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7" r:id="rId4"/>
    <p:sldId id="268" r:id="rId5"/>
    <p:sldId id="269" r:id="rId6"/>
    <p:sldId id="266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69613" autoAdjust="0"/>
  </p:normalViewPr>
  <p:slideViewPr>
    <p:cSldViewPr snapToGrid="0">
      <p:cViewPr varScale="1">
        <p:scale>
          <a:sx n="77" d="100"/>
          <a:sy n="77" d="100"/>
        </p:scale>
        <p:origin x="1914" y="-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E51E3-2253-4BF1-8D3C-3C3C521DF1E0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2717D-90FD-4913-9E77-C443A6578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919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Seeing it as a “norm” in the media, on TV shows or in movies,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2717D-90FD-4913-9E77-C443A6578C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891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EE54-4AE2-1A39-8316-0457E8E963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684416-83BD-42D6-B2B0-FB84F0DC2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915B7-314F-D45E-153C-26494C3A7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19A64-1699-462F-C57C-7520E8709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B4B4D-7C6F-7DAB-E23B-02C886517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03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F606-6CC4-15CD-079B-3B941FF0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F36F36-4264-507C-0507-BC6A40AD6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D4B63-6CD7-9A61-1790-B9965540F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A9434-0E73-EC4E-1635-395B1A765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CF6EF-62A0-0409-6560-200D4521A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14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DD053-DE67-D01A-47DF-8231D73E25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A2B8B-CAA8-3E56-03E8-3A5D2FB84E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7C5432-9039-45F7-8F07-EDF2E67F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65E77-9743-D7F7-B08A-C8636B332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BBE1DD-45B2-F10E-FEAD-12D77E904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283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B45BB-3CED-FEE3-E369-134849EBB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081D8-F86C-4850-CEBC-8215A5775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83E4C-D88C-099E-3281-C84EF10FB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67359-5968-D6F6-DED7-9E512DF6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2F04B-8409-5E99-D876-CF5BA663E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41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E1FF8-084A-0246-402E-6E9A45171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34CF6-0EC1-9D72-7234-128EE9C8B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E131F5-2AF7-A9D5-CC87-6268FDB8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7FC04F-EDD0-5162-1EEE-2F71C5C7A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591992-1DE9-C083-F17D-2B81DB55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85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6D239-E770-D54E-582D-7D11F775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B65BA-0212-21E9-9A64-EF601933BB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F97FD4-267B-8352-05CC-5FD6676DE5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876C15-B805-4243-2C8D-DCD76F20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9752F-1405-CBCF-39DF-307931A7E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CCD58-81FE-806A-93E1-F3B4B0E72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1211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A1E88-1E97-8A97-2D09-71AD8E448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F41B6-3F3E-EF5D-E7CC-0918EA6C8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A2CCA2-6404-6B6E-3709-36530A2A0B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2DA8C6-CEAE-F093-883E-82199DD65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ADEBC3-4C45-B79B-1F46-25BEC13F55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A6ACDE-73F5-3B39-DA85-152FADC11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FFB2C1-5621-F791-2390-9C9CA5AD4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46529C-4259-FE8B-691B-E989F9D90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421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76BD7-1FE5-30B4-09BD-672FB74B0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8BC436-2F11-ABE3-21C4-88FEB7C58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C9481-80C6-45D4-9DCA-F78400B1F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210724-F2EA-9264-2993-D8747A83F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93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ED54C-A040-1E30-D935-BAF74ECEA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68A477-13EE-C7E0-C419-58189B60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D2BA0-871A-A945-E49F-C3D39165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070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B9CC5-1893-0E06-DE26-9F05350AB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F9689-875E-451B-A3D6-DFE7EEADE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70F02B-6E58-4EB0-602F-C0A5624E18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90388A-03D1-8A1C-6D34-B50D7ECF9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B911EF-856B-883F-379E-0916F9424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CFFBB5-5A2D-53EE-6664-8D4AEBDA2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9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5C30C-7281-5646-4FB4-4F56A450F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2F08B0-1B4E-DC8A-5229-38E7B27F9C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10C53-15F3-B1FC-3690-58A687E60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8FD5BD-B749-1FCF-2285-4887CB54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5664D9-9B6C-0809-A339-F02277C42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FF15D-4C20-2E14-C846-CA3E97F11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460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559EDF-57F9-104B-C2AA-DECB61990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9309-87E0-F445-DB7E-07A84914F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0CD75-BF44-9DD7-8B67-927F5082F1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CC9378-44B2-4B6B-BFE8-D380D42F9165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8E71AD-DBF5-E4CF-F09F-0EF9EFE837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673B2-E65B-4F09-6646-00973D2E43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84E5D7-5118-4B94-9899-608231D99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8DF51-33FB-7B27-6A33-4D66860540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A80F5-00B5-DD35-83FB-486196CBC42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1D4E7A49-4B04-AF04-644F-B4B4727E674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543658-20FC-73BE-990D-8C7E9F8F1E66}"/>
              </a:ext>
            </a:extLst>
          </p:cNvPr>
          <p:cNvSpPr txBox="1"/>
          <p:nvPr/>
        </p:nvSpPr>
        <p:spPr>
          <a:xfrm>
            <a:off x="1045029" y="2224910"/>
            <a:ext cx="987334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Substance Misuse &amp; Overdose Response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6E2292-A822-EDFE-367F-30860CED645C}"/>
              </a:ext>
            </a:extLst>
          </p:cNvPr>
          <p:cNvSpPr txBox="1"/>
          <p:nvPr/>
        </p:nvSpPr>
        <p:spPr>
          <a:xfrm>
            <a:off x="1045029" y="4611469"/>
            <a:ext cx="7554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74"/>
                </a:solidFill>
                <a:latin typeface="TT Comms"/>
              </a:rPr>
              <a:t>Protecting Our People, Strengthening Our Future</a:t>
            </a:r>
          </a:p>
        </p:txBody>
      </p:sp>
    </p:spTree>
    <p:extLst>
      <p:ext uri="{BB962C8B-B14F-4D97-AF65-F5344CB8AC3E}">
        <p14:creationId xmlns:p14="http://schemas.microsoft.com/office/powerpoint/2010/main" val="1342796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F09DA-867E-CC79-E73F-D8CF32B42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6D15B-234A-BC82-7EA4-02034D29C7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74EB11-5939-1256-5899-49A321D08E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9410A3B8-F740-8918-72F6-EE1A176973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2627D0-0E89-73B4-5F43-193A3BE0911E}"/>
              </a:ext>
            </a:extLst>
          </p:cNvPr>
          <p:cNvSpPr txBox="1"/>
          <p:nvPr/>
        </p:nvSpPr>
        <p:spPr>
          <a:xfrm>
            <a:off x="938703" y="782241"/>
            <a:ext cx="98733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Together, we can honor our traditions and keep our communities safe.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33A53F-80D2-418E-43C2-CC984D269CE8}"/>
              </a:ext>
            </a:extLst>
          </p:cNvPr>
          <p:cNvSpPr txBox="1"/>
          <p:nvPr/>
        </p:nvSpPr>
        <p:spPr>
          <a:xfrm>
            <a:off x="1045029" y="4169351"/>
            <a:ext cx="75546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74"/>
                </a:solidFill>
                <a:latin typeface="TT Comms"/>
              </a:rPr>
              <a:t>For more information, you can visit: </a:t>
            </a:r>
            <a:r>
              <a:rPr lang="en-US" sz="3600" b="1" dirty="0">
                <a:solidFill>
                  <a:srgbClr val="007074"/>
                </a:solidFill>
                <a:latin typeface="TT Comms"/>
              </a:rPr>
              <a:t>www.npaihb.org/opioid</a:t>
            </a:r>
          </a:p>
        </p:txBody>
      </p:sp>
    </p:spTree>
    <p:extLst>
      <p:ext uri="{BB962C8B-B14F-4D97-AF65-F5344CB8AC3E}">
        <p14:creationId xmlns:p14="http://schemas.microsoft.com/office/powerpoint/2010/main" val="929953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23C0-B785-4189-31A5-61AF9B1F4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6AD55-9728-155B-534C-E7E6225503F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FA8A7-5039-08DF-B2C7-58D2BF81E9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9A2E73DC-4414-78E5-7D13-374A306096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7E773D-C747-EB90-3E65-4F7EB09BA847}"/>
              </a:ext>
            </a:extLst>
          </p:cNvPr>
          <p:cNvSpPr txBox="1"/>
          <p:nvPr/>
        </p:nvSpPr>
        <p:spPr>
          <a:xfrm>
            <a:off x="816427" y="583754"/>
            <a:ext cx="9481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What Is Substance Misuse?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9A52F4-6F60-DFE3-330D-EB34BFA32AAC}"/>
              </a:ext>
            </a:extLst>
          </p:cNvPr>
          <p:cNvSpPr txBox="1"/>
          <p:nvPr/>
        </p:nvSpPr>
        <p:spPr>
          <a:xfrm>
            <a:off x="326571" y="1890762"/>
            <a:ext cx="10918371" cy="5206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Excessively using substances in ways that harm your health or well-being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Examples of different substances: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Prescription medications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Alcohol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Marijuana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Commercial tobacco/vapes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Illicit drugs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74"/>
              </a:solidFill>
              <a:latin typeface="TT Comms"/>
            </a:endParaRPr>
          </a:p>
        </p:txBody>
      </p:sp>
    </p:spTree>
    <p:extLst>
      <p:ext uri="{BB962C8B-B14F-4D97-AF65-F5344CB8AC3E}">
        <p14:creationId xmlns:p14="http://schemas.microsoft.com/office/powerpoint/2010/main" val="3011201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41F9BF-E198-8117-CC79-FAFBAA02A7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EE8C3-648F-4F4A-FC81-9D05F664F2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D69B44-E87A-9916-2B7C-FB1BEB4D39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612664A2-3125-DC80-7ACD-EA5FC5A4E7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C0FA3D-DE62-1890-7B4B-2A96E49A0878}"/>
              </a:ext>
            </a:extLst>
          </p:cNvPr>
          <p:cNvSpPr txBox="1"/>
          <p:nvPr/>
        </p:nvSpPr>
        <p:spPr>
          <a:xfrm>
            <a:off x="816427" y="583754"/>
            <a:ext cx="9481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Why Youth Are Vulnerable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6DCE0-6E0D-E574-A6AB-EBB6E8A2D0F3}"/>
              </a:ext>
            </a:extLst>
          </p:cNvPr>
          <p:cNvSpPr txBox="1"/>
          <p:nvPr/>
        </p:nvSpPr>
        <p:spPr>
          <a:xfrm>
            <a:off x="326572" y="1890762"/>
            <a:ext cx="7189536" cy="3801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Peer pressure and wanting to fit in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Stress from school, family, or community challenges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Lack of accurate information about substances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Generational trauma </a:t>
            </a:r>
          </a:p>
        </p:txBody>
      </p:sp>
      <p:pic>
        <p:nvPicPr>
          <p:cNvPr id="6" name="Picture 5" descr="A cartoon of a person&#10;&#10;Description automatically generated">
            <a:extLst>
              <a:ext uri="{FF2B5EF4-FFF2-40B4-BE49-F238E27FC236}">
                <a16:creationId xmlns:a16="http://schemas.microsoft.com/office/drawing/2014/main" id="{3E12DF98-2161-A314-7EA2-0042AC446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83" y="2783335"/>
            <a:ext cx="3086216" cy="4541341"/>
          </a:xfrm>
          <a:prstGeom prst="rect">
            <a:avLst/>
          </a:prstGeom>
        </p:spPr>
      </p:pic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DD7510C7-4A62-8FCF-D0EA-33048A8546CA}"/>
              </a:ext>
            </a:extLst>
          </p:cNvPr>
          <p:cNvSpPr/>
          <p:nvPr/>
        </p:nvSpPr>
        <p:spPr>
          <a:xfrm>
            <a:off x="8855886" y="2230565"/>
            <a:ext cx="2807515" cy="1809593"/>
          </a:xfrm>
          <a:prstGeom prst="wedgeEllipseCallout">
            <a:avLst>
              <a:gd name="adj1" fmla="val -54410"/>
              <a:gd name="adj2" fmla="val 32669"/>
            </a:avLst>
          </a:prstGeom>
          <a:solidFill>
            <a:schemeClr val="lt1">
              <a:alpha val="39000"/>
            </a:schemeClr>
          </a:solidFill>
          <a:ln>
            <a:solidFill>
              <a:srgbClr val="00707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7074"/>
                </a:solidFill>
                <a:latin typeface="TT Comms"/>
              </a:rPr>
              <a:t>You carry your ancestor's resiliency within you!</a:t>
            </a:r>
          </a:p>
        </p:txBody>
      </p:sp>
    </p:spTree>
    <p:extLst>
      <p:ext uri="{BB962C8B-B14F-4D97-AF65-F5344CB8AC3E}">
        <p14:creationId xmlns:p14="http://schemas.microsoft.com/office/powerpoint/2010/main" val="12066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FF302-C38E-1482-75A9-A26AFC9F5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1EC72-31AA-4A0B-AC95-118D312083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08E2DA-2919-E216-9B22-10A414DDC8D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8D876EAF-1D09-ECA7-187C-E2650062F56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CDB6B9-CF3A-E563-2557-E2EA654EC424}"/>
              </a:ext>
            </a:extLst>
          </p:cNvPr>
          <p:cNvSpPr txBox="1"/>
          <p:nvPr/>
        </p:nvSpPr>
        <p:spPr>
          <a:xfrm>
            <a:off x="816427" y="583754"/>
            <a:ext cx="111796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The Impact of Substance Misuse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B5B63A-3071-4125-8CE2-0BF1AAA55E05}"/>
              </a:ext>
            </a:extLst>
          </p:cNvPr>
          <p:cNvSpPr txBox="1"/>
          <p:nvPr/>
        </p:nvSpPr>
        <p:spPr>
          <a:xfrm>
            <a:off x="326571" y="1890762"/>
            <a:ext cx="5769429" cy="5334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Short-term effects: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Poor decision-making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Accidents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Overdose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Long-term effects: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Addiction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Health issues</a:t>
            </a:r>
          </a:p>
          <a:p>
            <a:pPr marL="1028700" lvl="1" indent="-571500"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Strained relationships</a:t>
            </a:r>
          </a:p>
          <a:p>
            <a:pPr lvl="1"/>
            <a:endParaRPr lang="en-US" sz="3600" dirty="0">
              <a:solidFill>
                <a:srgbClr val="007074"/>
              </a:solidFill>
              <a:latin typeface="TT Com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82A33-A96F-EB27-BC02-381CA9379190}"/>
              </a:ext>
            </a:extLst>
          </p:cNvPr>
          <p:cNvSpPr txBox="1"/>
          <p:nvPr/>
        </p:nvSpPr>
        <p:spPr>
          <a:xfrm>
            <a:off x="6096000" y="1755378"/>
            <a:ext cx="5769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74"/>
                </a:solidFill>
                <a:effectLst/>
                <a:uLnTx/>
                <a:uFillTx/>
                <a:latin typeface="TT Comms"/>
                <a:ea typeface="+mn-ea"/>
                <a:cs typeface="+mn-cs"/>
              </a:rPr>
              <a:t>Community impacts: </a:t>
            </a:r>
          </a:p>
          <a:p>
            <a:pPr marL="1028700" lvl="1" indent="-571500">
              <a:buFont typeface="Wingdings" panose="05000000000000000000" pitchFamily="2" charset="2"/>
              <a:buChar char="§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74"/>
                </a:solidFill>
                <a:effectLst/>
                <a:uLnTx/>
                <a:uFillTx/>
                <a:latin typeface="TT Comms"/>
                <a:ea typeface="+mn-ea"/>
                <a:cs typeface="+mn-cs"/>
              </a:rPr>
              <a:t>Family harm</a:t>
            </a:r>
          </a:p>
          <a:p>
            <a:pPr marL="1028700" lvl="1" indent="-571500">
              <a:buFont typeface="Wingdings" panose="05000000000000000000" pitchFamily="2" charset="2"/>
              <a:buChar char="§"/>
              <a:defRPr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D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74"/>
                </a:solidFill>
                <a:effectLst/>
                <a:uLnTx/>
                <a:uFillTx/>
                <a:latin typeface="TT Comms"/>
                <a:ea typeface="+mn-ea"/>
                <a:cs typeface="+mn-cs"/>
              </a:rPr>
              <a:t>isconnection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74"/>
                </a:solidFill>
                <a:effectLst/>
                <a:uLnTx/>
                <a:uFillTx/>
                <a:latin typeface="TT Comms"/>
                <a:ea typeface="+mn-ea"/>
                <a:cs typeface="+mn-cs"/>
              </a:rPr>
              <a:t> from traditions and culture</a:t>
            </a:r>
          </a:p>
          <a:p>
            <a:endParaRPr lang="en-US" dirty="0"/>
          </a:p>
        </p:txBody>
      </p:sp>
      <p:pic>
        <p:nvPicPr>
          <p:cNvPr id="9" name="Picture 8" descr="A close up of hands tying a braid&#10;&#10;Description automatically generated">
            <a:extLst>
              <a:ext uri="{FF2B5EF4-FFF2-40B4-BE49-F238E27FC236}">
                <a16:creationId xmlns:a16="http://schemas.microsoft.com/office/drawing/2014/main" id="{B5D414D1-9CC6-45FC-F35F-ED14DC1A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96082">
            <a:off x="4630184" y="3414064"/>
            <a:ext cx="3612975" cy="36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99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0DA85-F1F3-D342-5A21-008527263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50CD1-5A54-162D-987A-D452A5D514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8C090-2EED-FA51-444E-F9A9E5174B7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A48715A5-7203-EBFB-E45D-B7C37215C5E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BED4EC-ED77-734C-B713-6681E423CC45}"/>
              </a:ext>
            </a:extLst>
          </p:cNvPr>
          <p:cNvSpPr txBox="1"/>
          <p:nvPr/>
        </p:nvSpPr>
        <p:spPr>
          <a:xfrm>
            <a:off x="816427" y="583754"/>
            <a:ext cx="9481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Recognizing an Overdose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B92232-262D-52A3-73A1-6227BDB495A4}"/>
              </a:ext>
            </a:extLst>
          </p:cNvPr>
          <p:cNvSpPr txBox="1"/>
          <p:nvPr/>
        </p:nvSpPr>
        <p:spPr>
          <a:xfrm>
            <a:off x="326572" y="1890762"/>
            <a:ext cx="6716486" cy="3929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Common signs: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Slow or no breathing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Unresponsive or unconscious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Bluish lips or fingertips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Vomiting or gurgling sounds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7074"/>
              </a:solidFill>
              <a:latin typeface="TT Com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A535C6-A79A-724B-86EC-56B781E81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7" t="37022" r="3474" b="37165"/>
          <a:stretch/>
        </p:blipFill>
        <p:spPr>
          <a:xfrm>
            <a:off x="241411" y="5355769"/>
            <a:ext cx="11732872" cy="1153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EDAA11-4D47-0EB0-D273-C474BA171EC8}"/>
              </a:ext>
            </a:extLst>
          </p:cNvPr>
          <p:cNvSpPr txBox="1"/>
          <p:nvPr/>
        </p:nvSpPr>
        <p:spPr>
          <a:xfrm>
            <a:off x="7043058" y="2314764"/>
            <a:ext cx="4495800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74"/>
                </a:solidFill>
                <a:effectLst/>
                <a:uLnTx/>
                <a:uFillTx/>
                <a:latin typeface="TT Comms"/>
                <a:ea typeface="+mn-ea"/>
                <a:cs typeface="+mn-cs"/>
              </a:rPr>
              <a:t>Pale skin</a:t>
            </a:r>
          </a:p>
          <a:p>
            <a:pPr marL="1028700" marR="0" lvl="1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Small pupils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74"/>
              </a:solidFill>
              <a:effectLst/>
              <a:uLnTx/>
              <a:uFillTx/>
              <a:latin typeface="TT Comm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6371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2406F-2863-73E7-ADFA-C8A86D2582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4424B-29FC-FC1C-0C14-E51AE403BF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D9FFC-1A7F-0A71-4DB3-36E0632DD11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146D98B8-9237-0C97-DCBE-BBBF6D6EB9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EB84DF6-AFA6-D9D9-2BD8-5024F4945AD6}"/>
              </a:ext>
            </a:extLst>
          </p:cNvPr>
          <p:cNvSpPr txBox="1"/>
          <p:nvPr/>
        </p:nvSpPr>
        <p:spPr>
          <a:xfrm>
            <a:off x="598714" y="254060"/>
            <a:ext cx="126818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What to Do If Someone Is Overdosing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744DAF-2002-91E5-B568-B3EC8B263F9B}"/>
              </a:ext>
            </a:extLst>
          </p:cNvPr>
          <p:cNvSpPr txBox="1"/>
          <p:nvPr/>
        </p:nvSpPr>
        <p:spPr>
          <a:xfrm>
            <a:off x="598714" y="2505303"/>
            <a:ext cx="5279571" cy="4226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000"/>
              </a:spcAft>
              <a:buAutoNum type="arabicPeriod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Call 911 immediately</a:t>
            </a:r>
          </a:p>
          <a:p>
            <a:pPr marL="742950" indent="-742950">
              <a:spcAft>
                <a:spcPts val="1000"/>
              </a:spcAft>
              <a:buAutoNum type="arabicPeriod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Try to wake them: shake gently, shout their name</a:t>
            </a:r>
          </a:p>
          <a:p>
            <a:pPr marL="742950" indent="-742950">
              <a:spcAft>
                <a:spcPts val="1000"/>
              </a:spcAft>
              <a:buAutoNum type="arabicPeriod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Administer Naloxone (Narcan): follow instructions if available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B1956-9A8B-803B-91EC-36E40400153D}"/>
              </a:ext>
            </a:extLst>
          </p:cNvPr>
          <p:cNvSpPr txBox="1"/>
          <p:nvPr/>
        </p:nvSpPr>
        <p:spPr>
          <a:xfrm>
            <a:off x="5992585" y="2502818"/>
            <a:ext cx="6085114" cy="3395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spcAft>
                <a:spcPts val="1000"/>
              </a:spcAft>
              <a:buFont typeface="+mj-lt"/>
              <a:buAutoNum type="arabicPeriod" startAt="4"/>
              <a:defRPr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Perform CPR if trained</a:t>
            </a:r>
          </a:p>
          <a:p>
            <a:pPr marL="742950" indent="-742950">
              <a:spcAft>
                <a:spcPts val="1000"/>
              </a:spcAft>
              <a:buFont typeface="+mj-lt"/>
              <a:buAutoNum type="arabicPeriod" startAt="4"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74"/>
                </a:solidFill>
                <a:effectLst/>
                <a:uLnTx/>
                <a:uFillTx/>
                <a:latin typeface="TT Comms"/>
                <a:ea typeface="+mn-ea"/>
                <a:cs typeface="+mn-cs"/>
              </a:rPr>
              <a:t>Stay with them: until help </a:t>
            </a:r>
            <a:r>
              <a:rPr lang="en-US" sz="3600" dirty="0">
                <a:solidFill>
                  <a:srgbClr val="007074"/>
                </a:solidFill>
                <a:latin typeface="TT Comms"/>
              </a:rPr>
              <a:t>arrives or at least 90min after they wake up from the Naloxone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7074"/>
              </a:solidFill>
              <a:effectLst/>
              <a:uLnTx/>
              <a:uFillTx/>
              <a:latin typeface="TT Comms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72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63577-5071-527D-F00F-2129C7C30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80683-5312-846B-3308-144503A53C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5D93C2-08D4-E3E1-7CC4-6A99B52967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DD23637C-4DEE-8148-83C2-026978BB71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DD0BBC7-4C37-5DA7-49E2-4E6605C3F31B}"/>
              </a:ext>
            </a:extLst>
          </p:cNvPr>
          <p:cNvSpPr txBox="1"/>
          <p:nvPr/>
        </p:nvSpPr>
        <p:spPr>
          <a:xfrm>
            <a:off x="816427" y="583754"/>
            <a:ext cx="94814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The Power of Naloxone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36A82D-9ADC-ED7F-F487-D3B0F56B2D92}"/>
              </a:ext>
            </a:extLst>
          </p:cNvPr>
          <p:cNvSpPr txBox="1"/>
          <p:nvPr/>
        </p:nvSpPr>
        <p:spPr>
          <a:xfrm>
            <a:off x="326572" y="1890762"/>
            <a:ext cx="8061868" cy="478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What it is: a medication that reverses opioid overdoses. AKA Narcan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How to get it: pharmacies, over the counter, community organizations, some Tribal clinics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Carrying Naloxone is like carrying a medicine bag – it’s a tool for healing and protecting life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5727EF6-F00E-107F-83EE-839286D993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5" name="Picture 14" descr="A logo of hands and a dropper&#10;&#10;Description automatically generated">
            <a:extLst>
              <a:ext uri="{FF2B5EF4-FFF2-40B4-BE49-F238E27FC236}">
                <a16:creationId xmlns:a16="http://schemas.microsoft.com/office/drawing/2014/main" id="{38E8FA44-860C-4BCD-72AB-5B9334C08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2067" y="1854781"/>
            <a:ext cx="3934333" cy="394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55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9B6421-19A3-7B23-63C9-52A6C4B19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81D5-7470-F4F9-7EE7-476DF3A8BE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6BB418-BBD2-8157-493B-ED2097B5C5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F98CADEF-00A9-051D-F2EF-AE27186AB3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4372C0-3880-A2AF-8D88-EA31D42E67A8}"/>
              </a:ext>
            </a:extLst>
          </p:cNvPr>
          <p:cNvSpPr txBox="1"/>
          <p:nvPr/>
        </p:nvSpPr>
        <p:spPr>
          <a:xfrm>
            <a:off x="816427" y="583754"/>
            <a:ext cx="98515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Protecting Yourself &amp; Others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3FD7B8-FC0F-7345-2706-7804582BEE2D}"/>
              </a:ext>
            </a:extLst>
          </p:cNvPr>
          <p:cNvSpPr txBox="1"/>
          <p:nvPr/>
        </p:nvSpPr>
        <p:spPr>
          <a:xfrm>
            <a:off x="326572" y="1890762"/>
            <a:ext cx="11018368" cy="3118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Set boundaries: Avoid situations with substance misuse 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Know your resources: reach out to family, friends, elders, or counselors if you need help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Be an advocate: share what you’ve learned within your circle and community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1080829-9B4D-ADF0-D9F3-CF26A88561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9" name="Picture 8" descr="A group of women sitting on a blanket&#10;&#10;Description automatically generated">
            <a:extLst>
              <a:ext uri="{FF2B5EF4-FFF2-40B4-BE49-F238E27FC236}">
                <a16:creationId xmlns:a16="http://schemas.microsoft.com/office/drawing/2014/main" id="{FB49E221-EE95-56D3-7540-0951C47F0E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13" y="4461818"/>
            <a:ext cx="5238562" cy="2951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75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0E540-A208-63CC-3B1E-68EA218D3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9D829-A272-E0C7-2AA9-BBC1169B78B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C832AA-8295-9B5F-6D09-E1914F2127D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lue and white background&#10;&#10;Description automatically generated">
            <a:extLst>
              <a:ext uri="{FF2B5EF4-FFF2-40B4-BE49-F238E27FC236}">
                <a16:creationId xmlns:a16="http://schemas.microsoft.com/office/drawing/2014/main" id="{1A3D9EC2-9FB3-44AF-4ACA-23A62EBE7E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DFCCB5-5C90-49FF-AB84-6B45859CA254}"/>
              </a:ext>
            </a:extLst>
          </p:cNvPr>
          <p:cNvSpPr txBox="1"/>
          <p:nvPr/>
        </p:nvSpPr>
        <p:spPr>
          <a:xfrm>
            <a:off x="816427" y="583754"/>
            <a:ext cx="10124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b="1" dirty="0">
                <a:solidFill>
                  <a:srgbClr val="007074"/>
                </a:solidFill>
                <a:latin typeface="TT Comms"/>
              </a:rPr>
              <a:t>Staying Connected to Culture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80303C-5E51-6283-B0E2-3810FA261FE0}"/>
              </a:ext>
            </a:extLst>
          </p:cNvPr>
          <p:cNvSpPr txBox="1"/>
          <p:nvPr/>
        </p:nvSpPr>
        <p:spPr>
          <a:xfrm>
            <a:off x="326572" y="1753047"/>
            <a:ext cx="11673362" cy="256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Our traditions, ceremonies, and teachings guide us toward balance and health</a:t>
            </a:r>
          </a:p>
          <a:p>
            <a:pPr marL="571500" indent="-5715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Examples: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Smudging for clarity and healing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84ACC56D-DBF0-B07C-7638-0877CB5E4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Picture 10" descr="A green rolled up object with smoke coming out of it&#10;&#10;Description automatically generated">
            <a:extLst>
              <a:ext uri="{FF2B5EF4-FFF2-40B4-BE49-F238E27FC236}">
                <a16:creationId xmlns:a16="http://schemas.microsoft.com/office/drawing/2014/main" id="{A09E9040-BCBB-5357-C9E2-F9BC59D58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9051">
            <a:off x="7009100" y="3444179"/>
            <a:ext cx="3407013" cy="34070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22169A0-BC22-D0C1-E94C-34DF10E8FAE2}"/>
              </a:ext>
            </a:extLst>
          </p:cNvPr>
          <p:cNvSpPr txBox="1"/>
          <p:nvPr/>
        </p:nvSpPr>
        <p:spPr>
          <a:xfrm>
            <a:off x="326572" y="4288505"/>
            <a:ext cx="6788212" cy="2436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Participating in drum circles, Powwow’s, or beading groups</a:t>
            </a:r>
          </a:p>
          <a:p>
            <a:pPr marL="1028700" lvl="1" indent="-571500"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3600" dirty="0">
                <a:solidFill>
                  <a:srgbClr val="007074"/>
                </a:solidFill>
                <a:latin typeface="TT Comms"/>
              </a:rPr>
              <a:t>Spending time in nature to reconnect with the land</a:t>
            </a:r>
          </a:p>
        </p:txBody>
      </p:sp>
    </p:spTree>
    <p:extLst>
      <p:ext uri="{BB962C8B-B14F-4D97-AF65-F5344CB8AC3E}">
        <p14:creationId xmlns:p14="http://schemas.microsoft.com/office/powerpoint/2010/main" val="571493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BFB5EB047544458F829C7BCE673DC6" ma:contentTypeVersion="14" ma:contentTypeDescription="Create a new document." ma:contentTypeScope="" ma:versionID="c88546bf4a23c96230afb91d0c6513a7">
  <xsd:schema xmlns:xsd="http://www.w3.org/2001/XMLSchema" xmlns:xs="http://www.w3.org/2001/XMLSchema" xmlns:p="http://schemas.microsoft.com/office/2006/metadata/properties" xmlns:ns2="e0671d41-6684-44a3-b090-7139bc6ddad7" xmlns:ns3="0b9fe418-1799-4899-ad5b-2fcf346f5085" targetNamespace="http://schemas.microsoft.com/office/2006/metadata/properties" ma:root="true" ma:fieldsID="be4460a543b8de56afc476bcb83de9ad" ns2:_="" ns3:_="">
    <xsd:import namespace="e0671d41-6684-44a3-b090-7139bc6ddad7"/>
    <xsd:import namespace="0b9fe418-1799-4899-ad5b-2fcf346f508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671d41-6684-44a3-b090-7139bc6dda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e83da4f-4d6a-43ba-aa09-ce86d4899d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9fe418-1799-4899-ad5b-2fcf346f508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343f3223-5aa8-44c2-935c-d119e6446521}" ma:internalName="TaxCatchAll" ma:showField="CatchAllData" ma:web="0b9fe418-1799-4899-ad5b-2fcf346f508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b9fe418-1799-4899-ad5b-2fcf346f5085" xsi:nil="true"/>
    <lcf76f155ced4ddcb4097134ff3c332f xmlns="e0671d41-6684-44a3-b090-7139bc6ddad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605D557-7A5C-4234-946E-5856977BA684}"/>
</file>

<file path=customXml/itemProps2.xml><?xml version="1.0" encoding="utf-8"?>
<ds:datastoreItem xmlns:ds="http://schemas.openxmlformats.org/officeDocument/2006/customXml" ds:itemID="{E59358DF-483F-44BE-BCAE-2A583968AD52}"/>
</file>

<file path=customXml/itemProps3.xml><?xml version="1.0" encoding="utf-8"?>
<ds:datastoreItem xmlns:ds="http://schemas.openxmlformats.org/officeDocument/2006/customXml" ds:itemID="{E99D4DB2-4EFB-4D1C-84C5-499D681F177C}"/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373</Words>
  <Application>Microsoft Office PowerPoint</Application>
  <PresentationFormat>Widescreen</PresentationFormat>
  <Paragraphs>60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TT Comms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Larissa Molina</dc:creator>
  <cp:lastModifiedBy>Colbie Caughlan</cp:lastModifiedBy>
  <cp:revision>5</cp:revision>
  <dcterms:created xsi:type="dcterms:W3CDTF">2025-01-07T19:16:26Z</dcterms:created>
  <dcterms:modified xsi:type="dcterms:W3CDTF">2025-01-09T01:19:39Z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0x010100B7BFB5EB047544458F829C7BCE673DC6</vt:lpwstr>
  </property>
</Properties>
</file>