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3" r:id="rId3"/>
    <p:sldId id="277" r:id="rId4"/>
    <p:sldId id="264" r:id="rId5"/>
    <p:sldId id="267" r:id="rId6"/>
    <p:sldId id="281" r:id="rId7"/>
    <p:sldId id="279" r:id="rId8"/>
    <p:sldId id="261" r:id="rId9"/>
    <p:sldId id="268" r:id="rId10"/>
    <p:sldId id="278" r:id="rId11"/>
    <p:sldId id="270" r:id="rId12"/>
    <p:sldId id="272" r:id="rId13"/>
    <p:sldId id="274" r:id="rId14"/>
    <p:sldId id="284" r:id="rId15"/>
    <p:sldId id="283" r:id="rId16"/>
    <p:sldId id="276" r:id="rId17"/>
    <p:sldId id="265" r:id="rId18"/>
    <p:sldId id="262"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zia Cunningham" initials="GC" lastIdx="4" clrIdx="0">
    <p:extLst>
      <p:ext uri="{19B8F6BF-5375-455C-9EA6-DF929625EA0E}">
        <p15:presenceInfo xmlns:p15="http://schemas.microsoft.com/office/powerpoint/2012/main" userId="S-1-5-21-1390067357-616249376-682003330-8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01"/>
    <p:restoredTop sz="91574" autoAdjust="0"/>
  </p:normalViewPr>
  <p:slideViewPr>
    <p:cSldViewPr snapToGrid="0" snapToObjects="1">
      <p:cViewPr varScale="1">
        <p:scale>
          <a:sx n="53" d="100"/>
          <a:sy n="53" d="100"/>
        </p:scale>
        <p:origin x="4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grazia%201\Desktop\2018%20Summer%20Institute%20Follow%20Up%203%20RESPONSES_Survey%20Monke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cunningham\Documents\SPANISH%20Conference\2018%20Summer%20Institute%20Follow%20Up%20Questions%209_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2400" b="0" i="0" u="none" strike="noStrike" kern="1200" spc="0" baseline="0">
                <a:solidFill>
                  <a:schemeClr val="tx1">
                    <a:lumMod val="65000"/>
                    <a:lumOff val="35000"/>
                  </a:schemeClr>
                </a:solidFill>
                <a:latin typeface="+mn-lt"/>
                <a:ea typeface="+mn-ea"/>
                <a:cs typeface="+mn-cs"/>
              </a:defRPr>
            </a:pPr>
            <a:r>
              <a:rPr lang="en-US" sz="2400" dirty="0">
                <a:solidFill>
                  <a:schemeClr val="bg2">
                    <a:lumMod val="50000"/>
                  </a:schemeClr>
                </a:solidFill>
                <a:effectLst/>
                <a:latin typeface="Gill Sans MT Condensed" panose="020B0506020104020203" pitchFamily="34" charset="0"/>
              </a:rPr>
              <a:t>Most </a:t>
            </a:r>
            <a:r>
              <a:rPr lang="en-US" sz="2400" dirty="0" smtClean="0">
                <a:solidFill>
                  <a:schemeClr val="bg2">
                    <a:lumMod val="50000"/>
                  </a:schemeClr>
                </a:solidFill>
                <a:effectLst/>
                <a:latin typeface="Gill Sans MT Condensed" panose="020B0506020104020203" pitchFamily="34" charset="0"/>
              </a:rPr>
              <a:t>participants </a:t>
            </a:r>
            <a:r>
              <a:rPr lang="en-US" sz="2400" dirty="0">
                <a:solidFill>
                  <a:schemeClr val="bg2">
                    <a:lumMod val="50000"/>
                  </a:schemeClr>
                </a:solidFill>
                <a:effectLst/>
                <a:latin typeface="Gill Sans MT Condensed" panose="020B0506020104020203" pitchFamily="34" charset="0"/>
              </a:rPr>
              <a:t>worked in Public Health </a:t>
            </a:r>
            <a:r>
              <a:rPr lang="en-US" sz="2400" dirty="0">
                <a:solidFill>
                  <a:schemeClr val="accent5"/>
                </a:solidFill>
                <a:effectLst/>
                <a:latin typeface="Gill Sans MT Condensed" panose="020B0506020104020203" pitchFamily="34" charset="0"/>
              </a:rPr>
              <a:t>Research/Program Management </a:t>
            </a:r>
            <a:endParaRPr lang="en-US" sz="2400" dirty="0" smtClean="0">
              <a:solidFill>
                <a:schemeClr val="accent5"/>
              </a:solidFill>
              <a:effectLst/>
              <a:latin typeface="Gill Sans MT Condensed" panose="020B0506020104020203" pitchFamily="34" charset="0"/>
            </a:endParaRPr>
          </a:p>
          <a:p>
            <a:pPr algn="l">
              <a:defRPr sz="2400"/>
            </a:pPr>
            <a:r>
              <a:rPr lang="en-US" sz="2400" dirty="0" smtClean="0">
                <a:solidFill>
                  <a:schemeClr val="bg2">
                    <a:lumMod val="50000"/>
                  </a:schemeClr>
                </a:solidFill>
                <a:effectLst/>
                <a:latin typeface="Gill Sans MT Condensed" panose="020B0506020104020203" pitchFamily="34" charset="0"/>
              </a:rPr>
              <a:t>or were Public </a:t>
            </a:r>
            <a:r>
              <a:rPr lang="en-US" sz="2400" dirty="0">
                <a:solidFill>
                  <a:schemeClr val="bg2">
                    <a:lumMod val="50000"/>
                  </a:schemeClr>
                </a:solidFill>
                <a:effectLst/>
                <a:latin typeface="Gill Sans MT Condensed" panose="020B0506020104020203" pitchFamily="34" charset="0"/>
              </a:rPr>
              <a:t>Health </a:t>
            </a:r>
            <a:r>
              <a:rPr lang="en-US" sz="2400" dirty="0">
                <a:solidFill>
                  <a:schemeClr val="accent2"/>
                </a:solidFill>
                <a:effectLst/>
                <a:latin typeface="Gill Sans MT Condensed" panose="020B0506020104020203" pitchFamily="34" charset="0"/>
              </a:rPr>
              <a:t>Graduate Students</a:t>
            </a:r>
          </a:p>
        </c:rich>
      </c:tx>
      <c:layout>
        <c:manualLayout>
          <c:xMode val="edge"/>
          <c:yMode val="edge"/>
          <c:x val="1.8248032992784859E-2"/>
          <c:y val="0"/>
        </c:manualLayout>
      </c:layout>
      <c:overlay val="0"/>
      <c:spPr>
        <a:noFill/>
        <a:ln>
          <a:noFill/>
        </a:ln>
        <a:effectLst/>
      </c:spPr>
      <c:txPr>
        <a:bodyPr rot="0" spcFirstLastPara="1" vertOverflow="ellipsis" vert="horz" wrap="square" anchor="ctr" anchorCtr="1"/>
        <a:lstStyle/>
        <a:p>
          <a:pPr algn="l">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Frequency</c:v>
                </c:pt>
              </c:strCache>
            </c:strRef>
          </c:tx>
          <c:spPr>
            <a:solidFill>
              <a:sysClr val="window" lastClr="FFFFFF">
                <a:lumMod val="65000"/>
              </a:sysClr>
            </a:solidFill>
            <a:ln>
              <a:noFill/>
            </a:ln>
            <a:effectLst/>
          </c:spPr>
          <c:invertIfNegative val="0"/>
          <c:dPt>
            <c:idx val="0"/>
            <c:invertIfNegative val="0"/>
            <c:bubble3D val="0"/>
            <c:spPr>
              <a:solidFill>
                <a:srgbClr val="5B9BD5"/>
              </a:solidFill>
              <a:ln>
                <a:noFill/>
              </a:ln>
              <a:effectLst/>
            </c:spPr>
            <c:extLst>
              <c:ext xmlns:c16="http://schemas.microsoft.com/office/drawing/2014/chart" uri="{C3380CC4-5D6E-409C-BE32-E72D297353CC}">
                <c16:uniqueId val="{00000001-FD13-43D4-BADE-21DDD3297B51}"/>
              </c:ext>
            </c:extLst>
          </c:dPt>
          <c:dPt>
            <c:idx val="1"/>
            <c:invertIfNegative val="0"/>
            <c:bubble3D val="0"/>
            <c:spPr>
              <a:solidFill>
                <a:srgbClr val="ED7D31"/>
              </a:solidFill>
              <a:ln>
                <a:noFill/>
              </a:ln>
              <a:effectLst/>
            </c:spPr>
            <c:extLst>
              <c:ext xmlns:c16="http://schemas.microsoft.com/office/drawing/2014/chart" uri="{C3380CC4-5D6E-409C-BE32-E72D297353CC}">
                <c16:uniqueId val="{00000002-FD13-43D4-BADE-21DDD3297B5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ill Sans MT Condensed" panose="020B0506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Sheet3!$A$2:$A$8</c:f>
              <c:strCache>
                <c:ptCount val="7"/>
                <c:pt idx="0">
                  <c:v>Public Health Research/Program Mgmt</c:v>
                </c:pt>
                <c:pt idx="1">
                  <c:v>Graduate Student</c:v>
                </c:pt>
                <c:pt idx="2">
                  <c:v>Community Agency (non-tribal health board)</c:v>
                </c:pt>
                <c:pt idx="3">
                  <c:v>Community Member (enrolled tribal member)</c:v>
                </c:pt>
                <c:pt idx="4">
                  <c:v>Academic (Faculty/Admin)</c:v>
                </c:pt>
                <c:pt idx="5">
                  <c:v>Non-profit Health Org</c:v>
                </c:pt>
                <c:pt idx="6">
                  <c:v>Health Care Practitioner/Clinician</c:v>
                </c:pt>
              </c:strCache>
            </c:strRef>
          </c:cat>
          <c:val>
            <c:numRef>
              <c:f>Sheet3!$B$2:$B$8</c:f>
              <c:numCache>
                <c:formatCode>General</c:formatCode>
                <c:ptCount val="7"/>
                <c:pt idx="0">
                  <c:v>35</c:v>
                </c:pt>
                <c:pt idx="1">
                  <c:v>15</c:v>
                </c:pt>
                <c:pt idx="2">
                  <c:v>10</c:v>
                </c:pt>
                <c:pt idx="3">
                  <c:v>4</c:v>
                </c:pt>
                <c:pt idx="4">
                  <c:v>3</c:v>
                </c:pt>
                <c:pt idx="5">
                  <c:v>2</c:v>
                </c:pt>
                <c:pt idx="6">
                  <c:v>2</c:v>
                </c:pt>
              </c:numCache>
            </c:numRef>
          </c:val>
          <c:extLst>
            <c:ext xmlns:c16="http://schemas.microsoft.com/office/drawing/2014/chart" uri="{C3380CC4-5D6E-409C-BE32-E72D297353CC}">
              <c16:uniqueId val="{00000000-FD13-43D4-BADE-21DDD3297B51}"/>
            </c:ext>
          </c:extLst>
        </c:ser>
        <c:dLbls>
          <c:showLegendKey val="0"/>
          <c:showVal val="0"/>
          <c:showCatName val="0"/>
          <c:showSerName val="0"/>
          <c:showPercent val="0"/>
          <c:showBubbleSize val="0"/>
        </c:dLbls>
        <c:gapWidth val="219"/>
        <c:overlap val="-27"/>
        <c:axId val="315326552"/>
        <c:axId val="315321960"/>
      </c:barChart>
      <c:catAx>
        <c:axId val="31532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ill Sans MT Condensed" panose="020B0506020104020203" pitchFamily="34" charset="0"/>
                <a:ea typeface="+mn-ea"/>
                <a:cs typeface="+mn-cs"/>
              </a:defRPr>
            </a:pPr>
            <a:endParaRPr lang="en-US"/>
          </a:p>
        </c:txPr>
        <c:crossAx val="315321960"/>
        <c:crosses val="autoZero"/>
        <c:auto val="1"/>
        <c:lblAlgn val="ctr"/>
        <c:lblOffset val="100"/>
        <c:noMultiLvlLbl val="0"/>
      </c:catAx>
      <c:valAx>
        <c:axId val="315321960"/>
        <c:scaling>
          <c:orientation val="minMax"/>
          <c:max val="35"/>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latin typeface="Gill Sans MT Condensed" panose="020B0506020104020203" pitchFamily="34" charset="0"/>
                  </a:rPr>
                  <a:t>#</a:t>
                </a:r>
                <a:r>
                  <a:rPr lang="en-US" sz="2000" baseline="0" dirty="0" smtClean="0">
                    <a:latin typeface="Gill Sans MT Condensed" panose="020B0506020104020203" pitchFamily="34" charset="0"/>
                  </a:rPr>
                  <a:t> </a:t>
                </a:r>
                <a:r>
                  <a:rPr lang="en-US" sz="2000" dirty="0" smtClean="0">
                    <a:latin typeface="Gill Sans MT Condensed" panose="020B0506020104020203" pitchFamily="34" charset="0"/>
                  </a:rPr>
                  <a:t>Participants</a:t>
                </a:r>
                <a:endParaRPr lang="en-US" sz="2000" dirty="0">
                  <a:latin typeface="Gill Sans MT Condensed" panose="020B0506020104020203"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5326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latin typeface="Gill Sans MT Condensed" panose="020B0506020104020203" pitchFamily="34" charset="0"/>
              </a:rPr>
              <a:t>Most respondents </a:t>
            </a:r>
            <a:r>
              <a:rPr lang="en-US" sz="2800" dirty="0" smtClean="0">
                <a:latin typeface="Gill Sans MT Condensed" panose="020B0506020104020203" pitchFamily="34" charset="0"/>
              </a:rPr>
              <a:t>found</a:t>
            </a:r>
            <a:r>
              <a:rPr lang="en-US" sz="2800" baseline="0" dirty="0" smtClean="0">
                <a:latin typeface="Gill Sans MT Condensed" panose="020B0506020104020203" pitchFamily="34" charset="0"/>
              </a:rPr>
              <a:t> information </a:t>
            </a:r>
            <a:r>
              <a:rPr lang="en-US" sz="2800" baseline="0" dirty="0" smtClean="0">
                <a:solidFill>
                  <a:schemeClr val="accent1"/>
                </a:solidFill>
                <a:latin typeface="Gill Sans MT Condensed" panose="020B0506020104020203" pitchFamily="34" charset="0"/>
              </a:rPr>
              <a:t>very </a:t>
            </a:r>
            <a:r>
              <a:rPr lang="en-US" sz="2800" baseline="0" dirty="0">
                <a:solidFill>
                  <a:schemeClr val="accent1"/>
                </a:solidFill>
                <a:latin typeface="Gill Sans MT Condensed" panose="020B0506020104020203" pitchFamily="34" charset="0"/>
              </a:rPr>
              <a:t>useful </a:t>
            </a:r>
            <a:r>
              <a:rPr lang="en-US" sz="2800" baseline="0" dirty="0">
                <a:latin typeface="Gill Sans MT Condensed" panose="020B0506020104020203" pitchFamily="34" charset="0"/>
              </a:rPr>
              <a:t>for their current positions.</a:t>
            </a:r>
            <a:endParaRPr lang="en-US" sz="2800" dirty="0">
              <a:latin typeface="Gill Sans MT Condensed" panose="020B0506020104020203" pitchFamily="34" charset="0"/>
            </a:endParaRPr>
          </a:p>
        </c:rich>
      </c:tx>
      <c:layout>
        <c:manualLayout>
          <c:xMode val="edge"/>
          <c:yMode val="edge"/>
          <c:x val="7.3496577520790968E-3"/>
          <c:y val="8.3096835607145017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93941986002268"/>
          <c:y val="0.10092491626382136"/>
          <c:w val="0.80292883831964834"/>
          <c:h val="0.75555074074994943"/>
        </c:manualLayout>
      </c:layout>
      <c:barChart>
        <c:barDir val="bar"/>
        <c:grouping val="percentStacked"/>
        <c:varyColors val="0"/>
        <c:ser>
          <c:idx val="0"/>
          <c:order val="0"/>
          <c:tx>
            <c:strRef>
              <c:f>'Utility of SRTI to job'!$B$1</c:f>
              <c:strCache>
                <c:ptCount val="1"/>
                <c:pt idx="0">
                  <c:v>Very Useful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800" b="0" i="0" u="none" strike="noStrike" kern="1200" baseline="0">
                    <a:solidFill>
                      <a:schemeClr val="bg1"/>
                    </a:solidFill>
                    <a:latin typeface="Gill Sans MT Condensed" panose="020B0506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 of SRTI to job'!$A$2:$A$10</c:f>
              <c:strCache>
                <c:ptCount val="9"/>
                <c:pt idx="0">
                  <c:v>Intro to Epi</c:v>
                </c:pt>
                <c:pt idx="1">
                  <c:v>Program Evaluation</c:v>
                </c:pt>
                <c:pt idx="2">
                  <c:v>Focus Groups</c:v>
                </c:pt>
                <c:pt idx="3">
                  <c:v>Intro to Biostats</c:v>
                </c:pt>
                <c:pt idx="4">
                  <c:v>Community Engaged Research</c:v>
                </c:pt>
                <c:pt idx="5">
                  <c:v>Grant Management</c:v>
                </c:pt>
                <c:pt idx="6">
                  <c:v>Cancer Prevention &amp; Control</c:v>
                </c:pt>
                <c:pt idx="7">
                  <c:v>Health Literacy</c:v>
                </c:pt>
                <c:pt idx="8">
                  <c:v>Substance Misuse Epi</c:v>
                </c:pt>
              </c:strCache>
            </c:strRef>
          </c:cat>
          <c:val>
            <c:numRef>
              <c:f>'Utility of SRTI to job'!$B$2:$B$10</c:f>
              <c:numCache>
                <c:formatCode>General</c:formatCode>
                <c:ptCount val="9"/>
                <c:pt idx="0">
                  <c:v>24</c:v>
                </c:pt>
                <c:pt idx="1">
                  <c:v>20</c:v>
                </c:pt>
                <c:pt idx="2">
                  <c:v>16</c:v>
                </c:pt>
                <c:pt idx="3">
                  <c:v>15</c:v>
                </c:pt>
                <c:pt idx="4">
                  <c:v>15</c:v>
                </c:pt>
                <c:pt idx="5">
                  <c:v>14</c:v>
                </c:pt>
                <c:pt idx="6">
                  <c:v>12</c:v>
                </c:pt>
                <c:pt idx="7">
                  <c:v>9</c:v>
                </c:pt>
                <c:pt idx="8">
                  <c:v>1</c:v>
                </c:pt>
              </c:numCache>
            </c:numRef>
          </c:val>
          <c:extLst>
            <c:ext xmlns:c16="http://schemas.microsoft.com/office/drawing/2014/chart" uri="{C3380CC4-5D6E-409C-BE32-E72D297353CC}">
              <c16:uniqueId val="{00000000-EC36-42F1-B69E-684B7D59A9AD}"/>
            </c:ext>
          </c:extLst>
        </c:ser>
        <c:ser>
          <c:idx val="1"/>
          <c:order val="1"/>
          <c:tx>
            <c:strRef>
              <c:f>'Utility of SRTI to job'!$C$1</c:f>
              <c:strCache>
                <c:ptCount val="1"/>
                <c:pt idx="0">
                  <c:v>Somewhat Useful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Gill Sans MT Condensed" panose="020B0506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 of SRTI to job'!$A$2:$A$10</c:f>
              <c:strCache>
                <c:ptCount val="9"/>
                <c:pt idx="0">
                  <c:v>Intro to Epi</c:v>
                </c:pt>
                <c:pt idx="1">
                  <c:v>Program Evaluation</c:v>
                </c:pt>
                <c:pt idx="2">
                  <c:v>Focus Groups</c:v>
                </c:pt>
                <c:pt idx="3">
                  <c:v>Intro to Biostats</c:v>
                </c:pt>
                <c:pt idx="4">
                  <c:v>Community Engaged Research</c:v>
                </c:pt>
                <c:pt idx="5">
                  <c:v>Grant Management</c:v>
                </c:pt>
                <c:pt idx="6">
                  <c:v>Cancer Prevention &amp; Control</c:v>
                </c:pt>
                <c:pt idx="7">
                  <c:v>Health Literacy</c:v>
                </c:pt>
                <c:pt idx="8">
                  <c:v>Substance Misuse Epi</c:v>
                </c:pt>
              </c:strCache>
            </c:strRef>
          </c:cat>
          <c:val>
            <c:numRef>
              <c:f>'Utility of SRTI to job'!$C$2:$C$10</c:f>
              <c:numCache>
                <c:formatCode>General</c:formatCode>
                <c:ptCount val="9"/>
                <c:pt idx="0">
                  <c:v>4</c:v>
                </c:pt>
                <c:pt idx="1">
                  <c:v>3</c:v>
                </c:pt>
                <c:pt idx="2">
                  <c:v>3</c:v>
                </c:pt>
                <c:pt idx="3">
                  <c:v>4</c:v>
                </c:pt>
                <c:pt idx="4">
                  <c:v>2</c:v>
                </c:pt>
                <c:pt idx="5">
                  <c:v>3</c:v>
                </c:pt>
                <c:pt idx="6">
                  <c:v>1</c:v>
                </c:pt>
                <c:pt idx="7">
                  <c:v>5</c:v>
                </c:pt>
                <c:pt idx="8">
                  <c:v>3</c:v>
                </c:pt>
              </c:numCache>
            </c:numRef>
          </c:val>
          <c:extLst>
            <c:ext xmlns:c16="http://schemas.microsoft.com/office/drawing/2014/chart" uri="{C3380CC4-5D6E-409C-BE32-E72D297353CC}">
              <c16:uniqueId val="{00000001-EC36-42F1-B69E-684B7D59A9AD}"/>
            </c:ext>
          </c:extLst>
        </c:ser>
        <c:ser>
          <c:idx val="2"/>
          <c:order val="2"/>
          <c:tx>
            <c:strRef>
              <c:f>'Utility of SRTI to job'!$D$1</c:f>
              <c:strCache>
                <c:ptCount val="1"/>
                <c:pt idx="0">
                  <c:v>Not Useful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Gill Sans MT Condensed" panose="020B0506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 of SRTI to job'!$A$2:$A$10</c:f>
              <c:strCache>
                <c:ptCount val="9"/>
                <c:pt idx="0">
                  <c:v>Intro to Epi</c:v>
                </c:pt>
                <c:pt idx="1">
                  <c:v>Program Evaluation</c:v>
                </c:pt>
                <c:pt idx="2">
                  <c:v>Focus Groups</c:v>
                </c:pt>
                <c:pt idx="3">
                  <c:v>Intro to Biostats</c:v>
                </c:pt>
                <c:pt idx="4">
                  <c:v>Community Engaged Research</c:v>
                </c:pt>
                <c:pt idx="5">
                  <c:v>Grant Management</c:v>
                </c:pt>
                <c:pt idx="6">
                  <c:v>Cancer Prevention &amp; Control</c:v>
                </c:pt>
                <c:pt idx="7">
                  <c:v>Health Literacy</c:v>
                </c:pt>
                <c:pt idx="8">
                  <c:v>Substance Misuse Epi</c:v>
                </c:pt>
              </c:strCache>
            </c:strRef>
          </c:cat>
          <c:val>
            <c:numRef>
              <c:f>'Utility of SRTI to job'!$D$2:$D$10</c:f>
              <c:numCache>
                <c:formatCode>General</c:formatCode>
                <c:ptCount val="9"/>
                <c:pt idx="0">
                  <c:v>1</c:v>
                </c:pt>
                <c:pt idx="1">
                  <c:v>2</c:v>
                </c:pt>
                <c:pt idx="2">
                  <c:v>1</c:v>
                </c:pt>
                <c:pt idx="3">
                  <c:v>1</c:v>
                </c:pt>
                <c:pt idx="4">
                  <c:v>1</c:v>
                </c:pt>
                <c:pt idx="7">
                  <c:v>1</c:v>
                </c:pt>
                <c:pt idx="8">
                  <c:v>1</c:v>
                </c:pt>
              </c:numCache>
            </c:numRef>
          </c:val>
          <c:extLst>
            <c:ext xmlns:c16="http://schemas.microsoft.com/office/drawing/2014/chart" uri="{C3380CC4-5D6E-409C-BE32-E72D297353CC}">
              <c16:uniqueId val="{00000002-EC36-42F1-B69E-684B7D59A9AD}"/>
            </c:ext>
          </c:extLst>
        </c:ser>
        <c:dLbls>
          <c:showLegendKey val="0"/>
          <c:showVal val="0"/>
          <c:showCatName val="0"/>
          <c:showSerName val="0"/>
          <c:showPercent val="0"/>
          <c:showBubbleSize val="0"/>
        </c:dLbls>
        <c:gapWidth val="27"/>
        <c:overlap val="100"/>
        <c:axId val="412356216"/>
        <c:axId val="412357856"/>
      </c:barChart>
      <c:catAx>
        <c:axId val="412356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25000"/>
                  </a:schemeClr>
                </a:solidFill>
                <a:latin typeface="Gill Sans MT Condensed" panose="020B0506020104020203" pitchFamily="34" charset="0"/>
                <a:ea typeface="+mn-ea"/>
                <a:cs typeface="+mn-cs"/>
              </a:defRPr>
            </a:pPr>
            <a:endParaRPr lang="en-US"/>
          </a:p>
        </c:txPr>
        <c:crossAx val="412357856"/>
        <c:crosses val="autoZero"/>
        <c:auto val="1"/>
        <c:lblAlgn val="ctr"/>
        <c:lblOffset val="100"/>
        <c:noMultiLvlLbl val="0"/>
      </c:catAx>
      <c:valAx>
        <c:axId val="412357856"/>
        <c:scaling>
          <c:orientation val="minMax"/>
        </c:scaling>
        <c:delete val="0"/>
        <c:axPos val="b"/>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lumMod val="25000"/>
                  </a:schemeClr>
                </a:solidFill>
                <a:latin typeface="Gill Sans MT Condensed" panose="020B0506020104020203" pitchFamily="34" charset="0"/>
                <a:ea typeface="+mn-ea"/>
                <a:cs typeface="+mn-cs"/>
              </a:defRPr>
            </a:pPr>
            <a:endParaRPr lang="en-US"/>
          </a:p>
        </c:txPr>
        <c:crossAx val="412356216"/>
        <c:crosses val="autoZero"/>
        <c:crossBetween val="between"/>
        <c:majorUnit val="0.2"/>
        <c:minorUnit val="0.1"/>
      </c:valAx>
      <c:spPr>
        <a:noFill/>
        <a:ln>
          <a:noFill/>
        </a:ln>
        <a:effectLst/>
      </c:spPr>
    </c:plotArea>
    <c:legend>
      <c:legendPos val="b"/>
      <c:layout>
        <c:manualLayout>
          <c:xMode val="edge"/>
          <c:yMode val="edge"/>
          <c:x val="0.39213261515720571"/>
          <c:y val="0.90733682477071109"/>
          <c:w val="0.39328643197950769"/>
          <c:h val="6.813508577587497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ill Sans MT Condensed" panose="020B050602010402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1" u="none" strike="noStrike" kern="1200" spc="0" baseline="0">
                <a:solidFill>
                  <a:schemeClr val="tx1"/>
                </a:solidFill>
                <a:latin typeface="Gill Sans MT" panose="020B0502020104020203" pitchFamily="34" charset="77"/>
                <a:ea typeface="+mn-ea"/>
                <a:cs typeface="+mn-cs"/>
              </a:defRPr>
            </a:pPr>
            <a:r>
              <a:rPr lang="en-US" sz="2400" b="0" i="0" baseline="0" dirty="0" smtClean="0">
                <a:solidFill>
                  <a:schemeClr val="bg2">
                    <a:lumMod val="10000"/>
                  </a:schemeClr>
                </a:solidFill>
                <a:effectLst/>
                <a:latin typeface="Gill Sans MT Condensed" panose="020B0506020104020203" pitchFamily="34" charset="0"/>
                <a:cs typeface="Times New Roman" panose="02020603050405020304" pitchFamily="18" charset="0"/>
              </a:rPr>
              <a:t>New </a:t>
            </a:r>
            <a:r>
              <a:rPr lang="en-US" sz="2400" b="0" i="0" baseline="0" dirty="0">
                <a:solidFill>
                  <a:schemeClr val="bg2">
                    <a:lumMod val="10000"/>
                  </a:schemeClr>
                </a:solidFill>
                <a:effectLst/>
                <a:latin typeface="Gill Sans MT Condensed" panose="020B0506020104020203" pitchFamily="34" charset="0"/>
                <a:cs typeface="Times New Roman" panose="02020603050405020304" pitchFamily="18" charset="0"/>
              </a:rPr>
              <a:t>professional opportunities as a result of the 2018 Summer Institute </a:t>
            </a:r>
            <a:r>
              <a:rPr lang="en-US" sz="2400" b="0" i="0" baseline="0" dirty="0" smtClean="0">
                <a:solidFill>
                  <a:schemeClr val="bg2">
                    <a:lumMod val="10000"/>
                  </a:schemeClr>
                </a:solidFill>
                <a:effectLst/>
                <a:latin typeface="Gill Sans MT Condensed" panose="020B0506020104020203" pitchFamily="34" charset="0"/>
                <a:cs typeface="Times New Roman" panose="02020603050405020304" pitchFamily="18" charset="0"/>
              </a:rPr>
              <a:t>Training </a:t>
            </a:r>
            <a:endParaRPr lang="en-US" sz="2400" b="0" i="0" dirty="0">
              <a:solidFill>
                <a:schemeClr val="bg2">
                  <a:lumMod val="10000"/>
                </a:schemeClr>
              </a:solidFill>
              <a:effectLst/>
              <a:latin typeface="Gill Sans MT Condensed" panose="020B0506020104020203" pitchFamily="34" charset="0"/>
              <a:cs typeface="Times New Roman" panose="02020603050405020304" pitchFamily="18" charset="0"/>
            </a:endParaRPr>
          </a:p>
        </c:rich>
      </c:tx>
      <c:layout>
        <c:manualLayout>
          <c:xMode val="edge"/>
          <c:yMode val="edge"/>
          <c:x val="1.6335198033982361E-2"/>
          <c:y val="1.8724300683202896E-2"/>
        </c:manualLayout>
      </c:layout>
      <c:overlay val="0"/>
      <c:spPr>
        <a:noFill/>
        <a:ln>
          <a:noFill/>
        </a:ln>
        <a:effectLst/>
      </c:spPr>
      <c:txPr>
        <a:bodyPr rot="0" spcFirstLastPara="1" vertOverflow="ellipsis" vert="horz" wrap="square" anchor="ctr" anchorCtr="1"/>
        <a:lstStyle/>
        <a:p>
          <a:pPr algn="l">
            <a:defRPr sz="1800" b="1" i="1" u="none" strike="noStrike" kern="1200" spc="0" baseline="0">
              <a:solidFill>
                <a:schemeClr val="tx1"/>
              </a:solidFill>
              <a:latin typeface="Gill Sans MT" panose="020B0502020104020203" pitchFamily="34" charset="77"/>
              <a:ea typeface="+mn-ea"/>
              <a:cs typeface="+mn-cs"/>
            </a:defRPr>
          </a:pPr>
          <a:endParaRPr lang="en-US"/>
        </a:p>
      </c:txPr>
    </c:title>
    <c:autoTitleDeleted val="0"/>
    <c:plotArea>
      <c:layout>
        <c:manualLayout>
          <c:layoutTarget val="inner"/>
          <c:xMode val="edge"/>
          <c:yMode val="edge"/>
          <c:x val="0.26133900274689492"/>
          <c:y val="0.10336375295477263"/>
          <c:w val="0.71093235002702582"/>
          <c:h val="0.80779726649027617"/>
        </c:manualLayout>
      </c:layout>
      <c:barChart>
        <c:barDir val="bar"/>
        <c:grouping val="clustered"/>
        <c:varyColors val="0"/>
        <c:ser>
          <c:idx val="0"/>
          <c:order val="0"/>
          <c:spPr>
            <a:solidFill>
              <a:schemeClr val="bg1">
                <a:lumMod val="65000"/>
              </a:schemeClr>
            </a:solidFill>
            <a:ln>
              <a:noFill/>
            </a:ln>
            <a:effectLst/>
          </c:spPr>
          <c:invertIfNegative val="0"/>
          <c:dPt>
            <c:idx val="4"/>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1-F89B-4271-8F21-9EE3EE213219}"/>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F89B-4271-8F21-9EE3EE213219}"/>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5-F89B-4271-8F21-9EE3EE21321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Gill Sans MT Condensed" panose="020B0506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6'!$P$6:$P$12</c:f>
              <c:strCache>
                <c:ptCount val="7"/>
                <c:pt idx="0">
                  <c:v>Other </c:v>
                </c:pt>
                <c:pt idx="1">
                  <c:v>Promotion</c:v>
                </c:pt>
                <c:pt idx="2">
                  <c:v>New research projects</c:v>
                </c:pt>
                <c:pt idx="3">
                  <c:v>None</c:v>
                </c:pt>
                <c:pt idx="4">
                  <c:v>New grant applications</c:v>
                </c:pt>
                <c:pt idx="5">
                  <c:v>New training programs</c:v>
                </c:pt>
                <c:pt idx="6">
                  <c:v>New colleagues</c:v>
                </c:pt>
              </c:strCache>
            </c:strRef>
          </c:cat>
          <c:val>
            <c:numRef>
              <c:f>'Question 6'!$Q$6:$Q$12</c:f>
              <c:numCache>
                <c:formatCode>0.00%</c:formatCode>
                <c:ptCount val="7"/>
                <c:pt idx="0">
                  <c:v>0.1111</c:v>
                </c:pt>
                <c:pt idx="1">
                  <c:v>0.15559999999999999</c:v>
                </c:pt>
                <c:pt idx="2">
                  <c:v>0.17780000000000001</c:v>
                </c:pt>
                <c:pt idx="3">
                  <c:v>0.22220000000000001</c:v>
                </c:pt>
                <c:pt idx="4">
                  <c:v>0.28889999999999999</c:v>
                </c:pt>
                <c:pt idx="5">
                  <c:v>0.31109999999999999</c:v>
                </c:pt>
                <c:pt idx="6">
                  <c:v>0.37780000000000002</c:v>
                </c:pt>
              </c:numCache>
            </c:numRef>
          </c:val>
          <c:extLst>
            <c:ext xmlns:c16="http://schemas.microsoft.com/office/drawing/2014/chart" uri="{C3380CC4-5D6E-409C-BE32-E72D297353CC}">
              <c16:uniqueId val="{00000006-F89B-4271-8F21-9EE3EE213219}"/>
            </c:ext>
          </c:extLst>
        </c:ser>
        <c:dLbls>
          <c:showLegendKey val="0"/>
          <c:showVal val="0"/>
          <c:showCatName val="0"/>
          <c:showSerName val="0"/>
          <c:showPercent val="0"/>
          <c:showBubbleSize val="0"/>
        </c:dLbls>
        <c:gapWidth val="76"/>
        <c:axId val="1320591055"/>
        <c:axId val="1320592687"/>
      </c:barChart>
      <c:catAx>
        <c:axId val="13205910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ill Sans MT Condensed" panose="020B0506020104020203" pitchFamily="34" charset="0"/>
                <a:ea typeface="+mn-ea"/>
                <a:cs typeface="Times New Roman" panose="02020603050405020304" pitchFamily="18" charset="0"/>
              </a:defRPr>
            </a:pPr>
            <a:endParaRPr lang="en-US"/>
          </a:p>
        </c:txPr>
        <c:crossAx val="1320592687"/>
        <c:crosses val="autoZero"/>
        <c:auto val="1"/>
        <c:lblAlgn val="ctr"/>
        <c:lblOffset val="100"/>
        <c:noMultiLvlLbl val="0"/>
      </c:catAx>
      <c:valAx>
        <c:axId val="1320592687"/>
        <c:scaling>
          <c:orientation val="minMax"/>
        </c:scaling>
        <c:delete val="0"/>
        <c:axPos val="b"/>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ill Sans MT" panose="020B0502020104020203" pitchFamily="34" charset="77"/>
                <a:ea typeface="+mn-ea"/>
                <a:cs typeface="Times New Roman" panose="02020603050405020304" pitchFamily="18" charset="0"/>
              </a:defRPr>
            </a:pPr>
            <a:endParaRPr lang="en-US"/>
          </a:p>
        </c:txPr>
        <c:crossAx val="1320591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2400" dirty="0" smtClean="0">
                <a:solidFill>
                  <a:schemeClr val="bg1">
                    <a:lumMod val="50000"/>
                  </a:schemeClr>
                </a:solidFill>
                <a:latin typeface="Gill Sans MT Condensed" panose="020B0506020104020203" pitchFamily="34" charset="0"/>
              </a:rPr>
              <a:t>Self-reported</a:t>
            </a:r>
            <a:r>
              <a:rPr lang="en-US" sz="2400" baseline="0" dirty="0" smtClean="0">
                <a:solidFill>
                  <a:schemeClr val="bg1">
                    <a:lumMod val="50000"/>
                  </a:schemeClr>
                </a:solidFill>
                <a:latin typeface="Gill Sans MT Condensed" panose="020B0506020104020203" pitchFamily="34" charset="0"/>
              </a:rPr>
              <a:t> b</a:t>
            </a:r>
            <a:r>
              <a:rPr lang="en-US" sz="2400" dirty="0" smtClean="0">
                <a:solidFill>
                  <a:schemeClr val="bg1">
                    <a:lumMod val="50000"/>
                  </a:schemeClr>
                </a:solidFill>
                <a:latin typeface="Gill Sans MT Condensed" panose="020B0506020104020203" pitchFamily="34" charset="0"/>
              </a:rPr>
              <a:t>arriers </a:t>
            </a:r>
            <a:r>
              <a:rPr lang="en-US" sz="2400" dirty="0">
                <a:solidFill>
                  <a:schemeClr val="bg1">
                    <a:lumMod val="50000"/>
                  </a:schemeClr>
                </a:solidFill>
                <a:latin typeface="Gill Sans MT Condensed" panose="020B0506020104020203" pitchFamily="34" charset="0"/>
              </a:rPr>
              <a:t>to implementation </a:t>
            </a:r>
            <a:r>
              <a:rPr lang="en-US" sz="2400" dirty="0" smtClean="0">
                <a:solidFill>
                  <a:schemeClr val="bg1">
                    <a:lumMod val="50000"/>
                  </a:schemeClr>
                </a:solidFill>
                <a:latin typeface="Gill Sans MT Condensed" panose="020B0506020104020203" pitchFamily="34" charset="0"/>
              </a:rPr>
              <a:t>of new knowledge</a:t>
            </a:r>
            <a:endParaRPr lang="en-US" sz="2400" dirty="0">
              <a:solidFill>
                <a:schemeClr val="bg1">
                  <a:lumMod val="50000"/>
                </a:schemeClr>
              </a:solidFill>
              <a:latin typeface="Gill Sans MT Condensed" panose="020B0506020104020203" pitchFamily="34" charset="0"/>
            </a:endParaRPr>
          </a:p>
        </c:rich>
      </c:tx>
      <c:layout>
        <c:manualLayout>
          <c:xMode val="edge"/>
          <c:yMode val="edge"/>
          <c:x val="7.1992458062606539E-4"/>
          <c:y val="1.6914924922793242E-2"/>
        </c:manualLayout>
      </c:layout>
      <c:overlay val="0"/>
    </c:title>
    <c:autoTitleDeleted val="0"/>
    <c:plotArea>
      <c:layout>
        <c:manualLayout>
          <c:layoutTarget val="inner"/>
          <c:xMode val="edge"/>
          <c:yMode val="edge"/>
          <c:x val="0.29507668404882109"/>
          <c:y val="0.12027295504380485"/>
          <c:w val="0.67384328189641496"/>
          <c:h val="0.7720768799542308"/>
        </c:manualLayout>
      </c:layout>
      <c:barChart>
        <c:barDir val="bar"/>
        <c:grouping val="clustered"/>
        <c:varyColors val="0"/>
        <c:ser>
          <c:idx val="0"/>
          <c:order val="0"/>
          <c:tx>
            <c:strRef>
              <c:f>'[2018 Summer Institute Follow Up Questions 9_8.xlsx]Barriers to Implementation'!$B$3</c:f>
              <c:strCache>
                <c:ptCount val="1"/>
                <c:pt idx="0">
                  <c:v>Responses</c:v>
                </c:pt>
              </c:strCache>
            </c:strRef>
          </c:tx>
          <c:spPr>
            <a:solidFill>
              <a:schemeClr val="bg1">
                <a:lumMod val="65000"/>
              </a:schemeClr>
            </a:solidFill>
            <a:ln>
              <a:prstDash val="solid"/>
            </a:ln>
          </c:spPr>
          <c:invertIfNegative val="0"/>
          <c:dPt>
            <c:idx val="3"/>
            <c:invertIfNegative val="0"/>
            <c:bubble3D val="0"/>
            <c:spPr>
              <a:solidFill>
                <a:schemeClr val="tx1"/>
              </a:solidFill>
              <a:ln>
                <a:prstDash val="solid"/>
              </a:ln>
            </c:spPr>
            <c:extLst>
              <c:ext xmlns:c16="http://schemas.microsoft.com/office/drawing/2014/chart" uri="{C3380CC4-5D6E-409C-BE32-E72D297353CC}">
                <c16:uniqueId val="{00000006-F8CB-441E-BC2E-F935A4043AA9}"/>
              </c:ext>
            </c:extLst>
          </c:dPt>
          <c:dPt>
            <c:idx val="4"/>
            <c:invertIfNegative val="0"/>
            <c:bubble3D val="0"/>
            <c:spPr>
              <a:solidFill>
                <a:schemeClr val="accent2"/>
              </a:solidFill>
              <a:ln>
                <a:prstDash val="solid"/>
              </a:ln>
            </c:spPr>
            <c:extLst>
              <c:ext xmlns:c16="http://schemas.microsoft.com/office/drawing/2014/chart" uri="{C3380CC4-5D6E-409C-BE32-E72D297353CC}">
                <c16:uniqueId val="{00000001-F8CB-441E-BC2E-F935A4043AA9}"/>
              </c:ext>
            </c:extLst>
          </c:dPt>
          <c:dPt>
            <c:idx val="5"/>
            <c:invertIfNegative val="0"/>
            <c:bubble3D val="0"/>
            <c:spPr>
              <a:solidFill>
                <a:schemeClr val="accent5"/>
              </a:solidFill>
              <a:ln>
                <a:prstDash val="solid"/>
              </a:ln>
            </c:spPr>
            <c:extLst>
              <c:ext xmlns:c16="http://schemas.microsoft.com/office/drawing/2014/chart" uri="{C3380CC4-5D6E-409C-BE32-E72D297353CC}">
                <c16:uniqueId val="{00000003-F8CB-441E-BC2E-F935A4043AA9}"/>
              </c:ext>
            </c:extLst>
          </c:dPt>
          <c:dLbls>
            <c:numFmt formatCode="0.0%" sourceLinked="0"/>
            <c:spPr>
              <a:noFill/>
              <a:ln>
                <a:noFill/>
              </a:ln>
              <a:effectLst/>
            </c:spPr>
            <c:txPr>
              <a:bodyPr wrap="square" lIns="38100" tIns="19050" rIns="38100" bIns="19050" anchor="ctr">
                <a:spAutoFit/>
              </a:bodyPr>
              <a:lstStyle/>
              <a:p>
                <a:pPr>
                  <a:defRPr sz="1800">
                    <a:solidFill>
                      <a:schemeClr val="tx1"/>
                    </a:solidFill>
                    <a:latin typeface="Gill Sans MT Condensed" panose="020B05060201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'[2018 Summer Institute Follow Up Questions 9_8.xlsx]Barriers to Implementation'!$A$4:$A$9</c:f>
              <c:strCache>
                <c:ptCount val="6"/>
                <c:pt idx="0">
                  <c:v>My career goals changed</c:v>
                </c:pt>
                <c:pt idx="1">
                  <c:v>My workplace goals changed</c:v>
                </c:pt>
                <c:pt idx="2">
                  <c:v>Not enough time to use the training</c:v>
                </c:pt>
                <c:pt idx="3">
                  <c:v>Other</c:v>
                </c:pt>
                <c:pt idx="4">
                  <c:v>I have limited decision making authority</c:v>
                </c:pt>
                <c:pt idx="5">
                  <c:v>None</c:v>
                </c:pt>
              </c:strCache>
            </c:strRef>
          </c:cat>
          <c:val>
            <c:numRef>
              <c:f>'[2018 Summer Institute Follow Up Questions 9_8.xlsx]Barriers to Implementation'!$B$4:$B$9</c:f>
              <c:numCache>
                <c:formatCode>0.00%</c:formatCode>
                <c:ptCount val="6"/>
                <c:pt idx="0">
                  <c:v>0.02</c:v>
                </c:pt>
                <c:pt idx="1">
                  <c:v>7.0000000000000007E-2</c:v>
                </c:pt>
                <c:pt idx="2">
                  <c:v>0.11</c:v>
                </c:pt>
                <c:pt idx="3">
                  <c:v>0.22</c:v>
                </c:pt>
                <c:pt idx="4">
                  <c:v>0.27</c:v>
                </c:pt>
                <c:pt idx="5">
                  <c:v>0.49</c:v>
                </c:pt>
              </c:numCache>
            </c:numRef>
          </c:val>
          <c:extLst>
            <c:ext xmlns:c16="http://schemas.microsoft.com/office/drawing/2014/chart" uri="{C3380CC4-5D6E-409C-BE32-E72D297353CC}">
              <c16:uniqueId val="{00000004-F8CB-441E-BC2E-F935A4043AA9}"/>
            </c:ext>
          </c:extLst>
        </c:ser>
        <c:dLbls>
          <c:showLegendKey val="0"/>
          <c:showVal val="0"/>
          <c:showCatName val="0"/>
          <c:showSerName val="0"/>
          <c:showPercent val="0"/>
          <c:showBubbleSize val="0"/>
        </c:dLbls>
        <c:gapWidth val="20"/>
        <c:axId val="10"/>
        <c:axId val="100"/>
      </c:barChart>
      <c:valAx>
        <c:axId val="100"/>
        <c:scaling>
          <c:orientation val="minMax"/>
        </c:scaling>
        <c:delete val="0"/>
        <c:axPos val="b"/>
        <c:majorGridlines>
          <c:spPr>
            <a:ln>
              <a:solidFill>
                <a:schemeClr val="bg1">
                  <a:lumMod val="95000"/>
                </a:schemeClr>
              </a:solidFill>
            </a:ln>
          </c:spPr>
        </c:majorGridlines>
        <c:numFmt formatCode="0.0%" sourceLinked="0"/>
        <c:majorTickMark val="none"/>
        <c:minorTickMark val="none"/>
        <c:tickLblPos val="nextTo"/>
        <c:txPr>
          <a:bodyPr/>
          <a:lstStyle/>
          <a:p>
            <a:pPr>
              <a:defRPr sz="2000">
                <a:solidFill>
                  <a:schemeClr val="tx1"/>
                </a:solidFill>
                <a:latin typeface="Gill Sans MT Condensed" panose="020B0506020104020203" pitchFamily="34" charset="0"/>
                <a:cs typeface="Times New Roman" panose="02020603050405020304" pitchFamily="18" charset="0"/>
              </a:defRPr>
            </a:pPr>
            <a:endParaRPr lang="en-US"/>
          </a:p>
        </c:txPr>
        <c:crossAx val="10"/>
        <c:crosses val="autoZero"/>
        <c:crossBetween val="between"/>
      </c:valAx>
      <c:catAx>
        <c:axId val="10"/>
        <c:scaling>
          <c:orientation val="minMax"/>
        </c:scaling>
        <c:delete val="0"/>
        <c:axPos val="l"/>
        <c:numFmt formatCode="General" sourceLinked="1"/>
        <c:majorTickMark val="none"/>
        <c:minorTickMark val="none"/>
        <c:tickLblPos val="nextTo"/>
        <c:txPr>
          <a:bodyPr/>
          <a:lstStyle/>
          <a:p>
            <a:pPr>
              <a:defRPr sz="2000">
                <a:solidFill>
                  <a:schemeClr val="tx1"/>
                </a:solidFill>
                <a:latin typeface="Gill Sans MT Condensed" panose="020B0506020104020203" pitchFamily="34" charset="77"/>
                <a:cs typeface="Times New Roman" panose="02020603050405020304" pitchFamily="18" charset="0"/>
              </a:defRPr>
            </a:pPr>
            <a:endParaRPr lang="en-US"/>
          </a:p>
        </c:txPr>
        <c:crossAx val="100"/>
        <c:crosses val="autoZero"/>
        <c:auto val="0"/>
        <c:lblAlgn val="ctr"/>
        <c:lblOffset val="100"/>
        <c:noMultiLvlLbl val="0"/>
      </c:catAx>
      <c:spPr>
        <a:noFill/>
        <a:ln w="25400">
          <a:noFill/>
        </a:ln>
      </c:spPr>
    </c:plotArea>
    <c:plotVisOnly val="0"/>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0.74548</cdr:x>
      <cdr:y>0.39088</cdr:y>
    </cdr:from>
    <cdr:to>
      <cdr:x>0.96084</cdr:x>
      <cdr:y>0.62541</cdr:y>
    </cdr:to>
    <cdr:sp macro="" textlink="">
      <cdr:nvSpPr>
        <cdr:cNvPr id="2" name="TextBox 1">
          <a:extLst xmlns:a="http://schemas.openxmlformats.org/drawingml/2006/main">
            <a:ext uri="{FF2B5EF4-FFF2-40B4-BE49-F238E27FC236}">
              <a16:creationId xmlns:a16="http://schemas.microsoft.com/office/drawing/2014/main" id="{F4094A14-BBF9-BD43-91BF-C046F8D9B4D5}"/>
            </a:ext>
          </a:extLst>
        </cdr:cNvPr>
        <cdr:cNvSpPr txBox="1"/>
      </cdr:nvSpPr>
      <cdr:spPr>
        <a:xfrm xmlns:a="http://schemas.openxmlformats.org/drawingml/2006/main">
          <a:off x="6286500" y="1524000"/>
          <a:ext cx="18161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0.7458</cdr:x>
      <cdr:y>0.25437</cdr:y>
    </cdr:from>
    <cdr:to>
      <cdr:x>0.94771</cdr:x>
      <cdr:y>0.89572</cdr:y>
    </cdr:to>
    <cdr:sp macro="" textlink="">
      <cdr:nvSpPr>
        <cdr:cNvPr id="3" name="Rectangle 2"/>
        <cdr:cNvSpPr/>
      </cdr:nvSpPr>
      <cdr:spPr>
        <a:xfrm xmlns:a="http://schemas.openxmlformats.org/drawingml/2006/main">
          <a:off x="8766166" y="1501452"/>
          <a:ext cx="2373225" cy="378565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chemeClr val="accent2"/>
              </a:solidFill>
              <a:latin typeface="Gill Sans MT" panose="020B0502020104020203" pitchFamily="34" charset="0"/>
            </a:rPr>
            <a:t>L</a:t>
          </a:r>
          <a:r>
            <a:rPr lang="en-US" sz="2000" b="1" dirty="0" smtClean="0">
              <a:solidFill>
                <a:schemeClr val="accent2"/>
              </a:solidFill>
              <a:latin typeface="Gill Sans MT" panose="020B0502020104020203" pitchFamily="34" charset="0"/>
            </a:rPr>
            <a:t>imited decision making authority </a:t>
          </a:r>
          <a:r>
            <a:rPr lang="en-US" sz="2000" b="1" dirty="0" smtClean="0">
              <a:solidFill>
                <a:schemeClr val="bg2">
                  <a:lumMod val="50000"/>
                </a:schemeClr>
              </a:solidFill>
              <a:latin typeface="Gill Sans MT" panose="020B0502020104020203" pitchFamily="34" charset="0"/>
            </a:rPr>
            <a:t>and </a:t>
          </a:r>
          <a:r>
            <a:rPr lang="en-US" sz="2000" b="1" dirty="0">
              <a:latin typeface="Gill Sans MT" panose="020B0502020104020203" pitchFamily="34" charset="0"/>
            </a:rPr>
            <a:t>o</a:t>
          </a:r>
          <a:r>
            <a:rPr lang="en-US" sz="2000" b="1" dirty="0" smtClean="0">
              <a:latin typeface="Gill Sans MT" panose="020B0502020104020203" pitchFamily="34" charset="0"/>
            </a:rPr>
            <a:t>ther </a:t>
          </a:r>
          <a:r>
            <a:rPr lang="en-US" sz="2000" b="1" dirty="0" smtClean="0">
              <a:solidFill>
                <a:schemeClr val="bg2">
                  <a:lumMod val="50000"/>
                </a:schemeClr>
              </a:solidFill>
              <a:latin typeface="Gill Sans MT" panose="020B0502020104020203" pitchFamily="34" charset="0"/>
            </a:rPr>
            <a:t>barriers, such as community reluctance, job loss, job change, &amp; limitations of job title, were reported though most trainees had </a:t>
          </a:r>
          <a:r>
            <a:rPr lang="en-US" sz="2000" b="1" dirty="0" smtClean="0">
              <a:solidFill>
                <a:schemeClr val="accent5"/>
              </a:solidFill>
              <a:latin typeface="Gill Sans MT" panose="020B0502020104020203" pitchFamily="34" charset="0"/>
            </a:rPr>
            <a:t>none</a:t>
          </a:r>
          <a:r>
            <a:rPr lang="en-US" sz="2000" b="1" dirty="0" smtClean="0">
              <a:solidFill>
                <a:schemeClr val="bg2">
                  <a:lumMod val="50000"/>
                </a:schemeClr>
              </a:solidFill>
              <a:latin typeface="Gill Sans MT" panose="020B0502020104020203" pitchFamily="34" charset="0"/>
            </a:rPr>
            <a:t>.</a:t>
          </a:r>
          <a:endParaRPr lang="en-US" sz="2000" dirty="0">
            <a:solidFill>
              <a:schemeClr val="accent5"/>
            </a:solidFill>
            <a:latin typeface="Gill Sans MT" panose="020B050202010402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DD340-9A70-413A-88FC-0069A4DA216C}" type="datetimeFigureOut">
              <a:rPr lang="en-US" smtClean="0"/>
              <a:t>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0D770-680B-41FA-AB84-607498DDAE65}" type="slidenum">
              <a:rPr lang="en-US" smtClean="0"/>
              <a:t>‹#›</a:t>
            </a:fld>
            <a:endParaRPr lang="en-US"/>
          </a:p>
        </p:txBody>
      </p:sp>
    </p:spTree>
    <p:extLst>
      <p:ext uri="{BB962C8B-B14F-4D97-AF65-F5344CB8AC3E}">
        <p14:creationId xmlns:p14="http://schemas.microsoft.com/office/powerpoint/2010/main" val="270595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770-680B-41FA-AB84-607498DDAE65}" type="slidenum">
              <a:rPr lang="en-US" smtClean="0"/>
              <a:t>4</a:t>
            </a:fld>
            <a:endParaRPr lang="en-US"/>
          </a:p>
        </p:txBody>
      </p:sp>
    </p:spTree>
    <p:extLst>
      <p:ext uri="{BB962C8B-B14F-4D97-AF65-F5344CB8AC3E}">
        <p14:creationId xmlns:p14="http://schemas.microsoft.com/office/powerpoint/2010/main" val="17923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 attendees in total; 56 affiliated with a tribe</a:t>
            </a:r>
            <a:endParaRPr lang="en-US" dirty="0"/>
          </a:p>
        </p:txBody>
      </p:sp>
      <p:sp>
        <p:nvSpPr>
          <p:cNvPr id="4" name="Slide Number Placeholder 3"/>
          <p:cNvSpPr>
            <a:spLocks noGrp="1"/>
          </p:cNvSpPr>
          <p:nvPr>
            <p:ph type="sldNum" sz="quarter" idx="10"/>
          </p:nvPr>
        </p:nvSpPr>
        <p:spPr/>
        <p:txBody>
          <a:bodyPr/>
          <a:lstStyle/>
          <a:p>
            <a:fld id="{CEB0D770-680B-41FA-AB84-607498DDAE65}" type="slidenum">
              <a:rPr lang="en-US" smtClean="0"/>
              <a:t>7</a:t>
            </a:fld>
            <a:endParaRPr lang="en-US"/>
          </a:p>
        </p:txBody>
      </p:sp>
    </p:spTree>
    <p:extLst>
      <p:ext uri="{BB962C8B-B14F-4D97-AF65-F5344CB8AC3E}">
        <p14:creationId xmlns:p14="http://schemas.microsoft.com/office/powerpoint/2010/main" val="283797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770-680B-41FA-AB84-607498DDAE65}" type="slidenum">
              <a:rPr lang="en-US" smtClean="0"/>
              <a:t>8</a:t>
            </a:fld>
            <a:endParaRPr lang="en-US"/>
          </a:p>
        </p:txBody>
      </p:sp>
    </p:spTree>
    <p:extLst>
      <p:ext uri="{BB962C8B-B14F-4D97-AF65-F5344CB8AC3E}">
        <p14:creationId xmlns:p14="http://schemas.microsoft.com/office/powerpoint/2010/main" val="170118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Most participants found the SRTI courses to be very useful in their professional roles.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B0D770-680B-41FA-AB84-607498DDAE65}" type="slidenum">
              <a:rPr lang="en-US" smtClean="0"/>
              <a:t>10</a:t>
            </a:fld>
            <a:endParaRPr lang="en-US"/>
          </a:p>
        </p:txBody>
      </p:sp>
    </p:spTree>
    <p:extLst>
      <p:ext uri="{BB962C8B-B14F-4D97-AF65-F5344CB8AC3E}">
        <p14:creationId xmlns:p14="http://schemas.microsoft.com/office/powerpoint/2010/main" val="302984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Most participants found the SRTI courses to be very useful in their professional roles.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B0D770-680B-41FA-AB84-607498DDAE65}" type="slidenum">
              <a:rPr lang="en-US" smtClean="0"/>
              <a:t>12</a:t>
            </a:fld>
            <a:endParaRPr lang="en-US"/>
          </a:p>
        </p:txBody>
      </p:sp>
    </p:spTree>
    <p:extLst>
      <p:ext uri="{BB962C8B-B14F-4D97-AF65-F5344CB8AC3E}">
        <p14:creationId xmlns:p14="http://schemas.microsoft.com/office/powerpoint/2010/main" val="396145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770-680B-41FA-AB84-607498DDAE65}" type="slidenum">
              <a:rPr lang="en-US" smtClean="0"/>
              <a:t>13</a:t>
            </a:fld>
            <a:endParaRPr lang="en-US"/>
          </a:p>
        </p:txBody>
      </p:sp>
    </p:spTree>
    <p:extLst>
      <p:ext uri="{BB962C8B-B14F-4D97-AF65-F5344CB8AC3E}">
        <p14:creationId xmlns:p14="http://schemas.microsoft.com/office/powerpoint/2010/main" val="272929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0D770-680B-41FA-AB84-607498DDAE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3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770-680B-41FA-AB84-607498DDAE65}" type="slidenum">
              <a:rPr lang="en-US" smtClean="0"/>
              <a:t>15</a:t>
            </a:fld>
            <a:endParaRPr lang="en-US"/>
          </a:p>
        </p:txBody>
      </p:sp>
    </p:spTree>
    <p:extLst>
      <p:ext uri="{BB962C8B-B14F-4D97-AF65-F5344CB8AC3E}">
        <p14:creationId xmlns:p14="http://schemas.microsoft.com/office/powerpoint/2010/main" val="187859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770-680B-41FA-AB84-607498DDAE65}" type="slidenum">
              <a:rPr lang="en-US" smtClean="0"/>
              <a:t>16</a:t>
            </a:fld>
            <a:endParaRPr lang="en-US"/>
          </a:p>
        </p:txBody>
      </p:sp>
    </p:spTree>
    <p:extLst>
      <p:ext uri="{BB962C8B-B14F-4D97-AF65-F5344CB8AC3E}">
        <p14:creationId xmlns:p14="http://schemas.microsoft.com/office/powerpoint/2010/main" val="344633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3C14-0DC2-7247-B53B-AB8DA023327F}"/>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E4927CC7-5E41-2345-B782-F953A3E1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6B362095-ACD0-8D49-98A0-1AA230135440}"/>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5" name="Footer Placeholder 4">
            <a:extLst>
              <a:ext uri="{FF2B5EF4-FFF2-40B4-BE49-F238E27FC236}">
                <a16:creationId xmlns:a16="http://schemas.microsoft.com/office/drawing/2014/main" id="{A3AE4341-789E-784F-9452-B69027889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88FEC-9DB2-4D48-855F-DE22FB35D5B2}"/>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76898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301D-62C3-8046-9ECB-84AA66F5993C}"/>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D9F27E94-4C5E-864A-A9A0-2CB40CBF53AE}"/>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709FFA11-0019-9F4F-8A2A-547168F86C5D}"/>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5" name="Footer Placeholder 4">
            <a:extLst>
              <a:ext uri="{FF2B5EF4-FFF2-40B4-BE49-F238E27FC236}">
                <a16:creationId xmlns:a16="http://schemas.microsoft.com/office/drawing/2014/main" id="{F7377764-4DE4-7749-B66B-4BCD3EDC6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EE194-0280-BF4B-B1D2-E340B7932720}"/>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77217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734D6-9A4A-9D46-9B10-7C18708042E6}"/>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FCCC9750-44E6-5F4C-AF2B-5820738D1A86}"/>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85E884-4EEF-E34D-8FC3-29F0DF7B6B2E}"/>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5" name="Footer Placeholder 4">
            <a:extLst>
              <a:ext uri="{FF2B5EF4-FFF2-40B4-BE49-F238E27FC236}">
                <a16:creationId xmlns:a16="http://schemas.microsoft.com/office/drawing/2014/main" id="{90DF8720-0C1C-5E4E-B74E-5FC8F54F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301F4-BA2F-C441-87DA-CCCA1534E0B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13890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C06A-89FC-7E49-9AF0-8DDC26DA1F22}"/>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192C7AD-382F-2544-9996-3AFD21D1739E}"/>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902131A-27C8-9242-B0F4-2E10ED0FF895}"/>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5" name="Footer Placeholder 4">
            <a:extLst>
              <a:ext uri="{FF2B5EF4-FFF2-40B4-BE49-F238E27FC236}">
                <a16:creationId xmlns:a16="http://schemas.microsoft.com/office/drawing/2014/main" id="{A31BB297-B47D-9941-A862-44C17A71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E2029-9674-4949-A0DB-98DB6D97AF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397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3E50-5DCD-0645-92A7-790E7BC2810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86239A2-6F95-6A4B-B8D3-D3E03EB71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21ED3755-76D9-934F-8D1A-8FC092D6EC94}"/>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5" name="Footer Placeholder 4">
            <a:extLst>
              <a:ext uri="{FF2B5EF4-FFF2-40B4-BE49-F238E27FC236}">
                <a16:creationId xmlns:a16="http://schemas.microsoft.com/office/drawing/2014/main" id="{015C1830-872C-144C-8DEF-AA715FAA2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109D8-DF7F-9B44-9934-C1243B02F421}"/>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54410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848-7D83-7449-99AF-564348B12079}"/>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EF26D160-0498-D144-834A-9AAF0D5F8E92}"/>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53D0E-CE62-B745-B47B-29929287085E}"/>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E80C6983-0EF3-7C45-8548-0624487E06C4}"/>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6" name="Footer Placeholder 5">
            <a:extLst>
              <a:ext uri="{FF2B5EF4-FFF2-40B4-BE49-F238E27FC236}">
                <a16:creationId xmlns:a16="http://schemas.microsoft.com/office/drawing/2014/main" id="{33432289-BDDE-BF45-880F-4726A7DD8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CCE20-0FF8-224B-9D96-1829E7BE4CC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1819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34D-F5A0-6B45-9CA8-5D0C0D766E97}"/>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95C1232-783A-4C47-BDB2-EADB1DA8C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506B8C8-8B66-0249-AF3C-5A2EC0FB918A}"/>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4D2ED923-F317-6941-9E02-7892B17BE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543E2B3-51D6-544F-8D55-28A4FB50BE7A}"/>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83958492-9D7B-CC4A-9C50-78F037EED591}"/>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8" name="Footer Placeholder 7">
            <a:extLst>
              <a:ext uri="{FF2B5EF4-FFF2-40B4-BE49-F238E27FC236}">
                <a16:creationId xmlns:a16="http://schemas.microsoft.com/office/drawing/2014/main" id="{3E4AD33E-87E8-FE43-A2C9-1520FFD80B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9F6A39-A2F4-2D43-AFFD-D8F1D358ABE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39744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458-403D-1749-92F6-BC7E6C96ADA3}"/>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959115EA-E22B-4742-920E-B4F74F17F626}"/>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4" name="Footer Placeholder 3">
            <a:extLst>
              <a:ext uri="{FF2B5EF4-FFF2-40B4-BE49-F238E27FC236}">
                <a16:creationId xmlns:a16="http://schemas.microsoft.com/office/drawing/2014/main" id="{7D719CC9-3DE4-E946-BB4B-2683D10C0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34238-E32E-5C4D-8CDF-0B7AFA23EB2D}"/>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48092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9FDDB-345E-4641-A0F5-BA813BF3284A}"/>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3" name="Footer Placeholder 2">
            <a:extLst>
              <a:ext uri="{FF2B5EF4-FFF2-40B4-BE49-F238E27FC236}">
                <a16:creationId xmlns:a16="http://schemas.microsoft.com/office/drawing/2014/main" id="{020B0DCE-DC0D-104B-A024-5BD4C11E5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D9F8B-3DA0-6847-BB63-4D5413D894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49664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5A50-A4BF-444A-9065-6A03B7BFD68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7A6266D4-0B65-FF46-9F4C-0E97B95C3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923CAF7F-D642-FA41-A423-EE249A5C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E1F59E2C-5B82-AC4D-96A9-574048E45450}"/>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6" name="Footer Placeholder 5">
            <a:extLst>
              <a:ext uri="{FF2B5EF4-FFF2-40B4-BE49-F238E27FC236}">
                <a16:creationId xmlns:a16="http://schemas.microsoft.com/office/drawing/2014/main" id="{0131A9D8-2E9E-4942-8ECF-C43B7631C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BB12F-66FA-6E48-AF4A-F490F1E2513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79379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0A62-9BC0-1C4C-A1A3-18B6C722531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64C06BA7-9DD7-1E4C-97B0-B190D5BD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DF64E6DF-0658-284E-8DA1-7E94D0800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8F42A791-3651-A347-AC87-CA651DDBD9E0}"/>
              </a:ext>
            </a:extLst>
          </p:cNvPr>
          <p:cNvSpPr>
            <a:spLocks noGrp="1"/>
          </p:cNvSpPr>
          <p:nvPr>
            <p:ph type="dt" sz="half" idx="10"/>
          </p:nvPr>
        </p:nvSpPr>
        <p:spPr/>
        <p:txBody>
          <a:bodyPr/>
          <a:lstStyle/>
          <a:p>
            <a:fld id="{31CBB3B4-E2EA-AE43-8E69-B3235240C870}" type="datetimeFigureOut">
              <a:rPr lang="en-US" smtClean="0"/>
              <a:t>9/12/2021</a:t>
            </a:fld>
            <a:endParaRPr lang="en-US"/>
          </a:p>
        </p:txBody>
      </p:sp>
      <p:sp>
        <p:nvSpPr>
          <p:cNvPr id="6" name="Footer Placeholder 5">
            <a:extLst>
              <a:ext uri="{FF2B5EF4-FFF2-40B4-BE49-F238E27FC236}">
                <a16:creationId xmlns:a16="http://schemas.microsoft.com/office/drawing/2014/main" id="{D05D2688-2C2C-BE45-9A04-5308CB5D7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10D97-7BA6-B341-B552-50DA3D05C0A7}"/>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8314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334D9-2F0D-5341-A351-8110BB94B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aseline="0" dirty="0">
                <a:latin typeface="Gill Sans Nova Medium" panose="020B0502020204020203" pitchFamily="34" charset="0"/>
              </a:rPr>
              <a:t>Title (Gill Sans Nova Medium)</a:t>
            </a:r>
            <a:endParaRPr lang="en-US" dirty="0"/>
          </a:p>
        </p:txBody>
      </p:sp>
      <p:sp>
        <p:nvSpPr>
          <p:cNvPr id="3" name="Text Placeholder 2">
            <a:extLst>
              <a:ext uri="{FF2B5EF4-FFF2-40B4-BE49-F238E27FC236}">
                <a16:creationId xmlns:a16="http://schemas.microsoft.com/office/drawing/2014/main" id="{A4584A1A-4F2B-654E-895E-49C9B6D3B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(Gill Sans Nova)</a:t>
            </a:r>
          </a:p>
          <a:p>
            <a:pPr lvl="1"/>
            <a:r>
              <a:rPr lang="en-US" dirty="0"/>
              <a:t>Second level (Gill Sans Nova Light)</a:t>
            </a:r>
          </a:p>
        </p:txBody>
      </p:sp>
      <p:sp>
        <p:nvSpPr>
          <p:cNvPr id="4" name="Date Placeholder 3">
            <a:extLst>
              <a:ext uri="{FF2B5EF4-FFF2-40B4-BE49-F238E27FC236}">
                <a16:creationId xmlns:a16="http://schemas.microsoft.com/office/drawing/2014/main" id="{7A9F5EF3-D03B-0F4D-9DDE-580A89BAB147}"/>
              </a:ext>
            </a:extLst>
          </p:cNvPr>
          <p:cNvSpPr>
            <a:spLocks noGrp="1"/>
          </p:cNvSpPr>
          <p:nvPr>
            <p:ph type="dt" sz="half" idx="2"/>
          </p:nvPr>
        </p:nvSpPr>
        <p:spPr>
          <a:xfrm>
            <a:off x="6485238"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BB3B4-E2EA-AE43-8E69-B3235240C870}" type="datetimeFigureOut">
              <a:rPr lang="en-US" smtClean="0"/>
              <a:t>9/12/2021</a:t>
            </a:fld>
            <a:endParaRPr lang="en-US"/>
          </a:p>
        </p:txBody>
      </p:sp>
      <p:sp>
        <p:nvSpPr>
          <p:cNvPr id="5" name="Footer Placeholder 4">
            <a:extLst>
              <a:ext uri="{FF2B5EF4-FFF2-40B4-BE49-F238E27FC236}">
                <a16:creationId xmlns:a16="http://schemas.microsoft.com/office/drawing/2014/main" id="{E5C529F5-03F1-7F49-A487-6C73F0E0AE89}"/>
              </a:ext>
            </a:extLst>
          </p:cNvPr>
          <p:cNvSpPr>
            <a:spLocks noGrp="1"/>
          </p:cNvSpPr>
          <p:nvPr>
            <p:ph type="ftr" sz="quarter" idx="3"/>
          </p:nvPr>
        </p:nvSpPr>
        <p:spPr>
          <a:xfrm>
            <a:off x="5799438"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E2F8C-3D9E-774A-9147-5EA2726CA365}"/>
              </a:ext>
            </a:extLst>
          </p:cNvPr>
          <p:cNvSpPr>
            <a:spLocks noGrp="1"/>
          </p:cNvSpPr>
          <p:nvPr>
            <p:ph type="sldNum" sz="quarter" idx="4"/>
          </p:nvPr>
        </p:nvSpPr>
        <p:spPr>
          <a:xfrm>
            <a:off x="837582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02FC6-BBC3-6A4F-853D-79165857EB18}" type="slidenum">
              <a:rPr lang="en-US" smtClean="0"/>
              <a:t>‹#›</a:t>
            </a:fld>
            <a:endParaRPr lang="en-US"/>
          </a:p>
        </p:txBody>
      </p:sp>
    </p:spTree>
    <p:extLst>
      <p:ext uri="{BB962C8B-B14F-4D97-AF65-F5344CB8AC3E}">
        <p14:creationId xmlns:p14="http://schemas.microsoft.com/office/powerpoint/2010/main" val="427251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Nova Book" panose="020B050202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ill Sans Nova Light" panose="020B040202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Nova Book" panose="020B050202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64D8-2B6C-D04D-83F8-F72AFF1E6A17}"/>
              </a:ext>
            </a:extLst>
          </p:cNvPr>
          <p:cNvSpPr>
            <a:spLocks noGrp="1"/>
          </p:cNvSpPr>
          <p:nvPr>
            <p:ph type="ctrTitle"/>
          </p:nvPr>
        </p:nvSpPr>
        <p:spPr>
          <a:xfrm>
            <a:off x="414957" y="419916"/>
            <a:ext cx="11777044" cy="3233880"/>
          </a:xfrm>
          <a:noFill/>
        </p:spPr>
        <p:txBody>
          <a:bodyPr anchor="t">
            <a:normAutofit fontScale="90000"/>
          </a:bodyPr>
          <a:lstStyle/>
          <a:p>
            <a:r>
              <a:rPr lang="en-US" b="1" dirty="0">
                <a:solidFill>
                  <a:schemeClr val="tx1"/>
                </a:solidFill>
              </a:rPr>
              <a:t>Evaluation of </a:t>
            </a:r>
            <a:r>
              <a:rPr lang="en-US" b="1" dirty="0" smtClean="0">
                <a:solidFill>
                  <a:schemeClr val="tx1"/>
                </a:solidFill>
              </a:rPr>
              <a:t>an Intensive Summer Research Training Program for </a:t>
            </a:r>
            <a:r>
              <a:rPr lang="en-US" b="1" dirty="0">
                <a:solidFill>
                  <a:schemeClr val="tx1"/>
                </a:solidFill>
              </a:rPr>
              <a:t>American Indian/Alaska Native </a:t>
            </a:r>
            <a:r>
              <a:rPr lang="en-US" b="1" dirty="0" smtClean="0">
                <a:solidFill>
                  <a:schemeClr val="tx1"/>
                </a:solidFill>
              </a:rPr>
              <a:t>Health Researchers</a:t>
            </a:r>
            <a:endParaRPr lang="en-US" dirty="0">
              <a:solidFill>
                <a:schemeClr val="tx1"/>
              </a:solidFill>
            </a:endParaRPr>
          </a:p>
        </p:txBody>
      </p:sp>
      <p:sp>
        <p:nvSpPr>
          <p:cNvPr id="3" name="Subtitle 2">
            <a:extLst>
              <a:ext uri="{FF2B5EF4-FFF2-40B4-BE49-F238E27FC236}">
                <a16:creationId xmlns:a16="http://schemas.microsoft.com/office/drawing/2014/main" id="{FF00AEE1-4723-1A44-AC45-0713B15C7688}"/>
              </a:ext>
            </a:extLst>
          </p:cNvPr>
          <p:cNvSpPr>
            <a:spLocks noGrp="1"/>
          </p:cNvSpPr>
          <p:nvPr>
            <p:ph type="subTitle" idx="1"/>
          </p:nvPr>
        </p:nvSpPr>
        <p:spPr>
          <a:xfrm>
            <a:off x="697832" y="3098871"/>
            <a:ext cx="10864515" cy="1655762"/>
          </a:xfrm>
        </p:spPr>
        <p:txBody>
          <a:bodyPr anchor="t">
            <a:noAutofit/>
          </a:bodyPr>
          <a:lstStyle/>
          <a:p>
            <a:pPr>
              <a:lnSpc>
                <a:spcPct val="100000"/>
              </a:lnSpc>
            </a:pPr>
            <a:r>
              <a:rPr lang="en-US" dirty="0">
                <a:latin typeface="Gill Sans MT" panose="020B0502020104020203" pitchFamily="34" charset="0"/>
                <a:ea typeface="Gill Sans Nova Book" panose="020B0502020204020203" pitchFamily="34" charset="-128"/>
                <a:cs typeface="Gill Sans" panose="020B0502020104020203"/>
              </a:rPr>
              <a:t>Grazia Cunningham, </a:t>
            </a:r>
            <a:r>
              <a:rPr lang="en-US" dirty="0" smtClean="0">
                <a:latin typeface="Gill Sans MT" panose="020B0502020104020203" pitchFamily="34" charset="0"/>
                <a:ea typeface="Gill Sans Nova Book" panose="020B0502020204020203" pitchFamily="34" charset="-128"/>
                <a:cs typeface="Gill Sans" panose="020B0502020104020203"/>
              </a:rPr>
              <a:t>MPH; Tosha Zaback, MPH; Tanya </a:t>
            </a:r>
            <a:r>
              <a:rPr lang="en-US" dirty="0">
                <a:latin typeface="Gill Sans MT" panose="020B0502020104020203" pitchFamily="34" charset="0"/>
                <a:ea typeface="Gill Sans Nova Book" panose="020B0502020204020203" pitchFamily="34" charset="-128"/>
                <a:cs typeface="Gill Sans" panose="020B0502020104020203"/>
              </a:rPr>
              <a:t>Firemoon; </a:t>
            </a:r>
          </a:p>
          <a:p>
            <a:pPr>
              <a:lnSpc>
                <a:spcPct val="100000"/>
              </a:lnSpc>
            </a:pPr>
            <a:r>
              <a:rPr lang="en-US" dirty="0">
                <a:latin typeface="Gill Sans MT" panose="020B0502020104020203" pitchFamily="34" charset="0"/>
                <a:ea typeface="Gill Sans Nova Book" panose="020B0502020204020203" pitchFamily="34" charset="-128"/>
                <a:cs typeface="Gill Sans" panose="020B0502020104020203"/>
              </a:rPr>
              <a:t>Ashley Thomas, </a:t>
            </a:r>
            <a:r>
              <a:rPr lang="en-US" dirty="0" smtClean="0">
                <a:latin typeface="Gill Sans MT" panose="020B0502020104020203" pitchFamily="34" charset="0"/>
                <a:ea typeface="Gill Sans Nova Book" panose="020B0502020204020203" pitchFamily="34" charset="-128"/>
                <a:cs typeface="Gill Sans" panose="020B0502020104020203"/>
              </a:rPr>
              <a:t>MPH; Thomas </a:t>
            </a:r>
            <a:r>
              <a:rPr lang="en-US" dirty="0">
                <a:latin typeface="Gill Sans MT" panose="020B0502020104020203" pitchFamily="34" charset="0"/>
                <a:ea typeface="Gill Sans Nova Book" panose="020B0502020204020203" pitchFamily="34" charset="-128"/>
                <a:cs typeface="Gill Sans" panose="020B0502020104020203"/>
              </a:rPr>
              <a:t>Becker, MD, </a:t>
            </a:r>
            <a:r>
              <a:rPr lang="en-US" dirty="0" smtClean="0">
                <a:latin typeface="Gill Sans MT" panose="020B0502020104020203" pitchFamily="34" charset="0"/>
                <a:ea typeface="Gill Sans Nova Book" panose="020B0502020204020203" pitchFamily="34" charset="-128"/>
                <a:cs typeface="Gill Sans" panose="020B0502020104020203"/>
              </a:rPr>
              <a:t>PhD</a:t>
            </a:r>
          </a:p>
          <a:p>
            <a:pPr>
              <a:lnSpc>
                <a:spcPct val="100000"/>
              </a:lnSpc>
            </a:pPr>
            <a:r>
              <a:rPr lang="en-US" dirty="0">
                <a:latin typeface="Gill Sans MT" panose="020B0502020104020203" pitchFamily="34" charset="0"/>
                <a:ea typeface="Gill Sans Nova Book" panose="020B0502020204020203" pitchFamily="34" charset="-128"/>
                <a:cs typeface="Gill Sans" panose="020B0502020104020203"/>
              </a:rPr>
              <a:t>Northwest Portland Area Indian Health Board and Oregon Health &amp; Science University</a:t>
            </a:r>
          </a:p>
          <a:p>
            <a:pPr>
              <a:lnSpc>
                <a:spcPct val="100000"/>
              </a:lnSpc>
            </a:pPr>
            <a:r>
              <a:rPr lang="en-US" sz="1400" b="1" dirty="0">
                <a:latin typeface="Gill Sans MT" panose="020B0502020104020203" pitchFamily="34" charset="0"/>
                <a:cs typeface="Gill Sans" panose="020B0502020104020203"/>
              </a:rPr>
              <a:t/>
            </a:r>
            <a:br>
              <a:rPr lang="en-US" sz="1400" b="1" dirty="0">
                <a:latin typeface="Gill Sans MT" panose="020B0502020104020203" pitchFamily="34" charset="0"/>
                <a:cs typeface="Gill Sans" panose="020B0502020104020203"/>
              </a:rPr>
            </a:br>
            <a:endParaRPr lang="en-US" sz="1400" b="1" dirty="0">
              <a:latin typeface="Gill Sans MT" panose="020B0502020104020203" pitchFamily="34" charset="0"/>
              <a:cs typeface="Gill Sans" panose="020B0502020104020203"/>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943" y="5404514"/>
            <a:ext cx="2985058" cy="1418432"/>
          </a:xfrm>
          <a:prstGeom prst="rect">
            <a:avLst/>
          </a:prstGeom>
        </p:spPr>
      </p:pic>
      <p:sp>
        <p:nvSpPr>
          <p:cNvPr id="5" name="Rectangle 4"/>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08" y="5410381"/>
            <a:ext cx="5130159" cy="1447619"/>
          </a:xfrm>
          <a:prstGeom prst="rect">
            <a:avLst/>
          </a:prstGeom>
        </p:spPr>
      </p:pic>
    </p:spTree>
    <p:extLst>
      <p:ext uri="{BB962C8B-B14F-4D97-AF65-F5344CB8AC3E}">
        <p14:creationId xmlns:p14="http://schemas.microsoft.com/office/powerpoint/2010/main" val="249975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246777655"/>
              </p:ext>
            </p:extLst>
          </p:nvPr>
        </p:nvGraphicFramePr>
        <p:xfrm>
          <a:off x="185352" y="928255"/>
          <a:ext cx="11882322" cy="59297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3855"/>
            <a:ext cx="2420856" cy="1015663"/>
          </a:xfrm>
          <a:prstGeom prst="rect">
            <a:avLst/>
          </a:prstGeom>
          <a:noFill/>
        </p:spPr>
        <p:txBody>
          <a:bodyPr wrap="none" rtlCol="0">
            <a:spAutoFit/>
          </a:bodyPr>
          <a:lstStyle/>
          <a:p>
            <a:r>
              <a:rPr lang="en-US" sz="6000" dirty="0" smtClean="0">
                <a:latin typeface="Gill Sans MT" panose="020B0502020104020203" pitchFamily="34" charset="0"/>
              </a:rPr>
              <a:t>Results</a:t>
            </a:r>
            <a:endParaRPr lang="en-US" sz="6000" dirty="0">
              <a:latin typeface="Gill Sans MT" panose="020B0502020104020203" pitchFamily="34" charset="0"/>
            </a:endParaRPr>
          </a:p>
        </p:txBody>
      </p:sp>
    </p:spTree>
    <p:extLst>
      <p:ext uri="{BB962C8B-B14F-4D97-AF65-F5344CB8AC3E}">
        <p14:creationId xmlns:p14="http://schemas.microsoft.com/office/powerpoint/2010/main" val="1070054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14149" y="136673"/>
            <a:ext cx="6310983" cy="1015663"/>
          </a:xfrm>
          <a:prstGeom prst="rect">
            <a:avLst/>
          </a:prstGeom>
          <a:noFill/>
        </p:spPr>
        <p:txBody>
          <a:bodyPr wrap="square" rtlCol="0">
            <a:spAutoFit/>
          </a:bodyPr>
          <a:lstStyle/>
          <a:p>
            <a:r>
              <a:rPr lang="en-US" sz="6000" dirty="0" smtClean="0">
                <a:latin typeface="Gill Sans MT" panose="020B0502020104020203" pitchFamily="34" charset="0"/>
              </a:rPr>
              <a:t>Results</a:t>
            </a:r>
          </a:p>
        </p:txBody>
      </p:sp>
      <p:sp>
        <p:nvSpPr>
          <p:cNvPr id="2" name="TextBox 1"/>
          <p:cNvSpPr txBox="1"/>
          <p:nvPr/>
        </p:nvSpPr>
        <p:spPr>
          <a:xfrm>
            <a:off x="537980" y="1234223"/>
            <a:ext cx="8040536" cy="5509200"/>
          </a:xfrm>
          <a:prstGeom prst="rect">
            <a:avLst/>
          </a:prstGeom>
          <a:noFill/>
        </p:spPr>
        <p:txBody>
          <a:bodyPr wrap="square" rtlCol="0">
            <a:spAutoFit/>
          </a:bodyPr>
          <a:lstStyle/>
          <a:p>
            <a:r>
              <a:rPr lang="en-US" sz="3200" dirty="0" smtClean="0">
                <a:latin typeface="Gill Sans MT" panose="020B0502020104020203" pitchFamily="34" charset="0"/>
              </a:rPr>
              <a:t>Examples of skills application: </a:t>
            </a:r>
          </a:p>
          <a:p>
            <a:pPr marL="571500" indent="-571500">
              <a:buFont typeface="Arial" panose="020B0604020202020204" pitchFamily="34" charset="0"/>
              <a:buChar char="•"/>
            </a:pPr>
            <a:r>
              <a:rPr lang="en-US" sz="3200" dirty="0">
                <a:latin typeface="Gill Sans MT" panose="020B0502020104020203" pitchFamily="34" charset="0"/>
              </a:rPr>
              <a:t>I</a:t>
            </a:r>
            <a:r>
              <a:rPr lang="en-US" sz="3200" dirty="0" smtClean="0">
                <a:latin typeface="Gill Sans MT" panose="020B0502020104020203" pitchFamily="34" charset="0"/>
              </a:rPr>
              <a:t>mproved </a:t>
            </a:r>
            <a:r>
              <a:rPr lang="en-US" sz="3200" dirty="0">
                <a:latin typeface="Gill Sans MT" panose="020B0502020104020203" pitchFamily="34" charset="0"/>
              </a:rPr>
              <a:t>data analysis &amp; synthesis skills for disseminating </a:t>
            </a:r>
            <a:r>
              <a:rPr lang="en-US" sz="3200" dirty="0" smtClean="0">
                <a:latin typeface="Gill Sans MT" panose="020B0502020104020203" pitchFamily="34" charset="0"/>
              </a:rPr>
              <a:t>information (n=10)</a:t>
            </a:r>
            <a:endParaRPr lang="en-US" sz="3200" dirty="0">
              <a:latin typeface="Gill Sans MT" panose="020B0502020104020203" pitchFamily="34" charset="0"/>
            </a:endParaRPr>
          </a:p>
          <a:p>
            <a:pPr marL="571500" indent="-571500">
              <a:buFont typeface="Arial" panose="020B0604020202020204" pitchFamily="34" charset="0"/>
              <a:buChar char="•"/>
            </a:pPr>
            <a:r>
              <a:rPr lang="en-US" sz="3200" dirty="0" smtClean="0">
                <a:latin typeface="Gill Sans MT" panose="020B0502020104020203" pitchFamily="34" charset="0"/>
              </a:rPr>
              <a:t>Improved </a:t>
            </a:r>
            <a:r>
              <a:rPr lang="en-US" sz="3200" dirty="0">
                <a:latin typeface="Gill Sans MT" panose="020B0502020104020203" pitchFamily="34" charset="0"/>
              </a:rPr>
              <a:t>ability to engage with American Indian and Alaska Native </a:t>
            </a:r>
            <a:r>
              <a:rPr lang="en-US" sz="3200" dirty="0" smtClean="0">
                <a:latin typeface="Gill Sans MT" panose="020B0502020104020203" pitchFamily="34" charset="0"/>
              </a:rPr>
              <a:t>communities (n=5)</a:t>
            </a:r>
          </a:p>
          <a:p>
            <a:pPr marL="571500" indent="-571500">
              <a:buFont typeface="Arial" panose="020B0604020202020204" pitchFamily="34" charset="0"/>
              <a:buChar char="•"/>
            </a:pPr>
            <a:r>
              <a:rPr lang="en-US" sz="3200" dirty="0" smtClean="0">
                <a:latin typeface="Gill Sans MT" panose="020B0502020104020203" pitchFamily="34" charset="0"/>
              </a:rPr>
              <a:t>Improved ability to engage with team members (n=4)</a:t>
            </a:r>
            <a:endParaRPr lang="en-US" sz="3200" dirty="0">
              <a:latin typeface="Gill Sans MT" panose="020B0502020104020203" pitchFamily="34" charset="0"/>
            </a:endParaRPr>
          </a:p>
          <a:p>
            <a:pPr marL="571500" indent="-571500">
              <a:buFont typeface="Arial" panose="020B0604020202020204" pitchFamily="34" charset="0"/>
              <a:buChar char="•"/>
            </a:pPr>
            <a:r>
              <a:rPr lang="en-US" sz="3200" dirty="0" smtClean="0">
                <a:latin typeface="Gill Sans MT" panose="020B0502020104020203" pitchFamily="34" charset="0"/>
              </a:rPr>
              <a:t>Writing effective proposals (n=8) </a:t>
            </a:r>
          </a:p>
          <a:p>
            <a:pPr marL="571500" indent="-571500">
              <a:buFont typeface="Arial" panose="020B0604020202020204" pitchFamily="34" charset="0"/>
              <a:buChar char="•"/>
            </a:pPr>
            <a:r>
              <a:rPr lang="en-US" sz="3200" dirty="0" smtClean="0">
                <a:latin typeface="Gill Sans MT" panose="020B0502020104020203" pitchFamily="34" charset="0"/>
              </a:rPr>
              <a:t>Conducting effective focus groups (n=6)</a:t>
            </a:r>
            <a:endParaRPr lang="en-US" sz="3200" dirty="0">
              <a:latin typeface="Gill Sans MT" panose="020B0502020104020203" pitchFamily="34" charset="0"/>
            </a:endParaRPr>
          </a:p>
          <a:p>
            <a:pPr marL="571500" indent="-571500">
              <a:buFont typeface="Arial" panose="020B0604020202020204" pitchFamily="34" charset="0"/>
              <a:buChar char="•"/>
            </a:pPr>
            <a:endParaRPr lang="en-US" sz="3200" dirty="0" smtClean="0">
              <a:latin typeface="Gill Sans MT" panose="020B0502020104020203" pitchFamily="34" charset="0"/>
            </a:endParaRPr>
          </a:p>
          <a:p>
            <a:endParaRPr lang="en-US" sz="3200" dirty="0">
              <a:latin typeface="Gill Sans MT" panose="020B0502020104020203" pitchFamily="34" charset="0"/>
            </a:endParaRPr>
          </a:p>
        </p:txBody>
      </p:sp>
      <p:sp>
        <p:nvSpPr>
          <p:cNvPr id="8" name="Rectangle 7"/>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25302" y="1364952"/>
            <a:ext cx="2953338" cy="3785652"/>
          </a:xfrm>
          <a:prstGeom prst="rect">
            <a:avLst/>
          </a:prstGeom>
          <a:noFill/>
          <a:ln w="19050">
            <a:solidFill>
              <a:schemeClr val="accent2"/>
            </a:solidFill>
            <a:prstDash val="sysDot"/>
          </a:ln>
        </p:spPr>
        <p:txBody>
          <a:bodyPr wrap="square" rtlCol="0">
            <a:spAutoFit/>
          </a:bodyPr>
          <a:lstStyle/>
          <a:p>
            <a:pPr marL="342900" indent="-342900">
              <a:buFont typeface="Arial" panose="020B0604020202020204" pitchFamily="34" charset="0"/>
              <a:buChar char="•"/>
            </a:pPr>
            <a:r>
              <a:rPr lang="en-US" sz="2400" b="1" dirty="0" smtClean="0">
                <a:solidFill>
                  <a:schemeClr val="bg2">
                    <a:lumMod val="50000"/>
                  </a:schemeClr>
                </a:solidFill>
                <a:latin typeface="Gill Sans MT" panose="020B0502020104020203" pitchFamily="34" charset="0"/>
              </a:rPr>
              <a:t>91.3% felt participation in the training program </a:t>
            </a:r>
            <a:r>
              <a:rPr lang="en-US" sz="2400" b="1" dirty="0" smtClean="0">
                <a:solidFill>
                  <a:schemeClr val="accent5"/>
                </a:solidFill>
                <a:latin typeface="Gill Sans MT" panose="020B0502020104020203" pitchFamily="34" charset="0"/>
              </a:rPr>
              <a:t>improved</a:t>
            </a:r>
            <a:r>
              <a:rPr lang="en-US" sz="2400" b="1" dirty="0" smtClean="0">
                <a:solidFill>
                  <a:schemeClr val="bg2">
                    <a:lumMod val="50000"/>
                  </a:schemeClr>
                </a:solidFill>
                <a:latin typeface="Gill Sans MT" panose="020B0502020104020203" pitchFamily="34" charset="0"/>
              </a:rPr>
              <a:t> their job performance</a:t>
            </a:r>
          </a:p>
          <a:p>
            <a:pPr marL="342900" indent="-342900">
              <a:buFont typeface="Arial" panose="020B0604020202020204" pitchFamily="34" charset="0"/>
              <a:buChar char="•"/>
            </a:pPr>
            <a:r>
              <a:rPr lang="en-US" sz="2400" b="1" dirty="0" smtClean="0">
                <a:solidFill>
                  <a:schemeClr val="bg2">
                    <a:lumMod val="50000"/>
                  </a:schemeClr>
                </a:solidFill>
                <a:latin typeface="Gill Sans MT" panose="020B0502020104020203" pitchFamily="34" charset="0"/>
              </a:rPr>
              <a:t>58.7% said performance was </a:t>
            </a:r>
            <a:r>
              <a:rPr lang="en-US" sz="2400" b="1" dirty="0" smtClean="0">
                <a:solidFill>
                  <a:schemeClr val="accent5"/>
                </a:solidFill>
                <a:latin typeface="Gill Sans MT" panose="020B0502020104020203" pitchFamily="34" charset="0"/>
              </a:rPr>
              <a:t>‘greatly improved’</a:t>
            </a:r>
            <a:endParaRPr lang="en-US" sz="2400" b="1" dirty="0">
              <a:solidFill>
                <a:schemeClr val="accent5"/>
              </a:solidFill>
              <a:latin typeface="Gill Sans MT" panose="020B0502020104020203" pitchFamily="34" charset="0"/>
            </a:endParaRPr>
          </a:p>
        </p:txBody>
      </p:sp>
    </p:spTree>
    <p:extLst>
      <p:ext uri="{BB962C8B-B14F-4D97-AF65-F5344CB8AC3E}">
        <p14:creationId xmlns:p14="http://schemas.microsoft.com/office/powerpoint/2010/main" val="3869896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98816" y="-46714"/>
            <a:ext cx="3230804" cy="1015663"/>
          </a:xfrm>
          <a:prstGeom prst="rect">
            <a:avLst/>
          </a:prstGeom>
          <a:noFill/>
        </p:spPr>
        <p:txBody>
          <a:bodyPr wrap="square" rtlCol="0">
            <a:spAutoFit/>
          </a:bodyPr>
          <a:lstStyle/>
          <a:p>
            <a:r>
              <a:rPr lang="en-US" sz="6000" dirty="0" smtClean="0">
                <a:latin typeface="Gill Sans MT" panose="020B0502020104020203" pitchFamily="34" charset="0"/>
              </a:rPr>
              <a:t>Results</a:t>
            </a:r>
          </a:p>
        </p:txBody>
      </p:sp>
      <p:graphicFrame>
        <p:nvGraphicFramePr>
          <p:cNvPr id="8" name="Chart 7">
            <a:extLst>
              <a:ext uri="{FF2B5EF4-FFF2-40B4-BE49-F238E27FC236}">
                <a16:creationId xmlns:a16="http://schemas.microsoft.com/office/drawing/2014/main" id="{C78C797C-181B-7A40-847F-AD3B4BE509CD}"/>
              </a:ext>
            </a:extLst>
          </p:cNvPr>
          <p:cNvGraphicFramePr/>
          <p:nvPr>
            <p:extLst>
              <p:ext uri="{D42A27DB-BD31-4B8C-83A1-F6EECF244321}">
                <p14:modId xmlns:p14="http://schemas.microsoft.com/office/powerpoint/2010/main" val="2572129652"/>
              </p:ext>
            </p:extLst>
          </p:nvPr>
        </p:nvGraphicFramePr>
        <p:xfrm>
          <a:off x="2961565" y="572878"/>
          <a:ext cx="9230436" cy="605998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98816" y="1439332"/>
            <a:ext cx="2817340" cy="4832092"/>
          </a:xfrm>
          <a:prstGeom prst="rect">
            <a:avLst/>
          </a:prstGeom>
        </p:spPr>
        <p:txBody>
          <a:bodyPr wrap="square">
            <a:spAutoFit/>
          </a:bodyPr>
          <a:lstStyle/>
          <a:p>
            <a:r>
              <a:rPr lang="en-US" sz="2800" dirty="0" smtClean="0">
                <a:solidFill>
                  <a:schemeClr val="bg2">
                    <a:lumMod val="50000"/>
                  </a:schemeClr>
                </a:solidFill>
                <a:latin typeface="Gill Sans MT" panose="020B0502020104020203" pitchFamily="34" charset="0"/>
                <a:ea typeface="Times New Roman" panose="02020603050405020304" pitchFamily="18" charset="0"/>
              </a:rPr>
              <a:t>Participants </a:t>
            </a:r>
            <a:r>
              <a:rPr lang="en-US" sz="2800" dirty="0">
                <a:solidFill>
                  <a:schemeClr val="bg2">
                    <a:lumMod val="50000"/>
                  </a:schemeClr>
                </a:solidFill>
                <a:latin typeface="Gill Sans MT" panose="020B0502020104020203" pitchFamily="34" charset="0"/>
                <a:ea typeface="Times New Roman" panose="02020603050405020304" pitchFamily="18" charset="0"/>
              </a:rPr>
              <a:t>credited the </a:t>
            </a:r>
            <a:r>
              <a:rPr lang="en-US" sz="2800" dirty="0" smtClean="0">
                <a:solidFill>
                  <a:schemeClr val="bg2">
                    <a:lumMod val="50000"/>
                  </a:schemeClr>
                </a:solidFill>
                <a:latin typeface="Gill Sans MT" panose="020B0502020104020203" pitchFamily="34" charset="0"/>
                <a:ea typeface="Times New Roman" panose="02020603050405020304" pitchFamily="18" charset="0"/>
              </a:rPr>
              <a:t>program </a:t>
            </a:r>
            <a:r>
              <a:rPr lang="en-US" sz="2800" dirty="0">
                <a:solidFill>
                  <a:schemeClr val="bg2">
                    <a:lumMod val="50000"/>
                  </a:schemeClr>
                </a:solidFill>
                <a:latin typeface="Gill Sans MT" panose="020B0502020104020203" pitchFamily="34" charset="0"/>
                <a:ea typeface="Times New Roman" panose="02020603050405020304" pitchFamily="18" charset="0"/>
              </a:rPr>
              <a:t>for meeting </a:t>
            </a:r>
            <a:r>
              <a:rPr lang="en-US" sz="2800" b="1" dirty="0">
                <a:solidFill>
                  <a:schemeClr val="accent5"/>
                </a:solidFill>
                <a:latin typeface="Gill Sans MT" panose="020B0502020104020203" pitchFamily="34" charset="0"/>
                <a:ea typeface="Times New Roman" panose="02020603050405020304" pitchFamily="18" charset="0"/>
              </a:rPr>
              <a:t>new colleagues</a:t>
            </a:r>
            <a:r>
              <a:rPr lang="en-US" sz="2800" dirty="0">
                <a:solidFill>
                  <a:schemeClr val="accent5"/>
                </a:solidFill>
                <a:latin typeface="Gill Sans MT" panose="020B0502020104020203" pitchFamily="34" charset="0"/>
                <a:ea typeface="Times New Roman" panose="02020603050405020304" pitchFamily="18" charset="0"/>
              </a:rPr>
              <a:t>,</a:t>
            </a:r>
            <a:r>
              <a:rPr lang="en-US" sz="2800" dirty="0">
                <a:solidFill>
                  <a:schemeClr val="bg2">
                    <a:lumMod val="50000"/>
                  </a:schemeClr>
                </a:solidFill>
                <a:latin typeface="Gill Sans MT" panose="020B0502020104020203" pitchFamily="34" charset="0"/>
                <a:ea typeface="Times New Roman" panose="02020603050405020304" pitchFamily="18" charset="0"/>
              </a:rPr>
              <a:t> attending </a:t>
            </a:r>
            <a:r>
              <a:rPr lang="en-US" sz="2800" b="1" dirty="0">
                <a:solidFill>
                  <a:schemeClr val="accent2"/>
                </a:solidFill>
                <a:latin typeface="Gill Sans MT" panose="020B0502020104020203" pitchFamily="34" charset="0"/>
                <a:ea typeface="Times New Roman" panose="02020603050405020304" pitchFamily="18" charset="0"/>
              </a:rPr>
              <a:t>new training programs</a:t>
            </a:r>
            <a:r>
              <a:rPr lang="en-US" sz="2800" b="1" dirty="0">
                <a:solidFill>
                  <a:schemeClr val="bg2">
                    <a:lumMod val="50000"/>
                  </a:schemeClr>
                </a:solidFill>
                <a:latin typeface="Gill Sans MT" panose="020B0502020104020203" pitchFamily="34" charset="0"/>
                <a:ea typeface="Times New Roman" panose="02020603050405020304" pitchFamily="18" charset="0"/>
              </a:rPr>
              <a:t>, </a:t>
            </a:r>
            <a:r>
              <a:rPr lang="en-US" sz="2800" dirty="0">
                <a:solidFill>
                  <a:schemeClr val="bg2">
                    <a:lumMod val="50000"/>
                  </a:schemeClr>
                </a:solidFill>
                <a:latin typeface="Gill Sans MT" panose="020B0502020104020203" pitchFamily="34" charset="0"/>
                <a:ea typeface="Times New Roman" panose="02020603050405020304" pitchFamily="18" charset="0"/>
              </a:rPr>
              <a:t>and applying to </a:t>
            </a:r>
            <a:r>
              <a:rPr lang="en-US" sz="2800" b="1" dirty="0">
                <a:latin typeface="Gill Sans MT" panose="020B0502020104020203" pitchFamily="34" charset="0"/>
                <a:ea typeface="Times New Roman" panose="02020603050405020304" pitchFamily="18" charset="0"/>
              </a:rPr>
              <a:t>new grant opportunities</a:t>
            </a:r>
            <a:r>
              <a:rPr lang="en-US" sz="2800" b="1" dirty="0">
                <a:solidFill>
                  <a:schemeClr val="bg2">
                    <a:lumMod val="50000"/>
                  </a:schemeClr>
                </a:solidFill>
                <a:latin typeface="Gill Sans MT" panose="020B0502020104020203" pitchFamily="34" charset="0"/>
                <a:ea typeface="Times New Roman" panose="02020603050405020304" pitchFamily="18" charset="0"/>
              </a:rPr>
              <a:t>. </a:t>
            </a:r>
            <a:endParaRPr lang="en-US" sz="2800" b="1" dirty="0">
              <a:solidFill>
                <a:schemeClr val="bg2">
                  <a:lumMod val="50000"/>
                </a:schemeClr>
              </a:solidFill>
              <a:effectLst/>
              <a:latin typeface="Gill Sans MT" panose="020B0502020104020203" pitchFamily="34" charset="0"/>
              <a:ea typeface="Times New Roman" panose="02020603050405020304" pitchFamily="18" charset="0"/>
            </a:endParaRPr>
          </a:p>
        </p:txBody>
      </p:sp>
      <p:sp>
        <p:nvSpPr>
          <p:cNvPr id="5" name="Rectangle 4"/>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76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63023" y="135916"/>
            <a:ext cx="3868033" cy="1015663"/>
          </a:xfrm>
          <a:prstGeom prst="rect">
            <a:avLst/>
          </a:prstGeom>
          <a:noFill/>
        </p:spPr>
        <p:txBody>
          <a:bodyPr wrap="square" rtlCol="0">
            <a:spAutoFit/>
          </a:bodyPr>
          <a:lstStyle/>
          <a:p>
            <a:r>
              <a:rPr lang="en-US" sz="6000" dirty="0" smtClean="0">
                <a:latin typeface="Gill Sans MT" panose="020B0502020104020203" pitchFamily="34" charset="0"/>
              </a:rPr>
              <a:t>Results</a:t>
            </a:r>
          </a:p>
        </p:txBody>
      </p:sp>
      <p:sp>
        <p:nvSpPr>
          <p:cNvPr id="2" name="Rectangle 1"/>
          <p:cNvSpPr/>
          <p:nvPr/>
        </p:nvSpPr>
        <p:spPr>
          <a:xfrm>
            <a:off x="663023" y="1151579"/>
            <a:ext cx="7395472" cy="5262979"/>
          </a:xfrm>
          <a:prstGeom prst="rect">
            <a:avLst/>
          </a:prstGeom>
        </p:spPr>
        <p:txBody>
          <a:bodyPr wrap="square">
            <a:spAutoFit/>
          </a:bodyPr>
          <a:lstStyle/>
          <a:p>
            <a:pPr algn="ctr"/>
            <a:r>
              <a:rPr lang="en-US" sz="2800" b="1" dirty="0">
                <a:solidFill>
                  <a:schemeClr val="bg2">
                    <a:lumMod val="50000"/>
                  </a:schemeClr>
                </a:solidFill>
                <a:latin typeface="Gill Sans MT" panose="020B0502020104020203" pitchFamily="34" charset="0"/>
              </a:rPr>
              <a:t>The true success of </a:t>
            </a:r>
            <a:r>
              <a:rPr lang="en-US" sz="2800" b="1" dirty="0" smtClean="0">
                <a:solidFill>
                  <a:schemeClr val="bg2">
                    <a:lumMod val="50000"/>
                  </a:schemeClr>
                </a:solidFill>
                <a:latin typeface="Gill Sans MT" panose="020B0502020104020203" pitchFamily="34" charset="0"/>
              </a:rPr>
              <a:t>the training program </a:t>
            </a:r>
            <a:r>
              <a:rPr lang="en-US" sz="2800" b="1" dirty="0">
                <a:solidFill>
                  <a:schemeClr val="bg2">
                    <a:lumMod val="50000"/>
                  </a:schemeClr>
                </a:solidFill>
                <a:latin typeface="Gill Sans MT" panose="020B0502020104020203" pitchFamily="34" charset="0"/>
              </a:rPr>
              <a:t>can be measured in the accomplishments of its graduates</a:t>
            </a:r>
            <a:r>
              <a:rPr lang="en-US" sz="2800" b="1" dirty="0" smtClean="0">
                <a:solidFill>
                  <a:schemeClr val="bg2">
                    <a:lumMod val="50000"/>
                  </a:schemeClr>
                </a:solidFill>
                <a:latin typeface="Gill Sans MT" panose="020B0502020104020203" pitchFamily="34" charset="0"/>
              </a:rPr>
              <a:t>.</a:t>
            </a:r>
          </a:p>
          <a:p>
            <a:endParaRPr lang="en-US" sz="2800" b="1" dirty="0">
              <a:solidFill>
                <a:schemeClr val="bg2">
                  <a:lumMod val="50000"/>
                </a:schemeClr>
              </a:solidFill>
              <a:latin typeface="Gill Sans MT" panose="020B0502020104020203" pitchFamily="34" charset="0"/>
            </a:endParaRPr>
          </a:p>
          <a:p>
            <a:r>
              <a:rPr lang="en-US" sz="2800" dirty="0" smtClean="0">
                <a:latin typeface="Gill Sans MT" panose="020B0502020104020203" pitchFamily="34" charset="0"/>
              </a:rPr>
              <a:t>Program graduates (n=43) reported the following accomplishments:</a:t>
            </a:r>
          </a:p>
          <a:p>
            <a:endParaRPr lang="en-US" sz="2800" dirty="0" smtClean="0">
              <a:latin typeface="Gill Sans MT" panose="020B0502020104020203" pitchFamily="34" charset="0"/>
            </a:endParaRPr>
          </a:p>
          <a:p>
            <a:pPr marL="457200" indent="-457200">
              <a:buFont typeface="Arial" panose="020B0604020202020204" pitchFamily="34" charset="0"/>
              <a:buChar char="•"/>
            </a:pPr>
            <a:r>
              <a:rPr lang="en-US" sz="2800" dirty="0" smtClean="0">
                <a:latin typeface="Gill Sans MT" panose="020B0502020104020203" pitchFamily="34" charset="0"/>
              </a:rPr>
              <a:t>37.2% involved in grant writing</a:t>
            </a:r>
          </a:p>
          <a:p>
            <a:pPr marL="457200" indent="-457200">
              <a:buFont typeface="Arial" panose="020B0604020202020204" pitchFamily="34" charset="0"/>
              <a:buChar char="•"/>
            </a:pPr>
            <a:r>
              <a:rPr lang="en-US" sz="2800" dirty="0" smtClean="0">
                <a:latin typeface="Gill Sans MT" panose="020B0502020104020203" pitchFamily="34" charset="0"/>
              </a:rPr>
              <a:t>34.9% accessed new trainings</a:t>
            </a:r>
          </a:p>
          <a:p>
            <a:pPr marL="457200" indent="-457200">
              <a:buFont typeface="Arial" panose="020B0604020202020204" pitchFamily="34" charset="0"/>
              <a:buChar char="•"/>
            </a:pPr>
            <a:r>
              <a:rPr lang="en-US" sz="2800" dirty="0" smtClean="0">
                <a:latin typeface="Gill Sans MT" panose="020B0502020104020203" pitchFamily="34" charset="0"/>
              </a:rPr>
              <a:t>20.3% led new projects</a:t>
            </a:r>
          </a:p>
          <a:p>
            <a:pPr marL="457200" indent="-457200">
              <a:buFont typeface="Arial" panose="020B0604020202020204" pitchFamily="34" charset="0"/>
              <a:buChar char="•"/>
            </a:pPr>
            <a:r>
              <a:rPr lang="en-US" sz="2800" dirty="0" smtClean="0">
                <a:latin typeface="Gill Sans MT" panose="020B0502020104020203" pitchFamily="34" charset="0"/>
              </a:rPr>
              <a:t>20.9% involved in publications, e.g. manuscripts or book chapters</a:t>
            </a:r>
          </a:p>
        </p:txBody>
      </p:sp>
      <p:sp>
        <p:nvSpPr>
          <p:cNvPr id="6" name="Rectangle 5"/>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83841" y="1475593"/>
            <a:ext cx="2797609" cy="4401205"/>
          </a:xfrm>
          <a:prstGeom prst="rect">
            <a:avLst/>
          </a:prstGeom>
          <a:noFill/>
          <a:ln w="19050">
            <a:solidFill>
              <a:schemeClr val="accent2"/>
            </a:solidFill>
            <a:prstDash val="sysDot"/>
          </a:ln>
        </p:spPr>
        <p:txBody>
          <a:bodyPr wrap="square" rtlCol="0">
            <a:spAutoFit/>
          </a:bodyPr>
          <a:lstStyle/>
          <a:p>
            <a:pPr algn="ctr"/>
            <a:r>
              <a:rPr lang="en-US" sz="2800" b="1" dirty="0" smtClean="0">
                <a:solidFill>
                  <a:schemeClr val="bg1">
                    <a:lumMod val="50000"/>
                  </a:schemeClr>
                </a:solidFill>
                <a:latin typeface="Gill Sans MT" panose="020B0502020104020203" pitchFamily="34" charset="0"/>
              </a:rPr>
              <a:t>58.7% of survey respondents believed their participation in the training program </a:t>
            </a:r>
            <a:r>
              <a:rPr lang="en-US" sz="2800" b="1" dirty="0" smtClean="0">
                <a:solidFill>
                  <a:schemeClr val="accent5"/>
                </a:solidFill>
                <a:latin typeface="Gill Sans MT" panose="020B0502020104020203" pitchFamily="34" charset="0"/>
              </a:rPr>
              <a:t>greatly improved </a:t>
            </a:r>
            <a:r>
              <a:rPr lang="en-US" sz="2800" b="1" dirty="0" smtClean="0">
                <a:solidFill>
                  <a:schemeClr val="bg1">
                    <a:lumMod val="50000"/>
                  </a:schemeClr>
                </a:solidFill>
                <a:latin typeface="Gill Sans MT" panose="020B0502020104020203" pitchFamily="34" charset="0"/>
              </a:rPr>
              <a:t>their job performance.  </a:t>
            </a:r>
            <a:endParaRPr lang="en-US" sz="2800" b="1"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247138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1052623984"/>
              </p:ext>
            </p:extLst>
          </p:nvPr>
        </p:nvGraphicFramePr>
        <p:xfrm>
          <a:off x="437991" y="857063"/>
          <a:ext cx="11754009" cy="590265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 y="0"/>
            <a:ext cx="300788"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0789" y="136241"/>
            <a:ext cx="3718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Results</a:t>
            </a:r>
          </a:p>
        </p:txBody>
      </p:sp>
    </p:spTree>
    <p:extLst>
      <p:ext uri="{BB962C8B-B14F-4D97-AF65-F5344CB8AC3E}">
        <p14:creationId xmlns:p14="http://schemas.microsoft.com/office/powerpoint/2010/main" val="3639166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76727" y="88405"/>
            <a:ext cx="10468548" cy="1015663"/>
          </a:xfrm>
          <a:prstGeom prst="rect">
            <a:avLst/>
          </a:prstGeom>
          <a:noFill/>
        </p:spPr>
        <p:txBody>
          <a:bodyPr wrap="square" rtlCol="0">
            <a:spAutoFit/>
          </a:bodyPr>
          <a:lstStyle/>
          <a:p>
            <a:r>
              <a:rPr lang="en-US" sz="6000" dirty="0" smtClean="0">
                <a:latin typeface="Gill Sans MT" panose="020B0502020104020203" pitchFamily="34" charset="0"/>
              </a:rPr>
              <a:t>Looking back on the study…</a:t>
            </a:r>
            <a:endParaRPr lang="en-US" sz="6000" dirty="0">
              <a:latin typeface="Gill Sans MT" panose="020B0502020104020203" pitchFamily="34" charset="0"/>
            </a:endParaRPr>
          </a:p>
        </p:txBody>
      </p:sp>
      <p:sp>
        <p:nvSpPr>
          <p:cNvPr id="6" name="Rectangle 5"/>
          <p:cNvSpPr/>
          <p:nvPr/>
        </p:nvSpPr>
        <p:spPr>
          <a:xfrm>
            <a:off x="1" y="0"/>
            <a:ext cx="276726"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2691" y="1900986"/>
            <a:ext cx="11378279" cy="1384995"/>
          </a:xfrm>
          <a:prstGeom prst="rect">
            <a:avLst/>
          </a:prstGeom>
        </p:spPr>
        <p:txBody>
          <a:bodyPr wrap="square">
            <a:spAutoFit/>
          </a:bodyPr>
          <a:lstStyle/>
          <a:p>
            <a:pPr marL="457200" indent="-457200">
              <a:buFont typeface="Arial" panose="020B0604020202020204" pitchFamily="34" charset="0"/>
              <a:buChar char="•"/>
            </a:pPr>
            <a:r>
              <a:rPr lang="en-US" sz="2800" dirty="0" smtClean="0">
                <a:latin typeface="Gill Sans MT" panose="020B0502020104020203" pitchFamily="34" charset="0"/>
              </a:rPr>
              <a:t>Survey was brief and online;</a:t>
            </a:r>
          </a:p>
          <a:p>
            <a:pPr marL="457200" indent="-457200">
              <a:buFont typeface="Arial" panose="020B0604020202020204" pitchFamily="34" charset="0"/>
              <a:buChar char="•"/>
            </a:pPr>
            <a:r>
              <a:rPr lang="en-US" sz="2800" dirty="0" smtClean="0">
                <a:latin typeface="Gill Sans MT" panose="020B0502020104020203" pitchFamily="34" charset="0"/>
              </a:rPr>
              <a:t>Evaluation sought to address real-world implication of the training program in simple, professionally meaningful ways.</a:t>
            </a:r>
            <a:endParaRPr lang="en-US" sz="2800" dirty="0">
              <a:latin typeface="Gill Sans MT" panose="020B0502020104020203" pitchFamily="34" charset="0"/>
            </a:endParaRPr>
          </a:p>
        </p:txBody>
      </p:sp>
      <p:sp>
        <p:nvSpPr>
          <p:cNvPr id="7" name="Rectangle 6"/>
          <p:cNvSpPr/>
          <p:nvPr/>
        </p:nvSpPr>
        <p:spPr>
          <a:xfrm>
            <a:off x="672692" y="4168035"/>
            <a:ext cx="11378279" cy="2246769"/>
          </a:xfrm>
          <a:prstGeom prst="rect">
            <a:avLst/>
          </a:prstGeom>
        </p:spPr>
        <p:txBody>
          <a:bodyPr wrap="square">
            <a:spAutoFit/>
          </a:bodyPr>
          <a:lstStyle/>
          <a:p>
            <a:pPr marL="457200" indent="-457200">
              <a:buFont typeface="Arial" panose="020B0604020202020204" pitchFamily="34" charset="0"/>
              <a:buChar char="•"/>
            </a:pPr>
            <a:r>
              <a:rPr lang="en-US" sz="2800" dirty="0" smtClean="0">
                <a:latin typeface="Gill Sans MT" panose="020B0502020104020203" pitchFamily="34" charset="0"/>
              </a:rPr>
              <a:t>Proportion of responses per question varied;</a:t>
            </a:r>
          </a:p>
          <a:p>
            <a:pPr marL="457200" indent="-457200">
              <a:buFont typeface="Arial" panose="020B0604020202020204" pitchFamily="34" charset="0"/>
              <a:buChar char="•"/>
            </a:pPr>
            <a:r>
              <a:rPr lang="en-US" sz="2800" dirty="0" smtClean="0">
                <a:latin typeface="Gill Sans MT" panose="020B0502020104020203" pitchFamily="34" charset="0"/>
              </a:rPr>
              <a:t>Limited ability to verify self-reported achievements via CVs or supervisors;</a:t>
            </a:r>
          </a:p>
          <a:p>
            <a:pPr marL="457200" indent="-457200">
              <a:buFont typeface="Arial" panose="020B0604020202020204" pitchFamily="34" charset="0"/>
              <a:buChar char="•"/>
            </a:pPr>
            <a:r>
              <a:rPr lang="en-US" sz="2800" dirty="0" smtClean="0">
                <a:latin typeface="Gill Sans MT" panose="020B0502020104020203" pitchFamily="34" charset="0"/>
              </a:rPr>
              <a:t>Trainees who responded may differ from those who did not. (We surmise this did not introduce significant bias).</a:t>
            </a:r>
            <a:endParaRPr lang="en-US" sz="2800" dirty="0">
              <a:latin typeface="Gill Sans MT" panose="020B0502020104020203" pitchFamily="34" charset="0"/>
            </a:endParaRPr>
          </a:p>
        </p:txBody>
      </p:sp>
      <p:sp>
        <p:nvSpPr>
          <p:cNvPr id="3" name="TextBox 2"/>
          <p:cNvSpPr txBox="1"/>
          <p:nvPr/>
        </p:nvSpPr>
        <p:spPr>
          <a:xfrm>
            <a:off x="584462" y="1329839"/>
            <a:ext cx="2646947" cy="584775"/>
          </a:xfrm>
          <a:prstGeom prst="rect">
            <a:avLst/>
          </a:prstGeom>
          <a:noFill/>
        </p:spPr>
        <p:txBody>
          <a:bodyPr wrap="square" rtlCol="0">
            <a:spAutoFit/>
          </a:bodyPr>
          <a:lstStyle/>
          <a:p>
            <a:r>
              <a:rPr lang="en-US" sz="3200" b="1" dirty="0" smtClean="0">
                <a:latin typeface="Gill Sans MT" panose="020B0502020104020203" pitchFamily="34" charset="0"/>
              </a:rPr>
              <a:t>Strengths</a:t>
            </a:r>
            <a:endParaRPr lang="en-US" sz="3200" b="1" dirty="0">
              <a:latin typeface="Gill Sans MT" panose="020B0502020104020203" pitchFamily="34" charset="0"/>
            </a:endParaRPr>
          </a:p>
        </p:txBody>
      </p:sp>
      <p:sp>
        <p:nvSpPr>
          <p:cNvPr id="8" name="TextBox 7"/>
          <p:cNvSpPr txBox="1"/>
          <p:nvPr/>
        </p:nvSpPr>
        <p:spPr>
          <a:xfrm>
            <a:off x="584462" y="3589862"/>
            <a:ext cx="2646947" cy="584775"/>
          </a:xfrm>
          <a:prstGeom prst="rect">
            <a:avLst/>
          </a:prstGeom>
          <a:noFill/>
        </p:spPr>
        <p:txBody>
          <a:bodyPr wrap="square" rtlCol="0">
            <a:spAutoFit/>
          </a:bodyPr>
          <a:lstStyle/>
          <a:p>
            <a:r>
              <a:rPr lang="en-US" sz="3200" b="1" dirty="0" smtClean="0">
                <a:latin typeface="Gill Sans MT" panose="020B0502020104020203" pitchFamily="34" charset="0"/>
              </a:rPr>
              <a:t>Limitations</a:t>
            </a:r>
            <a:endParaRPr lang="en-US" sz="3200" b="1" dirty="0">
              <a:latin typeface="Gill Sans MT" panose="020B0502020104020203" pitchFamily="34" charset="0"/>
            </a:endParaRPr>
          </a:p>
        </p:txBody>
      </p:sp>
    </p:spTree>
    <p:extLst>
      <p:ext uri="{BB962C8B-B14F-4D97-AF65-F5344CB8AC3E}">
        <p14:creationId xmlns:p14="http://schemas.microsoft.com/office/powerpoint/2010/main" val="720749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72694" y="165537"/>
            <a:ext cx="5486400" cy="1015663"/>
          </a:xfrm>
          <a:prstGeom prst="rect">
            <a:avLst/>
          </a:prstGeom>
          <a:noFill/>
        </p:spPr>
        <p:txBody>
          <a:bodyPr wrap="square" rtlCol="0">
            <a:spAutoFit/>
          </a:bodyPr>
          <a:lstStyle/>
          <a:p>
            <a:r>
              <a:rPr lang="en-US" sz="6000" dirty="0" smtClean="0"/>
              <a:t>Summary</a:t>
            </a:r>
            <a:endParaRPr lang="en-US" sz="6000" dirty="0"/>
          </a:p>
        </p:txBody>
      </p:sp>
      <p:sp>
        <p:nvSpPr>
          <p:cNvPr id="6" name="Rectangle 5"/>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2694" y="1256467"/>
            <a:ext cx="11378279" cy="5601533"/>
          </a:xfrm>
          <a:prstGeom prst="rect">
            <a:avLst/>
          </a:prstGeom>
        </p:spPr>
        <p:txBody>
          <a:bodyPr wrap="square">
            <a:spAutoFit/>
          </a:bodyPr>
          <a:lstStyle/>
          <a:p>
            <a:pPr marL="457200" indent="-457200">
              <a:buFont typeface="Arial" panose="020B0604020202020204" pitchFamily="34" charset="0"/>
              <a:buChar char="•"/>
            </a:pPr>
            <a:r>
              <a:rPr lang="en-US" sz="3000" dirty="0">
                <a:latin typeface="Gill Sans MT" panose="020B0502020104020203" pitchFamily="34" charset="0"/>
              </a:rPr>
              <a:t>2018 graduates emphasized the value of the training in their efforts to improve the health of their communities and advance their careers</a:t>
            </a:r>
            <a:r>
              <a:rPr lang="en-US" sz="3000" dirty="0" smtClean="0">
                <a:latin typeface="Gill Sans MT" panose="020B0502020104020203" pitchFamily="34" charset="0"/>
              </a:rPr>
              <a:t>.</a:t>
            </a:r>
            <a:endParaRPr lang="en-US" sz="3000" dirty="0" smtClean="0">
              <a:latin typeface="Gill Sans MT" panose="020B0502020104020203" pitchFamily="34" charset="0"/>
              <a:ea typeface="Times New Roman" panose="02020603050405020304" pitchFamily="18" charset="0"/>
            </a:endParaRPr>
          </a:p>
          <a:p>
            <a:pPr marL="457200" indent="-457200">
              <a:buFont typeface="Arial" panose="020B0604020202020204" pitchFamily="34" charset="0"/>
              <a:buChar char="•"/>
            </a:pPr>
            <a:r>
              <a:rPr lang="en-US" sz="3000" dirty="0">
                <a:latin typeface="Gill Sans MT" panose="020B0502020104020203" pitchFamily="34" charset="0"/>
                <a:ea typeface="Times New Roman" panose="02020603050405020304" pitchFamily="18" charset="0"/>
              </a:rPr>
              <a:t>I</a:t>
            </a:r>
            <a:r>
              <a:rPr lang="en-US" sz="3000" dirty="0" smtClean="0">
                <a:latin typeface="Gill Sans MT" panose="020B0502020104020203" pitchFamily="34" charset="0"/>
                <a:ea typeface="Times New Roman" panose="02020603050405020304" pitchFamily="18" charset="0"/>
              </a:rPr>
              <a:t>nstructors were organized</a:t>
            </a:r>
            <a:r>
              <a:rPr lang="en-US" sz="3000" dirty="0">
                <a:latin typeface="Gill Sans MT" panose="020B0502020104020203" pitchFamily="34" charset="0"/>
                <a:ea typeface="Times New Roman" panose="02020603050405020304" pitchFamily="18" charset="0"/>
              </a:rPr>
              <a:t>, prepared and highly competent</a:t>
            </a:r>
            <a:r>
              <a:rPr lang="en-US" sz="3000" dirty="0" smtClean="0">
                <a:latin typeface="Gill Sans MT" panose="020B0502020104020203" pitchFamily="34" charset="0"/>
                <a:ea typeface="Times New Roman" panose="02020603050405020304" pitchFamily="18" charset="0"/>
              </a:rPr>
              <a:t>.</a:t>
            </a:r>
          </a:p>
          <a:p>
            <a:pPr marL="457200" indent="-457200">
              <a:buFont typeface="Arial" panose="020B0604020202020204" pitchFamily="34" charset="0"/>
              <a:buChar char="•"/>
            </a:pPr>
            <a:r>
              <a:rPr lang="en-US" sz="3000" dirty="0" smtClean="0">
                <a:latin typeface="Gill Sans MT" panose="020B0502020104020203" pitchFamily="34" charset="0"/>
                <a:ea typeface="Times New Roman" panose="02020603050405020304" pitchFamily="18" charset="0"/>
              </a:rPr>
              <a:t>Curriculum rated highly relevant to current job.</a:t>
            </a:r>
          </a:p>
          <a:p>
            <a:pPr marL="457200" indent="-457200">
              <a:buFont typeface="Arial" panose="020B0604020202020204" pitchFamily="34" charset="0"/>
              <a:buChar char="•"/>
            </a:pPr>
            <a:r>
              <a:rPr lang="en-US" sz="3000" dirty="0" smtClean="0">
                <a:latin typeface="Gill Sans MT" panose="020B0502020104020203" pitchFamily="34" charset="0"/>
              </a:rPr>
              <a:t>Graduates reported various professional </a:t>
            </a:r>
            <a:r>
              <a:rPr lang="en-US" sz="3000" dirty="0">
                <a:latin typeface="Gill Sans MT" panose="020B0502020104020203" pitchFamily="34" charset="0"/>
              </a:rPr>
              <a:t>opportunities and achievements </a:t>
            </a:r>
            <a:r>
              <a:rPr lang="en-US" sz="3000" dirty="0" smtClean="0">
                <a:latin typeface="Gill Sans MT" panose="020B0502020104020203" pitchFamily="34" charset="0"/>
              </a:rPr>
              <a:t>as a result of participation in training.</a:t>
            </a:r>
          </a:p>
          <a:p>
            <a:pPr marL="457200" indent="-457200">
              <a:buFont typeface="Arial" panose="020B0604020202020204" pitchFamily="34" charset="0"/>
              <a:buChar char="•"/>
            </a:pPr>
            <a:r>
              <a:rPr lang="en-US" sz="3000" dirty="0" smtClean="0">
                <a:latin typeface="Gill Sans MT" panose="020B0502020104020203" pitchFamily="34" charset="0"/>
              </a:rPr>
              <a:t>Other important outcomes: networked with </a:t>
            </a:r>
            <a:r>
              <a:rPr lang="en-US" sz="3000" dirty="0">
                <a:latin typeface="Gill Sans MT" panose="020B0502020104020203" pitchFamily="34" charset="0"/>
              </a:rPr>
              <a:t>health professionals from other tribes, </a:t>
            </a:r>
            <a:r>
              <a:rPr lang="en-US" sz="3000" dirty="0" smtClean="0">
                <a:latin typeface="Gill Sans MT" panose="020B0502020104020203" pitchFamily="34" charset="0"/>
              </a:rPr>
              <a:t>networked with mentors, increased </a:t>
            </a:r>
            <a:r>
              <a:rPr lang="en-US" sz="3000" dirty="0">
                <a:latin typeface="Gill Sans MT" panose="020B0502020104020203" pitchFamily="34" charset="0"/>
              </a:rPr>
              <a:t>self-confidence, and the ability to better work with team mates as a result of a new understanding of key research concepts. </a:t>
            </a:r>
            <a:endParaRPr lang="en-US" sz="3000" b="1" dirty="0" smtClean="0">
              <a:latin typeface="Gill Sans MT" panose="020B0502020104020203" pitchFamily="34" charset="0"/>
            </a:endParaRPr>
          </a:p>
          <a:p>
            <a:endParaRPr lang="en-US" sz="2800" dirty="0">
              <a:latin typeface="Gill Sans MT" panose="020B0502020104020203" pitchFamily="34" charset="0"/>
            </a:endParaRPr>
          </a:p>
        </p:txBody>
      </p:sp>
    </p:spTree>
    <p:extLst>
      <p:ext uri="{BB962C8B-B14F-4D97-AF65-F5344CB8AC3E}">
        <p14:creationId xmlns:p14="http://schemas.microsoft.com/office/powerpoint/2010/main" val="3727254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356" t="12863" r="11588"/>
          <a:stretch/>
        </p:blipFill>
        <p:spPr>
          <a:xfrm>
            <a:off x="5542208" y="1328149"/>
            <a:ext cx="6673856" cy="5220269"/>
          </a:xfrm>
          <a:prstGeom prst="rect">
            <a:avLst/>
          </a:prstGeom>
          <a:effectLst>
            <a:softEdge rad="63500"/>
          </a:effectLst>
        </p:spPr>
      </p:pic>
      <p:sp>
        <p:nvSpPr>
          <p:cNvPr id="5" name="Rectangle 4"/>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9924" y="582067"/>
            <a:ext cx="5010883" cy="6124754"/>
          </a:xfrm>
          <a:prstGeom prst="rect">
            <a:avLst/>
          </a:prstGeom>
        </p:spPr>
        <p:txBody>
          <a:bodyPr wrap="square">
            <a:spAutoFit/>
          </a:bodyPr>
          <a:lstStyle/>
          <a:p>
            <a:pPr algn="ctr"/>
            <a:r>
              <a:rPr lang="en-US" sz="2800" dirty="0">
                <a:latin typeface="Gill Sans MT" panose="020B0502020104020203" pitchFamily="34" charset="0"/>
              </a:rPr>
              <a:t>“The 2018 Summer Institute was an invaluable academic and public health applicative learning experience, with foci on Native populations and their specific needs, that is unparalleled within any institutions offerings (that I have ever found or experienced). It is infinitely valuable to those in community, medical, and public health service professions in Indian Country</a:t>
            </a:r>
            <a:r>
              <a:rPr lang="en-US" sz="2800" dirty="0" smtClean="0">
                <a:latin typeface="Gill Sans MT" panose="020B0502020104020203" pitchFamily="34" charset="0"/>
              </a:rPr>
              <a:t>.”</a:t>
            </a:r>
          </a:p>
          <a:p>
            <a:pPr algn="ctr"/>
            <a:r>
              <a:rPr lang="en-US" sz="2800" dirty="0" smtClean="0">
                <a:latin typeface="Gill Sans MT" panose="020B0502020104020203" pitchFamily="34" charset="0"/>
              </a:rPr>
              <a:t> </a:t>
            </a:r>
          </a:p>
          <a:p>
            <a:pPr algn="ctr"/>
            <a:r>
              <a:rPr lang="en-US" sz="2800" i="1" dirty="0" smtClean="0">
                <a:latin typeface="Gill Sans MT" panose="020B0502020104020203" pitchFamily="34" charset="0"/>
              </a:rPr>
              <a:t>– </a:t>
            </a:r>
            <a:r>
              <a:rPr lang="en-US" sz="2800" i="1" dirty="0">
                <a:latin typeface="Gill Sans MT" panose="020B0502020104020203" pitchFamily="34" charset="0"/>
              </a:rPr>
              <a:t>2018 </a:t>
            </a:r>
            <a:r>
              <a:rPr lang="en-US" sz="2800" i="1" dirty="0" smtClean="0">
                <a:latin typeface="Gill Sans MT" panose="020B0502020104020203" pitchFamily="34" charset="0"/>
              </a:rPr>
              <a:t>Graduate</a:t>
            </a:r>
            <a:endParaRPr lang="en-US" sz="2800" i="1" dirty="0">
              <a:latin typeface="Gill Sans MT" panose="020B0502020104020203" pitchFamily="34" charset="0"/>
            </a:endParaRPr>
          </a:p>
        </p:txBody>
      </p:sp>
    </p:spTree>
    <p:extLst>
      <p:ext uri="{BB962C8B-B14F-4D97-AF65-F5344CB8AC3E}">
        <p14:creationId xmlns:p14="http://schemas.microsoft.com/office/powerpoint/2010/main" val="1802828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64D8-2B6C-D04D-83F8-F72AFF1E6A17}"/>
              </a:ext>
            </a:extLst>
          </p:cNvPr>
          <p:cNvSpPr>
            <a:spLocks noGrp="1"/>
          </p:cNvSpPr>
          <p:nvPr>
            <p:ph type="ctrTitle"/>
          </p:nvPr>
        </p:nvSpPr>
        <p:spPr>
          <a:xfrm>
            <a:off x="637672" y="1414803"/>
            <a:ext cx="10829119" cy="3409860"/>
          </a:xfrm>
        </p:spPr>
        <p:txBody>
          <a:bodyPr anchor="t">
            <a:normAutofit fontScale="90000"/>
          </a:bodyPr>
          <a:lstStyle/>
          <a:p>
            <a:pPr algn="l">
              <a:lnSpc>
                <a:spcPct val="100000"/>
              </a:lnSpc>
            </a:pPr>
            <a:r>
              <a:rPr lang="en-US" sz="3200" dirty="0" smtClean="0">
                <a:solidFill>
                  <a:schemeClr val="tx1"/>
                </a:solidFill>
                <a:latin typeface="Gill Sans MT" panose="020B0502020104020203" pitchFamily="34" charset="0"/>
              </a:rPr>
              <a:t>Program supported by: </a:t>
            </a:r>
            <a:br>
              <a:rPr lang="en-US" sz="3200" dirty="0" smtClean="0">
                <a:solidFill>
                  <a:schemeClr val="tx1"/>
                </a:solidFill>
                <a:latin typeface="Gill Sans MT" panose="020B0502020104020203" pitchFamily="34" charset="0"/>
              </a:rPr>
            </a:br>
            <a:r>
              <a:rPr lang="en-US" sz="3200" dirty="0" smtClean="0">
                <a:solidFill>
                  <a:schemeClr val="tx1"/>
                </a:solidFill>
                <a:latin typeface="Gill Sans MT" panose="020B0502020104020203" pitchFamily="34" charset="0"/>
              </a:rPr>
              <a:t>- National </a:t>
            </a:r>
            <a:r>
              <a:rPr lang="en-US" sz="3200" dirty="0">
                <a:solidFill>
                  <a:schemeClr val="tx1"/>
                </a:solidFill>
                <a:latin typeface="Gill Sans MT" panose="020B0502020104020203" pitchFamily="34" charset="0"/>
              </a:rPr>
              <a:t>Institutes of Health/National Institute of General Medical Sciences and Indian Health Service (Grant No: </a:t>
            </a:r>
            <a:r>
              <a:rPr lang="en-US" sz="3200" dirty="0" smtClean="0">
                <a:solidFill>
                  <a:schemeClr val="tx1"/>
                </a:solidFill>
                <a:latin typeface="Gill Sans MT" panose="020B0502020104020203" pitchFamily="34" charset="0"/>
              </a:rPr>
              <a:t>U261IHS0074)</a:t>
            </a:r>
            <a:br>
              <a:rPr lang="en-US" sz="3200" dirty="0" smtClean="0">
                <a:solidFill>
                  <a:schemeClr val="tx1"/>
                </a:solidFill>
                <a:latin typeface="Gill Sans MT" panose="020B0502020104020203" pitchFamily="34" charset="0"/>
              </a:rPr>
            </a:br>
            <a:r>
              <a:rPr lang="en-US" sz="3200" dirty="0" smtClean="0">
                <a:solidFill>
                  <a:schemeClr val="tx1"/>
                </a:solidFill>
                <a:latin typeface="Gill Sans MT" panose="020B0502020104020203" pitchFamily="34" charset="0"/>
              </a:rPr>
              <a:t>- NW </a:t>
            </a:r>
            <a:r>
              <a:rPr lang="en-US" sz="3200" dirty="0">
                <a:solidFill>
                  <a:schemeClr val="tx1"/>
                </a:solidFill>
                <a:latin typeface="Gill Sans MT" panose="020B0502020104020203" pitchFamily="34" charset="0"/>
              </a:rPr>
              <a:t>Portland Area Indian Health </a:t>
            </a:r>
            <a:r>
              <a:rPr lang="en-US" sz="3200" dirty="0" smtClean="0">
                <a:solidFill>
                  <a:schemeClr val="tx1"/>
                </a:solidFill>
                <a:latin typeface="Gill Sans MT" panose="020B0502020104020203" pitchFamily="34" charset="0"/>
              </a:rPr>
              <a:t>Board</a:t>
            </a:r>
            <a:r>
              <a:rPr lang="en-US" sz="3200" dirty="0">
                <a:solidFill>
                  <a:schemeClr val="tx1"/>
                </a:solidFill>
                <a:latin typeface="Gill Sans MT" panose="020B0502020104020203" pitchFamily="34" charset="0"/>
              </a:rPr>
              <a:t/>
            </a:r>
            <a:br>
              <a:rPr lang="en-US" sz="3200" dirty="0">
                <a:solidFill>
                  <a:schemeClr val="tx1"/>
                </a:solidFill>
                <a:latin typeface="Gill Sans MT" panose="020B0502020104020203" pitchFamily="34" charset="0"/>
              </a:rPr>
            </a:br>
            <a:r>
              <a:rPr lang="en-US" sz="3200" dirty="0" smtClean="0">
                <a:solidFill>
                  <a:schemeClr val="tx1"/>
                </a:solidFill>
                <a:latin typeface="Gill Sans MT" panose="020B0502020104020203" pitchFamily="34" charset="0"/>
              </a:rPr>
              <a:t>- Centers for Disease Control, Center </a:t>
            </a:r>
            <a:r>
              <a:rPr lang="en-US" sz="3200" dirty="0">
                <a:solidFill>
                  <a:schemeClr val="tx1"/>
                </a:solidFill>
                <a:latin typeface="Gill Sans MT" panose="020B0502020104020203" pitchFamily="34" charset="0"/>
              </a:rPr>
              <a:t>for Healthy </a:t>
            </a:r>
            <a:r>
              <a:rPr lang="en-US" sz="3200" dirty="0" smtClean="0">
                <a:solidFill>
                  <a:schemeClr val="tx1"/>
                </a:solidFill>
                <a:latin typeface="Gill Sans MT" panose="020B0502020104020203" pitchFamily="34" charset="0"/>
              </a:rPr>
              <a:t>Communities </a:t>
            </a:r>
            <a:br>
              <a:rPr lang="en-US" sz="3200" dirty="0" smtClean="0">
                <a:solidFill>
                  <a:schemeClr val="tx1"/>
                </a:solidFill>
                <a:latin typeface="Gill Sans MT" panose="020B0502020104020203" pitchFamily="34" charset="0"/>
              </a:rPr>
            </a:br>
            <a:r>
              <a:rPr lang="en-US" sz="3200" dirty="0" smtClean="0">
                <a:solidFill>
                  <a:schemeClr val="tx1"/>
                </a:solidFill>
                <a:latin typeface="Gill Sans MT" panose="020B0502020104020203" pitchFamily="34" charset="0"/>
              </a:rPr>
              <a:t>(1 U48DP001937)</a:t>
            </a:r>
            <a:r>
              <a:rPr lang="en-US" sz="3200" dirty="0">
                <a:solidFill>
                  <a:schemeClr val="tx1"/>
                </a:solidFill>
                <a:latin typeface="Gill Sans MT" panose="020B0502020104020203" pitchFamily="34" charset="0"/>
              </a:rPr>
              <a:t/>
            </a:r>
            <a:br>
              <a:rPr lang="en-US" sz="3200" dirty="0">
                <a:solidFill>
                  <a:schemeClr val="tx1"/>
                </a:solidFill>
                <a:latin typeface="Gill Sans MT" panose="020B0502020104020203" pitchFamily="34" charset="0"/>
              </a:rPr>
            </a:br>
            <a:r>
              <a:rPr lang="en-US" sz="3200" dirty="0" smtClean="0">
                <a:solidFill>
                  <a:schemeClr val="tx1"/>
                </a:solidFill>
                <a:latin typeface="Gill Sans MT" panose="020B0502020104020203" pitchFamily="34" charset="0"/>
              </a:rPr>
              <a:t/>
            </a:r>
            <a:br>
              <a:rPr lang="en-US" sz="3200" dirty="0" smtClean="0">
                <a:solidFill>
                  <a:schemeClr val="tx1"/>
                </a:solidFill>
                <a:latin typeface="Gill Sans MT" panose="020B0502020104020203" pitchFamily="34" charset="0"/>
              </a:rPr>
            </a:br>
            <a:endParaRPr lang="en-US" sz="3100" dirty="0">
              <a:solidFill>
                <a:schemeClr val="tx1"/>
              </a:solidFill>
              <a:latin typeface="Gill Sans MT" panose="020B0502020104020203" pitchFamily="34" charset="0"/>
            </a:endParaRPr>
          </a:p>
        </p:txBody>
      </p:sp>
      <p:sp>
        <p:nvSpPr>
          <p:cNvPr id="3" name="TextBox 2"/>
          <p:cNvSpPr txBox="1"/>
          <p:nvPr/>
        </p:nvSpPr>
        <p:spPr>
          <a:xfrm>
            <a:off x="516648" y="181864"/>
            <a:ext cx="8388543" cy="1015663"/>
          </a:xfrm>
          <a:prstGeom prst="rect">
            <a:avLst/>
          </a:prstGeom>
          <a:noFill/>
        </p:spPr>
        <p:txBody>
          <a:bodyPr wrap="square" rtlCol="0">
            <a:spAutoFit/>
          </a:bodyPr>
          <a:lstStyle/>
          <a:p>
            <a:r>
              <a:rPr lang="en-US" sz="6000" dirty="0" smtClean="0">
                <a:latin typeface="Gill Sans MT" panose="020B0502020104020203" pitchFamily="34" charset="0"/>
              </a:rPr>
              <a:t>Acknowledgements</a:t>
            </a:r>
            <a:endParaRPr lang="en-US" sz="6000" dirty="0">
              <a:latin typeface="Gill Sans MT" panose="020B0502020104020203" pitchFamily="34" charset="0"/>
            </a:endParaRPr>
          </a:p>
        </p:txBody>
      </p:sp>
      <p:sp>
        <p:nvSpPr>
          <p:cNvPr id="6" name="Rectangle 5"/>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7672" y="4721010"/>
            <a:ext cx="11309685" cy="1200329"/>
          </a:xfrm>
          <a:prstGeom prst="rect">
            <a:avLst/>
          </a:prstGeom>
          <a:noFill/>
        </p:spPr>
        <p:txBody>
          <a:bodyPr wrap="square" rtlCol="0">
            <a:spAutoFit/>
          </a:bodyPr>
          <a:lstStyle/>
          <a:p>
            <a:r>
              <a:rPr lang="en-US" sz="2400" dirty="0" smtClean="0">
                <a:latin typeface="Gill Sans MT" panose="020B0502020104020203" pitchFamily="34" charset="0"/>
              </a:rPr>
              <a:t>Thank you to </a:t>
            </a:r>
            <a:r>
              <a:rPr lang="en-US" sz="2400" dirty="0">
                <a:latin typeface="Gill Sans MT" panose="020B0502020104020203" pitchFamily="34" charset="0"/>
              </a:rPr>
              <a:t>Caitlin Donald and support staff who assisted with the daily operations of the training program.  A special thank you to all the participants who brought their enthusiasm, commitment to learning, and dedication to serving their tribal communities. </a:t>
            </a:r>
            <a:endParaRPr lang="en-US" sz="2400" dirty="0"/>
          </a:p>
        </p:txBody>
      </p:sp>
    </p:spTree>
    <p:extLst>
      <p:ext uri="{BB962C8B-B14F-4D97-AF65-F5344CB8AC3E}">
        <p14:creationId xmlns:p14="http://schemas.microsoft.com/office/powerpoint/2010/main" val="3921719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64D8-2B6C-D04D-83F8-F72AFF1E6A17}"/>
              </a:ext>
            </a:extLst>
          </p:cNvPr>
          <p:cNvSpPr>
            <a:spLocks noGrp="1"/>
          </p:cNvSpPr>
          <p:nvPr>
            <p:ph type="ctrTitle"/>
          </p:nvPr>
        </p:nvSpPr>
        <p:spPr>
          <a:xfrm>
            <a:off x="3358631" y="4314900"/>
            <a:ext cx="5546560" cy="967450"/>
          </a:xfrm>
        </p:spPr>
        <p:txBody>
          <a:bodyPr anchor="t">
            <a:normAutofit/>
          </a:bodyPr>
          <a:lstStyle/>
          <a:p>
            <a:pPr>
              <a:lnSpc>
                <a:spcPct val="100000"/>
              </a:lnSpc>
            </a:pPr>
            <a:r>
              <a:rPr lang="en-US" sz="3200" dirty="0" smtClean="0">
                <a:solidFill>
                  <a:schemeClr val="tx1"/>
                </a:solidFill>
                <a:latin typeface="Gill Sans MT" panose="020B0502020104020203" pitchFamily="34" charset="0"/>
              </a:rPr>
              <a:t>Thank you for listening.</a:t>
            </a:r>
            <a:endParaRPr lang="en-US" sz="3100" dirty="0">
              <a:solidFill>
                <a:schemeClr val="tx1"/>
              </a:solidFill>
              <a:latin typeface="Gill Sans MT" panose="020B0502020104020203" pitchFamily="34" charset="0"/>
            </a:endParaRPr>
          </a:p>
        </p:txBody>
      </p:sp>
      <p:sp>
        <p:nvSpPr>
          <p:cNvPr id="3" name="TextBox 2"/>
          <p:cNvSpPr txBox="1"/>
          <p:nvPr/>
        </p:nvSpPr>
        <p:spPr>
          <a:xfrm>
            <a:off x="516648" y="181864"/>
            <a:ext cx="8388543" cy="1015663"/>
          </a:xfrm>
          <a:prstGeom prst="rect">
            <a:avLst/>
          </a:prstGeom>
          <a:noFill/>
        </p:spPr>
        <p:txBody>
          <a:bodyPr wrap="square" rtlCol="0">
            <a:spAutoFit/>
          </a:bodyPr>
          <a:lstStyle/>
          <a:p>
            <a:r>
              <a:rPr lang="en-US" sz="6000" dirty="0" smtClean="0">
                <a:latin typeface="Gill Sans MT" panose="020B0502020104020203" pitchFamily="34" charset="0"/>
              </a:rPr>
              <a:t>Questions?</a:t>
            </a:r>
            <a:endParaRPr lang="en-US" sz="6000" dirty="0">
              <a:latin typeface="Gill Sans MT" panose="020B0502020104020203" pitchFamily="34" charset="0"/>
            </a:endParaRPr>
          </a:p>
        </p:txBody>
      </p:sp>
      <p:sp>
        <p:nvSpPr>
          <p:cNvPr id="6" name="Rectangle 5"/>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317" y="2159425"/>
            <a:ext cx="3261367" cy="2322581"/>
          </a:xfrm>
          <a:prstGeom prst="rect">
            <a:avLst/>
          </a:prstGeom>
        </p:spPr>
      </p:pic>
    </p:spTree>
    <p:extLst>
      <p:ext uri="{BB962C8B-B14F-4D97-AF65-F5344CB8AC3E}">
        <p14:creationId xmlns:p14="http://schemas.microsoft.com/office/powerpoint/2010/main" val="377473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64D8-2B6C-D04D-83F8-F72AFF1E6A17}"/>
              </a:ext>
            </a:extLst>
          </p:cNvPr>
          <p:cNvSpPr>
            <a:spLocks noGrp="1"/>
          </p:cNvSpPr>
          <p:nvPr>
            <p:ph type="ctrTitle"/>
          </p:nvPr>
        </p:nvSpPr>
        <p:spPr>
          <a:xfrm>
            <a:off x="689886" y="1695111"/>
            <a:ext cx="11294296" cy="3233880"/>
          </a:xfrm>
        </p:spPr>
        <p:txBody>
          <a:bodyPr anchor="ctr">
            <a:normAutofit/>
          </a:bodyPr>
          <a:lstStyle/>
          <a:p>
            <a:r>
              <a:rPr lang="en-US" sz="4800" dirty="0">
                <a:solidFill>
                  <a:schemeClr val="tx1"/>
                </a:solidFill>
                <a:latin typeface="Gill Sans MT" panose="020B0502020104020203" pitchFamily="34" charset="0"/>
              </a:rPr>
              <a:t>The Summer Research Training Institute </a:t>
            </a:r>
            <a:r>
              <a:rPr lang="en-US" sz="4800" dirty="0" smtClean="0">
                <a:solidFill>
                  <a:schemeClr val="tx1"/>
                </a:solidFill>
                <a:latin typeface="Gill Sans MT" panose="020B0502020104020203" pitchFamily="34" charset="0"/>
              </a:rPr>
              <a:t>Program </a:t>
            </a:r>
            <a:r>
              <a:rPr lang="en-US" sz="4800" dirty="0">
                <a:solidFill>
                  <a:schemeClr val="tx1"/>
                </a:solidFill>
                <a:latin typeface="Gill Sans MT" panose="020B0502020104020203" pitchFamily="34" charset="0"/>
              </a:rPr>
              <a:t>was created </a:t>
            </a:r>
            <a:r>
              <a:rPr lang="en-US" sz="4800" dirty="0" smtClean="0">
                <a:solidFill>
                  <a:schemeClr val="tx1"/>
                </a:solidFill>
                <a:latin typeface="Gill Sans MT" panose="020B0502020104020203" pitchFamily="34" charset="0"/>
              </a:rPr>
              <a:t>to </a:t>
            </a:r>
            <a:r>
              <a:rPr lang="en-US" sz="4800" dirty="0">
                <a:solidFill>
                  <a:schemeClr val="tx1"/>
                </a:solidFill>
                <a:latin typeface="Gill Sans MT" panose="020B0502020104020203" pitchFamily="34" charset="0"/>
              </a:rPr>
              <a:t>help build research capacity in </a:t>
            </a:r>
            <a:r>
              <a:rPr lang="en-US" sz="4800" dirty="0" smtClean="0">
                <a:solidFill>
                  <a:schemeClr val="tx1"/>
                </a:solidFill>
                <a:latin typeface="Gill Sans MT" panose="020B0502020104020203" pitchFamily="34" charset="0"/>
              </a:rPr>
              <a:t>American Indian and Alaska Native communities</a:t>
            </a:r>
            <a:r>
              <a:rPr lang="en-US" sz="4800" dirty="0">
                <a:solidFill>
                  <a:schemeClr val="tx1"/>
                </a:solidFill>
                <a:latin typeface="Gill Sans MT" panose="020B0502020104020203" pitchFamily="34" charset="0"/>
              </a:rPr>
              <a:t>. </a:t>
            </a:r>
            <a:endParaRPr lang="en-US" sz="4800" dirty="0">
              <a:solidFill>
                <a:schemeClr val="tx1"/>
              </a:solidFill>
            </a:endParaRPr>
          </a:p>
        </p:txBody>
      </p:sp>
      <p:sp>
        <p:nvSpPr>
          <p:cNvPr id="3" name="Rectangle 2"/>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990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 y="-410532"/>
            <a:ext cx="12197236" cy="7507368"/>
          </a:xfrm>
          <a:prstGeom prst="rect">
            <a:avLst/>
          </a:prstGeom>
        </p:spPr>
      </p:pic>
    </p:spTree>
    <p:extLst>
      <p:ext uri="{BB962C8B-B14F-4D97-AF65-F5344CB8AC3E}">
        <p14:creationId xmlns:p14="http://schemas.microsoft.com/office/powerpoint/2010/main" val="3703912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49139" y="161353"/>
            <a:ext cx="8384025" cy="1158500"/>
          </a:xfrm>
        </p:spPr>
        <p:txBody>
          <a:bodyPr anchor="t">
            <a:normAutofit/>
          </a:bodyPr>
          <a:lstStyle/>
          <a:p>
            <a:pPr algn="l"/>
            <a:r>
              <a:rPr lang="en-US" dirty="0" smtClean="0">
                <a:solidFill>
                  <a:schemeClr val="tx1"/>
                </a:solidFill>
                <a:latin typeface="Gill Sans MT" panose="020B0502020104020203" pitchFamily="34" charset="0"/>
              </a:rPr>
              <a:t>Program Introduction</a:t>
            </a:r>
            <a:endParaRPr lang="en-US" dirty="0">
              <a:solidFill>
                <a:schemeClr val="tx1"/>
              </a:solidFill>
              <a:latin typeface="Gill Sans MT" panose="020B0502020104020203" pitchFamily="34" charset="0"/>
            </a:endParaRPr>
          </a:p>
        </p:txBody>
      </p:sp>
      <p:sp>
        <p:nvSpPr>
          <p:cNvPr id="8" name="Content Placeholder 2"/>
          <p:cNvSpPr>
            <a:spLocks noGrp="1"/>
          </p:cNvSpPr>
          <p:nvPr>
            <p:ph type="subTitle" idx="1"/>
          </p:nvPr>
        </p:nvSpPr>
        <p:spPr>
          <a:xfrm>
            <a:off x="541422" y="938463"/>
            <a:ext cx="11466094" cy="5919537"/>
          </a:xfrm>
        </p:spPr>
        <p:txBody>
          <a:bodyPr>
            <a:normAutofit/>
          </a:bodyPr>
          <a:lstStyle/>
          <a:p>
            <a:pPr marL="342900" indent="-342900" algn="l">
              <a:buFont typeface="Wingdings" panose="05000000000000000000" pitchFamily="2" charset="2"/>
              <a:buChar char="§"/>
            </a:pPr>
            <a:r>
              <a:rPr lang="en-US" sz="2800" dirty="0" smtClean="0">
                <a:latin typeface="Gill Sans MT" panose="020B0502020104020203" pitchFamily="34" charset="0"/>
              </a:rPr>
              <a:t>The program started in 2004 under federal funding.</a:t>
            </a:r>
          </a:p>
          <a:p>
            <a:pPr marL="342900" indent="-342900" algn="l">
              <a:buFont typeface="Wingdings" panose="05000000000000000000" pitchFamily="2" charset="2"/>
              <a:buChar char="§"/>
            </a:pPr>
            <a:r>
              <a:rPr lang="en-US" sz="2800" dirty="0" smtClean="0">
                <a:latin typeface="Gill Sans MT" panose="020B0502020104020203" pitchFamily="34" charset="0"/>
              </a:rPr>
              <a:t>Located within NW Native American Research Centers for Health (NW NARCH) in Portland, Oregon.</a:t>
            </a:r>
          </a:p>
          <a:p>
            <a:pPr marL="342900" indent="-342900" algn="l">
              <a:buFont typeface="Wingdings" panose="05000000000000000000" pitchFamily="2" charset="2"/>
              <a:buChar char="§"/>
            </a:pPr>
            <a:r>
              <a:rPr lang="en-US" sz="2800" dirty="0" smtClean="0">
                <a:latin typeface="Gill Sans MT" panose="020B0502020104020203" pitchFamily="34" charset="0"/>
              </a:rPr>
              <a:t>One of very few programs aimed at research skill building in American Indian/Alaska Native trainees graduate students and community health workers.</a:t>
            </a:r>
          </a:p>
          <a:p>
            <a:pPr marL="342900" indent="-342900" algn="l">
              <a:buFont typeface="Wingdings" panose="05000000000000000000" pitchFamily="2" charset="2"/>
              <a:buChar char="§"/>
            </a:pPr>
            <a:r>
              <a:rPr lang="en-US" sz="2800" dirty="0" smtClean="0">
                <a:latin typeface="Gill Sans MT" panose="020B0502020104020203" pitchFamily="34" charset="0"/>
              </a:rPr>
              <a:t>Three-week duration - </a:t>
            </a:r>
            <a:r>
              <a:rPr lang="en-US" sz="2800" dirty="0">
                <a:latin typeface="Gill Sans MT" panose="020B0502020104020203" pitchFamily="34" charset="0"/>
              </a:rPr>
              <a:t>e</a:t>
            </a:r>
            <a:r>
              <a:rPr lang="en-US" sz="2800" dirty="0" smtClean="0">
                <a:latin typeface="Gill Sans MT" panose="020B0502020104020203" pitchFamily="34" charset="0"/>
              </a:rPr>
              <a:t>ach week consisted of different, intensive classes intended to provide practical research skills.</a:t>
            </a:r>
          </a:p>
          <a:p>
            <a:pPr marL="342900" indent="-342900" algn="l">
              <a:buFont typeface="Wingdings" panose="05000000000000000000" pitchFamily="2" charset="2"/>
              <a:buChar char="§"/>
            </a:pPr>
            <a:r>
              <a:rPr lang="en-US" sz="2800" dirty="0" smtClean="0">
                <a:latin typeface="Gill Sans MT" panose="020B0502020104020203" pitchFamily="34" charset="0"/>
              </a:rPr>
              <a:t>1,443 professionals, graduate students, and community members (880 enrolled tribal members) trained over15 years.</a:t>
            </a:r>
          </a:p>
          <a:p>
            <a:pPr marL="342900" indent="-342900" algn="l">
              <a:buFont typeface="Wingdings" panose="05000000000000000000" pitchFamily="2" charset="2"/>
              <a:buChar char="§"/>
            </a:pPr>
            <a:r>
              <a:rPr lang="en-US" sz="2800" dirty="0" smtClean="0">
                <a:latin typeface="Gill Sans MT" panose="020B0502020104020203" pitchFamily="34" charset="0"/>
              </a:rPr>
              <a:t>This presentation discusses the results from the final year of the program (2018).</a:t>
            </a:r>
            <a:endParaRPr lang="en-US" dirty="0" smtClean="0"/>
          </a:p>
        </p:txBody>
      </p:sp>
      <p:sp>
        <p:nvSpPr>
          <p:cNvPr id="4" name="Rectangle 3"/>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284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82801" y="263809"/>
            <a:ext cx="9983057" cy="1158500"/>
          </a:xfrm>
        </p:spPr>
        <p:txBody>
          <a:bodyPr anchor="t"/>
          <a:lstStyle/>
          <a:p>
            <a:pPr algn="l"/>
            <a:r>
              <a:rPr lang="en-US" dirty="0" smtClean="0">
                <a:solidFill>
                  <a:schemeClr val="tx1"/>
                </a:solidFill>
                <a:latin typeface="Gill Sans MT" panose="020B0502020104020203" pitchFamily="34" charset="0"/>
              </a:rPr>
              <a:t>2018 Program Curriculum</a:t>
            </a:r>
            <a:endParaRPr lang="en-US" dirty="0">
              <a:solidFill>
                <a:schemeClr val="tx1"/>
              </a:solidFill>
              <a:latin typeface="Gill Sans MT" panose="020B05020201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38956319"/>
              </p:ext>
            </p:extLst>
          </p:nvPr>
        </p:nvGraphicFramePr>
        <p:xfrm>
          <a:off x="765602" y="1130968"/>
          <a:ext cx="10854519" cy="5399243"/>
        </p:xfrm>
        <a:graphic>
          <a:graphicData uri="http://schemas.openxmlformats.org/drawingml/2006/table">
            <a:tbl>
              <a:tblPr/>
              <a:tblGrid>
                <a:gridCol w="3618173">
                  <a:extLst>
                    <a:ext uri="{9D8B030D-6E8A-4147-A177-3AD203B41FA5}">
                      <a16:colId xmlns:a16="http://schemas.microsoft.com/office/drawing/2014/main" val="2921942647"/>
                    </a:ext>
                  </a:extLst>
                </a:gridCol>
                <a:gridCol w="3618173">
                  <a:extLst>
                    <a:ext uri="{9D8B030D-6E8A-4147-A177-3AD203B41FA5}">
                      <a16:colId xmlns:a16="http://schemas.microsoft.com/office/drawing/2014/main" val="2539126244"/>
                    </a:ext>
                  </a:extLst>
                </a:gridCol>
                <a:gridCol w="3618173">
                  <a:extLst>
                    <a:ext uri="{9D8B030D-6E8A-4147-A177-3AD203B41FA5}">
                      <a16:colId xmlns:a16="http://schemas.microsoft.com/office/drawing/2014/main" val="965400852"/>
                    </a:ext>
                  </a:extLst>
                </a:gridCol>
              </a:tblGrid>
              <a:tr h="721895">
                <a:tc>
                  <a:txBody>
                    <a:bodyPr/>
                    <a:lstStyle/>
                    <a:p>
                      <a:pPr marL="0" marR="0">
                        <a:spcBef>
                          <a:spcPts val="0"/>
                        </a:spcBef>
                        <a:spcAft>
                          <a:spcPts val="0"/>
                        </a:spcAft>
                      </a:pPr>
                      <a:r>
                        <a:rPr lang="en-US" sz="2800" b="1" dirty="0">
                          <a:effectLst/>
                          <a:latin typeface="Gill Sans MT" panose="020B0502020104020203" pitchFamily="34" charset="0"/>
                          <a:ea typeface="Times New Roman" panose="02020603050405020304" pitchFamily="18" charset="0"/>
                          <a:cs typeface="Arial" panose="020B0604020202020204" pitchFamily="34" charset="0"/>
                        </a:rPr>
                        <a:t>Week </a:t>
                      </a:r>
                      <a:r>
                        <a:rPr lang="en-US" sz="2800" b="1" dirty="0" smtClean="0">
                          <a:effectLst/>
                          <a:latin typeface="Gill Sans MT" panose="020B0502020104020203" pitchFamily="34" charset="0"/>
                          <a:ea typeface="Times New Roman" panose="02020603050405020304" pitchFamily="18" charset="0"/>
                          <a:cs typeface="Arial" panose="020B0604020202020204" pitchFamily="34" charset="0"/>
                        </a:rPr>
                        <a:t>1</a:t>
                      </a:r>
                      <a:endParaRPr lang="en-US" sz="2800" b="1" dirty="0" smtClean="0">
                        <a:effectLst/>
                        <a:latin typeface="Gill Sans MT" panose="020B0502020104020203" pitchFamily="34" charset="0"/>
                        <a:ea typeface="Times New Roman" panose="02020603050405020304" pitchFamily="18"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2800" b="1" dirty="0">
                          <a:effectLst/>
                          <a:latin typeface="Gill Sans MT" panose="020B0502020104020203" pitchFamily="34" charset="0"/>
                          <a:ea typeface="Times New Roman" panose="02020603050405020304" pitchFamily="18" charset="0"/>
                          <a:cs typeface="Arial" panose="020B0604020202020204" pitchFamily="34" charset="0"/>
                        </a:rPr>
                        <a:t>Week </a:t>
                      </a:r>
                      <a:r>
                        <a:rPr lang="en-US" sz="2800" b="1" dirty="0" smtClean="0">
                          <a:effectLst/>
                          <a:latin typeface="Gill Sans MT" panose="020B0502020104020203" pitchFamily="34" charset="0"/>
                          <a:ea typeface="Times New Roman" panose="02020603050405020304" pitchFamily="18" charset="0"/>
                          <a:cs typeface="Arial" panose="020B0604020202020204" pitchFamily="34" charset="0"/>
                        </a:rPr>
                        <a:t>2</a:t>
                      </a:r>
                      <a:endParaRPr lang="en-US" sz="2800" b="1" dirty="0" smtClean="0">
                        <a:effectLst/>
                        <a:latin typeface="Gill Sans MT" panose="020B0502020104020203" pitchFamily="34" charset="0"/>
                        <a:ea typeface="Times New Roman" panose="02020603050405020304" pitchFamily="18"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2800" b="1">
                          <a:effectLst/>
                          <a:latin typeface="Gill Sans MT" panose="020B0502020104020203" pitchFamily="34" charset="0"/>
                          <a:ea typeface="Times New Roman" panose="02020603050405020304" pitchFamily="18" charset="0"/>
                          <a:cs typeface="Arial" panose="020B0604020202020204" pitchFamily="34" charset="0"/>
                        </a:rPr>
                        <a:t>Week </a:t>
                      </a:r>
                      <a:r>
                        <a:rPr lang="en-US" sz="2800" b="1" smtClean="0">
                          <a:effectLst/>
                          <a:latin typeface="Gill Sans MT" panose="020B0502020104020203" pitchFamily="34" charset="0"/>
                          <a:ea typeface="Times New Roman" panose="02020603050405020304" pitchFamily="18" charset="0"/>
                          <a:cs typeface="Arial" panose="020B0604020202020204" pitchFamily="34" charset="0"/>
                        </a:rPr>
                        <a:t>3 </a:t>
                      </a:r>
                      <a:endParaRPr lang="en-US" sz="2800" b="1" dirty="0" smtClean="0">
                        <a:effectLst/>
                        <a:latin typeface="Gill Sans MT" panose="020B0502020104020203" pitchFamily="34" charset="0"/>
                        <a:ea typeface="Times New Roman" panose="02020603050405020304" pitchFamily="18"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4985183"/>
                  </a:ext>
                </a:extLst>
              </a:tr>
              <a:tr h="1221787">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Epidemiology 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Research Design </a:t>
                      </a:r>
                      <a:r>
                        <a:rPr lang="en-US" sz="2800" dirty="0" smtClean="0">
                          <a:effectLst/>
                          <a:latin typeface="Gill Sans MT" panose="020B0502020104020203" pitchFamily="34" charset="0"/>
                          <a:ea typeface="Times New Roman" panose="02020603050405020304" pitchFamily="18" charset="0"/>
                          <a:cs typeface="Arial" panose="020B0604020202020204" pitchFamily="34" charset="0"/>
                        </a:rPr>
                        <a:t>and </a:t>
                      </a:r>
                      <a:r>
                        <a:rPr lang="en-US" sz="2800" dirty="0">
                          <a:effectLst/>
                          <a:latin typeface="Gill Sans MT" panose="020B0502020104020203" pitchFamily="34" charset="0"/>
                          <a:ea typeface="Times New Roman" panose="02020603050405020304" pitchFamily="18" charset="0"/>
                          <a:cs typeface="Arial" panose="020B0604020202020204" pitchFamily="34" charset="0"/>
                        </a:rPr>
                        <a:t>Grant Writing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Focus Groups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182359"/>
                  </a:ext>
                </a:extLst>
              </a:tr>
              <a:tr h="1221787">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Program Evaluation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Substance Misuse Epidemiology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Grant Management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731392"/>
                  </a:ext>
                </a:extLst>
              </a:tr>
              <a:tr h="1011987">
                <a:tc>
                  <a:txBody>
                    <a:bodyPr/>
                    <a:lstStyle/>
                    <a:p>
                      <a:pPr marL="0" marR="0">
                        <a:spcBef>
                          <a:spcPts val="0"/>
                        </a:spcBef>
                        <a:spcAft>
                          <a:spcPts val="0"/>
                        </a:spcAft>
                      </a:pPr>
                      <a:r>
                        <a:rPr lang="en-US" sz="2800">
                          <a:effectLst/>
                          <a:latin typeface="Gill Sans MT" panose="020B0502020104020203" pitchFamily="34" charset="0"/>
                          <a:ea typeface="Times New Roman" panose="02020603050405020304" pitchFamily="18" charset="0"/>
                          <a:cs typeface="Arial" panose="020B0604020202020204" pitchFamily="34" charset="0"/>
                        </a:rPr>
                        <a:t>Introduction to Biostatistics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Cancer Prevention </a:t>
                      </a:r>
                      <a:r>
                        <a:rPr lang="en-US" sz="2800" dirty="0" smtClean="0">
                          <a:effectLst/>
                          <a:latin typeface="Gill Sans MT" panose="020B0502020104020203" pitchFamily="34" charset="0"/>
                          <a:ea typeface="Times New Roman" panose="02020603050405020304" pitchFamily="18" charset="0"/>
                          <a:cs typeface="Arial" panose="020B0604020202020204" pitchFamily="34" charset="0"/>
                        </a:rPr>
                        <a:t>and </a:t>
                      </a:r>
                      <a:r>
                        <a:rPr lang="en-US" sz="2800" dirty="0">
                          <a:effectLst/>
                          <a:latin typeface="Gill Sans MT" panose="020B0502020104020203" pitchFamily="34" charset="0"/>
                          <a:ea typeface="Times New Roman" panose="02020603050405020304" pitchFamily="18" charset="0"/>
                          <a:cs typeface="Arial" panose="020B0604020202020204" pitchFamily="34" charset="0"/>
                        </a:rPr>
                        <a:t>Control</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393256"/>
                  </a:ext>
                </a:extLst>
              </a:tr>
              <a:tr h="1221787">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Health Literacy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Community Based Participatory Research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Gill Sans MT" panose="020B0502020104020203" pitchFamily="34" charset="0"/>
                          <a:ea typeface="Times New Roman" panose="02020603050405020304" pitchFamily="18" charset="0"/>
                          <a:cs typeface="Arial" panose="020B0604020202020204" pitchFamily="34"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168515"/>
                  </a:ext>
                </a:extLst>
              </a:tr>
            </a:tbl>
          </a:graphicData>
        </a:graphic>
      </p:graphicFrame>
      <p:sp>
        <p:nvSpPr>
          <p:cNvPr id="2" name="Rectangle 1"/>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079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45957" y="268382"/>
            <a:ext cx="9983057" cy="1158500"/>
          </a:xfrm>
        </p:spPr>
        <p:txBody>
          <a:bodyPr anchor="t"/>
          <a:lstStyle/>
          <a:p>
            <a:pPr algn="l"/>
            <a:r>
              <a:rPr lang="en-US" dirty="0" smtClean="0">
                <a:solidFill>
                  <a:schemeClr val="tx1"/>
                </a:solidFill>
                <a:latin typeface="Gill Sans MT" panose="020B0502020104020203" pitchFamily="34" charset="0"/>
              </a:rPr>
              <a:t>2018 Instructor Profiles</a:t>
            </a:r>
            <a:endParaRPr lang="en-US" dirty="0">
              <a:solidFill>
                <a:schemeClr val="tx1"/>
              </a:solidFill>
              <a:latin typeface="Gill Sans MT" panose="020B0502020104020203" pitchFamily="34" charset="0"/>
            </a:endParaRPr>
          </a:p>
        </p:txBody>
      </p:sp>
      <p:sp>
        <p:nvSpPr>
          <p:cNvPr id="2" name="TextBox 1"/>
          <p:cNvSpPr txBox="1"/>
          <p:nvPr/>
        </p:nvSpPr>
        <p:spPr>
          <a:xfrm>
            <a:off x="745957" y="1648326"/>
            <a:ext cx="10840453"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Gill Sans MT" panose="020B0502020104020203" pitchFamily="34" charset="0"/>
              </a:rPr>
              <a:t>We hired doctoral level American Indian/Alaska Native instructors when possible.</a:t>
            </a:r>
          </a:p>
          <a:p>
            <a:pPr marL="457200" indent="-457200">
              <a:buFont typeface="Arial" panose="020B0604020202020204" pitchFamily="34" charset="0"/>
              <a:buChar char="•"/>
            </a:pPr>
            <a:r>
              <a:rPr lang="en-US" sz="3200" dirty="0" smtClean="0">
                <a:latin typeface="Gill Sans MT" panose="020B0502020104020203" pitchFamily="34" charset="0"/>
              </a:rPr>
              <a:t>Most instructors were involved in previous summer courses, some for 15 years. </a:t>
            </a:r>
          </a:p>
          <a:p>
            <a:pPr marL="457200" indent="-457200">
              <a:buFont typeface="Arial" panose="020B0604020202020204" pitchFamily="34" charset="0"/>
              <a:buChar char="•"/>
            </a:pPr>
            <a:r>
              <a:rPr lang="en-US" sz="3200" dirty="0" smtClean="0">
                <a:latin typeface="Gill Sans MT" panose="020B0502020104020203" pitchFamily="34" charset="0"/>
              </a:rPr>
              <a:t>Instructors were primarily affiliated with universities in Western states or were employees of American Indian/Alaska Native health organizations.</a:t>
            </a:r>
          </a:p>
          <a:p>
            <a:pPr marL="457200" indent="-457200">
              <a:buFont typeface="Arial" panose="020B0604020202020204" pitchFamily="34" charset="0"/>
              <a:buChar char="•"/>
            </a:pPr>
            <a:r>
              <a:rPr lang="en-US" sz="3200" dirty="0" smtClean="0">
                <a:latin typeface="Gill Sans MT" panose="020B0502020104020203" pitchFamily="34" charset="0"/>
              </a:rPr>
              <a:t>All were experienced with community-based participatory research and hands-on exercises in class.</a:t>
            </a:r>
          </a:p>
        </p:txBody>
      </p:sp>
      <p:sp>
        <p:nvSpPr>
          <p:cNvPr id="6" name="Rectangle 5"/>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951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15756" y="91517"/>
            <a:ext cx="11650896" cy="1015663"/>
          </a:xfrm>
          <a:prstGeom prst="rect">
            <a:avLst/>
          </a:prstGeom>
          <a:noFill/>
        </p:spPr>
        <p:txBody>
          <a:bodyPr wrap="square" rtlCol="0">
            <a:spAutoFit/>
          </a:bodyPr>
          <a:lstStyle/>
          <a:p>
            <a:r>
              <a:rPr lang="en-US" sz="6000" dirty="0" smtClean="0">
                <a:latin typeface="Gill Sans MT" panose="020B0502020104020203" pitchFamily="34" charset="0"/>
              </a:rPr>
              <a:t>2018 Trainee Characteristics</a:t>
            </a:r>
            <a:endParaRPr lang="en-US" sz="6000" dirty="0">
              <a:latin typeface="Gill Sans MT" panose="020B0502020104020203"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042103756"/>
              </p:ext>
            </p:extLst>
          </p:nvPr>
        </p:nvGraphicFramePr>
        <p:xfrm>
          <a:off x="0" y="1107180"/>
          <a:ext cx="12191999" cy="56538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266830" y="1701796"/>
            <a:ext cx="2317223" cy="2246769"/>
          </a:xfrm>
          <a:prstGeom prst="rect">
            <a:avLst/>
          </a:prstGeom>
          <a:noFill/>
          <a:ln w="19050">
            <a:solidFill>
              <a:schemeClr val="accent2"/>
            </a:solidFill>
            <a:prstDash val="sysDot"/>
          </a:ln>
        </p:spPr>
        <p:txBody>
          <a:bodyPr wrap="square" rtlCol="0" anchor="b">
            <a:spAutoFit/>
          </a:bodyPr>
          <a:lstStyle/>
          <a:p>
            <a:r>
              <a:rPr lang="en-US" sz="2800" dirty="0">
                <a:solidFill>
                  <a:schemeClr val="bg2">
                    <a:lumMod val="50000"/>
                  </a:schemeClr>
                </a:solidFill>
                <a:latin typeface="Gill Sans MT Condensed" panose="020B0506020104020203" pitchFamily="34" charset="0"/>
              </a:rPr>
              <a:t>71 </a:t>
            </a:r>
            <a:r>
              <a:rPr lang="en-US" sz="2800" dirty="0" smtClean="0">
                <a:solidFill>
                  <a:schemeClr val="bg2">
                    <a:lumMod val="50000"/>
                  </a:schemeClr>
                </a:solidFill>
                <a:latin typeface="Gill Sans MT Condensed" panose="020B0506020104020203" pitchFamily="34" charset="0"/>
              </a:rPr>
              <a:t>attendees;</a:t>
            </a:r>
          </a:p>
          <a:p>
            <a:r>
              <a:rPr lang="en-US" sz="2800" dirty="0" smtClean="0">
                <a:solidFill>
                  <a:schemeClr val="bg2">
                    <a:lumMod val="50000"/>
                  </a:schemeClr>
                </a:solidFill>
                <a:latin typeface="Gill Sans MT Condensed" panose="020B0506020104020203" pitchFamily="34" charset="0"/>
              </a:rPr>
              <a:t>56 </a:t>
            </a:r>
            <a:r>
              <a:rPr lang="en-US" sz="2800" dirty="0">
                <a:solidFill>
                  <a:schemeClr val="bg2">
                    <a:lumMod val="50000"/>
                  </a:schemeClr>
                </a:solidFill>
                <a:latin typeface="Gill Sans MT Condensed" panose="020B0506020104020203" pitchFamily="34" charset="0"/>
              </a:rPr>
              <a:t>(78.9%) affiliated with a </a:t>
            </a:r>
            <a:r>
              <a:rPr lang="en-US" sz="2800" dirty="0" smtClean="0">
                <a:solidFill>
                  <a:schemeClr val="bg2">
                    <a:lumMod val="50000"/>
                  </a:schemeClr>
                </a:solidFill>
                <a:latin typeface="Gill Sans MT Condensed" panose="020B0506020104020203" pitchFamily="34" charset="0"/>
              </a:rPr>
              <a:t>tribe</a:t>
            </a:r>
          </a:p>
          <a:p>
            <a:pPr marL="457200" indent="-457200">
              <a:buFont typeface="Arial" panose="020B0604020202020204" pitchFamily="34" charset="0"/>
              <a:buChar char="•"/>
            </a:pPr>
            <a:endParaRPr lang="en-US" sz="2800" dirty="0">
              <a:solidFill>
                <a:schemeClr val="bg2">
                  <a:lumMod val="50000"/>
                </a:schemeClr>
              </a:solidFill>
              <a:latin typeface="Gill Sans MT" panose="020B0502020104020203" pitchFamily="34" charset="0"/>
            </a:endParaRPr>
          </a:p>
        </p:txBody>
      </p:sp>
    </p:spTree>
    <p:extLst>
      <p:ext uri="{BB962C8B-B14F-4D97-AF65-F5344CB8AC3E}">
        <p14:creationId xmlns:p14="http://schemas.microsoft.com/office/powerpoint/2010/main" val="937458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570565" y="187160"/>
            <a:ext cx="10059211" cy="1015663"/>
          </a:xfrm>
          <a:prstGeom prst="rect">
            <a:avLst/>
          </a:prstGeom>
          <a:noFill/>
        </p:spPr>
        <p:txBody>
          <a:bodyPr wrap="square" rtlCol="0">
            <a:spAutoFit/>
          </a:bodyPr>
          <a:lstStyle/>
          <a:p>
            <a:r>
              <a:rPr lang="en-US" sz="6000" dirty="0" smtClean="0">
                <a:latin typeface="Gill Sans MT" panose="020B0502020104020203" pitchFamily="34" charset="0"/>
              </a:rPr>
              <a:t>Program Evaluation Methods</a:t>
            </a:r>
            <a:endParaRPr lang="en-US" sz="6000" dirty="0">
              <a:latin typeface="Gill Sans MT" panose="020B0502020104020203" pitchFamily="34" charset="0"/>
            </a:endParaRPr>
          </a:p>
        </p:txBody>
      </p:sp>
      <p:sp>
        <p:nvSpPr>
          <p:cNvPr id="5" name="TextBox 4"/>
          <p:cNvSpPr txBox="1"/>
          <p:nvPr/>
        </p:nvSpPr>
        <p:spPr>
          <a:xfrm>
            <a:off x="570565" y="2306094"/>
            <a:ext cx="5492142" cy="3539430"/>
          </a:xfrm>
          <a:prstGeom prst="rect">
            <a:avLst/>
          </a:prstGeom>
          <a:noFill/>
          <a:ln>
            <a:noFill/>
          </a:ln>
        </p:spPr>
        <p:txBody>
          <a:bodyPr wrap="square" rtlCol="0" anchor="b">
            <a:spAutoFit/>
          </a:bodyPr>
          <a:lstStyle/>
          <a:p>
            <a:pPr marL="457200" indent="-457200">
              <a:buFont typeface="Arial" panose="020B0604020202020204" pitchFamily="34" charset="0"/>
              <a:buChar char="•"/>
            </a:pPr>
            <a:r>
              <a:rPr lang="en-US" sz="2800" dirty="0" smtClean="0">
                <a:latin typeface="Gill Sans MT" panose="020B0502020104020203" pitchFamily="34" charset="0"/>
              </a:rPr>
              <a:t>Participants evaluated instructors and course curriculum on the final day of each course.</a:t>
            </a:r>
          </a:p>
          <a:p>
            <a:pPr marL="457200" indent="-457200">
              <a:buFont typeface="Arial" panose="020B0604020202020204" pitchFamily="34" charset="0"/>
              <a:buChar char="•"/>
            </a:pPr>
            <a:r>
              <a:rPr lang="en-US" sz="2800" dirty="0" smtClean="0">
                <a:latin typeface="Gill Sans MT" panose="020B0502020104020203" pitchFamily="34" charset="0"/>
              </a:rPr>
              <a:t>Assessed course content, organization &amp; effectiveness of teacher, and how useful they thought learned skills would be for their jobs.</a:t>
            </a:r>
            <a:endParaRPr lang="en-US" sz="2800" dirty="0">
              <a:latin typeface="Gill Sans MT" panose="020B0502020104020203" pitchFamily="34" charset="0"/>
            </a:endParaRPr>
          </a:p>
        </p:txBody>
      </p:sp>
      <p:sp>
        <p:nvSpPr>
          <p:cNvPr id="6" name="TextBox 5"/>
          <p:cNvSpPr txBox="1"/>
          <p:nvPr/>
        </p:nvSpPr>
        <p:spPr>
          <a:xfrm>
            <a:off x="1025682" y="1418622"/>
            <a:ext cx="4913280" cy="646331"/>
          </a:xfrm>
          <a:prstGeom prst="rect">
            <a:avLst/>
          </a:prstGeom>
          <a:noFill/>
        </p:spPr>
        <p:txBody>
          <a:bodyPr wrap="square" rtlCol="0">
            <a:spAutoFit/>
          </a:bodyPr>
          <a:lstStyle/>
          <a:p>
            <a:r>
              <a:rPr lang="en-US" sz="3600" b="1" dirty="0" smtClean="0"/>
              <a:t>Process Evaluation </a:t>
            </a:r>
            <a:endParaRPr lang="en-US" sz="3200" b="1" dirty="0"/>
          </a:p>
        </p:txBody>
      </p:sp>
      <p:sp>
        <p:nvSpPr>
          <p:cNvPr id="11" name="TextBox 10"/>
          <p:cNvSpPr txBox="1"/>
          <p:nvPr/>
        </p:nvSpPr>
        <p:spPr>
          <a:xfrm>
            <a:off x="6963075" y="1428010"/>
            <a:ext cx="4283149" cy="646331"/>
          </a:xfrm>
          <a:prstGeom prst="rect">
            <a:avLst/>
          </a:prstGeom>
          <a:noFill/>
        </p:spPr>
        <p:txBody>
          <a:bodyPr wrap="square" rtlCol="0">
            <a:spAutoFit/>
          </a:bodyPr>
          <a:lstStyle/>
          <a:p>
            <a:r>
              <a:rPr lang="en-US" sz="3600" b="1" dirty="0" smtClean="0"/>
              <a:t>Outcomes Evaluation</a:t>
            </a:r>
            <a:endParaRPr lang="en-US" sz="3600" b="1" dirty="0"/>
          </a:p>
        </p:txBody>
      </p:sp>
      <p:sp>
        <p:nvSpPr>
          <p:cNvPr id="14" name="Title 3"/>
          <p:cNvSpPr txBox="1">
            <a:spLocks/>
          </p:cNvSpPr>
          <p:nvPr/>
        </p:nvSpPr>
        <p:spPr>
          <a:xfrm>
            <a:off x="6581843" y="1952256"/>
            <a:ext cx="5486400" cy="4839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a:lstStyle>
          <a:p>
            <a:pPr marL="457200" indent="-457200">
              <a:buFont typeface="Arial" panose="020B0604020202020204" pitchFamily="34" charset="0"/>
              <a:buChar char="•"/>
            </a:pPr>
            <a:r>
              <a:rPr lang="en-US" sz="2800" dirty="0" smtClean="0">
                <a:solidFill>
                  <a:schemeClr val="tx1"/>
                </a:solidFill>
                <a:latin typeface="Gill Sans MT" panose="020B0502020104020203" pitchFamily="34" charset="0"/>
              </a:rPr>
              <a:t>Six-month follow up with a nine question survey</a:t>
            </a:r>
          </a:p>
          <a:p>
            <a:pPr marL="457200" indent="-457200">
              <a:buFont typeface="Arial" panose="020B0604020202020204" pitchFamily="34" charset="0"/>
              <a:buChar char="•"/>
            </a:pPr>
            <a:r>
              <a:rPr lang="en-US" sz="2800" dirty="0" smtClean="0">
                <a:solidFill>
                  <a:schemeClr val="tx1"/>
                </a:solidFill>
                <a:latin typeface="Gill Sans MT" panose="020B0502020104020203" pitchFamily="34" charset="0"/>
              </a:rPr>
              <a:t>Sent electronically three times; follow up phone calls to non-responders</a:t>
            </a:r>
          </a:p>
          <a:p>
            <a:pPr marL="457200" indent="-457200">
              <a:buFont typeface="Arial" panose="020B0604020202020204" pitchFamily="34" charset="0"/>
              <a:buChar char="•"/>
            </a:pPr>
            <a:r>
              <a:rPr lang="en-US" sz="2800" dirty="0" smtClean="0">
                <a:solidFill>
                  <a:schemeClr val="tx1"/>
                </a:solidFill>
                <a:latin typeface="Gill Sans MT" panose="020B0502020104020203" pitchFamily="34" charset="0"/>
              </a:rPr>
              <a:t>Assessed impact </a:t>
            </a:r>
            <a:r>
              <a:rPr lang="en-US" sz="2800" dirty="0">
                <a:solidFill>
                  <a:schemeClr val="tx1"/>
                </a:solidFill>
                <a:latin typeface="Gill Sans MT" panose="020B0502020104020203" pitchFamily="34" charset="0"/>
              </a:rPr>
              <a:t>on current job performance and career development. </a:t>
            </a:r>
            <a:endParaRPr lang="en-US" sz="2800" dirty="0" smtClean="0">
              <a:solidFill>
                <a:schemeClr val="tx1"/>
              </a:solidFill>
              <a:latin typeface="Gill Sans MT" panose="020B0502020104020203" pitchFamily="34" charset="0"/>
            </a:endParaRPr>
          </a:p>
          <a:p>
            <a:pPr marL="457200" indent="-457200">
              <a:buFont typeface="Arial" panose="020B0604020202020204" pitchFamily="34" charset="0"/>
              <a:buChar char="•"/>
            </a:pPr>
            <a:r>
              <a:rPr lang="en-US" sz="2800" dirty="0" smtClean="0">
                <a:solidFill>
                  <a:schemeClr val="tx1"/>
                </a:solidFill>
                <a:latin typeface="Gill Sans MT" panose="020B0502020104020203" pitchFamily="34" charset="0"/>
              </a:rPr>
              <a:t>Assessed barriers encountered to implementing </a:t>
            </a:r>
            <a:r>
              <a:rPr lang="en-US" sz="2800" dirty="0">
                <a:solidFill>
                  <a:schemeClr val="tx1"/>
                </a:solidFill>
                <a:latin typeface="Gill Sans MT" panose="020B0502020104020203" pitchFamily="34" charset="0"/>
              </a:rPr>
              <a:t>skills learned during the summer training</a:t>
            </a:r>
            <a:endParaRPr lang="en-US" sz="2800" dirty="0" smtClean="0">
              <a:solidFill>
                <a:schemeClr val="tx1"/>
              </a:solidFill>
              <a:latin typeface="Gill Sans MT" panose="020B0502020104020203" pitchFamily="34" charset="0"/>
            </a:endParaRPr>
          </a:p>
        </p:txBody>
      </p:sp>
      <p:sp>
        <p:nvSpPr>
          <p:cNvPr id="9" name="Rectangle 8"/>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8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573206" y="213546"/>
            <a:ext cx="9037425" cy="1015663"/>
          </a:xfrm>
          <a:prstGeom prst="rect">
            <a:avLst/>
          </a:prstGeom>
          <a:noFill/>
        </p:spPr>
        <p:txBody>
          <a:bodyPr wrap="square" rtlCol="0">
            <a:spAutoFit/>
          </a:bodyPr>
          <a:lstStyle/>
          <a:p>
            <a:r>
              <a:rPr lang="en-US" sz="6000" dirty="0" smtClean="0">
                <a:latin typeface="Gill Sans MT" panose="020B0502020104020203" pitchFamily="34" charset="0"/>
              </a:rPr>
              <a:t>Results</a:t>
            </a:r>
            <a:endParaRPr lang="en-US" sz="6000" dirty="0">
              <a:latin typeface="Gill Sans MT" panose="020B0502020104020203" pitchFamily="34" charset="0"/>
            </a:endParaRPr>
          </a:p>
        </p:txBody>
      </p:sp>
      <p:sp>
        <p:nvSpPr>
          <p:cNvPr id="3" name="TextBox 2"/>
          <p:cNvSpPr txBox="1"/>
          <p:nvPr/>
        </p:nvSpPr>
        <p:spPr>
          <a:xfrm>
            <a:off x="573206" y="1247001"/>
            <a:ext cx="11519734" cy="4647426"/>
          </a:xfrm>
          <a:prstGeom prst="rect">
            <a:avLst/>
          </a:prstGeom>
          <a:noFill/>
        </p:spPr>
        <p:txBody>
          <a:bodyPr wrap="square" rtlCol="0">
            <a:spAutoFit/>
          </a:bodyPr>
          <a:lstStyle/>
          <a:p>
            <a:r>
              <a:rPr lang="en-US" sz="3200" dirty="0">
                <a:latin typeface="Gill Sans MT" panose="020B0502020104020203" pitchFamily="34" charset="0"/>
              </a:rPr>
              <a:t>Participants were overwhelmingly positive in their evaluations of instructors and course content</a:t>
            </a:r>
            <a:r>
              <a:rPr lang="en-US" sz="3200" dirty="0" smtClean="0">
                <a:latin typeface="Gill Sans MT" panose="020B0502020104020203" pitchFamily="34" charset="0"/>
              </a:rPr>
              <a:t>.</a:t>
            </a:r>
          </a:p>
          <a:p>
            <a:pPr marL="914400" lvl="1" indent="-457200">
              <a:buFont typeface="Arial" panose="020B0604020202020204" pitchFamily="34" charset="0"/>
              <a:buChar char="•"/>
            </a:pPr>
            <a:r>
              <a:rPr lang="en-US" sz="2800" dirty="0" smtClean="0">
                <a:latin typeface="Gill Sans MT" panose="020B0502020104020203" pitchFamily="34" charset="0"/>
              </a:rPr>
              <a:t>Instructors were considered highly qualified.</a:t>
            </a:r>
          </a:p>
          <a:p>
            <a:pPr marL="914400" lvl="1" indent="-457200">
              <a:buFont typeface="Arial" panose="020B0604020202020204" pitchFamily="34" charset="0"/>
              <a:buChar char="•"/>
            </a:pPr>
            <a:r>
              <a:rPr lang="en-US" sz="2800" dirty="0" smtClean="0">
                <a:latin typeface="Gill Sans MT" panose="020B0502020104020203" pitchFamily="34" charset="0"/>
              </a:rPr>
              <a:t>Instructors successfully met course objectives and presented materials in a logical, clear manner.</a:t>
            </a:r>
          </a:p>
          <a:p>
            <a:pPr marL="914400" lvl="1" indent="-457200">
              <a:buFont typeface="Arial" panose="020B0604020202020204" pitchFamily="34" charset="0"/>
              <a:buChar char="•"/>
            </a:pPr>
            <a:r>
              <a:rPr lang="en-US" sz="2800" dirty="0" smtClean="0">
                <a:latin typeface="Gill Sans MT" panose="020B0502020104020203" pitchFamily="34" charset="0"/>
              </a:rPr>
              <a:t>Course materials were considered relevant to their career/educational development.</a:t>
            </a:r>
          </a:p>
          <a:p>
            <a:pPr lvl="1"/>
            <a:endParaRPr lang="en-US" sz="2800" dirty="0" smtClean="0">
              <a:latin typeface="Gill Sans MT" panose="020B0502020104020203" pitchFamily="34" charset="0"/>
            </a:endParaRPr>
          </a:p>
          <a:p>
            <a:r>
              <a:rPr lang="en-US" sz="3200" dirty="0" smtClean="0">
                <a:latin typeface="Gill Sans MT" panose="020B0502020104020203" pitchFamily="34" charset="0"/>
              </a:rPr>
              <a:t>Overall</a:t>
            </a:r>
            <a:r>
              <a:rPr lang="en-US" sz="3200" dirty="0">
                <a:latin typeface="Gill Sans MT" panose="020B0502020104020203" pitchFamily="34" charset="0"/>
              </a:rPr>
              <a:t>, 69.0% of participants </a:t>
            </a:r>
            <a:r>
              <a:rPr lang="en-US" sz="3200" dirty="0" smtClean="0">
                <a:latin typeface="Gill Sans MT" panose="020B0502020104020203" pitchFamily="34" charset="0"/>
              </a:rPr>
              <a:t>responded to six-month follow-up survey; </a:t>
            </a:r>
            <a:r>
              <a:rPr lang="en-US" sz="3200" dirty="0">
                <a:latin typeface="Gill Sans MT" panose="020B0502020104020203" pitchFamily="34" charset="0"/>
              </a:rPr>
              <a:t>88.0% completed the entire survey</a:t>
            </a:r>
            <a:r>
              <a:rPr lang="en-US" sz="3200" dirty="0" smtClean="0">
                <a:latin typeface="Gill Sans MT" panose="020B0502020104020203" pitchFamily="34" charset="0"/>
              </a:rPr>
              <a:t>.</a:t>
            </a:r>
            <a:endParaRPr lang="en-US" sz="3200" dirty="0">
              <a:latin typeface="Gill Sans MT" panose="020B0502020104020203" pitchFamily="34" charset="0"/>
            </a:endParaRPr>
          </a:p>
        </p:txBody>
      </p:sp>
      <p:sp>
        <p:nvSpPr>
          <p:cNvPr id="9" name="Rectangle 8"/>
          <p:cNvSpPr/>
          <p:nvPr/>
        </p:nvSpPr>
        <p:spPr>
          <a:xfrm>
            <a:off x="0" y="0"/>
            <a:ext cx="382801" cy="6858000"/>
          </a:xfrm>
          <a:prstGeom prst="rect">
            <a:avLst/>
          </a:prstGeom>
          <a:solidFill>
            <a:srgbClr val="00A4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77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NPAIHBtemplate_1" id="{7CE78351-8E17-0F49-AB34-9701A85C1D11}" vid="{84DE44D2-5704-CD45-88DE-EBDD7FE463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7392</TotalTime>
  <Words>1024</Words>
  <Application>Microsoft Office PowerPoint</Application>
  <PresentationFormat>Widescreen</PresentationFormat>
  <Paragraphs>117</Paragraphs>
  <Slides>19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Gill Sans Nova Book</vt:lpstr>
      <vt:lpstr>Gill Sans Nova Light</vt:lpstr>
      <vt:lpstr>Arial</vt:lpstr>
      <vt:lpstr>Calibri</vt:lpstr>
      <vt:lpstr>Gill Sans</vt:lpstr>
      <vt:lpstr>Gill Sans MT</vt:lpstr>
      <vt:lpstr>Gill Sans MT Condensed</vt:lpstr>
      <vt:lpstr>Gill Sans Nova Medium</vt:lpstr>
      <vt:lpstr>Times New Roman</vt:lpstr>
      <vt:lpstr>Wingdings</vt:lpstr>
      <vt:lpstr>Office Theme</vt:lpstr>
      <vt:lpstr>Evaluation of an Intensive Summer Research Training Program for American Indian/Alaska Native Health Researchers</vt:lpstr>
      <vt:lpstr>The Summer Research Training Institute Program was created to help build research capacity in American Indian and Alaska Native communities. </vt:lpstr>
      <vt:lpstr>PowerPoint Presentation</vt:lpstr>
      <vt:lpstr>Program Introduction</vt:lpstr>
      <vt:lpstr>2018 Program Curriculum</vt:lpstr>
      <vt:lpstr>2018 Instructor Profiles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supported by:  - National Institutes of Health/National Institute of General Medical Sciences and Indian Health Service (Grant No: U261IHS0074) - NW Portland Area Indian Health Board - Centers for Disease Control, Center for Healthy Communities  (1 U48DP001937)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an American Indian/Alaska Native Summer Research Training Institute Program</dc:title>
  <dc:creator>Grazia Cunningham</dc:creator>
  <cp:lastModifiedBy>Grazia Cunningham</cp:lastModifiedBy>
  <cp:revision>147</cp:revision>
  <dcterms:created xsi:type="dcterms:W3CDTF">2021-09-03T19:40:33Z</dcterms:created>
  <dcterms:modified xsi:type="dcterms:W3CDTF">2021-09-13T03:53:50Z</dcterms:modified>
</cp:coreProperties>
</file>