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</p:sldIdLst>
  <p:sldSz cx="9753600" cy="73152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Canva Sans Italics" panose="020B0604020202020204" charset="0"/>
      <p:regular r:id="rId26"/>
    </p:embeddedFont>
    <p:embeddedFont>
      <p:font typeface="Gill Sans Nova Light" panose="020B0302020104020203" pitchFamily="34" charset="0"/>
      <p:regular r:id="rId27"/>
      <p:italic r:id="rId28"/>
    </p:embeddedFont>
    <p:embeddedFont>
      <p:font typeface="Glacial Indifference" panose="020B0604020202020204" charset="0"/>
      <p:regular r:id="rId29"/>
    </p:embeddedFont>
    <p:embeddedFont>
      <p:font typeface="Glacial Indifference Bold" panose="020B0604020202020204" charset="0"/>
      <p:regular r:id="rId30"/>
    </p:embeddedFont>
    <p:embeddedFont>
      <p:font typeface="League Spartan" panose="020B0604020202020204" charset="0"/>
      <p:regular r:id="rId31"/>
    </p:embeddedFont>
    <p:embeddedFont>
      <p:font typeface="Open Sans 1" panose="020B0604020202020204" charset="0"/>
      <p:regular r:id="rId32"/>
    </p:embeddedFont>
    <p:embeddedFont>
      <p:font typeface="Open Sans 1 Bold" panose="020B0604020202020204" charset="0"/>
      <p:regular r:id="rId33"/>
    </p:embeddedFont>
    <p:embeddedFont>
      <p:font typeface="Open Sans 2" panose="020B0604020202020204" charset="0"/>
      <p:regular r:id="rId34"/>
    </p:embeddedFont>
    <p:embeddedFont>
      <p:font typeface="Oswald" panose="020B0604020202020204" charset="0"/>
      <p:regular r:id="rId35"/>
    </p:embeddedFont>
    <p:embeddedFont>
      <p:font typeface="Oswald Bold" panose="020B0604020202020204" charset="0"/>
      <p:regular r:id="rId36"/>
    </p:embeddedFont>
    <p:embeddedFont>
      <p:font typeface="Public Sans" panose="020B0604020202020204" charset="0"/>
      <p:regular r:id="rId37"/>
    </p:embeddedFont>
    <p:embeddedFont>
      <p:font typeface="Public Sans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4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3C14-0DC2-7247-B53B-AB8DA0233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97188"/>
            <a:ext cx="7315200" cy="254677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27CC7-5E41-2345-B782-F953A3E1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42174"/>
            <a:ext cx="7315200" cy="1766146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37" indent="0" algn="ctr">
              <a:buNone/>
              <a:defRPr sz="1600"/>
            </a:lvl2pPr>
            <a:lvl3pPr marL="731474" indent="0" algn="ctr">
              <a:buNone/>
              <a:defRPr sz="1440"/>
            </a:lvl3pPr>
            <a:lvl4pPr marL="1097211" indent="0" algn="ctr">
              <a:buNone/>
              <a:defRPr sz="1280"/>
            </a:lvl4pPr>
            <a:lvl5pPr marL="1462949" indent="0" algn="ctr">
              <a:buNone/>
              <a:defRPr sz="1280"/>
            </a:lvl5pPr>
            <a:lvl6pPr marL="1828686" indent="0" algn="ctr">
              <a:buNone/>
              <a:defRPr sz="1280"/>
            </a:lvl6pPr>
            <a:lvl7pPr marL="2194423" indent="0" algn="ctr">
              <a:buNone/>
              <a:defRPr sz="1280"/>
            </a:lvl7pPr>
            <a:lvl8pPr marL="2560160" indent="0" algn="ctr">
              <a:buNone/>
              <a:defRPr sz="1280"/>
            </a:lvl8pPr>
            <a:lvl9pPr marL="2925897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2095-ACD0-8D49-98A0-1AA23013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E4341-789E-784F-9452-B6902788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8FEC-9DB2-4D48-855F-DE22FB35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9FDDB-345E-4641-A0F5-BA813BF3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B0DCE-DC0D-104B-A024-5BD4C11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9F8B-3DA0-6847-BB63-4D5413D8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06A-89FC-7E49-9AF0-8DDC26DA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C7AD-382F-2544-9996-3AFD21D17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2131A-27C8-9242-B0F4-2E10ED0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B297-B47D-9941-A862-44C17A71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2029-9674-4949-A0DB-98DB6D97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3E50-5DCD-0645-92A7-790E7BC2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823721"/>
            <a:ext cx="8412480" cy="304292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39A2-6F95-6A4B-B8D3-D3E03EB7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" y="4895428"/>
            <a:ext cx="8412480" cy="160020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47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1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294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686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423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1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589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3755-76D9-934F-8D1A-8FC092D6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1830-872C-144C-8DEF-AA715FAA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09D8-DF7F-9B44-9934-C1243B02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B848-7D83-7449-99AF-564348B1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D160-0498-D144-834A-9AAF0D5F8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947334"/>
            <a:ext cx="41452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3D0E-CE62-B745-B47B-299292870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1947334"/>
            <a:ext cx="414528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C6983-0EF3-7C45-8548-0624487E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32289-BDDE-BF45-880F-4726A7DD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CCE20-0FF8-224B-9D96-1829E7BE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0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A34D-F5A0-6B45-9CA8-5D0C0D76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389467"/>
            <a:ext cx="84124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C1232-783A-4C47-BDB2-EADB1DA8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31" y="1793241"/>
            <a:ext cx="4126230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37" indent="0">
              <a:buNone/>
              <a:defRPr sz="1600" b="1"/>
            </a:lvl2pPr>
            <a:lvl3pPr marL="731474" indent="0">
              <a:buNone/>
              <a:defRPr sz="1440" b="1"/>
            </a:lvl3pPr>
            <a:lvl4pPr marL="1097211" indent="0">
              <a:buNone/>
              <a:defRPr sz="1280" b="1"/>
            </a:lvl4pPr>
            <a:lvl5pPr marL="1462949" indent="0">
              <a:buNone/>
              <a:defRPr sz="1280" b="1"/>
            </a:lvl5pPr>
            <a:lvl6pPr marL="1828686" indent="0">
              <a:buNone/>
              <a:defRPr sz="1280" b="1"/>
            </a:lvl6pPr>
            <a:lvl7pPr marL="2194423" indent="0">
              <a:buNone/>
              <a:defRPr sz="1280" b="1"/>
            </a:lvl7pPr>
            <a:lvl8pPr marL="2560160" indent="0">
              <a:buNone/>
              <a:defRPr sz="1280" b="1"/>
            </a:lvl8pPr>
            <a:lvl9pPr marL="2925897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B8C8-8B66-0249-AF3C-5A2EC0FB9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31" y="2672080"/>
            <a:ext cx="4126230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ED923-F317-6941-9E02-7892B17BE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7760" y="1793241"/>
            <a:ext cx="4146550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37" indent="0">
              <a:buNone/>
              <a:defRPr sz="1600" b="1"/>
            </a:lvl2pPr>
            <a:lvl3pPr marL="731474" indent="0">
              <a:buNone/>
              <a:defRPr sz="1440" b="1"/>
            </a:lvl3pPr>
            <a:lvl4pPr marL="1097211" indent="0">
              <a:buNone/>
              <a:defRPr sz="1280" b="1"/>
            </a:lvl4pPr>
            <a:lvl5pPr marL="1462949" indent="0">
              <a:buNone/>
              <a:defRPr sz="1280" b="1"/>
            </a:lvl5pPr>
            <a:lvl6pPr marL="1828686" indent="0">
              <a:buNone/>
              <a:defRPr sz="1280" b="1"/>
            </a:lvl6pPr>
            <a:lvl7pPr marL="2194423" indent="0">
              <a:buNone/>
              <a:defRPr sz="1280" b="1"/>
            </a:lvl7pPr>
            <a:lvl8pPr marL="2560160" indent="0">
              <a:buNone/>
              <a:defRPr sz="1280" b="1"/>
            </a:lvl8pPr>
            <a:lvl9pPr marL="2925897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3E2B3-51D6-544F-8D55-28A4FB50B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7760" y="2672080"/>
            <a:ext cx="4146550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58492-9D7B-CC4A-9C50-78F037EE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AD33E-87E8-FE43-A2C9-1520FFD8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F6A39-A2F4-2D43-AFFD-D8F1D358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458-403D-1749-92F6-BC7E6C96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115EA-E22B-4742-920E-B4F74F17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19CC9-3DE4-E946-BB4B-2683D10C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34238-E32E-5C4D-8CDF-0B7AFA23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6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5A50-A4BF-444A-9065-6A03B7BF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487680"/>
            <a:ext cx="3145790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66D4-0B65-FF46-9F4C-0E97B95C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50" y="1053254"/>
            <a:ext cx="4937760" cy="5198534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AF7F-D642-FA41-A423-EE249A5C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2194560"/>
            <a:ext cx="3145790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37" indent="0">
              <a:buNone/>
              <a:defRPr sz="1120"/>
            </a:lvl2pPr>
            <a:lvl3pPr marL="731474" indent="0">
              <a:buNone/>
              <a:defRPr sz="960"/>
            </a:lvl3pPr>
            <a:lvl4pPr marL="1097211" indent="0">
              <a:buNone/>
              <a:defRPr sz="800"/>
            </a:lvl4pPr>
            <a:lvl5pPr marL="1462949" indent="0">
              <a:buNone/>
              <a:defRPr sz="800"/>
            </a:lvl5pPr>
            <a:lvl6pPr marL="1828686" indent="0">
              <a:buNone/>
              <a:defRPr sz="800"/>
            </a:lvl6pPr>
            <a:lvl7pPr marL="2194423" indent="0">
              <a:buNone/>
              <a:defRPr sz="800"/>
            </a:lvl7pPr>
            <a:lvl8pPr marL="2560160" indent="0">
              <a:buNone/>
              <a:defRPr sz="800"/>
            </a:lvl8pPr>
            <a:lvl9pPr marL="292589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9E2C-5B82-AC4D-96A9-574048E4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A9D8-2E9E-4942-8ECF-C43B763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BB12F-66FA-6E48-AF4A-F490F1E2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0A62-9BC0-1C4C-A1A3-18B6C722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487680"/>
            <a:ext cx="3145790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06BA7-9DD7-1E4C-97B0-B190D5BD6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6550" y="1053254"/>
            <a:ext cx="4937760" cy="5198534"/>
          </a:xfrm>
        </p:spPr>
        <p:txBody>
          <a:bodyPr/>
          <a:lstStyle>
            <a:lvl1pPr marL="0" indent="0">
              <a:buNone/>
              <a:defRPr sz="2560"/>
            </a:lvl1pPr>
            <a:lvl2pPr marL="365737" indent="0">
              <a:buNone/>
              <a:defRPr sz="2240"/>
            </a:lvl2pPr>
            <a:lvl3pPr marL="731474" indent="0">
              <a:buNone/>
              <a:defRPr sz="1920"/>
            </a:lvl3pPr>
            <a:lvl4pPr marL="1097211" indent="0">
              <a:buNone/>
              <a:defRPr sz="1600"/>
            </a:lvl4pPr>
            <a:lvl5pPr marL="1462949" indent="0">
              <a:buNone/>
              <a:defRPr sz="1600"/>
            </a:lvl5pPr>
            <a:lvl6pPr marL="1828686" indent="0">
              <a:buNone/>
              <a:defRPr sz="1600"/>
            </a:lvl6pPr>
            <a:lvl7pPr marL="2194423" indent="0">
              <a:buNone/>
              <a:defRPr sz="1600"/>
            </a:lvl7pPr>
            <a:lvl8pPr marL="2560160" indent="0">
              <a:buNone/>
              <a:defRPr sz="1600"/>
            </a:lvl8pPr>
            <a:lvl9pPr marL="2925897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E6DF-0658-284E-8DA1-7E94D080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2194560"/>
            <a:ext cx="3145790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37" indent="0">
              <a:buNone/>
              <a:defRPr sz="1120"/>
            </a:lvl2pPr>
            <a:lvl3pPr marL="731474" indent="0">
              <a:buNone/>
              <a:defRPr sz="960"/>
            </a:lvl3pPr>
            <a:lvl4pPr marL="1097211" indent="0">
              <a:buNone/>
              <a:defRPr sz="800"/>
            </a:lvl4pPr>
            <a:lvl5pPr marL="1462949" indent="0">
              <a:buNone/>
              <a:defRPr sz="800"/>
            </a:lvl5pPr>
            <a:lvl6pPr marL="1828686" indent="0">
              <a:buNone/>
              <a:defRPr sz="800"/>
            </a:lvl6pPr>
            <a:lvl7pPr marL="2194423" indent="0">
              <a:buNone/>
              <a:defRPr sz="800"/>
            </a:lvl7pPr>
            <a:lvl8pPr marL="2560160" indent="0">
              <a:buNone/>
              <a:defRPr sz="800"/>
            </a:lvl8pPr>
            <a:lvl9pPr marL="292589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A791-3651-A347-AC87-CA651DDB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2688-2C2C-BE45-9A04-5308CB5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10D97-7BA6-B341-B552-50DA3D05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01D-62C3-8046-9ECB-84AA66F5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27E94-4C5E-864A-A9A0-2CB40CBF5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FA11-0019-9F4F-8A2A-547168F8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7764-4DE4-7749-B66B-4BCD3EDC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E194-0280-BF4B-B1D2-E340B793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734D6-9A4A-9D46-9B10-7C1870804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9920" y="389467"/>
            <a:ext cx="210312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C9750-44E6-5F4C-AF2B-5820738D1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0560" y="389467"/>
            <a:ext cx="6187440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E884-4EEF-E34D-8FC3-29F0DF7B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8720-0C1C-5E4E-B74E-5FC8F54F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01F4-BA2F-C441-87DA-CCCA1534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334D9-2F0D-5341-A351-8110BB94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89467"/>
            <a:ext cx="84124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aseline="0" dirty="0">
                <a:latin typeface="Gill Sans Nova Medium" panose="020B0502020204020203" pitchFamily="34" charset="0"/>
              </a:rPr>
              <a:t>Title (Gill Sans Nova Medium)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84A1A-4F2B-654E-895E-49C9B6D3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" y="1947334"/>
            <a:ext cx="84124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(Gill Sans Nova)</a:t>
            </a:r>
          </a:p>
          <a:p>
            <a:pPr lvl="1"/>
            <a:r>
              <a:rPr lang="en-US" dirty="0"/>
              <a:t>Second level (Gill Sans Nova Light)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5EF3-D03B-0F4D-9DDE-580A89BAB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8190" y="6780106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B3B4-E2EA-AE43-8E69-B3235240C87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29F5-03F1-7F49-A487-6C73F0E0A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39550" y="6780107"/>
            <a:ext cx="3291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2F8C-3D9E-774A-9147-5EA2726CA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0657" y="6780107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474" rtl="0" eaLnBrk="1" latinLnBrk="0" hangingPunct="1">
        <a:lnSpc>
          <a:spcPct val="90000"/>
        </a:lnSpc>
        <a:spcBef>
          <a:spcPct val="0"/>
        </a:spcBef>
        <a:buNone/>
        <a:defRPr sz="3520" b="0" i="0" kern="1200" baseline="0">
          <a:solidFill>
            <a:srgbClr val="9B3E01"/>
          </a:solidFill>
          <a:latin typeface="Gill Sans Nova Medium" panose="020B0502020204020203" pitchFamily="34" charset="0"/>
          <a:ea typeface="+mj-ea"/>
          <a:cs typeface="Gill Sans" panose="020B0502020104020203" pitchFamily="34" charset="-79"/>
        </a:defRPr>
      </a:lvl1pPr>
    </p:titleStyle>
    <p:bodyStyle>
      <a:lvl1pPr marL="182869" indent="-182869" algn="l" defTabSz="731474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1pPr>
      <a:lvl2pPr marL="548606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Gill Sans Nova Light" panose="020B0402020204020203" pitchFamily="34" charset="0"/>
          <a:ea typeface="+mn-ea"/>
          <a:cs typeface="+mn-cs"/>
        </a:defRPr>
      </a:lvl2pPr>
      <a:lvl3pPr marL="914343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3pPr>
      <a:lvl4pPr marL="1280080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4pPr>
      <a:lvl5pPr marL="1645817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5pPr>
      <a:lvl6pPr marL="2011554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91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29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766" indent="-182869" algn="l" defTabSz="73147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474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11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49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86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423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60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5897" algn="l" defTabSz="731474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mdavis@npaihb.org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eady@npaihb.or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</a:blip>
            <a:stretch>
              <a:fillRect l="-5096" r="-509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91451" y="220929"/>
            <a:ext cx="3566679" cy="3436671"/>
          </a:xfrm>
          <a:custGeom>
            <a:avLst/>
            <a:gdLst/>
            <a:ahLst/>
            <a:cxnLst/>
            <a:rect l="l" t="t" r="r" b="b"/>
            <a:pathLst>
              <a:path w="3566679" h="3436671">
                <a:moveTo>
                  <a:pt x="0" y="0"/>
                </a:moveTo>
                <a:lnTo>
                  <a:pt x="3566680" y="0"/>
                </a:lnTo>
                <a:lnTo>
                  <a:pt x="3566680" y="3436671"/>
                </a:lnTo>
                <a:lnTo>
                  <a:pt x="0" y="343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77833" y="6326379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2" y="0"/>
                </a:lnTo>
                <a:lnTo>
                  <a:pt x="884552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84841" y="6064674"/>
            <a:ext cx="1779900" cy="1146256"/>
          </a:xfrm>
          <a:custGeom>
            <a:avLst/>
            <a:gdLst/>
            <a:ahLst/>
            <a:cxnLst/>
            <a:rect l="l" t="t" r="r" b="b"/>
            <a:pathLst>
              <a:path w="1779900" h="1146256">
                <a:moveTo>
                  <a:pt x="0" y="0"/>
                </a:moveTo>
                <a:lnTo>
                  <a:pt x="1779900" y="0"/>
                </a:lnTo>
                <a:lnTo>
                  <a:pt x="1779900" y="1146256"/>
                </a:lnTo>
                <a:lnTo>
                  <a:pt x="0" y="1146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28951" y="3657600"/>
            <a:ext cx="7091680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 spc="-234">
                <a:solidFill>
                  <a:srgbClr val="000000"/>
                </a:solidFill>
                <a:latin typeface="Open Sans 1 Bold"/>
              </a:rPr>
              <a:t>Northwest Dental Health Aide Program</a:t>
            </a:r>
          </a:p>
          <a:p>
            <a:pPr algn="ctr">
              <a:lnSpc>
                <a:spcPts val="2160"/>
              </a:lnSpc>
            </a:pPr>
            <a:r>
              <a:rPr lang="en-US" sz="1800" spc="-109">
                <a:solidFill>
                  <a:srgbClr val="000000"/>
                </a:solidFill>
                <a:latin typeface="Open Sans 1 Bold"/>
              </a:rPr>
              <a:t>Portland Area Dental Meeting-2023</a:t>
            </a:r>
          </a:p>
          <a:p>
            <a:pPr algn="ctr">
              <a:lnSpc>
                <a:spcPts val="2160"/>
              </a:lnSpc>
            </a:pPr>
            <a:r>
              <a:rPr lang="en-US" sz="1800" spc="-109">
                <a:solidFill>
                  <a:srgbClr val="000000"/>
                </a:solidFill>
                <a:latin typeface="Open Sans 1 Bold"/>
              </a:rPr>
              <a:t>Miranda Davis, Dental Health Aide Program Director</a:t>
            </a:r>
          </a:p>
          <a:p>
            <a:pPr algn="ctr">
              <a:lnSpc>
                <a:spcPts val="2160"/>
              </a:lnSpc>
            </a:pPr>
            <a:r>
              <a:rPr lang="en-US" sz="1800" spc="-109">
                <a:solidFill>
                  <a:srgbClr val="000000"/>
                </a:solidFill>
                <a:latin typeface="Open Sans 1 Bold"/>
              </a:rPr>
              <a:t>Pam Ready, Dental Health Aide Program Manager</a:t>
            </a:r>
          </a:p>
          <a:p>
            <a:pPr algn="ctr">
              <a:lnSpc>
                <a:spcPts val="2160"/>
              </a:lnSpc>
            </a:pPr>
            <a:r>
              <a:rPr lang="en-US" sz="1800" spc="-109">
                <a:solidFill>
                  <a:srgbClr val="000000"/>
                </a:solidFill>
                <a:latin typeface="Open Sans 1 Bold"/>
              </a:rPr>
              <a:t>Kari Ann Kuntzelman, Dental Health Aide Specialist</a:t>
            </a:r>
          </a:p>
          <a:p>
            <a:pPr algn="ctr">
              <a:lnSpc>
                <a:spcPts val="2160"/>
              </a:lnSpc>
            </a:pPr>
            <a:endParaRPr lang="en-US" sz="1800" spc="-109">
              <a:solidFill>
                <a:srgbClr val="000000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93798" y="38687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13799" y="6376217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8" y="0"/>
                </a:lnTo>
                <a:lnTo>
                  <a:pt x="1296138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41010" y="3743314"/>
            <a:ext cx="2303290" cy="2632903"/>
          </a:xfrm>
          <a:custGeom>
            <a:avLst/>
            <a:gdLst/>
            <a:ahLst/>
            <a:cxnLst/>
            <a:rect l="l" t="t" r="r" b="b"/>
            <a:pathLst>
              <a:path w="2303290" h="2632903">
                <a:moveTo>
                  <a:pt x="0" y="0"/>
                </a:moveTo>
                <a:lnTo>
                  <a:pt x="2303290" y="0"/>
                </a:lnTo>
                <a:lnTo>
                  <a:pt x="2303290" y="2632903"/>
                </a:lnTo>
                <a:lnTo>
                  <a:pt x="0" y="26329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6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214932" y="1929064"/>
            <a:ext cx="9526256" cy="435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Nixya’awii Community School - CTUIR Charter School</a:t>
            </a:r>
          </a:p>
          <a:p>
            <a:pPr marL="1036320" lvl="2" indent="-345440" algn="just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June 2022: Educational dental unit to capture interest in the core curriculum course</a:t>
            </a:r>
          </a:p>
          <a:p>
            <a:pPr marL="1036320" lvl="2" indent="-345440" algn="just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August - November 2023: Core Curriculum course</a:t>
            </a:r>
          </a:p>
          <a:p>
            <a:pPr marL="518160" lvl="1" indent="-259080" algn="just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Chief Leschi Schools - Puyallup Tribe</a:t>
            </a:r>
          </a:p>
          <a:p>
            <a:pPr marL="1036320" lvl="2" indent="-345440" algn="just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Dental careers information</a:t>
            </a:r>
          </a:p>
          <a:p>
            <a:pPr marL="1554480" lvl="3" indent="-388620" algn="just">
              <a:lnSpc>
                <a:spcPts val="3359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High School Career and Technical Ed</a:t>
            </a:r>
          </a:p>
          <a:p>
            <a:pPr marL="1554480" lvl="3" indent="-388620" algn="just">
              <a:lnSpc>
                <a:spcPts val="3359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Elementary STEM Enrichment</a:t>
            </a:r>
          </a:p>
          <a:p>
            <a:pPr marL="1554480" lvl="3" indent="-388620" algn="just">
              <a:lnSpc>
                <a:spcPts val="3359"/>
              </a:lnSpc>
              <a:buFont typeface="Arial"/>
              <a:buChar char="￭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 2022 and 2023</a:t>
            </a:r>
          </a:p>
          <a:p>
            <a:pPr algn="just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</a:rPr>
              <a:t>          ***Please contact the DHAP if you are interested in adding these programs to your community. </a:t>
            </a:r>
          </a:p>
          <a:p>
            <a:pPr algn="just">
              <a:lnSpc>
                <a:spcPts val="3359"/>
              </a:lnSpc>
            </a:pPr>
            <a:endParaRPr lang="en-US" sz="110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4403" y="337185"/>
            <a:ext cx="640758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Outreach: Tribal Schools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93798" y="38687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13799" y="6376217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8" y="0"/>
                </a:lnTo>
                <a:lnTo>
                  <a:pt x="1296138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5860" y="3496852"/>
            <a:ext cx="2787540" cy="1858360"/>
          </a:xfrm>
          <a:custGeom>
            <a:avLst/>
            <a:gdLst/>
            <a:ahLst/>
            <a:cxnLst/>
            <a:rect l="l" t="t" r="r" b="b"/>
            <a:pathLst>
              <a:path w="2787540" h="1858360">
                <a:moveTo>
                  <a:pt x="0" y="0"/>
                </a:moveTo>
                <a:lnTo>
                  <a:pt x="2787540" y="0"/>
                </a:lnTo>
                <a:lnTo>
                  <a:pt x="2787540" y="1858360"/>
                </a:lnTo>
                <a:lnTo>
                  <a:pt x="0" y="18583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22835" y="4413367"/>
            <a:ext cx="2824689" cy="1883689"/>
          </a:xfrm>
          <a:custGeom>
            <a:avLst/>
            <a:gdLst/>
            <a:ahLst/>
            <a:cxnLst/>
            <a:rect l="l" t="t" r="r" b="b"/>
            <a:pathLst>
              <a:path w="2824689" h="1883689">
                <a:moveTo>
                  <a:pt x="0" y="0"/>
                </a:moveTo>
                <a:lnTo>
                  <a:pt x="2824688" y="0"/>
                </a:lnTo>
                <a:lnTo>
                  <a:pt x="2824688" y="1883689"/>
                </a:lnTo>
                <a:lnTo>
                  <a:pt x="0" y="18836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59849" y="3435254"/>
            <a:ext cx="4293751" cy="2861802"/>
          </a:xfrm>
          <a:custGeom>
            <a:avLst/>
            <a:gdLst/>
            <a:ahLst/>
            <a:cxnLst/>
            <a:rect l="l" t="t" r="r" b="b"/>
            <a:pathLst>
              <a:path w="4293751" h="2861802">
                <a:moveTo>
                  <a:pt x="0" y="0"/>
                </a:moveTo>
                <a:lnTo>
                  <a:pt x="4293751" y="0"/>
                </a:lnTo>
                <a:lnTo>
                  <a:pt x="4293751" y="2861802"/>
                </a:lnTo>
                <a:lnTo>
                  <a:pt x="0" y="2861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38319" y="3246356"/>
            <a:ext cx="2071618" cy="1167011"/>
          </a:xfrm>
          <a:custGeom>
            <a:avLst/>
            <a:gdLst/>
            <a:ahLst/>
            <a:cxnLst/>
            <a:rect l="l" t="t" r="r" b="b"/>
            <a:pathLst>
              <a:path w="2071618" h="1167011">
                <a:moveTo>
                  <a:pt x="0" y="0"/>
                </a:moveTo>
                <a:lnTo>
                  <a:pt x="2071618" y="0"/>
                </a:lnTo>
                <a:lnTo>
                  <a:pt x="2071618" y="1167011"/>
                </a:lnTo>
                <a:lnTo>
                  <a:pt x="0" y="11670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" y="5061673"/>
            <a:ext cx="2172546" cy="1971585"/>
          </a:xfrm>
          <a:custGeom>
            <a:avLst/>
            <a:gdLst/>
            <a:ahLst/>
            <a:cxnLst/>
            <a:rect l="l" t="t" r="r" b="b"/>
            <a:pathLst>
              <a:path w="2172546" h="1971585">
                <a:moveTo>
                  <a:pt x="0" y="0"/>
                </a:moveTo>
                <a:lnTo>
                  <a:pt x="2172546" y="0"/>
                </a:lnTo>
                <a:lnTo>
                  <a:pt x="2172546" y="1971585"/>
                </a:lnTo>
                <a:lnTo>
                  <a:pt x="0" y="19715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17540" y="19050"/>
            <a:ext cx="371852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MENTORSHIP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5860" y="999413"/>
            <a:ext cx="9095465" cy="258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Elders recruitment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Communication 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Portland Area CHAP </a:t>
            </a:r>
            <a:r>
              <a:rPr lang="en-US" sz="2400">
                <a:solidFill>
                  <a:srgbClr val="000000"/>
                </a:solidFill>
                <a:latin typeface="Canva Sans"/>
              </a:rPr>
              <a:t>CertificationCertification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assistance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Recruitment for AWG's/ARC's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13799" y="6376217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8" y="0"/>
                </a:lnTo>
                <a:lnTo>
                  <a:pt x="1296138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7555" y="1751607"/>
            <a:ext cx="3627624" cy="4629994"/>
          </a:xfrm>
          <a:custGeom>
            <a:avLst/>
            <a:gdLst/>
            <a:ahLst/>
            <a:cxnLst/>
            <a:rect l="l" t="t" r="r" b="b"/>
            <a:pathLst>
              <a:path w="3627624" h="4629994">
                <a:moveTo>
                  <a:pt x="0" y="0"/>
                </a:moveTo>
                <a:lnTo>
                  <a:pt x="3627624" y="0"/>
                </a:lnTo>
                <a:lnTo>
                  <a:pt x="3627624" y="4629994"/>
                </a:lnTo>
                <a:lnTo>
                  <a:pt x="0" y="4629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61868" y="2416185"/>
            <a:ext cx="4539675" cy="2009364"/>
          </a:xfrm>
          <a:custGeom>
            <a:avLst/>
            <a:gdLst/>
            <a:ahLst/>
            <a:cxnLst/>
            <a:rect l="l" t="t" r="r" b="b"/>
            <a:pathLst>
              <a:path w="4539675" h="2009364">
                <a:moveTo>
                  <a:pt x="0" y="0"/>
                </a:moveTo>
                <a:lnTo>
                  <a:pt x="4539675" y="0"/>
                </a:lnTo>
                <a:lnTo>
                  <a:pt x="4539675" y="2009364"/>
                </a:lnTo>
                <a:lnTo>
                  <a:pt x="0" y="2009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2200" y="498852"/>
            <a:ext cx="515933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PROGRAM UPDATE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61868" y="4548736"/>
            <a:ext cx="4649456" cy="5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8"/>
              </a:lnSpc>
              <a:spcBef>
                <a:spcPct val="0"/>
              </a:spcBef>
            </a:pPr>
            <a:r>
              <a:rPr lang="en-US" sz="1748">
                <a:solidFill>
                  <a:srgbClr val="000000"/>
                </a:solidFill>
                <a:latin typeface="Public Sans"/>
              </a:rPr>
              <a:t>https://www.tchpp.org/-academic-review-committees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93798" y="38687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13799" y="6376217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8" y="0"/>
                </a:lnTo>
                <a:lnTo>
                  <a:pt x="1296138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4671" y="3971925"/>
            <a:ext cx="8327409" cy="231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658" lvl="1" indent="-239829">
              <a:lnSpc>
                <a:spcPts val="3110"/>
              </a:lnSpc>
              <a:buFont typeface="Arial"/>
              <a:buChar char="•"/>
            </a:pPr>
            <a:r>
              <a:rPr lang="en-US" sz="2221">
                <a:solidFill>
                  <a:srgbClr val="000000"/>
                </a:solidFill>
                <a:latin typeface="Canva Sans"/>
              </a:rPr>
              <a:t>2022: CODA Accreditation and enrolled first cohort</a:t>
            </a:r>
          </a:p>
          <a:p>
            <a:pPr marL="479658" lvl="1" indent="-239829">
              <a:lnSpc>
                <a:spcPts val="3110"/>
              </a:lnSpc>
              <a:buFont typeface="Arial"/>
              <a:buChar char="•"/>
            </a:pPr>
            <a:r>
              <a:rPr lang="en-US" sz="2221">
                <a:solidFill>
                  <a:srgbClr val="000000"/>
                </a:solidFill>
                <a:latin typeface="Canva Sans"/>
              </a:rPr>
              <a:t>Currently recruiting for 3rd cohort beginning September 2024 </a:t>
            </a:r>
          </a:p>
          <a:p>
            <a:pPr marL="479658" lvl="1" indent="-239829">
              <a:lnSpc>
                <a:spcPts val="3110"/>
              </a:lnSpc>
              <a:buFont typeface="Arial"/>
              <a:buChar char="•"/>
            </a:pPr>
            <a:r>
              <a:rPr lang="en-US" sz="2221">
                <a:solidFill>
                  <a:srgbClr val="000000"/>
                </a:solidFill>
                <a:latin typeface="Canva Sans"/>
              </a:rPr>
              <a:t>5 students accepted for the 2023 cohort </a:t>
            </a:r>
          </a:p>
          <a:p>
            <a:pPr marL="479658" lvl="1" indent="-239829">
              <a:lnSpc>
                <a:spcPts val="3110"/>
              </a:lnSpc>
              <a:buFont typeface="Arial"/>
              <a:buChar char="•"/>
            </a:pPr>
            <a:r>
              <a:rPr lang="en-US" sz="2221">
                <a:solidFill>
                  <a:srgbClr val="000000"/>
                </a:solidFill>
                <a:latin typeface="Canva Sans"/>
              </a:rPr>
              <a:t>NPAIHB continues to coordinate advisory committee</a:t>
            </a:r>
          </a:p>
          <a:p>
            <a:pPr>
              <a:lnSpc>
                <a:spcPts val="3110"/>
              </a:lnSpc>
            </a:pPr>
            <a:endParaRPr lang="en-US" sz="222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44879" y="2172006"/>
            <a:ext cx="6266446" cy="1364253"/>
          </a:xfrm>
          <a:custGeom>
            <a:avLst/>
            <a:gdLst/>
            <a:ahLst/>
            <a:cxnLst/>
            <a:rect l="l" t="t" r="r" b="b"/>
            <a:pathLst>
              <a:path w="6266446" h="1364253">
                <a:moveTo>
                  <a:pt x="0" y="0"/>
                </a:moveTo>
                <a:lnTo>
                  <a:pt x="6266445" y="0"/>
                </a:lnTo>
                <a:lnTo>
                  <a:pt x="6266445" y="1364253"/>
                </a:lnTo>
                <a:lnTo>
                  <a:pt x="0" y="1364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8412" y="2050665"/>
            <a:ext cx="2426069" cy="1606935"/>
          </a:xfrm>
          <a:custGeom>
            <a:avLst/>
            <a:gdLst/>
            <a:ahLst/>
            <a:cxnLst/>
            <a:rect l="l" t="t" r="r" b="b"/>
            <a:pathLst>
              <a:path w="2426069" h="1606935">
                <a:moveTo>
                  <a:pt x="0" y="0"/>
                </a:moveTo>
                <a:lnTo>
                  <a:pt x="2426069" y="0"/>
                </a:lnTo>
                <a:lnTo>
                  <a:pt x="2426069" y="1606935"/>
                </a:lnTo>
                <a:lnTo>
                  <a:pt x="0" y="16069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7747" y="233496"/>
            <a:ext cx="7740404" cy="133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2"/>
              </a:lnSpc>
              <a:spcBef>
                <a:spcPct val="0"/>
              </a:spcBef>
            </a:pPr>
            <a:r>
              <a:rPr lang="en-US" sz="3844">
                <a:solidFill>
                  <a:srgbClr val="000000"/>
                </a:solidFill>
                <a:latin typeface="Canva Sans Bold"/>
              </a:rPr>
              <a:t>dəxʷxayəbus (Place of Smiles) Dental Therapy Program</a:t>
            </a:r>
          </a:p>
        </p:txBody>
      </p:sp>
      <p:sp>
        <p:nvSpPr>
          <p:cNvPr id="11" name="TextBox 11"/>
          <p:cNvSpPr txBox="1"/>
          <p:nvPr/>
        </p:nvSpPr>
        <p:spPr>
          <a:xfrm rot="61678">
            <a:off x="221889" y="3657992"/>
            <a:ext cx="2170810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Canva Sans Bold"/>
              </a:rPr>
              <a:t>Skagit Valley College, 2019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C1CD3-09D8-4D58-81DA-17D456EA0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59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45EE07-8F46-43A1-8A53-A810EEAF0A08}"/>
              </a:ext>
            </a:extLst>
          </p:cNvPr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6285" r="-6285"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7C5B2-A979-4C57-9D33-56E819F28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9333"/>
            <a:ext cx="5181600" cy="663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E388C-4CAB-4567-BFB0-CAE98A220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95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587" y="5167274"/>
            <a:ext cx="9307653" cy="5088352"/>
          </a:xfrm>
          <a:custGeom>
            <a:avLst/>
            <a:gdLst/>
            <a:ahLst/>
            <a:cxnLst/>
            <a:rect l="l" t="t" r="r" b="b"/>
            <a:pathLst>
              <a:path w="9307653" h="5088352">
                <a:moveTo>
                  <a:pt x="0" y="0"/>
                </a:moveTo>
                <a:lnTo>
                  <a:pt x="9307653" y="0"/>
                </a:lnTo>
                <a:lnTo>
                  <a:pt x="9307653" y="5088352"/>
                </a:lnTo>
                <a:lnTo>
                  <a:pt x="0" y="5088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77833" y="6326379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2" y="0"/>
                </a:lnTo>
                <a:lnTo>
                  <a:pt x="884552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2973" y="617220"/>
            <a:ext cx="953062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anva Sans Bold"/>
              </a:rPr>
              <a:t>THANK YOU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2973" y="1579245"/>
            <a:ext cx="914288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www.tchpp.org</a:t>
            </a:r>
          </a:p>
        </p:txBody>
      </p:sp>
      <p:sp>
        <p:nvSpPr>
          <p:cNvPr id="8" name="Freeform 8"/>
          <p:cNvSpPr/>
          <p:nvPr/>
        </p:nvSpPr>
        <p:spPr>
          <a:xfrm>
            <a:off x="4290162" y="6363759"/>
            <a:ext cx="1257440" cy="809791"/>
          </a:xfrm>
          <a:custGeom>
            <a:avLst/>
            <a:gdLst/>
            <a:ahLst/>
            <a:cxnLst/>
            <a:rect l="l" t="t" r="r" b="b"/>
            <a:pathLst>
              <a:path w="1257440" h="809791">
                <a:moveTo>
                  <a:pt x="0" y="0"/>
                </a:moveTo>
                <a:lnTo>
                  <a:pt x="1257440" y="0"/>
                </a:lnTo>
                <a:lnTo>
                  <a:pt x="1257440" y="809791"/>
                </a:lnTo>
                <a:lnTo>
                  <a:pt x="0" y="8097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66544" y="2397760"/>
            <a:ext cx="2734256" cy="751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 spc="11" dirty="0">
                <a:solidFill>
                  <a:srgbClr val="000000"/>
                </a:solidFill>
                <a:latin typeface="Canva Sans Bold"/>
              </a:rPr>
              <a:t>pready@npaihb.org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 spc="11" dirty="0">
                <a:latin typeface="Canva Sans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mdavis@npaihb.org</a:t>
            </a:r>
            <a:endParaRPr lang="en-US" sz="1400" u="sng" spc="11" dirty="0">
              <a:latin typeface="Canva Sans Bold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u="sng" spc="11" dirty="0">
                <a:solidFill>
                  <a:srgbClr val="000000"/>
                </a:solidFill>
                <a:latin typeface="Canva Sans Bold"/>
              </a:rPr>
              <a:t>kkuntzelman@npaihb.org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05912" y="655320"/>
            <a:ext cx="29119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Objectives </a:t>
            </a:r>
          </a:p>
        </p:txBody>
      </p:sp>
      <p:sp>
        <p:nvSpPr>
          <p:cNvPr id="4" name="Freeform 4"/>
          <p:cNvSpPr/>
          <p:nvPr/>
        </p:nvSpPr>
        <p:spPr>
          <a:xfrm>
            <a:off x="8193798" y="38687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13799" y="6376217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8" y="0"/>
                </a:lnTo>
                <a:lnTo>
                  <a:pt x="1296138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2512" y="2390775"/>
            <a:ext cx="9191088" cy="302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ublic Sans"/>
              </a:rPr>
              <a:t>History of the Northwest Dental Health Aide Program: Following Alaska's lead</a:t>
            </a: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ublic Sans"/>
              </a:rPr>
              <a:t>Organizational Infrastructure</a:t>
            </a:r>
          </a:p>
          <a:p>
            <a:pPr marL="759459" lvl="1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Public Sans"/>
              </a:rPr>
              <a:t>Learn the settings Dental Health Aides are authorized to work in</a:t>
            </a: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ublic Sans"/>
              </a:rPr>
              <a:t>Adapting to the Pacific Northwest</a:t>
            </a:r>
          </a:p>
          <a:p>
            <a:pPr marL="604519" lvl="1" indent="-302260">
              <a:lnSpc>
                <a:spcPts val="335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Public Sans"/>
              </a:rPr>
              <a:t>Program updates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671" y="2870200"/>
            <a:ext cx="4658129" cy="4176646"/>
            <a:chOff x="0" y="-38100"/>
            <a:chExt cx="11645323" cy="10441616"/>
          </a:xfrm>
        </p:grpSpPr>
        <p:sp>
          <p:nvSpPr>
            <p:cNvPr id="3" name="TextBox 3"/>
            <p:cNvSpPr txBox="1"/>
            <p:nvPr/>
          </p:nvSpPr>
          <p:spPr>
            <a:xfrm>
              <a:off x="23345" y="-38100"/>
              <a:ext cx="11598635" cy="1171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87650">
                <a:lnSpc>
                  <a:spcPts val="1875"/>
                </a:lnSpc>
              </a:pPr>
              <a:r>
                <a:rPr lang="en-US" sz="1442" b="1" spc="43" dirty="0">
                  <a:solidFill>
                    <a:srgbClr val="000000"/>
                  </a:solidFill>
                  <a:latin typeface="Glacial Indifference Bold"/>
                </a:rPr>
                <a:t>1950'S</a:t>
              </a:r>
              <a:r>
                <a:rPr lang="en-US" sz="1442" spc="43" dirty="0">
                  <a:solidFill>
                    <a:srgbClr val="000000"/>
                  </a:solidFill>
                  <a:latin typeface="Glacial Indifference"/>
                </a:rPr>
                <a:t> ORGINATED IN RESPONSE TO TB EPIDEMIC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3344" y="2130047"/>
              <a:ext cx="11621979" cy="64426"/>
            </a:xfrm>
            <a:prstGeom prst="rect">
              <a:avLst/>
            </a:prstGeom>
            <a:solidFill>
              <a:srgbClr val="000000">
                <a:alpha val="19608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3345" y="2597993"/>
              <a:ext cx="11598635" cy="2998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87650">
                <a:lnSpc>
                  <a:spcPts val="1875"/>
                </a:lnSpc>
              </a:pPr>
              <a:r>
                <a:rPr lang="en-US" sz="1442" b="1" spc="43" dirty="0">
                  <a:solidFill>
                    <a:srgbClr val="000000"/>
                  </a:solidFill>
                  <a:latin typeface="Glacial Indifference Bold"/>
                </a:rPr>
                <a:t>1960'S</a:t>
              </a:r>
              <a:r>
                <a:rPr lang="en-US" sz="1442" spc="43" dirty="0">
                  <a:solidFill>
                    <a:srgbClr val="000000"/>
                  </a:solidFill>
                  <a:latin typeface="Glacial Indifference"/>
                </a:rPr>
                <a:t> INDIAN HEALTH SERVICE (IHS) ESTABLISHES THE COMMUNITY HEALTH AIDE PROGRAM (CHAP) IN ALASKA (THIS ONLY INCLUDED MID-LEVEL MEDICAL PROVIDERS WHO WERE COMMUNITY HEALTH AIDES).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23344" y="6518740"/>
              <a:ext cx="11621979" cy="64426"/>
            </a:xfrm>
            <a:prstGeom prst="rect">
              <a:avLst/>
            </a:prstGeom>
            <a:solidFill>
              <a:srgbClr val="000000">
                <a:alpha val="19608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6962151"/>
              <a:ext cx="11598635" cy="178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87650">
                <a:lnSpc>
                  <a:spcPts val="1875"/>
                </a:lnSpc>
              </a:pPr>
              <a:r>
                <a:rPr lang="en-US" sz="1442" b="1" spc="43" dirty="0">
                  <a:solidFill>
                    <a:srgbClr val="000000"/>
                  </a:solidFill>
                  <a:latin typeface="Glacial Indifference Bold"/>
                </a:rPr>
                <a:t>1970'S</a:t>
              </a:r>
              <a:r>
                <a:rPr lang="en-US" sz="1442" spc="43" dirty="0">
                  <a:solidFill>
                    <a:srgbClr val="000000"/>
                  </a:solidFill>
                  <a:latin typeface="Glacial Indifference"/>
                </a:rPr>
                <a:t> CONGRESS AMENDS THE INDIAN HEALTH CARE IMPROVEMENT ACT (IHCIA) TO AUTHORIZE THE Alaska CHAP (PL 94-437).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10339090"/>
              <a:ext cx="11621979" cy="64426"/>
            </a:xfrm>
            <a:prstGeom prst="rect">
              <a:avLst/>
            </a:prstGeom>
            <a:solidFill>
              <a:srgbClr val="000000">
                <a:alpha val="19608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972247" y="2782278"/>
            <a:ext cx="4809665" cy="3923095"/>
            <a:chOff x="0" y="-38100"/>
            <a:chExt cx="12024161" cy="9807734"/>
          </a:xfrm>
        </p:grpSpPr>
        <p:sp>
          <p:nvSpPr>
            <p:cNvPr id="10" name="TextBox 10"/>
            <p:cNvSpPr txBox="1"/>
            <p:nvPr/>
          </p:nvSpPr>
          <p:spPr>
            <a:xfrm>
              <a:off x="23962" y="-38100"/>
              <a:ext cx="11905458" cy="1174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87650">
                <a:lnSpc>
                  <a:spcPts val="1924"/>
                </a:lnSpc>
              </a:pPr>
              <a:r>
                <a:rPr lang="en-US" sz="1480" b="1" spc="44" dirty="0">
                  <a:solidFill>
                    <a:srgbClr val="000000"/>
                  </a:solidFill>
                  <a:latin typeface="Glacial Indifference Bold"/>
                </a:rPr>
                <a:t>1990'S</a:t>
              </a:r>
              <a:r>
                <a:rPr lang="en-US" sz="1480" b="1" spc="44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480" spc="44" dirty="0">
                  <a:solidFill>
                    <a:srgbClr val="000000"/>
                  </a:solidFill>
                  <a:latin typeface="Glacial Indifference"/>
                </a:rPr>
                <a:t>ALASKA COMMUNITY HEALTH AIDE PROGRAM CERTIFICATION BOARD FORMALIZED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94740" y="2381212"/>
              <a:ext cx="11929421" cy="66130"/>
            </a:xfrm>
            <a:prstGeom prst="rect">
              <a:avLst/>
            </a:prstGeom>
            <a:solidFill>
              <a:srgbClr val="806753">
                <a:alpha val="19608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3651849"/>
              <a:ext cx="11905459" cy="4234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87650">
                <a:lnSpc>
                  <a:spcPts val="1924"/>
                </a:lnSpc>
              </a:pPr>
              <a:r>
                <a:rPr lang="en-US" sz="1480" b="1" spc="44" dirty="0">
                  <a:solidFill>
                    <a:srgbClr val="000000"/>
                  </a:solidFill>
                  <a:latin typeface="Glacial Indifference Bold"/>
                </a:rPr>
                <a:t>2000'S</a:t>
              </a:r>
              <a:r>
                <a:rPr lang="en-US" sz="1480" spc="44" dirty="0">
                  <a:solidFill>
                    <a:srgbClr val="000000"/>
                  </a:solidFill>
                  <a:latin typeface="Glacial Indifference"/>
                </a:rPr>
                <a:t> DENTAL HEALTH AIDE AND BEHAVIORAL HEALTH AIDE PROGRAMS CREATED AND CERTIFIED</a:t>
              </a:r>
            </a:p>
            <a:p>
              <a:pPr defTabSz="487650">
                <a:lnSpc>
                  <a:spcPts val="1924"/>
                </a:lnSpc>
              </a:pPr>
              <a:endParaRPr lang="en-US" sz="1493" b="1" spc="44" dirty="0">
                <a:solidFill>
                  <a:srgbClr val="000000"/>
                </a:solidFill>
                <a:latin typeface="Calibri" panose="020F0502020204030204"/>
              </a:endParaRPr>
            </a:p>
            <a:p>
              <a:pPr defTabSz="487650">
                <a:lnSpc>
                  <a:spcPts val="1924"/>
                </a:lnSpc>
              </a:pPr>
              <a:endParaRPr lang="en-US" b="1" spc="44" dirty="0">
                <a:solidFill>
                  <a:srgbClr val="000000"/>
                </a:solidFill>
                <a:latin typeface="Calibri" panose="020F0502020204030204"/>
              </a:endParaRPr>
            </a:p>
            <a:p>
              <a:pPr defTabSz="487650">
                <a:lnSpc>
                  <a:spcPts val="1924"/>
                </a:lnSpc>
              </a:pPr>
              <a:r>
                <a:rPr lang="en-US" b="1" spc="44" dirty="0">
                  <a:solidFill>
                    <a:srgbClr val="000000"/>
                  </a:solidFill>
                  <a:latin typeface="Calibri" panose="020F0502020204030204"/>
                </a:rPr>
                <a:t>2010</a:t>
              </a:r>
              <a:r>
                <a:rPr lang="en-US" spc="44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493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: IN REAUTHORIZATION OF IHCIA,  CONGRESS AUTHORIZES NATIONALIZATION OF CHAP</a:t>
              </a:r>
              <a:endParaRPr lang="en-US" sz="1480" spc="44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3962" y="5556859"/>
              <a:ext cx="11929421" cy="66131"/>
            </a:xfrm>
            <a:prstGeom prst="rect">
              <a:avLst/>
            </a:prstGeom>
            <a:solidFill>
              <a:srgbClr val="806753">
                <a:alpha val="19608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581007"/>
              <a:ext cx="11905458" cy="1188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87650">
                <a:lnSpc>
                  <a:spcPts val="1924"/>
                </a:lnSpc>
              </a:pPr>
              <a:r>
                <a:rPr lang="en-US" sz="1480" b="1" spc="44" dirty="0">
                  <a:solidFill>
                    <a:srgbClr val="000000"/>
                  </a:solidFill>
                  <a:latin typeface="Glacial Indifference Bold"/>
                </a:rPr>
                <a:t>2020</a:t>
              </a:r>
              <a:r>
                <a:rPr lang="en-US" sz="1480" spc="44" dirty="0">
                  <a:solidFill>
                    <a:srgbClr val="000000"/>
                  </a:solidFill>
                  <a:latin typeface="Glacial Indifference Bold"/>
                </a:rPr>
                <a:t> </a:t>
              </a:r>
              <a:r>
                <a:rPr lang="en-US" sz="1493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IHS releases policy outlining nationalization of CHAP (Circular 20-06)</a:t>
              </a:r>
              <a:endParaRPr lang="en-US" sz="1480" spc="44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0" y="8288909"/>
              <a:ext cx="11929421" cy="66131"/>
            </a:xfrm>
            <a:prstGeom prst="rect">
              <a:avLst/>
            </a:prstGeom>
            <a:solidFill>
              <a:srgbClr val="806753">
                <a:alpha val="19608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alphaModFix amt="36000"/>
          </a:blip>
          <a:srcRect/>
          <a:stretch>
            <a:fillRect/>
          </a:stretch>
        </p:blipFill>
        <p:spPr>
          <a:xfrm>
            <a:off x="7572124" y="914400"/>
            <a:ext cx="2096263" cy="15166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 amt="86000"/>
          </a:blip>
          <a:srcRect t="17888" b="17888"/>
          <a:stretch>
            <a:fillRect/>
          </a:stretch>
        </p:blipFill>
        <p:spPr>
          <a:xfrm>
            <a:off x="77085" y="924635"/>
            <a:ext cx="5421451" cy="18449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674632" y="204407"/>
            <a:ext cx="215350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87650">
              <a:lnSpc>
                <a:spcPts val="4247"/>
              </a:lnSpc>
            </a:pPr>
            <a:r>
              <a:rPr lang="en-US" sz="3540" spc="70" dirty="0">
                <a:solidFill>
                  <a:srgbClr val="00063E"/>
                </a:solidFill>
                <a:latin typeface="League Spartan"/>
              </a:rPr>
              <a:t>ALASKA</a:t>
            </a:r>
          </a:p>
          <a:p>
            <a:pPr defTabSz="487650">
              <a:lnSpc>
                <a:spcPts val="4247"/>
              </a:lnSpc>
            </a:pPr>
            <a:r>
              <a:rPr lang="en-US" sz="3540" spc="70" dirty="0">
                <a:solidFill>
                  <a:srgbClr val="00063E"/>
                </a:solidFill>
                <a:latin typeface="League Spartan"/>
              </a:rPr>
              <a:t>CHAP ORIGINS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302" y="3111536"/>
            <a:ext cx="2200095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87650">
              <a:lnSpc>
                <a:spcPts val="2315"/>
              </a:lnSpc>
            </a:pPr>
            <a:r>
              <a:rPr lang="en-US" sz="1653">
                <a:solidFill>
                  <a:srgbClr val="000000"/>
                </a:solidFill>
                <a:latin typeface="Canva Sans Italics"/>
              </a:rPr>
              <a:t>https://akchap.org/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4754" y="6795760"/>
            <a:ext cx="2812441" cy="19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87650">
              <a:lnSpc>
                <a:spcPts val="1643"/>
              </a:lnSpc>
            </a:pPr>
            <a:r>
              <a:rPr lang="en-US" sz="1173" dirty="0">
                <a:solidFill>
                  <a:srgbClr val="000000"/>
                </a:solidFill>
                <a:latin typeface="Canva Sans Italics"/>
              </a:rPr>
              <a:t>https://www.ihs.gov/chap/backgroun/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74632" y="1872930"/>
            <a:ext cx="1633348" cy="28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87650">
              <a:lnSpc>
                <a:spcPts val="2538"/>
              </a:lnSpc>
            </a:pPr>
            <a:r>
              <a:rPr lang="en-US" sz="1200" dirty="0">
                <a:solidFill>
                  <a:srgbClr val="000000"/>
                </a:solidFill>
                <a:latin typeface="Canva Sans Italics"/>
              </a:rPr>
              <a:t>Nome, AK Aug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973" y="1259548"/>
            <a:ext cx="9871130" cy="553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/>
          </a:p>
          <a:p>
            <a:pPr algn="just">
              <a:lnSpc>
                <a:spcPts val="3359"/>
              </a:lnSpc>
            </a:pPr>
            <a:endParaRPr/>
          </a:p>
          <a:p>
            <a:pPr marL="453390" lvl="1" indent="-226695">
              <a:lnSpc>
                <a:spcPts val="2520"/>
              </a:lnSpc>
              <a:buFont typeface="Arial"/>
              <a:buChar char="•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Began in 2015 as the Native Dental Therapy Initiative (NDTI)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Because Dental Health Aide Therapist (DHAT) is the </a:t>
            </a:r>
            <a:r>
              <a:rPr lang="en-US" sz="2100" u="sng" spc="-128">
                <a:solidFill>
                  <a:srgbClr val="000000"/>
                </a:solidFill>
                <a:latin typeface="Canva Sans"/>
              </a:rPr>
              <a:t>only</a:t>
            </a:r>
            <a:r>
              <a:rPr lang="en-US" sz="2100" spc="-128">
                <a:solidFill>
                  <a:srgbClr val="000000"/>
                </a:solidFill>
                <a:latin typeface="Canva Sans"/>
              </a:rPr>
              <a:t> profession within CHAP that is noted in IHCIA as requiring authorization from the state</a:t>
            </a:r>
          </a:p>
          <a:p>
            <a:pPr marL="453390" lvl="1" indent="-226695">
              <a:lnSpc>
                <a:spcPts val="2520"/>
              </a:lnSpc>
              <a:buFont typeface="Arial"/>
              <a:buChar char="•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NDTI focused on assessment and developing infrastructure for the profession of dental therapy in Portland Area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Advisory Committees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Oregon Dental Pilot Project #100 (2016-2023)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Legislation in WA (2017, 2023), ID (2019), and OR (2021)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State Plan Amendments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Development of dental therapy education program</a:t>
            </a:r>
          </a:p>
          <a:p>
            <a:pPr marL="453390" lvl="1" indent="-226695">
              <a:lnSpc>
                <a:spcPts val="2520"/>
              </a:lnSpc>
              <a:buFont typeface="Arial"/>
              <a:buChar char="•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Began work to plan and implement other DHA types in 2021</a:t>
            </a:r>
          </a:p>
          <a:p>
            <a:pPr marL="906780" lvl="2" indent="-302260">
              <a:lnSpc>
                <a:spcPts val="2520"/>
              </a:lnSpc>
              <a:buFont typeface="Arial"/>
              <a:buChar char="⚬"/>
            </a:pPr>
            <a:r>
              <a:rPr lang="en-US" sz="2100" spc="-128">
                <a:solidFill>
                  <a:srgbClr val="000000"/>
                </a:solidFill>
                <a:latin typeface="Canva Sans"/>
              </a:rPr>
              <a:t>Added title: Dental Health Aide Program, which oversees NDTI</a:t>
            </a:r>
          </a:p>
          <a:p>
            <a:pPr algn="just">
              <a:lnSpc>
                <a:spcPts val="2520"/>
              </a:lnSpc>
            </a:pPr>
            <a:endParaRPr lang="en-US" sz="2100" spc="-128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2443"/>
              </a:lnSpc>
            </a:pPr>
            <a:endParaRPr lang="en-US" sz="2100" spc="-128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2443"/>
              </a:lnSpc>
            </a:pPr>
            <a:endParaRPr lang="en-US" sz="2100" spc="-128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4402" y="643178"/>
            <a:ext cx="643493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History of the NW DHAP </a:t>
            </a:r>
          </a:p>
        </p:txBody>
      </p:sp>
      <p:sp>
        <p:nvSpPr>
          <p:cNvPr id="5" name="Freeform 5"/>
          <p:cNvSpPr/>
          <p:nvPr/>
        </p:nvSpPr>
        <p:spPr>
          <a:xfrm>
            <a:off x="8193798" y="38687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13799" y="6376217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8" y="0"/>
                </a:lnTo>
                <a:lnTo>
                  <a:pt x="1296138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8964" y="1252855"/>
            <a:ext cx="7549926" cy="1106653"/>
            <a:chOff x="0" y="0"/>
            <a:chExt cx="18874814" cy="2766632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18849468" cy="2741168"/>
            </a:xfrm>
            <a:custGeom>
              <a:avLst/>
              <a:gdLst/>
              <a:ahLst/>
              <a:cxnLst/>
              <a:rect l="l" t="t" r="r" b="b"/>
              <a:pathLst>
                <a:path w="18849468" h="2741168">
                  <a:moveTo>
                    <a:pt x="0" y="685292"/>
                  </a:moveTo>
                  <a:lnTo>
                    <a:pt x="17467962" y="685292"/>
                  </a:lnTo>
                  <a:lnTo>
                    <a:pt x="17467962" y="0"/>
                  </a:lnTo>
                  <a:lnTo>
                    <a:pt x="18849468" y="1370584"/>
                  </a:lnTo>
                  <a:lnTo>
                    <a:pt x="17467962" y="2741168"/>
                  </a:lnTo>
                  <a:lnTo>
                    <a:pt x="17467962" y="2055876"/>
                  </a:lnTo>
                  <a:lnTo>
                    <a:pt x="0" y="2055876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889"/>
              <a:ext cx="18874995" cy="2768473"/>
            </a:xfrm>
            <a:custGeom>
              <a:avLst/>
              <a:gdLst/>
              <a:ahLst/>
              <a:cxnLst/>
              <a:rect l="l" t="t" r="r" b="b"/>
              <a:pathLst>
                <a:path w="18874995" h="2768473">
                  <a:moveTo>
                    <a:pt x="12700" y="686181"/>
                  </a:moveTo>
                  <a:lnTo>
                    <a:pt x="17480662" y="686181"/>
                  </a:lnTo>
                  <a:lnTo>
                    <a:pt x="17480662" y="698881"/>
                  </a:lnTo>
                  <a:lnTo>
                    <a:pt x="17467962" y="698881"/>
                  </a:lnTo>
                  <a:lnTo>
                    <a:pt x="17467962" y="13589"/>
                  </a:lnTo>
                  <a:cubicBezTo>
                    <a:pt x="17467962" y="8509"/>
                    <a:pt x="17471010" y="3810"/>
                    <a:pt x="17475836" y="1905"/>
                  </a:cubicBezTo>
                  <a:cubicBezTo>
                    <a:pt x="17480662" y="0"/>
                    <a:pt x="17485996" y="1016"/>
                    <a:pt x="17489678" y="4572"/>
                  </a:cubicBezTo>
                  <a:lnTo>
                    <a:pt x="18871185" y="1375156"/>
                  </a:lnTo>
                  <a:cubicBezTo>
                    <a:pt x="18873598" y="1377569"/>
                    <a:pt x="18874995" y="1380744"/>
                    <a:pt x="18874995" y="1384173"/>
                  </a:cubicBezTo>
                  <a:cubicBezTo>
                    <a:pt x="18874995" y="1387602"/>
                    <a:pt x="18873598" y="1390777"/>
                    <a:pt x="18871185" y="1393190"/>
                  </a:cubicBezTo>
                  <a:lnTo>
                    <a:pt x="17489551" y="2763774"/>
                  </a:lnTo>
                  <a:cubicBezTo>
                    <a:pt x="17485868" y="2767330"/>
                    <a:pt x="17480407" y="2768473"/>
                    <a:pt x="17475708" y="2766441"/>
                  </a:cubicBezTo>
                  <a:cubicBezTo>
                    <a:pt x="17471010" y="2764409"/>
                    <a:pt x="17467835" y="2759837"/>
                    <a:pt x="17467835" y="2754757"/>
                  </a:cubicBezTo>
                  <a:lnTo>
                    <a:pt x="17467835" y="2069465"/>
                  </a:lnTo>
                  <a:lnTo>
                    <a:pt x="17480535" y="2069465"/>
                  </a:lnTo>
                  <a:lnTo>
                    <a:pt x="17480535" y="2082165"/>
                  </a:lnTo>
                  <a:lnTo>
                    <a:pt x="12700" y="2082165"/>
                  </a:lnTo>
                  <a:cubicBezTo>
                    <a:pt x="5715" y="2082165"/>
                    <a:pt x="0" y="2076450"/>
                    <a:pt x="0" y="2069465"/>
                  </a:cubicBezTo>
                  <a:lnTo>
                    <a:pt x="0" y="698881"/>
                  </a:lnTo>
                  <a:cubicBezTo>
                    <a:pt x="0" y="691896"/>
                    <a:pt x="5715" y="686181"/>
                    <a:pt x="12700" y="686181"/>
                  </a:cubicBezTo>
                  <a:moveTo>
                    <a:pt x="12700" y="711581"/>
                  </a:moveTo>
                  <a:lnTo>
                    <a:pt x="12700" y="698881"/>
                  </a:lnTo>
                  <a:lnTo>
                    <a:pt x="25400" y="698881"/>
                  </a:lnTo>
                  <a:lnTo>
                    <a:pt x="25400" y="2069465"/>
                  </a:lnTo>
                  <a:lnTo>
                    <a:pt x="12700" y="2069465"/>
                  </a:lnTo>
                  <a:lnTo>
                    <a:pt x="12700" y="2056765"/>
                  </a:lnTo>
                  <a:lnTo>
                    <a:pt x="17480662" y="2056765"/>
                  </a:lnTo>
                  <a:cubicBezTo>
                    <a:pt x="17487647" y="2056765"/>
                    <a:pt x="17493362" y="2062480"/>
                    <a:pt x="17493362" y="2069465"/>
                  </a:cubicBezTo>
                  <a:lnTo>
                    <a:pt x="17493362" y="2754757"/>
                  </a:lnTo>
                  <a:lnTo>
                    <a:pt x="17480662" y="2754757"/>
                  </a:lnTo>
                  <a:lnTo>
                    <a:pt x="17471772" y="2745740"/>
                  </a:lnTo>
                  <a:lnTo>
                    <a:pt x="18853150" y="1375156"/>
                  </a:lnTo>
                  <a:lnTo>
                    <a:pt x="18862039" y="1384173"/>
                  </a:lnTo>
                  <a:lnTo>
                    <a:pt x="18853150" y="1393190"/>
                  </a:lnTo>
                  <a:lnTo>
                    <a:pt x="17471771" y="22606"/>
                  </a:lnTo>
                  <a:lnTo>
                    <a:pt x="17480660" y="13589"/>
                  </a:lnTo>
                  <a:lnTo>
                    <a:pt x="17493360" y="13589"/>
                  </a:lnTo>
                  <a:lnTo>
                    <a:pt x="17493360" y="698881"/>
                  </a:lnTo>
                  <a:cubicBezTo>
                    <a:pt x="17493360" y="705866"/>
                    <a:pt x="17487646" y="711581"/>
                    <a:pt x="17480660" y="711581"/>
                  </a:cubicBezTo>
                  <a:lnTo>
                    <a:pt x="12700" y="7115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6255" y="1591568"/>
            <a:ext cx="7087504" cy="36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6"/>
              </a:lnSpc>
            </a:pPr>
            <a:r>
              <a:rPr lang="en-US" sz="2080" spc="-82">
                <a:solidFill>
                  <a:srgbClr val="FFFFFF"/>
                </a:solidFill>
                <a:latin typeface="Open Sans 1"/>
              </a:rPr>
              <a:t>2016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3487" y="2105804"/>
            <a:ext cx="1403659" cy="2023498"/>
            <a:chOff x="0" y="0"/>
            <a:chExt cx="3509148" cy="5058744"/>
          </a:xfrm>
        </p:grpSpPr>
        <p:sp>
          <p:nvSpPr>
            <p:cNvPr id="8" name="Freeform 8"/>
            <p:cNvSpPr/>
            <p:nvPr/>
          </p:nvSpPr>
          <p:spPr>
            <a:xfrm>
              <a:off x="12700" y="12700"/>
              <a:ext cx="3483737" cy="5033391"/>
            </a:xfrm>
            <a:custGeom>
              <a:avLst/>
              <a:gdLst/>
              <a:ahLst/>
              <a:cxnLst/>
              <a:rect l="l" t="t" r="r" b="b"/>
              <a:pathLst>
                <a:path w="3483737" h="5033391">
                  <a:moveTo>
                    <a:pt x="0" y="0"/>
                  </a:moveTo>
                  <a:lnTo>
                    <a:pt x="3483737" y="0"/>
                  </a:lnTo>
                  <a:lnTo>
                    <a:pt x="3483737" y="5033391"/>
                  </a:lnTo>
                  <a:lnTo>
                    <a:pt x="0" y="5033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509137" cy="5058791"/>
            </a:xfrm>
            <a:custGeom>
              <a:avLst/>
              <a:gdLst/>
              <a:ahLst/>
              <a:cxnLst/>
              <a:rect l="l" t="t" r="r" b="b"/>
              <a:pathLst>
                <a:path w="3509137" h="5058791">
                  <a:moveTo>
                    <a:pt x="12700" y="0"/>
                  </a:moveTo>
                  <a:lnTo>
                    <a:pt x="3496437" y="0"/>
                  </a:lnTo>
                  <a:cubicBezTo>
                    <a:pt x="3503422" y="0"/>
                    <a:pt x="3509137" y="5715"/>
                    <a:pt x="3509137" y="12700"/>
                  </a:cubicBezTo>
                  <a:lnTo>
                    <a:pt x="3509137" y="5046091"/>
                  </a:lnTo>
                  <a:cubicBezTo>
                    <a:pt x="3509137" y="5053076"/>
                    <a:pt x="3503422" y="5058791"/>
                    <a:pt x="3496437" y="5058791"/>
                  </a:cubicBezTo>
                  <a:lnTo>
                    <a:pt x="12700" y="5058791"/>
                  </a:lnTo>
                  <a:cubicBezTo>
                    <a:pt x="5715" y="5058791"/>
                    <a:pt x="0" y="5053076"/>
                    <a:pt x="0" y="50460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46091"/>
                  </a:lnTo>
                  <a:lnTo>
                    <a:pt x="12700" y="5046091"/>
                  </a:lnTo>
                  <a:lnTo>
                    <a:pt x="12700" y="5033391"/>
                  </a:lnTo>
                  <a:lnTo>
                    <a:pt x="3496437" y="5033391"/>
                  </a:lnTo>
                  <a:lnTo>
                    <a:pt x="3496437" y="5046091"/>
                  </a:lnTo>
                  <a:lnTo>
                    <a:pt x="3483737" y="5046091"/>
                  </a:lnTo>
                  <a:lnTo>
                    <a:pt x="3483737" y="12700"/>
                  </a:lnTo>
                  <a:lnTo>
                    <a:pt x="3496437" y="12700"/>
                  </a:lnTo>
                  <a:lnTo>
                    <a:pt x="34964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9BD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06255" y="2195876"/>
            <a:ext cx="1322379" cy="192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First Dental Therapist hired by Swinomish Tribe</a:t>
            </a:r>
          </a:p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Oregon Dental Pilot Project #100 approved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52953" y="1757758"/>
            <a:ext cx="6156577" cy="1106653"/>
            <a:chOff x="0" y="0"/>
            <a:chExt cx="15391442" cy="2766632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15365985" cy="2741168"/>
            </a:xfrm>
            <a:custGeom>
              <a:avLst/>
              <a:gdLst/>
              <a:ahLst/>
              <a:cxnLst/>
              <a:rect l="l" t="t" r="r" b="b"/>
              <a:pathLst>
                <a:path w="15365985" h="2741168">
                  <a:moveTo>
                    <a:pt x="0" y="685292"/>
                  </a:moveTo>
                  <a:lnTo>
                    <a:pt x="13984987" y="685292"/>
                  </a:lnTo>
                  <a:lnTo>
                    <a:pt x="13984987" y="0"/>
                  </a:lnTo>
                  <a:lnTo>
                    <a:pt x="15365985" y="1370584"/>
                  </a:lnTo>
                  <a:lnTo>
                    <a:pt x="13984987" y="2741168"/>
                  </a:lnTo>
                  <a:lnTo>
                    <a:pt x="13984987" y="2055876"/>
                  </a:lnTo>
                  <a:lnTo>
                    <a:pt x="0" y="2055876"/>
                  </a:lnTo>
                  <a:close/>
                </a:path>
              </a:pathLst>
            </a:custGeom>
            <a:solidFill>
              <a:srgbClr val="CD54A7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-889"/>
              <a:ext cx="15391512" cy="2768473"/>
            </a:xfrm>
            <a:custGeom>
              <a:avLst/>
              <a:gdLst/>
              <a:ahLst/>
              <a:cxnLst/>
              <a:rect l="l" t="t" r="r" b="b"/>
              <a:pathLst>
                <a:path w="15391512" h="2768473">
                  <a:moveTo>
                    <a:pt x="12700" y="686181"/>
                  </a:moveTo>
                  <a:lnTo>
                    <a:pt x="13997687" y="686181"/>
                  </a:lnTo>
                  <a:lnTo>
                    <a:pt x="13997687" y="698881"/>
                  </a:lnTo>
                  <a:lnTo>
                    <a:pt x="13984987" y="698881"/>
                  </a:lnTo>
                  <a:lnTo>
                    <a:pt x="13984987" y="13589"/>
                  </a:lnTo>
                  <a:cubicBezTo>
                    <a:pt x="13984987" y="8509"/>
                    <a:pt x="13988035" y="3810"/>
                    <a:pt x="13992861" y="1905"/>
                  </a:cubicBezTo>
                  <a:cubicBezTo>
                    <a:pt x="13997687" y="0"/>
                    <a:pt x="14003021" y="1016"/>
                    <a:pt x="14006703" y="4572"/>
                  </a:cubicBezTo>
                  <a:lnTo>
                    <a:pt x="15387701" y="1375156"/>
                  </a:lnTo>
                  <a:cubicBezTo>
                    <a:pt x="15390115" y="1377569"/>
                    <a:pt x="15391512" y="1380744"/>
                    <a:pt x="15391512" y="1384173"/>
                  </a:cubicBezTo>
                  <a:cubicBezTo>
                    <a:pt x="15391512" y="1387602"/>
                    <a:pt x="15390115" y="1390777"/>
                    <a:pt x="15387701" y="1393190"/>
                  </a:cubicBezTo>
                  <a:lnTo>
                    <a:pt x="14006703" y="2763774"/>
                  </a:lnTo>
                  <a:cubicBezTo>
                    <a:pt x="14003020" y="2767330"/>
                    <a:pt x="13997560" y="2768473"/>
                    <a:pt x="13992861" y="2766441"/>
                  </a:cubicBezTo>
                  <a:cubicBezTo>
                    <a:pt x="13988162" y="2764409"/>
                    <a:pt x="13984987" y="2759837"/>
                    <a:pt x="13984987" y="2754757"/>
                  </a:cubicBezTo>
                  <a:lnTo>
                    <a:pt x="13984987" y="2069465"/>
                  </a:lnTo>
                  <a:lnTo>
                    <a:pt x="13997687" y="2069465"/>
                  </a:lnTo>
                  <a:lnTo>
                    <a:pt x="13997687" y="2082165"/>
                  </a:lnTo>
                  <a:lnTo>
                    <a:pt x="12700" y="2082165"/>
                  </a:lnTo>
                  <a:cubicBezTo>
                    <a:pt x="5715" y="2082165"/>
                    <a:pt x="0" y="2076450"/>
                    <a:pt x="0" y="2069465"/>
                  </a:cubicBezTo>
                  <a:lnTo>
                    <a:pt x="0" y="698881"/>
                  </a:lnTo>
                  <a:cubicBezTo>
                    <a:pt x="0" y="691896"/>
                    <a:pt x="5715" y="686181"/>
                    <a:pt x="12700" y="686181"/>
                  </a:cubicBezTo>
                  <a:moveTo>
                    <a:pt x="12700" y="711581"/>
                  </a:moveTo>
                  <a:lnTo>
                    <a:pt x="12700" y="698881"/>
                  </a:lnTo>
                  <a:lnTo>
                    <a:pt x="25400" y="698881"/>
                  </a:lnTo>
                  <a:lnTo>
                    <a:pt x="25400" y="2069465"/>
                  </a:lnTo>
                  <a:lnTo>
                    <a:pt x="12700" y="2069465"/>
                  </a:lnTo>
                  <a:lnTo>
                    <a:pt x="12700" y="2056765"/>
                  </a:lnTo>
                  <a:lnTo>
                    <a:pt x="13997687" y="2056765"/>
                  </a:lnTo>
                  <a:cubicBezTo>
                    <a:pt x="14004672" y="2056765"/>
                    <a:pt x="14010387" y="2062480"/>
                    <a:pt x="14010387" y="2069465"/>
                  </a:cubicBezTo>
                  <a:lnTo>
                    <a:pt x="14010387" y="2754757"/>
                  </a:lnTo>
                  <a:lnTo>
                    <a:pt x="13997687" y="2754757"/>
                  </a:lnTo>
                  <a:lnTo>
                    <a:pt x="13988797" y="2745740"/>
                  </a:lnTo>
                  <a:lnTo>
                    <a:pt x="15369795" y="1375156"/>
                  </a:lnTo>
                  <a:lnTo>
                    <a:pt x="15378685" y="1384173"/>
                  </a:lnTo>
                  <a:lnTo>
                    <a:pt x="15369795" y="1393190"/>
                  </a:lnTo>
                  <a:lnTo>
                    <a:pt x="13988796" y="22606"/>
                  </a:lnTo>
                  <a:lnTo>
                    <a:pt x="13997685" y="13589"/>
                  </a:lnTo>
                  <a:lnTo>
                    <a:pt x="14010385" y="13589"/>
                  </a:lnTo>
                  <a:lnTo>
                    <a:pt x="14010385" y="698881"/>
                  </a:lnTo>
                  <a:cubicBezTo>
                    <a:pt x="14010385" y="705866"/>
                    <a:pt x="14004671" y="711581"/>
                    <a:pt x="13997685" y="711581"/>
                  </a:cubicBezTo>
                  <a:lnTo>
                    <a:pt x="12700" y="7115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626772" y="2145972"/>
            <a:ext cx="5694155" cy="36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6"/>
              </a:lnSpc>
            </a:pPr>
            <a:r>
              <a:rPr lang="en-US" sz="2080" spc="-82">
                <a:solidFill>
                  <a:srgbClr val="FFFFFF"/>
                </a:solidFill>
                <a:latin typeface="Open Sans 1"/>
              </a:rPr>
              <a:t>2017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52953" y="2542465"/>
            <a:ext cx="1403659" cy="2023498"/>
            <a:chOff x="0" y="0"/>
            <a:chExt cx="3509148" cy="5058744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3483737" cy="5033391"/>
            </a:xfrm>
            <a:custGeom>
              <a:avLst/>
              <a:gdLst/>
              <a:ahLst/>
              <a:cxnLst/>
              <a:rect l="l" t="t" r="r" b="b"/>
              <a:pathLst>
                <a:path w="3483737" h="5033391">
                  <a:moveTo>
                    <a:pt x="0" y="0"/>
                  </a:moveTo>
                  <a:lnTo>
                    <a:pt x="3483737" y="0"/>
                  </a:lnTo>
                  <a:lnTo>
                    <a:pt x="3483737" y="5033391"/>
                  </a:lnTo>
                  <a:lnTo>
                    <a:pt x="0" y="5033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509137" cy="5058791"/>
            </a:xfrm>
            <a:custGeom>
              <a:avLst/>
              <a:gdLst/>
              <a:ahLst/>
              <a:cxnLst/>
              <a:rect l="l" t="t" r="r" b="b"/>
              <a:pathLst>
                <a:path w="3509137" h="5058791">
                  <a:moveTo>
                    <a:pt x="12700" y="0"/>
                  </a:moveTo>
                  <a:lnTo>
                    <a:pt x="3496437" y="0"/>
                  </a:lnTo>
                  <a:cubicBezTo>
                    <a:pt x="3503422" y="0"/>
                    <a:pt x="3509137" y="5715"/>
                    <a:pt x="3509137" y="12700"/>
                  </a:cubicBezTo>
                  <a:lnTo>
                    <a:pt x="3509137" y="5046091"/>
                  </a:lnTo>
                  <a:cubicBezTo>
                    <a:pt x="3509137" y="5053076"/>
                    <a:pt x="3503422" y="5058791"/>
                    <a:pt x="3496437" y="5058791"/>
                  </a:cubicBezTo>
                  <a:lnTo>
                    <a:pt x="12700" y="5058791"/>
                  </a:lnTo>
                  <a:cubicBezTo>
                    <a:pt x="5715" y="5058791"/>
                    <a:pt x="0" y="5053076"/>
                    <a:pt x="0" y="50460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46091"/>
                  </a:lnTo>
                  <a:lnTo>
                    <a:pt x="12700" y="5046091"/>
                  </a:lnTo>
                  <a:lnTo>
                    <a:pt x="12700" y="5033391"/>
                  </a:lnTo>
                  <a:lnTo>
                    <a:pt x="3496437" y="5033391"/>
                  </a:lnTo>
                  <a:lnTo>
                    <a:pt x="3496437" y="5046091"/>
                  </a:lnTo>
                  <a:lnTo>
                    <a:pt x="3483737" y="5046091"/>
                  </a:lnTo>
                  <a:lnTo>
                    <a:pt x="3483737" y="12700"/>
                  </a:lnTo>
                  <a:lnTo>
                    <a:pt x="3496437" y="12700"/>
                  </a:lnTo>
                  <a:lnTo>
                    <a:pt x="34964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CD54A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593593" y="2597973"/>
            <a:ext cx="1322379" cy="192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Washington State passes Dental Therapy Legislation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966137" y="2236326"/>
            <a:ext cx="4763228" cy="1106653"/>
            <a:chOff x="0" y="0"/>
            <a:chExt cx="11908070" cy="2766632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11882628" cy="2741295"/>
            </a:xfrm>
            <a:custGeom>
              <a:avLst/>
              <a:gdLst/>
              <a:ahLst/>
              <a:cxnLst/>
              <a:rect l="l" t="t" r="r" b="b"/>
              <a:pathLst>
                <a:path w="11882628" h="2741295">
                  <a:moveTo>
                    <a:pt x="0" y="685292"/>
                  </a:moveTo>
                  <a:lnTo>
                    <a:pt x="10502265" y="685292"/>
                  </a:lnTo>
                  <a:lnTo>
                    <a:pt x="10502265" y="0"/>
                  </a:lnTo>
                  <a:lnTo>
                    <a:pt x="11882628" y="1370584"/>
                  </a:lnTo>
                  <a:lnTo>
                    <a:pt x="10502265" y="2741295"/>
                  </a:lnTo>
                  <a:lnTo>
                    <a:pt x="10502265" y="2055876"/>
                  </a:lnTo>
                  <a:lnTo>
                    <a:pt x="0" y="2055876"/>
                  </a:lnTo>
                  <a:close/>
                </a:path>
              </a:pathLst>
            </a:custGeom>
            <a:solidFill>
              <a:srgbClr val="B2C5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-889"/>
              <a:ext cx="11908155" cy="2768473"/>
            </a:xfrm>
            <a:custGeom>
              <a:avLst/>
              <a:gdLst/>
              <a:ahLst/>
              <a:cxnLst/>
              <a:rect l="l" t="t" r="r" b="b"/>
              <a:pathLst>
                <a:path w="11908155" h="2768473">
                  <a:moveTo>
                    <a:pt x="12700" y="686181"/>
                  </a:moveTo>
                  <a:lnTo>
                    <a:pt x="10514965" y="686181"/>
                  </a:lnTo>
                  <a:lnTo>
                    <a:pt x="10514965" y="698881"/>
                  </a:lnTo>
                  <a:lnTo>
                    <a:pt x="10502265" y="698881"/>
                  </a:lnTo>
                  <a:lnTo>
                    <a:pt x="10502265" y="13589"/>
                  </a:lnTo>
                  <a:cubicBezTo>
                    <a:pt x="10502265" y="8509"/>
                    <a:pt x="10505313" y="3810"/>
                    <a:pt x="10510139" y="1905"/>
                  </a:cubicBezTo>
                  <a:cubicBezTo>
                    <a:pt x="10514965" y="0"/>
                    <a:pt x="10520299" y="1016"/>
                    <a:pt x="10523982" y="4572"/>
                  </a:cubicBezTo>
                  <a:lnTo>
                    <a:pt x="11904345" y="1375156"/>
                  </a:lnTo>
                  <a:cubicBezTo>
                    <a:pt x="11906758" y="1377569"/>
                    <a:pt x="11908155" y="1380744"/>
                    <a:pt x="11908155" y="1384173"/>
                  </a:cubicBezTo>
                  <a:cubicBezTo>
                    <a:pt x="11908155" y="1387602"/>
                    <a:pt x="11906758" y="1390777"/>
                    <a:pt x="11904345" y="1393190"/>
                  </a:cubicBezTo>
                  <a:lnTo>
                    <a:pt x="10523982" y="2763774"/>
                  </a:lnTo>
                  <a:cubicBezTo>
                    <a:pt x="10520299" y="2767330"/>
                    <a:pt x="10514838" y="2768473"/>
                    <a:pt x="10510138" y="2766441"/>
                  </a:cubicBezTo>
                  <a:cubicBezTo>
                    <a:pt x="10505439" y="2764409"/>
                    <a:pt x="10502264" y="2759837"/>
                    <a:pt x="10502264" y="2754757"/>
                  </a:cubicBezTo>
                  <a:lnTo>
                    <a:pt x="10502264" y="2069465"/>
                  </a:lnTo>
                  <a:lnTo>
                    <a:pt x="10514964" y="2069465"/>
                  </a:lnTo>
                  <a:lnTo>
                    <a:pt x="10514964" y="2082165"/>
                  </a:lnTo>
                  <a:lnTo>
                    <a:pt x="12700" y="2082165"/>
                  </a:lnTo>
                  <a:cubicBezTo>
                    <a:pt x="5715" y="2082165"/>
                    <a:pt x="0" y="2076450"/>
                    <a:pt x="0" y="2069465"/>
                  </a:cubicBezTo>
                  <a:lnTo>
                    <a:pt x="0" y="698881"/>
                  </a:lnTo>
                  <a:cubicBezTo>
                    <a:pt x="0" y="691896"/>
                    <a:pt x="5715" y="686181"/>
                    <a:pt x="12700" y="686181"/>
                  </a:cubicBezTo>
                  <a:moveTo>
                    <a:pt x="12700" y="711581"/>
                  </a:moveTo>
                  <a:lnTo>
                    <a:pt x="12700" y="698881"/>
                  </a:lnTo>
                  <a:lnTo>
                    <a:pt x="25400" y="698881"/>
                  </a:lnTo>
                  <a:lnTo>
                    <a:pt x="25400" y="2069465"/>
                  </a:lnTo>
                  <a:lnTo>
                    <a:pt x="12700" y="2069465"/>
                  </a:lnTo>
                  <a:lnTo>
                    <a:pt x="12700" y="2056765"/>
                  </a:lnTo>
                  <a:lnTo>
                    <a:pt x="10514965" y="2056765"/>
                  </a:lnTo>
                  <a:cubicBezTo>
                    <a:pt x="10521950" y="2056765"/>
                    <a:pt x="10527665" y="2062480"/>
                    <a:pt x="10527665" y="2069465"/>
                  </a:cubicBezTo>
                  <a:lnTo>
                    <a:pt x="10527665" y="2754757"/>
                  </a:lnTo>
                  <a:lnTo>
                    <a:pt x="10514965" y="2754757"/>
                  </a:lnTo>
                  <a:lnTo>
                    <a:pt x="10506075" y="2745740"/>
                  </a:lnTo>
                  <a:lnTo>
                    <a:pt x="11886438" y="1375156"/>
                  </a:lnTo>
                  <a:lnTo>
                    <a:pt x="11895328" y="1384173"/>
                  </a:lnTo>
                  <a:lnTo>
                    <a:pt x="11886438" y="1393190"/>
                  </a:lnTo>
                  <a:lnTo>
                    <a:pt x="10506075" y="22606"/>
                  </a:lnTo>
                  <a:lnTo>
                    <a:pt x="10514965" y="13589"/>
                  </a:lnTo>
                  <a:lnTo>
                    <a:pt x="10527665" y="13589"/>
                  </a:lnTo>
                  <a:lnTo>
                    <a:pt x="10527665" y="698881"/>
                  </a:lnTo>
                  <a:cubicBezTo>
                    <a:pt x="10527665" y="705866"/>
                    <a:pt x="10521950" y="711581"/>
                    <a:pt x="10514965" y="711581"/>
                  </a:cubicBezTo>
                  <a:lnTo>
                    <a:pt x="12700" y="7115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020121" y="2607498"/>
            <a:ext cx="4300806" cy="36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6"/>
              </a:lnSpc>
            </a:pPr>
            <a:r>
              <a:rPr lang="en-US" sz="2080" spc="-82">
                <a:solidFill>
                  <a:srgbClr val="FFFFFF"/>
                </a:solidFill>
                <a:latin typeface="Open Sans 1"/>
              </a:rPr>
              <a:t>2018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966137" y="3044653"/>
            <a:ext cx="1403659" cy="2023498"/>
            <a:chOff x="0" y="0"/>
            <a:chExt cx="3509148" cy="5058744"/>
          </a:xfrm>
        </p:grpSpPr>
        <p:sp>
          <p:nvSpPr>
            <p:cNvPr id="24" name="Freeform 24"/>
            <p:cNvSpPr/>
            <p:nvPr/>
          </p:nvSpPr>
          <p:spPr>
            <a:xfrm>
              <a:off x="12700" y="12700"/>
              <a:ext cx="3483737" cy="5033391"/>
            </a:xfrm>
            <a:custGeom>
              <a:avLst/>
              <a:gdLst/>
              <a:ahLst/>
              <a:cxnLst/>
              <a:rect l="l" t="t" r="r" b="b"/>
              <a:pathLst>
                <a:path w="3483737" h="5033391">
                  <a:moveTo>
                    <a:pt x="0" y="0"/>
                  </a:moveTo>
                  <a:lnTo>
                    <a:pt x="3483737" y="0"/>
                  </a:lnTo>
                  <a:lnTo>
                    <a:pt x="3483737" y="5033391"/>
                  </a:lnTo>
                  <a:lnTo>
                    <a:pt x="0" y="5033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3509137" cy="5058791"/>
            </a:xfrm>
            <a:custGeom>
              <a:avLst/>
              <a:gdLst/>
              <a:ahLst/>
              <a:cxnLst/>
              <a:rect l="l" t="t" r="r" b="b"/>
              <a:pathLst>
                <a:path w="3509137" h="5058791">
                  <a:moveTo>
                    <a:pt x="12700" y="0"/>
                  </a:moveTo>
                  <a:lnTo>
                    <a:pt x="3496437" y="0"/>
                  </a:lnTo>
                  <a:cubicBezTo>
                    <a:pt x="3503422" y="0"/>
                    <a:pt x="3509137" y="5715"/>
                    <a:pt x="3509137" y="12700"/>
                  </a:cubicBezTo>
                  <a:lnTo>
                    <a:pt x="3509137" y="5046091"/>
                  </a:lnTo>
                  <a:cubicBezTo>
                    <a:pt x="3509137" y="5053076"/>
                    <a:pt x="3503422" y="5058791"/>
                    <a:pt x="3496437" y="5058791"/>
                  </a:cubicBezTo>
                  <a:lnTo>
                    <a:pt x="12700" y="5058791"/>
                  </a:lnTo>
                  <a:cubicBezTo>
                    <a:pt x="5715" y="5058791"/>
                    <a:pt x="0" y="5053076"/>
                    <a:pt x="0" y="50460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46091"/>
                  </a:lnTo>
                  <a:lnTo>
                    <a:pt x="12700" y="5046091"/>
                  </a:lnTo>
                  <a:lnTo>
                    <a:pt x="12700" y="5033391"/>
                  </a:lnTo>
                  <a:lnTo>
                    <a:pt x="3496437" y="5033391"/>
                  </a:lnTo>
                  <a:lnTo>
                    <a:pt x="3496437" y="5046091"/>
                  </a:lnTo>
                  <a:lnTo>
                    <a:pt x="3483737" y="5046091"/>
                  </a:lnTo>
                  <a:lnTo>
                    <a:pt x="3483737" y="12700"/>
                  </a:lnTo>
                  <a:lnTo>
                    <a:pt x="3496437" y="12700"/>
                  </a:lnTo>
                  <a:lnTo>
                    <a:pt x="34964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B2C50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2985187" y="3063703"/>
            <a:ext cx="1322379" cy="192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Dental Therapy Education Program Feasibility Study and Advisory Committee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369796" y="2772560"/>
            <a:ext cx="3369125" cy="1106653"/>
            <a:chOff x="0" y="0"/>
            <a:chExt cx="8422812" cy="2766632"/>
          </a:xfrm>
        </p:grpSpPr>
        <p:sp>
          <p:nvSpPr>
            <p:cNvPr id="28" name="Freeform 28"/>
            <p:cNvSpPr/>
            <p:nvPr/>
          </p:nvSpPr>
          <p:spPr>
            <a:xfrm>
              <a:off x="12700" y="12700"/>
              <a:ext cx="8397367" cy="2741295"/>
            </a:xfrm>
            <a:custGeom>
              <a:avLst/>
              <a:gdLst/>
              <a:ahLst/>
              <a:cxnLst/>
              <a:rect l="l" t="t" r="r" b="b"/>
              <a:pathLst>
                <a:path w="8397367" h="2741295">
                  <a:moveTo>
                    <a:pt x="0" y="685292"/>
                  </a:moveTo>
                  <a:lnTo>
                    <a:pt x="7018274" y="685292"/>
                  </a:lnTo>
                  <a:lnTo>
                    <a:pt x="7018274" y="0"/>
                  </a:lnTo>
                  <a:lnTo>
                    <a:pt x="8397367" y="1370584"/>
                  </a:lnTo>
                  <a:lnTo>
                    <a:pt x="7018274" y="2741295"/>
                  </a:lnTo>
                  <a:lnTo>
                    <a:pt x="7018274" y="2055876"/>
                  </a:lnTo>
                  <a:lnTo>
                    <a:pt x="0" y="2055876"/>
                  </a:lnTo>
                  <a:close/>
                </a:path>
              </a:pathLst>
            </a:custGeom>
            <a:solidFill>
              <a:srgbClr val="48BBBB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-889"/>
              <a:ext cx="8422894" cy="2768473"/>
            </a:xfrm>
            <a:custGeom>
              <a:avLst/>
              <a:gdLst/>
              <a:ahLst/>
              <a:cxnLst/>
              <a:rect l="l" t="t" r="r" b="b"/>
              <a:pathLst>
                <a:path w="8422894" h="2768473">
                  <a:moveTo>
                    <a:pt x="12700" y="686181"/>
                  </a:moveTo>
                  <a:lnTo>
                    <a:pt x="7030974" y="686181"/>
                  </a:lnTo>
                  <a:lnTo>
                    <a:pt x="7030974" y="698881"/>
                  </a:lnTo>
                  <a:lnTo>
                    <a:pt x="7018274" y="698881"/>
                  </a:lnTo>
                  <a:lnTo>
                    <a:pt x="7018274" y="13589"/>
                  </a:lnTo>
                  <a:cubicBezTo>
                    <a:pt x="7018274" y="8509"/>
                    <a:pt x="7021322" y="3810"/>
                    <a:pt x="7026148" y="1905"/>
                  </a:cubicBezTo>
                  <a:cubicBezTo>
                    <a:pt x="7030974" y="0"/>
                    <a:pt x="7036308" y="1016"/>
                    <a:pt x="7039991" y="4572"/>
                  </a:cubicBezTo>
                  <a:lnTo>
                    <a:pt x="8419084" y="1375156"/>
                  </a:lnTo>
                  <a:cubicBezTo>
                    <a:pt x="8421497" y="1377569"/>
                    <a:pt x="8422894" y="1380744"/>
                    <a:pt x="8422894" y="1384173"/>
                  </a:cubicBezTo>
                  <a:cubicBezTo>
                    <a:pt x="8422894" y="1387602"/>
                    <a:pt x="8421497" y="1390777"/>
                    <a:pt x="8419084" y="1393190"/>
                  </a:cubicBezTo>
                  <a:lnTo>
                    <a:pt x="7039864" y="2763774"/>
                  </a:lnTo>
                  <a:cubicBezTo>
                    <a:pt x="7036181" y="2767330"/>
                    <a:pt x="7030720" y="2768473"/>
                    <a:pt x="7026021" y="2766441"/>
                  </a:cubicBezTo>
                  <a:cubicBezTo>
                    <a:pt x="7021322" y="2764409"/>
                    <a:pt x="7018147" y="2759837"/>
                    <a:pt x="7018147" y="2754757"/>
                  </a:cubicBezTo>
                  <a:lnTo>
                    <a:pt x="7018147" y="2069465"/>
                  </a:lnTo>
                  <a:lnTo>
                    <a:pt x="7030847" y="2069465"/>
                  </a:lnTo>
                  <a:lnTo>
                    <a:pt x="7030847" y="2082165"/>
                  </a:lnTo>
                  <a:lnTo>
                    <a:pt x="12700" y="2082165"/>
                  </a:lnTo>
                  <a:cubicBezTo>
                    <a:pt x="5715" y="2082165"/>
                    <a:pt x="0" y="2076450"/>
                    <a:pt x="0" y="2069465"/>
                  </a:cubicBezTo>
                  <a:lnTo>
                    <a:pt x="0" y="698881"/>
                  </a:lnTo>
                  <a:cubicBezTo>
                    <a:pt x="0" y="691896"/>
                    <a:pt x="5715" y="686181"/>
                    <a:pt x="12700" y="686181"/>
                  </a:cubicBezTo>
                  <a:moveTo>
                    <a:pt x="12700" y="711581"/>
                  </a:moveTo>
                  <a:lnTo>
                    <a:pt x="12700" y="698881"/>
                  </a:lnTo>
                  <a:lnTo>
                    <a:pt x="25400" y="698881"/>
                  </a:lnTo>
                  <a:lnTo>
                    <a:pt x="25400" y="2069465"/>
                  </a:lnTo>
                  <a:lnTo>
                    <a:pt x="12700" y="2069465"/>
                  </a:lnTo>
                  <a:lnTo>
                    <a:pt x="12700" y="2056765"/>
                  </a:lnTo>
                  <a:lnTo>
                    <a:pt x="7030974" y="2056765"/>
                  </a:lnTo>
                  <a:cubicBezTo>
                    <a:pt x="7037959" y="2056765"/>
                    <a:pt x="7043674" y="2062480"/>
                    <a:pt x="7043674" y="2069465"/>
                  </a:cubicBezTo>
                  <a:lnTo>
                    <a:pt x="7043674" y="2754757"/>
                  </a:lnTo>
                  <a:lnTo>
                    <a:pt x="7030974" y="2754757"/>
                  </a:lnTo>
                  <a:lnTo>
                    <a:pt x="7022084" y="2745740"/>
                  </a:lnTo>
                  <a:lnTo>
                    <a:pt x="8401177" y="1375156"/>
                  </a:lnTo>
                  <a:lnTo>
                    <a:pt x="8410067" y="1384173"/>
                  </a:lnTo>
                  <a:lnTo>
                    <a:pt x="8401177" y="1393190"/>
                  </a:lnTo>
                  <a:lnTo>
                    <a:pt x="7021957" y="22606"/>
                  </a:lnTo>
                  <a:lnTo>
                    <a:pt x="7030847" y="13589"/>
                  </a:lnTo>
                  <a:lnTo>
                    <a:pt x="7043547" y="13589"/>
                  </a:lnTo>
                  <a:lnTo>
                    <a:pt x="7043547" y="698881"/>
                  </a:lnTo>
                  <a:cubicBezTo>
                    <a:pt x="7043547" y="705866"/>
                    <a:pt x="7037832" y="711581"/>
                    <a:pt x="7030847" y="711581"/>
                  </a:cubicBezTo>
                  <a:lnTo>
                    <a:pt x="12700" y="7115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4369796" y="3063649"/>
            <a:ext cx="2906703" cy="36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6"/>
              </a:lnSpc>
            </a:pPr>
            <a:r>
              <a:rPr lang="en-US" sz="2080" spc="-82">
                <a:solidFill>
                  <a:srgbClr val="FFFFFF"/>
                </a:solidFill>
                <a:latin typeface="Open Sans 1"/>
              </a:rPr>
              <a:t>2019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355191" y="3596053"/>
            <a:ext cx="1403659" cy="2023498"/>
            <a:chOff x="0" y="0"/>
            <a:chExt cx="3509148" cy="5058744"/>
          </a:xfrm>
        </p:grpSpPr>
        <p:sp>
          <p:nvSpPr>
            <p:cNvPr id="32" name="Freeform 32"/>
            <p:cNvSpPr/>
            <p:nvPr/>
          </p:nvSpPr>
          <p:spPr>
            <a:xfrm>
              <a:off x="12700" y="12700"/>
              <a:ext cx="3483737" cy="5033391"/>
            </a:xfrm>
            <a:custGeom>
              <a:avLst/>
              <a:gdLst/>
              <a:ahLst/>
              <a:cxnLst/>
              <a:rect l="l" t="t" r="r" b="b"/>
              <a:pathLst>
                <a:path w="3483737" h="5033391">
                  <a:moveTo>
                    <a:pt x="0" y="0"/>
                  </a:moveTo>
                  <a:lnTo>
                    <a:pt x="3483737" y="0"/>
                  </a:lnTo>
                  <a:lnTo>
                    <a:pt x="3483737" y="5033391"/>
                  </a:lnTo>
                  <a:lnTo>
                    <a:pt x="0" y="5033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509137" cy="5058791"/>
            </a:xfrm>
            <a:custGeom>
              <a:avLst/>
              <a:gdLst/>
              <a:ahLst/>
              <a:cxnLst/>
              <a:rect l="l" t="t" r="r" b="b"/>
              <a:pathLst>
                <a:path w="3509137" h="5058791">
                  <a:moveTo>
                    <a:pt x="12700" y="0"/>
                  </a:moveTo>
                  <a:lnTo>
                    <a:pt x="3496437" y="0"/>
                  </a:lnTo>
                  <a:cubicBezTo>
                    <a:pt x="3503422" y="0"/>
                    <a:pt x="3509137" y="5715"/>
                    <a:pt x="3509137" y="12700"/>
                  </a:cubicBezTo>
                  <a:lnTo>
                    <a:pt x="3509137" y="5046091"/>
                  </a:lnTo>
                  <a:cubicBezTo>
                    <a:pt x="3509137" y="5053076"/>
                    <a:pt x="3503422" y="5058791"/>
                    <a:pt x="3496437" y="5058791"/>
                  </a:cubicBezTo>
                  <a:lnTo>
                    <a:pt x="12700" y="5058791"/>
                  </a:lnTo>
                  <a:cubicBezTo>
                    <a:pt x="5715" y="5058791"/>
                    <a:pt x="0" y="5053076"/>
                    <a:pt x="0" y="50460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46091"/>
                  </a:lnTo>
                  <a:lnTo>
                    <a:pt x="12700" y="5046091"/>
                  </a:lnTo>
                  <a:lnTo>
                    <a:pt x="12700" y="5033391"/>
                  </a:lnTo>
                  <a:lnTo>
                    <a:pt x="3496437" y="5033391"/>
                  </a:lnTo>
                  <a:lnTo>
                    <a:pt x="3496437" y="5046091"/>
                  </a:lnTo>
                  <a:lnTo>
                    <a:pt x="3483737" y="5046091"/>
                  </a:lnTo>
                  <a:lnTo>
                    <a:pt x="3483737" y="12700"/>
                  </a:lnTo>
                  <a:lnTo>
                    <a:pt x="3496437" y="12700"/>
                  </a:lnTo>
                  <a:lnTo>
                    <a:pt x="34964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8BBBB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4417421" y="3605578"/>
            <a:ext cx="1322379" cy="192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Idaho passes Dental Therapy Legislation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693113" y="3131122"/>
            <a:ext cx="1975777" cy="1106653"/>
            <a:chOff x="0" y="0"/>
            <a:chExt cx="4939442" cy="2766632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4914011" cy="2741295"/>
            </a:xfrm>
            <a:custGeom>
              <a:avLst/>
              <a:gdLst/>
              <a:ahLst/>
              <a:cxnLst/>
              <a:rect l="l" t="t" r="r" b="b"/>
              <a:pathLst>
                <a:path w="4914011" h="2741295">
                  <a:moveTo>
                    <a:pt x="0" y="685292"/>
                  </a:moveTo>
                  <a:lnTo>
                    <a:pt x="3537839" y="685292"/>
                  </a:lnTo>
                  <a:lnTo>
                    <a:pt x="3537839" y="0"/>
                  </a:lnTo>
                  <a:lnTo>
                    <a:pt x="4914011" y="1370584"/>
                  </a:lnTo>
                  <a:lnTo>
                    <a:pt x="3537839" y="2741295"/>
                  </a:lnTo>
                  <a:lnTo>
                    <a:pt x="3537839" y="2055876"/>
                  </a:lnTo>
                  <a:lnTo>
                    <a:pt x="0" y="2055876"/>
                  </a:lnTo>
                  <a:close/>
                </a:path>
              </a:pathLst>
            </a:custGeom>
            <a:solidFill>
              <a:srgbClr val="9C47AD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-889"/>
              <a:ext cx="4939411" cy="2768473"/>
            </a:xfrm>
            <a:custGeom>
              <a:avLst/>
              <a:gdLst/>
              <a:ahLst/>
              <a:cxnLst/>
              <a:rect l="l" t="t" r="r" b="b"/>
              <a:pathLst>
                <a:path w="4939411" h="2768473">
                  <a:moveTo>
                    <a:pt x="12700" y="686181"/>
                  </a:moveTo>
                  <a:lnTo>
                    <a:pt x="3550539" y="686181"/>
                  </a:lnTo>
                  <a:lnTo>
                    <a:pt x="3550539" y="698881"/>
                  </a:lnTo>
                  <a:lnTo>
                    <a:pt x="3537839" y="698881"/>
                  </a:lnTo>
                  <a:lnTo>
                    <a:pt x="3537839" y="13589"/>
                  </a:lnTo>
                  <a:cubicBezTo>
                    <a:pt x="3537839" y="8509"/>
                    <a:pt x="3540887" y="3810"/>
                    <a:pt x="3545713" y="1905"/>
                  </a:cubicBezTo>
                  <a:cubicBezTo>
                    <a:pt x="3550539" y="0"/>
                    <a:pt x="3555873" y="1016"/>
                    <a:pt x="3559556" y="4572"/>
                  </a:cubicBezTo>
                  <a:lnTo>
                    <a:pt x="4935728" y="1375156"/>
                  </a:lnTo>
                  <a:cubicBezTo>
                    <a:pt x="4938141" y="1377569"/>
                    <a:pt x="4939411" y="1380744"/>
                    <a:pt x="4939411" y="1384173"/>
                  </a:cubicBezTo>
                  <a:cubicBezTo>
                    <a:pt x="4939411" y="1387602"/>
                    <a:pt x="4938014" y="1390777"/>
                    <a:pt x="4935728" y="1393190"/>
                  </a:cubicBezTo>
                  <a:lnTo>
                    <a:pt x="3559556" y="2763774"/>
                  </a:lnTo>
                  <a:cubicBezTo>
                    <a:pt x="3555873" y="2767457"/>
                    <a:pt x="3550412" y="2768473"/>
                    <a:pt x="3545713" y="2766441"/>
                  </a:cubicBezTo>
                  <a:cubicBezTo>
                    <a:pt x="3541014" y="2764409"/>
                    <a:pt x="3537839" y="2759837"/>
                    <a:pt x="3537839" y="2754757"/>
                  </a:cubicBezTo>
                  <a:lnTo>
                    <a:pt x="3537839" y="2069465"/>
                  </a:lnTo>
                  <a:lnTo>
                    <a:pt x="3550539" y="2069465"/>
                  </a:lnTo>
                  <a:lnTo>
                    <a:pt x="3550539" y="2082165"/>
                  </a:lnTo>
                  <a:lnTo>
                    <a:pt x="12700" y="2082165"/>
                  </a:lnTo>
                  <a:cubicBezTo>
                    <a:pt x="5715" y="2082165"/>
                    <a:pt x="0" y="2076450"/>
                    <a:pt x="0" y="2069465"/>
                  </a:cubicBezTo>
                  <a:lnTo>
                    <a:pt x="0" y="698881"/>
                  </a:lnTo>
                  <a:cubicBezTo>
                    <a:pt x="0" y="691896"/>
                    <a:pt x="5715" y="686181"/>
                    <a:pt x="12700" y="686181"/>
                  </a:cubicBezTo>
                  <a:moveTo>
                    <a:pt x="12700" y="711581"/>
                  </a:moveTo>
                  <a:lnTo>
                    <a:pt x="12700" y="698881"/>
                  </a:lnTo>
                  <a:lnTo>
                    <a:pt x="25400" y="698881"/>
                  </a:lnTo>
                  <a:lnTo>
                    <a:pt x="25400" y="2069465"/>
                  </a:lnTo>
                  <a:lnTo>
                    <a:pt x="12700" y="2069465"/>
                  </a:lnTo>
                  <a:lnTo>
                    <a:pt x="12700" y="2056765"/>
                  </a:lnTo>
                  <a:lnTo>
                    <a:pt x="3550539" y="2056765"/>
                  </a:lnTo>
                  <a:cubicBezTo>
                    <a:pt x="3557524" y="2056765"/>
                    <a:pt x="3563239" y="2062480"/>
                    <a:pt x="3563239" y="2069465"/>
                  </a:cubicBezTo>
                  <a:lnTo>
                    <a:pt x="3563239" y="2754757"/>
                  </a:lnTo>
                  <a:lnTo>
                    <a:pt x="3550539" y="2754757"/>
                  </a:lnTo>
                  <a:lnTo>
                    <a:pt x="3541522" y="2745740"/>
                  </a:lnTo>
                  <a:lnTo>
                    <a:pt x="4917821" y="1375156"/>
                  </a:lnTo>
                  <a:lnTo>
                    <a:pt x="4926838" y="1384173"/>
                  </a:lnTo>
                  <a:lnTo>
                    <a:pt x="4917821" y="1393190"/>
                  </a:lnTo>
                  <a:lnTo>
                    <a:pt x="3541522" y="22606"/>
                  </a:lnTo>
                  <a:lnTo>
                    <a:pt x="3550539" y="13589"/>
                  </a:lnTo>
                  <a:lnTo>
                    <a:pt x="3563239" y="13589"/>
                  </a:lnTo>
                  <a:lnTo>
                    <a:pt x="3563239" y="698881"/>
                  </a:lnTo>
                  <a:cubicBezTo>
                    <a:pt x="3563239" y="705866"/>
                    <a:pt x="3557524" y="711581"/>
                    <a:pt x="3550539" y="711581"/>
                  </a:cubicBezTo>
                  <a:lnTo>
                    <a:pt x="12700" y="7115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5787425" y="3518259"/>
            <a:ext cx="1513355" cy="36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6"/>
              </a:lnSpc>
            </a:pPr>
            <a:r>
              <a:rPr lang="en-US" sz="2080" spc="-82">
                <a:solidFill>
                  <a:srgbClr val="FFFFFF"/>
                </a:solidFill>
                <a:latin typeface="Open Sans 1"/>
              </a:rPr>
              <a:t>2021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693113" y="3956441"/>
            <a:ext cx="1403659" cy="2023498"/>
            <a:chOff x="0" y="0"/>
            <a:chExt cx="3509148" cy="5058744"/>
          </a:xfrm>
        </p:grpSpPr>
        <p:sp>
          <p:nvSpPr>
            <p:cNvPr id="40" name="Freeform 40"/>
            <p:cNvSpPr/>
            <p:nvPr/>
          </p:nvSpPr>
          <p:spPr>
            <a:xfrm>
              <a:off x="12700" y="12700"/>
              <a:ext cx="3483737" cy="5033391"/>
            </a:xfrm>
            <a:custGeom>
              <a:avLst/>
              <a:gdLst/>
              <a:ahLst/>
              <a:cxnLst/>
              <a:rect l="l" t="t" r="r" b="b"/>
              <a:pathLst>
                <a:path w="3483737" h="5033391">
                  <a:moveTo>
                    <a:pt x="0" y="0"/>
                  </a:moveTo>
                  <a:lnTo>
                    <a:pt x="3483737" y="0"/>
                  </a:lnTo>
                  <a:lnTo>
                    <a:pt x="3483737" y="5033391"/>
                  </a:lnTo>
                  <a:lnTo>
                    <a:pt x="0" y="50333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3509137" cy="5058791"/>
            </a:xfrm>
            <a:custGeom>
              <a:avLst/>
              <a:gdLst/>
              <a:ahLst/>
              <a:cxnLst/>
              <a:rect l="l" t="t" r="r" b="b"/>
              <a:pathLst>
                <a:path w="3509137" h="5058791">
                  <a:moveTo>
                    <a:pt x="12700" y="0"/>
                  </a:moveTo>
                  <a:lnTo>
                    <a:pt x="3496437" y="0"/>
                  </a:lnTo>
                  <a:cubicBezTo>
                    <a:pt x="3503422" y="0"/>
                    <a:pt x="3509137" y="5715"/>
                    <a:pt x="3509137" y="12700"/>
                  </a:cubicBezTo>
                  <a:lnTo>
                    <a:pt x="3509137" y="5046091"/>
                  </a:lnTo>
                  <a:cubicBezTo>
                    <a:pt x="3509137" y="5053076"/>
                    <a:pt x="3503422" y="5058791"/>
                    <a:pt x="3496437" y="5058791"/>
                  </a:cubicBezTo>
                  <a:lnTo>
                    <a:pt x="12700" y="5058791"/>
                  </a:lnTo>
                  <a:cubicBezTo>
                    <a:pt x="5715" y="5058791"/>
                    <a:pt x="0" y="5053076"/>
                    <a:pt x="0" y="504609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046091"/>
                  </a:lnTo>
                  <a:lnTo>
                    <a:pt x="12700" y="5046091"/>
                  </a:lnTo>
                  <a:lnTo>
                    <a:pt x="12700" y="5033391"/>
                  </a:lnTo>
                  <a:lnTo>
                    <a:pt x="3496437" y="5033391"/>
                  </a:lnTo>
                  <a:lnTo>
                    <a:pt x="3496437" y="5046091"/>
                  </a:lnTo>
                  <a:lnTo>
                    <a:pt x="3483737" y="5046091"/>
                  </a:lnTo>
                  <a:lnTo>
                    <a:pt x="3483737" y="12700"/>
                  </a:lnTo>
                  <a:lnTo>
                    <a:pt x="3496437" y="12700"/>
                  </a:lnTo>
                  <a:lnTo>
                    <a:pt x="34964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9C47AD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5733753" y="3975491"/>
            <a:ext cx="1322379" cy="192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Oregon passes Dental Therapy Legislation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5554" y="260735"/>
            <a:ext cx="8762492" cy="115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Dental Therapy Timeline in WA, OR, ID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084707" y="3753703"/>
            <a:ext cx="2032853" cy="1173846"/>
            <a:chOff x="0" y="0"/>
            <a:chExt cx="5082132" cy="2934616"/>
          </a:xfrm>
        </p:grpSpPr>
        <p:sp>
          <p:nvSpPr>
            <p:cNvPr id="45" name="Freeform 45"/>
            <p:cNvSpPr/>
            <p:nvPr/>
          </p:nvSpPr>
          <p:spPr>
            <a:xfrm>
              <a:off x="12700" y="12700"/>
              <a:ext cx="5056759" cy="2909189"/>
            </a:xfrm>
            <a:custGeom>
              <a:avLst/>
              <a:gdLst/>
              <a:ahLst/>
              <a:cxnLst/>
              <a:rect l="l" t="t" r="r" b="b"/>
              <a:pathLst>
                <a:path w="5056759" h="2909189">
                  <a:moveTo>
                    <a:pt x="0" y="727329"/>
                  </a:moveTo>
                  <a:lnTo>
                    <a:pt x="3596767" y="727329"/>
                  </a:lnTo>
                  <a:lnTo>
                    <a:pt x="3596767" y="0"/>
                  </a:lnTo>
                  <a:lnTo>
                    <a:pt x="5056759" y="1454658"/>
                  </a:lnTo>
                  <a:lnTo>
                    <a:pt x="3596767" y="2909189"/>
                  </a:lnTo>
                  <a:lnTo>
                    <a:pt x="3596767" y="2181860"/>
                  </a:lnTo>
                  <a:lnTo>
                    <a:pt x="0" y="2181860"/>
                  </a:lnTo>
                  <a:close/>
                </a:path>
              </a:pathLst>
            </a:custGeom>
            <a:solidFill>
              <a:srgbClr val="54823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-889"/>
              <a:ext cx="5082032" cy="2936494"/>
            </a:xfrm>
            <a:custGeom>
              <a:avLst/>
              <a:gdLst/>
              <a:ahLst/>
              <a:cxnLst/>
              <a:rect l="l" t="t" r="r" b="b"/>
              <a:pathLst>
                <a:path w="5082032" h="2936494">
                  <a:moveTo>
                    <a:pt x="12700" y="728218"/>
                  </a:moveTo>
                  <a:lnTo>
                    <a:pt x="3609467" y="728218"/>
                  </a:lnTo>
                  <a:lnTo>
                    <a:pt x="3609467" y="740918"/>
                  </a:lnTo>
                  <a:lnTo>
                    <a:pt x="3596767" y="740918"/>
                  </a:lnTo>
                  <a:lnTo>
                    <a:pt x="3596767" y="13589"/>
                  </a:lnTo>
                  <a:cubicBezTo>
                    <a:pt x="3596767" y="8509"/>
                    <a:pt x="3599815" y="3810"/>
                    <a:pt x="3604641" y="1905"/>
                  </a:cubicBezTo>
                  <a:cubicBezTo>
                    <a:pt x="3609467" y="0"/>
                    <a:pt x="3614801" y="1016"/>
                    <a:pt x="3618484" y="4699"/>
                  </a:cubicBezTo>
                  <a:lnTo>
                    <a:pt x="5078349" y="1459230"/>
                  </a:lnTo>
                  <a:cubicBezTo>
                    <a:pt x="5080762" y="1461643"/>
                    <a:pt x="5082032" y="1464818"/>
                    <a:pt x="5082032" y="1468247"/>
                  </a:cubicBezTo>
                  <a:cubicBezTo>
                    <a:pt x="5082032" y="1471676"/>
                    <a:pt x="5080635" y="1474851"/>
                    <a:pt x="5078349" y="1477264"/>
                  </a:cubicBezTo>
                  <a:lnTo>
                    <a:pt x="3618484" y="2931795"/>
                  </a:lnTo>
                  <a:cubicBezTo>
                    <a:pt x="3614801" y="2935478"/>
                    <a:pt x="3609340" y="2936494"/>
                    <a:pt x="3604641" y="2934589"/>
                  </a:cubicBezTo>
                  <a:cubicBezTo>
                    <a:pt x="3599942" y="2932684"/>
                    <a:pt x="3596767" y="2927985"/>
                    <a:pt x="3596767" y="2922905"/>
                  </a:cubicBezTo>
                  <a:lnTo>
                    <a:pt x="3596767" y="2195449"/>
                  </a:lnTo>
                  <a:lnTo>
                    <a:pt x="3609467" y="2195449"/>
                  </a:lnTo>
                  <a:lnTo>
                    <a:pt x="3609467" y="2208149"/>
                  </a:lnTo>
                  <a:lnTo>
                    <a:pt x="12700" y="2208149"/>
                  </a:lnTo>
                  <a:cubicBezTo>
                    <a:pt x="5715" y="2208149"/>
                    <a:pt x="0" y="2202434"/>
                    <a:pt x="0" y="2195449"/>
                  </a:cubicBezTo>
                  <a:lnTo>
                    <a:pt x="0" y="740918"/>
                  </a:lnTo>
                  <a:cubicBezTo>
                    <a:pt x="0" y="733933"/>
                    <a:pt x="5715" y="728218"/>
                    <a:pt x="12700" y="728218"/>
                  </a:cubicBezTo>
                  <a:moveTo>
                    <a:pt x="12700" y="753618"/>
                  </a:moveTo>
                  <a:lnTo>
                    <a:pt x="12700" y="740918"/>
                  </a:lnTo>
                  <a:lnTo>
                    <a:pt x="25400" y="740918"/>
                  </a:lnTo>
                  <a:lnTo>
                    <a:pt x="25400" y="2195449"/>
                  </a:lnTo>
                  <a:lnTo>
                    <a:pt x="12700" y="2195449"/>
                  </a:lnTo>
                  <a:lnTo>
                    <a:pt x="12700" y="2182749"/>
                  </a:lnTo>
                  <a:lnTo>
                    <a:pt x="3609467" y="2182749"/>
                  </a:lnTo>
                  <a:cubicBezTo>
                    <a:pt x="3616452" y="2182749"/>
                    <a:pt x="3622167" y="2188464"/>
                    <a:pt x="3622167" y="2195449"/>
                  </a:cubicBezTo>
                  <a:lnTo>
                    <a:pt x="3622167" y="2922778"/>
                  </a:lnTo>
                  <a:lnTo>
                    <a:pt x="3609467" y="2922778"/>
                  </a:lnTo>
                  <a:lnTo>
                    <a:pt x="3600450" y="2913761"/>
                  </a:lnTo>
                  <a:lnTo>
                    <a:pt x="5060442" y="1459230"/>
                  </a:lnTo>
                  <a:lnTo>
                    <a:pt x="5069459" y="1468247"/>
                  </a:lnTo>
                  <a:lnTo>
                    <a:pt x="5060442" y="1477264"/>
                  </a:lnTo>
                  <a:lnTo>
                    <a:pt x="3600450" y="22606"/>
                  </a:lnTo>
                  <a:lnTo>
                    <a:pt x="3609467" y="13589"/>
                  </a:lnTo>
                  <a:lnTo>
                    <a:pt x="3622167" y="13589"/>
                  </a:lnTo>
                  <a:lnTo>
                    <a:pt x="3622167" y="740918"/>
                  </a:lnTo>
                  <a:cubicBezTo>
                    <a:pt x="3622167" y="747903"/>
                    <a:pt x="3616452" y="753618"/>
                    <a:pt x="3609467" y="753618"/>
                  </a:cubicBezTo>
                  <a:lnTo>
                    <a:pt x="12700" y="75361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7219660" y="4148352"/>
            <a:ext cx="1549569" cy="48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2240" spc="-89">
                <a:solidFill>
                  <a:srgbClr val="FFFFFF"/>
                </a:solidFill>
                <a:latin typeface="Open Sans 1"/>
              </a:rPr>
              <a:t>2022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7125347" y="4633232"/>
            <a:ext cx="1580562" cy="1484782"/>
            <a:chOff x="0" y="0"/>
            <a:chExt cx="3951404" cy="3711954"/>
          </a:xfrm>
        </p:grpSpPr>
        <p:sp>
          <p:nvSpPr>
            <p:cNvPr id="49" name="Freeform 49"/>
            <p:cNvSpPr/>
            <p:nvPr/>
          </p:nvSpPr>
          <p:spPr>
            <a:xfrm>
              <a:off x="12700" y="12700"/>
              <a:ext cx="3925951" cy="3686556"/>
            </a:xfrm>
            <a:custGeom>
              <a:avLst/>
              <a:gdLst/>
              <a:ahLst/>
              <a:cxnLst/>
              <a:rect l="l" t="t" r="r" b="b"/>
              <a:pathLst>
                <a:path w="3925951" h="3686556">
                  <a:moveTo>
                    <a:pt x="0" y="0"/>
                  </a:moveTo>
                  <a:lnTo>
                    <a:pt x="3925951" y="0"/>
                  </a:lnTo>
                  <a:lnTo>
                    <a:pt x="3925951" y="3686556"/>
                  </a:lnTo>
                  <a:lnTo>
                    <a:pt x="0" y="3686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3951351" cy="3711956"/>
            </a:xfrm>
            <a:custGeom>
              <a:avLst/>
              <a:gdLst/>
              <a:ahLst/>
              <a:cxnLst/>
              <a:rect l="l" t="t" r="r" b="b"/>
              <a:pathLst>
                <a:path w="3951351" h="3711956">
                  <a:moveTo>
                    <a:pt x="12700" y="0"/>
                  </a:moveTo>
                  <a:lnTo>
                    <a:pt x="3938651" y="0"/>
                  </a:lnTo>
                  <a:cubicBezTo>
                    <a:pt x="3945636" y="0"/>
                    <a:pt x="3951351" y="5715"/>
                    <a:pt x="3951351" y="12700"/>
                  </a:cubicBezTo>
                  <a:lnTo>
                    <a:pt x="3951351" y="3699256"/>
                  </a:lnTo>
                  <a:cubicBezTo>
                    <a:pt x="3951351" y="3706241"/>
                    <a:pt x="3945636" y="3711956"/>
                    <a:pt x="3938651" y="3711956"/>
                  </a:cubicBezTo>
                  <a:lnTo>
                    <a:pt x="12700" y="3711956"/>
                  </a:lnTo>
                  <a:cubicBezTo>
                    <a:pt x="5715" y="3711956"/>
                    <a:pt x="0" y="3706241"/>
                    <a:pt x="0" y="36992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99256"/>
                  </a:lnTo>
                  <a:lnTo>
                    <a:pt x="12700" y="3699256"/>
                  </a:lnTo>
                  <a:lnTo>
                    <a:pt x="12700" y="3686556"/>
                  </a:lnTo>
                  <a:lnTo>
                    <a:pt x="3938651" y="3686556"/>
                  </a:lnTo>
                  <a:lnTo>
                    <a:pt x="3938651" y="3699256"/>
                  </a:lnTo>
                  <a:lnTo>
                    <a:pt x="3925951" y="3699256"/>
                  </a:lnTo>
                  <a:lnTo>
                    <a:pt x="3925951" y="12700"/>
                  </a:lnTo>
                  <a:lnTo>
                    <a:pt x="3938651" y="12700"/>
                  </a:lnTo>
                  <a:lnTo>
                    <a:pt x="393865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7165987" y="4692922"/>
            <a:ext cx="1499282" cy="138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600" spc="-63">
                <a:solidFill>
                  <a:srgbClr val="000000"/>
                </a:solidFill>
                <a:latin typeface="Open Sans 1"/>
              </a:rPr>
              <a:t>dəxʷx̌ayəbus DT Education Program receives CODA Accreditation, enrolls first class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88756" y="5274241"/>
            <a:ext cx="2032853" cy="1173846"/>
            <a:chOff x="0" y="0"/>
            <a:chExt cx="5082132" cy="2934616"/>
          </a:xfrm>
        </p:grpSpPr>
        <p:sp>
          <p:nvSpPr>
            <p:cNvPr id="53" name="Freeform 53"/>
            <p:cNvSpPr/>
            <p:nvPr/>
          </p:nvSpPr>
          <p:spPr>
            <a:xfrm>
              <a:off x="12700" y="12700"/>
              <a:ext cx="5056759" cy="2909189"/>
            </a:xfrm>
            <a:custGeom>
              <a:avLst/>
              <a:gdLst/>
              <a:ahLst/>
              <a:cxnLst/>
              <a:rect l="l" t="t" r="r" b="b"/>
              <a:pathLst>
                <a:path w="5056759" h="2909189">
                  <a:moveTo>
                    <a:pt x="0" y="727329"/>
                  </a:moveTo>
                  <a:lnTo>
                    <a:pt x="3596767" y="727329"/>
                  </a:lnTo>
                  <a:lnTo>
                    <a:pt x="3596767" y="0"/>
                  </a:lnTo>
                  <a:lnTo>
                    <a:pt x="5056759" y="1454658"/>
                  </a:lnTo>
                  <a:lnTo>
                    <a:pt x="3596767" y="2909189"/>
                  </a:lnTo>
                  <a:lnTo>
                    <a:pt x="3596767" y="2181860"/>
                  </a:lnTo>
                  <a:lnTo>
                    <a:pt x="0" y="2181860"/>
                  </a:lnTo>
                  <a:close/>
                </a:path>
              </a:pathLst>
            </a:custGeom>
            <a:solidFill>
              <a:srgbClr val="C0383D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-889"/>
              <a:ext cx="5082032" cy="2936494"/>
            </a:xfrm>
            <a:custGeom>
              <a:avLst/>
              <a:gdLst/>
              <a:ahLst/>
              <a:cxnLst/>
              <a:rect l="l" t="t" r="r" b="b"/>
              <a:pathLst>
                <a:path w="5082032" h="2936494">
                  <a:moveTo>
                    <a:pt x="12700" y="728218"/>
                  </a:moveTo>
                  <a:lnTo>
                    <a:pt x="3609467" y="728218"/>
                  </a:lnTo>
                  <a:lnTo>
                    <a:pt x="3609467" y="740918"/>
                  </a:lnTo>
                  <a:lnTo>
                    <a:pt x="3596767" y="740918"/>
                  </a:lnTo>
                  <a:lnTo>
                    <a:pt x="3596767" y="13589"/>
                  </a:lnTo>
                  <a:cubicBezTo>
                    <a:pt x="3596767" y="8509"/>
                    <a:pt x="3599815" y="3810"/>
                    <a:pt x="3604641" y="1905"/>
                  </a:cubicBezTo>
                  <a:cubicBezTo>
                    <a:pt x="3609467" y="0"/>
                    <a:pt x="3614801" y="1016"/>
                    <a:pt x="3618484" y="4699"/>
                  </a:cubicBezTo>
                  <a:lnTo>
                    <a:pt x="5078349" y="1459230"/>
                  </a:lnTo>
                  <a:cubicBezTo>
                    <a:pt x="5080762" y="1461643"/>
                    <a:pt x="5082032" y="1464818"/>
                    <a:pt x="5082032" y="1468247"/>
                  </a:cubicBezTo>
                  <a:cubicBezTo>
                    <a:pt x="5082032" y="1471676"/>
                    <a:pt x="5080635" y="1474851"/>
                    <a:pt x="5078349" y="1477264"/>
                  </a:cubicBezTo>
                  <a:lnTo>
                    <a:pt x="3618484" y="2931795"/>
                  </a:lnTo>
                  <a:cubicBezTo>
                    <a:pt x="3614801" y="2935478"/>
                    <a:pt x="3609340" y="2936494"/>
                    <a:pt x="3604641" y="2934589"/>
                  </a:cubicBezTo>
                  <a:cubicBezTo>
                    <a:pt x="3599942" y="2932684"/>
                    <a:pt x="3596767" y="2927985"/>
                    <a:pt x="3596767" y="2922905"/>
                  </a:cubicBezTo>
                  <a:lnTo>
                    <a:pt x="3596767" y="2195449"/>
                  </a:lnTo>
                  <a:lnTo>
                    <a:pt x="3609467" y="2195449"/>
                  </a:lnTo>
                  <a:lnTo>
                    <a:pt x="3609467" y="2208149"/>
                  </a:lnTo>
                  <a:lnTo>
                    <a:pt x="12700" y="2208149"/>
                  </a:lnTo>
                  <a:cubicBezTo>
                    <a:pt x="5715" y="2208149"/>
                    <a:pt x="0" y="2202434"/>
                    <a:pt x="0" y="2195449"/>
                  </a:cubicBezTo>
                  <a:lnTo>
                    <a:pt x="0" y="740918"/>
                  </a:lnTo>
                  <a:cubicBezTo>
                    <a:pt x="0" y="733933"/>
                    <a:pt x="5715" y="728218"/>
                    <a:pt x="12700" y="728218"/>
                  </a:cubicBezTo>
                  <a:moveTo>
                    <a:pt x="12700" y="753618"/>
                  </a:moveTo>
                  <a:lnTo>
                    <a:pt x="12700" y="740918"/>
                  </a:lnTo>
                  <a:lnTo>
                    <a:pt x="25400" y="740918"/>
                  </a:lnTo>
                  <a:lnTo>
                    <a:pt x="25400" y="2195449"/>
                  </a:lnTo>
                  <a:lnTo>
                    <a:pt x="12700" y="2195449"/>
                  </a:lnTo>
                  <a:lnTo>
                    <a:pt x="12700" y="2182749"/>
                  </a:lnTo>
                  <a:lnTo>
                    <a:pt x="3609467" y="2182749"/>
                  </a:lnTo>
                  <a:cubicBezTo>
                    <a:pt x="3616452" y="2182749"/>
                    <a:pt x="3622167" y="2188464"/>
                    <a:pt x="3622167" y="2195449"/>
                  </a:cubicBezTo>
                  <a:lnTo>
                    <a:pt x="3622167" y="2922778"/>
                  </a:lnTo>
                  <a:lnTo>
                    <a:pt x="3609467" y="2922778"/>
                  </a:lnTo>
                  <a:lnTo>
                    <a:pt x="3600450" y="2913761"/>
                  </a:lnTo>
                  <a:lnTo>
                    <a:pt x="5060442" y="1459230"/>
                  </a:lnTo>
                  <a:lnTo>
                    <a:pt x="5069459" y="1468247"/>
                  </a:lnTo>
                  <a:lnTo>
                    <a:pt x="5060442" y="1477264"/>
                  </a:lnTo>
                  <a:lnTo>
                    <a:pt x="3600450" y="22606"/>
                  </a:lnTo>
                  <a:lnTo>
                    <a:pt x="3609467" y="13589"/>
                  </a:lnTo>
                  <a:lnTo>
                    <a:pt x="3622167" y="13589"/>
                  </a:lnTo>
                  <a:lnTo>
                    <a:pt x="3622167" y="740918"/>
                  </a:lnTo>
                  <a:cubicBezTo>
                    <a:pt x="3622167" y="747903"/>
                    <a:pt x="3616452" y="753618"/>
                    <a:pt x="3609467" y="753618"/>
                  </a:cubicBezTo>
                  <a:lnTo>
                    <a:pt x="12700" y="75361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1119665" y="5687123"/>
            <a:ext cx="1549569" cy="38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839" spc="-113">
                <a:solidFill>
                  <a:srgbClr val="FFFFFF"/>
                </a:solidFill>
                <a:latin typeface="Open Sans 1"/>
              </a:rPr>
              <a:t>2023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2697809" y="5330914"/>
            <a:ext cx="1580562" cy="1484782"/>
            <a:chOff x="0" y="0"/>
            <a:chExt cx="3951404" cy="3711954"/>
          </a:xfrm>
        </p:grpSpPr>
        <p:sp>
          <p:nvSpPr>
            <p:cNvPr id="57" name="Freeform 57"/>
            <p:cNvSpPr/>
            <p:nvPr/>
          </p:nvSpPr>
          <p:spPr>
            <a:xfrm>
              <a:off x="12700" y="12700"/>
              <a:ext cx="3925951" cy="3686556"/>
            </a:xfrm>
            <a:custGeom>
              <a:avLst/>
              <a:gdLst/>
              <a:ahLst/>
              <a:cxnLst/>
              <a:rect l="l" t="t" r="r" b="b"/>
              <a:pathLst>
                <a:path w="3925951" h="3686556">
                  <a:moveTo>
                    <a:pt x="0" y="0"/>
                  </a:moveTo>
                  <a:lnTo>
                    <a:pt x="3925951" y="0"/>
                  </a:lnTo>
                  <a:lnTo>
                    <a:pt x="3925951" y="3686556"/>
                  </a:lnTo>
                  <a:lnTo>
                    <a:pt x="0" y="36865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3951351" cy="3711956"/>
            </a:xfrm>
            <a:custGeom>
              <a:avLst/>
              <a:gdLst/>
              <a:ahLst/>
              <a:cxnLst/>
              <a:rect l="l" t="t" r="r" b="b"/>
              <a:pathLst>
                <a:path w="3951351" h="3711956">
                  <a:moveTo>
                    <a:pt x="12700" y="0"/>
                  </a:moveTo>
                  <a:lnTo>
                    <a:pt x="3938651" y="0"/>
                  </a:lnTo>
                  <a:cubicBezTo>
                    <a:pt x="3945636" y="0"/>
                    <a:pt x="3951351" y="5715"/>
                    <a:pt x="3951351" y="12700"/>
                  </a:cubicBezTo>
                  <a:lnTo>
                    <a:pt x="3951351" y="3699256"/>
                  </a:lnTo>
                  <a:cubicBezTo>
                    <a:pt x="3951351" y="3706241"/>
                    <a:pt x="3945636" y="3711956"/>
                    <a:pt x="3938651" y="3711956"/>
                  </a:cubicBezTo>
                  <a:lnTo>
                    <a:pt x="12700" y="3711956"/>
                  </a:lnTo>
                  <a:cubicBezTo>
                    <a:pt x="5715" y="3711956"/>
                    <a:pt x="0" y="3706241"/>
                    <a:pt x="0" y="36992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99256"/>
                  </a:lnTo>
                  <a:lnTo>
                    <a:pt x="12700" y="3699256"/>
                  </a:lnTo>
                  <a:lnTo>
                    <a:pt x="12700" y="3686556"/>
                  </a:lnTo>
                  <a:lnTo>
                    <a:pt x="3938651" y="3686556"/>
                  </a:lnTo>
                  <a:lnTo>
                    <a:pt x="3938651" y="3699256"/>
                  </a:lnTo>
                  <a:lnTo>
                    <a:pt x="3925951" y="3699256"/>
                  </a:lnTo>
                  <a:lnTo>
                    <a:pt x="3925951" y="12700"/>
                  </a:lnTo>
                  <a:lnTo>
                    <a:pt x="3938651" y="12700"/>
                  </a:lnTo>
                  <a:lnTo>
                    <a:pt x="393865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2722560" y="5482971"/>
            <a:ext cx="1499282" cy="110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8"/>
              </a:lnSpc>
            </a:pPr>
            <a:r>
              <a:rPr lang="en-US" sz="1600" spc="-62">
                <a:solidFill>
                  <a:srgbClr val="000000"/>
                </a:solidFill>
                <a:latin typeface="Open Sans 1"/>
              </a:rPr>
              <a:t>Washington State passes state wide legislation</a:t>
            </a:r>
          </a:p>
          <a:p>
            <a:pPr algn="l">
              <a:lnSpc>
                <a:spcPts val="1728"/>
              </a:lnSpc>
            </a:pPr>
            <a:endParaRPr lang="en-US" sz="1600" spc="-62">
              <a:solidFill>
                <a:srgbClr val="000000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 l="-6285" r="-6285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501807" y="5251946"/>
            <a:ext cx="716416" cy="942225"/>
            <a:chOff x="0" y="0"/>
            <a:chExt cx="397430" cy="5226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430" cy="522697"/>
            </a:xfrm>
            <a:custGeom>
              <a:avLst/>
              <a:gdLst/>
              <a:ahLst/>
              <a:cxnLst/>
              <a:rect l="l" t="t" r="r" b="b"/>
              <a:pathLst>
                <a:path w="397430" h="522697">
                  <a:moveTo>
                    <a:pt x="397430" y="0"/>
                  </a:moveTo>
                  <a:lnTo>
                    <a:pt x="397430" y="522697"/>
                  </a:lnTo>
                  <a:lnTo>
                    <a:pt x="198715" y="395697"/>
                  </a:lnTo>
                  <a:lnTo>
                    <a:pt x="0" y="522697"/>
                  </a:lnTo>
                  <a:lnTo>
                    <a:pt x="0" y="0"/>
                  </a:lnTo>
                  <a:lnTo>
                    <a:pt x="397430" y="0"/>
                  </a:lnTo>
                  <a:close/>
                </a:path>
              </a:pathLst>
            </a:custGeom>
            <a:solidFill>
              <a:srgbClr val="C0393E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840920" y="5591060"/>
            <a:ext cx="572852" cy="407561"/>
            <a:chOff x="0" y="0"/>
            <a:chExt cx="649921" cy="4623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9921" cy="462393"/>
            </a:xfrm>
            <a:custGeom>
              <a:avLst/>
              <a:gdLst/>
              <a:ahLst/>
              <a:cxnLst/>
              <a:rect l="l" t="t" r="r" b="b"/>
              <a:pathLst>
                <a:path w="649921" h="462393">
                  <a:moveTo>
                    <a:pt x="324961" y="0"/>
                  </a:moveTo>
                  <a:lnTo>
                    <a:pt x="649921" y="462393"/>
                  </a:lnTo>
                  <a:lnTo>
                    <a:pt x="0" y="462393"/>
                  </a:lnTo>
                  <a:lnTo>
                    <a:pt x="324961" y="0"/>
                  </a:lnTo>
                  <a:close/>
                </a:path>
              </a:pathLst>
            </a:custGeom>
            <a:solidFill>
              <a:srgbClr val="C0393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3566" y="4915727"/>
            <a:ext cx="1926842" cy="898248"/>
            <a:chOff x="0" y="0"/>
            <a:chExt cx="1068911" cy="4983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8911" cy="498301"/>
            </a:xfrm>
            <a:custGeom>
              <a:avLst/>
              <a:gdLst/>
              <a:ahLst/>
              <a:cxnLst/>
              <a:rect l="l" t="t" r="r" b="b"/>
              <a:pathLst>
                <a:path w="1068911" h="498301">
                  <a:moveTo>
                    <a:pt x="20090" y="0"/>
                  </a:moveTo>
                  <a:lnTo>
                    <a:pt x="1048822" y="0"/>
                  </a:lnTo>
                  <a:cubicBezTo>
                    <a:pt x="1054150" y="0"/>
                    <a:pt x="1059260" y="2117"/>
                    <a:pt x="1063027" y="5884"/>
                  </a:cubicBezTo>
                  <a:cubicBezTo>
                    <a:pt x="1066795" y="9652"/>
                    <a:pt x="1068911" y="14762"/>
                    <a:pt x="1068911" y="20090"/>
                  </a:cubicBezTo>
                  <a:lnTo>
                    <a:pt x="1068911" y="478212"/>
                  </a:lnTo>
                  <a:cubicBezTo>
                    <a:pt x="1068911" y="489307"/>
                    <a:pt x="1059917" y="498301"/>
                    <a:pt x="1048822" y="498301"/>
                  </a:cubicBezTo>
                  <a:lnTo>
                    <a:pt x="20090" y="498301"/>
                  </a:lnTo>
                  <a:cubicBezTo>
                    <a:pt x="8994" y="498301"/>
                    <a:pt x="0" y="489307"/>
                    <a:pt x="0" y="478212"/>
                  </a:cubicBezTo>
                  <a:lnTo>
                    <a:pt x="0" y="20090"/>
                  </a:lnTo>
                  <a:cubicBezTo>
                    <a:pt x="0" y="8994"/>
                    <a:pt x="8994" y="0"/>
                    <a:pt x="20090" y="0"/>
                  </a:cubicBezTo>
                  <a:close/>
                </a:path>
              </a:pathLst>
            </a:custGeom>
            <a:solidFill>
              <a:srgbClr val="C0393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2360201" y="4884169"/>
            <a:ext cx="572852" cy="407561"/>
            <a:chOff x="0" y="0"/>
            <a:chExt cx="649921" cy="4623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9921" cy="462393"/>
            </a:xfrm>
            <a:custGeom>
              <a:avLst/>
              <a:gdLst/>
              <a:ahLst/>
              <a:cxnLst/>
              <a:rect l="l" t="t" r="r" b="b"/>
              <a:pathLst>
                <a:path w="649921" h="462393">
                  <a:moveTo>
                    <a:pt x="324961" y="0"/>
                  </a:moveTo>
                  <a:lnTo>
                    <a:pt x="649921" y="462393"/>
                  </a:lnTo>
                  <a:lnTo>
                    <a:pt x="0" y="462393"/>
                  </a:lnTo>
                  <a:lnTo>
                    <a:pt x="324961" y="0"/>
                  </a:lnTo>
                  <a:close/>
                </a:path>
              </a:pathLst>
            </a:custGeom>
            <a:solidFill>
              <a:srgbClr val="C0393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34300" y="4207979"/>
            <a:ext cx="1926842" cy="898248"/>
            <a:chOff x="0" y="0"/>
            <a:chExt cx="1068911" cy="4983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8911" cy="498301"/>
            </a:xfrm>
            <a:custGeom>
              <a:avLst/>
              <a:gdLst/>
              <a:ahLst/>
              <a:cxnLst/>
              <a:rect l="l" t="t" r="r" b="b"/>
              <a:pathLst>
                <a:path w="1068911" h="498301">
                  <a:moveTo>
                    <a:pt x="20090" y="0"/>
                  </a:moveTo>
                  <a:lnTo>
                    <a:pt x="1048822" y="0"/>
                  </a:lnTo>
                  <a:cubicBezTo>
                    <a:pt x="1054150" y="0"/>
                    <a:pt x="1059260" y="2117"/>
                    <a:pt x="1063027" y="5884"/>
                  </a:cubicBezTo>
                  <a:cubicBezTo>
                    <a:pt x="1066795" y="9652"/>
                    <a:pt x="1068911" y="14762"/>
                    <a:pt x="1068911" y="20090"/>
                  </a:cubicBezTo>
                  <a:lnTo>
                    <a:pt x="1068911" y="478212"/>
                  </a:lnTo>
                  <a:cubicBezTo>
                    <a:pt x="1068911" y="489307"/>
                    <a:pt x="1059917" y="498301"/>
                    <a:pt x="1048822" y="498301"/>
                  </a:cubicBezTo>
                  <a:lnTo>
                    <a:pt x="20090" y="498301"/>
                  </a:lnTo>
                  <a:cubicBezTo>
                    <a:pt x="8994" y="498301"/>
                    <a:pt x="0" y="489307"/>
                    <a:pt x="0" y="478212"/>
                  </a:cubicBezTo>
                  <a:lnTo>
                    <a:pt x="0" y="20090"/>
                  </a:lnTo>
                  <a:cubicBezTo>
                    <a:pt x="0" y="8994"/>
                    <a:pt x="8994" y="0"/>
                    <a:pt x="20090" y="0"/>
                  </a:cubicBezTo>
                  <a:close/>
                </a:path>
              </a:pathLst>
            </a:custGeom>
            <a:solidFill>
              <a:srgbClr val="6EBBB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3870936" y="4176036"/>
            <a:ext cx="572852" cy="407561"/>
            <a:chOff x="0" y="0"/>
            <a:chExt cx="649921" cy="4623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9921" cy="462393"/>
            </a:xfrm>
            <a:custGeom>
              <a:avLst/>
              <a:gdLst/>
              <a:ahLst/>
              <a:cxnLst/>
              <a:rect l="l" t="t" r="r" b="b"/>
              <a:pathLst>
                <a:path w="649921" h="462393">
                  <a:moveTo>
                    <a:pt x="324961" y="0"/>
                  </a:moveTo>
                  <a:lnTo>
                    <a:pt x="649921" y="462393"/>
                  </a:lnTo>
                  <a:lnTo>
                    <a:pt x="0" y="462393"/>
                  </a:lnTo>
                  <a:lnTo>
                    <a:pt x="324961" y="0"/>
                  </a:lnTo>
                  <a:close/>
                </a:path>
              </a:pathLst>
            </a:custGeom>
            <a:solidFill>
              <a:srgbClr val="6EBBB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45996" y="3500231"/>
            <a:ext cx="1926842" cy="898248"/>
            <a:chOff x="0" y="0"/>
            <a:chExt cx="1068911" cy="49830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68911" cy="498301"/>
            </a:xfrm>
            <a:custGeom>
              <a:avLst/>
              <a:gdLst/>
              <a:ahLst/>
              <a:cxnLst/>
              <a:rect l="l" t="t" r="r" b="b"/>
              <a:pathLst>
                <a:path w="1068911" h="498301">
                  <a:moveTo>
                    <a:pt x="20090" y="0"/>
                  </a:moveTo>
                  <a:lnTo>
                    <a:pt x="1048822" y="0"/>
                  </a:lnTo>
                  <a:cubicBezTo>
                    <a:pt x="1054150" y="0"/>
                    <a:pt x="1059260" y="2117"/>
                    <a:pt x="1063027" y="5884"/>
                  </a:cubicBezTo>
                  <a:cubicBezTo>
                    <a:pt x="1066795" y="9652"/>
                    <a:pt x="1068911" y="14762"/>
                    <a:pt x="1068911" y="20090"/>
                  </a:cubicBezTo>
                  <a:lnTo>
                    <a:pt x="1068911" y="478212"/>
                  </a:lnTo>
                  <a:cubicBezTo>
                    <a:pt x="1068911" y="489307"/>
                    <a:pt x="1059917" y="498301"/>
                    <a:pt x="1048822" y="498301"/>
                  </a:cubicBezTo>
                  <a:lnTo>
                    <a:pt x="20090" y="498301"/>
                  </a:lnTo>
                  <a:cubicBezTo>
                    <a:pt x="8994" y="498301"/>
                    <a:pt x="0" y="489307"/>
                    <a:pt x="0" y="478212"/>
                  </a:cubicBezTo>
                  <a:lnTo>
                    <a:pt x="0" y="20090"/>
                  </a:lnTo>
                  <a:cubicBezTo>
                    <a:pt x="0" y="8994"/>
                    <a:pt x="8994" y="0"/>
                    <a:pt x="20090" y="0"/>
                  </a:cubicBezTo>
                  <a:close/>
                </a:path>
              </a:pathLst>
            </a:custGeom>
            <a:solidFill>
              <a:srgbClr val="A4A85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5382631" y="3467900"/>
            <a:ext cx="572852" cy="407561"/>
            <a:chOff x="0" y="0"/>
            <a:chExt cx="649921" cy="4623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49921" cy="462393"/>
            </a:xfrm>
            <a:custGeom>
              <a:avLst/>
              <a:gdLst/>
              <a:ahLst/>
              <a:cxnLst/>
              <a:rect l="l" t="t" r="r" b="b"/>
              <a:pathLst>
                <a:path w="649921" h="462393">
                  <a:moveTo>
                    <a:pt x="324961" y="0"/>
                  </a:moveTo>
                  <a:lnTo>
                    <a:pt x="649921" y="462393"/>
                  </a:lnTo>
                  <a:lnTo>
                    <a:pt x="0" y="462393"/>
                  </a:lnTo>
                  <a:lnTo>
                    <a:pt x="324961" y="0"/>
                  </a:lnTo>
                  <a:close/>
                </a:path>
              </a:pathLst>
            </a:custGeom>
            <a:solidFill>
              <a:srgbClr val="A4A85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458213" y="2792483"/>
            <a:ext cx="1926842" cy="898248"/>
            <a:chOff x="0" y="0"/>
            <a:chExt cx="1068911" cy="4983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68911" cy="498301"/>
            </a:xfrm>
            <a:custGeom>
              <a:avLst/>
              <a:gdLst/>
              <a:ahLst/>
              <a:cxnLst/>
              <a:rect l="l" t="t" r="r" b="b"/>
              <a:pathLst>
                <a:path w="1068911" h="498301">
                  <a:moveTo>
                    <a:pt x="20090" y="0"/>
                  </a:moveTo>
                  <a:lnTo>
                    <a:pt x="1048822" y="0"/>
                  </a:lnTo>
                  <a:cubicBezTo>
                    <a:pt x="1054150" y="0"/>
                    <a:pt x="1059260" y="2117"/>
                    <a:pt x="1063027" y="5884"/>
                  </a:cubicBezTo>
                  <a:cubicBezTo>
                    <a:pt x="1066795" y="9652"/>
                    <a:pt x="1068911" y="14762"/>
                    <a:pt x="1068911" y="20090"/>
                  </a:cubicBezTo>
                  <a:lnTo>
                    <a:pt x="1068911" y="478212"/>
                  </a:lnTo>
                  <a:cubicBezTo>
                    <a:pt x="1068911" y="489307"/>
                    <a:pt x="1059917" y="498301"/>
                    <a:pt x="1048822" y="498301"/>
                  </a:cubicBezTo>
                  <a:lnTo>
                    <a:pt x="20090" y="498301"/>
                  </a:lnTo>
                  <a:cubicBezTo>
                    <a:pt x="8994" y="498301"/>
                    <a:pt x="0" y="489307"/>
                    <a:pt x="0" y="478212"/>
                  </a:cubicBezTo>
                  <a:lnTo>
                    <a:pt x="0" y="20090"/>
                  </a:lnTo>
                  <a:cubicBezTo>
                    <a:pt x="0" y="8994"/>
                    <a:pt x="8994" y="0"/>
                    <a:pt x="20090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600746" y="2946332"/>
            <a:ext cx="151928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FFFFFF"/>
                </a:solidFill>
                <a:latin typeface="Canva Sans Bold"/>
              </a:rPr>
              <a:t>Dental Accademic Review Committee-3.2022</a:t>
            </a:r>
          </a:p>
        </p:txBody>
      </p:sp>
      <p:grpSp>
        <p:nvGrpSpPr>
          <p:cNvPr id="31" name="Group 31"/>
          <p:cNvGrpSpPr/>
          <p:nvPr/>
        </p:nvGrpSpPr>
        <p:grpSpPr>
          <a:xfrm rot="-5400000">
            <a:off x="8608453" y="1727170"/>
            <a:ext cx="716416" cy="942225"/>
            <a:chOff x="0" y="0"/>
            <a:chExt cx="397430" cy="52269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97430" cy="522697"/>
            </a:xfrm>
            <a:custGeom>
              <a:avLst/>
              <a:gdLst/>
              <a:ahLst/>
              <a:cxnLst/>
              <a:rect l="l" t="t" r="r" b="b"/>
              <a:pathLst>
                <a:path w="397430" h="522697">
                  <a:moveTo>
                    <a:pt x="397430" y="0"/>
                  </a:moveTo>
                  <a:lnTo>
                    <a:pt x="397430" y="522697"/>
                  </a:lnTo>
                  <a:lnTo>
                    <a:pt x="198715" y="395697"/>
                  </a:lnTo>
                  <a:lnTo>
                    <a:pt x="0" y="522697"/>
                  </a:lnTo>
                  <a:lnTo>
                    <a:pt x="0" y="0"/>
                  </a:lnTo>
                  <a:lnTo>
                    <a:pt x="397430" y="0"/>
                  </a:lnTo>
                  <a:close/>
                </a:path>
              </a:pathLst>
            </a:custGeom>
            <a:solidFill>
              <a:srgbClr val="7A85C0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8445749" y="1889875"/>
            <a:ext cx="507162" cy="407561"/>
            <a:chOff x="0" y="0"/>
            <a:chExt cx="575394" cy="46239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75394" cy="462393"/>
            </a:xfrm>
            <a:custGeom>
              <a:avLst/>
              <a:gdLst/>
              <a:ahLst/>
              <a:cxnLst/>
              <a:rect l="l" t="t" r="r" b="b"/>
              <a:pathLst>
                <a:path w="575394" h="462393">
                  <a:moveTo>
                    <a:pt x="287697" y="0"/>
                  </a:moveTo>
                  <a:lnTo>
                    <a:pt x="575394" y="462393"/>
                  </a:lnTo>
                  <a:lnTo>
                    <a:pt x="0" y="462393"/>
                  </a:lnTo>
                  <a:lnTo>
                    <a:pt x="287697" y="0"/>
                  </a:lnTo>
                  <a:close/>
                </a:path>
              </a:pathLst>
            </a:custGeom>
            <a:solidFill>
              <a:srgbClr val="7A85C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120026" y="2224725"/>
            <a:ext cx="151928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404040"/>
                </a:solidFill>
                <a:latin typeface="Public Sans"/>
              </a:rPr>
              <a:t>Integrate your branding into your business.</a:t>
            </a:r>
          </a:p>
        </p:txBody>
      </p:sp>
      <p:grpSp>
        <p:nvGrpSpPr>
          <p:cNvPr id="38" name="Group 38"/>
          <p:cNvGrpSpPr/>
          <p:nvPr/>
        </p:nvGrpSpPr>
        <p:grpSpPr>
          <a:xfrm rot="-5400000">
            <a:off x="6894848" y="2765343"/>
            <a:ext cx="572852" cy="407561"/>
            <a:chOff x="0" y="0"/>
            <a:chExt cx="649921" cy="46239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49921" cy="462393"/>
            </a:xfrm>
            <a:custGeom>
              <a:avLst/>
              <a:gdLst/>
              <a:ahLst/>
              <a:cxnLst/>
              <a:rect l="l" t="t" r="r" b="b"/>
              <a:pathLst>
                <a:path w="649921" h="462393">
                  <a:moveTo>
                    <a:pt x="324961" y="0"/>
                  </a:moveTo>
                  <a:lnTo>
                    <a:pt x="649921" y="462393"/>
                  </a:lnTo>
                  <a:lnTo>
                    <a:pt x="0" y="462393"/>
                  </a:lnTo>
                  <a:lnTo>
                    <a:pt x="324961" y="0"/>
                  </a:ln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976269" y="2089926"/>
            <a:ext cx="1926842" cy="898248"/>
            <a:chOff x="0" y="0"/>
            <a:chExt cx="1068911" cy="49830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68911" cy="498301"/>
            </a:xfrm>
            <a:custGeom>
              <a:avLst/>
              <a:gdLst/>
              <a:ahLst/>
              <a:cxnLst/>
              <a:rect l="l" t="t" r="r" b="b"/>
              <a:pathLst>
                <a:path w="1068911" h="498301">
                  <a:moveTo>
                    <a:pt x="20090" y="0"/>
                  </a:moveTo>
                  <a:lnTo>
                    <a:pt x="1048822" y="0"/>
                  </a:lnTo>
                  <a:cubicBezTo>
                    <a:pt x="1054150" y="0"/>
                    <a:pt x="1059260" y="2117"/>
                    <a:pt x="1063027" y="5884"/>
                  </a:cubicBezTo>
                  <a:cubicBezTo>
                    <a:pt x="1066795" y="9652"/>
                    <a:pt x="1068911" y="14762"/>
                    <a:pt x="1068911" y="20090"/>
                  </a:cubicBezTo>
                  <a:lnTo>
                    <a:pt x="1068911" y="478212"/>
                  </a:lnTo>
                  <a:cubicBezTo>
                    <a:pt x="1068911" y="489307"/>
                    <a:pt x="1059917" y="498301"/>
                    <a:pt x="1048822" y="498301"/>
                  </a:cubicBezTo>
                  <a:lnTo>
                    <a:pt x="20090" y="498301"/>
                  </a:lnTo>
                  <a:cubicBezTo>
                    <a:pt x="8994" y="498301"/>
                    <a:pt x="0" y="489307"/>
                    <a:pt x="0" y="478212"/>
                  </a:cubicBezTo>
                  <a:lnTo>
                    <a:pt x="0" y="20090"/>
                  </a:lnTo>
                  <a:cubicBezTo>
                    <a:pt x="0" y="8994"/>
                    <a:pt x="8994" y="0"/>
                    <a:pt x="20090" y="0"/>
                  </a:cubicBezTo>
                  <a:close/>
                </a:path>
              </a:pathLst>
            </a:custGeom>
            <a:solidFill>
              <a:srgbClr val="7A85C0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23566" y="4316216"/>
            <a:ext cx="407561" cy="410542"/>
            <a:chOff x="0" y="0"/>
            <a:chExt cx="812800" cy="818745"/>
          </a:xfrm>
        </p:grpSpPr>
        <p:sp>
          <p:nvSpPr>
            <p:cNvPr id="45" name="Freeform 45"/>
            <p:cNvSpPr/>
            <p:nvPr/>
          </p:nvSpPr>
          <p:spPr>
            <a:xfrm>
              <a:off x="-1146" y="0"/>
              <a:ext cx="815092" cy="818745"/>
            </a:xfrm>
            <a:custGeom>
              <a:avLst/>
              <a:gdLst/>
              <a:ahLst/>
              <a:cxnLst/>
              <a:rect l="l" t="t" r="r" b="b"/>
              <a:pathLst>
                <a:path w="815092" h="818745">
                  <a:moveTo>
                    <a:pt x="407546" y="0"/>
                  </a:moveTo>
                  <a:cubicBezTo>
                    <a:pt x="632922" y="1008"/>
                    <a:pt x="815092" y="183995"/>
                    <a:pt x="815092" y="409372"/>
                  </a:cubicBezTo>
                  <a:cubicBezTo>
                    <a:pt x="815092" y="634750"/>
                    <a:pt x="632922" y="817737"/>
                    <a:pt x="407546" y="818745"/>
                  </a:cubicBezTo>
                  <a:cubicBezTo>
                    <a:pt x="182170" y="817737"/>
                    <a:pt x="0" y="634750"/>
                    <a:pt x="0" y="409372"/>
                  </a:cubicBezTo>
                  <a:cubicBezTo>
                    <a:pt x="0" y="183995"/>
                    <a:pt x="182170" y="1008"/>
                    <a:pt x="407546" y="0"/>
                  </a:cubicBezTo>
                  <a:close/>
                </a:path>
              </a:pathLst>
            </a:custGeom>
            <a:solidFill>
              <a:srgbClr val="C0393E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FFFFFF"/>
                  </a:solidFill>
                  <a:latin typeface="Public Sans"/>
                </a:rPr>
                <a:t>1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442846" y="3609917"/>
            <a:ext cx="407561" cy="410542"/>
            <a:chOff x="0" y="0"/>
            <a:chExt cx="812800" cy="818745"/>
          </a:xfrm>
        </p:grpSpPr>
        <p:sp>
          <p:nvSpPr>
            <p:cNvPr id="48" name="Freeform 48"/>
            <p:cNvSpPr/>
            <p:nvPr/>
          </p:nvSpPr>
          <p:spPr>
            <a:xfrm>
              <a:off x="-1146" y="0"/>
              <a:ext cx="815092" cy="818745"/>
            </a:xfrm>
            <a:custGeom>
              <a:avLst/>
              <a:gdLst/>
              <a:ahLst/>
              <a:cxnLst/>
              <a:rect l="l" t="t" r="r" b="b"/>
              <a:pathLst>
                <a:path w="815092" h="818745">
                  <a:moveTo>
                    <a:pt x="407546" y="0"/>
                  </a:moveTo>
                  <a:cubicBezTo>
                    <a:pt x="632922" y="1008"/>
                    <a:pt x="815092" y="183995"/>
                    <a:pt x="815092" y="409372"/>
                  </a:cubicBezTo>
                  <a:cubicBezTo>
                    <a:pt x="815092" y="634750"/>
                    <a:pt x="632922" y="817737"/>
                    <a:pt x="407546" y="818745"/>
                  </a:cubicBezTo>
                  <a:cubicBezTo>
                    <a:pt x="182170" y="817737"/>
                    <a:pt x="0" y="634750"/>
                    <a:pt x="0" y="409372"/>
                  </a:cubicBezTo>
                  <a:cubicBezTo>
                    <a:pt x="0" y="183995"/>
                    <a:pt x="182170" y="1008"/>
                    <a:pt x="407546" y="0"/>
                  </a:cubicBezTo>
                  <a:close/>
                </a:path>
              </a:pathLst>
            </a:custGeom>
            <a:solidFill>
              <a:srgbClr val="6EBBB4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FFFFFF"/>
                  </a:solidFill>
                  <a:latin typeface="Public Sans"/>
                </a:rPr>
                <a:t>2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953581" y="2902449"/>
            <a:ext cx="407561" cy="410542"/>
            <a:chOff x="0" y="0"/>
            <a:chExt cx="812800" cy="818745"/>
          </a:xfrm>
        </p:grpSpPr>
        <p:sp>
          <p:nvSpPr>
            <p:cNvPr id="51" name="Freeform 51"/>
            <p:cNvSpPr/>
            <p:nvPr/>
          </p:nvSpPr>
          <p:spPr>
            <a:xfrm>
              <a:off x="-1146" y="0"/>
              <a:ext cx="815092" cy="818745"/>
            </a:xfrm>
            <a:custGeom>
              <a:avLst/>
              <a:gdLst/>
              <a:ahLst/>
              <a:cxnLst/>
              <a:rect l="l" t="t" r="r" b="b"/>
              <a:pathLst>
                <a:path w="815092" h="818745">
                  <a:moveTo>
                    <a:pt x="407546" y="0"/>
                  </a:moveTo>
                  <a:cubicBezTo>
                    <a:pt x="632922" y="1008"/>
                    <a:pt x="815092" y="183995"/>
                    <a:pt x="815092" y="409372"/>
                  </a:cubicBezTo>
                  <a:cubicBezTo>
                    <a:pt x="815092" y="634750"/>
                    <a:pt x="632922" y="817737"/>
                    <a:pt x="407546" y="818745"/>
                  </a:cubicBezTo>
                  <a:cubicBezTo>
                    <a:pt x="182170" y="817737"/>
                    <a:pt x="0" y="634750"/>
                    <a:pt x="0" y="409372"/>
                  </a:cubicBezTo>
                  <a:cubicBezTo>
                    <a:pt x="0" y="183995"/>
                    <a:pt x="182170" y="1008"/>
                    <a:pt x="407546" y="0"/>
                  </a:cubicBezTo>
                  <a:close/>
                </a:path>
              </a:pathLst>
            </a:custGeom>
            <a:solidFill>
              <a:srgbClr val="A4A85D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FFFFFF"/>
                  </a:solidFill>
                  <a:latin typeface="Public Sans"/>
                </a:rPr>
                <a:t>3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458213" y="2188758"/>
            <a:ext cx="407561" cy="410542"/>
            <a:chOff x="0" y="0"/>
            <a:chExt cx="812800" cy="818745"/>
          </a:xfrm>
        </p:grpSpPr>
        <p:sp>
          <p:nvSpPr>
            <p:cNvPr id="54" name="Freeform 54"/>
            <p:cNvSpPr/>
            <p:nvPr/>
          </p:nvSpPr>
          <p:spPr>
            <a:xfrm>
              <a:off x="-1146" y="0"/>
              <a:ext cx="815092" cy="818745"/>
            </a:xfrm>
            <a:custGeom>
              <a:avLst/>
              <a:gdLst/>
              <a:ahLst/>
              <a:cxnLst/>
              <a:rect l="l" t="t" r="r" b="b"/>
              <a:pathLst>
                <a:path w="815092" h="818745">
                  <a:moveTo>
                    <a:pt x="407546" y="0"/>
                  </a:moveTo>
                  <a:cubicBezTo>
                    <a:pt x="632922" y="1008"/>
                    <a:pt x="815092" y="183995"/>
                    <a:pt x="815092" y="409372"/>
                  </a:cubicBezTo>
                  <a:cubicBezTo>
                    <a:pt x="815092" y="634750"/>
                    <a:pt x="632922" y="817737"/>
                    <a:pt x="407546" y="818745"/>
                  </a:cubicBezTo>
                  <a:cubicBezTo>
                    <a:pt x="182170" y="817737"/>
                    <a:pt x="0" y="634750"/>
                    <a:pt x="0" y="409372"/>
                  </a:cubicBezTo>
                  <a:cubicBezTo>
                    <a:pt x="0" y="183995"/>
                    <a:pt x="182170" y="1008"/>
                    <a:pt x="407546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404040"/>
                  </a:solidFill>
                  <a:latin typeface="Public Sans"/>
                </a:rPr>
                <a:t>4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976269" y="1488883"/>
            <a:ext cx="407561" cy="410542"/>
            <a:chOff x="0" y="0"/>
            <a:chExt cx="812800" cy="818745"/>
          </a:xfrm>
        </p:grpSpPr>
        <p:sp>
          <p:nvSpPr>
            <p:cNvPr id="57" name="Freeform 57"/>
            <p:cNvSpPr/>
            <p:nvPr/>
          </p:nvSpPr>
          <p:spPr>
            <a:xfrm>
              <a:off x="-1146" y="0"/>
              <a:ext cx="815092" cy="818745"/>
            </a:xfrm>
            <a:custGeom>
              <a:avLst/>
              <a:gdLst/>
              <a:ahLst/>
              <a:cxnLst/>
              <a:rect l="l" t="t" r="r" b="b"/>
              <a:pathLst>
                <a:path w="815092" h="818745">
                  <a:moveTo>
                    <a:pt x="407546" y="0"/>
                  </a:moveTo>
                  <a:cubicBezTo>
                    <a:pt x="632922" y="1008"/>
                    <a:pt x="815092" y="183995"/>
                    <a:pt x="815092" y="409372"/>
                  </a:cubicBezTo>
                  <a:cubicBezTo>
                    <a:pt x="815092" y="634750"/>
                    <a:pt x="632922" y="817737"/>
                    <a:pt x="407546" y="818745"/>
                  </a:cubicBezTo>
                  <a:cubicBezTo>
                    <a:pt x="182170" y="817737"/>
                    <a:pt x="0" y="634750"/>
                    <a:pt x="0" y="409372"/>
                  </a:cubicBezTo>
                  <a:cubicBezTo>
                    <a:pt x="0" y="183995"/>
                    <a:pt x="182170" y="1008"/>
                    <a:pt x="407546" y="0"/>
                  </a:cubicBezTo>
                  <a:close/>
                </a:path>
              </a:pathLst>
            </a:custGeom>
            <a:solidFill>
              <a:srgbClr val="7A85C0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FFFFFF"/>
                  </a:solidFill>
                  <a:latin typeface="Public Sans"/>
                </a:rPr>
                <a:t>5</a:t>
              </a:r>
            </a:p>
          </p:txBody>
        </p:sp>
      </p:grpSp>
      <p:sp>
        <p:nvSpPr>
          <p:cNvPr id="59" name="Freeform 59"/>
          <p:cNvSpPr/>
          <p:nvPr/>
        </p:nvSpPr>
        <p:spPr>
          <a:xfrm rot="-1812531">
            <a:off x="1418578" y="3898673"/>
            <a:ext cx="806036" cy="204532"/>
          </a:xfrm>
          <a:custGeom>
            <a:avLst/>
            <a:gdLst/>
            <a:ahLst/>
            <a:cxnLst/>
            <a:rect l="l" t="t" r="r" b="b"/>
            <a:pathLst>
              <a:path w="806036" h="204532">
                <a:moveTo>
                  <a:pt x="0" y="0"/>
                </a:moveTo>
                <a:lnTo>
                  <a:pt x="806035" y="0"/>
                </a:lnTo>
                <a:lnTo>
                  <a:pt x="806035" y="204531"/>
                </a:lnTo>
                <a:lnTo>
                  <a:pt x="0" y="204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1812531">
            <a:off x="2947078" y="3192532"/>
            <a:ext cx="806036" cy="204532"/>
          </a:xfrm>
          <a:custGeom>
            <a:avLst/>
            <a:gdLst/>
            <a:ahLst/>
            <a:cxnLst/>
            <a:rect l="l" t="t" r="r" b="b"/>
            <a:pathLst>
              <a:path w="806036" h="204532">
                <a:moveTo>
                  <a:pt x="0" y="0"/>
                </a:moveTo>
                <a:lnTo>
                  <a:pt x="806036" y="0"/>
                </a:lnTo>
                <a:lnTo>
                  <a:pt x="806036" y="204532"/>
                </a:lnTo>
                <a:lnTo>
                  <a:pt x="0" y="20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-1812531">
            <a:off x="4457138" y="2487509"/>
            <a:ext cx="806036" cy="204532"/>
          </a:xfrm>
          <a:custGeom>
            <a:avLst/>
            <a:gdLst/>
            <a:ahLst/>
            <a:cxnLst/>
            <a:rect l="l" t="t" r="r" b="b"/>
            <a:pathLst>
              <a:path w="806036" h="204532">
                <a:moveTo>
                  <a:pt x="0" y="0"/>
                </a:moveTo>
                <a:lnTo>
                  <a:pt x="806036" y="0"/>
                </a:lnTo>
                <a:lnTo>
                  <a:pt x="806036" y="204532"/>
                </a:lnTo>
                <a:lnTo>
                  <a:pt x="0" y="20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rot="-1812531">
            <a:off x="5957368" y="1775909"/>
            <a:ext cx="806036" cy="204532"/>
          </a:xfrm>
          <a:custGeom>
            <a:avLst/>
            <a:gdLst/>
            <a:ahLst/>
            <a:cxnLst/>
            <a:rect l="l" t="t" r="r" b="b"/>
            <a:pathLst>
              <a:path w="806036" h="204532">
                <a:moveTo>
                  <a:pt x="0" y="0"/>
                </a:moveTo>
                <a:lnTo>
                  <a:pt x="806036" y="0"/>
                </a:lnTo>
                <a:lnTo>
                  <a:pt x="806036" y="204531"/>
                </a:lnTo>
                <a:lnTo>
                  <a:pt x="0" y="204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8227859" y="28198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712" t="-6428" r="-26153" b="-17893"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4460413" y="6388850"/>
            <a:ext cx="1296139" cy="834713"/>
          </a:xfrm>
          <a:custGeom>
            <a:avLst/>
            <a:gdLst/>
            <a:ahLst/>
            <a:cxnLst/>
            <a:rect l="l" t="t" r="r" b="b"/>
            <a:pathLst>
              <a:path w="1296139" h="834713">
                <a:moveTo>
                  <a:pt x="0" y="0"/>
                </a:moveTo>
                <a:lnTo>
                  <a:pt x="1296139" y="0"/>
                </a:lnTo>
                <a:lnTo>
                  <a:pt x="1296139" y="834713"/>
                </a:lnTo>
                <a:lnTo>
                  <a:pt x="0" y="83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72468" y="6427496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20"/>
                </a:lnTo>
                <a:lnTo>
                  <a:pt x="0" y="7574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7072593" y="4043156"/>
            <a:ext cx="2310533" cy="2607194"/>
          </a:xfrm>
          <a:custGeom>
            <a:avLst/>
            <a:gdLst/>
            <a:ahLst/>
            <a:cxnLst/>
            <a:rect l="l" t="t" r="r" b="b"/>
            <a:pathLst>
              <a:path w="2310533" h="2607194">
                <a:moveTo>
                  <a:pt x="0" y="0"/>
                </a:moveTo>
                <a:lnTo>
                  <a:pt x="2310533" y="0"/>
                </a:lnTo>
                <a:lnTo>
                  <a:pt x="2310533" y="2607194"/>
                </a:lnTo>
                <a:lnTo>
                  <a:pt x="0" y="26071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68" name="TextBox 68"/>
          <p:cNvSpPr txBox="1"/>
          <p:nvPr/>
        </p:nvSpPr>
        <p:spPr>
          <a:xfrm>
            <a:off x="2850407" y="21096"/>
            <a:ext cx="4379836" cy="143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3705">
                <a:solidFill>
                  <a:srgbClr val="404040"/>
                </a:solidFill>
                <a:latin typeface="Canva Sans Bold"/>
              </a:rPr>
              <a:t>Dental Health Aide Program  Infrastructure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61956" y="5012509"/>
            <a:ext cx="1519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FFFFFF"/>
                </a:solidFill>
                <a:latin typeface="Public Sans Bold"/>
              </a:rPr>
              <a:t>Tribes- 43 Federally Recognized tribes in OR, WA and ID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562186" y="4379817"/>
            <a:ext cx="151928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Public Sans Bold"/>
              </a:rPr>
              <a:t>Resolution-all 43 tribes agree on CHAP-7.15.2020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063000" y="3544691"/>
            <a:ext cx="1519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FFFFFF"/>
                </a:solidFill>
                <a:latin typeface="Canva Sans Bold"/>
              </a:rPr>
              <a:t>Portland Area CHAP Certification Board- 2021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072593" y="2165965"/>
            <a:ext cx="15192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300">
                <a:solidFill>
                  <a:srgbClr val="FFFFFF"/>
                </a:solidFill>
                <a:latin typeface="Public Sans Bold"/>
              </a:rPr>
              <a:t>Dental Health Aide Program Advisory Workgroup- 3.2023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063000" y="5839652"/>
            <a:ext cx="224373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000000"/>
                </a:solidFill>
                <a:latin typeface="Public Sans Bold"/>
              </a:rPr>
              <a:t>Standards and Procedures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t="-9222" r="-2295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7443" y="161076"/>
            <a:ext cx="3554460" cy="230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DHAs Increase Access and Efficiency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640" y="2606706"/>
            <a:ext cx="3331875" cy="2498906"/>
            <a:chOff x="0" y="0"/>
            <a:chExt cx="8329687" cy="62472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29676" cy="6247257"/>
            </a:xfrm>
            <a:custGeom>
              <a:avLst/>
              <a:gdLst/>
              <a:ahLst/>
              <a:cxnLst/>
              <a:rect l="l" t="t" r="r" b="b"/>
              <a:pathLst>
                <a:path w="8329676" h="6247257">
                  <a:moveTo>
                    <a:pt x="0" y="0"/>
                  </a:moveTo>
                  <a:lnTo>
                    <a:pt x="8329676" y="0"/>
                  </a:lnTo>
                  <a:lnTo>
                    <a:pt x="8329676" y="6247257"/>
                  </a:lnTo>
                  <a:lnTo>
                    <a:pt x="0" y="6247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3" b="-3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95842" y="5260022"/>
            <a:ext cx="333606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400">
                <a:solidFill>
                  <a:srgbClr val="000000"/>
                </a:solidFill>
                <a:latin typeface="Canva Sans Bold"/>
              </a:rPr>
              <a:t>Kari Kuntzelman, DHAT, LDT, Oregon, 2020</a:t>
            </a:r>
          </a:p>
        </p:txBody>
      </p:sp>
      <p:sp>
        <p:nvSpPr>
          <p:cNvPr id="7" name="Freeform 7"/>
          <p:cNvSpPr/>
          <p:nvPr/>
        </p:nvSpPr>
        <p:spPr>
          <a:xfrm>
            <a:off x="6344094" y="1379341"/>
            <a:ext cx="3203499" cy="737210"/>
          </a:xfrm>
          <a:custGeom>
            <a:avLst/>
            <a:gdLst/>
            <a:ahLst/>
            <a:cxnLst/>
            <a:rect l="l" t="t" r="r" b="b"/>
            <a:pathLst>
              <a:path w="3203499" h="737210">
                <a:moveTo>
                  <a:pt x="0" y="0"/>
                </a:moveTo>
                <a:lnTo>
                  <a:pt x="3203499" y="0"/>
                </a:lnTo>
                <a:lnTo>
                  <a:pt x="3203499" y="737209"/>
                </a:lnTo>
                <a:lnTo>
                  <a:pt x="0" y="737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76588" y="1460934"/>
            <a:ext cx="3103001" cy="52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OHI, motivational interviewing</a:t>
            </a:r>
          </a:p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Polish, antimicrobials, fluoride</a:t>
            </a:r>
          </a:p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Dental Assisting</a:t>
            </a:r>
          </a:p>
        </p:txBody>
      </p:sp>
      <p:sp>
        <p:nvSpPr>
          <p:cNvPr id="9" name="Freeform 9"/>
          <p:cNvSpPr/>
          <p:nvPr/>
        </p:nvSpPr>
        <p:spPr>
          <a:xfrm>
            <a:off x="4547813" y="1288455"/>
            <a:ext cx="1806397" cy="919023"/>
          </a:xfrm>
          <a:custGeom>
            <a:avLst/>
            <a:gdLst/>
            <a:ahLst/>
            <a:cxnLst/>
            <a:rect l="l" t="t" r="r" b="b"/>
            <a:pathLst>
              <a:path w="1806397" h="919023">
                <a:moveTo>
                  <a:pt x="0" y="0"/>
                </a:moveTo>
                <a:lnTo>
                  <a:pt x="1806397" y="0"/>
                </a:lnTo>
                <a:lnTo>
                  <a:pt x="1806397" y="919023"/>
                </a:lnTo>
                <a:lnTo>
                  <a:pt x="0" y="919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83619" y="1471887"/>
            <a:ext cx="1534811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219">
                <a:solidFill>
                  <a:srgbClr val="000000"/>
                </a:solidFill>
                <a:latin typeface="Open Sans 2"/>
              </a:rPr>
              <a:t>PDHA</a:t>
            </a:r>
          </a:p>
        </p:txBody>
      </p:sp>
      <p:sp>
        <p:nvSpPr>
          <p:cNvPr id="11" name="Freeform 11"/>
          <p:cNvSpPr/>
          <p:nvPr/>
        </p:nvSpPr>
        <p:spPr>
          <a:xfrm>
            <a:off x="6344094" y="2333630"/>
            <a:ext cx="3203499" cy="737210"/>
          </a:xfrm>
          <a:custGeom>
            <a:avLst/>
            <a:gdLst/>
            <a:ahLst/>
            <a:cxnLst/>
            <a:rect l="l" t="t" r="r" b="b"/>
            <a:pathLst>
              <a:path w="3203499" h="737210">
                <a:moveTo>
                  <a:pt x="0" y="0"/>
                </a:moveTo>
                <a:lnTo>
                  <a:pt x="3203499" y="0"/>
                </a:lnTo>
                <a:lnTo>
                  <a:pt x="3203499" y="737210"/>
                </a:lnTo>
                <a:lnTo>
                  <a:pt x="0" y="73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76588" y="2415223"/>
            <a:ext cx="3103001" cy="35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Place Restorations</a:t>
            </a:r>
          </a:p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PDHA services</a:t>
            </a:r>
          </a:p>
        </p:txBody>
      </p:sp>
      <p:sp>
        <p:nvSpPr>
          <p:cNvPr id="13" name="Freeform 13"/>
          <p:cNvSpPr/>
          <p:nvPr/>
        </p:nvSpPr>
        <p:spPr>
          <a:xfrm>
            <a:off x="4547813" y="2242744"/>
            <a:ext cx="1806397" cy="919023"/>
          </a:xfrm>
          <a:custGeom>
            <a:avLst/>
            <a:gdLst/>
            <a:ahLst/>
            <a:cxnLst/>
            <a:rect l="l" t="t" r="r" b="b"/>
            <a:pathLst>
              <a:path w="1806397" h="919023">
                <a:moveTo>
                  <a:pt x="0" y="0"/>
                </a:moveTo>
                <a:lnTo>
                  <a:pt x="1806397" y="0"/>
                </a:lnTo>
                <a:lnTo>
                  <a:pt x="1806397" y="919023"/>
                </a:lnTo>
                <a:lnTo>
                  <a:pt x="0" y="919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683619" y="2426175"/>
            <a:ext cx="1534811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219">
                <a:solidFill>
                  <a:srgbClr val="000000"/>
                </a:solidFill>
                <a:latin typeface="Open Sans 2"/>
              </a:rPr>
              <a:t>EFDHA</a:t>
            </a:r>
          </a:p>
        </p:txBody>
      </p:sp>
      <p:sp>
        <p:nvSpPr>
          <p:cNvPr id="15" name="Freeform 15"/>
          <p:cNvSpPr/>
          <p:nvPr/>
        </p:nvSpPr>
        <p:spPr>
          <a:xfrm>
            <a:off x="6344094" y="3287918"/>
            <a:ext cx="3203499" cy="737210"/>
          </a:xfrm>
          <a:custGeom>
            <a:avLst/>
            <a:gdLst/>
            <a:ahLst/>
            <a:cxnLst/>
            <a:rect l="l" t="t" r="r" b="b"/>
            <a:pathLst>
              <a:path w="3203499" h="737210">
                <a:moveTo>
                  <a:pt x="0" y="0"/>
                </a:moveTo>
                <a:lnTo>
                  <a:pt x="3203499" y="0"/>
                </a:lnTo>
                <a:lnTo>
                  <a:pt x="3203499" y="737210"/>
                </a:lnTo>
                <a:lnTo>
                  <a:pt x="0" y="73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376588" y="3369511"/>
            <a:ext cx="3103001" cy="52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RDH procedures including local anesthesia</a:t>
            </a:r>
          </a:p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PDHA, EFDHA services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4547813" y="3197034"/>
            <a:ext cx="1806397" cy="919023"/>
          </a:xfrm>
          <a:custGeom>
            <a:avLst/>
            <a:gdLst/>
            <a:ahLst/>
            <a:cxnLst/>
            <a:rect l="l" t="t" r="r" b="b"/>
            <a:pathLst>
              <a:path w="1806397" h="919023">
                <a:moveTo>
                  <a:pt x="0" y="0"/>
                </a:moveTo>
                <a:lnTo>
                  <a:pt x="1806397" y="0"/>
                </a:lnTo>
                <a:lnTo>
                  <a:pt x="1806397" y="919022"/>
                </a:lnTo>
                <a:lnTo>
                  <a:pt x="0" y="919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683619" y="3380465"/>
            <a:ext cx="1534811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219">
                <a:solidFill>
                  <a:srgbClr val="000000"/>
                </a:solidFill>
                <a:latin typeface="Open Sans 2"/>
              </a:rPr>
              <a:t>DHAH</a:t>
            </a:r>
          </a:p>
        </p:txBody>
      </p:sp>
      <p:sp>
        <p:nvSpPr>
          <p:cNvPr id="19" name="Freeform 19"/>
          <p:cNvSpPr/>
          <p:nvPr/>
        </p:nvSpPr>
        <p:spPr>
          <a:xfrm>
            <a:off x="6344094" y="4242208"/>
            <a:ext cx="3203499" cy="737210"/>
          </a:xfrm>
          <a:custGeom>
            <a:avLst/>
            <a:gdLst/>
            <a:ahLst/>
            <a:cxnLst/>
            <a:rect l="l" t="t" r="r" b="b"/>
            <a:pathLst>
              <a:path w="3203499" h="737210">
                <a:moveTo>
                  <a:pt x="0" y="0"/>
                </a:moveTo>
                <a:lnTo>
                  <a:pt x="3203499" y="0"/>
                </a:lnTo>
                <a:lnTo>
                  <a:pt x="3203499" y="737209"/>
                </a:lnTo>
                <a:lnTo>
                  <a:pt x="0" y="737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376588" y="4381362"/>
            <a:ext cx="3103001" cy="48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7282" lvl="3" indent="-74321" algn="l">
              <a:lnSpc>
                <a:spcPts val="1330"/>
              </a:lnSpc>
              <a:buFont typeface="Arial"/>
              <a:buChar char="￭"/>
            </a:pPr>
            <a:r>
              <a:rPr lang="en-US" sz="1232">
                <a:solidFill>
                  <a:srgbClr val="000000"/>
                </a:solidFill>
                <a:latin typeface="Canva Sans"/>
              </a:rPr>
              <a:t>Exam, diagnose</a:t>
            </a:r>
          </a:p>
          <a:p>
            <a:pPr marL="297282" lvl="3" indent="-74321" algn="l">
              <a:lnSpc>
                <a:spcPts val="1330"/>
              </a:lnSpc>
              <a:buFont typeface="Arial"/>
              <a:buChar char="￭"/>
            </a:pPr>
            <a:r>
              <a:rPr lang="en-US" sz="1232">
                <a:solidFill>
                  <a:srgbClr val="000000"/>
                </a:solidFill>
                <a:latin typeface="Canva Sans"/>
              </a:rPr>
              <a:t>Prep, restore and finish </a:t>
            </a:r>
          </a:p>
          <a:p>
            <a:pPr marL="297282" lvl="3" indent="-74321" algn="l">
              <a:lnSpc>
                <a:spcPts val="1330"/>
              </a:lnSpc>
              <a:buFont typeface="Arial"/>
              <a:buChar char="￭"/>
            </a:pPr>
            <a:r>
              <a:rPr lang="en-US" sz="1232">
                <a:solidFill>
                  <a:srgbClr val="000000"/>
                </a:solidFill>
                <a:latin typeface="Canva Sans"/>
              </a:rPr>
              <a:t>Non-surgical extractions</a:t>
            </a:r>
          </a:p>
        </p:txBody>
      </p:sp>
      <p:sp>
        <p:nvSpPr>
          <p:cNvPr id="21" name="Freeform 21"/>
          <p:cNvSpPr/>
          <p:nvPr/>
        </p:nvSpPr>
        <p:spPr>
          <a:xfrm>
            <a:off x="4547813" y="4151323"/>
            <a:ext cx="1806397" cy="919023"/>
          </a:xfrm>
          <a:custGeom>
            <a:avLst/>
            <a:gdLst/>
            <a:ahLst/>
            <a:cxnLst/>
            <a:rect l="l" t="t" r="r" b="b"/>
            <a:pathLst>
              <a:path w="1806397" h="919023">
                <a:moveTo>
                  <a:pt x="0" y="0"/>
                </a:moveTo>
                <a:lnTo>
                  <a:pt x="1806397" y="0"/>
                </a:lnTo>
                <a:lnTo>
                  <a:pt x="1806397" y="919022"/>
                </a:lnTo>
                <a:lnTo>
                  <a:pt x="0" y="919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683619" y="4334754"/>
            <a:ext cx="1534811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219">
                <a:solidFill>
                  <a:srgbClr val="000000"/>
                </a:solidFill>
                <a:latin typeface="Open Sans 2"/>
              </a:rPr>
              <a:t>DHAT</a:t>
            </a:r>
          </a:p>
        </p:txBody>
      </p:sp>
      <p:sp>
        <p:nvSpPr>
          <p:cNvPr id="23" name="Freeform 23"/>
          <p:cNvSpPr/>
          <p:nvPr/>
        </p:nvSpPr>
        <p:spPr>
          <a:xfrm>
            <a:off x="6344094" y="5196496"/>
            <a:ext cx="3203499" cy="737210"/>
          </a:xfrm>
          <a:custGeom>
            <a:avLst/>
            <a:gdLst/>
            <a:ahLst/>
            <a:cxnLst/>
            <a:rect l="l" t="t" r="r" b="b"/>
            <a:pathLst>
              <a:path w="3203499" h="737210">
                <a:moveTo>
                  <a:pt x="0" y="0"/>
                </a:moveTo>
                <a:lnTo>
                  <a:pt x="3203499" y="0"/>
                </a:lnTo>
                <a:lnTo>
                  <a:pt x="3203499" y="737210"/>
                </a:lnTo>
                <a:lnTo>
                  <a:pt x="0" y="73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376588" y="5278090"/>
            <a:ext cx="3103001" cy="52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Complex services (RCT, crowns, surgery)</a:t>
            </a:r>
          </a:p>
          <a:p>
            <a:pPr marL="308865" lvl="3" indent="-77216" algn="l">
              <a:lnSpc>
                <a:spcPts val="1382"/>
              </a:lnSpc>
              <a:buFont typeface="Arial"/>
              <a:buChar char="￭"/>
            </a:pPr>
            <a:r>
              <a:rPr lang="en-US" sz="1280">
                <a:solidFill>
                  <a:srgbClr val="000000"/>
                </a:solidFill>
                <a:latin typeface="Canva Sans"/>
              </a:rPr>
              <a:t>Supervising Dental Health Aides</a:t>
            </a:r>
          </a:p>
        </p:txBody>
      </p:sp>
      <p:sp>
        <p:nvSpPr>
          <p:cNvPr id="25" name="Freeform 25"/>
          <p:cNvSpPr/>
          <p:nvPr/>
        </p:nvSpPr>
        <p:spPr>
          <a:xfrm>
            <a:off x="4547813" y="5105612"/>
            <a:ext cx="1806397" cy="919023"/>
          </a:xfrm>
          <a:custGeom>
            <a:avLst/>
            <a:gdLst/>
            <a:ahLst/>
            <a:cxnLst/>
            <a:rect l="l" t="t" r="r" b="b"/>
            <a:pathLst>
              <a:path w="1806397" h="919023">
                <a:moveTo>
                  <a:pt x="0" y="0"/>
                </a:moveTo>
                <a:lnTo>
                  <a:pt x="1806397" y="0"/>
                </a:lnTo>
                <a:lnTo>
                  <a:pt x="1806397" y="919023"/>
                </a:lnTo>
                <a:lnTo>
                  <a:pt x="0" y="919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4683619" y="5289043"/>
            <a:ext cx="1534811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219">
                <a:solidFill>
                  <a:srgbClr val="000000"/>
                </a:solidFill>
                <a:latin typeface="Open Sans 2"/>
              </a:rPr>
              <a:t>Dentist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86256" y="1050261"/>
          <a:ext cx="9381087" cy="6136138"/>
        </p:xfrm>
        <a:graphic>
          <a:graphicData uri="http://schemas.openxmlformats.org/drawingml/2006/table">
            <a:tbl>
              <a:tblPr/>
              <a:tblGrid>
                <a:gridCol w="203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2502"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Primary Dental Health Aide I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 PDHA I</a:t>
                      </a:r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B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Primary Dental Health Aide II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PDHA II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B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Expanded Functions Dental Health Aide I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EFDHA I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5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B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Expanded Function Dental Health Aide II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EFDHA II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B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Dental Health Aide Hygienist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DHAH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B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Dental Health Aide Therapist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DHAT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B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98"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Required Courses </a:t>
                      </a: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Required Courses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Required Courses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Required Courses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Required training &amp; education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Required training &amp; education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6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PDHA I and: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PDHA II and: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Bold"/>
                        </a:rPr>
                        <a:t>EFDHA I and: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41"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Core Curriculum </a:t>
                      </a: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Advanced Dental Procedures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Basic Restorative Functions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Advanced Restorative Functions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DH Program or Board approved DHAH Program 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DT Program  or Board Approved DHAT Program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41"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Primary Oral Health Promotion and Disease Prevention </a:t>
                      </a: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Community Based Dental Practice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Prefabricated Crown Placement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DH Program or Board approved DHAH Program 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DT Program  or Board Approved DHAT Program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293"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8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 Italics"/>
                        </a:rPr>
                        <a:t>One or more of the following: </a:t>
                      </a:r>
                      <a:endParaRPr lang="en-US" sz="1100"/>
                    </a:p>
                    <a:p>
                      <a:pPr algn="l">
                        <a:lnSpc>
                          <a:spcPts val="1428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Dental Assistant Functions </a:t>
                      </a:r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200">
                        <a:solidFill>
                          <a:srgbClr val="000000"/>
                        </a:solidFill>
                        <a:latin typeface="Oswald"/>
                      </a:endParaRPr>
                    </a:p>
                    <a:p>
                      <a:pPr algn="l">
                        <a:lnSpc>
                          <a:spcPts val="2004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Sealants</a:t>
                      </a:r>
                    </a:p>
                    <a:p>
                      <a:pPr algn="l">
                        <a:lnSpc>
                          <a:spcPts val="2004"/>
                        </a:lnSpc>
                      </a:pPr>
                      <a:endParaRPr lang="en-US" sz="1200">
                        <a:solidFill>
                          <a:srgbClr val="000000"/>
                        </a:solidFill>
                        <a:latin typeface="Oswald"/>
                      </a:endParaRPr>
                    </a:p>
                    <a:p>
                      <a:pPr algn="l">
                        <a:lnSpc>
                          <a:spcPts val="2004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Dental Prophylaxis</a:t>
                      </a:r>
                    </a:p>
                    <a:p>
                      <a:pPr algn="l">
                        <a:lnSpc>
                          <a:spcPts val="2004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 </a:t>
                      </a:r>
                    </a:p>
                    <a:p>
                      <a:pPr algn="l">
                        <a:lnSpc>
                          <a:spcPts val="2004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Radiology</a:t>
                      </a:r>
                    </a:p>
                    <a:p>
                      <a:pPr algn="l">
                        <a:lnSpc>
                          <a:spcPts val="2004"/>
                        </a:lnSpc>
                      </a:pPr>
                      <a:endParaRPr lang="en-US" sz="1200">
                        <a:solidFill>
                          <a:srgbClr val="000000"/>
                        </a:solidFill>
                        <a:latin typeface="Oswald"/>
                      </a:endParaRPr>
                    </a:p>
                    <a:p>
                      <a:pPr algn="l">
                        <a:lnSpc>
                          <a:spcPts val="1464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Atraumatic Restorative Treatment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200">
                        <a:solidFill>
                          <a:srgbClr val="000000"/>
                        </a:solidFill>
                        <a:latin typeface="Oswald"/>
                      </a:endParaRP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DH Program or Board approved DHAH Program 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DT Program  or Board Approved DHAT Program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00">
                <a:tc rowSpan="2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 specific # of procedures  </a:t>
                      </a: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(s) - specific # of procedures 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200">
                        <a:solidFill>
                          <a:srgbClr val="000000"/>
                        </a:solidFill>
                        <a:latin typeface="Oswald"/>
                      </a:endParaRP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DH Program or Board approved DHAH Program 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DT Program  or Board Approved DHAT Program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98"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 specific # of procedures  </a:t>
                      </a:r>
                      <a:endParaRPr lang="en-US" sz="1100"/>
                    </a:p>
                  </a:txBody>
                  <a:tcPr marL="20782" marR="20782" marT="20782" marB="20782" anchor="ctr">
                    <a:lnL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(s) - specific # of procedures  </a:t>
                      </a:r>
                      <a:endParaRPr lang="en-US" sz="1100"/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200">
                        <a:solidFill>
                          <a:srgbClr val="000000"/>
                        </a:solidFill>
                        <a:latin typeface="Oswald"/>
                      </a:endParaRP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Preceptorship - </a:t>
                      </a: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3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6 months or 800 hrs </a:t>
                      </a:r>
                    </a:p>
                  </a:txBody>
                  <a:tcPr marL="20782" marR="20782" marT="20782" marB="20782" anchor="ctr">
                    <a:lnL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DH Program or Board approved DHAH Program 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swald"/>
                        </a:rPr>
                        <a:t>Accredited DT Program  or Board Approved DHAT Program </a:t>
                      </a:r>
                      <a:endParaRPr lang="en-US" sz="1100"/>
                    </a:p>
                  </a:txBody>
                  <a:tcPr marL="20782" marR="20782" marT="20782" marB="20782" anchor="ctr">
                    <a:lnL w="51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9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7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6256" y="85206"/>
            <a:ext cx="9381088" cy="905464"/>
            <a:chOff x="0" y="0"/>
            <a:chExt cx="23452720" cy="2263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52675" cy="2263648"/>
            </a:xfrm>
            <a:custGeom>
              <a:avLst/>
              <a:gdLst/>
              <a:ahLst/>
              <a:cxnLst/>
              <a:rect l="l" t="t" r="r" b="b"/>
              <a:pathLst>
                <a:path w="23452675" h="2263648">
                  <a:moveTo>
                    <a:pt x="0" y="0"/>
                  </a:moveTo>
                  <a:lnTo>
                    <a:pt x="23452675" y="0"/>
                  </a:lnTo>
                  <a:lnTo>
                    <a:pt x="23452675" y="2263648"/>
                  </a:lnTo>
                  <a:lnTo>
                    <a:pt x="0" y="2263648"/>
                  </a:lnTo>
                  <a:close/>
                </a:path>
              </a:pathLst>
            </a:custGeom>
            <a:solidFill>
              <a:srgbClr val="C0383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79371" y="204576"/>
            <a:ext cx="685417" cy="666724"/>
            <a:chOff x="0" y="0"/>
            <a:chExt cx="1713543" cy="16668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3484" cy="1666748"/>
            </a:xfrm>
            <a:custGeom>
              <a:avLst/>
              <a:gdLst/>
              <a:ahLst/>
              <a:cxnLst/>
              <a:rect l="l" t="t" r="r" b="b"/>
              <a:pathLst>
                <a:path w="1713484" h="1666748">
                  <a:moveTo>
                    <a:pt x="0" y="0"/>
                  </a:moveTo>
                  <a:lnTo>
                    <a:pt x="1713484" y="0"/>
                  </a:lnTo>
                  <a:lnTo>
                    <a:pt x="1713484" y="1666748"/>
                  </a:lnTo>
                  <a:lnTo>
                    <a:pt x="0" y="1666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" b="-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509934" y="188323"/>
            <a:ext cx="5072404" cy="62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>
                <a:solidFill>
                  <a:srgbClr val="FFFFFF"/>
                </a:solidFill>
                <a:latin typeface="Oswald"/>
              </a:rPr>
              <a:t>Dental Health Aide Program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7423" y="200652"/>
            <a:ext cx="2043077" cy="72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853">
                <a:solidFill>
                  <a:srgbClr val="FFFFFF"/>
                </a:solidFill>
                <a:latin typeface="Oswald"/>
              </a:rPr>
              <a:t>For more information please contact:</a:t>
            </a:r>
          </a:p>
          <a:p>
            <a:pPr algn="ctr">
              <a:lnSpc>
                <a:spcPts val="1194"/>
              </a:lnSpc>
            </a:pPr>
            <a:r>
              <a:rPr lang="en-US" sz="853">
                <a:solidFill>
                  <a:srgbClr val="FFFFFF"/>
                </a:solidFill>
                <a:latin typeface="Oswald"/>
              </a:rPr>
              <a:t> </a:t>
            </a:r>
            <a:r>
              <a:rPr lang="en-US" sz="853" u="sng">
                <a:solidFill>
                  <a:srgbClr val="FFFFFF"/>
                </a:solidFill>
                <a:latin typeface="Oswald"/>
                <a:hlinkClick r:id="rId3" tooltip="mailto:pready@npaihb.org"/>
              </a:rPr>
              <a:t>pready@npaihb.org </a:t>
            </a:r>
          </a:p>
          <a:p>
            <a:pPr algn="ctr">
              <a:lnSpc>
                <a:spcPts val="1194"/>
              </a:lnSpc>
            </a:pPr>
            <a:r>
              <a:rPr lang="en-US" sz="853" u="sng">
                <a:solidFill>
                  <a:srgbClr val="FFFFFF"/>
                </a:solidFill>
                <a:latin typeface="Oswald"/>
              </a:rPr>
              <a:t>kkuntzelman@npaihb.org</a:t>
            </a:r>
          </a:p>
          <a:p>
            <a:pPr algn="ctr">
              <a:lnSpc>
                <a:spcPts val="1194"/>
              </a:lnSpc>
            </a:pPr>
            <a:r>
              <a:rPr lang="en-US" sz="853" u="sng">
                <a:solidFill>
                  <a:srgbClr val="FFFFFF"/>
                </a:solidFill>
                <a:latin typeface="Oswald"/>
              </a:rPr>
              <a:t>mdavis@npaihb.org</a:t>
            </a:r>
          </a:p>
          <a:p>
            <a:pPr algn="ctr">
              <a:lnSpc>
                <a:spcPts val="1194"/>
              </a:lnSpc>
            </a:pPr>
            <a:endParaRPr lang="en-US" sz="853" u="sng">
              <a:solidFill>
                <a:srgbClr val="FFFFFF"/>
              </a:solidFill>
              <a:latin typeface="Oswa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13844" y="801828"/>
            <a:ext cx="4125912" cy="13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853">
                <a:solidFill>
                  <a:srgbClr val="FFFFFF"/>
                </a:solidFill>
                <a:latin typeface="Oswald"/>
              </a:rPr>
              <a:t>https://www.tchpp.org/about-dhas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 l="-6285" r="-628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93798" y="386875"/>
            <a:ext cx="1350502" cy="1301275"/>
          </a:xfrm>
          <a:custGeom>
            <a:avLst/>
            <a:gdLst/>
            <a:ahLst/>
            <a:cxnLst/>
            <a:rect l="l" t="t" r="r" b="b"/>
            <a:pathLst>
              <a:path w="1350502" h="1301275">
                <a:moveTo>
                  <a:pt x="0" y="0"/>
                </a:moveTo>
                <a:lnTo>
                  <a:pt x="1350502" y="0"/>
                </a:lnTo>
                <a:lnTo>
                  <a:pt x="1350502" y="1301276"/>
                </a:lnTo>
                <a:lnTo>
                  <a:pt x="0" y="130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12" t="-6428" r="-26153" b="-1789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973" y="6453511"/>
            <a:ext cx="687547" cy="757420"/>
          </a:xfrm>
          <a:custGeom>
            <a:avLst/>
            <a:gdLst/>
            <a:ahLst/>
            <a:cxnLst/>
            <a:rect l="l" t="t" r="r" b="b"/>
            <a:pathLst>
              <a:path w="687547" h="757420">
                <a:moveTo>
                  <a:pt x="0" y="0"/>
                </a:moveTo>
                <a:lnTo>
                  <a:pt x="687547" y="0"/>
                </a:lnTo>
                <a:lnTo>
                  <a:pt x="687547" y="757419"/>
                </a:lnTo>
                <a:lnTo>
                  <a:pt x="0" y="7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69049" y="6524878"/>
            <a:ext cx="884551" cy="884551"/>
          </a:xfrm>
          <a:custGeom>
            <a:avLst/>
            <a:gdLst/>
            <a:ahLst/>
            <a:cxnLst/>
            <a:rect l="l" t="t" r="r" b="b"/>
            <a:pathLst>
              <a:path w="884551" h="884551">
                <a:moveTo>
                  <a:pt x="0" y="0"/>
                </a:moveTo>
                <a:lnTo>
                  <a:pt x="884551" y="0"/>
                </a:lnTo>
                <a:lnTo>
                  <a:pt x="884551" y="884551"/>
                </a:lnTo>
                <a:lnTo>
                  <a:pt x="0" y="884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7747" y="226701"/>
            <a:ext cx="7806051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NW Tribes Guiding the Dental Health Aide Progam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520" y="2066288"/>
            <a:ext cx="8697735" cy="4765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3087" lvl="1" indent="-246543">
              <a:lnSpc>
                <a:spcPts val="3197"/>
              </a:lnSpc>
              <a:buFont typeface="Arial"/>
              <a:buChar char="•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DHA CHAP Analysis:</a:t>
            </a:r>
          </a:p>
          <a:p>
            <a:pPr marL="986174" lvl="2" indent="-328725">
              <a:lnSpc>
                <a:spcPts val="3197"/>
              </a:lnSpc>
              <a:buFont typeface="Arial"/>
              <a:buChar char="⚬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Outreach conducted with Area Tribes and clinics to explore familiarity with CHAP, offer information, and ensure that DHA Program development is meeting their needs</a:t>
            </a:r>
          </a:p>
          <a:p>
            <a:pPr marL="986174" lvl="2" indent="-328725">
              <a:lnSpc>
                <a:spcPts val="3197"/>
              </a:lnSpc>
              <a:buFont typeface="Arial"/>
              <a:buChar char="⚬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Dental clinics interested in DHA program to enhance exiting DAs skills and train new DAs </a:t>
            </a:r>
          </a:p>
          <a:p>
            <a:pPr marL="493087" lvl="1" indent="-246543">
              <a:lnSpc>
                <a:spcPts val="3197"/>
              </a:lnSpc>
              <a:buFont typeface="Arial"/>
              <a:buChar char="•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DHA Program Advisory Workgroup</a:t>
            </a:r>
          </a:p>
          <a:p>
            <a:pPr marL="986174" lvl="2" indent="-328725">
              <a:lnSpc>
                <a:spcPts val="3197"/>
              </a:lnSpc>
              <a:buFont typeface="Arial"/>
              <a:buChar char="⚬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All tribes and staff welcome to participate</a:t>
            </a:r>
          </a:p>
          <a:p>
            <a:pPr marL="986174" lvl="2" indent="-328725">
              <a:lnSpc>
                <a:spcPts val="3197"/>
              </a:lnSpc>
              <a:buFont typeface="Arial"/>
              <a:buChar char="⚬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Guiding development of DHA Program</a:t>
            </a:r>
          </a:p>
          <a:p>
            <a:pPr marL="986174" lvl="2" indent="-328725">
              <a:lnSpc>
                <a:spcPts val="3197"/>
              </a:lnSpc>
              <a:buFont typeface="Arial"/>
              <a:buChar char="⚬"/>
            </a:pPr>
            <a:r>
              <a:rPr lang="en-US" sz="2283">
                <a:solidFill>
                  <a:srgbClr val="000000"/>
                </a:solidFill>
                <a:latin typeface="Canva Sans"/>
              </a:rPr>
              <a:t>Next meeting: September 13, 12pm-1pm Pacific Time</a:t>
            </a:r>
          </a:p>
          <a:p>
            <a:pPr>
              <a:lnSpc>
                <a:spcPts val="3197"/>
              </a:lnSpc>
            </a:pPr>
            <a:endParaRPr lang="en-US" sz="2283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PAIHBr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PAIHBtemplate_2" id="{A6A466BD-C9D0-4E32-B494-CB3C07D686F5}" vid="{15093CC8-6EAF-41BF-81A0-88F03F8DE8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966</Words>
  <Application>Microsoft Office PowerPoint</Application>
  <PresentationFormat>Custom</PresentationFormat>
  <Paragraphs>210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Public Sans</vt:lpstr>
      <vt:lpstr>Open Sans 1 Bold</vt:lpstr>
      <vt:lpstr>Calibri</vt:lpstr>
      <vt:lpstr>Canva Sans Italics</vt:lpstr>
      <vt:lpstr>Gill Sans Nova Medium</vt:lpstr>
      <vt:lpstr>Gill Sans</vt:lpstr>
      <vt:lpstr>Glacial Indifference</vt:lpstr>
      <vt:lpstr>Canva Sans Bold</vt:lpstr>
      <vt:lpstr>Arial</vt:lpstr>
      <vt:lpstr>Open Sans 1</vt:lpstr>
      <vt:lpstr>Gill Sans Nova Light</vt:lpstr>
      <vt:lpstr>Oswald Bold</vt:lpstr>
      <vt:lpstr>Oswald Italics</vt:lpstr>
      <vt:lpstr>League Spartan</vt:lpstr>
      <vt:lpstr>Open Sans 2</vt:lpstr>
      <vt:lpstr>Oswald</vt:lpstr>
      <vt:lpstr>Times New Roman</vt:lpstr>
      <vt:lpstr>Public Sans Bold</vt:lpstr>
      <vt:lpstr>Canva Sans</vt:lpstr>
      <vt:lpstr>Gill Sans Nova Book</vt:lpstr>
      <vt:lpstr>Glacial Indifference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Portland Area Dental Meeting 8.2023</dc:title>
  <dc:creator>Kari Kuntzelman</dc:creator>
  <cp:lastModifiedBy>Kari Kuntzelman</cp:lastModifiedBy>
  <cp:revision>7</cp:revision>
  <dcterms:created xsi:type="dcterms:W3CDTF">2006-08-16T00:00:00Z</dcterms:created>
  <dcterms:modified xsi:type="dcterms:W3CDTF">2023-08-16T14:08:12Z</dcterms:modified>
  <dc:identifier>DAFq63k8bDk</dc:identifier>
</cp:coreProperties>
</file>