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31"/>
  </p:notesMasterIdLst>
  <p:sldIdLst>
    <p:sldId id="259" r:id="rId6"/>
    <p:sldId id="299" r:id="rId7"/>
    <p:sldId id="284" r:id="rId8"/>
    <p:sldId id="287" r:id="rId9"/>
    <p:sldId id="298" r:id="rId10"/>
    <p:sldId id="279" r:id="rId11"/>
    <p:sldId id="289" r:id="rId12"/>
    <p:sldId id="290" r:id="rId13"/>
    <p:sldId id="291" r:id="rId14"/>
    <p:sldId id="292" r:id="rId15"/>
    <p:sldId id="296" r:id="rId16"/>
    <p:sldId id="280" r:id="rId17"/>
    <p:sldId id="281" r:id="rId18"/>
    <p:sldId id="295" r:id="rId19"/>
    <p:sldId id="303" r:id="rId20"/>
    <p:sldId id="293" r:id="rId21"/>
    <p:sldId id="257" r:id="rId22"/>
    <p:sldId id="282" r:id="rId23"/>
    <p:sldId id="278" r:id="rId24"/>
    <p:sldId id="302" r:id="rId25"/>
    <p:sldId id="306" r:id="rId26"/>
    <p:sldId id="268" r:id="rId27"/>
    <p:sldId id="262" r:id="rId28"/>
    <p:sldId id="307"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ena Cruz" initials="SC" lastIdx="3" clrIdx="0">
    <p:extLst>
      <p:ext uri="{19B8F6BF-5375-455C-9EA6-DF929625EA0E}">
        <p15:presenceInfo xmlns:p15="http://schemas.microsoft.com/office/powerpoint/2012/main" userId="S-1-5-21-1684630353-458887256-5522801-57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05" autoAdjust="0"/>
    <p:restoredTop sz="96201" autoAdjust="0"/>
  </p:normalViewPr>
  <p:slideViewPr>
    <p:cSldViewPr snapToGrid="0">
      <p:cViewPr varScale="1">
        <p:scale>
          <a:sx n="93" d="100"/>
          <a:sy n="93" d="100"/>
        </p:scale>
        <p:origin x="72" y="270"/>
      </p:cViewPr>
      <p:guideLst/>
    </p:cSldViewPr>
  </p:slideViewPr>
  <p:outlineViewPr>
    <p:cViewPr>
      <p:scale>
        <a:sx n="33" d="100"/>
        <a:sy n="33" d="100"/>
      </p:scale>
      <p:origin x="0" y="-367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94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67012-76A8-459A-82CA-A60F88C79CFA}"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3BC6088F-FAED-4551-B2BF-104AB98D4CBC}">
      <dgm:prSet phldrT="[Text]"/>
      <dgm:spPr/>
      <dgm:t>
        <a:bodyPr/>
        <a:lstStyle/>
        <a:p>
          <a:r>
            <a:rPr lang="en-US" dirty="0">
              <a:latin typeface="Segoe UI" panose="020B0502040204020203" pitchFamily="34" charset="0"/>
              <a:cs typeface="Segoe UI" panose="020B0502040204020203" pitchFamily="34" charset="0"/>
            </a:rPr>
            <a:t>Patient/Staff Education </a:t>
          </a:r>
        </a:p>
      </dgm:t>
    </dgm:pt>
    <dgm:pt modelId="{531B426B-A144-4CBC-8531-5BD76530D56A}" type="parTrans" cxnId="{A661CC36-8F75-4B5B-B1E4-401C0CF031D7}">
      <dgm:prSet/>
      <dgm:spPr/>
      <dgm:t>
        <a:bodyPr/>
        <a:lstStyle/>
        <a:p>
          <a:endParaRPr lang="en-US"/>
        </a:p>
      </dgm:t>
    </dgm:pt>
    <dgm:pt modelId="{210FF506-954F-4423-962B-6CD6DDEA2A64}" type="sibTrans" cxnId="{A661CC36-8F75-4B5B-B1E4-401C0CF031D7}">
      <dgm:prSet/>
      <dgm:spPr/>
      <dgm:t>
        <a:bodyPr/>
        <a:lstStyle/>
        <a:p>
          <a:endParaRPr lang="en-US"/>
        </a:p>
      </dgm:t>
    </dgm:pt>
    <dgm:pt modelId="{1FB50876-8096-423E-ACAD-3E3B11C22B9B}">
      <dgm:prSet phldrT="[Text]"/>
      <dgm:spPr/>
      <dgm:t>
        <a:bodyPr/>
        <a:lstStyle/>
        <a:p>
          <a:pPr>
            <a:buNone/>
          </a:pPr>
          <a:r>
            <a:rPr lang="en-US" b="1" dirty="0">
              <a:latin typeface="Segoe UI" panose="020B0502040204020203" pitchFamily="34" charset="0"/>
              <a:cs typeface="Segoe UI" panose="020B0502040204020203" pitchFamily="34" charset="0"/>
            </a:rPr>
            <a:t>Presentation about HPV and vaccine from Dr. Shanta Chelliah </a:t>
          </a:r>
        </a:p>
        <a:p>
          <a:pPr>
            <a:buFont typeface="Arial" panose="020B0604020202020204" pitchFamily="34" charset="0"/>
            <a:buChar char="•"/>
          </a:pPr>
          <a:r>
            <a:rPr lang="en-US" b="0" dirty="0">
              <a:latin typeface="Segoe UI" panose="020B0502040204020203" pitchFamily="34" charset="0"/>
              <a:cs typeface="Segoe UI" panose="020B0502040204020203" pitchFamily="34" charset="0"/>
            </a:rPr>
            <a:t>All Dental Staff presentation 4/5/22 </a:t>
          </a:r>
        </a:p>
        <a:p>
          <a:pPr>
            <a:buNone/>
          </a:pPr>
          <a:r>
            <a:rPr lang="en-US" dirty="0">
              <a:latin typeface="Segoe UI" panose="020B0502040204020203" pitchFamily="34" charset="0"/>
              <a:cs typeface="Segoe UI" panose="020B0502040204020203" pitchFamily="34" charset="0"/>
            </a:rPr>
            <a:t>Provider Meeting 6/7/22</a:t>
          </a:r>
        </a:p>
        <a:p>
          <a:pPr>
            <a:buNone/>
          </a:pPr>
          <a:r>
            <a:rPr lang="en-US" dirty="0">
              <a:latin typeface="Segoe UI" panose="020B0502040204020203" pitchFamily="34" charset="0"/>
              <a:cs typeface="Segoe UI" panose="020B0502040204020203" pitchFamily="34" charset="0"/>
            </a:rPr>
            <a:t>Standing topic of discussion at provider meetings </a:t>
          </a:r>
        </a:p>
        <a:p>
          <a:pPr>
            <a:buNone/>
          </a:pPr>
          <a:endParaRPr lang="en-US" dirty="0">
            <a:latin typeface="Segoe UI" panose="020B0502040204020203" pitchFamily="34" charset="0"/>
            <a:cs typeface="Segoe UI" panose="020B0502040204020203" pitchFamily="34" charset="0"/>
          </a:endParaRPr>
        </a:p>
        <a:p>
          <a:pPr>
            <a:buNone/>
          </a:pPr>
          <a:r>
            <a:rPr lang="en-US" b="1" dirty="0">
              <a:latin typeface="Segoe UI" panose="020B0502040204020203" pitchFamily="34" charset="0"/>
              <a:cs typeface="Segoe UI" panose="020B0502040204020203" pitchFamily="34" charset="0"/>
            </a:rPr>
            <a:t>Informational session for Dental Assistants ONLY: </a:t>
          </a:r>
        </a:p>
        <a:p>
          <a:pPr>
            <a:buNone/>
          </a:pPr>
          <a:r>
            <a:rPr lang="en-US" dirty="0">
              <a:latin typeface="Segoe UI" panose="020B0502040204020203" pitchFamily="34" charset="0"/>
              <a:cs typeface="Segoe UI" panose="020B0502040204020203" pitchFamily="34" charset="0"/>
            </a:rPr>
            <a:t>11/4/22 </a:t>
          </a:r>
        </a:p>
        <a:p>
          <a:pPr>
            <a:buNone/>
          </a:pPr>
          <a:r>
            <a:rPr lang="en-US" dirty="0">
              <a:latin typeface="Segoe UI" panose="020B0502040204020203" pitchFamily="34" charset="0"/>
              <a:cs typeface="Segoe UI" panose="020B0502040204020203" pitchFamily="34" charset="0"/>
            </a:rPr>
            <a:t>  </a:t>
          </a:r>
        </a:p>
        <a:p>
          <a:pPr>
            <a:buNone/>
          </a:pPr>
          <a:r>
            <a:rPr lang="en-US" dirty="0">
              <a:latin typeface="Segoe UI" panose="020B0502040204020203" pitchFamily="34" charset="0"/>
              <a:cs typeface="Segoe UI" panose="020B0502040204020203" pitchFamily="34" charset="0"/>
            </a:rPr>
            <a:t>Distributed patient and provider facing materials to all clinics and provided scripting for conversations with patients </a:t>
          </a:r>
        </a:p>
      </dgm:t>
    </dgm:pt>
    <dgm:pt modelId="{95E929E8-30FB-4343-B95E-4A6E6B1E4723}" type="parTrans" cxnId="{AAA3F68D-5874-41F2-AC5F-92D6EEA45AD4}">
      <dgm:prSet/>
      <dgm:spPr/>
      <dgm:t>
        <a:bodyPr/>
        <a:lstStyle/>
        <a:p>
          <a:endParaRPr lang="en-US"/>
        </a:p>
      </dgm:t>
    </dgm:pt>
    <dgm:pt modelId="{4068A971-B2E2-46A9-99DD-AC80E97619B1}" type="sibTrans" cxnId="{AAA3F68D-5874-41F2-AC5F-92D6EEA45AD4}">
      <dgm:prSet/>
      <dgm:spPr/>
      <dgm:t>
        <a:bodyPr/>
        <a:lstStyle/>
        <a:p>
          <a:endParaRPr lang="en-US"/>
        </a:p>
      </dgm:t>
    </dgm:pt>
    <dgm:pt modelId="{2EF5925F-2DBA-4B67-87C6-2561D9817F81}">
      <dgm:prSet phldrT="[Text]"/>
      <dgm:spPr/>
      <dgm:t>
        <a:bodyPr/>
        <a:lstStyle/>
        <a:p>
          <a:r>
            <a:rPr lang="en-US" dirty="0">
              <a:latin typeface="Segoe UI" panose="020B0502040204020203" pitchFamily="34" charset="0"/>
              <a:cs typeface="Segoe UI" panose="020B0502040204020203" pitchFamily="34" charset="0"/>
            </a:rPr>
            <a:t>Work out billing/coding issues </a:t>
          </a:r>
        </a:p>
      </dgm:t>
    </dgm:pt>
    <dgm:pt modelId="{3C923DFC-D8D8-4CBA-A55F-22855B0CFCEF}" type="parTrans" cxnId="{1D30BB8F-7BED-4288-AD33-8B81C3A76629}">
      <dgm:prSet/>
      <dgm:spPr/>
      <dgm:t>
        <a:bodyPr/>
        <a:lstStyle/>
        <a:p>
          <a:endParaRPr lang="en-US"/>
        </a:p>
      </dgm:t>
    </dgm:pt>
    <dgm:pt modelId="{0FBBF81C-A600-4C87-824C-C0D36307EA6A}" type="sibTrans" cxnId="{1D30BB8F-7BED-4288-AD33-8B81C3A76629}">
      <dgm:prSet/>
      <dgm:spPr/>
      <dgm:t>
        <a:bodyPr/>
        <a:lstStyle/>
        <a:p>
          <a:endParaRPr lang="en-US"/>
        </a:p>
      </dgm:t>
    </dgm:pt>
    <dgm:pt modelId="{9C479AB7-E772-4159-A6D3-9A9ED6C6772D}">
      <dgm:prSet phldrT="[Text]" custT="1"/>
      <dgm:spPr/>
      <dgm:t>
        <a:bodyPr/>
        <a:lstStyle/>
        <a:p>
          <a:pPr>
            <a:buNone/>
          </a:pPr>
          <a:r>
            <a:rPr lang="en-US" sz="1200" b="1" dirty="0">
              <a:latin typeface="Segoe UI" panose="020B0502040204020203" pitchFamily="34" charset="0"/>
              <a:cs typeface="Segoe UI" panose="020B0502040204020203" pitchFamily="34" charset="0"/>
            </a:rPr>
            <a:t>Currently being worked on: </a:t>
          </a:r>
        </a:p>
      </dgm:t>
    </dgm:pt>
    <dgm:pt modelId="{BE8BEE4A-4A2F-4146-9063-ADAE41B9BC86}" type="parTrans" cxnId="{1C3842AD-1729-4C8E-ACE1-CB6AEDC9AFC9}">
      <dgm:prSet/>
      <dgm:spPr/>
      <dgm:t>
        <a:bodyPr/>
        <a:lstStyle/>
        <a:p>
          <a:endParaRPr lang="en-US"/>
        </a:p>
      </dgm:t>
    </dgm:pt>
    <dgm:pt modelId="{8C1B627F-5E87-424F-A855-7A2BEFA99318}" type="sibTrans" cxnId="{1C3842AD-1729-4C8E-ACE1-CB6AEDC9AFC9}">
      <dgm:prSet/>
      <dgm:spPr/>
      <dgm:t>
        <a:bodyPr/>
        <a:lstStyle/>
        <a:p>
          <a:endParaRPr lang="en-US"/>
        </a:p>
      </dgm:t>
    </dgm:pt>
    <dgm:pt modelId="{068027CC-D81C-4A23-9F46-8238257F8F7F}">
      <dgm:prSet phldrT="[Text]"/>
      <dgm:spPr/>
      <dgm:t>
        <a:bodyPr/>
        <a:lstStyle/>
        <a:p>
          <a:r>
            <a:rPr lang="en-US" dirty="0">
              <a:latin typeface="Segoe UI" panose="020B0502040204020203" pitchFamily="34" charset="0"/>
              <a:cs typeface="Segoe UI" panose="020B0502040204020203" pitchFamily="34" charset="0"/>
            </a:rPr>
            <a:t>Administer HPV Vaccines</a:t>
          </a:r>
        </a:p>
      </dgm:t>
    </dgm:pt>
    <dgm:pt modelId="{5E44C080-51B4-4432-BB68-E2E108EE9F4E}" type="parTrans" cxnId="{51D34AA9-0C83-4FD0-98F4-57FAED7B8E12}">
      <dgm:prSet/>
      <dgm:spPr/>
      <dgm:t>
        <a:bodyPr/>
        <a:lstStyle/>
        <a:p>
          <a:endParaRPr lang="en-US"/>
        </a:p>
      </dgm:t>
    </dgm:pt>
    <dgm:pt modelId="{042F838D-588A-40BC-9895-0F49ED25C983}" type="sibTrans" cxnId="{51D34AA9-0C83-4FD0-98F4-57FAED7B8E12}">
      <dgm:prSet/>
      <dgm:spPr/>
      <dgm:t>
        <a:bodyPr/>
        <a:lstStyle/>
        <a:p>
          <a:endParaRPr lang="en-US"/>
        </a:p>
      </dgm:t>
    </dgm:pt>
    <dgm:pt modelId="{B19B5F96-0CC9-47E1-AFFC-090AA1FB9228}">
      <dgm:prSet phldrT="[Text]"/>
      <dgm:spPr/>
      <dgm:t>
        <a:bodyPr/>
        <a:lstStyle/>
        <a:p>
          <a:pPr>
            <a:buNone/>
          </a:pPr>
          <a:r>
            <a:rPr lang="en-US" b="1" dirty="0">
              <a:latin typeface="Segoe UI" panose="020B0502040204020203" pitchFamily="34" charset="0"/>
              <a:cs typeface="Segoe UI" panose="020B0502040204020203" pitchFamily="34" charset="0"/>
            </a:rPr>
            <a:t>August 30, 2023 – HPV vaccine training for dentists and DAs  </a:t>
          </a:r>
          <a:endParaRPr lang="en-US"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dirty="0">
              <a:latin typeface="Segoe UI" panose="020B0502040204020203" pitchFamily="34" charset="0"/>
              <a:cs typeface="Segoe UI" panose="020B0502040204020203" pitchFamily="34" charset="0"/>
            </a:rPr>
            <a:t>Working with our clinical training teams and clinics to create a workflow </a:t>
          </a:r>
        </a:p>
        <a:p>
          <a:pPr>
            <a:buFont typeface="Arial" panose="020B0604020202020204" pitchFamily="34" charset="0"/>
            <a:buChar char="•"/>
          </a:pPr>
          <a:r>
            <a:rPr lang="en-US" dirty="0">
              <a:latin typeface="Segoe UI" panose="020B0502040204020203" pitchFamily="34" charset="0"/>
              <a:cs typeface="Segoe UI" panose="020B0502040204020203" pitchFamily="34" charset="0"/>
            </a:rPr>
            <a:t>Begin administering HPV vaccines at co-located dental clinics in </a:t>
          </a:r>
          <a:r>
            <a:rPr lang="en-US" b="1" dirty="0">
              <a:latin typeface="Segoe UI" panose="020B0502040204020203" pitchFamily="34" charset="0"/>
              <a:cs typeface="Segoe UI" panose="020B0502040204020203" pitchFamily="34" charset="0"/>
            </a:rPr>
            <a:t>September 2023 </a:t>
          </a:r>
        </a:p>
        <a:p>
          <a:pPr>
            <a:buFont typeface="Arial" panose="020B0604020202020204" pitchFamily="34" charset="0"/>
            <a:buChar char="•"/>
          </a:pPr>
          <a:endParaRPr lang="en-US" b="1"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b="1" dirty="0">
              <a:latin typeface="Segoe UI" panose="020B0502040204020203" pitchFamily="34" charset="0"/>
              <a:cs typeface="Segoe UI" panose="020B0502040204020203" pitchFamily="34" charset="0"/>
            </a:rPr>
            <a:t>Challenges so far: </a:t>
          </a:r>
        </a:p>
        <a:p>
          <a:pPr>
            <a:buFont typeface="Arial" panose="020B0604020202020204" pitchFamily="34" charset="0"/>
            <a:buChar char="•"/>
          </a:pPr>
          <a:r>
            <a:rPr lang="en-US" b="0" dirty="0">
              <a:latin typeface="Segoe UI" panose="020B0502040204020203" pitchFamily="34" charset="0"/>
              <a:cs typeface="Segoe UI" panose="020B0502040204020203" pitchFamily="34" charset="0"/>
            </a:rPr>
            <a:t>Uninsured patients require challenging paperwork trail for use of vaccines for children (VFC) vaccine supply  </a:t>
          </a:r>
        </a:p>
        <a:p>
          <a:pPr>
            <a:buFont typeface="Arial" panose="020B0604020202020204" pitchFamily="34" charset="0"/>
            <a:buChar char="•"/>
          </a:pPr>
          <a:endParaRPr lang="en-US" b="0"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b="1" dirty="0">
              <a:latin typeface="Segoe UI" panose="020B0502040204020203" pitchFamily="34" charset="0"/>
              <a:cs typeface="Segoe UI" panose="020B0502040204020203" pitchFamily="34" charset="0"/>
            </a:rPr>
            <a:t>Looming Question </a:t>
          </a:r>
        </a:p>
        <a:p>
          <a:pPr>
            <a:buFont typeface="Arial" panose="020B0604020202020204" pitchFamily="34" charset="0"/>
            <a:buChar char="•"/>
          </a:pPr>
          <a:r>
            <a:rPr lang="en-US" b="0" dirty="0">
              <a:latin typeface="Segoe UI" panose="020B0502040204020203" pitchFamily="34" charset="0"/>
              <a:cs typeface="Segoe UI" panose="020B0502040204020203" pitchFamily="34" charset="0"/>
            </a:rPr>
            <a:t>Will patients be amenable to receiving the HPV vaccine from the dentist?  </a:t>
          </a:r>
        </a:p>
      </dgm:t>
    </dgm:pt>
    <dgm:pt modelId="{C13EA527-A91F-48FA-93AB-208CA180719D}" type="parTrans" cxnId="{A12D7B05-67EF-4E4F-B3B5-946953214DA4}">
      <dgm:prSet/>
      <dgm:spPr/>
      <dgm:t>
        <a:bodyPr/>
        <a:lstStyle/>
        <a:p>
          <a:endParaRPr lang="en-US"/>
        </a:p>
      </dgm:t>
    </dgm:pt>
    <dgm:pt modelId="{01D93BA1-DEF1-476D-80BB-9C332E993D82}" type="sibTrans" cxnId="{A12D7B05-67EF-4E4F-B3B5-946953214DA4}">
      <dgm:prSet/>
      <dgm:spPr/>
      <dgm:t>
        <a:bodyPr/>
        <a:lstStyle/>
        <a:p>
          <a:endParaRPr lang="en-US"/>
        </a:p>
      </dgm:t>
    </dgm:pt>
    <dgm:pt modelId="{B0800898-6FDD-4C58-8E52-72CD58726F19}">
      <dgm:prSet custT="1"/>
      <dgm:spPr/>
      <dgm:t>
        <a:bodyPr/>
        <a:lstStyle/>
        <a:p>
          <a:pPr>
            <a:buFont typeface="Arial" panose="020B0604020202020204" pitchFamily="34" charset="0"/>
            <a:buChar char="•"/>
          </a:pPr>
          <a:r>
            <a:rPr lang="en-US" sz="1200" dirty="0">
              <a:latin typeface="Segoe UI" panose="020B0502040204020203" pitchFamily="34" charset="0"/>
              <a:cs typeface="Segoe UI" panose="020B0502040204020203" pitchFamily="34" charset="0"/>
            </a:rPr>
            <a:t>Medical Credentialing of Dentists?  To bill medical plans directly?  </a:t>
          </a:r>
        </a:p>
      </dgm:t>
    </dgm:pt>
    <dgm:pt modelId="{0182879B-09DA-4676-8E0F-F74D7F746B88}" type="parTrans" cxnId="{F1535B9A-1F2F-407C-9759-71B9981C5665}">
      <dgm:prSet/>
      <dgm:spPr/>
      <dgm:t>
        <a:bodyPr/>
        <a:lstStyle/>
        <a:p>
          <a:endParaRPr lang="en-US"/>
        </a:p>
      </dgm:t>
    </dgm:pt>
    <dgm:pt modelId="{2152AF20-B417-4C84-92E8-6680FC3E2324}" type="sibTrans" cxnId="{F1535B9A-1F2F-407C-9759-71B9981C5665}">
      <dgm:prSet/>
      <dgm:spPr/>
      <dgm:t>
        <a:bodyPr/>
        <a:lstStyle/>
        <a:p>
          <a:endParaRPr lang="en-US"/>
        </a:p>
      </dgm:t>
    </dgm:pt>
    <dgm:pt modelId="{28D02F36-4827-48DA-B534-09D1B54943FC}">
      <dgm:prSet custT="1"/>
      <dgm:spPr/>
      <dgm:t>
        <a:bodyPr/>
        <a:lstStyle/>
        <a:p>
          <a:pPr>
            <a:buFont typeface="Arial" panose="020B0604020202020204" pitchFamily="34" charset="0"/>
            <a:buChar char="•"/>
          </a:pPr>
          <a:r>
            <a:rPr lang="en-US" sz="1200" dirty="0">
              <a:latin typeface="Segoe UI" panose="020B0502040204020203" pitchFamily="34" charset="0"/>
              <a:cs typeface="Segoe UI" panose="020B0502040204020203" pitchFamily="34" charset="0"/>
            </a:rPr>
            <a:t>Though in the same EHR – worked to created a split encounter – so dental and medical codes can go in the same encounter and be billed to dental and medical plans respectively – dental vaccine code gets “flipped” to a CPT code for medical billing </a:t>
          </a:r>
        </a:p>
      </dgm:t>
    </dgm:pt>
    <dgm:pt modelId="{F7667423-58B6-4B09-9941-ACD5C8F3C078}" type="parTrans" cxnId="{F6B2C81E-5E68-48EC-B596-C5599C5B9E50}">
      <dgm:prSet/>
      <dgm:spPr/>
      <dgm:t>
        <a:bodyPr/>
        <a:lstStyle/>
        <a:p>
          <a:endParaRPr lang="en-US"/>
        </a:p>
      </dgm:t>
    </dgm:pt>
    <dgm:pt modelId="{2D00A6D0-0F8E-47C4-9030-5719B4041389}" type="sibTrans" cxnId="{F6B2C81E-5E68-48EC-B596-C5599C5B9E50}">
      <dgm:prSet/>
      <dgm:spPr/>
      <dgm:t>
        <a:bodyPr/>
        <a:lstStyle/>
        <a:p>
          <a:endParaRPr lang="en-US"/>
        </a:p>
      </dgm:t>
    </dgm:pt>
    <dgm:pt modelId="{B4672FAA-9590-494F-88F8-862B9A04CDE3}">
      <dgm:prSet custT="1"/>
      <dgm:spPr/>
      <dgm:t>
        <a:bodyPr/>
        <a:lstStyle/>
        <a:p>
          <a:pPr>
            <a:buFont typeface="Arial" panose="020B0604020202020204" pitchFamily="34" charset="0"/>
            <a:buChar char="•"/>
          </a:pPr>
          <a:r>
            <a:rPr lang="en-US" sz="1200" dirty="0">
              <a:latin typeface="Segoe UI" panose="020B0502040204020203" pitchFamily="34" charset="0"/>
              <a:cs typeface="Segoe UI" panose="020B0502040204020203" pitchFamily="34" charset="0"/>
            </a:rPr>
            <a:t>Commercial plans look different from Medicaid plans </a:t>
          </a:r>
        </a:p>
      </dgm:t>
    </dgm:pt>
    <dgm:pt modelId="{699389D4-84DB-4728-866F-65CB55145723}" type="parTrans" cxnId="{69E3E6E6-48B0-4491-9AAB-88EF00796989}">
      <dgm:prSet/>
      <dgm:spPr/>
      <dgm:t>
        <a:bodyPr/>
        <a:lstStyle/>
        <a:p>
          <a:endParaRPr lang="en-US"/>
        </a:p>
      </dgm:t>
    </dgm:pt>
    <dgm:pt modelId="{2B50FFB4-B1DC-40A0-8FBF-86C65C0AD750}" type="sibTrans" cxnId="{69E3E6E6-48B0-4491-9AAB-88EF00796989}">
      <dgm:prSet/>
      <dgm:spPr/>
      <dgm:t>
        <a:bodyPr/>
        <a:lstStyle/>
        <a:p>
          <a:endParaRPr lang="en-US"/>
        </a:p>
      </dgm:t>
    </dgm:pt>
    <dgm:pt modelId="{F1F5296B-D4B1-4651-9D80-0767F5D5C190}">
      <dgm:prSet custT="1"/>
      <dgm:spPr/>
      <dgm:t>
        <a:bodyPr/>
        <a:lstStyle/>
        <a:p>
          <a:pPr>
            <a:buFont typeface="Arial" panose="020B0604020202020204" pitchFamily="34" charset="0"/>
            <a:buChar char="•"/>
          </a:pPr>
          <a:r>
            <a:rPr lang="en-US" sz="1200" dirty="0">
              <a:latin typeface="Segoe UI" panose="020B0502040204020203" pitchFamily="34" charset="0"/>
              <a:cs typeface="Segoe UI" panose="020B0502040204020203" pitchFamily="34" charset="0"/>
            </a:rPr>
            <a:t>Dental Plans not likely to cover vaccines even in our CCO world </a:t>
          </a:r>
        </a:p>
      </dgm:t>
    </dgm:pt>
    <dgm:pt modelId="{27FD1BDD-99A8-45AF-B8D5-41E36B48D4BA}" type="parTrans" cxnId="{4F5891B0-828C-4519-BF27-B8D5D224387B}">
      <dgm:prSet/>
      <dgm:spPr/>
      <dgm:t>
        <a:bodyPr/>
        <a:lstStyle/>
        <a:p>
          <a:endParaRPr lang="en-US"/>
        </a:p>
      </dgm:t>
    </dgm:pt>
    <dgm:pt modelId="{06B1A466-4FBA-4BC9-88D6-DECA1B7EBDF1}" type="sibTrans" cxnId="{4F5891B0-828C-4519-BF27-B8D5D224387B}">
      <dgm:prSet/>
      <dgm:spPr/>
      <dgm:t>
        <a:bodyPr/>
        <a:lstStyle/>
        <a:p>
          <a:endParaRPr lang="en-US"/>
        </a:p>
      </dgm:t>
    </dgm:pt>
    <dgm:pt modelId="{7D7B8149-A825-4984-8DCD-074A352F33DF}">
      <dgm:prSet custT="1"/>
      <dgm:spPr/>
      <dgm:t>
        <a:bodyPr/>
        <a:lstStyle/>
        <a:p>
          <a:pPr>
            <a:buFont typeface="Arial" panose="020B0604020202020204" pitchFamily="34" charset="0"/>
            <a:buChar char="•"/>
          </a:pPr>
          <a:r>
            <a:rPr lang="en-US" sz="1200" b="1" dirty="0">
              <a:latin typeface="Segoe UI" panose="020B0502040204020203" pitchFamily="34" charset="0"/>
              <a:cs typeface="Segoe UI" panose="020B0502040204020203" pitchFamily="34" charset="0"/>
            </a:rPr>
            <a:t>Determine IF this model can work </a:t>
          </a:r>
        </a:p>
      </dgm:t>
    </dgm:pt>
    <dgm:pt modelId="{0FDA990A-EAD2-4A48-BF95-51E547C48405}" type="parTrans" cxnId="{BAD8E3E4-361D-4E8D-AED2-E63A751E9BD0}">
      <dgm:prSet/>
      <dgm:spPr/>
    </dgm:pt>
    <dgm:pt modelId="{10CDCF03-C3BF-41BD-9F05-A3A0FEFBB5CD}" type="sibTrans" cxnId="{BAD8E3E4-361D-4E8D-AED2-E63A751E9BD0}">
      <dgm:prSet/>
      <dgm:spPr/>
    </dgm:pt>
    <dgm:pt modelId="{68B230FD-0850-40A7-B893-379C92001AC2}" type="pres">
      <dgm:prSet presAssocID="{9E167012-76A8-459A-82CA-A60F88C79CFA}" presName="Name0" presStyleCnt="0">
        <dgm:presLayoutVars>
          <dgm:chMax val="5"/>
          <dgm:chPref val="5"/>
          <dgm:dir/>
          <dgm:animLvl val="lvl"/>
        </dgm:presLayoutVars>
      </dgm:prSet>
      <dgm:spPr/>
    </dgm:pt>
    <dgm:pt modelId="{2A17A5C0-5FE9-4759-8ECB-FF30C502C80A}" type="pres">
      <dgm:prSet presAssocID="{3BC6088F-FAED-4551-B2BF-104AB98D4CBC}" presName="parentText1" presStyleLbl="node1" presStyleIdx="0" presStyleCnt="3">
        <dgm:presLayoutVars>
          <dgm:chMax/>
          <dgm:chPref val="3"/>
          <dgm:bulletEnabled val="1"/>
        </dgm:presLayoutVars>
      </dgm:prSet>
      <dgm:spPr/>
    </dgm:pt>
    <dgm:pt modelId="{BFC48B81-B106-42F1-9F41-9068994FBE68}" type="pres">
      <dgm:prSet presAssocID="{3BC6088F-FAED-4551-B2BF-104AB98D4CBC}" presName="childText1" presStyleLbl="solidAlignAcc1" presStyleIdx="0" presStyleCnt="3" custScaleY="99527" custLinFactNeighborY="-1420">
        <dgm:presLayoutVars>
          <dgm:chMax val="0"/>
          <dgm:chPref val="0"/>
          <dgm:bulletEnabled val="1"/>
        </dgm:presLayoutVars>
      </dgm:prSet>
      <dgm:spPr/>
    </dgm:pt>
    <dgm:pt modelId="{E87D8146-70C6-4D76-9C1F-46E26E6E3EBC}" type="pres">
      <dgm:prSet presAssocID="{2EF5925F-2DBA-4B67-87C6-2561D9817F81}" presName="parentText2" presStyleLbl="node1" presStyleIdx="1" presStyleCnt="3">
        <dgm:presLayoutVars>
          <dgm:chMax/>
          <dgm:chPref val="3"/>
          <dgm:bulletEnabled val="1"/>
        </dgm:presLayoutVars>
      </dgm:prSet>
      <dgm:spPr/>
    </dgm:pt>
    <dgm:pt modelId="{72000AA3-4FF3-49A9-B5D1-8D76A3684387}" type="pres">
      <dgm:prSet presAssocID="{2EF5925F-2DBA-4B67-87C6-2561D9817F81}" presName="childText2" presStyleLbl="solidAlignAcc1" presStyleIdx="1" presStyleCnt="3" custScaleX="100990" custScaleY="113159">
        <dgm:presLayoutVars>
          <dgm:chMax val="0"/>
          <dgm:chPref val="0"/>
          <dgm:bulletEnabled val="1"/>
        </dgm:presLayoutVars>
      </dgm:prSet>
      <dgm:spPr/>
    </dgm:pt>
    <dgm:pt modelId="{AF63A5F9-8E8F-4A63-B2E1-9306A03E3471}" type="pres">
      <dgm:prSet presAssocID="{068027CC-D81C-4A23-9F46-8238257F8F7F}" presName="parentText3" presStyleLbl="node1" presStyleIdx="2" presStyleCnt="3">
        <dgm:presLayoutVars>
          <dgm:chMax/>
          <dgm:chPref val="3"/>
          <dgm:bulletEnabled val="1"/>
        </dgm:presLayoutVars>
      </dgm:prSet>
      <dgm:spPr/>
    </dgm:pt>
    <dgm:pt modelId="{7B25CCE1-DB52-4137-A969-8DD3BCDB9EE5}" type="pres">
      <dgm:prSet presAssocID="{068027CC-D81C-4A23-9F46-8238257F8F7F}" presName="childText3" presStyleLbl="solidAlignAcc1" presStyleIdx="2" presStyleCnt="3" custLinFactNeighborY="-3678">
        <dgm:presLayoutVars>
          <dgm:chMax val="0"/>
          <dgm:chPref val="0"/>
          <dgm:bulletEnabled val="1"/>
        </dgm:presLayoutVars>
      </dgm:prSet>
      <dgm:spPr/>
    </dgm:pt>
  </dgm:ptLst>
  <dgm:cxnLst>
    <dgm:cxn modelId="{A12D7B05-67EF-4E4F-B3B5-946953214DA4}" srcId="{068027CC-D81C-4A23-9F46-8238257F8F7F}" destId="{B19B5F96-0CC9-47E1-AFFC-090AA1FB9228}" srcOrd="0" destOrd="0" parTransId="{C13EA527-A91F-48FA-93AB-208CA180719D}" sibTransId="{01D93BA1-DEF1-476D-80BB-9C332E993D82}"/>
    <dgm:cxn modelId="{0C295416-11E4-4B8D-9CE1-6FBFABBB030A}" type="presOf" srcId="{B0800898-6FDD-4C58-8E52-72CD58726F19}" destId="{72000AA3-4FF3-49A9-B5D1-8D76A3684387}" srcOrd="0" destOrd="3" presId="urn:microsoft.com/office/officeart/2009/3/layout/IncreasingArrowsProcess"/>
    <dgm:cxn modelId="{1A4F0717-1245-41E7-A701-0C34883A33AD}" type="presOf" srcId="{1FB50876-8096-423E-ACAD-3E3B11C22B9B}" destId="{BFC48B81-B106-42F1-9F41-9068994FBE68}" srcOrd="0" destOrd="0" presId="urn:microsoft.com/office/officeart/2009/3/layout/IncreasingArrowsProcess"/>
    <dgm:cxn modelId="{5C078A1C-0918-4E26-B295-30AA5B9DA1D2}" type="presOf" srcId="{B4672FAA-9590-494F-88F8-862B9A04CDE3}" destId="{72000AA3-4FF3-49A9-B5D1-8D76A3684387}" srcOrd="0" destOrd="1" presId="urn:microsoft.com/office/officeart/2009/3/layout/IncreasingArrowsProcess"/>
    <dgm:cxn modelId="{F6B2C81E-5E68-48EC-B596-C5599C5B9E50}" srcId="{9C479AB7-E772-4159-A6D3-9A9ED6C6772D}" destId="{28D02F36-4827-48DA-B534-09D1B54943FC}" srcOrd="3" destOrd="0" parTransId="{F7667423-58B6-4B09-9941-ACD5C8F3C078}" sibTransId="{2D00A6D0-0F8E-47C4-9030-5719B4041389}"/>
    <dgm:cxn modelId="{7B544B2D-B178-42C7-ADB0-79A1D08B58AF}" type="presOf" srcId="{F1F5296B-D4B1-4651-9D80-0767F5D5C190}" destId="{72000AA3-4FF3-49A9-B5D1-8D76A3684387}" srcOrd="0" destOrd="2" presId="urn:microsoft.com/office/officeart/2009/3/layout/IncreasingArrowsProcess"/>
    <dgm:cxn modelId="{A661CC36-8F75-4B5B-B1E4-401C0CF031D7}" srcId="{9E167012-76A8-459A-82CA-A60F88C79CFA}" destId="{3BC6088F-FAED-4551-B2BF-104AB98D4CBC}" srcOrd="0" destOrd="0" parTransId="{531B426B-A144-4CBC-8531-5BD76530D56A}" sibTransId="{210FF506-954F-4423-962B-6CD6DDEA2A64}"/>
    <dgm:cxn modelId="{4C67AA38-2E3A-482E-8F14-CF7BB5F62928}" type="presOf" srcId="{B19B5F96-0CC9-47E1-AFFC-090AA1FB9228}" destId="{7B25CCE1-DB52-4137-A969-8DD3BCDB9EE5}" srcOrd="0" destOrd="0" presId="urn:microsoft.com/office/officeart/2009/3/layout/IncreasingArrowsProcess"/>
    <dgm:cxn modelId="{B6AC2341-F582-4A26-B295-D91A573EB27E}" type="presOf" srcId="{9E167012-76A8-459A-82CA-A60F88C79CFA}" destId="{68B230FD-0850-40A7-B893-379C92001AC2}" srcOrd="0" destOrd="0" presId="urn:microsoft.com/office/officeart/2009/3/layout/IncreasingArrowsProcess"/>
    <dgm:cxn modelId="{4863A063-83DA-4A5A-8721-7E4B7D2D79CA}" type="presOf" srcId="{9C479AB7-E772-4159-A6D3-9A9ED6C6772D}" destId="{72000AA3-4FF3-49A9-B5D1-8D76A3684387}" srcOrd="0" destOrd="0" presId="urn:microsoft.com/office/officeart/2009/3/layout/IncreasingArrowsProcess"/>
    <dgm:cxn modelId="{CDD53A47-319B-4517-A05E-A089931795C6}" type="presOf" srcId="{2EF5925F-2DBA-4B67-87C6-2561D9817F81}" destId="{E87D8146-70C6-4D76-9C1F-46E26E6E3EBC}" srcOrd="0" destOrd="0" presId="urn:microsoft.com/office/officeart/2009/3/layout/IncreasingArrowsProcess"/>
    <dgm:cxn modelId="{66358D4B-E2AC-4ADD-A3EA-5ACA0A331903}" type="presOf" srcId="{7D7B8149-A825-4984-8DCD-074A352F33DF}" destId="{72000AA3-4FF3-49A9-B5D1-8D76A3684387}" srcOrd="0" destOrd="5" presId="urn:microsoft.com/office/officeart/2009/3/layout/IncreasingArrowsProcess"/>
    <dgm:cxn modelId="{A0997E56-9714-4C4F-854B-E9E55C9A5FED}" type="presOf" srcId="{3BC6088F-FAED-4551-B2BF-104AB98D4CBC}" destId="{2A17A5C0-5FE9-4759-8ECB-FF30C502C80A}" srcOrd="0" destOrd="0" presId="urn:microsoft.com/office/officeart/2009/3/layout/IncreasingArrowsProcess"/>
    <dgm:cxn modelId="{AAA3F68D-5874-41F2-AC5F-92D6EEA45AD4}" srcId="{3BC6088F-FAED-4551-B2BF-104AB98D4CBC}" destId="{1FB50876-8096-423E-ACAD-3E3B11C22B9B}" srcOrd="0" destOrd="0" parTransId="{95E929E8-30FB-4343-B95E-4A6E6B1E4723}" sibTransId="{4068A971-B2E2-46A9-99DD-AC80E97619B1}"/>
    <dgm:cxn modelId="{1D30BB8F-7BED-4288-AD33-8B81C3A76629}" srcId="{9E167012-76A8-459A-82CA-A60F88C79CFA}" destId="{2EF5925F-2DBA-4B67-87C6-2561D9817F81}" srcOrd="1" destOrd="0" parTransId="{3C923DFC-D8D8-4CBA-A55F-22855B0CFCEF}" sibTransId="{0FBBF81C-A600-4C87-824C-C0D36307EA6A}"/>
    <dgm:cxn modelId="{F1535B9A-1F2F-407C-9759-71B9981C5665}" srcId="{9C479AB7-E772-4159-A6D3-9A9ED6C6772D}" destId="{B0800898-6FDD-4C58-8E52-72CD58726F19}" srcOrd="2" destOrd="0" parTransId="{0182879B-09DA-4676-8E0F-F74D7F746B88}" sibTransId="{2152AF20-B417-4C84-92E8-6680FC3E2324}"/>
    <dgm:cxn modelId="{51D34AA9-0C83-4FD0-98F4-57FAED7B8E12}" srcId="{9E167012-76A8-459A-82CA-A60F88C79CFA}" destId="{068027CC-D81C-4A23-9F46-8238257F8F7F}" srcOrd="2" destOrd="0" parTransId="{5E44C080-51B4-4432-BB68-E2E108EE9F4E}" sibTransId="{042F838D-588A-40BC-9895-0F49ED25C983}"/>
    <dgm:cxn modelId="{1C3842AD-1729-4C8E-ACE1-CB6AEDC9AFC9}" srcId="{2EF5925F-2DBA-4B67-87C6-2561D9817F81}" destId="{9C479AB7-E772-4159-A6D3-9A9ED6C6772D}" srcOrd="0" destOrd="0" parTransId="{BE8BEE4A-4A2F-4146-9063-ADAE41B9BC86}" sibTransId="{8C1B627F-5E87-424F-A855-7A2BEFA99318}"/>
    <dgm:cxn modelId="{4F5891B0-828C-4519-BF27-B8D5D224387B}" srcId="{9C479AB7-E772-4159-A6D3-9A9ED6C6772D}" destId="{F1F5296B-D4B1-4651-9D80-0767F5D5C190}" srcOrd="1" destOrd="0" parTransId="{27FD1BDD-99A8-45AF-B8D5-41E36B48D4BA}" sibTransId="{06B1A466-4FBA-4BC9-88D6-DECA1B7EBDF1}"/>
    <dgm:cxn modelId="{713F6FCC-93B3-4A75-8A5E-3C88777E8383}" type="presOf" srcId="{28D02F36-4827-48DA-B534-09D1B54943FC}" destId="{72000AA3-4FF3-49A9-B5D1-8D76A3684387}" srcOrd="0" destOrd="4" presId="urn:microsoft.com/office/officeart/2009/3/layout/IncreasingArrowsProcess"/>
    <dgm:cxn modelId="{BAD8E3E4-361D-4E8D-AED2-E63A751E9BD0}" srcId="{9C479AB7-E772-4159-A6D3-9A9ED6C6772D}" destId="{7D7B8149-A825-4984-8DCD-074A352F33DF}" srcOrd="4" destOrd="0" parTransId="{0FDA990A-EAD2-4A48-BF95-51E547C48405}" sibTransId="{10CDCF03-C3BF-41BD-9F05-A3A0FEFBB5CD}"/>
    <dgm:cxn modelId="{CC43A9E5-368A-4644-BB8E-CE1863A89DD3}" type="presOf" srcId="{068027CC-D81C-4A23-9F46-8238257F8F7F}" destId="{AF63A5F9-8E8F-4A63-B2E1-9306A03E3471}" srcOrd="0" destOrd="0" presId="urn:microsoft.com/office/officeart/2009/3/layout/IncreasingArrowsProcess"/>
    <dgm:cxn modelId="{69E3E6E6-48B0-4491-9AAB-88EF00796989}" srcId="{9C479AB7-E772-4159-A6D3-9A9ED6C6772D}" destId="{B4672FAA-9590-494F-88F8-862B9A04CDE3}" srcOrd="0" destOrd="0" parTransId="{699389D4-84DB-4728-866F-65CB55145723}" sibTransId="{2B50FFB4-B1DC-40A0-8FBF-86C65C0AD750}"/>
    <dgm:cxn modelId="{80B3196F-0E42-4F56-892F-C533E21C29A9}" type="presParOf" srcId="{68B230FD-0850-40A7-B893-379C92001AC2}" destId="{2A17A5C0-5FE9-4759-8ECB-FF30C502C80A}" srcOrd="0" destOrd="0" presId="urn:microsoft.com/office/officeart/2009/3/layout/IncreasingArrowsProcess"/>
    <dgm:cxn modelId="{40C19839-F2A2-4B86-8962-14E4831F7181}" type="presParOf" srcId="{68B230FD-0850-40A7-B893-379C92001AC2}" destId="{BFC48B81-B106-42F1-9F41-9068994FBE68}" srcOrd="1" destOrd="0" presId="urn:microsoft.com/office/officeart/2009/3/layout/IncreasingArrowsProcess"/>
    <dgm:cxn modelId="{8C595CD9-C053-4109-BA8C-1B87155047C9}" type="presParOf" srcId="{68B230FD-0850-40A7-B893-379C92001AC2}" destId="{E87D8146-70C6-4D76-9C1F-46E26E6E3EBC}" srcOrd="2" destOrd="0" presId="urn:microsoft.com/office/officeart/2009/3/layout/IncreasingArrowsProcess"/>
    <dgm:cxn modelId="{D9024E0C-5194-4FD3-AABC-7F17694ECF26}" type="presParOf" srcId="{68B230FD-0850-40A7-B893-379C92001AC2}" destId="{72000AA3-4FF3-49A9-B5D1-8D76A3684387}" srcOrd="3" destOrd="0" presId="urn:microsoft.com/office/officeart/2009/3/layout/IncreasingArrowsProcess"/>
    <dgm:cxn modelId="{DD6A5176-D41E-47AA-8949-D4F991D1944A}" type="presParOf" srcId="{68B230FD-0850-40A7-B893-379C92001AC2}" destId="{AF63A5F9-8E8F-4A63-B2E1-9306A03E3471}" srcOrd="4" destOrd="0" presId="urn:microsoft.com/office/officeart/2009/3/layout/IncreasingArrowsProcess"/>
    <dgm:cxn modelId="{F9484247-AC5A-4BC9-8CD3-92F3B45E4AF8}" type="presParOf" srcId="{68B230FD-0850-40A7-B893-379C92001AC2}" destId="{7B25CCE1-DB52-4137-A969-8DD3BCDB9EE5}"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7A5C0-5FE9-4759-8ECB-FF30C502C80A}">
      <dsp:nvSpPr>
        <dsp:cNvPr id="0" name=""/>
        <dsp:cNvSpPr/>
      </dsp:nvSpPr>
      <dsp:spPr>
        <a:xfrm>
          <a:off x="394437" y="11237"/>
          <a:ext cx="9991243" cy="145510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30998"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egoe UI" panose="020B0502040204020203" pitchFamily="34" charset="0"/>
              <a:cs typeface="Segoe UI" panose="020B0502040204020203" pitchFamily="34" charset="0"/>
            </a:rPr>
            <a:t>Patient/Staff Education </a:t>
          </a:r>
        </a:p>
      </dsp:txBody>
      <dsp:txXfrm>
        <a:off x="394437" y="375013"/>
        <a:ext cx="9627467" cy="727553"/>
      </dsp:txXfrm>
    </dsp:sp>
    <dsp:sp modelId="{BFC48B81-B106-42F1-9F41-9068994FBE68}">
      <dsp:nvSpPr>
        <dsp:cNvPr id="0" name=""/>
        <dsp:cNvSpPr/>
      </dsp:nvSpPr>
      <dsp:spPr>
        <a:xfrm>
          <a:off x="394437" y="1100159"/>
          <a:ext cx="3077303" cy="278981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kern="1200" dirty="0">
              <a:latin typeface="Segoe UI" panose="020B0502040204020203" pitchFamily="34" charset="0"/>
              <a:cs typeface="Segoe UI" panose="020B0502040204020203" pitchFamily="34" charset="0"/>
            </a:rPr>
            <a:t>Presentation about HPV and vaccine from Dr. Shanta Chelliah </a:t>
          </a:r>
        </a:p>
        <a:p>
          <a:pPr marL="0" lvl="0" indent="0" algn="l" defTabSz="400050">
            <a:lnSpc>
              <a:spcPct val="90000"/>
            </a:lnSpc>
            <a:spcBef>
              <a:spcPct val="0"/>
            </a:spcBef>
            <a:spcAft>
              <a:spcPct val="35000"/>
            </a:spcAft>
            <a:buFont typeface="Arial" panose="020B0604020202020204" pitchFamily="34" charset="0"/>
            <a:buNone/>
          </a:pPr>
          <a:r>
            <a:rPr lang="en-US" sz="900" b="0" kern="1200" dirty="0">
              <a:latin typeface="Segoe UI" panose="020B0502040204020203" pitchFamily="34" charset="0"/>
              <a:cs typeface="Segoe UI" panose="020B0502040204020203" pitchFamily="34" charset="0"/>
            </a:rPr>
            <a:t>All Dental Staff presentation 4/5/22 </a:t>
          </a:r>
        </a:p>
        <a:p>
          <a:pPr marL="0" lvl="0" indent="0" algn="l" defTabSz="400050">
            <a:lnSpc>
              <a:spcPct val="90000"/>
            </a:lnSpc>
            <a:spcBef>
              <a:spcPct val="0"/>
            </a:spcBef>
            <a:spcAft>
              <a:spcPct val="35000"/>
            </a:spcAft>
            <a:buNone/>
          </a:pPr>
          <a:r>
            <a:rPr lang="en-US" sz="900" kern="1200" dirty="0">
              <a:latin typeface="Segoe UI" panose="020B0502040204020203" pitchFamily="34" charset="0"/>
              <a:cs typeface="Segoe UI" panose="020B0502040204020203" pitchFamily="34" charset="0"/>
            </a:rPr>
            <a:t>Provider Meeting 6/7/22</a:t>
          </a:r>
        </a:p>
        <a:p>
          <a:pPr marL="0" lvl="0" indent="0" algn="l" defTabSz="400050">
            <a:lnSpc>
              <a:spcPct val="90000"/>
            </a:lnSpc>
            <a:spcBef>
              <a:spcPct val="0"/>
            </a:spcBef>
            <a:spcAft>
              <a:spcPct val="35000"/>
            </a:spcAft>
            <a:buNone/>
          </a:pPr>
          <a:r>
            <a:rPr lang="en-US" sz="900" kern="1200" dirty="0">
              <a:latin typeface="Segoe UI" panose="020B0502040204020203" pitchFamily="34" charset="0"/>
              <a:cs typeface="Segoe UI" panose="020B0502040204020203" pitchFamily="34" charset="0"/>
            </a:rPr>
            <a:t>Standing topic of discussion at provider meetings </a:t>
          </a:r>
        </a:p>
        <a:p>
          <a:pPr marL="0" lvl="0" indent="0" algn="l" defTabSz="400050">
            <a:lnSpc>
              <a:spcPct val="90000"/>
            </a:lnSpc>
            <a:spcBef>
              <a:spcPct val="0"/>
            </a:spcBef>
            <a:spcAft>
              <a:spcPct val="35000"/>
            </a:spcAft>
            <a:buNone/>
          </a:pPr>
          <a:endParaRPr lang="en-US" sz="900" kern="1200" dirty="0">
            <a:latin typeface="Segoe UI" panose="020B0502040204020203" pitchFamily="34" charset="0"/>
            <a:cs typeface="Segoe UI" panose="020B0502040204020203" pitchFamily="34" charset="0"/>
          </a:endParaRPr>
        </a:p>
        <a:p>
          <a:pPr marL="0" lvl="0" indent="0" algn="l" defTabSz="400050">
            <a:lnSpc>
              <a:spcPct val="90000"/>
            </a:lnSpc>
            <a:spcBef>
              <a:spcPct val="0"/>
            </a:spcBef>
            <a:spcAft>
              <a:spcPct val="35000"/>
            </a:spcAft>
            <a:buNone/>
          </a:pPr>
          <a:r>
            <a:rPr lang="en-US" sz="900" b="1" kern="1200" dirty="0">
              <a:latin typeface="Segoe UI" panose="020B0502040204020203" pitchFamily="34" charset="0"/>
              <a:cs typeface="Segoe UI" panose="020B0502040204020203" pitchFamily="34" charset="0"/>
            </a:rPr>
            <a:t>Informational session for Dental Assistants ONLY: </a:t>
          </a:r>
        </a:p>
        <a:p>
          <a:pPr marL="0" lvl="0" indent="0" algn="l" defTabSz="400050">
            <a:lnSpc>
              <a:spcPct val="90000"/>
            </a:lnSpc>
            <a:spcBef>
              <a:spcPct val="0"/>
            </a:spcBef>
            <a:spcAft>
              <a:spcPct val="35000"/>
            </a:spcAft>
            <a:buNone/>
          </a:pPr>
          <a:r>
            <a:rPr lang="en-US" sz="900" kern="1200" dirty="0">
              <a:latin typeface="Segoe UI" panose="020B0502040204020203" pitchFamily="34" charset="0"/>
              <a:cs typeface="Segoe UI" panose="020B0502040204020203" pitchFamily="34" charset="0"/>
            </a:rPr>
            <a:t>11/4/22 </a:t>
          </a:r>
        </a:p>
        <a:p>
          <a:pPr marL="0" lvl="0" indent="0" algn="l" defTabSz="400050">
            <a:lnSpc>
              <a:spcPct val="90000"/>
            </a:lnSpc>
            <a:spcBef>
              <a:spcPct val="0"/>
            </a:spcBef>
            <a:spcAft>
              <a:spcPct val="35000"/>
            </a:spcAft>
            <a:buNone/>
          </a:pPr>
          <a:r>
            <a:rPr lang="en-US" sz="900" kern="1200" dirty="0">
              <a:latin typeface="Segoe UI" panose="020B0502040204020203" pitchFamily="34" charset="0"/>
              <a:cs typeface="Segoe UI" panose="020B0502040204020203" pitchFamily="34" charset="0"/>
            </a:rPr>
            <a:t>  </a:t>
          </a:r>
        </a:p>
        <a:p>
          <a:pPr marL="0" lvl="0" indent="0" algn="l" defTabSz="400050">
            <a:lnSpc>
              <a:spcPct val="90000"/>
            </a:lnSpc>
            <a:spcBef>
              <a:spcPct val="0"/>
            </a:spcBef>
            <a:spcAft>
              <a:spcPct val="35000"/>
            </a:spcAft>
            <a:buNone/>
          </a:pPr>
          <a:r>
            <a:rPr lang="en-US" sz="900" kern="1200" dirty="0">
              <a:latin typeface="Segoe UI" panose="020B0502040204020203" pitchFamily="34" charset="0"/>
              <a:cs typeface="Segoe UI" panose="020B0502040204020203" pitchFamily="34" charset="0"/>
            </a:rPr>
            <a:t>Distributed patient and provider facing materials to all clinics and provided scripting for conversations with patients </a:t>
          </a:r>
        </a:p>
      </dsp:txBody>
      <dsp:txXfrm>
        <a:off x="394437" y="1100159"/>
        <a:ext cx="3077303" cy="2789810"/>
      </dsp:txXfrm>
    </dsp:sp>
    <dsp:sp modelId="{E87D8146-70C6-4D76-9C1F-46E26E6E3EBC}">
      <dsp:nvSpPr>
        <dsp:cNvPr id="0" name=""/>
        <dsp:cNvSpPr/>
      </dsp:nvSpPr>
      <dsp:spPr>
        <a:xfrm>
          <a:off x="3471740" y="496272"/>
          <a:ext cx="6913940" cy="145510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30998"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egoe UI" panose="020B0502040204020203" pitchFamily="34" charset="0"/>
              <a:cs typeface="Segoe UI" panose="020B0502040204020203" pitchFamily="34" charset="0"/>
            </a:rPr>
            <a:t>Work out billing/coding issues </a:t>
          </a:r>
        </a:p>
      </dsp:txBody>
      <dsp:txXfrm>
        <a:off x="3471740" y="860048"/>
        <a:ext cx="6550164" cy="727553"/>
      </dsp:txXfrm>
    </dsp:sp>
    <dsp:sp modelId="{72000AA3-4FF3-49A9-B5D1-8D76A3684387}">
      <dsp:nvSpPr>
        <dsp:cNvPr id="0" name=""/>
        <dsp:cNvSpPr/>
      </dsp:nvSpPr>
      <dsp:spPr>
        <a:xfrm>
          <a:off x="3456508" y="1433941"/>
          <a:ext cx="3107768" cy="317192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Segoe UI" panose="020B0502040204020203" pitchFamily="34" charset="0"/>
              <a:cs typeface="Segoe UI" panose="020B0502040204020203" pitchFamily="34" charset="0"/>
            </a:rPr>
            <a:t>Currently being worked on: </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Segoe UI" panose="020B0502040204020203" pitchFamily="34" charset="0"/>
              <a:cs typeface="Segoe UI" panose="020B0502040204020203" pitchFamily="34" charset="0"/>
            </a:rPr>
            <a:t>Commercial plans look different from Medicaid plans </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Segoe UI" panose="020B0502040204020203" pitchFamily="34" charset="0"/>
              <a:cs typeface="Segoe UI" panose="020B0502040204020203" pitchFamily="34" charset="0"/>
            </a:rPr>
            <a:t>Dental Plans not likely to cover vaccines even in our CCO world </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Segoe UI" panose="020B0502040204020203" pitchFamily="34" charset="0"/>
              <a:cs typeface="Segoe UI" panose="020B0502040204020203" pitchFamily="34" charset="0"/>
            </a:rPr>
            <a:t>Medical Credentialing of Dentists?  To bill medical plans directly?  </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Segoe UI" panose="020B0502040204020203" pitchFamily="34" charset="0"/>
              <a:cs typeface="Segoe UI" panose="020B0502040204020203" pitchFamily="34" charset="0"/>
            </a:rPr>
            <a:t>Though in the same EHR – worked to created a split encounter – so dental and medical codes can go in the same encounter and be billed to dental and medical plans respectively – dental vaccine code gets “flipped” to a CPT code for medical billing </a:t>
          </a:r>
        </a:p>
        <a:p>
          <a:pPr marL="114300" lvl="1" indent="-114300" algn="l" defTabSz="533400">
            <a:lnSpc>
              <a:spcPct val="90000"/>
            </a:lnSpc>
            <a:spcBef>
              <a:spcPct val="0"/>
            </a:spcBef>
            <a:spcAft>
              <a:spcPct val="15000"/>
            </a:spcAft>
            <a:buFont typeface="Arial" panose="020B0604020202020204" pitchFamily="34" charset="0"/>
            <a:buChar char="•"/>
          </a:pPr>
          <a:r>
            <a:rPr lang="en-US" sz="1200" b="1" kern="1200" dirty="0">
              <a:latin typeface="Segoe UI" panose="020B0502040204020203" pitchFamily="34" charset="0"/>
              <a:cs typeface="Segoe UI" panose="020B0502040204020203" pitchFamily="34" charset="0"/>
            </a:rPr>
            <a:t>Determine IF this model can work </a:t>
          </a:r>
        </a:p>
      </dsp:txBody>
      <dsp:txXfrm>
        <a:off x="3456508" y="1433941"/>
        <a:ext cx="3107768" cy="3171925"/>
      </dsp:txXfrm>
    </dsp:sp>
    <dsp:sp modelId="{AF63A5F9-8E8F-4A63-B2E1-9306A03E3471}">
      <dsp:nvSpPr>
        <dsp:cNvPr id="0" name=""/>
        <dsp:cNvSpPr/>
      </dsp:nvSpPr>
      <dsp:spPr>
        <a:xfrm>
          <a:off x="6549043" y="981307"/>
          <a:ext cx="3836637" cy="145510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30998"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egoe UI" panose="020B0502040204020203" pitchFamily="34" charset="0"/>
              <a:cs typeface="Segoe UI" panose="020B0502040204020203" pitchFamily="34" charset="0"/>
            </a:rPr>
            <a:t>Administer HPV Vaccines</a:t>
          </a:r>
        </a:p>
      </dsp:txBody>
      <dsp:txXfrm>
        <a:off x="6549043" y="1345083"/>
        <a:ext cx="3472861" cy="727553"/>
      </dsp:txXfrm>
    </dsp:sp>
    <dsp:sp modelId="{7B25CCE1-DB52-4137-A969-8DD3BCDB9EE5}">
      <dsp:nvSpPr>
        <dsp:cNvPr id="0" name=""/>
        <dsp:cNvSpPr/>
      </dsp:nvSpPr>
      <dsp:spPr>
        <a:xfrm>
          <a:off x="6549043" y="2001816"/>
          <a:ext cx="3077303" cy="276204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kern="1200" dirty="0">
              <a:latin typeface="Segoe UI" panose="020B0502040204020203" pitchFamily="34" charset="0"/>
              <a:cs typeface="Segoe UI" panose="020B0502040204020203" pitchFamily="34" charset="0"/>
            </a:rPr>
            <a:t>August 30, 2023 – HPV vaccine training for dentists and DAs  </a:t>
          </a:r>
          <a:endParaRPr lang="en-US" sz="900" kern="1200" dirty="0">
            <a:latin typeface="Segoe UI" panose="020B0502040204020203" pitchFamily="34" charset="0"/>
            <a:cs typeface="Segoe UI" panose="020B0502040204020203" pitchFamily="34" charset="0"/>
          </a:endParaRPr>
        </a:p>
        <a:p>
          <a:pPr marL="0" lvl="0" indent="0" algn="l" defTabSz="400050">
            <a:lnSpc>
              <a:spcPct val="90000"/>
            </a:lnSpc>
            <a:spcBef>
              <a:spcPct val="0"/>
            </a:spcBef>
            <a:spcAft>
              <a:spcPct val="35000"/>
            </a:spcAft>
            <a:buFont typeface="Arial" panose="020B0604020202020204" pitchFamily="34" charset="0"/>
            <a:buNone/>
          </a:pPr>
          <a:r>
            <a:rPr lang="en-US" sz="900" kern="1200" dirty="0">
              <a:latin typeface="Segoe UI" panose="020B0502040204020203" pitchFamily="34" charset="0"/>
              <a:cs typeface="Segoe UI" panose="020B0502040204020203" pitchFamily="34" charset="0"/>
            </a:rPr>
            <a:t>Working with our clinical training teams and clinics to create a workflow </a:t>
          </a:r>
        </a:p>
        <a:p>
          <a:pPr marL="0" lvl="0" indent="0" algn="l" defTabSz="400050">
            <a:lnSpc>
              <a:spcPct val="90000"/>
            </a:lnSpc>
            <a:spcBef>
              <a:spcPct val="0"/>
            </a:spcBef>
            <a:spcAft>
              <a:spcPct val="35000"/>
            </a:spcAft>
            <a:buFont typeface="Arial" panose="020B0604020202020204" pitchFamily="34" charset="0"/>
            <a:buNone/>
          </a:pPr>
          <a:r>
            <a:rPr lang="en-US" sz="900" kern="1200" dirty="0">
              <a:latin typeface="Segoe UI" panose="020B0502040204020203" pitchFamily="34" charset="0"/>
              <a:cs typeface="Segoe UI" panose="020B0502040204020203" pitchFamily="34" charset="0"/>
            </a:rPr>
            <a:t>Begin administering HPV vaccines at co-located dental clinics in </a:t>
          </a:r>
          <a:r>
            <a:rPr lang="en-US" sz="900" b="1" kern="1200" dirty="0">
              <a:latin typeface="Segoe UI" panose="020B0502040204020203" pitchFamily="34" charset="0"/>
              <a:cs typeface="Segoe UI" panose="020B0502040204020203" pitchFamily="34" charset="0"/>
            </a:rPr>
            <a:t>September 2023 </a:t>
          </a:r>
        </a:p>
        <a:p>
          <a:pPr marL="0" lvl="0" indent="0" algn="l" defTabSz="400050">
            <a:lnSpc>
              <a:spcPct val="90000"/>
            </a:lnSpc>
            <a:spcBef>
              <a:spcPct val="0"/>
            </a:spcBef>
            <a:spcAft>
              <a:spcPct val="35000"/>
            </a:spcAft>
            <a:buFont typeface="Arial" panose="020B0604020202020204" pitchFamily="34" charset="0"/>
            <a:buNone/>
          </a:pPr>
          <a:endParaRPr lang="en-US" sz="900" b="1" kern="1200" dirty="0">
            <a:latin typeface="Segoe UI" panose="020B0502040204020203" pitchFamily="34" charset="0"/>
            <a:cs typeface="Segoe UI" panose="020B0502040204020203" pitchFamily="34" charset="0"/>
          </a:endParaRPr>
        </a:p>
        <a:p>
          <a:pPr marL="0" lvl="0" indent="0" algn="l" defTabSz="400050">
            <a:lnSpc>
              <a:spcPct val="90000"/>
            </a:lnSpc>
            <a:spcBef>
              <a:spcPct val="0"/>
            </a:spcBef>
            <a:spcAft>
              <a:spcPct val="35000"/>
            </a:spcAft>
            <a:buFont typeface="Arial" panose="020B0604020202020204" pitchFamily="34" charset="0"/>
            <a:buNone/>
          </a:pPr>
          <a:r>
            <a:rPr lang="en-US" sz="900" b="1" kern="1200" dirty="0">
              <a:latin typeface="Segoe UI" panose="020B0502040204020203" pitchFamily="34" charset="0"/>
              <a:cs typeface="Segoe UI" panose="020B0502040204020203" pitchFamily="34" charset="0"/>
            </a:rPr>
            <a:t>Challenges so far: </a:t>
          </a:r>
        </a:p>
        <a:p>
          <a:pPr marL="0" lvl="0" indent="0" algn="l" defTabSz="400050">
            <a:lnSpc>
              <a:spcPct val="90000"/>
            </a:lnSpc>
            <a:spcBef>
              <a:spcPct val="0"/>
            </a:spcBef>
            <a:spcAft>
              <a:spcPct val="35000"/>
            </a:spcAft>
            <a:buFont typeface="Arial" panose="020B0604020202020204" pitchFamily="34" charset="0"/>
            <a:buNone/>
          </a:pPr>
          <a:r>
            <a:rPr lang="en-US" sz="900" b="0" kern="1200" dirty="0">
              <a:latin typeface="Segoe UI" panose="020B0502040204020203" pitchFamily="34" charset="0"/>
              <a:cs typeface="Segoe UI" panose="020B0502040204020203" pitchFamily="34" charset="0"/>
            </a:rPr>
            <a:t>Uninsured patients require challenging paperwork trail for use of vaccines for children (VFC) vaccine supply  </a:t>
          </a:r>
        </a:p>
        <a:p>
          <a:pPr marL="0" lvl="0" indent="0" algn="l" defTabSz="400050">
            <a:lnSpc>
              <a:spcPct val="90000"/>
            </a:lnSpc>
            <a:spcBef>
              <a:spcPct val="0"/>
            </a:spcBef>
            <a:spcAft>
              <a:spcPct val="35000"/>
            </a:spcAft>
            <a:buFont typeface="Arial" panose="020B0604020202020204" pitchFamily="34" charset="0"/>
            <a:buNone/>
          </a:pPr>
          <a:endParaRPr lang="en-US" sz="900" b="0" kern="1200" dirty="0">
            <a:latin typeface="Segoe UI" panose="020B0502040204020203" pitchFamily="34" charset="0"/>
            <a:cs typeface="Segoe UI" panose="020B0502040204020203" pitchFamily="34" charset="0"/>
          </a:endParaRPr>
        </a:p>
        <a:p>
          <a:pPr marL="0" lvl="0" indent="0" algn="l" defTabSz="400050">
            <a:lnSpc>
              <a:spcPct val="90000"/>
            </a:lnSpc>
            <a:spcBef>
              <a:spcPct val="0"/>
            </a:spcBef>
            <a:spcAft>
              <a:spcPct val="35000"/>
            </a:spcAft>
            <a:buFont typeface="Arial" panose="020B0604020202020204" pitchFamily="34" charset="0"/>
            <a:buNone/>
          </a:pPr>
          <a:r>
            <a:rPr lang="en-US" sz="900" b="1" kern="1200" dirty="0">
              <a:latin typeface="Segoe UI" panose="020B0502040204020203" pitchFamily="34" charset="0"/>
              <a:cs typeface="Segoe UI" panose="020B0502040204020203" pitchFamily="34" charset="0"/>
            </a:rPr>
            <a:t>Looming Question </a:t>
          </a:r>
        </a:p>
        <a:p>
          <a:pPr marL="0" lvl="0" indent="0" algn="l" defTabSz="400050">
            <a:lnSpc>
              <a:spcPct val="90000"/>
            </a:lnSpc>
            <a:spcBef>
              <a:spcPct val="0"/>
            </a:spcBef>
            <a:spcAft>
              <a:spcPct val="35000"/>
            </a:spcAft>
            <a:buFont typeface="Arial" panose="020B0604020202020204" pitchFamily="34" charset="0"/>
            <a:buNone/>
          </a:pPr>
          <a:r>
            <a:rPr lang="en-US" sz="900" b="0" kern="1200" dirty="0">
              <a:latin typeface="Segoe UI" panose="020B0502040204020203" pitchFamily="34" charset="0"/>
              <a:cs typeface="Segoe UI" panose="020B0502040204020203" pitchFamily="34" charset="0"/>
            </a:rPr>
            <a:t>Will patients be amenable to receiving the HPV vaccine from the dentist?  </a:t>
          </a:r>
        </a:p>
      </dsp:txBody>
      <dsp:txXfrm>
        <a:off x="6549043" y="2001816"/>
        <a:ext cx="3077303" cy="276204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7D811-EE18-496F-8A5A-ABB3A07CC79E}"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0C424-610D-4CEE-BF39-5DBD8E335715}" type="slidenum">
              <a:rPr lang="en-US" smtClean="0"/>
              <a:t>‹#›</a:t>
            </a:fld>
            <a:endParaRPr lang="en-US"/>
          </a:p>
        </p:txBody>
      </p:sp>
    </p:spTree>
    <p:extLst>
      <p:ext uri="{BB962C8B-B14F-4D97-AF65-F5344CB8AC3E}">
        <p14:creationId xmlns:p14="http://schemas.microsoft.com/office/powerpoint/2010/main" val="181995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1</a:t>
            </a:fld>
            <a:endParaRPr lang="en-US"/>
          </a:p>
        </p:txBody>
      </p:sp>
    </p:spTree>
    <p:extLst>
      <p:ext uri="{BB962C8B-B14F-4D97-AF65-F5344CB8AC3E}">
        <p14:creationId xmlns:p14="http://schemas.microsoft.com/office/powerpoint/2010/main" val="300660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2286000" y="420688"/>
            <a:ext cx="4737100" cy="2665412"/>
          </a:xfrm>
        </p:spPr>
      </p:sp>
      <p:sp>
        <p:nvSpPr>
          <p:cNvPr id="34" name="Notes Placeholder 5">
            <a:extLst>
              <a:ext uri="{FF2B5EF4-FFF2-40B4-BE49-F238E27FC236}">
                <a16:creationId xmlns:a16="http://schemas.microsoft.com/office/drawing/2014/main" id="{79B8A7A8-8531-434A-8EED-AE6CC8C4F825}"/>
              </a:ext>
            </a:extLst>
          </p:cNvPr>
          <p:cNvSpPr>
            <a:spLocks noGrp="1"/>
          </p:cNvSpPr>
          <p:nvPr>
            <p:ph type="body" sz="quarter" idx="3"/>
          </p:nvPr>
        </p:nvSpPr>
        <p:spPr>
          <a:xfrm>
            <a:off x="2291189" y="3200400"/>
            <a:ext cx="4813551" cy="3346020"/>
          </a:xfrm>
        </p:spPr>
        <p:txBody>
          <a:bodyPr/>
          <a:lstStyle/>
          <a:p>
            <a:endParaRPr lang="en-US" dirty="0"/>
          </a:p>
        </p:txBody>
      </p:sp>
      <p:sp>
        <p:nvSpPr>
          <p:cNvPr id="2" name="Slide Number Placeholder 1">
            <a:extLst>
              <a:ext uri="{FF2B5EF4-FFF2-40B4-BE49-F238E27FC236}">
                <a16:creationId xmlns:a16="http://schemas.microsoft.com/office/drawing/2014/main" id="{0BAD14D9-1DC0-492D-A24D-1B48E8031201}"/>
              </a:ext>
            </a:extLst>
          </p:cNvPr>
          <p:cNvSpPr>
            <a:spLocks noGrp="1"/>
          </p:cNvSpPr>
          <p:nvPr>
            <p:ph type="sldNum" sz="quarter" idx="5"/>
          </p:nvPr>
        </p:nvSpPr>
        <p:spPr/>
        <p:txBody>
          <a:bodyPr/>
          <a:lstStyle/>
          <a:p>
            <a:fld id="{F138E1D9-2CF6-4341-BB68-B62CD4BC7CCF}" type="slidenum">
              <a:rPr lang="en-US" smtClean="0"/>
              <a:t>14</a:t>
            </a:fld>
            <a:endParaRPr lang="en-US"/>
          </a:p>
        </p:txBody>
      </p:sp>
    </p:spTree>
    <p:extLst>
      <p:ext uri="{BB962C8B-B14F-4D97-AF65-F5344CB8AC3E}">
        <p14:creationId xmlns:p14="http://schemas.microsoft.com/office/powerpoint/2010/main" val="439043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2286000" y="420688"/>
            <a:ext cx="4737100" cy="2665412"/>
          </a:xfrm>
        </p:spPr>
      </p:sp>
      <p:sp>
        <p:nvSpPr>
          <p:cNvPr id="18" name="Notes Placeholder 5">
            <a:extLst>
              <a:ext uri="{FF2B5EF4-FFF2-40B4-BE49-F238E27FC236}">
                <a16:creationId xmlns:a16="http://schemas.microsoft.com/office/drawing/2014/main" id="{D47830AB-C76B-462A-8B4E-2D3DF5CACBA6}"/>
              </a:ext>
            </a:extLst>
          </p:cNvPr>
          <p:cNvSpPr>
            <a:spLocks noGrp="1"/>
          </p:cNvSpPr>
          <p:nvPr>
            <p:ph type="body" sz="quarter" idx="3"/>
          </p:nvPr>
        </p:nvSpPr>
        <p:spPr>
          <a:xfrm>
            <a:off x="2291189" y="3200400"/>
            <a:ext cx="4813551" cy="3346020"/>
          </a:xfrm>
        </p:spPr>
        <p:txBody>
          <a:bodyPr/>
          <a:lstStyle/>
          <a:p>
            <a:r>
              <a:rPr lang="en-US" dirty="0"/>
              <a:t>AAP recommends HPV vaccine starting at 9 years of age.  Pre-teens produce more antibodies after HPV vaccination than older teens.  Vaccinating at a younger age can protect kids before they are exposed to the virus.  </a:t>
            </a:r>
          </a:p>
          <a:p>
            <a:endParaRPr lang="en-US" dirty="0"/>
          </a:p>
          <a:p>
            <a:r>
              <a:rPr lang="en-US" dirty="0"/>
              <a:t>Forecasting is simple </a:t>
            </a:r>
          </a:p>
        </p:txBody>
      </p:sp>
      <p:sp>
        <p:nvSpPr>
          <p:cNvPr id="2" name="Slide Number Placeholder 1">
            <a:extLst>
              <a:ext uri="{FF2B5EF4-FFF2-40B4-BE49-F238E27FC236}">
                <a16:creationId xmlns:a16="http://schemas.microsoft.com/office/drawing/2014/main" id="{074B8DC8-3097-4B9C-B6E7-D88EF33B10E9}"/>
              </a:ext>
            </a:extLst>
          </p:cNvPr>
          <p:cNvSpPr>
            <a:spLocks noGrp="1"/>
          </p:cNvSpPr>
          <p:nvPr>
            <p:ph type="sldNum" sz="quarter" idx="5"/>
          </p:nvPr>
        </p:nvSpPr>
        <p:spPr/>
        <p:txBody>
          <a:bodyPr/>
          <a:lstStyle/>
          <a:p>
            <a:fld id="{F138E1D9-2CF6-4341-BB68-B62CD4BC7CCF}" type="slidenum">
              <a:rPr lang="en-US" smtClean="0"/>
              <a:t>16</a:t>
            </a:fld>
            <a:endParaRPr lang="en-US"/>
          </a:p>
        </p:txBody>
      </p:sp>
    </p:spTree>
    <p:extLst>
      <p:ext uri="{BB962C8B-B14F-4D97-AF65-F5344CB8AC3E}">
        <p14:creationId xmlns:p14="http://schemas.microsoft.com/office/powerpoint/2010/main" val="65914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0C424-610D-4CEE-BF39-5DBD8E335715}" type="slidenum">
              <a:rPr lang="en-US" smtClean="0"/>
              <a:t>24</a:t>
            </a:fld>
            <a:endParaRPr lang="en-US"/>
          </a:p>
        </p:txBody>
      </p:sp>
    </p:spTree>
    <p:extLst>
      <p:ext uri="{BB962C8B-B14F-4D97-AF65-F5344CB8AC3E}">
        <p14:creationId xmlns:p14="http://schemas.microsoft.com/office/powerpoint/2010/main" val="74949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a:t>
            </a:r>
            <a:r>
              <a:rPr lang="en-US" baseline="0" dirty="0"/>
              <a:t> is from a common family of viruses that infect epithelial tissue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Women will sometimes find out due to an abnormal pap or genital warts and men typically find out due to a genital wart diagnosis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will clear the virus whereas others will not, no way to tell if you are at risk for cancer  </a:t>
            </a:r>
          </a:p>
          <a:p>
            <a:endParaRPr lang="en-US" dirty="0"/>
          </a:p>
        </p:txBody>
      </p:sp>
      <p:sp>
        <p:nvSpPr>
          <p:cNvPr id="4" name="Slide Number Placeholder 3"/>
          <p:cNvSpPr>
            <a:spLocks noGrp="1"/>
          </p:cNvSpPr>
          <p:nvPr>
            <p:ph type="sldNum" sz="quarter" idx="5"/>
          </p:nvPr>
        </p:nvSpPr>
        <p:spPr/>
        <p:txBody>
          <a:bodyPr/>
          <a:lstStyle/>
          <a:p>
            <a:fld id="{7450C424-610D-4CEE-BF39-5DBD8E335715}" type="slidenum">
              <a:rPr lang="en-US" smtClean="0"/>
              <a:t>6</a:t>
            </a:fld>
            <a:endParaRPr lang="en-US"/>
          </a:p>
        </p:txBody>
      </p:sp>
    </p:spTree>
    <p:extLst>
      <p:ext uri="{BB962C8B-B14F-4D97-AF65-F5344CB8AC3E}">
        <p14:creationId xmlns:p14="http://schemas.microsoft.com/office/powerpoint/2010/main" val="287457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420688"/>
            <a:ext cx="4737100" cy="2665412"/>
          </a:xfrm>
        </p:spPr>
      </p:sp>
      <p:sp>
        <p:nvSpPr>
          <p:cNvPr id="13" name="Notes Placeholder 5">
            <a:extLst>
              <a:ext uri="{FF2B5EF4-FFF2-40B4-BE49-F238E27FC236}">
                <a16:creationId xmlns:a16="http://schemas.microsoft.com/office/drawing/2014/main" id="{73A1B14C-217F-4A7A-B1BB-8E72034D29EC}"/>
              </a:ext>
            </a:extLst>
          </p:cNvPr>
          <p:cNvSpPr>
            <a:spLocks noGrp="1"/>
          </p:cNvSpPr>
          <p:nvPr>
            <p:ph type="body" sz="quarter" idx="3"/>
          </p:nvPr>
        </p:nvSpPr>
        <p:spPr>
          <a:xfrm>
            <a:off x="2291189" y="3200400"/>
            <a:ext cx="4813551" cy="3346020"/>
          </a:xfrm>
        </p:spPr>
        <p:txBody>
          <a:bodyPr/>
          <a:lstStyle/>
          <a:p>
            <a:endParaRPr lang="en-US"/>
          </a:p>
        </p:txBody>
      </p:sp>
      <p:sp>
        <p:nvSpPr>
          <p:cNvPr id="3" name="Slide Number Placeholder 2">
            <a:extLst>
              <a:ext uri="{FF2B5EF4-FFF2-40B4-BE49-F238E27FC236}">
                <a16:creationId xmlns:a16="http://schemas.microsoft.com/office/drawing/2014/main" id="{E7E0B95D-5E19-44B2-90E8-CC1BDAFDCDA8}"/>
              </a:ext>
            </a:extLst>
          </p:cNvPr>
          <p:cNvSpPr>
            <a:spLocks noGrp="1"/>
          </p:cNvSpPr>
          <p:nvPr>
            <p:ph type="sldNum" sz="quarter" idx="5"/>
          </p:nvPr>
        </p:nvSpPr>
        <p:spPr/>
        <p:txBody>
          <a:bodyPr/>
          <a:lstStyle/>
          <a:p>
            <a:fld id="{F138E1D9-2CF6-4341-BB68-B62CD4BC7CCF}" type="slidenum">
              <a:rPr lang="en-US" smtClean="0"/>
              <a:t>7</a:t>
            </a:fld>
            <a:endParaRPr lang="en-US"/>
          </a:p>
        </p:txBody>
      </p:sp>
    </p:spTree>
    <p:extLst>
      <p:ext uri="{BB962C8B-B14F-4D97-AF65-F5344CB8AC3E}">
        <p14:creationId xmlns:p14="http://schemas.microsoft.com/office/powerpoint/2010/main" val="47345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425450"/>
            <a:ext cx="4737100" cy="2665413"/>
          </a:xfrm>
        </p:spPr>
      </p:sp>
      <p:sp>
        <p:nvSpPr>
          <p:cNvPr id="13" name="Notes Placeholder 5">
            <a:extLst>
              <a:ext uri="{FF2B5EF4-FFF2-40B4-BE49-F238E27FC236}">
                <a16:creationId xmlns:a16="http://schemas.microsoft.com/office/drawing/2014/main" id="{D5F6979B-964A-4BAB-960E-A19B3674DDF8}"/>
              </a:ext>
            </a:extLst>
          </p:cNvPr>
          <p:cNvSpPr>
            <a:spLocks noGrp="1"/>
          </p:cNvSpPr>
          <p:nvPr>
            <p:ph type="body" sz="quarter" idx="3"/>
          </p:nvPr>
        </p:nvSpPr>
        <p:spPr>
          <a:xfrm>
            <a:off x="2291189" y="3200400"/>
            <a:ext cx="4813551" cy="3346020"/>
          </a:xfrm>
        </p:spPr>
        <p:txBody>
          <a:bodyPr/>
          <a:lstStyle/>
          <a:p>
            <a:endParaRPr lang="en-US"/>
          </a:p>
        </p:txBody>
      </p:sp>
      <p:sp>
        <p:nvSpPr>
          <p:cNvPr id="3" name="Slide Number Placeholder 2">
            <a:extLst>
              <a:ext uri="{FF2B5EF4-FFF2-40B4-BE49-F238E27FC236}">
                <a16:creationId xmlns:a16="http://schemas.microsoft.com/office/drawing/2014/main" id="{526A3A3D-69E5-44BC-BD39-3A9AF5C1B1C0}"/>
              </a:ext>
            </a:extLst>
          </p:cNvPr>
          <p:cNvSpPr>
            <a:spLocks noGrp="1"/>
          </p:cNvSpPr>
          <p:nvPr>
            <p:ph type="sldNum" sz="quarter" idx="5"/>
          </p:nvPr>
        </p:nvSpPr>
        <p:spPr/>
        <p:txBody>
          <a:bodyPr/>
          <a:lstStyle/>
          <a:p>
            <a:fld id="{F138E1D9-2CF6-4341-BB68-B62CD4BC7CCF}" type="slidenum">
              <a:rPr lang="en-US" smtClean="0"/>
              <a:t>8</a:t>
            </a:fld>
            <a:endParaRPr lang="en-US"/>
          </a:p>
        </p:txBody>
      </p:sp>
    </p:spTree>
    <p:extLst>
      <p:ext uri="{BB962C8B-B14F-4D97-AF65-F5344CB8AC3E}">
        <p14:creationId xmlns:p14="http://schemas.microsoft.com/office/powerpoint/2010/main" val="405789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431800"/>
            <a:ext cx="4718050" cy="2654300"/>
          </a:xfrm>
        </p:spPr>
      </p:sp>
      <p:sp>
        <p:nvSpPr>
          <p:cNvPr id="35" name="Notes Placeholder 5">
            <a:extLst>
              <a:ext uri="{FF2B5EF4-FFF2-40B4-BE49-F238E27FC236}">
                <a16:creationId xmlns:a16="http://schemas.microsoft.com/office/drawing/2014/main" id="{36965731-C801-472B-B9B9-4F4B04B93A50}"/>
              </a:ext>
            </a:extLst>
          </p:cNvPr>
          <p:cNvSpPr>
            <a:spLocks noGrp="1"/>
          </p:cNvSpPr>
          <p:nvPr>
            <p:ph type="body" sz="quarter" idx="3"/>
          </p:nvPr>
        </p:nvSpPr>
        <p:spPr>
          <a:xfrm>
            <a:off x="2291189" y="3200400"/>
            <a:ext cx="4813551" cy="3346020"/>
          </a:xfrm>
        </p:spPr>
        <p:txBody>
          <a:bodyPr/>
          <a:lstStyle/>
          <a:p>
            <a:endParaRPr lang="en-US" dirty="0"/>
          </a:p>
        </p:txBody>
      </p:sp>
      <p:sp>
        <p:nvSpPr>
          <p:cNvPr id="3" name="Slide Number Placeholder 2">
            <a:extLst>
              <a:ext uri="{FF2B5EF4-FFF2-40B4-BE49-F238E27FC236}">
                <a16:creationId xmlns:a16="http://schemas.microsoft.com/office/drawing/2014/main" id="{802A6B70-437C-429C-A5A3-9EA1A9A68CAE}"/>
              </a:ext>
            </a:extLst>
          </p:cNvPr>
          <p:cNvSpPr>
            <a:spLocks noGrp="1"/>
          </p:cNvSpPr>
          <p:nvPr>
            <p:ph type="sldNum" sz="quarter" idx="5"/>
          </p:nvPr>
        </p:nvSpPr>
        <p:spPr/>
        <p:txBody>
          <a:bodyPr/>
          <a:lstStyle/>
          <a:p>
            <a:fld id="{F138E1D9-2CF6-4341-BB68-B62CD4BC7CCF}" type="slidenum">
              <a:rPr lang="en-US" smtClean="0"/>
              <a:t>9</a:t>
            </a:fld>
            <a:endParaRPr lang="en-US"/>
          </a:p>
        </p:txBody>
      </p:sp>
    </p:spTree>
    <p:extLst>
      <p:ext uri="{BB962C8B-B14F-4D97-AF65-F5344CB8AC3E}">
        <p14:creationId xmlns:p14="http://schemas.microsoft.com/office/powerpoint/2010/main" val="259681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422275"/>
            <a:ext cx="4737100" cy="2665413"/>
          </a:xfrm>
        </p:spPr>
      </p:sp>
      <p:sp>
        <p:nvSpPr>
          <p:cNvPr id="29" name="Notes Placeholder 5">
            <a:extLst>
              <a:ext uri="{FF2B5EF4-FFF2-40B4-BE49-F238E27FC236}">
                <a16:creationId xmlns:a16="http://schemas.microsoft.com/office/drawing/2014/main" id="{2DFB03FC-8E15-41BF-9E84-A3D21BB9F7FA}"/>
              </a:ext>
            </a:extLst>
          </p:cNvPr>
          <p:cNvSpPr>
            <a:spLocks noGrp="1"/>
          </p:cNvSpPr>
          <p:nvPr>
            <p:ph type="body" sz="quarter" idx="3"/>
          </p:nvPr>
        </p:nvSpPr>
        <p:spPr>
          <a:xfrm>
            <a:off x="2291189" y="3200400"/>
            <a:ext cx="4813551" cy="3346020"/>
          </a:xfrm>
        </p:spPr>
        <p:txBody>
          <a:bodyPr/>
          <a:lstStyle/>
          <a:p>
            <a:endParaRPr lang="en-US"/>
          </a:p>
        </p:txBody>
      </p:sp>
      <p:sp>
        <p:nvSpPr>
          <p:cNvPr id="3" name="Slide Number Placeholder 2">
            <a:extLst>
              <a:ext uri="{FF2B5EF4-FFF2-40B4-BE49-F238E27FC236}">
                <a16:creationId xmlns:a16="http://schemas.microsoft.com/office/drawing/2014/main" id="{90EDF69C-4C19-40F9-B007-F17440F7E509}"/>
              </a:ext>
            </a:extLst>
          </p:cNvPr>
          <p:cNvSpPr>
            <a:spLocks noGrp="1"/>
          </p:cNvSpPr>
          <p:nvPr>
            <p:ph type="sldNum" sz="quarter" idx="5"/>
          </p:nvPr>
        </p:nvSpPr>
        <p:spPr/>
        <p:txBody>
          <a:bodyPr/>
          <a:lstStyle/>
          <a:p>
            <a:fld id="{F138E1D9-2CF6-4341-BB68-B62CD4BC7CCF}" type="slidenum">
              <a:rPr lang="en-US" smtClean="0"/>
              <a:t>10</a:t>
            </a:fld>
            <a:endParaRPr lang="en-US"/>
          </a:p>
        </p:txBody>
      </p:sp>
    </p:spTree>
    <p:extLst>
      <p:ext uri="{BB962C8B-B14F-4D97-AF65-F5344CB8AC3E}">
        <p14:creationId xmlns:p14="http://schemas.microsoft.com/office/powerpoint/2010/main" val="2035544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0C424-610D-4CEE-BF39-5DBD8E335715}" type="slidenum">
              <a:rPr lang="en-US" smtClean="0"/>
              <a:t>11</a:t>
            </a:fld>
            <a:endParaRPr lang="en-US"/>
          </a:p>
        </p:txBody>
      </p:sp>
    </p:spTree>
    <p:extLst>
      <p:ext uri="{BB962C8B-B14F-4D97-AF65-F5344CB8AC3E}">
        <p14:creationId xmlns:p14="http://schemas.microsoft.com/office/powerpoint/2010/main" val="29715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that around this age many children don’t regularly see a doctor unless they are sick, so chances are pretty good that you will see a child more frequently in the dental chair </a:t>
            </a:r>
          </a:p>
        </p:txBody>
      </p:sp>
      <p:sp>
        <p:nvSpPr>
          <p:cNvPr id="4" name="Slide Number Placeholder 3"/>
          <p:cNvSpPr>
            <a:spLocks noGrp="1"/>
          </p:cNvSpPr>
          <p:nvPr>
            <p:ph type="sldNum" sz="quarter" idx="5"/>
          </p:nvPr>
        </p:nvSpPr>
        <p:spPr/>
        <p:txBody>
          <a:bodyPr/>
          <a:lstStyle/>
          <a:p>
            <a:fld id="{7450C424-610D-4CEE-BF39-5DBD8E335715}" type="slidenum">
              <a:rPr lang="en-US" smtClean="0"/>
              <a:t>12</a:t>
            </a:fld>
            <a:endParaRPr lang="en-US"/>
          </a:p>
        </p:txBody>
      </p:sp>
    </p:spTree>
    <p:extLst>
      <p:ext uri="{BB962C8B-B14F-4D97-AF65-F5344CB8AC3E}">
        <p14:creationId xmlns:p14="http://schemas.microsoft.com/office/powerpoint/2010/main" val="138105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 teams don’t like to talk about STDs and sex, so turn the conversation to one of prevention </a:t>
            </a:r>
          </a:p>
        </p:txBody>
      </p:sp>
      <p:sp>
        <p:nvSpPr>
          <p:cNvPr id="4" name="Slide Number Placeholder 3"/>
          <p:cNvSpPr>
            <a:spLocks noGrp="1"/>
          </p:cNvSpPr>
          <p:nvPr>
            <p:ph type="sldNum" sz="quarter" idx="5"/>
          </p:nvPr>
        </p:nvSpPr>
        <p:spPr/>
        <p:txBody>
          <a:bodyPr/>
          <a:lstStyle/>
          <a:p>
            <a:fld id="{7450C424-610D-4CEE-BF39-5DBD8E335715}" type="slidenum">
              <a:rPr lang="en-US" smtClean="0"/>
              <a:t>13</a:t>
            </a:fld>
            <a:endParaRPr lang="en-US"/>
          </a:p>
        </p:txBody>
      </p:sp>
    </p:spTree>
    <p:extLst>
      <p:ext uri="{BB962C8B-B14F-4D97-AF65-F5344CB8AC3E}">
        <p14:creationId xmlns:p14="http://schemas.microsoft.com/office/powerpoint/2010/main" val="958754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07435" cy="5033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159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2093" b="11631"/>
          <a:stretch/>
        </p:blipFill>
        <p:spPr>
          <a:xfrm>
            <a:off x="0" y="-1"/>
            <a:ext cx="12206284" cy="5393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8924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4331" b="20731"/>
          <a:stretch/>
        </p:blipFill>
        <p:spPr>
          <a:xfrm>
            <a:off x="-7270" y="0"/>
            <a:ext cx="12199270" cy="5281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9026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5847" y="365129"/>
            <a:ext cx="10647052" cy="1325563"/>
          </a:xfrm>
        </p:spPr>
        <p:txBody>
          <a:bodyPr/>
          <a:lstStyle>
            <a:lvl1pPr algn="l">
              <a:defRPr/>
            </a:lvl1pPr>
          </a:lstStyle>
          <a:p>
            <a:r>
              <a:rPr lang="en-US" dirty="0"/>
              <a:t>Title</a:t>
            </a:r>
          </a:p>
        </p:txBody>
      </p:sp>
      <p:sp>
        <p:nvSpPr>
          <p:cNvPr id="3" name="Content Placeholder 2"/>
          <p:cNvSpPr>
            <a:spLocks noGrp="1"/>
          </p:cNvSpPr>
          <p:nvPr>
            <p:ph idx="1" hasCustomPrompt="1"/>
          </p:nvPr>
        </p:nvSpPr>
        <p:spPr/>
        <p:txBody>
          <a:bodyPr/>
          <a:lstStyle>
            <a:lvl1pPr>
              <a:defRPr>
                <a:latin typeface="+mn-lt"/>
                <a:cs typeface="Segoe UI" panose="020B0502040204020203" pitchFamily="34" charset="0"/>
              </a:defRPr>
            </a:lvl1pPr>
            <a:lvl2pPr>
              <a:defRPr>
                <a:latin typeface="+mj-lt"/>
                <a:cs typeface="Segoe UI" panose="020B0502040204020203" pitchFamily="34" charset="0"/>
              </a:defRPr>
            </a:lvl2pPr>
            <a:lvl3pPr>
              <a:defRPr>
                <a:latin typeface="+mj-lt"/>
                <a:cs typeface="Segoe UI" panose="020B0502040204020203" pitchFamily="34" charset="0"/>
              </a:defRPr>
            </a:lvl3pPr>
            <a:lvl4pPr>
              <a:defRPr>
                <a:latin typeface="+mj-lt"/>
                <a:cs typeface="Segoe UI" panose="020B0502040204020203" pitchFamily="34" charset="0"/>
              </a:defRPr>
            </a:lvl4pPr>
            <a:lvl5pPr>
              <a:defRPr>
                <a:latin typeface="+mj-lt"/>
                <a:cs typeface="Segoe UI" panose="020B0502040204020203" pitchFamily="34" charset="0"/>
              </a:defRPr>
            </a:lvl5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squares">
            <a:extLst>
              <a:ext uri="{FF2B5EF4-FFF2-40B4-BE49-F238E27FC236}">
                <a16:creationId xmlns:a16="http://schemas.microsoft.com/office/drawing/2014/main" id="{53EDD5D2-E397-417A-990A-0272CC29C289}"/>
              </a:ext>
            </a:extLst>
          </p:cNvPr>
          <p:cNvGrpSpPr/>
          <p:nvPr userDrawn="1"/>
        </p:nvGrpSpPr>
        <p:grpSpPr>
          <a:xfrm>
            <a:off x="0" y="765818"/>
            <a:ext cx="1063300" cy="524183"/>
            <a:chOff x="0" y="452558"/>
            <a:chExt cx="914400" cy="524182"/>
          </a:xfrm>
        </p:grpSpPr>
        <p:sp>
          <p:nvSpPr>
            <p:cNvPr id="5" name="Rounded Rectangle 7">
              <a:extLst>
                <a:ext uri="{FF2B5EF4-FFF2-40B4-BE49-F238E27FC236}">
                  <a16:creationId xmlns:a16="http://schemas.microsoft.com/office/drawing/2014/main" id="{66CB5722-4CB1-43BB-BF49-27F592D3BC95}"/>
                </a:ext>
              </a:extLst>
            </p:cNvPr>
            <p:cNvSpPr/>
            <p:nvPr/>
          </p:nvSpPr>
          <p:spPr>
            <a:xfrm>
              <a:off x="591671" y="452558"/>
              <a:ext cx="322729" cy="524180"/>
            </a:xfrm>
            <a:prstGeom prst="roundRect">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 name="Rounded Rectangle 8">
              <a:extLst>
                <a:ext uri="{FF2B5EF4-FFF2-40B4-BE49-F238E27FC236}">
                  <a16:creationId xmlns:a16="http://schemas.microsoft.com/office/drawing/2014/main" id="{1C8D1180-689A-4961-B3FC-C6349AF266E1}"/>
                </a:ext>
              </a:extLst>
            </p:cNvPr>
            <p:cNvSpPr/>
            <p:nvPr/>
          </p:nvSpPr>
          <p:spPr>
            <a:xfrm>
              <a:off x="215154" y="452558"/>
              <a:ext cx="322729" cy="52418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sz="1350" dirty="0"/>
            </a:p>
          </p:txBody>
        </p:sp>
        <p:sp>
          <p:nvSpPr>
            <p:cNvPr id="7" name="Round Same Side Corner Rectangle 9">
              <a:extLst>
                <a:ext uri="{FF2B5EF4-FFF2-40B4-BE49-F238E27FC236}">
                  <a16:creationId xmlns:a16="http://schemas.microsoft.com/office/drawing/2014/main" id="{693E2BBC-1A43-48AB-BB92-98F474554350}"/>
                </a:ext>
              </a:extLst>
            </p:cNvPr>
            <p:cNvSpPr/>
            <p:nvPr/>
          </p:nvSpPr>
          <p:spPr>
            <a:xfrm rot="5400000">
              <a:off x="-181408" y="633966"/>
              <a:ext cx="524182" cy="161366"/>
            </a:xfrm>
            <a:prstGeom prst="round2SameRect">
              <a:avLst>
                <a:gd name="adj1" fmla="val 29167"/>
                <a:gd name="adj2" fmla="val 0"/>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sz="1350"/>
            </a:p>
          </p:txBody>
        </p:sp>
      </p:grpSp>
    </p:spTree>
    <p:extLst>
      <p:ext uri="{BB962C8B-B14F-4D97-AF65-F5344CB8AC3E}">
        <p14:creationId xmlns:p14="http://schemas.microsoft.com/office/powerpoint/2010/main" val="1420370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96411" y="365129"/>
            <a:ext cx="10576488" cy="1325563"/>
          </a:xfrm>
        </p:spPr>
        <p:txBody>
          <a:bodyPr/>
          <a:lstStyle>
            <a:lvl1pPr algn="l">
              <a:defRPr/>
            </a:lvl1pPr>
          </a:lstStyle>
          <a:p>
            <a:r>
              <a:rPr lang="en-US" dirty="0"/>
              <a:t>Click to edit Master title style</a:t>
            </a:r>
            <a:endParaRPr dirty="0"/>
          </a:p>
        </p:txBody>
      </p:sp>
      <p:grpSp>
        <p:nvGrpSpPr>
          <p:cNvPr id="3" name="squares">
            <a:extLst>
              <a:ext uri="{FF2B5EF4-FFF2-40B4-BE49-F238E27FC236}">
                <a16:creationId xmlns:a16="http://schemas.microsoft.com/office/drawing/2014/main" id="{C90CD52E-2934-4FE6-AFBF-CD7BA03B7ED2}"/>
              </a:ext>
            </a:extLst>
          </p:cNvPr>
          <p:cNvGrpSpPr/>
          <p:nvPr userDrawn="1"/>
        </p:nvGrpSpPr>
        <p:grpSpPr>
          <a:xfrm>
            <a:off x="0" y="765818"/>
            <a:ext cx="1063300" cy="524183"/>
            <a:chOff x="0" y="452558"/>
            <a:chExt cx="914400" cy="524182"/>
          </a:xfrm>
        </p:grpSpPr>
        <p:sp>
          <p:nvSpPr>
            <p:cNvPr id="4" name="Rounded Rectangle 7">
              <a:extLst>
                <a:ext uri="{FF2B5EF4-FFF2-40B4-BE49-F238E27FC236}">
                  <a16:creationId xmlns:a16="http://schemas.microsoft.com/office/drawing/2014/main" id="{EEDB977F-AC8B-4C26-9C80-8855272479BF}"/>
                </a:ext>
              </a:extLst>
            </p:cNvPr>
            <p:cNvSpPr/>
            <p:nvPr/>
          </p:nvSpPr>
          <p:spPr>
            <a:xfrm>
              <a:off x="591671" y="452558"/>
              <a:ext cx="322729" cy="524180"/>
            </a:xfrm>
            <a:prstGeom prst="roundRect">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5" name="Rounded Rectangle 8">
              <a:extLst>
                <a:ext uri="{FF2B5EF4-FFF2-40B4-BE49-F238E27FC236}">
                  <a16:creationId xmlns:a16="http://schemas.microsoft.com/office/drawing/2014/main" id="{54C4832F-D516-4E24-973E-EF4EA1A4630C}"/>
                </a:ext>
              </a:extLst>
            </p:cNvPr>
            <p:cNvSpPr/>
            <p:nvPr/>
          </p:nvSpPr>
          <p:spPr>
            <a:xfrm>
              <a:off x="215154" y="452558"/>
              <a:ext cx="322729" cy="52418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sz="1350" dirty="0"/>
            </a:p>
          </p:txBody>
        </p:sp>
        <p:sp>
          <p:nvSpPr>
            <p:cNvPr id="6" name="Round Same Side Corner Rectangle 9">
              <a:extLst>
                <a:ext uri="{FF2B5EF4-FFF2-40B4-BE49-F238E27FC236}">
                  <a16:creationId xmlns:a16="http://schemas.microsoft.com/office/drawing/2014/main" id="{BC054D86-6F0D-496A-BEEA-DF016B0A8B8A}"/>
                </a:ext>
              </a:extLst>
            </p:cNvPr>
            <p:cNvSpPr/>
            <p:nvPr/>
          </p:nvSpPr>
          <p:spPr>
            <a:xfrm rot="5400000">
              <a:off x="-181408" y="633966"/>
              <a:ext cx="524182" cy="161366"/>
            </a:xfrm>
            <a:prstGeom prst="round2SameRect">
              <a:avLst>
                <a:gd name="adj1" fmla="val 29167"/>
                <a:gd name="adj2" fmla="val 0"/>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sz="1350"/>
            </a:p>
          </p:txBody>
        </p:sp>
      </p:grpSp>
    </p:spTree>
    <p:extLst>
      <p:ext uri="{BB962C8B-B14F-4D97-AF65-F5344CB8AC3E}">
        <p14:creationId xmlns:p14="http://schemas.microsoft.com/office/powerpoint/2010/main" val="28744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25847" y="365129"/>
            <a:ext cx="10647052" cy="1325563"/>
          </a:xfrm>
        </p:spPr>
        <p:txBody>
          <a:bodyPr/>
          <a:lstStyle>
            <a:lvl1pPr algn="l">
              <a:defRPr/>
            </a:lvl1pPr>
          </a:lstStyle>
          <a:p>
            <a:r>
              <a:rPr lang="en-US"/>
              <a:t>Click to edit Master title style</a:t>
            </a:r>
            <a:endParaRPr/>
          </a:p>
        </p:txBody>
      </p:sp>
      <p:grpSp>
        <p:nvGrpSpPr>
          <p:cNvPr id="3" name="squares">
            <a:extLst>
              <a:ext uri="{FF2B5EF4-FFF2-40B4-BE49-F238E27FC236}">
                <a16:creationId xmlns:a16="http://schemas.microsoft.com/office/drawing/2014/main" id="{3FA4ACCA-59AB-4B25-BB1F-0E09040228F5}"/>
              </a:ext>
            </a:extLst>
          </p:cNvPr>
          <p:cNvGrpSpPr/>
          <p:nvPr userDrawn="1"/>
        </p:nvGrpSpPr>
        <p:grpSpPr>
          <a:xfrm>
            <a:off x="0" y="765818"/>
            <a:ext cx="1063300" cy="524183"/>
            <a:chOff x="0" y="452558"/>
            <a:chExt cx="914400" cy="524182"/>
          </a:xfrm>
        </p:grpSpPr>
        <p:sp>
          <p:nvSpPr>
            <p:cNvPr id="4" name="Rounded Rectangle 7">
              <a:extLst>
                <a:ext uri="{FF2B5EF4-FFF2-40B4-BE49-F238E27FC236}">
                  <a16:creationId xmlns:a16="http://schemas.microsoft.com/office/drawing/2014/main" id="{F290E107-029A-4945-B6B9-D3FBFCCB20FD}"/>
                </a:ext>
              </a:extLst>
            </p:cNvPr>
            <p:cNvSpPr/>
            <p:nvPr/>
          </p:nvSpPr>
          <p:spPr>
            <a:xfrm>
              <a:off x="591671" y="452558"/>
              <a:ext cx="322729" cy="524180"/>
            </a:xfrm>
            <a:prstGeom prst="roundRect">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5" name="Rounded Rectangle 8">
              <a:extLst>
                <a:ext uri="{FF2B5EF4-FFF2-40B4-BE49-F238E27FC236}">
                  <a16:creationId xmlns:a16="http://schemas.microsoft.com/office/drawing/2014/main" id="{437739A5-4680-4CEF-A280-DE289AE6E18B}"/>
                </a:ext>
              </a:extLst>
            </p:cNvPr>
            <p:cNvSpPr/>
            <p:nvPr/>
          </p:nvSpPr>
          <p:spPr>
            <a:xfrm>
              <a:off x="215154" y="452558"/>
              <a:ext cx="322729" cy="52418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sz="1350" dirty="0"/>
            </a:p>
          </p:txBody>
        </p:sp>
        <p:sp>
          <p:nvSpPr>
            <p:cNvPr id="6" name="Round Same Side Corner Rectangle 9">
              <a:extLst>
                <a:ext uri="{FF2B5EF4-FFF2-40B4-BE49-F238E27FC236}">
                  <a16:creationId xmlns:a16="http://schemas.microsoft.com/office/drawing/2014/main" id="{1D575544-C608-4CB2-B452-2B2289C694C1}"/>
                </a:ext>
              </a:extLst>
            </p:cNvPr>
            <p:cNvSpPr/>
            <p:nvPr/>
          </p:nvSpPr>
          <p:spPr>
            <a:xfrm rot="5400000">
              <a:off x="-181408" y="633966"/>
              <a:ext cx="524182" cy="161366"/>
            </a:xfrm>
            <a:prstGeom prst="round2SameRect">
              <a:avLst>
                <a:gd name="adj1" fmla="val 29167"/>
                <a:gd name="adj2" fmla="val 0"/>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sz="1350"/>
            </a:p>
          </p:txBody>
        </p:sp>
      </p:grpSp>
    </p:spTree>
    <p:extLst>
      <p:ext uri="{BB962C8B-B14F-4D97-AF65-F5344CB8AC3E}">
        <p14:creationId xmlns:p14="http://schemas.microsoft.com/office/powerpoint/2010/main" val="31960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415A-E216-4446-93E1-39B10E7CA517}"/>
              </a:ext>
            </a:extLst>
          </p:cNvPr>
          <p:cNvSpPr>
            <a:spLocks noGrp="1"/>
          </p:cNvSpPr>
          <p:nvPr>
            <p:ph type="title"/>
          </p:nvPr>
        </p:nvSpPr>
        <p:spPr/>
        <p:txBody>
          <a:bodyPr/>
          <a:lstStyle>
            <a:lvl1pPr>
              <a:defRPr>
                <a:solidFill>
                  <a:srgbClr val="6E0447"/>
                </a:solidFill>
              </a:defRPr>
            </a:lvl1pPr>
          </a:lstStyle>
          <a:p>
            <a:r>
              <a:rPr lang="en-US" dirty="0"/>
              <a:t>Click to edit Master title style</a:t>
            </a:r>
          </a:p>
        </p:txBody>
      </p:sp>
    </p:spTree>
    <p:extLst>
      <p:ext uri="{BB962C8B-B14F-4D97-AF65-F5344CB8AC3E}">
        <p14:creationId xmlns:p14="http://schemas.microsoft.com/office/powerpoint/2010/main" val="242854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alphaModFix amt="30000"/>
            <a:lum/>
          </a:blip>
          <a:srcRect/>
          <a:stretch>
            <a:fillRect t="-7000" b="-7000"/>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304802"/>
            <a:ext cx="1622755" cy="799981"/>
            <a:chOff x="0" y="452558"/>
            <a:chExt cx="914400" cy="524182"/>
          </a:xfrm>
        </p:grpSpPr>
        <p:sp>
          <p:nvSpPr>
            <p:cNvPr id="8" name="Rounded Rectangle 7"/>
            <p:cNvSpPr/>
            <p:nvPr/>
          </p:nvSpPr>
          <p:spPr>
            <a:xfrm>
              <a:off x="591671" y="452558"/>
              <a:ext cx="322729" cy="524180"/>
            </a:xfrm>
            <a:prstGeom prst="roundRect">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grpSp>
      <p:pic>
        <p:nvPicPr>
          <p:cNvPr id="12" name="Picture 11">
            <a:extLst>
              <a:ext uri="{FF2B5EF4-FFF2-40B4-BE49-F238E27FC236}">
                <a16:creationId xmlns:a16="http://schemas.microsoft.com/office/drawing/2014/main" id="{43C8F0C0-054A-488E-B1F3-771538E318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59008" y="5943600"/>
            <a:ext cx="2598424" cy="634875"/>
          </a:xfrm>
          <a:prstGeom prst="rect">
            <a:avLst/>
          </a:prstGeom>
        </p:spPr>
      </p:pic>
    </p:spTree>
    <p:extLst>
      <p:ext uri="{BB962C8B-B14F-4D97-AF65-F5344CB8AC3E}">
        <p14:creationId xmlns:p14="http://schemas.microsoft.com/office/powerpoint/2010/main" val="344775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9"/>
            <a:ext cx="10934700" cy="1325563"/>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838200" y="1825625"/>
            <a:ext cx="10515600" cy="3226666"/>
          </a:xfrm>
          <a:prstGeom prst="rect">
            <a:avLst/>
          </a:prstGeom>
        </p:spPr>
        <p:txBody>
          <a:bodyPr vert="horz" lIns="91440" tIns="45720" rIns="91440" bIns="45720" rtlCol="0">
            <a:normAutofit/>
          </a:body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F561259-4EF3-497C-96CB-46A165C676C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38478" y="6007115"/>
            <a:ext cx="2534421" cy="619237"/>
          </a:xfrm>
          <a:prstGeom prst="rect">
            <a:avLst/>
          </a:prstGeom>
        </p:spPr>
      </p:pic>
    </p:spTree>
    <p:extLst>
      <p:ext uri="{BB962C8B-B14F-4D97-AF65-F5344CB8AC3E}">
        <p14:creationId xmlns:p14="http://schemas.microsoft.com/office/powerpoint/2010/main" val="2861263603"/>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62" r:id="rId4"/>
    <p:sldLayoutId id="2147483671" r:id="rId5"/>
    <p:sldLayoutId id="2147483674" r:id="rId6"/>
    <p:sldLayoutId id="2147483677" r:id="rId7"/>
  </p:sldLayoutIdLst>
  <p:txStyles>
    <p:titleStyle>
      <a:lvl1pPr algn="ctr" defTabSz="685800" rtl="0" eaLnBrk="1" latinLnBrk="0" hangingPunct="1">
        <a:lnSpc>
          <a:spcPct val="90000"/>
        </a:lnSpc>
        <a:spcBef>
          <a:spcPct val="0"/>
        </a:spcBef>
        <a:buNone/>
        <a:defRPr sz="4000" b="1" i="0" kern="1200" baseline="0">
          <a:solidFill>
            <a:schemeClr val="tx1"/>
          </a:solidFill>
          <a:latin typeface="Gill Sans MT" panose="020B0502020104020203" pitchFamily="34"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b="1" kern="1200">
          <a:solidFill>
            <a:schemeClr val="tx1"/>
          </a:solidFill>
          <a:latin typeface="+mn-lt"/>
          <a:ea typeface="+mn-ea"/>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tx1"/>
          </a:solidFill>
          <a:latin typeface="+mj-lt"/>
          <a:ea typeface="+mn-ea"/>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kern="1200">
          <a:solidFill>
            <a:schemeClr val="tx1"/>
          </a:solidFill>
          <a:latin typeface="+mj-lt"/>
          <a:ea typeface="+mn-ea"/>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kern="1200" baseline="0">
          <a:solidFill>
            <a:schemeClr val="tx1"/>
          </a:solidFill>
          <a:latin typeface="+mj-lt"/>
          <a:ea typeface="+mn-ea"/>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mj-lt"/>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squares"/>
          <p:cNvGrpSpPr/>
          <p:nvPr/>
        </p:nvGrpSpPr>
        <p:grpSpPr>
          <a:xfrm>
            <a:off x="1" y="275919"/>
            <a:ext cx="1063300" cy="524183"/>
            <a:chOff x="0" y="452558"/>
            <a:chExt cx="914400" cy="524182"/>
          </a:xfrm>
        </p:grpSpPr>
        <p:sp>
          <p:nvSpPr>
            <p:cNvPr id="8" name="Rounded Rectangle 7"/>
            <p:cNvSpPr/>
            <p:nvPr/>
          </p:nvSpPr>
          <p:spPr>
            <a:xfrm>
              <a:off x="591671" y="452558"/>
              <a:ext cx="322729" cy="524180"/>
            </a:xfrm>
            <a:prstGeom prst="roundRect">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sp>
        <p:nvSpPr>
          <p:cNvPr id="2" name="Title Placeholder 1"/>
          <p:cNvSpPr>
            <a:spLocks noGrp="1"/>
          </p:cNvSpPr>
          <p:nvPr>
            <p:ph type="title"/>
          </p:nvPr>
        </p:nvSpPr>
        <p:spPr>
          <a:xfrm>
            <a:off x="1219200" y="152400"/>
            <a:ext cx="9753600" cy="8382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219200" y="1143000"/>
            <a:ext cx="9753600" cy="4648200"/>
          </a:xfrm>
          <a:prstGeom prst="rect">
            <a:avLst/>
          </a:prstGeom>
        </p:spPr>
        <p:txBody>
          <a:bodyPr vert="horz" lIns="121899" tIns="60949" rIns="121899" bIns="6094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pic>
        <p:nvPicPr>
          <p:cNvPr id="5" name="Picture 4">
            <a:extLst>
              <a:ext uri="{FF2B5EF4-FFF2-40B4-BE49-F238E27FC236}">
                <a16:creationId xmlns:a16="http://schemas.microsoft.com/office/drawing/2014/main" id="{010FEA49-812B-4E22-B8AC-7B68EDBC78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59008" y="5943600"/>
            <a:ext cx="2598424" cy="634875"/>
          </a:xfrm>
          <a:prstGeom prst="rect">
            <a:avLst/>
          </a:prstGeom>
        </p:spPr>
      </p:pic>
    </p:spTree>
    <p:extLst>
      <p:ext uri="{BB962C8B-B14F-4D97-AF65-F5344CB8AC3E}">
        <p14:creationId xmlns:p14="http://schemas.microsoft.com/office/powerpoint/2010/main" val="3902266654"/>
      </p:ext>
    </p:extLst>
  </p:cSld>
  <p:clrMap bg1="lt1" tx1="dk1" bg2="lt2" tx2="dk2" accent1="accent1" accent2="accent2" accent3="accent3" accent4="accent4" accent5="accent5" accent6="accent6" hlink="hlink" folHlink="folHlink"/>
  <p:sldLayoutIdLst>
    <p:sldLayoutId id="214748367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84" rtl="0" eaLnBrk="1" latinLnBrk="0" hangingPunct="1">
        <a:spcBef>
          <a:spcPct val="0"/>
        </a:spcBef>
        <a:buNone/>
        <a:defRPr sz="3601" b="1" kern="1200">
          <a:solidFill>
            <a:schemeClr val="tx1"/>
          </a:solidFill>
          <a:latin typeface="Gill Sans MT" panose="020B0502020104020203" pitchFamily="34" charset="0"/>
          <a:ea typeface="+mj-ea"/>
          <a:cs typeface="+mj-cs"/>
        </a:defRPr>
      </a:lvl1pPr>
    </p:titleStyle>
    <p:bodyStyle>
      <a:lvl1pPr marL="0" indent="0" algn="l" defTabSz="914484" rtl="0" eaLnBrk="1" latinLnBrk="0" hangingPunct="1">
        <a:lnSpc>
          <a:spcPct val="90000"/>
        </a:lnSpc>
        <a:spcBef>
          <a:spcPts val="1350"/>
        </a:spcBef>
        <a:buClr>
          <a:schemeClr val="accent1">
            <a:lumMod val="75000"/>
          </a:schemeClr>
        </a:buClr>
        <a:buFont typeface="Arial" pitchFamily="34" charset="0"/>
        <a:buNone/>
        <a:defRPr sz="2101" b="1" kern="1200">
          <a:solidFill>
            <a:schemeClr val="tx1"/>
          </a:solidFill>
          <a:latin typeface="Arial" panose="020B0604020202020204" pitchFamily="34" charset="0"/>
          <a:ea typeface="+mn-ea"/>
          <a:cs typeface="Arial" panose="020B0604020202020204" pitchFamily="34" charset="0"/>
        </a:defRPr>
      </a:lvl1pPr>
      <a:lvl2pPr marL="566980" indent="-228621" algn="l" defTabSz="914484" rtl="0" eaLnBrk="1" latinLnBrk="0" hangingPunct="1">
        <a:lnSpc>
          <a:spcPct val="90000"/>
        </a:lnSpc>
        <a:spcBef>
          <a:spcPts val="900"/>
        </a:spcBef>
        <a:buClr>
          <a:schemeClr val="accent1">
            <a:lumMod val="75000"/>
          </a:schemeClr>
        </a:buClr>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05339"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43698"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82057"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920416"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6pPr>
      <a:lvl7pPr marL="2258775"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7pPr>
      <a:lvl8pPr marL="2597134"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8pPr>
      <a:lvl9pPr marL="2935493"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11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drive/folders/1b8bPclhp3Xvo_2H5VEG2JghLU5OkUaQC" TargetMode="External"/><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nnoha.org"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vaccines/howirecommend/adolescent-vacc-videos.html" TargetMode="External"/><Relationship Id="rId2" Type="http://schemas.openxmlformats.org/officeDocument/2006/relationships/hyperlink" Target="https://www.immunizeor.org/hpvalliance" TargetMode="External"/><Relationship Id="rId1" Type="http://schemas.openxmlformats.org/officeDocument/2006/relationships/slideLayout" Target="../slideLayouts/slideLayout4.xml"/><Relationship Id="rId5" Type="http://schemas.openxmlformats.org/officeDocument/2006/relationships/hyperlink" Target="https://www.aap.org/en/news-room/campaigns-and-toolkits/human-papillomavirus-hpv/" TargetMode="External"/><Relationship Id="rId4" Type="http://schemas.openxmlformats.org/officeDocument/2006/relationships/hyperlink" Target="https://www.mouthhealthy.org/en/all-topics-a-z/hpv-vaccin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mailto:lbozzetti@vgmhc.org" TargetMode="External"/><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1" y="1828801"/>
            <a:ext cx="9140825" cy="1966913"/>
          </a:xfrm>
        </p:spPr>
        <p:txBody>
          <a:bodyPr>
            <a:normAutofit/>
          </a:bodyPr>
          <a:lstStyle/>
          <a:p>
            <a:pPr marL="0" indent="0">
              <a:buNone/>
            </a:pPr>
            <a:r>
              <a:rPr lang="en-US" sz="3200" dirty="0"/>
              <a:t> </a:t>
            </a:r>
          </a:p>
          <a:p>
            <a:endParaRPr lang="en-US" sz="3200" dirty="0"/>
          </a:p>
          <a:p>
            <a:endParaRPr lang="en-US" sz="3200" dirty="0"/>
          </a:p>
        </p:txBody>
      </p:sp>
      <p:sp>
        <p:nvSpPr>
          <p:cNvPr id="5" name="TextBox 4"/>
          <p:cNvSpPr txBox="1"/>
          <p:nvPr/>
        </p:nvSpPr>
        <p:spPr>
          <a:xfrm>
            <a:off x="152400" y="3537073"/>
            <a:ext cx="5811981" cy="1692771"/>
          </a:xfrm>
          <a:prstGeom prst="rect">
            <a:avLst/>
          </a:prstGeom>
          <a:noFill/>
        </p:spPr>
        <p:txBody>
          <a:bodyPr wrap="square" rtlCol="0">
            <a:spAutoFit/>
          </a:bodyPr>
          <a:lstStyle/>
          <a:p>
            <a:r>
              <a:rPr lang="en-US" sz="2000" b="1" dirty="0"/>
              <a:t>Presented to Northwest Tribal Dental Support Center - Portland Area Dental Meeting </a:t>
            </a:r>
          </a:p>
          <a:p>
            <a:r>
              <a:rPr lang="en-US" sz="2000" b="1" dirty="0"/>
              <a:t>August 16, 2023 </a:t>
            </a:r>
            <a:r>
              <a:rPr lang="en-US" sz="2800" b="1" dirty="0"/>
              <a:t> </a:t>
            </a:r>
          </a:p>
          <a:p>
            <a:endParaRPr lang="en-US" sz="1600" b="1" dirty="0"/>
          </a:p>
          <a:p>
            <a:r>
              <a:rPr lang="en-US" sz="2000" dirty="0"/>
              <a:t>by Lisa Bozzetti DDS, Dental Director  </a:t>
            </a:r>
          </a:p>
        </p:txBody>
      </p:sp>
      <p:sp>
        <p:nvSpPr>
          <p:cNvPr id="6" name="Rectangle 5"/>
          <p:cNvSpPr/>
          <p:nvPr/>
        </p:nvSpPr>
        <p:spPr>
          <a:xfrm>
            <a:off x="152401" y="5779444"/>
            <a:ext cx="5569527" cy="954107"/>
          </a:xfrm>
          <a:prstGeom prst="rect">
            <a:avLst/>
          </a:prstGeom>
        </p:spPr>
        <p:txBody>
          <a:bodyPr wrap="square">
            <a:spAutoFit/>
          </a:bodyPr>
          <a:lstStyle/>
          <a:p>
            <a:r>
              <a:rPr lang="en-US" sz="1400" i="1" dirty="0"/>
              <a:t>Funding for this project was provided in part by the OHSU Knight Cancer Institute Community Partnership Program, a grant program that supports communities across Oregon in addressing local cancer-related needs.</a:t>
            </a:r>
          </a:p>
        </p:txBody>
      </p:sp>
      <p:sp>
        <p:nvSpPr>
          <p:cNvPr id="7" name="Rectangle 6">
            <a:extLst>
              <a:ext uri="{FF2B5EF4-FFF2-40B4-BE49-F238E27FC236}">
                <a16:creationId xmlns:a16="http://schemas.microsoft.com/office/drawing/2014/main" id="{41199DB6-584B-4057-97BF-FD56A9D25DCB}"/>
              </a:ext>
            </a:extLst>
          </p:cNvPr>
          <p:cNvSpPr/>
          <p:nvPr/>
        </p:nvSpPr>
        <p:spPr>
          <a:xfrm>
            <a:off x="1725721" y="124449"/>
            <a:ext cx="8477321" cy="1200329"/>
          </a:xfrm>
          <a:prstGeom prst="rect">
            <a:avLst/>
          </a:prstGeom>
        </p:spPr>
        <p:txBody>
          <a:bodyPr wrap="none">
            <a:spAutoFit/>
          </a:bodyPr>
          <a:lstStyle/>
          <a:p>
            <a:r>
              <a:rPr lang="en-US" sz="3600" b="1" dirty="0"/>
              <a:t>The dental team: </a:t>
            </a:r>
          </a:p>
          <a:p>
            <a:r>
              <a:rPr lang="en-US" sz="3600" b="1" dirty="0"/>
              <a:t>Our important role in HPV prevention</a:t>
            </a:r>
          </a:p>
        </p:txBody>
      </p:sp>
      <p:sp>
        <p:nvSpPr>
          <p:cNvPr id="2" name="TextBox 1">
            <a:extLst>
              <a:ext uri="{FF2B5EF4-FFF2-40B4-BE49-F238E27FC236}">
                <a16:creationId xmlns:a16="http://schemas.microsoft.com/office/drawing/2014/main" id="{986278AD-ED73-88C6-0E6F-2843F16424C7}"/>
              </a:ext>
            </a:extLst>
          </p:cNvPr>
          <p:cNvSpPr txBox="1"/>
          <p:nvPr/>
        </p:nvSpPr>
        <p:spPr>
          <a:xfrm>
            <a:off x="152401" y="5413044"/>
            <a:ext cx="3865418" cy="366400"/>
          </a:xfrm>
          <a:prstGeom prst="rect">
            <a:avLst/>
          </a:prstGeom>
          <a:noFill/>
        </p:spPr>
        <p:txBody>
          <a:bodyPr wrap="square" rtlCol="0">
            <a:spAutoFit/>
          </a:bodyPr>
          <a:lstStyle/>
          <a:p>
            <a:r>
              <a:rPr lang="en-US" b="1" dirty="0"/>
              <a:t>Knight Cancer Institute Grantee </a:t>
            </a:r>
          </a:p>
        </p:txBody>
      </p:sp>
    </p:spTree>
    <p:extLst>
      <p:ext uri="{BB962C8B-B14F-4D97-AF65-F5344CB8AC3E}">
        <p14:creationId xmlns:p14="http://schemas.microsoft.com/office/powerpoint/2010/main" val="163889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698CCC-FB46-7A41-BB23-E068708E2F60}"/>
              </a:ext>
            </a:extLst>
          </p:cNvPr>
          <p:cNvSpPr/>
          <p:nvPr/>
        </p:nvSpPr>
        <p:spPr>
          <a:xfrm>
            <a:off x="1102786" y="3545744"/>
            <a:ext cx="5179697" cy="93711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7ED12C9-2F5C-424E-AA2C-69CFF7AE9CCB}"/>
              </a:ext>
            </a:extLst>
          </p:cNvPr>
          <p:cNvSpPr>
            <a:spLocks noGrp="1"/>
          </p:cNvSpPr>
          <p:nvPr>
            <p:ph type="title"/>
          </p:nvPr>
        </p:nvSpPr>
        <p:spPr>
          <a:xfrm>
            <a:off x="815133" y="198686"/>
            <a:ext cx="10934700" cy="1325563"/>
          </a:xfrm>
        </p:spPr>
        <p:txBody>
          <a:bodyPr>
            <a:normAutofit/>
          </a:bodyPr>
          <a:lstStyle/>
          <a:p>
            <a:r>
              <a:rPr lang="en-GB" dirty="0">
                <a:latin typeface="Arial Narrow" panose="020B0606020202030204" pitchFamily="34" charset="0"/>
              </a:rPr>
              <a:t>The Majority of HPV-Attributed Oropharyngeal Cancer </a:t>
            </a:r>
            <a:br>
              <a:rPr lang="en-GB" dirty="0">
                <a:latin typeface="Arial Narrow" panose="020B0606020202030204" pitchFamily="34" charset="0"/>
              </a:rPr>
            </a:br>
            <a:r>
              <a:rPr lang="en-GB" dirty="0">
                <a:latin typeface="Arial Narrow" panose="020B0606020202030204" pitchFamily="34" charset="0"/>
              </a:rPr>
              <a:t>Occurs in Males (2012-2016)</a:t>
            </a:r>
            <a:endParaRPr lang="en-US" dirty="0">
              <a:latin typeface="Arial Narrow" panose="020B0606020202030204" pitchFamily="34" charset="0"/>
            </a:endParaRPr>
          </a:p>
        </p:txBody>
      </p:sp>
      <p:sp>
        <p:nvSpPr>
          <p:cNvPr id="4" name="Footer Placeholder 3">
            <a:extLst>
              <a:ext uri="{FF2B5EF4-FFF2-40B4-BE49-F238E27FC236}">
                <a16:creationId xmlns:a16="http://schemas.microsoft.com/office/drawing/2014/main" id="{087A3874-255E-A64A-A544-69D70A8F636F}"/>
              </a:ext>
            </a:extLst>
          </p:cNvPr>
          <p:cNvSpPr>
            <a:spLocks noGrp="1"/>
          </p:cNvSpPr>
          <p:nvPr>
            <p:ph type="ftr" sz="quarter" idx="4294967295"/>
          </p:nvPr>
        </p:nvSpPr>
        <p:spPr>
          <a:xfrm>
            <a:off x="547328" y="4731797"/>
            <a:ext cx="9686925" cy="1538287"/>
          </a:xfrm>
        </p:spPr>
        <p:txBody>
          <a:bodyPr wrap="square" anchor="b">
            <a:spAutoFit/>
          </a:bodyPr>
          <a:lstStyle/>
          <a:p>
            <a:pPr lvl="0">
              <a:spcAft>
                <a:spcPts val="600"/>
              </a:spcAft>
              <a:defRPr/>
            </a:pPr>
            <a:r>
              <a:rPr lang="en-US" sz="1100" dirty="0">
                <a:solidFill>
                  <a:srgbClr val="595959"/>
                </a:solidFill>
                <a:latin typeface="Arial Narrow" panose="020B0606020202030204" pitchFamily="34" charset="0"/>
              </a:rPr>
              <a:t>The CDC analyzed data from the United States Cancer Statistics (USCS) to assess the incidence of HPV-associated cancers and to estimate the annual number of cancers caused </a:t>
            </a:r>
            <a:br>
              <a:rPr lang="en-US" sz="1100" dirty="0">
                <a:solidFill>
                  <a:srgbClr val="595959"/>
                </a:solidFill>
                <a:latin typeface="Arial Narrow" panose="020B0606020202030204" pitchFamily="34" charset="0"/>
              </a:rPr>
            </a:br>
            <a:r>
              <a:rPr lang="en-US" sz="1100" dirty="0">
                <a:solidFill>
                  <a:srgbClr val="595959"/>
                </a:solidFill>
                <a:latin typeface="Arial Narrow" panose="020B0606020202030204" pitchFamily="34" charset="0"/>
              </a:rPr>
              <a:t>by HPV, overall and by state, during 2012-2016. </a:t>
            </a:r>
            <a:br>
              <a:rPr lang="en-US" sz="1100" dirty="0">
                <a:solidFill>
                  <a:srgbClr val="595959"/>
                </a:solidFill>
                <a:latin typeface="Arial Narrow" panose="020B0606020202030204" pitchFamily="34" charset="0"/>
              </a:rPr>
            </a:br>
            <a:r>
              <a:rPr lang="en-US" sz="1100" dirty="0">
                <a:solidFill>
                  <a:srgbClr val="595959"/>
                </a:solidFill>
                <a:latin typeface="Arial Narrow" panose="020B0606020202030204" pitchFamily="34" charset="0"/>
              </a:rPr>
              <a:t>The estimated number of cancers attributable to HPV was calculated by multiplying the average number of HPV-associated cancers by the percentage of cancers diagnosed from </a:t>
            </a:r>
            <a:br>
              <a:rPr lang="en-US" sz="1100" dirty="0">
                <a:solidFill>
                  <a:srgbClr val="595959"/>
                </a:solidFill>
                <a:latin typeface="Arial Narrow" panose="020B0606020202030204" pitchFamily="34" charset="0"/>
              </a:rPr>
            </a:br>
            <a:r>
              <a:rPr lang="en-US" sz="1100" dirty="0">
                <a:solidFill>
                  <a:srgbClr val="595959"/>
                </a:solidFill>
                <a:latin typeface="Arial Narrow" panose="020B0606020202030204" pitchFamily="34" charset="0"/>
              </a:rPr>
              <a:t>1993-2005 that were attributable to HPV.</a:t>
            </a:r>
            <a:r>
              <a:rPr lang="en-US" sz="1100" baseline="30000" dirty="0">
                <a:solidFill>
                  <a:srgbClr val="595959"/>
                </a:solidFill>
                <a:latin typeface="Arial Narrow" panose="020B0606020202030204" pitchFamily="34" charset="0"/>
              </a:rPr>
              <a:t>1,2 </a:t>
            </a:r>
            <a:r>
              <a:rPr lang="en-US" sz="1100" dirty="0">
                <a:solidFill>
                  <a:srgbClr val="595959"/>
                </a:solidFill>
                <a:latin typeface="Arial Narrow" panose="020B0606020202030204" pitchFamily="34" charset="0"/>
              </a:rPr>
              <a:t> </a:t>
            </a:r>
            <a:br>
              <a:rPr lang="en-US" sz="1100" dirty="0">
                <a:solidFill>
                  <a:srgbClr val="595959"/>
                </a:solidFill>
                <a:latin typeface="Arial Narrow" panose="020B0606020202030204" pitchFamily="34" charset="0"/>
              </a:rPr>
            </a:br>
            <a:r>
              <a:rPr lang="en-US" sz="1100" dirty="0">
                <a:solidFill>
                  <a:srgbClr val="595959"/>
                </a:solidFill>
                <a:latin typeface="Arial Narrow" panose="020B0606020202030204" pitchFamily="34" charset="0"/>
              </a:rPr>
              <a:t>Not all oropharyngeal cancers are caused by HPV.</a:t>
            </a:r>
            <a:r>
              <a:rPr lang="en-US" sz="1100" baseline="30000" dirty="0">
                <a:solidFill>
                  <a:srgbClr val="595959"/>
                </a:solidFill>
                <a:latin typeface="Arial Narrow" panose="020B0606020202030204" pitchFamily="34" charset="0"/>
              </a:rPr>
              <a:t>1</a:t>
            </a:r>
            <a:r>
              <a:rPr lang="en-US" sz="1100" dirty="0">
                <a:solidFill>
                  <a:srgbClr val="595959"/>
                </a:solidFill>
                <a:latin typeface="Arial Narrow" panose="020B0606020202030204" pitchFamily="34" charset="0"/>
              </a:rPr>
              <a:t> </a:t>
            </a:r>
            <a:br>
              <a:rPr lang="en-US" sz="1100" dirty="0">
                <a:solidFill>
                  <a:srgbClr val="595959"/>
                </a:solidFill>
                <a:latin typeface="Arial Narrow" panose="020B0606020202030204" pitchFamily="34" charset="0"/>
              </a:rPr>
            </a:br>
            <a:r>
              <a:rPr lang="en-US" sz="1100" dirty="0">
                <a:solidFill>
                  <a:srgbClr val="595959"/>
                </a:solidFill>
                <a:latin typeface="Arial Narrow" panose="020B0606020202030204" pitchFamily="34" charset="0"/>
              </a:rPr>
              <a:t>Detection of HPV DNA in an HPV study is insufficient to indicate a causal relation with the tumor.</a:t>
            </a:r>
            <a:r>
              <a:rPr lang="en-US" sz="1100" baseline="30000" dirty="0">
                <a:solidFill>
                  <a:srgbClr val="595959"/>
                </a:solidFill>
                <a:latin typeface="Arial Narrow" panose="020B0606020202030204" pitchFamily="34" charset="0"/>
              </a:rPr>
              <a:t>2</a:t>
            </a:r>
            <a:r>
              <a:rPr lang="en-US" sz="1100" dirty="0">
                <a:solidFill>
                  <a:srgbClr val="595959"/>
                </a:solidFill>
                <a:latin typeface="Arial Narrow" panose="020B0606020202030204" pitchFamily="34" charset="0"/>
              </a:rPr>
              <a:t> </a:t>
            </a:r>
            <a:endParaRPr lang="en-US" dirty="0">
              <a:solidFill>
                <a:srgbClr val="595959"/>
              </a:solidFill>
              <a:latin typeface="Arial Narrow" panose="020B0606020202030204" pitchFamily="34" charset="0"/>
            </a:endParaRPr>
          </a:p>
          <a:p>
            <a:pPr lvl="0">
              <a:spcAft>
                <a:spcPts val="600"/>
              </a:spcAft>
              <a:defRPr/>
            </a:pPr>
            <a:r>
              <a:rPr lang="en-US" sz="1100" dirty="0">
                <a:solidFill>
                  <a:srgbClr val="595959"/>
                </a:solidFill>
                <a:latin typeface="Arial Narrow" panose="020B0606020202030204" pitchFamily="34" charset="0"/>
              </a:rPr>
              <a:t>CDC=Centers for Disease Control and Prevention; DNA=deoxyribonucleic acid; HPV=human papillomavirus.</a:t>
            </a:r>
          </a:p>
          <a:p>
            <a:pPr lvl="0">
              <a:spcAft>
                <a:spcPts val="600"/>
              </a:spcAft>
              <a:defRPr/>
            </a:pPr>
            <a:r>
              <a:rPr lang="en-US" sz="1100" b="1" dirty="0">
                <a:solidFill>
                  <a:srgbClr val="595959"/>
                </a:solidFill>
                <a:latin typeface="Arial Narrow" panose="020B0606020202030204" pitchFamily="34" charset="0"/>
              </a:rPr>
              <a:t>1. </a:t>
            </a:r>
            <a:r>
              <a:rPr lang="en-US" sz="1100" dirty="0">
                <a:solidFill>
                  <a:srgbClr val="595959"/>
                </a:solidFill>
                <a:latin typeface="Arial Narrow" panose="020B0606020202030204" pitchFamily="34" charset="0"/>
              </a:rPr>
              <a:t>Senkomago V, et al. </a:t>
            </a:r>
            <a:r>
              <a:rPr lang="en-US" sz="1100" i="1" dirty="0">
                <a:solidFill>
                  <a:srgbClr val="595959"/>
                </a:solidFill>
                <a:latin typeface="Arial Narrow" panose="020B0606020202030204" pitchFamily="34" charset="0"/>
              </a:rPr>
              <a:t>MMWR Morb Mortal </a:t>
            </a:r>
            <a:r>
              <a:rPr lang="en-US" sz="1100" i="1" dirty="0" err="1">
                <a:solidFill>
                  <a:srgbClr val="595959"/>
                </a:solidFill>
                <a:latin typeface="Arial Narrow" panose="020B0606020202030204" pitchFamily="34" charset="0"/>
              </a:rPr>
              <a:t>Wkly</a:t>
            </a:r>
            <a:r>
              <a:rPr lang="en-US" sz="1100" i="1" dirty="0">
                <a:solidFill>
                  <a:srgbClr val="595959"/>
                </a:solidFill>
                <a:latin typeface="Arial Narrow" panose="020B0606020202030204" pitchFamily="34" charset="0"/>
              </a:rPr>
              <a:t> Rep</a:t>
            </a:r>
            <a:r>
              <a:rPr lang="en-US" sz="1100" dirty="0">
                <a:solidFill>
                  <a:srgbClr val="595959"/>
                </a:solidFill>
                <a:latin typeface="Arial Narrow" panose="020B0606020202030204" pitchFamily="34" charset="0"/>
              </a:rPr>
              <a:t>. 2019;68(33):724-728. </a:t>
            </a:r>
            <a:r>
              <a:rPr lang="en-US" sz="1100" b="1" dirty="0">
                <a:solidFill>
                  <a:srgbClr val="595959"/>
                </a:solidFill>
                <a:latin typeface="Arial Narrow" panose="020B0606020202030204" pitchFamily="34" charset="0"/>
              </a:rPr>
              <a:t>2. </a:t>
            </a:r>
            <a:r>
              <a:rPr lang="en-US" sz="1100" dirty="0">
                <a:solidFill>
                  <a:srgbClr val="595959"/>
                </a:solidFill>
                <a:latin typeface="Arial Narrow" panose="020B0606020202030204" pitchFamily="34" charset="0"/>
              </a:rPr>
              <a:t>Saraiya M, et al. </a:t>
            </a:r>
            <a:r>
              <a:rPr lang="en-US" sz="1100" i="1" dirty="0">
                <a:solidFill>
                  <a:srgbClr val="595959"/>
                </a:solidFill>
                <a:latin typeface="Arial Narrow" panose="020B0606020202030204" pitchFamily="34" charset="0"/>
              </a:rPr>
              <a:t>J Natl Cancer Inst. </a:t>
            </a:r>
            <a:r>
              <a:rPr lang="en-US" sz="1100" dirty="0">
                <a:solidFill>
                  <a:srgbClr val="595959"/>
                </a:solidFill>
                <a:latin typeface="Arial Narrow" panose="020B0606020202030204" pitchFamily="34" charset="0"/>
              </a:rPr>
              <a:t>2015;107(6):1-12.</a:t>
            </a:r>
          </a:p>
        </p:txBody>
      </p:sp>
      <p:sp>
        <p:nvSpPr>
          <p:cNvPr id="22" name="Slide Number Placeholder 5">
            <a:extLst>
              <a:ext uri="{FF2B5EF4-FFF2-40B4-BE49-F238E27FC236}">
                <a16:creationId xmlns:a16="http://schemas.microsoft.com/office/drawing/2014/main" id="{33535A6C-A0D1-4810-BE55-7A91043C6621}"/>
              </a:ext>
            </a:extLst>
          </p:cNvPr>
          <p:cNvSpPr>
            <a:spLocks noGrp="1"/>
          </p:cNvSpPr>
          <p:nvPr>
            <p:ph type="sldNum" sz="quarter" idx="4294967295"/>
          </p:nvPr>
        </p:nvSpPr>
        <p:spPr>
          <a:xfrm>
            <a:off x="11798300" y="6269038"/>
            <a:ext cx="393700" cy="365125"/>
          </a:xfrm>
          <a:prstGeom prst="rect">
            <a:avLst/>
          </a:prstGeom>
        </p:spPr>
        <p:txBody>
          <a:bodyPr vert="horz" lIns="91440" tIns="45720" rIns="91440" bIns="45720" rtlCol="0" anchor="b" anchorCtr="0"/>
          <a:lstStyle>
            <a:lvl1pPr algn="r">
              <a:defRPr sz="1067">
                <a:solidFill>
                  <a:schemeClr val="tx1">
                    <a:tint val="75000"/>
                  </a:schemeClr>
                </a:solidFill>
                <a:latin typeface="+mj-lt"/>
              </a:defRPr>
            </a:lvl1pPr>
          </a:lstStyle>
          <a:p>
            <a:fld id="{94A0ECC2-8CC7-9F48-8342-483F884A4CD6}" type="slidenum">
              <a:rPr lang="en-US" sz="900" smtClean="0"/>
              <a:pPr/>
              <a:t>10</a:t>
            </a:fld>
            <a:endParaRPr lang="en-US" sz="900" dirty="0"/>
          </a:p>
        </p:txBody>
      </p:sp>
      <p:sp>
        <p:nvSpPr>
          <p:cNvPr id="5" name="TextBox 4"/>
          <p:cNvSpPr txBox="1"/>
          <p:nvPr/>
        </p:nvSpPr>
        <p:spPr>
          <a:xfrm>
            <a:off x="815133" y="1601724"/>
            <a:ext cx="10488287" cy="707886"/>
          </a:xfrm>
          <a:prstGeom prst="rect">
            <a:avLst/>
          </a:prstGeom>
          <a:noFill/>
        </p:spPr>
        <p:txBody>
          <a:bodyPr wrap="square" rtlCol="0">
            <a:spAutoFit/>
          </a:bodyPr>
          <a:lstStyle/>
          <a:p>
            <a:pPr algn="ctr"/>
            <a:r>
              <a:rPr lang="en-US" sz="2000" dirty="0">
                <a:solidFill>
                  <a:schemeClr val="tx1">
                    <a:lumMod val="75000"/>
                    <a:lumOff val="25000"/>
                  </a:schemeClr>
                </a:solidFill>
                <a:latin typeface="Arial Narrow" panose="020B0604020202020204" pitchFamily="34" charset="0"/>
                <a:cs typeface="Arial Narrow" panose="020B0604020202020204" pitchFamily="34" charset="0"/>
              </a:rPr>
              <a:t>Model of the CDC’s estimated 2012-2016 United States incidence of cancer cases </a:t>
            </a:r>
            <a:br>
              <a:rPr lang="en-US" sz="2000" dirty="0">
                <a:solidFill>
                  <a:schemeClr val="tx1">
                    <a:lumMod val="75000"/>
                    <a:lumOff val="25000"/>
                  </a:schemeClr>
                </a:solidFill>
                <a:latin typeface="Arial Narrow" panose="020B0604020202020204" pitchFamily="34" charset="0"/>
                <a:cs typeface="Arial Narrow" panose="020B0604020202020204" pitchFamily="34" charset="0"/>
              </a:rPr>
            </a:br>
            <a:r>
              <a:rPr lang="en-US" sz="2000" dirty="0">
                <a:solidFill>
                  <a:schemeClr val="tx1">
                    <a:lumMod val="75000"/>
                    <a:lumOff val="25000"/>
                  </a:schemeClr>
                </a:solidFill>
                <a:latin typeface="Arial Narrow" panose="020B0604020202020204" pitchFamily="34" charset="0"/>
                <a:cs typeface="Arial Narrow" panose="020B0604020202020204" pitchFamily="34" charset="0"/>
              </a:rPr>
              <a:t>attributed to 7 HPV types (16, 18, 31, 33, 45, 52, and 58)</a:t>
            </a:r>
            <a:r>
              <a:rPr lang="en-US" sz="2000" baseline="30000" dirty="0">
                <a:solidFill>
                  <a:schemeClr val="tx1">
                    <a:lumMod val="75000"/>
                    <a:lumOff val="25000"/>
                  </a:schemeClr>
                </a:solidFill>
                <a:latin typeface="Arial Narrow" panose="020B0604020202020204" pitchFamily="34" charset="0"/>
                <a:cs typeface="Arial Narrow" panose="020B0604020202020204" pitchFamily="34" charset="0"/>
              </a:rPr>
              <a:t>1</a:t>
            </a:r>
            <a:r>
              <a:rPr lang="en-US" sz="2000" dirty="0">
                <a:solidFill>
                  <a:schemeClr val="tx1">
                    <a:lumMod val="75000"/>
                    <a:lumOff val="25000"/>
                  </a:schemeClr>
                </a:solidFill>
                <a:latin typeface="Arial Narrow" panose="020B0604020202020204" pitchFamily="34" charset="0"/>
                <a:cs typeface="Arial Narrow" panose="020B0604020202020204" pitchFamily="34" charset="0"/>
              </a:rPr>
              <a:t>:</a:t>
            </a:r>
          </a:p>
        </p:txBody>
      </p:sp>
      <p:grpSp>
        <p:nvGrpSpPr>
          <p:cNvPr id="7" name="Group 6">
            <a:extLst>
              <a:ext uri="{FF2B5EF4-FFF2-40B4-BE49-F238E27FC236}">
                <a16:creationId xmlns:a16="http://schemas.microsoft.com/office/drawing/2014/main" id="{39254506-2A96-4F41-9534-210B24B1315E}"/>
              </a:ext>
            </a:extLst>
          </p:cNvPr>
          <p:cNvGrpSpPr/>
          <p:nvPr/>
        </p:nvGrpSpPr>
        <p:grpSpPr>
          <a:xfrm>
            <a:off x="2332951" y="2469013"/>
            <a:ext cx="2841589" cy="923330"/>
            <a:chOff x="3901625" y="3620812"/>
            <a:chExt cx="2841589" cy="923330"/>
          </a:xfrm>
        </p:grpSpPr>
        <p:sp>
          <p:nvSpPr>
            <p:cNvPr id="10" name="TextBox 9">
              <a:extLst>
                <a:ext uri="{FF2B5EF4-FFF2-40B4-BE49-F238E27FC236}">
                  <a16:creationId xmlns:a16="http://schemas.microsoft.com/office/drawing/2014/main" id="{D34B3071-7C5A-9243-AC9B-44FED66168F2}"/>
                </a:ext>
              </a:extLst>
            </p:cNvPr>
            <p:cNvSpPr txBox="1"/>
            <p:nvPr/>
          </p:nvSpPr>
          <p:spPr>
            <a:xfrm>
              <a:off x="5649325" y="3689581"/>
              <a:ext cx="1093889" cy="830997"/>
            </a:xfrm>
            <a:prstGeom prst="rect">
              <a:avLst/>
            </a:prstGeom>
            <a:noFill/>
          </p:spPr>
          <p:txBody>
            <a:bodyPr wrap="square" rtlCol="0" anchor="b">
              <a:spAutoFit/>
            </a:bodyPr>
            <a:lstStyle/>
            <a:p>
              <a:pPr>
                <a:lnSpc>
                  <a:spcPct val="80000"/>
                </a:lnSpc>
              </a:pPr>
              <a:r>
                <a:rPr lang="en-US" sz="2000" dirty="0">
                  <a:solidFill>
                    <a:schemeClr val="accent5">
                      <a:lumMod val="75000"/>
                    </a:schemeClr>
                  </a:solidFill>
                  <a:latin typeface="Arial Narrow" panose="020B0606020202030204" pitchFamily="34" charset="0"/>
                </a:rPr>
                <a:t>female cases</a:t>
              </a:r>
              <a:br>
                <a:rPr lang="en-US" sz="2000" dirty="0">
                  <a:solidFill>
                    <a:schemeClr val="accent5">
                      <a:lumMod val="75000"/>
                    </a:schemeClr>
                  </a:solidFill>
                  <a:latin typeface="Arial Narrow" panose="020B0606020202030204" pitchFamily="34" charset="0"/>
                </a:rPr>
              </a:br>
              <a:r>
                <a:rPr lang="en-US" sz="2000" dirty="0">
                  <a:solidFill>
                    <a:schemeClr val="accent5">
                      <a:lumMod val="75000"/>
                    </a:schemeClr>
                  </a:solidFill>
                  <a:latin typeface="Arial Narrow" panose="020B0606020202030204" pitchFamily="34" charset="0"/>
                </a:rPr>
                <a:t>annually</a:t>
              </a:r>
              <a:endParaRPr lang="en-US" sz="2000" dirty="0">
                <a:solidFill>
                  <a:schemeClr val="accent5">
                    <a:lumMod val="75000"/>
                  </a:schemeClr>
                </a:solidFill>
              </a:endParaRPr>
            </a:p>
          </p:txBody>
        </p:sp>
        <p:sp>
          <p:nvSpPr>
            <p:cNvPr id="36" name="TextBox 35">
              <a:extLst>
                <a:ext uri="{FF2B5EF4-FFF2-40B4-BE49-F238E27FC236}">
                  <a16:creationId xmlns:a16="http://schemas.microsoft.com/office/drawing/2014/main" id="{1D000DE0-391D-44C8-BBAA-154232F168F1}"/>
                </a:ext>
              </a:extLst>
            </p:cNvPr>
            <p:cNvSpPr txBox="1"/>
            <p:nvPr/>
          </p:nvSpPr>
          <p:spPr>
            <a:xfrm>
              <a:off x="3901625" y="3620812"/>
              <a:ext cx="1846090" cy="923330"/>
            </a:xfrm>
            <a:prstGeom prst="rect">
              <a:avLst/>
            </a:prstGeom>
            <a:noFill/>
          </p:spPr>
          <p:txBody>
            <a:bodyPr wrap="square" lIns="0" tIns="0" rIns="0" bIns="0" rtlCol="0" anchor="ctr">
              <a:spAutoFit/>
            </a:bodyPr>
            <a:lstStyle/>
            <a:p>
              <a:r>
                <a:rPr lang="en-US" sz="6000" b="1" dirty="0">
                  <a:solidFill>
                    <a:schemeClr val="accent5">
                      <a:lumMod val="75000"/>
                    </a:schemeClr>
                  </a:solidFill>
                  <a:latin typeface="Arial Narrow" panose="020B0606020202030204" pitchFamily="34" charset="0"/>
                </a:rPr>
                <a:t>~2100</a:t>
              </a:r>
              <a:endParaRPr lang="en-US" sz="1400" dirty="0">
                <a:solidFill>
                  <a:schemeClr val="accent5">
                    <a:lumMod val="75000"/>
                  </a:schemeClr>
                </a:solidFill>
                <a:latin typeface="Arial Narrow" panose="020B0606020202030204" pitchFamily="34" charset="0"/>
              </a:endParaRPr>
            </a:p>
          </p:txBody>
        </p:sp>
      </p:grpSp>
      <p:grpSp>
        <p:nvGrpSpPr>
          <p:cNvPr id="2" name="Group 1">
            <a:extLst>
              <a:ext uri="{FF2B5EF4-FFF2-40B4-BE49-F238E27FC236}">
                <a16:creationId xmlns:a16="http://schemas.microsoft.com/office/drawing/2014/main" id="{783BBE28-AC8E-E243-8DDE-586D8384EDA8}"/>
              </a:ext>
            </a:extLst>
          </p:cNvPr>
          <p:cNvGrpSpPr/>
          <p:nvPr/>
        </p:nvGrpSpPr>
        <p:grpSpPr>
          <a:xfrm>
            <a:off x="2822068" y="3485391"/>
            <a:ext cx="3460415" cy="1015663"/>
            <a:chOff x="3803911" y="2534597"/>
            <a:chExt cx="3460415" cy="1015663"/>
          </a:xfrm>
        </p:grpSpPr>
        <p:sp>
          <p:nvSpPr>
            <p:cNvPr id="15" name="TextBox 14">
              <a:extLst>
                <a:ext uri="{FF2B5EF4-FFF2-40B4-BE49-F238E27FC236}">
                  <a16:creationId xmlns:a16="http://schemas.microsoft.com/office/drawing/2014/main" id="{329B2B7C-4A54-8942-928B-CD0D903F3C37}"/>
                </a:ext>
              </a:extLst>
            </p:cNvPr>
            <p:cNvSpPr txBox="1"/>
            <p:nvPr/>
          </p:nvSpPr>
          <p:spPr>
            <a:xfrm>
              <a:off x="3803911" y="2534597"/>
              <a:ext cx="2568723" cy="1015663"/>
            </a:xfrm>
            <a:prstGeom prst="rect">
              <a:avLst/>
            </a:prstGeom>
            <a:noFill/>
          </p:spPr>
          <p:txBody>
            <a:bodyPr wrap="square" rtlCol="0">
              <a:spAutoFit/>
            </a:bodyPr>
            <a:lstStyle/>
            <a:p>
              <a:r>
                <a:rPr lang="en-US" sz="6000" b="1" dirty="0">
                  <a:solidFill>
                    <a:schemeClr val="bg1"/>
                  </a:solidFill>
                  <a:latin typeface="Arial Narrow" panose="020B0604020202020204" pitchFamily="34" charset="0"/>
                  <a:cs typeface="Arial Narrow" panose="020B0604020202020204" pitchFamily="34" charset="0"/>
                </a:rPr>
                <a:t>~10,500</a:t>
              </a:r>
              <a:endParaRPr lang="en-US" dirty="0">
                <a:solidFill>
                  <a:schemeClr val="bg1"/>
                </a:solidFill>
                <a:latin typeface="Arial Narrow" panose="020B0606020202030204" pitchFamily="34" charset="0"/>
              </a:endParaRPr>
            </a:p>
          </p:txBody>
        </p:sp>
        <p:sp>
          <p:nvSpPr>
            <p:cNvPr id="40" name="TextBox 39">
              <a:extLst>
                <a:ext uri="{FF2B5EF4-FFF2-40B4-BE49-F238E27FC236}">
                  <a16:creationId xmlns:a16="http://schemas.microsoft.com/office/drawing/2014/main" id="{72792499-5256-4B45-AEB0-26D64F8776E3}"/>
                </a:ext>
              </a:extLst>
            </p:cNvPr>
            <p:cNvSpPr txBox="1"/>
            <p:nvPr/>
          </p:nvSpPr>
          <p:spPr>
            <a:xfrm>
              <a:off x="6170437" y="2610685"/>
              <a:ext cx="1093889" cy="830997"/>
            </a:xfrm>
            <a:prstGeom prst="rect">
              <a:avLst/>
            </a:prstGeom>
            <a:noFill/>
          </p:spPr>
          <p:txBody>
            <a:bodyPr wrap="square" rtlCol="0" anchor="b">
              <a:spAutoFit/>
            </a:bodyPr>
            <a:lstStyle/>
            <a:p>
              <a:pPr>
                <a:lnSpc>
                  <a:spcPct val="80000"/>
                </a:lnSpc>
              </a:pPr>
              <a:r>
                <a:rPr lang="en-US" sz="2000" dirty="0">
                  <a:solidFill>
                    <a:schemeClr val="bg1"/>
                  </a:solidFill>
                  <a:latin typeface="Arial Narrow" panose="020B0604020202020204" pitchFamily="34" charset="0"/>
                  <a:cs typeface="Arial Narrow" panose="020B0604020202020204" pitchFamily="34" charset="0"/>
                </a:rPr>
                <a:t>male cases</a:t>
              </a:r>
              <a:br>
                <a:rPr lang="en-US" sz="2000" dirty="0">
                  <a:solidFill>
                    <a:schemeClr val="bg1"/>
                  </a:solidFill>
                  <a:latin typeface="Arial Narrow" panose="020B0604020202020204" pitchFamily="34" charset="0"/>
                  <a:cs typeface="Arial Narrow" panose="020B0604020202020204" pitchFamily="34" charset="0"/>
                </a:rPr>
              </a:br>
              <a:r>
                <a:rPr lang="en-US" sz="2000" dirty="0">
                  <a:solidFill>
                    <a:schemeClr val="bg1"/>
                  </a:solidFill>
                  <a:latin typeface="Arial Narrow" panose="020B0604020202020204" pitchFamily="34" charset="0"/>
                  <a:cs typeface="Arial Narrow" panose="020B0604020202020204" pitchFamily="34" charset="0"/>
                </a:rPr>
                <a:t>annually</a:t>
              </a:r>
            </a:p>
          </p:txBody>
        </p:sp>
      </p:grpSp>
      <p:sp>
        <p:nvSpPr>
          <p:cNvPr id="20" name="Rectangle 19">
            <a:extLst>
              <a:ext uri="{FF2B5EF4-FFF2-40B4-BE49-F238E27FC236}">
                <a16:creationId xmlns:a16="http://schemas.microsoft.com/office/drawing/2014/main" id="{28E99B0B-8278-C649-A39A-3677DC9A490A}"/>
              </a:ext>
            </a:extLst>
          </p:cNvPr>
          <p:cNvSpPr/>
          <p:nvPr/>
        </p:nvSpPr>
        <p:spPr>
          <a:xfrm>
            <a:off x="1102786" y="2467402"/>
            <a:ext cx="1032156" cy="9358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7DFB7E-9C37-8B46-BF70-372D41F19D0C}"/>
              </a:ext>
            </a:extLst>
          </p:cNvPr>
          <p:cNvSpPr/>
          <p:nvPr/>
        </p:nvSpPr>
        <p:spPr>
          <a:xfrm>
            <a:off x="1094725" y="3543352"/>
            <a:ext cx="61371" cy="94764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5BA01A6-8005-4540-B411-F022EFCE046B}"/>
              </a:ext>
            </a:extLst>
          </p:cNvPr>
          <p:cNvSpPr/>
          <p:nvPr/>
        </p:nvSpPr>
        <p:spPr>
          <a:xfrm>
            <a:off x="1099922" y="2465339"/>
            <a:ext cx="61130" cy="937937"/>
          </a:xfrm>
          <a:prstGeom prst="rect">
            <a:avLst/>
          </a:prstGeom>
          <a:solidFill>
            <a:srgbClr val="662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EC0A30C-5615-DB49-A88A-69358A65226A}"/>
              </a:ext>
            </a:extLst>
          </p:cNvPr>
          <p:cNvGrpSpPr/>
          <p:nvPr/>
        </p:nvGrpSpPr>
        <p:grpSpPr>
          <a:xfrm>
            <a:off x="6698720" y="2713697"/>
            <a:ext cx="4089566" cy="1787357"/>
            <a:chOff x="6983200" y="2713697"/>
            <a:chExt cx="4089566" cy="1787357"/>
          </a:xfrm>
        </p:grpSpPr>
        <p:sp>
          <p:nvSpPr>
            <p:cNvPr id="9" name="Rectangle 8">
              <a:extLst>
                <a:ext uri="{FF2B5EF4-FFF2-40B4-BE49-F238E27FC236}">
                  <a16:creationId xmlns:a16="http://schemas.microsoft.com/office/drawing/2014/main" id="{17A5D8BA-1980-A347-AC64-C653BC287EEE}"/>
                </a:ext>
              </a:extLst>
            </p:cNvPr>
            <p:cNvSpPr/>
            <p:nvPr/>
          </p:nvSpPr>
          <p:spPr>
            <a:xfrm>
              <a:off x="6983200" y="2713697"/>
              <a:ext cx="4089566" cy="17873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9BC1E44-2D46-4138-9F67-435F1957BB72}"/>
                </a:ext>
              </a:extLst>
            </p:cNvPr>
            <p:cNvGrpSpPr/>
            <p:nvPr/>
          </p:nvGrpSpPr>
          <p:grpSpPr>
            <a:xfrm>
              <a:off x="7038679" y="2852742"/>
              <a:ext cx="3973127" cy="1600354"/>
              <a:chOff x="7038679" y="2852742"/>
              <a:chExt cx="3973127" cy="1600354"/>
            </a:xfrm>
          </p:grpSpPr>
          <p:sp>
            <p:nvSpPr>
              <p:cNvPr id="13" name="Rectangle 12">
                <a:extLst>
                  <a:ext uri="{FF2B5EF4-FFF2-40B4-BE49-F238E27FC236}">
                    <a16:creationId xmlns:a16="http://schemas.microsoft.com/office/drawing/2014/main" id="{60F9F072-B223-4B4A-86C0-ABF6DF7769E0}"/>
                  </a:ext>
                </a:extLst>
              </p:cNvPr>
              <p:cNvSpPr/>
              <p:nvPr/>
            </p:nvSpPr>
            <p:spPr>
              <a:xfrm>
                <a:off x="9087881" y="2924777"/>
                <a:ext cx="1923925" cy="1400383"/>
              </a:xfrm>
              <a:prstGeom prst="rect">
                <a:avLst/>
              </a:prstGeom>
            </p:spPr>
            <p:txBody>
              <a:bodyPr wrap="none">
                <a:spAutoFit/>
              </a:bodyPr>
              <a:lstStyle/>
              <a:p>
                <a:pPr>
                  <a:lnSpc>
                    <a:spcPct val="80000"/>
                  </a:lnSpc>
                </a:pPr>
                <a:r>
                  <a:rPr lang="en-US" sz="2000" dirty="0">
                    <a:solidFill>
                      <a:schemeClr val="accent5"/>
                    </a:solidFill>
                    <a:latin typeface="Arial Narrow" panose="020B0606020202030204" pitchFamily="34" charset="0"/>
                  </a:rPr>
                  <a:t>Males affected </a:t>
                </a:r>
              </a:p>
              <a:p>
                <a:pPr>
                  <a:lnSpc>
                    <a:spcPct val="80000"/>
                  </a:lnSpc>
                  <a:spcBef>
                    <a:spcPts val="600"/>
                  </a:spcBef>
                </a:pPr>
                <a:r>
                  <a:rPr lang="en-US" sz="6000" b="1" dirty="0">
                    <a:solidFill>
                      <a:schemeClr val="bg1">
                        <a:lumMod val="50000"/>
                      </a:schemeClr>
                    </a:solidFill>
                    <a:latin typeface="Arial Narrow" panose="020B0606020202030204" pitchFamily="34" charset="0"/>
                  </a:rPr>
                  <a:t>~5X</a:t>
                </a:r>
                <a:r>
                  <a:rPr lang="en-US" sz="2000" dirty="0">
                    <a:solidFill>
                      <a:schemeClr val="bg1">
                        <a:lumMod val="50000"/>
                      </a:schemeClr>
                    </a:solidFill>
                    <a:latin typeface="Arial Narrow" panose="020B0606020202030204" pitchFamily="34" charset="0"/>
                  </a:rPr>
                  <a:t> </a:t>
                </a:r>
              </a:p>
              <a:p>
                <a:pPr>
                  <a:lnSpc>
                    <a:spcPct val="80000"/>
                  </a:lnSpc>
                </a:pPr>
                <a:r>
                  <a:rPr lang="en-US" sz="2000" dirty="0">
                    <a:solidFill>
                      <a:schemeClr val="accent5"/>
                    </a:solidFill>
                    <a:latin typeface="Arial Narrow" panose="020B0606020202030204" pitchFamily="34" charset="0"/>
                  </a:rPr>
                  <a:t>more than females</a:t>
                </a:r>
              </a:p>
            </p:txBody>
          </p:sp>
          <p:grpSp>
            <p:nvGrpSpPr>
              <p:cNvPr id="6" name="Group 5">
                <a:extLst>
                  <a:ext uri="{FF2B5EF4-FFF2-40B4-BE49-F238E27FC236}">
                    <a16:creationId xmlns:a16="http://schemas.microsoft.com/office/drawing/2014/main" id="{6B39EA99-F652-4D0D-8B1E-75B5EE49B173}"/>
                  </a:ext>
                </a:extLst>
              </p:cNvPr>
              <p:cNvGrpSpPr/>
              <p:nvPr/>
            </p:nvGrpSpPr>
            <p:grpSpPr>
              <a:xfrm>
                <a:off x="7038679" y="2852742"/>
                <a:ext cx="2020389" cy="1600354"/>
                <a:chOff x="7038679" y="2852742"/>
                <a:chExt cx="2020389" cy="1600354"/>
              </a:xfrm>
            </p:grpSpPr>
            <p:pic>
              <p:nvPicPr>
                <p:cNvPr id="26" name="Picture 25">
                  <a:extLst>
                    <a:ext uri="{FF2B5EF4-FFF2-40B4-BE49-F238E27FC236}">
                      <a16:creationId xmlns:a16="http://schemas.microsoft.com/office/drawing/2014/main" id="{94C34FD5-A027-4ED6-B69A-D607DA0678B0}"/>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7988859" y="2896616"/>
                  <a:ext cx="1070209" cy="1407282"/>
                </a:xfrm>
                <a:prstGeom prst="rect">
                  <a:avLst/>
                </a:prstGeom>
              </p:spPr>
            </p:pic>
            <p:pic>
              <p:nvPicPr>
                <p:cNvPr id="23" name="Picture 22">
                  <a:extLst>
                    <a:ext uri="{FF2B5EF4-FFF2-40B4-BE49-F238E27FC236}">
                      <a16:creationId xmlns:a16="http://schemas.microsoft.com/office/drawing/2014/main" id="{FB04CA30-E85E-441D-B034-4D4F9D4F7BD6}"/>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7038679" y="2852742"/>
                  <a:ext cx="1436486" cy="1600354"/>
                </a:xfrm>
                <a:prstGeom prst="rect">
                  <a:avLst/>
                </a:prstGeom>
              </p:spPr>
            </p:pic>
          </p:grpSp>
        </p:grpSp>
      </p:grpSp>
      <p:sp>
        <p:nvSpPr>
          <p:cNvPr id="14" name="TextBox 13">
            <a:extLst>
              <a:ext uri="{FF2B5EF4-FFF2-40B4-BE49-F238E27FC236}">
                <a16:creationId xmlns:a16="http://schemas.microsoft.com/office/drawing/2014/main" id="{F1E22895-5DEF-5EFF-F6B5-D31774BB8408}"/>
              </a:ext>
            </a:extLst>
          </p:cNvPr>
          <p:cNvSpPr txBox="1"/>
          <p:nvPr/>
        </p:nvSpPr>
        <p:spPr>
          <a:xfrm>
            <a:off x="509411" y="6380480"/>
            <a:ext cx="4881380" cy="235763"/>
          </a:xfrm>
          <a:prstGeom prst="rect">
            <a:avLst/>
          </a:prstGeom>
          <a:noFill/>
        </p:spPr>
        <p:txBody>
          <a:bodyPr wrap="square">
            <a:spAutoFit/>
          </a:bodyPr>
          <a:lstStyle/>
          <a:p>
            <a:pPr marR="0">
              <a:spcBef>
                <a:spcPts val="0"/>
              </a:spcBef>
              <a:spcAft>
                <a:spcPts val="0"/>
              </a:spcAft>
            </a:pPr>
            <a:r>
              <a:rPr lang="en-US" sz="900" dirty="0">
                <a:solidFill>
                  <a:srgbClr val="000000">
                    <a:lumMod val="65000"/>
                    <a:lumOff val="35000"/>
                  </a:srgbClr>
                </a:solidFill>
                <a:latin typeface="Arial Narrow" panose="020B0606020202030204" pitchFamily="34" charset="0"/>
              </a:rPr>
              <a:t> (slide used with permission from Shanta Chelliah, MD, FAAP, Regional Medical Director, West – Merck &amp; CO.)  </a:t>
            </a:r>
            <a:endParaRPr lang="en-US" sz="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948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3000"/>
                            </p:stCondLst>
                            <p:childTnLst>
                              <p:par>
                                <p:cTn id="29" presetID="22" presetClass="entr" presetSubtype="8" fill="hold" nodeType="afterEffect">
                                  <p:stCondLst>
                                    <p:cond delay="25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AB11-7FEF-0C0B-4857-8485F04B49A3}"/>
              </a:ext>
            </a:extLst>
          </p:cNvPr>
          <p:cNvSpPr>
            <a:spLocks noGrp="1"/>
          </p:cNvSpPr>
          <p:nvPr>
            <p:ph type="title"/>
          </p:nvPr>
        </p:nvSpPr>
        <p:spPr/>
        <p:txBody>
          <a:bodyPr/>
          <a:lstStyle/>
          <a:p>
            <a:r>
              <a:rPr lang="en-US" dirty="0"/>
              <a:t>Why Discuss HPV vaccine in Dental?  </a:t>
            </a:r>
          </a:p>
        </p:txBody>
      </p:sp>
      <p:pic>
        <p:nvPicPr>
          <p:cNvPr id="5" name="Content Placeholder 4" descr="Tooth outline">
            <a:extLst>
              <a:ext uri="{FF2B5EF4-FFF2-40B4-BE49-F238E27FC236}">
                <a16:creationId xmlns:a16="http://schemas.microsoft.com/office/drawing/2014/main" id="{8A7FF535-9566-A454-46CE-95EBD895CBC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0446" y="5753476"/>
            <a:ext cx="914400" cy="914400"/>
          </a:xfrm>
        </p:spPr>
      </p:pic>
      <p:pic>
        <p:nvPicPr>
          <p:cNvPr id="7" name="Graphic 6" descr="Needle outline">
            <a:extLst>
              <a:ext uri="{FF2B5EF4-FFF2-40B4-BE49-F238E27FC236}">
                <a16:creationId xmlns:a16="http://schemas.microsoft.com/office/drawing/2014/main" id="{9F07B8B4-A546-7B2B-0E09-50172AE433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8357" y="5753476"/>
            <a:ext cx="914400" cy="914400"/>
          </a:xfrm>
          <a:prstGeom prst="rect">
            <a:avLst/>
          </a:prstGeom>
        </p:spPr>
      </p:pic>
      <p:pic>
        <p:nvPicPr>
          <p:cNvPr id="15" name="Graphic 14" descr="Doctor female with solid fill">
            <a:extLst>
              <a:ext uri="{FF2B5EF4-FFF2-40B4-BE49-F238E27FC236}">
                <a16:creationId xmlns:a16="http://schemas.microsoft.com/office/drawing/2014/main" id="{177FFC85-9D95-FD24-2E0D-66C17362FC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42535" y="5753476"/>
            <a:ext cx="914400" cy="914400"/>
          </a:xfrm>
          <a:prstGeom prst="rect">
            <a:avLst/>
          </a:prstGeom>
        </p:spPr>
      </p:pic>
      <p:pic>
        <p:nvPicPr>
          <p:cNvPr id="17" name="Graphic 16" descr="First aid kit outline">
            <a:extLst>
              <a:ext uri="{FF2B5EF4-FFF2-40B4-BE49-F238E27FC236}">
                <a16:creationId xmlns:a16="http://schemas.microsoft.com/office/drawing/2014/main" id="{87501B2F-980E-6402-5393-7E2EF285CE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66268" y="5753476"/>
            <a:ext cx="914400" cy="914400"/>
          </a:xfrm>
          <a:prstGeom prst="rect">
            <a:avLst/>
          </a:prstGeom>
        </p:spPr>
      </p:pic>
      <p:sp>
        <p:nvSpPr>
          <p:cNvPr id="18" name="TextBox 17">
            <a:extLst>
              <a:ext uri="{FF2B5EF4-FFF2-40B4-BE49-F238E27FC236}">
                <a16:creationId xmlns:a16="http://schemas.microsoft.com/office/drawing/2014/main" id="{49A7434D-A4B7-BA63-0F78-69CC73326FDF}"/>
              </a:ext>
            </a:extLst>
          </p:cNvPr>
          <p:cNvSpPr txBox="1"/>
          <p:nvPr/>
        </p:nvSpPr>
        <p:spPr>
          <a:xfrm>
            <a:off x="419101" y="1521482"/>
            <a:ext cx="11887200" cy="440120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egoe UI" panose="020B0502040204020203" pitchFamily="34" charset="0"/>
                <a:cs typeface="Segoe UI" panose="020B0502040204020203" pitchFamily="34" charset="0"/>
              </a:rPr>
              <a:t>70% of Head and Neck Cancers are HPV+  </a:t>
            </a:r>
          </a:p>
          <a:p>
            <a:pPr marL="285750" indent="-285750">
              <a:buFont typeface="Arial" panose="020B0604020202020204" pitchFamily="34" charset="0"/>
              <a:buChar char="•"/>
            </a:pPr>
            <a:endParaRPr lang="en-US" sz="28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400" dirty="0">
                <a:latin typeface="Segoe UI" panose="020B0502040204020203" pitchFamily="34" charset="0"/>
                <a:cs typeface="Segoe UI" panose="020B0502040204020203" pitchFamily="34" charset="0"/>
              </a:rPr>
              <a:t>AND we regularly see children in the 9-12 age range for dental care</a:t>
            </a:r>
          </a:p>
          <a:p>
            <a:pPr marL="742950" lvl="1"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Prior to the pandemic over 84% of children, ages 2-17, had an annual preventive exam.</a:t>
            </a:r>
          </a:p>
          <a:p>
            <a:pPr marL="742950" lvl="1"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In 2020 the number dropped to 80% and is increasing slowly     </a:t>
            </a:r>
          </a:p>
          <a:p>
            <a:pPr marL="285750" indent="-285750">
              <a:buFont typeface="Arial" panose="020B0604020202020204" pitchFamily="34" charset="0"/>
              <a:buChar char="•"/>
            </a:pPr>
            <a:endParaRPr lang="en-US" sz="28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400" dirty="0">
                <a:latin typeface="Segoe UI" panose="020B0502040204020203" pitchFamily="34" charset="0"/>
                <a:cs typeface="Segoe UI" panose="020B0502040204020203" pitchFamily="34" charset="0"/>
              </a:rPr>
              <a:t>DID YOU KNOW WE HAVE A VACCINE THAT PREVENTS CANCER??</a:t>
            </a:r>
          </a:p>
          <a:p>
            <a:pPr marL="285750" indent="-285750">
              <a:buFont typeface="Arial" panose="020B0604020202020204" pitchFamily="34" charset="0"/>
              <a:buChar char="•"/>
            </a:pPr>
            <a:endParaRPr lang="en-US" sz="28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400" dirty="0">
                <a:latin typeface="Segoe UI" panose="020B0502040204020203" pitchFamily="34" charset="0"/>
                <a:cs typeface="Segoe UI" panose="020B0502040204020203" pitchFamily="34" charset="0"/>
              </a:rPr>
              <a:t>The dental team can be extension of the team recommending the vaccine – patients/parents hear similar messaging from multiple sources</a:t>
            </a:r>
          </a:p>
          <a:p>
            <a:pPr marL="285750" indent="-285750">
              <a:buFont typeface="Arial" panose="020B0604020202020204" pitchFamily="34" charset="0"/>
              <a:buChar char="•"/>
            </a:pP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6478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253" y="2235200"/>
            <a:ext cx="10864273" cy="2355274"/>
          </a:xfrm>
          <a:solidFill>
            <a:schemeClr val="bg2">
              <a:lumMod val="90000"/>
            </a:schemeClr>
          </a:solidFill>
        </p:spPr>
        <p:txBody>
          <a:bodyPr>
            <a:normAutofit fontScale="92500"/>
          </a:bodyPr>
          <a:lstStyle/>
          <a:p>
            <a:r>
              <a:rPr lang="en-US" altLang="en-US" sz="4000" dirty="0"/>
              <a:t>Dental providers see a large number of adolescents and young adults who are unvaccinated for HPV in a given year and we can serve as an access point for HPV vaccine messaging and delivery</a:t>
            </a:r>
            <a:endParaRPr lang="en-US" sz="4000" dirty="0"/>
          </a:p>
          <a:p>
            <a:endParaRPr lang="en-US" dirty="0"/>
          </a:p>
        </p:txBody>
      </p:sp>
    </p:spTree>
    <p:extLst>
      <p:ext uri="{BB962C8B-B14F-4D97-AF65-F5344CB8AC3E}">
        <p14:creationId xmlns:p14="http://schemas.microsoft.com/office/powerpoint/2010/main" val="154112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Messaging Dental Patients </a:t>
            </a:r>
          </a:p>
        </p:txBody>
      </p:sp>
      <p:sp>
        <p:nvSpPr>
          <p:cNvPr id="3" name="Rectangle 2"/>
          <p:cNvSpPr/>
          <p:nvPr/>
        </p:nvSpPr>
        <p:spPr>
          <a:xfrm>
            <a:off x="766618" y="1690692"/>
            <a:ext cx="10658764" cy="4339650"/>
          </a:xfrm>
          <a:prstGeom prst="rect">
            <a:avLst/>
          </a:prstGeom>
        </p:spPr>
        <p:txBody>
          <a:bodyPr wrap="square">
            <a:spAutoFit/>
          </a:bodyPr>
          <a:lstStyle/>
          <a:p>
            <a:pPr marL="285750" indent="-285750">
              <a:buFont typeface="Arial" panose="020B0604020202020204" pitchFamily="34" charset="0"/>
              <a:buChar char="•"/>
            </a:pPr>
            <a:r>
              <a:rPr lang="en-US" sz="2800" b="1" i="1" dirty="0"/>
              <a:t>Focus on cancer prevention:  HPV vaccination prevents cancer-causing infections &amp; pre-cancers</a:t>
            </a:r>
          </a:p>
          <a:p>
            <a:endParaRPr lang="en-US" sz="2800" b="1" i="1" dirty="0"/>
          </a:p>
          <a:p>
            <a:pPr marL="285750" indent="-285750">
              <a:buFont typeface="Arial" panose="020B0604020202020204" pitchFamily="34" charset="0"/>
              <a:buChar char="•"/>
            </a:pPr>
            <a:r>
              <a:rPr lang="en-US" sz="2400" dirty="0"/>
              <a:t>Review vaccine history much like you do a health history</a:t>
            </a:r>
          </a:p>
          <a:p>
            <a:pPr marL="285750" indent="-285750">
              <a:buFont typeface="Arial" panose="020B0604020202020204" pitchFamily="34" charset="0"/>
              <a:buChar char="•"/>
            </a:pPr>
            <a:r>
              <a:rPr lang="en-US" sz="2400" dirty="0"/>
              <a:t>Add sections to your patient questionnaire about HPV vaccine history </a:t>
            </a:r>
          </a:p>
          <a:p>
            <a:pPr marL="285750" indent="-285750">
              <a:buFont typeface="Arial" panose="020B0604020202020204" pitchFamily="34" charset="0"/>
              <a:buChar char="•"/>
            </a:pPr>
            <a:r>
              <a:rPr lang="en-US" sz="2400" dirty="0"/>
              <a:t>Recommend vaccines much like you’d recommend dental needs </a:t>
            </a:r>
          </a:p>
          <a:p>
            <a:pPr marL="285750" indent="-285750">
              <a:buFont typeface="Arial" panose="020B0604020202020204" pitchFamily="34" charset="0"/>
              <a:buChar char="•"/>
            </a:pPr>
            <a:r>
              <a:rPr lang="en-US" sz="2400" dirty="0"/>
              <a:t>Reinforce HPV vaccination as the norm, just like parents chose to vaccinate their child as infants</a:t>
            </a:r>
          </a:p>
          <a:p>
            <a:pPr marL="285750" indent="-285750">
              <a:buFont typeface="Arial" panose="020B0604020202020204" pitchFamily="34" charset="0"/>
              <a:buChar char="•"/>
            </a:pPr>
            <a:r>
              <a:rPr lang="en-US" sz="2400" dirty="0"/>
              <a:t>Important that we all use clear, consistent messages about the HPV vaccine</a:t>
            </a:r>
          </a:p>
          <a:p>
            <a:pPr marL="742950" lvl="1" indent="-285750">
              <a:buFont typeface="Arial" panose="020B0604020202020204" pitchFamily="34" charset="0"/>
              <a:buChar char="•"/>
            </a:pPr>
            <a:r>
              <a:rPr lang="en-US" sz="2400" dirty="0"/>
              <a:t>Talk to your medical teams about their recommendations  </a:t>
            </a:r>
          </a:p>
          <a:p>
            <a:pPr marL="742950" lvl="1" indent="-285750">
              <a:buFont typeface="Arial" panose="020B0604020202020204" pitchFamily="34" charset="0"/>
              <a:buChar char="•"/>
            </a:pPr>
            <a:r>
              <a:rPr lang="en-US" sz="2400" dirty="0"/>
              <a:t>Educate staff about HPV vaccine recommendations </a:t>
            </a:r>
          </a:p>
        </p:txBody>
      </p:sp>
    </p:spTree>
    <p:extLst>
      <p:ext uri="{BB962C8B-B14F-4D97-AF65-F5344CB8AC3E}">
        <p14:creationId xmlns:p14="http://schemas.microsoft.com/office/powerpoint/2010/main" val="105223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CBF451-A0A9-4062-9AC9-1ED9886B7E85}"/>
              </a:ext>
            </a:extLst>
          </p:cNvPr>
          <p:cNvSpPr>
            <a:spLocks noGrp="1"/>
          </p:cNvSpPr>
          <p:nvPr>
            <p:ph type="title"/>
          </p:nvPr>
        </p:nvSpPr>
        <p:spPr>
          <a:xfrm>
            <a:off x="375353" y="234739"/>
            <a:ext cx="6915685" cy="1325563"/>
          </a:xfrm>
        </p:spPr>
        <p:txBody>
          <a:bodyPr>
            <a:normAutofit fontScale="90000"/>
          </a:bodyPr>
          <a:lstStyle/>
          <a:p>
            <a:r>
              <a:rPr lang="en-GB" dirty="0">
                <a:latin typeface="Arial Narrow" panose="020B0606020202030204" pitchFamily="34" charset="0"/>
              </a:rPr>
              <a:t>Focus on Cancer Prevention When Discussing </a:t>
            </a:r>
            <a:br>
              <a:rPr lang="en-GB" dirty="0">
                <a:latin typeface="Arial Narrow" panose="020B0606020202030204" pitchFamily="34" charset="0"/>
              </a:rPr>
            </a:br>
            <a:r>
              <a:rPr lang="en-GB" dirty="0">
                <a:latin typeface="Arial Narrow" panose="020B0606020202030204" pitchFamily="34" charset="0"/>
              </a:rPr>
              <a:t>the HPV Vaccine With Patients</a:t>
            </a:r>
            <a:endParaRPr lang="en-US" dirty="0">
              <a:latin typeface="Arial Narrow" panose="020B0606020202030204" pitchFamily="34" charset="0"/>
            </a:endParaRPr>
          </a:p>
        </p:txBody>
      </p:sp>
      <p:pic>
        <p:nvPicPr>
          <p:cNvPr id="18" name="Picture 17" hidden="1">
            <a:extLst>
              <a:ext uri="{FF2B5EF4-FFF2-40B4-BE49-F238E27FC236}">
                <a16:creationId xmlns:a16="http://schemas.microsoft.com/office/drawing/2014/main" id="{1FC06D1E-1669-3544-AD42-1FB80CAAAA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91463" y="2647777"/>
            <a:ext cx="705663" cy="2023287"/>
          </a:xfrm>
          <a:prstGeom prst="rect">
            <a:avLst/>
          </a:prstGeom>
        </p:spPr>
      </p:pic>
      <p:pic>
        <p:nvPicPr>
          <p:cNvPr id="30" name="Picture 29" hidden="1">
            <a:extLst>
              <a:ext uri="{FF2B5EF4-FFF2-40B4-BE49-F238E27FC236}">
                <a16:creationId xmlns:a16="http://schemas.microsoft.com/office/drawing/2014/main" id="{FE1F9B6D-4CE8-F24B-85C4-1CBB163CD9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09615" y="2718167"/>
            <a:ext cx="646156" cy="1973431"/>
          </a:xfrm>
          <a:prstGeom prst="rect">
            <a:avLst/>
          </a:prstGeom>
        </p:spPr>
      </p:pic>
      <p:pic>
        <p:nvPicPr>
          <p:cNvPr id="22" name="Picture 21" descr="A close up of a logo&#10;&#10;Description automatically generated">
            <a:extLst>
              <a:ext uri="{FF2B5EF4-FFF2-40B4-BE49-F238E27FC236}">
                <a16:creationId xmlns:a16="http://schemas.microsoft.com/office/drawing/2014/main" id="{3685579B-F809-4A26-AE34-5A556808038D}"/>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991729" y="575477"/>
            <a:ext cx="5210823" cy="3678228"/>
          </a:xfrm>
          <a:prstGeom prst="rect">
            <a:avLst/>
          </a:prstGeom>
        </p:spPr>
      </p:pic>
      <p:sp>
        <p:nvSpPr>
          <p:cNvPr id="23" name="Freeform: Shape 22">
            <a:extLst>
              <a:ext uri="{FF2B5EF4-FFF2-40B4-BE49-F238E27FC236}">
                <a16:creationId xmlns:a16="http://schemas.microsoft.com/office/drawing/2014/main" id="{A829C6E8-1389-42B9-B445-7F32ADE466DA}"/>
              </a:ext>
            </a:extLst>
          </p:cNvPr>
          <p:cNvSpPr/>
          <p:nvPr/>
        </p:nvSpPr>
        <p:spPr>
          <a:xfrm>
            <a:off x="6872806" y="2414591"/>
            <a:ext cx="2346299" cy="620999"/>
          </a:xfrm>
          <a:custGeom>
            <a:avLst/>
            <a:gdLst>
              <a:gd name="connsiteX0" fmla="*/ 432993 w 2346299"/>
              <a:gd name="connsiteY0" fmla="*/ 0 h 620999"/>
              <a:gd name="connsiteX1" fmla="*/ 1017137 w 2346299"/>
              <a:gd name="connsiteY1" fmla="*/ 0 h 620999"/>
              <a:gd name="connsiteX2" fmla="*/ 1762155 w 2346299"/>
              <a:gd name="connsiteY2" fmla="*/ 0 h 620999"/>
              <a:gd name="connsiteX3" fmla="*/ 2346299 w 2346299"/>
              <a:gd name="connsiteY3" fmla="*/ 0 h 620999"/>
              <a:gd name="connsiteX4" fmla="*/ 2346299 w 2346299"/>
              <a:gd name="connsiteY4" fmla="*/ 620999 h 620999"/>
              <a:gd name="connsiteX5" fmla="*/ 1762155 w 2346299"/>
              <a:gd name="connsiteY5" fmla="*/ 620999 h 620999"/>
              <a:gd name="connsiteX6" fmla="*/ 584144 w 2346299"/>
              <a:gd name="connsiteY6" fmla="*/ 620999 h 620999"/>
              <a:gd name="connsiteX7" fmla="*/ 0 w 2346299"/>
              <a:gd name="connsiteY7" fmla="*/ 620999 h 620999"/>
              <a:gd name="connsiteX0" fmla="*/ 432993 w 2346299"/>
              <a:gd name="connsiteY0" fmla="*/ 0 h 620999"/>
              <a:gd name="connsiteX1" fmla="*/ 1762155 w 2346299"/>
              <a:gd name="connsiteY1" fmla="*/ 0 h 620999"/>
              <a:gd name="connsiteX2" fmla="*/ 2346299 w 2346299"/>
              <a:gd name="connsiteY2" fmla="*/ 0 h 620999"/>
              <a:gd name="connsiteX3" fmla="*/ 2346299 w 2346299"/>
              <a:gd name="connsiteY3" fmla="*/ 620999 h 620999"/>
              <a:gd name="connsiteX4" fmla="*/ 1762155 w 2346299"/>
              <a:gd name="connsiteY4" fmla="*/ 620999 h 620999"/>
              <a:gd name="connsiteX5" fmla="*/ 584144 w 2346299"/>
              <a:gd name="connsiteY5" fmla="*/ 620999 h 620999"/>
              <a:gd name="connsiteX6" fmla="*/ 0 w 2346299"/>
              <a:gd name="connsiteY6" fmla="*/ 620999 h 620999"/>
              <a:gd name="connsiteX7" fmla="*/ 432993 w 2346299"/>
              <a:gd name="connsiteY7" fmla="*/ 0 h 620999"/>
              <a:gd name="connsiteX0" fmla="*/ 432993 w 2346299"/>
              <a:gd name="connsiteY0" fmla="*/ 0 h 620999"/>
              <a:gd name="connsiteX1" fmla="*/ 2346299 w 2346299"/>
              <a:gd name="connsiteY1" fmla="*/ 0 h 620999"/>
              <a:gd name="connsiteX2" fmla="*/ 2346299 w 2346299"/>
              <a:gd name="connsiteY2" fmla="*/ 620999 h 620999"/>
              <a:gd name="connsiteX3" fmla="*/ 1762155 w 2346299"/>
              <a:gd name="connsiteY3" fmla="*/ 620999 h 620999"/>
              <a:gd name="connsiteX4" fmla="*/ 584144 w 2346299"/>
              <a:gd name="connsiteY4" fmla="*/ 620999 h 620999"/>
              <a:gd name="connsiteX5" fmla="*/ 0 w 2346299"/>
              <a:gd name="connsiteY5" fmla="*/ 620999 h 620999"/>
              <a:gd name="connsiteX6" fmla="*/ 432993 w 2346299"/>
              <a:gd name="connsiteY6" fmla="*/ 0 h 620999"/>
              <a:gd name="connsiteX0" fmla="*/ 432993 w 2346299"/>
              <a:gd name="connsiteY0" fmla="*/ 0 h 620999"/>
              <a:gd name="connsiteX1" fmla="*/ 2346299 w 2346299"/>
              <a:gd name="connsiteY1" fmla="*/ 0 h 620999"/>
              <a:gd name="connsiteX2" fmla="*/ 2346299 w 2346299"/>
              <a:gd name="connsiteY2" fmla="*/ 620999 h 620999"/>
              <a:gd name="connsiteX3" fmla="*/ 584144 w 2346299"/>
              <a:gd name="connsiteY3" fmla="*/ 620999 h 620999"/>
              <a:gd name="connsiteX4" fmla="*/ 0 w 2346299"/>
              <a:gd name="connsiteY4" fmla="*/ 620999 h 620999"/>
              <a:gd name="connsiteX5" fmla="*/ 432993 w 2346299"/>
              <a:gd name="connsiteY5" fmla="*/ 0 h 620999"/>
              <a:gd name="connsiteX0" fmla="*/ 432993 w 2346299"/>
              <a:gd name="connsiteY0" fmla="*/ 0 h 620999"/>
              <a:gd name="connsiteX1" fmla="*/ 2346299 w 2346299"/>
              <a:gd name="connsiteY1" fmla="*/ 0 h 620999"/>
              <a:gd name="connsiteX2" fmla="*/ 2346299 w 2346299"/>
              <a:gd name="connsiteY2" fmla="*/ 620999 h 620999"/>
              <a:gd name="connsiteX3" fmla="*/ 0 w 2346299"/>
              <a:gd name="connsiteY3" fmla="*/ 620999 h 620999"/>
              <a:gd name="connsiteX4" fmla="*/ 432993 w 2346299"/>
              <a:gd name="connsiteY4" fmla="*/ 0 h 620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299" h="620999">
                <a:moveTo>
                  <a:pt x="432993" y="0"/>
                </a:moveTo>
                <a:lnTo>
                  <a:pt x="2346299" y="0"/>
                </a:lnTo>
                <a:lnTo>
                  <a:pt x="2346299" y="620999"/>
                </a:lnTo>
                <a:lnTo>
                  <a:pt x="0" y="620999"/>
                </a:lnTo>
                <a:lnTo>
                  <a:pt x="432993" y="0"/>
                </a:lnTo>
                <a:close/>
              </a:path>
            </a:pathLst>
          </a:custGeom>
          <a:gradFill flip="none" rotWithShape="1">
            <a:gsLst>
              <a:gs pos="0">
                <a:schemeClr val="accent5">
                  <a:lumMod val="75000"/>
                </a:schemeClr>
              </a:gs>
              <a:gs pos="96000">
                <a:srgbClr val="BA96AA"/>
              </a:gs>
            </a:gsLst>
            <a:lin ang="0" scaled="1"/>
            <a:tileRect/>
          </a:gradFill>
          <a:ln w="9525" cap="flat" cmpd="sng" algn="ctr">
            <a:noFill/>
            <a:prstDash val="solid"/>
          </a:ln>
          <a:effectLst/>
        </p:spPr>
        <p:txBody>
          <a:bodyPr wrap="square" lIns="274320" rtlCol="0" anchor="b">
            <a:noAutofit/>
          </a:bodyPr>
          <a:lstStyle/>
          <a:p>
            <a:pPr marL="0" marR="0" lvl="0" indent="0" defTabSz="914400" eaLnBrk="1" fontAlgn="auto" latinLnBrk="0" hangingPunct="1">
              <a:lnSpc>
                <a:spcPts val="286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FEMALES ~4100 </a:t>
            </a:r>
          </a:p>
        </p:txBody>
      </p:sp>
      <p:sp>
        <p:nvSpPr>
          <p:cNvPr id="26" name="Footer Placeholder 1">
            <a:extLst>
              <a:ext uri="{FF2B5EF4-FFF2-40B4-BE49-F238E27FC236}">
                <a16:creationId xmlns:a16="http://schemas.microsoft.com/office/drawing/2014/main" id="{D7C8BC5B-F5FD-43D7-B71F-4CCCCA2A7455}"/>
              </a:ext>
            </a:extLst>
          </p:cNvPr>
          <p:cNvSpPr txBox="1">
            <a:spLocks/>
          </p:cNvSpPr>
          <p:nvPr/>
        </p:nvSpPr>
        <p:spPr>
          <a:xfrm>
            <a:off x="64341" y="4289108"/>
            <a:ext cx="9371240" cy="2464008"/>
          </a:xfrm>
          <a:prstGeom prst="rect">
            <a:avLst/>
          </a:prstGeom>
        </p:spPr>
        <p:txBody>
          <a:bodyPr vert="horz" wrap="square" lIns="91440" tIns="45720" rIns="91440" bIns="45720" rtlCol="0" anchor="b" anchorCtr="0">
            <a:spAutoFit/>
          </a:bodyPr>
          <a:lstStyle>
            <a:defPPr>
              <a:defRPr lang="en-US"/>
            </a:defPPr>
            <a:lvl1pPr marL="0" algn="l"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b="1" dirty="0">
                <a:solidFill>
                  <a:srgbClr val="000000">
                    <a:lumMod val="65000"/>
                    <a:lumOff val="35000"/>
                  </a:srgbClr>
                </a:solidFill>
                <a:latin typeface="Arial Narrow" panose="020B0606020202030204" pitchFamily="34" charset="0"/>
              </a:rPr>
              <a:t>For most people, HPV clears on its own.</a:t>
            </a:r>
            <a:r>
              <a:rPr lang="en-US" sz="1200" dirty="0">
                <a:solidFill>
                  <a:srgbClr val="000000">
                    <a:lumMod val="65000"/>
                    <a:lumOff val="35000"/>
                  </a:srgbClr>
                </a:solidFill>
                <a:latin typeface="Arial Narrow" panose="020B0606020202030204" pitchFamily="34" charset="0"/>
              </a:rPr>
              <a:t> But, for those who don’t clear the virus, it could cause certain cancers and diseases.</a:t>
            </a:r>
            <a:r>
              <a:rPr lang="en-US" sz="1000" baseline="30000" dirty="0">
                <a:solidFill>
                  <a:srgbClr val="000000">
                    <a:lumMod val="65000"/>
                    <a:lumOff val="35000"/>
                  </a:srgbClr>
                </a:solidFill>
                <a:latin typeface="Arial Narrow" panose="020B0606020202030204" pitchFamily="34" charset="0"/>
              </a:rPr>
              <a:t>2-4</a:t>
            </a:r>
            <a:br>
              <a:rPr lang="en-US" sz="1000" baseline="30000" dirty="0">
                <a:solidFill>
                  <a:srgbClr val="000000">
                    <a:lumMod val="65000"/>
                    <a:lumOff val="35000"/>
                  </a:srgbClr>
                </a:solidFill>
                <a:latin typeface="Arial Narrow" panose="020B0606020202030204" pitchFamily="34" charset="0"/>
              </a:rPr>
            </a:br>
            <a:r>
              <a:rPr lang="en-US" sz="1200" dirty="0">
                <a:solidFill>
                  <a:srgbClr val="000000">
                    <a:lumMod val="65000"/>
                    <a:lumOff val="35000"/>
                  </a:srgbClr>
                </a:solidFill>
                <a:latin typeface="Arial Narrow" panose="020B0606020202030204" pitchFamily="34" charset="0"/>
              </a:rPr>
              <a:t>There is no way to know which patients who have HPV will develop cancer.</a:t>
            </a:r>
            <a:r>
              <a:rPr lang="en-US" sz="1200" baseline="30000" dirty="0">
                <a:solidFill>
                  <a:srgbClr val="000000">
                    <a:lumMod val="65000"/>
                    <a:lumOff val="35000"/>
                  </a:srgbClr>
                </a:solidFill>
                <a:latin typeface="Arial Narrow" panose="020B0606020202030204" pitchFamily="34" charset="0"/>
              </a:rPr>
              <a:t>5</a:t>
            </a:r>
            <a:endParaRPr lang="en-US" sz="1600" baseline="30000" dirty="0">
              <a:solidFill>
                <a:srgbClr val="000000">
                  <a:lumMod val="65000"/>
                  <a:lumOff val="35000"/>
                </a:srgbClr>
              </a:solidFill>
              <a:latin typeface="Arial Narrow" panose="020B0606020202030204" pitchFamily="34" charset="0"/>
            </a:endParaRPr>
          </a:p>
          <a:p>
            <a:pPr>
              <a:defRPr/>
            </a:pPr>
            <a:endParaRPr lang="en-US" sz="1067" baseline="30000" dirty="0">
              <a:solidFill>
                <a:srgbClr val="000000">
                  <a:lumMod val="65000"/>
                  <a:lumOff val="35000"/>
                </a:srgbClr>
              </a:solidFill>
              <a:latin typeface="Arial Narrow" panose="020B0606020202030204" pitchFamily="34" charset="0"/>
            </a:endParaRPr>
          </a:p>
          <a:p>
            <a:pPr>
              <a:defRPr/>
            </a:pPr>
            <a:r>
              <a:rPr lang="en-US" sz="1100" dirty="0">
                <a:solidFill>
                  <a:srgbClr val="000000">
                    <a:lumMod val="65000"/>
                    <a:lumOff val="35000"/>
                  </a:srgbClr>
                </a:solidFill>
                <a:latin typeface="Arial Narrow" panose="020B0606020202030204" pitchFamily="34" charset="0"/>
                <a:cs typeface="Arial" panose="020B0604020202020204" pitchFamily="34" charset="0"/>
              </a:rPr>
              <a:t>The CDC analyzed data from the United States Cancer Statistics (USCS) to assess the incidence of HPV-associated cancers and to estimate the annual number of cancers caused by HPV, overall and by state, during 2012-2016. </a:t>
            </a:r>
            <a:br>
              <a:rPr lang="en-US" sz="1100" dirty="0">
                <a:solidFill>
                  <a:srgbClr val="000000">
                    <a:lumMod val="65000"/>
                    <a:lumOff val="35000"/>
                  </a:srgbClr>
                </a:solidFill>
                <a:latin typeface="Arial Narrow" panose="020B0606020202030204" pitchFamily="34" charset="0"/>
                <a:cs typeface="Arial" panose="020B0604020202020204" pitchFamily="34" charset="0"/>
              </a:rPr>
            </a:br>
            <a:r>
              <a:rPr lang="en-US" sz="1100" dirty="0">
                <a:solidFill>
                  <a:srgbClr val="000000">
                    <a:lumMod val="65000"/>
                    <a:lumOff val="35000"/>
                  </a:srgbClr>
                </a:solidFill>
                <a:latin typeface="Arial Narrow" panose="020B0606020202030204" pitchFamily="34" charset="0"/>
                <a:cs typeface="Arial" panose="020B0604020202020204" pitchFamily="34" charset="0"/>
              </a:rPr>
              <a:t>The estimated number of cancers attributable to HPV was calculated by multiplying the average number of HPV-associated cancers by the percentage of cancers diagnosed from 1993-2005 that were attributable to HPV.</a:t>
            </a:r>
            <a:r>
              <a:rPr lang="en-US" sz="1100" baseline="30000" dirty="0">
                <a:solidFill>
                  <a:srgbClr val="000000">
                    <a:lumMod val="65000"/>
                    <a:lumOff val="35000"/>
                  </a:srgbClr>
                </a:solidFill>
                <a:latin typeface="Arial Narrow" panose="020B0606020202030204" pitchFamily="34" charset="0"/>
                <a:cs typeface="Arial" panose="020B0604020202020204" pitchFamily="34" charset="0"/>
              </a:rPr>
              <a:t>1,6 </a:t>
            </a:r>
            <a:r>
              <a:rPr lang="en-US" sz="1100" dirty="0">
                <a:solidFill>
                  <a:srgbClr val="000000">
                    <a:lumMod val="65000"/>
                    <a:lumOff val="35000"/>
                  </a:srgbClr>
                </a:solidFill>
                <a:latin typeface="Arial Narrow" panose="020B0606020202030204" pitchFamily="34" charset="0"/>
                <a:cs typeface="Arial" panose="020B0604020202020204" pitchFamily="34" charset="0"/>
              </a:rPr>
              <a:t> </a:t>
            </a:r>
            <a:br>
              <a:rPr lang="en-US" sz="1100" dirty="0">
                <a:solidFill>
                  <a:srgbClr val="000000">
                    <a:lumMod val="65000"/>
                    <a:lumOff val="35000"/>
                  </a:srgbClr>
                </a:solidFill>
                <a:latin typeface="Arial Narrow" panose="020B0606020202030204" pitchFamily="34" charset="0"/>
                <a:cs typeface="Arial" panose="020B0604020202020204" pitchFamily="34" charset="0"/>
              </a:rPr>
            </a:br>
            <a:r>
              <a:rPr lang="en-US" sz="1100" dirty="0">
                <a:solidFill>
                  <a:srgbClr val="000000">
                    <a:lumMod val="65000"/>
                    <a:lumOff val="35000"/>
                  </a:srgbClr>
                </a:solidFill>
                <a:latin typeface="Arial Narrow" panose="020B0606020202030204" pitchFamily="34" charset="0"/>
                <a:cs typeface="Arial" panose="020B0604020202020204" pitchFamily="34" charset="0"/>
              </a:rPr>
              <a:t>Not all cervical, vulvar, vaginal, anal, and oropharyngeal cancers are caused by HPV.</a:t>
            </a:r>
            <a:r>
              <a:rPr lang="en-US" sz="1100" baseline="30000" dirty="0">
                <a:solidFill>
                  <a:srgbClr val="000000">
                    <a:lumMod val="65000"/>
                    <a:lumOff val="35000"/>
                  </a:srgbClr>
                </a:solidFill>
                <a:latin typeface="Arial Narrow" panose="020B0606020202030204" pitchFamily="34" charset="0"/>
                <a:cs typeface="Arial" panose="020B0604020202020204" pitchFamily="34" charset="0"/>
              </a:rPr>
              <a:t>1</a:t>
            </a:r>
            <a:r>
              <a:rPr lang="en-US" sz="1100" dirty="0">
                <a:solidFill>
                  <a:srgbClr val="000000">
                    <a:lumMod val="65000"/>
                    <a:lumOff val="35000"/>
                  </a:srgbClr>
                </a:solidFill>
                <a:latin typeface="Arial Narrow" panose="020B0606020202030204" pitchFamily="34" charset="0"/>
                <a:cs typeface="Arial" panose="020B0604020202020204" pitchFamily="34" charset="0"/>
              </a:rPr>
              <a:t> </a:t>
            </a:r>
          </a:p>
          <a:p>
            <a:pPr>
              <a:spcAft>
                <a:spcPts val="600"/>
              </a:spcAft>
              <a:defRPr/>
            </a:pPr>
            <a:r>
              <a:rPr lang="en-US" sz="1100" dirty="0">
                <a:solidFill>
                  <a:srgbClr val="000000">
                    <a:lumMod val="65000"/>
                    <a:lumOff val="35000"/>
                  </a:srgbClr>
                </a:solidFill>
                <a:latin typeface="Arial Narrow" panose="020B0606020202030204" pitchFamily="34" charset="0"/>
                <a:cs typeface="Arial" panose="020B0604020202020204" pitchFamily="34" charset="0"/>
              </a:rPr>
              <a:t>Detection of HPV DNA in an HPV study is insufficient to indicate a causal relation with the tumor.</a:t>
            </a:r>
            <a:r>
              <a:rPr lang="en-US" sz="1100" baseline="30000" dirty="0">
                <a:solidFill>
                  <a:srgbClr val="000000">
                    <a:lumMod val="65000"/>
                    <a:lumOff val="35000"/>
                  </a:srgbClr>
                </a:solidFill>
                <a:latin typeface="Arial Narrow" panose="020B0606020202030204" pitchFamily="34" charset="0"/>
                <a:cs typeface="Arial" panose="020B0604020202020204" pitchFamily="34" charset="0"/>
              </a:rPr>
              <a:t>6</a:t>
            </a:r>
            <a:r>
              <a:rPr lang="en-US" sz="1100" dirty="0">
                <a:solidFill>
                  <a:srgbClr val="000000">
                    <a:lumMod val="65000"/>
                    <a:lumOff val="35000"/>
                  </a:srgbClr>
                </a:solidFill>
                <a:latin typeface="Arial Narrow" panose="020B0606020202030204" pitchFamily="34" charset="0"/>
                <a:cs typeface="Arial" panose="020B0604020202020204" pitchFamily="34" charset="0"/>
              </a:rPr>
              <a:t> </a:t>
            </a:r>
            <a:endParaRPr lang="en-US" dirty="0">
              <a:solidFill>
                <a:srgbClr val="000000">
                  <a:lumMod val="65000"/>
                  <a:lumOff val="35000"/>
                </a:srgbClr>
              </a:solidFill>
              <a:latin typeface="Arial Narrow" panose="020B0606020202030204" pitchFamily="34" charset="0"/>
              <a:cs typeface="Arial" panose="020B0604020202020204" pitchFamily="34" charset="0"/>
            </a:endParaRPr>
          </a:p>
          <a:p>
            <a:pPr>
              <a:spcAft>
                <a:spcPts val="600"/>
              </a:spcAft>
              <a:defRPr/>
            </a:pPr>
            <a:r>
              <a:rPr lang="en-US" sz="1100" dirty="0">
                <a:solidFill>
                  <a:srgbClr val="000000">
                    <a:lumMod val="65000"/>
                    <a:lumOff val="35000"/>
                  </a:srgbClr>
                </a:solidFill>
                <a:latin typeface="Arial Narrow" panose="020B0606020202030204" pitchFamily="34" charset="0"/>
                <a:cs typeface="Arial" panose="020B0604020202020204" pitchFamily="34" charset="0"/>
              </a:rPr>
              <a:t>CDC=Centers for Disease Control and Prevention; DNA=deoxyribonucleic acid; HPV=human papillomavirus.</a:t>
            </a:r>
            <a:endParaRPr lang="en-US" sz="1100" baseline="30000" dirty="0">
              <a:solidFill>
                <a:srgbClr val="000000">
                  <a:lumMod val="65000"/>
                  <a:lumOff val="35000"/>
                </a:srgbClr>
              </a:solidFill>
              <a:latin typeface="Arial Narrow" panose="020B0606020202030204" pitchFamily="34" charset="0"/>
              <a:cs typeface="Arial" panose="020B0604020202020204" pitchFamily="34" charset="0"/>
            </a:endParaRPr>
          </a:p>
          <a:p>
            <a:pPr>
              <a:spcAft>
                <a:spcPts val="600"/>
              </a:spcAft>
              <a:defRPr/>
            </a:pPr>
            <a:r>
              <a:rPr lang="en-US" b="1" dirty="0">
                <a:solidFill>
                  <a:srgbClr val="000000">
                    <a:lumMod val="65000"/>
                    <a:lumOff val="35000"/>
                  </a:srgbClr>
                </a:solidFill>
                <a:latin typeface="Arial Narrow" panose="020B0606020202030204" pitchFamily="34" charset="0"/>
                <a:cs typeface="Arial" panose="020B0604020202020204" pitchFamily="34" charset="0"/>
              </a:rPr>
              <a:t>1. </a:t>
            </a:r>
            <a:r>
              <a:rPr lang="en-US" dirty="0" err="1">
                <a:solidFill>
                  <a:srgbClr val="000000">
                    <a:lumMod val="65000"/>
                    <a:lumOff val="35000"/>
                  </a:srgbClr>
                </a:solidFill>
                <a:latin typeface="Arial Narrow" panose="020B0606020202030204" pitchFamily="34" charset="0"/>
                <a:cs typeface="Arial" panose="020B0604020202020204" pitchFamily="34" charset="0"/>
              </a:rPr>
              <a:t>Senkomago</a:t>
            </a:r>
            <a:r>
              <a:rPr lang="en-US" dirty="0">
                <a:solidFill>
                  <a:srgbClr val="000000">
                    <a:lumMod val="65000"/>
                    <a:lumOff val="35000"/>
                  </a:srgbClr>
                </a:solidFill>
                <a:latin typeface="Arial Narrow" panose="020B0606020202030204" pitchFamily="34" charset="0"/>
                <a:cs typeface="Arial" panose="020B0604020202020204" pitchFamily="34" charset="0"/>
              </a:rPr>
              <a:t> V, et al. </a:t>
            </a:r>
            <a:r>
              <a:rPr lang="en-US" i="1" dirty="0" err="1">
                <a:solidFill>
                  <a:srgbClr val="000000">
                    <a:lumMod val="65000"/>
                    <a:lumOff val="35000"/>
                  </a:srgbClr>
                </a:solidFill>
                <a:latin typeface="Arial Narrow" panose="020B0606020202030204" pitchFamily="34" charset="0"/>
                <a:cs typeface="Arial" panose="020B0604020202020204" pitchFamily="34" charset="0"/>
              </a:rPr>
              <a:t>MMWR</a:t>
            </a:r>
            <a:r>
              <a:rPr lang="en-US" i="1" dirty="0">
                <a:solidFill>
                  <a:srgbClr val="000000">
                    <a:lumMod val="65000"/>
                    <a:lumOff val="35000"/>
                  </a:srgbClr>
                </a:solidFill>
                <a:latin typeface="Arial Narrow" panose="020B0606020202030204" pitchFamily="34" charset="0"/>
                <a:cs typeface="Arial" panose="020B0604020202020204" pitchFamily="34" charset="0"/>
              </a:rPr>
              <a:t> </a:t>
            </a:r>
            <a:r>
              <a:rPr lang="en-US" i="1" dirty="0" err="1">
                <a:solidFill>
                  <a:srgbClr val="000000">
                    <a:lumMod val="65000"/>
                    <a:lumOff val="35000"/>
                  </a:srgbClr>
                </a:solidFill>
                <a:latin typeface="Arial Narrow" panose="020B0606020202030204" pitchFamily="34" charset="0"/>
                <a:cs typeface="Arial" panose="020B0604020202020204" pitchFamily="34" charset="0"/>
              </a:rPr>
              <a:t>Morb</a:t>
            </a:r>
            <a:r>
              <a:rPr lang="en-US" i="1" dirty="0">
                <a:solidFill>
                  <a:srgbClr val="000000">
                    <a:lumMod val="65000"/>
                    <a:lumOff val="35000"/>
                  </a:srgbClr>
                </a:solidFill>
                <a:latin typeface="Arial Narrow" panose="020B0606020202030204" pitchFamily="34" charset="0"/>
                <a:cs typeface="Arial" panose="020B0604020202020204" pitchFamily="34" charset="0"/>
              </a:rPr>
              <a:t> Mortal </a:t>
            </a:r>
            <a:r>
              <a:rPr lang="en-US" i="1" dirty="0" err="1">
                <a:solidFill>
                  <a:srgbClr val="000000">
                    <a:lumMod val="65000"/>
                    <a:lumOff val="35000"/>
                  </a:srgbClr>
                </a:solidFill>
                <a:latin typeface="Arial Narrow" panose="020B0606020202030204" pitchFamily="34" charset="0"/>
                <a:cs typeface="Arial" panose="020B0604020202020204" pitchFamily="34" charset="0"/>
              </a:rPr>
              <a:t>Wkly</a:t>
            </a:r>
            <a:r>
              <a:rPr lang="en-US" i="1" dirty="0">
                <a:solidFill>
                  <a:srgbClr val="000000">
                    <a:lumMod val="65000"/>
                    <a:lumOff val="35000"/>
                  </a:srgbClr>
                </a:solidFill>
                <a:latin typeface="Arial Narrow" panose="020B0606020202030204" pitchFamily="34" charset="0"/>
                <a:cs typeface="Arial" panose="020B0604020202020204" pitchFamily="34" charset="0"/>
              </a:rPr>
              <a:t> Rep</a:t>
            </a:r>
            <a:r>
              <a:rPr lang="en-US" dirty="0">
                <a:solidFill>
                  <a:srgbClr val="000000">
                    <a:lumMod val="65000"/>
                    <a:lumOff val="35000"/>
                  </a:srgbClr>
                </a:solidFill>
                <a:latin typeface="Arial Narrow" panose="020B0606020202030204" pitchFamily="34" charset="0"/>
                <a:cs typeface="Arial" panose="020B0604020202020204" pitchFamily="34" charset="0"/>
              </a:rPr>
              <a:t>. 2019;68(33):724-728. </a:t>
            </a:r>
            <a:r>
              <a:rPr lang="en-US" b="1" dirty="0">
                <a:solidFill>
                  <a:srgbClr val="000000">
                    <a:lumMod val="65000"/>
                    <a:lumOff val="35000"/>
                  </a:srgbClr>
                </a:solidFill>
                <a:latin typeface="Arial Narrow" panose="020B0606020202030204" pitchFamily="34" charset="0"/>
                <a:cs typeface="Arial" panose="020B0604020202020204" pitchFamily="34" charset="0"/>
              </a:rPr>
              <a:t>2. </a:t>
            </a:r>
            <a:r>
              <a:rPr lang="en-US" dirty="0">
                <a:solidFill>
                  <a:srgbClr val="000000">
                    <a:lumMod val="65000"/>
                    <a:lumOff val="35000"/>
                  </a:srgbClr>
                </a:solidFill>
                <a:latin typeface="Arial Narrow" panose="020B0606020202030204" pitchFamily="34" charset="0"/>
                <a:cs typeface="Arial" panose="020B0604020202020204" pitchFamily="34" charset="0"/>
              </a:rPr>
              <a:t>CDC. 2015 sexually transmitted diseases treatment guidelines: human papillomavirus (HPV) infection. https://www.cdc.gov/std/tg2015/hpv.htm. Last reviewed June 4, 2015. Accessed February 3, 2020. </a:t>
            </a:r>
            <a:r>
              <a:rPr lang="en-US" b="1" dirty="0">
                <a:solidFill>
                  <a:srgbClr val="000000">
                    <a:lumMod val="65000"/>
                    <a:lumOff val="35000"/>
                  </a:srgbClr>
                </a:solidFill>
                <a:latin typeface="Arial Narrow" panose="020B0606020202030204" pitchFamily="34" charset="0"/>
                <a:cs typeface="Arial" panose="020B0604020202020204" pitchFamily="34" charset="0"/>
              </a:rPr>
              <a:t>3. </a:t>
            </a:r>
            <a:r>
              <a:rPr lang="en-GB" dirty="0">
                <a:latin typeface="Arial Narrow" panose="020B0606020202030204" pitchFamily="34" charset="0"/>
                <a:cs typeface="Arial" panose="020B0604020202020204" pitchFamily="34" charset="0"/>
              </a:rPr>
              <a:t>CDC. Human papillomavirus. In: </a:t>
            </a:r>
            <a:r>
              <a:rPr lang="en-GB" dirty="0" err="1">
                <a:latin typeface="Arial Narrow" panose="020B0606020202030204" pitchFamily="34" charset="0"/>
                <a:cs typeface="Arial" panose="020B0604020202020204" pitchFamily="34" charset="0"/>
              </a:rPr>
              <a:t>Hamborsky</a:t>
            </a:r>
            <a:r>
              <a:rPr lang="en-GB" dirty="0">
                <a:latin typeface="Arial Narrow" panose="020B0606020202030204" pitchFamily="34" charset="0"/>
                <a:cs typeface="Arial" panose="020B0604020202020204" pitchFamily="34" charset="0"/>
              </a:rPr>
              <a:t> J, et al, eds. </a:t>
            </a:r>
            <a:r>
              <a:rPr lang="en-GB" i="1" dirty="0">
                <a:latin typeface="Arial Narrow" panose="020B0606020202030204" pitchFamily="34" charset="0"/>
                <a:cs typeface="Arial" panose="020B0604020202020204" pitchFamily="34" charset="0"/>
              </a:rPr>
              <a:t>Epidemiology and Prevention of Vaccine-Preventable Diseases</a:t>
            </a:r>
            <a:r>
              <a:rPr lang="en-GB" dirty="0">
                <a:latin typeface="Arial Narrow" panose="020B0606020202030204" pitchFamily="34" charset="0"/>
                <a:cs typeface="Arial" panose="020B0604020202020204" pitchFamily="34" charset="0"/>
              </a:rPr>
              <a:t>. 13th ed. 2015:175-186</a:t>
            </a:r>
            <a:r>
              <a:rPr lang="en-US" dirty="0">
                <a:latin typeface="Arial Narrow" panose="020B0606020202030204" pitchFamily="34" charset="0"/>
                <a:cs typeface="Arial" panose="020B0604020202020204" pitchFamily="34" charset="0"/>
              </a:rPr>
              <a:t>. </a:t>
            </a:r>
            <a:r>
              <a:rPr lang="en-US" b="1" dirty="0">
                <a:solidFill>
                  <a:srgbClr val="000000">
                    <a:lumMod val="65000"/>
                    <a:lumOff val="35000"/>
                  </a:srgbClr>
                </a:solidFill>
                <a:latin typeface="Arial Narrow" panose="020B0606020202030204" pitchFamily="34" charset="0"/>
                <a:cs typeface="Arial" panose="020B0604020202020204" pitchFamily="34" charset="0"/>
              </a:rPr>
              <a:t>4.</a:t>
            </a:r>
            <a:r>
              <a:rPr lang="en-US" dirty="0">
                <a:solidFill>
                  <a:srgbClr val="000000">
                    <a:lumMod val="65000"/>
                    <a:lumOff val="35000"/>
                  </a:srgbClr>
                </a:solidFill>
                <a:latin typeface="Arial Narrow" panose="020B0606020202030204" pitchFamily="34" charset="0"/>
                <a:cs typeface="Arial" panose="020B0604020202020204" pitchFamily="34" charset="0"/>
              </a:rPr>
              <a:t> CDC. HPV and oropharyngeal cancer. https://www.cdc.gov/cancer/hpv/basic_info/hpv_oropharyngeal.htm. Last reviewed March 14, 2018. Accessed January 21, 2020. </a:t>
            </a:r>
            <a:r>
              <a:rPr lang="en-US" b="1" dirty="0">
                <a:solidFill>
                  <a:srgbClr val="000000">
                    <a:lumMod val="65000"/>
                    <a:lumOff val="35000"/>
                  </a:srgbClr>
                </a:solidFill>
                <a:latin typeface="Arial Narrow" panose="020B0606020202030204" pitchFamily="34" charset="0"/>
                <a:cs typeface="Arial" panose="020B0604020202020204" pitchFamily="34" charset="0"/>
              </a:rPr>
              <a:t>5. </a:t>
            </a:r>
            <a:r>
              <a:rPr lang="en-US" dirty="0">
                <a:solidFill>
                  <a:srgbClr val="000000">
                    <a:lumMod val="65000"/>
                    <a:lumOff val="35000"/>
                  </a:srgbClr>
                </a:solidFill>
                <a:latin typeface="Arial Narrow" panose="020B0606020202030204" pitchFamily="34" charset="0"/>
                <a:cs typeface="Arial" panose="020B0604020202020204" pitchFamily="34" charset="0"/>
              </a:rPr>
              <a:t>CDC. Types of cancer caused by HPV. CDC website. https://www.cdc.gov/hpv/parents/cancer.html. Last reviewed April 29, 2019. Accessed March 9, 2020. </a:t>
            </a:r>
            <a:r>
              <a:rPr lang="en-US" b="1" dirty="0">
                <a:solidFill>
                  <a:srgbClr val="000000">
                    <a:lumMod val="65000"/>
                    <a:lumOff val="35000"/>
                  </a:srgbClr>
                </a:solidFill>
                <a:latin typeface="Arial Narrow" panose="020B0606020202030204" pitchFamily="34" charset="0"/>
                <a:cs typeface="Arial" panose="020B0604020202020204" pitchFamily="34" charset="0"/>
              </a:rPr>
              <a:t>6.</a:t>
            </a:r>
            <a:r>
              <a:rPr lang="en-US" dirty="0">
                <a:solidFill>
                  <a:srgbClr val="000000">
                    <a:lumMod val="65000"/>
                    <a:lumOff val="35000"/>
                  </a:srgbClr>
                </a:solidFill>
                <a:latin typeface="Arial Narrow" panose="020B0606020202030204" pitchFamily="34" charset="0"/>
                <a:cs typeface="Arial" panose="020B0604020202020204" pitchFamily="34" charset="0"/>
              </a:rPr>
              <a:t> Saraiya M, et al. </a:t>
            </a:r>
            <a:r>
              <a:rPr lang="en-US" i="1" dirty="0">
                <a:solidFill>
                  <a:srgbClr val="000000">
                    <a:lumMod val="65000"/>
                    <a:lumOff val="35000"/>
                  </a:srgbClr>
                </a:solidFill>
                <a:latin typeface="Arial Narrow" panose="020B0606020202030204" pitchFamily="34" charset="0"/>
                <a:cs typeface="Arial" panose="020B0604020202020204" pitchFamily="34" charset="0"/>
              </a:rPr>
              <a:t>J Natl Cancer Inst. </a:t>
            </a:r>
            <a:r>
              <a:rPr lang="en-US" dirty="0">
                <a:solidFill>
                  <a:srgbClr val="000000">
                    <a:lumMod val="65000"/>
                    <a:lumOff val="35000"/>
                  </a:srgbClr>
                </a:solidFill>
                <a:latin typeface="Arial Narrow" panose="020B0606020202030204" pitchFamily="34" charset="0"/>
                <a:cs typeface="Arial" panose="020B0604020202020204" pitchFamily="34" charset="0"/>
              </a:rPr>
              <a:t>2015;107(6):1-12.</a:t>
            </a:r>
          </a:p>
        </p:txBody>
      </p:sp>
      <p:sp>
        <p:nvSpPr>
          <p:cNvPr id="34" name="Rectangle 33">
            <a:extLst>
              <a:ext uri="{FF2B5EF4-FFF2-40B4-BE49-F238E27FC236}">
                <a16:creationId xmlns:a16="http://schemas.microsoft.com/office/drawing/2014/main" id="{7720F1B0-2710-4FDA-82AE-AFB977426F3B}"/>
              </a:ext>
            </a:extLst>
          </p:cNvPr>
          <p:cNvSpPr/>
          <p:nvPr/>
        </p:nvSpPr>
        <p:spPr>
          <a:xfrm>
            <a:off x="1109358" y="2929877"/>
            <a:ext cx="4282988" cy="1133793"/>
          </a:xfrm>
          <a:prstGeom prst="rect">
            <a:avLst/>
          </a:prstGeom>
          <a:solidFill>
            <a:schemeClr val="bg1">
              <a:lumMod val="8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10000" noProof="0" dirty="0">
                <a:ln>
                  <a:noFill/>
                </a:ln>
                <a:solidFill>
                  <a:schemeClr val="accent5"/>
                </a:solidFill>
                <a:effectLst/>
                <a:uLnTx/>
                <a:uFillTx/>
                <a:latin typeface="Arial Narrow" panose="020B0604020202020204" pitchFamily="34" charset="0"/>
                <a:ea typeface="+mn-ea"/>
                <a:cs typeface="Arial Narrow" panose="020B0604020202020204" pitchFamily="34" charset="0"/>
              </a:rPr>
              <a:t>~</a:t>
            </a:r>
            <a:r>
              <a:rPr kumimoji="0" lang="en-US" sz="2800" b="1" i="0" u="none" strike="noStrike" kern="0" cap="none" spc="0" normalizeH="0" baseline="0" noProof="0" dirty="0">
                <a:ln>
                  <a:noFill/>
                </a:ln>
                <a:solidFill>
                  <a:schemeClr val="accent5"/>
                </a:solidFill>
                <a:effectLst/>
                <a:uLnTx/>
                <a:uFillTx/>
                <a:latin typeface="Arial Narrow" panose="020B0604020202020204" pitchFamily="34" charset="0"/>
                <a:ea typeface="+mn-ea"/>
                <a:cs typeface="Arial Narrow" panose="020B0604020202020204" pitchFamily="34" charset="0"/>
              </a:rPr>
              <a:t>31,400 total cases </a:t>
            </a:r>
            <a:br>
              <a:rPr kumimoji="0" lang="en-US" sz="2800" b="1" i="0" u="none" strike="noStrike" kern="0" cap="none" spc="0" normalizeH="0" baseline="0" noProof="0" dirty="0">
                <a:ln>
                  <a:noFill/>
                </a:ln>
                <a:solidFill>
                  <a:schemeClr val="accent5"/>
                </a:solidFill>
                <a:effectLst/>
                <a:uLnTx/>
                <a:uFillTx/>
                <a:latin typeface="Arial Narrow" panose="020B0604020202020204" pitchFamily="34" charset="0"/>
                <a:ea typeface="+mn-ea"/>
                <a:cs typeface="Arial Narrow" panose="020B0604020202020204" pitchFamily="34" charset="0"/>
              </a:rPr>
            </a:br>
            <a:r>
              <a:rPr kumimoji="0" lang="en-US" sz="2800" b="1" i="0" u="none" strike="noStrike" kern="0" cap="none" spc="0" normalizeH="0" baseline="0" noProof="0" dirty="0">
                <a:ln>
                  <a:noFill/>
                </a:ln>
                <a:solidFill>
                  <a:schemeClr val="accent5"/>
                </a:solidFill>
                <a:effectLst/>
                <a:uLnTx/>
                <a:uFillTx/>
                <a:latin typeface="Arial Narrow" panose="020B0604020202020204" pitchFamily="34" charset="0"/>
                <a:ea typeface="+mn-ea"/>
                <a:cs typeface="Arial Narrow" panose="020B0604020202020204" pitchFamily="34" charset="0"/>
              </a:rPr>
              <a:t>each year</a:t>
            </a:r>
            <a:endParaRPr kumimoji="0" lang="en-US" sz="2800" b="1" i="0" u="none" strike="noStrike" kern="0" cap="none" spc="0" normalizeH="0" baseline="30000" noProof="0" dirty="0">
              <a:ln>
                <a:noFill/>
              </a:ln>
              <a:solidFill>
                <a:schemeClr val="accent5"/>
              </a:solidFill>
              <a:effectLst/>
              <a:uLnTx/>
              <a:uFillTx/>
              <a:latin typeface="Arial Narrow" panose="020B0604020202020204" pitchFamily="34" charset="0"/>
              <a:ea typeface="+mn-ea"/>
              <a:cs typeface="Arial Narrow" panose="020B0604020202020204" pitchFamily="34" charset="0"/>
            </a:endParaRPr>
          </a:p>
        </p:txBody>
      </p:sp>
      <p:sp>
        <p:nvSpPr>
          <p:cNvPr id="35" name="Content Placeholder 2">
            <a:extLst>
              <a:ext uri="{FF2B5EF4-FFF2-40B4-BE49-F238E27FC236}">
                <a16:creationId xmlns:a16="http://schemas.microsoft.com/office/drawing/2014/main" id="{CF5C98D5-9353-409D-8DE7-0BB765B9B58D}"/>
              </a:ext>
            </a:extLst>
          </p:cNvPr>
          <p:cNvSpPr txBox="1">
            <a:spLocks/>
          </p:cNvSpPr>
          <p:nvPr/>
        </p:nvSpPr>
        <p:spPr>
          <a:xfrm>
            <a:off x="1047469" y="1700508"/>
            <a:ext cx="5133777" cy="1061267"/>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000" dirty="0">
                <a:solidFill>
                  <a:srgbClr val="000000">
                    <a:lumMod val="75000"/>
                    <a:lumOff val="25000"/>
                  </a:srgbClr>
                </a:solidFill>
                <a:latin typeface="Arial Narrow" panose="020B0604020202020204" pitchFamily="34" charset="0"/>
                <a:cs typeface="Arial Narrow" panose="020B0604020202020204" pitchFamily="34" charset="0"/>
              </a:rPr>
              <a:t>Model of the CDC’s estimated 2012-2016 </a:t>
            </a:r>
            <a:r>
              <a:rPr lang="en-US" sz="2000" b="1" dirty="0">
                <a:solidFill>
                  <a:srgbClr val="000000">
                    <a:lumMod val="75000"/>
                    <a:lumOff val="25000"/>
                  </a:srgbClr>
                </a:solidFill>
                <a:latin typeface="Arial Narrow" panose="020B0604020202020204" pitchFamily="34" charset="0"/>
                <a:cs typeface="Arial Narrow" panose="020B0604020202020204" pitchFamily="34" charset="0"/>
              </a:rPr>
              <a:t>United States incidence of cancer cases </a:t>
            </a:r>
            <a:r>
              <a:rPr lang="en-US" sz="2000" dirty="0">
                <a:solidFill>
                  <a:srgbClr val="000000">
                    <a:lumMod val="75000"/>
                    <a:lumOff val="25000"/>
                  </a:srgbClr>
                </a:solidFill>
                <a:latin typeface="Arial Narrow" panose="020B0604020202020204" pitchFamily="34" charset="0"/>
                <a:cs typeface="Arial Narrow" panose="020B0604020202020204" pitchFamily="34" charset="0"/>
              </a:rPr>
              <a:t>attributed to </a:t>
            </a:r>
            <a:br>
              <a:rPr lang="en-US" sz="2000" dirty="0">
                <a:solidFill>
                  <a:srgbClr val="000000">
                    <a:lumMod val="75000"/>
                    <a:lumOff val="25000"/>
                  </a:srgbClr>
                </a:solidFill>
                <a:latin typeface="Arial Narrow" panose="020B0604020202020204" pitchFamily="34" charset="0"/>
                <a:cs typeface="Arial Narrow" panose="020B0604020202020204" pitchFamily="34" charset="0"/>
              </a:rPr>
            </a:br>
            <a:r>
              <a:rPr lang="en-US" sz="2000" dirty="0">
                <a:solidFill>
                  <a:srgbClr val="000000">
                    <a:lumMod val="75000"/>
                    <a:lumOff val="25000"/>
                  </a:srgbClr>
                </a:solidFill>
                <a:latin typeface="Arial Narrow" panose="020B0604020202020204" pitchFamily="34" charset="0"/>
                <a:cs typeface="Arial Narrow" panose="020B0604020202020204" pitchFamily="34" charset="0"/>
              </a:rPr>
              <a:t>7 HPV types (16, 18, 31, 33, 45, 52, and 58)</a:t>
            </a:r>
            <a:r>
              <a:rPr lang="en-US" sz="2000" baseline="30000" dirty="0">
                <a:solidFill>
                  <a:srgbClr val="000000">
                    <a:lumMod val="75000"/>
                    <a:lumOff val="25000"/>
                  </a:srgbClr>
                </a:solidFill>
                <a:latin typeface="Arial Narrow" panose="020B0604020202020204" pitchFamily="34" charset="0"/>
                <a:cs typeface="Arial Narrow" panose="020B0604020202020204" pitchFamily="34" charset="0"/>
              </a:rPr>
              <a:t>1</a:t>
            </a:r>
          </a:p>
        </p:txBody>
      </p:sp>
      <p:sp>
        <p:nvSpPr>
          <p:cNvPr id="36" name="Rectangle 35">
            <a:extLst>
              <a:ext uri="{FF2B5EF4-FFF2-40B4-BE49-F238E27FC236}">
                <a16:creationId xmlns:a16="http://schemas.microsoft.com/office/drawing/2014/main" id="{1C355CD3-582F-4333-B8B7-C77832629B87}"/>
              </a:ext>
            </a:extLst>
          </p:cNvPr>
          <p:cNvSpPr/>
          <p:nvPr/>
        </p:nvSpPr>
        <p:spPr>
          <a:xfrm>
            <a:off x="7866459" y="3130478"/>
            <a:ext cx="1510349" cy="422231"/>
          </a:xfrm>
          <a:prstGeom prst="rect">
            <a:avLst/>
          </a:prstGeom>
        </p:spPr>
        <p:txBody>
          <a:bodyPr wrap="none">
            <a:spAutoFit/>
          </a:bodyPr>
          <a:lstStyle/>
          <a:p>
            <a:pPr algn="ctr" defTabSz="914400">
              <a:lnSpc>
                <a:spcPts val="2860"/>
              </a:lnSpc>
              <a:defRPr/>
            </a:pPr>
            <a:r>
              <a:rPr lang="en-US" b="1" dirty="0">
                <a:solidFill>
                  <a:srgbClr val="FFFFFF"/>
                </a:solidFill>
                <a:latin typeface="Arial Narrow" panose="020B0606020202030204" pitchFamily="34" charset="0"/>
              </a:rPr>
              <a:t>Cervical ~9700</a:t>
            </a:r>
          </a:p>
        </p:txBody>
      </p:sp>
      <p:sp>
        <p:nvSpPr>
          <p:cNvPr id="37" name="Rectangle 36">
            <a:extLst>
              <a:ext uri="{FF2B5EF4-FFF2-40B4-BE49-F238E27FC236}">
                <a16:creationId xmlns:a16="http://schemas.microsoft.com/office/drawing/2014/main" id="{53D37F27-7039-48E6-B925-25FEC0044A90}"/>
              </a:ext>
            </a:extLst>
          </p:cNvPr>
          <p:cNvSpPr/>
          <p:nvPr/>
        </p:nvSpPr>
        <p:spPr>
          <a:xfrm>
            <a:off x="8030766" y="2344752"/>
            <a:ext cx="1181734" cy="422231"/>
          </a:xfrm>
          <a:prstGeom prst="rect">
            <a:avLst/>
          </a:prstGeom>
        </p:spPr>
        <p:txBody>
          <a:bodyPr wrap="none">
            <a:spAutoFit/>
          </a:bodyPr>
          <a:lstStyle/>
          <a:p>
            <a:pPr algn="ctr" defTabSz="914400">
              <a:lnSpc>
                <a:spcPts val="2860"/>
              </a:lnSpc>
              <a:defRPr/>
            </a:pPr>
            <a:r>
              <a:rPr lang="en-US" b="1" dirty="0">
                <a:solidFill>
                  <a:srgbClr val="FFFFFF"/>
                </a:solidFill>
                <a:latin typeface="Arial Narrow" panose="020B0606020202030204" pitchFamily="34" charset="0"/>
              </a:rPr>
              <a:t>Anal ~6000</a:t>
            </a:r>
          </a:p>
        </p:txBody>
      </p:sp>
      <p:sp>
        <p:nvSpPr>
          <p:cNvPr id="38" name="Rectangle 37">
            <a:extLst>
              <a:ext uri="{FF2B5EF4-FFF2-40B4-BE49-F238E27FC236}">
                <a16:creationId xmlns:a16="http://schemas.microsoft.com/office/drawing/2014/main" id="{C0A7948C-654C-4FED-BDFA-CF7061DC2EED}"/>
              </a:ext>
            </a:extLst>
          </p:cNvPr>
          <p:cNvSpPr/>
          <p:nvPr/>
        </p:nvSpPr>
        <p:spPr>
          <a:xfrm>
            <a:off x="7949238" y="1911836"/>
            <a:ext cx="1344791" cy="422231"/>
          </a:xfrm>
          <a:prstGeom prst="rect">
            <a:avLst/>
          </a:prstGeom>
        </p:spPr>
        <p:txBody>
          <a:bodyPr wrap="none">
            <a:spAutoFit/>
          </a:bodyPr>
          <a:lstStyle/>
          <a:p>
            <a:pPr algn="ctr" defTabSz="914400">
              <a:lnSpc>
                <a:spcPts val="2860"/>
              </a:lnSpc>
              <a:defRPr/>
            </a:pPr>
            <a:r>
              <a:rPr lang="en-US" b="1" dirty="0">
                <a:solidFill>
                  <a:srgbClr val="FFFFFF"/>
                </a:solidFill>
                <a:latin typeface="Arial Narrow" panose="020B0606020202030204" pitchFamily="34" charset="0"/>
              </a:rPr>
              <a:t>Vulvar ~2500</a:t>
            </a:r>
          </a:p>
        </p:txBody>
      </p:sp>
      <p:sp>
        <p:nvSpPr>
          <p:cNvPr id="40" name="Rectangle 39">
            <a:extLst>
              <a:ext uri="{FF2B5EF4-FFF2-40B4-BE49-F238E27FC236}">
                <a16:creationId xmlns:a16="http://schemas.microsoft.com/office/drawing/2014/main" id="{7F6C3A7F-865B-40AC-9AEA-3EA22C3864E8}"/>
              </a:ext>
            </a:extLst>
          </p:cNvPr>
          <p:cNvSpPr/>
          <p:nvPr/>
        </p:nvSpPr>
        <p:spPr>
          <a:xfrm>
            <a:off x="8024162" y="1301211"/>
            <a:ext cx="1194943" cy="416589"/>
          </a:xfrm>
          <a:prstGeom prst="rect">
            <a:avLst/>
          </a:prstGeom>
        </p:spPr>
        <p:txBody>
          <a:bodyPr wrap="none">
            <a:spAutoFit/>
          </a:bodyPr>
          <a:lstStyle/>
          <a:p>
            <a:pPr algn="ctr" defTabSz="914400">
              <a:lnSpc>
                <a:spcPts val="2860"/>
              </a:lnSpc>
              <a:defRPr/>
            </a:pPr>
            <a:r>
              <a:rPr lang="en-US" sz="1600" b="1" dirty="0">
                <a:solidFill>
                  <a:srgbClr val="FFFFFF"/>
                </a:solidFill>
                <a:latin typeface="Arial Narrow" panose="020B0606020202030204" pitchFamily="34" charset="0"/>
              </a:rPr>
              <a:t>Vaginal ~600</a:t>
            </a:r>
          </a:p>
        </p:txBody>
      </p:sp>
      <p:sp>
        <p:nvSpPr>
          <p:cNvPr id="41" name="Freeform: Shape 40">
            <a:extLst>
              <a:ext uri="{FF2B5EF4-FFF2-40B4-BE49-F238E27FC236}">
                <a16:creationId xmlns:a16="http://schemas.microsoft.com/office/drawing/2014/main" id="{DB15AF1A-8C50-4D74-8077-6D2F97ED606E}"/>
              </a:ext>
            </a:extLst>
          </p:cNvPr>
          <p:cNvSpPr/>
          <p:nvPr/>
        </p:nvSpPr>
        <p:spPr>
          <a:xfrm>
            <a:off x="5991729" y="3654382"/>
            <a:ext cx="1649539" cy="620999"/>
          </a:xfrm>
          <a:custGeom>
            <a:avLst/>
            <a:gdLst>
              <a:gd name="connsiteX0" fmla="*/ 432993 w 1762155"/>
              <a:gd name="connsiteY0" fmla="*/ 0 h 620999"/>
              <a:gd name="connsiteX1" fmla="*/ 1762155 w 1762155"/>
              <a:gd name="connsiteY1" fmla="*/ 0 h 620999"/>
              <a:gd name="connsiteX2" fmla="*/ 1762155 w 1762155"/>
              <a:gd name="connsiteY2" fmla="*/ 620999 h 620999"/>
              <a:gd name="connsiteX3" fmla="*/ 0 w 1762155"/>
              <a:gd name="connsiteY3" fmla="*/ 620999 h 620999"/>
            </a:gdLst>
            <a:ahLst/>
            <a:cxnLst>
              <a:cxn ang="0">
                <a:pos x="connsiteX0" y="connsiteY0"/>
              </a:cxn>
              <a:cxn ang="0">
                <a:pos x="connsiteX1" y="connsiteY1"/>
              </a:cxn>
              <a:cxn ang="0">
                <a:pos x="connsiteX2" y="connsiteY2"/>
              </a:cxn>
              <a:cxn ang="0">
                <a:pos x="connsiteX3" y="connsiteY3"/>
              </a:cxn>
            </a:cxnLst>
            <a:rect l="l" t="t" r="r" b="b"/>
            <a:pathLst>
              <a:path w="1762155" h="620999">
                <a:moveTo>
                  <a:pt x="432993" y="0"/>
                </a:moveTo>
                <a:lnTo>
                  <a:pt x="1762155" y="0"/>
                </a:lnTo>
                <a:lnTo>
                  <a:pt x="1762155" y="620999"/>
                </a:lnTo>
                <a:lnTo>
                  <a:pt x="0" y="620999"/>
                </a:lnTo>
                <a:close/>
              </a:path>
            </a:pathLst>
          </a:custGeom>
          <a:gradFill rotWithShape="1">
            <a:gsLst>
              <a:gs pos="80000">
                <a:schemeClr val="accent5">
                  <a:lumMod val="75000"/>
                </a:schemeClr>
              </a:gs>
              <a:gs pos="100000">
                <a:srgbClr val="7B355C"/>
              </a:gs>
            </a:gsLst>
            <a:lin ang="0" scaled="0"/>
          </a:gradFill>
          <a:ln w="9525" cap="flat" cmpd="sng" algn="ctr">
            <a:noFill/>
            <a:prstDash val="solid"/>
          </a:ln>
          <a:effectLst/>
        </p:spPr>
        <p:txBody>
          <a:bodyPr wrap="square" lIns="274320" rtlCol="0" anchor="b">
            <a:noAutofit/>
          </a:bodyPr>
          <a:lstStyle/>
          <a:p>
            <a:pPr marL="0" marR="0" lvl="0" indent="0" defTabSz="914400" eaLnBrk="1" fontAlgn="auto" latinLnBrk="0" hangingPunct="1">
              <a:lnSpc>
                <a:spcPts val="286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FEMALES ~2100 </a:t>
            </a:r>
          </a:p>
        </p:txBody>
      </p:sp>
      <p:sp>
        <p:nvSpPr>
          <p:cNvPr id="42" name="Rectangle 41">
            <a:extLst>
              <a:ext uri="{FF2B5EF4-FFF2-40B4-BE49-F238E27FC236}">
                <a16:creationId xmlns:a16="http://schemas.microsoft.com/office/drawing/2014/main" id="{BC45ECD3-2309-4E22-8AF3-DDFB94637DFC}"/>
              </a:ext>
            </a:extLst>
          </p:cNvPr>
          <p:cNvSpPr/>
          <p:nvPr/>
        </p:nvSpPr>
        <p:spPr>
          <a:xfrm>
            <a:off x="7482539" y="3598182"/>
            <a:ext cx="2278188" cy="422231"/>
          </a:xfrm>
          <a:prstGeom prst="rect">
            <a:avLst/>
          </a:prstGeom>
        </p:spPr>
        <p:txBody>
          <a:bodyPr wrap="none">
            <a:spAutoFit/>
          </a:bodyPr>
          <a:lstStyle/>
          <a:p>
            <a:pPr algn="ctr" defTabSz="914400">
              <a:lnSpc>
                <a:spcPts val="2860"/>
              </a:lnSpc>
              <a:defRPr/>
            </a:pPr>
            <a:r>
              <a:rPr lang="en-US" b="1" dirty="0">
                <a:solidFill>
                  <a:srgbClr val="FFFFFF"/>
                </a:solidFill>
                <a:latin typeface="Arial Narrow" panose="020B0606020202030204" pitchFamily="34" charset="0"/>
              </a:rPr>
              <a:t>Oropharyngeal ~12,600</a:t>
            </a:r>
          </a:p>
        </p:txBody>
      </p:sp>
      <p:sp>
        <p:nvSpPr>
          <p:cNvPr id="43" name="TextBox 42">
            <a:extLst>
              <a:ext uri="{FF2B5EF4-FFF2-40B4-BE49-F238E27FC236}">
                <a16:creationId xmlns:a16="http://schemas.microsoft.com/office/drawing/2014/main" id="{788156E1-B8E0-4AB6-976C-5815EC95C2DE}"/>
              </a:ext>
            </a:extLst>
          </p:cNvPr>
          <p:cNvSpPr txBox="1"/>
          <p:nvPr/>
        </p:nvSpPr>
        <p:spPr>
          <a:xfrm>
            <a:off x="9083093" y="3869666"/>
            <a:ext cx="2423926" cy="422744"/>
          </a:xfrm>
          <a:prstGeom prst="rect">
            <a:avLst/>
          </a:prstGeom>
          <a:noFill/>
        </p:spPr>
        <p:txBody>
          <a:bodyPr wrap="square" rtlCol="0">
            <a:spAutoFit/>
          </a:bodyPr>
          <a:lstStyle/>
          <a:p>
            <a:pPr algn="ctr" defTabSz="914400">
              <a:lnSpc>
                <a:spcPts val="2860"/>
              </a:lnSpc>
              <a:defRPr/>
            </a:pPr>
            <a:r>
              <a:rPr lang="en-US" sz="1400" dirty="0">
                <a:solidFill>
                  <a:srgbClr val="FFFFFF"/>
                </a:solidFill>
                <a:latin typeface="Arial Narrow" panose="020B0606020202030204" pitchFamily="34" charset="0"/>
              </a:rPr>
              <a:t>MALES ~10,500 </a:t>
            </a:r>
          </a:p>
        </p:txBody>
      </p:sp>
      <p:sp>
        <p:nvSpPr>
          <p:cNvPr id="44" name="TextBox 43">
            <a:extLst>
              <a:ext uri="{FF2B5EF4-FFF2-40B4-BE49-F238E27FC236}">
                <a16:creationId xmlns:a16="http://schemas.microsoft.com/office/drawing/2014/main" id="{09CEB204-6CB6-442F-B1F2-C85B01FCA3C4}"/>
              </a:ext>
            </a:extLst>
          </p:cNvPr>
          <p:cNvSpPr txBox="1"/>
          <p:nvPr/>
        </p:nvSpPr>
        <p:spPr>
          <a:xfrm>
            <a:off x="8887215" y="2629875"/>
            <a:ext cx="1323344" cy="422744"/>
          </a:xfrm>
          <a:prstGeom prst="rect">
            <a:avLst/>
          </a:prstGeom>
          <a:noFill/>
        </p:spPr>
        <p:txBody>
          <a:bodyPr wrap="square" rtlCol="0">
            <a:spAutoFit/>
          </a:bodyPr>
          <a:lstStyle/>
          <a:p>
            <a:pPr algn="ctr" defTabSz="914400">
              <a:lnSpc>
                <a:spcPts val="2860"/>
              </a:lnSpc>
              <a:defRPr/>
            </a:pPr>
            <a:r>
              <a:rPr lang="en-US" sz="1400" dirty="0">
                <a:solidFill>
                  <a:srgbClr val="FFFFFF"/>
                </a:solidFill>
                <a:latin typeface="Arial Narrow" panose="020B0606020202030204" pitchFamily="34" charset="0"/>
              </a:rPr>
              <a:t>MALES ~1900</a:t>
            </a:r>
          </a:p>
        </p:txBody>
      </p:sp>
      <p:sp>
        <p:nvSpPr>
          <p:cNvPr id="45" name="Slide Number Placeholder 5">
            <a:extLst>
              <a:ext uri="{FF2B5EF4-FFF2-40B4-BE49-F238E27FC236}">
                <a16:creationId xmlns:a16="http://schemas.microsoft.com/office/drawing/2014/main" id="{0950FA22-F7F1-428D-B094-C65DB4F1DBF3}"/>
              </a:ext>
            </a:extLst>
          </p:cNvPr>
          <p:cNvSpPr txBox="1">
            <a:spLocks/>
          </p:cNvSpPr>
          <p:nvPr/>
        </p:nvSpPr>
        <p:spPr>
          <a:xfrm>
            <a:off x="11798300" y="6269038"/>
            <a:ext cx="393700" cy="365125"/>
          </a:xfrm>
          <a:prstGeom prst="rect">
            <a:avLst/>
          </a:prstGeom>
        </p:spPr>
        <p:txBody>
          <a:bodyPr vert="horz" lIns="91440" tIns="45720" rIns="91440" bIns="45720" rtlCol="0" anchor="b" anchorCtr="0"/>
          <a:lstStyle>
            <a:defPPr>
              <a:defRPr lang="en-US"/>
            </a:defPPr>
            <a:lvl1pPr marL="0" algn="r" defTabSz="457200" rtl="0" eaLnBrk="1" latinLnBrk="0" hangingPunct="1">
              <a:defRPr sz="1067" kern="1200">
                <a:solidFill>
                  <a:schemeClr val="tx1">
                    <a:tint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A0ECC2-8CC7-9F48-8342-483F884A4CD6}" type="slidenum">
              <a:rPr lang="en-US" sz="900" smtClean="0"/>
              <a:pPr/>
              <a:t>14</a:t>
            </a:fld>
            <a:endParaRPr lang="en-US" sz="900" dirty="0"/>
          </a:p>
        </p:txBody>
      </p:sp>
      <p:sp>
        <p:nvSpPr>
          <p:cNvPr id="3" name="TextBox 2">
            <a:extLst>
              <a:ext uri="{FF2B5EF4-FFF2-40B4-BE49-F238E27FC236}">
                <a16:creationId xmlns:a16="http://schemas.microsoft.com/office/drawing/2014/main" id="{A1DE4A70-898C-A766-E037-AEDCF51916AD}"/>
              </a:ext>
            </a:extLst>
          </p:cNvPr>
          <p:cNvSpPr txBox="1"/>
          <p:nvPr/>
        </p:nvSpPr>
        <p:spPr>
          <a:xfrm>
            <a:off x="9863191" y="5258429"/>
            <a:ext cx="2058985" cy="507831"/>
          </a:xfrm>
          <a:prstGeom prst="rect">
            <a:avLst/>
          </a:prstGeom>
          <a:noFill/>
        </p:spPr>
        <p:txBody>
          <a:bodyPr wrap="square">
            <a:spAutoFit/>
          </a:bodyPr>
          <a:lstStyle/>
          <a:p>
            <a:pPr marR="0">
              <a:spcBef>
                <a:spcPts val="0"/>
              </a:spcBef>
              <a:spcAft>
                <a:spcPts val="0"/>
              </a:spcAft>
            </a:pPr>
            <a:r>
              <a:rPr lang="en-US" sz="900">
                <a:solidFill>
                  <a:srgbClr val="000000">
                    <a:lumMod val="65000"/>
                    <a:lumOff val="35000"/>
                  </a:srgbClr>
                </a:solidFill>
                <a:latin typeface="Segoe UI Light" panose="020B0502040204020203" pitchFamily="34" charset="0"/>
                <a:cs typeface="Segoe UI Light" panose="020B0502040204020203" pitchFamily="34" charset="0"/>
              </a:rPr>
              <a:t> (slide used </a:t>
            </a:r>
            <a:r>
              <a:rPr lang="en-US" sz="900" dirty="0">
                <a:solidFill>
                  <a:srgbClr val="000000">
                    <a:lumMod val="65000"/>
                    <a:lumOff val="35000"/>
                  </a:srgbClr>
                </a:solidFill>
                <a:latin typeface="Segoe UI Light" panose="020B0502040204020203" pitchFamily="34" charset="0"/>
                <a:cs typeface="Segoe UI Light" panose="020B0502040204020203" pitchFamily="34" charset="0"/>
              </a:rPr>
              <a:t>with permission from Shanta Chelliah, MD, FAAP, Regional Medical Director, West – Merck &amp; CO.)  </a:t>
            </a:r>
            <a:endParaRPr lang="en-US" sz="900"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274964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 grpId="0"/>
      <p:bldP spid="37" grpId="0"/>
      <p:bldP spid="38" grpId="0"/>
      <p:bldP spid="40" grpId="0"/>
      <p:bldP spid="41" grpId="0" animBg="1"/>
      <p:bldP spid="42" grpId="0"/>
      <p:bldP spid="43"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62EC-75AF-9185-7683-DA6F11340AC1}"/>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34EF23FE-FCA1-7D38-25D0-5882951746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194" y="643096"/>
            <a:ext cx="10261605" cy="5130803"/>
          </a:xfrm>
          <a:prstGeom prst="rect">
            <a:avLst/>
          </a:prstGeom>
        </p:spPr>
      </p:pic>
    </p:spTree>
    <p:extLst>
      <p:ext uri="{BB962C8B-B14F-4D97-AF65-F5344CB8AC3E}">
        <p14:creationId xmlns:p14="http://schemas.microsoft.com/office/powerpoint/2010/main" val="397841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9733AA-D7F6-4656-B722-BB7DFF76BAC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0384" y="1406074"/>
            <a:ext cx="11132261" cy="3493311"/>
          </a:xfrm>
          <a:prstGeom prst="rect">
            <a:avLst/>
          </a:prstGeom>
        </p:spPr>
      </p:pic>
      <p:sp>
        <p:nvSpPr>
          <p:cNvPr id="3" name="Title 2">
            <a:extLst>
              <a:ext uri="{FF2B5EF4-FFF2-40B4-BE49-F238E27FC236}">
                <a16:creationId xmlns:a16="http://schemas.microsoft.com/office/drawing/2014/main" id="{AD601EF0-4AA8-42BA-87DE-0A7FA690BA98}"/>
              </a:ext>
            </a:extLst>
          </p:cNvPr>
          <p:cNvSpPr>
            <a:spLocks noGrp="1"/>
          </p:cNvSpPr>
          <p:nvPr>
            <p:ph type="title"/>
          </p:nvPr>
        </p:nvSpPr>
        <p:spPr/>
        <p:txBody>
          <a:bodyPr>
            <a:normAutofit/>
          </a:bodyPr>
          <a:lstStyle/>
          <a:p>
            <a:r>
              <a:rPr lang="en-US" dirty="0">
                <a:latin typeface="Arial Narrow" panose="020B0606020202030204" pitchFamily="34" charset="0"/>
              </a:rPr>
              <a:t>CDC Recommendation for HPV Vaccination</a:t>
            </a:r>
            <a:r>
              <a:rPr lang="en-US" baseline="30000" dirty="0">
                <a:latin typeface="Arial Narrow" panose="020B0606020202030204" pitchFamily="34" charset="0"/>
              </a:rPr>
              <a:t>1</a:t>
            </a:r>
          </a:p>
        </p:txBody>
      </p:sp>
      <p:sp>
        <p:nvSpPr>
          <p:cNvPr id="26" name="Slide Number Placeholder 5">
            <a:extLst>
              <a:ext uri="{FF2B5EF4-FFF2-40B4-BE49-F238E27FC236}">
                <a16:creationId xmlns:a16="http://schemas.microsoft.com/office/drawing/2014/main" id="{384FBE86-C90D-4873-8618-6EB4DAE532E3}"/>
              </a:ext>
            </a:extLst>
          </p:cNvPr>
          <p:cNvSpPr>
            <a:spLocks noGrp="1"/>
          </p:cNvSpPr>
          <p:nvPr>
            <p:ph type="sldNum" sz="quarter" idx="4294967295"/>
          </p:nvPr>
        </p:nvSpPr>
        <p:spPr>
          <a:xfrm>
            <a:off x="11798300" y="6269038"/>
            <a:ext cx="393700" cy="365125"/>
          </a:xfrm>
          <a:prstGeom prst="rect">
            <a:avLst/>
          </a:prstGeom>
        </p:spPr>
        <p:txBody>
          <a:bodyPr vert="horz" lIns="91440" tIns="45720" rIns="91440" bIns="45720" rtlCol="0" anchor="b" anchorCtr="0"/>
          <a:lstStyle>
            <a:lvl1pPr algn="r">
              <a:defRPr sz="1067">
                <a:solidFill>
                  <a:schemeClr val="tx1">
                    <a:tint val="75000"/>
                  </a:schemeClr>
                </a:solidFill>
                <a:latin typeface="+mj-lt"/>
              </a:defRPr>
            </a:lvl1pPr>
          </a:lstStyle>
          <a:p>
            <a:fld id="{94A0ECC2-8CC7-9F48-8342-483F884A4CD6}" type="slidenum">
              <a:rPr lang="en-US" sz="900" smtClean="0"/>
              <a:pPr/>
              <a:t>16</a:t>
            </a:fld>
            <a:endParaRPr lang="en-US" sz="900" dirty="0"/>
          </a:p>
        </p:txBody>
      </p:sp>
      <p:cxnSp>
        <p:nvCxnSpPr>
          <p:cNvPr id="13" name="Straight Connector 12">
            <a:extLst>
              <a:ext uri="{FF2B5EF4-FFF2-40B4-BE49-F238E27FC236}">
                <a16:creationId xmlns:a16="http://schemas.microsoft.com/office/drawing/2014/main" id="{AEAE78F3-2A4D-174B-9C33-318F4C22E15F}"/>
              </a:ext>
            </a:extLst>
          </p:cNvPr>
          <p:cNvCxnSpPr>
            <a:cxnSpLocks/>
          </p:cNvCxnSpPr>
          <p:nvPr/>
        </p:nvCxnSpPr>
        <p:spPr>
          <a:xfrm>
            <a:off x="7332323" y="3350303"/>
            <a:ext cx="0" cy="28966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6F07134-2E4A-8E41-BED1-25DBECE4B5A2}"/>
              </a:ext>
            </a:extLst>
          </p:cNvPr>
          <p:cNvCxnSpPr>
            <a:cxnSpLocks/>
          </p:cNvCxnSpPr>
          <p:nvPr/>
        </p:nvCxnSpPr>
        <p:spPr>
          <a:xfrm>
            <a:off x="4496937" y="3350303"/>
            <a:ext cx="0" cy="28966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Footer Placeholder 3">
            <a:extLst>
              <a:ext uri="{FF2B5EF4-FFF2-40B4-BE49-F238E27FC236}">
                <a16:creationId xmlns:a16="http://schemas.microsoft.com/office/drawing/2014/main" id="{7403A007-BD51-4CB7-B138-B2184659B6D7}"/>
              </a:ext>
            </a:extLst>
          </p:cNvPr>
          <p:cNvSpPr txBox="1">
            <a:spLocks/>
          </p:cNvSpPr>
          <p:nvPr/>
        </p:nvSpPr>
        <p:spPr>
          <a:xfrm>
            <a:off x="381000" y="6379253"/>
            <a:ext cx="9769739" cy="365125"/>
          </a:xfrm>
          <a:prstGeom prst="rect">
            <a:avLst/>
          </a:prstGeom>
        </p:spPr>
        <p:txBody>
          <a:bodyPr vert="horz" lIns="91440" tIns="45720" rIns="91440" bIns="45720" rtlCol="0" anchor="b" anchorCtr="0"/>
          <a:lstStyle>
            <a:defPPr>
              <a:defRPr lang="en-US"/>
            </a:defPPr>
            <a:lvl1pPr marL="0" algn="l"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a:solidFill>
                  <a:srgbClr val="000000">
                    <a:lumMod val="65000"/>
                    <a:lumOff val="35000"/>
                  </a:srgbClr>
                </a:solidFill>
                <a:latin typeface="Arial Narrow" panose="020B0606020202030204" pitchFamily="34" charset="0"/>
              </a:rPr>
              <a:t>CDC=Centers for Disease Control and Prevention; HPV=human papillomavirus.</a:t>
            </a:r>
          </a:p>
          <a:p>
            <a:pPr>
              <a:spcAft>
                <a:spcPts val="600"/>
              </a:spcAft>
            </a:pPr>
            <a:r>
              <a:rPr lang="en-US" sz="1100" b="1">
                <a:solidFill>
                  <a:srgbClr val="000000">
                    <a:lumMod val="65000"/>
                    <a:lumOff val="35000"/>
                  </a:srgbClr>
                </a:solidFill>
                <a:latin typeface="Arial Narrow" panose="020B0606020202030204" pitchFamily="34" charset="0"/>
              </a:rPr>
              <a:t>1</a:t>
            </a:r>
            <a:r>
              <a:rPr lang="en-US" sz="1100">
                <a:solidFill>
                  <a:srgbClr val="000000">
                    <a:lumMod val="65000"/>
                    <a:lumOff val="35000"/>
                  </a:srgbClr>
                </a:solidFill>
                <a:latin typeface="Arial Narrow" panose="020B0606020202030204" pitchFamily="34" charset="0"/>
              </a:rPr>
              <a:t>.</a:t>
            </a:r>
            <a:r>
              <a:rPr lang="en-US" sz="1100" b="1">
                <a:solidFill>
                  <a:srgbClr val="000000">
                    <a:lumMod val="65000"/>
                    <a:lumOff val="35000"/>
                  </a:srgbClr>
                </a:solidFill>
                <a:latin typeface="Arial Narrow" panose="020B0606020202030204" pitchFamily="34" charset="0"/>
              </a:rPr>
              <a:t> </a:t>
            </a:r>
            <a:r>
              <a:rPr lang="en-US" sz="1100">
                <a:solidFill>
                  <a:srgbClr val="000000">
                    <a:lumMod val="65000"/>
                    <a:lumOff val="35000"/>
                  </a:srgbClr>
                </a:solidFill>
                <a:latin typeface="Arial Narrow" panose="020B0606020202030204" pitchFamily="34" charset="0"/>
              </a:rPr>
              <a:t>Meites E, et al. </a:t>
            </a:r>
            <a:r>
              <a:rPr lang="en-US" sz="1100" i="1">
                <a:solidFill>
                  <a:srgbClr val="000000">
                    <a:lumMod val="65000"/>
                    <a:lumOff val="35000"/>
                  </a:srgbClr>
                </a:solidFill>
                <a:latin typeface="Arial Narrow" panose="020B0606020202030204" pitchFamily="34" charset="0"/>
              </a:rPr>
              <a:t>MMWR Morb Mortal Wkly Rep.</a:t>
            </a:r>
            <a:r>
              <a:rPr lang="en-US" sz="1100">
                <a:solidFill>
                  <a:srgbClr val="000000">
                    <a:lumMod val="65000"/>
                    <a:lumOff val="35000"/>
                  </a:srgbClr>
                </a:solidFill>
                <a:latin typeface="Arial Narrow" panose="020B0606020202030204" pitchFamily="34" charset="0"/>
              </a:rPr>
              <a:t> 2019;68(32):698-702.</a:t>
            </a:r>
            <a:endParaRPr lang="en-US" sz="1100" dirty="0">
              <a:solidFill>
                <a:srgbClr val="000000">
                  <a:lumMod val="65000"/>
                  <a:lumOff val="35000"/>
                </a:srgbClr>
              </a:solidFill>
              <a:latin typeface="Arial Narrow" panose="020B0606020202030204" pitchFamily="34" charset="0"/>
            </a:endParaRPr>
          </a:p>
        </p:txBody>
      </p:sp>
      <p:sp>
        <p:nvSpPr>
          <p:cNvPr id="2" name="TextBox 1">
            <a:extLst>
              <a:ext uri="{FF2B5EF4-FFF2-40B4-BE49-F238E27FC236}">
                <a16:creationId xmlns:a16="http://schemas.microsoft.com/office/drawing/2014/main" id="{30EE0B34-91AF-DC48-AC7A-77F6DD32C1AB}"/>
              </a:ext>
            </a:extLst>
          </p:cNvPr>
          <p:cNvSpPr txBox="1"/>
          <p:nvPr/>
        </p:nvSpPr>
        <p:spPr>
          <a:xfrm>
            <a:off x="1900719" y="4899385"/>
            <a:ext cx="1787704" cy="923330"/>
          </a:xfrm>
          <a:custGeom>
            <a:avLst/>
            <a:gdLst>
              <a:gd name="connsiteX0" fmla="*/ 0 w 1787704"/>
              <a:gd name="connsiteY0" fmla="*/ 0 h 923330"/>
              <a:gd name="connsiteX1" fmla="*/ 595901 w 1787704"/>
              <a:gd name="connsiteY1" fmla="*/ 0 h 923330"/>
              <a:gd name="connsiteX2" fmla="*/ 1173926 w 1787704"/>
              <a:gd name="connsiteY2" fmla="*/ 0 h 923330"/>
              <a:gd name="connsiteX3" fmla="*/ 1787704 w 1787704"/>
              <a:gd name="connsiteY3" fmla="*/ 0 h 923330"/>
              <a:gd name="connsiteX4" fmla="*/ 1787704 w 1787704"/>
              <a:gd name="connsiteY4" fmla="*/ 443198 h 923330"/>
              <a:gd name="connsiteX5" fmla="*/ 1787704 w 1787704"/>
              <a:gd name="connsiteY5" fmla="*/ 923330 h 923330"/>
              <a:gd name="connsiteX6" fmla="*/ 1227557 w 1787704"/>
              <a:gd name="connsiteY6" fmla="*/ 923330 h 923330"/>
              <a:gd name="connsiteX7" fmla="*/ 649532 w 1787704"/>
              <a:gd name="connsiteY7" fmla="*/ 923330 h 923330"/>
              <a:gd name="connsiteX8" fmla="*/ 0 w 1787704"/>
              <a:gd name="connsiteY8" fmla="*/ 923330 h 923330"/>
              <a:gd name="connsiteX9" fmla="*/ 0 w 1787704"/>
              <a:gd name="connsiteY9" fmla="*/ 452432 h 923330"/>
              <a:gd name="connsiteX10" fmla="*/ 0 w 1787704"/>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704" h="923330" fill="none" extrusionOk="0">
                <a:moveTo>
                  <a:pt x="0" y="0"/>
                </a:moveTo>
                <a:cubicBezTo>
                  <a:pt x="127533" y="15138"/>
                  <a:pt x="393122" y="-13970"/>
                  <a:pt x="595901" y="0"/>
                </a:cubicBezTo>
                <a:cubicBezTo>
                  <a:pt x="798680" y="13970"/>
                  <a:pt x="1050745" y="-3661"/>
                  <a:pt x="1173926" y="0"/>
                </a:cubicBezTo>
                <a:cubicBezTo>
                  <a:pt x="1297108" y="3661"/>
                  <a:pt x="1643979" y="24987"/>
                  <a:pt x="1787704" y="0"/>
                </a:cubicBezTo>
                <a:cubicBezTo>
                  <a:pt x="1801994" y="119728"/>
                  <a:pt x="1776978" y="337555"/>
                  <a:pt x="1787704" y="443198"/>
                </a:cubicBezTo>
                <a:cubicBezTo>
                  <a:pt x="1798430" y="548841"/>
                  <a:pt x="1770611" y="769286"/>
                  <a:pt x="1787704" y="923330"/>
                </a:cubicBezTo>
                <a:cubicBezTo>
                  <a:pt x="1560285" y="940943"/>
                  <a:pt x="1370333" y="898796"/>
                  <a:pt x="1227557" y="923330"/>
                </a:cubicBezTo>
                <a:cubicBezTo>
                  <a:pt x="1084781" y="947864"/>
                  <a:pt x="828029" y="932343"/>
                  <a:pt x="649532" y="923330"/>
                </a:cubicBezTo>
                <a:cubicBezTo>
                  <a:pt x="471036" y="914317"/>
                  <a:pt x="229961" y="919755"/>
                  <a:pt x="0" y="923330"/>
                </a:cubicBezTo>
                <a:cubicBezTo>
                  <a:pt x="2720" y="733362"/>
                  <a:pt x="-23370" y="641849"/>
                  <a:pt x="0" y="452432"/>
                </a:cubicBezTo>
                <a:cubicBezTo>
                  <a:pt x="23370" y="263015"/>
                  <a:pt x="-9730" y="210219"/>
                  <a:pt x="0" y="0"/>
                </a:cubicBezTo>
                <a:close/>
              </a:path>
              <a:path w="1787704" h="923330" stroke="0" extrusionOk="0">
                <a:moveTo>
                  <a:pt x="0" y="0"/>
                </a:moveTo>
                <a:cubicBezTo>
                  <a:pt x="257876" y="7169"/>
                  <a:pt x="376779" y="26776"/>
                  <a:pt x="595901" y="0"/>
                </a:cubicBezTo>
                <a:cubicBezTo>
                  <a:pt x="815023" y="-26776"/>
                  <a:pt x="1017640" y="15894"/>
                  <a:pt x="1209680" y="0"/>
                </a:cubicBezTo>
                <a:cubicBezTo>
                  <a:pt x="1401720" y="-15894"/>
                  <a:pt x="1640052" y="-3850"/>
                  <a:pt x="1787704" y="0"/>
                </a:cubicBezTo>
                <a:cubicBezTo>
                  <a:pt x="1809525" y="131050"/>
                  <a:pt x="1804588" y="275885"/>
                  <a:pt x="1787704" y="470898"/>
                </a:cubicBezTo>
                <a:cubicBezTo>
                  <a:pt x="1770820" y="665911"/>
                  <a:pt x="1802107" y="728498"/>
                  <a:pt x="1787704" y="923330"/>
                </a:cubicBezTo>
                <a:cubicBezTo>
                  <a:pt x="1628049" y="924337"/>
                  <a:pt x="1424733" y="947059"/>
                  <a:pt x="1191803" y="923330"/>
                </a:cubicBezTo>
                <a:cubicBezTo>
                  <a:pt x="958873" y="899601"/>
                  <a:pt x="710882" y="912763"/>
                  <a:pt x="560147" y="923330"/>
                </a:cubicBezTo>
                <a:cubicBezTo>
                  <a:pt x="409412" y="933897"/>
                  <a:pt x="263829" y="897589"/>
                  <a:pt x="0" y="923330"/>
                </a:cubicBezTo>
                <a:cubicBezTo>
                  <a:pt x="-12837" y="800634"/>
                  <a:pt x="-8010" y="695696"/>
                  <a:pt x="0" y="480132"/>
                </a:cubicBezTo>
                <a:cubicBezTo>
                  <a:pt x="8010" y="264568"/>
                  <a:pt x="562" y="104078"/>
                  <a:pt x="0" y="0"/>
                </a:cubicBezTo>
                <a:close/>
              </a:path>
            </a:pathLst>
          </a:custGeom>
          <a:solidFill>
            <a:schemeClr val="accent1">
              <a:lumMod val="60000"/>
              <a:lumOff val="40000"/>
            </a:schemeClr>
          </a:solidFill>
          <a:ln>
            <a:solidFill>
              <a:schemeClr val="tx1"/>
            </a:solidFill>
            <a:extLst>
              <a:ext uri="{C807C97D-BFC1-408E-A445-0C87EB9F89A2}">
                <ask:lineSketchStyleProps xmlns:ask="http://schemas.microsoft.com/office/drawing/2018/sketchyshapes" sd="1721459360">
                  <a:prstGeom prst="rect">
                    <a:avLst/>
                  </a:prstGeom>
                  <ask:type>
                    <ask:lineSketchFreehand/>
                  </ask:type>
                </ask:lineSketchStyleProps>
              </a:ext>
            </a:extLst>
          </a:ln>
        </p:spPr>
        <p:txBody>
          <a:bodyPr wrap="square" rtlCol="0">
            <a:spAutoFit/>
          </a:bodyPr>
          <a:lstStyle/>
          <a:p>
            <a:pPr algn="ctr"/>
            <a:r>
              <a:rPr lang="en-US" dirty="0"/>
              <a:t>2 doses if completed before age 15 </a:t>
            </a:r>
          </a:p>
        </p:txBody>
      </p:sp>
      <p:sp>
        <p:nvSpPr>
          <p:cNvPr id="5" name="TextBox 4">
            <a:extLst>
              <a:ext uri="{FF2B5EF4-FFF2-40B4-BE49-F238E27FC236}">
                <a16:creationId xmlns:a16="http://schemas.microsoft.com/office/drawing/2014/main" id="{BFE21F78-64AB-BE67-35A4-14F31131B72C}"/>
              </a:ext>
            </a:extLst>
          </p:cNvPr>
          <p:cNvSpPr txBox="1"/>
          <p:nvPr/>
        </p:nvSpPr>
        <p:spPr>
          <a:xfrm>
            <a:off x="5013789" y="4899385"/>
            <a:ext cx="1952090" cy="923330"/>
          </a:xfrm>
          <a:custGeom>
            <a:avLst/>
            <a:gdLst>
              <a:gd name="connsiteX0" fmla="*/ 0 w 1952090"/>
              <a:gd name="connsiteY0" fmla="*/ 0 h 923330"/>
              <a:gd name="connsiteX1" fmla="*/ 448981 w 1952090"/>
              <a:gd name="connsiteY1" fmla="*/ 0 h 923330"/>
              <a:gd name="connsiteX2" fmla="*/ 976045 w 1952090"/>
              <a:gd name="connsiteY2" fmla="*/ 0 h 923330"/>
              <a:gd name="connsiteX3" fmla="*/ 1483588 w 1952090"/>
              <a:gd name="connsiteY3" fmla="*/ 0 h 923330"/>
              <a:gd name="connsiteX4" fmla="*/ 1952090 w 1952090"/>
              <a:gd name="connsiteY4" fmla="*/ 0 h 923330"/>
              <a:gd name="connsiteX5" fmla="*/ 1952090 w 1952090"/>
              <a:gd name="connsiteY5" fmla="*/ 452432 h 923330"/>
              <a:gd name="connsiteX6" fmla="*/ 1952090 w 1952090"/>
              <a:gd name="connsiteY6" fmla="*/ 923330 h 923330"/>
              <a:gd name="connsiteX7" fmla="*/ 1483588 w 1952090"/>
              <a:gd name="connsiteY7" fmla="*/ 923330 h 923330"/>
              <a:gd name="connsiteX8" fmla="*/ 995566 w 1952090"/>
              <a:gd name="connsiteY8" fmla="*/ 923330 h 923330"/>
              <a:gd name="connsiteX9" fmla="*/ 546585 w 1952090"/>
              <a:gd name="connsiteY9" fmla="*/ 923330 h 923330"/>
              <a:gd name="connsiteX10" fmla="*/ 0 w 1952090"/>
              <a:gd name="connsiteY10" fmla="*/ 923330 h 923330"/>
              <a:gd name="connsiteX11" fmla="*/ 0 w 1952090"/>
              <a:gd name="connsiteY11" fmla="*/ 443198 h 923330"/>
              <a:gd name="connsiteX12" fmla="*/ 0 w 195209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2090" h="923330" extrusionOk="0">
                <a:moveTo>
                  <a:pt x="0" y="0"/>
                </a:moveTo>
                <a:cubicBezTo>
                  <a:pt x="211707" y="-6604"/>
                  <a:pt x="358860" y="27665"/>
                  <a:pt x="448981" y="0"/>
                </a:cubicBezTo>
                <a:cubicBezTo>
                  <a:pt x="539102" y="-27665"/>
                  <a:pt x="788675" y="55484"/>
                  <a:pt x="976045" y="0"/>
                </a:cubicBezTo>
                <a:cubicBezTo>
                  <a:pt x="1163415" y="-55484"/>
                  <a:pt x="1237735" y="20165"/>
                  <a:pt x="1483588" y="0"/>
                </a:cubicBezTo>
                <a:cubicBezTo>
                  <a:pt x="1729441" y="-20165"/>
                  <a:pt x="1756558" y="1126"/>
                  <a:pt x="1952090" y="0"/>
                </a:cubicBezTo>
                <a:cubicBezTo>
                  <a:pt x="1965523" y="221396"/>
                  <a:pt x="1933960" y="259892"/>
                  <a:pt x="1952090" y="452432"/>
                </a:cubicBezTo>
                <a:cubicBezTo>
                  <a:pt x="1970220" y="644972"/>
                  <a:pt x="1928219" y="752700"/>
                  <a:pt x="1952090" y="923330"/>
                </a:cubicBezTo>
                <a:cubicBezTo>
                  <a:pt x="1774219" y="939985"/>
                  <a:pt x="1702514" y="912843"/>
                  <a:pt x="1483588" y="923330"/>
                </a:cubicBezTo>
                <a:cubicBezTo>
                  <a:pt x="1264662" y="933817"/>
                  <a:pt x="1093708" y="917624"/>
                  <a:pt x="995566" y="923330"/>
                </a:cubicBezTo>
                <a:cubicBezTo>
                  <a:pt x="897424" y="929036"/>
                  <a:pt x="728284" y="914546"/>
                  <a:pt x="546585" y="923330"/>
                </a:cubicBezTo>
                <a:cubicBezTo>
                  <a:pt x="364886" y="932114"/>
                  <a:pt x="211676" y="881250"/>
                  <a:pt x="0" y="923330"/>
                </a:cubicBezTo>
                <a:cubicBezTo>
                  <a:pt x="-2950" y="709164"/>
                  <a:pt x="41891" y="677494"/>
                  <a:pt x="0" y="443198"/>
                </a:cubicBezTo>
                <a:cubicBezTo>
                  <a:pt x="-41891" y="208902"/>
                  <a:pt x="47459" y="138357"/>
                  <a:pt x="0" y="0"/>
                </a:cubicBezTo>
                <a:close/>
              </a:path>
            </a:pathLst>
          </a:custGeom>
          <a:solidFill>
            <a:schemeClr val="accent4">
              <a:lumMod val="40000"/>
              <a:lumOff val="60000"/>
            </a:schemeClr>
          </a:solidFill>
          <a:ln>
            <a:solidFill>
              <a:schemeClr val="tx1"/>
            </a:solidFill>
            <a:extLst>
              <a:ext uri="{C807C97D-BFC1-408E-A445-0C87EB9F89A2}">
                <ask:lineSketchStyleProps xmlns:ask="http://schemas.microsoft.com/office/drawing/2018/sketchyshapes" sd="3637101329">
                  <a:prstGeom prst="rect">
                    <a:avLst/>
                  </a:prstGeom>
                  <ask:type>
                    <ask:lineSketchScribble/>
                  </ask:type>
                </ask:lineSketchStyleProps>
              </a:ext>
            </a:extLst>
          </a:ln>
        </p:spPr>
        <p:txBody>
          <a:bodyPr wrap="square" rtlCol="0">
            <a:spAutoFit/>
          </a:bodyPr>
          <a:lstStyle/>
          <a:p>
            <a:pPr algn="ctr"/>
            <a:r>
              <a:rPr lang="en-US" dirty="0"/>
              <a:t>3 doses if completed after age 15 </a:t>
            </a:r>
          </a:p>
        </p:txBody>
      </p:sp>
    </p:spTree>
    <p:extLst>
      <p:ext uri="{BB962C8B-B14F-4D97-AF65-F5344CB8AC3E}">
        <p14:creationId xmlns:p14="http://schemas.microsoft.com/office/powerpoint/2010/main" val="72802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869" y="611410"/>
            <a:ext cx="9060974" cy="612912"/>
          </a:xfrm>
        </p:spPr>
        <p:txBody>
          <a:bodyPr>
            <a:noAutofit/>
          </a:bodyPr>
          <a:lstStyle/>
          <a:p>
            <a:br>
              <a:rPr lang="en-US" sz="2800" dirty="0"/>
            </a:br>
            <a:r>
              <a:rPr lang="en-US" sz="2800" dirty="0"/>
              <a:t>Educating Teams about HPV </a:t>
            </a:r>
            <a:endParaRPr lang="en-US" sz="2800" b="1" dirty="0"/>
          </a:p>
        </p:txBody>
      </p:sp>
      <p:sp>
        <p:nvSpPr>
          <p:cNvPr id="3" name="Content Placeholder 2"/>
          <p:cNvSpPr>
            <a:spLocks noGrp="1"/>
          </p:cNvSpPr>
          <p:nvPr>
            <p:ph idx="1"/>
          </p:nvPr>
        </p:nvSpPr>
        <p:spPr>
          <a:xfrm>
            <a:off x="406401" y="2206487"/>
            <a:ext cx="11462326" cy="4472608"/>
          </a:xfrm>
        </p:spPr>
        <p:txBody>
          <a:bodyPr>
            <a:normAutofit/>
          </a:bodyPr>
          <a:lstStyle/>
          <a:p>
            <a:pPr marL="0" indent="0">
              <a:buNone/>
            </a:pPr>
            <a:r>
              <a:rPr lang="en-US" dirty="0"/>
              <a:t> </a:t>
            </a:r>
          </a:p>
          <a:p>
            <a:pPr marL="0" indent="0">
              <a:buNone/>
            </a:pPr>
            <a:endParaRPr lang="en-US" dirty="0"/>
          </a:p>
          <a:p>
            <a:endParaRPr lang="en-US" dirty="0"/>
          </a:p>
        </p:txBody>
      </p:sp>
      <p:sp>
        <p:nvSpPr>
          <p:cNvPr id="4" name="Rectangle 3"/>
          <p:cNvSpPr/>
          <p:nvPr/>
        </p:nvSpPr>
        <p:spPr>
          <a:xfrm>
            <a:off x="406402" y="1792645"/>
            <a:ext cx="9060974" cy="3728328"/>
          </a:xfrm>
          <a:prstGeom prst="rect">
            <a:avLst/>
          </a:prstGeom>
        </p:spPr>
        <p:txBody>
          <a:bodyPr wrap="square">
            <a:spAutoFit/>
          </a:bodyPr>
          <a:lstStyle/>
          <a:p>
            <a:pPr marR="0" lvl="0">
              <a:lnSpc>
                <a:spcPct val="150000"/>
              </a:lnSpc>
              <a:spcBef>
                <a:spcPts val="0"/>
              </a:spcBef>
              <a:spcAft>
                <a:spcPts val="0"/>
              </a:spcAft>
            </a:pPr>
            <a:r>
              <a:rPr lang="en-US" sz="2000" b="1" dirty="0">
                <a:effectLst/>
                <a:latin typeface="Segoe UI Light" panose="020B0502040204020203" pitchFamily="34" charset="0"/>
                <a:ea typeface="Calibri" panose="020F0502020204030204" pitchFamily="34" charset="0"/>
                <a:cs typeface="Segoe UI Light" panose="020B0502040204020203" pitchFamily="34" charset="0"/>
              </a:rPr>
              <a:t>Education of Staff and Parents/Patients</a:t>
            </a:r>
          </a:p>
          <a:p>
            <a:pPr marL="914400" lvl="1" indent="-457200">
              <a:lnSpc>
                <a:spcPct val="150000"/>
              </a:lnSpc>
              <a:buFont typeface="Arial" panose="020B0604020202020204" pitchFamily="34" charset="0"/>
              <a:buChar char="•"/>
            </a:pPr>
            <a:r>
              <a:rPr lang="en-US" sz="2000" dirty="0">
                <a:latin typeface="Segoe UI Light" panose="020B0502040204020203" pitchFamily="34" charset="0"/>
                <a:ea typeface="Calibri" panose="020F0502020204030204" pitchFamily="34" charset="0"/>
                <a:cs typeface="Segoe UI Light" panose="020B0502040204020203" pitchFamily="34" charset="0"/>
              </a:rPr>
              <a:t>(1) Train clinical dental staff to feel comfortable having conversations with parents and introducing the concept of HPV vaccine  </a:t>
            </a:r>
            <a:endParaRPr lang="en-US" sz="2000" b="1" dirty="0">
              <a:effectLst/>
              <a:latin typeface="Segoe UI Light" panose="020B0502040204020203" pitchFamily="34" charset="0"/>
              <a:ea typeface="Calibri" panose="020F0502020204030204" pitchFamily="34" charset="0"/>
              <a:cs typeface="Segoe UI Light" panose="020B0502040204020203" pitchFamily="34" charset="0"/>
            </a:endParaRPr>
          </a:p>
          <a:p>
            <a:pPr marL="914400" lvl="1" indent="-457200">
              <a:lnSpc>
                <a:spcPct val="150000"/>
              </a:lnSpc>
              <a:buFont typeface="Arial" panose="020B0604020202020204" pitchFamily="34" charset="0"/>
              <a:buChar char="•"/>
            </a:pPr>
            <a:r>
              <a:rPr lang="en-US" sz="2000" dirty="0">
                <a:latin typeface="Segoe UI Light" panose="020B0502040204020203" pitchFamily="34" charset="0"/>
                <a:ea typeface="Calibri" panose="020F0502020204030204" pitchFamily="34" charset="0"/>
                <a:cs typeface="Segoe UI Light" panose="020B0502040204020203" pitchFamily="34" charset="0"/>
              </a:rPr>
              <a:t>(2) U</a:t>
            </a:r>
            <a:r>
              <a:rPr lang="en-US" sz="2000" dirty="0">
                <a:effectLst/>
                <a:latin typeface="Segoe UI Light" panose="020B0502040204020203" pitchFamily="34" charset="0"/>
                <a:ea typeface="Calibri" panose="020F0502020204030204" pitchFamily="34" charset="0"/>
                <a:cs typeface="Segoe UI Light" panose="020B0502040204020203" pitchFamily="34" charset="0"/>
              </a:rPr>
              <a:t>se existing educational materials designed specifically for dental use (ex: from the Oregon HPV Dental Task force</a:t>
            </a:r>
            <a:r>
              <a:rPr lang="en-US" sz="2000" dirty="0">
                <a:latin typeface="Segoe UI Light" panose="020B0502040204020203" pitchFamily="34" charset="0"/>
                <a:ea typeface="Calibri" panose="020F0502020204030204" pitchFamily="34" charset="0"/>
                <a:cs typeface="Segoe UI Light" panose="020B0502040204020203" pitchFamily="34" charset="0"/>
              </a:rPr>
              <a:t>) to:</a:t>
            </a:r>
          </a:p>
          <a:p>
            <a:pPr marL="1371600" lvl="2" indent="-457200">
              <a:lnSpc>
                <a:spcPct val="150000"/>
              </a:lnSpc>
              <a:buFont typeface="Arial" panose="020B0604020202020204" pitchFamily="34" charset="0"/>
              <a:buChar char="•"/>
            </a:pPr>
            <a:r>
              <a:rPr lang="en-US" sz="2000" dirty="0">
                <a:latin typeface="Segoe UI Light" panose="020B0502040204020203" pitchFamily="34" charset="0"/>
                <a:ea typeface="Calibri" panose="020F0502020204030204" pitchFamily="34" charset="0"/>
                <a:cs typeface="Segoe UI Light" panose="020B0502040204020203" pitchFamily="34" charset="0"/>
              </a:rPr>
              <a:t>Educate parents of patients 9-12 years of age -</a:t>
            </a:r>
            <a:r>
              <a:rPr lang="en-US" sz="2000" dirty="0">
                <a:effectLst/>
                <a:latin typeface="Segoe UI Light" panose="020B0502040204020203" pitchFamily="34" charset="0"/>
                <a:ea typeface="Calibri" panose="020F0502020204030204" pitchFamily="34" charset="0"/>
                <a:cs typeface="Segoe UI Light" panose="020B0502040204020203" pitchFamily="34" charset="0"/>
              </a:rPr>
              <a:t> to encourage consideration of vaccination for HPV</a:t>
            </a:r>
            <a:r>
              <a:rPr lang="en-US" sz="2000" dirty="0">
                <a:latin typeface="Segoe UI Light" panose="020B0502040204020203" pitchFamily="34" charset="0"/>
                <a:ea typeface="Calibri" panose="020F0502020204030204" pitchFamily="34" charset="0"/>
                <a:cs typeface="Segoe UI Light" panose="020B0502040204020203" pitchFamily="34" charset="0"/>
              </a:rPr>
              <a:t> for their child.  </a:t>
            </a:r>
            <a:r>
              <a:rPr lang="en-US" sz="2000" dirty="0">
                <a:effectLst/>
                <a:latin typeface="Segoe UI Light" panose="020B0502040204020203" pitchFamily="34" charset="0"/>
                <a:ea typeface="Calibri" panose="020F0502020204030204" pitchFamily="34" charset="0"/>
                <a:cs typeface="Segoe UI Light" panose="020B0502040204020203" pitchFamily="34" charset="0"/>
              </a:rPr>
              <a:t> </a:t>
            </a:r>
          </a:p>
          <a:p>
            <a:pPr marL="1371600" lvl="2" indent="-457200">
              <a:lnSpc>
                <a:spcPct val="150000"/>
              </a:lnSpc>
              <a:buFont typeface="Arial" panose="020B0604020202020204" pitchFamily="34" charset="0"/>
              <a:buChar char="•"/>
            </a:pPr>
            <a:r>
              <a:rPr lang="en-US" sz="2000" dirty="0">
                <a:latin typeface="Segoe UI Light" panose="020B0502040204020203" pitchFamily="34" charset="0"/>
                <a:ea typeface="Calibri" panose="020F0502020204030204" pitchFamily="34" charset="0"/>
                <a:cs typeface="Segoe UI Light" panose="020B0502040204020203" pitchFamily="34" charset="0"/>
              </a:rPr>
              <a:t>Recommend vaccine in primary care </a:t>
            </a:r>
            <a:endParaRPr lang="en-US" sz="2000" dirty="0">
              <a:effectLst/>
              <a:latin typeface="Segoe UI Light" panose="020B0502040204020203" pitchFamily="34" charset="0"/>
              <a:ea typeface="Calibri" panose="020F0502020204030204" pitchFamily="34" charset="0"/>
              <a:cs typeface="Segoe UI Light" panose="020B0502040204020203" pitchFamily="34" charset="0"/>
            </a:endParaRPr>
          </a:p>
        </p:txBody>
      </p:sp>
      <p:pic>
        <p:nvPicPr>
          <p:cNvPr id="6" name="Picture 5">
            <a:extLst>
              <a:ext uri="{FF2B5EF4-FFF2-40B4-BE49-F238E27FC236}">
                <a16:creationId xmlns:a16="http://schemas.microsoft.com/office/drawing/2014/main" id="{BDBA992E-7289-4532-86C4-178EC5BF549D}"/>
              </a:ext>
            </a:extLst>
          </p:cNvPr>
          <p:cNvPicPr>
            <a:picLocks noChangeAspect="1"/>
          </p:cNvPicPr>
          <p:nvPr/>
        </p:nvPicPr>
        <p:blipFill>
          <a:blip r:embed="rId2"/>
          <a:stretch>
            <a:fillRect/>
          </a:stretch>
        </p:blipFill>
        <p:spPr>
          <a:xfrm>
            <a:off x="9703802" y="1551710"/>
            <a:ext cx="1989434" cy="4210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211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37" y="714152"/>
            <a:ext cx="9060974" cy="612912"/>
          </a:xfrm>
        </p:spPr>
        <p:txBody>
          <a:bodyPr>
            <a:noAutofit/>
          </a:bodyPr>
          <a:lstStyle/>
          <a:p>
            <a:pPr algn="ctr"/>
            <a:r>
              <a:rPr lang="en-US" sz="2800" b="1" dirty="0"/>
              <a:t>Oregon HPV Alliance Dental Task Force &amp; Toolkit</a:t>
            </a:r>
          </a:p>
        </p:txBody>
      </p:sp>
      <p:sp>
        <p:nvSpPr>
          <p:cNvPr id="3" name="Content Placeholder 2"/>
          <p:cNvSpPr>
            <a:spLocks noGrp="1"/>
          </p:cNvSpPr>
          <p:nvPr>
            <p:ph idx="1"/>
          </p:nvPr>
        </p:nvSpPr>
        <p:spPr>
          <a:xfrm>
            <a:off x="406401" y="2206487"/>
            <a:ext cx="11462326" cy="4472608"/>
          </a:xfrm>
        </p:spPr>
        <p:txBody>
          <a:bodyPr>
            <a:normAutofit/>
          </a:bodyPr>
          <a:lstStyle/>
          <a:p>
            <a:pPr marL="0" indent="0">
              <a:buNone/>
            </a:pPr>
            <a:r>
              <a:rPr lang="en-US" dirty="0"/>
              <a:t> </a:t>
            </a:r>
          </a:p>
          <a:p>
            <a:pPr marL="0" indent="0">
              <a:buNone/>
            </a:pPr>
            <a:endParaRPr lang="en-US" dirty="0"/>
          </a:p>
          <a:p>
            <a:endParaRPr lang="en-US" dirty="0"/>
          </a:p>
        </p:txBody>
      </p:sp>
      <p:sp>
        <p:nvSpPr>
          <p:cNvPr id="4" name="Rectangle 3"/>
          <p:cNvSpPr/>
          <p:nvPr/>
        </p:nvSpPr>
        <p:spPr>
          <a:xfrm>
            <a:off x="406401" y="2206487"/>
            <a:ext cx="9297401" cy="4247317"/>
          </a:xfrm>
          <a:prstGeom prst="rect">
            <a:avLst/>
          </a:prstGeom>
        </p:spPr>
        <p:txBody>
          <a:bodyPr wrap="square">
            <a:spAutoFit/>
          </a:bodyPr>
          <a:lstStyle/>
          <a:p>
            <a:pPr marL="914400" lvl="1" indent="-457200">
              <a:lnSpc>
                <a:spcPct val="150000"/>
              </a:lnSpc>
              <a:buFont typeface="Arial" panose="020B0604020202020204" pitchFamily="34" charset="0"/>
              <a:buChar char="•"/>
            </a:pPr>
            <a:r>
              <a:rPr lang="en-US" sz="2000" dirty="0">
                <a:latin typeface="Segoe UI Light" panose="020B0502040204020203" pitchFamily="34" charset="0"/>
                <a:ea typeface="Calibri" panose="020F0502020204030204" pitchFamily="34" charset="0"/>
                <a:cs typeface="Segoe UI Light" panose="020B0502040204020203" pitchFamily="34" charset="0"/>
              </a:rPr>
              <a:t>Convened dental professionals in 2021 from private and public sector for 16 months to:</a:t>
            </a:r>
          </a:p>
          <a:p>
            <a:pPr marL="1371600" lvl="2" indent="-457200">
              <a:lnSpc>
                <a:spcPct val="150000"/>
              </a:lnSpc>
              <a:buFont typeface="Arial" panose="020B0604020202020204" pitchFamily="34" charset="0"/>
              <a:buChar char="•"/>
            </a:pPr>
            <a:r>
              <a:rPr lang="en-US" sz="2000" dirty="0">
                <a:latin typeface="Segoe UI Light" panose="020B0502040204020203" pitchFamily="34" charset="0"/>
                <a:ea typeface="Calibri" panose="020F0502020204030204" pitchFamily="34" charset="0"/>
                <a:cs typeface="Segoe UI Light" panose="020B0502040204020203" pitchFamily="34" charset="0"/>
              </a:rPr>
              <a:t>Provide continuing education and discussion on HPV prevention strategies within the dental field</a:t>
            </a:r>
          </a:p>
          <a:p>
            <a:pPr marL="1371600" lvl="2" indent="-457200">
              <a:lnSpc>
                <a:spcPct val="150000"/>
              </a:lnSpc>
              <a:buFont typeface="Arial" panose="020B0604020202020204" pitchFamily="34" charset="0"/>
              <a:buChar char="•"/>
            </a:pPr>
            <a:r>
              <a:rPr lang="en-US" sz="2000" dirty="0">
                <a:latin typeface="Segoe UI Light" panose="020B0502040204020203" pitchFamily="34" charset="0"/>
                <a:ea typeface="Calibri" panose="020F0502020204030204" pitchFamily="34" charset="0"/>
                <a:cs typeface="Segoe UI Light" panose="020B0502040204020203" pitchFamily="34" charset="0"/>
              </a:rPr>
              <a:t>Encourage dental providers to prevent HPV infection through counseling, referral or direct vaccine administration</a:t>
            </a:r>
          </a:p>
          <a:p>
            <a:pPr marL="1371600" lvl="2" indent="-457200">
              <a:lnSpc>
                <a:spcPct val="150000"/>
              </a:lnSpc>
              <a:buFont typeface="Arial" panose="020B0604020202020204" pitchFamily="34" charset="0"/>
              <a:buChar char="•"/>
            </a:pPr>
            <a:r>
              <a:rPr lang="en-US" sz="2000" dirty="0">
                <a:latin typeface="Segoe UI Light" panose="020B0502040204020203" pitchFamily="34" charset="0"/>
                <a:ea typeface="Calibri" panose="020F0502020204030204" pitchFamily="34" charset="0"/>
                <a:cs typeface="Segoe UI Light" panose="020B0502040204020203" pitchFamily="34" charset="0"/>
              </a:rPr>
              <a:t>Collaboratively create a customizable educational toolkit to guide providers in having conversations about HPV infection and prevention with patients</a:t>
            </a:r>
            <a:endParaRPr lang="en-US" sz="20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EC58CA1D-FD94-46A7-9798-57D8B2A32F6A}"/>
              </a:ext>
            </a:extLst>
          </p:cNvPr>
          <p:cNvSpPr/>
          <p:nvPr/>
        </p:nvSpPr>
        <p:spPr>
          <a:xfrm>
            <a:off x="406401" y="1727729"/>
            <a:ext cx="4856073" cy="461665"/>
          </a:xfrm>
          <a:prstGeom prst="rect">
            <a:avLst/>
          </a:prstGeom>
        </p:spPr>
        <p:txBody>
          <a:bodyPr wrap="none">
            <a:spAutoFit/>
          </a:bodyPr>
          <a:lstStyle/>
          <a:p>
            <a:pPr marR="0" lvl="0">
              <a:spcBef>
                <a:spcPts val="0"/>
              </a:spcBef>
              <a:spcAft>
                <a:spcPts val="0"/>
              </a:spcAft>
            </a:pPr>
            <a:r>
              <a:rPr lang="en-US" sz="2400" b="1" dirty="0">
                <a:latin typeface="Segoe UI" panose="020B0502040204020203" pitchFamily="34" charset="0"/>
                <a:ea typeface="Calibri" panose="020F0502020204030204" pitchFamily="34" charset="0"/>
                <a:cs typeface="Segoe UI" panose="020B0502040204020203" pitchFamily="34" charset="0"/>
              </a:rPr>
              <a:t>Oregon HPV Dental Task Force:  </a:t>
            </a:r>
          </a:p>
        </p:txBody>
      </p:sp>
    </p:spTree>
    <p:extLst>
      <p:ext uri="{BB962C8B-B14F-4D97-AF65-F5344CB8AC3E}">
        <p14:creationId xmlns:p14="http://schemas.microsoft.com/office/powerpoint/2010/main" val="575108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BOZZE~1\AppData\Local\Temp\SNAGHTML5d06e1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6910" y="1482671"/>
            <a:ext cx="7481454" cy="52674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46910" y="538659"/>
            <a:ext cx="9109441" cy="830997"/>
          </a:xfrm>
          <a:prstGeom prst="rect">
            <a:avLst/>
          </a:prstGeom>
          <a:noFill/>
        </p:spPr>
        <p:txBody>
          <a:bodyPr wrap="square" rtlCol="0">
            <a:spAutoFit/>
          </a:bodyPr>
          <a:lstStyle/>
          <a:p>
            <a:r>
              <a:rPr lang="en-US" sz="2400" b="1" dirty="0">
                <a:latin typeface="Gill Sans MT" panose="020B0502020104020203" pitchFamily="34" charset="0"/>
              </a:rPr>
              <a:t>Patient facing educational materials in English &amp; Spanish – </a:t>
            </a:r>
          </a:p>
          <a:p>
            <a:r>
              <a:rPr lang="en-US" sz="2400" b="1" dirty="0">
                <a:latin typeface="Gill Sans MT" panose="020B0502020104020203" pitchFamily="34" charset="0"/>
              </a:rPr>
              <a:t>can add your organization’s log to any of these materials </a:t>
            </a:r>
          </a:p>
        </p:txBody>
      </p:sp>
      <p:sp>
        <p:nvSpPr>
          <p:cNvPr id="5" name="Double Wave 4"/>
          <p:cNvSpPr/>
          <p:nvPr/>
        </p:nvSpPr>
        <p:spPr>
          <a:xfrm>
            <a:off x="9236364" y="1884218"/>
            <a:ext cx="2632363" cy="2004291"/>
          </a:xfrm>
          <a:prstGeom prst="doubleWave">
            <a:avLst/>
          </a:pr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Segoe UI Light" panose="020B0502040204020203" pitchFamily="34" charset="0"/>
                <a:cs typeface="Segoe UI Light" panose="020B0502040204020203" pitchFamily="34" charset="0"/>
                <a:hlinkClick r:id="rId3"/>
              </a:rPr>
              <a:t>Oregon HPV Alliance Dental Task Force Toolkit</a:t>
            </a:r>
            <a:endParaRPr lang="en-US" sz="1800" dirty="0">
              <a:latin typeface="Segoe UI Light" panose="020B0502040204020203" pitchFamily="34" charset="0"/>
              <a:cs typeface="Segoe UI Light" panose="020B0502040204020203" pitchFamily="34" charset="0"/>
            </a:endParaRPr>
          </a:p>
          <a:p>
            <a:pPr algn="ctr"/>
            <a:r>
              <a:rPr lang="en-US" dirty="0">
                <a:solidFill>
                  <a:schemeClr val="accent2">
                    <a:lumMod val="75000"/>
                  </a:schemeClr>
                </a:solidFill>
                <a:latin typeface="Segoe UI Light" panose="020B0502040204020203" pitchFamily="34" charset="0"/>
                <a:cs typeface="Segoe UI Light" panose="020B0502040204020203" pitchFamily="34" charset="0"/>
              </a:rPr>
              <a:t>Also includes provider facing materials </a:t>
            </a:r>
          </a:p>
        </p:txBody>
      </p:sp>
    </p:spTree>
    <p:extLst>
      <p:ext uri="{BB962C8B-B14F-4D97-AF65-F5344CB8AC3E}">
        <p14:creationId xmlns:p14="http://schemas.microsoft.com/office/powerpoint/2010/main" val="4293422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D5BA-F935-713E-913C-FCA8F2F4BD4D}"/>
              </a:ext>
            </a:extLst>
          </p:cNvPr>
          <p:cNvSpPr>
            <a:spLocks noGrp="1"/>
          </p:cNvSpPr>
          <p:nvPr>
            <p:ph type="title"/>
          </p:nvPr>
        </p:nvSpPr>
        <p:spPr/>
        <p:txBody>
          <a:bodyPr/>
          <a:lstStyle/>
          <a:p>
            <a:r>
              <a:rPr lang="en-US" dirty="0"/>
              <a:t>About Me   </a:t>
            </a:r>
          </a:p>
        </p:txBody>
      </p:sp>
      <p:sp>
        <p:nvSpPr>
          <p:cNvPr id="3" name="Content Placeholder 2">
            <a:extLst>
              <a:ext uri="{FF2B5EF4-FFF2-40B4-BE49-F238E27FC236}">
                <a16:creationId xmlns:a16="http://schemas.microsoft.com/office/drawing/2014/main" id="{BFA0B14F-94CD-2BFE-479B-8A6663F7C947}"/>
              </a:ext>
            </a:extLst>
          </p:cNvPr>
          <p:cNvSpPr>
            <a:spLocks noGrp="1"/>
          </p:cNvSpPr>
          <p:nvPr>
            <p:ph idx="1"/>
          </p:nvPr>
        </p:nvSpPr>
        <p:spPr>
          <a:xfrm>
            <a:off x="550553" y="1690692"/>
            <a:ext cx="10515600" cy="4664071"/>
          </a:xfrm>
        </p:spPr>
        <p:txBody>
          <a:bodyPr>
            <a:normAutofit/>
          </a:bodyPr>
          <a:lstStyle/>
          <a:p>
            <a:pPr marL="285750" indent="-285750">
              <a:buSzTx/>
              <a:buFont typeface="Arial" panose="020B0604020202020204" pitchFamily="34" charset="0"/>
              <a:buChar char="•"/>
              <a:defRPr/>
            </a:pPr>
            <a:r>
              <a:rPr lang="en-US" sz="2400" b="0" kern="0" dirty="0">
                <a:latin typeface="Segoe UI Light" panose="020B0502040204020203" pitchFamily="34" charset="0"/>
                <a:ea typeface="ＭＳ Ｐゴシック"/>
                <a:cs typeface="Segoe UI Light" panose="020B0502040204020203" pitchFamily="34" charset="0"/>
              </a:rPr>
              <a:t>DDS – Loma Linda University, CA 2002 </a:t>
            </a:r>
            <a:endParaRPr lang="en-US" sz="2400" b="0" kern="0" dirty="0">
              <a:latin typeface="Segoe UI Light" panose="020B0502040204020203" pitchFamily="34" charset="0"/>
              <a:cs typeface="Segoe UI Light" panose="020B0502040204020203" pitchFamily="34" charset="0"/>
            </a:endParaRPr>
          </a:p>
          <a:p>
            <a:pPr>
              <a:buSzTx/>
              <a:defRPr/>
            </a:pPr>
            <a:r>
              <a:rPr lang="en-US" sz="2400" b="0" kern="0" dirty="0">
                <a:latin typeface="Segoe UI Light" panose="020B0502040204020203" pitchFamily="34" charset="0"/>
                <a:ea typeface="ＭＳ Ｐゴシック"/>
                <a:cs typeface="Segoe UI Light" panose="020B0502040204020203" pitchFamily="34" charset="0"/>
              </a:rPr>
              <a:t>     Experiences in Mexico and Nepal  </a:t>
            </a:r>
            <a:endParaRPr lang="en-US" sz="2400" b="0" kern="0" dirty="0">
              <a:latin typeface="Segoe UI Light" panose="020B0502040204020203" pitchFamily="34" charset="0"/>
              <a:cs typeface="Segoe UI Light" panose="020B0502040204020203" pitchFamily="34" charset="0"/>
            </a:endParaRPr>
          </a:p>
          <a:p>
            <a:pPr marL="285750" indent="-285750">
              <a:buSzTx/>
              <a:buFont typeface="Arial" charset="0"/>
              <a:buChar char="•"/>
              <a:defRPr/>
            </a:pPr>
            <a:r>
              <a:rPr lang="en-US" sz="2400" b="0" kern="0" dirty="0">
                <a:latin typeface="Segoe UI Light" panose="020B0502040204020203" pitchFamily="34" charset="0"/>
                <a:ea typeface="ＭＳ Ｐゴシック"/>
                <a:cs typeface="Segoe UI Light" panose="020B0502040204020203" pitchFamily="34" charset="0"/>
              </a:rPr>
              <a:t>First job–CHC in Hood River, OR</a:t>
            </a:r>
            <a:endParaRPr lang="en-US" sz="2400" b="0" kern="0" dirty="0">
              <a:latin typeface="Segoe UI Light" panose="020B0502040204020203" pitchFamily="34" charset="0"/>
              <a:cs typeface="Segoe UI Light" panose="020B0502040204020203" pitchFamily="34" charset="0"/>
            </a:endParaRPr>
          </a:p>
          <a:p>
            <a:pPr marL="285750" indent="-285750">
              <a:buSzTx/>
              <a:buFont typeface="Arial" charset="0"/>
              <a:buChar char="•"/>
              <a:defRPr/>
            </a:pPr>
            <a:r>
              <a:rPr lang="en-US" sz="2400" b="0" kern="0" dirty="0">
                <a:latin typeface="Segoe UI Light" panose="020B0502040204020203" pitchFamily="34" charset="0"/>
                <a:ea typeface="ＭＳ Ｐゴシック"/>
                <a:cs typeface="Segoe UI Light" panose="020B0502040204020203" pitchFamily="34" charset="0"/>
              </a:rPr>
              <a:t>Corporate Group Practice for 5 years </a:t>
            </a:r>
            <a:endParaRPr lang="en-US" sz="2400" b="0" kern="0" dirty="0">
              <a:latin typeface="Segoe UI Light" panose="020B0502040204020203" pitchFamily="34" charset="0"/>
              <a:cs typeface="Segoe UI Light" panose="020B0502040204020203" pitchFamily="34" charset="0"/>
            </a:endParaRPr>
          </a:p>
          <a:p>
            <a:pPr marL="285750" indent="-285750">
              <a:buSzTx/>
              <a:buFont typeface="Arial" charset="0"/>
              <a:buChar char="•"/>
              <a:defRPr/>
            </a:pPr>
            <a:r>
              <a:rPr lang="en-US" sz="2400" b="0" kern="0" dirty="0">
                <a:latin typeface="Segoe UI Light" panose="020B0502040204020203" pitchFamily="34" charset="0"/>
                <a:ea typeface="ＭＳ Ｐゴシック"/>
                <a:cs typeface="Segoe UI Light" panose="020B0502040204020203" pitchFamily="34" charset="0"/>
              </a:rPr>
              <a:t>Dentist and Dental Director, </a:t>
            </a:r>
            <a:br>
              <a:rPr lang="en-US" sz="2400" b="0" kern="0" dirty="0">
                <a:latin typeface="Segoe UI Light" panose="020B0502040204020203" pitchFamily="34" charset="0"/>
                <a:cs typeface="Segoe UI Light" panose="020B0502040204020203" pitchFamily="34" charset="0"/>
              </a:rPr>
            </a:br>
            <a:r>
              <a:rPr lang="en-US" sz="2400" b="0" kern="0" dirty="0">
                <a:latin typeface="Segoe UI Light" panose="020B0502040204020203" pitchFamily="34" charset="0"/>
                <a:ea typeface="ＭＳ Ｐゴシック"/>
                <a:cs typeface="Segoe UI Light" panose="020B0502040204020203" pitchFamily="34" charset="0"/>
              </a:rPr>
              <a:t>Virginia Garcia Memorial Health Center - 15 years  </a:t>
            </a:r>
            <a:endParaRPr lang="en-US" sz="2400" b="0" kern="0" dirty="0">
              <a:latin typeface="Segoe UI Light" panose="020B0502040204020203" pitchFamily="34" charset="0"/>
              <a:cs typeface="Segoe UI Light" panose="020B0502040204020203" pitchFamily="34" charset="0"/>
            </a:endParaRPr>
          </a:p>
          <a:p>
            <a:pPr marL="285750" indent="-285750">
              <a:buSzTx/>
              <a:buFont typeface="Arial" charset="0"/>
              <a:buChar char="•"/>
              <a:defRPr/>
            </a:pPr>
            <a:r>
              <a:rPr lang="en-US" sz="2400" b="0" kern="0" dirty="0">
                <a:latin typeface="Segoe UI Light" panose="020B0502040204020203" pitchFamily="34" charset="0"/>
                <a:ea typeface="ＭＳ Ｐゴシック"/>
                <a:cs typeface="Segoe UI Light" panose="020B0502040204020203" pitchFamily="34" charset="0"/>
              </a:rPr>
              <a:t>Board of Directors </a:t>
            </a:r>
            <a:r>
              <a:rPr lang="en-US" sz="2400" b="0" kern="0" dirty="0">
                <a:latin typeface="Segoe UI Light" panose="020B0502040204020203" pitchFamily="34" charset="0"/>
                <a:ea typeface="ＭＳ Ｐゴシック"/>
                <a:cs typeface="Segoe UI Light" panose="020B0502040204020203" pitchFamily="34" charset="0"/>
                <a:hlinkClick r:id="rId2" action="ppaction://hlinkfile"/>
              </a:rPr>
              <a:t>NNOHA</a:t>
            </a:r>
            <a:r>
              <a:rPr lang="en-US" sz="2400" b="0" kern="0" dirty="0">
                <a:latin typeface="Segoe UI Light" panose="020B0502040204020203" pitchFamily="34" charset="0"/>
                <a:ea typeface="ＭＳ Ｐゴシック"/>
                <a:cs typeface="Segoe UI Light" panose="020B0502040204020203" pitchFamily="34" charset="0"/>
              </a:rPr>
              <a:t>  </a:t>
            </a:r>
          </a:p>
          <a:p>
            <a:pPr marL="285750" indent="-285750">
              <a:buSzTx/>
              <a:buFont typeface="Arial" charset="0"/>
              <a:buChar char="•"/>
              <a:defRPr/>
            </a:pPr>
            <a:r>
              <a:rPr lang="en-US" sz="2400" b="0" kern="0" dirty="0">
                <a:latin typeface="Segoe UI Light" panose="020B0502040204020203" pitchFamily="34" charset="0"/>
                <a:ea typeface="ＭＳ Ｐゴシック"/>
                <a:cs typeface="Segoe UI Light" panose="020B0502040204020203" pitchFamily="34" charset="0"/>
              </a:rPr>
              <a:t>Member of the Oregon HPV Dental Task force (part of the Oregon HPV Prevention Alliance)  2021-2022</a:t>
            </a:r>
          </a:p>
          <a:p>
            <a:pPr marL="285750" indent="-285750">
              <a:buSzTx/>
              <a:buFont typeface="Arial" charset="0"/>
              <a:buChar char="•"/>
              <a:defRPr/>
            </a:pPr>
            <a:r>
              <a:rPr lang="en-US" sz="2400" b="0" kern="0" dirty="0">
                <a:latin typeface="Segoe UI Light" panose="020B0502040204020203" pitchFamily="34" charset="0"/>
                <a:cs typeface="Segoe UI Light" panose="020B0502040204020203" pitchFamily="34" charset="0"/>
              </a:rPr>
              <a:t>Organization is recipient of Knight Cancer Institute funding to support some of our work around HPV prevention </a:t>
            </a:r>
          </a:p>
          <a:p>
            <a:endParaRPr lang="en-US" dirty="0"/>
          </a:p>
        </p:txBody>
      </p:sp>
      <p:pic>
        <p:nvPicPr>
          <p:cNvPr id="4" name="Picture 3" descr="lisa">
            <a:extLst>
              <a:ext uri="{FF2B5EF4-FFF2-40B4-BE49-F238E27FC236}">
                <a16:creationId xmlns:a16="http://schemas.microsoft.com/office/drawing/2014/main" id="{35BCFE7C-FE98-862A-43CE-0CE9CB4A2EB5}"/>
              </a:ext>
            </a:extLst>
          </p:cNvPr>
          <p:cNvPicPr>
            <a:picLocks noChangeAspect="1" noChangeArrowheads="1"/>
          </p:cNvPicPr>
          <p:nvPr/>
        </p:nvPicPr>
        <p:blipFill rotWithShape="1">
          <a:blip r:embed="rId3" cstate="print"/>
          <a:srcRect l="5464" t="2326" b="9302"/>
          <a:stretch/>
        </p:blipFill>
        <p:spPr bwMode="auto">
          <a:xfrm>
            <a:off x="7851408" y="1127127"/>
            <a:ext cx="2636521" cy="28956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31CC155-80A6-783A-2AA0-2EA6D003C8CE}"/>
              </a:ext>
            </a:extLst>
          </p:cNvPr>
          <p:cNvSpPr txBox="1"/>
          <p:nvPr/>
        </p:nvSpPr>
        <p:spPr>
          <a:xfrm>
            <a:off x="8519428" y="4022727"/>
            <a:ext cx="1300480" cy="369332"/>
          </a:xfrm>
          <a:prstGeom prst="rect">
            <a:avLst/>
          </a:prstGeom>
          <a:noFill/>
        </p:spPr>
        <p:txBody>
          <a:bodyPr wrap="square" rtlCol="0">
            <a:spAutoFit/>
          </a:bodyPr>
          <a:lstStyle/>
          <a:p>
            <a:r>
              <a:rPr lang="en-US" dirty="0"/>
              <a:t>Nepal 2001</a:t>
            </a:r>
          </a:p>
        </p:txBody>
      </p:sp>
      <p:sp>
        <p:nvSpPr>
          <p:cNvPr id="6" name="TextBox 5">
            <a:extLst>
              <a:ext uri="{FF2B5EF4-FFF2-40B4-BE49-F238E27FC236}">
                <a16:creationId xmlns:a16="http://schemas.microsoft.com/office/drawing/2014/main" id="{2B46DA1D-7D13-EF27-70D2-2934A4ED4A6A}"/>
              </a:ext>
            </a:extLst>
          </p:cNvPr>
          <p:cNvSpPr txBox="1"/>
          <p:nvPr/>
        </p:nvSpPr>
        <p:spPr>
          <a:xfrm>
            <a:off x="8235695" y="660679"/>
            <a:ext cx="1867945" cy="369332"/>
          </a:xfrm>
          <a:custGeom>
            <a:avLst/>
            <a:gdLst>
              <a:gd name="connsiteX0" fmla="*/ 0 w 1867945"/>
              <a:gd name="connsiteY0" fmla="*/ 0 h 369332"/>
              <a:gd name="connsiteX1" fmla="*/ 466986 w 1867945"/>
              <a:gd name="connsiteY1" fmla="*/ 0 h 369332"/>
              <a:gd name="connsiteX2" fmla="*/ 933973 w 1867945"/>
              <a:gd name="connsiteY2" fmla="*/ 0 h 369332"/>
              <a:gd name="connsiteX3" fmla="*/ 1363600 w 1867945"/>
              <a:gd name="connsiteY3" fmla="*/ 0 h 369332"/>
              <a:gd name="connsiteX4" fmla="*/ 1867945 w 1867945"/>
              <a:gd name="connsiteY4" fmla="*/ 0 h 369332"/>
              <a:gd name="connsiteX5" fmla="*/ 1867945 w 1867945"/>
              <a:gd name="connsiteY5" fmla="*/ 369332 h 369332"/>
              <a:gd name="connsiteX6" fmla="*/ 1456997 w 1867945"/>
              <a:gd name="connsiteY6" fmla="*/ 369332 h 369332"/>
              <a:gd name="connsiteX7" fmla="*/ 952652 w 1867945"/>
              <a:gd name="connsiteY7" fmla="*/ 369332 h 369332"/>
              <a:gd name="connsiteX8" fmla="*/ 466986 w 1867945"/>
              <a:gd name="connsiteY8" fmla="*/ 369332 h 369332"/>
              <a:gd name="connsiteX9" fmla="*/ 0 w 1867945"/>
              <a:gd name="connsiteY9" fmla="*/ 369332 h 369332"/>
              <a:gd name="connsiteX10" fmla="*/ 0 w 1867945"/>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945" h="369332" fill="none" extrusionOk="0">
                <a:moveTo>
                  <a:pt x="0" y="0"/>
                </a:moveTo>
                <a:cubicBezTo>
                  <a:pt x="157159" y="-52542"/>
                  <a:pt x="293100" y="19773"/>
                  <a:pt x="466986" y="0"/>
                </a:cubicBezTo>
                <a:cubicBezTo>
                  <a:pt x="640872" y="-19773"/>
                  <a:pt x="701251" y="34424"/>
                  <a:pt x="933973" y="0"/>
                </a:cubicBezTo>
                <a:cubicBezTo>
                  <a:pt x="1166695" y="-34424"/>
                  <a:pt x="1226302" y="34762"/>
                  <a:pt x="1363600" y="0"/>
                </a:cubicBezTo>
                <a:cubicBezTo>
                  <a:pt x="1500898" y="-34762"/>
                  <a:pt x="1735487" y="24228"/>
                  <a:pt x="1867945" y="0"/>
                </a:cubicBezTo>
                <a:cubicBezTo>
                  <a:pt x="1885365" y="120544"/>
                  <a:pt x="1827825" y="253372"/>
                  <a:pt x="1867945" y="369332"/>
                </a:cubicBezTo>
                <a:cubicBezTo>
                  <a:pt x="1675958" y="373401"/>
                  <a:pt x="1571118" y="326135"/>
                  <a:pt x="1456997" y="369332"/>
                </a:cubicBezTo>
                <a:cubicBezTo>
                  <a:pt x="1342876" y="412529"/>
                  <a:pt x="1152079" y="314150"/>
                  <a:pt x="952652" y="369332"/>
                </a:cubicBezTo>
                <a:cubicBezTo>
                  <a:pt x="753225" y="424514"/>
                  <a:pt x="666293" y="366745"/>
                  <a:pt x="466986" y="369332"/>
                </a:cubicBezTo>
                <a:cubicBezTo>
                  <a:pt x="267679" y="371919"/>
                  <a:pt x="111665" y="369172"/>
                  <a:pt x="0" y="369332"/>
                </a:cubicBezTo>
                <a:cubicBezTo>
                  <a:pt x="-36207" y="290630"/>
                  <a:pt x="30574" y="102717"/>
                  <a:pt x="0" y="0"/>
                </a:cubicBezTo>
                <a:close/>
              </a:path>
              <a:path w="1867945" h="369332" stroke="0" extrusionOk="0">
                <a:moveTo>
                  <a:pt x="0" y="0"/>
                </a:moveTo>
                <a:cubicBezTo>
                  <a:pt x="188144" y="-36618"/>
                  <a:pt x="310968" y="8822"/>
                  <a:pt x="504345" y="0"/>
                </a:cubicBezTo>
                <a:cubicBezTo>
                  <a:pt x="697723" y="-8822"/>
                  <a:pt x="800625" y="25318"/>
                  <a:pt x="971331" y="0"/>
                </a:cubicBezTo>
                <a:cubicBezTo>
                  <a:pt x="1142037" y="-25318"/>
                  <a:pt x="1570316" y="56950"/>
                  <a:pt x="1867945" y="0"/>
                </a:cubicBezTo>
                <a:cubicBezTo>
                  <a:pt x="1880712" y="152529"/>
                  <a:pt x="1863312" y="193114"/>
                  <a:pt x="1867945" y="369332"/>
                </a:cubicBezTo>
                <a:cubicBezTo>
                  <a:pt x="1735770" y="385682"/>
                  <a:pt x="1497237" y="337154"/>
                  <a:pt x="1400959" y="369332"/>
                </a:cubicBezTo>
                <a:cubicBezTo>
                  <a:pt x="1304681" y="401510"/>
                  <a:pt x="1137969" y="321860"/>
                  <a:pt x="915293" y="369332"/>
                </a:cubicBezTo>
                <a:cubicBezTo>
                  <a:pt x="692617" y="416804"/>
                  <a:pt x="584296" y="368474"/>
                  <a:pt x="429627" y="369332"/>
                </a:cubicBezTo>
                <a:cubicBezTo>
                  <a:pt x="274958" y="370190"/>
                  <a:pt x="172426" y="354030"/>
                  <a:pt x="0" y="369332"/>
                </a:cubicBezTo>
                <a:cubicBezTo>
                  <a:pt x="-3919" y="248521"/>
                  <a:pt x="11178" y="172666"/>
                  <a:pt x="0" y="0"/>
                </a:cubicBezTo>
                <a:close/>
              </a:path>
            </a:pathLst>
          </a:custGeom>
          <a:solidFill>
            <a:schemeClr val="accent3">
              <a:lumMod val="20000"/>
              <a:lumOff val="80000"/>
            </a:schemeClr>
          </a:solidFill>
          <a:ln>
            <a:solidFill>
              <a:srgbClr val="000000"/>
            </a:solidFill>
            <a:extLst>
              <a:ext uri="{C807C97D-BFC1-408E-A445-0C87EB9F89A2}">
                <ask:lineSketchStyleProps xmlns:ask="http://schemas.microsoft.com/office/drawing/2018/sketchyshapes" sd="2670661114">
                  <a:prstGeom prst="rect">
                    <a:avLst/>
                  </a:prstGeom>
                  <ask:type>
                    <ask:lineSketchScribble/>
                  </ask:type>
                </ask:lineSketchStyleProps>
              </a:ext>
            </a:extLst>
          </a:ln>
        </p:spPr>
        <p:txBody>
          <a:bodyPr wrap="square" rtlCol="0">
            <a:spAutoFit/>
          </a:bodyPr>
          <a:lstStyle/>
          <a:p>
            <a:r>
              <a:rPr lang="en-US" dirty="0"/>
              <a:t>Lisa Bozzetti DDS </a:t>
            </a:r>
          </a:p>
        </p:txBody>
      </p:sp>
    </p:spTree>
    <p:extLst>
      <p:ext uri="{BB962C8B-B14F-4D97-AF65-F5344CB8AC3E}">
        <p14:creationId xmlns:p14="http://schemas.microsoft.com/office/powerpoint/2010/main" val="422389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42E2-F192-A345-B3F5-70DEAA51B7D1}"/>
              </a:ext>
            </a:extLst>
          </p:cNvPr>
          <p:cNvSpPr>
            <a:spLocks noGrp="1"/>
          </p:cNvSpPr>
          <p:nvPr>
            <p:ph type="title"/>
          </p:nvPr>
        </p:nvSpPr>
        <p:spPr/>
        <p:txBody>
          <a:bodyPr/>
          <a:lstStyle/>
          <a:p>
            <a:r>
              <a:rPr lang="en-US" dirty="0"/>
              <a:t>Additional Resources </a:t>
            </a:r>
          </a:p>
        </p:txBody>
      </p:sp>
      <p:sp>
        <p:nvSpPr>
          <p:cNvPr id="3" name="Content Placeholder 2">
            <a:extLst>
              <a:ext uri="{FF2B5EF4-FFF2-40B4-BE49-F238E27FC236}">
                <a16:creationId xmlns:a16="http://schemas.microsoft.com/office/drawing/2014/main" id="{693D89CE-A172-7C4A-B601-075493A417F1}"/>
              </a:ext>
            </a:extLst>
          </p:cNvPr>
          <p:cNvSpPr>
            <a:spLocks noGrp="1"/>
          </p:cNvSpPr>
          <p:nvPr>
            <p:ph idx="1"/>
          </p:nvPr>
        </p:nvSpPr>
        <p:spPr>
          <a:xfrm>
            <a:off x="1191573" y="1815667"/>
            <a:ext cx="10515600" cy="3226666"/>
          </a:xfrm>
        </p:spPr>
        <p:txBody>
          <a:bodyPr>
            <a:normAutofit fontScale="25000" lnSpcReduction="20000"/>
          </a:bodyPr>
          <a:lstStyle/>
          <a:p>
            <a:r>
              <a:rPr lang="en-US" sz="8000" dirty="0">
                <a:latin typeface="Segoe UI" panose="020B0502040204020203" pitchFamily="34" charset="0"/>
                <a:hlinkClick r:id="rId2"/>
              </a:rPr>
              <a:t>HPV Prevention Alliance</a:t>
            </a:r>
            <a:endParaRPr lang="en-US" sz="8000" dirty="0">
              <a:latin typeface="Segoe UI" panose="020B0502040204020203" pitchFamily="34" charset="0"/>
            </a:endParaRPr>
          </a:p>
          <a:p>
            <a:endParaRPr lang="en-US" sz="8000" dirty="0">
              <a:latin typeface="Segoe UI" panose="020B0502040204020203" pitchFamily="34" charset="0"/>
              <a:hlinkClick r:id="rId3"/>
            </a:endParaRPr>
          </a:p>
          <a:p>
            <a:r>
              <a:rPr lang="en-US" sz="8000" dirty="0">
                <a:latin typeface="Segoe UI" panose="020B0502040204020203" pitchFamily="34" charset="0"/>
                <a:hlinkClick r:id="rId3"/>
              </a:rPr>
              <a:t>CDC How I recommend HPV vaccine series </a:t>
            </a:r>
            <a:endParaRPr lang="en-US" sz="8000" dirty="0">
              <a:latin typeface="Segoe UI" panose="020B0502040204020203" pitchFamily="34" charset="0"/>
            </a:endParaRPr>
          </a:p>
          <a:p>
            <a:endParaRPr lang="en-US" sz="8000" dirty="0">
              <a:latin typeface="Segoe UI" panose="020B0502040204020203" pitchFamily="34" charset="0"/>
              <a:hlinkClick r:id="rId4"/>
            </a:endParaRPr>
          </a:p>
          <a:p>
            <a:r>
              <a:rPr lang="en-US" sz="8000" dirty="0">
                <a:latin typeface="Segoe UI" panose="020B0502040204020203" pitchFamily="34" charset="0"/>
                <a:hlinkClick r:id="rId4"/>
              </a:rPr>
              <a:t>American Dental Association (ADA) recommendations for HPV vaccine </a:t>
            </a:r>
            <a:endParaRPr lang="en-US" sz="8000" dirty="0">
              <a:latin typeface="Segoe UI" panose="020B0502040204020203" pitchFamily="34" charset="0"/>
            </a:endParaRPr>
          </a:p>
          <a:p>
            <a:endParaRPr lang="en-US" sz="8000" dirty="0">
              <a:latin typeface="Segoe UI" panose="020B0502040204020203" pitchFamily="34" charset="0"/>
              <a:hlinkClick r:id="rId5"/>
            </a:endParaRPr>
          </a:p>
          <a:p>
            <a:r>
              <a:rPr lang="en-US" sz="8000" dirty="0">
                <a:latin typeface="Segoe UI" panose="020B0502040204020203" pitchFamily="34" charset="0"/>
                <a:hlinkClick r:id="rId5"/>
              </a:rPr>
              <a:t>American Academy of Pediatrics (AAP) – HPV recommendations and Toolkit </a:t>
            </a:r>
            <a:endParaRPr lang="en-US" sz="8000" dirty="0">
              <a:latin typeface="Segoe UI" panose="020B0502040204020203"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spTree>
    <p:extLst>
      <p:ext uri="{BB962C8B-B14F-4D97-AF65-F5344CB8AC3E}">
        <p14:creationId xmlns:p14="http://schemas.microsoft.com/office/powerpoint/2010/main" val="218598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7BA9-BA25-D26C-D080-91458DF63179}"/>
              </a:ext>
            </a:extLst>
          </p:cNvPr>
          <p:cNvSpPr>
            <a:spLocks noGrp="1"/>
          </p:cNvSpPr>
          <p:nvPr>
            <p:ph type="title"/>
          </p:nvPr>
        </p:nvSpPr>
        <p:spPr/>
        <p:txBody>
          <a:bodyPr/>
          <a:lstStyle/>
          <a:p>
            <a:r>
              <a:rPr lang="en-US" dirty="0"/>
              <a:t>Lessons Learned 	</a:t>
            </a:r>
          </a:p>
        </p:txBody>
      </p:sp>
      <p:sp>
        <p:nvSpPr>
          <p:cNvPr id="3" name="Content Placeholder 2">
            <a:extLst>
              <a:ext uri="{FF2B5EF4-FFF2-40B4-BE49-F238E27FC236}">
                <a16:creationId xmlns:a16="http://schemas.microsoft.com/office/drawing/2014/main" id="{ECFEE73B-D022-0810-1E88-72264D00AC01}"/>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Providers were much more receptive to learning about HPV and learning to message patients. DAs needed a bit more time to warm to the idea and additional education.   </a:t>
            </a:r>
          </a:p>
          <a:p>
            <a:pPr marL="857250" lvl="1" indent="-342900"/>
            <a:r>
              <a:rPr lang="en-US" sz="2100" dirty="0">
                <a:latin typeface="Segoe UI Light" panose="020B0502040204020203" pitchFamily="34" charset="0"/>
                <a:cs typeface="Segoe UI Light" panose="020B0502040204020203" pitchFamily="34" charset="0"/>
              </a:rPr>
              <a:t>Yet providers struggled to start the conversation about HPV </a:t>
            </a:r>
          </a:p>
          <a:p>
            <a:pPr marL="342900" indent="-342900">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Have a DA leader prepare a presentation about HPV to share with DAs</a:t>
            </a:r>
          </a:p>
          <a:p>
            <a:pPr marL="342900" indent="-342900">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Concerns addressed:  </a:t>
            </a:r>
          </a:p>
          <a:p>
            <a:pPr marL="857250" lvl="1" indent="-342900"/>
            <a:r>
              <a:rPr lang="en-US" sz="2100" dirty="0">
                <a:latin typeface="Segoe UI Light" panose="020B0502040204020203" pitchFamily="34" charset="0"/>
                <a:cs typeface="Segoe UI Light" panose="020B0502040204020203" pitchFamily="34" charset="0"/>
              </a:rPr>
              <a:t>When to bring up the conversation with a parent/patient </a:t>
            </a:r>
          </a:p>
          <a:p>
            <a:pPr marL="857250" lvl="1" indent="-342900"/>
            <a:r>
              <a:rPr lang="en-US" sz="2100" dirty="0">
                <a:latin typeface="Segoe UI Light" panose="020B0502040204020203" pitchFamily="34" charset="0"/>
                <a:cs typeface="Segoe UI Light" panose="020B0502040204020203" pitchFamily="34" charset="0"/>
              </a:rPr>
              <a:t>Messaging and examples of scripting were very helpful </a:t>
            </a:r>
          </a:p>
          <a:p>
            <a:pPr marL="857250" lvl="1" indent="-342900"/>
            <a:r>
              <a:rPr lang="en-US" sz="2100" dirty="0">
                <a:latin typeface="Segoe UI Light" panose="020B0502040204020203" pitchFamily="34" charset="0"/>
                <a:cs typeface="Segoe UI Light" panose="020B0502040204020203" pitchFamily="34" charset="0"/>
              </a:rPr>
              <a:t>What if a parent or patient asks a question you don’t know the answer to?  </a:t>
            </a:r>
          </a:p>
          <a:p>
            <a:endParaRPr lang="en-US" dirty="0"/>
          </a:p>
        </p:txBody>
      </p:sp>
    </p:spTree>
    <p:extLst>
      <p:ext uri="{BB962C8B-B14F-4D97-AF65-F5344CB8AC3E}">
        <p14:creationId xmlns:p14="http://schemas.microsoft.com/office/powerpoint/2010/main" val="2091465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683" y="383602"/>
            <a:ext cx="10647052" cy="1325563"/>
          </a:xfrm>
        </p:spPr>
        <p:txBody>
          <a:bodyPr/>
          <a:lstStyle/>
          <a:p>
            <a:r>
              <a:rPr lang="en-US" b="1" dirty="0"/>
              <a:t>HPV Project Timeline and Next Steps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4560361"/>
              </p:ext>
            </p:extLst>
          </p:nvPr>
        </p:nvGraphicFramePr>
        <p:xfrm>
          <a:off x="308265" y="1185333"/>
          <a:ext cx="10780119" cy="4876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7476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Advantages of doing this work in an FQHC setting </a:t>
            </a:r>
          </a:p>
        </p:txBody>
      </p:sp>
      <p:sp>
        <p:nvSpPr>
          <p:cNvPr id="3" name="Content Placeholder 2"/>
          <p:cNvSpPr>
            <a:spLocks noGrp="1"/>
          </p:cNvSpPr>
          <p:nvPr>
            <p:ph idx="1"/>
          </p:nvPr>
        </p:nvSpPr>
        <p:spPr>
          <a:xfrm>
            <a:off x="240145" y="1542472"/>
            <a:ext cx="9397015" cy="5407891"/>
          </a:xfrm>
        </p:spPr>
        <p:txBody>
          <a:bodyPr>
            <a:normAutofit/>
          </a:bodyPr>
          <a:lstStyle/>
          <a:p>
            <a:r>
              <a:rPr lang="en-US" b="1" dirty="0">
                <a:latin typeface="Segoe UI" panose="020B0502040204020203" pitchFamily="34" charset="0"/>
              </a:rPr>
              <a:t>Advantages</a:t>
            </a:r>
            <a:r>
              <a:rPr lang="en-US" dirty="0">
                <a:latin typeface="Segoe UI" panose="020B0502040204020203" pitchFamily="34" charset="0"/>
              </a:rPr>
              <a:t>:  </a:t>
            </a:r>
          </a:p>
          <a:p>
            <a:pPr lvl="1">
              <a:lnSpc>
                <a:spcPct val="150000"/>
              </a:lnSpc>
            </a:pPr>
            <a:r>
              <a:rPr lang="en-US" dirty="0">
                <a:latin typeface="Segoe UI Light" panose="020B0502040204020203" pitchFamily="34" charset="0"/>
                <a:cs typeface="Segoe UI Light" panose="020B0502040204020203" pitchFamily="34" charset="0"/>
              </a:rPr>
              <a:t>Our dentists and hygienists administered Covid vaccines AND flu vaccines with our medical colleagues for over 2 years now. Is an accepted part of our dental workflows.  </a:t>
            </a:r>
          </a:p>
          <a:p>
            <a:pPr lvl="1">
              <a:lnSpc>
                <a:spcPct val="150000"/>
              </a:lnSpc>
            </a:pPr>
            <a:r>
              <a:rPr lang="en-US" dirty="0">
                <a:latin typeface="Segoe UI Light" panose="020B0502040204020203" pitchFamily="34" charset="0"/>
                <a:cs typeface="Segoe UI Light" panose="020B0502040204020203" pitchFamily="34" charset="0"/>
              </a:rPr>
              <a:t>We use an integrated electronic record (Epic) </a:t>
            </a:r>
          </a:p>
          <a:p>
            <a:pPr lvl="1">
              <a:lnSpc>
                <a:spcPct val="150000"/>
              </a:lnSpc>
            </a:pPr>
            <a:r>
              <a:rPr lang="en-US" dirty="0">
                <a:latin typeface="Segoe UI Light" panose="020B0502040204020203" pitchFamily="34" charset="0"/>
                <a:cs typeface="Segoe UI Light" panose="020B0502040204020203" pitchFamily="34" charset="0"/>
              </a:rPr>
              <a:t>Our dental teams query Alert/review and reconcile vaccines and recommend overdue vaccines already.  </a:t>
            </a:r>
          </a:p>
          <a:p>
            <a:pPr lvl="1">
              <a:lnSpc>
                <a:spcPct val="150000"/>
              </a:lnSpc>
            </a:pPr>
            <a:r>
              <a:rPr lang="en-US" dirty="0">
                <a:latin typeface="Segoe UI Light" panose="020B0502040204020203" pitchFamily="34" charset="0"/>
                <a:cs typeface="Segoe UI Light" panose="020B0502040204020203" pitchFamily="34" charset="0"/>
              </a:rPr>
              <a:t>Pilot sites for administering HPV vaccine: 2 dental clinics that are co-located with medical  </a:t>
            </a:r>
          </a:p>
          <a:p>
            <a:pPr marL="457200" lvl="1" indent="0">
              <a:lnSpc>
                <a:spcPct val="150000"/>
              </a:lnSpc>
              <a:buNone/>
            </a:pPr>
            <a:r>
              <a:rPr lang="en-US" i="1" dirty="0">
                <a:latin typeface="Segoe UI Light" panose="020B0502040204020203" pitchFamily="34" charset="0"/>
                <a:cs typeface="Segoe UI Light" panose="020B0502040204020203" pitchFamily="34" charset="0"/>
              </a:rPr>
              <a:t>	Intentional:  </a:t>
            </a:r>
          </a:p>
          <a:p>
            <a:pPr lvl="2">
              <a:lnSpc>
                <a:spcPct val="150000"/>
              </a:lnSpc>
            </a:pPr>
            <a:r>
              <a:rPr lang="en-US" dirty="0">
                <a:latin typeface="Segoe UI Light" panose="020B0502040204020203" pitchFamily="34" charset="0"/>
                <a:cs typeface="Segoe UI Light" panose="020B0502040204020203" pitchFamily="34" charset="0"/>
              </a:rPr>
              <a:t>Vaccine fridges already on-site and managed by primary care </a:t>
            </a:r>
          </a:p>
          <a:p>
            <a:pPr lvl="2">
              <a:lnSpc>
                <a:spcPct val="150000"/>
              </a:lnSpc>
            </a:pPr>
            <a:r>
              <a:rPr lang="en-US" dirty="0">
                <a:latin typeface="Segoe UI Light" panose="020B0502040204020203" pitchFamily="34" charset="0"/>
                <a:cs typeface="Segoe UI Light" panose="020B0502040204020203" pitchFamily="34" charset="0"/>
              </a:rPr>
              <a:t>If we are unsuccessful in untangling the billing side, we can still bill through the physician on-site (even though our dentists CAN order vaccines)</a:t>
            </a:r>
          </a:p>
          <a:p>
            <a:pPr marL="914400" lvl="2" indent="0">
              <a:buNone/>
            </a:pPr>
            <a:endParaRPr lang="en-US" dirty="0"/>
          </a:p>
          <a:p>
            <a:pPr lvl="2"/>
            <a:endParaRPr lang="en-US" dirty="0"/>
          </a:p>
        </p:txBody>
      </p:sp>
      <p:pic>
        <p:nvPicPr>
          <p:cNvPr id="5" name="Picture 4"/>
          <p:cNvPicPr>
            <a:picLocks noChangeAspect="1"/>
          </p:cNvPicPr>
          <p:nvPr/>
        </p:nvPicPr>
        <p:blipFill>
          <a:blip r:embed="rId2"/>
          <a:stretch>
            <a:fillRect/>
          </a:stretch>
        </p:blipFill>
        <p:spPr>
          <a:xfrm>
            <a:off x="9544615" y="2243069"/>
            <a:ext cx="2320829" cy="3284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3073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5FFD-3A8D-658B-7BC1-30B6001A66B5}"/>
              </a:ext>
            </a:extLst>
          </p:cNvPr>
          <p:cNvSpPr>
            <a:spLocks noGrp="1"/>
          </p:cNvSpPr>
          <p:nvPr>
            <p:ph type="title"/>
          </p:nvPr>
        </p:nvSpPr>
        <p:spPr/>
        <p:txBody>
          <a:bodyPr/>
          <a:lstStyle/>
          <a:p>
            <a:r>
              <a:rPr lang="en-US" dirty="0"/>
              <a:t>Key Take Aways 	</a:t>
            </a:r>
          </a:p>
        </p:txBody>
      </p:sp>
      <p:sp>
        <p:nvSpPr>
          <p:cNvPr id="3" name="Content Placeholder 2">
            <a:extLst>
              <a:ext uri="{FF2B5EF4-FFF2-40B4-BE49-F238E27FC236}">
                <a16:creationId xmlns:a16="http://schemas.microsoft.com/office/drawing/2014/main" id="{6AB68FFD-5280-1379-531C-BAC855CB51EB}"/>
              </a:ext>
            </a:extLst>
          </p:cNvPr>
          <p:cNvSpPr>
            <a:spLocks noGrp="1"/>
          </p:cNvSpPr>
          <p:nvPr>
            <p:ph idx="1"/>
          </p:nvPr>
        </p:nvSpPr>
        <p:spPr/>
        <p:txBody>
          <a:bodyPr>
            <a:normAutofit/>
          </a:bodyPr>
          <a:lstStyle/>
          <a:p>
            <a:pPr marL="342900" indent="-342900">
              <a:buFont typeface="Arial" panose="020B0604020202020204" pitchFamily="34" charset="0"/>
              <a:buChar char="•"/>
            </a:pPr>
            <a:r>
              <a:rPr lang="en-US" sz="2400" b="0" dirty="0">
                <a:latin typeface="Segoe UI Light" panose="020B0502040204020203" pitchFamily="34" charset="0"/>
                <a:cs typeface="Segoe UI Light" panose="020B0502040204020203" pitchFamily="34" charset="0"/>
              </a:rPr>
              <a:t>Dental Teams should be part of messaging parents and patients about HPV</a:t>
            </a:r>
          </a:p>
          <a:p>
            <a:pPr marL="342900" indent="-342900">
              <a:buFont typeface="Arial" panose="020B0604020202020204" pitchFamily="34" charset="0"/>
              <a:buChar char="•"/>
            </a:pPr>
            <a:r>
              <a:rPr lang="en-US" sz="2400" b="0" dirty="0">
                <a:latin typeface="Segoe UI Light" panose="020B0502040204020203" pitchFamily="34" charset="0"/>
                <a:cs typeface="Segoe UI Light" panose="020B0502040204020203" pitchFamily="34" charset="0"/>
              </a:rPr>
              <a:t>Key message – cancer prevention </a:t>
            </a:r>
          </a:p>
          <a:p>
            <a:pPr marL="342900" indent="-342900">
              <a:buFont typeface="Arial" panose="020B0604020202020204" pitchFamily="34" charset="0"/>
              <a:buChar char="•"/>
            </a:pPr>
            <a:r>
              <a:rPr lang="en-US" sz="2400" b="0" dirty="0">
                <a:latin typeface="Segoe UI Light" panose="020B0502040204020203" pitchFamily="34" charset="0"/>
                <a:cs typeface="Segoe UI Light" panose="020B0502040204020203" pitchFamily="34" charset="0"/>
              </a:rPr>
              <a:t>You all have a big role in helping decrease our HPV related cancer rates through vaccination!  </a:t>
            </a:r>
          </a:p>
        </p:txBody>
      </p:sp>
    </p:spTree>
    <p:extLst>
      <p:ext uri="{BB962C8B-B14F-4D97-AF65-F5344CB8AC3E}">
        <p14:creationId xmlns:p14="http://schemas.microsoft.com/office/powerpoint/2010/main" val="729156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4578-8130-4739-B20A-B096C9E498F0}"/>
              </a:ext>
            </a:extLst>
          </p:cNvPr>
          <p:cNvSpPr>
            <a:spLocks noGrp="1"/>
          </p:cNvSpPr>
          <p:nvPr>
            <p:ph type="title"/>
          </p:nvPr>
        </p:nvSpPr>
        <p:spPr>
          <a:xfrm>
            <a:off x="1220470" y="591744"/>
            <a:ext cx="9751060" cy="892453"/>
          </a:xfrm>
        </p:spPr>
        <p:txBody>
          <a:bodyPr/>
          <a:lstStyle/>
          <a:p>
            <a:r>
              <a:rPr lang="en-US" dirty="0"/>
              <a:t>THANK YOU!  </a:t>
            </a:r>
          </a:p>
        </p:txBody>
      </p:sp>
      <p:pic>
        <p:nvPicPr>
          <p:cNvPr id="4" name="Picture 3">
            <a:extLst>
              <a:ext uri="{FF2B5EF4-FFF2-40B4-BE49-F238E27FC236}">
                <a16:creationId xmlns:a16="http://schemas.microsoft.com/office/drawing/2014/main" id="{45304D97-5A0C-45BF-9DB4-A97E4DCF4E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470" y="4688709"/>
            <a:ext cx="3201188" cy="2077002"/>
          </a:xfrm>
          <a:prstGeom prst="rect">
            <a:avLst/>
          </a:prstGeom>
        </p:spPr>
      </p:pic>
      <p:grpSp>
        <p:nvGrpSpPr>
          <p:cNvPr id="5" name="Group 4">
            <a:extLst>
              <a:ext uri="{FF2B5EF4-FFF2-40B4-BE49-F238E27FC236}">
                <a16:creationId xmlns:a16="http://schemas.microsoft.com/office/drawing/2014/main" id="{EB7E69DB-4F29-4AE4-B0D9-6827084869CB}"/>
              </a:ext>
            </a:extLst>
          </p:cNvPr>
          <p:cNvGrpSpPr/>
          <p:nvPr/>
        </p:nvGrpSpPr>
        <p:grpSpPr>
          <a:xfrm>
            <a:off x="5713372" y="1484197"/>
            <a:ext cx="5269141" cy="3928239"/>
            <a:chOff x="3585200" y="1812330"/>
            <a:chExt cx="6343392" cy="4423092"/>
          </a:xfrm>
        </p:grpSpPr>
        <p:pic>
          <p:nvPicPr>
            <p:cNvPr id="6" name="Picture 5">
              <a:extLst>
                <a:ext uri="{FF2B5EF4-FFF2-40B4-BE49-F238E27FC236}">
                  <a16:creationId xmlns:a16="http://schemas.microsoft.com/office/drawing/2014/main" id="{A2BF3935-9142-4CB7-B918-9BC3EB2DF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259" y="1812330"/>
              <a:ext cx="546111" cy="546111"/>
            </a:xfrm>
            <a:prstGeom prst="rect">
              <a:avLst/>
            </a:prstGeom>
          </p:spPr>
        </p:pic>
        <p:pic>
          <p:nvPicPr>
            <p:cNvPr id="7" name="Picture 6">
              <a:extLst>
                <a:ext uri="{FF2B5EF4-FFF2-40B4-BE49-F238E27FC236}">
                  <a16:creationId xmlns:a16="http://schemas.microsoft.com/office/drawing/2014/main" id="{C8D5881A-6B6C-442A-BF73-307336FFC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2987" y="4901600"/>
              <a:ext cx="526861" cy="526861"/>
            </a:xfrm>
            <a:prstGeom prst="rect">
              <a:avLst/>
            </a:prstGeom>
          </p:spPr>
        </p:pic>
        <p:pic>
          <p:nvPicPr>
            <p:cNvPr id="8" name="Picture 7">
              <a:extLst>
                <a:ext uri="{FF2B5EF4-FFF2-40B4-BE49-F238E27FC236}">
                  <a16:creationId xmlns:a16="http://schemas.microsoft.com/office/drawing/2014/main" id="{02DEA70E-D4AD-44E1-9D0B-8ACAABC616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5200" y="4134573"/>
              <a:ext cx="638783" cy="519327"/>
            </a:xfrm>
            <a:prstGeom prst="rect">
              <a:avLst/>
            </a:prstGeom>
          </p:spPr>
        </p:pic>
        <p:pic>
          <p:nvPicPr>
            <p:cNvPr id="9" name="Picture 2" descr="Image result for youtube logo">
              <a:extLst>
                <a:ext uri="{FF2B5EF4-FFF2-40B4-BE49-F238E27FC236}">
                  <a16:creationId xmlns:a16="http://schemas.microsoft.com/office/drawing/2014/main" id="{8F2C9EDC-934F-4065-AC56-1C063FAE2F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4927" y="5716095"/>
              <a:ext cx="519327" cy="5193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6BDFBBE-06EE-47A0-AB41-3E5E623CC40E}"/>
                </a:ext>
              </a:extLst>
            </p:cNvPr>
            <p:cNvSpPr txBox="1"/>
            <p:nvPr/>
          </p:nvSpPr>
          <p:spPr>
            <a:xfrm>
              <a:off x="4623102" y="1881925"/>
              <a:ext cx="1166955" cy="334594"/>
            </a:xfrm>
            <a:prstGeom prst="rect">
              <a:avLst/>
            </a:prstGeom>
            <a:noFill/>
          </p:spPr>
          <p:txBody>
            <a:bodyPr wrap="none" rtlCol="0">
              <a:spAutoFit/>
            </a:bodyPr>
            <a:lstStyle/>
            <a:p>
              <a:r>
                <a:rPr lang="en-US" sz="1350" dirty="0">
                  <a:latin typeface="Segoe UI" panose="020B0502040204020203" pitchFamily="34" charset="0"/>
                  <a:cs typeface="Segoe UI" panose="020B0502040204020203" pitchFamily="34" charset="0"/>
                </a:rPr>
                <a:t>@VGMHC</a:t>
              </a:r>
            </a:p>
          </p:txBody>
        </p:sp>
        <p:sp>
          <p:nvSpPr>
            <p:cNvPr id="11" name="TextBox 10">
              <a:extLst>
                <a:ext uri="{FF2B5EF4-FFF2-40B4-BE49-F238E27FC236}">
                  <a16:creationId xmlns:a16="http://schemas.microsoft.com/office/drawing/2014/main" id="{147F1594-F24E-4879-B74A-58FD31B3B9CA}"/>
                </a:ext>
              </a:extLst>
            </p:cNvPr>
            <p:cNvSpPr txBox="1"/>
            <p:nvPr/>
          </p:nvSpPr>
          <p:spPr>
            <a:xfrm>
              <a:off x="4623102" y="4134571"/>
              <a:ext cx="1706537" cy="334594"/>
            </a:xfrm>
            <a:prstGeom prst="rect">
              <a:avLst/>
            </a:prstGeom>
            <a:noFill/>
          </p:spPr>
          <p:txBody>
            <a:bodyPr wrap="none" rtlCol="0">
              <a:spAutoFit/>
            </a:bodyPr>
            <a:lstStyle/>
            <a:p>
              <a:r>
                <a:rPr lang="en-US" sz="1350" dirty="0">
                  <a:latin typeface="Segoe UI" panose="020B0502040204020203" pitchFamily="34" charset="0"/>
                  <a:cs typeface="Segoe UI" panose="020B0502040204020203" pitchFamily="34" charset="0"/>
                </a:rPr>
                <a:t>@</a:t>
              </a:r>
              <a:r>
                <a:rPr lang="en-US" sz="1350" dirty="0" err="1">
                  <a:latin typeface="Segoe UI" panose="020B0502040204020203" pitchFamily="34" charset="0"/>
                  <a:cs typeface="Segoe UI" panose="020B0502040204020203" pitchFamily="34" charset="0"/>
                </a:rPr>
                <a:t>VirginiaGarcia</a:t>
              </a:r>
              <a:endParaRPr lang="en-US" sz="135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58219C60-2475-4BBF-9B29-8704CB0A6008}"/>
                </a:ext>
              </a:extLst>
            </p:cNvPr>
            <p:cNvSpPr txBox="1"/>
            <p:nvPr/>
          </p:nvSpPr>
          <p:spPr>
            <a:xfrm>
              <a:off x="4623102" y="4919514"/>
              <a:ext cx="5305490" cy="334594"/>
            </a:xfrm>
            <a:prstGeom prst="rect">
              <a:avLst/>
            </a:prstGeom>
            <a:noFill/>
          </p:spPr>
          <p:txBody>
            <a:bodyPr wrap="none" rtlCol="0">
              <a:spAutoFit/>
            </a:bodyPr>
            <a:lstStyle/>
            <a:p>
              <a:r>
                <a:rPr lang="en-US" sz="1350" dirty="0">
                  <a:latin typeface="Segoe UI" panose="020B0502040204020203" pitchFamily="34" charset="0"/>
                  <a:cs typeface="Segoe UI" panose="020B0502040204020203" pitchFamily="34" charset="0"/>
                </a:rPr>
                <a:t>Virginia Garcia Memorial Health Center and Foundation</a:t>
              </a:r>
            </a:p>
          </p:txBody>
        </p:sp>
        <p:sp>
          <p:nvSpPr>
            <p:cNvPr id="13" name="TextBox 12">
              <a:extLst>
                <a:ext uri="{FF2B5EF4-FFF2-40B4-BE49-F238E27FC236}">
                  <a16:creationId xmlns:a16="http://schemas.microsoft.com/office/drawing/2014/main" id="{3FBBA4B8-9274-446B-8525-0F4F8E303093}"/>
                </a:ext>
              </a:extLst>
            </p:cNvPr>
            <p:cNvSpPr txBox="1"/>
            <p:nvPr/>
          </p:nvSpPr>
          <p:spPr>
            <a:xfrm>
              <a:off x="4623101" y="5749173"/>
              <a:ext cx="3827524" cy="334594"/>
            </a:xfrm>
            <a:prstGeom prst="rect">
              <a:avLst/>
            </a:prstGeom>
            <a:noFill/>
          </p:spPr>
          <p:txBody>
            <a:bodyPr wrap="none" rtlCol="0">
              <a:spAutoFit/>
            </a:bodyPr>
            <a:lstStyle/>
            <a:p>
              <a:r>
                <a:rPr lang="en-US" sz="1350" dirty="0">
                  <a:latin typeface="Segoe UI" panose="020B0502040204020203" pitchFamily="34" charset="0"/>
                  <a:cs typeface="Segoe UI" panose="020B0502040204020203" pitchFamily="34" charset="0"/>
                </a:rPr>
                <a:t>Virginia Garcia Memorial Health Center</a:t>
              </a:r>
            </a:p>
          </p:txBody>
        </p:sp>
        <p:pic>
          <p:nvPicPr>
            <p:cNvPr id="14" name="Picture 13">
              <a:extLst>
                <a:ext uri="{FF2B5EF4-FFF2-40B4-BE49-F238E27FC236}">
                  <a16:creationId xmlns:a16="http://schemas.microsoft.com/office/drawing/2014/main" id="{4E1E8A88-19C9-4A48-A084-B1C922041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259" y="2528894"/>
              <a:ext cx="546111" cy="546111"/>
            </a:xfrm>
            <a:prstGeom prst="rect">
              <a:avLst/>
            </a:prstGeom>
          </p:spPr>
        </p:pic>
        <p:sp>
          <p:nvSpPr>
            <p:cNvPr id="15" name="TextBox 14">
              <a:extLst>
                <a:ext uri="{FF2B5EF4-FFF2-40B4-BE49-F238E27FC236}">
                  <a16:creationId xmlns:a16="http://schemas.microsoft.com/office/drawing/2014/main" id="{8F2D68AD-4CEF-467F-8C65-93FCFFE0977C}"/>
                </a:ext>
              </a:extLst>
            </p:cNvPr>
            <p:cNvSpPr txBox="1"/>
            <p:nvPr/>
          </p:nvSpPr>
          <p:spPr>
            <a:xfrm>
              <a:off x="4641273" y="2537268"/>
              <a:ext cx="4184870" cy="334594"/>
            </a:xfrm>
            <a:prstGeom prst="rect">
              <a:avLst/>
            </a:prstGeom>
            <a:noFill/>
          </p:spPr>
          <p:txBody>
            <a:bodyPr wrap="none" rtlCol="0">
              <a:spAutoFit/>
            </a:bodyPr>
            <a:lstStyle/>
            <a:p>
              <a:r>
                <a:rPr lang="en-US" sz="1350" dirty="0">
                  <a:latin typeface="Segoe UI" panose="020B0502040204020203" pitchFamily="34" charset="0"/>
                  <a:cs typeface="Segoe UI" panose="020B0502040204020203" pitchFamily="34" charset="0"/>
                </a:rPr>
                <a:t>@</a:t>
              </a:r>
              <a:r>
                <a:rPr lang="en-US" sz="1350" dirty="0" err="1">
                  <a:latin typeface="Segoe UI" panose="020B0502040204020203" pitchFamily="34" charset="0"/>
                  <a:cs typeface="Segoe UI" panose="020B0502040204020203" pitchFamily="34" charset="0"/>
                </a:rPr>
                <a:t>ClinicaVirginiaGarcia</a:t>
              </a:r>
              <a:r>
                <a:rPr lang="en-US" sz="1350" dirty="0">
                  <a:latin typeface="Segoe UI" panose="020B0502040204020203" pitchFamily="34" charset="0"/>
                  <a:cs typeface="Segoe UI" panose="020B0502040204020203" pitchFamily="34" charset="0"/>
                </a:rPr>
                <a:t> (Spanish-only page)</a:t>
              </a:r>
            </a:p>
          </p:txBody>
        </p:sp>
      </p:grpSp>
      <p:sp>
        <p:nvSpPr>
          <p:cNvPr id="16" name="TextBox 15">
            <a:extLst>
              <a:ext uri="{FF2B5EF4-FFF2-40B4-BE49-F238E27FC236}">
                <a16:creationId xmlns:a16="http://schemas.microsoft.com/office/drawing/2014/main" id="{2EF26274-3308-4973-9077-78FF90779EF9}"/>
              </a:ext>
            </a:extLst>
          </p:cNvPr>
          <p:cNvSpPr txBox="1"/>
          <p:nvPr/>
        </p:nvSpPr>
        <p:spPr>
          <a:xfrm>
            <a:off x="6621792" y="2828415"/>
            <a:ext cx="958468" cy="300082"/>
          </a:xfrm>
          <a:prstGeom prst="rect">
            <a:avLst/>
          </a:prstGeom>
          <a:noFill/>
        </p:spPr>
        <p:txBody>
          <a:bodyPr wrap="none" rtlCol="0">
            <a:spAutoFit/>
          </a:bodyPr>
          <a:lstStyle/>
          <a:p>
            <a:r>
              <a:rPr lang="en-US" sz="1350" dirty="0">
                <a:latin typeface="Segoe UI" panose="020B0502040204020203" pitchFamily="34" charset="0"/>
                <a:cs typeface="Segoe UI" panose="020B0502040204020203" pitchFamily="34" charset="0"/>
              </a:rPr>
              <a:t>@VGMHC</a:t>
            </a:r>
          </a:p>
        </p:txBody>
      </p:sp>
      <p:pic>
        <p:nvPicPr>
          <p:cNvPr id="17" name="Picture 4" descr="brandchannel: In Blow to Crafty Brand Odes, Instagram Adopts Minimalist New  Logo">
            <a:extLst>
              <a:ext uri="{FF2B5EF4-FFF2-40B4-BE49-F238E27FC236}">
                <a16:creationId xmlns:a16="http://schemas.microsoft.com/office/drawing/2014/main" id="{8029EE10-5183-4748-B097-370E385F1D6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67" t="13763" r="13728" b="13978"/>
          <a:stretch/>
        </p:blipFill>
        <p:spPr bwMode="auto">
          <a:xfrm>
            <a:off x="5713372" y="2750536"/>
            <a:ext cx="548289" cy="5397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
            <a:extLst>
              <a:ext uri="{FF2B5EF4-FFF2-40B4-BE49-F238E27FC236}">
                <a16:creationId xmlns:a16="http://schemas.microsoft.com/office/drawing/2014/main" id="{FC1BB8AA-8B2B-48ED-AFF3-AD776B688933}"/>
              </a:ext>
            </a:extLst>
          </p:cNvPr>
          <p:cNvSpPr txBox="1">
            <a:spLocks noChangeArrowheads="1"/>
          </p:cNvSpPr>
          <p:nvPr/>
        </p:nvSpPr>
        <p:spPr bwMode="auto">
          <a:xfrm>
            <a:off x="386680" y="1910412"/>
            <a:ext cx="4349480" cy="2708434"/>
          </a:xfrm>
          <a:prstGeom prst="rect">
            <a:avLst/>
          </a:prstGeom>
          <a:noFill/>
          <a:ln w="9525">
            <a:noFill/>
            <a:miter lim="800000"/>
            <a:headEnd/>
            <a:tailEnd/>
          </a:ln>
        </p:spPr>
        <p:txBody>
          <a:bodyPr wrap="square" numCol="1" anchor="b">
            <a:spAutoFit/>
          </a:bodyPr>
          <a:lstStyle/>
          <a:p>
            <a:pPr algn="ctr" eaLnBrk="1" fontAlgn="auto" hangingPunct="1">
              <a:spcBef>
                <a:spcPct val="50000"/>
              </a:spcBef>
              <a:spcAft>
                <a:spcPts val="0"/>
              </a:spcAft>
              <a:buSzTx/>
              <a:tabLst>
                <a:tab pos="2116138" algn="l"/>
              </a:tabLst>
              <a:defRPr/>
            </a:pPr>
            <a:r>
              <a:rPr lang="en-US" sz="2000" b="0" dirty="0">
                <a:solidFill>
                  <a:prstClr val="black"/>
                </a:solidFill>
                <a:latin typeface="Segoe UI Light" panose="020B0502040204020203" pitchFamily="34" charset="0"/>
                <a:ea typeface="+mn-ea"/>
                <a:cs typeface="Segoe UI Light" panose="020B0502040204020203" pitchFamily="34" charset="0"/>
              </a:rPr>
              <a:t>Lisa Bozzetti, DDS</a:t>
            </a:r>
          </a:p>
          <a:p>
            <a:pPr algn="ctr" eaLnBrk="1" fontAlgn="auto" hangingPunct="1">
              <a:spcBef>
                <a:spcPct val="50000"/>
              </a:spcBef>
              <a:spcAft>
                <a:spcPts val="0"/>
              </a:spcAft>
              <a:buSzTx/>
              <a:tabLst>
                <a:tab pos="2116138" algn="l"/>
              </a:tabLst>
              <a:defRPr/>
            </a:pPr>
            <a:r>
              <a:rPr lang="en-US" sz="2000" b="0" dirty="0">
                <a:solidFill>
                  <a:prstClr val="black"/>
                </a:solidFill>
                <a:latin typeface="Segoe UI Light" panose="020B0502040204020203" pitchFamily="34" charset="0"/>
                <a:ea typeface="+mn-ea"/>
                <a:cs typeface="Segoe UI Light" panose="020B0502040204020203" pitchFamily="34" charset="0"/>
              </a:rPr>
              <a:t>Dental Director</a:t>
            </a:r>
          </a:p>
          <a:p>
            <a:pPr algn="ctr" eaLnBrk="1" fontAlgn="auto" hangingPunct="1">
              <a:spcBef>
                <a:spcPct val="50000"/>
              </a:spcBef>
              <a:spcAft>
                <a:spcPts val="0"/>
              </a:spcAft>
              <a:buSzTx/>
              <a:tabLst>
                <a:tab pos="2116138" algn="l"/>
              </a:tabLst>
              <a:defRPr/>
            </a:pPr>
            <a:r>
              <a:rPr lang="en-US" sz="2000" b="0" dirty="0">
                <a:solidFill>
                  <a:prstClr val="black"/>
                </a:solidFill>
                <a:latin typeface="Segoe UI Light" panose="020B0502040204020203" pitchFamily="34" charset="0"/>
                <a:ea typeface="+mn-ea"/>
                <a:cs typeface="Segoe UI Light" panose="020B0502040204020203" pitchFamily="34" charset="0"/>
                <a:hlinkClick r:id="rId8"/>
              </a:rPr>
              <a:t>lbozzetti@vgmhc.org</a:t>
            </a:r>
            <a:endParaRPr lang="en-US" sz="2000" b="0" dirty="0">
              <a:solidFill>
                <a:prstClr val="black"/>
              </a:solidFill>
              <a:latin typeface="Segoe UI Light" panose="020B0502040204020203" pitchFamily="34" charset="0"/>
              <a:ea typeface="+mn-ea"/>
              <a:cs typeface="Segoe UI Light" panose="020B0502040204020203" pitchFamily="34" charset="0"/>
            </a:endParaRPr>
          </a:p>
          <a:p>
            <a:pPr algn="ctr" eaLnBrk="1" fontAlgn="auto" hangingPunct="1">
              <a:spcBef>
                <a:spcPct val="50000"/>
              </a:spcBef>
              <a:spcAft>
                <a:spcPts val="0"/>
              </a:spcAft>
              <a:buSzTx/>
              <a:tabLst>
                <a:tab pos="2116138" algn="l"/>
              </a:tabLst>
              <a:defRPr/>
            </a:pPr>
            <a:endParaRPr lang="en-US" sz="2000" dirty="0">
              <a:solidFill>
                <a:prstClr val="black"/>
              </a:solidFill>
              <a:latin typeface="Segoe UI Light" panose="020B0502040204020203" pitchFamily="34" charset="0"/>
              <a:cs typeface="Segoe UI Light" panose="020B0502040204020203" pitchFamily="34" charset="0"/>
            </a:endParaRPr>
          </a:p>
          <a:p>
            <a:pPr algn="ctr" eaLnBrk="1" fontAlgn="auto" hangingPunct="1">
              <a:spcBef>
                <a:spcPct val="50000"/>
              </a:spcBef>
              <a:spcAft>
                <a:spcPts val="0"/>
              </a:spcAft>
              <a:buSzTx/>
              <a:tabLst>
                <a:tab pos="2116138" algn="l"/>
              </a:tabLst>
              <a:defRPr/>
            </a:pPr>
            <a:endParaRPr lang="en-US" sz="2000" b="0" dirty="0">
              <a:solidFill>
                <a:prstClr val="black"/>
              </a:solidFill>
              <a:latin typeface="Segoe UI Light" panose="020B0502040204020203" pitchFamily="34" charset="0"/>
              <a:ea typeface="+mn-ea"/>
              <a:cs typeface="Segoe UI Light" panose="020B0502040204020203" pitchFamily="34" charset="0"/>
            </a:endParaRPr>
          </a:p>
          <a:p>
            <a:pPr algn="ctr" eaLnBrk="1" fontAlgn="auto" hangingPunct="1">
              <a:spcBef>
                <a:spcPct val="50000"/>
              </a:spcBef>
              <a:spcAft>
                <a:spcPts val="0"/>
              </a:spcAft>
              <a:buSzTx/>
              <a:tabLst>
                <a:tab pos="2116138" algn="l"/>
              </a:tabLst>
              <a:defRPr/>
            </a:pPr>
            <a:endParaRPr lang="en-US" sz="2000" b="0" dirty="0">
              <a:solidFill>
                <a:prstClr val="black"/>
              </a:solidFill>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2687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67090" y="330271"/>
            <a:ext cx="4215710" cy="1325563"/>
          </a:xfrm>
        </p:spPr>
        <p:txBody>
          <a:bodyPr>
            <a:normAutofit/>
          </a:bodyPr>
          <a:lstStyle/>
          <a:p>
            <a:pPr algn="l"/>
            <a:r>
              <a:rPr lang="en-US" dirty="0"/>
              <a:t>Our Mission</a:t>
            </a:r>
          </a:p>
        </p:txBody>
      </p:sp>
      <p:sp>
        <p:nvSpPr>
          <p:cNvPr id="4" name="TextBox 3">
            <a:extLst>
              <a:ext uri="{FF2B5EF4-FFF2-40B4-BE49-F238E27FC236}">
                <a16:creationId xmlns:a16="http://schemas.microsoft.com/office/drawing/2014/main" id="{931044C7-2AB9-480D-9482-78F7401C5E8A}"/>
              </a:ext>
            </a:extLst>
          </p:cNvPr>
          <p:cNvSpPr txBox="1"/>
          <p:nvPr/>
        </p:nvSpPr>
        <p:spPr>
          <a:xfrm>
            <a:off x="732383" y="1754986"/>
            <a:ext cx="7034880" cy="2343334"/>
          </a:xfrm>
          <a:prstGeom prst="rect">
            <a:avLst/>
          </a:prstGeom>
          <a:noFill/>
        </p:spPr>
        <p:txBody>
          <a:bodyPr wrap="square" rtlCol="0">
            <a:spAutoFit/>
          </a:bodyPr>
          <a:lstStyle/>
          <a:p>
            <a:pPr>
              <a:lnSpc>
                <a:spcPct val="150000"/>
              </a:lnSpc>
            </a:pPr>
            <a:r>
              <a:rPr lang="en-US" sz="2000" dirty="0">
                <a:latin typeface="Segoe UI Light" panose="020B0502040204020203" pitchFamily="34" charset="0"/>
                <a:cs typeface="Segoe UI Light" panose="020B0502040204020203" pitchFamily="34" charset="0"/>
              </a:rPr>
              <a:t>The Mission of Virginia Garcia Memorial Health Center is to provide high quality, comprehensive, and culturally appropriate health care to the communities of Washington and Yamhill counties with a special emphasis on migrant and seasonal farmworkers and others with barriers to receiving health care.</a:t>
            </a:r>
          </a:p>
        </p:txBody>
      </p:sp>
      <p:pic>
        <p:nvPicPr>
          <p:cNvPr id="7" name="Picture 2" descr="2112_01_scan.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9958" y="927627"/>
            <a:ext cx="2919659" cy="42614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7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9836" y="330271"/>
            <a:ext cx="5958329" cy="1325563"/>
          </a:xfrm>
        </p:spPr>
        <p:txBody>
          <a:bodyPr>
            <a:normAutofit/>
          </a:bodyPr>
          <a:lstStyle/>
          <a:p>
            <a:pPr algn="l"/>
            <a:r>
              <a:rPr lang="en-US" dirty="0"/>
              <a:t>About Virginia Garcia</a:t>
            </a:r>
          </a:p>
        </p:txBody>
      </p:sp>
      <p:sp>
        <p:nvSpPr>
          <p:cNvPr id="8" name="Content Placeholder 6">
            <a:extLst>
              <a:ext uri="{FF2B5EF4-FFF2-40B4-BE49-F238E27FC236}">
                <a16:creationId xmlns:a16="http://schemas.microsoft.com/office/drawing/2014/main" id="{68E67296-B41E-4EB3-A5F4-A5BF20A04862}"/>
              </a:ext>
            </a:extLst>
          </p:cNvPr>
          <p:cNvSpPr txBox="1">
            <a:spLocks/>
          </p:cNvSpPr>
          <p:nvPr/>
        </p:nvSpPr>
        <p:spPr>
          <a:xfrm>
            <a:off x="1149836" y="1655834"/>
            <a:ext cx="8943070" cy="4405928"/>
          </a:xfrm>
          <a:prstGeom prst="rect">
            <a:avLst/>
          </a:prstGeom>
        </p:spPr>
        <p:txBody>
          <a:bodyPr>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2100" b="1" kern="1200">
                <a:solidFill>
                  <a:schemeClr val="tx1"/>
                </a:solidFill>
                <a:latin typeface="+mn-lt"/>
                <a:ea typeface="+mn-ea"/>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tx1"/>
                </a:solidFill>
                <a:latin typeface="+mj-lt"/>
                <a:ea typeface="+mn-ea"/>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kern="1200">
                <a:solidFill>
                  <a:schemeClr val="tx1"/>
                </a:solidFill>
                <a:latin typeface="+mj-lt"/>
                <a:ea typeface="+mn-ea"/>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kern="1200" baseline="0">
                <a:solidFill>
                  <a:schemeClr val="tx1"/>
                </a:solidFill>
                <a:latin typeface="+mj-lt"/>
                <a:ea typeface="+mn-ea"/>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mj-lt"/>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Segoe UI" panose="020B0502040204020203" pitchFamily="34" charset="0"/>
              </a:rPr>
              <a:t>We serve more than 52,000 individuals in </a:t>
            </a:r>
          </a:p>
          <a:p>
            <a:r>
              <a:rPr lang="en-US" sz="1800" dirty="0">
                <a:latin typeface="Segoe UI" panose="020B0502040204020203" pitchFamily="34" charset="0"/>
              </a:rPr>
              <a:t>Washington and Yamhill counties at:</a:t>
            </a:r>
          </a:p>
          <a:p>
            <a:endParaRPr lang="en-US" sz="1800" dirty="0">
              <a:latin typeface="Segoe UI" panose="020B0502040204020203" pitchFamily="34" charset="0"/>
            </a:endParaRPr>
          </a:p>
          <a:p>
            <a:pPr marL="800100" lvl="1" indent="-285750">
              <a:lnSpc>
                <a:spcPct val="160000"/>
              </a:lnSpc>
              <a:buFont typeface="Wingdings" panose="05000000000000000000" pitchFamily="2" charset="2"/>
              <a:buChar char="§"/>
            </a:pPr>
            <a:r>
              <a:rPr lang="en-US" b="0" dirty="0">
                <a:latin typeface="Segoe UI Light" panose="020B0502040204020203" pitchFamily="34" charset="0"/>
                <a:cs typeface="Segoe UI Light" panose="020B0502040204020203" pitchFamily="34" charset="0"/>
              </a:rPr>
              <a:t>five primary care clinics</a:t>
            </a:r>
          </a:p>
          <a:p>
            <a:pPr marL="800100" lvl="1" indent="-285750">
              <a:lnSpc>
                <a:spcPct val="160000"/>
              </a:lnSpc>
              <a:buFont typeface="Wingdings" panose="05000000000000000000" pitchFamily="2" charset="2"/>
              <a:buChar char="§"/>
            </a:pPr>
            <a:r>
              <a:rPr lang="en-US" b="0" dirty="0">
                <a:latin typeface="Segoe UI Light" panose="020B0502040204020203" pitchFamily="34" charset="0"/>
                <a:cs typeface="Segoe UI Light" panose="020B0502040204020203" pitchFamily="34" charset="0"/>
              </a:rPr>
              <a:t>six dental clinics</a:t>
            </a:r>
          </a:p>
          <a:p>
            <a:pPr marL="800100" lvl="1" indent="-285750">
              <a:lnSpc>
                <a:spcPct val="160000"/>
              </a:lnSpc>
              <a:buFont typeface="Wingdings" panose="05000000000000000000" pitchFamily="2" charset="2"/>
              <a:buChar char="§"/>
            </a:pPr>
            <a:r>
              <a:rPr lang="en-US" b="0" dirty="0">
                <a:latin typeface="Segoe UI Light" panose="020B0502040204020203" pitchFamily="34" charset="0"/>
                <a:cs typeface="Segoe UI Light" panose="020B0502040204020203" pitchFamily="34" charset="0"/>
              </a:rPr>
              <a:t>five school-based health centers </a:t>
            </a:r>
          </a:p>
          <a:p>
            <a:pPr marL="800100" lvl="1" indent="-285750">
              <a:lnSpc>
                <a:spcPct val="160000"/>
              </a:lnSpc>
              <a:buFont typeface="Wingdings" panose="05000000000000000000" pitchFamily="2" charset="2"/>
              <a:buChar char="§"/>
            </a:pPr>
            <a:r>
              <a:rPr lang="en-US" dirty="0">
                <a:latin typeface="Segoe UI Light" panose="020B0502040204020203" pitchFamily="34" charset="0"/>
                <a:cs typeface="Segoe UI Light" panose="020B0502040204020203" pitchFamily="34" charset="0"/>
              </a:rPr>
              <a:t>a</a:t>
            </a:r>
            <a:r>
              <a:rPr lang="en-US" b="0" dirty="0">
                <a:latin typeface="Segoe UI Light" panose="020B0502040204020203" pitchFamily="34" charset="0"/>
                <a:cs typeface="Segoe UI Light" panose="020B0502040204020203" pitchFamily="34" charset="0"/>
              </a:rPr>
              <a:t> women’s clinic</a:t>
            </a:r>
          </a:p>
          <a:p>
            <a:pPr marL="800100" lvl="1" indent="-285750">
              <a:lnSpc>
                <a:spcPct val="160000"/>
              </a:lnSpc>
              <a:buFont typeface="Wingdings" panose="05000000000000000000" pitchFamily="2" charset="2"/>
              <a:buChar char="§"/>
            </a:pPr>
            <a:r>
              <a:rPr lang="en-US" dirty="0">
                <a:latin typeface="Segoe UI Light" panose="020B0502040204020203" pitchFamily="34" charset="0"/>
                <a:cs typeface="Segoe UI Light" panose="020B0502040204020203" pitchFamily="34" charset="0"/>
              </a:rPr>
              <a:t>a</a:t>
            </a:r>
            <a:r>
              <a:rPr lang="en-US" b="0" dirty="0">
                <a:latin typeface="Segoe UI Light" panose="020B0502040204020203" pitchFamily="34" charset="0"/>
                <a:cs typeface="Segoe UI Light" panose="020B0502040204020203" pitchFamily="34" charset="0"/>
              </a:rPr>
              <a:t> mobile outreach clinic (soon to be 2!)</a:t>
            </a:r>
          </a:p>
          <a:p>
            <a:pPr marL="800100" lvl="1" indent="-285750">
              <a:lnSpc>
                <a:spcPct val="160000"/>
              </a:lnSpc>
              <a:buFont typeface="Wingdings" panose="05000000000000000000" pitchFamily="2" charset="2"/>
              <a:buChar char="§"/>
            </a:pPr>
            <a:r>
              <a:rPr lang="en-US" dirty="0">
                <a:latin typeface="Segoe UI Light" panose="020B0502040204020203" pitchFamily="34" charset="0"/>
                <a:cs typeface="Segoe UI Light" panose="020B0502040204020203" pitchFamily="34" charset="0"/>
              </a:rPr>
              <a:t>a centralized administration office</a:t>
            </a:r>
            <a:endParaRPr lang="en-US" b="0" dirty="0">
              <a:latin typeface="Segoe UI Light" panose="020B0502040204020203" pitchFamily="34" charset="0"/>
              <a:cs typeface="Segoe UI Light" panose="020B0502040204020203" pitchFamily="34" charset="0"/>
            </a:endParaRPr>
          </a:p>
          <a:p>
            <a:endParaRPr lang="en-US" sz="1800" b="0" dirty="0">
              <a:latin typeface="Segoe UI" panose="020B0502040204020203" pitchFamily="34" charset="0"/>
            </a:endParaRPr>
          </a:p>
          <a:p>
            <a:r>
              <a:rPr lang="en-US" altLang="en-US" sz="1800" dirty="0">
                <a:latin typeface="Segoe UI" panose="020B0502040204020203" pitchFamily="34" charset="0"/>
              </a:rPr>
              <a:t>Today we serve 1 in every 14 residents of Washington and Yamhill counties.</a:t>
            </a:r>
          </a:p>
        </p:txBody>
      </p:sp>
      <p:pic>
        <p:nvPicPr>
          <p:cNvPr id="2" name="Picture 1">
            <a:extLst>
              <a:ext uri="{FF2B5EF4-FFF2-40B4-BE49-F238E27FC236}">
                <a16:creationId xmlns:a16="http://schemas.microsoft.com/office/drawing/2014/main" id="{BA09387A-A87F-4DAF-90F4-133ECDD35B51}"/>
              </a:ext>
            </a:extLst>
          </p:cNvPr>
          <p:cNvPicPr>
            <a:picLocks noChangeAspect="1"/>
          </p:cNvPicPr>
          <p:nvPr/>
        </p:nvPicPr>
        <p:blipFill>
          <a:blip r:embed="rId2"/>
          <a:stretch>
            <a:fillRect/>
          </a:stretch>
        </p:blipFill>
        <p:spPr>
          <a:xfrm>
            <a:off x="6504316" y="1950007"/>
            <a:ext cx="4959349" cy="32521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685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4BF69-E01D-5E00-CCD3-28542AA6192E}"/>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305E0E99-4F72-4784-4A63-302DD85D9439}"/>
              </a:ext>
            </a:extLst>
          </p:cNvPr>
          <p:cNvSpPr>
            <a:spLocks noGrp="1"/>
          </p:cNvSpPr>
          <p:nvPr>
            <p:ph idx="1"/>
          </p:nvPr>
        </p:nvSpPr>
        <p:spPr>
          <a:xfrm>
            <a:off x="478603" y="1948915"/>
            <a:ext cx="10934699" cy="3226666"/>
          </a:xfrm>
        </p:spPr>
        <p:txBody>
          <a:bodyPr/>
          <a:lstStyle/>
          <a:p>
            <a:pPr marL="342900" marR="0" lvl="0" indent="-342900">
              <a:spcBef>
                <a:spcPts val="0"/>
              </a:spcBef>
              <a:spcAft>
                <a:spcPts val="0"/>
              </a:spcAft>
              <a:buFont typeface="Arial" panose="020B0604020202020204" pitchFamily="34" charset="0"/>
              <a:buChar char="•"/>
            </a:pPr>
            <a:r>
              <a:rPr lang="en-US" sz="2400" b="0" dirty="0">
                <a:effectLst/>
                <a:latin typeface="Segoe UI Light" panose="020B0502040204020203" pitchFamily="34" charset="0"/>
                <a:ea typeface="Times New Roman" panose="02020603050405020304" pitchFamily="18" charset="0"/>
                <a:cs typeface="Segoe UI Light" panose="020B0502040204020203" pitchFamily="34" charset="0"/>
              </a:rPr>
              <a:t>Describe the relationship between HPV and oral cancer</a:t>
            </a:r>
            <a:endParaRPr lang="en-US" sz="2400" b="0" dirty="0">
              <a:effectLst/>
              <a:latin typeface="Segoe UI Light" panose="020B0502040204020203" pitchFamily="34" charset="0"/>
              <a:ea typeface="Calibri" panose="020F0502020204030204" pitchFamily="34" charset="0"/>
              <a:cs typeface="Segoe UI Light" panose="020B0502040204020203" pitchFamily="34" charset="0"/>
            </a:endParaRPr>
          </a:p>
          <a:p>
            <a:pPr marL="342900" marR="0" lvl="0" indent="-342900">
              <a:spcBef>
                <a:spcPts val="0"/>
              </a:spcBef>
              <a:spcAft>
                <a:spcPts val="0"/>
              </a:spcAft>
              <a:buFont typeface="Arial" panose="020B0604020202020204" pitchFamily="34" charset="0"/>
              <a:buChar char="•"/>
            </a:pPr>
            <a:r>
              <a:rPr lang="en-US" sz="2400" b="0" dirty="0">
                <a:effectLst/>
                <a:latin typeface="Segoe UI Light" panose="020B0502040204020203" pitchFamily="34" charset="0"/>
                <a:ea typeface="Times New Roman" panose="02020603050405020304" pitchFamily="18" charset="0"/>
                <a:cs typeface="Segoe UI Light" panose="020B0502040204020203" pitchFamily="34" charset="0"/>
              </a:rPr>
              <a:t>List two benefits of promoting HPV vaccination in the dental clinic</a:t>
            </a:r>
            <a:endParaRPr lang="en-US" sz="2400" b="0" dirty="0">
              <a:effectLst/>
              <a:latin typeface="Segoe UI Light" panose="020B0502040204020203" pitchFamily="34" charset="0"/>
              <a:ea typeface="Calibri" panose="020F0502020204030204" pitchFamily="34" charset="0"/>
              <a:cs typeface="Segoe UI Light" panose="020B0502040204020203" pitchFamily="34" charset="0"/>
            </a:endParaRPr>
          </a:p>
          <a:p>
            <a:pPr marL="342900" marR="0" lvl="0" indent="-342900">
              <a:spcBef>
                <a:spcPts val="0"/>
              </a:spcBef>
              <a:spcAft>
                <a:spcPts val="0"/>
              </a:spcAft>
              <a:buFont typeface="Arial" panose="020B0604020202020204" pitchFamily="34" charset="0"/>
              <a:buChar char="•"/>
            </a:pPr>
            <a:r>
              <a:rPr lang="en-US" sz="2400" b="0" dirty="0">
                <a:effectLst/>
                <a:latin typeface="Segoe UI Light" panose="020B0502040204020203" pitchFamily="34" charset="0"/>
                <a:ea typeface="Times New Roman" panose="02020603050405020304" pitchFamily="18" charset="0"/>
                <a:cs typeface="Segoe UI Light" panose="020B0502040204020203" pitchFamily="34" charset="0"/>
              </a:rPr>
              <a:t>Outline the age range that benefits most from HPV vaccination</a:t>
            </a:r>
            <a:endParaRPr lang="en-US" sz="2400" b="0" dirty="0">
              <a:effectLst/>
              <a:latin typeface="Segoe UI Light" panose="020B0502040204020203" pitchFamily="34" charset="0"/>
              <a:ea typeface="Calibri" panose="020F0502020204030204" pitchFamily="34" charset="0"/>
              <a:cs typeface="Segoe UI Light" panose="020B0502040204020203" pitchFamily="34" charset="0"/>
            </a:endParaRPr>
          </a:p>
          <a:p>
            <a:endParaRPr lang="en-US" dirty="0"/>
          </a:p>
        </p:txBody>
      </p:sp>
    </p:spTree>
    <p:extLst>
      <p:ext uri="{BB962C8B-B14F-4D97-AF65-F5344CB8AC3E}">
        <p14:creationId xmlns:p14="http://schemas.microsoft.com/office/powerpoint/2010/main" val="312692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HPV (Human Papilloma Virus)?    </a:t>
            </a:r>
          </a:p>
        </p:txBody>
      </p:sp>
      <p:sp>
        <p:nvSpPr>
          <p:cNvPr id="3" name="Content Placeholder 2"/>
          <p:cNvSpPr>
            <a:spLocks noGrp="1"/>
          </p:cNvSpPr>
          <p:nvPr>
            <p:ph idx="1"/>
          </p:nvPr>
        </p:nvSpPr>
        <p:spPr/>
        <p:txBody>
          <a:bodyPr>
            <a:normAutofit/>
          </a:bodyPr>
          <a:lstStyle/>
          <a:p>
            <a:endParaRPr lang="en-US" altLang="en-US" sz="2400" dirty="0"/>
          </a:p>
          <a:p>
            <a:endParaRPr lang="en-US" altLang="en-US" sz="2400" dirty="0"/>
          </a:p>
          <a:p>
            <a:endParaRPr lang="en-US" altLang="en-US" sz="2400" dirty="0"/>
          </a:p>
          <a:p>
            <a:endParaRPr lang="en-US" altLang="en-US" sz="2400" dirty="0"/>
          </a:p>
          <a:p>
            <a:endParaRPr lang="en-US" altLang="en-US" sz="2400" dirty="0"/>
          </a:p>
        </p:txBody>
      </p:sp>
      <p:sp>
        <p:nvSpPr>
          <p:cNvPr id="4" name="Rectangle 3"/>
          <p:cNvSpPr/>
          <p:nvPr/>
        </p:nvSpPr>
        <p:spPr>
          <a:xfrm>
            <a:off x="318654" y="1561521"/>
            <a:ext cx="11554691" cy="3754874"/>
          </a:xfrm>
          <a:prstGeom prst="rect">
            <a:avLst/>
          </a:prstGeom>
        </p:spPr>
        <p:txBody>
          <a:bodyPr wrap="square">
            <a:spAutoFit/>
          </a:bodyPr>
          <a:lstStyle/>
          <a:p>
            <a:pPr marL="285750" indent="-285750" defTabSz="4075113">
              <a:spcAft>
                <a:spcPts val="800"/>
              </a:spcAft>
              <a:buFont typeface="Arial" panose="020B0604020202020204" pitchFamily="34" charset="0"/>
              <a:buChar char="•"/>
              <a:defRPr/>
            </a:pPr>
            <a:r>
              <a:rPr lang="en-US" b="1" dirty="0">
                <a:solidFill>
                  <a:schemeClr val="tx2">
                    <a:lumMod val="75000"/>
                  </a:schemeClr>
                </a:solidFill>
                <a:latin typeface="Segoe UI Light" panose="020B0502040204020203" pitchFamily="34" charset="0"/>
                <a:cs typeface="Segoe UI Light" panose="020B0502040204020203" pitchFamily="34" charset="0"/>
              </a:rPr>
              <a:t>Human papillomavirus </a:t>
            </a:r>
            <a:r>
              <a:rPr lang="en-US" dirty="0">
                <a:solidFill>
                  <a:schemeClr val="tx2">
                    <a:lumMod val="75000"/>
                  </a:schemeClr>
                </a:solidFill>
                <a:latin typeface="Segoe UI Light" panose="020B0502040204020203" pitchFamily="34" charset="0"/>
                <a:cs typeface="Segoe UI Light" panose="020B0502040204020203" pitchFamily="34" charset="0"/>
              </a:rPr>
              <a:t>(</a:t>
            </a:r>
            <a:r>
              <a:rPr lang="en-US" b="1" dirty="0">
                <a:solidFill>
                  <a:schemeClr val="tx2">
                    <a:lumMod val="75000"/>
                  </a:schemeClr>
                </a:solidFill>
                <a:latin typeface="Segoe UI Light" panose="020B0502040204020203" pitchFamily="34" charset="0"/>
                <a:cs typeface="Segoe UI Light" panose="020B0502040204020203" pitchFamily="34" charset="0"/>
              </a:rPr>
              <a:t>HPV</a:t>
            </a:r>
            <a:r>
              <a:rPr lang="en-US" dirty="0">
                <a:solidFill>
                  <a:schemeClr val="tx2">
                    <a:lumMod val="75000"/>
                  </a:schemeClr>
                </a:solidFill>
                <a:latin typeface="Segoe UI Light" panose="020B0502040204020203" pitchFamily="34" charset="0"/>
                <a:cs typeface="Segoe UI Light" panose="020B0502040204020203" pitchFamily="34" charset="0"/>
              </a:rPr>
              <a:t>) </a:t>
            </a:r>
            <a:r>
              <a:rPr lang="en-US" dirty="0">
                <a:latin typeface="Segoe UI Light" panose="020B0502040204020203" pitchFamily="34" charset="0"/>
                <a:cs typeface="Segoe UI Light" panose="020B0502040204020203" pitchFamily="34" charset="0"/>
              </a:rPr>
              <a:t>is the most common sexually transmitted infection (STI) in the U.S. with nearly every sexually active person having an HPV infection in their lifetime </a:t>
            </a:r>
            <a:r>
              <a:rPr lang="en-US" sz="1600" dirty="0">
                <a:latin typeface="Segoe UI Light" panose="020B0502040204020203" pitchFamily="34" charset="0"/>
                <a:cs typeface="Segoe UI Light" panose="020B0502040204020203" pitchFamily="34" charset="0"/>
              </a:rPr>
              <a:t>(National Cancer Institute, 2021).  </a:t>
            </a:r>
            <a:endParaRPr lang="en-US" dirty="0">
              <a:latin typeface="Segoe UI Light" panose="020B0502040204020203" pitchFamily="34" charset="0"/>
              <a:cs typeface="Segoe UI Light" panose="020B0502040204020203" pitchFamily="34" charset="0"/>
            </a:endParaRPr>
          </a:p>
          <a:p>
            <a:pPr marL="742950" lvl="1" indent="-285750" defTabSz="4075113">
              <a:spcAft>
                <a:spcPts val="800"/>
              </a:spcAft>
              <a:buFont typeface="Arial" panose="020B0604020202020204" pitchFamily="34" charset="0"/>
              <a:buChar char="•"/>
              <a:defRPr/>
            </a:pPr>
            <a:r>
              <a:rPr lang="en-US" dirty="0">
                <a:latin typeface="Segoe UI Light" panose="020B0502040204020203" pitchFamily="34" charset="0"/>
                <a:cs typeface="Segoe UI Light" panose="020B0502040204020203" pitchFamily="34" charset="0"/>
              </a:rPr>
              <a:t>Estimated 79 million Americans currently infected </a:t>
            </a:r>
          </a:p>
          <a:p>
            <a:pPr marL="742950" lvl="1" indent="-285750" defTabSz="4075113">
              <a:spcAft>
                <a:spcPts val="800"/>
              </a:spcAft>
              <a:buFont typeface="Arial" panose="020B0604020202020204" pitchFamily="34" charset="0"/>
              <a:buChar char="•"/>
              <a:defRPr/>
            </a:pPr>
            <a:r>
              <a:rPr lang="en-US" dirty="0">
                <a:latin typeface="Segoe UI Light" panose="020B0502040204020203" pitchFamily="34" charset="0"/>
                <a:cs typeface="Segoe UI Light" panose="020B0502040204020203" pitchFamily="34" charset="0"/>
              </a:rPr>
              <a:t>14 million new infections/year in the US</a:t>
            </a:r>
          </a:p>
          <a:p>
            <a:pPr marL="742950" lvl="1" indent="-285750" defTabSz="4075113">
              <a:spcAft>
                <a:spcPts val="800"/>
              </a:spcAft>
              <a:buFont typeface="Arial" panose="020B0604020202020204" pitchFamily="34" charset="0"/>
              <a:buChar char="•"/>
              <a:defRPr/>
            </a:pPr>
            <a:r>
              <a:rPr lang="en-US" dirty="0">
                <a:latin typeface="Segoe UI Light" panose="020B0502040204020203" pitchFamily="34" charset="0"/>
                <a:cs typeface="Segoe UI Light" panose="020B0502040204020203" pitchFamily="34" charset="0"/>
              </a:rPr>
              <a:t>HPV infection is most common in people in their teens and early 20s	</a:t>
            </a:r>
          </a:p>
          <a:p>
            <a:pPr marL="285750" indent="-285750" defTabSz="4075113">
              <a:spcAft>
                <a:spcPts val="800"/>
              </a:spcAft>
              <a:buFont typeface="Arial" panose="020B0604020202020204" pitchFamily="34" charset="0"/>
              <a:buChar char="•"/>
              <a:defRPr/>
            </a:pPr>
            <a:r>
              <a:rPr lang="en-US" dirty="0">
                <a:latin typeface="Segoe UI Light" panose="020B0502040204020203" pitchFamily="34" charset="0"/>
                <a:cs typeface="Segoe UI Light" panose="020B0502040204020203" pitchFamily="34" charset="0"/>
              </a:rPr>
              <a:t>Most people will never know that they have been infected</a:t>
            </a:r>
          </a:p>
          <a:p>
            <a:pPr marL="285750" indent="-285750" defTabSz="4075113">
              <a:spcAft>
                <a:spcPts val="800"/>
              </a:spcAft>
              <a:buFont typeface="Arial" panose="020B0604020202020204" pitchFamily="34" charset="0"/>
              <a:buChar char="•"/>
              <a:defRPr/>
            </a:pPr>
            <a:r>
              <a:rPr lang="en-US" dirty="0">
                <a:latin typeface="Segoe UI Light" panose="020B0502040204020203" pitchFamily="34" charset="0"/>
                <a:cs typeface="Segoe UI Light" panose="020B0502040204020203" pitchFamily="34" charset="0"/>
              </a:rPr>
              <a:t>HPV-related </a:t>
            </a:r>
            <a:r>
              <a:rPr lang="en-US" b="1" dirty="0">
                <a:solidFill>
                  <a:schemeClr val="tx2">
                    <a:lumMod val="75000"/>
                  </a:schemeClr>
                </a:solidFill>
                <a:latin typeface="Segoe UI Light" panose="020B0502040204020203" pitchFamily="34" charset="0"/>
                <a:cs typeface="Segoe UI Light" panose="020B0502040204020203" pitchFamily="34" charset="0"/>
              </a:rPr>
              <a:t>oropharyngeal cancer</a:t>
            </a:r>
            <a:r>
              <a:rPr lang="en-US" dirty="0">
                <a:solidFill>
                  <a:schemeClr val="tx2">
                    <a:lumMod val="75000"/>
                  </a:schemeClr>
                </a:solidFill>
                <a:latin typeface="Segoe UI Light" panose="020B0502040204020203" pitchFamily="34" charset="0"/>
                <a:cs typeface="Segoe UI Light" panose="020B0502040204020203" pitchFamily="34" charset="0"/>
              </a:rPr>
              <a:t> </a:t>
            </a:r>
            <a:r>
              <a:rPr lang="en-US" dirty="0">
                <a:latin typeface="Segoe UI Light" panose="020B0502040204020203" pitchFamily="34" charset="0"/>
                <a:cs typeface="Segoe UI Light" panose="020B0502040204020203" pitchFamily="34" charset="0"/>
              </a:rPr>
              <a:t>cases are rising, with an estimated 3,500 new cases per year in women and 16,200 per year in men</a:t>
            </a:r>
            <a:r>
              <a:rPr lang="en-US" sz="1600" dirty="0">
                <a:latin typeface="Segoe UI Light" panose="020B0502040204020203" pitchFamily="34" charset="0"/>
                <a:cs typeface="Segoe UI Light" panose="020B0502040204020203" pitchFamily="34" charset="0"/>
              </a:rPr>
              <a:t> (CDC, 2021).  </a:t>
            </a:r>
          </a:p>
          <a:p>
            <a:pPr marL="285750" indent="-285750" defTabSz="4075113">
              <a:spcAft>
                <a:spcPts val="800"/>
              </a:spcAft>
              <a:buFont typeface="Arial" panose="020B0604020202020204" pitchFamily="34" charset="0"/>
              <a:buChar char="•"/>
              <a:defRPr/>
            </a:pPr>
            <a:r>
              <a:rPr lang="en-US" altLang="en-US" dirty="0">
                <a:latin typeface="Segoe UI Light" panose="020B0502040204020203" pitchFamily="34" charset="0"/>
                <a:cs typeface="Segoe UI Light" panose="020B0502040204020203" pitchFamily="34" charset="0"/>
              </a:rPr>
              <a:t>Dentists participate in detection of oral and oropharyngeal cancer by performing oral cancer screenings. </a:t>
            </a:r>
            <a:r>
              <a:rPr lang="en-US" altLang="en-US" b="1" dirty="0">
                <a:solidFill>
                  <a:schemeClr val="tx2">
                    <a:lumMod val="75000"/>
                  </a:schemeClr>
                </a:solidFill>
                <a:latin typeface="Segoe UI Light" panose="020B0502040204020203" pitchFamily="34" charset="0"/>
                <a:cs typeface="Segoe UI Light" panose="020B0502040204020203" pitchFamily="34" charset="0"/>
              </a:rPr>
              <a:t>Dentists</a:t>
            </a:r>
            <a:r>
              <a:rPr lang="en-US" altLang="en-US" dirty="0">
                <a:latin typeface="Segoe UI Light" panose="020B0502040204020203" pitchFamily="34" charset="0"/>
                <a:cs typeface="Segoe UI Light" panose="020B0502040204020203" pitchFamily="34" charset="0"/>
              </a:rPr>
              <a:t> do not routinely participate in primary HPV-related oropharyngeal cancer prevention, including counselling, referrals for vaccination, and/or direct vaccination </a:t>
            </a:r>
            <a:r>
              <a:rPr lang="en-US" altLang="en-US" sz="1600" dirty="0">
                <a:latin typeface="Segoe UI Light" panose="020B0502040204020203" pitchFamily="34" charset="0"/>
                <a:cs typeface="Segoe UI Light" panose="020B0502040204020203" pitchFamily="34" charset="0"/>
              </a:rPr>
              <a:t>(</a:t>
            </a:r>
            <a:r>
              <a:rPr lang="en-US" sz="1600" dirty="0">
                <a:latin typeface="Segoe UI Light" panose="020B0502040204020203" pitchFamily="34" charset="0"/>
                <a:cs typeface="Segoe UI Light" panose="020B0502040204020203" pitchFamily="34" charset="0"/>
              </a:rPr>
              <a:t>Daley EM, 2018; </a:t>
            </a:r>
            <a:r>
              <a:rPr lang="en-US" sz="1600" dirty="0" err="1">
                <a:latin typeface="Segoe UI Light" panose="020B0502040204020203" pitchFamily="34" charset="0"/>
                <a:cs typeface="Segoe UI Light" panose="020B0502040204020203" pitchFamily="34" charset="0"/>
              </a:rPr>
              <a:t>Griner</a:t>
            </a:r>
            <a:r>
              <a:rPr lang="en-US" sz="1600" dirty="0">
                <a:latin typeface="Segoe UI Light" panose="020B0502040204020203" pitchFamily="34" charset="0"/>
                <a:cs typeface="Segoe UI Light" panose="020B0502040204020203" pitchFamily="34" charset="0"/>
              </a:rPr>
              <a:t> SB, 2019; Harris KL, 2020).</a:t>
            </a:r>
            <a:endParaRPr lang="en-US" altLang="en-US" sz="1600" baseline="30000" dirty="0">
              <a:latin typeface="Segoe UI Light" panose="020B0502040204020203" pitchFamily="34" charset="0"/>
              <a:cs typeface="Segoe UI Light" panose="020B0502040204020203" pitchFamily="34" charset="0"/>
            </a:endParaRPr>
          </a:p>
        </p:txBody>
      </p:sp>
      <p:sp>
        <p:nvSpPr>
          <p:cNvPr id="5" name="TextBox 4"/>
          <p:cNvSpPr txBox="1"/>
          <p:nvPr/>
        </p:nvSpPr>
        <p:spPr>
          <a:xfrm>
            <a:off x="635440" y="6031206"/>
            <a:ext cx="7583055" cy="461665"/>
          </a:xfrm>
          <a:prstGeom prst="rect">
            <a:avLst/>
          </a:prstGeom>
          <a:noFill/>
        </p:spPr>
        <p:txBody>
          <a:bodyPr wrap="square" rtlCol="0">
            <a:spAutoFit/>
          </a:bodyPr>
          <a:lstStyle/>
          <a:p>
            <a:r>
              <a:rPr lang="en-US" sz="1200" i="1" dirty="0"/>
              <a:t>Sources: Megan </a:t>
            </a:r>
            <a:r>
              <a:rPr lang="en-US" sz="1200" i="1" dirty="0" err="1"/>
              <a:t>Cloidt</a:t>
            </a:r>
            <a:r>
              <a:rPr lang="en-US" sz="1200" i="1" dirty="0"/>
              <a:t> DDS MPH</a:t>
            </a:r>
          </a:p>
          <a:p>
            <a:r>
              <a:rPr lang="en-US" sz="1200" i="1" dirty="0" err="1"/>
              <a:t>CareQuest</a:t>
            </a:r>
            <a:r>
              <a:rPr lang="en-US" sz="1200" i="1" dirty="0"/>
              <a:t> presentation to Oregon HPV Dental Task Force &amp; You are the Key HPV Dental presentation </a:t>
            </a:r>
          </a:p>
        </p:txBody>
      </p:sp>
    </p:spTree>
    <p:extLst>
      <p:ext uri="{BB962C8B-B14F-4D97-AF65-F5344CB8AC3E}">
        <p14:creationId xmlns:p14="http://schemas.microsoft.com/office/powerpoint/2010/main" val="2552790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3178E8-8A77-4142-B93F-5E745B965584}"/>
              </a:ext>
            </a:extLst>
          </p:cNvPr>
          <p:cNvSpPr>
            <a:spLocks noGrp="1"/>
          </p:cNvSpPr>
          <p:nvPr>
            <p:ph type="title"/>
          </p:nvPr>
        </p:nvSpPr>
        <p:spPr>
          <a:xfrm>
            <a:off x="1100649" y="55726"/>
            <a:ext cx="10576488" cy="1325563"/>
          </a:xfrm>
        </p:spPr>
        <p:txBody>
          <a:bodyPr>
            <a:normAutofit/>
          </a:bodyPr>
          <a:lstStyle/>
          <a:p>
            <a:r>
              <a:rPr lang="en-US" dirty="0">
                <a:latin typeface="Arial Narrow" panose="020B0606020202030204" pitchFamily="34" charset="0"/>
              </a:rPr>
              <a:t>HPV DNA Detection by Anatomic Location of Certain Head and Neck Cancers</a:t>
            </a:r>
            <a:r>
              <a:rPr lang="en-US" baseline="30000" dirty="0">
                <a:latin typeface="Arial Narrow" panose="020B0606020202030204" pitchFamily="34" charset="0"/>
              </a:rPr>
              <a:t>1,2</a:t>
            </a:r>
            <a:endParaRPr lang="en-US" dirty="0">
              <a:latin typeface="Arial Narrow" panose="020B0606020202030204" pitchFamily="34" charset="0"/>
            </a:endParaRPr>
          </a:p>
        </p:txBody>
      </p:sp>
      <p:sp>
        <p:nvSpPr>
          <p:cNvPr id="39" name="Slide Number Placeholder 5">
            <a:extLst>
              <a:ext uri="{FF2B5EF4-FFF2-40B4-BE49-F238E27FC236}">
                <a16:creationId xmlns:a16="http://schemas.microsoft.com/office/drawing/2014/main" id="{A412897C-74C6-403C-8143-E4339A3F7116}"/>
              </a:ext>
            </a:extLst>
          </p:cNvPr>
          <p:cNvSpPr>
            <a:spLocks noGrp="1"/>
          </p:cNvSpPr>
          <p:nvPr>
            <p:ph type="sldNum" sz="quarter" idx="4294967295"/>
          </p:nvPr>
        </p:nvSpPr>
        <p:spPr>
          <a:xfrm>
            <a:off x="11798300" y="6269038"/>
            <a:ext cx="393700" cy="365125"/>
          </a:xfrm>
          <a:prstGeom prst="rect">
            <a:avLst/>
          </a:prstGeom>
        </p:spPr>
        <p:txBody>
          <a:bodyPr vert="horz" lIns="91440" tIns="45720" rIns="91440" bIns="45720" rtlCol="0" anchor="b" anchorCtr="0"/>
          <a:lstStyle>
            <a:lvl1pPr algn="r">
              <a:defRPr sz="1067">
                <a:solidFill>
                  <a:schemeClr val="tx1">
                    <a:tint val="75000"/>
                  </a:schemeClr>
                </a:solidFill>
                <a:latin typeface="+mj-lt"/>
              </a:defRPr>
            </a:lvl1pPr>
          </a:lstStyle>
          <a:p>
            <a:fld id="{94A0ECC2-8CC7-9F48-8342-483F884A4CD6}" type="slidenum">
              <a:rPr lang="en-US" sz="900" smtClean="0"/>
              <a:pPr/>
              <a:t>7</a:t>
            </a:fld>
            <a:endParaRPr lang="en-US" sz="900" dirty="0"/>
          </a:p>
        </p:txBody>
      </p:sp>
      <p:sp>
        <p:nvSpPr>
          <p:cNvPr id="43" name="Footer Placeholder 5">
            <a:extLst>
              <a:ext uri="{FF2B5EF4-FFF2-40B4-BE49-F238E27FC236}">
                <a16:creationId xmlns:a16="http://schemas.microsoft.com/office/drawing/2014/main" id="{7AF9BE30-7D9F-4AC7-9738-897E4AA0FD4E}"/>
              </a:ext>
            </a:extLst>
          </p:cNvPr>
          <p:cNvSpPr txBox="1">
            <a:spLocks/>
          </p:cNvSpPr>
          <p:nvPr/>
        </p:nvSpPr>
        <p:spPr>
          <a:xfrm>
            <a:off x="90139" y="5159322"/>
            <a:ext cx="10357957" cy="1661993"/>
          </a:xfrm>
          <a:prstGeom prst="rect">
            <a:avLst/>
          </a:prstGeom>
        </p:spPr>
        <p:txBody>
          <a:bodyPr vert="horz" wrap="square" lIns="91440" tIns="45720" rIns="91440" bIns="45720" rtlCol="0" anchor="b" anchorCtr="0">
            <a:spAutoFit/>
          </a:bodyPr>
          <a:lstStyle>
            <a:defPPr>
              <a:defRPr lang="en-US"/>
            </a:defPPr>
            <a:lvl1pPr marL="0" algn="l"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SzPct val="60000"/>
              <a:defRPr/>
            </a:pPr>
            <a:r>
              <a:rPr lang="en-US" dirty="0">
                <a:solidFill>
                  <a:srgbClr val="000000">
                    <a:lumMod val="65000"/>
                    <a:lumOff val="35000"/>
                  </a:srgbClr>
                </a:solidFill>
                <a:latin typeface="Arial Narrow" panose="020B0606020202030204" pitchFamily="34" charset="0"/>
              </a:rPr>
              <a:t>The CDC partnered with 7 United States population-based cancer registries to obtain archival tissue for cancers diagnosed from 1993-2005, before the introduction of HPV vaccination. HPV </a:t>
            </a:r>
            <a:br>
              <a:rPr lang="en-US" dirty="0">
                <a:solidFill>
                  <a:srgbClr val="000000">
                    <a:lumMod val="65000"/>
                    <a:lumOff val="35000"/>
                  </a:srgbClr>
                </a:solidFill>
                <a:latin typeface="Arial Narrow" panose="020B0606020202030204" pitchFamily="34" charset="0"/>
              </a:rPr>
            </a:br>
            <a:r>
              <a:rPr lang="en-US" dirty="0">
                <a:solidFill>
                  <a:srgbClr val="000000">
                    <a:lumMod val="65000"/>
                    <a:lumOff val="35000"/>
                  </a:srgbClr>
                </a:solidFill>
                <a:latin typeface="Arial Narrow" panose="020B0606020202030204" pitchFamily="34" charset="0"/>
              </a:rPr>
              <a:t>testing was performed on 2670 case patients who were fairly representative of all participating cancer registry cases by age and sex. HPV type-specific detection percentages were determined by anatomic site and demographic characteristics.</a:t>
            </a:r>
            <a:r>
              <a:rPr lang="en-US" baseline="30000" dirty="0">
                <a:solidFill>
                  <a:srgbClr val="000000">
                    <a:lumMod val="65000"/>
                    <a:lumOff val="35000"/>
                  </a:srgbClr>
                </a:solidFill>
                <a:latin typeface="Arial Narrow" panose="020B0606020202030204" pitchFamily="34" charset="0"/>
              </a:rPr>
              <a:t>1</a:t>
            </a:r>
            <a:r>
              <a:rPr lang="en-US" dirty="0">
                <a:solidFill>
                  <a:srgbClr val="000000">
                    <a:lumMod val="65000"/>
                    <a:lumOff val="35000"/>
                  </a:srgbClr>
                </a:solidFill>
                <a:latin typeface="Arial Narrow" panose="020B0606020202030204" pitchFamily="34" charset="0"/>
              </a:rPr>
              <a:t> </a:t>
            </a:r>
            <a:br>
              <a:rPr lang="en-US" dirty="0">
                <a:solidFill>
                  <a:srgbClr val="000000">
                    <a:lumMod val="65000"/>
                    <a:lumOff val="35000"/>
                  </a:srgbClr>
                </a:solidFill>
                <a:latin typeface="Arial Narrow" panose="020B0606020202030204" pitchFamily="34" charset="0"/>
              </a:rPr>
            </a:br>
            <a:r>
              <a:rPr lang="en-US" dirty="0">
                <a:solidFill>
                  <a:srgbClr val="000000">
                    <a:lumMod val="65000"/>
                    <a:lumOff val="35000"/>
                  </a:srgbClr>
                </a:solidFill>
                <a:latin typeface="Arial Narrow" panose="020B0606020202030204" pitchFamily="34" charset="0"/>
              </a:rPr>
              <a:t>Not all oropharyngeal, laryngeal, and oral cavity cancers are caused by HPV.</a:t>
            </a:r>
            <a:r>
              <a:rPr lang="en-US" baseline="30000" dirty="0">
                <a:solidFill>
                  <a:srgbClr val="000000">
                    <a:lumMod val="65000"/>
                    <a:lumOff val="35000"/>
                  </a:srgbClr>
                </a:solidFill>
                <a:latin typeface="Arial Narrow" panose="020B0606020202030204" pitchFamily="34" charset="0"/>
              </a:rPr>
              <a:t>1</a:t>
            </a:r>
            <a:r>
              <a:rPr lang="en-US" dirty="0">
                <a:solidFill>
                  <a:srgbClr val="000000">
                    <a:lumMod val="65000"/>
                    <a:lumOff val="35000"/>
                  </a:srgbClr>
                </a:solidFill>
                <a:latin typeface="Arial Narrow" panose="020B0606020202030204" pitchFamily="34" charset="0"/>
              </a:rPr>
              <a:t> </a:t>
            </a:r>
            <a:br>
              <a:rPr lang="en-US" dirty="0">
                <a:solidFill>
                  <a:srgbClr val="000000">
                    <a:lumMod val="65000"/>
                    <a:lumOff val="35000"/>
                  </a:srgbClr>
                </a:solidFill>
                <a:latin typeface="Arial Narrow" panose="020B0606020202030204" pitchFamily="34" charset="0"/>
              </a:rPr>
            </a:br>
            <a:r>
              <a:rPr lang="en-US" dirty="0">
                <a:solidFill>
                  <a:srgbClr val="000000">
                    <a:lumMod val="65000"/>
                    <a:lumOff val="35000"/>
                  </a:srgbClr>
                </a:solidFill>
                <a:latin typeface="Arial Narrow" panose="020B0606020202030204" pitchFamily="34" charset="0"/>
              </a:rPr>
              <a:t>Detection of HPV DNA in an HPV study is insufficient to indicate a causal relation with the tumor.</a:t>
            </a:r>
            <a:r>
              <a:rPr lang="en-US" baseline="30000" dirty="0">
                <a:solidFill>
                  <a:srgbClr val="000000">
                    <a:lumMod val="65000"/>
                    <a:lumOff val="35000"/>
                  </a:srgbClr>
                </a:solidFill>
                <a:latin typeface="Arial Narrow" panose="020B0606020202030204" pitchFamily="34" charset="0"/>
              </a:rPr>
              <a:t>1</a:t>
            </a:r>
            <a:endParaRPr lang="en-US" dirty="0">
              <a:solidFill>
                <a:srgbClr val="000000">
                  <a:lumMod val="65000"/>
                  <a:lumOff val="35000"/>
                </a:srgbClr>
              </a:solidFill>
              <a:latin typeface="Arial Narrow" panose="020B0606020202030204" pitchFamily="34" charset="0"/>
            </a:endParaRPr>
          </a:p>
          <a:p>
            <a:pPr>
              <a:spcAft>
                <a:spcPts val="600"/>
              </a:spcAft>
              <a:defRPr/>
            </a:pPr>
            <a:r>
              <a:rPr lang="en-US" dirty="0">
                <a:solidFill>
                  <a:srgbClr val="000000">
                    <a:lumMod val="65000"/>
                    <a:lumOff val="35000"/>
                  </a:srgbClr>
                </a:solidFill>
                <a:latin typeface="Arial Narrow" panose="020B0606020202030204" pitchFamily="34" charset="0"/>
              </a:rPr>
              <a:t>CDC=Centers for Disease Control and Prevention; DNA=deoxyribonucleic acid; HPV=human papillomavirus.</a:t>
            </a:r>
            <a:endParaRPr lang="en-US" b="1" dirty="0">
              <a:solidFill>
                <a:srgbClr val="000000">
                  <a:lumMod val="65000"/>
                  <a:lumOff val="35000"/>
                </a:srgbClr>
              </a:solidFill>
              <a:latin typeface="Arial Narrow" panose="020B0606020202030204" pitchFamily="34" charset="0"/>
            </a:endParaRPr>
          </a:p>
          <a:p>
            <a:pPr marL="228600" marR="0" indent="-228600">
              <a:spcBef>
                <a:spcPts val="0"/>
              </a:spcBef>
              <a:spcAft>
                <a:spcPts val="0"/>
              </a:spcAft>
              <a:buAutoNum type="arabicPeriod"/>
            </a:pPr>
            <a:r>
              <a:rPr lang="en-US" dirty="0">
                <a:solidFill>
                  <a:srgbClr val="000000">
                    <a:lumMod val="65000"/>
                    <a:lumOff val="35000"/>
                  </a:srgbClr>
                </a:solidFill>
                <a:latin typeface="Arial Narrow" panose="020B0606020202030204" pitchFamily="34" charset="0"/>
              </a:rPr>
              <a:t>Saraiya M, et al. </a:t>
            </a:r>
            <a:r>
              <a:rPr lang="en-US" i="1" dirty="0">
                <a:solidFill>
                  <a:srgbClr val="000000">
                    <a:lumMod val="65000"/>
                    <a:lumOff val="35000"/>
                  </a:srgbClr>
                </a:solidFill>
                <a:latin typeface="Arial Narrow" panose="020B0606020202030204" pitchFamily="34" charset="0"/>
              </a:rPr>
              <a:t>J Natl Cancer Inst.</a:t>
            </a:r>
            <a:r>
              <a:rPr lang="en-US" dirty="0">
                <a:solidFill>
                  <a:srgbClr val="000000">
                    <a:lumMod val="65000"/>
                    <a:lumOff val="35000"/>
                  </a:srgbClr>
                </a:solidFill>
                <a:latin typeface="Arial Narrow" panose="020B0606020202030204" pitchFamily="34" charset="0"/>
              </a:rPr>
              <a:t> 2015;107(6):djv086. </a:t>
            </a:r>
          </a:p>
          <a:p>
            <a:pPr marL="228600" marR="0" indent="-228600">
              <a:spcBef>
                <a:spcPts val="0"/>
              </a:spcBef>
              <a:spcAft>
                <a:spcPts val="0"/>
              </a:spcAft>
              <a:buAutoNum type="arabicPeriod"/>
            </a:pPr>
            <a:r>
              <a:rPr lang="en-US" dirty="0">
                <a:solidFill>
                  <a:srgbClr val="000000">
                    <a:lumMod val="65000"/>
                    <a:lumOff val="35000"/>
                  </a:srgbClr>
                </a:solidFill>
                <a:latin typeface="Arial Narrow" panose="020B0606020202030204" pitchFamily="34" charset="0"/>
              </a:rPr>
              <a:t>NCI website. https://www.cancer.gov/types/head-and-neck/patient/adult/oropharyngeal-treatment-pdq. Last updated November 21, 2019. Accessed February 25, 2020.     </a:t>
            </a:r>
          </a:p>
          <a:p>
            <a:pPr marR="0">
              <a:spcBef>
                <a:spcPts val="0"/>
              </a:spcBef>
              <a:spcAft>
                <a:spcPts val="0"/>
              </a:spcAft>
            </a:pPr>
            <a:r>
              <a:rPr lang="en-US" dirty="0">
                <a:solidFill>
                  <a:srgbClr val="000000">
                    <a:lumMod val="65000"/>
                    <a:lumOff val="35000"/>
                  </a:srgbClr>
                </a:solidFill>
                <a:latin typeface="Arial Narrow" panose="020B0606020202030204" pitchFamily="34" charset="0"/>
              </a:rPr>
              <a:t>          </a:t>
            </a:r>
          </a:p>
          <a:p>
            <a:pPr marR="0">
              <a:spcBef>
                <a:spcPts val="0"/>
              </a:spcBef>
              <a:spcAft>
                <a:spcPts val="0"/>
              </a:spcAft>
            </a:pPr>
            <a:r>
              <a:rPr lang="en-US" dirty="0">
                <a:solidFill>
                  <a:srgbClr val="000000">
                    <a:lumMod val="65000"/>
                    <a:lumOff val="35000"/>
                  </a:srgbClr>
                </a:solidFill>
                <a:latin typeface="Arial Narrow" panose="020B0606020202030204" pitchFamily="34" charset="0"/>
              </a:rPr>
              <a:t> (slide used with permission from Shanta Chelliah, MD, FAAP, Regional Medical Director, West – Merck &amp; CO.)  </a:t>
            </a:r>
            <a:endParaRPr lang="en-US" dirty="0">
              <a:effectLst/>
              <a:latin typeface="Calibri" panose="020F0502020204030204" pitchFamily="34" charset="0"/>
              <a:ea typeface="Calibri" panose="020F0502020204030204" pitchFamily="34" charset="0"/>
            </a:endParaRPr>
          </a:p>
          <a:p>
            <a:pPr>
              <a:spcAft>
                <a:spcPts val="600"/>
              </a:spcAft>
              <a:defRPr/>
            </a:pPr>
            <a:endParaRPr lang="en-US" sz="1100" dirty="0">
              <a:solidFill>
                <a:srgbClr val="000000">
                  <a:lumMod val="65000"/>
                  <a:lumOff val="35000"/>
                </a:srgbClr>
              </a:solidFill>
              <a:latin typeface="Arial Narrow" panose="020B0606020202030204" pitchFamily="34" charset="0"/>
            </a:endParaRPr>
          </a:p>
        </p:txBody>
      </p:sp>
      <p:grpSp>
        <p:nvGrpSpPr>
          <p:cNvPr id="50" name="Group 49">
            <a:extLst>
              <a:ext uri="{FF2B5EF4-FFF2-40B4-BE49-F238E27FC236}">
                <a16:creationId xmlns:a16="http://schemas.microsoft.com/office/drawing/2014/main" id="{4B89053C-B5E3-48C8-AF86-CBCDBDF25086}"/>
              </a:ext>
            </a:extLst>
          </p:cNvPr>
          <p:cNvGrpSpPr/>
          <p:nvPr/>
        </p:nvGrpSpPr>
        <p:grpSpPr>
          <a:xfrm>
            <a:off x="1430758" y="3828903"/>
            <a:ext cx="4115986" cy="830997"/>
            <a:chOff x="1430758" y="3828903"/>
            <a:chExt cx="4115986" cy="830997"/>
          </a:xfrm>
        </p:grpSpPr>
        <p:sp>
          <p:nvSpPr>
            <p:cNvPr id="51" name="Rectangle 50">
              <a:extLst>
                <a:ext uri="{FF2B5EF4-FFF2-40B4-BE49-F238E27FC236}">
                  <a16:creationId xmlns:a16="http://schemas.microsoft.com/office/drawing/2014/main" id="{5E8B61C9-2E3A-4961-B843-07C2CFA531C1}"/>
                </a:ext>
              </a:extLst>
            </p:cNvPr>
            <p:cNvSpPr/>
            <p:nvPr/>
          </p:nvSpPr>
          <p:spPr>
            <a:xfrm>
              <a:off x="1430758" y="3916654"/>
              <a:ext cx="4115986" cy="673200"/>
            </a:xfrm>
            <a:prstGeom prst="rect">
              <a:avLst/>
            </a:prstGeom>
            <a:solidFill>
              <a:srgbClr val="FBA701">
                <a:alpha val="59000"/>
              </a:srgbClr>
            </a:solidFill>
            <a:ln w="9525" cap="flat" cmpd="sng" algn="ctr">
              <a:noFill/>
              <a:prstDash val="solid"/>
            </a:ln>
            <a:effectLst/>
          </p:spPr>
          <p:txBody>
            <a:bodyPr lIns="182880"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p:txBody>
        </p:sp>
        <p:grpSp>
          <p:nvGrpSpPr>
            <p:cNvPr id="52" name="Group 51">
              <a:extLst>
                <a:ext uri="{FF2B5EF4-FFF2-40B4-BE49-F238E27FC236}">
                  <a16:creationId xmlns:a16="http://schemas.microsoft.com/office/drawing/2014/main" id="{E4F724FE-FBDF-43B7-8CF5-66FB2B21CC58}"/>
                </a:ext>
              </a:extLst>
            </p:cNvPr>
            <p:cNvGrpSpPr/>
            <p:nvPr/>
          </p:nvGrpSpPr>
          <p:grpSpPr>
            <a:xfrm>
              <a:off x="1506450" y="3828903"/>
              <a:ext cx="1322427" cy="830997"/>
              <a:chOff x="6921165" y="2975548"/>
              <a:chExt cx="1322427" cy="860217"/>
            </a:xfrm>
          </p:grpSpPr>
          <p:sp>
            <p:nvSpPr>
              <p:cNvPr id="65" name="TextBox 64">
                <a:extLst>
                  <a:ext uri="{FF2B5EF4-FFF2-40B4-BE49-F238E27FC236}">
                    <a16:creationId xmlns:a16="http://schemas.microsoft.com/office/drawing/2014/main" id="{6AC403FC-B779-4A3A-AA2A-FB9D5440D4FF}"/>
                  </a:ext>
                </a:extLst>
              </p:cNvPr>
              <p:cNvSpPr txBox="1"/>
              <p:nvPr/>
            </p:nvSpPr>
            <p:spPr>
              <a:xfrm>
                <a:off x="7184432" y="2975548"/>
                <a:ext cx="1059160" cy="86021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150" normalizeH="0" baseline="0" noProof="0" dirty="0">
                    <a:ln>
                      <a:noFill/>
                    </a:ln>
                    <a:solidFill>
                      <a:srgbClr val="FFFFFF"/>
                    </a:solidFill>
                    <a:effectLst/>
                    <a:uLnTx/>
                    <a:uFillTx/>
                    <a:latin typeface="Arial Narrow" panose="020B0604020202020204" pitchFamily="34" charset="0"/>
                    <a:cs typeface="Arial Narrow" panose="020B0604020202020204" pitchFamily="34" charset="0"/>
                  </a:rPr>
                  <a:t>32</a:t>
                </a:r>
              </a:p>
            </p:txBody>
          </p:sp>
          <p:sp>
            <p:nvSpPr>
              <p:cNvPr id="66" name="TextBox 65">
                <a:extLst>
                  <a:ext uri="{FF2B5EF4-FFF2-40B4-BE49-F238E27FC236}">
                    <a16:creationId xmlns:a16="http://schemas.microsoft.com/office/drawing/2014/main" id="{96C2185C-D7F8-4286-A9C5-B6D2D295ADE1}"/>
                  </a:ext>
                </a:extLst>
              </p:cNvPr>
              <p:cNvSpPr txBox="1"/>
              <p:nvPr/>
            </p:nvSpPr>
            <p:spPr>
              <a:xfrm>
                <a:off x="6921165" y="3031814"/>
                <a:ext cx="44640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Arial Narrow" panose="020B0604020202020204" pitchFamily="34" charset="0"/>
                  </a:rPr>
                  <a:t>~</a:t>
                </a:r>
              </a:p>
            </p:txBody>
          </p:sp>
          <p:sp>
            <p:nvSpPr>
              <p:cNvPr id="67" name="TextBox 66">
                <a:extLst>
                  <a:ext uri="{FF2B5EF4-FFF2-40B4-BE49-F238E27FC236}">
                    <a16:creationId xmlns:a16="http://schemas.microsoft.com/office/drawing/2014/main" id="{D1D74CB9-4C0E-453F-B7AF-ECA63A645EB2}"/>
                  </a:ext>
                </a:extLst>
              </p:cNvPr>
              <p:cNvSpPr txBox="1"/>
              <p:nvPr/>
            </p:nvSpPr>
            <p:spPr>
              <a:xfrm>
                <a:off x="7714012" y="3216493"/>
                <a:ext cx="3854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30000" noProof="0" dirty="0">
                    <a:ln>
                      <a:noFill/>
                    </a:ln>
                    <a:solidFill>
                      <a:srgbClr val="FFFFFF"/>
                    </a:solidFill>
                    <a:effectLst/>
                    <a:uLnTx/>
                    <a:uFillTx/>
                    <a:latin typeface="Arial Narrow" panose="020B0604020202020204" pitchFamily="34" charset="0"/>
                  </a:rPr>
                  <a:t>%</a:t>
                </a:r>
              </a:p>
            </p:txBody>
          </p:sp>
        </p:grpSp>
        <p:sp>
          <p:nvSpPr>
            <p:cNvPr id="59" name="TextBox 58">
              <a:extLst>
                <a:ext uri="{FF2B5EF4-FFF2-40B4-BE49-F238E27FC236}">
                  <a16:creationId xmlns:a16="http://schemas.microsoft.com/office/drawing/2014/main" id="{B8A0AE22-158A-4368-B38B-C26CF6142FC4}"/>
                </a:ext>
              </a:extLst>
            </p:cNvPr>
            <p:cNvSpPr txBox="1"/>
            <p:nvPr/>
          </p:nvSpPr>
          <p:spPr>
            <a:xfrm>
              <a:off x="2612793" y="4090388"/>
              <a:ext cx="142847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rPr>
                <a:t>HPV-positive</a:t>
              </a:r>
              <a:endParaRPr kumimoji="0" lang="en-US" sz="1800" b="0" i="0" u="none" strike="noStrike" kern="0" cap="none" spc="0" normalizeH="0" baseline="0" noProof="0" dirty="0">
                <a:ln>
                  <a:noFill/>
                </a:ln>
                <a:solidFill>
                  <a:srgbClr val="000000"/>
                </a:solidFill>
                <a:effectLst/>
                <a:uLnTx/>
                <a:uFillTx/>
              </a:endParaRPr>
            </a:p>
          </p:txBody>
        </p:sp>
      </p:grpSp>
      <p:sp>
        <p:nvSpPr>
          <p:cNvPr id="68" name="Rectangle 67">
            <a:extLst>
              <a:ext uri="{FF2B5EF4-FFF2-40B4-BE49-F238E27FC236}">
                <a16:creationId xmlns:a16="http://schemas.microsoft.com/office/drawing/2014/main" id="{06CB6BA9-408A-40EF-8F41-2975FC0CD059}"/>
              </a:ext>
            </a:extLst>
          </p:cNvPr>
          <p:cNvSpPr/>
          <p:nvPr/>
        </p:nvSpPr>
        <p:spPr>
          <a:xfrm>
            <a:off x="6240648" y="3933960"/>
            <a:ext cx="4391944" cy="508384"/>
          </a:xfrm>
          <a:prstGeom prst="rect">
            <a:avLst/>
          </a:prstGeom>
          <a:solidFill>
            <a:srgbClr val="63C1B9"/>
          </a:solidFill>
          <a:ln w="9525" cap="flat" cmpd="sng" algn="ctr">
            <a:noFill/>
            <a:prstDash val="solid"/>
          </a:ln>
          <a:effectLst/>
        </p:spPr>
        <p:txBody>
          <a:bodyPr lIns="15544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Larynx</a:t>
            </a:r>
            <a:endParaRPr kumimoji="0" lang="en-US" sz="2000" b="1"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p:txBody>
      </p:sp>
      <p:grpSp>
        <p:nvGrpSpPr>
          <p:cNvPr id="76" name="Group 75">
            <a:extLst>
              <a:ext uri="{FF2B5EF4-FFF2-40B4-BE49-F238E27FC236}">
                <a16:creationId xmlns:a16="http://schemas.microsoft.com/office/drawing/2014/main" id="{3B836083-7B88-43EB-B8BE-CF1C36AB13C9}"/>
              </a:ext>
            </a:extLst>
          </p:cNvPr>
          <p:cNvGrpSpPr/>
          <p:nvPr/>
        </p:nvGrpSpPr>
        <p:grpSpPr>
          <a:xfrm>
            <a:off x="7441727" y="4328369"/>
            <a:ext cx="3204364" cy="830997"/>
            <a:chOff x="7441727" y="4328369"/>
            <a:chExt cx="3204364" cy="830997"/>
          </a:xfrm>
        </p:grpSpPr>
        <p:sp>
          <p:nvSpPr>
            <p:cNvPr id="77" name="Rectangle 76">
              <a:extLst>
                <a:ext uri="{FF2B5EF4-FFF2-40B4-BE49-F238E27FC236}">
                  <a16:creationId xmlns:a16="http://schemas.microsoft.com/office/drawing/2014/main" id="{8C9A25AA-C60F-4BC4-AAB8-52143CD54B4B}"/>
                </a:ext>
              </a:extLst>
            </p:cNvPr>
            <p:cNvSpPr/>
            <p:nvPr/>
          </p:nvSpPr>
          <p:spPr>
            <a:xfrm>
              <a:off x="7441727" y="4443597"/>
              <a:ext cx="3204364" cy="673200"/>
            </a:xfrm>
            <a:prstGeom prst="rect">
              <a:avLst/>
            </a:prstGeom>
            <a:solidFill>
              <a:srgbClr val="63C1B9">
                <a:alpha val="69000"/>
              </a:srgbClr>
            </a:solidFill>
            <a:ln w="9525" cap="flat" cmpd="sng" algn="ctr">
              <a:noFill/>
              <a:prstDash val="solid"/>
            </a:ln>
            <a:effectLst/>
          </p:spPr>
          <p:txBody>
            <a:bodyPr lIns="182880"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p:txBody>
        </p:sp>
        <p:grpSp>
          <p:nvGrpSpPr>
            <p:cNvPr id="78" name="Group 77">
              <a:extLst>
                <a:ext uri="{FF2B5EF4-FFF2-40B4-BE49-F238E27FC236}">
                  <a16:creationId xmlns:a16="http://schemas.microsoft.com/office/drawing/2014/main" id="{B162913D-5FDB-4F0A-97A8-5CC5B0C7817E}"/>
                </a:ext>
              </a:extLst>
            </p:cNvPr>
            <p:cNvGrpSpPr/>
            <p:nvPr/>
          </p:nvGrpSpPr>
          <p:grpSpPr>
            <a:xfrm>
              <a:off x="7676896" y="4328369"/>
              <a:ext cx="1322427" cy="830997"/>
              <a:chOff x="6921165" y="2975548"/>
              <a:chExt cx="1322427" cy="860217"/>
            </a:xfrm>
          </p:grpSpPr>
          <p:sp>
            <p:nvSpPr>
              <p:cNvPr id="80" name="TextBox 79">
                <a:extLst>
                  <a:ext uri="{FF2B5EF4-FFF2-40B4-BE49-F238E27FC236}">
                    <a16:creationId xmlns:a16="http://schemas.microsoft.com/office/drawing/2014/main" id="{222B604B-F11A-47A4-824A-DC01F2CB80AF}"/>
                  </a:ext>
                </a:extLst>
              </p:cNvPr>
              <p:cNvSpPr txBox="1"/>
              <p:nvPr/>
            </p:nvSpPr>
            <p:spPr>
              <a:xfrm>
                <a:off x="7184432" y="2975548"/>
                <a:ext cx="1059160" cy="86021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150" normalizeH="0" baseline="0" noProof="0" dirty="0">
                    <a:ln>
                      <a:noFill/>
                    </a:ln>
                    <a:solidFill>
                      <a:srgbClr val="FFFFFF"/>
                    </a:solidFill>
                    <a:effectLst/>
                    <a:uLnTx/>
                    <a:uFillTx/>
                    <a:latin typeface="Arial Narrow" panose="020B0604020202020204" pitchFamily="34" charset="0"/>
                    <a:cs typeface="Arial Narrow" panose="020B0604020202020204" pitchFamily="34" charset="0"/>
                  </a:rPr>
                  <a:t>21</a:t>
                </a:r>
              </a:p>
            </p:txBody>
          </p:sp>
          <p:sp>
            <p:nvSpPr>
              <p:cNvPr id="81" name="TextBox 80">
                <a:extLst>
                  <a:ext uri="{FF2B5EF4-FFF2-40B4-BE49-F238E27FC236}">
                    <a16:creationId xmlns:a16="http://schemas.microsoft.com/office/drawing/2014/main" id="{AB7E94C2-DBB8-4227-8AD7-0097A7530B3A}"/>
                  </a:ext>
                </a:extLst>
              </p:cNvPr>
              <p:cNvSpPr txBox="1"/>
              <p:nvPr/>
            </p:nvSpPr>
            <p:spPr>
              <a:xfrm>
                <a:off x="6921165" y="3031814"/>
                <a:ext cx="44640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Arial Narrow" panose="020B0604020202020204" pitchFamily="34" charset="0"/>
                  </a:rPr>
                  <a:t>~</a:t>
                </a:r>
              </a:p>
            </p:txBody>
          </p:sp>
          <p:sp>
            <p:nvSpPr>
              <p:cNvPr id="82" name="TextBox 81">
                <a:extLst>
                  <a:ext uri="{FF2B5EF4-FFF2-40B4-BE49-F238E27FC236}">
                    <a16:creationId xmlns:a16="http://schemas.microsoft.com/office/drawing/2014/main" id="{01D4D1B9-76A7-4EF7-A5B7-2EE5C7CB8C5B}"/>
                  </a:ext>
                </a:extLst>
              </p:cNvPr>
              <p:cNvSpPr txBox="1"/>
              <p:nvPr/>
            </p:nvSpPr>
            <p:spPr>
              <a:xfrm>
                <a:off x="7714012" y="3216493"/>
                <a:ext cx="3854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30000" noProof="0" dirty="0">
                    <a:ln>
                      <a:noFill/>
                    </a:ln>
                    <a:solidFill>
                      <a:srgbClr val="FFFFFF"/>
                    </a:solidFill>
                    <a:effectLst/>
                    <a:uLnTx/>
                    <a:uFillTx/>
                    <a:latin typeface="Arial Narrow" panose="020B0604020202020204" pitchFamily="34" charset="0"/>
                  </a:rPr>
                  <a:t>%</a:t>
                </a:r>
              </a:p>
            </p:txBody>
          </p:sp>
        </p:grpSp>
        <p:sp>
          <p:nvSpPr>
            <p:cNvPr id="79" name="TextBox 78">
              <a:extLst>
                <a:ext uri="{FF2B5EF4-FFF2-40B4-BE49-F238E27FC236}">
                  <a16:creationId xmlns:a16="http://schemas.microsoft.com/office/drawing/2014/main" id="{CF64279D-1081-41A7-9F28-3B6C54C23987}"/>
                </a:ext>
              </a:extLst>
            </p:cNvPr>
            <p:cNvSpPr txBox="1"/>
            <p:nvPr/>
          </p:nvSpPr>
          <p:spPr>
            <a:xfrm>
              <a:off x="8783239" y="4589854"/>
              <a:ext cx="142847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rPr>
                <a:t>HPV-positive</a:t>
              </a:r>
              <a:endParaRPr kumimoji="0" lang="en-US" sz="1800" b="0" i="0" u="none" strike="noStrike" kern="0" cap="none" spc="0" normalizeH="0" baseline="0" noProof="0" dirty="0">
                <a:ln>
                  <a:noFill/>
                </a:ln>
                <a:solidFill>
                  <a:srgbClr val="000000"/>
                </a:solidFill>
                <a:effectLst/>
                <a:uLnTx/>
                <a:uFillTx/>
              </a:endParaRPr>
            </a:p>
          </p:txBody>
        </p:sp>
      </p:grpSp>
      <p:sp>
        <p:nvSpPr>
          <p:cNvPr id="83" name="Rectangle 82">
            <a:extLst>
              <a:ext uri="{FF2B5EF4-FFF2-40B4-BE49-F238E27FC236}">
                <a16:creationId xmlns:a16="http://schemas.microsoft.com/office/drawing/2014/main" id="{05F8FA85-7377-499D-AEEA-B550FB28C124}"/>
              </a:ext>
            </a:extLst>
          </p:cNvPr>
          <p:cNvSpPr/>
          <p:nvPr/>
        </p:nvSpPr>
        <p:spPr>
          <a:xfrm>
            <a:off x="1430758" y="3466654"/>
            <a:ext cx="4297134" cy="452914"/>
          </a:xfrm>
          <a:prstGeom prst="rect">
            <a:avLst/>
          </a:prstGeom>
          <a:solidFill>
            <a:srgbClr val="FBA702"/>
          </a:solidFill>
          <a:ln w="9525" cap="flat" cmpd="sng" algn="ctr">
            <a:noFill/>
            <a:prstDash val="solid"/>
          </a:ln>
          <a:effectLst/>
        </p:spPr>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Oral Cavity</a:t>
            </a:r>
            <a:endParaRPr kumimoji="0" lang="en-US" sz="2400" b="1"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p:txBody>
      </p:sp>
      <p:sp>
        <p:nvSpPr>
          <p:cNvPr id="84" name="Rectangle 83">
            <a:extLst>
              <a:ext uri="{FF2B5EF4-FFF2-40B4-BE49-F238E27FC236}">
                <a16:creationId xmlns:a16="http://schemas.microsoft.com/office/drawing/2014/main" id="{56585A67-ABBC-4B8F-85C9-60972DD1DA72}"/>
              </a:ext>
            </a:extLst>
          </p:cNvPr>
          <p:cNvSpPr/>
          <p:nvPr/>
        </p:nvSpPr>
        <p:spPr>
          <a:xfrm>
            <a:off x="1433202" y="1801770"/>
            <a:ext cx="2973534" cy="451553"/>
          </a:xfrm>
          <a:prstGeom prst="rect">
            <a:avLst/>
          </a:prstGeom>
          <a:solidFill>
            <a:srgbClr val="662046"/>
          </a:solidFill>
          <a:ln w="9525" cap="flat" cmpd="sng" algn="ctr">
            <a:noFill/>
            <a:prstDash val="solid"/>
          </a:ln>
          <a:effectLst/>
        </p:spPr>
        <p:txBody>
          <a:bodyPr lIns="182880" r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Oropharynx</a:t>
            </a:r>
            <a:endParaRPr kumimoji="0" lang="en-US" sz="2400" b="1"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p:txBody>
      </p:sp>
      <p:grpSp>
        <p:nvGrpSpPr>
          <p:cNvPr id="85" name="Group 84">
            <a:extLst>
              <a:ext uri="{FF2B5EF4-FFF2-40B4-BE49-F238E27FC236}">
                <a16:creationId xmlns:a16="http://schemas.microsoft.com/office/drawing/2014/main" id="{34555DCE-9B97-4635-83AC-008DA2DDAFBB}"/>
              </a:ext>
            </a:extLst>
          </p:cNvPr>
          <p:cNvGrpSpPr/>
          <p:nvPr/>
        </p:nvGrpSpPr>
        <p:grpSpPr>
          <a:xfrm>
            <a:off x="1433202" y="2137419"/>
            <a:ext cx="2973534" cy="1107996"/>
            <a:chOff x="1433202" y="2137419"/>
            <a:chExt cx="2973534" cy="1107996"/>
          </a:xfrm>
        </p:grpSpPr>
        <p:grpSp>
          <p:nvGrpSpPr>
            <p:cNvPr id="86" name="Group 85">
              <a:extLst>
                <a:ext uri="{FF2B5EF4-FFF2-40B4-BE49-F238E27FC236}">
                  <a16:creationId xmlns:a16="http://schemas.microsoft.com/office/drawing/2014/main" id="{F4E13FFD-63DF-47BB-96A5-BB14BAC041CE}"/>
                </a:ext>
              </a:extLst>
            </p:cNvPr>
            <p:cNvGrpSpPr/>
            <p:nvPr/>
          </p:nvGrpSpPr>
          <p:grpSpPr>
            <a:xfrm>
              <a:off x="1433202" y="2137419"/>
              <a:ext cx="2973534" cy="1107996"/>
              <a:chOff x="6574708" y="2941264"/>
              <a:chExt cx="2973534" cy="1107996"/>
            </a:xfrm>
          </p:grpSpPr>
          <p:sp>
            <p:nvSpPr>
              <p:cNvPr id="88" name="Rectangle 87">
                <a:extLst>
                  <a:ext uri="{FF2B5EF4-FFF2-40B4-BE49-F238E27FC236}">
                    <a16:creationId xmlns:a16="http://schemas.microsoft.com/office/drawing/2014/main" id="{60DF1AB5-704B-413B-8618-1C4E7B13A4C4}"/>
                  </a:ext>
                </a:extLst>
              </p:cNvPr>
              <p:cNvSpPr/>
              <p:nvPr/>
            </p:nvSpPr>
            <p:spPr>
              <a:xfrm>
                <a:off x="6574708" y="3056217"/>
                <a:ext cx="2973534" cy="673200"/>
              </a:xfrm>
              <a:prstGeom prst="rect">
                <a:avLst/>
              </a:prstGeom>
              <a:solidFill>
                <a:srgbClr val="662046">
                  <a:alpha val="43000"/>
                </a:srgbClr>
              </a:solidFill>
              <a:ln w="9525" cap="flat" cmpd="sng" algn="ctr">
                <a:noFill/>
                <a:prstDash val="solid"/>
              </a:ln>
              <a:effectLst/>
            </p:spPr>
            <p:txBody>
              <a:bodyPr lIns="182880"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p:txBody>
          </p:sp>
          <p:grpSp>
            <p:nvGrpSpPr>
              <p:cNvPr id="89" name="Group 88">
                <a:extLst>
                  <a:ext uri="{FF2B5EF4-FFF2-40B4-BE49-F238E27FC236}">
                    <a16:creationId xmlns:a16="http://schemas.microsoft.com/office/drawing/2014/main" id="{80403511-2BCC-4688-B6B2-60BCA7C0398A}"/>
                  </a:ext>
                </a:extLst>
              </p:cNvPr>
              <p:cNvGrpSpPr/>
              <p:nvPr/>
            </p:nvGrpSpPr>
            <p:grpSpPr>
              <a:xfrm>
                <a:off x="6581848" y="2941264"/>
                <a:ext cx="1322427" cy="1107996"/>
                <a:chOff x="6921165" y="2975548"/>
                <a:chExt cx="1322427" cy="1107996"/>
              </a:xfrm>
            </p:grpSpPr>
            <p:sp>
              <p:nvSpPr>
                <p:cNvPr id="90" name="TextBox 89">
                  <a:extLst>
                    <a:ext uri="{FF2B5EF4-FFF2-40B4-BE49-F238E27FC236}">
                      <a16:creationId xmlns:a16="http://schemas.microsoft.com/office/drawing/2014/main" id="{0FDDB43F-25A8-4B72-B598-646CB3653793}"/>
                    </a:ext>
                  </a:extLst>
                </p:cNvPr>
                <p:cNvSpPr txBox="1"/>
                <p:nvPr/>
              </p:nvSpPr>
              <p:spPr>
                <a:xfrm>
                  <a:off x="7184432" y="2975548"/>
                  <a:ext cx="1059160"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150" normalizeH="0" baseline="0" noProof="0" dirty="0">
                      <a:ln>
                        <a:noFill/>
                      </a:ln>
                      <a:solidFill>
                        <a:srgbClr val="FFFFFF"/>
                      </a:solidFill>
                      <a:effectLst/>
                      <a:uLnTx/>
                      <a:uFillTx/>
                      <a:latin typeface="Arial Narrow" panose="020B0604020202020204" pitchFamily="34" charset="0"/>
                      <a:cs typeface="Arial Narrow" panose="020B0604020202020204" pitchFamily="34" charset="0"/>
                    </a:rPr>
                    <a:t>70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91" name="TextBox 90">
                  <a:extLst>
                    <a:ext uri="{FF2B5EF4-FFF2-40B4-BE49-F238E27FC236}">
                      <a16:creationId xmlns:a16="http://schemas.microsoft.com/office/drawing/2014/main" id="{6C0B6B80-EE33-4A22-B1A7-DD386D2C9C97}"/>
                    </a:ext>
                  </a:extLst>
                </p:cNvPr>
                <p:cNvSpPr txBox="1"/>
                <p:nvPr/>
              </p:nvSpPr>
              <p:spPr>
                <a:xfrm>
                  <a:off x="6921165" y="3031814"/>
                  <a:ext cx="44640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Arial Narrow" panose="020B0604020202020204" pitchFamily="34" charset="0"/>
                    </a:rPr>
                    <a:t>~</a:t>
                  </a:r>
                </a:p>
              </p:txBody>
            </p:sp>
            <p:sp>
              <p:nvSpPr>
                <p:cNvPr id="92" name="TextBox 91">
                  <a:extLst>
                    <a:ext uri="{FF2B5EF4-FFF2-40B4-BE49-F238E27FC236}">
                      <a16:creationId xmlns:a16="http://schemas.microsoft.com/office/drawing/2014/main" id="{CA74546E-02C5-428C-B3FC-95291C94ADB6}"/>
                    </a:ext>
                  </a:extLst>
                </p:cNvPr>
                <p:cNvSpPr txBox="1"/>
                <p:nvPr/>
              </p:nvSpPr>
              <p:spPr>
                <a:xfrm>
                  <a:off x="7714012" y="3216493"/>
                  <a:ext cx="3854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30000" noProof="0" dirty="0">
                      <a:ln>
                        <a:noFill/>
                      </a:ln>
                      <a:solidFill>
                        <a:srgbClr val="FFFFFF"/>
                      </a:solidFill>
                      <a:effectLst/>
                      <a:uLnTx/>
                      <a:uFillTx/>
                      <a:latin typeface="Arial Narrow" panose="020B0604020202020204" pitchFamily="34" charset="0"/>
                    </a:rPr>
                    <a:t>%</a:t>
                  </a:r>
                </a:p>
              </p:txBody>
            </p:sp>
          </p:grpSp>
        </p:grpSp>
        <p:sp>
          <p:nvSpPr>
            <p:cNvPr id="87" name="TextBox 86">
              <a:extLst>
                <a:ext uri="{FF2B5EF4-FFF2-40B4-BE49-F238E27FC236}">
                  <a16:creationId xmlns:a16="http://schemas.microsoft.com/office/drawing/2014/main" id="{8EA0AEA3-D299-4262-B38C-677505E07305}"/>
                </a:ext>
              </a:extLst>
            </p:cNvPr>
            <p:cNvSpPr txBox="1"/>
            <p:nvPr/>
          </p:nvSpPr>
          <p:spPr>
            <a:xfrm>
              <a:off x="2546685" y="2398905"/>
              <a:ext cx="142847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rPr>
                <a:t>HPV-positive</a:t>
              </a:r>
              <a:endParaRPr kumimoji="0" lang="en-US" sz="1800" b="0" i="0" u="none" strike="noStrike" kern="0" cap="none" spc="0" normalizeH="0" baseline="0" noProof="0" dirty="0">
                <a:ln>
                  <a:noFill/>
                </a:ln>
                <a:solidFill>
                  <a:srgbClr val="000000"/>
                </a:solidFill>
                <a:effectLst/>
                <a:uLnTx/>
                <a:uFillTx/>
              </a:endParaRPr>
            </a:p>
          </p:txBody>
        </p:sp>
      </p:grpSp>
      <p:pic>
        <p:nvPicPr>
          <p:cNvPr id="93" name="Picture 92">
            <a:extLst>
              <a:ext uri="{FF2B5EF4-FFF2-40B4-BE49-F238E27FC236}">
                <a16:creationId xmlns:a16="http://schemas.microsoft.com/office/drawing/2014/main" id="{3918C410-9069-4BC9-9237-7D5BCCA95EF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3759074" y="1313616"/>
            <a:ext cx="4062402" cy="3827371"/>
          </a:xfrm>
          <a:prstGeom prst="rect">
            <a:avLst/>
          </a:prstGeom>
          <a:effectLst/>
        </p:spPr>
      </p:pic>
      <p:pic>
        <p:nvPicPr>
          <p:cNvPr id="95" name="Picture 94" descr="A picture containing food&#10;&#10;Description automatically generated">
            <a:extLst>
              <a:ext uri="{FF2B5EF4-FFF2-40B4-BE49-F238E27FC236}">
                <a16:creationId xmlns:a16="http://schemas.microsoft.com/office/drawing/2014/main" id="{36592EEB-B4CB-457A-B59F-3D9AEFDF6850}"/>
              </a:ext>
            </a:extLst>
          </p:cNvPr>
          <p:cNvPicPr>
            <a:picLocks noChangeAspect="1"/>
          </p:cNvPicPr>
          <p:nvPr/>
        </p:nvPicPr>
        <p:blipFill rotWithShape="1">
          <a:blip r:embed="rId4" cstate="email">
            <a:alphaModFix amt="50000"/>
            <a:extLst>
              <a:ext uri="{28A0092B-C50C-407E-A947-70E740481C1C}">
                <a14:useLocalDpi xmlns:a14="http://schemas.microsoft.com/office/drawing/2010/main" val="0"/>
              </a:ext>
            </a:extLst>
          </a:blip>
          <a:srcRect/>
          <a:stretch/>
        </p:blipFill>
        <p:spPr>
          <a:xfrm>
            <a:off x="3752849" y="1314450"/>
            <a:ext cx="4029076" cy="3824288"/>
          </a:xfrm>
          <a:prstGeom prst="rect">
            <a:avLst/>
          </a:prstGeom>
        </p:spPr>
      </p:pic>
      <p:grpSp>
        <p:nvGrpSpPr>
          <p:cNvPr id="96" name="Group 95">
            <a:extLst>
              <a:ext uri="{FF2B5EF4-FFF2-40B4-BE49-F238E27FC236}">
                <a16:creationId xmlns:a16="http://schemas.microsoft.com/office/drawing/2014/main" id="{FDB31A28-26F4-4D60-B3CE-6D26A11303BC}"/>
              </a:ext>
            </a:extLst>
          </p:cNvPr>
          <p:cNvGrpSpPr/>
          <p:nvPr/>
        </p:nvGrpSpPr>
        <p:grpSpPr>
          <a:xfrm>
            <a:off x="5099050" y="2635250"/>
            <a:ext cx="1289843" cy="1241425"/>
            <a:chOff x="5099050" y="2635250"/>
            <a:chExt cx="1289843" cy="1241425"/>
          </a:xfrm>
        </p:grpSpPr>
        <p:sp>
          <p:nvSpPr>
            <p:cNvPr id="97" name="Graphic 44">
              <a:extLst>
                <a:ext uri="{FF2B5EF4-FFF2-40B4-BE49-F238E27FC236}">
                  <a16:creationId xmlns:a16="http://schemas.microsoft.com/office/drawing/2014/main" id="{D35B4826-B871-4BF6-A948-C845C4EDF800}"/>
                </a:ext>
              </a:extLst>
            </p:cNvPr>
            <p:cNvSpPr/>
            <p:nvPr/>
          </p:nvSpPr>
          <p:spPr>
            <a:xfrm>
              <a:off x="6071198" y="2837656"/>
              <a:ext cx="317695" cy="1039019"/>
            </a:xfrm>
            <a:custGeom>
              <a:avLst/>
              <a:gdLst>
                <a:gd name="connsiteX0" fmla="*/ 317721 w 317695"/>
                <a:gd name="connsiteY0" fmla="*/ 1010296 h 1039019"/>
                <a:gd name="connsiteX1" fmla="*/ 95986 w 317695"/>
                <a:gd name="connsiteY1" fmla="*/ 1040087 h 1039019"/>
                <a:gd name="connsiteX2" fmla="*/ 0 w 317695"/>
                <a:gd name="connsiteY2" fmla="*/ 40571 h 1039019"/>
                <a:gd name="connsiteX3" fmla="*/ 247464 w 317695"/>
                <a:gd name="connsiteY3" fmla="*/ 0 h 1039019"/>
                <a:gd name="connsiteX4" fmla="*/ 274676 w 317695"/>
                <a:gd name="connsiteY4" fmla="*/ 553571 h 1039019"/>
                <a:gd name="connsiteX5" fmla="*/ 317721 w 317695"/>
                <a:gd name="connsiteY5" fmla="*/ 1010296 h 10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695" h="1039019">
                  <a:moveTo>
                    <a:pt x="317721" y="1010296"/>
                  </a:moveTo>
                  <a:lnTo>
                    <a:pt x="95986" y="1040087"/>
                  </a:lnTo>
                  <a:lnTo>
                    <a:pt x="0" y="40571"/>
                  </a:lnTo>
                  <a:lnTo>
                    <a:pt x="247464" y="0"/>
                  </a:lnTo>
                  <a:cubicBezTo>
                    <a:pt x="251838" y="177206"/>
                    <a:pt x="260562" y="361938"/>
                    <a:pt x="274676" y="553571"/>
                  </a:cubicBezTo>
                  <a:cubicBezTo>
                    <a:pt x="286316" y="711142"/>
                    <a:pt x="300873" y="863453"/>
                    <a:pt x="317721" y="1010296"/>
                  </a:cubicBezTo>
                  <a:close/>
                </a:path>
              </a:pathLst>
            </a:custGeom>
            <a:gradFill>
              <a:gsLst>
                <a:gs pos="25000">
                  <a:srgbClr val="662046">
                    <a:alpha val="70000"/>
                  </a:srgbClr>
                </a:gs>
                <a:gs pos="0">
                  <a:srgbClr val="662046">
                    <a:alpha val="0"/>
                  </a:srgbClr>
                </a:gs>
                <a:gs pos="75000">
                  <a:srgbClr val="662046">
                    <a:alpha val="70000"/>
                  </a:srgbClr>
                </a:gs>
                <a:gs pos="100000">
                  <a:srgbClr val="662046">
                    <a:alpha val="0"/>
                  </a:srgbClr>
                </a:gs>
              </a:gsLst>
              <a:lin ang="5400000" scaled="1"/>
            </a:gradFill>
            <a:ln w="257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98" name="Graphic 97">
              <a:extLst>
                <a:ext uri="{FF2B5EF4-FFF2-40B4-BE49-F238E27FC236}">
                  <a16:creationId xmlns:a16="http://schemas.microsoft.com/office/drawing/2014/main" id="{20391783-7F12-4C5F-8D40-C8FA661F7A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02313" y="3074988"/>
              <a:ext cx="160337" cy="226508"/>
            </a:xfrm>
            <a:prstGeom prst="rect">
              <a:avLst/>
            </a:prstGeom>
          </p:spPr>
        </p:pic>
        <p:sp>
          <p:nvSpPr>
            <p:cNvPr id="99" name="Freeform: Shape 98">
              <a:extLst>
                <a:ext uri="{FF2B5EF4-FFF2-40B4-BE49-F238E27FC236}">
                  <a16:creationId xmlns:a16="http://schemas.microsoft.com/office/drawing/2014/main" id="{09A7BC73-0A77-4075-B24D-CBA510C0E90D}"/>
                </a:ext>
              </a:extLst>
            </p:cNvPr>
            <p:cNvSpPr/>
            <p:nvPr/>
          </p:nvSpPr>
          <p:spPr>
            <a:xfrm>
              <a:off x="5099050" y="2873456"/>
              <a:ext cx="649871" cy="720644"/>
            </a:xfrm>
            <a:custGeom>
              <a:avLst/>
              <a:gdLst>
                <a:gd name="connsiteX0" fmla="*/ 226400 w 658473"/>
                <a:gd name="connsiteY0" fmla="*/ 741 h 729175"/>
                <a:gd name="connsiteX1" fmla="*/ 529564 w 658473"/>
                <a:gd name="connsiteY1" fmla="*/ 138922 h 729175"/>
                <a:gd name="connsiteX2" fmla="*/ 607716 w 658473"/>
                <a:gd name="connsiteY2" fmla="*/ 340025 h 729175"/>
                <a:gd name="connsiteX3" fmla="*/ 551253 w 658473"/>
                <a:gd name="connsiteY3" fmla="*/ 429767 h 729175"/>
                <a:gd name="connsiteX4" fmla="*/ 528070 w 658473"/>
                <a:gd name="connsiteY4" fmla="*/ 467385 h 729175"/>
                <a:gd name="connsiteX5" fmla="*/ 613476 w 658473"/>
                <a:gd name="connsiteY5" fmla="*/ 506426 h 729175"/>
                <a:gd name="connsiteX6" fmla="*/ 637583 w 658473"/>
                <a:gd name="connsiteY6" fmla="*/ 595670 h 729175"/>
                <a:gd name="connsiteX7" fmla="*/ 637583 w 658473"/>
                <a:gd name="connsiteY7" fmla="*/ 665146 h 729175"/>
                <a:gd name="connsiteX8" fmla="*/ 656854 w 658473"/>
                <a:gd name="connsiteY8" fmla="*/ 726871 h 729175"/>
                <a:gd name="connsiteX9" fmla="*/ 658473 w 658473"/>
                <a:gd name="connsiteY9" fmla="*/ 729175 h 729175"/>
                <a:gd name="connsiteX10" fmla="*/ 0 w 658473"/>
                <a:gd name="connsiteY10" fmla="*/ 729175 h 729175"/>
                <a:gd name="connsiteX11" fmla="*/ 0 w 658473"/>
                <a:gd name="connsiteY11" fmla="*/ 24267 h 729175"/>
                <a:gd name="connsiteX12" fmla="*/ 4331 w 658473"/>
                <a:gd name="connsiteY12" fmla="*/ 23152 h 729175"/>
                <a:gd name="connsiteX13" fmla="*/ 226400 w 658473"/>
                <a:gd name="connsiteY13" fmla="*/ 741 h 729175"/>
                <a:gd name="connsiteX0" fmla="*/ 226400 w 658473"/>
                <a:gd name="connsiteY0" fmla="*/ 950 h 729384"/>
                <a:gd name="connsiteX1" fmla="*/ 529564 w 658473"/>
                <a:gd name="connsiteY1" fmla="*/ 139131 h 729384"/>
                <a:gd name="connsiteX2" fmla="*/ 607716 w 658473"/>
                <a:gd name="connsiteY2" fmla="*/ 340234 h 729384"/>
                <a:gd name="connsiteX3" fmla="*/ 551253 w 658473"/>
                <a:gd name="connsiteY3" fmla="*/ 429976 h 729384"/>
                <a:gd name="connsiteX4" fmla="*/ 528070 w 658473"/>
                <a:gd name="connsiteY4" fmla="*/ 467594 h 729384"/>
                <a:gd name="connsiteX5" fmla="*/ 613476 w 658473"/>
                <a:gd name="connsiteY5" fmla="*/ 506635 h 729384"/>
                <a:gd name="connsiteX6" fmla="*/ 637583 w 658473"/>
                <a:gd name="connsiteY6" fmla="*/ 595879 h 729384"/>
                <a:gd name="connsiteX7" fmla="*/ 637583 w 658473"/>
                <a:gd name="connsiteY7" fmla="*/ 665355 h 729384"/>
                <a:gd name="connsiteX8" fmla="*/ 656854 w 658473"/>
                <a:gd name="connsiteY8" fmla="*/ 727080 h 729384"/>
                <a:gd name="connsiteX9" fmla="*/ 658473 w 658473"/>
                <a:gd name="connsiteY9" fmla="*/ 729384 h 729384"/>
                <a:gd name="connsiteX10" fmla="*/ 0 w 658473"/>
                <a:gd name="connsiteY10" fmla="*/ 729384 h 729384"/>
                <a:gd name="connsiteX11" fmla="*/ 0 w 658473"/>
                <a:gd name="connsiteY11" fmla="*/ 24476 h 729384"/>
                <a:gd name="connsiteX12" fmla="*/ 6743 w 658473"/>
                <a:gd name="connsiteY12" fmla="*/ 20949 h 729384"/>
                <a:gd name="connsiteX13" fmla="*/ 226400 w 658473"/>
                <a:gd name="connsiteY13" fmla="*/ 950 h 729384"/>
                <a:gd name="connsiteX0" fmla="*/ 226400 w 658473"/>
                <a:gd name="connsiteY0" fmla="*/ 1749 h 730183"/>
                <a:gd name="connsiteX1" fmla="*/ 529564 w 658473"/>
                <a:gd name="connsiteY1" fmla="*/ 139930 h 730183"/>
                <a:gd name="connsiteX2" fmla="*/ 607716 w 658473"/>
                <a:gd name="connsiteY2" fmla="*/ 341033 h 730183"/>
                <a:gd name="connsiteX3" fmla="*/ 551253 w 658473"/>
                <a:gd name="connsiteY3" fmla="*/ 430775 h 730183"/>
                <a:gd name="connsiteX4" fmla="*/ 528070 w 658473"/>
                <a:gd name="connsiteY4" fmla="*/ 468393 h 730183"/>
                <a:gd name="connsiteX5" fmla="*/ 613476 w 658473"/>
                <a:gd name="connsiteY5" fmla="*/ 507434 h 730183"/>
                <a:gd name="connsiteX6" fmla="*/ 637583 w 658473"/>
                <a:gd name="connsiteY6" fmla="*/ 596678 h 730183"/>
                <a:gd name="connsiteX7" fmla="*/ 637583 w 658473"/>
                <a:gd name="connsiteY7" fmla="*/ 666154 h 730183"/>
                <a:gd name="connsiteX8" fmla="*/ 656854 w 658473"/>
                <a:gd name="connsiteY8" fmla="*/ 727879 h 730183"/>
                <a:gd name="connsiteX9" fmla="*/ 658473 w 658473"/>
                <a:gd name="connsiteY9" fmla="*/ 730183 h 730183"/>
                <a:gd name="connsiteX10" fmla="*/ 0 w 658473"/>
                <a:gd name="connsiteY10" fmla="*/ 730183 h 730183"/>
                <a:gd name="connsiteX11" fmla="*/ 0 w 658473"/>
                <a:gd name="connsiteY11" fmla="*/ 25275 h 730183"/>
                <a:gd name="connsiteX12" fmla="*/ 13982 w 658473"/>
                <a:gd name="connsiteY12" fmla="*/ 16922 h 730183"/>
                <a:gd name="connsiteX13" fmla="*/ 226400 w 658473"/>
                <a:gd name="connsiteY13" fmla="*/ 1749 h 73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473" h="730183">
                  <a:moveTo>
                    <a:pt x="226400" y="1749"/>
                  </a:moveTo>
                  <a:cubicBezTo>
                    <a:pt x="408856" y="10769"/>
                    <a:pt x="481830" y="99770"/>
                    <a:pt x="529564" y="139930"/>
                  </a:cubicBezTo>
                  <a:cubicBezTo>
                    <a:pt x="593280" y="193406"/>
                    <a:pt x="610631" y="325104"/>
                    <a:pt x="607716" y="341033"/>
                  </a:cubicBezTo>
                  <a:cubicBezTo>
                    <a:pt x="604800" y="356962"/>
                    <a:pt x="570097" y="419184"/>
                    <a:pt x="551253" y="430775"/>
                  </a:cubicBezTo>
                  <a:cubicBezTo>
                    <a:pt x="532408" y="442367"/>
                    <a:pt x="515057" y="465478"/>
                    <a:pt x="528070" y="468393"/>
                  </a:cubicBezTo>
                  <a:cubicBezTo>
                    <a:pt x="541155" y="471238"/>
                    <a:pt x="565688" y="472731"/>
                    <a:pt x="613476" y="507434"/>
                  </a:cubicBezTo>
                  <a:cubicBezTo>
                    <a:pt x="661192" y="542207"/>
                    <a:pt x="646258" y="578332"/>
                    <a:pt x="637583" y="596678"/>
                  </a:cubicBezTo>
                  <a:cubicBezTo>
                    <a:pt x="657850" y="621781"/>
                    <a:pt x="641423" y="640127"/>
                    <a:pt x="637583" y="666154"/>
                  </a:cubicBezTo>
                  <a:cubicBezTo>
                    <a:pt x="661690" y="689265"/>
                    <a:pt x="650098" y="694101"/>
                    <a:pt x="656854" y="727879"/>
                  </a:cubicBezTo>
                  <a:lnTo>
                    <a:pt x="658473" y="730183"/>
                  </a:lnTo>
                  <a:lnTo>
                    <a:pt x="0" y="730183"/>
                  </a:lnTo>
                  <a:lnTo>
                    <a:pt x="0" y="25275"/>
                  </a:lnTo>
                  <a:cubicBezTo>
                    <a:pt x="1444" y="24903"/>
                    <a:pt x="12538" y="17294"/>
                    <a:pt x="13982" y="16922"/>
                  </a:cubicBezTo>
                  <a:cubicBezTo>
                    <a:pt x="102250" y="-2616"/>
                    <a:pt x="165582" y="-1258"/>
                    <a:pt x="226400" y="1749"/>
                  </a:cubicBezTo>
                  <a:close/>
                </a:path>
              </a:pathLst>
            </a:custGeom>
            <a:gradFill>
              <a:gsLst>
                <a:gs pos="69000">
                  <a:srgbClr val="662046">
                    <a:alpha val="68000"/>
                  </a:srgbClr>
                </a:gs>
                <a:gs pos="0">
                  <a:srgbClr val="662046">
                    <a:alpha val="70000"/>
                  </a:srgbClr>
                </a:gs>
                <a:gs pos="100000">
                  <a:srgbClr val="662046">
                    <a:alpha val="0"/>
                  </a:srgbClr>
                </a:gs>
              </a:gsLst>
              <a:lin ang="5400000" scaled="1"/>
            </a:gradFill>
            <a:ln w="367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00" name="Freeform: Shape 99">
              <a:extLst>
                <a:ext uri="{FF2B5EF4-FFF2-40B4-BE49-F238E27FC236}">
                  <a16:creationId xmlns:a16="http://schemas.microsoft.com/office/drawing/2014/main" id="{0BA6679A-DC16-48E4-8BF4-9C262DEBDEA3}"/>
                </a:ext>
              </a:extLst>
            </p:cNvPr>
            <p:cNvSpPr/>
            <p:nvPr/>
          </p:nvSpPr>
          <p:spPr>
            <a:xfrm>
              <a:off x="5100149" y="2635250"/>
              <a:ext cx="784502" cy="408561"/>
            </a:xfrm>
            <a:custGeom>
              <a:avLst/>
              <a:gdLst>
                <a:gd name="connsiteX0" fmla="*/ 185951 w 785599"/>
                <a:gd name="connsiteY0" fmla="*/ 199 h 405440"/>
                <a:gd name="connsiteX1" fmla="*/ 293064 w 785599"/>
                <a:gd name="connsiteY1" fmla="*/ 3632 h 405440"/>
                <a:gd name="connsiteX2" fmla="*/ 747383 w 785599"/>
                <a:gd name="connsiteY2" fmla="*/ 199434 h 405440"/>
                <a:gd name="connsiteX3" fmla="*/ 766556 w 785599"/>
                <a:gd name="connsiteY3" fmla="*/ 388076 h 405440"/>
                <a:gd name="connsiteX4" fmla="*/ 678487 w 785599"/>
                <a:gd name="connsiteY4" fmla="*/ 379445 h 405440"/>
                <a:gd name="connsiteX5" fmla="*/ 645927 w 785599"/>
                <a:gd name="connsiteY5" fmla="*/ 331586 h 405440"/>
                <a:gd name="connsiteX6" fmla="*/ 599981 w 785599"/>
                <a:gd name="connsiteY6" fmla="*/ 303832 h 405440"/>
                <a:gd name="connsiteX7" fmla="*/ 563596 w 785599"/>
                <a:gd name="connsiteY7" fmla="*/ 291376 h 405440"/>
                <a:gd name="connsiteX8" fmla="*/ 522406 w 785599"/>
                <a:gd name="connsiteY8" fmla="*/ 247342 h 405440"/>
                <a:gd name="connsiteX9" fmla="*/ 473566 w 785599"/>
                <a:gd name="connsiteY9" fmla="*/ 232043 h 405440"/>
                <a:gd name="connsiteX10" fmla="*/ 372061 w 785599"/>
                <a:gd name="connsiteY10" fmla="*/ 186096 h 405440"/>
                <a:gd name="connsiteX11" fmla="*/ 125135 w 785599"/>
                <a:gd name="connsiteY11" fmla="*/ 158397 h 405440"/>
                <a:gd name="connsiteX12" fmla="*/ 0 w 785599"/>
                <a:gd name="connsiteY12" fmla="*/ 168520 h 405440"/>
                <a:gd name="connsiteX13" fmla="*/ 0 w 785599"/>
                <a:gd name="connsiteY13" fmla="*/ 3400 h 405440"/>
                <a:gd name="connsiteX14" fmla="*/ 52570 w 785599"/>
                <a:gd name="connsiteY14" fmla="*/ 1214 h 405440"/>
                <a:gd name="connsiteX15" fmla="*/ 185951 w 785599"/>
                <a:gd name="connsiteY15" fmla="*/ 199 h 405440"/>
                <a:gd name="connsiteX0" fmla="*/ 185951 w 785599"/>
                <a:gd name="connsiteY0" fmla="*/ 199 h 405440"/>
                <a:gd name="connsiteX1" fmla="*/ 293064 w 785599"/>
                <a:gd name="connsiteY1" fmla="*/ 3632 h 405440"/>
                <a:gd name="connsiteX2" fmla="*/ 747383 w 785599"/>
                <a:gd name="connsiteY2" fmla="*/ 199434 h 405440"/>
                <a:gd name="connsiteX3" fmla="*/ 766556 w 785599"/>
                <a:gd name="connsiteY3" fmla="*/ 388076 h 405440"/>
                <a:gd name="connsiteX4" fmla="*/ 678487 w 785599"/>
                <a:gd name="connsiteY4" fmla="*/ 379445 h 405440"/>
                <a:gd name="connsiteX5" fmla="*/ 645927 w 785599"/>
                <a:gd name="connsiteY5" fmla="*/ 331586 h 405440"/>
                <a:gd name="connsiteX6" fmla="*/ 599981 w 785599"/>
                <a:gd name="connsiteY6" fmla="*/ 303832 h 405440"/>
                <a:gd name="connsiteX7" fmla="*/ 563596 w 785599"/>
                <a:gd name="connsiteY7" fmla="*/ 291376 h 405440"/>
                <a:gd name="connsiteX8" fmla="*/ 522406 w 785599"/>
                <a:gd name="connsiteY8" fmla="*/ 247342 h 405440"/>
                <a:gd name="connsiteX9" fmla="*/ 473566 w 785599"/>
                <a:gd name="connsiteY9" fmla="*/ 232043 h 405440"/>
                <a:gd name="connsiteX10" fmla="*/ 372061 w 785599"/>
                <a:gd name="connsiteY10" fmla="*/ 186096 h 405440"/>
                <a:gd name="connsiteX11" fmla="*/ 125135 w 785599"/>
                <a:gd name="connsiteY11" fmla="*/ 158397 h 405440"/>
                <a:gd name="connsiteX12" fmla="*/ 0 w 785599"/>
                <a:gd name="connsiteY12" fmla="*/ 168520 h 405440"/>
                <a:gd name="connsiteX13" fmla="*/ 7089 w 785599"/>
                <a:gd name="connsiteY13" fmla="*/ 1037 h 405440"/>
                <a:gd name="connsiteX14" fmla="*/ 52570 w 785599"/>
                <a:gd name="connsiteY14" fmla="*/ 1214 h 405440"/>
                <a:gd name="connsiteX15" fmla="*/ 185951 w 785599"/>
                <a:gd name="connsiteY15" fmla="*/ 199 h 405440"/>
                <a:gd name="connsiteX0" fmla="*/ 178862 w 778510"/>
                <a:gd name="connsiteY0" fmla="*/ 199 h 405440"/>
                <a:gd name="connsiteX1" fmla="*/ 285975 w 778510"/>
                <a:gd name="connsiteY1" fmla="*/ 3632 h 405440"/>
                <a:gd name="connsiteX2" fmla="*/ 740294 w 778510"/>
                <a:gd name="connsiteY2" fmla="*/ 199434 h 405440"/>
                <a:gd name="connsiteX3" fmla="*/ 759467 w 778510"/>
                <a:gd name="connsiteY3" fmla="*/ 388076 h 405440"/>
                <a:gd name="connsiteX4" fmla="*/ 671398 w 778510"/>
                <a:gd name="connsiteY4" fmla="*/ 379445 h 405440"/>
                <a:gd name="connsiteX5" fmla="*/ 638838 w 778510"/>
                <a:gd name="connsiteY5" fmla="*/ 331586 h 405440"/>
                <a:gd name="connsiteX6" fmla="*/ 592892 w 778510"/>
                <a:gd name="connsiteY6" fmla="*/ 303832 h 405440"/>
                <a:gd name="connsiteX7" fmla="*/ 556507 w 778510"/>
                <a:gd name="connsiteY7" fmla="*/ 291376 h 405440"/>
                <a:gd name="connsiteX8" fmla="*/ 515317 w 778510"/>
                <a:gd name="connsiteY8" fmla="*/ 247342 h 405440"/>
                <a:gd name="connsiteX9" fmla="*/ 466477 w 778510"/>
                <a:gd name="connsiteY9" fmla="*/ 232043 h 405440"/>
                <a:gd name="connsiteX10" fmla="*/ 364972 w 778510"/>
                <a:gd name="connsiteY10" fmla="*/ 186096 h 405440"/>
                <a:gd name="connsiteX11" fmla="*/ 118046 w 778510"/>
                <a:gd name="connsiteY11" fmla="*/ 158397 h 405440"/>
                <a:gd name="connsiteX12" fmla="*/ 2363 w 778510"/>
                <a:gd name="connsiteY12" fmla="*/ 168520 h 405440"/>
                <a:gd name="connsiteX13" fmla="*/ 0 w 778510"/>
                <a:gd name="connsiteY13" fmla="*/ 1037 h 405440"/>
                <a:gd name="connsiteX14" fmla="*/ 45481 w 778510"/>
                <a:gd name="connsiteY14" fmla="*/ 1214 h 405440"/>
                <a:gd name="connsiteX15" fmla="*/ 178862 w 778510"/>
                <a:gd name="connsiteY15" fmla="*/ 199 h 40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510" h="405440">
                  <a:moveTo>
                    <a:pt x="178862" y="199"/>
                  </a:moveTo>
                  <a:cubicBezTo>
                    <a:pt x="219437" y="647"/>
                    <a:pt x="255634" y="1836"/>
                    <a:pt x="285975" y="3632"/>
                  </a:cubicBezTo>
                  <a:cubicBezTo>
                    <a:pt x="528704" y="18000"/>
                    <a:pt x="698172" y="136226"/>
                    <a:pt x="740294" y="199434"/>
                  </a:cubicBezTo>
                  <a:cubicBezTo>
                    <a:pt x="782465" y="262641"/>
                    <a:pt x="791046" y="351691"/>
                    <a:pt x="759467" y="388076"/>
                  </a:cubicBezTo>
                  <a:cubicBezTo>
                    <a:pt x="727888" y="424461"/>
                    <a:pt x="680960" y="394745"/>
                    <a:pt x="671398" y="379445"/>
                  </a:cubicBezTo>
                  <a:cubicBezTo>
                    <a:pt x="661836" y="364146"/>
                    <a:pt x="658943" y="329674"/>
                    <a:pt x="638838" y="331586"/>
                  </a:cubicBezTo>
                  <a:cubicBezTo>
                    <a:pt x="618734" y="333499"/>
                    <a:pt x="599610" y="315306"/>
                    <a:pt x="592892" y="303832"/>
                  </a:cubicBezTo>
                  <a:cubicBezTo>
                    <a:pt x="586174" y="292357"/>
                    <a:pt x="558419" y="300939"/>
                    <a:pt x="556507" y="291376"/>
                  </a:cubicBezTo>
                  <a:cubicBezTo>
                    <a:pt x="554595" y="281814"/>
                    <a:pt x="520122" y="245430"/>
                    <a:pt x="515317" y="247342"/>
                  </a:cubicBezTo>
                  <a:cubicBezTo>
                    <a:pt x="510511" y="249254"/>
                    <a:pt x="483689" y="272252"/>
                    <a:pt x="466477" y="232043"/>
                  </a:cubicBezTo>
                  <a:cubicBezTo>
                    <a:pt x="449216" y="191833"/>
                    <a:pt x="389883" y="197570"/>
                    <a:pt x="364972" y="186096"/>
                  </a:cubicBezTo>
                  <a:cubicBezTo>
                    <a:pt x="312921" y="162068"/>
                    <a:pt x="219569" y="154897"/>
                    <a:pt x="118046" y="158397"/>
                  </a:cubicBezTo>
                  <a:lnTo>
                    <a:pt x="2363" y="168520"/>
                  </a:lnTo>
                  <a:cubicBezTo>
                    <a:pt x="1575" y="112692"/>
                    <a:pt x="788" y="56865"/>
                    <a:pt x="0" y="1037"/>
                  </a:cubicBezTo>
                  <a:cubicBezTo>
                    <a:pt x="17523" y="308"/>
                    <a:pt x="27958" y="1943"/>
                    <a:pt x="45481" y="1214"/>
                  </a:cubicBezTo>
                  <a:cubicBezTo>
                    <a:pt x="93334" y="45"/>
                    <a:pt x="138287" y="-249"/>
                    <a:pt x="178862" y="199"/>
                  </a:cubicBezTo>
                  <a:close/>
                </a:path>
              </a:pathLst>
            </a:custGeom>
            <a:solidFill>
              <a:srgbClr val="662046">
                <a:alpha val="70000"/>
              </a:srgbClr>
            </a:solidFill>
            <a:ln w="21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01" name="Graphic 18">
            <a:extLst>
              <a:ext uri="{FF2B5EF4-FFF2-40B4-BE49-F238E27FC236}">
                <a16:creationId xmlns:a16="http://schemas.microsoft.com/office/drawing/2014/main" id="{1B22D66D-233F-4CC0-B912-9C30105D7F8D}"/>
              </a:ext>
            </a:extLst>
          </p:cNvPr>
          <p:cNvSpPr/>
          <p:nvPr/>
        </p:nvSpPr>
        <p:spPr>
          <a:xfrm>
            <a:off x="4213225" y="2803525"/>
            <a:ext cx="888053" cy="986272"/>
          </a:xfrm>
          <a:custGeom>
            <a:avLst/>
            <a:gdLst>
              <a:gd name="connsiteX0" fmla="*/ 893950 w 894403"/>
              <a:gd name="connsiteY0" fmla="*/ 0 h 993324"/>
              <a:gd name="connsiteX1" fmla="*/ 746064 w 894403"/>
              <a:gd name="connsiteY1" fmla="*/ 20938 h 993324"/>
              <a:gd name="connsiteX2" fmla="*/ 512736 w 894403"/>
              <a:gd name="connsiteY2" fmla="*/ 80167 h 993324"/>
              <a:gd name="connsiteX3" fmla="*/ 406933 w 894403"/>
              <a:gd name="connsiteY3" fmla="*/ 139395 h 993324"/>
              <a:gd name="connsiteX4" fmla="*/ 339708 w 894403"/>
              <a:gd name="connsiteY4" fmla="*/ 221252 h 993324"/>
              <a:gd name="connsiteX5" fmla="*/ 264776 w 894403"/>
              <a:gd name="connsiteY5" fmla="*/ 265024 h 993324"/>
              <a:gd name="connsiteX6" fmla="*/ 270753 w 894403"/>
              <a:gd name="connsiteY6" fmla="*/ 346303 h 993324"/>
              <a:gd name="connsiteX7" fmla="*/ 274710 w 894403"/>
              <a:gd name="connsiteY7" fmla="*/ 384717 h 993324"/>
              <a:gd name="connsiteX8" fmla="*/ 245157 w 894403"/>
              <a:gd name="connsiteY8" fmla="*/ 405862 h 993324"/>
              <a:gd name="connsiteX9" fmla="*/ 192688 w 894403"/>
              <a:gd name="connsiteY9" fmla="*/ 320460 h 993324"/>
              <a:gd name="connsiteX10" fmla="*/ 181766 w 894403"/>
              <a:gd name="connsiteY10" fmla="*/ 276565 h 993324"/>
              <a:gd name="connsiteX11" fmla="*/ 131481 w 894403"/>
              <a:gd name="connsiteY11" fmla="*/ 193554 h 993324"/>
              <a:gd name="connsiteX12" fmla="*/ 90223 w 894403"/>
              <a:gd name="connsiteY12" fmla="*/ 137211 h 993324"/>
              <a:gd name="connsiteX13" fmla="*/ 80661 w 894403"/>
              <a:gd name="connsiteY13" fmla="*/ 246353 h 993324"/>
              <a:gd name="connsiteX14" fmla="*/ 117385 w 894403"/>
              <a:gd name="connsiteY14" fmla="*/ 375650 h 993324"/>
              <a:gd name="connsiteX15" fmla="*/ 129379 w 894403"/>
              <a:gd name="connsiteY15" fmla="*/ 466038 h 993324"/>
              <a:gd name="connsiteX16" fmla="*/ 65576 w 894403"/>
              <a:gd name="connsiteY16" fmla="*/ 522011 h 993324"/>
              <a:gd name="connsiteX17" fmla="*/ 0 w 894403"/>
              <a:gd name="connsiteY17" fmla="*/ 521063 h 993324"/>
              <a:gd name="connsiteX18" fmla="*/ 16281 w 894403"/>
              <a:gd name="connsiteY18" fmla="*/ 583918 h 993324"/>
              <a:gd name="connsiteX19" fmla="*/ 66070 w 894403"/>
              <a:gd name="connsiteY19" fmla="*/ 557745 h 993324"/>
              <a:gd name="connsiteX20" fmla="*/ 151595 w 894403"/>
              <a:gd name="connsiteY20" fmla="*/ 588411 h 993324"/>
              <a:gd name="connsiteX21" fmla="*/ 239634 w 894403"/>
              <a:gd name="connsiteY21" fmla="*/ 709135 h 993324"/>
              <a:gd name="connsiteX22" fmla="*/ 274339 w 894403"/>
              <a:gd name="connsiteY22" fmla="*/ 851497 h 993324"/>
              <a:gd name="connsiteX23" fmla="*/ 296967 w 894403"/>
              <a:gd name="connsiteY23" fmla="*/ 984504 h 993324"/>
              <a:gd name="connsiteX24" fmla="*/ 344778 w 894403"/>
              <a:gd name="connsiteY24" fmla="*/ 991841 h 993324"/>
              <a:gd name="connsiteX25" fmla="*/ 345273 w 894403"/>
              <a:gd name="connsiteY25" fmla="*/ 928944 h 993324"/>
              <a:gd name="connsiteX26" fmla="*/ 333196 w 894403"/>
              <a:gd name="connsiteY26" fmla="*/ 845933 h 993324"/>
              <a:gd name="connsiteX27" fmla="*/ 286910 w 894403"/>
              <a:gd name="connsiteY27" fmla="*/ 661818 h 993324"/>
              <a:gd name="connsiteX28" fmla="*/ 315597 w 894403"/>
              <a:gd name="connsiteY28" fmla="*/ 594428 h 993324"/>
              <a:gd name="connsiteX29" fmla="*/ 301500 w 894403"/>
              <a:gd name="connsiteY29" fmla="*/ 519496 h 993324"/>
              <a:gd name="connsiteX30" fmla="*/ 297461 w 894403"/>
              <a:gd name="connsiteY30" fmla="*/ 467192 h 993324"/>
              <a:gd name="connsiteX31" fmla="*/ 307024 w 894403"/>
              <a:gd name="connsiteY31" fmla="*/ 471231 h 993324"/>
              <a:gd name="connsiteX32" fmla="*/ 376927 w 894403"/>
              <a:gd name="connsiteY32" fmla="*/ 572336 h 993324"/>
              <a:gd name="connsiteX33" fmla="*/ 412126 w 894403"/>
              <a:gd name="connsiteY33" fmla="*/ 581280 h 993324"/>
              <a:gd name="connsiteX34" fmla="*/ 478032 w 894403"/>
              <a:gd name="connsiteY34" fmla="*/ 654852 h 993324"/>
              <a:gd name="connsiteX35" fmla="*/ 501154 w 894403"/>
              <a:gd name="connsiteY35" fmla="*/ 698130 h 993324"/>
              <a:gd name="connsiteX36" fmla="*/ 897041 w 894403"/>
              <a:gd name="connsiteY36" fmla="*/ 699655 h 993324"/>
              <a:gd name="connsiteX37" fmla="*/ 893950 w 894403"/>
              <a:gd name="connsiteY37" fmla="*/ 0 h 9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4403" h="993324">
                <a:moveTo>
                  <a:pt x="893950" y="0"/>
                </a:moveTo>
                <a:cubicBezTo>
                  <a:pt x="893950" y="0"/>
                  <a:pt x="829858" y="2597"/>
                  <a:pt x="746064" y="20938"/>
                </a:cubicBezTo>
                <a:cubicBezTo>
                  <a:pt x="662271" y="39280"/>
                  <a:pt x="575592" y="53994"/>
                  <a:pt x="512736" y="80167"/>
                </a:cubicBezTo>
                <a:cubicBezTo>
                  <a:pt x="449881" y="106339"/>
                  <a:pt x="425274" y="126329"/>
                  <a:pt x="406933" y="139395"/>
                </a:cubicBezTo>
                <a:cubicBezTo>
                  <a:pt x="388591" y="152502"/>
                  <a:pt x="368189" y="191864"/>
                  <a:pt x="339708" y="221252"/>
                </a:cubicBezTo>
                <a:cubicBezTo>
                  <a:pt x="289919" y="272567"/>
                  <a:pt x="264776" y="265024"/>
                  <a:pt x="264776" y="265024"/>
                </a:cubicBezTo>
                <a:lnTo>
                  <a:pt x="270753" y="346303"/>
                </a:lnTo>
                <a:lnTo>
                  <a:pt x="274710" y="384717"/>
                </a:lnTo>
                <a:cubicBezTo>
                  <a:pt x="274710" y="384717"/>
                  <a:pt x="275328" y="423997"/>
                  <a:pt x="245157" y="405862"/>
                </a:cubicBezTo>
                <a:cubicBezTo>
                  <a:pt x="223189" y="392672"/>
                  <a:pt x="207938" y="358091"/>
                  <a:pt x="192688" y="320460"/>
                </a:cubicBezTo>
                <a:cubicBezTo>
                  <a:pt x="181477" y="292804"/>
                  <a:pt x="181766" y="276565"/>
                  <a:pt x="181766" y="276565"/>
                </a:cubicBezTo>
                <a:cubicBezTo>
                  <a:pt x="181766" y="276565"/>
                  <a:pt x="148009" y="263045"/>
                  <a:pt x="131481" y="193554"/>
                </a:cubicBezTo>
                <a:cubicBezTo>
                  <a:pt x="121425" y="151307"/>
                  <a:pt x="110791" y="132471"/>
                  <a:pt x="90223" y="137211"/>
                </a:cubicBezTo>
                <a:cubicBezTo>
                  <a:pt x="70728" y="141703"/>
                  <a:pt x="70192" y="204476"/>
                  <a:pt x="80661" y="246353"/>
                </a:cubicBezTo>
                <a:cubicBezTo>
                  <a:pt x="91130" y="288229"/>
                  <a:pt x="101270" y="328869"/>
                  <a:pt x="117385" y="375650"/>
                </a:cubicBezTo>
                <a:cubicBezTo>
                  <a:pt x="129585" y="411096"/>
                  <a:pt x="142486" y="439865"/>
                  <a:pt x="129379" y="466038"/>
                </a:cubicBezTo>
                <a:cubicBezTo>
                  <a:pt x="116272" y="492211"/>
                  <a:pt x="112728" y="511541"/>
                  <a:pt x="65576" y="522011"/>
                </a:cubicBezTo>
                <a:cubicBezTo>
                  <a:pt x="18424" y="532521"/>
                  <a:pt x="0" y="521063"/>
                  <a:pt x="0" y="521063"/>
                </a:cubicBezTo>
                <a:lnTo>
                  <a:pt x="16281" y="583918"/>
                </a:lnTo>
                <a:cubicBezTo>
                  <a:pt x="16281" y="583918"/>
                  <a:pt x="39898" y="557745"/>
                  <a:pt x="66070" y="557745"/>
                </a:cubicBezTo>
                <a:cubicBezTo>
                  <a:pt x="92243" y="557745"/>
                  <a:pt x="114912" y="559641"/>
                  <a:pt x="151595" y="588411"/>
                </a:cubicBezTo>
                <a:cubicBezTo>
                  <a:pt x="188237" y="617221"/>
                  <a:pt x="221293" y="659386"/>
                  <a:pt x="239634" y="709135"/>
                </a:cubicBezTo>
                <a:cubicBezTo>
                  <a:pt x="257976" y="758883"/>
                  <a:pt x="273473" y="804304"/>
                  <a:pt x="274339" y="851497"/>
                </a:cubicBezTo>
                <a:cubicBezTo>
                  <a:pt x="275864" y="932983"/>
                  <a:pt x="286498" y="974035"/>
                  <a:pt x="296967" y="984504"/>
                </a:cubicBezTo>
                <a:cubicBezTo>
                  <a:pt x="307436" y="994973"/>
                  <a:pt x="327673" y="1002928"/>
                  <a:pt x="344778" y="991841"/>
                </a:cubicBezTo>
                <a:cubicBezTo>
                  <a:pt x="352692" y="986730"/>
                  <a:pt x="345273" y="955158"/>
                  <a:pt x="345273" y="928944"/>
                </a:cubicBezTo>
                <a:cubicBezTo>
                  <a:pt x="345273" y="902771"/>
                  <a:pt x="338719" y="878123"/>
                  <a:pt x="333196" y="845933"/>
                </a:cubicBezTo>
                <a:cubicBezTo>
                  <a:pt x="321532" y="777967"/>
                  <a:pt x="286415" y="728713"/>
                  <a:pt x="286910" y="661818"/>
                </a:cubicBezTo>
                <a:cubicBezTo>
                  <a:pt x="287363" y="601353"/>
                  <a:pt x="314978" y="606546"/>
                  <a:pt x="315597" y="594428"/>
                </a:cubicBezTo>
                <a:cubicBezTo>
                  <a:pt x="316091" y="584371"/>
                  <a:pt x="306034" y="572790"/>
                  <a:pt x="301500" y="519496"/>
                </a:cubicBezTo>
                <a:cubicBezTo>
                  <a:pt x="298162" y="480217"/>
                  <a:pt x="297461" y="467192"/>
                  <a:pt x="297461" y="467192"/>
                </a:cubicBezTo>
                <a:lnTo>
                  <a:pt x="307024" y="471231"/>
                </a:lnTo>
                <a:cubicBezTo>
                  <a:pt x="322768" y="490438"/>
                  <a:pt x="340739" y="506966"/>
                  <a:pt x="376927" y="572336"/>
                </a:cubicBezTo>
                <a:cubicBezTo>
                  <a:pt x="379441" y="576870"/>
                  <a:pt x="393043" y="568833"/>
                  <a:pt x="412126" y="581280"/>
                </a:cubicBezTo>
                <a:cubicBezTo>
                  <a:pt x="449098" y="605392"/>
                  <a:pt x="457423" y="623569"/>
                  <a:pt x="478032" y="654852"/>
                </a:cubicBezTo>
                <a:cubicBezTo>
                  <a:pt x="484503" y="664662"/>
                  <a:pt x="492334" y="679376"/>
                  <a:pt x="501154" y="698130"/>
                </a:cubicBezTo>
                <a:lnTo>
                  <a:pt x="897041" y="699655"/>
                </a:lnTo>
                <a:lnTo>
                  <a:pt x="893950" y="0"/>
                </a:lnTo>
                <a:close/>
              </a:path>
            </a:pathLst>
          </a:custGeom>
          <a:gradFill>
            <a:gsLst>
              <a:gs pos="53000">
                <a:srgbClr val="FBA701">
                  <a:alpha val="70000"/>
                </a:srgbClr>
              </a:gs>
              <a:gs pos="0">
                <a:srgbClr val="FBA701">
                  <a:alpha val="70000"/>
                </a:srgbClr>
              </a:gs>
              <a:gs pos="100000">
                <a:srgbClr val="FBA701">
                  <a:alpha val="0"/>
                </a:srgbClr>
              </a:gs>
            </a:gsLst>
            <a:lin ang="5400000" scaled="1"/>
          </a:gradFill>
          <a:ln w="410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02" name="Freeform: Shape 101">
            <a:extLst>
              <a:ext uri="{FF2B5EF4-FFF2-40B4-BE49-F238E27FC236}">
                <a16:creationId xmlns:a16="http://schemas.microsoft.com/office/drawing/2014/main" id="{53266460-756B-4B78-8FF8-6156F883F3D2}"/>
              </a:ext>
            </a:extLst>
          </p:cNvPr>
          <p:cNvSpPr/>
          <p:nvPr/>
        </p:nvSpPr>
        <p:spPr>
          <a:xfrm>
            <a:off x="5595152" y="4222326"/>
            <a:ext cx="591527" cy="916413"/>
          </a:xfrm>
          <a:custGeom>
            <a:avLst/>
            <a:gdLst>
              <a:gd name="connsiteX0" fmla="*/ 75684 w 591527"/>
              <a:gd name="connsiteY0" fmla="*/ 0 h 916413"/>
              <a:gd name="connsiteX1" fmla="*/ 590170 w 591527"/>
              <a:gd name="connsiteY1" fmla="*/ 1252 h 916413"/>
              <a:gd name="connsiteX2" fmla="*/ 541575 w 591527"/>
              <a:gd name="connsiteY2" fmla="*/ 150204 h 916413"/>
              <a:gd name="connsiteX3" fmla="*/ 503177 w 591527"/>
              <a:gd name="connsiteY3" fmla="*/ 298347 h 916413"/>
              <a:gd name="connsiteX4" fmla="*/ 465553 w 591527"/>
              <a:gd name="connsiteY4" fmla="*/ 518609 h 916413"/>
              <a:gd name="connsiteX5" fmla="*/ 539255 w 591527"/>
              <a:gd name="connsiteY5" fmla="*/ 723998 h 916413"/>
              <a:gd name="connsiteX6" fmla="*/ 584722 w 591527"/>
              <a:gd name="connsiteY6" fmla="*/ 863526 h 916413"/>
              <a:gd name="connsiteX7" fmla="*/ 591344 w 591527"/>
              <a:gd name="connsiteY7" fmla="*/ 910667 h 916413"/>
              <a:gd name="connsiteX8" fmla="*/ 591527 w 591527"/>
              <a:gd name="connsiteY8" fmla="*/ 916413 h 916413"/>
              <a:gd name="connsiteX9" fmla="*/ 250903 w 591527"/>
              <a:gd name="connsiteY9" fmla="*/ 916413 h 916413"/>
              <a:gd name="connsiteX10" fmla="*/ 243482 w 591527"/>
              <a:gd name="connsiteY10" fmla="*/ 902495 h 916413"/>
              <a:gd name="connsiteX11" fmla="*/ 234320 w 591527"/>
              <a:gd name="connsiteY11" fmla="*/ 831387 h 916413"/>
              <a:gd name="connsiteX12" fmla="*/ 183368 w 591527"/>
              <a:gd name="connsiteY12" fmla="*/ 658947 h 916413"/>
              <a:gd name="connsiteX13" fmla="*/ 108891 w 591527"/>
              <a:gd name="connsiteY13" fmla="*/ 499024 h 916413"/>
              <a:gd name="connsiteX14" fmla="*/ 99467 w 591527"/>
              <a:gd name="connsiteY14" fmla="*/ 385377 h 916413"/>
              <a:gd name="connsiteX15" fmla="*/ 75684 w 591527"/>
              <a:gd name="connsiteY15" fmla="*/ 0 h 91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527" h="916413">
                <a:moveTo>
                  <a:pt x="75684" y="0"/>
                </a:moveTo>
                <a:cubicBezTo>
                  <a:pt x="244959" y="847"/>
                  <a:pt x="420933" y="405"/>
                  <a:pt x="590170" y="1252"/>
                </a:cubicBezTo>
                <a:cubicBezTo>
                  <a:pt x="559614" y="61628"/>
                  <a:pt x="557074" y="91926"/>
                  <a:pt x="541575" y="150204"/>
                </a:cubicBezTo>
                <a:cubicBezTo>
                  <a:pt x="528726" y="198394"/>
                  <a:pt x="516909" y="248795"/>
                  <a:pt x="503177" y="298347"/>
                </a:cubicBezTo>
                <a:cubicBezTo>
                  <a:pt x="485285" y="362846"/>
                  <a:pt x="466289" y="487206"/>
                  <a:pt x="465553" y="518609"/>
                </a:cubicBezTo>
                <a:cubicBezTo>
                  <a:pt x="463970" y="585244"/>
                  <a:pt x="517277" y="539005"/>
                  <a:pt x="539255" y="723998"/>
                </a:cubicBezTo>
                <a:cubicBezTo>
                  <a:pt x="546582" y="785884"/>
                  <a:pt x="575297" y="836099"/>
                  <a:pt x="584722" y="863526"/>
                </a:cubicBezTo>
                <a:cubicBezTo>
                  <a:pt x="588624" y="874957"/>
                  <a:pt x="590437" y="892831"/>
                  <a:pt x="591344" y="910667"/>
                </a:cubicBezTo>
                <a:lnTo>
                  <a:pt x="591527" y="916413"/>
                </a:lnTo>
                <a:lnTo>
                  <a:pt x="250903" y="916413"/>
                </a:lnTo>
                <a:lnTo>
                  <a:pt x="243482" y="902495"/>
                </a:lnTo>
                <a:cubicBezTo>
                  <a:pt x="232801" y="879633"/>
                  <a:pt x="225539" y="854360"/>
                  <a:pt x="234320" y="831387"/>
                </a:cubicBezTo>
                <a:cubicBezTo>
                  <a:pt x="257034" y="771821"/>
                  <a:pt x="186976" y="800021"/>
                  <a:pt x="183368" y="658947"/>
                </a:cubicBezTo>
                <a:cubicBezTo>
                  <a:pt x="181785" y="597798"/>
                  <a:pt x="126157" y="562529"/>
                  <a:pt x="108891" y="499024"/>
                </a:cubicBezTo>
                <a:cubicBezTo>
                  <a:pt x="82790" y="402864"/>
                  <a:pt x="103369" y="404447"/>
                  <a:pt x="99467" y="385377"/>
                </a:cubicBezTo>
                <a:cubicBezTo>
                  <a:pt x="74874" y="264330"/>
                  <a:pt x="-96130" y="120531"/>
                  <a:pt x="75684" y="0"/>
                </a:cubicBezTo>
                <a:close/>
              </a:path>
            </a:pathLst>
          </a:custGeom>
          <a:gradFill>
            <a:gsLst>
              <a:gs pos="53000">
                <a:srgbClr val="63C1B9">
                  <a:alpha val="70000"/>
                </a:srgbClr>
              </a:gs>
              <a:gs pos="0">
                <a:srgbClr val="63C1B9">
                  <a:alpha val="0"/>
                </a:srgbClr>
              </a:gs>
              <a:gs pos="100000">
                <a:srgbClr val="63C1B9">
                  <a:alpha val="70000"/>
                </a:srgbClr>
              </a:gs>
            </a:gsLst>
            <a:lin ang="5400000" scaled="1"/>
          </a:gradFill>
          <a:ln w="3668"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96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up)">
                                      <p:cBhvr>
                                        <p:cTn id="10" dur="500"/>
                                        <p:tgtEl>
                                          <p:spTgt spid="50"/>
                                        </p:tgtEl>
                                      </p:cBhvr>
                                    </p:animEffect>
                                  </p:childTnLst>
                                </p:cTn>
                              </p:par>
                              <p:par>
                                <p:cTn id="11" presetID="22" presetClass="entr" presetSubtype="1"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wipe(up)">
                                      <p:cBhvr>
                                        <p:cTn id="1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EA8DB00-4A86-AF4F-B52E-693D1E334A4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60672" y="1227957"/>
            <a:ext cx="8262354" cy="3583668"/>
          </a:xfrm>
          <a:prstGeom prst="rect">
            <a:avLst/>
          </a:prstGeom>
        </p:spPr>
      </p:pic>
      <p:grpSp>
        <p:nvGrpSpPr>
          <p:cNvPr id="3" name="Connector Lines">
            <a:extLst>
              <a:ext uri="{FF2B5EF4-FFF2-40B4-BE49-F238E27FC236}">
                <a16:creationId xmlns:a16="http://schemas.microsoft.com/office/drawing/2014/main" id="{355D6E5B-9DF0-4797-80AA-B688AF23719E}"/>
              </a:ext>
            </a:extLst>
          </p:cNvPr>
          <p:cNvGrpSpPr/>
          <p:nvPr/>
        </p:nvGrpSpPr>
        <p:grpSpPr>
          <a:xfrm>
            <a:off x="2075854" y="1485015"/>
            <a:ext cx="7759052" cy="2478285"/>
            <a:chOff x="1813588" y="1454966"/>
            <a:chExt cx="7759052" cy="2478285"/>
          </a:xfrm>
        </p:grpSpPr>
        <p:cxnSp>
          <p:nvCxnSpPr>
            <p:cNvPr id="30" name="Straight Connector 29">
              <a:extLst>
                <a:ext uri="{FF2B5EF4-FFF2-40B4-BE49-F238E27FC236}">
                  <a16:creationId xmlns:a16="http://schemas.microsoft.com/office/drawing/2014/main" id="{385208FD-8371-884C-AC4A-BEF7545CEAFC}"/>
                </a:ext>
              </a:extLst>
            </p:cNvPr>
            <p:cNvCxnSpPr/>
            <p:nvPr/>
          </p:nvCxnSpPr>
          <p:spPr>
            <a:xfrm>
              <a:off x="1813588" y="1454966"/>
              <a:ext cx="7759052" cy="0"/>
            </a:xfrm>
            <a:prstGeom prst="line">
              <a:avLst/>
            </a:prstGeom>
            <a:ln w="12700">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88E525A-C5FD-124A-A9E6-EE07972ECB21}"/>
                </a:ext>
              </a:extLst>
            </p:cNvPr>
            <p:cNvCxnSpPr/>
            <p:nvPr/>
          </p:nvCxnSpPr>
          <p:spPr>
            <a:xfrm>
              <a:off x="1813588" y="1809398"/>
              <a:ext cx="7759052"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71873AD-18F3-5346-9171-EBB331C197E4}"/>
                </a:ext>
              </a:extLst>
            </p:cNvPr>
            <p:cNvCxnSpPr/>
            <p:nvPr/>
          </p:nvCxnSpPr>
          <p:spPr>
            <a:xfrm>
              <a:off x="1813588" y="2875644"/>
              <a:ext cx="7759052"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E402344-5BF1-9C4A-B8FF-763AE330F58A}"/>
                </a:ext>
              </a:extLst>
            </p:cNvPr>
            <p:cNvCxnSpPr/>
            <p:nvPr/>
          </p:nvCxnSpPr>
          <p:spPr>
            <a:xfrm>
              <a:off x="1813588" y="2521427"/>
              <a:ext cx="7759052"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59CCCC5-3FC0-FB46-A99C-53B10E2E194D}"/>
                </a:ext>
              </a:extLst>
            </p:cNvPr>
            <p:cNvCxnSpPr/>
            <p:nvPr/>
          </p:nvCxnSpPr>
          <p:spPr>
            <a:xfrm>
              <a:off x="1813588" y="2163991"/>
              <a:ext cx="7759052"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46C3FD4-8B91-426D-9B01-6B94170949C6}"/>
                </a:ext>
              </a:extLst>
            </p:cNvPr>
            <p:cNvCxnSpPr/>
            <p:nvPr/>
          </p:nvCxnSpPr>
          <p:spPr>
            <a:xfrm>
              <a:off x="1813588" y="3933251"/>
              <a:ext cx="7759052"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5501ED4-B5EF-5243-BC51-5F7224B1C7DA}"/>
                </a:ext>
              </a:extLst>
            </p:cNvPr>
            <p:cNvCxnSpPr/>
            <p:nvPr/>
          </p:nvCxnSpPr>
          <p:spPr>
            <a:xfrm>
              <a:off x="1813588" y="3220781"/>
              <a:ext cx="7759052"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974C015-5432-244D-ACF5-D62886B3F972}"/>
                </a:ext>
              </a:extLst>
            </p:cNvPr>
            <p:cNvCxnSpPr/>
            <p:nvPr/>
          </p:nvCxnSpPr>
          <p:spPr>
            <a:xfrm>
              <a:off x="1813588" y="3578087"/>
              <a:ext cx="7759052"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B40FB346-C662-46C2-A7B7-B42B0CA8E702}"/>
              </a:ext>
            </a:extLst>
          </p:cNvPr>
          <p:cNvSpPr txBox="1"/>
          <p:nvPr/>
        </p:nvSpPr>
        <p:spPr>
          <a:xfrm rot="16200000">
            <a:off x="125403" y="2751532"/>
            <a:ext cx="2865282" cy="276999"/>
          </a:xfrm>
          <a:prstGeom prst="rect">
            <a:avLst/>
          </a:prstGeom>
          <a:noFill/>
        </p:spPr>
        <p:txBody>
          <a:bodyPr wrap="square" rtlCol="0">
            <a:spAutoFit/>
          </a:bodyPr>
          <a:lstStyle/>
          <a:p>
            <a:pPr algn="ctr"/>
            <a:r>
              <a:rPr lang="en-US" sz="1200" b="1" dirty="0">
                <a:solidFill>
                  <a:schemeClr val="tx1">
                    <a:lumMod val="65000"/>
                    <a:lumOff val="35000"/>
                  </a:schemeClr>
                </a:solidFill>
                <a:latin typeface="Arial Narrow" panose="020B0604020202020204" pitchFamily="34" charset="0"/>
                <a:cs typeface="Arial Narrow" panose="020B0604020202020204" pitchFamily="34" charset="0"/>
              </a:rPr>
              <a:t>Rate (no. of cases per 100,000)</a:t>
            </a:r>
          </a:p>
        </p:txBody>
      </p:sp>
      <p:sp>
        <p:nvSpPr>
          <p:cNvPr id="11" name="TextBox 10">
            <a:extLst>
              <a:ext uri="{FF2B5EF4-FFF2-40B4-BE49-F238E27FC236}">
                <a16:creationId xmlns:a16="http://schemas.microsoft.com/office/drawing/2014/main" id="{C2AF1E21-60EE-4953-8AAA-A9C0D34A96DA}"/>
              </a:ext>
            </a:extLst>
          </p:cNvPr>
          <p:cNvSpPr txBox="1"/>
          <p:nvPr/>
        </p:nvSpPr>
        <p:spPr>
          <a:xfrm>
            <a:off x="2013033" y="4613207"/>
            <a:ext cx="7727030" cy="276999"/>
          </a:xfrm>
          <a:prstGeom prst="rect">
            <a:avLst/>
          </a:prstGeom>
          <a:noFill/>
        </p:spPr>
        <p:txBody>
          <a:bodyPr wrap="square" rtlCol="0">
            <a:spAutoFit/>
          </a:bodyPr>
          <a:lstStyle/>
          <a:p>
            <a:pPr algn="ctr"/>
            <a:r>
              <a:rPr lang="en-US" sz="1200" b="1" dirty="0">
                <a:solidFill>
                  <a:schemeClr val="tx1">
                    <a:lumMod val="65000"/>
                    <a:lumOff val="35000"/>
                  </a:schemeClr>
                </a:solidFill>
                <a:latin typeface="Arial Narrow" panose="020B0604020202020204" pitchFamily="34" charset="0"/>
                <a:cs typeface="Arial Narrow" panose="020B0604020202020204" pitchFamily="34" charset="0"/>
              </a:rPr>
              <a:t>Year of Diagnosis</a:t>
            </a:r>
          </a:p>
        </p:txBody>
      </p:sp>
      <p:sp>
        <p:nvSpPr>
          <p:cNvPr id="48" name="Rectangle 47">
            <a:extLst>
              <a:ext uri="{FF2B5EF4-FFF2-40B4-BE49-F238E27FC236}">
                <a16:creationId xmlns:a16="http://schemas.microsoft.com/office/drawing/2014/main" id="{74B3B858-7689-FB49-8A38-349700A09A99}"/>
              </a:ext>
            </a:extLst>
          </p:cNvPr>
          <p:cNvSpPr/>
          <p:nvPr/>
        </p:nvSpPr>
        <p:spPr>
          <a:xfrm rot="16200000">
            <a:off x="6476222" y="968572"/>
            <a:ext cx="1096824" cy="5296377"/>
          </a:xfrm>
          <a:prstGeom prst="rect">
            <a:avLst/>
          </a:prstGeom>
          <a:gradFill>
            <a:gsLst>
              <a:gs pos="27000">
                <a:schemeClr val="bg1">
                  <a:lumMod val="85000"/>
                  <a:alpha val="61000"/>
                </a:schemeClr>
              </a:gs>
              <a:gs pos="100000">
                <a:schemeClr val="bg1">
                  <a:alpha val="29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DB91B56-1E06-4C2E-98B6-689A166DB663}"/>
              </a:ext>
            </a:extLst>
          </p:cNvPr>
          <p:cNvSpPr>
            <a:spLocks noGrp="1"/>
          </p:cNvSpPr>
          <p:nvPr>
            <p:ph type="title"/>
          </p:nvPr>
        </p:nvSpPr>
        <p:spPr>
          <a:xfrm>
            <a:off x="1151248" y="203539"/>
            <a:ext cx="10647052" cy="1325563"/>
          </a:xfrm>
        </p:spPr>
        <p:txBody>
          <a:bodyPr>
            <a:normAutofit/>
          </a:bodyPr>
          <a:lstStyle/>
          <a:p>
            <a:r>
              <a:rPr lang="en-GB" dirty="0">
                <a:latin typeface="Arial Narrow" panose="020B0606020202030204" pitchFamily="34" charset="0"/>
              </a:rPr>
              <a:t>HPV-Associated Oropharyngeal Cancer Rates in Males Surpassed Cervical Cancer Rates in Females</a:t>
            </a:r>
            <a:r>
              <a:rPr lang="en-GB" baseline="30000" dirty="0">
                <a:latin typeface="Arial Narrow" panose="020B0606020202030204" pitchFamily="34" charset="0"/>
              </a:rPr>
              <a:t>1</a:t>
            </a:r>
            <a:endParaRPr lang="en-US" baseline="30000" dirty="0">
              <a:latin typeface="Arial Narrow" panose="020B0606020202030204" pitchFamily="34" charset="0"/>
            </a:endParaRPr>
          </a:p>
        </p:txBody>
      </p:sp>
      <p:sp>
        <p:nvSpPr>
          <p:cNvPr id="6" name="Content Placeholder 5">
            <a:extLst>
              <a:ext uri="{FF2B5EF4-FFF2-40B4-BE49-F238E27FC236}">
                <a16:creationId xmlns:a16="http://schemas.microsoft.com/office/drawing/2014/main" id="{0B153A34-4299-103E-95EB-632594C625EA}"/>
              </a:ext>
            </a:extLst>
          </p:cNvPr>
          <p:cNvSpPr>
            <a:spLocks noGrp="1"/>
          </p:cNvSpPr>
          <p:nvPr>
            <p:ph idx="1"/>
          </p:nvPr>
        </p:nvSpPr>
        <p:spPr/>
        <p:txBody>
          <a:bodyPr/>
          <a:lstStyle/>
          <a:p>
            <a:endParaRPr lang="en-US"/>
          </a:p>
        </p:txBody>
      </p:sp>
      <p:sp>
        <p:nvSpPr>
          <p:cNvPr id="31" name="Slide Number Placeholder 5">
            <a:extLst>
              <a:ext uri="{FF2B5EF4-FFF2-40B4-BE49-F238E27FC236}">
                <a16:creationId xmlns:a16="http://schemas.microsoft.com/office/drawing/2014/main" id="{CD1D3D94-9ED7-4F6E-9B2D-326D9543DBE7}"/>
              </a:ext>
            </a:extLst>
          </p:cNvPr>
          <p:cNvSpPr>
            <a:spLocks noGrp="1"/>
          </p:cNvSpPr>
          <p:nvPr>
            <p:ph type="sldNum" sz="quarter" idx="4294967295"/>
          </p:nvPr>
        </p:nvSpPr>
        <p:spPr>
          <a:xfrm>
            <a:off x="11798300" y="6269038"/>
            <a:ext cx="393700" cy="365125"/>
          </a:xfrm>
          <a:prstGeom prst="rect">
            <a:avLst/>
          </a:prstGeom>
        </p:spPr>
        <p:txBody>
          <a:bodyPr vert="horz" lIns="91440" tIns="45720" rIns="91440" bIns="45720" rtlCol="0" anchor="b" anchorCtr="0"/>
          <a:lstStyle>
            <a:lvl1pPr algn="r">
              <a:defRPr sz="1067">
                <a:solidFill>
                  <a:schemeClr val="tx1">
                    <a:tint val="75000"/>
                  </a:schemeClr>
                </a:solidFill>
                <a:latin typeface="+mj-lt"/>
              </a:defRPr>
            </a:lvl1pPr>
          </a:lstStyle>
          <a:p>
            <a:fld id="{94A0ECC2-8CC7-9F48-8342-483F884A4CD6}" type="slidenum">
              <a:rPr lang="en-US" sz="900" smtClean="0"/>
              <a:pPr/>
              <a:t>8</a:t>
            </a:fld>
            <a:endParaRPr lang="en-US" sz="900" dirty="0"/>
          </a:p>
        </p:txBody>
      </p:sp>
      <p:pic>
        <p:nvPicPr>
          <p:cNvPr id="21" name="Picture 20">
            <a:extLst>
              <a:ext uri="{FF2B5EF4-FFF2-40B4-BE49-F238E27FC236}">
                <a16:creationId xmlns:a16="http://schemas.microsoft.com/office/drawing/2014/main" id="{31A425F6-D52D-D643-96BB-80C38D912A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60320" y="1486953"/>
            <a:ext cx="7891034" cy="1282534"/>
          </a:xfrm>
          <a:prstGeom prst="rect">
            <a:avLst/>
          </a:prstGeom>
          <a:ln>
            <a:noFill/>
          </a:ln>
        </p:spPr>
      </p:pic>
      <p:pic>
        <p:nvPicPr>
          <p:cNvPr id="19" name="Picture 18">
            <a:extLst>
              <a:ext uri="{FF2B5EF4-FFF2-40B4-BE49-F238E27FC236}">
                <a16:creationId xmlns:a16="http://schemas.microsoft.com/office/drawing/2014/main" id="{090BDB27-806C-F94E-B624-4F4DD95384D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85677" y="1557427"/>
            <a:ext cx="7921072" cy="1739697"/>
          </a:xfrm>
          <a:prstGeom prst="rect">
            <a:avLst/>
          </a:prstGeom>
        </p:spPr>
      </p:pic>
      <p:sp>
        <p:nvSpPr>
          <p:cNvPr id="22" name="TextBox 21">
            <a:extLst>
              <a:ext uri="{FF2B5EF4-FFF2-40B4-BE49-F238E27FC236}">
                <a16:creationId xmlns:a16="http://schemas.microsoft.com/office/drawing/2014/main" id="{3AAD2FBB-266C-0947-AB79-5F78084CCDDB}"/>
              </a:ext>
            </a:extLst>
          </p:cNvPr>
          <p:cNvSpPr txBox="1"/>
          <p:nvPr/>
        </p:nvSpPr>
        <p:spPr>
          <a:xfrm>
            <a:off x="4118122" y="3222493"/>
            <a:ext cx="5221919" cy="707886"/>
          </a:xfrm>
          <a:prstGeom prst="rect">
            <a:avLst/>
          </a:prstGeom>
          <a:noFill/>
        </p:spPr>
        <p:txBody>
          <a:bodyPr wrap="square" rtlCol="0">
            <a:spAutoFit/>
          </a:bodyPr>
          <a:lstStyle/>
          <a:p>
            <a:pPr algn="r"/>
            <a:r>
              <a:rPr lang="en-US" sz="2000" dirty="0">
                <a:solidFill>
                  <a:srgbClr val="662046"/>
                </a:solidFill>
                <a:latin typeface="Arial Narrow" panose="020B0604020202020204" pitchFamily="34" charset="0"/>
                <a:cs typeface="Arial Narrow" panose="020B0604020202020204" pitchFamily="34" charset="0"/>
              </a:rPr>
              <a:t>During 1999-2015, </a:t>
            </a:r>
            <a:r>
              <a:rPr lang="en-US" sz="2000" b="1" dirty="0">
                <a:solidFill>
                  <a:srgbClr val="662046"/>
                </a:solidFill>
                <a:latin typeface="Arial Narrow" panose="020B0604020202020204" pitchFamily="34" charset="0"/>
                <a:cs typeface="Arial Narrow" panose="020B0604020202020204" pitchFamily="34" charset="0"/>
              </a:rPr>
              <a:t>oropharyngeal SCC rates </a:t>
            </a:r>
            <a:br>
              <a:rPr lang="en-US" sz="2000" b="1" dirty="0">
                <a:solidFill>
                  <a:srgbClr val="662046"/>
                </a:solidFill>
                <a:latin typeface="Arial Narrow" panose="020B0604020202020204" pitchFamily="34" charset="0"/>
                <a:cs typeface="Arial Narrow" panose="020B0604020202020204" pitchFamily="34" charset="0"/>
              </a:rPr>
            </a:br>
            <a:r>
              <a:rPr lang="en-US" sz="2000" b="1" dirty="0">
                <a:solidFill>
                  <a:srgbClr val="662046"/>
                </a:solidFill>
                <a:latin typeface="Arial Narrow" panose="020B0604020202020204" pitchFamily="34" charset="0"/>
                <a:cs typeface="Arial Narrow" panose="020B0604020202020204" pitchFamily="34" charset="0"/>
              </a:rPr>
              <a:t>increased 2.7% per year </a:t>
            </a:r>
            <a:r>
              <a:rPr lang="en-US" sz="2000" dirty="0">
                <a:solidFill>
                  <a:srgbClr val="662046"/>
                </a:solidFill>
                <a:latin typeface="Arial Narrow" panose="020B0604020202020204" pitchFamily="34" charset="0"/>
                <a:cs typeface="Arial Narrow" panose="020B0604020202020204" pitchFamily="34" charset="0"/>
              </a:rPr>
              <a:t>among men </a:t>
            </a:r>
          </a:p>
        </p:txBody>
      </p:sp>
      <p:sp>
        <p:nvSpPr>
          <p:cNvPr id="34" name="Footer Placeholder 1">
            <a:extLst>
              <a:ext uri="{FF2B5EF4-FFF2-40B4-BE49-F238E27FC236}">
                <a16:creationId xmlns:a16="http://schemas.microsoft.com/office/drawing/2014/main" id="{E821CC88-80DA-4D0A-8643-CE29EC7D7CE7}"/>
              </a:ext>
            </a:extLst>
          </p:cNvPr>
          <p:cNvSpPr txBox="1">
            <a:spLocks/>
          </p:cNvSpPr>
          <p:nvPr/>
        </p:nvSpPr>
        <p:spPr>
          <a:xfrm>
            <a:off x="0" y="4889907"/>
            <a:ext cx="11201400" cy="1585049"/>
          </a:xfrm>
          <a:prstGeom prst="rect">
            <a:avLst/>
          </a:prstGeom>
        </p:spPr>
        <p:txBody>
          <a:bodyPr vert="horz" wrap="square" lIns="91440" tIns="45720" rIns="91440" bIns="45720" rtlCol="0" anchor="b" anchorCtr="0">
            <a:spAutoFit/>
          </a:bodyPr>
          <a:lstStyle>
            <a:defPPr>
              <a:defRPr lang="en-US"/>
            </a:defPPr>
            <a:lvl1pPr marL="0" algn="l"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dirty="0">
                <a:solidFill>
                  <a:srgbClr val="595959"/>
                </a:solidFill>
                <a:latin typeface="Arial Narrow" panose="020B0606020202030204" pitchFamily="34" charset="0"/>
              </a:rPr>
              <a:t>Trends in age-adjusted incidence of cervical carcinoma among females and oropharyngeal SCC among men in the United States, 1999-2015. The CDC analyzed data from population-based cancer registries that participate in the CDC’s National Program of Cancer Registries and the NCI’s SEER program that met the criteria for high data quality for all years from 1999 to 2015. These data cover approximately 97.8% of the US population. Cancer registries’ incidence data met the following 5 United States Cancer Statistics criteria: 1) ≤5% of cases ascertained solely on the basis of death certificate; 2) ≤3% of cases missing information on sex; 3) ≤3% of cases missing information on age; 4) ≤5% of cases missing information on race; and 5) ≥97% of registry’s records passed a set of single-field and interfiled computerized edits that test the validity and logic of data components. HPV-associated cancers were defined as cancers at specific anatomic sites with specific cell types in which HPV DNA is frequently found. All cancers were microscopically confirmed.</a:t>
            </a:r>
          </a:p>
          <a:p>
            <a:pPr>
              <a:spcAft>
                <a:spcPts val="600"/>
              </a:spcAft>
            </a:pPr>
            <a:r>
              <a:rPr lang="en-US" sz="1100" dirty="0">
                <a:solidFill>
                  <a:srgbClr val="595959"/>
                </a:solidFill>
                <a:latin typeface="Arial Narrow" panose="020B0606020202030204" pitchFamily="34" charset="0"/>
              </a:rPr>
              <a:t>AAPC=average annual percent change; CDC=Centers for Disease Control and Prevention; DNA=deoxyribonucleic acid; HPV=human papillomavirus; NCI=National Cancer Institute; SCC=squamous cell carcinoma; SEER=Surveillance, Epidemiology, and End Results.</a:t>
            </a:r>
            <a:endParaRPr lang="en-US" sz="1100" b="1" dirty="0">
              <a:solidFill>
                <a:srgbClr val="595959"/>
              </a:solidFill>
              <a:latin typeface="Arial Narrow" panose="020B0606020202030204" pitchFamily="34" charset="0"/>
            </a:endParaRPr>
          </a:p>
          <a:p>
            <a:pPr>
              <a:spcAft>
                <a:spcPts val="600"/>
              </a:spcAft>
            </a:pPr>
            <a:r>
              <a:rPr lang="en-US" sz="1100" b="1" dirty="0">
                <a:solidFill>
                  <a:srgbClr val="595959"/>
                </a:solidFill>
                <a:latin typeface="Arial Narrow" panose="020B0606020202030204" pitchFamily="34" charset="0"/>
              </a:rPr>
              <a:t>1. </a:t>
            </a:r>
            <a:r>
              <a:rPr lang="en-US" sz="1100" dirty="0">
                <a:solidFill>
                  <a:srgbClr val="595959"/>
                </a:solidFill>
                <a:latin typeface="Arial Narrow" panose="020B0606020202030204" pitchFamily="34" charset="0"/>
              </a:rPr>
              <a:t>Van Dyne EA, et al. </a:t>
            </a:r>
            <a:r>
              <a:rPr lang="en-US" sz="1100" i="1" dirty="0" err="1">
                <a:solidFill>
                  <a:srgbClr val="595959"/>
                </a:solidFill>
                <a:latin typeface="Arial Narrow" panose="020B0606020202030204" pitchFamily="34" charset="0"/>
              </a:rPr>
              <a:t>MMWR</a:t>
            </a:r>
            <a:r>
              <a:rPr lang="en-US" sz="1100" i="1" dirty="0">
                <a:solidFill>
                  <a:srgbClr val="595959"/>
                </a:solidFill>
                <a:latin typeface="Arial Narrow" panose="020B0606020202030204" pitchFamily="34" charset="0"/>
              </a:rPr>
              <a:t> </a:t>
            </a:r>
            <a:r>
              <a:rPr lang="en-US" sz="1100" i="1" dirty="0" err="1">
                <a:solidFill>
                  <a:srgbClr val="595959"/>
                </a:solidFill>
                <a:latin typeface="Arial Narrow" panose="020B0606020202030204" pitchFamily="34" charset="0"/>
              </a:rPr>
              <a:t>Morb</a:t>
            </a:r>
            <a:r>
              <a:rPr lang="en-US" sz="1100" i="1" dirty="0">
                <a:solidFill>
                  <a:srgbClr val="595959"/>
                </a:solidFill>
                <a:latin typeface="Arial Narrow" panose="020B0606020202030204" pitchFamily="34" charset="0"/>
              </a:rPr>
              <a:t> Mortal </a:t>
            </a:r>
            <a:r>
              <a:rPr lang="en-US" sz="1100" i="1" dirty="0" err="1">
                <a:solidFill>
                  <a:srgbClr val="595959"/>
                </a:solidFill>
                <a:latin typeface="Arial Narrow" panose="020B0606020202030204" pitchFamily="34" charset="0"/>
              </a:rPr>
              <a:t>Wkly</a:t>
            </a:r>
            <a:r>
              <a:rPr lang="en-US" sz="1100" i="1" dirty="0">
                <a:solidFill>
                  <a:srgbClr val="595959"/>
                </a:solidFill>
                <a:latin typeface="Arial Narrow" panose="020B0606020202030204" pitchFamily="34" charset="0"/>
              </a:rPr>
              <a:t> Rep.</a:t>
            </a:r>
            <a:r>
              <a:rPr lang="en-US" sz="1100" dirty="0">
                <a:solidFill>
                  <a:srgbClr val="595959"/>
                </a:solidFill>
                <a:latin typeface="Arial Narrow" panose="020B0606020202030204" pitchFamily="34" charset="0"/>
              </a:rPr>
              <a:t> 2018;67(33):918-924.</a:t>
            </a:r>
          </a:p>
        </p:txBody>
      </p:sp>
      <p:grpSp>
        <p:nvGrpSpPr>
          <p:cNvPr id="35" name="Group 34">
            <a:extLst>
              <a:ext uri="{FF2B5EF4-FFF2-40B4-BE49-F238E27FC236}">
                <a16:creationId xmlns:a16="http://schemas.microsoft.com/office/drawing/2014/main" id="{1B05B743-EA04-4140-8DE1-CC27213555A5}"/>
              </a:ext>
            </a:extLst>
          </p:cNvPr>
          <p:cNvGrpSpPr/>
          <p:nvPr/>
        </p:nvGrpSpPr>
        <p:grpSpPr>
          <a:xfrm>
            <a:off x="9969246" y="1736342"/>
            <a:ext cx="2005832" cy="1913780"/>
            <a:chOff x="9900763" y="1403131"/>
            <a:chExt cx="1757778" cy="1913780"/>
          </a:xfrm>
        </p:grpSpPr>
        <p:sp>
          <p:nvSpPr>
            <p:cNvPr id="36" name="TextBox 35">
              <a:extLst>
                <a:ext uri="{FF2B5EF4-FFF2-40B4-BE49-F238E27FC236}">
                  <a16:creationId xmlns:a16="http://schemas.microsoft.com/office/drawing/2014/main" id="{AA4813B3-21A4-4EB3-80C7-2680C8479B25}"/>
                </a:ext>
              </a:extLst>
            </p:cNvPr>
            <p:cNvSpPr txBox="1"/>
            <p:nvPr/>
          </p:nvSpPr>
          <p:spPr>
            <a:xfrm>
              <a:off x="9900763" y="1403131"/>
              <a:ext cx="1757778" cy="738664"/>
            </a:xfrm>
            <a:prstGeom prst="rect">
              <a:avLst/>
            </a:prstGeom>
            <a:noFill/>
          </p:spPr>
          <p:txBody>
            <a:bodyPr wrap="square" lIns="36576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lumMod val="75000"/>
                      <a:lumOff val="25000"/>
                    </a:srgbClr>
                  </a:solidFill>
                  <a:effectLst/>
                  <a:uLnTx/>
                  <a:uFillTx/>
                  <a:latin typeface="Arial Narrow" panose="020B0606020202030204" pitchFamily="34" charset="0"/>
                </a:rPr>
                <a:t>Oropharyngeal SCC </a:t>
              </a:r>
              <a:br>
                <a:rPr kumimoji="0" lang="en-US" sz="1400" b="1" i="0" u="none" strike="noStrike" kern="0" cap="none" spc="0" normalizeH="0" baseline="0" noProof="0" dirty="0">
                  <a:ln>
                    <a:noFill/>
                  </a:ln>
                  <a:solidFill>
                    <a:srgbClr val="000000">
                      <a:lumMod val="75000"/>
                      <a:lumOff val="25000"/>
                    </a:srgbClr>
                  </a:solidFill>
                  <a:effectLst/>
                  <a:uLnTx/>
                  <a:uFillTx/>
                  <a:latin typeface="Arial Narrow" panose="020B0606020202030204" pitchFamily="34" charset="0"/>
                </a:rPr>
              </a:br>
              <a:r>
                <a:rPr kumimoji="0" lang="en-US" sz="1400" b="1" i="0" u="none" strike="noStrike" kern="0" cap="none" spc="0" normalizeH="0" baseline="0" noProof="0" dirty="0">
                  <a:ln>
                    <a:noFill/>
                  </a:ln>
                  <a:solidFill>
                    <a:srgbClr val="000000">
                      <a:lumMod val="75000"/>
                      <a:lumOff val="25000"/>
                    </a:srgbClr>
                  </a:solidFill>
                  <a:effectLst/>
                  <a:uLnTx/>
                  <a:uFillTx/>
                  <a:latin typeface="Arial Narrow" panose="020B0606020202030204" pitchFamily="34" charset="0"/>
                </a:rPr>
                <a:t>(male); AAPC: 2.7</a:t>
              </a:r>
            </a:p>
          </p:txBody>
        </p:sp>
        <p:cxnSp>
          <p:nvCxnSpPr>
            <p:cNvPr id="37" name="Straight Connector 36">
              <a:extLst>
                <a:ext uri="{FF2B5EF4-FFF2-40B4-BE49-F238E27FC236}">
                  <a16:creationId xmlns:a16="http://schemas.microsoft.com/office/drawing/2014/main" id="{22C8D96B-BE93-41EF-BB54-64CFAB8838CF}"/>
                </a:ext>
              </a:extLst>
            </p:cNvPr>
            <p:cNvCxnSpPr>
              <a:cxnSpLocks/>
            </p:cNvCxnSpPr>
            <p:nvPr/>
          </p:nvCxnSpPr>
          <p:spPr>
            <a:xfrm>
              <a:off x="10062340" y="2098984"/>
              <a:ext cx="111668" cy="0"/>
            </a:xfrm>
            <a:prstGeom prst="line">
              <a:avLst/>
            </a:prstGeom>
            <a:noFill/>
            <a:ln w="38100" cap="flat" cmpd="sng" algn="ctr">
              <a:solidFill>
                <a:srgbClr val="63C1B9"/>
              </a:solidFill>
              <a:prstDash val="solid"/>
            </a:ln>
            <a:effectLst/>
          </p:spPr>
        </p:cxnSp>
        <p:cxnSp>
          <p:nvCxnSpPr>
            <p:cNvPr id="38" name="Straight Connector 37">
              <a:extLst>
                <a:ext uri="{FF2B5EF4-FFF2-40B4-BE49-F238E27FC236}">
                  <a16:creationId xmlns:a16="http://schemas.microsoft.com/office/drawing/2014/main" id="{1341B90E-47A5-44EE-98AE-A6EE70A36104}"/>
                </a:ext>
              </a:extLst>
            </p:cNvPr>
            <p:cNvCxnSpPr>
              <a:cxnSpLocks/>
            </p:cNvCxnSpPr>
            <p:nvPr/>
          </p:nvCxnSpPr>
          <p:spPr>
            <a:xfrm>
              <a:off x="10067348" y="1531749"/>
              <a:ext cx="106660" cy="0"/>
            </a:xfrm>
            <a:prstGeom prst="line">
              <a:avLst/>
            </a:prstGeom>
            <a:noFill/>
            <a:ln w="38100" cap="flat" cmpd="sng" algn="ctr">
              <a:solidFill>
                <a:srgbClr val="662046"/>
              </a:solidFill>
              <a:prstDash val="sysDash"/>
            </a:ln>
            <a:effectLst/>
          </p:spPr>
        </p:cxnSp>
        <p:sp>
          <p:nvSpPr>
            <p:cNvPr id="39" name="TextBox 38">
              <a:extLst>
                <a:ext uri="{FF2B5EF4-FFF2-40B4-BE49-F238E27FC236}">
                  <a16:creationId xmlns:a16="http://schemas.microsoft.com/office/drawing/2014/main" id="{8E1D0EAD-0EA6-4431-B8C8-FD777E6E40B4}"/>
                </a:ext>
              </a:extLst>
            </p:cNvPr>
            <p:cNvSpPr txBox="1"/>
            <p:nvPr/>
          </p:nvSpPr>
          <p:spPr>
            <a:xfrm>
              <a:off x="10139236" y="1931916"/>
              <a:ext cx="1427356"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lumMod val="75000"/>
                      <a:lumOff val="25000"/>
                    </a:srgbClr>
                  </a:solidFill>
                  <a:effectLst/>
                  <a:uLnTx/>
                  <a:uFillTx/>
                  <a:latin typeface="Arial Narrow" panose="020B0606020202030204" pitchFamily="34" charset="0"/>
                </a:rPr>
                <a:t>Cervical carcinoma (female); AAPC: -1.6</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endParaRPr>
            </a:p>
          </p:txBody>
        </p:sp>
      </p:grpSp>
      <p:sp>
        <p:nvSpPr>
          <p:cNvPr id="5" name="TextBox 4">
            <a:extLst>
              <a:ext uri="{FF2B5EF4-FFF2-40B4-BE49-F238E27FC236}">
                <a16:creationId xmlns:a16="http://schemas.microsoft.com/office/drawing/2014/main" id="{63B658C5-9754-F3BC-4A04-0D1E6D13DBAA}"/>
              </a:ext>
            </a:extLst>
          </p:cNvPr>
          <p:cNvSpPr txBox="1"/>
          <p:nvPr/>
        </p:nvSpPr>
        <p:spPr>
          <a:xfrm>
            <a:off x="0" y="6553238"/>
            <a:ext cx="5068111" cy="230832"/>
          </a:xfrm>
          <a:prstGeom prst="rect">
            <a:avLst/>
          </a:prstGeom>
          <a:noFill/>
        </p:spPr>
        <p:txBody>
          <a:bodyPr wrap="square">
            <a:spAutoFit/>
          </a:bodyPr>
          <a:lstStyle/>
          <a:p>
            <a:pPr marR="0">
              <a:spcBef>
                <a:spcPts val="0"/>
              </a:spcBef>
              <a:spcAft>
                <a:spcPts val="0"/>
              </a:spcAft>
            </a:pPr>
            <a:r>
              <a:rPr lang="en-US" sz="900" dirty="0">
                <a:solidFill>
                  <a:srgbClr val="000000">
                    <a:lumMod val="65000"/>
                    <a:lumOff val="35000"/>
                  </a:srgbClr>
                </a:solidFill>
                <a:latin typeface="Arial Narrow" panose="020B0606020202030204" pitchFamily="34" charset="0"/>
              </a:rPr>
              <a:t> (slide used with permission from Shanta Chelliah, MD, FAAP, Regional Medical Director, West – Merck &amp; CO.)  </a:t>
            </a:r>
            <a:endParaRPr lang="en-US" sz="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2669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right)">
                                      <p:cBhvr>
                                        <p:cTn id="15" dur="500"/>
                                        <p:tgtEl>
                                          <p:spTgt spid="4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A2261-7B1D-4A73-88F0-71F0E1088323}"/>
              </a:ext>
            </a:extLst>
          </p:cNvPr>
          <p:cNvSpPr>
            <a:spLocks noGrp="1"/>
          </p:cNvSpPr>
          <p:nvPr>
            <p:ph type="title"/>
          </p:nvPr>
        </p:nvSpPr>
        <p:spPr>
          <a:xfrm>
            <a:off x="88833" y="150013"/>
            <a:ext cx="11866100" cy="1126360"/>
          </a:xfrm>
        </p:spPr>
        <p:txBody>
          <a:bodyPr>
            <a:normAutofit fontScale="90000"/>
          </a:bodyPr>
          <a:lstStyle/>
          <a:p>
            <a:r>
              <a:rPr lang="en-GB" dirty="0">
                <a:latin typeface="Arial Narrow" panose="020B0606020202030204" pitchFamily="34" charset="0"/>
              </a:rPr>
              <a:t>Oropharyngeal Cancer Is the Most Prevalent Type of HPV-Attributed </a:t>
            </a:r>
            <a:br>
              <a:rPr lang="en-GB" dirty="0">
                <a:latin typeface="Arial Narrow" panose="020B0606020202030204" pitchFamily="34" charset="0"/>
              </a:rPr>
            </a:br>
            <a:r>
              <a:rPr lang="en-GB" dirty="0">
                <a:latin typeface="Arial Narrow" panose="020B0606020202030204" pitchFamily="34" charset="0"/>
              </a:rPr>
              <a:t>Cancer in the United States (2012-2016)</a:t>
            </a:r>
            <a:endParaRPr lang="en-US" dirty="0">
              <a:latin typeface="Arial Narrow" panose="020B0606020202030204" pitchFamily="34" charset="0"/>
            </a:endParaRPr>
          </a:p>
        </p:txBody>
      </p:sp>
      <p:sp>
        <p:nvSpPr>
          <p:cNvPr id="2" name="Text Placeholder 1">
            <a:extLst>
              <a:ext uri="{FF2B5EF4-FFF2-40B4-BE49-F238E27FC236}">
                <a16:creationId xmlns:a16="http://schemas.microsoft.com/office/drawing/2014/main" id="{46DE3AA4-4B8D-422E-BB55-6E1A4C4C5F62}"/>
              </a:ext>
            </a:extLst>
          </p:cNvPr>
          <p:cNvSpPr>
            <a:spLocks noGrp="1"/>
          </p:cNvSpPr>
          <p:nvPr>
            <p:ph type="body" sz="quarter" idx="4294967295"/>
          </p:nvPr>
        </p:nvSpPr>
        <p:spPr>
          <a:xfrm>
            <a:off x="695971" y="1503394"/>
            <a:ext cx="10896600" cy="619125"/>
          </a:xfrm>
        </p:spPr>
        <p:txBody>
          <a:bodyPr wrap="square">
            <a:spAutoFit/>
          </a:bodyPr>
          <a:lstStyle/>
          <a:p>
            <a:pPr marL="0" indent="0" algn="ctr">
              <a:lnSpc>
                <a:spcPts val="2500"/>
              </a:lnSpc>
              <a:buNone/>
            </a:pPr>
            <a:r>
              <a:rPr lang="en-US" sz="2000" dirty="0">
                <a:latin typeface="Arial Narrow" panose="020B0604020202020204" pitchFamily="34" charset="0"/>
                <a:cs typeface="Arial Narrow" panose="020B0604020202020204" pitchFamily="34" charset="0"/>
              </a:rPr>
              <a:t>According to a model of the CDC’s estimated 2012-2016 US incidence of cancer </a:t>
            </a:r>
            <a:br>
              <a:rPr lang="en-US" sz="2000" dirty="0">
                <a:latin typeface="Arial Narrow" panose="020B0604020202020204" pitchFamily="34" charset="0"/>
                <a:cs typeface="Arial Narrow" panose="020B0604020202020204" pitchFamily="34" charset="0"/>
              </a:rPr>
            </a:br>
            <a:r>
              <a:rPr lang="en-US" sz="2000" dirty="0">
                <a:latin typeface="Arial Narrow" panose="020B0604020202020204" pitchFamily="34" charset="0"/>
                <a:cs typeface="Arial Narrow" panose="020B0604020202020204" pitchFamily="34" charset="0"/>
              </a:rPr>
              <a:t>cases attributed to 7 HPV types (16, 18, 31, 33, 45, 52, and 58)</a:t>
            </a:r>
            <a:r>
              <a:rPr lang="en-US" sz="2000" baseline="30000" dirty="0">
                <a:latin typeface="Arial Narrow" panose="020B0604020202020204" pitchFamily="34" charset="0"/>
                <a:cs typeface="Arial Narrow" panose="020B0604020202020204" pitchFamily="34" charset="0"/>
              </a:rPr>
              <a:t>1</a:t>
            </a:r>
            <a:r>
              <a:rPr lang="en-US" sz="2000" dirty="0">
                <a:latin typeface="Arial Narrow" panose="020B0604020202020204" pitchFamily="34" charset="0"/>
                <a:cs typeface="Arial Narrow" panose="020B0604020202020204" pitchFamily="34" charset="0"/>
              </a:rPr>
              <a:t>:</a:t>
            </a:r>
          </a:p>
        </p:txBody>
      </p:sp>
      <p:sp>
        <p:nvSpPr>
          <p:cNvPr id="47" name="Slide Number Placeholder 5">
            <a:extLst>
              <a:ext uri="{FF2B5EF4-FFF2-40B4-BE49-F238E27FC236}">
                <a16:creationId xmlns:a16="http://schemas.microsoft.com/office/drawing/2014/main" id="{FE0276F7-B03D-465A-B0E2-5846D022114B}"/>
              </a:ext>
            </a:extLst>
          </p:cNvPr>
          <p:cNvSpPr>
            <a:spLocks noGrp="1"/>
          </p:cNvSpPr>
          <p:nvPr>
            <p:ph type="sldNum" sz="quarter" idx="4294967295"/>
          </p:nvPr>
        </p:nvSpPr>
        <p:spPr>
          <a:xfrm>
            <a:off x="11798300" y="6269038"/>
            <a:ext cx="393700" cy="365125"/>
          </a:xfrm>
          <a:prstGeom prst="rect">
            <a:avLst/>
          </a:prstGeom>
        </p:spPr>
        <p:txBody>
          <a:bodyPr vert="horz" lIns="91440" tIns="45720" rIns="91440" bIns="45720" rtlCol="0" anchor="b" anchorCtr="0"/>
          <a:lstStyle>
            <a:lvl1pPr algn="r">
              <a:defRPr sz="1067">
                <a:solidFill>
                  <a:schemeClr val="tx1">
                    <a:tint val="75000"/>
                  </a:schemeClr>
                </a:solidFill>
                <a:latin typeface="+mj-lt"/>
              </a:defRPr>
            </a:lvl1pPr>
          </a:lstStyle>
          <a:p>
            <a:fld id="{94A0ECC2-8CC7-9F48-8342-483F884A4CD6}" type="slidenum">
              <a:rPr lang="en-US" sz="900" smtClean="0"/>
              <a:pPr/>
              <a:t>9</a:t>
            </a:fld>
            <a:endParaRPr lang="en-US" sz="900" dirty="0"/>
          </a:p>
        </p:txBody>
      </p:sp>
      <p:sp>
        <p:nvSpPr>
          <p:cNvPr id="48" name="Footer Placeholder 3">
            <a:extLst>
              <a:ext uri="{FF2B5EF4-FFF2-40B4-BE49-F238E27FC236}">
                <a16:creationId xmlns:a16="http://schemas.microsoft.com/office/drawing/2014/main" id="{A57925A9-0B37-44FD-98CB-960D40378D1C}"/>
              </a:ext>
            </a:extLst>
          </p:cNvPr>
          <p:cNvSpPr txBox="1">
            <a:spLocks/>
          </p:cNvSpPr>
          <p:nvPr/>
        </p:nvSpPr>
        <p:spPr>
          <a:xfrm>
            <a:off x="32093" y="4272677"/>
            <a:ext cx="9138269" cy="2585323"/>
          </a:xfrm>
          <a:prstGeom prst="rect">
            <a:avLst/>
          </a:prstGeom>
        </p:spPr>
        <p:txBody>
          <a:bodyPr vert="horz" wrap="square" lIns="91440" tIns="45720" rIns="91440" bIns="45720" rtlCol="0" anchor="b">
            <a:spAutoFit/>
          </a:bodyPr>
          <a:lstStyle>
            <a:defPPr>
              <a:defRPr lang="en-US"/>
            </a:defPPr>
            <a:lvl1pPr marL="0" algn="r" defTabSz="914400" rtl="0" eaLnBrk="1" latinLnBrk="0" hangingPunct="1">
              <a:defRPr sz="1067"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defRPr/>
            </a:pPr>
            <a:r>
              <a:rPr kumimoji="0" lang="en-US" sz="1200" b="1"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rPr>
              <a:t>For most people, HPV clears on its own.</a:t>
            </a:r>
            <a:r>
              <a:rPr kumimoji="0" lang="en-US" sz="12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rPr>
              <a:t> But, for those who don’t clear the virus, it could cause certain cancers and diseases.</a:t>
            </a:r>
            <a:r>
              <a:rPr lang="en-US" sz="1200" baseline="30000" dirty="0">
                <a:solidFill>
                  <a:schemeClr val="tx1">
                    <a:lumMod val="65000"/>
                    <a:lumOff val="35000"/>
                  </a:schemeClr>
                </a:solidFill>
                <a:latin typeface="Arial Narrow" panose="020B0606020202030204" pitchFamily="34" charset="0"/>
              </a:rPr>
              <a:t>2-4 </a:t>
            </a:r>
            <a:br>
              <a:rPr lang="en-US" sz="1200" baseline="30000" dirty="0">
                <a:solidFill>
                  <a:schemeClr val="tx1">
                    <a:lumMod val="65000"/>
                    <a:lumOff val="35000"/>
                  </a:schemeClr>
                </a:solidFill>
                <a:latin typeface="Arial Narrow" panose="020B0606020202030204" pitchFamily="34" charset="0"/>
              </a:rPr>
            </a:br>
            <a:r>
              <a:rPr lang="en-US" sz="1200" dirty="0">
                <a:solidFill>
                  <a:schemeClr val="tx1">
                    <a:lumMod val="65000"/>
                    <a:lumOff val="35000"/>
                  </a:schemeClr>
                </a:solidFill>
                <a:latin typeface="Arial Narrow" panose="020B0606020202030204" pitchFamily="34" charset="0"/>
              </a:rPr>
              <a:t>There is no way to know which patients who have HPV will develop cancer.</a:t>
            </a:r>
            <a:r>
              <a:rPr lang="en-US" sz="1200" baseline="30000" dirty="0">
                <a:solidFill>
                  <a:schemeClr val="tx1">
                    <a:lumMod val="65000"/>
                    <a:lumOff val="35000"/>
                  </a:schemeClr>
                </a:solidFill>
                <a:latin typeface="Arial Narrow" panose="020B0606020202030204" pitchFamily="34" charset="0"/>
              </a:rPr>
              <a:t>5</a:t>
            </a:r>
            <a:endParaRPr kumimoji="0" lang="en-US" sz="1200" b="0" i="0" u="none" strike="noStrike" kern="1200" cap="none" spc="0" normalizeH="0" baseline="30000" noProof="0" dirty="0">
              <a:ln>
                <a:noFill/>
              </a:ln>
              <a:solidFill>
                <a:schemeClr val="tx1">
                  <a:lumMod val="65000"/>
                  <a:lumOff val="35000"/>
                </a:schemeClr>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30000" noProof="0" dirty="0">
              <a:ln>
                <a:noFill/>
              </a:ln>
              <a:solidFill>
                <a:schemeClr val="tx1">
                  <a:lumMod val="65000"/>
                  <a:lumOff val="35000"/>
                </a:schemeClr>
              </a:solidFill>
              <a:effectLst/>
              <a:uLnTx/>
              <a:uFillTx/>
              <a:latin typeface="Arial Narrow" panose="020B0606020202030204" pitchFamily="34" charset="0"/>
            </a:endParaRPr>
          </a:p>
          <a:p>
            <a:pPr lvl="0" algn="l">
              <a:spcAft>
                <a:spcPts val="600"/>
              </a:spcAft>
              <a:defRPr/>
            </a:pPr>
            <a: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The CDC analyzed data from the United States Cancer Statistics (USCS) to assess the incidence of HPV-associated cancers and to estimate the annual number of cancers caused by HPV, overall and by state, during 2012-2016. </a:t>
            </a:r>
            <a:b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br>
            <a: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The estimated number of cancers attributable to HPV was calculated by multiplying the average number of HPV-associated cancers by the percentage of cancers diagnosed from 1993-2005 that were attributable to HPV.</a:t>
            </a:r>
            <a:r>
              <a:rPr kumimoji="0" lang="en-US" sz="1100" b="0" i="0" u="none" strike="noStrike" kern="1200" cap="none" spc="0" normalizeH="0" baseline="3000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1,6</a:t>
            </a:r>
            <a:br>
              <a:rPr kumimoji="0" lang="en-US" sz="1100" b="0" i="0" u="none" strike="noStrike" kern="1200" cap="none" spc="0" normalizeH="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br>
            <a: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Not all cervical and oropharyngeal cancers are caused by HPV.</a:t>
            </a:r>
            <a:r>
              <a:rPr kumimoji="0" lang="en-US" sz="1100" b="0" i="0" u="none" strike="noStrike" kern="1200" cap="none" spc="0" normalizeH="0" baseline="3000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1</a:t>
            </a:r>
            <a: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 </a:t>
            </a:r>
            <a:b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br>
            <a: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Detection of HPV DNA in an HPV study is insufficient to indicate a causal relation with the tumor.</a:t>
            </a:r>
            <a:r>
              <a:rPr lang="en-US" sz="1100" baseline="30000" dirty="0">
                <a:solidFill>
                  <a:schemeClr val="tx1">
                    <a:lumMod val="65000"/>
                    <a:lumOff val="35000"/>
                  </a:schemeClr>
                </a:solidFill>
                <a:latin typeface="Arial Narrow" panose="020B0606020202030204" pitchFamily="34" charset="0"/>
                <a:cs typeface="Arial" panose="020B0604020202020204" pitchFamily="34" charset="0"/>
              </a:rPr>
              <a:t>6</a:t>
            </a:r>
            <a: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 </a:t>
            </a:r>
            <a:endParaRPr kumimoji="0" lang="en-US" sz="9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CDC=Centers for Disease Control and Prevention; DNA=deoxyribonucleic acid; HPV=human papillomavirus.</a:t>
            </a:r>
            <a:endParaRPr kumimoji="0" lang="en-US" sz="1100" b="0" i="0" u="none" strike="noStrike" kern="1200" cap="none" spc="0" normalizeH="0" baseline="3000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endParaRPr>
          </a:p>
          <a:p>
            <a:pPr marL="228600" lvl="0" indent="-228600" algn="l">
              <a:spcAft>
                <a:spcPts val="600"/>
              </a:spcAft>
              <a:buAutoNum type="arabicPeriod"/>
              <a:defRPr/>
            </a:pPr>
            <a:r>
              <a:rPr kumimoji="0" lang="en-US" sz="900" b="0" i="0" u="none" strike="noStrike" kern="1200" cap="none" spc="0" normalizeH="0" baseline="0" noProof="0" dirty="0" err="1">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Senkomago</a:t>
            </a:r>
            <a:r>
              <a:rPr kumimoji="0" lang="en-US" sz="9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 V, et al. </a:t>
            </a:r>
            <a:r>
              <a:rPr kumimoji="0" lang="en-US" sz="900" b="0" i="1"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MMWR </a:t>
            </a:r>
            <a:r>
              <a:rPr kumimoji="0" lang="en-US" sz="900" b="0" i="1" u="none" strike="noStrike" kern="1200" cap="none" spc="0" normalizeH="0" baseline="0" noProof="0" dirty="0" err="1">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Morb</a:t>
            </a:r>
            <a:r>
              <a:rPr kumimoji="0" lang="en-US" sz="900" b="0" i="1"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 Mortal </a:t>
            </a:r>
            <a:r>
              <a:rPr kumimoji="0" lang="en-US" sz="900" b="0" i="1" u="none" strike="noStrike" kern="1200" cap="none" spc="0" normalizeH="0" baseline="0" noProof="0" dirty="0" err="1">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Wkly</a:t>
            </a:r>
            <a:r>
              <a:rPr kumimoji="0" lang="en-US" sz="900" b="0" i="1"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 Rep</a:t>
            </a:r>
            <a:r>
              <a:rPr kumimoji="0" lang="en-US" sz="9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 2019;68(33):724-728. </a:t>
            </a:r>
            <a:r>
              <a:rPr kumimoji="0" lang="en-US" sz="900" b="1"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2. </a:t>
            </a:r>
            <a:r>
              <a:rPr lang="en-US" sz="900" dirty="0">
                <a:solidFill>
                  <a:schemeClr val="tx1">
                    <a:lumMod val="65000"/>
                    <a:lumOff val="35000"/>
                  </a:schemeClr>
                </a:solidFill>
                <a:latin typeface="Arial Narrow" panose="020B0606020202030204" pitchFamily="34" charset="0"/>
                <a:cs typeface="Arial" panose="020B0604020202020204" pitchFamily="34" charset="0"/>
              </a:rPr>
              <a:t>CDC. 2015 sexually transmitted diseases treatment guidelines: human papillomavirus (HPV) infection. https://www.cdc.gov/std/tg2015/hpv.htm. Last reviewed June 4, 2015. Accessed February 3, 2020. </a:t>
            </a:r>
            <a:r>
              <a:rPr lang="en-US" sz="900" b="1" dirty="0">
                <a:solidFill>
                  <a:schemeClr val="tx1">
                    <a:lumMod val="65000"/>
                    <a:lumOff val="35000"/>
                  </a:schemeClr>
                </a:solidFill>
                <a:latin typeface="Arial Narrow" panose="020B0606020202030204" pitchFamily="34" charset="0"/>
                <a:cs typeface="Arial" panose="020B0604020202020204" pitchFamily="34" charset="0"/>
              </a:rPr>
              <a:t>3. </a:t>
            </a:r>
            <a:r>
              <a:rPr lang="en-GB" sz="900" dirty="0">
                <a:solidFill>
                  <a:schemeClr val="tx1">
                    <a:lumMod val="65000"/>
                    <a:lumOff val="35000"/>
                  </a:schemeClr>
                </a:solidFill>
                <a:latin typeface="Arial Narrow" panose="020B0606020202030204" pitchFamily="34" charset="0"/>
                <a:cs typeface="Arial" panose="020B0604020202020204" pitchFamily="34" charset="0"/>
              </a:rPr>
              <a:t>CDC. Human papillomavirus. In: </a:t>
            </a:r>
            <a:r>
              <a:rPr lang="en-GB" sz="900" dirty="0" err="1">
                <a:solidFill>
                  <a:schemeClr val="tx1">
                    <a:lumMod val="65000"/>
                    <a:lumOff val="35000"/>
                  </a:schemeClr>
                </a:solidFill>
                <a:latin typeface="Arial Narrow" panose="020B0606020202030204" pitchFamily="34" charset="0"/>
                <a:cs typeface="Arial" panose="020B0604020202020204" pitchFamily="34" charset="0"/>
              </a:rPr>
              <a:t>Hamborsky</a:t>
            </a:r>
            <a:r>
              <a:rPr lang="en-GB" sz="900" dirty="0">
                <a:solidFill>
                  <a:schemeClr val="tx1">
                    <a:lumMod val="65000"/>
                    <a:lumOff val="35000"/>
                  </a:schemeClr>
                </a:solidFill>
                <a:latin typeface="Arial Narrow" panose="020B0606020202030204" pitchFamily="34" charset="0"/>
                <a:cs typeface="Arial" panose="020B0604020202020204" pitchFamily="34" charset="0"/>
              </a:rPr>
              <a:t> J, et al, eds. </a:t>
            </a:r>
            <a:r>
              <a:rPr lang="en-GB" sz="900" i="1" dirty="0">
                <a:solidFill>
                  <a:schemeClr val="tx1">
                    <a:lumMod val="65000"/>
                    <a:lumOff val="35000"/>
                  </a:schemeClr>
                </a:solidFill>
                <a:latin typeface="Arial Narrow" panose="020B0606020202030204" pitchFamily="34" charset="0"/>
                <a:cs typeface="Arial" panose="020B0604020202020204" pitchFamily="34" charset="0"/>
              </a:rPr>
              <a:t>Epidemiology and Prevention of Vaccine-Preventable Diseases</a:t>
            </a:r>
            <a:r>
              <a:rPr lang="en-GB" sz="900" dirty="0">
                <a:solidFill>
                  <a:schemeClr val="tx1">
                    <a:lumMod val="65000"/>
                    <a:lumOff val="35000"/>
                  </a:schemeClr>
                </a:solidFill>
                <a:latin typeface="Arial Narrow" panose="020B0606020202030204" pitchFamily="34" charset="0"/>
                <a:cs typeface="Arial" panose="020B0604020202020204" pitchFamily="34" charset="0"/>
              </a:rPr>
              <a:t>. 13th ed. 2015:175-186</a:t>
            </a:r>
            <a:r>
              <a:rPr lang="en-US" sz="900" dirty="0">
                <a:solidFill>
                  <a:schemeClr val="tx1">
                    <a:lumMod val="65000"/>
                    <a:lumOff val="35000"/>
                  </a:schemeClr>
                </a:solidFill>
                <a:latin typeface="Arial Narrow" panose="020B0606020202030204" pitchFamily="34" charset="0"/>
                <a:cs typeface="Arial" panose="020B0604020202020204" pitchFamily="34" charset="0"/>
              </a:rPr>
              <a:t>. </a:t>
            </a:r>
            <a:r>
              <a:rPr lang="en-US" sz="900" b="1" dirty="0">
                <a:solidFill>
                  <a:schemeClr val="tx1">
                    <a:lumMod val="65000"/>
                    <a:lumOff val="35000"/>
                  </a:schemeClr>
                </a:solidFill>
                <a:latin typeface="Arial Narrow" panose="020B0606020202030204" pitchFamily="34" charset="0"/>
              </a:rPr>
              <a:t>4. </a:t>
            </a:r>
            <a:r>
              <a:rPr lang="en-US" sz="900" dirty="0">
                <a:solidFill>
                  <a:schemeClr val="tx1">
                    <a:lumMod val="65000"/>
                    <a:lumOff val="35000"/>
                  </a:schemeClr>
                </a:solidFill>
                <a:latin typeface="Arial Narrow" panose="020B0606020202030204" pitchFamily="34" charset="0"/>
              </a:rPr>
              <a:t>CDC. HPV and oropharyngeal cancer. https://www.cdc.gov/cancer/hpv/basic_info/hpv_oropharyngeal.htm. Last reviewed March 14, 2018. Accessed January 21, 2020. </a:t>
            </a:r>
            <a:r>
              <a:rPr lang="en-US" sz="900" b="1" dirty="0">
                <a:solidFill>
                  <a:schemeClr val="tx1">
                    <a:lumMod val="65000"/>
                    <a:lumOff val="35000"/>
                  </a:schemeClr>
                </a:solidFill>
                <a:latin typeface="Arial Narrow" panose="020B0606020202030204" pitchFamily="34" charset="0"/>
                <a:cs typeface="Arial" panose="020B0604020202020204" pitchFamily="34" charset="0"/>
              </a:rPr>
              <a:t>5. </a:t>
            </a:r>
            <a:r>
              <a:rPr kumimoji="0" lang="en-US" sz="9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CDC. Types of cancer caused by HPV. CDC website. https://www.cdc.gov/hpv/parents/cancer.html. </a:t>
            </a:r>
            <a:r>
              <a:rPr lang="en-US" sz="900" dirty="0">
                <a:solidFill>
                  <a:schemeClr val="tx1">
                    <a:lumMod val="65000"/>
                    <a:lumOff val="35000"/>
                  </a:schemeClr>
                </a:solidFill>
                <a:latin typeface="Arial Narrow" panose="020B0606020202030204" pitchFamily="34" charset="0"/>
                <a:cs typeface="Arial" panose="020B0604020202020204" pitchFamily="34" charset="0"/>
              </a:rPr>
              <a:t>Last reviewed</a:t>
            </a:r>
            <a:r>
              <a:rPr kumimoji="0" lang="en-US" sz="9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 April 29, 2019. Accessed March 9, 2020. </a:t>
            </a:r>
            <a:r>
              <a:rPr kumimoji="0" lang="en-US" sz="900" b="1"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6.</a:t>
            </a:r>
            <a:r>
              <a:rPr kumimoji="0" lang="en-US" sz="9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 Saraiya M, et al. </a:t>
            </a:r>
            <a:r>
              <a:rPr kumimoji="0" lang="en-US" sz="900" b="0" i="1"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J Natl Cancer Inst. </a:t>
            </a:r>
            <a:r>
              <a:rPr kumimoji="0" lang="en-US" sz="900" b="0" i="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cs typeface="Arial" panose="020B0604020202020204" pitchFamily="34" charset="0"/>
              </a:rPr>
              <a:t>2015;107(6):1-12.</a:t>
            </a:r>
          </a:p>
        </p:txBody>
      </p:sp>
      <p:sp>
        <p:nvSpPr>
          <p:cNvPr id="77" name="TextBox 76">
            <a:extLst>
              <a:ext uri="{FF2B5EF4-FFF2-40B4-BE49-F238E27FC236}">
                <a16:creationId xmlns:a16="http://schemas.microsoft.com/office/drawing/2014/main" id="{80249AFD-DD71-4E72-B759-7B92E26455AF}"/>
              </a:ext>
            </a:extLst>
          </p:cNvPr>
          <p:cNvSpPr txBox="1"/>
          <p:nvPr/>
        </p:nvSpPr>
        <p:spPr>
          <a:xfrm>
            <a:off x="5966366" y="3770231"/>
            <a:ext cx="5612028" cy="472088"/>
          </a:xfrm>
          <a:prstGeom prst="rect">
            <a:avLst/>
          </a:prstGeom>
          <a:noFill/>
        </p:spPr>
        <p:txBody>
          <a:bodyPr wrap="square" lIns="0" tIns="0" rIns="0" bIns="0" rtlCol="0" anchor="t">
            <a:noAutofit/>
          </a:bodyPr>
          <a:lstStyle/>
          <a:p>
            <a:pPr algn="ctr" defTabSz="914400">
              <a:lnSpc>
                <a:spcPts val="4140"/>
              </a:lnSpc>
            </a:pPr>
            <a:r>
              <a:rPr lang="en-US" sz="2600" b="1" dirty="0">
                <a:solidFill>
                  <a:srgbClr val="662046"/>
                </a:solidFill>
                <a:latin typeface="Arial Narrow" panose="020B0604020202020204" pitchFamily="34" charset="0"/>
                <a:cs typeface="Arial Narrow" panose="020B0604020202020204" pitchFamily="34" charset="0"/>
              </a:rPr>
              <a:t>cases of oropharyngeal cancer annually</a:t>
            </a:r>
            <a:r>
              <a:rPr lang="en-US" sz="2600" b="1" baseline="30000" dirty="0">
                <a:solidFill>
                  <a:srgbClr val="662046"/>
                </a:solidFill>
                <a:latin typeface="Arial Narrow" panose="020B0604020202020204" pitchFamily="34" charset="0"/>
                <a:cs typeface="Arial Narrow" panose="020B0604020202020204" pitchFamily="34" charset="0"/>
              </a:rPr>
              <a:t>1</a:t>
            </a:r>
          </a:p>
        </p:txBody>
      </p:sp>
      <p:sp>
        <p:nvSpPr>
          <p:cNvPr id="78" name="TextBox 77">
            <a:extLst>
              <a:ext uri="{FF2B5EF4-FFF2-40B4-BE49-F238E27FC236}">
                <a16:creationId xmlns:a16="http://schemas.microsoft.com/office/drawing/2014/main" id="{7046D0A9-43A0-464A-A6AF-AAFC61307E5C}"/>
              </a:ext>
            </a:extLst>
          </p:cNvPr>
          <p:cNvSpPr txBox="1"/>
          <p:nvPr/>
        </p:nvSpPr>
        <p:spPr>
          <a:xfrm>
            <a:off x="949846" y="3770231"/>
            <a:ext cx="4799087" cy="472088"/>
          </a:xfrm>
          <a:prstGeom prst="rect">
            <a:avLst/>
          </a:prstGeom>
          <a:noFill/>
        </p:spPr>
        <p:txBody>
          <a:bodyPr wrap="square" lIns="0" tIns="0" rIns="0" bIns="0" rtlCol="0" anchor="t">
            <a:noAutofit/>
          </a:bodyPr>
          <a:lstStyle/>
          <a:p>
            <a:pPr algn="ctr" defTabSz="914400">
              <a:lnSpc>
                <a:spcPts val="4140"/>
              </a:lnSpc>
              <a:defRPr/>
            </a:pPr>
            <a:r>
              <a:rPr lang="en-US" sz="2600" b="1" dirty="0">
                <a:solidFill>
                  <a:srgbClr val="58A9AA"/>
                </a:solidFill>
                <a:latin typeface="Arial Narrow" panose="020B0604020202020204" pitchFamily="34" charset="0"/>
                <a:cs typeface="Arial Narrow" panose="020B0604020202020204" pitchFamily="34" charset="0"/>
              </a:rPr>
              <a:t>cases of cervical cancer annually</a:t>
            </a:r>
            <a:r>
              <a:rPr lang="en-US" sz="2600" b="1" baseline="30000" dirty="0">
                <a:solidFill>
                  <a:srgbClr val="58A9AA"/>
                </a:solidFill>
                <a:latin typeface="Arial Narrow" panose="020B0604020202020204" pitchFamily="34" charset="0"/>
                <a:cs typeface="Arial Narrow" panose="020B0604020202020204" pitchFamily="34" charset="0"/>
              </a:rPr>
              <a:t>1</a:t>
            </a:r>
          </a:p>
        </p:txBody>
      </p:sp>
      <p:pic>
        <p:nvPicPr>
          <p:cNvPr id="79" name="Picture 78">
            <a:extLst>
              <a:ext uri="{FF2B5EF4-FFF2-40B4-BE49-F238E27FC236}">
                <a16:creationId xmlns:a16="http://schemas.microsoft.com/office/drawing/2014/main" id="{5B5DE1E7-9BF0-4AAF-ACED-78E2B075AC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1869" y="2320341"/>
            <a:ext cx="5193233" cy="1552123"/>
          </a:xfrm>
          <a:prstGeom prst="rect">
            <a:avLst/>
          </a:prstGeom>
        </p:spPr>
      </p:pic>
      <p:pic>
        <p:nvPicPr>
          <p:cNvPr id="80" name="Picture 79">
            <a:extLst>
              <a:ext uri="{FF2B5EF4-FFF2-40B4-BE49-F238E27FC236}">
                <a16:creationId xmlns:a16="http://schemas.microsoft.com/office/drawing/2014/main" id="{AB9DB753-DA5D-44D3-BE9B-E67BB81EA4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66366" y="2320341"/>
            <a:ext cx="5193233" cy="1552123"/>
          </a:xfrm>
          <a:prstGeom prst="rect">
            <a:avLst/>
          </a:prstGeom>
        </p:spPr>
      </p:pic>
      <p:sp>
        <p:nvSpPr>
          <p:cNvPr id="81" name="TextBox 80">
            <a:extLst>
              <a:ext uri="{FF2B5EF4-FFF2-40B4-BE49-F238E27FC236}">
                <a16:creationId xmlns:a16="http://schemas.microsoft.com/office/drawing/2014/main" id="{A5F0CB3C-E8F6-43E9-A871-CA94BF52E04A}"/>
              </a:ext>
            </a:extLst>
          </p:cNvPr>
          <p:cNvSpPr txBox="1"/>
          <p:nvPr/>
        </p:nvSpPr>
        <p:spPr>
          <a:xfrm>
            <a:off x="5896988" y="2753163"/>
            <a:ext cx="32173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lumMod val="50000"/>
                  </a:srgbClr>
                </a:solidFill>
                <a:effectLst/>
                <a:uLnTx/>
                <a:uFillTx/>
              </a:rPr>
              <a:t>~</a:t>
            </a:r>
          </a:p>
        </p:txBody>
      </p:sp>
      <p:sp>
        <p:nvSpPr>
          <p:cNvPr id="83" name="TextBox 82">
            <a:extLst>
              <a:ext uri="{FF2B5EF4-FFF2-40B4-BE49-F238E27FC236}">
                <a16:creationId xmlns:a16="http://schemas.microsoft.com/office/drawing/2014/main" id="{F89FBB95-92AC-484C-9062-0C732804FF2F}"/>
              </a:ext>
            </a:extLst>
          </p:cNvPr>
          <p:cNvSpPr txBox="1"/>
          <p:nvPr/>
        </p:nvSpPr>
        <p:spPr>
          <a:xfrm>
            <a:off x="517641" y="2829363"/>
            <a:ext cx="32173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lumMod val="50000"/>
                  </a:srgbClr>
                </a:solidFill>
                <a:effectLst/>
                <a:uLnTx/>
                <a:uFillTx/>
              </a:rPr>
              <a:t>~</a:t>
            </a:r>
          </a:p>
        </p:txBody>
      </p:sp>
      <p:sp>
        <p:nvSpPr>
          <p:cNvPr id="85" name="9-Final">
            <a:extLst>
              <a:ext uri="{FF2B5EF4-FFF2-40B4-BE49-F238E27FC236}">
                <a16:creationId xmlns:a16="http://schemas.microsoft.com/office/drawing/2014/main" id="{3B01E529-6D8A-4C0B-8290-8CF68795F63E}"/>
              </a:ext>
            </a:extLst>
          </p:cNvPr>
          <p:cNvSpPr txBox="1"/>
          <p:nvPr/>
        </p:nvSpPr>
        <p:spPr>
          <a:xfrm>
            <a:off x="10267400" y="2057011"/>
            <a:ext cx="614254" cy="1862048"/>
          </a:xfrm>
          <a:prstGeom prst="rect">
            <a:avLst/>
          </a:prstGeom>
          <a:noFill/>
        </p:spPr>
        <p:txBody>
          <a:bodyPr wrap="square" rtlCol="0">
            <a:spAutoFit/>
          </a:bodyPr>
          <a:lstStyle/>
          <a:p>
            <a:pPr algn="ctr" defTabSz="914400"/>
            <a:r>
              <a:rPr lang="en-US" sz="11500" b="1" dirty="0">
                <a:solidFill>
                  <a:srgbClr val="662046"/>
                </a:solidFill>
                <a:latin typeface="Arial Narrow" panose="020B0604020202020204" pitchFamily="34" charset="0"/>
                <a:cs typeface="Arial Narrow" panose="020B0604020202020204" pitchFamily="34" charset="0"/>
              </a:rPr>
              <a:t>0</a:t>
            </a:r>
          </a:p>
        </p:txBody>
      </p:sp>
      <p:sp>
        <p:nvSpPr>
          <p:cNvPr id="110" name="8-Final">
            <a:extLst>
              <a:ext uri="{FF2B5EF4-FFF2-40B4-BE49-F238E27FC236}">
                <a16:creationId xmlns:a16="http://schemas.microsoft.com/office/drawing/2014/main" id="{092D702C-1740-44E5-BA4D-4365FF17F189}"/>
              </a:ext>
            </a:extLst>
          </p:cNvPr>
          <p:cNvSpPr txBox="1"/>
          <p:nvPr/>
        </p:nvSpPr>
        <p:spPr>
          <a:xfrm>
            <a:off x="9300083" y="2057011"/>
            <a:ext cx="614254" cy="1862048"/>
          </a:xfrm>
          <a:prstGeom prst="rect">
            <a:avLst/>
          </a:prstGeom>
          <a:noFill/>
        </p:spPr>
        <p:txBody>
          <a:bodyPr wrap="square" rtlCol="0">
            <a:spAutoFit/>
          </a:bodyPr>
          <a:lstStyle/>
          <a:p>
            <a:pPr algn="ctr" defTabSz="914400"/>
            <a:r>
              <a:rPr lang="en-US" sz="11500" b="1" dirty="0">
                <a:solidFill>
                  <a:srgbClr val="662046"/>
                </a:solidFill>
                <a:latin typeface="Arial Narrow" panose="020B0604020202020204" pitchFamily="34" charset="0"/>
                <a:cs typeface="Arial Narrow" panose="020B0604020202020204" pitchFamily="34" charset="0"/>
              </a:rPr>
              <a:t>0</a:t>
            </a:r>
          </a:p>
        </p:txBody>
      </p:sp>
      <p:sp>
        <p:nvSpPr>
          <p:cNvPr id="120" name="7-Final">
            <a:extLst>
              <a:ext uri="{FF2B5EF4-FFF2-40B4-BE49-F238E27FC236}">
                <a16:creationId xmlns:a16="http://schemas.microsoft.com/office/drawing/2014/main" id="{4ABE6200-FCBF-4F14-A45A-563F4595BB59}"/>
              </a:ext>
            </a:extLst>
          </p:cNvPr>
          <p:cNvSpPr txBox="1"/>
          <p:nvPr/>
        </p:nvSpPr>
        <p:spPr>
          <a:xfrm>
            <a:off x="8346983" y="2057011"/>
            <a:ext cx="614254" cy="1862048"/>
          </a:xfrm>
          <a:prstGeom prst="rect">
            <a:avLst/>
          </a:prstGeom>
          <a:noFill/>
        </p:spPr>
        <p:txBody>
          <a:bodyPr wrap="square" rtlCol="0">
            <a:spAutoFit/>
          </a:bodyPr>
          <a:lstStyle/>
          <a:p>
            <a:pPr algn="ctr" defTabSz="914400"/>
            <a:r>
              <a:rPr lang="en-US" sz="11500" b="1" dirty="0">
                <a:solidFill>
                  <a:srgbClr val="662046"/>
                </a:solidFill>
                <a:latin typeface="Arial Narrow" panose="020B0604020202020204" pitchFamily="34" charset="0"/>
                <a:cs typeface="Arial Narrow" panose="020B0604020202020204" pitchFamily="34" charset="0"/>
              </a:rPr>
              <a:t>6</a:t>
            </a:r>
          </a:p>
        </p:txBody>
      </p:sp>
      <p:sp>
        <p:nvSpPr>
          <p:cNvPr id="125" name="6-Final">
            <a:extLst>
              <a:ext uri="{FF2B5EF4-FFF2-40B4-BE49-F238E27FC236}">
                <a16:creationId xmlns:a16="http://schemas.microsoft.com/office/drawing/2014/main" id="{C2E6D6C0-D7B8-4F95-A847-B48718DA1F8D}"/>
              </a:ext>
            </a:extLst>
          </p:cNvPr>
          <p:cNvSpPr txBox="1"/>
          <p:nvPr/>
        </p:nvSpPr>
        <p:spPr>
          <a:xfrm>
            <a:off x="7357466" y="2057011"/>
            <a:ext cx="614254" cy="1862048"/>
          </a:xfrm>
          <a:prstGeom prst="rect">
            <a:avLst/>
          </a:prstGeom>
          <a:noFill/>
        </p:spPr>
        <p:txBody>
          <a:bodyPr wrap="square" rtlCol="0">
            <a:spAutoFit/>
          </a:bodyPr>
          <a:lstStyle/>
          <a:p>
            <a:pPr algn="ctr" defTabSz="914400"/>
            <a:r>
              <a:rPr lang="en-US" sz="11500" b="1" dirty="0">
                <a:solidFill>
                  <a:srgbClr val="662046"/>
                </a:solidFill>
                <a:latin typeface="Arial Narrow" panose="020B0604020202020204" pitchFamily="34" charset="0"/>
                <a:cs typeface="Arial Narrow" panose="020B0604020202020204" pitchFamily="34" charset="0"/>
              </a:rPr>
              <a:t>2</a:t>
            </a:r>
          </a:p>
        </p:txBody>
      </p:sp>
      <p:sp>
        <p:nvSpPr>
          <p:cNvPr id="130" name="5-Final">
            <a:extLst>
              <a:ext uri="{FF2B5EF4-FFF2-40B4-BE49-F238E27FC236}">
                <a16:creationId xmlns:a16="http://schemas.microsoft.com/office/drawing/2014/main" id="{A500E286-1B69-4724-8658-5CF861448B86}"/>
              </a:ext>
            </a:extLst>
          </p:cNvPr>
          <p:cNvSpPr txBox="1"/>
          <p:nvPr/>
        </p:nvSpPr>
        <p:spPr>
          <a:xfrm>
            <a:off x="6420422" y="2057011"/>
            <a:ext cx="614254" cy="1862048"/>
          </a:xfrm>
          <a:prstGeom prst="rect">
            <a:avLst/>
          </a:prstGeom>
          <a:noFill/>
        </p:spPr>
        <p:txBody>
          <a:bodyPr wrap="square" rtlCol="0">
            <a:spAutoFit/>
          </a:bodyPr>
          <a:lstStyle/>
          <a:p>
            <a:pPr algn="ctr" defTabSz="914400"/>
            <a:r>
              <a:rPr lang="en-US" sz="11500" b="1" dirty="0">
                <a:solidFill>
                  <a:srgbClr val="662046"/>
                </a:solidFill>
                <a:latin typeface="Arial Narrow" panose="020B0604020202020204" pitchFamily="34" charset="0"/>
                <a:cs typeface="Arial Narrow" panose="020B0604020202020204" pitchFamily="34" charset="0"/>
              </a:rPr>
              <a:t>1</a:t>
            </a:r>
          </a:p>
        </p:txBody>
      </p:sp>
      <p:sp>
        <p:nvSpPr>
          <p:cNvPr id="132" name="4-Final">
            <a:extLst>
              <a:ext uri="{FF2B5EF4-FFF2-40B4-BE49-F238E27FC236}">
                <a16:creationId xmlns:a16="http://schemas.microsoft.com/office/drawing/2014/main" id="{7D83BC0F-8D97-4A4D-9187-2F0D8EFB02FF}"/>
              </a:ext>
            </a:extLst>
          </p:cNvPr>
          <p:cNvSpPr txBox="1"/>
          <p:nvPr/>
        </p:nvSpPr>
        <p:spPr>
          <a:xfrm>
            <a:off x="4954291" y="2057011"/>
            <a:ext cx="614254" cy="1862048"/>
          </a:xfrm>
          <a:prstGeom prst="rect">
            <a:avLst/>
          </a:prstGeom>
          <a:noFill/>
        </p:spPr>
        <p:txBody>
          <a:bodyPr wrap="square" rtlCol="0">
            <a:spAutoFit/>
          </a:bodyPr>
          <a:lstStyle/>
          <a:p>
            <a:pPr algn="ctr" defTabSz="914400"/>
            <a:r>
              <a:rPr lang="en-US" sz="11500" b="1" dirty="0">
                <a:solidFill>
                  <a:srgbClr val="58A9AA"/>
                </a:solidFill>
                <a:latin typeface="Arial Narrow" panose="020B0604020202020204" pitchFamily="34" charset="0"/>
                <a:cs typeface="Arial Narrow" panose="020B0604020202020204" pitchFamily="34" charset="0"/>
              </a:rPr>
              <a:t>0</a:t>
            </a:r>
          </a:p>
        </p:txBody>
      </p:sp>
      <p:sp>
        <p:nvSpPr>
          <p:cNvPr id="135" name="3-Final">
            <a:extLst>
              <a:ext uri="{FF2B5EF4-FFF2-40B4-BE49-F238E27FC236}">
                <a16:creationId xmlns:a16="http://schemas.microsoft.com/office/drawing/2014/main" id="{899CE4CE-5E74-4951-B5C8-A915139AAF39}"/>
              </a:ext>
            </a:extLst>
          </p:cNvPr>
          <p:cNvSpPr txBox="1"/>
          <p:nvPr/>
        </p:nvSpPr>
        <p:spPr>
          <a:xfrm>
            <a:off x="3986974" y="2057011"/>
            <a:ext cx="614254" cy="1862048"/>
          </a:xfrm>
          <a:prstGeom prst="rect">
            <a:avLst/>
          </a:prstGeom>
          <a:noFill/>
        </p:spPr>
        <p:txBody>
          <a:bodyPr wrap="square" rtlCol="0">
            <a:spAutoFit/>
          </a:bodyPr>
          <a:lstStyle/>
          <a:p>
            <a:pPr algn="ctr" defTabSz="914400"/>
            <a:r>
              <a:rPr lang="en-US" sz="11500" b="1" dirty="0">
                <a:solidFill>
                  <a:srgbClr val="58A9AA"/>
                </a:solidFill>
                <a:latin typeface="Arial Narrow" panose="020B0604020202020204" pitchFamily="34" charset="0"/>
                <a:cs typeface="Arial Narrow" panose="020B0604020202020204" pitchFamily="34" charset="0"/>
              </a:rPr>
              <a:t>0</a:t>
            </a:r>
          </a:p>
        </p:txBody>
      </p:sp>
      <p:sp>
        <p:nvSpPr>
          <p:cNvPr id="139" name="2-Final">
            <a:extLst>
              <a:ext uri="{FF2B5EF4-FFF2-40B4-BE49-F238E27FC236}">
                <a16:creationId xmlns:a16="http://schemas.microsoft.com/office/drawing/2014/main" id="{A1E4F30D-810F-44A8-81DB-5271ED686BA5}"/>
              </a:ext>
            </a:extLst>
          </p:cNvPr>
          <p:cNvSpPr txBox="1"/>
          <p:nvPr/>
        </p:nvSpPr>
        <p:spPr>
          <a:xfrm>
            <a:off x="3033874" y="2057011"/>
            <a:ext cx="614254" cy="1862048"/>
          </a:xfrm>
          <a:prstGeom prst="rect">
            <a:avLst/>
          </a:prstGeom>
          <a:noFill/>
        </p:spPr>
        <p:txBody>
          <a:bodyPr wrap="square" rtlCol="0">
            <a:spAutoFit/>
          </a:bodyPr>
          <a:lstStyle/>
          <a:p>
            <a:pPr algn="ctr" defTabSz="914400"/>
            <a:r>
              <a:rPr lang="en-US" sz="11500" b="1" dirty="0">
                <a:solidFill>
                  <a:srgbClr val="58A9AA"/>
                </a:solidFill>
                <a:latin typeface="Arial Narrow" panose="020B0604020202020204" pitchFamily="34" charset="0"/>
                <a:cs typeface="Arial Narrow" panose="020B0604020202020204" pitchFamily="34" charset="0"/>
              </a:rPr>
              <a:t>7</a:t>
            </a:r>
          </a:p>
        </p:txBody>
      </p:sp>
      <p:sp>
        <p:nvSpPr>
          <p:cNvPr id="142" name="1-Final">
            <a:extLst>
              <a:ext uri="{FF2B5EF4-FFF2-40B4-BE49-F238E27FC236}">
                <a16:creationId xmlns:a16="http://schemas.microsoft.com/office/drawing/2014/main" id="{775F11D9-A100-4467-A0CF-1E26345B4F01}"/>
              </a:ext>
            </a:extLst>
          </p:cNvPr>
          <p:cNvSpPr txBox="1"/>
          <p:nvPr/>
        </p:nvSpPr>
        <p:spPr>
          <a:xfrm>
            <a:off x="2044357" y="2057011"/>
            <a:ext cx="614254" cy="1862048"/>
          </a:xfrm>
          <a:prstGeom prst="rect">
            <a:avLst/>
          </a:prstGeom>
          <a:noFill/>
        </p:spPr>
        <p:txBody>
          <a:bodyPr wrap="square" rtlCol="0">
            <a:spAutoFit/>
          </a:bodyPr>
          <a:lstStyle/>
          <a:p>
            <a:pPr algn="ctr" defTabSz="914400"/>
            <a:r>
              <a:rPr lang="en-US" sz="11500" b="1" dirty="0">
                <a:solidFill>
                  <a:srgbClr val="58A9AA"/>
                </a:solidFill>
                <a:latin typeface="Arial Narrow" panose="020B0604020202020204" pitchFamily="34" charset="0"/>
                <a:cs typeface="Arial Narrow" panose="020B0604020202020204" pitchFamily="34" charset="0"/>
              </a:rPr>
              <a:t>9</a:t>
            </a:r>
          </a:p>
        </p:txBody>
      </p:sp>
      <p:sp>
        <p:nvSpPr>
          <p:cNvPr id="146" name="TextBox 145">
            <a:extLst>
              <a:ext uri="{FF2B5EF4-FFF2-40B4-BE49-F238E27FC236}">
                <a16:creationId xmlns:a16="http://schemas.microsoft.com/office/drawing/2014/main" id="{942A60FA-AADB-4753-B447-41665EAE6C16}"/>
              </a:ext>
            </a:extLst>
          </p:cNvPr>
          <p:cNvSpPr txBox="1"/>
          <p:nvPr/>
        </p:nvSpPr>
        <p:spPr>
          <a:xfrm>
            <a:off x="5896988" y="2753163"/>
            <a:ext cx="32173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lumMod val="50000"/>
                  </a:srgbClr>
                </a:solidFill>
                <a:effectLst/>
                <a:uLnTx/>
                <a:uFillTx/>
              </a:rPr>
              <a:t>~</a:t>
            </a:r>
          </a:p>
        </p:txBody>
      </p:sp>
      <p:sp>
        <p:nvSpPr>
          <p:cNvPr id="147" name="TextBox 146">
            <a:extLst>
              <a:ext uri="{FF2B5EF4-FFF2-40B4-BE49-F238E27FC236}">
                <a16:creationId xmlns:a16="http://schemas.microsoft.com/office/drawing/2014/main" id="{89C458BE-1979-4E2E-996F-2B484F91DCDD}"/>
              </a:ext>
            </a:extLst>
          </p:cNvPr>
          <p:cNvSpPr txBox="1"/>
          <p:nvPr/>
        </p:nvSpPr>
        <p:spPr>
          <a:xfrm>
            <a:off x="517641" y="2829363"/>
            <a:ext cx="32173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lumMod val="50000"/>
                  </a:srgbClr>
                </a:solidFill>
                <a:effectLst/>
                <a:uLnTx/>
                <a:uFillTx/>
              </a:rPr>
              <a:t>~</a:t>
            </a:r>
          </a:p>
        </p:txBody>
      </p:sp>
      <p:sp>
        <p:nvSpPr>
          <p:cNvPr id="4" name="TextBox 3">
            <a:extLst>
              <a:ext uri="{FF2B5EF4-FFF2-40B4-BE49-F238E27FC236}">
                <a16:creationId xmlns:a16="http://schemas.microsoft.com/office/drawing/2014/main" id="{C0820B7B-6829-A028-811C-8CC3FF8B874D}"/>
              </a:ext>
            </a:extLst>
          </p:cNvPr>
          <p:cNvSpPr txBox="1"/>
          <p:nvPr/>
        </p:nvSpPr>
        <p:spPr>
          <a:xfrm>
            <a:off x="9249176" y="5368949"/>
            <a:ext cx="2938464" cy="369332"/>
          </a:xfrm>
          <a:prstGeom prst="rect">
            <a:avLst/>
          </a:prstGeom>
          <a:noFill/>
        </p:spPr>
        <p:txBody>
          <a:bodyPr wrap="square">
            <a:spAutoFit/>
          </a:bodyPr>
          <a:lstStyle/>
          <a:p>
            <a:pPr marR="0">
              <a:spcBef>
                <a:spcPts val="0"/>
              </a:spcBef>
              <a:spcAft>
                <a:spcPts val="0"/>
              </a:spcAft>
            </a:pPr>
            <a:r>
              <a:rPr lang="en-US" sz="900" dirty="0">
                <a:solidFill>
                  <a:srgbClr val="000000">
                    <a:lumMod val="65000"/>
                    <a:lumOff val="35000"/>
                  </a:srgbClr>
                </a:solidFill>
                <a:latin typeface="Arial Narrow" panose="020B0606020202030204" pitchFamily="34" charset="0"/>
              </a:rPr>
              <a:t> (slide used with permission from Shanta Chelliah, MD, FAAP, Regional Medical Director, West – Merck &amp; CO.)  </a:t>
            </a:r>
            <a:endParaRPr lang="en-US" sz="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576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down)">
                                      <p:cBhvr>
                                        <p:cTn id="7" dur="120"/>
                                        <p:tgtEl>
                                          <p:spTgt spid="1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wipe(down)">
                                      <p:cBhvr>
                                        <p:cTn id="10" dur="120"/>
                                        <p:tgtEl>
                                          <p:spTgt spid="1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wipe(down)">
                                      <p:cBhvr>
                                        <p:cTn id="13" dur="120"/>
                                        <p:tgtEl>
                                          <p:spTgt spid="13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wipe(down)">
                                      <p:cBhvr>
                                        <p:cTn id="16" dur="120"/>
                                        <p:tgtEl>
                                          <p:spTgt spid="14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5"/>
                                        </p:tgtEl>
                                        <p:attrNameLst>
                                          <p:attrName>style.visibility</p:attrName>
                                        </p:attrNameLst>
                                      </p:cBhvr>
                                      <p:to>
                                        <p:strVal val="visible"/>
                                      </p:to>
                                    </p:set>
                                    <p:animEffect transition="in" filter="wipe(down)">
                                      <p:cBhvr>
                                        <p:cTn id="19" dur="120"/>
                                        <p:tgtEl>
                                          <p:spTgt spid="135"/>
                                        </p:tgtEl>
                                      </p:cBhvr>
                                    </p:animEffect>
                                  </p:childTnLst>
                                </p:cTn>
                              </p:par>
                            </p:childTnLst>
                          </p:cTn>
                        </p:par>
                        <p:par>
                          <p:cTn id="20" fill="hold">
                            <p:stCondLst>
                              <p:cond delay="120"/>
                            </p:stCondLst>
                            <p:childTnLst>
                              <p:par>
                                <p:cTn id="21" presetID="26" presetClass="emph" presetSubtype="0" fill="hold" grpId="1" nodeType="afterEffect">
                                  <p:stCondLst>
                                    <p:cond delay="0"/>
                                  </p:stCondLst>
                                  <p:childTnLst>
                                    <p:animEffect transition="out" filter="fade">
                                      <p:cBhvr>
                                        <p:cTn id="22" dur="750" tmFilter="0, 0; .2, .5; .8, .5; 1, 0"/>
                                        <p:tgtEl>
                                          <p:spTgt spid="132"/>
                                        </p:tgtEl>
                                      </p:cBhvr>
                                    </p:animEffect>
                                    <p:animScale>
                                      <p:cBhvr>
                                        <p:cTn id="23" dur="375" autoRev="1" fill="hold"/>
                                        <p:tgtEl>
                                          <p:spTgt spid="132"/>
                                        </p:tgtEl>
                                      </p:cBhvr>
                                      <p:by x="105000" y="105000"/>
                                    </p:animScale>
                                  </p:childTnLst>
                                </p:cTn>
                              </p:par>
                              <p:par>
                                <p:cTn id="24" presetID="26" presetClass="emph" presetSubtype="0" fill="hold" grpId="1" nodeType="withEffect">
                                  <p:stCondLst>
                                    <p:cond delay="0"/>
                                  </p:stCondLst>
                                  <p:childTnLst>
                                    <p:animEffect transition="out" filter="fade">
                                      <p:cBhvr>
                                        <p:cTn id="25" dur="750" tmFilter="0, 0; .2, .5; .8, .5; 1, 0"/>
                                        <p:tgtEl>
                                          <p:spTgt spid="139"/>
                                        </p:tgtEl>
                                      </p:cBhvr>
                                    </p:animEffect>
                                    <p:animScale>
                                      <p:cBhvr>
                                        <p:cTn id="26" dur="375" autoRev="1" fill="hold"/>
                                        <p:tgtEl>
                                          <p:spTgt spid="139"/>
                                        </p:tgtEl>
                                      </p:cBhvr>
                                      <p:by x="105000" y="105000"/>
                                    </p:animScale>
                                  </p:childTnLst>
                                </p:cTn>
                              </p:par>
                              <p:par>
                                <p:cTn id="27" presetID="26" presetClass="emph" presetSubtype="0" fill="hold" grpId="1" nodeType="withEffect">
                                  <p:stCondLst>
                                    <p:cond delay="0"/>
                                  </p:stCondLst>
                                  <p:childTnLst>
                                    <p:animEffect transition="out" filter="fade">
                                      <p:cBhvr>
                                        <p:cTn id="28" dur="750" tmFilter="0, 0; .2, .5; .8, .5; 1, 0"/>
                                        <p:tgtEl>
                                          <p:spTgt spid="142"/>
                                        </p:tgtEl>
                                      </p:cBhvr>
                                    </p:animEffect>
                                    <p:animScale>
                                      <p:cBhvr>
                                        <p:cTn id="29" dur="375" autoRev="1" fill="hold"/>
                                        <p:tgtEl>
                                          <p:spTgt spid="142"/>
                                        </p:tgtEl>
                                      </p:cBhvr>
                                      <p:by x="105000" y="105000"/>
                                    </p:animScale>
                                  </p:childTnLst>
                                </p:cTn>
                              </p:par>
                              <p:par>
                                <p:cTn id="30" presetID="26" presetClass="emph" presetSubtype="0" fill="hold" grpId="1" nodeType="withEffect">
                                  <p:stCondLst>
                                    <p:cond delay="0"/>
                                  </p:stCondLst>
                                  <p:childTnLst>
                                    <p:animEffect transition="out" filter="fade">
                                      <p:cBhvr>
                                        <p:cTn id="31" dur="750" tmFilter="0, 0; .2, .5; .8, .5; 1, 0"/>
                                        <p:tgtEl>
                                          <p:spTgt spid="135"/>
                                        </p:tgtEl>
                                      </p:cBhvr>
                                    </p:animEffect>
                                    <p:animScale>
                                      <p:cBhvr>
                                        <p:cTn id="32" dur="375" autoRev="1" fill="hold"/>
                                        <p:tgtEl>
                                          <p:spTgt spid="135"/>
                                        </p:tgtEl>
                                      </p:cBhvr>
                                      <p:by x="105000" y="105000"/>
                                    </p:animScale>
                                  </p:childTnLst>
                                </p:cTn>
                              </p:par>
                              <p:par>
                                <p:cTn id="33" presetID="22" presetClass="entr" presetSubtype="4"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wipe(down)">
                                      <p:cBhvr>
                                        <p:cTn id="35" dur="120"/>
                                        <p:tgtEl>
                                          <p:spTgt spid="1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5"/>
                                        </p:tgtEl>
                                        <p:attrNameLst>
                                          <p:attrName>style.visibility</p:attrName>
                                        </p:attrNameLst>
                                      </p:cBhvr>
                                      <p:to>
                                        <p:strVal val="visible"/>
                                      </p:to>
                                    </p:set>
                                    <p:animEffect transition="in" filter="wipe(down)">
                                      <p:cBhvr>
                                        <p:cTn id="38" dur="120"/>
                                        <p:tgtEl>
                                          <p:spTgt spid="12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0"/>
                                        </p:tgtEl>
                                        <p:attrNameLst>
                                          <p:attrName>style.visibility</p:attrName>
                                        </p:attrNameLst>
                                      </p:cBhvr>
                                      <p:to>
                                        <p:strVal val="visible"/>
                                      </p:to>
                                    </p:set>
                                    <p:animEffect transition="in" filter="wipe(down)">
                                      <p:cBhvr>
                                        <p:cTn id="41" dur="120"/>
                                        <p:tgtEl>
                                          <p:spTgt spid="12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wipe(down)">
                                      <p:cBhvr>
                                        <p:cTn id="44" dur="120"/>
                                        <p:tgtEl>
                                          <p:spTgt spid="85"/>
                                        </p:tgtEl>
                                      </p:cBhvr>
                                    </p:animEffect>
                                  </p:childTnLst>
                                </p:cTn>
                              </p:par>
                            </p:childTnLst>
                          </p:cTn>
                        </p:par>
                        <p:par>
                          <p:cTn id="45" fill="hold">
                            <p:stCondLst>
                              <p:cond delay="870"/>
                            </p:stCondLst>
                            <p:childTnLst>
                              <p:par>
                                <p:cTn id="46" presetID="26" presetClass="emph" presetSubtype="0" fill="hold" grpId="1" nodeType="afterEffect">
                                  <p:stCondLst>
                                    <p:cond delay="0"/>
                                  </p:stCondLst>
                                  <p:childTnLst>
                                    <p:animEffect transition="out" filter="fade">
                                      <p:cBhvr>
                                        <p:cTn id="47" dur="1000" tmFilter="0, 0; .2, .5; .8, .5; 1, 0"/>
                                        <p:tgtEl>
                                          <p:spTgt spid="130"/>
                                        </p:tgtEl>
                                      </p:cBhvr>
                                    </p:animEffect>
                                    <p:animScale>
                                      <p:cBhvr>
                                        <p:cTn id="48" dur="500" autoRev="1" fill="hold"/>
                                        <p:tgtEl>
                                          <p:spTgt spid="130"/>
                                        </p:tgtEl>
                                      </p:cBhvr>
                                      <p:by x="105000" y="105000"/>
                                    </p:animScale>
                                  </p:childTnLst>
                                </p:cTn>
                              </p:par>
                              <p:par>
                                <p:cTn id="49" presetID="26" presetClass="emph" presetSubtype="0" fill="hold" grpId="1" nodeType="withEffect">
                                  <p:stCondLst>
                                    <p:cond delay="0"/>
                                  </p:stCondLst>
                                  <p:childTnLst>
                                    <p:animEffect transition="out" filter="fade">
                                      <p:cBhvr>
                                        <p:cTn id="50" dur="1000" tmFilter="0, 0; .2, .5; .8, .5; 1, 0"/>
                                        <p:tgtEl>
                                          <p:spTgt spid="110"/>
                                        </p:tgtEl>
                                      </p:cBhvr>
                                    </p:animEffect>
                                    <p:animScale>
                                      <p:cBhvr>
                                        <p:cTn id="51" dur="500" autoRev="1" fill="hold"/>
                                        <p:tgtEl>
                                          <p:spTgt spid="110"/>
                                        </p:tgtEl>
                                      </p:cBhvr>
                                      <p:by x="105000" y="105000"/>
                                    </p:animScale>
                                  </p:childTnLst>
                                </p:cTn>
                              </p:par>
                              <p:par>
                                <p:cTn id="52" presetID="26" presetClass="emph" presetSubtype="0" fill="hold" grpId="1" nodeType="withEffect">
                                  <p:stCondLst>
                                    <p:cond delay="0"/>
                                  </p:stCondLst>
                                  <p:childTnLst>
                                    <p:animEffect transition="out" filter="fade">
                                      <p:cBhvr>
                                        <p:cTn id="53" dur="1000" tmFilter="0, 0; .2, .5; .8, .5; 1, 0"/>
                                        <p:tgtEl>
                                          <p:spTgt spid="125"/>
                                        </p:tgtEl>
                                      </p:cBhvr>
                                    </p:animEffect>
                                    <p:animScale>
                                      <p:cBhvr>
                                        <p:cTn id="54" dur="500" autoRev="1" fill="hold"/>
                                        <p:tgtEl>
                                          <p:spTgt spid="125"/>
                                        </p:tgtEl>
                                      </p:cBhvr>
                                      <p:by x="105000" y="105000"/>
                                    </p:animScale>
                                  </p:childTnLst>
                                </p:cTn>
                              </p:par>
                              <p:par>
                                <p:cTn id="55" presetID="26" presetClass="emph" presetSubtype="0" fill="hold" grpId="1" nodeType="withEffect">
                                  <p:stCondLst>
                                    <p:cond delay="0"/>
                                  </p:stCondLst>
                                  <p:childTnLst>
                                    <p:animEffect transition="out" filter="fade">
                                      <p:cBhvr>
                                        <p:cTn id="56" dur="1000" tmFilter="0, 0; .2, .5; .8, .5; 1, 0"/>
                                        <p:tgtEl>
                                          <p:spTgt spid="120"/>
                                        </p:tgtEl>
                                      </p:cBhvr>
                                    </p:animEffect>
                                    <p:animScale>
                                      <p:cBhvr>
                                        <p:cTn id="57" dur="500" autoRev="1" fill="hold"/>
                                        <p:tgtEl>
                                          <p:spTgt spid="120"/>
                                        </p:tgtEl>
                                      </p:cBhvr>
                                      <p:by x="105000" y="105000"/>
                                    </p:animScale>
                                  </p:childTnLst>
                                </p:cTn>
                              </p:par>
                              <p:par>
                                <p:cTn id="58" presetID="26" presetClass="emph" presetSubtype="0" fill="hold" grpId="1" nodeType="withEffect">
                                  <p:stCondLst>
                                    <p:cond delay="0"/>
                                  </p:stCondLst>
                                  <p:childTnLst>
                                    <p:animEffect transition="out" filter="fade">
                                      <p:cBhvr>
                                        <p:cTn id="59" dur="1000" tmFilter="0, 0; .2, .5; .8, .5; 1, 0"/>
                                        <p:tgtEl>
                                          <p:spTgt spid="85"/>
                                        </p:tgtEl>
                                      </p:cBhvr>
                                    </p:animEffect>
                                    <p:animScale>
                                      <p:cBhvr>
                                        <p:cTn id="60" dur="500" autoRev="1" fill="hold"/>
                                        <p:tgtEl>
                                          <p:spTgt spid="8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5" grpId="1"/>
      <p:bldP spid="110" grpId="0"/>
      <p:bldP spid="110" grpId="1"/>
      <p:bldP spid="120" grpId="0"/>
      <p:bldP spid="120" grpId="1"/>
      <p:bldP spid="125" grpId="0"/>
      <p:bldP spid="125" grpId="1"/>
      <p:bldP spid="130" grpId="0"/>
      <p:bldP spid="130" grpId="1"/>
      <p:bldP spid="132" grpId="0"/>
      <p:bldP spid="132" grpId="1"/>
      <p:bldP spid="135" grpId="0"/>
      <p:bldP spid="135" grpId="1"/>
      <p:bldP spid="139" grpId="0"/>
      <p:bldP spid="139" grpId="1"/>
      <p:bldP spid="142" grpId="0"/>
      <p:bldP spid="142"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51AED1D7-9033-4B20-A1EA-915E469A082E}" vid="{E53A4F35-8179-42DE-935A-E8AF347AE518}"/>
    </a:ext>
  </a:extLst>
</a:theme>
</file>

<file path=ppt/theme/theme2.xml><?xml version="1.0" encoding="utf-8"?>
<a:theme xmlns:a="http://schemas.openxmlformats.org/drawingml/2006/main" name="Foundation templat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oundation template" id="{CCDFCCFB-6E63-4DCC-8975-1DD172978B31}" vid="{08CD2250-CA89-4EAE-88E8-A5DEF6E6ED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olicy xmlns="cdfbf870-6711-4037-84f5-918d5a2b8a00">false</Policy>
    <Approval xmlns="cdfbf870-6711-4037-84f5-918d5a2b8a00" xsi:nil="true"/>
    <_Status xmlns="http://schemas.microsoft.com/sharepoint/v3/fields">Not Started</_Status>
    <Review_x0020_Freq xmlns="cdfbf870-6711-4037-84f5-918d5a2b8a00" xsi:nil="true"/>
    <Division xmlns="cdfbf870-6711-4037-84f5-918d5a2b8a00">Admin</Division>
    <Effective_x0020_Date xmlns="cdfbf870-6711-4037-84f5-918d5a2b8a00" xsi:nil="true"/>
    <Section xmlns="cdfbf870-6711-4037-84f5-918d5a2b8a00" xsi:nil="true"/>
    <Doc_x0020_Type xmlns="cdfbf870-6711-4037-84f5-918d5a2b8a00">Form</Doc_x0020_Type>
    <Doc_x0020__x0023_ xmlns="cdfbf870-6711-4037-84f5-918d5a2b8a0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06B8EEE67099469435F587FFDA35FB" ma:contentTypeVersion="13" ma:contentTypeDescription="Create a new document." ma:contentTypeScope="" ma:versionID="1e1e55659ae54a8f62fb11b1c643f86d">
  <xsd:schema xmlns:xsd="http://www.w3.org/2001/XMLSchema" xmlns:xs="http://www.w3.org/2001/XMLSchema" xmlns:p="http://schemas.microsoft.com/office/2006/metadata/properties" xmlns:ns2="http://schemas.microsoft.com/sharepoint/v3/fields" xmlns:ns3="cdfbf870-6711-4037-84f5-918d5a2b8a00" targetNamespace="http://schemas.microsoft.com/office/2006/metadata/properties" ma:root="true" ma:fieldsID="d34730da992bb05f2872e86d8a2edda2" ns2:_="" ns3:_="">
    <xsd:import namespace="http://schemas.microsoft.com/sharepoint/v3/fields"/>
    <xsd:import namespace="cdfbf870-6711-4037-84f5-918d5a2b8a00"/>
    <xsd:element name="properties">
      <xsd:complexType>
        <xsd:sequence>
          <xsd:element name="documentManagement">
            <xsd:complexType>
              <xsd:all>
                <xsd:element ref="ns2:_Status" minOccurs="0"/>
                <xsd:element ref="ns3:Policy" minOccurs="0"/>
                <xsd:element ref="ns3:Division" minOccurs="0"/>
                <xsd:element ref="ns3:Section" minOccurs="0"/>
                <xsd:element ref="ns3:Doc_x0020_Type" minOccurs="0"/>
                <xsd:element ref="ns3:Doc_x0020__x0023_" minOccurs="0"/>
                <xsd:element ref="ns3:Effective_x0020_Date" minOccurs="0"/>
                <xsd:element ref="ns3:Approval" minOccurs="0"/>
                <xsd:element ref="ns3:Review_x0020_Freq"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2" nillable="true" ma:displayName="Status" ma:default="Not Started" ma:format="Dropdown"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dfbf870-6711-4037-84f5-918d5a2b8a00" elementFormDefault="qualified">
    <xsd:import namespace="http://schemas.microsoft.com/office/2006/documentManagement/types"/>
    <xsd:import namespace="http://schemas.microsoft.com/office/infopath/2007/PartnerControls"/>
    <xsd:element name="Policy" ma:index="3" nillable="true" ma:displayName="Policy" ma:default="0" ma:internalName="Policy">
      <xsd:simpleType>
        <xsd:restriction base="dms:Boolean"/>
      </xsd:simpleType>
    </xsd:element>
    <xsd:element name="Division" ma:index="4" nillable="true" ma:displayName="Division" ma:default="Admin" ma:format="Dropdown" ma:internalName="Division">
      <xsd:simpleType>
        <xsd:restriction base="dms:Choice">
          <xsd:enumeration value="Admin"/>
          <xsd:enumeration value="Clinical"/>
        </xsd:restriction>
      </xsd:simpleType>
    </xsd:element>
    <xsd:element name="Section" ma:index="6" nillable="true" ma:displayName="Section" ma:internalName="Section">
      <xsd:simpleType>
        <xsd:restriction base="dms:Text">
          <xsd:maxLength value="255"/>
        </xsd:restriction>
      </xsd:simpleType>
    </xsd:element>
    <xsd:element name="Doc_x0020_Type" ma:index="14" nillable="true" ma:displayName="Doc Type" ma:default="Form" ma:format="Dropdown" ma:internalName="Doc_x0020_Type">
      <xsd:simpleType>
        <xsd:restriction base="dms:Choice">
          <xsd:enumeration value="Form"/>
          <xsd:enumeration value="Policy"/>
          <xsd:enumeration value="Procedure"/>
          <xsd:enumeration value="How To"/>
        </xsd:restriction>
      </xsd:simpleType>
    </xsd:element>
    <xsd:element name="Doc_x0020__x0023_" ma:index="15" nillable="true" ma:displayName="Doc #" ma:internalName="Doc_x0020__x0023_">
      <xsd:simpleType>
        <xsd:restriction base="dms:Text">
          <xsd:maxLength value="255"/>
        </xsd:restriction>
      </xsd:simpleType>
    </xsd:element>
    <xsd:element name="Effective_x0020_Date" ma:index="16" nillable="true" ma:displayName="Effective Date" ma:format="DateOnly" ma:internalName="Effective_x0020_Date">
      <xsd:simpleType>
        <xsd:restriction base="dms:DateTime"/>
      </xsd:simpleType>
    </xsd:element>
    <xsd:element name="Approval" ma:index="17" nillable="true" ma:displayName="Approval Date" ma:format="DateOnly" ma:internalName="Approval">
      <xsd:simpleType>
        <xsd:restriction base="dms:DateTime"/>
      </xsd:simpleType>
    </xsd:element>
    <xsd:element name="Review_x0020_Freq" ma:index="18" nillable="true" ma:displayName="Review Freq" ma:decimals="0" ma:internalName="Review_x0020_Freq">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7"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A3D550-896C-4D1A-A6A6-BD91BC35EAB6}">
  <ds:schemaRefs>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cdfbf870-6711-4037-84f5-918d5a2b8a00"/>
    <ds:schemaRef ds:uri="http://schemas.openxmlformats.org/package/2006/metadata/core-properties"/>
    <ds:schemaRef ds:uri="http://schemas.microsoft.com/sharepoint/v3/fields"/>
    <ds:schemaRef ds:uri="http://purl.org/dc/dcmitype/"/>
  </ds:schemaRefs>
</ds:datastoreItem>
</file>

<file path=customXml/itemProps2.xml><?xml version="1.0" encoding="utf-8"?>
<ds:datastoreItem xmlns:ds="http://schemas.openxmlformats.org/officeDocument/2006/customXml" ds:itemID="{C6AE9596-EFE9-4046-9AF8-31C4C7A4558E}">
  <ds:schemaRefs>
    <ds:schemaRef ds:uri="http://schemas.microsoft.com/sharepoint/v3/contenttype/forms"/>
  </ds:schemaRefs>
</ds:datastoreItem>
</file>

<file path=customXml/itemProps3.xml><?xml version="1.0" encoding="utf-8"?>
<ds:datastoreItem xmlns:ds="http://schemas.openxmlformats.org/officeDocument/2006/customXml" ds:itemID="{F004E0B1-A863-413F-A04D-15640029CB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cdfbf870-6711-4037-84f5-918d5a2b8a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VGMHC Presentation Template 1_Standard</Template>
  <TotalTime>8978</TotalTime>
  <Words>3435</Words>
  <Application>Microsoft Office PowerPoint</Application>
  <PresentationFormat>Widescreen</PresentationFormat>
  <Paragraphs>284</Paragraphs>
  <Slides>25</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Arial Narrow</vt:lpstr>
      <vt:lpstr>Calibri</vt:lpstr>
      <vt:lpstr>Calibri Light</vt:lpstr>
      <vt:lpstr>Constantia</vt:lpstr>
      <vt:lpstr>Gill Sans MT</vt:lpstr>
      <vt:lpstr>Segoe UI</vt:lpstr>
      <vt:lpstr>Segoe UI Light</vt:lpstr>
      <vt:lpstr>Wingdings</vt:lpstr>
      <vt:lpstr>Office Theme</vt:lpstr>
      <vt:lpstr>Foundation template</vt:lpstr>
      <vt:lpstr>PowerPoint Presentation</vt:lpstr>
      <vt:lpstr>About Me   </vt:lpstr>
      <vt:lpstr>Our Mission</vt:lpstr>
      <vt:lpstr>About Virginia Garcia</vt:lpstr>
      <vt:lpstr>Objectives </vt:lpstr>
      <vt:lpstr>What is HPV (Human Papilloma Virus)?    </vt:lpstr>
      <vt:lpstr>HPV DNA Detection by Anatomic Location of Certain Head and Neck Cancers1,2</vt:lpstr>
      <vt:lpstr>HPV-Associated Oropharyngeal Cancer Rates in Males Surpassed Cervical Cancer Rates in Females1</vt:lpstr>
      <vt:lpstr>Oropharyngeal Cancer Is the Most Prevalent Type of HPV-Attributed  Cancer in the United States (2012-2016)</vt:lpstr>
      <vt:lpstr>The Majority of HPV-Attributed Oropharyngeal Cancer  Occurs in Males (2012-2016)</vt:lpstr>
      <vt:lpstr>Why Discuss HPV vaccine in Dental?  </vt:lpstr>
      <vt:lpstr>PowerPoint Presentation</vt:lpstr>
      <vt:lpstr>Messaging Dental Patients </vt:lpstr>
      <vt:lpstr>Focus on Cancer Prevention When Discussing  the HPV Vaccine With Patients</vt:lpstr>
      <vt:lpstr>PowerPoint Presentation</vt:lpstr>
      <vt:lpstr>CDC Recommendation for HPV Vaccination1</vt:lpstr>
      <vt:lpstr> Educating Teams about HPV </vt:lpstr>
      <vt:lpstr>Oregon HPV Alliance Dental Task Force &amp; Toolkit</vt:lpstr>
      <vt:lpstr>PowerPoint Presentation</vt:lpstr>
      <vt:lpstr>Additional Resources </vt:lpstr>
      <vt:lpstr>Lessons Learned  </vt:lpstr>
      <vt:lpstr>HPV Project Timeline and Next Steps  </vt:lpstr>
      <vt:lpstr>Advantages of doing this work in an FQHC setting </vt:lpstr>
      <vt:lpstr>Key Take Aways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Charmaine Owen</dc:creator>
  <cp:lastModifiedBy>Lisa Bozzetti, DDS</cp:lastModifiedBy>
  <cp:revision>134</cp:revision>
  <dcterms:created xsi:type="dcterms:W3CDTF">2016-05-31T22:34:17Z</dcterms:created>
  <dcterms:modified xsi:type="dcterms:W3CDTF">2023-08-10T01:09:45Z</dcterms:modified>
  <cp:category/>
  <cp:contentStatus>Not Started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0x0101009306B8EEE67099469435F587FFDA35FB</vt:lpwstr>
  </property>
</Properties>
</file>