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4"/>
  </p:notesMasterIdLst>
  <p:sldIdLst>
    <p:sldId id="256" r:id="rId5"/>
    <p:sldId id="2990" r:id="rId6"/>
    <p:sldId id="2989" r:id="rId7"/>
    <p:sldId id="3002" r:id="rId8"/>
    <p:sldId id="264" r:id="rId9"/>
    <p:sldId id="723" r:id="rId10"/>
    <p:sldId id="267" r:id="rId11"/>
    <p:sldId id="281" r:id="rId12"/>
    <p:sldId id="803" r:id="rId13"/>
    <p:sldId id="725" r:id="rId14"/>
    <p:sldId id="861" r:id="rId15"/>
    <p:sldId id="727" r:id="rId16"/>
    <p:sldId id="275" r:id="rId17"/>
    <p:sldId id="2987" r:id="rId18"/>
    <p:sldId id="277" r:id="rId19"/>
    <p:sldId id="728" r:id="rId20"/>
    <p:sldId id="800" r:id="rId21"/>
    <p:sldId id="799" r:id="rId22"/>
    <p:sldId id="732" r:id="rId23"/>
    <p:sldId id="726" r:id="rId24"/>
    <p:sldId id="729" r:id="rId25"/>
    <p:sldId id="730" r:id="rId26"/>
    <p:sldId id="866" r:id="rId27"/>
    <p:sldId id="734" r:id="rId28"/>
    <p:sldId id="826" r:id="rId29"/>
    <p:sldId id="738" r:id="rId30"/>
    <p:sldId id="804" r:id="rId31"/>
    <p:sldId id="822" r:id="rId32"/>
    <p:sldId id="867" r:id="rId33"/>
    <p:sldId id="742" r:id="rId34"/>
    <p:sldId id="827" r:id="rId35"/>
    <p:sldId id="743" r:id="rId36"/>
    <p:sldId id="744" r:id="rId37"/>
    <p:sldId id="392" r:id="rId38"/>
    <p:sldId id="393" r:id="rId39"/>
    <p:sldId id="394" r:id="rId40"/>
    <p:sldId id="279" r:id="rId41"/>
    <p:sldId id="395" r:id="rId42"/>
    <p:sldId id="396" r:id="rId43"/>
    <p:sldId id="397" r:id="rId44"/>
    <p:sldId id="399" r:id="rId45"/>
    <p:sldId id="401" r:id="rId46"/>
    <p:sldId id="402" r:id="rId47"/>
    <p:sldId id="412" r:id="rId48"/>
    <p:sldId id="749" r:id="rId49"/>
    <p:sldId id="824" r:id="rId50"/>
    <p:sldId id="750" r:id="rId51"/>
    <p:sldId id="751" r:id="rId52"/>
    <p:sldId id="819" r:id="rId53"/>
    <p:sldId id="850" r:id="rId54"/>
    <p:sldId id="852" r:id="rId55"/>
    <p:sldId id="853" r:id="rId56"/>
    <p:sldId id="869" r:id="rId57"/>
    <p:sldId id="757" r:id="rId58"/>
    <p:sldId id="820" r:id="rId59"/>
    <p:sldId id="758" r:id="rId60"/>
    <p:sldId id="759" r:id="rId61"/>
    <p:sldId id="828" r:id="rId62"/>
    <p:sldId id="765" r:id="rId63"/>
    <p:sldId id="766" r:id="rId64"/>
    <p:sldId id="836" r:id="rId65"/>
    <p:sldId id="764" r:id="rId66"/>
    <p:sldId id="829" r:id="rId67"/>
    <p:sldId id="429" r:id="rId68"/>
    <p:sldId id="430" r:id="rId69"/>
    <p:sldId id="431" r:id="rId70"/>
    <p:sldId id="752" r:id="rId71"/>
    <p:sldId id="2998" r:id="rId72"/>
    <p:sldId id="282" r:id="rId73"/>
    <p:sldId id="266" r:id="rId74"/>
    <p:sldId id="2999" r:id="rId75"/>
    <p:sldId id="311" r:id="rId76"/>
    <p:sldId id="3001" r:id="rId77"/>
    <p:sldId id="268" r:id="rId78"/>
    <p:sldId id="293" r:id="rId79"/>
    <p:sldId id="294" r:id="rId80"/>
    <p:sldId id="263" r:id="rId81"/>
    <p:sldId id="289" r:id="rId82"/>
    <p:sldId id="31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08E96-8CBB-4D97-8770-B6231EAC5D04}" v="2" dt="2023-08-07T16:09:19.967"/>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1" d="100"/>
          <a:sy n="81" d="100"/>
        </p:scale>
        <p:origin x="706" y="62"/>
      </p:cViewPr>
      <p:guideLst/>
    </p:cSldViewPr>
  </p:slideViewPr>
  <p:notesTextViewPr>
    <p:cViewPr>
      <p:scale>
        <a:sx n="1" d="1"/>
        <a:sy n="1" d="1"/>
      </p:scale>
      <p:origin x="0" y="0"/>
    </p:cViewPr>
  </p:notesTextViewPr>
  <p:sorterViewPr>
    <p:cViewPr>
      <p:scale>
        <a:sx n="100" d="100"/>
        <a:sy n="100" d="100"/>
      </p:scale>
      <p:origin x="0" y="-41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165DF-778C-4D6A-92D8-DEE76195F3FC}" type="doc">
      <dgm:prSet loTypeId="urn:microsoft.com/office/officeart/2005/8/layout/pyramid2" loCatId="pyramid" qsTypeId="urn:microsoft.com/office/officeart/2005/8/quickstyle/simple1#1" qsCatId="simple" csTypeId="urn:microsoft.com/office/officeart/2005/8/colors/accent1_2#1" csCatId="accent1" phldr="1"/>
      <dgm:spPr/>
      <dgm:t>
        <a:bodyPr/>
        <a:lstStyle/>
        <a:p>
          <a:endParaRPr lang="en-US"/>
        </a:p>
      </dgm:t>
    </dgm:pt>
    <dgm:pt modelId="{932FA0BD-9FE7-4147-8EF5-022D7B68BB2E}">
      <dgm:prSet/>
      <dgm:spPr/>
      <dgm:t>
        <a:bodyPr/>
        <a:lstStyle/>
        <a:p>
          <a:pPr rtl="0"/>
          <a:r>
            <a:rPr lang="en-US" dirty="0"/>
            <a:t>Hepatitis B</a:t>
          </a:r>
        </a:p>
      </dgm:t>
    </dgm:pt>
    <dgm:pt modelId="{8C45CB5A-DD92-40F3-8498-4C5230353E8E}" type="parTrans" cxnId="{9E9B6375-4B46-4952-9D7B-8C46D1E1A3AB}">
      <dgm:prSet/>
      <dgm:spPr/>
      <dgm:t>
        <a:bodyPr/>
        <a:lstStyle/>
        <a:p>
          <a:endParaRPr lang="en-US"/>
        </a:p>
      </dgm:t>
    </dgm:pt>
    <dgm:pt modelId="{9825C83C-BC60-4911-9A59-82F60E0D84CE}" type="sibTrans" cxnId="{9E9B6375-4B46-4952-9D7B-8C46D1E1A3AB}">
      <dgm:prSet/>
      <dgm:spPr/>
      <dgm:t>
        <a:bodyPr/>
        <a:lstStyle/>
        <a:p>
          <a:endParaRPr lang="en-US"/>
        </a:p>
      </dgm:t>
    </dgm:pt>
    <dgm:pt modelId="{0A0CE450-6E38-4447-A9FF-2A764A60C866}">
      <dgm:prSet/>
      <dgm:spPr/>
      <dgm:t>
        <a:bodyPr/>
        <a:lstStyle/>
        <a:p>
          <a:pPr rtl="0"/>
          <a:r>
            <a:rPr lang="en-US" dirty="0"/>
            <a:t>Measles/Mumps/Rubella</a:t>
          </a:r>
        </a:p>
      </dgm:t>
    </dgm:pt>
    <dgm:pt modelId="{4F3A0FEA-8F31-4099-A5BB-0253DAB8223A}" type="parTrans" cxnId="{D755FA34-24A5-4FB3-B976-8D8FE7C3C3AB}">
      <dgm:prSet/>
      <dgm:spPr/>
      <dgm:t>
        <a:bodyPr/>
        <a:lstStyle/>
        <a:p>
          <a:endParaRPr lang="en-US"/>
        </a:p>
      </dgm:t>
    </dgm:pt>
    <dgm:pt modelId="{48892409-07DD-4E8F-9E18-931EE5EA3C4D}" type="sibTrans" cxnId="{D755FA34-24A5-4FB3-B976-8D8FE7C3C3AB}">
      <dgm:prSet/>
      <dgm:spPr/>
      <dgm:t>
        <a:bodyPr/>
        <a:lstStyle/>
        <a:p>
          <a:endParaRPr lang="en-US"/>
        </a:p>
      </dgm:t>
    </dgm:pt>
    <dgm:pt modelId="{08401589-649F-49AD-9090-13741FD4C145}">
      <dgm:prSet/>
      <dgm:spPr/>
      <dgm:t>
        <a:bodyPr/>
        <a:lstStyle/>
        <a:p>
          <a:pPr rtl="0"/>
          <a:r>
            <a:rPr lang="en-US" dirty="0"/>
            <a:t>Varicella</a:t>
          </a:r>
        </a:p>
      </dgm:t>
    </dgm:pt>
    <dgm:pt modelId="{CECDE101-D17F-4A87-B7CE-2D5EEDAC7720}" type="parTrans" cxnId="{48F99162-18BF-4B0E-83EC-88F7DA2D24B0}">
      <dgm:prSet/>
      <dgm:spPr/>
      <dgm:t>
        <a:bodyPr/>
        <a:lstStyle/>
        <a:p>
          <a:endParaRPr lang="en-US"/>
        </a:p>
      </dgm:t>
    </dgm:pt>
    <dgm:pt modelId="{1262A7ED-FCEC-4CE6-836C-1461B1AFEF25}" type="sibTrans" cxnId="{48F99162-18BF-4B0E-83EC-88F7DA2D24B0}">
      <dgm:prSet/>
      <dgm:spPr/>
      <dgm:t>
        <a:bodyPr/>
        <a:lstStyle/>
        <a:p>
          <a:endParaRPr lang="en-US"/>
        </a:p>
      </dgm:t>
    </dgm:pt>
    <dgm:pt modelId="{3D4EBEBA-E631-4D63-B77A-908BB62BF567}">
      <dgm:prSet/>
      <dgm:spPr/>
      <dgm:t>
        <a:bodyPr/>
        <a:lstStyle/>
        <a:p>
          <a:pPr rtl="0"/>
          <a:r>
            <a:rPr lang="en-US" dirty="0"/>
            <a:t>Tdap</a:t>
          </a:r>
        </a:p>
      </dgm:t>
    </dgm:pt>
    <dgm:pt modelId="{4E3F0C57-42D0-45A6-BDC5-C9AB1B1991F0}" type="parTrans" cxnId="{5E2B8105-CF76-4928-BA43-BC694D158EA4}">
      <dgm:prSet/>
      <dgm:spPr/>
      <dgm:t>
        <a:bodyPr/>
        <a:lstStyle/>
        <a:p>
          <a:endParaRPr lang="en-US"/>
        </a:p>
      </dgm:t>
    </dgm:pt>
    <dgm:pt modelId="{1BF0AFC8-AE46-4957-B780-C33A6F3ABF73}" type="sibTrans" cxnId="{5E2B8105-CF76-4928-BA43-BC694D158EA4}">
      <dgm:prSet/>
      <dgm:spPr/>
      <dgm:t>
        <a:bodyPr/>
        <a:lstStyle/>
        <a:p>
          <a:endParaRPr lang="en-US"/>
        </a:p>
      </dgm:t>
    </dgm:pt>
    <dgm:pt modelId="{43382EBC-5767-4A24-B610-E9F86435FA0B}">
      <dgm:prSet/>
      <dgm:spPr/>
      <dgm:t>
        <a:bodyPr/>
        <a:lstStyle/>
        <a:p>
          <a:pPr rtl="0"/>
          <a:r>
            <a:rPr lang="en-US" dirty="0"/>
            <a:t>Polio</a:t>
          </a:r>
        </a:p>
      </dgm:t>
    </dgm:pt>
    <dgm:pt modelId="{C4B6B5EE-B1B2-4C26-83A5-3A3A033D4AFF}" type="parTrans" cxnId="{D4F45D65-D674-4D20-AB6E-37420741485F}">
      <dgm:prSet/>
      <dgm:spPr/>
      <dgm:t>
        <a:bodyPr/>
        <a:lstStyle/>
        <a:p>
          <a:endParaRPr lang="en-US"/>
        </a:p>
      </dgm:t>
    </dgm:pt>
    <dgm:pt modelId="{496AF9FC-D821-4B0B-A62D-B108CE9D760E}" type="sibTrans" cxnId="{D4F45D65-D674-4D20-AB6E-37420741485F}">
      <dgm:prSet/>
      <dgm:spPr/>
      <dgm:t>
        <a:bodyPr/>
        <a:lstStyle/>
        <a:p>
          <a:endParaRPr lang="en-US"/>
        </a:p>
      </dgm:t>
    </dgm:pt>
    <dgm:pt modelId="{3A1A5128-96F0-40AC-A10B-4DF76DF9B22E}">
      <dgm:prSet/>
      <dgm:spPr/>
      <dgm:t>
        <a:bodyPr/>
        <a:lstStyle/>
        <a:p>
          <a:pPr rtl="0"/>
          <a:r>
            <a:rPr lang="en-US" dirty="0"/>
            <a:t>Influenza</a:t>
          </a:r>
        </a:p>
      </dgm:t>
    </dgm:pt>
    <dgm:pt modelId="{5D67EB1B-8FCA-46FA-9CD2-8053AE653F9E}" type="parTrans" cxnId="{7A45B86C-5092-4351-888C-530B4F2B397F}">
      <dgm:prSet/>
      <dgm:spPr/>
      <dgm:t>
        <a:bodyPr/>
        <a:lstStyle/>
        <a:p>
          <a:endParaRPr lang="en-US"/>
        </a:p>
      </dgm:t>
    </dgm:pt>
    <dgm:pt modelId="{4338326E-5892-43F9-B65F-82CF17A423DB}" type="sibTrans" cxnId="{7A45B86C-5092-4351-888C-530B4F2B397F}">
      <dgm:prSet/>
      <dgm:spPr/>
      <dgm:t>
        <a:bodyPr/>
        <a:lstStyle/>
        <a:p>
          <a:endParaRPr lang="en-US"/>
        </a:p>
      </dgm:t>
    </dgm:pt>
    <dgm:pt modelId="{43F1B060-F5F2-49C5-A6B7-5AC1887839C9}">
      <dgm:prSet/>
      <dgm:spPr/>
      <dgm:t>
        <a:bodyPr/>
        <a:lstStyle/>
        <a:p>
          <a:r>
            <a:rPr lang="en-US" dirty="0"/>
            <a:t>COVID-19</a:t>
          </a:r>
        </a:p>
      </dgm:t>
    </dgm:pt>
    <dgm:pt modelId="{D0E1A0DB-EB75-444F-9D9C-36D09383A1BC}" type="parTrans" cxnId="{3DCF7C91-B8DA-48F8-91C0-ECCAE1BF8A36}">
      <dgm:prSet/>
      <dgm:spPr/>
      <dgm:t>
        <a:bodyPr/>
        <a:lstStyle/>
        <a:p>
          <a:endParaRPr lang="en-US"/>
        </a:p>
      </dgm:t>
    </dgm:pt>
    <dgm:pt modelId="{A6C0E74B-FA27-4FB1-878A-14D383868336}" type="sibTrans" cxnId="{3DCF7C91-B8DA-48F8-91C0-ECCAE1BF8A36}">
      <dgm:prSet/>
      <dgm:spPr/>
      <dgm:t>
        <a:bodyPr/>
        <a:lstStyle/>
        <a:p>
          <a:endParaRPr lang="en-US"/>
        </a:p>
      </dgm:t>
    </dgm:pt>
    <dgm:pt modelId="{31A52159-62CE-40F5-930D-BAD9F679001D}" type="pres">
      <dgm:prSet presAssocID="{DD3165DF-778C-4D6A-92D8-DEE76195F3FC}" presName="compositeShape" presStyleCnt="0">
        <dgm:presLayoutVars>
          <dgm:dir/>
          <dgm:resizeHandles/>
        </dgm:presLayoutVars>
      </dgm:prSet>
      <dgm:spPr/>
    </dgm:pt>
    <dgm:pt modelId="{E39BC86E-DD01-4BDA-AAA3-3E530127500F}" type="pres">
      <dgm:prSet presAssocID="{DD3165DF-778C-4D6A-92D8-DEE76195F3FC}" presName="pyramid" presStyleLbl="node1" presStyleIdx="0" presStyleCnt="1" custScaleY="96875" custLinFactNeighborY="-10938"/>
      <dgm:spPr/>
    </dgm:pt>
    <dgm:pt modelId="{F0853B11-E957-43CF-A235-4C9F5F95BFA8}" type="pres">
      <dgm:prSet presAssocID="{DD3165DF-778C-4D6A-92D8-DEE76195F3FC}" presName="theList" presStyleCnt="0"/>
      <dgm:spPr/>
    </dgm:pt>
    <dgm:pt modelId="{B98C7571-3529-48D6-8C56-684CBE2977AC}" type="pres">
      <dgm:prSet presAssocID="{932FA0BD-9FE7-4147-8EF5-022D7B68BB2E}" presName="aNode" presStyleLbl="fgAcc1" presStyleIdx="0" presStyleCnt="7">
        <dgm:presLayoutVars>
          <dgm:bulletEnabled val="1"/>
        </dgm:presLayoutVars>
      </dgm:prSet>
      <dgm:spPr/>
    </dgm:pt>
    <dgm:pt modelId="{31DD02BA-8CFB-4937-94DD-D21E2B7A4A56}" type="pres">
      <dgm:prSet presAssocID="{932FA0BD-9FE7-4147-8EF5-022D7B68BB2E}" presName="aSpace" presStyleCnt="0"/>
      <dgm:spPr/>
    </dgm:pt>
    <dgm:pt modelId="{2822EE8F-E1F5-4DEE-94B3-FCFFE823E141}" type="pres">
      <dgm:prSet presAssocID="{0A0CE450-6E38-4447-A9FF-2A764A60C866}" presName="aNode" presStyleLbl="fgAcc1" presStyleIdx="1" presStyleCnt="7">
        <dgm:presLayoutVars>
          <dgm:bulletEnabled val="1"/>
        </dgm:presLayoutVars>
      </dgm:prSet>
      <dgm:spPr/>
    </dgm:pt>
    <dgm:pt modelId="{AAF422EB-ADF4-494A-BF41-E4D17FC76344}" type="pres">
      <dgm:prSet presAssocID="{0A0CE450-6E38-4447-A9FF-2A764A60C866}" presName="aSpace" presStyleCnt="0"/>
      <dgm:spPr/>
    </dgm:pt>
    <dgm:pt modelId="{4926A8D3-A65E-4FAF-8B19-1D7095B30FCB}" type="pres">
      <dgm:prSet presAssocID="{08401589-649F-49AD-9090-13741FD4C145}" presName="aNode" presStyleLbl="fgAcc1" presStyleIdx="2" presStyleCnt="7">
        <dgm:presLayoutVars>
          <dgm:bulletEnabled val="1"/>
        </dgm:presLayoutVars>
      </dgm:prSet>
      <dgm:spPr/>
    </dgm:pt>
    <dgm:pt modelId="{5848FDD4-D035-4FD9-9BC8-8B6CA43D0B03}" type="pres">
      <dgm:prSet presAssocID="{08401589-649F-49AD-9090-13741FD4C145}" presName="aSpace" presStyleCnt="0"/>
      <dgm:spPr/>
    </dgm:pt>
    <dgm:pt modelId="{63983AA1-9380-4482-98FA-C980D3FCCAE2}" type="pres">
      <dgm:prSet presAssocID="{3D4EBEBA-E631-4D63-B77A-908BB62BF567}" presName="aNode" presStyleLbl="fgAcc1" presStyleIdx="3" presStyleCnt="7">
        <dgm:presLayoutVars>
          <dgm:bulletEnabled val="1"/>
        </dgm:presLayoutVars>
      </dgm:prSet>
      <dgm:spPr/>
    </dgm:pt>
    <dgm:pt modelId="{FC796C34-B780-4AD9-81BB-2922EA251A1E}" type="pres">
      <dgm:prSet presAssocID="{3D4EBEBA-E631-4D63-B77A-908BB62BF567}" presName="aSpace" presStyleCnt="0"/>
      <dgm:spPr/>
    </dgm:pt>
    <dgm:pt modelId="{F5637FE3-83C1-4D54-B01C-9BD563BCA7EC}" type="pres">
      <dgm:prSet presAssocID="{43382EBC-5767-4A24-B610-E9F86435FA0B}" presName="aNode" presStyleLbl="fgAcc1" presStyleIdx="4" presStyleCnt="7">
        <dgm:presLayoutVars>
          <dgm:bulletEnabled val="1"/>
        </dgm:presLayoutVars>
      </dgm:prSet>
      <dgm:spPr/>
    </dgm:pt>
    <dgm:pt modelId="{2AF6A9A4-4C01-420E-B7BD-D278630ADA08}" type="pres">
      <dgm:prSet presAssocID="{43382EBC-5767-4A24-B610-E9F86435FA0B}" presName="aSpace" presStyleCnt="0"/>
      <dgm:spPr/>
    </dgm:pt>
    <dgm:pt modelId="{32813DE7-1196-486B-A788-C1EF0D14D0B9}" type="pres">
      <dgm:prSet presAssocID="{43F1B060-F5F2-49C5-A6B7-5AC1887839C9}" presName="aNode" presStyleLbl="fgAcc1" presStyleIdx="5" presStyleCnt="7">
        <dgm:presLayoutVars>
          <dgm:bulletEnabled val="1"/>
        </dgm:presLayoutVars>
      </dgm:prSet>
      <dgm:spPr/>
    </dgm:pt>
    <dgm:pt modelId="{CC5DE368-FF48-441A-81C6-5ED03CC0B36F}" type="pres">
      <dgm:prSet presAssocID="{43F1B060-F5F2-49C5-A6B7-5AC1887839C9}" presName="aSpace" presStyleCnt="0"/>
      <dgm:spPr/>
    </dgm:pt>
    <dgm:pt modelId="{5201005E-B23F-42AD-B17A-22A9F8D58430}" type="pres">
      <dgm:prSet presAssocID="{3A1A5128-96F0-40AC-A10B-4DF76DF9B22E}" presName="aNode" presStyleLbl="fgAcc1" presStyleIdx="6" presStyleCnt="7">
        <dgm:presLayoutVars>
          <dgm:bulletEnabled val="1"/>
        </dgm:presLayoutVars>
      </dgm:prSet>
      <dgm:spPr/>
    </dgm:pt>
    <dgm:pt modelId="{5AF8103F-F5C6-43A0-A433-2A61D9FE87E4}" type="pres">
      <dgm:prSet presAssocID="{3A1A5128-96F0-40AC-A10B-4DF76DF9B22E}" presName="aSpace" presStyleCnt="0"/>
      <dgm:spPr/>
    </dgm:pt>
  </dgm:ptLst>
  <dgm:cxnLst>
    <dgm:cxn modelId="{5E2B8105-CF76-4928-BA43-BC694D158EA4}" srcId="{DD3165DF-778C-4D6A-92D8-DEE76195F3FC}" destId="{3D4EBEBA-E631-4D63-B77A-908BB62BF567}" srcOrd="3" destOrd="0" parTransId="{4E3F0C57-42D0-45A6-BDC5-C9AB1B1991F0}" sibTransId="{1BF0AFC8-AE46-4957-B780-C33A6F3ABF73}"/>
    <dgm:cxn modelId="{06B99519-1D5A-4FC8-A759-CF28B8D4007D}" type="presOf" srcId="{0A0CE450-6E38-4447-A9FF-2A764A60C866}" destId="{2822EE8F-E1F5-4DEE-94B3-FCFFE823E141}" srcOrd="0" destOrd="0" presId="urn:microsoft.com/office/officeart/2005/8/layout/pyramid2"/>
    <dgm:cxn modelId="{D755FA34-24A5-4FB3-B976-8D8FE7C3C3AB}" srcId="{DD3165DF-778C-4D6A-92D8-DEE76195F3FC}" destId="{0A0CE450-6E38-4447-A9FF-2A764A60C866}" srcOrd="1" destOrd="0" parTransId="{4F3A0FEA-8F31-4099-A5BB-0253DAB8223A}" sibTransId="{48892409-07DD-4E8F-9E18-931EE5EA3C4D}"/>
    <dgm:cxn modelId="{48F99162-18BF-4B0E-83EC-88F7DA2D24B0}" srcId="{DD3165DF-778C-4D6A-92D8-DEE76195F3FC}" destId="{08401589-649F-49AD-9090-13741FD4C145}" srcOrd="2" destOrd="0" parTransId="{CECDE101-D17F-4A87-B7CE-2D5EEDAC7720}" sibTransId="{1262A7ED-FCEC-4CE6-836C-1461B1AFEF25}"/>
    <dgm:cxn modelId="{D4F45D65-D674-4D20-AB6E-37420741485F}" srcId="{DD3165DF-778C-4D6A-92D8-DEE76195F3FC}" destId="{43382EBC-5767-4A24-B610-E9F86435FA0B}" srcOrd="4" destOrd="0" parTransId="{C4B6B5EE-B1B2-4C26-83A5-3A3A033D4AFF}" sibTransId="{496AF9FC-D821-4B0B-A62D-B108CE9D760E}"/>
    <dgm:cxn modelId="{7A45B86C-5092-4351-888C-530B4F2B397F}" srcId="{DD3165DF-778C-4D6A-92D8-DEE76195F3FC}" destId="{3A1A5128-96F0-40AC-A10B-4DF76DF9B22E}" srcOrd="6" destOrd="0" parTransId="{5D67EB1B-8FCA-46FA-9CD2-8053AE653F9E}" sibTransId="{4338326E-5892-43F9-B65F-82CF17A423DB}"/>
    <dgm:cxn modelId="{3F45534D-146C-47BD-9ECC-217E4BEAD327}" type="presOf" srcId="{3A1A5128-96F0-40AC-A10B-4DF76DF9B22E}" destId="{5201005E-B23F-42AD-B17A-22A9F8D58430}" srcOrd="0" destOrd="0" presId="urn:microsoft.com/office/officeart/2005/8/layout/pyramid2"/>
    <dgm:cxn modelId="{9E9B6375-4B46-4952-9D7B-8C46D1E1A3AB}" srcId="{DD3165DF-778C-4D6A-92D8-DEE76195F3FC}" destId="{932FA0BD-9FE7-4147-8EF5-022D7B68BB2E}" srcOrd="0" destOrd="0" parTransId="{8C45CB5A-DD92-40F3-8498-4C5230353E8E}" sibTransId="{9825C83C-BC60-4911-9A59-82F60E0D84CE}"/>
    <dgm:cxn modelId="{3AF07478-EF42-4C0A-994B-9A12F1D92030}" type="presOf" srcId="{DD3165DF-778C-4D6A-92D8-DEE76195F3FC}" destId="{31A52159-62CE-40F5-930D-BAD9F679001D}" srcOrd="0" destOrd="0" presId="urn:microsoft.com/office/officeart/2005/8/layout/pyramid2"/>
    <dgm:cxn modelId="{3DCF7C91-B8DA-48F8-91C0-ECCAE1BF8A36}" srcId="{DD3165DF-778C-4D6A-92D8-DEE76195F3FC}" destId="{43F1B060-F5F2-49C5-A6B7-5AC1887839C9}" srcOrd="5" destOrd="0" parTransId="{D0E1A0DB-EB75-444F-9D9C-36D09383A1BC}" sibTransId="{A6C0E74B-FA27-4FB1-878A-14D383868336}"/>
    <dgm:cxn modelId="{14730D93-E864-4DE1-A935-7212C548B596}" type="presOf" srcId="{43F1B060-F5F2-49C5-A6B7-5AC1887839C9}" destId="{32813DE7-1196-486B-A788-C1EF0D14D0B9}" srcOrd="0" destOrd="0" presId="urn:microsoft.com/office/officeart/2005/8/layout/pyramid2"/>
    <dgm:cxn modelId="{36B74E9A-FF24-4C04-87E6-1AA07A27AEC5}" type="presOf" srcId="{08401589-649F-49AD-9090-13741FD4C145}" destId="{4926A8D3-A65E-4FAF-8B19-1D7095B30FCB}" srcOrd="0" destOrd="0" presId="urn:microsoft.com/office/officeart/2005/8/layout/pyramid2"/>
    <dgm:cxn modelId="{360DDCAC-4FFA-4AE3-AFA1-886EF923A7B9}" type="presOf" srcId="{3D4EBEBA-E631-4D63-B77A-908BB62BF567}" destId="{63983AA1-9380-4482-98FA-C980D3FCCAE2}" srcOrd="0" destOrd="0" presId="urn:microsoft.com/office/officeart/2005/8/layout/pyramid2"/>
    <dgm:cxn modelId="{08163FCB-CE01-4ABB-9A49-5A40A68AD639}" type="presOf" srcId="{932FA0BD-9FE7-4147-8EF5-022D7B68BB2E}" destId="{B98C7571-3529-48D6-8C56-684CBE2977AC}" srcOrd="0" destOrd="0" presId="urn:microsoft.com/office/officeart/2005/8/layout/pyramid2"/>
    <dgm:cxn modelId="{CA8D45F0-AB87-46E2-B95B-9AB2EC4812BE}" type="presOf" srcId="{43382EBC-5767-4A24-B610-E9F86435FA0B}" destId="{F5637FE3-83C1-4D54-B01C-9BD563BCA7EC}" srcOrd="0" destOrd="0" presId="urn:microsoft.com/office/officeart/2005/8/layout/pyramid2"/>
    <dgm:cxn modelId="{E42EF8F6-CF1F-4270-8FA8-F8AAC3542C0A}" type="presParOf" srcId="{31A52159-62CE-40F5-930D-BAD9F679001D}" destId="{E39BC86E-DD01-4BDA-AAA3-3E530127500F}" srcOrd="0" destOrd="0" presId="urn:microsoft.com/office/officeart/2005/8/layout/pyramid2"/>
    <dgm:cxn modelId="{D343CAA7-FD3E-4500-9318-20FC59466780}" type="presParOf" srcId="{31A52159-62CE-40F5-930D-BAD9F679001D}" destId="{F0853B11-E957-43CF-A235-4C9F5F95BFA8}" srcOrd="1" destOrd="0" presId="urn:microsoft.com/office/officeart/2005/8/layout/pyramid2"/>
    <dgm:cxn modelId="{5F56E3D0-16E3-4225-A3E5-500562E18851}" type="presParOf" srcId="{F0853B11-E957-43CF-A235-4C9F5F95BFA8}" destId="{B98C7571-3529-48D6-8C56-684CBE2977AC}" srcOrd="0" destOrd="0" presId="urn:microsoft.com/office/officeart/2005/8/layout/pyramid2"/>
    <dgm:cxn modelId="{914914F0-EBFD-49F3-B3D3-76D523CA5C89}" type="presParOf" srcId="{F0853B11-E957-43CF-A235-4C9F5F95BFA8}" destId="{31DD02BA-8CFB-4937-94DD-D21E2B7A4A56}" srcOrd="1" destOrd="0" presId="urn:microsoft.com/office/officeart/2005/8/layout/pyramid2"/>
    <dgm:cxn modelId="{E952DF99-8A29-4F7A-8E9E-923940246CEC}" type="presParOf" srcId="{F0853B11-E957-43CF-A235-4C9F5F95BFA8}" destId="{2822EE8F-E1F5-4DEE-94B3-FCFFE823E141}" srcOrd="2" destOrd="0" presId="urn:microsoft.com/office/officeart/2005/8/layout/pyramid2"/>
    <dgm:cxn modelId="{C64F3BF5-D73C-438D-8E9C-C7045B0E57F5}" type="presParOf" srcId="{F0853B11-E957-43CF-A235-4C9F5F95BFA8}" destId="{AAF422EB-ADF4-494A-BF41-E4D17FC76344}" srcOrd="3" destOrd="0" presId="urn:microsoft.com/office/officeart/2005/8/layout/pyramid2"/>
    <dgm:cxn modelId="{7A5E0B9D-D508-4C01-8BB0-131A5F5F53C9}" type="presParOf" srcId="{F0853B11-E957-43CF-A235-4C9F5F95BFA8}" destId="{4926A8D3-A65E-4FAF-8B19-1D7095B30FCB}" srcOrd="4" destOrd="0" presId="urn:microsoft.com/office/officeart/2005/8/layout/pyramid2"/>
    <dgm:cxn modelId="{8DCE69FD-F9B8-4DD0-A728-665AFDA600F2}" type="presParOf" srcId="{F0853B11-E957-43CF-A235-4C9F5F95BFA8}" destId="{5848FDD4-D035-4FD9-9BC8-8B6CA43D0B03}" srcOrd="5" destOrd="0" presId="urn:microsoft.com/office/officeart/2005/8/layout/pyramid2"/>
    <dgm:cxn modelId="{00DA69B8-6A05-45F7-9A87-134DCF4CA6DA}" type="presParOf" srcId="{F0853B11-E957-43CF-A235-4C9F5F95BFA8}" destId="{63983AA1-9380-4482-98FA-C980D3FCCAE2}" srcOrd="6" destOrd="0" presId="urn:microsoft.com/office/officeart/2005/8/layout/pyramid2"/>
    <dgm:cxn modelId="{0A2671AA-1E7A-46A9-A637-430A983F0EF9}" type="presParOf" srcId="{F0853B11-E957-43CF-A235-4C9F5F95BFA8}" destId="{FC796C34-B780-4AD9-81BB-2922EA251A1E}" srcOrd="7" destOrd="0" presId="urn:microsoft.com/office/officeart/2005/8/layout/pyramid2"/>
    <dgm:cxn modelId="{35C431DC-25D8-48A4-9573-36214BD2389E}" type="presParOf" srcId="{F0853B11-E957-43CF-A235-4C9F5F95BFA8}" destId="{F5637FE3-83C1-4D54-B01C-9BD563BCA7EC}" srcOrd="8" destOrd="0" presId="urn:microsoft.com/office/officeart/2005/8/layout/pyramid2"/>
    <dgm:cxn modelId="{1267C289-D575-409D-8A74-5F705CAF8397}" type="presParOf" srcId="{F0853B11-E957-43CF-A235-4C9F5F95BFA8}" destId="{2AF6A9A4-4C01-420E-B7BD-D278630ADA08}" srcOrd="9" destOrd="0" presId="urn:microsoft.com/office/officeart/2005/8/layout/pyramid2"/>
    <dgm:cxn modelId="{27DB0E9B-5523-4F2F-A0D9-CA9F74EAA2FC}" type="presParOf" srcId="{F0853B11-E957-43CF-A235-4C9F5F95BFA8}" destId="{32813DE7-1196-486B-A788-C1EF0D14D0B9}" srcOrd="10" destOrd="0" presId="urn:microsoft.com/office/officeart/2005/8/layout/pyramid2"/>
    <dgm:cxn modelId="{900B51F4-8CD6-44AE-AED5-08965D32D0AE}" type="presParOf" srcId="{F0853B11-E957-43CF-A235-4C9F5F95BFA8}" destId="{CC5DE368-FF48-441A-81C6-5ED03CC0B36F}" srcOrd="11" destOrd="0" presId="urn:microsoft.com/office/officeart/2005/8/layout/pyramid2"/>
    <dgm:cxn modelId="{9CFEC0C8-B19E-4FEC-8B28-5A5A40B13F51}" type="presParOf" srcId="{F0853B11-E957-43CF-A235-4C9F5F95BFA8}" destId="{5201005E-B23F-42AD-B17A-22A9F8D58430}" srcOrd="12" destOrd="0" presId="urn:microsoft.com/office/officeart/2005/8/layout/pyramid2"/>
    <dgm:cxn modelId="{1AF6326F-2FDE-4194-A942-A2ECE0BA8D78}" type="presParOf" srcId="{F0853B11-E957-43CF-A235-4C9F5F95BFA8}" destId="{5AF8103F-F5C6-43A0-A433-2A61D9FE87E4}" srcOrd="13"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9E49F-0CF2-4E85-B8DD-06DF85029516}"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6604BB1B-D976-45E2-93F0-B6C5F3FC8F56}">
      <dgm:prSet/>
      <dgm:spPr/>
      <dgm:t>
        <a:bodyPr/>
        <a:lstStyle/>
        <a:p>
          <a:r>
            <a:rPr lang="en-US"/>
            <a:t>Employer must provide appropriate PPE</a:t>
          </a:r>
        </a:p>
      </dgm:t>
    </dgm:pt>
    <dgm:pt modelId="{0845B889-3095-4B6A-B7AE-E99C0D7DE15C}" type="parTrans" cxnId="{18E0AFF9-D766-474A-96B9-02DC3429DBAC}">
      <dgm:prSet/>
      <dgm:spPr/>
      <dgm:t>
        <a:bodyPr/>
        <a:lstStyle/>
        <a:p>
          <a:endParaRPr lang="en-US"/>
        </a:p>
      </dgm:t>
    </dgm:pt>
    <dgm:pt modelId="{EF1020EF-8CCF-4DDE-A7F5-C3059E37CCF0}" type="sibTrans" cxnId="{18E0AFF9-D766-474A-96B9-02DC3429DBAC}">
      <dgm:prSet phldrT="1" phldr="0"/>
      <dgm:spPr/>
      <dgm:t>
        <a:bodyPr/>
        <a:lstStyle/>
        <a:p>
          <a:r>
            <a:rPr lang="en-US"/>
            <a:t>1</a:t>
          </a:r>
        </a:p>
      </dgm:t>
    </dgm:pt>
    <dgm:pt modelId="{A0578B8C-61C7-476C-96DB-ECE0DCED647C}">
      <dgm:prSet/>
      <dgm:spPr/>
      <dgm:t>
        <a:bodyPr/>
        <a:lstStyle/>
        <a:p>
          <a:r>
            <a:rPr lang="en-US"/>
            <a:t>Employer must replace PPE when needed</a:t>
          </a:r>
        </a:p>
      </dgm:t>
    </dgm:pt>
    <dgm:pt modelId="{C053F80A-E8B5-420E-AE2D-73C3DD519572}" type="parTrans" cxnId="{5BB47115-6204-4904-864E-21B536B4CCD2}">
      <dgm:prSet/>
      <dgm:spPr/>
      <dgm:t>
        <a:bodyPr/>
        <a:lstStyle/>
        <a:p>
          <a:endParaRPr lang="en-US"/>
        </a:p>
      </dgm:t>
    </dgm:pt>
    <dgm:pt modelId="{3A24C0EE-427D-4501-8439-A04F3D62A444}" type="sibTrans" cxnId="{5BB47115-6204-4904-864E-21B536B4CCD2}">
      <dgm:prSet phldrT="2" phldr="0"/>
      <dgm:spPr/>
      <dgm:t>
        <a:bodyPr/>
        <a:lstStyle/>
        <a:p>
          <a:r>
            <a:rPr lang="en-US"/>
            <a:t>2</a:t>
          </a:r>
        </a:p>
      </dgm:t>
    </dgm:pt>
    <dgm:pt modelId="{C6213436-7680-420A-9376-773E9E26F09B}">
      <dgm:prSet/>
      <dgm:spPr/>
      <dgm:t>
        <a:bodyPr/>
        <a:lstStyle/>
        <a:p>
          <a:r>
            <a:rPr lang="en-US"/>
            <a:t>Employer must ensure its use by employees</a:t>
          </a:r>
        </a:p>
      </dgm:t>
    </dgm:pt>
    <dgm:pt modelId="{6A41D40E-DF03-4743-A386-0C8EA79C8EDA}" type="parTrans" cxnId="{B249F236-7472-4893-AC50-E097E98C7662}">
      <dgm:prSet/>
      <dgm:spPr/>
      <dgm:t>
        <a:bodyPr/>
        <a:lstStyle/>
        <a:p>
          <a:endParaRPr lang="en-US"/>
        </a:p>
      </dgm:t>
    </dgm:pt>
    <dgm:pt modelId="{822C4B04-FD50-4E43-A6EC-8E4E11F8883E}" type="sibTrans" cxnId="{B249F236-7472-4893-AC50-E097E98C7662}">
      <dgm:prSet phldrT="3" phldr="0"/>
      <dgm:spPr/>
      <dgm:t>
        <a:bodyPr/>
        <a:lstStyle/>
        <a:p>
          <a:r>
            <a:rPr lang="en-US"/>
            <a:t>3</a:t>
          </a:r>
        </a:p>
      </dgm:t>
    </dgm:pt>
    <dgm:pt modelId="{E98F555D-E17E-40B5-A327-886C9B4FBF3B}" type="pres">
      <dgm:prSet presAssocID="{8899E49F-0CF2-4E85-B8DD-06DF85029516}" presName="Name0" presStyleCnt="0">
        <dgm:presLayoutVars>
          <dgm:animLvl val="lvl"/>
          <dgm:resizeHandles val="exact"/>
        </dgm:presLayoutVars>
      </dgm:prSet>
      <dgm:spPr/>
    </dgm:pt>
    <dgm:pt modelId="{F4C4C7BA-30FD-41B2-9525-CCC268FFC6CF}" type="pres">
      <dgm:prSet presAssocID="{6604BB1B-D976-45E2-93F0-B6C5F3FC8F56}" presName="compositeNode" presStyleCnt="0">
        <dgm:presLayoutVars>
          <dgm:bulletEnabled val="1"/>
        </dgm:presLayoutVars>
      </dgm:prSet>
      <dgm:spPr/>
    </dgm:pt>
    <dgm:pt modelId="{2F1E53AE-261A-464E-8E5E-0A0F4A3119C9}" type="pres">
      <dgm:prSet presAssocID="{6604BB1B-D976-45E2-93F0-B6C5F3FC8F56}" presName="bgRect" presStyleLbl="bgAccFollowNode1" presStyleIdx="0" presStyleCnt="3"/>
      <dgm:spPr/>
    </dgm:pt>
    <dgm:pt modelId="{69E081E7-8475-415D-8343-94349F1A38DF}" type="pres">
      <dgm:prSet presAssocID="{EF1020EF-8CCF-4DDE-A7F5-C3059E37CCF0}" presName="sibTransNodeCircle" presStyleLbl="alignNode1" presStyleIdx="0" presStyleCnt="6">
        <dgm:presLayoutVars>
          <dgm:chMax val="0"/>
          <dgm:bulletEnabled/>
        </dgm:presLayoutVars>
      </dgm:prSet>
      <dgm:spPr/>
    </dgm:pt>
    <dgm:pt modelId="{FA530955-5B33-42EA-B31B-D8094FFD121E}" type="pres">
      <dgm:prSet presAssocID="{6604BB1B-D976-45E2-93F0-B6C5F3FC8F56}" presName="bottomLine" presStyleLbl="alignNode1" presStyleIdx="1" presStyleCnt="6">
        <dgm:presLayoutVars/>
      </dgm:prSet>
      <dgm:spPr/>
    </dgm:pt>
    <dgm:pt modelId="{7A7793B1-6AF9-4C7F-AC50-9E07D52DB371}" type="pres">
      <dgm:prSet presAssocID="{6604BB1B-D976-45E2-93F0-B6C5F3FC8F56}" presName="nodeText" presStyleLbl="bgAccFollowNode1" presStyleIdx="0" presStyleCnt="3">
        <dgm:presLayoutVars>
          <dgm:bulletEnabled val="1"/>
        </dgm:presLayoutVars>
      </dgm:prSet>
      <dgm:spPr/>
    </dgm:pt>
    <dgm:pt modelId="{9BEE50CE-D9CE-4712-99D4-17092F3611A0}" type="pres">
      <dgm:prSet presAssocID="{EF1020EF-8CCF-4DDE-A7F5-C3059E37CCF0}" presName="sibTrans" presStyleCnt="0"/>
      <dgm:spPr/>
    </dgm:pt>
    <dgm:pt modelId="{04A05108-577D-4C52-A72A-E325F1275DEE}" type="pres">
      <dgm:prSet presAssocID="{A0578B8C-61C7-476C-96DB-ECE0DCED647C}" presName="compositeNode" presStyleCnt="0">
        <dgm:presLayoutVars>
          <dgm:bulletEnabled val="1"/>
        </dgm:presLayoutVars>
      </dgm:prSet>
      <dgm:spPr/>
    </dgm:pt>
    <dgm:pt modelId="{1603E7E3-5840-4F74-81D9-66B525F1FD55}" type="pres">
      <dgm:prSet presAssocID="{A0578B8C-61C7-476C-96DB-ECE0DCED647C}" presName="bgRect" presStyleLbl="bgAccFollowNode1" presStyleIdx="1" presStyleCnt="3"/>
      <dgm:spPr/>
    </dgm:pt>
    <dgm:pt modelId="{7F999E53-15BE-4F94-B428-3E763E4D2527}" type="pres">
      <dgm:prSet presAssocID="{3A24C0EE-427D-4501-8439-A04F3D62A444}" presName="sibTransNodeCircle" presStyleLbl="alignNode1" presStyleIdx="2" presStyleCnt="6">
        <dgm:presLayoutVars>
          <dgm:chMax val="0"/>
          <dgm:bulletEnabled/>
        </dgm:presLayoutVars>
      </dgm:prSet>
      <dgm:spPr/>
    </dgm:pt>
    <dgm:pt modelId="{C8439AB9-476F-4B3F-8BBF-BF8FE5A8E0B3}" type="pres">
      <dgm:prSet presAssocID="{A0578B8C-61C7-476C-96DB-ECE0DCED647C}" presName="bottomLine" presStyleLbl="alignNode1" presStyleIdx="3" presStyleCnt="6">
        <dgm:presLayoutVars/>
      </dgm:prSet>
      <dgm:spPr/>
    </dgm:pt>
    <dgm:pt modelId="{77AFBF18-40D8-40FB-A5A3-6F335997A5FA}" type="pres">
      <dgm:prSet presAssocID="{A0578B8C-61C7-476C-96DB-ECE0DCED647C}" presName="nodeText" presStyleLbl="bgAccFollowNode1" presStyleIdx="1" presStyleCnt="3">
        <dgm:presLayoutVars>
          <dgm:bulletEnabled val="1"/>
        </dgm:presLayoutVars>
      </dgm:prSet>
      <dgm:spPr/>
    </dgm:pt>
    <dgm:pt modelId="{E0878EBB-7767-471E-B552-5D7EB6357E58}" type="pres">
      <dgm:prSet presAssocID="{3A24C0EE-427D-4501-8439-A04F3D62A444}" presName="sibTrans" presStyleCnt="0"/>
      <dgm:spPr/>
    </dgm:pt>
    <dgm:pt modelId="{73AF6545-4CCB-4629-ADD6-5C1EDA954EC5}" type="pres">
      <dgm:prSet presAssocID="{C6213436-7680-420A-9376-773E9E26F09B}" presName="compositeNode" presStyleCnt="0">
        <dgm:presLayoutVars>
          <dgm:bulletEnabled val="1"/>
        </dgm:presLayoutVars>
      </dgm:prSet>
      <dgm:spPr/>
    </dgm:pt>
    <dgm:pt modelId="{96A5957B-05FC-42BF-879C-53FDEA5840CE}" type="pres">
      <dgm:prSet presAssocID="{C6213436-7680-420A-9376-773E9E26F09B}" presName="bgRect" presStyleLbl="bgAccFollowNode1" presStyleIdx="2" presStyleCnt="3"/>
      <dgm:spPr/>
    </dgm:pt>
    <dgm:pt modelId="{7FC334DD-9E30-44AE-A8D5-21E7BC4565E3}" type="pres">
      <dgm:prSet presAssocID="{822C4B04-FD50-4E43-A6EC-8E4E11F8883E}" presName="sibTransNodeCircle" presStyleLbl="alignNode1" presStyleIdx="4" presStyleCnt="6">
        <dgm:presLayoutVars>
          <dgm:chMax val="0"/>
          <dgm:bulletEnabled/>
        </dgm:presLayoutVars>
      </dgm:prSet>
      <dgm:spPr/>
    </dgm:pt>
    <dgm:pt modelId="{DBE5AF0E-64ED-40BE-8019-2B22837D6D03}" type="pres">
      <dgm:prSet presAssocID="{C6213436-7680-420A-9376-773E9E26F09B}" presName="bottomLine" presStyleLbl="alignNode1" presStyleIdx="5" presStyleCnt="6">
        <dgm:presLayoutVars/>
      </dgm:prSet>
      <dgm:spPr/>
    </dgm:pt>
    <dgm:pt modelId="{D1438B84-B157-43A6-889E-FAE0520EE74A}" type="pres">
      <dgm:prSet presAssocID="{C6213436-7680-420A-9376-773E9E26F09B}" presName="nodeText" presStyleLbl="bgAccFollowNode1" presStyleIdx="2" presStyleCnt="3">
        <dgm:presLayoutVars>
          <dgm:bulletEnabled val="1"/>
        </dgm:presLayoutVars>
      </dgm:prSet>
      <dgm:spPr/>
    </dgm:pt>
  </dgm:ptLst>
  <dgm:cxnLst>
    <dgm:cxn modelId="{C1A12C14-8A01-4454-8B7E-4460979893F4}" type="presOf" srcId="{3A24C0EE-427D-4501-8439-A04F3D62A444}" destId="{7F999E53-15BE-4F94-B428-3E763E4D2527}" srcOrd="0" destOrd="0" presId="urn:microsoft.com/office/officeart/2016/7/layout/BasicLinearProcessNumbered"/>
    <dgm:cxn modelId="{5BB47115-6204-4904-864E-21B536B4CCD2}" srcId="{8899E49F-0CF2-4E85-B8DD-06DF85029516}" destId="{A0578B8C-61C7-476C-96DB-ECE0DCED647C}" srcOrd="1" destOrd="0" parTransId="{C053F80A-E8B5-420E-AE2D-73C3DD519572}" sibTransId="{3A24C0EE-427D-4501-8439-A04F3D62A444}"/>
    <dgm:cxn modelId="{B249F236-7472-4893-AC50-E097E98C7662}" srcId="{8899E49F-0CF2-4E85-B8DD-06DF85029516}" destId="{C6213436-7680-420A-9376-773E9E26F09B}" srcOrd="2" destOrd="0" parTransId="{6A41D40E-DF03-4743-A386-0C8EA79C8EDA}" sibTransId="{822C4B04-FD50-4E43-A6EC-8E4E11F8883E}"/>
    <dgm:cxn modelId="{DAE47671-289D-4DF4-BD7D-31B5E7263081}" type="presOf" srcId="{C6213436-7680-420A-9376-773E9E26F09B}" destId="{D1438B84-B157-43A6-889E-FAE0520EE74A}" srcOrd="1" destOrd="0" presId="urn:microsoft.com/office/officeart/2016/7/layout/BasicLinearProcessNumbered"/>
    <dgm:cxn modelId="{3DCF9081-0663-4068-9D0E-D076967407EC}" type="presOf" srcId="{A0578B8C-61C7-476C-96DB-ECE0DCED647C}" destId="{1603E7E3-5840-4F74-81D9-66B525F1FD55}" srcOrd="0" destOrd="0" presId="urn:microsoft.com/office/officeart/2016/7/layout/BasicLinearProcessNumbered"/>
    <dgm:cxn modelId="{6D962985-6E4B-4870-995F-CBC4455FC314}" type="presOf" srcId="{6604BB1B-D976-45E2-93F0-B6C5F3FC8F56}" destId="{2F1E53AE-261A-464E-8E5E-0A0F4A3119C9}" srcOrd="0" destOrd="0" presId="urn:microsoft.com/office/officeart/2016/7/layout/BasicLinearProcessNumbered"/>
    <dgm:cxn modelId="{9BE7498D-1631-4654-AD61-E9BE8B530571}" type="presOf" srcId="{C6213436-7680-420A-9376-773E9E26F09B}" destId="{96A5957B-05FC-42BF-879C-53FDEA5840CE}" srcOrd="0" destOrd="0" presId="urn:microsoft.com/office/officeart/2016/7/layout/BasicLinearProcessNumbered"/>
    <dgm:cxn modelId="{68C31EB7-6BEB-4024-952A-F58B4525CB81}" type="presOf" srcId="{EF1020EF-8CCF-4DDE-A7F5-C3059E37CCF0}" destId="{69E081E7-8475-415D-8343-94349F1A38DF}" srcOrd="0" destOrd="0" presId="urn:microsoft.com/office/officeart/2016/7/layout/BasicLinearProcessNumbered"/>
    <dgm:cxn modelId="{82FEBEC0-8DA1-43DB-8D28-97B9F1423235}" type="presOf" srcId="{A0578B8C-61C7-476C-96DB-ECE0DCED647C}" destId="{77AFBF18-40D8-40FB-A5A3-6F335997A5FA}" srcOrd="1" destOrd="0" presId="urn:microsoft.com/office/officeart/2016/7/layout/BasicLinearProcessNumbered"/>
    <dgm:cxn modelId="{6A7BE3CC-7E1D-4820-9189-5A0C079D123D}" type="presOf" srcId="{822C4B04-FD50-4E43-A6EC-8E4E11F8883E}" destId="{7FC334DD-9E30-44AE-A8D5-21E7BC4565E3}" srcOrd="0" destOrd="0" presId="urn:microsoft.com/office/officeart/2016/7/layout/BasicLinearProcessNumbered"/>
    <dgm:cxn modelId="{E1DB98E7-F01B-4A3E-8227-737307C185E1}" type="presOf" srcId="{8899E49F-0CF2-4E85-B8DD-06DF85029516}" destId="{E98F555D-E17E-40B5-A327-886C9B4FBF3B}" srcOrd="0" destOrd="0" presId="urn:microsoft.com/office/officeart/2016/7/layout/BasicLinearProcessNumbered"/>
    <dgm:cxn modelId="{29C1DAEB-707C-4129-BABD-2006DE692D03}" type="presOf" srcId="{6604BB1B-D976-45E2-93F0-B6C5F3FC8F56}" destId="{7A7793B1-6AF9-4C7F-AC50-9E07D52DB371}" srcOrd="1" destOrd="0" presId="urn:microsoft.com/office/officeart/2016/7/layout/BasicLinearProcessNumbered"/>
    <dgm:cxn modelId="{18E0AFF9-D766-474A-96B9-02DC3429DBAC}" srcId="{8899E49F-0CF2-4E85-B8DD-06DF85029516}" destId="{6604BB1B-D976-45E2-93F0-B6C5F3FC8F56}" srcOrd="0" destOrd="0" parTransId="{0845B889-3095-4B6A-B7AE-E99C0D7DE15C}" sibTransId="{EF1020EF-8CCF-4DDE-A7F5-C3059E37CCF0}"/>
    <dgm:cxn modelId="{9A8C4AA1-137F-4567-B56E-47260BD4E68F}" type="presParOf" srcId="{E98F555D-E17E-40B5-A327-886C9B4FBF3B}" destId="{F4C4C7BA-30FD-41B2-9525-CCC268FFC6CF}" srcOrd="0" destOrd="0" presId="urn:microsoft.com/office/officeart/2016/7/layout/BasicLinearProcessNumbered"/>
    <dgm:cxn modelId="{874ED0A9-E844-450A-918E-D43171A9CE4A}" type="presParOf" srcId="{F4C4C7BA-30FD-41B2-9525-CCC268FFC6CF}" destId="{2F1E53AE-261A-464E-8E5E-0A0F4A3119C9}" srcOrd="0" destOrd="0" presId="urn:microsoft.com/office/officeart/2016/7/layout/BasicLinearProcessNumbered"/>
    <dgm:cxn modelId="{6A0A7CA5-0DBE-445D-8DB1-0250446AA5DC}" type="presParOf" srcId="{F4C4C7BA-30FD-41B2-9525-CCC268FFC6CF}" destId="{69E081E7-8475-415D-8343-94349F1A38DF}" srcOrd="1" destOrd="0" presId="urn:microsoft.com/office/officeart/2016/7/layout/BasicLinearProcessNumbered"/>
    <dgm:cxn modelId="{726424B0-DE88-4211-9FCA-4A74DA51CCCE}" type="presParOf" srcId="{F4C4C7BA-30FD-41B2-9525-CCC268FFC6CF}" destId="{FA530955-5B33-42EA-B31B-D8094FFD121E}" srcOrd="2" destOrd="0" presId="urn:microsoft.com/office/officeart/2016/7/layout/BasicLinearProcessNumbered"/>
    <dgm:cxn modelId="{15D5072E-A461-4A29-B0A9-0E7D0E692382}" type="presParOf" srcId="{F4C4C7BA-30FD-41B2-9525-CCC268FFC6CF}" destId="{7A7793B1-6AF9-4C7F-AC50-9E07D52DB371}" srcOrd="3" destOrd="0" presId="urn:microsoft.com/office/officeart/2016/7/layout/BasicLinearProcessNumbered"/>
    <dgm:cxn modelId="{FEB310CE-50FE-487F-8633-BB3F976DA677}" type="presParOf" srcId="{E98F555D-E17E-40B5-A327-886C9B4FBF3B}" destId="{9BEE50CE-D9CE-4712-99D4-17092F3611A0}" srcOrd="1" destOrd="0" presId="urn:microsoft.com/office/officeart/2016/7/layout/BasicLinearProcessNumbered"/>
    <dgm:cxn modelId="{ED37D778-0EC3-4066-A3B7-6CE7A5246064}" type="presParOf" srcId="{E98F555D-E17E-40B5-A327-886C9B4FBF3B}" destId="{04A05108-577D-4C52-A72A-E325F1275DEE}" srcOrd="2" destOrd="0" presId="urn:microsoft.com/office/officeart/2016/7/layout/BasicLinearProcessNumbered"/>
    <dgm:cxn modelId="{9CEBB980-87C7-41C4-8FCB-6A7EA03937F7}" type="presParOf" srcId="{04A05108-577D-4C52-A72A-E325F1275DEE}" destId="{1603E7E3-5840-4F74-81D9-66B525F1FD55}" srcOrd="0" destOrd="0" presId="urn:microsoft.com/office/officeart/2016/7/layout/BasicLinearProcessNumbered"/>
    <dgm:cxn modelId="{777205E5-105C-4E1A-873F-2D9ACF961B74}" type="presParOf" srcId="{04A05108-577D-4C52-A72A-E325F1275DEE}" destId="{7F999E53-15BE-4F94-B428-3E763E4D2527}" srcOrd="1" destOrd="0" presId="urn:microsoft.com/office/officeart/2016/7/layout/BasicLinearProcessNumbered"/>
    <dgm:cxn modelId="{BB41723E-7E3A-49A5-B05D-800533A2DDF6}" type="presParOf" srcId="{04A05108-577D-4C52-A72A-E325F1275DEE}" destId="{C8439AB9-476F-4B3F-8BBF-BF8FE5A8E0B3}" srcOrd="2" destOrd="0" presId="urn:microsoft.com/office/officeart/2016/7/layout/BasicLinearProcessNumbered"/>
    <dgm:cxn modelId="{927BABE3-3D0F-42F7-9C1A-B7F00851FB66}" type="presParOf" srcId="{04A05108-577D-4C52-A72A-E325F1275DEE}" destId="{77AFBF18-40D8-40FB-A5A3-6F335997A5FA}" srcOrd="3" destOrd="0" presId="urn:microsoft.com/office/officeart/2016/7/layout/BasicLinearProcessNumbered"/>
    <dgm:cxn modelId="{1B268DAC-3CB8-4A2D-846A-AEEB62C057D3}" type="presParOf" srcId="{E98F555D-E17E-40B5-A327-886C9B4FBF3B}" destId="{E0878EBB-7767-471E-B552-5D7EB6357E58}" srcOrd="3" destOrd="0" presId="urn:microsoft.com/office/officeart/2016/7/layout/BasicLinearProcessNumbered"/>
    <dgm:cxn modelId="{1ECCFB32-2623-4CC2-9461-785AE9CD5B3B}" type="presParOf" srcId="{E98F555D-E17E-40B5-A327-886C9B4FBF3B}" destId="{73AF6545-4CCB-4629-ADD6-5C1EDA954EC5}" srcOrd="4" destOrd="0" presId="urn:microsoft.com/office/officeart/2016/7/layout/BasicLinearProcessNumbered"/>
    <dgm:cxn modelId="{4747D124-07A8-4CB0-955B-6C9E5BCF7235}" type="presParOf" srcId="{73AF6545-4CCB-4629-ADD6-5C1EDA954EC5}" destId="{96A5957B-05FC-42BF-879C-53FDEA5840CE}" srcOrd="0" destOrd="0" presId="urn:microsoft.com/office/officeart/2016/7/layout/BasicLinearProcessNumbered"/>
    <dgm:cxn modelId="{AA569207-7CCE-4A98-B05A-94E1480BA7E3}" type="presParOf" srcId="{73AF6545-4CCB-4629-ADD6-5C1EDA954EC5}" destId="{7FC334DD-9E30-44AE-A8D5-21E7BC4565E3}" srcOrd="1" destOrd="0" presId="urn:microsoft.com/office/officeart/2016/7/layout/BasicLinearProcessNumbered"/>
    <dgm:cxn modelId="{2774BEC3-93F0-4A49-8EE8-6E018881556C}" type="presParOf" srcId="{73AF6545-4CCB-4629-ADD6-5C1EDA954EC5}" destId="{DBE5AF0E-64ED-40BE-8019-2B22837D6D03}" srcOrd="2" destOrd="0" presId="urn:microsoft.com/office/officeart/2016/7/layout/BasicLinearProcessNumbered"/>
    <dgm:cxn modelId="{D0D01BBC-CB39-4140-BC0E-845D59C9FBE3}" type="presParOf" srcId="{73AF6545-4CCB-4629-ADD6-5C1EDA954EC5}" destId="{D1438B84-B157-43A6-889E-FAE0520EE74A}"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16B603-A839-4A08-83CA-66251F7F3F10}"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53D32B7-4644-40E1-8851-EB5CDF851917}">
      <dgm:prSet/>
      <dgm:spPr/>
      <dgm:t>
        <a:bodyPr/>
        <a:lstStyle/>
        <a:p>
          <a:r>
            <a:rPr lang="en-US"/>
            <a:t>Prompt reporting of injuries</a:t>
          </a:r>
        </a:p>
      </dgm:t>
    </dgm:pt>
    <dgm:pt modelId="{0379D65B-CBAC-408F-A3D4-219E3B171E0E}" type="parTrans" cxnId="{6C82230B-2CD9-41C9-9913-CF3539D3CE45}">
      <dgm:prSet/>
      <dgm:spPr/>
      <dgm:t>
        <a:bodyPr/>
        <a:lstStyle/>
        <a:p>
          <a:endParaRPr lang="en-US"/>
        </a:p>
      </dgm:t>
    </dgm:pt>
    <dgm:pt modelId="{4C7C98FB-38DC-4B6B-A138-5D31F957996D}" type="sibTrans" cxnId="{6C82230B-2CD9-41C9-9913-CF3539D3CE45}">
      <dgm:prSet/>
      <dgm:spPr/>
      <dgm:t>
        <a:bodyPr/>
        <a:lstStyle/>
        <a:p>
          <a:endParaRPr lang="en-US"/>
        </a:p>
      </dgm:t>
    </dgm:pt>
    <dgm:pt modelId="{0D0C9594-7BA8-46E4-875B-521736438F8D}">
      <dgm:prSet/>
      <dgm:spPr/>
      <dgm:t>
        <a:bodyPr/>
        <a:lstStyle/>
        <a:p>
          <a:r>
            <a:rPr lang="en-US"/>
            <a:t>Interview of patient</a:t>
          </a:r>
        </a:p>
      </dgm:t>
    </dgm:pt>
    <dgm:pt modelId="{DDD48EB4-62D4-43E8-B568-1B7CA9ACB20C}" type="parTrans" cxnId="{2C74328D-5755-4AB8-8D50-310A784663F2}">
      <dgm:prSet/>
      <dgm:spPr/>
      <dgm:t>
        <a:bodyPr/>
        <a:lstStyle/>
        <a:p>
          <a:endParaRPr lang="en-US"/>
        </a:p>
      </dgm:t>
    </dgm:pt>
    <dgm:pt modelId="{37C83C12-5320-4A49-8356-2FD1B5E8DD19}" type="sibTrans" cxnId="{2C74328D-5755-4AB8-8D50-310A784663F2}">
      <dgm:prSet/>
      <dgm:spPr/>
      <dgm:t>
        <a:bodyPr/>
        <a:lstStyle/>
        <a:p>
          <a:endParaRPr lang="en-US"/>
        </a:p>
      </dgm:t>
    </dgm:pt>
    <dgm:pt modelId="{DD83FDC8-774C-4A54-A1AB-36726EEFB879}">
      <dgm:prSet/>
      <dgm:spPr/>
      <dgm:t>
        <a:bodyPr/>
        <a:lstStyle/>
        <a:p>
          <a:r>
            <a:rPr lang="en-US"/>
            <a:t>Testing of patient and exposed worker</a:t>
          </a:r>
        </a:p>
      </dgm:t>
    </dgm:pt>
    <dgm:pt modelId="{FCD9EB9F-1A75-4575-9A1D-D59E930866C9}" type="parTrans" cxnId="{4A50FBD6-91CE-45C9-8B30-58A78AFDFF3D}">
      <dgm:prSet/>
      <dgm:spPr/>
      <dgm:t>
        <a:bodyPr/>
        <a:lstStyle/>
        <a:p>
          <a:endParaRPr lang="en-US"/>
        </a:p>
      </dgm:t>
    </dgm:pt>
    <dgm:pt modelId="{D11789D9-45AE-41B5-B276-1D2BF8480B43}" type="sibTrans" cxnId="{4A50FBD6-91CE-45C9-8B30-58A78AFDFF3D}">
      <dgm:prSet/>
      <dgm:spPr/>
      <dgm:t>
        <a:bodyPr/>
        <a:lstStyle/>
        <a:p>
          <a:endParaRPr lang="en-US"/>
        </a:p>
      </dgm:t>
    </dgm:pt>
    <dgm:pt modelId="{4DB49F37-D329-4E2B-A1EF-839FFE9D1EE8}">
      <dgm:prSet/>
      <dgm:spPr/>
      <dgm:t>
        <a:bodyPr/>
        <a:lstStyle/>
        <a:p>
          <a:r>
            <a:rPr lang="en-US"/>
            <a:t>Referral for medical counseling</a:t>
          </a:r>
        </a:p>
      </dgm:t>
    </dgm:pt>
    <dgm:pt modelId="{3907A25A-6D16-4165-B0BC-7620E408C66C}" type="parTrans" cxnId="{C96215B0-B851-414A-8CF1-F16C850F6702}">
      <dgm:prSet/>
      <dgm:spPr/>
      <dgm:t>
        <a:bodyPr/>
        <a:lstStyle/>
        <a:p>
          <a:endParaRPr lang="en-US"/>
        </a:p>
      </dgm:t>
    </dgm:pt>
    <dgm:pt modelId="{10F64B2D-C2D6-422D-AF9A-AE6EAC0860F6}" type="sibTrans" cxnId="{C96215B0-B851-414A-8CF1-F16C850F6702}">
      <dgm:prSet/>
      <dgm:spPr/>
      <dgm:t>
        <a:bodyPr/>
        <a:lstStyle/>
        <a:p>
          <a:endParaRPr lang="en-US"/>
        </a:p>
      </dgm:t>
    </dgm:pt>
    <dgm:pt modelId="{DF2043D8-D420-4906-9FE7-81E35A4435A5}">
      <dgm:prSet/>
      <dgm:spPr/>
      <dgm:t>
        <a:bodyPr/>
        <a:lstStyle/>
        <a:p>
          <a:r>
            <a:rPr lang="en-US"/>
            <a:t>Written report documenting details of incident, including whether or not a safety device was involved</a:t>
          </a:r>
        </a:p>
      </dgm:t>
    </dgm:pt>
    <dgm:pt modelId="{848A89B0-F9E3-4894-B00A-E588391F498E}" type="parTrans" cxnId="{197DCD2F-75BC-4572-BAFC-32CD2E538950}">
      <dgm:prSet/>
      <dgm:spPr/>
      <dgm:t>
        <a:bodyPr/>
        <a:lstStyle/>
        <a:p>
          <a:endParaRPr lang="en-US"/>
        </a:p>
      </dgm:t>
    </dgm:pt>
    <dgm:pt modelId="{E47363B5-5EFD-47DC-866A-82A925DA0385}" type="sibTrans" cxnId="{197DCD2F-75BC-4572-BAFC-32CD2E538950}">
      <dgm:prSet/>
      <dgm:spPr/>
      <dgm:t>
        <a:bodyPr/>
        <a:lstStyle/>
        <a:p>
          <a:endParaRPr lang="en-US"/>
        </a:p>
      </dgm:t>
    </dgm:pt>
    <dgm:pt modelId="{A603BFC0-6391-4413-AF54-54CD5CBB3178}" type="pres">
      <dgm:prSet presAssocID="{C616B603-A839-4A08-83CA-66251F7F3F10}" presName="diagram" presStyleCnt="0">
        <dgm:presLayoutVars>
          <dgm:dir/>
          <dgm:resizeHandles val="exact"/>
        </dgm:presLayoutVars>
      </dgm:prSet>
      <dgm:spPr/>
    </dgm:pt>
    <dgm:pt modelId="{2A6D2FFA-6309-43A7-AFAE-B099EECE34AC}" type="pres">
      <dgm:prSet presAssocID="{D53D32B7-4644-40E1-8851-EB5CDF851917}" presName="node" presStyleLbl="node1" presStyleIdx="0" presStyleCnt="5">
        <dgm:presLayoutVars>
          <dgm:bulletEnabled val="1"/>
        </dgm:presLayoutVars>
      </dgm:prSet>
      <dgm:spPr/>
    </dgm:pt>
    <dgm:pt modelId="{5A25D093-C003-418B-9BC3-20D7137EC957}" type="pres">
      <dgm:prSet presAssocID="{4C7C98FB-38DC-4B6B-A138-5D31F957996D}" presName="sibTrans" presStyleCnt="0"/>
      <dgm:spPr/>
    </dgm:pt>
    <dgm:pt modelId="{24198F6A-A742-4E5C-A9EE-94FDF11DB418}" type="pres">
      <dgm:prSet presAssocID="{0D0C9594-7BA8-46E4-875B-521736438F8D}" presName="node" presStyleLbl="node1" presStyleIdx="1" presStyleCnt="5">
        <dgm:presLayoutVars>
          <dgm:bulletEnabled val="1"/>
        </dgm:presLayoutVars>
      </dgm:prSet>
      <dgm:spPr/>
    </dgm:pt>
    <dgm:pt modelId="{749F915F-0F84-44BE-B13E-64DA211040F5}" type="pres">
      <dgm:prSet presAssocID="{37C83C12-5320-4A49-8356-2FD1B5E8DD19}" presName="sibTrans" presStyleCnt="0"/>
      <dgm:spPr/>
    </dgm:pt>
    <dgm:pt modelId="{2EFC4C7A-E18E-47DF-8DEE-8F1EC1C1A295}" type="pres">
      <dgm:prSet presAssocID="{DD83FDC8-774C-4A54-A1AB-36726EEFB879}" presName="node" presStyleLbl="node1" presStyleIdx="2" presStyleCnt="5">
        <dgm:presLayoutVars>
          <dgm:bulletEnabled val="1"/>
        </dgm:presLayoutVars>
      </dgm:prSet>
      <dgm:spPr/>
    </dgm:pt>
    <dgm:pt modelId="{DB21F008-3549-4C3D-B6FD-529E7F5891EC}" type="pres">
      <dgm:prSet presAssocID="{D11789D9-45AE-41B5-B276-1D2BF8480B43}" presName="sibTrans" presStyleCnt="0"/>
      <dgm:spPr/>
    </dgm:pt>
    <dgm:pt modelId="{DC087275-F5C9-46A9-84EC-04412E70CDAB}" type="pres">
      <dgm:prSet presAssocID="{4DB49F37-D329-4E2B-A1EF-839FFE9D1EE8}" presName="node" presStyleLbl="node1" presStyleIdx="3" presStyleCnt="5">
        <dgm:presLayoutVars>
          <dgm:bulletEnabled val="1"/>
        </dgm:presLayoutVars>
      </dgm:prSet>
      <dgm:spPr/>
    </dgm:pt>
    <dgm:pt modelId="{7B1FE1E8-E27B-4EE0-98A5-CEB058936B9A}" type="pres">
      <dgm:prSet presAssocID="{10F64B2D-C2D6-422D-AF9A-AE6EAC0860F6}" presName="sibTrans" presStyleCnt="0"/>
      <dgm:spPr/>
    </dgm:pt>
    <dgm:pt modelId="{4E815D8D-F090-4827-BAAC-6510D59282E8}" type="pres">
      <dgm:prSet presAssocID="{DF2043D8-D420-4906-9FE7-81E35A4435A5}" presName="node" presStyleLbl="node1" presStyleIdx="4" presStyleCnt="5">
        <dgm:presLayoutVars>
          <dgm:bulletEnabled val="1"/>
        </dgm:presLayoutVars>
      </dgm:prSet>
      <dgm:spPr/>
    </dgm:pt>
  </dgm:ptLst>
  <dgm:cxnLst>
    <dgm:cxn modelId="{6C82230B-2CD9-41C9-9913-CF3539D3CE45}" srcId="{C616B603-A839-4A08-83CA-66251F7F3F10}" destId="{D53D32B7-4644-40E1-8851-EB5CDF851917}" srcOrd="0" destOrd="0" parTransId="{0379D65B-CBAC-408F-A3D4-219E3B171E0E}" sibTransId="{4C7C98FB-38DC-4B6B-A138-5D31F957996D}"/>
    <dgm:cxn modelId="{197DCD2F-75BC-4572-BAFC-32CD2E538950}" srcId="{C616B603-A839-4A08-83CA-66251F7F3F10}" destId="{DF2043D8-D420-4906-9FE7-81E35A4435A5}" srcOrd="4" destOrd="0" parTransId="{848A89B0-F9E3-4894-B00A-E588391F498E}" sibTransId="{E47363B5-5EFD-47DC-866A-82A925DA0385}"/>
    <dgm:cxn modelId="{66A6DA40-8693-405D-9530-10047906684F}" type="presOf" srcId="{4DB49F37-D329-4E2B-A1EF-839FFE9D1EE8}" destId="{DC087275-F5C9-46A9-84EC-04412E70CDAB}" srcOrd="0" destOrd="0" presId="urn:microsoft.com/office/officeart/2005/8/layout/default"/>
    <dgm:cxn modelId="{D608765C-BEA6-4CFE-8309-6894E1C32557}" type="presOf" srcId="{0D0C9594-7BA8-46E4-875B-521736438F8D}" destId="{24198F6A-A742-4E5C-A9EE-94FDF11DB418}" srcOrd="0" destOrd="0" presId="urn:microsoft.com/office/officeart/2005/8/layout/default"/>
    <dgm:cxn modelId="{4714C259-496C-4296-87F8-4D6282DCEC12}" type="presOf" srcId="{D53D32B7-4644-40E1-8851-EB5CDF851917}" destId="{2A6D2FFA-6309-43A7-AFAE-B099EECE34AC}" srcOrd="0" destOrd="0" presId="urn:microsoft.com/office/officeart/2005/8/layout/default"/>
    <dgm:cxn modelId="{2C74328D-5755-4AB8-8D50-310A784663F2}" srcId="{C616B603-A839-4A08-83CA-66251F7F3F10}" destId="{0D0C9594-7BA8-46E4-875B-521736438F8D}" srcOrd="1" destOrd="0" parTransId="{DDD48EB4-62D4-43E8-B568-1B7CA9ACB20C}" sibTransId="{37C83C12-5320-4A49-8356-2FD1B5E8DD19}"/>
    <dgm:cxn modelId="{F2BCF4AC-51C0-4CE4-B028-8BA43C235F46}" type="presOf" srcId="{C616B603-A839-4A08-83CA-66251F7F3F10}" destId="{A603BFC0-6391-4413-AF54-54CD5CBB3178}" srcOrd="0" destOrd="0" presId="urn:microsoft.com/office/officeart/2005/8/layout/default"/>
    <dgm:cxn modelId="{C96215B0-B851-414A-8CF1-F16C850F6702}" srcId="{C616B603-A839-4A08-83CA-66251F7F3F10}" destId="{4DB49F37-D329-4E2B-A1EF-839FFE9D1EE8}" srcOrd="3" destOrd="0" parTransId="{3907A25A-6D16-4165-B0BC-7620E408C66C}" sibTransId="{10F64B2D-C2D6-422D-AF9A-AE6EAC0860F6}"/>
    <dgm:cxn modelId="{7C9853B3-67CA-4A76-890C-0D31793E4925}" type="presOf" srcId="{DF2043D8-D420-4906-9FE7-81E35A4435A5}" destId="{4E815D8D-F090-4827-BAAC-6510D59282E8}" srcOrd="0" destOrd="0" presId="urn:microsoft.com/office/officeart/2005/8/layout/default"/>
    <dgm:cxn modelId="{4A50FBD6-91CE-45C9-8B30-58A78AFDFF3D}" srcId="{C616B603-A839-4A08-83CA-66251F7F3F10}" destId="{DD83FDC8-774C-4A54-A1AB-36726EEFB879}" srcOrd="2" destOrd="0" parTransId="{FCD9EB9F-1A75-4575-9A1D-D59E930866C9}" sibTransId="{D11789D9-45AE-41B5-B276-1D2BF8480B43}"/>
    <dgm:cxn modelId="{26EAE0D7-8FA1-4A1B-922B-7295EE000A8D}" type="presOf" srcId="{DD83FDC8-774C-4A54-A1AB-36726EEFB879}" destId="{2EFC4C7A-E18E-47DF-8DEE-8F1EC1C1A295}" srcOrd="0" destOrd="0" presId="urn:microsoft.com/office/officeart/2005/8/layout/default"/>
    <dgm:cxn modelId="{F5F07E53-AE2E-4492-8254-6E7F0C53EDA9}" type="presParOf" srcId="{A603BFC0-6391-4413-AF54-54CD5CBB3178}" destId="{2A6D2FFA-6309-43A7-AFAE-B099EECE34AC}" srcOrd="0" destOrd="0" presId="urn:microsoft.com/office/officeart/2005/8/layout/default"/>
    <dgm:cxn modelId="{C4DE04A3-38D5-4B9B-88F3-F05E4F389599}" type="presParOf" srcId="{A603BFC0-6391-4413-AF54-54CD5CBB3178}" destId="{5A25D093-C003-418B-9BC3-20D7137EC957}" srcOrd="1" destOrd="0" presId="urn:microsoft.com/office/officeart/2005/8/layout/default"/>
    <dgm:cxn modelId="{9A5CD32C-7C7F-44B2-AE60-5BC3C75076E2}" type="presParOf" srcId="{A603BFC0-6391-4413-AF54-54CD5CBB3178}" destId="{24198F6A-A742-4E5C-A9EE-94FDF11DB418}" srcOrd="2" destOrd="0" presId="urn:microsoft.com/office/officeart/2005/8/layout/default"/>
    <dgm:cxn modelId="{5530C57D-7357-452B-B17B-238D3C6ACF06}" type="presParOf" srcId="{A603BFC0-6391-4413-AF54-54CD5CBB3178}" destId="{749F915F-0F84-44BE-B13E-64DA211040F5}" srcOrd="3" destOrd="0" presId="urn:microsoft.com/office/officeart/2005/8/layout/default"/>
    <dgm:cxn modelId="{B3500A35-2374-4088-B603-C95CAE6E3BA5}" type="presParOf" srcId="{A603BFC0-6391-4413-AF54-54CD5CBB3178}" destId="{2EFC4C7A-E18E-47DF-8DEE-8F1EC1C1A295}" srcOrd="4" destOrd="0" presId="urn:microsoft.com/office/officeart/2005/8/layout/default"/>
    <dgm:cxn modelId="{23DEC05A-6D49-4B4C-9E75-E8AB069B24AB}" type="presParOf" srcId="{A603BFC0-6391-4413-AF54-54CD5CBB3178}" destId="{DB21F008-3549-4C3D-B6FD-529E7F5891EC}" srcOrd="5" destOrd="0" presId="urn:microsoft.com/office/officeart/2005/8/layout/default"/>
    <dgm:cxn modelId="{2A708407-66EA-4431-9FB8-194602D877FB}" type="presParOf" srcId="{A603BFC0-6391-4413-AF54-54CD5CBB3178}" destId="{DC087275-F5C9-46A9-84EC-04412E70CDAB}" srcOrd="6" destOrd="0" presId="urn:microsoft.com/office/officeart/2005/8/layout/default"/>
    <dgm:cxn modelId="{C9C6B8A6-ACAA-4E72-A301-BCEE150515A9}" type="presParOf" srcId="{A603BFC0-6391-4413-AF54-54CD5CBB3178}" destId="{7B1FE1E8-E27B-4EE0-98A5-CEB058936B9A}" srcOrd="7" destOrd="0" presId="urn:microsoft.com/office/officeart/2005/8/layout/default"/>
    <dgm:cxn modelId="{5A65BC27-9DCB-4964-9125-B33E9745D7A5}" type="presParOf" srcId="{A603BFC0-6391-4413-AF54-54CD5CBB3178}" destId="{4E815D8D-F090-4827-BAAC-6510D59282E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2C029E-F29D-4224-BA44-A9CA48E0F5F9}" type="doc">
      <dgm:prSet loTypeId="urn:microsoft.com/office/officeart/2005/8/layout/vList5" loCatId="list" qsTypeId="urn:microsoft.com/office/officeart/2005/8/quickstyle/simple1#2" qsCatId="simple" csTypeId="urn:microsoft.com/office/officeart/2005/8/colors/accent5_3" csCatId="accent5" phldr="1"/>
      <dgm:spPr/>
      <dgm:t>
        <a:bodyPr/>
        <a:lstStyle/>
        <a:p>
          <a:endParaRPr lang="en-US"/>
        </a:p>
      </dgm:t>
    </dgm:pt>
    <dgm:pt modelId="{22DF8165-2F1B-478D-8E12-9D3E88B7671D}">
      <dgm:prSet phldrT="[Text]"/>
      <dgm:spPr/>
      <dgm:t>
        <a:bodyPr/>
        <a:lstStyle/>
        <a:p>
          <a:r>
            <a:rPr lang="en-US">
              <a:solidFill>
                <a:schemeClr val="bg1"/>
              </a:solidFill>
            </a:rPr>
            <a:t>HIV</a:t>
          </a:r>
        </a:p>
      </dgm:t>
    </dgm:pt>
    <dgm:pt modelId="{BB7CE8CF-4666-4A54-9C5B-B184DBD96756}" type="parTrans" cxnId="{2643D8C4-18E6-4EBB-8ED7-BD126FD0CF17}">
      <dgm:prSet/>
      <dgm:spPr/>
      <dgm:t>
        <a:bodyPr/>
        <a:lstStyle/>
        <a:p>
          <a:endParaRPr lang="en-US">
            <a:solidFill>
              <a:schemeClr val="bg1"/>
            </a:solidFill>
          </a:endParaRPr>
        </a:p>
      </dgm:t>
    </dgm:pt>
    <dgm:pt modelId="{188A4645-2EFF-4FC1-B292-7F69732DAB95}" type="sibTrans" cxnId="{2643D8C4-18E6-4EBB-8ED7-BD126FD0CF17}">
      <dgm:prSet/>
      <dgm:spPr/>
      <dgm:t>
        <a:bodyPr/>
        <a:lstStyle/>
        <a:p>
          <a:endParaRPr lang="en-US">
            <a:solidFill>
              <a:schemeClr val="bg1"/>
            </a:solidFill>
          </a:endParaRPr>
        </a:p>
      </dgm:t>
    </dgm:pt>
    <dgm:pt modelId="{51725E66-AC6E-4D03-8060-824E4A65C050}">
      <dgm:prSet phldrT="[Text]"/>
      <dgm:spPr/>
      <dgm:t>
        <a:bodyPr/>
        <a:lstStyle/>
        <a:p>
          <a:r>
            <a:rPr lang="en-US">
              <a:solidFill>
                <a:schemeClr val="tx1"/>
              </a:solidFill>
            </a:rPr>
            <a:t>Hours</a:t>
          </a:r>
          <a:endParaRPr lang="en-US" dirty="0">
            <a:solidFill>
              <a:schemeClr val="tx1"/>
            </a:solidFill>
          </a:endParaRPr>
        </a:p>
      </dgm:t>
    </dgm:pt>
    <dgm:pt modelId="{56FC2F29-E345-4EE0-8E79-FA8DC79BA94B}" type="parTrans" cxnId="{BE7E2388-3A61-4EBB-9B4C-B1B73924AAF6}">
      <dgm:prSet/>
      <dgm:spPr/>
      <dgm:t>
        <a:bodyPr/>
        <a:lstStyle/>
        <a:p>
          <a:endParaRPr lang="en-US">
            <a:solidFill>
              <a:schemeClr val="bg1"/>
            </a:solidFill>
          </a:endParaRPr>
        </a:p>
      </dgm:t>
    </dgm:pt>
    <dgm:pt modelId="{16BC5E70-4DA7-4DFF-A246-95B003ACB32E}" type="sibTrans" cxnId="{BE7E2388-3A61-4EBB-9B4C-B1B73924AAF6}">
      <dgm:prSet/>
      <dgm:spPr/>
      <dgm:t>
        <a:bodyPr/>
        <a:lstStyle/>
        <a:p>
          <a:endParaRPr lang="en-US">
            <a:solidFill>
              <a:schemeClr val="bg1"/>
            </a:solidFill>
          </a:endParaRPr>
        </a:p>
      </dgm:t>
    </dgm:pt>
    <dgm:pt modelId="{091B7C96-069F-4A6E-8C7B-FEC2AAC06EBB}">
      <dgm:prSet phldrT="[Text]"/>
      <dgm:spPr/>
      <dgm:t>
        <a:bodyPr/>
        <a:lstStyle/>
        <a:p>
          <a:r>
            <a:rPr lang="en-US">
              <a:solidFill>
                <a:schemeClr val="bg1"/>
              </a:solidFill>
            </a:rPr>
            <a:t>HSV</a:t>
          </a:r>
        </a:p>
      </dgm:t>
    </dgm:pt>
    <dgm:pt modelId="{02F53CD3-E737-4209-A0C0-5080E1931938}" type="parTrans" cxnId="{375CC33F-B7EB-4C15-BD69-A5A3FC9A2E9B}">
      <dgm:prSet/>
      <dgm:spPr/>
      <dgm:t>
        <a:bodyPr/>
        <a:lstStyle/>
        <a:p>
          <a:endParaRPr lang="en-US">
            <a:solidFill>
              <a:schemeClr val="bg1"/>
            </a:solidFill>
          </a:endParaRPr>
        </a:p>
      </dgm:t>
    </dgm:pt>
    <dgm:pt modelId="{DD0D09AC-4B69-459D-9E9C-A9D892421B7D}" type="sibTrans" cxnId="{375CC33F-B7EB-4C15-BD69-A5A3FC9A2E9B}">
      <dgm:prSet/>
      <dgm:spPr/>
      <dgm:t>
        <a:bodyPr/>
        <a:lstStyle/>
        <a:p>
          <a:endParaRPr lang="en-US">
            <a:solidFill>
              <a:schemeClr val="bg1"/>
            </a:solidFill>
          </a:endParaRPr>
        </a:p>
      </dgm:t>
    </dgm:pt>
    <dgm:pt modelId="{5C9E7464-9628-4ABD-BB03-87266DA96D9C}">
      <dgm:prSet phldrT="[Text]"/>
      <dgm:spPr/>
      <dgm:t>
        <a:bodyPr/>
        <a:lstStyle/>
        <a:p>
          <a:r>
            <a:rPr lang="en-US">
              <a:solidFill>
                <a:schemeClr val="tx1"/>
              </a:solidFill>
            </a:rPr>
            <a:t>Hours</a:t>
          </a:r>
          <a:endParaRPr lang="en-US" dirty="0">
            <a:solidFill>
              <a:schemeClr val="tx1"/>
            </a:solidFill>
          </a:endParaRPr>
        </a:p>
      </dgm:t>
    </dgm:pt>
    <dgm:pt modelId="{A95290CC-4309-4765-8854-92865E7FAEA8}" type="parTrans" cxnId="{4A996AD6-5C5D-4520-BD9E-BC7EACB521DB}">
      <dgm:prSet/>
      <dgm:spPr/>
      <dgm:t>
        <a:bodyPr/>
        <a:lstStyle/>
        <a:p>
          <a:endParaRPr lang="en-US">
            <a:solidFill>
              <a:schemeClr val="bg1"/>
            </a:solidFill>
          </a:endParaRPr>
        </a:p>
      </dgm:t>
    </dgm:pt>
    <dgm:pt modelId="{E5F739F3-E110-4F71-B570-2D4BBDBD61F2}" type="sibTrans" cxnId="{4A996AD6-5C5D-4520-BD9E-BC7EACB521DB}">
      <dgm:prSet/>
      <dgm:spPr/>
      <dgm:t>
        <a:bodyPr/>
        <a:lstStyle/>
        <a:p>
          <a:endParaRPr lang="en-US">
            <a:solidFill>
              <a:schemeClr val="bg1"/>
            </a:solidFill>
          </a:endParaRPr>
        </a:p>
      </dgm:t>
    </dgm:pt>
    <dgm:pt modelId="{17082338-1EC8-4F82-A155-ED8BF3ECAB92}">
      <dgm:prSet phldrT="[Text]"/>
      <dgm:spPr/>
      <dgm:t>
        <a:bodyPr/>
        <a:lstStyle/>
        <a:p>
          <a:r>
            <a:rPr lang="en-US">
              <a:solidFill>
                <a:schemeClr val="bg1"/>
              </a:solidFill>
            </a:rPr>
            <a:t>Rhinovirus</a:t>
          </a:r>
        </a:p>
      </dgm:t>
    </dgm:pt>
    <dgm:pt modelId="{422CAB0C-7132-4221-8597-202608592949}" type="parTrans" cxnId="{883979CC-6A80-4C7A-8B6C-0CC11D0A30CE}">
      <dgm:prSet/>
      <dgm:spPr/>
      <dgm:t>
        <a:bodyPr/>
        <a:lstStyle/>
        <a:p>
          <a:endParaRPr lang="en-US">
            <a:solidFill>
              <a:schemeClr val="bg1"/>
            </a:solidFill>
          </a:endParaRPr>
        </a:p>
      </dgm:t>
    </dgm:pt>
    <dgm:pt modelId="{8EC649FC-25A5-4F99-B6C5-6B03CF12B304}" type="sibTrans" cxnId="{883979CC-6A80-4C7A-8B6C-0CC11D0A30CE}">
      <dgm:prSet/>
      <dgm:spPr/>
      <dgm:t>
        <a:bodyPr/>
        <a:lstStyle/>
        <a:p>
          <a:endParaRPr lang="en-US">
            <a:solidFill>
              <a:schemeClr val="bg1"/>
            </a:solidFill>
          </a:endParaRPr>
        </a:p>
      </dgm:t>
    </dgm:pt>
    <dgm:pt modelId="{2B07D075-605D-4CE0-B9F0-23863978CD23}">
      <dgm:prSet phldrT="[Text]"/>
      <dgm:spPr/>
      <dgm:t>
        <a:bodyPr/>
        <a:lstStyle/>
        <a:p>
          <a:r>
            <a:rPr lang="en-US">
              <a:solidFill>
                <a:schemeClr val="tx1"/>
              </a:solidFill>
            </a:rPr>
            <a:t>14 Hours</a:t>
          </a:r>
          <a:endParaRPr lang="en-US" dirty="0">
            <a:solidFill>
              <a:schemeClr val="tx1"/>
            </a:solidFill>
          </a:endParaRPr>
        </a:p>
      </dgm:t>
    </dgm:pt>
    <dgm:pt modelId="{6B2937D3-C05E-4B6D-BBAC-838770BB50B6}" type="parTrans" cxnId="{2AC8DEC2-361A-41F1-A96E-A2B07213BA14}">
      <dgm:prSet/>
      <dgm:spPr/>
      <dgm:t>
        <a:bodyPr/>
        <a:lstStyle/>
        <a:p>
          <a:endParaRPr lang="en-US">
            <a:solidFill>
              <a:schemeClr val="bg1"/>
            </a:solidFill>
          </a:endParaRPr>
        </a:p>
      </dgm:t>
    </dgm:pt>
    <dgm:pt modelId="{0BF4C258-207F-48B8-A0FB-E51BE396EA0D}" type="sibTrans" cxnId="{2AC8DEC2-361A-41F1-A96E-A2B07213BA14}">
      <dgm:prSet/>
      <dgm:spPr/>
      <dgm:t>
        <a:bodyPr/>
        <a:lstStyle/>
        <a:p>
          <a:endParaRPr lang="en-US">
            <a:solidFill>
              <a:schemeClr val="bg1"/>
            </a:solidFill>
          </a:endParaRPr>
        </a:p>
      </dgm:t>
    </dgm:pt>
    <dgm:pt modelId="{BDD8252E-9E5B-4002-8301-EF787A77E11B}">
      <dgm:prSet/>
      <dgm:spPr/>
      <dgm:t>
        <a:bodyPr/>
        <a:lstStyle/>
        <a:p>
          <a:r>
            <a:rPr lang="en-US">
              <a:solidFill>
                <a:schemeClr val="bg1"/>
              </a:solidFill>
            </a:rPr>
            <a:t>Staph</a:t>
          </a:r>
          <a:endParaRPr lang="en-US" dirty="0">
            <a:solidFill>
              <a:schemeClr val="bg1"/>
            </a:solidFill>
          </a:endParaRPr>
        </a:p>
      </dgm:t>
    </dgm:pt>
    <dgm:pt modelId="{911934AB-5CA4-422A-B468-E5358CCB023F}" type="parTrans" cxnId="{43668751-3855-445B-A649-598751134C8E}">
      <dgm:prSet/>
      <dgm:spPr/>
      <dgm:t>
        <a:bodyPr/>
        <a:lstStyle/>
        <a:p>
          <a:endParaRPr lang="en-US">
            <a:solidFill>
              <a:schemeClr val="bg1"/>
            </a:solidFill>
          </a:endParaRPr>
        </a:p>
      </dgm:t>
    </dgm:pt>
    <dgm:pt modelId="{2E90881F-8543-4E7F-BE0D-706390AE2BC1}" type="sibTrans" cxnId="{43668751-3855-445B-A649-598751134C8E}">
      <dgm:prSet/>
      <dgm:spPr/>
      <dgm:t>
        <a:bodyPr/>
        <a:lstStyle/>
        <a:p>
          <a:endParaRPr lang="en-US">
            <a:solidFill>
              <a:schemeClr val="bg1"/>
            </a:solidFill>
          </a:endParaRPr>
        </a:p>
      </dgm:t>
    </dgm:pt>
    <dgm:pt modelId="{AB1E0FC2-1AAA-4ED6-8DB1-0F0DF778DECB}">
      <dgm:prSet/>
      <dgm:spPr/>
      <dgm:t>
        <a:bodyPr/>
        <a:lstStyle/>
        <a:p>
          <a:r>
            <a:rPr lang="en-US" dirty="0">
              <a:solidFill>
                <a:schemeClr val="tx1"/>
              </a:solidFill>
            </a:rPr>
            <a:t>5 Days</a:t>
          </a:r>
        </a:p>
      </dgm:t>
    </dgm:pt>
    <dgm:pt modelId="{31ABD236-C3BC-471E-B3B5-D8D594176CC9}" type="parTrans" cxnId="{30F9806B-C81B-41B7-9B0F-C2A2EF9EE84A}">
      <dgm:prSet/>
      <dgm:spPr/>
      <dgm:t>
        <a:bodyPr/>
        <a:lstStyle/>
        <a:p>
          <a:endParaRPr lang="en-US">
            <a:solidFill>
              <a:schemeClr val="bg1"/>
            </a:solidFill>
          </a:endParaRPr>
        </a:p>
      </dgm:t>
    </dgm:pt>
    <dgm:pt modelId="{6B019FEE-E336-4789-941A-6B8A8AF16511}" type="sibTrans" cxnId="{30F9806B-C81B-41B7-9B0F-C2A2EF9EE84A}">
      <dgm:prSet/>
      <dgm:spPr/>
      <dgm:t>
        <a:bodyPr/>
        <a:lstStyle/>
        <a:p>
          <a:endParaRPr lang="en-US">
            <a:solidFill>
              <a:schemeClr val="bg1"/>
            </a:solidFill>
          </a:endParaRPr>
        </a:p>
      </dgm:t>
    </dgm:pt>
    <dgm:pt modelId="{01D74AD1-84C1-431A-A458-8CCB10344F74}">
      <dgm:prSet/>
      <dgm:spPr/>
      <dgm:t>
        <a:bodyPr/>
        <a:lstStyle/>
        <a:p>
          <a:r>
            <a:rPr lang="en-US">
              <a:solidFill>
                <a:schemeClr val="bg1"/>
              </a:solidFill>
            </a:rPr>
            <a:t>HBV</a:t>
          </a:r>
        </a:p>
      </dgm:t>
    </dgm:pt>
    <dgm:pt modelId="{4BB46298-534D-43DB-81D0-3D0B40749E40}" type="parTrans" cxnId="{FFB2A416-C996-4D95-918E-B6D783C83EC4}">
      <dgm:prSet/>
      <dgm:spPr/>
      <dgm:t>
        <a:bodyPr/>
        <a:lstStyle/>
        <a:p>
          <a:endParaRPr lang="en-US">
            <a:solidFill>
              <a:schemeClr val="bg1"/>
            </a:solidFill>
          </a:endParaRPr>
        </a:p>
      </dgm:t>
    </dgm:pt>
    <dgm:pt modelId="{F3FE1F55-9D46-4699-8D75-631BA946DE32}" type="sibTrans" cxnId="{FFB2A416-C996-4D95-918E-B6D783C83EC4}">
      <dgm:prSet/>
      <dgm:spPr/>
      <dgm:t>
        <a:bodyPr/>
        <a:lstStyle/>
        <a:p>
          <a:endParaRPr lang="en-US">
            <a:solidFill>
              <a:schemeClr val="bg1"/>
            </a:solidFill>
          </a:endParaRPr>
        </a:p>
      </dgm:t>
    </dgm:pt>
    <dgm:pt modelId="{193A5D5D-2AEF-4EEB-BD6C-AEC4AFA71C2F}">
      <dgm:prSet/>
      <dgm:spPr/>
      <dgm:t>
        <a:bodyPr/>
        <a:lstStyle/>
        <a:p>
          <a:r>
            <a:rPr lang="en-US">
              <a:solidFill>
                <a:schemeClr val="tx1"/>
              </a:solidFill>
            </a:rPr>
            <a:t>7 Days</a:t>
          </a:r>
          <a:endParaRPr lang="en-US" dirty="0">
            <a:solidFill>
              <a:schemeClr val="tx1"/>
            </a:solidFill>
          </a:endParaRPr>
        </a:p>
      </dgm:t>
    </dgm:pt>
    <dgm:pt modelId="{AD6369D7-9FC4-48D3-967E-95FE1159DC9E}" type="parTrans" cxnId="{A38CE2E8-1F1C-43F6-B3AB-D1F2D765D48C}">
      <dgm:prSet/>
      <dgm:spPr/>
      <dgm:t>
        <a:bodyPr/>
        <a:lstStyle/>
        <a:p>
          <a:endParaRPr lang="en-US">
            <a:solidFill>
              <a:schemeClr val="bg1"/>
            </a:solidFill>
          </a:endParaRPr>
        </a:p>
      </dgm:t>
    </dgm:pt>
    <dgm:pt modelId="{565202B4-EE93-4672-A770-EB059148C31C}" type="sibTrans" cxnId="{A38CE2E8-1F1C-43F6-B3AB-D1F2D765D48C}">
      <dgm:prSet/>
      <dgm:spPr/>
      <dgm:t>
        <a:bodyPr/>
        <a:lstStyle/>
        <a:p>
          <a:endParaRPr lang="en-US">
            <a:solidFill>
              <a:schemeClr val="bg1"/>
            </a:solidFill>
          </a:endParaRPr>
        </a:p>
      </dgm:t>
    </dgm:pt>
    <dgm:pt modelId="{CE9DC088-E0E1-42DC-826B-40B9B11B39F7}">
      <dgm:prSet/>
      <dgm:spPr/>
      <dgm:t>
        <a:bodyPr/>
        <a:lstStyle/>
        <a:p>
          <a:r>
            <a:rPr lang="en-US">
              <a:solidFill>
                <a:schemeClr val="bg1"/>
              </a:solidFill>
            </a:rPr>
            <a:t>TB</a:t>
          </a:r>
        </a:p>
      </dgm:t>
    </dgm:pt>
    <dgm:pt modelId="{2100E04C-FD96-4406-8BAD-4C89A940E1DF}" type="parTrans" cxnId="{433274EC-0EE4-4C82-95FD-BFF587B860C2}">
      <dgm:prSet/>
      <dgm:spPr/>
      <dgm:t>
        <a:bodyPr/>
        <a:lstStyle/>
        <a:p>
          <a:endParaRPr lang="en-US">
            <a:solidFill>
              <a:schemeClr val="bg1"/>
            </a:solidFill>
          </a:endParaRPr>
        </a:p>
      </dgm:t>
    </dgm:pt>
    <dgm:pt modelId="{47EDFAE5-3DED-4E63-802C-3019E3E28CDC}" type="sibTrans" cxnId="{433274EC-0EE4-4C82-95FD-BFF587B860C2}">
      <dgm:prSet/>
      <dgm:spPr/>
      <dgm:t>
        <a:bodyPr/>
        <a:lstStyle/>
        <a:p>
          <a:endParaRPr lang="en-US">
            <a:solidFill>
              <a:schemeClr val="bg1"/>
            </a:solidFill>
          </a:endParaRPr>
        </a:p>
      </dgm:t>
    </dgm:pt>
    <dgm:pt modelId="{48FFF83E-B946-4AD0-BC47-4395D24DA76A}">
      <dgm:prSet/>
      <dgm:spPr/>
      <dgm:t>
        <a:bodyPr/>
        <a:lstStyle/>
        <a:p>
          <a:r>
            <a:rPr lang="en-US">
              <a:solidFill>
                <a:schemeClr val="tx1"/>
              </a:solidFill>
            </a:rPr>
            <a:t>6 to 8 Months</a:t>
          </a:r>
          <a:endParaRPr lang="en-US" dirty="0">
            <a:solidFill>
              <a:schemeClr val="tx1"/>
            </a:solidFill>
          </a:endParaRPr>
        </a:p>
      </dgm:t>
    </dgm:pt>
    <dgm:pt modelId="{6F5D95A0-3377-4A90-87F1-B1CCC5B6F691}" type="parTrans" cxnId="{524BAFB8-BEA6-4765-8460-FD0A1C6A0F35}">
      <dgm:prSet/>
      <dgm:spPr/>
      <dgm:t>
        <a:bodyPr/>
        <a:lstStyle/>
        <a:p>
          <a:endParaRPr lang="en-US">
            <a:solidFill>
              <a:schemeClr val="bg1"/>
            </a:solidFill>
          </a:endParaRPr>
        </a:p>
      </dgm:t>
    </dgm:pt>
    <dgm:pt modelId="{D5D9BCFE-FD8F-430F-85CD-92FA7F4BBC17}" type="sibTrans" cxnId="{524BAFB8-BEA6-4765-8460-FD0A1C6A0F35}">
      <dgm:prSet/>
      <dgm:spPr/>
      <dgm:t>
        <a:bodyPr/>
        <a:lstStyle/>
        <a:p>
          <a:endParaRPr lang="en-US">
            <a:solidFill>
              <a:schemeClr val="bg1"/>
            </a:solidFill>
          </a:endParaRPr>
        </a:p>
      </dgm:t>
    </dgm:pt>
    <dgm:pt modelId="{50DA027B-5C97-4F4F-B9B6-BD81971D16FD}">
      <dgm:prSet/>
      <dgm:spPr/>
      <dgm:t>
        <a:bodyPr/>
        <a:lstStyle/>
        <a:p>
          <a:r>
            <a:rPr lang="en-US">
              <a:solidFill>
                <a:schemeClr val="bg1"/>
              </a:solidFill>
            </a:rPr>
            <a:t>HCV</a:t>
          </a:r>
          <a:endParaRPr lang="en-US" dirty="0">
            <a:solidFill>
              <a:schemeClr val="bg1"/>
            </a:solidFill>
          </a:endParaRPr>
        </a:p>
      </dgm:t>
    </dgm:pt>
    <dgm:pt modelId="{FFA6F86C-F031-4ED9-87EF-5EA49F54AF52}" type="parTrans" cxnId="{3F418604-4816-495B-8C3F-F33F6A26A98D}">
      <dgm:prSet/>
      <dgm:spPr/>
      <dgm:t>
        <a:bodyPr/>
        <a:lstStyle/>
        <a:p>
          <a:endParaRPr lang="en-US">
            <a:solidFill>
              <a:schemeClr val="bg1"/>
            </a:solidFill>
          </a:endParaRPr>
        </a:p>
      </dgm:t>
    </dgm:pt>
    <dgm:pt modelId="{F4C27B56-D13A-44FD-B04E-5001A414819B}" type="sibTrans" cxnId="{3F418604-4816-495B-8C3F-F33F6A26A98D}">
      <dgm:prSet/>
      <dgm:spPr/>
      <dgm:t>
        <a:bodyPr/>
        <a:lstStyle/>
        <a:p>
          <a:endParaRPr lang="en-US">
            <a:solidFill>
              <a:schemeClr val="bg1"/>
            </a:solidFill>
          </a:endParaRPr>
        </a:p>
      </dgm:t>
    </dgm:pt>
    <dgm:pt modelId="{EE4AD08E-1DCC-4604-A77E-B97FB1F259AF}">
      <dgm:prSet/>
      <dgm:spPr/>
      <dgm:t>
        <a:bodyPr/>
        <a:lstStyle/>
        <a:p>
          <a:r>
            <a:rPr lang="en-US">
              <a:solidFill>
                <a:schemeClr val="tx1"/>
              </a:solidFill>
            </a:rPr>
            <a:t>6 Weeks</a:t>
          </a:r>
          <a:endParaRPr lang="en-US" dirty="0">
            <a:solidFill>
              <a:schemeClr val="tx1"/>
            </a:solidFill>
          </a:endParaRPr>
        </a:p>
      </dgm:t>
    </dgm:pt>
    <dgm:pt modelId="{E50EA2F0-E4AB-4B14-84FE-D597E78B16F9}" type="parTrans" cxnId="{8688F9C6-283D-4A3E-9381-A8E25C9E682F}">
      <dgm:prSet/>
      <dgm:spPr/>
      <dgm:t>
        <a:bodyPr/>
        <a:lstStyle/>
        <a:p>
          <a:endParaRPr lang="en-US">
            <a:solidFill>
              <a:schemeClr val="bg1"/>
            </a:solidFill>
          </a:endParaRPr>
        </a:p>
      </dgm:t>
    </dgm:pt>
    <dgm:pt modelId="{AE5B6341-EADE-4296-B49C-AABD6CCBD95D}" type="sibTrans" cxnId="{8688F9C6-283D-4A3E-9381-A8E25C9E682F}">
      <dgm:prSet/>
      <dgm:spPr/>
      <dgm:t>
        <a:bodyPr/>
        <a:lstStyle/>
        <a:p>
          <a:endParaRPr lang="en-US">
            <a:solidFill>
              <a:schemeClr val="bg1"/>
            </a:solidFill>
          </a:endParaRPr>
        </a:p>
      </dgm:t>
    </dgm:pt>
    <dgm:pt modelId="{10BC4958-B6B9-4EDE-AF8D-14E0902876AB}" type="pres">
      <dgm:prSet presAssocID="{422C029E-F29D-4224-BA44-A9CA48E0F5F9}" presName="Name0" presStyleCnt="0">
        <dgm:presLayoutVars>
          <dgm:dir/>
          <dgm:animLvl val="lvl"/>
          <dgm:resizeHandles val="exact"/>
        </dgm:presLayoutVars>
      </dgm:prSet>
      <dgm:spPr/>
    </dgm:pt>
    <dgm:pt modelId="{001E1D47-E5F0-4CC3-8DBD-840B0C47E563}" type="pres">
      <dgm:prSet presAssocID="{22DF8165-2F1B-478D-8E12-9D3E88B7671D}" presName="linNode" presStyleCnt="0"/>
      <dgm:spPr/>
    </dgm:pt>
    <dgm:pt modelId="{3D4F3C47-04B1-4225-8C50-E880515CF67F}" type="pres">
      <dgm:prSet presAssocID="{22DF8165-2F1B-478D-8E12-9D3E88B7671D}" presName="parentText" presStyleLbl="node1" presStyleIdx="0" presStyleCnt="7" custLinFactNeighborX="-3858" custLinFactNeighborY="-10953">
        <dgm:presLayoutVars>
          <dgm:chMax val="1"/>
          <dgm:bulletEnabled val="1"/>
        </dgm:presLayoutVars>
      </dgm:prSet>
      <dgm:spPr/>
    </dgm:pt>
    <dgm:pt modelId="{6FF9C8D1-4648-4547-B1F2-6D9F0F02AE18}" type="pres">
      <dgm:prSet presAssocID="{22DF8165-2F1B-478D-8E12-9D3E88B7671D}" presName="descendantText" presStyleLbl="alignAccFollowNode1" presStyleIdx="0" presStyleCnt="7">
        <dgm:presLayoutVars>
          <dgm:bulletEnabled val="1"/>
        </dgm:presLayoutVars>
      </dgm:prSet>
      <dgm:spPr/>
    </dgm:pt>
    <dgm:pt modelId="{DBD71C47-D2F6-4B96-B63A-27D72200BDDD}" type="pres">
      <dgm:prSet presAssocID="{188A4645-2EFF-4FC1-B292-7F69732DAB95}" presName="sp" presStyleCnt="0"/>
      <dgm:spPr/>
    </dgm:pt>
    <dgm:pt modelId="{96B82435-FF39-4D69-BC20-AF34D7F200C9}" type="pres">
      <dgm:prSet presAssocID="{091B7C96-069F-4A6E-8C7B-FEC2AAC06EBB}" presName="linNode" presStyleCnt="0"/>
      <dgm:spPr/>
    </dgm:pt>
    <dgm:pt modelId="{2BB95830-C7E1-4122-ABF1-6FAB9DE656A7}" type="pres">
      <dgm:prSet presAssocID="{091B7C96-069F-4A6E-8C7B-FEC2AAC06EBB}" presName="parentText" presStyleLbl="node1" presStyleIdx="1" presStyleCnt="7">
        <dgm:presLayoutVars>
          <dgm:chMax val="1"/>
          <dgm:bulletEnabled val="1"/>
        </dgm:presLayoutVars>
      </dgm:prSet>
      <dgm:spPr/>
    </dgm:pt>
    <dgm:pt modelId="{C33CABD9-5C49-45E4-B729-0D951DAD85EA}" type="pres">
      <dgm:prSet presAssocID="{091B7C96-069F-4A6E-8C7B-FEC2AAC06EBB}" presName="descendantText" presStyleLbl="alignAccFollowNode1" presStyleIdx="1" presStyleCnt="7">
        <dgm:presLayoutVars>
          <dgm:bulletEnabled val="1"/>
        </dgm:presLayoutVars>
      </dgm:prSet>
      <dgm:spPr/>
    </dgm:pt>
    <dgm:pt modelId="{0A482B61-07DE-4292-AD63-F4BC814A8AE5}" type="pres">
      <dgm:prSet presAssocID="{DD0D09AC-4B69-459D-9E9C-A9D892421B7D}" presName="sp" presStyleCnt="0"/>
      <dgm:spPr/>
    </dgm:pt>
    <dgm:pt modelId="{8FBCFED8-C7C8-4AAA-AD85-4F0DE2D7DE09}" type="pres">
      <dgm:prSet presAssocID="{17082338-1EC8-4F82-A155-ED8BF3ECAB92}" presName="linNode" presStyleCnt="0"/>
      <dgm:spPr/>
    </dgm:pt>
    <dgm:pt modelId="{7FCC933D-0CF2-47AE-A6C3-40D6B83AEA43}" type="pres">
      <dgm:prSet presAssocID="{17082338-1EC8-4F82-A155-ED8BF3ECAB92}" presName="parentText" presStyleLbl="node1" presStyleIdx="2" presStyleCnt="7">
        <dgm:presLayoutVars>
          <dgm:chMax val="1"/>
          <dgm:bulletEnabled val="1"/>
        </dgm:presLayoutVars>
      </dgm:prSet>
      <dgm:spPr/>
    </dgm:pt>
    <dgm:pt modelId="{7A08529B-6BD8-4AE8-A19D-958F181B0CDF}" type="pres">
      <dgm:prSet presAssocID="{17082338-1EC8-4F82-A155-ED8BF3ECAB92}" presName="descendantText" presStyleLbl="alignAccFollowNode1" presStyleIdx="2" presStyleCnt="7">
        <dgm:presLayoutVars>
          <dgm:bulletEnabled val="1"/>
        </dgm:presLayoutVars>
      </dgm:prSet>
      <dgm:spPr/>
    </dgm:pt>
    <dgm:pt modelId="{AADF7F1B-173F-4048-A237-AE7505151368}" type="pres">
      <dgm:prSet presAssocID="{8EC649FC-25A5-4F99-B6C5-6B03CF12B304}" presName="sp" presStyleCnt="0"/>
      <dgm:spPr/>
    </dgm:pt>
    <dgm:pt modelId="{21D8C851-1204-49C4-8912-521E89117C9C}" type="pres">
      <dgm:prSet presAssocID="{BDD8252E-9E5B-4002-8301-EF787A77E11B}" presName="linNode" presStyleCnt="0"/>
      <dgm:spPr/>
    </dgm:pt>
    <dgm:pt modelId="{EF77113E-E726-435E-944B-AC782D58F48A}" type="pres">
      <dgm:prSet presAssocID="{BDD8252E-9E5B-4002-8301-EF787A77E11B}" presName="parentText" presStyleLbl="node1" presStyleIdx="3" presStyleCnt="7">
        <dgm:presLayoutVars>
          <dgm:chMax val="1"/>
          <dgm:bulletEnabled val="1"/>
        </dgm:presLayoutVars>
      </dgm:prSet>
      <dgm:spPr/>
    </dgm:pt>
    <dgm:pt modelId="{9E6959CD-9A9F-47E8-90CB-08E9C66321FE}" type="pres">
      <dgm:prSet presAssocID="{BDD8252E-9E5B-4002-8301-EF787A77E11B}" presName="descendantText" presStyleLbl="alignAccFollowNode1" presStyleIdx="3" presStyleCnt="7">
        <dgm:presLayoutVars>
          <dgm:bulletEnabled val="1"/>
        </dgm:presLayoutVars>
      </dgm:prSet>
      <dgm:spPr/>
    </dgm:pt>
    <dgm:pt modelId="{3EDB8787-3779-427C-9489-350128EE5908}" type="pres">
      <dgm:prSet presAssocID="{2E90881F-8543-4E7F-BE0D-706390AE2BC1}" presName="sp" presStyleCnt="0"/>
      <dgm:spPr/>
    </dgm:pt>
    <dgm:pt modelId="{B2894C1F-5F88-4F26-85A9-1A659809B894}" type="pres">
      <dgm:prSet presAssocID="{01D74AD1-84C1-431A-A458-8CCB10344F74}" presName="linNode" presStyleCnt="0"/>
      <dgm:spPr/>
    </dgm:pt>
    <dgm:pt modelId="{9B42A88A-941F-4FE4-9A09-B2BD5B6FA9A4}" type="pres">
      <dgm:prSet presAssocID="{01D74AD1-84C1-431A-A458-8CCB10344F74}" presName="parentText" presStyleLbl="node1" presStyleIdx="4" presStyleCnt="7">
        <dgm:presLayoutVars>
          <dgm:chMax val="1"/>
          <dgm:bulletEnabled val="1"/>
        </dgm:presLayoutVars>
      </dgm:prSet>
      <dgm:spPr/>
    </dgm:pt>
    <dgm:pt modelId="{95B8C27F-4C67-48C8-AC63-436DC49D2CB5}" type="pres">
      <dgm:prSet presAssocID="{01D74AD1-84C1-431A-A458-8CCB10344F74}" presName="descendantText" presStyleLbl="alignAccFollowNode1" presStyleIdx="4" presStyleCnt="7">
        <dgm:presLayoutVars>
          <dgm:bulletEnabled val="1"/>
        </dgm:presLayoutVars>
      </dgm:prSet>
      <dgm:spPr/>
    </dgm:pt>
    <dgm:pt modelId="{0A96340B-9727-4CB8-ADB2-6CB34AC7C3AE}" type="pres">
      <dgm:prSet presAssocID="{F3FE1F55-9D46-4699-8D75-631BA946DE32}" presName="sp" presStyleCnt="0"/>
      <dgm:spPr/>
    </dgm:pt>
    <dgm:pt modelId="{9E94CC3A-B810-4B7F-8DCE-4CDB01B211A5}" type="pres">
      <dgm:prSet presAssocID="{50DA027B-5C97-4F4F-B9B6-BD81971D16FD}" presName="linNode" presStyleCnt="0"/>
      <dgm:spPr/>
    </dgm:pt>
    <dgm:pt modelId="{69D8BE51-6E1F-4F74-8DD8-19E3BA6382BD}" type="pres">
      <dgm:prSet presAssocID="{50DA027B-5C97-4F4F-B9B6-BD81971D16FD}" presName="parentText" presStyleLbl="node1" presStyleIdx="5" presStyleCnt="7">
        <dgm:presLayoutVars>
          <dgm:chMax val="1"/>
          <dgm:bulletEnabled val="1"/>
        </dgm:presLayoutVars>
      </dgm:prSet>
      <dgm:spPr/>
    </dgm:pt>
    <dgm:pt modelId="{D61502C5-A95A-4C10-A743-88823F7AE577}" type="pres">
      <dgm:prSet presAssocID="{50DA027B-5C97-4F4F-B9B6-BD81971D16FD}" presName="descendantText" presStyleLbl="alignAccFollowNode1" presStyleIdx="5" presStyleCnt="7">
        <dgm:presLayoutVars>
          <dgm:bulletEnabled val="1"/>
        </dgm:presLayoutVars>
      </dgm:prSet>
      <dgm:spPr/>
    </dgm:pt>
    <dgm:pt modelId="{14B92DC4-057C-4189-A6BE-7DC0376244D0}" type="pres">
      <dgm:prSet presAssocID="{F4C27B56-D13A-44FD-B04E-5001A414819B}" presName="sp" presStyleCnt="0"/>
      <dgm:spPr/>
    </dgm:pt>
    <dgm:pt modelId="{081591E7-1D5F-4C36-9F44-548AEE4BE630}" type="pres">
      <dgm:prSet presAssocID="{CE9DC088-E0E1-42DC-826B-40B9B11B39F7}" presName="linNode" presStyleCnt="0"/>
      <dgm:spPr/>
    </dgm:pt>
    <dgm:pt modelId="{40299483-7F07-4B52-AA67-6A4971150E85}" type="pres">
      <dgm:prSet presAssocID="{CE9DC088-E0E1-42DC-826B-40B9B11B39F7}" presName="parentText" presStyleLbl="node1" presStyleIdx="6" presStyleCnt="7">
        <dgm:presLayoutVars>
          <dgm:chMax val="1"/>
          <dgm:bulletEnabled val="1"/>
        </dgm:presLayoutVars>
      </dgm:prSet>
      <dgm:spPr/>
    </dgm:pt>
    <dgm:pt modelId="{18CB6A98-4A61-4E40-8C24-59ABEE5BDB3E}" type="pres">
      <dgm:prSet presAssocID="{CE9DC088-E0E1-42DC-826B-40B9B11B39F7}" presName="descendantText" presStyleLbl="alignAccFollowNode1" presStyleIdx="6" presStyleCnt="7">
        <dgm:presLayoutVars>
          <dgm:bulletEnabled val="1"/>
        </dgm:presLayoutVars>
      </dgm:prSet>
      <dgm:spPr/>
    </dgm:pt>
  </dgm:ptLst>
  <dgm:cxnLst>
    <dgm:cxn modelId="{3F418604-4816-495B-8C3F-F33F6A26A98D}" srcId="{422C029E-F29D-4224-BA44-A9CA48E0F5F9}" destId="{50DA027B-5C97-4F4F-B9B6-BD81971D16FD}" srcOrd="5" destOrd="0" parTransId="{FFA6F86C-F031-4ED9-87EF-5EA49F54AF52}" sibTransId="{F4C27B56-D13A-44FD-B04E-5001A414819B}"/>
    <dgm:cxn modelId="{83D20308-DC70-45FF-9506-1A43C1F7031C}" type="presOf" srcId="{EE4AD08E-1DCC-4604-A77E-B97FB1F259AF}" destId="{D61502C5-A95A-4C10-A743-88823F7AE577}" srcOrd="0" destOrd="0" presId="urn:microsoft.com/office/officeart/2005/8/layout/vList5"/>
    <dgm:cxn modelId="{6043A30E-1EB4-4917-AEFE-5A1C9A17CB2D}" type="presOf" srcId="{01D74AD1-84C1-431A-A458-8CCB10344F74}" destId="{9B42A88A-941F-4FE4-9A09-B2BD5B6FA9A4}" srcOrd="0" destOrd="0" presId="urn:microsoft.com/office/officeart/2005/8/layout/vList5"/>
    <dgm:cxn modelId="{D6D13C14-FFAA-4617-B872-EB6FFE9E1F11}" type="presOf" srcId="{22DF8165-2F1B-478D-8E12-9D3E88B7671D}" destId="{3D4F3C47-04B1-4225-8C50-E880515CF67F}" srcOrd="0" destOrd="0" presId="urn:microsoft.com/office/officeart/2005/8/layout/vList5"/>
    <dgm:cxn modelId="{FFB2A416-C996-4D95-918E-B6D783C83EC4}" srcId="{422C029E-F29D-4224-BA44-A9CA48E0F5F9}" destId="{01D74AD1-84C1-431A-A458-8CCB10344F74}" srcOrd="4" destOrd="0" parTransId="{4BB46298-534D-43DB-81D0-3D0B40749E40}" sibTransId="{F3FE1F55-9D46-4699-8D75-631BA946DE32}"/>
    <dgm:cxn modelId="{5619151E-CBF0-4671-AEBF-717B85FF1D23}" type="presOf" srcId="{51725E66-AC6E-4D03-8060-824E4A65C050}" destId="{6FF9C8D1-4648-4547-B1F2-6D9F0F02AE18}" srcOrd="0" destOrd="0" presId="urn:microsoft.com/office/officeart/2005/8/layout/vList5"/>
    <dgm:cxn modelId="{81102F29-ABF6-4CB1-9857-2A2FAF384A06}" type="presOf" srcId="{AB1E0FC2-1AAA-4ED6-8DB1-0F0DF778DECB}" destId="{9E6959CD-9A9F-47E8-90CB-08E9C66321FE}" srcOrd="0" destOrd="0" presId="urn:microsoft.com/office/officeart/2005/8/layout/vList5"/>
    <dgm:cxn modelId="{375CC33F-B7EB-4C15-BD69-A5A3FC9A2E9B}" srcId="{422C029E-F29D-4224-BA44-A9CA48E0F5F9}" destId="{091B7C96-069F-4A6E-8C7B-FEC2AAC06EBB}" srcOrd="1" destOrd="0" parTransId="{02F53CD3-E737-4209-A0C0-5080E1931938}" sibTransId="{DD0D09AC-4B69-459D-9E9C-A9D892421B7D}"/>
    <dgm:cxn modelId="{029EA445-0D2B-4119-B0E9-EF2B53D18388}" type="presOf" srcId="{48FFF83E-B946-4AD0-BC47-4395D24DA76A}" destId="{18CB6A98-4A61-4E40-8C24-59ABEE5BDB3E}" srcOrd="0" destOrd="0" presId="urn:microsoft.com/office/officeart/2005/8/layout/vList5"/>
    <dgm:cxn modelId="{30F9806B-C81B-41B7-9B0F-C2A2EF9EE84A}" srcId="{BDD8252E-9E5B-4002-8301-EF787A77E11B}" destId="{AB1E0FC2-1AAA-4ED6-8DB1-0F0DF778DECB}" srcOrd="0" destOrd="0" parTransId="{31ABD236-C3BC-471E-B3B5-D8D594176CC9}" sibTransId="{6B019FEE-E336-4789-941A-6B8A8AF16511}"/>
    <dgm:cxn modelId="{801C026D-4AD3-4904-A02E-3A2CAE701109}" type="presOf" srcId="{2B07D075-605D-4CE0-B9F0-23863978CD23}" destId="{7A08529B-6BD8-4AE8-A19D-958F181B0CDF}" srcOrd="0" destOrd="0" presId="urn:microsoft.com/office/officeart/2005/8/layout/vList5"/>
    <dgm:cxn modelId="{3254144E-3ED9-4150-8E36-371740AF2EC2}" type="presOf" srcId="{5C9E7464-9628-4ABD-BB03-87266DA96D9C}" destId="{C33CABD9-5C49-45E4-B729-0D951DAD85EA}" srcOrd="0" destOrd="0" presId="urn:microsoft.com/office/officeart/2005/8/layout/vList5"/>
    <dgm:cxn modelId="{98B7EC6E-92E6-4DD1-ABA1-E49A19B6A753}" type="presOf" srcId="{50DA027B-5C97-4F4F-B9B6-BD81971D16FD}" destId="{69D8BE51-6E1F-4F74-8DD8-19E3BA6382BD}" srcOrd="0" destOrd="0" presId="urn:microsoft.com/office/officeart/2005/8/layout/vList5"/>
    <dgm:cxn modelId="{43668751-3855-445B-A649-598751134C8E}" srcId="{422C029E-F29D-4224-BA44-A9CA48E0F5F9}" destId="{BDD8252E-9E5B-4002-8301-EF787A77E11B}" srcOrd="3" destOrd="0" parTransId="{911934AB-5CA4-422A-B468-E5358CCB023F}" sibTransId="{2E90881F-8543-4E7F-BE0D-706390AE2BC1}"/>
    <dgm:cxn modelId="{94930375-BE0D-403B-91E3-83BA9FCEAD03}" type="presOf" srcId="{CE9DC088-E0E1-42DC-826B-40B9B11B39F7}" destId="{40299483-7F07-4B52-AA67-6A4971150E85}" srcOrd="0" destOrd="0" presId="urn:microsoft.com/office/officeart/2005/8/layout/vList5"/>
    <dgm:cxn modelId="{64A8AC56-36BF-4075-AA9A-A0A6B157576D}" type="presOf" srcId="{BDD8252E-9E5B-4002-8301-EF787A77E11B}" destId="{EF77113E-E726-435E-944B-AC782D58F48A}" srcOrd="0" destOrd="0" presId="urn:microsoft.com/office/officeart/2005/8/layout/vList5"/>
    <dgm:cxn modelId="{E8C6D35A-1125-4270-9B3C-1335E4BDA489}" type="presOf" srcId="{091B7C96-069F-4A6E-8C7B-FEC2AAC06EBB}" destId="{2BB95830-C7E1-4122-ABF1-6FAB9DE656A7}" srcOrd="0" destOrd="0" presId="urn:microsoft.com/office/officeart/2005/8/layout/vList5"/>
    <dgm:cxn modelId="{BE7E2388-3A61-4EBB-9B4C-B1B73924AAF6}" srcId="{22DF8165-2F1B-478D-8E12-9D3E88B7671D}" destId="{51725E66-AC6E-4D03-8060-824E4A65C050}" srcOrd="0" destOrd="0" parTransId="{56FC2F29-E345-4EE0-8E79-FA8DC79BA94B}" sibTransId="{16BC5E70-4DA7-4DFF-A246-95B003ACB32E}"/>
    <dgm:cxn modelId="{42F7878F-23C0-46CD-8BF0-11147A0B87CA}" type="presOf" srcId="{193A5D5D-2AEF-4EEB-BD6C-AEC4AFA71C2F}" destId="{95B8C27F-4C67-48C8-AC63-436DC49D2CB5}" srcOrd="0" destOrd="0" presId="urn:microsoft.com/office/officeart/2005/8/layout/vList5"/>
    <dgm:cxn modelId="{B0769AA9-9325-4979-9A22-A39222DBAD02}" type="presOf" srcId="{422C029E-F29D-4224-BA44-A9CA48E0F5F9}" destId="{10BC4958-B6B9-4EDE-AF8D-14E0902876AB}" srcOrd="0" destOrd="0" presId="urn:microsoft.com/office/officeart/2005/8/layout/vList5"/>
    <dgm:cxn modelId="{157A69AC-D9B8-4C1E-9237-B7ACEB7D9A3C}" type="presOf" srcId="{17082338-1EC8-4F82-A155-ED8BF3ECAB92}" destId="{7FCC933D-0CF2-47AE-A6C3-40D6B83AEA43}" srcOrd="0" destOrd="0" presId="urn:microsoft.com/office/officeart/2005/8/layout/vList5"/>
    <dgm:cxn modelId="{524BAFB8-BEA6-4765-8460-FD0A1C6A0F35}" srcId="{CE9DC088-E0E1-42DC-826B-40B9B11B39F7}" destId="{48FFF83E-B946-4AD0-BC47-4395D24DA76A}" srcOrd="0" destOrd="0" parTransId="{6F5D95A0-3377-4A90-87F1-B1CCC5B6F691}" sibTransId="{D5D9BCFE-FD8F-430F-85CD-92FA7F4BBC17}"/>
    <dgm:cxn modelId="{2AC8DEC2-361A-41F1-A96E-A2B07213BA14}" srcId="{17082338-1EC8-4F82-A155-ED8BF3ECAB92}" destId="{2B07D075-605D-4CE0-B9F0-23863978CD23}" srcOrd="0" destOrd="0" parTransId="{6B2937D3-C05E-4B6D-BBAC-838770BB50B6}" sibTransId="{0BF4C258-207F-48B8-A0FB-E51BE396EA0D}"/>
    <dgm:cxn modelId="{2643D8C4-18E6-4EBB-8ED7-BD126FD0CF17}" srcId="{422C029E-F29D-4224-BA44-A9CA48E0F5F9}" destId="{22DF8165-2F1B-478D-8E12-9D3E88B7671D}" srcOrd="0" destOrd="0" parTransId="{BB7CE8CF-4666-4A54-9C5B-B184DBD96756}" sibTransId="{188A4645-2EFF-4FC1-B292-7F69732DAB95}"/>
    <dgm:cxn modelId="{8688F9C6-283D-4A3E-9381-A8E25C9E682F}" srcId="{50DA027B-5C97-4F4F-B9B6-BD81971D16FD}" destId="{EE4AD08E-1DCC-4604-A77E-B97FB1F259AF}" srcOrd="0" destOrd="0" parTransId="{E50EA2F0-E4AB-4B14-84FE-D597E78B16F9}" sibTransId="{AE5B6341-EADE-4296-B49C-AABD6CCBD95D}"/>
    <dgm:cxn modelId="{883979CC-6A80-4C7A-8B6C-0CC11D0A30CE}" srcId="{422C029E-F29D-4224-BA44-A9CA48E0F5F9}" destId="{17082338-1EC8-4F82-A155-ED8BF3ECAB92}" srcOrd="2" destOrd="0" parTransId="{422CAB0C-7132-4221-8597-202608592949}" sibTransId="{8EC649FC-25A5-4F99-B6C5-6B03CF12B304}"/>
    <dgm:cxn modelId="{4A996AD6-5C5D-4520-BD9E-BC7EACB521DB}" srcId="{091B7C96-069F-4A6E-8C7B-FEC2AAC06EBB}" destId="{5C9E7464-9628-4ABD-BB03-87266DA96D9C}" srcOrd="0" destOrd="0" parTransId="{A95290CC-4309-4765-8854-92865E7FAEA8}" sibTransId="{E5F739F3-E110-4F71-B570-2D4BBDBD61F2}"/>
    <dgm:cxn modelId="{A38CE2E8-1F1C-43F6-B3AB-D1F2D765D48C}" srcId="{01D74AD1-84C1-431A-A458-8CCB10344F74}" destId="{193A5D5D-2AEF-4EEB-BD6C-AEC4AFA71C2F}" srcOrd="0" destOrd="0" parTransId="{AD6369D7-9FC4-48D3-967E-95FE1159DC9E}" sibTransId="{565202B4-EE93-4672-A770-EB059148C31C}"/>
    <dgm:cxn modelId="{433274EC-0EE4-4C82-95FD-BFF587B860C2}" srcId="{422C029E-F29D-4224-BA44-A9CA48E0F5F9}" destId="{CE9DC088-E0E1-42DC-826B-40B9B11B39F7}" srcOrd="6" destOrd="0" parTransId="{2100E04C-FD96-4406-8BAD-4C89A940E1DF}" sibTransId="{47EDFAE5-3DED-4E63-802C-3019E3E28CDC}"/>
    <dgm:cxn modelId="{CFB941BF-849D-4F4F-BB44-7FF8AD179F9C}" type="presParOf" srcId="{10BC4958-B6B9-4EDE-AF8D-14E0902876AB}" destId="{001E1D47-E5F0-4CC3-8DBD-840B0C47E563}" srcOrd="0" destOrd="0" presId="urn:microsoft.com/office/officeart/2005/8/layout/vList5"/>
    <dgm:cxn modelId="{0D981ECC-71F1-4B99-973B-DB91A3373065}" type="presParOf" srcId="{001E1D47-E5F0-4CC3-8DBD-840B0C47E563}" destId="{3D4F3C47-04B1-4225-8C50-E880515CF67F}" srcOrd="0" destOrd="0" presId="urn:microsoft.com/office/officeart/2005/8/layout/vList5"/>
    <dgm:cxn modelId="{D10CEB25-9676-4F56-8D7F-E79AC0461695}" type="presParOf" srcId="{001E1D47-E5F0-4CC3-8DBD-840B0C47E563}" destId="{6FF9C8D1-4648-4547-B1F2-6D9F0F02AE18}" srcOrd="1" destOrd="0" presId="urn:microsoft.com/office/officeart/2005/8/layout/vList5"/>
    <dgm:cxn modelId="{1F4ADEA7-79C7-40FC-9314-D5462EE4A2EB}" type="presParOf" srcId="{10BC4958-B6B9-4EDE-AF8D-14E0902876AB}" destId="{DBD71C47-D2F6-4B96-B63A-27D72200BDDD}" srcOrd="1" destOrd="0" presId="urn:microsoft.com/office/officeart/2005/8/layout/vList5"/>
    <dgm:cxn modelId="{D83761E3-87E1-45EC-A11F-FAF336A9D166}" type="presParOf" srcId="{10BC4958-B6B9-4EDE-AF8D-14E0902876AB}" destId="{96B82435-FF39-4D69-BC20-AF34D7F200C9}" srcOrd="2" destOrd="0" presId="urn:microsoft.com/office/officeart/2005/8/layout/vList5"/>
    <dgm:cxn modelId="{11AB5C52-EB11-4805-9FB7-3B3CA35E6533}" type="presParOf" srcId="{96B82435-FF39-4D69-BC20-AF34D7F200C9}" destId="{2BB95830-C7E1-4122-ABF1-6FAB9DE656A7}" srcOrd="0" destOrd="0" presId="urn:microsoft.com/office/officeart/2005/8/layout/vList5"/>
    <dgm:cxn modelId="{73EB8838-E9A1-4D8E-AEF8-F23E6010D9AB}" type="presParOf" srcId="{96B82435-FF39-4D69-BC20-AF34D7F200C9}" destId="{C33CABD9-5C49-45E4-B729-0D951DAD85EA}" srcOrd="1" destOrd="0" presId="urn:microsoft.com/office/officeart/2005/8/layout/vList5"/>
    <dgm:cxn modelId="{952C35A5-8A14-445F-9941-0033C6AA0C25}" type="presParOf" srcId="{10BC4958-B6B9-4EDE-AF8D-14E0902876AB}" destId="{0A482B61-07DE-4292-AD63-F4BC814A8AE5}" srcOrd="3" destOrd="0" presId="urn:microsoft.com/office/officeart/2005/8/layout/vList5"/>
    <dgm:cxn modelId="{548ADCE7-7216-48B4-B7CB-EF68F01D32FA}" type="presParOf" srcId="{10BC4958-B6B9-4EDE-AF8D-14E0902876AB}" destId="{8FBCFED8-C7C8-4AAA-AD85-4F0DE2D7DE09}" srcOrd="4" destOrd="0" presId="urn:microsoft.com/office/officeart/2005/8/layout/vList5"/>
    <dgm:cxn modelId="{E3BD71DF-0D6A-4405-8C73-B8943D4ADE16}" type="presParOf" srcId="{8FBCFED8-C7C8-4AAA-AD85-4F0DE2D7DE09}" destId="{7FCC933D-0CF2-47AE-A6C3-40D6B83AEA43}" srcOrd="0" destOrd="0" presId="urn:microsoft.com/office/officeart/2005/8/layout/vList5"/>
    <dgm:cxn modelId="{FF7B5F31-01CA-4A23-9B94-C52F74171075}" type="presParOf" srcId="{8FBCFED8-C7C8-4AAA-AD85-4F0DE2D7DE09}" destId="{7A08529B-6BD8-4AE8-A19D-958F181B0CDF}" srcOrd="1" destOrd="0" presId="urn:microsoft.com/office/officeart/2005/8/layout/vList5"/>
    <dgm:cxn modelId="{10D9C1F4-1D39-4A3B-B8A5-2498BCF4548B}" type="presParOf" srcId="{10BC4958-B6B9-4EDE-AF8D-14E0902876AB}" destId="{AADF7F1B-173F-4048-A237-AE7505151368}" srcOrd="5" destOrd="0" presId="urn:microsoft.com/office/officeart/2005/8/layout/vList5"/>
    <dgm:cxn modelId="{D76F408B-76D8-4538-8645-0536307A64AD}" type="presParOf" srcId="{10BC4958-B6B9-4EDE-AF8D-14E0902876AB}" destId="{21D8C851-1204-49C4-8912-521E89117C9C}" srcOrd="6" destOrd="0" presId="urn:microsoft.com/office/officeart/2005/8/layout/vList5"/>
    <dgm:cxn modelId="{CEBAF1BB-6A20-4EA4-BBBC-3E94775AB08F}" type="presParOf" srcId="{21D8C851-1204-49C4-8912-521E89117C9C}" destId="{EF77113E-E726-435E-944B-AC782D58F48A}" srcOrd="0" destOrd="0" presId="urn:microsoft.com/office/officeart/2005/8/layout/vList5"/>
    <dgm:cxn modelId="{AA3A46E8-936A-460A-B763-100E350A5AF7}" type="presParOf" srcId="{21D8C851-1204-49C4-8912-521E89117C9C}" destId="{9E6959CD-9A9F-47E8-90CB-08E9C66321FE}" srcOrd="1" destOrd="0" presId="urn:microsoft.com/office/officeart/2005/8/layout/vList5"/>
    <dgm:cxn modelId="{C125A3FD-CBA8-4752-BCAE-F6244197FB78}" type="presParOf" srcId="{10BC4958-B6B9-4EDE-AF8D-14E0902876AB}" destId="{3EDB8787-3779-427C-9489-350128EE5908}" srcOrd="7" destOrd="0" presId="urn:microsoft.com/office/officeart/2005/8/layout/vList5"/>
    <dgm:cxn modelId="{40D5FB57-6909-4547-980D-B9CC98280C35}" type="presParOf" srcId="{10BC4958-B6B9-4EDE-AF8D-14E0902876AB}" destId="{B2894C1F-5F88-4F26-85A9-1A659809B894}" srcOrd="8" destOrd="0" presId="urn:microsoft.com/office/officeart/2005/8/layout/vList5"/>
    <dgm:cxn modelId="{C22C953F-61CA-4469-9596-6C5612107A90}" type="presParOf" srcId="{B2894C1F-5F88-4F26-85A9-1A659809B894}" destId="{9B42A88A-941F-4FE4-9A09-B2BD5B6FA9A4}" srcOrd="0" destOrd="0" presId="urn:microsoft.com/office/officeart/2005/8/layout/vList5"/>
    <dgm:cxn modelId="{2B3896AD-CFB2-47A1-9354-EAC4D5090CDA}" type="presParOf" srcId="{B2894C1F-5F88-4F26-85A9-1A659809B894}" destId="{95B8C27F-4C67-48C8-AC63-436DC49D2CB5}" srcOrd="1" destOrd="0" presId="urn:microsoft.com/office/officeart/2005/8/layout/vList5"/>
    <dgm:cxn modelId="{2F39327A-55D2-4FF4-918C-B29F3778BFEA}" type="presParOf" srcId="{10BC4958-B6B9-4EDE-AF8D-14E0902876AB}" destId="{0A96340B-9727-4CB8-ADB2-6CB34AC7C3AE}" srcOrd="9" destOrd="0" presId="urn:microsoft.com/office/officeart/2005/8/layout/vList5"/>
    <dgm:cxn modelId="{0490355F-7532-4309-AAC2-BD4E6D0DC4F2}" type="presParOf" srcId="{10BC4958-B6B9-4EDE-AF8D-14E0902876AB}" destId="{9E94CC3A-B810-4B7F-8DCE-4CDB01B211A5}" srcOrd="10" destOrd="0" presId="urn:microsoft.com/office/officeart/2005/8/layout/vList5"/>
    <dgm:cxn modelId="{67B16C00-72A3-4C6A-86BA-189EC7518774}" type="presParOf" srcId="{9E94CC3A-B810-4B7F-8DCE-4CDB01B211A5}" destId="{69D8BE51-6E1F-4F74-8DD8-19E3BA6382BD}" srcOrd="0" destOrd="0" presId="urn:microsoft.com/office/officeart/2005/8/layout/vList5"/>
    <dgm:cxn modelId="{4227F1E6-1A9B-4C8A-B765-99B57B604193}" type="presParOf" srcId="{9E94CC3A-B810-4B7F-8DCE-4CDB01B211A5}" destId="{D61502C5-A95A-4C10-A743-88823F7AE577}" srcOrd="1" destOrd="0" presId="urn:microsoft.com/office/officeart/2005/8/layout/vList5"/>
    <dgm:cxn modelId="{ADF5807A-A136-4376-BE3D-76EA82B94381}" type="presParOf" srcId="{10BC4958-B6B9-4EDE-AF8D-14E0902876AB}" destId="{14B92DC4-057C-4189-A6BE-7DC0376244D0}" srcOrd="11" destOrd="0" presId="urn:microsoft.com/office/officeart/2005/8/layout/vList5"/>
    <dgm:cxn modelId="{0EB875C5-63FA-42CC-9910-43AB8C7A7087}" type="presParOf" srcId="{10BC4958-B6B9-4EDE-AF8D-14E0902876AB}" destId="{081591E7-1D5F-4C36-9F44-548AEE4BE630}" srcOrd="12" destOrd="0" presId="urn:microsoft.com/office/officeart/2005/8/layout/vList5"/>
    <dgm:cxn modelId="{C1D2F5D9-F443-41D5-9713-D94D0174E692}" type="presParOf" srcId="{081591E7-1D5F-4C36-9F44-548AEE4BE630}" destId="{40299483-7F07-4B52-AA67-6A4971150E85}" srcOrd="0" destOrd="0" presId="urn:microsoft.com/office/officeart/2005/8/layout/vList5"/>
    <dgm:cxn modelId="{A0566927-E94F-4C69-B63E-59AE2A48DED9}" type="presParOf" srcId="{081591E7-1D5F-4C36-9F44-548AEE4BE630}" destId="{18CB6A98-4A61-4E40-8C24-59ABEE5BDB3E}" srcOrd="1" destOrd="0" presId="urn:microsoft.com/office/officeart/2005/8/layout/vList5"/>
  </dgm:cxnLst>
  <dgm:bg>
    <a:solidFill>
      <a:srgbClr val="00206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26628-8B61-4C86-9406-722D48F521F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67C9080-BB5D-4BDA-8C42-DB4D60EAC822}">
      <dgm:prSet/>
      <dgm:spPr/>
      <dgm:t>
        <a:bodyPr/>
        <a:lstStyle/>
        <a:p>
          <a:r>
            <a:rPr lang="en-US"/>
            <a:t>The most effective method to remove contamination is wipe – toss – wipe</a:t>
          </a:r>
        </a:p>
      </dgm:t>
    </dgm:pt>
    <dgm:pt modelId="{EF1A0F99-92C5-41CA-871C-AD879B1F48E3}" type="parTrans" cxnId="{CF558706-FCC9-4DEE-A418-161243FB57DC}">
      <dgm:prSet/>
      <dgm:spPr/>
      <dgm:t>
        <a:bodyPr/>
        <a:lstStyle/>
        <a:p>
          <a:endParaRPr lang="en-US"/>
        </a:p>
      </dgm:t>
    </dgm:pt>
    <dgm:pt modelId="{AF08AF54-8D1A-4EF3-803D-8BFA7495AB57}" type="sibTrans" cxnId="{CF558706-FCC9-4DEE-A418-161243FB57DC}">
      <dgm:prSet/>
      <dgm:spPr/>
      <dgm:t>
        <a:bodyPr/>
        <a:lstStyle/>
        <a:p>
          <a:endParaRPr lang="en-US"/>
        </a:p>
      </dgm:t>
    </dgm:pt>
    <dgm:pt modelId="{5E3E0CAE-27E4-4A44-8EAE-71A9A2A0E762}">
      <dgm:prSet/>
      <dgm:spPr/>
      <dgm:t>
        <a:bodyPr/>
        <a:lstStyle/>
        <a:p>
          <a:r>
            <a:rPr lang="en-US"/>
            <a:t>Contamination can be spread from surface-to-surface by using one wipe to apply disinfectant to multiple surfaces</a:t>
          </a:r>
        </a:p>
      </dgm:t>
    </dgm:pt>
    <dgm:pt modelId="{511D516B-1069-4DC5-A285-F7C79D171494}" type="parTrans" cxnId="{177A9779-A542-4666-BB42-5EC56B116517}">
      <dgm:prSet/>
      <dgm:spPr/>
      <dgm:t>
        <a:bodyPr/>
        <a:lstStyle/>
        <a:p>
          <a:endParaRPr lang="en-US"/>
        </a:p>
      </dgm:t>
    </dgm:pt>
    <dgm:pt modelId="{6AD1C5D5-4ACA-4A9D-BE1B-0802DD525C97}" type="sibTrans" cxnId="{177A9779-A542-4666-BB42-5EC56B116517}">
      <dgm:prSet/>
      <dgm:spPr/>
      <dgm:t>
        <a:bodyPr/>
        <a:lstStyle/>
        <a:p>
          <a:endParaRPr lang="en-US"/>
        </a:p>
      </dgm:t>
    </dgm:pt>
    <dgm:pt modelId="{D8BF870D-5AF5-4224-A22A-EFBAC52F927F}" type="pres">
      <dgm:prSet presAssocID="{18026628-8B61-4C86-9406-722D48F521F7}" presName="hierChild1" presStyleCnt="0">
        <dgm:presLayoutVars>
          <dgm:chPref val="1"/>
          <dgm:dir/>
          <dgm:animOne val="branch"/>
          <dgm:animLvl val="lvl"/>
          <dgm:resizeHandles/>
        </dgm:presLayoutVars>
      </dgm:prSet>
      <dgm:spPr/>
    </dgm:pt>
    <dgm:pt modelId="{88E8D517-F8CD-46B8-9F71-6A6D129D3A2F}" type="pres">
      <dgm:prSet presAssocID="{767C9080-BB5D-4BDA-8C42-DB4D60EAC822}" presName="hierRoot1" presStyleCnt="0"/>
      <dgm:spPr/>
    </dgm:pt>
    <dgm:pt modelId="{3F4A0758-0700-4202-B74C-C1525DF3E8E0}" type="pres">
      <dgm:prSet presAssocID="{767C9080-BB5D-4BDA-8C42-DB4D60EAC822}" presName="composite" presStyleCnt="0"/>
      <dgm:spPr/>
    </dgm:pt>
    <dgm:pt modelId="{8247D4D4-FDBE-43B6-9286-90F92C0C5585}" type="pres">
      <dgm:prSet presAssocID="{767C9080-BB5D-4BDA-8C42-DB4D60EAC822}" presName="background" presStyleLbl="node0" presStyleIdx="0" presStyleCnt="2"/>
      <dgm:spPr/>
    </dgm:pt>
    <dgm:pt modelId="{F0416987-5559-4539-BE43-B9CDE37483F2}" type="pres">
      <dgm:prSet presAssocID="{767C9080-BB5D-4BDA-8C42-DB4D60EAC822}" presName="text" presStyleLbl="fgAcc0" presStyleIdx="0" presStyleCnt="2">
        <dgm:presLayoutVars>
          <dgm:chPref val="3"/>
        </dgm:presLayoutVars>
      </dgm:prSet>
      <dgm:spPr/>
    </dgm:pt>
    <dgm:pt modelId="{4F5CF6AE-2BEC-4E21-AB13-77EF599774C5}" type="pres">
      <dgm:prSet presAssocID="{767C9080-BB5D-4BDA-8C42-DB4D60EAC822}" presName="hierChild2" presStyleCnt="0"/>
      <dgm:spPr/>
    </dgm:pt>
    <dgm:pt modelId="{43C5A403-95AF-4FC2-87AF-119FC23BFE99}" type="pres">
      <dgm:prSet presAssocID="{5E3E0CAE-27E4-4A44-8EAE-71A9A2A0E762}" presName="hierRoot1" presStyleCnt="0"/>
      <dgm:spPr/>
    </dgm:pt>
    <dgm:pt modelId="{8B5D3A16-5F44-49BB-93CD-91FA224599B3}" type="pres">
      <dgm:prSet presAssocID="{5E3E0CAE-27E4-4A44-8EAE-71A9A2A0E762}" presName="composite" presStyleCnt="0"/>
      <dgm:spPr/>
    </dgm:pt>
    <dgm:pt modelId="{E606BC04-680F-449B-B7D8-54E5F8BDD0DB}" type="pres">
      <dgm:prSet presAssocID="{5E3E0CAE-27E4-4A44-8EAE-71A9A2A0E762}" presName="background" presStyleLbl="node0" presStyleIdx="1" presStyleCnt="2"/>
      <dgm:spPr/>
    </dgm:pt>
    <dgm:pt modelId="{26063A26-B865-4BD0-8BEC-8EC1C313D796}" type="pres">
      <dgm:prSet presAssocID="{5E3E0CAE-27E4-4A44-8EAE-71A9A2A0E762}" presName="text" presStyleLbl="fgAcc0" presStyleIdx="1" presStyleCnt="2">
        <dgm:presLayoutVars>
          <dgm:chPref val="3"/>
        </dgm:presLayoutVars>
      </dgm:prSet>
      <dgm:spPr/>
    </dgm:pt>
    <dgm:pt modelId="{C7DE210C-31AA-4338-B15C-C86E8DCF6E31}" type="pres">
      <dgm:prSet presAssocID="{5E3E0CAE-27E4-4A44-8EAE-71A9A2A0E762}" presName="hierChild2" presStyleCnt="0"/>
      <dgm:spPr/>
    </dgm:pt>
  </dgm:ptLst>
  <dgm:cxnLst>
    <dgm:cxn modelId="{CF558706-FCC9-4DEE-A418-161243FB57DC}" srcId="{18026628-8B61-4C86-9406-722D48F521F7}" destId="{767C9080-BB5D-4BDA-8C42-DB4D60EAC822}" srcOrd="0" destOrd="0" parTransId="{EF1A0F99-92C5-41CA-871C-AD879B1F48E3}" sibTransId="{AF08AF54-8D1A-4EF3-803D-8BFA7495AB57}"/>
    <dgm:cxn modelId="{A829872E-5A3B-466C-8E9D-04F6A43DD23A}" type="presOf" srcId="{5E3E0CAE-27E4-4A44-8EAE-71A9A2A0E762}" destId="{26063A26-B865-4BD0-8BEC-8EC1C313D796}" srcOrd="0" destOrd="0" presId="urn:microsoft.com/office/officeart/2005/8/layout/hierarchy1"/>
    <dgm:cxn modelId="{3B3E776E-0F98-4228-801A-5E4EC11CCE26}" type="presOf" srcId="{767C9080-BB5D-4BDA-8C42-DB4D60EAC822}" destId="{F0416987-5559-4539-BE43-B9CDE37483F2}" srcOrd="0" destOrd="0" presId="urn:microsoft.com/office/officeart/2005/8/layout/hierarchy1"/>
    <dgm:cxn modelId="{3BB5F253-8C9F-40E4-9D65-EDD4DC077B56}" type="presOf" srcId="{18026628-8B61-4C86-9406-722D48F521F7}" destId="{D8BF870D-5AF5-4224-A22A-EFBAC52F927F}" srcOrd="0" destOrd="0" presId="urn:microsoft.com/office/officeart/2005/8/layout/hierarchy1"/>
    <dgm:cxn modelId="{177A9779-A542-4666-BB42-5EC56B116517}" srcId="{18026628-8B61-4C86-9406-722D48F521F7}" destId="{5E3E0CAE-27E4-4A44-8EAE-71A9A2A0E762}" srcOrd="1" destOrd="0" parTransId="{511D516B-1069-4DC5-A285-F7C79D171494}" sibTransId="{6AD1C5D5-4ACA-4A9D-BE1B-0802DD525C97}"/>
    <dgm:cxn modelId="{51BAF05C-6022-4FF0-A4F1-110B2996D772}" type="presParOf" srcId="{D8BF870D-5AF5-4224-A22A-EFBAC52F927F}" destId="{88E8D517-F8CD-46B8-9F71-6A6D129D3A2F}" srcOrd="0" destOrd="0" presId="urn:microsoft.com/office/officeart/2005/8/layout/hierarchy1"/>
    <dgm:cxn modelId="{30BD9FE3-0BB8-4E22-B0AC-E118736A2145}" type="presParOf" srcId="{88E8D517-F8CD-46B8-9F71-6A6D129D3A2F}" destId="{3F4A0758-0700-4202-B74C-C1525DF3E8E0}" srcOrd="0" destOrd="0" presId="urn:microsoft.com/office/officeart/2005/8/layout/hierarchy1"/>
    <dgm:cxn modelId="{9CDC446A-11F5-474B-8839-C17DD9A8B497}" type="presParOf" srcId="{3F4A0758-0700-4202-B74C-C1525DF3E8E0}" destId="{8247D4D4-FDBE-43B6-9286-90F92C0C5585}" srcOrd="0" destOrd="0" presId="urn:microsoft.com/office/officeart/2005/8/layout/hierarchy1"/>
    <dgm:cxn modelId="{DD7E5CCB-19E6-41AC-B396-4A179EB1AD6C}" type="presParOf" srcId="{3F4A0758-0700-4202-B74C-C1525DF3E8E0}" destId="{F0416987-5559-4539-BE43-B9CDE37483F2}" srcOrd="1" destOrd="0" presId="urn:microsoft.com/office/officeart/2005/8/layout/hierarchy1"/>
    <dgm:cxn modelId="{2B61E773-7BB4-4673-8259-DAF1BA13B1F8}" type="presParOf" srcId="{88E8D517-F8CD-46B8-9F71-6A6D129D3A2F}" destId="{4F5CF6AE-2BEC-4E21-AB13-77EF599774C5}" srcOrd="1" destOrd="0" presId="urn:microsoft.com/office/officeart/2005/8/layout/hierarchy1"/>
    <dgm:cxn modelId="{9C3D2B2C-8415-4B32-9424-187FE20BE80D}" type="presParOf" srcId="{D8BF870D-5AF5-4224-A22A-EFBAC52F927F}" destId="{43C5A403-95AF-4FC2-87AF-119FC23BFE99}" srcOrd="1" destOrd="0" presId="urn:microsoft.com/office/officeart/2005/8/layout/hierarchy1"/>
    <dgm:cxn modelId="{9D43B25C-E7E5-4EBB-AD84-8FFFEF565D22}" type="presParOf" srcId="{43C5A403-95AF-4FC2-87AF-119FC23BFE99}" destId="{8B5D3A16-5F44-49BB-93CD-91FA224599B3}" srcOrd="0" destOrd="0" presId="urn:microsoft.com/office/officeart/2005/8/layout/hierarchy1"/>
    <dgm:cxn modelId="{16539476-4D57-4F98-8B69-8FF57525918B}" type="presParOf" srcId="{8B5D3A16-5F44-49BB-93CD-91FA224599B3}" destId="{E606BC04-680F-449B-B7D8-54E5F8BDD0DB}" srcOrd="0" destOrd="0" presId="urn:microsoft.com/office/officeart/2005/8/layout/hierarchy1"/>
    <dgm:cxn modelId="{4C288A18-02CD-44E7-942B-2475777DBCD8}" type="presParOf" srcId="{8B5D3A16-5F44-49BB-93CD-91FA224599B3}" destId="{26063A26-B865-4BD0-8BEC-8EC1C313D796}" srcOrd="1" destOrd="0" presId="urn:microsoft.com/office/officeart/2005/8/layout/hierarchy1"/>
    <dgm:cxn modelId="{E54AE8A6-D809-419E-BDC0-6A76B91A8168}" type="presParOf" srcId="{43C5A403-95AF-4FC2-87AF-119FC23BFE99}" destId="{C7DE210C-31AA-4338-B15C-C86E8DCF6E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BC86E-DD01-4BDA-AAA3-3E530127500F}">
      <dsp:nvSpPr>
        <dsp:cNvPr id="0" name=""/>
        <dsp:cNvSpPr/>
      </dsp:nvSpPr>
      <dsp:spPr>
        <a:xfrm>
          <a:off x="66155" y="0"/>
          <a:ext cx="4282439" cy="414861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C7571-3529-48D6-8C56-684CBE2977AC}">
      <dsp:nvSpPr>
        <dsp:cNvPr id="0" name=""/>
        <dsp:cNvSpPr/>
      </dsp:nvSpPr>
      <dsp:spPr>
        <a:xfrm>
          <a:off x="2207374" y="428662"/>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Hepatitis B</a:t>
          </a:r>
        </a:p>
      </dsp:txBody>
      <dsp:txXfrm>
        <a:off x="2228606" y="449894"/>
        <a:ext cx="2741121" cy="392471"/>
      </dsp:txXfrm>
    </dsp:sp>
    <dsp:sp modelId="{2822EE8F-E1F5-4DEE-94B3-FCFFE823E141}">
      <dsp:nvSpPr>
        <dsp:cNvPr id="0" name=""/>
        <dsp:cNvSpPr/>
      </dsp:nvSpPr>
      <dsp:spPr>
        <a:xfrm>
          <a:off x="2207374" y="917964"/>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Measles/Mumps/Rubella</a:t>
          </a:r>
        </a:p>
      </dsp:txBody>
      <dsp:txXfrm>
        <a:off x="2228606" y="939196"/>
        <a:ext cx="2741121" cy="392471"/>
      </dsp:txXfrm>
    </dsp:sp>
    <dsp:sp modelId="{4926A8D3-A65E-4FAF-8B19-1D7095B30FCB}">
      <dsp:nvSpPr>
        <dsp:cNvPr id="0" name=""/>
        <dsp:cNvSpPr/>
      </dsp:nvSpPr>
      <dsp:spPr>
        <a:xfrm>
          <a:off x="2207374" y="1407266"/>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Varicella</a:t>
          </a:r>
        </a:p>
      </dsp:txBody>
      <dsp:txXfrm>
        <a:off x="2228606" y="1428498"/>
        <a:ext cx="2741121" cy="392471"/>
      </dsp:txXfrm>
    </dsp:sp>
    <dsp:sp modelId="{63983AA1-9380-4482-98FA-C980D3FCCAE2}">
      <dsp:nvSpPr>
        <dsp:cNvPr id="0" name=""/>
        <dsp:cNvSpPr/>
      </dsp:nvSpPr>
      <dsp:spPr>
        <a:xfrm>
          <a:off x="2207374" y="1896568"/>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Tdap</a:t>
          </a:r>
        </a:p>
      </dsp:txBody>
      <dsp:txXfrm>
        <a:off x="2228606" y="1917800"/>
        <a:ext cx="2741121" cy="392471"/>
      </dsp:txXfrm>
    </dsp:sp>
    <dsp:sp modelId="{F5637FE3-83C1-4D54-B01C-9BD563BCA7EC}">
      <dsp:nvSpPr>
        <dsp:cNvPr id="0" name=""/>
        <dsp:cNvSpPr/>
      </dsp:nvSpPr>
      <dsp:spPr>
        <a:xfrm>
          <a:off x="2207374" y="2385870"/>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Polio</a:t>
          </a:r>
        </a:p>
      </dsp:txBody>
      <dsp:txXfrm>
        <a:off x="2228606" y="2407102"/>
        <a:ext cx="2741121" cy="392471"/>
      </dsp:txXfrm>
    </dsp:sp>
    <dsp:sp modelId="{32813DE7-1196-486B-A788-C1EF0D14D0B9}">
      <dsp:nvSpPr>
        <dsp:cNvPr id="0" name=""/>
        <dsp:cNvSpPr/>
      </dsp:nvSpPr>
      <dsp:spPr>
        <a:xfrm>
          <a:off x="2207374" y="2875172"/>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COVID-19</a:t>
          </a:r>
        </a:p>
      </dsp:txBody>
      <dsp:txXfrm>
        <a:off x="2228606" y="2896404"/>
        <a:ext cx="2741121" cy="392471"/>
      </dsp:txXfrm>
    </dsp:sp>
    <dsp:sp modelId="{5201005E-B23F-42AD-B17A-22A9F8D58430}">
      <dsp:nvSpPr>
        <dsp:cNvPr id="0" name=""/>
        <dsp:cNvSpPr/>
      </dsp:nvSpPr>
      <dsp:spPr>
        <a:xfrm>
          <a:off x="2207374" y="3364474"/>
          <a:ext cx="2783585" cy="43493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Influenza</a:t>
          </a:r>
        </a:p>
      </dsp:txBody>
      <dsp:txXfrm>
        <a:off x="2228606" y="3385706"/>
        <a:ext cx="2741121" cy="392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E53AE-261A-464E-8E5E-0A0F4A3119C9}">
      <dsp:nvSpPr>
        <dsp:cNvPr id="0" name=""/>
        <dsp:cNvSpPr/>
      </dsp:nvSpPr>
      <dsp:spPr>
        <a:xfrm>
          <a:off x="0" y="0"/>
          <a:ext cx="3154934" cy="403262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5971" tIns="330200" rIns="245971" bIns="330200" numCol="1" spcCol="1270" anchor="t" anchorCtr="0">
          <a:noAutofit/>
        </a:bodyPr>
        <a:lstStyle/>
        <a:p>
          <a:pPr marL="0" lvl="0" indent="0" algn="l" defTabSz="1155700">
            <a:lnSpc>
              <a:spcPct val="90000"/>
            </a:lnSpc>
            <a:spcBef>
              <a:spcPct val="0"/>
            </a:spcBef>
            <a:spcAft>
              <a:spcPct val="35000"/>
            </a:spcAft>
            <a:buNone/>
          </a:pPr>
          <a:r>
            <a:rPr lang="en-US" sz="2600" kern="1200"/>
            <a:t>Employer must provide appropriate PPE</a:t>
          </a:r>
        </a:p>
      </dsp:txBody>
      <dsp:txXfrm>
        <a:off x="0" y="1532395"/>
        <a:ext cx="3154934" cy="2419572"/>
      </dsp:txXfrm>
    </dsp:sp>
    <dsp:sp modelId="{69E081E7-8475-415D-8343-94349F1A38DF}">
      <dsp:nvSpPr>
        <dsp:cNvPr id="0" name=""/>
        <dsp:cNvSpPr/>
      </dsp:nvSpPr>
      <dsp:spPr>
        <a:xfrm>
          <a:off x="972573" y="403262"/>
          <a:ext cx="1209786" cy="120978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320" tIns="12700" rIns="9432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49742" y="580431"/>
        <a:ext cx="855448" cy="855448"/>
      </dsp:txXfrm>
    </dsp:sp>
    <dsp:sp modelId="{FA530955-5B33-42EA-B31B-D8094FFD121E}">
      <dsp:nvSpPr>
        <dsp:cNvPr id="0" name=""/>
        <dsp:cNvSpPr/>
      </dsp:nvSpPr>
      <dsp:spPr>
        <a:xfrm>
          <a:off x="0" y="4032549"/>
          <a:ext cx="3154934"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3E7E3-5840-4F74-81D9-66B525F1FD55}">
      <dsp:nvSpPr>
        <dsp:cNvPr id="0" name=""/>
        <dsp:cNvSpPr/>
      </dsp:nvSpPr>
      <dsp:spPr>
        <a:xfrm>
          <a:off x="3470427" y="0"/>
          <a:ext cx="3154934" cy="4032621"/>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5971" tIns="330200" rIns="245971" bIns="330200" numCol="1" spcCol="1270" anchor="t" anchorCtr="0">
          <a:noAutofit/>
        </a:bodyPr>
        <a:lstStyle/>
        <a:p>
          <a:pPr marL="0" lvl="0" indent="0" algn="l" defTabSz="1155700">
            <a:lnSpc>
              <a:spcPct val="90000"/>
            </a:lnSpc>
            <a:spcBef>
              <a:spcPct val="0"/>
            </a:spcBef>
            <a:spcAft>
              <a:spcPct val="35000"/>
            </a:spcAft>
            <a:buNone/>
          </a:pPr>
          <a:r>
            <a:rPr lang="en-US" sz="2600" kern="1200"/>
            <a:t>Employer must replace PPE when needed</a:t>
          </a:r>
        </a:p>
      </dsp:txBody>
      <dsp:txXfrm>
        <a:off x="3470427" y="1532395"/>
        <a:ext cx="3154934" cy="2419572"/>
      </dsp:txXfrm>
    </dsp:sp>
    <dsp:sp modelId="{7F999E53-15BE-4F94-B428-3E763E4D2527}">
      <dsp:nvSpPr>
        <dsp:cNvPr id="0" name=""/>
        <dsp:cNvSpPr/>
      </dsp:nvSpPr>
      <dsp:spPr>
        <a:xfrm>
          <a:off x="4443001" y="403262"/>
          <a:ext cx="1209786" cy="1209786"/>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320" tIns="12700" rIns="9432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20170" y="580431"/>
        <a:ext cx="855448" cy="855448"/>
      </dsp:txXfrm>
    </dsp:sp>
    <dsp:sp modelId="{C8439AB9-476F-4B3F-8BBF-BF8FE5A8E0B3}">
      <dsp:nvSpPr>
        <dsp:cNvPr id="0" name=""/>
        <dsp:cNvSpPr/>
      </dsp:nvSpPr>
      <dsp:spPr>
        <a:xfrm>
          <a:off x="3470427" y="4032549"/>
          <a:ext cx="3154934"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5957B-05FC-42BF-879C-53FDEA5840CE}">
      <dsp:nvSpPr>
        <dsp:cNvPr id="0" name=""/>
        <dsp:cNvSpPr/>
      </dsp:nvSpPr>
      <dsp:spPr>
        <a:xfrm>
          <a:off x="6940854" y="0"/>
          <a:ext cx="3154934" cy="4032621"/>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5971" tIns="330200" rIns="245971" bIns="330200" numCol="1" spcCol="1270" anchor="t" anchorCtr="0">
          <a:noAutofit/>
        </a:bodyPr>
        <a:lstStyle/>
        <a:p>
          <a:pPr marL="0" lvl="0" indent="0" algn="l" defTabSz="1155700">
            <a:lnSpc>
              <a:spcPct val="90000"/>
            </a:lnSpc>
            <a:spcBef>
              <a:spcPct val="0"/>
            </a:spcBef>
            <a:spcAft>
              <a:spcPct val="35000"/>
            </a:spcAft>
            <a:buNone/>
          </a:pPr>
          <a:r>
            <a:rPr lang="en-US" sz="2600" kern="1200"/>
            <a:t>Employer must ensure its use by employees</a:t>
          </a:r>
        </a:p>
      </dsp:txBody>
      <dsp:txXfrm>
        <a:off x="6940854" y="1532395"/>
        <a:ext cx="3154934" cy="2419572"/>
      </dsp:txXfrm>
    </dsp:sp>
    <dsp:sp modelId="{7FC334DD-9E30-44AE-A8D5-21E7BC4565E3}">
      <dsp:nvSpPr>
        <dsp:cNvPr id="0" name=""/>
        <dsp:cNvSpPr/>
      </dsp:nvSpPr>
      <dsp:spPr>
        <a:xfrm>
          <a:off x="7913428" y="403262"/>
          <a:ext cx="1209786" cy="1209786"/>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320" tIns="12700" rIns="9432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090597" y="580431"/>
        <a:ext cx="855448" cy="855448"/>
      </dsp:txXfrm>
    </dsp:sp>
    <dsp:sp modelId="{DBE5AF0E-64ED-40BE-8019-2B22837D6D03}">
      <dsp:nvSpPr>
        <dsp:cNvPr id="0" name=""/>
        <dsp:cNvSpPr/>
      </dsp:nvSpPr>
      <dsp:spPr>
        <a:xfrm>
          <a:off x="6940854" y="4032549"/>
          <a:ext cx="3154934"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D2FFA-6309-43A7-AFAE-B099EECE34AC}">
      <dsp:nvSpPr>
        <dsp:cNvPr id="0" name=""/>
        <dsp:cNvSpPr/>
      </dsp:nvSpPr>
      <dsp:spPr>
        <a:xfrm>
          <a:off x="307345" y="1546"/>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Prompt reporting of injuries</a:t>
          </a:r>
        </a:p>
      </dsp:txBody>
      <dsp:txXfrm>
        <a:off x="307345" y="1546"/>
        <a:ext cx="3222855" cy="1933713"/>
      </dsp:txXfrm>
    </dsp:sp>
    <dsp:sp modelId="{24198F6A-A742-4E5C-A9EE-94FDF11DB418}">
      <dsp:nvSpPr>
        <dsp:cNvPr id="0" name=""/>
        <dsp:cNvSpPr/>
      </dsp:nvSpPr>
      <dsp:spPr>
        <a:xfrm>
          <a:off x="3852486" y="1546"/>
          <a:ext cx="3222855" cy="193371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Interview of patient</a:t>
          </a:r>
        </a:p>
      </dsp:txBody>
      <dsp:txXfrm>
        <a:off x="3852486" y="1546"/>
        <a:ext cx="3222855" cy="1933713"/>
      </dsp:txXfrm>
    </dsp:sp>
    <dsp:sp modelId="{2EFC4C7A-E18E-47DF-8DEE-8F1EC1C1A295}">
      <dsp:nvSpPr>
        <dsp:cNvPr id="0" name=""/>
        <dsp:cNvSpPr/>
      </dsp:nvSpPr>
      <dsp:spPr>
        <a:xfrm>
          <a:off x="7397627" y="1546"/>
          <a:ext cx="3222855" cy="193371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Testing of patient and exposed worker</a:t>
          </a:r>
        </a:p>
      </dsp:txBody>
      <dsp:txXfrm>
        <a:off x="7397627" y="1546"/>
        <a:ext cx="3222855" cy="1933713"/>
      </dsp:txXfrm>
    </dsp:sp>
    <dsp:sp modelId="{DC087275-F5C9-46A9-84EC-04412E70CDAB}">
      <dsp:nvSpPr>
        <dsp:cNvPr id="0" name=""/>
        <dsp:cNvSpPr/>
      </dsp:nvSpPr>
      <dsp:spPr>
        <a:xfrm>
          <a:off x="2079915" y="2257545"/>
          <a:ext cx="3222855" cy="193371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Referral for medical counseling</a:t>
          </a:r>
        </a:p>
      </dsp:txBody>
      <dsp:txXfrm>
        <a:off x="2079915" y="2257545"/>
        <a:ext cx="3222855" cy="1933713"/>
      </dsp:txXfrm>
    </dsp:sp>
    <dsp:sp modelId="{4E815D8D-F090-4827-BAAC-6510D59282E8}">
      <dsp:nvSpPr>
        <dsp:cNvPr id="0" name=""/>
        <dsp:cNvSpPr/>
      </dsp:nvSpPr>
      <dsp:spPr>
        <a:xfrm>
          <a:off x="5625057" y="2257545"/>
          <a:ext cx="3222855" cy="193371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Written report documenting details of incident, including whether or not a safety device was involved</a:t>
          </a:r>
        </a:p>
      </dsp:txBody>
      <dsp:txXfrm>
        <a:off x="5625057" y="2257545"/>
        <a:ext cx="3222855" cy="1933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9C8D1-4648-4547-B1F2-6D9F0F02AE18}">
      <dsp:nvSpPr>
        <dsp:cNvPr id="0" name=""/>
        <dsp:cNvSpPr/>
      </dsp:nvSpPr>
      <dsp:spPr>
        <a:xfrm rot="5400000">
          <a:off x="3868034" y="-1644196"/>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Hours</a:t>
          </a:r>
          <a:endParaRPr lang="en-US" sz="2200" kern="1200" dirty="0">
            <a:solidFill>
              <a:schemeClr val="tx1"/>
            </a:solidFill>
          </a:endParaRPr>
        </a:p>
      </dsp:txBody>
      <dsp:txXfrm rot="-5400000">
        <a:off x="2167128" y="78719"/>
        <a:ext cx="3830663" cy="406841"/>
      </dsp:txXfrm>
    </dsp:sp>
    <dsp:sp modelId="{3D4F3C47-04B1-4225-8C50-E880515CF67F}">
      <dsp:nvSpPr>
        <dsp:cNvPr id="0" name=""/>
        <dsp:cNvSpPr/>
      </dsp:nvSpPr>
      <dsp:spPr>
        <a:xfrm>
          <a:off x="0" y="0"/>
          <a:ext cx="2167128" cy="563574"/>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HIV</a:t>
          </a:r>
        </a:p>
      </dsp:txBody>
      <dsp:txXfrm>
        <a:off x="27511" y="27511"/>
        <a:ext cx="2112106" cy="508552"/>
      </dsp:txXfrm>
    </dsp:sp>
    <dsp:sp modelId="{C33CABD9-5C49-45E4-B729-0D951DAD85EA}">
      <dsp:nvSpPr>
        <dsp:cNvPr id="0" name=""/>
        <dsp:cNvSpPr/>
      </dsp:nvSpPr>
      <dsp:spPr>
        <a:xfrm rot="5400000">
          <a:off x="3868034" y="-1052443"/>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Hours</a:t>
          </a:r>
          <a:endParaRPr lang="en-US" sz="2200" kern="1200" dirty="0">
            <a:solidFill>
              <a:schemeClr val="tx1"/>
            </a:solidFill>
          </a:endParaRPr>
        </a:p>
      </dsp:txBody>
      <dsp:txXfrm rot="-5400000">
        <a:off x="2167128" y="670472"/>
        <a:ext cx="3830663" cy="406841"/>
      </dsp:txXfrm>
    </dsp:sp>
    <dsp:sp modelId="{2BB95830-C7E1-4122-ABF1-6FAB9DE656A7}">
      <dsp:nvSpPr>
        <dsp:cNvPr id="0" name=""/>
        <dsp:cNvSpPr/>
      </dsp:nvSpPr>
      <dsp:spPr>
        <a:xfrm>
          <a:off x="0" y="592105"/>
          <a:ext cx="2167128" cy="563574"/>
        </a:xfrm>
        <a:prstGeom prst="roundRect">
          <a:avLst/>
        </a:prstGeom>
        <a:solidFill>
          <a:schemeClr val="accent5">
            <a:shade val="80000"/>
            <a:hueOff val="45211"/>
            <a:satOff val="863"/>
            <a:lumOff val="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HSV</a:t>
          </a:r>
        </a:p>
      </dsp:txBody>
      <dsp:txXfrm>
        <a:off x="27511" y="619616"/>
        <a:ext cx="2112106" cy="508552"/>
      </dsp:txXfrm>
    </dsp:sp>
    <dsp:sp modelId="{7A08529B-6BD8-4AE8-A19D-958F181B0CDF}">
      <dsp:nvSpPr>
        <dsp:cNvPr id="0" name=""/>
        <dsp:cNvSpPr/>
      </dsp:nvSpPr>
      <dsp:spPr>
        <a:xfrm rot="5400000">
          <a:off x="3868034" y="-460689"/>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14 Hours</a:t>
          </a:r>
          <a:endParaRPr lang="en-US" sz="2200" kern="1200" dirty="0">
            <a:solidFill>
              <a:schemeClr val="tx1"/>
            </a:solidFill>
          </a:endParaRPr>
        </a:p>
      </dsp:txBody>
      <dsp:txXfrm rot="-5400000">
        <a:off x="2167128" y="1262226"/>
        <a:ext cx="3830663" cy="406841"/>
      </dsp:txXfrm>
    </dsp:sp>
    <dsp:sp modelId="{7FCC933D-0CF2-47AE-A6C3-40D6B83AEA43}">
      <dsp:nvSpPr>
        <dsp:cNvPr id="0" name=""/>
        <dsp:cNvSpPr/>
      </dsp:nvSpPr>
      <dsp:spPr>
        <a:xfrm>
          <a:off x="0" y="1183858"/>
          <a:ext cx="2167128" cy="563574"/>
        </a:xfrm>
        <a:prstGeom prst="roundRect">
          <a:avLst/>
        </a:prstGeom>
        <a:solidFill>
          <a:schemeClr val="accent5">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Rhinovirus</a:t>
          </a:r>
        </a:p>
      </dsp:txBody>
      <dsp:txXfrm>
        <a:off x="27511" y="1211369"/>
        <a:ext cx="2112106" cy="508552"/>
      </dsp:txXfrm>
    </dsp:sp>
    <dsp:sp modelId="{9E6959CD-9A9F-47E8-90CB-08E9C66321FE}">
      <dsp:nvSpPr>
        <dsp:cNvPr id="0" name=""/>
        <dsp:cNvSpPr/>
      </dsp:nvSpPr>
      <dsp:spPr>
        <a:xfrm rot="5400000">
          <a:off x="3868034" y="131063"/>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5 Days</a:t>
          </a:r>
        </a:p>
      </dsp:txBody>
      <dsp:txXfrm rot="-5400000">
        <a:off x="2167128" y="1853979"/>
        <a:ext cx="3830663" cy="406841"/>
      </dsp:txXfrm>
    </dsp:sp>
    <dsp:sp modelId="{EF77113E-E726-435E-944B-AC782D58F48A}">
      <dsp:nvSpPr>
        <dsp:cNvPr id="0" name=""/>
        <dsp:cNvSpPr/>
      </dsp:nvSpPr>
      <dsp:spPr>
        <a:xfrm>
          <a:off x="0" y="1775612"/>
          <a:ext cx="2167128" cy="563574"/>
        </a:xfrm>
        <a:prstGeom prst="roundRect">
          <a:avLst/>
        </a:prstGeom>
        <a:solidFill>
          <a:schemeClr val="accent5">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Staph</a:t>
          </a:r>
          <a:endParaRPr lang="en-US" sz="2800" kern="1200" dirty="0">
            <a:solidFill>
              <a:schemeClr val="bg1"/>
            </a:solidFill>
          </a:endParaRPr>
        </a:p>
      </dsp:txBody>
      <dsp:txXfrm>
        <a:off x="27511" y="1803123"/>
        <a:ext cx="2112106" cy="508552"/>
      </dsp:txXfrm>
    </dsp:sp>
    <dsp:sp modelId="{95B8C27F-4C67-48C8-AC63-436DC49D2CB5}">
      <dsp:nvSpPr>
        <dsp:cNvPr id="0" name=""/>
        <dsp:cNvSpPr/>
      </dsp:nvSpPr>
      <dsp:spPr>
        <a:xfrm rot="5400000">
          <a:off x="3868034" y="722817"/>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7 Days</a:t>
          </a:r>
          <a:endParaRPr lang="en-US" sz="2200" kern="1200" dirty="0">
            <a:solidFill>
              <a:schemeClr val="tx1"/>
            </a:solidFill>
          </a:endParaRPr>
        </a:p>
      </dsp:txBody>
      <dsp:txXfrm rot="-5400000">
        <a:off x="2167128" y="2445733"/>
        <a:ext cx="3830663" cy="406841"/>
      </dsp:txXfrm>
    </dsp:sp>
    <dsp:sp modelId="{9B42A88A-941F-4FE4-9A09-B2BD5B6FA9A4}">
      <dsp:nvSpPr>
        <dsp:cNvPr id="0" name=""/>
        <dsp:cNvSpPr/>
      </dsp:nvSpPr>
      <dsp:spPr>
        <a:xfrm>
          <a:off x="0" y="2367366"/>
          <a:ext cx="2167128" cy="563574"/>
        </a:xfrm>
        <a:prstGeom prst="roundRect">
          <a:avLst/>
        </a:prstGeom>
        <a:solidFill>
          <a:schemeClr val="accent5">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HBV</a:t>
          </a:r>
        </a:p>
      </dsp:txBody>
      <dsp:txXfrm>
        <a:off x="27511" y="2394877"/>
        <a:ext cx="2112106" cy="508552"/>
      </dsp:txXfrm>
    </dsp:sp>
    <dsp:sp modelId="{D61502C5-A95A-4C10-A743-88823F7AE577}">
      <dsp:nvSpPr>
        <dsp:cNvPr id="0" name=""/>
        <dsp:cNvSpPr/>
      </dsp:nvSpPr>
      <dsp:spPr>
        <a:xfrm rot="5400000">
          <a:off x="3868034" y="1314571"/>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6 Weeks</a:t>
          </a:r>
          <a:endParaRPr lang="en-US" sz="2200" kern="1200" dirty="0">
            <a:solidFill>
              <a:schemeClr val="tx1"/>
            </a:solidFill>
          </a:endParaRPr>
        </a:p>
      </dsp:txBody>
      <dsp:txXfrm rot="-5400000">
        <a:off x="2167128" y="3037487"/>
        <a:ext cx="3830663" cy="406841"/>
      </dsp:txXfrm>
    </dsp:sp>
    <dsp:sp modelId="{69D8BE51-6E1F-4F74-8DD8-19E3BA6382BD}">
      <dsp:nvSpPr>
        <dsp:cNvPr id="0" name=""/>
        <dsp:cNvSpPr/>
      </dsp:nvSpPr>
      <dsp:spPr>
        <a:xfrm>
          <a:off x="0" y="2959119"/>
          <a:ext cx="2167128" cy="563574"/>
        </a:xfrm>
        <a:prstGeom prst="roundRect">
          <a:avLst/>
        </a:prstGeom>
        <a:solidFill>
          <a:schemeClr val="accent5">
            <a:shade val="80000"/>
            <a:hueOff val="226053"/>
            <a:satOff val="4313"/>
            <a:lumOff val="19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HCV</a:t>
          </a:r>
          <a:endParaRPr lang="en-US" sz="2800" kern="1200" dirty="0">
            <a:solidFill>
              <a:schemeClr val="bg1"/>
            </a:solidFill>
          </a:endParaRPr>
        </a:p>
      </dsp:txBody>
      <dsp:txXfrm>
        <a:off x="27511" y="2986630"/>
        <a:ext cx="2112106" cy="508552"/>
      </dsp:txXfrm>
    </dsp:sp>
    <dsp:sp modelId="{18CB6A98-4A61-4E40-8C24-59ABEE5BDB3E}">
      <dsp:nvSpPr>
        <dsp:cNvPr id="0" name=""/>
        <dsp:cNvSpPr/>
      </dsp:nvSpPr>
      <dsp:spPr>
        <a:xfrm rot="5400000">
          <a:off x="3868034" y="1906324"/>
          <a:ext cx="450859" cy="3852672"/>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6 to 8 Months</a:t>
          </a:r>
          <a:endParaRPr lang="en-US" sz="2200" kern="1200" dirty="0">
            <a:solidFill>
              <a:schemeClr val="tx1"/>
            </a:solidFill>
          </a:endParaRPr>
        </a:p>
      </dsp:txBody>
      <dsp:txXfrm rot="-5400000">
        <a:off x="2167128" y="3629240"/>
        <a:ext cx="3830663" cy="406841"/>
      </dsp:txXfrm>
    </dsp:sp>
    <dsp:sp modelId="{40299483-7F07-4B52-AA67-6A4971150E85}">
      <dsp:nvSpPr>
        <dsp:cNvPr id="0" name=""/>
        <dsp:cNvSpPr/>
      </dsp:nvSpPr>
      <dsp:spPr>
        <a:xfrm>
          <a:off x="0" y="3550873"/>
          <a:ext cx="2167128" cy="563574"/>
        </a:xfrm>
        <a:prstGeom prst="roundRect">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rPr>
            <a:t>TB</a:t>
          </a:r>
        </a:p>
      </dsp:txBody>
      <dsp:txXfrm>
        <a:off x="27511" y="3578384"/>
        <a:ext cx="2112106" cy="5085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7D4D4-FDBE-43B6-9286-90F92C0C5585}">
      <dsp:nvSpPr>
        <dsp:cNvPr id="0" name=""/>
        <dsp:cNvSpPr/>
      </dsp:nvSpPr>
      <dsp:spPr>
        <a:xfrm>
          <a:off x="131700" y="1448"/>
          <a:ext cx="4429178" cy="281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16987-5559-4539-BE43-B9CDE37483F2}">
      <dsp:nvSpPr>
        <dsp:cNvPr id="0" name=""/>
        <dsp:cNvSpPr/>
      </dsp:nvSpPr>
      <dsp:spPr>
        <a:xfrm>
          <a:off x="623831" y="468973"/>
          <a:ext cx="4429178" cy="2812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The most effective method to remove contamination is wipe – toss – wipe</a:t>
          </a:r>
        </a:p>
      </dsp:txBody>
      <dsp:txXfrm>
        <a:off x="706207" y="551349"/>
        <a:ext cx="4264426" cy="2647776"/>
      </dsp:txXfrm>
    </dsp:sp>
    <dsp:sp modelId="{E606BC04-680F-449B-B7D8-54E5F8BDD0DB}">
      <dsp:nvSpPr>
        <dsp:cNvPr id="0" name=""/>
        <dsp:cNvSpPr/>
      </dsp:nvSpPr>
      <dsp:spPr>
        <a:xfrm>
          <a:off x="5545140" y="1448"/>
          <a:ext cx="4429178" cy="2812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63A26-B865-4BD0-8BEC-8EC1C313D796}">
      <dsp:nvSpPr>
        <dsp:cNvPr id="0" name=""/>
        <dsp:cNvSpPr/>
      </dsp:nvSpPr>
      <dsp:spPr>
        <a:xfrm>
          <a:off x="6037271" y="468973"/>
          <a:ext cx="4429178" cy="2812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Contamination can be spread from surface-to-surface by using one wipe to apply disinfectant to multiple surfaces</a:t>
          </a:r>
        </a:p>
      </dsp:txBody>
      <dsp:txXfrm>
        <a:off x="6119647" y="551349"/>
        <a:ext cx="4264426" cy="26477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C0050-3971-4405-9B71-B8A755A4AE40}"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4EFEA-4C76-407C-A968-E32E29D5BF20}" type="slidenum">
              <a:rPr lang="en-US" smtClean="0"/>
              <a:t>‹#›</a:t>
            </a:fld>
            <a:endParaRPr lang="en-US"/>
          </a:p>
        </p:txBody>
      </p:sp>
    </p:spTree>
    <p:extLst>
      <p:ext uri="{BB962C8B-B14F-4D97-AF65-F5344CB8AC3E}">
        <p14:creationId xmlns:p14="http://schemas.microsoft.com/office/powerpoint/2010/main" val="238528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accreditation/certification of outpatient clinics, </a:t>
            </a:r>
            <a:r>
              <a:rPr lang="en-US" dirty="0" err="1"/>
              <a:t>eg</a:t>
            </a:r>
            <a:r>
              <a:rPr lang="en-US" dirty="0"/>
              <a:t>; AAAHC, CMS, etc.</a:t>
            </a:r>
          </a:p>
        </p:txBody>
      </p:sp>
      <p:sp>
        <p:nvSpPr>
          <p:cNvPr id="4" name="Slide Number Placeholder 3"/>
          <p:cNvSpPr>
            <a:spLocks noGrp="1"/>
          </p:cNvSpPr>
          <p:nvPr>
            <p:ph type="sldNum" sz="quarter" idx="5"/>
          </p:nvPr>
        </p:nvSpPr>
        <p:spPr/>
        <p:txBody>
          <a:bodyPr/>
          <a:lstStyle/>
          <a:p>
            <a:fld id="{B804EFEA-4C76-407C-A968-E32E29D5BF20}" type="slidenum">
              <a:rPr lang="en-US" smtClean="0"/>
              <a:t>4</a:t>
            </a:fld>
            <a:endParaRPr lang="en-US"/>
          </a:p>
        </p:txBody>
      </p:sp>
    </p:spTree>
    <p:extLst>
      <p:ext uri="{BB962C8B-B14F-4D97-AF65-F5344CB8AC3E}">
        <p14:creationId xmlns:p14="http://schemas.microsoft.com/office/powerpoint/2010/main" val="2555796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xfrm>
            <a:off x="457200" y="720725"/>
            <a:ext cx="6400800" cy="3600450"/>
          </a:xfrm>
          <a:ln/>
        </p:spPr>
      </p:sp>
      <p:sp>
        <p:nvSpPr>
          <p:cNvPr id="125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248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1324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Rot="1" noChangeAspect="1" noChangeArrowheads="1" noTextEdit="1"/>
          </p:cNvSpPr>
          <p:nvPr>
            <p:ph type="sldImg"/>
          </p:nvPr>
        </p:nvSpPr>
        <p:spPr>
          <a:xfrm>
            <a:off x="457200" y="720725"/>
            <a:ext cx="6400800" cy="3600450"/>
          </a:xfrm>
          <a:ln/>
        </p:spPr>
      </p:sp>
      <p:sp>
        <p:nvSpPr>
          <p:cNvPr id="126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9415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457200" y="720725"/>
            <a:ext cx="6400800" cy="3600450"/>
          </a:xfrm>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5525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TextBox 3"/>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135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1480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457200" y="720725"/>
            <a:ext cx="6400800" cy="3600450"/>
          </a:xfrm>
          <a:ln/>
        </p:spPr>
      </p:sp>
      <p:sp>
        <p:nvSpPr>
          <p:cNvPr id="148484" name="Rectangle 3"/>
          <p:cNvSpPr>
            <a:spLocks noGrp="1" noChangeArrowheads="1"/>
          </p:cNvSpPr>
          <p:nvPr>
            <p:ph type="body" idx="1"/>
          </p:nvPr>
        </p:nvSpPr>
        <p:spPr>
          <a:noFill/>
          <a:ln/>
        </p:spPr>
        <p:txBody>
          <a:bodyPr/>
          <a:lstStyle/>
          <a:p>
            <a:endParaRPr lang="en-US" dirty="0"/>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551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Rot="1" noChangeAspect="1" noChangeArrowheads="1" noTextEdit="1"/>
          </p:cNvSpPr>
          <p:nvPr>
            <p:ph type="sldImg"/>
          </p:nvPr>
        </p:nvSpPr>
        <p:spPr>
          <a:xfrm>
            <a:off x="461963" y="715963"/>
            <a:ext cx="6365875" cy="3581400"/>
          </a:xfrm>
          <a:ln/>
        </p:spPr>
      </p:sp>
      <p:sp>
        <p:nvSpPr>
          <p:cNvPr id="152580"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4050492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pPr lvl="0"/>
            <a:endParaRPr/>
          </a:p>
        </p:txBody>
      </p:sp>
      <p:sp>
        <p:nvSpPr>
          <p:cNvPr id="731" name="Shape 731"/>
          <p:cNvSpPr>
            <a:spLocks noGrp="1"/>
          </p:cNvSpPr>
          <p:nvPr>
            <p:ph type="body" sz="quarter" idx="1"/>
          </p:nvPr>
        </p:nvSpPr>
        <p:spPr>
          <a:prstGeom prst="rect">
            <a:avLst/>
          </a:prstGeom>
        </p:spPr>
        <p:txBody>
          <a:bodyPr/>
          <a:lstStyle>
            <a:lvl1pPr defTabSz="914400">
              <a:lnSpc>
                <a:spcPct val="100000"/>
              </a:lnSpc>
              <a:defRPr sz="1200">
                <a:latin typeface="Arial"/>
                <a:ea typeface="Arial"/>
                <a:cs typeface="Arial"/>
                <a:sym typeface="Arial"/>
              </a:defRPr>
            </a:lvl1pPr>
          </a:lstStyle>
          <a:p>
            <a:pPr lvl="0">
              <a:defRPr sz="1800"/>
            </a:pPr>
            <a:endParaRPr/>
          </a:p>
        </p:txBody>
      </p:sp>
    </p:spTree>
    <p:extLst>
      <p:ext uri="{BB962C8B-B14F-4D97-AF65-F5344CB8AC3E}">
        <p14:creationId xmlns:p14="http://schemas.microsoft.com/office/powerpoint/2010/main" val="137112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8238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xfrm>
            <a:off x="461963" y="715963"/>
            <a:ext cx="6365875" cy="3581400"/>
          </a:xfrm>
          <a:ln/>
        </p:spPr>
      </p:sp>
      <p:sp>
        <p:nvSpPr>
          <p:cNvPr id="110596" name="Rectangle 3"/>
          <p:cNvSpPr>
            <a:spLocks noGrp="1" noChangeArrowheads="1"/>
          </p:cNvSpPr>
          <p:nvPr>
            <p:ph type="body" idx="1"/>
          </p:nvPr>
        </p:nvSpPr>
        <p:spPr>
          <a:xfrm>
            <a:off x="949325" y="4535488"/>
            <a:ext cx="5389563" cy="4375150"/>
          </a:xfrm>
          <a:noFill/>
          <a:ln/>
        </p:spPr>
        <p:txBody>
          <a:bodyPr/>
          <a:lstStyle/>
          <a:p>
            <a:pPr eaLnBrk="1" hangingPunct="1"/>
            <a:endParaRPr lang="en-US" dirty="0"/>
          </a:p>
        </p:txBody>
      </p:sp>
    </p:spTree>
    <p:extLst>
      <p:ext uri="{BB962C8B-B14F-4D97-AF65-F5344CB8AC3E}">
        <p14:creationId xmlns:p14="http://schemas.microsoft.com/office/powerpoint/2010/main" val="245357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Rot="1" noChangeAspect="1" noChangeArrowheads="1" noTextEdit="1"/>
          </p:cNvSpPr>
          <p:nvPr>
            <p:ph type="sldImg"/>
          </p:nvPr>
        </p:nvSpPr>
        <p:spPr>
          <a:xfrm>
            <a:off x="457200" y="720725"/>
            <a:ext cx="6400800" cy="3600450"/>
          </a:xfrm>
          <a:ln/>
        </p:spPr>
      </p:sp>
      <p:sp>
        <p:nvSpPr>
          <p:cNvPr id="1310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4561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Rot="1" noChangeAspect="1" noChangeArrowheads="1" noTextEdit="1"/>
          </p:cNvSpPr>
          <p:nvPr>
            <p:ph type="sldImg"/>
          </p:nvPr>
        </p:nvSpPr>
        <p:spPr>
          <a:xfrm>
            <a:off x="461963" y="715963"/>
            <a:ext cx="6365875" cy="3581400"/>
          </a:xfrm>
          <a:ln/>
        </p:spPr>
      </p:sp>
      <p:sp>
        <p:nvSpPr>
          <p:cNvPr id="132100"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3692329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xfrm>
            <a:off x="457200" y="720725"/>
            <a:ext cx="6400800" cy="3600450"/>
          </a:xfrm>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5107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Shape 1171"/>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172" name="Shape 1172"/>
          <p:cNvSpPr>
            <a:spLocks noGrp="1"/>
          </p:cNvSpPr>
          <p:nvPr>
            <p:ph type="body" sz="quarter" idx="1"/>
          </p:nvPr>
        </p:nvSpPr>
        <p:spPr>
          <a:prstGeom prst="rect">
            <a:avLst/>
          </a:prstGeom>
        </p:spPr>
        <p:txBody>
          <a:bodyPr/>
          <a:lstStyle/>
          <a:p>
            <a:pPr marL="171450" lvl="0" indent="-171450" defTabSz="914400">
              <a:lnSpc>
                <a:spcPct val="130000"/>
              </a:lnSpc>
              <a:spcBef>
                <a:spcPts val="600"/>
              </a:spcBef>
              <a:defRPr sz="1800"/>
            </a:pPr>
            <a:endParaRPr>
              <a:sym typeface="Arial"/>
            </a:endParaRPr>
          </a:p>
        </p:txBody>
      </p:sp>
    </p:spTree>
    <p:extLst>
      <p:ext uri="{BB962C8B-B14F-4D97-AF65-F5344CB8AC3E}">
        <p14:creationId xmlns:p14="http://schemas.microsoft.com/office/powerpoint/2010/main" val="281053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457200" y="720725"/>
            <a:ext cx="6400800" cy="3600450"/>
          </a:xfrm>
          <a:ln/>
        </p:spPr>
      </p:sp>
      <p:sp>
        <p:nvSpPr>
          <p:cNvPr id="139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7960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endParaRPr lang="en-US"/>
          </a:p>
        </p:txBody>
      </p:sp>
    </p:spTree>
    <p:extLst>
      <p:ext uri="{BB962C8B-B14F-4D97-AF65-F5344CB8AC3E}">
        <p14:creationId xmlns:p14="http://schemas.microsoft.com/office/powerpoint/2010/main" val="373467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457200" y="720725"/>
            <a:ext cx="6400800" cy="3600450"/>
          </a:xfrm>
          <a:ln/>
        </p:spPr>
      </p:sp>
      <p:sp>
        <p:nvSpPr>
          <p:cNvPr id="140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50749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xfrm>
            <a:off x="457200" y="720725"/>
            <a:ext cx="6400800" cy="3600450"/>
          </a:xfrm>
          <a:ln/>
        </p:spPr>
      </p:sp>
      <p:sp>
        <p:nvSpPr>
          <p:cNvPr id="141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785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460375" y="715963"/>
            <a:ext cx="6365875" cy="3581400"/>
          </a:xfrm>
          <a:ln/>
        </p:spPr>
      </p:sp>
      <p:sp>
        <p:nvSpPr>
          <p:cNvPr id="146436"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102737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Rot="1" noChangeAspect="1" noChangeArrowheads="1" noTextEdit="1"/>
          </p:cNvSpPr>
          <p:nvPr>
            <p:ph type="sldImg"/>
          </p:nvPr>
        </p:nvSpPr>
        <p:spPr>
          <a:xfrm>
            <a:off x="461963" y="715963"/>
            <a:ext cx="6365875" cy="3581400"/>
          </a:xfrm>
          <a:ln/>
        </p:spPr>
      </p:sp>
      <p:sp>
        <p:nvSpPr>
          <p:cNvPr id="147460"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95579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xfrm>
            <a:off x="461963" y="715963"/>
            <a:ext cx="6365875" cy="3581400"/>
          </a:xfrm>
          <a:ln/>
        </p:spPr>
      </p:sp>
      <p:sp>
        <p:nvSpPr>
          <p:cNvPr id="112644"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18545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61963" y="715963"/>
            <a:ext cx="6365875" cy="3581400"/>
          </a:xfrm>
          <a:ln/>
        </p:spPr>
      </p:sp>
      <p:sp>
        <p:nvSpPr>
          <p:cNvPr id="145412"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556381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xfrm>
            <a:off x="457200" y="720725"/>
            <a:ext cx="6400800" cy="3600450"/>
          </a:xfrm>
          <a:ln/>
        </p:spPr>
      </p:sp>
      <p:sp>
        <p:nvSpPr>
          <p:cNvPr id="134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4609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635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ability to protect our masks and respirators becomes even more important as we move into talking about reuse and decontamination strategies. </a:t>
            </a:r>
          </a:p>
          <a:p>
            <a:r>
              <a:rPr lang="en-US" dirty="0"/>
              <a:t>A face shield that extends from your forehead to just below your chin will help protect your eyes as well as your mask</a:t>
            </a:r>
          </a:p>
          <a:p>
            <a:endParaRPr lang="en-US" dirty="0"/>
          </a:p>
          <a:p>
            <a:r>
              <a:rPr lang="en-US" dirty="0"/>
              <a:t>Face shields are being 3d printed at many places across the country, and can also be easily made with craft items you can probably source. See the information at the end of the webinar in the resources section</a:t>
            </a:r>
          </a:p>
          <a:p>
            <a:endParaRPr lang="en-US" dirty="0"/>
          </a:p>
        </p:txBody>
      </p:sp>
      <p:sp>
        <p:nvSpPr>
          <p:cNvPr id="4" name="Date Placeholder 3"/>
          <p:cNvSpPr>
            <a:spLocks noGrp="1"/>
          </p:cNvSpPr>
          <p:nvPr>
            <p:ph type="dt" idx="1"/>
          </p:nvPr>
        </p:nvSpPr>
        <p:spPr/>
        <p:txBody>
          <a:bodyPr/>
          <a:lstStyle/>
          <a:p>
            <a:r>
              <a:rPr lang="en-US"/>
              <a:t>4/20/2020</a:t>
            </a:r>
          </a:p>
        </p:txBody>
      </p:sp>
      <p:sp>
        <p:nvSpPr>
          <p:cNvPr id="5" name="Slide Number Placeholder 4"/>
          <p:cNvSpPr>
            <a:spLocks noGrp="1"/>
          </p:cNvSpPr>
          <p:nvPr>
            <p:ph type="sldNum" sz="quarter" idx="5"/>
          </p:nvPr>
        </p:nvSpPr>
        <p:spPr/>
        <p:txBody>
          <a:bodyPr/>
          <a:lstStyle/>
          <a:p>
            <a:fld id="{8C41CAF1-F671-4BDD-BF7A-607899B55215}" type="slidenum">
              <a:rPr lang="en-US" smtClean="0"/>
              <a:t>14</a:t>
            </a:fld>
            <a:endParaRPr lang="en-US"/>
          </a:p>
        </p:txBody>
      </p:sp>
    </p:spTree>
    <p:extLst>
      <p:ext uri="{BB962C8B-B14F-4D97-AF65-F5344CB8AC3E}">
        <p14:creationId xmlns:p14="http://schemas.microsoft.com/office/powerpoint/2010/main" val="371473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xfrm>
            <a:off x="461963" y="715963"/>
            <a:ext cx="6365875" cy="3581400"/>
          </a:xfrm>
          <a:ln/>
        </p:spPr>
      </p:sp>
      <p:sp>
        <p:nvSpPr>
          <p:cNvPr id="113668"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155071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457200" y="720725"/>
            <a:ext cx="6400800" cy="3600450"/>
          </a:xfrm>
          <a:ln/>
        </p:spPr>
      </p:sp>
      <p:sp>
        <p:nvSpPr>
          <p:cNvPr id="117763" name="Notes Placeholder 2"/>
          <p:cNvSpPr>
            <a:spLocks noGrp="1"/>
          </p:cNvSpPr>
          <p:nvPr>
            <p:ph type="body" idx="1"/>
          </p:nvPr>
        </p:nvSpPr>
        <p:spPr>
          <a:noFill/>
          <a:ln/>
        </p:spPr>
        <p:txBody>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396761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xfrm>
            <a:off x="457200" y="720725"/>
            <a:ext cx="6400800" cy="3600450"/>
          </a:xfrm>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111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457200" y="720725"/>
            <a:ext cx="6400800" cy="3600450"/>
          </a:xfrm>
          <a:ln/>
        </p:spPr>
      </p:sp>
      <p:sp>
        <p:nvSpPr>
          <p:cNvPr id="1146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0304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442913" y="708025"/>
            <a:ext cx="6437312" cy="3621088"/>
          </a:xfrm>
          <a:ln/>
        </p:spPr>
      </p:sp>
      <p:sp>
        <p:nvSpPr>
          <p:cNvPr id="115716" name="Rectangle 3"/>
          <p:cNvSpPr>
            <a:spLocks noGrp="1" noChangeArrowheads="1"/>
          </p:cNvSpPr>
          <p:nvPr>
            <p:ph type="body" idx="1"/>
          </p:nvPr>
        </p:nvSpPr>
        <p:spPr>
          <a:xfrm>
            <a:off x="949325" y="4535488"/>
            <a:ext cx="5389563" cy="4375150"/>
          </a:xfrm>
          <a:noFill/>
          <a:ln/>
        </p:spPr>
        <p:txBody>
          <a:bodyPr/>
          <a:lstStyle/>
          <a:p>
            <a:pPr eaLnBrk="1" hangingPunct="1"/>
            <a:endParaRPr lang="en-US"/>
          </a:p>
        </p:txBody>
      </p:sp>
    </p:spTree>
    <p:extLst>
      <p:ext uri="{BB962C8B-B14F-4D97-AF65-F5344CB8AC3E}">
        <p14:creationId xmlns:p14="http://schemas.microsoft.com/office/powerpoint/2010/main" val="309913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DA10-B857-40E7-8CCE-395B11940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9BE1E-95A4-4D20-BCD8-B68AC962D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91A83234-FBAB-4FB6-B7EB-8F7FAEDD229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216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2510-F489-48AE-9D87-A2146306FD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036C16-A67C-40BE-8D67-C3030DCF4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94424-DDA2-4789-934D-D8193E085208}"/>
              </a:ext>
            </a:extLst>
          </p:cNvPr>
          <p:cNvSpPr>
            <a:spLocks noGrp="1"/>
          </p:cNvSpPr>
          <p:nvPr>
            <p:ph type="dt" sz="half" idx="10"/>
          </p:nvPr>
        </p:nvSpPr>
        <p:spPr/>
        <p:txBody>
          <a:bodyPr/>
          <a:lstStyle/>
          <a:p>
            <a:fld id="{9338ECE5-1943-4AA0-97D2-95B9C4DF6271}" type="datetime1">
              <a:rPr lang="en-US" smtClean="0"/>
              <a:t>8/16/2023</a:t>
            </a:fld>
            <a:endParaRPr lang="en-US"/>
          </a:p>
        </p:txBody>
      </p:sp>
      <p:sp>
        <p:nvSpPr>
          <p:cNvPr id="5" name="Footer Placeholder 4">
            <a:extLst>
              <a:ext uri="{FF2B5EF4-FFF2-40B4-BE49-F238E27FC236}">
                <a16:creationId xmlns:a16="http://schemas.microsoft.com/office/drawing/2014/main" id="{94C934CF-5221-4FBD-BF46-AB5BC551A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DB5D8-12F7-446D-BADB-8632C80DCACB}"/>
              </a:ext>
            </a:extLst>
          </p:cNvPr>
          <p:cNvSpPr>
            <a:spLocks noGrp="1"/>
          </p:cNvSpPr>
          <p:nvPr>
            <p:ph type="sldNum" sz="quarter" idx="12"/>
          </p:nvPr>
        </p:nvSpPr>
        <p:spPr/>
        <p:txBody>
          <a:bodyPr/>
          <a:lstStyle/>
          <a:p>
            <a:fld id="{3D83554E-116E-4E45-801E-E4EB7C6DD3AA}" type="slidenum">
              <a:rPr lang="en-US" smtClean="0"/>
              <a:t>‹#›</a:t>
            </a:fld>
            <a:endParaRPr lang="en-US"/>
          </a:p>
        </p:txBody>
      </p:sp>
    </p:spTree>
    <p:extLst>
      <p:ext uri="{BB962C8B-B14F-4D97-AF65-F5344CB8AC3E}">
        <p14:creationId xmlns:p14="http://schemas.microsoft.com/office/powerpoint/2010/main" val="166276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D8B1E-9868-4D43-A68C-E9990D04F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1EA90-C161-4880-A852-0A25E22A0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ADBAB-8C98-4BB0-ABD0-8ADE5BD78B39}"/>
              </a:ext>
            </a:extLst>
          </p:cNvPr>
          <p:cNvSpPr>
            <a:spLocks noGrp="1"/>
          </p:cNvSpPr>
          <p:nvPr>
            <p:ph type="dt" sz="half" idx="10"/>
          </p:nvPr>
        </p:nvSpPr>
        <p:spPr/>
        <p:txBody>
          <a:bodyPr/>
          <a:lstStyle/>
          <a:p>
            <a:fld id="{3AC2E536-FA96-47A8-BAFD-D46A215B514E}" type="datetime1">
              <a:rPr lang="en-US" smtClean="0"/>
              <a:t>8/16/2023</a:t>
            </a:fld>
            <a:endParaRPr lang="en-US"/>
          </a:p>
        </p:txBody>
      </p:sp>
      <p:sp>
        <p:nvSpPr>
          <p:cNvPr id="5" name="Footer Placeholder 4">
            <a:extLst>
              <a:ext uri="{FF2B5EF4-FFF2-40B4-BE49-F238E27FC236}">
                <a16:creationId xmlns:a16="http://schemas.microsoft.com/office/drawing/2014/main" id="{A9581DC6-CC64-47BC-85BD-CA652B97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72FEB-8208-4ECE-A467-73B5353148EA}"/>
              </a:ext>
            </a:extLst>
          </p:cNvPr>
          <p:cNvSpPr>
            <a:spLocks noGrp="1"/>
          </p:cNvSpPr>
          <p:nvPr>
            <p:ph type="sldNum" sz="quarter" idx="12"/>
          </p:nvPr>
        </p:nvSpPr>
        <p:spPr/>
        <p:txBody>
          <a:bodyPr/>
          <a:lstStyle/>
          <a:p>
            <a:fld id="{3D83554E-116E-4E45-801E-E4EB7C6DD3AA}" type="slidenum">
              <a:rPr lang="en-US" smtClean="0"/>
              <a:t>‹#›</a:t>
            </a:fld>
            <a:endParaRPr lang="en-US"/>
          </a:p>
        </p:txBody>
      </p:sp>
    </p:spTree>
    <p:extLst>
      <p:ext uri="{BB962C8B-B14F-4D97-AF65-F5344CB8AC3E}">
        <p14:creationId xmlns:p14="http://schemas.microsoft.com/office/powerpoint/2010/main" val="430909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3" name="Shape 13"/>
          <p:cNvSpPr>
            <a:spLocks noGrp="1"/>
          </p:cNvSpPr>
          <p:nvPr>
            <p:ph type="sldNum" sz="quarter" idx="2"/>
          </p:nvPr>
        </p:nvSpPr>
        <p:spPr>
          <a:xfrm>
            <a:off x="9899651" y="6526531"/>
            <a:ext cx="1312335" cy="231140"/>
          </a:xfrm>
          <a:prstGeom prst="rect">
            <a:avLst/>
          </a:prstGeom>
        </p:spPr>
        <p:txBody>
          <a:bodyPr lIns="45719" tIns="45719" rIns="45719" bIns="45719"/>
          <a:lstStyle>
            <a:lvl1pPr defTabSz="914377">
              <a:defRPr sz="1000">
                <a:latin typeface="Calibri"/>
                <a:ea typeface="Calibri"/>
                <a:cs typeface="Calibri"/>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36245330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3588-0D82-41B7-BADF-A463966C0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D759F-BC1D-4EE2-9D54-971DADE9A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B5E2619-8DF2-4AF6-B461-6DB4436EBFD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361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6E86E-1F46-4439-B677-8BAB6EC3AE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134B0-535D-49A9-A0F1-340073311B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444E67D-2259-4D1D-8ECF-A1550499D8B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361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2A9A-8841-4491-B4B1-2BFC52D16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7FFED-9BFF-427D-B09E-7FBB0B3DEA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34D5C9-3F69-4009-8BF4-7719593D7C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699AC77-7CA3-4C8E-BE89-A0BEFA091AC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135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A219-8BA9-4D5A-BC12-54F43D269D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2BE731-5310-4109-BEF9-247AADAD8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9D4694-5BBE-42ED-A36A-B06330064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7AE63-0A6B-4DB3-A37C-14324196C9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B1C1B-98DF-4C8B-80A4-01B9504157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54F5507-5078-48C7-BCA5-C5BC22600F3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631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9133-E198-4AC3-8AA0-3872AB400CE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0C4FB9B-DDC7-4C43-AD3E-D9758876B2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18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E96478-A971-4BEF-B77C-29DDF830E3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750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7099-39BB-48C8-BEFB-FFB7CC443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54FA5-F2DC-4FB1-B603-67CF986DD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F05C83-596F-4B10-9BC7-91FBB91D4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89EC611-CD02-4DDA-BED1-A80EBF35768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7953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A52C-4706-4FE0-A2C5-C9B9F4DD8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015A4E-6258-4ED7-AB9B-B32F42F6A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DA44EB-4884-48BE-B098-714F4932E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1AED43-4ABC-4381-9EC9-E9A53EEF3F5B}"/>
              </a:ext>
            </a:extLst>
          </p:cNvPr>
          <p:cNvSpPr>
            <a:spLocks noGrp="1"/>
          </p:cNvSpPr>
          <p:nvPr>
            <p:ph type="dt" sz="half" idx="10"/>
          </p:nvPr>
        </p:nvSpPr>
        <p:spPr/>
        <p:txBody>
          <a:bodyPr/>
          <a:lstStyle/>
          <a:p>
            <a:fld id="{8DAA5F11-21B4-4EA6-99F2-DF15C35050C4}" type="datetime1">
              <a:rPr lang="en-US" smtClean="0"/>
              <a:t>8/16/2023</a:t>
            </a:fld>
            <a:endParaRPr lang="en-US"/>
          </a:p>
        </p:txBody>
      </p:sp>
      <p:sp>
        <p:nvSpPr>
          <p:cNvPr id="6" name="Footer Placeholder 5">
            <a:extLst>
              <a:ext uri="{FF2B5EF4-FFF2-40B4-BE49-F238E27FC236}">
                <a16:creationId xmlns:a16="http://schemas.microsoft.com/office/drawing/2014/main" id="{5DAC483B-34B1-4107-B69F-8DE74E20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1F5043-6C5D-4173-AA87-EAFF90C2DEE7}"/>
              </a:ext>
            </a:extLst>
          </p:cNvPr>
          <p:cNvSpPr>
            <a:spLocks noGrp="1"/>
          </p:cNvSpPr>
          <p:nvPr>
            <p:ph type="sldNum" sz="quarter" idx="12"/>
          </p:nvPr>
        </p:nvSpPr>
        <p:spPr/>
        <p:txBody>
          <a:bodyPr/>
          <a:lstStyle/>
          <a:p>
            <a:fld id="{3D83554E-116E-4E45-801E-E4EB7C6DD3AA}" type="slidenum">
              <a:rPr lang="en-US" smtClean="0"/>
              <a:t>‹#›</a:t>
            </a:fld>
            <a:endParaRPr lang="en-US"/>
          </a:p>
        </p:txBody>
      </p:sp>
    </p:spTree>
    <p:extLst>
      <p:ext uri="{BB962C8B-B14F-4D97-AF65-F5344CB8AC3E}">
        <p14:creationId xmlns:p14="http://schemas.microsoft.com/office/powerpoint/2010/main" val="349248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B2E60-52F3-4AD8-837A-77720500FF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B4420-9848-4C60-8FBD-7129805512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97603-EB3A-41FE-907A-4BF3704344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F5E91-8E2F-4997-9326-52EA3C9D24F5}" type="datetime1">
              <a:rPr lang="en-US" smtClean="0"/>
              <a:t>8/16/2023</a:t>
            </a:fld>
            <a:endParaRPr lang="en-US"/>
          </a:p>
        </p:txBody>
      </p:sp>
      <p:sp>
        <p:nvSpPr>
          <p:cNvPr id="5" name="Footer Placeholder 4">
            <a:extLst>
              <a:ext uri="{FF2B5EF4-FFF2-40B4-BE49-F238E27FC236}">
                <a16:creationId xmlns:a16="http://schemas.microsoft.com/office/drawing/2014/main" id="{924DB364-061B-4DCD-BC7A-2F507F34E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508837-E803-45B1-A885-6DF9183F2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3554E-116E-4E45-801E-E4EB7C6DD3AA}" type="slidenum">
              <a:rPr lang="en-US" smtClean="0"/>
              <a:t>‹#›</a:t>
            </a:fld>
            <a:endParaRPr lang="en-US"/>
          </a:p>
        </p:txBody>
      </p:sp>
    </p:spTree>
    <p:extLst>
      <p:ext uri="{BB962C8B-B14F-4D97-AF65-F5344CB8AC3E}">
        <p14:creationId xmlns:p14="http://schemas.microsoft.com/office/powerpoint/2010/main" val="1185132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oeh.tandfonline.com/doi/full/10.1080/15459624.2013.877591"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tif"/><Relationship Id="rId1" Type="http://schemas.openxmlformats.org/officeDocument/2006/relationships/slideLayout" Target="../slideLayouts/slideLayout2.xml"/><Relationship Id="rId4" Type="http://schemas.openxmlformats.org/officeDocument/2006/relationships/image" Target="../media/image40.tif"/></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B0E8-3CA4-4C16-951D-E683FB575830}"/>
              </a:ext>
            </a:extLst>
          </p:cNvPr>
          <p:cNvSpPr>
            <a:spLocks noGrp="1"/>
          </p:cNvSpPr>
          <p:nvPr>
            <p:ph type="ctrTitle"/>
          </p:nvPr>
        </p:nvSpPr>
        <p:spPr>
          <a:xfrm>
            <a:off x="1212209" y="2235200"/>
            <a:ext cx="9767582" cy="2387600"/>
          </a:xfrm>
        </p:spPr>
        <p:txBody>
          <a:bodyPr>
            <a:normAutofit fontScale="90000"/>
          </a:bodyPr>
          <a:lstStyle/>
          <a:p>
            <a:br>
              <a:rPr lang="en-US" sz="3900" dirty="0">
                <a:solidFill>
                  <a:srgbClr val="292929"/>
                </a:solidFill>
                <a:latin typeface="Arial" panose="020B0604020202020204" pitchFamily="34" charset="0"/>
              </a:rPr>
            </a:br>
            <a:br>
              <a:rPr lang="en-US" sz="3900" dirty="0">
                <a:solidFill>
                  <a:srgbClr val="292929"/>
                </a:solidFill>
                <a:latin typeface="Arial" panose="020B0604020202020204" pitchFamily="34" charset="0"/>
              </a:rPr>
            </a:br>
            <a:r>
              <a:rPr lang="en-US" sz="3900" dirty="0">
                <a:solidFill>
                  <a:srgbClr val="292929"/>
                </a:solidFill>
                <a:latin typeface="Arial" panose="020B0604020202020204" pitchFamily="34" charset="0"/>
              </a:rPr>
              <a:t>Infection Control for Dental Healthcare Professionals</a:t>
            </a:r>
            <a:br>
              <a:rPr lang="en-US" sz="3500" b="0" i="0" dirty="0">
                <a:solidFill>
                  <a:srgbClr val="292929"/>
                </a:solidFill>
                <a:effectLst/>
                <a:latin typeface="Arial" panose="020B0604020202020204" pitchFamily="34" charset="0"/>
              </a:rPr>
            </a:br>
            <a:br>
              <a:rPr lang="en-US" sz="3500" b="0" i="0" dirty="0">
                <a:solidFill>
                  <a:srgbClr val="292929"/>
                </a:solidFill>
                <a:effectLst/>
                <a:latin typeface="Arial" panose="020B0604020202020204" pitchFamily="34" charset="0"/>
              </a:rPr>
            </a:br>
            <a:endParaRPr lang="en-US" sz="2800" dirty="0"/>
          </a:p>
        </p:txBody>
      </p:sp>
    </p:spTree>
    <p:extLst>
      <p:ext uri="{BB962C8B-B14F-4D97-AF65-F5344CB8AC3E}">
        <p14:creationId xmlns:p14="http://schemas.microsoft.com/office/powerpoint/2010/main" val="1997678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6" name="Rectangle 4608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8" name="Rectangle 4608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0" name="Rectangle 4608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2" name="Rectangle 4609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94" name="Rectangle 4609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96" name="Oval 4609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81" name="Title 1"/>
          <p:cNvSpPr>
            <a:spLocks noGrp="1"/>
          </p:cNvSpPr>
          <p:nvPr>
            <p:ph type="title"/>
          </p:nvPr>
        </p:nvSpPr>
        <p:spPr>
          <a:xfrm>
            <a:off x="826396" y="586855"/>
            <a:ext cx="4230100" cy="3387497"/>
          </a:xfrm>
        </p:spPr>
        <p:txBody>
          <a:bodyPr anchor="b">
            <a:normAutofit/>
          </a:bodyPr>
          <a:lstStyle/>
          <a:p>
            <a:pPr algn="r">
              <a:defRPr/>
            </a:pPr>
            <a:r>
              <a:rPr lang="en-US" sz="4000">
                <a:solidFill>
                  <a:srgbClr val="FFFFFF"/>
                </a:solidFill>
              </a:rPr>
              <a:t>Personal Protective Equipment (PPE)</a:t>
            </a:r>
          </a:p>
        </p:txBody>
      </p:sp>
      <p:sp>
        <p:nvSpPr>
          <p:cNvPr id="3" name="Content Placeholder 2"/>
          <p:cNvSpPr>
            <a:spLocks noGrp="1"/>
          </p:cNvSpPr>
          <p:nvPr>
            <p:ph idx="1"/>
          </p:nvPr>
        </p:nvSpPr>
        <p:spPr>
          <a:xfrm>
            <a:off x="6503158" y="649480"/>
            <a:ext cx="4862447" cy="5546047"/>
          </a:xfrm>
        </p:spPr>
        <p:txBody>
          <a:bodyPr anchor="ctr">
            <a:normAutofit/>
          </a:bodyPr>
          <a:lstStyle/>
          <a:p>
            <a:pPr eaLnBrk="1" hangingPunct="1"/>
            <a:r>
              <a:rPr lang="en-US" sz="2400" dirty="0"/>
              <a:t>Worn whenever there is a potential for:</a:t>
            </a:r>
          </a:p>
          <a:p>
            <a:pPr lvl="1" eaLnBrk="1" hangingPunct="1"/>
            <a:r>
              <a:rPr lang="en-US" dirty="0"/>
              <a:t>Contact with patients’ body fluids</a:t>
            </a:r>
          </a:p>
          <a:p>
            <a:pPr lvl="2"/>
            <a:r>
              <a:rPr lang="en-US" sz="2400" dirty="0"/>
              <a:t>Blood</a:t>
            </a:r>
          </a:p>
          <a:p>
            <a:pPr lvl="2"/>
            <a:r>
              <a:rPr lang="en-US" sz="2400" dirty="0"/>
              <a:t>Saliva</a:t>
            </a:r>
          </a:p>
          <a:p>
            <a:pPr lvl="2"/>
            <a:r>
              <a:rPr lang="en-US" sz="2400" dirty="0"/>
              <a:t>Wound exudate</a:t>
            </a:r>
          </a:p>
        </p:txBody>
      </p:sp>
    </p:spTree>
    <p:extLst>
      <p:ext uri="{BB962C8B-B14F-4D97-AF65-F5344CB8AC3E}">
        <p14:creationId xmlns:p14="http://schemas.microsoft.com/office/powerpoint/2010/main" val="89575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280" y="788894"/>
            <a:ext cx="10306520" cy="880730"/>
          </a:xfrm>
        </p:spPr>
        <p:txBody>
          <a:bodyPr>
            <a:normAutofit/>
          </a:bodyPr>
          <a:lstStyle/>
          <a:p>
            <a:r>
              <a:rPr lang="en-US" sz="4000">
                <a:solidFill>
                  <a:srgbClr val="FFFFFF"/>
                </a:solidFill>
              </a:rPr>
              <a:t>Cal/OSHA requirements</a:t>
            </a:r>
          </a:p>
        </p:txBody>
      </p:sp>
      <p:graphicFrame>
        <p:nvGraphicFramePr>
          <p:cNvPr id="5" name="Content Placeholder 2">
            <a:extLst>
              <a:ext uri="{FF2B5EF4-FFF2-40B4-BE49-F238E27FC236}">
                <a16:creationId xmlns:a16="http://schemas.microsoft.com/office/drawing/2014/main" id="{7BC32FC8-E485-4C5C-A4C9-E1D3C214DFDE}"/>
              </a:ext>
            </a:extLst>
          </p:cNvPr>
          <p:cNvGraphicFramePr>
            <a:graphicFrameLocks noGrp="1"/>
          </p:cNvGraphicFramePr>
          <p:nvPr>
            <p:ph idx="1"/>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05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5464" name="Rectangle 27546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458" name="Rectangle 2"/>
          <p:cNvSpPr>
            <a:spLocks noGrp="1" noChangeArrowheads="1"/>
          </p:cNvSpPr>
          <p:nvPr>
            <p:ph type="title"/>
          </p:nvPr>
        </p:nvSpPr>
        <p:spPr>
          <a:xfrm>
            <a:off x="1136397" y="502021"/>
            <a:ext cx="4959603" cy="1642969"/>
          </a:xfrm>
        </p:spPr>
        <p:txBody>
          <a:bodyPr anchor="b">
            <a:normAutofit/>
          </a:bodyPr>
          <a:lstStyle/>
          <a:p>
            <a:pPr>
              <a:defRPr/>
            </a:pPr>
            <a:r>
              <a:rPr lang="en-US" sz="4000"/>
              <a:t>Masks and Protective Eyewear</a:t>
            </a:r>
          </a:p>
        </p:txBody>
      </p:sp>
      <p:sp>
        <p:nvSpPr>
          <p:cNvPr id="275459" name="Rectangle 3"/>
          <p:cNvSpPr>
            <a:spLocks noGrp="1" noChangeArrowheads="1"/>
          </p:cNvSpPr>
          <p:nvPr>
            <p:ph idx="1"/>
          </p:nvPr>
        </p:nvSpPr>
        <p:spPr>
          <a:xfrm>
            <a:off x="1136397" y="2418408"/>
            <a:ext cx="4959603" cy="3522569"/>
          </a:xfrm>
        </p:spPr>
        <p:txBody>
          <a:bodyPr anchor="t">
            <a:normAutofit/>
          </a:bodyPr>
          <a:lstStyle/>
          <a:p>
            <a:pPr eaLnBrk="1" hangingPunct="1"/>
            <a:r>
              <a:rPr lang="en-US" sz="2000" dirty="0"/>
              <a:t>Surgical facemasks in combination with face shields or protective eyewear </a:t>
            </a:r>
          </a:p>
          <a:p>
            <a:pPr eaLnBrk="1" hangingPunct="1"/>
            <a:r>
              <a:rPr lang="en-US" sz="2000" dirty="0"/>
              <a:t>Change masks between patients</a:t>
            </a:r>
          </a:p>
          <a:p>
            <a:pPr eaLnBrk="1" hangingPunct="1"/>
            <a:r>
              <a:rPr lang="en-US" sz="2000" dirty="0"/>
              <a:t>Clean and disinfect reusable face/eye protection between patients</a:t>
            </a:r>
          </a:p>
        </p:txBody>
      </p:sp>
      <p:pic>
        <p:nvPicPr>
          <p:cNvPr id="26628" name="Picture 5" descr="dental procedure"/>
          <p:cNvPicPr>
            <a:picLocks noChangeAspect="1" noChangeArrowheads="1"/>
          </p:cNvPicPr>
          <p:nvPr/>
        </p:nvPicPr>
        <p:blipFill>
          <a:blip r:embed="rId3"/>
          <a:srcRect l="1923" t="16702" r="42308" b="22749"/>
          <a:stretch>
            <a:fillRect/>
          </a:stretch>
        </p:blipFill>
        <p:spPr bwMode="auto">
          <a:xfrm>
            <a:off x="6512442" y="617532"/>
            <a:ext cx="5201023" cy="5209179"/>
          </a:xfrm>
          <a:prstGeom prst="rect">
            <a:avLst/>
          </a:prstGeom>
          <a:noFill/>
        </p:spPr>
      </p:pic>
      <p:sp>
        <p:nvSpPr>
          <p:cNvPr id="275466" name="Rectangle 27546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468" name="Rectangle 27546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16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838200" y="558210"/>
            <a:ext cx="6812280" cy="855724"/>
          </a:xfrm>
          <a:prstGeom prst="rect">
            <a:avLst/>
          </a:prstGeom>
        </p:spPr>
        <p:txBody>
          <a:bodyPr vert="horz" lIns="91440" tIns="45720" rIns="91440" bIns="45720" rtlCol="0" anchor="b">
            <a:normAutofit/>
          </a:bodyPr>
          <a:lstStyle/>
          <a:p>
            <a:pPr fontAlgn="base">
              <a:lnSpc>
                <a:spcPct val="90000"/>
              </a:lnSpc>
              <a:spcBef>
                <a:spcPct val="0"/>
              </a:spcBef>
              <a:spcAft>
                <a:spcPts val="600"/>
              </a:spcAft>
              <a:defRPr/>
            </a:pPr>
            <a:r>
              <a:rPr lang="en-US" sz="4000" kern="1200" dirty="0">
                <a:solidFill>
                  <a:schemeClr val="tx1"/>
                </a:solidFill>
                <a:latin typeface="+mj-lt"/>
                <a:ea typeface="+mj-ea"/>
                <a:cs typeface="+mj-cs"/>
              </a:rPr>
              <a:t>Protective Eyewear</a:t>
            </a:r>
          </a:p>
        </p:txBody>
      </p:sp>
      <p:pic>
        <p:nvPicPr>
          <p:cNvPr id="154628" name="Picture 6" descr="figure 4 side shields"/>
          <p:cNvPicPr>
            <a:picLocks noChangeAspect="1" noChangeArrowheads="1"/>
          </p:cNvPicPr>
          <p:nvPr/>
        </p:nvPicPr>
        <p:blipFill rotWithShape="1">
          <a:blip r:embed="rId2">
            <a:extLst>
              <a:ext uri="{28A0092B-C50C-407E-A947-70E740481C1C}">
                <a14:useLocalDpi xmlns:a14="http://schemas.microsoft.com/office/drawing/2010/main" val="0"/>
              </a:ext>
            </a:extLst>
          </a:blip>
          <a:srcRect t="11944" r="-3" b="4345"/>
          <a:stretch/>
        </p:blipFill>
        <p:spPr bwMode="auto">
          <a:xfrm>
            <a:off x="7992957" y="10"/>
            <a:ext cx="4199043" cy="2769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4629" name="Rectangle 8"/>
          <p:cNvSpPr>
            <a:spLocks noGrp="1" noChangeArrowheads="1"/>
          </p:cNvSpPr>
          <p:nvPr>
            <p:ph sz="half" idx="1"/>
          </p:nvPr>
        </p:nvSpPr>
        <p:spPr>
          <a:xfrm>
            <a:off x="480060" y="1972144"/>
            <a:ext cx="6812280" cy="3136605"/>
          </a:xfrm>
        </p:spPr>
        <p:txBody>
          <a:bodyPr vert="horz" lIns="91440" tIns="45720" rIns="91440" bIns="45720" rtlCol="0">
            <a:normAutofit lnSpcReduction="10000"/>
          </a:bodyPr>
          <a:lstStyle/>
          <a:p>
            <a:r>
              <a:rPr lang="en-US" sz="2400" dirty="0"/>
              <a:t>Glasses with solid side shield</a:t>
            </a:r>
          </a:p>
          <a:p>
            <a:r>
              <a:rPr lang="en-US" sz="2400" dirty="0"/>
              <a:t>Goggles</a:t>
            </a:r>
          </a:p>
          <a:p>
            <a:r>
              <a:rPr lang="en-US" sz="2400" dirty="0"/>
              <a:t>Chin-length face shield</a:t>
            </a:r>
          </a:p>
          <a:p>
            <a:r>
              <a:rPr lang="en-US" sz="2400" dirty="0"/>
              <a:t>Required in situations where spray or spatter of patient body fluids may be possible (e.g.; handpiece use, air/water syringe, ultrasonic scaler)</a:t>
            </a:r>
          </a:p>
          <a:p>
            <a:r>
              <a:rPr lang="en-US" sz="2400" dirty="0"/>
              <a:t>Evidence indicates eye protection is effective in preventing the transmission of SARS-CoV-2</a:t>
            </a:r>
          </a:p>
        </p:txBody>
      </p:sp>
      <p:pic>
        <p:nvPicPr>
          <p:cNvPr id="154630" name="Picture 2" descr="http://www.newlinemedical.com/assets/images/store/kc-guardall-shield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1" b="13819"/>
          <a:stretch/>
        </p:blipFill>
        <p:spPr bwMode="auto">
          <a:xfrm>
            <a:off x="7992957" y="2957665"/>
            <a:ext cx="4199043" cy="3900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ChangeArrowheads="1"/>
          </p:cNvSpPr>
          <p:nvPr/>
        </p:nvSpPr>
        <p:spPr bwMode="auto">
          <a:xfrm>
            <a:off x="1752600" y="1905000"/>
            <a:ext cx="4267200" cy="248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fontAlgn="base" hangingPunct="0">
              <a:spcBef>
                <a:spcPct val="0"/>
              </a:spcBef>
              <a:spcAft>
                <a:spcPts val="600"/>
              </a:spcAft>
            </a:pPr>
            <a:endParaRPr lang="en-US">
              <a:solidFill>
                <a:prstClr val="black"/>
              </a:solidFill>
              <a:latin typeface="Times New Roman" pitchFamily="18" charset="0"/>
            </a:endParaRPr>
          </a:p>
          <a:p>
            <a:pPr eaLnBrk="0" fontAlgn="base" hangingPunct="0">
              <a:spcBef>
                <a:spcPct val="0"/>
              </a:spcBef>
              <a:spcAft>
                <a:spcPts val="600"/>
              </a:spcAft>
            </a:pPr>
            <a:endParaRPr lang="en-US">
              <a:solidFill>
                <a:srgbClr val="00CC00"/>
              </a:solidFill>
              <a:latin typeface="Times New Roman" pitchFamily="18" charset="0"/>
            </a:endParaRPr>
          </a:p>
          <a:p>
            <a:pPr eaLnBrk="0" fontAlgn="base" hangingPunct="0">
              <a:spcBef>
                <a:spcPct val="0"/>
              </a:spcBef>
              <a:spcAft>
                <a:spcPts val="600"/>
              </a:spcAft>
            </a:pPr>
            <a:endParaRPr lang="en-US" sz="3600">
              <a:solidFill>
                <a:srgbClr val="00CC00"/>
              </a:solidFill>
              <a:latin typeface="Times New Roman" pitchFamily="18" charset="0"/>
            </a:endParaRPr>
          </a:p>
        </p:txBody>
      </p:sp>
      <p:sp>
        <p:nvSpPr>
          <p:cNvPr id="2" name="Slide Number Placeholder 1">
            <a:extLst>
              <a:ext uri="{FF2B5EF4-FFF2-40B4-BE49-F238E27FC236}">
                <a16:creationId xmlns:a16="http://schemas.microsoft.com/office/drawing/2014/main" id="{DD20EEA5-E2D7-4628-A176-74007DF11B68}"/>
              </a:ext>
            </a:extLst>
          </p:cNvPr>
          <p:cNvSpPr>
            <a:spLocks noGrp="1"/>
          </p:cNvSpPr>
          <p:nvPr>
            <p:ph type="sldNum" sz="quarter" idx="4294967295"/>
          </p:nvPr>
        </p:nvSpPr>
        <p:spPr>
          <a:xfrm>
            <a:off x="8610600" y="6356350"/>
            <a:ext cx="2743200" cy="365125"/>
          </a:xfrm>
        </p:spPr>
        <p:txBody>
          <a:bodyPr/>
          <a:lstStyle/>
          <a:p>
            <a:fld id="{3D83554E-116E-4E45-801E-E4EB7C6DD3AA}" type="slidenum">
              <a:rPr lang="en-US" smtClean="0"/>
              <a:t>13</a:t>
            </a:fld>
            <a:endParaRPr lang="en-US"/>
          </a:p>
        </p:txBody>
      </p:sp>
    </p:spTree>
    <p:extLst>
      <p:ext uri="{BB962C8B-B14F-4D97-AF65-F5344CB8AC3E}">
        <p14:creationId xmlns:p14="http://schemas.microsoft.com/office/powerpoint/2010/main" val="42246401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596B-2D59-4334-9D01-7447549F6EF7}"/>
              </a:ext>
            </a:extLst>
          </p:cNvPr>
          <p:cNvSpPr>
            <a:spLocks noGrp="1"/>
          </p:cNvSpPr>
          <p:nvPr>
            <p:ph type="title"/>
          </p:nvPr>
        </p:nvSpPr>
        <p:spPr/>
        <p:txBody>
          <a:bodyPr/>
          <a:lstStyle/>
          <a:p>
            <a:r>
              <a:rPr lang="en-US" dirty="0"/>
              <a:t>Face Shields—the protector of the protection</a:t>
            </a:r>
          </a:p>
        </p:txBody>
      </p:sp>
      <p:sp>
        <p:nvSpPr>
          <p:cNvPr id="3" name="Content Placeholder 2">
            <a:extLst>
              <a:ext uri="{FF2B5EF4-FFF2-40B4-BE49-F238E27FC236}">
                <a16:creationId xmlns:a16="http://schemas.microsoft.com/office/drawing/2014/main" id="{3697A019-108F-4D01-AA90-CDBB8D45FF51}"/>
              </a:ext>
            </a:extLst>
          </p:cNvPr>
          <p:cNvSpPr>
            <a:spLocks noGrp="1"/>
          </p:cNvSpPr>
          <p:nvPr>
            <p:ph sz="half" idx="1"/>
          </p:nvPr>
        </p:nvSpPr>
        <p:spPr>
          <a:xfrm>
            <a:off x="635620" y="1895707"/>
            <a:ext cx="5352007" cy="4057736"/>
          </a:xfrm>
        </p:spPr>
        <p:txBody>
          <a:bodyPr/>
          <a:lstStyle/>
          <a:p>
            <a:r>
              <a:rPr lang="en-US" sz="2800" dirty="0">
                <a:latin typeface="+mj-lt"/>
              </a:rPr>
              <a:t>During testing of an influenza-laden cough aerosol with a volume median diameter (VMD) of 8.5 </a:t>
            </a:r>
            <a:r>
              <a:rPr lang="el-GR" sz="2800" dirty="0">
                <a:latin typeface="+mj-lt"/>
              </a:rPr>
              <a:t>μ</a:t>
            </a:r>
            <a:r>
              <a:rPr lang="en-US" sz="2800" dirty="0">
                <a:latin typeface="+mj-lt"/>
              </a:rPr>
              <a:t>m, wearing a face shield reduced the inhalational exposure of the worker by 96% in the period immediately after a cough. </a:t>
            </a:r>
            <a:r>
              <a:rPr lang="en-US" sz="2800" dirty="0">
                <a:latin typeface="+mj-lt"/>
                <a:cs typeface="Arial Black" panose="020B0604020202020204" pitchFamily="34" charset="0"/>
              </a:rPr>
              <a:t>The face shield also reduced the surface contamination of a respirator by 97%</a:t>
            </a:r>
          </a:p>
          <a:p>
            <a:endParaRPr lang="en-US" dirty="0">
              <a:latin typeface="+mj-lt"/>
            </a:endParaRPr>
          </a:p>
        </p:txBody>
      </p:sp>
      <p:pic>
        <p:nvPicPr>
          <p:cNvPr id="5" name="Content Placeholder 4">
            <a:extLst>
              <a:ext uri="{FF2B5EF4-FFF2-40B4-BE49-F238E27FC236}">
                <a16:creationId xmlns:a16="http://schemas.microsoft.com/office/drawing/2014/main" id="{09EA8AC2-ACAA-47AB-862D-8298556853AF}"/>
              </a:ext>
            </a:extLst>
          </p:cNvPr>
          <p:cNvPicPr>
            <a:picLocks noGrp="1" noChangeAspect="1"/>
          </p:cNvPicPr>
          <p:nvPr>
            <p:ph sz="half" idx="2"/>
          </p:nvPr>
        </p:nvPicPr>
        <p:blipFill rotWithShape="1">
          <a:blip r:embed="rId3"/>
          <a:srcRect l="24554" t="20733" r="18041" b="18788"/>
          <a:stretch/>
        </p:blipFill>
        <p:spPr>
          <a:xfrm>
            <a:off x="7449015" y="1602105"/>
            <a:ext cx="3356517" cy="4715107"/>
          </a:xfrm>
          <a:prstGeom prst="rect">
            <a:avLst/>
          </a:prstGeom>
        </p:spPr>
      </p:pic>
      <p:sp>
        <p:nvSpPr>
          <p:cNvPr id="6" name="TextBox 5">
            <a:extLst>
              <a:ext uri="{FF2B5EF4-FFF2-40B4-BE49-F238E27FC236}">
                <a16:creationId xmlns:a16="http://schemas.microsoft.com/office/drawing/2014/main" id="{683B1484-4D26-4156-A3AB-2434993A6909}"/>
              </a:ext>
            </a:extLst>
          </p:cNvPr>
          <p:cNvSpPr txBox="1"/>
          <p:nvPr/>
        </p:nvSpPr>
        <p:spPr>
          <a:xfrm>
            <a:off x="781722" y="6136640"/>
            <a:ext cx="6192593" cy="338554"/>
          </a:xfrm>
          <a:prstGeom prst="rect">
            <a:avLst/>
          </a:prstGeom>
          <a:noFill/>
        </p:spPr>
        <p:txBody>
          <a:bodyPr wrap="none" rtlCol="0">
            <a:spAutoFit/>
          </a:bodyPr>
          <a:lstStyle/>
          <a:p>
            <a:r>
              <a:rPr lang="en-US" sz="1600" b="1" dirty="0">
                <a:solidFill>
                  <a:schemeClr val="accent1">
                    <a:lumMod val="50000"/>
                  </a:schemeClr>
                </a:solidFill>
                <a:hlinkClick r:id="rId4">
                  <a:extLst>
                    <a:ext uri="{A12FA001-AC4F-418D-AE19-62706E023703}">
                      <ahyp:hlinkClr xmlns:ahyp="http://schemas.microsoft.com/office/drawing/2018/hyperlinkcolor" val="tx"/>
                    </a:ext>
                  </a:extLst>
                </a:hlinkClick>
              </a:rPr>
              <a:t>https://</a:t>
            </a:r>
            <a:r>
              <a:rPr lang="en-US" sz="1600" b="1" dirty="0" err="1">
                <a:solidFill>
                  <a:schemeClr val="accent1">
                    <a:lumMod val="50000"/>
                  </a:schemeClr>
                </a:solidFill>
                <a:hlinkClick r:id="rId4">
                  <a:extLst>
                    <a:ext uri="{A12FA001-AC4F-418D-AE19-62706E023703}">
                      <ahyp:hlinkClr xmlns:ahyp="http://schemas.microsoft.com/office/drawing/2018/hyperlinkcolor" val="tx"/>
                    </a:ext>
                  </a:extLst>
                </a:hlinkClick>
              </a:rPr>
              <a:t>oeh.tandfonline.com</a:t>
            </a:r>
            <a:r>
              <a:rPr lang="en-US" sz="1600" b="1" dirty="0">
                <a:solidFill>
                  <a:schemeClr val="accent1">
                    <a:lumMod val="50000"/>
                  </a:schemeClr>
                </a:solidFill>
                <a:hlinkClick r:id="rId4">
                  <a:extLst>
                    <a:ext uri="{A12FA001-AC4F-418D-AE19-62706E023703}">
                      <ahyp:hlinkClr xmlns:ahyp="http://schemas.microsoft.com/office/drawing/2018/hyperlinkcolor" val="tx"/>
                    </a:ext>
                  </a:extLst>
                </a:hlinkClick>
              </a:rPr>
              <a:t>/</a:t>
            </a:r>
            <a:r>
              <a:rPr lang="en-US" sz="1600" b="1" dirty="0" err="1">
                <a:solidFill>
                  <a:schemeClr val="accent1">
                    <a:lumMod val="50000"/>
                  </a:schemeClr>
                </a:solidFill>
                <a:hlinkClick r:id="rId4">
                  <a:extLst>
                    <a:ext uri="{A12FA001-AC4F-418D-AE19-62706E023703}">
                      <ahyp:hlinkClr xmlns:ahyp="http://schemas.microsoft.com/office/drawing/2018/hyperlinkcolor" val="tx"/>
                    </a:ext>
                  </a:extLst>
                </a:hlinkClick>
              </a:rPr>
              <a:t>doi</a:t>
            </a:r>
            <a:r>
              <a:rPr lang="en-US" sz="1600" b="1" dirty="0">
                <a:solidFill>
                  <a:schemeClr val="accent1">
                    <a:lumMod val="50000"/>
                  </a:schemeClr>
                </a:solidFill>
                <a:hlinkClick r:id="rId4">
                  <a:extLst>
                    <a:ext uri="{A12FA001-AC4F-418D-AE19-62706E023703}">
                      <ahyp:hlinkClr xmlns:ahyp="http://schemas.microsoft.com/office/drawing/2018/hyperlinkcolor" val="tx"/>
                    </a:ext>
                  </a:extLst>
                </a:hlinkClick>
              </a:rPr>
              <a:t>/full/10.1080/15459624.2013.877591</a:t>
            </a:r>
            <a:endParaRPr lang="en-US" sz="1600" b="1" dirty="0">
              <a:solidFill>
                <a:schemeClr val="accent1">
                  <a:lumMod val="50000"/>
                </a:schemeClr>
              </a:solidFill>
            </a:endParaRPr>
          </a:p>
        </p:txBody>
      </p:sp>
    </p:spTree>
    <p:extLst>
      <p:ext uri="{BB962C8B-B14F-4D97-AF65-F5344CB8AC3E}">
        <p14:creationId xmlns:p14="http://schemas.microsoft.com/office/powerpoint/2010/main" val="3592627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657" name="Rectangle 1556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1" name="Rectangle 5"/>
          <p:cNvSpPr>
            <a:spLocks noGrp="1" noChangeArrowheads="1"/>
          </p:cNvSpPr>
          <p:nvPr>
            <p:ph type="title"/>
          </p:nvPr>
        </p:nvSpPr>
        <p:spPr>
          <a:xfrm>
            <a:off x="640080" y="325369"/>
            <a:ext cx="4368602" cy="1956841"/>
          </a:xfrm>
        </p:spPr>
        <p:txBody>
          <a:bodyPr vert="horz" lIns="91440" tIns="45720" rIns="91440" bIns="45720" rtlCol="0" anchor="b">
            <a:normAutofit/>
          </a:bodyPr>
          <a:lstStyle/>
          <a:p>
            <a:r>
              <a:rPr lang="en-US" sz="5400"/>
              <a:t>Face Mask</a:t>
            </a:r>
          </a:p>
        </p:txBody>
      </p:sp>
      <p:sp>
        <p:nvSpPr>
          <p:cNvPr id="1556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652" name="Rectangle 6"/>
          <p:cNvSpPr>
            <a:spLocks noGrp="1" noChangeArrowheads="1"/>
          </p:cNvSpPr>
          <p:nvPr>
            <p:ph sz="half" idx="1"/>
          </p:nvPr>
        </p:nvSpPr>
        <p:spPr>
          <a:xfrm>
            <a:off x="640080" y="2872899"/>
            <a:ext cx="4243589" cy="3320668"/>
          </a:xfrm>
        </p:spPr>
        <p:txBody>
          <a:bodyPr vert="horz" lIns="91440" tIns="45720" rIns="91440" bIns="45720" rtlCol="0">
            <a:normAutofit/>
          </a:bodyPr>
          <a:lstStyle/>
          <a:p>
            <a:r>
              <a:rPr lang="en-US" sz="2200"/>
              <a:t>To protect mucous membranes from splash, spray and spatter</a:t>
            </a:r>
          </a:p>
          <a:p>
            <a:r>
              <a:rPr lang="en-US" sz="2200"/>
              <a:t>Changed between patients or more often if soiled or wet</a:t>
            </a:r>
          </a:p>
          <a:p>
            <a:r>
              <a:rPr lang="en-US" sz="2200"/>
              <a:t>Worn in combination with eye protection</a:t>
            </a:r>
          </a:p>
          <a:p>
            <a:r>
              <a:rPr lang="en-US" sz="2200"/>
              <a:t>Does not provide respiratory protection against aerosolized particles</a:t>
            </a:r>
          </a:p>
        </p:txBody>
      </p:sp>
      <p:pic>
        <p:nvPicPr>
          <p:cNvPr id="15565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4744"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25138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7512" name="Rectangle 2775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1" name="Rectangle 2"/>
          <p:cNvSpPr>
            <a:spLocks noGrp="1" noChangeArrowheads="1"/>
          </p:cNvSpPr>
          <p:nvPr>
            <p:ph type="title"/>
          </p:nvPr>
        </p:nvSpPr>
        <p:spPr>
          <a:xfrm>
            <a:off x="640080" y="325369"/>
            <a:ext cx="4368602" cy="1956841"/>
          </a:xfrm>
        </p:spPr>
        <p:txBody>
          <a:bodyPr vert="horz" lIns="91440" tIns="45720" rIns="91440" bIns="45720" rtlCol="0" anchor="b">
            <a:normAutofit/>
          </a:bodyPr>
          <a:lstStyle/>
          <a:p>
            <a:pPr>
              <a:defRPr/>
            </a:pPr>
            <a:r>
              <a:rPr lang="en-US" sz="5400"/>
              <a:t>Attire</a:t>
            </a:r>
          </a:p>
        </p:txBody>
      </p:sp>
      <p:sp>
        <p:nvSpPr>
          <p:cNvPr id="2775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507" name="Rectangle 3"/>
          <p:cNvSpPr>
            <a:spLocks noGrp="1" noChangeArrowheads="1"/>
          </p:cNvSpPr>
          <p:nvPr>
            <p:ph sz="half" idx="2"/>
          </p:nvPr>
        </p:nvSpPr>
        <p:spPr>
          <a:xfrm>
            <a:off x="640080" y="2872899"/>
            <a:ext cx="4243589" cy="3320668"/>
          </a:xfrm>
        </p:spPr>
        <p:txBody>
          <a:bodyPr vert="horz" lIns="91440" tIns="45720" rIns="91440" bIns="45720" rtlCol="0">
            <a:normAutofit lnSpcReduction="10000"/>
          </a:bodyPr>
          <a:lstStyle/>
          <a:p>
            <a:pPr>
              <a:spcBef>
                <a:spcPct val="25000"/>
              </a:spcBef>
              <a:defRPr/>
            </a:pPr>
            <a:r>
              <a:rPr lang="en-US" sz="2000" dirty="0"/>
              <a:t>Reusable or disposable gown or lab coat</a:t>
            </a:r>
          </a:p>
          <a:p>
            <a:pPr>
              <a:spcBef>
                <a:spcPct val="25000"/>
              </a:spcBef>
              <a:defRPr/>
            </a:pPr>
            <a:r>
              <a:rPr lang="en-US" sz="2000" dirty="0"/>
              <a:t>Under same conditions as other PPE and for disinfection, sterilization and housekeeping procedures involving germicides or contamination</a:t>
            </a:r>
          </a:p>
          <a:p>
            <a:pPr>
              <a:spcBef>
                <a:spcPct val="25000"/>
              </a:spcBef>
              <a:defRPr/>
            </a:pPr>
            <a:r>
              <a:rPr lang="en-US" sz="2000" dirty="0"/>
              <a:t>Changed daily or between patients if moist or soiled</a:t>
            </a:r>
          </a:p>
          <a:p>
            <a:pPr>
              <a:spcBef>
                <a:spcPct val="25000"/>
              </a:spcBef>
              <a:defRPr/>
            </a:pPr>
            <a:r>
              <a:rPr lang="en-US" sz="2000" dirty="0"/>
              <a:t>Remove before leaving patient care or laboratory areas</a:t>
            </a:r>
          </a:p>
          <a:p>
            <a:pPr>
              <a:spcBef>
                <a:spcPct val="25000"/>
              </a:spcBef>
              <a:defRPr/>
            </a:pPr>
            <a:r>
              <a:rPr lang="en-US" sz="2000" dirty="0"/>
              <a:t>Discarded or laundered as per OSHA</a:t>
            </a:r>
          </a:p>
        </p:txBody>
      </p:sp>
      <p:pic>
        <p:nvPicPr>
          <p:cNvPr id="27651" name="Content Placeholder 17" descr="gown.jpg"/>
          <p:cNvPicPr>
            <a:picLocks noGrp="1" noChangeAspect="1"/>
          </p:cNvPicPr>
          <p:nvPr>
            <p:ph sz="half" idx="1"/>
          </p:nvPr>
        </p:nvPicPr>
        <p:blipFill rotWithShape="1">
          <a:blip r:embed="rId3"/>
          <a:srcRect l="18790" r="59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6433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524256" y="583616"/>
            <a:ext cx="3722141" cy="5520579"/>
          </a:xfrm>
        </p:spPr>
        <p:txBody>
          <a:bodyPr>
            <a:normAutofit/>
          </a:bodyPr>
          <a:lstStyle/>
          <a:p>
            <a:r>
              <a:rPr lang="en-US">
                <a:solidFill>
                  <a:srgbClr val="FFFFFF"/>
                </a:solidFill>
              </a:rPr>
              <a:t>Contaminated Laundry</a:t>
            </a:r>
          </a:p>
        </p:txBody>
      </p:sp>
      <p:sp>
        <p:nvSpPr>
          <p:cNvPr id="6"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4934269" y="583616"/>
            <a:ext cx="6594189" cy="5520579"/>
          </a:xfrm>
        </p:spPr>
        <p:txBody>
          <a:bodyPr anchor="ctr">
            <a:normAutofit/>
          </a:bodyPr>
          <a:lstStyle/>
          <a:p>
            <a:r>
              <a:rPr lang="en-US" dirty="0">
                <a:solidFill>
                  <a:srgbClr val="FFFFFF"/>
                </a:solidFill>
              </a:rPr>
              <a:t>“Laundry which has been soiled with blood or other potentially infectious materials or may contain sharps.”</a:t>
            </a:r>
          </a:p>
          <a:p>
            <a:endParaRPr lang="en-US" dirty="0">
              <a:solidFill>
                <a:srgbClr val="FFFFFF"/>
              </a:solidFill>
            </a:endParaRPr>
          </a:p>
          <a:p>
            <a:pPr lvl="3"/>
            <a:r>
              <a:rPr lang="en-US" i="1" dirty="0">
                <a:solidFill>
                  <a:srgbClr val="FFFFFF"/>
                </a:solidFill>
              </a:rPr>
              <a:t>OSHA Bloodborne Pathogens Rule</a:t>
            </a:r>
          </a:p>
        </p:txBody>
      </p:sp>
    </p:spTree>
    <p:extLst>
      <p:ext uri="{BB962C8B-B14F-4D97-AF65-F5344CB8AC3E}">
        <p14:creationId xmlns:p14="http://schemas.microsoft.com/office/powerpoint/2010/main" val="2585551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524256" y="583616"/>
            <a:ext cx="3722141" cy="5520579"/>
          </a:xfrm>
        </p:spPr>
        <p:txBody>
          <a:bodyPr>
            <a:normAutofit/>
          </a:bodyPr>
          <a:lstStyle/>
          <a:p>
            <a:r>
              <a:rPr lang="en-US" dirty="0">
                <a:solidFill>
                  <a:srgbClr val="FFFFFF"/>
                </a:solidFill>
              </a:rPr>
              <a:t>OSHA Laundry Requirement</a:t>
            </a:r>
          </a:p>
        </p:txBody>
      </p:sp>
      <p:sp>
        <p:nvSpPr>
          <p:cNvPr id="6"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idx="1"/>
          </p:nvPr>
        </p:nvSpPr>
        <p:spPr>
          <a:xfrm>
            <a:off x="4934269" y="583616"/>
            <a:ext cx="6594189" cy="5520579"/>
          </a:xfrm>
        </p:spPr>
        <p:txBody>
          <a:bodyPr anchor="ctr">
            <a:normAutofit/>
          </a:bodyPr>
          <a:lstStyle/>
          <a:p>
            <a:r>
              <a:rPr lang="en-US">
                <a:solidFill>
                  <a:srgbClr val="FFFFFF"/>
                </a:solidFill>
              </a:rPr>
              <a:t>The employer shall clean, launder, and dispose of personal protective equipment at no cost to the employee</a:t>
            </a:r>
          </a:p>
          <a:p>
            <a:r>
              <a:rPr lang="en-US">
                <a:solidFill>
                  <a:srgbClr val="FFFFFF"/>
                </a:solidFill>
              </a:rPr>
              <a:t>Placed in containers that are labeled or color-coded</a:t>
            </a:r>
          </a:p>
          <a:p>
            <a:r>
              <a:rPr lang="en-US">
                <a:solidFill>
                  <a:srgbClr val="FFFFFF"/>
                </a:solidFill>
              </a:rPr>
              <a:t>Transported in containers that are labeled or color-coded</a:t>
            </a:r>
          </a:p>
          <a:p>
            <a:r>
              <a:rPr lang="en-US">
                <a:solidFill>
                  <a:srgbClr val="FFFFFF"/>
                </a:solidFill>
              </a:rPr>
              <a:t>May be done onsite (by trained employees) or by a professional service (ensure the use of Standard Precautions)</a:t>
            </a:r>
          </a:p>
        </p:txBody>
      </p:sp>
    </p:spTree>
    <p:extLst>
      <p:ext uri="{BB962C8B-B14F-4D97-AF65-F5344CB8AC3E}">
        <p14:creationId xmlns:p14="http://schemas.microsoft.com/office/powerpoint/2010/main" val="215292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762001" y="803325"/>
            <a:ext cx="5314536" cy="1325563"/>
          </a:xfrm>
        </p:spPr>
        <p:txBody>
          <a:bodyPr vert="horz" lIns="91440" tIns="45720" rIns="91440" bIns="45720" rtlCol="0" anchor="ctr">
            <a:normAutofit/>
          </a:bodyPr>
          <a:lstStyle/>
          <a:p>
            <a:pPr>
              <a:defRPr/>
            </a:pPr>
            <a:r>
              <a:rPr lang="en-US" dirty="0"/>
              <a:t>Exam Gloves</a:t>
            </a:r>
          </a:p>
        </p:txBody>
      </p:sp>
      <p:sp>
        <p:nvSpPr>
          <p:cNvPr id="31747" name="Content Placeholder 2"/>
          <p:cNvSpPr>
            <a:spLocks noGrp="1"/>
          </p:cNvSpPr>
          <p:nvPr>
            <p:ph sz="half" idx="1"/>
          </p:nvPr>
        </p:nvSpPr>
        <p:spPr>
          <a:xfrm>
            <a:off x="762000" y="2279018"/>
            <a:ext cx="5314543" cy="3375920"/>
          </a:xfrm>
        </p:spPr>
        <p:txBody>
          <a:bodyPr vert="horz" lIns="91440" tIns="45720" rIns="91440" bIns="45720" rtlCol="0" anchor="t">
            <a:normAutofit/>
          </a:bodyPr>
          <a:lstStyle/>
          <a:p>
            <a:r>
              <a:rPr lang="en-US" sz="2400" dirty="0"/>
              <a:t>For contact with mucous membranes, blood, OPIM </a:t>
            </a:r>
          </a:p>
          <a:p>
            <a:r>
              <a:rPr lang="en-US" sz="2400" dirty="0"/>
              <a:t>Appropriate for most dental procedures</a:t>
            </a:r>
          </a:p>
          <a:p>
            <a:r>
              <a:rPr lang="en-US" sz="2400" dirty="0"/>
              <a:t>Sterile gloves for surgical procedures</a:t>
            </a:r>
          </a:p>
          <a:p>
            <a:endParaRPr lang="en-US" sz="2400" dirty="0"/>
          </a:p>
        </p:txBody>
      </p:sp>
      <p:pic>
        <p:nvPicPr>
          <p:cNvPr id="31748" name="Content Placeholder 9" descr="PPE.jpg"/>
          <p:cNvPicPr>
            <a:picLocks noGrp="1" noChangeAspect="1"/>
          </p:cNvPicPr>
          <p:nvPr>
            <p:ph sz="half" idx="2"/>
          </p:nvPr>
        </p:nvPicPr>
        <p:blipFill rotWithShape="1">
          <a:blip r:embed="rId3"/>
          <a:srcRect l="18444" r="-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Oval 1">
            <a:extLst>
              <a:ext uri="{FF2B5EF4-FFF2-40B4-BE49-F238E27FC236}">
                <a16:creationId xmlns:a16="http://schemas.microsoft.com/office/drawing/2014/main" id="{EECB7D43-2EDB-40A8-8919-E8FC314BAE41}"/>
              </a:ext>
            </a:extLst>
          </p:cNvPr>
          <p:cNvSpPr/>
          <p:nvPr/>
        </p:nvSpPr>
        <p:spPr>
          <a:xfrm>
            <a:off x="9067800" y="32004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60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7FB177-E25C-489A-C552-B2382C9C2723}"/>
              </a:ext>
            </a:extLst>
          </p:cNvPr>
          <p:cNvPicPr>
            <a:picLocks noChangeAspect="1"/>
          </p:cNvPicPr>
          <p:nvPr/>
        </p:nvPicPr>
        <p:blipFill>
          <a:blip r:embed="rId2">
            <a:alphaModFix amt="70000"/>
          </a:blip>
          <a:stretch>
            <a:fillRect/>
          </a:stretch>
        </p:blipFill>
        <p:spPr>
          <a:xfrm>
            <a:off x="595840" y="27636"/>
            <a:ext cx="11210925" cy="6768861"/>
          </a:xfrm>
          <a:prstGeom prst="rect">
            <a:avLst/>
          </a:prstGeom>
        </p:spPr>
      </p:pic>
      <p:sp>
        <p:nvSpPr>
          <p:cNvPr id="10" name="Text Placeholder 9">
            <a:extLst>
              <a:ext uri="{FF2B5EF4-FFF2-40B4-BE49-F238E27FC236}">
                <a16:creationId xmlns:a16="http://schemas.microsoft.com/office/drawing/2014/main" id="{87FA82DC-B508-56A6-1D20-4CE3DB8D1FCB}"/>
              </a:ext>
            </a:extLst>
          </p:cNvPr>
          <p:cNvSpPr>
            <a:spLocks noGrp="1"/>
          </p:cNvSpPr>
          <p:nvPr>
            <p:ph type="body" idx="1"/>
          </p:nvPr>
        </p:nvSpPr>
        <p:spPr>
          <a:xfrm>
            <a:off x="838200" y="617538"/>
            <a:ext cx="10515600" cy="1500187"/>
          </a:xfrm>
        </p:spPr>
        <p:txBody>
          <a:bodyPr>
            <a:normAutofit fontScale="92500" lnSpcReduction="20000"/>
          </a:bodyPr>
          <a:lstStyle/>
          <a:p>
            <a:r>
              <a:rPr lang="en-US" dirty="0">
                <a:solidFill>
                  <a:schemeClr val="bg1"/>
                </a:solidFill>
              </a:rPr>
              <a:t>Eve Cuny, MS</a:t>
            </a:r>
          </a:p>
          <a:p>
            <a:r>
              <a:rPr lang="en-US" dirty="0">
                <a:solidFill>
                  <a:schemeClr val="bg1"/>
                </a:solidFill>
              </a:rPr>
              <a:t>Executive Associate Dean and Professor</a:t>
            </a:r>
          </a:p>
          <a:p>
            <a:r>
              <a:rPr lang="en-US" dirty="0">
                <a:solidFill>
                  <a:schemeClr val="bg1"/>
                </a:solidFill>
              </a:rPr>
              <a:t>University of the Pacific</a:t>
            </a:r>
          </a:p>
          <a:p>
            <a:r>
              <a:rPr lang="en-US" dirty="0">
                <a:solidFill>
                  <a:schemeClr val="bg1"/>
                </a:solidFill>
              </a:rPr>
              <a:t>Dugoni School of Dentistry</a:t>
            </a:r>
          </a:p>
        </p:txBody>
      </p:sp>
      <p:sp>
        <p:nvSpPr>
          <p:cNvPr id="4" name="Slide Number Placeholder 3">
            <a:extLst>
              <a:ext uri="{FF2B5EF4-FFF2-40B4-BE49-F238E27FC236}">
                <a16:creationId xmlns:a16="http://schemas.microsoft.com/office/drawing/2014/main" id="{C7EF9181-5622-F732-5C6A-80D286E9F3E5}"/>
              </a:ext>
            </a:extLst>
          </p:cNvPr>
          <p:cNvSpPr>
            <a:spLocks noGrp="1"/>
          </p:cNvSpPr>
          <p:nvPr>
            <p:ph type="sldNum" sz="quarter" idx="4294967295"/>
          </p:nvPr>
        </p:nvSpPr>
        <p:spPr>
          <a:xfrm>
            <a:off x="8610600" y="6356350"/>
            <a:ext cx="2743200" cy="365125"/>
          </a:xfrm>
        </p:spPr>
        <p:txBody>
          <a:bodyPr/>
          <a:lstStyle/>
          <a:p>
            <a:fld id="{3D83554E-116E-4E45-801E-E4EB7C6DD3AA}" type="slidenum">
              <a:rPr lang="en-US" smtClean="0"/>
              <a:t>2</a:t>
            </a:fld>
            <a:endParaRPr lang="en-US"/>
          </a:p>
        </p:txBody>
      </p:sp>
    </p:spTree>
    <p:extLst>
      <p:ext uri="{BB962C8B-B14F-4D97-AF65-F5344CB8AC3E}">
        <p14:creationId xmlns:p14="http://schemas.microsoft.com/office/powerpoint/2010/main" val="74698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0" name="Rectangle 4710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 name="Rectangle 2"/>
          <p:cNvSpPr>
            <a:spLocks noGrp="1" noChangeArrowheads="1"/>
          </p:cNvSpPr>
          <p:nvPr>
            <p:ph type="title"/>
          </p:nvPr>
        </p:nvSpPr>
        <p:spPr>
          <a:xfrm>
            <a:off x="640080" y="325369"/>
            <a:ext cx="4368602" cy="1956841"/>
          </a:xfrm>
        </p:spPr>
        <p:txBody>
          <a:bodyPr vert="horz" lIns="91440" tIns="45720" rIns="91440" bIns="45720" rtlCol="0" anchor="b">
            <a:normAutofit/>
          </a:bodyPr>
          <a:lstStyle/>
          <a:p>
            <a:pPr>
              <a:defRPr/>
            </a:pPr>
            <a:r>
              <a:rPr lang="en-US" sz="5400"/>
              <a:t>Heavy-duty utility Gloves</a:t>
            </a:r>
          </a:p>
        </p:txBody>
      </p:sp>
      <p:sp>
        <p:nvSpPr>
          <p:cNvPr id="471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Rectangle 3"/>
          <p:cNvSpPr>
            <a:spLocks noGrp="1" noChangeArrowheads="1"/>
          </p:cNvSpPr>
          <p:nvPr>
            <p:ph sz="half" idx="2"/>
          </p:nvPr>
        </p:nvSpPr>
        <p:spPr>
          <a:xfrm>
            <a:off x="640080" y="2872899"/>
            <a:ext cx="4243589" cy="3320668"/>
          </a:xfrm>
        </p:spPr>
        <p:txBody>
          <a:bodyPr vert="horz" lIns="91440" tIns="45720" rIns="91440" bIns="45720" rtlCol="0" anchor="t">
            <a:normAutofit/>
          </a:bodyPr>
          <a:lstStyle/>
          <a:p>
            <a:endParaRPr lang="en-US" sz="2200" dirty="0"/>
          </a:p>
          <a:p>
            <a:r>
              <a:rPr lang="en-US" sz="2200" dirty="0"/>
              <a:t>Heavy-duty utility gloves </a:t>
            </a:r>
          </a:p>
          <a:p>
            <a:pPr lvl="1"/>
            <a:r>
              <a:rPr lang="en-US" sz="2200" dirty="0"/>
              <a:t>When handling contaminated sharp instruments and devices during reprocessing</a:t>
            </a:r>
            <a:endParaRPr lang="en-US" sz="2200" dirty="0">
              <a:cs typeface="Calibri"/>
            </a:endParaRPr>
          </a:p>
          <a:p>
            <a:endParaRPr lang="en-US" sz="2200" dirty="0"/>
          </a:p>
          <a:p>
            <a:endParaRPr lang="en-US" sz="2200" dirty="0"/>
          </a:p>
        </p:txBody>
      </p:sp>
      <p:pic>
        <p:nvPicPr>
          <p:cNvPr id="5" name="Content Placeholder 4" descr="disinfecting article 006.jpg"/>
          <p:cNvPicPr>
            <a:picLocks noGrp="1" noChangeAspect="1"/>
          </p:cNvPicPr>
          <p:nvPr>
            <p:ph sz="quarter" idx="4"/>
          </p:nvPr>
        </p:nvPicPr>
        <p:blipFill rotWithShape="1">
          <a:blip r:embed="rId3"/>
          <a:srcRect l="1953" r="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9095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0584" name="Rectangle 28058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578" name="Rectangle 2"/>
          <p:cNvSpPr>
            <a:spLocks noGrp="1" noChangeArrowheads="1"/>
          </p:cNvSpPr>
          <p:nvPr>
            <p:ph type="title"/>
          </p:nvPr>
        </p:nvSpPr>
        <p:spPr>
          <a:xfrm>
            <a:off x="640080" y="325369"/>
            <a:ext cx="4368602" cy="1956841"/>
          </a:xfrm>
        </p:spPr>
        <p:txBody>
          <a:bodyPr vert="horz" lIns="90488" tIns="44450" rIns="90488" bIns="44450" rtlCol="0" anchor="b">
            <a:normAutofit/>
          </a:bodyPr>
          <a:lstStyle/>
          <a:p>
            <a:pPr>
              <a:defRPr/>
            </a:pPr>
            <a:r>
              <a:rPr lang="en-US" sz="5000"/>
              <a:t>Hand  Hygiene – Soap and Water </a:t>
            </a:r>
          </a:p>
        </p:txBody>
      </p:sp>
      <p:sp>
        <p:nvSpPr>
          <p:cNvPr id="28058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579" name="Rectangle 3"/>
          <p:cNvSpPr>
            <a:spLocks noGrp="1" noChangeArrowheads="1"/>
          </p:cNvSpPr>
          <p:nvPr>
            <p:ph idx="1"/>
          </p:nvPr>
        </p:nvSpPr>
        <p:spPr>
          <a:xfrm>
            <a:off x="640080" y="2872899"/>
            <a:ext cx="4243589" cy="3320668"/>
          </a:xfrm>
        </p:spPr>
        <p:txBody>
          <a:bodyPr vert="horz" lIns="90488" tIns="44450" rIns="90488" bIns="44450" rtlCol="0">
            <a:normAutofit/>
          </a:bodyPr>
          <a:lstStyle/>
          <a:p>
            <a:pPr eaLnBrk="1" hangingPunct="1"/>
            <a:r>
              <a:rPr lang="en-US" sz="2200"/>
              <a:t>At the start and end of each workday</a:t>
            </a:r>
          </a:p>
          <a:p>
            <a:pPr eaLnBrk="1" hangingPunct="1"/>
            <a:r>
              <a:rPr lang="en-US" sz="2200"/>
              <a:t>If hands are contaminated or visibly soiled </a:t>
            </a:r>
          </a:p>
          <a:p>
            <a:pPr eaLnBrk="1" hangingPunct="1"/>
            <a:r>
              <a:rPr lang="en-US" sz="2200"/>
              <a:t>Before placing and after removing gloves (may use ABHR in place of soap and water if no visible soil)</a:t>
            </a:r>
          </a:p>
          <a:p>
            <a:pPr eaLnBrk="1" hangingPunct="1">
              <a:buFont typeface="Wingdings" pitchFamily="2" charset="2"/>
              <a:buNone/>
            </a:pPr>
            <a:endParaRPr lang="en-US" sz="2200"/>
          </a:p>
          <a:p>
            <a:pPr marL="109728" indent="0">
              <a:buNone/>
            </a:pPr>
            <a:endParaRPr lang="en-US" sz="2200"/>
          </a:p>
        </p:txBody>
      </p:sp>
      <p:pic>
        <p:nvPicPr>
          <p:cNvPr id="5" name="image13.jpeg" descr="page 1 image"/>
          <p:cNvPicPr/>
          <p:nvPr/>
        </p:nvPicPr>
        <p:blipFill rotWithShape="1">
          <a:blip r:embed="rId3"/>
          <a:srcRect t="679" r="2" b="238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9132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9832" name="Rectangle 5898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7" name="Rectangle 2"/>
          <p:cNvSpPr>
            <a:spLocks noGrp="1" noChangeArrowheads="1"/>
          </p:cNvSpPr>
          <p:nvPr>
            <p:ph type="title"/>
          </p:nvPr>
        </p:nvSpPr>
        <p:spPr>
          <a:xfrm>
            <a:off x="640080" y="325369"/>
            <a:ext cx="4368602" cy="1956841"/>
          </a:xfrm>
        </p:spPr>
        <p:txBody>
          <a:bodyPr anchor="b">
            <a:normAutofit/>
          </a:bodyPr>
          <a:lstStyle/>
          <a:p>
            <a:pPr>
              <a:defRPr/>
            </a:pPr>
            <a:r>
              <a:rPr lang="en-US" sz="5000"/>
              <a:t>Alcohol-based Hand Sanitizers</a:t>
            </a:r>
          </a:p>
        </p:txBody>
      </p:sp>
      <p:sp>
        <p:nvSpPr>
          <p:cNvPr id="5898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827" name="Rectangle 3"/>
          <p:cNvSpPr>
            <a:spLocks noGrp="1" noChangeArrowheads="1"/>
          </p:cNvSpPr>
          <p:nvPr>
            <p:ph idx="1"/>
          </p:nvPr>
        </p:nvSpPr>
        <p:spPr>
          <a:xfrm>
            <a:off x="640080" y="2872899"/>
            <a:ext cx="4243589" cy="3320668"/>
          </a:xfrm>
        </p:spPr>
        <p:txBody>
          <a:bodyPr rtlCol="0">
            <a:normAutofit/>
          </a:bodyPr>
          <a:lstStyle/>
          <a:p>
            <a:pPr marL="461963" indent="-461963">
              <a:defRPr/>
            </a:pPr>
            <a:r>
              <a:rPr lang="en-US" sz="2200"/>
              <a:t>Alternative to soap and water</a:t>
            </a:r>
          </a:p>
          <a:p>
            <a:pPr marL="461963" indent="-461963">
              <a:defRPr/>
            </a:pPr>
            <a:r>
              <a:rPr lang="en-US" sz="2200"/>
              <a:t>For hands free of debris</a:t>
            </a:r>
            <a:endParaRPr lang="en-US" sz="2200">
              <a:ea typeface="@Batang" charset="-127"/>
            </a:endParaRPr>
          </a:p>
          <a:p>
            <a:pPr marL="461963" indent="-461963">
              <a:defRPr/>
            </a:pPr>
            <a:r>
              <a:rPr lang="en-US" sz="2200">
                <a:ea typeface="@Batang" charset="-127"/>
              </a:rPr>
              <a:t>Good antimicrobial</a:t>
            </a:r>
          </a:p>
          <a:p>
            <a:pPr marL="461963" indent="-461963">
              <a:defRPr/>
            </a:pPr>
            <a:r>
              <a:rPr lang="en-US" sz="2200">
                <a:ea typeface="@Batang" charset="-127"/>
              </a:rPr>
              <a:t>Not a cleaning agent</a:t>
            </a:r>
            <a:endParaRPr lang="en-US" sz="2200"/>
          </a:p>
        </p:txBody>
      </p:sp>
      <p:pic>
        <p:nvPicPr>
          <p:cNvPr id="29700" name="Picture 4" descr="page 2 image"/>
          <p:cNvPicPr>
            <a:picLocks noChangeAspect="1" noChangeArrowheads="1"/>
          </p:cNvPicPr>
          <p:nvPr/>
        </p:nvPicPr>
        <p:blipFill rotWithShape="1">
          <a:blip r:embed="rId3"/>
          <a:srcRect t="1299"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3642926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43853-23DD-412D-9696-B019703618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Patient Care Restrictions</a:t>
            </a:r>
          </a:p>
        </p:txBody>
      </p:sp>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BAD4077-1D0C-4A2A-AFDE-BF57F8749127}"/>
              </a:ext>
            </a:extLst>
          </p:cNvPr>
          <p:cNvSpPr>
            <a:spLocks noGrp="1"/>
          </p:cNvSpPr>
          <p:nvPr>
            <p:ph sz="half" idx="1"/>
          </p:nvPr>
        </p:nvSpPr>
        <p:spPr>
          <a:xfrm>
            <a:off x="640080" y="2872899"/>
            <a:ext cx="4243589" cy="3320668"/>
          </a:xfrm>
        </p:spPr>
        <p:txBody>
          <a:bodyPr vert="horz" lIns="91440" tIns="45720" rIns="91440" bIns="45720" rtlCol="0">
            <a:normAutofit/>
          </a:bodyPr>
          <a:lstStyle/>
          <a:p>
            <a:pPr>
              <a:defRPr/>
            </a:pPr>
            <a:r>
              <a:rPr lang="en-US" sz="2200" dirty="0"/>
              <a:t>Refrain from direct patient care and handling patient care equipment if:</a:t>
            </a:r>
          </a:p>
          <a:p>
            <a:pPr lvl="1">
              <a:defRPr/>
            </a:pPr>
            <a:r>
              <a:rPr lang="en-US" sz="2200" dirty="0"/>
              <a:t>Weeping dermatitis</a:t>
            </a:r>
          </a:p>
          <a:p>
            <a:pPr lvl="1">
              <a:defRPr/>
            </a:pPr>
            <a:r>
              <a:rPr lang="en-US" sz="2200" dirty="0"/>
              <a:t>Exudative lesions</a:t>
            </a:r>
          </a:p>
          <a:p>
            <a:endParaRPr lang="en-US" sz="2200" dirty="0"/>
          </a:p>
        </p:txBody>
      </p:sp>
      <p:pic>
        <p:nvPicPr>
          <p:cNvPr id="6" name="Content Placeholder 5">
            <a:extLst>
              <a:ext uri="{FF2B5EF4-FFF2-40B4-BE49-F238E27FC236}">
                <a16:creationId xmlns:a16="http://schemas.microsoft.com/office/drawing/2014/main" id="{38B4C8FF-63DC-4423-958F-10E837622342}"/>
              </a:ext>
            </a:extLst>
          </p:cNvPr>
          <p:cNvPicPr>
            <a:picLocks noGrp="1" noChangeAspect="1"/>
          </p:cNvPicPr>
          <p:nvPr>
            <p:ph sz="half" idx="2"/>
          </p:nvPr>
        </p:nvPicPr>
        <p:blipFill rotWithShape="1">
          <a:blip r:embed="rId2"/>
          <a:srcRect l="9512" r="240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644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519" name="Rectangle 6451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1" name="Rectangle 6452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3" name="Rectangle 6452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5" name="Rectangle 645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7" name="Rectangle 6452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9" name="Freeform: Shape 6452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514" name="Title 4"/>
          <p:cNvSpPr>
            <a:spLocks noGrp="1"/>
          </p:cNvSpPr>
          <p:nvPr>
            <p:ph type="title"/>
          </p:nvPr>
        </p:nvSpPr>
        <p:spPr>
          <a:xfrm>
            <a:off x="1314824" y="735106"/>
            <a:ext cx="10053763" cy="2928470"/>
          </a:xfrm>
        </p:spPr>
        <p:txBody>
          <a:bodyPr vert="horz" lIns="91440" tIns="45720" rIns="91440" bIns="45720" rtlCol="0" anchor="b">
            <a:normAutofit/>
          </a:bodyPr>
          <a:lstStyle/>
          <a:p>
            <a:pPr>
              <a:defRPr/>
            </a:pPr>
            <a:r>
              <a:rPr lang="en-US" sz="4800" kern="1200">
                <a:solidFill>
                  <a:srgbClr val="FFFFFF"/>
                </a:solidFill>
                <a:latin typeface="+mj-lt"/>
                <a:ea typeface="+mj-ea"/>
                <a:cs typeface="+mj-cs"/>
              </a:rPr>
              <a:t>Needle and Sharp Safety</a:t>
            </a:r>
          </a:p>
        </p:txBody>
      </p:sp>
      <p:sp>
        <p:nvSpPr>
          <p:cNvPr id="34819" name="Text Placeholder 5"/>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a:solidFill>
                  <a:schemeClr val="tx1"/>
                </a:solidFill>
                <a:latin typeface="+mn-lt"/>
                <a:ea typeface="+mn-ea"/>
                <a:cs typeface="+mn-cs"/>
              </a:rPr>
              <a:t>Accident prevention and exposure follow-up</a:t>
            </a:r>
          </a:p>
        </p:txBody>
      </p:sp>
    </p:spTree>
    <p:extLst>
      <p:ext uri="{BB962C8B-B14F-4D97-AF65-F5344CB8AC3E}">
        <p14:creationId xmlns:p14="http://schemas.microsoft.com/office/powerpoint/2010/main" val="1707873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9864" y="713232"/>
            <a:ext cx="5815584" cy="1197864"/>
          </a:xfrm>
          <a:ln>
            <a:noFill/>
          </a:ln>
        </p:spPr>
        <p:txBody>
          <a:bodyPr vert="horz" lIns="91440" tIns="45720" rIns="91440" bIns="45720" rtlCol="0" anchor="ctr">
            <a:normAutofit/>
          </a:bodyPr>
          <a:lstStyle/>
          <a:p>
            <a:r>
              <a:rPr lang="en-US" kern="1200">
                <a:solidFill>
                  <a:schemeClr val="tx1"/>
                </a:solidFill>
                <a:latin typeface="+mj-lt"/>
                <a:ea typeface="+mj-ea"/>
                <a:cs typeface="+mj-cs"/>
              </a:rPr>
              <a:t>Safety Devices (ESIP)</a:t>
            </a:r>
          </a:p>
        </p:txBody>
      </p:sp>
      <p:pic>
        <p:nvPicPr>
          <p:cNvPr id="8" name="Picture 7"/>
          <p:cNvPicPr>
            <a:picLocks noChangeAspect="1"/>
          </p:cNvPicPr>
          <p:nvPr/>
        </p:nvPicPr>
        <p:blipFill rotWithShape="1">
          <a:blip r:embed="rId2"/>
          <a:srcRect l="9278" r="9280" b="1"/>
          <a:stretch/>
        </p:blipFill>
        <p:spPr>
          <a:xfrm rot="16200000">
            <a:off x="1121387" y="-1121387"/>
            <a:ext cx="2232376" cy="4475150"/>
          </a:xfrm>
          <a:prstGeom prst="rect">
            <a:avLst/>
          </a:prstGeom>
        </p:spPr>
      </p:pic>
      <p:pic>
        <p:nvPicPr>
          <p:cNvPr id="2" name="Picture 1"/>
          <p:cNvPicPr>
            <a:picLocks noChangeAspect="1"/>
          </p:cNvPicPr>
          <p:nvPr/>
        </p:nvPicPr>
        <p:blipFill rotWithShape="1">
          <a:blip r:embed="rId3"/>
          <a:srcRect l="561" r="11067" b="-1"/>
          <a:stretch/>
        </p:blipFill>
        <p:spPr>
          <a:xfrm>
            <a:off x="20" y="2325504"/>
            <a:ext cx="4475130" cy="2215527"/>
          </a:xfrm>
          <a:prstGeom prst="rect">
            <a:avLst/>
          </a:prstGeom>
        </p:spPr>
      </p:pic>
      <p:pic>
        <p:nvPicPr>
          <p:cNvPr id="7" name="Content Placeholder 6"/>
          <p:cNvPicPr>
            <a:picLocks noGrp="1" noChangeAspect="1"/>
          </p:cNvPicPr>
          <p:nvPr>
            <p:ph sz="half" idx="2"/>
          </p:nvPr>
        </p:nvPicPr>
        <p:blipFill rotWithShape="1">
          <a:blip r:embed="rId4"/>
          <a:srcRect t="11104" r="2" b="6075"/>
          <a:stretch/>
        </p:blipFill>
        <p:spPr>
          <a:xfrm>
            <a:off x="20" y="4634159"/>
            <a:ext cx="4475130" cy="2223841"/>
          </a:xfrm>
          <a:prstGeom prst="rect">
            <a:avLst/>
          </a:prstGeom>
        </p:spPr>
      </p:pic>
      <p:sp>
        <p:nvSpPr>
          <p:cNvPr id="5" name="Content Placeholder 4"/>
          <p:cNvSpPr>
            <a:spLocks noGrp="1"/>
          </p:cNvSpPr>
          <p:nvPr>
            <p:ph sz="half" idx="1"/>
          </p:nvPr>
        </p:nvSpPr>
        <p:spPr>
          <a:xfrm>
            <a:off x="5769864" y="2048256"/>
            <a:ext cx="5815584" cy="4123944"/>
          </a:xfrm>
        </p:spPr>
        <p:txBody>
          <a:bodyPr vert="horz" lIns="91440" tIns="45720" rIns="91440" bIns="45720" rtlCol="0">
            <a:normAutofit/>
          </a:bodyPr>
          <a:lstStyle/>
          <a:p>
            <a:r>
              <a:rPr lang="en-US" sz="2400" dirty="0"/>
              <a:t>Required if available</a:t>
            </a:r>
          </a:p>
          <a:p>
            <a:pPr lvl="1"/>
            <a:r>
              <a:rPr lang="en-US" dirty="0"/>
              <a:t>Not limited to safety needles/syringes</a:t>
            </a:r>
          </a:p>
          <a:p>
            <a:pPr lvl="1"/>
            <a:r>
              <a:rPr lang="en-US" dirty="0"/>
              <a:t>Need to be sought out and evaluated</a:t>
            </a:r>
          </a:p>
          <a:p>
            <a:r>
              <a:rPr lang="en-US" sz="2400" dirty="0"/>
              <a:t>Exceptions</a:t>
            </a:r>
          </a:p>
          <a:p>
            <a:pPr lvl="1"/>
            <a:r>
              <a:rPr lang="en-US" dirty="0"/>
              <a:t>Not available  on the market</a:t>
            </a:r>
          </a:p>
          <a:p>
            <a:pPr lvl="1"/>
            <a:r>
              <a:rPr lang="en-US" dirty="0"/>
              <a:t>Not safer than traditional devices</a:t>
            </a:r>
          </a:p>
          <a:p>
            <a:pPr lvl="1"/>
            <a:r>
              <a:rPr lang="en-US" dirty="0"/>
              <a:t>Interferes with delivery of patient care</a:t>
            </a:r>
          </a:p>
        </p:txBody>
      </p:sp>
    </p:spTree>
    <p:extLst>
      <p:ext uri="{BB962C8B-B14F-4D97-AF65-F5344CB8AC3E}">
        <p14:creationId xmlns:p14="http://schemas.microsoft.com/office/powerpoint/2010/main" val="1686321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6" name="Rectangle 71685">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8"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690"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692"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1681" name="Title 4"/>
          <p:cNvSpPr>
            <a:spLocks noGrp="1"/>
          </p:cNvSpPr>
          <p:nvPr>
            <p:ph type="title" idx="4294967295"/>
          </p:nvPr>
        </p:nvSpPr>
        <p:spPr>
          <a:xfrm>
            <a:off x="804201" y="951273"/>
            <a:ext cx="6149595" cy="1190546"/>
          </a:xfrm>
        </p:spPr>
        <p:txBody>
          <a:bodyPr vert="horz" lIns="91440" tIns="45720" rIns="91440" bIns="45720" rtlCol="0" anchor="ctr">
            <a:normAutofit/>
          </a:bodyPr>
          <a:lstStyle/>
          <a:p>
            <a:pPr>
              <a:defRPr/>
            </a:pPr>
            <a:r>
              <a:rPr lang="en-US" sz="3600">
                <a:solidFill>
                  <a:srgbClr val="FFFFFF"/>
                </a:solidFill>
              </a:rPr>
              <a:t>Sharps Containers</a:t>
            </a:r>
          </a:p>
        </p:txBody>
      </p:sp>
      <p:sp>
        <p:nvSpPr>
          <p:cNvPr id="38915" name="Content Placeholder 8"/>
          <p:cNvSpPr>
            <a:spLocks noGrp="1"/>
          </p:cNvSpPr>
          <p:nvPr>
            <p:ph sz="half" idx="4294967295"/>
          </p:nvPr>
        </p:nvSpPr>
        <p:spPr>
          <a:xfrm>
            <a:off x="811094" y="2232591"/>
            <a:ext cx="6149595" cy="3301517"/>
          </a:xfrm>
        </p:spPr>
        <p:txBody>
          <a:bodyPr vert="horz" lIns="91440" tIns="45720" rIns="91440" bIns="45720" rtlCol="0" anchor="t">
            <a:normAutofit/>
          </a:bodyPr>
          <a:lstStyle/>
          <a:p>
            <a:r>
              <a:rPr lang="en-US" sz="2400">
                <a:solidFill>
                  <a:srgbClr val="FEFFFF"/>
                </a:solidFill>
              </a:rPr>
              <a:t>Disposable needles, syringes, scalpels, ends of orthodontic wires, broken glass, etc.</a:t>
            </a:r>
          </a:p>
          <a:p>
            <a:r>
              <a:rPr lang="en-US" sz="2400">
                <a:solidFill>
                  <a:srgbClr val="FEFFFF"/>
                </a:solidFill>
              </a:rPr>
              <a:t>Discard as soon as feasible after use</a:t>
            </a:r>
          </a:p>
          <a:p>
            <a:r>
              <a:rPr lang="en-US" sz="2400">
                <a:solidFill>
                  <a:srgbClr val="FEFFFF"/>
                </a:solidFill>
              </a:rPr>
              <a:t>Close as possible to point of use</a:t>
            </a:r>
          </a:p>
          <a:p>
            <a:r>
              <a:rPr lang="en-US" sz="2400">
                <a:solidFill>
                  <a:srgbClr val="FEFFFF"/>
                </a:solidFill>
              </a:rPr>
              <a:t>Do not bend or break needles for disposal</a:t>
            </a:r>
          </a:p>
          <a:p>
            <a:endParaRPr lang="en-US" sz="2400">
              <a:solidFill>
                <a:srgbClr val="FEFF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902" r="-4" b="-4"/>
          <a:stretch/>
        </p:blipFill>
        <p:spPr>
          <a:xfrm>
            <a:off x="7554137" y="1353980"/>
            <a:ext cx="4637558" cy="5257799"/>
          </a:xfrm>
          <a:prstGeom prst="rect">
            <a:avLst/>
          </a:prstGeom>
        </p:spPr>
      </p:pic>
    </p:spTree>
    <p:extLst>
      <p:ext uri="{BB962C8B-B14F-4D97-AF65-F5344CB8AC3E}">
        <p14:creationId xmlns:p14="http://schemas.microsoft.com/office/powerpoint/2010/main" val="112046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1100669" y="1097339"/>
            <a:ext cx="10011831" cy="2623885"/>
          </a:xfrm>
        </p:spPr>
        <p:txBody>
          <a:bodyPr anchor="ctr">
            <a:normAutofit/>
          </a:bodyPr>
          <a:lstStyle/>
          <a:p>
            <a:r>
              <a:rPr lang="en-US" sz="6600">
                <a:solidFill>
                  <a:srgbClr val="FFFFFF"/>
                </a:solidFill>
              </a:rPr>
              <a:t>Evaluate Work Practices</a:t>
            </a:r>
          </a:p>
        </p:txBody>
      </p:sp>
      <p:sp>
        <p:nvSpPr>
          <p:cNvPr id="6" name="Rectangle 9">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p:cNvSpPr>
            <a:spLocks noGrp="1"/>
          </p:cNvSpPr>
          <p:nvPr>
            <p:ph type="subTitle" idx="1"/>
          </p:nvPr>
        </p:nvSpPr>
        <p:spPr>
          <a:xfrm>
            <a:off x="3226159" y="4843002"/>
            <a:ext cx="5760850" cy="1234345"/>
          </a:xfrm>
        </p:spPr>
        <p:txBody>
          <a:bodyPr anchor="ctr">
            <a:normAutofit/>
          </a:bodyPr>
          <a:lstStyle/>
          <a:p>
            <a:r>
              <a:rPr lang="en-US" sz="2600">
                <a:solidFill>
                  <a:schemeClr val="tx1">
                    <a:lumMod val="95000"/>
                    <a:lumOff val="5000"/>
                  </a:schemeClr>
                </a:solidFill>
              </a:rPr>
              <a:t>Seek safer ways of doing things</a:t>
            </a: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1752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657715" y="467271"/>
            <a:ext cx="4195674" cy="2052522"/>
          </a:xfrm>
        </p:spPr>
        <p:txBody>
          <a:bodyPr vert="horz" lIns="91440" tIns="45720" rIns="91440" bIns="45720" rtlCol="0" anchor="b">
            <a:normAutofit/>
          </a:bodyPr>
          <a:lstStyle/>
          <a:p>
            <a:r>
              <a:rPr lang="en-US" sz="5600"/>
              <a:t>Ergonomics</a:t>
            </a:r>
          </a:p>
        </p:txBody>
      </p:sp>
      <p:sp>
        <p:nvSpPr>
          <p:cNvPr id="9"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reaching across bur"/>
          <p:cNvPicPr>
            <a:picLocks noGrp="1" noChangeAspect="1" noChangeArrowheads="1"/>
          </p:cNvPicPr>
          <p:nvPr>
            <p:ph type="pic" idx="1"/>
          </p:nvPr>
        </p:nvPicPr>
        <p:blipFill rotWithShape="1">
          <a:blip r:embed="rId2"/>
          <a:srcRect l="11104" r="7645"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ext Placeholder 3"/>
          <p:cNvSpPr>
            <a:spLocks noGrp="1"/>
          </p:cNvSpPr>
          <p:nvPr>
            <p:ph type="body" sz="half" idx="2"/>
          </p:nvPr>
        </p:nvSpPr>
        <p:spPr>
          <a:xfrm>
            <a:off x="6657715" y="2990818"/>
            <a:ext cx="4195673" cy="2913872"/>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alpha val="80000"/>
                  </a:schemeClr>
                </a:solidFill>
              </a:rPr>
              <a:t>Designing and arranging things people use so that the people and things interact most efficiently and </a:t>
            </a:r>
            <a:r>
              <a:rPr lang="en-US" sz="2000" b="1">
                <a:solidFill>
                  <a:schemeClr val="tx1">
                    <a:alpha val="80000"/>
                  </a:schemeClr>
                </a:solidFill>
              </a:rPr>
              <a:t>safely</a:t>
            </a:r>
          </a:p>
          <a:p>
            <a:pPr indent="-228600">
              <a:buFont typeface="Arial" panose="020B0604020202020204" pitchFamily="34" charset="0"/>
              <a:buChar char="•"/>
            </a:pPr>
            <a:endParaRPr lang="en-US" sz="2000">
              <a:solidFill>
                <a:schemeClr val="tx1">
                  <a:alpha val="80000"/>
                </a:schemeClr>
              </a:solidFill>
            </a:endParaRPr>
          </a:p>
        </p:txBody>
      </p:sp>
      <p:sp>
        <p:nvSpPr>
          <p:cNvPr id="1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02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9ABF11-9A99-42E1-A470-9E32F80E95D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Ergonomics – Risky Behaviors</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65D7EFCB-DAEE-4B13-97F4-610DAF574432}"/>
              </a:ext>
            </a:extLst>
          </p:cNvPr>
          <p:cNvPicPr>
            <a:picLocks noGrp="1" noChangeAspect="1"/>
          </p:cNvPicPr>
          <p:nvPr>
            <p:ph sz="half" idx="1"/>
          </p:nvPr>
        </p:nvPicPr>
        <p:blipFill>
          <a:blip r:embed="rId2"/>
          <a:stretch>
            <a:fillRect/>
          </a:stretch>
        </p:blipFill>
        <p:spPr>
          <a:xfrm>
            <a:off x="1240601" y="2426818"/>
            <a:ext cx="3637849" cy="3997637"/>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Content Placeholder 9">
            <a:extLst>
              <a:ext uri="{FF2B5EF4-FFF2-40B4-BE49-F238E27FC236}">
                <a16:creationId xmlns:a16="http://schemas.microsoft.com/office/drawing/2014/main" id="{F0B2F326-A342-4493-AC15-7D3A5DD1AEFA}"/>
              </a:ext>
            </a:extLst>
          </p:cNvPr>
          <p:cNvPicPr>
            <a:picLocks noGrp="1" noChangeAspect="1"/>
          </p:cNvPicPr>
          <p:nvPr>
            <p:ph sz="half" idx="2"/>
          </p:nvPr>
        </p:nvPicPr>
        <p:blipFill>
          <a:blip r:embed="rId3"/>
          <a:stretch>
            <a:fillRect/>
          </a:stretch>
        </p:blipFill>
        <p:spPr>
          <a:xfrm>
            <a:off x="6882122" y="2426818"/>
            <a:ext cx="4581819" cy="3997637"/>
          </a:xfrm>
          <a:prstGeom prst="rect">
            <a:avLst/>
          </a:prstGeom>
        </p:spPr>
      </p:pic>
    </p:spTree>
    <p:extLst>
      <p:ext uri="{BB962C8B-B14F-4D97-AF65-F5344CB8AC3E}">
        <p14:creationId xmlns:p14="http://schemas.microsoft.com/office/powerpoint/2010/main" val="205822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34055-6924-584F-C17E-8DE1C94B05F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Infection Prevention and Control Guidelines</a:t>
            </a:r>
          </a:p>
        </p:txBody>
      </p:sp>
      <p:sp>
        <p:nvSpPr>
          <p:cNvPr id="3" name="Content Placeholder 2">
            <a:extLst>
              <a:ext uri="{FF2B5EF4-FFF2-40B4-BE49-F238E27FC236}">
                <a16:creationId xmlns:a16="http://schemas.microsoft.com/office/drawing/2014/main" id="{694D8978-E996-E186-5D0A-A5129E778F55}"/>
              </a:ext>
            </a:extLst>
          </p:cNvPr>
          <p:cNvSpPr>
            <a:spLocks noGrp="1"/>
          </p:cNvSpPr>
          <p:nvPr>
            <p:ph idx="1"/>
          </p:nvPr>
        </p:nvSpPr>
        <p:spPr>
          <a:xfrm>
            <a:off x="4810259" y="649480"/>
            <a:ext cx="6555347" cy="5546047"/>
          </a:xfrm>
        </p:spPr>
        <p:txBody>
          <a:bodyPr anchor="ctr">
            <a:normAutofit/>
          </a:bodyPr>
          <a:lstStyle/>
          <a:p>
            <a:r>
              <a:rPr lang="en-US" sz="2000" dirty="0"/>
              <a:t>CDC</a:t>
            </a:r>
          </a:p>
          <a:p>
            <a:pPr lvl="1"/>
            <a:r>
              <a:rPr lang="en-US" sz="2000" dirty="0"/>
              <a:t>Interim infection prevention guidelines for COVID-19</a:t>
            </a:r>
          </a:p>
          <a:p>
            <a:pPr lvl="1"/>
            <a:r>
              <a:rPr lang="en-US" sz="2000" dirty="0"/>
              <a:t>Core practices for infection prevention and control</a:t>
            </a:r>
          </a:p>
          <a:p>
            <a:pPr lvl="1"/>
            <a:r>
              <a:rPr lang="en-US" sz="2000" dirty="0"/>
              <a:t>Transmission-based precautions</a:t>
            </a:r>
          </a:p>
          <a:p>
            <a:pPr lvl="1"/>
            <a:r>
              <a:rPr lang="en-US" sz="2000" dirty="0"/>
              <a:t>Additional guidelines exist in areas such as</a:t>
            </a:r>
          </a:p>
          <a:p>
            <a:pPr lvl="2"/>
            <a:r>
              <a:rPr lang="en-US" sz="1600" dirty="0"/>
              <a:t>Sterilization and disinfection</a:t>
            </a:r>
          </a:p>
          <a:p>
            <a:pPr lvl="2"/>
            <a:r>
              <a:rPr lang="en-US" sz="1600" dirty="0"/>
              <a:t>Hand hygiene</a:t>
            </a:r>
          </a:p>
          <a:p>
            <a:pPr lvl="2"/>
            <a:r>
              <a:rPr lang="en-US" sz="1600" dirty="0"/>
              <a:t>Healthcare personnel (vaccine, post-exposure management, etc.)</a:t>
            </a:r>
          </a:p>
          <a:p>
            <a:pPr lvl="2"/>
            <a:r>
              <a:rPr lang="en-US" sz="1600" dirty="0"/>
              <a:t>Healthcare worker vaccinations</a:t>
            </a:r>
          </a:p>
          <a:p>
            <a:pPr lvl="2"/>
            <a:r>
              <a:rPr lang="en-US" sz="1600" dirty="0"/>
              <a:t>Disease-specific guidelines (TB, hepatitis B, HIV, </a:t>
            </a:r>
            <a:r>
              <a:rPr lang="en-US" sz="1600" dirty="0" err="1"/>
              <a:t>etc</a:t>
            </a:r>
            <a:r>
              <a:rPr lang="en-US" sz="1600" dirty="0"/>
              <a:t>)</a:t>
            </a:r>
          </a:p>
          <a:p>
            <a:pPr lvl="1"/>
            <a:r>
              <a:rPr lang="en-US" sz="1600" dirty="0"/>
              <a:t> Summary of Infection Prevention Practices in Dental Settings</a:t>
            </a:r>
            <a:r>
              <a:rPr lang="en-US" sz="1600" dirty="0">
                <a:solidFill>
                  <a:srgbClr val="000000"/>
                </a:solidFill>
              </a:rPr>
              <a:t> (not a guideline)</a:t>
            </a:r>
            <a:endParaRPr lang="en-US" sz="1000" b="0" i="0" u="none" strike="noStrike" baseline="0" dirty="0">
              <a:latin typeface="Serifa Std 45 Light"/>
            </a:endParaRPr>
          </a:p>
          <a:p>
            <a:pPr marL="0" indent="0" algn="ctr">
              <a:buNone/>
            </a:pPr>
            <a:r>
              <a:rPr lang="en-US" sz="1800" b="1" i="0" u="none" strike="noStrike" baseline="0" dirty="0">
                <a:solidFill>
                  <a:srgbClr val="FFFFFF"/>
                </a:solidFill>
                <a:latin typeface="Serifa Std 45 Light"/>
              </a:rPr>
              <a:t>mmary of Infection Prevention Practices in Dental Settings </a:t>
            </a: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F6E23F9-186A-6CAD-8587-361D52F91108}"/>
              </a:ext>
            </a:extLst>
          </p:cNvPr>
          <p:cNvSpPr>
            <a:spLocks noGrp="1"/>
          </p:cNvSpPr>
          <p:nvPr>
            <p:ph type="sldNum" sz="quarter" idx="4294967295"/>
          </p:nvPr>
        </p:nvSpPr>
        <p:spPr>
          <a:xfrm>
            <a:off x="11704320" y="6455664"/>
            <a:ext cx="448056" cy="365125"/>
          </a:xfrm>
        </p:spPr>
        <p:txBody>
          <a:bodyPr>
            <a:normAutofit/>
          </a:bodyPr>
          <a:lstStyle/>
          <a:p>
            <a:pPr>
              <a:spcAft>
                <a:spcPts val="600"/>
              </a:spcAft>
            </a:pPr>
            <a:fld id="{3D83554E-116E-4E45-801E-E4EB7C6DD3AA}" type="slidenum">
              <a:rPr lang="en-US" sz="1100">
                <a:solidFill>
                  <a:schemeClr val="tx1">
                    <a:lumMod val="50000"/>
                    <a:lumOff val="50000"/>
                  </a:schemeClr>
                </a:solidFill>
              </a:rPr>
              <a:pPr>
                <a:spcAft>
                  <a:spcPts val="600"/>
                </a:spcAft>
              </a:pPr>
              <a:t>3</a:t>
            </a:fld>
            <a:endParaRPr lang="en-US" sz="1100">
              <a:solidFill>
                <a:schemeClr val="tx1">
                  <a:lumMod val="50000"/>
                  <a:lumOff val="50000"/>
                </a:schemeClr>
              </a:solidFill>
            </a:endParaRPr>
          </a:p>
        </p:txBody>
      </p:sp>
    </p:spTree>
    <p:extLst>
      <p:ext uri="{BB962C8B-B14F-4D97-AF65-F5344CB8AC3E}">
        <p14:creationId xmlns:p14="http://schemas.microsoft.com/office/powerpoint/2010/main" val="4280118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four-handed technique"/>
          <p:cNvPicPr>
            <a:picLocks noGrp="1" noChangeAspect="1" noChangeArrowheads="1"/>
          </p:cNvPicPr>
          <p:nvPr>
            <p:ph type="pic" idx="1"/>
          </p:nvPr>
        </p:nvPicPr>
        <p:blipFill>
          <a:blip r:embed="rId3"/>
          <a:srcRect t="8326" b="8326"/>
          <a:stretch>
            <a:fillRect/>
          </a:stretch>
        </p:blipFill>
        <p:spPr>
          <a:xfrm>
            <a:off x="5016500" y="685800"/>
            <a:ext cx="6481763" cy="5105400"/>
          </a:xfrm>
        </p:spPr>
      </p:pic>
      <p:sp>
        <p:nvSpPr>
          <p:cNvPr id="2" name="Text Placeholder 1"/>
          <p:cNvSpPr>
            <a:spLocks noGrp="1"/>
          </p:cNvSpPr>
          <p:nvPr>
            <p:ph type="body" sz="half" idx="2"/>
          </p:nvPr>
        </p:nvSpPr>
        <p:spPr>
          <a:xfrm>
            <a:off x="5016500" y="4768850"/>
            <a:ext cx="6481763" cy="1022350"/>
          </a:xfrm>
          <a:solidFill>
            <a:srgbClr val="000000">
              <a:alpha val="50000"/>
            </a:srgbClr>
          </a:solidFill>
          <a:ln>
            <a:noFill/>
          </a:ln>
        </p:spPr>
        <p:txBody>
          <a:bodyPr wrap="square" anchor="ctr">
            <a:noAutofit/>
          </a:bodyPr>
          <a:lstStyle/>
          <a:p>
            <a:pPr algn="ctr"/>
            <a:r>
              <a:rPr lang="en-US" sz="2400" dirty="0">
                <a:solidFill>
                  <a:srgbClr val="FFFFFF"/>
                </a:solidFill>
              </a:rPr>
              <a:t>Develop a system, train everyone and use the same </a:t>
            </a:r>
            <a:r>
              <a:rPr lang="en-US" sz="2800" dirty="0">
                <a:solidFill>
                  <a:srgbClr val="FFFFFF"/>
                </a:solidFill>
              </a:rPr>
              <a:t>method</a:t>
            </a:r>
            <a:r>
              <a:rPr lang="en-US" sz="2400" dirty="0">
                <a:solidFill>
                  <a:srgbClr val="FFFFFF"/>
                </a:solidFill>
              </a:rPr>
              <a:t> consistently.</a:t>
            </a:r>
          </a:p>
        </p:txBody>
      </p:sp>
      <p:sp>
        <p:nvSpPr>
          <p:cNvPr id="342018" name="Rectangle 2"/>
          <p:cNvSpPr>
            <a:spLocks noGrp="1" noChangeArrowheads="1"/>
          </p:cNvSpPr>
          <p:nvPr>
            <p:ph type="title"/>
          </p:nvPr>
        </p:nvSpPr>
        <p:spPr>
          <a:xfrm>
            <a:off x="535020" y="685800"/>
            <a:ext cx="2780271" cy="5105400"/>
          </a:xfrm>
        </p:spPr>
        <p:txBody>
          <a:bodyPr vert="horz" lIns="91440" tIns="45720" rIns="91440" bIns="45720" rtlCol="0" anchor="ctr">
            <a:normAutofit/>
          </a:bodyPr>
          <a:lstStyle/>
          <a:p>
            <a:pPr>
              <a:defRPr/>
            </a:pPr>
            <a:r>
              <a:rPr lang="en-US" sz="4000" b="1" kern="1200" dirty="0">
                <a:latin typeface="+mj-lt"/>
                <a:ea typeface="+mj-ea"/>
                <a:cs typeface="+mj-cs"/>
              </a:rPr>
              <a:t>Instrument transfers</a:t>
            </a:r>
          </a:p>
        </p:txBody>
      </p:sp>
      <p:sp>
        <p:nvSpPr>
          <p:cNvPr id="3" name="Rectangle 2">
            <a:extLst>
              <a:ext uri="{FF2B5EF4-FFF2-40B4-BE49-F238E27FC236}">
                <a16:creationId xmlns:a16="http://schemas.microsoft.com/office/drawing/2014/main" id="{64749101-E4A0-41E8-A262-A8AC5F9B3495}"/>
              </a:ext>
            </a:extLst>
          </p:cNvPr>
          <p:cNvSpPr/>
          <p:nvPr/>
        </p:nvSpPr>
        <p:spPr>
          <a:xfrm rot="915557">
            <a:off x="8116519" y="1762655"/>
            <a:ext cx="3464920" cy="1038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411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key&#10;&#10;Description automatically generated with low confidence"/>
          <p:cNvPicPr>
            <a:picLocks noGrp="1" noChangeAspect="1"/>
          </p:cNvPicPr>
          <p:nvPr>
            <p:ph idx="1"/>
          </p:nvPr>
        </p:nvPicPr>
        <p:blipFill rotWithShape="1">
          <a:blip r:embed="rId3"/>
          <a:srcRect l="3977" r="22962"/>
          <a:stretch/>
        </p:blipFill>
        <p:spPr>
          <a:xfrm>
            <a:off x="-3056" y="-28927"/>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p:cNvSpPr>
            <a:spLocks noGrp="1"/>
          </p:cNvSpPr>
          <p:nvPr>
            <p:ph type="title"/>
          </p:nvPr>
        </p:nvSpPr>
        <p:spPr>
          <a:xfrm>
            <a:off x="6343650" y="3962400"/>
            <a:ext cx="5505814" cy="1690409"/>
          </a:xfrm>
        </p:spPr>
        <p:txBody>
          <a:bodyPr vert="horz" lIns="91440" tIns="45720" rIns="91440" bIns="45720" rtlCol="0" anchor="b">
            <a:normAutofit/>
          </a:bodyPr>
          <a:lstStyle/>
          <a:p>
            <a:r>
              <a:rPr lang="en-US" kern="1200">
                <a:solidFill>
                  <a:schemeClr val="tx1"/>
                </a:solidFill>
                <a:latin typeface="+mj-lt"/>
                <a:ea typeface="+mj-ea"/>
                <a:cs typeface="+mj-cs"/>
              </a:rPr>
              <a:t>One-handed recapping or recapping device</a:t>
            </a:r>
          </a:p>
        </p:txBody>
      </p:sp>
      <p:pic>
        <p:nvPicPr>
          <p:cNvPr id="4" name="Content Placeholder 3"/>
          <p:cNvPicPr>
            <a:picLocks noGrp="1" noChangeAspect="1"/>
          </p:cNvPicPr>
          <p:nvPr>
            <p:ph type="pic" idx="4294967295"/>
          </p:nvPr>
        </p:nvPicPr>
        <p:blipFill rotWithShape="1">
          <a:blip r:embed="rId4"/>
          <a:srcRect l="3579" r="2062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3" name="Oval 2">
            <a:extLst>
              <a:ext uri="{FF2B5EF4-FFF2-40B4-BE49-F238E27FC236}">
                <a16:creationId xmlns:a16="http://schemas.microsoft.com/office/drawing/2014/main" id="{D077AEF2-E729-4AE5-8487-494C91E5D722}"/>
              </a:ext>
            </a:extLst>
          </p:cNvPr>
          <p:cNvSpPr/>
          <p:nvPr/>
        </p:nvSpPr>
        <p:spPr>
          <a:xfrm>
            <a:off x="5607878" y="1643152"/>
            <a:ext cx="1371600"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C789CF-DF8D-48BB-B07E-F240AFE12398}"/>
              </a:ext>
            </a:extLst>
          </p:cNvPr>
          <p:cNvPicPr>
            <a:picLocks noChangeAspect="1"/>
          </p:cNvPicPr>
          <p:nvPr/>
        </p:nvPicPr>
        <p:blipFill>
          <a:blip r:embed="rId5"/>
          <a:stretch>
            <a:fillRect/>
          </a:stretch>
        </p:blipFill>
        <p:spPr>
          <a:xfrm>
            <a:off x="3072308" y="3429000"/>
            <a:ext cx="1383912" cy="1152244"/>
          </a:xfrm>
          <a:prstGeom prst="rect">
            <a:avLst/>
          </a:prstGeom>
        </p:spPr>
      </p:pic>
    </p:spTree>
    <p:extLst>
      <p:ext uri="{BB962C8B-B14F-4D97-AF65-F5344CB8AC3E}">
        <p14:creationId xmlns:p14="http://schemas.microsoft.com/office/powerpoint/2010/main" val="3443814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0898" name="Title 4"/>
          <p:cNvSpPr>
            <a:spLocks noGrp="1"/>
          </p:cNvSpPr>
          <p:nvPr>
            <p:ph type="title"/>
          </p:nvPr>
        </p:nvSpPr>
        <p:spPr>
          <a:xfrm>
            <a:off x="838200" y="723578"/>
            <a:ext cx="4595071" cy="1645501"/>
          </a:xfrm>
        </p:spPr>
        <p:txBody>
          <a:bodyPr vert="horz" lIns="91440" tIns="45720" rIns="91440" bIns="45720" rtlCol="0" anchor="ctr">
            <a:normAutofit/>
          </a:bodyPr>
          <a:lstStyle/>
          <a:p>
            <a:pPr>
              <a:defRPr/>
            </a:pPr>
            <a:r>
              <a:rPr lang="en-US"/>
              <a:t>Exposure Incident</a:t>
            </a:r>
          </a:p>
        </p:txBody>
      </p:sp>
      <p:sp>
        <p:nvSpPr>
          <p:cNvPr id="2" name="Content Placeholder 1"/>
          <p:cNvSpPr>
            <a:spLocks noGrp="1"/>
          </p:cNvSpPr>
          <p:nvPr>
            <p:ph sz="half" idx="1"/>
          </p:nvPr>
        </p:nvSpPr>
        <p:spPr>
          <a:xfrm>
            <a:off x="838200" y="2548467"/>
            <a:ext cx="4595071" cy="3628495"/>
          </a:xfrm>
        </p:spPr>
        <p:txBody>
          <a:bodyPr vert="horz" lIns="91440" tIns="45720" rIns="91440" bIns="45720" rtlCol="0">
            <a:noAutofit/>
          </a:bodyPr>
          <a:lstStyle/>
          <a:p>
            <a:r>
              <a:rPr lang="en-US" sz="2400" dirty="0"/>
              <a:t>Percutaneous injury</a:t>
            </a:r>
          </a:p>
          <a:p>
            <a:r>
              <a:rPr lang="en-US" sz="2400" dirty="0"/>
              <a:t>Splash to mucous membranes</a:t>
            </a:r>
          </a:p>
          <a:p>
            <a:r>
              <a:rPr lang="en-US" sz="2400" dirty="0"/>
              <a:t>Contact with nonintact skin</a:t>
            </a:r>
          </a:p>
        </p:txBody>
      </p:sp>
      <p:sp>
        <p:nvSpPr>
          <p:cNvPr id="80903" name="Rectangle 80902">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05" name="Rectangle 80904">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907" name="Rectangle 80906">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7"/>
          <p:cNvPicPr>
            <a:picLocks noChangeAspect="1"/>
          </p:cNvPicPr>
          <p:nvPr/>
        </p:nvPicPr>
        <p:blipFill rotWithShape="1">
          <a:blip r:embed="rId3"/>
          <a:srcRect t="7475" b="7402"/>
          <a:stretch/>
        </p:blipFill>
        <p:spPr>
          <a:xfrm>
            <a:off x="6533375" y="321734"/>
            <a:ext cx="2139382" cy="2739814"/>
          </a:xfrm>
          <a:prstGeom prst="rect">
            <a:avLst/>
          </a:prstGeom>
        </p:spPr>
      </p:pic>
      <p:sp>
        <p:nvSpPr>
          <p:cNvPr id="80909" name="Rectangle 80908">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775" y="802067"/>
            <a:ext cx="2364317" cy="1779148"/>
          </a:xfrm>
          <a:prstGeom prst="rect">
            <a:avLst/>
          </a:prstGeom>
        </p:spPr>
      </p:pic>
      <p:pic>
        <p:nvPicPr>
          <p:cNvPr id="9" name="Content Placeholder 8"/>
          <p:cNvPicPr>
            <a:picLocks noGrp="1" noChangeAspect="1"/>
          </p:cNvPicPr>
          <p:nvPr>
            <p:ph sz="half" idx="2"/>
          </p:nvPr>
        </p:nvPicPr>
        <p:blipFill>
          <a:blip r:embed="rId5"/>
          <a:stretch>
            <a:fillRect/>
          </a:stretch>
        </p:blipFill>
        <p:spPr>
          <a:xfrm>
            <a:off x="7347581" y="3796452"/>
            <a:ext cx="3592837" cy="2559898"/>
          </a:xfrm>
          <a:prstGeom prst="rect">
            <a:avLst/>
          </a:prstGeom>
        </p:spPr>
      </p:pic>
    </p:spTree>
    <p:extLst>
      <p:ext uri="{BB962C8B-B14F-4D97-AF65-F5344CB8AC3E}">
        <p14:creationId xmlns:p14="http://schemas.microsoft.com/office/powerpoint/2010/main" val="1140885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1786" name="Rectangle 33178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88" name="Rectangle 33178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90" name="Rectangle 33178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792" name="Rectangle 33179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45" name="Rectangle 2"/>
          <p:cNvSpPr>
            <a:spLocks noGrp="1" noChangeArrowheads="1"/>
          </p:cNvSpPr>
          <p:nvPr>
            <p:ph type="title"/>
          </p:nvPr>
        </p:nvSpPr>
        <p:spPr>
          <a:xfrm>
            <a:off x="1371597" y="348865"/>
            <a:ext cx="10044023" cy="877729"/>
          </a:xfrm>
        </p:spPr>
        <p:txBody>
          <a:bodyPr anchor="ctr">
            <a:normAutofit/>
          </a:bodyPr>
          <a:lstStyle/>
          <a:p>
            <a:pPr>
              <a:defRPr/>
            </a:pPr>
            <a:r>
              <a:rPr lang="en-US" sz="4000">
                <a:solidFill>
                  <a:srgbClr val="FFFFFF"/>
                </a:solidFill>
              </a:rPr>
              <a:t>Post-exposure Management</a:t>
            </a:r>
          </a:p>
        </p:txBody>
      </p:sp>
      <p:graphicFrame>
        <p:nvGraphicFramePr>
          <p:cNvPr id="331781" name="Rectangle 3">
            <a:extLst>
              <a:ext uri="{FF2B5EF4-FFF2-40B4-BE49-F238E27FC236}">
                <a16:creationId xmlns:a16="http://schemas.microsoft.com/office/drawing/2014/main" id="{80F8D1FA-DDEC-406C-BC54-C60CF0D608D7}"/>
              </a:ext>
            </a:extLst>
          </p:cNvPr>
          <p:cNvGraphicFramePr>
            <a:graphicFrameLocks noGrp="1"/>
          </p:cNvGraphicFramePr>
          <p:nvPr>
            <p:ph idx="1"/>
            <p:extLst>
              <p:ext uri="{D42A27DB-BD31-4B8C-83A1-F6EECF244321}">
                <p14:modId xmlns:p14="http://schemas.microsoft.com/office/powerpoint/2010/main" val="242035670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7131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Title 1"/>
          <p:cNvSpPr>
            <a:spLocks noGrp="1"/>
          </p:cNvSpPr>
          <p:nvPr>
            <p:ph type="title"/>
          </p:nvPr>
        </p:nvSpPr>
        <p:spPr/>
        <p:txBody>
          <a:bodyPr>
            <a:normAutofit/>
          </a:bodyPr>
          <a:lstStyle/>
          <a:p>
            <a:pPr>
              <a:defRPr/>
            </a:pPr>
            <a:r>
              <a:rPr lang="en-US" dirty="0"/>
              <a:t>Clinical Surface Disinfection</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249307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09600"/>
            <a:ext cx="10668000" cy="868363"/>
          </a:xfrm>
        </p:spPr>
        <p:txBody>
          <a:bodyPr>
            <a:normAutofit/>
          </a:bodyPr>
          <a:lstStyle/>
          <a:p>
            <a:pPr>
              <a:defRPr/>
            </a:pPr>
            <a:r>
              <a:rPr lang="en-US" dirty="0"/>
              <a:t>Why worry about surface disinfection?</a:t>
            </a:r>
          </a:p>
        </p:txBody>
      </p:sp>
      <p:graphicFrame>
        <p:nvGraphicFramePr>
          <p:cNvPr id="5" name="Diagram 4"/>
          <p:cNvGraphicFramePr/>
          <p:nvPr/>
        </p:nvGraphicFramePr>
        <p:xfrm>
          <a:off x="2667000" y="1905000"/>
          <a:ext cx="6019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A206082-864E-4E87-9912-229E88BB9815}"/>
              </a:ext>
            </a:extLst>
          </p:cNvPr>
          <p:cNvSpPr>
            <a:spLocks noGrp="1"/>
          </p:cNvSpPr>
          <p:nvPr>
            <p:ph type="sldNum" sz="quarter" idx="4294967295"/>
          </p:nvPr>
        </p:nvSpPr>
        <p:spPr>
          <a:xfrm>
            <a:off x="8610600" y="6365875"/>
            <a:ext cx="2743200" cy="365125"/>
          </a:xfrm>
        </p:spPr>
        <p:txBody>
          <a:bodyPr/>
          <a:lstStyle/>
          <a:p>
            <a:endParaRPr lang="en-US" dirty="0"/>
          </a:p>
          <a:p>
            <a:endParaRPr lang="en-US" dirty="0"/>
          </a:p>
        </p:txBody>
      </p:sp>
    </p:spTree>
    <p:extLst>
      <p:ext uri="{BB962C8B-B14F-4D97-AF65-F5344CB8AC3E}">
        <p14:creationId xmlns:p14="http://schemas.microsoft.com/office/powerpoint/2010/main" val="300899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3" name="IMG_1651.jpg" descr="IMG_1651"/>
          <p:cNvPicPr/>
          <p:nvPr/>
        </p:nvPicPr>
        <p:blipFill rotWithShape="1">
          <a:blip r:embed="rId2"/>
          <a:srcRect t="8283" b="16717"/>
          <a:stretch/>
        </p:blipFill>
        <p:spPr>
          <a:xfrm>
            <a:off x="20" y="19060"/>
            <a:ext cx="12191980" cy="6857990"/>
          </a:xfrm>
          <a:prstGeom prst="rect">
            <a:avLst/>
          </a:prstGeom>
        </p:spPr>
      </p:pic>
      <p:sp>
        <p:nvSpPr>
          <p:cNvPr id="898" name="Rectangle 89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Shape 892"/>
          <p:cNvSpPr>
            <a:spLocks noGrp="1"/>
          </p:cNvSpPr>
          <p:nvPr>
            <p:ph type="title" idx="4294967295"/>
          </p:nvPr>
        </p:nvSpPr>
        <p:spPr>
          <a:xfrm>
            <a:off x="523875" y="5317240"/>
            <a:ext cx="11210925" cy="744836"/>
          </a:xfrm>
          <a:prstGeom prst="rect">
            <a:avLst/>
          </a:prstGeom>
        </p:spPr>
        <p:txBody>
          <a:bodyPr vert="horz" lIns="91440" tIns="45720" rIns="91440" bIns="45720" rtlCol="0" anchor="ctr">
            <a:normAutofit/>
          </a:bodyPr>
          <a:lstStyle>
            <a:lvl1pPr defTabSz="896111">
              <a:lnSpc>
                <a:spcPct val="85000"/>
              </a:lnSpc>
              <a:defRPr sz="4704">
                <a:solidFill>
                  <a:srgbClr val="637052"/>
                </a:solidFill>
                <a:latin typeface="Calibri Light"/>
                <a:ea typeface="Calibri Light"/>
                <a:cs typeface="Calibri Light"/>
                <a:sym typeface="Calibri Light"/>
              </a:defRPr>
            </a:lvl1pPr>
          </a:lstStyle>
          <a:p>
            <a:pPr lvl="0" algn="ctr" defTabSz="914400">
              <a:lnSpc>
                <a:spcPct val="90000"/>
              </a:lnSpc>
              <a:defRPr sz="1800">
                <a:solidFill>
                  <a:srgbClr val="000000"/>
                </a:solidFill>
              </a:defRPr>
            </a:pPr>
            <a:r>
              <a:rPr lang="en-US" sz="3600">
                <a:solidFill>
                  <a:schemeClr val="tx1">
                    <a:lumMod val="85000"/>
                    <a:lumOff val="15000"/>
                  </a:schemeClr>
                </a:solidFill>
                <a:latin typeface="+mj-lt"/>
                <a:ea typeface="+mj-ea"/>
                <a:cs typeface="+mj-cs"/>
              </a:rPr>
              <a:t>Environmental Surface Disinfection</a:t>
            </a:r>
          </a:p>
        </p:txBody>
      </p:sp>
      <p:cxnSp>
        <p:nvCxnSpPr>
          <p:cNvPr id="900" name="Straight Connector 89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99393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1533832" y="381000"/>
            <a:ext cx="8915400" cy="914400"/>
          </a:xfrm>
        </p:spPr>
        <p:txBody>
          <a:bodyPr>
            <a:noAutofit/>
          </a:bodyPr>
          <a:lstStyle/>
          <a:p>
            <a:pPr>
              <a:defRPr/>
            </a:pPr>
            <a:r>
              <a:rPr lang="en-US" dirty="0"/>
              <a:t>Resistance to Chemical Germicides</a:t>
            </a:r>
          </a:p>
        </p:txBody>
      </p:sp>
      <p:grpSp>
        <p:nvGrpSpPr>
          <p:cNvPr id="4" name="Group 3"/>
          <p:cNvGrpSpPr/>
          <p:nvPr/>
        </p:nvGrpSpPr>
        <p:grpSpPr>
          <a:xfrm>
            <a:off x="2286000" y="1866421"/>
            <a:ext cx="6858000" cy="4268161"/>
            <a:chOff x="762000" y="1866419"/>
            <a:chExt cx="6858000" cy="4268161"/>
          </a:xfrm>
        </p:grpSpPr>
        <p:sp>
          <p:nvSpPr>
            <p:cNvPr id="5" name="Rectangle 4"/>
            <p:cNvSpPr/>
            <p:nvPr/>
          </p:nvSpPr>
          <p:spPr>
            <a:xfrm>
              <a:off x="762000" y="2102579"/>
              <a:ext cx="6858000" cy="403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5"/>
            <p:cNvSpPr/>
            <p:nvPr/>
          </p:nvSpPr>
          <p:spPr>
            <a:xfrm>
              <a:off x="1104900" y="1866419"/>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4508" tIns="23057" rIns="204508" bIns="23057" numCol="1" spcCol="1270" anchor="ctr" anchorCtr="0">
              <a:noAutofit/>
            </a:bodyPr>
            <a:lstStyle/>
            <a:p>
              <a:pPr defTabSz="1244569">
                <a:lnSpc>
                  <a:spcPct val="90000"/>
                </a:lnSpc>
                <a:spcAft>
                  <a:spcPct val="35000"/>
                </a:spcAft>
              </a:pPr>
              <a:r>
                <a:rPr lang="en-US" sz="2800" b="1" dirty="0">
                  <a:ln w="12700">
                    <a:solidFill>
                      <a:schemeClr val="accent5"/>
                    </a:solidFill>
                    <a:prstDash val="solid"/>
                  </a:ln>
                  <a:solidFill>
                    <a:schemeClr val="tx1"/>
                  </a:solidFill>
                </a:rPr>
                <a:t>Bacterial spores</a:t>
              </a:r>
            </a:p>
          </p:txBody>
        </p:sp>
        <p:sp>
          <p:nvSpPr>
            <p:cNvPr id="7" name="Rectangle 6"/>
            <p:cNvSpPr/>
            <p:nvPr/>
          </p:nvSpPr>
          <p:spPr>
            <a:xfrm>
              <a:off x="762000" y="2828339"/>
              <a:ext cx="6858000" cy="403200"/>
            </a:xfrm>
            <a:prstGeom prst="rect">
              <a:avLst/>
            </a:prstGeom>
          </p:spPr>
          <p:style>
            <a:lnRef idx="2">
              <a:schemeClr val="accent3">
                <a:hueOff val="1180837"/>
                <a:satOff val="-9211"/>
                <a:lumOff val="-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7"/>
            <p:cNvSpPr/>
            <p:nvPr/>
          </p:nvSpPr>
          <p:spPr>
            <a:xfrm>
              <a:off x="1104900" y="2592179"/>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1180837"/>
                <a:satOff val="-9211"/>
                <a:lumOff val="-235"/>
                <a:alphaOff val="0"/>
              </a:schemeClr>
            </a:fillRef>
            <a:effectRef idx="0">
              <a:schemeClr val="accent3">
                <a:hueOff val="1180837"/>
                <a:satOff val="-9211"/>
                <a:lumOff val="-235"/>
                <a:alphaOff val="0"/>
              </a:schemeClr>
            </a:effectRef>
            <a:fontRef idx="minor">
              <a:schemeClr val="lt1"/>
            </a:fontRef>
          </p:style>
          <p:txBody>
            <a:bodyPr spcFirstLastPara="0" vert="horz" wrap="square" lIns="204508" tIns="23057" rIns="204508" bIns="23057" numCol="1" spcCol="1270" anchor="ctr" anchorCtr="0">
              <a:noAutofit/>
            </a:bodyPr>
            <a:lstStyle/>
            <a:p>
              <a:pPr defTabSz="1244569">
                <a:lnSpc>
                  <a:spcPct val="90000"/>
                </a:lnSpc>
                <a:spcAft>
                  <a:spcPct val="35000"/>
                </a:spcAft>
              </a:pPr>
              <a:r>
                <a:rPr lang="en-US" sz="2800" b="1" dirty="0">
                  <a:ln w="12700">
                    <a:solidFill>
                      <a:schemeClr val="accent5"/>
                    </a:solidFill>
                    <a:prstDash val="solid"/>
                  </a:ln>
                  <a:solidFill>
                    <a:schemeClr val="tx1"/>
                  </a:solidFill>
                </a:rPr>
                <a:t>Mycobacterium</a:t>
              </a:r>
            </a:p>
          </p:txBody>
        </p:sp>
        <p:sp>
          <p:nvSpPr>
            <p:cNvPr id="9" name="Rectangle 8"/>
            <p:cNvSpPr/>
            <p:nvPr/>
          </p:nvSpPr>
          <p:spPr>
            <a:xfrm>
              <a:off x="762000" y="3554099"/>
              <a:ext cx="6858000" cy="403200"/>
            </a:xfrm>
            <a:prstGeom prst="rect">
              <a:avLst/>
            </a:prstGeom>
          </p:spPr>
          <p:style>
            <a:lnRef idx="2">
              <a:schemeClr val="accent3">
                <a:hueOff val="2361675"/>
                <a:satOff val="-18422"/>
                <a:lumOff val="-47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9"/>
            <p:cNvSpPr/>
            <p:nvPr/>
          </p:nvSpPr>
          <p:spPr>
            <a:xfrm>
              <a:off x="1104900" y="3317939"/>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2361675"/>
                <a:satOff val="-18422"/>
                <a:lumOff val="-471"/>
                <a:alphaOff val="0"/>
              </a:schemeClr>
            </a:fillRef>
            <a:effectRef idx="0">
              <a:schemeClr val="accent3">
                <a:hueOff val="2361675"/>
                <a:satOff val="-18422"/>
                <a:lumOff val="-471"/>
                <a:alphaOff val="0"/>
              </a:schemeClr>
            </a:effectRef>
            <a:fontRef idx="minor">
              <a:schemeClr val="lt1"/>
            </a:fontRef>
          </p:style>
          <p:txBody>
            <a:bodyPr spcFirstLastPara="0" vert="horz" wrap="square" lIns="204508" tIns="23057" rIns="204508" bIns="23057" numCol="1" spcCol="1270" anchor="ctr" anchorCtr="0">
              <a:noAutofit/>
            </a:bodyPr>
            <a:lstStyle/>
            <a:p>
              <a:pPr defTabSz="1244569">
                <a:lnSpc>
                  <a:spcPct val="90000"/>
                </a:lnSpc>
                <a:spcAft>
                  <a:spcPct val="35000"/>
                </a:spcAft>
              </a:pPr>
              <a:r>
                <a:rPr lang="en-US" sz="2800" b="1" dirty="0" err="1">
                  <a:ln w="12700">
                    <a:solidFill>
                      <a:schemeClr val="accent5"/>
                    </a:solidFill>
                    <a:prstDash val="solid"/>
                  </a:ln>
                  <a:solidFill>
                    <a:schemeClr val="tx1"/>
                  </a:solidFill>
                </a:rPr>
                <a:t>Nonlipid</a:t>
              </a:r>
              <a:r>
                <a:rPr lang="en-US" sz="2800" b="1" dirty="0">
                  <a:ln w="12700">
                    <a:solidFill>
                      <a:schemeClr val="accent5"/>
                    </a:solidFill>
                    <a:prstDash val="solid"/>
                  </a:ln>
                  <a:solidFill>
                    <a:schemeClr val="tx1"/>
                  </a:solidFill>
                </a:rPr>
                <a:t> or small virus</a:t>
              </a:r>
            </a:p>
          </p:txBody>
        </p:sp>
        <p:sp>
          <p:nvSpPr>
            <p:cNvPr id="11" name="Rectangle 10"/>
            <p:cNvSpPr/>
            <p:nvPr/>
          </p:nvSpPr>
          <p:spPr>
            <a:xfrm>
              <a:off x="762000" y="4279859"/>
              <a:ext cx="6858000" cy="403200"/>
            </a:xfrm>
            <a:prstGeom prst="rect">
              <a:avLst/>
            </a:prstGeom>
          </p:spPr>
          <p:style>
            <a:lnRef idx="2">
              <a:schemeClr val="accent3">
                <a:hueOff val="3542512"/>
                <a:satOff val="-27632"/>
                <a:lumOff val="-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p:cNvSpPr/>
            <p:nvPr/>
          </p:nvSpPr>
          <p:spPr>
            <a:xfrm>
              <a:off x="1104900" y="4043699"/>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3542512"/>
                <a:satOff val="-27632"/>
                <a:lumOff val="-706"/>
                <a:alphaOff val="0"/>
              </a:schemeClr>
            </a:fillRef>
            <a:effectRef idx="0">
              <a:schemeClr val="accent3">
                <a:hueOff val="3542512"/>
                <a:satOff val="-27632"/>
                <a:lumOff val="-706"/>
                <a:alphaOff val="0"/>
              </a:schemeClr>
            </a:effectRef>
            <a:fontRef idx="minor">
              <a:schemeClr val="lt1"/>
            </a:fontRef>
          </p:style>
          <p:txBody>
            <a:bodyPr spcFirstLastPara="0" vert="horz" wrap="square" lIns="204508" tIns="23057" rIns="204508" bIns="23057" numCol="1" spcCol="1270" anchor="ctr" anchorCtr="0">
              <a:noAutofit/>
            </a:bodyPr>
            <a:lstStyle/>
            <a:p>
              <a:pPr defTabSz="1244569">
                <a:lnSpc>
                  <a:spcPct val="90000"/>
                </a:lnSpc>
                <a:spcAft>
                  <a:spcPct val="35000"/>
                </a:spcAft>
              </a:pPr>
              <a:r>
                <a:rPr lang="en-US" sz="2800" b="1" dirty="0">
                  <a:ln w="12700">
                    <a:solidFill>
                      <a:schemeClr val="accent5"/>
                    </a:solidFill>
                    <a:prstDash val="solid"/>
                  </a:ln>
                  <a:solidFill>
                    <a:schemeClr val="tx1"/>
                  </a:solidFill>
                </a:rPr>
                <a:t>Fungi</a:t>
              </a:r>
            </a:p>
          </p:txBody>
        </p:sp>
        <p:sp>
          <p:nvSpPr>
            <p:cNvPr id="13" name="Rectangle 12"/>
            <p:cNvSpPr/>
            <p:nvPr/>
          </p:nvSpPr>
          <p:spPr>
            <a:xfrm>
              <a:off x="762000" y="5005620"/>
              <a:ext cx="6858000" cy="403200"/>
            </a:xfrm>
            <a:prstGeom prst="rect">
              <a:avLst/>
            </a:prstGeom>
          </p:spPr>
          <p:style>
            <a:lnRef idx="2">
              <a:schemeClr val="accent3">
                <a:hueOff val="4723350"/>
                <a:satOff val="-36843"/>
                <a:lumOff val="-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p:cNvSpPr/>
            <p:nvPr/>
          </p:nvSpPr>
          <p:spPr>
            <a:xfrm>
              <a:off x="1104900" y="4769460"/>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4723350"/>
                <a:satOff val="-36843"/>
                <a:lumOff val="-942"/>
                <a:alphaOff val="0"/>
              </a:schemeClr>
            </a:fillRef>
            <a:effectRef idx="0">
              <a:schemeClr val="accent3">
                <a:hueOff val="4723350"/>
                <a:satOff val="-36843"/>
                <a:lumOff val="-942"/>
                <a:alphaOff val="0"/>
              </a:schemeClr>
            </a:effectRef>
            <a:fontRef idx="minor">
              <a:schemeClr val="lt1"/>
            </a:fontRef>
          </p:style>
          <p:txBody>
            <a:bodyPr spcFirstLastPara="0" vert="horz" wrap="square" lIns="204508" tIns="23057" rIns="204508" bIns="23057" numCol="1" spcCol="1270" anchor="ctr" anchorCtr="0">
              <a:noAutofit/>
            </a:bodyPr>
            <a:lstStyle/>
            <a:p>
              <a:pPr defTabSz="1244569">
                <a:lnSpc>
                  <a:spcPct val="90000"/>
                </a:lnSpc>
                <a:spcAft>
                  <a:spcPct val="35000"/>
                </a:spcAft>
              </a:pPr>
              <a:r>
                <a:rPr lang="en-US" sz="2800" b="1" dirty="0">
                  <a:ln w="12700">
                    <a:solidFill>
                      <a:schemeClr val="accent5"/>
                    </a:solidFill>
                    <a:prstDash val="solid"/>
                  </a:ln>
                  <a:solidFill>
                    <a:schemeClr val="tx1"/>
                  </a:solidFill>
                </a:rPr>
                <a:t>Vegetative bacteria</a:t>
              </a:r>
            </a:p>
          </p:txBody>
        </p:sp>
        <p:sp>
          <p:nvSpPr>
            <p:cNvPr id="15" name="Rectangle 14"/>
            <p:cNvSpPr/>
            <p:nvPr/>
          </p:nvSpPr>
          <p:spPr>
            <a:xfrm>
              <a:off x="762000" y="5731380"/>
              <a:ext cx="6858000" cy="403200"/>
            </a:xfrm>
            <a:prstGeom prst="rect">
              <a:avLst/>
            </a:prstGeom>
          </p:spPr>
          <p:style>
            <a:lnRef idx="2">
              <a:schemeClr val="accent3">
                <a:hueOff val="5904187"/>
                <a:satOff val="-46054"/>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15"/>
            <p:cNvSpPr/>
            <p:nvPr/>
          </p:nvSpPr>
          <p:spPr>
            <a:xfrm>
              <a:off x="1104900" y="5495220"/>
              <a:ext cx="4800600" cy="472320"/>
            </a:xfrm>
            <a:custGeom>
              <a:avLst/>
              <a:gdLst>
                <a:gd name="connsiteX0" fmla="*/ 0 w 4800600"/>
                <a:gd name="connsiteY0" fmla="*/ 78722 h 472320"/>
                <a:gd name="connsiteX1" fmla="*/ 78722 w 4800600"/>
                <a:gd name="connsiteY1" fmla="*/ 0 h 472320"/>
                <a:gd name="connsiteX2" fmla="*/ 4721878 w 4800600"/>
                <a:gd name="connsiteY2" fmla="*/ 0 h 472320"/>
                <a:gd name="connsiteX3" fmla="*/ 4800600 w 4800600"/>
                <a:gd name="connsiteY3" fmla="*/ 78722 h 472320"/>
                <a:gd name="connsiteX4" fmla="*/ 4800600 w 4800600"/>
                <a:gd name="connsiteY4" fmla="*/ 393598 h 472320"/>
                <a:gd name="connsiteX5" fmla="*/ 4721878 w 4800600"/>
                <a:gd name="connsiteY5" fmla="*/ 472320 h 472320"/>
                <a:gd name="connsiteX6" fmla="*/ 78722 w 4800600"/>
                <a:gd name="connsiteY6" fmla="*/ 472320 h 472320"/>
                <a:gd name="connsiteX7" fmla="*/ 0 w 4800600"/>
                <a:gd name="connsiteY7" fmla="*/ 393598 h 472320"/>
                <a:gd name="connsiteX8" fmla="*/ 0 w 4800600"/>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00" h="472320">
                  <a:moveTo>
                    <a:pt x="0" y="78722"/>
                  </a:moveTo>
                  <a:cubicBezTo>
                    <a:pt x="0" y="35245"/>
                    <a:pt x="35245" y="0"/>
                    <a:pt x="78722" y="0"/>
                  </a:cubicBezTo>
                  <a:lnTo>
                    <a:pt x="4721878" y="0"/>
                  </a:lnTo>
                  <a:cubicBezTo>
                    <a:pt x="4765355" y="0"/>
                    <a:pt x="4800600" y="35245"/>
                    <a:pt x="4800600" y="78722"/>
                  </a:cubicBezTo>
                  <a:lnTo>
                    <a:pt x="4800600" y="393598"/>
                  </a:lnTo>
                  <a:cubicBezTo>
                    <a:pt x="4800600" y="437075"/>
                    <a:pt x="4765355" y="472320"/>
                    <a:pt x="4721878" y="472320"/>
                  </a:cubicBezTo>
                  <a:lnTo>
                    <a:pt x="78722" y="472320"/>
                  </a:lnTo>
                  <a:cubicBezTo>
                    <a:pt x="35245" y="472320"/>
                    <a:pt x="0" y="437075"/>
                    <a:pt x="0" y="393598"/>
                  </a:cubicBezTo>
                  <a:lnTo>
                    <a:pt x="0" y="78722"/>
                  </a:lnTo>
                  <a:close/>
                </a:path>
              </a:pathLst>
            </a:custGeom>
          </p:spPr>
          <p:style>
            <a:lnRef idx="2">
              <a:schemeClr val="lt1">
                <a:hueOff val="0"/>
                <a:satOff val="0"/>
                <a:lumOff val="0"/>
                <a:alphaOff val="0"/>
              </a:schemeClr>
            </a:lnRef>
            <a:fillRef idx="1">
              <a:schemeClr val="accent3">
                <a:hueOff val="5904187"/>
                <a:satOff val="-46054"/>
                <a:lumOff val="-1177"/>
                <a:alphaOff val="0"/>
              </a:schemeClr>
            </a:fillRef>
            <a:effectRef idx="0">
              <a:schemeClr val="accent3">
                <a:hueOff val="5904187"/>
                <a:satOff val="-46054"/>
                <a:lumOff val="-1177"/>
                <a:alphaOff val="0"/>
              </a:schemeClr>
            </a:effectRef>
            <a:fontRef idx="minor">
              <a:schemeClr val="lt1"/>
            </a:fontRef>
          </p:style>
          <p:txBody>
            <a:bodyPr spcFirstLastPara="0" vert="horz" wrap="square" lIns="204508" tIns="23057" rIns="204508" bIns="23057" numCol="1" spcCol="1270" anchor="ctr" anchorCtr="0">
              <a:noAutofit/>
            </a:bodyPr>
            <a:lstStyle/>
            <a:p>
              <a:pPr defTabSz="1066773">
                <a:lnSpc>
                  <a:spcPct val="90000"/>
                </a:lnSpc>
                <a:spcAft>
                  <a:spcPct val="35000"/>
                </a:spcAft>
              </a:pPr>
              <a:r>
                <a:rPr lang="en-US" sz="2400" b="1" dirty="0">
                  <a:ln w="12700">
                    <a:solidFill>
                      <a:schemeClr val="accent5"/>
                    </a:solidFill>
                    <a:prstDash val="solid"/>
                  </a:ln>
                  <a:solidFill>
                    <a:schemeClr val="tx1"/>
                  </a:solidFill>
                </a:rPr>
                <a:t>Lipid or medium size virus</a:t>
              </a:r>
            </a:p>
          </p:txBody>
        </p:sp>
      </p:grpSp>
      <p:sp>
        <p:nvSpPr>
          <p:cNvPr id="3" name="Down Arrow 2"/>
          <p:cNvSpPr/>
          <p:nvPr/>
        </p:nvSpPr>
        <p:spPr>
          <a:xfrm>
            <a:off x="8305800" y="2057400"/>
            <a:ext cx="304800" cy="403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216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7240" y="694944"/>
            <a:ext cx="6610388" cy="1042416"/>
          </a:xfrm>
        </p:spPr>
        <p:txBody>
          <a:bodyPr vert="horz" lIns="91440" tIns="45720" rIns="91440" bIns="45720" rtlCol="0" anchor="ctr">
            <a:normAutofit/>
          </a:bodyPr>
          <a:lstStyle/>
          <a:p>
            <a:r>
              <a:rPr lang="en-US" sz="4200" kern="1200">
                <a:solidFill>
                  <a:srgbClr val="FFFFFF"/>
                </a:solidFill>
                <a:latin typeface="+mj-lt"/>
                <a:ea typeface="+mj-ea"/>
                <a:cs typeface="+mj-cs"/>
              </a:rPr>
              <a:t>Classification of disinfectants</a:t>
            </a: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09311" y="2393792"/>
            <a:ext cx="3360212" cy="3740893"/>
          </a:xfrm>
          <a:prstGeom prst="rect">
            <a:avLst/>
          </a:prstGeom>
        </p:spPr>
        <p:txBody>
          <a:bodyPr vert="horz" lIns="91440" tIns="45720" rIns="91440" bIns="45720" rtlCol="0" anchor="ctr">
            <a:normAutofit/>
          </a:bodyPr>
          <a:lstStyle/>
          <a:p>
            <a:pPr>
              <a:lnSpc>
                <a:spcPct val="90000"/>
              </a:lnSpc>
              <a:spcAft>
                <a:spcPts val="1067"/>
              </a:spcAft>
            </a:pPr>
            <a:r>
              <a:rPr lang="en-US" dirty="0"/>
              <a:t>* </a:t>
            </a:r>
            <a:r>
              <a:rPr lang="en-US" sz="2000" dirty="0"/>
              <a:t>Some high-level disinfectants will kill spores with prolonged exposure times (3–12 hours); these are called high level disinfectants/</a:t>
            </a:r>
            <a:r>
              <a:rPr lang="en-US" sz="2000" dirty="0" err="1"/>
              <a:t>sterilants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75355822"/>
              </p:ext>
            </p:extLst>
          </p:nvPr>
        </p:nvGraphicFramePr>
        <p:xfrm>
          <a:off x="1520182" y="2331973"/>
          <a:ext cx="5095291" cy="3864532"/>
        </p:xfrm>
        <a:graphic>
          <a:graphicData uri="http://schemas.openxmlformats.org/drawingml/2006/table">
            <a:tbl>
              <a:tblPr firstRow="1" firstCol="1" bandRow="1"/>
              <a:tblGrid>
                <a:gridCol w="2031433">
                  <a:extLst>
                    <a:ext uri="{9D8B030D-6E8A-4147-A177-3AD203B41FA5}">
                      <a16:colId xmlns:a16="http://schemas.microsoft.com/office/drawing/2014/main" val="205639797"/>
                    </a:ext>
                  </a:extLst>
                </a:gridCol>
                <a:gridCol w="3063858">
                  <a:extLst>
                    <a:ext uri="{9D8B030D-6E8A-4147-A177-3AD203B41FA5}">
                      <a16:colId xmlns:a16="http://schemas.microsoft.com/office/drawing/2014/main" val="2595118368"/>
                    </a:ext>
                  </a:extLst>
                </a:gridCol>
              </a:tblGrid>
              <a:tr h="1483541">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Low-level</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Kill most vegetative bacteria, some fungi, and some viruses in a practical period of time (≤10 minutes). Do not kill mycobacteria.</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208583"/>
                  </a:ext>
                </a:extLst>
              </a:tr>
              <a:tr h="1483541">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Intermediate-level</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Kill mycobacteria, vegetative bacteria, most viruses, and most fungi but do not necessarily kill bacterial spores.</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151116"/>
                  </a:ext>
                </a:extLst>
              </a:tr>
              <a:tr h="897450">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High-level*</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Will kill all microorganisms except large numbers of bacterial spores.</a:t>
                      </a:r>
                    </a:p>
                  </a:txBody>
                  <a:tcPr marL="78247" marR="78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67065"/>
                  </a:ext>
                </a:extLst>
              </a:tr>
            </a:tbl>
          </a:graphicData>
        </a:graphic>
      </p:graphicFrame>
    </p:spTree>
    <p:extLst>
      <p:ext uri="{BB962C8B-B14F-4D97-AF65-F5344CB8AC3E}">
        <p14:creationId xmlns:p14="http://schemas.microsoft.com/office/powerpoint/2010/main" val="1374838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8"/>
          <p:cNvPicPr>
            <a:picLocks noChangeAspect="1" noChangeArrowheads="1"/>
          </p:cNvPicPr>
          <p:nvPr/>
        </p:nvPicPr>
        <p:blipFill>
          <a:blip r:embed="rId3"/>
          <a:srcRect/>
          <a:stretch>
            <a:fillRect/>
          </a:stretch>
        </p:blipFill>
        <p:spPr bwMode="auto">
          <a:xfrm>
            <a:off x="4114800" y="1920468"/>
            <a:ext cx="4181475" cy="4099333"/>
          </a:xfrm>
          <a:prstGeom prst="rect">
            <a:avLst/>
          </a:prstGeom>
          <a:noFill/>
          <a:ln w="19050">
            <a:noFill/>
            <a:miter lim="800000"/>
            <a:headEnd/>
            <a:tailEnd/>
          </a:ln>
        </p:spPr>
      </p:pic>
      <p:sp>
        <p:nvSpPr>
          <p:cNvPr id="936962" name="Rectangle 2"/>
          <p:cNvSpPr>
            <a:spLocks noGrp="1" noChangeArrowheads="1"/>
          </p:cNvSpPr>
          <p:nvPr>
            <p:ph type="title"/>
          </p:nvPr>
        </p:nvSpPr>
        <p:spPr>
          <a:xfrm>
            <a:off x="2346960" y="286606"/>
            <a:ext cx="7543800" cy="1008796"/>
          </a:xfrm>
        </p:spPr>
        <p:txBody>
          <a:bodyPr/>
          <a:lstStyle/>
          <a:p>
            <a:pPr>
              <a:defRPr/>
            </a:pPr>
            <a:r>
              <a:rPr lang="en-US" dirty="0"/>
              <a:t>Housekeeping Surfaces</a:t>
            </a:r>
          </a:p>
        </p:txBody>
      </p:sp>
      <p:sp>
        <p:nvSpPr>
          <p:cNvPr id="317444" name="Line 4"/>
          <p:cNvSpPr>
            <a:spLocks noChangeShapeType="1"/>
          </p:cNvSpPr>
          <p:nvPr/>
        </p:nvSpPr>
        <p:spPr bwMode="auto">
          <a:xfrm flipV="1">
            <a:off x="5181600" y="2590800"/>
            <a:ext cx="533400" cy="838200"/>
          </a:xfrm>
          <a:prstGeom prst="line">
            <a:avLst/>
          </a:prstGeom>
          <a:noFill/>
          <a:ln w="76200">
            <a:solidFill>
              <a:schemeClr val="bg2">
                <a:lumMod val="25000"/>
              </a:schemeClr>
            </a:solidFill>
            <a:round/>
            <a:headEnd type="triangle" w="med" len="med"/>
            <a:tailEnd type="none" w="lg" len="lg"/>
          </a:ln>
          <a:effectLst/>
        </p:spPr>
        <p:txBody>
          <a:bodyPr wrap="none"/>
          <a:lstStyle/>
          <a:p>
            <a:pPr>
              <a:defRPr/>
            </a:pPr>
            <a:endParaRPr lang="en-US">
              <a:solidFill>
                <a:prstClr val="black"/>
              </a:solidFill>
              <a:cs typeface="Arial" charset="0"/>
            </a:endParaRPr>
          </a:p>
        </p:txBody>
      </p:sp>
      <p:sp>
        <p:nvSpPr>
          <p:cNvPr id="317445" name="Line 5"/>
          <p:cNvSpPr>
            <a:spLocks noChangeShapeType="1"/>
          </p:cNvSpPr>
          <p:nvPr/>
        </p:nvSpPr>
        <p:spPr bwMode="auto">
          <a:xfrm flipH="1">
            <a:off x="7458456" y="5309616"/>
            <a:ext cx="304800" cy="685800"/>
          </a:xfrm>
          <a:prstGeom prst="line">
            <a:avLst/>
          </a:prstGeom>
          <a:noFill/>
          <a:ln w="76200">
            <a:solidFill>
              <a:schemeClr val="bg2">
                <a:lumMod val="25000"/>
              </a:schemeClr>
            </a:solidFill>
            <a:round/>
            <a:headEnd type="triangle" w="med" len="med"/>
            <a:tailEnd type="none" w="lg" len="lg"/>
          </a:ln>
          <a:effectLst/>
        </p:spPr>
        <p:txBody>
          <a:bodyPr wrap="none"/>
          <a:lstStyle/>
          <a:p>
            <a:pPr>
              <a:defRPr/>
            </a:pPr>
            <a:endParaRPr lang="en-US">
              <a:solidFill>
                <a:prstClr val="black"/>
              </a:solidFill>
              <a:cs typeface="Arial" charset="0"/>
            </a:endParaRPr>
          </a:p>
        </p:txBody>
      </p:sp>
      <p:sp>
        <p:nvSpPr>
          <p:cNvPr id="317446" name="Line 6"/>
          <p:cNvSpPr>
            <a:spLocks noChangeShapeType="1"/>
          </p:cNvSpPr>
          <p:nvPr/>
        </p:nvSpPr>
        <p:spPr bwMode="auto">
          <a:xfrm flipV="1">
            <a:off x="7458456" y="2247900"/>
            <a:ext cx="685800" cy="762000"/>
          </a:xfrm>
          <a:prstGeom prst="line">
            <a:avLst/>
          </a:prstGeom>
          <a:noFill/>
          <a:ln w="76200">
            <a:solidFill>
              <a:schemeClr val="bg2">
                <a:lumMod val="25000"/>
              </a:schemeClr>
            </a:solidFill>
            <a:round/>
            <a:headEnd type="triangle" w="med" len="med"/>
            <a:tailEnd/>
          </a:ln>
          <a:effectLst/>
        </p:spPr>
        <p:txBody>
          <a:bodyPr wrap="none"/>
          <a:lstStyle/>
          <a:p>
            <a:pPr>
              <a:defRPr/>
            </a:pPr>
            <a:endParaRPr lang="en-US">
              <a:solidFill>
                <a:prstClr val="black"/>
              </a:solidFill>
              <a:cs typeface="Arial" charset="0"/>
            </a:endParaRPr>
          </a:p>
        </p:txBody>
      </p:sp>
    </p:spTree>
    <p:extLst>
      <p:ext uri="{BB962C8B-B14F-4D97-AF65-F5344CB8AC3E}">
        <p14:creationId xmlns:p14="http://schemas.microsoft.com/office/powerpoint/2010/main" val="26103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46"/>
                                        </p:tgtEl>
                                        <p:attrNameLst>
                                          <p:attrName>style.visibility</p:attrName>
                                        </p:attrNameLst>
                                      </p:cBhvr>
                                      <p:to>
                                        <p:strVal val="visible"/>
                                      </p:to>
                                    </p:set>
                                    <p:anim calcmode="lin" valueType="num">
                                      <p:cBhvr additive="base">
                                        <p:cTn id="7" dur="500" fill="hold"/>
                                        <p:tgtEl>
                                          <p:spTgt spid="317446"/>
                                        </p:tgtEl>
                                        <p:attrNameLst>
                                          <p:attrName>ppt_x</p:attrName>
                                        </p:attrNameLst>
                                      </p:cBhvr>
                                      <p:tavLst>
                                        <p:tav tm="0">
                                          <p:val>
                                            <p:strVal val="#ppt_x"/>
                                          </p:val>
                                        </p:tav>
                                        <p:tav tm="100000">
                                          <p:val>
                                            <p:strVal val="#ppt_x"/>
                                          </p:val>
                                        </p:tav>
                                      </p:tavLst>
                                    </p:anim>
                                    <p:anim calcmode="lin" valueType="num">
                                      <p:cBhvr additive="base">
                                        <p:cTn id="8" dur="500" fill="hold"/>
                                        <p:tgtEl>
                                          <p:spTgt spid="3174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44"/>
                                        </p:tgtEl>
                                        <p:attrNameLst>
                                          <p:attrName>style.visibility</p:attrName>
                                        </p:attrNameLst>
                                      </p:cBhvr>
                                      <p:to>
                                        <p:strVal val="visible"/>
                                      </p:to>
                                    </p:set>
                                    <p:anim calcmode="lin" valueType="num">
                                      <p:cBhvr additive="base">
                                        <p:cTn id="13" dur="500" fill="hold"/>
                                        <p:tgtEl>
                                          <p:spTgt spid="317444"/>
                                        </p:tgtEl>
                                        <p:attrNameLst>
                                          <p:attrName>ppt_x</p:attrName>
                                        </p:attrNameLst>
                                      </p:cBhvr>
                                      <p:tavLst>
                                        <p:tav tm="0">
                                          <p:val>
                                            <p:strVal val="#ppt_x"/>
                                          </p:val>
                                        </p:tav>
                                        <p:tav tm="100000">
                                          <p:val>
                                            <p:strVal val="#ppt_x"/>
                                          </p:val>
                                        </p:tav>
                                      </p:tavLst>
                                    </p:anim>
                                    <p:anim calcmode="lin" valueType="num">
                                      <p:cBhvr additive="base">
                                        <p:cTn id="14" dur="500" fill="hold"/>
                                        <p:tgtEl>
                                          <p:spTgt spid="3174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45"/>
                                        </p:tgtEl>
                                        <p:attrNameLst>
                                          <p:attrName>style.visibility</p:attrName>
                                        </p:attrNameLst>
                                      </p:cBhvr>
                                      <p:to>
                                        <p:strVal val="visible"/>
                                      </p:to>
                                    </p:set>
                                    <p:anim calcmode="lin" valueType="num">
                                      <p:cBhvr additive="base">
                                        <p:cTn id="19" dur="500" fill="hold"/>
                                        <p:tgtEl>
                                          <p:spTgt spid="317445"/>
                                        </p:tgtEl>
                                        <p:attrNameLst>
                                          <p:attrName>ppt_x</p:attrName>
                                        </p:attrNameLst>
                                      </p:cBhvr>
                                      <p:tavLst>
                                        <p:tav tm="0">
                                          <p:val>
                                            <p:strVal val="#ppt_x"/>
                                          </p:val>
                                        </p:tav>
                                        <p:tav tm="100000">
                                          <p:val>
                                            <p:strVal val="#ppt_x"/>
                                          </p:val>
                                        </p:tav>
                                      </p:tavLst>
                                    </p:anim>
                                    <p:anim calcmode="lin" valueType="num">
                                      <p:cBhvr additive="base">
                                        <p:cTn id="20" dur="500" fill="hold"/>
                                        <p:tgtEl>
                                          <p:spTgt spid="317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2DB1F-EE22-E648-03E4-6A8E668F40E1}"/>
              </a:ext>
            </a:extLst>
          </p:cNvPr>
          <p:cNvSpPr>
            <a:spLocks noGrp="1"/>
          </p:cNvSpPr>
          <p:nvPr>
            <p:ph type="title"/>
          </p:nvPr>
        </p:nvSpPr>
        <p:spPr>
          <a:xfrm>
            <a:off x="1452656" y="1444741"/>
            <a:ext cx="9357865" cy="1041901"/>
          </a:xfrm>
        </p:spPr>
        <p:txBody>
          <a:bodyPr>
            <a:normAutofit/>
          </a:bodyPr>
          <a:lstStyle/>
          <a:p>
            <a:r>
              <a:rPr lang="en-US" sz="4000"/>
              <a:t>Additional Regulations and Guidelines</a:t>
            </a:r>
          </a:p>
        </p:txBody>
      </p:sp>
      <p:sp>
        <p:nvSpPr>
          <p:cNvPr id="3" name="Content Placeholder 2">
            <a:extLst>
              <a:ext uri="{FF2B5EF4-FFF2-40B4-BE49-F238E27FC236}">
                <a16:creationId xmlns:a16="http://schemas.microsoft.com/office/drawing/2014/main" id="{CF95585A-FB4C-82E7-1DE9-89A2C8DEAA41}"/>
              </a:ext>
            </a:extLst>
          </p:cNvPr>
          <p:cNvSpPr>
            <a:spLocks noGrp="1"/>
          </p:cNvSpPr>
          <p:nvPr>
            <p:ph sz="half" idx="1"/>
          </p:nvPr>
        </p:nvSpPr>
        <p:spPr>
          <a:xfrm>
            <a:off x="1452656" y="2701427"/>
            <a:ext cx="4483324" cy="2699968"/>
          </a:xfrm>
        </p:spPr>
        <p:txBody>
          <a:bodyPr>
            <a:normAutofit fontScale="92500" lnSpcReduction="20000"/>
          </a:bodyPr>
          <a:lstStyle/>
          <a:p>
            <a:r>
              <a:rPr lang="en-US" sz="1900" dirty="0"/>
              <a:t>OSHA</a:t>
            </a:r>
          </a:p>
          <a:p>
            <a:pPr lvl="1"/>
            <a:r>
              <a:rPr lang="en-US" sz="1900" dirty="0"/>
              <a:t>Bloodborne Pathogens Rule</a:t>
            </a:r>
          </a:p>
          <a:p>
            <a:pPr lvl="1"/>
            <a:r>
              <a:rPr lang="en-US" sz="1900" dirty="0"/>
              <a:t>Hazard Communication</a:t>
            </a:r>
          </a:p>
          <a:p>
            <a:pPr lvl="1"/>
            <a:r>
              <a:rPr lang="en-US" sz="1900" dirty="0"/>
              <a:t>Respiratory Protection Program</a:t>
            </a:r>
          </a:p>
          <a:p>
            <a:pPr lvl="1"/>
            <a:r>
              <a:rPr lang="en-US" sz="1900" dirty="0"/>
              <a:t>Injury and Illness Prevention</a:t>
            </a:r>
          </a:p>
          <a:p>
            <a:r>
              <a:rPr lang="en-US" sz="1900" dirty="0"/>
              <a:t>State Boards of Dentistry</a:t>
            </a:r>
          </a:p>
          <a:p>
            <a:pPr lvl="1"/>
            <a:r>
              <a:rPr lang="en-US" sz="1900" dirty="0"/>
              <a:t>Infection control</a:t>
            </a:r>
          </a:p>
          <a:p>
            <a:r>
              <a:rPr lang="en-US" sz="2000" dirty="0"/>
              <a:t>EPA</a:t>
            </a:r>
          </a:p>
          <a:p>
            <a:pPr lvl="1"/>
            <a:r>
              <a:rPr lang="en-US" sz="2000" dirty="0"/>
              <a:t>Surface disinfectant registration</a:t>
            </a:r>
          </a:p>
          <a:p>
            <a:pPr marL="457200" lvl="1" indent="0">
              <a:buNone/>
            </a:pPr>
            <a:endParaRPr lang="en-US" sz="1900" dirty="0"/>
          </a:p>
        </p:txBody>
      </p:sp>
      <p:sp>
        <p:nvSpPr>
          <p:cNvPr id="7" name="Content Placeholder 6">
            <a:extLst>
              <a:ext uri="{FF2B5EF4-FFF2-40B4-BE49-F238E27FC236}">
                <a16:creationId xmlns:a16="http://schemas.microsoft.com/office/drawing/2014/main" id="{94DBC1FB-3EC8-2219-62D6-71192C1A00AB}"/>
              </a:ext>
            </a:extLst>
          </p:cNvPr>
          <p:cNvSpPr>
            <a:spLocks noGrp="1"/>
          </p:cNvSpPr>
          <p:nvPr>
            <p:ph sz="half" idx="2"/>
          </p:nvPr>
        </p:nvSpPr>
        <p:spPr>
          <a:xfrm>
            <a:off x="6256020" y="2701427"/>
            <a:ext cx="4554501" cy="2699968"/>
          </a:xfrm>
        </p:spPr>
        <p:txBody>
          <a:bodyPr>
            <a:noAutofit/>
          </a:bodyPr>
          <a:lstStyle/>
          <a:p>
            <a:r>
              <a:rPr lang="en-US" sz="2000" dirty="0"/>
              <a:t>State Health Departments</a:t>
            </a:r>
          </a:p>
          <a:p>
            <a:pPr lvl="1"/>
            <a:r>
              <a:rPr lang="en-US" sz="2000" dirty="0"/>
              <a:t>Regulated Medical Waste</a:t>
            </a:r>
          </a:p>
          <a:p>
            <a:r>
              <a:rPr lang="en-US" sz="2000" dirty="0"/>
              <a:t>AAMI/ANSI</a:t>
            </a:r>
          </a:p>
          <a:p>
            <a:pPr lvl="1"/>
            <a:r>
              <a:rPr lang="en-US" sz="2000" dirty="0"/>
              <a:t>Sterilization</a:t>
            </a:r>
          </a:p>
          <a:p>
            <a:r>
              <a:rPr lang="en-US" sz="2000" dirty="0"/>
              <a:t>FDA</a:t>
            </a:r>
          </a:p>
          <a:p>
            <a:pPr lvl="1"/>
            <a:r>
              <a:rPr lang="en-US" sz="2000" dirty="0"/>
              <a:t>Manufacturer labeling, and instructions for use</a:t>
            </a:r>
          </a:p>
          <a:p>
            <a:pPr lvl="1"/>
            <a:r>
              <a:rPr lang="en-US" sz="2000" dirty="0"/>
              <a:t>High level disinfectant registration</a:t>
            </a:r>
          </a:p>
        </p:txBody>
      </p:sp>
    </p:spTree>
    <p:extLst>
      <p:ext uri="{BB962C8B-B14F-4D97-AF65-F5344CB8AC3E}">
        <p14:creationId xmlns:p14="http://schemas.microsoft.com/office/powerpoint/2010/main" val="167126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p:cNvSpPr>
          <p:nvPr>
            <p:ph type="title" idx="4294967295"/>
          </p:nvPr>
        </p:nvSpPr>
        <p:spPr>
          <a:xfrm>
            <a:off x="0" y="388938"/>
            <a:ext cx="6515100" cy="879475"/>
          </a:xfrm>
          <a:prstGeom prst="rect">
            <a:avLst/>
          </a:prstGeom>
        </p:spPr>
        <p:txBody>
          <a:bodyPr>
            <a:noAutofit/>
          </a:bodyPr>
          <a:lstStyle/>
          <a:p>
            <a:pPr defTabSz="384037">
              <a:defRPr sz="1800" spc="0">
                <a:solidFill>
                  <a:srgbClr val="000000"/>
                </a:solidFill>
              </a:defRPr>
            </a:pPr>
            <a:r>
              <a:rPr lang="en-US" sz="4000" spc="-75" dirty="0">
                <a:solidFill>
                  <a:srgbClr val="1B1E3D"/>
                </a:solidFill>
              </a:rPr>
              <a:t>Clinical Contact Surfaces</a:t>
            </a:r>
            <a:br>
              <a:rPr sz="4000" spc="-75" dirty="0">
                <a:solidFill>
                  <a:srgbClr val="1B1E3D"/>
                </a:solidFill>
              </a:rPr>
            </a:br>
            <a:endParaRPr sz="4000" spc="-75" dirty="0">
              <a:solidFill>
                <a:srgbClr val="1B1E3D"/>
              </a:solidFill>
            </a:endParaRPr>
          </a:p>
        </p:txBody>
      </p:sp>
      <p:pic>
        <p:nvPicPr>
          <p:cNvPr id="729" name="image42.jpeg"/>
          <p:cNvPicPr/>
          <p:nvPr/>
        </p:nvPicPr>
        <p:blipFill>
          <a:blip r:embed="rId3"/>
          <a:stretch>
            <a:fillRect/>
          </a:stretch>
        </p:blipFill>
        <p:spPr>
          <a:xfrm>
            <a:off x="2736784" y="1703672"/>
            <a:ext cx="6959065" cy="4572000"/>
          </a:xfrm>
          <a:prstGeom prst="rect">
            <a:avLst/>
          </a:prstGeom>
          <a:ln w="12700">
            <a:miter lim="400000"/>
          </a:ln>
        </p:spPr>
      </p:pic>
      <p:sp>
        <p:nvSpPr>
          <p:cNvPr id="2" name="Oval 1"/>
          <p:cNvSpPr/>
          <p:nvPr/>
        </p:nvSpPr>
        <p:spPr>
          <a:xfrm>
            <a:off x="7072746" y="5458265"/>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17870" y="2673798"/>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64502" y="4190721"/>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16558" y="3913803"/>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93885" y="3894962"/>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78498" y="3678041"/>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77993" y="5111763"/>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88654" y="4909141"/>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456543" y="3546558"/>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44454" y="3976485"/>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81235" y="3676438"/>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51159" y="3820622"/>
            <a:ext cx="202623" cy="2026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3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74" name="Rectangle 2"/>
          <p:cNvSpPr>
            <a:spLocks noGrp="1" noChangeArrowheads="1"/>
          </p:cNvSpPr>
          <p:nvPr>
            <p:ph type="title"/>
          </p:nvPr>
        </p:nvSpPr>
        <p:spPr>
          <a:xfrm>
            <a:off x="1477539" y="775518"/>
            <a:ext cx="9244398" cy="752178"/>
          </a:xfrm>
        </p:spPr>
        <p:txBody>
          <a:bodyPr anchor="b">
            <a:normAutofit/>
          </a:bodyPr>
          <a:lstStyle/>
          <a:p>
            <a:pPr>
              <a:defRPr/>
            </a:pPr>
            <a:r>
              <a:rPr lang="en-US" sz="4000"/>
              <a:t>Equipment Barriers</a:t>
            </a:r>
          </a:p>
        </p:txBody>
      </p:sp>
      <p:pic>
        <p:nvPicPr>
          <p:cNvPr id="72708" name="Picture 4" descr="P4040002"/>
          <p:cNvPicPr>
            <a:picLocks noChangeAspect="1" noChangeArrowheads="1"/>
          </p:cNvPicPr>
          <p:nvPr/>
        </p:nvPicPr>
        <p:blipFill rotWithShape="1">
          <a:blip r:embed="rId3"/>
          <a:srcRect t="21786" r="3" b="12469"/>
          <a:stretch/>
        </p:blipFill>
        <p:spPr bwMode="auto">
          <a:xfrm>
            <a:off x="1585705" y="1729379"/>
            <a:ext cx="4337083" cy="2281213"/>
          </a:xfrm>
          <a:prstGeom prst="rect">
            <a:avLst/>
          </a:prstGeom>
          <a:noFill/>
        </p:spPr>
      </p:pic>
      <p:pic>
        <p:nvPicPr>
          <p:cNvPr id="2" name="Picture 1"/>
          <p:cNvPicPr>
            <a:picLocks noChangeAspect="1"/>
          </p:cNvPicPr>
          <p:nvPr/>
        </p:nvPicPr>
        <p:blipFill rotWithShape="1">
          <a:blip r:embed="rId4"/>
          <a:srcRect t="2049" r="-1" b="17971"/>
          <a:stretch/>
        </p:blipFill>
        <p:spPr>
          <a:xfrm>
            <a:off x="6266878" y="1729379"/>
            <a:ext cx="4371234" cy="2281213"/>
          </a:xfrm>
          <a:prstGeom prst="rect">
            <a:avLst/>
          </a:prstGeom>
        </p:spPr>
      </p:pic>
      <p:sp>
        <p:nvSpPr>
          <p:cNvPr id="310275" name="Rectangle 3"/>
          <p:cNvSpPr>
            <a:spLocks noGrp="1" noChangeArrowheads="1"/>
          </p:cNvSpPr>
          <p:nvPr>
            <p:ph idx="1"/>
          </p:nvPr>
        </p:nvSpPr>
        <p:spPr>
          <a:xfrm>
            <a:off x="1477539" y="4257396"/>
            <a:ext cx="9160576" cy="1838599"/>
          </a:xfrm>
        </p:spPr>
        <p:txBody>
          <a:bodyPr anchor="ctr">
            <a:normAutofit/>
          </a:bodyPr>
          <a:lstStyle/>
          <a:p>
            <a:pPr eaLnBrk="1" hangingPunct="1"/>
            <a:r>
              <a:rPr lang="en-US" sz="2000" dirty="0"/>
              <a:t>Use surface barriers to protect clinical contact surfaces, particularly those that are difficult to clean</a:t>
            </a:r>
          </a:p>
          <a:p>
            <a:pPr eaLnBrk="1" hangingPunct="1"/>
            <a:r>
              <a:rPr lang="en-US" sz="2000" dirty="0"/>
              <a:t>Change between patients</a:t>
            </a:r>
          </a:p>
          <a:p>
            <a:pPr eaLnBrk="1" hangingPunct="1"/>
            <a:r>
              <a:rPr lang="en-US" sz="2000" dirty="0"/>
              <a:t>Disinfect underlying surface if it is inadvertently contaminated when removing barrier</a:t>
            </a:r>
          </a:p>
        </p:txBody>
      </p:sp>
      <p:sp>
        <p:nvSpPr>
          <p:cNvPr id="138" name="Rectangle 13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983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p:cNvSpPr>
          <p:nvPr>
            <p:ph type="title"/>
          </p:nvPr>
        </p:nvSpPr>
        <p:spPr>
          <a:xfrm>
            <a:off x="609601" y="206083"/>
            <a:ext cx="9040676" cy="1143000"/>
          </a:xfrm>
          <a:prstGeom prst="rect">
            <a:avLst/>
          </a:prstGeom>
        </p:spPr>
        <p:txBody>
          <a:bodyPr>
            <a:noAutofit/>
          </a:bodyPr>
          <a:lstStyle>
            <a:lvl1pPr defTabSz="713230">
              <a:defRPr sz="4200"/>
            </a:lvl1pPr>
          </a:lstStyle>
          <a:p>
            <a:pPr lvl="0">
              <a:defRPr sz="1800" spc="0">
                <a:solidFill>
                  <a:srgbClr val="000000"/>
                </a:solidFill>
              </a:defRPr>
            </a:pPr>
            <a:r>
              <a:rPr sz="3733" dirty="0">
                <a:solidFill>
                  <a:srgbClr val="002060"/>
                </a:solidFill>
              </a:rPr>
              <a:t>Spray – Wipe - Spray</a:t>
            </a:r>
          </a:p>
        </p:txBody>
      </p:sp>
      <p:sp>
        <p:nvSpPr>
          <p:cNvPr id="8" name="Content Placeholder 1"/>
          <p:cNvSpPr>
            <a:spLocks noGrp="1"/>
          </p:cNvSpPr>
          <p:nvPr>
            <p:ph idx="1"/>
          </p:nvPr>
        </p:nvSpPr>
        <p:spPr/>
        <p:txBody>
          <a:bodyPr>
            <a:normAutofit/>
          </a:bodyPr>
          <a:lstStyle/>
          <a:p>
            <a:pPr marL="624063" indent="-514338">
              <a:buFont typeface="+mj-lt"/>
              <a:buAutoNum type="arabicPeriod"/>
            </a:pPr>
            <a:r>
              <a:rPr lang="en-US" dirty="0"/>
              <a:t>Spray on cleaner (or cleaner disinfectant)</a:t>
            </a:r>
          </a:p>
          <a:p>
            <a:pPr marL="624063" indent="-514338">
              <a:buFont typeface="+mj-lt"/>
              <a:buAutoNum type="arabicPeriod"/>
            </a:pPr>
            <a:r>
              <a:rPr lang="en-US" dirty="0"/>
              <a:t>Wipe to clean</a:t>
            </a:r>
          </a:p>
          <a:p>
            <a:pPr marL="624063" indent="-514338">
              <a:buFont typeface="+mj-lt"/>
              <a:buAutoNum type="arabicPeriod"/>
            </a:pPr>
            <a:r>
              <a:rPr lang="en-US" dirty="0"/>
              <a:t>Spray on disinfectant and then WAIT – follow label directions for contact time</a:t>
            </a:r>
          </a:p>
        </p:txBody>
      </p:sp>
      <p:pic>
        <p:nvPicPr>
          <p:cNvPr id="693" name="image40.jpeg"/>
          <p:cNvPicPr/>
          <p:nvPr/>
        </p:nvPicPr>
        <p:blipFill>
          <a:blip r:embed="rId2"/>
          <a:stretch>
            <a:fillRect/>
          </a:stretch>
        </p:blipFill>
        <p:spPr>
          <a:xfrm>
            <a:off x="1676401" y="4648200"/>
            <a:ext cx="1695756" cy="1712915"/>
          </a:xfrm>
          <a:prstGeom prst="rect">
            <a:avLst/>
          </a:prstGeom>
          <a:ln>
            <a:solidFill>
              <a:srgbClr val="9454C3"/>
            </a:solidFill>
            <a:miter/>
          </a:ln>
        </p:spPr>
      </p:pic>
      <p:pic>
        <p:nvPicPr>
          <p:cNvPr id="694" name="image31.jpeg"/>
          <p:cNvPicPr/>
          <p:nvPr/>
        </p:nvPicPr>
        <p:blipFill>
          <a:blip r:embed="rId3"/>
          <a:stretch>
            <a:fillRect/>
          </a:stretch>
        </p:blipFill>
        <p:spPr>
          <a:xfrm>
            <a:off x="3523325" y="4648200"/>
            <a:ext cx="2206171" cy="1546227"/>
          </a:xfrm>
          <a:prstGeom prst="rect">
            <a:avLst/>
          </a:prstGeom>
          <a:ln>
            <a:solidFill>
              <a:srgbClr val="9454C3"/>
            </a:solidFill>
            <a:miter/>
          </a:ln>
        </p:spPr>
      </p:pic>
      <p:pic>
        <p:nvPicPr>
          <p:cNvPr id="695" name="image40.jpeg"/>
          <p:cNvPicPr/>
          <p:nvPr/>
        </p:nvPicPr>
        <p:blipFill>
          <a:blip r:embed="rId2"/>
          <a:stretch>
            <a:fillRect/>
          </a:stretch>
        </p:blipFill>
        <p:spPr>
          <a:xfrm>
            <a:off x="5895738" y="4648200"/>
            <a:ext cx="1695759" cy="1712915"/>
          </a:xfrm>
          <a:prstGeom prst="rect">
            <a:avLst/>
          </a:prstGeom>
          <a:ln>
            <a:solidFill>
              <a:srgbClr val="9454C3"/>
            </a:solidFill>
            <a:miter/>
          </a:ln>
        </p:spPr>
      </p:pic>
      <p:pic>
        <p:nvPicPr>
          <p:cNvPr id="7" name="image3.tif"/>
          <p:cNvPicPr/>
          <p:nvPr/>
        </p:nvPicPr>
        <p:blipFill rotWithShape="1">
          <a:blip r:embed="rId4"/>
          <a:srcRect b="6112"/>
          <a:stretch/>
        </p:blipFill>
        <p:spPr>
          <a:xfrm>
            <a:off x="7765273" y="4501187"/>
            <a:ext cx="2015960" cy="1849040"/>
          </a:xfrm>
          <a:prstGeom prst="rect">
            <a:avLst/>
          </a:prstGeom>
          <a:ln w="12700">
            <a:miter lim="400000"/>
          </a:ln>
        </p:spPr>
      </p:pic>
    </p:spTree>
    <p:extLst>
      <p:ext uri="{BB962C8B-B14F-4D97-AF65-F5344CB8AC3E}">
        <p14:creationId xmlns:p14="http://schemas.microsoft.com/office/powerpoint/2010/main" val="3268160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 name="image3.tif"/>
          <p:cNvPicPr/>
          <p:nvPr/>
        </p:nvPicPr>
        <p:blipFill rotWithShape="1">
          <a:blip r:embed="rId2"/>
          <a:srcRect b="4822"/>
          <a:stretch/>
        </p:blipFill>
        <p:spPr>
          <a:xfrm>
            <a:off x="7848602" y="4232277"/>
            <a:ext cx="1828801" cy="1882707"/>
          </a:xfrm>
          <a:prstGeom prst="rect">
            <a:avLst/>
          </a:prstGeom>
          <a:ln w="12700">
            <a:miter lim="400000"/>
          </a:ln>
        </p:spPr>
      </p:pic>
      <p:pic>
        <p:nvPicPr>
          <p:cNvPr id="699" name="image41.jpeg" descr="disinfecting article 006.jpg"/>
          <p:cNvPicPr/>
          <p:nvPr/>
        </p:nvPicPr>
        <p:blipFill>
          <a:blip r:embed="rId3"/>
          <a:stretch>
            <a:fillRect/>
          </a:stretch>
        </p:blipFill>
        <p:spPr>
          <a:xfrm>
            <a:off x="1536560" y="4243163"/>
            <a:ext cx="1973360" cy="1929039"/>
          </a:xfrm>
          <a:prstGeom prst="rect">
            <a:avLst/>
          </a:prstGeom>
          <a:ln w="12700">
            <a:miter lim="400000"/>
          </a:ln>
        </p:spPr>
      </p:pic>
      <p:pic>
        <p:nvPicPr>
          <p:cNvPr id="700" name="image41.jpeg" descr="disinfecting article 006.jpg"/>
          <p:cNvPicPr/>
          <p:nvPr/>
        </p:nvPicPr>
        <p:blipFill>
          <a:blip r:embed="rId3"/>
          <a:stretch>
            <a:fillRect/>
          </a:stretch>
        </p:blipFill>
        <p:spPr>
          <a:xfrm>
            <a:off x="5479931" y="4279170"/>
            <a:ext cx="1973360" cy="1929039"/>
          </a:xfrm>
          <a:prstGeom prst="rect">
            <a:avLst/>
          </a:prstGeom>
          <a:ln w="12700">
            <a:miter lim="400000"/>
          </a:ln>
        </p:spPr>
      </p:pic>
      <p:pic>
        <p:nvPicPr>
          <p:cNvPr id="701" name="image2.tif"/>
          <p:cNvPicPr/>
          <p:nvPr/>
        </p:nvPicPr>
        <p:blipFill>
          <a:blip r:embed="rId4"/>
          <a:stretch>
            <a:fillRect/>
          </a:stretch>
        </p:blipFill>
        <p:spPr>
          <a:xfrm>
            <a:off x="3506571" y="4172861"/>
            <a:ext cx="2163204" cy="2092539"/>
          </a:xfrm>
          <a:prstGeom prst="rect">
            <a:avLst/>
          </a:prstGeom>
          <a:ln w="12700">
            <a:miter lim="400000"/>
          </a:ln>
        </p:spPr>
      </p:pic>
      <p:sp>
        <p:nvSpPr>
          <p:cNvPr id="9" name="Title 2"/>
          <p:cNvSpPr>
            <a:spLocks noGrp="1"/>
          </p:cNvSpPr>
          <p:nvPr>
            <p:ph type="title"/>
          </p:nvPr>
        </p:nvSpPr>
        <p:spPr>
          <a:xfrm>
            <a:off x="442262" y="-52508"/>
            <a:ext cx="9040676" cy="1143000"/>
          </a:xfrm>
        </p:spPr>
        <p:txBody>
          <a:bodyPr>
            <a:normAutofit/>
          </a:bodyPr>
          <a:lstStyle/>
          <a:p>
            <a:r>
              <a:rPr lang="en-US" sz="3200" dirty="0"/>
              <a:t>Wipe – Throw - Wipe</a:t>
            </a:r>
          </a:p>
        </p:txBody>
      </p:sp>
      <p:sp>
        <p:nvSpPr>
          <p:cNvPr id="10" name="Content Placeholder 1"/>
          <p:cNvSpPr>
            <a:spLocks noGrp="1"/>
          </p:cNvSpPr>
          <p:nvPr>
            <p:ph idx="1"/>
          </p:nvPr>
        </p:nvSpPr>
        <p:spPr/>
        <p:txBody>
          <a:bodyPr>
            <a:noAutofit/>
          </a:bodyPr>
          <a:lstStyle/>
          <a:p>
            <a:pPr marL="624063" indent="-514338">
              <a:buFont typeface="+mj-lt"/>
              <a:buAutoNum type="arabicPeriod"/>
            </a:pPr>
            <a:r>
              <a:rPr lang="en-US" sz="2400" dirty="0"/>
              <a:t>Wipe on cleaner (or cleaner/disinfectant) with </a:t>
            </a:r>
            <a:r>
              <a:rPr lang="en-US" sz="2400" dirty="0" err="1"/>
              <a:t>premoistened</a:t>
            </a:r>
            <a:r>
              <a:rPr lang="en-US" sz="2400" dirty="0"/>
              <a:t> </a:t>
            </a:r>
            <a:r>
              <a:rPr lang="en-US" sz="2400" dirty="0" err="1"/>
              <a:t>towelette</a:t>
            </a:r>
            <a:endParaRPr lang="en-US" sz="2400" dirty="0"/>
          </a:p>
          <a:p>
            <a:pPr marL="624063" indent="-514338">
              <a:buFont typeface="+mj-lt"/>
              <a:buAutoNum type="arabicPeriod"/>
            </a:pPr>
            <a:r>
              <a:rPr lang="en-US" sz="2400" dirty="0"/>
              <a:t>Throw away wipe (multiple surfaces will require multiple towelettes) </a:t>
            </a:r>
          </a:p>
          <a:p>
            <a:pPr marL="624063" indent="-514338">
              <a:buFont typeface="+mj-lt"/>
              <a:buAutoNum type="arabicPeriod"/>
            </a:pPr>
            <a:r>
              <a:rPr lang="en-US" sz="2400" dirty="0"/>
              <a:t>Wipe with fresh towelette(s) and WAIT – allow surface to remain wet for time indicated on the label</a:t>
            </a:r>
          </a:p>
          <a:p>
            <a:endParaRPr lang="en-US" sz="2400" dirty="0"/>
          </a:p>
        </p:txBody>
      </p:sp>
    </p:spTree>
    <p:extLst>
      <p:ext uri="{BB962C8B-B14F-4D97-AF65-F5344CB8AC3E}">
        <p14:creationId xmlns:p14="http://schemas.microsoft.com/office/powerpoint/2010/main" val="2680423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3045213" y="731520"/>
            <a:ext cx="6089904" cy="1426464"/>
          </a:xfrm>
        </p:spPr>
        <p:txBody>
          <a:bodyPr>
            <a:normAutofit/>
          </a:bodyPr>
          <a:lstStyle/>
          <a:p>
            <a:pPr algn="ctr"/>
            <a:r>
              <a:rPr lang="en-US" dirty="0">
                <a:solidFill>
                  <a:srgbClr val="FFFFFF"/>
                </a:solidFill>
              </a:rPr>
              <a:t>Effective Decontamination</a:t>
            </a:r>
          </a:p>
        </p:txBody>
      </p:sp>
      <p:sp>
        <p:nvSpPr>
          <p:cNvPr id="15"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4">
            <a:extLst>
              <a:ext uri="{FF2B5EF4-FFF2-40B4-BE49-F238E27FC236}">
                <a16:creationId xmlns:a16="http://schemas.microsoft.com/office/drawing/2014/main" id="{3D37445F-CBEA-4C55-86AE-B25F7F000A46}"/>
              </a:ext>
            </a:extLst>
          </p:cNvPr>
          <p:cNvGraphicFramePr>
            <a:graphicFrameLocks noGrp="1"/>
          </p:cNvGraphicFramePr>
          <p:nvPr>
            <p:ph idx="1"/>
            <p:extLst>
              <p:ext uri="{D42A27DB-BD31-4B8C-83A1-F6EECF244321}">
                <p14:modId xmlns:p14="http://schemas.microsoft.com/office/powerpoint/2010/main" val="2876466234"/>
              </p:ext>
            </p:extLst>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403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9862" name="Rectangle 88986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864" name="Rectangle 88986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866" name="Rectangle 88986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868" name="Rectangle 88986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870" name="Rectangle 88986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872" name="Freeform: Shape 88987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9857" name="Rectangle 2"/>
          <p:cNvSpPr>
            <a:spLocks noGrp="1" noChangeArrowheads="1"/>
          </p:cNvSpPr>
          <p:nvPr>
            <p:ph type="title"/>
          </p:nvPr>
        </p:nvSpPr>
        <p:spPr>
          <a:xfrm>
            <a:off x="1314824" y="735106"/>
            <a:ext cx="10053763" cy="2928470"/>
          </a:xfrm>
        </p:spPr>
        <p:txBody>
          <a:bodyPr vert="horz" lIns="91440" tIns="45720" rIns="91440" bIns="45720" rtlCol="0" anchor="b">
            <a:normAutofit/>
          </a:bodyPr>
          <a:lstStyle/>
          <a:p>
            <a:pPr>
              <a:defRPr/>
            </a:pPr>
            <a:r>
              <a:rPr lang="en-US" sz="4800" kern="1200">
                <a:solidFill>
                  <a:srgbClr val="FFFFFF"/>
                </a:solidFill>
                <a:latin typeface="+mj-lt"/>
                <a:ea typeface="+mj-ea"/>
                <a:cs typeface="+mj-cs"/>
              </a:rPr>
              <a:t>Instrument Processing</a:t>
            </a:r>
          </a:p>
        </p:txBody>
      </p:sp>
      <p:sp>
        <p:nvSpPr>
          <p:cNvPr id="3" name="Text Placeholder 2"/>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a:solidFill>
                  <a:schemeClr val="tx1"/>
                </a:solidFill>
                <a:latin typeface="+mn-lt"/>
                <a:ea typeface="+mn-ea"/>
                <a:cs typeface="+mn-cs"/>
              </a:rPr>
              <a:t>Transporting, cleaning, sterilizing and storing</a:t>
            </a:r>
          </a:p>
        </p:txBody>
      </p:sp>
    </p:spTree>
    <p:extLst>
      <p:ext uri="{BB962C8B-B14F-4D97-AF65-F5344CB8AC3E}">
        <p14:creationId xmlns:p14="http://schemas.microsoft.com/office/powerpoint/2010/main" val="1582900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957" r="6794"/>
          <a:stretch/>
        </p:blipFill>
        <p:spPr>
          <a:xfrm>
            <a:off x="4038599" y="10"/>
            <a:ext cx="8160026" cy="6875809"/>
          </a:xfrm>
          <a:prstGeom prst="rect">
            <a:avLst/>
          </a:prstGeom>
          <a:solidFill>
            <a:schemeClr val="bg1"/>
          </a:solidFill>
        </p:spPr>
      </p:pic>
      <p:sp>
        <p:nvSpPr>
          <p:cNvPr id="18" name="Freeform: Shape 1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The instrument processing cycle</a:t>
            </a:r>
          </a:p>
        </p:txBody>
      </p:sp>
    </p:spTree>
    <p:extLst>
      <p:ext uri="{BB962C8B-B14F-4D97-AF65-F5344CB8AC3E}">
        <p14:creationId xmlns:p14="http://schemas.microsoft.com/office/powerpoint/2010/main" val="398533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1910" name="Rectangle 891909">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912"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1914"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1916" name="Rectangle 891915">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91905" name="Rectangle 2"/>
          <p:cNvSpPr>
            <a:spLocks noGrp="1" noChangeArrowheads="1"/>
          </p:cNvSpPr>
          <p:nvPr>
            <p:ph type="title"/>
          </p:nvPr>
        </p:nvSpPr>
        <p:spPr>
          <a:xfrm>
            <a:off x="1047280" y="788894"/>
            <a:ext cx="10306520" cy="880730"/>
          </a:xfrm>
        </p:spPr>
        <p:txBody>
          <a:bodyPr>
            <a:normAutofit/>
          </a:bodyPr>
          <a:lstStyle/>
          <a:p>
            <a:pPr>
              <a:defRPr/>
            </a:pPr>
            <a:r>
              <a:rPr lang="en-US" sz="4000">
                <a:solidFill>
                  <a:srgbClr val="FFFFFF"/>
                </a:solidFill>
              </a:rPr>
              <a:t>Spaulding's Classification of Instruments</a:t>
            </a:r>
          </a:p>
        </p:txBody>
      </p:sp>
      <p:graphicFrame>
        <p:nvGraphicFramePr>
          <p:cNvPr id="287782" name="Group 38"/>
          <p:cNvGraphicFramePr>
            <a:graphicFrameLocks noGrp="1"/>
          </p:cNvGraphicFramePr>
          <p:nvPr>
            <p:ph idx="1"/>
            <p:extLst>
              <p:ext uri="{D42A27DB-BD31-4B8C-83A1-F6EECF244321}">
                <p14:modId xmlns:p14="http://schemas.microsoft.com/office/powerpoint/2010/main" val="1186434864"/>
              </p:ext>
            </p:extLst>
          </p:nvPr>
        </p:nvGraphicFramePr>
        <p:xfrm>
          <a:off x="1801888" y="2189664"/>
          <a:ext cx="8586575" cy="4032624"/>
        </p:xfrm>
        <a:graphic>
          <a:graphicData uri="http://schemas.openxmlformats.org/drawingml/2006/table">
            <a:tbl>
              <a:tblPr firstRow="1" bandRow="1">
                <a:noFill/>
              </a:tblPr>
              <a:tblGrid>
                <a:gridCol w="1557007">
                  <a:extLst>
                    <a:ext uri="{9D8B030D-6E8A-4147-A177-3AD203B41FA5}">
                      <a16:colId xmlns:a16="http://schemas.microsoft.com/office/drawing/2014/main" val="20000"/>
                    </a:ext>
                  </a:extLst>
                </a:gridCol>
                <a:gridCol w="1996074">
                  <a:extLst>
                    <a:ext uri="{9D8B030D-6E8A-4147-A177-3AD203B41FA5}">
                      <a16:colId xmlns:a16="http://schemas.microsoft.com/office/drawing/2014/main" val="20001"/>
                    </a:ext>
                  </a:extLst>
                </a:gridCol>
                <a:gridCol w="2053544">
                  <a:extLst>
                    <a:ext uri="{9D8B030D-6E8A-4147-A177-3AD203B41FA5}">
                      <a16:colId xmlns:a16="http://schemas.microsoft.com/office/drawing/2014/main" val="20002"/>
                    </a:ext>
                  </a:extLst>
                </a:gridCol>
                <a:gridCol w="2979950">
                  <a:extLst>
                    <a:ext uri="{9D8B030D-6E8A-4147-A177-3AD203B41FA5}">
                      <a16:colId xmlns:a16="http://schemas.microsoft.com/office/drawing/2014/main" val="20003"/>
                    </a:ext>
                  </a:extLst>
                </a:gridCol>
              </a:tblGrid>
              <a:tr h="626739">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2000" b="1" i="0" u="none" strike="noStrike" cap="none" spc="0" normalizeH="0" baseline="0">
                          <a:ln>
                            <a:noFill/>
                          </a:ln>
                          <a:solidFill>
                            <a:schemeClr val="bg1"/>
                          </a:solidFill>
                          <a:effectLst/>
                          <a:latin typeface="Arial" pitchFamily="34" charset="0"/>
                          <a:cs typeface="Times New Roman" pitchFamily="18" charset="0"/>
                        </a:rPr>
                        <a:t>Category</a:t>
                      </a:r>
                    </a:p>
                  </a:txBody>
                  <a:tcPr marL="92687" marR="66205" marT="132409" marB="132409"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2000" b="1" i="0" u="none" strike="noStrike" cap="none" spc="0" normalizeH="0" baseline="0">
                          <a:ln>
                            <a:noFill/>
                          </a:ln>
                          <a:solidFill>
                            <a:schemeClr val="bg1"/>
                          </a:solidFill>
                          <a:effectLst/>
                          <a:latin typeface="Arial" pitchFamily="34" charset="0"/>
                          <a:cs typeface="Times New Roman" pitchFamily="18" charset="0"/>
                        </a:rPr>
                        <a:t>Definition</a:t>
                      </a:r>
                    </a:p>
                  </a:txBody>
                  <a:tcPr marL="92687" marR="66205" marT="132409" marB="132409"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2000" b="1" i="0" u="none" strike="noStrike" cap="none" spc="0" normalizeH="0" baseline="0">
                          <a:ln>
                            <a:noFill/>
                          </a:ln>
                          <a:solidFill>
                            <a:schemeClr val="bg1"/>
                          </a:solidFill>
                          <a:effectLst/>
                          <a:latin typeface="Arial" pitchFamily="34" charset="0"/>
                          <a:cs typeface="Times New Roman" pitchFamily="18" charset="0"/>
                        </a:rPr>
                        <a:t>Reprocessing</a:t>
                      </a:r>
                    </a:p>
                  </a:txBody>
                  <a:tcPr marL="92687" marR="66205" marT="132409" marB="132409"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2000" b="1" i="0" u="none" strike="noStrike" cap="none" spc="0" normalizeH="0" baseline="0">
                          <a:ln>
                            <a:noFill/>
                          </a:ln>
                          <a:solidFill>
                            <a:schemeClr val="bg1"/>
                          </a:solidFill>
                          <a:effectLst/>
                          <a:latin typeface="Arial" pitchFamily="34" charset="0"/>
                          <a:cs typeface="Times New Roman" pitchFamily="18" charset="0"/>
                        </a:rPr>
                        <a:t>Examples</a:t>
                      </a:r>
                    </a:p>
                  </a:txBody>
                  <a:tcPr marL="92687" marR="66205" marT="132409" marB="132409"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extLst>
                  <a:ext uri="{0D108BD9-81ED-4DB2-BD59-A6C34878D82A}">
                    <a16:rowId xmlns:a16="http://schemas.microsoft.com/office/drawing/2014/main" val="10000"/>
                  </a:ext>
                </a:extLst>
              </a:tr>
              <a:tr h="870476">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en-US" sz="1700" b="1" i="0" u="none" strike="noStrike" cap="none" spc="0" normalizeH="0" baseline="0">
                          <a:ln>
                            <a:noFill/>
                          </a:ln>
                          <a:solidFill>
                            <a:schemeClr val="tx1"/>
                          </a:solidFill>
                          <a:effectLst/>
                          <a:latin typeface="Arial" pitchFamily="34" charset="0"/>
                          <a:cs typeface="Times New Roman" pitchFamily="18" charset="0"/>
                        </a:rPr>
                        <a:t>Critical</a:t>
                      </a:r>
                    </a:p>
                  </a:txBody>
                  <a:tcPr marL="92687" marR="66205" marT="155464" marB="132409" anchor="ctr" horzOverflow="overflow">
                    <a:lnL w="12700" cmpd="sng">
                      <a:noFill/>
                      <a:prstDash val="solid"/>
                    </a:lnL>
                    <a:lnR w="12700" cmpd="sng">
                      <a:noFill/>
                      <a:prstDash val="solid"/>
                    </a:lnR>
                    <a:lnT w="38100" cmpd="sng">
                      <a:noFill/>
                    </a:lnT>
                    <a:lnB w="12700" cap="flat" cmpd="sng" algn="ctr">
                      <a:solidFill>
                        <a:schemeClr val="tx1"/>
                      </a:solid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Penetrate soft</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tissue or bone</a:t>
                      </a:r>
                    </a:p>
                  </a:txBody>
                  <a:tcPr marL="92687" marR="66205" marT="155464" marB="132409" horzOverflow="overflow">
                    <a:lnL w="12700" cmpd="sng">
                      <a:noFill/>
                      <a:prstDash val="solid"/>
                    </a:lnL>
                    <a:lnR w="12700" cmpd="sng">
                      <a:noFill/>
                      <a:prstDash val="solid"/>
                    </a:lnR>
                    <a:lnT w="38100" cmpd="sng">
                      <a:noFill/>
                    </a:lnT>
                    <a:lnB w="12700" cap="flat" cmpd="sng" algn="ctr">
                      <a:solidFill>
                        <a:schemeClr val="tx1"/>
                      </a:solid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Sterilization</a:t>
                      </a:r>
                    </a:p>
                  </a:txBody>
                  <a:tcPr marL="92687" marR="66205" marT="155464" marB="132409" horzOverflow="overflow">
                    <a:lnL w="12700" cmpd="sng">
                      <a:noFill/>
                      <a:prstDash val="solid"/>
                    </a:lnL>
                    <a:lnR w="12700" cmpd="sng">
                      <a:noFill/>
                      <a:prstDash val="solid"/>
                    </a:lnR>
                    <a:lnT w="38100" cmpd="sng">
                      <a:noFill/>
                    </a:lnT>
                    <a:lnB w="12700" cap="flat" cmpd="sng" algn="ctr">
                      <a:solidFill>
                        <a:schemeClr val="tx1"/>
                      </a:solid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Surgical instruments, </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periodontal </a:t>
                      </a:r>
                      <a:r>
                        <a:rPr kumimoji="0" lang="en-US" sz="1700" b="0" i="0" u="none" strike="noStrike" cap="none" spc="0" normalizeH="0" baseline="0" err="1">
                          <a:ln>
                            <a:noFill/>
                          </a:ln>
                          <a:solidFill>
                            <a:schemeClr val="tx1"/>
                          </a:solidFill>
                          <a:effectLst/>
                          <a:latin typeface="Arial" pitchFamily="34" charset="0"/>
                          <a:cs typeface="Times New Roman" pitchFamily="18" charset="0"/>
                        </a:rPr>
                        <a:t>scalers</a:t>
                      </a:r>
                      <a:endParaRPr kumimoji="0" lang="en-US" sz="1700" b="0" i="0" u="none" strike="noStrike" cap="none" spc="0" normalizeH="0" baseline="0">
                        <a:ln>
                          <a:noFill/>
                        </a:ln>
                        <a:solidFill>
                          <a:schemeClr val="tx1"/>
                        </a:solidFill>
                        <a:effectLst/>
                        <a:latin typeface="Arial" pitchFamily="34" charset="0"/>
                        <a:cs typeface="Times New Roman" pitchFamily="18" charset="0"/>
                      </a:endParaRPr>
                    </a:p>
                  </a:txBody>
                  <a:tcPr marL="92687" marR="66205" marT="155464" marB="132409" horzOverflow="overflow">
                    <a:lnL w="12700" cmpd="sng">
                      <a:noFill/>
                      <a:prstDash val="solid"/>
                    </a:lnL>
                    <a:lnR w="12700" cmpd="sng">
                      <a:noFill/>
                      <a:prstDash val="solid"/>
                    </a:lnR>
                    <a:lnT w="38100" cmpd="sng">
                      <a:noFill/>
                    </a:lnT>
                    <a:lnB w="12700" cap="flat" cmpd="sng" algn="ctr">
                      <a:solidFill>
                        <a:schemeClr val="tx1"/>
                      </a:solidFill>
                      <a:prstDash val="solid"/>
                    </a:lnB>
                    <a:lnTlToBr>
                      <a:noFill/>
                    </a:lnTlToBr>
                    <a:lnBlToTr>
                      <a:noFill/>
                    </a:lnBlToTr>
                    <a:noFill/>
                  </a:tcPr>
                </a:tc>
                <a:extLst>
                  <a:ext uri="{0D108BD9-81ED-4DB2-BD59-A6C34878D82A}">
                    <a16:rowId xmlns:a16="http://schemas.microsoft.com/office/drawing/2014/main" val="10001"/>
                  </a:ext>
                </a:extLst>
              </a:tr>
              <a:tr h="1400114">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en-US" sz="1700" b="1" i="0" u="none" strike="noStrike" cap="none" spc="0" normalizeH="0" baseline="0" err="1">
                          <a:ln>
                            <a:noFill/>
                          </a:ln>
                          <a:solidFill>
                            <a:schemeClr val="tx1"/>
                          </a:solidFill>
                          <a:effectLst/>
                          <a:latin typeface="Arial" pitchFamily="34" charset="0"/>
                          <a:cs typeface="Times New Roman" pitchFamily="18" charset="0"/>
                        </a:rPr>
                        <a:t>Semicritical</a:t>
                      </a:r>
                      <a:endParaRPr kumimoji="0" lang="en-US" sz="1700" b="1" i="0" u="none" strike="noStrike" cap="none" spc="0" normalizeH="0" baseline="0">
                        <a:ln>
                          <a:noFill/>
                        </a:ln>
                        <a:solidFill>
                          <a:schemeClr val="tx1"/>
                        </a:solidFill>
                        <a:effectLst/>
                        <a:latin typeface="Arial" pitchFamily="34" charset="0"/>
                        <a:cs typeface="Times New Roman" pitchFamily="18" charset="0"/>
                      </a:endParaRPr>
                    </a:p>
                  </a:txBody>
                  <a:tcPr marL="92687" marR="66205" marT="155464" marB="132409" anchor="ctr" horzOverflow="overflow">
                    <a:lnL w="12700" cmpd="sng">
                      <a:noFill/>
                      <a:prstDash val="solid"/>
                    </a:lnL>
                    <a:lnR w="12700" cmpd="sng">
                      <a:noFill/>
                      <a:prstDash val="solid"/>
                    </a:lnR>
                    <a:lnT w="1270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Contact mucous</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membranes</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or non-intact skin</a:t>
                      </a:r>
                    </a:p>
                  </a:txBody>
                  <a:tcPr marL="92687" marR="66205" marT="155464" marB="132409" horzOverflow="overflow">
                    <a:lnL w="12700" cmpd="sng">
                      <a:noFill/>
                      <a:prstDash val="solid"/>
                    </a:lnL>
                    <a:lnR w="12700" cmpd="sng">
                      <a:noFill/>
                      <a:prstDash val="solid"/>
                    </a:lnR>
                    <a:lnT w="1270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Sterilization or </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high-level</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disinfection</a:t>
                      </a:r>
                    </a:p>
                  </a:txBody>
                  <a:tcPr marL="92687" marR="66205" marT="155464" marB="132409" horzOverflow="overflow">
                    <a:lnL w="12700" cmpd="sng">
                      <a:noFill/>
                      <a:prstDash val="solid"/>
                    </a:lnL>
                    <a:lnR w="12700" cmpd="sng">
                      <a:noFill/>
                      <a:prstDash val="solid"/>
                    </a:lnR>
                    <a:lnT w="12700" cap="flat" cmpd="sng" algn="ctr">
                      <a:solidFill>
                        <a:schemeClr val="tx1"/>
                      </a:solidFill>
                      <a:prstDash val="solid"/>
                    </a:lnT>
                    <a:lnB w="12700" cmpd="sng">
                      <a:noFill/>
                      <a:prstDash val="solid"/>
                    </a:lnB>
                    <a:lnTlToBr>
                      <a:noFill/>
                    </a:lnTlToBr>
                    <a:lnBlToTr>
                      <a:noFill/>
                    </a:lnBlToTr>
                    <a:solidFill>
                      <a:schemeClr val="bg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rPr>
                        <a:t>d</a:t>
                      </a:r>
                      <a:r>
                        <a:rPr kumimoji="0" lang="en-US" sz="1700" b="0" i="0" u="none" strike="noStrike" cap="none" spc="0" normalizeH="0" baseline="0">
                          <a:ln>
                            <a:noFill/>
                          </a:ln>
                          <a:solidFill>
                            <a:schemeClr val="tx1"/>
                          </a:solidFill>
                          <a:effectLst/>
                          <a:latin typeface="Arial" pitchFamily="34" charset="0"/>
                          <a:cs typeface="Times New Roman" pitchFamily="18" charset="0"/>
                        </a:rPr>
                        <a:t>ental mouth mirrors,</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amalgam condenser,</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err="1">
                          <a:ln>
                            <a:noFill/>
                          </a:ln>
                          <a:solidFill>
                            <a:schemeClr val="tx1"/>
                          </a:solidFill>
                          <a:effectLst/>
                          <a:latin typeface="Arial" pitchFamily="34" charset="0"/>
                          <a:cs typeface="Times New Roman" pitchFamily="18" charset="0"/>
                        </a:rPr>
                        <a:t>Handpieces</a:t>
                      </a:r>
                      <a:r>
                        <a:rPr kumimoji="0" lang="en-US" sz="1700" b="0" i="0" u="none" strike="noStrike" cap="none" spc="0" normalizeH="0" baseline="0">
                          <a:ln>
                            <a:noFill/>
                          </a:ln>
                          <a:solidFill>
                            <a:schemeClr val="tx1"/>
                          </a:solidFill>
                          <a:effectLst/>
                          <a:latin typeface="Arial" pitchFamily="34" charset="0"/>
                          <a:cs typeface="Times New Roman" pitchFamily="18" charset="0"/>
                        </a:rPr>
                        <a:t> and </a:t>
                      </a:r>
                      <a:r>
                        <a:rPr kumimoji="0" lang="en-US" sz="1700" b="0" i="0" u="none" strike="noStrike" cap="none" spc="0" normalizeH="0" baseline="0" err="1">
                          <a:ln>
                            <a:noFill/>
                          </a:ln>
                          <a:solidFill>
                            <a:schemeClr val="tx1"/>
                          </a:solidFill>
                          <a:effectLst/>
                          <a:latin typeface="Arial" pitchFamily="34" charset="0"/>
                          <a:cs typeface="Times New Roman" pitchFamily="18" charset="0"/>
                        </a:rPr>
                        <a:t>handpiece</a:t>
                      </a:r>
                      <a:r>
                        <a:rPr kumimoji="0" lang="en-US" sz="1700" b="0" i="0" u="none" strike="noStrike" cap="none" spc="0" normalizeH="0" baseline="0">
                          <a:ln>
                            <a:noFill/>
                          </a:ln>
                          <a:solidFill>
                            <a:schemeClr val="tx1"/>
                          </a:solidFill>
                          <a:effectLst/>
                          <a:latin typeface="Arial" pitchFamily="34" charset="0"/>
                          <a:cs typeface="Times New Roman" pitchFamily="18" charset="0"/>
                        </a:rPr>
                        <a:t> components</a:t>
                      </a:r>
                    </a:p>
                  </a:txBody>
                  <a:tcPr marL="92687" marR="66205" marT="155464" marB="132409" horzOverflow="overflow">
                    <a:lnL w="12700" cmpd="sng">
                      <a:noFill/>
                      <a:prstDash val="solid"/>
                    </a:lnL>
                    <a:lnR w="12700" cmpd="sng">
                      <a:noFill/>
                      <a:prstDash val="solid"/>
                    </a:lnR>
                    <a:lnT w="12700" cap="flat" cmpd="sng" algn="ctr">
                      <a:solidFill>
                        <a:schemeClr val="tx1"/>
                      </a:solidFill>
                      <a:prstDash val="solid"/>
                    </a:lnT>
                    <a:lnB w="12700" cmpd="sng">
                      <a:noFill/>
                      <a:prstDash val="soli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1135295">
                <a:tc>
                  <a:txBody>
                    <a:bodyPr/>
                    <a:lstStyle/>
                    <a:p>
                      <a:pPr marL="342900" marR="0" lvl="0" indent="-342900" algn="ctr" defTabSz="914400" rtl="0" eaLnBrk="1" fontAlgn="base" latinLnBrk="0" hangingPunct="1">
                        <a:lnSpc>
                          <a:spcPct val="100000"/>
                        </a:lnSpc>
                        <a:spcBef>
                          <a:spcPct val="0"/>
                        </a:spcBef>
                        <a:spcAft>
                          <a:spcPct val="0"/>
                        </a:spcAft>
                        <a:buClrTx/>
                        <a:buSzPct val="80000"/>
                        <a:buFontTx/>
                        <a:buNone/>
                        <a:tabLst/>
                      </a:pPr>
                      <a:r>
                        <a:rPr kumimoji="0" lang="en-US" sz="1700" b="1" i="0" u="none" strike="noStrike" cap="none" spc="0" normalizeH="0" baseline="0">
                          <a:ln>
                            <a:noFill/>
                          </a:ln>
                          <a:solidFill>
                            <a:schemeClr val="tx1"/>
                          </a:solidFill>
                          <a:effectLst/>
                          <a:latin typeface="Arial" pitchFamily="34" charset="0"/>
                          <a:cs typeface="Times New Roman" pitchFamily="18" charset="0"/>
                        </a:rPr>
                        <a:t>Noncritical</a:t>
                      </a:r>
                    </a:p>
                  </a:txBody>
                  <a:tcPr marL="92687" marR="66205" marT="155464" marB="132409" anchor="ctr"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Contact intact</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(unbroken) skin</a:t>
                      </a:r>
                    </a:p>
                  </a:txBody>
                  <a:tcPr marL="92687" marR="66205" marT="155464" marB="132409"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rPr>
                        <a:t>low- to</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rPr>
                        <a:t>intermediate-level</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rPr>
                        <a:t>disinfection</a:t>
                      </a:r>
                    </a:p>
                  </a:txBody>
                  <a:tcPr marL="92687" marR="66205" marT="155464" marB="132409"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a:ln>
                            <a:noFill/>
                          </a:ln>
                          <a:solidFill>
                            <a:schemeClr val="tx1"/>
                          </a:solidFill>
                          <a:effectLst/>
                          <a:latin typeface="Arial" pitchFamily="34" charset="0"/>
                          <a:cs typeface="Times New Roman" pitchFamily="18" charset="0"/>
                        </a:rPr>
                        <a:t>X-ray head/cone,</a:t>
                      </a:r>
                    </a:p>
                    <a:p>
                      <a:pPr marL="342900" marR="0" lvl="0" indent="-342900" algn="l" defTabSz="914400" rtl="0" eaLnBrk="1" fontAlgn="base" latinLnBrk="0" hangingPunct="1">
                        <a:lnSpc>
                          <a:spcPct val="100000"/>
                        </a:lnSpc>
                        <a:spcBef>
                          <a:spcPct val="0"/>
                        </a:spcBef>
                        <a:spcAft>
                          <a:spcPct val="0"/>
                        </a:spcAft>
                        <a:buClrTx/>
                        <a:buSzPct val="80000"/>
                        <a:buFontTx/>
                        <a:buNone/>
                        <a:tabLst/>
                      </a:pPr>
                      <a:r>
                        <a:rPr kumimoji="0" lang="en-US" sz="1700" b="0" i="0" u="none" strike="noStrike" cap="none" spc="0" normalizeH="0" baseline="0" err="1">
                          <a:ln>
                            <a:noFill/>
                          </a:ln>
                          <a:solidFill>
                            <a:schemeClr val="tx1"/>
                          </a:solidFill>
                          <a:effectLst/>
                          <a:latin typeface="Arial" pitchFamily="34" charset="0"/>
                          <a:cs typeface="Times New Roman" pitchFamily="18" charset="0"/>
                        </a:rPr>
                        <a:t>facebow</a:t>
                      </a:r>
                      <a:endParaRPr kumimoji="0" lang="en-US" sz="1700" b="0" i="0" u="none" strike="noStrike" cap="none" spc="0" normalizeH="0" baseline="0">
                        <a:ln>
                          <a:noFill/>
                        </a:ln>
                        <a:solidFill>
                          <a:schemeClr val="tx1"/>
                        </a:solidFill>
                        <a:effectLst/>
                        <a:latin typeface="Arial" pitchFamily="34" charset="0"/>
                        <a:cs typeface="Times New Roman" pitchFamily="18" charset="0"/>
                      </a:endParaRPr>
                    </a:p>
                  </a:txBody>
                  <a:tcPr marL="92687" marR="66205" marT="155464" marB="132409"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5620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3958" name="Rectangle 89395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3960" name="Rectangle 89395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962" name="Rectangle 89396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964" name="Rectangle 89396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966" name="Rectangle 89396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3968" name="Freeform: Shape 89396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3970" name="Rectangle 89396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953" name="Rectangle 2"/>
          <p:cNvSpPr>
            <a:spLocks noGrp="1" noChangeArrowheads="1"/>
          </p:cNvSpPr>
          <p:nvPr>
            <p:ph type="title"/>
          </p:nvPr>
        </p:nvSpPr>
        <p:spPr>
          <a:xfrm>
            <a:off x="466722" y="586855"/>
            <a:ext cx="3201366" cy="3387497"/>
          </a:xfrm>
        </p:spPr>
        <p:txBody>
          <a:bodyPr anchor="b">
            <a:normAutofit/>
          </a:bodyPr>
          <a:lstStyle/>
          <a:p>
            <a:pPr algn="r">
              <a:defRPr/>
            </a:pPr>
            <a:r>
              <a:rPr lang="en-US" sz="4000">
                <a:solidFill>
                  <a:srgbClr val="FFFFFF"/>
                </a:solidFill>
              </a:rPr>
              <a:t>Sterilization of Instruments</a:t>
            </a:r>
          </a:p>
        </p:txBody>
      </p:sp>
      <p:sp>
        <p:nvSpPr>
          <p:cNvPr id="289795" name="Rectangle 3"/>
          <p:cNvSpPr>
            <a:spLocks noGrp="1" noChangeArrowheads="1"/>
          </p:cNvSpPr>
          <p:nvPr>
            <p:ph idx="1"/>
          </p:nvPr>
        </p:nvSpPr>
        <p:spPr>
          <a:xfrm>
            <a:off x="4810259" y="649480"/>
            <a:ext cx="6555347" cy="5546047"/>
          </a:xfrm>
        </p:spPr>
        <p:txBody>
          <a:bodyPr anchor="ctr">
            <a:normAutofit/>
          </a:bodyPr>
          <a:lstStyle/>
          <a:p>
            <a:pPr eaLnBrk="1" hangingPunct="1"/>
            <a:r>
              <a:rPr lang="en-US" sz="2000"/>
              <a:t>Critical and semicritical instruments</a:t>
            </a:r>
          </a:p>
          <a:p>
            <a:pPr lvl="1" eaLnBrk="1" hangingPunct="1"/>
            <a:r>
              <a:rPr lang="en-US" sz="2000"/>
              <a:t>Cleaned</a:t>
            </a:r>
          </a:p>
          <a:p>
            <a:pPr lvl="1" eaLnBrk="1" hangingPunct="1"/>
            <a:r>
              <a:rPr lang="en-US" sz="2000"/>
              <a:t>Heat sterilize</a:t>
            </a:r>
          </a:p>
          <a:p>
            <a:pPr lvl="1" eaLnBrk="1" hangingPunct="1"/>
            <a:r>
              <a:rPr lang="en-US" sz="2000"/>
              <a:t>High level disinfect or sterilize using chemical germicides only if item cannot be heat sterilized</a:t>
            </a:r>
          </a:p>
          <a:p>
            <a:pPr lvl="1" eaLnBrk="1" hangingPunct="1"/>
            <a:r>
              <a:rPr lang="en-US" sz="2000"/>
              <a:t>Discard if disposable</a:t>
            </a:r>
          </a:p>
          <a:p>
            <a:pPr eaLnBrk="1" hangingPunct="1"/>
            <a:r>
              <a:rPr lang="en-US" sz="2000"/>
              <a:t>Heat sterilize all high-speed handpieces, low-speed handpieces, rotary components and all other attachments (e.g.: reusable air/water syringe tips, ultrasonic scaler tips, etc.)</a:t>
            </a:r>
          </a:p>
        </p:txBody>
      </p:sp>
    </p:spTree>
    <p:extLst>
      <p:ext uri="{BB962C8B-B14F-4D97-AF65-F5344CB8AC3E}">
        <p14:creationId xmlns:p14="http://schemas.microsoft.com/office/powerpoint/2010/main" val="3209895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5" name="Rectangle 117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77" name="Rectangle 117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Rectangle 117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ectangle 118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ectangle 118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5" name="Freeform: Shape 118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87" name="Rectangle 118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Shape 1168"/>
          <p:cNvSpPr>
            <a:spLocks noGrp="1"/>
          </p:cNvSpPr>
          <p:nvPr>
            <p:ph type="title"/>
          </p:nvPr>
        </p:nvSpPr>
        <p:spPr>
          <a:xfrm>
            <a:off x="466722" y="586855"/>
            <a:ext cx="3201366" cy="3387497"/>
          </a:xfrm>
          <a:prstGeom prst="rect">
            <a:avLst/>
          </a:prstGeom>
        </p:spPr>
        <p:txBody>
          <a:bodyPr anchor="b">
            <a:normAutofit/>
          </a:bodyPr>
          <a:lstStyle/>
          <a:p>
            <a:pPr lvl="0" algn="r">
              <a:defRPr sz="1800" spc="0">
                <a:solidFill>
                  <a:srgbClr val="000000"/>
                </a:solidFill>
              </a:defRPr>
            </a:pPr>
            <a:r>
              <a:rPr lang="en-US" sz="4000">
                <a:solidFill>
                  <a:srgbClr val="FFFFFF"/>
                </a:solidFill>
              </a:rPr>
              <a:t>Heat-Based Sterilization</a:t>
            </a:r>
          </a:p>
        </p:txBody>
      </p:sp>
      <p:sp>
        <p:nvSpPr>
          <p:cNvPr id="1170" name="Shape 1170"/>
          <p:cNvSpPr>
            <a:spLocks noGrp="1"/>
          </p:cNvSpPr>
          <p:nvPr>
            <p:ph idx="1"/>
          </p:nvPr>
        </p:nvSpPr>
        <p:spPr>
          <a:xfrm>
            <a:off x="4810259" y="649480"/>
            <a:ext cx="6555347" cy="5546047"/>
          </a:xfrm>
          <a:prstGeom prst="rect">
            <a:avLst/>
          </a:prstGeom>
        </p:spPr>
        <p:txBody>
          <a:bodyPr anchor="ctr">
            <a:normAutofit/>
          </a:bodyPr>
          <a:lstStyle/>
          <a:p>
            <a:pPr marL="268730" indent="-268730">
              <a:buSzPct val="75000"/>
              <a:defRPr sz="1800">
                <a:solidFill>
                  <a:srgbClr val="000000"/>
                </a:solidFill>
              </a:defRPr>
            </a:pPr>
            <a:r>
              <a:rPr lang="en-US" sz="2000"/>
              <a:t>Steam under pressure (autoclaving)</a:t>
            </a:r>
          </a:p>
          <a:p>
            <a:pPr marL="490070" lvl="1" indent="-215750">
              <a:spcBef>
                <a:spcPts val="400"/>
              </a:spcBef>
              <a:buSzPct val="75000"/>
              <a:defRPr sz="1800">
                <a:solidFill>
                  <a:srgbClr val="000000"/>
                </a:solidFill>
              </a:defRPr>
            </a:pPr>
            <a:r>
              <a:rPr lang="en-US" sz="2000"/>
              <a:t>Gravity displacement</a:t>
            </a:r>
          </a:p>
          <a:p>
            <a:pPr marL="490070" lvl="1" indent="-215750">
              <a:spcBef>
                <a:spcPts val="400"/>
              </a:spcBef>
              <a:buSzPct val="75000"/>
              <a:defRPr sz="1800">
                <a:solidFill>
                  <a:srgbClr val="000000"/>
                </a:solidFill>
              </a:defRPr>
            </a:pPr>
            <a:r>
              <a:rPr lang="en-US" sz="2000"/>
              <a:t>Dynamic air removal</a:t>
            </a:r>
          </a:p>
          <a:p>
            <a:pPr marL="744388" lvl="2" indent="-195748">
              <a:spcBef>
                <a:spcPts val="400"/>
              </a:spcBef>
              <a:defRPr sz="1800">
                <a:solidFill>
                  <a:srgbClr val="000000"/>
                </a:solidFill>
              </a:defRPr>
            </a:pPr>
            <a:r>
              <a:rPr lang="en-US"/>
              <a:t> Steam-flush pressure pulse</a:t>
            </a:r>
          </a:p>
          <a:p>
            <a:pPr marL="744388" lvl="2" indent="-195748">
              <a:spcBef>
                <a:spcPts val="400"/>
              </a:spcBef>
              <a:defRPr sz="1800">
                <a:solidFill>
                  <a:srgbClr val="000000"/>
                </a:solidFill>
              </a:defRPr>
            </a:pPr>
            <a:r>
              <a:rPr lang="en-US"/>
              <a:t>prevacuum</a:t>
            </a:r>
          </a:p>
          <a:p>
            <a:pPr marL="457200" lvl="1" indent="-182879">
              <a:spcBef>
                <a:spcPts val="400"/>
              </a:spcBef>
              <a:buSzPct val="75000"/>
              <a:defRPr sz="1800">
                <a:solidFill>
                  <a:srgbClr val="000000"/>
                </a:solidFill>
              </a:defRPr>
            </a:pPr>
            <a:endParaRPr lang="en-US" sz="2000"/>
          </a:p>
          <a:p>
            <a:pPr marL="268730" indent="-268730">
              <a:defRPr sz="1800">
                <a:solidFill>
                  <a:srgbClr val="000000"/>
                </a:solidFill>
              </a:defRPr>
            </a:pPr>
            <a:r>
              <a:rPr lang="en-US" sz="2000"/>
              <a:t>Dry heat</a:t>
            </a:r>
          </a:p>
          <a:p>
            <a:pPr marL="447040" lvl="1" indent="-172719">
              <a:spcBef>
                <a:spcPts val="400"/>
              </a:spcBef>
              <a:defRPr sz="1800">
                <a:solidFill>
                  <a:srgbClr val="000000"/>
                </a:solidFill>
              </a:defRPr>
            </a:pPr>
            <a:r>
              <a:rPr lang="en-US" sz="2000"/>
              <a:t>Static air (convection, oven-type)</a:t>
            </a:r>
          </a:p>
          <a:p>
            <a:pPr marL="447040" lvl="1" indent="-172719">
              <a:spcBef>
                <a:spcPts val="400"/>
              </a:spcBef>
              <a:defRPr sz="1800">
                <a:solidFill>
                  <a:srgbClr val="000000"/>
                </a:solidFill>
              </a:defRPr>
            </a:pPr>
            <a:r>
              <a:rPr lang="en-US" sz="2000"/>
              <a:t>Forced air (rapid heat transfer)</a:t>
            </a:r>
          </a:p>
          <a:p>
            <a:pPr marL="457200" lvl="1" indent="-182879">
              <a:spcBef>
                <a:spcPts val="400"/>
              </a:spcBef>
              <a:defRPr sz="1800">
                <a:solidFill>
                  <a:srgbClr val="000000"/>
                </a:solidFill>
              </a:defRPr>
            </a:pPr>
            <a:endParaRPr lang="en-US" sz="2000"/>
          </a:p>
          <a:p>
            <a:pPr marL="268730" indent="-268730">
              <a:buSzPct val="75000"/>
              <a:defRPr sz="1800">
                <a:solidFill>
                  <a:srgbClr val="000000"/>
                </a:solidFill>
              </a:defRPr>
            </a:pPr>
            <a:r>
              <a:rPr lang="en-US" sz="2000"/>
              <a:t>Unsaturated chemical vapor</a:t>
            </a:r>
          </a:p>
          <a:p>
            <a:pPr marL="447040" lvl="1" indent="-172719">
              <a:spcBef>
                <a:spcPts val="400"/>
              </a:spcBef>
              <a:buSzPct val="75000"/>
              <a:defRPr sz="1800">
                <a:solidFill>
                  <a:srgbClr val="000000"/>
                </a:solidFill>
              </a:defRPr>
            </a:pPr>
            <a:r>
              <a:rPr lang="en-US" sz="2000"/>
              <a:t>Proprietary formula of alcohol/formaldehyde</a:t>
            </a:r>
          </a:p>
        </p:txBody>
      </p:sp>
    </p:spTree>
    <p:extLst>
      <p:ext uri="{BB962C8B-B14F-4D97-AF65-F5344CB8AC3E}">
        <p14:creationId xmlns:p14="http://schemas.microsoft.com/office/powerpoint/2010/main" val="490901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428" y="627564"/>
            <a:ext cx="7474172" cy="1325563"/>
          </a:xfrm>
        </p:spPr>
        <p:txBody>
          <a:bodyPr vert="horz" lIns="91440" tIns="45720" rIns="91440" bIns="45720" rtlCol="0" anchor="ctr">
            <a:normAutofit/>
          </a:bodyPr>
          <a:lstStyle/>
          <a:p>
            <a:r>
              <a:rPr lang="en-US" dirty="0"/>
              <a:t>Precautions to prevent transmission in healthcare</a:t>
            </a:r>
          </a:p>
        </p:txBody>
      </p:sp>
      <p:sp>
        <p:nvSpPr>
          <p:cNvPr id="3" name="Content Placeholder 2"/>
          <p:cNvSpPr>
            <a:spLocks noGrp="1"/>
          </p:cNvSpPr>
          <p:nvPr>
            <p:ph sz="half" idx="1"/>
          </p:nvPr>
        </p:nvSpPr>
        <p:spPr>
          <a:xfrm>
            <a:off x="1136429" y="2278173"/>
            <a:ext cx="7283671" cy="4398852"/>
          </a:xfrm>
        </p:spPr>
        <p:txBody>
          <a:bodyPr vert="horz" lIns="91440" tIns="45720" rIns="91440" bIns="45720" rtlCol="0" anchor="ctr">
            <a:normAutofit fontScale="92500"/>
          </a:bodyPr>
          <a:lstStyle/>
          <a:p>
            <a:r>
              <a:rPr lang="en-US" sz="2200" dirty="0"/>
              <a:t>Standard</a:t>
            </a:r>
          </a:p>
          <a:p>
            <a:pPr lvl="1"/>
            <a:r>
              <a:rPr lang="en-US" sz="2200" dirty="0"/>
              <a:t>Used in the care of all patients as foundational precautions</a:t>
            </a:r>
          </a:p>
          <a:p>
            <a:r>
              <a:rPr lang="en-US" sz="2200" dirty="0"/>
              <a:t>Transmission-based</a:t>
            </a:r>
          </a:p>
          <a:p>
            <a:pPr lvl="1"/>
            <a:r>
              <a:rPr lang="en-US" sz="2200" b="1" spc="-5" dirty="0"/>
              <a:t>in addition </a:t>
            </a:r>
            <a:r>
              <a:rPr lang="en-US" sz="2200" spc="-15" dirty="0"/>
              <a:t>to standard </a:t>
            </a:r>
            <a:r>
              <a:rPr lang="en-US" sz="2200" spc="-10" dirty="0"/>
              <a:t>precautions </a:t>
            </a:r>
            <a:r>
              <a:rPr lang="en-US" sz="2200" spc="-15" dirty="0"/>
              <a:t>to </a:t>
            </a:r>
            <a:r>
              <a:rPr lang="en-US" sz="2200" spc="-10" dirty="0"/>
              <a:t>interrupt  </a:t>
            </a:r>
            <a:r>
              <a:rPr lang="en-US" sz="2200" dirty="0"/>
              <a:t>the </a:t>
            </a:r>
            <a:r>
              <a:rPr lang="en-US" sz="2200" spc="-10" dirty="0"/>
              <a:t>spread </a:t>
            </a:r>
            <a:r>
              <a:rPr lang="en-US" sz="2200" spc="-5" dirty="0"/>
              <a:t>of certain</a:t>
            </a:r>
            <a:r>
              <a:rPr lang="en-US" sz="2200" spc="-20" dirty="0"/>
              <a:t> </a:t>
            </a:r>
            <a:r>
              <a:rPr lang="en-US" sz="2200" spc="-10" dirty="0"/>
              <a:t>pathogens</a:t>
            </a:r>
            <a:endParaRPr lang="en-US" sz="2200" dirty="0"/>
          </a:p>
          <a:p>
            <a:pPr lvl="1"/>
            <a:r>
              <a:rPr lang="en-US" sz="2200" dirty="0"/>
              <a:t>Contact</a:t>
            </a:r>
          </a:p>
          <a:p>
            <a:pPr lvl="1"/>
            <a:r>
              <a:rPr lang="en-US" sz="2200" dirty="0"/>
              <a:t>Droplet</a:t>
            </a:r>
          </a:p>
          <a:p>
            <a:pPr lvl="1"/>
            <a:r>
              <a:rPr lang="en-US" sz="2200" dirty="0"/>
              <a:t>Airborne </a:t>
            </a:r>
          </a:p>
          <a:p>
            <a:pPr lvl="2"/>
            <a:r>
              <a:rPr lang="en-US" sz="2100" dirty="0"/>
              <a:t>Currently under review by HICPAC</a:t>
            </a:r>
          </a:p>
          <a:p>
            <a:pPr lvl="3"/>
            <a:r>
              <a:rPr lang="en-US" sz="2100" dirty="0"/>
              <a:t>Possibly combining droplet and airborne </a:t>
            </a:r>
          </a:p>
          <a:p>
            <a:pPr lvl="3"/>
            <a:r>
              <a:rPr lang="en-US" sz="2100" dirty="0"/>
              <a:t>May reduce emphasis on AGP’s since patients are always expelling aerosols regardless of the procedure</a:t>
            </a:r>
          </a:p>
          <a:p>
            <a:pPr lvl="2"/>
            <a:r>
              <a:rPr lang="en-US" sz="2100" dirty="0"/>
              <a:t>Nothing has been finalized—stay tuned</a:t>
            </a:r>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ile:People icon.svg - Wikipedia"/>
          <p:cNvPicPr>
            <a:picLocks noGrp="1" noChangeAspect="1"/>
          </p:cNvPicPr>
          <p:nvPr>
            <p:ph sz="half" idx="2"/>
          </p:nvPr>
        </p:nvPicPr>
        <p:blipFill rotWithShape="1">
          <a:blip r:embed="rId2">
            <a:alphaModFix/>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r="-8" b="152"/>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435574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11201400" cy="1115568"/>
          </a:xfrm>
        </p:spPr>
        <p:txBody>
          <a:bodyPr>
            <a:normAutofit fontScale="90000"/>
          </a:bodyPr>
          <a:lstStyle/>
          <a:p>
            <a:r>
              <a:rPr lang="en-US" sz="4000" dirty="0"/>
              <a:t>Comparison of Gravity and Dynamic Air Removal Autoclaves</a:t>
            </a:r>
          </a:p>
        </p:txBody>
      </p:sp>
      <p:graphicFrame>
        <p:nvGraphicFramePr>
          <p:cNvPr id="6" name="Content Placeholder 5"/>
          <p:cNvGraphicFramePr>
            <a:graphicFrameLocks noGrp="1"/>
          </p:cNvGraphicFramePr>
          <p:nvPr>
            <p:ph idx="1"/>
          </p:nvPr>
        </p:nvGraphicFramePr>
        <p:xfrm>
          <a:off x="1066800" y="1344167"/>
          <a:ext cx="8763000" cy="5141049"/>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448879">
                <a:tc>
                  <a:txBody>
                    <a:bodyPr/>
                    <a:lstStyle/>
                    <a:p>
                      <a:endParaRPr lang="en-US" dirty="0">
                        <a:solidFill>
                          <a:schemeClr val="tx1"/>
                        </a:solidFill>
                      </a:endParaRPr>
                    </a:p>
                  </a:txBody>
                  <a:tcPr/>
                </a:tc>
                <a:tc>
                  <a:txBody>
                    <a:bodyPr/>
                    <a:lstStyle/>
                    <a:p>
                      <a:r>
                        <a:rPr lang="en-US" dirty="0">
                          <a:solidFill>
                            <a:schemeClr val="tx1"/>
                          </a:solidFill>
                        </a:rPr>
                        <a:t>Gravit</a:t>
                      </a:r>
                      <a:r>
                        <a:rPr lang="en-US" baseline="0" dirty="0">
                          <a:solidFill>
                            <a:schemeClr val="tx1"/>
                          </a:solidFill>
                        </a:rPr>
                        <a:t>y</a:t>
                      </a:r>
                      <a:endParaRPr lang="en-US" dirty="0">
                        <a:solidFill>
                          <a:schemeClr val="tx1"/>
                        </a:solidFill>
                      </a:endParaRPr>
                    </a:p>
                  </a:txBody>
                  <a:tcPr/>
                </a:tc>
                <a:tc>
                  <a:txBody>
                    <a:bodyPr/>
                    <a:lstStyle/>
                    <a:p>
                      <a:r>
                        <a:rPr lang="en-US" dirty="0">
                          <a:solidFill>
                            <a:schemeClr val="tx1"/>
                          </a:solidFill>
                        </a:rPr>
                        <a:t>Dynamic</a:t>
                      </a:r>
                      <a:r>
                        <a:rPr lang="en-US" baseline="0" dirty="0">
                          <a:solidFill>
                            <a:schemeClr val="tx1"/>
                          </a:solidFill>
                        </a:rPr>
                        <a:t> Air Removal</a:t>
                      </a:r>
                      <a:endParaRPr lang="en-US" dirty="0">
                        <a:solidFill>
                          <a:schemeClr val="tx1"/>
                        </a:solidFill>
                      </a:endParaRPr>
                    </a:p>
                  </a:txBody>
                  <a:tcPr/>
                </a:tc>
                <a:extLst>
                  <a:ext uri="{0D108BD9-81ED-4DB2-BD59-A6C34878D82A}">
                    <a16:rowId xmlns:a16="http://schemas.microsoft.com/office/drawing/2014/main" val="10000"/>
                  </a:ext>
                </a:extLst>
              </a:tr>
              <a:tr h="2456618">
                <a:tc>
                  <a:txBody>
                    <a:bodyPr/>
                    <a:lstStyle/>
                    <a:p>
                      <a:r>
                        <a:rPr lang="en-US" sz="2000" b="1" dirty="0">
                          <a:solidFill>
                            <a:schemeClr val="tx1"/>
                          </a:solidFill>
                        </a:rPr>
                        <a:t>Mechanism</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Steam injects into chamber, forms a stratified layer, and its mass displaces air via drain vent</a:t>
                      </a:r>
                    </a:p>
                    <a:p>
                      <a:endParaRPr lang="en-US" sz="2000" dirty="0">
                        <a:solidFill>
                          <a:schemeClr val="tx1"/>
                        </a:solidFill>
                      </a:endParaRPr>
                    </a:p>
                  </a:txBody>
                  <a:tcPr/>
                </a:tc>
                <a:tc>
                  <a:txBody>
                    <a:bodyPr/>
                    <a:lstStyle/>
                    <a:p>
                      <a:pPr marL="243838" lvl="0" indent="-243838">
                        <a:defRPr sz="1800">
                          <a:solidFill>
                            <a:srgbClr val="000000"/>
                          </a:solidFill>
                        </a:defRPr>
                      </a:pPr>
                      <a:r>
                        <a:rPr lang="en-US" sz="2000" dirty="0">
                          <a:solidFill>
                            <a:schemeClr val="tx1"/>
                          </a:solidFill>
                        </a:rPr>
                        <a:t>Cycles of steam flush,</a:t>
                      </a:r>
                      <a:r>
                        <a:rPr lang="en-US" sz="2000" baseline="0" dirty="0">
                          <a:solidFill>
                            <a:schemeClr val="tx1"/>
                          </a:solidFill>
                        </a:rPr>
                        <a:t> </a:t>
                      </a:r>
                      <a:r>
                        <a:rPr lang="en-US" sz="2000" dirty="0">
                          <a:solidFill>
                            <a:schemeClr val="tx1"/>
                          </a:solidFill>
                        </a:rPr>
                        <a:t>pressure pulse removes air from</a:t>
                      </a:r>
                      <a:r>
                        <a:rPr lang="en-US" sz="2000" baseline="0" dirty="0">
                          <a:solidFill>
                            <a:schemeClr val="tx1"/>
                          </a:solidFill>
                        </a:rPr>
                        <a:t> </a:t>
                      </a:r>
                      <a:r>
                        <a:rPr lang="en-US" sz="2000" dirty="0">
                          <a:solidFill>
                            <a:schemeClr val="tx1"/>
                          </a:solidFill>
                        </a:rPr>
                        <a:t>chamber and packaged materials</a:t>
                      </a:r>
                    </a:p>
                    <a:p>
                      <a:endParaRPr lang="en-US" sz="2000" dirty="0">
                        <a:solidFill>
                          <a:schemeClr val="tx1"/>
                        </a:solidFill>
                      </a:endParaRPr>
                    </a:p>
                  </a:txBody>
                  <a:tcPr/>
                </a:tc>
                <a:extLst>
                  <a:ext uri="{0D108BD9-81ED-4DB2-BD59-A6C34878D82A}">
                    <a16:rowId xmlns:a16="http://schemas.microsoft.com/office/drawing/2014/main" val="10001"/>
                  </a:ext>
                </a:extLst>
              </a:tr>
              <a:tr h="563018">
                <a:tc>
                  <a:txBody>
                    <a:bodyPr/>
                    <a:lstStyle/>
                    <a:p>
                      <a:r>
                        <a:rPr lang="en-US" sz="2000" b="1" dirty="0">
                          <a:solidFill>
                            <a:schemeClr val="tx1"/>
                          </a:solidFill>
                        </a:rPr>
                        <a:t>Temperature</a:t>
                      </a:r>
                    </a:p>
                  </a:txBody>
                  <a:tcPr>
                    <a:solidFill>
                      <a:schemeClr val="accent1"/>
                    </a:solidFill>
                  </a:tcPr>
                </a:tc>
                <a:tc>
                  <a:txBody>
                    <a:bodyPr/>
                    <a:lstStyle/>
                    <a:p>
                      <a:r>
                        <a:rPr lang="en-US" sz="2000" dirty="0">
                          <a:solidFill>
                            <a:schemeClr val="tx1"/>
                          </a:solidFill>
                        </a:rPr>
                        <a:t>121</a:t>
                      </a:r>
                      <a:r>
                        <a:rPr lang="en-US" sz="2000" baseline="30000" dirty="0">
                          <a:solidFill>
                            <a:schemeClr val="tx1"/>
                          </a:solidFill>
                        </a:rPr>
                        <a:t>0 </a:t>
                      </a:r>
                      <a:r>
                        <a:rPr lang="en-US" sz="2000" baseline="0" dirty="0">
                          <a:solidFill>
                            <a:schemeClr val="tx1"/>
                          </a:solidFill>
                        </a:rPr>
                        <a:t> C</a:t>
                      </a:r>
                      <a:endParaRPr lang="en-US" sz="2000" dirty="0">
                        <a:solidFill>
                          <a:schemeClr val="tx1"/>
                        </a:solidFill>
                      </a:endParaRPr>
                    </a:p>
                  </a:txBody>
                  <a:tcPr/>
                </a:tc>
                <a:tc>
                  <a:txBody>
                    <a:bodyPr/>
                    <a:lstStyle/>
                    <a:p>
                      <a:r>
                        <a:rPr lang="en-US" sz="2000" dirty="0">
                          <a:solidFill>
                            <a:schemeClr val="tx1"/>
                          </a:solidFill>
                        </a:rPr>
                        <a:t>132 – 135</a:t>
                      </a:r>
                      <a:r>
                        <a:rPr lang="en-US" sz="2000" baseline="30000" dirty="0">
                          <a:solidFill>
                            <a:schemeClr val="tx1"/>
                          </a:solidFill>
                        </a:rPr>
                        <a:t>0</a:t>
                      </a:r>
                      <a:r>
                        <a:rPr lang="en-US" sz="2000" baseline="0" dirty="0">
                          <a:solidFill>
                            <a:schemeClr val="tx1"/>
                          </a:solidFill>
                        </a:rPr>
                        <a:t> C</a:t>
                      </a:r>
                      <a:endParaRPr lang="en-US" sz="2000" dirty="0">
                        <a:solidFill>
                          <a:schemeClr val="tx1"/>
                        </a:solidFill>
                      </a:endParaRPr>
                    </a:p>
                  </a:txBody>
                  <a:tcPr/>
                </a:tc>
                <a:extLst>
                  <a:ext uri="{0D108BD9-81ED-4DB2-BD59-A6C34878D82A}">
                    <a16:rowId xmlns:a16="http://schemas.microsoft.com/office/drawing/2014/main" val="10002"/>
                  </a:ext>
                </a:extLst>
              </a:tr>
              <a:tr h="448879">
                <a:tc>
                  <a:txBody>
                    <a:bodyPr/>
                    <a:lstStyle/>
                    <a:p>
                      <a:r>
                        <a:rPr lang="en-US" sz="2000" b="1" dirty="0">
                          <a:solidFill>
                            <a:schemeClr val="tx1"/>
                          </a:solidFill>
                        </a:rPr>
                        <a:t>Sterilization time</a:t>
                      </a:r>
                    </a:p>
                  </a:txBody>
                  <a:tcPr>
                    <a:solidFill>
                      <a:schemeClr val="accent1"/>
                    </a:solidFill>
                  </a:tcPr>
                </a:tc>
                <a:tc>
                  <a:txBody>
                    <a:bodyPr/>
                    <a:lstStyle/>
                    <a:p>
                      <a:r>
                        <a:rPr lang="en-US" sz="2000" dirty="0">
                          <a:solidFill>
                            <a:schemeClr val="tx1"/>
                          </a:solidFill>
                        </a:rPr>
                        <a:t>~ 30 mins</a:t>
                      </a:r>
                    </a:p>
                  </a:txBody>
                  <a:tcPr/>
                </a:tc>
                <a:tc>
                  <a:txBody>
                    <a:bodyPr/>
                    <a:lstStyle/>
                    <a:p>
                      <a:r>
                        <a:rPr lang="en-US" sz="2000" dirty="0">
                          <a:solidFill>
                            <a:schemeClr val="tx1"/>
                          </a:solidFill>
                        </a:rPr>
                        <a:t>3-5 mins</a:t>
                      </a:r>
                    </a:p>
                  </a:txBody>
                  <a:tcPr/>
                </a:tc>
                <a:extLst>
                  <a:ext uri="{0D108BD9-81ED-4DB2-BD59-A6C34878D82A}">
                    <a16:rowId xmlns:a16="http://schemas.microsoft.com/office/drawing/2014/main" val="10003"/>
                  </a:ext>
                </a:extLst>
              </a:tr>
              <a:tr h="448879">
                <a:tc>
                  <a:txBody>
                    <a:bodyPr/>
                    <a:lstStyle/>
                    <a:p>
                      <a:r>
                        <a:rPr lang="en-US" sz="2000" b="1" dirty="0">
                          <a:solidFill>
                            <a:schemeClr val="tx1"/>
                          </a:solidFill>
                        </a:rPr>
                        <a:t>Drying</a:t>
                      </a:r>
                      <a:r>
                        <a:rPr lang="en-US" sz="2000" b="1" baseline="0" dirty="0">
                          <a:solidFill>
                            <a:schemeClr val="tx1"/>
                          </a:solidFill>
                        </a:rPr>
                        <a:t> time</a:t>
                      </a:r>
                      <a:endParaRPr lang="en-US" sz="2000" b="1" dirty="0">
                        <a:solidFill>
                          <a:schemeClr val="tx1"/>
                        </a:solidFill>
                      </a:endParaRPr>
                    </a:p>
                  </a:txBody>
                  <a:tcPr>
                    <a:solidFill>
                      <a:schemeClr val="accent1"/>
                    </a:solidFill>
                  </a:tcPr>
                </a:tc>
                <a:tc>
                  <a:txBody>
                    <a:bodyPr/>
                    <a:lstStyle/>
                    <a:p>
                      <a:r>
                        <a:rPr lang="en-US" sz="2000" dirty="0">
                          <a:solidFill>
                            <a:schemeClr val="tx1"/>
                          </a:solidFill>
                        </a:rPr>
                        <a:t>   30 mins</a:t>
                      </a:r>
                    </a:p>
                  </a:txBody>
                  <a:tcPr/>
                </a:tc>
                <a:tc>
                  <a:txBody>
                    <a:bodyPr/>
                    <a:lstStyle/>
                    <a:p>
                      <a:r>
                        <a:rPr lang="en-US" sz="2000" dirty="0">
                          <a:solidFill>
                            <a:schemeClr val="tx1"/>
                          </a:solidFill>
                        </a:rPr>
                        <a:t>30 mins</a:t>
                      </a:r>
                    </a:p>
                  </a:txBody>
                  <a:tcPr/>
                </a:tc>
                <a:extLst>
                  <a:ext uri="{0D108BD9-81ED-4DB2-BD59-A6C34878D82A}">
                    <a16:rowId xmlns:a16="http://schemas.microsoft.com/office/drawing/2014/main" val="10004"/>
                  </a:ext>
                </a:extLst>
              </a:tr>
              <a:tr h="774776">
                <a:tc>
                  <a:txBody>
                    <a:bodyPr/>
                    <a:lstStyle/>
                    <a:p>
                      <a:r>
                        <a:rPr lang="en-US" sz="2000" b="1" dirty="0">
                          <a:solidFill>
                            <a:schemeClr val="tx1"/>
                          </a:solidFill>
                        </a:rPr>
                        <a:t>Type</a:t>
                      </a:r>
                      <a:r>
                        <a:rPr lang="en-US" sz="2000" b="1" baseline="0" dirty="0">
                          <a:solidFill>
                            <a:schemeClr val="tx1"/>
                          </a:solidFill>
                        </a:rPr>
                        <a:t> of instrument sets</a:t>
                      </a:r>
                      <a:endParaRPr lang="en-US" sz="2000" b="1" dirty="0">
                        <a:solidFill>
                          <a:schemeClr val="tx1"/>
                        </a:solidFill>
                      </a:endParaRPr>
                    </a:p>
                  </a:txBody>
                  <a:tcPr>
                    <a:solidFill>
                      <a:schemeClr val="accent1"/>
                    </a:solidFill>
                  </a:tcPr>
                </a:tc>
                <a:tc>
                  <a:txBody>
                    <a:bodyPr/>
                    <a:lstStyle/>
                    <a:p>
                      <a:r>
                        <a:rPr lang="en-US" sz="2000" dirty="0">
                          <a:solidFill>
                            <a:schemeClr val="tx1"/>
                          </a:solidFill>
                        </a:rPr>
                        <a:t>Unwrapped and lightly wrapped</a:t>
                      </a:r>
                    </a:p>
                  </a:txBody>
                  <a:tcPr/>
                </a:tc>
                <a:tc>
                  <a:txBody>
                    <a:bodyPr/>
                    <a:lstStyle/>
                    <a:p>
                      <a:r>
                        <a:rPr lang="en-US" sz="2000" dirty="0">
                          <a:solidFill>
                            <a:schemeClr val="tx1"/>
                          </a:solidFill>
                        </a:rPr>
                        <a:t>All types, including devices with lumens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0263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Consider Work Flow When Planning </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833020" y="2057401"/>
            <a:ext cx="4525963" cy="3394472"/>
          </a:xfrm>
          <a:noFill/>
        </p:spPr>
      </p:pic>
      <p:cxnSp>
        <p:nvCxnSpPr>
          <p:cNvPr id="6" name="Straight Arrow Connector 5"/>
          <p:cNvCxnSpPr/>
          <p:nvPr/>
        </p:nvCxnSpPr>
        <p:spPr>
          <a:xfrm flipH="1" flipV="1">
            <a:off x="5124450" y="3600450"/>
            <a:ext cx="1657350" cy="2286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38750" y="3829050"/>
            <a:ext cx="2114550" cy="2286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381500" y="3200400"/>
            <a:ext cx="3028950" cy="97155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38650" y="2914650"/>
            <a:ext cx="3257550" cy="28575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553200" y="3600450"/>
            <a:ext cx="1714500" cy="62865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463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2" name="Rectangle 1127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4" name="Rectangle 1127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76" name="Rectangle 1127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8" name="Rectangle 1127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0" name="Freeform: Shape 1127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66"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altLang="en-US" sz="4000" kern="1200">
                <a:solidFill>
                  <a:srgbClr val="FFFFFF"/>
                </a:solidFill>
                <a:latin typeface="+mj-lt"/>
                <a:ea typeface="+mj-ea"/>
                <a:cs typeface="+mj-cs"/>
              </a:rPr>
              <a:t>Proper Work Flow Prevents Errors</a:t>
            </a:r>
          </a:p>
        </p:txBody>
      </p:sp>
      <p:pic>
        <p:nvPicPr>
          <p:cNvPr id="11267" name="Content Placeholder 3" descr="prep_center.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1685164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380C63-E3B9-4744-9F81-DE4F5CAD299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4800" kern="1200">
                <a:solidFill>
                  <a:schemeClr val="tx1"/>
                </a:solidFill>
                <a:latin typeface="+mj-lt"/>
                <a:ea typeface="+mj-ea"/>
                <a:cs typeface="+mj-cs"/>
              </a:rPr>
              <a:t>Cleaning Before Sterilization -- Ultrasonic</a:t>
            </a:r>
          </a:p>
        </p:txBody>
      </p:sp>
      <p:pic>
        <p:nvPicPr>
          <p:cNvPr id="9" name="Content Placeholder 8">
            <a:extLst>
              <a:ext uri="{FF2B5EF4-FFF2-40B4-BE49-F238E27FC236}">
                <a16:creationId xmlns:a16="http://schemas.microsoft.com/office/drawing/2014/main" id="{212FA6D9-A5D7-461A-A8CB-B1B5A5B93BBA}"/>
              </a:ext>
            </a:extLst>
          </p:cNvPr>
          <p:cNvPicPr>
            <a:picLocks noChangeAspect="1"/>
          </p:cNvPicPr>
          <p:nvPr/>
        </p:nvPicPr>
        <p:blipFill rotWithShape="1">
          <a:blip r:embed="rId2"/>
          <a:srcRect t="8750" r="-2" b="13749"/>
          <a:stretch/>
        </p:blipFill>
        <p:spPr>
          <a:xfrm>
            <a:off x="198741" y="2410448"/>
            <a:ext cx="5803323" cy="3890357"/>
          </a:xfrm>
          <a:prstGeom prst="rect">
            <a:avLst/>
          </a:prstGeom>
        </p:spPr>
      </p:pic>
      <p:pic>
        <p:nvPicPr>
          <p:cNvPr id="16" name="Content Placeholder 15">
            <a:extLst>
              <a:ext uri="{FF2B5EF4-FFF2-40B4-BE49-F238E27FC236}">
                <a16:creationId xmlns:a16="http://schemas.microsoft.com/office/drawing/2014/main" id="{F090A727-25D9-40A3-B623-E0D8279CFB01}"/>
              </a:ext>
            </a:extLst>
          </p:cNvPr>
          <p:cNvPicPr>
            <a:picLocks noGrp="1" noChangeAspect="1"/>
          </p:cNvPicPr>
          <p:nvPr>
            <p:ph sz="half" idx="2"/>
          </p:nvPr>
        </p:nvPicPr>
        <p:blipFill rotWithShape="1">
          <a:blip r:embed="rId3"/>
          <a:srcRect t="6423" r="-2" b="19706"/>
          <a:stretch/>
        </p:blipFill>
        <p:spPr>
          <a:xfrm>
            <a:off x="6189934" y="2410448"/>
            <a:ext cx="5803323" cy="3890357"/>
          </a:xfrm>
          <a:prstGeom prst="rect">
            <a:avLst/>
          </a:prstGeom>
        </p:spPr>
      </p:pic>
    </p:spTree>
    <p:extLst>
      <p:ext uri="{BB962C8B-B14F-4D97-AF65-F5344CB8AC3E}">
        <p14:creationId xmlns:p14="http://schemas.microsoft.com/office/powerpoint/2010/main" val="2603104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6246" name="Rectangle 906245">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6248" name="Group 906247">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06249"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6250"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6251"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6252"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6253" name="Rectangle 906252">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06241" name="Rectangle 2"/>
          <p:cNvSpPr>
            <a:spLocks noGrp="1" noChangeArrowheads="1"/>
          </p:cNvSpPr>
          <p:nvPr>
            <p:ph type="title"/>
          </p:nvPr>
        </p:nvSpPr>
        <p:spPr>
          <a:xfrm>
            <a:off x="1047280" y="759805"/>
            <a:ext cx="10306520" cy="1325563"/>
          </a:xfrm>
        </p:spPr>
        <p:txBody>
          <a:bodyPr vert="horz" lIns="91440" tIns="45720" rIns="91440" bIns="45720" rtlCol="0" anchor="ctr">
            <a:normAutofit/>
          </a:bodyPr>
          <a:lstStyle/>
          <a:p>
            <a:pPr>
              <a:defRPr/>
            </a:pPr>
            <a:r>
              <a:rPr lang="en-US" sz="4000" kern="1200">
                <a:solidFill>
                  <a:srgbClr val="FFFFFF"/>
                </a:solidFill>
                <a:latin typeface="+mj-lt"/>
                <a:ea typeface="+mj-ea"/>
                <a:cs typeface="+mj-cs"/>
              </a:rPr>
              <a:t>Hand Scrubbing</a:t>
            </a:r>
          </a:p>
        </p:txBody>
      </p:sp>
      <p:sp>
        <p:nvSpPr>
          <p:cNvPr id="2" name="Content Placeholder 1"/>
          <p:cNvSpPr>
            <a:spLocks noGrp="1"/>
          </p:cNvSpPr>
          <p:nvPr>
            <p:ph sz="half" idx="2"/>
          </p:nvPr>
        </p:nvSpPr>
        <p:spPr>
          <a:xfrm>
            <a:off x="1424904" y="2494450"/>
            <a:ext cx="4053545" cy="3563159"/>
          </a:xfrm>
        </p:spPr>
        <p:txBody>
          <a:bodyPr vert="horz" lIns="91440" tIns="45720" rIns="91440" bIns="45720" rtlCol="0">
            <a:normAutofit/>
          </a:bodyPr>
          <a:lstStyle/>
          <a:p>
            <a:r>
              <a:rPr lang="en-US" sz="2400"/>
              <a:t>For instruments that cannot be submerged in liquids</a:t>
            </a:r>
          </a:p>
          <a:p>
            <a:r>
              <a:rPr lang="en-US" sz="2400"/>
              <a:t>For instruments with debris that remains after mechanical cleaning</a:t>
            </a:r>
          </a:p>
          <a:p>
            <a:r>
              <a:rPr lang="en-US" sz="2400"/>
              <a:t>Instruments with lumens may require cleaning with a brush</a:t>
            </a:r>
          </a:p>
        </p:txBody>
      </p:sp>
      <p:pic>
        <p:nvPicPr>
          <p:cNvPr id="55299" name="Picture 5" descr="DSCN2323"/>
          <p:cNvPicPr>
            <a:picLocks noGrp="1" noChangeAspect="1" noChangeArrowheads="1"/>
          </p:cNvPicPr>
          <p:nvPr>
            <p:ph sz="half" idx="1"/>
          </p:nvPr>
        </p:nvPicPr>
        <p:blipFill rotWithShape="1">
          <a:blip r:embed="rId3"/>
          <a:srcRect l="5022"/>
          <a:stretch/>
        </p:blipFill>
        <p:spPr>
          <a:xfrm>
            <a:off x="6243815" y="2492376"/>
            <a:ext cx="4512558" cy="3563372"/>
          </a:xfrm>
          <a:prstGeom prst="rect">
            <a:avLst/>
          </a:prstGeom>
        </p:spPr>
      </p:pic>
    </p:spTree>
    <p:extLst>
      <p:ext uri="{BB962C8B-B14F-4D97-AF65-F5344CB8AC3E}">
        <p14:creationId xmlns:p14="http://schemas.microsoft.com/office/powerpoint/2010/main" val="2150316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760" y="804328"/>
            <a:ext cx="6091312" cy="1205821"/>
          </a:xfrm>
        </p:spPr>
        <p:txBody>
          <a:bodyPr vert="horz" lIns="91440" tIns="45720" rIns="91440" bIns="45720" rtlCol="0" anchor="ctr">
            <a:normAutofit/>
          </a:bodyPr>
          <a:lstStyle/>
          <a:p>
            <a:r>
              <a:rPr lang="en-US" sz="4000" dirty="0"/>
              <a:t>Presoak/</a:t>
            </a:r>
            <a:r>
              <a:rPr lang="en-US" sz="4000" dirty="0" err="1"/>
              <a:t>Prespray</a:t>
            </a:r>
            <a:endParaRPr lang="en-US" sz="4000" dirty="0"/>
          </a:p>
        </p:txBody>
      </p:sp>
      <p:sp>
        <p:nvSpPr>
          <p:cNvPr id="3" name="Content Placeholder 2"/>
          <p:cNvSpPr>
            <a:spLocks noGrp="1"/>
          </p:cNvSpPr>
          <p:nvPr>
            <p:ph sz="half" idx="1"/>
          </p:nvPr>
        </p:nvSpPr>
        <p:spPr>
          <a:xfrm>
            <a:off x="1282189" y="2494450"/>
            <a:ext cx="5773883" cy="3563159"/>
          </a:xfrm>
        </p:spPr>
        <p:txBody>
          <a:bodyPr vert="horz" lIns="91440" tIns="45720" rIns="91440" bIns="45720" rtlCol="0">
            <a:normAutofit/>
          </a:bodyPr>
          <a:lstStyle/>
          <a:p>
            <a:r>
              <a:rPr lang="en-US" sz="2400"/>
              <a:t>May be used to hold instruments until cleaning can be done</a:t>
            </a:r>
          </a:p>
          <a:p>
            <a:r>
              <a:rPr lang="en-US" sz="2400"/>
              <a:t>Some solutions may help loosen stubborn debris</a:t>
            </a:r>
          </a:p>
          <a:p>
            <a:r>
              <a:rPr lang="en-US" sz="2400"/>
              <a:t>Not required prior to cleaning</a:t>
            </a:r>
          </a:p>
          <a:p>
            <a:pPr lvl="1"/>
            <a:r>
              <a:rPr lang="en-US"/>
              <a:t>Useful if instruments cannot be cleaned immediately and for heavily soiled items, such as surgical instruments</a:t>
            </a:r>
          </a:p>
        </p:txBody>
      </p:sp>
      <p:pic>
        <p:nvPicPr>
          <p:cNvPr id="8194" name="Picture 2" descr="http://images1.hellotrade.com/data2/UL/DH/HELLOTD-1319042/tap_tray_details-250x25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525271" y="633852"/>
            <a:ext cx="2342277" cy="27066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8660834" y="3511296"/>
            <a:ext cx="2068102" cy="2757470"/>
          </a:xfrm>
          <a:prstGeom prst="rect">
            <a:avLst/>
          </a:prstGeom>
        </p:spPr>
      </p:pic>
      <p:sp>
        <p:nvSpPr>
          <p:cNvPr id="4" name="TextBox 3">
            <a:extLst>
              <a:ext uri="{FF2B5EF4-FFF2-40B4-BE49-F238E27FC236}">
                <a16:creationId xmlns:a16="http://schemas.microsoft.com/office/drawing/2014/main" id="{DA59234F-941A-4160-9DF2-51279C9C234D}"/>
              </a:ext>
            </a:extLst>
          </p:cNvPr>
          <p:cNvSpPr txBox="1"/>
          <p:nvPr/>
        </p:nvSpPr>
        <p:spPr>
          <a:xfrm>
            <a:off x="9220200" y="5029200"/>
            <a:ext cx="914400" cy="646331"/>
          </a:xfrm>
          <a:prstGeom prst="rect">
            <a:avLst/>
          </a:prstGeom>
          <a:noFill/>
        </p:spPr>
        <p:txBody>
          <a:bodyPr wrap="square" rtlCol="0">
            <a:spAutoFit/>
          </a:bodyPr>
          <a:lstStyle/>
          <a:p>
            <a:r>
              <a:rPr lang="en-US" dirty="0"/>
              <a:t>Enzyme Spray</a:t>
            </a:r>
          </a:p>
        </p:txBody>
      </p:sp>
    </p:spTree>
    <p:extLst>
      <p:ext uri="{BB962C8B-B14F-4D97-AF65-F5344CB8AC3E}">
        <p14:creationId xmlns:p14="http://schemas.microsoft.com/office/powerpoint/2010/main" val="24880522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8294" name="Rectangle 908293">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8296" name="Group 908295">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08297"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8298"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8299"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8300"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8301" name="Rectangle 908300">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08289" name="Rectangle 2"/>
          <p:cNvSpPr>
            <a:spLocks noGrp="1" noChangeArrowheads="1"/>
          </p:cNvSpPr>
          <p:nvPr>
            <p:ph type="title" idx="4294967295"/>
          </p:nvPr>
        </p:nvSpPr>
        <p:spPr>
          <a:xfrm>
            <a:off x="1047280" y="759805"/>
            <a:ext cx="10306520" cy="1325563"/>
          </a:xfrm>
        </p:spPr>
        <p:txBody>
          <a:bodyPr vert="horz" lIns="91440" tIns="45720" rIns="91440" bIns="45720" rtlCol="0" anchor="ctr">
            <a:normAutofit/>
          </a:bodyPr>
          <a:lstStyle/>
          <a:p>
            <a:pPr>
              <a:defRPr/>
            </a:pPr>
            <a:r>
              <a:rPr lang="en-US" sz="4000" kern="1200">
                <a:solidFill>
                  <a:srgbClr val="FFFFFF"/>
                </a:solidFill>
                <a:latin typeface="+mj-lt"/>
                <a:ea typeface="+mj-ea"/>
                <a:cs typeface="+mj-cs"/>
              </a:rPr>
              <a:t>Drying Instruments</a:t>
            </a:r>
          </a:p>
        </p:txBody>
      </p:sp>
      <p:sp>
        <p:nvSpPr>
          <p:cNvPr id="295939" name="Rectangle 3"/>
          <p:cNvSpPr>
            <a:spLocks noGrp="1" noChangeArrowheads="1"/>
          </p:cNvSpPr>
          <p:nvPr>
            <p:ph sz="half" idx="4294967295"/>
          </p:nvPr>
        </p:nvSpPr>
        <p:spPr>
          <a:xfrm>
            <a:off x="1424904" y="2494450"/>
            <a:ext cx="4053545" cy="3563159"/>
          </a:xfrm>
        </p:spPr>
        <p:txBody>
          <a:bodyPr vert="horz" lIns="91440" tIns="45720" rIns="91440" bIns="45720" rtlCol="0">
            <a:normAutofit/>
          </a:bodyPr>
          <a:lstStyle/>
          <a:p>
            <a:r>
              <a:rPr lang="en-US" sz="2400"/>
              <a:t>Dry instruments carefully</a:t>
            </a:r>
          </a:p>
          <a:p>
            <a:r>
              <a:rPr lang="en-US" sz="2400"/>
              <a:t>Remove debris that was not cleaned mechanically</a:t>
            </a:r>
          </a:p>
          <a:p>
            <a:r>
              <a:rPr lang="en-US" sz="2400"/>
              <a:t>Wear heavy-duty gloves to process instruments</a:t>
            </a:r>
          </a:p>
        </p:txBody>
      </p:sp>
      <p:pic>
        <p:nvPicPr>
          <p:cNvPr id="56323" name="Picture 4" descr="drying instrum,ents"/>
          <p:cNvPicPr>
            <a:picLocks noGrp="1" noChangeAspect="1" noChangeArrowheads="1"/>
          </p:cNvPicPr>
          <p:nvPr>
            <p:ph sz="half" idx="4294967295"/>
          </p:nvPr>
        </p:nvPicPr>
        <p:blipFill>
          <a:blip r:embed="rId3"/>
          <a:stretch>
            <a:fillRect/>
          </a:stretch>
        </p:blipFill>
        <p:spPr>
          <a:xfrm>
            <a:off x="6274721" y="2492376"/>
            <a:ext cx="4450746" cy="3563372"/>
          </a:xfrm>
          <a:prstGeom prst="rect">
            <a:avLst/>
          </a:prstGeom>
        </p:spPr>
      </p:pic>
    </p:spTree>
    <p:extLst>
      <p:ext uri="{BB962C8B-B14F-4D97-AF65-F5344CB8AC3E}">
        <p14:creationId xmlns:p14="http://schemas.microsoft.com/office/powerpoint/2010/main" val="2155481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0342" name="Rectangle 91034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0344" name="Group 91034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1034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034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034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034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0349" name="Rectangle 91034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10337" name="Rectangle 2"/>
          <p:cNvSpPr>
            <a:spLocks noGrp="1" noChangeArrowheads="1"/>
          </p:cNvSpPr>
          <p:nvPr>
            <p:ph type="title"/>
          </p:nvPr>
        </p:nvSpPr>
        <p:spPr>
          <a:xfrm>
            <a:off x="1047280" y="759805"/>
            <a:ext cx="10306520" cy="1325563"/>
          </a:xfrm>
        </p:spPr>
        <p:txBody>
          <a:bodyPr vert="horz" lIns="91440" tIns="45720" rIns="91440" bIns="45720" rtlCol="0" anchor="ctr">
            <a:normAutofit/>
          </a:bodyPr>
          <a:lstStyle/>
          <a:p>
            <a:pPr>
              <a:defRPr/>
            </a:pPr>
            <a:r>
              <a:rPr lang="en-US" sz="4000" kern="1200">
                <a:solidFill>
                  <a:srgbClr val="FFFFFF"/>
                </a:solidFill>
                <a:latin typeface="+mj-lt"/>
                <a:ea typeface="+mj-ea"/>
                <a:cs typeface="+mj-cs"/>
              </a:rPr>
              <a:t>Packaging Instruments</a:t>
            </a:r>
          </a:p>
        </p:txBody>
      </p:sp>
      <p:sp>
        <p:nvSpPr>
          <p:cNvPr id="296963" name="Rectangle 3"/>
          <p:cNvSpPr>
            <a:spLocks noGrp="1" noChangeArrowheads="1"/>
          </p:cNvSpPr>
          <p:nvPr>
            <p:ph sz="half" idx="2"/>
          </p:nvPr>
        </p:nvSpPr>
        <p:spPr>
          <a:xfrm>
            <a:off x="1424904" y="2494450"/>
            <a:ext cx="4053545" cy="3563159"/>
          </a:xfrm>
        </p:spPr>
        <p:txBody>
          <a:bodyPr vert="horz" lIns="91440" tIns="45720" rIns="91440" bIns="45720" rtlCol="0">
            <a:normAutofit/>
          </a:bodyPr>
          <a:lstStyle/>
          <a:p>
            <a:r>
              <a:rPr lang="en-US" sz="2400"/>
              <a:t>Carefully place instruments in pouch or wrap</a:t>
            </a:r>
          </a:p>
          <a:p>
            <a:r>
              <a:rPr lang="en-US" sz="2400"/>
              <a:t>Use materials compatible with type of sterilizer</a:t>
            </a:r>
          </a:p>
        </p:txBody>
      </p:sp>
      <p:pic>
        <p:nvPicPr>
          <p:cNvPr id="57347" name="Picture 4" descr="bagging instruments"/>
          <p:cNvPicPr>
            <a:picLocks noGrp="1" noChangeAspect="1" noChangeArrowheads="1"/>
          </p:cNvPicPr>
          <p:nvPr>
            <p:ph sz="half" idx="1"/>
          </p:nvPr>
        </p:nvPicPr>
        <p:blipFill>
          <a:blip r:embed="rId3"/>
          <a:stretch>
            <a:fillRect/>
          </a:stretch>
        </p:blipFill>
        <p:spPr>
          <a:xfrm>
            <a:off x="6098892" y="2757514"/>
            <a:ext cx="4802404" cy="3033096"/>
          </a:xfrm>
          <a:prstGeom prst="rect">
            <a:avLst/>
          </a:prstGeom>
        </p:spPr>
      </p:pic>
    </p:spTree>
    <p:extLst>
      <p:ext uri="{BB962C8B-B14F-4D97-AF65-F5344CB8AC3E}">
        <p14:creationId xmlns:p14="http://schemas.microsoft.com/office/powerpoint/2010/main" val="1935789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Loading the Sterilizer</a:t>
            </a:r>
          </a:p>
        </p:txBody>
      </p:sp>
      <p:sp>
        <p:nvSpPr>
          <p:cNvPr id="5" name="Content Placeholder 4"/>
          <p:cNvSpPr>
            <a:spLocks noGrp="1"/>
          </p:cNvSpPr>
          <p:nvPr>
            <p:ph sz="half" idx="1"/>
          </p:nvPr>
        </p:nvSpPr>
        <p:spPr>
          <a:xfrm>
            <a:off x="1424904" y="2494450"/>
            <a:ext cx="4053545" cy="3563159"/>
          </a:xfrm>
        </p:spPr>
        <p:txBody>
          <a:bodyPr vert="horz" lIns="91440" tIns="45720" rIns="91440" bIns="45720" rtlCol="0">
            <a:normAutofit/>
          </a:bodyPr>
          <a:lstStyle/>
          <a:p>
            <a:r>
              <a:rPr lang="en-US" sz="2400"/>
              <a:t>Light items on top</a:t>
            </a:r>
          </a:p>
          <a:p>
            <a:r>
              <a:rPr lang="en-US" sz="2400"/>
              <a:t>Heavy items on the bottom</a:t>
            </a:r>
          </a:p>
          <a:p>
            <a:r>
              <a:rPr lang="en-US" sz="2400"/>
              <a:t>Peel pouches (on edge)</a:t>
            </a:r>
          </a:p>
          <a:p>
            <a:r>
              <a:rPr lang="en-US" sz="2400"/>
              <a:t>Perforated wrapped trays (flat)</a:t>
            </a:r>
          </a:p>
          <a:p>
            <a:r>
              <a:rPr lang="en-US" sz="2400"/>
              <a:t>Solid wrapped trays (on edge)</a:t>
            </a:r>
          </a:p>
          <a:p>
            <a:endParaRPr lang="en-US" sz="2400"/>
          </a:p>
        </p:txBody>
      </p:sp>
      <p:pic>
        <p:nvPicPr>
          <p:cNvPr id="7" name="Content Placeholder 6"/>
          <p:cNvPicPr>
            <a:picLocks noGrp="1" noChangeAspect="1"/>
          </p:cNvPicPr>
          <p:nvPr>
            <p:ph sz="half" idx="2"/>
          </p:nvPr>
        </p:nvPicPr>
        <p:blipFill rotWithShape="1">
          <a:blip r:embed="rId2"/>
          <a:srcRect l="12563" r="13987" b="2"/>
          <a:stretch/>
        </p:blipFill>
        <p:spPr>
          <a:xfrm>
            <a:off x="6098892" y="2492376"/>
            <a:ext cx="4802404" cy="3563372"/>
          </a:xfrm>
          <a:prstGeom prst="rect">
            <a:avLst/>
          </a:prstGeom>
        </p:spPr>
      </p:pic>
    </p:spTree>
    <p:extLst>
      <p:ext uri="{BB962C8B-B14F-4D97-AF65-F5344CB8AC3E}">
        <p14:creationId xmlns:p14="http://schemas.microsoft.com/office/powerpoint/2010/main" val="364145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1606" name="Rectangle 921605">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1608" name="Group 921607">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921609"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1610"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1611"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1612"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1613" name="Rectangle 921612">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21601" name="Rectangle 2"/>
          <p:cNvSpPr>
            <a:spLocks noGrp="1" noChangeArrowheads="1"/>
          </p:cNvSpPr>
          <p:nvPr>
            <p:ph type="title" idx="4294967295"/>
          </p:nvPr>
        </p:nvSpPr>
        <p:spPr>
          <a:xfrm>
            <a:off x="1047280" y="759805"/>
            <a:ext cx="10306520" cy="1325563"/>
          </a:xfrm>
        </p:spPr>
        <p:txBody>
          <a:bodyPr vert="horz" lIns="91440" tIns="45720" rIns="91440" bIns="45720" rtlCol="0" anchor="ctr">
            <a:normAutofit/>
          </a:bodyPr>
          <a:lstStyle/>
          <a:p>
            <a:pPr>
              <a:defRPr/>
            </a:pPr>
            <a:r>
              <a:rPr lang="en-US" sz="4000" kern="1200">
                <a:solidFill>
                  <a:srgbClr val="FFFFFF"/>
                </a:solidFill>
                <a:latin typeface="+mj-lt"/>
                <a:ea typeface="+mj-ea"/>
                <a:cs typeface="+mj-cs"/>
              </a:rPr>
              <a:t>Chemical Indicators</a:t>
            </a:r>
          </a:p>
        </p:txBody>
      </p:sp>
      <p:sp>
        <p:nvSpPr>
          <p:cNvPr id="478211" name="Rectangle 3"/>
          <p:cNvSpPr>
            <a:spLocks noGrp="1" noChangeArrowheads="1"/>
          </p:cNvSpPr>
          <p:nvPr>
            <p:ph sz="half" idx="4294967295"/>
          </p:nvPr>
        </p:nvSpPr>
        <p:spPr>
          <a:xfrm>
            <a:off x="1424904" y="2494450"/>
            <a:ext cx="4367601" cy="3868250"/>
          </a:xfrm>
        </p:spPr>
        <p:txBody>
          <a:bodyPr vert="horz" lIns="91440" tIns="45720" rIns="91440" bIns="45720" rtlCol="0">
            <a:normAutofit/>
          </a:bodyPr>
          <a:lstStyle/>
          <a:p>
            <a:pPr>
              <a:defRPr/>
            </a:pPr>
            <a:r>
              <a:rPr lang="en-US" sz="1800" dirty="0"/>
              <a:t>Measure key parameters of the sterilization process (e.g. time, temperature)</a:t>
            </a:r>
          </a:p>
          <a:p>
            <a:pPr>
              <a:defRPr/>
            </a:pPr>
            <a:r>
              <a:rPr lang="en-US" sz="1800" dirty="0"/>
              <a:t>Visual change when the desired parameter has been achieved </a:t>
            </a:r>
          </a:p>
          <a:p>
            <a:pPr>
              <a:defRPr/>
            </a:pPr>
            <a:r>
              <a:rPr lang="en-US" sz="1800" dirty="0"/>
              <a:t>Single parameter indicators, multi-parameter indicators and integrators</a:t>
            </a:r>
          </a:p>
          <a:p>
            <a:pPr lvl="1">
              <a:defRPr/>
            </a:pPr>
            <a:r>
              <a:rPr lang="en-US" sz="1800" dirty="0"/>
              <a:t>Recommended by CDC and AAMI</a:t>
            </a:r>
          </a:p>
          <a:p>
            <a:pPr lvl="1">
              <a:defRPr/>
            </a:pPr>
            <a:r>
              <a:rPr lang="en-US" sz="1800" dirty="0"/>
              <a:t>One inside each pack and one on the outside if the inside one is not visible </a:t>
            </a:r>
          </a:p>
          <a:p>
            <a:pPr marL="350838">
              <a:defRPr/>
            </a:pPr>
            <a:endParaRPr lang="en-US" sz="1800" dirty="0"/>
          </a:p>
        </p:txBody>
      </p:sp>
      <p:pic>
        <p:nvPicPr>
          <p:cNvPr id="62467" name="Picture 7" descr="7-14"/>
          <p:cNvPicPr>
            <a:picLocks noGrp="1" noChangeAspect="1" noChangeArrowheads="1"/>
          </p:cNvPicPr>
          <p:nvPr>
            <p:ph sz="half" idx="4294967295"/>
          </p:nvPr>
        </p:nvPicPr>
        <p:blipFill>
          <a:blip r:embed="rId3"/>
          <a:stretch>
            <a:fillRect/>
          </a:stretch>
        </p:blipFill>
        <p:spPr>
          <a:xfrm>
            <a:off x="6098892" y="2533191"/>
            <a:ext cx="4802404" cy="3481742"/>
          </a:xfrm>
          <a:prstGeom prst="rect">
            <a:avLst/>
          </a:prstGeom>
        </p:spPr>
      </p:pic>
    </p:spTree>
    <p:extLst>
      <p:ext uri="{BB962C8B-B14F-4D97-AF65-F5344CB8AC3E}">
        <p14:creationId xmlns:p14="http://schemas.microsoft.com/office/powerpoint/2010/main" val="3842678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a:defRPr/>
            </a:pPr>
            <a:r>
              <a:rPr lang="en-US" dirty="0"/>
              <a:t>Vaccinations</a:t>
            </a:r>
          </a:p>
        </p:txBody>
      </p:sp>
      <p:pic>
        <p:nvPicPr>
          <p:cNvPr id="22531" name="Picture 4" descr="00012698"/>
          <p:cNvPicPr>
            <a:picLocks noGrp="1" noChangeAspect="1" noChangeArrowheads="1"/>
          </p:cNvPicPr>
          <p:nvPr>
            <p:ph idx="1"/>
          </p:nvPr>
        </p:nvPicPr>
        <p:blipFill>
          <a:blip r:embed="rId3"/>
          <a:stretch>
            <a:fillRect/>
          </a:stretch>
        </p:blipFill>
        <p:spPr>
          <a:xfrm>
            <a:off x="7620000" y="1737360"/>
            <a:ext cx="1601932" cy="2819400"/>
          </a:xfrm>
        </p:spPr>
      </p:pic>
      <p:graphicFrame>
        <p:nvGraphicFramePr>
          <p:cNvPr id="5" name="Diagram 4"/>
          <p:cNvGraphicFramePr/>
          <p:nvPr>
            <p:extLst>
              <p:ext uri="{D42A27DB-BD31-4B8C-83A1-F6EECF244321}">
                <p14:modId xmlns:p14="http://schemas.microsoft.com/office/powerpoint/2010/main" val="2545697334"/>
              </p:ext>
            </p:extLst>
          </p:nvPr>
        </p:nvGraphicFramePr>
        <p:xfrm>
          <a:off x="1905000" y="1737361"/>
          <a:ext cx="5057115" cy="4282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7162800" y="4724401"/>
            <a:ext cx="2819400" cy="2031325"/>
          </a:xfrm>
          <a:prstGeom prst="rect">
            <a:avLst/>
          </a:prstGeom>
          <a:noFill/>
        </p:spPr>
        <p:txBody>
          <a:bodyPr wrap="square" rtlCol="0">
            <a:spAutoFit/>
          </a:bodyPr>
          <a:lstStyle/>
          <a:p>
            <a:r>
              <a:rPr lang="en-US" dirty="0"/>
              <a:t>Other vaccines recommended for locations where diseases not common in US are prevalent (e.g., yellow fever, typhoid), or during outbreaks.</a:t>
            </a:r>
          </a:p>
        </p:txBody>
      </p:sp>
    </p:spTree>
    <p:extLst>
      <p:ext uri="{BB962C8B-B14F-4D97-AF65-F5344CB8AC3E}">
        <p14:creationId xmlns:p14="http://schemas.microsoft.com/office/powerpoint/2010/main" val="1511507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654" name="Rectangle 92365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56" name="Rectangle 923655">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58" name="Rectangle 923657">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60" name="Rectangle 923659">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662" name="Freeform: Shape 92366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664" name="Rectangle 923663">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649" name="Rectangle 2"/>
          <p:cNvSpPr>
            <a:spLocks noGrp="1" noChangeArrowheads="1"/>
          </p:cNvSpPr>
          <p:nvPr>
            <p:ph type="title" idx="4294967295"/>
          </p:nvPr>
        </p:nvSpPr>
        <p:spPr>
          <a:xfrm>
            <a:off x="806825" y="457201"/>
            <a:ext cx="2844800" cy="3588870"/>
          </a:xfrm>
        </p:spPr>
        <p:txBody>
          <a:bodyPr vert="horz" lIns="91440" tIns="45720" rIns="91440" bIns="45720" rtlCol="0" anchor="b">
            <a:normAutofit/>
          </a:bodyPr>
          <a:lstStyle/>
          <a:p>
            <a:pPr algn="r">
              <a:defRPr/>
            </a:pPr>
            <a:r>
              <a:rPr lang="en-US" sz="4000">
                <a:solidFill>
                  <a:srgbClr val="FFFFFF"/>
                </a:solidFill>
              </a:rPr>
              <a:t>Biologic Monitoring (Spore Test)</a:t>
            </a:r>
          </a:p>
        </p:txBody>
      </p:sp>
      <p:sp>
        <p:nvSpPr>
          <p:cNvPr id="308227" name="Rectangle 3"/>
          <p:cNvSpPr>
            <a:spLocks noGrp="1" noChangeArrowheads="1"/>
          </p:cNvSpPr>
          <p:nvPr>
            <p:ph sz="half" idx="4294967295"/>
          </p:nvPr>
        </p:nvSpPr>
        <p:spPr>
          <a:xfrm>
            <a:off x="4649245" y="669363"/>
            <a:ext cx="3504923" cy="5534211"/>
          </a:xfrm>
        </p:spPr>
        <p:txBody>
          <a:bodyPr vert="horz" lIns="91440" tIns="45720" rIns="91440" bIns="45720" rtlCol="0" anchor="ctr">
            <a:normAutofit/>
          </a:bodyPr>
          <a:lstStyle/>
          <a:p>
            <a:r>
              <a:rPr lang="en-US" sz="2000" dirty="0"/>
              <a:t>Contain bacterial spores resistant to heat sterilization</a:t>
            </a:r>
          </a:p>
          <a:p>
            <a:r>
              <a:rPr lang="en-US" sz="2000" dirty="0"/>
              <a:t>Highest level of confirmation for sterilization</a:t>
            </a:r>
          </a:p>
          <a:p>
            <a:r>
              <a:rPr lang="en-US" sz="2000" dirty="0"/>
              <a:t>Weekly spore testing recommended (requirements vary by state)</a:t>
            </a:r>
          </a:p>
          <a:p>
            <a:endParaRPr lang="en-US" sz="2000" dirty="0"/>
          </a:p>
          <a:p>
            <a:pPr lvl="1"/>
            <a:endParaRPr lang="en-US" sz="2000" dirty="0"/>
          </a:p>
        </p:txBody>
      </p:sp>
      <p:pic>
        <p:nvPicPr>
          <p:cNvPr id="308233" name="Picture 9" descr="SporeStrips-single_sm"/>
          <p:cNvPicPr>
            <a:picLocks noChangeAspect="1" noChangeArrowheads="1"/>
          </p:cNvPicPr>
          <p:nvPr/>
        </p:nvPicPr>
        <p:blipFill>
          <a:blip r:embed="rId3"/>
          <a:stretch>
            <a:fillRect/>
          </a:stretch>
        </p:blipFill>
        <p:spPr bwMode="auto">
          <a:xfrm>
            <a:off x="8467859" y="1216957"/>
            <a:ext cx="2823586" cy="1748451"/>
          </a:xfrm>
          <a:prstGeom prst="rect">
            <a:avLst/>
          </a:prstGeom>
          <a:noFill/>
        </p:spPr>
      </p:pic>
      <p:pic>
        <p:nvPicPr>
          <p:cNvPr id="308231" name="Picture 7" descr="7-16"/>
          <p:cNvPicPr>
            <a:picLocks noGrp="1" noChangeAspect="1" noChangeArrowheads="1"/>
          </p:cNvPicPr>
          <p:nvPr>
            <p:ph sz="half" idx="4294967295"/>
          </p:nvPr>
        </p:nvPicPr>
        <p:blipFill>
          <a:blip r:embed="rId4"/>
          <a:stretch>
            <a:fillRect/>
          </a:stretch>
        </p:blipFill>
        <p:spPr>
          <a:xfrm>
            <a:off x="8768861" y="3589863"/>
            <a:ext cx="2221581" cy="2395235"/>
          </a:xfrm>
          <a:prstGeom prst="rect">
            <a:avLst/>
          </a:prstGeom>
        </p:spPr>
      </p:pic>
    </p:spTree>
    <p:extLst>
      <p:ext uri="{BB962C8B-B14F-4D97-AF65-F5344CB8AC3E}">
        <p14:creationId xmlns:p14="http://schemas.microsoft.com/office/powerpoint/2010/main" val="237255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r>
              <a:rPr lang="en-US">
                <a:solidFill>
                  <a:srgbClr val="FFFFFF"/>
                </a:solidFill>
              </a:rPr>
              <a:t>Issues in Sterilization</a:t>
            </a:r>
          </a:p>
        </p:txBody>
      </p:sp>
      <p:sp>
        <p:nvSpPr>
          <p:cNvPr id="3" name="Content Placeholder 2"/>
          <p:cNvSpPr>
            <a:spLocks noGrp="1"/>
          </p:cNvSpPr>
          <p:nvPr>
            <p:ph idx="1"/>
          </p:nvPr>
        </p:nvSpPr>
        <p:spPr>
          <a:xfrm>
            <a:off x="4978708" y="885651"/>
            <a:ext cx="6525220" cy="4616849"/>
          </a:xfrm>
        </p:spPr>
        <p:txBody>
          <a:bodyPr anchor="ctr">
            <a:normAutofit/>
          </a:bodyPr>
          <a:lstStyle/>
          <a:p>
            <a:r>
              <a:rPr lang="en-US" sz="2400"/>
              <a:t>CDC Health Advisory October 2015</a:t>
            </a:r>
          </a:p>
          <a:p>
            <a:pPr marL="114300" indent="0">
              <a:buNone/>
            </a:pPr>
            <a:r>
              <a:rPr lang="en-US" sz="2400" b="1" i="1"/>
              <a:t>CDC/FDA Health Update about the Immediate Need for Healthcare Facilities to Review Procedures for Cleaning, Disinfecting, and Sterilizing Reusable Medical Devices</a:t>
            </a:r>
          </a:p>
          <a:p>
            <a:endParaRPr lang="en-US" sz="2400" b="1" i="1"/>
          </a:p>
          <a:p>
            <a:r>
              <a:rPr lang="en-US" sz="2400"/>
              <a:t>Numerous reports of breaches in reprocessing of instruments and devices in health care settings</a:t>
            </a:r>
          </a:p>
          <a:p>
            <a:pPr lvl="1"/>
            <a:r>
              <a:rPr lang="en-US"/>
              <a:t>Leading to notification of thousands of patients regarding potential exposure to bloodborne diseases</a:t>
            </a:r>
          </a:p>
        </p:txBody>
      </p:sp>
    </p:spTree>
    <p:extLst>
      <p:ext uri="{BB962C8B-B14F-4D97-AF65-F5344CB8AC3E}">
        <p14:creationId xmlns:p14="http://schemas.microsoft.com/office/powerpoint/2010/main" val="2137902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6184" name="Rectangle 30618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178" name="Rectangle 2"/>
          <p:cNvSpPr>
            <a:spLocks noGrp="1" noChangeArrowheads="1"/>
          </p:cNvSpPr>
          <p:nvPr>
            <p:ph type="title" idx="4294967295"/>
          </p:nvPr>
        </p:nvSpPr>
        <p:spPr>
          <a:xfrm>
            <a:off x="5297762" y="329184"/>
            <a:ext cx="6251110" cy="1783080"/>
          </a:xfrm>
        </p:spPr>
        <p:txBody>
          <a:bodyPr vert="horz" lIns="91440" tIns="45720" rIns="91440" bIns="45720" rtlCol="0" anchor="b">
            <a:normAutofit/>
          </a:bodyPr>
          <a:lstStyle/>
          <a:p>
            <a:pPr>
              <a:defRPr/>
            </a:pPr>
            <a:r>
              <a:rPr lang="en-US" sz="5000"/>
              <a:t>Liquid Chemical Sterilant/Disinfectants</a:t>
            </a:r>
          </a:p>
        </p:txBody>
      </p:sp>
      <p:pic>
        <p:nvPicPr>
          <p:cNvPr id="61443" name="Picture 4"/>
          <p:cNvPicPr>
            <a:picLocks noGrp="1" noChangeAspect="1" noChangeArrowheads="1"/>
          </p:cNvPicPr>
          <p:nvPr>
            <p:ph sz="half" idx="4294967295"/>
          </p:nvPr>
        </p:nvPicPr>
        <p:blipFill rotWithShape="1">
          <a:blip r:embed="rId3"/>
          <a:srcRect l="21095" r="30178"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618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179" name="Rectangle 3"/>
          <p:cNvSpPr>
            <a:spLocks noGrp="1" noChangeArrowheads="1"/>
          </p:cNvSpPr>
          <p:nvPr>
            <p:ph sz="half" idx="4294967295"/>
          </p:nvPr>
        </p:nvSpPr>
        <p:spPr>
          <a:xfrm>
            <a:off x="5297762" y="2706624"/>
            <a:ext cx="6251110" cy="3483864"/>
          </a:xfrm>
        </p:spPr>
        <p:txBody>
          <a:bodyPr vert="horz" lIns="91440" tIns="45720" rIns="91440" bIns="45720" rtlCol="0">
            <a:normAutofit/>
          </a:bodyPr>
          <a:lstStyle/>
          <a:p>
            <a:r>
              <a:rPr lang="en-US" sz="2200" dirty="0"/>
              <a:t>Heat tolerant or disposable alternative available for most items</a:t>
            </a:r>
          </a:p>
          <a:p>
            <a:r>
              <a:rPr lang="en-US" sz="2200" dirty="0"/>
              <a:t>The use of high-level disinfectants is discouraged by CDC</a:t>
            </a:r>
          </a:p>
          <a:p>
            <a:endParaRPr lang="en-US" sz="2200" dirty="0"/>
          </a:p>
          <a:p>
            <a:endParaRPr lang="en-US" sz="2200" dirty="0"/>
          </a:p>
          <a:p>
            <a:endParaRPr lang="en-US" sz="2200" dirty="0"/>
          </a:p>
        </p:txBody>
      </p:sp>
    </p:spTree>
    <p:extLst>
      <p:ext uri="{BB962C8B-B14F-4D97-AF65-F5344CB8AC3E}">
        <p14:creationId xmlns:p14="http://schemas.microsoft.com/office/powerpoint/2010/main" val="4230938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Use of High-Level Disinfectants</a:t>
            </a:r>
          </a:p>
        </p:txBody>
      </p:sp>
      <p:pic>
        <p:nvPicPr>
          <p:cNvPr id="5" name="Content Placeholder 4"/>
          <p:cNvPicPr>
            <a:picLocks noGrp="1" noChangeAspect="1"/>
          </p:cNvPicPr>
          <p:nvPr>
            <p:ph sz="half" idx="2"/>
          </p:nvPr>
        </p:nvPicPr>
        <p:blipFill rotWithShape="1">
          <a:blip r:embed="rId2"/>
          <a:srcRect r="263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297762" y="2706624"/>
            <a:ext cx="6251110" cy="3483864"/>
          </a:xfrm>
        </p:spPr>
        <p:txBody>
          <a:bodyPr vert="horz" lIns="91440" tIns="45720" rIns="91440" bIns="45720" rtlCol="0">
            <a:normAutofit/>
          </a:bodyPr>
          <a:lstStyle/>
          <a:p>
            <a:r>
              <a:rPr lang="en-US" sz="2000"/>
              <a:t>Ventilation</a:t>
            </a:r>
          </a:p>
          <a:p>
            <a:pPr lvl="1"/>
            <a:r>
              <a:rPr lang="en-US" sz="2000"/>
              <a:t>OSHA recommendations/best practices</a:t>
            </a:r>
          </a:p>
          <a:p>
            <a:r>
              <a:rPr lang="en-US" sz="2000"/>
              <a:t>Disposal </a:t>
            </a:r>
          </a:p>
          <a:p>
            <a:pPr lvl="1"/>
            <a:r>
              <a:rPr lang="en-US" sz="2000"/>
              <a:t>May be hazardous waste</a:t>
            </a:r>
          </a:p>
          <a:p>
            <a:r>
              <a:rPr lang="en-US" sz="2000"/>
              <a:t>Risks</a:t>
            </a:r>
          </a:p>
          <a:p>
            <a:pPr lvl="1"/>
            <a:r>
              <a:rPr lang="en-US" sz="2000"/>
              <a:t>Skin irritation</a:t>
            </a:r>
          </a:p>
          <a:p>
            <a:pPr lvl="1"/>
            <a:r>
              <a:rPr lang="en-US" sz="2000"/>
              <a:t>Asthma potential</a:t>
            </a:r>
          </a:p>
          <a:p>
            <a:r>
              <a:rPr lang="en-US" sz="2000"/>
              <a:t>Items are not packaged and there is no process validation, such as chemical indicators and spore tests</a:t>
            </a:r>
          </a:p>
        </p:txBody>
      </p:sp>
    </p:spTree>
    <p:extLst>
      <p:ext uri="{BB962C8B-B14F-4D97-AF65-F5344CB8AC3E}">
        <p14:creationId xmlns:p14="http://schemas.microsoft.com/office/powerpoint/2010/main" val="1828392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I open a sterile pack but don’t use the instruments?</a:t>
            </a:r>
          </a:p>
        </p:txBody>
      </p:sp>
      <p:sp>
        <p:nvSpPr>
          <p:cNvPr id="3" name="Content Placeholder 2"/>
          <p:cNvSpPr>
            <a:spLocks noGrp="1"/>
          </p:cNvSpPr>
          <p:nvPr>
            <p:ph idx="1"/>
          </p:nvPr>
        </p:nvSpPr>
        <p:spPr>
          <a:xfrm>
            <a:off x="2209800" y="2315371"/>
            <a:ext cx="7772400" cy="4050792"/>
          </a:xfrm>
        </p:spPr>
        <p:txBody>
          <a:bodyPr>
            <a:normAutofit/>
          </a:bodyPr>
          <a:lstStyle/>
          <a:p>
            <a:r>
              <a:rPr lang="en-US" sz="2400" dirty="0"/>
              <a:t>All instruments opened in the operating or procedure room should be considered contaminated whether or not they have been used.</a:t>
            </a:r>
          </a:p>
          <a:p>
            <a:r>
              <a:rPr lang="en-US" sz="2400" dirty="0"/>
              <a:t>Rationale: Scrubbed persons might touch instruments without being aware of it. Used instruments also might come in contact with other instruments.</a:t>
            </a:r>
          </a:p>
          <a:p>
            <a:endParaRPr lang="en-US" sz="2400" dirty="0"/>
          </a:p>
          <a:p>
            <a:pPr marL="0" indent="0">
              <a:buNone/>
            </a:pPr>
            <a:endParaRPr lang="en-US" sz="2400" dirty="0"/>
          </a:p>
          <a:p>
            <a:pPr algn="r"/>
            <a:r>
              <a:rPr lang="en-US" sz="2400" i="1" dirty="0"/>
              <a:t>AAMI/ANSI </a:t>
            </a:r>
          </a:p>
        </p:txBody>
      </p:sp>
    </p:spTree>
    <p:extLst>
      <p:ext uri="{BB962C8B-B14F-4D97-AF65-F5344CB8AC3E}">
        <p14:creationId xmlns:p14="http://schemas.microsoft.com/office/powerpoint/2010/main" val="361748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I protect instruments from damage?</a:t>
            </a:r>
          </a:p>
        </p:txBody>
      </p:sp>
      <p:sp>
        <p:nvSpPr>
          <p:cNvPr id="3" name="Content Placeholder 2"/>
          <p:cNvSpPr>
            <a:spLocks noGrp="1"/>
          </p:cNvSpPr>
          <p:nvPr>
            <p:ph idx="1"/>
          </p:nvPr>
        </p:nvSpPr>
        <p:spPr/>
        <p:txBody>
          <a:bodyPr>
            <a:normAutofit/>
          </a:bodyPr>
          <a:lstStyle/>
          <a:p>
            <a:pPr marL="457200" indent="-457200">
              <a:buAutoNum type="alphaLcParenR"/>
            </a:pPr>
            <a:r>
              <a:rPr lang="en-US" sz="2400" dirty="0">
                <a:latin typeface="Arial" panose="020B0604020202020204" pitchFamily="34" charset="0"/>
              </a:rPr>
              <a:t>place instruments into their respective containers, tray, instrument pans for transport</a:t>
            </a:r>
          </a:p>
          <a:p>
            <a:pPr marL="457200" indent="-457200">
              <a:buAutoNum type="alphaLcParenR"/>
            </a:pPr>
            <a:r>
              <a:rPr lang="en-US" sz="2400" dirty="0">
                <a:latin typeface="Arial" panose="020B0604020202020204" pitchFamily="34" charset="0"/>
              </a:rPr>
              <a:t>have a process in place to identify instruments in need of repair/maintenance and removal from service (</a:t>
            </a:r>
            <a:r>
              <a:rPr lang="en-US" sz="2400" dirty="0" err="1">
                <a:latin typeface="Arial" panose="020B0604020202020204" pitchFamily="34" charset="0"/>
              </a:rPr>
              <a:t>e.g</a:t>
            </a:r>
            <a:r>
              <a:rPr lang="en-US" sz="2400" dirty="0">
                <a:latin typeface="Arial" panose="020B0604020202020204" pitchFamily="34" charset="0"/>
              </a:rPr>
              <a:t>; a tag)</a:t>
            </a:r>
          </a:p>
          <a:p>
            <a:pPr marL="457200" indent="-457200">
              <a:buAutoNum type="alphaLcParenR"/>
            </a:pPr>
            <a:r>
              <a:rPr lang="en-US" sz="2400" dirty="0">
                <a:latin typeface="Arial" panose="020B0604020202020204" pitchFamily="34" charset="0"/>
              </a:rPr>
              <a:t>protect delicate instruments from damage (cassettes)</a:t>
            </a:r>
          </a:p>
          <a:p>
            <a:pPr marL="457200" indent="-457200">
              <a:buAutoNum type="alphaLcParenR"/>
            </a:pPr>
            <a:r>
              <a:rPr lang="en-US" sz="2400" dirty="0">
                <a:latin typeface="Arial" panose="020B0604020202020204" pitchFamily="34" charset="0"/>
              </a:rPr>
              <a:t>segregate reusable sharp instruments inside the container</a:t>
            </a:r>
          </a:p>
          <a:p>
            <a:pPr marL="457200" indent="-457200">
              <a:buAutoNum type="alphaLcParenR"/>
            </a:pPr>
            <a:r>
              <a:rPr lang="en-US" sz="2400" dirty="0">
                <a:latin typeface="Arial" panose="020B0604020202020204" pitchFamily="34" charset="0"/>
              </a:rPr>
              <a:t>place heavy instrumentation on the bottom and lighter, delicate instruments on top.</a:t>
            </a:r>
            <a:endParaRPr lang="en-US" sz="2400" dirty="0"/>
          </a:p>
        </p:txBody>
      </p:sp>
    </p:spTree>
    <p:extLst>
      <p:ext uri="{BB962C8B-B14F-4D97-AF65-F5344CB8AC3E}">
        <p14:creationId xmlns:p14="http://schemas.microsoft.com/office/powerpoint/2010/main" val="27813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sterilization is good—sterilization combined with disinfection is better – right?</a:t>
            </a:r>
          </a:p>
        </p:txBody>
      </p:sp>
      <p:sp>
        <p:nvSpPr>
          <p:cNvPr id="3" name="Content Placeholder 2"/>
          <p:cNvSpPr>
            <a:spLocks noGrp="1"/>
          </p:cNvSpPr>
          <p:nvPr>
            <p:ph idx="1"/>
          </p:nvPr>
        </p:nvSpPr>
        <p:spPr>
          <a:xfrm>
            <a:off x="2209800" y="2618509"/>
            <a:ext cx="7772400" cy="3553691"/>
          </a:xfrm>
        </p:spPr>
        <p:txBody>
          <a:bodyPr>
            <a:normAutofit/>
          </a:bodyPr>
          <a:lstStyle/>
          <a:p>
            <a:r>
              <a:rPr lang="en-US" sz="2400" dirty="0">
                <a:latin typeface="Arial" panose="020B0604020202020204" pitchFamily="34" charset="0"/>
              </a:rPr>
              <a:t>Instruments and devices should not be treated with any additional chemical (e.g., alcohol, disinfectant wipes) unless such treatment is specifically recommended in the manufacturer’s written IFU.</a:t>
            </a:r>
          </a:p>
          <a:p>
            <a:endParaRPr lang="en-US" sz="2400" dirty="0">
              <a:latin typeface="Arial" panose="020B0604020202020204" pitchFamily="34" charset="0"/>
            </a:endParaRPr>
          </a:p>
          <a:p>
            <a:endParaRPr lang="en-US" sz="2400" dirty="0">
              <a:latin typeface="Arial" panose="020B0604020202020204" pitchFamily="34" charset="0"/>
            </a:endParaRPr>
          </a:p>
          <a:p>
            <a:endParaRPr lang="en-US" sz="2400" dirty="0">
              <a:latin typeface="Arial" panose="020B0604020202020204" pitchFamily="34" charset="0"/>
            </a:endParaRPr>
          </a:p>
          <a:p>
            <a:pPr marL="0" indent="0" algn="r">
              <a:buNone/>
            </a:pPr>
            <a:r>
              <a:rPr lang="en-US" sz="2400" dirty="0">
                <a:latin typeface="Arial" panose="020B0604020202020204" pitchFamily="34" charset="0"/>
              </a:rPr>
              <a:t>AAMI/ANSI</a:t>
            </a:r>
            <a:endParaRPr lang="en-US" sz="2400" dirty="0"/>
          </a:p>
        </p:txBody>
      </p:sp>
    </p:spTree>
    <p:extLst>
      <p:ext uri="{BB962C8B-B14F-4D97-AF65-F5344CB8AC3E}">
        <p14:creationId xmlns:p14="http://schemas.microsoft.com/office/powerpoint/2010/main" val="2480933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6006" name="Rectangle 89600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001" name="Rectangle 2"/>
          <p:cNvSpPr>
            <a:spLocks noGrp="1" noChangeArrowheads="1"/>
          </p:cNvSpPr>
          <p:nvPr>
            <p:ph type="title" idx="4294967295"/>
          </p:nvPr>
        </p:nvSpPr>
        <p:spPr>
          <a:xfrm>
            <a:off x="5297762" y="329184"/>
            <a:ext cx="6251110" cy="1783080"/>
          </a:xfrm>
        </p:spPr>
        <p:txBody>
          <a:bodyPr vert="horz" lIns="91440" tIns="45720" rIns="91440" bIns="45720" rtlCol="0" anchor="b">
            <a:normAutofit/>
          </a:bodyPr>
          <a:lstStyle/>
          <a:p>
            <a:pPr>
              <a:defRPr/>
            </a:pPr>
            <a:r>
              <a:rPr lang="en-US" sz="5400"/>
              <a:t>Single-use Items </a:t>
            </a:r>
          </a:p>
        </p:txBody>
      </p:sp>
      <p:pic>
        <p:nvPicPr>
          <p:cNvPr id="52228" name="Picture 4" descr="IMG_0506"/>
          <p:cNvPicPr>
            <a:picLocks noGrp="1" noChangeAspect="1" noChangeArrowheads="1"/>
          </p:cNvPicPr>
          <p:nvPr>
            <p:ph sz="half" idx="4294967295"/>
          </p:nvPr>
        </p:nvPicPr>
        <p:blipFill rotWithShape="1">
          <a:blip r:embed="rId3"/>
          <a:srcRect l="21855" r="2110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9600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Rectangle 3"/>
          <p:cNvSpPr>
            <a:spLocks noGrp="1" noChangeArrowheads="1"/>
          </p:cNvSpPr>
          <p:nvPr>
            <p:ph sz="half" idx="4294967295"/>
          </p:nvPr>
        </p:nvSpPr>
        <p:spPr>
          <a:xfrm>
            <a:off x="5297762" y="2706624"/>
            <a:ext cx="6251110" cy="3483864"/>
          </a:xfrm>
        </p:spPr>
        <p:txBody>
          <a:bodyPr vert="horz" lIns="91440" tIns="45720" rIns="91440" bIns="45720" rtlCol="0">
            <a:normAutofit/>
          </a:bodyPr>
          <a:lstStyle/>
          <a:p>
            <a:r>
              <a:rPr lang="en-US" sz="2200"/>
              <a:t>Used for one patient and discarded appropriately</a:t>
            </a:r>
          </a:p>
          <a:p>
            <a:pPr lvl="1"/>
            <a:r>
              <a:rPr lang="en-US" sz="2200"/>
              <a:t>Disposable prophy angles, prophy cups and brushes, plastic high speed evacuator tips, saliva ejectors, disposable a/w syringe tips, gloves</a:t>
            </a:r>
          </a:p>
        </p:txBody>
      </p:sp>
    </p:spTree>
    <p:extLst>
      <p:ext uri="{BB962C8B-B14F-4D97-AF65-F5344CB8AC3E}">
        <p14:creationId xmlns:p14="http://schemas.microsoft.com/office/powerpoint/2010/main" val="468989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derwater shot of a whirlpool">
            <a:extLst>
              <a:ext uri="{FF2B5EF4-FFF2-40B4-BE49-F238E27FC236}">
                <a16:creationId xmlns:a16="http://schemas.microsoft.com/office/drawing/2014/main" id="{683B65C4-9FDE-AB3D-A5A8-D3C201BE74AA}"/>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Dental Waterline Contamination</a:t>
            </a:r>
          </a:p>
        </p:txBody>
      </p:sp>
      <p:sp>
        <p:nvSpPr>
          <p:cNvPr id="6" name="Text Placeholder 5"/>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74748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71599" y="294538"/>
            <a:ext cx="9895951" cy="1033669"/>
          </a:xfrm>
        </p:spPr>
        <p:txBody>
          <a:bodyPr>
            <a:normAutofit/>
          </a:bodyPr>
          <a:lstStyle/>
          <a:p>
            <a:r>
              <a:rPr lang="en-US" sz="4000">
                <a:solidFill>
                  <a:srgbClr val="FFFFFF"/>
                </a:solidFill>
              </a:rPr>
              <a:t>How do waterlines become contaminated?</a:t>
            </a:r>
          </a:p>
        </p:txBody>
      </p:sp>
      <p:sp>
        <p:nvSpPr>
          <p:cNvPr id="5" name="Content Placeholder 4"/>
          <p:cNvSpPr>
            <a:spLocks noGrp="1"/>
          </p:cNvSpPr>
          <p:nvPr>
            <p:ph idx="1"/>
          </p:nvPr>
        </p:nvSpPr>
        <p:spPr>
          <a:xfrm>
            <a:off x="1371599" y="4183750"/>
            <a:ext cx="9724031" cy="1870345"/>
          </a:xfrm>
        </p:spPr>
        <p:txBody>
          <a:bodyPr anchor="ctr">
            <a:noAutofit/>
          </a:bodyPr>
          <a:lstStyle/>
          <a:p>
            <a:r>
              <a:rPr lang="en-US" sz="2600" dirty="0"/>
              <a:t>Biofilm forms on the inner lining of tubes delivering water to dental devices</a:t>
            </a:r>
          </a:p>
          <a:p>
            <a:pPr lvl="1"/>
            <a:r>
              <a:rPr lang="en-US" sz="2600" dirty="0"/>
              <a:t>Biofilm provides a nutrient-rich environment for the colonization of certain bacteria</a:t>
            </a:r>
          </a:p>
          <a:p>
            <a:pPr lvl="1"/>
            <a:r>
              <a:rPr lang="en-US" sz="2600" dirty="0"/>
              <a:t>Over time, if untreated, the biofilm becomes laden with enough bacteria to result in water that would not be considered suitable for drinking</a:t>
            </a:r>
          </a:p>
          <a:p>
            <a:pPr lvl="1"/>
            <a:r>
              <a:rPr lang="en-US" sz="2600" dirty="0"/>
              <a:t>Studies have shown untreated lines produce 100,000 - &gt;1,000,000 </a:t>
            </a:r>
            <a:r>
              <a:rPr lang="en-US" sz="2600" dirty="0" err="1"/>
              <a:t>cfu</a:t>
            </a:r>
            <a:r>
              <a:rPr lang="en-US" sz="2600" dirty="0"/>
              <a:t>/mL of bacteria*</a:t>
            </a:r>
          </a:p>
          <a:p>
            <a:pPr lvl="1"/>
            <a:endParaRPr lang="en-US" sz="2000" dirty="0"/>
          </a:p>
          <a:p>
            <a:pPr lvl="1"/>
            <a:endParaRPr lang="en-US" sz="2000" dirty="0"/>
          </a:p>
          <a:p>
            <a:pPr marL="457200" lvl="1" indent="0">
              <a:buNone/>
            </a:pPr>
            <a:endParaRPr lang="en-US" sz="2000" dirty="0"/>
          </a:p>
          <a:p>
            <a:pPr marL="457200" lvl="1" indent="0">
              <a:buNone/>
            </a:pPr>
            <a:endParaRPr lang="en-US" sz="2000" dirty="0"/>
          </a:p>
          <a:p>
            <a:pPr marL="457200" lvl="1" indent="0">
              <a:buNone/>
            </a:pPr>
            <a:endParaRPr lang="en-US" sz="2000" dirty="0"/>
          </a:p>
          <a:p>
            <a:pPr marL="457200" lvl="1" indent="0">
              <a:buNone/>
            </a:pPr>
            <a:endParaRPr lang="en-US" sz="2000" dirty="0"/>
          </a:p>
          <a:p>
            <a:pPr marL="457200" lvl="1" indent="0">
              <a:buNone/>
            </a:pPr>
            <a:r>
              <a:rPr lang="en-US" sz="2000" dirty="0"/>
              <a:t>*</a:t>
            </a:r>
            <a:r>
              <a:rPr lang="en-US" sz="2000" dirty="0" err="1"/>
              <a:t>Szymanska</a:t>
            </a:r>
            <a:r>
              <a:rPr lang="en-US" sz="2000" dirty="0"/>
              <a:t> J, </a:t>
            </a:r>
            <a:r>
              <a:rPr lang="en-US" sz="2000" dirty="0" err="1"/>
              <a:t>Sitkowska</a:t>
            </a:r>
            <a:r>
              <a:rPr lang="en-US" sz="2000" dirty="0"/>
              <a:t> </a:t>
            </a:r>
            <a:r>
              <a:rPr lang="en-US" sz="2000" dirty="0" err="1"/>
              <a:t>J.Bacterial</a:t>
            </a:r>
            <a:r>
              <a:rPr lang="en-US" sz="2000" dirty="0"/>
              <a:t> contamination of dental unit waterlines. Environ </a:t>
            </a:r>
            <a:r>
              <a:rPr lang="en-US" sz="2000" dirty="0" err="1"/>
              <a:t>Monit</a:t>
            </a:r>
            <a:r>
              <a:rPr lang="en-US" sz="2000" dirty="0"/>
              <a:t> Assess. 2013 May; 185(5): 3603–3611.</a:t>
            </a:r>
          </a:p>
        </p:txBody>
      </p:sp>
    </p:spTree>
    <p:extLst>
      <p:ext uri="{BB962C8B-B14F-4D97-AF65-F5344CB8AC3E}">
        <p14:creationId xmlns:p14="http://schemas.microsoft.com/office/powerpoint/2010/main" val="104092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title"/>
          </p:nvPr>
        </p:nvSpPr>
        <p:spPr>
          <a:xfrm>
            <a:off x="774700" y="762000"/>
            <a:ext cx="3759200" cy="3340100"/>
          </a:xfrm>
        </p:spPr>
        <p:txBody>
          <a:bodyPr vert="horz" lIns="91440" tIns="45720" rIns="91440" bIns="45720" rtlCol="0" anchor="ctr">
            <a:normAutofit/>
          </a:bodyPr>
          <a:lstStyle/>
          <a:p>
            <a:r>
              <a:rPr lang="en-US" kern="1200">
                <a:solidFill>
                  <a:srgbClr val="FFFFFF"/>
                </a:solidFill>
                <a:latin typeface="+mj-lt"/>
                <a:ea typeface="+mj-ea"/>
                <a:cs typeface="+mj-cs"/>
              </a:rPr>
              <a:t>Standard Precautions</a:t>
            </a:r>
          </a:p>
        </p:txBody>
      </p:sp>
      <p:sp>
        <p:nvSpPr>
          <p:cNvPr id="32" name="Rectangle 3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33">
            <a:extLst>
              <a:ext uri="{FF2B5EF4-FFF2-40B4-BE49-F238E27FC236}">
                <a16:creationId xmlns:a16="http://schemas.microsoft.com/office/drawing/2014/main" id="{5F218A6E-A365-45D3-80AE-344CE85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502049"/>
            <a:ext cx="2115455" cy="186629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Content Placeholder 2" descr="Dental Tools outline">
            <a:extLst>
              <a:ext uri="{FF2B5EF4-FFF2-40B4-BE49-F238E27FC236}">
                <a16:creationId xmlns:a16="http://schemas.microsoft.com/office/drawing/2014/main" id="{FC4A783E-D55C-4AC2-AE59-03A518FDC974}"/>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2310" y="2606351"/>
            <a:ext cx="1645297" cy="1645297"/>
          </a:xfrm>
          <a:prstGeom prst="rect">
            <a:avLst/>
          </a:prstGeom>
        </p:spPr>
      </p:pic>
      <p:sp>
        <p:nvSpPr>
          <p:cNvPr id="36" name="Rectangle 3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6" name="Content Placeholder 5"/>
          <p:cNvSpPr>
            <a:spLocks noGrp="1"/>
          </p:cNvSpPr>
          <p:nvPr>
            <p:ph sz="half" idx="1"/>
          </p:nvPr>
        </p:nvSpPr>
        <p:spPr>
          <a:xfrm>
            <a:off x="7658103" y="795548"/>
            <a:ext cx="3759198" cy="5275603"/>
          </a:xfrm>
        </p:spPr>
        <p:txBody>
          <a:bodyPr vert="horz" lIns="91440" tIns="45720" rIns="91440" bIns="45720" rtlCol="0" anchor="ctr">
            <a:normAutofit/>
          </a:bodyPr>
          <a:lstStyle/>
          <a:p>
            <a:r>
              <a:rPr lang="en-US" sz="2400" dirty="0"/>
              <a:t>Standard Precautions are a set of infection control practices that healthcare personnel use to reduce transmission of microorganisms in healthcare settings.</a:t>
            </a:r>
          </a:p>
          <a:p>
            <a:r>
              <a:rPr lang="en-US" sz="2400" dirty="0"/>
              <a:t>Standard Precautions protect </a:t>
            </a:r>
            <a:r>
              <a:rPr lang="en-US" sz="2400" b="1" i="1" dirty="0"/>
              <a:t>both</a:t>
            </a:r>
            <a:r>
              <a:rPr lang="en-US" sz="2400" dirty="0"/>
              <a:t> healthcare personnel and patients from contact with infectious agents.</a:t>
            </a:r>
          </a:p>
          <a:p>
            <a:pPr marL="0"/>
            <a:endParaRPr lang="en-US" sz="2400" dirty="0"/>
          </a:p>
        </p:txBody>
      </p:sp>
    </p:spTree>
    <p:extLst>
      <p:ext uri="{BB962C8B-B14F-4D97-AF65-F5344CB8AC3E}">
        <p14:creationId xmlns:p14="http://schemas.microsoft.com/office/powerpoint/2010/main" val="3921977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28" y="147175"/>
            <a:ext cx="10058400" cy="1609344"/>
          </a:xfrm>
        </p:spPr>
        <p:txBody>
          <a:bodyPr>
            <a:normAutofit/>
          </a:bodyPr>
          <a:lstStyle/>
          <a:p>
            <a:r>
              <a:rPr lang="en-US" sz="4800" dirty="0"/>
              <a:t>Dental Waterline Management</a:t>
            </a:r>
          </a:p>
        </p:txBody>
      </p:sp>
      <p:sp>
        <p:nvSpPr>
          <p:cNvPr id="3" name="Content Placeholder 2"/>
          <p:cNvSpPr>
            <a:spLocks noGrp="1"/>
          </p:cNvSpPr>
          <p:nvPr>
            <p:ph sz="half" idx="1"/>
          </p:nvPr>
        </p:nvSpPr>
        <p:spPr/>
        <p:txBody>
          <a:bodyPr>
            <a:noAutofit/>
          </a:bodyPr>
          <a:lstStyle/>
          <a:p>
            <a:r>
              <a:rPr lang="en-US" sz="2400" dirty="0"/>
              <a:t>CDC guidelines establish 500 CFU of heterotrophic bacteria as the goal for maintaining water quality</a:t>
            </a:r>
          </a:p>
          <a:p>
            <a:r>
              <a:rPr lang="en-US" sz="2400" dirty="0"/>
              <a:t>Use products designed to control biofilm in water lines</a:t>
            </a:r>
          </a:p>
          <a:p>
            <a:r>
              <a:rPr lang="en-US" sz="2400" dirty="0"/>
              <a:t>Do not use surface disinfectants or other products that have not been tested as safe and effective for water lines</a:t>
            </a:r>
          </a:p>
          <a:p>
            <a:endParaRPr lang="en-US" sz="2400" dirty="0"/>
          </a:p>
        </p:txBody>
      </p:sp>
      <p:sp>
        <p:nvSpPr>
          <p:cNvPr id="4" name="Content Placeholder 3"/>
          <p:cNvSpPr>
            <a:spLocks noGrp="1"/>
          </p:cNvSpPr>
          <p:nvPr>
            <p:ph sz="half" idx="2"/>
          </p:nvPr>
        </p:nvSpPr>
        <p:spPr/>
        <p:txBody>
          <a:bodyPr>
            <a:normAutofit/>
          </a:bodyPr>
          <a:lstStyle/>
          <a:p>
            <a:r>
              <a:rPr lang="en-US" sz="2400" dirty="0"/>
              <a:t>Test water for heterotrophic bacteria on a regular basis and retreat with initial treatment if bacteria is increasing</a:t>
            </a:r>
          </a:p>
          <a:p>
            <a:r>
              <a:rPr lang="en-US" sz="2400" dirty="0"/>
              <a:t>Initial treatment with a product to remove biofilm is usually needed</a:t>
            </a:r>
          </a:p>
          <a:p>
            <a:endParaRPr lang="en-US" sz="2400" dirty="0"/>
          </a:p>
        </p:txBody>
      </p:sp>
    </p:spTree>
    <p:extLst>
      <p:ext uri="{BB962C8B-B14F-4D97-AF65-F5344CB8AC3E}">
        <p14:creationId xmlns:p14="http://schemas.microsoft.com/office/powerpoint/2010/main" val="1018696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677" y="267048"/>
            <a:ext cx="10362468" cy="1609344"/>
          </a:xfrm>
        </p:spPr>
        <p:txBody>
          <a:bodyPr>
            <a:normAutofit/>
          </a:bodyPr>
          <a:lstStyle/>
          <a:p>
            <a:r>
              <a:rPr lang="en-US" sz="4000" i="1" dirty="0"/>
              <a:t>Mycobacterium abcessus </a:t>
            </a:r>
            <a:r>
              <a:rPr lang="en-US" sz="4000" dirty="0"/>
              <a:t>infections among children</a:t>
            </a:r>
          </a:p>
        </p:txBody>
      </p:sp>
      <p:sp>
        <p:nvSpPr>
          <p:cNvPr id="3" name="Content Placeholder 2"/>
          <p:cNvSpPr>
            <a:spLocks noGrp="1"/>
          </p:cNvSpPr>
          <p:nvPr>
            <p:ph idx="1"/>
          </p:nvPr>
        </p:nvSpPr>
        <p:spPr>
          <a:xfrm>
            <a:off x="744133" y="1876392"/>
            <a:ext cx="10514012" cy="4265612"/>
          </a:xfrm>
        </p:spPr>
        <p:txBody>
          <a:bodyPr>
            <a:noAutofit/>
          </a:bodyPr>
          <a:lstStyle/>
          <a:p>
            <a:r>
              <a:rPr lang="en-US" sz="2800" dirty="0"/>
              <a:t>2015</a:t>
            </a:r>
          </a:p>
          <a:p>
            <a:pPr lvl="1"/>
            <a:r>
              <a:rPr lang="en-US" sz="2400" dirty="0"/>
              <a:t>20 children admitted to local hospitals near Atlanta, GA, USA</a:t>
            </a:r>
          </a:p>
          <a:p>
            <a:pPr lvl="1"/>
            <a:r>
              <a:rPr lang="en-US" sz="2400" dirty="0"/>
              <a:t>All children had severe illness, 17 required surgery</a:t>
            </a:r>
          </a:p>
          <a:p>
            <a:pPr lvl="1"/>
            <a:r>
              <a:rPr lang="en-US" sz="2400" dirty="0"/>
              <a:t>The CDC determined the source of infections were from dental treatment water in a single clinic with untreated waterlines</a:t>
            </a:r>
          </a:p>
          <a:p>
            <a:pPr lvl="2"/>
            <a:r>
              <a:rPr lang="en-US" sz="1800" dirty="0"/>
              <a:t>All children had pulpotomies performed in the days before onset of illness</a:t>
            </a:r>
          </a:p>
          <a:p>
            <a:r>
              <a:rPr lang="en-US" sz="2800" dirty="0"/>
              <a:t>2016</a:t>
            </a:r>
          </a:p>
          <a:p>
            <a:pPr lvl="1"/>
            <a:r>
              <a:rPr lang="en-US" sz="2400" dirty="0"/>
              <a:t>A second cluster of infected children emerged in California, USA</a:t>
            </a:r>
          </a:p>
          <a:p>
            <a:pPr lvl="1"/>
            <a:r>
              <a:rPr lang="en-US" sz="2400" dirty="0"/>
              <a:t>At least 58 children became ill after receiving pulpotomies at a dental clinic</a:t>
            </a:r>
          </a:p>
          <a:p>
            <a:pPr lvl="1"/>
            <a:r>
              <a:rPr lang="en-US" sz="2400" dirty="0"/>
              <a:t>Health officials linked infections to contamination of dental treatment water with </a:t>
            </a:r>
            <a:r>
              <a:rPr lang="en-US" sz="2400" i="1" dirty="0"/>
              <a:t>Mycobacterium abcessus</a:t>
            </a:r>
          </a:p>
        </p:txBody>
      </p:sp>
    </p:spTree>
    <p:extLst>
      <p:ext uri="{BB962C8B-B14F-4D97-AF65-F5344CB8AC3E}">
        <p14:creationId xmlns:p14="http://schemas.microsoft.com/office/powerpoint/2010/main" val="27269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7" name="Rectangle 120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a:solidFill>
                  <a:schemeClr val="tx1"/>
                </a:solidFill>
                <a:latin typeface="+mj-lt"/>
                <a:ea typeface="+mj-ea"/>
                <a:cs typeface="+mj-cs"/>
              </a:rPr>
              <a:t>Independent reservoirs</a:t>
            </a:r>
          </a:p>
        </p:txBody>
      </p:sp>
      <p:sp>
        <p:nvSpPr>
          <p:cNvPr id="1200" name="Shape 1200"/>
          <p:cNvSpPr>
            <a:spLocks noGrp="1"/>
          </p:cNvSpPr>
          <p:nvPr>
            <p:ph sz="half" idx="1"/>
          </p:nvPr>
        </p:nvSpPr>
        <p:spPr>
          <a:xfrm>
            <a:off x="1144923" y="2405894"/>
            <a:ext cx="5315189" cy="3535083"/>
          </a:xfrm>
          <a:prstGeom prst="rect">
            <a:avLst/>
          </a:prstGeom>
        </p:spPr>
        <p:txBody>
          <a:bodyPr vert="horz" lIns="91440" tIns="45720" rIns="91440" bIns="45720" rtlCol="0" anchor="t">
            <a:normAutofit/>
          </a:bodyPr>
          <a:lstStyle/>
          <a:p>
            <a:pPr>
              <a:spcBef>
                <a:spcPts val="1200"/>
              </a:spcBef>
              <a:buClr>
                <a:srgbClr val="E48312"/>
              </a:buClr>
              <a:defRPr sz="1800">
                <a:solidFill>
                  <a:srgbClr val="000000"/>
                </a:solidFill>
              </a:defRPr>
            </a:pPr>
            <a:r>
              <a:rPr lang="en-US" sz="2000">
                <a:sym typeface="Calibri"/>
              </a:rPr>
              <a:t>Tablets or liquids added to treatment water</a:t>
            </a:r>
          </a:p>
          <a:p>
            <a:pPr>
              <a:spcBef>
                <a:spcPts val="1200"/>
              </a:spcBef>
              <a:buClr>
                <a:srgbClr val="E48312"/>
              </a:buClr>
              <a:defRPr sz="1800">
                <a:solidFill>
                  <a:srgbClr val="000000"/>
                </a:solidFill>
              </a:defRPr>
            </a:pPr>
            <a:r>
              <a:rPr lang="en-US" sz="2000">
                <a:sym typeface="Calibri"/>
              </a:rPr>
              <a:t>Follow instructions for use provided by the treatment product manufacturer</a:t>
            </a:r>
          </a:p>
          <a:p>
            <a:pPr>
              <a:spcBef>
                <a:spcPts val="1200"/>
              </a:spcBef>
              <a:buClr>
                <a:srgbClr val="E48312"/>
              </a:buClr>
              <a:defRPr sz="1800">
                <a:solidFill>
                  <a:srgbClr val="000000"/>
                </a:solidFill>
              </a:defRPr>
            </a:pPr>
            <a:r>
              <a:rPr lang="en-US" sz="2000">
                <a:sym typeface="Calibri"/>
              </a:rPr>
              <a:t>Do not use surface disinfectants </a:t>
            </a:r>
          </a:p>
          <a:p>
            <a:pPr>
              <a:spcBef>
                <a:spcPts val="1200"/>
              </a:spcBef>
              <a:buClr>
                <a:srgbClr val="E48312"/>
              </a:buClr>
              <a:defRPr sz="1800">
                <a:solidFill>
                  <a:srgbClr val="000000"/>
                </a:solidFill>
              </a:defRPr>
            </a:pPr>
            <a:r>
              <a:rPr lang="en-US" sz="2000">
                <a:sym typeface="Calibri"/>
              </a:rPr>
              <a:t>Diluted bleach has been used but may cause damage to internal components of dental unit</a:t>
            </a:r>
          </a:p>
          <a:p>
            <a:pPr>
              <a:spcBef>
                <a:spcPts val="1200"/>
              </a:spcBef>
              <a:buClr>
                <a:srgbClr val="E48312"/>
              </a:buClr>
              <a:defRPr sz="1800">
                <a:solidFill>
                  <a:srgbClr val="000000"/>
                </a:solidFill>
              </a:defRPr>
            </a:pPr>
            <a:r>
              <a:rPr lang="en-US" sz="2000">
                <a:sym typeface="Calibri"/>
              </a:rPr>
              <a:t>Water testing may be needed to ensure water quality is maintained</a:t>
            </a:r>
          </a:p>
        </p:txBody>
      </p:sp>
      <p:sp>
        <p:nvSpPr>
          <p:cNvPr id="1209" name="Rectangle 120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Rectangle 121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3" name="Rectangle 121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5" name="Rectangle 121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02" name="Reservoir.jpg" descr="Reservoir"/>
          <p:cNvPicPr/>
          <p:nvPr/>
        </p:nvPicPr>
        <p:blipFill>
          <a:blip r:embed="rId2"/>
          <a:stretch>
            <a:fillRect/>
          </a:stretch>
        </p:blipFill>
        <p:spPr>
          <a:xfrm>
            <a:off x="7075967" y="2090113"/>
            <a:ext cx="4170530" cy="2709666"/>
          </a:xfrm>
          <a:prstGeom prst="rect">
            <a:avLst/>
          </a:prstGeom>
        </p:spPr>
      </p:pic>
    </p:spTree>
    <p:extLst>
      <p:ext uri="{BB962C8B-B14F-4D97-AF65-F5344CB8AC3E}">
        <p14:creationId xmlns:p14="http://schemas.microsoft.com/office/powerpoint/2010/main" val="3975617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Shape 883"/>
          <p:cNvSpPr>
            <a:spLocks noGrp="1"/>
          </p:cNvSpPr>
          <p:nvPr>
            <p:ph type="title"/>
          </p:nvPr>
        </p:nvSpPr>
        <p:spPr>
          <a:xfrm>
            <a:off x="808591" y="158060"/>
            <a:ext cx="10058400" cy="1609344"/>
          </a:xfrm>
          <a:prstGeom prst="rect">
            <a:avLst/>
          </a:prstGeom>
        </p:spPr>
        <p:txBody>
          <a:bodyPr>
            <a:noAutofit/>
          </a:bodyPr>
          <a:lstStyle/>
          <a:p>
            <a:pPr lvl="0">
              <a:defRPr sz="1800" spc="0">
                <a:solidFill>
                  <a:srgbClr val="000000"/>
                </a:solidFill>
              </a:defRPr>
            </a:pPr>
            <a:r>
              <a:rPr sz="3600" spc="-100" dirty="0">
                <a:solidFill>
                  <a:srgbClr val="1B1E3D"/>
                </a:solidFill>
              </a:rPr>
              <a:t>CDC Guidelines 2003 </a:t>
            </a:r>
            <a:br>
              <a:rPr sz="3600" spc="-100" dirty="0">
                <a:solidFill>
                  <a:srgbClr val="1B1E3D"/>
                </a:solidFill>
              </a:rPr>
            </a:br>
            <a:r>
              <a:rPr sz="3200" i="1" spc="-100" dirty="0">
                <a:solidFill>
                  <a:srgbClr val="1B1E3D"/>
                </a:solidFill>
              </a:rPr>
              <a:t>Dental Unit Waterlines and Water Quality</a:t>
            </a:r>
          </a:p>
        </p:txBody>
      </p:sp>
      <p:sp>
        <p:nvSpPr>
          <p:cNvPr id="884" name="Shape 884"/>
          <p:cNvSpPr>
            <a:spLocks noGrp="1"/>
          </p:cNvSpPr>
          <p:nvPr>
            <p:ph idx="1"/>
          </p:nvPr>
        </p:nvSpPr>
        <p:spPr>
          <a:prstGeom prst="rect">
            <a:avLst/>
          </a:prstGeom>
        </p:spPr>
        <p:txBody>
          <a:bodyPr>
            <a:normAutofit/>
          </a:bodyPr>
          <a:lstStyle/>
          <a:p>
            <a:pPr marL="356021" indent="-356021">
              <a:spcBef>
                <a:spcPts val="600"/>
              </a:spcBef>
              <a:defRPr sz="1800">
                <a:solidFill>
                  <a:srgbClr val="000000"/>
                </a:solidFill>
              </a:defRPr>
            </a:pPr>
            <a:r>
              <a:rPr sz="2600" dirty="0"/>
              <a:t>For non-surgical treatment use water that meets EPA drinking water standards   (</a:t>
            </a:r>
            <a:r>
              <a:rPr lang="en-US" sz="2600" dirty="0"/>
              <a:t>&lt;</a:t>
            </a:r>
            <a:r>
              <a:rPr sz="2600" dirty="0"/>
              <a:t> 500 CFU/mL of HPC bacteria)</a:t>
            </a:r>
          </a:p>
          <a:p>
            <a:pPr marL="356021" indent="-356021">
              <a:spcBef>
                <a:spcPts val="600"/>
              </a:spcBef>
              <a:defRPr sz="1800">
                <a:solidFill>
                  <a:srgbClr val="000000"/>
                </a:solidFill>
              </a:defRPr>
            </a:pPr>
            <a:r>
              <a:rPr sz="2600" dirty="0"/>
              <a:t>Consult with dental unit manufacturer for appropriate methods to maintain dental water quality </a:t>
            </a:r>
          </a:p>
          <a:p>
            <a:pPr marL="356021" indent="-356021">
              <a:spcBef>
                <a:spcPts val="600"/>
              </a:spcBef>
              <a:defRPr sz="1800">
                <a:solidFill>
                  <a:srgbClr val="000000"/>
                </a:solidFill>
              </a:defRPr>
            </a:pPr>
            <a:r>
              <a:rPr sz="2600" dirty="0"/>
              <a:t>Follow manufacturer recommendations for monitoring water quality </a:t>
            </a:r>
            <a:endParaRPr lang="en-US" sz="2600" dirty="0"/>
          </a:p>
          <a:p>
            <a:pPr marL="356021" indent="-356021">
              <a:spcBef>
                <a:spcPts val="600"/>
              </a:spcBef>
              <a:defRPr sz="1800">
                <a:solidFill>
                  <a:srgbClr val="000000"/>
                </a:solidFill>
              </a:defRPr>
            </a:pPr>
            <a:endParaRPr lang="en-US" sz="2600" dirty="0"/>
          </a:p>
          <a:p>
            <a:pPr marL="356021" indent="-356021">
              <a:spcBef>
                <a:spcPts val="600"/>
              </a:spcBef>
              <a:defRPr sz="1800">
                <a:solidFill>
                  <a:srgbClr val="000000"/>
                </a:solidFill>
              </a:defRPr>
            </a:pPr>
            <a:r>
              <a:rPr lang="en-US" sz="2600" i="1" dirty="0"/>
              <a:t>In July 2023 a working group was formed within HICPAC to develop guidelines for dental waterline biofilm control.</a:t>
            </a:r>
            <a:r>
              <a:rPr sz="2600" i="1" dirty="0"/>
              <a:t> </a:t>
            </a:r>
          </a:p>
        </p:txBody>
      </p:sp>
    </p:spTree>
    <p:extLst>
      <p:ext uri="{BB962C8B-B14F-4D97-AF65-F5344CB8AC3E}">
        <p14:creationId xmlns:p14="http://schemas.microsoft.com/office/powerpoint/2010/main" val="3426467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Transmission-based Precautions</a:t>
            </a:r>
          </a:p>
        </p:txBody>
      </p:sp>
      <p:sp>
        <p:nvSpPr>
          <p:cNvPr id="3" name="Text Placeholder 2"/>
          <p:cNvSpPr>
            <a:spLocks noGrp="1"/>
          </p:cNvSpPr>
          <p:nvPr>
            <p:ph type="body" idx="1"/>
          </p:nvPr>
        </p:nvSpPr>
        <p:spPr>
          <a:xfrm>
            <a:off x="7464612" y="4750893"/>
            <a:ext cx="4087305" cy="1147863"/>
          </a:xfrm>
        </p:spPr>
        <p:txBody>
          <a:bodyPr vert="horz" lIns="91440" tIns="45720" rIns="91440" bIns="45720" rtlCol="0" anchor="t">
            <a:noAutofit/>
          </a:bodyPr>
          <a:lstStyle/>
          <a:p>
            <a:r>
              <a:rPr lang="en-US" dirty="0">
                <a:solidFill>
                  <a:schemeClr val="tx1"/>
                </a:solidFill>
              </a:rPr>
              <a:t>Modes of transmission for which standard precautions may not provide enough protection</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row of samples for medical testing">
            <a:extLst>
              <a:ext uri="{FF2B5EF4-FFF2-40B4-BE49-F238E27FC236}">
                <a16:creationId xmlns:a16="http://schemas.microsoft.com/office/drawing/2014/main" id="{34F3490B-3AF5-4B7D-ABF4-8A6359E231FD}"/>
              </a:ext>
            </a:extLst>
          </p:cNvPr>
          <p:cNvPicPr>
            <a:picLocks noChangeAspect="1"/>
          </p:cNvPicPr>
          <p:nvPr/>
        </p:nvPicPr>
        <p:blipFill rotWithShape="1">
          <a:blip r:embed="rId2"/>
          <a:srcRect l="2313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9635062"/>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1537097" y="1428750"/>
            <a:ext cx="9117807" cy="2105026"/>
          </a:xfrm>
        </p:spPr>
        <p:txBody>
          <a:bodyPr vert="horz" lIns="91440" tIns="45720" rIns="91440" bIns="45720" rtlCol="0" anchor="b">
            <a:normAutofit/>
          </a:bodyPr>
          <a:lstStyle/>
          <a:p>
            <a:pPr algn="ctr"/>
            <a:r>
              <a:rPr lang="en-US" sz="4200" kern="1200">
                <a:solidFill>
                  <a:schemeClr val="tx1"/>
                </a:solidFill>
                <a:latin typeface="+mj-lt"/>
                <a:ea typeface="+mj-ea"/>
                <a:cs typeface="+mj-cs"/>
              </a:rPr>
              <a:t>2007 Guideline for Isolation Precautions: Preventing Transmission of Infectious Agents in Healthcare Settings </a:t>
            </a:r>
          </a:p>
        </p:txBody>
      </p:sp>
      <p:sp>
        <p:nvSpPr>
          <p:cNvPr id="5" name="Text Placeholder 4"/>
          <p:cNvSpPr>
            <a:spLocks noGrp="1"/>
          </p:cNvSpPr>
          <p:nvPr>
            <p:ph type="body" idx="1"/>
          </p:nvPr>
        </p:nvSpPr>
        <p:spPr>
          <a:xfrm>
            <a:off x="1537097" y="3960557"/>
            <a:ext cx="9117807" cy="1097215"/>
          </a:xfrm>
        </p:spPr>
        <p:txBody>
          <a:bodyPr vert="horz" lIns="91440" tIns="45720" rIns="91440" bIns="45720" rtlCol="0">
            <a:normAutofit/>
          </a:bodyPr>
          <a:lstStyle/>
          <a:p>
            <a:pPr algn="ctr"/>
            <a:r>
              <a:rPr lang="en-US" kern="1200">
                <a:solidFill>
                  <a:schemeClr val="tx1"/>
                </a:solidFill>
                <a:latin typeface="+mn-lt"/>
                <a:ea typeface="+mn-ea"/>
                <a:cs typeface="+mn-cs"/>
              </a:rPr>
              <a:t>CDC: </a:t>
            </a:r>
            <a:r>
              <a:rPr lang="en-US" b="1" kern="1200">
                <a:solidFill>
                  <a:schemeClr val="tx1"/>
                </a:solidFill>
                <a:latin typeface="+mn-lt"/>
                <a:ea typeface="+mn-ea"/>
                <a:cs typeface="+mn-cs"/>
              </a:rPr>
              <a:t>Jane D. Siegel, MD; Emily Rhinehart, RN MPH CIC; Marguerite Jackson, PhD; Linda Chiarello, RN MS; the Healthcare Infection Control Practices Advisory Committee</a:t>
            </a:r>
            <a:endParaRPr lang="en-US" kern="1200">
              <a:solidFill>
                <a:schemeClr val="tx1"/>
              </a:solidFill>
              <a:latin typeface="+mn-lt"/>
              <a:ea typeface="+mn-ea"/>
              <a:cs typeface="+mn-cs"/>
            </a:endParaRP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6042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1"/>
            <a:ext cx="4959603" cy="1642969"/>
          </a:xfrm>
        </p:spPr>
        <p:txBody>
          <a:bodyPr vert="horz" lIns="91440" tIns="45720" rIns="91440" bIns="45720" rtlCol="0" anchor="b">
            <a:normAutofit/>
          </a:bodyPr>
          <a:lstStyle/>
          <a:p>
            <a:r>
              <a:rPr lang="en-US" sz="4000" kern="1200">
                <a:solidFill>
                  <a:schemeClr val="tx1"/>
                </a:solidFill>
                <a:latin typeface="+mj-lt"/>
                <a:ea typeface="+mj-ea"/>
                <a:cs typeface="+mj-cs"/>
              </a:rPr>
              <a:t>Transmission-based precautions</a:t>
            </a:r>
          </a:p>
        </p:txBody>
      </p:sp>
      <p:sp>
        <p:nvSpPr>
          <p:cNvPr id="3" name="Content Placeholder 2"/>
          <p:cNvSpPr>
            <a:spLocks noGrp="1"/>
          </p:cNvSpPr>
          <p:nvPr>
            <p:ph sz="half" idx="1"/>
          </p:nvPr>
        </p:nvSpPr>
        <p:spPr>
          <a:xfrm>
            <a:off x="1136397" y="2418408"/>
            <a:ext cx="4959603" cy="3522569"/>
          </a:xfrm>
        </p:spPr>
        <p:txBody>
          <a:bodyPr vert="horz" lIns="91440" tIns="45720" rIns="91440" bIns="45720" rtlCol="0" anchor="t">
            <a:normAutofit/>
          </a:bodyPr>
          <a:lstStyle/>
          <a:p>
            <a:r>
              <a:rPr lang="en-US" sz="2000"/>
              <a:t>For patients who </a:t>
            </a:r>
            <a:r>
              <a:rPr lang="en-US" sz="2000" b="1"/>
              <a:t>are known or suspected</a:t>
            </a:r>
            <a:r>
              <a:rPr lang="en-US" sz="2000"/>
              <a:t> to be infected or colonized with infectious agents, including certain epidemiologically important pathogens, which require additional control measures to effectively prevent transmission.</a:t>
            </a:r>
          </a:p>
          <a:p>
            <a:r>
              <a:rPr lang="en-US" sz="2000"/>
              <a:t>Implemented in addition to standard precautions </a:t>
            </a:r>
          </a:p>
        </p:txBody>
      </p:sp>
      <p:pic>
        <p:nvPicPr>
          <p:cNvPr id="5" name="Content Placeholder 4" descr="Scientists Find Two Natural Genes in Our Cells That Can Combat HIV"/>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12442" y="680121"/>
            <a:ext cx="5201023" cy="5084000"/>
          </a:xfrm>
          <a:prstGeom prst="rect">
            <a:avLst/>
          </a:pr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7099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6501" y="489508"/>
            <a:ext cx="5754896" cy="1667569"/>
          </a:xfrm>
        </p:spPr>
        <p:txBody>
          <a:bodyPr vert="horz" lIns="91440" tIns="45720" rIns="91440" bIns="45720" rtlCol="0" anchor="b">
            <a:normAutofit/>
          </a:bodyPr>
          <a:lstStyle/>
          <a:p>
            <a:r>
              <a:rPr lang="en-US" sz="2800" kern="1200">
                <a:solidFill>
                  <a:schemeClr val="tx1"/>
                </a:solidFill>
                <a:latin typeface="+mj-lt"/>
                <a:ea typeface="+mj-ea"/>
                <a:cs typeface="+mj-cs"/>
              </a:rPr>
              <a:t>Three principal routes of transmission in healthcare settings requiring precautions beyond standard precautions</a:t>
            </a:r>
          </a:p>
        </p:txBody>
      </p:sp>
      <p:pic>
        <p:nvPicPr>
          <p:cNvPr id="6" name="Content Placeholder 5"/>
          <p:cNvPicPr>
            <a:picLocks noGrp="1" noChangeAspect="1"/>
          </p:cNvPicPr>
          <p:nvPr>
            <p:ph sz="half" idx="2"/>
          </p:nvPr>
        </p:nvPicPr>
        <p:blipFill>
          <a:blip r:embed="rId2"/>
          <a:stretch>
            <a:fillRect/>
          </a:stretch>
        </p:blipFill>
        <p:spPr>
          <a:xfrm>
            <a:off x="1068130" y="1275070"/>
            <a:ext cx="3876165" cy="3876165"/>
          </a:xfrm>
          <a:prstGeom prst="rect">
            <a:avLst/>
          </a:prstGeom>
        </p:spPr>
      </p:pic>
      <p:sp>
        <p:nvSpPr>
          <p:cNvPr id="3" name="Content Placeholder 2"/>
          <p:cNvSpPr>
            <a:spLocks noGrp="1"/>
          </p:cNvSpPr>
          <p:nvPr>
            <p:ph sz="half" idx="1"/>
          </p:nvPr>
        </p:nvSpPr>
        <p:spPr>
          <a:xfrm>
            <a:off x="5596502" y="2405894"/>
            <a:ext cx="5754896" cy="3197464"/>
          </a:xfrm>
        </p:spPr>
        <p:txBody>
          <a:bodyPr vert="horz" lIns="91440" tIns="45720" rIns="91440" bIns="45720" rtlCol="0" anchor="t">
            <a:normAutofit/>
          </a:bodyPr>
          <a:lstStyle/>
          <a:p>
            <a:r>
              <a:rPr lang="en-US"/>
              <a:t>Contact</a:t>
            </a:r>
          </a:p>
          <a:p>
            <a:r>
              <a:rPr lang="en-US"/>
              <a:t>Droplet</a:t>
            </a:r>
          </a:p>
          <a:p>
            <a:r>
              <a:rPr lang="en-US"/>
              <a:t>Airborne</a:t>
            </a:r>
          </a:p>
        </p:txBody>
      </p:sp>
      <p:sp>
        <p:nvSpPr>
          <p:cNvPr id="13" name="Rectangle 1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255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0663" y="0"/>
            <a:ext cx="9688296" cy="1642969"/>
          </a:xfrm>
        </p:spPr>
        <p:txBody>
          <a:bodyPr anchor="b">
            <a:normAutofit/>
          </a:bodyPr>
          <a:lstStyle/>
          <a:p>
            <a:r>
              <a:rPr lang="en-US" sz="4000" dirty="0"/>
              <a:t>Managing patients requiring airborne precautions</a:t>
            </a:r>
          </a:p>
        </p:txBody>
      </p:sp>
      <p:sp>
        <p:nvSpPr>
          <p:cNvPr id="3" name="Content Placeholder 2"/>
          <p:cNvSpPr>
            <a:spLocks noGrp="1"/>
          </p:cNvSpPr>
          <p:nvPr>
            <p:ph idx="1"/>
          </p:nvPr>
        </p:nvSpPr>
        <p:spPr>
          <a:xfrm>
            <a:off x="1136397" y="2418409"/>
            <a:ext cx="9688296" cy="3454358"/>
          </a:xfrm>
        </p:spPr>
        <p:txBody>
          <a:bodyPr anchor="t">
            <a:normAutofit fontScale="92500" lnSpcReduction="10000"/>
          </a:bodyPr>
          <a:lstStyle/>
          <a:p>
            <a:r>
              <a:rPr lang="en-US" sz="2400" dirty="0"/>
              <a:t>Always screen patients for respiratory symptoms, and whether they are confirmed or under investigation for infection with airborne transmissible disease</a:t>
            </a:r>
          </a:p>
          <a:p>
            <a:r>
              <a:rPr lang="en-US" sz="2400" dirty="0"/>
              <a:t>Delay routine dental treatment</a:t>
            </a:r>
          </a:p>
          <a:p>
            <a:r>
              <a:rPr lang="en-US" sz="2400" dirty="0"/>
              <a:t>If they present to the office, place a mask on patients with a cough and reschedule appointment</a:t>
            </a:r>
          </a:p>
          <a:p>
            <a:r>
              <a:rPr lang="en-US" sz="2400" dirty="0"/>
              <a:t>Emergency care	</a:t>
            </a:r>
          </a:p>
          <a:p>
            <a:pPr lvl="1"/>
            <a:r>
              <a:rPr lang="en-US" dirty="0"/>
              <a:t>Determine if treatment can be delayed with providing supportive care (pain medication, antibiotics, home care)</a:t>
            </a:r>
          </a:p>
          <a:p>
            <a:pPr lvl="1"/>
            <a:r>
              <a:rPr lang="en-US" dirty="0"/>
              <a:t>If treatment must be provided, refer to a facility equipped for airborne precautions</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6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srcRect t="13127"/>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974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r>
              <a:rPr lang="en-US">
                <a:solidFill>
                  <a:srgbClr val="FFFFFF"/>
                </a:solidFill>
              </a:rPr>
              <a:t>Standard precautions</a:t>
            </a:r>
          </a:p>
        </p:txBody>
      </p:sp>
      <p:sp>
        <p:nvSpPr>
          <p:cNvPr id="5" name="Content Placeholder 4"/>
          <p:cNvSpPr>
            <a:spLocks noGrp="1"/>
          </p:cNvSpPr>
          <p:nvPr>
            <p:ph idx="1"/>
          </p:nvPr>
        </p:nvSpPr>
        <p:spPr>
          <a:xfrm>
            <a:off x="4978708" y="885651"/>
            <a:ext cx="6525220" cy="4616849"/>
          </a:xfrm>
        </p:spPr>
        <p:txBody>
          <a:bodyPr anchor="ctr">
            <a:normAutofit/>
          </a:bodyPr>
          <a:lstStyle/>
          <a:p>
            <a:pPr marL="300355" indent="-287655">
              <a:spcBef>
                <a:spcPts val="300"/>
              </a:spcBef>
              <a:buClr>
                <a:srgbClr val="0033A0"/>
              </a:buClr>
              <a:buSzPct val="79166"/>
              <a:buFont typeface="Arial"/>
              <a:buChar char="•"/>
              <a:tabLst>
                <a:tab pos="300355" algn="l"/>
                <a:tab pos="300990" algn="l"/>
              </a:tabLst>
            </a:pPr>
            <a:r>
              <a:rPr lang="en-US" sz="2400" spc="-5">
                <a:cs typeface="Calibri"/>
              </a:rPr>
              <a:t>Elements</a:t>
            </a:r>
            <a:r>
              <a:rPr lang="en-US" sz="2400" spc="-25">
                <a:cs typeface="Calibri"/>
              </a:rPr>
              <a:t> </a:t>
            </a:r>
            <a:r>
              <a:rPr lang="en-US" sz="2400">
                <a:cs typeface="Calibri"/>
              </a:rPr>
              <a:t>include:</a:t>
            </a:r>
            <a:endParaRPr lang="en-US" sz="2400" spc="-5">
              <a:cs typeface="Calibri"/>
            </a:endParaRPr>
          </a:p>
          <a:p>
            <a:pPr marL="698500" lvl="1">
              <a:spcBef>
                <a:spcPts val="335"/>
              </a:spcBef>
              <a:buSzPct val="80555"/>
              <a:buFont typeface="Arial"/>
              <a:buChar char="–"/>
              <a:tabLst>
                <a:tab pos="698500" algn="l"/>
              </a:tabLst>
            </a:pPr>
            <a:r>
              <a:rPr lang="en-US" spc="-5">
                <a:cs typeface="Calibri"/>
              </a:rPr>
              <a:t>Hand</a:t>
            </a:r>
            <a:r>
              <a:rPr lang="en-US" spc="5">
                <a:cs typeface="Calibri"/>
              </a:rPr>
              <a:t> </a:t>
            </a:r>
            <a:r>
              <a:rPr lang="en-US" spc="-10">
                <a:cs typeface="Calibri"/>
              </a:rPr>
              <a:t>hygiene.</a:t>
            </a:r>
            <a:endParaRPr lang="en-US">
              <a:cs typeface="Calibri"/>
            </a:endParaRPr>
          </a:p>
          <a:p>
            <a:pPr marL="698500" lvl="1">
              <a:spcBef>
                <a:spcPts val="405"/>
              </a:spcBef>
              <a:buSzPct val="80555"/>
              <a:buFont typeface="Arial"/>
              <a:buChar char="–"/>
              <a:tabLst>
                <a:tab pos="698500" algn="l"/>
              </a:tabLst>
            </a:pPr>
            <a:r>
              <a:rPr lang="en-US" spc="-5">
                <a:cs typeface="Calibri"/>
              </a:rPr>
              <a:t>Using </a:t>
            </a:r>
            <a:r>
              <a:rPr lang="en-US" spc="-10">
                <a:cs typeface="Calibri"/>
              </a:rPr>
              <a:t>personal protective</a:t>
            </a:r>
            <a:r>
              <a:rPr lang="en-US" spc="35">
                <a:cs typeface="Calibri"/>
              </a:rPr>
              <a:t> </a:t>
            </a:r>
            <a:r>
              <a:rPr lang="en-US" spc="-5">
                <a:cs typeface="Calibri"/>
              </a:rPr>
              <a:t>equipment (PPE).</a:t>
            </a:r>
            <a:endParaRPr lang="en-US">
              <a:cs typeface="Calibri"/>
            </a:endParaRPr>
          </a:p>
          <a:p>
            <a:pPr marL="698500" lvl="1">
              <a:spcBef>
                <a:spcPts val="400"/>
              </a:spcBef>
              <a:buSzPct val="80555"/>
              <a:buFont typeface="Arial"/>
              <a:buChar char="–"/>
              <a:tabLst>
                <a:tab pos="698500" algn="l"/>
              </a:tabLst>
            </a:pPr>
            <a:r>
              <a:rPr lang="en-US" spc="-15">
                <a:cs typeface="Calibri"/>
              </a:rPr>
              <a:t>Respiratory </a:t>
            </a:r>
            <a:r>
              <a:rPr lang="en-US" spc="-10">
                <a:cs typeface="Calibri"/>
              </a:rPr>
              <a:t>hygiene/cough</a:t>
            </a:r>
            <a:r>
              <a:rPr lang="en-US" spc="35">
                <a:cs typeface="Calibri"/>
              </a:rPr>
              <a:t> </a:t>
            </a:r>
            <a:r>
              <a:rPr lang="en-US" spc="-10">
                <a:cs typeface="Calibri"/>
              </a:rPr>
              <a:t>etiquette.</a:t>
            </a:r>
            <a:endParaRPr lang="en-US">
              <a:cs typeface="Calibri"/>
            </a:endParaRPr>
          </a:p>
          <a:p>
            <a:pPr marL="698500" lvl="1">
              <a:spcBef>
                <a:spcPts val="395"/>
              </a:spcBef>
              <a:buSzPct val="80555"/>
              <a:buFont typeface="Arial"/>
              <a:buChar char="–"/>
              <a:tabLst>
                <a:tab pos="698500" algn="l"/>
              </a:tabLst>
            </a:pPr>
            <a:r>
              <a:rPr lang="en-US" spc="-5">
                <a:cs typeface="Calibri"/>
              </a:rPr>
              <a:t>Sharps </a:t>
            </a:r>
            <a:r>
              <a:rPr lang="en-US" spc="-35">
                <a:cs typeface="Calibri"/>
              </a:rPr>
              <a:t>safety, </a:t>
            </a:r>
            <a:r>
              <a:rPr lang="en-US" spc="-5">
                <a:cs typeface="Calibri"/>
              </a:rPr>
              <a:t>including engineering </a:t>
            </a:r>
            <a:r>
              <a:rPr lang="en-US">
                <a:cs typeface="Calibri"/>
              </a:rPr>
              <a:t>and </a:t>
            </a:r>
            <a:r>
              <a:rPr lang="en-US" spc="-10">
                <a:cs typeface="Calibri"/>
              </a:rPr>
              <a:t>work practice</a:t>
            </a:r>
            <a:r>
              <a:rPr lang="en-US" spc="155">
                <a:cs typeface="Calibri"/>
              </a:rPr>
              <a:t> </a:t>
            </a:r>
            <a:r>
              <a:rPr lang="en-US" spc="-10">
                <a:cs typeface="Calibri"/>
              </a:rPr>
              <a:t>controls.</a:t>
            </a:r>
            <a:endParaRPr lang="en-US">
              <a:cs typeface="Calibri"/>
            </a:endParaRPr>
          </a:p>
          <a:p>
            <a:pPr marL="698500" lvl="1">
              <a:spcBef>
                <a:spcPts val="405"/>
              </a:spcBef>
              <a:buSzPct val="80555"/>
              <a:buFont typeface="Arial"/>
              <a:buChar char="–"/>
              <a:tabLst>
                <a:tab pos="698500" algn="l"/>
              </a:tabLst>
            </a:pPr>
            <a:r>
              <a:rPr lang="en-US" spc="-20">
                <a:cs typeface="Calibri"/>
              </a:rPr>
              <a:t>Safe </a:t>
            </a:r>
            <a:r>
              <a:rPr lang="en-US" spc="-5">
                <a:cs typeface="Calibri"/>
              </a:rPr>
              <a:t>injection</a:t>
            </a:r>
            <a:r>
              <a:rPr lang="en-US" spc="45">
                <a:cs typeface="Calibri"/>
              </a:rPr>
              <a:t> </a:t>
            </a:r>
            <a:r>
              <a:rPr lang="en-US" spc="-10">
                <a:cs typeface="Calibri"/>
              </a:rPr>
              <a:t>practices.</a:t>
            </a:r>
            <a:endParaRPr lang="en-US">
              <a:cs typeface="Calibri"/>
            </a:endParaRPr>
          </a:p>
          <a:p>
            <a:pPr marL="698500" lvl="1">
              <a:spcBef>
                <a:spcPts val="400"/>
              </a:spcBef>
              <a:buSzPct val="80555"/>
              <a:buFont typeface="Arial"/>
              <a:buChar char="–"/>
              <a:tabLst>
                <a:tab pos="698500" algn="l"/>
              </a:tabLst>
            </a:pPr>
            <a:r>
              <a:rPr lang="en-US" spc="-10">
                <a:cs typeface="Calibri"/>
              </a:rPr>
              <a:t>Sterilization </a:t>
            </a:r>
            <a:r>
              <a:rPr lang="en-US">
                <a:cs typeface="Calibri"/>
              </a:rPr>
              <a:t>and </a:t>
            </a:r>
            <a:r>
              <a:rPr lang="en-US" spc="-10">
                <a:cs typeface="Calibri"/>
              </a:rPr>
              <a:t>disinfection </a:t>
            </a:r>
            <a:r>
              <a:rPr lang="en-US" spc="-5">
                <a:cs typeface="Calibri"/>
              </a:rPr>
              <a:t>of instruments </a:t>
            </a:r>
            <a:r>
              <a:rPr lang="en-US">
                <a:cs typeface="Calibri"/>
              </a:rPr>
              <a:t>and</a:t>
            </a:r>
            <a:r>
              <a:rPr lang="en-US" spc="85">
                <a:cs typeface="Calibri"/>
              </a:rPr>
              <a:t> </a:t>
            </a:r>
            <a:r>
              <a:rPr lang="en-US" spc="-5">
                <a:cs typeface="Calibri"/>
              </a:rPr>
              <a:t>devices.</a:t>
            </a:r>
            <a:endParaRPr lang="en-US">
              <a:cs typeface="Calibri"/>
            </a:endParaRPr>
          </a:p>
          <a:p>
            <a:pPr marL="698500" lvl="1">
              <a:spcBef>
                <a:spcPts val="395"/>
              </a:spcBef>
              <a:buSzPct val="80555"/>
              <a:buFont typeface="Arial"/>
              <a:buChar char="–"/>
              <a:tabLst>
                <a:tab pos="698500" algn="l"/>
              </a:tabLst>
            </a:pPr>
            <a:r>
              <a:rPr lang="en-US" spc="-5">
                <a:cs typeface="Calibri"/>
              </a:rPr>
              <a:t>Cleaning </a:t>
            </a:r>
            <a:r>
              <a:rPr lang="en-US">
                <a:cs typeface="Calibri"/>
              </a:rPr>
              <a:t>and </a:t>
            </a:r>
            <a:r>
              <a:rPr lang="en-US" spc="-10">
                <a:cs typeface="Calibri"/>
              </a:rPr>
              <a:t>disinfecting environmental</a:t>
            </a:r>
            <a:r>
              <a:rPr lang="en-US" spc="60">
                <a:cs typeface="Calibri"/>
              </a:rPr>
              <a:t> </a:t>
            </a:r>
            <a:r>
              <a:rPr lang="en-US" spc="-10">
                <a:cs typeface="Calibri"/>
              </a:rPr>
              <a:t>surfaces.</a:t>
            </a:r>
            <a:endParaRPr lang="en-US">
              <a:cs typeface="Calibri"/>
            </a:endParaRPr>
          </a:p>
        </p:txBody>
      </p:sp>
    </p:spTree>
    <p:extLst>
      <p:ext uri="{BB962C8B-B14F-4D97-AF65-F5344CB8AC3E}">
        <p14:creationId xmlns:p14="http://schemas.microsoft.com/office/powerpoint/2010/main" val="2944698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Personal protective equipment</a:t>
            </a:r>
          </a:p>
        </p:txBody>
      </p:sp>
      <p:sp>
        <p:nvSpPr>
          <p:cNvPr id="3" name="Text Placeholder 2"/>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a:solidFill>
                  <a:schemeClr val="tx1"/>
                </a:solidFill>
                <a:latin typeface="+mn-lt"/>
                <a:ea typeface="+mn-ea"/>
                <a:cs typeface="+mn-cs"/>
              </a:rPr>
              <a:t>Preventing contact with blood and body fluids</a:t>
            </a:r>
          </a:p>
        </p:txBody>
      </p:sp>
    </p:spTree>
    <p:extLst>
      <p:ext uri="{BB962C8B-B14F-4D97-AF65-F5344CB8AC3E}">
        <p14:creationId xmlns:p14="http://schemas.microsoft.com/office/powerpoint/2010/main" val="3456630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a05514f-7129-468d-a08f-f47b9bb518f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E970E73562F54AA40B047CD34C334F" ma:contentTypeVersion="18" ma:contentTypeDescription="Create a new document." ma:contentTypeScope="" ma:versionID="d13598e46db5f454610af00d17c9727f">
  <xsd:schema xmlns:xsd="http://www.w3.org/2001/XMLSchema" xmlns:xs="http://www.w3.org/2001/XMLSchema" xmlns:p="http://schemas.microsoft.com/office/2006/metadata/properties" xmlns:ns1="http://schemas.microsoft.com/sharepoint/v3" xmlns:ns3="3a05514f-7129-468d-a08f-f47b9bb518f2" xmlns:ns4="8d4a8614-7c43-4236-847a-50808d0802bd" targetNamespace="http://schemas.microsoft.com/office/2006/metadata/properties" ma:root="true" ma:fieldsID="b2aacc7449265b933e949e303435ad48" ns1:_="" ns3:_="" ns4:_="">
    <xsd:import namespace="http://schemas.microsoft.com/sharepoint/v3"/>
    <xsd:import namespace="3a05514f-7129-468d-a08f-f47b9bb518f2"/>
    <xsd:import namespace="8d4a8614-7c43-4236-847a-50808d0802bd"/>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1:_ip_UnifiedCompliancePolicyProperties" minOccurs="0"/>
                <xsd:element ref="ns1:_ip_UnifiedCompliancePolicyUIAc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5514f-7129-468d-a08f-f47b9bb51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4a8614-7c43-4236-847a-50808d0802b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A703B5-804F-41B5-8B85-10318652D1B2}">
  <ds:schemaRefs>
    <ds:schemaRef ds:uri="http://purl.org/dc/elements/1.1/"/>
    <ds:schemaRef ds:uri="8d4a8614-7c43-4236-847a-50808d0802bd"/>
    <ds:schemaRef ds:uri="3a05514f-7129-468d-a08f-f47b9bb518f2"/>
    <ds:schemaRef ds:uri="http://purl.org/dc/dcmitype/"/>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8AF7A914-49D6-496A-B912-B0A06D490F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05514f-7129-468d-a08f-f47b9bb518f2"/>
    <ds:schemaRef ds:uri="8d4a8614-7c43-4236-847a-50808d080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E93C1D-BF47-4F3A-BF5B-5F2D959542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7729</TotalTime>
  <Words>2867</Words>
  <Application>Microsoft Office PowerPoint</Application>
  <PresentationFormat>Widescreen</PresentationFormat>
  <Paragraphs>437</Paragraphs>
  <Slides>79</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Calibri Light</vt:lpstr>
      <vt:lpstr>Serifa Std 45 Light</vt:lpstr>
      <vt:lpstr>Times New Roman</vt:lpstr>
      <vt:lpstr>Wingdings</vt:lpstr>
      <vt:lpstr>Office Theme</vt:lpstr>
      <vt:lpstr>  Infection Control for Dental Healthcare Professionals  </vt:lpstr>
      <vt:lpstr>PowerPoint Presentation</vt:lpstr>
      <vt:lpstr>Infection Prevention and Control Guidelines</vt:lpstr>
      <vt:lpstr>Additional Regulations and Guidelines</vt:lpstr>
      <vt:lpstr>Precautions to prevent transmission in healthcare</vt:lpstr>
      <vt:lpstr>Vaccinations</vt:lpstr>
      <vt:lpstr>Standard Precautions</vt:lpstr>
      <vt:lpstr>Standard precautions</vt:lpstr>
      <vt:lpstr>Personal protective equipment</vt:lpstr>
      <vt:lpstr>Personal Protective Equipment (PPE)</vt:lpstr>
      <vt:lpstr>Cal/OSHA requirements</vt:lpstr>
      <vt:lpstr>Masks and Protective Eyewear</vt:lpstr>
      <vt:lpstr>PowerPoint Presentation</vt:lpstr>
      <vt:lpstr>Face Shields—the protector of the protection</vt:lpstr>
      <vt:lpstr>Face Mask</vt:lpstr>
      <vt:lpstr>Attire</vt:lpstr>
      <vt:lpstr>Contaminated Laundry</vt:lpstr>
      <vt:lpstr>OSHA Laundry Requirement</vt:lpstr>
      <vt:lpstr>Exam Gloves</vt:lpstr>
      <vt:lpstr>Heavy-duty utility Gloves</vt:lpstr>
      <vt:lpstr>Hand  Hygiene – Soap and Water </vt:lpstr>
      <vt:lpstr>Alcohol-based Hand Sanitizers</vt:lpstr>
      <vt:lpstr>Patient Care Restrictions</vt:lpstr>
      <vt:lpstr>Needle and Sharp Safety</vt:lpstr>
      <vt:lpstr>Safety Devices (ESIP)</vt:lpstr>
      <vt:lpstr>Sharps Containers</vt:lpstr>
      <vt:lpstr>Evaluate Work Practices</vt:lpstr>
      <vt:lpstr>Ergonomics</vt:lpstr>
      <vt:lpstr>Ergonomics – Risky Behaviors</vt:lpstr>
      <vt:lpstr>Instrument transfers</vt:lpstr>
      <vt:lpstr>One-handed recapping or recapping device</vt:lpstr>
      <vt:lpstr>Exposure Incident</vt:lpstr>
      <vt:lpstr>Post-exposure Management</vt:lpstr>
      <vt:lpstr>Clinical Surface Disinfection</vt:lpstr>
      <vt:lpstr>Why worry about surface disinfection?</vt:lpstr>
      <vt:lpstr>Environmental Surface Disinfection</vt:lpstr>
      <vt:lpstr>Resistance to Chemical Germicides</vt:lpstr>
      <vt:lpstr>Classification of disinfectants</vt:lpstr>
      <vt:lpstr>Housekeeping Surfaces</vt:lpstr>
      <vt:lpstr>Clinical Contact Surfaces </vt:lpstr>
      <vt:lpstr>Equipment Barriers</vt:lpstr>
      <vt:lpstr>Spray – Wipe - Spray</vt:lpstr>
      <vt:lpstr>Wipe – Throw - Wipe</vt:lpstr>
      <vt:lpstr>Effective Decontamination</vt:lpstr>
      <vt:lpstr>Instrument Processing</vt:lpstr>
      <vt:lpstr>The instrument processing cycle</vt:lpstr>
      <vt:lpstr>Spaulding's Classification of Instruments</vt:lpstr>
      <vt:lpstr>Sterilization of Instruments</vt:lpstr>
      <vt:lpstr>Heat-Based Sterilization</vt:lpstr>
      <vt:lpstr>Comparison of Gravity and Dynamic Air Removal Autoclaves</vt:lpstr>
      <vt:lpstr>Consider Work Flow When Planning </vt:lpstr>
      <vt:lpstr>Proper Work Flow Prevents Errors</vt:lpstr>
      <vt:lpstr>Cleaning Before Sterilization -- Ultrasonic</vt:lpstr>
      <vt:lpstr>Hand Scrubbing</vt:lpstr>
      <vt:lpstr>Presoak/Prespray</vt:lpstr>
      <vt:lpstr>Drying Instruments</vt:lpstr>
      <vt:lpstr>Packaging Instruments</vt:lpstr>
      <vt:lpstr>Loading the Sterilizer</vt:lpstr>
      <vt:lpstr>Chemical Indicators</vt:lpstr>
      <vt:lpstr>Biologic Monitoring (Spore Test)</vt:lpstr>
      <vt:lpstr>Issues in Sterilization</vt:lpstr>
      <vt:lpstr>Liquid Chemical Sterilant/Disinfectants</vt:lpstr>
      <vt:lpstr>Use of High-Level Disinfectants</vt:lpstr>
      <vt:lpstr>What if I open a sterile pack but don’t use the instruments?</vt:lpstr>
      <vt:lpstr>How can I protect instruments from damage?</vt:lpstr>
      <vt:lpstr>If sterilization is good—sterilization combined with disinfection is better – right?</vt:lpstr>
      <vt:lpstr>Single-use Items </vt:lpstr>
      <vt:lpstr>Dental Waterline Contamination</vt:lpstr>
      <vt:lpstr>How do waterlines become contaminated?</vt:lpstr>
      <vt:lpstr>Dental Waterline Management</vt:lpstr>
      <vt:lpstr>Mycobacterium abcessus infections among children</vt:lpstr>
      <vt:lpstr>Independent reservoirs</vt:lpstr>
      <vt:lpstr>CDC Guidelines 2003  Dental Unit Waterlines and Water Quality</vt:lpstr>
      <vt:lpstr>Transmission-based Precautions</vt:lpstr>
      <vt:lpstr>2007 Guideline for Isolation Precautions: Preventing Transmission of Infectious Agents in Healthcare Settings </vt:lpstr>
      <vt:lpstr>Transmission-based precautions</vt:lpstr>
      <vt:lpstr>Three principal routes of transmission in healthcare settings requiring precautions beyond standard precautions</vt:lpstr>
      <vt:lpstr>Managing patients requiring airborne precautions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Heroes on the Sideline:  Sports Dentistry and Today's Athletes  Presented by David Dowsett, DMD</dc:title>
  <dc:creator>Margy Simco</dc:creator>
  <cp:lastModifiedBy>Jamie Alongi</cp:lastModifiedBy>
  <cp:revision>66</cp:revision>
  <dcterms:created xsi:type="dcterms:W3CDTF">2020-10-07T20:47:00Z</dcterms:created>
  <dcterms:modified xsi:type="dcterms:W3CDTF">2023-08-16T21:37:28Z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0x010100B2E970E73562F54AA40B047CD34C334F</vt:lpwstr>
  </property>
</Properties>
</file>