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2"/>
  </p:notesMasterIdLst>
  <p:sldIdLst>
    <p:sldId id="607" r:id="rId4"/>
    <p:sldId id="641" r:id="rId5"/>
    <p:sldId id="645" r:id="rId6"/>
    <p:sldId id="634" r:id="rId7"/>
    <p:sldId id="625" r:id="rId8"/>
    <p:sldId id="637" r:id="rId9"/>
    <p:sldId id="642" r:id="rId10"/>
    <p:sldId id="626" r:id="rId11"/>
    <p:sldId id="618" r:id="rId12"/>
    <p:sldId id="636" r:id="rId13"/>
    <p:sldId id="620" r:id="rId14"/>
    <p:sldId id="621" r:id="rId15"/>
    <p:sldId id="629" r:id="rId16"/>
    <p:sldId id="646" r:id="rId17"/>
    <p:sldId id="639" r:id="rId18"/>
    <p:sldId id="640" r:id="rId19"/>
    <p:sldId id="622" r:id="rId20"/>
    <p:sldId id="628" r:id="rId21"/>
    <p:sldId id="627" r:id="rId22"/>
    <p:sldId id="623" r:id="rId23"/>
    <p:sldId id="644" r:id="rId24"/>
    <p:sldId id="633" r:id="rId25"/>
    <p:sldId id="635" r:id="rId26"/>
    <p:sldId id="630" r:id="rId27"/>
    <p:sldId id="632" r:id="rId28"/>
    <p:sldId id="638" r:id="rId29"/>
    <p:sldId id="631" r:id="rId30"/>
    <p:sldId id="256" r:id="rId31"/>
    <p:sldId id="257" r:id="rId32"/>
    <p:sldId id="258" r:id="rId33"/>
    <p:sldId id="259" r:id="rId34"/>
    <p:sldId id="260" r:id="rId35"/>
    <p:sldId id="261" r:id="rId36"/>
    <p:sldId id="262" r:id="rId37"/>
    <p:sldId id="263" r:id="rId38"/>
    <p:sldId id="264" r:id="rId39"/>
    <p:sldId id="265" r:id="rId40"/>
    <p:sldId id="26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275" autoAdjust="0"/>
    <p:restoredTop sz="94660"/>
  </p:normalViewPr>
  <p:slideViewPr>
    <p:cSldViewPr snapToGrid="0">
      <p:cViewPr>
        <p:scale>
          <a:sx n="50" d="100"/>
          <a:sy n="50" d="100"/>
        </p:scale>
        <p:origin x="396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AEE955-98D2-440C-91B5-63676BEFCAC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A3FB42C-DAC0-4B77-A12A-9CB4667E98C7}">
      <dgm:prSet phldrT="[Text]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dirty="0"/>
            <a:t>Communicable disease</a:t>
          </a:r>
        </a:p>
      </dgm:t>
    </dgm:pt>
    <dgm:pt modelId="{4844A05F-1BBC-4FA8-905C-1C178AC8A320}" type="parTrans" cxnId="{AB51EFA0-009B-4674-ABC0-106187F5574F}">
      <dgm:prSet/>
      <dgm:spPr/>
      <dgm:t>
        <a:bodyPr/>
        <a:lstStyle/>
        <a:p>
          <a:endParaRPr lang="en-US"/>
        </a:p>
      </dgm:t>
    </dgm:pt>
    <dgm:pt modelId="{F86CD14F-DB08-4FA7-B8CD-53A034B6E42A}" type="sibTrans" cxnId="{AB51EFA0-009B-4674-ABC0-106187F5574F}">
      <dgm:prSet/>
      <dgm:spPr/>
      <dgm:t>
        <a:bodyPr/>
        <a:lstStyle/>
        <a:p>
          <a:endParaRPr lang="en-US"/>
        </a:p>
      </dgm:t>
    </dgm:pt>
    <dgm:pt modelId="{C424555A-1CCF-4D81-90FD-5E480C3E0766}">
      <dgm:prSet phldrT="[Text]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dirty="0"/>
            <a:t>Must care for the whole community.</a:t>
          </a:r>
        </a:p>
      </dgm:t>
    </dgm:pt>
    <dgm:pt modelId="{A660C636-55CD-410A-AF54-F02B1704BF75}" type="parTrans" cxnId="{D3000402-2AAF-4C15-B6E5-431DCED26D97}">
      <dgm:prSet/>
      <dgm:spPr/>
      <dgm:t>
        <a:bodyPr/>
        <a:lstStyle/>
        <a:p>
          <a:endParaRPr lang="en-US"/>
        </a:p>
      </dgm:t>
    </dgm:pt>
    <dgm:pt modelId="{A5D30297-BA0B-4302-8B03-F14A5C8E1C77}" type="sibTrans" cxnId="{D3000402-2AAF-4C15-B6E5-431DCED26D97}">
      <dgm:prSet/>
      <dgm:spPr/>
      <dgm:t>
        <a:bodyPr/>
        <a:lstStyle/>
        <a:p>
          <a:endParaRPr lang="en-US"/>
        </a:p>
      </dgm:t>
    </dgm:pt>
    <dgm:pt modelId="{502C75DA-BB5D-4A3C-A375-5B47E04DFC21}">
      <dgm:prSet phldrT="[Text]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dirty="0"/>
            <a:t>One patient </a:t>
          </a:r>
          <a:r>
            <a:rPr lang="en-US" dirty="0">
              <a:sym typeface="Wingdings" panose="05000000000000000000" pitchFamily="2" charset="2"/>
            </a:rPr>
            <a:t> </a:t>
          </a:r>
          <a:r>
            <a:rPr lang="en-US" dirty="0"/>
            <a:t>many patients</a:t>
          </a:r>
        </a:p>
      </dgm:t>
    </dgm:pt>
    <dgm:pt modelId="{C6D862AB-FFA1-4BF5-BF0D-66805641F7FA}" type="parTrans" cxnId="{5BF4E3DB-C3BA-4606-B6E1-E5729B70C882}">
      <dgm:prSet/>
      <dgm:spPr/>
      <dgm:t>
        <a:bodyPr/>
        <a:lstStyle/>
        <a:p>
          <a:endParaRPr lang="en-US"/>
        </a:p>
      </dgm:t>
    </dgm:pt>
    <dgm:pt modelId="{59922E8B-E059-42C0-984A-125672E78F84}" type="sibTrans" cxnId="{5BF4E3DB-C3BA-4606-B6E1-E5729B70C882}">
      <dgm:prSet/>
      <dgm:spPr/>
      <dgm:t>
        <a:bodyPr/>
        <a:lstStyle/>
        <a:p>
          <a:endParaRPr lang="en-US"/>
        </a:p>
      </dgm:t>
    </dgm:pt>
    <dgm:pt modelId="{D12E5E00-604F-47DF-9467-F61F72B6345B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Diet/habits</a:t>
          </a:r>
        </a:p>
      </dgm:t>
    </dgm:pt>
    <dgm:pt modelId="{E778E14A-475E-4C46-9F08-33D8A0F9C42F}" type="parTrans" cxnId="{3622C61A-996D-4739-9575-4C3502DFF340}">
      <dgm:prSet/>
      <dgm:spPr/>
      <dgm:t>
        <a:bodyPr/>
        <a:lstStyle/>
        <a:p>
          <a:endParaRPr lang="en-US"/>
        </a:p>
      </dgm:t>
    </dgm:pt>
    <dgm:pt modelId="{AB941F75-FA51-4C55-A570-586BF80CEA2C}" type="sibTrans" cxnId="{3622C61A-996D-4739-9575-4C3502DFF340}">
      <dgm:prSet/>
      <dgm:spPr/>
      <dgm:t>
        <a:bodyPr/>
        <a:lstStyle/>
        <a:p>
          <a:endParaRPr lang="en-US"/>
        </a:p>
      </dgm:t>
    </dgm:pt>
    <dgm:pt modelId="{43FAC3FE-7D48-4DD0-AC99-A41FA3745709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Patient experience</a:t>
          </a:r>
        </a:p>
      </dgm:t>
    </dgm:pt>
    <dgm:pt modelId="{3FD7A4B5-C0C5-4A13-A0A8-39D552DFFE3B}" type="parTrans" cxnId="{6880497F-6C42-4AD8-924D-29277E7713F4}">
      <dgm:prSet/>
      <dgm:spPr/>
      <dgm:t>
        <a:bodyPr/>
        <a:lstStyle/>
        <a:p>
          <a:endParaRPr lang="en-US"/>
        </a:p>
      </dgm:t>
    </dgm:pt>
    <dgm:pt modelId="{6C3245D1-990B-40C7-90A5-58D563F98B9B}" type="sibTrans" cxnId="{6880497F-6C42-4AD8-924D-29277E7713F4}">
      <dgm:prSet/>
      <dgm:spPr/>
      <dgm:t>
        <a:bodyPr/>
        <a:lstStyle/>
        <a:p>
          <a:endParaRPr lang="en-US"/>
        </a:p>
      </dgm:t>
    </dgm:pt>
    <dgm:pt modelId="{956128F0-22B1-4CCB-B963-5A885D47D14B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Prioritize positive experiences</a:t>
          </a:r>
        </a:p>
      </dgm:t>
    </dgm:pt>
    <dgm:pt modelId="{6237EB10-49A6-41C4-A963-DF183D54024F}" type="parTrans" cxnId="{38F74B4E-E3BA-4093-AFF0-3B90538CBF0E}">
      <dgm:prSet/>
      <dgm:spPr/>
      <dgm:t>
        <a:bodyPr/>
        <a:lstStyle/>
        <a:p>
          <a:endParaRPr lang="en-US"/>
        </a:p>
      </dgm:t>
    </dgm:pt>
    <dgm:pt modelId="{B3F76428-1377-4230-AD0B-84D30623CB00}" type="sibTrans" cxnId="{38F74B4E-E3BA-4093-AFF0-3B90538CBF0E}">
      <dgm:prSet/>
      <dgm:spPr/>
      <dgm:t>
        <a:bodyPr/>
        <a:lstStyle/>
        <a:p>
          <a:endParaRPr lang="en-US"/>
        </a:p>
      </dgm:t>
    </dgm:pt>
    <dgm:pt modelId="{B56D5791-6CC7-4408-BA6F-2AA9DCED35E3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Practice kindness and respect</a:t>
          </a:r>
        </a:p>
      </dgm:t>
    </dgm:pt>
    <dgm:pt modelId="{048B1A3E-F1CF-4496-8A25-E3EA85399209}" type="parTrans" cxnId="{32C0A88C-442E-4658-A87C-8634590C5D4F}">
      <dgm:prSet/>
      <dgm:spPr/>
      <dgm:t>
        <a:bodyPr/>
        <a:lstStyle/>
        <a:p>
          <a:endParaRPr lang="en-US"/>
        </a:p>
      </dgm:t>
    </dgm:pt>
    <dgm:pt modelId="{7CB38792-6569-4A9B-B9C1-0B8260C57C8F}" type="sibTrans" cxnId="{32C0A88C-442E-4658-A87C-8634590C5D4F}">
      <dgm:prSet/>
      <dgm:spPr/>
      <dgm:t>
        <a:bodyPr/>
        <a:lstStyle/>
        <a:p>
          <a:endParaRPr lang="en-US"/>
        </a:p>
      </dgm:t>
    </dgm:pt>
    <dgm:pt modelId="{BD7CCD2E-F7FD-4793-B4D3-1F53F674163F}">
      <dgm:prSet phldrT="[Text]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dirty="0"/>
            <a:t>Use MID/NID: </a:t>
          </a:r>
        </a:p>
      </dgm:t>
    </dgm:pt>
    <dgm:pt modelId="{F5F275A0-2A2E-40C5-B919-3DAA172BE972}" type="parTrans" cxnId="{23B05D64-0000-4FE7-8423-4ADFCE6523B0}">
      <dgm:prSet/>
      <dgm:spPr/>
      <dgm:t>
        <a:bodyPr/>
        <a:lstStyle/>
        <a:p>
          <a:endParaRPr lang="en-US"/>
        </a:p>
      </dgm:t>
    </dgm:pt>
    <dgm:pt modelId="{0E7D940D-C555-4A79-B7D7-4C797D569711}" type="sibTrans" cxnId="{23B05D64-0000-4FE7-8423-4ADFCE6523B0}">
      <dgm:prSet/>
      <dgm:spPr/>
      <dgm:t>
        <a:bodyPr/>
        <a:lstStyle/>
        <a:p>
          <a:endParaRPr lang="en-US"/>
        </a:p>
      </dgm:t>
    </dgm:pt>
    <dgm:pt modelId="{6E73D741-CFDF-4C01-8672-D954EAF92C73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/>
            <a:t>Medical management of caries</a:t>
          </a:r>
        </a:p>
      </dgm:t>
    </dgm:pt>
    <dgm:pt modelId="{3B1523A5-ADDC-49CC-AB07-83935E66E726}" type="parTrans" cxnId="{9CC08AE9-7731-4215-A9BD-FA48583983BA}">
      <dgm:prSet/>
      <dgm:spPr/>
      <dgm:t>
        <a:bodyPr/>
        <a:lstStyle/>
        <a:p>
          <a:endParaRPr lang="en-US"/>
        </a:p>
      </dgm:t>
    </dgm:pt>
    <dgm:pt modelId="{DB06F66E-86C1-4341-9EE8-699EBE8EFB8B}" type="sibTrans" cxnId="{9CC08AE9-7731-4215-A9BD-FA48583983BA}">
      <dgm:prSet/>
      <dgm:spPr/>
      <dgm:t>
        <a:bodyPr/>
        <a:lstStyle/>
        <a:p>
          <a:endParaRPr lang="en-US"/>
        </a:p>
      </dgm:t>
    </dgm:pt>
    <dgm:pt modelId="{825BC01A-5D15-423A-B8E4-D91784F39C19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/>
            <a:t>Change the oral environment: </a:t>
          </a:r>
        </a:p>
      </dgm:t>
    </dgm:pt>
    <dgm:pt modelId="{BEC1FC4E-15ED-4076-B3DF-64AB928C5FBB}" type="parTrans" cxnId="{B341CE57-88D9-49EF-B2AE-1E968980B269}">
      <dgm:prSet/>
      <dgm:spPr/>
      <dgm:t>
        <a:bodyPr/>
        <a:lstStyle/>
        <a:p>
          <a:endParaRPr lang="en-US"/>
        </a:p>
      </dgm:t>
    </dgm:pt>
    <dgm:pt modelId="{6FC49A3D-FC77-4410-B9BF-457F1FA973D2}" type="sibTrans" cxnId="{B341CE57-88D9-49EF-B2AE-1E968980B269}">
      <dgm:prSet/>
      <dgm:spPr/>
      <dgm:t>
        <a:bodyPr/>
        <a:lstStyle/>
        <a:p>
          <a:endParaRPr lang="en-US"/>
        </a:p>
      </dgm:t>
    </dgm:pt>
    <dgm:pt modelId="{1E74F853-C84D-441E-8316-56319608EAC2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/>
            <a:t>Systemic (health) influences: Vitamin D</a:t>
          </a:r>
        </a:p>
      </dgm:t>
    </dgm:pt>
    <dgm:pt modelId="{F357E542-16C0-4FC2-9065-0D9253BC6BA8}" type="parTrans" cxnId="{D0C55D74-6D1E-4799-B161-BABB7BD6FC31}">
      <dgm:prSet/>
      <dgm:spPr/>
      <dgm:t>
        <a:bodyPr/>
        <a:lstStyle/>
        <a:p>
          <a:endParaRPr lang="en-US"/>
        </a:p>
      </dgm:t>
    </dgm:pt>
    <dgm:pt modelId="{08DA0BAB-8290-42B7-B509-EB3DB9C6DD60}" type="sibTrans" cxnId="{D0C55D74-6D1E-4799-B161-BABB7BD6FC31}">
      <dgm:prSet/>
      <dgm:spPr/>
      <dgm:t>
        <a:bodyPr/>
        <a:lstStyle/>
        <a:p>
          <a:endParaRPr lang="en-US"/>
        </a:p>
      </dgm:t>
    </dgm:pt>
    <dgm:pt modelId="{12375821-3AE5-421E-AF49-91E34198D318}">
      <dgm:prSet phldrT="[Text]"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r>
            <a:rPr lang="en-US" dirty="0"/>
            <a:t>Empower influencers</a:t>
          </a:r>
        </a:p>
      </dgm:t>
    </dgm:pt>
    <dgm:pt modelId="{EEADBCD8-85AA-44E4-A7A7-D339B9EDAD27}" type="parTrans" cxnId="{D8C62BDB-65AA-4B2C-BDEE-232CFF84DF85}">
      <dgm:prSet/>
      <dgm:spPr/>
      <dgm:t>
        <a:bodyPr/>
        <a:lstStyle/>
        <a:p>
          <a:endParaRPr lang="en-US"/>
        </a:p>
      </dgm:t>
    </dgm:pt>
    <dgm:pt modelId="{6EA3A1EF-D06C-4C35-9933-056D68E13EFB}" type="sibTrans" cxnId="{D8C62BDB-65AA-4B2C-BDEE-232CFF84DF85}">
      <dgm:prSet/>
      <dgm:spPr/>
      <dgm:t>
        <a:bodyPr/>
        <a:lstStyle/>
        <a:p>
          <a:endParaRPr lang="en-US"/>
        </a:p>
      </dgm:t>
    </dgm:pt>
    <dgm:pt modelId="{FF17D7F7-FD47-4B7A-9587-EDE6B91D770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OHI / Toothbrush prophy (not prophy cup)</a:t>
          </a:r>
        </a:p>
      </dgm:t>
    </dgm:pt>
    <dgm:pt modelId="{BCCA916E-417E-46CB-8463-F7B9D36181E0}" type="parTrans" cxnId="{F8B09CCC-EC1A-4C21-97BA-F2B766BC82DB}">
      <dgm:prSet/>
      <dgm:spPr/>
      <dgm:t>
        <a:bodyPr/>
        <a:lstStyle/>
        <a:p>
          <a:endParaRPr lang="en-US"/>
        </a:p>
      </dgm:t>
    </dgm:pt>
    <dgm:pt modelId="{F576C422-E08B-4921-822E-1CA28DCD68F3}" type="sibTrans" cxnId="{F8B09CCC-EC1A-4C21-97BA-F2B766BC82DB}">
      <dgm:prSet/>
      <dgm:spPr/>
      <dgm:t>
        <a:bodyPr/>
        <a:lstStyle/>
        <a:p>
          <a:endParaRPr lang="en-US"/>
        </a:p>
      </dgm:t>
    </dgm:pt>
    <dgm:pt modelId="{DEAED251-A399-479B-99D2-D0E4077C4B5D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Motivational interviewing</a:t>
          </a:r>
        </a:p>
      </dgm:t>
    </dgm:pt>
    <dgm:pt modelId="{500BEB3F-CA0B-4F8D-97CC-E76C22B7578F}" type="parTrans" cxnId="{6FCCC3D8-D09C-4C52-9E0B-055552882770}">
      <dgm:prSet/>
      <dgm:spPr/>
      <dgm:t>
        <a:bodyPr/>
        <a:lstStyle/>
        <a:p>
          <a:endParaRPr lang="en-US"/>
        </a:p>
      </dgm:t>
    </dgm:pt>
    <dgm:pt modelId="{AB3DF6CA-68AF-4BC6-99A6-0846B7E300B3}" type="sibTrans" cxnId="{6FCCC3D8-D09C-4C52-9E0B-055552882770}">
      <dgm:prSet/>
      <dgm:spPr/>
      <dgm:t>
        <a:bodyPr/>
        <a:lstStyle/>
        <a:p>
          <a:endParaRPr lang="en-US"/>
        </a:p>
      </dgm:t>
    </dgm:pt>
    <dgm:pt modelId="{CF54D334-9A46-466F-983E-28B436D3032C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Oral environment</a:t>
          </a:r>
        </a:p>
        <a:p>
          <a:r>
            <a:rPr lang="en-US" dirty="0"/>
            <a:t>(bacteria, pH, minerals)</a:t>
          </a:r>
        </a:p>
      </dgm:t>
    </dgm:pt>
    <dgm:pt modelId="{8757F44B-1C76-40D5-9F01-C93281907C57}" type="parTrans" cxnId="{C4381249-B125-4D7F-A792-6B22FC9A644F}">
      <dgm:prSet/>
      <dgm:spPr/>
      <dgm:t>
        <a:bodyPr/>
        <a:lstStyle/>
        <a:p>
          <a:endParaRPr lang="en-US"/>
        </a:p>
      </dgm:t>
    </dgm:pt>
    <dgm:pt modelId="{E22E6B5F-39DE-450C-A441-B42926AEAE6C}" type="sibTrans" cxnId="{C4381249-B125-4D7F-A792-6B22FC9A644F}">
      <dgm:prSet/>
      <dgm:spPr/>
      <dgm:t>
        <a:bodyPr/>
        <a:lstStyle/>
        <a:p>
          <a:endParaRPr lang="en-US"/>
        </a:p>
      </dgm:t>
    </dgm:pt>
    <dgm:pt modelId="{412AB997-40A9-4D88-AE77-7B2AB6D67CEB}">
      <dgm:prSet phldrT="[Text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Relationship building</a:t>
          </a:r>
        </a:p>
      </dgm:t>
    </dgm:pt>
    <dgm:pt modelId="{5A76CC6A-3182-443E-B4D7-FFA5FF54889A}" type="parTrans" cxnId="{E6511AD0-F1BF-4590-8C86-DFCF47D1910B}">
      <dgm:prSet/>
      <dgm:spPr/>
      <dgm:t>
        <a:bodyPr/>
        <a:lstStyle/>
        <a:p>
          <a:endParaRPr lang="en-US"/>
        </a:p>
      </dgm:t>
    </dgm:pt>
    <dgm:pt modelId="{C88BDF54-8EF2-4A18-A555-7E89A68087C7}" type="sibTrans" cxnId="{E6511AD0-F1BF-4590-8C86-DFCF47D1910B}">
      <dgm:prSet/>
      <dgm:spPr/>
      <dgm:t>
        <a:bodyPr/>
        <a:lstStyle/>
        <a:p>
          <a:endParaRPr lang="en-US"/>
        </a:p>
      </dgm:t>
    </dgm:pt>
    <dgm:pt modelId="{87B6DC53-7053-42E2-8B63-F22917FB228A}">
      <dgm:prSet phldrT="[Text]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/>
            <a:t>Fluoride, Antimicrobials, Xylitol, SDF, Glass Ionomers</a:t>
          </a:r>
        </a:p>
      </dgm:t>
    </dgm:pt>
    <dgm:pt modelId="{DA207C79-5D25-4B2F-8450-5168CE254D5F}" type="parTrans" cxnId="{A55BF83A-57E1-4EDA-A15C-D45C792E45B1}">
      <dgm:prSet/>
      <dgm:spPr/>
      <dgm:t>
        <a:bodyPr/>
        <a:lstStyle/>
        <a:p>
          <a:endParaRPr lang="en-US"/>
        </a:p>
      </dgm:t>
    </dgm:pt>
    <dgm:pt modelId="{5F50322F-80B9-4879-B8C9-44F5C41680A9}" type="sibTrans" cxnId="{A55BF83A-57E1-4EDA-A15C-D45C792E45B1}">
      <dgm:prSet/>
      <dgm:spPr/>
      <dgm:t>
        <a:bodyPr/>
        <a:lstStyle/>
        <a:p>
          <a:endParaRPr lang="en-US"/>
        </a:p>
      </dgm:t>
    </dgm:pt>
    <dgm:pt modelId="{829E960C-4B94-4ED4-830C-D31CA799328B}" type="pres">
      <dgm:prSet presAssocID="{E5AEE955-98D2-440C-91B5-63676BEFCAC9}" presName="Name0" presStyleCnt="0">
        <dgm:presLayoutVars>
          <dgm:dir/>
          <dgm:animLvl val="lvl"/>
          <dgm:resizeHandles/>
        </dgm:presLayoutVars>
      </dgm:prSet>
      <dgm:spPr/>
    </dgm:pt>
    <dgm:pt modelId="{D7CFA993-FCDA-4C53-9420-5CE3C715796F}" type="pres">
      <dgm:prSet presAssocID="{DA3FB42C-DAC0-4B77-A12A-9CB4667E98C7}" presName="linNode" presStyleCnt="0"/>
      <dgm:spPr/>
    </dgm:pt>
    <dgm:pt modelId="{5465FB57-223D-4915-A2F6-D8DB7C9DE903}" type="pres">
      <dgm:prSet presAssocID="{DA3FB42C-DAC0-4B77-A12A-9CB4667E98C7}" presName="parentShp" presStyleLbl="node1" presStyleIdx="0" presStyleCnt="4" custLinFactNeighborY="-11919">
        <dgm:presLayoutVars>
          <dgm:bulletEnabled val="1"/>
        </dgm:presLayoutVars>
      </dgm:prSet>
      <dgm:spPr/>
    </dgm:pt>
    <dgm:pt modelId="{C1666A07-7612-413A-AE05-32E4D9B28E91}" type="pres">
      <dgm:prSet presAssocID="{DA3FB42C-DAC0-4B77-A12A-9CB4667E98C7}" presName="childShp" presStyleLbl="bgAccFollowNode1" presStyleIdx="0" presStyleCnt="4" custLinFactNeighborX="0" custLinFactNeighborY="-126">
        <dgm:presLayoutVars>
          <dgm:bulletEnabled val="1"/>
        </dgm:presLayoutVars>
      </dgm:prSet>
      <dgm:spPr/>
    </dgm:pt>
    <dgm:pt modelId="{458086DA-8801-4F04-B199-03AB4A3B3C2B}" type="pres">
      <dgm:prSet presAssocID="{F86CD14F-DB08-4FA7-B8CD-53A034B6E42A}" presName="spacing" presStyleCnt="0"/>
      <dgm:spPr/>
    </dgm:pt>
    <dgm:pt modelId="{D67D627E-98FF-46EE-91BA-0C1E614E1834}" type="pres">
      <dgm:prSet presAssocID="{D12E5E00-604F-47DF-9467-F61F72B6345B}" presName="linNode" presStyleCnt="0"/>
      <dgm:spPr/>
    </dgm:pt>
    <dgm:pt modelId="{EAE3F74A-9604-4A23-BB2E-082E9C6635EC}" type="pres">
      <dgm:prSet presAssocID="{D12E5E00-604F-47DF-9467-F61F72B6345B}" presName="parentShp" presStyleLbl="node1" presStyleIdx="1" presStyleCnt="4" custLinFactNeighborY="5000">
        <dgm:presLayoutVars>
          <dgm:bulletEnabled val="1"/>
        </dgm:presLayoutVars>
      </dgm:prSet>
      <dgm:spPr/>
    </dgm:pt>
    <dgm:pt modelId="{022020FA-0E4A-431D-9E38-640432AC4BE4}" type="pres">
      <dgm:prSet presAssocID="{D12E5E00-604F-47DF-9467-F61F72B6345B}" presName="childShp" presStyleLbl="bgAccFollowNode1" presStyleIdx="1" presStyleCnt="4">
        <dgm:presLayoutVars>
          <dgm:bulletEnabled val="1"/>
        </dgm:presLayoutVars>
      </dgm:prSet>
      <dgm:spPr/>
    </dgm:pt>
    <dgm:pt modelId="{3FA38093-87E9-46C0-8A7F-29414211D771}" type="pres">
      <dgm:prSet presAssocID="{AB941F75-FA51-4C55-A570-586BF80CEA2C}" presName="spacing" presStyleCnt="0"/>
      <dgm:spPr/>
    </dgm:pt>
    <dgm:pt modelId="{A570E251-D53B-4A1D-A27A-B6D28C34C6C4}" type="pres">
      <dgm:prSet presAssocID="{CF54D334-9A46-466F-983E-28B436D3032C}" presName="linNode" presStyleCnt="0"/>
      <dgm:spPr/>
    </dgm:pt>
    <dgm:pt modelId="{B9F70206-52BD-43D6-B5A0-2D9054F5FD57}" type="pres">
      <dgm:prSet presAssocID="{CF54D334-9A46-466F-983E-28B436D3032C}" presName="parentShp" presStyleLbl="node1" presStyleIdx="2" presStyleCnt="4">
        <dgm:presLayoutVars>
          <dgm:bulletEnabled val="1"/>
        </dgm:presLayoutVars>
      </dgm:prSet>
      <dgm:spPr/>
    </dgm:pt>
    <dgm:pt modelId="{A766A223-E6E2-4075-825E-EDC95E7BEA54}" type="pres">
      <dgm:prSet presAssocID="{CF54D334-9A46-466F-983E-28B436D3032C}" presName="childShp" presStyleLbl="bgAccFollowNode1" presStyleIdx="2" presStyleCnt="4">
        <dgm:presLayoutVars>
          <dgm:bulletEnabled val="1"/>
        </dgm:presLayoutVars>
      </dgm:prSet>
      <dgm:spPr/>
    </dgm:pt>
    <dgm:pt modelId="{DC6CB57F-06DF-47D9-9DD7-8DAABAAB5196}" type="pres">
      <dgm:prSet presAssocID="{E22E6B5F-39DE-450C-A441-B42926AEAE6C}" presName="spacing" presStyleCnt="0"/>
      <dgm:spPr/>
    </dgm:pt>
    <dgm:pt modelId="{95303068-0340-4048-AC25-0E37E727C98D}" type="pres">
      <dgm:prSet presAssocID="{43FAC3FE-7D48-4DD0-AC99-A41FA3745709}" presName="linNode" presStyleCnt="0"/>
      <dgm:spPr/>
    </dgm:pt>
    <dgm:pt modelId="{97CCCEC8-E56F-45D0-8D49-EC52568B8743}" type="pres">
      <dgm:prSet presAssocID="{43FAC3FE-7D48-4DD0-AC99-A41FA3745709}" presName="parentShp" presStyleLbl="node1" presStyleIdx="3" presStyleCnt="4">
        <dgm:presLayoutVars>
          <dgm:bulletEnabled val="1"/>
        </dgm:presLayoutVars>
      </dgm:prSet>
      <dgm:spPr/>
    </dgm:pt>
    <dgm:pt modelId="{312118A5-E645-4BF2-9EEC-195BC6B33A24}" type="pres">
      <dgm:prSet presAssocID="{43FAC3FE-7D48-4DD0-AC99-A41FA3745709}" presName="childShp" presStyleLbl="bgAccFollowNode1" presStyleIdx="3" presStyleCnt="4" custLinFactNeighborX="0" custLinFactNeighborY="126">
        <dgm:presLayoutVars>
          <dgm:bulletEnabled val="1"/>
        </dgm:presLayoutVars>
      </dgm:prSet>
      <dgm:spPr/>
    </dgm:pt>
  </dgm:ptLst>
  <dgm:cxnLst>
    <dgm:cxn modelId="{D3000402-2AAF-4C15-B6E5-431DCED26D97}" srcId="{DA3FB42C-DAC0-4B77-A12A-9CB4667E98C7}" destId="{C424555A-1CCF-4D81-90FD-5E480C3E0766}" srcOrd="0" destOrd="0" parTransId="{A660C636-55CD-410A-AF54-F02B1704BF75}" sibTransId="{A5D30297-BA0B-4302-8B03-F14A5C8E1C77}"/>
    <dgm:cxn modelId="{3622C61A-996D-4739-9575-4C3502DFF340}" srcId="{E5AEE955-98D2-440C-91B5-63676BEFCAC9}" destId="{D12E5E00-604F-47DF-9467-F61F72B6345B}" srcOrd="1" destOrd="0" parTransId="{E778E14A-475E-4C46-9F08-33D8A0F9C42F}" sibTransId="{AB941F75-FA51-4C55-A570-586BF80CEA2C}"/>
    <dgm:cxn modelId="{A55BF83A-57E1-4EDA-A15C-D45C792E45B1}" srcId="{825BC01A-5D15-423A-B8E4-D91784F39C19}" destId="{87B6DC53-7053-42E2-8B63-F22917FB228A}" srcOrd="0" destOrd="0" parTransId="{DA207C79-5D25-4B2F-8450-5168CE254D5F}" sibTransId="{5F50322F-80B9-4879-B8C9-44F5C41680A9}"/>
    <dgm:cxn modelId="{A3B19B42-52DE-432D-A049-235CEC537042}" type="presOf" srcId="{DA3FB42C-DAC0-4B77-A12A-9CB4667E98C7}" destId="{5465FB57-223D-4915-A2F6-D8DB7C9DE903}" srcOrd="0" destOrd="0" presId="urn:microsoft.com/office/officeart/2005/8/layout/vList6"/>
    <dgm:cxn modelId="{CB72F243-282E-42C8-A9CD-D8B5DF433363}" type="presOf" srcId="{502C75DA-BB5D-4A3C-A375-5B47E04DFC21}" destId="{C1666A07-7612-413A-AE05-32E4D9B28E91}" srcOrd="0" destOrd="1" presId="urn:microsoft.com/office/officeart/2005/8/layout/vList6"/>
    <dgm:cxn modelId="{23B05D64-0000-4FE7-8423-4ADFCE6523B0}" srcId="{43FAC3FE-7D48-4DD0-AC99-A41FA3745709}" destId="{BD7CCD2E-F7FD-4793-B4D3-1F53F674163F}" srcOrd="2" destOrd="0" parTransId="{F5F275A0-2A2E-40C5-B919-3DAA172BE972}" sibTransId="{0E7D940D-C555-4A79-B7D7-4C797D569711}"/>
    <dgm:cxn modelId="{7AF6E164-0660-4F65-8C92-7F892833318A}" type="presOf" srcId="{43FAC3FE-7D48-4DD0-AC99-A41FA3745709}" destId="{97CCCEC8-E56F-45D0-8D49-EC52568B8743}" srcOrd="0" destOrd="0" presId="urn:microsoft.com/office/officeart/2005/8/layout/vList6"/>
    <dgm:cxn modelId="{C4381249-B125-4D7F-A792-6B22FC9A644F}" srcId="{E5AEE955-98D2-440C-91B5-63676BEFCAC9}" destId="{CF54D334-9A46-466F-983E-28B436D3032C}" srcOrd="2" destOrd="0" parTransId="{8757F44B-1C76-40D5-9F01-C93281907C57}" sibTransId="{E22E6B5F-39DE-450C-A441-B42926AEAE6C}"/>
    <dgm:cxn modelId="{B241774A-EACF-414D-8295-C68487148C12}" type="presOf" srcId="{DEAED251-A399-479B-99D2-D0E4077C4B5D}" destId="{022020FA-0E4A-431D-9E38-640432AC4BE4}" srcOrd="0" destOrd="2" presId="urn:microsoft.com/office/officeart/2005/8/layout/vList6"/>
    <dgm:cxn modelId="{38F74B4E-E3BA-4093-AFF0-3B90538CBF0E}" srcId="{43FAC3FE-7D48-4DD0-AC99-A41FA3745709}" destId="{956128F0-22B1-4CCB-B963-5A885D47D14B}" srcOrd="0" destOrd="0" parTransId="{6237EB10-49A6-41C4-A963-DF183D54024F}" sibTransId="{B3F76428-1377-4230-AD0B-84D30623CB00}"/>
    <dgm:cxn modelId="{D0C55D74-6D1E-4799-B161-BABB7BD6FC31}" srcId="{CF54D334-9A46-466F-983E-28B436D3032C}" destId="{1E74F853-C84D-441E-8316-56319608EAC2}" srcOrd="2" destOrd="0" parTransId="{F357E542-16C0-4FC2-9065-0D9253BC6BA8}" sibTransId="{08DA0BAB-8290-42B7-B509-EB3DB9C6DD60}"/>
    <dgm:cxn modelId="{4D7F6C54-28BE-4EFB-ACAC-A5813F604221}" type="presOf" srcId="{C424555A-1CCF-4D81-90FD-5E480C3E0766}" destId="{C1666A07-7612-413A-AE05-32E4D9B28E91}" srcOrd="0" destOrd="0" presId="urn:microsoft.com/office/officeart/2005/8/layout/vList6"/>
    <dgm:cxn modelId="{B341CE57-88D9-49EF-B2AE-1E968980B269}" srcId="{CF54D334-9A46-466F-983E-28B436D3032C}" destId="{825BC01A-5D15-423A-B8E4-D91784F39C19}" srcOrd="1" destOrd="0" parTransId="{BEC1FC4E-15ED-4076-B3DF-64AB928C5FBB}" sibTransId="{6FC49A3D-FC77-4410-B9BF-457F1FA973D2}"/>
    <dgm:cxn modelId="{F3703D7B-F0E9-45E2-869B-08930AA608C8}" type="presOf" srcId="{BD7CCD2E-F7FD-4793-B4D3-1F53F674163F}" destId="{312118A5-E645-4BF2-9EEC-195BC6B33A24}" srcOrd="0" destOrd="2" presId="urn:microsoft.com/office/officeart/2005/8/layout/vList6"/>
    <dgm:cxn modelId="{6880497F-6C42-4AD8-924D-29277E7713F4}" srcId="{E5AEE955-98D2-440C-91B5-63676BEFCAC9}" destId="{43FAC3FE-7D48-4DD0-AC99-A41FA3745709}" srcOrd="3" destOrd="0" parTransId="{3FD7A4B5-C0C5-4A13-A0A8-39D552DFFE3B}" sibTransId="{6C3245D1-990B-40C7-90A5-58D563F98B9B}"/>
    <dgm:cxn modelId="{980F927F-5D2D-4F1F-9263-070C90A38C67}" type="presOf" srcId="{956128F0-22B1-4CCB-B963-5A885D47D14B}" destId="{312118A5-E645-4BF2-9EEC-195BC6B33A24}" srcOrd="0" destOrd="0" presId="urn:microsoft.com/office/officeart/2005/8/layout/vList6"/>
    <dgm:cxn modelId="{7B1ECF84-A2DF-44A1-8574-7F0829E653F6}" type="presOf" srcId="{6E73D741-CFDF-4C01-8672-D954EAF92C73}" destId="{A766A223-E6E2-4075-825E-EDC95E7BEA54}" srcOrd="0" destOrd="0" presId="urn:microsoft.com/office/officeart/2005/8/layout/vList6"/>
    <dgm:cxn modelId="{AAB2AC8A-0FC8-431D-8A0D-926BF7722953}" type="presOf" srcId="{1E74F853-C84D-441E-8316-56319608EAC2}" destId="{A766A223-E6E2-4075-825E-EDC95E7BEA54}" srcOrd="0" destOrd="3" presId="urn:microsoft.com/office/officeart/2005/8/layout/vList6"/>
    <dgm:cxn modelId="{3B29FC8A-625A-414D-AE3D-3ED03FD49D33}" type="presOf" srcId="{825BC01A-5D15-423A-B8E4-D91784F39C19}" destId="{A766A223-E6E2-4075-825E-EDC95E7BEA54}" srcOrd="0" destOrd="1" presId="urn:microsoft.com/office/officeart/2005/8/layout/vList6"/>
    <dgm:cxn modelId="{32C0A88C-442E-4658-A87C-8634590C5D4F}" srcId="{43FAC3FE-7D48-4DD0-AC99-A41FA3745709}" destId="{B56D5791-6CC7-4408-BA6F-2AA9DCED35E3}" srcOrd="1" destOrd="0" parTransId="{048B1A3E-F1CF-4496-8A25-E3EA85399209}" sibTransId="{7CB38792-6569-4A9B-B9C1-0B8260C57C8F}"/>
    <dgm:cxn modelId="{A4A37F8E-F242-4293-B275-3AD80C390EB6}" type="presOf" srcId="{12375821-3AE5-421E-AF49-91E34198D318}" destId="{C1666A07-7612-413A-AE05-32E4D9B28E91}" srcOrd="0" destOrd="2" presId="urn:microsoft.com/office/officeart/2005/8/layout/vList6"/>
    <dgm:cxn modelId="{08AEC292-934A-4703-AD62-F5C3742676EA}" type="presOf" srcId="{FF17D7F7-FD47-4B7A-9587-EDE6B91D770D}" destId="{022020FA-0E4A-431D-9E38-640432AC4BE4}" srcOrd="0" destOrd="0" presId="urn:microsoft.com/office/officeart/2005/8/layout/vList6"/>
    <dgm:cxn modelId="{5E24219B-1927-4620-BC79-C7423481A4D6}" type="presOf" srcId="{E5AEE955-98D2-440C-91B5-63676BEFCAC9}" destId="{829E960C-4B94-4ED4-830C-D31CA799328B}" srcOrd="0" destOrd="0" presId="urn:microsoft.com/office/officeart/2005/8/layout/vList6"/>
    <dgm:cxn modelId="{AB51EFA0-009B-4674-ABC0-106187F5574F}" srcId="{E5AEE955-98D2-440C-91B5-63676BEFCAC9}" destId="{DA3FB42C-DAC0-4B77-A12A-9CB4667E98C7}" srcOrd="0" destOrd="0" parTransId="{4844A05F-1BBC-4FA8-905C-1C178AC8A320}" sibTransId="{F86CD14F-DB08-4FA7-B8CD-53A034B6E42A}"/>
    <dgm:cxn modelId="{AA25D4A5-B31D-4366-B1BC-9F1029EEE0F7}" type="presOf" srcId="{B56D5791-6CC7-4408-BA6F-2AA9DCED35E3}" destId="{312118A5-E645-4BF2-9EEC-195BC6B33A24}" srcOrd="0" destOrd="1" presId="urn:microsoft.com/office/officeart/2005/8/layout/vList6"/>
    <dgm:cxn modelId="{B9851FB9-5C81-4130-A661-9C515F06A1E9}" type="presOf" srcId="{D12E5E00-604F-47DF-9467-F61F72B6345B}" destId="{EAE3F74A-9604-4A23-BB2E-082E9C6635EC}" srcOrd="0" destOrd="0" presId="urn:microsoft.com/office/officeart/2005/8/layout/vList6"/>
    <dgm:cxn modelId="{F8B09CCC-EC1A-4C21-97BA-F2B766BC82DB}" srcId="{D12E5E00-604F-47DF-9467-F61F72B6345B}" destId="{FF17D7F7-FD47-4B7A-9587-EDE6B91D770D}" srcOrd="0" destOrd="0" parTransId="{BCCA916E-417E-46CB-8463-F7B9D36181E0}" sibTransId="{F576C422-E08B-4921-822E-1CA28DCD68F3}"/>
    <dgm:cxn modelId="{E6511AD0-F1BF-4590-8C86-DFCF47D1910B}" srcId="{D12E5E00-604F-47DF-9467-F61F72B6345B}" destId="{412AB997-40A9-4D88-AE77-7B2AB6D67CEB}" srcOrd="1" destOrd="0" parTransId="{5A76CC6A-3182-443E-B4D7-FFA5FF54889A}" sibTransId="{C88BDF54-8EF2-4A18-A555-7E89A68087C7}"/>
    <dgm:cxn modelId="{BF3581D4-3DD7-4424-B61E-0BE0E9C8D62B}" type="presOf" srcId="{412AB997-40A9-4D88-AE77-7B2AB6D67CEB}" destId="{022020FA-0E4A-431D-9E38-640432AC4BE4}" srcOrd="0" destOrd="1" presId="urn:microsoft.com/office/officeart/2005/8/layout/vList6"/>
    <dgm:cxn modelId="{6FCCC3D8-D09C-4C52-9E0B-055552882770}" srcId="{D12E5E00-604F-47DF-9467-F61F72B6345B}" destId="{DEAED251-A399-479B-99D2-D0E4077C4B5D}" srcOrd="2" destOrd="0" parTransId="{500BEB3F-CA0B-4F8D-97CC-E76C22B7578F}" sibTransId="{AB3DF6CA-68AF-4BC6-99A6-0846B7E300B3}"/>
    <dgm:cxn modelId="{D8C62BDB-65AA-4B2C-BDEE-232CFF84DF85}" srcId="{DA3FB42C-DAC0-4B77-A12A-9CB4667E98C7}" destId="{12375821-3AE5-421E-AF49-91E34198D318}" srcOrd="2" destOrd="0" parTransId="{EEADBCD8-85AA-44E4-A7A7-D339B9EDAD27}" sibTransId="{6EA3A1EF-D06C-4C35-9933-056D68E13EFB}"/>
    <dgm:cxn modelId="{5BF4E3DB-C3BA-4606-B6E1-E5729B70C882}" srcId="{DA3FB42C-DAC0-4B77-A12A-9CB4667E98C7}" destId="{502C75DA-BB5D-4A3C-A375-5B47E04DFC21}" srcOrd="1" destOrd="0" parTransId="{C6D862AB-FFA1-4BF5-BF0D-66805641F7FA}" sibTransId="{59922E8B-E059-42C0-984A-125672E78F84}"/>
    <dgm:cxn modelId="{6E9ADDE1-B833-45BC-8059-F0DDD188A3F3}" type="presOf" srcId="{CF54D334-9A46-466F-983E-28B436D3032C}" destId="{B9F70206-52BD-43D6-B5A0-2D9054F5FD57}" srcOrd="0" destOrd="0" presId="urn:microsoft.com/office/officeart/2005/8/layout/vList6"/>
    <dgm:cxn modelId="{9CC08AE9-7731-4215-A9BD-FA48583983BA}" srcId="{CF54D334-9A46-466F-983E-28B436D3032C}" destId="{6E73D741-CFDF-4C01-8672-D954EAF92C73}" srcOrd="0" destOrd="0" parTransId="{3B1523A5-ADDC-49CC-AB07-83935E66E726}" sibTransId="{DB06F66E-86C1-4341-9EE8-699EBE8EFB8B}"/>
    <dgm:cxn modelId="{8C57B5F0-4CA6-4AFD-AA56-3DE88B698186}" type="presOf" srcId="{87B6DC53-7053-42E2-8B63-F22917FB228A}" destId="{A766A223-E6E2-4075-825E-EDC95E7BEA54}" srcOrd="0" destOrd="2" presId="urn:microsoft.com/office/officeart/2005/8/layout/vList6"/>
    <dgm:cxn modelId="{36F015E2-23D3-4F7E-B648-49F76C692AD2}" type="presParOf" srcId="{829E960C-4B94-4ED4-830C-D31CA799328B}" destId="{D7CFA993-FCDA-4C53-9420-5CE3C715796F}" srcOrd="0" destOrd="0" presId="urn:microsoft.com/office/officeart/2005/8/layout/vList6"/>
    <dgm:cxn modelId="{A8D67620-1A5B-489D-A24D-27960EBCE6A8}" type="presParOf" srcId="{D7CFA993-FCDA-4C53-9420-5CE3C715796F}" destId="{5465FB57-223D-4915-A2F6-D8DB7C9DE903}" srcOrd="0" destOrd="0" presId="urn:microsoft.com/office/officeart/2005/8/layout/vList6"/>
    <dgm:cxn modelId="{4FFA4CA7-5BF4-40E4-97A3-8582F9FBE998}" type="presParOf" srcId="{D7CFA993-FCDA-4C53-9420-5CE3C715796F}" destId="{C1666A07-7612-413A-AE05-32E4D9B28E91}" srcOrd="1" destOrd="0" presId="urn:microsoft.com/office/officeart/2005/8/layout/vList6"/>
    <dgm:cxn modelId="{3CC7617A-231A-470A-A69D-CA9C31497C38}" type="presParOf" srcId="{829E960C-4B94-4ED4-830C-D31CA799328B}" destId="{458086DA-8801-4F04-B199-03AB4A3B3C2B}" srcOrd="1" destOrd="0" presId="urn:microsoft.com/office/officeart/2005/8/layout/vList6"/>
    <dgm:cxn modelId="{8171F69B-6E30-44BE-8EF7-CFF4181B2C70}" type="presParOf" srcId="{829E960C-4B94-4ED4-830C-D31CA799328B}" destId="{D67D627E-98FF-46EE-91BA-0C1E614E1834}" srcOrd="2" destOrd="0" presId="urn:microsoft.com/office/officeart/2005/8/layout/vList6"/>
    <dgm:cxn modelId="{26EC6B39-E31D-4840-B533-3DF849C046C8}" type="presParOf" srcId="{D67D627E-98FF-46EE-91BA-0C1E614E1834}" destId="{EAE3F74A-9604-4A23-BB2E-082E9C6635EC}" srcOrd="0" destOrd="0" presId="urn:microsoft.com/office/officeart/2005/8/layout/vList6"/>
    <dgm:cxn modelId="{217BC5DE-33DA-4D13-BE3E-3A3E194BD703}" type="presParOf" srcId="{D67D627E-98FF-46EE-91BA-0C1E614E1834}" destId="{022020FA-0E4A-431D-9E38-640432AC4BE4}" srcOrd="1" destOrd="0" presId="urn:microsoft.com/office/officeart/2005/8/layout/vList6"/>
    <dgm:cxn modelId="{62D38F12-A110-4A3F-AD58-782DF17F11B4}" type="presParOf" srcId="{829E960C-4B94-4ED4-830C-D31CA799328B}" destId="{3FA38093-87E9-46C0-8A7F-29414211D771}" srcOrd="3" destOrd="0" presId="urn:microsoft.com/office/officeart/2005/8/layout/vList6"/>
    <dgm:cxn modelId="{28D481FF-3AAA-461C-8841-5AD9C72A3C9D}" type="presParOf" srcId="{829E960C-4B94-4ED4-830C-D31CA799328B}" destId="{A570E251-D53B-4A1D-A27A-B6D28C34C6C4}" srcOrd="4" destOrd="0" presId="urn:microsoft.com/office/officeart/2005/8/layout/vList6"/>
    <dgm:cxn modelId="{E9C2C972-8005-4C5E-9CC1-97FFBF8458FE}" type="presParOf" srcId="{A570E251-D53B-4A1D-A27A-B6D28C34C6C4}" destId="{B9F70206-52BD-43D6-B5A0-2D9054F5FD57}" srcOrd="0" destOrd="0" presId="urn:microsoft.com/office/officeart/2005/8/layout/vList6"/>
    <dgm:cxn modelId="{98D00A2D-AE8B-42D1-B3A6-B746671FA9C9}" type="presParOf" srcId="{A570E251-D53B-4A1D-A27A-B6D28C34C6C4}" destId="{A766A223-E6E2-4075-825E-EDC95E7BEA54}" srcOrd="1" destOrd="0" presId="urn:microsoft.com/office/officeart/2005/8/layout/vList6"/>
    <dgm:cxn modelId="{E1AD967A-691A-4183-A904-EF3861BFBD12}" type="presParOf" srcId="{829E960C-4B94-4ED4-830C-D31CA799328B}" destId="{DC6CB57F-06DF-47D9-9DD7-8DAABAAB5196}" srcOrd="5" destOrd="0" presId="urn:microsoft.com/office/officeart/2005/8/layout/vList6"/>
    <dgm:cxn modelId="{F833C5AC-7A21-47CE-84B6-7CEA0A2726E4}" type="presParOf" srcId="{829E960C-4B94-4ED4-830C-D31CA799328B}" destId="{95303068-0340-4048-AC25-0E37E727C98D}" srcOrd="6" destOrd="0" presId="urn:microsoft.com/office/officeart/2005/8/layout/vList6"/>
    <dgm:cxn modelId="{16E08507-D257-489F-9EB6-26C5ECCF779E}" type="presParOf" srcId="{95303068-0340-4048-AC25-0E37E727C98D}" destId="{97CCCEC8-E56F-45D0-8D49-EC52568B8743}" srcOrd="0" destOrd="0" presId="urn:microsoft.com/office/officeart/2005/8/layout/vList6"/>
    <dgm:cxn modelId="{B3C5B5C8-6FF0-4CE8-A8C5-249F079D1671}" type="presParOf" srcId="{95303068-0340-4048-AC25-0E37E727C98D}" destId="{312118A5-E645-4BF2-9EEC-195BC6B33A2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66A07-7612-413A-AE05-32E4D9B28E91}">
      <dsp:nvSpPr>
        <dsp:cNvPr id="0" name=""/>
        <dsp:cNvSpPr/>
      </dsp:nvSpPr>
      <dsp:spPr>
        <a:xfrm>
          <a:off x="3254252" y="0"/>
          <a:ext cx="4881378" cy="11560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75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Must care for the whole community.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One patient </a:t>
          </a:r>
          <a:r>
            <a:rPr lang="en-US" sz="1300" kern="1200" dirty="0">
              <a:sym typeface="Wingdings" panose="05000000000000000000" pitchFamily="2" charset="2"/>
            </a:rPr>
            <a:t> </a:t>
          </a:r>
          <a:r>
            <a:rPr lang="en-US" sz="1300" kern="1200" dirty="0"/>
            <a:t>many patients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Empower influencers</a:t>
          </a:r>
        </a:p>
      </dsp:txBody>
      <dsp:txXfrm>
        <a:off x="3254252" y="144511"/>
        <a:ext cx="4447844" cy="867069"/>
      </dsp:txXfrm>
    </dsp:sp>
    <dsp:sp modelId="{5465FB57-223D-4915-A2F6-D8DB7C9DE903}">
      <dsp:nvSpPr>
        <dsp:cNvPr id="0" name=""/>
        <dsp:cNvSpPr/>
      </dsp:nvSpPr>
      <dsp:spPr>
        <a:xfrm>
          <a:off x="0" y="0"/>
          <a:ext cx="3254252" cy="1156091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Communicable disease</a:t>
          </a:r>
        </a:p>
      </dsp:txBody>
      <dsp:txXfrm>
        <a:off x="56436" y="56436"/>
        <a:ext cx="3141380" cy="1043219"/>
      </dsp:txXfrm>
    </dsp:sp>
    <dsp:sp modelId="{022020FA-0E4A-431D-9E38-640432AC4BE4}">
      <dsp:nvSpPr>
        <dsp:cNvPr id="0" name=""/>
        <dsp:cNvSpPr/>
      </dsp:nvSpPr>
      <dsp:spPr>
        <a:xfrm>
          <a:off x="3254252" y="1273157"/>
          <a:ext cx="4881378" cy="11560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OHI / Toothbrush prophy (not prophy cup)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Relationship building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Motivational interviewing</a:t>
          </a:r>
        </a:p>
      </dsp:txBody>
      <dsp:txXfrm>
        <a:off x="3254252" y="1417668"/>
        <a:ext cx="4447844" cy="867069"/>
      </dsp:txXfrm>
    </dsp:sp>
    <dsp:sp modelId="{EAE3F74A-9604-4A23-BB2E-082E9C6635EC}">
      <dsp:nvSpPr>
        <dsp:cNvPr id="0" name=""/>
        <dsp:cNvSpPr/>
      </dsp:nvSpPr>
      <dsp:spPr>
        <a:xfrm>
          <a:off x="0" y="1330961"/>
          <a:ext cx="3254252" cy="1156091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Diet/habits</a:t>
          </a:r>
        </a:p>
      </dsp:txBody>
      <dsp:txXfrm>
        <a:off x="56436" y="1387397"/>
        <a:ext cx="3141380" cy="1043219"/>
      </dsp:txXfrm>
    </dsp:sp>
    <dsp:sp modelId="{A766A223-E6E2-4075-825E-EDC95E7BEA54}">
      <dsp:nvSpPr>
        <dsp:cNvPr id="0" name=""/>
        <dsp:cNvSpPr/>
      </dsp:nvSpPr>
      <dsp:spPr>
        <a:xfrm>
          <a:off x="3254252" y="2544857"/>
          <a:ext cx="4881378" cy="11560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Medical management of caries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Change the oral environment: </a:t>
          </a:r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Fluoride, Antimicrobials, Xylitol, SDF, Glass Ionomers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Systemic (health) influences: Vitamin D</a:t>
          </a:r>
        </a:p>
      </dsp:txBody>
      <dsp:txXfrm>
        <a:off x="3254252" y="2689368"/>
        <a:ext cx="4447844" cy="867069"/>
      </dsp:txXfrm>
    </dsp:sp>
    <dsp:sp modelId="{B9F70206-52BD-43D6-B5A0-2D9054F5FD57}">
      <dsp:nvSpPr>
        <dsp:cNvPr id="0" name=""/>
        <dsp:cNvSpPr/>
      </dsp:nvSpPr>
      <dsp:spPr>
        <a:xfrm>
          <a:off x="0" y="2544857"/>
          <a:ext cx="3254252" cy="1156091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Oral environment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(bacteria, pH, minerals)</a:t>
          </a:r>
        </a:p>
      </dsp:txBody>
      <dsp:txXfrm>
        <a:off x="56436" y="2601293"/>
        <a:ext cx="3141380" cy="1043219"/>
      </dsp:txXfrm>
    </dsp:sp>
    <dsp:sp modelId="{312118A5-E645-4BF2-9EEC-195BC6B33A24}">
      <dsp:nvSpPr>
        <dsp:cNvPr id="0" name=""/>
        <dsp:cNvSpPr/>
      </dsp:nvSpPr>
      <dsp:spPr>
        <a:xfrm>
          <a:off x="3254252" y="3818014"/>
          <a:ext cx="4881378" cy="1156091"/>
        </a:xfrm>
        <a:prstGeom prst="rightArrow">
          <a:avLst>
            <a:gd name="adj1" fmla="val 75000"/>
            <a:gd name="adj2" fmla="val 5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Prioritize positive experiences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Practice kindness and respect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Use MID/NID: </a:t>
          </a:r>
        </a:p>
      </dsp:txBody>
      <dsp:txXfrm>
        <a:off x="3254252" y="3962525"/>
        <a:ext cx="4447844" cy="867069"/>
      </dsp:txXfrm>
    </dsp:sp>
    <dsp:sp modelId="{97CCCEC8-E56F-45D0-8D49-EC52568B8743}">
      <dsp:nvSpPr>
        <dsp:cNvPr id="0" name=""/>
        <dsp:cNvSpPr/>
      </dsp:nvSpPr>
      <dsp:spPr>
        <a:xfrm>
          <a:off x="0" y="3816557"/>
          <a:ext cx="3254252" cy="1156091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Patient experience</a:t>
          </a:r>
        </a:p>
      </dsp:txBody>
      <dsp:txXfrm>
        <a:off x="56436" y="3872993"/>
        <a:ext cx="3141380" cy="1043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53D62F-FE3E-4EDF-8E65-A5C25B55444B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C824E-6ECB-4AF5-91C1-AC70D2C73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4ECFF-7D58-4B88-B433-CCCB9B125C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21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To promote scholars’ sense of cultural connectedness and community through immersion in a rich Indigenous community, Indigenous coursework, and cultural activities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Evidence based study methods</a:t>
            </a:r>
            <a:endParaRPr/>
          </a:p>
        </p:txBody>
      </p:sp>
      <p:sp>
        <p:nvSpPr>
          <p:cNvPr id="225" name="Google Shape;22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highlight>
                  <a:srgbClr val="FFFF00"/>
                </a:highlight>
              </a:rPr>
              <a:t>The entire community is your patient.</a:t>
            </a:r>
          </a:p>
          <a:p>
            <a:r>
              <a:rPr lang="en-US" dirty="0"/>
              <a:t>How many patients (user group) for Klamath as of 2020?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0F910C-1808-46FE-8F0B-5F740D20F8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5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Wy’East Academic Enhancement – NEW DAWN – (DECK CHAIRS ON TITANIC)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SCHOOL – OHSU – increase number of AIAN matriculants by over 15% if trends hold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Collectively applied to over 100 medical schools – rejected from ALL OF THEM – now they are future health leaders!</a:t>
            </a:r>
            <a:endParaRPr/>
          </a:p>
        </p:txBody>
      </p:sp>
      <p:sp>
        <p:nvSpPr>
          <p:cNvPr id="170" name="Google Shape;170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Wy’East Academic Enhancement – NEW DAWN – (DECK CHAIRS ON TITANIC)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ONE SCHOOL – OHSU – increase number of AIAN matriculants by over 15% if trends hold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Collectively applied to over 100 medical schools – rejected from ALL OF THEM – now they are future health leaders!</a:t>
            </a:r>
            <a:endParaRPr/>
          </a:p>
        </p:txBody>
      </p:sp>
      <p:sp>
        <p:nvSpPr>
          <p:cNvPr id="199" name="Google Shape;199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3C14-0DC2-7247-B53B-AB8DA0233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27CC7-5E41-2345-B782-F953A3E12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62095-ACD0-8D49-98A0-1AA230135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E4341-789E-784F-9452-B6902788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88FEC-9DB2-4D48-855F-DE22FB35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7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301D-62C3-8046-9ECB-84AA66F59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27E94-4C5E-864A-A9A0-2CB40CBF5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FFA11-0019-9F4F-8A2A-547168F8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77764-4DE4-7749-B66B-4BCD3EDC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EE194-0280-BF4B-B1D2-E340B793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63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C734D6-9A4A-9D46-9B10-7C1870804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C9750-44E6-5F4C-AF2B-5820738D1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5E884-4EEF-E34D-8FC3-29F0DF7B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F8720-0C1C-5E4E-B74E-5FC8F54F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301F4-BA2F-C441-87DA-CCCA1534E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12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3C14-0DC2-7247-B53B-AB8DA0233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27CC7-5E41-2345-B782-F953A3E12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62095-ACD0-8D49-98A0-1AA230135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E4341-789E-784F-9452-B69027889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88FEC-9DB2-4D48-855F-DE22FB35D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48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C06A-89FC-7E49-9AF0-8DDC26DA1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2C7AD-382F-2544-9996-3AFD21D17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2131A-27C8-9242-B0F4-2E10ED0F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BB297-B47D-9941-A862-44C17A71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E2029-9674-4949-A0DB-98DB6D97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97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3E50-5DCD-0645-92A7-790E7BC2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239A2-6F95-6A4B-B8D3-D3E03EB71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D3755-76D9-934F-8D1A-8FC092D6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1830-872C-144C-8DEF-AA715FAA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109D8-DF7F-9B44-9934-C1243B02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70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B848-7D83-7449-99AF-564348B1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D160-0498-D144-834A-9AAF0D5F8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53D0E-CE62-B745-B47B-299292870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C6983-0EF3-7C45-8548-0624487E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32289-BDDE-BF45-880F-4726A7DD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CCE20-0FF8-224B-9D96-1829E7BE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966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A34D-F5A0-6B45-9CA8-5D0C0D76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C1232-783A-4C47-BDB2-EADB1DA8C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6B8C8-8B66-0249-AF3C-5A2EC0FB9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2ED923-F317-6941-9E02-7892B17BE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43E2B3-51D6-544F-8D55-28A4FB50B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958492-9D7B-CC4A-9C50-78F037EE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AD33E-87E8-FE43-A2C9-1520FFD8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F6A39-A2F4-2D43-AFFD-D8F1D358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022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F458-403D-1749-92F6-BC7E6C96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115EA-E22B-4742-920E-B4F74F17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19CC9-3DE4-E946-BB4B-2683D10C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34238-E32E-5C4D-8CDF-0B7AFA23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56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39FDDB-345E-4641-A0F5-BA813BF3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0B0DCE-DC0D-104B-A024-5BD4C11E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D9F8B-3DA0-6847-BB63-4D5413D8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91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5A50-A4BF-444A-9065-6A03B7BF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266D4-0B65-FF46-9F4C-0E97B95C3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CAF7F-D642-FA41-A423-EE249A5C1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59E2C-5B82-AC4D-96A9-574048E4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1A9D8-2E9E-4942-8ECF-C43B7631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BB12F-66FA-6E48-AF4A-F490F1E2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71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C06A-89FC-7E49-9AF0-8DDC26DA1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2C7AD-382F-2544-9996-3AFD21D17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2131A-27C8-9242-B0F4-2E10ED0FF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BB297-B47D-9941-A862-44C17A71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E2029-9674-4949-A0DB-98DB6D97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82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0A62-9BC0-1C4C-A1A3-18B6C722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06BA7-9DD7-1E4C-97B0-B190D5BD6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4E6DF-0658-284E-8DA1-7E94D0800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A791-3651-A347-AC87-CA651DDB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D2688-2C2C-BE45-9A04-5308CB5D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10D97-7BA6-B341-B552-50DA3D05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207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301D-62C3-8046-9ECB-84AA66F59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F27E94-4C5E-864A-A9A0-2CB40CBF5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FFA11-0019-9F4F-8A2A-547168F86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77764-4DE4-7749-B66B-4BCD3EDC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EE194-0280-BF4B-B1D2-E340B793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627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C734D6-9A4A-9D46-9B10-7C1870804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C9750-44E6-5F4C-AF2B-5820738D1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5E884-4EEF-E34D-8FC3-29F0DF7B6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F8720-0C1C-5E4E-B74E-5FC8F54F4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301F4-BA2F-C441-87DA-CCCA1534E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97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9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7504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326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8598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30568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8432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9011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23E50-5DCD-0645-92A7-790E7BC28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239A2-6F95-6A4B-B8D3-D3E03EB71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D3755-76D9-934F-8D1A-8FC092D6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C1830-872C-144C-8DEF-AA715FAA2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109D8-DF7F-9B44-9934-C1243B02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574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821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0708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794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766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DB848-7D83-7449-99AF-564348B12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6D160-0498-D144-834A-9AAF0D5F8E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153D0E-CE62-B745-B47B-299292870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C6983-0EF3-7C45-8548-0624487E0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32289-BDDE-BF45-880F-4726A7DD8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5CCE20-0FF8-224B-9D96-1829E7BE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79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BA34D-F5A0-6B45-9CA8-5D0C0D76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C1232-783A-4C47-BDB2-EADB1DA8C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6B8C8-8B66-0249-AF3C-5A2EC0FB9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2ED923-F317-6941-9E02-7892B17BE1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43E2B3-51D6-544F-8D55-28A4FB50B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958492-9D7B-CC4A-9C50-78F037EED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4AD33E-87E8-FE43-A2C9-1520FFD8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9F6A39-A2F4-2D43-AFFD-D8F1D358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F458-403D-1749-92F6-BC7E6C96A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9115EA-E22B-4742-920E-B4F74F17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19CC9-3DE4-E946-BB4B-2683D10C0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234238-E32E-5C4D-8CDF-0B7AFA23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4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39FDDB-345E-4641-A0F5-BA813BF32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0B0DCE-DC0D-104B-A024-5BD4C11E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D9F8B-3DA0-6847-BB63-4D5413D8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0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F5A50-A4BF-444A-9065-6A03B7BFD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266D4-0B65-FF46-9F4C-0E97B95C3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3CAF7F-D642-FA41-A423-EE249A5C1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F59E2C-5B82-AC4D-96A9-574048E45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1A9D8-2E9E-4942-8ECF-C43B7631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BB12F-66FA-6E48-AF4A-F490F1E25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6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0A62-9BC0-1C4C-A1A3-18B6C722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C06BA7-9DD7-1E4C-97B0-B190D5BD6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4E6DF-0658-284E-8DA1-7E94D0800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A791-3651-A347-AC87-CA651DDBD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5D2688-2C2C-BE45-9A04-5308CB5D7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10D97-7BA6-B341-B552-50DA3D05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7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7334D9-2F0D-5341-A351-8110BB94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aseline="0" dirty="0">
                <a:latin typeface="Gill Sans Nova Medium" panose="020B0502020204020203" pitchFamily="34" charset="0"/>
              </a:rPr>
              <a:t>Title (Gill Sans Nova Medium)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84A1A-4F2B-654E-895E-49C9B6D3B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(Gill Sans Nova)</a:t>
            </a:r>
          </a:p>
          <a:p>
            <a:pPr lvl="1"/>
            <a:r>
              <a:rPr lang="en-US" dirty="0"/>
              <a:t>Second level (Gill Sans Nova Light)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F5EF3-D03B-0F4D-9DDE-580A89BAB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52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C90FB-4AB0-4704-9368-8281D379B8A4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529F5-03F1-7F49-A487-6C73F0E0A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9943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E2F8C-3D9E-774A-9147-5EA2726CA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58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38671-883E-4E01-A71A-6B5EB03AD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9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rgbClr val="00A4A2"/>
          </a:solidFill>
          <a:latin typeface="Gill Sans Nova Medium" panose="020B0502020204020203" pitchFamily="34" charset="0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Nova Book" panose="020B050202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Nova Light" panose="020B040202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Nova Book" panose="020B050202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Nova Book" panose="020B050202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Nova Book" panose="020B050202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7334D9-2F0D-5341-A351-8110BB94B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aseline="0" dirty="0">
                <a:latin typeface="Gill Sans Nova Medium" panose="020B0502020204020203" pitchFamily="34" charset="0"/>
              </a:rPr>
              <a:t>Title (Gill Sans Nova Medium)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84A1A-4F2B-654E-895E-49C9B6D3B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(Gill Sans Nova)</a:t>
            </a:r>
          </a:p>
          <a:p>
            <a:pPr lvl="1"/>
            <a:r>
              <a:rPr lang="en-US" dirty="0"/>
              <a:t>Second level (Gill Sans Nova Light)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F5EF3-D03B-0F4D-9DDE-580A89BAB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5238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BB3B4-E2EA-AE43-8E69-B3235240C870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529F5-03F1-7F49-A487-6C73F0E0A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9943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E2F8C-3D9E-774A-9147-5EA2726CA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758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02FC6-BBC3-6A4F-853D-79165857EB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1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baseline="0">
          <a:solidFill>
            <a:srgbClr val="00A4A2"/>
          </a:solidFill>
          <a:latin typeface="Gill Sans Nova Medium" panose="020B0502020204020203" pitchFamily="34" charset="0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Nova Book" panose="020B050202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Gill Sans Nova Light" panose="020B040202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Nova Book" panose="020B050202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Nova Book" panose="020B050202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Nova Book" panose="020B050202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9703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vPrkD1w6388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www.nnacoe.org/wyeast-dentistry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48A1E-61C8-47D7-93A8-4E2D2AEEE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314" y="720653"/>
            <a:ext cx="7983571" cy="176120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Preventing Dental Disease: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What’s new since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AD315-C535-461B-BF22-D76AAD86B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6458" y="2842146"/>
            <a:ext cx="6679083" cy="23869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+mn-lt"/>
              </a:rPr>
              <a:t>Northwest Tribal Dental Support Center</a:t>
            </a:r>
          </a:p>
          <a:p>
            <a:pPr marL="0" indent="0" algn="ctr">
              <a:buNone/>
            </a:pPr>
            <a:r>
              <a:rPr lang="en-US" sz="2400" dirty="0">
                <a:latin typeface="+mn-lt"/>
              </a:rPr>
              <a:t>Portland Area Dental Meeting</a:t>
            </a:r>
          </a:p>
          <a:p>
            <a:pPr marL="0" indent="0" algn="ctr">
              <a:buNone/>
            </a:pPr>
            <a:r>
              <a:rPr lang="en-US" sz="2400" dirty="0">
                <a:latin typeface="+mn-lt"/>
              </a:rPr>
              <a:t>August 15, 2023</a:t>
            </a:r>
          </a:p>
          <a:p>
            <a:pPr marL="0" indent="0" algn="ctr">
              <a:buNone/>
            </a:pPr>
            <a:endParaRPr lang="en-US" sz="2400" dirty="0">
              <a:latin typeface="+mn-lt"/>
            </a:endParaRPr>
          </a:p>
          <a:p>
            <a:pPr marL="0" indent="0" algn="ctr">
              <a:buNone/>
            </a:pPr>
            <a:r>
              <a:rPr lang="en-US" sz="1800" dirty="0">
                <a:latin typeface="+mn-lt"/>
              </a:rPr>
              <a:t>Miranda Davis, DDS, MPH</a:t>
            </a:r>
          </a:p>
        </p:txBody>
      </p:sp>
    </p:spTree>
    <p:extLst>
      <p:ext uri="{BB962C8B-B14F-4D97-AF65-F5344CB8AC3E}">
        <p14:creationId xmlns:p14="http://schemas.microsoft.com/office/powerpoint/2010/main" val="62713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BCAB2-A597-CE9F-A25B-87D3EEF2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13450"/>
            <a:ext cx="6264058" cy="73716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Caried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Findings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08AB14-39E7-D245-38CA-16CC16B90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0705" y="288166"/>
            <a:ext cx="4821755" cy="640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4E53A-B808-7ECD-B7E8-79F1919B7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3462087"/>
            <a:ext cx="6264058" cy="3231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02ECFA-7EB9-CE3E-B8B2-85DAACE40C90}"/>
              </a:ext>
            </a:extLst>
          </p:cNvPr>
          <p:cNvSpPr txBox="1"/>
          <p:nvPr/>
        </p:nvSpPr>
        <p:spPr>
          <a:xfrm>
            <a:off x="647700" y="938319"/>
            <a:ext cx="654300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2098 children ages 5-13 across 47 NYC primary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Treated once (2019), then followed up after 2+ years</a:t>
            </a:r>
          </a:p>
          <a:p>
            <a:endParaRPr lang="en-US" sz="2000" dirty="0"/>
          </a:p>
          <a:p>
            <a:r>
              <a:rPr lang="en-US" sz="2000" u="sng" dirty="0"/>
              <a:t>Findings: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&gt;80% caries prevented by 1x SDF </a:t>
            </a:r>
            <a:r>
              <a:rPr lang="en-US" sz="2000" i="1" dirty="0"/>
              <a:t>or</a:t>
            </a:r>
            <a:r>
              <a:rPr lang="en-US" sz="2000" dirty="0"/>
              <a:t> GI sealants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Noninferiority of 1x SDF vs sealants for caries prevention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Noninferiority of SDF application by </a:t>
            </a:r>
            <a:r>
              <a:rPr lang="en-US" sz="2000" u="sng" dirty="0"/>
              <a:t>trained</a:t>
            </a:r>
            <a:r>
              <a:rPr lang="en-US" sz="2000" dirty="0"/>
              <a:t> RNs vs RDHs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759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B8719-EF5A-4BF7-894F-C19583F72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7693"/>
            <a:ext cx="10515600" cy="1325563"/>
          </a:xfrm>
        </p:spPr>
        <p:txBody>
          <a:bodyPr/>
          <a:lstStyle/>
          <a:p>
            <a:r>
              <a:rPr lang="en-US" dirty="0">
                <a:latin typeface="+mn-lt"/>
              </a:rPr>
              <a:t>CPT Codes for Silver Diamine Fluoride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17DAC-24B3-3E51-F2DA-35E64B52FA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9037"/>
            <a:ext cx="10515600" cy="1595458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+mn-lt"/>
              </a:rPr>
              <a:t>D1354</a:t>
            </a:r>
            <a:r>
              <a:rPr lang="en-US" sz="2400" dirty="0">
                <a:latin typeface="+mn-lt"/>
              </a:rPr>
              <a:t>: Caries arresting medicament – active caries present</a:t>
            </a:r>
          </a:p>
          <a:p>
            <a:r>
              <a:rPr lang="en-US" sz="2400" b="1" dirty="0">
                <a:latin typeface="+mn-lt"/>
              </a:rPr>
              <a:t>D1355</a:t>
            </a:r>
            <a:r>
              <a:rPr lang="en-US" sz="2400" dirty="0">
                <a:latin typeface="+mn-lt"/>
              </a:rPr>
              <a:t>: Caries preventive medicament – no caries present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9A7E0-1F44-218F-76E1-7F04ED431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083" b="9096"/>
          <a:stretch/>
        </p:blipFill>
        <p:spPr>
          <a:xfrm>
            <a:off x="6267450" y="5782582"/>
            <a:ext cx="5649874" cy="60121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978E5B-D66A-2AB9-EC33-1691B8FD35E8}"/>
              </a:ext>
            </a:extLst>
          </p:cNvPr>
          <p:cNvSpPr txBox="1">
            <a:spLocks/>
          </p:cNvSpPr>
          <p:nvPr/>
        </p:nvSpPr>
        <p:spPr>
          <a:xfrm>
            <a:off x="838200" y="1835443"/>
            <a:ext cx="10941342" cy="1593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r>
              <a:rPr lang="en-US" sz="2600" b="1" dirty="0">
                <a:highlight>
                  <a:srgbClr val="FFFF00"/>
                </a:highlight>
                <a:latin typeface="+mn-lt"/>
              </a:rPr>
              <a:t>0792T</a:t>
            </a:r>
            <a:r>
              <a:rPr lang="en-US" sz="2600" dirty="0">
                <a:highlight>
                  <a:srgbClr val="FFFF00"/>
                </a:highlight>
                <a:latin typeface="+mn-lt"/>
              </a:rPr>
              <a:t>: SDF treatment in medical practices</a:t>
            </a:r>
          </a:p>
          <a:p>
            <a:pPr lvl="1"/>
            <a:r>
              <a:rPr lang="en-US" sz="2000" dirty="0">
                <a:solidFill>
                  <a:srgbClr val="333333"/>
                </a:solidFill>
                <a:latin typeface="+mn-lt"/>
              </a:rPr>
              <a:t>Category III codes for new and emerging technologies, services, and procedures. </a:t>
            </a:r>
          </a:p>
          <a:p>
            <a:pPr lvl="2"/>
            <a:r>
              <a:rPr lang="en-US" sz="1600" dirty="0">
                <a:solidFill>
                  <a:srgbClr val="333333"/>
                </a:solidFill>
                <a:latin typeface="+mn-lt"/>
              </a:rPr>
              <a:t>Utility is evaluated after 5 years.</a:t>
            </a:r>
            <a:endParaRPr lang="en-US" sz="1600" dirty="0"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62119D-2199-2E0D-6651-C84EC97E9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25" y="4905808"/>
            <a:ext cx="11510492" cy="877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3F47B4-7A6B-2F39-88B3-9DDCF2C5A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25" y="3370626"/>
            <a:ext cx="11510492" cy="15935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74F3C3-7C0F-8781-4C54-9BAA13A94AB5}"/>
              </a:ext>
            </a:extLst>
          </p:cNvPr>
          <p:cNvSpPr txBox="1"/>
          <p:nvPr/>
        </p:nvSpPr>
        <p:spPr>
          <a:xfrm>
            <a:off x="4171950" y="6383797"/>
            <a:ext cx="774537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chrome-extension://</a:t>
            </a:r>
            <a:r>
              <a:rPr lang="en-US" sz="1050" dirty="0" err="1"/>
              <a:t>efaidnbmnnnibpcajpcglclefindmkaj</a:t>
            </a:r>
            <a:r>
              <a:rPr lang="en-US" sz="1050" dirty="0"/>
              <a:t>/https://www.ama-assn.org/system/files/cpt-category3-codes-long-descriptors.pdf</a:t>
            </a:r>
          </a:p>
        </p:txBody>
      </p:sp>
    </p:spTree>
    <p:extLst>
      <p:ext uri="{BB962C8B-B14F-4D97-AF65-F5344CB8AC3E}">
        <p14:creationId xmlns:p14="http://schemas.microsoft.com/office/powerpoint/2010/main" val="3535988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EB51562-A3FB-34C5-9EAE-2A5CBA2A3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76" t="18332" r="49133" b="20278"/>
          <a:stretch/>
        </p:blipFill>
        <p:spPr>
          <a:xfrm>
            <a:off x="7675890" y="3605960"/>
            <a:ext cx="3796499" cy="3252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32C2A-5DA7-F008-0201-926864BA5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48" y="1"/>
            <a:ext cx="11087101" cy="1038286"/>
          </a:xfrm>
        </p:spPr>
        <p:txBody>
          <a:bodyPr>
            <a:normAutofit/>
          </a:bodyPr>
          <a:lstStyle/>
          <a:p>
            <a:r>
              <a:rPr lang="en-US" dirty="0"/>
              <a:t>Povidone Iodine packaged for dental/home use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E2802D-9EED-7032-1288-B8F3C1C71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1238" y="893182"/>
            <a:ext cx="4451885" cy="3252040"/>
          </a:xfrm>
        </p:spPr>
      </p:pic>
      <p:pic>
        <p:nvPicPr>
          <p:cNvPr id="1026" name="Picture 2" descr="Dr. Alisa Kauffman en LinkedIn: A new product to add to my SDF “Arrest”  treatments. Povi-One helps stop…">
            <a:extLst>
              <a:ext uri="{FF2B5EF4-FFF2-40B4-BE49-F238E27FC236}">
                <a16:creationId xmlns:a16="http://schemas.microsoft.com/office/drawing/2014/main" id="{D61A7C9A-B6B3-32C7-346E-8DDEE032A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890" y="980644"/>
            <a:ext cx="322099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A132CA-913A-42A7-3730-A1C2CFC6A8F9}"/>
              </a:ext>
            </a:extLst>
          </p:cNvPr>
          <p:cNvSpPr txBox="1"/>
          <p:nvPr/>
        </p:nvSpPr>
        <p:spPr>
          <a:xfrm>
            <a:off x="611238" y="4145222"/>
            <a:ext cx="4451885" cy="36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https://www.elevateoralcare.com/Povi-One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EE5479-E1EF-462C-A16D-A20772337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822" y="2711020"/>
            <a:ext cx="2947455" cy="28684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BD107E4-BFCD-BEA2-3EDA-E4C8844D191C}"/>
              </a:ext>
            </a:extLst>
          </p:cNvPr>
          <p:cNvSpPr txBox="1"/>
          <p:nvPr/>
        </p:nvSpPr>
        <p:spPr>
          <a:xfrm>
            <a:off x="611238" y="4585382"/>
            <a:ext cx="4451885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50505"/>
                </a:solidFill>
                <a:latin typeface="Segoe UI Historic" panose="020B0502040204020203" pitchFamily="34" charset="0"/>
              </a:rPr>
              <a:t>Free PI webinar by Dr. Jeremy Horst: </a:t>
            </a:r>
          </a:p>
          <a:p>
            <a:r>
              <a:rPr lang="en-US" sz="2000" b="0" i="0" dirty="0">
                <a:solidFill>
                  <a:srgbClr val="050505"/>
                </a:solidFill>
                <a:effectLst/>
                <a:latin typeface="inherit"/>
                <a:hlinkClick r:id="rId6"/>
              </a:rPr>
              <a:t>youtu.be/vPrkD1w638</a:t>
            </a:r>
            <a:r>
              <a:rPr lang="en-US" sz="20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  <a:hlinkClick r:id="rId6"/>
              </a:rPr>
              <a:t>8</a:t>
            </a:r>
            <a:endParaRPr lang="en-US" sz="20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3067B0-CA05-5807-2932-2781EC987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1580" y="1077996"/>
            <a:ext cx="1152956" cy="3252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F4E4D2-29AA-B93D-0E47-7FBDBC86D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548" y="6012388"/>
            <a:ext cx="4472575" cy="719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9CC2B-E237-36CA-0DBB-2FE6909B2872}"/>
              </a:ext>
            </a:extLst>
          </p:cNvPr>
          <p:cNvSpPr txBox="1"/>
          <p:nvPr/>
        </p:nvSpPr>
        <p:spPr>
          <a:xfrm>
            <a:off x="611238" y="5304502"/>
            <a:ext cx="4451885" cy="7078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50505"/>
                </a:solidFill>
                <a:latin typeface="Segoe UI Historic" panose="020B0502040204020203" pitchFamily="34" charset="0"/>
              </a:rPr>
              <a:t>Free PI webinar by Dr. Sean Kelly: </a:t>
            </a:r>
          </a:p>
          <a:p>
            <a:r>
              <a:rPr lang="en-US" sz="2000" b="0" i="0" dirty="0">
                <a:solidFill>
                  <a:srgbClr val="050505"/>
                </a:solidFill>
                <a:effectLst/>
                <a:latin typeface="inherit"/>
              </a:rPr>
              <a:t>ihs.gov/</a:t>
            </a:r>
            <a:r>
              <a:rPr lang="en-US" sz="2000" b="0" i="0" dirty="0" err="1">
                <a:solidFill>
                  <a:srgbClr val="050505"/>
                </a:solidFill>
                <a:effectLst/>
                <a:latin typeface="inherit"/>
              </a:rPr>
              <a:t>DentalCDE</a:t>
            </a:r>
            <a:r>
              <a:rPr lang="en-US" sz="2000" b="0" i="0" dirty="0">
                <a:solidFill>
                  <a:srgbClr val="050505"/>
                </a:solidFill>
                <a:effectLst/>
                <a:latin typeface="inherit"/>
              </a:rPr>
              <a:t> course DE0755</a:t>
            </a:r>
            <a:endParaRPr lang="en-US" sz="2000" b="0" i="0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46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8F82-A24E-3701-517B-77A15FFE7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0229" y="73358"/>
            <a:ext cx="5355771" cy="1670264"/>
          </a:xfrm>
        </p:spPr>
        <p:txBody>
          <a:bodyPr>
            <a:normAutofit/>
          </a:bodyPr>
          <a:lstStyle/>
          <a:p>
            <a:r>
              <a:rPr lang="en-US" sz="3200" dirty="0"/>
              <a:t>Indian Country ECHO: Extension for Community Health Outcomes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54FAB7-AF63-BE3D-F701-A189B8F1B4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8034"/>
          <a:stretch/>
        </p:blipFill>
        <p:spPr>
          <a:xfrm>
            <a:off x="538991" y="73358"/>
            <a:ext cx="5129380" cy="23556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08FC-A9A0-448D-C275-CF0A3E320E92}"/>
              </a:ext>
            </a:extLst>
          </p:cNvPr>
          <p:cNvSpPr txBox="1">
            <a:spLocks/>
          </p:cNvSpPr>
          <p:nvPr/>
        </p:nvSpPr>
        <p:spPr>
          <a:xfrm>
            <a:off x="5820229" y="1743622"/>
            <a:ext cx="3454400" cy="14250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400" dirty="0"/>
              <a:t>CDE at ihs.gov/</a:t>
            </a:r>
            <a:r>
              <a:rPr lang="en-US" sz="2400" dirty="0" err="1"/>
              <a:t>dentalCDE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Prevention-focused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Case presentations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Didactic + Discussion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3C617-81E1-8D60-49CF-CC7689152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9" y="2456157"/>
            <a:ext cx="4961923" cy="4328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CA2A8-8B1C-BC54-BB32-F1E8774B9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373" y="2253506"/>
            <a:ext cx="3454400" cy="44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8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50EE-3903-7C47-D290-F7356EE4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Presentation Outline: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7A010-DA80-D835-3595-3FBDE109C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9038"/>
            <a:ext cx="5402944" cy="2618756"/>
          </a:xfrm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Reinforcing 2022 concepts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Caries-promoting bacteria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Medical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-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dental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connection</a:t>
            </a:r>
            <a:endParaRPr lang="en-US" sz="18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World Health Organization – essential medicines</a:t>
            </a:r>
          </a:p>
          <a:p>
            <a:pPr lvl="1"/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Carried</a:t>
            </a:r>
            <a:r>
              <a:rPr lang="en-US" sz="1800" b="0" i="1" dirty="0" err="1">
                <a:solidFill>
                  <a:srgbClr val="000000"/>
                </a:solidFill>
                <a:effectLst/>
                <a:latin typeface="+mn-lt"/>
              </a:rPr>
              <a:t>Away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study: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description,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findings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SDF: CPT codes, gel option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PVI packaged for dental home use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ECHO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D5AD60-E79E-49FD-9892-0352EA2C8760}"/>
              </a:ext>
            </a:extLst>
          </p:cNvPr>
          <p:cNvSpPr txBox="1">
            <a:spLocks/>
          </p:cNvSpPr>
          <p:nvPr/>
        </p:nvSpPr>
        <p:spPr>
          <a:xfrm>
            <a:off x="5289564" y="4254571"/>
            <a:ext cx="5402943" cy="1847005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0000"/>
                </a:solidFill>
                <a:latin typeface="+mn-lt"/>
              </a:rPr>
              <a:t>Looking to the future</a:t>
            </a:r>
          </a:p>
          <a:p>
            <a:pPr lvl="1"/>
            <a:r>
              <a:rPr lang="it-IT" sz="1900" dirty="0">
                <a:solidFill>
                  <a:srgbClr val="000000"/>
                </a:solidFill>
                <a:latin typeface="+mn-lt"/>
              </a:rPr>
              <a:t>Different Kind: Patient Experience</a:t>
            </a:r>
            <a:endParaRPr lang="en-US" sz="35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900" dirty="0">
                <a:solidFill>
                  <a:srgbClr val="000000"/>
                </a:solidFill>
                <a:latin typeface="+mn-lt"/>
              </a:rPr>
              <a:t>WHO Global Oral Health Status Report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  <a:latin typeface="+mn-lt"/>
              </a:rPr>
              <a:t>Representation matters in the workforce</a:t>
            </a:r>
          </a:p>
          <a:p>
            <a:pPr lvl="1"/>
            <a:r>
              <a:rPr lang="en-US" sz="1900" dirty="0" err="1">
                <a:solidFill>
                  <a:srgbClr val="000000"/>
                </a:solidFill>
                <a:latin typeface="+mn-lt"/>
              </a:rPr>
              <a:t>CareQuest</a:t>
            </a:r>
            <a:r>
              <a:rPr lang="en-US" sz="1900" dirty="0">
                <a:solidFill>
                  <a:srgbClr val="000000"/>
                </a:solidFill>
                <a:latin typeface="+mn-lt"/>
              </a:rPr>
              <a:t> White Paper</a:t>
            </a:r>
          </a:p>
          <a:p>
            <a:pPr lvl="1"/>
            <a:r>
              <a:rPr lang="en-US" sz="1900" dirty="0" err="1">
                <a:solidFill>
                  <a:srgbClr val="000000"/>
                </a:solidFill>
                <a:latin typeface="+mn-lt"/>
              </a:rPr>
              <a:t>Wy’East</a:t>
            </a:r>
            <a:r>
              <a:rPr lang="en-US" sz="1900" dirty="0">
                <a:solidFill>
                  <a:srgbClr val="000000"/>
                </a:solidFill>
                <a:latin typeface="+mn-lt"/>
              </a:rPr>
              <a:t> Dentistry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B60B47-DFE4-7DB3-7FAF-1053CE2EE7F9}"/>
              </a:ext>
            </a:extLst>
          </p:cNvPr>
          <p:cNvSpPr txBox="1">
            <a:spLocks/>
          </p:cNvSpPr>
          <p:nvPr/>
        </p:nvSpPr>
        <p:spPr>
          <a:xfrm>
            <a:off x="6614885" y="2375344"/>
            <a:ext cx="3737983" cy="1189266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Trending in 2023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+mn-lt"/>
              </a:rPr>
              <a:t>Probiotics and postbiotics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+mn-lt"/>
              </a:rPr>
              <a:t>Artificial Intelligence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6205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yperbiotics PRO-Dental® Probiotics for Oral Health Natural Mint -- 3  billion CFU - 90 Chewable Tablets - Vitacost">
            <a:extLst>
              <a:ext uri="{FF2B5EF4-FFF2-40B4-BE49-F238E27FC236}">
                <a16:creationId xmlns:a16="http://schemas.microsoft.com/office/drawing/2014/main" id="{16B49E51-1E9C-6F06-F643-E2609653F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3" t="74" r="19452"/>
          <a:stretch/>
        </p:blipFill>
        <p:spPr bwMode="auto">
          <a:xfrm>
            <a:off x="6498966" y="2989855"/>
            <a:ext cx="1355676" cy="200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Oral Probiotics: Dental Probiotics for Better Oral Health">
            <a:extLst>
              <a:ext uri="{FF2B5EF4-FFF2-40B4-BE49-F238E27FC236}">
                <a16:creationId xmlns:a16="http://schemas.microsoft.com/office/drawing/2014/main" id="{8D68765B-5A91-47F7-64B1-3713D0046C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5" t="-3389" r="14762"/>
          <a:stretch/>
        </p:blipFill>
        <p:spPr bwMode="auto">
          <a:xfrm>
            <a:off x="703304" y="1342531"/>
            <a:ext cx="1430172" cy="221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40B7EB-36C6-ABFB-4A78-C996EC3C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3709" y="521288"/>
            <a:ext cx="2744214" cy="9037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Probiotics?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7DBE4F-ADBB-2E3B-85ED-5DCBBE63B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59778" y="4126803"/>
            <a:ext cx="1710994" cy="252929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7EE312-6A90-ACA9-0A39-AF156A948F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658" y="174273"/>
            <a:ext cx="1303978" cy="2036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85B8E9-A97D-BA2A-B601-E192045FE3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023" y="223472"/>
            <a:ext cx="1267974" cy="1987635"/>
          </a:xfrm>
          <a:prstGeom prst="rect">
            <a:avLst/>
          </a:prstGeom>
        </p:spPr>
      </p:pic>
      <p:pic>
        <p:nvPicPr>
          <p:cNvPr id="3074" name="Picture 2" descr="Dental Probiotic 60-Day Supply. Oral probiotics for Bad Breath, Tooth  Decay, Strep Throat. Boosts Oral Health and Combats halitosis. Contains  Streptococcus salivarius BLIS K12 &amp; BLIS M18. - Walmart.com">
            <a:extLst>
              <a:ext uri="{FF2B5EF4-FFF2-40B4-BE49-F238E27FC236}">
                <a16:creationId xmlns:a16="http://schemas.microsoft.com/office/drawing/2014/main" id="{7A9CCD1F-CD7F-394A-0C25-1CE44BF45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630" y="321944"/>
            <a:ext cx="1076736" cy="204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mazon.com: $25 Product Launch Special. Oral Health Probiotic by Success  Chemistry® Promotes Fresh Breath &amp; Teeth Health : Health &amp; Household">
            <a:extLst>
              <a:ext uri="{FF2B5EF4-FFF2-40B4-BE49-F238E27FC236}">
                <a16:creationId xmlns:a16="http://schemas.microsoft.com/office/drawing/2014/main" id="{33FEB84C-D94F-9238-52A5-57836D76B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542" y="1730454"/>
            <a:ext cx="1231651" cy="209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robiotics for advanced dental hygiene | British Dental Journal">
            <a:extLst>
              <a:ext uri="{FF2B5EF4-FFF2-40B4-BE49-F238E27FC236}">
                <a16:creationId xmlns:a16="http://schemas.microsoft.com/office/drawing/2014/main" id="{26A97E54-415E-FC74-6D72-5EE9B938B9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" t="-413" r="8077" b="3612"/>
          <a:stretch/>
        </p:blipFill>
        <p:spPr bwMode="auto">
          <a:xfrm>
            <a:off x="8095069" y="4257033"/>
            <a:ext cx="3850900" cy="240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Oral Probiotics: Dental Probiotics for Better Oral Health - Dentaly.org">
            <a:extLst>
              <a:ext uri="{FF2B5EF4-FFF2-40B4-BE49-F238E27FC236}">
                <a16:creationId xmlns:a16="http://schemas.microsoft.com/office/drawing/2014/main" id="{AFBB6FC2-680E-C143-D0A9-9FA8758F2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513" y="247207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roDentim Reviews - Trusted Formula for Dental Hygiene and Oral Care? —  FontsArena">
            <a:extLst>
              <a:ext uri="{FF2B5EF4-FFF2-40B4-BE49-F238E27FC236}">
                <a16:creationId xmlns:a16="http://schemas.microsoft.com/office/drawing/2014/main" id="{64EFA7B8-23D7-DCEC-4A97-13D0C7FC7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1573" r="14645" b="246"/>
          <a:stretch/>
        </p:blipFill>
        <p:spPr bwMode="auto">
          <a:xfrm>
            <a:off x="1189609" y="3799857"/>
            <a:ext cx="2538258" cy="21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56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B7EB-36C6-ABFB-4A78-C996EC3C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857" y="272374"/>
            <a:ext cx="5162143" cy="1984443"/>
          </a:xfrm>
        </p:spPr>
        <p:txBody>
          <a:bodyPr>
            <a:normAutofit/>
          </a:bodyPr>
          <a:lstStyle/>
          <a:p>
            <a:r>
              <a:rPr lang="en-US" dirty="0"/>
              <a:t>What’s in there?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9742CB-D074-C3F5-C105-32BE324B8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351" y="83889"/>
            <a:ext cx="4537313" cy="669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5D85A-5A64-9A46-1C19-42CF897E9A99}"/>
              </a:ext>
            </a:extLst>
          </p:cNvPr>
          <p:cNvSpPr txBox="1">
            <a:spLocks/>
          </p:cNvSpPr>
          <p:nvPr/>
        </p:nvSpPr>
        <p:spPr>
          <a:xfrm>
            <a:off x="933857" y="1934640"/>
            <a:ext cx="5453973" cy="2988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Types tend to be present as advertised</a:t>
            </a:r>
          </a:p>
          <a:p>
            <a:pPr>
              <a:lnSpc>
                <a:spcPct val="100000"/>
              </a:lnSpc>
            </a:pPr>
            <a:r>
              <a:rPr lang="en-US" dirty="0"/>
              <a:t>Fewer remained alive (probiotic)</a:t>
            </a:r>
          </a:p>
          <a:p>
            <a:pPr>
              <a:lnSpc>
                <a:spcPct val="100000"/>
              </a:lnSpc>
            </a:pPr>
            <a:r>
              <a:rPr lang="en-US" dirty="0"/>
              <a:t>Potential health benefits of postbiotics are discussed</a:t>
            </a:r>
          </a:p>
        </p:txBody>
      </p:sp>
    </p:spTree>
    <p:extLst>
      <p:ext uri="{BB962C8B-B14F-4D97-AF65-F5344CB8AC3E}">
        <p14:creationId xmlns:p14="http://schemas.microsoft.com/office/powerpoint/2010/main" val="688153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B7EB-36C6-ABFB-4A78-C996EC3C6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382751"/>
            <a:ext cx="5538281" cy="2496635"/>
          </a:xfrm>
        </p:spPr>
        <p:txBody>
          <a:bodyPr>
            <a:normAutofit fontScale="90000"/>
          </a:bodyPr>
          <a:lstStyle/>
          <a:p>
            <a:r>
              <a:rPr lang="en-US" dirty="0"/>
              <a:t>Probiotics </a:t>
            </a:r>
            <a:br>
              <a:rPr lang="en-US" dirty="0"/>
            </a:br>
            <a:r>
              <a:rPr lang="en-US" dirty="0"/>
              <a:t>(and/or postbiotics) </a:t>
            </a:r>
            <a:br>
              <a:rPr lang="en-US" dirty="0"/>
            </a:br>
            <a:r>
              <a:rPr lang="en-US" dirty="0"/>
              <a:t>have been shown to improve oral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5D85A-5A64-9A46-1C19-42CF897E9A99}"/>
              </a:ext>
            </a:extLst>
          </p:cNvPr>
          <p:cNvSpPr txBox="1">
            <a:spLocks/>
          </p:cNvSpPr>
          <p:nvPr/>
        </p:nvSpPr>
        <p:spPr>
          <a:xfrm>
            <a:off x="6095999" y="3289255"/>
            <a:ext cx="5892801" cy="318599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u="sng" dirty="0">
                <a:latin typeface="+mn-lt"/>
              </a:rPr>
              <a:t>Review of 54 studies between 2001 – 2020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Some showed little to no effect.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+mn-lt"/>
              </a:rPr>
              <a:t>Many showed significant effects: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Decrease in S. Mutans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Antioxidant effect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US" dirty="0">
                <a:latin typeface="+mn-lt"/>
              </a:rPr>
              <a:t>reduced free radicals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less plaque</a:t>
            </a:r>
            <a:endParaRPr lang="en-US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Increased pH (neutralizing acid)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Reduced caries and periodontal disease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9D454-883F-1782-869F-761858E6A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35" y="156847"/>
            <a:ext cx="4444375" cy="6544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17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06E78B-1119-0BA5-1944-4BDD374F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891" y="260188"/>
            <a:ext cx="4389949" cy="6390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A64436-96A2-5471-EFBF-164D92C9D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60" y="243047"/>
            <a:ext cx="3170749" cy="421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851BC-C23A-62CC-C16D-58470F208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908" y="3023448"/>
            <a:ext cx="5177891" cy="2829976"/>
          </a:xfrm>
          <a:prstGeom prst="rect">
            <a:avLst/>
          </a:prstGeom>
        </p:spPr>
      </p:pic>
      <p:pic>
        <p:nvPicPr>
          <p:cNvPr id="10" name="Picture 2" descr="Better Artificial Intelligence Stock: Adobe or Nvidia? | The Motley Fool">
            <a:extLst>
              <a:ext uri="{FF2B5EF4-FFF2-40B4-BE49-F238E27FC236}">
                <a16:creationId xmlns:a16="http://schemas.microsoft.com/office/drawing/2014/main" id="{5B3DD51A-9404-2DCA-6C4D-4CE040F13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942" y="628924"/>
            <a:ext cx="3222915" cy="20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79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20814-511F-B781-3C4D-AF1F737CB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31" y="372500"/>
            <a:ext cx="9384738" cy="985603"/>
          </a:xfrm>
        </p:spPr>
        <p:txBody>
          <a:bodyPr/>
          <a:lstStyle/>
          <a:p>
            <a:r>
              <a:rPr lang="en-US" dirty="0"/>
              <a:t>Artificial Intelligence: detecting disease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AA2DF8D-D62B-F7D6-13AF-3B9AC7183C3D}"/>
              </a:ext>
            </a:extLst>
          </p:cNvPr>
          <p:cNvSpPr txBox="1">
            <a:spLocks/>
          </p:cNvSpPr>
          <p:nvPr/>
        </p:nvSpPr>
        <p:spPr>
          <a:xfrm>
            <a:off x="6934200" y="1358103"/>
            <a:ext cx="5069732" cy="49156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FDA-cleared to detect:</a:t>
            </a:r>
          </a:p>
          <a:p>
            <a:pPr lvl="1"/>
            <a:r>
              <a:rPr lang="en-US" dirty="0">
                <a:latin typeface="+mn-lt"/>
              </a:rPr>
              <a:t>Caries</a:t>
            </a:r>
          </a:p>
          <a:p>
            <a:pPr lvl="1"/>
            <a:r>
              <a:rPr lang="en-US" dirty="0">
                <a:latin typeface="+mn-lt"/>
              </a:rPr>
              <a:t>Calculus</a:t>
            </a:r>
          </a:p>
          <a:p>
            <a:pPr lvl="1"/>
            <a:r>
              <a:rPr lang="en-US" dirty="0">
                <a:latin typeface="+mn-lt"/>
              </a:rPr>
              <a:t>Bone level</a:t>
            </a:r>
          </a:p>
          <a:p>
            <a:r>
              <a:rPr lang="en-US" dirty="0">
                <a:latin typeface="+mn-lt"/>
              </a:rPr>
              <a:t>Removes bias</a:t>
            </a:r>
          </a:p>
          <a:p>
            <a:r>
              <a:rPr lang="en-US" dirty="0">
                <a:latin typeface="+mn-lt"/>
              </a:rPr>
              <a:t>Reduces error</a:t>
            </a:r>
          </a:p>
          <a:p>
            <a:r>
              <a:rPr lang="en-US" dirty="0">
                <a:latin typeface="+mn-lt"/>
              </a:rPr>
              <a:t>Calibrates providers and payors</a:t>
            </a:r>
          </a:p>
          <a:p>
            <a:r>
              <a:rPr lang="en-US" dirty="0">
                <a:latin typeface="+mn-lt"/>
              </a:rPr>
              <a:t>Can compare patient’s own data over time</a:t>
            </a:r>
          </a:p>
          <a:p>
            <a:r>
              <a:rPr lang="en-US" dirty="0" err="1">
                <a:latin typeface="+mn-lt"/>
              </a:rPr>
              <a:t>Perio</a:t>
            </a:r>
            <a:r>
              <a:rPr lang="en-US" dirty="0">
                <a:latin typeface="+mn-lt"/>
              </a:rPr>
              <a:t>, endo, implant uses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Patient education</a:t>
            </a:r>
          </a:p>
        </p:txBody>
      </p:sp>
      <p:pic>
        <p:nvPicPr>
          <p:cNvPr id="12" name="Picture 2" descr="IJERPH | Free Full-Text | Artificial Intelligence: A New Diagnostic  Software in Dentistry: A Preliminary Performance Diagnostic Study">
            <a:extLst>
              <a:ext uri="{FF2B5EF4-FFF2-40B4-BE49-F238E27FC236}">
                <a16:creationId xmlns:a16="http://schemas.microsoft.com/office/drawing/2014/main" id="{AEFEBF63-6211-EBDA-4343-0A8384D3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2" y="1885551"/>
            <a:ext cx="5910587" cy="308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04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0D04-39CC-D082-B19B-A4CA80EA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8EB41-2278-9A66-E570-85E6053F2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3375"/>
            <a:ext cx="10893357" cy="1714500"/>
          </a:xfrm>
        </p:spPr>
        <p:txBody>
          <a:bodyPr/>
          <a:lstStyle/>
          <a:p>
            <a:pPr marL="0" indent="0" algn="l" fontAlgn="base"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1.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Name three dental care medicaments included in the World Health Organization's list of essential medicines, and the reason for their inclusion on this list</a:t>
            </a:r>
          </a:p>
          <a:p>
            <a:pPr marL="0" indent="0" algn="l" fontAlgn="base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2. List three new research-supported products available for dental disease prevention</a:t>
            </a:r>
          </a:p>
          <a:p>
            <a:pPr marL="0" indent="0" algn="l" fontAlgn="base"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3. Describe the CariedAway study and its results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7C8B26-FABB-B9CA-45FA-813B46F9A17D}"/>
              </a:ext>
            </a:extLst>
          </p:cNvPr>
          <p:cNvSpPr txBox="1">
            <a:spLocks/>
          </p:cNvSpPr>
          <p:nvPr/>
        </p:nvSpPr>
        <p:spPr>
          <a:xfrm>
            <a:off x="838200" y="3540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00A4A2"/>
                </a:solidFill>
                <a:latin typeface="Gill Sans Nova Medium" panose="020B0502020204020203" pitchFamily="34" charset="0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Financial Disclosures: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200DF3C-78D3-E307-630A-DA032499BDCA}"/>
              </a:ext>
            </a:extLst>
          </p:cNvPr>
          <p:cNvSpPr txBox="1">
            <a:spLocks/>
          </p:cNvSpPr>
          <p:nvPr/>
        </p:nvSpPr>
        <p:spPr>
          <a:xfrm>
            <a:off x="838199" y="4556125"/>
            <a:ext cx="10893357" cy="1714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None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42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FB8CCC-C584-0544-D0C5-90B0CB0F1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09744" y="2610777"/>
            <a:ext cx="2787563" cy="4001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4927B3-1E0A-EAFB-0F31-B3165547F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13" y="4085848"/>
            <a:ext cx="5633123" cy="2526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26C2E-0A1D-FDE6-0B96-E4F7A892E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14" y="375102"/>
            <a:ext cx="2882514" cy="3432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9E6E10-1C92-BBE4-C986-C0314644E4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227" y="1772453"/>
            <a:ext cx="3286018" cy="1999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8" name="Picture 8" descr="WALL·E (character) - Wikipedia">
            <a:extLst>
              <a:ext uri="{FF2B5EF4-FFF2-40B4-BE49-F238E27FC236}">
                <a16:creationId xmlns:a16="http://schemas.microsoft.com/office/drawing/2014/main" id="{B1B10BC4-872B-4830-E880-26DB8FE10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4" y="4085848"/>
            <a:ext cx="1943985" cy="2526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The intelligent future of dental insurance | Delta Dental">
            <a:extLst>
              <a:ext uri="{FF2B5EF4-FFF2-40B4-BE49-F238E27FC236}">
                <a16:creationId xmlns:a16="http://schemas.microsoft.com/office/drawing/2014/main" id="{F242D3B6-D13E-9412-3058-39303007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37" y="564342"/>
            <a:ext cx="2787563" cy="145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A6BC27F-F67E-70EB-1264-419C902C1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524" y="482243"/>
            <a:ext cx="661876" cy="838557"/>
          </a:xfrm>
        </p:spPr>
        <p:txBody>
          <a:bodyPr/>
          <a:lstStyle/>
          <a:p>
            <a:r>
              <a:rPr lang="en-US" dirty="0"/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3369746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50EE-3903-7C47-D290-F7356EE4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Presentation Outline: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7A010-DA80-D835-3595-3FBDE109C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9038"/>
            <a:ext cx="5402944" cy="2618756"/>
          </a:xfrm>
          <a:ln w="31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Reinforcing 2022 concepts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Caries-promoting bacteria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Medical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-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dental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connection</a:t>
            </a:r>
            <a:endParaRPr lang="en-US" sz="18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World Health Organization – essential medicines</a:t>
            </a:r>
          </a:p>
          <a:p>
            <a:pPr lvl="1"/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Carried</a:t>
            </a:r>
            <a:r>
              <a:rPr lang="en-US" sz="1800" b="0" i="1" dirty="0" err="1">
                <a:solidFill>
                  <a:srgbClr val="000000"/>
                </a:solidFill>
                <a:effectLst/>
                <a:latin typeface="+mn-lt"/>
              </a:rPr>
              <a:t>Away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study: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description,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findings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SDF: CPT codes, gel option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PVI packaged for dental home use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ECHO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D5AD60-E79E-49FD-9892-0352EA2C8760}"/>
              </a:ext>
            </a:extLst>
          </p:cNvPr>
          <p:cNvSpPr txBox="1">
            <a:spLocks/>
          </p:cNvSpPr>
          <p:nvPr/>
        </p:nvSpPr>
        <p:spPr>
          <a:xfrm>
            <a:off x="5289564" y="4254571"/>
            <a:ext cx="5402943" cy="184700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0000"/>
                </a:solidFill>
                <a:latin typeface="+mn-lt"/>
              </a:rPr>
              <a:t>Looking to the future</a:t>
            </a:r>
          </a:p>
          <a:p>
            <a:pPr lvl="1"/>
            <a:r>
              <a:rPr lang="it-IT" sz="1900" dirty="0">
                <a:solidFill>
                  <a:srgbClr val="000000"/>
                </a:solidFill>
                <a:latin typeface="+mn-lt"/>
              </a:rPr>
              <a:t>Different Kind: Patient Experience</a:t>
            </a:r>
            <a:endParaRPr lang="en-US" sz="35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900" dirty="0">
                <a:solidFill>
                  <a:srgbClr val="000000"/>
                </a:solidFill>
                <a:latin typeface="+mn-lt"/>
              </a:rPr>
              <a:t>WHO Global Oral Health Status Report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  <a:latin typeface="+mn-lt"/>
              </a:rPr>
              <a:t>Representation matters in the workforce</a:t>
            </a:r>
          </a:p>
          <a:p>
            <a:pPr lvl="1"/>
            <a:r>
              <a:rPr lang="en-US" sz="1900" dirty="0" err="1">
                <a:solidFill>
                  <a:srgbClr val="000000"/>
                </a:solidFill>
                <a:latin typeface="+mn-lt"/>
              </a:rPr>
              <a:t>CareQuest</a:t>
            </a:r>
            <a:r>
              <a:rPr lang="en-US" sz="1900" dirty="0">
                <a:solidFill>
                  <a:srgbClr val="000000"/>
                </a:solidFill>
                <a:latin typeface="+mn-lt"/>
              </a:rPr>
              <a:t> White Paper</a:t>
            </a:r>
          </a:p>
          <a:p>
            <a:pPr lvl="1"/>
            <a:r>
              <a:rPr lang="en-US" sz="1900" dirty="0" err="1">
                <a:solidFill>
                  <a:srgbClr val="000000"/>
                </a:solidFill>
                <a:latin typeface="+mn-lt"/>
              </a:rPr>
              <a:t>Wy’East</a:t>
            </a:r>
            <a:r>
              <a:rPr lang="en-US" sz="1900" dirty="0">
                <a:solidFill>
                  <a:srgbClr val="000000"/>
                </a:solidFill>
                <a:latin typeface="+mn-lt"/>
              </a:rPr>
              <a:t> Dentistry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B60B47-DFE4-7DB3-7FAF-1053CE2EE7F9}"/>
              </a:ext>
            </a:extLst>
          </p:cNvPr>
          <p:cNvSpPr txBox="1">
            <a:spLocks/>
          </p:cNvSpPr>
          <p:nvPr/>
        </p:nvSpPr>
        <p:spPr>
          <a:xfrm>
            <a:off x="6614885" y="2375344"/>
            <a:ext cx="3737983" cy="1189266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Trending in 2023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+mn-lt"/>
              </a:rPr>
              <a:t>Probiotics and postbiotics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+mn-lt"/>
              </a:rPr>
              <a:t>Artificial Intelligence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2011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7A77B-E72B-BBFD-0FC7-78B36D47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Different Kind: Trends in Patient Experience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7B062B-4EE2-4F71-F759-75A3F7199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8337" y="1750109"/>
            <a:ext cx="3075463" cy="438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D0C17B-5EF4-51EB-20A9-48041B9F5206}"/>
              </a:ext>
            </a:extLst>
          </p:cNvPr>
          <p:cNvSpPr txBox="1">
            <a:spLocks/>
          </p:cNvSpPr>
          <p:nvPr/>
        </p:nvSpPr>
        <p:spPr>
          <a:xfrm>
            <a:off x="1031132" y="1634247"/>
            <a:ext cx="6588868" cy="39772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Patient experience:</a:t>
            </a:r>
          </a:p>
          <a:p>
            <a:pPr lvl="1"/>
            <a:r>
              <a:rPr lang="en-US" dirty="0">
                <a:latin typeface="+mn-lt"/>
              </a:rPr>
              <a:t>What is it? What shapes it?</a:t>
            </a:r>
          </a:p>
          <a:p>
            <a:pPr lvl="1"/>
            <a:r>
              <a:rPr lang="en-US" dirty="0">
                <a:latin typeface="+mn-lt"/>
              </a:rPr>
              <a:t>Why do we care?</a:t>
            </a:r>
          </a:p>
          <a:p>
            <a:pPr lvl="2"/>
            <a:r>
              <a:rPr lang="en-US" dirty="0">
                <a:latin typeface="+mn-lt"/>
              </a:rPr>
              <a:t>Return on investment: the business perspective</a:t>
            </a:r>
          </a:p>
          <a:p>
            <a:pPr lvl="1"/>
            <a:r>
              <a:rPr lang="en-US" dirty="0">
                <a:latin typeface="+mn-lt"/>
              </a:rPr>
              <a:t>How do we measure patient experience?</a:t>
            </a:r>
          </a:p>
          <a:p>
            <a:pPr lvl="2"/>
            <a:r>
              <a:rPr lang="en-US" dirty="0">
                <a:latin typeface="+mn-lt"/>
              </a:rPr>
              <a:t>KPIs Across continuum of care</a:t>
            </a:r>
          </a:p>
          <a:p>
            <a:pPr lvl="1"/>
            <a:r>
              <a:rPr lang="en-US" dirty="0">
                <a:latin typeface="+mn-lt"/>
              </a:rPr>
              <a:t>What correlates most with positive patient experience? </a:t>
            </a:r>
          </a:p>
          <a:p>
            <a:pPr lvl="2"/>
            <a:r>
              <a:rPr lang="en-US" dirty="0">
                <a:latin typeface="+mn-lt"/>
              </a:rPr>
              <a:t>Cultivating skills for active listening, shared decision-making.</a:t>
            </a:r>
          </a:p>
        </p:txBody>
      </p:sp>
    </p:spTree>
    <p:extLst>
      <p:ext uri="{BB962C8B-B14F-4D97-AF65-F5344CB8AC3E}">
        <p14:creationId xmlns:p14="http://schemas.microsoft.com/office/powerpoint/2010/main" val="3543543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160CD-0E38-9EE6-6118-299599D2A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222" y="3902407"/>
            <a:ext cx="2206198" cy="2794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>
                <a:latin typeface="+mn-lt"/>
              </a:rPr>
              <a:t>Published Nov 18, 2022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1DEF4F-2E9E-FE80-053B-4538906D5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61" y="193670"/>
            <a:ext cx="2911676" cy="3590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EA5E75-E997-EFBC-FD30-71B054A9C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900" y="1814426"/>
            <a:ext cx="4923400" cy="4905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AEA1C3-8345-BB02-590B-20B53117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02" y="847869"/>
            <a:ext cx="3066333" cy="388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ED4A44D-3D08-D2FF-F925-552984E10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9900" y="847869"/>
            <a:ext cx="2910557" cy="72390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+mn-lt"/>
              </a:rPr>
              <a:t>Foundation: protective behaviors and community</a:t>
            </a:r>
          </a:p>
        </p:txBody>
      </p:sp>
    </p:spTree>
    <p:extLst>
      <p:ext uri="{BB962C8B-B14F-4D97-AF65-F5344CB8AC3E}">
        <p14:creationId xmlns:p14="http://schemas.microsoft.com/office/powerpoint/2010/main" val="1175400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B952-1F6C-C22D-6D4F-6905DC58E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909" y="734776"/>
            <a:ext cx="5871518" cy="145131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Representation matters: health effects of representation in the healthcare workforce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E542BC-E076-B67B-C7EF-1E556196A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2" r="2800"/>
          <a:stretch/>
        </p:blipFill>
        <p:spPr>
          <a:xfrm>
            <a:off x="6907427" y="117798"/>
            <a:ext cx="5004487" cy="6622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DB7A82-D150-F80D-2359-A7D5E5060D42}"/>
              </a:ext>
            </a:extLst>
          </p:cNvPr>
          <p:cNvSpPr txBox="1">
            <a:spLocks/>
          </p:cNvSpPr>
          <p:nvPr/>
        </p:nvSpPr>
        <p:spPr>
          <a:xfrm>
            <a:off x="1035909" y="2803072"/>
            <a:ext cx="5523690" cy="3132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Increased black primary care physician workforce correlated with measurably better health outcomes at the population level.</a:t>
            </a:r>
          </a:p>
          <a:p>
            <a:r>
              <a:rPr lang="en-US" dirty="0">
                <a:latin typeface="+mn-lt"/>
              </a:rPr>
              <a:t>Diversifying the workforce is a method of preventing disease.</a:t>
            </a:r>
          </a:p>
        </p:txBody>
      </p:sp>
    </p:spTree>
    <p:extLst>
      <p:ext uri="{BB962C8B-B14F-4D97-AF65-F5344CB8AC3E}">
        <p14:creationId xmlns:p14="http://schemas.microsoft.com/office/powerpoint/2010/main" val="1591449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B08A3A-1621-5D4E-2E01-7A9FB9248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470" y="137985"/>
            <a:ext cx="5008267" cy="658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71EA49-264D-9168-B8E4-DB7EDD960FC3}"/>
              </a:ext>
            </a:extLst>
          </p:cNvPr>
          <p:cNvSpPr txBox="1">
            <a:spLocks/>
          </p:cNvSpPr>
          <p:nvPr/>
        </p:nvSpPr>
        <p:spPr>
          <a:xfrm>
            <a:off x="5200878" y="196042"/>
            <a:ext cx="6802435" cy="28286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latin typeface="+mn-lt"/>
              </a:rPr>
              <a:t>State of </a:t>
            </a:r>
            <a:r>
              <a:rPr lang="en-US" dirty="0" err="1">
                <a:latin typeface="+mn-lt"/>
              </a:rPr>
              <a:t>OralHealth</a:t>
            </a:r>
            <a:r>
              <a:rPr lang="en-US" dirty="0">
                <a:latin typeface="+mn-lt"/>
              </a:rPr>
              <a:t> Equity in America (SOHEA)</a:t>
            </a:r>
          </a:p>
          <a:p>
            <a:pPr lvl="2"/>
            <a:r>
              <a:rPr lang="en-US" dirty="0">
                <a:latin typeface="+mn-lt"/>
              </a:rPr>
              <a:t>2022 Survey</a:t>
            </a:r>
          </a:p>
          <a:p>
            <a:pPr lvl="2"/>
            <a:r>
              <a:rPr lang="en-US" dirty="0">
                <a:latin typeface="+mn-lt"/>
              </a:rPr>
              <a:t>Designed by </a:t>
            </a:r>
            <a:r>
              <a:rPr lang="en-US" dirty="0" err="1">
                <a:latin typeface="+mn-lt"/>
              </a:rPr>
              <a:t>CareQuest</a:t>
            </a:r>
            <a:r>
              <a:rPr lang="en-US" dirty="0">
                <a:latin typeface="+mn-lt"/>
              </a:rPr>
              <a:t> Institute</a:t>
            </a:r>
          </a:p>
          <a:p>
            <a:pPr lvl="2"/>
            <a:r>
              <a:rPr lang="en-US" dirty="0">
                <a:latin typeface="+mn-lt"/>
              </a:rPr>
              <a:t>Conducted by NORC </a:t>
            </a:r>
            <a:r>
              <a:rPr lang="en-US" dirty="0" err="1">
                <a:latin typeface="+mn-lt"/>
              </a:rPr>
              <a:t>AmeriSpeak</a:t>
            </a:r>
            <a:endParaRPr lang="en-US" dirty="0">
              <a:latin typeface="+mn-lt"/>
            </a:endParaRPr>
          </a:p>
          <a:p>
            <a:pPr lvl="1"/>
            <a:r>
              <a:rPr lang="en-US" dirty="0">
                <a:latin typeface="+mn-lt"/>
              </a:rPr>
              <a:t>Discussion with and co-authored by AI/AN dentists and Native-led organizations</a:t>
            </a:r>
          </a:p>
          <a:p>
            <a:pPr lvl="1"/>
            <a:r>
              <a:rPr lang="en-US" dirty="0">
                <a:latin typeface="+mn-lt"/>
              </a:rPr>
              <a:t>Recommendations for:</a:t>
            </a:r>
          </a:p>
          <a:p>
            <a:pPr lvl="2"/>
            <a:r>
              <a:rPr lang="en-US" dirty="0">
                <a:latin typeface="+mn-lt"/>
              </a:rPr>
              <a:t>Research, Education, Workforce, Grantmaking, Policy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AA1451-9955-1B44-AEAF-5BAAF2B96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942" y="3024658"/>
            <a:ext cx="6346372" cy="369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52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B08A3A-1621-5D4E-2E01-7A9FB9248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470" y="137985"/>
            <a:ext cx="5008267" cy="6582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22782F-B1C6-251C-E77C-8491D2F8B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35" y="634470"/>
            <a:ext cx="6304763" cy="5694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504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97DA-CEEC-37F8-36F8-100C80F9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6"/>
            <a:ext cx="11087911" cy="1249666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Representation matters: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Northwest AI/AN pathways into dental careers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00A6E-316C-A10D-ED9F-4EA047501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06169"/>
            <a:ext cx="10515600" cy="4351338"/>
          </a:xfrm>
        </p:spPr>
        <p:txBody>
          <a:bodyPr/>
          <a:lstStyle/>
          <a:p>
            <a:r>
              <a:rPr lang="en-US" dirty="0">
                <a:latin typeface="+mn-lt"/>
              </a:rPr>
              <a:t>Training in local clinics</a:t>
            </a:r>
          </a:p>
          <a:p>
            <a:pPr lvl="1"/>
            <a:r>
              <a:rPr lang="en-US" dirty="0">
                <a:latin typeface="+mn-lt"/>
              </a:rPr>
              <a:t>Tribal clinics employing community members</a:t>
            </a:r>
          </a:p>
          <a:p>
            <a:pPr marL="457200" lvl="1" indent="0">
              <a:buNone/>
            </a:pPr>
            <a:endParaRPr lang="en-US" sz="800" dirty="0">
              <a:latin typeface="+mn-lt"/>
            </a:endParaRPr>
          </a:p>
          <a:p>
            <a:r>
              <a:rPr lang="en-US" dirty="0">
                <a:latin typeface="+mn-lt"/>
              </a:rPr>
              <a:t>Dental Health Aide Program</a:t>
            </a:r>
          </a:p>
          <a:p>
            <a:pPr lvl="1"/>
            <a:r>
              <a:rPr lang="en-US" dirty="0">
                <a:latin typeface="+mn-lt"/>
              </a:rPr>
              <a:t>Northwest Portland Area Indian Health Board</a:t>
            </a:r>
          </a:p>
          <a:p>
            <a:pPr lvl="2"/>
            <a:r>
              <a:rPr lang="en-US" dirty="0">
                <a:latin typeface="+mn-lt"/>
              </a:rPr>
              <a:t>More information tomorrow!</a:t>
            </a:r>
          </a:p>
          <a:p>
            <a:pPr marL="457200" lvl="1" indent="0">
              <a:buNone/>
            </a:pPr>
            <a:endParaRPr lang="en-US" sz="800" dirty="0">
              <a:latin typeface="+mn-lt"/>
            </a:endParaRPr>
          </a:p>
          <a:p>
            <a:r>
              <a:rPr lang="en-US" dirty="0" err="1">
                <a:latin typeface="+mn-lt"/>
              </a:rPr>
              <a:t>Wy’East</a:t>
            </a:r>
            <a:r>
              <a:rPr lang="en-US" dirty="0">
                <a:latin typeface="+mn-lt"/>
              </a:rPr>
              <a:t> Dentistry</a:t>
            </a:r>
          </a:p>
          <a:p>
            <a:pPr lvl="1"/>
            <a:r>
              <a:rPr lang="en-US" dirty="0">
                <a:latin typeface="+mn-lt"/>
              </a:rPr>
              <a:t>Northwest Native American Center of Excellence (NNACOE) </a:t>
            </a:r>
          </a:p>
          <a:p>
            <a:pPr marL="457200" lvl="1" indent="0">
              <a:buNone/>
            </a:pPr>
            <a:r>
              <a:rPr lang="en-US" dirty="0">
                <a:latin typeface="+mn-lt"/>
              </a:rPr>
              <a:t>   at Oregon Health Science University</a:t>
            </a:r>
          </a:p>
        </p:txBody>
      </p:sp>
    </p:spTree>
    <p:extLst>
      <p:ext uri="{BB962C8B-B14F-4D97-AF65-F5344CB8AC3E}">
        <p14:creationId xmlns:p14="http://schemas.microsoft.com/office/powerpoint/2010/main" val="3799737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1845522" y="4312832"/>
            <a:ext cx="850095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4DFD7"/>
                </a:solidFill>
                <a:effectLst/>
                <a:uLnTx/>
                <a:uFillTx/>
                <a:latin typeface="Work Sans"/>
                <a:ea typeface="Work Sans"/>
                <a:cs typeface="Work Sans"/>
                <a:sym typeface="Work Sans"/>
              </a:rPr>
              <a:t>Chloe Craig DMD, MPH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E4DFD7"/>
                </a:solidFill>
                <a:effectLst/>
                <a:uLnTx/>
                <a:uFillTx/>
                <a:latin typeface="Work Sans"/>
                <a:ea typeface="Work Sans"/>
                <a:cs typeface="Work Sans"/>
                <a:sym typeface="Work Sans"/>
              </a:rPr>
              <a:t>Cherokee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E4DFD7"/>
                </a:solidFill>
                <a:effectLst/>
                <a:uLnTx/>
                <a:uFillTx/>
                <a:latin typeface="Work Sans"/>
                <a:ea typeface="Work Sans"/>
                <a:cs typeface="Work Sans"/>
                <a:sym typeface="Work Sans"/>
              </a:rPr>
              <a:t>Wy’east Dentistry Pathway Program Manager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75497" y="1846906"/>
            <a:ext cx="5841005" cy="181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63839" y="5783670"/>
            <a:ext cx="2194268" cy="834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555987"/>
            <a:ext cx="2400915" cy="1289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50EE-3903-7C47-D290-F7356EE49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Presentation Outline: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7A010-DA80-D835-3595-3FBDE109C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9038"/>
            <a:ext cx="5402944" cy="2618756"/>
          </a:xfrm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</a:rPr>
              <a:t>Reinforcing 2022 concepts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Caries-promoting bacteria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Medical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-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dental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connection</a:t>
            </a:r>
            <a:endParaRPr lang="en-US" sz="1800" b="0" i="0" dirty="0">
              <a:solidFill>
                <a:srgbClr val="000000"/>
              </a:solidFill>
              <a:effectLst/>
              <a:latin typeface="+mn-lt"/>
            </a:endParaRP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World Health Organization – essential medicines</a:t>
            </a:r>
          </a:p>
          <a:p>
            <a:pPr lvl="1"/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Carried</a:t>
            </a:r>
            <a:r>
              <a:rPr lang="en-US" sz="1800" b="0" i="1" dirty="0" err="1">
                <a:solidFill>
                  <a:srgbClr val="000000"/>
                </a:solidFill>
                <a:effectLst/>
                <a:latin typeface="+mn-lt"/>
              </a:rPr>
              <a:t>Away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study: 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description,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findings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SDF: CPT codes, gel option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PVI packaged for dental home use</a:t>
            </a:r>
          </a:p>
          <a:p>
            <a:pPr lvl="1"/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ECHO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D5AD60-E79E-49FD-9892-0352EA2C8760}"/>
              </a:ext>
            </a:extLst>
          </p:cNvPr>
          <p:cNvSpPr txBox="1">
            <a:spLocks/>
          </p:cNvSpPr>
          <p:nvPr/>
        </p:nvSpPr>
        <p:spPr>
          <a:xfrm>
            <a:off x="5289564" y="4254571"/>
            <a:ext cx="5402943" cy="1847005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solidFill>
                  <a:srgbClr val="000000"/>
                </a:solidFill>
                <a:latin typeface="+mn-lt"/>
              </a:rPr>
              <a:t>Looking to the future</a:t>
            </a:r>
          </a:p>
          <a:p>
            <a:pPr lvl="1"/>
            <a:r>
              <a:rPr lang="it-IT" sz="1900" dirty="0">
                <a:solidFill>
                  <a:srgbClr val="000000"/>
                </a:solidFill>
                <a:latin typeface="+mn-lt"/>
              </a:rPr>
              <a:t>Different Kind: Patient Experience</a:t>
            </a:r>
            <a:endParaRPr lang="en-US" sz="35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1900" dirty="0">
                <a:solidFill>
                  <a:srgbClr val="000000"/>
                </a:solidFill>
                <a:latin typeface="+mn-lt"/>
              </a:rPr>
              <a:t>WHO Global Oral Health Status Report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  <a:latin typeface="+mn-lt"/>
              </a:rPr>
              <a:t>Representation matters in the workforce</a:t>
            </a:r>
          </a:p>
          <a:p>
            <a:pPr lvl="1"/>
            <a:r>
              <a:rPr lang="en-US" sz="1900" dirty="0" err="1">
                <a:solidFill>
                  <a:srgbClr val="000000"/>
                </a:solidFill>
                <a:latin typeface="+mn-lt"/>
              </a:rPr>
              <a:t>CareQuest</a:t>
            </a:r>
            <a:r>
              <a:rPr lang="en-US" sz="1900" dirty="0">
                <a:solidFill>
                  <a:srgbClr val="000000"/>
                </a:solidFill>
                <a:latin typeface="+mn-lt"/>
              </a:rPr>
              <a:t> White Paper</a:t>
            </a:r>
          </a:p>
          <a:p>
            <a:pPr lvl="1"/>
            <a:r>
              <a:rPr lang="en-US" sz="1900" dirty="0" err="1">
                <a:solidFill>
                  <a:srgbClr val="000000"/>
                </a:solidFill>
                <a:latin typeface="+mn-lt"/>
              </a:rPr>
              <a:t>Wy’East</a:t>
            </a:r>
            <a:r>
              <a:rPr lang="en-US" sz="1900" dirty="0">
                <a:solidFill>
                  <a:srgbClr val="000000"/>
                </a:solidFill>
                <a:latin typeface="+mn-lt"/>
              </a:rPr>
              <a:t> Dentistry</a:t>
            </a: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B60B47-DFE4-7DB3-7FAF-1053CE2EE7F9}"/>
              </a:ext>
            </a:extLst>
          </p:cNvPr>
          <p:cNvSpPr txBox="1">
            <a:spLocks/>
          </p:cNvSpPr>
          <p:nvPr/>
        </p:nvSpPr>
        <p:spPr>
          <a:xfrm>
            <a:off x="6614885" y="2375344"/>
            <a:ext cx="3737983" cy="1189266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Gill Sans Nova Light" panose="020B04020202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Nova Book" panose="020B05020202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000000"/>
                </a:solidFill>
                <a:latin typeface="+mn-lt"/>
              </a:rPr>
              <a:t>Trending in 2023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+mn-lt"/>
              </a:rPr>
              <a:t>Probiotics and postbiotics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  <a:latin typeface="+mn-lt"/>
              </a:rPr>
              <a:t>Artificial Intelligence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188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D7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"/>
          <p:cNvSpPr txBox="1"/>
          <p:nvPr/>
        </p:nvSpPr>
        <p:spPr>
          <a:xfrm>
            <a:off x="2205872" y="125302"/>
            <a:ext cx="691927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NNACoE Affirmations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3"/>
          <p:cNvSpPr txBox="1"/>
          <p:nvPr/>
        </p:nvSpPr>
        <p:spPr>
          <a:xfrm>
            <a:off x="1079500" y="1455350"/>
            <a:ext cx="9563101" cy="4320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Native youth are curious &amp; knowledgeable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Natives are drawn to STEMM fields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Natives are qualified applicants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en-US" sz="3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Natives are the future health leaders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9" name="Google Shape;17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88956" y="-73928"/>
            <a:ext cx="3205902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0352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9759" y="0"/>
            <a:ext cx="64922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01450" y="2674425"/>
            <a:ext cx="2790548" cy="4185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D7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0108044" cy="503573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"/>
          <p:cNvSpPr txBox="1"/>
          <p:nvPr/>
        </p:nvSpPr>
        <p:spPr>
          <a:xfrm>
            <a:off x="968721" y="1847768"/>
            <a:ext cx="10585736" cy="4688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ork Sans SemiBold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10 month pathway (September-June)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ork Sans SemiBold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ork Sans SemiBold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Cohort size:4-6 learners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ork Sans SemiBold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Tuition free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ork Sans SemiBold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Living stipend provided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ork Sans SemiBold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EARN conditional acceptance at OHSU School of Dentistry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ork Sans SemiBold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Application cycle opens Summer 2024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9" name="Google Shape;18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6657" y="1279677"/>
            <a:ext cx="5895343" cy="557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12246" y="311832"/>
            <a:ext cx="3188214" cy="990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6"/>
          <p:cNvPicPr preferRelativeResize="0"/>
          <p:nvPr/>
        </p:nvPicPr>
        <p:blipFill rotWithShape="1">
          <a:blip r:embed="rId3">
            <a:alphaModFix/>
          </a:blip>
          <a:srcRect t="7812" b="781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D7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7"/>
          <p:cNvPicPr preferRelativeResize="0"/>
          <p:nvPr/>
        </p:nvPicPr>
        <p:blipFill rotWithShape="1">
          <a:blip r:embed="rId3">
            <a:alphaModFix/>
          </a:blip>
          <a:srcRect l="-13901" t="-6534" r="45495" b="41189"/>
          <a:stretch/>
        </p:blipFill>
        <p:spPr>
          <a:xfrm rot="10800000">
            <a:off x="0" y="0"/>
            <a:ext cx="742749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7"/>
          <p:cNvPicPr preferRelativeResize="0"/>
          <p:nvPr/>
        </p:nvPicPr>
        <p:blipFill rotWithShape="1">
          <a:blip r:embed="rId3">
            <a:alphaModFix/>
          </a:blip>
          <a:srcRect l="5302" t="-6324" r="51609" b="43742"/>
          <a:stretch/>
        </p:blipFill>
        <p:spPr>
          <a:xfrm>
            <a:off x="7306670" y="0"/>
            <a:ext cx="48853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" y="685800"/>
            <a:ext cx="54864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7"/>
          <p:cNvSpPr txBox="1"/>
          <p:nvPr/>
        </p:nvSpPr>
        <p:spPr>
          <a:xfrm>
            <a:off x="6615192" y="1714318"/>
            <a:ext cx="50678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Erik Brodt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,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MD (Ojibwe)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</a:b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Anishinaabe / Minnesota Chippewa</a:t>
            </a:r>
            <a:endParaRPr kumimoji="0" sz="20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Director, NNACoE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210" name="Google Shape;210;p7"/>
          <p:cNvPicPr preferRelativeResize="0"/>
          <p:nvPr/>
        </p:nvPicPr>
        <p:blipFill rotWithShape="1">
          <a:blip r:embed="rId5">
            <a:alphaModFix/>
          </a:blip>
          <a:srcRect l="9874" t="-599" r="10123" b="336"/>
          <a:stretch/>
        </p:blipFill>
        <p:spPr>
          <a:xfrm>
            <a:off x="612475" y="688708"/>
            <a:ext cx="5472749" cy="5487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 descr="Director 2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6739" y="4152147"/>
            <a:ext cx="3203275" cy="109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D7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8"/>
          <p:cNvPicPr preferRelativeResize="0"/>
          <p:nvPr/>
        </p:nvPicPr>
        <p:blipFill rotWithShape="1">
          <a:blip r:embed="rId3">
            <a:alphaModFix/>
          </a:blip>
          <a:srcRect l="9092" t="-2408" r="47818" b="39827"/>
          <a:stretch/>
        </p:blipFill>
        <p:spPr>
          <a:xfrm>
            <a:off x="7306670" y="0"/>
            <a:ext cx="488533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8"/>
          <p:cNvPicPr preferRelativeResize="0"/>
          <p:nvPr/>
        </p:nvPicPr>
        <p:blipFill rotWithShape="1">
          <a:blip r:embed="rId4">
            <a:alphaModFix/>
          </a:blip>
          <a:srcRect l="-13901" t="-6534" r="45495" b="41189"/>
          <a:stretch/>
        </p:blipFill>
        <p:spPr>
          <a:xfrm rot="10800000">
            <a:off x="0" y="0"/>
            <a:ext cx="74274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8"/>
          <p:cNvSpPr txBox="1"/>
          <p:nvPr/>
        </p:nvSpPr>
        <p:spPr>
          <a:xfrm>
            <a:off x="7010399" y="1463049"/>
            <a:ext cx="509930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Allison Empey, MD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</a:b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Confederated Tribes of Grand Ronde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Wy’east Faculty, Indigenous Health &amp; Wellness 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220" name="Google Shape;22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1334" y="800099"/>
            <a:ext cx="5486400" cy="547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44255" y="3903765"/>
            <a:ext cx="2993395" cy="987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D7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742492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38009" y="4258859"/>
            <a:ext cx="2990094" cy="99060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9"/>
          <p:cNvSpPr txBox="1"/>
          <p:nvPr/>
        </p:nvSpPr>
        <p:spPr>
          <a:xfrm>
            <a:off x="838200" y="1608539"/>
            <a:ext cx="470661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  <a:t>Cristi Pinela, MS, PhD</a:t>
            </a:r>
            <a:b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ExtraBold"/>
                <a:ea typeface="Work Sans ExtraBold"/>
                <a:cs typeface="Work Sans ExtraBold"/>
                <a:sym typeface="Work Sans ExtraBold"/>
              </a:rPr>
            </a:br>
            <a:r>
              <a:rPr kumimoji="0" lang="en-US" sz="20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Rarámuri / Tarahumara</a:t>
            </a:r>
            <a:endParaRPr kumimoji="0" sz="2000" b="0" i="1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 SemiBold"/>
                <a:ea typeface="Work Sans SemiBold"/>
                <a:cs typeface="Work Sans SemiBold"/>
                <a:sym typeface="Work Sans SemiBold"/>
              </a:rPr>
              <a:t>Wy’east Faculty, Academic Skills &amp; Wellness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SemiBold"/>
              <a:ea typeface="Work Sans SemiBold"/>
              <a:cs typeface="Work Sans SemiBold"/>
              <a:sym typeface="Work Sans SemiBold"/>
            </a:endParaRPr>
          </a:p>
        </p:txBody>
      </p:sp>
      <p:pic>
        <p:nvPicPr>
          <p:cNvPr id="230" name="Google Shape;230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9104" y="0"/>
            <a:ext cx="48828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01834" y="685799"/>
            <a:ext cx="5486401" cy="548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0"/>
          <p:cNvSpPr txBox="1"/>
          <p:nvPr/>
        </p:nvSpPr>
        <p:spPr>
          <a:xfrm>
            <a:off x="9818486" y="6112044"/>
            <a:ext cx="1953028" cy="315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8025" rIns="0" bIns="0" anchor="t" anchorCtr="0">
            <a:spAutoFit/>
          </a:bodyPr>
          <a:lstStyle/>
          <a:p>
            <a:pPr marL="8467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ExtraLight"/>
                <a:ea typeface="Work Sans ExtraLight"/>
                <a:cs typeface="Work Sans ExtraLight"/>
                <a:sym typeface="Work Sans ExtraLight"/>
              </a:rPr>
              <a:t>nnacoe.org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Work Sans ExtraLight"/>
              <a:ea typeface="Work Sans ExtraLight"/>
              <a:cs typeface="Work Sans ExtraLight"/>
              <a:sym typeface="Work Sans ExtraLight"/>
            </a:endParaRPr>
          </a:p>
        </p:txBody>
      </p:sp>
      <p:pic>
        <p:nvPicPr>
          <p:cNvPr id="238" name="Google Shape;23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4300" y="4344039"/>
            <a:ext cx="3581400" cy="1925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FD7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1"/>
          <p:cNvPicPr preferRelativeResize="0"/>
          <p:nvPr/>
        </p:nvPicPr>
        <p:blipFill rotWithShape="1">
          <a:blip r:embed="rId3">
            <a:alphaModFix/>
          </a:blip>
          <a:srcRect l="57330" b="11317"/>
          <a:stretch/>
        </p:blipFill>
        <p:spPr>
          <a:xfrm rot="5400000">
            <a:off x="2538413" y="-2538416"/>
            <a:ext cx="5032374" cy="1010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 rotWithShape="1">
          <a:blip r:embed="rId3">
            <a:alphaModFix/>
          </a:blip>
          <a:srcRect r="45352" b="46498"/>
          <a:stretch/>
        </p:blipFill>
        <p:spPr>
          <a:xfrm>
            <a:off x="6297175" y="1279826"/>
            <a:ext cx="5894826" cy="5578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1"/>
          <p:cNvSpPr txBox="1"/>
          <p:nvPr/>
        </p:nvSpPr>
        <p:spPr>
          <a:xfrm>
            <a:off x="2596835" y="2483991"/>
            <a:ext cx="699832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Work Sans"/>
                <a:ea typeface="Work Sans"/>
                <a:cs typeface="Work Sans"/>
                <a:sym typeface="Work Sans"/>
              </a:rPr>
              <a:t>Questions?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11"/>
          <p:cNvSpPr txBox="1"/>
          <p:nvPr/>
        </p:nvSpPr>
        <p:spPr>
          <a:xfrm>
            <a:off x="2180377" y="4374009"/>
            <a:ext cx="783124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https://www.nnacoe.org/wyeast-dentistry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craigch@ohsu.edu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F012B2C-70EC-4D42-A5D4-D42D22747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6402684"/>
              </p:ext>
            </p:extLst>
          </p:nvPr>
        </p:nvGraphicFramePr>
        <p:xfrm>
          <a:off x="3827769" y="772886"/>
          <a:ext cx="8135631" cy="4974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utoShape 2059">
            <a:extLst>
              <a:ext uri="{FF2B5EF4-FFF2-40B4-BE49-F238E27FC236}">
                <a16:creationId xmlns:a16="http://schemas.microsoft.com/office/drawing/2014/main" id="{FF4F8B03-D89A-FC43-B122-33560C2922A4}"/>
              </a:ext>
            </a:extLst>
          </p:cNvPr>
          <p:cNvSpPr txBox="1">
            <a:spLocks noChangeArrowheads="1"/>
          </p:cNvSpPr>
          <p:nvPr/>
        </p:nvSpPr>
        <p:spPr>
          <a:xfrm>
            <a:off x="785862" y="1111008"/>
            <a:ext cx="2723887" cy="262279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 baseline="0">
                <a:solidFill>
                  <a:srgbClr val="00A4A2"/>
                </a:solidFill>
                <a:latin typeface="Gill Sans Nova Medium" panose="020B0502020204020203" pitchFamily="34" charset="0"/>
                <a:ea typeface="+mj-ea"/>
                <a:cs typeface="Gill Sans" panose="020B0502020104020203" pitchFamily="34" charset="-79"/>
              </a:defRPr>
            </a:lvl1pPr>
          </a:lstStyle>
          <a:p>
            <a:pPr>
              <a:defRPr/>
            </a:pPr>
            <a:r>
              <a:rPr lang="en-US" dirty="0">
                <a:latin typeface="+mn-lt"/>
              </a:rPr>
              <a:t>2022:</a:t>
            </a:r>
          </a:p>
          <a:p>
            <a:pPr>
              <a:defRPr/>
            </a:pPr>
            <a:endParaRPr lang="en-US" sz="1500" dirty="0">
              <a:latin typeface="+mn-lt"/>
            </a:endParaRPr>
          </a:p>
          <a:p>
            <a:pPr>
              <a:defRPr/>
            </a:pPr>
            <a:r>
              <a:rPr lang="en-US" dirty="0">
                <a:latin typeface="+mn-lt"/>
              </a:rPr>
              <a:t>How can we prevent dental diseases? </a:t>
            </a:r>
            <a:br>
              <a:rPr lang="en-US" sz="2400" u="sng" dirty="0">
                <a:solidFill>
                  <a:srgbClr val="000000"/>
                </a:solidFill>
                <a:latin typeface="Adelaide" pitchFamily="34" charset="0"/>
              </a:rPr>
            </a:b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Back to the Future: Should it stay in the past?">
            <a:extLst>
              <a:ext uri="{FF2B5EF4-FFF2-40B4-BE49-F238E27FC236}">
                <a16:creationId xmlns:a16="http://schemas.microsoft.com/office/drawing/2014/main" id="{C8FF57C3-9A78-9DFB-F7E9-F67D7426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88" y="3733800"/>
            <a:ext cx="2428633" cy="163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Back to the Future anniversary: What critics thought 30 years ago | EW.com">
            <a:extLst>
              <a:ext uri="{FF2B5EF4-FFF2-40B4-BE49-F238E27FC236}">
                <a16:creationId xmlns:a16="http://schemas.microsoft.com/office/drawing/2014/main" id="{EEB56FC6-80AF-7F4B-CD97-09EC03C88E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Back to the Future anniversary: What critics thought 30 years ago | EW.com">
            <a:extLst>
              <a:ext uri="{FF2B5EF4-FFF2-40B4-BE49-F238E27FC236}">
                <a16:creationId xmlns:a16="http://schemas.microsoft.com/office/drawing/2014/main" id="{E8B167E8-0654-8368-661B-5C2421C68E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437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AE1C9-0290-265A-ACD4-0A9D800F2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741" y="124294"/>
            <a:ext cx="6087429" cy="132787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+mn-lt"/>
              </a:rPr>
              <a:t>Discovery of a caries-promoting bacteria: </a:t>
            </a:r>
            <a:r>
              <a:rPr lang="en-US" sz="3600" i="1" dirty="0" err="1">
                <a:latin typeface="+mn-lt"/>
              </a:rPr>
              <a:t>Selenomonas</a:t>
            </a:r>
            <a:r>
              <a:rPr lang="en-US" sz="3600" i="1" dirty="0">
                <a:latin typeface="+mn-lt"/>
              </a:rPr>
              <a:t> </a:t>
            </a:r>
            <a:r>
              <a:rPr lang="en-US" sz="3600" i="1" dirty="0" err="1">
                <a:latin typeface="+mn-lt"/>
              </a:rPr>
              <a:t>sputigena</a:t>
            </a:r>
            <a:endParaRPr lang="en-US" sz="3600" i="1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61A33D-6078-E560-62B1-1BAFE0FA2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90" y="93060"/>
            <a:ext cx="4931390" cy="6671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15B2FC-5D37-2319-EF93-6104096AAB41}"/>
              </a:ext>
            </a:extLst>
          </p:cNvPr>
          <p:cNvSpPr txBox="1"/>
          <p:nvPr/>
        </p:nvSpPr>
        <p:spPr>
          <a:xfrm>
            <a:off x="5812741" y="1452170"/>
            <a:ext cx="6379259" cy="3171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Plaque from 416 preschoolers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Metagenomics-</a:t>
            </a:r>
            <a:r>
              <a:rPr lang="en-US" sz="2000" dirty="0" err="1"/>
              <a:t>metatranscriptomics</a:t>
            </a:r>
            <a:r>
              <a:rPr lang="en-US" sz="2000" dirty="0"/>
              <a:t> analyses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Examined biofilm formation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S. </a:t>
            </a:r>
            <a:r>
              <a:rPr lang="en-US" sz="2000" dirty="0" err="1"/>
              <a:t>Sputigena</a:t>
            </a:r>
            <a:r>
              <a:rPr lang="en-US" sz="2000" dirty="0"/>
              <a:t> works in partnership with S. Mutans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Forms honeycomb-like multicellular superstructure, protecting S. Mutans and enhancing acidogenesis.</a:t>
            </a:r>
          </a:p>
          <a:p>
            <a:endParaRPr lang="en-US" sz="2000" dirty="0">
              <a:solidFill>
                <a:srgbClr val="333333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H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ighlights potential future target for cavity prevention</a:t>
            </a:r>
            <a:endParaRPr lang="en-US" sz="2000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313FF0-7539-00B8-E8FC-2C6A5B929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246" y="4412883"/>
            <a:ext cx="2502619" cy="2234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168FF7-1518-CC60-4843-276BE0ED5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370" y="4413845"/>
            <a:ext cx="2502619" cy="223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176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4AC5B-92AD-2AA3-7501-781C28DBC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669" y="241768"/>
            <a:ext cx="11431718" cy="8923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Medical-dental connections: more findings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2316B5-F360-3C6D-692C-EC8BB10A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34" y="1073349"/>
            <a:ext cx="4038808" cy="555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5F1153-D5F4-FB6D-DD07-72F428CD6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160" y="1073349"/>
            <a:ext cx="4051194" cy="5536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A7C91E-57C2-3209-5889-9B12C6406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028" y="3305444"/>
            <a:ext cx="3260719" cy="153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F65C05-111A-C8EF-306C-48F4E10BA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664" y="1073349"/>
            <a:ext cx="3168671" cy="2031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9932C9-2C17-666B-45E7-5C90B5CCA9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6397" y="5047411"/>
            <a:ext cx="3189178" cy="1535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788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C18888-D4E9-84E4-7368-C5C6D7ACE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32" y="224574"/>
            <a:ext cx="4531827" cy="646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D580C2-D938-2C77-C42D-A27FC968C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953" y="1828800"/>
            <a:ext cx="6528832" cy="3885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B255E4-F3B8-E064-8A0D-2ED659103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511" y="5714497"/>
            <a:ext cx="5334274" cy="21591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EF65C29-83E2-AA94-047E-C7B0ADC1B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953" y="288062"/>
            <a:ext cx="5924846" cy="1279059"/>
          </a:xfrm>
        </p:spPr>
        <p:txBody>
          <a:bodyPr>
            <a:normAutofit fontScale="90000"/>
          </a:bodyPr>
          <a:lstStyle/>
          <a:p>
            <a:r>
              <a:rPr lang="en-US" dirty="0"/>
              <a:t>2023 WHO Essential Medicines: Dental</a:t>
            </a:r>
          </a:p>
        </p:txBody>
      </p:sp>
    </p:spTree>
    <p:extLst>
      <p:ext uri="{BB962C8B-B14F-4D97-AF65-F5344CB8AC3E}">
        <p14:creationId xmlns:p14="http://schemas.microsoft.com/office/powerpoint/2010/main" val="1825024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653EBF-687A-C0EF-4FED-1EA64CD28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66" y="83173"/>
            <a:ext cx="4824277" cy="6627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F78E885-2DAB-F96B-93C1-98F10FEDB22F}"/>
              </a:ext>
            </a:extLst>
          </p:cNvPr>
          <p:cNvSpPr txBox="1">
            <a:spLocks/>
          </p:cNvSpPr>
          <p:nvPr/>
        </p:nvSpPr>
        <p:spPr>
          <a:xfrm>
            <a:off x="6662057" y="463489"/>
            <a:ext cx="4418808" cy="481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baseline="0">
                <a:solidFill>
                  <a:srgbClr val="00A4A2"/>
                </a:solidFill>
                <a:latin typeface="Gill Sans Nova Medium" panose="020B0502020204020203" pitchFamily="34" charset="0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en-US" dirty="0"/>
              <a:t>SDF delays GA/sedation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B6DEB-A673-578C-7BF6-CD83EC562F22}"/>
              </a:ext>
            </a:extLst>
          </p:cNvPr>
          <p:cNvSpPr txBox="1"/>
          <p:nvPr/>
        </p:nvSpPr>
        <p:spPr>
          <a:xfrm>
            <a:off x="520700" y="2311400"/>
            <a:ext cx="500924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4EA4C4-D5FE-DC5A-712E-36305C6EAC84}"/>
              </a:ext>
            </a:extLst>
          </p:cNvPr>
          <p:cNvSpPr txBox="1"/>
          <p:nvPr/>
        </p:nvSpPr>
        <p:spPr>
          <a:xfrm>
            <a:off x="6342434" y="1064279"/>
            <a:ext cx="5622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Among 175,824 children ages 0-5 who received GA/sedation, those who received SDF delayed GA/sedation encounter by 2-3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33333"/>
                </a:solidFill>
              </a:rPr>
              <a:t>Effect increased if consistent dentist</a:t>
            </a:r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0ACAFD6D-013D-A67A-ACF3-8D81F5A1F869}"/>
              </a:ext>
            </a:extLst>
          </p:cNvPr>
          <p:cNvSpPr/>
          <p:nvPr/>
        </p:nvSpPr>
        <p:spPr>
          <a:xfrm>
            <a:off x="7237379" y="2988508"/>
            <a:ext cx="3835264" cy="3451203"/>
          </a:xfrm>
          <a:prstGeom prst="star7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New: SDF gel</a:t>
            </a: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https://www.elevateoralcare.com/products/AdvantageArrest/Advantage-Arrest-GEL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7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BCAB2-A597-CE9F-A25B-87D3EEF2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151" y="313451"/>
            <a:ext cx="9744529" cy="746093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Caried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Study: SDF for prevention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2ECFA-7EB9-CE3E-B8B2-85DAACE40C90}"/>
              </a:ext>
            </a:extLst>
          </p:cNvPr>
          <p:cNvSpPr txBox="1"/>
          <p:nvPr/>
        </p:nvSpPr>
        <p:spPr>
          <a:xfrm>
            <a:off x="795151" y="936010"/>
            <a:ext cx="1060169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Conducted February 1, 2019 – June 1,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2098 children across 47 NYC public primary schools, grades K-3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School criteria: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&gt; 80% of students receiving free or low=cost lunch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&gt; 50% of students reporting Hispanic or Latino/a ethnicity and/or Black race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Interventions: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SDF on all pits/grooves of molars and premolars + all frank cavitated lesions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Applied by RDH </a:t>
            </a:r>
            <a:r>
              <a:rPr lang="en-US" sz="2000" i="1" dirty="0"/>
              <a:t>or</a:t>
            </a:r>
            <a:r>
              <a:rPr lang="en-US" sz="2000" dirty="0"/>
              <a:t> trained medical nurses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Applied 30 seconds, then air-dried 60 seconds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GI sealants on all pits/grooves of molars and premolars + ART on all frank cavitated lesions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Finger-sweep technique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Portable equipment at schools, with dental assistants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Assessed using ICDAS-II for arrested caries and no new caries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30FB0C-7A58-6032-3452-C82778D99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3804" y="5350212"/>
            <a:ext cx="3112851" cy="119433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What do you think they found?</a:t>
            </a:r>
          </a:p>
        </p:txBody>
      </p:sp>
    </p:spTree>
    <p:extLst>
      <p:ext uri="{BB962C8B-B14F-4D97-AF65-F5344CB8AC3E}">
        <p14:creationId xmlns:p14="http://schemas.microsoft.com/office/powerpoint/2010/main" val="1702051916"/>
      </p:ext>
    </p:extLst>
  </p:cSld>
  <p:clrMapOvr>
    <a:masterClrMapping/>
  </p:clrMapOvr>
</p:sld>
</file>

<file path=ppt/theme/theme1.xml><?xml version="1.0" encoding="utf-8"?>
<a:theme xmlns:a="http://schemas.openxmlformats.org/drawingml/2006/main" name="PP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NPAIHBtemplate_1" id="{7CE78351-8E17-0F49-AB34-9701A85C1D11}" vid="{84DE44D2-5704-CD45-88DE-EBDD7FE46329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NPAIHBtemplate_1" id="{7CE78351-8E17-0F49-AB34-9701A85C1D11}" vid="{84DE44D2-5704-CD45-88DE-EBDD7FE46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22367</TotalTime>
  <Words>1445</Words>
  <Application>Microsoft Office PowerPoint</Application>
  <PresentationFormat>Widescreen</PresentationFormat>
  <Paragraphs>260</Paragraphs>
  <Slides>38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Adelaide</vt:lpstr>
      <vt:lpstr>Arial</vt:lpstr>
      <vt:lpstr>Calibri</vt:lpstr>
      <vt:lpstr>Gill Sans Nova Book</vt:lpstr>
      <vt:lpstr>Gill Sans Nova Light</vt:lpstr>
      <vt:lpstr>Gill Sans Nova Medium</vt:lpstr>
      <vt:lpstr>inherit</vt:lpstr>
      <vt:lpstr>Segoe UI Historic</vt:lpstr>
      <vt:lpstr>Wingdings</vt:lpstr>
      <vt:lpstr>Work Sans</vt:lpstr>
      <vt:lpstr>Work Sans ExtraBold</vt:lpstr>
      <vt:lpstr>Work Sans ExtraLight</vt:lpstr>
      <vt:lpstr>Work Sans SemiBold</vt:lpstr>
      <vt:lpstr>PPT Template</vt:lpstr>
      <vt:lpstr>2_Office Theme</vt:lpstr>
      <vt:lpstr>Office Theme</vt:lpstr>
      <vt:lpstr>Preventing Dental Disease:  What’s new since 2022</vt:lpstr>
      <vt:lpstr>Course Objectives:</vt:lpstr>
      <vt:lpstr>Presentation Outline:</vt:lpstr>
      <vt:lpstr>PowerPoint Presentation</vt:lpstr>
      <vt:lpstr>Discovery of a caries-promoting bacteria: Selenomonas sputigena</vt:lpstr>
      <vt:lpstr>Medical-dental connections: more findings</vt:lpstr>
      <vt:lpstr>2023 WHO Essential Medicines: Dental</vt:lpstr>
      <vt:lpstr>PowerPoint Presentation</vt:lpstr>
      <vt:lpstr>CariedAway Study: SDF for prevention</vt:lpstr>
      <vt:lpstr>CariedAway Findings</vt:lpstr>
      <vt:lpstr>CPT Codes for Silver Diamine Fluoride</vt:lpstr>
      <vt:lpstr>Povidone Iodine packaged for dental/home use</vt:lpstr>
      <vt:lpstr>Indian Country ECHO: Extension for Community Health Outcomes</vt:lpstr>
      <vt:lpstr>Presentation Outline:</vt:lpstr>
      <vt:lpstr>Probiotics?</vt:lpstr>
      <vt:lpstr>What’s in there?</vt:lpstr>
      <vt:lpstr>Probiotics  (and/or postbiotics)  have been shown to improve oral health</vt:lpstr>
      <vt:lpstr>PowerPoint Presentation</vt:lpstr>
      <vt:lpstr>Artificial Intelligence: detecting disease</vt:lpstr>
      <vt:lpstr>AI</vt:lpstr>
      <vt:lpstr>Presentation Outline:</vt:lpstr>
      <vt:lpstr>Different Kind: Trends in Patient Experience</vt:lpstr>
      <vt:lpstr>Foundation: protective behaviors and community</vt:lpstr>
      <vt:lpstr>Representation matters: health effects of representation in the healthcare workforce</vt:lpstr>
      <vt:lpstr>PowerPoint Presentation</vt:lpstr>
      <vt:lpstr>PowerPoint Presentation</vt:lpstr>
      <vt:lpstr>Representation matters: Northwest AI/AN pathways into dental careers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WA HB 1678</dc:title>
  <dc:creator>Miranda Davis</dc:creator>
  <cp:lastModifiedBy>Miranda Davis</cp:lastModifiedBy>
  <cp:revision>154</cp:revision>
  <dcterms:created xsi:type="dcterms:W3CDTF">2023-06-04T08:42:04Z</dcterms:created>
  <dcterms:modified xsi:type="dcterms:W3CDTF">2023-08-15T15:26:29Z</dcterms:modified>
</cp:coreProperties>
</file>