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8" r:id="rId3"/>
    <p:sldMasterId id="2147483690" r:id="rId4"/>
    <p:sldMasterId id="2147483702" r:id="rId5"/>
  </p:sldMasterIdLst>
  <p:notesMasterIdLst>
    <p:notesMasterId r:id="rId66"/>
  </p:notesMasterIdLst>
  <p:sldIdLst>
    <p:sldId id="797" r:id="rId6"/>
    <p:sldId id="821" r:id="rId7"/>
    <p:sldId id="491" r:id="rId8"/>
    <p:sldId id="771" r:id="rId9"/>
    <p:sldId id="772" r:id="rId10"/>
    <p:sldId id="286" r:id="rId11"/>
    <p:sldId id="820" r:id="rId12"/>
    <p:sldId id="256" r:id="rId13"/>
    <p:sldId id="774" r:id="rId14"/>
    <p:sldId id="587" r:id="rId15"/>
    <p:sldId id="803" r:id="rId16"/>
    <p:sldId id="805" r:id="rId17"/>
    <p:sldId id="775" r:id="rId18"/>
    <p:sldId id="812" r:id="rId19"/>
    <p:sldId id="813" r:id="rId20"/>
    <p:sldId id="814" r:id="rId21"/>
    <p:sldId id="815" r:id="rId22"/>
    <p:sldId id="809" r:id="rId23"/>
    <p:sldId id="811" r:id="rId24"/>
    <p:sldId id="816" r:id="rId25"/>
    <p:sldId id="612" r:id="rId26"/>
    <p:sldId id="808" r:id="rId27"/>
    <p:sldId id="790" r:id="rId28"/>
    <p:sldId id="778" r:id="rId29"/>
    <p:sldId id="798" r:id="rId30"/>
    <p:sldId id="801" r:id="rId31"/>
    <p:sldId id="802" r:id="rId32"/>
    <p:sldId id="807" r:id="rId33"/>
    <p:sldId id="436" r:id="rId34"/>
    <p:sldId id="806" r:id="rId35"/>
    <p:sldId id="783" r:id="rId36"/>
    <p:sldId id="784" r:id="rId37"/>
    <p:sldId id="785" r:id="rId38"/>
    <p:sldId id="792" r:id="rId39"/>
    <p:sldId id="800" r:id="rId40"/>
    <p:sldId id="794" r:id="rId41"/>
    <p:sldId id="793" r:id="rId42"/>
    <p:sldId id="817" r:id="rId43"/>
    <p:sldId id="780" r:id="rId44"/>
    <p:sldId id="622" r:id="rId45"/>
    <p:sldId id="786" r:id="rId46"/>
    <p:sldId id="529" r:id="rId47"/>
    <p:sldId id="260" r:id="rId48"/>
    <p:sldId id="257" r:id="rId49"/>
    <p:sldId id="265" r:id="rId50"/>
    <p:sldId id="277" r:id="rId51"/>
    <p:sldId id="522" r:id="rId52"/>
    <p:sldId id="524" r:id="rId53"/>
    <p:sldId id="525" r:id="rId54"/>
    <p:sldId id="818" r:id="rId55"/>
    <p:sldId id="776" r:id="rId56"/>
    <p:sldId id="787" r:id="rId57"/>
    <p:sldId id="795" r:id="rId58"/>
    <p:sldId id="791" r:id="rId59"/>
    <p:sldId id="591" r:id="rId60"/>
    <p:sldId id="819" r:id="rId61"/>
    <p:sldId id="782" r:id="rId62"/>
    <p:sldId id="679" r:id="rId63"/>
    <p:sldId id="284" r:id="rId64"/>
    <p:sldId id="479"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00FF"/>
    <a:srgbClr val="FF00FF"/>
    <a:srgbClr val="0070C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83" autoAdjust="0"/>
  </p:normalViewPr>
  <p:slideViewPr>
    <p:cSldViewPr snapToGrid="0">
      <p:cViewPr varScale="1">
        <p:scale>
          <a:sx n="99" d="100"/>
          <a:sy n="99" d="100"/>
        </p:scale>
        <p:origin x="996" y="10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A85B5F-B82E-46FF-A371-046CA8F6D43E}" type="doc">
      <dgm:prSet loTypeId="urn:microsoft.com/office/officeart/2005/8/layout/radial6" loCatId="relationship" qsTypeId="urn:microsoft.com/office/officeart/2005/8/quickstyle/simple1" qsCatId="simple" csTypeId="urn:microsoft.com/office/officeart/2005/8/colors/accent1_4" csCatId="accent1" phldr="1"/>
      <dgm:spPr/>
      <dgm:t>
        <a:bodyPr/>
        <a:lstStyle/>
        <a:p>
          <a:endParaRPr lang="en-US"/>
        </a:p>
      </dgm:t>
    </dgm:pt>
    <dgm:pt modelId="{2AC0C0AE-F04E-4A97-B73A-B032FBFEF6C7}">
      <dgm:prSet phldrT="[Text]"/>
      <dgm:spPr>
        <a:xfrm>
          <a:off x="2643142" y="2282909"/>
          <a:ext cx="1762095" cy="1762095"/>
        </a:xfrm>
        <a:prstGeom prst="ellipse">
          <a:avLst/>
        </a:prstGeom>
        <a:solidFill>
          <a:srgbClr val="4472C4">
            <a:shade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Clinic staff</a:t>
          </a:r>
        </a:p>
      </dgm:t>
    </dgm:pt>
    <dgm:pt modelId="{3D4ED2A0-E343-4759-B9CC-CB1DB3E22464}" type="parTrans" cxnId="{199C0648-3970-4013-946C-43F7F757B4FC}">
      <dgm:prSet/>
      <dgm:spPr/>
      <dgm:t>
        <a:bodyPr/>
        <a:lstStyle/>
        <a:p>
          <a:endParaRPr lang="en-US"/>
        </a:p>
      </dgm:t>
    </dgm:pt>
    <dgm:pt modelId="{F4DED544-89FB-45AE-84CD-B971D92602CF}" type="sibTrans" cxnId="{199C0648-3970-4013-946C-43F7F757B4FC}">
      <dgm:prSet/>
      <dgm:spPr/>
      <dgm:t>
        <a:bodyPr/>
        <a:lstStyle/>
        <a:p>
          <a:endParaRPr lang="en-US"/>
        </a:p>
      </dgm:t>
    </dgm:pt>
    <dgm:pt modelId="{8BC73B42-CDA5-412B-8A0E-973BDE6441B7}">
      <dgm:prSet phldrT="[Text]"/>
      <dgm:spPr>
        <a:xfrm>
          <a:off x="2907457" y="1227"/>
          <a:ext cx="1233466" cy="1233466"/>
        </a:xfrm>
        <a:prstGeom prst="ellipse">
          <a:avLst/>
        </a:prstGeom>
        <a:solidFill>
          <a:srgbClr val="4472C4">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Dentists</a:t>
          </a:r>
        </a:p>
      </dgm:t>
    </dgm:pt>
    <dgm:pt modelId="{BCB06119-BE54-4852-B0F4-65BEEA5129A8}" type="parTrans" cxnId="{1FD05F15-5D51-4333-9B47-F059BAF976D9}">
      <dgm:prSet/>
      <dgm:spPr/>
      <dgm:t>
        <a:bodyPr/>
        <a:lstStyle/>
        <a:p>
          <a:endParaRPr lang="en-US"/>
        </a:p>
      </dgm:t>
    </dgm:pt>
    <dgm:pt modelId="{544F0052-C52F-4333-9F53-3176024E59D5}" type="sibTrans" cxnId="{1FD05F15-5D51-4333-9B47-F059BAF976D9}">
      <dgm:prSet/>
      <dgm:spPr>
        <a:xfrm>
          <a:off x="933789" y="573555"/>
          <a:ext cx="5180802" cy="5180802"/>
        </a:xfrm>
        <a:prstGeom prst="blockArc">
          <a:avLst>
            <a:gd name="adj1" fmla="val 16200000"/>
            <a:gd name="adj2" fmla="val 18900000"/>
            <a:gd name="adj3" fmla="val 3428"/>
          </a:avLst>
        </a:prstGeom>
        <a:solidFill>
          <a:srgbClr val="4472C4">
            <a:shade val="90000"/>
            <a:hueOff val="0"/>
            <a:satOff val="0"/>
            <a:lumOff val="0"/>
            <a:alphaOff val="0"/>
          </a:srgbClr>
        </a:solidFill>
        <a:ln>
          <a:noFill/>
        </a:ln>
        <a:effectLst/>
      </dgm:spPr>
      <dgm:t>
        <a:bodyPr/>
        <a:lstStyle/>
        <a:p>
          <a:endParaRPr lang="en-US"/>
        </a:p>
      </dgm:t>
    </dgm:pt>
    <dgm:pt modelId="{252A769E-2F30-4EBF-828D-F10ADA7C6964}">
      <dgm:prSet phldrT="[Text]"/>
      <dgm:spPr>
        <a:xfrm>
          <a:off x="4707748" y="746932"/>
          <a:ext cx="1233466" cy="1233466"/>
        </a:xfrm>
        <a:prstGeom prst="ellipse">
          <a:avLst/>
        </a:prstGeom>
        <a:solidFill>
          <a:srgbClr val="4472C4">
            <a:shade val="50000"/>
            <a:hueOff val="100623"/>
            <a:satOff val="-2451"/>
            <a:lumOff val="1072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Hygienists</a:t>
          </a:r>
        </a:p>
      </dgm:t>
    </dgm:pt>
    <dgm:pt modelId="{08E3A4A0-7B9C-4490-B4E4-88A086C3D707}" type="parTrans" cxnId="{8AADC86D-E080-49E3-ADBB-0EE4167D1E9E}">
      <dgm:prSet/>
      <dgm:spPr/>
      <dgm:t>
        <a:bodyPr/>
        <a:lstStyle/>
        <a:p>
          <a:endParaRPr lang="en-US"/>
        </a:p>
      </dgm:t>
    </dgm:pt>
    <dgm:pt modelId="{96ED43FC-1D8A-4B2F-997F-559855972DB9}" type="sibTrans" cxnId="{8AADC86D-E080-49E3-ADBB-0EE4167D1E9E}">
      <dgm:prSet/>
      <dgm:spPr>
        <a:xfrm>
          <a:off x="933789" y="573555"/>
          <a:ext cx="5180802" cy="5180802"/>
        </a:xfrm>
        <a:prstGeom prst="blockArc">
          <a:avLst>
            <a:gd name="adj1" fmla="val 18900000"/>
            <a:gd name="adj2" fmla="val 0"/>
            <a:gd name="adj3" fmla="val 3428"/>
          </a:avLst>
        </a:prstGeom>
        <a:solidFill>
          <a:srgbClr val="4472C4">
            <a:shade val="90000"/>
            <a:hueOff val="103857"/>
            <a:satOff val="-2218"/>
            <a:lumOff val="8277"/>
            <a:alphaOff val="0"/>
          </a:srgbClr>
        </a:solidFill>
        <a:ln>
          <a:noFill/>
        </a:ln>
        <a:effectLst/>
      </dgm:spPr>
      <dgm:t>
        <a:bodyPr/>
        <a:lstStyle/>
        <a:p>
          <a:endParaRPr lang="en-US"/>
        </a:p>
      </dgm:t>
    </dgm:pt>
    <dgm:pt modelId="{EA50F089-8AB7-4600-91F2-CA4443E07736}">
      <dgm:prSet phldrT="[Text]"/>
      <dgm:spPr>
        <a:xfrm>
          <a:off x="5453453" y="2547223"/>
          <a:ext cx="1233466" cy="1233466"/>
        </a:xfrm>
        <a:prstGeom prst="ellipse">
          <a:avLst/>
        </a:prstGeom>
        <a:solidFill>
          <a:srgbClr val="4472C4">
            <a:shade val="50000"/>
            <a:hueOff val="201247"/>
            <a:satOff val="-4901"/>
            <a:lumOff val="2144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Dental Therapists</a:t>
          </a:r>
        </a:p>
      </dgm:t>
    </dgm:pt>
    <dgm:pt modelId="{9EA5C1DF-9774-4936-8E72-F8FF9121B3BC}" type="parTrans" cxnId="{43323F40-EEC7-43BF-A000-E0BC164464F4}">
      <dgm:prSet/>
      <dgm:spPr/>
      <dgm:t>
        <a:bodyPr/>
        <a:lstStyle/>
        <a:p>
          <a:endParaRPr lang="en-US"/>
        </a:p>
      </dgm:t>
    </dgm:pt>
    <dgm:pt modelId="{C207F220-A97D-42EC-98CF-A02008269A40}" type="sibTrans" cxnId="{43323F40-EEC7-43BF-A000-E0BC164464F4}">
      <dgm:prSet/>
      <dgm:spPr>
        <a:xfrm>
          <a:off x="933789" y="573555"/>
          <a:ext cx="5180802" cy="5180802"/>
        </a:xfrm>
        <a:prstGeom prst="blockArc">
          <a:avLst>
            <a:gd name="adj1" fmla="val 0"/>
            <a:gd name="adj2" fmla="val 2700000"/>
            <a:gd name="adj3" fmla="val 3428"/>
          </a:avLst>
        </a:prstGeom>
        <a:solidFill>
          <a:srgbClr val="4472C4">
            <a:shade val="90000"/>
            <a:hueOff val="207713"/>
            <a:satOff val="-4436"/>
            <a:lumOff val="16555"/>
            <a:alphaOff val="0"/>
          </a:srgbClr>
        </a:solidFill>
        <a:ln>
          <a:noFill/>
        </a:ln>
        <a:effectLst/>
      </dgm:spPr>
      <dgm:t>
        <a:bodyPr/>
        <a:lstStyle/>
        <a:p>
          <a:endParaRPr lang="en-US"/>
        </a:p>
      </dgm:t>
    </dgm:pt>
    <dgm:pt modelId="{CC5D224B-0BFB-4E27-B48A-7719F052D46B}">
      <dgm:prSet phldrT="[Text]"/>
      <dgm:spPr>
        <a:xfrm>
          <a:off x="2907457" y="5093220"/>
          <a:ext cx="1233466" cy="1233466"/>
        </a:xfrm>
        <a:prstGeom prst="ellipse">
          <a:avLst/>
        </a:prstGeom>
        <a:solidFill>
          <a:srgbClr val="4472C4">
            <a:shade val="50000"/>
            <a:hueOff val="402493"/>
            <a:satOff val="-9802"/>
            <a:lumOff val="4289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EFDA-</a:t>
          </a:r>
          <a:r>
            <a:rPr lang="en-US" dirty="0" err="1">
              <a:solidFill>
                <a:sysClr val="window" lastClr="FFFFFF"/>
              </a:solidFill>
              <a:latin typeface="Calibri" panose="020F0502020204030204"/>
              <a:ea typeface="+mn-ea"/>
              <a:cs typeface="+mn-cs"/>
            </a:rPr>
            <a:t>Perio</a:t>
          </a:r>
          <a:endParaRPr lang="en-US" dirty="0">
            <a:solidFill>
              <a:sysClr val="window" lastClr="FFFFFF"/>
            </a:solidFill>
            <a:latin typeface="Calibri" panose="020F0502020204030204"/>
            <a:ea typeface="+mn-ea"/>
            <a:cs typeface="+mn-cs"/>
          </a:endParaRPr>
        </a:p>
      </dgm:t>
    </dgm:pt>
    <dgm:pt modelId="{82E4E2D2-11DB-47E9-9855-7CDBD2097D11}" type="parTrans" cxnId="{448FDCCF-75C2-43AA-9AA8-FE9FF0E7B9CE}">
      <dgm:prSet/>
      <dgm:spPr/>
      <dgm:t>
        <a:bodyPr/>
        <a:lstStyle/>
        <a:p>
          <a:endParaRPr lang="en-US"/>
        </a:p>
      </dgm:t>
    </dgm:pt>
    <dgm:pt modelId="{F316E323-B6F8-49DD-877F-CCE21F2AF440}" type="sibTrans" cxnId="{448FDCCF-75C2-43AA-9AA8-FE9FF0E7B9CE}">
      <dgm:prSet/>
      <dgm:spPr>
        <a:xfrm>
          <a:off x="933789" y="573555"/>
          <a:ext cx="5180802" cy="5180802"/>
        </a:xfrm>
        <a:prstGeom prst="blockArc">
          <a:avLst>
            <a:gd name="adj1" fmla="val 5400000"/>
            <a:gd name="adj2" fmla="val 8100000"/>
            <a:gd name="adj3" fmla="val 3428"/>
          </a:avLst>
        </a:prstGeom>
        <a:solidFill>
          <a:srgbClr val="4472C4">
            <a:shade val="90000"/>
            <a:hueOff val="415426"/>
            <a:satOff val="-8871"/>
            <a:lumOff val="33109"/>
            <a:alphaOff val="0"/>
          </a:srgbClr>
        </a:solidFill>
        <a:ln>
          <a:noFill/>
        </a:ln>
        <a:effectLst/>
      </dgm:spPr>
      <dgm:t>
        <a:bodyPr/>
        <a:lstStyle/>
        <a:p>
          <a:endParaRPr lang="en-US"/>
        </a:p>
      </dgm:t>
    </dgm:pt>
    <dgm:pt modelId="{093F9576-B88F-48EF-A315-842B75114AD5}">
      <dgm:prSet phldrT="[Text]"/>
      <dgm:spPr>
        <a:xfrm>
          <a:off x="4707748" y="4347515"/>
          <a:ext cx="1233466" cy="1233466"/>
        </a:xfrm>
        <a:prstGeom prst="ellipse">
          <a:avLst/>
        </a:prstGeom>
        <a:solidFill>
          <a:srgbClr val="4472C4">
            <a:shade val="50000"/>
            <a:hueOff val="301870"/>
            <a:satOff val="-7352"/>
            <a:lumOff val="3217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EFDA-Restorative</a:t>
          </a:r>
        </a:p>
      </dgm:t>
    </dgm:pt>
    <dgm:pt modelId="{7F1215E1-DDC3-4692-9EBE-4B4976D8E1E8}" type="parTrans" cxnId="{C2EB5B1A-1BAA-4E77-A2E0-BFD7D35A4976}">
      <dgm:prSet/>
      <dgm:spPr/>
      <dgm:t>
        <a:bodyPr/>
        <a:lstStyle/>
        <a:p>
          <a:endParaRPr lang="en-US"/>
        </a:p>
      </dgm:t>
    </dgm:pt>
    <dgm:pt modelId="{E49C83C2-4C81-4C9F-AE83-B771553087E4}" type="sibTrans" cxnId="{C2EB5B1A-1BAA-4E77-A2E0-BFD7D35A4976}">
      <dgm:prSet/>
      <dgm:spPr>
        <a:xfrm>
          <a:off x="933789" y="573555"/>
          <a:ext cx="5180802" cy="5180802"/>
        </a:xfrm>
        <a:prstGeom prst="blockArc">
          <a:avLst>
            <a:gd name="adj1" fmla="val 2700000"/>
            <a:gd name="adj2" fmla="val 5400000"/>
            <a:gd name="adj3" fmla="val 3428"/>
          </a:avLst>
        </a:prstGeom>
        <a:solidFill>
          <a:srgbClr val="4472C4">
            <a:shade val="90000"/>
            <a:hueOff val="311570"/>
            <a:satOff val="-6653"/>
            <a:lumOff val="24832"/>
            <a:alphaOff val="0"/>
          </a:srgbClr>
        </a:solidFill>
        <a:ln>
          <a:noFill/>
        </a:ln>
        <a:effectLst/>
      </dgm:spPr>
      <dgm:t>
        <a:bodyPr/>
        <a:lstStyle/>
        <a:p>
          <a:endParaRPr lang="en-US"/>
        </a:p>
      </dgm:t>
    </dgm:pt>
    <dgm:pt modelId="{9D007859-D5E3-4382-9969-6AD68FF4746C}">
      <dgm:prSet phldrT="[Text]"/>
      <dgm:spPr>
        <a:xfrm>
          <a:off x="1107165" y="4347515"/>
          <a:ext cx="1233466" cy="1233466"/>
        </a:xfrm>
        <a:prstGeom prst="ellipse">
          <a:avLst/>
        </a:prstGeom>
        <a:solidFill>
          <a:srgbClr val="4472C4">
            <a:shade val="50000"/>
            <a:hueOff val="301870"/>
            <a:satOff val="-7352"/>
            <a:lumOff val="3217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Dental Assistants</a:t>
          </a:r>
        </a:p>
      </dgm:t>
    </dgm:pt>
    <dgm:pt modelId="{1C4DC7E2-92A7-4D81-A617-C374466AA28B}" type="parTrans" cxnId="{1EF75BDE-EF7C-4325-ADAA-8E490BB43977}">
      <dgm:prSet/>
      <dgm:spPr/>
      <dgm:t>
        <a:bodyPr/>
        <a:lstStyle/>
        <a:p>
          <a:endParaRPr lang="en-US"/>
        </a:p>
      </dgm:t>
    </dgm:pt>
    <dgm:pt modelId="{2D01BE58-8F8F-4596-A210-E0157246B119}" type="sibTrans" cxnId="{1EF75BDE-EF7C-4325-ADAA-8E490BB43977}">
      <dgm:prSet/>
      <dgm:spPr>
        <a:xfrm>
          <a:off x="933789" y="573555"/>
          <a:ext cx="5180802" cy="5180802"/>
        </a:xfrm>
        <a:prstGeom prst="blockArc">
          <a:avLst>
            <a:gd name="adj1" fmla="val 8100000"/>
            <a:gd name="adj2" fmla="val 10800000"/>
            <a:gd name="adj3" fmla="val 3428"/>
          </a:avLst>
        </a:prstGeom>
        <a:solidFill>
          <a:srgbClr val="4472C4">
            <a:shade val="90000"/>
            <a:hueOff val="311570"/>
            <a:satOff val="-6653"/>
            <a:lumOff val="24832"/>
            <a:alphaOff val="0"/>
          </a:srgbClr>
        </a:solidFill>
        <a:ln>
          <a:noFill/>
        </a:ln>
        <a:effectLst/>
      </dgm:spPr>
      <dgm:t>
        <a:bodyPr/>
        <a:lstStyle/>
        <a:p>
          <a:endParaRPr lang="en-US"/>
        </a:p>
      </dgm:t>
    </dgm:pt>
    <dgm:pt modelId="{F8243B75-61C8-485C-8B4F-50ACDA793EAF}">
      <dgm:prSet phldrT="[Text]"/>
      <dgm:spPr>
        <a:xfrm>
          <a:off x="361460" y="2547223"/>
          <a:ext cx="1233466" cy="1233466"/>
        </a:xfrm>
        <a:prstGeom prst="ellipse">
          <a:avLst/>
        </a:prstGeom>
        <a:solidFill>
          <a:srgbClr val="4472C4">
            <a:shade val="50000"/>
            <a:hueOff val="201247"/>
            <a:satOff val="-4901"/>
            <a:lumOff val="2144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Care Coordinators</a:t>
          </a:r>
        </a:p>
      </dgm:t>
    </dgm:pt>
    <dgm:pt modelId="{2B883E6C-11FA-43C3-9A6E-5C3E7A299CA3}" type="parTrans" cxnId="{60552F55-645C-4212-9D81-0E5B388D8C9A}">
      <dgm:prSet/>
      <dgm:spPr/>
      <dgm:t>
        <a:bodyPr/>
        <a:lstStyle/>
        <a:p>
          <a:endParaRPr lang="en-US"/>
        </a:p>
      </dgm:t>
    </dgm:pt>
    <dgm:pt modelId="{D0DEB918-1AAF-449D-B159-05A133193FCF}" type="sibTrans" cxnId="{60552F55-645C-4212-9D81-0E5B388D8C9A}">
      <dgm:prSet/>
      <dgm:spPr>
        <a:xfrm>
          <a:off x="933789" y="573555"/>
          <a:ext cx="5180802" cy="5180802"/>
        </a:xfrm>
        <a:prstGeom prst="blockArc">
          <a:avLst>
            <a:gd name="adj1" fmla="val 10800000"/>
            <a:gd name="adj2" fmla="val 13500000"/>
            <a:gd name="adj3" fmla="val 3428"/>
          </a:avLst>
        </a:prstGeom>
        <a:solidFill>
          <a:srgbClr val="4472C4">
            <a:shade val="90000"/>
            <a:hueOff val="207713"/>
            <a:satOff val="-4436"/>
            <a:lumOff val="16555"/>
            <a:alphaOff val="0"/>
          </a:srgbClr>
        </a:solidFill>
        <a:ln>
          <a:noFill/>
        </a:ln>
        <a:effectLst/>
      </dgm:spPr>
      <dgm:t>
        <a:bodyPr/>
        <a:lstStyle/>
        <a:p>
          <a:endParaRPr lang="en-US"/>
        </a:p>
      </dgm:t>
    </dgm:pt>
    <dgm:pt modelId="{1FE083A2-81DB-4BC4-B7AA-D76DDC209D0F}">
      <dgm:prSet phldrT="[Text]"/>
      <dgm:spPr>
        <a:xfrm>
          <a:off x="1107165" y="746932"/>
          <a:ext cx="1233466" cy="1233466"/>
        </a:xfrm>
        <a:prstGeom prst="ellipse">
          <a:avLst/>
        </a:prstGeom>
        <a:solidFill>
          <a:srgbClr val="4472C4">
            <a:shade val="50000"/>
            <a:hueOff val="100623"/>
            <a:satOff val="-2451"/>
            <a:lumOff val="1072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Specialists</a:t>
          </a:r>
        </a:p>
      </dgm:t>
    </dgm:pt>
    <dgm:pt modelId="{D48A14D7-8FD1-4028-922C-1F685D552540}" type="parTrans" cxnId="{D7BCA42D-74A0-4337-8C11-38B2F86AD7DE}">
      <dgm:prSet/>
      <dgm:spPr/>
      <dgm:t>
        <a:bodyPr/>
        <a:lstStyle/>
        <a:p>
          <a:endParaRPr lang="en-US"/>
        </a:p>
      </dgm:t>
    </dgm:pt>
    <dgm:pt modelId="{8DA1CBDA-168F-43D6-8B44-CA3963856BD5}" type="sibTrans" cxnId="{D7BCA42D-74A0-4337-8C11-38B2F86AD7DE}">
      <dgm:prSet/>
      <dgm:spPr>
        <a:xfrm>
          <a:off x="933789" y="573555"/>
          <a:ext cx="5180802" cy="5180802"/>
        </a:xfrm>
        <a:prstGeom prst="blockArc">
          <a:avLst>
            <a:gd name="adj1" fmla="val 13500000"/>
            <a:gd name="adj2" fmla="val 16200000"/>
            <a:gd name="adj3" fmla="val 3428"/>
          </a:avLst>
        </a:prstGeom>
        <a:solidFill>
          <a:srgbClr val="4472C4">
            <a:shade val="90000"/>
            <a:hueOff val="103857"/>
            <a:satOff val="-2218"/>
            <a:lumOff val="8277"/>
            <a:alphaOff val="0"/>
          </a:srgbClr>
        </a:solidFill>
        <a:ln>
          <a:noFill/>
        </a:ln>
        <a:effectLst/>
      </dgm:spPr>
      <dgm:t>
        <a:bodyPr/>
        <a:lstStyle/>
        <a:p>
          <a:endParaRPr lang="en-US"/>
        </a:p>
      </dgm:t>
    </dgm:pt>
    <dgm:pt modelId="{EC88B1FD-CA3C-41FE-B45A-2631D3F2DDD6}" type="pres">
      <dgm:prSet presAssocID="{CCA85B5F-B82E-46FF-A371-046CA8F6D43E}" presName="Name0" presStyleCnt="0">
        <dgm:presLayoutVars>
          <dgm:chMax val="1"/>
          <dgm:dir/>
          <dgm:animLvl val="ctr"/>
          <dgm:resizeHandles val="exact"/>
        </dgm:presLayoutVars>
      </dgm:prSet>
      <dgm:spPr/>
    </dgm:pt>
    <dgm:pt modelId="{713B0B92-C2F1-4908-9FA7-7F84624FFB4C}" type="pres">
      <dgm:prSet presAssocID="{2AC0C0AE-F04E-4A97-B73A-B032FBFEF6C7}" presName="centerShape" presStyleLbl="node0" presStyleIdx="0" presStyleCnt="1"/>
      <dgm:spPr/>
    </dgm:pt>
    <dgm:pt modelId="{333DA723-B5FF-41B9-8CBA-991C168C4DFA}" type="pres">
      <dgm:prSet presAssocID="{8BC73B42-CDA5-412B-8A0E-973BDE6441B7}" presName="node" presStyleLbl="node1" presStyleIdx="0" presStyleCnt="8">
        <dgm:presLayoutVars>
          <dgm:bulletEnabled val="1"/>
        </dgm:presLayoutVars>
      </dgm:prSet>
      <dgm:spPr/>
    </dgm:pt>
    <dgm:pt modelId="{5AC8297F-6103-407E-8070-CC41D2BCF211}" type="pres">
      <dgm:prSet presAssocID="{8BC73B42-CDA5-412B-8A0E-973BDE6441B7}" presName="dummy" presStyleCnt="0"/>
      <dgm:spPr/>
    </dgm:pt>
    <dgm:pt modelId="{E0F8A429-B466-4F6C-83B0-AA2B2E3F9329}" type="pres">
      <dgm:prSet presAssocID="{544F0052-C52F-4333-9F53-3176024E59D5}" presName="sibTrans" presStyleLbl="sibTrans2D1" presStyleIdx="0" presStyleCnt="8"/>
      <dgm:spPr/>
    </dgm:pt>
    <dgm:pt modelId="{0472458F-ABFF-4E9E-9304-3FE899935AB5}" type="pres">
      <dgm:prSet presAssocID="{252A769E-2F30-4EBF-828D-F10ADA7C6964}" presName="node" presStyleLbl="node1" presStyleIdx="1" presStyleCnt="8">
        <dgm:presLayoutVars>
          <dgm:bulletEnabled val="1"/>
        </dgm:presLayoutVars>
      </dgm:prSet>
      <dgm:spPr/>
    </dgm:pt>
    <dgm:pt modelId="{8CC92AAD-9B45-4659-BCFD-EE024D427136}" type="pres">
      <dgm:prSet presAssocID="{252A769E-2F30-4EBF-828D-F10ADA7C6964}" presName="dummy" presStyleCnt="0"/>
      <dgm:spPr/>
    </dgm:pt>
    <dgm:pt modelId="{783C2B46-1037-4BA8-A0AC-C4FC4BAE81E0}" type="pres">
      <dgm:prSet presAssocID="{96ED43FC-1D8A-4B2F-997F-559855972DB9}" presName="sibTrans" presStyleLbl="sibTrans2D1" presStyleIdx="1" presStyleCnt="8"/>
      <dgm:spPr/>
    </dgm:pt>
    <dgm:pt modelId="{8666EC0E-8226-4A48-978F-03577B4B4C5E}" type="pres">
      <dgm:prSet presAssocID="{EA50F089-8AB7-4600-91F2-CA4443E07736}" presName="node" presStyleLbl="node1" presStyleIdx="2" presStyleCnt="8">
        <dgm:presLayoutVars>
          <dgm:bulletEnabled val="1"/>
        </dgm:presLayoutVars>
      </dgm:prSet>
      <dgm:spPr/>
    </dgm:pt>
    <dgm:pt modelId="{C83B01C8-202D-47DB-A395-962339A79FCF}" type="pres">
      <dgm:prSet presAssocID="{EA50F089-8AB7-4600-91F2-CA4443E07736}" presName="dummy" presStyleCnt="0"/>
      <dgm:spPr/>
    </dgm:pt>
    <dgm:pt modelId="{220C9246-3F9B-4A17-AADF-B652081C9A30}" type="pres">
      <dgm:prSet presAssocID="{C207F220-A97D-42EC-98CF-A02008269A40}" presName="sibTrans" presStyleLbl="sibTrans2D1" presStyleIdx="2" presStyleCnt="8"/>
      <dgm:spPr/>
    </dgm:pt>
    <dgm:pt modelId="{DF8054F7-72B9-4B5C-95C9-2461180EAEE6}" type="pres">
      <dgm:prSet presAssocID="{093F9576-B88F-48EF-A315-842B75114AD5}" presName="node" presStyleLbl="node1" presStyleIdx="3" presStyleCnt="8">
        <dgm:presLayoutVars>
          <dgm:bulletEnabled val="1"/>
        </dgm:presLayoutVars>
      </dgm:prSet>
      <dgm:spPr/>
    </dgm:pt>
    <dgm:pt modelId="{C3787A2F-DCA1-4D3B-85B0-80536226A175}" type="pres">
      <dgm:prSet presAssocID="{093F9576-B88F-48EF-A315-842B75114AD5}" presName="dummy" presStyleCnt="0"/>
      <dgm:spPr/>
    </dgm:pt>
    <dgm:pt modelId="{81E2A7BF-B907-44D6-A9A5-E67275DB585E}" type="pres">
      <dgm:prSet presAssocID="{E49C83C2-4C81-4C9F-AE83-B771553087E4}" presName="sibTrans" presStyleLbl="sibTrans2D1" presStyleIdx="3" presStyleCnt="8"/>
      <dgm:spPr/>
    </dgm:pt>
    <dgm:pt modelId="{0AF85258-0C1E-4DED-99DE-177355397B79}" type="pres">
      <dgm:prSet presAssocID="{CC5D224B-0BFB-4E27-B48A-7719F052D46B}" presName="node" presStyleLbl="node1" presStyleIdx="4" presStyleCnt="8">
        <dgm:presLayoutVars>
          <dgm:bulletEnabled val="1"/>
        </dgm:presLayoutVars>
      </dgm:prSet>
      <dgm:spPr/>
    </dgm:pt>
    <dgm:pt modelId="{8BA8DE58-2B31-452F-8A07-D5831185FD8B}" type="pres">
      <dgm:prSet presAssocID="{CC5D224B-0BFB-4E27-B48A-7719F052D46B}" presName="dummy" presStyleCnt="0"/>
      <dgm:spPr/>
    </dgm:pt>
    <dgm:pt modelId="{FD2B0D59-C27B-4FCA-8CB5-21E3532907D8}" type="pres">
      <dgm:prSet presAssocID="{F316E323-B6F8-49DD-877F-CCE21F2AF440}" presName="sibTrans" presStyleLbl="sibTrans2D1" presStyleIdx="4" presStyleCnt="8"/>
      <dgm:spPr/>
    </dgm:pt>
    <dgm:pt modelId="{D219F330-BFEC-4F50-A302-7A57BD5369CD}" type="pres">
      <dgm:prSet presAssocID="{9D007859-D5E3-4382-9969-6AD68FF4746C}" presName="node" presStyleLbl="node1" presStyleIdx="5" presStyleCnt="8">
        <dgm:presLayoutVars>
          <dgm:bulletEnabled val="1"/>
        </dgm:presLayoutVars>
      </dgm:prSet>
      <dgm:spPr/>
    </dgm:pt>
    <dgm:pt modelId="{73F71600-12A8-418B-8744-FDF89F85D956}" type="pres">
      <dgm:prSet presAssocID="{9D007859-D5E3-4382-9969-6AD68FF4746C}" presName="dummy" presStyleCnt="0"/>
      <dgm:spPr/>
    </dgm:pt>
    <dgm:pt modelId="{62CB2616-B5DD-4CE7-AF0F-A6FCF83E61F9}" type="pres">
      <dgm:prSet presAssocID="{2D01BE58-8F8F-4596-A210-E0157246B119}" presName="sibTrans" presStyleLbl="sibTrans2D1" presStyleIdx="5" presStyleCnt="8"/>
      <dgm:spPr/>
    </dgm:pt>
    <dgm:pt modelId="{7994E2AE-4E1E-40AA-AA21-CFF866AB29A4}" type="pres">
      <dgm:prSet presAssocID="{F8243B75-61C8-485C-8B4F-50ACDA793EAF}" presName="node" presStyleLbl="node1" presStyleIdx="6" presStyleCnt="8">
        <dgm:presLayoutVars>
          <dgm:bulletEnabled val="1"/>
        </dgm:presLayoutVars>
      </dgm:prSet>
      <dgm:spPr/>
    </dgm:pt>
    <dgm:pt modelId="{976CF003-C446-4F8F-99F8-29B0D7B7FD04}" type="pres">
      <dgm:prSet presAssocID="{F8243B75-61C8-485C-8B4F-50ACDA793EAF}" presName="dummy" presStyleCnt="0"/>
      <dgm:spPr/>
    </dgm:pt>
    <dgm:pt modelId="{BD997744-3DE1-4B57-A736-8FD5EB4692BC}" type="pres">
      <dgm:prSet presAssocID="{D0DEB918-1AAF-449D-B159-05A133193FCF}" presName="sibTrans" presStyleLbl="sibTrans2D1" presStyleIdx="6" presStyleCnt="8"/>
      <dgm:spPr/>
    </dgm:pt>
    <dgm:pt modelId="{01A1829A-2A4E-4C67-8E2A-5E252B4D832A}" type="pres">
      <dgm:prSet presAssocID="{1FE083A2-81DB-4BC4-B7AA-D76DDC209D0F}" presName="node" presStyleLbl="node1" presStyleIdx="7" presStyleCnt="8">
        <dgm:presLayoutVars>
          <dgm:bulletEnabled val="1"/>
        </dgm:presLayoutVars>
      </dgm:prSet>
      <dgm:spPr/>
    </dgm:pt>
    <dgm:pt modelId="{EB3E615C-C779-4D79-A272-748AF8710D9C}" type="pres">
      <dgm:prSet presAssocID="{1FE083A2-81DB-4BC4-B7AA-D76DDC209D0F}" presName="dummy" presStyleCnt="0"/>
      <dgm:spPr/>
    </dgm:pt>
    <dgm:pt modelId="{21D93819-26DF-43B4-B242-E6335E68C6DB}" type="pres">
      <dgm:prSet presAssocID="{8DA1CBDA-168F-43D6-8B44-CA3963856BD5}" presName="sibTrans" presStyleLbl="sibTrans2D1" presStyleIdx="7" presStyleCnt="8"/>
      <dgm:spPr/>
    </dgm:pt>
  </dgm:ptLst>
  <dgm:cxnLst>
    <dgm:cxn modelId="{1FD05F15-5D51-4333-9B47-F059BAF976D9}" srcId="{2AC0C0AE-F04E-4A97-B73A-B032FBFEF6C7}" destId="{8BC73B42-CDA5-412B-8A0E-973BDE6441B7}" srcOrd="0" destOrd="0" parTransId="{BCB06119-BE54-4852-B0F4-65BEEA5129A8}" sibTransId="{544F0052-C52F-4333-9F53-3176024E59D5}"/>
    <dgm:cxn modelId="{E47A2216-9039-468F-863F-7E996CCD5C1D}" type="presOf" srcId="{F316E323-B6F8-49DD-877F-CCE21F2AF440}" destId="{FD2B0D59-C27B-4FCA-8CB5-21E3532907D8}" srcOrd="0" destOrd="0" presId="urn:microsoft.com/office/officeart/2005/8/layout/radial6"/>
    <dgm:cxn modelId="{5EF51317-CEAF-47C1-9D9B-88A3E5839C3A}" type="presOf" srcId="{EA50F089-8AB7-4600-91F2-CA4443E07736}" destId="{8666EC0E-8226-4A48-978F-03577B4B4C5E}" srcOrd="0" destOrd="0" presId="urn:microsoft.com/office/officeart/2005/8/layout/radial6"/>
    <dgm:cxn modelId="{C2EB5B1A-1BAA-4E77-A2E0-BFD7D35A4976}" srcId="{2AC0C0AE-F04E-4A97-B73A-B032FBFEF6C7}" destId="{093F9576-B88F-48EF-A315-842B75114AD5}" srcOrd="3" destOrd="0" parTransId="{7F1215E1-DDC3-4692-9EBE-4B4976D8E1E8}" sibTransId="{E49C83C2-4C81-4C9F-AE83-B771553087E4}"/>
    <dgm:cxn modelId="{FD601B1D-E32A-41ED-866C-99838C4E1DFC}" type="presOf" srcId="{093F9576-B88F-48EF-A315-842B75114AD5}" destId="{DF8054F7-72B9-4B5C-95C9-2461180EAEE6}" srcOrd="0" destOrd="0" presId="urn:microsoft.com/office/officeart/2005/8/layout/radial6"/>
    <dgm:cxn modelId="{23D4ED2C-FFDC-4535-8295-25390373F253}" type="presOf" srcId="{CCA85B5F-B82E-46FF-A371-046CA8F6D43E}" destId="{EC88B1FD-CA3C-41FE-B45A-2631D3F2DDD6}" srcOrd="0" destOrd="0" presId="urn:microsoft.com/office/officeart/2005/8/layout/radial6"/>
    <dgm:cxn modelId="{D7BCA42D-74A0-4337-8C11-38B2F86AD7DE}" srcId="{2AC0C0AE-F04E-4A97-B73A-B032FBFEF6C7}" destId="{1FE083A2-81DB-4BC4-B7AA-D76DDC209D0F}" srcOrd="7" destOrd="0" parTransId="{D48A14D7-8FD1-4028-922C-1F685D552540}" sibTransId="{8DA1CBDA-168F-43D6-8B44-CA3963856BD5}"/>
    <dgm:cxn modelId="{60DCA02E-28CD-4349-BA0A-24505B26DDF6}" type="presOf" srcId="{E49C83C2-4C81-4C9F-AE83-B771553087E4}" destId="{81E2A7BF-B907-44D6-A9A5-E67275DB585E}" srcOrd="0" destOrd="0" presId="urn:microsoft.com/office/officeart/2005/8/layout/radial6"/>
    <dgm:cxn modelId="{E0DB272F-6627-42BC-AD6E-6471323940BF}" type="presOf" srcId="{2D01BE58-8F8F-4596-A210-E0157246B119}" destId="{62CB2616-B5DD-4CE7-AF0F-A6FCF83E61F9}" srcOrd="0" destOrd="0" presId="urn:microsoft.com/office/officeart/2005/8/layout/radial6"/>
    <dgm:cxn modelId="{388B0138-E87C-4C1C-B3BA-E60A240FE06C}" type="presOf" srcId="{8BC73B42-CDA5-412B-8A0E-973BDE6441B7}" destId="{333DA723-B5FF-41B9-8CBA-991C168C4DFA}" srcOrd="0" destOrd="0" presId="urn:microsoft.com/office/officeart/2005/8/layout/radial6"/>
    <dgm:cxn modelId="{43323F40-EEC7-43BF-A000-E0BC164464F4}" srcId="{2AC0C0AE-F04E-4A97-B73A-B032FBFEF6C7}" destId="{EA50F089-8AB7-4600-91F2-CA4443E07736}" srcOrd="2" destOrd="0" parTransId="{9EA5C1DF-9774-4936-8E72-F8FF9121B3BC}" sibTransId="{C207F220-A97D-42EC-98CF-A02008269A40}"/>
    <dgm:cxn modelId="{BAA9C45F-3D12-4124-91D4-A4E3514DEA8E}" type="presOf" srcId="{C207F220-A97D-42EC-98CF-A02008269A40}" destId="{220C9246-3F9B-4A17-AADF-B652081C9A30}" srcOrd="0" destOrd="0" presId="urn:microsoft.com/office/officeart/2005/8/layout/radial6"/>
    <dgm:cxn modelId="{199C0648-3970-4013-946C-43F7F757B4FC}" srcId="{CCA85B5F-B82E-46FF-A371-046CA8F6D43E}" destId="{2AC0C0AE-F04E-4A97-B73A-B032FBFEF6C7}" srcOrd="0" destOrd="0" parTransId="{3D4ED2A0-E343-4759-B9CC-CB1DB3E22464}" sibTransId="{F4DED544-89FB-45AE-84CD-B971D92602CF}"/>
    <dgm:cxn modelId="{8AADC86D-E080-49E3-ADBB-0EE4167D1E9E}" srcId="{2AC0C0AE-F04E-4A97-B73A-B032FBFEF6C7}" destId="{252A769E-2F30-4EBF-828D-F10ADA7C6964}" srcOrd="1" destOrd="0" parTransId="{08E3A4A0-7B9C-4490-B4E4-88A086C3D707}" sibTransId="{96ED43FC-1D8A-4B2F-997F-559855972DB9}"/>
    <dgm:cxn modelId="{60552F55-645C-4212-9D81-0E5B388D8C9A}" srcId="{2AC0C0AE-F04E-4A97-B73A-B032FBFEF6C7}" destId="{F8243B75-61C8-485C-8B4F-50ACDA793EAF}" srcOrd="6" destOrd="0" parTransId="{2B883E6C-11FA-43C3-9A6E-5C3E7A299CA3}" sibTransId="{D0DEB918-1AAF-449D-B159-05A133193FCF}"/>
    <dgm:cxn modelId="{D0157D86-25F9-479E-846F-3B033976F927}" type="presOf" srcId="{CC5D224B-0BFB-4E27-B48A-7719F052D46B}" destId="{0AF85258-0C1E-4DED-99DE-177355397B79}" srcOrd="0" destOrd="0" presId="urn:microsoft.com/office/officeart/2005/8/layout/radial6"/>
    <dgm:cxn modelId="{25A2BB8A-6AEE-4A5A-9149-2D1467465D21}" type="presOf" srcId="{2AC0C0AE-F04E-4A97-B73A-B032FBFEF6C7}" destId="{713B0B92-C2F1-4908-9FA7-7F84624FFB4C}" srcOrd="0" destOrd="0" presId="urn:microsoft.com/office/officeart/2005/8/layout/radial6"/>
    <dgm:cxn modelId="{96B8C5AF-AABA-40E7-8878-41E09E21735B}" type="presOf" srcId="{544F0052-C52F-4333-9F53-3176024E59D5}" destId="{E0F8A429-B466-4F6C-83B0-AA2B2E3F9329}" srcOrd="0" destOrd="0" presId="urn:microsoft.com/office/officeart/2005/8/layout/radial6"/>
    <dgm:cxn modelId="{448FDCCF-75C2-43AA-9AA8-FE9FF0E7B9CE}" srcId="{2AC0C0AE-F04E-4A97-B73A-B032FBFEF6C7}" destId="{CC5D224B-0BFB-4E27-B48A-7719F052D46B}" srcOrd="4" destOrd="0" parTransId="{82E4E2D2-11DB-47E9-9855-7CDBD2097D11}" sibTransId="{F316E323-B6F8-49DD-877F-CCE21F2AF440}"/>
    <dgm:cxn modelId="{8CB9EBD6-4DE1-4E9D-8981-9967B72B72E2}" type="presOf" srcId="{96ED43FC-1D8A-4B2F-997F-559855972DB9}" destId="{783C2B46-1037-4BA8-A0AC-C4FC4BAE81E0}" srcOrd="0" destOrd="0" presId="urn:microsoft.com/office/officeart/2005/8/layout/radial6"/>
    <dgm:cxn modelId="{A24729D7-BCE2-46A6-B012-8EDD59337964}" type="presOf" srcId="{252A769E-2F30-4EBF-828D-F10ADA7C6964}" destId="{0472458F-ABFF-4E9E-9304-3FE899935AB5}" srcOrd="0" destOrd="0" presId="urn:microsoft.com/office/officeart/2005/8/layout/radial6"/>
    <dgm:cxn modelId="{1EF75BDE-EF7C-4325-ADAA-8E490BB43977}" srcId="{2AC0C0AE-F04E-4A97-B73A-B032FBFEF6C7}" destId="{9D007859-D5E3-4382-9969-6AD68FF4746C}" srcOrd="5" destOrd="0" parTransId="{1C4DC7E2-92A7-4D81-A617-C374466AA28B}" sibTransId="{2D01BE58-8F8F-4596-A210-E0157246B119}"/>
    <dgm:cxn modelId="{57CD73E2-41D4-4D25-95EA-892835573839}" type="presOf" srcId="{9D007859-D5E3-4382-9969-6AD68FF4746C}" destId="{D219F330-BFEC-4F50-A302-7A57BD5369CD}" srcOrd="0" destOrd="0" presId="urn:microsoft.com/office/officeart/2005/8/layout/radial6"/>
    <dgm:cxn modelId="{983B1DED-016C-4752-838F-F5412D447398}" type="presOf" srcId="{8DA1CBDA-168F-43D6-8B44-CA3963856BD5}" destId="{21D93819-26DF-43B4-B242-E6335E68C6DB}" srcOrd="0" destOrd="0" presId="urn:microsoft.com/office/officeart/2005/8/layout/radial6"/>
    <dgm:cxn modelId="{380555F1-F7F6-4939-960D-DAE7E115BDF4}" type="presOf" srcId="{D0DEB918-1AAF-449D-B159-05A133193FCF}" destId="{BD997744-3DE1-4B57-A736-8FD5EB4692BC}" srcOrd="0" destOrd="0" presId="urn:microsoft.com/office/officeart/2005/8/layout/radial6"/>
    <dgm:cxn modelId="{63CE0EFA-5C36-48FB-B354-CC3C07956668}" type="presOf" srcId="{1FE083A2-81DB-4BC4-B7AA-D76DDC209D0F}" destId="{01A1829A-2A4E-4C67-8E2A-5E252B4D832A}" srcOrd="0" destOrd="0" presId="urn:microsoft.com/office/officeart/2005/8/layout/radial6"/>
    <dgm:cxn modelId="{7F565FFB-1F38-45A6-87D9-F35C66F837D3}" type="presOf" srcId="{F8243B75-61C8-485C-8B4F-50ACDA793EAF}" destId="{7994E2AE-4E1E-40AA-AA21-CFF866AB29A4}" srcOrd="0" destOrd="0" presId="urn:microsoft.com/office/officeart/2005/8/layout/radial6"/>
    <dgm:cxn modelId="{5339E843-EB48-4D15-90D3-997313183793}" type="presParOf" srcId="{EC88B1FD-CA3C-41FE-B45A-2631D3F2DDD6}" destId="{713B0B92-C2F1-4908-9FA7-7F84624FFB4C}" srcOrd="0" destOrd="0" presId="urn:microsoft.com/office/officeart/2005/8/layout/radial6"/>
    <dgm:cxn modelId="{DC2BED5A-3B14-4EA4-9748-B6BACBF16392}" type="presParOf" srcId="{EC88B1FD-CA3C-41FE-B45A-2631D3F2DDD6}" destId="{333DA723-B5FF-41B9-8CBA-991C168C4DFA}" srcOrd="1" destOrd="0" presId="urn:microsoft.com/office/officeart/2005/8/layout/radial6"/>
    <dgm:cxn modelId="{4DB4ABA5-4DD9-49E5-A31E-25BAFBA19D30}" type="presParOf" srcId="{EC88B1FD-CA3C-41FE-B45A-2631D3F2DDD6}" destId="{5AC8297F-6103-407E-8070-CC41D2BCF211}" srcOrd="2" destOrd="0" presId="urn:microsoft.com/office/officeart/2005/8/layout/radial6"/>
    <dgm:cxn modelId="{FBD841CA-98D4-48A3-9AEC-9FC0194675A3}" type="presParOf" srcId="{EC88B1FD-CA3C-41FE-B45A-2631D3F2DDD6}" destId="{E0F8A429-B466-4F6C-83B0-AA2B2E3F9329}" srcOrd="3" destOrd="0" presId="urn:microsoft.com/office/officeart/2005/8/layout/radial6"/>
    <dgm:cxn modelId="{EA79F558-78E5-4858-A6F5-F1DBE482940A}" type="presParOf" srcId="{EC88B1FD-CA3C-41FE-B45A-2631D3F2DDD6}" destId="{0472458F-ABFF-4E9E-9304-3FE899935AB5}" srcOrd="4" destOrd="0" presId="urn:microsoft.com/office/officeart/2005/8/layout/radial6"/>
    <dgm:cxn modelId="{E4FD0D1B-89AE-4165-9D50-B4C148E0E0BD}" type="presParOf" srcId="{EC88B1FD-CA3C-41FE-B45A-2631D3F2DDD6}" destId="{8CC92AAD-9B45-4659-BCFD-EE024D427136}" srcOrd="5" destOrd="0" presId="urn:microsoft.com/office/officeart/2005/8/layout/radial6"/>
    <dgm:cxn modelId="{59E0110A-7B04-4E86-842F-2B6A417A2550}" type="presParOf" srcId="{EC88B1FD-CA3C-41FE-B45A-2631D3F2DDD6}" destId="{783C2B46-1037-4BA8-A0AC-C4FC4BAE81E0}" srcOrd="6" destOrd="0" presId="urn:microsoft.com/office/officeart/2005/8/layout/radial6"/>
    <dgm:cxn modelId="{95BA1BD8-8F5D-40F1-AD80-A3BA3C55D094}" type="presParOf" srcId="{EC88B1FD-CA3C-41FE-B45A-2631D3F2DDD6}" destId="{8666EC0E-8226-4A48-978F-03577B4B4C5E}" srcOrd="7" destOrd="0" presId="urn:microsoft.com/office/officeart/2005/8/layout/radial6"/>
    <dgm:cxn modelId="{81AB22DA-D309-4143-B0E4-2A0ED54D2A14}" type="presParOf" srcId="{EC88B1FD-CA3C-41FE-B45A-2631D3F2DDD6}" destId="{C83B01C8-202D-47DB-A395-962339A79FCF}" srcOrd="8" destOrd="0" presId="urn:microsoft.com/office/officeart/2005/8/layout/radial6"/>
    <dgm:cxn modelId="{0C2E0CA5-790F-49DB-AF19-7C26CCCE0AB9}" type="presParOf" srcId="{EC88B1FD-CA3C-41FE-B45A-2631D3F2DDD6}" destId="{220C9246-3F9B-4A17-AADF-B652081C9A30}" srcOrd="9" destOrd="0" presId="urn:microsoft.com/office/officeart/2005/8/layout/radial6"/>
    <dgm:cxn modelId="{3E08C6F0-DB2A-4C9D-874C-03BBCFC26295}" type="presParOf" srcId="{EC88B1FD-CA3C-41FE-B45A-2631D3F2DDD6}" destId="{DF8054F7-72B9-4B5C-95C9-2461180EAEE6}" srcOrd="10" destOrd="0" presId="urn:microsoft.com/office/officeart/2005/8/layout/radial6"/>
    <dgm:cxn modelId="{A7CBA869-7FA0-4422-A25C-39E197DFFD79}" type="presParOf" srcId="{EC88B1FD-CA3C-41FE-B45A-2631D3F2DDD6}" destId="{C3787A2F-DCA1-4D3B-85B0-80536226A175}" srcOrd="11" destOrd="0" presId="urn:microsoft.com/office/officeart/2005/8/layout/radial6"/>
    <dgm:cxn modelId="{BA88D91A-6C96-4AE9-8347-B17CB9717DD5}" type="presParOf" srcId="{EC88B1FD-CA3C-41FE-B45A-2631D3F2DDD6}" destId="{81E2A7BF-B907-44D6-A9A5-E67275DB585E}" srcOrd="12" destOrd="0" presId="urn:microsoft.com/office/officeart/2005/8/layout/radial6"/>
    <dgm:cxn modelId="{BE95B8D4-01ED-4CB0-803A-42466B15C0F3}" type="presParOf" srcId="{EC88B1FD-CA3C-41FE-B45A-2631D3F2DDD6}" destId="{0AF85258-0C1E-4DED-99DE-177355397B79}" srcOrd="13" destOrd="0" presId="urn:microsoft.com/office/officeart/2005/8/layout/radial6"/>
    <dgm:cxn modelId="{981E0CF1-D96D-43FC-B8A1-49D7CAEC985F}" type="presParOf" srcId="{EC88B1FD-CA3C-41FE-B45A-2631D3F2DDD6}" destId="{8BA8DE58-2B31-452F-8A07-D5831185FD8B}" srcOrd="14" destOrd="0" presId="urn:microsoft.com/office/officeart/2005/8/layout/radial6"/>
    <dgm:cxn modelId="{A4E8F2CB-AB6A-4120-8F62-0CFBD8C641ED}" type="presParOf" srcId="{EC88B1FD-CA3C-41FE-B45A-2631D3F2DDD6}" destId="{FD2B0D59-C27B-4FCA-8CB5-21E3532907D8}" srcOrd="15" destOrd="0" presId="urn:microsoft.com/office/officeart/2005/8/layout/radial6"/>
    <dgm:cxn modelId="{DB0255FF-350E-4A9F-9DBF-B34DC561A9E1}" type="presParOf" srcId="{EC88B1FD-CA3C-41FE-B45A-2631D3F2DDD6}" destId="{D219F330-BFEC-4F50-A302-7A57BD5369CD}" srcOrd="16" destOrd="0" presId="urn:microsoft.com/office/officeart/2005/8/layout/radial6"/>
    <dgm:cxn modelId="{6E9D8B9B-3EA3-49F4-A469-6FE7C4B6A8F2}" type="presParOf" srcId="{EC88B1FD-CA3C-41FE-B45A-2631D3F2DDD6}" destId="{73F71600-12A8-418B-8744-FDF89F85D956}" srcOrd="17" destOrd="0" presId="urn:microsoft.com/office/officeart/2005/8/layout/radial6"/>
    <dgm:cxn modelId="{AA0676FF-9738-4DDF-9DC0-31F074ECB35F}" type="presParOf" srcId="{EC88B1FD-CA3C-41FE-B45A-2631D3F2DDD6}" destId="{62CB2616-B5DD-4CE7-AF0F-A6FCF83E61F9}" srcOrd="18" destOrd="0" presId="urn:microsoft.com/office/officeart/2005/8/layout/radial6"/>
    <dgm:cxn modelId="{11CD4208-32CC-4432-877B-BC2DA1942119}" type="presParOf" srcId="{EC88B1FD-CA3C-41FE-B45A-2631D3F2DDD6}" destId="{7994E2AE-4E1E-40AA-AA21-CFF866AB29A4}" srcOrd="19" destOrd="0" presId="urn:microsoft.com/office/officeart/2005/8/layout/radial6"/>
    <dgm:cxn modelId="{8FF7222D-FB26-4BC8-A7D2-EC9F7FA65BD1}" type="presParOf" srcId="{EC88B1FD-CA3C-41FE-B45A-2631D3F2DDD6}" destId="{976CF003-C446-4F8F-99F8-29B0D7B7FD04}" srcOrd="20" destOrd="0" presId="urn:microsoft.com/office/officeart/2005/8/layout/radial6"/>
    <dgm:cxn modelId="{C316F6BF-6C2E-4CF0-AF35-3573BC513447}" type="presParOf" srcId="{EC88B1FD-CA3C-41FE-B45A-2631D3F2DDD6}" destId="{BD997744-3DE1-4B57-A736-8FD5EB4692BC}" srcOrd="21" destOrd="0" presId="urn:microsoft.com/office/officeart/2005/8/layout/radial6"/>
    <dgm:cxn modelId="{CF38BE8D-BDE0-4AE0-BCB4-DEAE59C62AFF}" type="presParOf" srcId="{EC88B1FD-CA3C-41FE-B45A-2631D3F2DDD6}" destId="{01A1829A-2A4E-4C67-8E2A-5E252B4D832A}" srcOrd="22" destOrd="0" presId="urn:microsoft.com/office/officeart/2005/8/layout/radial6"/>
    <dgm:cxn modelId="{1A70F752-2B48-4BCE-B8B0-9DD5B6BE2A93}" type="presParOf" srcId="{EC88B1FD-CA3C-41FE-B45A-2631D3F2DDD6}" destId="{EB3E615C-C779-4D79-A272-748AF8710D9C}" srcOrd="23" destOrd="0" presId="urn:microsoft.com/office/officeart/2005/8/layout/radial6"/>
    <dgm:cxn modelId="{CFB18134-3FCE-4BE7-A677-49E7DCAA7F5C}" type="presParOf" srcId="{EC88B1FD-CA3C-41FE-B45A-2631D3F2DDD6}" destId="{21D93819-26DF-43B4-B242-E6335E68C6DB}"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93819-26DF-43B4-B242-E6335E68C6DB}">
      <dsp:nvSpPr>
        <dsp:cNvPr id="0" name=""/>
        <dsp:cNvSpPr/>
      </dsp:nvSpPr>
      <dsp:spPr>
        <a:xfrm>
          <a:off x="643943" y="490814"/>
          <a:ext cx="4416975" cy="4416975"/>
        </a:xfrm>
        <a:prstGeom prst="blockArc">
          <a:avLst>
            <a:gd name="adj1" fmla="val 13500000"/>
            <a:gd name="adj2" fmla="val 16200000"/>
            <a:gd name="adj3" fmla="val 3428"/>
          </a:avLst>
        </a:prstGeom>
        <a:solidFill>
          <a:srgbClr val="4472C4">
            <a:shade val="90000"/>
            <a:hueOff val="103857"/>
            <a:satOff val="-2218"/>
            <a:lumOff val="8277"/>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D997744-3DE1-4B57-A736-8FD5EB4692BC}">
      <dsp:nvSpPr>
        <dsp:cNvPr id="0" name=""/>
        <dsp:cNvSpPr/>
      </dsp:nvSpPr>
      <dsp:spPr>
        <a:xfrm>
          <a:off x="643943" y="490814"/>
          <a:ext cx="4416975" cy="4416975"/>
        </a:xfrm>
        <a:prstGeom prst="blockArc">
          <a:avLst>
            <a:gd name="adj1" fmla="val 10800000"/>
            <a:gd name="adj2" fmla="val 13500000"/>
            <a:gd name="adj3" fmla="val 3428"/>
          </a:avLst>
        </a:prstGeom>
        <a:solidFill>
          <a:srgbClr val="4472C4">
            <a:shade val="90000"/>
            <a:hueOff val="207713"/>
            <a:satOff val="-4436"/>
            <a:lumOff val="1655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2CB2616-B5DD-4CE7-AF0F-A6FCF83E61F9}">
      <dsp:nvSpPr>
        <dsp:cNvPr id="0" name=""/>
        <dsp:cNvSpPr/>
      </dsp:nvSpPr>
      <dsp:spPr>
        <a:xfrm>
          <a:off x="643943" y="490814"/>
          <a:ext cx="4416975" cy="4416975"/>
        </a:xfrm>
        <a:prstGeom prst="blockArc">
          <a:avLst>
            <a:gd name="adj1" fmla="val 8100000"/>
            <a:gd name="adj2" fmla="val 10800000"/>
            <a:gd name="adj3" fmla="val 3428"/>
          </a:avLst>
        </a:prstGeom>
        <a:solidFill>
          <a:srgbClr val="4472C4">
            <a:shade val="90000"/>
            <a:hueOff val="311570"/>
            <a:satOff val="-6653"/>
            <a:lumOff val="24832"/>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D2B0D59-C27B-4FCA-8CB5-21E3532907D8}">
      <dsp:nvSpPr>
        <dsp:cNvPr id="0" name=""/>
        <dsp:cNvSpPr/>
      </dsp:nvSpPr>
      <dsp:spPr>
        <a:xfrm>
          <a:off x="643943" y="490814"/>
          <a:ext cx="4416975" cy="4416975"/>
        </a:xfrm>
        <a:prstGeom prst="blockArc">
          <a:avLst>
            <a:gd name="adj1" fmla="val 5400000"/>
            <a:gd name="adj2" fmla="val 8100000"/>
            <a:gd name="adj3" fmla="val 3428"/>
          </a:avLst>
        </a:prstGeom>
        <a:solidFill>
          <a:srgbClr val="4472C4">
            <a:shade val="90000"/>
            <a:hueOff val="415426"/>
            <a:satOff val="-8871"/>
            <a:lumOff val="33109"/>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1E2A7BF-B907-44D6-A9A5-E67275DB585E}">
      <dsp:nvSpPr>
        <dsp:cNvPr id="0" name=""/>
        <dsp:cNvSpPr/>
      </dsp:nvSpPr>
      <dsp:spPr>
        <a:xfrm>
          <a:off x="643943" y="490814"/>
          <a:ext cx="4416975" cy="4416975"/>
        </a:xfrm>
        <a:prstGeom prst="blockArc">
          <a:avLst>
            <a:gd name="adj1" fmla="val 2700000"/>
            <a:gd name="adj2" fmla="val 5400000"/>
            <a:gd name="adj3" fmla="val 3428"/>
          </a:avLst>
        </a:prstGeom>
        <a:solidFill>
          <a:srgbClr val="4472C4">
            <a:shade val="90000"/>
            <a:hueOff val="311570"/>
            <a:satOff val="-6653"/>
            <a:lumOff val="24832"/>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20C9246-3F9B-4A17-AADF-B652081C9A30}">
      <dsp:nvSpPr>
        <dsp:cNvPr id="0" name=""/>
        <dsp:cNvSpPr/>
      </dsp:nvSpPr>
      <dsp:spPr>
        <a:xfrm>
          <a:off x="643943" y="490814"/>
          <a:ext cx="4416975" cy="4416975"/>
        </a:xfrm>
        <a:prstGeom prst="blockArc">
          <a:avLst>
            <a:gd name="adj1" fmla="val 0"/>
            <a:gd name="adj2" fmla="val 2700000"/>
            <a:gd name="adj3" fmla="val 3428"/>
          </a:avLst>
        </a:prstGeom>
        <a:solidFill>
          <a:srgbClr val="4472C4">
            <a:shade val="90000"/>
            <a:hueOff val="207713"/>
            <a:satOff val="-4436"/>
            <a:lumOff val="1655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83C2B46-1037-4BA8-A0AC-C4FC4BAE81E0}">
      <dsp:nvSpPr>
        <dsp:cNvPr id="0" name=""/>
        <dsp:cNvSpPr/>
      </dsp:nvSpPr>
      <dsp:spPr>
        <a:xfrm>
          <a:off x="643943" y="490814"/>
          <a:ext cx="4416975" cy="4416975"/>
        </a:xfrm>
        <a:prstGeom prst="blockArc">
          <a:avLst>
            <a:gd name="adj1" fmla="val 18900000"/>
            <a:gd name="adj2" fmla="val 0"/>
            <a:gd name="adj3" fmla="val 3428"/>
          </a:avLst>
        </a:prstGeom>
        <a:solidFill>
          <a:srgbClr val="4472C4">
            <a:shade val="90000"/>
            <a:hueOff val="103857"/>
            <a:satOff val="-2218"/>
            <a:lumOff val="8277"/>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0F8A429-B466-4F6C-83B0-AA2B2E3F9329}">
      <dsp:nvSpPr>
        <dsp:cNvPr id="0" name=""/>
        <dsp:cNvSpPr/>
      </dsp:nvSpPr>
      <dsp:spPr>
        <a:xfrm>
          <a:off x="643943" y="490814"/>
          <a:ext cx="4416975" cy="4416975"/>
        </a:xfrm>
        <a:prstGeom prst="blockArc">
          <a:avLst>
            <a:gd name="adj1" fmla="val 16200000"/>
            <a:gd name="adj2" fmla="val 18900000"/>
            <a:gd name="adj3" fmla="val 3428"/>
          </a:avLst>
        </a:prstGeom>
        <a:solidFill>
          <a:srgbClr val="4472C4">
            <a:shade val="9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13B0B92-C2F1-4908-9FA7-7F84624FFB4C}">
      <dsp:nvSpPr>
        <dsp:cNvPr id="0" name=""/>
        <dsp:cNvSpPr/>
      </dsp:nvSpPr>
      <dsp:spPr>
        <a:xfrm>
          <a:off x="2101718" y="1948588"/>
          <a:ext cx="1501426" cy="1501426"/>
        </a:xfrm>
        <a:prstGeom prst="ellipse">
          <a:avLst/>
        </a:prstGeom>
        <a:solidFill>
          <a:srgbClr val="4472C4">
            <a:shade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solidFill>
                <a:sysClr val="window" lastClr="FFFFFF"/>
              </a:solidFill>
              <a:latin typeface="Calibri" panose="020F0502020204030204"/>
              <a:ea typeface="+mn-ea"/>
              <a:cs typeface="+mn-cs"/>
            </a:rPr>
            <a:t>Clinic staff</a:t>
          </a:r>
        </a:p>
      </dsp:txBody>
      <dsp:txXfrm>
        <a:off x="2321597" y="2168467"/>
        <a:ext cx="1061668" cy="1061668"/>
      </dsp:txXfrm>
    </dsp:sp>
    <dsp:sp modelId="{333DA723-B5FF-41B9-8CBA-991C168C4DFA}">
      <dsp:nvSpPr>
        <dsp:cNvPr id="0" name=""/>
        <dsp:cNvSpPr/>
      </dsp:nvSpPr>
      <dsp:spPr>
        <a:xfrm>
          <a:off x="2326932" y="3151"/>
          <a:ext cx="1050998" cy="1050998"/>
        </a:xfrm>
        <a:prstGeom prst="ellipse">
          <a:avLst/>
        </a:prstGeom>
        <a:solidFill>
          <a:srgbClr val="4472C4">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panose="020F0502020204030204"/>
              <a:ea typeface="+mn-ea"/>
              <a:cs typeface="+mn-cs"/>
            </a:rPr>
            <a:t>Dentists</a:t>
          </a:r>
        </a:p>
      </dsp:txBody>
      <dsp:txXfrm>
        <a:off x="2480847" y="157066"/>
        <a:ext cx="743168" cy="743168"/>
      </dsp:txXfrm>
    </dsp:sp>
    <dsp:sp modelId="{0472458F-ABFF-4E9E-9304-3FE899935AB5}">
      <dsp:nvSpPr>
        <dsp:cNvPr id="0" name=""/>
        <dsp:cNvSpPr/>
      </dsp:nvSpPr>
      <dsp:spPr>
        <a:xfrm>
          <a:off x="3861814" y="638920"/>
          <a:ext cx="1050998" cy="1050998"/>
        </a:xfrm>
        <a:prstGeom prst="ellipse">
          <a:avLst/>
        </a:prstGeom>
        <a:solidFill>
          <a:srgbClr val="4472C4">
            <a:shade val="50000"/>
            <a:hueOff val="100623"/>
            <a:satOff val="-2451"/>
            <a:lumOff val="1072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panose="020F0502020204030204"/>
              <a:ea typeface="+mn-ea"/>
              <a:cs typeface="+mn-cs"/>
            </a:rPr>
            <a:t>Hygienists</a:t>
          </a:r>
        </a:p>
      </dsp:txBody>
      <dsp:txXfrm>
        <a:off x="4015729" y="792835"/>
        <a:ext cx="743168" cy="743168"/>
      </dsp:txXfrm>
    </dsp:sp>
    <dsp:sp modelId="{8666EC0E-8226-4A48-978F-03577B4B4C5E}">
      <dsp:nvSpPr>
        <dsp:cNvPr id="0" name=""/>
        <dsp:cNvSpPr/>
      </dsp:nvSpPr>
      <dsp:spPr>
        <a:xfrm>
          <a:off x="4497583" y="2173802"/>
          <a:ext cx="1050998" cy="1050998"/>
        </a:xfrm>
        <a:prstGeom prst="ellipse">
          <a:avLst/>
        </a:prstGeom>
        <a:solidFill>
          <a:srgbClr val="4472C4">
            <a:shade val="50000"/>
            <a:hueOff val="201247"/>
            <a:satOff val="-4901"/>
            <a:lumOff val="2144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panose="020F0502020204030204"/>
              <a:ea typeface="+mn-ea"/>
              <a:cs typeface="+mn-cs"/>
            </a:rPr>
            <a:t>Dental Therapists</a:t>
          </a:r>
        </a:p>
      </dsp:txBody>
      <dsp:txXfrm>
        <a:off x="4651498" y="2327717"/>
        <a:ext cx="743168" cy="743168"/>
      </dsp:txXfrm>
    </dsp:sp>
    <dsp:sp modelId="{DF8054F7-72B9-4B5C-95C9-2461180EAEE6}">
      <dsp:nvSpPr>
        <dsp:cNvPr id="0" name=""/>
        <dsp:cNvSpPr/>
      </dsp:nvSpPr>
      <dsp:spPr>
        <a:xfrm>
          <a:off x="3861814" y="3708685"/>
          <a:ext cx="1050998" cy="1050998"/>
        </a:xfrm>
        <a:prstGeom prst="ellipse">
          <a:avLst/>
        </a:prstGeom>
        <a:solidFill>
          <a:srgbClr val="4472C4">
            <a:shade val="50000"/>
            <a:hueOff val="301870"/>
            <a:satOff val="-7352"/>
            <a:lumOff val="3217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Calibri" panose="020F0502020204030204"/>
              <a:ea typeface="+mn-ea"/>
              <a:cs typeface="+mn-cs"/>
            </a:rPr>
            <a:t>EFDA-Restorative</a:t>
          </a:r>
        </a:p>
      </dsp:txBody>
      <dsp:txXfrm>
        <a:off x="4015729" y="3862600"/>
        <a:ext cx="743168" cy="743168"/>
      </dsp:txXfrm>
    </dsp:sp>
    <dsp:sp modelId="{0AF85258-0C1E-4DED-99DE-177355397B79}">
      <dsp:nvSpPr>
        <dsp:cNvPr id="0" name=""/>
        <dsp:cNvSpPr/>
      </dsp:nvSpPr>
      <dsp:spPr>
        <a:xfrm>
          <a:off x="2326932" y="4344454"/>
          <a:ext cx="1050998" cy="1050998"/>
        </a:xfrm>
        <a:prstGeom prst="ellipse">
          <a:avLst/>
        </a:prstGeom>
        <a:solidFill>
          <a:srgbClr val="4472C4">
            <a:shade val="50000"/>
            <a:hueOff val="402493"/>
            <a:satOff val="-9802"/>
            <a:lumOff val="4289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Calibri" panose="020F0502020204030204"/>
              <a:ea typeface="+mn-ea"/>
              <a:cs typeface="+mn-cs"/>
            </a:rPr>
            <a:t>EFDA-</a:t>
          </a:r>
          <a:r>
            <a:rPr lang="en-US" sz="1000" kern="1200" dirty="0" err="1">
              <a:solidFill>
                <a:sysClr val="window" lastClr="FFFFFF"/>
              </a:solidFill>
              <a:latin typeface="Calibri" panose="020F0502020204030204"/>
              <a:ea typeface="+mn-ea"/>
              <a:cs typeface="+mn-cs"/>
            </a:rPr>
            <a:t>Perio</a:t>
          </a:r>
          <a:endParaRPr lang="en-US" sz="1000" kern="1200" dirty="0">
            <a:solidFill>
              <a:sysClr val="window" lastClr="FFFFFF"/>
            </a:solidFill>
            <a:latin typeface="Calibri" panose="020F0502020204030204"/>
            <a:ea typeface="+mn-ea"/>
            <a:cs typeface="+mn-cs"/>
          </a:endParaRPr>
        </a:p>
      </dsp:txBody>
      <dsp:txXfrm>
        <a:off x="2480847" y="4498369"/>
        <a:ext cx="743168" cy="743168"/>
      </dsp:txXfrm>
    </dsp:sp>
    <dsp:sp modelId="{D219F330-BFEC-4F50-A302-7A57BD5369CD}">
      <dsp:nvSpPr>
        <dsp:cNvPr id="0" name=""/>
        <dsp:cNvSpPr/>
      </dsp:nvSpPr>
      <dsp:spPr>
        <a:xfrm>
          <a:off x="792049" y="3708685"/>
          <a:ext cx="1050998" cy="1050998"/>
        </a:xfrm>
        <a:prstGeom prst="ellipse">
          <a:avLst/>
        </a:prstGeom>
        <a:solidFill>
          <a:srgbClr val="4472C4">
            <a:shade val="50000"/>
            <a:hueOff val="301870"/>
            <a:satOff val="-7352"/>
            <a:lumOff val="3217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Calibri" panose="020F0502020204030204"/>
              <a:ea typeface="+mn-ea"/>
              <a:cs typeface="+mn-cs"/>
            </a:rPr>
            <a:t>Dental Assistants</a:t>
          </a:r>
        </a:p>
      </dsp:txBody>
      <dsp:txXfrm>
        <a:off x="945964" y="3862600"/>
        <a:ext cx="743168" cy="743168"/>
      </dsp:txXfrm>
    </dsp:sp>
    <dsp:sp modelId="{7994E2AE-4E1E-40AA-AA21-CFF866AB29A4}">
      <dsp:nvSpPr>
        <dsp:cNvPr id="0" name=""/>
        <dsp:cNvSpPr/>
      </dsp:nvSpPr>
      <dsp:spPr>
        <a:xfrm>
          <a:off x="156280" y="2173802"/>
          <a:ext cx="1050998" cy="1050998"/>
        </a:xfrm>
        <a:prstGeom prst="ellipse">
          <a:avLst/>
        </a:prstGeom>
        <a:solidFill>
          <a:srgbClr val="4472C4">
            <a:shade val="50000"/>
            <a:hueOff val="201247"/>
            <a:satOff val="-4901"/>
            <a:lumOff val="2144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Calibri" panose="020F0502020204030204"/>
              <a:ea typeface="+mn-ea"/>
              <a:cs typeface="+mn-cs"/>
            </a:rPr>
            <a:t>Care Coordinators</a:t>
          </a:r>
        </a:p>
      </dsp:txBody>
      <dsp:txXfrm>
        <a:off x="310195" y="2327717"/>
        <a:ext cx="743168" cy="743168"/>
      </dsp:txXfrm>
    </dsp:sp>
    <dsp:sp modelId="{01A1829A-2A4E-4C67-8E2A-5E252B4D832A}">
      <dsp:nvSpPr>
        <dsp:cNvPr id="0" name=""/>
        <dsp:cNvSpPr/>
      </dsp:nvSpPr>
      <dsp:spPr>
        <a:xfrm>
          <a:off x="792049" y="638920"/>
          <a:ext cx="1050998" cy="1050998"/>
        </a:xfrm>
        <a:prstGeom prst="ellipse">
          <a:avLst/>
        </a:prstGeom>
        <a:solidFill>
          <a:srgbClr val="4472C4">
            <a:shade val="50000"/>
            <a:hueOff val="100623"/>
            <a:satOff val="-2451"/>
            <a:lumOff val="1072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 lastClr="FFFFFF"/>
              </a:solidFill>
              <a:latin typeface="Calibri" panose="020F0502020204030204"/>
              <a:ea typeface="+mn-ea"/>
              <a:cs typeface="+mn-cs"/>
            </a:rPr>
            <a:t>Specialists</a:t>
          </a:r>
        </a:p>
      </dsp:txBody>
      <dsp:txXfrm>
        <a:off x="945964" y="792835"/>
        <a:ext cx="743168" cy="74316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9C521-746F-4BEA-970D-17D7EF1BE659}"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200BA-76C2-4987-8CFD-6855E13D0942}" type="slidenum">
              <a:rPr lang="en-US" smtClean="0"/>
              <a:t>‹#›</a:t>
            </a:fld>
            <a:endParaRPr lang="en-US"/>
          </a:p>
        </p:txBody>
      </p:sp>
    </p:spTree>
    <p:extLst>
      <p:ext uri="{BB962C8B-B14F-4D97-AF65-F5344CB8AC3E}">
        <p14:creationId xmlns:p14="http://schemas.microsoft.com/office/powerpoint/2010/main" val="126896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kern="1200" baseline="0" dirty="0">
                <a:solidFill>
                  <a:srgbClr val="92D050"/>
                </a:solidFill>
                <a:effectLst/>
                <a:latin typeface="+mn-lt"/>
                <a:ea typeface="+mn-ea"/>
                <a:cs typeface="+mn-cs"/>
              </a:rPr>
              <a:t>Lunch time slide and link to We Smile Video</a:t>
            </a:r>
          </a:p>
        </p:txBody>
      </p:sp>
      <p:sp>
        <p:nvSpPr>
          <p:cNvPr id="4" name="Slide Number Placeholder 3"/>
          <p:cNvSpPr>
            <a:spLocks noGrp="1"/>
          </p:cNvSpPr>
          <p:nvPr>
            <p:ph type="sldNum" sz="quarter" idx="10"/>
          </p:nvPr>
        </p:nvSpPr>
        <p:spPr/>
        <p:txBody>
          <a:bodyPr/>
          <a:lstStyle/>
          <a:p>
            <a:fld id="{98A200BA-76C2-4987-8CFD-6855E13D0942}" type="slidenum">
              <a:rPr lang="en-US" smtClean="0"/>
              <a:t>1</a:t>
            </a:fld>
            <a:endParaRPr lang="en-US"/>
          </a:p>
        </p:txBody>
      </p:sp>
    </p:spTree>
    <p:extLst>
      <p:ext uri="{BB962C8B-B14F-4D97-AF65-F5344CB8AC3E}">
        <p14:creationId xmlns:p14="http://schemas.microsoft.com/office/powerpoint/2010/main" val="112371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32 degrees at which water freezes.</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10</a:t>
            </a:fld>
            <a:endParaRPr lang="en-US"/>
          </a:p>
        </p:txBody>
      </p:sp>
    </p:spTree>
    <p:extLst>
      <p:ext uri="{BB962C8B-B14F-4D97-AF65-F5344CB8AC3E}">
        <p14:creationId xmlns:p14="http://schemas.microsoft.com/office/powerpoint/2010/main" val="729146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IHS Updates presented by Lynn Van Pelt your Area Dental Consultant from the IHS Portland Area Office.</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11</a:t>
            </a:fld>
            <a:endParaRPr lang="en-US"/>
          </a:p>
        </p:txBody>
      </p:sp>
    </p:spTree>
    <p:extLst>
      <p:ext uri="{BB962C8B-B14F-4D97-AF65-F5344CB8AC3E}">
        <p14:creationId xmlns:p14="http://schemas.microsoft.com/office/powerpoint/2010/main" val="106647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5 digits in a zip code</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12</a:t>
            </a:fld>
            <a:endParaRPr lang="en-US"/>
          </a:p>
        </p:txBody>
      </p:sp>
    </p:spTree>
    <p:extLst>
      <p:ext uri="{BB962C8B-B14F-4D97-AF65-F5344CB8AC3E}">
        <p14:creationId xmlns:p14="http://schemas.microsoft.com/office/powerpoint/2010/main" val="41963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r>
              <a:rPr lang="en-US" sz="2400" b="1" baseline="0" dirty="0"/>
              <a:t>Letter sent out in January and schedule visits usually March through August, cover an array of topics, many of which we are discussing in today’s presentation.</a:t>
            </a:r>
          </a:p>
        </p:txBody>
      </p:sp>
      <p:sp>
        <p:nvSpPr>
          <p:cNvPr id="4" name="Slide Number Placeholder 3"/>
          <p:cNvSpPr>
            <a:spLocks noGrp="1"/>
          </p:cNvSpPr>
          <p:nvPr>
            <p:ph type="sldNum" sz="quarter" idx="10"/>
          </p:nvPr>
        </p:nvSpPr>
        <p:spPr/>
        <p:txBody>
          <a:bodyPr/>
          <a:lstStyle/>
          <a:p>
            <a:fld id="{98A200BA-76C2-4987-8CFD-6855E13D0942}" type="slidenum">
              <a:rPr lang="en-US" smtClean="0"/>
              <a:t>13</a:t>
            </a:fld>
            <a:endParaRPr lang="en-US"/>
          </a:p>
        </p:txBody>
      </p:sp>
    </p:spTree>
    <p:extLst>
      <p:ext uri="{BB962C8B-B14F-4D97-AF65-F5344CB8AC3E}">
        <p14:creationId xmlns:p14="http://schemas.microsoft.com/office/powerpoint/2010/main" val="2783971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startAt="2"/>
            </a:pPr>
            <a:r>
              <a:rPr lang="en-US" sz="2400" b="1" baseline="0" dirty="0"/>
              <a:t>Collaboratives, just finished the We Smile, MID Style Collaborative and are now recruiting for the Wee Smile, with a focus on 0-5 year olds.  More on that later</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lang="en-US" sz="2400" b="1" baseline="0" dirty="0"/>
              <a:t>We are also offering as a collaboration with </a:t>
            </a:r>
            <a:r>
              <a:rPr lang="en-US" sz="2400" b="1" baseline="0" dirty="0" err="1"/>
              <a:t>Arcora</a:t>
            </a:r>
            <a:r>
              <a:rPr lang="en-US" sz="2400" b="1" baseline="0" dirty="0"/>
              <a:t> an area wide Dental Data Dashboard, We will obtain aggregate data so you may monitor and manage certain efficiency and effectiveness measures and be able to compare your work to other clinics in our area.  We will cover more later.</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14</a:t>
            </a:fld>
            <a:endParaRPr lang="en-US"/>
          </a:p>
        </p:txBody>
      </p:sp>
    </p:spTree>
    <p:extLst>
      <p:ext uri="{BB962C8B-B14F-4D97-AF65-F5344CB8AC3E}">
        <p14:creationId xmlns:p14="http://schemas.microsoft.com/office/powerpoint/2010/main" val="2426855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baseline="0" dirty="0"/>
              <a:t>4.  CDE for the Portland Area includes the collaborative, of course this annual dental meeting, an opioid CE series, the Indian Country ECHO’s MID series and access to the Clifton Strength’s training.  Here is an example of the 34 Clifton Strengths profile report.  This allows you and your staff to see each others' strengths and weakness which may help with assigning people various tasks based on their strengths, or at least to better understand the personnel dynamics of your clinic.</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15</a:t>
            </a:fld>
            <a:endParaRPr lang="en-US"/>
          </a:p>
        </p:txBody>
      </p:sp>
    </p:spTree>
    <p:extLst>
      <p:ext uri="{BB962C8B-B14F-4D97-AF65-F5344CB8AC3E}">
        <p14:creationId xmlns:p14="http://schemas.microsoft.com/office/powerpoint/2010/main" val="2193970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baseline="0" dirty="0"/>
              <a:t>5.  We will soon have the annual needs assessment survey sent to all the programs; this helps us to determine where we should focus our resources for the coming year so to best meet the needs of the Portland Area Dental Programs.  Please look for that email from Ticey soon.</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16</a:t>
            </a:fld>
            <a:endParaRPr lang="en-US"/>
          </a:p>
        </p:txBody>
      </p:sp>
    </p:spTree>
    <p:extLst>
      <p:ext uri="{BB962C8B-B14F-4D97-AF65-F5344CB8AC3E}">
        <p14:creationId xmlns:p14="http://schemas.microsoft.com/office/powerpoint/2010/main" val="2765766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baseline="0" dirty="0"/>
              <a:t>6.  Who is interested in having dental assistants trained for EFDA in </a:t>
            </a:r>
            <a:r>
              <a:rPr lang="en-US" sz="2400" b="1" baseline="0" dirty="0" err="1"/>
              <a:t>Perio</a:t>
            </a:r>
            <a:r>
              <a:rPr lang="en-US" sz="2400" b="1" baseline="0" dirty="0"/>
              <a:t>?  WHY is this a good idea?  How is your RDH scheduling?  </a:t>
            </a:r>
          </a:p>
          <a:p>
            <a:pPr marL="0" indent="0">
              <a:buNone/>
            </a:pPr>
            <a:r>
              <a:rPr lang="en-US" sz="2400" b="1" baseline="0" dirty="0"/>
              <a:t>We are looking for sites to host, the ideal is 3 operatories and to be available for 1 week.  6 Students enroll, host clinic has priority, then other area clinics and then clinics outside our area.  Looking to have Pam Ready, RDH from NPAIHB to be a certified trainer.</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17</a:t>
            </a:fld>
            <a:endParaRPr lang="en-US"/>
          </a:p>
        </p:txBody>
      </p:sp>
    </p:spTree>
    <p:extLst>
      <p:ext uri="{BB962C8B-B14F-4D97-AF65-F5344CB8AC3E}">
        <p14:creationId xmlns:p14="http://schemas.microsoft.com/office/powerpoint/2010/main" val="447513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baseline="0" dirty="0"/>
              <a:t>7.  Who utilizes the </a:t>
            </a:r>
            <a:r>
              <a:rPr lang="en-US" sz="3600" b="1" i="0" dirty="0">
                <a:solidFill>
                  <a:srgbClr val="222222"/>
                </a:solidFill>
                <a:effectLst/>
                <a:latin typeface="Arial" panose="020B0604020202020204" pitchFamily="34" charset="0"/>
              </a:rPr>
              <a:t>biopsy form from the Naval Postgraduate Dental School - Department of Oral Pathology?  There is a fillable pdf format.  IF you do not have it I we can send it to you.  Did you know you may also send radiographs for digital interpretation?  We have an MOU for this service.  It and the pathology submissions are free.  </a:t>
            </a:r>
            <a:r>
              <a:rPr lang="en-US" sz="2400" b="1" i="0" dirty="0">
                <a:solidFill>
                  <a:srgbClr val="222222"/>
                </a:solidFill>
                <a:effectLst/>
                <a:latin typeface="Arial" panose="020B0604020202020204" pitchFamily="34" charset="0"/>
              </a:rPr>
              <a:t>AS you can see at the top of this form you indicate which you are submitting.</a:t>
            </a:r>
            <a:endParaRPr lang="en-US" sz="2400" b="1" baseline="0" dirty="0"/>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18</a:t>
            </a:fld>
            <a:endParaRPr lang="en-US"/>
          </a:p>
        </p:txBody>
      </p:sp>
    </p:spTree>
    <p:extLst>
      <p:ext uri="{BB962C8B-B14F-4D97-AF65-F5344CB8AC3E}">
        <p14:creationId xmlns:p14="http://schemas.microsoft.com/office/powerpoint/2010/main" val="1924515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baseline="0" dirty="0"/>
              <a:t>The form includes these instructions, biopsy kits are provided by the Dental School</a:t>
            </a:r>
          </a:p>
          <a:p>
            <a:pPr marL="457200" indent="-457200">
              <a:buAutoNum type="arabicPeriod"/>
            </a:pPr>
            <a:endParaRPr lang="en-US" sz="2400" b="1" baseline="0" dirty="0"/>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19</a:t>
            </a:fld>
            <a:endParaRPr lang="en-US"/>
          </a:p>
        </p:txBody>
      </p:sp>
    </p:spTree>
    <p:extLst>
      <p:ext uri="{BB962C8B-B14F-4D97-AF65-F5344CB8AC3E}">
        <p14:creationId xmlns:p14="http://schemas.microsoft.com/office/powerpoint/2010/main" val="97828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00" b="1" u="sng" dirty="0">
                <a:solidFill>
                  <a:schemeClr val="accent1">
                    <a:lumMod val="50000"/>
                  </a:schemeClr>
                </a:solidFill>
                <a:latin typeface="Calibri" panose="020F0502020204030204" pitchFamily="34" charset="0"/>
                <a:cs typeface="Calibri" panose="020F0502020204030204" pitchFamily="34" charset="0"/>
              </a:rPr>
              <a:t>Today</a:t>
            </a:r>
            <a:r>
              <a:rPr lang="en-US" sz="2400" b="1" u="sng" dirty="0">
                <a:solidFill>
                  <a:schemeClr val="accent1">
                    <a:lumMod val="50000"/>
                  </a:schemeClr>
                </a:solidFill>
                <a:latin typeface="Calibri" panose="020F0502020204030204" pitchFamily="34" charset="0"/>
                <a:cs typeface="Calibri" panose="020F0502020204030204" pitchFamily="34" charset="0"/>
              </a:rPr>
              <a:t>’s schedule</a:t>
            </a:r>
            <a:endParaRPr lang="en-US" sz="8800" b="1" u="sng" dirty="0">
              <a:solidFill>
                <a:schemeClr val="accent1">
                  <a:lumMod val="50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2</a:t>
            </a:fld>
            <a:endParaRPr lang="en-US"/>
          </a:p>
        </p:txBody>
      </p:sp>
    </p:spTree>
    <p:extLst>
      <p:ext uri="{BB962C8B-B14F-4D97-AF65-F5344CB8AC3E}">
        <p14:creationId xmlns:p14="http://schemas.microsoft.com/office/powerpoint/2010/main" val="385313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baseline="0" dirty="0"/>
              <a:t>8. Annual Dental Meeting, next year’s registration will be through a single representative for each Dental Program.  So, for next year please be prepared to assign as the Point of Contact one person to handle all registrations and reservations for your clinic.  This will include assigning the scholarship for your staff.</a:t>
            </a:r>
          </a:p>
          <a:p>
            <a:pPr marL="457200" indent="-457200">
              <a:buAutoNum type="arabicPeriod"/>
            </a:pPr>
            <a:endParaRPr lang="en-US" sz="2400" b="1" baseline="0" dirty="0"/>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20</a:t>
            </a:fld>
            <a:endParaRPr lang="en-US"/>
          </a:p>
        </p:txBody>
      </p:sp>
    </p:spTree>
    <p:extLst>
      <p:ext uri="{BB962C8B-B14F-4D97-AF65-F5344CB8AC3E}">
        <p14:creationId xmlns:p14="http://schemas.microsoft.com/office/powerpoint/2010/main" val="24182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link to the IHS DOH Dental Portal and what it looks like.  Who has not used this Website?</a:t>
            </a:r>
            <a:endParaRPr lang="en-US" b="1" dirty="0"/>
          </a:p>
        </p:txBody>
      </p:sp>
      <p:sp>
        <p:nvSpPr>
          <p:cNvPr id="4" name="Slide Number Placeholder 3"/>
          <p:cNvSpPr>
            <a:spLocks noGrp="1"/>
          </p:cNvSpPr>
          <p:nvPr>
            <p:ph type="sldNum" sz="quarter" idx="5"/>
          </p:nvPr>
        </p:nvSpPr>
        <p:spPr/>
        <p:txBody>
          <a:bodyPr/>
          <a:lstStyle/>
          <a:p>
            <a:fld id="{8FEB9440-4BA9-4FB7-90D9-ABEA3ECB016F}" type="slidenum">
              <a:rPr lang="en-US" smtClean="0"/>
              <a:t>21</a:t>
            </a:fld>
            <a:endParaRPr lang="en-US"/>
          </a:p>
        </p:txBody>
      </p:sp>
    </p:spTree>
    <p:extLst>
      <p:ext uri="{BB962C8B-B14F-4D97-AF65-F5344CB8AC3E}">
        <p14:creationId xmlns:p14="http://schemas.microsoft.com/office/powerpoint/2010/main" val="366539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i="0" kern="1200" baseline="0" dirty="0">
                <a:solidFill>
                  <a:srgbClr val="92D050"/>
                </a:solidFill>
                <a:effectLst/>
                <a:latin typeface="+mn-lt"/>
                <a:ea typeface="+mn-ea"/>
                <a:cs typeface="+mn-cs"/>
              </a:rPr>
              <a:t>64 Squares on a Chess Board (or Checkerboard)  Dr. Graves and his assistant going in for the extraction.  Nice grip on those forceps Dr. Graves.</a:t>
            </a:r>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22</a:t>
            </a:fld>
            <a:endParaRPr lang="en-US"/>
          </a:p>
        </p:txBody>
      </p:sp>
    </p:spTree>
    <p:extLst>
      <p:ext uri="{BB962C8B-B14F-4D97-AF65-F5344CB8AC3E}">
        <p14:creationId xmlns:p14="http://schemas.microsoft.com/office/powerpoint/2010/main" val="1475067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Ask questions for responses to naming a topic and what category it falls into, </a:t>
            </a:r>
          </a:p>
          <a:p>
            <a:r>
              <a:rPr lang="en-US" sz="2400" b="1" baseline="0" dirty="0" err="1"/>
              <a:t>ie</a:t>
            </a:r>
            <a:r>
              <a:rPr lang="en-US" sz="2400" b="1" baseline="0" dirty="0"/>
              <a:t>. Sharps stick, caries risk assessment, absenteeism, types of radiographs taken during UC, or frequency of the types for an exam.</a:t>
            </a:r>
          </a:p>
          <a:p>
            <a:r>
              <a:rPr lang="en-US" sz="2400" b="1" i="0" kern="1200" baseline="0" dirty="0">
                <a:solidFill>
                  <a:srgbClr val="92D050"/>
                </a:solidFill>
                <a:effectLst/>
                <a:latin typeface="+mn-lt"/>
                <a:ea typeface="+mn-ea"/>
                <a:cs typeface="+mn-cs"/>
              </a:rPr>
              <a:t>Why no longer paper?  Too difficult to share and to track, someone has a hardcopy somewhere that is obsolete.  </a:t>
            </a:r>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23</a:t>
            </a:fld>
            <a:endParaRPr lang="en-US"/>
          </a:p>
        </p:txBody>
      </p:sp>
    </p:spTree>
    <p:extLst>
      <p:ext uri="{BB962C8B-B14F-4D97-AF65-F5344CB8AC3E}">
        <p14:creationId xmlns:p14="http://schemas.microsoft.com/office/powerpoint/2010/main" val="2971154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FGI (</a:t>
            </a:r>
            <a:r>
              <a:rPr lang="en-US" sz="2400" b="0" baseline="0" dirty="0"/>
              <a:t>Facility Guidelines Institute: for building and designing hospitals and clinics</a:t>
            </a:r>
            <a:r>
              <a:rPr lang="en-US" sz="2400" b="1" baseline="0" dirty="0"/>
              <a:t>).  AAMI (</a:t>
            </a:r>
            <a:r>
              <a:rPr lang="en-US" sz="3600" b="0" i="0" dirty="0">
                <a:solidFill>
                  <a:srgbClr val="444444"/>
                </a:solidFill>
                <a:effectLst/>
                <a:latin typeface="Inter"/>
              </a:rPr>
              <a:t>The Association for the Advancement of Medical Instrumentation® (AAMI) is a nonprofit organization founded in 1967. It is a diverse community of more than 10,000 professionals united by one important mission—the development, management, and use of safe and effective health technology. AAMI is the primary source of consensus standards, both national and international, for the medical device industry, as well as practical information, support, and guidance for healthcare technology and sterilization professionals.</a:t>
            </a:r>
            <a:endParaRPr lang="en-US" sz="2400" b="0" i="0" dirty="0">
              <a:solidFill>
                <a:srgbClr val="222222"/>
              </a:solidFill>
              <a:effectLst/>
              <a:latin typeface="Arial" panose="020B0604020202020204" pitchFamily="34" charset="0"/>
            </a:endParaRP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24</a:t>
            </a:fld>
            <a:endParaRPr lang="en-US"/>
          </a:p>
        </p:txBody>
      </p:sp>
    </p:spTree>
    <p:extLst>
      <p:ext uri="{BB962C8B-B14F-4D97-AF65-F5344CB8AC3E}">
        <p14:creationId xmlns:p14="http://schemas.microsoft.com/office/powerpoint/2010/main" val="3819665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kern="1200" baseline="0" dirty="0">
                <a:solidFill>
                  <a:srgbClr val="92D050"/>
                </a:solidFill>
                <a:effectLst/>
                <a:latin typeface="+mn-lt"/>
                <a:ea typeface="+mn-ea"/>
                <a:cs typeface="+mn-cs"/>
              </a:rPr>
              <a:t>When scheduling a AAAHC Survey, they provide several pages of Survey Information to include a checklist of the materials to be reviewed by your survey team.  </a:t>
            </a:r>
          </a:p>
          <a:p>
            <a:r>
              <a:rPr lang="en-US" sz="1600" b="1" i="0" kern="1200" baseline="0" dirty="0">
                <a:solidFill>
                  <a:srgbClr val="92D050"/>
                </a:solidFill>
                <a:effectLst/>
                <a:latin typeface="+mn-lt"/>
                <a:ea typeface="+mn-ea"/>
                <a:cs typeface="+mn-cs"/>
              </a:rPr>
              <a:t>Key for any accreditation process is to have written policies that are current and that you follow.  Nothing is worse to a surveyor than to have a written policy that does not apply to your program, especially if it contradicts what you are actually doing.</a:t>
            </a:r>
          </a:p>
        </p:txBody>
      </p:sp>
      <p:sp>
        <p:nvSpPr>
          <p:cNvPr id="4" name="Slide Number Placeholder 3"/>
          <p:cNvSpPr>
            <a:spLocks noGrp="1"/>
          </p:cNvSpPr>
          <p:nvPr>
            <p:ph type="sldNum" sz="quarter" idx="10"/>
          </p:nvPr>
        </p:nvSpPr>
        <p:spPr/>
        <p:txBody>
          <a:bodyPr/>
          <a:lstStyle/>
          <a:p>
            <a:fld id="{98A200BA-76C2-4987-8CFD-6855E13D0942}" type="slidenum">
              <a:rPr lang="en-US" smtClean="0"/>
              <a:t>25</a:t>
            </a:fld>
            <a:endParaRPr lang="en-US"/>
          </a:p>
        </p:txBody>
      </p:sp>
    </p:spTree>
    <p:extLst>
      <p:ext uri="{BB962C8B-B14F-4D97-AF65-F5344CB8AC3E}">
        <p14:creationId xmlns:p14="http://schemas.microsoft.com/office/powerpoint/2010/main" val="2751981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kern="1200" baseline="0" dirty="0">
                <a:solidFill>
                  <a:srgbClr val="92D050"/>
                </a:solidFill>
                <a:effectLst/>
                <a:latin typeface="+mn-lt"/>
                <a:ea typeface="+mn-ea"/>
                <a:cs typeface="+mn-cs"/>
              </a:rPr>
              <a:t>This from the 2020 Survey Year.  AAAHC Chapters.  Other than the Core Chapters that include Infection Prevention and Control and Safety, the Adjunct chapters that are key to Dental are chapters 9 Anesthesia Care Services, Chapter 10 Surgical and Related Services, Chapter 13 Diagnostic and Other Imaging Services and of course Chapter 14 Dental Services.  If opted for Medical Home then Chapter 25 as well.  Raise your hand if you personally have completed a AAAHC Survey within the last 3 years?  Look around.  If you have questions to ask, these are your people.  I will be happy to take questions as well.</a:t>
            </a:r>
          </a:p>
        </p:txBody>
      </p:sp>
      <p:sp>
        <p:nvSpPr>
          <p:cNvPr id="4" name="Slide Number Placeholder 3"/>
          <p:cNvSpPr>
            <a:spLocks noGrp="1"/>
          </p:cNvSpPr>
          <p:nvPr>
            <p:ph type="sldNum" sz="quarter" idx="10"/>
          </p:nvPr>
        </p:nvSpPr>
        <p:spPr/>
        <p:txBody>
          <a:bodyPr/>
          <a:lstStyle/>
          <a:p>
            <a:fld id="{98A200BA-76C2-4987-8CFD-6855E13D0942}" type="slidenum">
              <a:rPr lang="en-US" smtClean="0"/>
              <a:t>26</a:t>
            </a:fld>
            <a:endParaRPr lang="en-US"/>
          </a:p>
        </p:txBody>
      </p:sp>
    </p:spTree>
    <p:extLst>
      <p:ext uri="{BB962C8B-B14F-4D97-AF65-F5344CB8AC3E}">
        <p14:creationId xmlns:p14="http://schemas.microsoft.com/office/powerpoint/2010/main" val="936942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kern="1200" baseline="0" dirty="0">
                <a:solidFill>
                  <a:srgbClr val="92D050"/>
                </a:solidFill>
                <a:effectLst/>
                <a:latin typeface="+mn-lt"/>
                <a:ea typeface="+mn-ea"/>
                <a:cs typeface="+mn-cs"/>
              </a:rPr>
              <a:t>Let's look at an example of a the AAAHC survey from Chapter 10 Surgical and Related Services.  A show of hands of those who have personally completed a AAAHC Survey in the last 3 years, how many of you had a dentist be one of the surveyors?  </a:t>
            </a:r>
          </a:p>
        </p:txBody>
      </p:sp>
      <p:sp>
        <p:nvSpPr>
          <p:cNvPr id="4" name="Slide Number Placeholder 3"/>
          <p:cNvSpPr>
            <a:spLocks noGrp="1"/>
          </p:cNvSpPr>
          <p:nvPr>
            <p:ph type="sldNum" sz="quarter" idx="10"/>
          </p:nvPr>
        </p:nvSpPr>
        <p:spPr/>
        <p:txBody>
          <a:bodyPr/>
          <a:lstStyle/>
          <a:p>
            <a:fld id="{98A200BA-76C2-4987-8CFD-6855E13D0942}" type="slidenum">
              <a:rPr lang="en-US" smtClean="0"/>
              <a:t>27</a:t>
            </a:fld>
            <a:endParaRPr lang="en-US"/>
          </a:p>
        </p:txBody>
      </p:sp>
    </p:spTree>
    <p:extLst>
      <p:ext uri="{BB962C8B-B14F-4D97-AF65-F5344CB8AC3E}">
        <p14:creationId xmlns:p14="http://schemas.microsoft.com/office/powerpoint/2010/main" val="957397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kern="1200" baseline="0" dirty="0">
                <a:solidFill>
                  <a:srgbClr val="92D050"/>
                </a:solidFill>
                <a:effectLst/>
                <a:latin typeface="+mn-lt"/>
                <a:ea typeface="+mn-ea"/>
                <a:cs typeface="+mn-cs"/>
              </a:rPr>
              <a:t>18 Holes on a Golf Course</a:t>
            </a:r>
          </a:p>
        </p:txBody>
      </p:sp>
      <p:sp>
        <p:nvSpPr>
          <p:cNvPr id="4" name="Slide Number Placeholder 3"/>
          <p:cNvSpPr>
            <a:spLocks noGrp="1"/>
          </p:cNvSpPr>
          <p:nvPr>
            <p:ph type="sldNum" sz="quarter" idx="10"/>
          </p:nvPr>
        </p:nvSpPr>
        <p:spPr/>
        <p:txBody>
          <a:bodyPr/>
          <a:lstStyle/>
          <a:p>
            <a:fld id="{98A200BA-76C2-4987-8CFD-6855E13D0942}" type="slidenum">
              <a:rPr lang="en-US" smtClean="0"/>
              <a:t>28</a:t>
            </a:fld>
            <a:endParaRPr lang="en-US"/>
          </a:p>
        </p:txBody>
      </p:sp>
    </p:spTree>
    <p:extLst>
      <p:ext uri="{BB962C8B-B14F-4D97-AF65-F5344CB8AC3E}">
        <p14:creationId xmlns:p14="http://schemas.microsoft.com/office/powerpoint/2010/main" val="3707727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all seem so anxious since none of what we presented so far has teeth, so here you are you can relax now.  Let’s take 15 minutes and reconvene at &gt;&gt;&gt;&gt;&gt;&gt;</a:t>
            </a:r>
          </a:p>
          <a:p>
            <a:endParaRPr lang="en-US" b="1" dirty="0"/>
          </a:p>
          <a:p>
            <a:r>
              <a:rPr lang="en-US" b="1" dirty="0"/>
              <a:t>Dr. Davis’s favorite Dental Prevention Slide is “Zone of Fusion”</a:t>
            </a:r>
          </a:p>
        </p:txBody>
      </p:sp>
      <p:sp>
        <p:nvSpPr>
          <p:cNvPr id="4" name="Slide Number Placeholder 3"/>
          <p:cNvSpPr>
            <a:spLocks noGrp="1"/>
          </p:cNvSpPr>
          <p:nvPr>
            <p:ph type="sldNum" sz="quarter" idx="5"/>
          </p:nvPr>
        </p:nvSpPr>
        <p:spPr/>
        <p:txBody>
          <a:bodyPr/>
          <a:lstStyle/>
          <a:p>
            <a:fld id="{98A200BA-76C2-4987-8CFD-6855E13D0942}" type="slidenum">
              <a:rPr lang="en-US" smtClean="0"/>
              <a:t>29</a:t>
            </a:fld>
            <a:endParaRPr lang="en-US"/>
          </a:p>
        </p:txBody>
      </p:sp>
    </p:spTree>
    <p:extLst>
      <p:ext uri="{BB962C8B-B14F-4D97-AF65-F5344CB8AC3E}">
        <p14:creationId xmlns:p14="http://schemas.microsoft.com/office/powerpoint/2010/main" val="239350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u="none" dirty="0">
                <a:solidFill>
                  <a:schemeClr val="accent1">
                    <a:lumMod val="50000"/>
                  </a:schemeClr>
                </a:solidFill>
                <a:latin typeface="Calibri" panose="020F0502020204030204" pitchFamily="34" charset="0"/>
                <a:cs typeface="Calibri" panose="020F0502020204030204" pitchFamily="34" charset="0"/>
              </a:rPr>
              <a:t>(Image from the CTCLUSI Administration Office in Coos Bay, OR</a:t>
            </a:r>
            <a:r>
              <a:rPr lang="en-US" sz="8800" b="0" u="none" dirty="0">
                <a:solidFill>
                  <a:schemeClr val="accent1">
                    <a:lumMod val="50000"/>
                  </a:schemeClr>
                </a:solidFill>
                <a:latin typeface="Calibri" panose="020F0502020204030204" pitchFamily="34" charset="0"/>
                <a:cs typeface="Calibri" panose="020F0502020204030204" pitchFamily="34" charset="0"/>
              </a:rPr>
              <a:t>)</a:t>
            </a:r>
            <a:endParaRPr lang="en-US" sz="2400" b="0" u="none" dirty="0"/>
          </a:p>
        </p:txBody>
      </p:sp>
      <p:sp>
        <p:nvSpPr>
          <p:cNvPr id="4" name="Slide Number Placeholder 3"/>
          <p:cNvSpPr>
            <a:spLocks noGrp="1"/>
          </p:cNvSpPr>
          <p:nvPr>
            <p:ph type="sldNum" sz="quarter" idx="10"/>
          </p:nvPr>
        </p:nvSpPr>
        <p:spPr/>
        <p:txBody>
          <a:bodyPr/>
          <a:lstStyle/>
          <a:p>
            <a:fld id="{98A200BA-76C2-4987-8CFD-6855E13D0942}" type="slidenum">
              <a:rPr lang="en-US" smtClean="0"/>
              <a:t>3</a:t>
            </a:fld>
            <a:endParaRPr lang="en-US"/>
          </a:p>
        </p:txBody>
      </p:sp>
    </p:spTree>
    <p:extLst>
      <p:ext uri="{BB962C8B-B14F-4D97-AF65-F5344CB8AC3E}">
        <p14:creationId xmlns:p14="http://schemas.microsoft.com/office/powerpoint/2010/main" val="1363077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A 1,000 words that a picture is worth</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30</a:t>
            </a:fld>
            <a:endParaRPr lang="en-US"/>
          </a:p>
        </p:txBody>
      </p:sp>
    </p:spTree>
    <p:extLst>
      <p:ext uri="{BB962C8B-B14F-4D97-AF65-F5344CB8AC3E}">
        <p14:creationId xmlns:p14="http://schemas.microsoft.com/office/powerpoint/2010/main" val="2379183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DDD by NTDSC and </a:t>
            </a:r>
            <a:r>
              <a:rPr lang="en-US" sz="2400" b="1" baseline="0" dirty="0" err="1"/>
              <a:t>Arcora</a:t>
            </a:r>
            <a:r>
              <a:rPr lang="en-US" sz="2400" b="1" baseline="0" dirty="0"/>
              <a:t>, not that Aggregate data will allow your program to compare with area averages.  A tool to help you relate to other programs and give you an idea of where you are excelling and where you need improvement.  No one else can see your individual data.  The more programs that participate, the more meaningful the data.  More information will be provided in the future.</a:t>
            </a:r>
          </a:p>
          <a:p>
            <a:r>
              <a:rPr lang="en-US" sz="2400" b="1" baseline="0" dirty="0"/>
              <a:t>NNOHA is the National Network for Oral Health Access</a:t>
            </a:r>
          </a:p>
          <a:p>
            <a:r>
              <a:rPr lang="en-US" sz="2400" b="1" baseline="0" dirty="0"/>
              <a:t>C. </a:t>
            </a:r>
            <a:r>
              <a:rPr lang="en-US" sz="2400" b="1" baseline="0" dirty="0" err="1"/>
              <a:t>i</a:t>
            </a:r>
            <a:r>
              <a:rPr lang="en-US" sz="2400" b="1" baseline="0" dirty="0"/>
              <a:t>. and ii. are GPRA measures.</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31</a:t>
            </a:fld>
            <a:endParaRPr lang="en-US"/>
          </a:p>
        </p:txBody>
      </p:sp>
    </p:spTree>
    <p:extLst>
      <p:ext uri="{BB962C8B-B14F-4D97-AF65-F5344CB8AC3E}">
        <p14:creationId xmlns:p14="http://schemas.microsoft.com/office/powerpoint/2010/main" val="61061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Note it is encouraged to review and assess your clinic for these measures or indicators at least once every one to two years.  I would suggest this be an ongoing process and some require monthly monitoring or at least quarterly.  Note that for the first two you should know your User Population.  I also have a spread sheet that gives you the instructions for these reports if you </a:t>
            </a:r>
            <a:r>
              <a:rPr lang="en-US" sz="2400" b="1"/>
              <a:t>use Dentrix, DXONE.</a:t>
            </a:r>
            <a:endParaRPr lang="en-US" sz="2400" b="1" baseline="0" dirty="0"/>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32</a:t>
            </a:fld>
            <a:endParaRPr lang="en-US"/>
          </a:p>
        </p:txBody>
      </p:sp>
    </p:spTree>
    <p:extLst>
      <p:ext uri="{BB962C8B-B14F-4D97-AF65-F5344CB8AC3E}">
        <p14:creationId xmlns:p14="http://schemas.microsoft.com/office/powerpoint/2010/main" val="3738968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Due to the Portland Area’s unique situation where most Tribal PRCDA’s are overlapping, resulting in multiple counties being shared by two or more Tribes, UP is determined through a combination of both Tribal affiliation and workload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-Each Tribe receives as part of its total UP all of its own Tribal members who reside in its </a:t>
            </a:r>
            <a:r>
              <a:rPr lang="en-US" sz="2400" b="1" dirty="0"/>
              <a:t>Delivery Area </a:t>
            </a:r>
            <a:r>
              <a:rPr lang="en-US" sz="2400" dirty="0"/>
              <a:t>counties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-AI/AN who are not members of the Tribe(s) whose </a:t>
            </a:r>
            <a:r>
              <a:rPr lang="en-US" sz="2400" b="1" dirty="0"/>
              <a:t>Delivery Area </a:t>
            </a:r>
            <a:r>
              <a:rPr lang="en-US" sz="2400" dirty="0"/>
              <a:t>county they reside in are Unaffiliateds. These </a:t>
            </a:r>
            <a:r>
              <a:rPr lang="en-US" sz="2400" dirty="0" err="1"/>
              <a:t>unaffilitateds</a:t>
            </a:r>
            <a:r>
              <a:rPr lang="en-US" sz="2400" dirty="0"/>
              <a:t> are apportioned among the Tribe(s) whose </a:t>
            </a:r>
            <a:r>
              <a:rPr lang="en-US" sz="2400" b="1" dirty="0"/>
              <a:t>Delivery Area </a:t>
            </a:r>
            <a:r>
              <a:rPr lang="en-US" sz="2400" dirty="0"/>
              <a:t>includes that county, based on workload data accepted at the NDW.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I like to add that for some clinics that treat Non-AI/AN patients they then will have a higher user population than is reported.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AND Note that the User Population may be used to help determine</a:t>
            </a:r>
            <a:r>
              <a:rPr lang="en-US" sz="2400" dirty="0"/>
              <a:t> appropriate staffing and to determine some of the IHS DOH Efficiency and Effectiveness Measures.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NDW = National Data Warehouse via the </a:t>
            </a:r>
            <a:r>
              <a:rPr lang="en-US" sz="2400" b="0" i="0" dirty="0">
                <a:solidFill>
                  <a:srgbClr val="353535"/>
                </a:solidFill>
                <a:effectLst/>
                <a:latin typeface="Arial" panose="020B0604020202020204" pitchFamily="34" charset="0"/>
              </a:rPr>
              <a:t>National Patient Information Reporting System (NPIRS).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353535"/>
                </a:solidFill>
                <a:effectLst/>
                <a:latin typeface="Arial" panose="020B0604020202020204" pitchFamily="34" charset="0"/>
              </a:rPr>
              <a:t>When I do site visits and we look at your staffing relative to the User Population </a:t>
            </a:r>
            <a:r>
              <a:rPr lang="en-US" sz="2400" b="0" i="0" dirty="0">
                <a:solidFill>
                  <a:srgbClr val="353535"/>
                </a:solidFill>
                <a:effectLst/>
                <a:latin typeface="Arial" panose="020B0604020202020204" pitchFamily="34" charset="0"/>
              </a:rPr>
              <a:t>I attempt to paint a positive picture despite the circumstances, meaning if you are understaffed for your user population then I make the argument that more staff is needed to meet the oral health needs of your community.  If your clinic is over staffed based on your UP, then I make the argument that this allows for providing high levels or care or services in your clinic, more complex procedures </a:t>
            </a:r>
            <a:r>
              <a:rPr lang="en-US" sz="2400" b="1" i="0" dirty="0">
                <a:solidFill>
                  <a:srgbClr val="353535"/>
                </a:solidFill>
                <a:effectLst/>
                <a:latin typeface="Arial" panose="020B0604020202020204" pitchFamily="34" charset="0"/>
              </a:rPr>
              <a:t>AND</a:t>
            </a:r>
            <a:r>
              <a:rPr lang="en-US" sz="2400" b="0" i="0" dirty="0">
                <a:solidFill>
                  <a:srgbClr val="353535"/>
                </a:solidFill>
                <a:effectLst/>
                <a:latin typeface="Arial" panose="020B0604020202020204" pitchFamily="34" charset="0"/>
              </a:rPr>
              <a:t> operating at a level than may prevent disease as opposed to treating disease.  </a:t>
            </a:r>
            <a:r>
              <a:rPr lang="en-US" sz="2400" b="1" i="0" dirty="0">
                <a:solidFill>
                  <a:srgbClr val="353535"/>
                </a:solidFill>
                <a:effectLst/>
                <a:latin typeface="Arial" panose="020B0604020202020204" pitchFamily="34" charset="0"/>
              </a:rPr>
              <a:t>Or allows </a:t>
            </a:r>
            <a:r>
              <a:rPr lang="en-US" sz="2400" b="0" i="0" dirty="0">
                <a:solidFill>
                  <a:srgbClr val="353535"/>
                </a:solidFill>
                <a:effectLst/>
                <a:latin typeface="Arial" panose="020B0604020202020204" pitchFamily="34" charset="0"/>
              </a:rPr>
              <a:t>the opportunity to provide services to Non-AI/AN patients such as Medicaid services to your community allowing for addition collections to help support your dental program.</a:t>
            </a:r>
            <a:endParaRPr lang="en-US" sz="2400" b="1" dirty="0"/>
          </a:p>
        </p:txBody>
      </p:sp>
      <p:sp>
        <p:nvSpPr>
          <p:cNvPr id="4" name="Slide Number Placeholder 3"/>
          <p:cNvSpPr>
            <a:spLocks noGrp="1"/>
          </p:cNvSpPr>
          <p:nvPr>
            <p:ph type="sldNum" sz="quarter" idx="10"/>
          </p:nvPr>
        </p:nvSpPr>
        <p:spPr/>
        <p:txBody>
          <a:bodyPr/>
          <a:lstStyle/>
          <a:p>
            <a:fld id="{98A200BA-76C2-4987-8CFD-6855E13D0942}" type="slidenum">
              <a:rPr lang="en-US" smtClean="0"/>
              <a:t>33</a:t>
            </a:fld>
            <a:endParaRPr lang="en-US"/>
          </a:p>
        </p:txBody>
      </p:sp>
    </p:spTree>
    <p:extLst>
      <p:ext uri="{BB962C8B-B14F-4D97-AF65-F5344CB8AC3E}">
        <p14:creationId xmlns:p14="http://schemas.microsoft.com/office/powerpoint/2010/main" val="2373131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QA is verifying that the BA code is being properly utilized.  The Peer Review is a tool to assess this.  The QI is making changes to improve the organization through a process or workflow so to provided better healthcare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Share your examples?  (SIHB regarding the Epic’s ability to provide patient’s risk for failing an appointment.)</a:t>
            </a:r>
          </a:p>
        </p:txBody>
      </p:sp>
      <p:sp>
        <p:nvSpPr>
          <p:cNvPr id="4" name="Slide Number Placeholder 3"/>
          <p:cNvSpPr>
            <a:spLocks noGrp="1"/>
          </p:cNvSpPr>
          <p:nvPr>
            <p:ph type="sldNum" sz="quarter" idx="10"/>
          </p:nvPr>
        </p:nvSpPr>
        <p:spPr/>
        <p:txBody>
          <a:bodyPr/>
          <a:lstStyle/>
          <a:p>
            <a:fld id="{98A200BA-76C2-4987-8CFD-6855E13D0942}" type="slidenum">
              <a:rPr lang="en-US" smtClean="0"/>
              <a:t>34</a:t>
            </a:fld>
            <a:endParaRPr lang="en-US"/>
          </a:p>
        </p:txBody>
      </p:sp>
    </p:spTree>
    <p:extLst>
      <p:ext uri="{BB962C8B-B14F-4D97-AF65-F5344CB8AC3E}">
        <p14:creationId xmlns:p14="http://schemas.microsoft.com/office/powerpoint/2010/main" val="344248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SMART</a:t>
            </a:r>
          </a:p>
        </p:txBody>
      </p:sp>
      <p:sp>
        <p:nvSpPr>
          <p:cNvPr id="4" name="Slide Number Placeholder 3"/>
          <p:cNvSpPr>
            <a:spLocks noGrp="1"/>
          </p:cNvSpPr>
          <p:nvPr>
            <p:ph type="sldNum" sz="quarter" idx="10"/>
          </p:nvPr>
        </p:nvSpPr>
        <p:spPr/>
        <p:txBody>
          <a:bodyPr/>
          <a:lstStyle/>
          <a:p>
            <a:fld id="{98A200BA-76C2-4987-8CFD-6855E13D0942}" type="slidenum">
              <a:rPr lang="en-US" smtClean="0"/>
              <a:t>35</a:t>
            </a:fld>
            <a:endParaRPr lang="en-US"/>
          </a:p>
        </p:txBody>
      </p:sp>
    </p:spTree>
    <p:extLst>
      <p:ext uri="{BB962C8B-B14F-4D97-AF65-F5344CB8AC3E}">
        <p14:creationId xmlns:p14="http://schemas.microsoft.com/office/powerpoint/2010/main" val="2135116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p>
        </p:txBody>
      </p:sp>
      <p:sp>
        <p:nvSpPr>
          <p:cNvPr id="4" name="Slide Number Placeholder 3"/>
          <p:cNvSpPr>
            <a:spLocks noGrp="1"/>
          </p:cNvSpPr>
          <p:nvPr>
            <p:ph type="sldNum" sz="quarter" idx="10"/>
          </p:nvPr>
        </p:nvSpPr>
        <p:spPr/>
        <p:txBody>
          <a:bodyPr/>
          <a:lstStyle/>
          <a:p>
            <a:fld id="{98A200BA-76C2-4987-8CFD-6855E13D0942}" type="slidenum">
              <a:rPr lang="en-US" smtClean="0"/>
              <a:t>36</a:t>
            </a:fld>
            <a:endParaRPr lang="en-US"/>
          </a:p>
        </p:txBody>
      </p:sp>
    </p:spTree>
    <p:extLst>
      <p:ext uri="{BB962C8B-B14F-4D97-AF65-F5344CB8AC3E}">
        <p14:creationId xmlns:p14="http://schemas.microsoft.com/office/powerpoint/2010/main" val="171157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Due to the Portland Area’s unique situation where most Tribal PRCDA’s are overlapping, resulting in multiple counties being shared by two or more Tribes, UP is determined through a combination of both Tribal affiliation and workload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-Each Tribe receives as part of its total UP all of its own Tribal members who reside in its </a:t>
            </a:r>
            <a:r>
              <a:rPr lang="en-US" sz="2400" b="1" dirty="0"/>
              <a:t>Delivery Area </a:t>
            </a:r>
            <a:r>
              <a:rPr lang="en-US" sz="2400" dirty="0"/>
              <a:t>counties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-AI/AN who are not members of the Tribe(s) whose </a:t>
            </a:r>
            <a:r>
              <a:rPr lang="en-US" sz="2400" b="1" dirty="0"/>
              <a:t>Delivery Area </a:t>
            </a:r>
            <a:r>
              <a:rPr lang="en-US" sz="2400" dirty="0"/>
              <a:t>county they reside in are Unaffiliateds. These </a:t>
            </a:r>
            <a:r>
              <a:rPr lang="en-US" sz="2400" dirty="0" err="1"/>
              <a:t>unaffilitateds</a:t>
            </a:r>
            <a:r>
              <a:rPr lang="en-US" sz="2400" dirty="0"/>
              <a:t> are apportioned among the Tribe(s) whose </a:t>
            </a:r>
            <a:r>
              <a:rPr lang="en-US" sz="2400" b="1" dirty="0"/>
              <a:t>Delivery Area </a:t>
            </a:r>
            <a:r>
              <a:rPr lang="en-US" sz="2400" dirty="0"/>
              <a:t>includes that county, based on workload data accepted at the NDW.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I like to add that for some clinics that treat Non-AI/AN patients they then will have a higher user population than is reported.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AND Note that the User Population may be used to help determine</a:t>
            </a:r>
            <a:r>
              <a:rPr lang="en-US" sz="2400" dirty="0"/>
              <a:t> appropriate staffing and to determine some of the IHS DOH Efficiency and Effectiveness Measures.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NDW = National Data Warehouse via the </a:t>
            </a:r>
            <a:r>
              <a:rPr lang="en-US" sz="2400" b="0" i="0" dirty="0">
                <a:solidFill>
                  <a:srgbClr val="353535"/>
                </a:solidFill>
                <a:effectLst/>
                <a:latin typeface="Arial" panose="020B0604020202020204" pitchFamily="34" charset="0"/>
              </a:rPr>
              <a:t>National Patient Information Reporting System (NPIRS).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353535"/>
                </a:solidFill>
                <a:effectLst/>
                <a:latin typeface="Arial" panose="020B0604020202020204" pitchFamily="34" charset="0"/>
              </a:rPr>
              <a:t>When I do site visits and we look at your staffing relative to the User Population </a:t>
            </a:r>
            <a:r>
              <a:rPr lang="en-US" sz="2400" b="0" i="0" dirty="0">
                <a:solidFill>
                  <a:srgbClr val="353535"/>
                </a:solidFill>
                <a:effectLst/>
                <a:latin typeface="Arial" panose="020B0604020202020204" pitchFamily="34" charset="0"/>
              </a:rPr>
              <a:t>I attempt to paint a positive picture despite the circumstances, meaning if you are understaffed for your user population then I make the argument that more staff is needed to meet the oral health needs of your community.  If your clinic is over staffed based on your UP, then I make the argument that this allows for providing high levels or care or services in your clinic, more complex procedures </a:t>
            </a:r>
            <a:r>
              <a:rPr lang="en-US" sz="2400" b="1" i="0" dirty="0">
                <a:solidFill>
                  <a:srgbClr val="353535"/>
                </a:solidFill>
                <a:effectLst/>
                <a:latin typeface="Arial" panose="020B0604020202020204" pitchFamily="34" charset="0"/>
              </a:rPr>
              <a:t>AND</a:t>
            </a:r>
            <a:r>
              <a:rPr lang="en-US" sz="2400" b="0" i="0" dirty="0">
                <a:solidFill>
                  <a:srgbClr val="353535"/>
                </a:solidFill>
                <a:effectLst/>
                <a:latin typeface="Arial" panose="020B0604020202020204" pitchFamily="34" charset="0"/>
              </a:rPr>
              <a:t> operating at a level than may prevent disease as opposed to treating disease.  </a:t>
            </a:r>
            <a:r>
              <a:rPr lang="en-US" sz="2400" b="1" i="0" dirty="0">
                <a:solidFill>
                  <a:srgbClr val="353535"/>
                </a:solidFill>
                <a:effectLst/>
                <a:latin typeface="Arial" panose="020B0604020202020204" pitchFamily="34" charset="0"/>
              </a:rPr>
              <a:t>Or allows </a:t>
            </a:r>
            <a:r>
              <a:rPr lang="en-US" sz="2400" b="0" i="0" dirty="0">
                <a:solidFill>
                  <a:srgbClr val="353535"/>
                </a:solidFill>
                <a:effectLst/>
                <a:latin typeface="Arial" panose="020B0604020202020204" pitchFamily="34" charset="0"/>
              </a:rPr>
              <a:t>the opportunity to provide services to Non-AI/AN patients such as Medicaid services to your community allowing for addition collections to help support your dental program.</a:t>
            </a:r>
            <a:endParaRPr lang="en-US" sz="2400" b="1" dirty="0"/>
          </a:p>
        </p:txBody>
      </p:sp>
      <p:sp>
        <p:nvSpPr>
          <p:cNvPr id="4" name="Slide Number Placeholder 3"/>
          <p:cNvSpPr>
            <a:spLocks noGrp="1"/>
          </p:cNvSpPr>
          <p:nvPr>
            <p:ph type="sldNum" sz="quarter" idx="10"/>
          </p:nvPr>
        </p:nvSpPr>
        <p:spPr/>
        <p:txBody>
          <a:bodyPr/>
          <a:lstStyle/>
          <a:p>
            <a:fld id="{98A200BA-76C2-4987-8CFD-6855E13D0942}" type="slidenum">
              <a:rPr lang="en-US" smtClean="0"/>
              <a:t>37</a:t>
            </a:fld>
            <a:endParaRPr lang="en-US"/>
          </a:p>
        </p:txBody>
      </p:sp>
    </p:spTree>
    <p:extLst>
      <p:ext uri="{BB962C8B-B14F-4D97-AF65-F5344CB8AC3E}">
        <p14:creationId xmlns:p14="http://schemas.microsoft.com/office/powerpoint/2010/main" val="1192170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12 Signs of the Zodiac</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38</a:t>
            </a:fld>
            <a:endParaRPr lang="en-US"/>
          </a:p>
        </p:txBody>
      </p:sp>
    </p:spTree>
    <p:extLst>
      <p:ext uri="{BB962C8B-B14F-4D97-AF65-F5344CB8AC3E}">
        <p14:creationId xmlns:p14="http://schemas.microsoft.com/office/powerpoint/2010/main" val="893975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AAMI (</a:t>
            </a:r>
            <a:r>
              <a:rPr lang="en-US" sz="3600" b="0" i="0" dirty="0">
                <a:solidFill>
                  <a:srgbClr val="444444"/>
                </a:solidFill>
                <a:effectLst/>
                <a:latin typeface="Inter"/>
              </a:rPr>
              <a:t>The Association for the Advancement of Medical Instrumentation® (AAMI) is a nonprofit organization founded in 1967. It is a diverse community of more than 10,000 professionals united by one important mission—the development, management, and use of safe and effective health technology. AAMI is the primary source of consensus standards, both national and international, for the medical device industry, as well as practical information, support, and guidance for healthcare technology and sterilization professionals.</a:t>
            </a:r>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39</a:t>
            </a:fld>
            <a:endParaRPr lang="en-US"/>
          </a:p>
        </p:txBody>
      </p:sp>
    </p:spTree>
    <p:extLst>
      <p:ext uri="{BB962C8B-B14F-4D97-AF65-F5344CB8AC3E}">
        <p14:creationId xmlns:p14="http://schemas.microsoft.com/office/powerpoint/2010/main" val="244495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E965C-4FD9-4D85-95A5-CFF3D2C33F8D}" type="slidenum">
              <a:rPr lang="en-US" smtClean="0"/>
              <a:t>4</a:t>
            </a:fld>
            <a:endParaRPr lang="en-US"/>
          </a:p>
        </p:txBody>
      </p:sp>
    </p:spTree>
    <p:extLst>
      <p:ext uri="{BB962C8B-B14F-4D97-AF65-F5344CB8AC3E}">
        <p14:creationId xmlns:p14="http://schemas.microsoft.com/office/powerpoint/2010/main" val="781594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53535"/>
                </a:solidFill>
                <a:effectLst/>
                <a:latin typeface="Arial" panose="020B0604020202020204" pitchFamily="34" charset="0"/>
              </a:rPr>
              <a:t>The RRM Dental staffing module estimates the requirements for dentists, dental assistants, dental hygienists, Deputy Dental Chief, Dental Health Aide Therapist, and Dental Assistant Supervisor to provide dental clinical treatment and community dental health promotion and dental disease prevention services. The workload parameter that is the key variable in the staffing estimation is User Population.</a:t>
            </a:r>
            <a:endParaRPr lang="en-US" dirty="0"/>
          </a:p>
        </p:txBody>
      </p:sp>
      <p:sp>
        <p:nvSpPr>
          <p:cNvPr id="4" name="Slide Number Placeholder 3"/>
          <p:cNvSpPr>
            <a:spLocks noGrp="1"/>
          </p:cNvSpPr>
          <p:nvPr>
            <p:ph type="sldNum" sz="quarter" idx="5"/>
          </p:nvPr>
        </p:nvSpPr>
        <p:spPr/>
        <p:txBody>
          <a:bodyPr/>
          <a:lstStyle/>
          <a:p>
            <a:fld id="{8FEB9440-4BA9-4FB7-90D9-ABEA3ECB016F}" type="slidenum">
              <a:rPr lang="en-US" smtClean="0"/>
              <a:t>40</a:t>
            </a:fld>
            <a:endParaRPr lang="en-US"/>
          </a:p>
        </p:txBody>
      </p:sp>
    </p:spTree>
    <p:extLst>
      <p:ext uri="{BB962C8B-B14F-4D97-AF65-F5344CB8AC3E}">
        <p14:creationId xmlns:p14="http://schemas.microsoft.com/office/powerpoint/2010/main" val="3767319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41</a:t>
            </a:fld>
            <a:endParaRPr lang="en-US"/>
          </a:p>
        </p:txBody>
      </p:sp>
    </p:spTree>
    <p:extLst>
      <p:ext uri="{BB962C8B-B14F-4D97-AF65-F5344CB8AC3E}">
        <p14:creationId xmlns:p14="http://schemas.microsoft.com/office/powerpoint/2010/main" val="3906422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dentist is supervising a dental therapist, the supervising dentist’s schedule should reflect these duties with appropriate time allotted for supervision as well as sufficient administrative time. Our supervising dentists tend to keep their schedules pretty simple during close/direct supervision. They are able to operate a moderately busy schedule during indirect or general supervision while they are available for consultation, and some administrative time is needed for them to review patient records.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47AFF-0996-4DF8-8DC1-4B41CD2884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313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8 Sides on a Stop Sign (but is that true?  What about the front side and the back side?</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50</a:t>
            </a:fld>
            <a:endParaRPr lang="en-US"/>
          </a:p>
        </p:txBody>
      </p:sp>
    </p:spTree>
    <p:extLst>
      <p:ext uri="{BB962C8B-B14F-4D97-AF65-F5344CB8AC3E}">
        <p14:creationId xmlns:p14="http://schemas.microsoft.com/office/powerpoint/2010/main" val="3070560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Note Staff Counseling isn’t only once an issue arises, but also written during annual employee evaluations.</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51</a:t>
            </a:fld>
            <a:endParaRPr lang="en-US"/>
          </a:p>
        </p:txBody>
      </p:sp>
    </p:spTree>
    <p:extLst>
      <p:ext uri="{BB962C8B-B14F-4D97-AF65-F5344CB8AC3E}">
        <p14:creationId xmlns:p14="http://schemas.microsoft.com/office/powerpoint/2010/main" val="1962306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Our outline for today</a:t>
            </a:r>
            <a:endParaRPr lang="en-US" sz="2400" b="1" baseline="0" dirty="0"/>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52</a:t>
            </a:fld>
            <a:endParaRPr lang="en-US"/>
          </a:p>
        </p:txBody>
      </p:sp>
    </p:spTree>
    <p:extLst>
      <p:ext uri="{BB962C8B-B14F-4D97-AF65-F5344CB8AC3E}">
        <p14:creationId xmlns:p14="http://schemas.microsoft.com/office/powerpoint/2010/main" val="3897002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Our outline for today</a:t>
            </a:r>
            <a:endParaRPr lang="en-US" sz="2400" b="1" baseline="0" dirty="0"/>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53</a:t>
            </a:fld>
            <a:endParaRPr lang="en-US"/>
          </a:p>
        </p:txBody>
      </p:sp>
    </p:spTree>
    <p:extLst>
      <p:ext uri="{BB962C8B-B14F-4D97-AF65-F5344CB8AC3E}">
        <p14:creationId xmlns:p14="http://schemas.microsoft.com/office/powerpoint/2010/main" val="529863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baseline="0" dirty="0"/>
              <a:t>This slide is all about being proactive and preventing conflicts before they happen.</a:t>
            </a:r>
          </a:p>
          <a:p>
            <a:pPr marL="457200" indent="-457200">
              <a:buAutoNum type="arabicPeriod"/>
            </a:pPr>
            <a:r>
              <a:rPr lang="en-US" sz="2400" b="1" baseline="0" dirty="0"/>
              <a:t>a.  What does this look like?  1. c. comfortable until it isn’t.  Practice the pause.  1. d.  Patients or staff sometimes just want to hear that you have listened, and you will do your best to help</a:t>
            </a:r>
          </a:p>
          <a:p>
            <a:pPr marL="457200" indent="-457200">
              <a:buAutoNum type="arabicPeriod"/>
            </a:pPr>
            <a:r>
              <a:rPr lang="en-US" sz="2400" b="1" baseline="0" dirty="0"/>
              <a:t>A Good Organizational Citizen is an employee who is willingness to go above and beyond in the workplace.  They perform positive actions that benefit their coworkers and the business even though such actions are not included in the basic job description.  Involves cooperation, sharing and volunteering.</a:t>
            </a:r>
          </a:p>
          <a:p>
            <a:pPr marL="457200" indent="-457200">
              <a:buAutoNum type="arabicPeriod"/>
            </a:pPr>
            <a:r>
              <a:rPr lang="en-US" sz="2400" b="1" i="0" kern="1200" baseline="0" dirty="0">
                <a:solidFill>
                  <a:srgbClr val="92D050"/>
                </a:solidFill>
                <a:effectLst/>
                <a:latin typeface="+mn-lt"/>
                <a:ea typeface="+mn-ea"/>
                <a:cs typeface="+mn-cs"/>
              </a:rPr>
              <a:t>Absolutely, never know whose help you will need.  How?  Examples of visiting other departments, maybe to just talk with one person but having the intent to meet as many people as possible.  Introduce yourself, ask questions that build collaboration, how can we do better to ……well child visits in peds……talk to the MAs or the Pediatrician or scheduler  (fill in the rest).  Getting out of our SILOS.</a:t>
            </a:r>
          </a:p>
          <a:p>
            <a:pPr marL="457200" indent="-457200">
              <a:buAutoNum type="arabicPeriod"/>
            </a:pPr>
            <a:r>
              <a:rPr lang="en-US" sz="2400" b="1" i="0" kern="1200" baseline="0" dirty="0">
                <a:solidFill>
                  <a:srgbClr val="92D050"/>
                </a:solidFill>
                <a:effectLst/>
                <a:latin typeface="+mn-lt"/>
                <a:ea typeface="+mn-ea"/>
                <a:cs typeface="+mn-cs"/>
              </a:rPr>
              <a:t> Do we fake being social, perhaps…….</a:t>
            </a:r>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54</a:t>
            </a:fld>
            <a:endParaRPr lang="en-US"/>
          </a:p>
        </p:txBody>
      </p:sp>
    </p:spTree>
    <p:extLst>
      <p:ext uri="{BB962C8B-B14F-4D97-AF65-F5344CB8AC3E}">
        <p14:creationId xmlns:p14="http://schemas.microsoft.com/office/powerpoint/2010/main" val="4117894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SIHB “Talking Circle”</a:t>
            </a:r>
          </a:p>
        </p:txBody>
      </p:sp>
      <p:sp>
        <p:nvSpPr>
          <p:cNvPr id="4" name="Slide Number Placeholder 3"/>
          <p:cNvSpPr>
            <a:spLocks noGrp="1"/>
          </p:cNvSpPr>
          <p:nvPr>
            <p:ph type="sldNum" sz="quarter" idx="5"/>
          </p:nvPr>
        </p:nvSpPr>
        <p:spPr/>
        <p:txBody>
          <a:bodyPr/>
          <a:lstStyle/>
          <a:p>
            <a:fld id="{98A200BA-76C2-4987-8CFD-6855E13D0942}" type="slidenum">
              <a:rPr lang="en-US" smtClean="0"/>
              <a:t>55</a:t>
            </a:fld>
            <a:endParaRPr lang="en-US"/>
          </a:p>
        </p:txBody>
      </p:sp>
    </p:spTree>
    <p:extLst>
      <p:ext uri="{BB962C8B-B14F-4D97-AF65-F5344CB8AC3E}">
        <p14:creationId xmlns:p14="http://schemas.microsoft.com/office/powerpoint/2010/main" val="17513610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baseline="0" dirty="0"/>
              <a:t>12 Signs of the Zodiac</a:t>
            </a:r>
          </a:p>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56</a:t>
            </a:fld>
            <a:endParaRPr lang="en-US"/>
          </a:p>
        </p:txBody>
      </p:sp>
    </p:spTree>
    <p:extLst>
      <p:ext uri="{BB962C8B-B14F-4D97-AF65-F5344CB8AC3E}">
        <p14:creationId xmlns:p14="http://schemas.microsoft.com/office/powerpoint/2010/main" val="242034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sng"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rPr>
              <a:t>Disclaimer  (read quickly and move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00" b="1" i="0" u="sng"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sng"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rPr>
              <a:t>Image from the Nez Perce National Historical Park Visitor Center</a:t>
            </a:r>
            <a:br>
              <a:rPr kumimoji="0" lang="en-US" sz="8800" b="1" i="0" u="sng"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br>
              <a:rPr lang="en-US" sz="8800" b="1" u="sng" dirty="0">
                <a:solidFill>
                  <a:schemeClr val="accent1">
                    <a:lumMod val="50000"/>
                  </a:schemeClr>
                </a:solidFill>
                <a:latin typeface="Calibri" panose="020F0502020204030204" pitchFamily="34" charset="0"/>
                <a:cs typeface="Calibri" panose="020F0502020204030204" pitchFamily="34" charset="0"/>
              </a:rPr>
            </a:br>
            <a:endParaRPr lang="en-US" sz="2400" b="1" dirty="0"/>
          </a:p>
        </p:txBody>
      </p:sp>
      <p:sp>
        <p:nvSpPr>
          <p:cNvPr id="4" name="Slide Number Placeholder 3"/>
          <p:cNvSpPr>
            <a:spLocks noGrp="1"/>
          </p:cNvSpPr>
          <p:nvPr>
            <p:ph type="sldNum" sz="quarter" idx="10"/>
          </p:nvPr>
        </p:nvSpPr>
        <p:spPr/>
        <p:txBody>
          <a:bodyPr/>
          <a:lstStyle/>
          <a:p>
            <a:fld id="{98A200BA-76C2-4987-8CFD-6855E13D0942}" type="slidenum">
              <a:rPr lang="en-US" smtClean="0"/>
              <a:t>5</a:t>
            </a:fld>
            <a:endParaRPr lang="en-US"/>
          </a:p>
        </p:txBody>
      </p:sp>
    </p:spTree>
    <p:extLst>
      <p:ext uri="{BB962C8B-B14F-4D97-AF65-F5344CB8AC3E}">
        <p14:creationId xmlns:p14="http://schemas.microsoft.com/office/powerpoint/2010/main" val="821665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57</a:t>
            </a:fld>
            <a:endParaRPr lang="en-US"/>
          </a:p>
        </p:txBody>
      </p:sp>
    </p:spTree>
    <p:extLst>
      <p:ext uri="{BB962C8B-B14F-4D97-AF65-F5344CB8AC3E}">
        <p14:creationId xmlns:p14="http://schemas.microsoft.com/office/powerpoint/2010/main" val="564655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kern="1200" baseline="0" dirty="0">
                <a:solidFill>
                  <a:srgbClr val="92D050"/>
                </a:solidFill>
                <a:effectLst/>
                <a:latin typeface="+mn-lt"/>
                <a:ea typeface="+mn-ea"/>
                <a:cs typeface="+mn-cs"/>
              </a:rPr>
              <a:t>An example of collaboration, sharing ideas!  This slide from a </a:t>
            </a:r>
            <a:r>
              <a:rPr lang="en-US" sz="1600" b="1" i="0" kern="1200" baseline="0">
                <a:solidFill>
                  <a:srgbClr val="92D050"/>
                </a:solidFill>
                <a:effectLst/>
                <a:latin typeface="+mn-lt"/>
                <a:ea typeface="+mn-ea"/>
                <a:cs typeface="+mn-cs"/>
              </a:rPr>
              <a:t>previous MID presentation.</a:t>
            </a:r>
            <a:endParaRPr lang="en-US" sz="1600" b="1" i="0" kern="1200" baseline="0" dirty="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58</a:t>
            </a:fld>
            <a:endParaRPr lang="en-US"/>
          </a:p>
        </p:txBody>
      </p:sp>
    </p:spTree>
    <p:extLst>
      <p:ext uri="{BB962C8B-B14F-4D97-AF65-F5344CB8AC3E}">
        <p14:creationId xmlns:p14="http://schemas.microsoft.com/office/powerpoint/2010/main" val="13179452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t>Our contact information.  Thanks again.  Any other questions please email us?</a:t>
            </a:r>
          </a:p>
        </p:txBody>
      </p:sp>
      <p:sp>
        <p:nvSpPr>
          <p:cNvPr id="4" name="Slide Number Placeholder 3"/>
          <p:cNvSpPr>
            <a:spLocks noGrp="1"/>
          </p:cNvSpPr>
          <p:nvPr>
            <p:ph type="sldNum" sz="quarter" idx="10"/>
          </p:nvPr>
        </p:nvSpPr>
        <p:spPr/>
        <p:txBody>
          <a:bodyPr/>
          <a:lstStyle/>
          <a:p>
            <a:fld id="{98A200BA-76C2-4987-8CFD-6855E13D0942}" type="slidenum">
              <a:rPr lang="en-US" smtClean="0"/>
              <a:t>59</a:t>
            </a:fld>
            <a:endParaRPr lang="en-US"/>
          </a:p>
        </p:txBody>
      </p:sp>
    </p:spTree>
    <p:extLst>
      <p:ext uri="{BB962C8B-B14F-4D97-AF65-F5344CB8AC3E}">
        <p14:creationId xmlns:p14="http://schemas.microsoft.com/office/powerpoint/2010/main" val="540214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1"/>
          </a:p>
        </p:txBody>
      </p:sp>
      <p:sp>
        <p:nvSpPr>
          <p:cNvPr id="4" name="Slide Number Placeholder 3"/>
          <p:cNvSpPr>
            <a:spLocks noGrp="1"/>
          </p:cNvSpPr>
          <p:nvPr>
            <p:ph type="sldNum" sz="quarter" idx="10"/>
          </p:nvPr>
        </p:nvSpPr>
        <p:spPr/>
        <p:txBody>
          <a:bodyPr/>
          <a:lstStyle/>
          <a:p>
            <a:fld id="{98A200BA-76C2-4987-8CFD-6855E13D0942}" type="slidenum">
              <a:rPr lang="en-US" smtClean="0"/>
              <a:t>60</a:t>
            </a:fld>
            <a:endParaRPr lang="en-US"/>
          </a:p>
        </p:txBody>
      </p:sp>
    </p:spTree>
    <p:extLst>
      <p:ext uri="{BB962C8B-B14F-4D97-AF65-F5344CB8AC3E}">
        <p14:creationId xmlns:p14="http://schemas.microsoft.com/office/powerpoint/2010/main" val="577146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a:t>Here are the “published” course objectives for the overall monthly meetings, we hope to ….1. 2. 3.  (read quickly)</a:t>
            </a:r>
            <a:endParaRPr lang="en-US" sz="2400" b="1" baseline="0"/>
          </a:p>
          <a:p>
            <a:endParaRPr lang="en-US" sz="1600" b="1" i="0" kern="1200" baseline="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6</a:t>
            </a:fld>
            <a:endParaRPr lang="en-US"/>
          </a:p>
        </p:txBody>
      </p:sp>
    </p:spTree>
    <p:extLst>
      <p:ext uri="{BB962C8B-B14F-4D97-AF65-F5344CB8AC3E}">
        <p14:creationId xmlns:p14="http://schemas.microsoft.com/office/powerpoint/2010/main" val="3073911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a:t>Here are the “published” course objectives for the overall monthly meetings, we hope to ….1. 2. 3.  (read quickly)</a:t>
            </a:r>
            <a:endParaRPr lang="en-US" sz="2400" b="1" baseline="0"/>
          </a:p>
          <a:p>
            <a:endParaRPr lang="en-US" sz="1600" b="1" i="0" kern="1200" baseline="0">
              <a:solidFill>
                <a:srgbClr val="92D05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7</a:t>
            </a:fld>
            <a:endParaRPr lang="en-US"/>
          </a:p>
        </p:txBody>
      </p:sp>
    </p:spTree>
    <p:extLst>
      <p:ext uri="{BB962C8B-B14F-4D97-AF65-F5344CB8AC3E}">
        <p14:creationId xmlns:p14="http://schemas.microsoft.com/office/powerpoint/2010/main" val="358785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00" b="1" u="sng" dirty="0">
                <a:solidFill>
                  <a:schemeClr val="accent1">
                    <a:lumMod val="50000"/>
                  </a:schemeClr>
                </a:solidFill>
                <a:latin typeface="Calibri" panose="020F0502020204030204" pitchFamily="34" charset="0"/>
                <a:cs typeface="Calibri" panose="020F0502020204030204" pitchFamily="34" charset="0"/>
              </a:rPr>
              <a:t>Recent dental directors survey, your responses</a:t>
            </a:r>
            <a:endParaRPr lang="en-US" sz="2400" b="1" dirty="0"/>
          </a:p>
        </p:txBody>
      </p:sp>
      <p:sp>
        <p:nvSpPr>
          <p:cNvPr id="4" name="Slide Number Placeholder 3"/>
          <p:cNvSpPr>
            <a:spLocks noGrp="1"/>
          </p:cNvSpPr>
          <p:nvPr>
            <p:ph type="sldNum" sz="quarter" idx="10"/>
          </p:nvPr>
        </p:nvSpPr>
        <p:spPr/>
        <p:txBody>
          <a:bodyPr/>
          <a:lstStyle/>
          <a:p>
            <a:fld id="{98A200BA-76C2-4987-8CFD-6855E13D0942}" type="slidenum">
              <a:rPr lang="en-US" smtClean="0"/>
              <a:t>8</a:t>
            </a:fld>
            <a:endParaRPr lang="en-US"/>
          </a:p>
        </p:txBody>
      </p:sp>
    </p:spTree>
    <p:extLst>
      <p:ext uri="{BB962C8B-B14F-4D97-AF65-F5344CB8AC3E}">
        <p14:creationId xmlns:p14="http://schemas.microsoft.com/office/powerpoint/2010/main" val="33932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00" b="1" u="sng" dirty="0">
                <a:solidFill>
                  <a:schemeClr val="accent1">
                    <a:lumMod val="50000"/>
                  </a:schemeClr>
                </a:solidFill>
                <a:latin typeface="Calibri" panose="020F0502020204030204" pitchFamily="34" charset="0"/>
                <a:cs typeface="Calibri" panose="020F0502020204030204" pitchFamily="34" charset="0"/>
              </a:rPr>
              <a:t>Today</a:t>
            </a:r>
            <a:r>
              <a:rPr lang="en-US" sz="2400" b="1" u="sng" dirty="0">
                <a:solidFill>
                  <a:schemeClr val="accent1">
                    <a:lumMod val="50000"/>
                  </a:schemeClr>
                </a:solidFill>
                <a:latin typeface="Calibri" panose="020F0502020204030204" pitchFamily="34" charset="0"/>
                <a:cs typeface="Calibri" panose="020F0502020204030204" pitchFamily="34" charset="0"/>
              </a:rPr>
              <a:t>’s schedule</a:t>
            </a:r>
            <a:endParaRPr lang="en-US" sz="8800" b="1" u="sng" dirty="0">
              <a:solidFill>
                <a:schemeClr val="accent1">
                  <a:lumMod val="50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8A200BA-76C2-4987-8CFD-6855E13D0942}" type="slidenum">
              <a:rPr lang="en-US" smtClean="0"/>
              <a:t>9</a:t>
            </a:fld>
            <a:endParaRPr lang="en-US"/>
          </a:p>
        </p:txBody>
      </p:sp>
    </p:spTree>
    <p:extLst>
      <p:ext uri="{BB962C8B-B14F-4D97-AF65-F5344CB8AC3E}">
        <p14:creationId xmlns:p14="http://schemas.microsoft.com/office/powerpoint/2010/main" val="555899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4251519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715405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87032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426301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161344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134844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276480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779891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247148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732486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566579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347884" y="2362201"/>
            <a:ext cx="5027083" cy="3724275"/>
          </a:xfrm>
        </p:spPr>
        <p:txBody>
          <a:bodyPr/>
          <a:lstStyle/>
          <a:p>
            <a:pPr lvl="0"/>
            <a:endParaRPr lang="en-US" noProof="0"/>
          </a:p>
        </p:txBody>
      </p:sp>
      <p:sp>
        <p:nvSpPr>
          <p:cNvPr id="5" name="Rectangle 11">
            <a:extLst>
              <a:ext uri="{FF2B5EF4-FFF2-40B4-BE49-F238E27FC236}">
                <a16:creationId xmlns:a16="http://schemas.microsoft.com/office/drawing/2014/main" id="{A5ED51FC-1048-4A86-8523-B0484FB17A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91342FCA-F472-4650-92A2-222788FD8D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BCC51404-27FA-4B2F-B688-2711C3FEF486}"/>
              </a:ext>
            </a:extLst>
          </p:cNvPr>
          <p:cNvSpPr>
            <a:spLocks noGrp="1" noChangeArrowheads="1"/>
          </p:cNvSpPr>
          <p:nvPr>
            <p:ph type="sldNum" sz="quarter" idx="12"/>
          </p:nvPr>
        </p:nvSpPr>
        <p:spPr>
          <a:ln/>
        </p:spPr>
        <p:txBody>
          <a:bodyPr/>
          <a:lstStyle>
            <a:lvl1pPr>
              <a:defRPr/>
            </a:lvl1pPr>
          </a:lstStyle>
          <a:p>
            <a:fld id="{D6CD655C-5966-4566-BED3-913F1919C64A}" type="slidenum">
              <a:rPr lang="en-US" altLang="en-US"/>
              <a:pPr/>
              <a:t>‹#›</a:t>
            </a:fld>
            <a:endParaRPr lang="en-US" altLang="en-US"/>
          </a:p>
        </p:txBody>
      </p:sp>
    </p:spTree>
    <p:extLst>
      <p:ext uri="{BB962C8B-B14F-4D97-AF65-F5344CB8AC3E}">
        <p14:creationId xmlns:p14="http://schemas.microsoft.com/office/powerpoint/2010/main" val="1724575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3C2A-E774-BCB7-D232-A2CEE60525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5A8734-97BB-4884-E614-EFB9C20B9DF6}"/>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0ECEA-0099-3FC3-C3C3-749706ECA17D}"/>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5" name="Footer Placeholder 4">
            <a:extLst>
              <a:ext uri="{FF2B5EF4-FFF2-40B4-BE49-F238E27FC236}">
                <a16:creationId xmlns:a16="http://schemas.microsoft.com/office/drawing/2014/main" id="{B04D73B4-2DE5-66E4-F48B-7BECE2347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D2B35-1DE0-64CB-CE24-81856805B786}"/>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383876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84D9-5999-A5CD-53DC-B60F4B1BB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3BA6C-A15C-88E0-A587-ADD7A15383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24D22-32AE-9F0E-6D27-BFB228BE92B7}"/>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5" name="Footer Placeholder 4">
            <a:extLst>
              <a:ext uri="{FF2B5EF4-FFF2-40B4-BE49-F238E27FC236}">
                <a16:creationId xmlns:a16="http://schemas.microsoft.com/office/drawing/2014/main" id="{8284D524-A578-FD62-23C5-8051BA20F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BCC54-9222-BDD3-403A-5C9FA21EE16E}"/>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2184389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46E2-BE81-FF9E-8FFA-FF19B692B49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1E90DC-F7B3-ABF2-9B12-D5F7CE5E2DFC}"/>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69B755-BEF2-F904-0B23-170FD1E2D24C}"/>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5" name="Footer Placeholder 4">
            <a:extLst>
              <a:ext uri="{FF2B5EF4-FFF2-40B4-BE49-F238E27FC236}">
                <a16:creationId xmlns:a16="http://schemas.microsoft.com/office/drawing/2014/main" id="{2EE144D3-5B56-C386-D71A-05B6703FE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FDE08-F24B-621B-8B5E-5EAAB27D9929}"/>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1322924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FE9B-020C-66D2-75F4-590906E79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54898-C32B-701A-8E1F-82598963E633}"/>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CE55D2-DA18-AD7F-8B51-10145BFB36E8}"/>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0B484-3A41-2F66-DD08-2032CDDA2A85}"/>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6" name="Footer Placeholder 5">
            <a:extLst>
              <a:ext uri="{FF2B5EF4-FFF2-40B4-BE49-F238E27FC236}">
                <a16:creationId xmlns:a16="http://schemas.microsoft.com/office/drawing/2014/main" id="{EFD6F5B2-5AFC-28A9-FA0B-1494F73AF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E690D-4E26-7B5D-3CB7-8FD1FDBD0889}"/>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1568824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4023-D877-53BA-7FF4-578EB4E4907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0B6FDD-2439-44F1-532D-3FEABDFE49D6}"/>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1B33F2-ED2E-B997-8CAB-4A915FE13C2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A53C0B-3589-3C0F-C126-A912C5710B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1FA319-A339-FE12-6615-13A65F4B8D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92BD95-DA93-89CB-F3A1-3C634E146214}"/>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8" name="Footer Placeholder 7">
            <a:extLst>
              <a:ext uri="{FF2B5EF4-FFF2-40B4-BE49-F238E27FC236}">
                <a16:creationId xmlns:a16="http://schemas.microsoft.com/office/drawing/2014/main" id="{43EE9CEF-A4B2-03DF-5CE1-F1C2975C8A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12B9C0-61F6-E3D7-30B6-04B88FC09B84}"/>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3128460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6F3C-0431-19EE-3901-02FEEEE293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481AC0-B3F8-0BB8-3C7F-E46130F72963}"/>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4" name="Footer Placeholder 3">
            <a:extLst>
              <a:ext uri="{FF2B5EF4-FFF2-40B4-BE49-F238E27FC236}">
                <a16:creationId xmlns:a16="http://schemas.microsoft.com/office/drawing/2014/main" id="{C87AB5F0-2F18-F085-C851-6DDC0120BE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F573FE-77DA-1C16-71AC-08974EB14D34}"/>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2182269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01DF7-7FD5-439C-AB2E-6E02756D86A8}"/>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3" name="Footer Placeholder 2">
            <a:extLst>
              <a:ext uri="{FF2B5EF4-FFF2-40B4-BE49-F238E27FC236}">
                <a16:creationId xmlns:a16="http://schemas.microsoft.com/office/drawing/2014/main" id="{51FB1A5D-3298-1767-4CBA-2A5C0276C5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EF6B3C-E283-CAB4-0185-92A9F1BE49CC}"/>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4018866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DDBE-A3C3-D4D9-48B2-ACB3F8DFA14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7C7DA1-0F8E-C7E4-74A5-054D3831D05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202CFD-3659-BB8A-ED02-027C11AB753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72B14-2D38-8933-5A6D-021BBED6B9EA}"/>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6" name="Footer Placeholder 5">
            <a:extLst>
              <a:ext uri="{FF2B5EF4-FFF2-40B4-BE49-F238E27FC236}">
                <a16:creationId xmlns:a16="http://schemas.microsoft.com/office/drawing/2014/main" id="{BDDD1598-900D-50B2-D850-448B631A4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D302D-F280-0883-B283-654308BB352B}"/>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99312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FAA3-4A0D-426E-25D0-A80C9D8BD81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0DEE8-CD8A-3595-B862-F7F1E51F6E3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8F6F7B49-9910-7E46-48D3-6654666A301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184093-6C57-6204-CDAE-BF4D617C46F7}"/>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6" name="Footer Placeholder 5">
            <a:extLst>
              <a:ext uri="{FF2B5EF4-FFF2-40B4-BE49-F238E27FC236}">
                <a16:creationId xmlns:a16="http://schemas.microsoft.com/office/drawing/2014/main" id="{013FB69E-2317-5D99-98C2-B07AEC9D8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8BD2CD-7E43-91FF-AE31-A384D941415C}"/>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3941469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39FA-2049-C8AF-F568-A4D99DAEA3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799323-CE9A-CD64-941D-9DB15F5817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F398D-9C86-FC21-B648-A4D5F8EA55E7}"/>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5" name="Footer Placeholder 4">
            <a:extLst>
              <a:ext uri="{FF2B5EF4-FFF2-40B4-BE49-F238E27FC236}">
                <a16:creationId xmlns:a16="http://schemas.microsoft.com/office/drawing/2014/main" id="{AA23704F-4A8A-7AF2-F9A3-BD2A01D74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6347B-3AE7-E123-E30C-752A8CF6015D}"/>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2631275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175B75-71C6-6F65-4191-85D7CE15FE6C}"/>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FE9427-5E7A-1ED7-6856-ABF7EAABEEFC}"/>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5022F-205F-60DE-67FA-93B0CE1EF214}"/>
              </a:ext>
            </a:extLst>
          </p:cNvPr>
          <p:cNvSpPr>
            <a:spLocks noGrp="1"/>
          </p:cNvSpPr>
          <p:nvPr>
            <p:ph type="dt" sz="half" idx="10"/>
          </p:nvPr>
        </p:nvSpPr>
        <p:spPr/>
        <p:txBody>
          <a:bodyPr/>
          <a:lstStyle/>
          <a:p>
            <a:fld id="{E3B08C8A-44A8-0543-868A-6723E02EB63D}" type="datetimeFigureOut">
              <a:rPr lang="en-US" smtClean="0"/>
              <a:t>9/22/2023</a:t>
            </a:fld>
            <a:endParaRPr lang="en-US"/>
          </a:p>
        </p:txBody>
      </p:sp>
      <p:sp>
        <p:nvSpPr>
          <p:cNvPr id="5" name="Footer Placeholder 4">
            <a:extLst>
              <a:ext uri="{FF2B5EF4-FFF2-40B4-BE49-F238E27FC236}">
                <a16:creationId xmlns:a16="http://schemas.microsoft.com/office/drawing/2014/main" id="{14803D45-B450-DEF5-B7C6-4BDB6E17B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48CC0-17CD-2411-7197-386C380FEC36}"/>
              </a:ext>
            </a:extLst>
          </p:cNvPr>
          <p:cNvSpPr>
            <a:spLocks noGrp="1"/>
          </p:cNvSpPr>
          <p:nvPr>
            <p:ph type="sldNum" sz="quarter" idx="12"/>
          </p:nvPr>
        </p:nvSpPr>
        <p:spPr/>
        <p:txBody>
          <a:bodyPr/>
          <a:lstStyle/>
          <a:p>
            <a:fld id="{A0D791EA-5F63-0748-B1B0-92125840A531}" type="slidenum">
              <a:rPr lang="en-US" smtClean="0"/>
              <a:t>‹#›</a:t>
            </a:fld>
            <a:endParaRPr lang="en-US"/>
          </a:p>
        </p:txBody>
      </p:sp>
    </p:spTree>
    <p:extLst>
      <p:ext uri="{BB962C8B-B14F-4D97-AF65-F5344CB8AC3E}">
        <p14:creationId xmlns:p14="http://schemas.microsoft.com/office/powerpoint/2010/main" val="411001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851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3615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7758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6432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882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324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727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3697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283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868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9/22/2023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3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596841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523601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721242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960906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900652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976176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736730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010042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40050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9/22/2023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4185504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8600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9/22/2023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9/22/2023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aseline="0">
                <a:latin typeface="Gill Sans Nova Medium" panose="020B0502020204020203" pitchFamily="34" charset="0"/>
              </a:rPr>
              <a:t>Title (Gill Sans Nova Medium)</a:t>
            </a:r>
            <a:endParaRPr lang="en-US"/>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(Gill Sans Nova)</a:t>
            </a:r>
          </a:p>
          <a:p>
            <a:pPr lvl="1"/>
            <a:r>
              <a:rPr lang="en-US"/>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64852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579943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8375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17230010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b="0" i="0" kern="1200" baseline="0">
          <a:solidFill>
            <a:srgbClr val="00A4A2"/>
          </a:solidFill>
          <a:latin typeface="Gill Sans Nova Medium" panose="020B05020202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88D3B-8653-7BF5-BD42-B92E1AD5038F}"/>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D34C4A-A69A-F454-B119-405490DF73D3}"/>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8EFDD-158F-0326-313B-DE8F23F025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08C8A-44A8-0543-868A-6723E02EB63D}" type="datetimeFigureOut">
              <a:rPr lang="en-US" smtClean="0"/>
              <a:t>9/22/2023</a:t>
            </a:fld>
            <a:endParaRPr lang="en-US"/>
          </a:p>
        </p:txBody>
      </p:sp>
      <p:sp>
        <p:nvSpPr>
          <p:cNvPr id="5" name="Footer Placeholder 4">
            <a:extLst>
              <a:ext uri="{FF2B5EF4-FFF2-40B4-BE49-F238E27FC236}">
                <a16:creationId xmlns:a16="http://schemas.microsoft.com/office/drawing/2014/main" id="{4BE6C1AB-AB49-9473-6128-A9F3871C1C2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A0856-9E53-825A-0F42-B6E312A57D0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D791EA-5F63-0748-B1B0-92125840A531}" type="slidenum">
              <a:rPr lang="en-US" smtClean="0"/>
              <a:t>‹#›</a:t>
            </a:fld>
            <a:endParaRPr lang="en-US"/>
          </a:p>
        </p:txBody>
      </p:sp>
    </p:spTree>
    <p:extLst>
      <p:ext uri="{BB962C8B-B14F-4D97-AF65-F5344CB8AC3E}">
        <p14:creationId xmlns:p14="http://schemas.microsoft.com/office/powerpoint/2010/main" val="16630662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60277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aseline="0" dirty="0">
                <a:latin typeface="Gill Sans Nova Medium" panose="020B0502020204020203" pitchFamily="34" charset="0"/>
              </a:rPr>
              <a:t>Title (Gill Sans Nova Medium)</a:t>
            </a:r>
            <a:endParaRPr lang="en-US" dirty="0"/>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(Gill Sans Nova)</a:t>
            </a:r>
          </a:p>
          <a:p>
            <a:pPr lvl="1"/>
            <a:r>
              <a:rPr lang="en-US" dirty="0"/>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64852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BB3B4-E2EA-AE43-8E69-B3235240C870}" type="datetimeFigureOut">
              <a:rPr lang="en-US" smtClean="0"/>
              <a:t>9/22/2023</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579943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8375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16807173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b="0" i="0" kern="1200" baseline="0">
          <a:solidFill>
            <a:srgbClr val="00A4A2"/>
          </a:solidFill>
          <a:latin typeface="Gill Sans Nova Medium" panose="020B05020202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imeo.com/80996067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hyperlink" Target="https://www.ihs.gov/DOH/index.cfm?fuseaction=home.showportalhome&amp;CFID=90172535&amp;CFTOKEN=1533071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www.ihs.gov/DOH/chiefs/index.cfm?fuseaction=duties.display"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9.xml"/><Relationship Id="rId16" Type="http://schemas.openxmlformats.org/officeDocument/2006/relationships/image" Target="../media/image60.png"/><Relationship Id="rId20" Type="http://schemas.openxmlformats.org/officeDocument/2006/relationships/image" Target="../media/image64.jpeg"/><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www.ihs.gov/doh/index.cfm?fuseaction=clinicmanagement.e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www.ihs.gov/DentalCDE/index.cfm?fuseaction=elearning.display&amp;cat=online&amp;sort=title&amp;order=asc"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ihs.gov/DentalCDE/index.cfm?fuseaction=mycde.registeredcourse&amp;c=15557"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hyperlink" Target="https://www.ihs.gov/dper/planning/rrm-references/dental/"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hyperlink" Target="https://www.ihs.gov/index.cf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ihs.gov/ihscalendar/calendar/chap-tribal-advisory-group-tag-meeting12/"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0.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6.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46.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sv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6.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Z0FPiJbWsAAPHM&amp;tbnid=4z4iwuiN6ZDB4M:&amp;ved=0CAUQjRw&amp;url=http%3A%2F%2Fwww.sos.wa.gov%2Fheritage%2Fwerestillhere%2Fculture.aspx&amp;ei=HyAhUv-cAaPKigK3k4HQDg&amp;psig=AFQjCNH2Wf_kGB2532YkCFgouV1odhVoqQ&amp;ust=1377989006600932" TargetMode="External"/><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07.jpe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hyperlink" Target="https://vimeo.com/809960679"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mailto:mdavis@npaihb.org" TargetMode="External"/><Relationship Id="rId5" Type="http://schemas.openxmlformats.org/officeDocument/2006/relationships/hyperlink" Target="mailto:drkelly55@gmail.com" TargetMode="External"/><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41172" y="0"/>
            <a:ext cx="2380752" cy="1148366"/>
          </a:xfrm>
        </p:spPr>
        <p:txBody>
          <a:bodyPr anchor="ctr">
            <a:noAutofit/>
          </a:bodyPr>
          <a:lstStyle/>
          <a:p>
            <a:r>
              <a:rPr lang="en-US" sz="2800" b="1" u="sng" dirty="0">
                <a:solidFill>
                  <a:srgbClr val="0070C0"/>
                </a:solidFill>
                <a:latin typeface="Calibri" panose="020F0502020204030204" pitchFamily="34" charset="0"/>
                <a:cs typeface="Calibri" panose="020F0502020204030204" pitchFamily="34" charset="0"/>
              </a:rPr>
              <a:t>Wee </a:t>
            </a:r>
            <a:br>
              <a:rPr lang="en-US" sz="2800" b="1" u="sng" dirty="0">
                <a:solidFill>
                  <a:srgbClr val="0070C0"/>
                </a:solidFill>
                <a:latin typeface="Calibri" panose="020F0502020204030204" pitchFamily="34" charset="0"/>
                <a:cs typeface="Calibri" panose="020F0502020204030204" pitchFamily="34" charset="0"/>
              </a:rPr>
            </a:br>
            <a:r>
              <a:rPr lang="en-US" sz="2800" b="1" u="sng" dirty="0">
                <a:solidFill>
                  <a:srgbClr val="0070C0"/>
                </a:solidFill>
                <a:latin typeface="Calibri" panose="020F0502020204030204" pitchFamily="34" charset="0"/>
                <a:cs typeface="Calibri" panose="020F0502020204030204" pitchFamily="34" charset="0"/>
              </a:rPr>
              <a:t>Smile Collaborative:</a:t>
            </a:r>
            <a:endParaRPr lang="en-US" sz="1600" dirty="0">
              <a:solidFill>
                <a:srgbClr val="0070C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24A4B8D-6222-E3CD-8BAA-8A0C28D061A8}"/>
              </a:ext>
            </a:extLst>
          </p:cNvPr>
          <p:cNvSpPr txBox="1"/>
          <p:nvPr/>
        </p:nvSpPr>
        <p:spPr>
          <a:xfrm>
            <a:off x="717637" y="4560300"/>
            <a:ext cx="2304288" cy="646331"/>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https://vimeo.com/809960679</a:t>
            </a:r>
            <a:r>
              <a:rPr lang="en-US" dirty="0">
                <a:solidFill>
                  <a:srgbClr val="0070C0"/>
                </a:solidFill>
              </a:rPr>
              <a:t>  </a:t>
            </a:r>
          </a:p>
        </p:txBody>
      </p:sp>
      <p:pic>
        <p:nvPicPr>
          <p:cNvPr id="5" name="Picture 4">
            <a:extLst>
              <a:ext uri="{FF2B5EF4-FFF2-40B4-BE49-F238E27FC236}">
                <a16:creationId xmlns:a16="http://schemas.microsoft.com/office/drawing/2014/main" id="{15D2869D-F6BD-B93F-B909-2588C0D1A365}"/>
              </a:ext>
            </a:extLst>
          </p:cNvPr>
          <p:cNvPicPr>
            <a:picLocks noChangeAspect="1"/>
          </p:cNvPicPr>
          <p:nvPr/>
        </p:nvPicPr>
        <p:blipFill>
          <a:blip r:embed="rId4"/>
          <a:stretch>
            <a:fillRect/>
          </a:stretch>
        </p:blipFill>
        <p:spPr>
          <a:xfrm>
            <a:off x="3073977" y="0"/>
            <a:ext cx="9118023" cy="6858000"/>
          </a:xfrm>
          <a:prstGeom prst="rect">
            <a:avLst/>
          </a:prstGeom>
        </p:spPr>
      </p:pic>
    </p:spTree>
    <p:extLst>
      <p:ext uri="{BB962C8B-B14F-4D97-AF65-F5344CB8AC3E}">
        <p14:creationId xmlns:p14="http://schemas.microsoft.com/office/powerpoint/2010/main" val="3642853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GO FIGURE:</a:t>
            </a:r>
            <a:endParaRPr lang="en-US" sz="24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965A39-D78C-9549-41A7-1E864054EC7A}"/>
              </a:ext>
            </a:extLst>
          </p:cNvPr>
          <p:cNvSpPr txBox="1"/>
          <p:nvPr/>
        </p:nvSpPr>
        <p:spPr>
          <a:xfrm>
            <a:off x="1993721" y="2371699"/>
            <a:ext cx="6094948" cy="769441"/>
          </a:xfrm>
          <a:prstGeom prst="rect">
            <a:avLst/>
          </a:prstGeom>
          <a:noFill/>
        </p:spPr>
        <p:txBody>
          <a:bodyPr wrap="square">
            <a:spAutoFit/>
          </a:bodyPr>
          <a:lstStyle/>
          <a:p>
            <a:r>
              <a:rPr lang="en-US" sz="4400" b="1" i="1" dirty="0">
                <a:solidFill>
                  <a:srgbClr val="7030A0"/>
                </a:solidFill>
              </a:rPr>
              <a:t>32 = D at which WF</a:t>
            </a:r>
          </a:p>
        </p:txBody>
      </p:sp>
      <p:sp>
        <p:nvSpPr>
          <p:cNvPr id="6" name="Title 1">
            <a:extLst>
              <a:ext uri="{FF2B5EF4-FFF2-40B4-BE49-F238E27FC236}">
                <a16:creationId xmlns:a16="http://schemas.microsoft.com/office/drawing/2014/main" id="{EDCBBF73-81EE-F891-C935-2EBE0E8D5F2C}"/>
              </a:ext>
            </a:extLst>
          </p:cNvPr>
          <p:cNvSpPr txBox="1">
            <a:spLocks/>
          </p:cNvSpPr>
          <p:nvPr/>
        </p:nvSpPr>
        <p:spPr>
          <a:xfrm>
            <a:off x="1993721" y="4101580"/>
            <a:ext cx="3162479" cy="1148366"/>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u="sng" dirty="0">
                <a:solidFill>
                  <a:srgbClr val="0070C0"/>
                </a:solidFill>
                <a:latin typeface="Calibri" panose="020F0502020204030204" pitchFamily="34" charset="0"/>
                <a:cs typeface="Calibri" panose="020F0502020204030204" pitchFamily="34" charset="0"/>
              </a:rPr>
              <a:t>Shout out the answer!</a:t>
            </a:r>
            <a:endParaRPr lang="en-US" sz="2400" dirty="0">
              <a:solidFill>
                <a:srgbClr val="0070C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1C8C90C6-9E45-9B37-5E08-E2F001505DB9}"/>
              </a:ext>
            </a:extLst>
          </p:cNvPr>
          <p:cNvPicPr>
            <a:picLocks noChangeAspect="1"/>
          </p:cNvPicPr>
          <p:nvPr/>
        </p:nvPicPr>
        <p:blipFill rotWithShape="1">
          <a:blip r:embed="rId3"/>
          <a:srcRect t="27770" r="13740"/>
          <a:stretch/>
        </p:blipFill>
        <p:spPr>
          <a:xfrm>
            <a:off x="5097539" y="3141141"/>
            <a:ext cx="7094462" cy="3716860"/>
          </a:xfrm>
          <a:prstGeom prst="rect">
            <a:avLst/>
          </a:prstGeom>
        </p:spPr>
      </p:pic>
      <p:grpSp>
        <p:nvGrpSpPr>
          <p:cNvPr id="18" name="Group 17">
            <a:extLst>
              <a:ext uri="{FF2B5EF4-FFF2-40B4-BE49-F238E27FC236}">
                <a16:creationId xmlns:a16="http://schemas.microsoft.com/office/drawing/2014/main" id="{DABE2506-A13D-B5F3-EE58-952D2BBFEB66}"/>
              </a:ext>
            </a:extLst>
          </p:cNvPr>
          <p:cNvGrpSpPr/>
          <p:nvPr/>
        </p:nvGrpSpPr>
        <p:grpSpPr>
          <a:xfrm>
            <a:off x="7321507" y="0"/>
            <a:ext cx="4870494" cy="3141140"/>
            <a:chOff x="7342527" y="-27358"/>
            <a:chExt cx="4849473" cy="2945947"/>
          </a:xfrm>
        </p:grpSpPr>
        <p:pic>
          <p:nvPicPr>
            <p:cNvPr id="16" name="Picture 15">
              <a:extLst>
                <a:ext uri="{FF2B5EF4-FFF2-40B4-BE49-F238E27FC236}">
                  <a16:creationId xmlns:a16="http://schemas.microsoft.com/office/drawing/2014/main" id="{406AA56E-E2D6-7999-7832-C1E767C00BE1}"/>
                </a:ext>
              </a:extLst>
            </p:cNvPr>
            <p:cNvPicPr>
              <a:picLocks noChangeAspect="1"/>
            </p:cNvPicPr>
            <p:nvPr/>
          </p:nvPicPr>
          <p:blipFill rotWithShape="1">
            <a:blip r:embed="rId4"/>
            <a:srcRect l="2509" t="25263" r="2149" b="25158"/>
            <a:stretch/>
          </p:blipFill>
          <p:spPr>
            <a:xfrm>
              <a:off x="7342527" y="-27358"/>
              <a:ext cx="4849473" cy="2465727"/>
            </a:xfrm>
            <a:prstGeom prst="rect">
              <a:avLst/>
            </a:prstGeom>
          </p:spPr>
        </p:pic>
        <p:pic>
          <p:nvPicPr>
            <p:cNvPr id="17" name="Picture 16">
              <a:extLst>
                <a:ext uri="{FF2B5EF4-FFF2-40B4-BE49-F238E27FC236}">
                  <a16:creationId xmlns:a16="http://schemas.microsoft.com/office/drawing/2014/main" id="{CC12289F-1F6C-0E8F-47EB-C677D26BCBE7}"/>
                </a:ext>
              </a:extLst>
            </p:cNvPr>
            <p:cNvPicPr>
              <a:picLocks noChangeAspect="1"/>
            </p:cNvPicPr>
            <p:nvPr/>
          </p:nvPicPr>
          <p:blipFill rotWithShape="1">
            <a:blip r:embed="rId4"/>
            <a:srcRect l="2509" t="88130" r="2149"/>
            <a:stretch/>
          </p:blipFill>
          <p:spPr>
            <a:xfrm>
              <a:off x="7342527" y="2403039"/>
              <a:ext cx="4849473" cy="515550"/>
            </a:xfrm>
            <a:prstGeom prst="rect">
              <a:avLst/>
            </a:prstGeom>
          </p:spPr>
        </p:pic>
      </p:grpSp>
    </p:spTree>
    <p:extLst>
      <p:ext uri="{BB962C8B-B14F-4D97-AF65-F5344CB8AC3E}">
        <p14:creationId xmlns:p14="http://schemas.microsoft.com/office/powerpoint/2010/main" val="1265782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IHS Updates:</a:t>
            </a:r>
            <a:endParaRPr lang="en-US" sz="2400" dirty="0">
              <a:solidFill>
                <a:srgbClr val="0070C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6E4B917-450F-1FD0-2ACE-3E24D17D53D9}"/>
              </a:ext>
            </a:extLst>
          </p:cNvPr>
          <p:cNvPicPr>
            <a:picLocks noChangeAspect="1"/>
          </p:cNvPicPr>
          <p:nvPr/>
        </p:nvPicPr>
        <p:blipFill rotWithShape="1">
          <a:blip r:embed="rId3"/>
          <a:srcRect r="5269"/>
          <a:stretch/>
        </p:blipFill>
        <p:spPr>
          <a:xfrm>
            <a:off x="4300833" y="2334778"/>
            <a:ext cx="7891167" cy="4523223"/>
          </a:xfrm>
          <a:prstGeom prst="rect">
            <a:avLst/>
          </a:prstGeom>
        </p:spPr>
      </p:pic>
    </p:spTree>
    <p:extLst>
      <p:ext uri="{BB962C8B-B14F-4D97-AF65-F5344CB8AC3E}">
        <p14:creationId xmlns:p14="http://schemas.microsoft.com/office/powerpoint/2010/main" val="219250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GO FIGURE:</a:t>
            </a:r>
            <a:endParaRPr lang="en-US" sz="24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965A39-D78C-9549-41A7-1E864054EC7A}"/>
              </a:ext>
            </a:extLst>
          </p:cNvPr>
          <p:cNvSpPr txBox="1"/>
          <p:nvPr/>
        </p:nvSpPr>
        <p:spPr>
          <a:xfrm>
            <a:off x="1993721" y="2371699"/>
            <a:ext cx="6094948" cy="769441"/>
          </a:xfrm>
          <a:prstGeom prst="rect">
            <a:avLst/>
          </a:prstGeom>
          <a:noFill/>
        </p:spPr>
        <p:txBody>
          <a:bodyPr wrap="square">
            <a:spAutoFit/>
          </a:bodyPr>
          <a:lstStyle/>
          <a:p>
            <a:r>
              <a:rPr lang="en-US" sz="4400" b="1" i="1" dirty="0">
                <a:solidFill>
                  <a:srgbClr val="7030A0"/>
                </a:solidFill>
              </a:rPr>
              <a:t>5 = D in a ZC</a:t>
            </a:r>
          </a:p>
        </p:txBody>
      </p:sp>
      <p:sp>
        <p:nvSpPr>
          <p:cNvPr id="6" name="Title 1">
            <a:extLst>
              <a:ext uri="{FF2B5EF4-FFF2-40B4-BE49-F238E27FC236}">
                <a16:creationId xmlns:a16="http://schemas.microsoft.com/office/drawing/2014/main" id="{EDCBBF73-81EE-F891-C935-2EBE0E8D5F2C}"/>
              </a:ext>
            </a:extLst>
          </p:cNvPr>
          <p:cNvSpPr txBox="1">
            <a:spLocks/>
          </p:cNvSpPr>
          <p:nvPr/>
        </p:nvSpPr>
        <p:spPr>
          <a:xfrm>
            <a:off x="1993721" y="4101580"/>
            <a:ext cx="3162479" cy="1148366"/>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u="sng" dirty="0">
                <a:solidFill>
                  <a:srgbClr val="0070C0"/>
                </a:solidFill>
                <a:latin typeface="Calibri" panose="020F0502020204030204" pitchFamily="34" charset="0"/>
                <a:cs typeface="Calibri" panose="020F0502020204030204" pitchFamily="34" charset="0"/>
              </a:rPr>
              <a:t>Shout out the answer!</a:t>
            </a:r>
            <a:endParaRPr lang="en-US" sz="2400" dirty="0">
              <a:solidFill>
                <a:srgbClr val="0070C0"/>
              </a:solidFill>
              <a:latin typeface="Calibri" panose="020F0502020204030204" pitchFamily="34" charset="0"/>
              <a:cs typeface="Calibri" panose="020F0502020204030204" pitchFamily="34" charset="0"/>
            </a:endParaRPr>
          </a:p>
        </p:txBody>
      </p:sp>
      <p:pic>
        <p:nvPicPr>
          <p:cNvPr id="4" name="Picture 3" descr="A road with trees and buildings&#10;&#10;Description automatically generated">
            <a:extLst>
              <a:ext uri="{FF2B5EF4-FFF2-40B4-BE49-F238E27FC236}">
                <a16:creationId xmlns:a16="http://schemas.microsoft.com/office/drawing/2014/main" id="{C96EDF3C-3BEA-D8AB-CB03-A22FF9F30930}"/>
              </a:ext>
            </a:extLst>
          </p:cNvPr>
          <p:cNvPicPr>
            <a:picLocks noChangeAspect="1"/>
          </p:cNvPicPr>
          <p:nvPr/>
        </p:nvPicPr>
        <p:blipFill rotWithShape="1">
          <a:blip r:embed="rId3"/>
          <a:srcRect l="10851" t="21609" r="16322" b="33977"/>
          <a:stretch/>
        </p:blipFill>
        <p:spPr>
          <a:xfrm>
            <a:off x="5086059" y="3607839"/>
            <a:ext cx="7105942" cy="3250161"/>
          </a:xfrm>
          <a:prstGeom prst="rect">
            <a:avLst/>
          </a:prstGeom>
        </p:spPr>
      </p:pic>
      <p:pic>
        <p:nvPicPr>
          <p:cNvPr id="8" name="Picture 7" descr="A sign in front of a road&#10;&#10;Description automatically generated">
            <a:extLst>
              <a:ext uri="{FF2B5EF4-FFF2-40B4-BE49-F238E27FC236}">
                <a16:creationId xmlns:a16="http://schemas.microsoft.com/office/drawing/2014/main" id="{6FD48C25-DF33-4F53-F9CA-1142CF9A3F00}"/>
              </a:ext>
            </a:extLst>
          </p:cNvPr>
          <p:cNvPicPr>
            <a:picLocks noChangeAspect="1"/>
          </p:cNvPicPr>
          <p:nvPr/>
        </p:nvPicPr>
        <p:blipFill>
          <a:blip r:embed="rId4"/>
          <a:stretch>
            <a:fillRect/>
          </a:stretch>
        </p:blipFill>
        <p:spPr>
          <a:xfrm>
            <a:off x="8809771" y="-16467"/>
            <a:ext cx="3382229" cy="4509639"/>
          </a:xfrm>
          <a:prstGeom prst="rect">
            <a:avLst/>
          </a:prstGeom>
        </p:spPr>
      </p:pic>
    </p:spTree>
    <p:extLst>
      <p:ext uri="{BB962C8B-B14F-4D97-AF65-F5344CB8AC3E}">
        <p14:creationId xmlns:p14="http://schemas.microsoft.com/office/powerpoint/2010/main" val="183452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CA19BF0-A447-D8D5-E1E4-31045EFFA610}"/>
              </a:ext>
            </a:extLst>
          </p:cNvPr>
          <p:cNvPicPr>
            <a:picLocks noChangeAspect="1"/>
          </p:cNvPicPr>
          <p:nvPr/>
        </p:nvPicPr>
        <p:blipFill>
          <a:blip r:embed="rId3"/>
          <a:stretch>
            <a:fillRect/>
          </a:stretch>
        </p:blipFill>
        <p:spPr>
          <a:xfrm>
            <a:off x="9440392" y="4184450"/>
            <a:ext cx="2751608" cy="1981012"/>
          </a:xfrm>
          <a:prstGeom prst="rect">
            <a:avLst/>
          </a:prstGeom>
        </p:spPr>
      </p:pic>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NTDSC Updates: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4951950" cy="3539430"/>
          </a:xfrm>
          <a:prstGeom prst="rect">
            <a:avLst/>
          </a:prstGeom>
          <a:noFill/>
        </p:spPr>
        <p:txBody>
          <a:bodyPr wrap="square">
            <a:spAutoFit/>
          </a:bodyPr>
          <a:lstStyle/>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Site Visits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Collaboratives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Dental Data Dashboard</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CDE</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Needs Assessment</a:t>
            </a:r>
          </a:p>
          <a:p>
            <a:pPr marL="514350" indent="-514350">
              <a:buAutoNum type="arabicPeriod"/>
            </a:pPr>
            <a:r>
              <a:rPr lang="en-US" sz="2800" dirty="0" err="1">
                <a:solidFill>
                  <a:srgbClr val="0070C0">
                    <a:alpha val="33000"/>
                  </a:srgbClr>
                </a:solidFill>
                <a:latin typeface="Calibri" panose="020F0502020204030204" pitchFamily="34" charset="0"/>
                <a:cs typeface="Calibri" panose="020F0502020204030204" pitchFamily="34" charset="0"/>
              </a:rPr>
              <a:t>Perio</a:t>
            </a:r>
            <a:r>
              <a:rPr lang="en-US" sz="2800" dirty="0">
                <a:solidFill>
                  <a:srgbClr val="0070C0">
                    <a:alpha val="33000"/>
                  </a:srgbClr>
                </a:solidFill>
                <a:latin typeface="Calibri" panose="020F0502020204030204" pitchFamily="34" charset="0"/>
                <a:cs typeface="Calibri" panose="020F0502020204030204" pitchFamily="34" charset="0"/>
              </a:rPr>
              <a:t> EFDA</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Biopsy and Radiology</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Annual Dental Meeting</a:t>
            </a:r>
          </a:p>
        </p:txBody>
      </p:sp>
      <p:pic>
        <p:nvPicPr>
          <p:cNvPr id="8" name="Picture 7">
            <a:extLst>
              <a:ext uri="{FF2B5EF4-FFF2-40B4-BE49-F238E27FC236}">
                <a16:creationId xmlns:a16="http://schemas.microsoft.com/office/drawing/2014/main" id="{DC756830-29F5-5E95-F1D8-4C81B3E22D6B}"/>
              </a:ext>
            </a:extLst>
          </p:cNvPr>
          <p:cNvPicPr>
            <a:picLocks noChangeAspect="1"/>
          </p:cNvPicPr>
          <p:nvPr/>
        </p:nvPicPr>
        <p:blipFill rotWithShape="1">
          <a:blip r:embed="rId4"/>
          <a:srcRect l="6232" t="11612"/>
          <a:stretch/>
        </p:blipFill>
        <p:spPr>
          <a:xfrm>
            <a:off x="6200073" y="1987111"/>
            <a:ext cx="3328605" cy="2210311"/>
          </a:xfrm>
          <a:prstGeom prst="rect">
            <a:avLst/>
          </a:prstGeom>
        </p:spPr>
      </p:pic>
      <p:pic>
        <p:nvPicPr>
          <p:cNvPr id="10" name="Picture 9">
            <a:extLst>
              <a:ext uri="{FF2B5EF4-FFF2-40B4-BE49-F238E27FC236}">
                <a16:creationId xmlns:a16="http://schemas.microsoft.com/office/drawing/2014/main" id="{FA9D5EEA-23B0-519D-0A57-59038BDF61C2}"/>
              </a:ext>
            </a:extLst>
          </p:cNvPr>
          <p:cNvPicPr>
            <a:picLocks noChangeAspect="1"/>
          </p:cNvPicPr>
          <p:nvPr/>
        </p:nvPicPr>
        <p:blipFill>
          <a:blip r:embed="rId5"/>
          <a:stretch>
            <a:fillRect/>
          </a:stretch>
        </p:blipFill>
        <p:spPr>
          <a:xfrm>
            <a:off x="7898133" y="26775"/>
            <a:ext cx="4303631" cy="1961441"/>
          </a:xfrm>
          <a:prstGeom prst="rect">
            <a:avLst/>
          </a:prstGeom>
        </p:spPr>
      </p:pic>
      <p:pic>
        <p:nvPicPr>
          <p:cNvPr id="14" name="Picture 13">
            <a:extLst>
              <a:ext uri="{FF2B5EF4-FFF2-40B4-BE49-F238E27FC236}">
                <a16:creationId xmlns:a16="http://schemas.microsoft.com/office/drawing/2014/main" id="{02949970-9074-92D6-0137-62F4D565A13F}"/>
              </a:ext>
            </a:extLst>
          </p:cNvPr>
          <p:cNvPicPr>
            <a:picLocks noChangeAspect="1"/>
          </p:cNvPicPr>
          <p:nvPr/>
        </p:nvPicPr>
        <p:blipFill>
          <a:blip r:embed="rId6"/>
          <a:stretch>
            <a:fillRect/>
          </a:stretch>
        </p:blipFill>
        <p:spPr>
          <a:xfrm>
            <a:off x="9885178" y="1995046"/>
            <a:ext cx="2325544" cy="2189404"/>
          </a:xfrm>
          <a:prstGeom prst="rect">
            <a:avLst/>
          </a:prstGeom>
        </p:spPr>
      </p:pic>
      <p:pic>
        <p:nvPicPr>
          <p:cNvPr id="12" name="Picture 11">
            <a:extLst>
              <a:ext uri="{FF2B5EF4-FFF2-40B4-BE49-F238E27FC236}">
                <a16:creationId xmlns:a16="http://schemas.microsoft.com/office/drawing/2014/main" id="{067AB041-CE3D-483C-C81F-EB06D50856C4}"/>
              </a:ext>
            </a:extLst>
          </p:cNvPr>
          <p:cNvPicPr>
            <a:picLocks noChangeAspect="1"/>
          </p:cNvPicPr>
          <p:nvPr/>
        </p:nvPicPr>
        <p:blipFill>
          <a:blip r:embed="rId7"/>
          <a:stretch>
            <a:fillRect/>
          </a:stretch>
        </p:blipFill>
        <p:spPr>
          <a:xfrm>
            <a:off x="10119536" y="1266234"/>
            <a:ext cx="1124119" cy="1041523"/>
          </a:xfrm>
          <a:prstGeom prst="rect">
            <a:avLst/>
          </a:prstGeom>
        </p:spPr>
      </p:pic>
      <p:pic>
        <p:nvPicPr>
          <p:cNvPr id="16" name="Picture 15">
            <a:extLst>
              <a:ext uri="{FF2B5EF4-FFF2-40B4-BE49-F238E27FC236}">
                <a16:creationId xmlns:a16="http://schemas.microsoft.com/office/drawing/2014/main" id="{CF45537A-1C93-B364-00D4-A0AEAF6E1122}"/>
              </a:ext>
            </a:extLst>
          </p:cNvPr>
          <p:cNvPicPr>
            <a:picLocks noChangeAspect="1"/>
          </p:cNvPicPr>
          <p:nvPr/>
        </p:nvPicPr>
        <p:blipFill rotWithShape="1">
          <a:blip r:embed="rId8"/>
          <a:srcRect l="18308"/>
          <a:stretch/>
        </p:blipFill>
        <p:spPr>
          <a:xfrm>
            <a:off x="6200072" y="4184450"/>
            <a:ext cx="1802133" cy="2654912"/>
          </a:xfrm>
          <a:prstGeom prst="rect">
            <a:avLst/>
          </a:prstGeom>
        </p:spPr>
      </p:pic>
      <p:pic>
        <p:nvPicPr>
          <p:cNvPr id="18" name="Picture 17">
            <a:extLst>
              <a:ext uri="{FF2B5EF4-FFF2-40B4-BE49-F238E27FC236}">
                <a16:creationId xmlns:a16="http://schemas.microsoft.com/office/drawing/2014/main" id="{5896D72E-C698-0939-521A-D6BE0CE32DB4}"/>
              </a:ext>
            </a:extLst>
          </p:cNvPr>
          <p:cNvPicPr>
            <a:picLocks noChangeAspect="1"/>
          </p:cNvPicPr>
          <p:nvPr/>
        </p:nvPicPr>
        <p:blipFill>
          <a:blip r:embed="rId9"/>
          <a:stretch>
            <a:fillRect/>
          </a:stretch>
        </p:blipFill>
        <p:spPr>
          <a:xfrm>
            <a:off x="6200074" y="26776"/>
            <a:ext cx="1661549" cy="1960336"/>
          </a:xfrm>
          <a:prstGeom prst="rect">
            <a:avLst/>
          </a:prstGeom>
        </p:spPr>
      </p:pic>
      <p:pic>
        <p:nvPicPr>
          <p:cNvPr id="6" name="Picture 5" descr="A group of people smiling for the camera&#10;&#10;Description automatically generated">
            <a:extLst>
              <a:ext uri="{FF2B5EF4-FFF2-40B4-BE49-F238E27FC236}">
                <a16:creationId xmlns:a16="http://schemas.microsoft.com/office/drawing/2014/main" id="{5EE387B8-E15C-0013-4522-75A8F8AABA27}"/>
              </a:ext>
            </a:extLst>
          </p:cNvPr>
          <p:cNvPicPr>
            <a:picLocks noChangeAspect="1"/>
          </p:cNvPicPr>
          <p:nvPr/>
        </p:nvPicPr>
        <p:blipFill>
          <a:blip r:embed="rId10"/>
          <a:stretch>
            <a:fillRect/>
          </a:stretch>
        </p:blipFill>
        <p:spPr>
          <a:xfrm rot="10800000">
            <a:off x="7809142" y="5158757"/>
            <a:ext cx="2240806" cy="1680605"/>
          </a:xfrm>
          <a:prstGeom prst="rect">
            <a:avLst/>
          </a:prstGeom>
        </p:spPr>
      </p:pic>
    </p:spTree>
    <p:extLst>
      <p:ext uri="{BB962C8B-B14F-4D97-AF65-F5344CB8AC3E}">
        <p14:creationId xmlns:p14="http://schemas.microsoft.com/office/powerpoint/2010/main" val="640353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NTDSC Updates: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4951950" cy="3539430"/>
          </a:xfrm>
          <a:prstGeom prst="rect">
            <a:avLst/>
          </a:prstGeom>
          <a:noFill/>
        </p:spPr>
        <p:txBody>
          <a:bodyPr wrap="square">
            <a:spAutoFit/>
          </a:bodyPr>
          <a:lstStyle/>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Site Visits</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Collaboratives</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Dental Data Dashboard</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CDE</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Needs Assessment</a:t>
            </a:r>
          </a:p>
          <a:p>
            <a:pPr marL="514350" indent="-514350">
              <a:buAutoNum type="arabicPeriod"/>
            </a:pPr>
            <a:r>
              <a:rPr lang="en-US" sz="2800" dirty="0" err="1">
                <a:solidFill>
                  <a:srgbClr val="0070C0">
                    <a:alpha val="33000"/>
                  </a:srgbClr>
                </a:solidFill>
                <a:latin typeface="Calibri" panose="020F0502020204030204" pitchFamily="34" charset="0"/>
                <a:cs typeface="Calibri" panose="020F0502020204030204" pitchFamily="34" charset="0"/>
              </a:rPr>
              <a:t>Perio</a:t>
            </a:r>
            <a:r>
              <a:rPr lang="en-US" sz="2800" dirty="0">
                <a:solidFill>
                  <a:srgbClr val="0070C0">
                    <a:alpha val="33000"/>
                  </a:srgbClr>
                </a:solidFill>
                <a:latin typeface="Calibri" panose="020F0502020204030204" pitchFamily="34" charset="0"/>
                <a:cs typeface="Calibri" panose="020F0502020204030204" pitchFamily="34" charset="0"/>
              </a:rPr>
              <a:t> EFDA</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Biopsy and Radiology</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Annual Dental Meeting</a:t>
            </a:r>
          </a:p>
        </p:txBody>
      </p:sp>
      <p:pic>
        <p:nvPicPr>
          <p:cNvPr id="3" name="Picture 2">
            <a:extLst>
              <a:ext uri="{FF2B5EF4-FFF2-40B4-BE49-F238E27FC236}">
                <a16:creationId xmlns:a16="http://schemas.microsoft.com/office/drawing/2014/main" id="{657F23C0-2D70-6F1A-4CFE-530797EA11FB}"/>
              </a:ext>
            </a:extLst>
          </p:cNvPr>
          <p:cNvPicPr>
            <a:picLocks noChangeAspect="1"/>
          </p:cNvPicPr>
          <p:nvPr/>
        </p:nvPicPr>
        <p:blipFill>
          <a:blip r:embed="rId3"/>
          <a:stretch>
            <a:fillRect/>
          </a:stretch>
        </p:blipFill>
        <p:spPr>
          <a:xfrm>
            <a:off x="6096000" y="1136487"/>
            <a:ext cx="6096000" cy="4585026"/>
          </a:xfrm>
          <a:prstGeom prst="rect">
            <a:avLst/>
          </a:prstGeom>
        </p:spPr>
      </p:pic>
    </p:spTree>
    <p:extLst>
      <p:ext uri="{BB962C8B-B14F-4D97-AF65-F5344CB8AC3E}">
        <p14:creationId xmlns:p14="http://schemas.microsoft.com/office/powerpoint/2010/main" val="2318168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NTDSC Updates: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4951950" cy="3539430"/>
          </a:xfrm>
          <a:prstGeom prst="rect">
            <a:avLst/>
          </a:prstGeom>
          <a:noFill/>
        </p:spPr>
        <p:txBody>
          <a:bodyPr wrap="square">
            <a:spAutoFit/>
          </a:bodyPr>
          <a:lstStyle/>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Site Visits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Collaboratives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Dental Data Dashboard</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CDE</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Needs Assessment</a:t>
            </a:r>
          </a:p>
          <a:p>
            <a:pPr marL="514350" indent="-514350">
              <a:buAutoNum type="arabicPeriod"/>
            </a:pPr>
            <a:r>
              <a:rPr lang="en-US" sz="2800" dirty="0" err="1">
                <a:solidFill>
                  <a:srgbClr val="0070C0">
                    <a:alpha val="33000"/>
                  </a:srgbClr>
                </a:solidFill>
                <a:latin typeface="Calibri" panose="020F0502020204030204" pitchFamily="34" charset="0"/>
                <a:cs typeface="Calibri" panose="020F0502020204030204" pitchFamily="34" charset="0"/>
              </a:rPr>
              <a:t>Perio</a:t>
            </a:r>
            <a:r>
              <a:rPr lang="en-US" sz="2800" dirty="0">
                <a:solidFill>
                  <a:srgbClr val="0070C0">
                    <a:alpha val="33000"/>
                  </a:srgbClr>
                </a:solidFill>
                <a:latin typeface="Calibri" panose="020F0502020204030204" pitchFamily="34" charset="0"/>
                <a:cs typeface="Calibri" panose="020F0502020204030204" pitchFamily="34" charset="0"/>
              </a:rPr>
              <a:t> EFDA</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Biopsy and Radiology</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Annual Dental Meeting</a:t>
            </a:r>
          </a:p>
        </p:txBody>
      </p:sp>
      <p:pic>
        <p:nvPicPr>
          <p:cNvPr id="5" name="Picture 4">
            <a:extLst>
              <a:ext uri="{FF2B5EF4-FFF2-40B4-BE49-F238E27FC236}">
                <a16:creationId xmlns:a16="http://schemas.microsoft.com/office/drawing/2014/main" id="{7EC34AA6-704E-9682-0151-406AA6485231}"/>
              </a:ext>
            </a:extLst>
          </p:cNvPr>
          <p:cNvPicPr>
            <a:picLocks noChangeAspect="1"/>
          </p:cNvPicPr>
          <p:nvPr/>
        </p:nvPicPr>
        <p:blipFill rotWithShape="1">
          <a:blip r:embed="rId3"/>
          <a:srcRect t="6805"/>
          <a:stretch/>
        </p:blipFill>
        <p:spPr>
          <a:xfrm>
            <a:off x="7302589" y="54773"/>
            <a:ext cx="4889412" cy="6803228"/>
          </a:xfrm>
          <a:prstGeom prst="rect">
            <a:avLst/>
          </a:prstGeom>
        </p:spPr>
      </p:pic>
    </p:spTree>
    <p:extLst>
      <p:ext uri="{BB962C8B-B14F-4D97-AF65-F5344CB8AC3E}">
        <p14:creationId xmlns:p14="http://schemas.microsoft.com/office/powerpoint/2010/main" val="4116371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NTDSC Updates: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4951950" cy="3539430"/>
          </a:xfrm>
          <a:prstGeom prst="rect">
            <a:avLst/>
          </a:prstGeom>
          <a:noFill/>
        </p:spPr>
        <p:txBody>
          <a:bodyPr wrap="square">
            <a:spAutoFit/>
          </a:bodyPr>
          <a:lstStyle/>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Site Visits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Collaboratives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Dental Data Dashboard</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CDE</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Needs Assessment</a:t>
            </a:r>
          </a:p>
          <a:p>
            <a:pPr marL="514350" indent="-514350">
              <a:buAutoNum type="arabicPeriod"/>
            </a:pPr>
            <a:r>
              <a:rPr lang="en-US" sz="2800" dirty="0" err="1">
                <a:solidFill>
                  <a:srgbClr val="0070C0">
                    <a:alpha val="33000"/>
                  </a:srgbClr>
                </a:solidFill>
                <a:latin typeface="Calibri" panose="020F0502020204030204" pitchFamily="34" charset="0"/>
                <a:cs typeface="Calibri" panose="020F0502020204030204" pitchFamily="34" charset="0"/>
              </a:rPr>
              <a:t>Perio</a:t>
            </a:r>
            <a:r>
              <a:rPr lang="en-US" sz="2800" dirty="0">
                <a:solidFill>
                  <a:srgbClr val="0070C0">
                    <a:alpha val="33000"/>
                  </a:srgbClr>
                </a:solidFill>
                <a:latin typeface="Calibri" panose="020F0502020204030204" pitchFamily="34" charset="0"/>
                <a:cs typeface="Calibri" panose="020F0502020204030204" pitchFamily="34" charset="0"/>
              </a:rPr>
              <a:t> EFDA</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Biopsy and Radiology</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Annual Dental Meeting</a:t>
            </a:r>
          </a:p>
        </p:txBody>
      </p:sp>
      <p:pic>
        <p:nvPicPr>
          <p:cNvPr id="6" name="Picture 5">
            <a:extLst>
              <a:ext uri="{FF2B5EF4-FFF2-40B4-BE49-F238E27FC236}">
                <a16:creationId xmlns:a16="http://schemas.microsoft.com/office/drawing/2014/main" id="{B760D705-722B-E8B2-BD46-C2DC889BE774}"/>
              </a:ext>
            </a:extLst>
          </p:cNvPr>
          <p:cNvPicPr>
            <a:picLocks noChangeAspect="1"/>
          </p:cNvPicPr>
          <p:nvPr/>
        </p:nvPicPr>
        <p:blipFill>
          <a:blip r:embed="rId3"/>
          <a:stretch>
            <a:fillRect/>
          </a:stretch>
        </p:blipFill>
        <p:spPr>
          <a:xfrm>
            <a:off x="6096000" y="2479689"/>
            <a:ext cx="6043660" cy="2390052"/>
          </a:xfrm>
          <a:prstGeom prst="rect">
            <a:avLst/>
          </a:prstGeom>
        </p:spPr>
      </p:pic>
    </p:spTree>
    <p:extLst>
      <p:ext uri="{BB962C8B-B14F-4D97-AF65-F5344CB8AC3E}">
        <p14:creationId xmlns:p14="http://schemas.microsoft.com/office/powerpoint/2010/main" val="151789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NTDSC Updates: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4951950" cy="3539430"/>
          </a:xfrm>
          <a:prstGeom prst="rect">
            <a:avLst/>
          </a:prstGeom>
          <a:noFill/>
        </p:spPr>
        <p:txBody>
          <a:bodyPr wrap="square">
            <a:spAutoFit/>
          </a:bodyPr>
          <a:lstStyle/>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Site Visits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Collaboratives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Dental Data Dashboard</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CDE</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Needs Assessment</a:t>
            </a:r>
          </a:p>
          <a:p>
            <a:pPr marL="514350" indent="-514350">
              <a:buAutoNum type="arabicPeriod"/>
            </a:pPr>
            <a:r>
              <a:rPr lang="en-US" sz="2800" dirty="0" err="1">
                <a:solidFill>
                  <a:srgbClr val="0070C0"/>
                </a:solidFill>
                <a:latin typeface="Calibri" panose="020F0502020204030204" pitchFamily="34" charset="0"/>
                <a:cs typeface="Calibri" panose="020F0502020204030204" pitchFamily="34" charset="0"/>
              </a:rPr>
              <a:t>Perio</a:t>
            </a:r>
            <a:r>
              <a:rPr lang="en-US" sz="2800" dirty="0">
                <a:solidFill>
                  <a:srgbClr val="0070C0"/>
                </a:solidFill>
                <a:latin typeface="Calibri" panose="020F0502020204030204" pitchFamily="34" charset="0"/>
                <a:cs typeface="Calibri" panose="020F0502020204030204" pitchFamily="34" charset="0"/>
              </a:rPr>
              <a:t> EFDA</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Biopsy and Radiology</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Annual Dental Meeting</a:t>
            </a:r>
          </a:p>
        </p:txBody>
      </p:sp>
      <p:pic>
        <p:nvPicPr>
          <p:cNvPr id="6" name="Picture 5">
            <a:extLst>
              <a:ext uri="{FF2B5EF4-FFF2-40B4-BE49-F238E27FC236}">
                <a16:creationId xmlns:a16="http://schemas.microsoft.com/office/drawing/2014/main" id="{95DC8A28-1530-8882-EB54-C1919BFEAB93}"/>
              </a:ext>
            </a:extLst>
          </p:cNvPr>
          <p:cNvPicPr>
            <a:picLocks noChangeAspect="1"/>
          </p:cNvPicPr>
          <p:nvPr/>
        </p:nvPicPr>
        <p:blipFill>
          <a:blip r:embed="rId3"/>
          <a:stretch>
            <a:fillRect/>
          </a:stretch>
        </p:blipFill>
        <p:spPr>
          <a:xfrm>
            <a:off x="6140144" y="438272"/>
            <a:ext cx="6004672" cy="2990728"/>
          </a:xfrm>
          <a:prstGeom prst="rect">
            <a:avLst/>
          </a:prstGeom>
        </p:spPr>
      </p:pic>
      <p:pic>
        <p:nvPicPr>
          <p:cNvPr id="8" name="Picture 7">
            <a:extLst>
              <a:ext uri="{FF2B5EF4-FFF2-40B4-BE49-F238E27FC236}">
                <a16:creationId xmlns:a16="http://schemas.microsoft.com/office/drawing/2014/main" id="{DBCE345B-A981-7969-88CA-156EC4EEF4AF}"/>
              </a:ext>
            </a:extLst>
          </p:cNvPr>
          <p:cNvPicPr>
            <a:picLocks noChangeAspect="1"/>
          </p:cNvPicPr>
          <p:nvPr/>
        </p:nvPicPr>
        <p:blipFill>
          <a:blip r:embed="rId4"/>
          <a:stretch>
            <a:fillRect/>
          </a:stretch>
        </p:blipFill>
        <p:spPr>
          <a:xfrm>
            <a:off x="6140144" y="3674715"/>
            <a:ext cx="6018889" cy="1704252"/>
          </a:xfrm>
          <a:prstGeom prst="rect">
            <a:avLst/>
          </a:prstGeom>
        </p:spPr>
      </p:pic>
    </p:spTree>
    <p:extLst>
      <p:ext uri="{BB962C8B-B14F-4D97-AF65-F5344CB8AC3E}">
        <p14:creationId xmlns:p14="http://schemas.microsoft.com/office/powerpoint/2010/main" val="226028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NTDSC Updates: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4951950" cy="3539430"/>
          </a:xfrm>
          <a:prstGeom prst="rect">
            <a:avLst/>
          </a:prstGeom>
          <a:noFill/>
        </p:spPr>
        <p:txBody>
          <a:bodyPr wrap="square">
            <a:spAutoFit/>
          </a:bodyPr>
          <a:lstStyle/>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Site Visits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Collaboratives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Dental Data Dashboard</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CDE</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Needs Assessment</a:t>
            </a:r>
          </a:p>
          <a:p>
            <a:pPr marL="514350" indent="-514350">
              <a:buAutoNum type="arabicPeriod"/>
            </a:pPr>
            <a:r>
              <a:rPr lang="en-US" sz="2800" dirty="0" err="1">
                <a:solidFill>
                  <a:srgbClr val="0070C0">
                    <a:alpha val="33000"/>
                  </a:srgbClr>
                </a:solidFill>
                <a:latin typeface="Calibri" panose="020F0502020204030204" pitchFamily="34" charset="0"/>
                <a:cs typeface="Calibri" panose="020F0502020204030204" pitchFamily="34" charset="0"/>
              </a:rPr>
              <a:t>Perio</a:t>
            </a:r>
            <a:r>
              <a:rPr lang="en-US" sz="2800" dirty="0">
                <a:solidFill>
                  <a:srgbClr val="0070C0">
                    <a:alpha val="33000"/>
                  </a:srgbClr>
                </a:solidFill>
                <a:latin typeface="Calibri" panose="020F0502020204030204" pitchFamily="34" charset="0"/>
                <a:cs typeface="Calibri" panose="020F0502020204030204" pitchFamily="34" charset="0"/>
              </a:rPr>
              <a:t> EFDA</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Biopsy and Radiology</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Annual Dental Meeting</a:t>
            </a:r>
          </a:p>
        </p:txBody>
      </p:sp>
      <p:pic>
        <p:nvPicPr>
          <p:cNvPr id="6" name="Picture 5">
            <a:extLst>
              <a:ext uri="{FF2B5EF4-FFF2-40B4-BE49-F238E27FC236}">
                <a16:creationId xmlns:a16="http://schemas.microsoft.com/office/drawing/2014/main" id="{3AD38486-6F4A-4BD1-C94F-731B8B99F9AF}"/>
              </a:ext>
            </a:extLst>
          </p:cNvPr>
          <p:cNvPicPr>
            <a:picLocks noChangeAspect="1"/>
          </p:cNvPicPr>
          <p:nvPr/>
        </p:nvPicPr>
        <p:blipFill>
          <a:blip r:embed="rId3"/>
          <a:stretch>
            <a:fillRect/>
          </a:stretch>
        </p:blipFill>
        <p:spPr>
          <a:xfrm>
            <a:off x="7416099" y="4113"/>
            <a:ext cx="4775901" cy="6853888"/>
          </a:xfrm>
          <a:prstGeom prst="rect">
            <a:avLst/>
          </a:prstGeom>
        </p:spPr>
      </p:pic>
    </p:spTree>
    <p:extLst>
      <p:ext uri="{BB962C8B-B14F-4D97-AF65-F5344CB8AC3E}">
        <p14:creationId xmlns:p14="http://schemas.microsoft.com/office/powerpoint/2010/main" val="3800216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NTDSC Updates: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4951950" cy="3539430"/>
          </a:xfrm>
          <a:prstGeom prst="rect">
            <a:avLst/>
          </a:prstGeom>
          <a:noFill/>
        </p:spPr>
        <p:txBody>
          <a:bodyPr wrap="square">
            <a:spAutoFit/>
          </a:bodyPr>
          <a:lstStyle/>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Site Visits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Collaboratives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Dental Data Dashboard</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CDE</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Needs Assessment</a:t>
            </a:r>
          </a:p>
          <a:p>
            <a:pPr marL="514350" indent="-514350">
              <a:buAutoNum type="arabicPeriod"/>
            </a:pPr>
            <a:r>
              <a:rPr lang="en-US" sz="2800" dirty="0" err="1">
                <a:solidFill>
                  <a:srgbClr val="0070C0">
                    <a:alpha val="33000"/>
                  </a:srgbClr>
                </a:solidFill>
                <a:latin typeface="Calibri" panose="020F0502020204030204" pitchFamily="34" charset="0"/>
                <a:cs typeface="Calibri" panose="020F0502020204030204" pitchFamily="34" charset="0"/>
              </a:rPr>
              <a:t>Perio</a:t>
            </a:r>
            <a:r>
              <a:rPr lang="en-US" sz="2800" dirty="0">
                <a:solidFill>
                  <a:srgbClr val="0070C0">
                    <a:alpha val="33000"/>
                  </a:srgbClr>
                </a:solidFill>
                <a:latin typeface="Calibri" panose="020F0502020204030204" pitchFamily="34" charset="0"/>
                <a:cs typeface="Calibri" panose="020F0502020204030204" pitchFamily="34" charset="0"/>
              </a:rPr>
              <a:t> EFDA</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Biopsy and Radiology</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Annual Dental Meeting</a:t>
            </a:r>
          </a:p>
        </p:txBody>
      </p:sp>
      <p:pic>
        <p:nvPicPr>
          <p:cNvPr id="8" name="Picture 7">
            <a:extLst>
              <a:ext uri="{FF2B5EF4-FFF2-40B4-BE49-F238E27FC236}">
                <a16:creationId xmlns:a16="http://schemas.microsoft.com/office/drawing/2014/main" id="{D4D8D1D4-03B5-B7ED-BC15-D6FA9AC8D147}"/>
              </a:ext>
            </a:extLst>
          </p:cNvPr>
          <p:cNvPicPr>
            <a:picLocks noChangeAspect="1"/>
          </p:cNvPicPr>
          <p:nvPr/>
        </p:nvPicPr>
        <p:blipFill>
          <a:blip r:embed="rId3"/>
          <a:stretch>
            <a:fillRect/>
          </a:stretch>
        </p:blipFill>
        <p:spPr>
          <a:xfrm>
            <a:off x="7498080" y="10459"/>
            <a:ext cx="4693920" cy="6847542"/>
          </a:xfrm>
          <a:prstGeom prst="rect">
            <a:avLst/>
          </a:prstGeom>
        </p:spPr>
      </p:pic>
    </p:spTree>
    <p:extLst>
      <p:ext uri="{BB962C8B-B14F-4D97-AF65-F5344CB8AC3E}">
        <p14:creationId xmlns:p14="http://schemas.microsoft.com/office/powerpoint/2010/main" val="45761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68C7D7-A704-2006-048A-08BADF9FA7D8}"/>
              </a:ext>
            </a:extLst>
          </p:cNvPr>
          <p:cNvSpPr txBox="1"/>
          <p:nvPr/>
        </p:nvSpPr>
        <p:spPr>
          <a:xfrm>
            <a:off x="5637125" y="3376246"/>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223A4086-9C87-794D-DEB1-026BB8399104}"/>
              </a:ext>
            </a:extLst>
          </p:cNvPr>
          <p:cNvSpPr txBox="1"/>
          <p:nvPr/>
        </p:nvSpPr>
        <p:spPr>
          <a:xfrm>
            <a:off x="1372395" y="109567"/>
            <a:ext cx="9925525" cy="646331"/>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Today’s Agenda</a:t>
            </a:r>
          </a:p>
        </p:txBody>
      </p:sp>
      <p:sp>
        <p:nvSpPr>
          <p:cNvPr id="3" name="TextBox 2">
            <a:extLst>
              <a:ext uri="{FF2B5EF4-FFF2-40B4-BE49-F238E27FC236}">
                <a16:creationId xmlns:a16="http://schemas.microsoft.com/office/drawing/2014/main" id="{A0985A41-6117-52CC-45F8-0792E1D60A2E}"/>
              </a:ext>
            </a:extLst>
          </p:cNvPr>
          <p:cNvSpPr txBox="1"/>
          <p:nvPr/>
        </p:nvSpPr>
        <p:spPr>
          <a:xfrm>
            <a:off x="4766868" y="755898"/>
            <a:ext cx="6685203" cy="5632311"/>
          </a:xfrm>
          <a:prstGeom prst="rect">
            <a:avLst/>
          </a:prstGeom>
          <a:noFill/>
        </p:spPr>
        <p:txBody>
          <a:bodyPr wrap="square">
            <a:spAutoFit/>
          </a:bodyPr>
          <a:lstStyle/>
          <a:p>
            <a:pPr marL="0" marR="0" algn="l">
              <a:spcBef>
                <a:spcPts val="0"/>
              </a:spcBef>
              <a:spcAft>
                <a:spcPts val="0"/>
              </a:spcAft>
            </a:pPr>
            <a:r>
              <a:rPr lang="en-US" sz="2000" b="1" i="0" dirty="0">
                <a:solidFill>
                  <a:srgbClr val="0070C0"/>
                </a:solidFill>
                <a:effectLst/>
                <a:latin typeface="Arial" panose="020B0604020202020204" pitchFamily="34" charset="0"/>
              </a:rPr>
              <a:t>12:00 - 1:00 Lunch</a:t>
            </a: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Introductions of all participants</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1:00-1:30 </a:t>
            </a:r>
            <a:r>
              <a:rPr lang="en-US" sz="2000" b="1" dirty="0">
                <a:solidFill>
                  <a:srgbClr val="0070C0"/>
                </a:solidFill>
                <a:latin typeface="Arial" panose="020B0604020202020204" pitchFamily="34" charset="0"/>
              </a:rPr>
              <a:t>IHS and </a:t>
            </a:r>
            <a:r>
              <a:rPr lang="en-US" sz="2000" b="1" i="0" dirty="0">
                <a:solidFill>
                  <a:srgbClr val="0070C0"/>
                </a:solidFill>
                <a:effectLst/>
                <a:latin typeface="Arial" panose="020B0604020202020204" pitchFamily="34" charset="0"/>
              </a:rPr>
              <a:t>NTDSC Updates</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1:30 - 2:30 Policies &amp; Procedures, Protocols/SOPs</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2:30-2:45 Break</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2:45-3:30 Data and QI/QA</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3:30-3:45 Staffing</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3:45-4:30 Conflict Management and Resolution</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4:30-4:45 Wee Smile Collaborative Recruitment</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4:45-5:00 Final Comments/Closing</a:t>
            </a:r>
            <a:endParaRPr lang="en-US" sz="2000" b="0" i="0" dirty="0">
              <a:solidFill>
                <a:srgbClr val="0070C0"/>
              </a:solidFill>
              <a:effectLst/>
              <a:latin typeface="Times New Roman" panose="02020603050405020304" pitchFamily="18" charset="0"/>
            </a:endParaRPr>
          </a:p>
        </p:txBody>
      </p:sp>
    </p:spTree>
    <p:extLst>
      <p:ext uri="{BB962C8B-B14F-4D97-AF65-F5344CB8AC3E}">
        <p14:creationId xmlns:p14="http://schemas.microsoft.com/office/powerpoint/2010/main" val="3731215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NTDSC Updates: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4951950" cy="3539430"/>
          </a:xfrm>
          <a:prstGeom prst="rect">
            <a:avLst/>
          </a:prstGeom>
          <a:noFill/>
        </p:spPr>
        <p:txBody>
          <a:bodyPr wrap="square">
            <a:spAutoFit/>
          </a:bodyPr>
          <a:lstStyle/>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Site Visits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Collaboratives</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Dental Data Dashboard</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CDE</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Needs Assessment</a:t>
            </a:r>
          </a:p>
          <a:p>
            <a:pPr marL="514350" indent="-514350">
              <a:buAutoNum type="arabicPeriod"/>
            </a:pPr>
            <a:r>
              <a:rPr lang="en-US" sz="2800" dirty="0" err="1">
                <a:solidFill>
                  <a:srgbClr val="0070C0">
                    <a:alpha val="33000"/>
                  </a:srgbClr>
                </a:solidFill>
                <a:latin typeface="Calibri" panose="020F0502020204030204" pitchFamily="34" charset="0"/>
                <a:cs typeface="Calibri" panose="020F0502020204030204" pitchFamily="34" charset="0"/>
              </a:rPr>
              <a:t>Perio</a:t>
            </a:r>
            <a:r>
              <a:rPr lang="en-US" sz="2800" dirty="0">
                <a:solidFill>
                  <a:srgbClr val="0070C0">
                    <a:alpha val="33000"/>
                  </a:srgbClr>
                </a:solidFill>
                <a:latin typeface="Calibri" panose="020F0502020204030204" pitchFamily="34" charset="0"/>
                <a:cs typeface="Calibri" panose="020F0502020204030204" pitchFamily="34" charset="0"/>
              </a:rPr>
              <a:t> EFDA</a:t>
            </a:r>
          </a:p>
          <a:p>
            <a:pPr marL="514350" indent="-514350">
              <a:buAutoNum type="arabicPeriod"/>
            </a:pPr>
            <a:r>
              <a:rPr lang="en-US" sz="2800" dirty="0">
                <a:solidFill>
                  <a:srgbClr val="0070C0">
                    <a:alpha val="33000"/>
                  </a:srgbClr>
                </a:solidFill>
                <a:latin typeface="Calibri" panose="020F0502020204030204" pitchFamily="34" charset="0"/>
                <a:cs typeface="Calibri" panose="020F0502020204030204" pitchFamily="34" charset="0"/>
              </a:rPr>
              <a:t>Biopsy and Radiology</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Annual Dental Meeting</a:t>
            </a:r>
          </a:p>
        </p:txBody>
      </p:sp>
      <p:pic>
        <p:nvPicPr>
          <p:cNvPr id="9" name="Picture 8">
            <a:extLst>
              <a:ext uri="{FF2B5EF4-FFF2-40B4-BE49-F238E27FC236}">
                <a16:creationId xmlns:a16="http://schemas.microsoft.com/office/drawing/2014/main" id="{A5F4F7C3-B236-301F-22D7-A55D01DC63A4}"/>
              </a:ext>
            </a:extLst>
          </p:cNvPr>
          <p:cNvPicPr>
            <a:picLocks noChangeAspect="1"/>
          </p:cNvPicPr>
          <p:nvPr/>
        </p:nvPicPr>
        <p:blipFill>
          <a:blip r:embed="rId3"/>
          <a:stretch>
            <a:fillRect/>
          </a:stretch>
        </p:blipFill>
        <p:spPr>
          <a:xfrm>
            <a:off x="6400800" y="-1964"/>
            <a:ext cx="5791200" cy="6859964"/>
          </a:xfrm>
          <a:prstGeom prst="rect">
            <a:avLst/>
          </a:prstGeom>
        </p:spPr>
      </p:pic>
    </p:spTree>
    <p:extLst>
      <p:ext uri="{BB962C8B-B14F-4D97-AF65-F5344CB8AC3E}">
        <p14:creationId xmlns:p14="http://schemas.microsoft.com/office/powerpoint/2010/main" val="1176539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74DB-D763-42AE-88AA-EB12E6A0C375}"/>
              </a:ext>
            </a:extLst>
          </p:cNvPr>
          <p:cNvSpPr>
            <a:spLocks noGrp="1"/>
          </p:cNvSpPr>
          <p:nvPr>
            <p:ph type="title" idx="4294967295"/>
          </p:nvPr>
        </p:nvSpPr>
        <p:spPr>
          <a:xfrm>
            <a:off x="3357563" y="365125"/>
            <a:ext cx="8834437" cy="801688"/>
          </a:xfrm>
        </p:spPr>
        <p:txBody>
          <a:bodyPr>
            <a:normAutofit/>
          </a:bodyPr>
          <a:lstStyle/>
          <a:p>
            <a:r>
              <a:rPr lang="en-US" sz="3600" dirty="0">
                <a:solidFill>
                  <a:srgbClr val="0070C0"/>
                </a:solidFill>
              </a:rPr>
              <a:t>IHS Division of Oral Health (DOH) website</a:t>
            </a:r>
          </a:p>
        </p:txBody>
      </p:sp>
      <p:sp>
        <p:nvSpPr>
          <p:cNvPr id="7" name="Title 1">
            <a:extLst>
              <a:ext uri="{FF2B5EF4-FFF2-40B4-BE49-F238E27FC236}">
                <a16:creationId xmlns:a16="http://schemas.microsoft.com/office/drawing/2014/main" id="{C6A24A27-1F92-0064-B3E2-71281D9993DD}"/>
              </a:ext>
            </a:extLst>
          </p:cNvPr>
          <p:cNvSpPr txBox="1">
            <a:spLocks/>
          </p:cNvSpPr>
          <p:nvPr/>
        </p:nvSpPr>
        <p:spPr>
          <a:xfrm>
            <a:off x="5604843" y="1357913"/>
            <a:ext cx="5146168" cy="10403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A4A2"/>
                </a:solidFill>
                <a:latin typeface="Gill Sans Nova Medium" panose="020B0502020204020203" pitchFamily="34" charset="0"/>
                <a:ea typeface="+mj-ea"/>
                <a:cs typeface="Gill Sans" panose="020B0502020104020203" pitchFamily="34" charset="-79"/>
              </a:defRPr>
            </a:lvl1pPr>
          </a:lstStyle>
          <a:p>
            <a:pPr algn="ctr"/>
            <a:r>
              <a:rPr lang="en-US" b="1" u="sng" dirty="0">
                <a:solidFill>
                  <a:srgbClr val="0070C0"/>
                </a:solidFill>
              </a:rPr>
              <a:t>Dental Portal</a:t>
            </a:r>
          </a:p>
        </p:txBody>
      </p:sp>
      <p:grpSp>
        <p:nvGrpSpPr>
          <p:cNvPr id="13" name="Group 12">
            <a:extLst>
              <a:ext uri="{FF2B5EF4-FFF2-40B4-BE49-F238E27FC236}">
                <a16:creationId xmlns:a16="http://schemas.microsoft.com/office/drawing/2014/main" id="{BDC8B17F-7F3F-6D60-AFB2-5EBE74B2E4FD}"/>
              </a:ext>
            </a:extLst>
          </p:cNvPr>
          <p:cNvGrpSpPr/>
          <p:nvPr/>
        </p:nvGrpSpPr>
        <p:grpSpPr>
          <a:xfrm>
            <a:off x="3220278" y="2447650"/>
            <a:ext cx="8852201" cy="4313581"/>
            <a:chOff x="3220278" y="2437711"/>
            <a:chExt cx="8852201" cy="4313581"/>
          </a:xfrm>
        </p:grpSpPr>
        <p:pic>
          <p:nvPicPr>
            <p:cNvPr id="6" name="Picture 5">
              <a:extLst>
                <a:ext uri="{FF2B5EF4-FFF2-40B4-BE49-F238E27FC236}">
                  <a16:creationId xmlns:a16="http://schemas.microsoft.com/office/drawing/2014/main" id="{847D6140-1671-00B9-5819-54FE34ECB137}"/>
                </a:ext>
              </a:extLst>
            </p:cNvPr>
            <p:cNvPicPr>
              <a:picLocks noChangeAspect="1"/>
            </p:cNvPicPr>
            <p:nvPr/>
          </p:nvPicPr>
          <p:blipFill rotWithShape="1">
            <a:blip r:embed="rId3"/>
            <a:srcRect l="1567"/>
            <a:stretch/>
          </p:blipFill>
          <p:spPr>
            <a:xfrm>
              <a:off x="4283375" y="2437711"/>
              <a:ext cx="7789104" cy="4313581"/>
            </a:xfrm>
            <a:prstGeom prst="rect">
              <a:avLst/>
            </a:prstGeom>
          </p:spPr>
        </p:pic>
        <p:sp>
          <p:nvSpPr>
            <p:cNvPr id="10" name="Arrow: Right 9">
              <a:extLst>
                <a:ext uri="{FF2B5EF4-FFF2-40B4-BE49-F238E27FC236}">
                  <a16:creationId xmlns:a16="http://schemas.microsoft.com/office/drawing/2014/main" id="{92FBCDAC-D9C2-BD56-E5A7-1DCEE854B373}"/>
                </a:ext>
              </a:extLst>
            </p:cNvPr>
            <p:cNvSpPr/>
            <p:nvPr/>
          </p:nvSpPr>
          <p:spPr>
            <a:xfrm>
              <a:off x="3220278" y="3816626"/>
              <a:ext cx="940905" cy="39093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E11CA80-76B2-2A7B-BB44-4C5C93A936AE}"/>
              </a:ext>
            </a:extLst>
          </p:cNvPr>
          <p:cNvSpPr txBox="1"/>
          <p:nvPr/>
        </p:nvSpPr>
        <p:spPr>
          <a:xfrm>
            <a:off x="703826" y="3273431"/>
            <a:ext cx="2455356" cy="1477328"/>
          </a:xfrm>
          <a:prstGeom prst="rect">
            <a:avLst/>
          </a:prstGeom>
          <a:noFill/>
        </p:spPr>
        <p:txBody>
          <a:bodyPr wrap="square">
            <a:spAutoFit/>
          </a:bodyPr>
          <a:lstStyle/>
          <a:p>
            <a:r>
              <a:rPr lang="en-US" dirty="0">
                <a:solidFill>
                  <a:srgbClr val="0070C0"/>
                </a:solidFill>
                <a:hlinkClick r:id="rId4">
                  <a:extLst>
                    <a:ext uri="{A12FA001-AC4F-418D-AE19-62706E023703}">
                      <ahyp:hlinkClr xmlns:ahyp="http://schemas.microsoft.com/office/drawing/2018/hyperlinkcolor" val="tx"/>
                    </a:ext>
                  </a:extLst>
                </a:hlinkClick>
              </a:rPr>
              <a:t>https://www.ihs.gov/DOH/index.cfm?fuseaction=home.showportalhome&amp;CFID=90172535&amp;CFTOKEN=15330717</a:t>
            </a:r>
            <a:endParaRPr lang="en-US" dirty="0">
              <a:solidFill>
                <a:srgbClr val="0070C0"/>
              </a:solidFill>
            </a:endParaRPr>
          </a:p>
        </p:txBody>
      </p:sp>
    </p:spTree>
    <p:extLst>
      <p:ext uri="{BB962C8B-B14F-4D97-AF65-F5344CB8AC3E}">
        <p14:creationId xmlns:p14="http://schemas.microsoft.com/office/powerpoint/2010/main" val="2659802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GO FIGURE:</a:t>
            </a:r>
            <a:endParaRPr lang="en-US" sz="24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965A39-D78C-9549-41A7-1E864054EC7A}"/>
              </a:ext>
            </a:extLst>
          </p:cNvPr>
          <p:cNvSpPr txBox="1"/>
          <p:nvPr/>
        </p:nvSpPr>
        <p:spPr>
          <a:xfrm>
            <a:off x="1993721" y="2371699"/>
            <a:ext cx="6094948" cy="769441"/>
          </a:xfrm>
          <a:prstGeom prst="rect">
            <a:avLst/>
          </a:prstGeom>
          <a:noFill/>
        </p:spPr>
        <p:txBody>
          <a:bodyPr wrap="square">
            <a:spAutoFit/>
          </a:bodyPr>
          <a:lstStyle/>
          <a:p>
            <a:r>
              <a:rPr lang="en-US" sz="4400" b="1" i="1" dirty="0">
                <a:solidFill>
                  <a:srgbClr val="7030A0"/>
                </a:solidFill>
              </a:rPr>
              <a:t>64 = S on a CB</a:t>
            </a:r>
          </a:p>
        </p:txBody>
      </p:sp>
      <p:sp>
        <p:nvSpPr>
          <p:cNvPr id="6" name="Title 1">
            <a:extLst>
              <a:ext uri="{FF2B5EF4-FFF2-40B4-BE49-F238E27FC236}">
                <a16:creationId xmlns:a16="http://schemas.microsoft.com/office/drawing/2014/main" id="{EDCBBF73-81EE-F891-C935-2EBE0E8D5F2C}"/>
              </a:ext>
            </a:extLst>
          </p:cNvPr>
          <p:cNvSpPr txBox="1">
            <a:spLocks/>
          </p:cNvSpPr>
          <p:nvPr/>
        </p:nvSpPr>
        <p:spPr>
          <a:xfrm>
            <a:off x="1993721" y="4101580"/>
            <a:ext cx="3162479" cy="1148366"/>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u="sng" dirty="0">
                <a:solidFill>
                  <a:srgbClr val="0070C0"/>
                </a:solidFill>
                <a:latin typeface="Calibri" panose="020F0502020204030204" pitchFamily="34" charset="0"/>
                <a:cs typeface="Calibri" panose="020F0502020204030204" pitchFamily="34" charset="0"/>
              </a:rPr>
              <a:t>Shout out the answer!</a:t>
            </a:r>
            <a:endParaRPr lang="en-US" sz="2400" dirty="0">
              <a:solidFill>
                <a:srgbClr val="0070C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E6E6C19-DD2C-8C5D-D141-1E99C2E47E4B}"/>
              </a:ext>
            </a:extLst>
          </p:cNvPr>
          <p:cNvPicPr>
            <a:picLocks noChangeAspect="1"/>
          </p:cNvPicPr>
          <p:nvPr/>
        </p:nvPicPr>
        <p:blipFill>
          <a:blip r:embed="rId3"/>
          <a:stretch>
            <a:fillRect/>
          </a:stretch>
        </p:blipFill>
        <p:spPr>
          <a:xfrm>
            <a:off x="6835001" y="3563007"/>
            <a:ext cx="5329849" cy="3275200"/>
          </a:xfrm>
          <a:prstGeom prst="rect">
            <a:avLst/>
          </a:prstGeom>
        </p:spPr>
      </p:pic>
      <p:grpSp>
        <p:nvGrpSpPr>
          <p:cNvPr id="12" name="Group 11">
            <a:extLst>
              <a:ext uri="{FF2B5EF4-FFF2-40B4-BE49-F238E27FC236}">
                <a16:creationId xmlns:a16="http://schemas.microsoft.com/office/drawing/2014/main" id="{EF4407B9-7A14-8C14-1F90-765B4CF8389B}"/>
              </a:ext>
            </a:extLst>
          </p:cNvPr>
          <p:cNvGrpSpPr/>
          <p:nvPr/>
        </p:nvGrpSpPr>
        <p:grpSpPr>
          <a:xfrm>
            <a:off x="6869323" y="0"/>
            <a:ext cx="5287026" cy="3751319"/>
            <a:chOff x="6869323" y="0"/>
            <a:chExt cx="5287026" cy="3751319"/>
          </a:xfrm>
        </p:grpSpPr>
        <p:pic>
          <p:nvPicPr>
            <p:cNvPr id="9" name="Picture 8">
              <a:extLst>
                <a:ext uri="{FF2B5EF4-FFF2-40B4-BE49-F238E27FC236}">
                  <a16:creationId xmlns:a16="http://schemas.microsoft.com/office/drawing/2014/main" id="{99FA573A-B68E-93ED-9EF1-F186D75A59CF}"/>
                </a:ext>
              </a:extLst>
            </p:cNvPr>
            <p:cNvPicPr>
              <a:picLocks noChangeAspect="1"/>
            </p:cNvPicPr>
            <p:nvPr/>
          </p:nvPicPr>
          <p:blipFill>
            <a:blip r:embed="rId4"/>
            <a:stretch>
              <a:fillRect/>
            </a:stretch>
          </p:blipFill>
          <p:spPr>
            <a:xfrm>
              <a:off x="6869323" y="0"/>
              <a:ext cx="5287026" cy="3751319"/>
            </a:xfrm>
            <a:prstGeom prst="rect">
              <a:avLst/>
            </a:prstGeom>
          </p:spPr>
        </p:pic>
        <p:sp>
          <p:nvSpPr>
            <p:cNvPr id="11" name="TextBox 10">
              <a:extLst>
                <a:ext uri="{FF2B5EF4-FFF2-40B4-BE49-F238E27FC236}">
                  <a16:creationId xmlns:a16="http://schemas.microsoft.com/office/drawing/2014/main" id="{BCC85F07-8936-1CB4-A021-779061FE1D63}"/>
                </a:ext>
              </a:extLst>
            </p:cNvPr>
            <p:cNvSpPr txBox="1"/>
            <p:nvPr/>
          </p:nvSpPr>
          <p:spPr>
            <a:xfrm>
              <a:off x="7378262" y="125245"/>
              <a:ext cx="4420651" cy="830997"/>
            </a:xfrm>
            <a:prstGeom prst="rect">
              <a:avLst/>
            </a:prstGeom>
            <a:noFill/>
          </p:spPr>
          <p:txBody>
            <a:bodyPr wrap="square">
              <a:spAutoFit/>
            </a:bodyPr>
            <a:lstStyle/>
            <a:p>
              <a:pPr algn="ctr"/>
              <a:r>
                <a:rPr lang="en-US" sz="2400" b="1" i="0" kern="1200" baseline="0" dirty="0">
                  <a:solidFill>
                    <a:schemeClr val="bg1">
                      <a:lumMod val="95000"/>
                    </a:schemeClr>
                  </a:solidFill>
                  <a:effectLst/>
                  <a:latin typeface="+mn-lt"/>
                  <a:ea typeface="+mn-ea"/>
                  <a:cs typeface="+mn-cs"/>
                </a:rPr>
                <a:t>Nice grip on those forceps Dr. Graves.</a:t>
              </a:r>
              <a:endParaRPr lang="en-US" sz="2400" b="1" dirty="0">
                <a:solidFill>
                  <a:schemeClr val="bg1">
                    <a:lumMod val="95000"/>
                  </a:schemeClr>
                </a:solidFill>
              </a:endParaRPr>
            </a:p>
          </p:txBody>
        </p:sp>
      </p:grpSp>
    </p:spTree>
    <p:extLst>
      <p:ext uri="{BB962C8B-B14F-4D97-AF65-F5344CB8AC3E}">
        <p14:creationId xmlns:p14="http://schemas.microsoft.com/office/powerpoint/2010/main" val="2026693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2" y="756104"/>
            <a:ext cx="7927468" cy="1148366"/>
          </a:xfrm>
        </p:spPr>
        <p:txBody>
          <a:bodyPr anchor="ctr">
            <a:normAutofit fontScale="90000"/>
          </a:bodyPr>
          <a:lstStyle/>
          <a:p>
            <a:r>
              <a:rPr lang="en-US" sz="4400" b="1" u="sng" dirty="0">
                <a:solidFill>
                  <a:srgbClr val="0070C0"/>
                </a:solidFill>
                <a:latin typeface="Calibri" panose="020F0502020204030204" pitchFamily="34" charset="0"/>
                <a:cs typeface="Calibri" panose="020F0502020204030204" pitchFamily="34" charset="0"/>
              </a:rPr>
              <a:t>Policies and Procedures, Protocols and Standard Operating Procedures: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2026400"/>
            <a:ext cx="4794639" cy="3877985"/>
          </a:xfrm>
          <a:prstGeom prst="rect">
            <a:avLst/>
          </a:prstGeom>
          <a:noFill/>
        </p:spPr>
        <p:txBody>
          <a:bodyPr wrap="square">
            <a:spAutoFit/>
          </a:bodyPr>
          <a:lstStyle/>
          <a:p>
            <a:pPr marL="342900" indent="-342900" algn="l">
              <a:buAutoNum type="arabicPeriod"/>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Policy and Procedures</a:t>
            </a:r>
          </a:p>
          <a:p>
            <a:pPr marL="800100" lvl="1" indent="-342900">
              <a:buAutoNum type="alphaLcPeriod"/>
            </a:pPr>
            <a:r>
              <a:rPr lang="en-US"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Organizational wide or Interdepartmental</a:t>
            </a:r>
          </a:p>
          <a:p>
            <a:pPr marL="800100" lvl="1" indent="-342900">
              <a:buAutoNum type="alphaLcPeriod"/>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Require Governing Body approval</a:t>
            </a:r>
          </a:p>
          <a:p>
            <a:pPr marL="1314450" lvl="2" indent="-400050">
              <a:buAutoNum type="romanLcPeriod"/>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Tribal Council or Health Board</a:t>
            </a:r>
          </a:p>
          <a:p>
            <a:pPr lvl="2"/>
            <a:endParaRPr lang="en-US" sz="10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Protocols and Standard Operating Procedures</a:t>
            </a:r>
          </a:p>
          <a:p>
            <a:pPr algn="l"/>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a.  Departmental</a:t>
            </a:r>
          </a:p>
          <a:p>
            <a:pPr algn="l"/>
            <a:r>
              <a:rPr lang="en-US" sz="1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b.  Day to day activities</a:t>
            </a:r>
          </a:p>
          <a:p>
            <a:pPr algn="l"/>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c.  Easier to update as new workflows are developed or new information is provided.  </a:t>
            </a:r>
          </a:p>
          <a:p>
            <a:pPr algn="l"/>
            <a:endParaRPr lang="en-US" sz="1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l"/>
            <a:r>
              <a:rPr lang="en-US" sz="1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3.  No paper!  </a:t>
            </a:r>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rPr>
              <a:t>C</a:t>
            </a:r>
            <a:r>
              <a:rPr lang="en-US" sz="1800"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entral electronic access only!</a:t>
            </a:r>
          </a:p>
          <a:p>
            <a:pPr algn="l"/>
            <a:endParaRPr lang="en-US" sz="1000"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4.  IHS DOH Dental Portal Examples </a:t>
            </a:r>
          </a:p>
        </p:txBody>
      </p:sp>
      <p:sp>
        <p:nvSpPr>
          <p:cNvPr id="6" name="TextBox 5">
            <a:extLst>
              <a:ext uri="{FF2B5EF4-FFF2-40B4-BE49-F238E27FC236}">
                <a16:creationId xmlns:a16="http://schemas.microsoft.com/office/drawing/2014/main" id="{274ED6BE-D363-83D7-AB4B-3F5FC133F7F9}"/>
              </a:ext>
            </a:extLst>
          </p:cNvPr>
          <p:cNvSpPr txBox="1"/>
          <p:nvPr/>
        </p:nvSpPr>
        <p:spPr>
          <a:xfrm>
            <a:off x="6788360" y="2494209"/>
            <a:ext cx="4591944" cy="646331"/>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https://www.ihs.gov/DOH/chiefs/index.cfm?fuseaction=duties.display</a:t>
            </a:r>
            <a:r>
              <a:rPr lang="en-US" dirty="0">
                <a:solidFill>
                  <a:srgbClr val="0070C0"/>
                </a:solidFill>
              </a:rPr>
              <a:t> </a:t>
            </a:r>
          </a:p>
        </p:txBody>
      </p:sp>
      <p:pic>
        <p:nvPicPr>
          <p:cNvPr id="7" name="Picture 6" descr="A city with a mountain in the background&#10;&#10;Description automatically generated">
            <a:extLst>
              <a:ext uri="{FF2B5EF4-FFF2-40B4-BE49-F238E27FC236}">
                <a16:creationId xmlns:a16="http://schemas.microsoft.com/office/drawing/2014/main" id="{B76D482D-35DA-4BAF-F679-F95C939E7D6C}"/>
              </a:ext>
            </a:extLst>
          </p:cNvPr>
          <p:cNvPicPr>
            <a:picLocks noChangeAspect="1"/>
          </p:cNvPicPr>
          <p:nvPr/>
        </p:nvPicPr>
        <p:blipFill rotWithShape="1">
          <a:blip r:embed="rId4"/>
          <a:srcRect l="3689" b="26655"/>
          <a:stretch/>
        </p:blipFill>
        <p:spPr>
          <a:xfrm>
            <a:off x="6848541" y="3504674"/>
            <a:ext cx="5343459" cy="3353326"/>
          </a:xfrm>
          <a:prstGeom prst="rect">
            <a:avLst/>
          </a:prstGeom>
        </p:spPr>
      </p:pic>
      <p:sp>
        <p:nvSpPr>
          <p:cNvPr id="8" name="Title 1">
            <a:extLst>
              <a:ext uri="{FF2B5EF4-FFF2-40B4-BE49-F238E27FC236}">
                <a16:creationId xmlns:a16="http://schemas.microsoft.com/office/drawing/2014/main" id="{95F28A28-4820-6D1D-0F6D-6E05B4F30D6C}"/>
              </a:ext>
            </a:extLst>
          </p:cNvPr>
          <p:cNvSpPr txBox="1">
            <a:spLocks/>
          </p:cNvSpPr>
          <p:nvPr/>
        </p:nvSpPr>
        <p:spPr>
          <a:xfrm>
            <a:off x="3982097" y="6374495"/>
            <a:ext cx="2806263" cy="483505"/>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i="1" dirty="0">
                <a:solidFill>
                  <a:srgbClr val="0070C0"/>
                </a:solidFill>
                <a:latin typeface="Calibri" panose="020F0502020204030204" pitchFamily="34" charset="0"/>
                <a:cs typeface="Calibri" panose="020F0502020204030204" pitchFamily="34" charset="0"/>
              </a:rPr>
              <a:t>(Puyallup Tribal Health Authority)</a:t>
            </a:r>
            <a:endParaRPr lang="en-US" sz="1050" i="1" dirty="0">
              <a:solidFill>
                <a:srgbClr val="0070C0"/>
              </a:solidFill>
              <a:latin typeface="Calibri" panose="020F0502020204030204" pitchFamily="34" charset="0"/>
              <a:cs typeface="Calibri" panose="020F0502020204030204" pitchFamily="34" charset="0"/>
            </a:endParaRPr>
          </a:p>
        </p:txBody>
      </p:sp>
      <p:pic>
        <p:nvPicPr>
          <p:cNvPr id="10" name="Picture 9" descr="Flags in front of a memorial&#10;&#10;Description automatically generated">
            <a:extLst>
              <a:ext uri="{FF2B5EF4-FFF2-40B4-BE49-F238E27FC236}">
                <a16:creationId xmlns:a16="http://schemas.microsoft.com/office/drawing/2014/main" id="{32A3B6A1-05D0-4C36-21E5-9E017056B15C}"/>
              </a:ext>
            </a:extLst>
          </p:cNvPr>
          <p:cNvPicPr>
            <a:picLocks noChangeAspect="1"/>
          </p:cNvPicPr>
          <p:nvPr/>
        </p:nvPicPr>
        <p:blipFill rotWithShape="1">
          <a:blip r:embed="rId5"/>
          <a:srcRect l="11675" b="17606"/>
          <a:stretch/>
        </p:blipFill>
        <p:spPr>
          <a:xfrm>
            <a:off x="6848541" y="3182087"/>
            <a:ext cx="3409919" cy="2192044"/>
          </a:xfrm>
          <a:prstGeom prst="rect">
            <a:avLst/>
          </a:prstGeom>
        </p:spPr>
      </p:pic>
      <p:pic>
        <p:nvPicPr>
          <p:cNvPr id="11" name="Picture 10">
            <a:extLst>
              <a:ext uri="{FF2B5EF4-FFF2-40B4-BE49-F238E27FC236}">
                <a16:creationId xmlns:a16="http://schemas.microsoft.com/office/drawing/2014/main" id="{6FB8E8E5-63E1-7C18-99EB-84B4FA6358B4}"/>
              </a:ext>
            </a:extLst>
          </p:cNvPr>
          <p:cNvPicPr>
            <a:picLocks noChangeAspect="1"/>
          </p:cNvPicPr>
          <p:nvPr/>
        </p:nvPicPr>
        <p:blipFill rotWithShape="1">
          <a:blip r:embed="rId6"/>
          <a:srcRect t="5359"/>
          <a:stretch/>
        </p:blipFill>
        <p:spPr>
          <a:xfrm>
            <a:off x="9799455" y="0"/>
            <a:ext cx="2392545" cy="2452662"/>
          </a:xfrm>
          <a:prstGeom prst="rect">
            <a:avLst/>
          </a:prstGeom>
        </p:spPr>
      </p:pic>
    </p:spTree>
    <p:extLst>
      <p:ext uri="{BB962C8B-B14F-4D97-AF65-F5344CB8AC3E}">
        <p14:creationId xmlns:p14="http://schemas.microsoft.com/office/powerpoint/2010/main" val="3148746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2" y="756634"/>
            <a:ext cx="8209722" cy="1148366"/>
          </a:xfrm>
        </p:spPr>
        <p:txBody>
          <a:bodyPr anchor="ctr">
            <a:normAutofit fontScale="90000"/>
          </a:bodyPr>
          <a:lstStyle/>
          <a:p>
            <a:r>
              <a:rPr lang="en-US" sz="4400" b="1" u="sng" dirty="0">
                <a:solidFill>
                  <a:srgbClr val="0070C0"/>
                </a:solidFill>
                <a:latin typeface="Calibri" panose="020F0502020204030204" pitchFamily="34" charset="0"/>
                <a:cs typeface="Calibri" panose="020F0502020204030204" pitchFamily="34" charset="0"/>
              </a:rPr>
              <a:t>Policies and Procedures, Protocols and Standard Operating Procedures: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2026400"/>
            <a:ext cx="9155653" cy="3631763"/>
          </a:xfrm>
          <a:prstGeom prst="rect">
            <a:avLst/>
          </a:prstGeom>
          <a:noFill/>
        </p:spPr>
        <p:txBody>
          <a:bodyPr wrap="square">
            <a:spAutoFit/>
          </a:bodyPr>
          <a:lstStyle/>
          <a:p>
            <a:pPr algn="l"/>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H</a:t>
            </a:r>
            <a:r>
              <a:rPr lang="en-US" sz="2400"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ierarchy approach to safe practices:</a:t>
            </a:r>
          </a:p>
          <a:p>
            <a:pPr algn="l"/>
            <a:endPar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l"/>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a:t>
            </a: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Rules and Regulations (OSHA, FDA, EPA, FGI)</a:t>
            </a:r>
          </a:p>
          <a:p>
            <a:pPr algn="l"/>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State and Local requirements. (State &amp; Local health department)</a:t>
            </a:r>
            <a:endPar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l"/>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3.  Manufacturers Instructions for Use</a:t>
            </a: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 (IFUs)</a:t>
            </a:r>
          </a:p>
          <a:p>
            <a:pPr algn="l"/>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4.  Evidence-Based Guidelines and National Standards (CDC)</a:t>
            </a:r>
            <a:endPar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l"/>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5.  Consensus Documents (AAMI) (stricter, if you use AMMI for one aspect of IC, then you need to use it for all other aspects, can't pick and choose.)</a:t>
            </a:r>
            <a:endPar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l"/>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6.  Organization’s Infection Prevention and Control Policy</a:t>
            </a:r>
          </a:p>
        </p:txBody>
      </p:sp>
      <p:sp>
        <p:nvSpPr>
          <p:cNvPr id="7" name="TextBox 6">
            <a:extLst>
              <a:ext uri="{FF2B5EF4-FFF2-40B4-BE49-F238E27FC236}">
                <a16:creationId xmlns:a16="http://schemas.microsoft.com/office/drawing/2014/main" id="{8A91DEAA-56B4-0513-6CEF-C3A1B8F41FBA}"/>
              </a:ext>
            </a:extLst>
          </p:cNvPr>
          <p:cNvSpPr txBox="1"/>
          <p:nvPr/>
        </p:nvSpPr>
        <p:spPr>
          <a:xfrm>
            <a:off x="5132438" y="5658163"/>
            <a:ext cx="6094948" cy="1077218"/>
          </a:xfrm>
          <a:prstGeom prst="rect">
            <a:avLst/>
          </a:prstGeom>
          <a:noFill/>
        </p:spPr>
        <p:txBody>
          <a:bodyPr wrap="square">
            <a:spAutoFit/>
          </a:bodyPr>
          <a:lstStyle/>
          <a:p>
            <a:pPr algn="l"/>
            <a:r>
              <a:rPr lang="en-US" sz="1600" b="1" i="1" u="sng"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Credit for this outline to:  </a:t>
            </a:r>
          </a:p>
          <a:p>
            <a:pPr algn="l"/>
            <a:r>
              <a:rPr lang="en-US" sz="1600" b="1" i="1"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Damon Pope, DMD</a:t>
            </a:r>
            <a:endParaRPr lang="en-US"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600" b="1" i="1"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IHS DOH National Dental Infection Control &amp; Safety Coordinator</a:t>
            </a:r>
            <a:endParaRPr lang="en-US"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600" b="1" i="1"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Indian Health Service HQ</a:t>
            </a:r>
            <a:endParaRPr lang="en-US" sz="1800" b="0" i="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3285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10141759" cy="1148366"/>
          </a:xfrm>
        </p:spPr>
        <p:txBody>
          <a:bodyPr anchor="ctr">
            <a:noAutofit/>
          </a:bodyPr>
          <a:lstStyle/>
          <a:p>
            <a:r>
              <a:rPr lang="en-US" sz="2400" b="1" u="sng" dirty="0">
                <a:solidFill>
                  <a:srgbClr val="0070C0"/>
                </a:solidFill>
                <a:latin typeface="Calibri" panose="020F0502020204030204" pitchFamily="34" charset="0"/>
                <a:cs typeface="Calibri" panose="020F0502020204030204" pitchFamily="34" charset="0"/>
              </a:rPr>
              <a:t>Policies and Procedures, Protocols and Standard Operating Procedures:</a:t>
            </a:r>
            <a:br>
              <a:rPr lang="en-US" sz="2400" b="1" u="sng" dirty="0">
                <a:solidFill>
                  <a:srgbClr val="0070C0"/>
                </a:solidFill>
                <a:latin typeface="Calibri" panose="020F0502020204030204" pitchFamily="34" charset="0"/>
                <a:cs typeface="Calibri" panose="020F0502020204030204" pitchFamily="34" charset="0"/>
              </a:rPr>
            </a:br>
            <a:r>
              <a:rPr lang="en-US" sz="2400" b="1" u="sng" dirty="0">
                <a:solidFill>
                  <a:srgbClr val="0070C0"/>
                </a:solidFill>
                <a:latin typeface="Calibri" panose="020F0502020204030204" pitchFamily="34" charset="0"/>
                <a:cs typeface="Calibri" panose="020F0502020204030204" pitchFamily="34" charset="0"/>
              </a:rPr>
              <a:t>AAAHC</a:t>
            </a:r>
            <a:br>
              <a:rPr lang="en-US" sz="2400" b="1" u="sng" dirty="0">
                <a:solidFill>
                  <a:srgbClr val="0070C0"/>
                </a:solidFill>
                <a:latin typeface="Calibri" panose="020F0502020204030204" pitchFamily="34" charset="0"/>
                <a:cs typeface="Calibri" panose="020F0502020204030204" pitchFamily="34" charset="0"/>
              </a:rPr>
            </a:br>
            <a:endParaRPr lang="en-US" sz="1400" dirty="0">
              <a:solidFill>
                <a:srgbClr val="0070C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8D47261-28D6-5AE9-8466-82E9BC79A573}"/>
              </a:ext>
            </a:extLst>
          </p:cNvPr>
          <p:cNvPicPr>
            <a:picLocks noChangeAspect="1"/>
          </p:cNvPicPr>
          <p:nvPr/>
        </p:nvPicPr>
        <p:blipFill rotWithShape="1">
          <a:blip r:embed="rId3"/>
          <a:srcRect l="5875" b="6221"/>
          <a:stretch/>
        </p:blipFill>
        <p:spPr>
          <a:xfrm>
            <a:off x="3110947" y="1258956"/>
            <a:ext cx="4522139" cy="4644887"/>
          </a:xfrm>
          <a:prstGeom prst="rect">
            <a:avLst/>
          </a:prstGeom>
        </p:spPr>
      </p:pic>
      <p:pic>
        <p:nvPicPr>
          <p:cNvPr id="8" name="Picture 7">
            <a:extLst>
              <a:ext uri="{FF2B5EF4-FFF2-40B4-BE49-F238E27FC236}">
                <a16:creationId xmlns:a16="http://schemas.microsoft.com/office/drawing/2014/main" id="{AD679463-F465-9B2C-47C7-60FC6AB7BFB2}"/>
              </a:ext>
            </a:extLst>
          </p:cNvPr>
          <p:cNvPicPr>
            <a:picLocks noChangeAspect="1"/>
          </p:cNvPicPr>
          <p:nvPr/>
        </p:nvPicPr>
        <p:blipFill>
          <a:blip r:embed="rId4"/>
          <a:stretch>
            <a:fillRect/>
          </a:stretch>
        </p:blipFill>
        <p:spPr>
          <a:xfrm>
            <a:off x="7724741" y="1258956"/>
            <a:ext cx="4278863" cy="4644887"/>
          </a:xfrm>
          <a:prstGeom prst="rect">
            <a:avLst/>
          </a:prstGeom>
        </p:spPr>
      </p:pic>
    </p:spTree>
    <p:extLst>
      <p:ext uri="{BB962C8B-B14F-4D97-AF65-F5344CB8AC3E}">
        <p14:creationId xmlns:p14="http://schemas.microsoft.com/office/powerpoint/2010/main" val="3777330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10141759" cy="1148366"/>
          </a:xfrm>
        </p:spPr>
        <p:txBody>
          <a:bodyPr anchor="ctr">
            <a:noAutofit/>
          </a:bodyPr>
          <a:lstStyle/>
          <a:p>
            <a:r>
              <a:rPr lang="en-US" sz="2400" b="1" u="sng" dirty="0">
                <a:solidFill>
                  <a:srgbClr val="0070C0"/>
                </a:solidFill>
                <a:latin typeface="Calibri" panose="020F0502020204030204" pitchFamily="34" charset="0"/>
                <a:cs typeface="Calibri" panose="020F0502020204030204" pitchFamily="34" charset="0"/>
              </a:rPr>
              <a:t>Policies and Procedures, Protocols and Standard Operating Procedures:</a:t>
            </a:r>
            <a:br>
              <a:rPr lang="en-US" sz="2400" b="1" u="sng" dirty="0">
                <a:solidFill>
                  <a:srgbClr val="0070C0"/>
                </a:solidFill>
                <a:latin typeface="Calibri" panose="020F0502020204030204" pitchFamily="34" charset="0"/>
                <a:cs typeface="Calibri" panose="020F0502020204030204" pitchFamily="34" charset="0"/>
              </a:rPr>
            </a:br>
            <a:r>
              <a:rPr lang="en-US" sz="2400" b="1" u="sng" dirty="0">
                <a:solidFill>
                  <a:srgbClr val="0070C0"/>
                </a:solidFill>
                <a:latin typeface="Calibri" panose="020F0502020204030204" pitchFamily="34" charset="0"/>
                <a:cs typeface="Calibri" panose="020F0502020204030204" pitchFamily="34" charset="0"/>
              </a:rPr>
              <a:t>AAAHC</a:t>
            </a:r>
            <a:br>
              <a:rPr lang="en-US" sz="2400" b="1" u="sng" dirty="0">
                <a:solidFill>
                  <a:srgbClr val="0070C0"/>
                </a:solidFill>
                <a:latin typeface="Calibri" panose="020F0502020204030204" pitchFamily="34" charset="0"/>
                <a:cs typeface="Calibri" panose="020F0502020204030204" pitchFamily="34" charset="0"/>
              </a:rPr>
            </a:br>
            <a:endParaRPr lang="en-US" sz="1400" dirty="0">
              <a:solidFill>
                <a:srgbClr val="0070C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E2DBF6-7972-A3B3-77D1-2E61F7E0251F}"/>
              </a:ext>
            </a:extLst>
          </p:cNvPr>
          <p:cNvPicPr>
            <a:picLocks noChangeAspect="1"/>
          </p:cNvPicPr>
          <p:nvPr/>
        </p:nvPicPr>
        <p:blipFill>
          <a:blip r:embed="rId3"/>
          <a:stretch>
            <a:fillRect/>
          </a:stretch>
        </p:blipFill>
        <p:spPr>
          <a:xfrm>
            <a:off x="918260" y="1625048"/>
            <a:ext cx="3797283" cy="3607904"/>
          </a:xfrm>
          <a:prstGeom prst="rect">
            <a:avLst/>
          </a:prstGeom>
        </p:spPr>
      </p:pic>
      <p:pic>
        <p:nvPicPr>
          <p:cNvPr id="10" name="Picture 9">
            <a:extLst>
              <a:ext uri="{FF2B5EF4-FFF2-40B4-BE49-F238E27FC236}">
                <a16:creationId xmlns:a16="http://schemas.microsoft.com/office/drawing/2014/main" id="{DD5FD2AB-4C89-C18A-6232-A3CC9F4EA833}"/>
              </a:ext>
            </a:extLst>
          </p:cNvPr>
          <p:cNvPicPr>
            <a:picLocks noChangeAspect="1"/>
          </p:cNvPicPr>
          <p:nvPr/>
        </p:nvPicPr>
        <p:blipFill>
          <a:blip r:embed="rId4"/>
          <a:stretch>
            <a:fillRect/>
          </a:stretch>
        </p:blipFill>
        <p:spPr>
          <a:xfrm>
            <a:off x="4804995" y="1625049"/>
            <a:ext cx="7112375" cy="4924838"/>
          </a:xfrm>
          <a:prstGeom prst="rect">
            <a:avLst/>
          </a:prstGeom>
        </p:spPr>
      </p:pic>
      <p:sp>
        <p:nvSpPr>
          <p:cNvPr id="11" name="Arrow: Right 10">
            <a:extLst>
              <a:ext uri="{FF2B5EF4-FFF2-40B4-BE49-F238E27FC236}">
                <a16:creationId xmlns:a16="http://schemas.microsoft.com/office/drawing/2014/main" id="{EE6C9E59-054A-2852-069B-BD84232B82F7}"/>
              </a:ext>
            </a:extLst>
          </p:cNvPr>
          <p:cNvSpPr/>
          <p:nvPr/>
        </p:nvSpPr>
        <p:spPr>
          <a:xfrm>
            <a:off x="4899992" y="2912166"/>
            <a:ext cx="153482" cy="17890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52AC4EC9-47DE-0386-00E5-8336D6B53186}"/>
              </a:ext>
            </a:extLst>
          </p:cNvPr>
          <p:cNvSpPr/>
          <p:nvPr/>
        </p:nvSpPr>
        <p:spPr>
          <a:xfrm>
            <a:off x="4877067" y="4456444"/>
            <a:ext cx="153482" cy="17890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44E8D43-DDCC-D236-1E89-F5675D28BCD4}"/>
              </a:ext>
            </a:extLst>
          </p:cNvPr>
          <p:cNvSpPr/>
          <p:nvPr/>
        </p:nvSpPr>
        <p:spPr>
          <a:xfrm>
            <a:off x="4875985" y="4247326"/>
            <a:ext cx="153482" cy="17890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4CB0C11-15B9-9696-28C2-89003AAE3BF6}"/>
              </a:ext>
            </a:extLst>
          </p:cNvPr>
          <p:cNvSpPr/>
          <p:nvPr/>
        </p:nvSpPr>
        <p:spPr>
          <a:xfrm>
            <a:off x="4875985" y="3780581"/>
            <a:ext cx="153482" cy="17890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BD8C43E-F6D6-5A23-CB32-7747FBF54EF7}"/>
              </a:ext>
            </a:extLst>
          </p:cNvPr>
          <p:cNvSpPr/>
          <p:nvPr/>
        </p:nvSpPr>
        <p:spPr>
          <a:xfrm>
            <a:off x="4875985" y="3588029"/>
            <a:ext cx="153482" cy="17890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002EC3B-C990-5591-AF0B-FF0B1D212CFA}"/>
              </a:ext>
            </a:extLst>
          </p:cNvPr>
          <p:cNvSpPr/>
          <p:nvPr/>
        </p:nvSpPr>
        <p:spPr>
          <a:xfrm>
            <a:off x="4877067" y="6246944"/>
            <a:ext cx="153482" cy="17890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991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10141759" cy="1148366"/>
          </a:xfrm>
        </p:spPr>
        <p:txBody>
          <a:bodyPr anchor="ctr">
            <a:noAutofit/>
          </a:bodyPr>
          <a:lstStyle/>
          <a:p>
            <a:r>
              <a:rPr lang="en-US" sz="2400" b="1" u="sng" dirty="0">
                <a:solidFill>
                  <a:srgbClr val="0070C0"/>
                </a:solidFill>
                <a:latin typeface="Calibri" panose="020F0502020204030204" pitchFamily="34" charset="0"/>
                <a:cs typeface="Calibri" panose="020F0502020204030204" pitchFamily="34" charset="0"/>
              </a:rPr>
              <a:t>Policies and Procedures, Protocols and Standard Operating Procedures:</a:t>
            </a:r>
            <a:br>
              <a:rPr lang="en-US" sz="2400" b="1" u="sng" dirty="0">
                <a:solidFill>
                  <a:srgbClr val="0070C0"/>
                </a:solidFill>
                <a:latin typeface="Calibri" panose="020F0502020204030204" pitchFamily="34" charset="0"/>
                <a:cs typeface="Calibri" panose="020F0502020204030204" pitchFamily="34" charset="0"/>
              </a:rPr>
            </a:br>
            <a:r>
              <a:rPr lang="en-US" sz="2400" b="1" u="sng" dirty="0">
                <a:solidFill>
                  <a:srgbClr val="0070C0"/>
                </a:solidFill>
                <a:latin typeface="Calibri" panose="020F0502020204030204" pitchFamily="34" charset="0"/>
                <a:cs typeface="Calibri" panose="020F0502020204030204" pitchFamily="34" charset="0"/>
              </a:rPr>
              <a:t>AAAHC</a:t>
            </a:r>
            <a:br>
              <a:rPr lang="en-US" sz="2400" b="1" u="sng" dirty="0">
                <a:solidFill>
                  <a:srgbClr val="0070C0"/>
                </a:solidFill>
                <a:latin typeface="Calibri" panose="020F0502020204030204" pitchFamily="34" charset="0"/>
                <a:cs typeface="Calibri" panose="020F0502020204030204" pitchFamily="34" charset="0"/>
              </a:rPr>
            </a:br>
            <a:endParaRPr lang="en-US" sz="1400" dirty="0">
              <a:solidFill>
                <a:srgbClr val="0070C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E2DBF6-7972-A3B3-77D1-2E61F7E0251F}"/>
              </a:ext>
            </a:extLst>
          </p:cNvPr>
          <p:cNvPicPr>
            <a:picLocks noChangeAspect="1"/>
          </p:cNvPicPr>
          <p:nvPr/>
        </p:nvPicPr>
        <p:blipFill>
          <a:blip r:embed="rId3"/>
          <a:stretch>
            <a:fillRect/>
          </a:stretch>
        </p:blipFill>
        <p:spPr>
          <a:xfrm>
            <a:off x="906809" y="1625048"/>
            <a:ext cx="2875973" cy="2732541"/>
          </a:xfrm>
          <a:prstGeom prst="rect">
            <a:avLst/>
          </a:prstGeom>
        </p:spPr>
      </p:pic>
      <p:pic>
        <p:nvPicPr>
          <p:cNvPr id="4" name="Picture 3">
            <a:extLst>
              <a:ext uri="{FF2B5EF4-FFF2-40B4-BE49-F238E27FC236}">
                <a16:creationId xmlns:a16="http://schemas.microsoft.com/office/drawing/2014/main" id="{40A5F9A2-B07F-B1CD-EC95-B1032FB7B40E}"/>
              </a:ext>
            </a:extLst>
          </p:cNvPr>
          <p:cNvPicPr>
            <a:picLocks noChangeAspect="1"/>
          </p:cNvPicPr>
          <p:nvPr/>
        </p:nvPicPr>
        <p:blipFill>
          <a:blip r:embed="rId4"/>
          <a:stretch>
            <a:fillRect/>
          </a:stretch>
        </p:blipFill>
        <p:spPr>
          <a:xfrm>
            <a:off x="3771112" y="1625048"/>
            <a:ext cx="8314351" cy="4506192"/>
          </a:xfrm>
          <a:prstGeom prst="rect">
            <a:avLst/>
          </a:prstGeom>
        </p:spPr>
      </p:pic>
    </p:spTree>
    <p:extLst>
      <p:ext uri="{BB962C8B-B14F-4D97-AF65-F5344CB8AC3E}">
        <p14:creationId xmlns:p14="http://schemas.microsoft.com/office/powerpoint/2010/main" val="1021495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GO FIGURE:</a:t>
            </a:r>
            <a:endParaRPr lang="en-US" sz="24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965A39-D78C-9549-41A7-1E864054EC7A}"/>
              </a:ext>
            </a:extLst>
          </p:cNvPr>
          <p:cNvSpPr txBox="1"/>
          <p:nvPr/>
        </p:nvSpPr>
        <p:spPr>
          <a:xfrm>
            <a:off x="1993721" y="2371699"/>
            <a:ext cx="6094948" cy="769441"/>
          </a:xfrm>
          <a:prstGeom prst="rect">
            <a:avLst/>
          </a:prstGeom>
          <a:noFill/>
        </p:spPr>
        <p:txBody>
          <a:bodyPr wrap="square">
            <a:spAutoFit/>
          </a:bodyPr>
          <a:lstStyle/>
          <a:p>
            <a:r>
              <a:rPr lang="en-US" sz="4400" b="1" i="1" dirty="0">
                <a:solidFill>
                  <a:srgbClr val="7030A0"/>
                </a:solidFill>
              </a:rPr>
              <a:t>18 = H on a GC</a:t>
            </a:r>
          </a:p>
        </p:txBody>
      </p:sp>
      <p:sp>
        <p:nvSpPr>
          <p:cNvPr id="6" name="Title 1">
            <a:extLst>
              <a:ext uri="{FF2B5EF4-FFF2-40B4-BE49-F238E27FC236}">
                <a16:creationId xmlns:a16="http://schemas.microsoft.com/office/drawing/2014/main" id="{EDCBBF73-81EE-F891-C935-2EBE0E8D5F2C}"/>
              </a:ext>
            </a:extLst>
          </p:cNvPr>
          <p:cNvSpPr txBox="1">
            <a:spLocks/>
          </p:cNvSpPr>
          <p:nvPr/>
        </p:nvSpPr>
        <p:spPr>
          <a:xfrm>
            <a:off x="1993721" y="4101580"/>
            <a:ext cx="3162479" cy="1148366"/>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u="sng" dirty="0">
                <a:solidFill>
                  <a:srgbClr val="0070C0"/>
                </a:solidFill>
                <a:latin typeface="Calibri" panose="020F0502020204030204" pitchFamily="34" charset="0"/>
                <a:cs typeface="Calibri" panose="020F0502020204030204" pitchFamily="34" charset="0"/>
              </a:rPr>
              <a:t>Shout out the answer!</a:t>
            </a:r>
            <a:endParaRPr lang="en-US" sz="2400" dirty="0">
              <a:solidFill>
                <a:srgbClr val="0070C0"/>
              </a:solidFill>
              <a:latin typeface="Calibri" panose="020F0502020204030204" pitchFamily="34" charset="0"/>
              <a:cs typeface="Calibri" panose="020F0502020204030204" pitchFamily="34" charset="0"/>
            </a:endParaRPr>
          </a:p>
        </p:txBody>
      </p:sp>
      <p:pic>
        <p:nvPicPr>
          <p:cNvPr id="7" name="Picture 6" descr="A group of people posing for a photo&#10;&#10;Description automatically generated">
            <a:extLst>
              <a:ext uri="{FF2B5EF4-FFF2-40B4-BE49-F238E27FC236}">
                <a16:creationId xmlns:a16="http://schemas.microsoft.com/office/drawing/2014/main" id="{3EC6DEA5-B0F4-6899-1760-B665620E2BBC}"/>
              </a:ext>
            </a:extLst>
          </p:cNvPr>
          <p:cNvPicPr>
            <a:picLocks noChangeAspect="1"/>
          </p:cNvPicPr>
          <p:nvPr/>
        </p:nvPicPr>
        <p:blipFill rotWithShape="1">
          <a:blip r:embed="rId3"/>
          <a:srcRect t="22254"/>
          <a:stretch/>
        </p:blipFill>
        <p:spPr>
          <a:xfrm>
            <a:off x="6329331" y="2847224"/>
            <a:ext cx="5847956" cy="3975346"/>
          </a:xfrm>
          <a:prstGeom prst="rect">
            <a:avLst/>
          </a:prstGeom>
        </p:spPr>
      </p:pic>
      <p:pic>
        <p:nvPicPr>
          <p:cNvPr id="1026" name="Picture 2">
            <a:extLst>
              <a:ext uri="{FF2B5EF4-FFF2-40B4-BE49-F238E27FC236}">
                <a16:creationId xmlns:a16="http://schemas.microsoft.com/office/drawing/2014/main" id="{06662EA5-727E-621D-6C03-6859448C5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092" y="26414"/>
            <a:ext cx="3752195" cy="24999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46D0B86-6141-B967-8F7F-58FF2F820FCB}"/>
              </a:ext>
            </a:extLst>
          </p:cNvPr>
          <p:cNvPicPr>
            <a:picLocks noChangeAspect="1"/>
          </p:cNvPicPr>
          <p:nvPr/>
        </p:nvPicPr>
        <p:blipFill>
          <a:blip r:embed="rId5"/>
          <a:stretch>
            <a:fillRect/>
          </a:stretch>
        </p:blipFill>
        <p:spPr>
          <a:xfrm>
            <a:off x="6490049" y="35430"/>
            <a:ext cx="1796307" cy="2490951"/>
          </a:xfrm>
          <a:prstGeom prst="rect">
            <a:avLst/>
          </a:prstGeom>
        </p:spPr>
      </p:pic>
    </p:spTree>
    <p:extLst>
      <p:ext uri="{BB962C8B-B14F-4D97-AF65-F5344CB8AC3E}">
        <p14:creationId xmlns:p14="http://schemas.microsoft.com/office/powerpoint/2010/main" val="3509071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44933"/>
            <a:ext cx="9144000" cy="2387601"/>
          </a:xfrm>
        </p:spPr>
        <p:txBody>
          <a:bodyPr>
            <a:normAutofit/>
          </a:bodyPr>
          <a:lstStyle/>
          <a:p>
            <a:pPr algn="ctr"/>
            <a:r>
              <a:rPr lang="en-US" sz="5400" b="1" u="sng" dirty="0">
                <a:solidFill>
                  <a:srgbClr val="0070C0"/>
                </a:solidFill>
              </a:rPr>
              <a:t>15 minute Break</a:t>
            </a:r>
          </a:p>
        </p:txBody>
      </p:sp>
      <p:pic>
        <p:nvPicPr>
          <p:cNvPr id="3" name="Picture 2"/>
          <p:cNvPicPr>
            <a:picLocks noChangeAspect="1"/>
          </p:cNvPicPr>
          <p:nvPr/>
        </p:nvPicPr>
        <p:blipFill>
          <a:blip r:embed="rId3"/>
          <a:stretch>
            <a:fillRect/>
          </a:stretch>
        </p:blipFill>
        <p:spPr>
          <a:xfrm>
            <a:off x="3341812" y="1347364"/>
            <a:ext cx="1787884" cy="1502345"/>
          </a:xfrm>
          <a:prstGeom prst="rect">
            <a:avLst/>
          </a:prstGeom>
        </p:spPr>
      </p:pic>
      <p:pic>
        <p:nvPicPr>
          <p:cNvPr id="4" name="Picture 3">
            <a:extLst>
              <a:ext uri="{FF2B5EF4-FFF2-40B4-BE49-F238E27FC236}">
                <a16:creationId xmlns:a16="http://schemas.microsoft.com/office/drawing/2014/main" id="{385EDF16-F6AA-0DE9-979D-AF576425D697}"/>
              </a:ext>
            </a:extLst>
          </p:cNvPr>
          <p:cNvPicPr>
            <a:picLocks noChangeAspect="1"/>
          </p:cNvPicPr>
          <p:nvPr/>
        </p:nvPicPr>
        <p:blipFill>
          <a:blip r:embed="rId4"/>
          <a:stretch>
            <a:fillRect/>
          </a:stretch>
        </p:blipFill>
        <p:spPr>
          <a:xfrm>
            <a:off x="1118757" y="2913368"/>
            <a:ext cx="1929352" cy="1362456"/>
          </a:xfrm>
          <a:prstGeom prst="rect">
            <a:avLst/>
          </a:prstGeom>
        </p:spPr>
      </p:pic>
      <p:pic>
        <p:nvPicPr>
          <p:cNvPr id="5" name="Picture 4">
            <a:extLst>
              <a:ext uri="{FF2B5EF4-FFF2-40B4-BE49-F238E27FC236}">
                <a16:creationId xmlns:a16="http://schemas.microsoft.com/office/drawing/2014/main" id="{FB88B579-6E7E-77E6-BB7D-8CB03B69812A}"/>
              </a:ext>
            </a:extLst>
          </p:cNvPr>
          <p:cNvPicPr>
            <a:picLocks noChangeAspect="1"/>
          </p:cNvPicPr>
          <p:nvPr/>
        </p:nvPicPr>
        <p:blipFill>
          <a:blip r:embed="rId5"/>
          <a:stretch>
            <a:fillRect/>
          </a:stretch>
        </p:blipFill>
        <p:spPr>
          <a:xfrm>
            <a:off x="1101206" y="4327048"/>
            <a:ext cx="2063054" cy="1589316"/>
          </a:xfrm>
          <a:prstGeom prst="rect">
            <a:avLst/>
          </a:prstGeom>
        </p:spPr>
      </p:pic>
      <p:grpSp>
        <p:nvGrpSpPr>
          <p:cNvPr id="33" name="Group 32">
            <a:extLst>
              <a:ext uri="{FF2B5EF4-FFF2-40B4-BE49-F238E27FC236}">
                <a16:creationId xmlns:a16="http://schemas.microsoft.com/office/drawing/2014/main" id="{792C06E7-3FB6-7265-F007-6E3DA4BBCBF8}"/>
              </a:ext>
            </a:extLst>
          </p:cNvPr>
          <p:cNvGrpSpPr/>
          <p:nvPr/>
        </p:nvGrpSpPr>
        <p:grpSpPr>
          <a:xfrm>
            <a:off x="3134451" y="2949764"/>
            <a:ext cx="2695875" cy="901115"/>
            <a:chOff x="3164260" y="3354629"/>
            <a:chExt cx="2695875" cy="901115"/>
          </a:xfrm>
        </p:grpSpPr>
        <p:pic>
          <p:nvPicPr>
            <p:cNvPr id="6" name="Picture 5">
              <a:extLst>
                <a:ext uri="{FF2B5EF4-FFF2-40B4-BE49-F238E27FC236}">
                  <a16:creationId xmlns:a16="http://schemas.microsoft.com/office/drawing/2014/main" id="{C7EDECCD-B1C1-A397-7BE0-B1D818726B0A}"/>
                </a:ext>
              </a:extLst>
            </p:cNvPr>
            <p:cNvPicPr>
              <a:picLocks noChangeAspect="1"/>
            </p:cNvPicPr>
            <p:nvPr/>
          </p:nvPicPr>
          <p:blipFill rotWithShape="1">
            <a:blip r:embed="rId6"/>
            <a:srcRect l="10636" r="9633"/>
            <a:stretch/>
          </p:blipFill>
          <p:spPr>
            <a:xfrm>
              <a:off x="3164260" y="3360422"/>
              <a:ext cx="894497" cy="889530"/>
            </a:xfrm>
            <a:prstGeom prst="rect">
              <a:avLst/>
            </a:prstGeom>
          </p:spPr>
        </p:pic>
        <p:pic>
          <p:nvPicPr>
            <p:cNvPr id="7" name="Picture 6">
              <a:extLst>
                <a:ext uri="{FF2B5EF4-FFF2-40B4-BE49-F238E27FC236}">
                  <a16:creationId xmlns:a16="http://schemas.microsoft.com/office/drawing/2014/main" id="{418CDA30-9441-5F7B-970B-E12904AB9650}"/>
                </a:ext>
              </a:extLst>
            </p:cNvPr>
            <p:cNvPicPr>
              <a:picLocks noChangeAspect="1"/>
            </p:cNvPicPr>
            <p:nvPr/>
          </p:nvPicPr>
          <p:blipFill>
            <a:blip r:embed="rId7"/>
            <a:stretch>
              <a:fillRect/>
            </a:stretch>
          </p:blipFill>
          <p:spPr>
            <a:xfrm>
              <a:off x="4107925" y="3354629"/>
              <a:ext cx="804886" cy="895323"/>
            </a:xfrm>
            <a:prstGeom prst="rect">
              <a:avLst/>
            </a:prstGeom>
          </p:spPr>
        </p:pic>
        <p:pic>
          <p:nvPicPr>
            <p:cNvPr id="8" name="Picture 7">
              <a:extLst>
                <a:ext uri="{FF2B5EF4-FFF2-40B4-BE49-F238E27FC236}">
                  <a16:creationId xmlns:a16="http://schemas.microsoft.com/office/drawing/2014/main" id="{0CBF4015-40DF-EB1E-4419-9CBFDE85AAB2}"/>
                </a:ext>
              </a:extLst>
            </p:cNvPr>
            <p:cNvPicPr>
              <a:picLocks noChangeAspect="1"/>
            </p:cNvPicPr>
            <p:nvPr/>
          </p:nvPicPr>
          <p:blipFill rotWithShape="1">
            <a:blip r:embed="rId8"/>
            <a:srcRect t="5498"/>
            <a:stretch/>
          </p:blipFill>
          <p:spPr>
            <a:xfrm>
              <a:off x="4961979" y="3354629"/>
              <a:ext cx="898156" cy="901115"/>
            </a:xfrm>
            <a:prstGeom prst="rect">
              <a:avLst/>
            </a:prstGeom>
          </p:spPr>
        </p:pic>
      </p:grpSp>
      <p:pic>
        <p:nvPicPr>
          <p:cNvPr id="10" name="Picture 9">
            <a:extLst>
              <a:ext uri="{FF2B5EF4-FFF2-40B4-BE49-F238E27FC236}">
                <a16:creationId xmlns:a16="http://schemas.microsoft.com/office/drawing/2014/main" id="{3B6A80E7-4888-E953-D01D-9406C13D73ED}"/>
              </a:ext>
            </a:extLst>
          </p:cNvPr>
          <p:cNvPicPr>
            <a:picLocks noChangeAspect="1"/>
          </p:cNvPicPr>
          <p:nvPr/>
        </p:nvPicPr>
        <p:blipFill>
          <a:blip r:embed="rId9"/>
          <a:stretch>
            <a:fillRect/>
          </a:stretch>
        </p:blipFill>
        <p:spPr>
          <a:xfrm>
            <a:off x="5252839" y="1475209"/>
            <a:ext cx="1770779" cy="1347816"/>
          </a:xfrm>
          <a:prstGeom prst="rect">
            <a:avLst/>
          </a:prstGeom>
        </p:spPr>
      </p:pic>
      <p:pic>
        <p:nvPicPr>
          <p:cNvPr id="11" name="Picture 10">
            <a:extLst>
              <a:ext uri="{FF2B5EF4-FFF2-40B4-BE49-F238E27FC236}">
                <a16:creationId xmlns:a16="http://schemas.microsoft.com/office/drawing/2014/main" id="{A1D2A5FE-43E9-DC3D-7396-F831875F9B06}"/>
              </a:ext>
            </a:extLst>
          </p:cNvPr>
          <p:cNvPicPr>
            <a:picLocks noChangeAspect="1"/>
          </p:cNvPicPr>
          <p:nvPr/>
        </p:nvPicPr>
        <p:blipFill rotWithShape="1">
          <a:blip r:embed="rId10"/>
          <a:srcRect l="18722" b="9899"/>
          <a:stretch/>
        </p:blipFill>
        <p:spPr>
          <a:xfrm>
            <a:off x="1103352" y="1341411"/>
            <a:ext cx="2154734" cy="1457238"/>
          </a:xfrm>
          <a:prstGeom prst="rect">
            <a:avLst/>
          </a:prstGeom>
        </p:spPr>
      </p:pic>
      <p:pic>
        <p:nvPicPr>
          <p:cNvPr id="12" name="Picture 11">
            <a:extLst>
              <a:ext uri="{FF2B5EF4-FFF2-40B4-BE49-F238E27FC236}">
                <a16:creationId xmlns:a16="http://schemas.microsoft.com/office/drawing/2014/main" id="{A02CBD06-1E0C-0B07-46AD-C1D0CA971118}"/>
              </a:ext>
            </a:extLst>
          </p:cNvPr>
          <p:cNvPicPr>
            <a:picLocks noChangeAspect="1"/>
          </p:cNvPicPr>
          <p:nvPr/>
        </p:nvPicPr>
        <p:blipFill>
          <a:blip r:embed="rId11"/>
          <a:stretch>
            <a:fillRect/>
          </a:stretch>
        </p:blipFill>
        <p:spPr>
          <a:xfrm>
            <a:off x="7140891" y="3071191"/>
            <a:ext cx="3069977" cy="1909595"/>
          </a:xfrm>
          <a:prstGeom prst="rect">
            <a:avLst/>
          </a:prstGeom>
        </p:spPr>
      </p:pic>
      <p:pic>
        <p:nvPicPr>
          <p:cNvPr id="13" name="Picture 12">
            <a:extLst>
              <a:ext uri="{FF2B5EF4-FFF2-40B4-BE49-F238E27FC236}">
                <a16:creationId xmlns:a16="http://schemas.microsoft.com/office/drawing/2014/main" id="{DD3E08B0-042C-A63E-F2A3-FBBA7C7C141C}"/>
              </a:ext>
            </a:extLst>
          </p:cNvPr>
          <p:cNvPicPr>
            <a:picLocks noChangeAspect="1"/>
          </p:cNvPicPr>
          <p:nvPr/>
        </p:nvPicPr>
        <p:blipFill rotWithShape="1">
          <a:blip r:embed="rId12"/>
          <a:srcRect l="16671" t="1760" r="14253"/>
          <a:stretch/>
        </p:blipFill>
        <p:spPr>
          <a:xfrm>
            <a:off x="10262453" y="3653969"/>
            <a:ext cx="1483249" cy="2182384"/>
          </a:xfrm>
          <a:prstGeom prst="rect">
            <a:avLst/>
          </a:prstGeom>
        </p:spPr>
      </p:pic>
      <p:pic>
        <p:nvPicPr>
          <p:cNvPr id="14" name="Picture 13">
            <a:extLst>
              <a:ext uri="{FF2B5EF4-FFF2-40B4-BE49-F238E27FC236}">
                <a16:creationId xmlns:a16="http://schemas.microsoft.com/office/drawing/2014/main" id="{826690A4-3DA7-6855-F1E2-58DBD3132404}"/>
              </a:ext>
            </a:extLst>
          </p:cNvPr>
          <p:cNvPicPr>
            <a:picLocks noChangeAspect="1"/>
          </p:cNvPicPr>
          <p:nvPr/>
        </p:nvPicPr>
        <p:blipFill rotWithShape="1">
          <a:blip r:embed="rId13"/>
          <a:srcRect t="9277"/>
          <a:stretch/>
        </p:blipFill>
        <p:spPr>
          <a:xfrm>
            <a:off x="7114644" y="1487137"/>
            <a:ext cx="1618241" cy="1501771"/>
          </a:xfrm>
          <a:prstGeom prst="rect">
            <a:avLst/>
          </a:prstGeom>
        </p:spPr>
      </p:pic>
      <p:grpSp>
        <p:nvGrpSpPr>
          <p:cNvPr id="32" name="Group 31">
            <a:extLst>
              <a:ext uri="{FF2B5EF4-FFF2-40B4-BE49-F238E27FC236}">
                <a16:creationId xmlns:a16="http://schemas.microsoft.com/office/drawing/2014/main" id="{D556E735-2B04-1696-6FEB-22A2B2807C19}"/>
              </a:ext>
            </a:extLst>
          </p:cNvPr>
          <p:cNvGrpSpPr/>
          <p:nvPr/>
        </p:nvGrpSpPr>
        <p:grpSpPr>
          <a:xfrm>
            <a:off x="740741" y="398222"/>
            <a:ext cx="2925830" cy="735808"/>
            <a:chOff x="8102932" y="3061096"/>
            <a:chExt cx="2925830" cy="735808"/>
          </a:xfrm>
        </p:grpSpPr>
        <p:pic>
          <p:nvPicPr>
            <p:cNvPr id="15" name="Picture 14" descr="A close-up of a person's mouth&#10;&#10;Description automatically generated with low confidence">
              <a:extLst>
                <a:ext uri="{FF2B5EF4-FFF2-40B4-BE49-F238E27FC236}">
                  <a16:creationId xmlns:a16="http://schemas.microsoft.com/office/drawing/2014/main" id="{BF05916B-6813-2AB8-56E7-CB01B7E8EDEE}"/>
                </a:ext>
              </a:extLst>
            </p:cNvPr>
            <p:cNvPicPr>
              <a:picLocks noChangeAspect="1"/>
            </p:cNvPicPr>
            <p:nvPr/>
          </p:nvPicPr>
          <p:blipFill>
            <a:blip r:embed="rId14"/>
            <a:stretch>
              <a:fillRect/>
            </a:stretch>
          </p:blipFill>
          <p:spPr>
            <a:xfrm>
              <a:off x="8102932" y="3062925"/>
              <a:ext cx="1305400" cy="732150"/>
            </a:xfrm>
            <a:prstGeom prst="rect">
              <a:avLst/>
            </a:prstGeom>
          </p:spPr>
        </p:pic>
        <p:pic>
          <p:nvPicPr>
            <p:cNvPr id="16" name="Picture 15" descr="A close up of a bug&#10;&#10;Description automatically generated with low confidence">
              <a:extLst>
                <a:ext uri="{FF2B5EF4-FFF2-40B4-BE49-F238E27FC236}">
                  <a16:creationId xmlns:a16="http://schemas.microsoft.com/office/drawing/2014/main" id="{9CA208EF-84F0-CF91-E0A1-30974AB73799}"/>
                </a:ext>
              </a:extLst>
            </p:cNvPr>
            <p:cNvPicPr>
              <a:picLocks noChangeAspect="1"/>
            </p:cNvPicPr>
            <p:nvPr/>
          </p:nvPicPr>
          <p:blipFill>
            <a:blip r:embed="rId15"/>
            <a:stretch>
              <a:fillRect/>
            </a:stretch>
          </p:blipFill>
          <p:spPr>
            <a:xfrm>
              <a:off x="9723362" y="3061096"/>
              <a:ext cx="1305400" cy="735808"/>
            </a:xfrm>
            <a:prstGeom prst="rect">
              <a:avLst/>
            </a:prstGeom>
          </p:spPr>
        </p:pic>
      </p:grpSp>
      <p:grpSp>
        <p:nvGrpSpPr>
          <p:cNvPr id="17" name="Group 16">
            <a:extLst>
              <a:ext uri="{FF2B5EF4-FFF2-40B4-BE49-F238E27FC236}">
                <a16:creationId xmlns:a16="http://schemas.microsoft.com/office/drawing/2014/main" id="{92AAFB38-D0B0-F015-9E6A-BECC7601250E}"/>
              </a:ext>
            </a:extLst>
          </p:cNvPr>
          <p:cNvGrpSpPr/>
          <p:nvPr/>
        </p:nvGrpSpPr>
        <p:grpSpPr>
          <a:xfrm>
            <a:off x="5664931" y="5026077"/>
            <a:ext cx="4589164" cy="1501770"/>
            <a:chOff x="4015444" y="1072834"/>
            <a:chExt cx="7532659" cy="1803566"/>
          </a:xfrm>
        </p:grpSpPr>
        <p:pic>
          <p:nvPicPr>
            <p:cNvPr id="18" name="Picture 17">
              <a:extLst>
                <a:ext uri="{FF2B5EF4-FFF2-40B4-BE49-F238E27FC236}">
                  <a16:creationId xmlns:a16="http://schemas.microsoft.com/office/drawing/2014/main" id="{6CC3BA1C-5A84-85B8-8E4D-13968180B11A}"/>
                </a:ext>
              </a:extLst>
            </p:cNvPr>
            <p:cNvPicPr>
              <a:picLocks noChangeAspect="1"/>
            </p:cNvPicPr>
            <p:nvPr/>
          </p:nvPicPr>
          <p:blipFill rotWithShape="1">
            <a:blip r:embed="rId16"/>
            <a:srcRect t="6399" r="50305" b="6328"/>
            <a:stretch/>
          </p:blipFill>
          <p:spPr>
            <a:xfrm>
              <a:off x="9130581" y="1072834"/>
              <a:ext cx="2417522" cy="1800282"/>
            </a:xfrm>
            <a:prstGeom prst="rect">
              <a:avLst/>
            </a:prstGeom>
          </p:spPr>
        </p:pic>
        <p:pic>
          <p:nvPicPr>
            <p:cNvPr id="19" name="Picture 18">
              <a:extLst>
                <a:ext uri="{FF2B5EF4-FFF2-40B4-BE49-F238E27FC236}">
                  <a16:creationId xmlns:a16="http://schemas.microsoft.com/office/drawing/2014/main" id="{536D781F-C358-D89B-1E38-D0392AAB6B0D}"/>
                </a:ext>
              </a:extLst>
            </p:cNvPr>
            <p:cNvPicPr>
              <a:picLocks noChangeAspect="1"/>
            </p:cNvPicPr>
            <p:nvPr/>
          </p:nvPicPr>
          <p:blipFill rotWithShape="1">
            <a:blip r:embed="rId17"/>
            <a:srcRect l="45098" t="5020" r="4362"/>
            <a:stretch/>
          </p:blipFill>
          <p:spPr>
            <a:xfrm>
              <a:off x="6380608" y="1072834"/>
              <a:ext cx="2634851" cy="1800282"/>
            </a:xfrm>
            <a:prstGeom prst="rect">
              <a:avLst/>
            </a:prstGeom>
          </p:spPr>
        </p:pic>
        <p:pic>
          <p:nvPicPr>
            <p:cNvPr id="20" name="Picture 19">
              <a:extLst>
                <a:ext uri="{FF2B5EF4-FFF2-40B4-BE49-F238E27FC236}">
                  <a16:creationId xmlns:a16="http://schemas.microsoft.com/office/drawing/2014/main" id="{FFD92DCD-1800-FA46-924D-58789DE0F9EA}"/>
                </a:ext>
              </a:extLst>
            </p:cNvPr>
            <p:cNvPicPr>
              <a:picLocks noChangeAspect="1"/>
            </p:cNvPicPr>
            <p:nvPr/>
          </p:nvPicPr>
          <p:blipFill rotWithShape="1">
            <a:blip r:embed="rId17"/>
            <a:srcRect l="743" t="2727" r="55137" b="-1"/>
            <a:stretch/>
          </p:blipFill>
          <p:spPr>
            <a:xfrm>
              <a:off x="4015444" y="1072834"/>
              <a:ext cx="2250042" cy="1803566"/>
            </a:xfrm>
            <a:prstGeom prst="rect">
              <a:avLst/>
            </a:prstGeom>
          </p:spPr>
        </p:pic>
      </p:grpSp>
      <p:grpSp>
        <p:nvGrpSpPr>
          <p:cNvPr id="31" name="Group 30">
            <a:extLst>
              <a:ext uri="{FF2B5EF4-FFF2-40B4-BE49-F238E27FC236}">
                <a16:creationId xmlns:a16="http://schemas.microsoft.com/office/drawing/2014/main" id="{20080A65-57F8-AA95-00C5-67FA9CD64914}"/>
              </a:ext>
            </a:extLst>
          </p:cNvPr>
          <p:cNvGrpSpPr/>
          <p:nvPr/>
        </p:nvGrpSpPr>
        <p:grpSpPr>
          <a:xfrm>
            <a:off x="8801674" y="755374"/>
            <a:ext cx="3087705" cy="2242680"/>
            <a:chOff x="8801674" y="755374"/>
            <a:chExt cx="3087705" cy="2242680"/>
          </a:xfrm>
        </p:grpSpPr>
        <p:pic>
          <p:nvPicPr>
            <p:cNvPr id="23" name="Picture 22">
              <a:extLst>
                <a:ext uri="{FF2B5EF4-FFF2-40B4-BE49-F238E27FC236}">
                  <a16:creationId xmlns:a16="http://schemas.microsoft.com/office/drawing/2014/main" id="{5E033D8E-F764-A10E-5941-A40C4AC10B94}"/>
                </a:ext>
              </a:extLst>
            </p:cNvPr>
            <p:cNvPicPr>
              <a:picLocks noChangeAspect="1"/>
            </p:cNvPicPr>
            <p:nvPr/>
          </p:nvPicPr>
          <p:blipFill rotWithShape="1">
            <a:blip r:embed="rId12"/>
            <a:srcRect l="16671" t="65432" r="14253"/>
            <a:stretch/>
          </p:blipFill>
          <p:spPr>
            <a:xfrm>
              <a:off x="8801674" y="755374"/>
              <a:ext cx="2818388" cy="2242680"/>
            </a:xfrm>
            <a:prstGeom prst="rect">
              <a:avLst/>
            </a:prstGeom>
          </p:spPr>
        </p:pic>
        <p:sp>
          <p:nvSpPr>
            <p:cNvPr id="24" name="Arrow: Left 23">
              <a:extLst>
                <a:ext uri="{FF2B5EF4-FFF2-40B4-BE49-F238E27FC236}">
                  <a16:creationId xmlns:a16="http://schemas.microsoft.com/office/drawing/2014/main" id="{3F5083A7-ECC6-8D17-B749-8B6C05B13116}"/>
                </a:ext>
              </a:extLst>
            </p:cNvPr>
            <p:cNvSpPr/>
            <p:nvPr/>
          </p:nvSpPr>
          <p:spPr>
            <a:xfrm>
              <a:off x="11491542" y="1305457"/>
              <a:ext cx="397837" cy="372659"/>
            </a:xfrm>
            <a:prstGeom prst="lef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BF269ED4-9B08-D0E9-2F31-26FC4087054C}"/>
                </a:ext>
              </a:extLst>
            </p:cNvPr>
            <p:cNvSpPr/>
            <p:nvPr/>
          </p:nvSpPr>
          <p:spPr>
            <a:xfrm rot="5400000">
              <a:off x="9045471" y="2173667"/>
              <a:ext cx="1076570" cy="24246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2628D0D-AE02-040B-D96A-EEEA5807220C}"/>
                </a:ext>
              </a:extLst>
            </p:cNvPr>
            <p:cNvPicPr>
              <a:picLocks noChangeAspect="1"/>
            </p:cNvPicPr>
            <p:nvPr/>
          </p:nvPicPr>
          <p:blipFill rotWithShape="1">
            <a:blip r:embed="rId11"/>
            <a:srcRect l="39623" t="88439"/>
            <a:stretch/>
          </p:blipFill>
          <p:spPr>
            <a:xfrm>
              <a:off x="9747284" y="2718449"/>
              <a:ext cx="1230024" cy="225168"/>
            </a:xfrm>
            <a:prstGeom prst="rect">
              <a:avLst/>
            </a:prstGeom>
          </p:spPr>
        </p:pic>
      </p:grpSp>
      <p:pic>
        <p:nvPicPr>
          <p:cNvPr id="27" name="Picture 26">
            <a:extLst>
              <a:ext uri="{FF2B5EF4-FFF2-40B4-BE49-F238E27FC236}">
                <a16:creationId xmlns:a16="http://schemas.microsoft.com/office/drawing/2014/main" id="{006E8D5B-FD75-8D18-3150-29760B78D231}"/>
              </a:ext>
            </a:extLst>
          </p:cNvPr>
          <p:cNvPicPr>
            <a:picLocks noChangeAspect="1"/>
          </p:cNvPicPr>
          <p:nvPr/>
        </p:nvPicPr>
        <p:blipFill>
          <a:blip r:embed="rId18"/>
          <a:stretch>
            <a:fillRect/>
          </a:stretch>
        </p:blipFill>
        <p:spPr>
          <a:xfrm>
            <a:off x="5501919" y="3848687"/>
            <a:ext cx="1561735" cy="1153481"/>
          </a:xfrm>
          <a:prstGeom prst="rect">
            <a:avLst/>
          </a:prstGeom>
        </p:spPr>
      </p:pic>
      <p:pic>
        <p:nvPicPr>
          <p:cNvPr id="28" name="Picture 27">
            <a:extLst>
              <a:ext uri="{FF2B5EF4-FFF2-40B4-BE49-F238E27FC236}">
                <a16:creationId xmlns:a16="http://schemas.microsoft.com/office/drawing/2014/main" id="{D7A1CE04-58F5-6E6E-4435-8E2F234F85CE}"/>
              </a:ext>
            </a:extLst>
          </p:cNvPr>
          <p:cNvPicPr>
            <a:picLocks noChangeAspect="1"/>
          </p:cNvPicPr>
          <p:nvPr/>
        </p:nvPicPr>
        <p:blipFill>
          <a:blip r:embed="rId19"/>
          <a:stretch>
            <a:fillRect/>
          </a:stretch>
        </p:blipFill>
        <p:spPr>
          <a:xfrm>
            <a:off x="5935717" y="2955557"/>
            <a:ext cx="1110138" cy="861651"/>
          </a:xfrm>
          <a:prstGeom prst="rect">
            <a:avLst/>
          </a:prstGeom>
        </p:spPr>
      </p:pic>
      <p:pic>
        <p:nvPicPr>
          <p:cNvPr id="29" name="Picture 28" descr="A picture containing indoor, food">
            <a:extLst>
              <a:ext uri="{FF2B5EF4-FFF2-40B4-BE49-F238E27FC236}">
                <a16:creationId xmlns:a16="http://schemas.microsoft.com/office/drawing/2014/main" id="{1CBC4552-682A-403B-DB73-B86EDA0DC499}"/>
              </a:ext>
            </a:extLst>
          </p:cNvPr>
          <p:cNvPicPr>
            <a:picLocks noChangeAspect="1"/>
          </p:cNvPicPr>
          <p:nvPr/>
        </p:nvPicPr>
        <p:blipFill>
          <a:blip r:embed="rId20"/>
          <a:stretch>
            <a:fillRect/>
          </a:stretch>
        </p:blipFill>
        <p:spPr>
          <a:xfrm>
            <a:off x="3202068" y="4090052"/>
            <a:ext cx="2298192" cy="1310217"/>
          </a:xfrm>
          <a:prstGeom prst="rect">
            <a:avLst/>
          </a:prstGeom>
        </p:spPr>
      </p:pic>
      <p:grpSp>
        <p:nvGrpSpPr>
          <p:cNvPr id="22" name="Group 21">
            <a:extLst>
              <a:ext uri="{FF2B5EF4-FFF2-40B4-BE49-F238E27FC236}">
                <a16:creationId xmlns:a16="http://schemas.microsoft.com/office/drawing/2014/main" id="{48FA9A23-4FB7-0971-8169-468B76CC8525}"/>
              </a:ext>
            </a:extLst>
          </p:cNvPr>
          <p:cNvGrpSpPr/>
          <p:nvPr/>
        </p:nvGrpSpPr>
        <p:grpSpPr>
          <a:xfrm>
            <a:off x="3087873" y="2236258"/>
            <a:ext cx="4149928" cy="1337324"/>
            <a:chOff x="3826082" y="3318842"/>
            <a:chExt cx="4149928" cy="1337324"/>
          </a:xfrm>
        </p:grpSpPr>
        <p:sp>
          <p:nvSpPr>
            <p:cNvPr id="9" name="TextBox 8">
              <a:extLst>
                <a:ext uri="{FF2B5EF4-FFF2-40B4-BE49-F238E27FC236}">
                  <a16:creationId xmlns:a16="http://schemas.microsoft.com/office/drawing/2014/main" id="{BD2FAFDC-E00E-91C4-18EE-C16AC8B9C04B}"/>
                </a:ext>
              </a:extLst>
            </p:cNvPr>
            <p:cNvSpPr txBox="1"/>
            <p:nvPr/>
          </p:nvSpPr>
          <p:spPr>
            <a:xfrm>
              <a:off x="3826082" y="3318842"/>
              <a:ext cx="4114860" cy="1200329"/>
            </a:xfrm>
            <a:prstGeom prst="rect">
              <a:avLst/>
            </a:prstGeom>
            <a:solidFill>
              <a:srgbClr val="99CCFF"/>
            </a:solidFill>
          </p:spPr>
          <p:txBody>
            <a:bodyPr wrap="square" rtlCol="0">
              <a:spAutoFit/>
            </a:bodyPr>
            <a:lstStyle/>
            <a:p>
              <a:r>
                <a:rPr lang="en-US" sz="2400" b="1" i="1" dirty="0">
                  <a:solidFill>
                    <a:srgbClr val="00B050"/>
                  </a:solidFill>
                </a:rPr>
                <a:t>Dr. Davis’s 2</a:t>
              </a:r>
              <a:r>
                <a:rPr lang="en-US" sz="2400" b="1" i="1" baseline="30000" dirty="0">
                  <a:solidFill>
                    <a:srgbClr val="00B050"/>
                  </a:solidFill>
                </a:rPr>
                <a:t>nd</a:t>
              </a:r>
              <a:r>
                <a:rPr lang="en-US" sz="2400" b="1" i="1" dirty="0">
                  <a:solidFill>
                    <a:srgbClr val="00B050"/>
                  </a:solidFill>
                </a:rPr>
                <a:t> favorite Dental Prevention Slide, who can name her favorite?</a:t>
              </a:r>
            </a:p>
          </p:txBody>
        </p:sp>
        <p:sp>
          <p:nvSpPr>
            <p:cNvPr id="21" name="Arrow: Right 20">
              <a:extLst>
                <a:ext uri="{FF2B5EF4-FFF2-40B4-BE49-F238E27FC236}">
                  <a16:creationId xmlns:a16="http://schemas.microsoft.com/office/drawing/2014/main" id="{94AC018F-0514-00CB-302D-5A887D59A06F}"/>
                </a:ext>
              </a:extLst>
            </p:cNvPr>
            <p:cNvSpPr/>
            <p:nvPr/>
          </p:nvSpPr>
          <p:spPr>
            <a:xfrm>
              <a:off x="7092503" y="4045946"/>
              <a:ext cx="883507" cy="61022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12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68C7D7-A704-2006-048A-08BADF9FA7D8}"/>
              </a:ext>
            </a:extLst>
          </p:cNvPr>
          <p:cNvSpPr txBox="1"/>
          <p:nvPr/>
        </p:nvSpPr>
        <p:spPr>
          <a:xfrm>
            <a:off x="5637125" y="3376246"/>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223A4086-9C87-794D-DEB1-026BB8399104}"/>
              </a:ext>
            </a:extLst>
          </p:cNvPr>
          <p:cNvSpPr txBox="1"/>
          <p:nvPr/>
        </p:nvSpPr>
        <p:spPr>
          <a:xfrm>
            <a:off x="1372395" y="150207"/>
            <a:ext cx="9925525" cy="1200329"/>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2023 Annual Portland Area </a:t>
            </a:r>
          </a:p>
          <a:p>
            <a:pPr algn="ctr"/>
            <a:r>
              <a:rPr lang="en-US" sz="3600" b="1" dirty="0">
                <a:solidFill>
                  <a:srgbClr val="0070C0"/>
                </a:solidFill>
                <a:latin typeface="Calibri" panose="020F0502020204030204" pitchFamily="34" charset="0"/>
                <a:cs typeface="Calibri" panose="020F0502020204030204" pitchFamily="34" charset="0"/>
              </a:rPr>
              <a:t>Dental Director’s Meeting</a:t>
            </a:r>
            <a:endParaRPr lang="en-US" sz="1600" dirty="0"/>
          </a:p>
        </p:txBody>
      </p:sp>
      <p:sp>
        <p:nvSpPr>
          <p:cNvPr id="18" name="TextBox 17">
            <a:extLst>
              <a:ext uri="{FF2B5EF4-FFF2-40B4-BE49-F238E27FC236}">
                <a16:creationId xmlns:a16="http://schemas.microsoft.com/office/drawing/2014/main" id="{BBEB90B6-0610-0240-B4F0-CA528E4AAD1A}"/>
              </a:ext>
            </a:extLst>
          </p:cNvPr>
          <p:cNvSpPr txBox="1"/>
          <p:nvPr/>
        </p:nvSpPr>
        <p:spPr>
          <a:xfrm>
            <a:off x="855362" y="2725450"/>
            <a:ext cx="4469606" cy="1107996"/>
          </a:xfrm>
          <a:prstGeom prst="rect">
            <a:avLst/>
          </a:prstGeom>
          <a:noFill/>
        </p:spPr>
        <p:txBody>
          <a:bodyPr wrap="square">
            <a:spAutoFit/>
          </a:bodyPr>
          <a:lstStyle/>
          <a:p>
            <a:r>
              <a:rPr lang="en-US" sz="6600" b="1" u="sng" dirty="0">
                <a:solidFill>
                  <a:srgbClr val="0070C0"/>
                </a:solidFill>
                <a:latin typeface="Calibri" panose="020F0502020204030204" pitchFamily="34" charset="0"/>
                <a:cs typeface="Calibri" panose="020F0502020204030204" pitchFamily="34" charset="0"/>
              </a:rPr>
              <a:t>WELCOME!</a:t>
            </a:r>
            <a:endParaRPr lang="en-US" sz="6600" dirty="0">
              <a:solidFill>
                <a:srgbClr val="0070C0"/>
              </a:solidFill>
            </a:endParaRPr>
          </a:p>
        </p:txBody>
      </p:sp>
      <p:pic>
        <p:nvPicPr>
          <p:cNvPr id="3" name="Picture 2">
            <a:extLst>
              <a:ext uri="{FF2B5EF4-FFF2-40B4-BE49-F238E27FC236}">
                <a16:creationId xmlns:a16="http://schemas.microsoft.com/office/drawing/2014/main" id="{C94A5B12-654E-136B-2830-3B61972E947E}"/>
              </a:ext>
            </a:extLst>
          </p:cNvPr>
          <p:cNvPicPr>
            <a:picLocks noChangeAspect="1"/>
          </p:cNvPicPr>
          <p:nvPr/>
        </p:nvPicPr>
        <p:blipFill>
          <a:blip r:embed="rId3"/>
          <a:stretch>
            <a:fillRect/>
          </a:stretch>
        </p:blipFill>
        <p:spPr>
          <a:xfrm>
            <a:off x="4931059" y="1350536"/>
            <a:ext cx="7260941" cy="5526383"/>
          </a:xfrm>
          <a:prstGeom prst="rect">
            <a:avLst/>
          </a:prstGeom>
        </p:spPr>
      </p:pic>
    </p:spTree>
    <p:extLst>
      <p:ext uri="{BB962C8B-B14F-4D97-AF65-F5344CB8AC3E}">
        <p14:creationId xmlns:p14="http://schemas.microsoft.com/office/powerpoint/2010/main" val="1646731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GO FIGURE:</a:t>
            </a:r>
            <a:endParaRPr lang="en-US" sz="24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965A39-D78C-9549-41A7-1E864054EC7A}"/>
              </a:ext>
            </a:extLst>
          </p:cNvPr>
          <p:cNvSpPr txBox="1"/>
          <p:nvPr/>
        </p:nvSpPr>
        <p:spPr>
          <a:xfrm>
            <a:off x="1993721" y="2371699"/>
            <a:ext cx="6094948" cy="769441"/>
          </a:xfrm>
          <a:prstGeom prst="rect">
            <a:avLst/>
          </a:prstGeom>
          <a:noFill/>
        </p:spPr>
        <p:txBody>
          <a:bodyPr wrap="square">
            <a:spAutoFit/>
          </a:bodyPr>
          <a:lstStyle/>
          <a:p>
            <a:r>
              <a:rPr lang="en-US" sz="4400" b="1" i="1" dirty="0">
                <a:solidFill>
                  <a:srgbClr val="7030A0"/>
                </a:solidFill>
              </a:rPr>
              <a:t>1000 = W that a P is W</a:t>
            </a:r>
          </a:p>
        </p:txBody>
      </p:sp>
      <p:sp>
        <p:nvSpPr>
          <p:cNvPr id="6" name="Title 1">
            <a:extLst>
              <a:ext uri="{FF2B5EF4-FFF2-40B4-BE49-F238E27FC236}">
                <a16:creationId xmlns:a16="http://schemas.microsoft.com/office/drawing/2014/main" id="{EDCBBF73-81EE-F891-C935-2EBE0E8D5F2C}"/>
              </a:ext>
            </a:extLst>
          </p:cNvPr>
          <p:cNvSpPr txBox="1">
            <a:spLocks/>
          </p:cNvSpPr>
          <p:nvPr/>
        </p:nvSpPr>
        <p:spPr>
          <a:xfrm>
            <a:off x="1993721" y="4101580"/>
            <a:ext cx="3162479" cy="1148366"/>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u="sng" dirty="0">
                <a:solidFill>
                  <a:srgbClr val="0070C0"/>
                </a:solidFill>
                <a:latin typeface="Calibri" panose="020F0502020204030204" pitchFamily="34" charset="0"/>
                <a:cs typeface="Calibri" panose="020F0502020204030204" pitchFamily="34" charset="0"/>
              </a:rPr>
              <a:t>Shout out the answer!</a:t>
            </a:r>
            <a:endParaRPr lang="en-US" sz="2400" dirty="0">
              <a:solidFill>
                <a:srgbClr val="0070C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5879C96-7D4E-3948-DE4B-DE2E857B4CB7}"/>
              </a:ext>
            </a:extLst>
          </p:cNvPr>
          <p:cNvPicPr>
            <a:picLocks noChangeAspect="1"/>
          </p:cNvPicPr>
          <p:nvPr/>
        </p:nvPicPr>
        <p:blipFill rotWithShape="1">
          <a:blip r:embed="rId3"/>
          <a:srcRect t="6580"/>
          <a:stretch/>
        </p:blipFill>
        <p:spPr>
          <a:xfrm>
            <a:off x="6980971" y="3144271"/>
            <a:ext cx="5211029" cy="3713729"/>
          </a:xfrm>
          <a:prstGeom prst="rect">
            <a:avLst/>
          </a:prstGeom>
        </p:spPr>
      </p:pic>
      <p:pic>
        <p:nvPicPr>
          <p:cNvPr id="10" name="Picture 9" descr="A painting of a person in a room&#10;&#10;Description automatically generated">
            <a:extLst>
              <a:ext uri="{FF2B5EF4-FFF2-40B4-BE49-F238E27FC236}">
                <a16:creationId xmlns:a16="http://schemas.microsoft.com/office/drawing/2014/main" id="{D4278BDD-5AD4-E0F7-A241-62CB8926D195}"/>
              </a:ext>
            </a:extLst>
          </p:cNvPr>
          <p:cNvPicPr>
            <a:picLocks noChangeAspect="1"/>
          </p:cNvPicPr>
          <p:nvPr/>
        </p:nvPicPr>
        <p:blipFill rotWithShape="1">
          <a:blip r:embed="rId4"/>
          <a:srcRect l="11911" t="9563" r="16488" b="19172"/>
          <a:stretch/>
        </p:blipFill>
        <p:spPr>
          <a:xfrm>
            <a:off x="9825070" y="0"/>
            <a:ext cx="2366930" cy="3141045"/>
          </a:xfrm>
          <a:prstGeom prst="rect">
            <a:avLst/>
          </a:prstGeom>
        </p:spPr>
      </p:pic>
      <p:sp>
        <p:nvSpPr>
          <p:cNvPr id="11" name="Title 1">
            <a:extLst>
              <a:ext uri="{FF2B5EF4-FFF2-40B4-BE49-F238E27FC236}">
                <a16:creationId xmlns:a16="http://schemas.microsoft.com/office/drawing/2014/main" id="{7B8DB295-7EC5-EDA7-6D03-193DB5A25E9A}"/>
              </a:ext>
            </a:extLst>
          </p:cNvPr>
          <p:cNvSpPr txBox="1">
            <a:spLocks/>
          </p:cNvSpPr>
          <p:nvPr/>
        </p:nvSpPr>
        <p:spPr>
          <a:xfrm>
            <a:off x="4151495" y="6312512"/>
            <a:ext cx="3162479" cy="48350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i="1" dirty="0">
                <a:solidFill>
                  <a:srgbClr val="0070C0"/>
                </a:solidFill>
                <a:latin typeface="Calibri" panose="020F0502020204030204" pitchFamily="34" charset="0"/>
                <a:cs typeface="Calibri" panose="020F0502020204030204" pitchFamily="34" charset="0"/>
              </a:rPr>
              <a:t>(Seattle Indian Health Board)</a:t>
            </a:r>
            <a:endParaRPr lang="en-US" sz="105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0063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Data, QA/QI:</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0" y="1874728"/>
            <a:ext cx="8204559" cy="4154984"/>
          </a:xfrm>
          <a:prstGeom prst="rect">
            <a:avLst/>
          </a:prstGeom>
          <a:noFill/>
        </p:spPr>
        <p:txBody>
          <a:bodyPr wrap="square">
            <a:spAutoFit/>
          </a:bodyPr>
          <a:lstStyle/>
          <a:p>
            <a:pPr marL="514350" indent="-514350">
              <a:buAutoNum type="arabicPeriod"/>
            </a:pPr>
            <a:r>
              <a:rPr lang="en-US" sz="2400" dirty="0">
                <a:solidFill>
                  <a:srgbClr val="0070C0"/>
                </a:solidFill>
                <a:latin typeface="Calibri" panose="020F0502020204030204" pitchFamily="34" charset="0"/>
                <a:cs typeface="Calibri" panose="020F0502020204030204" pitchFamily="34" charset="0"/>
              </a:rPr>
              <a:t>Dental Data Dashboard</a:t>
            </a:r>
          </a:p>
          <a:p>
            <a:pPr lvl="1"/>
            <a:r>
              <a:rPr lang="en-US" sz="2000" dirty="0">
                <a:solidFill>
                  <a:srgbClr val="0070C0"/>
                </a:solidFill>
                <a:latin typeface="Calibri" panose="020F0502020204030204" pitchFamily="34" charset="0"/>
                <a:cs typeface="Calibri" panose="020F0502020204030204" pitchFamily="34" charset="0"/>
              </a:rPr>
              <a:t>A.  Phase 1</a:t>
            </a:r>
          </a:p>
          <a:p>
            <a:pPr marL="1428750" lvl="2" indent="-514350">
              <a:buAutoNum type="alphaLcPeriod"/>
            </a:pPr>
            <a:r>
              <a:rPr lang="en-US" sz="2000" dirty="0">
                <a:solidFill>
                  <a:srgbClr val="0070C0"/>
                </a:solidFill>
                <a:latin typeface="Calibri" panose="020F0502020204030204" pitchFamily="34" charset="0"/>
                <a:cs typeface="Calibri" panose="020F0502020204030204" pitchFamily="34" charset="0"/>
              </a:rPr>
              <a:t>Access</a:t>
            </a:r>
          </a:p>
          <a:p>
            <a:pPr marL="1943100" lvl="3" indent="-571500">
              <a:buAutoNum type="romanLcPeriod"/>
            </a:pPr>
            <a:r>
              <a:rPr lang="en-US" sz="2000" dirty="0">
                <a:solidFill>
                  <a:srgbClr val="0070C0"/>
                </a:solidFill>
                <a:latin typeface="Calibri" panose="020F0502020204030204" pitchFamily="34" charset="0"/>
                <a:cs typeface="Calibri" panose="020F0502020204030204" pitchFamily="34" charset="0"/>
              </a:rPr>
              <a:t>Unique Users (# of patients)</a:t>
            </a:r>
          </a:p>
          <a:p>
            <a:pPr marL="1943100" lvl="3" indent="-571500">
              <a:buAutoNum type="romanLcPeriod"/>
            </a:pPr>
            <a:r>
              <a:rPr lang="en-US" sz="2000" dirty="0">
                <a:solidFill>
                  <a:srgbClr val="0070C0"/>
                </a:solidFill>
                <a:latin typeface="Calibri" panose="020F0502020204030204" pitchFamily="34" charset="0"/>
                <a:cs typeface="Calibri" panose="020F0502020204030204" pitchFamily="34" charset="0"/>
              </a:rPr>
              <a:t>Number of appointments</a:t>
            </a:r>
          </a:p>
          <a:p>
            <a:pPr marL="1943100" lvl="3" indent="-571500">
              <a:buAutoNum type="romanLcPeriod"/>
            </a:pPr>
            <a:r>
              <a:rPr lang="en-US" sz="2000" dirty="0">
                <a:solidFill>
                  <a:srgbClr val="0070C0"/>
                </a:solidFill>
                <a:latin typeface="Calibri" panose="020F0502020204030204" pitchFamily="34" charset="0"/>
                <a:cs typeface="Calibri" panose="020F0502020204030204" pitchFamily="34" charset="0"/>
              </a:rPr>
              <a:t>Number of kept appointments (broken appointment rate)</a:t>
            </a:r>
          </a:p>
          <a:p>
            <a:pPr marL="1428750" lvl="2" indent="-514350">
              <a:buAutoNum type="alphaLcPeriod"/>
            </a:pPr>
            <a:r>
              <a:rPr lang="en-US" sz="2000" dirty="0">
                <a:solidFill>
                  <a:srgbClr val="0070C0"/>
                </a:solidFill>
                <a:latin typeface="Calibri" panose="020F0502020204030204" pitchFamily="34" charset="0"/>
                <a:cs typeface="Calibri" panose="020F0502020204030204" pitchFamily="34" charset="0"/>
              </a:rPr>
              <a:t>Disease</a:t>
            </a:r>
          </a:p>
          <a:p>
            <a:pPr marL="1885950" lvl="3" indent="-514350">
              <a:buAutoNum type="romanLcPeriod"/>
            </a:pPr>
            <a:r>
              <a:rPr lang="en-US" sz="2000" dirty="0">
                <a:solidFill>
                  <a:srgbClr val="0070C0"/>
                </a:solidFill>
                <a:latin typeface="Calibri" panose="020F0502020204030204" pitchFamily="34" charset="0"/>
                <a:cs typeface="Calibri" panose="020F0502020204030204" pitchFamily="34" charset="0"/>
              </a:rPr>
              <a:t>Number of exams </a:t>
            </a:r>
          </a:p>
          <a:p>
            <a:pPr marL="1885950" lvl="3" indent="-514350">
              <a:buAutoNum type="romanLcPeriod"/>
            </a:pPr>
            <a:r>
              <a:rPr lang="en-US" sz="2000" dirty="0">
                <a:solidFill>
                  <a:srgbClr val="0070C0"/>
                </a:solidFill>
                <a:latin typeface="Calibri" panose="020F0502020204030204" pitchFamily="34" charset="0"/>
                <a:cs typeface="Calibri" panose="020F0502020204030204" pitchFamily="34" charset="0"/>
              </a:rPr>
              <a:t>Number of treatment plans complete (Using a NNOHA measure)</a:t>
            </a:r>
          </a:p>
          <a:p>
            <a:pPr marL="1371600" lvl="2" indent="-457200">
              <a:buAutoNum type="alphaLcPeriod" startAt="3"/>
            </a:pPr>
            <a:r>
              <a:rPr lang="en-US" sz="2000" dirty="0">
                <a:solidFill>
                  <a:srgbClr val="0070C0"/>
                </a:solidFill>
                <a:latin typeface="Calibri" panose="020F0502020204030204" pitchFamily="34" charset="0"/>
                <a:cs typeface="Calibri" panose="020F0502020204030204" pitchFamily="34" charset="0"/>
              </a:rPr>
              <a:t>Prevention</a:t>
            </a:r>
          </a:p>
          <a:p>
            <a:pPr marL="1828800" lvl="3" indent="-457200">
              <a:buAutoNum type="romanLcPeriod"/>
            </a:pPr>
            <a:r>
              <a:rPr lang="en-US" sz="2000" dirty="0">
                <a:solidFill>
                  <a:srgbClr val="0070C0"/>
                </a:solidFill>
                <a:latin typeface="Calibri" panose="020F0502020204030204" pitchFamily="34" charset="0"/>
                <a:cs typeface="Calibri" panose="020F0502020204030204" pitchFamily="34" charset="0"/>
              </a:rPr>
              <a:t>Number of sealants (2–15-year-olds)</a:t>
            </a:r>
          </a:p>
          <a:p>
            <a:pPr marL="1828800" lvl="3" indent="-457200">
              <a:buAutoNum type="romanLcPeriod"/>
            </a:pPr>
            <a:r>
              <a:rPr lang="en-US" sz="2000" dirty="0">
                <a:solidFill>
                  <a:srgbClr val="0070C0"/>
                </a:solidFill>
                <a:latin typeface="Calibri" panose="020F0502020204030204" pitchFamily="34" charset="0"/>
                <a:cs typeface="Calibri" panose="020F0502020204030204" pitchFamily="34" charset="0"/>
              </a:rPr>
              <a:t>Number of fluoride treatment (2–15-year-olds)</a:t>
            </a:r>
          </a:p>
        </p:txBody>
      </p:sp>
      <p:pic>
        <p:nvPicPr>
          <p:cNvPr id="5" name="Picture 4">
            <a:extLst>
              <a:ext uri="{FF2B5EF4-FFF2-40B4-BE49-F238E27FC236}">
                <a16:creationId xmlns:a16="http://schemas.microsoft.com/office/drawing/2014/main" id="{6F09CD87-DCB6-FFDC-EB74-01B6AE5E2122}"/>
              </a:ext>
            </a:extLst>
          </p:cNvPr>
          <p:cNvPicPr>
            <a:picLocks noChangeAspect="1"/>
          </p:cNvPicPr>
          <p:nvPr/>
        </p:nvPicPr>
        <p:blipFill>
          <a:blip r:embed="rId3"/>
          <a:stretch>
            <a:fillRect/>
          </a:stretch>
        </p:blipFill>
        <p:spPr>
          <a:xfrm>
            <a:off x="8759321" y="4761187"/>
            <a:ext cx="3432679" cy="2078842"/>
          </a:xfrm>
          <a:prstGeom prst="rect">
            <a:avLst/>
          </a:prstGeom>
        </p:spPr>
      </p:pic>
      <p:pic>
        <p:nvPicPr>
          <p:cNvPr id="8" name="Picture 7">
            <a:extLst>
              <a:ext uri="{FF2B5EF4-FFF2-40B4-BE49-F238E27FC236}">
                <a16:creationId xmlns:a16="http://schemas.microsoft.com/office/drawing/2014/main" id="{BA94070D-FE68-7430-11E1-4AB1B7BB5606}"/>
              </a:ext>
            </a:extLst>
          </p:cNvPr>
          <p:cNvPicPr>
            <a:picLocks noChangeAspect="1"/>
          </p:cNvPicPr>
          <p:nvPr/>
        </p:nvPicPr>
        <p:blipFill rotWithShape="1">
          <a:blip r:embed="rId4"/>
          <a:srcRect l="18435" t="3478" r="15469" b="10037"/>
          <a:stretch/>
        </p:blipFill>
        <p:spPr>
          <a:xfrm>
            <a:off x="6999891" y="0"/>
            <a:ext cx="5192110" cy="3508995"/>
          </a:xfrm>
          <a:prstGeom prst="rect">
            <a:avLst/>
          </a:prstGeom>
        </p:spPr>
      </p:pic>
    </p:spTree>
    <p:extLst>
      <p:ext uri="{BB962C8B-B14F-4D97-AF65-F5344CB8AC3E}">
        <p14:creationId xmlns:p14="http://schemas.microsoft.com/office/powerpoint/2010/main" val="1706101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Data, QA/QI:</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874728"/>
            <a:ext cx="3209215" cy="1938992"/>
          </a:xfrm>
          <a:prstGeom prst="rect">
            <a:avLst/>
          </a:prstGeom>
          <a:noFill/>
        </p:spPr>
        <p:txBody>
          <a:bodyPr wrap="square">
            <a:spAutoFit/>
          </a:bodyPr>
          <a:lstStyle/>
          <a:p>
            <a:r>
              <a:rPr lang="en-US" sz="2400" dirty="0">
                <a:solidFill>
                  <a:srgbClr val="0070C0"/>
                </a:solidFill>
                <a:latin typeface="Calibri" panose="020F0502020204030204" pitchFamily="34" charset="0"/>
                <a:cs typeface="Calibri" panose="020F0502020204030204" pitchFamily="34" charset="0"/>
              </a:rPr>
              <a:t>Clinical Productivity, Efficiency and Effectiveness Standards are available on the </a:t>
            </a:r>
          </a:p>
          <a:p>
            <a:r>
              <a:rPr lang="en-US" sz="2400" dirty="0">
                <a:solidFill>
                  <a:srgbClr val="0070C0"/>
                </a:solidFill>
                <a:latin typeface="Calibri" panose="020F0502020204030204" pitchFamily="34" charset="0"/>
                <a:cs typeface="Calibri" panose="020F0502020204030204" pitchFamily="34" charset="0"/>
              </a:rPr>
              <a:t>IHS DOH Dental Portal</a:t>
            </a:r>
          </a:p>
        </p:txBody>
      </p:sp>
      <p:pic>
        <p:nvPicPr>
          <p:cNvPr id="6" name="Picture 5">
            <a:extLst>
              <a:ext uri="{FF2B5EF4-FFF2-40B4-BE49-F238E27FC236}">
                <a16:creationId xmlns:a16="http://schemas.microsoft.com/office/drawing/2014/main" id="{35AFF5AF-042B-78CF-DDD5-EDE2C29D4395}"/>
              </a:ext>
            </a:extLst>
          </p:cNvPr>
          <p:cNvPicPr>
            <a:picLocks noChangeAspect="1"/>
          </p:cNvPicPr>
          <p:nvPr/>
        </p:nvPicPr>
        <p:blipFill>
          <a:blip r:embed="rId3"/>
          <a:stretch>
            <a:fillRect/>
          </a:stretch>
        </p:blipFill>
        <p:spPr>
          <a:xfrm>
            <a:off x="5266944" y="113966"/>
            <a:ext cx="6809673" cy="6649236"/>
          </a:xfrm>
          <a:prstGeom prst="rect">
            <a:avLst/>
          </a:prstGeom>
        </p:spPr>
      </p:pic>
      <p:sp>
        <p:nvSpPr>
          <p:cNvPr id="5" name="TextBox 4">
            <a:extLst>
              <a:ext uri="{FF2B5EF4-FFF2-40B4-BE49-F238E27FC236}">
                <a16:creationId xmlns:a16="http://schemas.microsoft.com/office/drawing/2014/main" id="{6F285314-584C-582D-2911-30EDA5A15609}"/>
              </a:ext>
            </a:extLst>
          </p:cNvPr>
          <p:cNvSpPr txBox="1"/>
          <p:nvPr/>
        </p:nvSpPr>
        <p:spPr>
          <a:xfrm>
            <a:off x="996032" y="4378044"/>
            <a:ext cx="4206904" cy="646331"/>
          </a:xfrm>
          <a:prstGeom prst="rect">
            <a:avLst/>
          </a:prstGeom>
          <a:noFill/>
        </p:spPr>
        <p:txBody>
          <a:bodyPr wrap="square">
            <a:spAutoFit/>
          </a:bodyPr>
          <a:lstStyle/>
          <a:p>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https://www.ihs.gov/doh/index.cfm?fuseaction=clinicmanagement.ee</a:t>
            </a: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60646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Data, QA/QI:</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874728"/>
            <a:ext cx="3209215" cy="3477875"/>
          </a:xfrm>
          <a:prstGeom prst="rect">
            <a:avLst/>
          </a:prstGeom>
          <a:noFill/>
        </p:spPr>
        <p:txBody>
          <a:bodyPr wrap="square">
            <a:spAutoFit/>
          </a:bodyPr>
          <a:lstStyle/>
          <a:p>
            <a:pPr marL="514350" indent="-514350">
              <a:buAutoNum type="arabicPeriod"/>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IHS Portland Area User Population</a:t>
            </a:r>
          </a:p>
          <a:p>
            <a:pPr marL="514350" indent="-514350">
              <a:buFontTx/>
              <a:buAutoNum type="arabicPeriod"/>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It’s complicated….. uses a 3-year period for patient access to any healthcare service (not just dental)</a:t>
            </a:r>
          </a:p>
          <a:p>
            <a:pPr marL="514350" indent="-514350">
              <a:buAutoNum type="arabicPeriod"/>
            </a:pPr>
            <a:endPar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514350" indent="-514350">
              <a:buFontTx/>
              <a:buAutoNum type="arabicPeriod"/>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PRCDA’s are Purchased Referred Care Delivery Areas</a:t>
            </a:r>
          </a:p>
        </p:txBody>
      </p:sp>
      <p:pic>
        <p:nvPicPr>
          <p:cNvPr id="3" name="Picture 2">
            <a:extLst>
              <a:ext uri="{FF2B5EF4-FFF2-40B4-BE49-F238E27FC236}">
                <a16:creationId xmlns:a16="http://schemas.microsoft.com/office/drawing/2014/main" id="{932FDDF0-7F05-9048-40AE-5103FE43EAB0}"/>
              </a:ext>
            </a:extLst>
          </p:cNvPr>
          <p:cNvPicPr>
            <a:picLocks noChangeAspect="1"/>
          </p:cNvPicPr>
          <p:nvPr/>
        </p:nvPicPr>
        <p:blipFill>
          <a:blip r:embed="rId3"/>
          <a:stretch>
            <a:fillRect/>
          </a:stretch>
        </p:blipFill>
        <p:spPr>
          <a:xfrm>
            <a:off x="5526157" y="106709"/>
            <a:ext cx="6454967" cy="6675324"/>
          </a:xfrm>
          <a:prstGeom prst="rect">
            <a:avLst/>
          </a:prstGeom>
        </p:spPr>
      </p:pic>
    </p:spTree>
    <p:extLst>
      <p:ext uri="{BB962C8B-B14F-4D97-AF65-F5344CB8AC3E}">
        <p14:creationId xmlns:p14="http://schemas.microsoft.com/office/powerpoint/2010/main" val="272321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Data, QA/QI:</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9744392" cy="3785652"/>
          </a:xfrm>
          <a:prstGeom prst="rect">
            <a:avLst/>
          </a:prstGeom>
          <a:noFill/>
        </p:spPr>
        <p:txBody>
          <a:bodyPr wrap="square">
            <a:spAutoFit/>
          </a:bodyPr>
          <a:lstStyle/>
          <a:p>
            <a:pPr marL="514350" indent="-514350">
              <a:buAutoNum type="arabicPeriod"/>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An example using Data for a Quality Assurance or Quality Improvement project and/or Peer Review.</a:t>
            </a:r>
          </a:p>
          <a:p>
            <a:pPr marL="914400" lvl="1" indent="-457200">
              <a:buAutoNum type="alphaUcPeriod"/>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Want to open the schedule from 4 weeks out to 3 months.  How will this change affect kept appointments (broken appointment rate)?</a:t>
            </a:r>
          </a:p>
          <a:p>
            <a:pPr marL="914400" lvl="1" indent="-457200">
              <a:buAutoNum type="alphaUcPeriod"/>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Is staff entering the broken appointment code?  A Peer Review is established that includes chart/schedule review and the entry of the BA code.  This may include only providers (dentists, hygienists and dental therapists), or auxiliary personnel.</a:t>
            </a:r>
          </a:p>
          <a:p>
            <a:pPr marL="914400" lvl="1" indent="-457200">
              <a:buAutoNum type="alphaUcPeriod"/>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Once the peer review provides the needed information, then proceed as necessary.  More training and accountability for code entry?  More automation in the EDR?  Code entry is appropriate?  If so proceed with the change, but…..</a:t>
            </a:r>
          </a:p>
          <a:p>
            <a:pPr marL="514350" indent="-514350">
              <a:buFontTx/>
              <a:buAutoNum type="arabicPeriod"/>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Proceed with a smaller sample, test first (PDSA).  Perhaps schedule 8 weeks out.  Monitor broken appointment rate and make changes to your plan as necessary.</a:t>
            </a:r>
          </a:p>
        </p:txBody>
      </p:sp>
      <p:sp>
        <p:nvSpPr>
          <p:cNvPr id="5" name="TextBox 4">
            <a:extLst>
              <a:ext uri="{FF2B5EF4-FFF2-40B4-BE49-F238E27FC236}">
                <a16:creationId xmlns:a16="http://schemas.microsoft.com/office/drawing/2014/main" id="{D3633A7F-7CC8-D8E1-68A3-DCD021740A85}"/>
              </a:ext>
            </a:extLst>
          </p:cNvPr>
          <p:cNvSpPr txBox="1"/>
          <p:nvPr/>
        </p:nvSpPr>
        <p:spPr>
          <a:xfrm>
            <a:off x="5695122" y="6101366"/>
            <a:ext cx="5118652" cy="400110"/>
          </a:xfrm>
          <a:prstGeom prst="rect">
            <a:avLst/>
          </a:prstGeom>
          <a:noFill/>
        </p:spPr>
        <p:txBody>
          <a:bodyPr wrap="square" rtlCol="0">
            <a:spAutoFit/>
          </a:bodyPr>
          <a:lstStyle/>
          <a:p>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Any examples you like to share?</a:t>
            </a:r>
          </a:p>
        </p:txBody>
      </p:sp>
    </p:spTree>
    <p:extLst>
      <p:ext uri="{BB962C8B-B14F-4D97-AF65-F5344CB8AC3E}">
        <p14:creationId xmlns:p14="http://schemas.microsoft.com/office/powerpoint/2010/main" val="4029570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Data, QA/QI:</a:t>
            </a:r>
            <a:endParaRPr lang="en-US" sz="2400" dirty="0">
              <a:solidFill>
                <a:srgbClr val="0070C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6B0F9ED-5419-F15E-6770-CAD72ED2DF2A}"/>
              </a:ext>
            </a:extLst>
          </p:cNvPr>
          <p:cNvSpPr txBox="1"/>
          <p:nvPr/>
        </p:nvSpPr>
        <p:spPr>
          <a:xfrm>
            <a:off x="5623063" y="356524"/>
            <a:ext cx="6097656" cy="5632311"/>
          </a:xfrm>
          <a:prstGeom prst="rect">
            <a:avLst/>
          </a:prstGeom>
          <a:noFill/>
        </p:spPr>
        <p:txBody>
          <a:bodyPr wrap="square">
            <a:spAutoFit/>
          </a:bodyPr>
          <a:lstStyle/>
          <a:p>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Assess QI studies—especially goals—against </a:t>
            </a:r>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SMART</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criteria: </a:t>
            </a:r>
          </a:p>
          <a:p>
            <a:endPar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sz="2000" b="1" u="sng" dirty="0">
                <a:solidFill>
                  <a:srgbClr val="0070C0"/>
                </a:solidFill>
                <a:latin typeface="Calibri" panose="020F0502020204030204" pitchFamily="34" charset="0"/>
                <a:ea typeface="Calibri" panose="020F0502020204030204" pitchFamily="34" charset="0"/>
                <a:cs typeface="Calibri" panose="020F0502020204030204" pitchFamily="34" charset="0"/>
              </a:rPr>
              <a:t>Specific:</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The goal is clear and easy to understand. It translates into action by using words like “increase” or “decrease” </a:t>
            </a:r>
          </a:p>
          <a:p>
            <a:r>
              <a:rPr lang="en-US" sz="2000" b="1" u="sng" dirty="0">
                <a:solidFill>
                  <a:srgbClr val="0070C0"/>
                </a:solidFill>
                <a:latin typeface="Calibri" panose="020F0502020204030204" pitchFamily="34" charset="0"/>
                <a:ea typeface="Calibri" panose="020F0502020204030204" pitchFamily="34" charset="0"/>
                <a:cs typeface="Calibri" panose="020F0502020204030204" pitchFamily="34" charset="0"/>
              </a:rPr>
              <a:t>Measurable:</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The goal is objective and can be assessed by gathering quantitative data, e.g., 25%, 20 minutes, all, none </a:t>
            </a:r>
          </a:p>
          <a:p>
            <a:r>
              <a:rPr lang="en-US" sz="2000" b="1" u="sng" dirty="0">
                <a:solidFill>
                  <a:srgbClr val="0070C0"/>
                </a:solidFill>
                <a:latin typeface="Calibri" panose="020F0502020204030204" pitchFamily="34" charset="0"/>
                <a:ea typeface="Calibri" panose="020F0502020204030204" pitchFamily="34" charset="0"/>
                <a:cs typeface="Calibri" panose="020F0502020204030204" pitchFamily="34" charset="0"/>
              </a:rPr>
              <a:t>Achievable:</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Those responsible for the goal have the knowledge, skills and resources to deliver the result </a:t>
            </a:r>
            <a:r>
              <a:rPr lang="en-US" sz="2000" b="1" u="sng" dirty="0">
                <a:solidFill>
                  <a:srgbClr val="0070C0"/>
                </a:solidFill>
                <a:latin typeface="Calibri" panose="020F0502020204030204" pitchFamily="34" charset="0"/>
                <a:ea typeface="Calibri" panose="020F0502020204030204" pitchFamily="34" charset="0"/>
                <a:cs typeface="Calibri" panose="020F0502020204030204" pitchFamily="34" charset="0"/>
              </a:rPr>
              <a:t>Relevant:</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The goal “matches” the purpose and is relevant to the services the organization provides and the patients the organization serves, e.g., improves compliance, increases patient satisfaction, or saves money </a:t>
            </a:r>
          </a:p>
          <a:p>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Time-bound:</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The goal has a completion date, e.g., by 12/31, third quarter</a:t>
            </a:r>
          </a:p>
        </p:txBody>
      </p:sp>
      <p:pic>
        <p:nvPicPr>
          <p:cNvPr id="8" name="Picture 7">
            <a:extLst>
              <a:ext uri="{FF2B5EF4-FFF2-40B4-BE49-F238E27FC236}">
                <a16:creationId xmlns:a16="http://schemas.microsoft.com/office/drawing/2014/main" id="{5B2699DB-3DC1-242A-D662-45278EF5A640}"/>
              </a:ext>
            </a:extLst>
          </p:cNvPr>
          <p:cNvPicPr>
            <a:picLocks noChangeAspect="1"/>
          </p:cNvPicPr>
          <p:nvPr/>
        </p:nvPicPr>
        <p:blipFill>
          <a:blip r:embed="rId3"/>
          <a:stretch>
            <a:fillRect/>
          </a:stretch>
        </p:blipFill>
        <p:spPr>
          <a:xfrm>
            <a:off x="1993721" y="1905000"/>
            <a:ext cx="3357218" cy="3392557"/>
          </a:xfrm>
          <a:prstGeom prst="rect">
            <a:avLst/>
          </a:prstGeom>
        </p:spPr>
      </p:pic>
      <p:sp>
        <p:nvSpPr>
          <p:cNvPr id="10" name="TextBox 9">
            <a:extLst>
              <a:ext uri="{FF2B5EF4-FFF2-40B4-BE49-F238E27FC236}">
                <a16:creationId xmlns:a16="http://schemas.microsoft.com/office/drawing/2014/main" id="{50D72ADC-B731-A7DF-5F11-D1CC63530943}"/>
              </a:ext>
            </a:extLst>
          </p:cNvPr>
          <p:cNvSpPr txBox="1"/>
          <p:nvPr/>
        </p:nvSpPr>
        <p:spPr>
          <a:xfrm>
            <a:off x="5623063" y="5994313"/>
            <a:ext cx="6097656" cy="523220"/>
          </a:xfrm>
          <a:prstGeom prst="rect">
            <a:avLst/>
          </a:prstGeom>
          <a:noFill/>
        </p:spPr>
        <p:txBody>
          <a:bodyPr wrap="square">
            <a:spAutoFit/>
          </a:bodyPr>
          <a:lstStyle/>
          <a:p>
            <a:r>
              <a:rPr lang="en-US" sz="1400" i="1" dirty="0">
                <a:solidFill>
                  <a:srgbClr val="0070C0"/>
                </a:solidFill>
                <a:latin typeface="Calibri" panose="020F0502020204030204" pitchFamily="34" charset="0"/>
                <a:ea typeface="Calibri" panose="020F0502020204030204" pitchFamily="34" charset="0"/>
                <a:cs typeface="Calibri" panose="020F0502020204030204" pitchFamily="34" charset="0"/>
              </a:rPr>
              <a:t>-2020 AAAHC QUALITY ROADMAP • Accreditation Association for Ambulatory Health Care</a:t>
            </a:r>
          </a:p>
        </p:txBody>
      </p:sp>
    </p:spTree>
    <p:extLst>
      <p:ext uri="{BB962C8B-B14F-4D97-AF65-F5344CB8AC3E}">
        <p14:creationId xmlns:p14="http://schemas.microsoft.com/office/powerpoint/2010/main" val="646440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Data, QA/QI:</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3035479" cy="1569660"/>
          </a:xfrm>
          <a:prstGeom prst="rect">
            <a:avLst/>
          </a:prstGeom>
          <a:noFill/>
        </p:spPr>
        <p:txBody>
          <a:bodyPr wrap="square">
            <a:spAutoFit/>
          </a:bodyPr>
          <a:lstStyle/>
          <a:p>
            <a:pPr algn="ctr"/>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The best darn Data, QA/QI CDE ever!</a:t>
            </a:r>
          </a:p>
          <a:p>
            <a:pPr marL="514350" indent="-514350">
              <a:buAutoNum type="arabicPeriod"/>
            </a:pPr>
            <a:endPar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endPar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82B12CD5-0E3B-E973-1995-D7C8FCABF2A4}"/>
              </a:ext>
            </a:extLst>
          </p:cNvPr>
          <p:cNvGrpSpPr/>
          <p:nvPr/>
        </p:nvGrpSpPr>
        <p:grpSpPr>
          <a:xfrm>
            <a:off x="5029200" y="1664728"/>
            <a:ext cx="7012192" cy="5034246"/>
            <a:chOff x="5029200" y="1664728"/>
            <a:chExt cx="7012192" cy="5034246"/>
          </a:xfrm>
        </p:grpSpPr>
        <p:pic>
          <p:nvPicPr>
            <p:cNvPr id="5" name="Picture 4">
              <a:extLst>
                <a:ext uri="{FF2B5EF4-FFF2-40B4-BE49-F238E27FC236}">
                  <a16:creationId xmlns:a16="http://schemas.microsoft.com/office/drawing/2014/main" id="{5DCFB1C0-9DEC-BD6F-9560-E19B47F46CFB}"/>
                </a:ext>
              </a:extLst>
            </p:cNvPr>
            <p:cNvPicPr>
              <a:picLocks noChangeAspect="1"/>
            </p:cNvPicPr>
            <p:nvPr/>
          </p:nvPicPr>
          <p:blipFill>
            <a:blip r:embed="rId3"/>
            <a:stretch>
              <a:fillRect/>
            </a:stretch>
          </p:blipFill>
          <p:spPr>
            <a:xfrm>
              <a:off x="5029200" y="1664728"/>
              <a:ext cx="7012192" cy="5034246"/>
            </a:xfrm>
            <a:prstGeom prst="rect">
              <a:avLst/>
            </a:prstGeom>
          </p:spPr>
        </p:pic>
        <p:sp>
          <p:nvSpPr>
            <p:cNvPr id="6" name="Arrow: Right 5">
              <a:extLst>
                <a:ext uri="{FF2B5EF4-FFF2-40B4-BE49-F238E27FC236}">
                  <a16:creationId xmlns:a16="http://schemas.microsoft.com/office/drawing/2014/main" id="{A30B98DC-64FF-9358-1C30-ECFD391AA86A}"/>
                </a:ext>
              </a:extLst>
            </p:cNvPr>
            <p:cNvSpPr/>
            <p:nvPr/>
          </p:nvSpPr>
          <p:spPr>
            <a:xfrm>
              <a:off x="5406887" y="5675243"/>
              <a:ext cx="689113" cy="4261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66F0916-BBF5-6AC6-E838-8505EABC8128}"/>
              </a:ext>
            </a:extLst>
          </p:cNvPr>
          <p:cNvSpPr txBox="1"/>
          <p:nvPr/>
        </p:nvSpPr>
        <p:spPr>
          <a:xfrm>
            <a:off x="1993721" y="3978821"/>
            <a:ext cx="3035479" cy="1477328"/>
          </a:xfrm>
          <a:prstGeom prst="rect">
            <a:avLst/>
          </a:prstGeom>
          <a:noFill/>
        </p:spPr>
        <p:txBody>
          <a:bodyPr wrap="square">
            <a:spAutoFit/>
          </a:bodyPr>
          <a:lstStyle/>
          <a:p>
            <a:r>
              <a:rPr lang="en-US" dirty="0">
                <a:solidFill>
                  <a:srgbClr val="0070C0"/>
                </a:solidFill>
                <a:hlinkClick r:id="rId4">
                  <a:extLst>
                    <a:ext uri="{A12FA001-AC4F-418D-AE19-62706E023703}">
                      <ahyp:hlinkClr xmlns:ahyp="http://schemas.microsoft.com/office/drawing/2018/hyperlinkcolor" val="tx"/>
                    </a:ext>
                  </a:extLst>
                </a:hlinkClick>
              </a:rPr>
              <a:t>https://www.ihs.gov/DentalCDE/index.cfm?fuseaction=elearning.display&amp;cat=online&amp;sort=title&amp;order=asc</a:t>
            </a:r>
            <a:r>
              <a:rPr lang="en-US" dirty="0">
                <a:solidFill>
                  <a:srgbClr val="0070C0"/>
                </a:solidFill>
              </a:rPr>
              <a:t> </a:t>
            </a:r>
          </a:p>
        </p:txBody>
      </p:sp>
    </p:spTree>
    <p:extLst>
      <p:ext uri="{BB962C8B-B14F-4D97-AF65-F5344CB8AC3E}">
        <p14:creationId xmlns:p14="http://schemas.microsoft.com/office/powerpoint/2010/main" val="1070839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41022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Data, QA/QI:</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905000"/>
            <a:ext cx="9744392" cy="4770537"/>
          </a:xfrm>
          <a:prstGeom prst="rect">
            <a:avLst/>
          </a:prstGeom>
          <a:noFill/>
        </p:spPr>
        <p:txBody>
          <a:bodyPr wrap="square">
            <a:spAutoFit/>
          </a:bodyPr>
          <a:lstStyle/>
          <a:p>
            <a:pPr algn="ctr"/>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The best darn Data, QA/QI CDE ever!</a:t>
            </a:r>
          </a:p>
          <a:p>
            <a:pPr marL="514350" indent="-514350">
              <a:buAutoNum type="arabicPeriod"/>
            </a:pPr>
            <a:endPar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l"/>
            <a:r>
              <a:rPr lang="en-US" sz="2000" b="0" i="0" dirty="0">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DE0389</a:t>
            </a:r>
            <a:endParaRPr lang="en-US" sz="2000" b="0" i="0" dirty="0">
              <a:solidFill>
                <a:srgbClr val="0070C0"/>
              </a:solidFill>
              <a:effectLst/>
              <a:latin typeface="Arial" panose="020B0604020202020204" pitchFamily="34" charset="0"/>
            </a:endParaRPr>
          </a:p>
          <a:p>
            <a:pPr algn="l"/>
            <a:endParaRPr lang="en-US" sz="2000" b="0" i="0" dirty="0">
              <a:solidFill>
                <a:srgbClr val="0070C0"/>
              </a:solidFill>
              <a:effectLst/>
              <a:latin typeface="Arial" panose="020B0604020202020204" pitchFamily="34" charset="0"/>
            </a:endParaRPr>
          </a:p>
          <a:p>
            <a:pPr algn="l"/>
            <a:r>
              <a:rPr lang="en-US" sz="2000" b="0" i="0" dirty="0">
                <a:solidFill>
                  <a:srgbClr val="0070C0"/>
                </a:solidFill>
                <a:effectLst/>
                <a:latin typeface="Arial" panose="020B0604020202020204" pitchFamily="34" charset="0"/>
              </a:rPr>
              <a:t>2020 OCA-BEM-GPA Area Dental Meeting, Session 2 [Recorded Webinar]</a:t>
            </a:r>
          </a:p>
          <a:p>
            <a:pPr algn="l"/>
            <a:endParaRPr lang="en-US" sz="2000" b="0" i="0" dirty="0">
              <a:solidFill>
                <a:srgbClr val="0070C0"/>
              </a:solidFill>
              <a:effectLst/>
              <a:latin typeface="Arial" panose="020B0604020202020204" pitchFamily="34" charset="0"/>
            </a:endParaRPr>
          </a:p>
          <a:p>
            <a:pPr algn="l"/>
            <a:r>
              <a:rPr lang="en-US" sz="2000" b="0" i="0" dirty="0">
                <a:solidFill>
                  <a:srgbClr val="0070C0"/>
                </a:solidFill>
                <a:effectLst/>
                <a:latin typeface="Arial" panose="020B0604020202020204" pitchFamily="34" charset="0"/>
              </a:rPr>
              <a:t>10/1/2022 - 9/30/2023</a:t>
            </a:r>
          </a:p>
          <a:p>
            <a:pPr algn="l"/>
            <a:endParaRPr lang="en-US" sz="1600" dirty="0">
              <a:solidFill>
                <a:srgbClr val="0070C0"/>
              </a:solidFill>
              <a:latin typeface="Arial" panose="020B0604020202020204" pitchFamily="34" charset="0"/>
            </a:endParaRPr>
          </a:p>
          <a:p>
            <a:r>
              <a:rPr lang="en-US" sz="2000" b="1" i="0" dirty="0">
                <a:solidFill>
                  <a:srgbClr val="0070C0"/>
                </a:solidFill>
                <a:effectLst/>
                <a:latin typeface="Arial" panose="020B0604020202020204" pitchFamily="34" charset="0"/>
              </a:rPr>
              <a:t>Learning Objectives:</a:t>
            </a:r>
            <a:br>
              <a:rPr lang="en-US" sz="2000" dirty="0">
                <a:solidFill>
                  <a:srgbClr val="0070C0"/>
                </a:solidFill>
              </a:rPr>
            </a:br>
            <a:r>
              <a:rPr lang="en-US" sz="2000" b="0" i="0" dirty="0">
                <a:solidFill>
                  <a:srgbClr val="0070C0"/>
                </a:solidFill>
                <a:effectLst/>
                <a:latin typeface="Arial" panose="020B0604020202020204" pitchFamily="34" charset="0"/>
              </a:rPr>
              <a:t>Upon completion of this course, participants will be able to: 1. Describe how to use IHS recommendations for clinical efficiency and effectiveness as a benchmark for their programs. 2. Utilize Excel spreadsheets to manage monthly QI/QA Data. 3. Develop a meaningful QI/QA Plan.</a:t>
            </a:r>
          </a:p>
          <a:p>
            <a:pPr algn="l"/>
            <a:endParaRPr lang="en-US" sz="2000" b="0" i="0" dirty="0">
              <a:solidFill>
                <a:srgbClr val="0070C0"/>
              </a:solidFill>
              <a:effectLst/>
              <a:latin typeface="Arial" panose="020B0604020202020204" pitchFamily="34" charset="0"/>
            </a:endParaRPr>
          </a:p>
          <a:p>
            <a:endPar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4131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GO FIGURE:</a:t>
            </a:r>
            <a:endParaRPr lang="en-US" sz="24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965A39-D78C-9549-41A7-1E864054EC7A}"/>
              </a:ext>
            </a:extLst>
          </p:cNvPr>
          <p:cNvSpPr txBox="1"/>
          <p:nvPr/>
        </p:nvSpPr>
        <p:spPr>
          <a:xfrm>
            <a:off x="1993721" y="2371699"/>
            <a:ext cx="6094948" cy="769441"/>
          </a:xfrm>
          <a:prstGeom prst="rect">
            <a:avLst/>
          </a:prstGeom>
          <a:noFill/>
        </p:spPr>
        <p:txBody>
          <a:bodyPr wrap="square">
            <a:spAutoFit/>
          </a:bodyPr>
          <a:lstStyle/>
          <a:p>
            <a:r>
              <a:rPr lang="en-US" sz="4400" b="1" i="1" dirty="0">
                <a:solidFill>
                  <a:srgbClr val="7030A0"/>
                </a:solidFill>
              </a:rPr>
              <a:t>12 = S of the Z</a:t>
            </a:r>
          </a:p>
        </p:txBody>
      </p:sp>
      <p:sp>
        <p:nvSpPr>
          <p:cNvPr id="6" name="Title 1">
            <a:extLst>
              <a:ext uri="{FF2B5EF4-FFF2-40B4-BE49-F238E27FC236}">
                <a16:creationId xmlns:a16="http://schemas.microsoft.com/office/drawing/2014/main" id="{EDCBBF73-81EE-F891-C935-2EBE0E8D5F2C}"/>
              </a:ext>
            </a:extLst>
          </p:cNvPr>
          <p:cNvSpPr txBox="1">
            <a:spLocks/>
          </p:cNvSpPr>
          <p:nvPr/>
        </p:nvSpPr>
        <p:spPr>
          <a:xfrm>
            <a:off x="1993721" y="4101580"/>
            <a:ext cx="3162479" cy="1148366"/>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u="sng" dirty="0">
                <a:solidFill>
                  <a:srgbClr val="0070C0"/>
                </a:solidFill>
                <a:latin typeface="Calibri" panose="020F0502020204030204" pitchFamily="34" charset="0"/>
                <a:cs typeface="Calibri" panose="020F0502020204030204" pitchFamily="34" charset="0"/>
              </a:rPr>
              <a:t>Shout out the answer!</a:t>
            </a:r>
            <a:endParaRPr lang="en-US" sz="2400" dirty="0">
              <a:solidFill>
                <a:srgbClr val="0070C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C194F79-D6A6-3B2B-928C-1ABAFDF017AC}"/>
              </a:ext>
            </a:extLst>
          </p:cNvPr>
          <p:cNvPicPr>
            <a:picLocks noChangeAspect="1"/>
          </p:cNvPicPr>
          <p:nvPr/>
        </p:nvPicPr>
        <p:blipFill>
          <a:blip r:embed="rId3"/>
          <a:stretch>
            <a:fillRect/>
          </a:stretch>
        </p:blipFill>
        <p:spPr>
          <a:xfrm>
            <a:off x="5891709" y="2913469"/>
            <a:ext cx="6300292" cy="3944532"/>
          </a:xfrm>
          <a:prstGeom prst="rect">
            <a:avLst/>
          </a:prstGeom>
        </p:spPr>
      </p:pic>
      <p:pic>
        <p:nvPicPr>
          <p:cNvPr id="9" name="Picture 8">
            <a:extLst>
              <a:ext uri="{FF2B5EF4-FFF2-40B4-BE49-F238E27FC236}">
                <a16:creationId xmlns:a16="http://schemas.microsoft.com/office/drawing/2014/main" id="{83784317-6579-795F-61E2-EA4185F1F146}"/>
              </a:ext>
            </a:extLst>
          </p:cNvPr>
          <p:cNvPicPr>
            <a:picLocks noChangeAspect="1"/>
          </p:cNvPicPr>
          <p:nvPr/>
        </p:nvPicPr>
        <p:blipFill rotWithShape="1">
          <a:blip r:embed="rId4"/>
          <a:srcRect b="7590"/>
          <a:stretch/>
        </p:blipFill>
        <p:spPr>
          <a:xfrm>
            <a:off x="9598843" y="1"/>
            <a:ext cx="2593157" cy="3429000"/>
          </a:xfrm>
          <a:prstGeom prst="rect">
            <a:avLst/>
          </a:prstGeom>
        </p:spPr>
      </p:pic>
    </p:spTree>
    <p:extLst>
      <p:ext uri="{BB962C8B-B14F-4D97-AF65-F5344CB8AC3E}">
        <p14:creationId xmlns:p14="http://schemas.microsoft.com/office/powerpoint/2010/main" val="1296923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1014175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Staffing:</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2026400"/>
            <a:ext cx="6315392" cy="1200329"/>
          </a:xfrm>
          <a:prstGeom prst="rect">
            <a:avLst/>
          </a:prstGeom>
          <a:noFill/>
        </p:spPr>
        <p:txBody>
          <a:bodyPr wrap="square">
            <a:spAutoFit/>
          </a:bodyPr>
          <a:lstStyle/>
          <a:p>
            <a:pPr marL="457200" indent="-457200" algn="l">
              <a:buAutoNum type="arabicPeriod"/>
            </a:pPr>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Resource Requirement Methodology (RRM)</a:t>
            </a:r>
          </a:p>
          <a:p>
            <a:pPr algn="l"/>
            <a:endPar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2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Community Health Aide Program (CHAP)</a:t>
            </a:r>
            <a:endPar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6E4B917-450F-1FD0-2ACE-3E24D17D53D9}"/>
              </a:ext>
            </a:extLst>
          </p:cNvPr>
          <p:cNvPicPr>
            <a:picLocks noChangeAspect="1"/>
          </p:cNvPicPr>
          <p:nvPr/>
        </p:nvPicPr>
        <p:blipFill rotWithShape="1">
          <a:blip r:embed="rId3"/>
          <a:srcRect r="5269"/>
          <a:stretch/>
        </p:blipFill>
        <p:spPr>
          <a:xfrm>
            <a:off x="6788360" y="3717460"/>
            <a:ext cx="5347120" cy="3064973"/>
          </a:xfrm>
          <a:prstGeom prst="rect">
            <a:avLst/>
          </a:prstGeom>
        </p:spPr>
      </p:pic>
    </p:spTree>
    <p:extLst>
      <p:ext uri="{BB962C8B-B14F-4D97-AF65-F5344CB8AC3E}">
        <p14:creationId xmlns:p14="http://schemas.microsoft.com/office/powerpoint/2010/main" val="1124118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64D8-2B6C-D04D-83F8-F72AFF1E6A17}"/>
              </a:ext>
            </a:extLst>
          </p:cNvPr>
          <p:cNvSpPr>
            <a:spLocks noGrp="1"/>
          </p:cNvSpPr>
          <p:nvPr>
            <p:ph type="ctrTitle" idx="4294967295"/>
          </p:nvPr>
        </p:nvSpPr>
        <p:spPr>
          <a:xfrm>
            <a:off x="779672" y="139700"/>
            <a:ext cx="11412328" cy="1211263"/>
          </a:xfrm>
        </p:spPr>
        <p:txBody>
          <a:bodyPr>
            <a:normAutofit fontScale="90000"/>
          </a:bodyPr>
          <a:lstStyle/>
          <a:p>
            <a:pPr algn="ctr"/>
            <a:r>
              <a:rPr lang="en-US" sz="3600" dirty="0">
                <a:solidFill>
                  <a:srgbClr val="0070C0"/>
                </a:solidFill>
              </a:rPr>
              <a:t>Today’s meeting is a combined effort between the Northwest Tribal Dental Support Center and the IHS Portland Area Office</a:t>
            </a:r>
            <a:endParaRPr lang="en-US" sz="2400" dirty="0">
              <a:solidFill>
                <a:srgbClr val="0070C0"/>
              </a:solidFill>
            </a:endParaRPr>
          </a:p>
        </p:txBody>
      </p:sp>
      <p:pic>
        <p:nvPicPr>
          <p:cNvPr id="7" name="Picture 6">
            <a:extLst>
              <a:ext uri="{FF2B5EF4-FFF2-40B4-BE49-F238E27FC236}">
                <a16:creationId xmlns:a16="http://schemas.microsoft.com/office/drawing/2014/main" id="{6F4A0B6A-052C-6442-B373-34EAEA3A8792}"/>
              </a:ext>
            </a:extLst>
          </p:cNvPr>
          <p:cNvPicPr>
            <a:picLocks noChangeAspect="1"/>
          </p:cNvPicPr>
          <p:nvPr/>
        </p:nvPicPr>
        <p:blipFill>
          <a:blip r:embed="rId3"/>
          <a:stretch>
            <a:fillRect/>
          </a:stretch>
        </p:blipFill>
        <p:spPr>
          <a:xfrm>
            <a:off x="779672" y="1505142"/>
            <a:ext cx="2688336" cy="3584448"/>
          </a:xfrm>
          <a:prstGeom prst="rect">
            <a:avLst/>
          </a:prstGeom>
        </p:spPr>
      </p:pic>
      <p:pic>
        <p:nvPicPr>
          <p:cNvPr id="11" name="Picture 10">
            <a:extLst>
              <a:ext uri="{FF2B5EF4-FFF2-40B4-BE49-F238E27FC236}">
                <a16:creationId xmlns:a16="http://schemas.microsoft.com/office/drawing/2014/main" id="{75569090-DD3D-FC42-94D8-E3404ED8DAE9}"/>
              </a:ext>
            </a:extLst>
          </p:cNvPr>
          <p:cNvPicPr>
            <a:picLocks noChangeAspect="1"/>
          </p:cNvPicPr>
          <p:nvPr/>
        </p:nvPicPr>
        <p:blipFill>
          <a:blip r:embed="rId4"/>
          <a:stretch>
            <a:fillRect/>
          </a:stretch>
        </p:blipFill>
        <p:spPr>
          <a:xfrm>
            <a:off x="3628099" y="1505142"/>
            <a:ext cx="2663190" cy="3566160"/>
          </a:xfrm>
          <a:prstGeom prst="rect">
            <a:avLst/>
          </a:prstGeom>
        </p:spPr>
      </p:pic>
      <p:sp>
        <p:nvSpPr>
          <p:cNvPr id="12" name="TextBox 11">
            <a:extLst>
              <a:ext uri="{FF2B5EF4-FFF2-40B4-BE49-F238E27FC236}">
                <a16:creationId xmlns:a16="http://schemas.microsoft.com/office/drawing/2014/main" id="{9F017CE4-0C4E-2742-B5EC-5E182328A4CB}"/>
              </a:ext>
            </a:extLst>
          </p:cNvPr>
          <p:cNvSpPr txBox="1"/>
          <p:nvPr/>
        </p:nvSpPr>
        <p:spPr>
          <a:xfrm>
            <a:off x="1951447" y="5753641"/>
            <a:ext cx="9180946" cy="461665"/>
          </a:xfrm>
          <a:prstGeom prst="rect">
            <a:avLst/>
          </a:prstGeom>
          <a:noFill/>
        </p:spPr>
        <p:txBody>
          <a:bodyPr wrap="square" rtlCol="0">
            <a:spAutoFit/>
          </a:bodyPr>
          <a:lstStyle/>
          <a:p>
            <a:pPr algn="ctr"/>
            <a:r>
              <a:rPr lang="en-US" sz="2400" dirty="0">
                <a:solidFill>
                  <a:srgbClr val="0070C0"/>
                </a:solidFill>
                <a:latin typeface="Gill Sans Nova Medium" panose="020B0502020204020203" pitchFamily="34" charset="0"/>
              </a:rPr>
              <a:t>Portland Area Dental Staff and Consultants</a:t>
            </a:r>
          </a:p>
        </p:txBody>
      </p:sp>
      <p:pic>
        <p:nvPicPr>
          <p:cNvPr id="6" name="Picture 5">
            <a:extLst>
              <a:ext uri="{FF2B5EF4-FFF2-40B4-BE49-F238E27FC236}">
                <a16:creationId xmlns:a16="http://schemas.microsoft.com/office/drawing/2014/main" id="{FD237EA3-2961-470D-91A5-94A8EA78A56E}"/>
              </a:ext>
            </a:extLst>
          </p:cNvPr>
          <p:cNvPicPr>
            <a:picLocks noChangeAspect="1"/>
          </p:cNvPicPr>
          <p:nvPr/>
        </p:nvPicPr>
        <p:blipFill>
          <a:blip r:embed="rId5"/>
          <a:stretch>
            <a:fillRect/>
          </a:stretch>
        </p:blipFill>
        <p:spPr>
          <a:xfrm>
            <a:off x="6442995" y="1505142"/>
            <a:ext cx="2657409" cy="3566160"/>
          </a:xfrm>
          <a:prstGeom prst="rect">
            <a:avLst/>
          </a:prstGeom>
        </p:spPr>
      </p:pic>
      <p:pic>
        <p:nvPicPr>
          <p:cNvPr id="8" name="Picture 7">
            <a:extLst>
              <a:ext uri="{FF2B5EF4-FFF2-40B4-BE49-F238E27FC236}">
                <a16:creationId xmlns:a16="http://schemas.microsoft.com/office/drawing/2014/main" id="{C6BBD1E7-B097-4CF7-8391-CF3771EF1450}"/>
              </a:ext>
            </a:extLst>
          </p:cNvPr>
          <p:cNvPicPr>
            <a:picLocks noChangeAspect="1"/>
          </p:cNvPicPr>
          <p:nvPr/>
        </p:nvPicPr>
        <p:blipFill>
          <a:blip r:embed="rId6"/>
          <a:stretch>
            <a:fillRect/>
          </a:stretch>
        </p:blipFill>
        <p:spPr>
          <a:xfrm>
            <a:off x="9216361" y="1505141"/>
            <a:ext cx="2808961" cy="3566159"/>
          </a:xfrm>
          <a:prstGeom prst="rect">
            <a:avLst/>
          </a:prstGeom>
        </p:spPr>
      </p:pic>
      <p:sp>
        <p:nvSpPr>
          <p:cNvPr id="3" name="TextBox 2">
            <a:extLst>
              <a:ext uri="{FF2B5EF4-FFF2-40B4-BE49-F238E27FC236}">
                <a16:creationId xmlns:a16="http://schemas.microsoft.com/office/drawing/2014/main" id="{2D77EFA3-6CA2-4416-87B8-EA91448C81BC}"/>
              </a:ext>
            </a:extLst>
          </p:cNvPr>
          <p:cNvSpPr txBox="1"/>
          <p:nvPr/>
        </p:nvSpPr>
        <p:spPr>
          <a:xfrm>
            <a:off x="779672" y="5138088"/>
            <a:ext cx="2343550" cy="615553"/>
          </a:xfrm>
          <a:prstGeom prst="rect">
            <a:avLst/>
          </a:prstGeom>
          <a:noFill/>
        </p:spPr>
        <p:txBody>
          <a:bodyPr wrap="square" rtlCol="0">
            <a:spAutoFit/>
          </a:bodyPr>
          <a:lstStyle/>
          <a:p>
            <a:r>
              <a:rPr lang="en-US" dirty="0"/>
              <a:t>Ticey Mason, MAOL</a:t>
            </a:r>
          </a:p>
          <a:p>
            <a:r>
              <a:rPr lang="en-US" sz="1600" dirty="0"/>
              <a:t>NTDSC Director</a:t>
            </a:r>
          </a:p>
        </p:txBody>
      </p:sp>
      <p:sp>
        <p:nvSpPr>
          <p:cNvPr id="9" name="TextBox 8">
            <a:extLst>
              <a:ext uri="{FF2B5EF4-FFF2-40B4-BE49-F238E27FC236}">
                <a16:creationId xmlns:a16="http://schemas.microsoft.com/office/drawing/2014/main" id="{44B82FE8-A728-4381-9796-EAC701A1CFC3}"/>
              </a:ext>
            </a:extLst>
          </p:cNvPr>
          <p:cNvSpPr txBox="1"/>
          <p:nvPr/>
        </p:nvSpPr>
        <p:spPr>
          <a:xfrm>
            <a:off x="3628099" y="5138089"/>
            <a:ext cx="2663190" cy="615553"/>
          </a:xfrm>
          <a:prstGeom prst="rect">
            <a:avLst/>
          </a:prstGeom>
          <a:noFill/>
        </p:spPr>
        <p:txBody>
          <a:bodyPr wrap="square" rtlCol="0">
            <a:spAutoFit/>
          </a:bodyPr>
          <a:lstStyle/>
          <a:p>
            <a:r>
              <a:rPr lang="en-US" dirty="0"/>
              <a:t>Sean Kelly, DDS, MSHS</a:t>
            </a:r>
          </a:p>
          <a:p>
            <a:r>
              <a:rPr lang="en-US" sz="1600" dirty="0"/>
              <a:t>NTDSC Clinical Consultant</a:t>
            </a:r>
          </a:p>
        </p:txBody>
      </p:sp>
      <p:sp>
        <p:nvSpPr>
          <p:cNvPr id="10" name="TextBox 9">
            <a:extLst>
              <a:ext uri="{FF2B5EF4-FFF2-40B4-BE49-F238E27FC236}">
                <a16:creationId xmlns:a16="http://schemas.microsoft.com/office/drawing/2014/main" id="{3D03492B-3392-4FB3-ABE9-4DFC59D53C94}"/>
              </a:ext>
            </a:extLst>
          </p:cNvPr>
          <p:cNvSpPr txBox="1"/>
          <p:nvPr/>
        </p:nvSpPr>
        <p:spPr>
          <a:xfrm>
            <a:off x="6407275" y="5138089"/>
            <a:ext cx="2693130" cy="615553"/>
          </a:xfrm>
          <a:prstGeom prst="rect">
            <a:avLst/>
          </a:prstGeom>
          <a:noFill/>
        </p:spPr>
        <p:txBody>
          <a:bodyPr wrap="square" rtlCol="0">
            <a:spAutoFit/>
          </a:bodyPr>
          <a:lstStyle/>
          <a:p>
            <a:r>
              <a:rPr lang="en-US" dirty="0"/>
              <a:t>Miranda Davis, DDS, MPH</a:t>
            </a:r>
          </a:p>
          <a:p>
            <a:r>
              <a:rPr lang="en-US" sz="1600" dirty="0"/>
              <a:t>NDTSC Prevention Consultant</a:t>
            </a:r>
          </a:p>
        </p:txBody>
      </p:sp>
      <p:sp>
        <p:nvSpPr>
          <p:cNvPr id="13" name="TextBox 12">
            <a:extLst>
              <a:ext uri="{FF2B5EF4-FFF2-40B4-BE49-F238E27FC236}">
                <a16:creationId xmlns:a16="http://schemas.microsoft.com/office/drawing/2014/main" id="{CB0B5978-4227-46E7-B91B-E36C94BE4F2D}"/>
              </a:ext>
            </a:extLst>
          </p:cNvPr>
          <p:cNvSpPr txBox="1"/>
          <p:nvPr/>
        </p:nvSpPr>
        <p:spPr>
          <a:xfrm>
            <a:off x="9211420" y="5138089"/>
            <a:ext cx="2472269" cy="615553"/>
          </a:xfrm>
          <a:prstGeom prst="rect">
            <a:avLst/>
          </a:prstGeom>
          <a:noFill/>
        </p:spPr>
        <p:txBody>
          <a:bodyPr wrap="square" rtlCol="0">
            <a:spAutoFit/>
          </a:bodyPr>
          <a:lstStyle/>
          <a:p>
            <a:r>
              <a:rPr lang="en-US" dirty="0"/>
              <a:t>Lynn Van Pelt, DDS</a:t>
            </a:r>
          </a:p>
          <a:p>
            <a:r>
              <a:rPr lang="en-US" sz="1600" dirty="0"/>
              <a:t>IHS Area Dental Consultant</a:t>
            </a:r>
          </a:p>
        </p:txBody>
      </p:sp>
    </p:spTree>
    <p:extLst>
      <p:ext uri="{BB962C8B-B14F-4D97-AF65-F5344CB8AC3E}">
        <p14:creationId xmlns:p14="http://schemas.microsoft.com/office/powerpoint/2010/main" val="2499752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74DB-D763-42AE-88AA-EB12E6A0C375}"/>
              </a:ext>
            </a:extLst>
          </p:cNvPr>
          <p:cNvSpPr>
            <a:spLocks noGrp="1"/>
          </p:cNvSpPr>
          <p:nvPr>
            <p:ph type="title" idx="4294967295"/>
          </p:nvPr>
        </p:nvSpPr>
        <p:spPr>
          <a:xfrm>
            <a:off x="1143000" y="365125"/>
            <a:ext cx="11049000" cy="1325563"/>
          </a:xfrm>
        </p:spPr>
        <p:txBody>
          <a:bodyPr/>
          <a:lstStyle/>
          <a:p>
            <a:pPr algn="ctr"/>
            <a:r>
              <a:rPr lang="en-US" dirty="0">
                <a:solidFill>
                  <a:srgbClr val="0070C0"/>
                </a:solidFill>
                <a:latin typeface="+mn-lt"/>
              </a:rPr>
              <a:t>IHS Websites </a:t>
            </a:r>
            <a:br>
              <a:rPr lang="en-US" dirty="0">
                <a:solidFill>
                  <a:srgbClr val="0070C0"/>
                </a:solidFill>
                <a:latin typeface="+mn-lt"/>
              </a:rPr>
            </a:br>
            <a:r>
              <a:rPr lang="en-US" dirty="0">
                <a:solidFill>
                  <a:srgbClr val="0070C0"/>
                </a:solidFill>
                <a:latin typeface="+mn-lt"/>
              </a:rPr>
              <a:t>(Not the Dental Portal)</a:t>
            </a:r>
          </a:p>
        </p:txBody>
      </p:sp>
      <p:sp>
        <p:nvSpPr>
          <p:cNvPr id="3" name="Content Placeholder 2">
            <a:extLst>
              <a:ext uri="{FF2B5EF4-FFF2-40B4-BE49-F238E27FC236}">
                <a16:creationId xmlns:a16="http://schemas.microsoft.com/office/drawing/2014/main" id="{1BE9344E-CCD0-421B-BED5-5BE1AE06CB6E}"/>
              </a:ext>
            </a:extLst>
          </p:cNvPr>
          <p:cNvSpPr>
            <a:spLocks noGrp="1"/>
          </p:cNvSpPr>
          <p:nvPr>
            <p:ph idx="4294967295"/>
          </p:nvPr>
        </p:nvSpPr>
        <p:spPr>
          <a:xfrm>
            <a:off x="1676400" y="1931988"/>
            <a:ext cx="10515600" cy="3938587"/>
          </a:xfrm>
        </p:spPr>
        <p:txBody>
          <a:bodyPr>
            <a:normAutofit/>
          </a:bodyPr>
          <a:lstStyle/>
          <a:p>
            <a:pPr marL="0" indent="0">
              <a:buNone/>
            </a:pPr>
            <a:r>
              <a:rPr lang="en-US" b="0" i="0" u="sng" dirty="0">
                <a:solidFill>
                  <a:srgbClr val="0070C0"/>
                </a:solidFill>
                <a:effectLst/>
                <a:latin typeface="+mn-lt"/>
              </a:rPr>
              <a:t>Resource Requirements Methodology (RRM)</a:t>
            </a:r>
          </a:p>
          <a:p>
            <a:pPr marL="0" indent="0">
              <a:buNone/>
            </a:pPr>
            <a:r>
              <a:rPr lang="en-US" dirty="0">
                <a:solidFill>
                  <a:srgbClr val="0070C0"/>
                </a:solidFill>
                <a:latin typeface="+mn-lt"/>
              </a:rPr>
              <a:t>The RRM estimates the requirements for dental staff to provide dental clinical treatment and community dental health promotion and dental disease prevention services. The workload parameter that is the key variable in the staffing estimation is User Population.</a:t>
            </a:r>
          </a:p>
          <a:p>
            <a:pPr marL="0" indent="0">
              <a:buNone/>
            </a:pPr>
            <a:r>
              <a:rPr lang="en-US" sz="1800" u="sng" dirty="0">
                <a:solidFill>
                  <a:srgbClr val="0070C0"/>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https://www.ihs.gov/dper/planning/rrm-references/dental/</a:t>
            </a:r>
            <a:endParaRPr lang="en-US" sz="1800" u="sng" dirty="0">
              <a:solidFill>
                <a:srgbClr val="0070C0"/>
              </a:solidFill>
              <a:effectLst/>
              <a:latin typeface="+mn-lt"/>
              <a:ea typeface="Times New Roman" panose="02020603050405020304" pitchFamily="18" charset="0"/>
            </a:endParaRPr>
          </a:p>
          <a:p>
            <a:endParaRPr lang="en-US" sz="1800" u="sng" dirty="0">
              <a:solidFill>
                <a:srgbClr val="0070C0"/>
              </a:solidFill>
              <a:latin typeface="+mn-lt"/>
            </a:endParaRPr>
          </a:p>
          <a:p>
            <a:pPr marL="0" indent="0">
              <a:buNone/>
            </a:pPr>
            <a:r>
              <a:rPr lang="en-US" b="0" i="0" u="sng" dirty="0">
                <a:solidFill>
                  <a:srgbClr val="0070C0"/>
                </a:solidFill>
                <a:effectLst/>
                <a:latin typeface="+mn-lt"/>
              </a:rPr>
              <a:t>IHS</a:t>
            </a:r>
            <a:endParaRPr lang="en-US" u="sng" dirty="0">
              <a:solidFill>
                <a:srgbClr val="0070C0"/>
              </a:solidFill>
              <a:latin typeface="+mn-lt"/>
            </a:endParaRPr>
          </a:p>
          <a:p>
            <a:pPr marL="0" indent="0">
              <a:buNone/>
            </a:pPr>
            <a:r>
              <a:rPr lang="en-US" sz="1800" dirty="0">
                <a:solidFill>
                  <a:srgbClr val="0070C0"/>
                </a:solidFill>
                <a:latin typeface="+mn-lt"/>
                <a:hlinkClick r:id="rId4">
                  <a:extLst>
                    <a:ext uri="{A12FA001-AC4F-418D-AE19-62706E023703}">
                      <ahyp:hlinkClr xmlns:ahyp="http://schemas.microsoft.com/office/drawing/2018/hyperlinkcolor" val="tx"/>
                    </a:ext>
                  </a:extLst>
                </a:hlinkClick>
              </a:rPr>
              <a:t>https://www.ihs.gov/index.cfm</a:t>
            </a:r>
            <a:endParaRPr lang="en-US" sz="1800" dirty="0">
              <a:solidFill>
                <a:srgbClr val="0070C0"/>
              </a:solidFill>
              <a:latin typeface="+mn-lt"/>
            </a:endParaRPr>
          </a:p>
          <a:p>
            <a:endParaRPr lang="en-US" dirty="0">
              <a:solidFill>
                <a:srgbClr val="0070C0"/>
              </a:solidFill>
              <a:latin typeface="+mn-lt"/>
            </a:endParaRPr>
          </a:p>
          <a:p>
            <a:pPr marL="0" indent="0">
              <a:buNone/>
            </a:pPr>
            <a:endParaRPr lang="en-US" dirty="0">
              <a:solidFill>
                <a:srgbClr val="0070C0"/>
              </a:solidFill>
              <a:latin typeface="+mn-lt"/>
            </a:endParaRPr>
          </a:p>
        </p:txBody>
      </p:sp>
    </p:spTree>
    <p:extLst>
      <p:ext uri="{BB962C8B-B14F-4D97-AF65-F5344CB8AC3E}">
        <p14:creationId xmlns:p14="http://schemas.microsoft.com/office/powerpoint/2010/main" val="1510767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1014175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Staffing:</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2026400"/>
            <a:ext cx="4794639" cy="1077218"/>
          </a:xfrm>
          <a:prstGeom prst="rect">
            <a:avLst/>
          </a:prstGeom>
          <a:noFill/>
        </p:spPr>
        <p:txBody>
          <a:bodyPr wrap="square">
            <a:spAutoFit/>
          </a:bodyPr>
          <a:lstStyle/>
          <a:p>
            <a:pPr marL="342900" indent="-342900" algn="l">
              <a:buAutoNum type="arabicPeriod" startAt="2"/>
            </a:pPr>
            <a:r>
              <a:rPr lang="en-US" sz="1800" b="0" i="0" dirty="0">
                <a:solidFill>
                  <a:srgbClr val="0070C0"/>
                </a:solidFill>
                <a:effectLst/>
                <a:latin typeface="Calibri" panose="020F0502020204030204" pitchFamily="34" charset="0"/>
              </a:rPr>
              <a:t>Community Health Aide Program (CHAP)</a:t>
            </a:r>
          </a:p>
          <a:p>
            <a:pPr marL="342900" indent="-342900" algn="l">
              <a:buAutoNum type="arabicPeriod"/>
            </a:pPr>
            <a:endParaRPr lang="en-US" dirty="0">
              <a:solidFill>
                <a:srgbClr val="0070C0"/>
              </a:solidFill>
              <a:latin typeface="Calibri" panose="020F0502020204030204" pitchFamily="34" charset="0"/>
            </a:endParaRPr>
          </a:p>
          <a:p>
            <a:pPr algn="ctr"/>
            <a:r>
              <a:rPr lang="en-US" sz="2800" b="1" dirty="0">
                <a:solidFill>
                  <a:srgbClr val="0070C0"/>
                </a:solidFill>
                <a:latin typeface="Calibri" panose="020F0502020204030204" pitchFamily="34" charset="0"/>
              </a:rPr>
              <a:t>Who is working in your clinic?</a:t>
            </a:r>
            <a:endParaRPr lang="en-US" b="1" dirty="0">
              <a:solidFill>
                <a:srgbClr val="0070C0"/>
              </a:solidFill>
              <a:latin typeface="Arial" panose="020B0604020202020204" pitchFamily="34" charset="0"/>
            </a:endParaRPr>
          </a:p>
        </p:txBody>
      </p:sp>
      <p:graphicFrame>
        <p:nvGraphicFramePr>
          <p:cNvPr id="6" name="Content Placeholder 3">
            <a:extLst>
              <a:ext uri="{FF2B5EF4-FFF2-40B4-BE49-F238E27FC236}">
                <a16:creationId xmlns:a16="http://schemas.microsoft.com/office/drawing/2014/main" id="{803C6912-7824-FE2F-D500-8172CA902036}"/>
              </a:ext>
            </a:extLst>
          </p:cNvPr>
          <p:cNvGraphicFramePr>
            <a:graphicFrameLocks/>
          </p:cNvGraphicFramePr>
          <p:nvPr>
            <p:extLst>
              <p:ext uri="{D42A27DB-BD31-4B8C-83A1-F6EECF244321}">
                <p14:modId xmlns:p14="http://schemas.microsoft.com/office/powerpoint/2010/main" val="794013433"/>
              </p:ext>
            </p:extLst>
          </p:nvPr>
        </p:nvGraphicFramePr>
        <p:xfrm>
          <a:off x="6430617" y="1053548"/>
          <a:ext cx="5704863" cy="5398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577F656-9DF7-F299-46DD-A6325C59176C}"/>
              </a:ext>
            </a:extLst>
          </p:cNvPr>
          <p:cNvSpPr txBox="1"/>
          <p:nvPr/>
        </p:nvSpPr>
        <p:spPr>
          <a:xfrm>
            <a:off x="1993721" y="4955610"/>
            <a:ext cx="4904036" cy="646331"/>
          </a:xfrm>
          <a:prstGeom prst="rect">
            <a:avLst/>
          </a:prstGeom>
          <a:noFill/>
        </p:spPr>
        <p:txBody>
          <a:bodyPr wrap="square">
            <a:spAutoFit/>
          </a:bodyPr>
          <a:lstStyle/>
          <a:p>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CHAP Tribal Advisory Group (TAG) Meeting | Calendar (ihs.gov)</a:t>
            </a:r>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13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3"/>
          <p:cNvSpPr/>
          <p:nvPr/>
        </p:nvSpPr>
        <p:spPr>
          <a:xfrm>
            <a:off x="550181" y="4181878"/>
            <a:ext cx="3178665" cy="671867"/>
          </a:xfrm>
          <a:custGeom>
            <a:avLst/>
            <a:gdLst/>
            <a:ahLst/>
            <a:cxnLst/>
            <a:rect l="l" t="t" r="r" b="b"/>
            <a:pathLst>
              <a:path w="4767998" h="1007801">
                <a:moveTo>
                  <a:pt x="0" y="0"/>
                </a:moveTo>
                <a:lnTo>
                  <a:pt x="4767999" y="0"/>
                </a:lnTo>
                <a:lnTo>
                  <a:pt x="4767999" y="1007801"/>
                </a:lnTo>
                <a:lnTo>
                  <a:pt x="0" y="1007801"/>
                </a:lnTo>
                <a:lnTo>
                  <a:pt x="0" y="0"/>
                </a:lnTo>
                <a:close/>
              </a:path>
            </a:pathLst>
          </a:custGeom>
          <a:blipFill>
            <a:blip r:embed="rId2"/>
            <a:stretch>
              <a:fillRect/>
            </a:stretch>
          </a:blipFill>
        </p:spPr>
      </p:sp>
      <p:pic>
        <p:nvPicPr>
          <p:cNvPr id="5" name="Picture 4">
            <a:extLst>
              <a:ext uri="{FF2B5EF4-FFF2-40B4-BE49-F238E27FC236}">
                <a16:creationId xmlns:a16="http://schemas.microsoft.com/office/drawing/2014/main" id="{0A2D7220-2D09-45E4-A1A0-75E68C4F07AE}"/>
              </a:ext>
            </a:extLst>
          </p:cNvPr>
          <p:cNvPicPr>
            <a:picLocks noChangeAspect="1"/>
          </p:cNvPicPr>
          <p:nvPr/>
        </p:nvPicPr>
        <p:blipFill>
          <a:blip r:embed="rId3"/>
          <a:stretch>
            <a:fillRect/>
          </a:stretch>
        </p:blipFill>
        <p:spPr>
          <a:xfrm>
            <a:off x="6120713" y="208234"/>
            <a:ext cx="4978400" cy="6441532"/>
          </a:xfrm>
          <a:prstGeom prst="rect">
            <a:avLst/>
          </a:prstGeom>
        </p:spPr>
      </p:pic>
      <p:sp>
        <p:nvSpPr>
          <p:cNvPr id="6" name="Rectangle 5">
            <a:extLst>
              <a:ext uri="{FF2B5EF4-FFF2-40B4-BE49-F238E27FC236}">
                <a16:creationId xmlns:a16="http://schemas.microsoft.com/office/drawing/2014/main" id="{84D08499-D002-4BC8-87C6-4750AE1B1FA9}"/>
              </a:ext>
            </a:extLst>
          </p:cNvPr>
          <p:cNvSpPr/>
          <p:nvPr/>
        </p:nvSpPr>
        <p:spPr>
          <a:xfrm>
            <a:off x="1" y="0"/>
            <a:ext cx="4936029" cy="3784600"/>
          </a:xfrm>
          <a:prstGeom prst="rect">
            <a:avLst/>
          </a:prstGeom>
          <a:solidFill>
            <a:schemeClr val="accent6">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5A15709-F101-441F-BBE8-E500C18C5576}"/>
              </a:ext>
            </a:extLst>
          </p:cNvPr>
          <p:cNvSpPr>
            <a:spLocks noGrp="1"/>
          </p:cNvSpPr>
          <p:nvPr>
            <p:ph type="title"/>
          </p:nvPr>
        </p:nvSpPr>
        <p:spPr>
          <a:xfrm>
            <a:off x="277793" y="-358815"/>
            <a:ext cx="4658237" cy="4346616"/>
          </a:xfrm>
        </p:spPr>
        <p:txBody>
          <a:bodyPr>
            <a:noAutofit/>
          </a:bodyPr>
          <a:lstStyle/>
          <a:p>
            <a:pPr algn="l"/>
            <a:r>
              <a:rPr lang="en-US" sz="4000" b="1" dirty="0">
                <a:solidFill>
                  <a:schemeClr val="bg1"/>
                </a:solidFill>
                <a:latin typeface="Belleza"/>
              </a:rPr>
              <a:t>Tribal Community Health Provider Program (TCHPP)</a:t>
            </a:r>
            <a:br>
              <a:rPr lang="en-US" sz="3600" dirty="0">
                <a:latin typeface="Belleza"/>
              </a:rPr>
            </a:br>
            <a:br>
              <a:rPr lang="en-US" sz="3600" dirty="0">
                <a:latin typeface="Belleza"/>
              </a:rPr>
            </a:br>
            <a:r>
              <a:rPr lang="en-US" sz="1867" b="1" dirty="0">
                <a:solidFill>
                  <a:schemeClr val="bg1"/>
                </a:solidFill>
                <a:latin typeface="Belleza"/>
              </a:rPr>
              <a:t>ESTABLISHED 2015</a:t>
            </a:r>
          </a:p>
        </p:txBody>
      </p:sp>
      <p:pic>
        <p:nvPicPr>
          <p:cNvPr id="8" name="Picture 7">
            <a:extLst>
              <a:ext uri="{FF2B5EF4-FFF2-40B4-BE49-F238E27FC236}">
                <a16:creationId xmlns:a16="http://schemas.microsoft.com/office/drawing/2014/main" id="{8D26B4E8-1566-494E-AABE-20C4699A1BD5}"/>
              </a:ext>
            </a:extLst>
          </p:cNvPr>
          <p:cNvPicPr>
            <a:picLocks noChangeAspect="1"/>
          </p:cNvPicPr>
          <p:nvPr/>
        </p:nvPicPr>
        <p:blipFill>
          <a:blip r:embed="rId4"/>
          <a:stretch>
            <a:fillRect/>
          </a:stretch>
        </p:blipFill>
        <p:spPr>
          <a:xfrm rot="16200000">
            <a:off x="578917" y="5464971"/>
            <a:ext cx="933564" cy="1231064"/>
          </a:xfrm>
          <a:prstGeom prst="rect">
            <a:avLst/>
          </a:prstGeom>
        </p:spPr>
      </p:pic>
      <p:pic>
        <p:nvPicPr>
          <p:cNvPr id="9" name="Picture 8">
            <a:extLst>
              <a:ext uri="{FF2B5EF4-FFF2-40B4-BE49-F238E27FC236}">
                <a16:creationId xmlns:a16="http://schemas.microsoft.com/office/drawing/2014/main" id="{A8395B24-2D6E-40D6-BD66-32790D8BC91A}"/>
              </a:ext>
            </a:extLst>
          </p:cNvPr>
          <p:cNvPicPr>
            <a:picLocks noChangeAspect="1"/>
          </p:cNvPicPr>
          <p:nvPr/>
        </p:nvPicPr>
        <p:blipFill>
          <a:blip r:embed="rId4"/>
          <a:stretch>
            <a:fillRect/>
          </a:stretch>
        </p:blipFill>
        <p:spPr>
          <a:xfrm rot="16200000">
            <a:off x="1809981" y="5464971"/>
            <a:ext cx="933564" cy="1231064"/>
          </a:xfrm>
          <a:prstGeom prst="rect">
            <a:avLst/>
          </a:prstGeom>
        </p:spPr>
      </p:pic>
      <p:pic>
        <p:nvPicPr>
          <p:cNvPr id="10" name="Picture 9">
            <a:extLst>
              <a:ext uri="{FF2B5EF4-FFF2-40B4-BE49-F238E27FC236}">
                <a16:creationId xmlns:a16="http://schemas.microsoft.com/office/drawing/2014/main" id="{51B8FDDF-2564-4698-89E8-FEC78B577C22}"/>
              </a:ext>
            </a:extLst>
          </p:cNvPr>
          <p:cNvPicPr>
            <a:picLocks noChangeAspect="1"/>
          </p:cNvPicPr>
          <p:nvPr/>
        </p:nvPicPr>
        <p:blipFill>
          <a:blip r:embed="rId4"/>
          <a:stretch>
            <a:fillRect/>
          </a:stretch>
        </p:blipFill>
        <p:spPr>
          <a:xfrm rot="16200000">
            <a:off x="2970785" y="5464971"/>
            <a:ext cx="933564" cy="1231064"/>
          </a:xfrm>
          <a:prstGeom prst="rect">
            <a:avLst/>
          </a:prstGeom>
        </p:spPr>
      </p:pic>
      <p:pic>
        <p:nvPicPr>
          <p:cNvPr id="14" name="Picture 13">
            <a:extLst>
              <a:ext uri="{FF2B5EF4-FFF2-40B4-BE49-F238E27FC236}">
                <a16:creationId xmlns:a16="http://schemas.microsoft.com/office/drawing/2014/main" id="{C9CF0A14-490E-429C-AF92-148C3616D66F}"/>
              </a:ext>
            </a:extLst>
          </p:cNvPr>
          <p:cNvPicPr>
            <a:picLocks noChangeAspect="1"/>
          </p:cNvPicPr>
          <p:nvPr/>
        </p:nvPicPr>
        <p:blipFill>
          <a:blip r:embed="rId5"/>
          <a:stretch>
            <a:fillRect/>
          </a:stretch>
        </p:blipFill>
        <p:spPr>
          <a:xfrm>
            <a:off x="3148717" y="2087615"/>
            <a:ext cx="1808764" cy="1808764"/>
          </a:xfrm>
          <a:prstGeom prst="rect">
            <a:avLst/>
          </a:prstGeom>
        </p:spPr>
      </p:pic>
    </p:spTree>
    <p:extLst>
      <p:ext uri="{BB962C8B-B14F-4D97-AF65-F5344CB8AC3E}">
        <p14:creationId xmlns:p14="http://schemas.microsoft.com/office/powerpoint/2010/main" val="2551431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97653" y="255976"/>
            <a:ext cx="6094913" cy="589905"/>
          </a:xfrm>
          <a:prstGeom prst="rect">
            <a:avLst/>
          </a:prstGeom>
        </p:spPr>
        <p:txBody>
          <a:bodyPr lIns="0" tIns="0" rIns="0" bIns="0" rtlCol="0" anchor="t">
            <a:spAutoFit/>
          </a:bodyPr>
          <a:lstStyle/>
          <a:p>
            <a:pPr marL="0" marR="0" lvl="0" indent="0" algn="ctr" defTabSz="609630" rtl="0" eaLnBrk="1" fontAlgn="auto" latinLnBrk="0" hangingPunct="1">
              <a:lnSpc>
                <a:spcPts val="2250"/>
              </a:lnSpc>
              <a:spcBef>
                <a:spcPts val="0"/>
              </a:spcBef>
              <a:spcAft>
                <a:spcPts val="0"/>
              </a:spcAft>
              <a:buClrTx/>
              <a:buSzTx/>
              <a:buFontTx/>
              <a:buNone/>
              <a:tabLst/>
              <a:defRPr/>
            </a:pPr>
            <a:r>
              <a:rPr kumimoji="0" lang="en-US" sz="2250" b="0" i="0" u="none" strike="noStrike" kern="1200" cap="none" spc="18" normalizeH="0" baseline="0" noProof="0">
                <a:ln>
                  <a:noFill/>
                </a:ln>
                <a:solidFill>
                  <a:srgbClr val="0D3F4C"/>
                </a:solidFill>
                <a:effectLst/>
                <a:uLnTx/>
                <a:uFillTx/>
                <a:latin typeface="IBM Plex Sans Condensed Bold"/>
                <a:ea typeface="+mn-ea"/>
                <a:cs typeface="+mn-cs"/>
              </a:rPr>
              <a:t>Portland Area (OR, ID, WA) Community Health Aide Program (CHAP)</a:t>
            </a:r>
          </a:p>
        </p:txBody>
      </p:sp>
      <p:sp>
        <p:nvSpPr>
          <p:cNvPr id="5" name="TextBox 5"/>
          <p:cNvSpPr txBox="1"/>
          <p:nvPr/>
        </p:nvSpPr>
        <p:spPr>
          <a:xfrm>
            <a:off x="5028395" y="1104856"/>
            <a:ext cx="2369913" cy="576825"/>
          </a:xfrm>
          <a:prstGeom prst="rect">
            <a:avLst/>
          </a:prstGeom>
          <a:ln>
            <a:solidFill>
              <a:schemeClr val="tx1"/>
            </a:solidFill>
          </a:ln>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74" b="0" i="0" u="none" strike="noStrike" kern="1200" cap="none" spc="15" normalizeH="0" baseline="0" noProof="0" dirty="0">
                <a:ln>
                  <a:noFill/>
                </a:ln>
                <a:solidFill>
                  <a:srgbClr val="0D3F4C"/>
                </a:solidFill>
                <a:effectLst/>
                <a:uLnTx/>
                <a:uFillTx/>
                <a:latin typeface="IBM Plex Sans Condensed Bold"/>
                <a:ea typeface="+mn-ea"/>
                <a:cs typeface="+mn-cs"/>
              </a:rPr>
              <a:t>CHR</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74" b="0" i="0" u="none" strike="noStrike" kern="1200" cap="none" spc="15" normalizeH="0" baseline="0" noProof="0" dirty="0">
                <a:ln>
                  <a:noFill/>
                </a:ln>
                <a:solidFill>
                  <a:srgbClr val="0D3F4C"/>
                </a:solidFill>
                <a:effectLst/>
                <a:uLnTx/>
                <a:uFillTx/>
                <a:latin typeface="IBM Plex Sans Condensed Bold"/>
                <a:ea typeface="+mn-ea"/>
                <a:cs typeface="+mn-cs"/>
              </a:rPr>
              <a:t>(Core Curriculum)</a:t>
            </a:r>
          </a:p>
        </p:txBody>
      </p:sp>
      <p:sp>
        <p:nvSpPr>
          <p:cNvPr id="6" name="TextBox 6"/>
          <p:cNvSpPr txBox="1"/>
          <p:nvPr/>
        </p:nvSpPr>
        <p:spPr>
          <a:xfrm>
            <a:off x="5446973" y="2241852"/>
            <a:ext cx="1438125" cy="784382"/>
          </a:xfrm>
          <a:prstGeom prst="rect">
            <a:avLst/>
          </a:prstGeom>
        </p:spPr>
        <p:txBody>
          <a:bodyPr lIns="0" tIns="0" rIns="0" bIns="0" rtlCol="0" anchor="t">
            <a:spAutoFit/>
          </a:bodyPr>
          <a:lstStyle/>
          <a:p>
            <a:pPr marL="0" marR="0" lvl="0" indent="0" algn="ctr" defTabSz="609630" rtl="0" eaLnBrk="1" fontAlgn="auto" latinLnBrk="0" hangingPunct="1">
              <a:lnSpc>
                <a:spcPts val="2099"/>
              </a:lnSpc>
              <a:spcBef>
                <a:spcPts val="0"/>
              </a:spcBef>
              <a:spcAft>
                <a:spcPts val="0"/>
              </a:spcAft>
              <a:buClrTx/>
              <a:buSzTx/>
              <a:buFontTx/>
              <a:buNone/>
              <a:tabLst/>
              <a:defRPr/>
            </a:pPr>
            <a:r>
              <a:rPr kumimoji="0" lang="en-US" sz="1499" b="0" i="0" u="none" strike="noStrike" kern="1200" cap="none" spc="11" normalizeH="0" baseline="0" noProof="0">
                <a:ln>
                  <a:noFill/>
                </a:ln>
                <a:solidFill>
                  <a:srgbClr val="0D3F4C"/>
                </a:solidFill>
                <a:effectLst/>
                <a:uLnTx/>
                <a:uFillTx/>
                <a:latin typeface="IBM Plex Sans Condensed Bold"/>
                <a:ea typeface="+mn-ea"/>
                <a:cs typeface="+mn-cs"/>
              </a:rPr>
              <a:t>Behavioral Health Aides (BHA/P)</a:t>
            </a:r>
          </a:p>
        </p:txBody>
      </p:sp>
      <p:sp>
        <p:nvSpPr>
          <p:cNvPr id="7" name="TextBox 7"/>
          <p:cNvSpPr txBox="1"/>
          <p:nvPr/>
        </p:nvSpPr>
        <p:spPr>
          <a:xfrm>
            <a:off x="1169916" y="5893254"/>
            <a:ext cx="1474188" cy="442237"/>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dirty="0">
                <a:ln>
                  <a:noFill/>
                </a:ln>
                <a:solidFill>
                  <a:srgbClr val="0D3F4C"/>
                </a:solidFill>
                <a:effectLst/>
                <a:uLnTx/>
                <a:uFillTx/>
                <a:latin typeface="IBM Plex Sans Condensed Bold"/>
                <a:ea typeface="+mn-ea"/>
                <a:cs typeface="+mn-cs"/>
              </a:rPr>
              <a:t>DHA Hygienist (DHAH)</a:t>
            </a:r>
          </a:p>
        </p:txBody>
      </p:sp>
      <p:sp>
        <p:nvSpPr>
          <p:cNvPr id="8" name="TextBox 8"/>
          <p:cNvSpPr txBox="1"/>
          <p:nvPr/>
        </p:nvSpPr>
        <p:spPr>
          <a:xfrm>
            <a:off x="5380190" y="3402451"/>
            <a:ext cx="1607409"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BHA I </a:t>
            </a:r>
          </a:p>
        </p:txBody>
      </p:sp>
      <p:sp>
        <p:nvSpPr>
          <p:cNvPr id="9" name="TextBox 9"/>
          <p:cNvSpPr txBox="1"/>
          <p:nvPr/>
        </p:nvSpPr>
        <p:spPr>
          <a:xfrm>
            <a:off x="8590889" y="6081728"/>
            <a:ext cx="1577268"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CHP </a:t>
            </a:r>
          </a:p>
        </p:txBody>
      </p:sp>
      <p:grpSp>
        <p:nvGrpSpPr>
          <p:cNvPr id="11" name="Group 11"/>
          <p:cNvGrpSpPr/>
          <p:nvPr/>
        </p:nvGrpSpPr>
        <p:grpSpPr>
          <a:xfrm>
            <a:off x="3393739" y="1589242"/>
            <a:ext cx="1505450" cy="515078"/>
            <a:chOff x="0" y="0"/>
            <a:chExt cx="3204471" cy="1382884"/>
          </a:xfrm>
        </p:grpSpPr>
        <p:sp>
          <p:nvSpPr>
            <p:cNvPr id="12" name="Freeform 12"/>
            <p:cNvSpPr/>
            <p:nvPr/>
          </p:nvSpPr>
          <p:spPr>
            <a:xfrm>
              <a:off x="23495" y="2921"/>
              <a:ext cx="3157601" cy="1377061"/>
            </a:xfrm>
            <a:custGeom>
              <a:avLst/>
              <a:gdLst/>
              <a:ahLst/>
              <a:cxnLst/>
              <a:rect l="l" t="t" r="r" b="b"/>
              <a:pathLst>
                <a:path w="3157601" h="1377061">
                  <a:moveTo>
                    <a:pt x="3157601" y="70358"/>
                  </a:moveTo>
                  <a:lnTo>
                    <a:pt x="29337" y="1377061"/>
                  </a:lnTo>
                  <a:lnTo>
                    <a:pt x="0" y="1306703"/>
                  </a:lnTo>
                  <a:lnTo>
                    <a:pt x="3128137" y="0"/>
                  </a:lnTo>
                  <a:close/>
                </a:path>
              </a:pathLst>
            </a:custGeom>
            <a:solidFill>
              <a:srgbClr val="0D3F4C"/>
            </a:solidFill>
          </p:spPr>
        </p:sp>
      </p:grpSp>
      <p:grpSp>
        <p:nvGrpSpPr>
          <p:cNvPr id="18" name="Group 18"/>
          <p:cNvGrpSpPr/>
          <p:nvPr/>
        </p:nvGrpSpPr>
        <p:grpSpPr>
          <a:xfrm flipH="1">
            <a:off x="6144771" y="1754974"/>
            <a:ext cx="45719" cy="420661"/>
            <a:chOff x="0" y="0"/>
            <a:chExt cx="76200" cy="1435193"/>
          </a:xfrm>
        </p:grpSpPr>
        <p:sp>
          <p:nvSpPr>
            <p:cNvPr id="19" name="Freeform 19"/>
            <p:cNvSpPr/>
            <p:nvPr/>
          </p:nvSpPr>
          <p:spPr>
            <a:xfrm>
              <a:off x="0" y="38100"/>
              <a:ext cx="76200" cy="1359027"/>
            </a:xfrm>
            <a:custGeom>
              <a:avLst/>
              <a:gdLst/>
              <a:ahLst/>
              <a:cxnLst/>
              <a:rect l="l" t="t" r="r" b="b"/>
              <a:pathLst>
                <a:path w="76200" h="1359027">
                  <a:moveTo>
                    <a:pt x="76200" y="0"/>
                  </a:moveTo>
                  <a:lnTo>
                    <a:pt x="76200" y="1359027"/>
                  </a:lnTo>
                  <a:lnTo>
                    <a:pt x="0" y="1359027"/>
                  </a:lnTo>
                  <a:lnTo>
                    <a:pt x="0" y="0"/>
                  </a:lnTo>
                  <a:close/>
                </a:path>
              </a:pathLst>
            </a:custGeom>
            <a:solidFill>
              <a:srgbClr val="0D3F4C"/>
            </a:solidFill>
          </p:spPr>
        </p:sp>
      </p:grpSp>
      <p:grpSp>
        <p:nvGrpSpPr>
          <p:cNvPr id="20" name="Group 20"/>
          <p:cNvGrpSpPr/>
          <p:nvPr/>
        </p:nvGrpSpPr>
        <p:grpSpPr>
          <a:xfrm>
            <a:off x="7445824" y="1590329"/>
            <a:ext cx="1311813" cy="512909"/>
            <a:chOff x="0" y="0"/>
            <a:chExt cx="2887801" cy="903061"/>
          </a:xfrm>
        </p:grpSpPr>
        <p:sp>
          <p:nvSpPr>
            <p:cNvPr id="21" name="Freeform 21"/>
            <p:cNvSpPr/>
            <p:nvPr/>
          </p:nvSpPr>
          <p:spPr>
            <a:xfrm>
              <a:off x="27305" y="1524"/>
              <a:ext cx="2833116" cy="900049"/>
            </a:xfrm>
            <a:custGeom>
              <a:avLst/>
              <a:gdLst/>
              <a:ahLst/>
              <a:cxnLst/>
              <a:rect l="l" t="t" r="r" b="b"/>
              <a:pathLst>
                <a:path w="2833116" h="900049">
                  <a:moveTo>
                    <a:pt x="21590" y="0"/>
                  </a:moveTo>
                  <a:lnTo>
                    <a:pt x="2833116" y="826897"/>
                  </a:lnTo>
                  <a:lnTo>
                    <a:pt x="2811653" y="900049"/>
                  </a:lnTo>
                  <a:lnTo>
                    <a:pt x="0" y="73152"/>
                  </a:lnTo>
                  <a:close/>
                </a:path>
              </a:pathLst>
            </a:custGeom>
            <a:solidFill>
              <a:srgbClr val="0D3F4C"/>
            </a:solidFill>
          </p:spPr>
        </p:sp>
      </p:grpSp>
      <p:grpSp>
        <p:nvGrpSpPr>
          <p:cNvPr id="22" name="Group 22"/>
          <p:cNvGrpSpPr/>
          <p:nvPr/>
        </p:nvGrpSpPr>
        <p:grpSpPr>
          <a:xfrm>
            <a:off x="2543392" y="2427647"/>
            <a:ext cx="41029" cy="468792"/>
            <a:chOff x="0" y="0"/>
            <a:chExt cx="82059" cy="937584"/>
          </a:xfrm>
        </p:grpSpPr>
        <p:sp>
          <p:nvSpPr>
            <p:cNvPr id="23" name="Freeform 23"/>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24" name="Group 24"/>
          <p:cNvGrpSpPr/>
          <p:nvPr/>
        </p:nvGrpSpPr>
        <p:grpSpPr>
          <a:xfrm rot="910712">
            <a:off x="2202020" y="5342897"/>
            <a:ext cx="142396" cy="620153"/>
            <a:chOff x="0" y="0"/>
            <a:chExt cx="289819" cy="839391"/>
          </a:xfrm>
        </p:grpSpPr>
        <p:sp>
          <p:nvSpPr>
            <p:cNvPr id="25" name="Freeform 25"/>
            <p:cNvSpPr/>
            <p:nvPr/>
          </p:nvSpPr>
          <p:spPr>
            <a:xfrm>
              <a:off x="1397" y="27813"/>
              <a:ext cx="287020" cy="783717"/>
            </a:xfrm>
            <a:custGeom>
              <a:avLst/>
              <a:gdLst/>
              <a:ahLst/>
              <a:cxnLst/>
              <a:rect l="l" t="t" r="r" b="b"/>
              <a:pathLst>
                <a:path w="287020" h="783717">
                  <a:moveTo>
                    <a:pt x="287020" y="20574"/>
                  </a:moveTo>
                  <a:lnTo>
                    <a:pt x="73406" y="783717"/>
                  </a:lnTo>
                  <a:lnTo>
                    <a:pt x="0" y="763270"/>
                  </a:lnTo>
                  <a:lnTo>
                    <a:pt x="213614" y="0"/>
                  </a:lnTo>
                  <a:close/>
                </a:path>
              </a:pathLst>
            </a:custGeom>
            <a:solidFill>
              <a:srgbClr val="0D3F4C"/>
            </a:solidFill>
          </p:spPr>
        </p:sp>
      </p:grpSp>
      <p:grpSp>
        <p:nvGrpSpPr>
          <p:cNvPr id="26" name="Group 26"/>
          <p:cNvGrpSpPr/>
          <p:nvPr/>
        </p:nvGrpSpPr>
        <p:grpSpPr>
          <a:xfrm rot="21327461">
            <a:off x="2642263" y="5389455"/>
            <a:ext cx="247255" cy="520563"/>
            <a:chOff x="0" y="0"/>
            <a:chExt cx="557931" cy="1154612"/>
          </a:xfrm>
        </p:grpSpPr>
        <p:sp>
          <p:nvSpPr>
            <p:cNvPr id="27" name="Freeform 27"/>
            <p:cNvSpPr/>
            <p:nvPr/>
          </p:nvSpPr>
          <p:spPr>
            <a:xfrm>
              <a:off x="3302" y="22606"/>
              <a:ext cx="551307" cy="1109472"/>
            </a:xfrm>
            <a:custGeom>
              <a:avLst/>
              <a:gdLst/>
              <a:ahLst/>
              <a:cxnLst/>
              <a:rect l="l" t="t" r="r" b="b"/>
              <a:pathLst>
                <a:path w="551307" h="1109472">
                  <a:moveTo>
                    <a:pt x="69596" y="0"/>
                  </a:moveTo>
                  <a:lnTo>
                    <a:pt x="551307" y="1078357"/>
                  </a:lnTo>
                  <a:lnTo>
                    <a:pt x="481711" y="1109472"/>
                  </a:lnTo>
                  <a:lnTo>
                    <a:pt x="0" y="30988"/>
                  </a:lnTo>
                  <a:close/>
                </a:path>
              </a:pathLst>
            </a:custGeom>
            <a:solidFill>
              <a:srgbClr val="0D3F4C"/>
            </a:solidFill>
          </p:spPr>
        </p:sp>
      </p:grpSp>
      <p:grpSp>
        <p:nvGrpSpPr>
          <p:cNvPr id="28" name="Group 28"/>
          <p:cNvGrpSpPr/>
          <p:nvPr/>
        </p:nvGrpSpPr>
        <p:grpSpPr>
          <a:xfrm>
            <a:off x="2518064" y="4691032"/>
            <a:ext cx="41029" cy="468792"/>
            <a:chOff x="0" y="0"/>
            <a:chExt cx="82059" cy="937584"/>
          </a:xfrm>
        </p:grpSpPr>
        <p:sp>
          <p:nvSpPr>
            <p:cNvPr id="29" name="Freeform 29"/>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30" name="Group 30"/>
          <p:cNvGrpSpPr/>
          <p:nvPr/>
        </p:nvGrpSpPr>
        <p:grpSpPr>
          <a:xfrm>
            <a:off x="2524068" y="3090105"/>
            <a:ext cx="41029" cy="468792"/>
            <a:chOff x="0" y="0"/>
            <a:chExt cx="82059" cy="937584"/>
          </a:xfrm>
        </p:grpSpPr>
        <p:sp>
          <p:nvSpPr>
            <p:cNvPr id="31" name="Freeform 31"/>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32" name="Group 32"/>
          <p:cNvGrpSpPr/>
          <p:nvPr/>
        </p:nvGrpSpPr>
        <p:grpSpPr>
          <a:xfrm>
            <a:off x="2524068" y="3949206"/>
            <a:ext cx="41029" cy="468792"/>
            <a:chOff x="0" y="0"/>
            <a:chExt cx="82059" cy="937584"/>
          </a:xfrm>
        </p:grpSpPr>
        <p:sp>
          <p:nvSpPr>
            <p:cNvPr id="33" name="Freeform 33"/>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34" name="Group 34"/>
          <p:cNvGrpSpPr/>
          <p:nvPr/>
        </p:nvGrpSpPr>
        <p:grpSpPr>
          <a:xfrm>
            <a:off x="6182704" y="3012506"/>
            <a:ext cx="45719" cy="316652"/>
            <a:chOff x="0" y="0"/>
            <a:chExt cx="82059" cy="937584"/>
          </a:xfrm>
        </p:grpSpPr>
        <p:sp>
          <p:nvSpPr>
            <p:cNvPr id="35" name="Freeform 35"/>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36" name="Group 36"/>
          <p:cNvGrpSpPr/>
          <p:nvPr/>
        </p:nvGrpSpPr>
        <p:grpSpPr>
          <a:xfrm>
            <a:off x="6182704" y="3750371"/>
            <a:ext cx="41029" cy="468792"/>
            <a:chOff x="0" y="0"/>
            <a:chExt cx="82059" cy="937584"/>
          </a:xfrm>
        </p:grpSpPr>
        <p:sp>
          <p:nvSpPr>
            <p:cNvPr id="37" name="Freeform 37"/>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38" name="Group 38"/>
          <p:cNvGrpSpPr/>
          <p:nvPr/>
        </p:nvGrpSpPr>
        <p:grpSpPr>
          <a:xfrm>
            <a:off x="6182704" y="4597010"/>
            <a:ext cx="41029" cy="468792"/>
            <a:chOff x="0" y="0"/>
            <a:chExt cx="82059" cy="937584"/>
          </a:xfrm>
        </p:grpSpPr>
        <p:sp>
          <p:nvSpPr>
            <p:cNvPr id="39" name="Freeform 39"/>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40" name="Group 40"/>
          <p:cNvGrpSpPr/>
          <p:nvPr/>
        </p:nvGrpSpPr>
        <p:grpSpPr>
          <a:xfrm>
            <a:off x="6182704" y="5614995"/>
            <a:ext cx="41029" cy="468792"/>
            <a:chOff x="0" y="0"/>
            <a:chExt cx="82059" cy="937584"/>
          </a:xfrm>
        </p:grpSpPr>
        <p:sp>
          <p:nvSpPr>
            <p:cNvPr id="41" name="Freeform 41"/>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42" name="Group 42"/>
          <p:cNvGrpSpPr/>
          <p:nvPr/>
        </p:nvGrpSpPr>
        <p:grpSpPr>
          <a:xfrm>
            <a:off x="9370481" y="2742532"/>
            <a:ext cx="41029" cy="468792"/>
            <a:chOff x="0" y="0"/>
            <a:chExt cx="82059" cy="937584"/>
          </a:xfrm>
        </p:grpSpPr>
        <p:sp>
          <p:nvSpPr>
            <p:cNvPr id="43" name="Freeform 43"/>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44" name="Group 44"/>
          <p:cNvGrpSpPr/>
          <p:nvPr/>
        </p:nvGrpSpPr>
        <p:grpSpPr>
          <a:xfrm>
            <a:off x="9370481" y="3521039"/>
            <a:ext cx="41029" cy="468792"/>
            <a:chOff x="0" y="0"/>
            <a:chExt cx="82059" cy="937584"/>
          </a:xfrm>
        </p:grpSpPr>
        <p:sp>
          <p:nvSpPr>
            <p:cNvPr id="45" name="Freeform 45"/>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46" name="Group 46"/>
          <p:cNvGrpSpPr/>
          <p:nvPr/>
        </p:nvGrpSpPr>
        <p:grpSpPr>
          <a:xfrm>
            <a:off x="9378333" y="4260097"/>
            <a:ext cx="41029" cy="468792"/>
            <a:chOff x="0" y="0"/>
            <a:chExt cx="82059" cy="937584"/>
          </a:xfrm>
        </p:grpSpPr>
        <p:sp>
          <p:nvSpPr>
            <p:cNvPr id="47" name="Freeform 47"/>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48" name="Group 48"/>
          <p:cNvGrpSpPr/>
          <p:nvPr/>
        </p:nvGrpSpPr>
        <p:grpSpPr>
          <a:xfrm>
            <a:off x="9370481" y="4969041"/>
            <a:ext cx="41029" cy="468792"/>
            <a:chOff x="0" y="0"/>
            <a:chExt cx="82059" cy="937584"/>
          </a:xfrm>
        </p:grpSpPr>
        <p:sp>
          <p:nvSpPr>
            <p:cNvPr id="49" name="Freeform 49"/>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50" name="Group 50"/>
          <p:cNvGrpSpPr/>
          <p:nvPr/>
        </p:nvGrpSpPr>
        <p:grpSpPr>
          <a:xfrm>
            <a:off x="9378333" y="5676415"/>
            <a:ext cx="41029" cy="468792"/>
            <a:chOff x="0" y="0"/>
            <a:chExt cx="82059" cy="937584"/>
          </a:xfrm>
        </p:grpSpPr>
        <p:sp>
          <p:nvSpPr>
            <p:cNvPr id="51" name="Freeform 51"/>
            <p:cNvSpPr/>
            <p:nvPr/>
          </p:nvSpPr>
          <p:spPr>
            <a:xfrm>
              <a:off x="0" y="37846"/>
              <a:ext cx="82042" cy="861949"/>
            </a:xfrm>
            <a:custGeom>
              <a:avLst/>
              <a:gdLst/>
              <a:ahLst/>
              <a:cxnLst/>
              <a:rect l="l" t="t" r="r" b="b"/>
              <a:pathLst>
                <a:path w="82042" h="861949">
                  <a:moveTo>
                    <a:pt x="82042" y="508"/>
                  </a:moveTo>
                  <a:lnTo>
                    <a:pt x="76200" y="861949"/>
                  </a:lnTo>
                  <a:lnTo>
                    <a:pt x="0" y="861441"/>
                  </a:lnTo>
                  <a:lnTo>
                    <a:pt x="5842" y="0"/>
                  </a:lnTo>
                  <a:close/>
                </a:path>
              </a:pathLst>
            </a:custGeom>
            <a:solidFill>
              <a:srgbClr val="0D3F4C"/>
            </a:solidFill>
          </p:spPr>
        </p:sp>
      </p:grpSp>
      <p:grpSp>
        <p:nvGrpSpPr>
          <p:cNvPr id="54" name="Group 54"/>
          <p:cNvGrpSpPr/>
          <p:nvPr/>
        </p:nvGrpSpPr>
        <p:grpSpPr>
          <a:xfrm>
            <a:off x="171874" y="164965"/>
            <a:ext cx="473571" cy="521698"/>
            <a:chOff x="0" y="0"/>
            <a:chExt cx="947143" cy="1043396"/>
          </a:xfrm>
        </p:grpSpPr>
        <p:sp>
          <p:nvSpPr>
            <p:cNvPr id="55" name="Freeform 55"/>
            <p:cNvSpPr/>
            <p:nvPr/>
          </p:nvSpPr>
          <p:spPr>
            <a:xfrm>
              <a:off x="0" y="0"/>
              <a:ext cx="947166" cy="1043432"/>
            </a:xfrm>
            <a:custGeom>
              <a:avLst/>
              <a:gdLst/>
              <a:ahLst/>
              <a:cxnLst/>
              <a:rect l="l" t="t" r="r" b="b"/>
              <a:pathLst>
                <a:path w="947166" h="1043432">
                  <a:moveTo>
                    <a:pt x="0" y="0"/>
                  </a:moveTo>
                  <a:lnTo>
                    <a:pt x="947166" y="0"/>
                  </a:lnTo>
                  <a:lnTo>
                    <a:pt x="947166" y="1043432"/>
                  </a:lnTo>
                  <a:lnTo>
                    <a:pt x="0" y="1043432"/>
                  </a:lnTo>
                  <a:lnTo>
                    <a:pt x="0" y="0"/>
                  </a:lnTo>
                  <a:close/>
                </a:path>
              </a:pathLst>
            </a:custGeom>
            <a:blipFill>
              <a:blip r:embed="rId2"/>
              <a:stretch>
                <a:fillRect l="-12" r="-9" b="3"/>
              </a:stretch>
            </a:blipFill>
          </p:spPr>
        </p:sp>
      </p:grpSp>
      <p:sp>
        <p:nvSpPr>
          <p:cNvPr id="57" name="TextBox 57"/>
          <p:cNvSpPr txBox="1"/>
          <p:nvPr/>
        </p:nvSpPr>
        <p:spPr>
          <a:xfrm>
            <a:off x="1839098" y="1811039"/>
            <a:ext cx="1449617" cy="515077"/>
          </a:xfrm>
          <a:prstGeom prst="rect">
            <a:avLst/>
          </a:prstGeom>
        </p:spPr>
        <p:txBody>
          <a:bodyPr lIns="0" tIns="0" rIns="0" bIns="0" rtlCol="0" anchor="t">
            <a:spAutoFit/>
          </a:bodyPr>
          <a:lstStyle/>
          <a:p>
            <a:pPr marL="0" marR="0" lvl="0" indent="0" algn="ctr" defTabSz="609630" rtl="0" eaLnBrk="1" fontAlgn="auto" latinLnBrk="0" hangingPunct="1">
              <a:lnSpc>
                <a:spcPts val="2099"/>
              </a:lnSpc>
              <a:spcBef>
                <a:spcPts val="0"/>
              </a:spcBef>
              <a:spcAft>
                <a:spcPts val="0"/>
              </a:spcAft>
              <a:buClrTx/>
              <a:buSzTx/>
              <a:buFontTx/>
              <a:buNone/>
              <a:tabLst/>
              <a:defRPr/>
            </a:pPr>
            <a:r>
              <a:rPr kumimoji="0" lang="en-US" sz="1499" b="0" i="0" u="none" strike="noStrike" kern="1200" cap="none" spc="11" normalizeH="0" baseline="0" noProof="0">
                <a:ln>
                  <a:noFill/>
                </a:ln>
                <a:solidFill>
                  <a:srgbClr val="0D3F4C"/>
                </a:solidFill>
                <a:effectLst/>
                <a:uLnTx/>
                <a:uFillTx/>
                <a:latin typeface="IBM Plex Sans Condensed Bold"/>
                <a:ea typeface="+mn-ea"/>
                <a:cs typeface="+mn-cs"/>
              </a:rPr>
              <a:t>Dental Health Aides (DHA/T) </a:t>
            </a:r>
          </a:p>
        </p:txBody>
      </p:sp>
      <p:sp>
        <p:nvSpPr>
          <p:cNvPr id="58" name="TextBox 58"/>
          <p:cNvSpPr txBox="1"/>
          <p:nvPr/>
        </p:nvSpPr>
        <p:spPr>
          <a:xfrm>
            <a:off x="8668164" y="1872460"/>
            <a:ext cx="1407015" cy="784382"/>
          </a:xfrm>
          <a:prstGeom prst="rect">
            <a:avLst/>
          </a:prstGeom>
        </p:spPr>
        <p:txBody>
          <a:bodyPr lIns="0" tIns="0" rIns="0" bIns="0" rtlCol="0" anchor="t">
            <a:spAutoFit/>
          </a:bodyPr>
          <a:lstStyle/>
          <a:p>
            <a:pPr marL="0" marR="0" lvl="0" indent="0" algn="ctr" defTabSz="609630" rtl="0" eaLnBrk="1" fontAlgn="auto" latinLnBrk="0" hangingPunct="1">
              <a:lnSpc>
                <a:spcPts val="2099"/>
              </a:lnSpc>
              <a:spcBef>
                <a:spcPts val="0"/>
              </a:spcBef>
              <a:spcAft>
                <a:spcPts val="0"/>
              </a:spcAft>
              <a:buClrTx/>
              <a:buSzTx/>
              <a:buFontTx/>
              <a:buNone/>
              <a:tabLst/>
              <a:defRPr/>
            </a:pPr>
            <a:r>
              <a:rPr kumimoji="0" lang="en-US" sz="1499" b="0" i="0" u="none" strike="noStrike" kern="1200" cap="none" spc="11" normalizeH="0" baseline="0" noProof="0">
                <a:ln>
                  <a:noFill/>
                </a:ln>
                <a:solidFill>
                  <a:srgbClr val="0D3F4C"/>
                </a:solidFill>
                <a:effectLst/>
                <a:uLnTx/>
                <a:uFillTx/>
                <a:latin typeface="IBM Plex Sans Condensed Bold"/>
                <a:ea typeface="+mn-ea"/>
                <a:cs typeface="+mn-cs"/>
              </a:rPr>
              <a:t>Community Health Aides (CHA/P)</a:t>
            </a:r>
          </a:p>
        </p:txBody>
      </p:sp>
      <p:sp>
        <p:nvSpPr>
          <p:cNvPr id="59" name="TextBox 59"/>
          <p:cNvSpPr txBox="1"/>
          <p:nvPr/>
        </p:nvSpPr>
        <p:spPr>
          <a:xfrm>
            <a:off x="1985508" y="4379004"/>
            <a:ext cx="1118149"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dirty="0">
                <a:ln>
                  <a:noFill/>
                </a:ln>
                <a:solidFill>
                  <a:srgbClr val="0D3F4C"/>
                </a:solidFill>
                <a:effectLst/>
                <a:uLnTx/>
                <a:uFillTx/>
                <a:latin typeface="IBM Plex Sans Condensed Bold"/>
                <a:ea typeface="+mn-ea"/>
                <a:cs typeface="+mn-cs"/>
              </a:rPr>
              <a:t>EFDHA I</a:t>
            </a:r>
          </a:p>
        </p:txBody>
      </p:sp>
      <p:sp>
        <p:nvSpPr>
          <p:cNvPr id="60" name="TextBox 60"/>
          <p:cNvSpPr txBox="1"/>
          <p:nvPr/>
        </p:nvSpPr>
        <p:spPr>
          <a:xfrm>
            <a:off x="2652760" y="5918524"/>
            <a:ext cx="1505450" cy="442237"/>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dirty="0">
                <a:ln>
                  <a:noFill/>
                </a:ln>
                <a:solidFill>
                  <a:srgbClr val="0D3F4C"/>
                </a:solidFill>
                <a:effectLst/>
                <a:uLnTx/>
                <a:uFillTx/>
                <a:latin typeface="IBM Plex Sans Condensed Bold"/>
                <a:ea typeface="+mn-ea"/>
                <a:cs typeface="+mn-cs"/>
              </a:rPr>
              <a:t>DHA Therapist (DHAT)</a:t>
            </a:r>
          </a:p>
        </p:txBody>
      </p:sp>
      <p:sp>
        <p:nvSpPr>
          <p:cNvPr id="61" name="TextBox 61"/>
          <p:cNvSpPr txBox="1"/>
          <p:nvPr/>
        </p:nvSpPr>
        <p:spPr>
          <a:xfrm>
            <a:off x="5380190" y="4273562"/>
            <a:ext cx="1607409"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BHA II </a:t>
            </a:r>
          </a:p>
        </p:txBody>
      </p:sp>
      <p:sp>
        <p:nvSpPr>
          <p:cNvPr id="62" name="TextBox 62"/>
          <p:cNvSpPr txBox="1"/>
          <p:nvPr/>
        </p:nvSpPr>
        <p:spPr>
          <a:xfrm>
            <a:off x="5380190" y="5209952"/>
            <a:ext cx="1607409"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BHA III </a:t>
            </a:r>
          </a:p>
        </p:txBody>
      </p:sp>
      <p:sp>
        <p:nvSpPr>
          <p:cNvPr id="63" name="TextBox 63"/>
          <p:cNvSpPr txBox="1"/>
          <p:nvPr/>
        </p:nvSpPr>
        <p:spPr>
          <a:xfrm>
            <a:off x="5261230" y="6034683"/>
            <a:ext cx="1845329"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BHA/Practitioner</a:t>
            </a:r>
          </a:p>
        </p:txBody>
      </p:sp>
      <p:sp>
        <p:nvSpPr>
          <p:cNvPr id="64" name="TextBox 64"/>
          <p:cNvSpPr txBox="1"/>
          <p:nvPr/>
        </p:nvSpPr>
        <p:spPr>
          <a:xfrm>
            <a:off x="8494098" y="3170351"/>
            <a:ext cx="1733222"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CHA I </a:t>
            </a:r>
          </a:p>
        </p:txBody>
      </p:sp>
      <p:sp>
        <p:nvSpPr>
          <p:cNvPr id="65" name="TextBox 65"/>
          <p:cNvSpPr txBox="1"/>
          <p:nvPr/>
        </p:nvSpPr>
        <p:spPr>
          <a:xfrm>
            <a:off x="8757638" y="3946668"/>
            <a:ext cx="1243773"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CHA II</a:t>
            </a:r>
          </a:p>
        </p:txBody>
      </p:sp>
      <p:sp>
        <p:nvSpPr>
          <p:cNvPr id="66" name="TextBox 66"/>
          <p:cNvSpPr txBox="1"/>
          <p:nvPr/>
        </p:nvSpPr>
        <p:spPr>
          <a:xfrm>
            <a:off x="8683868" y="4671861"/>
            <a:ext cx="1391311"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CHA III</a:t>
            </a:r>
          </a:p>
        </p:txBody>
      </p:sp>
      <p:sp>
        <p:nvSpPr>
          <p:cNvPr id="67" name="TextBox 67"/>
          <p:cNvSpPr txBox="1"/>
          <p:nvPr/>
        </p:nvSpPr>
        <p:spPr>
          <a:xfrm>
            <a:off x="2025338" y="5153748"/>
            <a:ext cx="1118149"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EFDHA II</a:t>
            </a:r>
          </a:p>
        </p:txBody>
      </p:sp>
      <p:sp>
        <p:nvSpPr>
          <p:cNvPr id="68" name="TextBox 68"/>
          <p:cNvSpPr txBox="1"/>
          <p:nvPr/>
        </p:nvSpPr>
        <p:spPr>
          <a:xfrm>
            <a:off x="1752048" y="3643793"/>
            <a:ext cx="1585069"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PDHA II</a:t>
            </a:r>
          </a:p>
        </p:txBody>
      </p:sp>
      <p:sp>
        <p:nvSpPr>
          <p:cNvPr id="69" name="TextBox 69"/>
          <p:cNvSpPr txBox="1"/>
          <p:nvPr/>
        </p:nvSpPr>
        <p:spPr>
          <a:xfrm>
            <a:off x="8683868" y="5434987"/>
            <a:ext cx="1391311"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a:ln>
                  <a:noFill/>
                </a:ln>
                <a:solidFill>
                  <a:srgbClr val="0D3F4C"/>
                </a:solidFill>
                <a:effectLst/>
                <a:uLnTx/>
                <a:uFillTx/>
                <a:latin typeface="IBM Plex Sans Condensed Bold"/>
                <a:ea typeface="+mn-ea"/>
                <a:cs typeface="+mn-cs"/>
              </a:rPr>
              <a:t>CHA IV </a:t>
            </a:r>
          </a:p>
        </p:txBody>
      </p:sp>
      <p:sp>
        <p:nvSpPr>
          <p:cNvPr id="70" name="TextBox 70"/>
          <p:cNvSpPr txBox="1"/>
          <p:nvPr/>
        </p:nvSpPr>
        <p:spPr>
          <a:xfrm>
            <a:off x="1752048" y="2839411"/>
            <a:ext cx="1585069" cy="211405"/>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ts val="0"/>
              </a:spcBef>
              <a:spcAft>
                <a:spcPts val="0"/>
              </a:spcAft>
              <a:buClrTx/>
              <a:buSzTx/>
              <a:buFontTx/>
              <a:buNone/>
              <a:tabLst/>
              <a:defRPr/>
            </a:pPr>
            <a:r>
              <a:rPr kumimoji="0" lang="en-US" sz="1312" b="0" i="0" u="none" strike="noStrike" kern="1200" cap="none" spc="10" normalizeH="0" baseline="0" noProof="0" dirty="0">
                <a:ln>
                  <a:noFill/>
                </a:ln>
                <a:solidFill>
                  <a:srgbClr val="0D3F4C"/>
                </a:solidFill>
                <a:effectLst/>
                <a:uLnTx/>
                <a:uFillTx/>
                <a:latin typeface="IBM Plex Sans Condensed Bold"/>
                <a:ea typeface="+mn-ea"/>
                <a:cs typeface="+mn-cs"/>
              </a:rPr>
              <a:t>PDHA I</a:t>
            </a:r>
          </a:p>
        </p:txBody>
      </p:sp>
      <p:sp>
        <p:nvSpPr>
          <p:cNvPr id="73" name="Freeform 5">
            <a:extLst>
              <a:ext uri="{FF2B5EF4-FFF2-40B4-BE49-F238E27FC236}">
                <a16:creationId xmlns:a16="http://schemas.microsoft.com/office/drawing/2014/main" id="{D4DEB91B-ECF7-4C07-AAC9-AF59B9CE4849}"/>
              </a:ext>
            </a:extLst>
          </p:cNvPr>
          <p:cNvSpPr/>
          <p:nvPr/>
        </p:nvSpPr>
        <p:spPr>
          <a:xfrm>
            <a:off x="11059106" y="6172201"/>
            <a:ext cx="1007450" cy="621887"/>
          </a:xfrm>
          <a:custGeom>
            <a:avLst/>
            <a:gdLst/>
            <a:ahLst/>
            <a:cxnLst/>
            <a:rect l="l" t="t" r="r" b="b"/>
            <a:pathLst>
              <a:path w="2502985" h="1611922">
                <a:moveTo>
                  <a:pt x="0" y="0"/>
                </a:moveTo>
                <a:lnTo>
                  <a:pt x="2502985" y="0"/>
                </a:lnTo>
                <a:lnTo>
                  <a:pt x="2502985" y="1611923"/>
                </a:lnTo>
                <a:lnTo>
                  <a:pt x="0" y="1611923"/>
                </a:lnTo>
                <a:lnTo>
                  <a:pt x="0" y="0"/>
                </a:lnTo>
                <a:close/>
              </a:path>
            </a:pathLst>
          </a:custGeom>
          <a:blipFill>
            <a:blip r:embed="rId3"/>
            <a:stretch>
              <a:fillRect/>
            </a:stretch>
          </a:blipFill>
        </p:spPr>
      </p:sp>
      <p:sp>
        <p:nvSpPr>
          <p:cNvPr id="75" name="Freeform 5">
            <a:extLst>
              <a:ext uri="{FF2B5EF4-FFF2-40B4-BE49-F238E27FC236}">
                <a16:creationId xmlns:a16="http://schemas.microsoft.com/office/drawing/2014/main" id="{0A479676-B7DB-4721-BEA7-D46BF1BDA0D7}"/>
              </a:ext>
            </a:extLst>
          </p:cNvPr>
          <p:cNvSpPr/>
          <p:nvPr/>
        </p:nvSpPr>
        <p:spPr>
          <a:xfrm>
            <a:off x="59350" y="6172200"/>
            <a:ext cx="1007450" cy="638722"/>
          </a:xfrm>
          <a:custGeom>
            <a:avLst/>
            <a:gdLst/>
            <a:ahLst/>
            <a:cxnLst/>
            <a:rect l="l" t="t" r="r" b="b"/>
            <a:pathLst>
              <a:path w="2502985" h="1611922">
                <a:moveTo>
                  <a:pt x="0" y="0"/>
                </a:moveTo>
                <a:lnTo>
                  <a:pt x="2502985" y="0"/>
                </a:lnTo>
                <a:lnTo>
                  <a:pt x="2502985" y="1611923"/>
                </a:lnTo>
                <a:lnTo>
                  <a:pt x="0" y="1611923"/>
                </a:lnTo>
                <a:lnTo>
                  <a:pt x="0" y="0"/>
                </a:lnTo>
                <a:close/>
              </a:path>
            </a:pathLst>
          </a:custGeom>
          <a:blipFill>
            <a:blip r:embed="rId3"/>
            <a:stretch>
              <a:fillRect/>
            </a:stretch>
          </a:blipFill>
        </p:spPr>
      </p:sp>
      <p:grpSp>
        <p:nvGrpSpPr>
          <p:cNvPr id="76" name="Group 52">
            <a:extLst>
              <a:ext uri="{FF2B5EF4-FFF2-40B4-BE49-F238E27FC236}">
                <a16:creationId xmlns:a16="http://schemas.microsoft.com/office/drawing/2014/main" id="{CB6276FF-3B44-447B-84DC-3A5BBCD6F7D0}"/>
              </a:ext>
            </a:extLst>
          </p:cNvPr>
          <p:cNvGrpSpPr/>
          <p:nvPr/>
        </p:nvGrpSpPr>
        <p:grpSpPr>
          <a:xfrm>
            <a:off x="11119260" y="78515"/>
            <a:ext cx="947297" cy="894670"/>
            <a:chOff x="0" y="0"/>
            <a:chExt cx="1128228" cy="1128228"/>
          </a:xfrm>
        </p:grpSpPr>
        <p:sp>
          <p:nvSpPr>
            <p:cNvPr id="77" name="Freeform 53">
              <a:extLst>
                <a:ext uri="{FF2B5EF4-FFF2-40B4-BE49-F238E27FC236}">
                  <a16:creationId xmlns:a16="http://schemas.microsoft.com/office/drawing/2014/main" id="{38382675-DD2E-465D-B456-0C283DA6F16C}"/>
                </a:ext>
              </a:extLst>
            </p:cNvPr>
            <p:cNvSpPr/>
            <p:nvPr/>
          </p:nvSpPr>
          <p:spPr>
            <a:xfrm>
              <a:off x="0" y="0"/>
              <a:ext cx="1128268" cy="1128268"/>
            </a:xfrm>
            <a:custGeom>
              <a:avLst/>
              <a:gdLst/>
              <a:ahLst/>
              <a:cxnLst/>
              <a:rect l="l" t="t" r="r" b="b"/>
              <a:pathLst>
                <a:path w="1128268" h="1128268">
                  <a:moveTo>
                    <a:pt x="0" y="0"/>
                  </a:moveTo>
                  <a:lnTo>
                    <a:pt x="1128268" y="0"/>
                  </a:lnTo>
                  <a:lnTo>
                    <a:pt x="1128268" y="1128268"/>
                  </a:lnTo>
                  <a:lnTo>
                    <a:pt x="0" y="1128268"/>
                  </a:lnTo>
                  <a:lnTo>
                    <a:pt x="0" y="0"/>
                  </a:lnTo>
                  <a:close/>
                </a:path>
              </a:pathLst>
            </a:custGeom>
            <a:blipFill>
              <a:blip r:embed="rId4"/>
              <a:stretch>
                <a:fillRect r="3" b="3"/>
              </a:stretch>
            </a:blipFill>
          </p:spPr>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9F9"/>
        </a:solidFill>
        <a:effectLst/>
      </p:bgPr>
    </p:bg>
    <p:spTree>
      <p:nvGrpSpPr>
        <p:cNvPr id="1" name=""/>
        <p:cNvGrpSpPr/>
        <p:nvPr/>
      </p:nvGrpSpPr>
      <p:grpSpPr>
        <a:xfrm>
          <a:off x="0" y="0"/>
          <a:ext cx="0" cy="0"/>
          <a:chOff x="0" y="0"/>
          <a:chExt cx="0" cy="0"/>
        </a:xfrm>
      </p:grpSpPr>
      <p:sp>
        <p:nvSpPr>
          <p:cNvPr id="2" name="Freeform 2"/>
          <p:cNvSpPr/>
          <p:nvPr/>
        </p:nvSpPr>
        <p:spPr>
          <a:xfrm>
            <a:off x="189927" y="6202528"/>
            <a:ext cx="534404" cy="534404"/>
          </a:xfrm>
          <a:custGeom>
            <a:avLst/>
            <a:gdLst/>
            <a:ahLst/>
            <a:cxnLst/>
            <a:rect l="l" t="t" r="r" b="b"/>
            <a:pathLst>
              <a:path w="801606" h="801606">
                <a:moveTo>
                  <a:pt x="0" y="0"/>
                </a:moveTo>
                <a:lnTo>
                  <a:pt x="801606" y="0"/>
                </a:lnTo>
                <a:lnTo>
                  <a:pt x="801606" y="801606"/>
                </a:lnTo>
                <a:lnTo>
                  <a:pt x="0" y="801606"/>
                </a:lnTo>
                <a:lnTo>
                  <a:pt x="0" y="0"/>
                </a:lnTo>
                <a:close/>
              </a:path>
            </a:pathLst>
          </a:custGeom>
          <a:blipFill>
            <a:blip r:embed="rId2"/>
            <a:stretch>
              <a:fillRect/>
            </a:stretch>
          </a:blipFill>
        </p:spPr>
      </p:sp>
      <p:sp>
        <p:nvSpPr>
          <p:cNvPr id="3" name="Freeform 3"/>
          <p:cNvSpPr/>
          <p:nvPr/>
        </p:nvSpPr>
        <p:spPr>
          <a:xfrm>
            <a:off x="5398737" y="1316652"/>
            <a:ext cx="1173187" cy="944136"/>
          </a:xfrm>
          <a:custGeom>
            <a:avLst/>
            <a:gdLst/>
            <a:ahLst/>
            <a:cxnLst/>
            <a:rect l="l" t="t" r="r" b="b"/>
            <a:pathLst>
              <a:path w="1759780" h="1416204">
                <a:moveTo>
                  <a:pt x="0" y="0"/>
                </a:moveTo>
                <a:lnTo>
                  <a:pt x="1759780" y="0"/>
                </a:lnTo>
                <a:lnTo>
                  <a:pt x="1759780" y="1416204"/>
                </a:lnTo>
                <a:lnTo>
                  <a:pt x="0" y="1416204"/>
                </a:lnTo>
                <a:lnTo>
                  <a:pt x="0" y="0"/>
                </a:lnTo>
                <a:close/>
              </a:path>
            </a:pathLst>
          </a:custGeom>
          <a:blipFill>
            <a:blip r:embed="rId3"/>
            <a:stretch>
              <a:fillRect/>
            </a:stretch>
          </a:blipFill>
        </p:spPr>
      </p:sp>
      <p:sp>
        <p:nvSpPr>
          <p:cNvPr id="4" name="Freeform 4"/>
          <p:cNvSpPr/>
          <p:nvPr/>
        </p:nvSpPr>
        <p:spPr>
          <a:xfrm>
            <a:off x="5608458" y="6202045"/>
            <a:ext cx="736593" cy="466373"/>
          </a:xfrm>
          <a:custGeom>
            <a:avLst/>
            <a:gdLst/>
            <a:ahLst/>
            <a:cxnLst/>
            <a:rect l="l" t="t" r="r" b="b"/>
            <a:pathLst>
              <a:path w="1104890" h="699559">
                <a:moveTo>
                  <a:pt x="0" y="0"/>
                </a:moveTo>
                <a:lnTo>
                  <a:pt x="1104891" y="0"/>
                </a:lnTo>
                <a:lnTo>
                  <a:pt x="1104891" y="699560"/>
                </a:lnTo>
                <a:lnTo>
                  <a:pt x="0" y="699560"/>
                </a:lnTo>
                <a:lnTo>
                  <a:pt x="0" y="0"/>
                </a:lnTo>
                <a:close/>
              </a:path>
            </a:pathLst>
          </a:custGeom>
          <a:blipFill>
            <a:blip r:embed="rId4"/>
            <a:stretch>
              <a:fillRect/>
            </a:stretch>
          </a:blipFill>
        </p:spPr>
      </p:sp>
      <p:sp>
        <p:nvSpPr>
          <p:cNvPr id="5" name="Freeform 5"/>
          <p:cNvSpPr/>
          <p:nvPr/>
        </p:nvSpPr>
        <p:spPr>
          <a:xfrm rot="10731407">
            <a:off x="7943038" y="6337875"/>
            <a:ext cx="693591" cy="513257"/>
          </a:xfrm>
          <a:custGeom>
            <a:avLst/>
            <a:gdLst/>
            <a:ahLst/>
            <a:cxnLst/>
            <a:rect l="l" t="t" r="r" b="b"/>
            <a:pathLst>
              <a:path w="1040387" h="769886">
                <a:moveTo>
                  <a:pt x="0" y="0"/>
                </a:moveTo>
                <a:lnTo>
                  <a:pt x="1040386" y="0"/>
                </a:lnTo>
                <a:lnTo>
                  <a:pt x="1040386" y="769886"/>
                </a:lnTo>
                <a:lnTo>
                  <a:pt x="0" y="7698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200605">
            <a:off x="1757228" y="5915502"/>
            <a:ext cx="919335" cy="930973"/>
          </a:xfrm>
          <a:custGeom>
            <a:avLst/>
            <a:gdLst/>
            <a:ahLst/>
            <a:cxnLst/>
            <a:rect l="l" t="t" r="r" b="b"/>
            <a:pathLst>
              <a:path w="1379003" h="1396459">
                <a:moveTo>
                  <a:pt x="0" y="0"/>
                </a:moveTo>
                <a:lnTo>
                  <a:pt x="1379002" y="0"/>
                </a:lnTo>
                <a:lnTo>
                  <a:pt x="1379002" y="1396459"/>
                </a:lnTo>
                <a:lnTo>
                  <a:pt x="0" y="1396459"/>
                </a:lnTo>
                <a:lnTo>
                  <a:pt x="0" y="0"/>
                </a:lnTo>
                <a:close/>
              </a:path>
            </a:pathLst>
          </a:custGeom>
          <a:blipFill>
            <a:blip r:embed="rId7"/>
            <a:stretch>
              <a:fillRect/>
            </a:stretch>
          </a:blipFill>
        </p:spPr>
      </p:sp>
      <p:sp>
        <p:nvSpPr>
          <p:cNvPr id="7" name="Freeform 7"/>
          <p:cNvSpPr/>
          <p:nvPr/>
        </p:nvSpPr>
        <p:spPr>
          <a:xfrm rot="-10800000">
            <a:off x="7461613" y="211429"/>
            <a:ext cx="4453551" cy="1412147"/>
          </a:xfrm>
          <a:custGeom>
            <a:avLst/>
            <a:gdLst/>
            <a:ahLst/>
            <a:cxnLst/>
            <a:rect l="l" t="t" r="r" b="b"/>
            <a:pathLst>
              <a:path w="6680327" h="2118220">
                <a:moveTo>
                  <a:pt x="0" y="0"/>
                </a:moveTo>
                <a:lnTo>
                  <a:pt x="6680327" y="0"/>
                </a:lnTo>
                <a:lnTo>
                  <a:pt x="6680327" y="2118221"/>
                </a:lnTo>
                <a:lnTo>
                  <a:pt x="0" y="2118221"/>
                </a:lnTo>
                <a:lnTo>
                  <a:pt x="0" y="0"/>
                </a:lnTo>
                <a:close/>
              </a:path>
            </a:pathLst>
          </a:custGeom>
          <a:blipFill>
            <a:blip r:embed="rId8">
              <a:alphaModFix amt="19999"/>
              <a:extLst>
                <a:ext uri="{96DAC541-7B7A-43D3-8B79-37D633B846F1}">
                  <asvg:svgBlip xmlns:asvg="http://schemas.microsoft.com/office/drawing/2016/SVG/main" r:embed="rId9"/>
                </a:ext>
              </a:extLst>
            </a:blip>
            <a:stretch>
              <a:fillRect/>
            </a:stretch>
          </a:blipFill>
        </p:spPr>
      </p:sp>
      <p:sp>
        <p:nvSpPr>
          <p:cNvPr id="8" name="Freeform 8"/>
          <p:cNvSpPr/>
          <p:nvPr/>
        </p:nvSpPr>
        <p:spPr>
          <a:xfrm>
            <a:off x="189927" y="211429"/>
            <a:ext cx="4453551" cy="1412147"/>
          </a:xfrm>
          <a:custGeom>
            <a:avLst/>
            <a:gdLst/>
            <a:ahLst/>
            <a:cxnLst/>
            <a:rect l="l" t="t" r="r" b="b"/>
            <a:pathLst>
              <a:path w="6680327" h="2118220">
                <a:moveTo>
                  <a:pt x="0" y="0"/>
                </a:moveTo>
                <a:lnTo>
                  <a:pt x="6680327" y="0"/>
                </a:lnTo>
                <a:lnTo>
                  <a:pt x="6680327" y="2118221"/>
                </a:lnTo>
                <a:lnTo>
                  <a:pt x="0" y="2118221"/>
                </a:lnTo>
                <a:lnTo>
                  <a:pt x="0" y="0"/>
                </a:lnTo>
                <a:close/>
              </a:path>
            </a:pathLst>
          </a:custGeom>
          <a:blipFill>
            <a:blip r:embed="rId8">
              <a:alphaModFix amt="19999"/>
              <a:extLst>
                <a:ext uri="{96DAC541-7B7A-43D3-8B79-37D633B846F1}">
                  <asvg:svgBlip xmlns:asvg="http://schemas.microsoft.com/office/drawing/2016/SVG/main" r:embed="rId9"/>
                </a:ext>
              </a:extLst>
            </a:blip>
            <a:stretch>
              <a:fillRect/>
            </a:stretch>
          </a:blipFill>
        </p:spPr>
      </p:sp>
      <p:grpSp>
        <p:nvGrpSpPr>
          <p:cNvPr id="9" name="Group 9"/>
          <p:cNvGrpSpPr/>
          <p:nvPr/>
        </p:nvGrpSpPr>
        <p:grpSpPr>
          <a:xfrm>
            <a:off x="607214" y="2460743"/>
            <a:ext cx="1446813" cy="1211580"/>
            <a:chOff x="0" y="0"/>
            <a:chExt cx="571580" cy="478649"/>
          </a:xfrm>
        </p:grpSpPr>
        <p:sp>
          <p:nvSpPr>
            <p:cNvPr id="10" name="Freeform 10"/>
            <p:cNvSpPr/>
            <p:nvPr/>
          </p:nvSpPr>
          <p:spPr>
            <a:xfrm>
              <a:off x="0" y="0"/>
              <a:ext cx="571580" cy="478649"/>
            </a:xfrm>
            <a:custGeom>
              <a:avLst/>
              <a:gdLst/>
              <a:ahLst/>
              <a:cxnLst/>
              <a:rect l="l" t="t" r="r" b="b"/>
              <a:pathLst>
                <a:path w="571580" h="478649">
                  <a:moveTo>
                    <a:pt x="181935" y="0"/>
                  </a:moveTo>
                  <a:lnTo>
                    <a:pt x="389646" y="0"/>
                  </a:lnTo>
                  <a:cubicBezTo>
                    <a:pt x="437898" y="0"/>
                    <a:pt x="484174" y="19168"/>
                    <a:pt x="518293" y="53287"/>
                  </a:cubicBezTo>
                  <a:cubicBezTo>
                    <a:pt x="552412" y="87407"/>
                    <a:pt x="571580" y="133683"/>
                    <a:pt x="571580" y="181935"/>
                  </a:cubicBezTo>
                  <a:lnTo>
                    <a:pt x="571580" y="296714"/>
                  </a:lnTo>
                  <a:cubicBezTo>
                    <a:pt x="571580" y="397194"/>
                    <a:pt x="490126" y="478649"/>
                    <a:pt x="389646" y="478649"/>
                  </a:cubicBezTo>
                  <a:lnTo>
                    <a:pt x="181935" y="478649"/>
                  </a:lnTo>
                  <a:cubicBezTo>
                    <a:pt x="133683" y="478649"/>
                    <a:pt x="87407" y="459481"/>
                    <a:pt x="53287" y="425361"/>
                  </a:cubicBezTo>
                  <a:cubicBezTo>
                    <a:pt x="19168" y="391242"/>
                    <a:pt x="0" y="344966"/>
                    <a:pt x="0" y="296714"/>
                  </a:cubicBezTo>
                  <a:lnTo>
                    <a:pt x="0" y="181935"/>
                  </a:lnTo>
                  <a:cubicBezTo>
                    <a:pt x="0" y="133683"/>
                    <a:pt x="19168" y="87407"/>
                    <a:pt x="53287" y="53287"/>
                  </a:cubicBezTo>
                  <a:cubicBezTo>
                    <a:pt x="87407" y="19168"/>
                    <a:pt x="133683" y="0"/>
                    <a:pt x="181935" y="0"/>
                  </a:cubicBezTo>
                  <a:close/>
                </a:path>
              </a:pathLst>
            </a:custGeom>
            <a:solidFill>
              <a:srgbClr val="6EBBB4"/>
            </a:solidFill>
          </p:spPr>
        </p:sp>
        <p:sp>
          <p:nvSpPr>
            <p:cNvPr id="11" name="TextBox 11"/>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826450" y="4035425"/>
            <a:ext cx="1039426" cy="1367234"/>
          </a:xfrm>
          <a:prstGeom prst="rect">
            <a:avLst/>
          </a:prstGeom>
        </p:spPr>
        <p:txBody>
          <a:bodyPr lIns="0" tIns="0" rIns="0" bIns="0" rtlCol="0" anchor="t">
            <a:spAutoFit/>
          </a:bodyPr>
          <a:lstStyle/>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0" normalizeH="0" baseline="0" noProof="0">
                <a:ln>
                  <a:noFill/>
                </a:ln>
                <a:solidFill>
                  <a:srgbClr val="000000"/>
                </a:solidFill>
                <a:effectLst/>
                <a:uLnTx/>
                <a:uFillTx/>
                <a:latin typeface="Oswald"/>
                <a:ea typeface="+mn-ea"/>
                <a:cs typeface="+mn-cs"/>
              </a:rPr>
              <a:t>Prevention champion</a:t>
            </a:r>
          </a:p>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0" normalizeH="0" baseline="0" noProof="0">
                <a:ln>
                  <a:noFill/>
                </a:ln>
                <a:solidFill>
                  <a:srgbClr val="000000"/>
                </a:solidFill>
                <a:effectLst/>
                <a:uLnTx/>
                <a:uFillTx/>
                <a:latin typeface="Oswald"/>
                <a:ea typeface="+mn-ea"/>
                <a:cs typeface="+mn-cs"/>
              </a:rPr>
              <a:t>Patient Education</a:t>
            </a:r>
          </a:p>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0" normalizeH="0" baseline="0" noProof="0">
                <a:ln>
                  <a:noFill/>
                </a:ln>
                <a:solidFill>
                  <a:srgbClr val="000000"/>
                </a:solidFill>
                <a:effectLst/>
                <a:uLnTx/>
                <a:uFillTx/>
                <a:latin typeface="Oswald"/>
                <a:ea typeface="+mn-ea"/>
                <a:cs typeface="+mn-cs"/>
              </a:rPr>
              <a:t>Fluoride Treatments</a:t>
            </a:r>
          </a:p>
        </p:txBody>
      </p:sp>
      <p:sp>
        <p:nvSpPr>
          <p:cNvPr id="13" name="TextBox 13"/>
          <p:cNvSpPr txBox="1"/>
          <p:nvPr/>
        </p:nvSpPr>
        <p:spPr>
          <a:xfrm>
            <a:off x="724331" y="2558534"/>
            <a:ext cx="1184812" cy="822533"/>
          </a:xfrm>
          <a:prstGeom prst="rect">
            <a:avLst/>
          </a:prstGeom>
        </p:spPr>
        <p:txBody>
          <a:bodyPr lIns="0" tIns="0" rIns="0" bIns="0" rtlCol="0" anchor="t">
            <a:spAutoFit/>
          </a:bodyPr>
          <a:lstStyle/>
          <a:p>
            <a:pPr marL="0" marR="0" lvl="0" indent="0" algn="ctr" defTabSz="60963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128" normalizeH="0" baseline="0" noProof="0">
                <a:ln>
                  <a:noFill/>
                </a:ln>
                <a:solidFill>
                  <a:srgbClr val="000000"/>
                </a:solidFill>
                <a:effectLst/>
                <a:uLnTx/>
                <a:uFillTx/>
                <a:latin typeface="Oswald Bold"/>
                <a:ea typeface="+mn-ea"/>
                <a:cs typeface="+mn-cs"/>
              </a:rPr>
              <a:t>Primary</a:t>
            </a:r>
          </a:p>
          <a:p>
            <a:pPr marL="0" marR="0" lvl="0" indent="0" algn="ctr" defTabSz="60963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128" normalizeH="0" baseline="0" noProof="0">
                <a:ln>
                  <a:noFill/>
                </a:ln>
                <a:solidFill>
                  <a:srgbClr val="000000"/>
                </a:solidFill>
                <a:effectLst/>
                <a:uLnTx/>
                <a:uFillTx/>
                <a:latin typeface="Oswald Bold"/>
                <a:ea typeface="+mn-ea"/>
                <a:cs typeface="+mn-cs"/>
              </a:rPr>
              <a:t>DHA I</a:t>
            </a:r>
          </a:p>
          <a:p>
            <a:pPr marL="0" marR="0" lvl="0" indent="0" algn="ctr" defTabSz="60963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128" normalizeH="0" baseline="0" noProof="0">
                <a:ln>
                  <a:noFill/>
                </a:ln>
                <a:solidFill>
                  <a:srgbClr val="000000"/>
                </a:solidFill>
                <a:effectLst/>
                <a:uLnTx/>
                <a:uFillTx/>
                <a:latin typeface="Oswald Bold"/>
                <a:ea typeface="+mn-ea"/>
                <a:cs typeface="+mn-cs"/>
              </a:rPr>
              <a:t>(PDHA I)  </a:t>
            </a:r>
          </a:p>
        </p:txBody>
      </p:sp>
      <p:grpSp>
        <p:nvGrpSpPr>
          <p:cNvPr id="14" name="Group 14"/>
          <p:cNvGrpSpPr/>
          <p:nvPr/>
        </p:nvGrpSpPr>
        <p:grpSpPr>
          <a:xfrm>
            <a:off x="4186908" y="2410977"/>
            <a:ext cx="1446813" cy="1211580"/>
            <a:chOff x="0" y="0"/>
            <a:chExt cx="571580" cy="478649"/>
          </a:xfrm>
        </p:grpSpPr>
        <p:sp>
          <p:nvSpPr>
            <p:cNvPr id="15" name="Freeform 15"/>
            <p:cNvSpPr/>
            <p:nvPr/>
          </p:nvSpPr>
          <p:spPr>
            <a:xfrm>
              <a:off x="0" y="0"/>
              <a:ext cx="571580" cy="478649"/>
            </a:xfrm>
            <a:custGeom>
              <a:avLst/>
              <a:gdLst/>
              <a:ahLst/>
              <a:cxnLst/>
              <a:rect l="l" t="t" r="r" b="b"/>
              <a:pathLst>
                <a:path w="571580" h="478649">
                  <a:moveTo>
                    <a:pt x="181935" y="0"/>
                  </a:moveTo>
                  <a:lnTo>
                    <a:pt x="389646" y="0"/>
                  </a:lnTo>
                  <a:cubicBezTo>
                    <a:pt x="437898" y="0"/>
                    <a:pt x="484174" y="19168"/>
                    <a:pt x="518293" y="53287"/>
                  </a:cubicBezTo>
                  <a:cubicBezTo>
                    <a:pt x="552412" y="87407"/>
                    <a:pt x="571580" y="133683"/>
                    <a:pt x="571580" y="181935"/>
                  </a:cubicBezTo>
                  <a:lnTo>
                    <a:pt x="571580" y="296714"/>
                  </a:lnTo>
                  <a:cubicBezTo>
                    <a:pt x="571580" y="397194"/>
                    <a:pt x="490126" y="478649"/>
                    <a:pt x="389646" y="478649"/>
                  </a:cubicBezTo>
                  <a:lnTo>
                    <a:pt x="181935" y="478649"/>
                  </a:lnTo>
                  <a:cubicBezTo>
                    <a:pt x="133683" y="478649"/>
                    <a:pt x="87407" y="459481"/>
                    <a:pt x="53287" y="425361"/>
                  </a:cubicBezTo>
                  <a:cubicBezTo>
                    <a:pt x="19168" y="391242"/>
                    <a:pt x="0" y="344966"/>
                    <a:pt x="0" y="296714"/>
                  </a:cubicBezTo>
                  <a:lnTo>
                    <a:pt x="0" y="181935"/>
                  </a:lnTo>
                  <a:cubicBezTo>
                    <a:pt x="0" y="133683"/>
                    <a:pt x="19168" y="87407"/>
                    <a:pt x="53287" y="53287"/>
                  </a:cubicBezTo>
                  <a:cubicBezTo>
                    <a:pt x="87407" y="19168"/>
                    <a:pt x="133683" y="0"/>
                    <a:pt x="181935" y="0"/>
                  </a:cubicBezTo>
                  <a:close/>
                </a:path>
              </a:pathLst>
            </a:custGeom>
            <a:solidFill>
              <a:srgbClr val="6EBBB4"/>
            </a:solidFill>
          </p:spPr>
        </p:sp>
        <p:sp>
          <p:nvSpPr>
            <p:cNvPr id="16" name="TextBox 16"/>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4211858" y="2443997"/>
            <a:ext cx="1396913" cy="1104661"/>
          </a:xfrm>
          <a:prstGeom prst="rect">
            <a:avLst/>
          </a:prstGeom>
        </p:spPr>
        <p:txBody>
          <a:bodyPr lIns="0" tIns="0" rIns="0" bIns="0" rtlCol="0" anchor="t">
            <a:spAutoFit/>
          </a:bodyPr>
          <a:lstStyle/>
          <a:p>
            <a:pPr marL="0" marR="0" lvl="0" indent="0" algn="ctr" defTabSz="60963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128" normalizeH="0" baseline="0" noProof="0">
                <a:ln>
                  <a:noFill/>
                </a:ln>
                <a:solidFill>
                  <a:srgbClr val="000000"/>
                </a:solidFill>
                <a:effectLst/>
                <a:uLnTx/>
                <a:uFillTx/>
                <a:latin typeface="Oswald Bold"/>
                <a:ea typeface="+mn-ea"/>
                <a:cs typeface="+mn-cs"/>
              </a:rPr>
              <a:t>Expanded Function DHA I  (EFDHA I) </a:t>
            </a:r>
          </a:p>
        </p:txBody>
      </p:sp>
      <p:grpSp>
        <p:nvGrpSpPr>
          <p:cNvPr id="18" name="Group 18"/>
          <p:cNvGrpSpPr/>
          <p:nvPr/>
        </p:nvGrpSpPr>
        <p:grpSpPr>
          <a:xfrm>
            <a:off x="7766602" y="2361209"/>
            <a:ext cx="1446813" cy="1211580"/>
            <a:chOff x="0" y="0"/>
            <a:chExt cx="571580" cy="478649"/>
          </a:xfrm>
        </p:grpSpPr>
        <p:sp>
          <p:nvSpPr>
            <p:cNvPr id="19" name="Freeform 19"/>
            <p:cNvSpPr/>
            <p:nvPr/>
          </p:nvSpPr>
          <p:spPr>
            <a:xfrm>
              <a:off x="0" y="0"/>
              <a:ext cx="571580" cy="478649"/>
            </a:xfrm>
            <a:custGeom>
              <a:avLst/>
              <a:gdLst/>
              <a:ahLst/>
              <a:cxnLst/>
              <a:rect l="l" t="t" r="r" b="b"/>
              <a:pathLst>
                <a:path w="571580" h="478649">
                  <a:moveTo>
                    <a:pt x="181935" y="0"/>
                  </a:moveTo>
                  <a:lnTo>
                    <a:pt x="389646" y="0"/>
                  </a:lnTo>
                  <a:cubicBezTo>
                    <a:pt x="437898" y="0"/>
                    <a:pt x="484174" y="19168"/>
                    <a:pt x="518293" y="53287"/>
                  </a:cubicBezTo>
                  <a:cubicBezTo>
                    <a:pt x="552412" y="87407"/>
                    <a:pt x="571580" y="133683"/>
                    <a:pt x="571580" y="181935"/>
                  </a:cubicBezTo>
                  <a:lnTo>
                    <a:pt x="571580" y="296714"/>
                  </a:lnTo>
                  <a:cubicBezTo>
                    <a:pt x="571580" y="397194"/>
                    <a:pt x="490126" y="478649"/>
                    <a:pt x="389646" y="478649"/>
                  </a:cubicBezTo>
                  <a:lnTo>
                    <a:pt x="181935" y="478649"/>
                  </a:lnTo>
                  <a:cubicBezTo>
                    <a:pt x="133683" y="478649"/>
                    <a:pt x="87407" y="459481"/>
                    <a:pt x="53287" y="425361"/>
                  </a:cubicBezTo>
                  <a:cubicBezTo>
                    <a:pt x="19168" y="391242"/>
                    <a:pt x="0" y="344966"/>
                    <a:pt x="0" y="296714"/>
                  </a:cubicBezTo>
                  <a:lnTo>
                    <a:pt x="0" y="181935"/>
                  </a:lnTo>
                  <a:cubicBezTo>
                    <a:pt x="0" y="133683"/>
                    <a:pt x="19168" y="87407"/>
                    <a:pt x="53287" y="53287"/>
                  </a:cubicBezTo>
                  <a:cubicBezTo>
                    <a:pt x="87407" y="19168"/>
                    <a:pt x="133683" y="0"/>
                    <a:pt x="181935" y="0"/>
                  </a:cubicBezTo>
                  <a:close/>
                </a:path>
              </a:pathLst>
            </a:custGeom>
            <a:solidFill>
              <a:srgbClr val="6EBBB4"/>
            </a:solidFill>
          </p:spPr>
        </p:sp>
        <p:sp>
          <p:nvSpPr>
            <p:cNvPr id="20" name="TextBox 20"/>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7903938" y="2491703"/>
            <a:ext cx="1130269" cy="822533"/>
          </a:xfrm>
          <a:prstGeom prst="rect">
            <a:avLst/>
          </a:prstGeom>
        </p:spPr>
        <p:txBody>
          <a:bodyPr lIns="0" tIns="0" rIns="0" bIns="0" rtlCol="0" anchor="t">
            <a:spAutoFit/>
          </a:bodyPr>
          <a:lstStyle/>
          <a:p>
            <a:pPr marL="0" marR="0" lvl="0" indent="0" algn="ctr" defTabSz="60963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128" normalizeH="0" baseline="0" noProof="0">
                <a:ln>
                  <a:noFill/>
                </a:ln>
                <a:solidFill>
                  <a:srgbClr val="000000"/>
                </a:solidFill>
                <a:effectLst/>
                <a:uLnTx/>
                <a:uFillTx/>
                <a:latin typeface="Oswald Bold"/>
                <a:ea typeface="+mn-ea"/>
                <a:cs typeface="+mn-cs"/>
              </a:rPr>
              <a:t>DHA Hygienist</a:t>
            </a:r>
          </a:p>
          <a:p>
            <a:pPr marL="0" marR="0" lvl="0" indent="0" algn="ctr" defTabSz="60963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128" normalizeH="0" baseline="0" noProof="0">
                <a:ln>
                  <a:noFill/>
                </a:ln>
                <a:solidFill>
                  <a:srgbClr val="000000"/>
                </a:solidFill>
                <a:effectLst/>
                <a:uLnTx/>
                <a:uFillTx/>
                <a:latin typeface="Oswald Bold"/>
                <a:ea typeface="+mn-ea"/>
                <a:cs typeface="+mn-cs"/>
              </a:rPr>
              <a:t>(DHAH) </a:t>
            </a:r>
          </a:p>
        </p:txBody>
      </p:sp>
      <p:sp>
        <p:nvSpPr>
          <p:cNvPr id="22" name="TextBox 22"/>
          <p:cNvSpPr txBox="1"/>
          <p:nvPr/>
        </p:nvSpPr>
        <p:spPr>
          <a:xfrm>
            <a:off x="7882879" y="4035426"/>
            <a:ext cx="1517602" cy="2059731"/>
          </a:xfrm>
          <a:prstGeom prst="rect">
            <a:avLst/>
          </a:prstGeom>
        </p:spPr>
        <p:txBody>
          <a:bodyPr lIns="0" tIns="0" rIns="0" bIns="0" rtlCol="0" anchor="t">
            <a:spAutoFit/>
          </a:bodyPr>
          <a:lstStyle/>
          <a:p>
            <a:pPr marL="287882" marR="0" lvl="1" indent="-143941"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7" normalizeH="0" baseline="0" noProof="0">
                <a:ln>
                  <a:noFill/>
                </a:ln>
                <a:solidFill>
                  <a:srgbClr val="000000"/>
                </a:solidFill>
                <a:effectLst/>
                <a:uLnTx/>
                <a:uFillTx/>
                <a:latin typeface="Oswald"/>
                <a:ea typeface="+mn-ea"/>
                <a:cs typeface="+mn-cs"/>
              </a:rPr>
              <a:t>Dental hygiene duties</a:t>
            </a:r>
          </a:p>
          <a:p>
            <a:pPr marL="287882" marR="0" lvl="1" indent="-143941"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7" normalizeH="0" baseline="0" noProof="0">
                <a:ln>
                  <a:noFill/>
                </a:ln>
                <a:solidFill>
                  <a:srgbClr val="000000"/>
                </a:solidFill>
                <a:effectLst/>
                <a:uLnTx/>
                <a:uFillTx/>
                <a:latin typeface="Oswald"/>
                <a:ea typeface="+mn-ea"/>
                <a:cs typeface="+mn-cs"/>
              </a:rPr>
              <a:t>Prophylaxis</a:t>
            </a:r>
          </a:p>
          <a:p>
            <a:pPr marL="287882" marR="0" lvl="1" indent="-143941"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7" normalizeH="0" baseline="0" noProof="0">
                <a:ln>
                  <a:noFill/>
                </a:ln>
                <a:solidFill>
                  <a:srgbClr val="000000"/>
                </a:solidFill>
                <a:effectLst/>
                <a:uLnTx/>
                <a:uFillTx/>
                <a:latin typeface="Oswald"/>
                <a:ea typeface="+mn-ea"/>
                <a:cs typeface="+mn-cs"/>
              </a:rPr>
              <a:t>Non- surgical</a:t>
            </a:r>
          </a:p>
          <a:p>
            <a:pPr marL="287882" marR="0" lvl="1" indent="-143941"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7" normalizeH="0" baseline="0" noProof="0">
                <a:ln>
                  <a:noFill/>
                </a:ln>
                <a:solidFill>
                  <a:srgbClr val="000000"/>
                </a:solidFill>
                <a:effectLst/>
                <a:uLnTx/>
                <a:uFillTx/>
                <a:latin typeface="Oswald"/>
                <a:ea typeface="+mn-ea"/>
                <a:cs typeface="+mn-cs"/>
              </a:rPr>
              <a:t>periodontal</a:t>
            </a:r>
          </a:p>
          <a:p>
            <a:pPr marL="287882" marR="0" lvl="1" indent="-143941"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7" normalizeH="0" baseline="0" noProof="0">
                <a:ln>
                  <a:noFill/>
                </a:ln>
                <a:solidFill>
                  <a:srgbClr val="000000"/>
                </a:solidFill>
                <a:effectLst/>
                <a:uLnTx/>
                <a:uFillTx/>
                <a:latin typeface="Oswald"/>
                <a:ea typeface="+mn-ea"/>
                <a:cs typeface="+mn-cs"/>
              </a:rPr>
              <a:t>therapy</a:t>
            </a:r>
          </a:p>
          <a:p>
            <a:pPr marL="287882" marR="0" lvl="1" indent="-143941"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7" normalizeH="0" baseline="0" noProof="0">
                <a:ln>
                  <a:noFill/>
                </a:ln>
                <a:solidFill>
                  <a:srgbClr val="000000"/>
                </a:solidFill>
                <a:effectLst/>
                <a:uLnTx/>
                <a:uFillTx/>
                <a:latin typeface="Oswald"/>
                <a:ea typeface="+mn-ea"/>
                <a:cs typeface="+mn-cs"/>
              </a:rPr>
              <a:t>Root planing &amp; Scaling</a:t>
            </a:r>
          </a:p>
          <a:p>
            <a:pPr marL="287882" marR="0" lvl="1" indent="-143941"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7" normalizeH="0" baseline="0" noProof="0">
                <a:ln>
                  <a:noFill/>
                </a:ln>
                <a:solidFill>
                  <a:srgbClr val="000000"/>
                </a:solidFill>
                <a:effectLst/>
                <a:uLnTx/>
                <a:uFillTx/>
                <a:latin typeface="Oswald"/>
                <a:ea typeface="+mn-ea"/>
                <a:cs typeface="+mn-cs"/>
              </a:rPr>
              <a:t>Local anesthetic </a:t>
            </a:r>
          </a:p>
        </p:txBody>
      </p:sp>
      <p:grpSp>
        <p:nvGrpSpPr>
          <p:cNvPr id="23" name="Group 23"/>
          <p:cNvGrpSpPr/>
          <p:nvPr/>
        </p:nvGrpSpPr>
        <p:grpSpPr>
          <a:xfrm>
            <a:off x="9556448" y="2336326"/>
            <a:ext cx="1446813" cy="1211580"/>
            <a:chOff x="0" y="0"/>
            <a:chExt cx="571580" cy="478649"/>
          </a:xfrm>
        </p:grpSpPr>
        <p:sp>
          <p:nvSpPr>
            <p:cNvPr id="24" name="Freeform 24"/>
            <p:cNvSpPr/>
            <p:nvPr/>
          </p:nvSpPr>
          <p:spPr>
            <a:xfrm>
              <a:off x="0" y="0"/>
              <a:ext cx="571580" cy="478649"/>
            </a:xfrm>
            <a:custGeom>
              <a:avLst/>
              <a:gdLst/>
              <a:ahLst/>
              <a:cxnLst/>
              <a:rect l="l" t="t" r="r" b="b"/>
              <a:pathLst>
                <a:path w="571580" h="478649">
                  <a:moveTo>
                    <a:pt x="181935" y="0"/>
                  </a:moveTo>
                  <a:lnTo>
                    <a:pt x="389646" y="0"/>
                  </a:lnTo>
                  <a:cubicBezTo>
                    <a:pt x="437898" y="0"/>
                    <a:pt x="484174" y="19168"/>
                    <a:pt x="518293" y="53287"/>
                  </a:cubicBezTo>
                  <a:cubicBezTo>
                    <a:pt x="552412" y="87407"/>
                    <a:pt x="571580" y="133683"/>
                    <a:pt x="571580" y="181935"/>
                  </a:cubicBezTo>
                  <a:lnTo>
                    <a:pt x="571580" y="296714"/>
                  </a:lnTo>
                  <a:cubicBezTo>
                    <a:pt x="571580" y="397194"/>
                    <a:pt x="490126" y="478649"/>
                    <a:pt x="389646" y="478649"/>
                  </a:cubicBezTo>
                  <a:lnTo>
                    <a:pt x="181935" y="478649"/>
                  </a:lnTo>
                  <a:cubicBezTo>
                    <a:pt x="133683" y="478649"/>
                    <a:pt x="87407" y="459481"/>
                    <a:pt x="53287" y="425361"/>
                  </a:cubicBezTo>
                  <a:cubicBezTo>
                    <a:pt x="19168" y="391242"/>
                    <a:pt x="0" y="344966"/>
                    <a:pt x="0" y="296714"/>
                  </a:cubicBezTo>
                  <a:lnTo>
                    <a:pt x="0" y="181935"/>
                  </a:lnTo>
                  <a:cubicBezTo>
                    <a:pt x="0" y="133683"/>
                    <a:pt x="19168" y="87407"/>
                    <a:pt x="53287" y="53287"/>
                  </a:cubicBezTo>
                  <a:cubicBezTo>
                    <a:pt x="87407" y="19168"/>
                    <a:pt x="133683" y="0"/>
                    <a:pt x="181935" y="0"/>
                  </a:cubicBezTo>
                  <a:close/>
                </a:path>
              </a:pathLst>
            </a:custGeom>
            <a:solidFill>
              <a:srgbClr val="6EBBB4"/>
            </a:solidFill>
          </p:spPr>
        </p:sp>
        <p:sp>
          <p:nvSpPr>
            <p:cNvPr id="25" name="TextBox 25"/>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9688388" y="2491703"/>
            <a:ext cx="1182934" cy="822533"/>
          </a:xfrm>
          <a:prstGeom prst="rect">
            <a:avLst/>
          </a:prstGeom>
        </p:spPr>
        <p:txBody>
          <a:bodyPr lIns="0" tIns="0" rIns="0" bIns="0" rtlCol="0" anchor="t">
            <a:spAutoFit/>
          </a:bodyPr>
          <a:lstStyle/>
          <a:p>
            <a:pPr marL="0" marR="0" lvl="0" indent="0" algn="ctr" defTabSz="60963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128" normalizeH="0" baseline="0" noProof="0">
                <a:ln>
                  <a:noFill/>
                </a:ln>
                <a:solidFill>
                  <a:srgbClr val="000000"/>
                </a:solidFill>
                <a:effectLst/>
                <a:uLnTx/>
                <a:uFillTx/>
                <a:latin typeface="Oswald Bold"/>
                <a:ea typeface="+mn-ea"/>
                <a:cs typeface="+mn-cs"/>
              </a:rPr>
              <a:t>DHA Therapist</a:t>
            </a:r>
          </a:p>
          <a:p>
            <a:pPr marL="0" marR="0" lvl="0" indent="0" algn="ctr" defTabSz="60963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128" normalizeH="0" baseline="0" noProof="0">
                <a:ln>
                  <a:noFill/>
                </a:ln>
                <a:solidFill>
                  <a:srgbClr val="000000"/>
                </a:solidFill>
                <a:effectLst/>
                <a:uLnTx/>
                <a:uFillTx/>
                <a:latin typeface="Oswald Bold"/>
                <a:ea typeface="+mn-ea"/>
                <a:cs typeface="+mn-cs"/>
              </a:rPr>
              <a:t>(DHAT)</a:t>
            </a:r>
          </a:p>
        </p:txBody>
      </p:sp>
      <p:sp>
        <p:nvSpPr>
          <p:cNvPr id="27" name="TextBox 27"/>
          <p:cNvSpPr txBox="1"/>
          <p:nvPr/>
        </p:nvSpPr>
        <p:spPr>
          <a:xfrm>
            <a:off x="9789857" y="4035425"/>
            <a:ext cx="1378724" cy="2290563"/>
          </a:xfrm>
          <a:prstGeom prst="rect">
            <a:avLst/>
          </a:prstGeom>
        </p:spPr>
        <p:txBody>
          <a:bodyPr lIns="0" tIns="0" rIns="0" bIns="0" rtlCol="0" anchor="t">
            <a:spAutoFit/>
          </a:bodyPr>
          <a:lstStyle/>
          <a:p>
            <a:pPr marL="287879" marR="0" lvl="1" indent="-143940"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6" normalizeH="0" baseline="0" noProof="0">
                <a:ln>
                  <a:noFill/>
                </a:ln>
                <a:solidFill>
                  <a:srgbClr val="000000"/>
                </a:solidFill>
                <a:effectLst/>
                <a:uLnTx/>
                <a:uFillTx/>
                <a:latin typeface="Oswald"/>
                <a:ea typeface="+mn-ea"/>
                <a:cs typeface="+mn-cs"/>
              </a:rPr>
              <a:t>Dental exams</a:t>
            </a:r>
          </a:p>
          <a:p>
            <a:pPr marL="287879" marR="0" lvl="1" indent="-143940"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6" normalizeH="0" baseline="0" noProof="0">
                <a:ln>
                  <a:noFill/>
                </a:ln>
                <a:solidFill>
                  <a:srgbClr val="000000"/>
                </a:solidFill>
                <a:effectLst/>
                <a:uLnTx/>
                <a:uFillTx/>
                <a:latin typeface="Oswald"/>
                <a:ea typeface="+mn-ea"/>
                <a:cs typeface="+mn-cs"/>
              </a:rPr>
              <a:t>Treatment plans</a:t>
            </a:r>
          </a:p>
          <a:p>
            <a:pPr marL="287879" marR="0" lvl="1" indent="-143940"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6" normalizeH="0" baseline="0" noProof="0">
                <a:ln>
                  <a:noFill/>
                </a:ln>
                <a:solidFill>
                  <a:srgbClr val="000000"/>
                </a:solidFill>
                <a:effectLst/>
                <a:uLnTx/>
                <a:uFillTx/>
                <a:latin typeface="Oswald"/>
                <a:ea typeface="+mn-ea"/>
                <a:cs typeface="+mn-cs"/>
              </a:rPr>
              <a:t>Prep and restore</a:t>
            </a:r>
          </a:p>
          <a:p>
            <a:pPr marL="287879" marR="0" lvl="1" indent="-143940"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6" normalizeH="0" baseline="0" noProof="0">
                <a:ln>
                  <a:noFill/>
                </a:ln>
                <a:solidFill>
                  <a:srgbClr val="000000"/>
                </a:solidFill>
                <a:effectLst/>
                <a:uLnTx/>
                <a:uFillTx/>
                <a:latin typeface="Oswald"/>
                <a:ea typeface="+mn-ea"/>
                <a:cs typeface="+mn-cs"/>
              </a:rPr>
              <a:t>Simple extractions</a:t>
            </a:r>
          </a:p>
          <a:p>
            <a:pPr marL="287879" marR="0" lvl="1" indent="-143940" algn="l" defTabSz="609630" rtl="0" eaLnBrk="1" fontAlgn="auto" latinLnBrk="0" hangingPunct="1">
              <a:lnSpc>
                <a:spcPts val="1833"/>
              </a:lnSpc>
              <a:spcBef>
                <a:spcPts val="0"/>
              </a:spcBef>
              <a:spcAft>
                <a:spcPts val="0"/>
              </a:spcAft>
              <a:buClrTx/>
              <a:buSzTx/>
              <a:buFont typeface="Arial"/>
              <a:buChar char="•"/>
              <a:tabLst/>
              <a:defRPr/>
            </a:pPr>
            <a:r>
              <a:rPr kumimoji="0" lang="en-US" sz="1333" b="0" i="0" u="none" strike="noStrike" kern="1200" cap="none" spc="106" normalizeH="0" baseline="0" noProof="0">
                <a:ln>
                  <a:noFill/>
                </a:ln>
                <a:solidFill>
                  <a:srgbClr val="000000"/>
                </a:solidFill>
                <a:effectLst/>
                <a:uLnTx/>
                <a:uFillTx/>
                <a:latin typeface="Oswald"/>
                <a:ea typeface="+mn-ea"/>
                <a:cs typeface="+mn-cs"/>
              </a:rPr>
              <a:t>Pre-fab crown placement</a:t>
            </a:r>
          </a:p>
          <a:p>
            <a:pPr marL="0" marR="0" lvl="0" indent="0" algn="l" defTabSz="609630" rtl="0" eaLnBrk="1" fontAlgn="auto" latinLnBrk="0" hangingPunct="1">
              <a:lnSpc>
                <a:spcPts val="1833"/>
              </a:lnSpc>
              <a:spcBef>
                <a:spcPts val="0"/>
              </a:spcBef>
              <a:spcAft>
                <a:spcPts val="0"/>
              </a:spcAft>
              <a:buClrTx/>
              <a:buSzTx/>
              <a:buFontTx/>
              <a:buNone/>
              <a:tabLst/>
              <a:defRPr/>
            </a:pPr>
            <a:endParaRPr kumimoji="0" lang="en-US" sz="1333" b="0" i="0" u="none" strike="noStrike" kern="1200" cap="none" spc="106" normalizeH="0" baseline="0" noProof="0">
              <a:ln>
                <a:noFill/>
              </a:ln>
              <a:solidFill>
                <a:srgbClr val="000000"/>
              </a:solidFill>
              <a:effectLst/>
              <a:uLnTx/>
              <a:uFillTx/>
              <a:latin typeface="Oswald"/>
              <a:ea typeface="+mn-ea"/>
              <a:cs typeface="+mn-cs"/>
            </a:endParaRPr>
          </a:p>
        </p:txBody>
      </p:sp>
      <p:grpSp>
        <p:nvGrpSpPr>
          <p:cNvPr id="28" name="Group 28"/>
          <p:cNvGrpSpPr/>
          <p:nvPr/>
        </p:nvGrpSpPr>
        <p:grpSpPr>
          <a:xfrm>
            <a:off x="2397060" y="2435860"/>
            <a:ext cx="1446813" cy="1211580"/>
            <a:chOff x="0" y="0"/>
            <a:chExt cx="571580" cy="478649"/>
          </a:xfrm>
        </p:grpSpPr>
        <p:sp>
          <p:nvSpPr>
            <p:cNvPr id="29" name="Freeform 29"/>
            <p:cNvSpPr/>
            <p:nvPr/>
          </p:nvSpPr>
          <p:spPr>
            <a:xfrm>
              <a:off x="0" y="0"/>
              <a:ext cx="571580" cy="478649"/>
            </a:xfrm>
            <a:custGeom>
              <a:avLst/>
              <a:gdLst/>
              <a:ahLst/>
              <a:cxnLst/>
              <a:rect l="l" t="t" r="r" b="b"/>
              <a:pathLst>
                <a:path w="571580" h="478649">
                  <a:moveTo>
                    <a:pt x="181935" y="0"/>
                  </a:moveTo>
                  <a:lnTo>
                    <a:pt x="389646" y="0"/>
                  </a:lnTo>
                  <a:cubicBezTo>
                    <a:pt x="437898" y="0"/>
                    <a:pt x="484174" y="19168"/>
                    <a:pt x="518293" y="53287"/>
                  </a:cubicBezTo>
                  <a:cubicBezTo>
                    <a:pt x="552412" y="87407"/>
                    <a:pt x="571580" y="133683"/>
                    <a:pt x="571580" y="181935"/>
                  </a:cubicBezTo>
                  <a:lnTo>
                    <a:pt x="571580" y="296714"/>
                  </a:lnTo>
                  <a:cubicBezTo>
                    <a:pt x="571580" y="397194"/>
                    <a:pt x="490126" y="478649"/>
                    <a:pt x="389646" y="478649"/>
                  </a:cubicBezTo>
                  <a:lnTo>
                    <a:pt x="181935" y="478649"/>
                  </a:lnTo>
                  <a:cubicBezTo>
                    <a:pt x="133683" y="478649"/>
                    <a:pt x="87407" y="459481"/>
                    <a:pt x="53287" y="425361"/>
                  </a:cubicBezTo>
                  <a:cubicBezTo>
                    <a:pt x="19168" y="391242"/>
                    <a:pt x="0" y="344966"/>
                    <a:pt x="0" y="296714"/>
                  </a:cubicBezTo>
                  <a:lnTo>
                    <a:pt x="0" y="181935"/>
                  </a:lnTo>
                  <a:cubicBezTo>
                    <a:pt x="0" y="133683"/>
                    <a:pt x="19168" y="87407"/>
                    <a:pt x="53287" y="53287"/>
                  </a:cubicBezTo>
                  <a:cubicBezTo>
                    <a:pt x="87407" y="19168"/>
                    <a:pt x="133683" y="0"/>
                    <a:pt x="181935" y="0"/>
                  </a:cubicBezTo>
                  <a:close/>
                </a:path>
              </a:pathLst>
            </a:custGeom>
            <a:solidFill>
              <a:srgbClr val="6EBBB4"/>
            </a:solidFill>
          </p:spPr>
        </p:sp>
        <p:sp>
          <p:nvSpPr>
            <p:cNvPr id="30" name="TextBox 30"/>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2631106" y="2571869"/>
            <a:ext cx="1031981" cy="822533"/>
          </a:xfrm>
          <a:prstGeom prst="rect">
            <a:avLst/>
          </a:prstGeom>
        </p:spPr>
        <p:txBody>
          <a:bodyPr lIns="0" tIns="0" rIns="0" bIns="0" rtlCol="0" anchor="t">
            <a:spAutoFit/>
          </a:bodyPr>
          <a:lstStyle/>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64" normalizeH="0" baseline="0" noProof="0">
                <a:ln>
                  <a:noFill/>
                </a:ln>
                <a:solidFill>
                  <a:srgbClr val="000000"/>
                </a:solidFill>
                <a:effectLst/>
                <a:uLnTx/>
                <a:uFillTx/>
                <a:latin typeface="Oswald Bold"/>
                <a:ea typeface="+mn-ea"/>
                <a:cs typeface="+mn-cs"/>
              </a:rPr>
              <a:t>Primary </a:t>
            </a:r>
          </a:p>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64" normalizeH="0" baseline="0" noProof="0">
                <a:ln>
                  <a:noFill/>
                </a:ln>
                <a:solidFill>
                  <a:srgbClr val="000000"/>
                </a:solidFill>
                <a:effectLst/>
                <a:uLnTx/>
                <a:uFillTx/>
                <a:latin typeface="Oswald Bold"/>
                <a:ea typeface="+mn-ea"/>
                <a:cs typeface="+mn-cs"/>
              </a:rPr>
              <a:t>DHA II </a:t>
            </a:r>
          </a:p>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64" normalizeH="0" baseline="0" noProof="0">
                <a:ln>
                  <a:noFill/>
                </a:ln>
                <a:solidFill>
                  <a:srgbClr val="000000"/>
                </a:solidFill>
                <a:effectLst/>
                <a:uLnTx/>
                <a:uFillTx/>
                <a:latin typeface="Oswald Bold"/>
                <a:ea typeface="+mn-ea"/>
                <a:cs typeface="+mn-cs"/>
              </a:rPr>
              <a:t>(PDHA II)</a:t>
            </a:r>
          </a:p>
        </p:txBody>
      </p:sp>
      <p:sp>
        <p:nvSpPr>
          <p:cNvPr id="32" name="TextBox 32"/>
          <p:cNvSpPr txBox="1"/>
          <p:nvPr/>
        </p:nvSpPr>
        <p:spPr>
          <a:xfrm>
            <a:off x="2538976" y="4035426"/>
            <a:ext cx="1124112" cy="1828899"/>
          </a:xfrm>
          <a:prstGeom prst="rect">
            <a:avLst/>
          </a:prstGeom>
        </p:spPr>
        <p:txBody>
          <a:bodyPr lIns="0" tIns="0" rIns="0" bIns="0" rtlCol="0" anchor="t">
            <a:spAutoFit/>
          </a:bodyPr>
          <a:lstStyle/>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53" normalizeH="0" baseline="0" noProof="0">
                <a:ln>
                  <a:noFill/>
                </a:ln>
                <a:solidFill>
                  <a:srgbClr val="000000"/>
                </a:solidFill>
                <a:effectLst/>
                <a:uLnTx/>
                <a:uFillTx/>
                <a:latin typeface="Oswald"/>
                <a:ea typeface="+mn-ea"/>
                <a:cs typeface="+mn-cs"/>
              </a:rPr>
              <a:t>Dental assisting Sealants Radiology</a:t>
            </a:r>
          </a:p>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53" normalizeH="0" baseline="0" noProof="0">
                <a:ln>
                  <a:noFill/>
                </a:ln>
                <a:solidFill>
                  <a:srgbClr val="000000"/>
                </a:solidFill>
                <a:effectLst/>
                <a:uLnTx/>
                <a:uFillTx/>
                <a:latin typeface="Oswald"/>
                <a:ea typeface="+mn-ea"/>
                <a:cs typeface="+mn-cs"/>
              </a:rPr>
              <a:t>Above gumline prophylaxis</a:t>
            </a:r>
          </a:p>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53" normalizeH="0" baseline="0" noProof="0">
                <a:ln>
                  <a:noFill/>
                </a:ln>
                <a:solidFill>
                  <a:srgbClr val="000000"/>
                </a:solidFill>
                <a:effectLst/>
                <a:uLnTx/>
                <a:uFillTx/>
                <a:latin typeface="Oswald"/>
                <a:ea typeface="+mn-ea"/>
                <a:cs typeface="+mn-cs"/>
              </a:rPr>
              <a:t>ART </a:t>
            </a:r>
          </a:p>
        </p:txBody>
      </p:sp>
      <p:grpSp>
        <p:nvGrpSpPr>
          <p:cNvPr id="33" name="Group 33"/>
          <p:cNvGrpSpPr/>
          <p:nvPr/>
        </p:nvGrpSpPr>
        <p:grpSpPr>
          <a:xfrm>
            <a:off x="5976754" y="2386093"/>
            <a:ext cx="1446813" cy="1211580"/>
            <a:chOff x="0" y="0"/>
            <a:chExt cx="571580" cy="478649"/>
          </a:xfrm>
        </p:grpSpPr>
        <p:sp>
          <p:nvSpPr>
            <p:cNvPr id="34" name="Freeform 34"/>
            <p:cNvSpPr/>
            <p:nvPr/>
          </p:nvSpPr>
          <p:spPr>
            <a:xfrm>
              <a:off x="0" y="0"/>
              <a:ext cx="571580" cy="478649"/>
            </a:xfrm>
            <a:custGeom>
              <a:avLst/>
              <a:gdLst/>
              <a:ahLst/>
              <a:cxnLst/>
              <a:rect l="l" t="t" r="r" b="b"/>
              <a:pathLst>
                <a:path w="571580" h="478649">
                  <a:moveTo>
                    <a:pt x="181935" y="0"/>
                  </a:moveTo>
                  <a:lnTo>
                    <a:pt x="389646" y="0"/>
                  </a:lnTo>
                  <a:cubicBezTo>
                    <a:pt x="437898" y="0"/>
                    <a:pt x="484174" y="19168"/>
                    <a:pt x="518293" y="53287"/>
                  </a:cubicBezTo>
                  <a:cubicBezTo>
                    <a:pt x="552412" y="87407"/>
                    <a:pt x="571580" y="133683"/>
                    <a:pt x="571580" y="181935"/>
                  </a:cubicBezTo>
                  <a:lnTo>
                    <a:pt x="571580" y="296714"/>
                  </a:lnTo>
                  <a:cubicBezTo>
                    <a:pt x="571580" y="397194"/>
                    <a:pt x="490126" y="478649"/>
                    <a:pt x="389646" y="478649"/>
                  </a:cubicBezTo>
                  <a:lnTo>
                    <a:pt x="181935" y="478649"/>
                  </a:lnTo>
                  <a:cubicBezTo>
                    <a:pt x="133683" y="478649"/>
                    <a:pt x="87407" y="459481"/>
                    <a:pt x="53287" y="425361"/>
                  </a:cubicBezTo>
                  <a:cubicBezTo>
                    <a:pt x="19168" y="391242"/>
                    <a:pt x="0" y="344966"/>
                    <a:pt x="0" y="296714"/>
                  </a:cubicBezTo>
                  <a:lnTo>
                    <a:pt x="0" y="181935"/>
                  </a:lnTo>
                  <a:cubicBezTo>
                    <a:pt x="0" y="133683"/>
                    <a:pt x="19168" y="87407"/>
                    <a:pt x="53287" y="53287"/>
                  </a:cubicBezTo>
                  <a:cubicBezTo>
                    <a:pt x="87407" y="19168"/>
                    <a:pt x="133683" y="0"/>
                    <a:pt x="181935" y="0"/>
                  </a:cubicBezTo>
                  <a:close/>
                </a:path>
              </a:pathLst>
            </a:custGeom>
            <a:solidFill>
              <a:srgbClr val="6EBBB4"/>
            </a:solidFill>
          </p:spPr>
        </p:sp>
        <p:sp>
          <p:nvSpPr>
            <p:cNvPr id="35" name="TextBox 35"/>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6"/>
          <p:cNvSpPr txBox="1"/>
          <p:nvPr/>
        </p:nvSpPr>
        <p:spPr>
          <a:xfrm>
            <a:off x="6086202" y="2435344"/>
            <a:ext cx="1227917" cy="1104661"/>
          </a:xfrm>
          <a:prstGeom prst="rect">
            <a:avLst/>
          </a:prstGeom>
        </p:spPr>
        <p:txBody>
          <a:bodyPr lIns="0" tIns="0" rIns="0" bIns="0" rtlCol="0" anchor="t">
            <a:spAutoFit/>
          </a:bodyPr>
          <a:lstStyle/>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64" normalizeH="0" baseline="0" noProof="0">
                <a:ln>
                  <a:noFill/>
                </a:ln>
                <a:solidFill>
                  <a:srgbClr val="000000"/>
                </a:solidFill>
                <a:effectLst/>
                <a:uLnTx/>
                <a:uFillTx/>
                <a:latin typeface="Oswald Bold"/>
                <a:ea typeface="+mn-ea"/>
                <a:cs typeface="+mn-cs"/>
              </a:rPr>
              <a:t>Expanded Function DHA II (EFDHA II)</a:t>
            </a:r>
          </a:p>
        </p:txBody>
      </p:sp>
      <p:sp>
        <p:nvSpPr>
          <p:cNvPr id="37" name="TextBox 37"/>
          <p:cNvSpPr txBox="1"/>
          <p:nvPr/>
        </p:nvSpPr>
        <p:spPr>
          <a:xfrm>
            <a:off x="6193420" y="4035425"/>
            <a:ext cx="1122835" cy="1598066"/>
          </a:xfrm>
          <a:prstGeom prst="rect">
            <a:avLst/>
          </a:prstGeom>
        </p:spPr>
        <p:txBody>
          <a:bodyPr lIns="0" tIns="0" rIns="0" bIns="0" rtlCol="0" anchor="t">
            <a:spAutoFit/>
          </a:bodyPr>
          <a:lstStyle/>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53" normalizeH="0" baseline="0" noProof="0">
                <a:ln>
                  <a:noFill/>
                </a:ln>
                <a:solidFill>
                  <a:srgbClr val="000000"/>
                </a:solidFill>
                <a:effectLst/>
                <a:uLnTx/>
                <a:uFillTx/>
                <a:latin typeface="Oswald"/>
                <a:ea typeface="+mn-ea"/>
                <a:cs typeface="+mn-cs"/>
              </a:rPr>
              <a:t>EFDHA I duties plus: </a:t>
            </a:r>
          </a:p>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53" normalizeH="0" baseline="0" noProof="0">
                <a:ln>
                  <a:noFill/>
                </a:ln>
                <a:solidFill>
                  <a:srgbClr val="000000"/>
                </a:solidFill>
                <a:effectLst/>
                <a:uLnTx/>
                <a:uFillTx/>
                <a:latin typeface="Oswald"/>
                <a:ea typeface="+mn-ea"/>
                <a:cs typeface="+mn-cs"/>
              </a:rPr>
              <a:t>Complex restorative placement on prepared teeth </a:t>
            </a:r>
          </a:p>
        </p:txBody>
      </p:sp>
      <p:sp>
        <p:nvSpPr>
          <p:cNvPr id="38" name="TextBox 38"/>
          <p:cNvSpPr txBox="1"/>
          <p:nvPr/>
        </p:nvSpPr>
        <p:spPr>
          <a:xfrm>
            <a:off x="4336188" y="4035425"/>
            <a:ext cx="1184133" cy="1598066"/>
          </a:xfrm>
          <a:prstGeom prst="rect">
            <a:avLst/>
          </a:prstGeom>
        </p:spPr>
        <p:txBody>
          <a:bodyPr lIns="0" tIns="0" rIns="0" bIns="0" rtlCol="0" anchor="t">
            <a:spAutoFit/>
          </a:bodyPr>
          <a:lstStyle/>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53" normalizeH="0" baseline="0" noProof="0">
                <a:ln>
                  <a:noFill/>
                </a:ln>
                <a:solidFill>
                  <a:srgbClr val="000000"/>
                </a:solidFill>
                <a:effectLst/>
                <a:uLnTx/>
                <a:uFillTx/>
                <a:latin typeface="Oswald"/>
                <a:ea typeface="+mn-ea"/>
                <a:cs typeface="+mn-cs"/>
              </a:rPr>
              <a:t>PDHA II duties plus: </a:t>
            </a:r>
          </a:p>
          <a:p>
            <a:pPr marL="287882" marR="0" lvl="1" indent="-143941" algn="l" defTabSz="609630" rtl="0" eaLnBrk="1" fontAlgn="auto" latinLnBrk="0" hangingPunct="1">
              <a:lnSpc>
                <a:spcPts val="1800"/>
              </a:lnSpc>
              <a:spcBef>
                <a:spcPts val="0"/>
              </a:spcBef>
              <a:spcAft>
                <a:spcPts val="0"/>
              </a:spcAft>
              <a:buClrTx/>
              <a:buSzTx/>
              <a:buFont typeface="Arial"/>
              <a:buChar char="•"/>
              <a:tabLst/>
              <a:defRPr/>
            </a:pPr>
            <a:r>
              <a:rPr kumimoji="0" lang="en-US" sz="1333" b="0" i="0" u="none" strike="noStrike" kern="1200" cap="none" spc="53" normalizeH="0" baseline="0" noProof="0">
                <a:ln>
                  <a:noFill/>
                </a:ln>
                <a:solidFill>
                  <a:srgbClr val="000000"/>
                </a:solidFill>
                <a:effectLst/>
                <a:uLnTx/>
                <a:uFillTx/>
                <a:latin typeface="Oswald"/>
                <a:ea typeface="+mn-ea"/>
                <a:cs typeface="+mn-cs"/>
              </a:rPr>
              <a:t>Simple restorative placement on prepared teeth</a:t>
            </a:r>
          </a:p>
        </p:txBody>
      </p:sp>
      <p:sp>
        <p:nvSpPr>
          <p:cNvPr id="39" name="TextBox 39"/>
          <p:cNvSpPr txBox="1"/>
          <p:nvPr/>
        </p:nvSpPr>
        <p:spPr>
          <a:xfrm>
            <a:off x="4347758" y="166980"/>
            <a:ext cx="3275145" cy="985654"/>
          </a:xfrm>
          <a:prstGeom prst="rect">
            <a:avLst/>
          </a:prstGeom>
        </p:spPr>
        <p:txBody>
          <a:bodyPr lIns="0" tIns="0" rIns="0" bIns="0" rtlCol="0" anchor="t">
            <a:spAutoFit/>
          </a:bodyPr>
          <a:lstStyle/>
          <a:p>
            <a:pPr marL="0" marR="0" lvl="0" indent="0" algn="ctr" defTabSz="609630" rtl="0" eaLnBrk="1" fontAlgn="auto" latinLnBrk="0" hangingPunct="1">
              <a:lnSpc>
                <a:spcPts val="3984"/>
              </a:lnSpc>
              <a:spcBef>
                <a:spcPts val="0"/>
              </a:spcBef>
              <a:spcAft>
                <a:spcPts val="0"/>
              </a:spcAft>
              <a:buClrTx/>
              <a:buSzTx/>
              <a:buFontTx/>
              <a:buNone/>
              <a:tabLst/>
              <a:defRPr/>
            </a:pPr>
            <a:r>
              <a:rPr kumimoji="0" lang="en-US" sz="2933" b="0" i="0" u="none" strike="noStrike" kern="1200" cap="none" spc="117" normalizeH="0" baseline="0" noProof="0" dirty="0">
                <a:ln>
                  <a:noFill/>
                </a:ln>
                <a:solidFill>
                  <a:srgbClr val="000000"/>
                </a:solidFill>
                <a:effectLst/>
                <a:uLnTx/>
                <a:uFillTx/>
                <a:latin typeface="Oswald"/>
                <a:ea typeface="+mn-ea"/>
                <a:cs typeface="+mn-cs"/>
              </a:rPr>
              <a:t>Northwest Dental Health Aide Program</a:t>
            </a:r>
          </a:p>
        </p:txBody>
      </p:sp>
      <p:sp>
        <p:nvSpPr>
          <p:cNvPr id="40" name="TextBox 40"/>
          <p:cNvSpPr txBox="1"/>
          <p:nvPr/>
        </p:nvSpPr>
        <p:spPr>
          <a:xfrm rot="317691">
            <a:off x="3112089" y="6213194"/>
            <a:ext cx="1511238" cy="560859"/>
          </a:xfrm>
          <a:prstGeom prst="rect">
            <a:avLst/>
          </a:prstGeom>
        </p:spPr>
        <p:txBody>
          <a:bodyPr lIns="0" tIns="0" rIns="0" bIns="0" rtlCol="0" anchor="t">
            <a:spAutoFit/>
          </a:bodyPr>
          <a:lstStyle/>
          <a:p>
            <a:pPr marL="0" marR="0" lvl="0" indent="0" algn="ctr" defTabSz="609630" rtl="0" eaLnBrk="1" fontAlgn="auto" latinLnBrk="0" hangingPunct="1">
              <a:lnSpc>
                <a:spcPts val="1473"/>
              </a:lnSpc>
              <a:spcBef>
                <a:spcPts val="0"/>
              </a:spcBef>
              <a:spcAft>
                <a:spcPts val="0"/>
              </a:spcAft>
              <a:buClrTx/>
              <a:buSzTx/>
              <a:buFontTx/>
              <a:buNone/>
              <a:tabLst/>
              <a:defRPr/>
            </a:pPr>
            <a:r>
              <a:rPr kumimoji="0" lang="en-US" sz="1091" b="0" i="0" u="none" strike="noStrike" kern="1200" cap="none" spc="43" normalizeH="0" baseline="0" noProof="0">
                <a:ln>
                  <a:noFill/>
                </a:ln>
                <a:solidFill>
                  <a:srgbClr val="000000"/>
                </a:solidFill>
                <a:effectLst/>
                <a:uLnTx/>
                <a:uFillTx/>
                <a:latin typeface="Oswald Bold"/>
                <a:ea typeface="+mn-ea"/>
                <a:cs typeface="+mn-cs"/>
              </a:rPr>
              <a:t>Provides an </a:t>
            </a:r>
            <a:r>
              <a:rPr kumimoji="0" lang="en-US" sz="1091" b="0" i="0" u="none" strike="noStrike" kern="1200" cap="none" spc="43" normalizeH="0" baseline="0" noProof="0">
                <a:ln>
                  <a:noFill/>
                </a:ln>
                <a:solidFill>
                  <a:srgbClr val="000000"/>
                </a:solidFill>
                <a:effectLst/>
                <a:uLnTx/>
                <a:uFillTx/>
                <a:latin typeface="Oswald Bold Italics"/>
                <a:ea typeface="+mn-ea"/>
                <a:cs typeface="+mn-cs"/>
              </a:rPr>
              <a:t>accessible</a:t>
            </a:r>
            <a:r>
              <a:rPr kumimoji="0" lang="en-US" sz="1091" b="0" i="0" u="none" strike="noStrike" kern="1200" cap="none" spc="43" normalizeH="0" baseline="0" noProof="0">
                <a:ln>
                  <a:noFill/>
                </a:ln>
                <a:solidFill>
                  <a:srgbClr val="000000"/>
                </a:solidFill>
                <a:effectLst/>
                <a:uLnTx/>
                <a:uFillTx/>
                <a:latin typeface="Oswald Bold"/>
                <a:ea typeface="+mn-ea"/>
                <a:cs typeface="+mn-cs"/>
              </a:rPr>
              <a:t> education pathway into dental careers </a:t>
            </a:r>
          </a:p>
        </p:txBody>
      </p:sp>
      <p:sp>
        <p:nvSpPr>
          <p:cNvPr id="41" name="TextBox 41"/>
          <p:cNvSpPr txBox="1"/>
          <p:nvPr/>
        </p:nvSpPr>
        <p:spPr>
          <a:xfrm>
            <a:off x="1768069" y="675549"/>
            <a:ext cx="1541814" cy="416589"/>
          </a:xfrm>
          <a:prstGeom prst="rect">
            <a:avLst/>
          </a:prstGeom>
        </p:spPr>
        <p:txBody>
          <a:bodyPr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48" normalizeH="0" baseline="0" noProof="0" dirty="0">
                <a:ln>
                  <a:noFill/>
                </a:ln>
                <a:solidFill>
                  <a:srgbClr val="000000"/>
                </a:solidFill>
                <a:effectLst/>
                <a:uLnTx/>
                <a:uFillTx/>
                <a:latin typeface="Oswald Bold"/>
                <a:ea typeface="+mn-ea"/>
                <a:cs typeface="+mn-cs"/>
              </a:rPr>
              <a:t>Primary Oral Healthcare Providers</a:t>
            </a:r>
          </a:p>
        </p:txBody>
      </p:sp>
      <p:sp>
        <p:nvSpPr>
          <p:cNvPr id="42" name="TextBox 42"/>
          <p:cNvSpPr txBox="1"/>
          <p:nvPr/>
        </p:nvSpPr>
        <p:spPr>
          <a:xfrm>
            <a:off x="8860739" y="570240"/>
            <a:ext cx="1858235" cy="634597"/>
          </a:xfrm>
          <a:prstGeom prst="rect">
            <a:avLst/>
          </a:prstGeom>
        </p:spPr>
        <p:txBody>
          <a:bodyPr lIns="0" tIns="0" rIns="0" bIns="0" rtlCol="0" anchor="t">
            <a:spAutoFit/>
          </a:bodyPr>
          <a:lstStyle/>
          <a:p>
            <a:pPr marL="0" marR="0" lvl="0" indent="0" algn="ctr" defTabSz="609630" rtl="0" eaLnBrk="1" fontAlgn="auto" latinLnBrk="0" hangingPunct="1">
              <a:lnSpc>
                <a:spcPts val="1671"/>
              </a:lnSpc>
              <a:spcBef>
                <a:spcPts val="0"/>
              </a:spcBef>
              <a:spcAft>
                <a:spcPts val="0"/>
              </a:spcAft>
              <a:buClrTx/>
              <a:buSzTx/>
              <a:buFontTx/>
              <a:buNone/>
              <a:tabLst/>
              <a:defRPr/>
            </a:pPr>
            <a:r>
              <a:rPr kumimoji="0" lang="en-US" sz="1200" b="0" i="0" u="none" strike="noStrike" kern="1200" cap="none" spc="48" normalizeH="0" baseline="0" noProof="0">
                <a:ln>
                  <a:noFill/>
                </a:ln>
                <a:solidFill>
                  <a:srgbClr val="000000"/>
                </a:solidFill>
                <a:effectLst/>
                <a:uLnTx/>
                <a:uFillTx/>
                <a:latin typeface="Oswald Bold"/>
                <a:ea typeface="+mn-ea"/>
                <a:cs typeface="+mn-cs"/>
              </a:rPr>
              <a:t>Community Health Prevention &amp; Education Programs</a:t>
            </a:r>
          </a:p>
        </p:txBody>
      </p:sp>
      <p:sp>
        <p:nvSpPr>
          <p:cNvPr id="43" name="TextBox 43"/>
          <p:cNvSpPr txBox="1"/>
          <p:nvPr/>
        </p:nvSpPr>
        <p:spPr>
          <a:xfrm rot="-332944">
            <a:off x="6620122" y="6049133"/>
            <a:ext cx="1250833" cy="753220"/>
          </a:xfrm>
          <a:prstGeom prst="rect">
            <a:avLst/>
          </a:prstGeom>
        </p:spPr>
        <p:txBody>
          <a:bodyPr lIns="0" tIns="0" rIns="0" bIns="0" rtlCol="0" anchor="t">
            <a:spAutoFit/>
          </a:bodyPr>
          <a:lstStyle/>
          <a:p>
            <a:pPr marL="0" marR="0" lvl="0" indent="0" algn="ctr" defTabSz="609630" rtl="0" eaLnBrk="1" fontAlgn="auto" latinLnBrk="0" hangingPunct="1">
              <a:lnSpc>
                <a:spcPts val="1527"/>
              </a:lnSpc>
              <a:spcBef>
                <a:spcPts val="0"/>
              </a:spcBef>
              <a:spcAft>
                <a:spcPts val="0"/>
              </a:spcAft>
              <a:buClrTx/>
              <a:buSzTx/>
              <a:buFontTx/>
              <a:buNone/>
              <a:tabLst/>
              <a:defRPr/>
            </a:pPr>
            <a:r>
              <a:rPr kumimoji="0" lang="en-US" sz="1091" b="0" i="0" u="none" strike="noStrike" kern="1200" cap="none" spc="0" normalizeH="0" baseline="0" noProof="0">
                <a:ln>
                  <a:noFill/>
                </a:ln>
                <a:solidFill>
                  <a:srgbClr val="000000"/>
                </a:solidFill>
                <a:effectLst/>
                <a:uLnTx/>
                <a:uFillTx/>
                <a:latin typeface="Oswald Bold"/>
                <a:ea typeface="+mn-ea"/>
                <a:cs typeface="+mn-cs"/>
              </a:rPr>
              <a:t>Increases access to </a:t>
            </a:r>
          </a:p>
          <a:p>
            <a:pPr marL="0" marR="0" lvl="0" indent="0" algn="ctr" defTabSz="609630" rtl="0" eaLnBrk="1" fontAlgn="auto" latinLnBrk="0" hangingPunct="1">
              <a:lnSpc>
                <a:spcPts val="1527"/>
              </a:lnSpc>
              <a:spcBef>
                <a:spcPts val="0"/>
              </a:spcBef>
              <a:spcAft>
                <a:spcPts val="0"/>
              </a:spcAft>
              <a:buClrTx/>
              <a:buSzTx/>
              <a:buFontTx/>
              <a:buNone/>
              <a:tabLst/>
              <a:defRPr/>
            </a:pPr>
            <a:r>
              <a:rPr kumimoji="0" lang="en-US" sz="1091" b="0" i="0" u="none" strike="noStrike" kern="1200" cap="none" spc="0" normalizeH="0" baseline="0" noProof="0">
                <a:ln>
                  <a:noFill/>
                </a:ln>
                <a:solidFill>
                  <a:srgbClr val="000000"/>
                </a:solidFill>
                <a:effectLst/>
                <a:uLnTx/>
                <a:uFillTx/>
                <a:latin typeface="Oswald Bold"/>
                <a:ea typeface="+mn-ea"/>
                <a:cs typeface="+mn-cs"/>
              </a:rPr>
              <a:t>oral healthcare</a:t>
            </a:r>
          </a:p>
          <a:p>
            <a:pPr marL="0" marR="0" lvl="0" indent="0" algn="ctr" defTabSz="609630" rtl="0" eaLnBrk="1" fontAlgn="auto" latinLnBrk="0" hangingPunct="1">
              <a:lnSpc>
                <a:spcPts val="1527"/>
              </a:lnSpc>
              <a:spcBef>
                <a:spcPts val="0"/>
              </a:spcBef>
              <a:spcAft>
                <a:spcPts val="0"/>
              </a:spcAft>
              <a:buClrTx/>
              <a:buSzTx/>
              <a:buFontTx/>
              <a:buNone/>
              <a:tabLst/>
              <a:defRPr/>
            </a:pPr>
            <a:r>
              <a:rPr kumimoji="0" lang="en-US" sz="1091" b="0" i="0" u="none" strike="noStrike" kern="1200" cap="none" spc="0" normalizeH="0" baseline="0" noProof="0">
                <a:ln>
                  <a:noFill/>
                </a:ln>
                <a:solidFill>
                  <a:srgbClr val="000000"/>
                </a:solidFill>
                <a:effectLst/>
                <a:uLnTx/>
                <a:uFillTx/>
                <a:latin typeface="Oswald Bold"/>
                <a:ea typeface="+mn-ea"/>
                <a:cs typeface="+mn-cs"/>
              </a:rPr>
              <a:t> for </a:t>
            </a:r>
          </a:p>
          <a:p>
            <a:pPr marL="0" marR="0" lvl="0" indent="0" algn="ctr" defTabSz="609630" rtl="0" eaLnBrk="1" fontAlgn="auto" latinLnBrk="0" hangingPunct="1">
              <a:lnSpc>
                <a:spcPts val="1527"/>
              </a:lnSpc>
              <a:spcBef>
                <a:spcPts val="0"/>
              </a:spcBef>
              <a:spcAft>
                <a:spcPts val="0"/>
              </a:spcAft>
              <a:buClrTx/>
              <a:buSzTx/>
              <a:buFontTx/>
              <a:buNone/>
              <a:tabLst/>
              <a:defRPr/>
            </a:pPr>
            <a:r>
              <a:rPr kumimoji="0" lang="en-US" sz="1091" b="0" i="0" u="none" strike="noStrike" kern="1200" cap="none" spc="0" normalizeH="0" baseline="0" noProof="0">
                <a:ln>
                  <a:noFill/>
                </a:ln>
                <a:solidFill>
                  <a:srgbClr val="000000"/>
                </a:solidFill>
                <a:effectLst/>
                <a:uLnTx/>
                <a:uFillTx/>
                <a:latin typeface="Oswald Bold"/>
                <a:ea typeface="+mn-ea"/>
                <a:cs typeface="+mn-cs"/>
              </a:rPr>
              <a:t>Tribal Communties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rot="2201633">
            <a:off x="10840651" y="5797891"/>
            <a:ext cx="1693866" cy="1206044"/>
            <a:chOff x="0" y="0"/>
            <a:chExt cx="832578" cy="406400"/>
          </a:xfrm>
        </p:grpSpPr>
        <p:sp>
          <p:nvSpPr>
            <p:cNvPr id="11" name="Freeform 11"/>
            <p:cNvSpPr/>
            <p:nvPr/>
          </p:nvSpPr>
          <p:spPr>
            <a:xfrm>
              <a:off x="0" y="0"/>
              <a:ext cx="832577" cy="406400"/>
            </a:xfrm>
            <a:custGeom>
              <a:avLst/>
              <a:gdLst/>
              <a:ahLst/>
              <a:cxnLst/>
              <a:rect l="l" t="t" r="r" b="b"/>
              <a:pathLst>
                <a:path w="832577" h="406400">
                  <a:moveTo>
                    <a:pt x="832577" y="0"/>
                  </a:moveTo>
                  <a:lnTo>
                    <a:pt x="0" y="0"/>
                  </a:lnTo>
                  <a:lnTo>
                    <a:pt x="101600" y="203200"/>
                  </a:lnTo>
                  <a:lnTo>
                    <a:pt x="0" y="406400"/>
                  </a:lnTo>
                  <a:lnTo>
                    <a:pt x="832577" y="406400"/>
                  </a:lnTo>
                  <a:lnTo>
                    <a:pt x="730978" y="203200"/>
                  </a:lnTo>
                  <a:lnTo>
                    <a:pt x="832577" y="0"/>
                  </a:lnTo>
                  <a:close/>
                </a:path>
              </a:pathLst>
            </a:custGeom>
            <a:solidFill>
              <a:srgbClr val="C1383D"/>
            </a:solidFill>
          </p:spPr>
        </p:sp>
        <p:sp>
          <p:nvSpPr>
            <p:cNvPr id="12" name="TextBox 12"/>
            <p:cNvSpPr txBox="1"/>
            <p:nvPr/>
          </p:nvSpPr>
          <p:spPr>
            <a:xfrm>
              <a:off x="88900" y="-28575"/>
              <a:ext cx="635000" cy="434975"/>
            </a:xfrm>
            <a:prstGeom prst="rect">
              <a:avLst/>
            </a:prstGeom>
          </p:spPr>
          <p:txBody>
            <a:bodyPr lIns="34637" tIns="34637" rIns="34637" bIns="34637" rtlCol="0" anchor="ctr"/>
            <a:lstStyle/>
            <a:p>
              <a:pPr marL="0" marR="0" lvl="0" indent="0" algn="ctr" defTabSz="914400" rtl="0" eaLnBrk="1" fontAlgn="auto" latinLnBrk="0" hangingPunct="1">
                <a:lnSpc>
                  <a:spcPts val="124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2"/>
          <p:cNvGrpSpPr/>
          <p:nvPr/>
        </p:nvGrpSpPr>
        <p:grpSpPr>
          <a:xfrm>
            <a:off x="60399" y="347127"/>
            <a:ext cx="3570495" cy="1927451"/>
            <a:chOff x="0" y="0"/>
            <a:chExt cx="848609" cy="406400"/>
          </a:xfrm>
        </p:grpSpPr>
        <p:sp>
          <p:nvSpPr>
            <p:cNvPr id="3" name="Freeform 3"/>
            <p:cNvSpPr/>
            <p:nvPr/>
          </p:nvSpPr>
          <p:spPr>
            <a:xfrm>
              <a:off x="0" y="0"/>
              <a:ext cx="848609" cy="406400"/>
            </a:xfrm>
            <a:custGeom>
              <a:avLst/>
              <a:gdLst/>
              <a:ahLst/>
              <a:cxnLst/>
              <a:rect l="l" t="t" r="r" b="b"/>
              <a:pathLst>
                <a:path w="848609" h="406400">
                  <a:moveTo>
                    <a:pt x="848609" y="0"/>
                  </a:moveTo>
                  <a:lnTo>
                    <a:pt x="0" y="0"/>
                  </a:lnTo>
                  <a:lnTo>
                    <a:pt x="101600" y="203200"/>
                  </a:lnTo>
                  <a:lnTo>
                    <a:pt x="0" y="406400"/>
                  </a:lnTo>
                  <a:lnTo>
                    <a:pt x="848609" y="406400"/>
                  </a:lnTo>
                  <a:lnTo>
                    <a:pt x="747009" y="203200"/>
                  </a:lnTo>
                  <a:lnTo>
                    <a:pt x="848609" y="0"/>
                  </a:lnTo>
                  <a:close/>
                </a:path>
              </a:pathLst>
            </a:custGeom>
            <a:solidFill>
              <a:srgbClr val="C1383D"/>
            </a:solidFill>
          </p:spPr>
        </p:sp>
        <p:sp>
          <p:nvSpPr>
            <p:cNvPr id="4" name="TextBox 4"/>
            <p:cNvSpPr txBox="1"/>
            <p:nvPr/>
          </p:nvSpPr>
          <p:spPr>
            <a:xfrm>
              <a:off x="88900" y="-28575"/>
              <a:ext cx="635000" cy="434975"/>
            </a:xfrm>
            <a:prstGeom prst="rect">
              <a:avLst/>
            </a:prstGeom>
          </p:spPr>
          <p:txBody>
            <a:bodyPr lIns="34637" tIns="34637" rIns="34637" bIns="34637" rtlCol="0" anchor="ctr"/>
            <a:lstStyle/>
            <a:p>
              <a:pPr marL="0" marR="0" lvl="0" indent="0" algn="ctr" defTabSz="914400" rtl="0" eaLnBrk="1" fontAlgn="auto" latinLnBrk="0" hangingPunct="1">
                <a:lnSpc>
                  <a:spcPts val="124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477732" y="326571"/>
            <a:ext cx="1698725" cy="1735484"/>
          </a:xfrm>
          <a:custGeom>
            <a:avLst/>
            <a:gdLst/>
            <a:ahLst/>
            <a:cxnLst/>
            <a:rect l="l" t="t" r="r" b="b"/>
            <a:pathLst>
              <a:path w="2548088" h="2603226">
                <a:moveTo>
                  <a:pt x="0" y="0"/>
                </a:moveTo>
                <a:lnTo>
                  <a:pt x="2548088" y="0"/>
                </a:lnTo>
                <a:lnTo>
                  <a:pt x="2548088" y="2603226"/>
                </a:lnTo>
                <a:lnTo>
                  <a:pt x="0" y="2603226"/>
                </a:lnTo>
                <a:lnTo>
                  <a:pt x="0" y="0"/>
                </a:lnTo>
                <a:close/>
              </a:path>
            </a:pathLst>
          </a:custGeom>
          <a:blipFill>
            <a:blip r:embed="rId2"/>
            <a:stretch>
              <a:fillRect l="-15940" t="-8893" r="-22312"/>
            </a:stretch>
          </a:blipFill>
        </p:spPr>
      </p:sp>
      <p:sp>
        <p:nvSpPr>
          <p:cNvPr id="6" name="TextBox 6"/>
          <p:cNvSpPr txBox="1"/>
          <p:nvPr/>
        </p:nvSpPr>
        <p:spPr>
          <a:xfrm>
            <a:off x="7664282" y="712908"/>
            <a:ext cx="3083961" cy="2047484"/>
          </a:xfrm>
          <a:prstGeom prst="rect">
            <a:avLst/>
          </a:prstGeom>
        </p:spPr>
        <p:txBody>
          <a:bodyPr lIns="0" tIns="0" rIns="0" bIns="0" rtlCol="0" anchor="t">
            <a:spAutoFit/>
          </a:bodyPr>
          <a:lstStyle/>
          <a:p>
            <a:pPr marL="0" marR="0" lvl="0" indent="0" algn="ctr" defTabSz="914400" rtl="0" eaLnBrk="1" fontAlgn="auto" latinLnBrk="0" hangingPunct="1">
              <a:lnSpc>
                <a:spcPts val="2710"/>
              </a:lnSpc>
              <a:spcBef>
                <a:spcPts val="0"/>
              </a:spcBef>
              <a:spcAft>
                <a:spcPts val="0"/>
              </a:spcAft>
              <a:buClrTx/>
              <a:buSzTx/>
              <a:buFontTx/>
              <a:buNone/>
              <a:tabLst/>
              <a:defRPr/>
            </a:pPr>
            <a:r>
              <a:rPr kumimoji="0" lang="en-US" sz="1936" b="0" i="0" u="none" strike="noStrike" kern="1200" cap="none" spc="0" normalizeH="0" baseline="0" noProof="0">
                <a:ln>
                  <a:noFill/>
                </a:ln>
                <a:solidFill>
                  <a:srgbClr val="000000"/>
                </a:solidFill>
                <a:effectLst/>
                <a:uLnTx/>
                <a:uFillTx/>
                <a:latin typeface="Aileron Bold"/>
                <a:ea typeface="+mn-ea"/>
                <a:cs typeface="+mn-cs"/>
              </a:rPr>
              <a:t>Mark your calendar for the remaining 2023 meetings! </a:t>
            </a:r>
          </a:p>
          <a:p>
            <a:pPr marL="0" marR="0" lvl="0" indent="0" algn="l" defTabSz="914400" rtl="0" eaLnBrk="1" fontAlgn="auto" latinLnBrk="0" hangingPunct="1">
              <a:lnSpc>
                <a:spcPts val="2710"/>
              </a:lnSpc>
              <a:spcBef>
                <a:spcPts val="0"/>
              </a:spcBef>
              <a:spcAft>
                <a:spcPts val="0"/>
              </a:spcAft>
              <a:buClrTx/>
              <a:buSzTx/>
              <a:buFontTx/>
              <a:buNone/>
              <a:tabLst/>
              <a:defRPr/>
            </a:pPr>
            <a:endParaRPr kumimoji="0" lang="en-US" sz="1936" b="0" i="0" u="none" strike="noStrike" kern="1200" cap="none" spc="0" normalizeH="0" baseline="0" noProof="0">
              <a:ln>
                <a:noFill/>
              </a:ln>
              <a:solidFill>
                <a:srgbClr val="000000"/>
              </a:solidFill>
              <a:effectLst/>
              <a:uLnTx/>
              <a:uFillTx/>
              <a:latin typeface="Aileron Bold"/>
              <a:ea typeface="+mn-ea"/>
              <a:cs typeface="+mn-cs"/>
            </a:endParaRPr>
          </a:p>
          <a:p>
            <a:pPr marL="418037" marR="0" lvl="1" indent="-209018" algn="l" defTabSz="914400" rtl="0" eaLnBrk="1" fontAlgn="auto" latinLnBrk="0" hangingPunct="1">
              <a:lnSpc>
                <a:spcPts val="2710"/>
              </a:lnSpc>
              <a:spcBef>
                <a:spcPts val="0"/>
              </a:spcBef>
              <a:spcAft>
                <a:spcPts val="0"/>
              </a:spcAft>
              <a:buClrTx/>
              <a:buSzTx/>
              <a:buFont typeface="Arial"/>
              <a:buChar char="•"/>
              <a:tabLst/>
              <a:defRPr/>
            </a:pPr>
            <a:r>
              <a:rPr kumimoji="0" lang="en-US" sz="1936" b="0" i="0" u="none" strike="noStrike" kern="1200" cap="none" spc="0" normalizeH="0" baseline="0" noProof="0">
                <a:ln>
                  <a:noFill/>
                </a:ln>
                <a:solidFill>
                  <a:srgbClr val="000000"/>
                </a:solidFill>
                <a:effectLst/>
                <a:uLnTx/>
                <a:uFillTx/>
                <a:latin typeface="Aileron Bold"/>
                <a:ea typeface="+mn-ea"/>
                <a:cs typeface="+mn-cs"/>
              </a:rPr>
              <a:t>9/6/23</a:t>
            </a:r>
          </a:p>
          <a:p>
            <a:pPr marL="418037" marR="0" lvl="1" indent="-209018" algn="just" defTabSz="914400" rtl="0" eaLnBrk="1" fontAlgn="auto" latinLnBrk="0" hangingPunct="1">
              <a:lnSpc>
                <a:spcPts val="2710"/>
              </a:lnSpc>
              <a:spcBef>
                <a:spcPts val="0"/>
              </a:spcBef>
              <a:spcAft>
                <a:spcPts val="0"/>
              </a:spcAft>
              <a:buClrTx/>
              <a:buSzTx/>
              <a:buFont typeface="Arial"/>
              <a:buChar char="•"/>
              <a:tabLst/>
              <a:defRPr/>
            </a:pPr>
            <a:r>
              <a:rPr kumimoji="0" lang="en-US" sz="1936" b="0" i="0" u="none" strike="noStrike" kern="1200" cap="none" spc="0" normalizeH="0" baseline="0" noProof="0">
                <a:ln>
                  <a:noFill/>
                </a:ln>
                <a:solidFill>
                  <a:srgbClr val="000000"/>
                </a:solidFill>
                <a:effectLst/>
                <a:uLnTx/>
                <a:uFillTx/>
                <a:latin typeface="Aileron Bold"/>
                <a:ea typeface="+mn-ea"/>
                <a:cs typeface="+mn-cs"/>
              </a:rPr>
              <a:t>10/4/23</a:t>
            </a:r>
          </a:p>
          <a:p>
            <a:pPr marL="418037" marR="0" lvl="1" indent="-209018" algn="just" defTabSz="914400" rtl="0" eaLnBrk="1" fontAlgn="auto" latinLnBrk="0" hangingPunct="1">
              <a:lnSpc>
                <a:spcPts val="2710"/>
              </a:lnSpc>
              <a:spcBef>
                <a:spcPts val="0"/>
              </a:spcBef>
              <a:spcAft>
                <a:spcPts val="0"/>
              </a:spcAft>
              <a:buClrTx/>
              <a:buSzTx/>
              <a:buFont typeface="Arial"/>
              <a:buChar char="•"/>
              <a:tabLst/>
              <a:defRPr/>
            </a:pPr>
            <a:r>
              <a:rPr kumimoji="0" lang="en-US" sz="1936" b="0" i="0" u="none" strike="noStrike" kern="1200" cap="none" spc="0" normalizeH="0" baseline="0" noProof="0">
                <a:ln>
                  <a:noFill/>
                </a:ln>
                <a:solidFill>
                  <a:srgbClr val="000000"/>
                </a:solidFill>
                <a:effectLst/>
                <a:uLnTx/>
                <a:uFillTx/>
                <a:latin typeface="Aileron Bold"/>
                <a:ea typeface="+mn-ea"/>
                <a:cs typeface="+mn-cs"/>
              </a:rPr>
              <a:t>11/15/23 </a:t>
            </a:r>
          </a:p>
        </p:txBody>
      </p:sp>
      <p:sp>
        <p:nvSpPr>
          <p:cNvPr id="7" name="TextBox 7"/>
          <p:cNvSpPr txBox="1"/>
          <p:nvPr/>
        </p:nvSpPr>
        <p:spPr>
          <a:xfrm>
            <a:off x="857113" y="776501"/>
            <a:ext cx="2361947" cy="1708416"/>
          </a:xfrm>
          <a:prstGeom prst="rect">
            <a:avLst/>
          </a:prstGeom>
        </p:spPr>
        <p:txBody>
          <a:bodyPr lIns="0" tIns="0" rIns="0" bIns="0" rtlCol="0" anchor="t">
            <a:spAutoFit/>
          </a:bodyPr>
          <a:lstStyle/>
          <a:p>
            <a:pPr marL="0" marR="0" lvl="0" indent="0" algn="l" defTabSz="914400" rtl="0" eaLnBrk="1" fontAlgn="auto" latinLnBrk="0" hangingPunct="1">
              <a:lnSpc>
                <a:spcPts val="2668"/>
              </a:lnSpc>
              <a:spcBef>
                <a:spcPts val="0"/>
              </a:spcBef>
              <a:spcAft>
                <a:spcPts val="0"/>
              </a:spcAft>
              <a:buClrTx/>
              <a:buSzTx/>
              <a:buFontTx/>
              <a:buNone/>
              <a:tabLst/>
              <a:defRPr/>
            </a:pPr>
            <a:r>
              <a:rPr kumimoji="0" lang="en-US" sz="2181" b="0" i="0" u="none" strike="noStrike" kern="1200" cap="none" spc="98" normalizeH="0" baseline="0" noProof="0" dirty="0">
                <a:ln>
                  <a:noFill/>
                </a:ln>
                <a:solidFill>
                  <a:srgbClr val="FCFCFC"/>
                </a:solidFill>
                <a:effectLst/>
                <a:uLnTx/>
                <a:uFillTx/>
                <a:latin typeface="Oswald Bold"/>
                <a:ea typeface="+mn-ea"/>
                <a:cs typeface="+mn-cs"/>
              </a:rPr>
              <a:t>NW Dental  Health Aide Advisory Workgroup </a:t>
            </a:r>
          </a:p>
          <a:p>
            <a:pPr marL="0" marR="0" lvl="0" indent="0" algn="l" defTabSz="914400" rtl="0" eaLnBrk="1" fontAlgn="auto" latinLnBrk="0" hangingPunct="1">
              <a:lnSpc>
                <a:spcPts val="2668"/>
              </a:lnSpc>
              <a:spcBef>
                <a:spcPts val="0"/>
              </a:spcBef>
              <a:spcAft>
                <a:spcPts val="0"/>
              </a:spcAft>
              <a:buClrTx/>
              <a:buSzTx/>
              <a:buFontTx/>
              <a:buNone/>
              <a:tabLst/>
              <a:defRPr/>
            </a:pPr>
            <a:endParaRPr kumimoji="0" lang="en-US" sz="2181" b="0" i="0" u="none" strike="noStrike" kern="1200" cap="none" spc="98" normalizeH="0" baseline="0" noProof="0" dirty="0">
              <a:ln>
                <a:noFill/>
              </a:ln>
              <a:solidFill>
                <a:srgbClr val="FCFCFC"/>
              </a:solidFill>
              <a:effectLst/>
              <a:uLnTx/>
              <a:uFillTx/>
              <a:latin typeface="Oswald Bold"/>
              <a:ea typeface="+mn-ea"/>
              <a:cs typeface="+mn-cs"/>
            </a:endParaRPr>
          </a:p>
        </p:txBody>
      </p:sp>
      <p:grpSp>
        <p:nvGrpSpPr>
          <p:cNvPr id="8" name="Group 8"/>
          <p:cNvGrpSpPr>
            <a:grpSpLocks noChangeAspect="1"/>
          </p:cNvGrpSpPr>
          <p:nvPr/>
        </p:nvGrpSpPr>
        <p:grpSpPr>
          <a:xfrm>
            <a:off x="10973991" y="129896"/>
            <a:ext cx="1064418" cy="1064418"/>
            <a:chOff x="0" y="0"/>
            <a:chExt cx="3073400" cy="3073400"/>
          </a:xfrm>
        </p:grpSpPr>
        <p:sp>
          <p:nvSpPr>
            <p:cNvPr id="9" name="Freeform 9"/>
            <p:cNvSpPr/>
            <p:nvPr/>
          </p:nvSpPr>
          <p:spPr>
            <a:xfrm>
              <a:off x="0" y="0"/>
              <a:ext cx="3073400" cy="3073400"/>
            </a:xfrm>
            <a:custGeom>
              <a:avLst/>
              <a:gdLst/>
              <a:ahLst/>
              <a:cxnLst/>
              <a:rect l="l" t="t" r="r" b="b"/>
              <a:pathLst>
                <a:path w="3073400" h="3073400">
                  <a:moveTo>
                    <a:pt x="0" y="0"/>
                  </a:moveTo>
                  <a:lnTo>
                    <a:pt x="0" y="3073400"/>
                  </a:lnTo>
                  <a:lnTo>
                    <a:pt x="3073400" y="3073400"/>
                  </a:lnTo>
                  <a:lnTo>
                    <a:pt x="3073400" y="0"/>
                  </a:lnTo>
                  <a:close/>
                </a:path>
              </a:pathLst>
            </a:custGeom>
            <a:blipFill>
              <a:blip r:embed="rId3"/>
              <a:stretch>
                <a:fillRect/>
              </a:stretch>
            </a:blipFill>
          </p:spPr>
        </p:sp>
      </p:grpSp>
      <p:sp>
        <p:nvSpPr>
          <p:cNvPr id="13" name="Freeform 13"/>
          <p:cNvSpPr/>
          <p:nvPr/>
        </p:nvSpPr>
        <p:spPr>
          <a:xfrm>
            <a:off x="11283204" y="6048427"/>
            <a:ext cx="588649" cy="648471"/>
          </a:xfrm>
          <a:custGeom>
            <a:avLst/>
            <a:gdLst/>
            <a:ahLst/>
            <a:cxnLst/>
            <a:rect l="l" t="t" r="r" b="b"/>
            <a:pathLst>
              <a:path w="882973" h="972706">
                <a:moveTo>
                  <a:pt x="0" y="0"/>
                </a:moveTo>
                <a:lnTo>
                  <a:pt x="882974" y="0"/>
                </a:lnTo>
                <a:lnTo>
                  <a:pt x="882974" y="972706"/>
                </a:lnTo>
                <a:lnTo>
                  <a:pt x="0" y="972706"/>
                </a:lnTo>
                <a:lnTo>
                  <a:pt x="0" y="0"/>
                </a:lnTo>
                <a:close/>
              </a:path>
            </a:pathLst>
          </a:custGeom>
          <a:blipFill>
            <a:blip r:embed="rId4"/>
            <a:stretch>
              <a:fillRect/>
            </a:stretch>
          </a:blipFill>
        </p:spPr>
      </p:sp>
      <p:grpSp>
        <p:nvGrpSpPr>
          <p:cNvPr id="14" name="Group 14"/>
          <p:cNvGrpSpPr/>
          <p:nvPr/>
        </p:nvGrpSpPr>
        <p:grpSpPr>
          <a:xfrm rot="303761">
            <a:off x="330817" y="2809139"/>
            <a:ext cx="2361947" cy="1015266"/>
            <a:chOff x="0" y="0"/>
            <a:chExt cx="821432" cy="353087"/>
          </a:xfrm>
        </p:grpSpPr>
        <p:sp>
          <p:nvSpPr>
            <p:cNvPr id="15" name="Freeform 15"/>
            <p:cNvSpPr/>
            <p:nvPr/>
          </p:nvSpPr>
          <p:spPr>
            <a:xfrm>
              <a:off x="0" y="0"/>
              <a:ext cx="821432" cy="353087"/>
            </a:xfrm>
            <a:custGeom>
              <a:avLst/>
              <a:gdLst/>
              <a:ahLst/>
              <a:cxnLst/>
              <a:rect l="l" t="t" r="r" b="b"/>
              <a:pathLst>
                <a:path w="821432" h="353087">
                  <a:moveTo>
                    <a:pt x="0" y="0"/>
                  </a:moveTo>
                  <a:lnTo>
                    <a:pt x="618232" y="0"/>
                  </a:lnTo>
                  <a:lnTo>
                    <a:pt x="821432" y="176543"/>
                  </a:lnTo>
                  <a:lnTo>
                    <a:pt x="618232" y="353087"/>
                  </a:lnTo>
                  <a:lnTo>
                    <a:pt x="0" y="353087"/>
                  </a:lnTo>
                  <a:lnTo>
                    <a:pt x="203200" y="176543"/>
                  </a:lnTo>
                  <a:lnTo>
                    <a:pt x="0" y="0"/>
                  </a:lnTo>
                  <a:close/>
                </a:path>
              </a:pathLst>
            </a:custGeom>
            <a:solidFill>
              <a:srgbClr val="4DA89E">
                <a:alpha val="83922"/>
              </a:srgbClr>
            </a:solidFill>
          </p:spPr>
        </p:sp>
        <p:sp>
          <p:nvSpPr>
            <p:cNvPr id="16" name="TextBox 16"/>
            <p:cNvSpPr txBox="1"/>
            <p:nvPr/>
          </p:nvSpPr>
          <p:spPr>
            <a:xfrm>
              <a:off x="177800" y="-38100"/>
              <a:ext cx="558800" cy="444500"/>
            </a:xfrm>
            <a:prstGeom prst="rect">
              <a:avLst/>
            </a:prstGeom>
          </p:spPr>
          <p:txBody>
            <a:bodyPr lIns="34637" tIns="34637" rIns="34637" bIns="34637" rtlCol="0" anchor="ctr"/>
            <a:lstStyle/>
            <a:p>
              <a:pPr marL="0" marR="0" lvl="0" indent="0" algn="l" defTabSz="914400" rtl="0" eaLnBrk="1" fontAlgn="auto" latinLnBrk="0" hangingPunct="1">
                <a:lnSpc>
                  <a:spcPts val="143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9591278" y="1720937"/>
            <a:ext cx="1382713" cy="1038292"/>
          </a:xfrm>
          <a:custGeom>
            <a:avLst/>
            <a:gdLst/>
            <a:ahLst/>
            <a:cxnLst/>
            <a:rect l="l" t="t" r="r" b="b"/>
            <a:pathLst>
              <a:path w="2074070" h="1557438">
                <a:moveTo>
                  <a:pt x="0" y="0"/>
                </a:moveTo>
                <a:lnTo>
                  <a:pt x="2074070" y="0"/>
                </a:lnTo>
                <a:lnTo>
                  <a:pt x="2074070" y="1557438"/>
                </a:lnTo>
                <a:lnTo>
                  <a:pt x="0" y="15574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TextBox 18"/>
          <p:cNvSpPr txBox="1"/>
          <p:nvPr/>
        </p:nvSpPr>
        <p:spPr>
          <a:xfrm>
            <a:off x="3214936" y="2497553"/>
            <a:ext cx="3499333" cy="2129173"/>
          </a:xfrm>
          <a:prstGeom prst="rect">
            <a:avLst/>
          </a:prstGeom>
        </p:spPr>
        <p:txBody>
          <a:bodyPr lIns="0" tIns="0" rIns="0" bIns="0" rtlCol="0" anchor="t">
            <a:spAutoFit/>
          </a:bodyPr>
          <a:lstStyle/>
          <a:p>
            <a:pPr marL="0" marR="0" lvl="0" indent="0" algn="l" defTabSz="914400" rtl="0" eaLnBrk="1" fontAlgn="auto" latinLnBrk="0" hangingPunct="1">
              <a:lnSpc>
                <a:spcPts val="2401"/>
              </a:lnSpc>
              <a:spcBef>
                <a:spcPts val="0"/>
              </a:spcBef>
              <a:spcAft>
                <a:spcPts val="0"/>
              </a:spcAft>
              <a:buClrTx/>
              <a:buSzTx/>
              <a:buFontTx/>
              <a:buNone/>
              <a:tabLst/>
              <a:defRPr/>
            </a:pPr>
            <a:r>
              <a:rPr kumimoji="0" lang="en-US" sz="1723" b="0" i="0" u="none" strike="noStrike" kern="1200" cap="none" spc="107" normalizeH="0" baseline="0" noProof="0" dirty="0">
                <a:ln>
                  <a:noFill/>
                </a:ln>
                <a:solidFill>
                  <a:srgbClr val="1C1B19"/>
                </a:solidFill>
                <a:effectLst/>
                <a:uLnTx/>
                <a:uFillTx/>
                <a:latin typeface="Oswald"/>
                <a:ea typeface="+mn-ea"/>
                <a:cs typeface="+mn-cs"/>
              </a:rPr>
              <a:t>The NW Dental Health Aide (DHA) Advisory Workgroup is a group of community members and experts providing guidance, oversight and expertise to best align the NW DHA  program to fit the needs of NW Tribes. </a:t>
            </a:r>
          </a:p>
        </p:txBody>
      </p:sp>
      <p:sp>
        <p:nvSpPr>
          <p:cNvPr id="19" name="TextBox 19"/>
          <p:cNvSpPr txBox="1"/>
          <p:nvPr/>
        </p:nvSpPr>
        <p:spPr>
          <a:xfrm>
            <a:off x="5477732" y="6599195"/>
            <a:ext cx="1236536" cy="152862"/>
          </a:xfrm>
          <a:prstGeom prst="rect">
            <a:avLst/>
          </a:prstGeom>
        </p:spPr>
        <p:txBody>
          <a:bodyPr lIns="0" tIns="0" rIns="0" bIns="0" rtlCol="0" anchor="t">
            <a:spAutoFit/>
          </a:bodyPr>
          <a:lstStyle/>
          <a:p>
            <a:pPr marL="0" marR="0" lvl="0" indent="0" algn="l" defTabSz="914400" rtl="0" eaLnBrk="1" fontAlgn="auto" latinLnBrk="0" hangingPunct="1">
              <a:lnSpc>
                <a:spcPts val="1336"/>
              </a:lnSpc>
              <a:spcBef>
                <a:spcPts val="0"/>
              </a:spcBef>
              <a:spcAft>
                <a:spcPts val="0"/>
              </a:spcAft>
              <a:buClrTx/>
              <a:buSzTx/>
              <a:buFontTx/>
              <a:buNone/>
              <a:tabLst/>
              <a:defRPr/>
            </a:pPr>
            <a:r>
              <a:rPr kumimoji="0" lang="en-US" sz="954" b="0" i="0" u="none" strike="noStrike" kern="1200" cap="none" spc="0" normalizeH="0" baseline="0" noProof="0">
                <a:ln>
                  <a:noFill/>
                </a:ln>
                <a:solidFill>
                  <a:srgbClr val="175B54"/>
                </a:solidFill>
                <a:effectLst/>
                <a:uLnTx/>
                <a:uFillTx/>
                <a:latin typeface="Aileron Bold"/>
                <a:ea typeface="+mn-ea"/>
                <a:cs typeface="+mn-cs"/>
              </a:rPr>
              <a:t>WWW.TCHPP.ORG</a:t>
            </a:r>
          </a:p>
        </p:txBody>
      </p:sp>
      <p:sp>
        <p:nvSpPr>
          <p:cNvPr id="20" name="TextBox 20"/>
          <p:cNvSpPr txBox="1"/>
          <p:nvPr/>
        </p:nvSpPr>
        <p:spPr>
          <a:xfrm>
            <a:off x="7204298" y="3542758"/>
            <a:ext cx="4552386" cy="4134337"/>
          </a:xfrm>
          <a:prstGeom prst="rect">
            <a:avLst/>
          </a:prstGeom>
        </p:spPr>
        <p:txBody>
          <a:bodyPr wrap="square" lIns="0" tIns="0" rIns="0" bIns="0" rtlCol="0" anchor="t">
            <a:spAutoFit/>
          </a:bodyPr>
          <a:lstStyle/>
          <a:p>
            <a:pPr marL="0" marR="0" lvl="0" indent="0" algn="just" defTabSz="914400" rtl="0" eaLnBrk="1" fontAlgn="auto" latinLnBrk="0" hangingPunct="1">
              <a:lnSpc>
                <a:spcPts val="2496"/>
              </a:lnSpc>
              <a:spcBef>
                <a:spcPts val="0"/>
              </a:spcBef>
              <a:spcAft>
                <a:spcPts val="0"/>
              </a:spcAft>
              <a:buClrTx/>
              <a:buSzTx/>
              <a:buFontTx/>
              <a:buNone/>
              <a:tabLst/>
              <a:defRPr/>
            </a:pPr>
            <a:r>
              <a:rPr kumimoji="0" lang="en-US" sz="1600" b="0" i="0" u="none" strike="noStrike" kern="1200" cap="none" spc="-38" normalizeH="0" baseline="0" noProof="0" dirty="0">
                <a:ln>
                  <a:noFill/>
                </a:ln>
                <a:solidFill>
                  <a:srgbClr val="000000"/>
                </a:solidFill>
                <a:effectLst/>
                <a:uLnTx/>
                <a:uFillTx/>
                <a:latin typeface="Oswald Bold"/>
                <a:ea typeface="+mn-ea"/>
                <a:cs typeface="+mn-cs"/>
              </a:rPr>
              <a:t>DHA Advisory Members can include:</a:t>
            </a:r>
          </a:p>
          <a:p>
            <a:pPr marL="0" marR="0" lvl="0" indent="0" algn="just" defTabSz="914400" rtl="0" eaLnBrk="1" fontAlgn="auto" latinLnBrk="0" hangingPunct="1">
              <a:lnSpc>
                <a:spcPts val="2496"/>
              </a:lnSpc>
              <a:spcBef>
                <a:spcPts val="0"/>
              </a:spcBef>
              <a:spcAft>
                <a:spcPts val="0"/>
              </a:spcAft>
              <a:buClrTx/>
              <a:buSzTx/>
              <a:buFontTx/>
              <a:buNone/>
              <a:tabLst/>
              <a:defRPr/>
            </a:pPr>
            <a:endParaRPr kumimoji="0" lang="en-US" sz="1600" b="0" i="0" u="none" strike="noStrike" kern="1200" cap="none" spc="-38" normalizeH="0" baseline="0" noProof="0" dirty="0">
              <a:ln>
                <a:noFill/>
              </a:ln>
              <a:solidFill>
                <a:srgbClr val="000000"/>
              </a:solidFill>
              <a:effectLst/>
              <a:uLnTx/>
              <a:uFillTx/>
              <a:latin typeface="Oswald Bold"/>
              <a:ea typeface="+mn-ea"/>
              <a:cs typeface="+mn-cs"/>
            </a:endParaRPr>
          </a:p>
          <a:p>
            <a:pPr marL="345457" marR="0" lvl="1" indent="-172729" algn="just" defTabSz="914400" rtl="0" eaLnBrk="1" fontAlgn="auto" latinLnBrk="0" hangingPunct="1">
              <a:lnSpc>
                <a:spcPts val="2496"/>
              </a:lnSpc>
              <a:spcBef>
                <a:spcPts val="0"/>
              </a:spcBef>
              <a:spcAft>
                <a:spcPts val="0"/>
              </a:spcAft>
              <a:buClrTx/>
              <a:buSzTx/>
              <a:buFont typeface="Arial"/>
              <a:buChar char="•"/>
              <a:tabLst/>
              <a:defRPr/>
            </a:pPr>
            <a:r>
              <a:rPr kumimoji="0" lang="en-US" sz="1600" b="0" i="0" u="none" strike="noStrike" kern="1200" cap="none" spc="-38" normalizeH="0" baseline="0" noProof="0" dirty="0">
                <a:ln>
                  <a:noFill/>
                </a:ln>
                <a:solidFill>
                  <a:srgbClr val="000000"/>
                </a:solidFill>
                <a:effectLst/>
                <a:uLnTx/>
                <a:uFillTx/>
                <a:latin typeface="Oswald Bold"/>
                <a:ea typeface="+mn-ea"/>
                <a:cs typeface="+mn-cs"/>
              </a:rPr>
              <a:t>Dental Directors &amp; Clinic staff</a:t>
            </a:r>
          </a:p>
          <a:p>
            <a:pPr marL="345457" marR="0" lvl="1" indent="-172729" algn="just" defTabSz="914400" rtl="0" eaLnBrk="1" fontAlgn="auto" latinLnBrk="0" hangingPunct="1">
              <a:lnSpc>
                <a:spcPts val="2496"/>
              </a:lnSpc>
              <a:spcBef>
                <a:spcPts val="0"/>
              </a:spcBef>
              <a:spcAft>
                <a:spcPts val="0"/>
              </a:spcAft>
              <a:buClrTx/>
              <a:buSzTx/>
              <a:buFont typeface="Arial"/>
              <a:buChar char="•"/>
              <a:tabLst/>
              <a:defRPr/>
            </a:pPr>
            <a:r>
              <a:rPr kumimoji="0" lang="en-US" sz="1600" b="0" i="0" u="none" strike="noStrike" kern="1200" cap="none" spc="-38" normalizeH="0" baseline="0" noProof="0" dirty="0">
                <a:ln>
                  <a:noFill/>
                </a:ln>
                <a:solidFill>
                  <a:srgbClr val="000000"/>
                </a:solidFill>
                <a:effectLst/>
                <a:uLnTx/>
                <a:uFillTx/>
                <a:latin typeface="Oswald Bold"/>
                <a:ea typeface="+mn-ea"/>
                <a:cs typeface="+mn-cs"/>
              </a:rPr>
              <a:t>Tribal Health Directors </a:t>
            </a:r>
          </a:p>
          <a:p>
            <a:pPr marL="345457" marR="0" lvl="1" indent="-172729" algn="just" defTabSz="914400" rtl="0" eaLnBrk="1" fontAlgn="auto" latinLnBrk="0" hangingPunct="1">
              <a:lnSpc>
                <a:spcPts val="2496"/>
              </a:lnSpc>
              <a:spcBef>
                <a:spcPts val="0"/>
              </a:spcBef>
              <a:spcAft>
                <a:spcPts val="0"/>
              </a:spcAft>
              <a:buClrTx/>
              <a:buSzTx/>
              <a:buFont typeface="Arial"/>
              <a:buChar char="•"/>
              <a:tabLst/>
              <a:defRPr/>
            </a:pPr>
            <a:r>
              <a:rPr kumimoji="0" lang="en-US" sz="1600" b="0" i="0" u="none" strike="noStrike" kern="1200" cap="none" spc="-38" normalizeH="0" baseline="0" noProof="0" dirty="0">
                <a:ln>
                  <a:noFill/>
                </a:ln>
                <a:solidFill>
                  <a:srgbClr val="000000"/>
                </a:solidFill>
                <a:effectLst/>
                <a:uLnTx/>
                <a:uFillTx/>
                <a:latin typeface="Oswald Bold"/>
                <a:ea typeface="+mn-ea"/>
                <a:cs typeface="+mn-cs"/>
              </a:rPr>
              <a:t>Northwest Tribal Leaders</a:t>
            </a:r>
          </a:p>
          <a:p>
            <a:pPr marL="345457" marR="0" lvl="1" indent="-172729" algn="just" defTabSz="914400" rtl="0" eaLnBrk="1" fontAlgn="auto" latinLnBrk="0" hangingPunct="1">
              <a:lnSpc>
                <a:spcPts val="2496"/>
              </a:lnSpc>
              <a:spcBef>
                <a:spcPts val="0"/>
              </a:spcBef>
              <a:spcAft>
                <a:spcPts val="0"/>
              </a:spcAft>
              <a:buClrTx/>
              <a:buSzTx/>
              <a:buFont typeface="Arial"/>
              <a:buChar char="•"/>
              <a:tabLst/>
              <a:defRPr/>
            </a:pPr>
            <a:r>
              <a:rPr kumimoji="0" lang="en-US" sz="1600" b="0" i="0" u="none" strike="noStrike" kern="1200" cap="none" spc="-38" normalizeH="0" baseline="0" noProof="0" dirty="0">
                <a:ln>
                  <a:noFill/>
                </a:ln>
                <a:solidFill>
                  <a:srgbClr val="000000"/>
                </a:solidFill>
                <a:effectLst/>
                <a:uLnTx/>
                <a:uFillTx/>
                <a:latin typeface="Oswald Bold"/>
                <a:ea typeface="+mn-ea"/>
                <a:cs typeface="+mn-cs"/>
              </a:rPr>
              <a:t>Tribal community members</a:t>
            </a:r>
          </a:p>
          <a:p>
            <a:pPr marL="345457" marR="0" lvl="1" indent="-172729" algn="just" defTabSz="914400" rtl="0" eaLnBrk="1" fontAlgn="auto" latinLnBrk="0" hangingPunct="1">
              <a:lnSpc>
                <a:spcPts val="2496"/>
              </a:lnSpc>
              <a:spcBef>
                <a:spcPts val="0"/>
              </a:spcBef>
              <a:spcAft>
                <a:spcPts val="0"/>
              </a:spcAft>
              <a:buClrTx/>
              <a:buSzTx/>
              <a:buFont typeface="Arial"/>
              <a:buChar char="•"/>
              <a:tabLst/>
              <a:defRPr/>
            </a:pPr>
            <a:r>
              <a:rPr kumimoji="0" lang="en-US" sz="1600" b="0" i="0" u="none" strike="noStrike" kern="1200" cap="none" spc="-38" normalizeH="0" baseline="0" noProof="0" dirty="0">
                <a:ln>
                  <a:noFill/>
                </a:ln>
                <a:solidFill>
                  <a:srgbClr val="000000"/>
                </a:solidFill>
                <a:effectLst/>
                <a:uLnTx/>
                <a:uFillTx/>
                <a:latin typeface="Oswald Bold"/>
                <a:ea typeface="+mn-ea"/>
                <a:cs typeface="+mn-cs"/>
              </a:rPr>
              <a:t>NPAIHB Tribal Delegates</a:t>
            </a:r>
          </a:p>
          <a:p>
            <a:pPr marL="345457" marR="0" lvl="1" indent="-172729" algn="just" defTabSz="914400" rtl="0" eaLnBrk="1" fontAlgn="auto" latinLnBrk="0" hangingPunct="1">
              <a:lnSpc>
                <a:spcPts val="2496"/>
              </a:lnSpc>
              <a:spcBef>
                <a:spcPts val="0"/>
              </a:spcBef>
              <a:spcAft>
                <a:spcPts val="0"/>
              </a:spcAft>
              <a:buClrTx/>
              <a:buSzTx/>
              <a:buFont typeface="Arial"/>
              <a:buChar char="•"/>
              <a:tabLst/>
              <a:defRPr/>
            </a:pPr>
            <a:r>
              <a:rPr kumimoji="0" lang="en-US" sz="1600" b="0" i="0" u="none" strike="noStrike" kern="1200" cap="none" spc="-38" normalizeH="0" baseline="0" noProof="0" dirty="0">
                <a:ln>
                  <a:noFill/>
                </a:ln>
                <a:solidFill>
                  <a:srgbClr val="000000"/>
                </a:solidFill>
                <a:effectLst/>
                <a:uLnTx/>
                <a:uFillTx/>
                <a:latin typeface="Oswald Bold"/>
                <a:ea typeface="+mn-ea"/>
                <a:cs typeface="+mn-cs"/>
              </a:rPr>
              <a:t>Additional NW community partners </a:t>
            </a:r>
          </a:p>
          <a:p>
            <a:pPr marL="0" marR="0" lvl="0" indent="0" algn="just" defTabSz="914400" rtl="0" eaLnBrk="1" fontAlgn="auto" latinLnBrk="0" hangingPunct="1">
              <a:lnSpc>
                <a:spcPts val="2496"/>
              </a:lnSpc>
              <a:spcBef>
                <a:spcPts val="0"/>
              </a:spcBef>
              <a:spcAft>
                <a:spcPts val="0"/>
              </a:spcAft>
              <a:buClrTx/>
              <a:buSzTx/>
              <a:buFontTx/>
              <a:buNone/>
              <a:tabLst/>
              <a:defRPr/>
            </a:pPr>
            <a:endParaRPr kumimoji="0" lang="en-US" sz="1600" b="0" i="0" u="none" strike="noStrike" kern="1200" cap="none" spc="-38" normalizeH="0" baseline="0" noProof="0" dirty="0">
              <a:ln>
                <a:noFill/>
              </a:ln>
              <a:solidFill>
                <a:srgbClr val="000000"/>
              </a:solidFill>
              <a:effectLst/>
              <a:uLnTx/>
              <a:uFillTx/>
              <a:latin typeface="Oswald Bold"/>
              <a:ea typeface="+mn-ea"/>
              <a:cs typeface="+mn-cs"/>
            </a:endParaRPr>
          </a:p>
          <a:p>
            <a:pPr marL="0" marR="0" lvl="0" indent="0" algn="just" defTabSz="914400" rtl="0" eaLnBrk="1" fontAlgn="auto" latinLnBrk="0" hangingPunct="1">
              <a:lnSpc>
                <a:spcPts val="2496"/>
              </a:lnSpc>
              <a:spcBef>
                <a:spcPts val="0"/>
              </a:spcBef>
              <a:spcAft>
                <a:spcPts val="0"/>
              </a:spcAft>
              <a:buClrTx/>
              <a:buSzTx/>
              <a:buFontTx/>
              <a:buNone/>
              <a:tabLst/>
              <a:defRPr/>
            </a:pPr>
            <a:endParaRPr kumimoji="0" lang="en-US" sz="1600" b="0" i="0" u="none" strike="noStrike" kern="1200" cap="none" spc="-38" normalizeH="0" baseline="0" noProof="0" dirty="0">
              <a:ln>
                <a:noFill/>
              </a:ln>
              <a:solidFill>
                <a:srgbClr val="000000"/>
              </a:solidFill>
              <a:effectLst/>
              <a:uLnTx/>
              <a:uFillTx/>
              <a:latin typeface="Oswald Bold"/>
              <a:ea typeface="+mn-ea"/>
              <a:cs typeface="+mn-cs"/>
            </a:endParaRPr>
          </a:p>
          <a:p>
            <a:pPr marL="0" marR="0" lvl="0" indent="0" algn="just" defTabSz="914400" rtl="0" eaLnBrk="1" fontAlgn="auto" latinLnBrk="0" hangingPunct="1">
              <a:lnSpc>
                <a:spcPts val="2496"/>
              </a:lnSpc>
              <a:spcBef>
                <a:spcPts val="0"/>
              </a:spcBef>
              <a:spcAft>
                <a:spcPts val="0"/>
              </a:spcAft>
              <a:buClrTx/>
              <a:buSzTx/>
              <a:buFontTx/>
              <a:buNone/>
              <a:tabLst/>
              <a:defRPr/>
            </a:pPr>
            <a:endParaRPr kumimoji="0" lang="en-US" sz="1600" b="0" i="0" u="none" strike="noStrike" kern="1200" cap="none" spc="-38" normalizeH="0" baseline="0" noProof="0" dirty="0">
              <a:ln>
                <a:noFill/>
              </a:ln>
              <a:solidFill>
                <a:srgbClr val="000000"/>
              </a:solidFill>
              <a:effectLst/>
              <a:uLnTx/>
              <a:uFillTx/>
              <a:latin typeface="Oswald Bold"/>
              <a:ea typeface="+mn-ea"/>
              <a:cs typeface="+mn-cs"/>
            </a:endParaRPr>
          </a:p>
          <a:p>
            <a:pPr marL="0" marR="0" lvl="0" indent="0" algn="l" defTabSz="914400" rtl="0" eaLnBrk="1" fontAlgn="auto" latinLnBrk="0" hangingPunct="1">
              <a:lnSpc>
                <a:spcPts val="2496"/>
              </a:lnSpc>
              <a:spcBef>
                <a:spcPts val="0"/>
              </a:spcBef>
              <a:spcAft>
                <a:spcPts val="0"/>
              </a:spcAft>
              <a:buClrTx/>
              <a:buSzTx/>
              <a:buFontTx/>
              <a:buNone/>
              <a:tabLst/>
              <a:defRPr/>
            </a:pPr>
            <a:endParaRPr kumimoji="0" lang="en-US" sz="1600" b="0" i="0" u="none" strike="noStrike" kern="1200" cap="none" spc="-38" normalizeH="0" baseline="0" noProof="0" dirty="0">
              <a:ln>
                <a:noFill/>
              </a:ln>
              <a:solidFill>
                <a:srgbClr val="000000"/>
              </a:solidFill>
              <a:effectLst/>
              <a:uLnTx/>
              <a:uFillTx/>
              <a:latin typeface="Oswald Bold"/>
              <a:ea typeface="+mn-ea"/>
              <a:cs typeface="+mn-cs"/>
            </a:endParaRPr>
          </a:p>
          <a:p>
            <a:pPr marL="0" marR="0" lvl="0" indent="0" algn="l" defTabSz="914400" rtl="0" eaLnBrk="1" fontAlgn="auto" latinLnBrk="0" hangingPunct="1">
              <a:lnSpc>
                <a:spcPts val="2496"/>
              </a:lnSpc>
              <a:spcBef>
                <a:spcPts val="0"/>
              </a:spcBef>
              <a:spcAft>
                <a:spcPts val="0"/>
              </a:spcAft>
              <a:buClrTx/>
              <a:buSzTx/>
              <a:buFontTx/>
              <a:buNone/>
              <a:tabLst/>
              <a:defRPr/>
            </a:pPr>
            <a:endParaRPr kumimoji="0" lang="en-US" sz="1600" b="0" i="0" u="none" strike="noStrike" kern="1200" cap="none" spc="-38" normalizeH="0" baseline="0" noProof="0" dirty="0">
              <a:ln>
                <a:noFill/>
              </a:ln>
              <a:solidFill>
                <a:srgbClr val="000000"/>
              </a:solidFill>
              <a:effectLst/>
              <a:uLnTx/>
              <a:uFillTx/>
              <a:latin typeface="Oswald Bold"/>
              <a:ea typeface="+mn-ea"/>
              <a:cs typeface="+mn-cs"/>
            </a:endParaRPr>
          </a:p>
        </p:txBody>
      </p:sp>
      <p:sp>
        <p:nvSpPr>
          <p:cNvPr id="21" name="TextBox 21"/>
          <p:cNvSpPr txBox="1"/>
          <p:nvPr/>
        </p:nvSpPr>
        <p:spPr>
          <a:xfrm>
            <a:off x="310240" y="5380831"/>
            <a:ext cx="2505737" cy="1485984"/>
          </a:xfrm>
          <a:prstGeom prst="rect">
            <a:avLst/>
          </a:prstGeom>
        </p:spPr>
        <p:txBody>
          <a:bodyPr lIns="0" tIns="0" rIns="0" bIns="0" rtlCol="0" anchor="t">
            <a:spAutoFit/>
          </a:bodyPr>
          <a:lstStyle/>
          <a:p>
            <a:pPr marL="0" marR="0" lvl="0" indent="0" algn="l"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ileron"/>
                <a:ea typeface="+mn-ea"/>
                <a:cs typeface="+mn-cs"/>
              </a:rPr>
              <a:t>Pamela Ready, DHA Education Manager </a:t>
            </a:r>
          </a:p>
          <a:p>
            <a:pPr marL="0" marR="0" lvl="0" indent="0" algn="l"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ileron"/>
                <a:ea typeface="+mn-ea"/>
                <a:cs typeface="+mn-cs"/>
              </a:rPr>
              <a:t>pready@npaihb.org</a:t>
            </a:r>
          </a:p>
          <a:p>
            <a:pPr marL="0" marR="0" lvl="0" indent="0" algn="l"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ileron"/>
                <a:ea typeface="+mn-ea"/>
                <a:cs typeface="+mn-cs"/>
              </a:rPr>
              <a:t>(360)461-1149</a:t>
            </a:r>
          </a:p>
          <a:p>
            <a:pPr marL="0" marR="0" lvl="0" indent="0" algn="l" defTabSz="914400" rtl="0" eaLnBrk="1" fontAlgn="auto" latinLnBrk="0" hangingPunct="1">
              <a:lnSpc>
                <a:spcPts val="1307"/>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ileron"/>
              <a:ea typeface="+mn-ea"/>
              <a:cs typeface="+mn-cs"/>
            </a:endParaRPr>
          </a:p>
          <a:p>
            <a:pPr marL="0" marR="0" lvl="0" indent="0" algn="l"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ileron"/>
                <a:ea typeface="+mn-ea"/>
                <a:cs typeface="+mn-cs"/>
              </a:rPr>
              <a:t>Kari Ann </a:t>
            </a:r>
            <a:r>
              <a:rPr kumimoji="0" lang="en-US" sz="933" b="0" i="0" u="none" strike="noStrike" kern="1200" cap="none" spc="0" normalizeH="0" baseline="0" noProof="0" dirty="0" err="1">
                <a:ln>
                  <a:noFill/>
                </a:ln>
                <a:solidFill>
                  <a:srgbClr val="000000"/>
                </a:solidFill>
                <a:effectLst/>
                <a:uLnTx/>
                <a:uFillTx/>
                <a:latin typeface="Aileron"/>
                <a:ea typeface="+mn-ea"/>
                <a:cs typeface="+mn-cs"/>
              </a:rPr>
              <a:t>Kuntzelman</a:t>
            </a:r>
            <a:r>
              <a:rPr kumimoji="0" lang="en-US" sz="933" b="0" i="0" u="none" strike="noStrike" kern="1200" cap="none" spc="0" normalizeH="0" baseline="0" noProof="0" dirty="0">
                <a:ln>
                  <a:noFill/>
                </a:ln>
                <a:solidFill>
                  <a:srgbClr val="000000"/>
                </a:solidFill>
                <a:effectLst/>
                <a:uLnTx/>
                <a:uFillTx/>
                <a:latin typeface="Aileron"/>
                <a:ea typeface="+mn-ea"/>
                <a:cs typeface="+mn-cs"/>
              </a:rPr>
              <a:t>, DHA Education Specialist</a:t>
            </a:r>
          </a:p>
          <a:p>
            <a:pPr marL="0" marR="0" lvl="0" indent="0" algn="l"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ileron"/>
                <a:ea typeface="+mn-ea"/>
                <a:cs typeface="+mn-cs"/>
              </a:rPr>
              <a:t>kkuntzelman@npaihb.org</a:t>
            </a:r>
          </a:p>
          <a:p>
            <a:pPr marL="0" marR="0" lvl="0" indent="0" algn="l"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ileron"/>
                <a:ea typeface="+mn-ea"/>
                <a:cs typeface="+mn-cs"/>
              </a:rPr>
              <a:t>(305)799-8012</a:t>
            </a:r>
          </a:p>
          <a:p>
            <a:pPr marL="0" marR="0" lvl="0" indent="0" algn="l" defTabSz="914400" rtl="0" eaLnBrk="1" fontAlgn="auto" latinLnBrk="0" hangingPunct="1">
              <a:lnSpc>
                <a:spcPts val="1307"/>
              </a:lnSpc>
              <a:spcBef>
                <a:spcPct val="0"/>
              </a:spcBef>
              <a:spcAft>
                <a:spcPts val="0"/>
              </a:spcAft>
              <a:buClrTx/>
              <a:buSzTx/>
              <a:buFontTx/>
              <a:buNone/>
              <a:tabLst/>
              <a:defRPr/>
            </a:pPr>
            <a:endParaRPr kumimoji="0" lang="en-US" sz="933" b="0" i="0" u="none" strike="noStrike" kern="1200" cap="none" spc="0" normalizeH="0" baseline="0" noProof="0" dirty="0">
              <a:ln>
                <a:noFill/>
              </a:ln>
              <a:solidFill>
                <a:srgbClr val="000000"/>
              </a:solidFill>
              <a:effectLst/>
              <a:uLnTx/>
              <a:uFillTx/>
              <a:latin typeface="Aileron"/>
              <a:ea typeface="+mn-ea"/>
              <a:cs typeface="+mn-cs"/>
            </a:endParaRPr>
          </a:p>
        </p:txBody>
      </p:sp>
      <p:sp>
        <p:nvSpPr>
          <p:cNvPr id="22" name="TextBox 22"/>
          <p:cNvSpPr txBox="1"/>
          <p:nvPr/>
        </p:nvSpPr>
        <p:spPr>
          <a:xfrm>
            <a:off x="110760" y="5031411"/>
            <a:ext cx="2904695" cy="280077"/>
          </a:xfrm>
          <a:prstGeom prst="rect">
            <a:avLst/>
          </a:prstGeom>
        </p:spPr>
        <p:txBody>
          <a:bodyPr lIns="0" tIns="0" rIns="0" bIns="0" rtlCol="0" anchor="t">
            <a:spAutoFit/>
          </a:bodyPr>
          <a:lstStyle/>
          <a:p>
            <a:pPr marL="0" marR="0" lvl="0" indent="0" algn="l" defTabSz="914400" rtl="0" eaLnBrk="1" fontAlgn="auto" latinLnBrk="0" hangingPunct="1">
              <a:lnSpc>
                <a:spcPts val="2361"/>
              </a:lnSpc>
              <a:spcBef>
                <a:spcPct val="0"/>
              </a:spcBef>
              <a:spcAft>
                <a:spcPts val="0"/>
              </a:spcAft>
              <a:buClrTx/>
              <a:buSzTx/>
              <a:buFontTx/>
              <a:buNone/>
              <a:tabLst/>
              <a:defRPr/>
            </a:pPr>
            <a:r>
              <a:rPr kumimoji="0" lang="en-US" sz="1686" b="0" i="0" u="none" strike="noStrike" kern="1200" cap="none" spc="0" normalizeH="0" baseline="0" noProof="0" dirty="0">
                <a:ln>
                  <a:noFill/>
                </a:ln>
                <a:solidFill>
                  <a:srgbClr val="175B54"/>
                </a:solidFill>
                <a:effectLst/>
                <a:uLnTx/>
                <a:uFillTx/>
                <a:latin typeface="Aileron Bold"/>
                <a:ea typeface="+mn-ea"/>
                <a:cs typeface="+mn-cs"/>
              </a:rPr>
              <a:t>For more information contact:</a:t>
            </a:r>
          </a:p>
        </p:txBody>
      </p:sp>
      <p:sp>
        <p:nvSpPr>
          <p:cNvPr id="23" name="TextBox 23"/>
          <p:cNvSpPr txBox="1"/>
          <p:nvPr/>
        </p:nvSpPr>
        <p:spPr>
          <a:xfrm rot="344618">
            <a:off x="572344" y="3102258"/>
            <a:ext cx="2361947" cy="373885"/>
          </a:xfrm>
          <a:prstGeom prst="rect">
            <a:avLst/>
          </a:prstGeom>
        </p:spPr>
        <p:txBody>
          <a:bodyPr lIns="0" tIns="0" rIns="0" bIns="0" rtlCol="0" anchor="t">
            <a:spAutoFit/>
          </a:bodyPr>
          <a:lstStyle/>
          <a:p>
            <a:pPr marL="0" marR="0" lvl="0" indent="0" algn="ctr" defTabSz="914400" rtl="0" eaLnBrk="1" fontAlgn="auto" latinLnBrk="0" hangingPunct="1">
              <a:lnSpc>
                <a:spcPts val="3173"/>
              </a:lnSpc>
              <a:spcBef>
                <a:spcPts val="0"/>
              </a:spcBef>
              <a:spcAft>
                <a:spcPts val="0"/>
              </a:spcAft>
              <a:buClrTx/>
              <a:buSzTx/>
              <a:buFontTx/>
              <a:buNone/>
              <a:tabLst/>
              <a:defRPr/>
            </a:pPr>
            <a:r>
              <a:rPr kumimoji="0" lang="en-US" sz="2266" b="0" i="0" u="none" strike="noStrike" kern="1200" cap="none" spc="0" normalizeH="0" baseline="0" noProof="0">
                <a:ln>
                  <a:noFill/>
                </a:ln>
                <a:solidFill>
                  <a:srgbClr val="000000"/>
                </a:solidFill>
                <a:effectLst/>
                <a:uLnTx/>
                <a:uFillTx/>
                <a:latin typeface="Canva Sans"/>
                <a:ea typeface="+mn-ea"/>
                <a:cs typeface="+mn-cs"/>
              </a:rPr>
              <a:t>About...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039235-64C6-4A01-BD38-C62B5B88B13F}"/>
              </a:ext>
            </a:extLst>
          </p:cNvPr>
          <p:cNvSpPr txBox="1"/>
          <p:nvPr/>
        </p:nvSpPr>
        <p:spPr>
          <a:xfrm rot="10800000" flipH="1" flipV="1">
            <a:off x="788600" y="1856522"/>
            <a:ext cx="5416599" cy="3847207"/>
          </a:xfrm>
          <a:prstGeom prst="rect">
            <a:avLst/>
          </a:prstGeom>
          <a:solidFill>
            <a:sysClr val="window" lastClr="FFFFFF">
              <a:lumMod val="85000"/>
            </a:sysClr>
          </a:solidFill>
          <a:ln w="25400">
            <a:solidFill>
              <a:srgbClr val="4472C4">
                <a:lumMod val="50000"/>
              </a:srgbClr>
            </a:solidFill>
          </a:ln>
          <a:effectLst>
            <a:softEdge rad="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srgbClr val="44546A"/>
                </a:solidFill>
                <a:effectLst/>
                <a:uLnTx/>
                <a:uFillTx/>
                <a:latin typeface="Bahnschrift" panose="020B0502040204020203" pitchFamily="34" charset="0"/>
                <a:ea typeface="+mn-ea"/>
                <a:cs typeface="Times New Roman" panose="02020603050405020304" pitchFamily="18" charset="0"/>
              </a:rPr>
              <a:t>Practice Agreement: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Arial Bold" panose="020B07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A written agreement between the Dental Therapist and the Supervising Dentist (SD)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Also called “Standing Orders” or “Collaborative Agreement” or ”Practice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Details the specific </a:t>
            </a:r>
            <a:r>
              <a:rPr kumimoji="0" lang="en-US" sz="2000" b="1"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procedures</a:t>
            </a:r>
            <a:r>
              <a:rPr kumimoji="0" lang="en-US" sz="20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 the dental therapist may perform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and </a:t>
            </a:r>
            <a:r>
              <a:rPr kumimoji="0" lang="en-US" sz="20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the specific </a:t>
            </a:r>
            <a:r>
              <a:rPr kumimoji="0" lang="en-US" sz="2000" b="1"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level of supervision </a:t>
            </a:r>
            <a:r>
              <a:rPr kumimoji="0" lang="en-US" sz="2000" b="0" i="0" u="none" strike="noStrike" kern="1200" cap="none" spc="0" normalizeH="0" baseline="0" noProof="0" dirty="0">
                <a:ln>
                  <a:noFill/>
                </a:ln>
                <a:solidFill>
                  <a:srgbClr val="44546A"/>
                </a:solidFill>
                <a:effectLst/>
                <a:uLnTx/>
                <a:uFillTx/>
                <a:latin typeface="Bahnschrift" panose="020B0502040204020203" pitchFamily="34" charset="0"/>
                <a:ea typeface="+mn-ea"/>
                <a:cs typeface="Arial Bold" panose="020B0704020202020204" pitchFamily="34" charset="0"/>
              </a:rPr>
              <a:t>that is approved for each procedure </a:t>
            </a:r>
          </a:p>
        </p:txBody>
      </p:sp>
      <p:pic>
        <p:nvPicPr>
          <p:cNvPr id="3" name="Picture 2"/>
          <p:cNvPicPr>
            <a:picLocks noChangeAspect="1"/>
          </p:cNvPicPr>
          <p:nvPr/>
        </p:nvPicPr>
        <p:blipFill>
          <a:blip r:embed="rId3"/>
          <a:stretch>
            <a:fillRect/>
          </a:stretch>
        </p:blipFill>
        <p:spPr>
          <a:xfrm>
            <a:off x="6554284" y="1928070"/>
            <a:ext cx="5449172" cy="4352921"/>
          </a:xfrm>
          <a:prstGeom prst="rect">
            <a:avLst/>
          </a:prstGeom>
        </p:spPr>
      </p:pic>
      <p:sp>
        <p:nvSpPr>
          <p:cNvPr id="10" name="Rectangle 2"/>
          <p:cNvSpPr>
            <a:spLocks noGrp="1" noChangeArrowheads="1"/>
          </p:cNvSpPr>
          <p:nvPr>
            <p:ph type="title"/>
          </p:nvPr>
        </p:nvSpPr>
        <p:spPr>
          <a:xfrm>
            <a:off x="651967" y="0"/>
            <a:ext cx="11172171" cy="1818290"/>
          </a:xfrm>
        </p:spPr>
        <p:txBody>
          <a:bodyPr>
            <a:normAutofit/>
          </a:bodyPr>
          <a:lstStyle/>
          <a:p>
            <a:pPr algn="ctr" eaLnBrk="1" hangingPunct="1"/>
            <a:r>
              <a:rPr lang="en-US" altLang="en-US" sz="3600" b="1" dirty="0">
                <a:solidFill>
                  <a:schemeClr val="accent5">
                    <a:lumMod val="50000"/>
                  </a:schemeClr>
                </a:solidFill>
                <a:latin typeface="Arial" panose="020B0604020202020204" pitchFamily="34" charset="0"/>
                <a:ea typeface="Microsoft Sans Serif" panose="020B0604020202020204" pitchFamily="34" charset="0"/>
                <a:cs typeface="Arial" panose="020B0604020202020204" pitchFamily="34" charset="0"/>
              </a:rPr>
              <a:t>Dental Therapists / DHATs </a:t>
            </a:r>
            <a:r>
              <a:rPr lang="en-US" altLang="en-US" sz="3600" b="1" u="sng" dirty="0">
                <a:solidFill>
                  <a:schemeClr val="accent5">
                    <a:lumMod val="50000"/>
                  </a:schemeClr>
                </a:solidFill>
                <a:latin typeface="Arial" panose="020B0604020202020204" pitchFamily="34" charset="0"/>
                <a:ea typeface="Microsoft Sans Serif" panose="020B0604020202020204" pitchFamily="34" charset="0"/>
                <a:cs typeface="Arial" panose="020B0604020202020204" pitchFamily="34" charset="0"/>
              </a:rPr>
              <a:t>always</a:t>
            </a:r>
            <a:r>
              <a:rPr lang="en-US" altLang="en-US" sz="3600" b="1" dirty="0">
                <a:solidFill>
                  <a:schemeClr val="accent5">
                    <a:lumMod val="50000"/>
                  </a:schemeClr>
                </a:solidFill>
                <a:latin typeface="Arial" panose="020B0604020202020204" pitchFamily="34" charset="0"/>
                <a:ea typeface="Microsoft Sans Serif" panose="020B0604020202020204" pitchFamily="34" charset="0"/>
                <a:cs typeface="Arial" panose="020B0604020202020204" pitchFamily="34" charset="0"/>
              </a:rPr>
              <a:t> work under the supervision of a Supervising Dentist</a:t>
            </a:r>
            <a:endParaRPr lang="en-US" altLang="en-US" sz="3600" dirty="0">
              <a:solidFill>
                <a:schemeClr val="bg2"/>
              </a:solidFill>
              <a:latin typeface="Garamond" panose="02020404030301010803" pitchFamily="18" charset="0"/>
              <a:cs typeface="Arial Bold" panose="020B0704020202020204" pitchFamily="34" charset="0"/>
            </a:endParaRPr>
          </a:p>
        </p:txBody>
      </p:sp>
    </p:spTree>
    <p:extLst>
      <p:ext uri="{BB962C8B-B14F-4D97-AF65-F5344CB8AC3E}">
        <p14:creationId xmlns:p14="http://schemas.microsoft.com/office/powerpoint/2010/main" val="899187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E5137A8-D778-424B-9BDC-BE6178085AD1}"/>
              </a:ext>
            </a:extLst>
          </p:cNvPr>
          <p:cNvPicPr>
            <a:picLocks noGrp="1" noChangeAspect="1"/>
          </p:cNvPicPr>
          <p:nvPr>
            <p:ph idx="1"/>
          </p:nvPr>
        </p:nvPicPr>
        <p:blipFill>
          <a:blip r:embed="rId2"/>
          <a:stretch>
            <a:fillRect/>
          </a:stretch>
        </p:blipFill>
        <p:spPr>
          <a:xfrm>
            <a:off x="686728" y="68093"/>
            <a:ext cx="5171425" cy="6721813"/>
          </a:xfrm>
          <a:prstGeom prst="rect">
            <a:avLst/>
          </a:prstGeom>
        </p:spPr>
      </p:pic>
      <p:pic>
        <p:nvPicPr>
          <p:cNvPr id="7" name="Picture 6">
            <a:extLst>
              <a:ext uri="{FF2B5EF4-FFF2-40B4-BE49-F238E27FC236}">
                <a16:creationId xmlns:a16="http://schemas.microsoft.com/office/drawing/2014/main" id="{32292A60-7430-43BB-B46F-3DDA01D4E529}"/>
              </a:ext>
            </a:extLst>
          </p:cNvPr>
          <p:cNvPicPr>
            <a:picLocks noChangeAspect="1"/>
          </p:cNvPicPr>
          <p:nvPr/>
        </p:nvPicPr>
        <p:blipFill rotWithShape="1">
          <a:blip r:embed="rId3"/>
          <a:srcRect b="3546"/>
          <a:stretch/>
        </p:blipFill>
        <p:spPr>
          <a:xfrm>
            <a:off x="6245753" y="175097"/>
            <a:ext cx="5259519" cy="6614809"/>
          </a:xfrm>
          <a:prstGeom prst="rect">
            <a:avLst/>
          </a:prstGeom>
        </p:spPr>
      </p:pic>
    </p:spTree>
    <p:extLst>
      <p:ext uri="{BB962C8B-B14F-4D97-AF65-F5344CB8AC3E}">
        <p14:creationId xmlns:p14="http://schemas.microsoft.com/office/powerpoint/2010/main" val="1450683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2A2E9-AD7B-4E84-82C7-40D010143F13}"/>
              </a:ext>
            </a:extLst>
          </p:cNvPr>
          <p:cNvPicPr>
            <a:picLocks noChangeAspect="1"/>
          </p:cNvPicPr>
          <p:nvPr/>
        </p:nvPicPr>
        <p:blipFill>
          <a:blip r:embed="rId2"/>
          <a:stretch>
            <a:fillRect/>
          </a:stretch>
        </p:blipFill>
        <p:spPr>
          <a:xfrm>
            <a:off x="622910" y="0"/>
            <a:ext cx="5557055" cy="6858000"/>
          </a:xfrm>
          <a:prstGeom prst="rect">
            <a:avLst/>
          </a:prstGeom>
        </p:spPr>
      </p:pic>
      <p:pic>
        <p:nvPicPr>
          <p:cNvPr id="5" name="Picture 4">
            <a:extLst>
              <a:ext uri="{FF2B5EF4-FFF2-40B4-BE49-F238E27FC236}">
                <a16:creationId xmlns:a16="http://schemas.microsoft.com/office/drawing/2014/main" id="{02FF9CEE-5000-4C76-8EB8-3CF9D8C98DEB}"/>
              </a:ext>
            </a:extLst>
          </p:cNvPr>
          <p:cNvPicPr>
            <a:picLocks noChangeAspect="1"/>
          </p:cNvPicPr>
          <p:nvPr/>
        </p:nvPicPr>
        <p:blipFill>
          <a:blip r:embed="rId3"/>
          <a:stretch>
            <a:fillRect/>
          </a:stretch>
        </p:blipFill>
        <p:spPr>
          <a:xfrm>
            <a:off x="6351042" y="0"/>
            <a:ext cx="5637796" cy="6858000"/>
          </a:xfrm>
          <a:prstGeom prst="rect">
            <a:avLst/>
          </a:prstGeom>
        </p:spPr>
      </p:pic>
    </p:spTree>
    <p:extLst>
      <p:ext uri="{BB962C8B-B14F-4D97-AF65-F5344CB8AC3E}">
        <p14:creationId xmlns:p14="http://schemas.microsoft.com/office/powerpoint/2010/main" val="3003328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E198CA4-CA4F-401B-9187-B4AE45DB9B71}"/>
              </a:ext>
            </a:extLst>
          </p:cNvPr>
          <p:cNvPicPr>
            <a:picLocks noGrp="1" noChangeAspect="1"/>
          </p:cNvPicPr>
          <p:nvPr>
            <p:ph idx="1"/>
          </p:nvPr>
        </p:nvPicPr>
        <p:blipFill>
          <a:blip r:embed="rId2"/>
          <a:stretch>
            <a:fillRect/>
          </a:stretch>
        </p:blipFill>
        <p:spPr>
          <a:xfrm>
            <a:off x="726981" y="84373"/>
            <a:ext cx="5369019" cy="6569345"/>
          </a:xfrm>
          <a:prstGeom prst="rect">
            <a:avLst/>
          </a:prstGeom>
        </p:spPr>
      </p:pic>
      <p:pic>
        <p:nvPicPr>
          <p:cNvPr id="5" name="Picture 4">
            <a:extLst>
              <a:ext uri="{FF2B5EF4-FFF2-40B4-BE49-F238E27FC236}">
                <a16:creationId xmlns:a16="http://schemas.microsoft.com/office/drawing/2014/main" id="{B35F95B1-6185-4B46-A725-84C63141F8AD}"/>
              </a:ext>
            </a:extLst>
          </p:cNvPr>
          <p:cNvPicPr>
            <a:picLocks noChangeAspect="1"/>
          </p:cNvPicPr>
          <p:nvPr/>
        </p:nvPicPr>
        <p:blipFill>
          <a:blip r:embed="rId3"/>
          <a:stretch>
            <a:fillRect/>
          </a:stretch>
        </p:blipFill>
        <p:spPr>
          <a:xfrm>
            <a:off x="6540105" y="121421"/>
            <a:ext cx="4773164" cy="6615157"/>
          </a:xfrm>
          <a:prstGeom prst="rect">
            <a:avLst/>
          </a:prstGeom>
        </p:spPr>
      </p:pic>
    </p:spTree>
    <p:extLst>
      <p:ext uri="{BB962C8B-B14F-4D97-AF65-F5344CB8AC3E}">
        <p14:creationId xmlns:p14="http://schemas.microsoft.com/office/powerpoint/2010/main" val="3309812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68C7D7-A704-2006-048A-08BADF9FA7D8}"/>
              </a:ext>
            </a:extLst>
          </p:cNvPr>
          <p:cNvSpPr txBox="1"/>
          <p:nvPr/>
        </p:nvSpPr>
        <p:spPr>
          <a:xfrm>
            <a:off x="5637125" y="3376246"/>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223A4086-9C87-794D-DEB1-026BB8399104}"/>
              </a:ext>
            </a:extLst>
          </p:cNvPr>
          <p:cNvSpPr txBox="1"/>
          <p:nvPr/>
        </p:nvSpPr>
        <p:spPr>
          <a:xfrm>
            <a:off x="1372395" y="150207"/>
            <a:ext cx="9925525" cy="1446550"/>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2023 Annual Portland Area </a:t>
            </a:r>
          </a:p>
          <a:p>
            <a:pPr algn="ctr"/>
            <a:r>
              <a:rPr lang="en-US" sz="3600" b="1" dirty="0">
                <a:solidFill>
                  <a:srgbClr val="0070C0"/>
                </a:solidFill>
                <a:latin typeface="Calibri" panose="020F0502020204030204" pitchFamily="34" charset="0"/>
                <a:cs typeface="Calibri" panose="020F0502020204030204" pitchFamily="34" charset="0"/>
              </a:rPr>
              <a:t>Dental Director’s Meeting</a:t>
            </a:r>
            <a:endParaRPr lang="en-US" sz="1600" dirty="0"/>
          </a:p>
          <a:p>
            <a:pPr algn="ctr"/>
            <a:endParaRPr lang="en-US" sz="1600" dirty="0"/>
          </a:p>
        </p:txBody>
      </p:sp>
      <p:sp>
        <p:nvSpPr>
          <p:cNvPr id="19" name="TextBox 18">
            <a:extLst>
              <a:ext uri="{FF2B5EF4-FFF2-40B4-BE49-F238E27FC236}">
                <a16:creationId xmlns:a16="http://schemas.microsoft.com/office/drawing/2014/main" id="{898466FC-9CA2-C50C-7F18-741C06C236B1}"/>
              </a:ext>
            </a:extLst>
          </p:cNvPr>
          <p:cNvSpPr txBox="1"/>
          <p:nvPr/>
        </p:nvSpPr>
        <p:spPr>
          <a:xfrm>
            <a:off x="1372394" y="2184400"/>
            <a:ext cx="4416703" cy="2585323"/>
          </a:xfrm>
          <a:prstGeom prst="rect">
            <a:avLst/>
          </a:prstGeom>
          <a:noFill/>
        </p:spPr>
        <p:txBody>
          <a:bodyPr wrap="square">
            <a:spAutoFit/>
          </a:bodyPr>
          <a:lstStyle/>
          <a:p>
            <a:r>
              <a:rPr kumimoji="0" lang="en-US" sz="2400" b="1" i="0" u="sng"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DISCLAIMER</a:t>
            </a: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a:t>
            </a:r>
            <a:br>
              <a:rPr kumimoji="0" lang="en-US"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kumimoji="0" lang="en-US" sz="24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We have no financial disclosures </a:t>
            </a:r>
            <a:br>
              <a:rPr kumimoji="0" lang="en-US" sz="24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kumimoji="0" lang="en-US" sz="24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or conflicts of interest with the </a:t>
            </a:r>
            <a:br>
              <a:rPr kumimoji="0" lang="en-US" sz="24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kumimoji="0" lang="en-US" sz="240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information in this presentation.</a:t>
            </a:r>
          </a:p>
          <a:p>
            <a:endParaRPr lang="en-US" dirty="0">
              <a:solidFill>
                <a:srgbClr val="0070C0"/>
              </a:solidFill>
              <a:latin typeface="Calibri" panose="020F0502020204030204" pitchFamily="34" charset="0"/>
              <a:cs typeface="Calibri" panose="020F0502020204030204" pitchFamily="34" charset="0"/>
            </a:endParaRPr>
          </a:p>
          <a:p>
            <a:r>
              <a:rPr lang="en-US" sz="1600" b="1" dirty="0">
                <a:solidFill>
                  <a:srgbClr val="7030A0"/>
                </a:solidFill>
                <a:latin typeface="Calibri" panose="020F0502020204030204" pitchFamily="34" charset="0"/>
                <a:cs typeface="Calibri" panose="020F0502020204030204" pitchFamily="34" charset="0"/>
              </a:rPr>
              <a:t>However, we may thank the </a:t>
            </a:r>
            <a:r>
              <a:rPr lang="en-US" sz="1600" b="1" dirty="0" err="1">
                <a:solidFill>
                  <a:srgbClr val="7030A0"/>
                </a:solidFill>
                <a:latin typeface="Calibri" panose="020F0502020204030204" pitchFamily="34" charset="0"/>
                <a:cs typeface="Calibri" panose="020F0502020204030204" pitchFamily="34" charset="0"/>
              </a:rPr>
              <a:t>Arcora</a:t>
            </a:r>
            <a:r>
              <a:rPr lang="en-US" sz="1600" b="1" dirty="0">
                <a:solidFill>
                  <a:srgbClr val="7030A0"/>
                </a:solidFill>
                <a:latin typeface="Calibri" panose="020F0502020204030204" pitchFamily="34" charset="0"/>
                <a:cs typeface="Calibri" panose="020F0502020204030204" pitchFamily="34" charset="0"/>
              </a:rPr>
              <a:t> Foundation for their sponsoring this meeting and providing our lunch.</a:t>
            </a:r>
          </a:p>
        </p:txBody>
      </p:sp>
      <p:pic>
        <p:nvPicPr>
          <p:cNvPr id="3" name="Picture 2">
            <a:extLst>
              <a:ext uri="{FF2B5EF4-FFF2-40B4-BE49-F238E27FC236}">
                <a16:creationId xmlns:a16="http://schemas.microsoft.com/office/drawing/2014/main" id="{6561B1FD-6088-8713-3271-DB597E3A3846}"/>
              </a:ext>
            </a:extLst>
          </p:cNvPr>
          <p:cNvPicPr>
            <a:picLocks noChangeAspect="1"/>
          </p:cNvPicPr>
          <p:nvPr/>
        </p:nvPicPr>
        <p:blipFill>
          <a:blip r:embed="rId3"/>
          <a:stretch>
            <a:fillRect/>
          </a:stretch>
        </p:blipFill>
        <p:spPr>
          <a:xfrm>
            <a:off x="7075564" y="1606666"/>
            <a:ext cx="5116436" cy="5251333"/>
          </a:xfrm>
          <a:prstGeom prst="rect">
            <a:avLst/>
          </a:prstGeom>
        </p:spPr>
      </p:pic>
      <p:sp>
        <p:nvSpPr>
          <p:cNvPr id="4" name="Text Placeholder 1">
            <a:extLst>
              <a:ext uri="{FF2B5EF4-FFF2-40B4-BE49-F238E27FC236}">
                <a16:creationId xmlns:a16="http://schemas.microsoft.com/office/drawing/2014/main" id="{6BD85329-A339-C957-24FD-37CA1E0850B6}"/>
              </a:ext>
            </a:extLst>
          </p:cNvPr>
          <p:cNvSpPr txBox="1">
            <a:spLocks/>
          </p:cNvSpPr>
          <p:nvPr/>
        </p:nvSpPr>
        <p:spPr>
          <a:xfrm>
            <a:off x="4357821" y="6286932"/>
            <a:ext cx="2768663" cy="3118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rgbClr val="000000"/>
                </a:solidFill>
              </a:rPr>
              <a:t>Photo of artwork in CTCLUSI tribal offices</a:t>
            </a:r>
          </a:p>
          <a:p>
            <a:endParaRPr lang="en-US" dirty="0"/>
          </a:p>
        </p:txBody>
      </p:sp>
      <p:pic>
        <p:nvPicPr>
          <p:cNvPr id="5" name="Picture 4">
            <a:extLst>
              <a:ext uri="{FF2B5EF4-FFF2-40B4-BE49-F238E27FC236}">
                <a16:creationId xmlns:a16="http://schemas.microsoft.com/office/drawing/2014/main" id="{C45453C3-C557-38AA-06FB-8FC7A93B1D49}"/>
              </a:ext>
            </a:extLst>
          </p:cNvPr>
          <p:cNvPicPr>
            <a:picLocks noChangeAspect="1"/>
          </p:cNvPicPr>
          <p:nvPr/>
        </p:nvPicPr>
        <p:blipFill>
          <a:blip r:embed="rId4"/>
          <a:stretch>
            <a:fillRect/>
          </a:stretch>
        </p:blipFill>
        <p:spPr>
          <a:xfrm>
            <a:off x="2685388" y="4753230"/>
            <a:ext cx="1790713" cy="876306"/>
          </a:xfrm>
          <a:prstGeom prst="rect">
            <a:avLst/>
          </a:prstGeom>
        </p:spPr>
      </p:pic>
    </p:spTree>
    <p:extLst>
      <p:ext uri="{BB962C8B-B14F-4D97-AF65-F5344CB8AC3E}">
        <p14:creationId xmlns:p14="http://schemas.microsoft.com/office/powerpoint/2010/main" val="661527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GO FIGURE:</a:t>
            </a:r>
            <a:endParaRPr lang="en-US" sz="24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965A39-D78C-9549-41A7-1E864054EC7A}"/>
              </a:ext>
            </a:extLst>
          </p:cNvPr>
          <p:cNvSpPr txBox="1"/>
          <p:nvPr/>
        </p:nvSpPr>
        <p:spPr>
          <a:xfrm>
            <a:off x="1993721" y="2371699"/>
            <a:ext cx="6094948"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srgbClr val="7030A0"/>
                </a:solidFill>
                <a:effectLst/>
                <a:uLnTx/>
                <a:uFillTx/>
                <a:latin typeface="Century Gothic" panose="020B0502020202020204"/>
                <a:ea typeface="+mn-ea"/>
                <a:cs typeface="+mn-cs"/>
              </a:rPr>
              <a:t>8 = S on a SS</a:t>
            </a:r>
            <a:endParaRPr kumimoji="0" lang="en-US" sz="4400" b="1" i="1" u="none" strike="noStrike" kern="1200" cap="none" spc="0" normalizeH="0" baseline="0" noProof="0" dirty="0">
              <a:ln>
                <a:noFill/>
              </a:ln>
              <a:solidFill>
                <a:srgbClr val="7030A0"/>
              </a:solidFill>
              <a:effectLst/>
              <a:uLnTx/>
              <a:uFillTx/>
              <a:latin typeface="Century Gothic" panose="020B0502020202020204"/>
              <a:ea typeface="+mn-ea"/>
              <a:cs typeface="+mn-cs"/>
            </a:endParaRPr>
          </a:p>
        </p:txBody>
      </p:sp>
      <p:sp>
        <p:nvSpPr>
          <p:cNvPr id="6" name="Title 1">
            <a:extLst>
              <a:ext uri="{FF2B5EF4-FFF2-40B4-BE49-F238E27FC236}">
                <a16:creationId xmlns:a16="http://schemas.microsoft.com/office/drawing/2014/main" id="{EDCBBF73-81EE-F891-C935-2EBE0E8D5F2C}"/>
              </a:ext>
            </a:extLst>
          </p:cNvPr>
          <p:cNvSpPr txBox="1">
            <a:spLocks/>
          </p:cNvSpPr>
          <p:nvPr/>
        </p:nvSpPr>
        <p:spPr>
          <a:xfrm>
            <a:off x="1993721" y="4101580"/>
            <a:ext cx="3162479" cy="1148366"/>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u="sng" dirty="0">
                <a:solidFill>
                  <a:srgbClr val="0070C0"/>
                </a:solidFill>
                <a:latin typeface="Calibri" panose="020F0502020204030204" pitchFamily="34" charset="0"/>
                <a:cs typeface="Calibri" panose="020F0502020204030204" pitchFamily="34" charset="0"/>
              </a:rPr>
              <a:t>Shout out the answer!</a:t>
            </a:r>
            <a:endParaRPr lang="en-US" sz="2400" dirty="0">
              <a:solidFill>
                <a:srgbClr val="0070C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6424E5BE-4DDD-D48F-A951-8951158D564F}"/>
              </a:ext>
            </a:extLst>
          </p:cNvPr>
          <p:cNvPicPr>
            <a:picLocks noChangeAspect="1"/>
          </p:cNvPicPr>
          <p:nvPr/>
        </p:nvPicPr>
        <p:blipFill>
          <a:blip r:embed="rId3"/>
          <a:stretch>
            <a:fillRect/>
          </a:stretch>
        </p:blipFill>
        <p:spPr>
          <a:xfrm>
            <a:off x="5587299" y="3079766"/>
            <a:ext cx="6604701" cy="3778234"/>
          </a:xfrm>
          <a:prstGeom prst="rect">
            <a:avLst/>
          </a:prstGeom>
        </p:spPr>
      </p:pic>
      <p:pic>
        <p:nvPicPr>
          <p:cNvPr id="11" name="Picture 10">
            <a:extLst>
              <a:ext uri="{FF2B5EF4-FFF2-40B4-BE49-F238E27FC236}">
                <a16:creationId xmlns:a16="http://schemas.microsoft.com/office/drawing/2014/main" id="{77A9E35B-DF90-A1A2-A1D3-27888C868B4D}"/>
              </a:ext>
            </a:extLst>
          </p:cNvPr>
          <p:cNvPicPr>
            <a:picLocks noChangeAspect="1"/>
          </p:cNvPicPr>
          <p:nvPr/>
        </p:nvPicPr>
        <p:blipFill>
          <a:blip r:embed="rId4"/>
          <a:stretch>
            <a:fillRect/>
          </a:stretch>
        </p:blipFill>
        <p:spPr>
          <a:xfrm>
            <a:off x="7035802" y="32138"/>
            <a:ext cx="5156198" cy="3024521"/>
          </a:xfrm>
          <a:prstGeom prst="rect">
            <a:avLst/>
          </a:prstGeom>
        </p:spPr>
      </p:pic>
      <p:sp>
        <p:nvSpPr>
          <p:cNvPr id="12" name="Text Placeholder 1">
            <a:extLst>
              <a:ext uri="{FF2B5EF4-FFF2-40B4-BE49-F238E27FC236}">
                <a16:creationId xmlns:a16="http://schemas.microsoft.com/office/drawing/2014/main" id="{EAF2E9BA-6F71-4229-D3DB-F9B27EB59B83}"/>
              </a:ext>
            </a:extLst>
          </p:cNvPr>
          <p:cNvSpPr txBox="1">
            <a:spLocks/>
          </p:cNvSpPr>
          <p:nvPr/>
        </p:nvSpPr>
        <p:spPr>
          <a:xfrm>
            <a:off x="5360274" y="171271"/>
            <a:ext cx="1768553" cy="7694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rgbClr val="000000"/>
                </a:solidFill>
              </a:rPr>
              <a:t>Photo of artwork in Nez Perce National Historical Park Visitor Center</a:t>
            </a:r>
          </a:p>
          <a:p>
            <a:endParaRPr lang="en-US" dirty="0"/>
          </a:p>
        </p:txBody>
      </p:sp>
    </p:spTree>
    <p:extLst>
      <p:ext uri="{BB962C8B-B14F-4D97-AF65-F5344CB8AC3E}">
        <p14:creationId xmlns:p14="http://schemas.microsoft.com/office/powerpoint/2010/main" val="3746696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9463711"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Conflict Management and Resolution:</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0" y="1874728"/>
            <a:ext cx="7378880" cy="4401205"/>
          </a:xfrm>
          <a:prstGeom prst="rect">
            <a:avLst/>
          </a:prstGeom>
          <a:noFill/>
        </p:spPr>
        <p:txBody>
          <a:bodyPr wrap="square">
            <a:spAutoFit/>
          </a:bodyPr>
          <a:lstStyle/>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Patient’s Rights </a:t>
            </a:r>
          </a:p>
          <a:p>
            <a:pPr lvl="1"/>
            <a:r>
              <a:rPr lang="en-US" sz="2800" dirty="0">
                <a:solidFill>
                  <a:srgbClr val="0070C0"/>
                </a:solidFill>
                <a:latin typeface="Calibri" panose="020F0502020204030204" pitchFamily="34" charset="0"/>
                <a:cs typeface="Calibri" panose="020F0502020204030204" pitchFamily="34" charset="0"/>
              </a:rPr>
              <a:t>and Responsibilities</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Employee’s Right</a:t>
            </a:r>
          </a:p>
          <a:p>
            <a:pPr lvl="1"/>
            <a:r>
              <a:rPr lang="en-US" sz="2800" dirty="0">
                <a:solidFill>
                  <a:srgbClr val="0070C0"/>
                </a:solidFill>
                <a:latin typeface="Calibri" panose="020F0502020204030204" pitchFamily="34" charset="0"/>
                <a:cs typeface="Calibri" panose="020F0502020204030204" pitchFamily="34" charset="0"/>
              </a:rPr>
              <a:t>and Responsibilities</a:t>
            </a:r>
          </a:p>
          <a:p>
            <a:pPr marL="514350" indent="-514350">
              <a:buAutoNum type="arabicPeriod"/>
            </a:pPr>
            <a:r>
              <a:rPr lang="en-US" sz="2800" dirty="0">
                <a:solidFill>
                  <a:srgbClr val="0070C0"/>
                </a:solidFill>
                <a:latin typeface="Calibri" panose="020F0502020204030204" pitchFamily="34" charset="0"/>
                <a:cs typeface="Calibri" panose="020F0502020204030204" pitchFamily="34" charset="0"/>
              </a:rPr>
              <a:t>Policy and Procedure for:</a:t>
            </a:r>
          </a:p>
          <a:p>
            <a:pPr marL="971550" lvl="1" indent="-514350">
              <a:buAutoNum type="alphaLcPeriod"/>
            </a:pPr>
            <a:r>
              <a:rPr lang="en-US" sz="2800" dirty="0">
                <a:solidFill>
                  <a:srgbClr val="0070C0"/>
                </a:solidFill>
                <a:latin typeface="Calibri" panose="020F0502020204030204" pitchFamily="34" charset="0"/>
                <a:cs typeface="Calibri" panose="020F0502020204030204" pitchFamily="34" charset="0"/>
              </a:rPr>
              <a:t>Patient Complaints</a:t>
            </a:r>
          </a:p>
          <a:p>
            <a:pPr marL="971550" lvl="1" indent="-514350">
              <a:buAutoNum type="alphaLcPeriod"/>
            </a:pPr>
            <a:r>
              <a:rPr lang="en-US" sz="2800" dirty="0">
                <a:solidFill>
                  <a:srgbClr val="0070C0"/>
                </a:solidFill>
                <a:latin typeface="Calibri" panose="020F0502020204030204" pitchFamily="34" charset="0"/>
                <a:cs typeface="Calibri" panose="020F0502020204030204" pitchFamily="34" charset="0"/>
              </a:rPr>
              <a:t>Incident or Unusual Occurrence Report</a:t>
            </a:r>
          </a:p>
          <a:p>
            <a:pPr marL="971550" lvl="1" indent="-514350">
              <a:buAutoNum type="alphaLcPeriod"/>
            </a:pPr>
            <a:r>
              <a:rPr lang="en-US" sz="2800" dirty="0">
                <a:solidFill>
                  <a:srgbClr val="0070C0"/>
                </a:solidFill>
                <a:latin typeface="Calibri" panose="020F0502020204030204" pitchFamily="34" charset="0"/>
                <a:cs typeface="Calibri" panose="020F0502020204030204" pitchFamily="34" charset="0"/>
              </a:rPr>
              <a:t>Staff Counseling</a:t>
            </a:r>
          </a:p>
          <a:p>
            <a:pPr marL="1485900" lvl="2" indent="-571500">
              <a:buAutoNum type="romanLcPeriod"/>
            </a:pPr>
            <a:r>
              <a:rPr lang="en-US" sz="2800" dirty="0">
                <a:solidFill>
                  <a:srgbClr val="0070C0"/>
                </a:solidFill>
                <a:latin typeface="Calibri" panose="020F0502020204030204" pitchFamily="34" charset="0"/>
                <a:cs typeface="Calibri" panose="020F0502020204030204" pitchFamily="34" charset="0"/>
              </a:rPr>
              <a:t>Verbal and/or Written</a:t>
            </a:r>
          </a:p>
          <a:p>
            <a:pPr marL="1485900" lvl="2" indent="-571500">
              <a:buAutoNum type="romanLcPeriod"/>
            </a:pPr>
            <a:r>
              <a:rPr lang="en-US" sz="2800" dirty="0">
                <a:solidFill>
                  <a:srgbClr val="0070C0"/>
                </a:solidFill>
                <a:latin typeface="Calibri" panose="020F0502020204030204" pitchFamily="34" charset="0"/>
                <a:cs typeface="Calibri" panose="020F0502020204030204" pitchFamily="34" charset="0"/>
              </a:rPr>
              <a:t>Employee Assistance Programs (EAP)</a:t>
            </a:r>
            <a:endParaRPr lang="en-US" sz="2800" dirty="0"/>
          </a:p>
        </p:txBody>
      </p:sp>
      <p:pic>
        <p:nvPicPr>
          <p:cNvPr id="5" name="Picture 4">
            <a:extLst>
              <a:ext uri="{FF2B5EF4-FFF2-40B4-BE49-F238E27FC236}">
                <a16:creationId xmlns:a16="http://schemas.microsoft.com/office/drawing/2014/main" id="{87AB4137-7796-E13C-15DC-46831A72122B}"/>
              </a:ext>
            </a:extLst>
          </p:cNvPr>
          <p:cNvPicPr>
            <a:picLocks noChangeAspect="1"/>
          </p:cNvPicPr>
          <p:nvPr/>
        </p:nvPicPr>
        <p:blipFill>
          <a:blip r:embed="rId3"/>
          <a:stretch>
            <a:fillRect/>
          </a:stretch>
        </p:blipFill>
        <p:spPr>
          <a:xfrm>
            <a:off x="9368566" y="4681330"/>
            <a:ext cx="2694618" cy="2050904"/>
          </a:xfrm>
          <a:prstGeom prst="rect">
            <a:avLst/>
          </a:prstGeom>
        </p:spPr>
      </p:pic>
    </p:spTree>
    <p:extLst>
      <p:ext uri="{BB962C8B-B14F-4D97-AF65-F5344CB8AC3E}">
        <p14:creationId xmlns:p14="http://schemas.microsoft.com/office/powerpoint/2010/main" val="333310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80">
                                          <p:stCondLst>
                                            <p:cond delay="0"/>
                                          </p:stCondLst>
                                        </p:cTn>
                                        <p:tgtEl>
                                          <p:spTgt spid="4">
                                            <p:txEl>
                                              <p:pRg st="1" end="1"/>
                                            </p:txEl>
                                          </p:spTgt>
                                        </p:tgtEl>
                                      </p:cBhvr>
                                    </p:animEffect>
                                    <p:anim calcmode="lin" valueType="num">
                                      <p:cBhvr>
                                        <p:cTn id="8"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1" end="1"/>
                                            </p:txEl>
                                          </p:spTgt>
                                        </p:tgtEl>
                                      </p:cBhvr>
                                      <p:to x="100000" y="60000"/>
                                    </p:animScale>
                                    <p:animScale>
                                      <p:cBhvr>
                                        <p:cTn id="14" dur="166" decel="50000">
                                          <p:stCondLst>
                                            <p:cond delay="676"/>
                                          </p:stCondLst>
                                        </p:cTn>
                                        <p:tgtEl>
                                          <p:spTgt spid="4">
                                            <p:txEl>
                                              <p:pRg st="1" end="1"/>
                                            </p:txEl>
                                          </p:spTgt>
                                        </p:tgtEl>
                                      </p:cBhvr>
                                      <p:to x="100000" y="100000"/>
                                    </p:animScale>
                                    <p:animScale>
                                      <p:cBhvr>
                                        <p:cTn id="15" dur="26">
                                          <p:stCondLst>
                                            <p:cond delay="1312"/>
                                          </p:stCondLst>
                                        </p:cTn>
                                        <p:tgtEl>
                                          <p:spTgt spid="4">
                                            <p:txEl>
                                              <p:pRg st="1" end="1"/>
                                            </p:txEl>
                                          </p:spTgt>
                                        </p:tgtEl>
                                      </p:cBhvr>
                                      <p:to x="100000" y="80000"/>
                                    </p:animScale>
                                    <p:animScale>
                                      <p:cBhvr>
                                        <p:cTn id="16" dur="166" decel="50000">
                                          <p:stCondLst>
                                            <p:cond delay="1338"/>
                                          </p:stCondLst>
                                        </p:cTn>
                                        <p:tgtEl>
                                          <p:spTgt spid="4">
                                            <p:txEl>
                                              <p:pRg st="1" end="1"/>
                                            </p:txEl>
                                          </p:spTgt>
                                        </p:tgtEl>
                                      </p:cBhvr>
                                      <p:to x="100000" y="100000"/>
                                    </p:animScale>
                                    <p:animScale>
                                      <p:cBhvr>
                                        <p:cTn id="17" dur="26">
                                          <p:stCondLst>
                                            <p:cond delay="1642"/>
                                          </p:stCondLst>
                                        </p:cTn>
                                        <p:tgtEl>
                                          <p:spTgt spid="4">
                                            <p:txEl>
                                              <p:pRg st="1" end="1"/>
                                            </p:txEl>
                                          </p:spTgt>
                                        </p:tgtEl>
                                      </p:cBhvr>
                                      <p:to x="100000" y="90000"/>
                                    </p:animScale>
                                    <p:animScale>
                                      <p:cBhvr>
                                        <p:cTn id="18" dur="166" decel="50000">
                                          <p:stCondLst>
                                            <p:cond delay="1668"/>
                                          </p:stCondLst>
                                        </p:cTn>
                                        <p:tgtEl>
                                          <p:spTgt spid="4">
                                            <p:txEl>
                                              <p:pRg st="1" end="1"/>
                                            </p:txEl>
                                          </p:spTgt>
                                        </p:tgtEl>
                                      </p:cBhvr>
                                      <p:to x="100000" y="100000"/>
                                    </p:animScale>
                                    <p:animScale>
                                      <p:cBhvr>
                                        <p:cTn id="19" dur="26">
                                          <p:stCondLst>
                                            <p:cond delay="1808"/>
                                          </p:stCondLst>
                                        </p:cTn>
                                        <p:tgtEl>
                                          <p:spTgt spid="4">
                                            <p:txEl>
                                              <p:pRg st="1" end="1"/>
                                            </p:txEl>
                                          </p:spTgt>
                                        </p:tgtEl>
                                      </p:cBhvr>
                                      <p:to x="100000" y="95000"/>
                                    </p:animScale>
                                    <p:animScale>
                                      <p:cBhvr>
                                        <p:cTn id="20" dur="166" decel="50000">
                                          <p:stCondLst>
                                            <p:cond delay="1834"/>
                                          </p:stCondLst>
                                        </p:cTn>
                                        <p:tgtEl>
                                          <p:spTgt spid="4">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9463711"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Conflict Management and Resolution:</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0" y="1874728"/>
            <a:ext cx="2131019" cy="2246769"/>
          </a:xfrm>
          <a:prstGeom prst="rect">
            <a:avLst/>
          </a:prstGeom>
          <a:noFill/>
        </p:spPr>
        <p:txBody>
          <a:bodyPr wrap="square">
            <a:spAutoFit/>
          </a:bodyPr>
          <a:lstStyle/>
          <a:p>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Getting the whole picture, how do we do this?</a:t>
            </a:r>
            <a:endParaRPr lang="en-US" sz="2800" dirty="0">
              <a:solidFill>
                <a:srgbClr val="0070C0"/>
              </a:solidFill>
              <a:latin typeface="Arial" panose="020B0604020202020204" pitchFamily="34" charset="0"/>
            </a:endParaRPr>
          </a:p>
        </p:txBody>
      </p:sp>
      <p:pic>
        <p:nvPicPr>
          <p:cNvPr id="5" name="Picture 4">
            <a:extLst>
              <a:ext uri="{FF2B5EF4-FFF2-40B4-BE49-F238E27FC236}">
                <a16:creationId xmlns:a16="http://schemas.microsoft.com/office/drawing/2014/main" id="{87AB4137-7796-E13C-15DC-46831A72122B}"/>
              </a:ext>
            </a:extLst>
          </p:cNvPr>
          <p:cNvPicPr>
            <a:picLocks noChangeAspect="1"/>
          </p:cNvPicPr>
          <p:nvPr/>
        </p:nvPicPr>
        <p:blipFill>
          <a:blip r:embed="rId3"/>
          <a:stretch>
            <a:fillRect/>
          </a:stretch>
        </p:blipFill>
        <p:spPr>
          <a:xfrm>
            <a:off x="9326412" y="4649247"/>
            <a:ext cx="2736771" cy="2082987"/>
          </a:xfrm>
          <a:prstGeom prst="rect">
            <a:avLst/>
          </a:prstGeom>
        </p:spPr>
      </p:pic>
      <p:pic>
        <p:nvPicPr>
          <p:cNvPr id="8" name="Picture 7">
            <a:extLst>
              <a:ext uri="{FF2B5EF4-FFF2-40B4-BE49-F238E27FC236}">
                <a16:creationId xmlns:a16="http://schemas.microsoft.com/office/drawing/2014/main" id="{12523BD6-A0B2-E5C6-E937-ED6DA258E445}"/>
              </a:ext>
            </a:extLst>
          </p:cNvPr>
          <p:cNvPicPr>
            <a:picLocks noChangeAspect="1"/>
          </p:cNvPicPr>
          <p:nvPr/>
        </p:nvPicPr>
        <p:blipFill>
          <a:blip r:embed="rId4"/>
          <a:stretch>
            <a:fillRect/>
          </a:stretch>
        </p:blipFill>
        <p:spPr>
          <a:xfrm>
            <a:off x="4300096" y="1775337"/>
            <a:ext cx="4850959" cy="4857506"/>
          </a:xfrm>
          <a:prstGeom prst="rect">
            <a:avLst/>
          </a:prstGeom>
        </p:spPr>
      </p:pic>
    </p:spTree>
    <p:extLst>
      <p:ext uri="{BB962C8B-B14F-4D97-AF65-F5344CB8AC3E}">
        <p14:creationId xmlns:p14="http://schemas.microsoft.com/office/powerpoint/2010/main" val="2885838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9463711"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Conflict Management and Resolution:</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0" y="1874728"/>
            <a:ext cx="2349679" cy="3046988"/>
          </a:xfrm>
          <a:prstGeom prst="rect">
            <a:avLst/>
          </a:prstGeom>
          <a:noFill/>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How is our messaging?  </a:t>
            </a:r>
          </a:p>
          <a:p>
            <a:endPar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Are we clear in our communication?</a:t>
            </a:r>
          </a:p>
          <a:p>
            <a:endPar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0070C0"/>
                </a:solidFill>
                <a:latin typeface="Calibri" panose="020F0502020204030204" pitchFamily="34" charset="0"/>
                <a:ea typeface="Calibri" panose="020F0502020204030204" pitchFamily="34" charset="0"/>
                <a:cs typeface="Calibri" panose="020F0502020204030204" pitchFamily="34" charset="0"/>
              </a:rPr>
              <a:t>Is it applicable?</a:t>
            </a:r>
            <a:endParaRPr lang="en-US" sz="2400" dirty="0">
              <a:solidFill>
                <a:srgbClr val="0070C0"/>
              </a:solidFill>
              <a:latin typeface="Arial" panose="020B0604020202020204" pitchFamily="34" charset="0"/>
            </a:endParaRPr>
          </a:p>
        </p:txBody>
      </p:sp>
      <p:pic>
        <p:nvPicPr>
          <p:cNvPr id="6" name="Picture 5">
            <a:extLst>
              <a:ext uri="{FF2B5EF4-FFF2-40B4-BE49-F238E27FC236}">
                <a16:creationId xmlns:a16="http://schemas.microsoft.com/office/drawing/2014/main" id="{DA7F28BA-626E-64BB-6ED7-3DACD5A78B5D}"/>
              </a:ext>
            </a:extLst>
          </p:cNvPr>
          <p:cNvPicPr>
            <a:picLocks noChangeAspect="1"/>
          </p:cNvPicPr>
          <p:nvPr/>
        </p:nvPicPr>
        <p:blipFill>
          <a:blip r:embed="rId3"/>
          <a:stretch>
            <a:fillRect/>
          </a:stretch>
        </p:blipFill>
        <p:spPr>
          <a:xfrm>
            <a:off x="4343399" y="1797658"/>
            <a:ext cx="4899992" cy="4934576"/>
          </a:xfrm>
          <a:prstGeom prst="rect">
            <a:avLst/>
          </a:prstGeom>
        </p:spPr>
      </p:pic>
      <p:pic>
        <p:nvPicPr>
          <p:cNvPr id="7" name="Picture 6" descr="A green road sign with white numbers&#10;&#10;Description automatically generated">
            <a:extLst>
              <a:ext uri="{FF2B5EF4-FFF2-40B4-BE49-F238E27FC236}">
                <a16:creationId xmlns:a16="http://schemas.microsoft.com/office/drawing/2014/main" id="{6657B94A-4F94-7AC0-0D72-FDC60383AFF2}"/>
              </a:ext>
            </a:extLst>
          </p:cNvPr>
          <p:cNvPicPr>
            <a:picLocks noChangeAspect="1"/>
          </p:cNvPicPr>
          <p:nvPr/>
        </p:nvPicPr>
        <p:blipFill rotWithShape="1">
          <a:blip r:embed="rId4"/>
          <a:srcRect l="19145" t="9195" r="31078" b="18851"/>
          <a:stretch/>
        </p:blipFill>
        <p:spPr>
          <a:xfrm>
            <a:off x="9243391" y="1797658"/>
            <a:ext cx="2948609" cy="4934576"/>
          </a:xfrm>
          <a:prstGeom prst="rect">
            <a:avLst/>
          </a:prstGeom>
        </p:spPr>
      </p:pic>
    </p:spTree>
    <p:extLst>
      <p:ext uri="{BB962C8B-B14F-4D97-AF65-F5344CB8AC3E}">
        <p14:creationId xmlns:p14="http://schemas.microsoft.com/office/powerpoint/2010/main" val="719029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9463711"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Conflict Management and Resolution:</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0" y="1874728"/>
            <a:ext cx="7448454" cy="3970318"/>
          </a:xfrm>
          <a:prstGeom prst="rect">
            <a:avLst/>
          </a:prstGeom>
          <a:noFill/>
        </p:spPr>
        <p:txBody>
          <a:bodyPr wrap="square">
            <a:spAutoFit/>
          </a:bodyPr>
          <a:lstStyle/>
          <a:p>
            <a:pPr marL="514350" indent="-514350">
              <a:buAutoNum type="arabicPeriod"/>
            </a:pPr>
            <a:r>
              <a:rPr lang="en-US" sz="280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Attunement:</a:t>
            </a:r>
          </a:p>
          <a:p>
            <a:pPr marL="971550" lvl="1" indent="-514350">
              <a:buAutoNum type="alphaLcPeriod"/>
            </a:pPr>
            <a:r>
              <a:rPr lang="en-US" sz="2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Listen with full receptivity</a:t>
            </a:r>
          </a:p>
          <a:p>
            <a:pPr marL="971550" lvl="1" indent="-514350">
              <a:buAutoNum type="alphaLcPeriod"/>
            </a:pPr>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A</a:t>
            </a:r>
            <a:r>
              <a:rPr lang="en-US" sz="2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sk questions</a:t>
            </a:r>
          </a:p>
          <a:p>
            <a:pPr marL="971550" lvl="1" indent="-514350">
              <a:buAutoNum type="alphaLcPeriod"/>
            </a:pPr>
            <a:r>
              <a:rPr lang="en-US" sz="2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Be comfortable with silence (pause)</a:t>
            </a:r>
          </a:p>
          <a:p>
            <a:pPr marL="971550" lvl="1" indent="-514350">
              <a:buAutoNum type="alphaLcPeriod"/>
            </a:pPr>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Positive attitude, providing reassurance</a:t>
            </a:r>
            <a:endParaRPr lang="en-US" sz="2800"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514350" indent="-514350">
              <a:buFontTx/>
              <a:buAutoNum type="arabicPeriod"/>
            </a:pPr>
            <a:r>
              <a:rPr lang="en-US" sz="2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Good Organizational Citizenship: address issues, conflicts, problems with the mindset to improve.  Going above and beyond!</a:t>
            </a:r>
            <a:endPar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514350" indent="-514350">
              <a:buFontTx/>
              <a:buAutoNum type="arabicPeriod"/>
            </a:pPr>
            <a:r>
              <a:rPr lang="en-US" sz="28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Is being social necessary? </a:t>
            </a:r>
            <a:endParaRPr lang="en-US" sz="2800" dirty="0">
              <a:solidFill>
                <a:srgbClr val="0070C0"/>
              </a:solidFill>
              <a:latin typeface="Arial" panose="020B0604020202020204" pitchFamily="34" charset="0"/>
            </a:endParaRPr>
          </a:p>
        </p:txBody>
      </p:sp>
      <p:pic>
        <p:nvPicPr>
          <p:cNvPr id="5" name="Picture 4">
            <a:extLst>
              <a:ext uri="{FF2B5EF4-FFF2-40B4-BE49-F238E27FC236}">
                <a16:creationId xmlns:a16="http://schemas.microsoft.com/office/drawing/2014/main" id="{87AB4137-7796-E13C-15DC-46831A72122B}"/>
              </a:ext>
            </a:extLst>
          </p:cNvPr>
          <p:cNvPicPr>
            <a:picLocks noChangeAspect="1"/>
          </p:cNvPicPr>
          <p:nvPr/>
        </p:nvPicPr>
        <p:blipFill>
          <a:blip r:embed="rId3"/>
          <a:stretch>
            <a:fillRect/>
          </a:stretch>
        </p:blipFill>
        <p:spPr>
          <a:xfrm>
            <a:off x="9446918" y="4740965"/>
            <a:ext cx="2616266" cy="1991269"/>
          </a:xfrm>
          <a:prstGeom prst="rect">
            <a:avLst/>
          </a:prstGeom>
        </p:spPr>
      </p:pic>
    </p:spTree>
    <p:extLst>
      <p:ext uri="{BB962C8B-B14F-4D97-AF65-F5344CB8AC3E}">
        <p14:creationId xmlns:p14="http://schemas.microsoft.com/office/powerpoint/2010/main" val="1779850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7">
            <a:extLst>
              <a:ext uri="{FF2B5EF4-FFF2-40B4-BE49-F238E27FC236}">
                <a16:creationId xmlns:a16="http://schemas.microsoft.com/office/drawing/2014/main" id="{0FD528B5-F8F6-466D-AA2E-4C743063A84B}"/>
              </a:ext>
            </a:extLst>
          </p:cNvPr>
          <p:cNvSpPr txBox="1">
            <a:spLocks noChangeArrowheads="1"/>
          </p:cNvSpPr>
          <p:nvPr/>
        </p:nvSpPr>
        <p:spPr bwMode="auto">
          <a:xfrm>
            <a:off x="2628899" y="379124"/>
            <a:ext cx="6934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ctr">
              <a:spcBef>
                <a:spcPct val="50000"/>
              </a:spcBef>
              <a:buClrTx/>
              <a:buSzTx/>
              <a:buFontTx/>
              <a:buNone/>
            </a:pPr>
            <a:r>
              <a:rPr lang="en-US" alt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“People don’t care what you know </a:t>
            </a:r>
          </a:p>
          <a:p>
            <a:pPr algn="ctr">
              <a:spcBef>
                <a:spcPct val="50000"/>
              </a:spcBef>
              <a:buClrTx/>
              <a:buSzTx/>
              <a:buFontTx/>
              <a:buNone/>
            </a:pPr>
            <a:r>
              <a:rPr lang="en-US" alt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until they know that you care”</a:t>
            </a:r>
          </a:p>
          <a:p>
            <a:pPr algn="ctr">
              <a:spcBef>
                <a:spcPct val="50000"/>
              </a:spcBef>
              <a:buClrTx/>
              <a:buSzTx/>
              <a:buFontTx/>
              <a:buNone/>
            </a:pPr>
            <a:r>
              <a:rPr lang="en-US" alt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Share examples from your clinic!</a:t>
            </a:r>
          </a:p>
        </p:txBody>
      </p:sp>
      <p:pic>
        <p:nvPicPr>
          <p:cNvPr id="70660" name="Picture 10">
            <a:hlinkClick r:id="rId3"/>
            <a:extLst>
              <a:ext uri="{FF2B5EF4-FFF2-40B4-BE49-F238E27FC236}">
                <a16:creationId xmlns:a16="http://schemas.microsoft.com/office/drawing/2014/main" id="{82E752E0-A759-4552-81D3-34B4D4053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143" b="9143"/>
          <a:stretch>
            <a:fillRect/>
          </a:stretch>
        </p:blipFill>
        <p:spPr bwMode="auto">
          <a:xfrm>
            <a:off x="1977811" y="2580157"/>
            <a:ext cx="8236375" cy="324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065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3162479"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GO FIGURE:</a:t>
            </a:r>
            <a:endParaRPr lang="en-US" sz="24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965A39-D78C-9549-41A7-1E864054EC7A}"/>
              </a:ext>
            </a:extLst>
          </p:cNvPr>
          <p:cNvSpPr txBox="1"/>
          <p:nvPr/>
        </p:nvSpPr>
        <p:spPr>
          <a:xfrm>
            <a:off x="1993721" y="2371699"/>
            <a:ext cx="5261216" cy="769441"/>
          </a:xfrm>
          <a:prstGeom prst="rect">
            <a:avLst/>
          </a:prstGeom>
          <a:noFill/>
        </p:spPr>
        <p:txBody>
          <a:bodyPr wrap="square">
            <a:spAutoFit/>
          </a:bodyPr>
          <a:lstStyle/>
          <a:p>
            <a:r>
              <a:rPr lang="pl-PL" sz="4400" b="1" i="1" dirty="0">
                <a:solidFill>
                  <a:srgbClr val="7030A0"/>
                </a:solidFill>
              </a:rPr>
              <a:t>1 = W on a U</a:t>
            </a:r>
            <a:endParaRPr lang="en-US" sz="4400" b="1" i="1" dirty="0">
              <a:solidFill>
                <a:srgbClr val="7030A0"/>
              </a:solidFill>
            </a:endParaRPr>
          </a:p>
        </p:txBody>
      </p:sp>
      <p:sp>
        <p:nvSpPr>
          <p:cNvPr id="6" name="Title 1">
            <a:extLst>
              <a:ext uri="{FF2B5EF4-FFF2-40B4-BE49-F238E27FC236}">
                <a16:creationId xmlns:a16="http://schemas.microsoft.com/office/drawing/2014/main" id="{EDCBBF73-81EE-F891-C935-2EBE0E8D5F2C}"/>
              </a:ext>
            </a:extLst>
          </p:cNvPr>
          <p:cNvSpPr txBox="1">
            <a:spLocks/>
          </p:cNvSpPr>
          <p:nvPr/>
        </p:nvSpPr>
        <p:spPr>
          <a:xfrm>
            <a:off x="1993721" y="4101580"/>
            <a:ext cx="3162479" cy="1148366"/>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u="sng" dirty="0">
                <a:solidFill>
                  <a:srgbClr val="0070C0"/>
                </a:solidFill>
                <a:latin typeface="Calibri" panose="020F0502020204030204" pitchFamily="34" charset="0"/>
                <a:cs typeface="Calibri" panose="020F0502020204030204" pitchFamily="34" charset="0"/>
              </a:rPr>
              <a:t>Shout out the answer!</a:t>
            </a:r>
            <a:endParaRPr lang="en-US" sz="2400" dirty="0">
              <a:solidFill>
                <a:srgbClr val="0070C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445DD87-F431-B37E-DDE1-21687B37E0A5}"/>
              </a:ext>
            </a:extLst>
          </p:cNvPr>
          <p:cNvPicPr>
            <a:picLocks noChangeAspect="1"/>
          </p:cNvPicPr>
          <p:nvPr/>
        </p:nvPicPr>
        <p:blipFill>
          <a:blip r:embed="rId3"/>
          <a:stretch>
            <a:fillRect/>
          </a:stretch>
        </p:blipFill>
        <p:spPr>
          <a:xfrm>
            <a:off x="7477559" y="-6985"/>
            <a:ext cx="4714441" cy="3336661"/>
          </a:xfrm>
          <a:prstGeom prst="rect">
            <a:avLst/>
          </a:prstGeom>
        </p:spPr>
      </p:pic>
      <p:pic>
        <p:nvPicPr>
          <p:cNvPr id="8" name="Picture 7">
            <a:extLst>
              <a:ext uri="{FF2B5EF4-FFF2-40B4-BE49-F238E27FC236}">
                <a16:creationId xmlns:a16="http://schemas.microsoft.com/office/drawing/2014/main" id="{DA8A8ED8-E3FD-566C-9825-04BF3ABA2101}"/>
              </a:ext>
            </a:extLst>
          </p:cNvPr>
          <p:cNvPicPr>
            <a:picLocks noChangeAspect="1"/>
          </p:cNvPicPr>
          <p:nvPr/>
        </p:nvPicPr>
        <p:blipFill>
          <a:blip r:embed="rId4"/>
          <a:stretch>
            <a:fillRect/>
          </a:stretch>
        </p:blipFill>
        <p:spPr>
          <a:xfrm>
            <a:off x="5156200" y="3148345"/>
            <a:ext cx="2098737" cy="3485246"/>
          </a:xfrm>
          <a:prstGeom prst="rect">
            <a:avLst/>
          </a:prstGeom>
        </p:spPr>
      </p:pic>
      <p:pic>
        <p:nvPicPr>
          <p:cNvPr id="11" name="Picture 10">
            <a:extLst>
              <a:ext uri="{FF2B5EF4-FFF2-40B4-BE49-F238E27FC236}">
                <a16:creationId xmlns:a16="http://schemas.microsoft.com/office/drawing/2014/main" id="{3DC00591-8309-507B-D78A-69C9748E9AC4}"/>
              </a:ext>
            </a:extLst>
          </p:cNvPr>
          <p:cNvPicPr>
            <a:picLocks noChangeAspect="1"/>
          </p:cNvPicPr>
          <p:nvPr/>
        </p:nvPicPr>
        <p:blipFill>
          <a:blip r:embed="rId5"/>
          <a:stretch>
            <a:fillRect/>
          </a:stretch>
        </p:blipFill>
        <p:spPr>
          <a:xfrm>
            <a:off x="7477559" y="3704534"/>
            <a:ext cx="4714441" cy="2929057"/>
          </a:xfrm>
          <a:prstGeom prst="rect">
            <a:avLst/>
          </a:prstGeom>
        </p:spPr>
      </p:pic>
    </p:spTree>
    <p:extLst>
      <p:ext uri="{BB962C8B-B14F-4D97-AF65-F5344CB8AC3E}">
        <p14:creationId xmlns:p14="http://schemas.microsoft.com/office/powerpoint/2010/main" val="1965962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41172" y="0"/>
            <a:ext cx="2380752" cy="1148366"/>
          </a:xfrm>
        </p:spPr>
        <p:txBody>
          <a:bodyPr anchor="ctr">
            <a:noAutofit/>
          </a:bodyPr>
          <a:lstStyle/>
          <a:p>
            <a:r>
              <a:rPr lang="en-US" sz="2800" b="1" u="sng" dirty="0">
                <a:solidFill>
                  <a:srgbClr val="0070C0"/>
                </a:solidFill>
                <a:latin typeface="Calibri" panose="020F0502020204030204" pitchFamily="34" charset="0"/>
                <a:cs typeface="Calibri" panose="020F0502020204030204" pitchFamily="34" charset="0"/>
              </a:rPr>
              <a:t>Wee </a:t>
            </a:r>
            <a:br>
              <a:rPr lang="en-US" sz="2800" b="1" u="sng" dirty="0">
                <a:solidFill>
                  <a:srgbClr val="0070C0"/>
                </a:solidFill>
                <a:latin typeface="Calibri" panose="020F0502020204030204" pitchFamily="34" charset="0"/>
                <a:cs typeface="Calibri" panose="020F0502020204030204" pitchFamily="34" charset="0"/>
              </a:rPr>
            </a:br>
            <a:r>
              <a:rPr lang="en-US" sz="2800" b="1" u="sng" dirty="0">
                <a:solidFill>
                  <a:srgbClr val="0070C0"/>
                </a:solidFill>
                <a:latin typeface="Calibri" panose="020F0502020204030204" pitchFamily="34" charset="0"/>
                <a:cs typeface="Calibri" panose="020F0502020204030204" pitchFamily="34" charset="0"/>
              </a:rPr>
              <a:t>Smile Collaborative:</a:t>
            </a:r>
            <a:endParaRPr lang="en-US" sz="1600" dirty="0">
              <a:solidFill>
                <a:srgbClr val="0070C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24A4B8D-6222-E3CD-8BAA-8A0C28D061A8}"/>
              </a:ext>
            </a:extLst>
          </p:cNvPr>
          <p:cNvSpPr txBox="1"/>
          <p:nvPr/>
        </p:nvSpPr>
        <p:spPr>
          <a:xfrm>
            <a:off x="717637" y="4560300"/>
            <a:ext cx="2304288" cy="646331"/>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https://vimeo.com/809960679</a:t>
            </a:r>
            <a:r>
              <a:rPr lang="en-US" dirty="0">
                <a:solidFill>
                  <a:srgbClr val="0070C0"/>
                </a:solidFill>
              </a:rPr>
              <a:t> </a:t>
            </a:r>
          </a:p>
        </p:txBody>
      </p:sp>
      <p:pic>
        <p:nvPicPr>
          <p:cNvPr id="8" name="Picture 7">
            <a:extLst>
              <a:ext uri="{FF2B5EF4-FFF2-40B4-BE49-F238E27FC236}">
                <a16:creationId xmlns:a16="http://schemas.microsoft.com/office/drawing/2014/main" id="{9EF3BCE2-71E2-E57E-0832-43F40BB479B0}"/>
              </a:ext>
            </a:extLst>
          </p:cNvPr>
          <p:cNvPicPr>
            <a:picLocks noChangeAspect="1"/>
          </p:cNvPicPr>
          <p:nvPr/>
        </p:nvPicPr>
        <p:blipFill>
          <a:blip r:embed="rId4"/>
          <a:stretch>
            <a:fillRect/>
          </a:stretch>
        </p:blipFill>
        <p:spPr>
          <a:xfrm>
            <a:off x="3073977" y="0"/>
            <a:ext cx="9118023" cy="6858000"/>
          </a:xfrm>
          <a:prstGeom prst="rect">
            <a:avLst/>
          </a:prstGeom>
        </p:spPr>
      </p:pic>
    </p:spTree>
    <p:extLst>
      <p:ext uri="{BB962C8B-B14F-4D97-AF65-F5344CB8AC3E}">
        <p14:creationId xmlns:p14="http://schemas.microsoft.com/office/powerpoint/2010/main" val="3605808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122" y="253407"/>
            <a:ext cx="9069477" cy="1148366"/>
          </a:xfrm>
        </p:spPr>
        <p:txBody>
          <a:bodyPr anchor="ctr">
            <a:noAutofit/>
          </a:bodyPr>
          <a:lstStyle/>
          <a:p>
            <a:r>
              <a:rPr lang="en-US" sz="4400" b="1" u="sng">
                <a:solidFill>
                  <a:srgbClr val="0070C0"/>
                </a:solidFill>
                <a:latin typeface="Calibri" panose="020F0502020204030204" pitchFamily="34" charset="0"/>
                <a:cs typeface="Calibri" panose="020F0502020204030204" pitchFamily="34" charset="0"/>
              </a:rPr>
              <a:t>Document </a:t>
            </a:r>
            <a:endParaRPr lang="en-US" sz="2400">
              <a:solidFill>
                <a:srgbClr val="0070C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F72DFB0-CCF6-A56F-8576-2075C18DC823}"/>
              </a:ext>
            </a:extLst>
          </p:cNvPr>
          <p:cNvSpPr txBox="1"/>
          <p:nvPr/>
        </p:nvSpPr>
        <p:spPr>
          <a:xfrm>
            <a:off x="1954122" y="1997839"/>
            <a:ext cx="4632960" cy="1938992"/>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We rely a lot on the EDR </a:t>
            </a:r>
            <a:r>
              <a:rPr lang="en-US" sz="2000" b="1" dirty="0" err="1">
                <a:latin typeface="Calibri" panose="020F0502020204030204" pitchFamily="34" charset="0"/>
                <a:cs typeface="Calibri" panose="020F0502020204030204" pitchFamily="34" charset="0"/>
              </a:rPr>
              <a:t>odontogram</a:t>
            </a:r>
            <a:r>
              <a:rPr lang="en-US" sz="2000" b="1" dirty="0">
                <a:latin typeface="Calibri" panose="020F0502020204030204" pitchFamily="34" charset="0"/>
                <a:cs typeface="Calibri" panose="020F0502020204030204" pitchFamily="34" charset="0"/>
              </a:rPr>
              <a:t> to tell a story.  Visually we gather a lot of information and here is an example of a clinic (Grand Ronde) using a tool in their EDR to designate the planning and the treatment using SDF.</a:t>
            </a:r>
          </a:p>
        </p:txBody>
      </p:sp>
      <p:pic>
        <p:nvPicPr>
          <p:cNvPr id="4" name="Picture 3">
            <a:extLst>
              <a:ext uri="{FF2B5EF4-FFF2-40B4-BE49-F238E27FC236}">
                <a16:creationId xmlns:a16="http://schemas.microsoft.com/office/drawing/2014/main" id="{453E0F3F-D22B-9BC7-D59E-902EF8EABCA2}"/>
              </a:ext>
            </a:extLst>
          </p:cNvPr>
          <p:cNvPicPr>
            <a:picLocks noChangeAspect="1"/>
          </p:cNvPicPr>
          <p:nvPr/>
        </p:nvPicPr>
        <p:blipFill>
          <a:blip r:embed="rId3"/>
          <a:stretch>
            <a:fillRect/>
          </a:stretch>
        </p:blipFill>
        <p:spPr>
          <a:xfrm>
            <a:off x="6812583" y="-18441"/>
            <a:ext cx="5379417" cy="6876441"/>
          </a:xfrm>
          <a:prstGeom prst="rect">
            <a:avLst/>
          </a:prstGeom>
        </p:spPr>
      </p:pic>
    </p:spTree>
    <p:extLst>
      <p:ext uri="{BB962C8B-B14F-4D97-AF65-F5344CB8AC3E}">
        <p14:creationId xmlns:p14="http://schemas.microsoft.com/office/powerpoint/2010/main" val="3447879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rainbow over a forest&#10;&#10;Description automatically generated with medium confidence">
            <a:extLst>
              <a:ext uri="{FF2B5EF4-FFF2-40B4-BE49-F238E27FC236}">
                <a16:creationId xmlns:a16="http://schemas.microsoft.com/office/drawing/2014/main" id="{DA35D7D6-CA26-F083-8F6A-588057CCD08E}"/>
              </a:ext>
            </a:extLst>
          </p:cNvPr>
          <p:cNvPicPr>
            <a:picLocks noChangeAspect="1"/>
          </p:cNvPicPr>
          <p:nvPr/>
        </p:nvPicPr>
        <p:blipFill>
          <a:blip r:embed="rId3"/>
          <a:stretch>
            <a:fillRect/>
          </a:stretch>
        </p:blipFill>
        <p:spPr>
          <a:xfrm>
            <a:off x="686298" y="1703894"/>
            <a:ext cx="5562600" cy="4171950"/>
          </a:xfrm>
          <a:prstGeom prst="rect">
            <a:avLst/>
          </a:prstGeom>
        </p:spPr>
      </p:pic>
      <p:pic>
        <p:nvPicPr>
          <p:cNvPr id="12" name="Picture 11" descr="A picture containing grass, tree, outdoor, watercraft&#10;&#10;Description automatically generated">
            <a:extLst>
              <a:ext uri="{FF2B5EF4-FFF2-40B4-BE49-F238E27FC236}">
                <a16:creationId xmlns:a16="http://schemas.microsoft.com/office/drawing/2014/main" id="{FB3DF187-68D1-3F92-4379-B4A37F1C278B}"/>
              </a:ext>
            </a:extLst>
          </p:cNvPr>
          <p:cNvPicPr>
            <a:picLocks noChangeAspect="1"/>
          </p:cNvPicPr>
          <p:nvPr/>
        </p:nvPicPr>
        <p:blipFill rotWithShape="1">
          <a:blip r:embed="rId4"/>
          <a:srcRect l="-1152" t="8299" r="1152" b="-8299"/>
          <a:stretch/>
        </p:blipFill>
        <p:spPr>
          <a:xfrm>
            <a:off x="6125984" y="1703894"/>
            <a:ext cx="6066020" cy="4549515"/>
          </a:xfrm>
          <a:prstGeom prst="rect">
            <a:avLst/>
          </a:prstGeom>
        </p:spPr>
      </p:pic>
      <p:sp>
        <p:nvSpPr>
          <p:cNvPr id="15" name="Subtitle 2">
            <a:extLst>
              <a:ext uri="{FF2B5EF4-FFF2-40B4-BE49-F238E27FC236}">
                <a16:creationId xmlns:a16="http://schemas.microsoft.com/office/drawing/2014/main" id="{E1A408F4-97CB-5078-E6B2-460D0AAC1B8A}"/>
              </a:ext>
            </a:extLst>
          </p:cNvPr>
          <p:cNvSpPr txBox="1">
            <a:spLocks/>
          </p:cNvSpPr>
          <p:nvPr/>
        </p:nvSpPr>
        <p:spPr>
          <a:xfrm>
            <a:off x="4541156" y="823254"/>
            <a:ext cx="3109687" cy="1030013"/>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sz="4800" b="1">
                <a:solidFill>
                  <a:srgbClr val="0070C0"/>
                </a:solidFill>
                <a:latin typeface="Calibri" panose="020F0502020204030204" pitchFamily="34" charset="0"/>
                <a:cs typeface="Calibri" panose="020F0502020204030204" pitchFamily="34" charset="0"/>
              </a:rPr>
              <a:t>Questions?</a:t>
            </a:r>
          </a:p>
        </p:txBody>
      </p:sp>
      <p:sp>
        <p:nvSpPr>
          <p:cNvPr id="3" name="TextBox 2">
            <a:extLst>
              <a:ext uri="{FF2B5EF4-FFF2-40B4-BE49-F238E27FC236}">
                <a16:creationId xmlns:a16="http://schemas.microsoft.com/office/drawing/2014/main" id="{F1313418-9956-BA47-5B54-CAFFD6F9D7B1}"/>
              </a:ext>
            </a:extLst>
          </p:cNvPr>
          <p:cNvSpPr txBox="1"/>
          <p:nvPr/>
        </p:nvSpPr>
        <p:spPr>
          <a:xfrm>
            <a:off x="4445323" y="5884077"/>
            <a:ext cx="6095028" cy="707886"/>
          </a:xfrm>
          <a:prstGeom prst="rect">
            <a:avLst/>
          </a:prstGeom>
          <a:noFill/>
        </p:spPr>
        <p:txBody>
          <a:bodyPr wrap="square">
            <a:spAutoFit/>
          </a:bodyPr>
          <a:lstStyle/>
          <a:p>
            <a:r>
              <a:rPr lang="en-US" sz="2000" b="1">
                <a:solidFill>
                  <a:srgbClr val="0070C0"/>
                </a:solidFill>
              </a:rPr>
              <a:t>Dr. Sean Kelly:  </a:t>
            </a:r>
            <a:r>
              <a:rPr lang="en-US" sz="2000" b="1">
                <a:solidFill>
                  <a:srgbClr val="0070C0"/>
                </a:solidFill>
                <a:hlinkClick r:id="rId5">
                  <a:extLst>
                    <a:ext uri="{A12FA001-AC4F-418D-AE19-62706E023703}">
                      <ahyp:hlinkClr xmlns:ahyp="http://schemas.microsoft.com/office/drawing/2018/hyperlinkcolor" val="tx"/>
                    </a:ext>
                  </a:extLst>
                </a:hlinkClick>
              </a:rPr>
              <a:t>drkelly55@gmail.com</a:t>
            </a:r>
            <a:endParaRPr lang="en-US" sz="2000" b="1">
              <a:solidFill>
                <a:srgbClr val="0070C0"/>
              </a:solidFill>
            </a:endParaRPr>
          </a:p>
          <a:p>
            <a:r>
              <a:rPr lang="en-US" sz="2000" b="1">
                <a:solidFill>
                  <a:srgbClr val="0070C0"/>
                </a:solidFill>
              </a:rPr>
              <a:t>Dr. Miranda Davis:  </a:t>
            </a:r>
            <a:r>
              <a:rPr lang="en-US" sz="2000" b="1">
                <a:solidFill>
                  <a:srgbClr val="0070C0"/>
                </a:solidFill>
                <a:hlinkClick r:id="rId6">
                  <a:extLst>
                    <a:ext uri="{A12FA001-AC4F-418D-AE19-62706E023703}">
                      <ahyp:hlinkClr xmlns:ahyp="http://schemas.microsoft.com/office/drawing/2018/hyperlinkcolor" val="tx"/>
                    </a:ext>
                  </a:extLst>
                </a:hlinkClick>
              </a:rPr>
              <a:t>mdavis@npaihb.org</a:t>
            </a:r>
            <a:r>
              <a:rPr lang="en-US" sz="2000" b="1">
                <a:solidFill>
                  <a:srgbClr val="0070C0"/>
                </a:solidFill>
              </a:rPr>
              <a:t> </a:t>
            </a:r>
          </a:p>
        </p:txBody>
      </p:sp>
    </p:spTree>
    <p:extLst>
      <p:ext uri="{BB962C8B-B14F-4D97-AF65-F5344CB8AC3E}">
        <p14:creationId xmlns:p14="http://schemas.microsoft.com/office/powerpoint/2010/main" val="3958261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5358801"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Learning Objectives: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1" y="1732280"/>
            <a:ext cx="6702223" cy="3908762"/>
          </a:xfrm>
          <a:prstGeom prst="rect">
            <a:avLst/>
          </a:prstGeom>
          <a:noFill/>
        </p:spPr>
        <p:txBody>
          <a:bodyPr wrap="square">
            <a:spAutoFit/>
          </a:bodyPr>
          <a:lstStyle/>
          <a:p>
            <a:r>
              <a:rPr lang="en-US" sz="2400" b="1" dirty="0">
                <a:solidFill>
                  <a:srgbClr val="0070C0"/>
                </a:solidFill>
                <a:latin typeface="Calibri" panose="020F0502020204030204" pitchFamily="34" charset="0"/>
                <a:cs typeface="Calibri" panose="020F0502020204030204" pitchFamily="34" charset="0"/>
              </a:rPr>
              <a:t>Upon completion of this course, participants will be able to:</a:t>
            </a:r>
          </a:p>
          <a:p>
            <a:br>
              <a:rPr lang="en-US" sz="2400" dirty="0">
                <a:solidFill>
                  <a:srgbClr val="0070C0"/>
                </a:solidFill>
                <a:latin typeface="Calibri" panose="020F0502020204030204" pitchFamily="34" charset="0"/>
                <a:cs typeface="Calibri" panose="020F0502020204030204" pitchFamily="34" charset="0"/>
              </a:rPr>
            </a:br>
            <a:r>
              <a:rPr lang="en-US" sz="2200" b="1" dirty="0">
                <a:solidFill>
                  <a:srgbClr val="0070C0"/>
                </a:solidFill>
                <a:latin typeface="Calibri" panose="020F0502020204030204" pitchFamily="34" charset="0"/>
                <a:cs typeface="Calibri" panose="020F0502020204030204" pitchFamily="34" charset="0"/>
              </a:rPr>
              <a:t>1.    Identify resources to update clinic policies and 	procedures, protocols and standard operating 	procedures.</a:t>
            </a:r>
          </a:p>
          <a:p>
            <a:endParaRPr lang="en-US" sz="2200" b="1" dirty="0">
              <a:solidFill>
                <a:srgbClr val="0070C0"/>
              </a:solidFill>
              <a:latin typeface="Calibri" panose="020F0502020204030204" pitchFamily="34" charset="0"/>
              <a:cs typeface="Calibri" panose="020F0502020204030204" pitchFamily="34" charset="0"/>
            </a:endParaRPr>
          </a:p>
          <a:p>
            <a:pPr marL="457200" indent="-457200">
              <a:buAutoNum type="arabicPeriod" startAt="2"/>
            </a:pPr>
            <a:r>
              <a:rPr lang="en-US" sz="2200" b="1" dirty="0">
                <a:solidFill>
                  <a:srgbClr val="0070C0"/>
                </a:solidFill>
                <a:latin typeface="Calibri" panose="020F0502020204030204" pitchFamily="34" charset="0"/>
                <a:cs typeface="Calibri" panose="020F0502020204030204" pitchFamily="34" charset="0"/>
              </a:rPr>
              <a:t>Use data to design and implement quality assurance and quality improvement methods</a:t>
            </a:r>
          </a:p>
          <a:p>
            <a:endParaRPr lang="en-US" sz="2200" b="1" dirty="0">
              <a:solidFill>
                <a:srgbClr val="0070C0"/>
              </a:solidFill>
              <a:latin typeface="Calibri" panose="020F0502020204030204" pitchFamily="34" charset="0"/>
              <a:cs typeface="Calibri" panose="020F0502020204030204" pitchFamily="34" charset="0"/>
            </a:endParaRPr>
          </a:p>
          <a:p>
            <a:r>
              <a:rPr lang="en-US" sz="2200" b="1" dirty="0">
                <a:solidFill>
                  <a:srgbClr val="0070C0"/>
                </a:solidFill>
                <a:latin typeface="Calibri" panose="020F0502020204030204" pitchFamily="34" charset="0"/>
                <a:cs typeface="Calibri" panose="020F0502020204030204" pitchFamily="34" charset="0"/>
              </a:rPr>
              <a:t>3.    Employ strategies to manage conflicts in the clinic</a:t>
            </a:r>
            <a:endParaRPr lang="en-US" sz="2200" b="1" dirty="0"/>
          </a:p>
        </p:txBody>
      </p:sp>
      <p:pic>
        <p:nvPicPr>
          <p:cNvPr id="5" name="Picture 4">
            <a:extLst>
              <a:ext uri="{FF2B5EF4-FFF2-40B4-BE49-F238E27FC236}">
                <a16:creationId xmlns:a16="http://schemas.microsoft.com/office/drawing/2014/main" id="{1DD7595E-A175-6CD7-770C-5CCFF83A1DC3}"/>
              </a:ext>
            </a:extLst>
          </p:cNvPr>
          <p:cNvPicPr>
            <a:picLocks noChangeAspect="1"/>
          </p:cNvPicPr>
          <p:nvPr/>
        </p:nvPicPr>
        <p:blipFill>
          <a:blip r:embed="rId3"/>
          <a:stretch>
            <a:fillRect/>
          </a:stretch>
        </p:blipFill>
        <p:spPr>
          <a:xfrm rot="5400000">
            <a:off x="8208431" y="2887129"/>
            <a:ext cx="4538137" cy="3403603"/>
          </a:xfrm>
          <a:prstGeom prst="rect">
            <a:avLst/>
          </a:prstGeom>
        </p:spPr>
      </p:pic>
    </p:spTree>
    <p:extLst>
      <p:ext uri="{BB962C8B-B14F-4D97-AF65-F5344CB8AC3E}">
        <p14:creationId xmlns:p14="http://schemas.microsoft.com/office/powerpoint/2010/main" val="2072477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41156" y="207266"/>
            <a:ext cx="3109687" cy="1030013"/>
          </a:xfrm>
        </p:spPr>
        <p:txBody>
          <a:bodyPr>
            <a:noAutofit/>
          </a:bodyPr>
          <a:lstStyle/>
          <a:p>
            <a:r>
              <a:rPr lang="en-US" sz="4800" b="1">
                <a:solidFill>
                  <a:srgbClr val="0070C0"/>
                </a:solidFill>
                <a:latin typeface="Calibri" panose="020F0502020204030204" pitchFamily="34" charset="0"/>
                <a:cs typeface="Calibri" panose="020F0502020204030204" pitchFamily="34" charset="0"/>
              </a:rPr>
              <a:t>Thank You!</a:t>
            </a:r>
          </a:p>
          <a:p>
            <a:endParaRPr lang="en-US" sz="4800" b="1">
              <a:solidFill>
                <a:srgbClr val="0070C0"/>
              </a:solidFill>
            </a:endParaRPr>
          </a:p>
          <a:p>
            <a:endParaRPr lang="en-US" sz="4800" b="1">
              <a:solidFill>
                <a:schemeClr val="accent1">
                  <a:lumMod val="50000"/>
                </a:schemeClr>
              </a:solidFill>
            </a:endParaRPr>
          </a:p>
        </p:txBody>
      </p:sp>
      <p:pic>
        <p:nvPicPr>
          <p:cNvPr id="5" name="Picture 4">
            <a:extLst>
              <a:ext uri="{FF2B5EF4-FFF2-40B4-BE49-F238E27FC236}">
                <a16:creationId xmlns:a16="http://schemas.microsoft.com/office/drawing/2014/main" id="{8B886094-009E-9F7A-5C9F-0E429B70610D}"/>
              </a:ext>
            </a:extLst>
          </p:cNvPr>
          <p:cNvPicPr>
            <a:picLocks noChangeAspect="1"/>
          </p:cNvPicPr>
          <p:nvPr/>
        </p:nvPicPr>
        <p:blipFill>
          <a:blip r:embed="rId3"/>
          <a:stretch>
            <a:fillRect/>
          </a:stretch>
        </p:blipFill>
        <p:spPr>
          <a:xfrm>
            <a:off x="1573326" y="926386"/>
            <a:ext cx="6759348" cy="5165578"/>
          </a:xfrm>
          <a:prstGeom prst="rect">
            <a:avLst/>
          </a:prstGeom>
        </p:spPr>
      </p:pic>
      <p:sp>
        <p:nvSpPr>
          <p:cNvPr id="2" name="TextBox 1">
            <a:extLst>
              <a:ext uri="{FF2B5EF4-FFF2-40B4-BE49-F238E27FC236}">
                <a16:creationId xmlns:a16="http://schemas.microsoft.com/office/drawing/2014/main" id="{1DAC7359-DAAA-082D-65A8-DAA188D76A9B}"/>
              </a:ext>
            </a:extLst>
          </p:cNvPr>
          <p:cNvSpPr txBox="1"/>
          <p:nvPr/>
        </p:nvSpPr>
        <p:spPr>
          <a:xfrm>
            <a:off x="8604504" y="2305615"/>
            <a:ext cx="3255264" cy="2246769"/>
          </a:xfrm>
          <a:prstGeom prst="rect">
            <a:avLst/>
          </a:prstGeom>
          <a:noFill/>
        </p:spPr>
        <p:txBody>
          <a:bodyPr wrap="square" rtlCol="0">
            <a:spAutoFit/>
          </a:bodyPr>
          <a:lstStyle/>
          <a:p>
            <a:pPr algn="ct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CDE Course = DE0832</a:t>
            </a:r>
          </a:p>
          <a:p>
            <a:endPar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Completion Code = </a:t>
            </a:r>
          </a:p>
          <a:p>
            <a:pPr algn="ct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Siletz</a:t>
            </a:r>
          </a:p>
        </p:txBody>
      </p:sp>
    </p:spTree>
    <p:extLst>
      <p:ext uri="{BB962C8B-B14F-4D97-AF65-F5344CB8AC3E}">
        <p14:creationId xmlns:p14="http://schemas.microsoft.com/office/powerpoint/2010/main" val="4168133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721" y="756634"/>
            <a:ext cx="5358801" cy="1148366"/>
          </a:xfrm>
        </p:spPr>
        <p:txBody>
          <a:bodyPr anchor="ctr">
            <a:normAutofit/>
          </a:bodyPr>
          <a:lstStyle/>
          <a:p>
            <a:r>
              <a:rPr lang="en-US" sz="4400" b="1" u="sng" dirty="0">
                <a:solidFill>
                  <a:srgbClr val="0070C0"/>
                </a:solidFill>
                <a:latin typeface="Calibri" panose="020F0502020204030204" pitchFamily="34" charset="0"/>
                <a:cs typeface="Calibri" panose="020F0502020204030204" pitchFamily="34" charset="0"/>
              </a:rPr>
              <a:t>Learning Objectives:</a:t>
            </a:r>
            <a:endParaRPr lang="en-US" sz="24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FD601-B6CB-263E-C794-B39A6499B74F}"/>
              </a:ext>
            </a:extLst>
          </p:cNvPr>
          <p:cNvSpPr txBox="1"/>
          <p:nvPr/>
        </p:nvSpPr>
        <p:spPr>
          <a:xfrm>
            <a:off x="1993722" y="1732280"/>
            <a:ext cx="2805302" cy="461665"/>
          </a:xfrm>
          <a:prstGeom prst="rect">
            <a:avLst/>
          </a:prstGeom>
          <a:noFill/>
        </p:spPr>
        <p:txBody>
          <a:bodyPr wrap="square">
            <a:spAutoFit/>
          </a:bodyPr>
          <a:lstStyle/>
          <a:p>
            <a:r>
              <a:rPr lang="en-US" sz="2400" b="1" dirty="0">
                <a:solidFill>
                  <a:srgbClr val="0070C0"/>
                </a:solidFill>
                <a:latin typeface="Calibri" panose="020F0502020204030204" pitchFamily="34" charset="0"/>
                <a:cs typeface="Calibri" panose="020F0502020204030204" pitchFamily="34" charset="0"/>
              </a:rPr>
              <a:t>Most importantly:</a:t>
            </a:r>
            <a:endParaRPr lang="en-US" sz="2200" b="1" dirty="0"/>
          </a:p>
        </p:txBody>
      </p:sp>
      <p:pic>
        <p:nvPicPr>
          <p:cNvPr id="5" name="Picture 4">
            <a:extLst>
              <a:ext uri="{FF2B5EF4-FFF2-40B4-BE49-F238E27FC236}">
                <a16:creationId xmlns:a16="http://schemas.microsoft.com/office/drawing/2014/main" id="{1DD7595E-A175-6CD7-770C-5CCFF83A1DC3}"/>
              </a:ext>
            </a:extLst>
          </p:cNvPr>
          <p:cNvPicPr>
            <a:picLocks noChangeAspect="1"/>
          </p:cNvPicPr>
          <p:nvPr/>
        </p:nvPicPr>
        <p:blipFill>
          <a:blip r:embed="rId3"/>
          <a:stretch>
            <a:fillRect/>
          </a:stretch>
        </p:blipFill>
        <p:spPr>
          <a:xfrm rot="5400000">
            <a:off x="8208431" y="2887129"/>
            <a:ext cx="4538137" cy="3403603"/>
          </a:xfrm>
          <a:prstGeom prst="rect">
            <a:avLst/>
          </a:prstGeom>
        </p:spPr>
      </p:pic>
      <p:sp>
        <p:nvSpPr>
          <p:cNvPr id="6" name="TextBox 5">
            <a:extLst>
              <a:ext uri="{FF2B5EF4-FFF2-40B4-BE49-F238E27FC236}">
                <a16:creationId xmlns:a16="http://schemas.microsoft.com/office/drawing/2014/main" id="{63630F40-667E-DC59-1DE7-73757504E07F}"/>
              </a:ext>
            </a:extLst>
          </p:cNvPr>
          <p:cNvSpPr txBox="1"/>
          <p:nvPr/>
        </p:nvSpPr>
        <p:spPr>
          <a:xfrm>
            <a:off x="1751549" y="3712044"/>
            <a:ext cx="6094948" cy="1200329"/>
          </a:xfrm>
          <a:prstGeom prst="rect">
            <a:avLst/>
          </a:prstGeom>
          <a:noFill/>
        </p:spPr>
        <p:txBody>
          <a:bodyPr wrap="square">
            <a:spAutoFit/>
          </a:bodyPr>
          <a:lstStyle/>
          <a:p>
            <a:pPr marL="0" marR="0">
              <a:spcBef>
                <a:spcPts val="0"/>
              </a:spcBef>
              <a:spcAft>
                <a:spcPts val="0"/>
              </a:spcAft>
            </a:pPr>
            <a:r>
              <a:rPr lang="en-US" sz="1800" b="1" dirty="0">
                <a:solidFill>
                  <a:srgbClr val="0070C0"/>
                </a:solidFill>
                <a:effectLst/>
                <a:latin typeface="Times New Roman" panose="02020603050405020304" pitchFamily="18" charset="0"/>
                <a:ea typeface="Times New Roman" panose="02020603050405020304" pitchFamily="18" charset="0"/>
              </a:rPr>
              <a:t>Additionally, some </a:t>
            </a:r>
            <a:r>
              <a:rPr lang="en-US" sz="1800" b="1" dirty="0" err="1">
                <a:solidFill>
                  <a:srgbClr val="0070C0"/>
                </a:solidFill>
                <a:effectLst/>
                <a:latin typeface="Times New Roman" panose="02020603050405020304" pitchFamily="18" charset="0"/>
                <a:ea typeface="Times New Roman" panose="02020603050405020304" pitchFamily="18" charset="0"/>
              </a:rPr>
              <a:t>quizes</a:t>
            </a:r>
            <a:r>
              <a:rPr lang="en-US" sz="1800" b="1" dirty="0">
                <a:solidFill>
                  <a:srgbClr val="0070C0"/>
                </a:solidFill>
                <a:effectLst/>
                <a:latin typeface="Times New Roman" panose="02020603050405020304" pitchFamily="18" charset="0"/>
                <a:ea typeface="Times New Roman" panose="02020603050405020304" pitchFamily="18" charset="0"/>
              </a:rPr>
              <a:t> have been added:</a:t>
            </a:r>
          </a:p>
          <a:p>
            <a:pPr marL="0" marR="0">
              <a:spcBef>
                <a:spcPts val="0"/>
              </a:spcBef>
              <a:spcAft>
                <a:spcPts val="0"/>
              </a:spcAft>
            </a:pPr>
            <a:r>
              <a:rPr lang="en-US" sz="1800" b="1" dirty="0">
                <a:solidFill>
                  <a:srgbClr val="0070C0"/>
                </a:solidFill>
                <a:effectLst/>
                <a:latin typeface="Times New Roman" panose="02020603050405020304" pitchFamily="18" charset="0"/>
                <a:ea typeface="Times New Roman" panose="02020603050405020304" pitchFamily="18" charset="0"/>
              </a:rPr>
              <a:t>For Example; each equation contains initials for words that when completed make a correct statement.</a:t>
            </a:r>
            <a:endParaRPr lang="en-US" sz="1600" b="1" dirty="0">
              <a:solidFill>
                <a:srgbClr val="0070C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0070C0"/>
                </a:solidFill>
                <a:effectLst/>
                <a:latin typeface="Times New Roman" panose="02020603050405020304" pitchFamily="18" charset="0"/>
                <a:ea typeface="Times New Roman" panose="02020603050405020304" pitchFamily="18" charset="0"/>
              </a:rPr>
              <a:t>Example:  26 = L of the A.  </a:t>
            </a:r>
            <a:endParaRPr lang="en-US" sz="1600" b="1" dirty="0">
              <a:solidFill>
                <a:srgbClr val="0070C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E9AB8A7-2926-1F73-8224-55D000F7347D}"/>
              </a:ext>
            </a:extLst>
          </p:cNvPr>
          <p:cNvSpPr txBox="1"/>
          <p:nvPr/>
        </p:nvSpPr>
        <p:spPr>
          <a:xfrm>
            <a:off x="2728223" y="2716189"/>
            <a:ext cx="4141601"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Enjoy Yourselves!</a:t>
            </a:r>
            <a:endParaRPr lang="en-US" sz="3600" dirty="0"/>
          </a:p>
        </p:txBody>
      </p:sp>
      <p:sp>
        <p:nvSpPr>
          <p:cNvPr id="10" name="TextBox 9">
            <a:extLst>
              <a:ext uri="{FF2B5EF4-FFF2-40B4-BE49-F238E27FC236}">
                <a16:creationId xmlns:a16="http://schemas.microsoft.com/office/drawing/2014/main" id="{7C98BD7F-6E78-9445-CED9-3337109E47AD}"/>
              </a:ext>
            </a:extLst>
          </p:cNvPr>
          <p:cNvSpPr txBox="1"/>
          <p:nvPr/>
        </p:nvSpPr>
        <p:spPr>
          <a:xfrm>
            <a:off x="1751549" y="5261897"/>
            <a:ext cx="3920884" cy="369332"/>
          </a:xfrm>
          <a:prstGeom prst="rect">
            <a:avLst/>
          </a:prstGeom>
          <a:noFill/>
        </p:spPr>
        <p:txBody>
          <a:bodyPr wrap="square">
            <a:spAutoFit/>
          </a:bodyPr>
          <a:lstStyle/>
          <a:p>
            <a:r>
              <a:rPr lang="en-US" sz="1800" b="1" u="sng" dirty="0">
                <a:solidFill>
                  <a:srgbClr val="0070C0"/>
                </a:solidFill>
                <a:effectLst/>
                <a:latin typeface="Times New Roman" panose="02020603050405020304" pitchFamily="18" charset="0"/>
                <a:ea typeface="Times New Roman" panose="02020603050405020304" pitchFamily="18" charset="0"/>
              </a:rPr>
              <a:t>L</a:t>
            </a:r>
            <a:r>
              <a:rPr lang="en-US" sz="1800" b="1" dirty="0">
                <a:solidFill>
                  <a:srgbClr val="0070C0"/>
                </a:solidFill>
                <a:effectLst/>
                <a:latin typeface="Times New Roman" panose="02020603050405020304" pitchFamily="18" charset="0"/>
                <a:ea typeface="Times New Roman" panose="02020603050405020304" pitchFamily="18" charset="0"/>
              </a:rPr>
              <a:t>etters of the </a:t>
            </a:r>
            <a:r>
              <a:rPr lang="en-US" sz="1800" b="1" u="sng" dirty="0">
                <a:solidFill>
                  <a:srgbClr val="0070C0"/>
                </a:solidFill>
                <a:effectLst/>
                <a:latin typeface="Times New Roman" panose="02020603050405020304" pitchFamily="18" charset="0"/>
                <a:ea typeface="Times New Roman" panose="02020603050405020304" pitchFamily="18" charset="0"/>
              </a:rPr>
              <a:t>A</a:t>
            </a:r>
            <a:r>
              <a:rPr lang="en-US" sz="1800" b="1" dirty="0">
                <a:solidFill>
                  <a:srgbClr val="0070C0"/>
                </a:solidFill>
                <a:effectLst/>
                <a:latin typeface="Times New Roman" panose="02020603050405020304" pitchFamily="18" charset="0"/>
                <a:ea typeface="Times New Roman" panose="02020603050405020304" pitchFamily="18" charset="0"/>
              </a:rPr>
              <a:t>lphabet.</a:t>
            </a:r>
            <a:endParaRPr lang="en-US" b="1" dirty="0">
              <a:solidFill>
                <a:srgbClr val="0070C0"/>
              </a:solidFill>
            </a:endParaRPr>
          </a:p>
        </p:txBody>
      </p:sp>
    </p:spTree>
    <p:extLst>
      <p:ext uri="{BB962C8B-B14F-4D97-AF65-F5344CB8AC3E}">
        <p14:creationId xmlns:p14="http://schemas.microsoft.com/office/powerpoint/2010/main" val="662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350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68C7D7-A704-2006-048A-08BADF9FA7D8}"/>
              </a:ext>
            </a:extLst>
          </p:cNvPr>
          <p:cNvSpPr txBox="1"/>
          <p:nvPr/>
        </p:nvSpPr>
        <p:spPr>
          <a:xfrm>
            <a:off x="5637125" y="3376246"/>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223A4086-9C87-794D-DEB1-026BB8399104}"/>
              </a:ext>
            </a:extLst>
          </p:cNvPr>
          <p:cNvSpPr txBox="1"/>
          <p:nvPr/>
        </p:nvSpPr>
        <p:spPr>
          <a:xfrm>
            <a:off x="696534" y="109567"/>
            <a:ext cx="4723605" cy="646331"/>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The Survey of Topics</a:t>
            </a:r>
          </a:p>
        </p:txBody>
      </p:sp>
      <p:pic>
        <p:nvPicPr>
          <p:cNvPr id="5" name="Picture 4">
            <a:extLst>
              <a:ext uri="{FF2B5EF4-FFF2-40B4-BE49-F238E27FC236}">
                <a16:creationId xmlns:a16="http://schemas.microsoft.com/office/drawing/2014/main" id="{5797B9AA-22BC-8CA9-2E0D-4C8827A1EE07}"/>
              </a:ext>
            </a:extLst>
          </p:cNvPr>
          <p:cNvPicPr>
            <a:picLocks noChangeAspect="1"/>
          </p:cNvPicPr>
          <p:nvPr/>
        </p:nvPicPr>
        <p:blipFill>
          <a:blip r:embed="rId3"/>
          <a:stretch>
            <a:fillRect/>
          </a:stretch>
        </p:blipFill>
        <p:spPr>
          <a:xfrm>
            <a:off x="5169500" y="109567"/>
            <a:ext cx="6916902" cy="6648805"/>
          </a:xfrm>
          <a:prstGeom prst="rect">
            <a:avLst/>
          </a:prstGeom>
        </p:spPr>
      </p:pic>
    </p:spTree>
    <p:extLst>
      <p:ext uri="{BB962C8B-B14F-4D97-AF65-F5344CB8AC3E}">
        <p14:creationId xmlns:p14="http://schemas.microsoft.com/office/powerpoint/2010/main" val="318831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68C7D7-A704-2006-048A-08BADF9FA7D8}"/>
              </a:ext>
            </a:extLst>
          </p:cNvPr>
          <p:cNvSpPr txBox="1"/>
          <p:nvPr/>
        </p:nvSpPr>
        <p:spPr>
          <a:xfrm>
            <a:off x="5637125" y="3376246"/>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223A4086-9C87-794D-DEB1-026BB8399104}"/>
              </a:ext>
            </a:extLst>
          </p:cNvPr>
          <p:cNvSpPr txBox="1"/>
          <p:nvPr/>
        </p:nvSpPr>
        <p:spPr>
          <a:xfrm>
            <a:off x="1372395" y="109567"/>
            <a:ext cx="9925525" cy="646331"/>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Today’s Agenda</a:t>
            </a:r>
          </a:p>
        </p:txBody>
      </p:sp>
      <p:sp>
        <p:nvSpPr>
          <p:cNvPr id="3" name="TextBox 2">
            <a:extLst>
              <a:ext uri="{FF2B5EF4-FFF2-40B4-BE49-F238E27FC236}">
                <a16:creationId xmlns:a16="http://schemas.microsoft.com/office/drawing/2014/main" id="{A0985A41-6117-52CC-45F8-0792E1D60A2E}"/>
              </a:ext>
            </a:extLst>
          </p:cNvPr>
          <p:cNvSpPr txBox="1"/>
          <p:nvPr/>
        </p:nvSpPr>
        <p:spPr>
          <a:xfrm>
            <a:off x="4766868" y="755898"/>
            <a:ext cx="6685203" cy="5632311"/>
          </a:xfrm>
          <a:prstGeom prst="rect">
            <a:avLst/>
          </a:prstGeom>
          <a:noFill/>
        </p:spPr>
        <p:txBody>
          <a:bodyPr wrap="square">
            <a:spAutoFit/>
          </a:bodyPr>
          <a:lstStyle/>
          <a:p>
            <a:pPr marL="0" marR="0" algn="l">
              <a:spcBef>
                <a:spcPts val="0"/>
              </a:spcBef>
              <a:spcAft>
                <a:spcPts val="0"/>
              </a:spcAft>
            </a:pPr>
            <a:r>
              <a:rPr lang="en-US" sz="2000" b="1" i="0" dirty="0">
                <a:solidFill>
                  <a:srgbClr val="0070C0"/>
                </a:solidFill>
                <a:effectLst/>
                <a:latin typeface="Arial" panose="020B0604020202020204" pitchFamily="34" charset="0"/>
              </a:rPr>
              <a:t>12:00 - 1:00 Lunch</a:t>
            </a: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Introductions of all participants</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1:00-1:30 </a:t>
            </a:r>
            <a:r>
              <a:rPr lang="en-US" sz="2000" b="1" dirty="0">
                <a:solidFill>
                  <a:srgbClr val="0070C0"/>
                </a:solidFill>
                <a:latin typeface="Arial" panose="020B0604020202020204" pitchFamily="34" charset="0"/>
              </a:rPr>
              <a:t>IHS and </a:t>
            </a:r>
            <a:r>
              <a:rPr lang="en-US" sz="2000" b="1" i="0" dirty="0">
                <a:solidFill>
                  <a:srgbClr val="0070C0"/>
                </a:solidFill>
                <a:effectLst/>
                <a:latin typeface="Arial" panose="020B0604020202020204" pitchFamily="34" charset="0"/>
              </a:rPr>
              <a:t>NTDSC Updates</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1:30 - 2:30 Policies &amp; Procedures, Protocols/SOPs</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2:30-2:45 Break</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2:45-3:30 Data and QI/QA</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3:30-3:45 Staffing</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3:45-4:30 Conflict Management and Resolution</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0"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4:30-4:45 Wee Smile Collaborative Recruitment</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 </a:t>
            </a:r>
            <a:endParaRPr lang="en-US" sz="2000" b="0" i="0" dirty="0">
              <a:solidFill>
                <a:srgbClr val="0070C0"/>
              </a:solidFill>
              <a:effectLst/>
              <a:latin typeface="Times New Roman" panose="02020603050405020304" pitchFamily="18" charset="0"/>
            </a:endParaRPr>
          </a:p>
          <a:p>
            <a:pPr marL="0" marR="0" algn="l">
              <a:spcBef>
                <a:spcPts val="0"/>
              </a:spcBef>
              <a:spcAft>
                <a:spcPts val="0"/>
              </a:spcAft>
            </a:pPr>
            <a:r>
              <a:rPr lang="en-US" sz="2000" b="1" i="0" dirty="0">
                <a:solidFill>
                  <a:srgbClr val="0070C0"/>
                </a:solidFill>
                <a:effectLst/>
                <a:latin typeface="Arial" panose="020B0604020202020204" pitchFamily="34" charset="0"/>
              </a:rPr>
              <a:t>4:45-5:00 Final Comments/Closing</a:t>
            </a:r>
            <a:endParaRPr lang="en-US" sz="2000" b="0" i="0" dirty="0">
              <a:solidFill>
                <a:srgbClr val="0070C0"/>
              </a:solidFill>
              <a:effectLst/>
              <a:latin typeface="Times New Roman" panose="02020603050405020304" pitchFamily="18" charset="0"/>
            </a:endParaRPr>
          </a:p>
        </p:txBody>
      </p:sp>
    </p:spTree>
    <p:extLst>
      <p:ext uri="{BB962C8B-B14F-4D97-AF65-F5344CB8AC3E}">
        <p14:creationId xmlns:p14="http://schemas.microsoft.com/office/powerpoint/2010/main" val="253661214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1" id="{7CE78351-8E17-0F49-AB34-9701A85C1D11}" vid="{84DE44D2-5704-CD45-88DE-EBDD7FE46329}"/>
    </a:ext>
  </a:extLst>
</a:theme>
</file>

<file path=ppt/theme/theme3.xml><?xml version="1.0" encoding="utf-8"?>
<a:theme xmlns:a="http://schemas.openxmlformats.org/drawingml/2006/main" name="2_Office Theme">
  <a:themeElements>
    <a:clrScheme name="CHAP">
      <a:dk1>
        <a:srgbClr val="000000"/>
      </a:dk1>
      <a:lt1>
        <a:srgbClr val="FFFFFF"/>
      </a:lt1>
      <a:dk2>
        <a:srgbClr val="75CBE9"/>
      </a:dk2>
      <a:lt2>
        <a:srgbClr val="D69FC8"/>
      </a:lt2>
      <a:accent1>
        <a:srgbClr val="F8DDCA"/>
      </a:accent1>
      <a:accent2>
        <a:srgbClr val="1F6B35"/>
      </a:accent2>
      <a:accent3>
        <a:srgbClr val="5B2B2A"/>
      </a:accent3>
      <a:accent4>
        <a:srgbClr val="62BC4C"/>
      </a:accent4>
      <a:accent5>
        <a:srgbClr val="FCBB14"/>
      </a:accent5>
      <a:accent6>
        <a:srgbClr val="932D6C"/>
      </a:accent6>
      <a:hlink>
        <a:srgbClr val="000000"/>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1" id="{7CE78351-8E17-0F49-AB34-9701A85C1D11}" vid="{84DE44D2-5704-CD45-88DE-EBDD7FE4632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5391</TotalTime>
  <Words>5030</Words>
  <Application>Microsoft Office PowerPoint</Application>
  <PresentationFormat>Widescreen</PresentationFormat>
  <Paragraphs>559</Paragraphs>
  <Slides>60</Slides>
  <Notes>53</Notes>
  <HiddenSlides>0</HiddenSlides>
  <MMClips>0</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60</vt:i4>
      </vt:variant>
    </vt:vector>
  </HeadingPairs>
  <TitlesOfParts>
    <vt:vector size="88" baseType="lpstr">
      <vt:lpstr>Aileron</vt:lpstr>
      <vt:lpstr>Aileron Bold</vt:lpstr>
      <vt:lpstr>Arial</vt:lpstr>
      <vt:lpstr>Arial Bold</vt:lpstr>
      <vt:lpstr>Bahnschrift</vt:lpstr>
      <vt:lpstr>Belleza</vt:lpstr>
      <vt:lpstr>Calibri</vt:lpstr>
      <vt:lpstr>Calibri Light</vt:lpstr>
      <vt:lpstr>Canva Sans</vt:lpstr>
      <vt:lpstr>Century Gothic</vt:lpstr>
      <vt:lpstr>Garamond</vt:lpstr>
      <vt:lpstr>Gill Sans</vt:lpstr>
      <vt:lpstr>Gill Sans Nova Book</vt:lpstr>
      <vt:lpstr>Gill Sans Nova Light</vt:lpstr>
      <vt:lpstr>Gill Sans Nova Medium</vt:lpstr>
      <vt:lpstr>IBM Plex Sans Condensed Bold</vt:lpstr>
      <vt:lpstr>Inter</vt:lpstr>
      <vt:lpstr>Microsoft Sans Serif</vt:lpstr>
      <vt:lpstr>Oswald</vt:lpstr>
      <vt:lpstr>Oswald Bold</vt:lpstr>
      <vt:lpstr>Oswald Bold Italics</vt:lpstr>
      <vt:lpstr>Times New Roman</vt:lpstr>
      <vt:lpstr>Wingdings 3</vt:lpstr>
      <vt:lpstr>Wisp</vt:lpstr>
      <vt:lpstr>Office Theme</vt:lpstr>
      <vt:lpstr>2_Office Theme</vt:lpstr>
      <vt:lpstr>3_Office Theme</vt:lpstr>
      <vt:lpstr>1_Office Theme</vt:lpstr>
      <vt:lpstr>Wee  Smile Collaborative:</vt:lpstr>
      <vt:lpstr>PowerPoint Presentation</vt:lpstr>
      <vt:lpstr>PowerPoint Presentation</vt:lpstr>
      <vt:lpstr>Today’s meeting is a combined effort between the Northwest Tribal Dental Support Center and the IHS Portland Area Office</vt:lpstr>
      <vt:lpstr>PowerPoint Presentation</vt:lpstr>
      <vt:lpstr>Learning Objectives:</vt:lpstr>
      <vt:lpstr>Learning Objectives:</vt:lpstr>
      <vt:lpstr>PowerPoint Presentation</vt:lpstr>
      <vt:lpstr>PowerPoint Presentation</vt:lpstr>
      <vt:lpstr>GO FIGURE:</vt:lpstr>
      <vt:lpstr>IHS Updates:</vt:lpstr>
      <vt:lpstr>GO FIGURE:</vt:lpstr>
      <vt:lpstr>NTDSC Updates:</vt:lpstr>
      <vt:lpstr>NTDSC Updates:</vt:lpstr>
      <vt:lpstr>NTDSC Updates:</vt:lpstr>
      <vt:lpstr>NTDSC Updates:</vt:lpstr>
      <vt:lpstr>NTDSC Updates:</vt:lpstr>
      <vt:lpstr>NTDSC Updates:</vt:lpstr>
      <vt:lpstr>NTDSC Updates:</vt:lpstr>
      <vt:lpstr>NTDSC Updates:</vt:lpstr>
      <vt:lpstr>IHS Division of Oral Health (DOH) website</vt:lpstr>
      <vt:lpstr>GO FIGURE:</vt:lpstr>
      <vt:lpstr>Policies and Procedures, Protocols and Standard Operating Procedures:</vt:lpstr>
      <vt:lpstr>Policies and Procedures, Protocols and Standard Operating Procedures:</vt:lpstr>
      <vt:lpstr>Policies and Procedures, Protocols and Standard Operating Procedures: AAAHC </vt:lpstr>
      <vt:lpstr>Policies and Procedures, Protocols and Standard Operating Procedures: AAAHC </vt:lpstr>
      <vt:lpstr>Policies and Procedures, Protocols and Standard Operating Procedures: AAAHC </vt:lpstr>
      <vt:lpstr>GO FIGURE:</vt:lpstr>
      <vt:lpstr>15 minute Break</vt:lpstr>
      <vt:lpstr>GO FIGURE:</vt:lpstr>
      <vt:lpstr>Data, QA/QI:</vt:lpstr>
      <vt:lpstr>Data, QA/QI:</vt:lpstr>
      <vt:lpstr>Data, QA/QI:</vt:lpstr>
      <vt:lpstr>Data, QA/QI:</vt:lpstr>
      <vt:lpstr>Data, QA/QI:</vt:lpstr>
      <vt:lpstr>Data, QA/QI:</vt:lpstr>
      <vt:lpstr>Data, QA/QI:</vt:lpstr>
      <vt:lpstr>GO FIGURE:</vt:lpstr>
      <vt:lpstr>Staffing:</vt:lpstr>
      <vt:lpstr>IHS Websites  (Not the Dental Portal)</vt:lpstr>
      <vt:lpstr>Staffing:</vt:lpstr>
      <vt:lpstr>Tribal Community Health Provider Program (TCHPP)  ESTABLISHED 2015</vt:lpstr>
      <vt:lpstr>PowerPoint Presentation</vt:lpstr>
      <vt:lpstr>PowerPoint Presentation</vt:lpstr>
      <vt:lpstr>PowerPoint Presentation</vt:lpstr>
      <vt:lpstr>Dental Therapists / DHATs always work under the supervision of a Supervising Dentist</vt:lpstr>
      <vt:lpstr>PowerPoint Presentation</vt:lpstr>
      <vt:lpstr>PowerPoint Presentation</vt:lpstr>
      <vt:lpstr>PowerPoint Presentation</vt:lpstr>
      <vt:lpstr>GO FIGURE:</vt:lpstr>
      <vt:lpstr>Conflict Management and Resolution:</vt:lpstr>
      <vt:lpstr>Conflict Management and Resolution:</vt:lpstr>
      <vt:lpstr>Conflict Management and Resolution:</vt:lpstr>
      <vt:lpstr>Conflict Management and Resolution:</vt:lpstr>
      <vt:lpstr>PowerPoint Presentation</vt:lpstr>
      <vt:lpstr>GO FIGURE:</vt:lpstr>
      <vt:lpstr>Wee  Smile Collaborative:</vt:lpstr>
      <vt:lpstr>Document </vt:lpstr>
      <vt:lpstr>PowerPoint Presentation</vt:lpstr>
      <vt:lpstr>PowerPoint Presentation</vt:lpstr>
    </vt:vector>
  </TitlesOfParts>
  <Company>PTHA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Opening Our Clinic for Routine Care at PTHA Dental  presented by Dr. Sean Kelly</dc:title>
  <dc:creator>Sean Kelly</dc:creator>
  <cp:lastModifiedBy>Ticey Mason</cp:lastModifiedBy>
  <cp:revision>12</cp:revision>
  <dcterms:created xsi:type="dcterms:W3CDTF">2020-05-20T21:34:18Z</dcterms:created>
  <dcterms:modified xsi:type="dcterms:W3CDTF">2023-09-22T18:50:09Z</dcterms:modified>
</cp:coreProperties>
</file>