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9.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9.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14.xml" ContentType="application/vnd.openxmlformats-officedocument.presentationml.notesSlide+xml"/>
  <Override PartName="/ppt/ink/ink18.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1" r:id="rId1"/>
    <p:sldMasterId id="2147484109" r:id="rId2"/>
  </p:sldMasterIdLst>
  <p:notesMasterIdLst>
    <p:notesMasterId r:id="rId77"/>
  </p:notesMasterIdLst>
  <p:sldIdLst>
    <p:sldId id="256" r:id="rId3"/>
    <p:sldId id="328" r:id="rId4"/>
    <p:sldId id="329" r:id="rId5"/>
    <p:sldId id="339" r:id="rId6"/>
    <p:sldId id="257" r:id="rId7"/>
    <p:sldId id="258" r:id="rId8"/>
    <p:sldId id="531" r:id="rId9"/>
    <p:sldId id="332" r:id="rId10"/>
    <p:sldId id="549" r:id="rId11"/>
    <p:sldId id="527" r:id="rId12"/>
    <p:sldId id="530" r:id="rId13"/>
    <p:sldId id="526" r:id="rId14"/>
    <p:sldId id="528" r:id="rId15"/>
    <p:sldId id="333" r:id="rId16"/>
    <p:sldId id="529" r:id="rId17"/>
    <p:sldId id="520" r:id="rId18"/>
    <p:sldId id="262" r:id="rId19"/>
    <p:sldId id="279" r:id="rId20"/>
    <p:sldId id="323" r:id="rId21"/>
    <p:sldId id="280" r:id="rId22"/>
    <p:sldId id="523" r:id="rId23"/>
    <p:sldId id="334" r:id="rId24"/>
    <p:sldId id="525" r:id="rId25"/>
    <p:sldId id="340" r:id="rId26"/>
    <p:sldId id="286" r:id="rId27"/>
    <p:sldId id="540" r:id="rId28"/>
    <p:sldId id="287" r:id="rId29"/>
    <p:sldId id="522" r:id="rId30"/>
    <p:sldId id="539" r:id="rId31"/>
    <p:sldId id="537" r:id="rId32"/>
    <p:sldId id="341" r:id="rId33"/>
    <p:sldId id="342" r:id="rId34"/>
    <p:sldId id="538" r:id="rId35"/>
    <p:sldId id="542" r:id="rId36"/>
    <p:sldId id="265" r:id="rId37"/>
    <p:sldId id="547" r:id="rId38"/>
    <p:sldId id="289" r:id="rId39"/>
    <p:sldId id="517" r:id="rId40"/>
    <p:sldId id="282" r:id="rId41"/>
    <p:sldId id="325" r:id="rId42"/>
    <p:sldId id="281" r:id="rId43"/>
    <p:sldId id="343" r:id="rId44"/>
    <p:sldId id="344" r:id="rId45"/>
    <p:sldId id="519" r:id="rId46"/>
    <p:sldId id="545" r:id="rId47"/>
    <p:sldId id="546" r:id="rId48"/>
    <p:sldId id="264" r:id="rId49"/>
    <p:sldId id="285" r:id="rId50"/>
    <p:sldId id="541" r:id="rId51"/>
    <p:sldId id="536" r:id="rId52"/>
    <p:sldId id="330" r:id="rId53"/>
    <p:sldId id="425" r:id="rId54"/>
    <p:sldId id="550" r:id="rId55"/>
    <p:sldId id="437" r:id="rId56"/>
    <p:sldId id="504" r:id="rId57"/>
    <p:sldId id="510" r:id="rId58"/>
    <p:sldId id="503" r:id="rId59"/>
    <p:sldId id="311" r:id="rId60"/>
    <p:sldId id="518" r:id="rId61"/>
    <p:sldId id="524" r:id="rId62"/>
    <p:sldId id="551" r:id="rId63"/>
    <p:sldId id="290" r:id="rId64"/>
    <p:sldId id="498" r:id="rId65"/>
    <p:sldId id="552" r:id="rId66"/>
    <p:sldId id="375" r:id="rId67"/>
    <p:sldId id="376" r:id="rId68"/>
    <p:sldId id="379" r:id="rId69"/>
    <p:sldId id="382" r:id="rId70"/>
    <p:sldId id="293" r:id="rId71"/>
    <p:sldId id="452" r:id="rId72"/>
    <p:sldId id="331" r:id="rId73"/>
    <p:sldId id="553" r:id="rId74"/>
    <p:sldId id="457" r:id="rId75"/>
    <p:sldId id="533" r:id="rId76"/>
  </p:sldIdLst>
  <p:sldSz cx="12192000" cy="6858000"/>
  <p:notesSz cx="6858000" cy="9144000"/>
  <p:custDataLst>
    <p:tags r:id="rId7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92" autoAdjust="0"/>
    <p:restoredTop sz="94660"/>
  </p:normalViewPr>
  <p:slideViewPr>
    <p:cSldViewPr snapToGrid="0">
      <p:cViewPr varScale="1">
        <p:scale>
          <a:sx n="83" d="100"/>
          <a:sy n="83" d="100"/>
        </p:scale>
        <p:origin x="91" y="130"/>
      </p:cViewPr>
      <p:guideLst/>
    </p:cSldViewPr>
  </p:slideViewPr>
  <p:notesTextViewPr>
    <p:cViewPr>
      <p:scale>
        <a:sx n="1" d="1"/>
        <a:sy n="1" d="1"/>
      </p:scale>
      <p:origin x="0" y="0"/>
    </p:cViewPr>
  </p:notesTextViewPr>
  <p:sorterViewPr>
    <p:cViewPr varScale="1">
      <p:scale>
        <a:sx n="100" d="100"/>
        <a:sy n="100" d="100"/>
      </p:scale>
      <p:origin x="0" y="-1300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00:57.547"/>
    </inkml:context>
    <inkml:brush xml:id="br0">
      <inkml:brushProperty name="width" value="0.2" units="cm"/>
      <inkml:brushProperty name="height" value="0.2" units="cm"/>
      <inkml:brushProperty name="color" value="#E71224"/>
    </inkml:brush>
  </inkml:definitions>
  <inkml:trace contextRef="#ctx0" brushRef="#br0">0 1 24575,'0'4'0,"0"6"0,0 6 0,0 4 0,0-6 0,0-9 0,0-10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44:17.108"/>
    </inkml:context>
    <inkml:brush xml:id="br0">
      <inkml:brushProperty name="width" value="0.2" units="cm"/>
      <inkml:brushProperty name="height" value="0.2" units="cm"/>
      <inkml:brushProperty name="color" value="#E71224"/>
    </inkml:brush>
  </inkml:definitions>
  <inkml:trace contextRef="#ctx0" brushRef="#br0">0 0 24575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44:18.288"/>
    </inkml:context>
    <inkml:brush xml:id="br0">
      <inkml:brushProperty name="width" value="0.2" units="cm"/>
      <inkml:brushProperty name="height" value="0.2" units="cm"/>
      <inkml:brushProperty name="color" value="#E71224"/>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44:18.818"/>
    </inkml:context>
    <inkml:brush xml:id="br0">
      <inkml:brushProperty name="width" value="0.2" units="cm"/>
      <inkml:brushProperty name="height" value="0.2" units="cm"/>
      <inkml:brushProperty name="color" value="#E71224"/>
    </inkml:brush>
  </inkml:definitions>
  <inkml:trace contextRef="#ctx0" brushRef="#br0">7 0 24575,'-6'0'0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44:19.238"/>
    </inkml:context>
    <inkml:brush xml:id="br0">
      <inkml:brushProperty name="width" value="0.2" units="cm"/>
      <inkml:brushProperty name="height" value="0.2" units="cm"/>
      <inkml:brushProperty name="color" value="#E71224"/>
    </inkml:brush>
  </inkml:definitions>
  <inkml:trace contextRef="#ctx0" brushRef="#br0">0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44:21.118"/>
    </inkml:context>
    <inkml:brush xml:id="br0">
      <inkml:brushProperty name="width" value="0.2" units="cm"/>
      <inkml:brushProperty name="height" value="0.2" units="cm"/>
      <inkml:brushProperty name="color" value="#E71224"/>
    </inkml:brush>
  </inkml:definitions>
  <inkml:trace contextRef="#ctx0" brushRef="#br0">0 0 24575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59:39.908"/>
    </inkml:context>
    <inkml:brush xml:id="br0">
      <inkml:brushProperty name="width" value="0.2" units="cm"/>
      <inkml:brushProperty name="height" value="0.2" units="cm"/>
      <inkml:brushProperty name="color" value="#E71224"/>
    </inkml:brush>
  </inkml:definitions>
  <inkml:trace contextRef="#ctx0" brushRef="#br0">1 1 24575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59:48.078"/>
    </inkml:context>
    <inkml:brush xml:id="br0">
      <inkml:brushProperty name="width" value="0.2" units="cm"/>
      <inkml:brushProperty name="height" value="0.2" units="cm"/>
      <inkml:brushProperty name="color" value="#E71224"/>
    </inkml:brush>
  </inkml:definitions>
  <inkml:trace contextRef="#ctx0" brushRef="#br0">1 1 24575,'0'7'0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59:48.818"/>
    </inkml:context>
    <inkml:brush xml:id="br0">
      <inkml:brushProperty name="width" value="0.2" units="cm"/>
      <inkml:brushProperty name="height" value="0.2" units="cm"/>
      <inkml:brushProperty name="color" value="#E71224"/>
    </inkml:brush>
  </inkml:definitions>
  <inkml:trace contextRef="#ctx0" brushRef="#br0">1 1 24575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6:00:17.898"/>
    </inkml:context>
    <inkml:brush xml:id="br0">
      <inkml:brushProperty name="width" value="0.2" units="cm"/>
      <inkml:brushProperty name="height" value="0.2" units="cm"/>
      <inkml:brushProperty name="color" value="#E71224"/>
    </inkml:brush>
  </inkml:definitions>
  <inkml:trace contextRef="#ctx0" brushRef="#br0">307 2 24575,'-71'-1'0,"-84"3"0,107 7 0,46-9 0,0 1 0,1-1 0,-1 1 0,0 0 0,0 0 0,1 0 0,-1 0 0,0 0 0,1 0 0,-1 0 0,1 1 0,0-1 0,-1 0 0,1 1 0,0-1 0,0 1 0,0-1 0,0 1 0,0 0 0,0 0 0,-1 2 0,2-3 0,0 0 0,0 0 0,0 0 0,0 0 0,0 0 0,0 0 0,0 0 0,1 0 0,-1 0 0,0 0 0,0 0 0,1-1 0,-1 1 0,1 0 0,-1 0 0,1 0 0,-1-1 0,1 1 0,0 0 0,-1 0 0,1-1 0,0 1 0,-1-1 0,1 1 0,0-1 0,0 1 0,0-1 0,1 1 0,30 11 0,-24-10 0,27 11 0,-1 2 0,51 30 0,-72-38 0,6 5-116,-10-5 178,1-2-1,0 1 0,16 6 1,-24-11-109,-1 0 0,1-1 1,-1 1-1,1-1 0,-1 0 0,1 1 1,-1-1-1,1 0 0,-1 0 1,1 0-1,-1 0 0,1 0 0,0 0 1,-1 0-1,1 0 0,-1-1 1,1 1-1,-1-1 0,1 1 0,-1-1 1,0 0-1,1 1 0,-1-1 1,0 0-1,1 0 0,-1 0 0,0 0 1,0 0-1,0 0 0,0 0 1,2-3-1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01:04.009"/>
    </inkml:context>
    <inkml:brush xml:id="br0">
      <inkml:brushProperty name="width" value="0.2" units="cm"/>
      <inkml:brushProperty name="height" value="0.2" units="cm"/>
      <inkml:brushProperty name="color" value="#E71224"/>
    </inkml:brush>
  </inkml:definitions>
  <inkml:trace contextRef="#ctx0" brushRef="#br0">25 102 24575,'-1'0'0,"-1"0"0,1 0 0,0 0 0,-1 0 0,1 0 0,0 0 0,-1 0 0,1-1 0,0 1 0,0 0 0,-1-1 0,1 1 0,0-1 0,0 0 0,-2-1 0,2 2 0,1-1 0,0 1 0,0-1 0,-1 1 0,1 0 0,0-1 0,0 1 0,0-1 0,0 1 0,0-1 0,0 1 0,-1-1 0,1 1 0,0-1 0,0 1 0,1-1 0,-1 1 0,0-1 0,0 1 0,0-1 0,0 1 0,0-1 0,0 1 0,1-1 0,-1 1 0,1-1 0,1-3 0,0 1 0,1 0 0,-1 0 0,1 0 0,0 0 0,0 1 0,0-1 0,5-2 0,10-4 0,0 0 0,0 1 0,1 2 0,0 0 0,0 1 0,22-4 0,-38 9 0,-1-1 0,1 1 0,-1-1 0,0 1 0,1 0 0,-1 0 0,1 0 0,-1 0 0,1 1 0,-1-1 0,1 1 0,-1-1 0,0 1 0,1 0 0,-1 0 0,0 0 0,1 0 0,-1 0 0,0 1 0,0-1 0,0 0 0,0 1 0,0 0 0,-1-1 0,1 1 0,0 0 0,-1 0 0,1 0 0,-1 0 0,0 0 0,0 1 0,0-1 0,0 0 0,0 0 0,0 1 0,0-1 0,-1 1 0,1-1 0,-1 1 0,0-1 0,0 1 0,0-1 0,0 0 0,0 1 0,0-1 0,-1 1 0,1-1 0,-1 1 0,0-1 0,0 0 0,1 1 0,-2-1 0,0 3 0,-2 1-68,1 1 0,-1-1-1,0 0 1,0 0 0,-1-1 0,0 1-1,0-1 1,0 0 0,-1 0 0,0-1-1,0 0 1,0 0 0,0 0 0,0-1-1,-1 0 1,0 0 0,1 0-1,-1-1 1,-13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02:45.857"/>
    </inkml:context>
    <inkml:brush xml:id="br0">
      <inkml:brushProperty name="width" value="0.2" units="cm"/>
      <inkml:brushProperty name="height" value="0.2" units="cm"/>
      <inkml:brushProperty name="color" value="#E71224"/>
    </inkml:brush>
  </inkml:definitions>
  <inkml:trace contextRef="#ctx0" brushRef="#br0">126 0 24575,'-5'0'0,"-5"0"0,-6 0 0,-4 0 0,-3 0 0,-3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05:16.578"/>
    </inkml:context>
    <inkml:brush xml:id="br0">
      <inkml:brushProperty name="width" value="0.2" units="cm"/>
      <inkml:brushProperty name="height" value="0.2" units="cm"/>
      <inkml:brushProperty name="color" value="#E71224"/>
    </inkml:brush>
  </inkml:definitions>
  <inkml:trace contextRef="#ctx0" brushRef="#br0">20 0 24575,'0'5'0,"-4"0"0,-2 5 0,1 5 0,0 4 0,7-1 0,1 1 0,2 1 0,3 2 0,5-4 0,5-3 0,-1-10 0,-3-10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05:18.757"/>
    </inkml:context>
    <inkml:brush xml:id="br0">
      <inkml:brushProperty name="width" value="0.2" units="cm"/>
      <inkml:brushProperty name="height" value="0.2"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31:57.505"/>
    </inkml:context>
    <inkml:brush xml:id="br0">
      <inkml:brushProperty name="width" value="0.2" units="cm"/>
      <inkml:brushProperty name="height" value="0.2" units="cm"/>
      <inkml:brushProperty name="color" value="#E71224"/>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31:58.478"/>
    </inkml:context>
    <inkml:brush xml:id="br0">
      <inkml:brushProperty name="width" value="0.2" units="cm"/>
      <inkml:brushProperty name="height" value="0.2" units="cm"/>
      <inkml:brushProperty name="color" value="#E71224"/>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32:00.868"/>
    </inkml:context>
    <inkml:brush xml:id="br0">
      <inkml:brushProperty name="width" value="0.2" units="cm"/>
      <inkml:brushProperty name="height" value="0.2" units="cm"/>
      <inkml:brushProperty name="color" value="#E71224"/>
    </inkml:brush>
  </inkml:definitions>
  <inkml:trace contextRef="#ctx0" brushRef="#br0">7 57 24575,'4'-1'0,"0"0"0,-1 0 0,1 0 0,0-1 0,0 1 0,0-1 0,-1 0 0,4-2 0,12-6 0,-3 2 0,-7 4 0,0 0 0,1 0 0,0 1 0,16-4 0,-24 6 0,0 1 0,0 0 0,1 0 0,-1 0 0,0 0 0,0 0 0,0 0 0,0 0 0,0 1 0,0-1 0,1 1 0,-1 0 0,0-1 0,0 1 0,-1 0 0,1 0 0,0 0 0,0 1 0,0-1 0,-1 0 0,1 1 0,0-1 0,-1 1 0,1-1 0,-1 1 0,0 0 0,2 3 0,1 3 0,-1 0 0,0 0 0,0 0 0,-1 0 0,0 0 0,0 0 0,-1 1 0,-1-1 0,1 1 0,-1-1 0,0 1 0,-1-1 0,0 1 0,-1-1 0,-3 14 0,2-11 0,-1-1 0,0 1 0,0-1 0,-1 0 0,-1 0 0,1 0 0,-2-1 0,1 1 0,-1-2 0,-1 1 0,-9 9 0,13-15 0,0 0 0,0 0 0,0 0 0,-1 0 0,1-1 0,-1 1 0,1-1 0,-1 0 0,0-1 0,0 1 0,0-1 0,-8 1 0,11-2 0,0 0 0,0 0 0,0 0 0,0 0 0,-1-1 0,1 1 0,0-1 0,0 0 0,0 0 0,0 0 0,0 0 0,0 0 0,0 0 0,1 0 0,-1 0 0,0-1 0,1 1 0,-1-1 0,1 1 0,-1-1 0,1 0 0,0 1 0,-1-1 0,1 0 0,0 0 0,0 0 0,0 0 0,1 0 0,-1 0 0,0-4 0,-4-14-273,1 0 0,1-1 0,1 0 0,1-29 0,1 8-6553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9T05:38:20.688"/>
    </inkml:context>
    <inkml:brush xml:id="br0">
      <inkml:brushProperty name="width" value="0.2" units="cm"/>
      <inkml:brushProperty name="height" value="0.2" units="cm"/>
      <inkml:brushProperty name="color" value="#E71224"/>
    </inkml:brush>
  </inkml:definitions>
  <inkml:trace contextRef="#ctx0" brushRef="#br0">243 191 24575,'2'-1'0,"4"-12"0,-6 12 0,0 0 0,0 0 0,-1 0 0,1 0 0,-1 0 0,1 1 0,-1-1 0,1 0 0,-1 0 0,1 1 0,-1-1 0,0 0 0,1 1 0,-1-1 0,0 0 0,0 1 0,1-1 0,-1 1 0,0-1 0,0 1 0,0 0 0,0-1 0,0 1 0,1 0 0,-1 0 0,0 0 0,0-1 0,-2 1 0,-24-4 0,1 0 0,-1 2 0,-48 2 0,50 0 0,20 0 0,0 0 0,0 0 0,0 0 0,0 1 0,-9 3 0,13-4 0,1 0 0,-1 0 0,1 1 0,-1-1 0,0 0 0,1 1 0,-1-1 0,1 1 0,-1-1 0,1 1 0,-1-1 0,1 1 0,0-1 0,-1 1 0,1-1 0,-1 1 0,1 0 0,0-1 0,0 1 0,-1-1 0,1 1 0,0 0 0,0-1 0,0 1 0,0 0 0,0-1 0,0 1 0,0 0 0,0-1 0,0 1 0,0 0 0,0-1 0,0 1 0,0 0 0,1-1 0,-1 1 0,0 0 0,0-1 0,1 1 0,-1 0 0,0-1 0,1 1 0,-1-1 0,1 1 0,-1-1 0,1 1 0,-1-1 0,1 1 0,0-1 0,2 5 0,1-2 0,0 1 0,0 0 0,0-1 0,1 0 0,-1 0 0,1 0 0,-1 0 0,1-1 0,0 1 0,0-1 0,0-1 0,0 1 0,1-1 0,-1 0 0,0 0 0,1 0 0,9-1 0,-9 1 0,-1-2 0,1 1 0,0 0 0,-1-1 0,1 0 0,-1-1 0,0 1 0,1-1 0,-1 0 0,0 0 0,0 0 0,0-1 0,0 0 0,-1 0 0,1 0 0,-1-1 0,0 1 0,5-6 0,-4 2 0,0 0 0,-1 0 0,0 0 0,-1-1 0,0 0 0,0 1 0,0-1 0,-1 0 0,2-11 0,-1-1 0,-1 0 0,-1-31 0,-1 51 0,0 0 0,0 0 0,0-1 0,0 1 0,0 0 0,0 0 0,0-1 0,0 1 0,0 0 0,0-1 0,0 1 0,0 0 0,0 0 0,0-1 0,0 1 0,0 0 0,0-1 0,0 1 0,-1 0 0,1 0 0,0-1 0,0 1 0,0 0 0,0 0 0,-1 0 0,1-1 0,0 1 0,0 0 0,0 0 0,-1 0 0,1-1 0,0 1 0,0 0 0,-1 0 0,1 0 0,0 0 0,-1 0 0,1 0 0,0 0 0,0 0 0,-1-1 0,-13 10 0,-15 24 0,24-27 0,0 0-124,0-1 0,-1 0 0,0 0 0,0 0 0,0-1 0,0 0-1,-1 0 1,0 0 0,1-1 0,-11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066473-98D5-4031-B376-794751587C96}"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0F7B7-4D36-4EE0-B2D2-26A811649564}" type="slidenum">
              <a:rPr lang="en-US" smtClean="0"/>
              <a:t>‹#›</a:t>
            </a:fld>
            <a:endParaRPr lang="en-US"/>
          </a:p>
        </p:txBody>
      </p:sp>
    </p:spTree>
    <p:extLst>
      <p:ext uri="{BB962C8B-B14F-4D97-AF65-F5344CB8AC3E}">
        <p14:creationId xmlns:p14="http://schemas.microsoft.com/office/powerpoint/2010/main" val="2311287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ptodate.com/contents/bupivacaine-drug-information?search=LAST&amp;topicRef=90613&amp;source=see_link"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uptodate.com/contents/local-anesthetic-systemic-toxicity/abstract/24" TargetMode="External"/><Relationship Id="rId5" Type="http://schemas.openxmlformats.org/officeDocument/2006/relationships/hyperlink" Target="https://www.uptodate.com/contents/lidocaine-drug-information?search=LAST&amp;topicRef=90613&amp;source=see_link" TargetMode="External"/><Relationship Id="rId4" Type="http://schemas.openxmlformats.org/officeDocument/2006/relationships/hyperlink" Target="https://www.uptodate.com/contents/ropivacaine-drug-information?search=LAST&amp;topicRef=90613&amp;source=see_link"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bi.nlm.nih.gov/books/NBK532909/"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ncbi.nlm.nih.gov/books/NBK554582/"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E3897A-B7A9-4930-9E2D-930715A9215A}" type="slidenum">
              <a:rPr lang="en-US" smtClean="0"/>
              <a:t>2</a:t>
            </a:fld>
            <a:endParaRPr lang="en-US"/>
          </a:p>
        </p:txBody>
      </p:sp>
    </p:spTree>
    <p:extLst>
      <p:ext uri="{BB962C8B-B14F-4D97-AF65-F5344CB8AC3E}">
        <p14:creationId xmlns:p14="http://schemas.microsoft.com/office/powerpoint/2010/main" val="2129072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37</a:t>
            </a:fld>
            <a:endParaRPr lang="en-US"/>
          </a:p>
        </p:txBody>
      </p:sp>
    </p:spTree>
    <p:extLst>
      <p:ext uri="{BB962C8B-B14F-4D97-AF65-F5344CB8AC3E}">
        <p14:creationId xmlns:p14="http://schemas.microsoft.com/office/powerpoint/2010/main" val="420919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89BBD4-82F8-4162-A1A2-B1B80B3E2A9C}" type="slidenum">
              <a:rPr lang="en-US" smtClean="0"/>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40</a:t>
            </a:fld>
            <a:endParaRPr lang="en-US"/>
          </a:p>
        </p:txBody>
      </p:sp>
    </p:spTree>
    <p:extLst>
      <p:ext uri="{BB962C8B-B14F-4D97-AF65-F5344CB8AC3E}">
        <p14:creationId xmlns:p14="http://schemas.microsoft.com/office/powerpoint/2010/main" val="273960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41</a:t>
            </a:fld>
            <a:endParaRPr lang="en-US"/>
          </a:p>
        </p:txBody>
      </p:sp>
    </p:spTree>
    <p:extLst>
      <p:ext uri="{BB962C8B-B14F-4D97-AF65-F5344CB8AC3E}">
        <p14:creationId xmlns:p14="http://schemas.microsoft.com/office/powerpoint/2010/main" val="23561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47</a:t>
            </a:fld>
            <a:endParaRPr lang="en-US"/>
          </a:p>
        </p:txBody>
      </p:sp>
    </p:spTree>
    <p:extLst>
      <p:ext uri="{BB962C8B-B14F-4D97-AF65-F5344CB8AC3E}">
        <p14:creationId xmlns:p14="http://schemas.microsoft.com/office/powerpoint/2010/main" val="1179343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89BBD4-82F8-4162-A1A2-B1B80B3E2A9C}" type="slidenum">
              <a:rPr lang="en-US" smtClean="0"/>
              <a:pPr/>
              <a:t>48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AA520141-29D2-C86C-6D93-055E94DFA3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47EE0CC7-7E99-31B7-752A-1EEEB37C40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1748" name="Slide Number Placeholder 3">
            <a:extLst>
              <a:ext uri="{FF2B5EF4-FFF2-40B4-BE49-F238E27FC236}">
                <a16:creationId xmlns:a16="http://schemas.microsoft.com/office/drawing/2014/main" id="{70935F2A-B09C-535E-431B-52F8DB0074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6773487-147C-4302-AB9E-EEA1C57C3733}" type="slidenum">
              <a:rPr lang="en-US" altLang="en-US" sz="1200"/>
              <a:pPr eaLnBrk="1" hangingPunct="1"/>
              <a:t>55</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059FC53-BB82-EDC7-6B78-0B7652914F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17D3ADBA-9011-88F0-E566-F0895EDEFB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a:extLst>
              <a:ext uri="{FF2B5EF4-FFF2-40B4-BE49-F238E27FC236}">
                <a16:creationId xmlns:a16="http://schemas.microsoft.com/office/drawing/2014/main" id="{4CC53CC2-112D-0403-1607-F878878525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E8CED9B-6FB5-448E-BA13-26A53AD50F82}" type="slidenum">
              <a:rPr lang="en-US" altLang="en-US" sz="1200"/>
              <a:pPr eaLnBrk="1" hangingPunct="1"/>
              <a:t>57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Medications such</a:t>
            </a:r>
            <a:r>
              <a:rPr lang="en-US" baseline="0" dirty="0"/>
              <a:t> as H2 blockers (</a:t>
            </a:r>
            <a:r>
              <a:rPr lang="en-US" baseline="0" dirty="0" err="1"/>
              <a:t>cimetidine</a:t>
            </a:r>
            <a:r>
              <a:rPr lang="en-US" baseline="0" dirty="0"/>
              <a:t>/</a:t>
            </a:r>
            <a:r>
              <a:rPr lang="en-US" baseline="0" dirty="0" err="1"/>
              <a:t>tagamet</a:t>
            </a:r>
            <a:r>
              <a:rPr lang="en-US" baseline="0" dirty="0"/>
              <a:t>)—competes for hepatic enzymes with the LA</a:t>
            </a:r>
          </a:p>
          <a:p>
            <a:r>
              <a:rPr lang="en-US" baseline="0" dirty="0" err="1"/>
              <a:t>Demeral</a:t>
            </a:r>
            <a:r>
              <a:rPr lang="en-US" baseline="0" dirty="0"/>
              <a:t> , </a:t>
            </a:r>
            <a:r>
              <a:rPr lang="en-US" baseline="0" dirty="0" err="1"/>
              <a:t>phenytoin</a:t>
            </a:r>
            <a:r>
              <a:rPr lang="en-US" baseline="0" dirty="0"/>
              <a:t>(</a:t>
            </a:r>
            <a:r>
              <a:rPr lang="en-US" baseline="0" dirty="0" err="1"/>
              <a:t>dilantin</a:t>
            </a:r>
            <a:r>
              <a:rPr lang="en-US" baseline="0" dirty="0"/>
              <a:t>) increases LA blood levels, so can have toxic reactions at lower levels. </a:t>
            </a:r>
          </a:p>
          <a:p>
            <a:r>
              <a:rPr lang="en-US" baseline="0" dirty="0"/>
              <a:t>Hepatic and renal dysfunction </a:t>
            </a:r>
          </a:p>
          <a:p>
            <a:r>
              <a:rPr lang="en-US" baseline="0" dirty="0"/>
              <a:t>Congestive heart failure decreases liver perfusion, and also increases half lives of  amide local anesthetics</a:t>
            </a:r>
          </a:p>
          <a:p>
            <a:r>
              <a:rPr lang="en-US" baseline="0" dirty="0"/>
              <a:t>Allergies to </a:t>
            </a:r>
          </a:p>
          <a:p>
            <a:endParaRPr lang="en-US" baseline="0" dirty="0"/>
          </a:p>
          <a:p>
            <a:r>
              <a:rPr lang="en-US" sz="1200" b="0" i="0" kern="1200" dirty="0">
                <a:solidFill>
                  <a:schemeClr val="tx1"/>
                </a:solidFill>
                <a:effectLst/>
                <a:latin typeface="+mn-lt"/>
                <a:ea typeface="+mn-ea"/>
                <a:cs typeface="+mn-cs"/>
              </a:rPr>
              <a:t>LAs can be assigned a cardiovascular collapse (CC) to CNS ratio (CC:CNS), which is the ratio of the drug dose required to cause cardiac collapse to the drug dose required to produce seizures. LAs with higher CC:CNS theoretically have a greater margin of safety, as early CNS symptoms may allow intervention to prevent subsequent cardiac arrest. Based on animal models, </a:t>
            </a:r>
            <a:r>
              <a:rPr lang="en-US" sz="1200" b="0" i="0" u="none" strike="noStrike" kern="1200" dirty="0">
                <a:solidFill>
                  <a:schemeClr val="tx1"/>
                </a:solidFill>
                <a:effectLst/>
                <a:latin typeface="+mn-lt"/>
                <a:ea typeface="+mn-ea"/>
                <a:cs typeface="+mn-cs"/>
                <a:hlinkClick r:id="rId3"/>
              </a:rPr>
              <a:t>bupivacaine</a:t>
            </a:r>
            <a:r>
              <a:rPr lang="en-US" sz="1200" b="0" i="0" kern="1200" dirty="0">
                <a:solidFill>
                  <a:schemeClr val="tx1"/>
                </a:solidFill>
                <a:effectLst/>
                <a:latin typeface="+mn-lt"/>
                <a:ea typeface="+mn-ea"/>
                <a:cs typeface="+mn-cs"/>
              </a:rPr>
              <a:t> has the lowest CC:CNS ratio of the commonly used LAs, followed in increasing order by levobupivacaine, </a:t>
            </a:r>
            <a:r>
              <a:rPr lang="en-US" sz="1200" b="0" i="0" u="none" strike="noStrike" kern="1200" dirty="0">
                <a:solidFill>
                  <a:schemeClr val="tx1"/>
                </a:solidFill>
                <a:effectLst/>
                <a:latin typeface="+mn-lt"/>
                <a:ea typeface="+mn-ea"/>
                <a:cs typeface="+mn-cs"/>
                <a:hlinkClick r:id="rId4"/>
              </a:rPr>
              <a:t>ropivacaine</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5"/>
              </a:rPr>
              <a:t>lidocaine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24</a:t>
            </a:r>
            <a:r>
              <a:rPr lang="en-US" sz="1200" b="0" i="0" kern="1200" dirty="0">
                <a:solidFill>
                  <a:schemeClr val="tx1"/>
                </a:solidFill>
                <a:effectLst/>
                <a:latin typeface="+mn-lt"/>
                <a:ea typeface="+mn-ea"/>
                <a:cs typeface="+mn-cs"/>
              </a:rPr>
              <a:t>].</a:t>
            </a:r>
            <a:endParaRPr lang="en-US" baseline="0" dirty="0"/>
          </a:p>
        </p:txBody>
      </p:sp>
      <p:sp>
        <p:nvSpPr>
          <p:cNvPr id="4" name="Slide Number Placeholder 3"/>
          <p:cNvSpPr>
            <a:spLocks noGrp="1"/>
          </p:cNvSpPr>
          <p:nvPr>
            <p:ph type="sldNum" sz="quarter" idx="10"/>
          </p:nvPr>
        </p:nvSpPr>
        <p:spPr/>
        <p:txBody>
          <a:bodyPr/>
          <a:lstStyle/>
          <a:p>
            <a:fld id="{0F89BBD4-82F8-4162-A1A2-B1B80B3E2A9C}" type="slidenum">
              <a:rPr lang="en-US" smtClean="0"/>
              <a:pPr/>
              <a:t>58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Traumatic Ulcerative Granuloma with Stromal Eosinophilia (TUGSE) is an uncommon condition considered to be a, reactive benign lesion of the oral mucosa, usually affecting the tongue. Its </a:t>
            </a:r>
            <a:r>
              <a:rPr lang="en-US" dirty="0" err="1"/>
              <a:t>aetiopathogenesis</a:t>
            </a:r>
            <a:r>
              <a:rPr lang="en-US" dirty="0"/>
              <a:t> is still uncertain. However, trauma has been found to be a contributing factor in a majority of the cases. Clinically, it often presents as an isolated ulcer or an indurated submucosal mass. Microscopically, it is characterized by a diffuse polymorphic cell infiltrate composed predominantly of eosinophils, B and T lymphocytes, macrophages, and large atypical cells involving the superficial mucosa and extending deep into the submucosa causing degeneration of the underlying muscle. TUGSE is rare and may be easily mistaken for a cancer or microbial infection, but it is self-limiting and tends to resolve spontaneously.</a:t>
            </a:r>
          </a:p>
          <a:p>
            <a:endParaRPr lang="en-US" dirty="0"/>
          </a:p>
        </p:txBody>
      </p:sp>
      <p:sp>
        <p:nvSpPr>
          <p:cNvPr id="4" name="Slide Number Placeholder 3"/>
          <p:cNvSpPr>
            <a:spLocks noGrp="1"/>
          </p:cNvSpPr>
          <p:nvPr>
            <p:ph type="sldNum" sz="quarter" idx="5"/>
          </p:nvPr>
        </p:nvSpPr>
        <p:spPr/>
        <p:txBody>
          <a:bodyPr/>
          <a:lstStyle/>
          <a:p>
            <a:fld id="{25E3897A-B7A9-4930-9E2D-930715A9215A}" type="slidenum">
              <a:rPr lang="en-US" smtClean="0"/>
              <a:t>61</a:t>
            </a:fld>
            <a:endParaRPr lang="en-US"/>
          </a:p>
        </p:txBody>
      </p:sp>
    </p:spTree>
    <p:extLst>
      <p:ext uri="{BB962C8B-B14F-4D97-AF65-F5344CB8AC3E}">
        <p14:creationId xmlns:p14="http://schemas.microsoft.com/office/powerpoint/2010/main" val="336375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comes in IM form as well (not just IV)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9BBD4-82F8-4162-A1A2-B1B80B3E2A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TXA is a synthetic reversible competitive inhibitor to the lysine receptor found on plasminogen. The binding of this receptor prevents plasmin (activated form of plasminogen) from binding to and ultimately stabilizing the fibrin matrix.</a:t>
            </a:r>
          </a:p>
          <a:p>
            <a:r>
              <a:rPr lang="en-US" dirty="0"/>
              <a:t>TXA used for hereditary angioedema works by its indirect effect of reducing complement activation. By reducing plasmin activity, it reduces the consumption of C1 esterase inhibitors.</a:t>
            </a:r>
            <a:r>
              <a:rPr lang="en-US" dirty="0">
                <a:hlinkClick r:id="rId3"/>
              </a:rPr>
              <a:t>[29]</a:t>
            </a:r>
            <a:endParaRPr lang="en-US" dirty="0"/>
          </a:p>
          <a:p>
            <a:r>
              <a:rPr lang="en-US" dirty="0" err="1"/>
              <a:t>Amicar</a:t>
            </a:r>
            <a:r>
              <a:rPr lang="en-US" dirty="0"/>
              <a:t> is 6-aminohexanoic acid, which acts as an inhibitor of fibrinolysis.</a:t>
            </a:r>
          </a:p>
          <a:p>
            <a:r>
              <a:rPr lang="en-US" sz="800" dirty="0">
                <a:latin typeface="Arial" pitchFamily="34" charset="0"/>
                <a:cs typeface="Arial" pitchFamily="34" charset="0"/>
              </a:rPr>
              <a:t>Desmopressin (DDVAP): synthetic form of vasopressin, increase plasma factor 8 and </a:t>
            </a:r>
            <a:r>
              <a:rPr lang="en-US" sz="800" dirty="0" err="1">
                <a:latin typeface="Arial" pitchFamily="34" charset="0"/>
                <a:cs typeface="Arial" pitchFamily="34" charset="0"/>
              </a:rPr>
              <a:t>Vw</a:t>
            </a:r>
            <a:r>
              <a:rPr lang="en-US" sz="800" dirty="0">
                <a:latin typeface="Arial" pitchFamily="34" charset="0"/>
                <a:cs typeface="Arial" pitchFamily="34" charset="0"/>
              </a:rPr>
              <a:t> factors; pill or nasal spray.</a:t>
            </a:r>
            <a:r>
              <a:rPr lang="en-US" dirty="0"/>
              <a:t> The signaling cascade resulting in the production of cyclic adenosine monophosphate also induces exocytosis of von Willebrand factor and factor VIII from its storage sites, as well as the Weibel-Palade bodies and the alpha granules of platelets.</a:t>
            </a:r>
            <a:r>
              <a:rPr lang="en-US" dirty="0">
                <a:hlinkClick r:id="rId4"/>
              </a:rPr>
              <a:t>[1]</a:t>
            </a:r>
            <a:r>
              <a:rPr lang="en-US" dirty="0"/>
              <a:t> Von Willebrand factor functions as the first step in thrombogenesis, acting as the bridging factor of the Gp1b factor on platelets to the subendothelial collagen following tissue injury</a:t>
            </a:r>
            <a:endParaRPr lang="en-US" sz="800" dirty="0">
              <a:latin typeface="Arial" pitchFamily="34" charset="0"/>
              <a:cs typeface="Arial" pitchFamily="34" charset="0"/>
            </a:endParaRPr>
          </a:p>
          <a:p>
            <a:r>
              <a:rPr lang="en-US" sz="800" dirty="0" err="1">
                <a:latin typeface="Arial" pitchFamily="34" charset="0"/>
                <a:cs typeface="Arial" pitchFamily="34" charset="0"/>
              </a:rPr>
              <a:t>Gelfoam</a:t>
            </a:r>
            <a:r>
              <a:rPr lang="en-US" sz="800" dirty="0">
                <a:latin typeface="Arial" pitchFamily="34" charset="0"/>
                <a:cs typeface="Arial" pitchFamily="34" charset="0"/>
              </a:rPr>
              <a:t>: gelatin sponge</a:t>
            </a:r>
          </a:p>
          <a:p>
            <a:r>
              <a:rPr lang="en-US" sz="800" dirty="0" err="1">
                <a:latin typeface="Arial" pitchFamily="34" charset="0"/>
                <a:cs typeface="Arial" pitchFamily="34" charset="0"/>
              </a:rPr>
              <a:t>Surgicel</a:t>
            </a:r>
            <a:r>
              <a:rPr lang="en-US" sz="800" dirty="0">
                <a:latin typeface="Arial" pitchFamily="34" charset="0"/>
                <a:cs typeface="Arial" pitchFamily="34" charset="0"/>
              </a:rPr>
              <a:t>: oxidized cellulose polymer</a:t>
            </a:r>
          </a:p>
          <a:p>
            <a:r>
              <a:rPr lang="en-US" sz="800" dirty="0" err="1">
                <a:latin typeface="Arial" pitchFamily="34" charset="0"/>
                <a:cs typeface="Arial" pitchFamily="34" charset="0"/>
              </a:rPr>
              <a:t>Collaplug</a:t>
            </a:r>
            <a:r>
              <a:rPr lang="en-US" sz="800" dirty="0">
                <a:latin typeface="Arial" pitchFamily="34" charset="0"/>
                <a:cs typeface="Arial" pitchFamily="34" charset="0"/>
              </a:rPr>
              <a:t>: collagen </a:t>
            </a:r>
          </a:p>
          <a:p>
            <a:r>
              <a:rPr lang="en-US" sz="800" dirty="0">
                <a:latin typeface="Arial" pitchFamily="34" charset="0"/>
                <a:cs typeface="Arial" pitchFamily="34" charset="0"/>
              </a:rPr>
              <a:t>For hemophilia A</a:t>
            </a:r>
          </a:p>
          <a:p>
            <a:endParaRPr lang="en-US" sz="8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0F89BBD4-82F8-4162-A1A2-B1B80B3E2A9C}" type="slidenum">
              <a:rPr lang="en-US" smtClean="0"/>
              <a:pPr/>
              <a:t>62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DFD850-5D9D-41BE-9353-4673C46E60A0}" type="slidenum">
              <a:rPr lang="en-US" smtClean="0"/>
              <a:t>63</a:t>
            </a:fld>
            <a:endParaRPr lang="en-US"/>
          </a:p>
        </p:txBody>
      </p:sp>
    </p:spTree>
    <p:extLst>
      <p:ext uri="{BB962C8B-B14F-4D97-AF65-F5344CB8AC3E}">
        <p14:creationId xmlns:p14="http://schemas.microsoft.com/office/powerpoint/2010/main" val="905587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65</a:t>
            </a:fld>
            <a:endParaRPr lang="en-US"/>
          </a:p>
        </p:txBody>
      </p:sp>
    </p:spTree>
    <p:extLst>
      <p:ext uri="{BB962C8B-B14F-4D97-AF65-F5344CB8AC3E}">
        <p14:creationId xmlns:p14="http://schemas.microsoft.com/office/powerpoint/2010/main" val="3780383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66</a:t>
            </a:fld>
            <a:endParaRPr lang="en-US"/>
          </a:p>
        </p:txBody>
      </p:sp>
    </p:spTree>
    <p:extLst>
      <p:ext uri="{BB962C8B-B14F-4D97-AF65-F5344CB8AC3E}">
        <p14:creationId xmlns:p14="http://schemas.microsoft.com/office/powerpoint/2010/main" val="3244614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67</a:t>
            </a:fld>
            <a:endParaRPr lang="en-US"/>
          </a:p>
        </p:txBody>
      </p:sp>
    </p:spTree>
    <p:extLst>
      <p:ext uri="{BB962C8B-B14F-4D97-AF65-F5344CB8AC3E}">
        <p14:creationId xmlns:p14="http://schemas.microsoft.com/office/powerpoint/2010/main" val="2741936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68</a:t>
            </a:fld>
            <a:endParaRPr lang="en-US"/>
          </a:p>
        </p:txBody>
      </p:sp>
    </p:spTree>
    <p:extLst>
      <p:ext uri="{BB962C8B-B14F-4D97-AF65-F5344CB8AC3E}">
        <p14:creationId xmlns:p14="http://schemas.microsoft.com/office/powerpoint/2010/main" val="913771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69</a:t>
            </a:fld>
            <a:endParaRPr lang="en-US"/>
          </a:p>
        </p:txBody>
      </p:sp>
    </p:spTree>
    <p:extLst>
      <p:ext uri="{BB962C8B-B14F-4D97-AF65-F5344CB8AC3E}">
        <p14:creationId xmlns:p14="http://schemas.microsoft.com/office/powerpoint/2010/main" val="4290217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DFD850-5D9D-41BE-9353-4673C46E60A0}" type="slidenum">
              <a:rPr lang="en-US" smtClean="0"/>
              <a:t>70</a:t>
            </a:fld>
            <a:endParaRPr lang="en-US"/>
          </a:p>
        </p:txBody>
      </p:sp>
    </p:spTree>
    <p:extLst>
      <p:ext uri="{BB962C8B-B14F-4D97-AF65-F5344CB8AC3E}">
        <p14:creationId xmlns:p14="http://schemas.microsoft.com/office/powerpoint/2010/main" val="479378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DFD850-5D9D-41BE-9353-4673C46E60A0}" type="slidenum">
              <a:rPr lang="en-US" smtClean="0"/>
              <a:t>73</a:t>
            </a:fld>
            <a:endParaRPr lang="en-US"/>
          </a:p>
        </p:txBody>
      </p:sp>
    </p:spTree>
    <p:extLst>
      <p:ext uri="{BB962C8B-B14F-4D97-AF65-F5344CB8AC3E}">
        <p14:creationId xmlns:p14="http://schemas.microsoft.com/office/powerpoint/2010/main" val="18130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17</a:t>
            </a:fld>
            <a:endParaRPr lang="en-US"/>
          </a:p>
        </p:txBody>
      </p:sp>
    </p:spTree>
    <p:extLst>
      <p:ext uri="{BB962C8B-B14F-4D97-AF65-F5344CB8AC3E}">
        <p14:creationId xmlns:p14="http://schemas.microsoft.com/office/powerpoint/2010/main" val="145529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Usually when blood pools in the lower extremities, you get decrease in CP, stroke volume and BP.</a:t>
            </a:r>
            <a:r>
              <a:rPr lang="en-US" baseline="0" dirty="0"/>
              <a:t> However these changes </a:t>
            </a:r>
            <a:r>
              <a:rPr lang="en-US" dirty="0"/>
              <a:t>Are compensated for by increased sympathetic</a:t>
            </a:r>
            <a:r>
              <a:rPr lang="en-US" baseline="0" dirty="0"/>
              <a:t> tone (vasoconstriction and tachycardia), </a:t>
            </a:r>
            <a:r>
              <a:rPr lang="en-US" baseline="0" dirty="0" err="1"/>
              <a:t>decreaseing</a:t>
            </a:r>
            <a:r>
              <a:rPr lang="en-US" baseline="0" dirty="0"/>
              <a:t> </a:t>
            </a:r>
            <a:r>
              <a:rPr lang="en-US" baseline="0" dirty="0" err="1"/>
              <a:t>parasympathetics</a:t>
            </a:r>
            <a:r>
              <a:rPr lang="en-US" baseline="0" dirty="0"/>
              <a:t>, </a:t>
            </a:r>
            <a:endParaRPr lang="en-US" dirty="0"/>
          </a:p>
          <a:p>
            <a:r>
              <a:rPr lang="en-US" dirty="0"/>
              <a:t>Because</a:t>
            </a:r>
            <a:r>
              <a:rPr lang="en-US" baseline="0" dirty="0"/>
              <a:t> syncope may be the 1</a:t>
            </a:r>
            <a:r>
              <a:rPr lang="en-US" baseline="30000" dirty="0"/>
              <a:t>st</a:t>
            </a:r>
            <a:r>
              <a:rPr lang="en-US" baseline="0" dirty="0"/>
              <a:t>  </a:t>
            </a:r>
            <a:r>
              <a:rPr lang="en-US" baseline="0" dirty="0" err="1"/>
              <a:t>manisfestation</a:t>
            </a:r>
            <a:r>
              <a:rPr lang="en-US" baseline="0" dirty="0"/>
              <a:t> of a life threatening cardiac condition: </a:t>
            </a:r>
            <a:r>
              <a:rPr lang="en-US" baseline="0" dirty="0" err="1"/>
              <a:t>arrythmias</a:t>
            </a:r>
            <a:r>
              <a:rPr lang="en-US" baseline="0" dirty="0"/>
              <a:t>, structural heart </a:t>
            </a:r>
            <a:r>
              <a:rPr lang="en-US" baseline="0" dirty="0" err="1"/>
              <a:t>disase</a:t>
            </a:r>
            <a:r>
              <a:rPr lang="en-US" baseline="0" dirty="0"/>
              <a:t>-hypertrophic </a:t>
            </a:r>
            <a:r>
              <a:rPr lang="en-US" baseline="0" dirty="0" err="1"/>
              <a:t>cardiomyopathy</a:t>
            </a:r>
            <a:r>
              <a:rPr lang="en-US" baseline="0" dirty="0"/>
              <a:t>. </a:t>
            </a:r>
            <a:r>
              <a:rPr lang="en-US" baseline="0" dirty="0" err="1"/>
              <a:t>Atrial</a:t>
            </a:r>
            <a:r>
              <a:rPr lang="en-US" baseline="0" dirty="0"/>
              <a:t> </a:t>
            </a:r>
            <a:r>
              <a:rPr lang="en-US" baseline="0" dirty="0" err="1"/>
              <a:t>stenosis</a:t>
            </a:r>
            <a:r>
              <a:rPr lang="en-US" baseline="0" dirty="0"/>
              <a:t>, mitral </a:t>
            </a:r>
            <a:r>
              <a:rPr lang="en-US" baseline="0" dirty="0" err="1"/>
              <a:t>stenosis</a:t>
            </a:r>
            <a:r>
              <a:rPr lang="en-US" baseline="0" dirty="0"/>
              <a:t>., massive MI.</a:t>
            </a:r>
          </a:p>
          <a:p>
            <a:r>
              <a:rPr lang="en-US" baseline="0" dirty="0"/>
              <a:t> </a:t>
            </a:r>
            <a:endParaRPr lang="en-US" dirty="0"/>
          </a:p>
        </p:txBody>
      </p:sp>
      <p:sp>
        <p:nvSpPr>
          <p:cNvPr id="4" name="Slide Number Placeholder 3"/>
          <p:cNvSpPr>
            <a:spLocks noGrp="1"/>
          </p:cNvSpPr>
          <p:nvPr>
            <p:ph type="sldNum" sz="quarter" idx="10"/>
          </p:nvPr>
        </p:nvSpPr>
        <p:spPr/>
        <p:txBody>
          <a:bodyPr/>
          <a:lstStyle/>
          <a:p>
            <a:fld id="{0F89BBD4-82F8-4162-A1A2-B1B80B3E2A9C}"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19</a:t>
            </a:fld>
            <a:endParaRPr lang="en-US"/>
          </a:p>
        </p:txBody>
      </p:sp>
    </p:spTree>
    <p:extLst>
      <p:ext uri="{BB962C8B-B14F-4D97-AF65-F5344CB8AC3E}">
        <p14:creationId xmlns:p14="http://schemas.microsoft.com/office/powerpoint/2010/main" val="695001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89BBD4-82F8-4162-A1A2-B1B80B3E2A9C}" type="slidenum">
              <a:rPr lang="en-US" smtClean="0"/>
              <a:pPr/>
              <a:t>20</a:t>
            </a:fld>
            <a:endParaRPr lang="en-US"/>
          </a:p>
        </p:txBody>
      </p:sp>
    </p:spTree>
    <p:extLst>
      <p:ext uri="{BB962C8B-B14F-4D97-AF65-F5344CB8AC3E}">
        <p14:creationId xmlns:p14="http://schemas.microsoft.com/office/powerpoint/2010/main" val="540180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allergies:</a:t>
            </a:r>
            <a:r>
              <a:rPr lang="en-US" baseline="0" dirty="0"/>
              <a:t> latex, sodium </a:t>
            </a:r>
            <a:r>
              <a:rPr lang="en-US" baseline="0" dirty="0" err="1"/>
              <a:t>bisulfite</a:t>
            </a:r>
            <a:r>
              <a:rPr lang="en-US" baseline="0" dirty="0"/>
              <a:t>, ester anesthetics</a:t>
            </a:r>
            <a:endParaRPr lang="en-US" dirty="0"/>
          </a:p>
        </p:txBody>
      </p:sp>
      <p:sp>
        <p:nvSpPr>
          <p:cNvPr id="4" name="Slide Number Placeholder 3"/>
          <p:cNvSpPr>
            <a:spLocks noGrp="1"/>
          </p:cNvSpPr>
          <p:nvPr>
            <p:ph type="sldNum" sz="quarter" idx="10"/>
          </p:nvPr>
        </p:nvSpPr>
        <p:spPr/>
        <p:txBody>
          <a:bodyPr/>
          <a:lstStyle/>
          <a:p>
            <a:fld id="{0F89BBD4-82F8-4162-A1A2-B1B80B3E2A9C}" type="slidenum">
              <a:rPr lang="en-US" smtClean="0"/>
              <a:pPr/>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89BBD4-82F8-4162-A1A2-B1B80B3E2A9C}" type="slidenum">
              <a:rPr lang="en-US" smtClean="0"/>
              <a:pPr/>
              <a:t>27</a:t>
            </a:fld>
            <a:endParaRPr lang="en-US"/>
          </a:p>
        </p:txBody>
      </p:sp>
    </p:spTree>
    <p:extLst>
      <p:ext uri="{BB962C8B-B14F-4D97-AF65-F5344CB8AC3E}">
        <p14:creationId xmlns:p14="http://schemas.microsoft.com/office/powerpoint/2010/main" val="171551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dirty="0"/>
              <a:t>LOC, consciousness is impaired.</a:t>
            </a:r>
            <a:r>
              <a:rPr lang="en-US" baseline="0" dirty="0"/>
              <a:t> </a:t>
            </a:r>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0F89BBD4-82F8-4162-A1A2-B1B80B3E2A9C}"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Title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904ECA1-F3AA-4995-9B96-4944C0AAF552}" type="datetimeFigureOut">
              <a:rPr lang="en-US" smtClean="0"/>
              <a:pPr/>
              <a:t>8/15/2023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812B122-EC3E-4C76-AB61-F6C64EBF0447}" type="slidenum">
              <a:rPr lang="en-US" smtClean="0"/>
              <a:pPr/>
              <a:t>‹#›</a:t>
            </a:fld>
            <a:endParaRPr lang="en-US"/>
          </a:p>
        </p:txBody>
      </p:sp>
    </p:spTree>
    <p:extLst>
      <p:ext uri="{BB962C8B-B14F-4D97-AF65-F5344CB8AC3E}">
        <p14:creationId xmlns:p14="http://schemas.microsoft.com/office/powerpoint/2010/main" val="90630586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04ECA1-F3AA-4995-9B96-4944C0AAF552}"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2B122-EC3E-4C76-AB61-F6C64EBF0447}" type="slidenum">
              <a:rPr lang="en-US" smtClean="0"/>
              <a:pPr/>
              <a:t>‹#›</a:t>
            </a:fld>
            <a:endParaRPr lang="en-US"/>
          </a:p>
        </p:txBody>
      </p:sp>
    </p:spTree>
    <p:extLst>
      <p:ext uri="{BB962C8B-B14F-4D97-AF65-F5344CB8AC3E}">
        <p14:creationId xmlns:p14="http://schemas.microsoft.com/office/powerpoint/2010/main" val="279283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04ECA1-F3AA-4995-9B96-4944C0AAF552}"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2B122-EC3E-4C76-AB61-F6C64EBF0447}" type="slidenum">
              <a:rPr lang="en-US" smtClean="0"/>
              <a:pPr/>
              <a:t>‹#›</a:t>
            </a:fld>
            <a:endParaRPr lang="en-US"/>
          </a:p>
        </p:txBody>
      </p:sp>
    </p:spTree>
    <p:extLst>
      <p:ext uri="{BB962C8B-B14F-4D97-AF65-F5344CB8AC3E}">
        <p14:creationId xmlns:p14="http://schemas.microsoft.com/office/powerpoint/2010/main" val="4234091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C3BD54-29B9-3D42-B178-776ED395AA85}" type="datetimeFigureOut">
              <a:rPr lang="en-US" smtClean="0"/>
              <a:pPr/>
              <a:t>8/15/2023</a:t>
            </a:fld>
            <a:endParaRPr lang="en-US" sz="140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B3423-611C-6944-BA94-F2572F36241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8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3BD54-29B9-3D42-B178-776ED395AA85}" type="datetimeFigureOut">
              <a:rPr lang="en-US" smtClean="0"/>
              <a:pPr/>
              <a:t>8/15/2023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586207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C3BD54-29B9-3D42-B178-776ED395AA85}"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B3423-611C-6944-BA94-F2572F36241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281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C3BD54-29B9-3D42-B178-776ED395AA85}" type="datetimeFigureOut">
              <a:rPr lang="en-US" smtClean="0"/>
              <a:pPr/>
              <a:t>8/15/2023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4126907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C3BD54-29B9-3D42-B178-776ED395AA85}" type="datetimeFigureOut">
              <a:rPr lang="en-US" smtClean="0"/>
              <a:pPr/>
              <a:t>8/15/2023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3308230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C3BD54-29B9-3D42-B178-776ED395AA85}" type="datetimeFigureOut">
              <a:rPr lang="en-US" smtClean="0"/>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3461660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3C3BD54-29B9-3D42-B178-776ED395AA85}" type="datetimeFigureOut">
              <a:rPr lang="en-US" smtClean="0"/>
              <a:t>8/15/2023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753935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3C3BD54-29B9-3D42-B178-776ED395AA85}" type="datetimeFigureOut">
              <a:rPr lang="en-US" smtClean="0"/>
              <a:pPr/>
              <a:t>8/15/2023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2311277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904ECA1-F3AA-4995-9B96-4944C0AAF552}"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2B122-EC3E-4C76-AB61-F6C64EBF0447}" type="slidenum">
              <a:rPr lang="en-US" smtClean="0"/>
              <a:pPr/>
              <a:t>‹#›</a:t>
            </a:fld>
            <a:endParaRPr lang="en-US"/>
          </a:p>
        </p:txBody>
      </p:sp>
    </p:spTree>
    <p:extLst>
      <p:ext uri="{BB962C8B-B14F-4D97-AF65-F5344CB8AC3E}">
        <p14:creationId xmlns:p14="http://schemas.microsoft.com/office/powerpoint/2010/main" val="862595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C3BD54-29B9-3D42-B178-776ED395AA85}" type="datetimeFigureOut">
              <a:rPr lang="en-US" smtClean="0"/>
              <a:pPr/>
              <a:t>8/15/2023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1560915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3BD54-29B9-3D42-B178-776ED395AA85}" type="datetimeFigureOut">
              <a:rPr lang="en-US" smtClean="0"/>
              <a:pPr/>
              <a:t>8/15/2023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3558948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3BD54-29B9-3D42-B178-776ED395AA85}" type="datetimeFigureOut">
              <a:rPr lang="en-US" smtClean="0"/>
              <a:pPr/>
              <a:t>8/15/2023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BB3423-611C-6944-BA94-F2572F362413}" type="slidenum">
              <a:rPr lang="en-US" smtClean="0"/>
              <a:pPr/>
              <a:t>‹#›</a:t>
            </a:fld>
            <a:endParaRPr lang="en-US"/>
          </a:p>
        </p:txBody>
      </p:sp>
    </p:spTree>
    <p:extLst>
      <p:ext uri="{BB962C8B-B14F-4D97-AF65-F5344CB8AC3E}">
        <p14:creationId xmlns:p14="http://schemas.microsoft.com/office/powerpoint/2010/main" val="3720089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15E2E2-6D82-4716-8B71-4429AB98B61E}"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1089BE28-5BC4-401E-9925-1B1F547AA98C}" type="slidenum">
              <a:rPr lang="en-US" smtClean="0"/>
              <a:t>‹#›</a:t>
            </a:fld>
            <a:endParaRPr lang="en-US"/>
          </a:p>
        </p:txBody>
      </p:sp>
    </p:spTree>
    <p:extLst>
      <p:ext uri="{BB962C8B-B14F-4D97-AF65-F5344CB8AC3E}">
        <p14:creationId xmlns:p14="http://schemas.microsoft.com/office/powerpoint/2010/main" val="289855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904ECA1-F3AA-4995-9B96-4944C0AAF552}"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12B122-EC3E-4C76-AB61-F6C64EBF0447}" type="slidenum">
              <a:rPr lang="en-US" smtClean="0"/>
              <a:pPr/>
              <a:t>‹#›</a:t>
            </a:fld>
            <a:endParaRPr lang="en-US"/>
          </a:p>
        </p:txBody>
      </p:sp>
    </p:spTree>
    <p:extLst>
      <p:ext uri="{BB962C8B-B14F-4D97-AF65-F5344CB8AC3E}">
        <p14:creationId xmlns:p14="http://schemas.microsoft.com/office/powerpoint/2010/main" val="317225566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904ECA1-F3AA-4995-9B96-4944C0AAF552}"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2B122-EC3E-4C76-AB61-F6C64EBF0447}" type="slidenum">
              <a:rPr lang="en-US" smtClean="0"/>
              <a:pPr/>
              <a:t>‹#›</a:t>
            </a:fld>
            <a:endParaRPr lang="en-US"/>
          </a:p>
        </p:txBody>
      </p:sp>
    </p:spTree>
    <p:extLst>
      <p:ext uri="{BB962C8B-B14F-4D97-AF65-F5344CB8AC3E}">
        <p14:creationId xmlns:p14="http://schemas.microsoft.com/office/powerpoint/2010/main" val="213700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904ECA1-F3AA-4995-9B96-4944C0AAF552}" type="datetimeFigureOut">
              <a:rPr lang="en-US" smtClean="0"/>
              <a:pPr/>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12B122-EC3E-4C76-AB61-F6C64EBF0447}" type="slidenum">
              <a:rPr lang="en-US" smtClean="0"/>
              <a:pPr/>
              <a:t>‹#›</a:t>
            </a:fld>
            <a:endParaRPr lang="en-US"/>
          </a:p>
        </p:txBody>
      </p:sp>
    </p:spTree>
    <p:extLst>
      <p:ext uri="{BB962C8B-B14F-4D97-AF65-F5344CB8AC3E}">
        <p14:creationId xmlns:p14="http://schemas.microsoft.com/office/powerpoint/2010/main" val="167430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1904ECA1-F3AA-4995-9B96-4944C0AAF552}" type="datetimeFigureOut">
              <a:rPr lang="en-US" smtClean="0"/>
              <a:pPr/>
              <a:t>8/15/2023</a:t>
            </a:fld>
            <a:endParaRPr lang="en-US"/>
          </a:p>
        </p:txBody>
      </p:sp>
      <p:sp>
        <p:nvSpPr>
          <p:cNvPr id="8" name="Slide Number Placeholder 7"/>
          <p:cNvSpPr>
            <a:spLocks noGrp="1"/>
          </p:cNvSpPr>
          <p:nvPr>
            <p:ph type="sldNum" sz="quarter" idx="11"/>
          </p:nvPr>
        </p:nvSpPr>
        <p:spPr/>
        <p:txBody>
          <a:bodyPr/>
          <a:lstStyle/>
          <a:p>
            <a:fld id="{E812B122-EC3E-4C76-AB61-F6C64EBF0447}"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18034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4ECA1-F3AA-4995-9B96-4944C0AAF552}" type="datetimeFigureOut">
              <a:rPr lang="en-US" smtClean="0"/>
              <a:pPr/>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12B122-EC3E-4C76-AB61-F6C64EBF0447}" type="slidenum">
              <a:rPr lang="en-US" smtClean="0"/>
              <a:pPr/>
              <a:t>‹#›</a:t>
            </a:fld>
            <a:endParaRPr lang="en-US"/>
          </a:p>
        </p:txBody>
      </p:sp>
    </p:spTree>
    <p:extLst>
      <p:ext uri="{BB962C8B-B14F-4D97-AF65-F5344CB8AC3E}">
        <p14:creationId xmlns:p14="http://schemas.microsoft.com/office/powerpoint/2010/main" val="43236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904ECA1-F3AA-4995-9B96-4944C0AAF552}"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875264" y="6422065"/>
            <a:ext cx="1016000" cy="365125"/>
          </a:xfrm>
        </p:spPr>
        <p:txBody>
          <a:bodyPr/>
          <a:lstStyle/>
          <a:p>
            <a:fld id="{E812B122-EC3E-4C76-AB61-F6C64EBF0447}" type="slidenum">
              <a:rPr lang="en-US" smtClean="0"/>
              <a:pPr/>
              <a:t>‹#›</a:t>
            </a:fld>
            <a:endParaRPr lang="en-US"/>
          </a:p>
        </p:txBody>
      </p:sp>
    </p:spTree>
    <p:extLst>
      <p:ext uri="{BB962C8B-B14F-4D97-AF65-F5344CB8AC3E}">
        <p14:creationId xmlns:p14="http://schemas.microsoft.com/office/powerpoint/2010/main" val="2073698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600" y="6422065"/>
            <a:ext cx="2844800" cy="365125"/>
          </a:xfrm>
        </p:spPr>
        <p:txBody>
          <a:bodyPr/>
          <a:lstStyle/>
          <a:p>
            <a:fld id="{1904ECA1-F3AA-4995-9B96-4944C0AAF552}"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12B122-EC3E-4C76-AB61-F6C64EBF0447}" type="slidenum">
              <a:rPr lang="en-US" smtClean="0"/>
              <a:pPr/>
              <a:t>‹#›</a:t>
            </a:fld>
            <a:endParaRPr lang="en-US"/>
          </a:p>
        </p:txBody>
      </p:sp>
    </p:spTree>
    <p:extLst>
      <p:ext uri="{BB962C8B-B14F-4D97-AF65-F5344CB8AC3E}">
        <p14:creationId xmlns:p14="http://schemas.microsoft.com/office/powerpoint/2010/main" val="3930407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Title Placeholder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904ECA1-F3AA-4995-9B96-4944C0AAF552}" type="datetimeFigureOut">
              <a:rPr lang="en-US" smtClean="0"/>
              <a:pPr/>
              <a:t>8/15/2023</a:t>
            </a:fld>
            <a:endParaRPr lang="en-US"/>
          </a:p>
        </p:txBody>
      </p:sp>
      <p:sp>
        <p:nvSpPr>
          <p:cNvPr id="22" name="Footer Placeholder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E812B122-EC3E-4C76-AB61-F6C64EBF0447}" type="slidenum">
              <a:rPr lang="en-US" smtClean="0"/>
              <a:pPr/>
              <a:t>‹#›</a:t>
            </a:fld>
            <a:endParaRPr lang="en-US"/>
          </a:p>
        </p:txBody>
      </p:sp>
    </p:spTree>
    <p:extLst>
      <p:ext uri="{BB962C8B-B14F-4D97-AF65-F5344CB8AC3E}">
        <p14:creationId xmlns:p14="http://schemas.microsoft.com/office/powerpoint/2010/main" val="1755394300"/>
      </p:ext>
    </p:extLst>
  </p:cSld>
  <p:clrMap bg1="dk1" tx1="lt1" bg2="dk2" tx2="lt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904ECA1-F3AA-4995-9B96-4944C0AAF552}" type="datetimeFigureOut">
              <a:rPr lang="en-US" smtClean="0"/>
              <a:pPr/>
              <a:t>8/15/2023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812B122-EC3E-4C76-AB61-F6C64EBF0447}"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402607"/>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Hives#/media/File:EMminor2010.JPG" TargetMode="External"/><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hyperlink" Target="https://sitelip.org/" TargetMode="Externa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43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60.pn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480.png"/><Relationship Id="rId5" Type="http://schemas.openxmlformats.org/officeDocument/2006/relationships/customXml" Target="../ink/ink5.xml"/><Relationship Id="rId4" Type="http://schemas.openxmlformats.org/officeDocument/2006/relationships/image" Target="../media/image470.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63.png"/><Relationship Id="rId7" Type="http://schemas.openxmlformats.org/officeDocument/2006/relationships/customXml" Target="../ink/ink8.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customXml" Target="../ink/ink7.xml"/><Relationship Id="rId5" Type="http://schemas.openxmlformats.org/officeDocument/2006/relationships/image" Target="../media/image480.png"/><Relationship Id="rId4" Type="http://schemas.openxmlformats.org/officeDocument/2006/relationships/customXml" Target="../ink/ink6.xml"/><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3.xml"/><Relationship Id="rId1" Type="http://schemas.openxmlformats.org/officeDocument/2006/relationships/video" Target="https://www.youtube.com/embed/vA0OdiG-6es?feature=oembed" TargetMode="Externa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70.png"/><Relationship Id="rId5" Type="http://schemas.openxmlformats.org/officeDocument/2006/relationships/customXml" Target="../ink/ink9.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customXml" Target="../ink/ink10.xml"/><Relationship Id="rId7" Type="http://schemas.openxmlformats.org/officeDocument/2006/relationships/image" Target="../media/image62.pn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customXml" Target="../ink/ink12.xml"/><Relationship Id="rId5" Type="http://schemas.openxmlformats.org/officeDocument/2006/relationships/customXml" Target="../ink/ink11.xml"/><Relationship Id="rId4" Type="http://schemas.openxmlformats.org/officeDocument/2006/relationships/image" Target="../media/image480.png"/><Relationship Id="rId9" Type="http://schemas.openxmlformats.org/officeDocument/2006/relationships/customXml" Target="../ink/ink14.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image" Target="../media/image74.png"/><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customXml" Target="../ink/ink16.xml"/><Relationship Id="rId4" Type="http://schemas.openxmlformats.org/officeDocument/2006/relationships/image" Target="../media/image4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670.png"/><Relationship Id="rId4" Type="http://schemas.openxmlformats.org/officeDocument/2006/relationships/customXml" Target="../ink/ink18.xml"/></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78.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www.odontologiavirtual.com/2019/01/pdf-ludwigs-angina-emergency-treatment.html" TargetMode="External"/><Relationship Id="rId7" Type="http://schemas.openxmlformats.org/officeDocument/2006/relationships/hyperlink" Target="https://nam02.safelinks.protection.outlook.com/?url=https%3A%2F%2Fus-west-2.protection.sophos.com%2F%3Fd%3Durldefense.us%26u%3DaHR0cHM6Ly91cmxkZWZlbnNlLnVzL3YzL19faHR0cHM6Ly9uYW0wMi5zYWZlbGlua3MucHJvdGVjdGlvbi5vdXRsb29rLmNvbS8_dXJsPWh0dHBzKjNBKjJGKjJGdXMtd2VzdC0yLnByb3RlY3Rpb24uc29waG9zLmNvbSoyRiozRmQqM0Rwb2NrZXRkZW50aXN0cnkuY29tKjI2dSozRGFIUjBjSE02THk5d2IyTnJaWFJrWlc1MGFYTjBjbmt1WTI5dEx6Y3RjM0J5WldGa2FXNW5MV2x1Wm1WamRHbHZiaTB5THcqM0QqM0QqMjZpKjNETlRobE0yUmtaamcyWW1ZMk0ySXhOVEZpTlRrNE5qVmgqMjZ0KjNEVVVJM2EzQkNMME5YWVdjd1lsQmpOR2R6S3prd05tbGtMMkpsY2tzd01GUlVhbVo0Y0c5VVVYUkNiejAqM0QqMjZoKjNEZGExMzI2OWYwNzE2NGI0YWE2ZTA2NzY1MjNlZjMyODMmZGF0YT0wNSo3QzAxKjdDYW15LnN1aHIqNDB0Y2hlYWx0aC5vcmcqN0M3NWRhODc2MTdkMjc0NzkyODQ4MzA4ZGE2ZjRmMTQwMyo3Qzg0MmIwZWRiMmFjMTQ5MmY4NWI3YjQ4ZWMxOTRiYjhiKjdDMCo3QzAqN0M2Mzc5NDQ2ODI3MDA5Njc1MDgqN0NVbmtub3duKjdDVFdGcGJHWnNiM2Q4ZXlKV0lqb2lNQzR3TGpBd01EQWlMQ0pRSWpvaVYybHVNeklpTENKQlRpSTZJazFoYVd3aUxDSlhWQ0k2TW4wKjNEKjdDMzAwMCo3Qyo3Qyo3QyZzZGF0YT1MZmFFNnhtdTdYNWZjKjJGR1ByUnd5Q2txOU1zSFl2d0JyVmEqMkJNU0lOVzhibyozRCZyZXNlcnZlZD0wX187SlNVbEpTVWxKU1VsSlNVbEpTVWxKU1VsSlNVbEpTVWxKU1VsSlNVbEpTVWxKU1UhIU9nX3RTVDlMeFRpUUUxSSEtREtTUEctdHQtUjctMUdDdHJvN3hhTWN0MEd0QXdKNWI5WWxka1ZOTGc0dHpSMW14bzdDRTZyV1FEYzJuNjY2RDFqQ2ExVXVSZyQ%3D%26i%3DNThlM2RkZjg2YmY2M2IxNTFiNTk4NDMz%26t%3DNEk1c3JXOUsrNnl6eVZjTXNuK0cyU3hQb1FhMWdmRWpzRzdaQnlrT0hKZz0%3D%26h%3D9e27b2608ca24ce09ff8b3b5e9cd695d&amp;data=05%7C01%7Cchristina.zeigler%40tchealth.org%7C7d3eebe548464513770e08da70fc3757%7C842b0edb2ac1492f85b7b48ec194bb8b%7C0%7C0%7C637946525845043474%7CUnknown%7CTWFpbGZsb3d8eyJWIjoiMC4wLjAwMDAiLCJQIjoiV2luMzIiLCJBTiI6Ik1haWwiLCJXVCI6Mn0%3D%7C1000%7C%7C%7C&amp;sdata=FrkExtIWNrTkkyHCi9%2FREx5niZm1ir%2FDx7z3hPE1WSU%3D&amp;reserved=0" TargetMode="External"/><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hyperlink" Target="https://serviceacsurabaya.me/angina-de-ludwig-tratamiento-quirurgico-13/" TargetMode="Externa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10.png"/><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113.png"/><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hyperlink" Target="mailto:Amy.suhr@tchealth.org"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B1AEB-7F92-88B1-8BE4-631233FA60B0}"/>
              </a:ext>
            </a:extLst>
          </p:cNvPr>
          <p:cNvSpPr>
            <a:spLocks noGrp="1"/>
          </p:cNvSpPr>
          <p:nvPr>
            <p:ph type="ctrTitle"/>
          </p:nvPr>
        </p:nvSpPr>
        <p:spPr>
          <a:xfrm>
            <a:off x="5220928" y="965200"/>
            <a:ext cx="5999002" cy="4927600"/>
          </a:xfrm>
        </p:spPr>
        <p:txBody>
          <a:bodyPr vert="horz" lIns="91440" tIns="45720" rIns="91440" bIns="45720" rtlCol="0" anchor="ctr">
            <a:normAutofit/>
          </a:bodyPr>
          <a:lstStyle/>
          <a:p>
            <a:r>
              <a:rPr lang="en-US" dirty="0">
                <a:solidFill>
                  <a:schemeClr val="tx2"/>
                </a:solidFill>
              </a:rPr>
              <a:t>Medical Emergencies in the Dental Setting</a:t>
            </a:r>
          </a:p>
        </p:txBody>
      </p:sp>
      <p:sp>
        <p:nvSpPr>
          <p:cNvPr id="25" name="Rectangle 24">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0E39DC17-4625-9AA5-E864-84A816FCB741}"/>
              </a:ext>
            </a:extLst>
          </p:cNvPr>
          <p:cNvSpPr>
            <a:spLocks noGrp="1"/>
          </p:cNvSpPr>
          <p:nvPr>
            <p:ph type="subTitle" idx="1"/>
          </p:nvPr>
        </p:nvSpPr>
        <p:spPr>
          <a:xfrm>
            <a:off x="823356" y="1159565"/>
            <a:ext cx="2938022" cy="4439055"/>
          </a:xfrm>
        </p:spPr>
        <p:txBody>
          <a:bodyPr vert="horz" lIns="0" tIns="45720" rIns="0" bIns="45720" rtlCol="0" anchor="ctr">
            <a:normAutofit/>
          </a:bodyPr>
          <a:lstStyle/>
          <a:p>
            <a:endParaRPr lang="en-US">
              <a:solidFill>
                <a:srgbClr val="FFFFFF"/>
              </a:solidFill>
              <a:latin typeface="+mn-lt"/>
            </a:endParaRPr>
          </a:p>
          <a:p>
            <a:endParaRPr lang="en-US">
              <a:solidFill>
                <a:srgbClr val="FFFFFF"/>
              </a:solidFill>
              <a:latin typeface="+mn-lt"/>
            </a:endParaRPr>
          </a:p>
          <a:p>
            <a:endParaRPr lang="en-US">
              <a:solidFill>
                <a:srgbClr val="FFFFFF"/>
              </a:solidFill>
              <a:latin typeface="+mn-lt"/>
            </a:endParaRPr>
          </a:p>
          <a:p>
            <a:r>
              <a:rPr lang="en-US">
                <a:solidFill>
                  <a:srgbClr val="FFFFFF"/>
                </a:solidFill>
                <a:latin typeface="+mn-lt"/>
              </a:rPr>
              <a:t>Dr. Amy Suhr, DDS</a:t>
            </a:r>
          </a:p>
          <a:p>
            <a:r>
              <a:rPr lang="en-US">
                <a:solidFill>
                  <a:srgbClr val="FFFFFF"/>
                </a:solidFill>
                <a:latin typeface="+mn-lt"/>
              </a:rPr>
              <a:t>ABOMS Diplomate</a:t>
            </a:r>
          </a:p>
          <a:p>
            <a:endParaRPr lang="en-US">
              <a:solidFill>
                <a:srgbClr val="FFFFFF"/>
              </a:solidFill>
              <a:latin typeface="+mn-lt"/>
            </a:endParaRPr>
          </a:p>
          <a:p>
            <a:r>
              <a:rPr lang="en-US">
                <a:solidFill>
                  <a:srgbClr val="FFFFFF"/>
                </a:solidFill>
                <a:latin typeface="+mn-lt"/>
              </a:rPr>
              <a:t>Portland AREA DENTAL MEETINg</a:t>
            </a:r>
          </a:p>
          <a:p>
            <a:r>
              <a:rPr lang="en-US">
                <a:solidFill>
                  <a:srgbClr val="FFFFFF"/>
                </a:solidFill>
                <a:latin typeface="+mn-lt"/>
              </a:rPr>
              <a:t>August 15</a:t>
            </a:r>
            <a:r>
              <a:rPr lang="en-US" baseline="30000">
                <a:solidFill>
                  <a:srgbClr val="FFFFFF"/>
                </a:solidFill>
                <a:latin typeface="+mn-lt"/>
              </a:rPr>
              <a:t>th</a:t>
            </a:r>
            <a:r>
              <a:rPr lang="en-US">
                <a:solidFill>
                  <a:srgbClr val="FFFFFF"/>
                </a:solidFill>
                <a:latin typeface="+mn-lt"/>
              </a:rPr>
              <a:t>, 2023</a:t>
            </a:r>
          </a:p>
        </p:txBody>
      </p:sp>
      <p:sp>
        <p:nvSpPr>
          <p:cNvPr id="27" name="Rectangle 26">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572710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4EA78-226B-795E-FCD4-7B2E2D3B494A}"/>
              </a:ext>
            </a:extLst>
          </p:cNvPr>
          <p:cNvSpPr>
            <a:spLocks noGrp="1"/>
          </p:cNvSpPr>
          <p:nvPr>
            <p:ph type="title"/>
          </p:nvPr>
        </p:nvSpPr>
        <p:spPr/>
        <p:txBody>
          <a:bodyPr/>
          <a:lstStyle/>
          <a:p>
            <a:r>
              <a:rPr lang="en-US" dirty="0"/>
              <a:t>Awareness</a:t>
            </a:r>
          </a:p>
        </p:txBody>
      </p:sp>
      <p:sp>
        <p:nvSpPr>
          <p:cNvPr id="3" name="Content Placeholder 2">
            <a:extLst>
              <a:ext uri="{FF2B5EF4-FFF2-40B4-BE49-F238E27FC236}">
                <a16:creationId xmlns:a16="http://schemas.microsoft.com/office/drawing/2014/main" id="{99112251-2A2C-5149-BEDA-18188867A104}"/>
              </a:ext>
            </a:extLst>
          </p:cNvPr>
          <p:cNvSpPr>
            <a:spLocks noGrp="1"/>
          </p:cNvSpPr>
          <p:nvPr>
            <p:ph sz="half" idx="1"/>
          </p:nvPr>
        </p:nvSpPr>
        <p:spPr>
          <a:xfrm>
            <a:off x="476594" y="2118212"/>
            <a:ext cx="5494715" cy="4023360"/>
          </a:xfrm>
        </p:spPr>
        <p:txBody>
          <a:bodyPr/>
          <a:lstStyle/>
          <a:p>
            <a:r>
              <a:rPr lang="en-US" sz="2400" u="sng" dirty="0"/>
              <a:t>Occurrence of complications</a:t>
            </a:r>
            <a:r>
              <a:rPr lang="en-US" dirty="0"/>
              <a:t>: </a:t>
            </a:r>
          </a:p>
          <a:p>
            <a:r>
              <a:rPr lang="en-US" sz="2400" dirty="0"/>
              <a:t>Immediately before treatment 	1.5%</a:t>
            </a:r>
          </a:p>
          <a:p>
            <a:r>
              <a:rPr lang="en-US" sz="2400" dirty="0"/>
              <a:t>During or after LA administration 	54.9%</a:t>
            </a:r>
          </a:p>
          <a:p>
            <a:r>
              <a:rPr lang="en-US" sz="2400" dirty="0"/>
              <a:t>During treatment		 	22.0%</a:t>
            </a:r>
          </a:p>
          <a:p>
            <a:r>
              <a:rPr lang="en-US" sz="2400" dirty="0"/>
              <a:t>After treatment  			15.2%</a:t>
            </a:r>
          </a:p>
          <a:p>
            <a:r>
              <a:rPr lang="en-US" sz="2400" dirty="0"/>
              <a:t>After leaving dental office 		5.5%</a:t>
            </a:r>
          </a:p>
        </p:txBody>
      </p:sp>
      <p:sp>
        <p:nvSpPr>
          <p:cNvPr id="4" name="Content Placeholder 3">
            <a:extLst>
              <a:ext uri="{FF2B5EF4-FFF2-40B4-BE49-F238E27FC236}">
                <a16:creationId xmlns:a16="http://schemas.microsoft.com/office/drawing/2014/main" id="{4C7DAEA4-E897-9CB7-4AAA-74280610F32E}"/>
              </a:ext>
            </a:extLst>
          </p:cNvPr>
          <p:cNvSpPr>
            <a:spLocks noGrp="1"/>
          </p:cNvSpPr>
          <p:nvPr>
            <p:ph sz="half" idx="2"/>
          </p:nvPr>
        </p:nvSpPr>
        <p:spPr>
          <a:xfrm>
            <a:off x="6661267" y="2118212"/>
            <a:ext cx="5170515" cy="3320934"/>
          </a:xfrm>
        </p:spPr>
        <p:txBody>
          <a:bodyPr/>
          <a:lstStyle/>
          <a:p>
            <a:r>
              <a:rPr lang="en-US" sz="2400" u="sng" dirty="0"/>
              <a:t>Treatment being performed at the time of complication:</a:t>
            </a:r>
          </a:p>
          <a:p>
            <a:r>
              <a:rPr lang="en-US" sz="2400" dirty="0"/>
              <a:t>Tooth Extraction 		38.9</a:t>
            </a:r>
          </a:p>
          <a:p>
            <a:r>
              <a:rPr lang="en-US" sz="2400" dirty="0"/>
              <a:t>Pulp extirpation 		26.9</a:t>
            </a:r>
          </a:p>
          <a:p>
            <a:r>
              <a:rPr lang="en-US" sz="2400" dirty="0"/>
              <a:t>Unknown			12.3	</a:t>
            </a:r>
          </a:p>
          <a:p>
            <a:r>
              <a:rPr lang="en-US" sz="2400" dirty="0"/>
              <a:t>Other treatment		9.0</a:t>
            </a:r>
          </a:p>
          <a:p>
            <a:r>
              <a:rPr lang="en-US" sz="2400" dirty="0"/>
              <a:t>Preparation 			7.3</a:t>
            </a:r>
          </a:p>
        </p:txBody>
      </p:sp>
      <p:cxnSp>
        <p:nvCxnSpPr>
          <p:cNvPr id="6" name="Straight Connector 5">
            <a:extLst>
              <a:ext uri="{FF2B5EF4-FFF2-40B4-BE49-F238E27FC236}">
                <a16:creationId xmlns:a16="http://schemas.microsoft.com/office/drawing/2014/main" id="{1E552A8B-53F9-A03B-AB4F-AEFF7F925BB1}"/>
              </a:ext>
            </a:extLst>
          </p:cNvPr>
          <p:cNvCxnSpPr/>
          <p:nvPr/>
        </p:nvCxnSpPr>
        <p:spPr>
          <a:xfrm>
            <a:off x="6214369" y="2050742"/>
            <a:ext cx="0" cy="360433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4527551-9197-4C70-A118-20C90A77193E}"/>
              </a:ext>
            </a:extLst>
          </p:cNvPr>
          <p:cNvSpPr txBox="1"/>
          <p:nvPr/>
        </p:nvSpPr>
        <p:spPr>
          <a:xfrm>
            <a:off x="211641" y="6391619"/>
            <a:ext cx="7467544" cy="261610"/>
          </a:xfrm>
          <a:prstGeom prst="rect">
            <a:avLst/>
          </a:prstGeom>
          <a:noFill/>
        </p:spPr>
        <p:txBody>
          <a:bodyPr wrap="square">
            <a:spAutoFit/>
          </a:bodyPr>
          <a:lstStyle/>
          <a:p>
            <a:r>
              <a:rPr lang="en-US" sz="1050" dirty="0"/>
              <a:t>Malamed, S. Medical emergencies in the dental Office, 8</a:t>
            </a:r>
            <a:r>
              <a:rPr lang="en-US" sz="1050" baseline="30000" dirty="0"/>
              <a:t>th</a:t>
            </a:r>
            <a:r>
              <a:rPr lang="en-US" sz="1050" dirty="0"/>
              <a:t> Ed. Elsevier. 2023 </a:t>
            </a:r>
          </a:p>
        </p:txBody>
      </p:sp>
    </p:spTree>
    <p:extLst>
      <p:ext uri="{BB962C8B-B14F-4D97-AF65-F5344CB8AC3E}">
        <p14:creationId xmlns:p14="http://schemas.microsoft.com/office/powerpoint/2010/main" val="1117719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973E9-AD7A-784B-D421-228BA1240B81}"/>
              </a:ext>
            </a:extLst>
          </p:cNvPr>
          <p:cNvSpPr>
            <a:spLocks noGrp="1"/>
          </p:cNvSpPr>
          <p:nvPr>
            <p:ph type="title"/>
          </p:nvPr>
        </p:nvSpPr>
        <p:spPr/>
        <p:txBody>
          <a:bodyPr/>
          <a:lstStyle/>
          <a:p>
            <a:r>
              <a:rPr lang="en-US" dirty="0"/>
              <a:t>ASA Physical Status Classification</a:t>
            </a:r>
          </a:p>
        </p:txBody>
      </p:sp>
      <p:pic>
        <p:nvPicPr>
          <p:cNvPr id="5" name="Content Placeholder 4">
            <a:extLst>
              <a:ext uri="{FF2B5EF4-FFF2-40B4-BE49-F238E27FC236}">
                <a16:creationId xmlns:a16="http://schemas.microsoft.com/office/drawing/2014/main" id="{FF0FC62D-474E-A90C-DD22-BF033F12675A}"/>
              </a:ext>
            </a:extLst>
          </p:cNvPr>
          <p:cNvPicPr>
            <a:picLocks noGrp="1" noChangeAspect="1"/>
          </p:cNvPicPr>
          <p:nvPr>
            <p:ph idx="1"/>
          </p:nvPr>
        </p:nvPicPr>
        <p:blipFill>
          <a:blip r:embed="rId2"/>
          <a:stretch>
            <a:fillRect/>
          </a:stretch>
        </p:blipFill>
        <p:spPr>
          <a:xfrm>
            <a:off x="804943" y="1878919"/>
            <a:ext cx="4841656" cy="4022725"/>
          </a:xfrm>
        </p:spPr>
      </p:pic>
      <p:pic>
        <p:nvPicPr>
          <p:cNvPr id="7" name="Picture 6">
            <a:extLst>
              <a:ext uri="{FF2B5EF4-FFF2-40B4-BE49-F238E27FC236}">
                <a16:creationId xmlns:a16="http://schemas.microsoft.com/office/drawing/2014/main" id="{3F11B25E-8B76-D064-5854-36249C3D9582}"/>
              </a:ext>
            </a:extLst>
          </p:cNvPr>
          <p:cNvPicPr>
            <a:picLocks noChangeAspect="1"/>
          </p:cNvPicPr>
          <p:nvPr/>
        </p:nvPicPr>
        <p:blipFill>
          <a:blip r:embed="rId3"/>
          <a:stretch>
            <a:fillRect/>
          </a:stretch>
        </p:blipFill>
        <p:spPr>
          <a:xfrm>
            <a:off x="6126480" y="1878919"/>
            <a:ext cx="5234829" cy="4244294"/>
          </a:xfrm>
          <a:prstGeom prst="rect">
            <a:avLst/>
          </a:prstGeom>
        </p:spPr>
      </p:pic>
    </p:spTree>
    <p:extLst>
      <p:ext uri="{BB962C8B-B14F-4D97-AF65-F5344CB8AC3E}">
        <p14:creationId xmlns:p14="http://schemas.microsoft.com/office/powerpoint/2010/main" val="3010532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90367-0B52-EB5A-BE6B-6ED90F3E8FDA}"/>
              </a:ext>
            </a:extLst>
          </p:cNvPr>
          <p:cNvSpPr>
            <a:spLocks noGrp="1"/>
          </p:cNvSpPr>
          <p:nvPr>
            <p:ph type="title"/>
          </p:nvPr>
        </p:nvSpPr>
        <p:spPr/>
        <p:txBody>
          <a:bodyPr/>
          <a:lstStyle/>
          <a:p>
            <a:r>
              <a:rPr lang="en-US" dirty="0"/>
              <a:t>Prevention</a:t>
            </a:r>
          </a:p>
        </p:txBody>
      </p:sp>
      <p:sp>
        <p:nvSpPr>
          <p:cNvPr id="3" name="Content Placeholder 2">
            <a:extLst>
              <a:ext uri="{FF2B5EF4-FFF2-40B4-BE49-F238E27FC236}">
                <a16:creationId xmlns:a16="http://schemas.microsoft.com/office/drawing/2014/main" id="{4DAFD625-0A48-8960-830E-8A513D9444B5}"/>
              </a:ext>
            </a:extLst>
          </p:cNvPr>
          <p:cNvSpPr>
            <a:spLocks noGrp="1"/>
          </p:cNvSpPr>
          <p:nvPr>
            <p:ph sz="half" idx="1"/>
          </p:nvPr>
        </p:nvSpPr>
        <p:spPr/>
        <p:txBody>
          <a:bodyPr>
            <a:normAutofit/>
          </a:bodyPr>
          <a:lstStyle/>
          <a:p>
            <a:r>
              <a:rPr lang="en-US" sz="2800" b="1" dirty="0"/>
              <a:t>90% of life threatening emergencies can be prevented by completing a thorough and appropriate H&amp;P</a:t>
            </a:r>
          </a:p>
          <a:p>
            <a:endParaRPr lang="en-US" dirty="0"/>
          </a:p>
        </p:txBody>
      </p:sp>
      <p:sp>
        <p:nvSpPr>
          <p:cNvPr id="4" name="Content Placeholder 3">
            <a:extLst>
              <a:ext uri="{FF2B5EF4-FFF2-40B4-BE49-F238E27FC236}">
                <a16:creationId xmlns:a16="http://schemas.microsoft.com/office/drawing/2014/main" id="{89ED60F6-CDD1-AD97-4CD3-37D588C03DA8}"/>
              </a:ext>
            </a:extLst>
          </p:cNvPr>
          <p:cNvSpPr>
            <a:spLocks noGrp="1"/>
          </p:cNvSpPr>
          <p:nvPr>
            <p:ph sz="half" idx="2"/>
          </p:nvPr>
        </p:nvSpPr>
        <p:spPr>
          <a:xfrm>
            <a:off x="6515911" y="1834959"/>
            <a:ext cx="4937760" cy="4023360"/>
          </a:xfrm>
        </p:spPr>
        <p:txBody>
          <a:bodyPr>
            <a:normAutofit/>
          </a:bodyPr>
          <a:lstStyle/>
          <a:p>
            <a:r>
              <a:rPr lang="en-US" sz="2800" b="1" dirty="0"/>
              <a:t>How can we help decrease these incidences? :</a:t>
            </a:r>
          </a:p>
          <a:p>
            <a:pPr lvl="1"/>
            <a:r>
              <a:rPr lang="en-US" sz="2600" dirty="0"/>
              <a:t>Pretreatment physical eval</a:t>
            </a:r>
          </a:p>
          <a:p>
            <a:pPr lvl="1"/>
            <a:endParaRPr lang="en-US" sz="2600" dirty="0"/>
          </a:p>
          <a:p>
            <a:pPr lvl="1"/>
            <a:r>
              <a:rPr lang="en-US" sz="2600" dirty="0"/>
              <a:t>Medical history (</a:t>
            </a:r>
            <a:r>
              <a:rPr lang="en-US" sz="2600" dirty="0" err="1"/>
              <a:t>MdHx</a:t>
            </a:r>
            <a:r>
              <a:rPr lang="en-US" sz="2600" dirty="0"/>
              <a:t>) </a:t>
            </a:r>
          </a:p>
          <a:p>
            <a:pPr lvl="1"/>
            <a:endParaRPr lang="en-US" sz="2600" dirty="0"/>
          </a:p>
          <a:p>
            <a:pPr lvl="1"/>
            <a:r>
              <a:rPr lang="en-US" sz="2600" dirty="0"/>
              <a:t>Dialogue history**</a:t>
            </a:r>
          </a:p>
          <a:p>
            <a:pPr lvl="1"/>
            <a:endParaRPr lang="en-US" sz="2600" dirty="0"/>
          </a:p>
          <a:p>
            <a:pPr lvl="1"/>
            <a:r>
              <a:rPr lang="en-US" sz="2600" dirty="0"/>
              <a:t>Modifications in dental care. </a:t>
            </a:r>
          </a:p>
          <a:p>
            <a:pPr lvl="1"/>
            <a:endParaRPr lang="en-US" dirty="0"/>
          </a:p>
        </p:txBody>
      </p:sp>
      <p:pic>
        <p:nvPicPr>
          <p:cNvPr id="5" name="Picture 4">
            <a:extLst>
              <a:ext uri="{FF2B5EF4-FFF2-40B4-BE49-F238E27FC236}">
                <a16:creationId xmlns:a16="http://schemas.microsoft.com/office/drawing/2014/main" id="{7652123B-7AEC-E414-91F5-D7768062E3DE}"/>
              </a:ext>
            </a:extLst>
          </p:cNvPr>
          <p:cNvPicPr>
            <a:picLocks noChangeAspect="1"/>
          </p:cNvPicPr>
          <p:nvPr/>
        </p:nvPicPr>
        <p:blipFill>
          <a:blip r:embed="rId2"/>
          <a:stretch>
            <a:fillRect/>
          </a:stretch>
        </p:blipFill>
        <p:spPr>
          <a:xfrm rot="15148615">
            <a:off x="10662463" y="2447897"/>
            <a:ext cx="1109380" cy="1694298"/>
          </a:xfrm>
          <a:prstGeom prst="rect">
            <a:avLst/>
          </a:prstGeom>
        </p:spPr>
      </p:pic>
      <p:pic>
        <p:nvPicPr>
          <p:cNvPr id="6" name="Picture 5">
            <a:extLst>
              <a:ext uri="{FF2B5EF4-FFF2-40B4-BE49-F238E27FC236}">
                <a16:creationId xmlns:a16="http://schemas.microsoft.com/office/drawing/2014/main" id="{2852C8F5-294A-ECE4-63F6-4A85219C03E3}"/>
              </a:ext>
            </a:extLst>
          </p:cNvPr>
          <p:cNvPicPr>
            <a:picLocks noChangeAspect="1"/>
          </p:cNvPicPr>
          <p:nvPr/>
        </p:nvPicPr>
        <p:blipFill>
          <a:blip r:embed="rId3"/>
          <a:stretch>
            <a:fillRect/>
          </a:stretch>
        </p:blipFill>
        <p:spPr>
          <a:xfrm>
            <a:off x="10901124" y="4176664"/>
            <a:ext cx="1105093" cy="1371538"/>
          </a:xfrm>
          <a:prstGeom prst="rect">
            <a:avLst/>
          </a:prstGeom>
        </p:spPr>
      </p:pic>
      <p:sp>
        <p:nvSpPr>
          <p:cNvPr id="7" name="TextBox 6">
            <a:extLst>
              <a:ext uri="{FF2B5EF4-FFF2-40B4-BE49-F238E27FC236}">
                <a16:creationId xmlns:a16="http://schemas.microsoft.com/office/drawing/2014/main" id="{91A5E7E2-1C80-8FBE-FB04-B86A0D9C6E6B}"/>
              </a:ext>
            </a:extLst>
          </p:cNvPr>
          <p:cNvSpPr txBox="1"/>
          <p:nvPr/>
        </p:nvSpPr>
        <p:spPr>
          <a:xfrm rot="21427395">
            <a:off x="10492508" y="3064214"/>
            <a:ext cx="1326344" cy="461665"/>
          </a:xfrm>
          <a:prstGeom prst="rect">
            <a:avLst/>
          </a:prstGeom>
          <a:noFill/>
        </p:spPr>
        <p:txBody>
          <a:bodyPr wrap="square" rtlCol="0">
            <a:spAutoFit/>
          </a:bodyPr>
          <a:lstStyle/>
          <a:p>
            <a:r>
              <a:rPr lang="en-US" sz="2400" b="1" dirty="0">
                <a:solidFill>
                  <a:srgbClr val="C00000"/>
                </a:solidFill>
              </a:rPr>
              <a:t>MDHX!!</a:t>
            </a:r>
          </a:p>
        </p:txBody>
      </p:sp>
      <p:sp>
        <p:nvSpPr>
          <p:cNvPr id="8" name="Rectangle 7">
            <a:extLst>
              <a:ext uri="{FF2B5EF4-FFF2-40B4-BE49-F238E27FC236}">
                <a16:creationId xmlns:a16="http://schemas.microsoft.com/office/drawing/2014/main" id="{3AFE97D7-7AA9-F9F5-D9DC-9F8FD0E8A280}"/>
              </a:ext>
            </a:extLst>
          </p:cNvPr>
          <p:cNvSpPr/>
          <p:nvPr/>
        </p:nvSpPr>
        <p:spPr>
          <a:xfrm>
            <a:off x="6787897" y="3491623"/>
            <a:ext cx="3323695" cy="4462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D873B45-6F19-5397-B61F-A3F7DCCD842F}"/>
              </a:ext>
            </a:extLst>
          </p:cNvPr>
          <p:cNvSpPr txBox="1"/>
          <p:nvPr/>
        </p:nvSpPr>
        <p:spPr>
          <a:xfrm>
            <a:off x="1091512" y="3836232"/>
            <a:ext cx="5065451" cy="1938992"/>
          </a:xfrm>
          <a:prstGeom prst="rect">
            <a:avLst/>
          </a:prstGeom>
          <a:noFill/>
        </p:spPr>
        <p:txBody>
          <a:bodyPr wrap="square">
            <a:spAutoFit/>
          </a:bodyPr>
          <a:lstStyle/>
          <a:p>
            <a:r>
              <a:rPr lang="en-US" sz="2000" dirty="0"/>
              <a:t>Occurrences are infrequent. However several factors may increase these incidences: </a:t>
            </a:r>
          </a:p>
          <a:p>
            <a:pPr marL="800100" lvl="1" indent="-342900">
              <a:buFont typeface="Arial" panose="020B0604020202020204" pitchFamily="34" charset="0"/>
              <a:buChar char="•"/>
            </a:pPr>
            <a:r>
              <a:rPr lang="en-US" sz="2000" dirty="0"/>
              <a:t>Older patients</a:t>
            </a:r>
          </a:p>
          <a:p>
            <a:pPr marL="800100" lvl="1" indent="-342900">
              <a:buFont typeface="Arial" panose="020B0604020202020204" pitchFamily="34" charset="0"/>
              <a:buChar char="•"/>
            </a:pPr>
            <a:r>
              <a:rPr lang="en-US" sz="2000" dirty="0"/>
              <a:t>Therapeutic advances in medicine</a:t>
            </a:r>
          </a:p>
          <a:p>
            <a:pPr marL="800100" lvl="1" indent="-342900">
              <a:buFont typeface="Arial" panose="020B0604020202020204" pitchFamily="34" charset="0"/>
              <a:buChar char="•"/>
            </a:pPr>
            <a:r>
              <a:rPr lang="en-US" sz="2000" dirty="0"/>
              <a:t>Longer dental appointments. </a:t>
            </a:r>
          </a:p>
          <a:p>
            <a:pPr marL="800100" lvl="1" indent="-342900">
              <a:buFont typeface="Arial" panose="020B0604020202020204" pitchFamily="34" charset="0"/>
              <a:buChar char="•"/>
            </a:pPr>
            <a:r>
              <a:rPr lang="en-US" sz="2000" dirty="0"/>
              <a:t>Increase use of drug administration</a:t>
            </a:r>
          </a:p>
        </p:txBody>
      </p:sp>
      <p:sp>
        <p:nvSpPr>
          <p:cNvPr id="10" name="Oval 9">
            <a:extLst>
              <a:ext uri="{FF2B5EF4-FFF2-40B4-BE49-F238E27FC236}">
                <a16:creationId xmlns:a16="http://schemas.microsoft.com/office/drawing/2014/main" id="{39610DB1-086C-9E2C-CD13-D624F549E493}"/>
              </a:ext>
            </a:extLst>
          </p:cNvPr>
          <p:cNvSpPr/>
          <p:nvPr/>
        </p:nvSpPr>
        <p:spPr>
          <a:xfrm>
            <a:off x="6515911" y="4176664"/>
            <a:ext cx="3595681" cy="100493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23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AAEA1-0570-367F-710B-7EB4DF728858}"/>
              </a:ext>
            </a:extLst>
          </p:cNvPr>
          <p:cNvSpPr>
            <a:spLocks noGrp="1"/>
          </p:cNvSpPr>
          <p:nvPr>
            <p:ph type="title"/>
          </p:nvPr>
        </p:nvSpPr>
        <p:spPr/>
        <p:txBody>
          <a:bodyPr/>
          <a:lstStyle/>
          <a:p>
            <a:r>
              <a:rPr lang="en-US" dirty="0"/>
              <a:t>Prevention</a:t>
            </a:r>
          </a:p>
        </p:txBody>
      </p:sp>
      <p:sp>
        <p:nvSpPr>
          <p:cNvPr id="3" name="Content Placeholder 2">
            <a:extLst>
              <a:ext uri="{FF2B5EF4-FFF2-40B4-BE49-F238E27FC236}">
                <a16:creationId xmlns:a16="http://schemas.microsoft.com/office/drawing/2014/main" id="{E00FE2A1-C04D-E848-7A92-BB4790C14312}"/>
              </a:ext>
            </a:extLst>
          </p:cNvPr>
          <p:cNvSpPr>
            <a:spLocks noGrp="1"/>
          </p:cNvSpPr>
          <p:nvPr>
            <p:ph sz="half" idx="1"/>
          </p:nvPr>
        </p:nvSpPr>
        <p:spPr>
          <a:xfrm>
            <a:off x="543097" y="2897584"/>
            <a:ext cx="4680067" cy="1450757"/>
          </a:xfrm>
          <a:ln>
            <a:solidFill>
              <a:schemeClr val="tx1"/>
            </a:solidFill>
          </a:ln>
        </p:spPr>
        <p:txBody>
          <a:bodyPr>
            <a:normAutofit fontScale="92500" lnSpcReduction="10000"/>
          </a:bodyPr>
          <a:lstStyle/>
          <a:p>
            <a:pPr>
              <a:lnSpc>
                <a:spcPct val="110000"/>
              </a:lnSpc>
            </a:pPr>
            <a:r>
              <a:rPr lang="en-US" sz="2400" dirty="0"/>
              <a:t>Most medical emergencies are entirely stress induced; With exacerbation of preexisting conditions due to stressful situations. </a:t>
            </a:r>
          </a:p>
        </p:txBody>
      </p:sp>
      <p:sp>
        <p:nvSpPr>
          <p:cNvPr id="4" name="Content Placeholder 3">
            <a:extLst>
              <a:ext uri="{FF2B5EF4-FFF2-40B4-BE49-F238E27FC236}">
                <a16:creationId xmlns:a16="http://schemas.microsoft.com/office/drawing/2014/main" id="{CBEBC080-EA78-A2E2-0947-9FE959F01CFC}"/>
              </a:ext>
            </a:extLst>
          </p:cNvPr>
          <p:cNvSpPr>
            <a:spLocks noGrp="1"/>
          </p:cNvSpPr>
          <p:nvPr>
            <p:ph sz="half" idx="2"/>
          </p:nvPr>
        </p:nvSpPr>
        <p:spPr>
          <a:xfrm>
            <a:off x="6096000" y="2000596"/>
            <a:ext cx="5683135" cy="4023360"/>
          </a:xfrm>
        </p:spPr>
        <p:txBody>
          <a:bodyPr>
            <a:normAutofit fontScale="92500" lnSpcReduction="10000"/>
          </a:bodyPr>
          <a:lstStyle/>
          <a:p>
            <a:r>
              <a:rPr lang="en-US" sz="3000" u="sng" dirty="0"/>
              <a:t>Recognizing Anxiety</a:t>
            </a:r>
            <a:r>
              <a:rPr lang="en-US" sz="3000" dirty="0"/>
              <a:t>:</a:t>
            </a:r>
          </a:p>
          <a:p>
            <a:pPr>
              <a:buFont typeface="Wingdings" panose="05000000000000000000" pitchFamily="2" charset="2"/>
              <a:buChar char="§"/>
            </a:pPr>
            <a:r>
              <a:rPr lang="en-US" sz="2600" dirty="0"/>
              <a:t>Unnaturally stiff posture</a:t>
            </a:r>
          </a:p>
          <a:p>
            <a:pPr>
              <a:buFont typeface="Wingdings" panose="05000000000000000000" pitchFamily="2" charset="2"/>
              <a:buChar char="§"/>
            </a:pPr>
            <a:r>
              <a:rPr lang="en-US" sz="2600" dirty="0"/>
              <a:t>Nervous play with tissue, hands</a:t>
            </a:r>
          </a:p>
          <a:p>
            <a:pPr>
              <a:buFont typeface="Wingdings" panose="05000000000000000000" pitchFamily="2" charset="2"/>
              <a:buChar char="§"/>
            </a:pPr>
            <a:r>
              <a:rPr lang="en-US" sz="2600" dirty="0"/>
              <a:t>White-knuckle syndrome</a:t>
            </a:r>
          </a:p>
          <a:p>
            <a:pPr>
              <a:buFont typeface="Wingdings" panose="05000000000000000000" pitchFamily="2" charset="2"/>
              <a:buChar char="§"/>
            </a:pPr>
            <a:r>
              <a:rPr lang="en-US" sz="2600" dirty="0"/>
              <a:t>Perspiration of forehead and hands</a:t>
            </a:r>
          </a:p>
          <a:p>
            <a:pPr>
              <a:buFont typeface="Wingdings" panose="05000000000000000000" pitchFamily="2" charset="2"/>
              <a:buChar char="§"/>
            </a:pPr>
            <a:r>
              <a:rPr lang="en-US" sz="2600" dirty="0"/>
              <a:t>Over willingness to cooperate with doctor</a:t>
            </a:r>
          </a:p>
          <a:p>
            <a:pPr>
              <a:buFont typeface="Wingdings" panose="05000000000000000000" pitchFamily="2" charset="2"/>
              <a:buChar char="§"/>
            </a:pPr>
            <a:r>
              <a:rPr lang="en-US" sz="2600" dirty="0"/>
              <a:t>Quick answers</a:t>
            </a:r>
          </a:p>
          <a:p>
            <a:pPr>
              <a:buFont typeface="Wingdings" panose="05000000000000000000" pitchFamily="2" charset="2"/>
              <a:buChar char="§"/>
            </a:pPr>
            <a:r>
              <a:rPr lang="en-US" sz="2600" dirty="0"/>
              <a:t>….(Rude?)</a:t>
            </a:r>
          </a:p>
          <a:p>
            <a:endParaRPr lang="en-US" dirty="0"/>
          </a:p>
        </p:txBody>
      </p:sp>
      <p:sp>
        <p:nvSpPr>
          <p:cNvPr id="5" name="TextBox 4">
            <a:extLst>
              <a:ext uri="{FF2B5EF4-FFF2-40B4-BE49-F238E27FC236}">
                <a16:creationId xmlns:a16="http://schemas.microsoft.com/office/drawing/2014/main" id="{BBE6BB4B-5362-ED33-C58E-6B5165379E6E}"/>
              </a:ext>
            </a:extLst>
          </p:cNvPr>
          <p:cNvSpPr txBox="1"/>
          <p:nvPr/>
        </p:nvSpPr>
        <p:spPr>
          <a:xfrm>
            <a:off x="211641" y="6391619"/>
            <a:ext cx="7467544" cy="261610"/>
          </a:xfrm>
          <a:prstGeom prst="rect">
            <a:avLst/>
          </a:prstGeom>
          <a:noFill/>
        </p:spPr>
        <p:txBody>
          <a:bodyPr wrap="square">
            <a:spAutoFit/>
          </a:bodyPr>
          <a:lstStyle/>
          <a:p>
            <a:r>
              <a:rPr lang="en-US" sz="1050" dirty="0"/>
              <a:t>Malamed, S. Medical emergencies in the dental Office, 8</a:t>
            </a:r>
            <a:r>
              <a:rPr lang="en-US" sz="1050" baseline="30000" dirty="0"/>
              <a:t>th</a:t>
            </a:r>
            <a:r>
              <a:rPr lang="en-US" sz="1050" dirty="0"/>
              <a:t> Ed. Elsevier. 2023 </a:t>
            </a:r>
          </a:p>
        </p:txBody>
      </p:sp>
    </p:spTree>
    <p:extLst>
      <p:ext uri="{BB962C8B-B14F-4D97-AF65-F5344CB8AC3E}">
        <p14:creationId xmlns:p14="http://schemas.microsoft.com/office/powerpoint/2010/main" val="3459631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64316-0BBA-0387-2899-28933AB8428D}"/>
              </a:ext>
            </a:extLst>
          </p:cNvPr>
          <p:cNvSpPr>
            <a:spLocks noGrp="1"/>
          </p:cNvSpPr>
          <p:nvPr>
            <p:ph type="title"/>
          </p:nvPr>
        </p:nvSpPr>
        <p:spPr>
          <a:xfrm>
            <a:off x="1063234" y="436311"/>
            <a:ext cx="7950984" cy="1081705"/>
          </a:xfrm>
        </p:spPr>
        <p:txBody>
          <a:bodyPr/>
          <a:lstStyle/>
          <a:p>
            <a:r>
              <a:rPr lang="en-US" dirty="0"/>
              <a:t>Universal Treatment Algorithm</a:t>
            </a:r>
          </a:p>
        </p:txBody>
      </p:sp>
      <p:sp>
        <p:nvSpPr>
          <p:cNvPr id="5" name="Content Placeholder 4">
            <a:extLst>
              <a:ext uri="{FF2B5EF4-FFF2-40B4-BE49-F238E27FC236}">
                <a16:creationId xmlns:a16="http://schemas.microsoft.com/office/drawing/2014/main" id="{47B5F80D-7835-FA88-205B-CC75FFC8B23A}"/>
              </a:ext>
            </a:extLst>
          </p:cNvPr>
          <p:cNvSpPr>
            <a:spLocks noGrp="1"/>
          </p:cNvSpPr>
          <p:nvPr>
            <p:ph sz="half" idx="1"/>
          </p:nvPr>
        </p:nvSpPr>
        <p:spPr>
          <a:xfrm>
            <a:off x="1239875" y="1899057"/>
            <a:ext cx="9712250" cy="4709561"/>
          </a:xfrm>
        </p:spPr>
        <p:txBody>
          <a:bodyPr>
            <a:normAutofit lnSpcReduction="10000"/>
          </a:bodyPr>
          <a:lstStyle/>
          <a:p>
            <a:r>
              <a:rPr lang="en-US" sz="2800" b="1" dirty="0"/>
              <a:t>R: RECOGNITION </a:t>
            </a:r>
            <a:r>
              <a:rPr lang="en-US" sz="2800" dirty="0"/>
              <a:t>of the emergency</a:t>
            </a:r>
          </a:p>
          <a:p>
            <a:pPr lvl="1"/>
            <a:r>
              <a:rPr lang="en-US" sz="2600" dirty="0"/>
              <a:t>Call for help, get O2, AED, emergency kit, remove material from mouth </a:t>
            </a:r>
          </a:p>
          <a:p>
            <a:r>
              <a:rPr lang="en-US" sz="2800" b="1" dirty="0"/>
              <a:t>P</a:t>
            </a:r>
            <a:r>
              <a:rPr lang="en-US" sz="2800" dirty="0"/>
              <a:t>: Positioning</a:t>
            </a:r>
          </a:p>
          <a:p>
            <a:r>
              <a:rPr lang="en-US" sz="2800" b="1" dirty="0"/>
              <a:t>A</a:t>
            </a:r>
            <a:r>
              <a:rPr lang="en-US" sz="2800" dirty="0"/>
              <a:t>: Airway</a:t>
            </a:r>
          </a:p>
          <a:p>
            <a:r>
              <a:rPr lang="en-US" sz="2800" b="1" dirty="0"/>
              <a:t>B</a:t>
            </a:r>
            <a:r>
              <a:rPr lang="en-US" sz="2800" dirty="0"/>
              <a:t>: Breathing</a:t>
            </a:r>
          </a:p>
          <a:p>
            <a:r>
              <a:rPr lang="en-US" sz="2800" b="1" dirty="0"/>
              <a:t>C</a:t>
            </a:r>
            <a:r>
              <a:rPr lang="en-US" sz="2800" dirty="0"/>
              <a:t>: Circulation</a:t>
            </a:r>
          </a:p>
          <a:p>
            <a:r>
              <a:rPr lang="en-US" sz="2800" b="1" dirty="0"/>
              <a:t>D</a:t>
            </a:r>
            <a:r>
              <a:rPr lang="en-US" sz="2800" dirty="0"/>
              <a:t>: Diagnosis, Definitive treatment</a:t>
            </a:r>
          </a:p>
          <a:p>
            <a:r>
              <a:rPr lang="en-US" sz="2800" b="1" dirty="0"/>
              <a:t>E</a:t>
            </a:r>
            <a:r>
              <a:rPr lang="en-US" sz="2800" dirty="0"/>
              <a:t>: Emergency Medical Services</a:t>
            </a:r>
          </a:p>
          <a:p>
            <a:pPr lvl="1"/>
            <a:r>
              <a:rPr lang="en-US" sz="2600" dirty="0"/>
              <a:t>Facilitate access of EMS personnel</a:t>
            </a:r>
          </a:p>
        </p:txBody>
      </p:sp>
      <p:sp>
        <p:nvSpPr>
          <p:cNvPr id="2" name="TextBox 1">
            <a:extLst>
              <a:ext uri="{FF2B5EF4-FFF2-40B4-BE49-F238E27FC236}">
                <a16:creationId xmlns:a16="http://schemas.microsoft.com/office/drawing/2014/main" id="{2CBA3050-C9F5-6980-7A85-97D00A20A6AA}"/>
              </a:ext>
            </a:extLst>
          </p:cNvPr>
          <p:cNvSpPr txBox="1"/>
          <p:nvPr/>
        </p:nvSpPr>
        <p:spPr>
          <a:xfrm>
            <a:off x="7386309" y="3858300"/>
            <a:ext cx="3255818" cy="523220"/>
          </a:xfrm>
          <a:prstGeom prst="rect">
            <a:avLst/>
          </a:prstGeom>
          <a:noFill/>
          <a:ln>
            <a:solidFill>
              <a:schemeClr val="tx1"/>
            </a:solidFill>
          </a:ln>
        </p:spPr>
        <p:txBody>
          <a:bodyPr wrap="square" rtlCol="0">
            <a:spAutoFit/>
          </a:bodyPr>
          <a:lstStyle/>
          <a:p>
            <a:r>
              <a:rPr lang="en-US" sz="2800" dirty="0"/>
              <a:t>BLS, ACLS</a:t>
            </a:r>
            <a:r>
              <a:rPr lang="en-US" sz="2800" dirty="0">
                <a:sym typeface="Wingdings" panose="05000000000000000000" pitchFamily="2" charset="2"/>
              </a:rPr>
              <a:t> “CAB”</a:t>
            </a:r>
            <a:endParaRPr lang="en-US" sz="2800" dirty="0"/>
          </a:p>
        </p:txBody>
      </p:sp>
      <p:sp>
        <p:nvSpPr>
          <p:cNvPr id="3" name="Rectangle 2">
            <a:extLst>
              <a:ext uri="{FF2B5EF4-FFF2-40B4-BE49-F238E27FC236}">
                <a16:creationId xmlns:a16="http://schemas.microsoft.com/office/drawing/2014/main" id="{3F19E161-E1B2-DBA1-3E24-DB332FA27739}"/>
              </a:ext>
            </a:extLst>
          </p:cNvPr>
          <p:cNvSpPr/>
          <p:nvPr/>
        </p:nvSpPr>
        <p:spPr>
          <a:xfrm>
            <a:off x="1233055" y="1801091"/>
            <a:ext cx="471054" cy="45027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54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0B5253-D42E-C420-FBE0-86866C0BEE4A}"/>
              </a:ext>
            </a:extLst>
          </p:cNvPr>
          <p:cNvSpPr>
            <a:spLocks noGrp="1"/>
          </p:cNvSpPr>
          <p:nvPr>
            <p:ph type="title"/>
          </p:nvPr>
        </p:nvSpPr>
        <p:spPr/>
        <p:txBody>
          <a:bodyPr/>
          <a:lstStyle/>
          <a:p>
            <a:r>
              <a:rPr lang="en-US" dirty="0"/>
              <a:t>Provider’s thought process…</a:t>
            </a:r>
          </a:p>
        </p:txBody>
      </p:sp>
      <p:sp>
        <p:nvSpPr>
          <p:cNvPr id="6" name="Content Placeholder 5">
            <a:extLst>
              <a:ext uri="{FF2B5EF4-FFF2-40B4-BE49-F238E27FC236}">
                <a16:creationId xmlns:a16="http://schemas.microsoft.com/office/drawing/2014/main" id="{A04214B9-8334-C0B3-87A8-03E384C9BEB7}"/>
              </a:ext>
            </a:extLst>
          </p:cNvPr>
          <p:cNvSpPr>
            <a:spLocks noGrp="1"/>
          </p:cNvSpPr>
          <p:nvPr>
            <p:ph idx="1"/>
          </p:nvPr>
        </p:nvSpPr>
        <p:spPr>
          <a:xfrm>
            <a:off x="1014153" y="2104351"/>
            <a:ext cx="6467302" cy="4213321"/>
          </a:xfrm>
        </p:spPr>
        <p:txBody>
          <a:bodyPr/>
          <a:lstStyle/>
          <a:p>
            <a:r>
              <a:rPr lang="en-US" b="1" dirty="0"/>
              <a:t>Questions to ask yourself as a the dental provider: </a:t>
            </a:r>
          </a:p>
          <a:p>
            <a:pPr>
              <a:buFont typeface="Wingdings" panose="05000000000000000000" pitchFamily="2" charset="2"/>
              <a:buChar char="§"/>
            </a:pPr>
            <a:r>
              <a:rPr lang="en-US" dirty="0"/>
              <a:t>Is the pt capable of tolerating the stress involved in the proposed dental treatment? </a:t>
            </a:r>
          </a:p>
          <a:p>
            <a:pPr>
              <a:buFont typeface="Wingdings" panose="05000000000000000000" pitchFamily="2" charset="2"/>
              <a:buChar char="§"/>
            </a:pPr>
            <a:r>
              <a:rPr lang="en-US" dirty="0"/>
              <a:t>Is the patient a greater risk than normal during the planned dental care? </a:t>
            </a:r>
          </a:p>
          <a:p>
            <a:pPr>
              <a:buFont typeface="Wingdings" panose="05000000000000000000" pitchFamily="2" charset="2"/>
              <a:buChar char="§"/>
            </a:pPr>
            <a:r>
              <a:rPr lang="en-US" dirty="0"/>
              <a:t>If so, what kind of treatment modifications should be employed to minimize this risk?</a:t>
            </a:r>
          </a:p>
          <a:p>
            <a:pPr>
              <a:buFont typeface="Wingdings" panose="05000000000000000000" pitchFamily="2" charset="2"/>
              <a:buChar char="§"/>
            </a:pPr>
            <a:r>
              <a:rPr lang="en-US" dirty="0"/>
              <a:t>Is the risk too great for the patient to be managed safely in </a:t>
            </a:r>
            <a:r>
              <a:rPr lang="en-US" u="sng" dirty="0"/>
              <a:t>YOUR</a:t>
            </a:r>
            <a:r>
              <a:rPr lang="en-US" dirty="0"/>
              <a:t> dental office or setting? </a:t>
            </a:r>
          </a:p>
          <a:p>
            <a:endParaRPr lang="en-US" dirty="0"/>
          </a:p>
        </p:txBody>
      </p:sp>
      <p:sp>
        <p:nvSpPr>
          <p:cNvPr id="2" name="TextBox 1">
            <a:extLst>
              <a:ext uri="{FF2B5EF4-FFF2-40B4-BE49-F238E27FC236}">
                <a16:creationId xmlns:a16="http://schemas.microsoft.com/office/drawing/2014/main" id="{A6AF3AF6-28B7-66CB-5387-784909EA1C7D}"/>
              </a:ext>
            </a:extLst>
          </p:cNvPr>
          <p:cNvSpPr txBox="1"/>
          <p:nvPr/>
        </p:nvSpPr>
        <p:spPr>
          <a:xfrm>
            <a:off x="8340436" y="2944860"/>
            <a:ext cx="3352800" cy="1754326"/>
          </a:xfrm>
          <a:prstGeom prst="rect">
            <a:avLst/>
          </a:prstGeom>
          <a:noFill/>
        </p:spPr>
        <p:txBody>
          <a:bodyPr wrap="square" rtlCol="0">
            <a:spAutoFit/>
          </a:bodyPr>
          <a:lstStyle/>
          <a:p>
            <a:r>
              <a:rPr lang="en-US" dirty="0"/>
              <a:t>Specifically for us today…</a:t>
            </a:r>
          </a:p>
          <a:p>
            <a:pPr marL="285750" indent="-285750">
              <a:buFont typeface="Arial" panose="020B0604020202020204" pitchFamily="34" charset="0"/>
              <a:buChar char="•"/>
            </a:pPr>
            <a:r>
              <a:rPr lang="en-US" dirty="0"/>
              <a:t>Do you work in a stand alone clinic?...in a hospital based clinic?</a:t>
            </a:r>
          </a:p>
          <a:p>
            <a:pPr marL="285750" indent="-285750">
              <a:buFont typeface="Arial" panose="020B0604020202020204" pitchFamily="34" charset="0"/>
              <a:buChar char="•"/>
            </a:pPr>
            <a:r>
              <a:rPr lang="en-US" dirty="0"/>
              <a:t>Does 911 work in your area?</a:t>
            </a:r>
          </a:p>
          <a:p>
            <a:endParaRPr lang="en-US" dirty="0"/>
          </a:p>
        </p:txBody>
      </p:sp>
    </p:spTree>
    <p:extLst>
      <p:ext uri="{BB962C8B-B14F-4D97-AF65-F5344CB8AC3E}">
        <p14:creationId xmlns:p14="http://schemas.microsoft.com/office/powerpoint/2010/main" val="138335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3F17A2-F05A-A8CF-E4FB-848834BBE20A}"/>
              </a:ext>
            </a:extLst>
          </p:cNvPr>
          <p:cNvPicPr>
            <a:picLocks noChangeAspect="1"/>
          </p:cNvPicPr>
          <p:nvPr/>
        </p:nvPicPr>
        <p:blipFill>
          <a:blip r:embed="rId2"/>
          <a:stretch>
            <a:fillRect/>
          </a:stretch>
        </p:blipFill>
        <p:spPr>
          <a:xfrm>
            <a:off x="965118" y="1146722"/>
            <a:ext cx="5130882" cy="4957931"/>
          </a:xfrm>
          <a:prstGeom prst="rect">
            <a:avLst/>
          </a:prstGeom>
        </p:spPr>
      </p:pic>
      <p:sp>
        <p:nvSpPr>
          <p:cNvPr id="7" name="Thought Bubble: Cloud 6">
            <a:extLst>
              <a:ext uri="{FF2B5EF4-FFF2-40B4-BE49-F238E27FC236}">
                <a16:creationId xmlns:a16="http://schemas.microsoft.com/office/drawing/2014/main" id="{762F0053-5F77-7271-AD95-DC95F0723620}"/>
              </a:ext>
            </a:extLst>
          </p:cNvPr>
          <p:cNvSpPr/>
          <p:nvPr/>
        </p:nvSpPr>
        <p:spPr>
          <a:xfrm>
            <a:off x="5634790" y="397041"/>
            <a:ext cx="4631968" cy="2418931"/>
          </a:xfrm>
          <a:prstGeom prst="cloudCallout">
            <a:avLst>
              <a:gd name="adj1" fmla="val -58448"/>
              <a:gd name="adj2" fmla="val 3474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083195-163F-292D-08FD-747B973BAC5C}"/>
              </a:ext>
            </a:extLst>
          </p:cNvPr>
          <p:cNvSpPr txBox="1"/>
          <p:nvPr/>
        </p:nvSpPr>
        <p:spPr>
          <a:xfrm rot="20937518">
            <a:off x="6620196" y="1251082"/>
            <a:ext cx="4022239" cy="461665"/>
          </a:xfrm>
          <a:prstGeom prst="rect">
            <a:avLst/>
          </a:prstGeom>
          <a:noFill/>
        </p:spPr>
        <p:txBody>
          <a:bodyPr wrap="square" rtlCol="0">
            <a:spAutoFit/>
          </a:bodyPr>
          <a:lstStyle/>
          <a:p>
            <a:r>
              <a:rPr lang="en-US" sz="2400" b="1" dirty="0">
                <a:latin typeface="Curlz MT" panose="04040404050702020202" pitchFamily="82" charset="0"/>
              </a:rPr>
              <a:t>Please practice Safely!</a:t>
            </a:r>
          </a:p>
        </p:txBody>
      </p:sp>
    </p:spTree>
    <p:extLst>
      <p:ext uri="{BB962C8B-B14F-4D97-AF65-F5344CB8AC3E}">
        <p14:creationId xmlns:p14="http://schemas.microsoft.com/office/powerpoint/2010/main" val="29068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Syncope</a:t>
            </a:r>
          </a:p>
        </p:txBody>
      </p:sp>
      <p:sp>
        <p:nvSpPr>
          <p:cNvPr id="3" name="Content Placeholder 2"/>
          <p:cNvSpPr>
            <a:spLocks noGrp="1"/>
          </p:cNvSpPr>
          <p:nvPr>
            <p:ph idx="1"/>
          </p:nvPr>
        </p:nvSpPr>
        <p:spPr>
          <a:xfrm>
            <a:off x="2025589" y="1902041"/>
            <a:ext cx="7467600" cy="4800600"/>
          </a:xfrm>
        </p:spPr>
        <p:txBody>
          <a:bodyPr>
            <a:normAutofit/>
          </a:bodyPr>
          <a:lstStyle/>
          <a:p>
            <a:r>
              <a:rPr lang="en-US" sz="2400" dirty="0"/>
              <a:t>Transient loss of consciousness and postural tone secondary to acute decrease in cerebral flow.</a:t>
            </a:r>
          </a:p>
          <a:p>
            <a:r>
              <a:rPr lang="en-US" sz="2400" dirty="0"/>
              <a:t>Characterized by rapid recovery of consciousness without resuscitation</a:t>
            </a:r>
          </a:p>
          <a:p>
            <a:r>
              <a:rPr lang="en-US" sz="2400" dirty="0"/>
              <a:t>Causes:	</a:t>
            </a:r>
          </a:p>
          <a:p>
            <a:pPr lvl="1"/>
            <a:r>
              <a:rPr lang="en-US" sz="2000" dirty="0"/>
              <a:t>Vasovagal (aka neurocardiogenic,  “simple faints”)</a:t>
            </a:r>
          </a:p>
          <a:p>
            <a:pPr lvl="1"/>
            <a:r>
              <a:rPr lang="en-US" sz="2000" dirty="0"/>
              <a:t>Cardiac </a:t>
            </a:r>
          </a:p>
          <a:p>
            <a:pPr lvl="1"/>
            <a:r>
              <a:rPr lang="en-US" sz="2000" dirty="0"/>
              <a:t>Seizure disorder</a:t>
            </a:r>
          </a:p>
          <a:p>
            <a:pPr lvl="1"/>
            <a:r>
              <a:rPr lang="en-US" sz="2000" dirty="0"/>
              <a:t>Orthostatic/postural hypotension</a:t>
            </a:r>
          </a:p>
          <a:p>
            <a:pPr lvl="1"/>
            <a:r>
              <a:rPr lang="en-US" sz="2000" dirty="0"/>
              <a:t>Severe </a:t>
            </a:r>
            <a:r>
              <a:rPr lang="en-US" sz="2000" dirty="0" err="1"/>
              <a:t>cerebrovascular</a:t>
            </a:r>
            <a:r>
              <a:rPr lang="en-US" sz="2000" dirty="0"/>
              <a:t> disease</a:t>
            </a:r>
          </a:p>
          <a:p>
            <a:pPr lvl="1"/>
            <a:r>
              <a:rPr lang="en-US" sz="2000" dirty="0"/>
              <a:t>Other non-</a:t>
            </a:r>
            <a:r>
              <a:rPr lang="en-US" sz="2000" dirty="0" err="1"/>
              <a:t>cardiogenic</a:t>
            </a:r>
            <a:r>
              <a:rPr lang="en-US" sz="2000" dirty="0"/>
              <a:t> causes: Hypoglycemia, hyperventilation, </a:t>
            </a:r>
            <a:r>
              <a:rPr lang="en-US" sz="2000" dirty="0" err="1"/>
              <a:t>hypovolemia</a:t>
            </a:r>
            <a:r>
              <a:rPr lang="en-US" sz="2000" dirty="0"/>
              <a:t>, medications</a:t>
            </a:r>
          </a:p>
          <a:p>
            <a:pPr lvl="1"/>
            <a:endParaRPr lang="en-US" dirty="0"/>
          </a:p>
        </p:txBody>
      </p:sp>
      <p:sp>
        <p:nvSpPr>
          <p:cNvPr id="4" name="TextBox 3">
            <a:extLst>
              <a:ext uri="{FF2B5EF4-FFF2-40B4-BE49-F238E27FC236}">
                <a16:creationId xmlns:a16="http://schemas.microsoft.com/office/drawing/2014/main" id="{8FD87C18-9ABD-0807-4909-8D7E670113D0}"/>
              </a:ext>
            </a:extLst>
          </p:cNvPr>
          <p:cNvSpPr txBox="1"/>
          <p:nvPr/>
        </p:nvSpPr>
        <p:spPr>
          <a:xfrm>
            <a:off x="8007658" y="3604334"/>
            <a:ext cx="1207363" cy="923330"/>
          </a:xfrm>
          <a:prstGeom prst="rect">
            <a:avLst/>
          </a:prstGeom>
          <a:noFill/>
          <a:ln>
            <a:solidFill>
              <a:schemeClr val="tx1"/>
            </a:solidFill>
          </a:ln>
        </p:spPr>
        <p:txBody>
          <a:bodyPr wrap="square" rtlCol="0">
            <a:spAutoFit/>
          </a:bodyPr>
          <a:lstStyle/>
          <a:p>
            <a:r>
              <a:rPr lang="en-US" dirty="0"/>
              <a:t>Anxiety, </a:t>
            </a:r>
          </a:p>
          <a:p>
            <a:r>
              <a:rPr lang="en-US" dirty="0"/>
              <a:t>pain, heat, humidity</a:t>
            </a:r>
          </a:p>
        </p:txBody>
      </p:sp>
      <p:pic>
        <p:nvPicPr>
          <p:cNvPr id="5" name="Picture 4">
            <a:extLst>
              <a:ext uri="{FF2B5EF4-FFF2-40B4-BE49-F238E27FC236}">
                <a16:creationId xmlns:a16="http://schemas.microsoft.com/office/drawing/2014/main" id="{6C962685-1056-B09B-48CB-8F2521F6D985}"/>
              </a:ext>
            </a:extLst>
          </p:cNvPr>
          <p:cNvPicPr>
            <a:picLocks noChangeAspect="1"/>
          </p:cNvPicPr>
          <p:nvPr/>
        </p:nvPicPr>
        <p:blipFill>
          <a:blip r:embed="rId3"/>
          <a:stretch>
            <a:fillRect/>
          </a:stretch>
        </p:blipFill>
        <p:spPr>
          <a:xfrm>
            <a:off x="10725643" y="0"/>
            <a:ext cx="2737405" cy="2098788"/>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09214810-9F93-898F-EEBB-D362C02A9CE2}"/>
                  </a:ext>
                </a:extLst>
              </p14:cNvPr>
              <p14:cNvContentPartPr/>
              <p14:nvPr/>
            </p14:nvContentPartPr>
            <p14:xfrm>
              <a:off x="10769196" y="304389"/>
              <a:ext cx="360" cy="25560"/>
            </p14:xfrm>
          </p:contentPart>
        </mc:Choice>
        <mc:Fallback xmlns="">
          <p:pic>
            <p:nvPicPr>
              <p:cNvPr id="6" name="Ink 5">
                <a:extLst>
                  <a:ext uri="{FF2B5EF4-FFF2-40B4-BE49-F238E27FC236}">
                    <a16:creationId xmlns:a16="http://schemas.microsoft.com/office/drawing/2014/main" id="{09214810-9F93-898F-EEBB-D362C02A9CE2}"/>
                  </a:ext>
                </a:extLst>
              </p:cNvPr>
              <p:cNvPicPr/>
              <p:nvPr/>
            </p:nvPicPr>
            <p:blipFill>
              <a:blip r:embed="rId5"/>
              <a:stretch>
                <a:fillRect/>
              </a:stretch>
            </p:blipFill>
            <p:spPr>
              <a:xfrm>
                <a:off x="10733196" y="268749"/>
                <a:ext cx="72000" cy="972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Syncope</a:t>
            </a:r>
          </a:p>
        </p:txBody>
      </p:sp>
      <p:sp>
        <p:nvSpPr>
          <p:cNvPr id="3" name="Content Placeholder 2"/>
          <p:cNvSpPr>
            <a:spLocks noGrp="1"/>
          </p:cNvSpPr>
          <p:nvPr>
            <p:ph idx="1"/>
          </p:nvPr>
        </p:nvSpPr>
        <p:spPr>
          <a:xfrm>
            <a:off x="1212174" y="1919796"/>
            <a:ext cx="8001000" cy="5029200"/>
          </a:xfrm>
        </p:spPr>
        <p:txBody>
          <a:bodyPr>
            <a:normAutofit/>
          </a:bodyPr>
          <a:lstStyle/>
          <a:p>
            <a:r>
              <a:rPr lang="en-US" sz="2400" dirty="0"/>
              <a:t>Vasovagal- the most common cause of syncope. (&gt;50%)</a:t>
            </a:r>
          </a:p>
          <a:p>
            <a:pPr lvl="1"/>
            <a:r>
              <a:rPr lang="en-US" sz="2000" dirty="0"/>
              <a:t>Caused by emotional stress, pain, fear, extreme fatigue</a:t>
            </a:r>
          </a:p>
          <a:p>
            <a:pPr lvl="1"/>
            <a:r>
              <a:rPr lang="en-US" sz="2000" dirty="0"/>
              <a:t>Bradycardia, vasodilation, ↓BP and ↓Cerebral perfusion</a:t>
            </a:r>
          </a:p>
          <a:p>
            <a:pPr lvl="1"/>
            <a:r>
              <a:rPr lang="en-US" sz="2000" dirty="0"/>
              <a:t>Can occur at any age, but if 1</a:t>
            </a:r>
            <a:r>
              <a:rPr lang="en-US" sz="2000" baseline="30000" dirty="0"/>
              <a:t>st</a:t>
            </a:r>
            <a:r>
              <a:rPr lang="en-US" sz="2000" dirty="0"/>
              <a:t> episode is in a pt &gt;40 years, </a:t>
            </a:r>
          </a:p>
          <a:p>
            <a:pPr marL="201168" lvl="1" indent="0">
              <a:buNone/>
            </a:pPr>
            <a:r>
              <a:rPr lang="en-US" sz="2000" dirty="0"/>
              <a:t>   be reluctant to make this diagnosis.</a:t>
            </a:r>
          </a:p>
          <a:p>
            <a:pPr lvl="1">
              <a:buNone/>
            </a:pPr>
            <a:endParaRPr lang="en-US" sz="2000" dirty="0"/>
          </a:p>
          <a:p>
            <a:r>
              <a:rPr lang="en-US" sz="2400" dirty="0"/>
              <a:t>ASK YOURSELF: </a:t>
            </a:r>
          </a:p>
          <a:p>
            <a:pPr lvl="1"/>
            <a:r>
              <a:rPr lang="en-US" sz="2000" dirty="0"/>
              <a:t>is there any underlying cardiac history? </a:t>
            </a:r>
          </a:p>
          <a:p>
            <a:pPr lvl="1"/>
            <a:r>
              <a:rPr lang="en-US" sz="2000" dirty="0"/>
              <a:t>Is the pt diabetic?</a:t>
            </a:r>
          </a:p>
          <a:p>
            <a:pPr algn="ctr">
              <a:buNone/>
            </a:pPr>
            <a:r>
              <a:rPr lang="en-US" sz="2400" dirty="0"/>
              <a:t>*must differentiate between cardiac and non cardiac etiologies!*</a:t>
            </a:r>
          </a:p>
          <a:p>
            <a:pPr>
              <a:buNone/>
            </a:pPr>
            <a:endParaRPr lang="en-US" sz="2400" dirty="0"/>
          </a:p>
          <a:p>
            <a:pPr lvl="1">
              <a:buNone/>
            </a:pPr>
            <a:endParaRPr lang="en-US" dirty="0"/>
          </a:p>
        </p:txBody>
      </p:sp>
      <p:sp>
        <p:nvSpPr>
          <p:cNvPr id="4" name="TextBox 3">
            <a:extLst>
              <a:ext uri="{FF2B5EF4-FFF2-40B4-BE49-F238E27FC236}">
                <a16:creationId xmlns:a16="http://schemas.microsoft.com/office/drawing/2014/main" id="{3200CFF7-8DFD-069B-7786-CAFADFF6B847}"/>
              </a:ext>
            </a:extLst>
          </p:cNvPr>
          <p:cNvSpPr txBox="1"/>
          <p:nvPr/>
        </p:nvSpPr>
        <p:spPr>
          <a:xfrm>
            <a:off x="10653204" y="2521258"/>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5C159AC5-CFC5-7FAC-9AF9-39420D593A0C}"/>
              </a:ext>
            </a:extLst>
          </p:cNvPr>
          <p:cNvSpPr txBox="1"/>
          <p:nvPr/>
        </p:nvSpPr>
        <p:spPr>
          <a:xfrm>
            <a:off x="8593364" y="1828761"/>
            <a:ext cx="2244571" cy="1754326"/>
          </a:xfrm>
          <a:prstGeom prst="rect">
            <a:avLst/>
          </a:prstGeom>
          <a:noFill/>
          <a:ln>
            <a:solidFill>
              <a:schemeClr val="tx1"/>
            </a:solidFill>
          </a:ln>
        </p:spPr>
        <p:txBody>
          <a:bodyPr wrap="square" rtlCol="0">
            <a:spAutoFit/>
          </a:bodyPr>
          <a:lstStyle/>
          <a:p>
            <a:r>
              <a:rPr lang="en-US" u="sng" dirty="0"/>
              <a:t>Premonitory symptoms: </a:t>
            </a:r>
          </a:p>
          <a:p>
            <a:r>
              <a:rPr lang="en-US" dirty="0"/>
              <a:t>Pallor, diaphoresis, lightheadedness, nausea, dimming of vision, roaring in ears. </a:t>
            </a:r>
          </a:p>
        </p:txBody>
      </p:sp>
      <p:sp>
        <p:nvSpPr>
          <p:cNvPr id="7" name="TextBox 6">
            <a:extLst>
              <a:ext uri="{FF2B5EF4-FFF2-40B4-BE49-F238E27FC236}">
                <a16:creationId xmlns:a16="http://schemas.microsoft.com/office/drawing/2014/main" id="{71A752F3-936E-DB28-6F9D-5F9E0C19B178}"/>
              </a:ext>
            </a:extLst>
          </p:cNvPr>
          <p:cNvSpPr txBox="1"/>
          <p:nvPr/>
        </p:nvSpPr>
        <p:spPr>
          <a:xfrm>
            <a:off x="8593364" y="3914233"/>
            <a:ext cx="2244572" cy="1477328"/>
          </a:xfrm>
          <a:prstGeom prst="rect">
            <a:avLst/>
          </a:prstGeom>
          <a:noFill/>
          <a:ln>
            <a:solidFill>
              <a:schemeClr val="tx1"/>
            </a:solidFill>
          </a:ln>
        </p:spPr>
        <p:txBody>
          <a:bodyPr wrap="square" rtlCol="0">
            <a:spAutoFit/>
          </a:bodyPr>
          <a:lstStyle/>
          <a:p>
            <a:r>
              <a:rPr lang="en-US" dirty="0">
                <a:solidFill>
                  <a:srgbClr val="C00000"/>
                </a:solidFill>
              </a:rPr>
              <a:t>You may notice:</a:t>
            </a:r>
          </a:p>
          <a:p>
            <a:r>
              <a:rPr lang="en-US" dirty="0">
                <a:solidFill>
                  <a:srgbClr val="C00000"/>
                </a:solidFill>
              </a:rPr>
              <a:t>Sudden jerky movements, </a:t>
            </a:r>
          </a:p>
          <a:p>
            <a:r>
              <a:rPr lang="en-US" dirty="0">
                <a:solidFill>
                  <a:srgbClr val="C00000"/>
                </a:solidFill>
              </a:rPr>
              <a:t>slow weak pulse </a:t>
            </a:r>
          </a:p>
          <a:p>
            <a:r>
              <a:rPr lang="en-US" dirty="0">
                <a:solidFill>
                  <a:srgbClr val="C00000"/>
                </a:solidFill>
              </a:rPr>
              <a:t>Dilated pupils</a:t>
            </a:r>
          </a:p>
        </p:txBody>
      </p:sp>
      <p:pic>
        <p:nvPicPr>
          <p:cNvPr id="5" name="Picture 4">
            <a:extLst>
              <a:ext uri="{FF2B5EF4-FFF2-40B4-BE49-F238E27FC236}">
                <a16:creationId xmlns:a16="http://schemas.microsoft.com/office/drawing/2014/main" id="{F6A7DAC5-30D1-BCC4-D34E-4F506C841991}"/>
              </a:ext>
            </a:extLst>
          </p:cNvPr>
          <p:cNvPicPr>
            <a:picLocks noChangeAspect="1"/>
          </p:cNvPicPr>
          <p:nvPr/>
        </p:nvPicPr>
        <p:blipFill>
          <a:blip r:embed="rId3"/>
          <a:stretch>
            <a:fillRect/>
          </a:stretch>
        </p:blipFill>
        <p:spPr>
          <a:xfrm rot="951265">
            <a:off x="-71235" y="3525153"/>
            <a:ext cx="1474313" cy="1351887"/>
          </a:xfrm>
          <a:prstGeom prst="rect">
            <a:avLst/>
          </a:prstGeom>
        </p:spPr>
      </p:pic>
      <p:pic>
        <p:nvPicPr>
          <p:cNvPr id="8" name="Picture 7">
            <a:extLst>
              <a:ext uri="{FF2B5EF4-FFF2-40B4-BE49-F238E27FC236}">
                <a16:creationId xmlns:a16="http://schemas.microsoft.com/office/drawing/2014/main" id="{7CD2401E-C47A-E13C-38D6-D3A90C00A531}"/>
              </a:ext>
            </a:extLst>
          </p:cNvPr>
          <p:cNvPicPr>
            <a:picLocks noChangeAspect="1"/>
          </p:cNvPicPr>
          <p:nvPr/>
        </p:nvPicPr>
        <p:blipFill>
          <a:blip r:embed="rId4"/>
          <a:stretch>
            <a:fillRect/>
          </a:stretch>
        </p:blipFill>
        <p:spPr>
          <a:xfrm>
            <a:off x="11155680" y="1316537"/>
            <a:ext cx="926672" cy="4730906"/>
          </a:xfrm>
          <a:prstGeom prst="rect">
            <a:avLst/>
          </a:prstGeom>
        </p:spPr>
      </p:pic>
      <p:sp>
        <p:nvSpPr>
          <p:cNvPr id="9" name="Oval 8">
            <a:extLst>
              <a:ext uri="{FF2B5EF4-FFF2-40B4-BE49-F238E27FC236}">
                <a16:creationId xmlns:a16="http://schemas.microsoft.com/office/drawing/2014/main" id="{A80E5EA4-092E-8A98-7CCC-0592F913D9BD}"/>
              </a:ext>
            </a:extLst>
          </p:cNvPr>
          <p:cNvSpPr/>
          <p:nvPr/>
        </p:nvSpPr>
        <p:spPr>
          <a:xfrm>
            <a:off x="11269987" y="1342683"/>
            <a:ext cx="698058" cy="78935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iterate type="lt">
                                    <p:tmPct val="0"/>
                                  </p:iterate>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Syncope</a:t>
            </a:r>
          </a:p>
        </p:txBody>
      </p:sp>
      <p:sp>
        <p:nvSpPr>
          <p:cNvPr id="3" name="Content Placeholder 2"/>
          <p:cNvSpPr>
            <a:spLocks noGrp="1"/>
          </p:cNvSpPr>
          <p:nvPr>
            <p:ph idx="1"/>
          </p:nvPr>
        </p:nvSpPr>
        <p:spPr>
          <a:xfrm>
            <a:off x="1097280" y="2270607"/>
            <a:ext cx="10058400" cy="4023360"/>
          </a:xfrm>
        </p:spPr>
        <p:txBody>
          <a:bodyPr>
            <a:normAutofit/>
          </a:bodyPr>
          <a:lstStyle/>
          <a:p>
            <a:r>
              <a:rPr lang="en-US" sz="2400" b="1" dirty="0"/>
              <a:t>Cardiac syncope</a:t>
            </a:r>
            <a:r>
              <a:rPr lang="en-US" sz="2400" dirty="0">
                <a:sym typeface="Wingdings" pitchFamily="2" charset="2"/>
              </a:rPr>
              <a:t> usually more sudden without prodromal symptoms. (“face hits the floor”) </a:t>
            </a:r>
          </a:p>
          <a:p>
            <a:r>
              <a:rPr lang="en-US" sz="2400" b="1" dirty="0">
                <a:sym typeface="Wingdings" pitchFamily="2" charset="2"/>
              </a:rPr>
              <a:t>Seizure induced</a:t>
            </a:r>
            <a:r>
              <a:rPr lang="en-US" sz="2400" dirty="0">
                <a:sym typeface="Wingdings" pitchFamily="2" charset="2"/>
              </a:rPr>
              <a:t> duration of unconsciousness tends to be longer; bladder control is often lost.</a:t>
            </a:r>
          </a:p>
          <a:p>
            <a:r>
              <a:rPr lang="en-US" sz="2400" b="1" dirty="0">
                <a:sym typeface="Wingdings" pitchFamily="2" charset="2"/>
              </a:rPr>
              <a:t>Orthostatic hypotension</a:t>
            </a:r>
            <a:r>
              <a:rPr lang="en-US" sz="2400" dirty="0">
                <a:sym typeface="Wingdings" pitchFamily="2" charset="2"/>
              </a:rPr>
              <a:t> common in elderly patients, diabetics (autonomic neuropathy), medications (vasodilators, diuretics, etc). Usually accompanied with prodromal symptoms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41F51-5234-77BA-F79C-E7EC71F427B8}"/>
              </a:ext>
            </a:extLst>
          </p:cNvPr>
          <p:cNvSpPr>
            <a:spLocks noGrp="1"/>
          </p:cNvSpPr>
          <p:nvPr>
            <p:ph idx="1"/>
          </p:nvPr>
        </p:nvSpPr>
        <p:spPr>
          <a:xfrm>
            <a:off x="329099" y="539826"/>
            <a:ext cx="6649731" cy="5778347"/>
          </a:xfrm>
        </p:spPr>
        <p:txBody>
          <a:bodyPr>
            <a:noAutofit/>
          </a:bodyPr>
          <a:lstStyle/>
          <a:p>
            <a:pPr>
              <a:lnSpc>
                <a:spcPct val="90000"/>
              </a:lnSpc>
              <a:buClr>
                <a:schemeClr val="accent1"/>
              </a:buClr>
              <a:buFont typeface="Wingdings" panose="05000000000000000000" pitchFamily="2" charset="2"/>
              <a:buChar char="§"/>
            </a:pPr>
            <a:r>
              <a:rPr lang="en-US" sz="1800" b="1" dirty="0"/>
              <a:t>Tuba City Regional Healthcare Corporation, Tuba City,  AZ</a:t>
            </a:r>
          </a:p>
          <a:p>
            <a:pPr marL="201168" lvl="1" indent="0">
              <a:lnSpc>
                <a:spcPct val="90000"/>
              </a:lnSpc>
              <a:buClr>
                <a:schemeClr val="accent1"/>
              </a:buClr>
              <a:buNone/>
            </a:pPr>
            <a:endParaRPr lang="en-US" b="1" dirty="0"/>
          </a:p>
          <a:p>
            <a:pPr marL="201168" lvl="1" indent="0">
              <a:lnSpc>
                <a:spcPct val="90000"/>
              </a:lnSpc>
              <a:buClr>
                <a:schemeClr val="accent1"/>
              </a:buClr>
              <a:buNone/>
            </a:pPr>
            <a:endParaRPr lang="en-US" b="1" dirty="0"/>
          </a:p>
          <a:p>
            <a:pPr>
              <a:lnSpc>
                <a:spcPct val="90000"/>
              </a:lnSpc>
              <a:buClr>
                <a:schemeClr val="accent1"/>
              </a:buClr>
              <a:buFont typeface="Wingdings" panose="05000000000000000000" pitchFamily="2" charset="2"/>
              <a:buChar char="§"/>
            </a:pPr>
            <a:r>
              <a:rPr lang="en-US" sz="1800" b="1" dirty="0"/>
              <a:t>Clinical Fellowship, Dalhousie University Halifax, </a:t>
            </a:r>
          </a:p>
          <a:p>
            <a:pPr marL="0" indent="0">
              <a:lnSpc>
                <a:spcPct val="90000"/>
              </a:lnSpc>
              <a:buClr>
                <a:schemeClr val="accent1"/>
              </a:buClr>
              <a:buNone/>
            </a:pPr>
            <a:r>
              <a:rPr lang="en-US" sz="1800" b="1" dirty="0"/>
              <a:t>Nova Scotia Canada</a:t>
            </a:r>
          </a:p>
          <a:p>
            <a:pPr marL="0" indent="0">
              <a:lnSpc>
                <a:spcPct val="90000"/>
              </a:lnSpc>
              <a:buClr>
                <a:schemeClr val="accent1"/>
              </a:buClr>
              <a:buNone/>
            </a:pPr>
            <a:endParaRPr lang="en-US" sz="1800" b="1" dirty="0"/>
          </a:p>
          <a:p>
            <a:pPr>
              <a:lnSpc>
                <a:spcPct val="90000"/>
              </a:lnSpc>
              <a:buClr>
                <a:schemeClr val="accent1"/>
              </a:buClr>
              <a:buFont typeface="Wingdings" panose="05000000000000000000" pitchFamily="2" charset="2"/>
              <a:buChar char="§"/>
            </a:pPr>
            <a:r>
              <a:rPr lang="en-US" sz="1800" b="1" dirty="0"/>
              <a:t>OMFS Residency, St. Josephs Regional Medical Center in Paterson, NJ</a:t>
            </a:r>
          </a:p>
          <a:p>
            <a:pPr marL="0" indent="0">
              <a:lnSpc>
                <a:spcPct val="90000"/>
              </a:lnSpc>
              <a:buClr>
                <a:schemeClr val="accent1"/>
              </a:buClr>
              <a:buNone/>
            </a:pPr>
            <a:endParaRPr lang="en-US" sz="1800" b="1" dirty="0"/>
          </a:p>
          <a:p>
            <a:pPr>
              <a:lnSpc>
                <a:spcPct val="90000"/>
              </a:lnSpc>
              <a:buClr>
                <a:schemeClr val="accent1"/>
              </a:buClr>
              <a:buFont typeface="Wingdings" panose="05000000000000000000" pitchFamily="2" charset="2"/>
              <a:buChar char="§"/>
            </a:pPr>
            <a:r>
              <a:rPr lang="en-US" sz="1800" b="1" dirty="0"/>
              <a:t>General Practice Residency, University of Vermont,  Burlington, VT</a:t>
            </a:r>
          </a:p>
          <a:p>
            <a:pPr marL="0" indent="0">
              <a:lnSpc>
                <a:spcPct val="90000"/>
              </a:lnSpc>
              <a:buClr>
                <a:schemeClr val="accent1"/>
              </a:buClr>
              <a:buNone/>
            </a:pPr>
            <a:endParaRPr lang="en-US" sz="1800" b="1" dirty="0"/>
          </a:p>
          <a:p>
            <a:pPr marL="0" indent="0">
              <a:lnSpc>
                <a:spcPct val="90000"/>
              </a:lnSpc>
              <a:buClr>
                <a:schemeClr val="accent1"/>
              </a:buClr>
              <a:buNone/>
            </a:pPr>
            <a:endParaRPr lang="en-US" sz="1800" b="1" dirty="0"/>
          </a:p>
          <a:p>
            <a:pPr>
              <a:lnSpc>
                <a:spcPct val="90000"/>
              </a:lnSpc>
              <a:buClr>
                <a:schemeClr val="accent1"/>
              </a:buClr>
              <a:buFont typeface="Wingdings" panose="05000000000000000000" pitchFamily="2" charset="2"/>
              <a:buChar char="§"/>
            </a:pPr>
            <a:r>
              <a:rPr lang="en-US" sz="1800" b="1" dirty="0"/>
              <a:t>DDS, School of Dental Medicine at SUNY Buffalo, NY  </a:t>
            </a:r>
          </a:p>
          <a:p>
            <a:pPr marL="0" indent="0">
              <a:lnSpc>
                <a:spcPct val="90000"/>
              </a:lnSpc>
              <a:buClr>
                <a:schemeClr val="accent1"/>
              </a:buClr>
              <a:buNone/>
            </a:pPr>
            <a:endParaRPr lang="en-US" sz="1800" b="1" dirty="0"/>
          </a:p>
          <a:p>
            <a:pPr>
              <a:lnSpc>
                <a:spcPct val="90000"/>
              </a:lnSpc>
              <a:buClr>
                <a:schemeClr val="accent1"/>
              </a:buClr>
              <a:buFont typeface="Wingdings" panose="05000000000000000000" pitchFamily="2" charset="2"/>
              <a:buChar char="§"/>
            </a:pPr>
            <a:r>
              <a:rPr lang="en-US" sz="1800" b="1" dirty="0"/>
              <a:t>Native of Buffalo, NY</a:t>
            </a:r>
          </a:p>
        </p:txBody>
      </p:sp>
      <p:pic>
        <p:nvPicPr>
          <p:cNvPr id="11" name="Picture 10">
            <a:extLst>
              <a:ext uri="{FF2B5EF4-FFF2-40B4-BE49-F238E27FC236}">
                <a16:creationId xmlns:a16="http://schemas.microsoft.com/office/drawing/2014/main" id="{06697629-A456-B462-A1BD-5E003C943251}"/>
              </a:ext>
            </a:extLst>
          </p:cNvPr>
          <p:cNvPicPr>
            <a:picLocks noChangeAspect="1"/>
          </p:cNvPicPr>
          <p:nvPr/>
        </p:nvPicPr>
        <p:blipFill>
          <a:blip r:embed="rId4"/>
          <a:stretch>
            <a:fillRect/>
          </a:stretch>
        </p:blipFill>
        <p:spPr>
          <a:xfrm>
            <a:off x="9788088" y="3242898"/>
            <a:ext cx="2215012" cy="1476501"/>
          </a:xfrm>
          <a:prstGeom prst="rect">
            <a:avLst/>
          </a:prstGeom>
        </p:spPr>
      </p:pic>
      <p:pic>
        <p:nvPicPr>
          <p:cNvPr id="15" name="Picture 14">
            <a:extLst>
              <a:ext uri="{FF2B5EF4-FFF2-40B4-BE49-F238E27FC236}">
                <a16:creationId xmlns:a16="http://schemas.microsoft.com/office/drawing/2014/main" id="{9111F213-2AF4-2B8F-4C01-14FE64CD8852}"/>
              </a:ext>
            </a:extLst>
          </p:cNvPr>
          <p:cNvPicPr>
            <a:picLocks noChangeAspect="1"/>
          </p:cNvPicPr>
          <p:nvPr/>
        </p:nvPicPr>
        <p:blipFill>
          <a:blip r:embed="rId5"/>
          <a:stretch>
            <a:fillRect/>
          </a:stretch>
        </p:blipFill>
        <p:spPr>
          <a:xfrm>
            <a:off x="7157321" y="2940865"/>
            <a:ext cx="2079205" cy="901553"/>
          </a:xfrm>
          <a:prstGeom prst="rect">
            <a:avLst/>
          </a:prstGeom>
        </p:spPr>
      </p:pic>
      <p:pic>
        <p:nvPicPr>
          <p:cNvPr id="16" name="Picture 15">
            <a:extLst>
              <a:ext uri="{FF2B5EF4-FFF2-40B4-BE49-F238E27FC236}">
                <a16:creationId xmlns:a16="http://schemas.microsoft.com/office/drawing/2014/main" id="{719D9C43-EA74-EB9B-566F-B4584298EF41}"/>
              </a:ext>
            </a:extLst>
          </p:cNvPr>
          <p:cNvPicPr>
            <a:picLocks noChangeAspect="1"/>
          </p:cNvPicPr>
          <p:nvPr/>
        </p:nvPicPr>
        <p:blipFill>
          <a:blip r:embed="rId6"/>
          <a:stretch>
            <a:fillRect/>
          </a:stretch>
        </p:blipFill>
        <p:spPr>
          <a:xfrm>
            <a:off x="6978085" y="3943105"/>
            <a:ext cx="1865568" cy="1243712"/>
          </a:xfrm>
          <a:prstGeom prst="rect">
            <a:avLst/>
          </a:prstGeom>
        </p:spPr>
      </p:pic>
      <p:pic>
        <p:nvPicPr>
          <p:cNvPr id="17" name="Picture 16">
            <a:extLst>
              <a:ext uri="{FF2B5EF4-FFF2-40B4-BE49-F238E27FC236}">
                <a16:creationId xmlns:a16="http://schemas.microsoft.com/office/drawing/2014/main" id="{E76B51E3-B86F-BBA1-C6FD-462BCB5F82CA}"/>
              </a:ext>
            </a:extLst>
          </p:cNvPr>
          <p:cNvPicPr>
            <a:picLocks noChangeAspect="1"/>
          </p:cNvPicPr>
          <p:nvPr/>
        </p:nvPicPr>
        <p:blipFill>
          <a:blip r:embed="rId7"/>
          <a:stretch>
            <a:fillRect/>
          </a:stretch>
        </p:blipFill>
        <p:spPr>
          <a:xfrm>
            <a:off x="5153016" y="5426277"/>
            <a:ext cx="1825814" cy="1230886"/>
          </a:xfrm>
          <a:prstGeom prst="rect">
            <a:avLst/>
          </a:prstGeom>
        </p:spPr>
      </p:pic>
      <p:pic>
        <p:nvPicPr>
          <p:cNvPr id="22" name="Picture 21">
            <a:extLst>
              <a:ext uri="{FF2B5EF4-FFF2-40B4-BE49-F238E27FC236}">
                <a16:creationId xmlns:a16="http://schemas.microsoft.com/office/drawing/2014/main" id="{8C471AC1-56F0-B7CB-CA02-8AD2EDF4DB35}"/>
              </a:ext>
            </a:extLst>
          </p:cNvPr>
          <p:cNvPicPr>
            <a:picLocks noChangeAspect="1"/>
          </p:cNvPicPr>
          <p:nvPr/>
        </p:nvPicPr>
        <p:blipFill>
          <a:blip r:embed="rId8"/>
          <a:stretch>
            <a:fillRect/>
          </a:stretch>
        </p:blipFill>
        <p:spPr>
          <a:xfrm>
            <a:off x="9788088" y="5425064"/>
            <a:ext cx="1259659" cy="1203192"/>
          </a:xfrm>
          <a:prstGeom prst="rect">
            <a:avLst/>
          </a:prstGeom>
        </p:spPr>
      </p:pic>
      <p:pic>
        <p:nvPicPr>
          <p:cNvPr id="24" name="Picture 23">
            <a:extLst>
              <a:ext uri="{FF2B5EF4-FFF2-40B4-BE49-F238E27FC236}">
                <a16:creationId xmlns:a16="http://schemas.microsoft.com/office/drawing/2014/main" id="{10E121DD-89AC-96E7-21A1-8EF1DE806B23}"/>
              </a:ext>
            </a:extLst>
          </p:cNvPr>
          <p:cNvPicPr>
            <a:picLocks noChangeAspect="1"/>
          </p:cNvPicPr>
          <p:nvPr/>
        </p:nvPicPr>
        <p:blipFill>
          <a:blip r:embed="rId9"/>
          <a:stretch>
            <a:fillRect/>
          </a:stretch>
        </p:blipFill>
        <p:spPr>
          <a:xfrm>
            <a:off x="11280698" y="2158044"/>
            <a:ext cx="734018" cy="1165557"/>
          </a:xfrm>
          <a:prstGeom prst="rect">
            <a:avLst/>
          </a:prstGeom>
        </p:spPr>
      </p:pic>
      <p:pic>
        <p:nvPicPr>
          <p:cNvPr id="25" name="Picture 24">
            <a:extLst>
              <a:ext uri="{FF2B5EF4-FFF2-40B4-BE49-F238E27FC236}">
                <a16:creationId xmlns:a16="http://schemas.microsoft.com/office/drawing/2014/main" id="{103F289A-C45A-2A06-37BC-761403891AA7}"/>
              </a:ext>
            </a:extLst>
          </p:cNvPr>
          <p:cNvPicPr>
            <a:picLocks noChangeAspect="1"/>
          </p:cNvPicPr>
          <p:nvPr/>
        </p:nvPicPr>
        <p:blipFill>
          <a:blip r:embed="rId10"/>
          <a:stretch>
            <a:fillRect/>
          </a:stretch>
        </p:blipFill>
        <p:spPr>
          <a:xfrm>
            <a:off x="2703044" y="5425064"/>
            <a:ext cx="1927322" cy="1259726"/>
          </a:xfrm>
          <a:prstGeom prst="rect">
            <a:avLst/>
          </a:prstGeom>
        </p:spPr>
      </p:pic>
      <p:pic>
        <p:nvPicPr>
          <p:cNvPr id="27" name="Picture 26">
            <a:extLst>
              <a:ext uri="{FF2B5EF4-FFF2-40B4-BE49-F238E27FC236}">
                <a16:creationId xmlns:a16="http://schemas.microsoft.com/office/drawing/2014/main" id="{EF95EC49-6FE8-4274-1D34-D5212A6A497C}"/>
              </a:ext>
            </a:extLst>
          </p:cNvPr>
          <p:cNvPicPr>
            <a:picLocks noChangeAspect="1"/>
          </p:cNvPicPr>
          <p:nvPr/>
        </p:nvPicPr>
        <p:blipFill>
          <a:blip r:embed="rId11"/>
          <a:stretch>
            <a:fillRect/>
          </a:stretch>
        </p:blipFill>
        <p:spPr>
          <a:xfrm>
            <a:off x="7551497" y="5425064"/>
            <a:ext cx="1809245" cy="1203193"/>
          </a:xfrm>
          <a:prstGeom prst="rect">
            <a:avLst/>
          </a:prstGeom>
        </p:spPr>
      </p:pic>
      <p:pic>
        <p:nvPicPr>
          <p:cNvPr id="29" name="Picture 28">
            <a:extLst>
              <a:ext uri="{FF2B5EF4-FFF2-40B4-BE49-F238E27FC236}">
                <a16:creationId xmlns:a16="http://schemas.microsoft.com/office/drawing/2014/main" id="{4B3D88B3-5380-4A96-4BB4-403D3A87400E}"/>
              </a:ext>
            </a:extLst>
          </p:cNvPr>
          <p:cNvPicPr>
            <a:picLocks noChangeAspect="1"/>
          </p:cNvPicPr>
          <p:nvPr/>
        </p:nvPicPr>
        <p:blipFill>
          <a:blip r:embed="rId12"/>
          <a:stretch>
            <a:fillRect/>
          </a:stretch>
        </p:blipFill>
        <p:spPr>
          <a:xfrm>
            <a:off x="8702842" y="1701106"/>
            <a:ext cx="2399365" cy="1657625"/>
          </a:xfrm>
          <a:prstGeom prst="rect">
            <a:avLst/>
          </a:prstGeom>
        </p:spPr>
      </p:pic>
      <p:pic>
        <p:nvPicPr>
          <p:cNvPr id="7" name="Picture 6">
            <a:extLst>
              <a:ext uri="{FF2B5EF4-FFF2-40B4-BE49-F238E27FC236}">
                <a16:creationId xmlns:a16="http://schemas.microsoft.com/office/drawing/2014/main" id="{11E72820-ED44-849F-D688-F80833CD65F5}"/>
              </a:ext>
            </a:extLst>
          </p:cNvPr>
          <p:cNvPicPr>
            <a:picLocks noChangeAspect="1"/>
          </p:cNvPicPr>
          <p:nvPr/>
        </p:nvPicPr>
        <p:blipFill>
          <a:blip r:embed="rId13"/>
          <a:stretch>
            <a:fillRect/>
          </a:stretch>
        </p:blipFill>
        <p:spPr>
          <a:xfrm>
            <a:off x="8545449" y="110406"/>
            <a:ext cx="3499516" cy="1425220"/>
          </a:xfrm>
          <a:prstGeom prst="rect">
            <a:avLst/>
          </a:prstGeom>
        </p:spPr>
      </p:pic>
      <p:pic>
        <p:nvPicPr>
          <p:cNvPr id="10" name="Picture 9">
            <a:extLst>
              <a:ext uri="{FF2B5EF4-FFF2-40B4-BE49-F238E27FC236}">
                <a16:creationId xmlns:a16="http://schemas.microsoft.com/office/drawing/2014/main" id="{646D63B2-F211-0B64-2DA1-18A30537D327}"/>
              </a:ext>
            </a:extLst>
          </p:cNvPr>
          <p:cNvPicPr>
            <a:picLocks noChangeAspect="1"/>
          </p:cNvPicPr>
          <p:nvPr/>
        </p:nvPicPr>
        <p:blipFill>
          <a:blip r:embed="rId14"/>
          <a:stretch>
            <a:fillRect/>
          </a:stretch>
        </p:blipFill>
        <p:spPr>
          <a:xfrm>
            <a:off x="6256414" y="63331"/>
            <a:ext cx="2107258" cy="2424699"/>
          </a:xfrm>
          <a:prstGeom prst="rect">
            <a:avLst/>
          </a:prstGeom>
        </p:spPr>
      </p:pic>
    </p:spTree>
    <p:custDataLst>
      <p:tags r:id="rId1"/>
    </p:custDataLst>
    <p:extLst>
      <p:ext uri="{BB962C8B-B14F-4D97-AF65-F5344CB8AC3E}">
        <p14:creationId xmlns:p14="http://schemas.microsoft.com/office/powerpoint/2010/main" val="159967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a:t>Syncope</a:t>
            </a:r>
            <a:r>
              <a:rPr lang="en-US" dirty="0"/>
              <a:t>-Management</a:t>
            </a:r>
          </a:p>
        </p:txBody>
      </p:sp>
      <p:sp>
        <p:nvSpPr>
          <p:cNvPr id="3" name="Content Placeholder 2"/>
          <p:cNvSpPr>
            <a:spLocks noGrp="1"/>
          </p:cNvSpPr>
          <p:nvPr>
            <p:ph idx="1"/>
          </p:nvPr>
        </p:nvSpPr>
        <p:spPr>
          <a:xfrm>
            <a:off x="2566157" y="1874917"/>
            <a:ext cx="10058400" cy="4023360"/>
          </a:xfrm>
        </p:spPr>
        <p:txBody>
          <a:bodyPr>
            <a:normAutofit/>
          </a:bodyPr>
          <a:lstStyle/>
          <a:p>
            <a:pPr marL="0" indent="0">
              <a:buNone/>
            </a:pPr>
            <a:r>
              <a:rPr lang="en-US" sz="2400" dirty="0"/>
              <a:t>Rule out life threatening causes. (MIs, </a:t>
            </a:r>
            <a:r>
              <a:rPr lang="en-US" sz="2400" dirty="0" err="1"/>
              <a:t>arrythymias</a:t>
            </a:r>
            <a:r>
              <a:rPr lang="en-US" sz="2400" dirty="0"/>
              <a:t>)</a:t>
            </a:r>
          </a:p>
          <a:p>
            <a:r>
              <a:rPr lang="en-US" sz="2400" dirty="0"/>
              <a:t>Cardiac in nature: Call 911, initiate BLS, ACLS</a:t>
            </a:r>
          </a:p>
          <a:p>
            <a:r>
              <a:rPr lang="en-US" sz="2400" dirty="0"/>
              <a:t>Get vitals</a:t>
            </a:r>
          </a:p>
          <a:p>
            <a:pPr>
              <a:buNone/>
            </a:pPr>
            <a:r>
              <a:rPr lang="en-US" sz="2400" u="sng" dirty="0"/>
              <a:t>For Non-cardiogenic syncope</a:t>
            </a:r>
            <a:r>
              <a:rPr lang="en-US" sz="2400" dirty="0"/>
              <a:t>:</a:t>
            </a:r>
          </a:p>
          <a:p>
            <a:r>
              <a:rPr lang="en-US" sz="2400" dirty="0"/>
              <a:t>Place pt in supine position, head lower than chest, elevate legs</a:t>
            </a:r>
          </a:p>
          <a:p>
            <a:r>
              <a:rPr lang="en-US" sz="2400" dirty="0"/>
              <a:t>Supplemental O2</a:t>
            </a:r>
          </a:p>
          <a:p>
            <a:r>
              <a:rPr lang="en-US" sz="2400" dirty="0"/>
              <a:t>Ammonia smelling salts</a:t>
            </a:r>
          </a:p>
          <a:p>
            <a:r>
              <a:rPr lang="en-US" sz="2400" dirty="0"/>
              <a:t>Cold compress </a:t>
            </a:r>
          </a:p>
        </p:txBody>
      </p:sp>
      <p:sp>
        <p:nvSpPr>
          <p:cNvPr id="4" name="TextBox 3">
            <a:extLst>
              <a:ext uri="{FF2B5EF4-FFF2-40B4-BE49-F238E27FC236}">
                <a16:creationId xmlns:a16="http://schemas.microsoft.com/office/drawing/2014/main" id="{0BFC3DC4-9CAE-0B28-19C4-74A52860DAD3}"/>
              </a:ext>
            </a:extLst>
          </p:cNvPr>
          <p:cNvSpPr txBox="1"/>
          <p:nvPr/>
        </p:nvSpPr>
        <p:spPr>
          <a:xfrm>
            <a:off x="739304" y="1874917"/>
            <a:ext cx="447472" cy="4401205"/>
          </a:xfrm>
          <a:prstGeom prst="rect">
            <a:avLst/>
          </a:prstGeom>
          <a:noFill/>
          <a:ln w="28575">
            <a:solidFill>
              <a:srgbClr val="C00000"/>
            </a:solidFill>
          </a:ln>
        </p:spPr>
        <p:txBody>
          <a:bodyPr wrap="square" rtlCol="0">
            <a:spAutoFit/>
          </a:bodyPr>
          <a:lstStyle/>
          <a:p>
            <a:r>
              <a:rPr lang="en-US" sz="4000" dirty="0"/>
              <a:t>R</a:t>
            </a:r>
          </a:p>
          <a:p>
            <a:r>
              <a:rPr lang="en-US" sz="4000" dirty="0"/>
              <a:t>P</a:t>
            </a:r>
          </a:p>
          <a:p>
            <a:r>
              <a:rPr lang="en-US" sz="4000" dirty="0"/>
              <a:t>A</a:t>
            </a:r>
          </a:p>
          <a:p>
            <a:r>
              <a:rPr lang="en-US" sz="4000" dirty="0"/>
              <a:t>B</a:t>
            </a:r>
          </a:p>
          <a:p>
            <a:r>
              <a:rPr lang="en-US" sz="4000" dirty="0"/>
              <a:t>C</a:t>
            </a:r>
          </a:p>
          <a:p>
            <a:r>
              <a:rPr lang="en-US" sz="4000" dirty="0"/>
              <a:t>D</a:t>
            </a:r>
          </a:p>
          <a:p>
            <a:r>
              <a:rPr lang="en-US" sz="4000" dirty="0"/>
              <a:t>E</a:t>
            </a:r>
            <a:endParaRPr lang="en-US" dirty="0"/>
          </a:p>
        </p:txBody>
      </p:sp>
      <p:sp>
        <p:nvSpPr>
          <p:cNvPr id="5" name="Oval 4">
            <a:extLst>
              <a:ext uri="{FF2B5EF4-FFF2-40B4-BE49-F238E27FC236}">
                <a16:creationId xmlns:a16="http://schemas.microsoft.com/office/drawing/2014/main" id="{3C141C25-BB30-6D15-67B0-3282D0BECFD1}"/>
              </a:ext>
            </a:extLst>
          </p:cNvPr>
          <p:cNvSpPr/>
          <p:nvPr/>
        </p:nvSpPr>
        <p:spPr>
          <a:xfrm>
            <a:off x="1702340" y="1641682"/>
            <a:ext cx="6439711" cy="15976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9B63376-DD8A-AFDB-F5F9-ED6011914C09}"/>
              </a:ext>
            </a:extLst>
          </p:cNvPr>
          <p:cNvSpPr/>
          <p:nvPr/>
        </p:nvSpPr>
        <p:spPr>
          <a:xfrm>
            <a:off x="642026" y="1964987"/>
            <a:ext cx="710119" cy="5739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81C4E00-53F5-C199-C26C-508E96756891}"/>
              </a:ext>
            </a:extLst>
          </p:cNvPr>
          <p:cNvSpPr/>
          <p:nvPr/>
        </p:nvSpPr>
        <p:spPr>
          <a:xfrm>
            <a:off x="698464" y="2516055"/>
            <a:ext cx="571968" cy="387476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2E0DA7-6354-03C0-38C1-2F158DBFF72C}"/>
              </a:ext>
            </a:extLst>
          </p:cNvPr>
          <p:cNvPicPr>
            <a:picLocks noChangeAspect="1"/>
          </p:cNvPicPr>
          <p:nvPr/>
        </p:nvPicPr>
        <p:blipFill>
          <a:blip r:embed="rId2"/>
          <a:stretch>
            <a:fillRect/>
          </a:stretch>
        </p:blipFill>
        <p:spPr>
          <a:xfrm>
            <a:off x="1736724" y="133350"/>
            <a:ext cx="8321675" cy="6241256"/>
          </a:xfrm>
          <a:prstGeom prst="rect">
            <a:avLst/>
          </a:prstGeom>
        </p:spPr>
      </p:pic>
      <p:pic>
        <p:nvPicPr>
          <p:cNvPr id="5" name="Picture 4">
            <a:extLst>
              <a:ext uri="{FF2B5EF4-FFF2-40B4-BE49-F238E27FC236}">
                <a16:creationId xmlns:a16="http://schemas.microsoft.com/office/drawing/2014/main" id="{D2B11832-3DF1-8DFF-BCA7-52AC014B4BDE}"/>
              </a:ext>
            </a:extLst>
          </p:cNvPr>
          <p:cNvPicPr>
            <a:picLocks noChangeAspect="1"/>
          </p:cNvPicPr>
          <p:nvPr/>
        </p:nvPicPr>
        <p:blipFill>
          <a:blip r:embed="rId3"/>
          <a:stretch>
            <a:fillRect/>
          </a:stretch>
        </p:blipFill>
        <p:spPr>
          <a:xfrm>
            <a:off x="8488543" y="483394"/>
            <a:ext cx="3139712" cy="3151905"/>
          </a:xfrm>
          <a:prstGeom prst="rect">
            <a:avLst/>
          </a:prstGeom>
        </p:spPr>
      </p:pic>
    </p:spTree>
    <p:extLst>
      <p:ext uri="{BB962C8B-B14F-4D97-AF65-F5344CB8AC3E}">
        <p14:creationId xmlns:p14="http://schemas.microsoft.com/office/powerpoint/2010/main" val="2203419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CD15-735B-994B-0BCD-39C0EE5C1FCC}"/>
              </a:ext>
            </a:extLst>
          </p:cNvPr>
          <p:cNvSpPr>
            <a:spLocks noGrp="1"/>
          </p:cNvSpPr>
          <p:nvPr>
            <p:ph type="title"/>
          </p:nvPr>
        </p:nvSpPr>
        <p:spPr>
          <a:xfrm>
            <a:off x="1126885" y="295727"/>
            <a:ext cx="7950984" cy="1081705"/>
          </a:xfrm>
        </p:spPr>
        <p:txBody>
          <a:bodyPr/>
          <a:lstStyle/>
          <a:p>
            <a:r>
              <a:rPr lang="en-US" dirty="0"/>
              <a:t>Allergic reactions</a:t>
            </a:r>
          </a:p>
        </p:txBody>
      </p:sp>
      <p:sp>
        <p:nvSpPr>
          <p:cNvPr id="3" name="Content Placeholder 2">
            <a:extLst>
              <a:ext uri="{FF2B5EF4-FFF2-40B4-BE49-F238E27FC236}">
                <a16:creationId xmlns:a16="http://schemas.microsoft.com/office/drawing/2014/main" id="{D4C12539-3A54-1047-D314-D93EC18EA649}"/>
              </a:ext>
            </a:extLst>
          </p:cNvPr>
          <p:cNvSpPr>
            <a:spLocks noGrp="1"/>
          </p:cNvSpPr>
          <p:nvPr>
            <p:ph sz="half" idx="1"/>
          </p:nvPr>
        </p:nvSpPr>
        <p:spPr>
          <a:xfrm>
            <a:off x="1126885" y="2042592"/>
            <a:ext cx="5929697" cy="4228899"/>
          </a:xfrm>
        </p:spPr>
        <p:txBody>
          <a:bodyPr>
            <a:noAutofit/>
          </a:bodyPr>
          <a:lstStyle/>
          <a:p>
            <a:r>
              <a:rPr lang="en-US" sz="2800" dirty="0"/>
              <a:t>Symptoms can be mild to severe</a:t>
            </a:r>
          </a:p>
          <a:p>
            <a:pPr lvl="1"/>
            <a:r>
              <a:rPr lang="en-US" sz="2400" dirty="0"/>
              <a:t>Food, drugs, latex, environmental, seasonal </a:t>
            </a:r>
          </a:p>
          <a:p>
            <a:r>
              <a:rPr lang="en-US" sz="2800" dirty="0"/>
              <a:t>Drug Allergy</a:t>
            </a:r>
          </a:p>
          <a:p>
            <a:pPr lvl="1"/>
            <a:r>
              <a:rPr lang="en-US" sz="2400" dirty="0"/>
              <a:t>Adverse drug reaction vs allergic drug reaction.</a:t>
            </a:r>
          </a:p>
          <a:p>
            <a:pPr lvl="1"/>
            <a:r>
              <a:rPr lang="en-US" sz="2400" b="0" i="0" dirty="0">
                <a:solidFill>
                  <a:schemeClr val="tx1"/>
                </a:solidFill>
                <a:effectLst/>
              </a:rPr>
              <a:t>unintended side effects of a medication, while drug allergies are an immune system response to a medication.</a:t>
            </a:r>
            <a:endParaRPr lang="en-US" sz="2400" dirty="0">
              <a:solidFill>
                <a:schemeClr val="tx1"/>
              </a:solidFill>
            </a:endParaRPr>
          </a:p>
        </p:txBody>
      </p:sp>
      <p:pic>
        <p:nvPicPr>
          <p:cNvPr id="4" name="Picture 3">
            <a:extLst>
              <a:ext uri="{FF2B5EF4-FFF2-40B4-BE49-F238E27FC236}">
                <a16:creationId xmlns:a16="http://schemas.microsoft.com/office/drawing/2014/main" id="{0205FC48-58B9-70A1-47BA-5EF00A38C649}"/>
              </a:ext>
            </a:extLst>
          </p:cNvPr>
          <p:cNvPicPr>
            <a:picLocks noChangeAspect="1"/>
          </p:cNvPicPr>
          <p:nvPr/>
        </p:nvPicPr>
        <p:blipFill>
          <a:blip r:embed="rId2"/>
          <a:stretch>
            <a:fillRect/>
          </a:stretch>
        </p:blipFill>
        <p:spPr>
          <a:xfrm>
            <a:off x="10437091" y="-1"/>
            <a:ext cx="3216855" cy="2467315"/>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2B8B00F-2161-D637-0DCA-B7A56A41E432}"/>
                  </a:ext>
                </a:extLst>
              </p14:cNvPr>
              <p14:cNvContentPartPr/>
              <p14:nvPr/>
            </p14:nvContentPartPr>
            <p14:xfrm>
              <a:off x="10446636" y="535869"/>
              <a:ext cx="92880" cy="64800"/>
            </p14:xfrm>
          </p:contentPart>
        </mc:Choice>
        <mc:Fallback xmlns="">
          <p:pic>
            <p:nvPicPr>
              <p:cNvPr id="5" name="Ink 4">
                <a:extLst>
                  <a:ext uri="{FF2B5EF4-FFF2-40B4-BE49-F238E27FC236}">
                    <a16:creationId xmlns:a16="http://schemas.microsoft.com/office/drawing/2014/main" id="{42B8B00F-2161-D637-0DCA-B7A56A41E432}"/>
                  </a:ext>
                </a:extLst>
              </p:cNvPr>
              <p:cNvPicPr/>
              <p:nvPr/>
            </p:nvPicPr>
            <p:blipFill>
              <a:blip r:embed="rId4"/>
              <a:stretch>
                <a:fillRect/>
              </a:stretch>
            </p:blipFill>
            <p:spPr>
              <a:xfrm>
                <a:off x="10410636" y="499869"/>
                <a:ext cx="164520" cy="136440"/>
              </a:xfrm>
              <a:prstGeom prst="rect">
                <a:avLst/>
              </a:prstGeom>
            </p:spPr>
          </p:pic>
        </mc:Fallback>
      </mc:AlternateContent>
    </p:spTree>
    <p:extLst>
      <p:ext uri="{BB962C8B-B14F-4D97-AF65-F5344CB8AC3E}">
        <p14:creationId xmlns:p14="http://schemas.microsoft.com/office/powerpoint/2010/main" val="2616213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21F8-172F-CD3B-8721-A3CF27CAA3A8}"/>
              </a:ext>
            </a:extLst>
          </p:cNvPr>
          <p:cNvSpPr>
            <a:spLocks noGrp="1"/>
          </p:cNvSpPr>
          <p:nvPr>
            <p:ph type="title"/>
          </p:nvPr>
        </p:nvSpPr>
        <p:spPr>
          <a:xfrm>
            <a:off x="1066800" y="46769"/>
            <a:ext cx="10058400" cy="1450757"/>
          </a:xfrm>
        </p:spPr>
        <p:txBody>
          <a:bodyPr/>
          <a:lstStyle/>
          <a:p>
            <a:r>
              <a:rPr lang="en-US" dirty="0"/>
              <a:t>Allergic Reactions</a:t>
            </a:r>
          </a:p>
        </p:txBody>
      </p:sp>
      <p:sp>
        <p:nvSpPr>
          <p:cNvPr id="3" name="Content Placeholder 2">
            <a:extLst>
              <a:ext uri="{FF2B5EF4-FFF2-40B4-BE49-F238E27FC236}">
                <a16:creationId xmlns:a16="http://schemas.microsoft.com/office/drawing/2014/main" id="{907244B5-EAD4-8592-C4FA-91174EF43058}"/>
              </a:ext>
            </a:extLst>
          </p:cNvPr>
          <p:cNvSpPr>
            <a:spLocks noGrp="1"/>
          </p:cNvSpPr>
          <p:nvPr>
            <p:ph sz="half" idx="1"/>
          </p:nvPr>
        </p:nvSpPr>
        <p:spPr>
          <a:xfrm>
            <a:off x="1274540" y="1398856"/>
            <a:ext cx="6690371" cy="5216398"/>
          </a:xfrm>
        </p:spPr>
        <p:txBody>
          <a:bodyPr>
            <a:normAutofit fontScale="85000" lnSpcReduction="20000"/>
          </a:bodyPr>
          <a:lstStyle/>
          <a:p>
            <a:r>
              <a:rPr lang="en-US" sz="3400" b="1" dirty="0" err="1"/>
              <a:t>Uticaria</a:t>
            </a:r>
            <a:r>
              <a:rPr lang="en-US" sz="3400" b="1" dirty="0"/>
              <a:t> (Hives</a:t>
            </a:r>
            <a:r>
              <a:rPr lang="en-US" sz="3400" dirty="0"/>
              <a:t>):  (Cutaneous)</a:t>
            </a:r>
          </a:p>
          <a:p>
            <a:pPr lvl="1"/>
            <a:r>
              <a:rPr lang="en-US" sz="2900" dirty="0"/>
              <a:t>Wheals, blanching, itchiness</a:t>
            </a:r>
          </a:p>
          <a:p>
            <a:r>
              <a:rPr lang="en-US" sz="3400" b="1" dirty="0"/>
              <a:t>Angioedema</a:t>
            </a:r>
          </a:p>
          <a:p>
            <a:pPr lvl="1"/>
            <a:r>
              <a:rPr lang="en-US" sz="2900" dirty="0"/>
              <a:t>Fluid extravasation in deeper layers of skin/subcutaneous tissues</a:t>
            </a:r>
          </a:p>
          <a:p>
            <a:pPr lvl="1"/>
            <a:r>
              <a:rPr lang="en-US" sz="2900" dirty="0"/>
              <a:t>Can occur with </a:t>
            </a:r>
            <a:r>
              <a:rPr lang="en-US" sz="2900" dirty="0" err="1"/>
              <a:t>uticaria</a:t>
            </a:r>
            <a:endParaRPr lang="en-US" sz="2900" dirty="0"/>
          </a:p>
          <a:p>
            <a:pPr lvl="1"/>
            <a:r>
              <a:rPr lang="en-US" sz="2900" dirty="0"/>
              <a:t>Eye lids, lips, tongue, genitalia, hands, feet</a:t>
            </a:r>
          </a:p>
          <a:p>
            <a:pPr lvl="1"/>
            <a:r>
              <a:rPr lang="en-US" sz="2900" dirty="0"/>
              <a:t>Nonpitting firm swelling that is tender</a:t>
            </a:r>
          </a:p>
          <a:p>
            <a:pPr lvl="1"/>
            <a:endParaRPr lang="en-US" sz="1300" b="1" dirty="0"/>
          </a:p>
          <a:p>
            <a:pPr>
              <a:spcBef>
                <a:spcPts val="0"/>
              </a:spcBef>
              <a:spcAft>
                <a:spcPts val="0"/>
              </a:spcAft>
            </a:pPr>
            <a:r>
              <a:rPr lang="en-US" sz="3400" b="1" dirty="0"/>
              <a:t>Respiratory</a:t>
            </a:r>
            <a:r>
              <a:rPr lang="en-US" sz="3400" dirty="0"/>
              <a:t>: 	</a:t>
            </a:r>
          </a:p>
          <a:p>
            <a:pPr lvl="1">
              <a:spcBef>
                <a:spcPts val="0"/>
              </a:spcBef>
              <a:spcAft>
                <a:spcPts val="0"/>
              </a:spcAft>
            </a:pPr>
            <a:r>
              <a:rPr lang="en-US" sz="3000" dirty="0"/>
              <a:t>tightness in chest, sneezing, bronchospasm</a:t>
            </a:r>
          </a:p>
          <a:p>
            <a:pPr lvl="1">
              <a:spcBef>
                <a:spcPts val="0"/>
              </a:spcBef>
              <a:spcAft>
                <a:spcPts val="0"/>
              </a:spcAft>
            </a:pPr>
            <a:endParaRPr lang="en-US" sz="3000" dirty="0"/>
          </a:p>
          <a:p>
            <a:pPr>
              <a:spcBef>
                <a:spcPts val="0"/>
              </a:spcBef>
              <a:spcAft>
                <a:spcPts val="0"/>
              </a:spcAft>
            </a:pPr>
            <a:r>
              <a:rPr lang="en-US" sz="3400" b="1" dirty="0"/>
              <a:t>Ocular</a:t>
            </a:r>
            <a:r>
              <a:rPr lang="en-US" sz="3400" dirty="0"/>
              <a:t>:</a:t>
            </a:r>
          </a:p>
          <a:p>
            <a:pPr lvl="1">
              <a:spcBef>
                <a:spcPts val="0"/>
              </a:spcBef>
              <a:spcAft>
                <a:spcPts val="0"/>
              </a:spcAft>
            </a:pPr>
            <a:r>
              <a:rPr lang="en-US" sz="3200" dirty="0"/>
              <a:t>watering of eyes, conjunctivitis</a:t>
            </a:r>
          </a:p>
          <a:p>
            <a:pPr lvl="1">
              <a:spcBef>
                <a:spcPts val="0"/>
              </a:spcBef>
              <a:spcAft>
                <a:spcPts val="0"/>
              </a:spcAft>
            </a:pPr>
            <a:endParaRPr lang="en-US" sz="1500" dirty="0"/>
          </a:p>
          <a:p>
            <a:pPr>
              <a:spcBef>
                <a:spcPts val="0"/>
              </a:spcBef>
              <a:spcAft>
                <a:spcPts val="0"/>
              </a:spcAft>
            </a:pPr>
            <a:r>
              <a:rPr lang="en-US" sz="3400" b="1" dirty="0"/>
              <a:t>Hypotension</a:t>
            </a:r>
          </a:p>
          <a:p>
            <a:endParaRPr lang="en-US" dirty="0"/>
          </a:p>
        </p:txBody>
      </p:sp>
      <p:pic>
        <p:nvPicPr>
          <p:cNvPr id="6" name="Content Placeholder 5">
            <a:extLst>
              <a:ext uri="{FF2B5EF4-FFF2-40B4-BE49-F238E27FC236}">
                <a16:creationId xmlns:a16="http://schemas.microsoft.com/office/drawing/2014/main" id="{7A826F92-4299-8449-75E6-699F9E750076}"/>
              </a:ext>
            </a:extLst>
          </p:cNvPr>
          <p:cNvPicPr>
            <a:picLocks noGrp="1" noChangeAspect="1"/>
          </p:cNvPicPr>
          <p:nvPr>
            <p:ph sz="half" idx="2"/>
          </p:nvPr>
        </p:nvPicPr>
        <p:blipFill>
          <a:blip r:embed="rId2"/>
          <a:stretch>
            <a:fillRect/>
          </a:stretch>
        </p:blipFill>
        <p:spPr>
          <a:xfrm>
            <a:off x="7907488" y="772147"/>
            <a:ext cx="3572149" cy="2712652"/>
          </a:xfrm>
        </p:spPr>
      </p:pic>
      <p:sp>
        <p:nvSpPr>
          <p:cNvPr id="7" name="TextBox 6">
            <a:extLst>
              <a:ext uri="{FF2B5EF4-FFF2-40B4-BE49-F238E27FC236}">
                <a16:creationId xmlns:a16="http://schemas.microsoft.com/office/drawing/2014/main" id="{2C2FB5AD-1E5A-27A1-F3D8-9E86929793C8}"/>
              </a:ext>
            </a:extLst>
          </p:cNvPr>
          <p:cNvSpPr txBox="1"/>
          <p:nvPr/>
        </p:nvSpPr>
        <p:spPr>
          <a:xfrm>
            <a:off x="8229600" y="3246093"/>
            <a:ext cx="3962400" cy="276999"/>
          </a:xfrm>
          <a:prstGeom prst="rect">
            <a:avLst/>
          </a:prstGeom>
          <a:noFill/>
        </p:spPr>
        <p:txBody>
          <a:bodyPr wrap="square" rtlCol="0">
            <a:spAutoFit/>
          </a:bodyPr>
          <a:lstStyle/>
          <a:p>
            <a:r>
              <a:rPr lang="en-US" sz="1200" dirty="0">
                <a:hlinkClick r:id="rId3"/>
              </a:rPr>
              <a:t>EMminor2010 - Hives - Wikipedia</a:t>
            </a:r>
            <a:endParaRPr lang="en-US" sz="1200" dirty="0"/>
          </a:p>
        </p:txBody>
      </p:sp>
      <p:pic>
        <p:nvPicPr>
          <p:cNvPr id="9" name="Picture 8">
            <a:extLst>
              <a:ext uri="{FF2B5EF4-FFF2-40B4-BE49-F238E27FC236}">
                <a16:creationId xmlns:a16="http://schemas.microsoft.com/office/drawing/2014/main" id="{ABF0C484-C55C-ED63-3F3A-2C3BC5BBC854}"/>
              </a:ext>
            </a:extLst>
          </p:cNvPr>
          <p:cNvPicPr>
            <a:picLocks noChangeAspect="1"/>
          </p:cNvPicPr>
          <p:nvPr/>
        </p:nvPicPr>
        <p:blipFill>
          <a:blip r:embed="rId4"/>
          <a:stretch>
            <a:fillRect/>
          </a:stretch>
        </p:blipFill>
        <p:spPr>
          <a:xfrm>
            <a:off x="8261926" y="3939737"/>
            <a:ext cx="2863274" cy="2333343"/>
          </a:xfrm>
          <a:prstGeom prst="rect">
            <a:avLst/>
          </a:prstGeom>
        </p:spPr>
      </p:pic>
      <p:sp>
        <p:nvSpPr>
          <p:cNvPr id="10" name="TextBox 9">
            <a:extLst>
              <a:ext uri="{FF2B5EF4-FFF2-40B4-BE49-F238E27FC236}">
                <a16:creationId xmlns:a16="http://schemas.microsoft.com/office/drawing/2014/main" id="{20164BB8-404E-397C-A654-D23C0169BBEA}"/>
              </a:ext>
            </a:extLst>
          </p:cNvPr>
          <p:cNvSpPr txBox="1"/>
          <p:nvPr/>
        </p:nvSpPr>
        <p:spPr>
          <a:xfrm>
            <a:off x="8502998" y="5965303"/>
            <a:ext cx="2392218" cy="307777"/>
          </a:xfrm>
          <a:prstGeom prst="rect">
            <a:avLst/>
          </a:prstGeom>
          <a:noFill/>
        </p:spPr>
        <p:txBody>
          <a:bodyPr wrap="square" rtlCol="0">
            <a:spAutoFit/>
          </a:bodyPr>
          <a:lstStyle/>
          <a:p>
            <a:r>
              <a:rPr lang="en-US" sz="1400" dirty="0">
                <a:hlinkClick r:id="rId5"/>
              </a:rPr>
              <a:t>Angioedema Lips | Sitelip.org</a:t>
            </a:r>
            <a:endParaRPr lang="en-US" sz="1400" dirty="0"/>
          </a:p>
        </p:txBody>
      </p:sp>
      <p:pic>
        <p:nvPicPr>
          <p:cNvPr id="4" name="Picture 3">
            <a:extLst>
              <a:ext uri="{FF2B5EF4-FFF2-40B4-BE49-F238E27FC236}">
                <a16:creationId xmlns:a16="http://schemas.microsoft.com/office/drawing/2014/main" id="{A00DEFCF-6559-CBA7-D4FF-FFE3CA85FB7B}"/>
              </a:ext>
            </a:extLst>
          </p:cNvPr>
          <p:cNvPicPr>
            <a:picLocks noChangeAspect="1"/>
          </p:cNvPicPr>
          <p:nvPr/>
        </p:nvPicPr>
        <p:blipFill>
          <a:blip r:embed="rId6"/>
          <a:stretch>
            <a:fillRect/>
          </a:stretch>
        </p:blipFill>
        <p:spPr>
          <a:xfrm>
            <a:off x="83180" y="1641602"/>
            <a:ext cx="926672" cy="4730906"/>
          </a:xfrm>
          <a:prstGeom prst="rect">
            <a:avLst/>
          </a:prstGeom>
        </p:spPr>
      </p:pic>
    </p:spTree>
    <p:extLst>
      <p:ext uri="{BB962C8B-B14F-4D97-AF65-F5344CB8AC3E}">
        <p14:creationId xmlns:p14="http://schemas.microsoft.com/office/powerpoint/2010/main" val="489610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0EB44-D4CB-D5CE-C197-7D0BB1F4C9CF}"/>
              </a:ext>
            </a:extLst>
          </p:cNvPr>
          <p:cNvSpPr>
            <a:spLocks noGrp="1"/>
          </p:cNvSpPr>
          <p:nvPr>
            <p:ph type="title"/>
          </p:nvPr>
        </p:nvSpPr>
        <p:spPr/>
        <p:txBody>
          <a:bodyPr/>
          <a:lstStyle/>
          <a:p>
            <a:r>
              <a:rPr lang="en-US" dirty="0"/>
              <a:t>Allergic reaction-Management </a:t>
            </a:r>
          </a:p>
        </p:txBody>
      </p:sp>
      <p:sp>
        <p:nvSpPr>
          <p:cNvPr id="3" name="Content Placeholder 2">
            <a:extLst>
              <a:ext uri="{FF2B5EF4-FFF2-40B4-BE49-F238E27FC236}">
                <a16:creationId xmlns:a16="http://schemas.microsoft.com/office/drawing/2014/main" id="{CDF67011-297D-7E26-7319-144333EC4594}"/>
              </a:ext>
            </a:extLst>
          </p:cNvPr>
          <p:cNvSpPr>
            <a:spLocks noGrp="1"/>
          </p:cNvSpPr>
          <p:nvPr>
            <p:ph idx="1"/>
          </p:nvPr>
        </p:nvSpPr>
        <p:spPr>
          <a:xfrm>
            <a:off x="1441882" y="1798992"/>
            <a:ext cx="10515600" cy="4351338"/>
          </a:xfrm>
        </p:spPr>
        <p:txBody>
          <a:bodyPr>
            <a:normAutofit/>
          </a:bodyPr>
          <a:lstStyle/>
          <a:p>
            <a:endParaRPr lang="en-US" dirty="0"/>
          </a:p>
          <a:p>
            <a:pPr lvl="1">
              <a:buFont typeface="Wingdings" panose="05000000000000000000" pitchFamily="2" charset="2"/>
              <a:buChar char="Ø"/>
            </a:pPr>
            <a:r>
              <a:rPr lang="en-US" sz="3200" dirty="0"/>
              <a:t>Remove offending antigen. </a:t>
            </a:r>
          </a:p>
          <a:p>
            <a:pPr lvl="1">
              <a:buFont typeface="Wingdings" panose="05000000000000000000" pitchFamily="2" charset="2"/>
              <a:buChar char="Ø"/>
            </a:pPr>
            <a:r>
              <a:rPr lang="en-US" sz="3200" dirty="0"/>
              <a:t>Antihistamines</a:t>
            </a:r>
          </a:p>
          <a:p>
            <a:pPr lvl="2">
              <a:buFont typeface="Wingdings" panose="05000000000000000000" pitchFamily="2" charset="2"/>
              <a:buChar char="Ø"/>
            </a:pPr>
            <a:r>
              <a:rPr lang="en-US" sz="2400" dirty="0"/>
              <a:t>Diphenhydramine (Benadryl) 50-100mg </a:t>
            </a:r>
          </a:p>
          <a:p>
            <a:pPr lvl="2">
              <a:buFont typeface="Wingdings" panose="05000000000000000000" pitchFamily="2" charset="2"/>
              <a:buChar char="Ø"/>
            </a:pPr>
            <a:r>
              <a:rPr lang="en-US" sz="2400" dirty="0"/>
              <a:t>Chlorpheniramine maleate  4-12 mg PO, IV or IM</a:t>
            </a:r>
          </a:p>
          <a:p>
            <a:pPr lvl="1">
              <a:buFont typeface="Wingdings" panose="05000000000000000000" pitchFamily="2" charset="2"/>
              <a:buChar char="Ø"/>
            </a:pPr>
            <a:r>
              <a:rPr lang="en-US" sz="3200" dirty="0"/>
              <a:t>Systemic corticosteroids</a:t>
            </a:r>
          </a:p>
          <a:p>
            <a:pPr lvl="1">
              <a:buFont typeface="Wingdings" panose="05000000000000000000" pitchFamily="2" charset="2"/>
              <a:buChar char="Ø"/>
            </a:pPr>
            <a:r>
              <a:rPr lang="en-US" sz="3200" dirty="0"/>
              <a:t>SC epi for laryngeal or bronchial  involvement.</a:t>
            </a:r>
          </a:p>
          <a:p>
            <a:pPr lvl="1">
              <a:buFont typeface="Wingdings" panose="05000000000000000000" pitchFamily="2" charset="2"/>
              <a:buChar char="Ø"/>
            </a:pPr>
            <a:r>
              <a:rPr lang="en-US" sz="2800" dirty="0"/>
              <a:t>Follow up meds in 4-6 </a:t>
            </a:r>
            <a:r>
              <a:rPr lang="en-US" sz="2800" dirty="0" err="1"/>
              <a:t>hrs</a:t>
            </a:r>
            <a:endParaRPr lang="en-US" sz="2800" dirty="0"/>
          </a:p>
        </p:txBody>
      </p:sp>
      <p:pic>
        <p:nvPicPr>
          <p:cNvPr id="4" name="Picture 3">
            <a:extLst>
              <a:ext uri="{FF2B5EF4-FFF2-40B4-BE49-F238E27FC236}">
                <a16:creationId xmlns:a16="http://schemas.microsoft.com/office/drawing/2014/main" id="{50EFC5D6-6F40-2932-B579-07CBEB9DEE7A}"/>
              </a:ext>
            </a:extLst>
          </p:cNvPr>
          <p:cNvPicPr>
            <a:picLocks noChangeAspect="1"/>
          </p:cNvPicPr>
          <p:nvPr/>
        </p:nvPicPr>
        <p:blipFill>
          <a:blip r:embed="rId2"/>
          <a:stretch>
            <a:fillRect/>
          </a:stretch>
        </p:blipFill>
        <p:spPr>
          <a:xfrm>
            <a:off x="515210" y="1671029"/>
            <a:ext cx="926672" cy="4730906"/>
          </a:xfrm>
          <a:prstGeom prst="rect">
            <a:avLst/>
          </a:prstGeom>
        </p:spPr>
      </p:pic>
    </p:spTree>
    <p:extLst>
      <p:ext uri="{BB962C8B-B14F-4D97-AF65-F5344CB8AC3E}">
        <p14:creationId xmlns:p14="http://schemas.microsoft.com/office/powerpoint/2010/main" val="1890329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Anaphylaxis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a:t>Estimated to be fatal in 0.7 to 2 percent of cases</a:t>
            </a:r>
          </a:p>
          <a:p>
            <a:pPr>
              <a:buFont typeface="Arial" panose="020B0604020202020204" pitchFamily="34" charset="0"/>
              <a:buChar char="•"/>
            </a:pPr>
            <a:r>
              <a:rPr lang="en-US" sz="2800" dirty="0"/>
              <a:t>Estimated 1500 fatalities/year in the US  (JAMA 2001)</a:t>
            </a:r>
          </a:p>
          <a:p>
            <a:pPr>
              <a:buFont typeface="Arial" panose="020B0604020202020204" pitchFamily="34" charset="0"/>
              <a:buChar char="•"/>
            </a:pPr>
            <a:r>
              <a:rPr lang="en-US" sz="2800" dirty="0"/>
              <a:t>PCN is the most common cause of drug-induced anaphylaxis, causing ~75% of all anaphylactic deaths in the US</a:t>
            </a:r>
          </a:p>
          <a:p>
            <a:pPr>
              <a:buFont typeface="Arial" panose="020B0604020202020204" pitchFamily="34" charset="0"/>
              <a:buChar char="•"/>
            </a:pPr>
            <a:r>
              <a:rPr lang="en-US" sz="2800" dirty="0"/>
              <a:t>Estimated 0.7-10% have a PCN allergy in the US.</a:t>
            </a:r>
          </a:p>
          <a:p>
            <a:pPr lvl="1">
              <a:buFont typeface="Arial" panose="020B0604020202020204" pitchFamily="34" charset="0"/>
              <a:buChar char="•"/>
            </a:pPr>
            <a:r>
              <a:rPr lang="en-US" sz="2400" dirty="0"/>
              <a:t>1% cross allergy to 1</a:t>
            </a:r>
            <a:r>
              <a:rPr lang="en-US" sz="2400" baseline="30000" dirty="0"/>
              <a:t>st</a:t>
            </a:r>
            <a:r>
              <a:rPr lang="en-US" sz="2400" dirty="0"/>
              <a:t> gen cephalosporin, higher in 2</a:t>
            </a:r>
            <a:r>
              <a:rPr lang="en-US" sz="2400" baseline="30000" dirty="0"/>
              <a:t>nd</a:t>
            </a:r>
            <a:r>
              <a:rPr lang="en-US" sz="2400" dirty="0"/>
              <a:t> Gen, negligeable in 3</a:t>
            </a:r>
            <a:r>
              <a:rPr lang="en-US" sz="2400" baseline="30000" dirty="0"/>
              <a:t>rd</a:t>
            </a:r>
            <a:r>
              <a:rPr lang="en-US" sz="2400" dirty="0"/>
              <a:t> and 4</a:t>
            </a:r>
            <a:r>
              <a:rPr lang="en-US" sz="2400" baseline="30000" dirty="0"/>
              <a:t>th</a:t>
            </a:r>
            <a:r>
              <a:rPr lang="en-US" sz="2400" dirty="0"/>
              <a:t> gen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BE3E-F13A-954E-45C0-8235CAFDBFFF}"/>
              </a:ext>
            </a:extLst>
          </p:cNvPr>
          <p:cNvSpPr>
            <a:spLocks noGrp="1"/>
          </p:cNvSpPr>
          <p:nvPr>
            <p:ph type="title"/>
          </p:nvPr>
        </p:nvSpPr>
        <p:spPr/>
        <p:txBody>
          <a:bodyPr/>
          <a:lstStyle/>
          <a:p>
            <a:r>
              <a:rPr lang="en-US" dirty="0"/>
              <a:t>Anaphylaxis</a:t>
            </a:r>
          </a:p>
        </p:txBody>
      </p:sp>
      <p:sp>
        <p:nvSpPr>
          <p:cNvPr id="3" name="Content Placeholder 2">
            <a:extLst>
              <a:ext uri="{FF2B5EF4-FFF2-40B4-BE49-F238E27FC236}">
                <a16:creationId xmlns:a16="http://schemas.microsoft.com/office/drawing/2014/main" id="{08896CE8-EBF8-42A3-4582-8FAF31477CDA}"/>
              </a:ext>
            </a:extLst>
          </p:cNvPr>
          <p:cNvSpPr>
            <a:spLocks noGrp="1"/>
          </p:cNvSpPr>
          <p:nvPr>
            <p:ph idx="1"/>
          </p:nvPr>
        </p:nvSpPr>
        <p:spPr/>
        <p:txBody>
          <a:bodyPr/>
          <a:lstStyle/>
          <a:p>
            <a:r>
              <a:rPr lang="en-US" sz="3200" b="1" dirty="0"/>
              <a:t>Acute onset anaphylactic reaction:</a:t>
            </a:r>
          </a:p>
          <a:p>
            <a:pPr lvl="1"/>
            <a:r>
              <a:rPr lang="en-US" sz="2800" b="1" dirty="0"/>
              <a:t>Appearance of urticaria, angioedema, </a:t>
            </a:r>
          </a:p>
          <a:p>
            <a:pPr lvl="1"/>
            <a:r>
              <a:rPr lang="en-US" sz="2800" b="1" u="sng" dirty="0"/>
              <a:t>SOB, wheezing, upper airway obstruction, syncope, hypotension</a:t>
            </a:r>
          </a:p>
          <a:p>
            <a:endParaRPr lang="en-US" dirty="0"/>
          </a:p>
        </p:txBody>
      </p:sp>
      <p:pic>
        <p:nvPicPr>
          <p:cNvPr id="5" name="Picture 4">
            <a:extLst>
              <a:ext uri="{FF2B5EF4-FFF2-40B4-BE49-F238E27FC236}">
                <a16:creationId xmlns:a16="http://schemas.microsoft.com/office/drawing/2014/main" id="{00FCB1F8-53F8-AC5B-51FE-D2206097EA74}"/>
              </a:ext>
            </a:extLst>
          </p:cNvPr>
          <p:cNvPicPr>
            <a:picLocks noChangeAspect="1"/>
          </p:cNvPicPr>
          <p:nvPr/>
        </p:nvPicPr>
        <p:blipFill>
          <a:blip r:embed="rId2"/>
          <a:stretch>
            <a:fillRect/>
          </a:stretch>
        </p:blipFill>
        <p:spPr>
          <a:xfrm>
            <a:off x="170608" y="1737360"/>
            <a:ext cx="809308" cy="4131734"/>
          </a:xfrm>
          <a:prstGeom prst="rect">
            <a:avLst/>
          </a:prstGeom>
        </p:spPr>
      </p:pic>
    </p:spTree>
    <p:extLst>
      <p:ext uri="{BB962C8B-B14F-4D97-AF65-F5344CB8AC3E}">
        <p14:creationId xmlns:p14="http://schemas.microsoft.com/office/powerpoint/2010/main" val="2347350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236" y="393401"/>
            <a:ext cx="7958331" cy="1077229"/>
          </a:xfrm>
        </p:spPr>
        <p:txBody>
          <a:bodyPr/>
          <a:lstStyle/>
          <a:p>
            <a:pPr algn="l"/>
            <a:r>
              <a:rPr lang="en-US" sz="3200" dirty="0"/>
              <a:t>Anaphylaxis</a:t>
            </a:r>
            <a:r>
              <a:rPr lang="en-US" dirty="0"/>
              <a:t>- Management</a:t>
            </a:r>
          </a:p>
        </p:txBody>
      </p:sp>
      <p:sp>
        <p:nvSpPr>
          <p:cNvPr id="3" name="Content Placeholder 2"/>
          <p:cNvSpPr>
            <a:spLocks noGrp="1"/>
          </p:cNvSpPr>
          <p:nvPr>
            <p:ph idx="1"/>
          </p:nvPr>
        </p:nvSpPr>
        <p:spPr>
          <a:xfrm>
            <a:off x="1900131" y="1694577"/>
            <a:ext cx="7958331" cy="5766032"/>
          </a:xfrm>
        </p:spPr>
        <p:txBody>
          <a:bodyPr>
            <a:normAutofit/>
          </a:bodyPr>
          <a:lstStyle/>
          <a:p>
            <a:pPr lvl="1"/>
            <a:endParaRPr lang="en-US" dirty="0"/>
          </a:p>
          <a:p>
            <a:pPr lvl="1"/>
            <a:endParaRPr lang="en-US" dirty="0"/>
          </a:p>
          <a:p>
            <a:endParaRPr lang="en-US" dirty="0"/>
          </a:p>
          <a:p>
            <a:endParaRPr lang="en-US" dirty="0"/>
          </a:p>
        </p:txBody>
      </p:sp>
      <p:sp>
        <p:nvSpPr>
          <p:cNvPr id="5" name="TextBox 4">
            <a:extLst>
              <a:ext uri="{FF2B5EF4-FFF2-40B4-BE49-F238E27FC236}">
                <a16:creationId xmlns:a16="http://schemas.microsoft.com/office/drawing/2014/main" id="{526FC018-AB8D-C5A8-3D09-DA39FD575D95}"/>
              </a:ext>
            </a:extLst>
          </p:cNvPr>
          <p:cNvSpPr txBox="1"/>
          <p:nvPr/>
        </p:nvSpPr>
        <p:spPr>
          <a:xfrm>
            <a:off x="843929" y="1895580"/>
            <a:ext cx="11256885" cy="4493538"/>
          </a:xfrm>
          <a:prstGeom prst="rect">
            <a:avLst/>
          </a:prstGeom>
          <a:noFill/>
        </p:spPr>
        <p:txBody>
          <a:bodyPr wrap="square">
            <a:spAutoFit/>
          </a:bodyPr>
          <a:lstStyle/>
          <a:p>
            <a:pPr marL="342900" indent="-342900">
              <a:buClr>
                <a:schemeClr val="accent1"/>
              </a:buClr>
              <a:buFont typeface="Wingdings" panose="05000000000000000000" pitchFamily="2" charset="2"/>
              <a:buChar char="Ø"/>
            </a:pPr>
            <a:r>
              <a:rPr lang="en-US" sz="2400" dirty="0"/>
              <a:t>Discontinuation of suspected medication</a:t>
            </a:r>
          </a:p>
          <a:p>
            <a:pPr marL="342900" indent="-342900">
              <a:buClr>
                <a:schemeClr val="accent1"/>
              </a:buClr>
              <a:buFont typeface="Wingdings" panose="05000000000000000000" pitchFamily="2" charset="2"/>
              <a:buChar char="Ø"/>
            </a:pPr>
            <a:r>
              <a:rPr lang="en-US" sz="2400" dirty="0"/>
              <a:t>Call 911</a:t>
            </a:r>
          </a:p>
          <a:p>
            <a:pPr marL="342900" indent="-342900">
              <a:buClr>
                <a:schemeClr val="accent1"/>
              </a:buClr>
              <a:buFont typeface="Wingdings" panose="05000000000000000000" pitchFamily="2" charset="2"/>
              <a:buChar char="Ø"/>
            </a:pPr>
            <a:r>
              <a:rPr lang="en-US" sz="2400" dirty="0"/>
              <a:t>Albuterol</a:t>
            </a:r>
          </a:p>
          <a:p>
            <a:pPr marL="342900" indent="-342900">
              <a:buClr>
                <a:schemeClr val="accent1"/>
              </a:buClr>
              <a:buFont typeface="Wingdings" panose="05000000000000000000" pitchFamily="2" charset="2"/>
              <a:buChar char="Ø"/>
            </a:pPr>
            <a:r>
              <a:rPr lang="en-US" sz="2400" dirty="0"/>
              <a:t>Secure stable airway</a:t>
            </a:r>
          </a:p>
          <a:p>
            <a:pPr marL="342900" indent="-342900">
              <a:buClr>
                <a:schemeClr val="accent1"/>
              </a:buClr>
              <a:buFont typeface="Wingdings" panose="05000000000000000000" pitchFamily="2" charset="2"/>
              <a:buChar char="Ø"/>
            </a:pPr>
            <a:r>
              <a:rPr lang="en-US" sz="2400" dirty="0"/>
              <a:t>Obtain vitals</a:t>
            </a:r>
          </a:p>
          <a:p>
            <a:pPr marL="342900" indent="-342900">
              <a:buClr>
                <a:schemeClr val="accent1"/>
              </a:buClr>
              <a:buFont typeface="Wingdings" panose="05000000000000000000" pitchFamily="2" charset="2"/>
              <a:buChar char="Ø"/>
            </a:pPr>
            <a:r>
              <a:rPr lang="en-US" sz="2400" dirty="0"/>
              <a:t>.01 mg/kg SC of 1:1000 epi in children</a:t>
            </a:r>
          </a:p>
          <a:p>
            <a:pPr marL="342900" indent="-342900">
              <a:buClr>
                <a:schemeClr val="accent1"/>
              </a:buClr>
              <a:buFont typeface="Wingdings" panose="05000000000000000000" pitchFamily="2" charset="2"/>
              <a:buChar char="Ø"/>
            </a:pPr>
            <a:r>
              <a:rPr lang="en-US" sz="2400" dirty="0"/>
              <a:t>.3-.5 ml SC of 1:1000 Epi in adult</a:t>
            </a:r>
          </a:p>
          <a:p>
            <a:pPr marL="800100" lvl="1" indent="-342900">
              <a:buClr>
                <a:schemeClr val="accent1"/>
              </a:buClr>
              <a:buFont typeface="Wingdings" panose="05000000000000000000" pitchFamily="2" charset="2"/>
              <a:buChar char="Ø"/>
            </a:pPr>
            <a:r>
              <a:rPr lang="en-US" sz="2400" dirty="0"/>
              <a:t>Can repeat q10-15mins, up to 3 times</a:t>
            </a:r>
          </a:p>
          <a:p>
            <a:pPr marL="800100" lvl="1" indent="-342900">
              <a:buClr>
                <a:schemeClr val="accent1"/>
              </a:buClr>
              <a:buFont typeface="Wingdings" panose="05000000000000000000" pitchFamily="2" charset="2"/>
              <a:buChar char="Ø"/>
            </a:pPr>
            <a:r>
              <a:rPr lang="en-US" sz="2400" dirty="0"/>
              <a:t>Provide supplemental O2</a:t>
            </a:r>
          </a:p>
          <a:p>
            <a:pPr marL="342900" indent="-342900">
              <a:buClr>
                <a:schemeClr val="accent1"/>
              </a:buClr>
              <a:buFont typeface="Wingdings" panose="05000000000000000000" pitchFamily="2" charset="2"/>
              <a:buChar char="Ø"/>
            </a:pPr>
            <a:r>
              <a:rPr lang="en-US" sz="2400" dirty="0"/>
              <a:t>Establish IV access</a:t>
            </a:r>
          </a:p>
          <a:p>
            <a:pPr marL="800100" lvl="1" indent="-342900">
              <a:buClr>
                <a:schemeClr val="accent1"/>
              </a:buClr>
              <a:buFont typeface="Wingdings" panose="05000000000000000000" pitchFamily="2" charset="2"/>
              <a:buChar char="Ø"/>
            </a:pPr>
            <a:r>
              <a:rPr lang="en-US" sz="2200" dirty="0"/>
              <a:t>Combo of H1 and H2 blockers (</a:t>
            </a:r>
            <a:r>
              <a:rPr lang="en-US" sz="2200" dirty="0" err="1"/>
              <a:t>eg.</a:t>
            </a:r>
            <a:r>
              <a:rPr lang="en-US" sz="2200" dirty="0"/>
              <a:t> Diphenhydramine25-50mg IV and cimetidine 300mg IV)</a:t>
            </a:r>
          </a:p>
          <a:p>
            <a:pPr marL="800100" lvl="1" indent="-342900">
              <a:buClr>
                <a:schemeClr val="accent1"/>
              </a:buClr>
              <a:buFont typeface="Wingdings" panose="05000000000000000000" pitchFamily="2" charset="2"/>
              <a:buChar char="Ø"/>
            </a:pPr>
            <a:r>
              <a:rPr lang="en-US" sz="2400" dirty="0"/>
              <a:t>Fluids</a:t>
            </a:r>
          </a:p>
        </p:txBody>
      </p:sp>
      <p:pic>
        <p:nvPicPr>
          <p:cNvPr id="7" name="Picture 6">
            <a:extLst>
              <a:ext uri="{FF2B5EF4-FFF2-40B4-BE49-F238E27FC236}">
                <a16:creationId xmlns:a16="http://schemas.microsoft.com/office/drawing/2014/main" id="{8B14F412-FF7B-0551-9C87-32A0B860EAA5}"/>
              </a:ext>
            </a:extLst>
          </p:cNvPr>
          <p:cNvPicPr>
            <a:picLocks noChangeAspect="1"/>
          </p:cNvPicPr>
          <p:nvPr/>
        </p:nvPicPr>
        <p:blipFill>
          <a:blip r:embed="rId3"/>
          <a:stretch>
            <a:fillRect/>
          </a:stretch>
        </p:blipFill>
        <p:spPr>
          <a:xfrm>
            <a:off x="9524955" y="1448175"/>
            <a:ext cx="2173665" cy="1616945"/>
          </a:xfrm>
          <a:prstGeom prst="rect">
            <a:avLst/>
          </a:prstGeom>
        </p:spPr>
      </p:pic>
      <p:pic>
        <p:nvPicPr>
          <p:cNvPr id="9" name="Picture 8">
            <a:extLst>
              <a:ext uri="{FF2B5EF4-FFF2-40B4-BE49-F238E27FC236}">
                <a16:creationId xmlns:a16="http://schemas.microsoft.com/office/drawing/2014/main" id="{28C1F8D9-11F5-5FFB-5867-D77C0333024F}"/>
              </a:ext>
            </a:extLst>
          </p:cNvPr>
          <p:cNvPicPr>
            <a:picLocks noChangeAspect="1"/>
          </p:cNvPicPr>
          <p:nvPr/>
        </p:nvPicPr>
        <p:blipFill>
          <a:blip r:embed="rId4"/>
          <a:stretch>
            <a:fillRect/>
          </a:stretch>
        </p:blipFill>
        <p:spPr>
          <a:xfrm>
            <a:off x="6952104" y="1470630"/>
            <a:ext cx="2377017" cy="1616945"/>
          </a:xfrm>
          <a:prstGeom prst="rect">
            <a:avLst/>
          </a:prstGeom>
        </p:spPr>
      </p:pic>
      <p:pic>
        <p:nvPicPr>
          <p:cNvPr id="11" name="Picture 10">
            <a:extLst>
              <a:ext uri="{FF2B5EF4-FFF2-40B4-BE49-F238E27FC236}">
                <a16:creationId xmlns:a16="http://schemas.microsoft.com/office/drawing/2014/main" id="{772A9111-4136-73F7-6FBF-A32521B829B6}"/>
              </a:ext>
            </a:extLst>
          </p:cNvPr>
          <p:cNvPicPr>
            <a:picLocks noChangeAspect="1"/>
          </p:cNvPicPr>
          <p:nvPr/>
        </p:nvPicPr>
        <p:blipFill>
          <a:blip r:embed="rId5"/>
          <a:stretch>
            <a:fillRect/>
          </a:stretch>
        </p:blipFill>
        <p:spPr>
          <a:xfrm>
            <a:off x="6952104" y="8387143"/>
            <a:ext cx="1705362" cy="1661182"/>
          </a:xfrm>
          <a:prstGeom prst="rect">
            <a:avLst/>
          </a:prstGeom>
        </p:spPr>
      </p:pic>
      <p:pic>
        <p:nvPicPr>
          <p:cNvPr id="13" name="Picture 12">
            <a:extLst>
              <a:ext uri="{FF2B5EF4-FFF2-40B4-BE49-F238E27FC236}">
                <a16:creationId xmlns:a16="http://schemas.microsoft.com/office/drawing/2014/main" id="{ABBD6E26-2A83-0E6A-3890-67C05FC98F04}"/>
              </a:ext>
            </a:extLst>
          </p:cNvPr>
          <p:cNvPicPr>
            <a:picLocks noChangeAspect="1"/>
          </p:cNvPicPr>
          <p:nvPr/>
        </p:nvPicPr>
        <p:blipFill>
          <a:blip r:embed="rId6"/>
          <a:stretch>
            <a:fillRect/>
          </a:stretch>
        </p:blipFill>
        <p:spPr>
          <a:xfrm>
            <a:off x="6935062" y="3422181"/>
            <a:ext cx="4413009" cy="1741242"/>
          </a:xfrm>
          <a:prstGeom prst="rect">
            <a:avLst/>
          </a:prstGeom>
        </p:spPr>
      </p:pic>
      <p:pic>
        <p:nvPicPr>
          <p:cNvPr id="4" name="Picture 3">
            <a:extLst>
              <a:ext uri="{FF2B5EF4-FFF2-40B4-BE49-F238E27FC236}">
                <a16:creationId xmlns:a16="http://schemas.microsoft.com/office/drawing/2014/main" id="{DA59CF43-A6B2-A6B8-EAD1-0482BBF01EDB}"/>
              </a:ext>
            </a:extLst>
          </p:cNvPr>
          <p:cNvPicPr>
            <a:picLocks noChangeAspect="1"/>
          </p:cNvPicPr>
          <p:nvPr/>
        </p:nvPicPr>
        <p:blipFill>
          <a:blip r:embed="rId7"/>
          <a:stretch>
            <a:fillRect/>
          </a:stretch>
        </p:blipFill>
        <p:spPr>
          <a:xfrm>
            <a:off x="122748" y="1895580"/>
            <a:ext cx="901455" cy="459538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9EE0F-C732-C1D0-DDF0-544ABC63A66D}"/>
              </a:ext>
            </a:extLst>
          </p:cNvPr>
          <p:cNvPicPr>
            <a:picLocks noChangeAspect="1"/>
          </p:cNvPicPr>
          <p:nvPr/>
        </p:nvPicPr>
        <p:blipFill>
          <a:blip r:embed="rId2"/>
          <a:stretch>
            <a:fillRect/>
          </a:stretch>
        </p:blipFill>
        <p:spPr>
          <a:xfrm>
            <a:off x="3358659" y="959906"/>
            <a:ext cx="5474682" cy="4938188"/>
          </a:xfrm>
          <a:prstGeom prst="rect">
            <a:avLst/>
          </a:prstGeom>
        </p:spPr>
      </p:pic>
    </p:spTree>
    <p:extLst>
      <p:ext uri="{BB962C8B-B14F-4D97-AF65-F5344CB8AC3E}">
        <p14:creationId xmlns:p14="http://schemas.microsoft.com/office/powerpoint/2010/main" val="3623187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8D167-7A99-98C6-82B8-D49070A02DB0}"/>
              </a:ext>
            </a:extLst>
          </p:cNvPr>
          <p:cNvSpPr>
            <a:spLocks noGrp="1"/>
          </p:cNvSpPr>
          <p:nvPr>
            <p:ph type="title"/>
          </p:nvPr>
        </p:nvSpPr>
        <p:spPr/>
        <p:txBody>
          <a:bodyPr/>
          <a:lstStyle/>
          <a:p>
            <a:r>
              <a:rPr lang="en-US" dirty="0"/>
              <a:t>Angina Pectoris</a:t>
            </a:r>
          </a:p>
        </p:txBody>
      </p:sp>
      <p:sp>
        <p:nvSpPr>
          <p:cNvPr id="3" name="Content Placeholder 2">
            <a:extLst>
              <a:ext uri="{FF2B5EF4-FFF2-40B4-BE49-F238E27FC236}">
                <a16:creationId xmlns:a16="http://schemas.microsoft.com/office/drawing/2014/main" id="{8DC9A135-3730-93FE-33AC-2599ED91554F}"/>
              </a:ext>
            </a:extLst>
          </p:cNvPr>
          <p:cNvSpPr>
            <a:spLocks noGrp="1"/>
          </p:cNvSpPr>
          <p:nvPr>
            <p:ph idx="1"/>
          </p:nvPr>
        </p:nvSpPr>
        <p:spPr/>
        <p:txBody>
          <a:bodyPr>
            <a:normAutofit lnSpcReduction="10000"/>
          </a:bodyPr>
          <a:lstStyle/>
          <a:p>
            <a:pPr lvl="1"/>
            <a:r>
              <a:rPr lang="en-US" sz="2800" dirty="0"/>
              <a:t>Transient Ischemia without myocardial necrosis </a:t>
            </a:r>
          </a:p>
          <a:p>
            <a:pPr lvl="1"/>
            <a:r>
              <a:rPr lang="en-US" sz="2800" dirty="0"/>
              <a:t>EKG – transient elevation or depression of ST segment</a:t>
            </a:r>
          </a:p>
          <a:p>
            <a:pPr lvl="1"/>
            <a:r>
              <a:rPr lang="en-US" sz="2800" b="1" dirty="0"/>
              <a:t>Stable Angina </a:t>
            </a:r>
            <a:r>
              <a:rPr lang="en-US" sz="2800" dirty="0"/>
              <a:t>is normally exercise or stress induced with resolution at rest or NTG use.</a:t>
            </a:r>
          </a:p>
          <a:p>
            <a:pPr lvl="1"/>
            <a:r>
              <a:rPr lang="en-US" sz="2800" b="1" dirty="0"/>
              <a:t>Unstable Angina </a:t>
            </a:r>
            <a:r>
              <a:rPr lang="en-US" sz="2800" dirty="0"/>
              <a:t>is present at rest </a:t>
            </a:r>
          </a:p>
          <a:p>
            <a:pPr lvl="1"/>
            <a:r>
              <a:rPr lang="en-US" sz="2800" dirty="0"/>
              <a:t>May indicate rupture of plaque or lack of collateral blood flow. </a:t>
            </a:r>
          </a:p>
          <a:p>
            <a:pPr lvl="1"/>
            <a:r>
              <a:rPr lang="en-US" sz="2800" b="1" dirty="0"/>
              <a:t>May lead to MI </a:t>
            </a:r>
          </a:p>
          <a:p>
            <a:pPr lvl="1"/>
            <a:r>
              <a:rPr lang="en-US" sz="2800" dirty="0"/>
              <a:t>Progression from Stable to Unstable Angina is a poor prognostic factor </a:t>
            </a:r>
          </a:p>
          <a:p>
            <a:endParaRPr lang="en-US" dirty="0"/>
          </a:p>
        </p:txBody>
      </p:sp>
      <p:pic>
        <p:nvPicPr>
          <p:cNvPr id="4" name="Picture 3">
            <a:extLst>
              <a:ext uri="{FF2B5EF4-FFF2-40B4-BE49-F238E27FC236}">
                <a16:creationId xmlns:a16="http://schemas.microsoft.com/office/drawing/2014/main" id="{E7EB8692-5A62-0A6E-22BB-BD5EA9BD2AD4}"/>
              </a:ext>
            </a:extLst>
          </p:cNvPr>
          <p:cNvPicPr>
            <a:picLocks noChangeAspect="1"/>
          </p:cNvPicPr>
          <p:nvPr/>
        </p:nvPicPr>
        <p:blipFill>
          <a:blip r:embed="rId2"/>
          <a:stretch>
            <a:fillRect/>
          </a:stretch>
        </p:blipFill>
        <p:spPr>
          <a:xfrm>
            <a:off x="10481907" y="0"/>
            <a:ext cx="3276705" cy="251227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EA2384D-9A47-7A86-48C6-841E00F65BDB}"/>
                  </a:ext>
                </a:extLst>
              </p14:cNvPr>
              <p14:cNvContentPartPr/>
              <p14:nvPr/>
            </p14:nvContentPartPr>
            <p14:xfrm>
              <a:off x="10539516" y="803349"/>
              <a:ext cx="45360" cy="360"/>
            </p14:xfrm>
          </p:contentPart>
        </mc:Choice>
        <mc:Fallback xmlns="">
          <p:pic>
            <p:nvPicPr>
              <p:cNvPr id="6" name="Ink 5">
                <a:extLst>
                  <a:ext uri="{FF2B5EF4-FFF2-40B4-BE49-F238E27FC236}">
                    <a16:creationId xmlns:a16="http://schemas.microsoft.com/office/drawing/2014/main" id="{0EA2384D-9A47-7A86-48C6-841E00F65BDB}"/>
                  </a:ext>
                </a:extLst>
              </p:cNvPr>
              <p:cNvPicPr/>
              <p:nvPr/>
            </p:nvPicPr>
            <p:blipFill>
              <a:blip r:embed="rId4"/>
              <a:stretch>
                <a:fillRect/>
              </a:stretch>
            </p:blipFill>
            <p:spPr>
              <a:xfrm>
                <a:off x="10503516" y="767349"/>
                <a:ext cx="117000" cy="72000"/>
              </a:xfrm>
              <a:prstGeom prst="rect">
                <a:avLst/>
              </a:prstGeom>
            </p:spPr>
          </p:pic>
        </mc:Fallback>
      </mc:AlternateContent>
    </p:spTree>
    <p:extLst>
      <p:ext uri="{BB962C8B-B14F-4D97-AF65-F5344CB8AC3E}">
        <p14:creationId xmlns:p14="http://schemas.microsoft.com/office/powerpoint/2010/main" val="29162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5F3F0AB-F079-81B7-40AD-3C1106AEB3FA}"/>
              </a:ext>
            </a:extLst>
          </p:cNvPr>
          <p:cNvPicPr>
            <a:picLocks noChangeAspect="1"/>
          </p:cNvPicPr>
          <p:nvPr/>
        </p:nvPicPr>
        <p:blipFill>
          <a:blip r:embed="rId2"/>
          <a:stretch>
            <a:fillRect/>
          </a:stretch>
        </p:blipFill>
        <p:spPr>
          <a:xfrm>
            <a:off x="9429635" y="4556574"/>
            <a:ext cx="2517866" cy="3072650"/>
          </a:xfrm>
          <a:prstGeom prst="rect">
            <a:avLst/>
          </a:prstGeom>
        </p:spPr>
      </p:pic>
      <p:sp>
        <p:nvSpPr>
          <p:cNvPr id="2" name="Title 1">
            <a:extLst>
              <a:ext uri="{FF2B5EF4-FFF2-40B4-BE49-F238E27FC236}">
                <a16:creationId xmlns:a16="http://schemas.microsoft.com/office/drawing/2014/main" id="{3D431FD5-5770-E8F0-F89E-A83551603704}"/>
              </a:ext>
            </a:extLst>
          </p:cNvPr>
          <p:cNvSpPr>
            <a:spLocks noGrp="1"/>
          </p:cNvSpPr>
          <p:nvPr>
            <p:ph type="title"/>
          </p:nvPr>
        </p:nvSpPr>
        <p:spPr>
          <a:xfrm>
            <a:off x="1034153" y="0"/>
            <a:ext cx="3596612" cy="1641987"/>
          </a:xfrm>
        </p:spPr>
        <p:txBody>
          <a:bodyPr>
            <a:normAutofit/>
          </a:bodyPr>
          <a:lstStyle/>
          <a:p>
            <a:r>
              <a:rPr lang="en-US" dirty="0"/>
              <a:t>Tuba City, AZ</a:t>
            </a:r>
          </a:p>
        </p:txBody>
      </p:sp>
      <p:sp>
        <p:nvSpPr>
          <p:cNvPr id="3" name="Content Placeholder 2">
            <a:extLst>
              <a:ext uri="{FF2B5EF4-FFF2-40B4-BE49-F238E27FC236}">
                <a16:creationId xmlns:a16="http://schemas.microsoft.com/office/drawing/2014/main" id="{BA27C583-FCC7-F01E-8495-7125C5F21C8D}"/>
              </a:ext>
            </a:extLst>
          </p:cNvPr>
          <p:cNvSpPr>
            <a:spLocks noGrp="1"/>
          </p:cNvSpPr>
          <p:nvPr>
            <p:ph idx="1"/>
          </p:nvPr>
        </p:nvSpPr>
        <p:spPr>
          <a:xfrm>
            <a:off x="959579" y="1882576"/>
            <a:ext cx="3959353" cy="4499294"/>
          </a:xfrm>
        </p:spPr>
        <p:txBody>
          <a:bodyPr>
            <a:normAutofit lnSpcReduction="10000"/>
          </a:bodyPr>
          <a:lstStyle/>
          <a:p>
            <a:pPr marL="0" indent="0">
              <a:lnSpc>
                <a:spcPct val="90000"/>
              </a:lnSpc>
              <a:buNone/>
            </a:pPr>
            <a:r>
              <a:rPr lang="en-US" sz="1600" dirty="0"/>
              <a:t>Some random facts:  </a:t>
            </a:r>
          </a:p>
          <a:p>
            <a:pPr>
              <a:lnSpc>
                <a:spcPct val="90000"/>
              </a:lnSpc>
              <a:buFont typeface="Arial" panose="020B0604020202020204" pitchFamily="34" charset="0"/>
              <a:buChar char="•"/>
            </a:pPr>
            <a:r>
              <a:rPr lang="en-US" sz="1600" dirty="0"/>
              <a:t>TCRHCC became Navajo Nation owned; “638” in 2002</a:t>
            </a:r>
          </a:p>
          <a:p>
            <a:pPr>
              <a:lnSpc>
                <a:spcPct val="90000"/>
              </a:lnSpc>
              <a:buFont typeface="Arial" panose="020B0604020202020204" pitchFamily="34" charset="0"/>
              <a:buChar char="•"/>
            </a:pPr>
            <a:r>
              <a:rPr lang="en-US" sz="1600" dirty="0"/>
              <a:t>Population 8k in 2020</a:t>
            </a:r>
          </a:p>
          <a:p>
            <a:pPr>
              <a:lnSpc>
                <a:spcPct val="90000"/>
              </a:lnSpc>
              <a:buFont typeface="Arial" panose="020B0604020202020204" pitchFamily="34" charset="0"/>
              <a:buChar char="•"/>
            </a:pPr>
            <a:r>
              <a:rPr lang="en-US" sz="1600" dirty="0"/>
              <a:t>We have 2 traffic lights</a:t>
            </a:r>
          </a:p>
          <a:p>
            <a:pPr>
              <a:lnSpc>
                <a:spcPct val="90000"/>
              </a:lnSpc>
              <a:buFont typeface="Arial" panose="020B0604020202020204" pitchFamily="34" charset="0"/>
              <a:buChar char="•"/>
            </a:pPr>
            <a:r>
              <a:rPr lang="en-US" sz="1600" dirty="0"/>
              <a:t>6 fast food restaurants</a:t>
            </a:r>
          </a:p>
          <a:p>
            <a:pPr>
              <a:lnSpc>
                <a:spcPct val="90000"/>
              </a:lnSpc>
              <a:buFont typeface="Arial" panose="020B0604020202020204" pitchFamily="34" charset="0"/>
              <a:buChar char="•"/>
            </a:pPr>
            <a:r>
              <a:rPr lang="en-US" sz="1600" dirty="0"/>
              <a:t>1.5 </a:t>
            </a:r>
            <a:r>
              <a:rPr lang="en-US" sz="1600" dirty="0" err="1"/>
              <a:t>hrs</a:t>
            </a:r>
            <a:r>
              <a:rPr lang="en-US" sz="1600" dirty="0"/>
              <a:t> from the closest larger towns (Flagstaff and Page)</a:t>
            </a:r>
          </a:p>
          <a:p>
            <a:pPr>
              <a:lnSpc>
                <a:spcPct val="90000"/>
              </a:lnSpc>
              <a:buFont typeface="Arial" panose="020B0604020202020204" pitchFamily="34" charset="0"/>
              <a:buChar char="•"/>
            </a:pPr>
            <a:r>
              <a:rPr lang="en-US" sz="1600" dirty="0"/>
              <a:t>Driving distance to major attractions: Grand Canyon, Horseshoe Bend, Sedona, Antelope Canyon, Monument Valley, and so much more!!</a:t>
            </a:r>
          </a:p>
          <a:p>
            <a:pPr>
              <a:lnSpc>
                <a:spcPct val="90000"/>
              </a:lnSpc>
              <a:buFont typeface="Arial" panose="020B0604020202020204" pitchFamily="34" charset="0"/>
              <a:buChar char="•"/>
            </a:pPr>
            <a:r>
              <a:rPr lang="en-US" sz="1600" dirty="0"/>
              <a:t>Lots of stray dogs, cats, and occasional cows and horses walking through the neighborhoods</a:t>
            </a:r>
          </a:p>
        </p:txBody>
      </p:sp>
      <p:pic>
        <p:nvPicPr>
          <p:cNvPr id="6" name="Picture 5" descr="A picture containing outdoor, sky, road, building&#10;&#10;Description automatically generated">
            <a:extLst>
              <a:ext uri="{FF2B5EF4-FFF2-40B4-BE49-F238E27FC236}">
                <a16:creationId xmlns:a16="http://schemas.microsoft.com/office/drawing/2014/main" id="{A90E6E85-EB7F-7A7F-6171-0A4B0C7E5BD1}"/>
              </a:ext>
            </a:extLst>
          </p:cNvPr>
          <p:cNvPicPr>
            <a:picLocks noChangeAspect="1"/>
          </p:cNvPicPr>
          <p:nvPr/>
        </p:nvPicPr>
        <p:blipFill rotWithShape="1">
          <a:blip r:embed="rId3">
            <a:extLst>
              <a:ext uri="{28A0092B-C50C-407E-A947-70E740481C1C}">
                <a14:useLocalDpi xmlns:a14="http://schemas.microsoft.com/office/drawing/2010/main" val="0"/>
              </a:ext>
            </a:extLst>
          </a:blip>
          <a:srcRect l="22152" r="23482"/>
          <a:stretch/>
        </p:blipFill>
        <p:spPr>
          <a:xfrm>
            <a:off x="5216675" y="0"/>
            <a:ext cx="2979919" cy="4110948"/>
          </a:xfrm>
          <a:prstGeom prst="rect">
            <a:avLst/>
          </a:prstGeom>
          <a:effectLst>
            <a:outerShdw blurRad="50800" dist="38100" dir="5400000" algn="t" rotWithShape="0">
              <a:prstClr val="black">
                <a:alpha val="43000"/>
              </a:prstClr>
            </a:outerShdw>
          </a:effectLst>
        </p:spPr>
      </p:pic>
      <p:pic>
        <p:nvPicPr>
          <p:cNvPr id="5" name="Picture 4">
            <a:extLst>
              <a:ext uri="{FF2B5EF4-FFF2-40B4-BE49-F238E27FC236}">
                <a16:creationId xmlns:a16="http://schemas.microsoft.com/office/drawing/2014/main" id="{C16DFF6E-A7C5-25C6-435F-5C97728A0639}"/>
              </a:ext>
            </a:extLst>
          </p:cNvPr>
          <p:cNvPicPr>
            <a:picLocks noChangeAspect="1"/>
          </p:cNvPicPr>
          <p:nvPr/>
        </p:nvPicPr>
        <p:blipFill>
          <a:blip r:embed="rId4"/>
          <a:stretch>
            <a:fillRect/>
          </a:stretch>
        </p:blipFill>
        <p:spPr>
          <a:xfrm>
            <a:off x="9266779" y="-10256"/>
            <a:ext cx="2775412" cy="2065730"/>
          </a:xfrm>
          <a:prstGeom prst="rect">
            <a:avLst/>
          </a:prstGeom>
        </p:spPr>
      </p:pic>
      <p:pic>
        <p:nvPicPr>
          <p:cNvPr id="12" name="Picture 11">
            <a:extLst>
              <a:ext uri="{FF2B5EF4-FFF2-40B4-BE49-F238E27FC236}">
                <a16:creationId xmlns:a16="http://schemas.microsoft.com/office/drawing/2014/main" id="{7BDD4595-21AB-C3EA-0B4E-199EE532DB96}"/>
              </a:ext>
            </a:extLst>
          </p:cNvPr>
          <p:cNvPicPr>
            <a:picLocks noChangeAspect="1"/>
          </p:cNvPicPr>
          <p:nvPr/>
        </p:nvPicPr>
        <p:blipFill rotWithShape="1">
          <a:blip r:embed="rId5">
            <a:extLst>
              <a:ext uri="{28A0092B-C50C-407E-A947-70E740481C1C}">
                <a14:useLocalDpi xmlns:a14="http://schemas.microsoft.com/office/drawing/2010/main" val="0"/>
              </a:ext>
            </a:extLst>
          </a:blip>
          <a:srcRect t="15959" r="-806" b="48283"/>
          <a:stretch/>
        </p:blipFill>
        <p:spPr>
          <a:xfrm>
            <a:off x="5230929" y="3999985"/>
            <a:ext cx="3188754" cy="2452256"/>
          </a:xfrm>
          <a:prstGeom prst="rect">
            <a:avLst/>
          </a:prstGeom>
        </p:spPr>
      </p:pic>
      <p:pic>
        <p:nvPicPr>
          <p:cNvPr id="14" name="Picture 13">
            <a:extLst>
              <a:ext uri="{FF2B5EF4-FFF2-40B4-BE49-F238E27FC236}">
                <a16:creationId xmlns:a16="http://schemas.microsoft.com/office/drawing/2014/main" id="{EB190C88-1C7C-80C5-6F48-F6AEE695FFC3}"/>
              </a:ext>
            </a:extLst>
          </p:cNvPr>
          <p:cNvPicPr>
            <a:picLocks noChangeAspect="1"/>
          </p:cNvPicPr>
          <p:nvPr/>
        </p:nvPicPr>
        <p:blipFill rotWithShape="1">
          <a:blip r:embed="rId6">
            <a:extLst>
              <a:ext uri="{28A0092B-C50C-407E-A947-70E740481C1C}">
                <a14:useLocalDpi xmlns:a14="http://schemas.microsoft.com/office/drawing/2010/main" val="0"/>
              </a:ext>
            </a:extLst>
          </a:blip>
          <a:srcRect l="-1" t="16162" r="509" b="39596"/>
          <a:stretch/>
        </p:blipFill>
        <p:spPr>
          <a:xfrm>
            <a:off x="8508591" y="1597185"/>
            <a:ext cx="3533600" cy="3406676"/>
          </a:xfrm>
          <a:prstGeom prst="rect">
            <a:avLst/>
          </a:prstGeom>
        </p:spPr>
      </p:pic>
    </p:spTree>
    <p:extLst>
      <p:ext uri="{BB962C8B-B14F-4D97-AF65-F5344CB8AC3E}">
        <p14:creationId xmlns:p14="http://schemas.microsoft.com/office/powerpoint/2010/main" val="362120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74E62-3692-0F8B-D03B-02D41C5BFC26}"/>
              </a:ext>
            </a:extLst>
          </p:cNvPr>
          <p:cNvSpPr>
            <a:spLocks noGrp="1"/>
          </p:cNvSpPr>
          <p:nvPr>
            <p:ph type="title"/>
          </p:nvPr>
        </p:nvSpPr>
        <p:spPr/>
        <p:txBody>
          <a:bodyPr/>
          <a:lstStyle/>
          <a:p>
            <a:r>
              <a:rPr lang="en-US" dirty="0"/>
              <a:t>Angina</a:t>
            </a:r>
          </a:p>
        </p:txBody>
      </p:sp>
      <p:sp>
        <p:nvSpPr>
          <p:cNvPr id="3" name="Content Placeholder 2">
            <a:extLst>
              <a:ext uri="{FF2B5EF4-FFF2-40B4-BE49-F238E27FC236}">
                <a16:creationId xmlns:a16="http://schemas.microsoft.com/office/drawing/2014/main" id="{E97BB8BA-4D78-0F31-FDBE-02091421483D}"/>
              </a:ext>
            </a:extLst>
          </p:cNvPr>
          <p:cNvSpPr>
            <a:spLocks noGrp="1"/>
          </p:cNvSpPr>
          <p:nvPr>
            <p:ph sz="half" idx="1"/>
          </p:nvPr>
        </p:nvSpPr>
        <p:spPr>
          <a:xfrm>
            <a:off x="959447" y="2064717"/>
            <a:ext cx="4937760" cy="4023360"/>
          </a:xfrm>
        </p:spPr>
        <p:txBody>
          <a:bodyPr/>
          <a:lstStyle/>
          <a:p>
            <a:r>
              <a:rPr lang="en-US" sz="3200" b="1" u="sng" dirty="0"/>
              <a:t>Stable</a:t>
            </a:r>
            <a:endParaRPr lang="en-US" sz="2400" b="1" u="sng" dirty="0"/>
          </a:p>
          <a:p>
            <a:pPr>
              <a:buFont typeface="Arial" panose="020B0604020202020204" pitchFamily="34" charset="0"/>
              <a:buChar char="•"/>
            </a:pPr>
            <a:r>
              <a:rPr lang="en-US" sz="2800" dirty="0"/>
              <a:t>DM, Hyperlipidemia, HTN, cigarette smoking.  Men&gt; 45 and Women &lt;55</a:t>
            </a:r>
          </a:p>
          <a:p>
            <a:pPr>
              <a:buFont typeface="Arial" panose="020B0604020202020204" pitchFamily="34" charset="0"/>
              <a:buChar char="•"/>
            </a:pPr>
            <a:r>
              <a:rPr lang="en-US" sz="2800" dirty="0"/>
              <a:t>Chest pain or substernal pressure; &lt;10-15 min</a:t>
            </a:r>
          </a:p>
          <a:p>
            <a:pPr lvl="2">
              <a:buFont typeface="Arial" panose="020B0604020202020204" pitchFamily="34" charset="0"/>
              <a:buChar char="•"/>
            </a:pPr>
            <a:r>
              <a:rPr lang="en-US" sz="2800" dirty="0"/>
              <a:t>“heaviness, pressure, squeezing”</a:t>
            </a:r>
          </a:p>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72AADC1A-B6F7-A486-0A1D-738BE497D8D6}"/>
              </a:ext>
            </a:extLst>
          </p:cNvPr>
          <p:cNvSpPr>
            <a:spLocks noGrp="1"/>
          </p:cNvSpPr>
          <p:nvPr>
            <p:ph sz="half" idx="2"/>
          </p:nvPr>
        </p:nvSpPr>
        <p:spPr>
          <a:xfrm>
            <a:off x="6470136" y="2060937"/>
            <a:ext cx="4937760" cy="4023360"/>
          </a:xfrm>
        </p:spPr>
        <p:txBody>
          <a:bodyPr/>
          <a:lstStyle/>
          <a:p>
            <a:r>
              <a:rPr lang="en-US" sz="3200" b="1" u="sng" dirty="0"/>
              <a:t>Unstable</a:t>
            </a:r>
            <a:endParaRPr lang="en-US" sz="3600" b="1" u="sng" dirty="0"/>
          </a:p>
          <a:p>
            <a:pPr>
              <a:buFont typeface="Arial" panose="020B0604020202020204" pitchFamily="34" charset="0"/>
              <a:buChar char="•"/>
            </a:pPr>
            <a:r>
              <a:rPr lang="en-US" sz="2800" dirty="0"/>
              <a:t>Chronic angina, chest pain at rest, new onset angina, severe and worsening</a:t>
            </a:r>
          </a:p>
          <a:p>
            <a:pPr>
              <a:buFont typeface="Arial" panose="020B0604020202020204" pitchFamily="34" charset="0"/>
              <a:buChar char="•"/>
            </a:pPr>
            <a:r>
              <a:rPr lang="en-US" sz="2800" dirty="0"/>
              <a:t>Symptoms coincide with </a:t>
            </a:r>
            <a:r>
              <a:rPr lang="en-US" sz="2800" dirty="0" err="1"/>
              <a:t>nSTEMI</a:t>
            </a:r>
            <a:r>
              <a:rPr lang="en-US" sz="2800" dirty="0"/>
              <a:t> </a:t>
            </a:r>
          </a:p>
          <a:p>
            <a:pPr>
              <a:buFont typeface="Arial" panose="020B0604020202020204" pitchFamily="34" charset="0"/>
              <a:buChar char="•"/>
            </a:pPr>
            <a:r>
              <a:rPr lang="en-US" sz="2800" dirty="0"/>
              <a:t>Need to r/o MI</a:t>
            </a:r>
          </a:p>
          <a:p>
            <a:pPr>
              <a:buFont typeface="Arial" panose="020B0604020202020204" pitchFamily="34" charset="0"/>
              <a:buChar char="•"/>
            </a:pPr>
            <a:endParaRPr lang="en-US" dirty="0"/>
          </a:p>
          <a:p>
            <a:endParaRPr lang="en-US" dirty="0"/>
          </a:p>
        </p:txBody>
      </p:sp>
      <p:sp>
        <p:nvSpPr>
          <p:cNvPr id="6" name="Arrow: Left 5">
            <a:extLst>
              <a:ext uri="{FF2B5EF4-FFF2-40B4-BE49-F238E27FC236}">
                <a16:creationId xmlns:a16="http://schemas.microsoft.com/office/drawing/2014/main" id="{48F7B70A-967E-394E-401B-0AA9F7AF8E7C}"/>
              </a:ext>
            </a:extLst>
          </p:cNvPr>
          <p:cNvSpPr/>
          <p:nvPr/>
        </p:nvSpPr>
        <p:spPr>
          <a:xfrm rot="17229692">
            <a:off x="8078234" y="896322"/>
            <a:ext cx="1858139" cy="1588732"/>
          </a:xfrm>
          <a:prstGeom prst="left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6FE14F9-0A7F-150F-F761-C18C1BDFCE73}"/>
              </a:ext>
            </a:extLst>
          </p:cNvPr>
          <p:cNvSpPr txBox="1"/>
          <p:nvPr/>
        </p:nvSpPr>
        <p:spPr>
          <a:xfrm rot="1029692">
            <a:off x="8804103" y="826331"/>
            <a:ext cx="406400" cy="1477328"/>
          </a:xfrm>
          <a:prstGeom prst="rect">
            <a:avLst/>
          </a:prstGeom>
          <a:noFill/>
        </p:spPr>
        <p:txBody>
          <a:bodyPr wrap="square" rtlCol="0">
            <a:spAutoFit/>
          </a:bodyPr>
          <a:lstStyle/>
          <a:p>
            <a:r>
              <a:rPr lang="en-US" b="1" dirty="0">
                <a:solidFill>
                  <a:srgbClr val="C00000"/>
                </a:solidFill>
                <a:latin typeface="Arial Black" panose="020B0A04020102020204" pitchFamily="34" charset="0"/>
              </a:rPr>
              <a:t>M</a:t>
            </a:r>
          </a:p>
          <a:p>
            <a:r>
              <a:rPr lang="en-US" b="1" dirty="0">
                <a:solidFill>
                  <a:srgbClr val="C00000"/>
                </a:solidFill>
                <a:latin typeface="Arial Black" panose="020B0A04020102020204" pitchFamily="34" charset="0"/>
              </a:rPr>
              <a:t>D </a:t>
            </a:r>
          </a:p>
          <a:p>
            <a:r>
              <a:rPr lang="en-US" b="1" dirty="0">
                <a:solidFill>
                  <a:srgbClr val="C00000"/>
                </a:solidFill>
                <a:latin typeface="Arial Black" panose="020B0A04020102020204" pitchFamily="34" charset="0"/>
              </a:rPr>
              <a:t>HX</a:t>
            </a:r>
          </a:p>
          <a:p>
            <a:r>
              <a:rPr lang="en-US" b="1" dirty="0">
                <a:solidFill>
                  <a:srgbClr val="C00000"/>
                </a:solidFill>
                <a:latin typeface="Arial Black" panose="020B0A04020102020204" pitchFamily="34" charset="0"/>
              </a:rPr>
              <a:t>!!</a:t>
            </a:r>
          </a:p>
        </p:txBody>
      </p:sp>
    </p:spTree>
    <p:extLst>
      <p:ext uri="{BB962C8B-B14F-4D97-AF65-F5344CB8AC3E}">
        <p14:creationId xmlns:p14="http://schemas.microsoft.com/office/powerpoint/2010/main" val="232528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
                                            <p:txEl>
                                              <p:pRg st="3" end="3"/>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B2615-FBB8-BA77-C8C7-1A89B04CB392}"/>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br>
              <a:rPr lang="en-US" dirty="0"/>
            </a:br>
            <a:br>
              <a:rPr lang="en-US" dirty="0"/>
            </a:br>
            <a:r>
              <a:rPr lang="en-US" sz="3600" dirty="0"/>
              <a:t>Angina Pectoris </a:t>
            </a:r>
            <a:r>
              <a:rPr lang="en-US" dirty="0"/>
              <a:t>-</a:t>
            </a:r>
            <a:r>
              <a:rPr lang="en-US" sz="5300" dirty="0"/>
              <a:t>Management</a:t>
            </a:r>
            <a:endParaRPr lang="en-US" dirty="0"/>
          </a:p>
        </p:txBody>
      </p:sp>
      <p:sp>
        <p:nvSpPr>
          <p:cNvPr id="3" name="Content Placeholder 2">
            <a:extLst>
              <a:ext uri="{FF2B5EF4-FFF2-40B4-BE49-F238E27FC236}">
                <a16:creationId xmlns:a16="http://schemas.microsoft.com/office/drawing/2014/main" id="{977EDDC1-7EBA-711B-C89C-91FB7C01D7CA}"/>
              </a:ext>
            </a:extLst>
          </p:cNvPr>
          <p:cNvSpPr>
            <a:spLocks noGrp="1"/>
          </p:cNvSpPr>
          <p:nvPr>
            <p:ph sz="half" idx="1"/>
          </p:nvPr>
        </p:nvSpPr>
        <p:spPr>
          <a:xfrm>
            <a:off x="1370767" y="1788385"/>
            <a:ext cx="4360842" cy="4666310"/>
          </a:xfrm>
        </p:spPr>
        <p:txBody>
          <a:bodyPr>
            <a:normAutofit/>
          </a:bodyPr>
          <a:lstStyle/>
          <a:p>
            <a:pPr marL="0" indent="0">
              <a:buNone/>
            </a:pPr>
            <a:r>
              <a:rPr lang="en-US" b="1" u="sng" dirty="0"/>
              <a:t>Stable</a:t>
            </a:r>
            <a:r>
              <a:rPr lang="en-US" b="1" dirty="0"/>
              <a:t>: </a:t>
            </a:r>
          </a:p>
          <a:p>
            <a:pPr>
              <a:buFont typeface="Wingdings" panose="05000000000000000000" pitchFamily="2" charset="2"/>
              <a:buChar char="Ø"/>
            </a:pPr>
            <a:r>
              <a:rPr lang="en-US" sz="2200" dirty="0"/>
              <a:t>Nitroglycerin</a:t>
            </a:r>
          </a:p>
          <a:p>
            <a:pPr>
              <a:buFont typeface="Wingdings" panose="05000000000000000000" pitchFamily="2" charset="2"/>
              <a:buChar char="Ø"/>
            </a:pPr>
            <a:r>
              <a:rPr lang="en-US" sz="2200" dirty="0"/>
              <a:t>Relieved by rest or NTG</a:t>
            </a:r>
          </a:p>
          <a:p>
            <a:pPr>
              <a:buFont typeface="Wingdings" panose="05000000000000000000" pitchFamily="2" charset="2"/>
              <a:buChar char="Ø"/>
            </a:pPr>
            <a:r>
              <a:rPr lang="en-US" sz="2200" dirty="0"/>
              <a:t>NTG  1 tab q 3-5 mins</a:t>
            </a:r>
          </a:p>
          <a:p>
            <a:pPr>
              <a:buFont typeface="Wingdings" panose="05000000000000000000" pitchFamily="2" charset="2"/>
              <a:buChar char="Ø"/>
            </a:pPr>
            <a:r>
              <a:rPr lang="en-US" sz="2200" dirty="0"/>
              <a:t>Consider ASA 325 mg (non enteric coated) </a:t>
            </a:r>
          </a:p>
        </p:txBody>
      </p:sp>
      <p:sp>
        <p:nvSpPr>
          <p:cNvPr id="6" name="Content Placeholder 5">
            <a:extLst>
              <a:ext uri="{FF2B5EF4-FFF2-40B4-BE49-F238E27FC236}">
                <a16:creationId xmlns:a16="http://schemas.microsoft.com/office/drawing/2014/main" id="{83D32D4B-3232-58B6-F991-F835C429CCCC}"/>
              </a:ext>
            </a:extLst>
          </p:cNvPr>
          <p:cNvSpPr>
            <a:spLocks noGrp="1"/>
          </p:cNvSpPr>
          <p:nvPr>
            <p:ph sz="half" idx="2"/>
          </p:nvPr>
        </p:nvSpPr>
        <p:spPr>
          <a:xfrm>
            <a:off x="6654914" y="1905087"/>
            <a:ext cx="3894222" cy="4432907"/>
          </a:xfrm>
        </p:spPr>
        <p:txBody>
          <a:bodyPr>
            <a:normAutofit/>
          </a:bodyPr>
          <a:lstStyle/>
          <a:p>
            <a:r>
              <a:rPr lang="en-US" b="1" u="sng" dirty="0"/>
              <a:t>Unstable:</a:t>
            </a:r>
          </a:p>
          <a:p>
            <a:r>
              <a:rPr lang="en-US" dirty="0"/>
              <a:t>Need to r/o MI</a:t>
            </a:r>
          </a:p>
          <a:p>
            <a:r>
              <a:rPr lang="en-US" dirty="0"/>
              <a:t>Call for help and patient will need further work up and hospital setting care. </a:t>
            </a:r>
          </a:p>
          <a:p>
            <a:r>
              <a:rPr lang="en-US" dirty="0"/>
              <a:t>In the meantime, </a:t>
            </a:r>
          </a:p>
          <a:p>
            <a:pPr lvl="1">
              <a:buFont typeface="Wingdings" panose="05000000000000000000" pitchFamily="2" charset="2"/>
              <a:buChar char="Ø"/>
            </a:pPr>
            <a:r>
              <a:rPr lang="en-US" dirty="0"/>
              <a:t>Get vitals. BP</a:t>
            </a:r>
          </a:p>
          <a:p>
            <a:pPr lvl="2">
              <a:buFont typeface="Wingdings" panose="05000000000000000000" pitchFamily="2" charset="2"/>
              <a:buChar char="Ø"/>
            </a:pPr>
            <a:r>
              <a:rPr lang="en-US" sz="1800" dirty="0"/>
              <a:t>NTG 1 tab q 3-5 mins (But avoid if </a:t>
            </a:r>
            <a:r>
              <a:rPr lang="en-US" sz="1800" dirty="0" err="1"/>
              <a:t>HYPOtensive</a:t>
            </a:r>
            <a:r>
              <a:rPr lang="en-US" sz="1800" dirty="0"/>
              <a:t>) </a:t>
            </a:r>
          </a:p>
          <a:p>
            <a:pPr lvl="2">
              <a:buFont typeface="Wingdings" panose="05000000000000000000" pitchFamily="2" charset="2"/>
              <a:buChar char="Ø"/>
            </a:pPr>
            <a:r>
              <a:rPr lang="en-US" sz="1800" dirty="0"/>
              <a:t>ASA 325 mg (non enteric coated) </a:t>
            </a:r>
          </a:p>
          <a:p>
            <a:pPr lvl="2">
              <a:buFont typeface="Wingdings" panose="05000000000000000000" pitchFamily="2" charset="2"/>
              <a:buChar char="Ø"/>
            </a:pPr>
            <a:r>
              <a:rPr lang="en-US" sz="1800" dirty="0"/>
              <a:t>O2 supplement (&lt;94%) </a:t>
            </a:r>
          </a:p>
          <a:p>
            <a:endParaRPr lang="en-US" dirty="0"/>
          </a:p>
        </p:txBody>
      </p:sp>
      <p:pic>
        <p:nvPicPr>
          <p:cNvPr id="4" name="Content Placeholder 4">
            <a:extLst>
              <a:ext uri="{FF2B5EF4-FFF2-40B4-BE49-F238E27FC236}">
                <a16:creationId xmlns:a16="http://schemas.microsoft.com/office/drawing/2014/main" id="{4974FAB1-F5D9-BE33-65A5-C300EBA95E9C}"/>
              </a:ext>
            </a:extLst>
          </p:cNvPr>
          <p:cNvPicPr>
            <a:picLocks noChangeAspect="1"/>
          </p:cNvPicPr>
          <p:nvPr/>
        </p:nvPicPr>
        <p:blipFill>
          <a:blip r:embed="rId2"/>
          <a:stretch>
            <a:fillRect/>
          </a:stretch>
        </p:blipFill>
        <p:spPr>
          <a:xfrm>
            <a:off x="1497702" y="4462217"/>
            <a:ext cx="1791285" cy="2323424"/>
          </a:xfrm>
          <a:prstGeom prst="rect">
            <a:avLst/>
          </a:prstGeom>
        </p:spPr>
      </p:pic>
      <p:pic>
        <p:nvPicPr>
          <p:cNvPr id="8" name="Picture 7">
            <a:extLst>
              <a:ext uri="{FF2B5EF4-FFF2-40B4-BE49-F238E27FC236}">
                <a16:creationId xmlns:a16="http://schemas.microsoft.com/office/drawing/2014/main" id="{0E8F57AC-A0C4-E05F-2557-07DCCF972E9D}"/>
              </a:ext>
            </a:extLst>
          </p:cNvPr>
          <p:cNvPicPr>
            <a:picLocks noChangeAspect="1"/>
          </p:cNvPicPr>
          <p:nvPr/>
        </p:nvPicPr>
        <p:blipFill>
          <a:blip r:embed="rId3"/>
          <a:stretch>
            <a:fillRect/>
          </a:stretch>
        </p:blipFill>
        <p:spPr>
          <a:xfrm>
            <a:off x="3884678" y="4454677"/>
            <a:ext cx="1539056" cy="2330964"/>
          </a:xfrm>
          <a:prstGeom prst="rect">
            <a:avLst/>
          </a:prstGeom>
        </p:spPr>
      </p:pic>
      <p:sp>
        <p:nvSpPr>
          <p:cNvPr id="14" name="Right Brace 13">
            <a:extLst>
              <a:ext uri="{FF2B5EF4-FFF2-40B4-BE49-F238E27FC236}">
                <a16:creationId xmlns:a16="http://schemas.microsoft.com/office/drawing/2014/main" id="{075B09FF-DA3D-1965-C328-0B32E7CB3FB7}"/>
              </a:ext>
            </a:extLst>
          </p:cNvPr>
          <p:cNvSpPr/>
          <p:nvPr/>
        </p:nvSpPr>
        <p:spPr>
          <a:xfrm>
            <a:off x="10549136" y="2317072"/>
            <a:ext cx="476930" cy="3852909"/>
          </a:xfrm>
          <a:prstGeom prst="rightBrace">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04F77C6-9973-D7C9-844B-8A3B77079E1C}"/>
              </a:ext>
            </a:extLst>
          </p:cNvPr>
          <p:cNvSpPr txBox="1"/>
          <p:nvPr/>
        </p:nvSpPr>
        <p:spPr>
          <a:xfrm>
            <a:off x="11155680" y="3915076"/>
            <a:ext cx="882440" cy="646331"/>
          </a:xfrm>
          <a:prstGeom prst="rect">
            <a:avLst/>
          </a:prstGeom>
          <a:noFill/>
        </p:spPr>
        <p:txBody>
          <a:bodyPr wrap="square" rtlCol="0">
            <a:spAutoFit/>
          </a:bodyPr>
          <a:lstStyle/>
          <a:p>
            <a:r>
              <a:rPr lang="en-US" dirty="0"/>
              <a:t>BLS, ACLS</a:t>
            </a:r>
          </a:p>
        </p:txBody>
      </p:sp>
      <p:pic>
        <p:nvPicPr>
          <p:cNvPr id="5" name="Picture 4">
            <a:extLst>
              <a:ext uri="{FF2B5EF4-FFF2-40B4-BE49-F238E27FC236}">
                <a16:creationId xmlns:a16="http://schemas.microsoft.com/office/drawing/2014/main" id="{4C507FCA-05A9-AD84-D388-C1C4CE6BE13D}"/>
              </a:ext>
            </a:extLst>
          </p:cNvPr>
          <p:cNvPicPr>
            <a:picLocks noChangeAspect="1"/>
          </p:cNvPicPr>
          <p:nvPr/>
        </p:nvPicPr>
        <p:blipFill>
          <a:blip r:embed="rId4"/>
          <a:stretch>
            <a:fillRect/>
          </a:stretch>
        </p:blipFill>
        <p:spPr>
          <a:xfrm>
            <a:off x="79466" y="1361518"/>
            <a:ext cx="902286" cy="4596782"/>
          </a:xfrm>
          <a:prstGeom prst="rect">
            <a:avLst/>
          </a:prstGeom>
        </p:spPr>
      </p:pic>
    </p:spTree>
    <p:extLst>
      <p:ext uri="{BB962C8B-B14F-4D97-AF65-F5344CB8AC3E}">
        <p14:creationId xmlns:p14="http://schemas.microsoft.com/office/powerpoint/2010/main" val="2266661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60E4-7389-8752-4A7B-3E98BAA4C8BC}"/>
              </a:ext>
            </a:extLst>
          </p:cNvPr>
          <p:cNvSpPr>
            <a:spLocks noGrp="1"/>
          </p:cNvSpPr>
          <p:nvPr>
            <p:ph type="title"/>
          </p:nvPr>
        </p:nvSpPr>
        <p:spPr/>
        <p:txBody>
          <a:bodyPr/>
          <a:lstStyle/>
          <a:p>
            <a:r>
              <a:rPr lang="en-US" dirty="0"/>
              <a:t>Postural Hypotension</a:t>
            </a:r>
          </a:p>
        </p:txBody>
      </p:sp>
      <p:sp>
        <p:nvSpPr>
          <p:cNvPr id="3" name="Content Placeholder 2">
            <a:extLst>
              <a:ext uri="{FF2B5EF4-FFF2-40B4-BE49-F238E27FC236}">
                <a16:creationId xmlns:a16="http://schemas.microsoft.com/office/drawing/2014/main" id="{0F6866E4-698B-D081-7D4A-646221FAEE55}"/>
              </a:ext>
            </a:extLst>
          </p:cNvPr>
          <p:cNvSpPr>
            <a:spLocks noGrp="1"/>
          </p:cNvSpPr>
          <p:nvPr>
            <p:ph sz="half" idx="1"/>
          </p:nvPr>
        </p:nvSpPr>
        <p:spPr/>
        <p:txBody>
          <a:bodyPr/>
          <a:lstStyle/>
          <a:p>
            <a:r>
              <a:rPr lang="en-US" dirty="0"/>
              <a:t>Aka. Orthostatic Hypotension</a:t>
            </a:r>
          </a:p>
          <a:p>
            <a:pPr>
              <a:buFont typeface="Arial" panose="020B0604020202020204" pitchFamily="34" charset="0"/>
              <a:buChar char="•"/>
            </a:pPr>
            <a:r>
              <a:rPr lang="en-US" sz="2800" dirty="0"/>
              <a:t>Defined as drop of ≥20 mmHg in SBO and or a decline of ≥10  </a:t>
            </a:r>
            <a:r>
              <a:rPr lang="en-US" sz="2800" dirty="0" err="1"/>
              <a:t>mmHG</a:t>
            </a:r>
            <a:r>
              <a:rPr lang="en-US" sz="2800" dirty="0"/>
              <a:t> in the DBP</a:t>
            </a:r>
          </a:p>
          <a:p>
            <a:pPr>
              <a:buFont typeface="Arial" panose="020B0604020202020204" pitchFamily="34" charset="0"/>
              <a:buChar char="•"/>
            </a:pPr>
            <a:endParaRPr lang="en-US" sz="1000" dirty="0"/>
          </a:p>
          <a:p>
            <a:pPr>
              <a:buFont typeface="Arial" panose="020B0604020202020204" pitchFamily="34" charset="0"/>
              <a:buChar char="•"/>
            </a:pPr>
            <a:r>
              <a:rPr lang="en-US" sz="2800" dirty="0"/>
              <a:t>Impaired homeostatic mechanisms of BP regulation, age, CVD related; </a:t>
            </a:r>
            <a:r>
              <a:rPr lang="en-US" sz="2800" dirty="0" err="1"/>
              <a:t>antiHTN</a:t>
            </a:r>
            <a:r>
              <a:rPr lang="en-US" sz="2800" dirty="0"/>
              <a:t> meds</a:t>
            </a:r>
          </a:p>
        </p:txBody>
      </p:sp>
      <p:pic>
        <p:nvPicPr>
          <p:cNvPr id="4" name="Picture 3">
            <a:extLst>
              <a:ext uri="{FF2B5EF4-FFF2-40B4-BE49-F238E27FC236}">
                <a16:creationId xmlns:a16="http://schemas.microsoft.com/office/drawing/2014/main" id="{38E8EE9D-D915-15AA-026C-F62D188910B9}"/>
              </a:ext>
            </a:extLst>
          </p:cNvPr>
          <p:cNvPicPr>
            <a:picLocks noChangeAspect="1"/>
          </p:cNvPicPr>
          <p:nvPr/>
        </p:nvPicPr>
        <p:blipFill>
          <a:blip r:embed="rId2"/>
          <a:stretch>
            <a:fillRect/>
          </a:stretch>
        </p:blipFill>
        <p:spPr>
          <a:xfrm>
            <a:off x="10769599" y="1"/>
            <a:ext cx="3441593" cy="2638694"/>
          </a:xfrm>
          <a:prstGeom prst="rect">
            <a:avLst/>
          </a:prstGeom>
        </p:spPr>
      </p:pic>
      <p:grpSp>
        <p:nvGrpSpPr>
          <p:cNvPr id="9" name="Group 8">
            <a:extLst>
              <a:ext uri="{FF2B5EF4-FFF2-40B4-BE49-F238E27FC236}">
                <a16:creationId xmlns:a16="http://schemas.microsoft.com/office/drawing/2014/main" id="{39309B41-9080-3500-E1B9-A44AC20B1C35}"/>
              </a:ext>
            </a:extLst>
          </p:cNvPr>
          <p:cNvGrpSpPr/>
          <p:nvPr/>
        </p:nvGrpSpPr>
        <p:grpSpPr>
          <a:xfrm>
            <a:off x="10799076" y="1034109"/>
            <a:ext cx="28800" cy="61920"/>
            <a:chOff x="10799076" y="1034109"/>
            <a:chExt cx="28800" cy="61920"/>
          </a:xfrm>
        </p:grpSpPr>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181DFB14-5B2F-010B-7012-12D6F14C163D}"/>
                    </a:ext>
                  </a:extLst>
                </p14:cNvPr>
                <p14:cNvContentPartPr/>
                <p14:nvPr/>
              </p14:nvContentPartPr>
              <p14:xfrm>
                <a:off x="10799076" y="1034109"/>
                <a:ext cx="28800" cy="61920"/>
              </p14:xfrm>
            </p:contentPart>
          </mc:Choice>
          <mc:Fallback xmlns="">
            <p:pic>
              <p:nvPicPr>
                <p:cNvPr id="7" name="Ink 6">
                  <a:extLst>
                    <a:ext uri="{FF2B5EF4-FFF2-40B4-BE49-F238E27FC236}">
                      <a16:creationId xmlns:a16="http://schemas.microsoft.com/office/drawing/2014/main" id="{181DFB14-5B2F-010B-7012-12D6F14C163D}"/>
                    </a:ext>
                  </a:extLst>
                </p:cNvPr>
                <p:cNvPicPr/>
                <p:nvPr/>
              </p:nvPicPr>
              <p:blipFill>
                <a:blip r:embed="rId4"/>
                <a:stretch>
                  <a:fillRect/>
                </a:stretch>
              </p:blipFill>
              <p:spPr>
                <a:xfrm>
                  <a:off x="10763076" y="998109"/>
                  <a:ext cx="1004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6554309-615B-6B52-8147-A28ADEBD5AA2}"/>
                    </a:ext>
                  </a:extLst>
                </p14:cNvPr>
                <p14:cNvContentPartPr/>
                <p14:nvPr/>
              </p14:nvContentPartPr>
              <p14:xfrm>
                <a:off x="10824636" y="1071189"/>
                <a:ext cx="360" cy="360"/>
              </p14:xfrm>
            </p:contentPart>
          </mc:Choice>
          <mc:Fallback xmlns="">
            <p:pic>
              <p:nvPicPr>
                <p:cNvPr id="8" name="Ink 7">
                  <a:extLst>
                    <a:ext uri="{FF2B5EF4-FFF2-40B4-BE49-F238E27FC236}">
                      <a16:creationId xmlns:a16="http://schemas.microsoft.com/office/drawing/2014/main" id="{76554309-615B-6B52-8147-A28ADEBD5AA2}"/>
                    </a:ext>
                  </a:extLst>
                </p:cNvPr>
                <p:cNvPicPr/>
                <p:nvPr/>
              </p:nvPicPr>
              <p:blipFill>
                <a:blip r:embed="rId6"/>
                <a:stretch>
                  <a:fillRect/>
                </a:stretch>
              </p:blipFill>
              <p:spPr>
                <a:xfrm>
                  <a:off x="10788636" y="1035189"/>
                  <a:ext cx="72000" cy="72000"/>
                </a:xfrm>
                <a:prstGeom prst="rect">
                  <a:avLst/>
                </a:prstGeom>
              </p:spPr>
            </p:pic>
          </mc:Fallback>
        </mc:AlternateContent>
      </p:grpSp>
      <p:sp>
        <p:nvSpPr>
          <p:cNvPr id="11" name="TextBox 10">
            <a:extLst>
              <a:ext uri="{FF2B5EF4-FFF2-40B4-BE49-F238E27FC236}">
                <a16:creationId xmlns:a16="http://schemas.microsoft.com/office/drawing/2014/main" id="{8F7C05CD-84D3-080C-446C-04295E01238E}"/>
              </a:ext>
            </a:extLst>
          </p:cNvPr>
          <p:cNvSpPr txBox="1"/>
          <p:nvPr/>
        </p:nvSpPr>
        <p:spPr>
          <a:xfrm>
            <a:off x="7184571" y="1843535"/>
            <a:ext cx="4494488" cy="3970318"/>
          </a:xfrm>
          <a:prstGeom prst="rect">
            <a:avLst/>
          </a:prstGeom>
          <a:noFill/>
        </p:spPr>
        <p:txBody>
          <a:bodyPr wrap="square">
            <a:spAutoFit/>
          </a:bodyPr>
          <a:lstStyle/>
          <a:p>
            <a:pPr>
              <a:buFont typeface="Arial" panose="020B0604020202020204" pitchFamily="34" charset="0"/>
              <a:buChar char="•"/>
            </a:pPr>
            <a:r>
              <a:rPr lang="en-US" sz="2800" dirty="0"/>
              <a:t>Identity at-risk pt: </a:t>
            </a:r>
          </a:p>
          <a:p>
            <a:pPr lvl="1">
              <a:buFont typeface="Arial" panose="020B0604020202020204" pitchFamily="34" charset="0"/>
              <a:buChar char="•"/>
            </a:pPr>
            <a:r>
              <a:rPr lang="en-US" sz="2800" dirty="0"/>
              <a:t>Age &gt;60</a:t>
            </a:r>
          </a:p>
          <a:p>
            <a:pPr lvl="1">
              <a:buFont typeface="Arial" panose="020B0604020202020204" pitchFamily="34" charset="0"/>
              <a:buChar char="•"/>
            </a:pPr>
            <a:r>
              <a:rPr lang="en-US" sz="2800" dirty="0"/>
              <a:t>Dehydration</a:t>
            </a:r>
          </a:p>
          <a:p>
            <a:pPr lvl="1">
              <a:buFont typeface="Arial" panose="020B0604020202020204" pitchFamily="34" charset="0"/>
              <a:buChar char="•"/>
            </a:pPr>
            <a:r>
              <a:rPr lang="en-US" sz="2800" dirty="0"/>
              <a:t>Heart conditions.</a:t>
            </a:r>
          </a:p>
          <a:p>
            <a:pPr lvl="1">
              <a:buFont typeface="Arial" panose="020B0604020202020204" pitchFamily="34" charset="0"/>
              <a:buChar char="•"/>
            </a:pPr>
            <a:r>
              <a:rPr lang="en-US" sz="2800" dirty="0"/>
              <a:t>Neurological conditions</a:t>
            </a:r>
          </a:p>
          <a:p>
            <a:pPr lvl="1">
              <a:buFont typeface="Arial" panose="020B0604020202020204" pitchFamily="34" charset="0"/>
              <a:buChar char="•"/>
            </a:pPr>
            <a:r>
              <a:rPr lang="en-US" sz="2800" dirty="0"/>
              <a:t>Anemia, vit b12 deficiency</a:t>
            </a:r>
          </a:p>
          <a:p>
            <a:pPr lvl="1">
              <a:buFont typeface="Arial" panose="020B0604020202020204" pitchFamily="34" charset="0"/>
              <a:buChar char="•"/>
            </a:pPr>
            <a:r>
              <a:rPr lang="en-US" sz="2800" dirty="0"/>
              <a:t>Meds (diuretics, anti-hypertensives)</a:t>
            </a:r>
          </a:p>
        </p:txBody>
      </p:sp>
      <p:pic>
        <p:nvPicPr>
          <p:cNvPr id="12" name="Picture 11">
            <a:extLst>
              <a:ext uri="{FF2B5EF4-FFF2-40B4-BE49-F238E27FC236}">
                <a16:creationId xmlns:a16="http://schemas.microsoft.com/office/drawing/2014/main" id="{CE8B613B-EE8D-5F01-82C3-CA742D1F2B21}"/>
              </a:ext>
            </a:extLst>
          </p:cNvPr>
          <p:cNvPicPr>
            <a:picLocks noChangeAspect="1"/>
          </p:cNvPicPr>
          <p:nvPr/>
        </p:nvPicPr>
        <p:blipFill>
          <a:blip r:embed="rId7"/>
          <a:stretch>
            <a:fillRect/>
          </a:stretch>
        </p:blipFill>
        <p:spPr>
          <a:xfrm rot="1717143">
            <a:off x="7036719" y="80172"/>
            <a:ext cx="2057608" cy="1758361"/>
          </a:xfrm>
          <a:prstGeom prst="rect">
            <a:avLst/>
          </a:prstGeom>
        </p:spPr>
      </p:pic>
    </p:spTree>
    <p:extLst>
      <p:ext uri="{BB962C8B-B14F-4D97-AF65-F5344CB8AC3E}">
        <p14:creationId xmlns:p14="http://schemas.microsoft.com/office/powerpoint/2010/main" val="13383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2F45-7B27-0EAC-F06A-26B8D1EBF097}"/>
              </a:ext>
            </a:extLst>
          </p:cNvPr>
          <p:cNvSpPr>
            <a:spLocks noGrp="1"/>
          </p:cNvSpPr>
          <p:nvPr>
            <p:ph type="title"/>
          </p:nvPr>
        </p:nvSpPr>
        <p:spPr/>
        <p:txBody>
          <a:bodyPr>
            <a:normAutofit/>
          </a:bodyPr>
          <a:lstStyle/>
          <a:p>
            <a:r>
              <a:rPr lang="en-US" sz="3200" dirty="0"/>
              <a:t>Postural Hypotension- </a:t>
            </a:r>
            <a:r>
              <a:rPr lang="en-US" dirty="0"/>
              <a:t>Management</a:t>
            </a:r>
            <a:endParaRPr lang="en-US" sz="3200" dirty="0"/>
          </a:p>
        </p:txBody>
      </p:sp>
      <p:sp>
        <p:nvSpPr>
          <p:cNvPr id="4" name="Content Placeholder 3">
            <a:extLst>
              <a:ext uri="{FF2B5EF4-FFF2-40B4-BE49-F238E27FC236}">
                <a16:creationId xmlns:a16="http://schemas.microsoft.com/office/drawing/2014/main" id="{163A5CAC-A525-4ECE-9061-A652D5FCF3CF}"/>
              </a:ext>
            </a:extLst>
          </p:cNvPr>
          <p:cNvSpPr>
            <a:spLocks noGrp="1"/>
          </p:cNvSpPr>
          <p:nvPr>
            <p:ph sz="half" idx="1"/>
          </p:nvPr>
        </p:nvSpPr>
        <p:spPr>
          <a:xfrm>
            <a:off x="1257993" y="2021190"/>
            <a:ext cx="4366953" cy="2730919"/>
          </a:xfrm>
        </p:spPr>
        <p:txBody>
          <a:bodyPr>
            <a:normAutofit/>
          </a:bodyPr>
          <a:lstStyle/>
          <a:p>
            <a:pPr>
              <a:spcBef>
                <a:spcPts val="0"/>
              </a:spcBef>
              <a:spcAft>
                <a:spcPts val="0"/>
              </a:spcAft>
            </a:pPr>
            <a:r>
              <a:rPr lang="en-US" sz="2400" u="sng" dirty="0"/>
              <a:t>Symptoms</a:t>
            </a:r>
          </a:p>
          <a:p>
            <a:pPr>
              <a:spcBef>
                <a:spcPts val="0"/>
              </a:spcBef>
              <a:spcAft>
                <a:spcPts val="0"/>
              </a:spcAft>
              <a:buFont typeface="Arial" panose="020B0604020202020204" pitchFamily="34" charset="0"/>
              <a:buChar char="•"/>
            </a:pPr>
            <a:r>
              <a:rPr lang="en-US" sz="2400" dirty="0"/>
              <a:t>Lightheadedness, dizziness upon standing</a:t>
            </a:r>
          </a:p>
          <a:p>
            <a:pPr>
              <a:spcBef>
                <a:spcPts val="0"/>
              </a:spcBef>
              <a:spcAft>
                <a:spcPts val="0"/>
              </a:spcAft>
              <a:buFont typeface="Arial" panose="020B0604020202020204" pitchFamily="34" charset="0"/>
              <a:buChar char="•"/>
            </a:pPr>
            <a:r>
              <a:rPr lang="en-US" sz="2400" dirty="0"/>
              <a:t>Blurry vision</a:t>
            </a:r>
          </a:p>
          <a:p>
            <a:pPr>
              <a:spcBef>
                <a:spcPts val="0"/>
              </a:spcBef>
              <a:spcAft>
                <a:spcPts val="0"/>
              </a:spcAft>
              <a:buFont typeface="Arial" panose="020B0604020202020204" pitchFamily="34" charset="0"/>
              <a:buChar char="•"/>
            </a:pPr>
            <a:r>
              <a:rPr lang="en-US" sz="2400" dirty="0"/>
              <a:t>Weakness</a:t>
            </a:r>
          </a:p>
          <a:p>
            <a:pPr>
              <a:spcBef>
                <a:spcPts val="0"/>
              </a:spcBef>
              <a:spcAft>
                <a:spcPts val="0"/>
              </a:spcAft>
              <a:buFont typeface="Arial" panose="020B0604020202020204" pitchFamily="34" charset="0"/>
              <a:buChar char="•"/>
            </a:pPr>
            <a:r>
              <a:rPr lang="en-US" sz="2400" dirty="0"/>
              <a:t>Fainting</a:t>
            </a:r>
          </a:p>
          <a:p>
            <a:pPr>
              <a:spcBef>
                <a:spcPts val="0"/>
              </a:spcBef>
              <a:spcAft>
                <a:spcPts val="0"/>
              </a:spcAft>
              <a:buFont typeface="Arial" panose="020B0604020202020204" pitchFamily="34" charset="0"/>
              <a:buChar char="•"/>
            </a:pPr>
            <a:r>
              <a:rPr lang="en-US" sz="2400" dirty="0"/>
              <a:t>Confusion </a:t>
            </a:r>
          </a:p>
        </p:txBody>
      </p:sp>
      <p:pic>
        <p:nvPicPr>
          <p:cNvPr id="7" name="Picture 6">
            <a:extLst>
              <a:ext uri="{FF2B5EF4-FFF2-40B4-BE49-F238E27FC236}">
                <a16:creationId xmlns:a16="http://schemas.microsoft.com/office/drawing/2014/main" id="{0F41BAE1-25D4-F481-96F3-9B414527B66D}"/>
              </a:ext>
            </a:extLst>
          </p:cNvPr>
          <p:cNvPicPr>
            <a:picLocks noChangeAspect="1"/>
          </p:cNvPicPr>
          <p:nvPr/>
        </p:nvPicPr>
        <p:blipFill>
          <a:blip r:embed="rId2"/>
          <a:stretch>
            <a:fillRect/>
          </a:stretch>
        </p:blipFill>
        <p:spPr>
          <a:xfrm>
            <a:off x="122748" y="1895580"/>
            <a:ext cx="901455" cy="4595387"/>
          </a:xfrm>
          <a:prstGeom prst="rect">
            <a:avLst/>
          </a:prstGeom>
        </p:spPr>
      </p:pic>
      <p:sp>
        <p:nvSpPr>
          <p:cNvPr id="3" name="TextBox 2">
            <a:extLst>
              <a:ext uri="{FF2B5EF4-FFF2-40B4-BE49-F238E27FC236}">
                <a16:creationId xmlns:a16="http://schemas.microsoft.com/office/drawing/2014/main" id="{CE2AFE15-6C5C-F503-3DDE-9C22D6B71A64}"/>
              </a:ext>
            </a:extLst>
          </p:cNvPr>
          <p:cNvSpPr txBox="1"/>
          <p:nvPr/>
        </p:nvSpPr>
        <p:spPr>
          <a:xfrm>
            <a:off x="1097280" y="5035939"/>
            <a:ext cx="5445628" cy="1200329"/>
          </a:xfrm>
          <a:prstGeom prst="rect">
            <a:avLst/>
          </a:prstGeom>
          <a:noFill/>
          <a:ln>
            <a:solidFill>
              <a:schemeClr val="tx1"/>
            </a:solidFill>
          </a:ln>
        </p:spPr>
        <p:txBody>
          <a:bodyPr wrap="square" rtlCol="0">
            <a:spAutoFit/>
          </a:bodyPr>
          <a:lstStyle/>
          <a:p>
            <a:pPr>
              <a:buFont typeface="Arial" panose="020B0604020202020204" pitchFamily="34" charset="0"/>
              <a:buChar char="•"/>
            </a:pPr>
            <a:r>
              <a:rPr lang="en-US" sz="2400" dirty="0"/>
              <a:t>Schedule after meal</a:t>
            </a:r>
          </a:p>
          <a:p>
            <a:pPr>
              <a:buFont typeface="Arial" panose="020B0604020202020204" pitchFamily="34" charset="0"/>
              <a:buChar char="•"/>
            </a:pPr>
            <a:r>
              <a:rPr lang="en-US" sz="2400" dirty="0"/>
              <a:t>Profound LA</a:t>
            </a:r>
          </a:p>
          <a:p>
            <a:pPr>
              <a:buFont typeface="Arial" panose="020B0604020202020204" pitchFamily="34" charset="0"/>
              <a:buChar char="•"/>
            </a:pPr>
            <a:r>
              <a:rPr lang="en-US" sz="2400" dirty="0"/>
              <a:t>Return to upright position SLOWLY</a:t>
            </a:r>
            <a:endParaRPr lang="en-US" dirty="0"/>
          </a:p>
        </p:txBody>
      </p:sp>
      <p:sp>
        <p:nvSpPr>
          <p:cNvPr id="8" name="TextBox 7">
            <a:extLst>
              <a:ext uri="{FF2B5EF4-FFF2-40B4-BE49-F238E27FC236}">
                <a16:creationId xmlns:a16="http://schemas.microsoft.com/office/drawing/2014/main" id="{FF415548-BAB8-4E1F-7E85-D4F90DAFCEB9}"/>
              </a:ext>
            </a:extLst>
          </p:cNvPr>
          <p:cNvSpPr txBox="1"/>
          <p:nvPr/>
        </p:nvSpPr>
        <p:spPr>
          <a:xfrm>
            <a:off x="6761810" y="2021190"/>
            <a:ext cx="4528457" cy="3416320"/>
          </a:xfrm>
          <a:prstGeom prst="rect">
            <a:avLst/>
          </a:prstGeom>
          <a:noFill/>
        </p:spPr>
        <p:txBody>
          <a:bodyPr wrap="square" rtlCol="0">
            <a:spAutoFit/>
          </a:bodyPr>
          <a:lstStyle/>
          <a:p>
            <a:r>
              <a:rPr lang="en-US" sz="2400" u="sng" dirty="0"/>
              <a:t>What to do?!</a:t>
            </a:r>
          </a:p>
          <a:p>
            <a:pPr marL="342900" indent="-342900">
              <a:buFont typeface="Arial" panose="020B0604020202020204" pitchFamily="34" charset="0"/>
              <a:buChar char="•"/>
            </a:pPr>
            <a:r>
              <a:rPr lang="en-US" sz="2400" dirty="0"/>
              <a:t>Immediately return pt to supine position for 5-10 mins. </a:t>
            </a:r>
          </a:p>
          <a:p>
            <a:pPr marL="342900" indent="-342900">
              <a:buFont typeface="Arial" panose="020B0604020202020204" pitchFamily="34" charset="0"/>
              <a:buChar char="•"/>
            </a:pPr>
            <a:r>
              <a:rPr lang="en-US" sz="2400" dirty="0"/>
              <a:t>Administer O2 via Nasal cannula</a:t>
            </a:r>
          </a:p>
          <a:p>
            <a:pPr marL="342900" indent="-342900">
              <a:buFont typeface="Arial" panose="020B0604020202020204" pitchFamily="34" charset="0"/>
              <a:buChar char="•"/>
            </a:pPr>
            <a:r>
              <a:rPr lang="en-US" sz="2400" dirty="0"/>
              <a:t>Eval vital signs</a:t>
            </a:r>
          </a:p>
          <a:p>
            <a:pPr marL="342900" indent="-342900">
              <a:buFont typeface="Arial" panose="020B0604020202020204" pitchFamily="34" charset="0"/>
              <a:buChar char="•"/>
            </a:pPr>
            <a:r>
              <a:rPr lang="en-US" sz="2400" dirty="0"/>
              <a:t>Allow to stand for 2 mins</a:t>
            </a:r>
          </a:p>
          <a:p>
            <a:pPr marL="342900" indent="-342900">
              <a:buFont typeface="Arial" panose="020B0604020202020204" pitchFamily="34" charset="0"/>
              <a:buChar char="•"/>
            </a:pPr>
            <a:r>
              <a:rPr lang="en-US" sz="2400" dirty="0" err="1"/>
              <a:t>Reeval</a:t>
            </a:r>
            <a:r>
              <a:rPr lang="en-US" sz="2400" dirty="0"/>
              <a:t> vital signs</a:t>
            </a:r>
          </a:p>
          <a:p>
            <a:pPr marL="342900" indent="-342900">
              <a:buFont typeface="Arial" panose="020B0604020202020204" pitchFamily="34" charset="0"/>
              <a:buChar char="•"/>
            </a:pPr>
            <a:r>
              <a:rPr lang="en-US" sz="2400" dirty="0"/>
              <a:t>Activate EMS if condition declines</a:t>
            </a:r>
          </a:p>
        </p:txBody>
      </p:sp>
    </p:spTree>
    <p:extLst>
      <p:ext uri="{BB962C8B-B14F-4D97-AF65-F5344CB8AC3E}">
        <p14:creationId xmlns:p14="http://schemas.microsoft.com/office/powerpoint/2010/main" val="225235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559E1-45E5-DE79-887D-01B96EF0A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783" y="0"/>
            <a:ext cx="9144000" cy="6858000"/>
          </a:xfrm>
          <a:prstGeom prst="rect">
            <a:avLst/>
          </a:prstGeom>
        </p:spPr>
      </p:pic>
      <p:pic>
        <p:nvPicPr>
          <p:cNvPr id="7" name="Picture 6">
            <a:extLst>
              <a:ext uri="{FF2B5EF4-FFF2-40B4-BE49-F238E27FC236}">
                <a16:creationId xmlns:a16="http://schemas.microsoft.com/office/drawing/2014/main" id="{B9D6D72C-991B-C8D8-AEB9-379D358E9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7658" y="4367812"/>
            <a:ext cx="3010517" cy="2257888"/>
          </a:xfrm>
          <a:prstGeom prst="rect">
            <a:avLst/>
          </a:prstGeom>
        </p:spPr>
      </p:pic>
    </p:spTree>
    <p:extLst>
      <p:ext uri="{BB962C8B-B14F-4D97-AF65-F5344CB8AC3E}">
        <p14:creationId xmlns:p14="http://schemas.microsoft.com/office/powerpoint/2010/main" val="1996097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Epilepsy</a:t>
            </a:r>
          </a:p>
        </p:txBody>
      </p:sp>
      <p:sp>
        <p:nvSpPr>
          <p:cNvPr id="3" name="Content Placeholder 2"/>
          <p:cNvSpPr>
            <a:spLocks noGrp="1"/>
          </p:cNvSpPr>
          <p:nvPr>
            <p:ph idx="1"/>
          </p:nvPr>
        </p:nvSpPr>
        <p:spPr>
          <a:xfrm>
            <a:off x="1219199" y="1905000"/>
            <a:ext cx="8932985" cy="4735300"/>
          </a:xfrm>
        </p:spPr>
        <p:txBody>
          <a:bodyPr>
            <a:normAutofit fontScale="92500" lnSpcReduction="10000"/>
          </a:bodyPr>
          <a:lstStyle/>
          <a:p>
            <a:r>
              <a:rPr lang="en-US" sz="2400" dirty="0"/>
              <a:t>A sudden abnormal discharge of electrical activity in the brain. </a:t>
            </a:r>
          </a:p>
          <a:p>
            <a:r>
              <a:rPr lang="en-US" sz="2400" dirty="0"/>
              <a:t>Questions to ask: </a:t>
            </a:r>
          </a:p>
          <a:p>
            <a:pPr lvl="1"/>
            <a:r>
              <a:rPr lang="en-US" sz="2000" dirty="0"/>
              <a:t>what is the patient’s baseline? </a:t>
            </a:r>
          </a:p>
          <a:p>
            <a:pPr lvl="1"/>
            <a:r>
              <a:rPr lang="en-US" sz="2000" dirty="0"/>
              <a:t>description of seizures—aura? </a:t>
            </a:r>
          </a:p>
          <a:p>
            <a:pPr lvl="1"/>
            <a:r>
              <a:rPr lang="en-US" sz="2000" dirty="0"/>
              <a:t>What do they look like? </a:t>
            </a:r>
          </a:p>
          <a:p>
            <a:pPr lvl="1"/>
            <a:r>
              <a:rPr lang="en-US" sz="2000" dirty="0"/>
              <a:t>any known triggers?</a:t>
            </a:r>
          </a:p>
          <a:p>
            <a:pPr lvl="1"/>
            <a:r>
              <a:rPr lang="en-US" sz="2000" dirty="0"/>
              <a:t>How frequent? Last episode? Allowed to drive? </a:t>
            </a:r>
          </a:p>
          <a:p>
            <a:pPr lvl="1"/>
            <a:r>
              <a:rPr lang="en-US" sz="2000" dirty="0"/>
              <a:t>Compliance with meds?  Levels?</a:t>
            </a:r>
          </a:p>
          <a:p>
            <a:r>
              <a:rPr lang="en-US" dirty="0"/>
              <a:t>Types: </a:t>
            </a:r>
          </a:p>
          <a:p>
            <a:pPr lvl="1"/>
            <a:r>
              <a:rPr lang="en-US" dirty="0"/>
              <a:t>Partial Seizure</a:t>
            </a:r>
          </a:p>
          <a:p>
            <a:pPr lvl="2"/>
            <a:r>
              <a:rPr lang="en-US" dirty="0"/>
              <a:t>Simple partial seizure</a:t>
            </a:r>
          </a:p>
          <a:p>
            <a:pPr lvl="2"/>
            <a:r>
              <a:rPr lang="en-US" b="1" dirty="0"/>
              <a:t>Complex partial seizure*</a:t>
            </a:r>
          </a:p>
          <a:p>
            <a:pPr lvl="1"/>
            <a:r>
              <a:rPr lang="en-US" dirty="0"/>
              <a:t>Generalized seizure</a:t>
            </a:r>
          </a:p>
          <a:p>
            <a:pPr lvl="2"/>
            <a:r>
              <a:rPr lang="en-US" b="1" dirty="0"/>
              <a:t>Tonic-</a:t>
            </a:r>
            <a:r>
              <a:rPr lang="en-US" b="1" dirty="0" err="1"/>
              <a:t>clonic</a:t>
            </a:r>
            <a:r>
              <a:rPr lang="en-US" b="1" dirty="0"/>
              <a:t> (grand mal)*</a:t>
            </a:r>
          </a:p>
          <a:p>
            <a:pPr lvl="2"/>
            <a:r>
              <a:rPr lang="en-US" dirty="0"/>
              <a:t>Absence (petite mal)* </a:t>
            </a:r>
          </a:p>
          <a:p>
            <a:endParaRPr lang="en-US" dirty="0"/>
          </a:p>
          <a:p>
            <a:endParaRPr lang="en-US" dirty="0"/>
          </a:p>
        </p:txBody>
      </p:sp>
      <p:pic>
        <p:nvPicPr>
          <p:cNvPr id="5" name="Picture 4">
            <a:extLst>
              <a:ext uri="{FF2B5EF4-FFF2-40B4-BE49-F238E27FC236}">
                <a16:creationId xmlns:a16="http://schemas.microsoft.com/office/drawing/2014/main" id="{14165D03-7697-D3E5-5BB2-ECA3ACEA10BE}"/>
              </a:ext>
            </a:extLst>
          </p:cNvPr>
          <p:cNvPicPr>
            <a:picLocks noChangeAspect="1"/>
          </p:cNvPicPr>
          <p:nvPr/>
        </p:nvPicPr>
        <p:blipFill>
          <a:blip r:embed="rId3"/>
          <a:stretch>
            <a:fillRect/>
          </a:stretch>
        </p:blipFill>
        <p:spPr>
          <a:xfrm>
            <a:off x="10554874" y="39644"/>
            <a:ext cx="3438442" cy="2639797"/>
          </a:xfrm>
          <a:prstGeom prst="rect">
            <a:avLst/>
          </a:prstGeom>
        </p:spPr>
      </p:pic>
      <p:grpSp>
        <p:nvGrpSpPr>
          <p:cNvPr id="9" name="Group 8">
            <a:extLst>
              <a:ext uri="{FF2B5EF4-FFF2-40B4-BE49-F238E27FC236}">
                <a16:creationId xmlns:a16="http://schemas.microsoft.com/office/drawing/2014/main" id="{C35FDBC4-399E-D8D7-5715-B8EB8E1A3322}"/>
              </a:ext>
            </a:extLst>
          </p:cNvPr>
          <p:cNvGrpSpPr/>
          <p:nvPr/>
        </p:nvGrpSpPr>
        <p:grpSpPr>
          <a:xfrm>
            <a:off x="10476394" y="1300143"/>
            <a:ext cx="78480" cy="118800"/>
            <a:chOff x="10476394" y="1300143"/>
            <a:chExt cx="78480" cy="11880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A5AE283-5548-2737-F764-5A9B07966D2A}"/>
                    </a:ext>
                  </a:extLst>
                </p14:cNvPr>
                <p14:cNvContentPartPr/>
                <p14:nvPr/>
              </p14:nvContentPartPr>
              <p14:xfrm>
                <a:off x="10478554" y="1407423"/>
                <a:ext cx="360" cy="360"/>
              </p14:xfrm>
            </p:contentPart>
          </mc:Choice>
          <mc:Fallback xmlns="">
            <p:pic>
              <p:nvPicPr>
                <p:cNvPr id="6" name="Ink 5">
                  <a:extLst>
                    <a:ext uri="{FF2B5EF4-FFF2-40B4-BE49-F238E27FC236}">
                      <a16:creationId xmlns:a16="http://schemas.microsoft.com/office/drawing/2014/main" id="{7A5AE283-5548-2737-F764-5A9B07966D2A}"/>
                    </a:ext>
                  </a:extLst>
                </p:cNvPr>
                <p:cNvPicPr/>
                <p:nvPr/>
              </p:nvPicPr>
              <p:blipFill>
                <a:blip r:embed="rId5"/>
                <a:stretch>
                  <a:fillRect/>
                </a:stretch>
              </p:blipFill>
              <p:spPr>
                <a:xfrm>
                  <a:off x="10442914" y="137178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308FE33D-088F-E23E-4933-81D2588E4469}"/>
                    </a:ext>
                  </a:extLst>
                </p14:cNvPr>
                <p14:cNvContentPartPr/>
                <p14:nvPr/>
              </p14:nvContentPartPr>
              <p14:xfrm>
                <a:off x="10478554" y="1320663"/>
                <a:ext cx="360" cy="360"/>
              </p14:xfrm>
            </p:contentPart>
          </mc:Choice>
          <mc:Fallback xmlns="">
            <p:pic>
              <p:nvPicPr>
                <p:cNvPr id="7" name="Ink 6">
                  <a:extLst>
                    <a:ext uri="{FF2B5EF4-FFF2-40B4-BE49-F238E27FC236}">
                      <a16:creationId xmlns:a16="http://schemas.microsoft.com/office/drawing/2014/main" id="{308FE33D-088F-E23E-4933-81D2588E4469}"/>
                    </a:ext>
                  </a:extLst>
                </p:cNvPr>
                <p:cNvPicPr/>
                <p:nvPr/>
              </p:nvPicPr>
              <p:blipFill>
                <a:blip r:embed="rId5"/>
                <a:stretch>
                  <a:fillRect/>
                </a:stretch>
              </p:blipFill>
              <p:spPr>
                <a:xfrm>
                  <a:off x="10442914" y="128466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E237DD5-5E3C-F1D6-49C6-E10C4C7A529B}"/>
                    </a:ext>
                  </a:extLst>
                </p14:cNvPr>
                <p14:cNvContentPartPr/>
                <p14:nvPr/>
              </p14:nvContentPartPr>
              <p14:xfrm>
                <a:off x="10476394" y="1300143"/>
                <a:ext cx="78480" cy="118800"/>
              </p14:xfrm>
            </p:contentPart>
          </mc:Choice>
          <mc:Fallback xmlns="">
            <p:pic>
              <p:nvPicPr>
                <p:cNvPr id="8" name="Ink 7">
                  <a:extLst>
                    <a:ext uri="{FF2B5EF4-FFF2-40B4-BE49-F238E27FC236}">
                      <a16:creationId xmlns:a16="http://schemas.microsoft.com/office/drawing/2014/main" id="{1E237DD5-5E3C-F1D6-49C6-E10C4C7A529B}"/>
                    </a:ext>
                  </a:extLst>
                </p:cNvPr>
                <p:cNvPicPr/>
                <p:nvPr/>
              </p:nvPicPr>
              <p:blipFill>
                <a:blip r:embed="rId8"/>
                <a:stretch>
                  <a:fillRect/>
                </a:stretch>
              </p:blipFill>
              <p:spPr>
                <a:xfrm>
                  <a:off x="10440754" y="1264503"/>
                  <a:ext cx="150120" cy="190440"/>
                </a:xfrm>
                <a:prstGeom prst="rect">
                  <a:avLst/>
                </a:prstGeom>
              </p:spPr>
            </p:pic>
          </mc:Fallback>
        </mc:AlternateContent>
      </p:grpSp>
      <p:pic>
        <p:nvPicPr>
          <p:cNvPr id="10" name="Picture 9">
            <a:extLst>
              <a:ext uri="{FF2B5EF4-FFF2-40B4-BE49-F238E27FC236}">
                <a16:creationId xmlns:a16="http://schemas.microsoft.com/office/drawing/2014/main" id="{F52403D3-0D94-8985-ED2D-300FCD7477A1}"/>
              </a:ext>
            </a:extLst>
          </p:cNvPr>
          <p:cNvPicPr>
            <a:picLocks noChangeAspect="1"/>
          </p:cNvPicPr>
          <p:nvPr/>
        </p:nvPicPr>
        <p:blipFill>
          <a:blip r:embed="rId9"/>
          <a:stretch>
            <a:fillRect/>
          </a:stretch>
        </p:blipFill>
        <p:spPr>
          <a:xfrm rot="20838019">
            <a:off x="-138255" y="2464099"/>
            <a:ext cx="1511005" cy="1222970"/>
          </a:xfrm>
          <a:prstGeom prst="rect">
            <a:avLst/>
          </a:prstGeom>
        </p:spPr>
      </p:pic>
      <p:sp>
        <p:nvSpPr>
          <p:cNvPr id="12" name="Speech Bubble: Rectangle with Corners Rounded 11">
            <a:extLst>
              <a:ext uri="{FF2B5EF4-FFF2-40B4-BE49-F238E27FC236}">
                <a16:creationId xmlns:a16="http://schemas.microsoft.com/office/drawing/2014/main" id="{3AB5D49F-9398-CF4F-8BCD-4DEA14DDA162}"/>
              </a:ext>
            </a:extLst>
          </p:cNvPr>
          <p:cNvSpPr/>
          <p:nvPr/>
        </p:nvSpPr>
        <p:spPr>
          <a:xfrm>
            <a:off x="5905500" y="2407979"/>
            <a:ext cx="838200" cy="439522"/>
          </a:xfrm>
          <a:prstGeom prst="wedgeRoundRectCallout">
            <a:avLst>
              <a:gd name="adj1" fmla="val -139190"/>
              <a:gd name="adj2" fmla="val 74780"/>
              <a:gd name="adj3" fmla="val 166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8F0563F-F940-C5F9-67A0-D2B1CDB48DCB}"/>
              </a:ext>
            </a:extLst>
          </p:cNvPr>
          <p:cNvSpPr txBox="1"/>
          <p:nvPr/>
        </p:nvSpPr>
        <p:spPr>
          <a:xfrm>
            <a:off x="5894102" y="2585890"/>
            <a:ext cx="916862" cy="261610"/>
          </a:xfrm>
          <a:prstGeom prst="rect">
            <a:avLst/>
          </a:prstGeom>
          <a:noFill/>
        </p:spPr>
        <p:txBody>
          <a:bodyPr wrap="square" rtlCol="0">
            <a:spAutoFit/>
          </a:bodyPr>
          <a:lstStyle/>
          <a:p>
            <a:r>
              <a:rPr lang="en-US" sz="1100" b="1" dirty="0">
                <a:solidFill>
                  <a:srgbClr val="FF0000"/>
                </a:solidFill>
              </a:rPr>
              <a:t>DIALOGUE</a:t>
            </a:r>
            <a:r>
              <a:rPr lang="en-US" sz="1100"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6 Types of Seizures you Must Know!">
            <a:hlinkClick r:id="" action="ppaction://media"/>
            <a:extLst>
              <a:ext uri="{FF2B5EF4-FFF2-40B4-BE49-F238E27FC236}">
                <a16:creationId xmlns:a16="http://schemas.microsoft.com/office/drawing/2014/main" id="{988C01E6-C4F0-C819-ECC8-DD8F1B8925BA}"/>
              </a:ext>
            </a:extLst>
          </p:cNvPr>
          <p:cNvPicPr>
            <a:picLocks noGrp="1" noRot="1" noChangeAspect="1"/>
          </p:cNvPicPr>
          <p:nvPr>
            <p:ph idx="1"/>
            <a:videoFile r:link="rId1"/>
          </p:nvPr>
        </p:nvPicPr>
        <p:blipFill>
          <a:blip r:embed="rId3"/>
          <a:stretch>
            <a:fillRect/>
          </a:stretch>
        </p:blipFill>
        <p:spPr>
          <a:xfrm>
            <a:off x="2422155" y="1145312"/>
            <a:ext cx="7133864" cy="4012614"/>
          </a:xfrm>
          <a:prstGeom prst="rect">
            <a:avLst/>
          </a:prstGeom>
        </p:spPr>
      </p:pic>
      <p:pic>
        <p:nvPicPr>
          <p:cNvPr id="5" name="Picture 4">
            <a:extLst>
              <a:ext uri="{FF2B5EF4-FFF2-40B4-BE49-F238E27FC236}">
                <a16:creationId xmlns:a16="http://schemas.microsoft.com/office/drawing/2014/main" id="{C936D435-B15F-4801-BE3B-A69CD807CD39}"/>
              </a:ext>
            </a:extLst>
          </p:cNvPr>
          <p:cNvPicPr>
            <a:picLocks noChangeAspect="1"/>
          </p:cNvPicPr>
          <p:nvPr/>
        </p:nvPicPr>
        <p:blipFill>
          <a:blip r:embed="rId4"/>
          <a:stretch>
            <a:fillRect/>
          </a:stretch>
        </p:blipFill>
        <p:spPr>
          <a:xfrm>
            <a:off x="222465" y="1623260"/>
            <a:ext cx="902286" cy="4596782"/>
          </a:xfrm>
          <a:prstGeom prst="rect">
            <a:avLst/>
          </a:prstGeom>
        </p:spPr>
      </p:pic>
    </p:spTree>
    <p:extLst>
      <p:ext uri="{BB962C8B-B14F-4D97-AF65-F5344CB8AC3E}">
        <p14:creationId xmlns:p14="http://schemas.microsoft.com/office/powerpoint/2010/main" val="344268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3200" dirty="0"/>
              <a:t>Epilepsy</a:t>
            </a:r>
            <a:r>
              <a:rPr lang="en-US" dirty="0"/>
              <a:t>- Management</a:t>
            </a:r>
          </a:p>
        </p:txBody>
      </p:sp>
      <p:sp>
        <p:nvSpPr>
          <p:cNvPr id="3" name="Content Placeholder 2"/>
          <p:cNvSpPr>
            <a:spLocks noGrp="1"/>
          </p:cNvSpPr>
          <p:nvPr>
            <p:ph idx="1"/>
          </p:nvPr>
        </p:nvSpPr>
        <p:spPr>
          <a:xfrm>
            <a:off x="1289343" y="1846578"/>
            <a:ext cx="10680984" cy="4419184"/>
          </a:xfrm>
        </p:spPr>
        <p:txBody>
          <a:bodyPr>
            <a:normAutofit/>
          </a:bodyPr>
          <a:lstStyle/>
          <a:p>
            <a:r>
              <a:rPr lang="en-US" sz="2800" dirty="0"/>
              <a:t>Secure </a:t>
            </a:r>
            <a:r>
              <a:rPr lang="en-US" sz="2800" dirty="0" err="1"/>
              <a:t>airway</a:t>
            </a:r>
            <a:r>
              <a:rPr lang="en-US" sz="2800" dirty="0" err="1">
                <a:sym typeface="Wingdings" panose="05000000000000000000" pitchFamily="2" charset="2"/>
              </a:rPr>
              <a:t>remove</a:t>
            </a:r>
            <a:r>
              <a:rPr lang="en-US" sz="2800" dirty="0">
                <a:sym typeface="Wingdings" panose="05000000000000000000" pitchFamily="2" charset="2"/>
              </a:rPr>
              <a:t> any objects from the mouth.</a:t>
            </a:r>
            <a:endParaRPr lang="en-US" sz="2800" dirty="0"/>
          </a:p>
          <a:p>
            <a:r>
              <a:rPr lang="en-US" sz="2800" dirty="0"/>
              <a:t>Prevent injury to the patient</a:t>
            </a:r>
          </a:p>
          <a:p>
            <a:r>
              <a:rPr lang="en-US" sz="2800" dirty="0"/>
              <a:t>Place in supine position</a:t>
            </a:r>
          </a:p>
          <a:p>
            <a:r>
              <a:rPr lang="en-US" sz="2800" dirty="0"/>
              <a:t>Roll patient to side to prevent aspiration</a:t>
            </a:r>
          </a:p>
          <a:p>
            <a:r>
              <a:rPr lang="en-US" sz="2800" dirty="0"/>
              <a:t>If prolonged seizure </a:t>
            </a:r>
            <a:r>
              <a:rPr lang="en-US" sz="2800" dirty="0">
                <a:sym typeface="Wingdings" pitchFamily="2" charset="2"/>
              </a:rPr>
              <a:t> </a:t>
            </a:r>
            <a:r>
              <a:rPr lang="en-US" sz="2800" dirty="0"/>
              <a:t>Status epilepticus; mortality rate of 20%</a:t>
            </a:r>
          </a:p>
          <a:p>
            <a:pPr lvl="1"/>
            <a:r>
              <a:rPr lang="en-US" sz="2400" dirty="0"/>
              <a:t>Call 911</a:t>
            </a:r>
          </a:p>
          <a:p>
            <a:pPr lvl="1"/>
            <a:r>
              <a:rPr lang="en-US" sz="2400" dirty="0"/>
              <a:t>Supplemental O2</a:t>
            </a:r>
          </a:p>
          <a:p>
            <a:pPr lvl="1"/>
            <a:r>
              <a:rPr lang="en-US" sz="2400" i="1" dirty="0"/>
              <a:t>IV, IM </a:t>
            </a:r>
            <a:r>
              <a:rPr lang="en-US" sz="2400" i="1" dirty="0" err="1"/>
              <a:t>Diazapam</a:t>
            </a:r>
            <a:r>
              <a:rPr lang="en-US" sz="2400" i="1" dirty="0"/>
              <a:t> or </a:t>
            </a:r>
            <a:r>
              <a:rPr lang="en-US" sz="2400" i="1" dirty="0" err="1"/>
              <a:t>Midazolam</a:t>
            </a:r>
            <a:endParaRPr lang="en-US" sz="2400" i="1" dirty="0"/>
          </a:p>
          <a:p>
            <a:pPr>
              <a:buNone/>
            </a:pPr>
            <a:endParaRPr lang="en-US" dirty="0"/>
          </a:p>
        </p:txBody>
      </p:sp>
      <p:pic>
        <p:nvPicPr>
          <p:cNvPr id="2" name="Picture 1">
            <a:extLst>
              <a:ext uri="{FF2B5EF4-FFF2-40B4-BE49-F238E27FC236}">
                <a16:creationId xmlns:a16="http://schemas.microsoft.com/office/drawing/2014/main" id="{423B7B92-5454-4A10-58F5-E3CE3A40175F}"/>
              </a:ext>
            </a:extLst>
          </p:cNvPr>
          <p:cNvPicPr>
            <a:picLocks noChangeAspect="1"/>
          </p:cNvPicPr>
          <p:nvPr/>
        </p:nvPicPr>
        <p:blipFill>
          <a:blip r:embed="rId3"/>
          <a:stretch>
            <a:fillRect/>
          </a:stretch>
        </p:blipFill>
        <p:spPr>
          <a:xfrm>
            <a:off x="387057" y="1668980"/>
            <a:ext cx="902286" cy="459678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763074-3BC8-C461-D017-E0D79392AC5B}"/>
              </a:ext>
            </a:extLst>
          </p:cNvPr>
          <p:cNvPicPr>
            <a:picLocks noChangeAspect="1"/>
          </p:cNvPicPr>
          <p:nvPr/>
        </p:nvPicPr>
        <p:blipFill>
          <a:blip r:embed="rId2"/>
          <a:stretch>
            <a:fillRect/>
          </a:stretch>
        </p:blipFill>
        <p:spPr>
          <a:xfrm>
            <a:off x="1954171" y="696993"/>
            <a:ext cx="8283658" cy="5464013"/>
          </a:xfrm>
          <a:prstGeom prst="rect">
            <a:avLst/>
          </a:prstGeom>
        </p:spPr>
      </p:pic>
    </p:spTree>
    <p:extLst>
      <p:ext uri="{BB962C8B-B14F-4D97-AF65-F5344CB8AC3E}">
        <p14:creationId xmlns:p14="http://schemas.microsoft.com/office/powerpoint/2010/main" val="3953523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672" y="355503"/>
            <a:ext cx="7467600" cy="1143000"/>
          </a:xfrm>
        </p:spPr>
        <p:txBody>
          <a:bodyPr/>
          <a:lstStyle/>
          <a:p>
            <a:r>
              <a:rPr lang="en-US" dirty="0"/>
              <a:t>Asthmatic Attack</a:t>
            </a:r>
          </a:p>
        </p:txBody>
      </p:sp>
      <p:sp>
        <p:nvSpPr>
          <p:cNvPr id="3" name="Content Placeholder 2"/>
          <p:cNvSpPr>
            <a:spLocks noGrp="1"/>
          </p:cNvSpPr>
          <p:nvPr>
            <p:ph idx="1"/>
          </p:nvPr>
        </p:nvSpPr>
        <p:spPr>
          <a:xfrm>
            <a:off x="997791" y="1876425"/>
            <a:ext cx="7467601" cy="4600267"/>
          </a:xfrm>
        </p:spPr>
        <p:txBody>
          <a:bodyPr>
            <a:normAutofit/>
          </a:bodyPr>
          <a:lstStyle/>
          <a:p>
            <a:pPr>
              <a:buFont typeface="Arial" panose="020B0604020202020204" pitchFamily="34" charset="0"/>
              <a:buChar char="•"/>
            </a:pPr>
            <a:r>
              <a:rPr lang="en-US" b="0" i="0" dirty="0">
                <a:solidFill>
                  <a:srgbClr val="080808"/>
                </a:solidFill>
                <a:effectLst/>
              </a:rPr>
              <a:t>Asthma is a condition in which your airways narrow and swell and may produce extra mucus. This can make breathing difficult and trigger coughing, a whistling sound (wheezing) when you breathe out and shortness of breath.</a:t>
            </a:r>
            <a:endParaRPr lang="en-US" dirty="0"/>
          </a:p>
          <a:p>
            <a:pPr>
              <a:buFont typeface="Arial" panose="020B0604020202020204" pitchFamily="34" charset="0"/>
              <a:buChar char="•"/>
            </a:pPr>
            <a:r>
              <a:rPr lang="en-US" dirty="0"/>
              <a:t>Asthma prevalence increased from 7.3% in 2001 to 8.4% in 2010, when 25.7 million persons had asthma in the US. Currently at it’s highest  level.</a:t>
            </a:r>
          </a:p>
          <a:p>
            <a:pPr>
              <a:buFont typeface="Arial" panose="020B0604020202020204" pitchFamily="34" charset="0"/>
              <a:buChar char="•"/>
            </a:pPr>
            <a:r>
              <a:rPr lang="en-US" dirty="0"/>
              <a:t>Prevalence was higher among children than adults, and among multiple-race, black, and American Indian or Alaska Native persons than white persons.</a:t>
            </a:r>
          </a:p>
          <a:p>
            <a:pPr>
              <a:buFont typeface="Arial" panose="020B0604020202020204" pitchFamily="34" charset="0"/>
              <a:buChar char="•"/>
            </a:pPr>
            <a:r>
              <a:rPr lang="en-US" dirty="0"/>
              <a:t>Compared with adults, children had higher rates for asthma primary care and ED visits, similar hospitalization rates, and lower death rates</a:t>
            </a:r>
          </a:p>
          <a:p>
            <a:pPr>
              <a:buNone/>
            </a:pPr>
            <a:endParaRPr lang="en-US" dirty="0"/>
          </a:p>
          <a:p>
            <a:pPr lvl="1"/>
            <a:endParaRPr lang="en-US" dirty="0"/>
          </a:p>
          <a:p>
            <a:pPr lvl="1"/>
            <a:endParaRPr lang="en-US" dirty="0"/>
          </a:p>
          <a:p>
            <a:pPr lvl="1">
              <a:buNone/>
            </a:pPr>
            <a:endParaRPr lang="en-US" dirty="0"/>
          </a:p>
          <a:p>
            <a:pPr lvl="1">
              <a:buNone/>
            </a:pPr>
            <a:endParaRPr lang="en-US" dirty="0"/>
          </a:p>
        </p:txBody>
      </p:sp>
      <p:sp>
        <p:nvSpPr>
          <p:cNvPr id="5" name="TextBox 4">
            <a:extLst>
              <a:ext uri="{FF2B5EF4-FFF2-40B4-BE49-F238E27FC236}">
                <a16:creationId xmlns:a16="http://schemas.microsoft.com/office/drawing/2014/main" id="{7012C0E0-94CB-79CE-C3CD-0C9CCBAEEBB5}"/>
              </a:ext>
            </a:extLst>
          </p:cNvPr>
          <p:cNvSpPr txBox="1"/>
          <p:nvPr/>
        </p:nvSpPr>
        <p:spPr>
          <a:xfrm>
            <a:off x="8736105" y="3306593"/>
            <a:ext cx="3236820" cy="3170099"/>
          </a:xfrm>
          <a:prstGeom prst="rect">
            <a:avLst/>
          </a:prstGeom>
          <a:noFill/>
          <a:ln>
            <a:solidFill>
              <a:srgbClr val="404040"/>
            </a:solidFill>
          </a:ln>
        </p:spPr>
        <p:txBody>
          <a:bodyPr wrap="square" rtlCol="0">
            <a:spAutoFit/>
          </a:bodyPr>
          <a:lstStyle/>
          <a:p>
            <a:r>
              <a:rPr lang="en-US" sz="2000" b="1" dirty="0">
                <a:solidFill>
                  <a:srgbClr val="FF0000"/>
                </a:solidFill>
              </a:rPr>
              <a:t>Questions to ask:</a:t>
            </a:r>
          </a:p>
          <a:p>
            <a:pPr marL="171450" indent="-171450">
              <a:buFont typeface="Arial" panose="020B0604020202020204" pitchFamily="34" charset="0"/>
              <a:buChar char="•"/>
            </a:pPr>
            <a:r>
              <a:rPr lang="en-US" sz="2000" b="1" dirty="0">
                <a:solidFill>
                  <a:srgbClr val="FF0000"/>
                </a:solidFill>
              </a:rPr>
              <a:t>What triggers the attack?</a:t>
            </a:r>
          </a:p>
          <a:p>
            <a:pPr marL="171450" indent="-171450">
              <a:buFont typeface="Arial" panose="020B0604020202020204" pitchFamily="34" charset="0"/>
              <a:buChar char="•"/>
            </a:pPr>
            <a:r>
              <a:rPr lang="en-US" sz="2000" b="1" dirty="0">
                <a:solidFill>
                  <a:srgbClr val="FF0000"/>
                </a:solidFill>
              </a:rPr>
              <a:t>When was the last attack?</a:t>
            </a:r>
          </a:p>
          <a:p>
            <a:pPr marL="171450" indent="-171450">
              <a:buFont typeface="Arial" panose="020B0604020202020204" pitchFamily="34" charset="0"/>
              <a:buChar char="•"/>
            </a:pPr>
            <a:r>
              <a:rPr lang="en-US" sz="2000" b="1" dirty="0">
                <a:solidFill>
                  <a:srgbClr val="FF0000"/>
                </a:solidFill>
              </a:rPr>
              <a:t>Have you ever had to go to the ER or be hospitalized (intubation, mechanical ventilation) for your asthma?</a:t>
            </a:r>
          </a:p>
          <a:p>
            <a:pPr marL="171450" indent="-171450">
              <a:buFont typeface="Arial" panose="020B0604020202020204" pitchFamily="34" charset="0"/>
              <a:buChar char="•"/>
            </a:pPr>
            <a:r>
              <a:rPr lang="en-US" sz="2000" b="1" dirty="0">
                <a:solidFill>
                  <a:srgbClr val="FF0000"/>
                </a:solidFill>
              </a:rPr>
              <a:t>Do you carry an inhaler with you?</a:t>
            </a:r>
          </a:p>
        </p:txBody>
      </p:sp>
      <p:pic>
        <p:nvPicPr>
          <p:cNvPr id="4" name="Picture 3">
            <a:extLst>
              <a:ext uri="{FF2B5EF4-FFF2-40B4-BE49-F238E27FC236}">
                <a16:creationId xmlns:a16="http://schemas.microsoft.com/office/drawing/2014/main" id="{A95F6F8F-03D2-1555-EE0A-B27AA3289048}"/>
              </a:ext>
            </a:extLst>
          </p:cNvPr>
          <p:cNvPicPr>
            <a:picLocks noChangeAspect="1"/>
          </p:cNvPicPr>
          <p:nvPr/>
        </p:nvPicPr>
        <p:blipFill>
          <a:blip r:embed="rId3"/>
          <a:stretch>
            <a:fillRect/>
          </a:stretch>
        </p:blipFill>
        <p:spPr>
          <a:xfrm rot="18618620">
            <a:off x="8462613" y="2152915"/>
            <a:ext cx="914582" cy="1126191"/>
          </a:xfrm>
          <a:prstGeom prst="rect">
            <a:avLst/>
          </a:prstGeom>
        </p:spPr>
      </p:pic>
      <p:pic>
        <p:nvPicPr>
          <p:cNvPr id="6" name="Picture 5">
            <a:extLst>
              <a:ext uri="{FF2B5EF4-FFF2-40B4-BE49-F238E27FC236}">
                <a16:creationId xmlns:a16="http://schemas.microsoft.com/office/drawing/2014/main" id="{C9928495-CB02-5F55-D0E7-A912D921B403}"/>
              </a:ext>
            </a:extLst>
          </p:cNvPr>
          <p:cNvPicPr>
            <a:picLocks noChangeAspect="1"/>
          </p:cNvPicPr>
          <p:nvPr/>
        </p:nvPicPr>
        <p:blipFill>
          <a:blip r:embed="rId4"/>
          <a:stretch>
            <a:fillRect/>
          </a:stretch>
        </p:blipFill>
        <p:spPr>
          <a:xfrm>
            <a:off x="10749870" y="0"/>
            <a:ext cx="3438442" cy="2639797"/>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9EE7C10C-6601-4707-8DF5-D9349C055B1A}"/>
                  </a:ext>
                </a:extLst>
              </p14:cNvPr>
              <p14:cNvContentPartPr/>
              <p14:nvPr/>
            </p14:nvContentPartPr>
            <p14:xfrm>
              <a:off x="10681371" y="1498503"/>
              <a:ext cx="90720" cy="82080"/>
            </p14:xfrm>
          </p:contentPart>
        </mc:Choice>
        <mc:Fallback xmlns="">
          <p:pic>
            <p:nvPicPr>
              <p:cNvPr id="11" name="Ink 10">
                <a:extLst>
                  <a:ext uri="{FF2B5EF4-FFF2-40B4-BE49-F238E27FC236}">
                    <a16:creationId xmlns:a16="http://schemas.microsoft.com/office/drawing/2014/main" id="{9EE7C10C-6601-4707-8DF5-D9349C055B1A}"/>
                  </a:ext>
                </a:extLst>
              </p:cNvPr>
              <p:cNvPicPr/>
              <p:nvPr/>
            </p:nvPicPr>
            <p:blipFill>
              <a:blip r:embed="rId6"/>
              <a:stretch>
                <a:fillRect/>
              </a:stretch>
            </p:blipFill>
            <p:spPr>
              <a:xfrm>
                <a:off x="10645731" y="1462503"/>
                <a:ext cx="162360" cy="153720"/>
              </a:xfrm>
              <a:prstGeom prst="rect">
                <a:avLst/>
              </a:prstGeom>
            </p:spPr>
          </p:pic>
        </mc:Fallback>
      </mc:AlternateContent>
      <p:sp>
        <p:nvSpPr>
          <p:cNvPr id="7" name="Speech Bubble: Rectangle with Corners Rounded 6">
            <a:extLst>
              <a:ext uri="{FF2B5EF4-FFF2-40B4-BE49-F238E27FC236}">
                <a16:creationId xmlns:a16="http://schemas.microsoft.com/office/drawing/2014/main" id="{A3B15AFA-004A-CA20-059B-016867033FC8}"/>
              </a:ext>
            </a:extLst>
          </p:cNvPr>
          <p:cNvSpPr/>
          <p:nvPr/>
        </p:nvSpPr>
        <p:spPr>
          <a:xfrm>
            <a:off x="9725025" y="2200275"/>
            <a:ext cx="836965" cy="542925"/>
          </a:xfrm>
          <a:prstGeom prst="wedgeRoundRectCallout">
            <a:avLst>
              <a:gd name="adj1" fmla="val -34490"/>
              <a:gd name="adj2" fmla="val 143201"/>
              <a:gd name="adj3" fmla="val 16667"/>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E83C387-6C9B-71AD-6EF5-EE0FC1FFFECD}"/>
              </a:ext>
            </a:extLst>
          </p:cNvPr>
          <p:cNvSpPr txBox="1"/>
          <p:nvPr/>
        </p:nvSpPr>
        <p:spPr>
          <a:xfrm>
            <a:off x="9713627" y="2378187"/>
            <a:ext cx="916862" cy="261610"/>
          </a:xfrm>
          <a:prstGeom prst="rect">
            <a:avLst/>
          </a:prstGeom>
          <a:noFill/>
        </p:spPr>
        <p:txBody>
          <a:bodyPr wrap="square" rtlCol="0">
            <a:spAutoFit/>
          </a:bodyPr>
          <a:lstStyle/>
          <a:p>
            <a:r>
              <a:rPr lang="en-US" sz="1100" dirty="0">
                <a:solidFill>
                  <a:srgbClr val="FF0000"/>
                </a:solidFill>
              </a:rPr>
              <a:t>DIALOGUE!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28694C-5785-7C1C-5D95-F1CBC64229C4}"/>
              </a:ext>
            </a:extLst>
          </p:cNvPr>
          <p:cNvPicPr>
            <a:picLocks noGrp="1" noChangeAspect="1"/>
          </p:cNvPicPr>
          <p:nvPr>
            <p:ph idx="1"/>
          </p:nvPr>
        </p:nvPicPr>
        <p:blipFill rotWithShape="1">
          <a:blip r:embed="rId2"/>
          <a:srcRect b="14449"/>
          <a:stretch/>
        </p:blipFill>
        <p:spPr>
          <a:xfrm>
            <a:off x="1689984" y="2845003"/>
            <a:ext cx="6553200" cy="3686175"/>
          </a:xfrm>
          <a:prstGeom prst="rect">
            <a:avLst/>
          </a:prstGeom>
        </p:spPr>
      </p:pic>
      <p:pic>
        <p:nvPicPr>
          <p:cNvPr id="6" name="Picture 5">
            <a:extLst>
              <a:ext uri="{FF2B5EF4-FFF2-40B4-BE49-F238E27FC236}">
                <a16:creationId xmlns:a16="http://schemas.microsoft.com/office/drawing/2014/main" id="{62C2FDE5-D1A9-165F-F60E-E82C7758E6FA}"/>
              </a:ext>
            </a:extLst>
          </p:cNvPr>
          <p:cNvPicPr>
            <a:picLocks noChangeAspect="1"/>
          </p:cNvPicPr>
          <p:nvPr/>
        </p:nvPicPr>
        <p:blipFill>
          <a:blip r:embed="rId3"/>
          <a:stretch>
            <a:fillRect/>
          </a:stretch>
        </p:blipFill>
        <p:spPr>
          <a:xfrm>
            <a:off x="1186332" y="613386"/>
            <a:ext cx="7560504" cy="1695536"/>
          </a:xfrm>
          <a:prstGeom prst="rect">
            <a:avLst/>
          </a:prstGeom>
        </p:spPr>
      </p:pic>
      <p:sp>
        <p:nvSpPr>
          <p:cNvPr id="2" name="TextBox 1">
            <a:extLst>
              <a:ext uri="{FF2B5EF4-FFF2-40B4-BE49-F238E27FC236}">
                <a16:creationId xmlns:a16="http://schemas.microsoft.com/office/drawing/2014/main" id="{FD55DC86-2F46-34ED-4C61-3C08C92CB53F}"/>
              </a:ext>
            </a:extLst>
          </p:cNvPr>
          <p:cNvSpPr txBox="1"/>
          <p:nvPr/>
        </p:nvSpPr>
        <p:spPr>
          <a:xfrm>
            <a:off x="8657677" y="4148969"/>
            <a:ext cx="2041237" cy="400110"/>
          </a:xfrm>
          <a:prstGeom prst="rect">
            <a:avLst/>
          </a:prstGeom>
          <a:noFill/>
        </p:spPr>
        <p:txBody>
          <a:bodyPr wrap="square" rtlCol="0">
            <a:spAutoFit/>
          </a:bodyPr>
          <a:lstStyle/>
          <a:p>
            <a:r>
              <a:rPr lang="en-US" sz="2000" dirty="0"/>
              <a:t>“Rez to Riches”</a:t>
            </a:r>
          </a:p>
        </p:txBody>
      </p:sp>
    </p:spTree>
    <p:extLst>
      <p:ext uri="{BB962C8B-B14F-4D97-AF65-F5344CB8AC3E}">
        <p14:creationId xmlns:p14="http://schemas.microsoft.com/office/powerpoint/2010/main" val="2381403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Asthmatic Attack</a:t>
            </a:r>
          </a:p>
        </p:txBody>
      </p:sp>
      <p:sp>
        <p:nvSpPr>
          <p:cNvPr id="3" name="Content Placeholder 2"/>
          <p:cNvSpPr>
            <a:spLocks noGrp="1"/>
          </p:cNvSpPr>
          <p:nvPr>
            <p:ph idx="1"/>
          </p:nvPr>
        </p:nvSpPr>
        <p:spPr/>
        <p:txBody>
          <a:bodyPr/>
          <a:lstStyle/>
          <a:p>
            <a:r>
              <a:rPr lang="en-US" sz="3200" dirty="0"/>
              <a:t>Symptoms: </a:t>
            </a:r>
          </a:p>
          <a:p>
            <a:pPr lvl="1"/>
            <a:r>
              <a:rPr lang="en-US" sz="2800" dirty="0"/>
              <a:t>SOB, wheezing, chest tightness, cough, </a:t>
            </a:r>
          </a:p>
          <a:p>
            <a:pPr lvl="1"/>
            <a:r>
              <a:rPr lang="en-US" sz="2800" dirty="0"/>
              <a:t>diaphoretic, agitated, </a:t>
            </a:r>
            <a:r>
              <a:rPr lang="en-US" sz="2800" dirty="0" err="1"/>
              <a:t>tachycardic</a:t>
            </a:r>
            <a:r>
              <a:rPr lang="en-US" sz="2800" dirty="0"/>
              <a:t>, </a:t>
            </a:r>
            <a:r>
              <a:rPr lang="en-US" sz="2800" dirty="0" err="1"/>
              <a:t>tachypneic</a:t>
            </a:r>
            <a:r>
              <a:rPr lang="en-US" sz="2800" dirty="0"/>
              <a:t> with shallow breaths. </a:t>
            </a:r>
          </a:p>
          <a:p>
            <a:pPr lvl="1"/>
            <a:r>
              <a:rPr lang="en-US" sz="2800" u="sng" dirty="0"/>
              <a:t>Paradoxical movement of the abdomen and diaphragm on inspiration is sign of impending respiratory failure, muscle fatigue.</a:t>
            </a:r>
          </a:p>
          <a:p>
            <a:endParaRPr lang="en-US" dirty="0"/>
          </a:p>
        </p:txBody>
      </p:sp>
      <p:pic>
        <p:nvPicPr>
          <p:cNvPr id="4" name="Picture 3">
            <a:extLst>
              <a:ext uri="{FF2B5EF4-FFF2-40B4-BE49-F238E27FC236}">
                <a16:creationId xmlns:a16="http://schemas.microsoft.com/office/drawing/2014/main" id="{80FAB493-5E0A-66B3-57CF-18252C228A48}"/>
              </a:ext>
            </a:extLst>
          </p:cNvPr>
          <p:cNvPicPr>
            <a:picLocks noChangeAspect="1"/>
          </p:cNvPicPr>
          <p:nvPr/>
        </p:nvPicPr>
        <p:blipFill>
          <a:blip r:embed="rId3"/>
          <a:stretch>
            <a:fillRect/>
          </a:stretch>
        </p:blipFill>
        <p:spPr>
          <a:xfrm>
            <a:off x="127937" y="1737360"/>
            <a:ext cx="908383" cy="459678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100" dirty="0"/>
              <a:t>Asthmatic Attack- </a:t>
            </a:r>
            <a:r>
              <a:rPr lang="en-US" dirty="0"/>
              <a:t>Management</a:t>
            </a:r>
          </a:p>
        </p:txBody>
      </p:sp>
      <p:sp>
        <p:nvSpPr>
          <p:cNvPr id="3" name="Content Placeholder 2"/>
          <p:cNvSpPr>
            <a:spLocks noGrp="1"/>
          </p:cNvSpPr>
          <p:nvPr>
            <p:ph idx="1"/>
          </p:nvPr>
        </p:nvSpPr>
        <p:spPr>
          <a:xfrm>
            <a:off x="1713391" y="1750936"/>
            <a:ext cx="7779798" cy="4596783"/>
          </a:xfrm>
        </p:spPr>
        <p:txBody>
          <a:bodyPr>
            <a:normAutofit fontScale="70000" lnSpcReduction="20000"/>
          </a:bodyPr>
          <a:lstStyle/>
          <a:p>
            <a:pPr>
              <a:buFont typeface="Wingdings" panose="05000000000000000000" pitchFamily="2" charset="2"/>
              <a:buChar char="Ø"/>
            </a:pPr>
            <a:r>
              <a:rPr lang="en-US" sz="4500" dirty="0"/>
              <a:t>2 puffs of </a:t>
            </a:r>
            <a:r>
              <a:rPr lang="en-US" sz="4500" dirty="0" err="1"/>
              <a:t>albuterol</a:t>
            </a:r>
            <a:endParaRPr lang="en-US" sz="4500" dirty="0"/>
          </a:p>
          <a:p>
            <a:pPr>
              <a:buFont typeface="Wingdings" panose="05000000000000000000" pitchFamily="2" charset="2"/>
              <a:buChar char="Ø"/>
            </a:pPr>
            <a:r>
              <a:rPr lang="en-US" sz="4500" dirty="0"/>
              <a:t>Supplemental 100% O2</a:t>
            </a:r>
          </a:p>
          <a:p>
            <a:pPr>
              <a:buFont typeface="Wingdings" panose="05000000000000000000" pitchFamily="2" charset="2"/>
              <a:buChar char="Ø"/>
            </a:pPr>
            <a:r>
              <a:rPr lang="en-US" sz="4500" dirty="0"/>
              <a:t>Call 911</a:t>
            </a:r>
          </a:p>
          <a:p>
            <a:pPr>
              <a:buFont typeface="Wingdings" panose="05000000000000000000" pitchFamily="2" charset="2"/>
              <a:buChar char="Ø"/>
            </a:pPr>
            <a:r>
              <a:rPr lang="en-US" sz="4500" dirty="0"/>
              <a:t>0.3 mg of 1:1000 solution of epinephrine SC</a:t>
            </a:r>
          </a:p>
          <a:p>
            <a:pPr>
              <a:buFont typeface="Wingdings" panose="05000000000000000000" pitchFamily="2" charset="2"/>
              <a:buChar char="Ø"/>
            </a:pPr>
            <a:r>
              <a:rPr lang="en-US" sz="2600" dirty="0"/>
              <a:t>IV access</a:t>
            </a:r>
          </a:p>
          <a:p>
            <a:pPr>
              <a:buFont typeface="Wingdings" panose="05000000000000000000" pitchFamily="2" charset="2"/>
              <a:buChar char="Ø"/>
            </a:pPr>
            <a:r>
              <a:rPr lang="en-US" sz="2600" dirty="0" err="1"/>
              <a:t>Laryngospasm</a:t>
            </a:r>
            <a:r>
              <a:rPr lang="en-US" sz="2600" dirty="0"/>
              <a:t> breaking dose of </a:t>
            </a:r>
            <a:r>
              <a:rPr lang="en-US" sz="2600" dirty="0" err="1"/>
              <a:t>succinylcholine</a:t>
            </a:r>
            <a:r>
              <a:rPr lang="en-US" sz="2600" dirty="0"/>
              <a:t> (10-20mg IV) </a:t>
            </a:r>
          </a:p>
          <a:p>
            <a:pPr>
              <a:buFont typeface="Wingdings" panose="05000000000000000000" pitchFamily="2" charset="2"/>
              <a:buChar char="Ø"/>
            </a:pPr>
            <a:r>
              <a:rPr lang="en-US" sz="2600" dirty="0"/>
              <a:t>Consider </a:t>
            </a:r>
            <a:r>
              <a:rPr lang="en-US" sz="2600" dirty="0" err="1"/>
              <a:t>Ketamine</a:t>
            </a:r>
            <a:r>
              <a:rPr lang="en-US" sz="2600" dirty="0"/>
              <a:t> IV</a:t>
            </a:r>
          </a:p>
          <a:p>
            <a:pPr>
              <a:buFont typeface="Wingdings" panose="05000000000000000000" pitchFamily="2" charset="2"/>
              <a:buChar char="Ø"/>
            </a:pPr>
            <a:r>
              <a:rPr lang="en-US" sz="2600" dirty="0"/>
              <a:t>Benadryl(</a:t>
            </a:r>
            <a:r>
              <a:rPr lang="en-US" sz="2600" dirty="0" err="1"/>
              <a:t>diphenhydramine</a:t>
            </a:r>
            <a:r>
              <a:rPr lang="en-US" sz="2600" dirty="0"/>
              <a:t>) 50mg IV, PO</a:t>
            </a:r>
          </a:p>
          <a:p>
            <a:pPr>
              <a:buFont typeface="Wingdings" panose="05000000000000000000" pitchFamily="2" charset="2"/>
              <a:buChar char="Ø"/>
            </a:pPr>
            <a:r>
              <a:rPr lang="en-US" sz="2600" dirty="0" err="1"/>
              <a:t>Dexamethasone</a:t>
            </a:r>
            <a:r>
              <a:rPr lang="en-US" sz="2600" dirty="0"/>
              <a:t> 20 mg IV</a:t>
            </a:r>
          </a:p>
          <a:p>
            <a:pPr>
              <a:buFont typeface="Wingdings" panose="05000000000000000000" pitchFamily="2" charset="2"/>
              <a:buChar char="Ø"/>
            </a:pPr>
            <a:r>
              <a:rPr lang="en-US" sz="2600" dirty="0"/>
              <a:t>Mask ventilation </a:t>
            </a:r>
          </a:p>
          <a:p>
            <a:pPr>
              <a:buFont typeface="Wingdings" panose="05000000000000000000" pitchFamily="2" charset="2"/>
              <a:buChar char="Ø"/>
            </a:pPr>
            <a:r>
              <a:rPr lang="en-US" sz="2600" dirty="0"/>
              <a:t>Surgical airway</a:t>
            </a:r>
          </a:p>
          <a:p>
            <a:endParaRPr lang="en-US" dirty="0"/>
          </a:p>
        </p:txBody>
      </p:sp>
      <p:sp>
        <p:nvSpPr>
          <p:cNvPr id="4" name="Rectangle 3">
            <a:extLst>
              <a:ext uri="{FF2B5EF4-FFF2-40B4-BE49-F238E27FC236}">
                <a16:creationId xmlns:a16="http://schemas.microsoft.com/office/drawing/2014/main" id="{31801EA5-8A94-2970-C926-E41B33E2183D}"/>
              </a:ext>
            </a:extLst>
          </p:cNvPr>
          <p:cNvSpPr/>
          <p:nvPr/>
        </p:nvSpPr>
        <p:spPr>
          <a:xfrm>
            <a:off x="1713390" y="3726873"/>
            <a:ext cx="6322245" cy="25215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3D1A2F-AED6-69B9-521F-81237E70E01A}"/>
              </a:ext>
            </a:extLst>
          </p:cNvPr>
          <p:cNvPicPr>
            <a:picLocks noChangeAspect="1"/>
          </p:cNvPicPr>
          <p:nvPr/>
        </p:nvPicPr>
        <p:blipFill>
          <a:blip r:embed="rId3"/>
          <a:stretch>
            <a:fillRect/>
          </a:stretch>
        </p:blipFill>
        <p:spPr>
          <a:xfrm>
            <a:off x="582128" y="1737360"/>
            <a:ext cx="908383" cy="4596782"/>
          </a:xfrm>
          <a:prstGeom prst="rect">
            <a:avLst/>
          </a:prstGeom>
        </p:spPr>
      </p:pic>
      <p:pic>
        <p:nvPicPr>
          <p:cNvPr id="6" name="Picture 5">
            <a:extLst>
              <a:ext uri="{FF2B5EF4-FFF2-40B4-BE49-F238E27FC236}">
                <a16:creationId xmlns:a16="http://schemas.microsoft.com/office/drawing/2014/main" id="{3E291691-0F72-0432-AB71-CCBB8E2B8A5D}"/>
              </a:ext>
            </a:extLst>
          </p:cNvPr>
          <p:cNvPicPr>
            <a:picLocks noChangeAspect="1"/>
          </p:cNvPicPr>
          <p:nvPr/>
        </p:nvPicPr>
        <p:blipFill>
          <a:blip r:embed="rId4"/>
          <a:stretch>
            <a:fillRect/>
          </a:stretch>
        </p:blipFill>
        <p:spPr>
          <a:xfrm>
            <a:off x="9157557" y="3886407"/>
            <a:ext cx="2377646" cy="1615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25F9C-04A1-CE09-D778-A3B17A79F243}"/>
              </a:ext>
            </a:extLst>
          </p:cNvPr>
          <p:cNvSpPr>
            <a:spLocks noGrp="1"/>
          </p:cNvSpPr>
          <p:nvPr>
            <p:ph type="title"/>
          </p:nvPr>
        </p:nvSpPr>
        <p:spPr/>
        <p:txBody>
          <a:bodyPr/>
          <a:lstStyle/>
          <a:p>
            <a:r>
              <a:rPr lang="en-US" dirty="0"/>
              <a:t>Hyperventilation</a:t>
            </a:r>
          </a:p>
        </p:txBody>
      </p:sp>
      <p:sp>
        <p:nvSpPr>
          <p:cNvPr id="3" name="Content Placeholder 2">
            <a:extLst>
              <a:ext uri="{FF2B5EF4-FFF2-40B4-BE49-F238E27FC236}">
                <a16:creationId xmlns:a16="http://schemas.microsoft.com/office/drawing/2014/main" id="{45DDFD81-BC47-A5B7-988B-9C90D5D470A7}"/>
              </a:ext>
            </a:extLst>
          </p:cNvPr>
          <p:cNvSpPr>
            <a:spLocks noGrp="1"/>
          </p:cNvSpPr>
          <p:nvPr>
            <p:ph idx="1"/>
          </p:nvPr>
        </p:nvSpPr>
        <p:spPr/>
        <p:txBody>
          <a:bodyPr>
            <a:normAutofit lnSpcReduction="10000"/>
          </a:bodyPr>
          <a:lstStyle/>
          <a:p>
            <a:pPr>
              <a:buFont typeface="Arial" panose="020B0604020202020204" pitchFamily="34" charset="0"/>
              <a:buChar char="•"/>
            </a:pPr>
            <a:r>
              <a:rPr lang="en-US" sz="3200" dirty="0"/>
              <a:t>Dyspnea and tachypnea </a:t>
            </a:r>
          </a:p>
          <a:p>
            <a:pPr lvl="1">
              <a:buFont typeface="Arial" panose="020B0604020202020204" pitchFamily="34" charset="0"/>
              <a:buChar char="•"/>
            </a:pPr>
            <a:r>
              <a:rPr lang="en-US" sz="2800" dirty="0"/>
              <a:t>Anxiety, pain, environmental stressors</a:t>
            </a:r>
          </a:p>
          <a:p>
            <a:pPr>
              <a:buFont typeface="Arial" panose="020B0604020202020204" pitchFamily="34" charset="0"/>
              <a:buChar char="•"/>
            </a:pPr>
            <a:r>
              <a:rPr lang="en-US" sz="3200" dirty="0"/>
              <a:t>Low CO2 concentration with rapid breathing leads respiratory alkalosis. </a:t>
            </a:r>
          </a:p>
          <a:p>
            <a:pPr>
              <a:buFont typeface="Arial" panose="020B0604020202020204" pitchFamily="34" charset="0"/>
              <a:buChar char="•"/>
            </a:pPr>
            <a:r>
              <a:rPr lang="en-US" sz="3200" dirty="0"/>
              <a:t>Lightheadedness, dizziness, Syncope. </a:t>
            </a:r>
          </a:p>
          <a:p>
            <a:pPr>
              <a:buFont typeface="Arial" panose="020B0604020202020204" pitchFamily="34" charset="0"/>
              <a:buChar char="•"/>
            </a:pPr>
            <a:r>
              <a:rPr lang="en-US" sz="3200" dirty="0"/>
              <a:t>Paresthesia  burning or prickly feeling in face and extremities. </a:t>
            </a:r>
          </a:p>
          <a:p>
            <a:pPr>
              <a:buFont typeface="Arial" panose="020B0604020202020204" pitchFamily="34" charset="0"/>
              <a:buChar char="•"/>
            </a:pPr>
            <a:r>
              <a:rPr lang="en-US" sz="3200" dirty="0"/>
              <a:t> tetany w severe respiratory alkalosis </a:t>
            </a:r>
          </a:p>
          <a:p>
            <a:endParaRPr lang="en-US" dirty="0"/>
          </a:p>
        </p:txBody>
      </p:sp>
      <p:pic>
        <p:nvPicPr>
          <p:cNvPr id="4" name="Picture 3">
            <a:extLst>
              <a:ext uri="{FF2B5EF4-FFF2-40B4-BE49-F238E27FC236}">
                <a16:creationId xmlns:a16="http://schemas.microsoft.com/office/drawing/2014/main" id="{0371AB03-B2D2-A4CF-B07F-63401A72C611}"/>
              </a:ext>
            </a:extLst>
          </p:cNvPr>
          <p:cNvPicPr>
            <a:picLocks noChangeAspect="1"/>
          </p:cNvPicPr>
          <p:nvPr/>
        </p:nvPicPr>
        <p:blipFill>
          <a:blip r:embed="rId2"/>
          <a:stretch>
            <a:fillRect/>
          </a:stretch>
        </p:blipFill>
        <p:spPr>
          <a:xfrm>
            <a:off x="10472779" y="0"/>
            <a:ext cx="3438442" cy="2639797"/>
          </a:xfrm>
          <a:prstGeom prst="rect">
            <a:avLst/>
          </a:prstGeom>
        </p:spPr>
      </p:pic>
      <p:grpSp>
        <p:nvGrpSpPr>
          <p:cNvPr id="11" name="Group 10">
            <a:extLst>
              <a:ext uri="{FF2B5EF4-FFF2-40B4-BE49-F238E27FC236}">
                <a16:creationId xmlns:a16="http://schemas.microsoft.com/office/drawing/2014/main" id="{135C4238-F0DF-313F-3063-1F33ECEF11F0}"/>
              </a:ext>
            </a:extLst>
          </p:cNvPr>
          <p:cNvGrpSpPr/>
          <p:nvPr/>
        </p:nvGrpSpPr>
        <p:grpSpPr>
          <a:xfrm>
            <a:off x="10493686" y="1915743"/>
            <a:ext cx="57960" cy="29160"/>
            <a:chOff x="10493686" y="1915743"/>
            <a:chExt cx="57960" cy="2916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34AE689-4492-688A-E520-857E5342069B}"/>
                    </a:ext>
                  </a:extLst>
                </p14:cNvPr>
                <p14:cNvContentPartPr/>
                <p14:nvPr/>
              </p14:nvContentPartPr>
              <p14:xfrm>
                <a:off x="10522486" y="1944543"/>
                <a:ext cx="360" cy="360"/>
              </p14:xfrm>
            </p:contentPart>
          </mc:Choice>
          <mc:Fallback xmlns="">
            <p:pic>
              <p:nvPicPr>
                <p:cNvPr id="5" name="Ink 4">
                  <a:extLst>
                    <a:ext uri="{FF2B5EF4-FFF2-40B4-BE49-F238E27FC236}">
                      <a16:creationId xmlns:a16="http://schemas.microsoft.com/office/drawing/2014/main" id="{E34AE689-4492-688A-E520-857E5342069B}"/>
                    </a:ext>
                  </a:extLst>
                </p:cNvPr>
                <p:cNvPicPr/>
                <p:nvPr/>
              </p:nvPicPr>
              <p:blipFill>
                <a:blip r:embed="rId4"/>
                <a:stretch>
                  <a:fillRect/>
                </a:stretch>
              </p:blipFill>
              <p:spPr>
                <a:xfrm>
                  <a:off x="10486486" y="190854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185E5BC6-0407-981A-007B-7523881F5CBF}"/>
                    </a:ext>
                  </a:extLst>
                </p14:cNvPr>
                <p14:cNvContentPartPr/>
                <p14:nvPr/>
              </p14:nvContentPartPr>
              <p14:xfrm>
                <a:off x="10551286" y="1944543"/>
                <a:ext cx="360" cy="360"/>
              </p14:xfrm>
            </p:contentPart>
          </mc:Choice>
          <mc:Fallback xmlns="">
            <p:pic>
              <p:nvPicPr>
                <p:cNvPr id="6" name="Ink 5">
                  <a:extLst>
                    <a:ext uri="{FF2B5EF4-FFF2-40B4-BE49-F238E27FC236}">
                      <a16:creationId xmlns:a16="http://schemas.microsoft.com/office/drawing/2014/main" id="{185E5BC6-0407-981A-007B-7523881F5CBF}"/>
                    </a:ext>
                  </a:extLst>
                </p:cNvPr>
                <p:cNvPicPr/>
                <p:nvPr/>
              </p:nvPicPr>
              <p:blipFill>
                <a:blip r:embed="rId4"/>
                <a:stretch>
                  <a:fillRect/>
                </a:stretch>
              </p:blipFill>
              <p:spPr>
                <a:xfrm>
                  <a:off x="10515286" y="190854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C9C6EBED-57E3-7D6A-F050-6CA0C6C9844B}"/>
                    </a:ext>
                  </a:extLst>
                </p14:cNvPr>
                <p14:cNvContentPartPr/>
                <p14:nvPr/>
              </p14:nvContentPartPr>
              <p14:xfrm>
                <a:off x="10548766" y="1915743"/>
                <a:ext cx="2880" cy="360"/>
              </p14:xfrm>
            </p:contentPart>
          </mc:Choice>
          <mc:Fallback xmlns="">
            <p:pic>
              <p:nvPicPr>
                <p:cNvPr id="7" name="Ink 6">
                  <a:extLst>
                    <a:ext uri="{FF2B5EF4-FFF2-40B4-BE49-F238E27FC236}">
                      <a16:creationId xmlns:a16="http://schemas.microsoft.com/office/drawing/2014/main" id="{C9C6EBED-57E3-7D6A-F050-6CA0C6C9844B}"/>
                    </a:ext>
                  </a:extLst>
                </p:cNvPr>
                <p:cNvPicPr/>
                <p:nvPr/>
              </p:nvPicPr>
              <p:blipFill>
                <a:blip r:embed="rId7"/>
                <a:stretch>
                  <a:fillRect/>
                </a:stretch>
              </p:blipFill>
              <p:spPr>
                <a:xfrm>
                  <a:off x="10513126" y="1879743"/>
                  <a:ext cx="745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5E43CAE2-79E5-B56B-C1D8-CF0534B6F742}"/>
                    </a:ext>
                  </a:extLst>
                </p14:cNvPr>
                <p14:cNvContentPartPr/>
                <p14:nvPr/>
              </p14:nvContentPartPr>
              <p14:xfrm>
                <a:off x="10493686" y="1915743"/>
                <a:ext cx="360" cy="360"/>
              </p14:xfrm>
            </p:contentPart>
          </mc:Choice>
          <mc:Fallback xmlns="">
            <p:pic>
              <p:nvPicPr>
                <p:cNvPr id="8" name="Ink 7">
                  <a:extLst>
                    <a:ext uri="{FF2B5EF4-FFF2-40B4-BE49-F238E27FC236}">
                      <a16:creationId xmlns:a16="http://schemas.microsoft.com/office/drawing/2014/main" id="{5E43CAE2-79E5-B56B-C1D8-CF0534B6F742}"/>
                    </a:ext>
                  </a:extLst>
                </p:cNvPr>
                <p:cNvPicPr/>
                <p:nvPr/>
              </p:nvPicPr>
              <p:blipFill>
                <a:blip r:embed="rId4"/>
                <a:stretch>
                  <a:fillRect/>
                </a:stretch>
              </p:blipFill>
              <p:spPr>
                <a:xfrm>
                  <a:off x="10457686" y="187974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60472C45-F7A3-29E9-1991-DADAEE2E36AC}"/>
                    </a:ext>
                  </a:extLst>
                </p14:cNvPr>
                <p14:cNvContentPartPr/>
                <p14:nvPr/>
              </p14:nvContentPartPr>
              <p14:xfrm>
                <a:off x="10522486" y="1915743"/>
                <a:ext cx="360" cy="360"/>
              </p14:xfrm>
            </p:contentPart>
          </mc:Choice>
          <mc:Fallback xmlns="">
            <p:pic>
              <p:nvPicPr>
                <p:cNvPr id="10" name="Ink 9">
                  <a:extLst>
                    <a:ext uri="{FF2B5EF4-FFF2-40B4-BE49-F238E27FC236}">
                      <a16:creationId xmlns:a16="http://schemas.microsoft.com/office/drawing/2014/main" id="{60472C45-F7A3-29E9-1991-DADAEE2E36AC}"/>
                    </a:ext>
                  </a:extLst>
                </p:cNvPr>
                <p:cNvPicPr/>
                <p:nvPr/>
              </p:nvPicPr>
              <p:blipFill>
                <a:blip r:embed="rId4"/>
                <a:stretch>
                  <a:fillRect/>
                </a:stretch>
              </p:blipFill>
              <p:spPr>
                <a:xfrm>
                  <a:off x="10486486" y="1879743"/>
                  <a:ext cx="72000" cy="72000"/>
                </a:xfrm>
                <a:prstGeom prst="rect">
                  <a:avLst/>
                </a:prstGeom>
              </p:spPr>
            </p:pic>
          </mc:Fallback>
        </mc:AlternateContent>
      </p:grpSp>
    </p:spTree>
    <p:extLst>
      <p:ext uri="{BB962C8B-B14F-4D97-AF65-F5344CB8AC3E}">
        <p14:creationId xmlns:p14="http://schemas.microsoft.com/office/powerpoint/2010/main" val="407646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EE13D-E9F4-07D8-D3B9-1C14C56755E0}"/>
              </a:ext>
            </a:extLst>
          </p:cNvPr>
          <p:cNvSpPr>
            <a:spLocks noGrp="1"/>
          </p:cNvSpPr>
          <p:nvPr>
            <p:ph type="title"/>
          </p:nvPr>
        </p:nvSpPr>
        <p:spPr/>
        <p:txBody>
          <a:bodyPr/>
          <a:lstStyle/>
          <a:p>
            <a:r>
              <a:rPr lang="en-US" sz="3200" dirty="0"/>
              <a:t>Hyperventilation</a:t>
            </a:r>
            <a:r>
              <a:rPr lang="en-US" sz="4400" dirty="0"/>
              <a:t>-</a:t>
            </a:r>
            <a:r>
              <a:rPr lang="en-US" dirty="0"/>
              <a:t>Management</a:t>
            </a:r>
          </a:p>
        </p:txBody>
      </p:sp>
      <p:sp>
        <p:nvSpPr>
          <p:cNvPr id="3" name="Content Placeholder 2">
            <a:extLst>
              <a:ext uri="{FF2B5EF4-FFF2-40B4-BE49-F238E27FC236}">
                <a16:creationId xmlns:a16="http://schemas.microsoft.com/office/drawing/2014/main" id="{FD4581F5-9B98-F94D-BCEB-B0602654538F}"/>
              </a:ext>
            </a:extLst>
          </p:cNvPr>
          <p:cNvSpPr>
            <a:spLocks noGrp="1"/>
          </p:cNvSpPr>
          <p:nvPr>
            <p:ph idx="1"/>
          </p:nvPr>
        </p:nvSpPr>
        <p:spPr>
          <a:xfrm>
            <a:off x="1193307" y="1790115"/>
            <a:ext cx="10515600" cy="4351338"/>
          </a:xfrm>
        </p:spPr>
        <p:txBody>
          <a:bodyPr>
            <a:normAutofit/>
          </a:bodyPr>
          <a:lstStyle/>
          <a:p>
            <a:pPr>
              <a:buFont typeface="Wingdings" panose="05000000000000000000" pitchFamily="2" charset="2"/>
              <a:buChar char="Ø"/>
            </a:pPr>
            <a:r>
              <a:rPr lang="en-US" sz="2800" dirty="0"/>
              <a:t>Reduce anxiety</a:t>
            </a:r>
          </a:p>
          <a:p>
            <a:pPr>
              <a:buFont typeface="Wingdings" panose="05000000000000000000" pitchFamily="2" charset="2"/>
              <a:buChar char="Ø"/>
            </a:pPr>
            <a:r>
              <a:rPr lang="en-US" sz="2800" dirty="0"/>
              <a:t>Good local anesthesia</a:t>
            </a:r>
          </a:p>
          <a:p>
            <a:pPr>
              <a:buFont typeface="Wingdings" panose="05000000000000000000" pitchFamily="2" charset="2"/>
              <a:buChar char="Ø"/>
            </a:pPr>
            <a:r>
              <a:rPr lang="en-US" sz="2800" dirty="0"/>
              <a:t>Upright or semi reclining position</a:t>
            </a:r>
          </a:p>
          <a:p>
            <a:pPr>
              <a:buFont typeface="Wingdings" panose="05000000000000000000" pitchFamily="2" charset="2"/>
              <a:buChar char="Ø"/>
            </a:pPr>
            <a:r>
              <a:rPr lang="en-US" sz="2800" dirty="0"/>
              <a:t>Instruct </a:t>
            </a:r>
            <a:r>
              <a:rPr lang="en-US" sz="2800" dirty="0" err="1"/>
              <a:t>pt</a:t>
            </a:r>
            <a:r>
              <a:rPr lang="en-US" sz="2800" dirty="0"/>
              <a:t> to take shallow breath and hold as long as possible, 6-10 times. </a:t>
            </a:r>
          </a:p>
          <a:p>
            <a:pPr>
              <a:buFont typeface="Wingdings" panose="05000000000000000000" pitchFamily="2" charset="2"/>
              <a:buChar char="Ø"/>
            </a:pPr>
            <a:r>
              <a:rPr lang="en-US" sz="2800" dirty="0"/>
              <a:t>Rebreathe expired air from paper bag. </a:t>
            </a:r>
          </a:p>
          <a:p>
            <a:pPr>
              <a:buFont typeface="Wingdings" panose="05000000000000000000" pitchFamily="2" charset="2"/>
              <a:buChar char="Ø"/>
            </a:pPr>
            <a:r>
              <a:rPr lang="en-US" sz="2800" dirty="0"/>
              <a:t>No O2 supplementation</a:t>
            </a:r>
          </a:p>
          <a:p>
            <a:pPr>
              <a:buFont typeface="Wingdings" panose="05000000000000000000" pitchFamily="2" charset="2"/>
              <a:buChar char="Ø"/>
            </a:pPr>
            <a:r>
              <a:rPr lang="en-US" sz="2800" dirty="0"/>
              <a:t>Monitor vitals</a:t>
            </a:r>
          </a:p>
        </p:txBody>
      </p:sp>
      <p:sp>
        <p:nvSpPr>
          <p:cNvPr id="4" name="Right Brace 3">
            <a:extLst>
              <a:ext uri="{FF2B5EF4-FFF2-40B4-BE49-F238E27FC236}">
                <a16:creationId xmlns:a16="http://schemas.microsoft.com/office/drawing/2014/main" id="{6CBA4B4E-246D-4EBA-B674-3C28E077B95D}"/>
              </a:ext>
            </a:extLst>
          </p:cNvPr>
          <p:cNvSpPr/>
          <p:nvPr/>
        </p:nvSpPr>
        <p:spPr>
          <a:xfrm>
            <a:off x="5029200" y="1856509"/>
            <a:ext cx="637309" cy="99752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8D50B3EB-0556-A235-F1EB-0E0D72D2D730}"/>
              </a:ext>
            </a:extLst>
          </p:cNvPr>
          <p:cNvSpPr txBox="1"/>
          <p:nvPr/>
        </p:nvSpPr>
        <p:spPr>
          <a:xfrm>
            <a:off x="5832763" y="2170606"/>
            <a:ext cx="3048000" cy="461665"/>
          </a:xfrm>
          <a:prstGeom prst="rect">
            <a:avLst/>
          </a:prstGeom>
          <a:noFill/>
        </p:spPr>
        <p:txBody>
          <a:bodyPr wrap="square" rtlCol="0">
            <a:spAutoFit/>
          </a:bodyPr>
          <a:lstStyle/>
          <a:p>
            <a:r>
              <a:rPr lang="en-US" sz="2400" dirty="0"/>
              <a:t>(Preventative)</a:t>
            </a:r>
            <a:endParaRPr lang="en-US" dirty="0"/>
          </a:p>
        </p:txBody>
      </p:sp>
      <p:pic>
        <p:nvPicPr>
          <p:cNvPr id="6" name="Picture 5">
            <a:extLst>
              <a:ext uri="{FF2B5EF4-FFF2-40B4-BE49-F238E27FC236}">
                <a16:creationId xmlns:a16="http://schemas.microsoft.com/office/drawing/2014/main" id="{F4650964-8E2C-FE00-74DB-97D6710A962A}"/>
              </a:ext>
            </a:extLst>
          </p:cNvPr>
          <p:cNvPicPr>
            <a:picLocks noChangeAspect="1"/>
          </p:cNvPicPr>
          <p:nvPr/>
        </p:nvPicPr>
        <p:blipFill>
          <a:blip r:embed="rId2"/>
          <a:stretch>
            <a:fillRect/>
          </a:stretch>
        </p:blipFill>
        <p:spPr>
          <a:xfrm>
            <a:off x="141237" y="1667393"/>
            <a:ext cx="914479" cy="4596782"/>
          </a:xfrm>
          <a:prstGeom prst="rect">
            <a:avLst/>
          </a:prstGeom>
        </p:spPr>
      </p:pic>
    </p:spTree>
    <p:extLst>
      <p:ext uri="{BB962C8B-B14F-4D97-AF65-F5344CB8AC3E}">
        <p14:creationId xmlns:p14="http://schemas.microsoft.com/office/powerpoint/2010/main" val="2969958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89D9EC-EF7F-027F-D4A0-2AFC4F9B7E14}"/>
              </a:ext>
            </a:extLst>
          </p:cNvPr>
          <p:cNvPicPr>
            <a:picLocks noChangeAspect="1"/>
          </p:cNvPicPr>
          <p:nvPr/>
        </p:nvPicPr>
        <p:blipFill>
          <a:blip r:embed="rId2"/>
          <a:stretch>
            <a:fillRect/>
          </a:stretch>
        </p:blipFill>
        <p:spPr>
          <a:xfrm>
            <a:off x="2539479" y="682153"/>
            <a:ext cx="7113041" cy="5941098"/>
          </a:xfrm>
          <a:prstGeom prst="rect">
            <a:avLst/>
          </a:prstGeom>
        </p:spPr>
      </p:pic>
      <p:sp>
        <p:nvSpPr>
          <p:cNvPr id="8" name="TextBox 7">
            <a:extLst>
              <a:ext uri="{FF2B5EF4-FFF2-40B4-BE49-F238E27FC236}">
                <a16:creationId xmlns:a16="http://schemas.microsoft.com/office/drawing/2014/main" id="{A6F13A69-C90E-CA8E-3DE3-B69854ADDB85}"/>
              </a:ext>
            </a:extLst>
          </p:cNvPr>
          <p:cNvSpPr txBox="1"/>
          <p:nvPr/>
        </p:nvSpPr>
        <p:spPr>
          <a:xfrm>
            <a:off x="3605367" y="234749"/>
            <a:ext cx="4259179" cy="369332"/>
          </a:xfrm>
          <a:prstGeom prst="rect">
            <a:avLst/>
          </a:prstGeom>
          <a:noFill/>
        </p:spPr>
        <p:txBody>
          <a:bodyPr wrap="square" rtlCol="0">
            <a:spAutoFit/>
          </a:bodyPr>
          <a:lstStyle/>
          <a:p>
            <a:pPr algn="ctr"/>
            <a:r>
              <a:rPr lang="en-US" dirty="0"/>
              <a:t>Duncan’s Cove, Nova Scotia</a:t>
            </a:r>
          </a:p>
        </p:txBody>
      </p:sp>
      <p:sp>
        <p:nvSpPr>
          <p:cNvPr id="2" name="TextBox 1">
            <a:extLst>
              <a:ext uri="{FF2B5EF4-FFF2-40B4-BE49-F238E27FC236}">
                <a16:creationId xmlns:a16="http://schemas.microsoft.com/office/drawing/2014/main" id="{FDBF0E67-4EF3-2996-A42C-035450E99E07}"/>
              </a:ext>
            </a:extLst>
          </p:cNvPr>
          <p:cNvSpPr txBox="1"/>
          <p:nvPr/>
        </p:nvSpPr>
        <p:spPr>
          <a:xfrm>
            <a:off x="9775596" y="2950589"/>
            <a:ext cx="1651414" cy="369332"/>
          </a:xfrm>
          <a:prstGeom prst="rect">
            <a:avLst/>
          </a:prstGeom>
          <a:noFill/>
        </p:spPr>
        <p:txBody>
          <a:bodyPr wrap="none" rtlCol="0">
            <a:spAutoFit/>
          </a:bodyPr>
          <a:lstStyle/>
          <a:p>
            <a:r>
              <a:rPr lang="en-US" dirty="0"/>
              <a:t>Atlantic Ocean!</a:t>
            </a:r>
          </a:p>
        </p:txBody>
      </p:sp>
    </p:spTree>
    <p:extLst>
      <p:ext uri="{BB962C8B-B14F-4D97-AF65-F5344CB8AC3E}">
        <p14:creationId xmlns:p14="http://schemas.microsoft.com/office/powerpoint/2010/main" val="1403970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C3CB-8176-CD02-FFF6-F1542F706D23}"/>
              </a:ext>
            </a:extLst>
          </p:cNvPr>
          <p:cNvSpPr>
            <a:spLocks noGrp="1"/>
          </p:cNvSpPr>
          <p:nvPr>
            <p:ph type="title"/>
          </p:nvPr>
        </p:nvSpPr>
        <p:spPr/>
        <p:txBody>
          <a:bodyPr/>
          <a:lstStyle/>
          <a:p>
            <a:r>
              <a:rPr lang="en-US" dirty="0"/>
              <a:t>Epinephrine Reaction</a:t>
            </a:r>
          </a:p>
        </p:txBody>
      </p:sp>
      <p:sp>
        <p:nvSpPr>
          <p:cNvPr id="3" name="Content Placeholder 2">
            <a:extLst>
              <a:ext uri="{FF2B5EF4-FFF2-40B4-BE49-F238E27FC236}">
                <a16:creationId xmlns:a16="http://schemas.microsoft.com/office/drawing/2014/main" id="{D5DBF93C-540F-83D6-906B-6955C1842147}"/>
              </a:ext>
            </a:extLst>
          </p:cNvPr>
          <p:cNvSpPr>
            <a:spLocks noGrp="1"/>
          </p:cNvSpPr>
          <p:nvPr>
            <p:ph sz="half" idx="1"/>
          </p:nvPr>
        </p:nvSpPr>
        <p:spPr/>
        <p:txBody>
          <a:bodyPr>
            <a:normAutofit lnSpcReduction="10000"/>
          </a:bodyPr>
          <a:lstStyle/>
          <a:p>
            <a:pPr marL="0">
              <a:spcBef>
                <a:spcPts val="0"/>
              </a:spcBef>
              <a:spcAft>
                <a:spcPts val="0"/>
              </a:spcAft>
            </a:pPr>
            <a:r>
              <a:rPr lang="en-US" b="1" u="sng" dirty="0"/>
              <a:t>More common Side effects</a:t>
            </a:r>
            <a:r>
              <a:rPr lang="en-US" dirty="0"/>
              <a:t>: </a:t>
            </a:r>
          </a:p>
          <a:p>
            <a:pPr marL="251460" indent="-342900">
              <a:spcBef>
                <a:spcPts val="0"/>
              </a:spcBef>
              <a:spcAft>
                <a:spcPts val="0"/>
              </a:spcAft>
              <a:buFont typeface="Arial" panose="020B0604020202020204" pitchFamily="34" charset="0"/>
              <a:buChar char="•"/>
            </a:pPr>
            <a:r>
              <a:rPr lang="en-US" b="0" i="0" dirty="0">
                <a:solidFill>
                  <a:srgbClr val="000000"/>
                </a:solidFill>
                <a:effectLst/>
              </a:rPr>
              <a:t>Tachycardia</a:t>
            </a:r>
          </a:p>
          <a:p>
            <a:pPr marL="251460" indent="-342900">
              <a:spcBef>
                <a:spcPts val="0"/>
              </a:spcBef>
              <a:spcAft>
                <a:spcPts val="0"/>
              </a:spcAft>
              <a:buFont typeface="Arial" panose="020B0604020202020204" pitchFamily="34" charset="0"/>
              <a:buChar char="•"/>
            </a:pPr>
            <a:r>
              <a:rPr lang="en-US" b="0" i="0" dirty="0">
                <a:solidFill>
                  <a:srgbClr val="000000"/>
                </a:solidFill>
                <a:effectLst/>
              </a:rPr>
              <a:t>Hypertension</a:t>
            </a:r>
            <a:endParaRPr lang="en-US" dirty="0">
              <a:solidFill>
                <a:srgbClr val="000000"/>
              </a:solidFill>
            </a:endParaRPr>
          </a:p>
          <a:p>
            <a:pPr marL="251460" indent="-342900">
              <a:spcBef>
                <a:spcPts val="0"/>
              </a:spcBef>
              <a:spcAft>
                <a:spcPts val="0"/>
              </a:spcAft>
              <a:buFont typeface="Arial" panose="020B0604020202020204" pitchFamily="34" charset="0"/>
              <a:buChar char="•"/>
            </a:pPr>
            <a:r>
              <a:rPr lang="en-US" b="0" i="0" dirty="0">
                <a:solidFill>
                  <a:srgbClr val="000000"/>
                </a:solidFill>
                <a:effectLst/>
              </a:rPr>
              <a:t>Headache</a:t>
            </a:r>
          </a:p>
          <a:p>
            <a:pPr marL="251460" indent="-342900">
              <a:spcBef>
                <a:spcPts val="0"/>
              </a:spcBef>
              <a:spcAft>
                <a:spcPts val="0"/>
              </a:spcAft>
              <a:buFont typeface="Arial" panose="020B0604020202020204" pitchFamily="34" charset="0"/>
              <a:buChar char="•"/>
            </a:pPr>
            <a:r>
              <a:rPr lang="en-US" b="0" i="0" dirty="0">
                <a:solidFill>
                  <a:srgbClr val="000000"/>
                </a:solidFill>
                <a:effectLst/>
              </a:rPr>
              <a:t>anxiety, apprehension</a:t>
            </a:r>
          </a:p>
          <a:p>
            <a:pPr marL="251460" indent="-342900">
              <a:spcBef>
                <a:spcPts val="0"/>
              </a:spcBef>
              <a:spcAft>
                <a:spcPts val="0"/>
              </a:spcAft>
              <a:buFont typeface="Arial" panose="020B0604020202020204" pitchFamily="34" charset="0"/>
              <a:buChar char="•"/>
            </a:pPr>
            <a:r>
              <a:rPr lang="en-US" b="0" i="0" dirty="0">
                <a:solidFill>
                  <a:srgbClr val="000000"/>
                </a:solidFill>
                <a:effectLst/>
              </a:rPr>
              <a:t>palpitations, diaphoresis</a:t>
            </a:r>
          </a:p>
          <a:p>
            <a:pPr marL="251460" indent="-342900">
              <a:spcBef>
                <a:spcPts val="0"/>
              </a:spcBef>
              <a:spcAft>
                <a:spcPts val="0"/>
              </a:spcAft>
              <a:buFont typeface="Arial" panose="020B0604020202020204" pitchFamily="34" charset="0"/>
              <a:buChar char="•"/>
            </a:pPr>
            <a:r>
              <a:rPr lang="en-US" b="0" i="0" dirty="0">
                <a:solidFill>
                  <a:srgbClr val="000000"/>
                </a:solidFill>
                <a:effectLst/>
              </a:rPr>
              <a:t>nausea, vomiting, </a:t>
            </a:r>
          </a:p>
          <a:p>
            <a:pPr marL="251460" indent="-342900">
              <a:spcBef>
                <a:spcPts val="0"/>
              </a:spcBef>
              <a:spcAft>
                <a:spcPts val="0"/>
              </a:spcAft>
              <a:buFont typeface="Arial" panose="020B0604020202020204" pitchFamily="34" charset="0"/>
              <a:buChar char="•"/>
            </a:pPr>
            <a:r>
              <a:rPr lang="en-US" b="0" i="0" dirty="0">
                <a:solidFill>
                  <a:srgbClr val="000000"/>
                </a:solidFill>
                <a:effectLst/>
              </a:rPr>
              <a:t>Weakness</a:t>
            </a:r>
          </a:p>
          <a:p>
            <a:pPr marL="251460" indent="-342900">
              <a:spcBef>
                <a:spcPts val="0"/>
              </a:spcBef>
              <a:spcAft>
                <a:spcPts val="0"/>
              </a:spcAft>
              <a:buFont typeface="Arial" panose="020B0604020202020204" pitchFamily="34" charset="0"/>
              <a:buChar char="•"/>
            </a:pPr>
            <a:r>
              <a:rPr lang="en-US" b="0" i="0" dirty="0">
                <a:solidFill>
                  <a:srgbClr val="000000"/>
                </a:solidFill>
                <a:effectLst/>
              </a:rPr>
              <a:t>tremors</a:t>
            </a:r>
          </a:p>
          <a:p>
            <a:pPr marL="251460" indent="-342900">
              <a:spcBef>
                <a:spcPts val="0"/>
              </a:spcBef>
              <a:spcAft>
                <a:spcPts val="0"/>
              </a:spcAft>
              <a:buFont typeface="Arial" panose="020B0604020202020204" pitchFamily="34" charset="0"/>
              <a:buChar char="•"/>
            </a:pPr>
            <a:r>
              <a:rPr lang="en-US" dirty="0">
                <a:solidFill>
                  <a:srgbClr val="000000"/>
                </a:solidFill>
              </a:rPr>
              <a:t>Intraorally: </a:t>
            </a:r>
            <a:r>
              <a:rPr lang="en-US" dirty="0"/>
              <a:t>Mouth ulcers</a:t>
            </a:r>
          </a:p>
          <a:p>
            <a:pPr marL="0" indent="0">
              <a:spcBef>
                <a:spcPts val="0"/>
              </a:spcBef>
              <a:spcAft>
                <a:spcPts val="0"/>
              </a:spcAft>
              <a:buNone/>
            </a:pPr>
            <a:endParaRPr lang="en-US" dirty="0"/>
          </a:p>
          <a:p>
            <a:pPr marL="0" indent="0">
              <a:spcBef>
                <a:spcPts val="0"/>
              </a:spcBef>
              <a:spcAft>
                <a:spcPts val="0"/>
              </a:spcAft>
              <a:buNone/>
            </a:pPr>
            <a:r>
              <a:rPr lang="en-US" dirty="0"/>
              <a:t>Less commonly:</a:t>
            </a:r>
          </a:p>
          <a:p>
            <a:pPr>
              <a:spcBef>
                <a:spcPts val="0"/>
              </a:spcBef>
              <a:spcAft>
                <a:spcPts val="0"/>
              </a:spcAft>
              <a:buFont typeface="Arial" panose="020B0604020202020204" pitchFamily="34" charset="0"/>
              <a:buChar char="•"/>
            </a:pPr>
            <a:r>
              <a:rPr lang="en-US" dirty="0"/>
              <a:t>Blurred vision</a:t>
            </a:r>
          </a:p>
          <a:p>
            <a:pPr>
              <a:spcBef>
                <a:spcPts val="0"/>
              </a:spcBef>
              <a:spcAft>
                <a:spcPts val="0"/>
              </a:spcAft>
              <a:buFont typeface="Arial" panose="020B0604020202020204" pitchFamily="34" charset="0"/>
              <a:buChar char="•"/>
            </a:pPr>
            <a:r>
              <a:rPr lang="en-US" dirty="0"/>
              <a:t>Facial paralysis</a:t>
            </a:r>
          </a:p>
          <a:p>
            <a:pPr>
              <a:spcBef>
                <a:spcPts val="0"/>
              </a:spcBef>
              <a:spcAft>
                <a:spcPts val="0"/>
              </a:spcAft>
              <a:buFont typeface="Arial" panose="020B0604020202020204" pitchFamily="34" charset="0"/>
              <a:buChar char="•"/>
            </a:pPr>
            <a:r>
              <a:rPr lang="en-US" dirty="0"/>
              <a:t>Lockjaw</a:t>
            </a:r>
          </a:p>
          <a:p>
            <a:pPr>
              <a:spcBef>
                <a:spcPts val="0"/>
              </a:spcBef>
              <a:spcAft>
                <a:spcPts val="0"/>
              </a:spcAft>
              <a:buFont typeface="Arial" panose="020B0604020202020204" pitchFamily="34" charset="0"/>
              <a:buChar char="•"/>
            </a:pPr>
            <a:r>
              <a:rPr lang="en-US" dirty="0"/>
              <a:t>Muscle spasms in neck and </a:t>
            </a:r>
            <a:r>
              <a:rPr lang="en-US" dirty="0" err="1"/>
              <a:t>and</a:t>
            </a:r>
            <a:r>
              <a:rPr lang="en-US" dirty="0"/>
              <a:t> back</a:t>
            </a:r>
          </a:p>
        </p:txBody>
      </p:sp>
      <p:sp>
        <p:nvSpPr>
          <p:cNvPr id="6" name="Content Placeholder 5">
            <a:extLst>
              <a:ext uri="{FF2B5EF4-FFF2-40B4-BE49-F238E27FC236}">
                <a16:creationId xmlns:a16="http://schemas.microsoft.com/office/drawing/2014/main" id="{ECC50F4F-EABA-BA9A-26FC-576F525278C5}"/>
              </a:ext>
            </a:extLst>
          </p:cNvPr>
          <p:cNvSpPr>
            <a:spLocks noGrp="1"/>
          </p:cNvSpPr>
          <p:nvPr>
            <p:ph sz="half" idx="2"/>
          </p:nvPr>
        </p:nvSpPr>
        <p:spPr>
          <a:xfrm>
            <a:off x="6078249" y="1845734"/>
            <a:ext cx="4286598" cy="4023360"/>
          </a:xfrm>
        </p:spPr>
        <p:txBody>
          <a:bodyPr/>
          <a:lstStyle/>
          <a:p>
            <a:r>
              <a:rPr lang="en-US" dirty="0"/>
              <a:t>Allergies to Epinephrine is very unlikely. </a:t>
            </a:r>
          </a:p>
          <a:p>
            <a:pPr lvl="1"/>
            <a:r>
              <a:rPr lang="en-US" dirty="0"/>
              <a:t>Most likely allergic the to sulfite preservatives in the local anesthetic. </a:t>
            </a:r>
          </a:p>
          <a:p>
            <a:pPr marL="201168" lvl="1" indent="0">
              <a:buNone/>
            </a:pPr>
            <a:endParaRPr lang="en-US" dirty="0"/>
          </a:p>
          <a:p>
            <a:pPr marL="201168" lvl="1" indent="0">
              <a:buNone/>
            </a:pPr>
            <a:r>
              <a:rPr lang="en-US" b="1" u="sng" dirty="0"/>
              <a:t>Higher Risk factors</a:t>
            </a:r>
            <a:r>
              <a:rPr lang="en-US" dirty="0"/>
              <a:t>: </a:t>
            </a:r>
          </a:p>
          <a:p>
            <a:pPr lvl="1">
              <a:buFont typeface="Arial" panose="020B0604020202020204" pitchFamily="34" charset="0"/>
              <a:buChar char="•"/>
            </a:pPr>
            <a:r>
              <a:rPr lang="en-US" dirty="0"/>
              <a:t>Elderly</a:t>
            </a:r>
          </a:p>
          <a:p>
            <a:pPr lvl="1">
              <a:buFont typeface="Arial" panose="020B0604020202020204" pitchFamily="34" charset="0"/>
              <a:buChar char="•"/>
            </a:pPr>
            <a:r>
              <a:rPr lang="en-US" dirty="0"/>
              <a:t>Uncontrolled Hyperthyroidism</a:t>
            </a:r>
          </a:p>
          <a:p>
            <a:pPr lvl="1">
              <a:buFont typeface="Arial" panose="020B0604020202020204" pitchFamily="34" charset="0"/>
              <a:buChar char="•"/>
            </a:pPr>
            <a:r>
              <a:rPr lang="en-US" dirty="0"/>
              <a:t>Uncontrolled HTN</a:t>
            </a:r>
          </a:p>
          <a:p>
            <a:pPr lvl="1">
              <a:buFont typeface="Arial" panose="020B0604020202020204" pitchFamily="34" charset="0"/>
              <a:buChar char="•"/>
            </a:pPr>
            <a:endParaRPr lang="en-US" dirty="0"/>
          </a:p>
          <a:p>
            <a:pPr marL="201168" lvl="1" indent="0">
              <a:buNone/>
            </a:pPr>
            <a:r>
              <a:rPr lang="en-US" b="1" u="sng" dirty="0"/>
              <a:t>How to Prevent? </a:t>
            </a:r>
          </a:p>
          <a:p>
            <a:pPr lvl="1">
              <a:buFont typeface="Arial" panose="020B0604020202020204" pitchFamily="34" charset="0"/>
              <a:buChar char="•"/>
            </a:pPr>
            <a:r>
              <a:rPr lang="en-US" dirty="0"/>
              <a:t>Aspirate</a:t>
            </a:r>
          </a:p>
          <a:p>
            <a:pPr marL="201168" lvl="1" indent="0">
              <a:buNone/>
            </a:pPr>
            <a:endParaRPr lang="en-US" dirty="0"/>
          </a:p>
        </p:txBody>
      </p:sp>
      <p:pic>
        <p:nvPicPr>
          <p:cNvPr id="4" name="Picture 3">
            <a:extLst>
              <a:ext uri="{FF2B5EF4-FFF2-40B4-BE49-F238E27FC236}">
                <a16:creationId xmlns:a16="http://schemas.microsoft.com/office/drawing/2014/main" id="{08FF59AC-5C42-B54F-67BD-18416D49F3BF}"/>
              </a:ext>
            </a:extLst>
          </p:cNvPr>
          <p:cNvPicPr>
            <a:picLocks noChangeAspect="1"/>
          </p:cNvPicPr>
          <p:nvPr/>
        </p:nvPicPr>
        <p:blipFill>
          <a:blip r:embed="rId2"/>
          <a:stretch>
            <a:fillRect/>
          </a:stretch>
        </p:blipFill>
        <p:spPr>
          <a:xfrm>
            <a:off x="10436462" y="0"/>
            <a:ext cx="3511075" cy="269556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8D81CCB7-A5C3-0C01-3B91-3B257BC477E2}"/>
                  </a:ext>
                </a:extLst>
              </p14:cNvPr>
              <p14:cNvContentPartPr/>
              <p14:nvPr/>
            </p14:nvContentPartPr>
            <p14:xfrm>
              <a:off x="10812811" y="2176743"/>
              <a:ext cx="360" cy="360"/>
            </p14:xfrm>
          </p:contentPart>
        </mc:Choice>
        <mc:Fallback xmlns="">
          <p:pic>
            <p:nvPicPr>
              <p:cNvPr id="5" name="Ink 4">
                <a:extLst>
                  <a:ext uri="{FF2B5EF4-FFF2-40B4-BE49-F238E27FC236}">
                    <a16:creationId xmlns:a16="http://schemas.microsoft.com/office/drawing/2014/main" id="{8D81CCB7-A5C3-0C01-3B91-3B257BC477E2}"/>
                  </a:ext>
                </a:extLst>
              </p:cNvPr>
              <p:cNvPicPr/>
              <p:nvPr/>
            </p:nvPicPr>
            <p:blipFill>
              <a:blip r:embed="rId4"/>
              <a:stretch>
                <a:fillRect/>
              </a:stretch>
            </p:blipFill>
            <p:spPr>
              <a:xfrm>
                <a:off x="10777171" y="2141103"/>
                <a:ext cx="72000" cy="72000"/>
              </a:xfrm>
              <a:prstGeom prst="rect">
                <a:avLst/>
              </a:prstGeom>
            </p:spPr>
          </p:pic>
        </mc:Fallback>
      </mc:AlternateContent>
      <p:grpSp>
        <p:nvGrpSpPr>
          <p:cNvPr id="11" name="Group 10">
            <a:extLst>
              <a:ext uri="{FF2B5EF4-FFF2-40B4-BE49-F238E27FC236}">
                <a16:creationId xmlns:a16="http://schemas.microsoft.com/office/drawing/2014/main" id="{14AA1328-1157-195D-CD02-A18C2B96A573}"/>
              </a:ext>
            </a:extLst>
          </p:cNvPr>
          <p:cNvGrpSpPr/>
          <p:nvPr/>
        </p:nvGrpSpPr>
        <p:grpSpPr>
          <a:xfrm>
            <a:off x="10812811" y="2205543"/>
            <a:ext cx="43560" cy="44280"/>
            <a:chOff x="10812811" y="2205543"/>
            <a:chExt cx="43560" cy="44280"/>
          </a:xfrm>
        </p:grpSpPr>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567D1123-7905-2775-E5DB-BEB9A3E3B6C7}"/>
                    </a:ext>
                  </a:extLst>
                </p14:cNvPr>
                <p14:cNvContentPartPr/>
                <p14:nvPr/>
              </p14:nvContentPartPr>
              <p14:xfrm>
                <a:off x="10856011" y="2205543"/>
                <a:ext cx="360" cy="2880"/>
              </p14:xfrm>
            </p:contentPart>
          </mc:Choice>
          <mc:Fallback xmlns="">
            <p:pic>
              <p:nvPicPr>
                <p:cNvPr id="9" name="Ink 8">
                  <a:extLst>
                    <a:ext uri="{FF2B5EF4-FFF2-40B4-BE49-F238E27FC236}">
                      <a16:creationId xmlns:a16="http://schemas.microsoft.com/office/drawing/2014/main" id="{567D1123-7905-2775-E5DB-BEB9A3E3B6C7}"/>
                    </a:ext>
                  </a:extLst>
                </p:cNvPr>
                <p:cNvPicPr/>
                <p:nvPr/>
              </p:nvPicPr>
              <p:blipFill>
                <a:blip r:embed="rId6"/>
                <a:stretch>
                  <a:fillRect/>
                </a:stretch>
              </p:blipFill>
              <p:spPr>
                <a:xfrm>
                  <a:off x="10820371" y="2169903"/>
                  <a:ext cx="720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7603FB41-390F-ABAE-C5D8-EA13DD54E406}"/>
                    </a:ext>
                  </a:extLst>
                </p14:cNvPr>
                <p14:cNvContentPartPr/>
                <p14:nvPr/>
              </p14:nvContentPartPr>
              <p14:xfrm>
                <a:off x="10812811" y="2249463"/>
                <a:ext cx="360" cy="360"/>
              </p14:xfrm>
            </p:contentPart>
          </mc:Choice>
          <mc:Fallback xmlns="">
            <p:pic>
              <p:nvPicPr>
                <p:cNvPr id="10" name="Ink 9">
                  <a:extLst>
                    <a:ext uri="{FF2B5EF4-FFF2-40B4-BE49-F238E27FC236}">
                      <a16:creationId xmlns:a16="http://schemas.microsoft.com/office/drawing/2014/main" id="{7603FB41-390F-ABAE-C5D8-EA13DD54E406}"/>
                    </a:ext>
                  </a:extLst>
                </p:cNvPr>
                <p:cNvPicPr/>
                <p:nvPr/>
              </p:nvPicPr>
              <p:blipFill>
                <a:blip r:embed="rId4"/>
                <a:stretch>
                  <a:fillRect/>
                </a:stretch>
              </p:blipFill>
              <p:spPr>
                <a:xfrm>
                  <a:off x="10777171" y="2213823"/>
                  <a:ext cx="72000" cy="72000"/>
                </a:xfrm>
                <a:prstGeom prst="rect">
                  <a:avLst/>
                </a:prstGeom>
              </p:spPr>
            </p:pic>
          </mc:Fallback>
        </mc:AlternateContent>
      </p:grpSp>
    </p:spTree>
    <p:extLst>
      <p:ext uri="{BB962C8B-B14F-4D97-AF65-F5344CB8AC3E}">
        <p14:creationId xmlns:p14="http://schemas.microsoft.com/office/powerpoint/2010/main" val="209402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animEffect transition="in" filter="fade">
                                      <p:cBhvr>
                                        <p:cTn id="25" dur="500"/>
                                        <p:tgtEl>
                                          <p:spTgt spid="6">
                                            <p:txEl>
                                              <p:pRg st="8" end="8"/>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9" end="9"/>
                                            </p:txEl>
                                          </p:spTgt>
                                        </p:tgtEl>
                                        <p:attrNameLst>
                                          <p:attrName>style.visibility</p:attrName>
                                        </p:attrNameLst>
                                      </p:cBhvr>
                                      <p:to>
                                        <p:strVal val="visible"/>
                                      </p:to>
                                    </p:set>
                                    <p:animEffect transition="in" filter="fade">
                                      <p:cBhvr>
                                        <p:cTn id="28"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FB1E-23C0-F77E-DCD0-9E56C6004E51}"/>
              </a:ext>
            </a:extLst>
          </p:cNvPr>
          <p:cNvSpPr>
            <a:spLocks noGrp="1"/>
          </p:cNvSpPr>
          <p:nvPr>
            <p:ph type="title"/>
          </p:nvPr>
        </p:nvSpPr>
        <p:spPr/>
        <p:txBody>
          <a:bodyPr>
            <a:normAutofit/>
          </a:bodyPr>
          <a:lstStyle/>
          <a:p>
            <a:r>
              <a:rPr lang="en-US" sz="3200" dirty="0"/>
              <a:t>Epinephrine Reaction-</a:t>
            </a:r>
            <a:r>
              <a:rPr lang="en-US" dirty="0"/>
              <a:t>Management</a:t>
            </a:r>
          </a:p>
        </p:txBody>
      </p:sp>
      <p:sp>
        <p:nvSpPr>
          <p:cNvPr id="3" name="Content Placeholder 2">
            <a:extLst>
              <a:ext uri="{FF2B5EF4-FFF2-40B4-BE49-F238E27FC236}">
                <a16:creationId xmlns:a16="http://schemas.microsoft.com/office/drawing/2014/main" id="{0A7F1E73-653E-CEBC-1354-76213AD0D474}"/>
              </a:ext>
            </a:extLst>
          </p:cNvPr>
          <p:cNvSpPr>
            <a:spLocks noGrp="1"/>
          </p:cNvSpPr>
          <p:nvPr>
            <p:ph idx="1"/>
          </p:nvPr>
        </p:nvSpPr>
        <p:spPr>
          <a:xfrm>
            <a:off x="1097280" y="2245784"/>
            <a:ext cx="10058400" cy="4023360"/>
          </a:xfrm>
        </p:spPr>
        <p:txBody>
          <a:bodyPr/>
          <a:lstStyle/>
          <a:p>
            <a:pPr>
              <a:buFont typeface="Arial" panose="020B0604020202020204" pitchFamily="34" charset="0"/>
              <a:buChar char="•"/>
            </a:pPr>
            <a:r>
              <a:rPr lang="en-US" sz="2800" dirty="0"/>
              <a:t>Usually resolves within in 5 mins. </a:t>
            </a:r>
          </a:p>
          <a:p>
            <a:pPr>
              <a:buFont typeface="Arial" panose="020B0604020202020204" pitchFamily="34" charset="0"/>
              <a:buChar char="•"/>
            </a:pPr>
            <a:r>
              <a:rPr lang="en-US" sz="2800" dirty="0"/>
              <a:t>Recline</a:t>
            </a:r>
          </a:p>
          <a:p>
            <a:pPr>
              <a:buFont typeface="Arial" panose="020B0604020202020204" pitchFamily="34" charset="0"/>
              <a:buChar char="•"/>
            </a:pPr>
            <a:r>
              <a:rPr lang="en-US" sz="2800" dirty="0"/>
              <a:t>O2 supplementation</a:t>
            </a:r>
          </a:p>
          <a:p>
            <a:pPr>
              <a:buFont typeface="Arial" panose="020B0604020202020204" pitchFamily="34" charset="0"/>
              <a:buChar char="•"/>
            </a:pPr>
            <a:r>
              <a:rPr lang="en-US" sz="2800" dirty="0"/>
              <a:t>Cold compresses to forehead</a:t>
            </a:r>
          </a:p>
          <a:p>
            <a:endParaRPr lang="en-US" dirty="0"/>
          </a:p>
        </p:txBody>
      </p:sp>
    </p:spTree>
    <p:extLst>
      <p:ext uri="{BB962C8B-B14F-4D97-AF65-F5344CB8AC3E}">
        <p14:creationId xmlns:p14="http://schemas.microsoft.com/office/powerpoint/2010/main" val="328411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Hypoglycemia</a:t>
            </a:r>
          </a:p>
        </p:txBody>
      </p:sp>
      <p:sp>
        <p:nvSpPr>
          <p:cNvPr id="3" name="Content Placeholder 2"/>
          <p:cNvSpPr>
            <a:spLocks noGrp="1"/>
          </p:cNvSpPr>
          <p:nvPr>
            <p:ph idx="1"/>
          </p:nvPr>
        </p:nvSpPr>
        <p:spPr>
          <a:xfrm>
            <a:off x="1501805" y="2041862"/>
            <a:ext cx="9426607" cy="4308969"/>
          </a:xfrm>
        </p:spPr>
        <p:txBody>
          <a:bodyPr>
            <a:normAutofit/>
          </a:bodyPr>
          <a:lstStyle/>
          <a:p>
            <a:pPr>
              <a:buFont typeface="Arial" panose="020B0604020202020204" pitchFamily="34" charset="0"/>
              <a:buChar char="•"/>
            </a:pPr>
            <a:r>
              <a:rPr lang="en-US" sz="2800" dirty="0"/>
              <a:t>Hypoglycemia: blood glucose level is &lt;60mg/dl</a:t>
            </a:r>
          </a:p>
          <a:p>
            <a:pPr>
              <a:buFont typeface="Arial" panose="020B0604020202020204" pitchFamily="34" charset="0"/>
              <a:buChar char="•"/>
            </a:pPr>
            <a:r>
              <a:rPr lang="en-US" sz="2800" dirty="0"/>
              <a:t>Missed meals, meds, heavy exercise, anxiety and infection can cause, </a:t>
            </a:r>
          </a:p>
          <a:p>
            <a:pPr>
              <a:buFont typeface="Arial" panose="020B0604020202020204" pitchFamily="34" charset="0"/>
              <a:buChar char="•"/>
            </a:pPr>
            <a:r>
              <a:rPr lang="en-US" sz="2800" dirty="0"/>
              <a:t>Symptoms: </a:t>
            </a:r>
          </a:p>
          <a:p>
            <a:pPr lvl="1">
              <a:buFont typeface="Arial" panose="020B0604020202020204" pitchFamily="34" charset="0"/>
              <a:buChar char="•"/>
            </a:pPr>
            <a:r>
              <a:rPr lang="en-US" sz="2400" dirty="0"/>
              <a:t>nausea, anxiety, weakness, seating, tremors. clammy skin, diaphoresis, visual disturbances, paresthesia, lethargy, irritability, delirium, confusion, seizures, coma. </a:t>
            </a:r>
          </a:p>
          <a:p>
            <a:pPr>
              <a:buFont typeface="Arial" panose="020B0604020202020204" pitchFamily="34" charset="0"/>
              <a:buChar char="•"/>
            </a:pPr>
            <a:r>
              <a:rPr lang="en-US" sz="2800" dirty="0"/>
              <a:t>Again, differentiate from cerebrovascular events, vasovagal syndrome, etc.</a:t>
            </a:r>
          </a:p>
        </p:txBody>
      </p:sp>
      <p:pic>
        <p:nvPicPr>
          <p:cNvPr id="4" name="Picture 3">
            <a:extLst>
              <a:ext uri="{FF2B5EF4-FFF2-40B4-BE49-F238E27FC236}">
                <a16:creationId xmlns:a16="http://schemas.microsoft.com/office/drawing/2014/main" id="{0E8C558F-7026-4B61-EC2B-099AFC028BFD}"/>
              </a:ext>
            </a:extLst>
          </p:cNvPr>
          <p:cNvPicPr>
            <a:picLocks noChangeAspect="1"/>
          </p:cNvPicPr>
          <p:nvPr/>
        </p:nvPicPr>
        <p:blipFill>
          <a:blip r:embed="rId3"/>
          <a:stretch>
            <a:fillRect/>
          </a:stretch>
        </p:blipFill>
        <p:spPr>
          <a:xfrm>
            <a:off x="10472779" y="0"/>
            <a:ext cx="3438442" cy="263979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6B2F81C-FCC8-720C-2D6F-A457711595DE}"/>
                  </a:ext>
                </a:extLst>
              </p14:cNvPr>
              <p14:cNvContentPartPr/>
              <p14:nvPr/>
            </p14:nvContentPartPr>
            <p14:xfrm>
              <a:off x="10455166" y="2423343"/>
              <a:ext cx="123480" cy="73800"/>
            </p14:xfrm>
          </p:contentPart>
        </mc:Choice>
        <mc:Fallback xmlns="">
          <p:pic>
            <p:nvPicPr>
              <p:cNvPr id="7" name="Ink 6">
                <a:extLst>
                  <a:ext uri="{FF2B5EF4-FFF2-40B4-BE49-F238E27FC236}">
                    <a16:creationId xmlns:a16="http://schemas.microsoft.com/office/drawing/2014/main" id="{E6B2F81C-FCC8-720C-2D6F-A457711595DE}"/>
                  </a:ext>
                </a:extLst>
              </p:cNvPr>
              <p:cNvPicPr/>
              <p:nvPr/>
            </p:nvPicPr>
            <p:blipFill>
              <a:blip r:embed="rId5"/>
              <a:stretch>
                <a:fillRect/>
              </a:stretch>
            </p:blipFill>
            <p:spPr>
              <a:xfrm>
                <a:off x="10419526" y="2387703"/>
                <a:ext cx="195120" cy="145440"/>
              </a:xfrm>
              <a:prstGeom prst="rect">
                <a:avLst/>
              </a:prstGeom>
            </p:spPr>
          </p:pic>
        </mc:Fallback>
      </mc:AlternateContent>
      <p:pic>
        <p:nvPicPr>
          <p:cNvPr id="5" name="Picture 4">
            <a:extLst>
              <a:ext uri="{FF2B5EF4-FFF2-40B4-BE49-F238E27FC236}">
                <a16:creationId xmlns:a16="http://schemas.microsoft.com/office/drawing/2014/main" id="{E7E712E1-BB0B-BA75-44C8-C1B22D46B155}"/>
              </a:ext>
            </a:extLst>
          </p:cNvPr>
          <p:cNvPicPr>
            <a:picLocks noChangeAspect="1"/>
          </p:cNvPicPr>
          <p:nvPr/>
        </p:nvPicPr>
        <p:blipFill>
          <a:blip r:embed="rId6"/>
          <a:stretch>
            <a:fillRect/>
          </a:stretch>
        </p:blipFill>
        <p:spPr>
          <a:xfrm>
            <a:off x="349109" y="1737360"/>
            <a:ext cx="914479" cy="45967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ox(in)">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a:t>Hypoglycemia</a:t>
            </a:r>
            <a:r>
              <a:rPr lang="en-US" dirty="0"/>
              <a:t>- Management</a:t>
            </a:r>
          </a:p>
        </p:txBody>
      </p:sp>
      <p:sp>
        <p:nvSpPr>
          <p:cNvPr id="3" name="Content Placeholder 2"/>
          <p:cNvSpPr>
            <a:spLocks noGrp="1"/>
          </p:cNvSpPr>
          <p:nvPr>
            <p:ph idx="1"/>
          </p:nvPr>
        </p:nvSpPr>
        <p:spPr>
          <a:xfrm>
            <a:off x="1222767" y="1875719"/>
            <a:ext cx="8948278" cy="4164659"/>
          </a:xfrm>
        </p:spPr>
        <p:txBody>
          <a:bodyPr>
            <a:normAutofit lnSpcReduction="10000"/>
          </a:bodyPr>
          <a:lstStyle/>
          <a:p>
            <a:pPr>
              <a:buFont typeface="Wingdings" panose="05000000000000000000" pitchFamily="2" charset="2"/>
              <a:buChar char="Ø"/>
            </a:pPr>
            <a:r>
              <a:rPr lang="en-US" sz="2800" dirty="0"/>
              <a:t>Place in semi reclined position</a:t>
            </a:r>
          </a:p>
          <a:p>
            <a:pPr>
              <a:buFont typeface="Wingdings" panose="05000000000000000000" pitchFamily="2" charset="2"/>
              <a:buChar char="Ø"/>
            </a:pPr>
            <a:r>
              <a:rPr lang="en-US" sz="2800" dirty="0"/>
              <a:t>have juice available for pts</a:t>
            </a:r>
          </a:p>
          <a:p>
            <a:pPr>
              <a:buFont typeface="Wingdings" panose="05000000000000000000" pitchFamily="2" charset="2"/>
              <a:buChar char="Ø"/>
            </a:pPr>
            <a:r>
              <a:rPr lang="en-US" sz="2800" dirty="0"/>
              <a:t>Measure blood sugar level</a:t>
            </a:r>
          </a:p>
          <a:p>
            <a:pPr>
              <a:buFont typeface="Wingdings" panose="05000000000000000000" pitchFamily="2" charset="2"/>
              <a:buChar char="Ø"/>
            </a:pPr>
            <a:r>
              <a:rPr lang="en-US" sz="2800" dirty="0"/>
              <a:t>Attain IV access</a:t>
            </a:r>
          </a:p>
          <a:p>
            <a:pPr>
              <a:buFont typeface="Wingdings" panose="05000000000000000000" pitchFamily="2" charset="2"/>
              <a:buChar char="Ø"/>
            </a:pPr>
            <a:r>
              <a:rPr lang="en-US" sz="2800" dirty="0"/>
              <a:t>Administer 1 ampule of 50% dextrose (25g of sugar) </a:t>
            </a:r>
          </a:p>
          <a:p>
            <a:pPr>
              <a:buFont typeface="Wingdings" panose="05000000000000000000" pitchFamily="2" charset="2"/>
              <a:buChar char="Ø"/>
            </a:pPr>
            <a:r>
              <a:rPr lang="en-US" sz="2800" dirty="0"/>
              <a:t>Frosting can be applied sublingually</a:t>
            </a:r>
          </a:p>
          <a:p>
            <a:pPr>
              <a:buFont typeface="Wingdings" panose="05000000000000000000" pitchFamily="2" charset="2"/>
              <a:buChar char="Ø"/>
            </a:pPr>
            <a:r>
              <a:rPr lang="en-US" sz="2800" dirty="0"/>
              <a:t>1 mg of glucagon IM/SC can also be given. </a:t>
            </a:r>
          </a:p>
          <a:p>
            <a:pPr>
              <a:buFont typeface="Wingdings" panose="05000000000000000000" pitchFamily="2" charset="2"/>
              <a:buChar char="Ø"/>
            </a:pPr>
            <a:r>
              <a:rPr lang="en-US" sz="2800" dirty="0"/>
              <a:t>Monitor!</a:t>
            </a:r>
          </a:p>
          <a:p>
            <a:endParaRPr lang="en-US" dirty="0"/>
          </a:p>
        </p:txBody>
      </p:sp>
      <p:pic>
        <p:nvPicPr>
          <p:cNvPr id="4" name="Picture 3" descr="images.jpg"/>
          <p:cNvPicPr>
            <a:picLocks noChangeAspect="1"/>
          </p:cNvPicPr>
          <p:nvPr/>
        </p:nvPicPr>
        <p:blipFill>
          <a:blip r:embed="rId3"/>
          <a:stretch>
            <a:fillRect/>
          </a:stretch>
        </p:blipFill>
        <p:spPr>
          <a:xfrm>
            <a:off x="7884888" y="1218464"/>
            <a:ext cx="1981200" cy="1981200"/>
          </a:xfrm>
          <a:prstGeom prst="rect">
            <a:avLst/>
          </a:prstGeom>
        </p:spPr>
      </p:pic>
      <p:pic>
        <p:nvPicPr>
          <p:cNvPr id="5" name="Picture 4" descr="Blood-Glucose-Monitoring-System-BH-BG423B-.jpg"/>
          <p:cNvPicPr>
            <a:picLocks noChangeAspect="1"/>
          </p:cNvPicPr>
          <p:nvPr/>
        </p:nvPicPr>
        <p:blipFill>
          <a:blip r:embed="rId4" cstate="print"/>
          <a:stretch>
            <a:fillRect/>
          </a:stretch>
        </p:blipFill>
        <p:spPr>
          <a:xfrm>
            <a:off x="6759721" y="2314717"/>
            <a:ext cx="953574" cy="1134902"/>
          </a:xfrm>
          <a:prstGeom prst="rect">
            <a:avLst/>
          </a:prstGeom>
        </p:spPr>
      </p:pic>
      <p:pic>
        <p:nvPicPr>
          <p:cNvPr id="6" name="Picture 5" descr="Blood-Glucose-Monitoring-System-Blood-Sugar-Meter-BG-102-.jpg"/>
          <p:cNvPicPr>
            <a:picLocks noChangeAspect="1"/>
          </p:cNvPicPr>
          <p:nvPr/>
        </p:nvPicPr>
        <p:blipFill>
          <a:blip r:embed="rId5" cstate="print"/>
          <a:stretch>
            <a:fillRect/>
          </a:stretch>
        </p:blipFill>
        <p:spPr>
          <a:xfrm>
            <a:off x="10037681" y="2552040"/>
            <a:ext cx="1294385" cy="1295248"/>
          </a:xfrm>
          <a:prstGeom prst="rect">
            <a:avLst/>
          </a:prstGeom>
        </p:spPr>
      </p:pic>
      <p:pic>
        <p:nvPicPr>
          <p:cNvPr id="7" name="Picture 6" descr="405074787_76eebfa1d8.jpg"/>
          <p:cNvPicPr>
            <a:picLocks noChangeAspect="1"/>
          </p:cNvPicPr>
          <p:nvPr/>
        </p:nvPicPr>
        <p:blipFill>
          <a:blip r:embed="rId6" cstate="print"/>
          <a:stretch>
            <a:fillRect/>
          </a:stretch>
        </p:blipFill>
        <p:spPr>
          <a:xfrm flipH="1">
            <a:off x="5672665" y="5424469"/>
            <a:ext cx="1317816" cy="1250950"/>
          </a:xfrm>
          <a:prstGeom prst="rect">
            <a:avLst/>
          </a:prstGeom>
        </p:spPr>
      </p:pic>
      <p:pic>
        <p:nvPicPr>
          <p:cNvPr id="9" name="Picture 8" descr="pg_christmas-rtdtubes_m_1954_general.jpg"/>
          <p:cNvPicPr>
            <a:picLocks noChangeAspect="1"/>
          </p:cNvPicPr>
          <p:nvPr/>
        </p:nvPicPr>
        <p:blipFill>
          <a:blip r:embed="rId7"/>
          <a:stretch>
            <a:fillRect/>
          </a:stretch>
        </p:blipFill>
        <p:spPr>
          <a:xfrm>
            <a:off x="8133151" y="4432972"/>
            <a:ext cx="2037893" cy="2037893"/>
          </a:xfrm>
          <a:prstGeom prst="rect">
            <a:avLst/>
          </a:prstGeom>
        </p:spPr>
      </p:pic>
      <p:pic>
        <p:nvPicPr>
          <p:cNvPr id="8" name="Picture 7">
            <a:extLst>
              <a:ext uri="{FF2B5EF4-FFF2-40B4-BE49-F238E27FC236}">
                <a16:creationId xmlns:a16="http://schemas.microsoft.com/office/drawing/2014/main" id="{2E6E2529-7B81-6F64-818D-55D94CA95220}"/>
              </a:ext>
            </a:extLst>
          </p:cNvPr>
          <p:cNvPicPr>
            <a:picLocks noChangeAspect="1"/>
          </p:cNvPicPr>
          <p:nvPr/>
        </p:nvPicPr>
        <p:blipFill>
          <a:blip r:embed="rId8"/>
          <a:stretch>
            <a:fillRect/>
          </a:stretch>
        </p:blipFill>
        <p:spPr>
          <a:xfrm>
            <a:off x="182801" y="1659657"/>
            <a:ext cx="914479" cy="45967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A57FBA-05E7-BD5B-43B8-9E41F286B9E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246063"/>
            <a:ext cx="10517188" cy="5916612"/>
          </a:xfrm>
        </p:spPr>
      </p:pic>
    </p:spTree>
    <p:extLst>
      <p:ext uri="{BB962C8B-B14F-4D97-AF65-F5344CB8AC3E}">
        <p14:creationId xmlns:p14="http://schemas.microsoft.com/office/powerpoint/2010/main" val="680480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4787-8047-7E23-1641-A9F59653160F}"/>
              </a:ext>
            </a:extLst>
          </p:cNvPr>
          <p:cNvSpPr>
            <a:spLocks noGrp="1"/>
          </p:cNvSpPr>
          <p:nvPr>
            <p:ph type="title"/>
          </p:nvPr>
        </p:nvSpPr>
        <p:spPr>
          <a:xfrm>
            <a:off x="1814470" y="2247247"/>
            <a:ext cx="3473753" cy="1770045"/>
          </a:xfrm>
        </p:spPr>
        <p:txBody>
          <a:bodyPr>
            <a:normAutofit fontScale="90000"/>
          </a:bodyPr>
          <a:lstStyle/>
          <a:p>
            <a:pPr algn="l"/>
            <a:r>
              <a:rPr lang="en-US" dirty="0"/>
              <a:t>Most common emergencies reported in Dental settings: </a:t>
            </a:r>
          </a:p>
        </p:txBody>
      </p:sp>
      <p:pic>
        <p:nvPicPr>
          <p:cNvPr id="17" name="Picture 16">
            <a:extLst>
              <a:ext uri="{FF2B5EF4-FFF2-40B4-BE49-F238E27FC236}">
                <a16:creationId xmlns:a16="http://schemas.microsoft.com/office/drawing/2014/main" id="{0040907B-53DB-CDE5-EB9F-B5A27B9CE4D2}"/>
              </a:ext>
            </a:extLst>
          </p:cNvPr>
          <p:cNvPicPr>
            <a:picLocks noChangeAspect="1"/>
          </p:cNvPicPr>
          <p:nvPr/>
        </p:nvPicPr>
        <p:blipFill>
          <a:blip r:embed="rId2"/>
          <a:stretch>
            <a:fillRect/>
          </a:stretch>
        </p:blipFill>
        <p:spPr>
          <a:xfrm>
            <a:off x="6094933" y="144283"/>
            <a:ext cx="4315332" cy="6569431"/>
          </a:xfrm>
          <a:prstGeom prst="rect">
            <a:avLst/>
          </a:prstGeom>
        </p:spPr>
      </p:pic>
      <p:sp>
        <p:nvSpPr>
          <p:cNvPr id="19" name="Rectangle 18">
            <a:extLst>
              <a:ext uri="{FF2B5EF4-FFF2-40B4-BE49-F238E27FC236}">
                <a16:creationId xmlns:a16="http://schemas.microsoft.com/office/drawing/2014/main" id="{27185E8C-D628-339A-2D9C-FD2E0198C8B4}"/>
              </a:ext>
            </a:extLst>
          </p:cNvPr>
          <p:cNvSpPr/>
          <p:nvPr/>
        </p:nvSpPr>
        <p:spPr>
          <a:xfrm>
            <a:off x="6094934" y="3429000"/>
            <a:ext cx="4312972" cy="3326363"/>
          </a:xfrm>
          <a:prstGeom prst="rect">
            <a:avLst/>
          </a:prstGeom>
          <a:solidFill>
            <a:srgbClr val="404040">
              <a:alpha val="8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75B9EF7-3576-BCB7-0A76-C6E248B6F42F}"/>
              </a:ext>
            </a:extLst>
          </p:cNvPr>
          <p:cNvSpPr txBox="1"/>
          <p:nvPr/>
        </p:nvSpPr>
        <p:spPr>
          <a:xfrm>
            <a:off x="1394759" y="6306932"/>
            <a:ext cx="5296986" cy="215444"/>
          </a:xfrm>
          <a:prstGeom prst="rect">
            <a:avLst/>
          </a:prstGeom>
          <a:noFill/>
        </p:spPr>
        <p:txBody>
          <a:bodyPr wrap="square" rtlCol="0">
            <a:spAutoFit/>
          </a:bodyPr>
          <a:lstStyle/>
          <a:p>
            <a:r>
              <a:rPr lang="en-US" sz="800" dirty="0"/>
              <a:t>Malamed, S. Medical emergencies in the dental Office, 8</a:t>
            </a:r>
            <a:r>
              <a:rPr lang="en-US" sz="800" baseline="30000" dirty="0"/>
              <a:t>th</a:t>
            </a:r>
            <a:r>
              <a:rPr lang="en-US" sz="800" dirty="0"/>
              <a:t> Ed. Elsevier. 2023 </a:t>
            </a:r>
          </a:p>
        </p:txBody>
      </p:sp>
      <p:pic>
        <p:nvPicPr>
          <p:cNvPr id="4" name="Picture 3">
            <a:extLst>
              <a:ext uri="{FF2B5EF4-FFF2-40B4-BE49-F238E27FC236}">
                <a16:creationId xmlns:a16="http://schemas.microsoft.com/office/drawing/2014/main" id="{B440FA9C-8737-7390-508A-9AC99E5AC3E2}"/>
              </a:ext>
            </a:extLst>
          </p:cNvPr>
          <p:cNvPicPr>
            <a:picLocks noChangeAspect="1"/>
          </p:cNvPicPr>
          <p:nvPr/>
        </p:nvPicPr>
        <p:blipFill>
          <a:blip r:embed="rId3"/>
          <a:stretch>
            <a:fillRect/>
          </a:stretch>
        </p:blipFill>
        <p:spPr>
          <a:xfrm>
            <a:off x="2036618" y="4127561"/>
            <a:ext cx="1620981" cy="2069102"/>
          </a:xfrm>
          <a:prstGeom prst="rect">
            <a:avLst/>
          </a:prstGeom>
        </p:spPr>
      </p:pic>
    </p:spTree>
    <p:extLst>
      <p:ext uri="{BB962C8B-B14F-4D97-AF65-F5344CB8AC3E}">
        <p14:creationId xmlns:p14="http://schemas.microsoft.com/office/powerpoint/2010/main" val="22306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2B21AD-D32E-6191-9563-30278682DE0C}"/>
              </a:ext>
            </a:extLst>
          </p:cNvPr>
          <p:cNvPicPr>
            <a:picLocks noChangeAspect="1"/>
          </p:cNvPicPr>
          <p:nvPr/>
        </p:nvPicPr>
        <p:blipFill>
          <a:blip r:embed="rId2"/>
          <a:stretch>
            <a:fillRect/>
          </a:stretch>
        </p:blipFill>
        <p:spPr>
          <a:xfrm>
            <a:off x="289689" y="302776"/>
            <a:ext cx="5181868" cy="3978279"/>
          </a:xfrm>
          <a:prstGeom prst="rect">
            <a:avLst/>
          </a:prstGeom>
        </p:spPr>
      </p:pic>
      <p:sp>
        <p:nvSpPr>
          <p:cNvPr id="9" name="Title 8">
            <a:extLst>
              <a:ext uri="{FF2B5EF4-FFF2-40B4-BE49-F238E27FC236}">
                <a16:creationId xmlns:a16="http://schemas.microsoft.com/office/drawing/2014/main" id="{0993A793-1285-EE7D-9021-E99FF73735E6}"/>
              </a:ext>
            </a:extLst>
          </p:cNvPr>
          <p:cNvSpPr>
            <a:spLocks noGrp="1"/>
          </p:cNvSpPr>
          <p:nvPr>
            <p:ph type="title"/>
          </p:nvPr>
        </p:nvSpPr>
        <p:spPr>
          <a:xfrm>
            <a:off x="2484912" y="610986"/>
            <a:ext cx="8871116" cy="3670069"/>
          </a:xfrm>
        </p:spPr>
        <p:txBody>
          <a:bodyPr/>
          <a:lstStyle/>
          <a:p>
            <a:r>
              <a:rPr lang="en-US" b="1" dirty="0">
                <a:solidFill>
                  <a:schemeClr val="tx1"/>
                </a:solidFill>
              </a:rPr>
              <a:t>Peri-operative &amp; Surgical Complications </a:t>
            </a:r>
            <a:br>
              <a:rPr lang="en-US" b="1" dirty="0">
                <a:solidFill>
                  <a:schemeClr val="tx1"/>
                </a:solidFill>
              </a:rPr>
            </a:br>
            <a:endParaRPr lang="en-US" b="1" dirty="0">
              <a:solidFill>
                <a:schemeClr val="tx1"/>
              </a:solidFill>
            </a:endParaRPr>
          </a:p>
        </p:txBody>
      </p:sp>
    </p:spTree>
    <p:extLst>
      <p:ext uri="{BB962C8B-B14F-4D97-AF65-F5344CB8AC3E}">
        <p14:creationId xmlns:p14="http://schemas.microsoft.com/office/powerpoint/2010/main" val="383986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0BA48E-8927-15C0-2D59-6399C82BDC2F}"/>
              </a:ext>
            </a:extLst>
          </p:cNvPr>
          <p:cNvSpPr>
            <a:spLocks noGrp="1"/>
          </p:cNvSpPr>
          <p:nvPr>
            <p:ph type="title"/>
          </p:nvPr>
        </p:nvSpPr>
        <p:spPr>
          <a:xfrm>
            <a:off x="2193167" y="2590984"/>
            <a:ext cx="7369642" cy="3608480"/>
          </a:xfrm>
        </p:spPr>
        <p:txBody>
          <a:bodyPr vert="horz" lIns="91440" tIns="45720" rIns="91440" bIns="45720" rtlCol="0" anchor="t">
            <a:normAutofit/>
          </a:bodyPr>
          <a:lstStyle/>
          <a:p>
            <a:pPr algn="l"/>
            <a:r>
              <a:rPr lang="en-US" sz="8000" dirty="0"/>
              <a:t>CASE SCENARIOS</a:t>
            </a:r>
          </a:p>
        </p:txBody>
      </p:sp>
    </p:spTree>
    <p:extLst>
      <p:ext uri="{BB962C8B-B14F-4D97-AF65-F5344CB8AC3E}">
        <p14:creationId xmlns:p14="http://schemas.microsoft.com/office/powerpoint/2010/main" val="646145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12298-71CD-42B7-A8B8-BDB08D93B78C}"/>
              </a:ext>
            </a:extLst>
          </p:cNvPr>
          <p:cNvSpPr>
            <a:spLocks noGrp="1"/>
          </p:cNvSpPr>
          <p:nvPr>
            <p:ph type="title"/>
          </p:nvPr>
        </p:nvSpPr>
        <p:spPr/>
        <p:txBody>
          <a:bodyPr/>
          <a:lstStyle/>
          <a:p>
            <a:r>
              <a:rPr lang="en-US" dirty="0"/>
              <a:t>Case 1: </a:t>
            </a:r>
            <a:r>
              <a:rPr lang="en-US" sz="4400" dirty="0"/>
              <a:t>“CHOOSE YOUR OWN ADVENTURE”</a:t>
            </a:r>
            <a:endParaRPr lang="en-US" dirty="0"/>
          </a:p>
        </p:txBody>
      </p:sp>
      <p:sp>
        <p:nvSpPr>
          <p:cNvPr id="3" name="Content Placeholder 2">
            <a:extLst>
              <a:ext uri="{FF2B5EF4-FFF2-40B4-BE49-F238E27FC236}">
                <a16:creationId xmlns:a16="http://schemas.microsoft.com/office/drawing/2014/main" id="{CB9AEFE6-BDDE-45E7-9632-F5CA1BEFCD00}"/>
              </a:ext>
            </a:extLst>
          </p:cNvPr>
          <p:cNvSpPr>
            <a:spLocks noGrp="1"/>
          </p:cNvSpPr>
          <p:nvPr>
            <p:ph idx="1"/>
          </p:nvPr>
        </p:nvSpPr>
        <p:spPr>
          <a:xfrm>
            <a:off x="392455" y="2003365"/>
            <a:ext cx="4141023" cy="4666942"/>
          </a:xfrm>
        </p:spPr>
        <p:txBody>
          <a:bodyPr>
            <a:normAutofit/>
          </a:bodyPr>
          <a:lstStyle/>
          <a:p>
            <a:pPr marL="0" indent="0">
              <a:buNone/>
            </a:pPr>
            <a:r>
              <a:rPr lang="en-US" sz="2200" dirty="0"/>
              <a:t>IN YOUR OPERATORY, </a:t>
            </a:r>
          </a:p>
          <a:p>
            <a:pPr marL="0" indent="0">
              <a:buNone/>
            </a:pPr>
            <a:r>
              <a:rPr lang="en-US" sz="2200" dirty="0"/>
              <a:t>A </a:t>
            </a:r>
            <a:r>
              <a:rPr lang="en-US" sz="2200" dirty="0" err="1"/>
              <a:t>pt</a:t>
            </a:r>
            <a:r>
              <a:rPr lang="en-US" sz="2200" dirty="0"/>
              <a:t> has known h/o HTN. He has always been anxious about going to the see the dentist. He is complaining of severe pain with #19. It has been hurting for months, but he didn’t come sooner because he was afraid to. Now, the pain is unbearable. He is in visible pain.</a:t>
            </a:r>
          </a:p>
          <a:p>
            <a:pPr marL="0" indent="0">
              <a:buNone/>
            </a:pPr>
            <a:endParaRPr lang="en-US" sz="400" dirty="0"/>
          </a:p>
          <a:p>
            <a:pPr marL="0" indent="0">
              <a:buNone/>
            </a:pPr>
            <a:r>
              <a:rPr lang="en-US" sz="2200" dirty="0"/>
              <a:t>You decide to take his BP.</a:t>
            </a:r>
          </a:p>
          <a:p>
            <a:pPr marL="0" indent="0">
              <a:buNone/>
            </a:pPr>
            <a:r>
              <a:rPr lang="en-US" sz="1900" dirty="0"/>
              <a:t>(Of course, you make sure you have the </a:t>
            </a:r>
            <a:r>
              <a:rPr lang="en-US" sz="1900" u="sng" dirty="0"/>
              <a:t>right cuff size</a:t>
            </a:r>
            <a:r>
              <a:rPr lang="en-US" sz="1900" dirty="0"/>
              <a:t> when you measure it.)</a:t>
            </a:r>
          </a:p>
          <a:p>
            <a:pPr marL="0" indent="0">
              <a:buNone/>
            </a:pPr>
            <a:endParaRPr lang="en-US" dirty="0"/>
          </a:p>
          <a:p>
            <a:pPr marL="0" indent="0">
              <a:buNone/>
            </a:pPr>
            <a:endParaRPr lang="en-US" b="1" dirty="0"/>
          </a:p>
          <a:p>
            <a:endParaRPr lang="en-US" b="1" dirty="0"/>
          </a:p>
        </p:txBody>
      </p:sp>
      <p:sp>
        <p:nvSpPr>
          <p:cNvPr id="5" name="TextBox 4">
            <a:extLst>
              <a:ext uri="{FF2B5EF4-FFF2-40B4-BE49-F238E27FC236}">
                <a16:creationId xmlns:a16="http://schemas.microsoft.com/office/drawing/2014/main" id="{BBCF7683-2411-4934-83DA-8E56349A9107}"/>
              </a:ext>
            </a:extLst>
          </p:cNvPr>
          <p:cNvSpPr txBox="1"/>
          <p:nvPr/>
        </p:nvSpPr>
        <p:spPr>
          <a:xfrm>
            <a:off x="5247145" y="2116395"/>
            <a:ext cx="1830718" cy="1015663"/>
          </a:xfrm>
          <a:prstGeom prst="rect">
            <a:avLst/>
          </a:prstGeom>
          <a:noFill/>
          <a:ln>
            <a:solidFill>
              <a:schemeClr val="tx1"/>
            </a:solidFill>
          </a:ln>
        </p:spPr>
        <p:txBody>
          <a:bodyPr wrap="square" rtlCol="0">
            <a:spAutoFit/>
          </a:bodyPr>
          <a:lstStyle/>
          <a:p>
            <a:r>
              <a:rPr lang="en-US" sz="2000" dirty="0"/>
              <a:t>Hypertensive </a:t>
            </a:r>
            <a:r>
              <a:rPr lang="en-US" sz="2000" u="sng" dirty="0"/>
              <a:t>URGENCY</a:t>
            </a:r>
            <a:r>
              <a:rPr lang="en-US" sz="2000" dirty="0"/>
              <a:t>: </a:t>
            </a:r>
          </a:p>
          <a:p>
            <a:r>
              <a:rPr lang="en-US" sz="2000" dirty="0"/>
              <a:t>BP&gt; 210/120 </a:t>
            </a:r>
          </a:p>
        </p:txBody>
      </p:sp>
      <p:sp>
        <p:nvSpPr>
          <p:cNvPr id="6" name="TextBox 5">
            <a:extLst>
              <a:ext uri="{FF2B5EF4-FFF2-40B4-BE49-F238E27FC236}">
                <a16:creationId xmlns:a16="http://schemas.microsoft.com/office/drawing/2014/main" id="{6BD613B6-EA56-4098-818C-A1BD37F71C7D}"/>
              </a:ext>
            </a:extLst>
          </p:cNvPr>
          <p:cNvSpPr txBox="1"/>
          <p:nvPr/>
        </p:nvSpPr>
        <p:spPr>
          <a:xfrm>
            <a:off x="5669792" y="3818275"/>
            <a:ext cx="2479237" cy="2677656"/>
          </a:xfrm>
          <a:prstGeom prst="rect">
            <a:avLst/>
          </a:prstGeom>
          <a:noFill/>
          <a:ln>
            <a:solidFill>
              <a:schemeClr val="tx1"/>
            </a:solidFill>
          </a:ln>
        </p:spPr>
        <p:txBody>
          <a:bodyPr wrap="square" rtlCol="0">
            <a:spAutoFit/>
          </a:bodyPr>
          <a:lstStyle/>
          <a:p>
            <a:r>
              <a:rPr lang="en-US" dirty="0"/>
              <a:t>Hypertensive </a:t>
            </a:r>
            <a:r>
              <a:rPr lang="en-US" u="sng" dirty="0"/>
              <a:t>EMERGENCY</a:t>
            </a:r>
            <a:r>
              <a:rPr lang="en-US" dirty="0"/>
              <a:t>:</a:t>
            </a:r>
          </a:p>
          <a:p>
            <a:pPr marL="285750" indent="-285750">
              <a:buFont typeface="Wingdings" panose="05000000000000000000" pitchFamily="2" charset="2"/>
              <a:buChar char="q"/>
            </a:pPr>
            <a:r>
              <a:rPr lang="en-US" sz="1600" dirty="0"/>
              <a:t>diplopia </a:t>
            </a:r>
          </a:p>
          <a:p>
            <a:pPr marL="285750" indent="-285750">
              <a:buFont typeface="Wingdings" panose="05000000000000000000" pitchFamily="2" charset="2"/>
              <a:buChar char="q"/>
            </a:pPr>
            <a:r>
              <a:rPr lang="en-US" sz="1600" dirty="0"/>
              <a:t>Dizziness</a:t>
            </a:r>
          </a:p>
          <a:p>
            <a:pPr marL="285750" indent="-285750">
              <a:buFont typeface="Wingdings" panose="05000000000000000000" pitchFamily="2" charset="2"/>
              <a:buChar char="q"/>
            </a:pPr>
            <a:r>
              <a:rPr lang="en-US" sz="1600" dirty="0"/>
              <a:t>headaches </a:t>
            </a:r>
          </a:p>
          <a:p>
            <a:pPr marL="285750" indent="-285750">
              <a:buFont typeface="Wingdings" panose="05000000000000000000" pitchFamily="2" charset="2"/>
              <a:buChar char="q"/>
            </a:pPr>
            <a:r>
              <a:rPr lang="en-US" sz="1600" dirty="0"/>
              <a:t>SOB</a:t>
            </a:r>
          </a:p>
          <a:p>
            <a:pPr marL="285750" indent="-285750">
              <a:buFont typeface="Wingdings" panose="05000000000000000000" pitchFamily="2" charset="2"/>
              <a:buChar char="q"/>
            </a:pPr>
            <a:r>
              <a:rPr lang="en-US" sz="1600" dirty="0"/>
              <a:t>sudden leg swelling</a:t>
            </a:r>
          </a:p>
          <a:p>
            <a:pPr marL="285750" indent="-285750">
              <a:buFont typeface="Wingdings" panose="05000000000000000000" pitchFamily="2" charset="2"/>
              <a:buChar char="q"/>
            </a:pPr>
            <a:r>
              <a:rPr lang="en-US" sz="1600" dirty="0"/>
              <a:t>chest pain</a:t>
            </a:r>
          </a:p>
          <a:p>
            <a:pPr marL="285750" indent="-285750">
              <a:buFont typeface="Wingdings" panose="05000000000000000000" pitchFamily="2" charset="2"/>
              <a:buChar char="q"/>
            </a:pPr>
            <a:r>
              <a:rPr lang="en-US" sz="1200" i="1" dirty="0" err="1"/>
              <a:t>papilloedema</a:t>
            </a:r>
            <a:r>
              <a:rPr lang="en-US" sz="1200" i="1" dirty="0"/>
              <a:t>,</a:t>
            </a:r>
          </a:p>
          <a:p>
            <a:pPr marL="285750" indent="-285750">
              <a:buFont typeface="Wingdings" panose="05000000000000000000" pitchFamily="2" charset="2"/>
              <a:buChar char="q"/>
            </a:pPr>
            <a:r>
              <a:rPr lang="en-US" sz="1200" i="1" dirty="0"/>
              <a:t>renal failure (end organ damage)!!</a:t>
            </a:r>
            <a:endParaRPr lang="en-US" sz="1200" b="1" i="1" dirty="0"/>
          </a:p>
        </p:txBody>
      </p:sp>
      <p:sp>
        <p:nvSpPr>
          <p:cNvPr id="7" name="Arrow: Right 6">
            <a:extLst>
              <a:ext uri="{FF2B5EF4-FFF2-40B4-BE49-F238E27FC236}">
                <a16:creationId xmlns:a16="http://schemas.microsoft.com/office/drawing/2014/main" id="{5AC7A451-F6F3-4E62-A4C6-C5F6AA8E8432}"/>
              </a:ext>
            </a:extLst>
          </p:cNvPr>
          <p:cNvSpPr/>
          <p:nvPr/>
        </p:nvSpPr>
        <p:spPr>
          <a:xfrm>
            <a:off x="8483757" y="4917747"/>
            <a:ext cx="778934" cy="6656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DB5BDA-6436-4182-B427-7898C23FC648}"/>
              </a:ext>
            </a:extLst>
          </p:cNvPr>
          <p:cNvSpPr txBox="1"/>
          <p:nvPr/>
        </p:nvSpPr>
        <p:spPr>
          <a:xfrm>
            <a:off x="9455537" y="4788907"/>
            <a:ext cx="1354667" cy="923330"/>
          </a:xfrm>
          <a:prstGeom prst="rect">
            <a:avLst/>
          </a:prstGeom>
          <a:noFill/>
          <a:ln>
            <a:solidFill>
              <a:schemeClr val="tx1"/>
            </a:solidFill>
          </a:ln>
        </p:spPr>
        <p:txBody>
          <a:bodyPr wrap="square" rtlCol="0">
            <a:spAutoFit/>
          </a:bodyPr>
          <a:lstStyle/>
          <a:p>
            <a:r>
              <a:rPr lang="en-US" dirty="0"/>
              <a:t>SEND TO ED, Call EMS</a:t>
            </a:r>
          </a:p>
        </p:txBody>
      </p:sp>
      <p:sp>
        <p:nvSpPr>
          <p:cNvPr id="9" name="TextBox 8">
            <a:extLst>
              <a:ext uri="{FF2B5EF4-FFF2-40B4-BE49-F238E27FC236}">
                <a16:creationId xmlns:a16="http://schemas.microsoft.com/office/drawing/2014/main" id="{C29EA95F-D022-4F9C-BDCB-B1D0D70B029E}"/>
              </a:ext>
            </a:extLst>
          </p:cNvPr>
          <p:cNvSpPr txBox="1"/>
          <p:nvPr/>
        </p:nvSpPr>
        <p:spPr>
          <a:xfrm>
            <a:off x="7077863" y="2492256"/>
            <a:ext cx="1967751" cy="338554"/>
          </a:xfrm>
          <a:prstGeom prst="rect">
            <a:avLst/>
          </a:prstGeom>
          <a:noFill/>
          <a:ln>
            <a:noFill/>
          </a:ln>
        </p:spPr>
        <p:txBody>
          <a:bodyPr wrap="square" rtlCol="0">
            <a:spAutoFit/>
          </a:bodyPr>
          <a:lstStyle/>
          <a:p>
            <a:r>
              <a:rPr lang="en-US" sz="1600" dirty="0"/>
              <a:t>(ASYMPTOMATIC) </a:t>
            </a:r>
          </a:p>
        </p:txBody>
      </p:sp>
      <p:sp>
        <p:nvSpPr>
          <p:cNvPr id="10" name="Arrow: Right 9">
            <a:extLst>
              <a:ext uri="{FF2B5EF4-FFF2-40B4-BE49-F238E27FC236}">
                <a16:creationId xmlns:a16="http://schemas.microsoft.com/office/drawing/2014/main" id="{CE8703C8-D4BE-4235-8656-60F8E1927C41}"/>
              </a:ext>
            </a:extLst>
          </p:cNvPr>
          <p:cNvSpPr/>
          <p:nvPr/>
        </p:nvSpPr>
        <p:spPr>
          <a:xfrm rot="21231265">
            <a:off x="8695030" y="2452823"/>
            <a:ext cx="825486" cy="182650"/>
          </a:xfrm>
          <a:prstGeom prst="rightArrow">
            <a:avLst>
              <a:gd name="adj1" fmla="val 50000"/>
              <a:gd name="adj2" fmla="val 124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6E6F8CD-C46B-4CCE-8936-70F9D55AC61E}"/>
              </a:ext>
            </a:extLst>
          </p:cNvPr>
          <p:cNvSpPr/>
          <p:nvPr/>
        </p:nvSpPr>
        <p:spPr>
          <a:xfrm rot="724404">
            <a:off x="8696277" y="2811514"/>
            <a:ext cx="812244" cy="168628"/>
          </a:xfrm>
          <a:prstGeom prst="rightArrow">
            <a:avLst>
              <a:gd name="adj1" fmla="val 50000"/>
              <a:gd name="adj2" fmla="val 124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D197D57-FB7A-4780-BD25-6C8E88E6C06A}"/>
              </a:ext>
            </a:extLst>
          </p:cNvPr>
          <p:cNvSpPr txBox="1"/>
          <p:nvPr/>
        </p:nvSpPr>
        <p:spPr>
          <a:xfrm>
            <a:off x="9549998" y="1992187"/>
            <a:ext cx="1354667" cy="830997"/>
          </a:xfrm>
          <a:prstGeom prst="rect">
            <a:avLst/>
          </a:prstGeom>
          <a:noFill/>
          <a:ln>
            <a:solidFill>
              <a:schemeClr val="tx1"/>
            </a:solidFill>
          </a:ln>
        </p:spPr>
        <p:txBody>
          <a:bodyPr wrap="square" rtlCol="0">
            <a:spAutoFit/>
          </a:bodyPr>
          <a:lstStyle/>
          <a:p>
            <a:r>
              <a:rPr lang="en-US" sz="1600" dirty="0"/>
              <a:t>Extract tooth anyway</a:t>
            </a:r>
          </a:p>
        </p:txBody>
      </p:sp>
      <p:sp>
        <p:nvSpPr>
          <p:cNvPr id="13" name="TextBox 12">
            <a:extLst>
              <a:ext uri="{FF2B5EF4-FFF2-40B4-BE49-F238E27FC236}">
                <a16:creationId xmlns:a16="http://schemas.microsoft.com/office/drawing/2014/main" id="{2B2CD484-AD3F-4BB1-95B5-2800637538C8}"/>
              </a:ext>
            </a:extLst>
          </p:cNvPr>
          <p:cNvSpPr txBox="1"/>
          <p:nvPr/>
        </p:nvSpPr>
        <p:spPr>
          <a:xfrm>
            <a:off x="9549998" y="2886571"/>
            <a:ext cx="1354667" cy="1200329"/>
          </a:xfrm>
          <a:prstGeom prst="rect">
            <a:avLst/>
          </a:prstGeom>
          <a:noFill/>
          <a:ln>
            <a:solidFill>
              <a:schemeClr val="tx1"/>
            </a:solidFill>
          </a:ln>
        </p:spPr>
        <p:txBody>
          <a:bodyPr wrap="square" rtlCol="0">
            <a:spAutoFit/>
          </a:bodyPr>
          <a:lstStyle/>
          <a:p>
            <a:r>
              <a:rPr lang="en-US" dirty="0"/>
              <a:t>Do not take out tooth, and send to ED</a:t>
            </a:r>
          </a:p>
        </p:txBody>
      </p:sp>
      <p:sp>
        <p:nvSpPr>
          <p:cNvPr id="14" name="Arrow: Right 13">
            <a:extLst>
              <a:ext uri="{FF2B5EF4-FFF2-40B4-BE49-F238E27FC236}">
                <a16:creationId xmlns:a16="http://schemas.microsoft.com/office/drawing/2014/main" id="{3EE1FE54-81B4-4D3C-B968-751D79D5BACE}"/>
              </a:ext>
            </a:extLst>
          </p:cNvPr>
          <p:cNvSpPr/>
          <p:nvPr/>
        </p:nvSpPr>
        <p:spPr>
          <a:xfrm>
            <a:off x="10988089" y="2317057"/>
            <a:ext cx="378459" cy="344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C984F052-C84D-4133-AC18-9232BEC0F6F4}"/>
              </a:ext>
            </a:extLst>
          </p:cNvPr>
          <p:cNvSpPr/>
          <p:nvPr/>
        </p:nvSpPr>
        <p:spPr>
          <a:xfrm>
            <a:off x="10993512" y="3310495"/>
            <a:ext cx="432769" cy="344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Question Mark with solid fill">
            <a:extLst>
              <a:ext uri="{FF2B5EF4-FFF2-40B4-BE49-F238E27FC236}">
                <a16:creationId xmlns:a16="http://schemas.microsoft.com/office/drawing/2014/main" id="{BEFACFFF-CAF4-4B5F-A63E-132153521E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12997" y="2045935"/>
            <a:ext cx="723499" cy="723499"/>
          </a:xfrm>
          <a:prstGeom prst="rect">
            <a:avLst/>
          </a:prstGeom>
        </p:spPr>
      </p:pic>
      <p:pic>
        <p:nvPicPr>
          <p:cNvPr id="18" name="Graphic 17" descr="Question Mark with solid fill">
            <a:extLst>
              <a:ext uri="{FF2B5EF4-FFF2-40B4-BE49-F238E27FC236}">
                <a16:creationId xmlns:a16="http://schemas.microsoft.com/office/drawing/2014/main" id="{A7066CD7-A51A-419E-B497-1CE6659E1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12997" y="3126610"/>
            <a:ext cx="723499" cy="723499"/>
          </a:xfrm>
          <a:prstGeom prst="rect">
            <a:avLst/>
          </a:prstGeom>
        </p:spPr>
      </p:pic>
      <p:pic>
        <p:nvPicPr>
          <p:cNvPr id="17" name="Picture 16">
            <a:extLst>
              <a:ext uri="{FF2B5EF4-FFF2-40B4-BE49-F238E27FC236}">
                <a16:creationId xmlns:a16="http://schemas.microsoft.com/office/drawing/2014/main" id="{322D31D6-5125-9D11-1CFF-605C3B49C323}"/>
              </a:ext>
            </a:extLst>
          </p:cNvPr>
          <p:cNvPicPr>
            <a:picLocks noChangeAspect="1"/>
          </p:cNvPicPr>
          <p:nvPr/>
        </p:nvPicPr>
        <p:blipFill>
          <a:blip r:embed="rId4"/>
          <a:stretch>
            <a:fillRect/>
          </a:stretch>
        </p:blipFill>
        <p:spPr>
          <a:xfrm>
            <a:off x="3131678" y="4470593"/>
            <a:ext cx="2538114" cy="1695215"/>
          </a:xfrm>
          <a:prstGeom prst="rect">
            <a:avLst/>
          </a:prstGeom>
        </p:spPr>
      </p:pic>
    </p:spTree>
    <p:extLst>
      <p:ext uri="{BB962C8B-B14F-4D97-AF65-F5344CB8AC3E}">
        <p14:creationId xmlns:p14="http://schemas.microsoft.com/office/powerpoint/2010/main" val="425399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B6BD-CE80-0ADA-79E8-0C66082796E0}"/>
              </a:ext>
            </a:extLst>
          </p:cNvPr>
          <p:cNvSpPr>
            <a:spLocks noGrp="1"/>
          </p:cNvSpPr>
          <p:nvPr>
            <p:ph type="title"/>
          </p:nvPr>
        </p:nvSpPr>
        <p:spPr/>
        <p:txBody>
          <a:bodyPr/>
          <a:lstStyle/>
          <a:p>
            <a:r>
              <a:rPr lang="en-US" dirty="0"/>
              <a:t>Case 2 </a:t>
            </a:r>
          </a:p>
        </p:txBody>
      </p:sp>
      <p:sp>
        <p:nvSpPr>
          <p:cNvPr id="3" name="Content Placeholder 2">
            <a:extLst>
              <a:ext uri="{FF2B5EF4-FFF2-40B4-BE49-F238E27FC236}">
                <a16:creationId xmlns:a16="http://schemas.microsoft.com/office/drawing/2014/main" id="{9B1EFFD6-A171-6245-32AE-E80793EF8D25}"/>
              </a:ext>
            </a:extLst>
          </p:cNvPr>
          <p:cNvSpPr>
            <a:spLocks noGrp="1"/>
          </p:cNvSpPr>
          <p:nvPr>
            <p:ph idx="1"/>
          </p:nvPr>
        </p:nvSpPr>
        <p:spPr>
          <a:xfrm>
            <a:off x="1097280" y="1984279"/>
            <a:ext cx="6398029" cy="4458084"/>
          </a:xfrm>
        </p:spPr>
        <p:txBody>
          <a:bodyPr>
            <a:normAutofit/>
          </a:bodyPr>
          <a:lstStyle/>
          <a:p>
            <a:pPr marL="0" indent="0">
              <a:buNone/>
            </a:pPr>
            <a:r>
              <a:rPr lang="en-US" sz="2400" dirty="0"/>
              <a:t>24  </a:t>
            </a:r>
            <a:r>
              <a:rPr lang="en-US" sz="2400" dirty="0" err="1"/>
              <a:t>yr</a:t>
            </a:r>
            <a:r>
              <a:rPr lang="en-US" sz="2400" dirty="0"/>
              <a:t> old male presents as  walk-in to your clinic, c/o pain and swelling over tooth #19. </a:t>
            </a:r>
          </a:p>
          <a:p>
            <a:r>
              <a:rPr lang="en-US" sz="2400" dirty="0"/>
              <a:t>HPI:  my tooth was bothering me, but I never came in, and this morning I woke up with this swelling. </a:t>
            </a:r>
          </a:p>
          <a:p>
            <a:r>
              <a:rPr lang="en-US" sz="2400" dirty="0" err="1"/>
              <a:t>MdHx</a:t>
            </a:r>
            <a:r>
              <a:rPr lang="en-US" sz="2400" dirty="0"/>
              <a:t>: pt is healthy.</a:t>
            </a:r>
          </a:p>
          <a:p>
            <a:r>
              <a:rPr lang="en-US" sz="2400" dirty="0"/>
              <a:t>On PE, there is significant swelling along the L body of the mandible with severe pain on touching.  (+) moderate trismus, MIO 28mm with pain. </a:t>
            </a:r>
          </a:p>
        </p:txBody>
      </p:sp>
      <p:sp>
        <p:nvSpPr>
          <p:cNvPr id="5" name="TextBox 4">
            <a:extLst>
              <a:ext uri="{FF2B5EF4-FFF2-40B4-BE49-F238E27FC236}">
                <a16:creationId xmlns:a16="http://schemas.microsoft.com/office/drawing/2014/main" id="{024FB9E4-2B18-643A-64F0-90287FB23E2D}"/>
              </a:ext>
            </a:extLst>
          </p:cNvPr>
          <p:cNvSpPr txBox="1"/>
          <p:nvPr/>
        </p:nvSpPr>
        <p:spPr>
          <a:xfrm>
            <a:off x="8391898" y="2766427"/>
            <a:ext cx="3376550" cy="923330"/>
          </a:xfrm>
          <a:prstGeom prst="rect">
            <a:avLst/>
          </a:prstGeom>
          <a:noFill/>
          <a:ln w="38100">
            <a:solidFill>
              <a:srgbClr val="FF0000"/>
            </a:solidFill>
          </a:ln>
        </p:spPr>
        <p:txBody>
          <a:bodyPr wrap="square">
            <a:spAutoFit/>
          </a:bodyPr>
          <a:lstStyle/>
          <a:p>
            <a:r>
              <a:rPr lang="en-US" u="sng" dirty="0"/>
              <a:t>MUST ASK</a:t>
            </a:r>
            <a:r>
              <a:rPr lang="en-US" dirty="0"/>
              <a:t>: </a:t>
            </a:r>
          </a:p>
          <a:p>
            <a:r>
              <a:rPr lang="en-US" dirty="0"/>
              <a:t>Odynophagia vs Dysphagia?</a:t>
            </a:r>
          </a:p>
          <a:p>
            <a:r>
              <a:rPr lang="en-US" dirty="0"/>
              <a:t>Trismus?</a:t>
            </a:r>
          </a:p>
        </p:txBody>
      </p:sp>
      <p:sp>
        <p:nvSpPr>
          <p:cNvPr id="6" name="Speech Bubble: Rectangle with Corners Rounded 5">
            <a:extLst>
              <a:ext uri="{FF2B5EF4-FFF2-40B4-BE49-F238E27FC236}">
                <a16:creationId xmlns:a16="http://schemas.microsoft.com/office/drawing/2014/main" id="{03095889-695C-5CD7-C831-7D2672CB863B}"/>
              </a:ext>
            </a:extLst>
          </p:cNvPr>
          <p:cNvSpPr/>
          <p:nvPr/>
        </p:nvSpPr>
        <p:spPr>
          <a:xfrm>
            <a:off x="7570861" y="4390720"/>
            <a:ext cx="2323458" cy="1592724"/>
          </a:xfrm>
          <a:prstGeom prst="wedgeRoundRectCallout">
            <a:avLst>
              <a:gd name="adj1" fmla="val -117480"/>
              <a:gd name="adj2" fmla="val 326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u="sng" dirty="0"/>
              <a:t>EXAMINE the PT!</a:t>
            </a:r>
          </a:p>
          <a:p>
            <a:r>
              <a:rPr lang="en-US" dirty="0"/>
              <a:t>FOM elevation? </a:t>
            </a:r>
          </a:p>
          <a:p>
            <a:r>
              <a:rPr lang="en-US" dirty="0"/>
              <a:t>Tongue soft? </a:t>
            </a:r>
          </a:p>
          <a:p>
            <a:r>
              <a:rPr lang="en-US" dirty="0"/>
              <a:t>Uvula midline?</a:t>
            </a:r>
          </a:p>
        </p:txBody>
      </p:sp>
      <p:sp>
        <p:nvSpPr>
          <p:cNvPr id="4" name="TextBox 3">
            <a:extLst>
              <a:ext uri="{FF2B5EF4-FFF2-40B4-BE49-F238E27FC236}">
                <a16:creationId xmlns:a16="http://schemas.microsoft.com/office/drawing/2014/main" id="{65456E45-5655-98AB-91CE-79801C902112}"/>
              </a:ext>
            </a:extLst>
          </p:cNvPr>
          <p:cNvSpPr txBox="1"/>
          <p:nvPr/>
        </p:nvSpPr>
        <p:spPr>
          <a:xfrm>
            <a:off x="10250244" y="4907083"/>
            <a:ext cx="1004047" cy="923330"/>
          </a:xfrm>
          <a:prstGeom prst="rect">
            <a:avLst/>
          </a:prstGeom>
          <a:noFill/>
        </p:spPr>
        <p:txBody>
          <a:bodyPr wrap="square" rtlCol="0">
            <a:spAutoFit/>
          </a:bodyPr>
          <a:lstStyle/>
          <a:p>
            <a:r>
              <a:rPr lang="en-US" b="1" dirty="0">
                <a:latin typeface="Arial Black" panose="020B0A04020102020204" pitchFamily="34" charset="0"/>
              </a:rPr>
              <a:t>If not you, who??</a:t>
            </a:r>
          </a:p>
        </p:txBody>
      </p:sp>
    </p:spTree>
    <p:extLst>
      <p:ext uri="{BB962C8B-B14F-4D97-AF65-F5344CB8AC3E}">
        <p14:creationId xmlns:p14="http://schemas.microsoft.com/office/powerpoint/2010/main" val="26269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4"/>
                                        </p:tgtEl>
                                      </p:cBhvr>
                                    </p:animEffect>
                                    <p:animScale>
                                      <p:cBhvr>
                                        <p:cTn id="1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12060-05ED-4692-B603-9D6F11C41298}"/>
              </a:ext>
            </a:extLst>
          </p:cNvPr>
          <p:cNvSpPr>
            <a:spLocks noGrp="1"/>
          </p:cNvSpPr>
          <p:nvPr>
            <p:ph type="title"/>
          </p:nvPr>
        </p:nvSpPr>
        <p:spPr>
          <a:xfrm>
            <a:off x="680321" y="747695"/>
            <a:ext cx="9613861" cy="1080938"/>
          </a:xfrm>
        </p:spPr>
        <p:txBody>
          <a:bodyPr/>
          <a:lstStyle/>
          <a:p>
            <a:r>
              <a:rPr lang="en-US" dirty="0"/>
              <a:t>Infections</a:t>
            </a:r>
          </a:p>
        </p:txBody>
      </p:sp>
      <p:sp>
        <p:nvSpPr>
          <p:cNvPr id="3" name="Content Placeholder 2">
            <a:extLst>
              <a:ext uri="{FF2B5EF4-FFF2-40B4-BE49-F238E27FC236}">
                <a16:creationId xmlns:a16="http://schemas.microsoft.com/office/drawing/2014/main" id="{A4F326E3-37DB-4550-9A4A-20A05960C36C}"/>
              </a:ext>
            </a:extLst>
          </p:cNvPr>
          <p:cNvSpPr>
            <a:spLocks noGrp="1"/>
          </p:cNvSpPr>
          <p:nvPr>
            <p:ph idx="1"/>
          </p:nvPr>
        </p:nvSpPr>
        <p:spPr>
          <a:xfrm>
            <a:off x="680322" y="1923858"/>
            <a:ext cx="5277133" cy="4264506"/>
          </a:xfrm>
        </p:spPr>
        <p:txBody>
          <a:bodyPr>
            <a:normAutofit/>
          </a:bodyPr>
          <a:lstStyle/>
          <a:p>
            <a:r>
              <a:rPr lang="en-US" b="1" dirty="0"/>
              <a:t>“Don’t let the sunset on pus.”</a:t>
            </a:r>
          </a:p>
          <a:p>
            <a:pPr lvl="1"/>
            <a:r>
              <a:rPr lang="en-US" dirty="0"/>
              <a:t>Can you palpate the inferior border of the mandible? </a:t>
            </a:r>
          </a:p>
          <a:p>
            <a:r>
              <a:rPr lang="en-US" dirty="0"/>
              <a:t>Submandibular, sublingual, submental infections</a:t>
            </a:r>
          </a:p>
          <a:p>
            <a:pPr lvl="1">
              <a:buFont typeface="Wingdings" panose="05000000000000000000" pitchFamily="2" charset="2"/>
              <a:buChar char="à"/>
            </a:pPr>
            <a:r>
              <a:rPr lang="en-US" sz="2200" dirty="0">
                <a:solidFill>
                  <a:schemeClr val="tx1"/>
                </a:solidFill>
                <a:sym typeface="Wingdings" panose="05000000000000000000" pitchFamily="2" charset="2"/>
              </a:rPr>
              <a:t>Pharyngeal space infection</a:t>
            </a:r>
          </a:p>
          <a:p>
            <a:pPr lvl="1">
              <a:buFont typeface="Wingdings" panose="05000000000000000000" pitchFamily="2" charset="2"/>
              <a:buChar char="à"/>
            </a:pPr>
            <a:r>
              <a:rPr lang="en-US" sz="2200" dirty="0">
                <a:solidFill>
                  <a:schemeClr val="tx1"/>
                </a:solidFill>
                <a:sym typeface="Wingdings" panose="05000000000000000000" pitchFamily="2" charset="2"/>
              </a:rPr>
              <a:t>Compromised airway</a:t>
            </a:r>
          </a:p>
          <a:p>
            <a:r>
              <a:rPr lang="en-US" dirty="0"/>
              <a:t>Maxillary infections can also be serious.</a:t>
            </a:r>
          </a:p>
          <a:p>
            <a:pPr marL="0" indent="0">
              <a:buNone/>
            </a:pPr>
            <a:r>
              <a:rPr lang="en-US" dirty="0">
                <a:sym typeface="Wingdings" panose="05000000000000000000" pitchFamily="2" charset="2"/>
              </a:rPr>
              <a:t>    Orbital cellulitis, by way of sinus. </a:t>
            </a:r>
            <a:endParaRPr lang="en-US" dirty="0"/>
          </a:p>
          <a:p>
            <a:endParaRPr lang="en-US" sz="600" b="1" dirty="0"/>
          </a:p>
          <a:p>
            <a:r>
              <a:rPr lang="en-US" b="1" dirty="0"/>
              <a:t>Ludwig’s angina: </a:t>
            </a:r>
            <a:r>
              <a:rPr lang="en-US" dirty="0"/>
              <a:t>BILATERAL Cellulitis of the </a:t>
            </a:r>
          </a:p>
          <a:p>
            <a:pPr marL="384048" lvl="2" indent="0">
              <a:buNone/>
            </a:pPr>
            <a:r>
              <a:rPr lang="en-US" sz="1800" dirty="0"/>
              <a:t>Submandibular, Sublingual, Submental spaces.</a:t>
            </a:r>
          </a:p>
        </p:txBody>
      </p:sp>
      <p:pic>
        <p:nvPicPr>
          <p:cNvPr id="4" name="Picture 3">
            <a:extLst>
              <a:ext uri="{FF2B5EF4-FFF2-40B4-BE49-F238E27FC236}">
                <a16:creationId xmlns:a16="http://schemas.microsoft.com/office/drawing/2014/main" id="{1DB933FB-3C0D-427D-91DF-5B660E6CEE80}"/>
              </a:ext>
            </a:extLst>
          </p:cNvPr>
          <p:cNvPicPr>
            <a:picLocks noChangeAspect="1"/>
          </p:cNvPicPr>
          <p:nvPr/>
        </p:nvPicPr>
        <p:blipFill>
          <a:blip r:embed="rId2"/>
          <a:stretch>
            <a:fillRect/>
          </a:stretch>
        </p:blipFill>
        <p:spPr>
          <a:xfrm>
            <a:off x="6487638" y="1389581"/>
            <a:ext cx="1546535" cy="2196177"/>
          </a:xfrm>
          <a:prstGeom prst="rect">
            <a:avLst/>
          </a:prstGeom>
        </p:spPr>
      </p:pic>
      <p:sp>
        <p:nvSpPr>
          <p:cNvPr id="5" name="Rectangle 4">
            <a:extLst>
              <a:ext uri="{FF2B5EF4-FFF2-40B4-BE49-F238E27FC236}">
                <a16:creationId xmlns:a16="http://schemas.microsoft.com/office/drawing/2014/main" id="{84A481CF-23FA-4860-85DA-7A15173B0C46}"/>
              </a:ext>
            </a:extLst>
          </p:cNvPr>
          <p:cNvSpPr/>
          <p:nvPr/>
        </p:nvSpPr>
        <p:spPr>
          <a:xfrm>
            <a:off x="6332664" y="3549656"/>
            <a:ext cx="1916413" cy="307777"/>
          </a:xfrm>
          <a:prstGeom prst="rect">
            <a:avLst/>
          </a:prstGeom>
        </p:spPr>
        <p:txBody>
          <a:bodyPr wrap="square">
            <a:spAutoFit/>
          </a:bodyPr>
          <a:lstStyle/>
          <a:p>
            <a:r>
              <a:rPr lang="en-US" sz="700" dirty="0">
                <a:hlinkClick r:id="rId3"/>
              </a:rPr>
              <a:t>PDF: Ludwig’s Angina - Emergency Treatment (odontologiavirtual.com)</a:t>
            </a:r>
            <a:endParaRPr lang="en-US" sz="700" dirty="0"/>
          </a:p>
        </p:txBody>
      </p:sp>
      <p:pic>
        <p:nvPicPr>
          <p:cNvPr id="6" name="Picture 5">
            <a:extLst>
              <a:ext uri="{FF2B5EF4-FFF2-40B4-BE49-F238E27FC236}">
                <a16:creationId xmlns:a16="http://schemas.microsoft.com/office/drawing/2014/main" id="{170DFDDB-3679-4E2B-A40C-943C4FEC4DEE}"/>
              </a:ext>
            </a:extLst>
          </p:cNvPr>
          <p:cNvPicPr>
            <a:picLocks noChangeAspect="1"/>
          </p:cNvPicPr>
          <p:nvPr/>
        </p:nvPicPr>
        <p:blipFill>
          <a:blip r:embed="rId4"/>
          <a:stretch>
            <a:fillRect/>
          </a:stretch>
        </p:blipFill>
        <p:spPr>
          <a:xfrm>
            <a:off x="5851782" y="3931138"/>
            <a:ext cx="2381622" cy="2506465"/>
          </a:xfrm>
          <a:prstGeom prst="rect">
            <a:avLst/>
          </a:prstGeom>
        </p:spPr>
      </p:pic>
      <p:sp>
        <p:nvSpPr>
          <p:cNvPr id="7" name="Rectangle 6">
            <a:extLst>
              <a:ext uri="{FF2B5EF4-FFF2-40B4-BE49-F238E27FC236}">
                <a16:creationId xmlns:a16="http://schemas.microsoft.com/office/drawing/2014/main" id="{B25E60BD-45BE-457E-93AE-901579FEB578}"/>
              </a:ext>
            </a:extLst>
          </p:cNvPr>
          <p:cNvSpPr/>
          <p:nvPr/>
        </p:nvSpPr>
        <p:spPr>
          <a:xfrm>
            <a:off x="5949950" y="6381795"/>
            <a:ext cx="2685448" cy="338554"/>
          </a:xfrm>
          <a:prstGeom prst="rect">
            <a:avLst/>
          </a:prstGeom>
        </p:spPr>
        <p:txBody>
          <a:bodyPr wrap="square">
            <a:spAutoFit/>
          </a:bodyPr>
          <a:lstStyle/>
          <a:p>
            <a:r>
              <a:rPr lang="en-US" sz="800" dirty="0">
                <a:solidFill>
                  <a:schemeClr val="bg1"/>
                </a:solidFill>
                <a:hlinkClick r:id="rId5">
                  <a:extLst>
                    <a:ext uri="{A12FA001-AC4F-418D-AE19-62706E023703}">
                      <ahyp:hlinkClr xmlns:ahyp="http://schemas.microsoft.com/office/drawing/2018/hyperlinkcolor" val="tx"/>
                    </a:ext>
                  </a:extLst>
                </a:hlinkClick>
              </a:rPr>
              <a:t>ANGINA DE LUDWIG TRATAMIENTO QUIRURGICO PDF (serviceacsurabaya.me)</a:t>
            </a:r>
            <a:endParaRPr lang="en-US" sz="800" dirty="0">
              <a:solidFill>
                <a:schemeClr val="bg1"/>
              </a:solidFill>
            </a:endParaRPr>
          </a:p>
        </p:txBody>
      </p:sp>
      <p:sp>
        <p:nvSpPr>
          <p:cNvPr id="11" name="Speech Bubble: Oval 10">
            <a:extLst>
              <a:ext uri="{FF2B5EF4-FFF2-40B4-BE49-F238E27FC236}">
                <a16:creationId xmlns:a16="http://schemas.microsoft.com/office/drawing/2014/main" id="{D97CC88E-70CA-4356-8016-E8D0DE5EF328}"/>
              </a:ext>
            </a:extLst>
          </p:cNvPr>
          <p:cNvSpPr/>
          <p:nvPr/>
        </p:nvSpPr>
        <p:spPr>
          <a:xfrm>
            <a:off x="4097727" y="806360"/>
            <a:ext cx="3207435" cy="1176162"/>
          </a:xfrm>
          <a:prstGeom prst="wedgeEllipseCallout">
            <a:avLst>
              <a:gd name="adj1" fmla="val 37769"/>
              <a:gd name="adj2" fmla="val -108112"/>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it have to be fluctuant to drain? What if the swelling is firm? </a:t>
            </a:r>
          </a:p>
        </p:txBody>
      </p:sp>
      <p:sp>
        <p:nvSpPr>
          <p:cNvPr id="15" name="Octagon 14">
            <a:extLst>
              <a:ext uri="{FF2B5EF4-FFF2-40B4-BE49-F238E27FC236}">
                <a16:creationId xmlns:a16="http://schemas.microsoft.com/office/drawing/2014/main" id="{8FD0A589-4A08-4C18-BDD4-9D53683B5F2E}"/>
              </a:ext>
            </a:extLst>
          </p:cNvPr>
          <p:cNvSpPr/>
          <p:nvPr/>
        </p:nvSpPr>
        <p:spPr>
          <a:xfrm>
            <a:off x="9372480" y="4914084"/>
            <a:ext cx="1843403" cy="1743039"/>
          </a:xfrm>
          <a:prstGeom prst="octagon">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Impact" panose="020B0806030902050204" pitchFamily="34" charset="0"/>
              </a:rPr>
              <a:t>If you can drain it, </a:t>
            </a:r>
          </a:p>
          <a:p>
            <a:pPr algn="ctr"/>
            <a:r>
              <a:rPr lang="en-US" sz="2400" dirty="0">
                <a:latin typeface="Impact" panose="020B0806030902050204" pitchFamily="34" charset="0"/>
              </a:rPr>
              <a:t>DRAIN IT. </a:t>
            </a:r>
          </a:p>
        </p:txBody>
      </p:sp>
      <p:pic>
        <p:nvPicPr>
          <p:cNvPr id="9" name="Picture 8">
            <a:extLst>
              <a:ext uri="{FF2B5EF4-FFF2-40B4-BE49-F238E27FC236}">
                <a16:creationId xmlns:a16="http://schemas.microsoft.com/office/drawing/2014/main" id="{8E0DEFF2-66A5-636C-6FDD-D2DC88453E8A}"/>
              </a:ext>
            </a:extLst>
          </p:cNvPr>
          <p:cNvPicPr>
            <a:picLocks noChangeAspect="1"/>
          </p:cNvPicPr>
          <p:nvPr/>
        </p:nvPicPr>
        <p:blipFill>
          <a:blip r:embed="rId6"/>
          <a:stretch>
            <a:fillRect/>
          </a:stretch>
        </p:blipFill>
        <p:spPr>
          <a:xfrm>
            <a:off x="8608613" y="281762"/>
            <a:ext cx="2381621" cy="4166389"/>
          </a:xfrm>
          <a:prstGeom prst="rect">
            <a:avLst/>
          </a:prstGeom>
        </p:spPr>
      </p:pic>
      <p:sp>
        <p:nvSpPr>
          <p:cNvPr id="14" name="TextBox 13">
            <a:extLst>
              <a:ext uri="{FF2B5EF4-FFF2-40B4-BE49-F238E27FC236}">
                <a16:creationId xmlns:a16="http://schemas.microsoft.com/office/drawing/2014/main" id="{09E2E469-58C9-4B67-A371-80409D7D93B4}"/>
              </a:ext>
            </a:extLst>
          </p:cNvPr>
          <p:cNvSpPr txBox="1"/>
          <p:nvPr/>
        </p:nvSpPr>
        <p:spPr>
          <a:xfrm>
            <a:off x="10380186" y="4383909"/>
            <a:ext cx="1811814" cy="307777"/>
          </a:xfrm>
          <a:prstGeom prst="rect">
            <a:avLst/>
          </a:prstGeom>
          <a:noFill/>
        </p:spPr>
        <p:txBody>
          <a:bodyPr wrap="square">
            <a:spAutoFit/>
          </a:bodyPr>
          <a:lstStyle/>
          <a:p>
            <a:pPr marL="0" marR="0">
              <a:spcBef>
                <a:spcPts val="0"/>
              </a:spcBef>
              <a:spcAft>
                <a:spcPts val="0"/>
              </a:spcAft>
            </a:pPr>
            <a:r>
              <a:rPr lang="en-US" sz="700" dirty="0">
                <a:solidFill>
                  <a:srgbClr val="1F497D"/>
                </a:solidFill>
                <a:effectLst/>
                <a:latin typeface="Calibri" panose="020F0502020204030204" pitchFamily="34" charset="0"/>
                <a:ea typeface="Calibri" panose="020F0502020204030204" pitchFamily="34" charset="0"/>
              </a:rPr>
              <a:t>Source link: </a:t>
            </a:r>
            <a:r>
              <a:rPr lang="en-US" sz="700" u="sng" dirty="0">
                <a:solidFill>
                  <a:srgbClr val="1F497D"/>
                </a:solidFill>
                <a:effectLst/>
                <a:latin typeface="Calibri" panose="020F0502020204030204" pitchFamily="34" charset="0"/>
                <a:ea typeface="Calibri" panose="020F0502020204030204" pitchFamily="34" charset="0"/>
                <a:hlinkClick r:id="rId7"/>
              </a:rPr>
              <a:t>7: Spreading infection | Pocket Dentistry</a:t>
            </a:r>
            <a:r>
              <a:rPr lang="en-US" sz="700" dirty="0">
                <a:solidFill>
                  <a:srgbClr val="1F497D"/>
                </a:solidFill>
                <a:effectLst/>
                <a:latin typeface="Calibri" panose="020F0502020204030204" pitchFamily="34" charset="0"/>
                <a:ea typeface="Calibri" panose="020F0502020204030204" pitchFamily="34" charset="0"/>
              </a:rPr>
              <a:t> </a:t>
            </a:r>
            <a:endParaRPr lang="en-US" sz="700" dirty="0">
              <a:effectLst/>
              <a:latin typeface="Calibri" panose="020F0502020204030204" pitchFamily="34" charset="0"/>
              <a:ea typeface="Calibri" panose="020F0502020204030204" pitchFamily="34" charset="0"/>
            </a:endParaRPr>
          </a:p>
        </p:txBody>
      </p:sp>
      <p:sp>
        <p:nvSpPr>
          <p:cNvPr id="18" name="Rectangle 17">
            <a:extLst>
              <a:ext uri="{FF2B5EF4-FFF2-40B4-BE49-F238E27FC236}">
                <a16:creationId xmlns:a16="http://schemas.microsoft.com/office/drawing/2014/main" id="{F222ABF4-9385-6D6A-CCAE-719D28B8214D}"/>
              </a:ext>
            </a:extLst>
          </p:cNvPr>
          <p:cNvSpPr/>
          <p:nvPr/>
        </p:nvSpPr>
        <p:spPr>
          <a:xfrm>
            <a:off x="680321" y="5172635"/>
            <a:ext cx="4949514" cy="8790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28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animBg="1"/>
      <p:bldP spid="15"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639BD5-F877-1924-1371-735C8AADEFD1}"/>
              </a:ext>
            </a:extLst>
          </p:cNvPr>
          <p:cNvSpPr>
            <a:spLocks noGrp="1"/>
          </p:cNvSpPr>
          <p:nvPr>
            <p:ph type="title"/>
          </p:nvPr>
        </p:nvSpPr>
        <p:spPr/>
        <p:txBody>
          <a:bodyPr/>
          <a:lstStyle/>
          <a:p>
            <a:r>
              <a:rPr lang="en-US" dirty="0"/>
              <a:t>Case 3</a:t>
            </a:r>
          </a:p>
        </p:txBody>
      </p:sp>
      <p:sp>
        <p:nvSpPr>
          <p:cNvPr id="13315" name="Rectangle 3">
            <a:extLst>
              <a:ext uri="{FF2B5EF4-FFF2-40B4-BE49-F238E27FC236}">
                <a16:creationId xmlns:a16="http://schemas.microsoft.com/office/drawing/2014/main" id="{36D8844A-011A-33DA-85D4-A7C5841D0D0E}"/>
              </a:ext>
            </a:extLst>
          </p:cNvPr>
          <p:cNvSpPr>
            <a:spLocks noGrp="1" noChangeArrowheads="1"/>
          </p:cNvSpPr>
          <p:nvPr>
            <p:ph idx="1"/>
          </p:nvPr>
        </p:nvSpPr>
        <p:spPr>
          <a:xfrm>
            <a:off x="1097280" y="1737360"/>
            <a:ext cx="5663738" cy="4552604"/>
          </a:xfrm>
        </p:spPr>
        <p:txBody>
          <a:bodyPr anchor="ctr">
            <a:normAutofit/>
          </a:bodyPr>
          <a:lstStyle/>
          <a:p>
            <a:r>
              <a:rPr lang="en-US" altLang="en-US" dirty="0">
                <a:solidFill>
                  <a:schemeClr val="tx1"/>
                </a:solidFill>
              </a:rPr>
              <a:t>A 42 </a:t>
            </a:r>
            <a:r>
              <a:rPr lang="en-US" altLang="en-US" dirty="0" err="1">
                <a:solidFill>
                  <a:schemeClr val="tx1"/>
                </a:solidFill>
              </a:rPr>
              <a:t>yr</a:t>
            </a:r>
            <a:r>
              <a:rPr lang="en-US" altLang="en-US" dirty="0">
                <a:solidFill>
                  <a:schemeClr val="tx1"/>
                </a:solidFill>
              </a:rPr>
              <a:t> old female presents through walk ins and is determined to have a non-restorable tooth #28. </a:t>
            </a:r>
          </a:p>
          <a:p>
            <a:r>
              <a:rPr lang="en-US" altLang="en-US" dirty="0">
                <a:solidFill>
                  <a:schemeClr val="tx1"/>
                </a:solidFill>
              </a:rPr>
              <a:t>A know-it-all new dentist has just started in your clinic.</a:t>
            </a:r>
          </a:p>
          <a:p>
            <a:r>
              <a:rPr lang="en-US" altLang="en-US" dirty="0">
                <a:solidFill>
                  <a:schemeClr val="tx1"/>
                </a:solidFill>
              </a:rPr>
              <a:t>The dentist decides to extract the tooth, and while elevating, fractures off the crown of tooth #28, below the bone height.</a:t>
            </a:r>
          </a:p>
          <a:p>
            <a:r>
              <a:rPr lang="en-US" altLang="en-US" dirty="0">
                <a:solidFill>
                  <a:schemeClr val="tx1"/>
                </a:solidFill>
              </a:rPr>
              <a:t>After digging at it for it for what seems like hours, he is not making any progress.</a:t>
            </a:r>
          </a:p>
          <a:p>
            <a:r>
              <a:rPr lang="en-US" altLang="en-US" dirty="0">
                <a:solidFill>
                  <a:schemeClr val="tx1"/>
                </a:solidFill>
              </a:rPr>
              <a:t>What should you do?</a:t>
            </a:r>
          </a:p>
        </p:txBody>
      </p:sp>
      <p:sp>
        <p:nvSpPr>
          <p:cNvPr id="4" name="TextBox 3">
            <a:extLst>
              <a:ext uri="{FF2B5EF4-FFF2-40B4-BE49-F238E27FC236}">
                <a16:creationId xmlns:a16="http://schemas.microsoft.com/office/drawing/2014/main" id="{926EB1F5-D56A-B06D-E31E-D6532DD7E1AF}"/>
              </a:ext>
            </a:extLst>
          </p:cNvPr>
          <p:cNvSpPr txBox="1"/>
          <p:nvPr/>
        </p:nvSpPr>
        <p:spPr>
          <a:xfrm>
            <a:off x="7536873" y="2105891"/>
            <a:ext cx="3557847" cy="3139321"/>
          </a:xfrm>
          <a:prstGeom prst="rect">
            <a:avLst/>
          </a:prstGeom>
          <a:noFill/>
        </p:spPr>
        <p:txBody>
          <a:bodyPr wrap="square" rtlCol="0">
            <a:spAutoFit/>
          </a:bodyPr>
          <a:lstStyle/>
          <a:p>
            <a:r>
              <a:rPr lang="en-US" altLang="en-US" dirty="0"/>
              <a:t>He agrees that he needs to do a surgical extraction and asks for a handpiece.</a:t>
            </a:r>
          </a:p>
          <a:p>
            <a:endParaRPr lang="en-US" altLang="en-US" dirty="0"/>
          </a:p>
          <a:p>
            <a:r>
              <a:rPr lang="en-US" altLang="en-US" dirty="0"/>
              <a:t>Is it acceptable to just give him the regular high-speed handpiece, or should you give him a surgical handpiece?</a:t>
            </a:r>
          </a:p>
          <a:p>
            <a:endParaRPr lang="en-US" altLang="en-US" dirty="0"/>
          </a:p>
          <a:p>
            <a:r>
              <a:rPr lang="en-US" altLang="en-US" dirty="0"/>
              <a:t>Why or why not?</a:t>
            </a:r>
          </a:p>
          <a:p>
            <a:endParaRPr lang="en-US" dirty="0"/>
          </a:p>
        </p:txBody>
      </p:sp>
      <p:pic>
        <p:nvPicPr>
          <p:cNvPr id="5" name="Picture 4">
            <a:extLst>
              <a:ext uri="{FF2B5EF4-FFF2-40B4-BE49-F238E27FC236}">
                <a16:creationId xmlns:a16="http://schemas.microsoft.com/office/drawing/2014/main" id="{2EDB82EF-B806-FCFD-CB43-D3A13DEB9DCF}"/>
              </a:ext>
            </a:extLst>
          </p:cNvPr>
          <p:cNvPicPr>
            <a:picLocks noChangeAspect="1"/>
          </p:cNvPicPr>
          <p:nvPr/>
        </p:nvPicPr>
        <p:blipFill>
          <a:blip r:embed="rId3"/>
          <a:stretch>
            <a:fillRect/>
          </a:stretch>
        </p:blipFill>
        <p:spPr>
          <a:xfrm>
            <a:off x="6993018" y="5366833"/>
            <a:ext cx="4645555" cy="493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fade">
                                      <p:cBhvr>
                                        <p:cTn id="7" dur="500"/>
                                        <p:tgtEl>
                                          <p:spTgt spid="133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fade">
                                      <p:cBhvr>
                                        <p:cTn id="12" dur="500"/>
                                        <p:tgtEl>
                                          <p:spTgt spid="133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animEffect transition="in" filter="fade">
                                      <p:cBhvr>
                                        <p:cTn id="17" dur="500"/>
                                        <p:tgtEl>
                                          <p:spTgt spid="133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5">
                                            <p:txEl>
                                              <p:pRg st="4" end="4"/>
                                            </p:txEl>
                                          </p:spTgt>
                                        </p:tgtEl>
                                        <p:attrNameLst>
                                          <p:attrName>style.visibility</p:attrName>
                                        </p:attrNameLst>
                                      </p:cBhvr>
                                      <p:to>
                                        <p:strVal val="visible"/>
                                      </p:to>
                                    </p:set>
                                    <p:animEffect transition="in" filter="fade">
                                      <p:cBhvr>
                                        <p:cTn id="22" dur="500"/>
                                        <p:tgtEl>
                                          <p:spTgt spid="133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7498A-6FB5-89DD-9E80-429CF4CA93F7}"/>
              </a:ext>
            </a:extLst>
          </p:cNvPr>
          <p:cNvPicPr>
            <a:picLocks noChangeAspect="1"/>
          </p:cNvPicPr>
          <p:nvPr/>
        </p:nvPicPr>
        <p:blipFill>
          <a:blip r:embed="rId2"/>
          <a:stretch>
            <a:fillRect/>
          </a:stretch>
        </p:blipFill>
        <p:spPr>
          <a:xfrm>
            <a:off x="7996464" y="1998405"/>
            <a:ext cx="3637922" cy="3679329"/>
          </a:xfrm>
          <a:prstGeom prst="rect">
            <a:avLst/>
          </a:prstGeom>
        </p:spPr>
      </p:pic>
      <p:sp>
        <p:nvSpPr>
          <p:cNvPr id="7" name="TextBox 6">
            <a:extLst>
              <a:ext uri="{FF2B5EF4-FFF2-40B4-BE49-F238E27FC236}">
                <a16:creationId xmlns:a16="http://schemas.microsoft.com/office/drawing/2014/main" id="{6105E7A7-89DC-81F8-0D1A-C0AB0E5677E0}"/>
              </a:ext>
            </a:extLst>
          </p:cNvPr>
          <p:cNvSpPr txBox="1"/>
          <p:nvPr/>
        </p:nvSpPr>
        <p:spPr>
          <a:xfrm>
            <a:off x="8124825" y="6045464"/>
            <a:ext cx="4067175" cy="553998"/>
          </a:xfrm>
          <a:prstGeom prst="rect">
            <a:avLst/>
          </a:prstGeom>
          <a:noFill/>
        </p:spPr>
        <p:txBody>
          <a:bodyPr wrap="square">
            <a:spAutoFit/>
          </a:bodyPr>
          <a:lstStyle/>
          <a:p>
            <a:r>
              <a:rPr lang="en-US" sz="1000" b="0" i="0" dirty="0">
                <a:solidFill>
                  <a:srgbClr val="222222"/>
                </a:solidFill>
                <a:effectLst/>
                <a:latin typeface="-apple-system"/>
              </a:rPr>
              <a:t>Shah, N., Sharma, B., Campbell, N. </a:t>
            </a:r>
            <a:r>
              <a:rPr lang="en-US" sz="1000" b="0" i="1" dirty="0">
                <a:solidFill>
                  <a:srgbClr val="222222"/>
                </a:solidFill>
                <a:effectLst/>
                <a:latin typeface="-apple-system"/>
              </a:rPr>
              <a:t>et al.</a:t>
            </a:r>
            <a:r>
              <a:rPr lang="en-US" sz="1000" b="0" i="0" dirty="0">
                <a:solidFill>
                  <a:srgbClr val="222222"/>
                </a:solidFill>
                <a:effectLst/>
                <a:latin typeface="-apple-system"/>
              </a:rPr>
              <a:t> Extensive subcutaneous emphysema secondary to endodontic treatment. </a:t>
            </a:r>
            <a:r>
              <a:rPr lang="en-US" sz="1000" b="0" i="1" dirty="0">
                <a:solidFill>
                  <a:srgbClr val="222222"/>
                </a:solidFill>
                <a:effectLst/>
                <a:latin typeface="-apple-system"/>
              </a:rPr>
              <a:t>Br Dent J</a:t>
            </a:r>
            <a:r>
              <a:rPr lang="en-US" sz="1000" b="0" i="0" dirty="0">
                <a:solidFill>
                  <a:srgbClr val="222222"/>
                </a:solidFill>
                <a:effectLst/>
                <a:latin typeface="-apple-system"/>
              </a:rPr>
              <a:t> </a:t>
            </a:r>
            <a:r>
              <a:rPr lang="en-US" sz="1000" b="1" i="0" dirty="0">
                <a:solidFill>
                  <a:srgbClr val="222222"/>
                </a:solidFill>
                <a:effectLst/>
                <a:latin typeface="-apple-system"/>
              </a:rPr>
              <a:t>234</a:t>
            </a:r>
            <a:r>
              <a:rPr lang="en-US" sz="1000" b="0" i="0" dirty="0">
                <a:solidFill>
                  <a:srgbClr val="222222"/>
                </a:solidFill>
                <a:effectLst/>
                <a:latin typeface="-apple-system"/>
              </a:rPr>
              <a:t>, 88–91 (2023). https://doi.org/10.1038/s41415-022-5407-z</a:t>
            </a:r>
            <a:endParaRPr lang="en-US" sz="1000" dirty="0"/>
          </a:p>
        </p:txBody>
      </p:sp>
      <p:sp>
        <p:nvSpPr>
          <p:cNvPr id="2" name="Title 1">
            <a:extLst>
              <a:ext uri="{FF2B5EF4-FFF2-40B4-BE49-F238E27FC236}">
                <a16:creationId xmlns:a16="http://schemas.microsoft.com/office/drawing/2014/main" id="{6781ED36-6FDE-AA14-08D8-4FAFE8F1F9E3}"/>
              </a:ext>
            </a:extLst>
          </p:cNvPr>
          <p:cNvSpPr>
            <a:spLocks noGrp="1"/>
          </p:cNvSpPr>
          <p:nvPr>
            <p:ph type="title"/>
          </p:nvPr>
        </p:nvSpPr>
        <p:spPr>
          <a:xfrm>
            <a:off x="2130812" y="441956"/>
            <a:ext cx="7729728" cy="1188720"/>
          </a:xfrm>
        </p:spPr>
        <p:txBody>
          <a:bodyPr/>
          <a:lstStyle/>
          <a:p>
            <a:r>
              <a:rPr lang="en-US" dirty="0"/>
              <a:t>Subcutaneous emphysema</a:t>
            </a:r>
          </a:p>
        </p:txBody>
      </p:sp>
      <p:sp>
        <p:nvSpPr>
          <p:cNvPr id="6" name="TextBox 5">
            <a:extLst>
              <a:ext uri="{FF2B5EF4-FFF2-40B4-BE49-F238E27FC236}">
                <a16:creationId xmlns:a16="http://schemas.microsoft.com/office/drawing/2014/main" id="{E1E3B106-287F-8818-2070-7CF87B04B6A9}"/>
              </a:ext>
            </a:extLst>
          </p:cNvPr>
          <p:cNvSpPr txBox="1"/>
          <p:nvPr/>
        </p:nvSpPr>
        <p:spPr>
          <a:xfrm>
            <a:off x="4614861" y="2226378"/>
            <a:ext cx="2962275" cy="646331"/>
          </a:xfrm>
          <a:prstGeom prst="rect">
            <a:avLst/>
          </a:prstGeom>
          <a:noFill/>
          <a:ln>
            <a:solidFill>
              <a:srgbClr val="FFFFFF"/>
            </a:solidFill>
          </a:ln>
        </p:spPr>
        <p:txBody>
          <a:bodyPr wrap="square" rtlCol="0">
            <a:spAutoFit/>
          </a:bodyPr>
          <a:lstStyle/>
          <a:p>
            <a:r>
              <a:rPr lang="en-US" dirty="0"/>
              <a:t>Potentially life threatening. </a:t>
            </a:r>
          </a:p>
          <a:p>
            <a:endParaRPr lang="en-US" dirty="0"/>
          </a:p>
        </p:txBody>
      </p:sp>
      <p:pic>
        <p:nvPicPr>
          <p:cNvPr id="4" name="Picture 3">
            <a:extLst>
              <a:ext uri="{FF2B5EF4-FFF2-40B4-BE49-F238E27FC236}">
                <a16:creationId xmlns:a16="http://schemas.microsoft.com/office/drawing/2014/main" id="{DB396D0B-1DBD-698F-E851-87E63FD716B2}"/>
              </a:ext>
            </a:extLst>
          </p:cNvPr>
          <p:cNvPicPr>
            <a:picLocks noChangeAspect="1"/>
          </p:cNvPicPr>
          <p:nvPr/>
        </p:nvPicPr>
        <p:blipFill>
          <a:blip r:embed="rId3"/>
          <a:stretch>
            <a:fillRect/>
          </a:stretch>
        </p:blipFill>
        <p:spPr>
          <a:xfrm>
            <a:off x="706828" y="1812100"/>
            <a:ext cx="3488705" cy="4022690"/>
          </a:xfrm>
          <a:prstGeom prst="rect">
            <a:avLst/>
          </a:prstGeom>
        </p:spPr>
      </p:pic>
      <p:sp>
        <p:nvSpPr>
          <p:cNvPr id="8" name="Rectangle 7">
            <a:extLst>
              <a:ext uri="{FF2B5EF4-FFF2-40B4-BE49-F238E27FC236}">
                <a16:creationId xmlns:a16="http://schemas.microsoft.com/office/drawing/2014/main" id="{E7D84AC1-4680-CDEA-F922-4B6A3242EE19}"/>
              </a:ext>
            </a:extLst>
          </p:cNvPr>
          <p:cNvSpPr/>
          <p:nvPr/>
        </p:nvSpPr>
        <p:spPr>
          <a:xfrm>
            <a:off x="1055543" y="3223418"/>
            <a:ext cx="701196" cy="46412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B6EACF5-2037-E86A-7437-0BDE1C3D2364}"/>
              </a:ext>
            </a:extLst>
          </p:cNvPr>
          <p:cNvSpPr txBox="1"/>
          <p:nvPr/>
        </p:nvSpPr>
        <p:spPr>
          <a:xfrm>
            <a:off x="207818" y="6016214"/>
            <a:ext cx="5001492" cy="446276"/>
          </a:xfrm>
          <a:prstGeom prst="rect">
            <a:avLst/>
          </a:prstGeom>
          <a:noFill/>
        </p:spPr>
        <p:txBody>
          <a:bodyPr wrap="square">
            <a:spAutoFit/>
          </a:bodyPr>
          <a:lstStyle/>
          <a:p>
            <a:r>
              <a:rPr lang="en-US" sz="1100" dirty="0"/>
              <a:t>DePinto N, Toth S, Kelly S, York J. A rare case of subcutaneous emphysema following routine dental care in a dental school setting. J Case Rep Images Dent 2015;1:5–7</a:t>
            </a:r>
            <a:r>
              <a:rPr lang="en-US" sz="1200" dirty="0"/>
              <a:t>.</a:t>
            </a:r>
          </a:p>
        </p:txBody>
      </p:sp>
      <p:sp>
        <p:nvSpPr>
          <p:cNvPr id="9" name="TextBox 8">
            <a:extLst>
              <a:ext uri="{FF2B5EF4-FFF2-40B4-BE49-F238E27FC236}">
                <a16:creationId xmlns:a16="http://schemas.microsoft.com/office/drawing/2014/main" id="{78D35007-DC6E-731A-5A85-996BA39ADA0A}"/>
              </a:ext>
            </a:extLst>
          </p:cNvPr>
          <p:cNvSpPr txBox="1"/>
          <p:nvPr/>
        </p:nvSpPr>
        <p:spPr>
          <a:xfrm>
            <a:off x="4905829" y="2954011"/>
            <a:ext cx="2380341" cy="146706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mn-ea"/>
                <a:cs typeface="+mn-cs"/>
              </a:rPr>
              <a:t>Severe facial edema which can spread to neck and chest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mn-ea"/>
                <a:cs typeface="+mn-cs"/>
              </a:rPr>
              <a:t>Dysphagia, dyspnea, + crepitus, pain</a:t>
            </a:r>
          </a:p>
        </p:txBody>
      </p:sp>
    </p:spTree>
    <p:extLst>
      <p:ext uri="{BB962C8B-B14F-4D97-AF65-F5344CB8AC3E}">
        <p14:creationId xmlns:p14="http://schemas.microsoft.com/office/powerpoint/2010/main" val="2457701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CB8C99-6409-F686-F2AB-D640760BF00A}"/>
              </a:ext>
            </a:extLst>
          </p:cNvPr>
          <p:cNvSpPr>
            <a:spLocks noGrp="1"/>
          </p:cNvSpPr>
          <p:nvPr>
            <p:ph type="title"/>
          </p:nvPr>
        </p:nvSpPr>
        <p:spPr/>
        <p:txBody>
          <a:bodyPr/>
          <a:lstStyle/>
          <a:p>
            <a:r>
              <a:rPr lang="en-US" dirty="0"/>
              <a:t>Case 4</a:t>
            </a:r>
          </a:p>
        </p:txBody>
      </p:sp>
      <p:sp>
        <p:nvSpPr>
          <p:cNvPr id="14339" name="Rectangle 3">
            <a:extLst>
              <a:ext uri="{FF2B5EF4-FFF2-40B4-BE49-F238E27FC236}">
                <a16:creationId xmlns:a16="http://schemas.microsoft.com/office/drawing/2014/main" id="{EFFA1DD8-35A5-FB9C-C650-018AB60E62CA}"/>
              </a:ext>
            </a:extLst>
          </p:cNvPr>
          <p:cNvSpPr>
            <a:spLocks noGrp="1" noChangeArrowheads="1"/>
          </p:cNvSpPr>
          <p:nvPr>
            <p:ph idx="1"/>
          </p:nvPr>
        </p:nvSpPr>
        <p:spPr>
          <a:xfrm>
            <a:off x="858982" y="1798319"/>
            <a:ext cx="6655605" cy="4773077"/>
          </a:xfrm>
        </p:spPr>
        <p:txBody>
          <a:bodyPr anchor="ctr">
            <a:normAutofit/>
          </a:bodyPr>
          <a:lstStyle/>
          <a:p>
            <a:r>
              <a:rPr lang="en-US" altLang="en-US" sz="3200" dirty="0">
                <a:solidFill>
                  <a:schemeClr val="tx1"/>
                </a:solidFill>
              </a:rPr>
              <a:t>A different but equally irritating dentist is now working on a screaming 6-year-old with a toothache.</a:t>
            </a:r>
          </a:p>
          <a:p>
            <a:r>
              <a:rPr lang="en-US" altLang="en-US" sz="3200" dirty="0">
                <a:solidFill>
                  <a:schemeClr val="tx1"/>
                </a:solidFill>
              </a:rPr>
              <a:t>The child is not getting numb, and the dentist has used 4 </a:t>
            </a:r>
            <a:r>
              <a:rPr lang="en-US" altLang="en-US" sz="3200" dirty="0" err="1">
                <a:solidFill>
                  <a:schemeClr val="tx1"/>
                </a:solidFill>
              </a:rPr>
              <a:t>carpules</a:t>
            </a:r>
            <a:r>
              <a:rPr lang="en-US" altLang="en-US" sz="3200" dirty="0">
                <a:solidFill>
                  <a:schemeClr val="tx1"/>
                </a:solidFill>
              </a:rPr>
              <a:t> of lidocaine with epinephrine.</a:t>
            </a:r>
          </a:p>
          <a:p>
            <a:r>
              <a:rPr lang="en-US" altLang="en-US" sz="3200" dirty="0">
                <a:solidFill>
                  <a:schemeClr val="tx1"/>
                </a:solidFill>
              </a:rPr>
              <a:t>Is there a limit that needs to be considered?</a:t>
            </a:r>
          </a:p>
        </p:txBody>
      </p:sp>
      <p:sp>
        <p:nvSpPr>
          <p:cNvPr id="3" name="TextBox 2">
            <a:extLst>
              <a:ext uri="{FF2B5EF4-FFF2-40B4-BE49-F238E27FC236}">
                <a16:creationId xmlns:a16="http://schemas.microsoft.com/office/drawing/2014/main" id="{704BDB9C-A853-CF9C-02EC-8BF91F3B4694}"/>
              </a:ext>
            </a:extLst>
          </p:cNvPr>
          <p:cNvSpPr txBox="1"/>
          <p:nvPr/>
        </p:nvSpPr>
        <p:spPr>
          <a:xfrm>
            <a:off x="8631555" y="3013501"/>
            <a:ext cx="2524125" cy="830997"/>
          </a:xfrm>
          <a:prstGeom prst="rect">
            <a:avLst/>
          </a:prstGeom>
          <a:noFill/>
          <a:ln w="57150">
            <a:solidFill>
              <a:srgbClr val="FF0000"/>
            </a:solidFill>
          </a:ln>
        </p:spPr>
        <p:txBody>
          <a:bodyPr wrap="square" rtlCol="0">
            <a:spAutoFit/>
          </a:bodyPr>
          <a:lstStyle/>
          <a:p>
            <a:pPr algn="ctr"/>
            <a:r>
              <a:rPr lang="en-US" sz="4800" b="1" dirty="0">
                <a:solidFill>
                  <a:srgbClr val="FF0000"/>
                </a:solidFill>
                <a:latin typeface="Verdana Pro Black" panose="020B0A04030504040204" pitchFamily="34" charset="0"/>
              </a:rPr>
              <a:t>YES.</a:t>
            </a:r>
          </a:p>
        </p:txBody>
      </p:sp>
      <p:sp>
        <p:nvSpPr>
          <p:cNvPr id="6" name="Title 1">
            <a:extLst>
              <a:ext uri="{FF2B5EF4-FFF2-40B4-BE49-F238E27FC236}">
                <a16:creationId xmlns:a16="http://schemas.microsoft.com/office/drawing/2014/main" id="{15134DA6-7D4D-3209-D1C0-9D7BDAC0FA1E}"/>
              </a:ext>
            </a:extLst>
          </p:cNvPr>
          <p:cNvSpPr txBox="1">
            <a:spLocks/>
          </p:cNvSpPr>
          <p:nvPr/>
        </p:nvSpPr>
        <p:spPr>
          <a:xfrm>
            <a:off x="7412182" y="4793673"/>
            <a:ext cx="4626864" cy="1197448"/>
          </a:xfrm>
          <a:prstGeom prst="rect">
            <a:avLst/>
          </a:prstGeom>
          <a:solidFill>
            <a:srgbClr val="FFFFFF"/>
          </a:solidFill>
          <a:ln w="57150">
            <a:solidFill>
              <a:schemeClr val="accent1"/>
            </a:solidFill>
          </a:ln>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800" strike="sngStrike" dirty="0"/>
              <a:t>Lidocaine Toxicity </a:t>
            </a:r>
            <a:br>
              <a:rPr lang="en-US" sz="2200" strike="sngStrike" dirty="0"/>
            </a:br>
            <a:r>
              <a:rPr lang="en-US" sz="2400" dirty="0">
                <a:highlight>
                  <a:srgbClr val="FFFF00"/>
                </a:highlight>
              </a:rPr>
              <a:t>LAST (Local Anesthetic Systemic Toxicity)</a:t>
            </a:r>
            <a:endParaRPr lang="en-US" sz="2200" strike="sngStrike" dirty="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F0407C-AAC9-99B7-9BEF-2590E1477A02}"/>
              </a:ext>
            </a:extLst>
          </p:cNvPr>
          <p:cNvSpPr>
            <a:spLocks noGrp="1"/>
          </p:cNvSpPr>
          <p:nvPr>
            <p:ph type="title"/>
          </p:nvPr>
        </p:nvSpPr>
        <p:spPr/>
        <p:txBody>
          <a:bodyPr/>
          <a:lstStyle/>
          <a:p>
            <a:r>
              <a:rPr lang="en-US" dirty="0"/>
              <a:t>LAST (Local Systemic Anesthetic Toxicity)</a:t>
            </a:r>
          </a:p>
        </p:txBody>
      </p:sp>
      <p:sp>
        <p:nvSpPr>
          <p:cNvPr id="3" name="Content Placeholder 2"/>
          <p:cNvSpPr>
            <a:spLocks noGrp="1"/>
          </p:cNvSpPr>
          <p:nvPr>
            <p:ph idx="1"/>
          </p:nvPr>
        </p:nvSpPr>
        <p:spPr>
          <a:xfrm>
            <a:off x="1097280" y="1845733"/>
            <a:ext cx="4638502" cy="4346525"/>
          </a:xfrm>
        </p:spPr>
        <p:txBody>
          <a:bodyPr>
            <a:normAutofit/>
          </a:bodyPr>
          <a:lstStyle/>
          <a:p>
            <a:pPr>
              <a:lnSpc>
                <a:spcPct val="90000"/>
              </a:lnSpc>
            </a:pPr>
            <a:endParaRPr lang="en-US" sz="1400" dirty="0">
              <a:solidFill>
                <a:srgbClr val="404040"/>
              </a:solidFill>
            </a:endParaRPr>
          </a:p>
          <a:p>
            <a:pPr>
              <a:lnSpc>
                <a:spcPct val="90000"/>
              </a:lnSpc>
            </a:pPr>
            <a:r>
              <a:rPr lang="en-US" sz="2800" dirty="0">
                <a:solidFill>
                  <a:schemeClr val="tx1"/>
                </a:solidFill>
              </a:rPr>
              <a:t>All Local anesthetics can cause LAST. </a:t>
            </a:r>
          </a:p>
          <a:p>
            <a:pPr>
              <a:lnSpc>
                <a:spcPct val="90000"/>
              </a:lnSpc>
            </a:pPr>
            <a:r>
              <a:rPr lang="en-US" sz="2800" u="sng" dirty="0">
                <a:solidFill>
                  <a:schemeClr val="tx1"/>
                </a:solidFill>
              </a:rPr>
              <a:t>Greatest risk in geriatric and pediatric patients</a:t>
            </a:r>
          </a:p>
        </p:txBody>
      </p:sp>
      <p:sp>
        <p:nvSpPr>
          <p:cNvPr id="4" name="Content Placeholder 3">
            <a:extLst>
              <a:ext uri="{FF2B5EF4-FFF2-40B4-BE49-F238E27FC236}">
                <a16:creationId xmlns:a16="http://schemas.microsoft.com/office/drawing/2014/main" id="{CDABEEFD-0373-4BA9-06CF-A3D67F4852B3}"/>
              </a:ext>
            </a:extLst>
          </p:cNvPr>
          <p:cNvSpPr>
            <a:spLocks noGrp="1"/>
          </p:cNvSpPr>
          <p:nvPr>
            <p:ph sz="half" idx="4294967295"/>
          </p:nvPr>
        </p:nvSpPr>
        <p:spPr>
          <a:xfrm>
            <a:off x="7254875" y="2008188"/>
            <a:ext cx="4937125" cy="4022725"/>
          </a:xfrm>
        </p:spPr>
        <p:txBody>
          <a:bodyPr>
            <a:normAutofit/>
          </a:bodyPr>
          <a:lstStyle/>
          <a:p>
            <a:pPr>
              <a:lnSpc>
                <a:spcPct val="90000"/>
              </a:lnSpc>
            </a:pPr>
            <a:r>
              <a:rPr lang="en-US" sz="3200" b="1" dirty="0">
                <a:solidFill>
                  <a:schemeClr val="tx1"/>
                </a:solidFill>
              </a:rPr>
              <a:t>PREVENTION</a:t>
            </a:r>
            <a:r>
              <a:rPr lang="en-US" sz="3200" dirty="0">
                <a:solidFill>
                  <a:schemeClr val="tx1"/>
                </a:solidFill>
              </a:rPr>
              <a:t>!!!</a:t>
            </a:r>
          </a:p>
          <a:p>
            <a:pPr lvl="1">
              <a:lnSpc>
                <a:spcPct val="90000"/>
              </a:lnSpc>
            </a:pPr>
            <a:r>
              <a:rPr lang="en-US" sz="3200" dirty="0">
                <a:solidFill>
                  <a:schemeClr val="tx1"/>
                </a:solidFill>
              </a:rPr>
              <a:t>Pt H&amp;P. Know your patient!</a:t>
            </a:r>
          </a:p>
          <a:p>
            <a:pPr lvl="2">
              <a:lnSpc>
                <a:spcPct val="90000"/>
              </a:lnSpc>
            </a:pPr>
            <a:r>
              <a:rPr lang="en-US" sz="3200" dirty="0">
                <a:solidFill>
                  <a:schemeClr val="tx1"/>
                </a:solidFill>
              </a:rPr>
              <a:t>Age, weight, systemic disease, genetics</a:t>
            </a:r>
          </a:p>
          <a:p>
            <a:pPr lvl="1">
              <a:lnSpc>
                <a:spcPct val="90000"/>
              </a:lnSpc>
            </a:pPr>
            <a:r>
              <a:rPr lang="en-US" sz="3200" dirty="0">
                <a:solidFill>
                  <a:schemeClr val="tx1"/>
                </a:solidFill>
              </a:rPr>
              <a:t>Knowing your doses</a:t>
            </a:r>
            <a:endParaRPr lang="en-US" sz="3200" u="sng" dirty="0">
              <a:solidFill>
                <a:schemeClr val="tx1"/>
              </a:solidFill>
            </a:endParaRPr>
          </a:p>
          <a:p>
            <a:endParaRPr lang="en-US" dirty="0"/>
          </a:p>
        </p:txBody>
      </p:sp>
      <p:sp>
        <p:nvSpPr>
          <p:cNvPr id="5" name="TextBox 4">
            <a:extLst>
              <a:ext uri="{FF2B5EF4-FFF2-40B4-BE49-F238E27FC236}">
                <a16:creationId xmlns:a16="http://schemas.microsoft.com/office/drawing/2014/main" id="{1ACC18D1-A0A1-D601-EB74-B5A9A5988929}"/>
              </a:ext>
            </a:extLst>
          </p:cNvPr>
          <p:cNvSpPr txBox="1"/>
          <p:nvPr/>
        </p:nvSpPr>
        <p:spPr>
          <a:xfrm>
            <a:off x="3721359" y="5384582"/>
            <a:ext cx="4749282" cy="646331"/>
          </a:xfrm>
          <a:prstGeom prst="rect">
            <a:avLst/>
          </a:prstGeom>
          <a:noFill/>
          <a:ln w="28575">
            <a:solidFill>
              <a:srgbClr val="404040"/>
            </a:solidFill>
          </a:ln>
        </p:spPr>
        <p:txBody>
          <a:bodyPr wrap="square" rtlCol="0">
            <a:spAutoFit/>
          </a:bodyPr>
          <a:lstStyle/>
          <a:p>
            <a:pPr algn="ctr"/>
            <a:r>
              <a:rPr lang="en-US" dirty="0">
                <a:latin typeface="Verdana Pro Black" panose="020B0A04030504040204" pitchFamily="34" charset="0"/>
              </a:rPr>
              <a:t>In Pediatric patients,</a:t>
            </a:r>
          </a:p>
          <a:p>
            <a:pPr algn="ctr"/>
            <a:r>
              <a:rPr lang="en-US" dirty="0">
                <a:latin typeface="Verdana Pro Black" panose="020B0A04030504040204" pitchFamily="34" charset="0"/>
              </a:rPr>
              <a:t>~1 </a:t>
            </a:r>
            <a:r>
              <a:rPr lang="en-US" dirty="0" err="1">
                <a:latin typeface="Verdana Pro Black" panose="020B0A04030504040204" pitchFamily="34" charset="0"/>
              </a:rPr>
              <a:t>carpule</a:t>
            </a:r>
            <a:r>
              <a:rPr lang="en-US" dirty="0">
                <a:latin typeface="Verdana Pro Black" panose="020B0A04030504040204" pitchFamily="34" charset="0"/>
              </a:rPr>
              <a:t> per 20lbs.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8A052A-1FCB-49DC-9B62-F84ABD78D2C5}"/>
              </a:ext>
            </a:extLst>
          </p:cNvPr>
          <p:cNvPicPr>
            <a:picLocks noChangeAspect="1"/>
          </p:cNvPicPr>
          <p:nvPr/>
        </p:nvPicPr>
        <p:blipFill>
          <a:blip r:embed="rId2"/>
          <a:stretch>
            <a:fillRect/>
          </a:stretch>
        </p:blipFill>
        <p:spPr>
          <a:xfrm>
            <a:off x="2579854" y="0"/>
            <a:ext cx="7032292" cy="6858000"/>
          </a:xfrm>
          <a:prstGeom prst="rect">
            <a:avLst/>
          </a:prstGeom>
        </p:spPr>
      </p:pic>
      <p:sp>
        <p:nvSpPr>
          <p:cNvPr id="2" name="TextBox 1">
            <a:extLst>
              <a:ext uri="{FF2B5EF4-FFF2-40B4-BE49-F238E27FC236}">
                <a16:creationId xmlns:a16="http://schemas.microsoft.com/office/drawing/2014/main" id="{C7A17658-C156-3F97-D041-87097D05E07F}"/>
              </a:ext>
            </a:extLst>
          </p:cNvPr>
          <p:cNvSpPr txBox="1"/>
          <p:nvPr/>
        </p:nvSpPr>
        <p:spPr>
          <a:xfrm>
            <a:off x="414780" y="3242821"/>
            <a:ext cx="1875934" cy="646331"/>
          </a:xfrm>
          <a:prstGeom prst="rect">
            <a:avLst/>
          </a:prstGeom>
          <a:noFill/>
        </p:spPr>
        <p:txBody>
          <a:bodyPr wrap="square" rtlCol="0">
            <a:spAutoFit/>
          </a:bodyPr>
          <a:lstStyle/>
          <a:p>
            <a:r>
              <a:rPr lang="en-US" dirty="0"/>
              <a:t>Cannon Beach, Oregon</a:t>
            </a:r>
          </a:p>
        </p:txBody>
      </p:sp>
      <p:sp>
        <p:nvSpPr>
          <p:cNvPr id="3" name="TextBox 2">
            <a:extLst>
              <a:ext uri="{FF2B5EF4-FFF2-40B4-BE49-F238E27FC236}">
                <a16:creationId xmlns:a16="http://schemas.microsoft.com/office/drawing/2014/main" id="{AFD065A1-F4E8-BE52-4FF0-84136F6384B9}"/>
              </a:ext>
            </a:extLst>
          </p:cNvPr>
          <p:cNvSpPr txBox="1"/>
          <p:nvPr/>
        </p:nvSpPr>
        <p:spPr>
          <a:xfrm>
            <a:off x="10209229" y="3346515"/>
            <a:ext cx="1567991" cy="369332"/>
          </a:xfrm>
          <a:prstGeom prst="rect">
            <a:avLst/>
          </a:prstGeom>
          <a:noFill/>
        </p:spPr>
        <p:txBody>
          <a:bodyPr wrap="square" rtlCol="0">
            <a:spAutoFit/>
          </a:bodyPr>
          <a:lstStyle/>
          <a:p>
            <a:r>
              <a:rPr lang="en-US" dirty="0"/>
              <a:t>Pacific Ocean!</a:t>
            </a:r>
          </a:p>
        </p:txBody>
      </p:sp>
    </p:spTree>
    <p:extLst>
      <p:ext uri="{BB962C8B-B14F-4D97-AF65-F5344CB8AC3E}">
        <p14:creationId xmlns:p14="http://schemas.microsoft.com/office/powerpoint/2010/main" val="4158749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F80648-53FE-869B-CF03-63AFCE191BF6}"/>
              </a:ext>
            </a:extLst>
          </p:cNvPr>
          <p:cNvSpPr>
            <a:spLocks noGrp="1"/>
          </p:cNvSpPr>
          <p:nvPr>
            <p:ph type="title"/>
          </p:nvPr>
        </p:nvSpPr>
        <p:spPr>
          <a:xfrm>
            <a:off x="1066800" y="0"/>
            <a:ext cx="10058400" cy="1450757"/>
          </a:xfrm>
        </p:spPr>
        <p:txBody>
          <a:bodyPr/>
          <a:lstStyle/>
          <a:p>
            <a:r>
              <a:rPr lang="en-US" b="1" u="sng" dirty="0"/>
              <a:t>Outline</a:t>
            </a:r>
          </a:p>
        </p:txBody>
      </p:sp>
      <p:sp>
        <p:nvSpPr>
          <p:cNvPr id="8" name="Content Placeholder 7">
            <a:extLst>
              <a:ext uri="{FF2B5EF4-FFF2-40B4-BE49-F238E27FC236}">
                <a16:creationId xmlns:a16="http://schemas.microsoft.com/office/drawing/2014/main" id="{AA9D6EEF-9027-4D93-D0B4-B599F232AEE3}"/>
              </a:ext>
            </a:extLst>
          </p:cNvPr>
          <p:cNvSpPr>
            <a:spLocks noGrp="1"/>
          </p:cNvSpPr>
          <p:nvPr>
            <p:ph idx="1"/>
          </p:nvPr>
        </p:nvSpPr>
        <p:spPr>
          <a:xfrm>
            <a:off x="472885" y="1752452"/>
            <a:ext cx="6274144" cy="5105548"/>
          </a:xfrm>
        </p:spPr>
        <p:txBody>
          <a:bodyPr>
            <a:normAutofit/>
          </a:bodyPr>
          <a:lstStyle/>
          <a:p>
            <a:pPr>
              <a:buFont typeface="Wingdings" panose="05000000000000000000" pitchFamily="2" charset="2"/>
              <a:buChar char="ü"/>
            </a:pPr>
            <a:r>
              <a:rPr lang="en-US" sz="3200" dirty="0"/>
              <a:t>Review Office and Staff  preparedness</a:t>
            </a:r>
          </a:p>
          <a:p>
            <a:pPr>
              <a:buFont typeface="Wingdings" panose="05000000000000000000" pitchFamily="2" charset="2"/>
              <a:buChar char="ü"/>
            </a:pPr>
            <a:r>
              <a:rPr lang="en-US" sz="3200" dirty="0"/>
              <a:t>Review the top 9 emergencies</a:t>
            </a:r>
          </a:p>
          <a:p>
            <a:pPr>
              <a:buFont typeface="Wingdings" panose="05000000000000000000" pitchFamily="2" charset="2"/>
              <a:buChar char="ü"/>
            </a:pPr>
            <a:r>
              <a:rPr lang="en-US" sz="3200" dirty="0"/>
              <a:t>Management of each emergency situation. </a:t>
            </a:r>
          </a:p>
          <a:p>
            <a:pPr>
              <a:buFont typeface="Wingdings" panose="05000000000000000000" pitchFamily="2" charset="2"/>
              <a:buChar char="ü"/>
            </a:pPr>
            <a:r>
              <a:rPr lang="en-US" sz="3200" dirty="0"/>
              <a:t>Case Scenarios</a:t>
            </a:r>
          </a:p>
          <a:p>
            <a:pPr lvl="1">
              <a:buFont typeface="Wingdings" panose="05000000000000000000" pitchFamily="2" charset="2"/>
              <a:buChar char="ü"/>
            </a:pPr>
            <a:r>
              <a:rPr lang="en-US" sz="2400" dirty="0"/>
              <a:t>Tie in other possible complications or dental emergencies.</a:t>
            </a:r>
          </a:p>
          <a:p>
            <a:pPr marL="0" indent="0">
              <a:buNone/>
            </a:pPr>
            <a:endParaRPr lang="en-US" sz="3200" dirty="0"/>
          </a:p>
          <a:p>
            <a:pPr marL="0" indent="0">
              <a:buNone/>
            </a:pPr>
            <a:endParaRPr lang="en-US" sz="3200" dirty="0"/>
          </a:p>
        </p:txBody>
      </p:sp>
      <p:pic>
        <p:nvPicPr>
          <p:cNvPr id="10" name="Picture 9">
            <a:extLst>
              <a:ext uri="{FF2B5EF4-FFF2-40B4-BE49-F238E27FC236}">
                <a16:creationId xmlns:a16="http://schemas.microsoft.com/office/drawing/2014/main" id="{7A39EBC7-1879-B9AD-0D89-2FE8AC7BF470}"/>
              </a:ext>
            </a:extLst>
          </p:cNvPr>
          <p:cNvPicPr>
            <a:picLocks noChangeAspect="1"/>
          </p:cNvPicPr>
          <p:nvPr/>
        </p:nvPicPr>
        <p:blipFill>
          <a:blip r:embed="rId2"/>
          <a:stretch>
            <a:fillRect/>
          </a:stretch>
        </p:blipFill>
        <p:spPr>
          <a:xfrm>
            <a:off x="6968611" y="1737360"/>
            <a:ext cx="5013553" cy="3845375"/>
          </a:xfrm>
          <a:prstGeom prst="rect">
            <a:avLst/>
          </a:prstGeom>
        </p:spPr>
      </p:pic>
    </p:spTree>
    <p:extLst>
      <p:ext uri="{BB962C8B-B14F-4D97-AF65-F5344CB8AC3E}">
        <p14:creationId xmlns:p14="http://schemas.microsoft.com/office/powerpoint/2010/main" val="3742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xEl>
                                              <p:pRg st="4" end="4"/>
                                            </p:txEl>
                                          </p:spTgt>
                                        </p:tgtEl>
                                        <p:attrNameLst>
                                          <p:attrName>r</p:attrName>
                                        </p:attrNameLst>
                                      </p:cBhvr>
                                    </p:animRot>
                                    <p:animRot by="-240000">
                                      <p:cBhvr>
                                        <p:cTn id="7" dur="200" fill="hold">
                                          <p:stCondLst>
                                            <p:cond delay="200"/>
                                          </p:stCondLst>
                                        </p:cTn>
                                        <p:tgtEl>
                                          <p:spTgt spid="8">
                                            <p:txEl>
                                              <p:pRg st="4" end="4"/>
                                            </p:txEl>
                                          </p:spTgt>
                                        </p:tgtEl>
                                        <p:attrNameLst>
                                          <p:attrName>r</p:attrName>
                                        </p:attrNameLst>
                                      </p:cBhvr>
                                    </p:animRot>
                                    <p:animRot by="240000">
                                      <p:cBhvr>
                                        <p:cTn id="8" dur="200" fill="hold">
                                          <p:stCondLst>
                                            <p:cond delay="400"/>
                                          </p:stCondLst>
                                        </p:cTn>
                                        <p:tgtEl>
                                          <p:spTgt spid="8">
                                            <p:txEl>
                                              <p:pRg st="4" end="4"/>
                                            </p:txEl>
                                          </p:spTgt>
                                        </p:tgtEl>
                                        <p:attrNameLst>
                                          <p:attrName>r</p:attrName>
                                        </p:attrNameLst>
                                      </p:cBhvr>
                                    </p:animRot>
                                    <p:animRot by="-240000">
                                      <p:cBhvr>
                                        <p:cTn id="9" dur="200" fill="hold">
                                          <p:stCondLst>
                                            <p:cond delay="600"/>
                                          </p:stCondLst>
                                        </p:cTn>
                                        <p:tgtEl>
                                          <p:spTgt spid="8">
                                            <p:txEl>
                                              <p:pRg st="4" end="4"/>
                                            </p:txEl>
                                          </p:spTgt>
                                        </p:tgtEl>
                                        <p:attrNameLst>
                                          <p:attrName>r</p:attrName>
                                        </p:attrNameLst>
                                      </p:cBhvr>
                                    </p:animRot>
                                    <p:animRot by="120000">
                                      <p:cBhvr>
                                        <p:cTn id="10" dur="200" fill="hold">
                                          <p:stCondLst>
                                            <p:cond delay="800"/>
                                          </p:stCondLst>
                                        </p:cTn>
                                        <p:tgtEl>
                                          <p:spTgt spid="8">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393882-CB23-6D1B-D076-0CF9801EC9D2}"/>
              </a:ext>
            </a:extLst>
          </p:cNvPr>
          <p:cNvSpPr txBox="1"/>
          <p:nvPr/>
        </p:nvSpPr>
        <p:spPr>
          <a:xfrm>
            <a:off x="1097280" y="1950542"/>
            <a:ext cx="9265920" cy="4401205"/>
          </a:xfrm>
          <a:prstGeom prst="rect">
            <a:avLst/>
          </a:prstGeom>
          <a:noFill/>
        </p:spPr>
        <p:txBody>
          <a:bodyPr wrap="square">
            <a:spAutoFit/>
          </a:bodyPr>
          <a:lstStyle/>
          <a:p>
            <a:pPr marL="285750" indent="-285750">
              <a:buFont typeface="Arial" panose="020B0604020202020204" pitchFamily="34" charset="0"/>
              <a:buChar char="•"/>
            </a:pPr>
            <a:r>
              <a:rPr lang="en-US" sz="2000" dirty="0"/>
              <a:t>68 </a:t>
            </a:r>
            <a:r>
              <a:rPr lang="en-US" sz="2000" dirty="0" err="1"/>
              <a:t>yr</a:t>
            </a:r>
            <a:r>
              <a:rPr lang="en-US" sz="2000" dirty="0"/>
              <a:t> old male presents for extraction of multiple teeth and root tips for fabrication of upper and lower partials. </a:t>
            </a:r>
          </a:p>
          <a:p>
            <a:pPr marL="285750" indent="-285750">
              <a:buFont typeface="Arial" panose="020B0604020202020204" pitchFamily="34" charset="0"/>
              <a:buChar char="•"/>
            </a:pPr>
            <a:endParaRPr lang="en-US" sz="2000" u="sng" dirty="0"/>
          </a:p>
          <a:p>
            <a:pPr marL="285750" indent="-285750">
              <a:buFont typeface="Arial" panose="020B0604020202020204" pitchFamily="34" charset="0"/>
              <a:buChar char="•"/>
            </a:pPr>
            <a:r>
              <a:rPr lang="en-US" sz="2000" u="sng" dirty="0" err="1"/>
              <a:t>MdHx</a:t>
            </a:r>
            <a:r>
              <a:rPr lang="en-US" sz="2000" dirty="0"/>
              <a:t> reviewed: DM II, ESRD, HTN, A-fib, chronic knee pain. </a:t>
            </a:r>
          </a:p>
          <a:p>
            <a:endParaRPr lang="en-US" sz="2000" dirty="0"/>
          </a:p>
          <a:p>
            <a:pPr marL="342900" indent="-342900">
              <a:buFont typeface="Arial" panose="020B0604020202020204" pitchFamily="34" charset="0"/>
              <a:buChar char="•"/>
            </a:pPr>
            <a:r>
              <a:rPr lang="en-US" sz="2000" u="sng" dirty="0"/>
              <a:t>Meds</a:t>
            </a:r>
            <a:r>
              <a:rPr lang="en-US" sz="2000" dirty="0"/>
              <a:t>: sevelamer 1200 mg, apixaban, amlodipine5mg, Levemir 100 units/ml, </a:t>
            </a:r>
            <a:r>
              <a:rPr lang="en-US" sz="2000" dirty="0" err="1"/>
              <a:t>semaglutide</a:t>
            </a:r>
            <a:r>
              <a:rPr lang="en-US" sz="2000" dirty="0"/>
              <a:t> 0.5mg/0.5ml SC solution, atorvastatin 40mg, Losartan 25mg, Carvedilol 25mg, cetirizine 10mg, olopatadine 0.1% eye drops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u="sng" dirty="0" err="1"/>
              <a:t>PSHx</a:t>
            </a:r>
            <a:r>
              <a:rPr lang="en-US" sz="2000" dirty="0"/>
              <a:t>:  Pacemaker placement, AV fistula, L great toe amputation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err="1"/>
              <a:t>SocHx</a:t>
            </a:r>
            <a:r>
              <a:rPr lang="en-US" sz="2000" dirty="0"/>
              <a:t>: “used to drink”</a:t>
            </a:r>
          </a:p>
          <a:p>
            <a:endParaRPr lang="en-US" sz="2000" dirty="0"/>
          </a:p>
          <a:p>
            <a:pPr marL="342900" indent="-342900">
              <a:buFont typeface="Arial" panose="020B0604020202020204" pitchFamily="34" charset="0"/>
              <a:buChar char="•"/>
            </a:pPr>
            <a:r>
              <a:rPr lang="en-US" sz="2000" dirty="0"/>
              <a:t>NKDA</a:t>
            </a:r>
            <a:endParaRPr lang="en-US" sz="1800" dirty="0"/>
          </a:p>
        </p:txBody>
      </p:sp>
      <p:sp>
        <p:nvSpPr>
          <p:cNvPr id="4" name="Title 3">
            <a:extLst>
              <a:ext uri="{FF2B5EF4-FFF2-40B4-BE49-F238E27FC236}">
                <a16:creationId xmlns:a16="http://schemas.microsoft.com/office/drawing/2014/main" id="{B1A03101-AF54-709F-A3B5-648A00A974BA}"/>
              </a:ext>
            </a:extLst>
          </p:cNvPr>
          <p:cNvSpPr>
            <a:spLocks noGrp="1"/>
          </p:cNvSpPr>
          <p:nvPr>
            <p:ph type="title"/>
          </p:nvPr>
        </p:nvSpPr>
        <p:spPr/>
        <p:txBody>
          <a:bodyPr/>
          <a:lstStyle/>
          <a:p>
            <a:r>
              <a:rPr lang="en-US" dirty="0"/>
              <a:t>Case 5</a:t>
            </a:r>
          </a:p>
        </p:txBody>
      </p:sp>
    </p:spTree>
    <p:extLst>
      <p:ext uri="{BB962C8B-B14F-4D97-AF65-F5344CB8AC3E}">
        <p14:creationId xmlns:p14="http://schemas.microsoft.com/office/powerpoint/2010/main" val="3586989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04FF8-DA18-3461-C6DF-055F251CC35A}"/>
              </a:ext>
            </a:extLst>
          </p:cNvPr>
          <p:cNvPicPr>
            <a:picLocks noChangeAspect="1"/>
          </p:cNvPicPr>
          <p:nvPr/>
        </p:nvPicPr>
        <p:blipFill>
          <a:blip r:embed="rId3"/>
          <a:stretch>
            <a:fillRect/>
          </a:stretch>
        </p:blipFill>
        <p:spPr>
          <a:xfrm>
            <a:off x="1206061" y="86542"/>
            <a:ext cx="9429750" cy="4581053"/>
          </a:xfrm>
          <a:prstGeom prst="rect">
            <a:avLst/>
          </a:prstGeom>
        </p:spPr>
      </p:pic>
      <p:sp>
        <p:nvSpPr>
          <p:cNvPr id="9" name="TextBox 8">
            <a:extLst>
              <a:ext uri="{FF2B5EF4-FFF2-40B4-BE49-F238E27FC236}">
                <a16:creationId xmlns:a16="http://schemas.microsoft.com/office/drawing/2014/main" id="{4949E30E-2783-CFA3-FD4F-E16FFA9FD208}"/>
              </a:ext>
            </a:extLst>
          </p:cNvPr>
          <p:cNvSpPr txBox="1"/>
          <p:nvPr/>
        </p:nvSpPr>
        <p:spPr>
          <a:xfrm>
            <a:off x="707745" y="4390595"/>
            <a:ext cx="5132509" cy="1846659"/>
          </a:xfrm>
          <a:prstGeom prst="rect">
            <a:avLst/>
          </a:prstGeom>
          <a:solidFill>
            <a:schemeClr val="bg1"/>
          </a:solidFill>
          <a:ln w="28575">
            <a:solidFill>
              <a:schemeClr val="tx1"/>
            </a:solidFill>
          </a:ln>
        </p:spPr>
        <p:txBody>
          <a:bodyPr wrap="square" rtlCol="0">
            <a:spAutoFit/>
          </a:bodyPr>
          <a:lstStyle/>
          <a:p>
            <a:pPr marL="285750" indent="-285750">
              <a:buFont typeface="Arial" panose="020B0604020202020204" pitchFamily="34" charset="0"/>
              <a:buChar char="•"/>
            </a:pPr>
            <a:r>
              <a:rPr lang="en-US" sz="2400" dirty="0"/>
              <a:t>Apixaban? </a:t>
            </a:r>
            <a:r>
              <a:rPr lang="en-US" sz="2400" dirty="0">
                <a:sym typeface="Wingdings" panose="05000000000000000000" pitchFamily="2" charset="2"/>
              </a:rPr>
              <a:t> A-fib</a:t>
            </a:r>
          </a:p>
          <a:p>
            <a:pPr marL="742950" lvl="1" indent="-285750">
              <a:buFont typeface="Arial" panose="020B0604020202020204" pitchFamily="34" charset="0"/>
              <a:buChar char="•"/>
            </a:pPr>
            <a:r>
              <a:rPr lang="en-US" sz="2400" dirty="0">
                <a:sym typeface="Wingdings" panose="05000000000000000000" pitchFamily="2" charset="2"/>
              </a:rPr>
              <a:t>Stop?</a:t>
            </a:r>
          </a:p>
          <a:p>
            <a:pPr marL="285750" indent="-285750">
              <a:buFont typeface="Arial" panose="020B0604020202020204" pitchFamily="34" charset="0"/>
              <a:buChar char="•"/>
            </a:pPr>
            <a:r>
              <a:rPr lang="en-US" sz="2400" dirty="0">
                <a:sym typeface="Wingdings" panose="05000000000000000000" pitchFamily="2" charset="2"/>
              </a:rPr>
              <a:t>Pre medicate? </a:t>
            </a:r>
          </a:p>
          <a:p>
            <a:pPr marL="285750" indent="-285750">
              <a:buFont typeface="Arial" panose="020B0604020202020204" pitchFamily="34" charset="0"/>
              <a:buChar char="•"/>
            </a:pPr>
            <a:r>
              <a:rPr lang="en-US" sz="2400" dirty="0">
                <a:sym typeface="Wingdings" panose="05000000000000000000" pitchFamily="2" charset="2"/>
              </a:rPr>
              <a:t>Scheduling of extraction? </a:t>
            </a:r>
          </a:p>
          <a:p>
            <a:endParaRPr lang="en-US" dirty="0"/>
          </a:p>
        </p:txBody>
      </p:sp>
      <p:sp>
        <p:nvSpPr>
          <p:cNvPr id="11" name="TextBox 10">
            <a:extLst>
              <a:ext uri="{FF2B5EF4-FFF2-40B4-BE49-F238E27FC236}">
                <a16:creationId xmlns:a16="http://schemas.microsoft.com/office/drawing/2014/main" id="{87A47FAF-0201-F589-12FF-62447B820B32}"/>
              </a:ext>
            </a:extLst>
          </p:cNvPr>
          <p:cNvSpPr txBox="1"/>
          <p:nvPr/>
        </p:nvSpPr>
        <p:spPr>
          <a:xfrm>
            <a:off x="7086751" y="4824547"/>
            <a:ext cx="4083272" cy="1200329"/>
          </a:xfrm>
          <a:prstGeom prst="rect">
            <a:avLst/>
          </a:prstGeom>
          <a:solidFill>
            <a:schemeClr val="bg1"/>
          </a:solidFill>
          <a:ln w="28575">
            <a:solidFill>
              <a:srgbClr val="0070C0"/>
            </a:solidFill>
          </a:ln>
        </p:spPr>
        <p:txBody>
          <a:bodyPr wrap="square" rtlCol="0">
            <a:spAutoFit/>
          </a:bodyPr>
          <a:lstStyle/>
          <a:p>
            <a:r>
              <a:rPr lang="en-US" dirty="0"/>
              <a:t>Okay, so it turns out this patient has a h/o being a raging alcoholic, and is now having some pretty enthusiastic bleeding after the extraction</a:t>
            </a:r>
          </a:p>
        </p:txBody>
      </p:sp>
    </p:spTree>
    <p:extLst>
      <p:ext uri="{BB962C8B-B14F-4D97-AF65-F5344CB8AC3E}">
        <p14:creationId xmlns:p14="http://schemas.microsoft.com/office/powerpoint/2010/main" val="178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970" y="382259"/>
            <a:ext cx="5024030" cy="1188720"/>
          </a:xfrm>
        </p:spPr>
        <p:txBody>
          <a:bodyPr>
            <a:normAutofit fontScale="90000"/>
          </a:bodyPr>
          <a:lstStyle/>
          <a:p>
            <a:r>
              <a:rPr lang="en-US" sz="3600" dirty="0"/>
              <a:t>Bleeding-</a:t>
            </a:r>
            <a:r>
              <a:rPr lang="en-US" dirty="0"/>
              <a:t> </a:t>
            </a:r>
            <a:r>
              <a:rPr lang="en-US" sz="5300" dirty="0"/>
              <a:t>Management</a:t>
            </a:r>
            <a:endParaRPr lang="en-US" dirty="0"/>
          </a:p>
        </p:txBody>
      </p:sp>
      <p:sp>
        <p:nvSpPr>
          <p:cNvPr id="3" name="Content Placeholder 2"/>
          <p:cNvSpPr>
            <a:spLocks noGrp="1"/>
          </p:cNvSpPr>
          <p:nvPr>
            <p:ph idx="1"/>
          </p:nvPr>
        </p:nvSpPr>
        <p:spPr>
          <a:xfrm>
            <a:off x="680321" y="1968414"/>
            <a:ext cx="9613861" cy="4758957"/>
          </a:xfrm>
        </p:spPr>
        <p:txBody>
          <a:bodyPr>
            <a:normAutofit fontScale="92500" lnSpcReduction="20000"/>
          </a:bodyPr>
          <a:lstStyle/>
          <a:p>
            <a:r>
              <a:rPr lang="en-US" dirty="0"/>
              <a:t>DIRECT PRESSURE, pack with gauze</a:t>
            </a:r>
          </a:p>
          <a:p>
            <a:r>
              <a:rPr lang="en-US" dirty="0"/>
              <a:t>Bone burnishing </a:t>
            </a:r>
          </a:p>
          <a:p>
            <a:r>
              <a:rPr lang="en-US" dirty="0" err="1"/>
              <a:t>Gelfoam</a:t>
            </a:r>
            <a:r>
              <a:rPr lang="en-US" dirty="0"/>
              <a:t>, </a:t>
            </a:r>
            <a:r>
              <a:rPr lang="en-US" dirty="0" err="1"/>
              <a:t>Surgicel</a:t>
            </a:r>
            <a:r>
              <a:rPr lang="en-US" dirty="0"/>
              <a:t>, </a:t>
            </a:r>
            <a:r>
              <a:rPr lang="en-US" dirty="0" err="1"/>
              <a:t>Collaplug</a:t>
            </a:r>
            <a:endParaRPr lang="en-US" dirty="0"/>
          </a:p>
          <a:p>
            <a:endParaRPr lang="en-US" dirty="0"/>
          </a:p>
          <a:p>
            <a:pPr>
              <a:buNone/>
            </a:pPr>
            <a:endParaRPr lang="en-US" dirty="0"/>
          </a:p>
          <a:p>
            <a:pPr>
              <a:buNone/>
            </a:pPr>
            <a:endParaRPr lang="en-US" dirty="0"/>
          </a:p>
          <a:p>
            <a:pPr>
              <a:buNone/>
            </a:pPr>
            <a:endParaRPr lang="en-US" dirty="0"/>
          </a:p>
          <a:p>
            <a:r>
              <a:rPr lang="en-US" dirty="0"/>
              <a:t>Primary wound closure</a:t>
            </a:r>
          </a:p>
          <a:p>
            <a:r>
              <a:rPr lang="en-US" dirty="0" err="1"/>
              <a:t>Transexamic</a:t>
            </a:r>
            <a:r>
              <a:rPr lang="en-US" dirty="0"/>
              <a:t> acid</a:t>
            </a:r>
          </a:p>
          <a:p>
            <a:r>
              <a:rPr lang="en-US" dirty="0"/>
              <a:t>Aminocaproic acid (</a:t>
            </a:r>
            <a:r>
              <a:rPr lang="en-US" dirty="0" err="1"/>
              <a:t>Amicar</a:t>
            </a:r>
            <a:r>
              <a:rPr lang="en-US" dirty="0"/>
              <a:t>)</a:t>
            </a:r>
          </a:p>
          <a:p>
            <a:r>
              <a:rPr lang="en-US" dirty="0"/>
              <a:t>Factor replacement </a:t>
            </a:r>
          </a:p>
          <a:p>
            <a:r>
              <a:rPr lang="en-US" dirty="0" err="1"/>
              <a:t>Desmopressin</a:t>
            </a:r>
            <a:endParaRPr lang="en-US" dirty="0"/>
          </a:p>
          <a:p>
            <a:endParaRPr lang="en-US" dirty="0"/>
          </a:p>
        </p:txBody>
      </p:sp>
      <p:pic>
        <p:nvPicPr>
          <p:cNvPr id="4" name="Picture 3" descr="pfizer-gelfoam-hemostatic-sponge-100-9034201.jpg"/>
          <p:cNvPicPr>
            <a:picLocks noChangeAspect="1"/>
          </p:cNvPicPr>
          <p:nvPr/>
        </p:nvPicPr>
        <p:blipFill>
          <a:blip r:embed="rId3"/>
          <a:stretch>
            <a:fillRect/>
          </a:stretch>
        </p:blipFill>
        <p:spPr>
          <a:xfrm>
            <a:off x="983091" y="3124200"/>
            <a:ext cx="1314450" cy="1314450"/>
          </a:xfrm>
          <a:prstGeom prst="rect">
            <a:avLst/>
          </a:prstGeom>
        </p:spPr>
      </p:pic>
      <p:pic>
        <p:nvPicPr>
          <p:cNvPr id="5" name="Picture 4" descr="surgifoam-gelatin-sponges.jpg"/>
          <p:cNvPicPr>
            <a:picLocks noChangeAspect="1"/>
          </p:cNvPicPr>
          <p:nvPr/>
        </p:nvPicPr>
        <p:blipFill>
          <a:blip r:embed="rId4"/>
          <a:stretch>
            <a:fillRect/>
          </a:stretch>
        </p:blipFill>
        <p:spPr>
          <a:xfrm>
            <a:off x="2372927" y="3554618"/>
            <a:ext cx="933450" cy="884032"/>
          </a:xfrm>
          <a:prstGeom prst="rect">
            <a:avLst/>
          </a:prstGeom>
        </p:spPr>
      </p:pic>
      <p:pic>
        <p:nvPicPr>
          <p:cNvPr id="6" name="Picture 5" descr="surgicel.jpg"/>
          <p:cNvPicPr>
            <a:picLocks noChangeAspect="1"/>
          </p:cNvPicPr>
          <p:nvPr/>
        </p:nvPicPr>
        <p:blipFill>
          <a:blip r:embed="rId5"/>
          <a:stretch>
            <a:fillRect/>
          </a:stretch>
        </p:blipFill>
        <p:spPr>
          <a:xfrm>
            <a:off x="3475989" y="3111004"/>
            <a:ext cx="1991032" cy="1371600"/>
          </a:xfrm>
          <a:prstGeom prst="rect">
            <a:avLst/>
          </a:prstGeom>
        </p:spPr>
      </p:pic>
      <p:pic>
        <p:nvPicPr>
          <p:cNvPr id="7" name="Picture 6" descr="surgicel2.jpg"/>
          <p:cNvPicPr>
            <a:picLocks noChangeAspect="1"/>
          </p:cNvPicPr>
          <p:nvPr/>
        </p:nvPicPr>
        <p:blipFill>
          <a:blip r:embed="rId6"/>
          <a:stretch>
            <a:fillRect/>
          </a:stretch>
        </p:blipFill>
        <p:spPr>
          <a:xfrm>
            <a:off x="3818789" y="4561155"/>
            <a:ext cx="1143000" cy="762000"/>
          </a:xfrm>
          <a:prstGeom prst="rect">
            <a:avLst/>
          </a:prstGeom>
        </p:spPr>
      </p:pic>
      <p:pic>
        <p:nvPicPr>
          <p:cNvPr id="8" name="Picture 7" descr="collaplug.jpg"/>
          <p:cNvPicPr>
            <a:picLocks noChangeAspect="1"/>
          </p:cNvPicPr>
          <p:nvPr/>
        </p:nvPicPr>
        <p:blipFill>
          <a:blip r:embed="rId7"/>
          <a:stretch>
            <a:fillRect/>
          </a:stretch>
        </p:blipFill>
        <p:spPr>
          <a:xfrm>
            <a:off x="5636633" y="3111004"/>
            <a:ext cx="2143125" cy="2143125"/>
          </a:xfrm>
          <a:prstGeom prst="rect">
            <a:avLst/>
          </a:prstGeom>
        </p:spPr>
      </p:pic>
      <p:pic>
        <p:nvPicPr>
          <p:cNvPr id="9" name="Picture 8">
            <a:extLst>
              <a:ext uri="{FF2B5EF4-FFF2-40B4-BE49-F238E27FC236}">
                <a16:creationId xmlns:a16="http://schemas.microsoft.com/office/drawing/2014/main" id="{B29BEF1B-1C9D-4868-A027-C9F32C97799B}"/>
              </a:ext>
            </a:extLst>
          </p:cNvPr>
          <p:cNvPicPr>
            <a:picLocks noChangeAspect="1"/>
          </p:cNvPicPr>
          <p:nvPr/>
        </p:nvPicPr>
        <p:blipFill rotWithShape="1">
          <a:blip r:embed="rId8"/>
          <a:srcRect r="22597" b="5276"/>
          <a:stretch/>
        </p:blipFill>
        <p:spPr>
          <a:xfrm>
            <a:off x="6312998" y="645325"/>
            <a:ext cx="3346941" cy="2143125"/>
          </a:xfrm>
          <a:prstGeom prst="rect">
            <a:avLst/>
          </a:prstGeom>
        </p:spPr>
      </p:pic>
      <p:pic>
        <p:nvPicPr>
          <p:cNvPr id="10" name="Picture 9">
            <a:extLst>
              <a:ext uri="{FF2B5EF4-FFF2-40B4-BE49-F238E27FC236}">
                <a16:creationId xmlns:a16="http://schemas.microsoft.com/office/drawing/2014/main" id="{F9B9382F-83C8-4F69-9983-4804F066FEF5}"/>
              </a:ext>
            </a:extLst>
          </p:cNvPr>
          <p:cNvPicPr>
            <a:picLocks noChangeAspect="1"/>
          </p:cNvPicPr>
          <p:nvPr/>
        </p:nvPicPr>
        <p:blipFill rotWithShape="1">
          <a:blip r:embed="rId9"/>
          <a:srcRect r="26759" b="-202"/>
          <a:stretch/>
        </p:blipFill>
        <p:spPr>
          <a:xfrm>
            <a:off x="9062399" y="1456837"/>
            <a:ext cx="2212409" cy="1972163"/>
          </a:xfrm>
          <a:prstGeom prst="rect">
            <a:avLst/>
          </a:prstGeom>
        </p:spPr>
      </p:pic>
      <p:sp>
        <p:nvSpPr>
          <p:cNvPr id="11" name="Right Brace 10">
            <a:extLst>
              <a:ext uri="{FF2B5EF4-FFF2-40B4-BE49-F238E27FC236}">
                <a16:creationId xmlns:a16="http://schemas.microsoft.com/office/drawing/2014/main" id="{3E7C585F-B794-4157-AFE7-0B1E3CF68D1E}"/>
              </a:ext>
            </a:extLst>
          </p:cNvPr>
          <p:cNvSpPr/>
          <p:nvPr/>
        </p:nvSpPr>
        <p:spPr>
          <a:xfrm>
            <a:off x="3060954" y="5744307"/>
            <a:ext cx="400595" cy="757615"/>
          </a:xfrm>
          <a:prstGeom prst="rightBrace">
            <a:avLst>
              <a:gd name="adj1" fmla="val 61009"/>
              <a:gd name="adj2" fmla="val 48452"/>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6DF217A-5265-4455-9941-D39414442159}"/>
              </a:ext>
            </a:extLst>
          </p:cNvPr>
          <p:cNvSpPr txBox="1"/>
          <p:nvPr/>
        </p:nvSpPr>
        <p:spPr>
          <a:xfrm>
            <a:off x="3583985" y="5625194"/>
            <a:ext cx="1736160" cy="923330"/>
          </a:xfrm>
          <a:prstGeom prst="rect">
            <a:avLst/>
          </a:prstGeom>
          <a:noFill/>
          <a:ln w="28575">
            <a:solidFill>
              <a:schemeClr val="tx1"/>
            </a:solidFill>
          </a:ln>
        </p:spPr>
        <p:txBody>
          <a:bodyPr wrap="square" rtlCol="0">
            <a:spAutoFit/>
          </a:bodyPr>
          <a:lstStyle/>
          <a:p>
            <a:r>
              <a:rPr lang="en-US" dirty="0"/>
              <a:t>Must be ordered ahead of time. </a:t>
            </a:r>
          </a:p>
        </p:txBody>
      </p:sp>
      <p:sp>
        <p:nvSpPr>
          <p:cNvPr id="12" name="TextBox 11">
            <a:extLst>
              <a:ext uri="{FF2B5EF4-FFF2-40B4-BE49-F238E27FC236}">
                <a16:creationId xmlns:a16="http://schemas.microsoft.com/office/drawing/2014/main" id="{23A238A4-ECC5-432B-A89C-01CB5CF9DA6B}"/>
              </a:ext>
            </a:extLst>
          </p:cNvPr>
          <p:cNvSpPr txBox="1"/>
          <p:nvPr/>
        </p:nvSpPr>
        <p:spPr>
          <a:xfrm>
            <a:off x="10677268" y="738413"/>
            <a:ext cx="885524" cy="646331"/>
          </a:xfrm>
          <a:prstGeom prst="rect">
            <a:avLst/>
          </a:prstGeom>
          <a:noFill/>
        </p:spPr>
        <p:txBody>
          <a:bodyPr wrap="square" rtlCol="0">
            <a:spAutoFit/>
          </a:bodyPr>
          <a:lstStyle/>
          <a:p>
            <a:r>
              <a:rPr lang="en-US" dirty="0"/>
              <a:t>NOT THIS.</a:t>
            </a:r>
          </a:p>
        </p:txBody>
      </p:sp>
      <p:sp>
        <p:nvSpPr>
          <p:cNvPr id="13" name="TextBox 12">
            <a:extLst>
              <a:ext uri="{FF2B5EF4-FFF2-40B4-BE49-F238E27FC236}">
                <a16:creationId xmlns:a16="http://schemas.microsoft.com/office/drawing/2014/main" id="{41A0B87E-15C5-4B70-A1CD-D33381B47562}"/>
              </a:ext>
            </a:extLst>
          </p:cNvPr>
          <p:cNvSpPr txBox="1"/>
          <p:nvPr/>
        </p:nvSpPr>
        <p:spPr>
          <a:xfrm>
            <a:off x="7457078" y="259130"/>
            <a:ext cx="1058779" cy="369332"/>
          </a:xfrm>
          <a:prstGeom prst="rect">
            <a:avLst/>
          </a:prstGeom>
          <a:noFill/>
        </p:spPr>
        <p:txBody>
          <a:bodyPr wrap="square" rtlCol="0">
            <a:spAutoFit/>
          </a:bodyPr>
          <a:lstStyle/>
          <a:p>
            <a:r>
              <a:rPr lang="en-US" dirty="0"/>
              <a:t>THIS,</a:t>
            </a:r>
          </a:p>
        </p:txBody>
      </p:sp>
      <p:sp>
        <p:nvSpPr>
          <p:cNvPr id="15" name="Content Placeholder 3">
            <a:extLst>
              <a:ext uri="{FF2B5EF4-FFF2-40B4-BE49-F238E27FC236}">
                <a16:creationId xmlns:a16="http://schemas.microsoft.com/office/drawing/2014/main" id="{F4BC729C-BB24-3060-F784-7FBECCACC56A}"/>
              </a:ext>
            </a:extLst>
          </p:cNvPr>
          <p:cNvSpPr txBox="1">
            <a:spLocks/>
          </p:cNvSpPr>
          <p:nvPr/>
        </p:nvSpPr>
        <p:spPr>
          <a:xfrm>
            <a:off x="7865220" y="3826435"/>
            <a:ext cx="3773109" cy="2390383"/>
          </a:xfrm>
          <a:prstGeom prst="rect">
            <a:avLst/>
          </a:prstGeom>
          <a:ln w="38100">
            <a:solidFill>
              <a:srgbClr val="0070C0"/>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t>But because you are an excellent clinician, you complete a thorough medical history on the patient, and order the proper lab tests, and find out his coagulation values, speak with his PMD and have the hemostatic agents you need, prepared ahead of time.  (Yay!)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or, cat, indoor, rug&#10;&#10;Description automatically generated">
            <a:extLst>
              <a:ext uri="{FF2B5EF4-FFF2-40B4-BE49-F238E27FC236}">
                <a16:creationId xmlns:a16="http://schemas.microsoft.com/office/drawing/2014/main" id="{04E6A086-ADFF-4F3D-863B-093B9DE724B4}"/>
              </a:ext>
            </a:extLst>
          </p:cNvPr>
          <p:cNvPicPr>
            <a:picLocks noChangeAspect="1"/>
          </p:cNvPicPr>
          <p:nvPr/>
        </p:nvPicPr>
        <p:blipFill rotWithShape="1">
          <a:blip r:embed="rId3">
            <a:extLst>
              <a:ext uri="{28A0092B-C50C-407E-A947-70E740481C1C}">
                <a14:useLocalDpi xmlns:a14="http://schemas.microsoft.com/office/drawing/2010/main" val="0"/>
              </a:ext>
            </a:extLst>
          </a:blip>
          <a:srcRect l="14682" r="2718"/>
          <a:stretch/>
        </p:blipFill>
        <p:spPr>
          <a:xfrm>
            <a:off x="4367814" y="-384684"/>
            <a:ext cx="7720780" cy="7139127"/>
          </a:xfrm>
          <a:prstGeom prst="rect">
            <a:avLst/>
          </a:prstGeom>
          <a:ln>
            <a:noFill/>
          </a:ln>
          <a:effectLst/>
        </p:spPr>
      </p:pic>
      <p:sp>
        <p:nvSpPr>
          <p:cNvPr id="8" name="Callout: Right Arrow 7">
            <a:extLst>
              <a:ext uri="{FF2B5EF4-FFF2-40B4-BE49-F238E27FC236}">
                <a16:creationId xmlns:a16="http://schemas.microsoft.com/office/drawing/2014/main" id="{4DF3A12D-7A67-4690-BE49-893184BFF376}"/>
              </a:ext>
            </a:extLst>
          </p:cNvPr>
          <p:cNvSpPr/>
          <p:nvPr/>
        </p:nvSpPr>
        <p:spPr>
          <a:xfrm>
            <a:off x="345897" y="2207497"/>
            <a:ext cx="4191855" cy="1654406"/>
          </a:xfrm>
          <a:prstGeom prst="rightArrowCallout">
            <a:avLst>
              <a:gd name="adj1" fmla="val 18750"/>
              <a:gd name="adj2" fmla="val 25000"/>
              <a:gd name="adj3" fmla="val 25000"/>
              <a:gd name="adj4" fmla="val 72330"/>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MANY PUPPIES (INCLUDING RIPLEY)</a:t>
            </a:r>
          </a:p>
          <a:p>
            <a:pPr algn="ctr"/>
            <a:r>
              <a:rPr lang="en-US" dirty="0"/>
              <a:t>CAN YOU FIND? </a:t>
            </a:r>
          </a:p>
        </p:txBody>
      </p:sp>
      <p:sp>
        <p:nvSpPr>
          <p:cNvPr id="10" name="Oval 9">
            <a:extLst>
              <a:ext uri="{FF2B5EF4-FFF2-40B4-BE49-F238E27FC236}">
                <a16:creationId xmlns:a16="http://schemas.microsoft.com/office/drawing/2014/main" id="{DCFE5F6F-FB57-4A79-956C-E4AE176FEFAD}"/>
              </a:ext>
            </a:extLst>
          </p:cNvPr>
          <p:cNvSpPr/>
          <p:nvPr/>
        </p:nvSpPr>
        <p:spPr>
          <a:xfrm>
            <a:off x="5451958" y="847670"/>
            <a:ext cx="1130158" cy="760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C8E299A-5E7C-4919-AA30-CBE4759927A3}"/>
              </a:ext>
            </a:extLst>
          </p:cNvPr>
          <p:cNvSpPr/>
          <p:nvPr/>
        </p:nvSpPr>
        <p:spPr>
          <a:xfrm>
            <a:off x="6250244" y="303140"/>
            <a:ext cx="945222" cy="6190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2164775-C1DB-4FDB-9F44-BA713380083E}"/>
              </a:ext>
            </a:extLst>
          </p:cNvPr>
          <p:cNvSpPr/>
          <p:nvPr/>
        </p:nvSpPr>
        <p:spPr>
          <a:xfrm>
            <a:off x="7941275" y="1580722"/>
            <a:ext cx="1130158" cy="760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01B2783-A908-4F4D-8155-A3BD2A2C9DC4}"/>
              </a:ext>
            </a:extLst>
          </p:cNvPr>
          <p:cNvSpPr/>
          <p:nvPr/>
        </p:nvSpPr>
        <p:spPr>
          <a:xfrm>
            <a:off x="10463262" y="1578911"/>
            <a:ext cx="550863" cy="5239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53B45B9-887D-462C-831B-7A280A38C1A3}"/>
              </a:ext>
            </a:extLst>
          </p:cNvPr>
          <p:cNvSpPr/>
          <p:nvPr/>
        </p:nvSpPr>
        <p:spPr>
          <a:xfrm>
            <a:off x="4367814" y="5380633"/>
            <a:ext cx="2390455" cy="1477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E878224-900A-4384-8668-83427C9806D1}"/>
              </a:ext>
            </a:extLst>
          </p:cNvPr>
          <p:cNvSpPr/>
          <p:nvPr/>
        </p:nvSpPr>
        <p:spPr>
          <a:xfrm rot="3156474">
            <a:off x="5847725" y="47106"/>
            <a:ext cx="720159" cy="1581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6C92C1E4-D965-49BE-B3C2-D73F1F296B0F}"/>
              </a:ext>
            </a:extLst>
          </p:cNvPr>
          <p:cNvSpPr/>
          <p:nvPr/>
        </p:nvSpPr>
        <p:spPr>
          <a:xfrm rot="18588921">
            <a:off x="10321842" y="2083616"/>
            <a:ext cx="516345" cy="1421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2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8" grpId="0" animBg="1"/>
      <p:bldP spid="29" grpId="0" animBg="1"/>
      <p:bldP spid="30" grpId="0" animBg="1"/>
      <p:bldP spid="31" grpId="0" animBg="1"/>
      <p:bldP spid="12" grpId="0" animBg="1"/>
      <p:bldP spid="3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9739-0C2D-61F3-2458-4D9E72BCBE1F}"/>
              </a:ext>
            </a:extLst>
          </p:cNvPr>
          <p:cNvSpPr>
            <a:spLocks noGrp="1"/>
          </p:cNvSpPr>
          <p:nvPr>
            <p:ph type="title"/>
          </p:nvPr>
        </p:nvSpPr>
        <p:spPr/>
        <p:txBody>
          <a:bodyPr/>
          <a:lstStyle/>
          <a:p>
            <a:r>
              <a:rPr lang="en-US" dirty="0">
                <a:solidFill>
                  <a:schemeClr val="bg1"/>
                </a:solidFill>
              </a:rPr>
              <a:t>Case 6</a:t>
            </a:r>
          </a:p>
        </p:txBody>
      </p:sp>
      <p:pic>
        <p:nvPicPr>
          <p:cNvPr id="4" name="Content Placeholder 3">
            <a:extLst>
              <a:ext uri="{FF2B5EF4-FFF2-40B4-BE49-F238E27FC236}">
                <a16:creationId xmlns:a16="http://schemas.microsoft.com/office/drawing/2014/main" id="{F532F595-AEC9-26C0-3A4D-C05DF2631F1F}"/>
              </a:ext>
            </a:extLst>
          </p:cNvPr>
          <p:cNvPicPr>
            <a:picLocks noGrp="1" noChangeAspect="1"/>
          </p:cNvPicPr>
          <p:nvPr>
            <p:ph idx="1"/>
          </p:nvPr>
        </p:nvPicPr>
        <p:blipFill>
          <a:blip r:embed="rId2"/>
          <a:stretch>
            <a:fillRect/>
          </a:stretch>
        </p:blipFill>
        <p:spPr>
          <a:xfrm>
            <a:off x="3578028" y="1903413"/>
            <a:ext cx="8125220" cy="4022725"/>
          </a:xfrm>
          <a:prstGeom prst="rect">
            <a:avLst/>
          </a:prstGeom>
        </p:spPr>
      </p:pic>
      <p:sp>
        <p:nvSpPr>
          <p:cNvPr id="5" name="TextBox 4">
            <a:extLst>
              <a:ext uri="{FF2B5EF4-FFF2-40B4-BE49-F238E27FC236}">
                <a16:creationId xmlns:a16="http://schemas.microsoft.com/office/drawing/2014/main" id="{5C6B44FB-DAD2-6355-D56D-D2F2BEC1F7AF}"/>
              </a:ext>
            </a:extLst>
          </p:cNvPr>
          <p:cNvSpPr txBox="1"/>
          <p:nvPr/>
        </p:nvSpPr>
        <p:spPr>
          <a:xfrm>
            <a:off x="1000125" y="2124075"/>
            <a:ext cx="2371725" cy="3416320"/>
          </a:xfrm>
          <a:prstGeom prst="rect">
            <a:avLst/>
          </a:prstGeom>
          <a:solidFill>
            <a:schemeClr val="tx2">
              <a:lumMod val="40000"/>
              <a:lumOff val="60000"/>
            </a:schemeClr>
          </a:solidFill>
        </p:spPr>
        <p:txBody>
          <a:bodyPr wrap="square" rtlCol="0">
            <a:spAutoFit/>
          </a:bodyPr>
          <a:lstStyle/>
          <a:p>
            <a:r>
              <a:rPr lang="en-US" dirty="0">
                <a:solidFill>
                  <a:schemeClr val="bg1"/>
                </a:solidFill>
              </a:rPr>
              <a:t>23 </a:t>
            </a:r>
            <a:r>
              <a:rPr lang="en-US" dirty="0" err="1">
                <a:solidFill>
                  <a:schemeClr val="bg1"/>
                </a:solidFill>
              </a:rPr>
              <a:t>yr</a:t>
            </a:r>
            <a:r>
              <a:rPr lang="en-US" dirty="0">
                <a:solidFill>
                  <a:schemeClr val="bg1"/>
                </a:solidFill>
              </a:rPr>
              <a:t> old female presents for routine exam, with a chief complaint of pressure around her lower wisdom teeth. </a:t>
            </a:r>
          </a:p>
          <a:p>
            <a:endParaRPr lang="en-US" dirty="0">
              <a:solidFill>
                <a:schemeClr val="bg1"/>
              </a:solidFill>
            </a:endParaRPr>
          </a:p>
          <a:p>
            <a:r>
              <a:rPr lang="en-US" dirty="0">
                <a:solidFill>
                  <a:schemeClr val="bg1"/>
                </a:solidFill>
              </a:rPr>
              <a:t>A </a:t>
            </a:r>
            <a:r>
              <a:rPr lang="en-US" dirty="0" err="1">
                <a:solidFill>
                  <a:schemeClr val="bg1"/>
                </a:solidFill>
              </a:rPr>
              <a:t>Panorex</a:t>
            </a:r>
            <a:r>
              <a:rPr lang="en-US" dirty="0">
                <a:solidFill>
                  <a:schemeClr val="bg1"/>
                </a:solidFill>
              </a:rPr>
              <a:t> is taken:</a:t>
            </a:r>
          </a:p>
          <a:p>
            <a:endParaRPr lang="en-US" dirty="0">
              <a:solidFill>
                <a:schemeClr val="bg1"/>
              </a:solidFill>
            </a:endParaRPr>
          </a:p>
          <a:p>
            <a:r>
              <a:rPr lang="en-US" dirty="0">
                <a:solidFill>
                  <a:schemeClr val="bg1"/>
                </a:solidFill>
              </a:rPr>
              <a:t>She is otherwise healthy. </a:t>
            </a:r>
          </a:p>
          <a:p>
            <a:endParaRPr lang="en-US" dirty="0"/>
          </a:p>
        </p:txBody>
      </p:sp>
    </p:spTree>
    <p:extLst>
      <p:ext uri="{BB962C8B-B14F-4D97-AF65-F5344CB8AC3E}">
        <p14:creationId xmlns:p14="http://schemas.microsoft.com/office/powerpoint/2010/main" val="29796895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Sinus Communication</a:t>
            </a:r>
          </a:p>
        </p:txBody>
      </p:sp>
      <p:sp>
        <p:nvSpPr>
          <p:cNvPr id="3" name="Content Placeholder 2"/>
          <p:cNvSpPr>
            <a:spLocks noGrp="1"/>
          </p:cNvSpPr>
          <p:nvPr>
            <p:ph idx="1"/>
          </p:nvPr>
        </p:nvSpPr>
        <p:spPr>
          <a:xfrm>
            <a:off x="1760985" y="1936580"/>
            <a:ext cx="7620000" cy="5029200"/>
          </a:xfrm>
        </p:spPr>
        <p:txBody>
          <a:bodyPr>
            <a:normAutofit/>
          </a:bodyPr>
          <a:lstStyle/>
          <a:p>
            <a:r>
              <a:rPr lang="en-US" sz="2400" dirty="0"/>
              <a:t>Aka. Oral </a:t>
            </a:r>
            <a:r>
              <a:rPr lang="en-US" sz="2400" dirty="0" err="1"/>
              <a:t>antral</a:t>
            </a:r>
            <a:r>
              <a:rPr lang="en-US" sz="2400" dirty="0"/>
              <a:t> communication (OAC)</a:t>
            </a:r>
          </a:p>
          <a:p>
            <a:r>
              <a:rPr lang="en-US" sz="2400" dirty="0"/>
              <a:t>Most common sites: 1</a:t>
            </a:r>
            <a:r>
              <a:rPr lang="en-US" sz="2400" baseline="30000" dirty="0"/>
              <a:t>st</a:t>
            </a:r>
            <a:r>
              <a:rPr lang="en-US" sz="2400" dirty="0"/>
              <a:t>, 2</a:t>
            </a:r>
            <a:r>
              <a:rPr lang="en-US" sz="2400" baseline="30000" dirty="0"/>
              <a:t>nd</a:t>
            </a:r>
            <a:r>
              <a:rPr lang="en-US" sz="2400" dirty="0"/>
              <a:t>, 3</a:t>
            </a:r>
            <a:r>
              <a:rPr lang="en-US" sz="2400" baseline="30000" dirty="0"/>
              <a:t>rd</a:t>
            </a:r>
            <a:r>
              <a:rPr lang="en-US" sz="2400" dirty="0"/>
              <a:t> molars</a:t>
            </a:r>
          </a:p>
          <a:p>
            <a:r>
              <a:rPr lang="en-US" sz="2400" dirty="0"/>
              <a:t>Incidence of oral </a:t>
            </a:r>
            <a:r>
              <a:rPr lang="en-US" sz="2400" dirty="0" err="1"/>
              <a:t>antral</a:t>
            </a:r>
            <a:r>
              <a:rPr lang="en-US" sz="2400" dirty="0"/>
              <a:t> communication from 3</a:t>
            </a:r>
            <a:r>
              <a:rPr lang="en-US" sz="2400" baseline="30000" dirty="0"/>
              <a:t>rd</a:t>
            </a:r>
            <a:r>
              <a:rPr lang="en-US" sz="2400" dirty="0"/>
              <a:t> molar extractions: .08-.25%</a:t>
            </a:r>
          </a:p>
          <a:p>
            <a:r>
              <a:rPr lang="en-US" sz="2400" dirty="0"/>
              <a:t>Determine size of defect. </a:t>
            </a:r>
          </a:p>
          <a:p>
            <a:pPr lvl="1"/>
            <a:r>
              <a:rPr lang="en-US" sz="2000" dirty="0"/>
              <a:t>&lt;2mm will close on its own with </a:t>
            </a:r>
            <a:r>
              <a:rPr lang="en-US" sz="2000" b="1" dirty="0"/>
              <a:t>sinus precautions</a:t>
            </a:r>
            <a:r>
              <a:rPr lang="en-US" sz="2000" dirty="0"/>
              <a:t>.</a:t>
            </a:r>
          </a:p>
          <a:p>
            <a:r>
              <a:rPr lang="en-US" sz="2400" dirty="0"/>
              <a:t>Complications of an oral-</a:t>
            </a:r>
            <a:r>
              <a:rPr lang="en-US" sz="2400" dirty="0" err="1"/>
              <a:t>antral</a:t>
            </a:r>
            <a:r>
              <a:rPr lang="en-US" sz="2400" dirty="0"/>
              <a:t> communication:</a:t>
            </a:r>
          </a:p>
          <a:p>
            <a:pPr lvl="1"/>
            <a:r>
              <a:rPr lang="en-US" sz="2000" dirty="0" err="1"/>
              <a:t>Oroantral</a:t>
            </a:r>
            <a:r>
              <a:rPr lang="en-US" sz="2000" dirty="0"/>
              <a:t> fistula (OAF)</a:t>
            </a:r>
          </a:p>
          <a:p>
            <a:pPr lvl="1"/>
            <a:r>
              <a:rPr lang="en-US" sz="2000" dirty="0"/>
              <a:t>Chronic sinus infections</a:t>
            </a:r>
          </a:p>
          <a:p>
            <a:pPr lvl="1">
              <a:buNone/>
            </a:pPr>
            <a:endParaRPr lang="en-US" dirty="0"/>
          </a:p>
          <a:p>
            <a:endParaRPr lang="en-US" dirty="0"/>
          </a:p>
          <a:p>
            <a:endParaRPr lang="en-US" dirty="0"/>
          </a:p>
          <a:p>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ox(in)">
                                      <p:cBhvr>
                                        <p:cTn id="7" dur="500"/>
                                        <p:tgtEl>
                                          <p:spTgt spid="3">
                                            <p:txEl>
                                              <p:pRg st="3" end="3"/>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ox(in)">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ox(in)">
                                      <p:cBhvr>
                                        <p:cTn id="15" dur="500"/>
                                        <p:tgtEl>
                                          <p:spTgt spid="3">
                                            <p:txEl>
                                              <p:pRg st="5" end="5"/>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ox(in)">
                                      <p:cBhvr>
                                        <p:cTn id="18" dur="500"/>
                                        <p:tgtEl>
                                          <p:spTgt spid="3">
                                            <p:txEl>
                                              <p:pRg st="6" end="6"/>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ox(in)">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Sinus Communication</a:t>
            </a:r>
            <a:r>
              <a:rPr lang="en-US" dirty="0"/>
              <a:t>-Management</a:t>
            </a:r>
          </a:p>
        </p:txBody>
      </p:sp>
      <p:sp>
        <p:nvSpPr>
          <p:cNvPr id="3" name="Content Placeholder 2"/>
          <p:cNvSpPr>
            <a:spLocks noGrp="1"/>
          </p:cNvSpPr>
          <p:nvPr>
            <p:ph idx="1"/>
          </p:nvPr>
        </p:nvSpPr>
        <p:spPr>
          <a:xfrm>
            <a:off x="1390667" y="1993986"/>
            <a:ext cx="9833811" cy="4222088"/>
          </a:xfrm>
        </p:spPr>
        <p:txBody>
          <a:bodyPr>
            <a:normAutofit fontScale="92500" lnSpcReduction="10000"/>
          </a:bodyPr>
          <a:lstStyle/>
          <a:p>
            <a:r>
              <a:rPr lang="en-US" dirty="0"/>
              <a:t>If greater than 2-6mm, collagen plug, and figure-of-eight suture</a:t>
            </a:r>
          </a:p>
          <a:p>
            <a:r>
              <a:rPr lang="en-US" dirty="0"/>
              <a:t>Or advancement flap: </a:t>
            </a:r>
          </a:p>
          <a:p>
            <a:pPr lvl="1"/>
            <a:r>
              <a:rPr lang="en-US" dirty="0" err="1"/>
              <a:t>Buccal</a:t>
            </a:r>
            <a:r>
              <a:rPr lang="en-US" dirty="0"/>
              <a:t> advancement flap</a:t>
            </a:r>
          </a:p>
          <a:p>
            <a:pPr lvl="1"/>
            <a:r>
              <a:rPr lang="en-US" dirty="0" err="1"/>
              <a:t>Buccal</a:t>
            </a:r>
            <a:r>
              <a:rPr lang="en-US" dirty="0"/>
              <a:t> fat pad advancement flap</a:t>
            </a:r>
          </a:p>
          <a:p>
            <a:pPr lvl="1"/>
            <a:r>
              <a:rPr lang="en-US" dirty="0"/>
              <a:t>Palatal flap</a:t>
            </a:r>
          </a:p>
          <a:p>
            <a:r>
              <a:rPr lang="en-US" dirty="0"/>
              <a:t>Post Operative Instructions:</a:t>
            </a:r>
          </a:p>
          <a:p>
            <a:pPr lvl="1"/>
            <a:r>
              <a:rPr lang="en-US" dirty="0"/>
              <a:t>Avoid smoking</a:t>
            </a:r>
          </a:p>
          <a:p>
            <a:pPr lvl="1"/>
            <a:r>
              <a:rPr lang="en-US" b="1" dirty="0"/>
              <a:t>Sinus precautions</a:t>
            </a:r>
          </a:p>
          <a:p>
            <a:pPr lvl="2"/>
            <a:r>
              <a:rPr lang="en-US" sz="1600" dirty="0"/>
              <a:t>Do not blow the nose</a:t>
            </a:r>
          </a:p>
          <a:p>
            <a:pPr lvl="2"/>
            <a:r>
              <a:rPr lang="en-US" sz="1600" dirty="0"/>
              <a:t>Antibiotics—</a:t>
            </a:r>
            <a:r>
              <a:rPr lang="en-US" sz="1600" dirty="0" err="1"/>
              <a:t>Augmentin</a:t>
            </a:r>
            <a:r>
              <a:rPr lang="en-US" sz="1600" dirty="0"/>
              <a:t>, </a:t>
            </a:r>
            <a:r>
              <a:rPr lang="en-US" sz="1600" dirty="0" err="1"/>
              <a:t>clindamycin</a:t>
            </a:r>
            <a:r>
              <a:rPr lang="en-US" sz="1600" dirty="0"/>
              <a:t>  </a:t>
            </a:r>
          </a:p>
          <a:p>
            <a:pPr lvl="2"/>
            <a:r>
              <a:rPr lang="en-US" sz="1600" dirty="0"/>
              <a:t>Antihistamines</a:t>
            </a:r>
          </a:p>
          <a:p>
            <a:pPr lvl="2"/>
            <a:r>
              <a:rPr lang="en-US" sz="1600" dirty="0"/>
              <a:t>Nasal decongestants</a:t>
            </a:r>
          </a:p>
          <a:p>
            <a:pPr lvl="2"/>
            <a:r>
              <a:rPr lang="en-US" sz="1600" dirty="0"/>
              <a:t>Avoid </a:t>
            </a:r>
            <a:r>
              <a:rPr lang="en-US" sz="1600" dirty="0" err="1"/>
              <a:t>valsalva</a:t>
            </a:r>
            <a:r>
              <a:rPr lang="en-US" sz="1600" dirty="0"/>
              <a:t> maneuvers*</a:t>
            </a:r>
          </a:p>
          <a:p>
            <a:pPr lvl="2"/>
            <a:r>
              <a:rPr lang="en-US" sz="1600" dirty="0"/>
              <a:t>Stool softeners *</a:t>
            </a:r>
          </a:p>
          <a:p>
            <a:endParaRPr lang="en-US" dirty="0"/>
          </a:p>
        </p:txBody>
      </p:sp>
      <p:pic>
        <p:nvPicPr>
          <p:cNvPr id="4" name="Picture 3" descr="Oro-antral_fistula_repair_with_Flap__434x_308_LABELED.jpg"/>
          <p:cNvPicPr>
            <a:picLocks noChangeAspect="1"/>
          </p:cNvPicPr>
          <p:nvPr/>
        </p:nvPicPr>
        <p:blipFill>
          <a:blip r:embed="rId3"/>
          <a:stretch>
            <a:fillRect/>
          </a:stretch>
        </p:blipFill>
        <p:spPr>
          <a:xfrm>
            <a:off x="7895924" y="2835443"/>
            <a:ext cx="3328554"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ox(in)">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ox(in)">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ox(in)">
                                      <p:cBhvr>
                                        <p:cTn id="22" dur="500"/>
                                        <p:tgtEl>
                                          <p:spTgt spid="3">
                                            <p:txEl>
                                              <p:pRg st="7" end="7"/>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ox(in)">
                                      <p:cBhvr>
                                        <p:cTn id="25" dur="500"/>
                                        <p:tgtEl>
                                          <p:spTgt spid="3">
                                            <p:txEl>
                                              <p:pRg st="8" end="8"/>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ox(in)">
                                      <p:cBhvr>
                                        <p:cTn id="28" dur="500"/>
                                        <p:tgtEl>
                                          <p:spTgt spid="3">
                                            <p:txEl>
                                              <p:pRg st="9" end="9"/>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ox(in)">
                                      <p:cBhvr>
                                        <p:cTn id="31" dur="500"/>
                                        <p:tgtEl>
                                          <p:spTgt spid="3">
                                            <p:txEl>
                                              <p:pRg st="10" end="10"/>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ox(in)">
                                      <p:cBhvr>
                                        <p:cTn id="34" dur="500"/>
                                        <p:tgtEl>
                                          <p:spTgt spid="3">
                                            <p:txEl>
                                              <p:pRg st="11" end="11"/>
                                            </p:txEl>
                                          </p:spTgt>
                                        </p:tgtEl>
                                      </p:cBhvr>
                                    </p:animEffect>
                                  </p:childTnLst>
                                </p:cTn>
                              </p:par>
                              <p:par>
                                <p:cTn id="35" presetID="4" presetClass="entr" presetSubtype="16" fill="hold" nodeType="withEffect">
                                  <p:stCondLst>
                                    <p:cond delay="0"/>
                                  </p:stCondLst>
                                  <p:iterate type="lt">
                                    <p:tmPct val="0"/>
                                  </p:iterate>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ox(in)">
                                      <p:cBhvr>
                                        <p:cTn id="37" dur="500"/>
                                        <p:tgtEl>
                                          <p:spTgt spid="3">
                                            <p:txEl>
                                              <p:pRg st="12" end="12"/>
                                            </p:txEl>
                                          </p:spTgt>
                                        </p:tgtEl>
                                      </p:cBhvr>
                                    </p:animEffect>
                                  </p:childTnLst>
                                </p:cTn>
                              </p:par>
                              <p:par>
                                <p:cTn id="38" presetID="4" presetClass="entr" presetSubtype="16" fill="hold" nodeType="withEffect">
                                  <p:stCondLst>
                                    <p:cond delay="0"/>
                                  </p:stCondLst>
                                  <p:iterate type="lt">
                                    <p:tmPct val="0"/>
                                  </p:iterate>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box(in)">
                                      <p:cBhvr>
                                        <p:cTn id="40" dur="500"/>
                                        <p:tgtEl>
                                          <p:spTgt spid="3">
                                            <p:txEl>
                                              <p:pRg st="13" end="1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mph" presetSubtype="0" fill="hold" nodeType="clickEffect">
                                  <p:stCondLst>
                                    <p:cond delay="0"/>
                                  </p:stCondLst>
                                  <p:iterate type="lt">
                                    <p:tmPct val="4000"/>
                                  </p:iterate>
                                  <p:childTnLst>
                                    <p:set>
                                      <p:cBhvr override="childStyle">
                                        <p:cTn id="44" dur="500" fill="hold"/>
                                        <p:tgtEl>
                                          <p:spTgt spid="3">
                                            <p:txEl>
                                              <p:pRg st="12" end="12"/>
                                            </p:txEl>
                                          </p:spTgt>
                                        </p:tgtEl>
                                        <p:attrNameLst>
                                          <p:attrName>style.textDecorationUnderline</p:attrName>
                                        </p:attrNameLst>
                                      </p:cBhvr>
                                      <p:to>
                                        <p:strVal val="true"/>
                                      </p:to>
                                    </p:set>
                                  </p:childTnLst>
                                </p:cTn>
                              </p:par>
                              <p:par>
                                <p:cTn id="45" presetID="18" presetClass="emph" presetSubtype="0" fill="hold" nodeType="withEffect">
                                  <p:stCondLst>
                                    <p:cond delay="0"/>
                                  </p:stCondLst>
                                  <p:iterate type="lt">
                                    <p:tmPct val="4000"/>
                                  </p:iterate>
                                  <p:childTnLst>
                                    <p:set>
                                      <p:cBhvr override="childStyle">
                                        <p:cTn id="46" dur="500" fill="hold"/>
                                        <p:tgtEl>
                                          <p:spTgt spid="3">
                                            <p:txEl>
                                              <p:pRg st="13" end="1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400" dirty="0"/>
              <a:t>…into the Maxillary Sinus</a:t>
            </a:r>
          </a:p>
        </p:txBody>
      </p:sp>
      <p:sp>
        <p:nvSpPr>
          <p:cNvPr id="3" name="Content Placeholder 2"/>
          <p:cNvSpPr>
            <a:spLocks noGrp="1"/>
          </p:cNvSpPr>
          <p:nvPr>
            <p:ph idx="1"/>
          </p:nvPr>
        </p:nvSpPr>
        <p:spPr/>
        <p:txBody>
          <a:bodyPr/>
          <a:lstStyle/>
          <a:p>
            <a:r>
              <a:rPr lang="en-US" dirty="0"/>
              <a:t>Fight the temptation to probe or explore the extraction site. </a:t>
            </a:r>
          </a:p>
          <a:p>
            <a:r>
              <a:rPr lang="en-US" dirty="0"/>
              <a:t>Use suction tip</a:t>
            </a:r>
          </a:p>
          <a:p>
            <a:r>
              <a:rPr lang="en-US" dirty="0"/>
              <a:t>Take radiograph</a:t>
            </a:r>
          </a:p>
          <a:p>
            <a:r>
              <a:rPr lang="en-US" dirty="0"/>
              <a:t>Caldwell-</a:t>
            </a:r>
            <a:r>
              <a:rPr lang="en-US" dirty="0" err="1"/>
              <a:t>luc</a:t>
            </a:r>
            <a:r>
              <a:rPr lang="en-US" dirty="0"/>
              <a:t> </a:t>
            </a:r>
          </a:p>
        </p:txBody>
      </p:sp>
      <p:pic>
        <p:nvPicPr>
          <p:cNvPr id="4" name="Picture 3">
            <a:extLst>
              <a:ext uri="{FF2B5EF4-FFF2-40B4-BE49-F238E27FC236}">
                <a16:creationId xmlns:a16="http://schemas.microsoft.com/office/drawing/2014/main" id="{BB5ABD73-5551-45A1-9E90-0E42CC12143F}"/>
              </a:ext>
            </a:extLst>
          </p:cNvPr>
          <p:cNvPicPr>
            <a:picLocks noChangeAspect="1"/>
          </p:cNvPicPr>
          <p:nvPr/>
        </p:nvPicPr>
        <p:blipFill>
          <a:blip r:embed="rId3"/>
          <a:stretch>
            <a:fillRect/>
          </a:stretch>
        </p:blipFill>
        <p:spPr>
          <a:xfrm>
            <a:off x="4331367" y="3343506"/>
            <a:ext cx="4052237" cy="321922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dirty="0"/>
              <a:t>…into the </a:t>
            </a:r>
            <a:r>
              <a:rPr lang="en-US" dirty="0" err="1"/>
              <a:t>Infratemporal</a:t>
            </a:r>
            <a:r>
              <a:rPr lang="en-US" dirty="0"/>
              <a:t> </a:t>
            </a:r>
            <a:r>
              <a:rPr lang="en-US" dirty="0" err="1"/>
              <a:t>Fossa</a:t>
            </a:r>
            <a:endParaRPr lang="en-US" dirty="0"/>
          </a:p>
        </p:txBody>
      </p:sp>
      <p:sp>
        <p:nvSpPr>
          <p:cNvPr id="3" name="Content Placeholder 2"/>
          <p:cNvSpPr>
            <a:spLocks noGrp="1"/>
          </p:cNvSpPr>
          <p:nvPr>
            <p:ph idx="1"/>
          </p:nvPr>
        </p:nvSpPr>
        <p:spPr>
          <a:xfrm>
            <a:off x="680321" y="2336873"/>
            <a:ext cx="4849971" cy="3599316"/>
          </a:xfrm>
        </p:spPr>
        <p:txBody>
          <a:bodyPr>
            <a:normAutofit/>
          </a:bodyPr>
          <a:lstStyle/>
          <a:p>
            <a:r>
              <a:rPr lang="en-US" sz="1800" dirty="0"/>
              <a:t>CT scan to visualize and locate position.</a:t>
            </a:r>
          </a:p>
          <a:p>
            <a:r>
              <a:rPr lang="en-US" sz="1800" dirty="0"/>
              <a:t>Wait 7 days to several weeks for fibrosis to occur around the tooth.</a:t>
            </a:r>
          </a:p>
          <a:p>
            <a:endParaRPr lang="en-US" sz="1800" dirty="0"/>
          </a:p>
          <a:p>
            <a:endParaRPr lang="en-US" sz="1800" dirty="0"/>
          </a:p>
          <a:p>
            <a:r>
              <a:rPr lang="en-US" sz="1800" dirty="0"/>
              <a:t>Incision extends posteriorly to the tonsillar </a:t>
            </a:r>
            <a:r>
              <a:rPr lang="en-US" sz="1800" dirty="0" err="1"/>
              <a:t>fauces</a:t>
            </a:r>
            <a:r>
              <a:rPr lang="en-US" sz="1800" dirty="0"/>
              <a:t>, blunt dissect, avoid the pterygoid plexus</a:t>
            </a:r>
          </a:p>
          <a:p>
            <a:pPr marL="0" indent="0">
              <a:buNone/>
            </a:pPr>
            <a:endParaRPr lang="en-US" sz="1800" dirty="0"/>
          </a:p>
          <a:p>
            <a:r>
              <a:rPr lang="en-US" sz="1800" dirty="0"/>
              <a:t>Careful follow-up if asymptomatic</a:t>
            </a:r>
          </a:p>
          <a:p>
            <a:endParaRPr lang="en-US" sz="1800" dirty="0"/>
          </a:p>
          <a:p>
            <a:endParaRPr lang="en-US" sz="1800" dirty="0"/>
          </a:p>
        </p:txBody>
      </p:sp>
      <p:pic>
        <p:nvPicPr>
          <p:cNvPr id="5" name="Picture 3">
            <a:extLst>
              <a:ext uri="{FF2B5EF4-FFF2-40B4-BE49-F238E27FC236}">
                <a16:creationId xmlns:a16="http://schemas.microsoft.com/office/drawing/2014/main" id="{454B8E26-C0A8-4181-BB20-52C32F93546C}"/>
              </a:ext>
            </a:extLst>
          </p:cNvPr>
          <p:cNvPicPr>
            <a:picLocks noChangeAspect="1" noChangeArrowheads="1"/>
          </p:cNvPicPr>
          <p:nvPr/>
        </p:nvPicPr>
        <p:blipFill rotWithShape="1">
          <a:blip r:embed="rId3"/>
          <a:srcRect l="14303" r="24718" b="-1"/>
          <a:stretch/>
        </p:blipFill>
        <p:spPr bwMode="auto">
          <a:xfrm>
            <a:off x="6490637" y="2337400"/>
            <a:ext cx="2096630" cy="3598789"/>
          </a:xfrm>
          <a:prstGeom prst="rect">
            <a:avLst/>
          </a:prstGeom>
          <a:noFill/>
          <a:ln>
            <a:noFill/>
          </a:ln>
          <a:effectLst>
            <a:outerShdw blurRad="76200" dist="63500" dir="5040000" algn="tl" rotWithShape="0">
              <a:srgbClr val="000000">
                <a:alpha val="41000"/>
              </a:srgbClr>
            </a:outerShdw>
          </a:effectLst>
        </p:spPr>
      </p:pic>
      <p:pic>
        <p:nvPicPr>
          <p:cNvPr id="4" name="Picture 2">
            <a:extLst>
              <a:ext uri="{FF2B5EF4-FFF2-40B4-BE49-F238E27FC236}">
                <a16:creationId xmlns:a16="http://schemas.microsoft.com/office/drawing/2014/main" id="{384A3F59-7482-4A6E-850D-8EF086DF5667}"/>
              </a:ext>
            </a:extLst>
          </p:cNvPr>
          <p:cNvPicPr>
            <a:picLocks noChangeAspect="1" noChangeArrowheads="1"/>
          </p:cNvPicPr>
          <p:nvPr/>
        </p:nvPicPr>
        <p:blipFill rotWithShape="1">
          <a:blip r:embed="rId4"/>
          <a:srcRect l="14745" t="4121" r="1163" b="10443"/>
          <a:stretch/>
        </p:blipFill>
        <p:spPr bwMode="auto">
          <a:xfrm>
            <a:off x="8758340" y="2336872"/>
            <a:ext cx="2687681" cy="1639891"/>
          </a:xfrm>
          <a:prstGeom prst="rect">
            <a:avLst/>
          </a:prstGeom>
          <a:noFill/>
          <a:ln>
            <a:noFill/>
          </a:ln>
          <a:effectLst>
            <a:outerShdw blurRad="76200" dist="63500" dir="5040000" algn="tl" rotWithShape="0">
              <a:srgbClr val="000000">
                <a:alpha val="41000"/>
              </a:srgbClr>
            </a:outerShdw>
          </a:effectLst>
        </p:spPr>
      </p:pic>
      <p:pic>
        <p:nvPicPr>
          <p:cNvPr id="6" name="Picture 4">
            <a:extLst>
              <a:ext uri="{FF2B5EF4-FFF2-40B4-BE49-F238E27FC236}">
                <a16:creationId xmlns:a16="http://schemas.microsoft.com/office/drawing/2014/main" id="{303C58F7-E8D2-41A9-AB3B-F24D0B0FF962}"/>
              </a:ext>
            </a:extLst>
          </p:cNvPr>
          <p:cNvPicPr>
            <a:picLocks noChangeAspect="1" noChangeArrowheads="1"/>
          </p:cNvPicPr>
          <p:nvPr/>
        </p:nvPicPr>
        <p:blipFill rotWithShape="1">
          <a:blip r:embed="rId5"/>
          <a:srcRect t="3183" r="5" b="5656"/>
          <a:stretch/>
        </p:blipFill>
        <p:spPr bwMode="auto">
          <a:xfrm>
            <a:off x="8868214" y="4255203"/>
            <a:ext cx="2643465" cy="2167291"/>
          </a:xfrm>
          <a:prstGeom prst="rect">
            <a:avLst/>
          </a:prstGeom>
          <a:noFill/>
          <a:ln>
            <a:noFill/>
          </a:ln>
          <a:effectLst>
            <a:outerShdw blurRad="76200" dist="63500" dir="5040000" algn="tl" rotWithShape="0">
              <a:srgbClr val="000000">
                <a:alpha val="41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…into the Sublingual space</a:t>
            </a:r>
          </a:p>
        </p:txBody>
      </p:sp>
      <p:sp>
        <p:nvSpPr>
          <p:cNvPr id="3" name="Content Placeholder 2"/>
          <p:cNvSpPr>
            <a:spLocks noGrp="1"/>
          </p:cNvSpPr>
          <p:nvPr>
            <p:ph idx="1"/>
          </p:nvPr>
        </p:nvSpPr>
        <p:spPr>
          <a:xfrm>
            <a:off x="470034" y="2209801"/>
            <a:ext cx="7620000" cy="2133600"/>
          </a:xfrm>
        </p:spPr>
        <p:txBody>
          <a:bodyPr/>
          <a:lstStyle/>
          <a:p>
            <a:r>
              <a:rPr lang="en-US" dirty="0"/>
              <a:t>Palpate it digitally and push it back into socket.</a:t>
            </a:r>
          </a:p>
          <a:p>
            <a:r>
              <a:rPr lang="en-US" dirty="0"/>
              <a:t>Full thickness flap on lingual. </a:t>
            </a:r>
          </a:p>
          <a:p>
            <a:endParaRPr lang="en-US" dirty="0"/>
          </a:p>
        </p:txBody>
      </p:sp>
      <p:pic>
        <p:nvPicPr>
          <p:cNvPr id="3074" name="Picture 2"/>
          <p:cNvPicPr>
            <a:picLocks noChangeAspect="1" noChangeArrowheads="1"/>
          </p:cNvPicPr>
          <p:nvPr/>
        </p:nvPicPr>
        <p:blipFill>
          <a:blip r:embed="rId3"/>
          <a:srcRect/>
          <a:stretch>
            <a:fillRect/>
          </a:stretch>
        </p:blipFill>
        <p:spPr bwMode="auto">
          <a:xfrm>
            <a:off x="728782" y="3276230"/>
            <a:ext cx="4424363" cy="2134341"/>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8467732" y="3276230"/>
            <a:ext cx="2656619" cy="23622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a:stretch>
            <a:fillRect/>
          </a:stretch>
        </p:blipFill>
        <p:spPr bwMode="auto">
          <a:xfrm>
            <a:off x="5341994" y="3276230"/>
            <a:ext cx="2651579" cy="2633663"/>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E9CC-77D6-E717-4AD4-8E6BA571B89D}"/>
              </a:ext>
            </a:extLst>
          </p:cNvPr>
          <p:cNvSpPr>
            <a:spLocks noGrp="1"/>
          </p:cNvSpPr>
          <p:nvPr>
            <p:ph type="title"/>
          </p:nvPr>
        </p:nvSpPr>
        <p:spPr/>
        <p:txBody>
          <a:bodyPr/>
          <a:lstStyle/>
          <a:p>
            <a:r>
              <a:rPr lang="en-US" dirty="0"/>
              <a:t>Staff Preparedness</a:t>
            </a:r>
          </a:p>
        </p:txBody>
      </p:sp>
      <p:sp>
        <p:nvSpPr>
          <p:cNvPr id="3" name="Content Placeholder 2">
            <a:extLst>
              <a:ext uri="{FF2B5EF4-FFF2-40B4-BE49-F238E27FC236}">
                <a16:creationId xmlns:a16="http://schemas.microsoft.com/office/drawing/2014/main" id="{A759ED7C-0976-4E09-C240-2B8D5E1B6C93}"/>
              </a:ext>
            </a:extLst>
          </p:cNvPr>
          <p:cNvSpPr>
            <a:spLocks noGrp="1"/>
          </p:cNvSpPr>
          <p:nvPr>
            <p:ph idx="1"/>
          </p:nvPr>
        </p:nvSpPr>
        <p:spPr>
          <a:xfrm>
            <a:off x="795439" y="1872367"/>
            <a:ext cx="10058400" cy="4830274"/>
          </a:xfrm>
        </p:spPr>
        <p:txBody>
          <a:bodyPr>
            <a:normAutofit/>
          </a:bodyPr>
          <a:lstStyle/>
          <a:p>
            <a:pPr>
              <a:buFont typeface="Arial" panose="020B0604020202020204" pitchFamily="34" charset="0"/>
              <a:buChar char="•"/>
            </a:pPr>
            <a:r>
              <a:rPr lang="en-US" sz="2600" dirty="0"/>
              <a:t>The ENTIRE dental staff must be prepared to fully assist in the recognition and management of any potential emergency situation. </a:t>
            </a:r>
          </a:p>
          <a:p>
            <a:pPr>
              <a:buFont typeface="Arial" panose="020B0604020202020204" pitchFamily="34" charset="0"/>
              <a:buChar char="•"/>
            </a:pPr>
            <a:r>
              <a:rPr lang="en-US" sz="2600" dirty="0"/>
              <a:t>Staff BLS training</a:t>
            </a:r>
          </a:p>
          <a:p>
            <a:pPr>
              <a:buFont typeface="Arial" panose="020B0604020202020204" pitchFamily="34" charset="0"/>
              <a:buChar char="•"/>
            </a:pPr>
            <a:r>
              <a:rPr lang="en-US" sz="2600" dirty="0"/>
              <a:t>Written Emergency Protocol</a:t>
            </a:r>
          </a:p>
          <a:p>
            <a:pPr lvl="1">
              <a:buFont typeface="Arial" panose="020B0604020202020204" pitchFamily="34" charset="0"/>
              <a:buChar char="•"/>
            </a:pPr>
            <a:r>
              <a:rPr lang="en-US" sz="2300" dirty="0"/>
              <a:t>Location and contents of emergency kits</a:t>
            </a:r>
          </a:p>
          <a:p>
            <a:pPr lvl="1">
              <a:buFont typeface="Arial" panose="020B0604020202020204" pitchFamily="34" charset="0"/>
              <a:buChar char="•"/>
            </a:pPr>
            <a:r>
              <a:rPr lang="en-US" sz="2300" dirty="0"/>
              <a:t>911 protocol:  </a:t>
            </a:r>
            <a:r>
              <a:rPr lang="en-US" sz="1700" dirty="0"/>
              <a:t>Meet EMS, directing EMS to location, </a:t>
            </a:r>
            <a:r>
              <a:rPr lang="en-US" sz="1700" dirty="0" err="1"/>
              <a:t>etc</a:t>
            </a:r>
            <a:r>
              <a:rPr lang="en-US" sz="1700" dirty="0"/>
              <a:t> </a:t>
            </a:r>
          </a:p>
          <a:p>
            <a:pPr lvl="1">
              <a:buFont typeface="Arial" panose="020B0604020202020204" pitchFamily="34" charset="0"/>
              <a:buChar char="•"/>
            </a:pPr>
            <a:r>
              <a:rPr lang="en-US" sz="2400" dirty="0"/>
              <a:t>Manual of Emergency Protocols  (“Ten Minutes Saves a Life,” provided by ADSA) </a:t>
            </a:r>
          </a:p>
          <a:p>
            <a:pPr lvl="1">
              <a:buFont typeface="Arial" panose="020B0604020202020204" pitchFamily="34" charset="0"/>
              <a:buChar char="•"/>
            </a:pPr>
            <a:r>
              <a:rPr lang="en-US" sz="2400" dirty="0"/>
              <a:t>Emergency team with predefined roles, Drills</a:t>
            </a:r>
          </a:p>
          <a:p>
            <a:pPr>
              <a:buFont typeface="Arial" panose="020B0604020202020204" pitchFamily="34" charset="0"/>
              <a:buChar char="•"/>
            </a:pPr>
            <a:r>
              <a:rPr lang="en-US" sz="2600" dirty="0"/>
              <a:t>Universal Treatment Algorithm </a:t>
            </a:r>
          </a:p>
          <a:p>
            <a:endParaRPr lang="en-US" dirty="0"/>
          </a:p>
        </p:txBody>
      </p:sp>
    </p:spTree>
    <p:extLst>
      <p:ext uri="{BB962C8B-B14F-4D97-AF65-F5344CB8AC3E}">
        <p14:creationId xmlns:p14="http://schemas.microsoft.com/office/powerpoint/2010/main" val="231408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D46A-0EA5-421E-A081-5ADA1E1892C6}"/>
              </a:ext>
            </a:extLst>
          </p:cNvPr>
          <p:cNvSpPr>
            <a:spLocks noGrp="1"/>
          </p:cNvSpPr>
          <p:nvPr>
            <p:ph type="title" idx="4294967295"/>
          </p:nvPr>
        </p:nvSpPr>
        <p:spPr>
          <a:xfrm>
            <a:off x="0" y="800100"/>
            <a:ext cx="5584825" cy="1781175"/>
          </a:xfrm>
        </p:spPr>
        <p:txBody>
          <a:bodyPr>
            <a:normAutofit fontScale="90000"/>
          </a:bodyPr>
          <a:lstStyle/>
          <a:p>
            <a:r>
              <a:rPr lang="en-US" dirty="0">
                <a:solidFill>
                  <a:schemeClr val="tx1"/>
                </a:solidFill>
              </a:rPr>
              <a:t>Bonus Question: From where my dog’s name, Ripley, come from?</a:t>
            </a:r>
            <a:br>
              <a:rPr lang="en-US" dirty="0">
                <a:solidFill>
                  <a:schemeClr val="tx1"/>
                </a:solidFill>
              </a:rPr>
            </a:br>
            <a:endParaRPr lang="en-US" dirty="0">
              <a:solidFill>
                <a:schemeClr val="tx1"/>
              </a:solidFill>
            </a:endParaRPr>
          </a:p>
        </p:txBody>
      </p:sp>
      <p:pic>
        <p:nvPicPr>
          <p:cNvPr id="5" name="Content Placeholder 4">
            <a:extLst>
              <a:ext uri="{FF2B5EF4-FFF2-40B4-BE49-F238E27FC236}">
                <a16:creationId xmlns:a16="http://schemas.microsoft.com/office/drawing/2014/main" id="{C456B269-A0BF-496E-B866-61C2A245A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134" y="955591"/>
            <a:ext cx="3458016" cy="4940024"/>
          </a:xfrm>
          <a:prstGeom prst="rect">
            <a:avLst/>
          </a:prstGeom>
          <a:ln>
            <a:noFill/>
          </a:ln>
          <a:effectLst/>
        </p:spPr>
      </p:pic>
      <p:pic>
        <p:nvPicPr>
          <p:cNvPr id="6" name="Picture 5">
            <a:extLst>
              <a:ext uri="{FF2B5EF4-FFF2-40B4-BE49-F238E27FC236}">
                <a16:creationId xmlns:a16="http://schemas.microsoft.com/office/drawing/2014/main" id="{06F93A28-FCF2-4BFB-B9BE-74F05C26A926}"/>
              </a:ext>
            </a:extLst>
          </p:cNvPr>
          <p:cNvPicPr>
            <a:picLocks noChangeAspect="1"/>
          </p:cNvPicPr>
          <p:nvPr/>
        </p:nvPicPr>
        <p:blipFill>
          <a:blip r:embed="rId4"/>
          <a:stretch>
            <a:fillRect/>
          </a:stretch>
        </p:blipFill>
        <p:spPr>
          <a:xfrm>
            <a:off x="3197983" y="2581275"/>
            <a:ext cx="2745617" cy="4095922"/>
          </a:xfrm>
          <a:prstGeom prst="rect">
            <a:avLst/>
          </a:prstGeom>
        </p:spPr>
      </p:pic>
      <p:pic>
        <p:nvPicPr>
          <p:cNvPr id="7" name="Picture 6">
            <a:extLst>
              <a:ext uri="{FF2B5EF4-FFF2-40B4-BE49-F238E27FC236}">
                <a16:creationId xmlns:a16="http://schemas.microsoft.com/office/drawing/2014/main" id="{20D5C308-E69F-4260-883B-9DCEFA3C544B}"/>
              </a:ext>
            </a:extLst>
          </p:cNvPr>
          <p:cNvPicPr>
            <a:picLocks noChangeAspect="1"/>
          </p:cNvPicPr>
          <p:nvPr/>
        </p:nvPicPr>
        <p:blipFill>
          <a:blip r:embed="rId5"/>
          <a:stretch>
            <a:fillRect/>
          </a:stretch>
        </p:blipFill>
        <p:spPr>
          <a:xfrm>
            <a:off x="700049" y="3152325"/>
            <a:ext cx="2417887" cy="3524871"/>
          </a:xfrm>
          <a:prstGeom prst="rect">
            <a:avLst/>
          </a:prstGeom>
        </p:spPr>
      </p:pic>
      <p:cxnSp>
        <p:nvCxnSpPr>
          <p:cNvPr id="10" name="Straight Arrow Connector 9">
            <a:extLst>
              <a:ext uri="{FF2B5EF4-FFF2-40B4-BE49-F238E27FC236}">
                <a16:creationId xmlns:a16="http://schemas.microsoft.com/office/drawing/2014/main" id="{386F81CA-A0CF-444F-958C-81DAE43C824E}"/>
              </a:ext>
            </a:extLst>
          </p:cNvPr>
          <p:cNvCxnSpPr>
            <a:cxnSpLocks/>
          </p:cNvCxnSpPr>
          <p:nvPr/>
        </p:nvCxnSpPr>
        <p:spPr>
          <a:xfrm flipV="1">
            <a:off x="4970098" y="3075709"/>
            <a:ext cx="2434036" cy="821638"/>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AE46D21-96FE-45EB-8186-7CADCC8D00BD}"/>
              </a:ext>
            </a:extLst>
          </p:cNvPr>
          <p:cNvSpPr txBox="1"/>
          <p:nvPr/>
        </p:nvSpPr>
        <p:spPr>
          <a:xfrm>
            <a:off x="8429349" y="5968984"/>
            <a:ext cx="3611855" cy="246221"/>
          </a:xfrm>
          <a:prstGeom prst="rect">
            <a:avLst/>
          </a:prstGeom>
          <a:noFill/>
        </p:spPr>
        <p:txBody>
          <a:bodyPr wrap="square" rtlCol="0">
            <a:spAutoFit/>
          </a:bodyPr>
          <a:lstStyle/>
          <a:p>
            <a:r>
              <a:rPr lang="en-US" sz="1000" dirty="0">
                <a:latin typeface="Comic Sans MS" panose="030F0702030302020204" pitchFamily="66" charset="0"/>
              </a:rPr>
              <a:t>Insta: #ripleyalienslayer</a:t>
            </a:r>
          </a:p>
        </p:txBody>
      </p:sp>
      <p:sp>
        <p:nvSpPr>
          <p:cNvPr id="4" name="TextBox 3">
            <a:extLst>
              <a:ext uri="{FF2B5EF4-FFF2-40B4-BE49-F238E27FC236}">
                <a16:creationId xmlns:a16="http://schemas.microsoft.com/office/drawing/2014/main" id="{F7F41531-8F84-B3A3-7668-385B5BF6E74A}"/>
              </a:ext>
            </a:extLst>
          </p:cNvPr>
          <p:cNvSpPr txBox="1"/>
          <p:nvPr/>
        </p:nvSpPr>
        <p:spPr>
          <a:xfrm>
            <a:off x="9133142" y="5230320"/>
            <a:ext cx="1729008" cy="523220"/>
          </a:xfrm>
          <a:prstGeom prst="rect">
            <a:avLst/>
          </a:prstGeom>
          <a:noFill/>
        </p:spPr>
        <p:txBody>
          <a:bodyPr wrap="square" rtlCol="0">
            <a:spAutoFit/>
          </a:bodyPr>
          <a:lstStyle/>
          <a:p>
            <a:r>
              <a:rPr lang="en-US" sz="1400" dirty="0"/>
              <a:t>(I was on the phone for too long.)</a:t>
            </a:r>
          </a:p>
        </p:txBody>
      </p:sp>
    </p:spTree>
    <p:extLst>
      <p:ext uri="{BB962C8B-B14F-4D97-AF65-F5344CB8AC3E}">
        <p14:creationId xmlns:p14="http://schemas.microsoft.com/office/powerpoint/2010/main" val="303655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7FD5-17D0-B63C-1B9E-0E593B6C6CD3}"/>
              </a:ext>
            </a:extLst>
          </p:cNvPr>
          <p:cNvSpPr>
            <a:spLocks noGrp="1"/>
          </p:cNvSpPr>
          <p:nvPr>
            <p:ph type="title"/>
          </p:nvPr>
        </p:nvSpPr>
        <p:spPr>
          <a:xfrm>
            <a:off x="1066800" y="322158"/>
            <a:ext cx="10058400" cy="1450757"/>
          </a:xfrm>
        </p:spPr>
        <p:txBody>
          <a:bodyPr/>
          <a:lstStyle/>
          <a:p>
            <a:r>
              <a:rPr lang="en-US" dirty="0"/>
              <a:t>Case 7</a:t>
            </a:r>
          </a:p>
        </p:txBody>
      </p:sp>
      <p:sp>
        <p:nvSpPr>
          <p:cNvPr id="3" name="Content Placeholder 2">
            <a:extLst>
              <a:ext uri="{FF2B5EF4-FFF2-40B4-BE49-F238E27FC236}">
                <a16:creationId xmlns:a16="http://schemas.microsoft.com/office/drawing/2014/main" id="{767FC113-A604-2392-9B66-CFA50AEF8D44}"/>
              </a:ext>
            </a:extLst>
          </p:cNvPr>
          <p:cNvSpPr>
            <a:spLocks noGrp="1"/>
          </p:cNvSpPr>
          <p:nvPr>
            <p:ph idx="1"/>
          </p:nvPr>
        </p:nvSpPr>
        <p:spPr>
          <a:xfrm>
            <a:off x="1097280" y="1876522"/>
            <a:ext cx="5472546" cy="4262581"/>
          </a:xfrm>
        </p:spPr>
        <p:txBody>
          <a:bodyPr>
            <a:normAutofit lnSpcReduction="10000"/>
          </a:bodyPr>
          <a:lstStyle/>
          <a:p>
            <a:pPr>
              <a:spcBef>
                <a:spcPts val="0"/>
              </a:spcBef>
              <a:spcAft>
                <a:spcPts val="0"/>
              </a:spcAft>
            </a:pPr>
            <a:r>
              <a:rPr lang="en-US" sz="2400" dirty="0">
                <a:solidFill>
                  <a:srgbClr val="404040"/>
                </a:solidFill>
              </a:rPr>
              <a:t>78 </a:t>
            </a:r>
            <a:r>
              <a:rPr lang="en-US" sz="2400" dirty="0" err="1">
                <a:solidFill>
                  <a:srgbClr val="404040"/>
                </a:solidFill>
              </a:rPr>
              <a:t>yr</a:t>
            </a:r>
            <a:r>
              <a:rPr lang="en-US" sz="2400" dirty="0">
                <a:solidFill>
                  <a:srgbClr val="404040"/>
                </a:solidFill>
              </a:rPr>
              <a:t> old female presents to the clinic to have multiple teeth and root tips removed in preparation for CU/CL dentures. </a:t>
            </a:r>
          </a:p>
          <a:p>
            <a:pPr>
              <a:spcBef>
                <a:spcPts val="0"/>
              </a:spcBef>
              <a:spcAft>
                <a:spcPts val="0"/>
              </a:spcAft>
            </a:pPr>
            <a:endParaRPr lang="en-US" sz="2400" dirty="0">
              <a:solidFill>
                <a:srgbClr val="404040"/>
              </a:solidFill>
            </a:endParaRPr>
          </a:p>
          <a:p>
            <a:pPr>
              <a:spcBef>
                <a:spcPts val="0"/>
              </a:spcBef>
              <a:spcAft>
                <a:spcPts val="0"/>
              </a:spcAft>
            </a:pPr>
            <a:r>
              <a:rPr lang="en-US" sz="2400" dirty="0">
                <a:solidFill>
                  <a:srgbClr val="404040"/>
                </a:solidFill>
              </a:rPr>
              <a:t>HPI: poor oral hygiene, hates the dentist, and doesn’t even lie about not flossing</a:t>
            </a:r>
          </a:p>
          <a:p>
            <a:pPr>
              <a:spcBef>
                <a:spcPts val="0"/>
              </a:spcBef>
              <a:spcAft>
                <a:spcPts val="0"/>
              </a:spcAft>
            </a:pPr>
            <a:endParaRPr lang="en-US" sz="2400" dirty="0">
              <a:solidFill>
                <a:srgbClr val="404040"/>
              </a:solidFill>
            </a:endParaRPr>
          </a:p>
          <a:p>
            <a:pPr>
              <a:spcBef>
                <a:spcPts val="0"/>
              </a:spcBef>
              <a:spcAft>
                <a:spcPts val="0"/>
              </a:spcAft>
            </a:pPr>
            <a:r>
              <a:rPr lang="en-US" sz="2400" dirty="0">
                <a:solidFill>
                  <a:srgbClr val="404040"/>
                </a:solidFill>
              </a:rPr>
              <a:t>PMH:  HTN, DM 2, Obesity, high cholesterol; NKDA</a:t>
            </a:r>
          </a:p>
          <a:p>
            <a:pPr>
              <a:spcBef>
                <a:spcPts val="0"/>
              </a:spcBef>
              <a:spcAft>
                <a:spcPts val="0"/>
              </a:spcAft>
            </a:pPr>
            <a:endParaRPr lang="en-US" sz="2400" dirty="0">
              <a:solidFill>
                <a:srgbClr val="404040"/>
              </a:solidFill>
            </a:endParaRPr>
          </a:p>
          <a:p>
            <a:pPr>
              <a:spcBef>
                <a:spcPts val="0"/>
              </a:spcBef>
              <a:spcAft>
                <a:spcPts val="0"/>
              </a:spcAft>
            </a:pPr>
            <a:r>
              <a:rPr lang="en-US" sz="2400" dirty="0">
                <a:solidFill>
                  <a:srgbClr val="404040"/>
                </a:solidFill>
              </a:rPr>
              <a:t>Meds: Metformin, insulin,  ASA 81mg, lisinopril, simvastatin</a:t>
            </a:r>
          </a:p>
          <a:p>
            <a:pPr>
              <a:spcBef>
                <a:spcPts val="0"/>
              </a:spcBef>
              <a:spcAft>
                <a:spcPts val="0"/>
              </a:spcAft>
            </a:pPr>
            <a:endParaRPr lang="en-US" sz="2400" dirty="0">
              <a:solidFill>
                <a:srgbClr val="404040"/>
              </a:solidFill>
            </a:endParaRPr>
          </a:p>
          <a:p>
            <a:pPr>
              <a:spcBef>
                <a:spcPts val="0"/>
              </a:spcBef>
              <a:spcAft>
                <a:spcPts val="0"/>
              </a:spcAft>
            </a:pPr>
            <a:r>
              <a:rPr lang="en-US" sz="2400" dirty="0" err="1">
                <a:solidFill>
                  <a:srgbClr val="404040"/>
                </a:solidFill>
              </a:rPr>
              <a:t>PSx</a:t>
            </a:r>
            <a:r>
              <a:rPr lang="en-US" sz="2400" dirty="0">
                <a:solidFill>
                  <a:srgbClr val="404040"/>
                </a:solidFill>
              </a:rPr>
              <a:t>: c-sections, cholecystectomy</a:t>
            </a:r>
          </a:p>
          <a:p>
            <a:endParaRPr lang="en-US" dirty="0"/>
          </a:p>
        </p:txBody>
      </p:sp>
      <p:sp>
        <p:nvSpPr>
          <p:cNvPr id="4" name="TextBox 3">
            <a:extLst>
              <a:ext uri="{FF2B5EF4-FFF2-40B4-BE49-F238E27FC236}">
                <a16:creationId xmlns:a16="http://schemas.microsoft.com/office/drawing/2014/main" id="{42D53862-55C2-4EB8-34A6-D36E0335265C}"/>
              </a:ext>
            </a:extLst>
          </p:cNvPr>
          <p:cNvSpPr txBox="1"/>
          <p:nvPr/>
        </p:nvSpPr>
        <p:spPr>
          <a:xfrm>
            <a:off x="6975233" y="1772915"/>
            <a:ext cx="4895273" cy="5078313"/>
          </a:xfrm>
          <a:prstGeom prst="rect">
            <a:avLst/>
          </a:prstGeom>
          <a:noFill/>
          <a:ln>
            <a:solidFill>
              <a:srgbClr val="404040"/>
            </a:solidFill>
          </a:ln>
        </p:spPr>
        <p:txBody>
          <a:bodyPr wrap="square" rtlCol="0">
            <a:spAutoFit/>
          </a:bodyPr>
          <a:lstStyle/>
          <a:p>
            <a:r>
              <a:rPr lang="en-US" dirty="0"/>
              <a:t>As you complete the Med Reconciliation, you notice the patient is becoming more and more agitated, answering with curt answers.  </a:t>
            </a:r>
          </a:p>
          <a:p>
            <a:endParaRPr lang="en-US" dirty="0"/>
          </a:p>
          <a:p>
            <a:r>
              <a:rPr lang="en-US" dirty="0"/>
              <a:t>You finally get through the consent form with some difficulty due to the patient asking  somewhat confusing questions. </a:t>
            </a:r>
          </a:p>
          <a:p>
            <a:endParaRPr lang="en-US" dirty="0"/>
          </a:p>
          <a:p>
            <a:r>
              <a:rPr lang="en-US" dirty="0"/>
              <a:t>As you prepare for administering LA, </a:t>
            </a:r>
          </a:p>
          <a:p>
            <a:r>
              <a:rPr lang="en-US" dirty="0"/>
              <a:t>The assistant who is suctioning saliva, suddenly asks the patient, “Mrs. Whitehorse, are you alright??”</a:t>
            </a:r>
          </a:p>
          <a:p>
            <a:endParaRPr lang="en-US" dirty="0"/>
          </a:p>
          <a:p>
            <a:r>
              <a:rPr lang="en-US" dirty="0"/>
              <a:t>You look over and she is visibly sweating trembling.</a:t>
            </a:r>
          </a:p>
          <a:p>
            <a:endParaRPr lang="en-US" dirty="0"/>
          </a:p>
          <a:p>
            <a:endParaRPr lang="en-US" dirty="0"/>
          </a:p>
          <a:p>
            <a:endParaRPr lang="en-US" dirty="0"/>
          </a:p>
        </p:txBody>
      </p:sp>
    </p:spTree>
    <p:extLst>
      <p:ext uri="{BB962C8B-B14F-4D97-AF65-F5344CB8AC3E}">
        <p14:creationId xmlns:p14="http://schemas.microsoft.com/office/powerpoint/2010/main" val="9496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9DD038-A4D6-6739-912E-C5EB62719E71}"/>
              </a:ext>
            </a:extLst>
          </p:cNvPr>
          <p:cNvSpPr txBox="1"/>
          <p:nvPr/>
        </p:nvSpPr>
        <p:spPr>
          <a:xfrm>
            <a:off x="4819650" y="2600325"/>
            <a:ext cx="4019550" cy="369332"/>
          </a:xfrm>
          <a:prstGeom prst="rect">
            <a:avLst/>
          </a:prstGeom>
          <a:noFill/>
        </p:spPr>
        <p:txBody>
          <a:bodyPr wrap="square" rtlCol="0">
            <a:spAutoFit/>
          </a:bodyPr>
          <a:lstStyle/>
          <a:p>
            <a:r>
              <a:rPr lang="en-US" dirty="0">
                <a:latin typeface="Dreaming Outloud Script Pro" panose="03050502040304050704" pitchFamily="66" charset="0"/>
                <a:cs typeface="Dreaming Outloud Script Pro" panose="03050502040304050704" pitchFamily="66" charset="0"/>
              </a:rPr>
              <a:t>That’s all folks!</a:t>
            </a:r>
          </a:p>
        </p:txBody>
      </p:sp>
    </p:spTree>
    <p:extLst>
      <p:ext uri="{BB962C8B-B14F-4D97-AF65-F5344CB8AC3E}">
        <p14:creationId xmlns:p14="http://schemas.microsoft.com/office/powerpoint/2010/main" val="20281881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B0D5A2-A1D0-4493-9FB8-F57239BBCCBB}"/>
              </a:ext>
            </a:extLst>
          </p:cNvPr>
          <p:cNvSpPr>
            <a:spLocks noGrp="1"/>
          </p:cNvSpPr>
          <p:nvPr>
            <p:ph type="title" idx="4294967295"/>
          </p:nvPr>
        </p:nvSpPr>
        <p:spPr>
          <a:xfrm>
            <a:off x="512334" y="1085559"/>
            <a:ext cx="5214938" cy="2540000"/>
          </a:xfrm>
          <a:noFill/>
          <a:ln>
            <a:solidFill>
              <a:schemeClr val="tx1"/>
            </a:solidFill>
          </a:ln>
        </p:spPr>
        <p:txBody>
          <a:bodyPr vert="horz" lIns="274320" tIns="182880" rIns="274320" bIns="182880" rtlCol="0" anchor="ctr" anchorCtr="1">
            <a:normAutofit/>
          </a:bodyPr>
          <a:lstStyle/>
          <a:p>
            <a:r>
              <a:rPr lang="en-US" sz="4000" dirty="0">
                <a:solidFill>
                  <a:schemeClr val="tx1"/>
                </a:solidFill>
              </a:rPr>
              <a:t>Thank you for your attention.</a:t>
            </a:r>
          </a:p>
        </p:txBody>
      </p:sp>
      <p:pic>
        <p:nvPicPr>
          <p:cNvPr id="5" name="Picture 4">
            <a:extLst>
              <a:ext uri="{FF2B5EF4-FFF2-40B4-BE49-F238E27FC236}">
                <a16:creationId xmlns:a16="http://schemas.microsoft.com/office/drawing/2014/main" id="{2B42BB94-B019-41E8-81A2-FAD89B11F7DD}"/>
              </a:ext>
            </a:extLst>
          </p:cNvPr>
          <p:cNvPicPr>
            <a:picLocks noChangeAspect="1"/>
          </p:cNvPicPr>
          <p:nvPr/>
        </p:nvPicPr>
        <p:blipFill rotWithShape="1">
          <a:blip r:embed="rId3">
            <a:extLst>
              <a:ext uri="{28A0092B-C50C-407E-A947-70E740481C1C}">
                <a14:useLocalDpi xmlns:a14="http://schemas.microsoft.com/office/drawing/2010/main" val="0"/>
              </a:ext>
            </a:extLst>
          </a:blip>
          <a:srcRect l="17991" t="638"/>
          <a:stretch/>
        </p:blipFill>
        <p:spPr>
          <a:xfrm>
            <a:off x="6557818" y="497997"/>
            <a:ext cx="4622775" cy="5600949"/>
          </a:xfrm>
          <a:prstGeom prst="rect">
            <a:avLst/>
          </a:prstGeom>
        </p:spPr>
      </p:pic>
      <p:sp>
        <p:nvSpPr>
          <p:cNvPr id="2" name="TextBox 1">
            <a:extLst>
              <a:ext uri="{FF2B5EF4-FFF2-40B4-BE49-F238E27FC236}">
                <a16:creationId xmlns:a16="http://schemas.microsoft.com/office/drawing/2014/main" id="{9B78B88B-F2BC-CF2F-08EF-44BAC942301A}"/>
              </a:ext>
            </a:extLst>
          </p:cNvPr>
          <p:cNvSpPr txBox="1"/>
          <p:nvPr/>
        </p:nvSpPr>
        <p:spPr>
          <a:xfrm>
            <a:off x="849568" y="4572112"/>
            <a:ext cx="5246432" cy="1200329"/>
          </a:xfrm>
          <a:prstGeom prst="rect">
            <a:avLst/>
          </a:prstGeom>
          <a:noFill/>
        </p:spPr>
        <p:txBody>
          <a:bodyPr wrap="square" rtlCol="0">
            <a:spAutoFit/>
          </a:bodyPr>
          <a:lstStyle/>
          <a:p>
            <a:pPr algn="ctr"/>
            <a:endParaRPr lang="en-US" u="sng" dirty="0">
              <a:hlinkClick r:id="rId4">
                <a:extLst>
                  <a:ext uri="{A12FA001-AC4F-418D-AE19-62706E023703}">
                    <ahyp:hlinkClr xmlns:ahyp="http://schemas.microsoft.com/office/drawing/2018/hyperlinkcolor" val="tx"/>
                  </a:ext>
                </a:extLst>
              </a:hlinkClick>
            </a:endParaRPr>
          </a:p>
          <a:p>
            <a:pPr algn="ctr"/>
            <a:r>
              <a:rPr lang="en-US" dirty="0">
                <a:hlinkClick r:id="rId4">
                  <a:extLst>
                    <a:ext uri="{A12FA001-AC4F-418D-AE19-62706E023703}">
                      <ahyp:hlinkClr xmlns:ahyp="http://schemas.microsoft.com/office/drawing/2018/hyperlinkcolor" val="tx"/>
                    </a:ext>
                  </a:extLst>
                </a:hlinkClick>
              </a:rPr>
              <a:t>Amy.suhr@tchealth.org</a:t>
            </a:r>
            <a:endParaRPr lang="en-US" dirty="0"/>
          </a:p>
          <a:p>
            <a:pPr algn="ctr"/>
            <a:r>
              <a:rPr lang="en-US" dirty="0"/>
              <a:t>(928) 283-2104</a:t>
            </a:r>
          </a:p>
          <a:p>
            <a:pPr algn="ctr"/>
            <a:endParaRPr lang="en-US" dirty="0"/>
          </a:p>
        </p:txBody>
      </p:sp>
      <p:sp>
        <p:nvSpPr>
          <p:cNvPr id="4" name="TextBox 3">
            <a:extLst>
              <a:ext uri="{FF2B5EF4-FFF2-40B4-BE49-F238E27FC236}">
                <a16:creationId xmlns:a16="http://schemas.microsoft.com/office/drawing/2014/main" id="{872DE3A6-9ED8-DA9E-7002-6FE64E77BBB8}"/>
              </a:ext>
            </a:extLst>
          </p:cNvPr>
          <p:cNvSpPr txBox="1"/>
          <p:nvPr/>
        </p:nvSpPr>
        <p:spPr>
          <a:xfrm>
            <a:off x="1249057" y="3973624"/>
            <a:ext cx="4478215" cy="523220"/>
          </a:xfrm>
          <a:prstGeom prst="rect">
            <a:avLst/>
          </a:prstGeom>
          <a:noFill/>
        </p:spPr>
        <p:txBody>
          <a:bodyPr wrap="square" rtlCol="0">
            <a:spAutoFit/>
          </a:bodyPr>
          <a:lstStyle/>
          <a:p>
            <a:pPr algn="ctr"/>
            <a:r>
              <a:rPr lang="en-US" sz="2800" b="1" dirty="0"/>
              <a:t>Questions, Comments? </a:t>
            </a:r>
          </a:p>
        </p:txBody>
      </p:sp>
    </p:spTree>
    <p:extLst>
      <p:ext uri="{BB962C8B-B14F-4D97-AF65-F5344CB8AC3E}">
        <p14:creationId xmlns:p14="http://schemas.microsoft.com/office/powerpoint/2010/main" val="2357534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EAF3F-9897-7A63-5E04-DDE78536A4F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DFBFB74-EEA3-93A6-9311-F2C48C211D55}"/>
              </a:ext>
            </a:extLst>
          </p:cNvPr>
          <p:cNvSpPr>
            <a:spLocks noGrp="1"/>
          </p:cNvSpPr>
          <p:nvPr>
            <p:ph idx="1"/>
          </p:nvPr>
        </p:nvSpPr>
        <p:spPr/>
        <p:txBody>
          <a:bodyPr/>
          <a:lstStyle/>
          <a:p>
            <a:r>
              <a:rPr lang="en-US" b="0" i="0" dirty="0">
                <a:solidFill>
                  <a:srgbClr val="333333"/>
                </a:solidFill>
                <a:effectLst/>
                <a:latin typeface="Guardian TextSans Web"/>
              </a:rPr>
              <a:t>Stark  BJ Sullivan  TJ Biphasic and protracted anaphylaxis. </a:t>
            </a:r>
            <a:r>
              <a:rPr lang="en-US" b="0" i="1" dirty="0">
                <a:solidFill>
                  <a:srgbClr val="333333"/>
                </a:solidFill>
                <a:effectLst/>
                <a:latin typeface="Guardian TextSans Web"/>
              </a:rPr>
              <a:t> J Allergy Clin Immunol.</a:t>
            </a:r>
            <a:r>
              <a:rPr lang="en-US" b="0" i="0" dirty="0">
                <a:solidFill>
                  <a:srgbClr val="333333"/>
                </a:solidFill>
                <a:effectLst/>
                <a:latin typeface="Guardian TextSans Web"/>
              </a:rPr>
              <a:t> 1986;7876- 83</a:t>
            </a:r>
          </a:p>
          <a:p>
            <a:r>
              <a:rPr lang="en-US" b="0" i="0" dirty="0">
                <a:solidFill>
                  <a:srgbClr val="333333"/>
                </a:solidFill>
                <a:effectLst/>
                <a:latin typeface="Guardian TextSans Web"/>
              </a:rPr>
              <a:t>Boston Collaborative Drug Surveillance Program, Drug-induced anaphylaxis. </a:t>
            </a:r>
            <a:r>
              <a:rPr lang="en-US" b="0" i="1" dirty="0">
                <a:solidFill>
                  <a:srgbClr val="333333"/>
                </a:solidFill>
                <a:effectLst/>
                <a:latin typeface="Guardian TextSans Web"/>
              </a:rPr>
              <a:t> JAMA.</a:t>
            </a:r>
            <a:r>
              <a:rPr lang="en-US" b="0" i="0" dirty="0">
                <a:solidFill>
                  <a:srgbClr val="333333"/>
                </a:solidFill>
                <a:effectLst/>
                <a:latin typeface="Guardian TextSans Web"/>
              </a:rPr>
              <a:t> 1973;224613- 615</a:t>
            </a:r>
          </a:p>
          <a:p>
            <a:pPr marL="0" indent="0">
              <a:buNone/>
            </a:pPr>
            <a:r>
              <a:rPr lang="en-US" b="0" i="0" dirty="0">
                <a:solidFill>
                  <a:srgbClr val="212121"/>
                </a:solidFill>
                <a:effectLst/>
                <a:latin typeface="BlinkMacSystemFont"/>
              </a:rPr>
              <a:t> Malamed SF. Managing medical emergencies. J Am Dent Assoc. 1993 Aug;124(8):40-53. PMID: 8354783. </a:t>
            </a:r>
          </a:p>
          <a:p>
            <a:pPr marL="0" indent="0">
              <a:buNone/>
            </a:pPr>
            <a:r>
              <a:rPr lang="en-US" b="0" i="0" dirty="0">
                <a:solidFill>
                  <a:srgbClr val="222222"/>
                </a:solidFill>
                <a:effectLst/>
                <a:latin typeface="Calibri" panose="020F0502020204030204" pitchFamily="34" charset="0"/>
                <a:cs typeface="Calibri" panose="020F0502020204030204" pitchFamily="34" charset="0"/>
              </a:rPr>
              <a:t> Dalal R, Grujic D. Epinephrine. [Updated 2023 May 1]. In: </a:t>
            </a:r>
            <a:r>
              <a:rPr lang="en-US" b="0" i="0" dirty="0" err="1">
                <a:solidFill>
                  <a:srgbClr val="222222"/>
                </a:solidFill>
                <a:effectLst/>
                <a:latin typeface="Calibri" panose="020F0502020204030204" pitchFamily="34" charset="0"/>
                <a:cs typeface="Calibri" panose="020F0502020204030204" pitchFamily="34" charset="0"/>
              </a:rPr>
              <a:t>StatPearls</a:t>
            </a:r>
            <a:r>
              <a:rPr lang="en-US" b="0" i="0" dirty="0">
                <a:solidFill>
                  <a:srgbClr val="222222"/>
                </a:solidFill>
                <a:effectLst/>
                <a:latin typeface="Calibri" panose="020F0502020204030204" pitchFamily="34" charset="0"/>
                <a:cs typeface="Calibri" panose="020F0502020204030204" pitchFamily="34" charset="0"/>
              </a:rPr>
              <a:t> [Internet]. Treasure Island (FL): </a:t>
            </a:r>
            <a:r>
              <a:rPr lang="en-US" b="0" i="0" dirty="0" err="1">
                <a:solidFill>
                  <a:srgbClr val="222222"/>
                </a:solidFill>
                <a:effectLst/>
                <a:latin typeface="Calibri" panose="020F0502020204030204" pitchFamily="34" charset="0"/>
                <a:cs typeface="Calibri" panose="020F0502020204030204" pitchFamily="34" charset="0"/>
              </a:rPr>
              <a:t>StatPearls</a:t>
            </a:r>
            <a:r>
              <a:rPr lang="en-US" b="0" i="0" dirty="0">
                <a:solidFill>
                  <a:srgbClr val="222222"/>
                </a:solidFill>
                <a:effectLst/>
                <a:latin typeface="Calibri" panose="020F0502020204030204" pitchFamily="34" charset="0"/>
                <a:cs typeface="Calibri" panose="020F0502020204030204" pitchFamily="34" charset="0"/>
              </a:rPr>
              <a:t> Publishing; 2023 Jan-. Available from: https://www.ncbi.nlm.nih.gov/books/NBK482160/</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5352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7950D88E-0DE5-9B76-95C5-9772C5B7CD98}"/>
              </a:ext>
            </a:extLst>
          </p:cNvPr>
          <p:cNvPicPr>
            <a:picLocks noChangeAspect="1"/>
          </p:cNvPicPr>
          <p:nvPr/>
        </p:nvPicPr>
        <p:blipFill>
          <a:blip r:embed="rId2"/>
          <a:stretch>
            <a:fillRect/>
          </a:stretch>
        </p:blipFill>
        <p:spPr>
          <a:xfrm>
            <a:off x="1258026" y="1847865"/>
            <a:ext cx="3915049" cy="1820497"/>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440FEB1-FE6A-C3A3-D9FA-3C361B326FA3}"/>
              </a:ext>
            </a:extLst>
          </p:cNvPr>
          <p:cNvPicPr>
            <a:picLocks noChangeAspect="1"/>
          </p:cNvPicPr>
          <p:nvPr/>
        </p:nvPicPr>
        <p:blipFill>
          <a:blip r:embed="rId3"/>
          <a:stretch>
            <a:fillRect/>
          </a:stretch>
        </p:blipFill>
        <p:spPr>
          <a:xfrm>
            <a:off x="1196288" y="3668362"/>
            <a:ext cx="3976787" cy="1988393"/>
          </a:xfrm>
          <a:prstGeom prst="rect">
            <a:avLst/>
          </a:prstGeom>
        </p:spPr>
      </p:pic>
      <p:sp>
        <p:nvSpPr>
          <p:cNvPr id="2" name="Title 1">
            <a:extLst>
              <a:ext uri="{FF2B5EF4-FFF2-40B4-BE49-F238E27FC236}">
                <a16:creationId xmlns:a16="http://schemas.microsoft.com/office/drawing/2014/main" id="{DF7DDF9F-E465-CD66-899B-552BCE933510}"/>
              </a:ext>
            </a:extLst>
          </p:cNvPr>
          <p:cNvSpPr>
            <a:spLocks noGrp="1"/>
          </p:cNvSpPr>
          <p:nvPr>
            <p:ph type="title"/>
          </p:nvPr>
        </p:nvSpPr>
        <p:spPr/>
        <p:txBody>
          <a:bodyPr>
            <a:normAutofit/>
          </a:bodyPr>
          <a:lstStyle/>
          <a:p>
            <a:r>
              <a:rPr lang="en-US" sz="4000" dirty="0"/>
              <a:t>Emergency Protocol Resource</a:t>
            </a:r>
          </a:p>
        </p:txBody>
      </p:sp>
      <p:pic>
        <p:nvPicPr>
          <p:cNvPr id="11" name="Picture 10">
            <a:extLst>
              <a:ext uri="{FF2B5EF4-FFF2-40B4-BE49-F238E27FC236}">
                <a16:creationId xmlns:a16="http://schemas.microsoft.com/office/drawing/2014/main" id="{6383E9CB-DBDD-DF88-CCB7-E8FA8002E198}"/>
              </a:ext>
            </a:extLst>
          </p:cNvPr>
          <p:cNvPicPr>
            <a:picLocks noChangeAspect="1"/>
          </p:cNvPicPr>
          <p:nvPr/>
        </p:nvPicPr>
        <p:blipFill>
          <a:blip r:embed="rId4"/>
          <a:stretch>
            <a:fillRect/>
          </a:stretch>
        </p:blipFill>
        <p:spPr>
          <a:xfrm>
            <a:off x="2456753" y="6185366"/>
            <a:ext cx="1455855" cy="577613"/>
          </a:xfrm>
          <a:prstGeom prst="rect">
            <a:avLst/>
          </a:prstGeom>
        </p:spPr>
      </p:pic>
      <p:pic>
        <p:nvPicPr>
          <p:cNvPr id="13" name="Picture 12">
            <a:extLst>
              <a:ext uri="{FF2B5EF4-FFF2-40B4-BE49-F238E27FC236}">
                <a16:creationId xmlns:a16="http://schemas.microsoft.com/office/drawing/2014/main" id="{A4550375-6F0A-6E9B-6027-6566B5C2E153}"/>
              </a:ext>
            </a:extLst>
          </p:cNvPr>
          <p:cNvPicPr>
            <a:picLocks noChangeAspect="1"/>
          </p:cNvPicPr>
          <p:nvPr/>
        </p:nvPicPr>
        <p:blipFill>
          <a:blip r:embed="rId5"/>
          <a:stretch>
            <a:fillRect/>
          </a:stretch>
        </p:blipFill>
        <p:spPr>
          <a:xfrm>
            <a:off x="7642210" y="0"/>
            <a:ext cx="4168501" cy="4122777"/>
          </a:xfrm>
          <a:prstGeom prst="rect">
            <a:avLst/>
          </a:prstGeom>
        </p:spPr>
      </p:pic>
      <p:pic>
        <p:nvPicPr>
          <p:cNvPr id="15" name="Picture 14">
            <a:extLst>
              <a:ext uri="{FF2B5EF4-FFF2-40B4-BE49-F238E27FC236}">
                <a16:creationId xmlns:a16="http://schemas.microsoft.com/office/drawing/2014/main" id="{FB9B68F7-5331-15DC-FAD6-901C3E8BC126}"/>
              </a:ext>
            </a:extLst>
          </p:cNvPr>
          <p:cNvPicPr>
            <a:picLocks noChangeAspect="1"/>
          </p:cNvPicPr>
          <p:nvPr/>
        </p:nvPicPr>
        <p:blipFill>
          <a:blip r:embed="rId6"/>
          <a:stretch>
            <a:fillRect/>
          </a:stretch>
        </p:blipFill>
        <p:spPr>
          <a:xfrm>
            <a:off x="6701226" y="2936342"/>
            <a:ext cx="2072820" cy="3635055"/>
          </a:xfrm>
          <a:prstGeom prst="rect">
            <a:avLst/>
          </a:prstGeom>
        </p:spPr>
      </p:pic>
      <p:pic>
        <p:nvPicPr>
          <p:cNvPr id="17" name="Picture 16">
            <a:extLst>
              <a:ext uri="{FF2B5EF4-FFF2-40B4-BE49-F238E27FC236}">
                <a16:creationId xmlns:a16="http://schemas.microsoft.com/office/drawing/2014/main" id="{018A8D2B-C8E6-B81A-059E-FE3AC5F143CB}"/>
              </a:ext>
            </a:extLst>
          </p:cNvPr>
          <p:cNvPicPr>
            <a:picLocks noChangeAspect="1"/>
          </p:cNvPicPr>
          <p:nvPr/>
        </p:nvPicPr>
        <p:blipFill>
          <a:blip r:embed="rId7"/>
          <a:stretch>
            <a:fillRect/>
          </a:stretch>
        </p:blipFill>
        <p:spPr>
          <a:xfrm>
            <a:off x="9614004" y="2009676"/>
            <a:ext cx="2374802" cy="3730206"/>
          </a:xfrm>
          <a:prstGeom prst="rect">
            <a:avLst/>
          </a:prstGeom>
        </p:spPr>
      </p:pic>
    </p:spTree>
    <p:extLst>
      <p:ext uri="{BB962C8B-B14F-4D97-AF65-F5344CB8AC3E}">
        <p14:creationId xmlns:p14="http://schemas.microsoft.com/office/powerpoint/2010/main" val="260623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Emergency Kit/Cart</a:t>
            </a:r>
          </a:p>
        </p:txBody>
      </p:sp>
      <p:sp>
        <p:nvSpPr>
          <p:cNvPr id="3" name="Content Placeholder 2"/>
          <p:cNvSpPr>
            <a:spLocks noGrp="1"/>
          </p:cNvSpPr>
          <p:nvPr>
            <p:ph sz="half" idx="1"/>
          </p:nvPr>
        </p:nvSpPr>
        <p:spPr>
          <a:xfrm>
            <a:off x="668975" y="1558339"/>
            <a:ext cx="3657600" cy="5029200"/>
          </a:xfrm>
        </p:spPr>
        <p:txBody>
          <a:bodyPr>
            <a:normAutofit fontScale="62500" lnSpcReduction="20000"/>
          </a:bodyPr>
          <a:lstStyle/>
          <a:p>
            <a:pPr>
              <a:buNone/>
            </a:pPr>
            <a:r>
              <a:rPr lang="en-US" sz="3200" b="1" dirty="0">
                <a:solidFill>
                  <a:schemeClr val="bg1"/>
                </a:solidFill>
              </a:rPr>
              <a:t>Emergency Equipment</a:t>
            </a:r>
          </a:p>
          <a:p>
            <a:r>
              <a:rPr lang="en-US" sz="3200" dirty="0">
                <a:solidFill>
                  <a:schemeClr val="bg1"/>
                </a:solidFill>
                <a:latin typeface="Calibri" panose="020F0502020204030204" pitchFamily="34" charset="0"/>
                <a:cs typeface="Calibri" panose="020F0502020204030204" pitchFamily="34" charset="0"/>
              </a:rPr>
              <a:t>Defibrillator</a:t>
            </a:r>
          </a:p>
          <a:p>
            <a:r>
              <a:rPr lang="en-US" sz="3200" dirty="0">
                <a:solidFill>
                  <a:schemeClr val="bg1"/>
                </a:solidFill>
                <a:latin typeface="Calibri" panose="020F0502020204030204" pitchFamily="34" charset="0"/>
                <a:cs typeface="Calibri" panose="020F0502020204030204" pitchFamily="34" charset="0"/>
              </a:rPr>
              <a:t>Portable suction</a:t>
            </a:r>
          </a:p>
          <a:p>
            <a:r>
              <a:rPr lang="en-US" sz="3200" dirty="0">
                <a:solidFill>
                  <a:schemeClr val="bg1"/>
                </a:solidFill>
                <a:latin typeface="Calibri" panose="020F0502020204030204" pitchFamily="34" charset="0"/>
                <a:cs typeface="Calibri" panose="020F0502020204030204" pitchFamily="34" charset="0"/>
              </a:rPr>
              <a:t>Oxygen tank</a:t>
            </a:r>
          </a:p>
          <a:p>
            <a:r>
              <a:rPr lang="en-US" sz="3200" dirty="0">
                <a:solidFill>
                  <a:schemeClr val="bg1"/>
                </a:solidFill>
                <a:latin typeface="Calibri" panose="020F0502020204030204" pitchFamily="34" charset="0"/>
                <a:cs typeface="Calibri" panose="020F0502020204030204" pitchFamily="34" charset="0"/>
              </a:rPr>
              <a:t>Face mask</a:t>
            </a:r>
          </a:p>
          <a:p>
            <a:pPr lvl="1">
              <a:buNone/>
            </a:pPr>
            <a:r>
              <a:rPr lang="en-US" sz="3200" dirty="0">
                <a:solidFill>
                  <a:schemeClr val="bg1"/>
                </a:solidFill>
                <a:latin typeface="Calibri" panose="020F0502020204030204" pitchFamily="34" charset="0"/>
                <a:cs typeface="Calibri" panose="020F0502020204030204" pitchFamily="34" charset="0"/>
              </a:rPr>
              <a:t>(non-</a:t>
            </a:r>
            <a:r>
              <a:rPr lang="en-US" sz="3200" dirty="0" err="1">
                <a:solidFill>
                  <a:schemeClr val="bg1"/>
                </a:solidFill>
                <a:latin typeface="Calibri" panose="020F0502020204030204" pitchFamily="34" charset="0"/>
                <a:cs typeface="Calibri" panose="020F0502020204030204" pitchFamily="34" charset="0"/>
              </a:rPr>
              <a:t>rebreathing</a:t>
            </a:r>
            <a:r>
              <a:rPr lang="en-US" sz="3200" dirty="0">
                <a:solidFill>
                  <a:schemeClr val="bg1"/>
                </a:solidFill>
                <a:latin typeface="Calibri" panose="020F0502020204030204" pitchFamily="34" charset="0"/>
                <a:cs typeface="Calibri" panose="020F0502020204030204" pitchFamily="34" charset="0"/>
              </a:rPr>
              <a:t>)</a:t>
            </a:r>
          </a:p>
          <a:p>
            <a:r>
              <a:rPr lang="en-US" sz="3200" dirty="0">
                <a:solidFill>
                  <a:schemeClr val="bg1"/>
                </a:solidFill>
                <a:latin typeface="Calibri" panose="020F0502020204030204" pitchFamily="34" charset="0"/>
                <a:cs typeface="Calibri" panose="020F0502020204030204" pitchFamily="34" charset="0"/>
              </a:rPr>
              <a:t>Ambulance bag</a:t>
            </a:r>
          </a:p>
          <a:p>
            <a:r>
              <a:rPr lang="en-US" sz="3200" dirty="0">
                <a:solidFill>
                  <a:schemeClr val="bg1"/>
                </a:solidFill>
                <a:latin typeface="Calibri" panose="020F0502020204030204" pitchFamily="34" charset="0"/>
                <a:cs typeface="Calibri" panose="020F0502020204030204" pitchFamily="34" charset="0"/>
              </a:rPr>
              <a:t>Oral airways</a:t>
            </a:r>
          </a:p>
          <a:p>
            <a:r>
              <a:rPr lang="en-US" sz="3200" dirty="0">
                <a:solidFill>
                  <a:schemeClr val="bg1"/>
                </a:solidFill>
                <a:latin typeface="Calibri" panose="020F0502020204030204" pitchFamily="34" charset="0"/>
                <a:cs typeface="Calibri" panose="020F0502020204030204" pitchFamily="34" charset="0"/>
              </a:rPr>
              <a:t>Nasal airways</a:t>
            </a:r>
          </a:p>
          <a:p>
            <a:r>
              <a:rPr lang="en-US" sz="3400" dirty="0" err="1">
                <a:latin typeface="Calibri" panose="020F0502020204030204" pitchFamily="34" charset="0"/>
                <a:cs typeface="Calibri" panose="020F0502020204030204" pitchFamily="34" charset="0"/>
              </a:rPr>
              <a:t>Tracheostomy</a:t>
            </a:r>
            <a:r>
              <a:rPr lang="en-US" sz="3400" dirty="0">
                <a:latin typeface="Calibri" panose="020F0502020204030204" pitchFamily="34" charset="0"/>
                <a:cs typeface="Calibri" panose="020F0502020204030204" pitchFamily="34" charset="0"/>
              </a:rPr>
              <a:t>/</a:t>
            </a:r>
          </a:p>
          <a:p>
            <a:pPr>
              <a:buNone/>
            </a:pP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cricothyroidotomy</a:t>
            </a:r>
            <a:r>
              <a:rPr lang="en-US" sz="3400" dirty="0">
                <a:latin typeface="Calibri" panose="020F0502020204030204" pitchFamily="34" charset="0"/>
                <a:cs typeface="Calibri" panose="020F0502020204030204" pitchFamily="34" charset="0"/>
              </a:rPr>
              <a:t> set</a:t>
            </a:r>
            <a:endParaRPr lang="en-US" dirty="0">
              <a:latin typeface="Calibri" panose="020F0502020204030204" pitchFamily="34" charset="0"/>
              <a:cs typeface="Calibri" panose="020F0502020204030204" pitchFamily="34" charset="0"/>
            </a:endParaRPr>
          </a:p>
        </p:txBody>
      </p:sp>
      <p:sp>
        <p:nvSpPr>
          <p:cNvPr id="4" name="Content Placeholder 3"/>
          <p:cNvSpPr>
            <a:spLocks noGrp="1"/>
          </p:cNvSpPr>
          <p:nvPr>
            <p:ph sz="half" idx="2"/>
          </p:nvPr>
        </p:nvSpPr>
        <p:spPr>
          <a:xfrm>
            <a:off x="7010400" y="2057400"/>
            <a:ext cx="5181600" cy="4800600"/>
          </a:xfrm>
        </p:spPr>
        <p:txBody>
          <a:bodyPr>
            <a:normAutofit fontScale="62500" lnSpcReduction="20000"/>
          </a:bodyPr>
          <a:lstStyle/>
          <a:p>
            <a:pPr>
              <a:buNone/>
            </a:pPr>
            <a:r>
              <a:rPr lang="en-US" sz="3200" b="1" dirty="0">
                <a:solidFill>
                  <a:schemeClr val="bg1"/>
                </a:solidFill>
              </a:rPr>
              <a:t>Emergency Drugs</a:t>
            </a:r>
            <a:r>
              <a:rPr lang="en-US" sz="3200" dirty="0">
                <a:solidFill>
                  <a:schemeClr val="bg1"/>
                </a:solidFill>
              </a:rPr>
              <a:t>:</a:t>
            </a:r>
          </a:p>
          <a:p>
            <a:r>
              <a:rPr lang="en-US" sz="3200" dirty="0">
                <a:solidFill>
                  <a:schemeClr val="bg1"/>
                </a:solidFill>
              </a:rPr>
              <a:t>Epinephrine</a:t>
            </a:r>
          </a:p>
          <a:p>
            <a:r>
              <a:rPr lang="en-US" sz="3200" dirty="0">
                <a:solidFill>
                  <a:schemeClr val="bg1"/>
                </a:solidFill>
              </a:rPr>
              <a:t>Nitroglycerin</a:t>
            </a:r>
          </a:p>
          <a:p>
            <a:r>
              <a:rPr lang="en-US" sz="3200" dirty="0" err="1">
                <a:solidFill>
                  <a:schemeClr val="bg1"/>
                </a:solidFill>
              </a:rPr>
              <a:t>Albuterol</a:t>
            </a:r>
            <a:r>
              <a:rPr lang="en-US" sz="3200" dirty="0">
                <a:solidFill>
                  <a:schemeClr val="bg1"/>
                </a:solidFill>
              </a:rPr>
              <a:t> MDI</a:t>
            </a:r>
          </a:p>
          <a:p>
            <a:r>
              <a:rPr lang="en-US" sz="3200" dirty="0" err="1">
                <a:solidFill>
                  <a:schemeClr val="bg1"/>
                </a:solidFill>
              </a:rPr>
              <a:t>Diphenhydramine</a:t>
            </a:r>
            <a:endParaRPr lang="en-US" sz="3200" dirty="0">
              <a:solidFill>
                <a:schemeClr val="bg1"/>
              </a:solidFill>
            </a:endParaRPr>
          </a:p>
          <a:p>
            <a:r>
              <a:rPr lang="en-US" sz="3200" dirty="0">
                <a:solidFill>
                  <a:schemeClr val="bg1"/>
                </a:solidFill>
              </a:rPr>
              <a:t>Aspirin</a:t>
            </a:r>
          </a:p>
          <a:p>
            <a:r>
              <a:rPr lang="en-US" sz="3200" dirty="0">
                <a:solidFill>
                  <a:schemeClr val="bg1"/>
                </a:solidFill>
              </a:rPr>
              <a:t>Ammonium Salts</a:t>
            </a:r>
          </a:p>
          <a:p>
            <a:r>
              <a:rPr lang="en-US" sz="3200" dirty="0" err="1">
                <a:solidFill>
                  <a:schemeClr val="bg1"/>
                </a:solidFill>
              </a:rPr>
              <a:t>Clonidine</a:t>
            </a:r>
            <a:endParaRPr lang="en-US" sz="3200" dirty="0">
              <a:solidFill>
                <a:schemeClr val="bg1"/>
              </a:solidFill>
            </a:endParaRPr>
          </a:p>
          <a:p>
            <a:r>
              <a:rPr lang="en-US" sz="3200" dirty="0" err="1">
                <a:solidFill>
                  <a:schemeClr val="bg1"/>
                </a:solidFill>
              </a:rPr>
              <a:t>Labetalol</a:t>
            </a:r>
            <a:endParaRPr lang="en-US" sz="3200" dirty="0">
              <a:solidFill>
                <a:schemeClr val="bg1"/>
              </a:solidFill>
            </a:endParaRPr>
          </a:p>
          <a:p>
            <a:r>
              <a:rPr lang="en-US" dirty="0"/>
              <a:t>Glucagon**</a:t>
            </a:r>
          </a:p>
          <a:p>
            <a:r>
              <a:rPr lang="en-US" dirty="0"/>
              <a:t>Diazepam**</a:t>
            </a:r>
          </a:p>
          <a:p>
            <a:r>
              <a:rPr lang="en-US" dirty="0" err="1"/>
              <a:t>Midazolam</a:t>
            </a:r>
            <a:r>
              <a:rPr lang="en-US" dirty="0"/>
              <a:t>**</a:t>
            </a:r>
          </a:p>
          <a:p>
            <a:r>
              <a:rPr lang="en-US" dirty="0"/>
              <a:t>Atropine**</a:t>
            </a:r>
          </a:p>
          <a:p>
            <a:r>
              <a:rPr lang="en-US" dirty="0" err="1"/>
              <a:t>Succinylcholine</a:t>
            </a:r>
            <a:r>
              <a:rPr lang="en-US" dirty="0"/>
              <a:t>**</a:t>
            </a:r>
          </a:p>
          <a:p>
            <a:r>
              <a:rPr lang="en-US" dirty="0"/>
              <a:t>50% dextrose*</a:t>
            </a:r>
          </a:p>
          <a:p>
            <a:r>
              <a:rPr lang="en-US" dirty="0" err="1"/>
              <a:t>Esmolol</a:t>
            </a:r>
            <a:r>
              <a:rPr lang="en-US" dirty="0"/>
              <a:t>*</a:t>
            </a:r>
          </a:p>
          <a:p>
            <a:r>
              <a:rPr lang="en-US" dirty="0"/>
              <a:t>Vasopressin*</a:t>
            </a:r>
          </a:p>
        </p:txBody>
      </p:sp>
      <p:pic>
        <p:nvPicPr>
          <p:cNvPr id="5" name="Picture 4" descr="portex_perc_trac_kit.jpg"/>
          <p:cNvPicPr>
            <a:picLocks noChangeAspect="1"/>
          </p:cNvPicPr>
          <p:nvPr/>
        </p:nvPicPr>
        <p:blipFill>
          <a:blip r:embed="rId3"/>
          <a:stretch>
            <a:fillRect/>
          </a:stretch>
        </p:blipFill>
        <p:spPr>
          <a:xfrm>
            <a:off x="1051986" y="4935749"/>
            <a:ext cx="2351974" cy="1170761"/>
          </a:xfrm>
          <a:prstGeom prst="rect">
            <a:avLst/>
          </a:prstGeom>
        </p:spPr>
      </p:pic>
      <p:pic>
        <p:nvPicPr>
          <p:cNvPr id="6" name="Picture 5" descr="UTRLU-43336P-REDPKGM (Small)-01.jpg"/>
          <p:cNvPicPr>
            <a:picLocks noChangeAspect="1"/>
          </p:cNvPicPr>
          <p:nvPr/>
        </p:nvPicPr>
        <p:blipFill>
          <a:blip r:embed="rId4"/>
          <a:stretch>
            <a:fillRect/>
          </a:stretch>
        </p:blipFill>
        <p:spPr>
          <a:xfrm>
            <a:off x="8880485" y="274638"/>
            <a:ext cx="1219200" cy="1736546"/>
          </a:xfrm>
          <a:prstGeom prst="rect">
            <a:avLst/>
          </a:prstGeom>
        </p:spPr>
      </p:pic>
      <p:pic>
        <p:nvPicPr>
          <p:cNvPr id="7" name="Picture 6" descr="airways.jpg"/>
          <p:cNvPicPr>
            <a:picLocks noChangeAspect="1"/>
          </p:cNvPicPr>
          <p:nvPr/>
        </p:nvPicPr>
        <p:blipFill>
          <a:blip r:embed="rId5"/>
          <a:stretch>
            <a:fillRect/>
          </a:stretch>
        </p:blipFill>
        <p:spPr>
          <a:xfrm rot="16200000">
            <a:off x="4253051" y="4679839"/>
            <a:ext cx="1692577" cy="2301418"/>
          </a:xfrm>
          <a:prstGeom prst="rect">
            <a:avLst/>
          </a:prstGeom>
        </p:spPr>
      </p:pic>
      <p:pic>
        <p:nvPicPr>
          <p:cNvPr id="8" name="Picture 7" descr="ambu.jpg"/>
          <p:cNvPicPr>
            <a:picLocks noChangeAspect="1"/>
          </p:cNvPicPr>
          <p:nvPr/>
        </p:nvPicPr>
        <p:blipFill>
          <a:blip r:embed="rId6"/>
          <a:stretch>
            <a:fillRect/>
          </a:stretch>
        </p:blipFill>
        <p:spPr>
          <a:xfrm>
            <a:off x="4719018" y="3470911"/>
            <a:ext cx="2057400" cy="1367028"/>
          </a:xfrm>
          <a:prstGeom prst="rect">
            <a:avLst/>
          </a:prstGeom>
        </p:spPr>
      </p:pic>
      <p:pic>
        <p:nvPicPr>
          <p:cNvPr id="9" name="Picture 8" descr="Laerdal_Portable_Suction_Machine_Unit__47005_zoom.jpg"/>
          <p:cNvPicPr>
            <a:picLocks noChangeAspect="1"/>
          </p:cNvPicPr>
          <p:nvPr/>
        </p:nvPicPr>
        <p:blipFill>
          <a:blip r:embed="rId7"/>
          <a:stretch>
            <a:fillRect/>
          </a:stretch>
        </p:blipFill>
        <p:spPr>
          <a:xfrm>
            <a:off x="5181601" y="1417638"/>
            <a:ext cx="1237938" cy="1354497"/>
          </a:xfrm>
          <a:prstGeom prst="rect">
            <a:avLst/>
          </a:prstGeom>
        </p:spPr>
      </p:pic>
      <p:pic>
        <p:nvPicPr>
          <p:cNvPr id="11" name="Picture 10" descr="oxygen_cylinder.jpg"/>
          <p:cNvPicPr>
            <a:picLocks noChangeAspect="1"/>
          </p:cNvPicPr>
          <p:nvPr/>
        </p:nvPicPr>
        <p:blipFill>
          <a:blip r:embed="rId8"/>
          <a:stretch>
            <a:fillRect/>
          </a:stretch>
        </p:blipFill>
        <p:spPr>
          <a:xfrm>
            <a:off x="3990319" y="1816963"/>
            <a:ext cx="842999" cy="2157412"/>
          </a:xfrm>
          <a:prstGeom prst="rect">
            <a:avLst/>
          </a:prstGeom>
        </p:spPr>
      </p:pic>
      <p:pic>
        <p:nvPicPr>
          <p:cNvPr id="12" name="Picture 11" descr="phone pics 561.jpg"/>
          <p:cNvPicPr>
            <a:picLocks noChangeAspect="1"/>
          </p:cNvPicPr>
          <p:nvPr/>
        </p:nvPicPr>
        <p:blipFill>
          <a:blip r:embed="rId9" cstate="print"/>
          <a:stretch>
            <a:fillRect/>
          </a:stretch>
        </p:blipFill>
        <p:spPr>
          <a:xfrm>
            <a:off x="10770812" y="884036"/>
            <a:ext cx="923629" cy="1432328"/>
          </a:xfrm>
          <a:prstGeom prst="rect">
            <a:avLst/>
          </a:prstGeom>
        </p:spPr>
      </p:pic>
      <p:pic>
        <p:nvPicPr>
          <p:cNvPr id="15" name="Picture 14" descr="phone pics 565.jpg"/>
          <p:cNvPicPr>
            <a:picLocks noChangeAspect="1"/>
          </p:cNvPicPr>
          <p:nvPr/>
        </p:nvPicPr>
        <p:blipFill>
          <a:blip r:embed="rId10" cstate="print"/>
          <a:stretch>
            <a:fillRect/>
          </a:stretch>
        </p:blipFill>
        <p:spPr>
          <a:xfrm>
            <a:off x="11232627" y="3550783"/>
            <a:ext cx="767277" cy="1219200"/>
          </a:xfrm>
          <a:prstGeom prst="rect">
            <a:avLst/>
          </a:prstGeom>
        </p:spPr>
      </p:pic>
      <p:pic>
        <p:nvPicPr>
          <p:cNvPr id="16" name="Picture 15" descr="epi pen.jpg"/>
          <p:cNvPicPr>
            <a:picLocks noChangeAspect="1"/>
          </p:cNvPicPr>
          <p:nvPr/>
        </p:nvPicPr>
        <p:blipFill>
          <a:blip r:embed="rId11"/>
          <a:stretch>
            <a:fillRect/>
          </a:stretch>
        </p:blipFill>
        <p:spPr>
          <a:xfrm>
            <a:off x="9757343" y="2954697"/>
            <a:ext cx="1357312" cy="948605"/>
          </a:xfrm>
          <a:prstGeom prst="rect">
            <a:avLst/>
          </a:prstGeom>
        </p:spPr>
      </p:pic>
      <p:pic>
        <p:nvPicPr>
          <p:cNvPr id="17" name="Picture 16" descr="405074787_76eebfa1d8.jpg"/>
          <p:cNvPicPr>
            <a:picLocks noChangeAspect="1"/>
          </p:cNvPicPr>
          <p:nvPr/>
        </p:nvPicPr>
        <p:blipFill>
          <a:blip r:embed="rId12" cstate="print"/>
          <a:stretch>
            <a:fillRect/>
          </a:stretch>
        </p:blipFill>
        <p:spPr>
          <a:xfrm flipH="1">
            <a:off x="10037193" y="5304622"/>
            <a:ext cx="1317816" cy="1250950"/>
          </a:xfrm>
          <a:prstGeom prst="rect">
            <a:avLst/>
          </a:prstGeom>
        </p:spPr>
      </p:pic>
      <p:pic>
        <p:nvPicPr>
          <p:cNvPr id="13" name="Picture 12">
            <a:extLst>
              <a:ext uri="{FF2B5EF4-FFF2-40B4-BE49-F238E27FC236}">
                <a16:creationId xmlns:a16="http://schemas.microsoft.com/office/drawing/2014/main" id="{EF75C576-7907-92B7-B47C-01353B046F21}"/>
              </a:ext>
            </a:extLst>
          </p:cNvPr>
          <p:cNvPicPr>
            <a:picLocks noChangeAspect="1"/>
          </p:cNvPicPr>
          <p:nvPr/>
        </p:nvPicPr>
        <p:blipFill>
          <a:blip r:embed="rId13"/>
          <a:stretch>
            <a:fillRect/>
          </a:stretch>
        </p:blipFill>
        <p:spPr>
          <a:xfrm>
            <a:off x="6950856" y="240760"/>
            <a:ext cx="1474937" cy="1487436"/>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IMING" val="|18.3|42.3|9.4|3.3|5.7"/>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15241</TotalTime>
  <Words>4568</Words>
  <Application>Microsoft Office PowerPoint</Application>
  <PresentationFormat>Widescreen</PresentationFormat>
  <Paragraphs>697</Paragraphs>
  <Slides>74</Slides>
  <Notes>28</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74</vt:i4>
      </vt:variant>
    </vt:vector>
  </HeadingPairs>
  <TitlesOfParts>
    <vt:vector size="92" baseType="lpstr">
      <vt:lpstr>-apple-system</vt:lpstr>
      <vt:lpstr>Arial</vt:lpstr>
      <vt:lpstr>Arial Black</vt:lpstr>
      <vt:lpstr>BlinkMacSystemFont</vt:lpstr>
      <vt:lpstr>Calibri</vt:lpstr>
      <vt:lpstr>Calibri Light</vt:lpstr>
      <vt:lpstr>Comic Sans MS</vt:lpstr>
      <vt:lpstr>Curlz MT</vt:lpstr>
      <vt:lpstr>Dreaming Outloud Script Pro</vt:lpstr>
      <vt:lpstr>Franklin Gothic Book</vt:lpstr>
      <vt:lpstr>Guardian TextSans Web</vt:lpstr>
      <vt:lpstr>Impact</vt:lpstr>
      <vt:lpstr>Times New Roman</vt:lpstr>
      <vt:lpstr>Verdana Pro Black</vt:lpstr>
      <vt:lpstr>Wingdings</vt:lpstr>
      <vt:lpstr>Wingdings 2</vt:lpstr>
      <vt:lpstr>Technic</vt:lpstr>
      <vt:lpstr>Retrospect</vt:lpstr>
      <vt:lpstr>Medical Emergencies in the Dental Setting</vt:lpstr>
      <vt:lpstr>PowerPoint Presentation</vt:lpstr>
      <vt:lpstr>Tuba City, AZ</vt:lpstr>
      <vt:lpstr>PowerPoint Presentation</vt:lpstr>
      <vt:lpstr>Most common emergencies reported in Dental settings: </vt:lpstr>
      <vt:lpstr>Outline</vt:lpstr>
      <vt:lpstr>Staff Preparedness</vt:lpstr>
      <vt:lpstr>Emergency Protocol Resource</vt:lpstr>
      <vt:lpstr>Emergency Kit/Cart</vt:lpstr>
      <vt:lpstr>Awareness</vt:lpstr>
      <vt:lpstr>ASA Physical Status Classification</vt:lpstr>
      <vt:lpstr>Prevention</vt:lpstr>
      <vt:lpstr>Prevention</vt:lpstr>
      <vt:lpstr>Universal Treatment Algorithm</vt:lpstr>
      <vt:lpstr>Provider’s thought process…</vt:lpstr>
      <vt:lpstr>PowerPoint Presentation</vt:lpstr>
      <vt:lpstr>Syncope</vt:lpstr>
      <vt:lpstr>Syncope</vt:lpstr>
      <vt:lpstr>Syncope</vt:lpstr>
      <vt:lpstr>Syncope-Management</vt:lpstr>
      <vt:lpstr>PowerPoint Presentation</vt:lpstr>
      <vt:lpstr>Allergic reactions</vt:lpstr>
      <vt:lpstr>Allergic Reactions</vt:lpstr>
      <vt:lpstr>Allergic reaction-Management </vt:lpstr>
      <vt:lpstr>Anaphylaxis</vt:lpstr>
      <vt:lpstr>Anaphylaxis</vt:lpstr>
      <vt:lpstr>Anaphylaxis- Management</vt:lpstr>
      <vt:lpstr>PowerPoint Presentation</vt:lpstr>
      <vt:lpstr>Angina Pectoris</vt:lpstr>
      <vt:lpstr>Angina</vt:lpstr>
      <vt:lpstr>       Angina Pectoris -Management</vt:lpstr>
      <vt:lpstr>Postural Hypotension</vt:lpstr>
      <vt:lpstr>Postural Hypotension- Management</vt:lpstr>
      <vt:lpstr>PowerPoint Presentation</vt:lpstr>
      <vt:lpstr>Epilepsy</vt:lpstr>
      <vt:lpstr>PowerPoint Presentation</vt:lpstr>
      <vt:lpstr>Epilepsy- Management</vt:lpstr>
      <vt:lpstr>PowerPoint Presentation</vt:lpstr>
      <vt:lpstr>Asthmatic Attack</vt:lpstr>
      <vt:lpstr>Asthmatic Attack</vt:lpstr>
      <vt:lpstr>Asthmatic Attack- Management</vt:lpstr>
      <vt:lpstr>Hyperventilation</vt:lpstr>
      <vt:lpstr>Hyperventilation-Management</vt:lpstr>
      <vt:lpstr>PowerPoint Presentation</vt:lpstr>
      <vt:lpstr>Epinephrine Reaction</vt:lpstr>
      <vt:lpstr>Epinephrine Reaction-Management</vt:lpstr>
      <vt:lpstr>Hypoglycemia</vt:lpstr>
      <vt:lpstr>Hypoglycemia- Management</vt:lpstr>
      <vt:lpstr>PowerPoint Presentation</vt:lpstr>
      <vt:lpstr>Peri-operative &amp; Surgical Complications  </vt:lpstr>
      <vt:lpstr>CASE SCENARIOS</vt:lpstr>
      <vt:lpstr>Case 1: “CHOOSE YOUR OWN ADVENTURE”</vt:lpstr>
      <vt:lpstr>Case 2 </vt:lpstr>
      <vt:lpstr>Infections</vt:lpstr>
      <vt:lpstr>Case 3</vt:lpstr>
      <vt:lpstr>Subcutaneous emphysema</vt:lpstr>
      <vt:lpstr>Case 4</vt:lpstr>
      <vt:lpstr>LAST (Local Systemic Anesthetic Toxicity)</vt:lpstr>
      <vt:lpstr>PowerPoint Presentation</vt:lpstr>
      <vt:lpstr>Case 5</vt:lpstr>
      <vt:lpstr>PowerPoint Presentation</vt:lpstr>
      <vt:lpstr>Bleeding- Management</vt:lpstr>
      <vt:lpstr>PowerPoint Presentation</vt:lpstr>
      <vt:lpstr>Case 6</vt:lpstr>
      <vt:lpstr>Sinus Communication</vt:lpstr>
      <vt:lpstr>Sinus Communication-Management</vt:lpstr>
      <vt:lpstr>…into the Maxillary Sinus</vt:lpstr>
      <vt:lpstr>…into the Infratemporal Fossa</vt:lpstr>
      <vt:lpstr>…into the Sublingual space</vt:lpstr>
      <vt:lpstr>Bonus Question: From where my dog’s name, Ripley, come from? </vt:lpstr>
      <vt:lpstr>Case 7</vt:lpstr>
      <vt:lpstr>PowerPoint Presentation</vt:lpstr>
      <vt:lpstr>Thank you for your attention.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Emergencies in the Dental Setting</dc:title>
  <dc:creator>Suhr, Amy (TCRHCC)</dc:creator>
  <cp:lastModifiedBy>Jamie Alongi</cp:lastModifiedBy>
  <cp:revision>38</cp:revision>
  <dcterms:created xsi:type="dcterms:W3CDTF">2023-07-06T16:06:41Z</dcterms:created>
  <dcterms:modified xsi:type="dcterms:W3CDTF">2023-08-15T15:20:59Z</dcterms:modified>
</cp:coreProperties>
</file>