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0" r:id="rId35"/>
    <p:sldId id="316" r:id="rId36"/>
    <p:sldId id="289" r:id="rId37"/>
    <p:sldId id="317" r:id="rId38"/>
    <p:sldId id="291" r:id="rId39"/>
    <p:sldId id="292" r:id="rId40"/>
    <p:sldId id="293" r:id="rId41"/>
    <p:sldId id="294" r:id="rId42"/>
    <p:sldId id="295" r:id="rId43"/>
    <p:sldId id="296" r:id="rId44"/>
    <p:sldId id="297" r:id="rId45"/>
    <p:sldId id="298" r:id="rId46"/>
    <p:sldId id="299" r:id="rId47"/>
    <p:sldId id="300" r:id="rId48"/>
    <p:sldId id="301" r:id="rId49"/>
    <p:sldId id="303" r:id="rId50"/>
    <p:sldId id="315" r:id="rId51"/>
    <p:sldId id="304" r:id="rId52"/>
    <p:sldId id="305" r:id="rId53"/>
    <p:sldId id="306" r:id="rId54"/>
    <p:sldId id="307" r:id="rId55"/>
    <p:sldId id="308" r:id="rId56"/>
    <p:sldId id="309" r:id="rId57"/>
    <p:sldId id="310" r:id="rId58"/>
    <p:sldId id="311" r:id="rId59"/>
    <p:sldId id="312" r:id="rId60"/>
    <p:sldId id="313" r:id="rId61"/>
    <p:sldId id="314" r:id="rId62"/>
  </p:sldIdLst>
  <p:sldSz cx="18288000" cy="10287000"/>
  <p:notesSz cx="6858000" cy="9144000"/>
  <p:embeddedFontLst>
    <p:embeddedFont>
      <p:font typeface="Arimo" panose="020B0604020202020204" charset="0"/>
      <p:regular r:id="rId64"/>
    </p:embeddedFont>
    <p:embeddedFont>
      <p:font typeface="Arimo Bold" panose="020B0604020202020204" charset="0"/>
      <p:regular r:id="rId65"/>
    </p:embeddedFont>
    <p:embeddedFont>
      <p:font typeface="Arimo Bold Italics" panose="020B0604020202020204" charset="0"/>
      <p:regular r:id="rId66"/>
    </p:embeddedFont>
    <p:embeddedFont>
      <p:font typeface="Arimo Italics" panose="020B0604020202020204" charset="0"/>
      <p:regular r:id="rId67"/>
    </p:embeddedFont>
    <p:embeddedFont>
      <p:font typeface="Calibri" panose="020F0502020204030204" pitchFamily="34" charset="0"/>
      <p:regular r:id="rId68"/>
      <p:bold r:id="rId69"/>
      <p:italic r:id="rId70"/>
      <p:boldItalic r:id="rId71"/>
    </p:embeddedFont>
    <p:embeddedFont>
      <p:font typeface="Canva Sans" panose="020B0604020202020204" charset="0"/>
      <p:regular r:id="rId72"/>
    </p:embeddedFont>
    <p:embeddedFont>
      <p:font typeface="Raleway" panose="020B0604020202020204" charset="0"/>
      <p:regular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218" autoAdjust="0"/>
  </p:normalViewPr>
  <p:slideViewPr>
    <p:cSldViewPr>
      <p:cViewPr>
        <p:scale>
          <a:sx n="54" d="100"/>
          <a:sy n="54" d="100"/>
        </p:scale>
        <p:origin x="100" y="-6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13.08.2023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four categories of the new system include: </a:t>
            </a:r>
          </a:p>
          <a:p>
            <a:r>
              <a:rPr lang="en-US"/>
              <a:t>Periodontal Health, gingival diseases and conditions - which has three subcategories</a:t>
            </a:r>
          </a:p>
          <a:p>
            <a:endParaRPr lang="en-US"/>
          </a:p>
          <a:p>
            <a:r>
              <a:rPr lang="en-US"/>
              <a:t>Periodontitis</a:t>
            </a:r>
          </a:p>
          <a:p>
            <a:endParaRPr lang="en-US"/>
          </a:p>
          <a:p>
            <a:r>
              <a:rPr lang="en-US"/>
              <a:t>Which has three subcategories</a:t>
            </a:r>
          </a:p>
          <a:p>
            <a:endParaRPr lang="en-US"/>
          </a:p>
          <a:p>
            <a:r>
              <a:rPr lang="en-US"/>
              <a:t>Other conditions affecting the periodontium </a:t>
            </a:r>
          </a:p>
          <a:p>
            <a:endParaRPr lang="en-US"/>
          </a:p>
          <a:p>
            <a:r>
              <a:rPr lang="en-US"/>
              <a:t>Five subcategories </a:t>
            </a:r>
          </a:p>
          <a:p>
            <a:endParaRPr lang="en-US"/>
          </a:p>
          <a:p>
            <a:r>
              <a:rPr lang="en-US"/>
              <a:t>and Peri- Implant Diseases and Conditions </a:t>
            </a:r>
          </a:p>
          <a:p>
            <a:r>
              <a:rPr lang="en-US"/>
              <a:t>4 subcategories </a:t>
            </a:r>
          </a:p>
          <a:p>
            <a:endParaRPr lang="en-US"/>
          </a:p>
          <a:p>
            <a:r>
              <a:rPr lang="en-US"/>
              <a:t>The Periodontitis subcategory has and additional  two-factor approach in diagnosing extent of periodontitis. The first factor is  staging which evaluates severity, complexity, and extent/distribution of disease  and the 2nd is grading which indicates the rate of disease progression, responsiveness to to therapy </a:t>
            </a:r>
          </a:p>
          <a:p>
            <a:endParaRPr lang="en-US"/>
          </a:p>
          <a:p>
            <a:r>
              <a:rPr lang="en-US"/>
              <a:t>For this hour, we will concentrate on category one and two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Subcategories: </a:t>
            </a:r>
          </a:p>
          <a:p>
            <a:r>
              <a:rPr lang="en-US"/>
              <a:t>Clinical gingival health on an intact periodontium </a:t>
            </a:r>
          </a:p>
          <a:p>
            <a:endParaRPr lang="en-US"/>
          </a:p>
          <a:p>
            <a:r>
              <a:rPr lang="en-US"/>
              <a:t>Clinical gingival health on a reduced periodontium</a:t>
            </a:r>
          </a:p>
          <a:p>
            <a:r>
              <a:rPr lang="en-US"/>
              <a:t>a. stable periodontitis patient</a:t>
            </a:r>
          </a:p>
          <a:p>
            <a:r>
              <a:rPr lang="en-US"/>
              <a:t>b.Non - periodontitis patient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Subcategories: </a:t>
            </a:r>
          </a:p>
          <a:p>
            <a:r>
              <a:rPr lang="en-US"/>
              <a:t>Clinical gingival health on an intact periodontium </a:t>
            </a:r>
          </a:p>
          <a:p>
            <a:endParaRPr lang="en-US"/>
          </a:p>
          <a:p>
            <a:r>
              <a:rPr lang="en-US"/>
              <a:t>Clinical gingival health on a reduced periodontium</a:t>
            </a:r>
          </a:p>
          <a:p>
            <a:r>
              <a:rPr lang="en-US"/>
              <a:t>a. stable periodontitis patient</a:t>
            </a:r>
          </a:p>
          <a:p>
            <a:r>
              <a:rPr lang="en-US"/>
              <a:t>b.Non - periodontitis patient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Subcategories: </a:t>
            </a:r>
          </a:p>
          <a:p>
            <a:r>
              <a:rPr lang="en-US"/>
              <a:t>Clinical gingival health on an intact periodontium </a:t>
            </a:r>
          </a:p>
          <a:p>
            <a:endParaRPr lang="en-US"/>
          </a:p>
          <a:p>
            <a:r>
              <a:rPr lang="en-US"/>
              <a:t>Clinical gingival health on a reduced periodontium</a:t>
            </a:r>
          </a:p>
          <a:p>
            <a:r>
              <a:rPr lang="en-US"/>
              <a:t>a. stable periodontitis patient</a:t>
            </a:r>
          </a:p>
          <a:p>
            <a:r>
              <a:rPr lang="en-US"/>
              <a:t>b.Non - periodontitis patient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4 levels of periodontal health</a:t>
            </a:r>
          </a:p>
          <a:p>
            <a:r>
              <a:rPr lang="en-US"/>
              <a:t>1) pristine periodontal health: total absence of clinical inflammation , no bleeding on probing and no anatomical loss of periodontal structures. Pristine periodontal health is not likely to be observed clinically</a:t>
            </a:r>
          </a:p>
          <a:p>
            <a:r>
              <a:rPr lang="en-US"/>
              <a:t> 2) clinical periodontal health, characterized by an absence or minimal levels of clinical inflammation in a periodontium with normal support</a:t>
            </a:r>
          </a:p>
          <a:p>
            <a:r>
              <a:rPr lang="en-US"/>
              <a:t>3) periodontal disease stability in a reduced periodontium: periodontitis has been successfully treated and clinical signs of the disease do not appear to worsen in extent or severity despite the presence of a reduced periodontium</a:t>
            </a:r>
          </a:p>
          <a:p>
            <a:r>
              <a:rPr lang="en-US"/>
              <a:t> 4) periodontal disease remission/control in a reduced periodontium: a period in the course of disease when symptoms become less severe but may not be fully resolved. </a:t>
            </a:r>
          </a:p>
          <a:p>
            <a:endParaRPr lang="en-US"/>
          </a:p>
          <a:p>
            <a:r>
              <a:rPr lang="en-US"/>
              <a:t>"A period during the course of the disease" the categories on a reduced periodontium can fluctuate.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transition from periodontal health to gingivitis is reversible following treatment that resolves gingival inflammation. The transition to periodontitis results in attachment loss which, at the present time is irreversible. More importantly, it signposts patients who are at lifelong high risk of recurrent periodontitis. Optimal periodontal therapy can restore gingival health on a reduced periodontium, or may result in mild marginal gingival inflammation at shallow probing pocket depths (≤ 3 mm). However, a history of periodontitis places patients at high risk of recurrent periodontitis and such patients require careful site-specific monitoring during periodontal maintenance programs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a:p>
            <a:r>
              <a:rPr lang="en-US"/>
              <a:t>Depending on whether dental plaque biofilm-induced gingival inflammation occurs on an intact or reduced periodontium, or in a patient diagnosed with periodontitis, gingivitis can be further classified as:</a:t>
            </a:r>
          </a:p>
          <a:p>
            <a:r>
              <a:rPr lang="en-US"/>
              <a:t>Gingivitis on an intact periodontium</a:t>
            </a:r>
          </a:p>
          <a:p>
            <a:r>
              <a:rPr lang="en-US"/>
              <a:t>Gingivitis on a reduced periodontium in a non-periodontitis patient (e.g., recession, crown lengthening)</a:t>
            </a:r>
          </a:p>
          <a:p>
            <a:r>
              <a:rPr lang="en-US"/>
              <a:t>Gingival inflammation on a reduced periodontium in a successfully treated periodontitis patient (Note that recurrent periodontitis cannot be ruled out in this case)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Non-dental plaque biofilm-induced gingival diseases include a variety of conditions that are not caused by plaque and usually do not resolve following plaque removal. Such lesions may be manifestations of a systemic condition or may be localized to the oral cavity. </a:t>
            </a:r>
          </a:p>
          <a:p>
            <a:r>
              <a:rPr lang="en-US"/>
              <a:t>Although these lesions are not caused by the dental plaque biofilm, the severity of the clinical manifestations often depends on plaque accumulation and subsequent gingival inflammation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transition from periodontal health to gingivitis is reversible following treatment that resolves gingival inflammation. The transition to periodontitis results in attachment loss which, at the present time is irreversible. More importantly, it signposts patients who are at lifelong high risk of recurrent periodontitis. Optimal periodontal therapy can restore gingival health on a reduced periodontium, or may result in mild marginal gingival inflammation at shallow probing pocket depths (≤ 3 mm). However, a history of periodontitis places patients at high risk of recurrent periodontitis and such patients require careful site-specific monitoring during periodontal maintenance programs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transition from periodontal health to gingivitis is reversible following treatment that resolves gingival inflammation. The transition to periodontitis results in attachment loss which, at the present time is irreversible. More importantly, it signposts patients who are at lifelong high risk of recurrent periodontitis. Optimal periodontal therapy can restore gingival health on a reduced periodontium, or may result in mild marginal gingival inflammation at shallow probing pocket depths (≤ 3 mm). However, a history of periodontitis places patients at high risk of recurrent periodontitis and such patients require careful site-specific monitoring during periodontal maintenance programs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a:p>
            <a:r>
              <a:rPr lang="en-US"/>
              <a:t>At Workshop, oral health professionals concluded that three forms of periodontitis exist: periodontitis, , periodontitis as a manifestation of systemic disease, and necrotizing periodontitis. In 1999  chronic and aggressive periodontitis were considered to represent different disease entities. While “chronic” and “aggressive” forms of periodontitis are characterized by different presentations of disease, limited clinical evidence demonstrates a practical distinction between them,</a:t>
            </a:r>
          </a:p>
          <a:p>
            <a:r>
              <a:rPr lang="en-US"/>
              <a:t> in the new system, they have been regrouped under the single term “periodontitis.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 </a:t>
            </a:r>
          </a:p>
          <a:p>
            <a:r>
              <a:rPr lang="en-US"/>
              <a:t>The 2017 World Workshop suggested that a single definition of periodontitis be adopted: </a:t>
            </a:r>
          </a:p>
          <a:p>
            <a:endParaRPr lang="en-US"/>
          </a:p>
          <a:p>
            <a:r>
              <a:rPr lang="en-US"/>
              <a:t>Interdental CAL detectable at two or more non adjacent teeth or buccal recessions with probing depths greater than 3mm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objectives of a case definition system is to individualize the treatment and prevention of the disease.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Systemic disorders that have a major impact on the loss of periodontal tissue by influencing periodontal inflammation</a:t>
            </a:r>
          </a:p>
          <a:p>
            <a:r>
              <a:rPr lang="en-US"/>
              <a:t>The primary diagnosis for these periodontal conditions should be classified under the systemic disease, based on the world Health Organization’s International Classification of Disease (ICD)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Necrotizing periodontitis is characterized by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The new classification system of periodontitis has a multidimensional framework with added  key elements necessary for classification including: </a:t>
            </a:r>
          </a:p>
          <a:p>
            <a:endParaRPr lang="en-US"/>
          </a:p>
          <a:p>
            <a:r>
              <a:rPr lang="en-US"/>
              <a:t>Severity: Degree of periodontal breakdown Treatment Complexity: Type of bone loss (horizontal/vertical), probing depths, presence of furcations, tooth mobility, number of missing teeth, occlusal/functional aspects. </a:t>
            </a:r>
          </a:p>
          <a:p>
            <a:r>
              <a:rPr lang="en-US"/>
              <a:t>Extent: Number and distribution of teeth with detectable breakdown. </a:t>
            </a:r>
          </a:p>
          <a:p>
            <a:r>
              <a:rPr lang="en-US"/>
              <a:t>Rate of Progression: Rapidity of breakdown (direct or indirect observation) </a:t>
            </a:r>
          </a:p>
          <a:p>
            <a:r>
              <a:rPr lang="en-US"/>
              <a:t>Risk Factors: Smoking, Diabetes, overall compliance, general health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Relies on the standard dimensions of severity and extent of periodontitis at presentation but introduces the dimension of complexity of managing the individual patient</a:t>
            </a:r>
          </a:p>
          <a:p>
            <a:endParaRPr lang="en-US"/>
          </a:p>
          <a:p>
            <a:r>
              <a:rPr lang="en-US"/>
              <a:t>Staging is the whole mouth, not split up into quads or sextants and the area with the most severe destruction determines the stage </a:t>
            </a:r>
          </a:p>
          <a:p>
            <a:r>
              <a:rPr lang="en-US"/>
              <a:t>The stage does not  typically move to a lower stage but can change to a higher level due to increased periodontal tissue destruction. </a:t>
            </a:r>
          </a:p>
          <a:p>
            <a:endParaRPr lang="en-US"/>
          </a:p>
          <a:p>
            <a:r>
              <a:rPr lang="en-US"/>
              <a:t>** Add notes on Grading </a:t>
            </a:r>
          </a:p>
          <a:p>
            <a:r>
              <a:rPr lang="en-US"/>
              <a:t>Only one grade is assigned to the patient. It is based on either direct or indirect evidence of the rate of disease progression and risk for future progression. Other risk factors or grade modifiers such as smoking and diabetes mellitus may also be considered for their contribution to the rate of disease progression in the present or the future.    For example, a patient with a Grade B rate of progression does not have to automatically become a C if his/her HbA1c is 7.2%, if in the judgment of the clinician the progression of the disease is not significantly impacted by this level of diabetes control. However, if the HbA1c is 9%, the impact on future attachment loss and response to therapy may be greater, which would prompt the clinician to assign a grade of C.  The same reasoning may be applied to a patient who smokes more than 10 cigarettes per day. The question to be asked is, “What impact has the patient’s smoking habit had on the current amount of attachment loss and on future loss of attachment or response to therapy?”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needed to diagnose correct AAP Classification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a:p>
          <a:p>
            <a:r>
              <a:rPr lang="en-US"/>
              <a:t>Thank you to</a:t>
            </a:r>
          </a:p>
          <a:p>
            <a:endParaRPr lang="en-US"/>
          </a:p>
          <a:p>
            <a:r>
              <a:rPr lang="en-US"/>
              <a:t>The people of the clear salt water, the Suquamish Tribe, for inviting me to your land </a:t>
            </a:r>
          </a:p>
          <a:p>
            <a:endParaRPr lang="en-US"/>
          </a:p>
          <a:p>
            <a:r>
              <a:rPr lang="en-US"/>
              <a:t>To the Northwest Tribal Dental Support Center for inviting me into this space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Definition of a patient as a periodontitis case</a:t>
            </a:r>
          </a:p>
          <a:p>
            <a:endParaRPr lang="en-US"/>
          </a:p>
          <a:p>
            <a:r>
              <a:rPr lang="en-US"/>
              <a:t>In the context of the 2017 World Workshop, it is suggested that a single definition be adopted.</a:t>
            </a:r>
          </a:p>
          <a:p>
            <a:endParaRPr lang="en-US"/>
          </a:p>
          <a:p>
            <a:r>
              <a:rPr lang="en-US"/>
              <a:t>A patient is a periodontitis case in the context of clinical care if:</a:t>
            </a:r>
          </a:p>
          <a:p>
            <a:r>
              <a:rPr lang="en-US"/>
              <a:t>Interdental CAL is detectable at ≥2 non-adjacent teeth, or</a:t>
            </a:r>
          </a:p>
          <a:p>
            <a:endParaRPr lang="en-US"/>
          </a:p>
          <a:p>
            <a:r>
              <a:rPr lang="en-US"/>
              <a:t>Buccal or oral CAL ≥3 mm with pocketing &gt;3 mm is detectable at ≥2 teeth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Goals of assigning a stage are to classify Severity and Extent based on the current measurable extent of destroyed and damaged tissue attributed to periodontitis. </a:t>
            </a:r>
          </a:p>
          <a:p>
            <a:r>
              <a:rPr lang="en-US"/>
              <a:t>Assess Complexity. Assess the  factors that  determine the complexity of controlling current level of disease and management of the patient's  disease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For Stage I and Stage II probing depth and horizontal bone loss are the primary determinants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For Stage I and Stage II probing depth and horizontal bone loss are the primary determinants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36959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r>
              <a:rPr lang="en-US" dirty="0"/>
              <a:t>The primary distinction between Stage III and Stage IV should be based on complexity of managing the case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r>
              <a:rPr lang="en-US" dirty="0"/>
              <a:t>The primary distinction between Stage III and Stage IV should be based on complexity of managing the case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44048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 is the gingival recession </a:t>
            </a:r>
          </a:p>
          <a:p>
            <a:r>
              <a:rPr lang="en-US"/>
              <a:t>3 is the probing depth</a:t>
            </a:r>
          </a:p>
          <a:p>
            <a:r>
              <a:rPr lang="en-US"/>
              <a:t>1 is the CAL = 2+3= 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if? </a:t>
            </a:r>
          </a:p>
          <a:p>
            <a:endParaRPr lang="en-US"/>
          </a:p>
          <a:p>
            <a:r>
              <a:rPr lang="en-US"/>
              <a:t>If the -</a:t>
            </a:r>
          </a:p>
          <a:p>
            <a:r>
              <a:rPr lang="en-US"/>
              <a:t>GM at the CEJ ?</a:t>
            </a:r>
          </a:p>
          <a:p>
            <a:r>
              <a:rPr lang="en-US"/>
              <a:t>PD = CAL</a:t>
            </a:r>
          </a:p>
          <a:p>
            <a:endParaRPr lang="en-US"/>
          </a:p>
          <a:p>
            <a:r>
              <a:rPr lang="en-US"/>
              <a:t>If the GM is 3 mm coronal to the CEJ - subtract 3 mm from the PD = CAL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if you do not have a digital radiograph tool to measure the root length and bone loss?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a:p>
          <a:p>
            <a:r>
              <a:rPr lang="en-US"/>
              <a:t>Thank you to</a:t>
            </a:r>
          </a:p>
          <a:p>
            <a:endParaRPr lang="en-US"/>
          </a:p>
          <a:p>
            <a:r>
              <a:rPr lang="en-US"/>
              <a:t>The people of the clear salt water, the Suquamish Tribe, for inviting me to your land </a:t>
            </a:r>
          </a:p>
          <a:p>
            <a:endParaRPr lang="en-US"/>
          </a:p>
          <a:p>
            <a:r>
              <a:rPr lang="en-US"/>
              <a:t>To the Northwest Tribal Dental Support Center for inviting me into this space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Once you have all the measurements to determine the severity - CAL, RBL, tooth loss, the complexity - PD, horizontal or vertical bone loss, furcation involvement, ridge defects - </a:t>
            </a:r>
          </a:p>
          <a:p>
            <a:r>
              <a:rPr lang="en-US"/>
              <a:t>Add a descriptor to identify extent and distribution - localized (less than 30% of teeth) generalized, or molar/incisor pattern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Irrespective of the stage at diagnosis, periodontitis may progress with different rates in individuals, may respond less predictably to treatment in some patients, and may or may not influence general health or systemic disease.</a:t>
            </a:r>
          </a:p>
          <a:p>
            <a:endParaRPr lang="en-US"/>
          </a:p>
          <a:p>
            <a:r>
              <a:rPr lang="en-US"/>
              <a:t>Goals</a:t>
            </a:r>
          </a:p>
          <a:p>
            <a:r>
              <a:rPr lang="en-US"/>
              <a:t>Estimate Future Risk of periodontitis progression and responsiveness to standard therapeutic principles, to guide intensity of therapy and monitoring</a:t>
            </a:r>
          </a:p>
          <a:p>
            <a:r>
              <a:rPr lang="en-US"/>
              <a:t>Estimate Potential Health Impact of Periodontitis on systemic disease and the reverse, to guide systemic monitoring and co-therapy with medical colleagues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Only one grade is assigned to the patient. It is based on either direct or indirect evidence of the rate of disease progression and risk for future progression. Other risk factors or grade modifiers such as smoking and diabetes mellitus may also be considered for their contribution to the rate of disease progression in the present or the future.    For example, a patient with a Grade B rate of progression does not have to automatically become a C if his/her HbA1c is 7.2%, if in the judgment of the clinician the progression of the disease is not significantly impacted by this level of diabetes control. However, if the HbA1c is 9%, the impact on future attachment loss and response to therapy may be greater, which would prompt the clinician to assign a grade of C.  The same reasoning may be applied to a patient who smokes more than 10 cigarettes per day. The question to be asked is, “What impact has the patient’s smoking habit had on the current amount of attachment loss and on future loss of attachment or response to therapy?”</a:t>
            </a:r>
          </a:p>
          <a:p>
            <a:endParaRPr lang="en-US"/>
          </a:p>
          <a:p>
            <a:endParaRPr lang="en-US"/>
          </a:p>
          <a:p>
            <a:endParaRPr lang="en-US"/>
          </a:p>
          <a:p>
            <a:endParaRPr lang="en-US"/>
          </a:p>
          <a:p>
            <a:endParaRPr lang="en-US"/>
          </a:p>
          <a:p>
            <a:endParaRPr lang="en-US"/>
          </a:p>
          <a:p>
            <a:endParaRPr lang="en-US"/>
          </a:p>
          <a:p>
            <a:r>
              <a:rPr lang="en-US"/>
              <a:t>Grade B generally indicates periodontal maintenance therapy every 3 months; with less frequency for Grade A patients and more for Grade C patients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Assume Grade B for patients and seek evidence to shift to Grade A or C. </a:t>
            </a:r>
          </a:p>
          <a:p>
            <a:endParaRPr lang="en-US"/>
          </a:p>
          <a:p>
            <a:r>
              <a:rPr lang="en-US"/>
              <a:t>Grade A: Slow rate </a:t>
            </a:r>
          </a:p>
          <a:p>
            <a:r>
              <a:rPr lang="en-US"/>
              <a:t>Grade B: Moderate rate </a:t>
            </a:r>
          </a:p>
          <a:p>
            <a:r>
              <a:rPr lang="en-US"/>
              <a:t>Grade C: Rapid rate </a:t>
            </a:r>
          </a:p>
          <a:p>
            <a:endParaRPr lang="en-US"/>
          </a:p>
          <a:p>
            <a:endParaRPr lang="en-US"/>
          </a:p>
          <a:p>
            <a:r>
              <a:rPr lang="en-US"/>
              <a:t>A patient’s grade can change in either way over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treating each stage and grade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treating each stage and grade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854033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treating each stage and grade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treating each stage and grade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treating each stage and grade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treating each stage and grade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endParaRPr/>
          </a:p>
          <a:p>
            <a:r>
              <a:rPr lang="en-US"/>
              <a:t>In 2017 the world workshop on the classification of periodontal and peri implant diseases was held. </a:t>
            </a:r>
          </a:p>
          <a:p>
            <a:endParaRPr lang="en-US"/>
          </a:p>
          <a:p>
            <a:r>
              <a:rPr lang="en-US"/>
              <a:t>Sponsored by </a:t>
            </a:r>
          </a:p>
          <a:p>
            <a:endParaRPr lang="en-US"/>
          </a:p>
          <a:p>
            <a:r>
              <a:rPr lang="en-US"/>
              <a:t>The new classification groups include case definitions and diagnostic criteria to assist clinicians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treating each stage and grade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treating each stage and grade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treating each stage and grade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treating each stage and grade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treating each stage and grade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treating each stage and grade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you can see in the objectives, this presentation will only cover the first two workgroups of the classification system Periodontal health, gingival diseases and conditions and periodontitis, focusing on the second workgroup.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(objective 1) Explain two reasons a new periodontal classification system was introduced in 2018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Why was a new system needed? The last published AAP Classification system was in 1999 </a:t>
            </a:r>
          </a:p>
          <a:p>
            <a:endParaRPr lang="en-US"/>
          </a:p>
          <a:p>
            <a:r>
              <a:rPr lang="en-US"/>
              <a:t> Evidence suggests that the previous periodontal classification system did not provide enough information for accurate diagnosis and treatment of patients with periodontal diseases</a:t>
            </a:r>
          </a:p>
          <a:p>
            <a:endParaRPr lang="en-US"/>
          </a:p>
          <a:p>
            <a:r>
              <a:rPr lang="en-US"/>
              <a:t>The system needed to be updated and adjusted to focus on each patient’s specific condition and overall risk.</a:t>
            </a:r>
          </a:p>
          <a:p>
            <a:r>
              <a:rPr lang="en-US"/>
              <a:t>The new system is based on  the most current</a:t>
            </a:r>
          </a:p>
          <a:p>
            <a:r>
              <a:rPr lang="en-US"/>
              <a:t>literature available. In particular, the creation</a:t>
            </a:r>
          </a:p>
          <a:p>
            <a:r>
              <a:rPr lang="en-US"/>
              <a:t>of the new system was driven by a focus on new discoveries on Inflammation</a:t>
            </a:r>
          </a:p>
          <a:p>
            <a:r>
              <a:rPr lang="en-US"/>
              <a:t>and the concept of Precision/Personalized</a:t>
            </a:r>
          </a:p>
          <a:p>
            <a:r>
              <a:rPr lang="en-US"/>
              <a:t>Medicine.</a:t>
            </a:r>
          </a:p>
          <a:p>
            <a:endParaRPr lang="en-US"/>
          </a:p>
          <a:p>
            <a:r>
              <a:rPr lang="en-US"/>
              <a:t>The intent of the new periodontal classification guidelines is to provide a more comprehensive approach to diagnosing and managing periodontal status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14.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5.png"/><Relationship Id="rId7" Type="http://schemas.openxmlformats.org/officeDocument/2006/relationships/image" Target="../media/image14.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38.sv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5.png"/><Relationship Id="rId7" Type="http://schemas.openxmlformats.org/officeDocument/2006/relationships/image" Target="../media/image14.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40.sv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5.png"/><Relationship Id="rId7" Type="http://schemas.openxmlformats.org/officeDocument/2006/relationships/image" Target="../media/image14.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40.sv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sv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sv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47.svg"/><Relationship Id="rId4" Type="http://schemas.openxmlformats.org/officeDocument/2006/relationships/image" Target="../media/image15.png"/><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3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png"/><Relationship Id="rId7" Type="http://schemas.openxmlformats.org/officeDocument/2006/relationships/image" Target="../media/image14.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8.png"/><Relationship Id="rId7" Type="http://schemas.openxmlformats.org/officeDocument/2006/relationships/image" Target="../media/image14.svg"/><Relationship Id="rId12" Type="http://schemas.openxmlformats.org/officeDocument/2006/relationships/image" Target="../media/image54.sv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53.png"/><Relationship Id="rId5" Type="http://schemas.openxmlformats.org/officeDocument/2006/relationships/image" Target="../media/image5.svg"/><Relationship Id="rId10" Type="http://schemas.openxmlformats.org/officeDocument/2006/relationships/image" Target="../media/image52.svg"/><Relationship Id="rId4" Type="http://schemas.openxmlformats.org/officeDocument/2006/relationships/image" Target="../media/image4.png"/><Relationship Id="rId9" Type="http://schemas.openxmlformats.org/officeDocument/2006/relationships/image" Target="../media/image51.png"/><Relationship Id="rId14" Type="http://schemas.openxmlformats.org/officeDocument/2006/relationships/image" Target="../media/image56.svg"/></Relationships>
</file>

<file path=ppt/slides/_rels/slide3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57.png"/><Relationship Id="rId7"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svg"/><Relationship Id="rId10" Type="http://schemas.openxmlformats.org/officeDocument/2006/relationships/image" Target="../media/image17.svg"/><Relationship Id="rId4" Type="http://schemas.openxmlformats.org/officeDocument/2006/relationships/image" Target="../media/image4.png"/><Relationship Id="rId9" Type="http://schemas.openxmlformats.org/officeDocument/2006/relationships/image" Target="../media/image16.png"/></Relationships>
</file>

<file path=ppt/slides/_rels/slide3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57.png"/><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svg"/><Relationship Id="rId10" Type="http://schemas.openxmlformats.org/officeDocument/2006/relationships/image" Target="../media/image17.svg"/><Relationship Id="rId4" Type="http://schemas.openxmlformats.org/officeDocument/2006/relationships/image" Target="../media/image4.png"/><Relationship Id="rId9" Type="http://schemas.openxmlformats.org/officeDocument/2006/relationships/image" Target="../media/image16.png"/></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svg"/><Relationship Id="rId10" Type="http://schemas.openxmlformats.org/officeDocument/2006/relationships/image" Target="../media/image54.svg"/><Relationship Id="rId4" Type="http://schemas.openxmlformats.org/officeDocument/2006/relationships/image" Target="../media/image4.png"/><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svg"/><Relationship Id="rId10" Type="http://schemas.openxmlformats.org/officeDocument/2006/relationships/image" Target="../media/image54.svg"/><Relationship Id="rId4" Type="http://schemas.openxmlformats.org/officeDocument/2006/relationships/image" Target="../media/image4.png"/><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5.png"/><Relationship Id="rId7" Type="http://schemas.openxmlformats.org/officeDocument/2006/relationships/image" Target="../media/image14.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5.png"/><Relationship Id="rId7" Type="http://schemas.openxmlformats.org/officeDocument/2006/relationships/image" Target="../media/image14.svg"/><Relationship Id="rId12"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63.png"/><Relationship Id="rId5" Type="http://schemas.openxmlformats.org/officeDocument/2006/relationships/image" Target="../media/image5.svg"/><Relationship Id="rId10" Type="http://schemas.openxmlformats.org/officeDocument/2006/relationships/image" Target="../media/image62.svg"/><Relationship Id="rId4" Type="http://schemas.openxmlformats.org/officeDocument/2006/relationships/image" Target="../media/image4.png"/><Relationship Id="rId9"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4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4.png"/><Relationship Id="rId7"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68.svg"/><Relationship Id="rId4" Type="http://schemas.openxmlformats.org/officeDocument/2006/relationships/image" Target="../media/image5.svg"/><Relationship Id="rId9"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2.sv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14.svg"/></Relationships>
</file>

<file path=ppt/slides/_rels/slide5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4.png"/><Relationship Id="rId7"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82.sv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5.svg"/><Relationship Id="rId2" Type="http://schemas.openxmlformats.org/officeDocument/2006/relationships/notesSlide" Target="../notesSlides/notesSlide8.xml"/><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jpe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s>
</file>

<file path=ppt/slides/_rels/slide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7.png"/><Relationship Id="rId18" Type="http://schemas.openxmlformats.org/officeDocument/2006/relationships/image" Target="../media/image30.svg"/><Relationship Id="rId3" Type="http://schemas.openxmlformats.org/officeDocument/2006/relationships/image" Target="../media/image1.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9.png"/><Relationship Id="rId2" Type="http://schemas.openxmlformats.org/officeDocument/2006/relationships/notesSlide" Target="../notesSlides/notesSlide9.xml"/><Relationship Id="rId16" Type="http://schemas.openxmlformats.org/officeDocument/2006/relationships/image" Target="../media/image5.sv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4.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sp>
        <p:nvSpPr>
          <p:cNvPr id="3" name="TextBox 3"/>
          <p:cNvSpPr txBox="1"/>
          <p:nvPr/>
        </p:nvSpPr>
        <p:spPr>
          <a:xfrm>
            <a:off x="10417333" y="542776"/>
            <a:ext cx="7584917" cy="9712833"/>
          </a:xfrm>
          <a:prstGeom prst="rect">
            <a:avLst/>
          </a:prstGeom>
        </p:spPr>
        <p:txBody>
          <a:bodyPr lIns="0" tIns="0" rIns="0" bIns="0" rtlCol="0" anchor="t">
            <a:spAutoFit/>
          </a:bodyPr>
          <a:lstStyle/>
          <a:p>
            <a:pPr algn="ctr">
              <a:lnSpc>
                <a:spcPts val="6560"/>
              </a:lnSpc>
            </a:pPr>
            <a:endParaRPr/>
          </a:p>
          <a:p>
            <a:pPr algn="ctr">
              <a:lnSpc>
                <a:spcPts val="6560"/>
              </a:lnSpc>
            </a:pPr>
            <a:r>
              <a:rPr lang="en-US" sz="6074">
                <a:solidFill>
                  <a:srgbClr val="427BAA"/>
                </a:solidFill>
                <a:latin typeface="Arimo"/>
              </a:rPr>
              <a:t> </a:t>
            </a:r>
          </a:p>
          <a:p>
            <a:pPr algn="ctr">
              <a:lnSpc>
                <a:spcPts val="8344"/>
              </a:lnSpc>
            </a:pPr>
            <a:r>
              <a:rPr lang="en-US" sz="5600">
                <a:solidFill>
                  <a:srgbClr val="427BAA"/>
                </a:solidFill>
                <a:latin typeface="Arimo"/>
              </a:rPr>
              <a:t>2018 </a:t>
            </a:r>
          </a:p>
          <a:p>
            <a:pPr algn="ctr">
              <a:lnSpc>
                <a:spcPts val="8344"/>
              </a:lnSpc>
            </a:pPr>
            <a:r>
              <a:rPr lang="en-US" sz="5600">
                <a:solidFill>
                  <a:srgbClr val="427BAA"/>
                </a:solidFill>
                <a:latin typeface="Arimo"/>
              </a:rPr>
              <a:t>Classification </a:t>
            </a:r>
          </a:p>
          <a:p>
            <a:pPr algn="ctr">
              <a:lnSpc>
                <a:spcPts val="8344"/>
              </a:lnSpc>
            </a:pPr>
            <a:r>
              <a:rPr lang="en-US" sz="5600">
                <a:solidFill>
                  <a:srgbClr val="427BAA"/>
                </a:solidFill>
                <a:latin typeface="Arimo"/>
              </a:rPr>
              <a:t>of </a:t>
            </a:r>
          </a:p>
          <a:p>
            <a:pPr algn="ctr">
              <a:lnSpc>
                <a:spcPts val="8344"/>
              </a:lnSpc>
            </a:pPr>
            <a:r>
              <a:rPr lang="en-US" sz="5600">
                <a:solidFill>
                  <a:srgbClr val="427BAA"/>
                </a:solidFill>
                <a:latin typeface="Arimo"/>
              </a:rPr>
              <a:t>Periodontal &amp; </a:t>
            </a:r>
          </a:p>
          <a:p>
            <a:pPr algn="ctr">
              <a:lnSpc>
                <a:spcPts val="8344"/>
              </a:lnSpc>
            </a:pPr>
            <a:r>
              <a:rPr lang="en-US" sz="5600">
                <a:solidFill>
                  <a:srgbClr val="427BAA"/>
                </a:solidFill>
                <a:latin typeface="Arimo"/>
              </a:rPr>
              <a:t>Peri-implant Diseases</a:t>
            </a:r>
          </a:p>
          <a:p>
            <a:pPr algn="ctr">
              <a:lnSpc>
                <a:spcPts val="8344"/>
              </a:lnSpc>
            </a:pPr>
            <a:r>
              <a:rPr lang="en-US" sz="5600">
                <a:solidFill>
                  <a:srgbClr val="427BAA"/>
                </a:solidFill>
                <a:latin typeface="Arimo"/>
              </a:rPr>
              <a:t>&amp; Conditions</a:t>
            </a:r>
          </a:p>
          <a:p>
            <a:pPr algn="ctr">
              <a:lnSpc>
                <a:spcPts val="6560"/>
              </a:lnSpc>
            </a:pPr>
            <a:endParaRPr lang="en-US" sz="5600">
              <a:solidFill>
                <a:srgbClr val="427BAA"/>
              </a:solidFill>
              <a:latin typeface="Arimo"/>
            </a:endParaRPr>
          </a:p>
          <a:p>
            <a:pPr algn="ctr">
              <a:lnSpc>
                <a:spcPts val="6560"/>
              </a:lnSpc>
            </a:pPr>
            <a:endParaRPr lang="en-US" sz="5600">
              <a:solidFill>
                <a:srgbClr val="427BAA"/>
              </a:solidFill>
              <a:latin typeface="Arimo"/>
            </a:endParaRPr>
          </a:p>
        </p:txBody>
      </p:sp>
      <p:sp>
        <p:nvSpPr>
          <p:cNvPr id="4" name="Freeform 4"/>
          <p:cNvSpPr/>
          <p:nvPr/>
        </p:nvSpPr>
        <p:spPr>
          <a:xfrm rot="-6412741">
            <a:off x="16033533" y="-1679154"/>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2913561" y="-4559980"/>
            <a:ext cx="7105324" cy="7290911"/>
          </a:xfrm>
          <a:custGeom>
            <a:avLst/>
            <a:gdLst/>
            <a:ahLst/>
            <a:cxnLst/>
            <a:rect l="l" t="t" r="r" b="b"/>
            <a:pathLst>
              <a:path w="7105324" h="7290911">
                <a:moveTo>
                  <a:pt x="0" y="0"/>
                </a:moveTo>
                <a:lnTo>
                  <a:pt x="7105325" y="0"/>
                </a:lnTo>
                <a:lnTo>
                  <a:pt x="7105325" y="7290912"/>
                </a:lnTo>
                <a:lnTo>
                  <a:pt x="0" y="72909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 name="Group 6"/>
          <p:cNvGrpSpPr/>
          <p:nvPr/>
        </p:nvGrpSpPr>
        <p:grpSpPr>
          <a:xfrm>
            <a:off x="10167883" y="886912"/>
            <a:ext cx="7584917" cy="8986460"/>
            <a:chOff x="0" y="0"/>
            <a:chExt cx="1860027" cy="2203723"/>
          </a:xfrm>
        </p:grpSpPr>
        <p:sp>
          <p:nvSpPr>
            <p:cNvPr id="7" name="Freeform 7"/>
            <p:cNvSpPr/>
            <p:nvPr/>
          </p:nvSpPr>
          <p:spPr>
            <a:xfrm>
              <a:off x="0" y="0"/>
              <a:ext cx="1860027" cy="2203723"/>
            </a:xfrm>
            <a:custGeom>
              <a:avLst/>
              <a:gdLst/>
              <a:ahLst/>
              <a:cxnLst/>
              <a:rect l="l" t="t" r="r" b="b"/>
              <a:pathLst>
                <a:path w="1860027" h="2203723">
                  <a:moveTo>
                    <a:pt x="0" y="0"/>
                  </a:moveTo>
                  <a:lnTo>
                    <a:pt x="1860027" y="0"/>
                  </a:lnTo>
                  <a:lnTo>
                    <a:pt x="1860027" y="2203723"/>
                  </a:lnTo>
                  <a:lnTo>
                    <a:pt x="0" y="2203723"/>
                  </a:lnTo>
                  <a:close/>
                </a:path>
              </a:pathLst>
            </a:custGeom>
            <a:solidFill>
              <a:srgbClr val="000000">
                <a:alpha val="0"/>
              </a:srgbClr>
            </a:solidFill>
            <a:ln w="19050">
              <a:solidFill>
                <a:srgbClr val="B1CFB5"/>
              </a:solidFill>
            </a:ln>
          </p:spPr>
        </p:sp>
        <p:sp>
          <p:nvSpPr>
            <p:cNvPr id="8" name="TextBox 8"/>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9" name="Freeform 9"/>
          <p:cNvSpPr/>
          <p:nvPr/>
        </p:nvSpPr>
        <p:spPr>
          <a:xfrm>
            <a:off x="639101" y="3588415"/>
            <a:ext cx="9177499" cy="6284957"/>
          </a:xfrm>
          <a:custGeom>
            <a:avLst/>
            <a:gdLst/>
            <a:ahLst/>
            <a:cxnLst/>
            <a:rect l="l" t="t" r="r" b="b"/>
            <a:pathLst>
              <a:path w="9177499" h="6284957">
                <a:moveTo>
                  <a:pt x="0" y="0"/>
                </a:moveTo>
                <a:lnTo>
                  <a:pt x="9177499" y="0"/>
                </a:lnTo>
                <a:lnTo>
                  <a:pt x="9177499" y="6284957"/>
                </a:lnTo>
                <a:lnTo>
                  <a:pt x="0" y="6284957"/>
                </a:lnTo>
                <a:lnTo>
                  <a:pt x="0" y="0"/>
                </a:lnTo>
                <a:close/>
              </a:path>
            </a:pathLst>
          </a:custGeom>
          <a:blipFill>
            <a:blip r:embed="rId8"/>
            <a:stretch>
              <a:fillRect l="-1759" t="-2793" r="-1759" b="-4089"/>
            </a:stretch>
          </a:blipFill>
        </p:spPr>
      </p:sp>
      <p:sp>
        <p:nvSpPr>
          <p:cNvPr id="10" name="Freeform 10"/>
          <p:cNvSpPr/>
          <p:nvPr/>
        </p:nvSpPr>
        <p:spPr>
          <a:xfrm rot="138000">
            <a:off x="835022" y="3783339"/>
            <a:ext cx="8785658" cy="5910695"/>
          </a:xfrm>
          <a:custGeom>
            <a:avLst/>
            <a:gdLst/>
            <a:ahLst/>
            <a:cxnLst/>
            <a:rect l="l" t="t" r="r" b="b"/>
            <a:pathLst>
              <a:path w="8785658" h="5910695">
                <a:moveTo>
                  <a:pt x="0" y="343888"/>
                </a:moveTo>
                <a:lnTo>
                  <a:pt x="8562072" y="0"/>
                </a:lnTo>
                <a:lnTo>
                  <a:pt x="8785658" y="5566806"/>
                </a:lnTo>
                <a:lnTo>
                  <a:pt x="223586" y="5910695"/>
                </a:lnTo>
                <a:lnTo>
                  <a:pt x="0" y="343888"/>
                </a:lnTo>
                <a:close/>
              </a:path>
            </a:pathLst>
          </a:custGeom>
          <a:blipFill>
            <a:blip r:embed="rId9"/>
            <a:stretch>
              <a:fillRect l="-2796" t="-11085" r="-19230" b="-236"/>
            </a:stretch>
          </a:blipFill>
        </p:spPr>
      </p:sp>
      <p:sp>
        <p:nvSpPr>
          <p:cNvPr id="11" name="TextBox 11"/>
          <p:cNvSpPr txBox="1"/>
          <p:nvPr/>
        </p:nvSpPr>
        <p:spPr>
          <a:xfrm>
            <a:off x="1501957" y="1000125"/>
            <a:ext cx="7451787" cy="2038068"/>
          </a:xfrm>
          <a:prstGeom prst="rect">
            <a:avLst/>
          </a:prstGeom>
        </p:spPr>
        <p:txBody>
          <a:bodyPr lIns="0" tIns="0" rIns="0" bIns="0" rtlCol="0" anchor="t">
            <a:spAutoFit/>
          </a:bodyPr>
          <a:lstStyle/>
          <a:p>
            <a:pPr algn="ctr">
              <a:lnSpc>
                <a:spcPts val="8100"/>
              </a:lnSpc>
              <a:spcBef>
                <a:spcPct val="0"/>
              </a:spcBef>
            </a:pPr>
            <a:r>
              <a:rPr lang="en-US" sz="6750">
                <a:solidFill>
                  <a:srgbClr val="427BAA"/>
                </a:solidFill>
                <a:latin typeface="Arimo Bold"/>
              </a:rPr>
              <a:t>NAVIGATING THE</a:t>
            </a:r>
          </a:p>
        </p:txBody>
      </p:sp>
      <p:sp>
        <p:nvSpPr>
          <p:cNvPr id="12" name="TextBox 12"/>
          <p:cNvSpPr txBox="1"/>
          <p:nvPr/>
        </p:nvSpPr>
        <p:spPr>
          <a:xfrm>
            <a:off x="12789316" y="9220200"/>
            <a:ext cx="2840950" cy="570167"/>
          </a:xfrm>
          <a:prstGeom prst="rect">
            <a:avLst/>
          </a:prstGeom>
        </p:spPr>
        <p:txBody>
          <a:bodyPr lIns="0" tIns="0" rIns="0" bIns="0" rtlCol="0" anchor="t">
            <a:spAutoFit/>
          </a:bodyPr>
          <a:lstStyle/>
          <a:p>
            <a:pPr algn="ctr">
              <a:lnSpc>
                <a:spcPts val="1543"/>
              </a:lnSpc>
            </a:pPr>
            <a:r>
              <a:rPr lang="en-US" sz="1102">
                <a:solidFill>
                  <a:srgbClr val="427BAA"/>
                </a:solidFill>
                <a:latin typeface="Arimo"/>
              </a:rPr>
              <a:t>Pamela Ready, MSDH, RDH</a:t>
            </a:r>
          </a:p>
          <a:p>
            <a:pPr algn="ctr">
              <a:lnSpc>
                <a:spcPts val="1543"/>
              </a:lnSpc>
            </a:pPr>
            <a:r>
              <a:rPr lang="en-US" sz="1102">
                <a:solidFill>
                  <a:srgbClr val="427BAA"/>
                </a:solidFill>
                <a:latin typeface="Arimo"/>
              </a:rPr>
              <a:t>Northwest Portland Area Indian Health Board </a:t>
            </a:r>
          </a:p>
          <a:p>
            <a:pPr algn="ctr">
              <a:lnSpc>
                <a:spcPts val="1543"/>
              </a:lnSpc>
            </a:pPr>
            <a:r>
              <a:rPr lang="en-US" sz="1102">
                <a:solidFill>
                  <a:srgbClr val="427BAA"/>
                </a:solidFill>
                <a:latin typeface="Arimo"/>
              </a:rPr>
              <a:t>Dental Health Aide Manager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1878131" y="4203722"/>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971800" y="3097452"/>
            <a:ext cx="12794067" cy="4564685"/>
          </a:xfrm>
          <a:prstGeom prst="rect">
            <a:avLst/>
          </a:prstGeom>
        </p:spPr>
        <p:txBody>
          <a:bodyPr lIns="0" tIns="0" rIns="0" bIns="0" rtlCol="0" anchor="t">
            <a:spAutoFit/>
          </a:bodyPr>
          <a:lstStyle/>
          <a:p>
            <a:pPr algn="ctr">
              <a:lnSpc>
                <a:spcPts val="9066"/>
              </a:lnSpc>
            </a:pPr>
            <a:r>
              <a:rPr lang="en-US" sz="6569" spc="643">
                <a:solidFill>
                  <a:srgbClr val="427BAA"/>
                </a:solidFill>
                <a:latin typeface="Arimo Bold"/>
              </a:rPr>
              <a:t>FOUR LEVELS OF PERIODONTAL AND PERI-IMPLANT DISEASES AND CONDITIONS</a:t>
            </a:r>
          </a:p>
        </p:txBody>
      </p:sp>
      <p:sp>
        <p:nvSpPr>
          <p:cNvPr id="4" name="Freeform 4"/>
          <p:cNvSpPr/>
          <p:nvPr/>
        </p:nvSpPr>
        <p:spPr>
          <a:xfrm rot="2016048">
            <a:off x="13498969" y="266487"/>
            <a:ext cx="8465202" cy="2116301"/>
          </a:xfrm>
          <a:custGeom>
            <a:avLst/>
            <a:gdLst/>
            <a:ahLst/>
            <a:cxnLst/>
            <a:rect l="l" t="t" r="r" b="b"/>
            <a:pathLst>
              <a:path w="8465202" h="2116301">
                <a:moveTo>
                  <a:pt x="0" y="0"/>
                </a:moveTo>
                <a:lnTo>
                  <a:pt x="8465203" y="0"/>
                </a:lnTo>
                <a:lnTo>
                  <a:pt x="8465203" y="2116300"/>
                </a:lnTo>
                <a:lnTo>
                  <a:pt x="0" y="2116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409483" y="898808"/>
            <a:ext cx="1238434" cy="8756422"/>
            <a:chOff x="0" y="0"/>
            <a:chExt cx="414187" cy="2928531"/>
          </a:xfrm>
        </p:grpSpPr>
        <p:sp>
          <p:nvSpPr>
            <p:cNvPr id="6" name="Freeform 6"/>
            <p:cNvSpPr/>
            <p:nvPr/>
          </p:nvSpPr>
          <p:spPr>
            <a:xfrm>
              <a:off x="0" y="0"/>
              <a:ext cx="414187" cy="2928531"/>
            </a:xfrm>
            <a:custGeom>
              <a:avLst/>
              <a:gdLst/>
              <a:ahLst/>
              <a:cxnLst/>
              <a:rect l="l" t="t" r="r" b="b"/>
              <a:pathLst>
                <a:path w="414187" h="2928531">
                  <a:moveTo>
                    <a:pt x="0" y="0"/>
                  </a:moveTo>
                  <a:lnTo>
                    <a:pt x="414187" y="0"/>
                  </a:lnTo>
                  <a:lnTo>
                    <a:pt x="414187" y="2928531"/>
                  </a:lnTo>
                  <a:lnTo>
                    <a:pt x="0" y="2928531"/>
                  </a:lnTo>
                  <a:close/>
                </a:path>
              </a:pathLst>
            </a:custGeom>
            <a:solidFill>
              <a:srgbClr val="B1CFB5"/>
            </a:solidFill>
          </p:spPr>
        </p:sp>
        <p:sp>
          <p:nvSpPr>
            <p:cNvPr id="7" name="TextBox 7"/>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8" name="TextBox 8"/>
          <p:cNvSpPr txBox="1"/>
          <p:nvPr/>
        </p:nvSpPr>
        <p:spPr>
          <a:xfrm>
            <a:off x="659670" y="2711213"/>
            <a:ext cx="738060" cy="529114"/>
          </a:xfrm>
          <a:prstGeom prst="rect">
            <a:avLst/>
          </a:prstGeom>
        </p:spPr>
        <p:txBody>
          <a:bodyPr lIns="0" tIns="0" rIns="0" bIns="0" rtlCol="0" anchor="t">
            <a:spAutoFit/>
          </a:bodyPr>
          <a:lstStyle/>
          <a:p>
            <a:pPr algn="ctr">
              <a:lnSpc>
                <a:spcPts val="4036"/>
              </a:lnSpc>
            </a:pPr>
            <a:r>
              <a:rPr lang="en-US" sz="3364">
                <a:solidFill>
                  <a:srgbClr val="427BAA"/>
                </a:solidFill>
                <a:latin typeface="Arimo Bold Italics"/>
              </a:rPr>
              <a:t>02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2" name="Group 2"/>
          <p:cNvGrpSpPr/>
          <p:nvPr/>
        </p:nvGrpSpPr>
        <p:grpSpPr>
          <a:xfrm>
            <a:off x="6997868" y="3324148"/>
            <a:ext cx="3764275" cy="956238"/>
            <a:chOff x="0" y="0"/>
            <a:chExt cx="1123425" cy="285384"/>
          </a:xfrm>
        </p:grpSpPr>
        <p:sp>
          <p:nvSpPr>
            <p:cNvPr id="3" name="Freeform 3"/>
            <p:cNvSpPr/>
            <p:nvPr/>
          </p:nvSpPr>
          <p:spPr>
            <a:xfrm>
              <a:off x="0" y="0"/>
              <a:ext cx="1123425" cy="285384"/>
            </a:xfrm>
            <a:custGeom>
              <a:avLst/>
              <a:gdLst/>
              <a:ahLst/>
              <a:cxnLst/>
              <a:rect l="l" t="t" r="r" b="b"/>
              <a:pathLst>
                <a:path w="1123425" h="285384">
                  <a:moveTo>
                    <a:pt x="0" y="0"/>
                  </a:moveTo>
                  <a:lnTo>
                    <a:pt x="1123425" y="0"/>
                  </a:lnTo>
                  <a:lnTo>
                    <a:pt x="1123425" y="285384"/>
                  </a:lnTo>
                  <a:lnTo>
                    <a:pt x="0" y="285384"/>
                  </a:lnTo>
                  <a:close/>
                </a:path>
              </a:pathLst>
            </a:custGeom>
            <a:solidFill>
              <a:srgbClr val="FFFFFF"/>
            </a:solidFill>
          </p:spPr>
        </p:sp>
        <p:sp>
          <p:nvSpPr>
            <p:cNvPr id="4" name="TextBox 4"/>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grpSp>
        <p:nvGrpSpPr>
          <p:cNvPr id="5" name="Group 5"/>
          <p:cNvGrpSpPr/>
          <p:nvPr/>
        </p:nvGrpSpPr>
        <p:grpSpPr>
          <a:xfrm>
            <a:off x="848051" y="3352500"/>
            <a:ext cx="118862" cy="927887"/>
            <a:chOff x="0" y="0"/>
            <a:chExt cx="35474" cy="276922"/>
          </a:xfrm>
        </p:grpSpPr>
        <p:sp>
          <p:nvSpPr>
            <p:cNvPr id="6" name="Freeform 6"/>
            <p:cNvSpPr/>
            <p:nvPr/>
          </p:nvSpPr>
          <p:spPr>
            <a:xfrm>
              <a:off x="0" y="0"/>
              <a:ext cx="35474" cy="276922"/>
            </a:xfrm>
            <a:custGeom>
              <a:avLst/>
              <a:gdLst/>
              <a:ahLst/>
              <a:cxnLst/>
              <a:rect l="l" t="t" r="r" b="b"/>
              <a:pathLst>
                <a:path w="35474" h="276922">
                  <a:moveTo>
                    <a:pt x="0" y="0"/>
                  </a:moveTo>
                  <a:lnTo>
                    <a:pt x="35474" y="0"/>
                  </a:lnTo>
                  <a:lnTo>
                    <a:pt x="35474" y="276922"/>
                  </a:lnTo>
                  <a:lnTo>
                    <a:pt x="0" y="276922"/>
                  </a:lnTo>
                  <a:close/>
                </a:path>
              </a:pathLst>
            </a:custGeom>
            <a:solidFill>
              <a:srgbClr val="427BAA"/>
            </a:solidFill>
          </p:spPr>
        </p:sp>
        <p:sp>
          <p:nvSpPr>
            <p:cNvPr id="7" name="TextBox 7"/>
            <p:cNvSpPr txBox="1"/>
            <p:nvPr/>
          </p:nvSpPr>
          <p:spPr>
            <a:xfrm>
              <a:off x="0" y="-19050"/>
              <a:ext cx="812800" cy="831850"/>
            </a:xfrm>
            <a:prstGeom prst="rect">
              <a:avLst/>
            </a:prstGeom>
          </p:spPr>
          <p:txBody>
            <a:bodyPr lIns="48726" tIns="48726" rIns="48726" bIns="48726" rtlCol="0" anchor="ctr"/>
            <a:lstStyle/>
            <a:p>
              <a:pPr algn="ctr">
                <a:lnSpc>
                  <a:spcPts val="2259"/>
                </a:lnSpc>
              </a:pPr>
              <a:endParaRPr/>
            </a:p>
          </p:txBody>
        </p:sp>
      </p:grpSp>
      <p:grpSp>
        <p:nvGrpSpPr>
          <p:cNvPr id="8" name="Group 8"/>
          <p:cNvGrpSpPr/>
          <p:nvPr/>
        </p:nvGrpSpPr>
        <p:grpSpPr>
          <a:xfrm>
            <a:off x="1028700" y="3423751"/>
            <a:ext cx="3962551" cy="927887"/>
            <a:chOff x="0" y="0"/>
            <a:chExt cx="1182600" cy="276922"/>
          </a:xfrm>
        </p:grpSpPr>
        <p:sp>
          <p:nvSpPr>
            <p:cNvPr id="9" name="Freeform 9"/>
            <p:cNvSpPr/>
            <p:nvPr/>
          </p:nvSpPr>
          <p:spPr>
            <a:xfrm>
              <a:off x="0" y="0"/>
              <a:ext cx="1182600" cy="276922"/>
            </a:xfrm>
            <a:custGeom>
              <a:avLst/>
              <a:gdLst/>
              <a:ahLst/>
              <a:cxnLst/>
              <a:rect l="l" t="t" r="r" b="b"/>
              <a:pathLst>
                <a:path w="1182600" h="276922">
                  <a:moveTo>
                    <a:pt x="0" y="0"/>
                  </a:moveTo>
                  <a:lnTo>
                    <a:pt x="1182600" y="0"/>
                  </a:lnTo>
                  <a:lnTo>
                    <a:pt x="1182600" y="276922"/>
                  </a:lnTo>
                  <a:lnTo>
                    <a:pt x="0" y="276922"/>
                  </a:lnTo>
                  <a:close/>
                </a:path>
              </a:pathLst>
            </a:custGeom>
            <a:solidFill>
              <a:srgbClr val="FFFFFF"/>
            </a:solidFill>
            <a:ln>
              <a:noFill/>
            </a:ln>
          </p:spPr>
        </p:sp>
        <p:sp>
          <p:nvSpPr>
            <p:cNvPr id="10" name="TextBox 10"/>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grpSp>
        <p:nvGrpSpPr>
          <p:cNvPr id="11" name="Group 11"/>
          <p:cNvGrpSpPr/>
          <p:nvPr/>
        </p:nvGrpSpPr>
        <p:grpSpPr>
          <a:xfrm>
            <a:off x="848051" y="4978090"/>
            <a:ext cx="118862" cy="927887"/>
            <a:chOff x="0" y="0"/>
            <a:chExt cx="35474" cy="276922"/>
          </a:xfrm>
        </p:grpSpPr>
        <p:sp>
          <p:nvSpPr>
            <p:cNvPr id="12" name="Freeform 12"/>
            <p:cNvSpPr/>
            <p:nvPr/>
          </p:nvSpPr>
          <p:spPr>
            <a:xfrm>
              <a:off x="0" y="0"/>
              <a:ext cx="35474" cy="276922"/>
            </a:xfrm>
            <a:custGeom>
              <a:avLst/>
              <a:gdLst/>
              <a:ahLst/>
              <a:cxnLst/>
              <a:rect l="l" t="t" r="r" b="b"/>
              <a:pathLst>
                <a:path w="35474" h="276922">
                  <a:moveTo>
                    <a:pt x="0" y="0"/>
                  </a:moveTo>
                  <a:lnTo>
                    <a:pt x="35474" y="0"/>
                  </a:lnTo>
                  <a:lnTo>
                    <a:pt x="35474" y="276922"/>
                  </a:lnTo>
                  <a:lnTo>
                    <a:pt x="0" y="276922"/>
                  </a:lnTo>
                  <a:close/>
                </a:path>
              </a:pathLst>
            </a:custGeom>
            <a:solidFill>
              <a:srgbClr val="427BAA">
                <a:alpha val="34902"/>
              </a:srgbClr>
            </a:solidFill>
          </p:spPr>
        </p:sp>
        <p:sp>
          <p:nvSpPr>
            <p:cNvPr id="13" name="TextBox 13"/>
            <p:cNvSpPr txBox="1"/>
            <p:nvPr/>
          </p:nvSpPr>
          <p:spPr>
            <a:xfrm>
              <a:off x="0" y="-19050"/>
              <a:ext cx="812800" cy="831850"/>
            </a:xfrm>
            <a:prstGeom prst="rect">
              <a:avLst/>
            </a:prstGeom>
          </p:spPr>
          <p:txBody>
            <a:bodyPr lIns="48726" tIns="48726" rIns="48726" bIns="48726" rtlCol="0" anchor="ctr"/>
            <a:lstStyle/>
            <a:p>
              <a:pPr algn="ctr">
                <a:lnSpc>
                  <a:spcPts val="2259"/>
                </a:lnSpc>
              </a:pPr>
              <a:endParaRPr/>
            </a:p>
          </p:txBody>
        </p:sp>
      </p:grpSp>
      <p:grpSp>
        <p:nvGrpSpPr>
          <p:cNvPr id="14" name="Group 14"/>
          <p:cNvGrpSpPr/>
          <p:nvPr/>
        </p:nvGrpSpPr>
        <p:grpSpPr>
          <a:xfrm>
            <a:off x="6915064" y="3352500"/>
            <a:ext cx="118862" cy="927887"/>
            <a:chOff x="0" y="0"/>
            <a:chExt cx="35474" cy="276922"/>
          </a:xfrm>
        </p:grpSpPr>
        <p:sp>
          <p:nvSpPr>
            <p:cNvPr id="15" name="Freeform 15"/>
            <p:cNvSpPr/>
            <p:nvPr/>
          </p:nvSpPr>
          <p:spPr>
            <a:xfrm>
              <a:off x="0" y="0"/>
              <a:ext cx="35474" cy="276922"/>
            </a:xfrm>
            <a:custGeom>
              <a:avLst/>
              <a:gdLst/>
              <a:ahLst/>
              <a:cxnLst/>
              <a:rect l="l" t="t" r="r" b="b"/>
              <a:pathLst>
                <a:path w="35474" h="276922">
                  <a:moveTo>
                    <a:pt x="0" y="0"/>
                  </a:moveTo>
                  <a:lnTo>
                    <a:pt x="35474" y="0"/>
                  </a:lnTo>
                  <a:lnTo>
                    <a:pt x="35474" y="276922"/>
                  </a:lnTo>
                  <a:lnTo>
                    <a:pt x="0" y="276922"/>
                  </a:lnTo>
                  <a:close/>
                </a:path>
              </a:pathLst>
            </a:custGeom>
            <a:solidFill>
              <a:srgbClr val="0DC86F"/>
            </a:solidFill>
          </p:spPr>
        </p:sp>
        <p:sp>
          <p:nvSpPr>
            <p:cNvPr id="16" name="TextBox 16"/>
            <p:cNvSpPr txBox="1"/>
            <p:nvPr/>
          </p:nvSpPr>
          <p:spPr>
            <a:xfrm>
              <a:off x="0" y="-19050"/>
              <a:ext cx="812800" cy="831850"/>
            </a:xfrm>
            <a:prstGeom prst="rect">
              <a:avLst/>
            </a:prstGeom>
          </p:spPr>
          <p:txBody>
            <a:bodyPr lIns="48726" tIns="48726" rIns="48726" bIns="48726" rtlCol="0" anchor="ctr"/>
            <a:lstStyle/>
            <a:p>
              <a:pPr algn="ctr">
                <a:lnSpc>
                  <a:spcPts val="2259"/>
                </a:lnSpc>
              </a:pPr>
              <a:endParaRPr/>
            </a:p>
          </p:txBody>
        </p:sp>
      </p:grpSp>
      <p:grpSp>
        <p:nvGrpSpPr>
          <p:cNvPr id="17" name="Group 17"/>
          <p:cNvGrpSpPr/>
          <p:nvPr/>
        </p:nvGrpSpPr>
        <p:grpSpPr>
          <a:xfrm>
            <a:off x="7033926" y="6345229"/>
            <a:ext cx="3707619" cy="1096079"/>
            <a:chOff x="0" y="0"/>
            <a:chExt cx="1106517" cy="327118"/>
          </a:xfrm>
        </p:grpSpPr>
        <p:sp>
          <p:nvSpPr>
            <p:cNvPr id="18" name="Freeform 18"/>
            <p:cNvSpPr/>
            <p:nvPr/>
          </p:nvSpPr>
          <p:spPr>
            <a:xfrm>
              <a:off x="0" y="0"/>
              <a:ext cx="1106517" cy="327118"/>
            </a:xfrm>
            <a:custGeom>
              <a:avLst/>
              <a:gdLst/>
              <a:ahLst/>
              <a:cxnLst/>
              <a:rect l="l" t="t" r="r" b="b"/>
              <a:pathLst>
                <a:path w="1106517" h="327118">
                  <a:moveTo>
                    <a:pt x="0" y="0"/>
                  </a:moveTo>
                  <a:lnTo>
                    <a:pt x="1106517" y="0"/>
                  </a:lnTo>
                  <a:lnTo>
                    <a:pt x="1106517" y="327118"/>
                  </a:lnTo>
                  <a:lnTo>
                    <a:pt x="0" y="327118"/>
                  </a:lnTo>
                  <a:close/>
                </a:path>
              </a:pathLst>
            </a:custGeom>
            <a:solidFill>
              <a:srgbClr val="FFFFFF"/>
            </a:solidFill>
          </p:spPr>
        </p:sp>
        <p:sp>
          <p:nvSpPr>
            <p:cNvPr id="19" name="TextBox 19"/>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grpSp>
        <p:nvGrpSpPr>
          <p:cNvPr id="20" name="Group 20"/>
          <p:cNvGrpSpPr/>
          <p:nvPr/>
        </p:nvGrpSpPr>
        <p:grpSpPr>
          <a:xfrm>
            <a:off x="6887926" y="4863811"/>
            <a:ext cx="118862" cy="927887"/>
            <a:chOff x="0" y="0"/>
            <a:chExt cx="35474" cy="276922"/>
          </a:xfrm>
        </p:grpSpPr>
        <p:sp>
          <p:nvSpPr>
            <p:cNvPr id="21" name="Freeform 21"/>
            <p:cNvSpPr/>
            <p:nvPr/>
          </p:nvSpPr>
          <p:spPr>
            <a:xfrm>
              <a:off x="0" y="0"/>
              <a:ext cx="35474" cy="276922"/>
            </a:xfrm>
            <a:custGeom>
              <a:avLst/>
              <a:gdLst/>
              <a:ahLst/>
              <a:cxnLst/>
              <a:rect l="l" t="t" r="r" b="b"/>
              <a:pathLst>
                <a:path w="35474" h="276922">
                  <a:moveTo>
                    <a:pt x="0" y="0"/>
                  </a:moveTo>
                  <a:lnTo>
                    <a:pt x="35474" y="0"/>
                  </a:lnTo>
                  <a:lnTo>
                    <a:pt x="35474" y="276922"/>
                  </a:lnTo>
                  <a:lnTo>
                    <a:pt x="0" y="276922"/>
                  </a:lnTo>
                  <a:close/>
                </a:path>
              </a:pathLst>
            </a:custGeom>
            <a:solidFill>
              <a:srgbClr val="0DC86F">
                <a:alpha val="34902"/>
              </a:srgbClr>
            </a:solidFill>
          </p:spPr>
        </p:sp>
        <p:sp>
          <p:nvSpPr>
            <p:cNvPr id="22" name="TextBox 22"/>
            <p:cNvSpPr txBox="1"/>
            <p:nvPr/>
          </p:nvSpPr>
          <p:spPr>
            <a:xfrm>
              <a:off x="0" y="-19050"/>
              <a:ext cx="812800" cy="831850"/>
            </a:xfrm>
            <a:prstGeom prst="rect">
              <a:avLst/>
            </a:prstGeom>
          </p:spPr>
          <p:txBody>
            <a:bodyPr lIns="48726" tIns="48726" rIns="48726" bIns="48726" rtlCol="0" anchor="ctr"/>
            <a:lstStyle/>
            <a:p>
              <a:pPr algn="ctr">
                <a:lnSpc>
                  <a:spcPts val="2259"/>
                </a:lnSpc>
              </a:pPr>
              <a:endParaRPr/>
            </a:p>
          </p:txBody>
        </p:sp>
      </p:grpSp>
      <p:grpSp>
        <p:nvGrpSpPr>
          <p:cNvPr id="23" name="Group 23"/>
          <p:cNvGrpSpPr/>
          <p:nvPr/>
        </p:nvGrpSpPr>
        <p:grpSpPr>
          <a:xfrm>
            <a:off x="6915064" y="6404802"/>
            <a:ext cx="118862" cy="927887"/>
            <a:chOff x="0" y="0"/>
            <a:chExt cx="35474" cy="276922"/>
          </a:xfrm>
        </p:grpSpPr>
        <p:sp>
          <p:nvSpPr>
            <p:cNvPr id="24" name="Freeform 24"/>
            <p:cNvSpPr/>
            <p:nvPr/>
          </p:nvSpPr>
          <p:spPr>
            <a:xfrm>
              <a:off x="0" y="0"/>
              <a:ext cx="35474" cy="276922"/>
            </a:xfrm>
            <a:custGeom>
              <a:avLst/>
              <a:gdLst/>
              <a:ahLst/>
              <a:cxnLst/>
              <a:rect l="l" t="t" r="r" b="b"/>
              <a:pathLst>
                <a:path w="35474" h="276922">
                  <a:moveTo>
                    <a:pt x="0" y="0"/>
                  </a:moveTo>
                  <a:lnTo>
                    <a:pt x="35474" y="0"/>
                  </a:lnTo>
                  <a:lnTo>
                    <a:pt x="35474" y="276922"/>
                  </a:lnTo>
                  <a:lnTo>
                    <a:pt x="0" y="276922"/>
                  </a:lnTo>
                  <a:close/>
                </a:path>
              </a:pathLst>
            </a:custGeom>
            <a:solidFill>
              <a:srgbClr val="0DC86F">
                <a:alpha val="34902"/>
              </a:srgbClr>
            </a:solidFill>
          </p:spPr>
        </p:sp>
        <p:sp>
          <p:nvSpPr>
            <p:cNvPr id="25" name="TextBox 25"/>
            <p:cNvSpPr txBox="1"/>
            <p:nvPr/>
          </p:nvSpPr>
          <p:spPr>
            <a:xfrm>
              <a:off x="0" y="-19050"/>
              <a:ext cx="812800" cy="831850"/>
            </a:xfrm>
            <a:prstGeom prst="rect">
              <a:avLst/>
            </a:prstGeom>
          </p:spPr>
          <p:txBody>
            <a:bodyPr lIns="48726" tIns="48726" rIns="48726" bIns="48726" rtlCol="0" anchor="ctr"/>
            <a:lstStyle/>
            <a:p>
              <a:pPr algn="ctr">
                <a:lnSpc>
                  <a:spcPts val="2259"/>
                </a:lnSpc>
              </a:pPr>
              <a:endParaRPr/>
            </a:p>
          </p:txBody>
        </p:sp>
      </p:grpSp>
      <p:grpSp>
        <p:nvGrpSpPr>
          <p:cNvPr id="26" name="Group 26"/>
          <p:cNvGrpSpPr/>
          <p:nvPr/>
        </p:nvGrpSpPr>
        <p:grpSpPr>
          <a:xfrm>
            <a:off x="3724455" y="9228310"/>
            <a:ext cx="2533591" cy="927887"/>
            <a:chOff x="0" y="0"/>
            <a:chExt cx="756135" cy="276922"/>
          </a:xfrm>
        </p:grpSpPr>
        <p:sp>
          <p:nvSpPr>
            <p:cNvPr id="27" name="Freeform 27"/>
            <p:cNvSpPr/>
            <p:nvPr/>
          </p:nvSpPr>
          <p:spPr>
            <a:xfrm>
              <a:off x="0" y="0"/>
              <a:ext cx="756135" cy="276922"/>
            </a:xfrm>
            <a:custGeom>
              <a:avLst/>
              <a:gdLst/>
              <a:ahLst/>
              <a:cxnLst/>
              <a:rect l="l" t="t" r="r" b="b"/>
              <a:pathLst>
                <a:path w="756135" h="276922">
                  <a:moveTo>
                    <a:pt x="0" y="0"/>
                  </a:moveTo>
                  <a:lnTo>
                    <a:pt x="756135" y="0"/>
                  </a:lnTo>
                  <a:lnTo>
                    <a:pt x="756135" y="276922"/>
                  </a:lnTo>
                  <a:lnTo>
                    <a:pt x="0" y="276922"/>
                  </a:lnTo>
                  <a:close/>
                </a:path>
              </a:pathLst>
            </a:custGeom>
            <a:solidFill>
              <a:srgbClr val="FFFFFF"/>
            </a:solidFill>
            <a:ln w="19050">
              <a:solidFill>
                <a:srgbClr val="333333"/>
              </a:solidFill>
            </a:ln>
          </p:spPr>
        </p:sp>
        <p:sp>
          <p:nvSpPr>
            <p:cNvPr id="28" name="TextBox 28"/>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grpSp>
        <p:nvGrpSpPr>
          <p:cNvPr id="29" name="Group 29"/>
          <p:cNvGrpSpPr/>
          <p:nvPr/>
        </p:nvGrpSpPr>
        <p:grpSpPr>
          <a:xfrm>
            <a:off x="13265015" y="4676621"/>
            <a:ext cx="4109413" cy="990794"/>
            <a:chOff x="0" y="0"/>
            <a:chExt cx="1226430" cy="295697"/>
          </a:xfrm>
        </p:grpSpPr>
        <p:sp>
          <p:nvSpPr>
            <p:cNvPr id="30" name="Freeform 30"/>
            <p:cNvSpPr/>
            <p:nvPr/>
          </p:nvSpPr>
          <p:spPr>
            <a:xfrm>
              <a:off x="0" y="0"/>
              <a:ext cx="1226430" cy="295697"/>
            </a:xfrm>
            <a:custGeom>
              <a:avLst/>
              <a:gdLst/>
              <a:ahLst/>
              <a:cxnLst/>
              <a:rect l="l" t="t" r="r" b="b"/>
              <a:pathLst>
                <a:path w="1226430" h="295697">
                  <a:moveTo>
                    <a:pt x="0" y="0"/>
                  </a:moveTo>
                  <a:lnTo>
                    <a:pt x="1226430" y="0"/>
                  </a:lnTo>
                  <a:lnTo>
                    <a:pt x="1226430" y="295697"/>
                  </a:lnTo>
                  <a:lnTo>
                    <a:pt x="0" y="295697"/>
                  </a:lnTo>
                  <a:close/>
                </a:path>
              </a:pathLst>
            </a:custGeom>
            <a:solidFill>
              <a:srgbClr val="FFFFFF"/>
            </a:solidFill>
          </p:spPr>
        </p:sp>
        <p:sp>
          <p:nvSpPr>
            <p:cNvPr id="31" name="TextBox 31"/>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grpSp>
        <p:nvGrpSpPr>
          <p:cNvPr id="32" name="Group 32"/>
          <p:cNvGrpSpPr/>
          <p:nvPr/>
        </p:nvGrpSpPr>
        <p:grpSpPr>
          <a:xfrm>
            <a:off x="13119260" y="4669989"/>
            <a:ext cx="107156" cy="927887"/>
            <a:chOff x="0" y="0"/>
            <a:chExt cx="31980" cy="276922"/>
          </a:xfrm>
        </p:grpSpPr>
        <p:sp>
          <p:nvSpPr>
            <p:cNvPr id="33" name="Freeform 33"/>
            <p:cNvSpPr/>
            <p:nvPr/>
          </p:nvSpPr>
          <p:spPr>
            <a:xfrm>
              <a:off x="0" y="0"/>
              <a:ext cx="31980" cy="276922"/>
            </a:xfrm>
            <a:custGeom>
              <a:avLst/>
              <a:gdLst/>
              <a:ahLst/>
              <a:cxnLst/>
              <a:rect l="l" t="t" r="r" b="b"/>
              <a:pathLst>
                <a:path w="31980" h="276922">
                  <a:moveTo>
                    <a:pt x="0" y="0"/>
                  </a:moveTo>
                  <a:lnTo>
                    <a:pt x="31980" y="0"/>
                  </a:lnTo>
                  <a:lnTo>
                    <a:pt x="31980" y="276922"/>
                  </a:lnTo>
                  <a:lnTo>
                    <a:pt x="0" y="276922"/>
                  </a:lnTo>
                  <a:close/>
                </a:path>
              </a:pathLst>
            </a:custGeom>
            <a:solidFill>
              <a:srgbClr val="FF7729"/>
            </a:solidFill>
          </p:spPr>
        </p:sp>
        <p:sp>
          <p:nvSpPr>
            <p:cNvPr id="34" name="TextBox 34"/>
            <p:cNvSpPr txBox="1"/>
            <p:nvPr/>
          </p:nvSpPr>
          <p:spPr>
            <a:xfrm>
              <a:off x="0" y="-19050"/>
              <a:ext cx="812800" cy="831850"/>
            </a:xfrm>
            <a:prstGeom prst="rect">
              <a:avLst/>
            </a:prstGeom>
          </p:spPr>
          <p:txBody>
            <a:bodyPr lIns="48726" tIns="48726" rIns="48726" bIns="48726" rtlCol="0" anchor="ctr"/>
            <a:lstStyle/>
            <a:p>
              <a:pPr algn="ctr">
                <a:lnSpc>
                  <a:spcPts val="2259"/>
                </a:lnSpc>
              </a:pPr>
              <a:endParaRPr/>
            </a:p>
          </p:txBody>
        </p:sp>
      </p:grpSp>
      <p:grpSp>
        <p:nvGrpSpPr>
          <p:cNvPr id="35" name="Group 35"/>
          <p:cNvGrpSpPr/>
          <p:nvPr/>
        </p:nvGrpSpPr>
        <p:grpSpPr>
          <a:xfrm>
            <a:off x="13265015" y="5991265"/>
            <a:ext cx="4083734" cy="927887"/>
            <a:chOff x="0" y="0"/>
            <a:chExt cx="1218766" cy="276922"/>
          </a:xfrm>
        </p:grpSpPr>
        <p:sp>
          <p:nvSpPr>
            <p:cNvPr id="36" name="Freeform 36"/>
            <p:cNvSpPr/>
            <p:nvPr/>
          </p:nvSpPr>
          <p:spPr>
            <a:xfrm>
              <a:off x="0" y="0"/>
              <a:ext cx="1218766" cy="276922"/>
            </a:xfrm>
            <a:custGeom>
              <a:avLst/>
              <a:gdLst/>
              <a:ahLst/>
              <a:cxnLst/>
              <a:rect l="l" t="t" r="r" b="b"/>
              <a:pathLst>
                <a:path w="1218766" h="276922">
                  <a:moveTo>
                    <a:pt x="0" y="0"/>
                  </a:moveTo>
                  <a:lnTo>
                    <a:pt x="1218766" y="0"/>
                  </a:lnTo>
                  <a:lnTo>
                    <a:pt x="1218766" y="276922"/>
                  </a:lnTo>
                  <a:lnTo>
                    <a:pt x="0" y="276922"/>
                  </a:lnTo>
                  <a:close/>
                </a:path>
              </a:pathLst>
            </a:custGeom>
            <a:solidFill>
              <a:srgbClr val="FFFFFF"/>
            </a:solidFill>
          </p:spPr>
        </p:sp>
        <p:sp>
          <p:nvSpPr>
            <p:cNvPr id="37" name="TextBox 37"/>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grpSp>
        <p:nvGrpSpPr>
          <p:cNvPr id="38" name="Group 38"/>
          <p:cNvGrpSpPr/>
          <p:nvPr/>
        </p:nvGrpSpPr>
        <p:grpSpPr>
          <a:xfrm>
            <a:off x="9496425" y="9206627"/>
            <a:ext cx="3043529" cy="927887"/>
            <a:chOff x="0" y="0"/>
            <a:chExt cx="908323" cy="276922"/>
          </a:xfrm>
        </p:grpSpPr>
        <p:sp>
          <p:nvSpPr>
            <p:cNvPr id="39" name="Freeform 39"/>
            <p:cNvSpPr/>
            <p:nvPr/>
          </p:nvSpPr>
          <p:spPr>
            <a:xfrm>
              <a:off x="0" y="0"/>
              <a:ext cx="908323" cy="276922"/>
            </a:xfrm>
            <a:custGeom>
              <a:avLst/>
              <a:gdLst/>
              <a:ahLst/>
              <a:cxnLst/>
              <a:rect l="l" t="t" r="r" b="b"/>
              <a:pathLst>
                <a:path w="908323" h="276922">
                  <a:moveTo>
                    <a:pt x="0" y="0"/>
                  </a:moveTo>
                  <a:lnTo>
                    <a:pt x="908323" y="0"/>
                  </a:lnTo>
                  <a:lnTo>
                    <a:pt x="908323" y="276922"/>
                  </a:lnTo>
                  <a:lnTo>
                    <a:pt x="0" y="276922"/>
                  </a:lnTo>
                  <a:close/>
                </a:path>
              </a:pathLst>
            </a:custGeom>
            <a:solidFill>
              <a:srgbClr val="FFFFFF"/>
            </a:solidFill>
            <a:ln w="19050">
              <a:solidFill>
                <a:srgbClr val="333333"/>
              </a:solidFill>
            </a:ln>
          </p:spPr>
        </p:sp>
        <p:sp>
          <p:nvSpPr>
            <p:cNvPr id="40" name="TextBox 40"/>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grpSp>
        <p:nvGrpSpPr>
          <p:cNvPr id="41" name="Group 41"/>
          <p:cNvGrpSpPr/>
          <p:nvPr/>
        </p:nvGrpSpPr>
        <p:grpSpPr>
          <a:xfrm>
            <a:off x="13119260" y="6026285"/>
            <a:ext cx="118862" cy="927887"/>
            <a:chOff x="0" y="0"/>
            <a:chExt cx="35474" cy="276922"/>
          </a:xfrm>
        </p:grpSpPr>
        <p:sp>
          <p:nvSpPr>
            <p:cNvPr id="42" name="Freeform 42"/>
            <p:cNvSpPr/>
            <p:nvPr/>
          </p:nvSpPr>
          <p:spPr>
            <a:xfrm>
              <a:off x="0" y="0"/>
              <a:ext cx="35474" cy="276922"/>
            </a:xfrm>
            <a:custGeom>
              <a:avLst/>
              <a:gdLst/>
              <a:ahLst/>
              <a:cxnLst/>
              <a:rect l="l" t="t" r="r" b="b"/>
              <a:pathLst>
                <a:path w="35474" h="276922">
                  <a:moveTo>
                    <a:pt x="0" y="0"/>
                  </a:moveTo>
                  <a:lnTo>
                    <a:pt x="35474" y="0"/>
                  </a:lnTo>
                  <a:lnTo>
                    <a:pt x="35474" y="276922"/>
                  </a:lnTo>
                  <a:lnTo>
                    <a:pt x="0" y="276922"/>
                  </a:lnTo>
                  <a:close/>
                </a:path>
              </a:pathLst>
            </a:custGeom>
            <a:solidFill>
              <a:srgbClr val="FF7729">
                <a:alpha val="68627"/>
              </a:srgbClr>
            </a:solidFill>
          </p:spPr>
        </p:sp>
        <p:sp>
          <p:nvSpPr>
            <p:cNvPr id="43" name="TextBox 43"/>
            <p:cNvSpPr txBox="1"/>
            <p:nvPr/>
          </p:nvSpPr>
          <p:spPr>
            <a:xfrm>
              <a:off x="0" y="-19050"/>
              <a:ext cx="812800" cy="831850"/>
            </a:xfrm>
            <a:prstGeom prst="rect">
              <a:avLst/>
            </a:prstGeom>
          </p:spPr>
          <p:txBody>
            <a:bodyPr lIns="48726" tIns="48726" rIns="48726" bIns="48726" rtlCol="0" anchor="ctr"/>
            <a:lstStyle/>
            <a:p>
              <a:pPr algn="ctr">
                <a:lnSpc>
                  <a:spcPts val="2259"/>
                </a:lnSpc>
              </a:pPr>
              <a:endParaRPr/>
            </a:p>
          </p:txBody>
        </p:sp>
      </p:grpSp>
      <p:grpSp>
        <p:nvGrpSpPr>
          <p:cNvPr id="44" name="Group 44"/>
          <p:cNvGrpSpPr/>
          <p:nvPr/>
        </p:nvGrpSpPr>
        <p:grpSpPr>
          <a:xfrm>
            <a:off x="13119260" y="7252358"/>
            <a:ext cx="118862" cy="927887"/>
            <a:chOff x="0" y="0"/>
            <a:chExt cx="35474" cy="276922"/>
          </a:xfrm>
        </p:grpSpPr>
        <p:sp>
          <p:nvSpPr>
            <p:cNvPr id="45" name="Freeform 45"/>
            <p:cNvSpPr/>
            <p:nvPr/>
          </p:nvSpPr>
          <p:spPr>
            <a:xfrm>
              <a:off x="0" y="0"/>
              <a:ext cx="35474" cy="276922"/>
            </a:xfrm>
            <a:custGeom>
              <a:avLst/>
              <a:gdLst/>
              <a:ahLst/>
              <a:cxnLst/>
              <a:rect l="l" t="t" r="r" b="b"/>
              <a:pathLst>
                <a:path w="35474" h="276922">
                  <a:moveTo>
                    <a:pt x="0" y="0"/>
                  </a:moveTo>
                  <a:lnTo>
                    <a:pt x="35474" y="0"/>
                  </a:lnTo>
                  <a:lnTo>
                    <a:pt x="35474" y="276922"/>
                  </a:lnTo>
                  <a:lnTo>
                    <a:pt x="0" y="276922"/>
                  </a:lnTo>
                  <a:close/>
                </a:path>
              </a:pathLst>
            </a:custGeom>
            <a:solidFill>
              <a:srgbClr val="FF7729">
                <a:alpha val="68627"/>
              </a:srgbClr>
            </a:solidFill>
          </p:spPr>
        </p:sp>
        <p:sp>
          <p:nvSpPr>
            <p:cNvPr id="46" name="TextBox 46"/>
            <p:cNvSpPr txBox="1"/>
            <p:nvPr/>
          </p:nvSpPr>
          <p:spPr>
            <a:xfrm>
              <a:off x="0" y="-19050"/>
              <a:ext cx="812800" cy="831850"/>
            </a:xfrm>
            <a:prstGeom prst="rect">
              <a:avLst/>
            </a:prstGeom>
          </p:spPr>
          <p:txBody>
            <a:bodyPr lIns="48726" tIns="48726" rIns="48726" bIns="48726" rtlCol="0" anchor="ctr"/>
            <a:lstStyle/>
            <a:p>
              <a:pPr algn="ctr">
                <a:lnSpc>
                  <a:spcPts val="2259"/>
                </a:lnSpc>
              </a:pPr>
              <a:endParaRPr/>
            </a:p>
          </p:txBody>
        </p:sp>
      </p:grpSp>
      <p:grpSp>
        <p:nvGrpSpPr>
          <p:cNvPr id="47" name="Group 47"/>
          <p:cNvGrpSpPr/>
          <p:nvPr/>
        </p:nvGrpSpPr>
        <p:grpSpPr>
          <a:xfrm>
            <a:off x="7006788" y="4873115"/>
            <a:ext cx="3746435" cy="927887"/>
            <a:chOff x="0" y="0"/>
            <a:chExt cx="1118101" cy="276922"/>
          </a:xfrm>
        </p:grpSpPr>
        <p:sp>
          <p:nvSpPr>
            <p:cNvPr id="48" name="Freeform 48"/>
            <p:cNvSpPr/>
            <p:nvPr/>
          </p:nvSpPr>
          <p:spPr>
            <a:xfrm>
              <a:off x="0" y="0"/>
              <a:ext cx="1118101" cy="276922"/>
            </a:xfrm>
            <a:custGeom>
              <a:avLst/>
              <a:gdLst/>
              <a:ahLst/>
              <a:cxnLst/>
              <a:rect l="l" t="t" r="r" b="b"/>
              <a:pathLst>
                <a:path w="1118101" h="276922">
                  <a:moveTo>
                    <a:pt x="0" y="0"/>
                  </a:moveTo>
                  <a:lnTo>
                    <a:pt x="1118101" y="0"/>
                  </a:lnTo>
                  <a:lnTo>
                    <a:pt x="1118101" y="276922"/>
                  </a:lnTo>
                  <a:lnTo>
                    <a:pt x="0" y="276922"/>
                  </a:lnTo>
                  <a:close/>
                </a:path>
              </a:pathLst>
            </a:custGeom>
            <a:solidFill>
              <a:srgbClr val="FFFFFF"/>
            </a:solidFill>
          </p:spPr>
        </p:sp>
        <p:sp>
          <p:nvSpPr>
            <p:cNvPr id="49" name="TextBox 49"/>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grpSp>
        <p:nvGrpSpPr>
          <p:cNvPr id="50" name="Group 50"/>
          <p:cNvGrpSpPr/>
          <p:nvPr/>
        </p:nvGrpSpPr>
        <p:grpSpPr>
          <a:xfrm>
            <a:off x="6610409" y="9206627"/>
            <a:ext cx="2533591" cy="927887"/>
            <a:chOff x="0" y="0"/>
            <a:chExt cx="756135" cy="276922"/>
          </a:xfrm>
        </p:grpSpPr>
        <p:sp>
          <p:nvSpPr>
            <p:cNvPr id="51" name="Freeform 51"/>
            <p:cNvSpPr/>
            <p:nvPr/>
          </p:nvSpPr>
          <p:spPr>
            <a:xfrm>
              <a:off x="0" y="0"/>
              <a:ext cx="756135" cy="276922"/>
            </a:xfrm>
            <a:custGeom>
              <a:avLst/>
              <a:gdLst/>
              <a:ahLst/>
              <a:cxnLst/>
              <a:rect l="l" t="t" r="r" b="b"/>
              <a:pathLst>
                <a:path w="756135" h="276922">
                  <a:moveTo>
                    <a:pt x="0" y="0"/>
                  </a:moveTo>
                  <a:lnTo>
                    <a:pt x="756135" y="0"/>
                  </a:lnTo>
                  <a:lnTo>
                    <a:pt x="756135" y="276922"/>
                  </a:lnTo>
                  <a:lnTo>
                    <a:pt x="0" y="276922"/>
                  </a:lnTo>
                  <a:close/>
                </a:path>
              </a:pathLst>
            </a:custGeom>
            <a:solidFill>
              <a:srgbClr val="FFFFFF"/>
            </a:solidFill>
            <a:ln w="19050">
              <a:solidFill>
                <a:srgbClr val="333333"/>
              </a:solidFill>
            </a:ln>
          </p:spPr>
        </p:sp>
        <p:sp>
          <p:nvSpPr>
            <p:cNvPr id="52" name="TextBox 52"/>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grpSp>
        <p:nvGrpSpPr>
          <p:cNvPr id="53" name="Group 53"/>
          <p:cNvGrpSpPr/>
          <p:nvPr/>
        </p:nvGrpSpPr>
        <p:grpSpPr>
          <a:xfrm>
            <a:off x="501348" y="9228310"/>
            <a:ext cx="2627318" cy="927887"/>
            <a:chOff x="0" y="0"/>
            <a:chExt cx="784107" cy="276922"/>
          </a:xfrm>
        </p:grpSpPr>
        <p:sp>
          <p:nvSpPr>
            <p:cNvPr id="54" name="Freeform 54"/>
            <p:cNvSpPr/>
            <p:nvPr/>
          </p:nvSpPr>
          <p:spPr>
            <a:xfrm>
              <a:off x="0" y="0"/>
              <a:ext cx="784107" cy="276922"/>
            </a:xfrm>
            <a:custGeom>
              <a:avLst/>
              <a:gdLst/>
              <a:ahLst/>
              <a:cxnLst/>
              <a:rect l="l" t="t" r="r" b="b"/>
              <a:pathLst>
                <a:path w="784107" h="276922">
                  <a:moveTo>
                    <a:pt x="0" y="0"/>
                  </a:moveTo>
                  <a:lnTo>
                    <a:pt x="784107" y="0"/>
                  </a:lnTo>
                  <a:lnTo>
                    <a:pt x="784107" y="276922"/>
                  </a:lnTo>
                  <a:lnTo>
                    <a:pt x="0" y="276922"/>
                  </a:lnTo>
                  <a:close/>
                </a:path>
              </a:pathLst>
            </a:custGeom>
            <a:solidFill>
              <a:srgbClr val="FFFFFF"/>
            </a:solidFill>
            <a:ln w="19050">
              <a:solidFill>
                <a:srgbClr val="000000"/>
              </a:solidFill>
            </a:ln>
          </p:spPr>
        </p:sp>
        <p:sp>
          <p:nvSpPr>
            <p:cNvPr id="55" name="TextBox 55"/>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grpSp>
        <p:nvGrpSpPr>
          <p:cNvPr id="56" name="Group 56"/>
          <p:cNvGrpSpPr/>
          <p:nvPr/>
        </p:nvGrpSpPr>
        <p:grpSpPr>
          <a:xfrm>
            <a:off x="939564" y="1096661"/>
            <a:ext cx="4140341" cy="1684338"/>
            <a:chOff x="0" y="0"/>
            <a:chExt cx="1235660" cy="502681"/>
          </a:xfrm>
        </p:grpSpPr>
        <p:sp>
          <p:nvSpPr>
            <p:cNvPr id="57" name="Freeform 57"/>
            <p:cNvSpPr/>
            <p:nvPr/>
          </p:nvSpPr>
          <p:spPr>
            <a:xfrm>
              <a:off x="0" y="0"/>
              <a:ext cx="1235660" cy="502681"/>
            </a:xfrm>
            <a:custGeom>
              <a:avLst/>
              <a:gdLst/>
              <a:ahLst/>
              <a:cxnLst/>
              <a:rect l="l" t="t" r="r" b="b"/>
              <a:pathLst>
                <a:path w="1235660" h="502681">
                  <a:moveTo>
                    <a:pt x="0" y="0"/>
                  </a:moveTo>
                  <a:lnTo>
                    <a:pt x="1235660" y="0"/>
                  </a:lnTo>
                  <a:lnTo>
                    <a:pt x="1235660" y="502681"/>
                  </a:lnTo>
                  <a:lnTo>
                    <a:pt x="0" y="502681"/>
                  </a:lnTo>
                  <a:close/>
                </a:path>
              </a:pathLst>
            </a:custGeom>
            <a:solidFill>
              <a:srgbClr val="FFFFFF"/>
            </a:solidFill>
            <a:ln w="47625">
              <a:solidFill>
                <a:srgbClr val="427BAA"/>
              </a:solidFill>
            </a:ln>
          </p:spPr>
        </p:sp>
        <p:sp>
          <p:nvSpPr>
            <p:cNvPr id="58" name="TextBox 58"/>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sp>
        <p:nvSpPr>
          <p:cNvPr id="59" name="TextBox 59"/>
          <p:cNvSpPr txBox="1"/>
          <p:nvPr/>
        </p:nvSpPr>
        <p:spPr>
          <a:xfrm>
            <a:off x="1139436" y="1135845"/>
            <a:ext cx="3731107" cy="1535430"/>
          </a:xfrm>
          <a:prstGeom prst="rect">
            <a:avLst/>
          </a:prstGeom>
        </p:spPr>
        <p:txBody>
          <a:bodyPr lIns="0" tIns="0" rIns="0" bIns="0" rtlCol="0" anchor="t">
            <a:spAutoFit/>
          </a:bodyPr>
          <a:lstStyle/>
          <a:p>
            <a:pPr>
              <a:lnSpc>
                <a:spcPts val="4094"/>
              </a:lnSpc>
            </a:pPr>
            <a:r>
              <a:rPr lang="en-US" sz="2924">
                <a:solidFill>
                  <a:srgbClr val="427BAA"/>
                </a:solidFill>
                <a:latin typeface="Arimo Bold"/>
              </a:rPr>
              <a:t>Periodontal Health, Gingival Diseases &amp; Conditions</a:t>
            </a:r>
          </a:p>
        </p:txBody>
      </p:sp>
      <p:grpSp>
        <p:nvGrpSpPr>
          <p:cNvPr id="60" name="Group 60"/>
          <p:cNvGrpSpPr/>
          <p:nvPr/>
        </p:nvGrpSpPr>
        <p:grpSpPr>
          <a:xfrm>
            <a:off x="6794485" y="1039735"/>
            <a:ext cx="4140341" cy="1684338"/>
            <a:chOff x="0" y="0"/>
            <a:chExt cx="1235660" cy="502681"/>
          </a:xfrm>
        </p:grpSpPr>
        <p:sp>
          <p:nvSpPr>
            <p:cNvPr id="61" name="Freeform 61"/>
            <p:cNvSpPr/>
            <p:nvPr/>
          </p:nvSpPr>
          <p:spPr>
            <a:xfrm>
              <a:off x="0" y="0"/>
              <a:ext cx="1235660" cy="502681"/>
            </a:xfrm>
            <a:custGeom>
              <a:avLst/>
              <a:gdLst/>
              <a:ahLst/>
              <a:cxnLst/>
              <a:rect l="l" t="t" r="r" b="b"/>
              <a:pathLst>
                <a:path w="1235660" h="502681">
                  <a:moveTo>
                    <a:pt x="0" y="0"/>
                  </a:moveTo>
                  <a:lnTo>
                    <a:pt x="1235660" y="0"/>
                  </a:lnTo>
                  <a:lnTo>
                    <a:pt x="1235660" y="502681"/>
                  </a:lnTo>
                  <a:lnTo>
                    <a:pt x="0" y="502681"/>
                  </a:lnTo>
                  <a:close/>
                </a:path>
              </a:pathLst>
            </a:custGeom>
            <a:solidFill>
              <a:srgbClr val="FFFFFF"/>
            </a:solidFill>
            <a:ln w="47625">
              <a:solidFill>
                <a:srgbClr val="0DC86F"/>
              </a:solidFill>
            </a:ln>
          </p:spPr>
        </p:sp>
        <p:sp>
          <p:nvSpPr>
            <p:cNvPr id="62" name="TextBox 62"/>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sp>
        <p:nvSpPr>
          <p:cNvPr id="63" name="TextBox 63"/>
          <p:cNvSpPr txBox="1"/>
          <p:nvPr/>
        </p:nvSpPr>
        <p:spPr>
          <a:xfrm>
            <a:off x="6794485" y="1595202"/>
            <a:ext cx="4140341" cy="506730"/>
          </a:xfrm>
          <a:prstGeom prst="rect">
            <a:avLst/>
          </a:prstGeom>
        </p:spPr>
        <p:txBody>
          <a:bodyPr lIns="0" tIns="0" rIns="0" bIns="0" rtlCol="0" anchor="t">
            <a:spAutoFit/>
          </a:bodyPr>
          <a:lstStyle/>
          <a:p>
            <a:pPr algn="ctr">
              <a:lnSpc>
                <a:spcPts val="4095"/>
              </a:lnSpc>
            </a:pPr>
            <a:r>
              <a:rPr lang="en-US" sz="2925">
                <a:solidFill>
                  <a:srgbClr val="427BAA"/>
                </a:solidFill>
                <a:latin typeface="Arimo Bold"/>
              </a:rPr>
              <a:t>Periodontitis</a:t>
            </a:r>
          </a:p>
        </p:txBody>
      </p:sp>
      <p:grpSp>
        <p:nvGrpSpPr>
          <p:cNvPr id="64" name="Group 64"/>
          <p:cNvGrpSpPr/>
          <p:nvPr/>
        </p:nvGrpSpPr>
        <p:grpSpPr>
          <a:xfrm>
            <a:off x="12858876" y="1028700"/>
            <a:ext cx="4140341" cy="1684338"/>
            <a:chOff x="0" y="0"/>
            <a:chExt cx="1235660" cy="502681"/>
          </a:xfrm>
        </p:grpSpPr>
        <p:sp>
          <p:nvSpPr>
            <p:cNvPr id="65" name="Freeform 65"/>
            <p:cNvSpPr/>
            <p:nvPr/>
          </p:nvSpPr>
          <p:spPr>
            <a:xfrm>
              <a:off x="0" y="0"/>
              <a:ext cx="1235660" cy="502681"/>
            </a:xfrm>
            <a:custGeom>
              <a:avLst/>
              <a:gdLst/>
              <a:ahLst/>
              <a:cxnLst/>
              <a:rect l="l" t="t" r="r" b="b"/>
              <a:pathLst>
                <a:path w="1235660" h="502681">
                  <a:moveTo>
                    <a:pt x="0" y="0"/>
                  </a:moveTo>
                  <a:lnTo>
                    <a:pt x="1235660" y="0"/>
                  </a:lnTo>
                  <a:lnTo>
                    <a:pt x="1235660" y="502681"/>
                  </a:lnTo>
                  <a:lnTo>
                    <a:pt x="0" y="502681"/>
                  </a:lnTo>
                  <a:close/>
                </a:path>
              </a:pathLst>
            </a:custGeom>
            <a:solidFill>
              <a:srgbClr val="FFFFFF"/>
            </a:solidFill>
            <a:ln w="47625">
              <a:solidFill>
                <a:srgbClr val="E0A042"/>
              </a:solidFill>
            </a:ln>
          </p:spPr>
        </p:sp>
        <p:sp>
          <p:nvSpPr>
            <p:cNvPr id="66" name="TextBox 66"/>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sp>
        <p:nvSpPr>
          <p:cNvPr id="67" name="TextBox 67"/>
          <p:cNvSpPr txBox="1"/>
          <p:nvPr/>
        </p:nvSpPr>
        <p:spPr>
          <a:xfrm>
            <a:off x="13150188" y="1069817"/>
            <a:ext cx="4310761" cy="1535430"/>
          </a:xfrm>
          <a:prstGeom prst="rect">
            <a:avLst/>
          </a:prstGeom>
        </p:spPr>
        <p:txBody>
          <a:bodyPr lIns="0" tIns="0" rIns="0" bIns="0" rtlCol="0" anchor="t">
            <a:spAutoFit/>
          </a:bodyPr>
          <a:lstStyle/>
          <a:p>
            <a:pPr>
              <a:lnSpc>
                <a:spcPts val="4095"/>
              </a:lnSpc>
            </a:pPr>
            <a:r>
              <a:rPr lang="en-US" sz="2925">
                <a:solidFill>
                  <a:srgbClr val="427BAA"/>
                </a:solidFill>
                <a:latin typeface="Arimo Bold"/>
              </a:rPr>
              <a:t>Other conditions </a:t>
            </a:r>
          </a:p>
          <a:p>
            <a:pPr>
              <a:lnSpc>
                <a:spcPts val="4095"/>
              </a:lnSpc>
            </a:pPr>
            <a:r>
              <a:rPr lang="en-US" sz="2925">
                <a:solidFill>
                  <a:srgbClr val="427BAA"/>
                </a:solidFill>
                <a:latin typeface="Arimo Bold"/>
              </a:rPr>
              <a:t>affecting the Periodontium</a:t>
            </a:r>
          </a:p>
        </p:txBody>
      </p:sp>
      <p:grpSp>
        <p:nvGrpSpPr>
          <p:cNvPr id="68" name="Group 68"/>
          <p:cNvGrpSpPr/>
          <p:nvPr/>
        </p:nvGrpSpPr>
        <p:grpSpPr>
          <a:xfrm>
            <a:off x="966913" y="4988283"/>
            <a:ext cx="3908376" cy="927887"/>
            <a:chOff x="0" y="0"/>
            <a:chExt cx="1166431" cy="276922"/>
          </a:xfrm>
        </p:grpSpPr>
        <p:sp>
          <p:nvSpPr>
            <p:cNvPr id="69" name="Freeform 69"/>
            <p:cNvSpPr/>
            <p:nvPr/>
          </p:nvSpPr>
          <p:spPr>
            <a:xfrm>
              <a:off x="0" y="0"/>
              <a:ext cx="1166431" cy="276922"/>
            </a:xfrm>
            <a:custGeom>
              <a:avLst/>
              <a:gdLst/>
              <a:ahLst/>
              <a:cxnLst/>
              <a:rect l="l" t="t" r="r" b="b"/>
              <a:pathLst>
                <a:path w="1166431" h="276922">
                  <a:moveTo>
                    <a:pt x="0" y="0"/>
                  </a:moveTo>
                  <a:lnTo>
                    <a:pt x="1166431" y="0"/>
                  </a:lnTo>
                  <a:lnTo>
                    <a:pt x="1166431" y="276922"/>
                  </a:lnTo>
                  <a:lnTo>
                    <a:pt x="0" y="276922"/>
                  </a:lnTo>
                  <a:close/>
                </a:path>
              </a:pathLst>
            </a:custGeom>
            <a:solidFill>
              <a:srgbClr val="FFFFFF"/>
            </a:solidFill>
            <a:ln>
              <a:noFill/>
            </a:ln>
          </p:spPr>
        </p:sp>
        <p:sp>
          <p:nvSpPr>
            <p:cNvPr id="70" name="TextBox 70"/>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grpSp>
        <p:nvGrpSpPr>
          <p:cNvPr id="71" name="Group 71"/>
          <p:cNvGrpSpPr/>
          <p:nvPr/>
        </p:nvGrpSpPr>
        <p:grpSpPr>
          <a:xfrm>
            <a:off x="1012588" y="6471232"/>
            <a:ext cx="3857954" cy="927887"/>
            <a:chOff x="0" y="0"/>
            <a:chExt cx="1151383" cy="276922"/>
          </a:xfrm>
        </p:grpSpPr>
        <p:sp>
          <p:nvSpPr>
            <p:cNvPr id="72" name="Freeform 72"/>
            <p:cNvSpPr/>
            <p:nvPr/>
          </p:nvSpPr>
          <p:spPr>
            <a:xfrm>
              <a:off x="0" y="0"/>
              <a:ext cx="1151383" cy="276922"/>
            </a:xfrm>
            <a:custGeom>
              <a:avLst/>
              <a:gdLst/>
              <a:ahLst/>
              <a:cxnLst/>
              <a:rect l="l" t="t" r="r" b="b"/>
              <a:pathLst>
                <a:path w="1151383" h="276922">
                  <a:moveTo>
                    <a:pt x="0" y="0"/>
                  </a:moveTo>
                  <a:lnTo>
                    <a:pt x="1151383" y="0"/>
                  </a:lnTo>
                  <a:lnTo>
                    <a:pt x="1151383" y="276922"/>
                  </a:lnTo>
                  <a:lnTo>
                    <a:pt x="0" y="276922"/>
                  </a:lnTo>
                  <a:close/>
                </a:path>
              </a:pathLst>
            </a:custGeom>
            <a:solidFill>
              <a:srgbClr val="FFFFFF"/>
            </a:solidFill>
            <a:ln>
              <a:noFill/>
            </a:ln>
          </p:spPr>
        </p:sp>
        <p:sp>
          <p:nvSpPr>
            <p:cNvPr id="73" name="TextBox 73"/>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grpSp>
        <p:nvGrpSpPr>
          <p:cNvPr id="74" name="Group 74"/>
          <p:cNvGrpSpPr/>
          <p:nvPr/>
        </p:nvGrpSpPr>
        <p:grpSpPr>
          <a:xfrm>
            <a:off x="490453" y="8409014"/>
            <a:ext cx="12049501" cy="736231"/>
            <a:chOff x="0" y="0"/>
            <a:chExt cx="3596101" cy="219724"/>
          </a:xfrm>
        </p:grpSpPr>
        <p:sp>
          <p:nvSpPr>
            <p:cNvPr id="75" name="Freeform 75"/>
            <p:cNvSpPr/>
            <p:nvPr/>
          </p:nvSpPr>
          <p:spPr>
            <a:xfrm>
              <a:off x="0" y="0"/>
              <a:ext cx="3596101" cy="219724"/>
            </a:xfrm>
            <a:custGeom>
              <a:avLst/>
              <a:gdLst/>
              <a:ahLst/>
              <a:cxnLst/>
              <a:rect l="l" t="t" r="r" b="b"/>
              <a:pathLst>
                <a:path w="3596101" h="219724">
                  <a:moveTo>
                    <a:pt x="0" y="0"/>
                  </a:moveTo>
                  <a:lnTo>
                    <a:pt x="3596101" y="0"/>
                  </a:lnTo>
                  <a:lnTo>
                    <a:pt x="3596101" y="219724"/>
                  </a:lnTo>
                  <a:lnTo>
                    <a:pt x="0" y="219724"/>
                  </a:lnTo>
                  <a:close/>
                </a:path>
              </a:pathLst>
            </a:custGeom>
            <a:solidFill>
              <a:srgbClr val="FFFFFF"/>
            </a:solidFill>
            <a:ln w="19050">
              <a:solidFill>
                <a:srgbClr val="000000"/>
              </a:solidFill>
            </a:ln>
          </p:spPr>
        </p:sp>
        <p:sp>
          <p:nvSpPr>
            <p:cNvPr id="76" name="TextBox 76"/>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sp>
        <p:nvSpPr>
          <p:cNvPr id="77" name="TextBox 77"/>
          <p:cNvSpPr txBox="1"/>
          <p:nvPr/>
        </p:nvSpPr>
        <p:spPr>
          <a:xfrm>
            <a:off x="643882" y="8421021"/>
            <a:ext cx="11352492" cy="650240"/>
          </a:xfrm>
          <a:prstGeom prst="rect">
            <a:avLst/>
          </a:prstGeom>
        </p:spPr>
        <p:txBody>
          <a:bodyPr lIns="0" tIns="0" rIns="0" bIns="0" rtlCol="0" anchor="t">
            <a:spAutoFit/>
          </a:bodyPr>
          <a:lstStyle/>
          <a:p>
            <a:pPr algn="ctr">
              <a:lnSpc>
                <a:spcPts val="5109"/>
              </a:lnSpc>
            </a:pPr>
            <a:r>
              <a:rPr lang="en-US" sz="3649">
                <a:solidFill>
                  <a:srgbClr val="427BAA"/>
                </a:solidFill>
                <a:latin typeface="Arimo Bold"/>
              </a:rPr>
              <a:t>Peri-Implant Diseases and Conditions </a:t>
            </a:r>
          </a:p>
        </p:txBody>
      </p:sp>
      <p:grpSp>
        <p:nvGrpSpPr>
          <p:cNvPr id="78" name="Group 78"/>
          <p:cNvGrpSpPr/>
          <p:nvPr/>
        </p:nvGrpSpPr>
        <p:grpSpPr>
          <a:xfrm>
            <a:off x="13150188" y="8516271"/>
            <a:ext cx="118862" cy="927887"/>
            <a:chOff x="0" y="0"/>
            <a:chExt cx="35474" cy="276922"/>
          </a:xfrm>
        </p:grpSpPr>
        <p:sp>
          <p:nvSpPr>
            <p:cNvPr id="79" name="Freeform 79"/>
            <p:cNvSpPr/>
            <p:nvPr/>
          </p:nvSpPr>
          <p:spPr>
            <a:xfrm>
              <a:off x="0" y="0"/>
              <a:ext cx="35474" cy="276922"/>
            </a:xfrm>
            <a:custGeom>
              <a:avLst/>
              <a:gdLst/>
              <a:ahLst/>
              <a:cxnLst/>
              <a:rect l="l" t="t" r="r" b="b"/>
              <a:pathLst>
                <a:path w="35474" h="276922">
                  <a:moveTo>
                    <a:pt x="0" y="0"/>
                  </a:moveTo>
                  <a:lnTo>
                    <a:pt x="35474" y="0"/>
                  </a:lnTo>
                  <a:lnTo>
                    <a:pt x="35474" y="276922"/>
                  </a:lnTo>
                  <a:lnTo>
                    <a:pt x="0" y="276922"/>
                  </a:lnTo>
                  <a:close/>
                </a:path>
              </a:pathLst>
            </a:custGeom>
            <a:solidFill>
              <a:srgbClr val="FF7729">
                <a:alpha val="68627"/>
              </a:srgbClr>
            </a:solidFill>
          </p:spPr>
        </p:sp>
        <p:sp>
          <p:nvSpPr>
            <p:cNvPr id="80" name="TextBox 80"/>
            <p:cNvSpPr txBox="1"/>
            <p:nvPr/>
          </p:nvSpPr>
          <p:spPr>
            <a:xfrm>
              <a:off x="0" y="-19050"/>
              <a:ext cx="812800" cy="831850"/>
            </a:xfrm>
            <a:prstGeom prst="rect">
              <a:avLst/>
            </a:prstGeom>
          </p:spPr>
          <p:txBody>
            <a:bodyPr lIns="48726" tIns="48726" rIns="48726" bIns="48726" rtlCol="0" anchor="ctr"/>
            <a:lstStyle/>
            <a:p>
              <a:pPr algn="ctr">
                <a:lnSpc>
                  <a:spcPts val="2259"/>
                </a:lnSpc>
              </a:pPr>
              <a:endParaRPr/>
            </a:p>
          </p:txBody>
        </p:sp>
      </p:grpSp>
      <p:grpSp>
        <p:nvGrpSpPr>
          <p:cNvPr id="81" name="Group 81"/>
          <p:cNvGrpSpPr/>
          <p:nvPr/>
        </p:nvGrpSpPr>
        <p:grpSpPr>
          <a:xfrm>
            <a:off x="13119260" y="3145051"/>
            <a:ext cx="118862" cy="1075332"/>
            <a:chOff x="0" y="0"/>
            <a:chExt cx="35474" cy="320926"/>
          </a:xfrm>
        </p:grpSpPr>
        <p:sp>
          <p:nvSpPr>
            <p:cNvPr id="82" name="Freeform 82"/>
            <p:cNvSpPr/>
            <p:nvPr/>
          </p:nvSpPr>
          <p:spPr>
            <a:xfrm>
              <a:off x="0" y="0"/>
              <a:ext cx="35474" cy="320926"/>
            </a:xfrm>
            <a:custGeom>
              <a:avLst/>
              <a:gdLst/>
              <a:ahLst/>
              <a:cxnLst/>
              <a:rect l="l" t="t" r="r" b="b"/>
              <a:pathLst>
                <a:path w="35474" h="320926">
                  <a:moveTo>
                    <a:pt x="0" y="0"/>
                  </a:moveTo>
                  <a:lnTo>
                    <a:pt x="35474" y="0"/>
                  </a:lnTo>
                  <a:lnTo>
                    <a:pt x="35474" y="320926"/>
                  </a:lnTo>
                  <a:lnTo>
                    <a:pt x="0" y="320926"/>
                  </a:lnTo>
                  <a:close/>
                </a:path>
              </a:pathLst>
            </a:custGeom>
            <a:solidFill>
              <a:srgbClr val="FF7729"/>
            </a:solidFill>
          </p:spPr>
        </p:sp>
        <p:sp>
          <p:nvSpPr>
            <p:cNvPr id="83" name="TextBox 83"/>
            <p:cNvSpPr txBox="1"/>
            <p:nvPr/>
          </p:nvSpPr>
          <p:spPr>
            <a:xfrm>
              <a:off x="0" y="-19050"/>
              <a:ext cx="812800" cy="831850"/>
            </a:xfrm>
            <a:prstGeom prst="rect">
              <a:avLst/>
            </a:prstGeom>
          </p:spPr>
          <p:txBody>
            <a:bodyPr lIns="48726" tIns="48726" rIns="48726" bIns="48726" rtlCol="0" anchor="ctr"/>
            <a:lstStyle/>
            <a:p>
              <a:pPr algn="ctr">
                <a:lnSpc>
                  <a:spcPts val="2259"/>
                </a:lnSpc>
              </a:pPr>
              <a:endParaRPr/>
            </a:p>
          </p:txBody>
        </p:sp>
      </p:grpSp>
      <p:grpSp>
        <p:nvGrpSpPr>
          <p:cNvPr id="84" name="Group 84"/>
          <p:cNvGrpSpPr/>
          <p:nvPr/>
        </p:nvGrpSpPr>
        <p:grpSpPr>
          <a:xfrm>
            <a:off x="13238122" y="3113723"/>
            <a:ext cx="4109413" cy="1219998"/>
            <a:chOff x="0" y="0"/>
            <a:chExt cx="1226430" cy="364101"/>
          </a:xfrm>
        </p:grpSpPr>
        <p:sp>
          <p:nvSpPr>
            <p:cNvPr id="85" name="Freeform 85"/>
            <p:cNvSpPr/>
            <p:nvPr/>
          </p:nvSpPr>
          <p:spPr>
            <a:xfrm>
              <a:off x="0" y="0"/>
              <a:ext cx="1226430" cy="364101"/>
            </a:xfrm>
            <a:custGeom>
              <a:avLst/>
              <a:gdLst/>
              <a:ahLst/>
              <a:cxnLst/>
              <a:rect l="l" t="t" r="r" b="b"/>
              <a:pathLst>
                <a:path w="1226430" h="364101">
                  <a:moveTo>
                    <a:pt x="0" y="0"/>
                  </a:moveTo>
                  <a:lnTo>
                    <a:pt x="1226430" y="0"/>
                  </a:lnTo>
                  <a:lnTo>
                    <a:pt x="1226430" y="364101"/>
                  </a:lnTo>
                  <a:lnTo>
                    <a:pt x="0" y="364101"/>
                  </a:lnTo>
                  <a:close/>
                </a:path>
              </a:pathLst>
            </a:custGeom>
            <a:solidFill>
              <a:srgbClr val="FFFFFF"/>
            </a:solidFill>
          </p:spPr>
        </p:sp>
        <p:sp>
          <p:nvSpPr>
            <p:cNvPr id="86" name="TextBox 86"/>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grpSp>
        <p:nvGrpSpPr>
          <p:cNvPr id="87" name="Group 87"/>
          <p:cNvGrpSpPr/>
          <p:nvPr/>
        </p:nvGrpSpPr>
        <p:grpSpPr>
          <a:xfrm>
            <a:off x="13238122" y="7309677"/>
            <a:ext cx="4056111" cy="927887"/>
            <a:chOff x="0" y="0"/>
            <a:chExt cx="1210522" cy="276922"/>
          </a:xfrm>
        </p:grpSpPr>
        <p:sp>
          <p:nvSpPr>
            <p:cNvPr id="88" name="Freeform 88"/>
            <p:cNvSpPr/>
            <p:nvPr/>
          </p:nvSpPr>
          <p:spPr>
            <a:xfrm>
              <a:off x="0" y="0"/>
              <a:ext cx="1210522" cy="276922"/>
            </a:xfrm>
            <a:custGeom>
              <a:avLst/>
              <a:gdLst/>
              <a:ahLst/>
              <a:cxnLst/>
              <a:rect l="l" t="t" r="r" b="b"/>
              <a:pathLst>
                <a:path w="1210522" h="276922">
                  <a:moveTo>
                    <a:pt x="0" y="0"/>
                  </a:moveTo>
                  <a:lnTo>
                    <a:pt x="1210522" y="0"/>
                  </a:lnTo>
                  <a:lnTo>
                    <a:pt x="1210522" y="276922"/>
                  </a:lnTo>
                  <a:lnTo>
                    <a:pt x="0" y="276922"/>
                  </a:lnTo>
                  <a:close/>
                </a:path>
              </a:pathLst>
            </a:custGeom>
            <a:solidFill>
              <a:srgbClr val="FFFFFF"/>
            </a:solidFill>
          </p:spPr>
        </p:sp>
        <p:sp>
          <p:nvSpPr>
            <p:cNvPr id="89" name="TextBox 89"/>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grpSp>
        <p:nvGrpSpPr>
          <p:cNvPr id="90" name="Group 90"/>
          <p:cNvGrpSpPr/>
          <p:nvPr/>
        </p:nvGrpSpPr>
        <p:grpSpPr>
          <a:xfrm>
            <a:off x="13278827" y="8526414"/>
            <a:ext cx="4056111" cy="927887"/>
            <a:chOff x="0" y="0"/>
            <a:chExt cx="1210522" cy="276922"/>
          </a:xfrm>
        </p:grpSpPr>
        <p:sp>
          <p:nvSpPr>
            <p:cNvPr id="91" name="Freeform 91"/>
            <p:cNvSpPr/>
            <p:nvPr/>
          </p:nvSpPr>
          <p:spPr>
            <a:xfrm>
              <a:off x="0" y="0"/>
              <a:ext cx="1210522" cy="276922"/>
            </a:xfrm>
            <a:custGeom>
              <a:avLst/>
              <a:gdLst/>
              <a:ahLst/>
              <a:cxnLst/>
              <a:rect l="l" t="t" r="r" b="b"/>
              <a:pathLst>
                <a:path w="1210522" h="276922">
                  <a:moveTo>
                    <a:pt x="0" y="0"/>
                  </a:moveTo>
                  <a:lnTo>
                    <a:pt x="1210522" y="0"/>
                  </a:lnTo>
                  <a:lnTo>
                    <a:pt x="1210522" y="276922"/>
                  </a:lnTo>
                  <a:lnTo>
                    <a:pt x="0" y="276922"/>
                  </a:lnTo>
                  <a:close/>
                </a:path>
              </a:pathLst>
            </a:custGeom>
            <a:solidFill>
              <a:srgbClr val="FFFFFF"/>
            </a:solidFill>
          </p:spPr>
        </p:sp>
        <p:sp>
          <p:nvSpPr>
            <p:cNvPr id="92" name="TextBox 92"/>
            <p:cNvSpPr txBox="1"/>
            <p:nvPr/>
          </p:nvSpPr>
          <p:spPr>
            <a:xfrm>
              <a:off x="0" y="-38100"/>
              <a:ext cx="812800" cy="850900"/>
            </a:xfrm>
            <a:prstGeom prst="rect">
              <a:avLst/>
            </a:prstGeom>
          </p:spPr>
          <p:txBody>
            <a:bodyPr lIns="44831" tIns="44831" rIns="44831" bIns="44831" rtlCol="0" anchor="ctr"/>
            <a:lstStyle/>
            <a:p>
              <a:pPr algn="ctr">
                <a:lnSpc>
                  <a:spcPts val="2078"/>
                </a:lnSpc>
              </a:pPr>
              <a:endParaRPr/>
            </a:p>
          </p:txBody>
        </p:sp>
      </p:grpSp>
      <p:grpSp>
        <p:nvGrpSpPr>
          <p:cNvPr id="93" name="Group 93"/>
          <p:cNvGrpSpPr/>
          <p:nvPr/>
        </p:nvGrpSpPr>
        <p:grpSpPr>
          <a:xfrm>
            <a:off x="848051" y="6490228"/>
            <a:ext cx="118862" cy="927887"/>
            <a:chOff x="0" y="0"/>
            <a:chExt cx="35474" cy="276922"/>
          </a:xfrm>
        </p:grpSpPr>
        <p:sp>
          <p:nvSpPr>
            <p:cNvPr id="94" name="Freeform 94"/>
            <p:cNvSpPr/>
            <p:nvPr/>
          </p:nvSpPr>
          <p:spPr>
            <a:xfrm>
              <a:off x="0" y="0"/>
              <a:ext cx="35474" cy="276922"/>
            </a:xfrm>
            <a:custGeom>
              <a:avLst/>
              <a:gdLst/>
              <a:ahLst/>
              <a:cxnLst/>
              <a:rect l="l" t="t" r="r" b="b"/>
              <a:pathLst>
                <a:path w="35474" h="276922">
                  <a:moveTo>
                    <a:pt x="0" y="0"/>
                  </a:moveTo>
                  <a:lnTo>
                    <a:pt x="35474" y="0"/>
                  </a:lnTo>
                  <a:lnTo>
                    <a:pt x="35474" y="276922"/>
                  </a:lnTo>
                  <a:lnTo>
                    <a:pt x="0" y="276922"/>
                  </a:lnTo>
                  <a:close/>
                </a:path>
              </a:pathLst>
            </a:custGeom>
            <a:solidFill>
              <a:srgbClr val="427BAA">
                <a:alpha val="34902"/>
              </a:srgbClr>
            </a:solidFill>
          </p:spPr>
        </p:sp>
        <p:sp>
          <p:nvSpPr>
            <p:cNvPr id="95" name="TextBox 95"/>
            <p:cNvSpPr txBox="1"/>
            <p:nvPr/>
          </p:nvSpPr>
          <p:spPr>
            <a:xfrm>
              <a:off x="0" y="-19050"/>
              <a:ext cx="812800" cy="831850"/>
            </a:xfrm>
            <a:prstGeom prst="rect">
              <a:avLst/>
            </a:prstGeom>
          </p:spPr>
          <p:txBody>
            <a:bodyPr lIns="48726" tIns="48726" rIns="48726" bIns="48726" rtlCol="0" anchor="ctr"/>
            <a:lstStyle/>
            <a:p>
              <a:pPr algn="ctr">
                <a:lnSpc>
                  <a:spcPts val="2259"/>
                </a:lnSpc>
              </a:pPr>
              <a:endParaRPr/>
            </a:p>
          </p:txBody>
        </p:sp>
      </p:grpSp>
      <p:sp>
        <p:nvSpPr>
          <p:cNvPr id="96" name="Freeform 96"/>
          <p:cNvSpPr/>
          <p:nvPr/>
        </p:nvSpPr>
        <p:spPr>
          <a:xfrm rot="-3747062">
            <a:off x="14957840" y="6704656"/>
            <a:ext cx="8465202" cy="2116301"/>
          </a:xfrm>
          <a:custGeom>
            <a:avLst/>
            <a:gdLst/>
            <a:ahLst/>
            <a:cxnLst/>
            <a:rect l="l" t="t" r="r" b="b"/>
            <a:pathLst>
              <a:path w="8465202" h="2116301">
                <a:moveTo>
                  <a:pt x="0" y="0"/>
                </a:moveTo>
                <a:lnTo>
                  <a:pt x="8465203" y="0"/>
                </a:lnTo>
                <a:lnTo>
                  <a:pt x="8465203" y="2116300"/>
                </a:lnTo>
                <a:lnTo>
                  <a:pt x="0" y="2116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7" name="Freeform 97"/>
          <p:cNvSpPr/>
          <p:nvPr/>
        </p:nvSpPr>
        <p:spPr>
          <a:xfrm rot="-8490662">
            <a:off x="-4395925" y="7073699"/>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8" name="TextBox 98"/>
          <p:cNvSpPr txBox="1"/>
          <p:nvPr/>
        </p:nvSpPr>
        <p:spPr>
          <a:xfrm>
            <a:off x="1130651" y="3473088"/>
            <a:ext cx="3494470" cy="737235"/>
          </a:xfrm>
          <a:prstGeom prst="rect">
            <a:avLst/>
          </a:prstGeom>
        </p:spPr>
        <p:txBody>
          <a:bodyPr lIns="0" tIns="0" rIns="0" bIns="0" rtlCol="0" anchor="t">
            <a:spAutoFit/>
          </a:bodyPr>
          <a:lstStyle/>
          <a:p>
            <a:pPr>
              <a:lnSpc>
                <a:spcPts val="2940"/>
              </a:lnSpc>
            </a:pPr>
            <a:r>
              <a:rPr lang="en-US" sz="2100">
                <a:solidFill>
                  <a:srgbClr val="427BAA"/>
                </a:solidFill>
                <a:latin typeface="Arimo"/>
              </a:rPr>
              <a:t>Periodontal Health &amp; Gingival Health  </a:t>
            </a:r>
          </a:p>
        </p:txBody>
      </p:sp>
      <p:sp>
        <p:nvSpPr>
          <p:cNvPr id="99" name="TextBox 99"/>
          <p:cNvSpPr txBox="1"/>
          <p:nvPr/>
        </p:nvSpPr>
        <p:spPr>
          <a:xfrm>
            <a:off x="1144692" y="5044938"/>
            <a:ext cx="3730596" cy="746760"/>
          </a:xfrm>
          <a:prstGeom prst="rect">
            <a:avLst/>
          </a:prstGeom>
        </p:spPr>
        <p:txBody>
          <a:bodyPr lIns="0" tIns="0" rIns="0" bIns="0" rtlCol="0" anchor="t">
            <a:spAutoFit/>
          </a:bodyPr>
          <a:lstStyle/>
          <a:p>
            <a:pPr>
              <a:lnSpc>
                <a:spcPts val="2939"/>
              </a:lnSpc>
            </a:pPr>
            <a:r>
              <a:rPr lang="en-US" sz="2099">
                <a:solidFill>
                  <a:srgbClr val="427BAA"/>
                </a:solidFill>
                <a:latin typeface="Arimo"/>
              </a:rPr>
              <a:t>Gingivitis </a:t>
            </a:r>
          </a:p>
          <a:p>
            <a:pPr>
              <a:lnSpc>
                <a:spcPts val="2939"/>
              </a:lnSpc>
            </a:pPr>
            <a:r>
              <a:rPr lang="en-US" sz="2099">
                <a:solidFill>
                  <a:srgbClr val="427BAA"/>
                </a:solidFill>
                <a:latin typeface="Arimo"/>
              </a:rPr>
              <a:t>Dental Biofilm induced </a:t>
            </a:r>
          </a:p>
        </p:txBody>
      </p:sp>
      <p:sp>
        <p:nvSpPr>
          <p:cNvPr id="100" name="TextBox 100"/>
          <p:cNvSpPr txBox="1"/>
          <p:nvPr/>
        </p:nvSpPr>
        <p:spPr>
          <a:xfrm>
            <a:off x="1144692" y="6497195"/>
            <a:ext cx="3313941" cy="746760"/>
          </a:xfrm>
          <a:prstGeom prst="rect">
            <a:avLst/>
          </a:prstGeom>
        </p:spPr>
        <p:txBody>
          <a:bodyPr lIns="0" tIns="0" rIns="0" bIns="0" rtlCol="0" anchor="t">
            <a:spAutoFit/>
          </a:bodyPr>
          <a:lstStyle/>
          <a:p>
            <a:pPr>
              <a:lnSpc>
                <a:spcPts val="2939"/>
              </a:lnSpc>
            </a:pPr>
            <a:r>
              <a:rPr lang="en-US" sz="2099">
                <a:solidFill>
                  <a:srgbClr val="427BAA"/>
                </a:solidFill>
                <a:latin typeface="Arimo"/>
              </a:rPr>
              <a:t>Gingival Diseases </a:t>
            </a:r>
          </a:p>
          <a:p>
            <a:pPr>
              <a:lnSpc>
                <a:spcPts val="2939"/>
              </a:lnSpc>
            </a:pPr>
            <a:r>
              <a:rPr lang="en-US" sz="2099">
                <a:solidFill>
                  <a:srgbClr val="427BAA"/>
                </a:solidFill>
                <a:latin typeface="Arimo"/>
              </a:rPr>
              <a:t>Non-dental biofilm induced </a:t>
            </a:r>
          </a:p>
        </p:txBody>
      </p:sp>
      <p:sp>
        <p:nvSpPr>
          <p:cNvPr id="101" name="TextBox 101"/>
          <p:cNvSpPr txBox="1"/>
          <p:nvPr/>
        </p:nvSpPr>
        <p:spPr>
          <a:xfrm>
            <a:off x="7113896" y="3400312"/>
            <a:ext cx="3037199" cy="746760"/>
          </a:xfrm>
          <a:prstGeom prst="rect">
            <a:avLst/>
          </a:prstGeom>
        </p:spPr>
        <p:txBody>
          <a:bodyPr lIns="0" tIns="0" rIns="0" bIns="0" rtlCol="0" anchor="t">
            <a:spAutoFit/>
          </a:bodyPr>
          <a:lstStyle/>
          <a:p>
            <a:pPr>
              <a:lnSpc>
                <a:spcPts val="2939"/>
              </a:lnSpc>
            </a:pPr>
            <a:r>
              <a:rPr lang="en-US" sz="2099">
                <a:solidFill>
                  <a:srgbClr val="427BAA"/>
                </a:solidFill>
                <a:latin typeface="Arimo"/>
              </a:rPr>
              <a:t>Necrotizing Periodontal Diseases</a:t>
            </a:r>
          </a:p>
        </p:txBody>
      </p:sp>
      <p:sp>
        <p:nvSpPr>
          <p:cNvPr id="102" name="TextBox 102"/>
          <p:cNvSpPr txBox="1"/>
          <p:nvPr/>
        </p:nvSpPr>
        <p:spPr>
          <a:xfrm>
            <a:off x="7063279" y="5186902"/>
            <a:ext cx="2533591" cy="375285"/>
          </a:xfrm>
          <a:prstGeom prst="rect">
            <a:avLst/>
          </a:prstGeom>
        </p:spPr>
        <p:txBody>
          <a:bodyPr lIns="0" tIns="0" rIns="0" bIns="0" rtlCol="0" anchor="t">
            <a:spAutoFit/>
          </a:bodyPr>
          <a:lstStyle/>
          <a:p>
            <a:pPr>
              <a:lnSpc>
                <a:spcPts val="2939"/>
              </a:lnSpc>
            </a:pPr>
            <a:r>
              <a:rPr lang="en-US" sz="2099">
                <a:solidFill>
                  <a:srgbClr val="427BAA"/>
                </a:solidFill>
                <a:latin typeface="Arimo"/>
              </a:rPr>
              <a:t>Periodontitis</a:t>
            </a:r>
          </a:p>
        </p:txBody>
      </p:sp>
      <p:sp>
        <p:nvSpPr>
          <p:cNvPr id="103" name="TextBox 103"/>
          <p:cNvSpPr txBox="1"/>
          <p:nvPr/>
        </p:nvSpPr>
        <p:spPr>
          <a:xfrm>
            <a:off x="7113896" y="6334402"/>
            <a:ext cx="3820930" cy="1118235"/>
          </a:xfrm>
          <a:prstGeom prst="rect">
            <a:avLst/>
          </a:prstGeom>
        </p:spPr>
        <p:txBody>
          <a:bodyPr lIns="0" tIns="0" rIns="0" bIns="0" rtlCol="0" anchor="t">
            <a:spAutoFit/>
          </a:bodyPr>
          <a:lstStyle/>
          <a:p>
            <a:pPr>
              <a:lnSpc>
                <a:spcPts val="2939"/>
              </a:lnSpc>
            </a:pPr>
            <a:r>
              <a:rPr lang="en-US" sz="2099">
                <a:solidFill>
                  <a:srgbClr val="427BAA"/>
                </a:solidFill>
                <a:latin typeface="Arimo"/>
              </a:rPr>
              <a:t>Periodontitis as a </a:t>
            </a:r>
          </a:p>
          <a:p>
            <a:pPr>
              <a:lnSpc>
                <a:spcPts val="2939"/>
              </a:lnSpc>
            </a:pPr>
            <a:r>
              <a:rPr lang="en-US" sz="2099">
                <a:solidFill>
                  <a:srgbClr val="427BAA"/>
                </a:solidFill>
                <a:latin typeface="Arimo"/>
              </a:rPr>
              <a:t>manifestation of systemic</a:t>
            </a:r>
          </a:p>
          <a:p>
            <a:pPr>
              <a:lnSpc>
                <a:spcPts val="2939"/>
              </a:lnSpc>
            </a:pPr>
            <a:r>
              <a:rPr lang="en-US" sz="2099">
                <a:solidFill>
                  <a:srgbClr val="427BAA"/>
                </a:solidFill>
                <a:latin typeface="Arimo"/>
              </a:rPr>
              <a:t>disease</a:t>
            </a:r>
          </a:p>
        </p:txBody>
      </p:sp>
      <p:sp>
        <p:nvSpPr>
          <p:cNvPr id="104" name="TextBox 104"/>
          <p:cNvSpPr txBox="1"/>
          <p:nvPr/>
        </p:nvSpPr>
        <p:spPr>
          <a:xfrm>
            <a:off x="13421082" y="4770063"/>
            <a:ext cx="3690190" cy="746760"/>
          </a:xfrm>
          <a:prstGeom prst="rect">
            <a:avLst/>
          </a:prstGeom>
        </p:spPr>
        <p:txBody>
          <a:bodyPr lIns="0" tIns="0" rIns="0" bIns="0" rtlCol="0" anchor="t">
            <a:spAutoFit/>
          </a:bodyPr>
          <a:lstStyle/>
          <a:p>
            <a:pPr>
              <a:lnSpc>
                <a:spcPts val="2939"/>
              </a:lnSpc>
            </a:pPr>
            <a:r>
              <a:rPr lang="en-US" sz="2099">
                <a:solidFill>
                  <a:srgbClr val="427BAA"/>
                </a:solidFill>
                <a:latin typeface="Arimo"/>
              </a:rPr>
              <a:t>Periodontic Abscesses &amp; Endodontic Perio Lesions</a:t>
            </a:r>
          </a:p>
        </p:txBody>
      </p:sp>
      <p:sp>
        <p:nvSpPr>
          <p:cNvPr id="105" name="TextBox 105"/>
          <p:cNvSpPr txBox="1"/>
          <p:nvPr/>
        </p:nvSpPr>
        <p:spPr>
          <a:xfrm>
            <a:off x="13398154" y="6053254"/>
            <a:ext cx="3336966" cy="746760"/>
          </a:xfrm>
          <a:prstGeom prst="rect">
            <a:avLst/>
          </a:prstGeom>
        </p:spPr>
        <p:txBody>
          <a:bodyPr lIns="0" tIns="0" rIns="0" bIns="0" rtlCol="0" anchor="t">
            <a:spAutoFit/>
          </a:bodyPr>
          <a:lstStyle/>
          <a:p>
            <a:pPr>
              <a:lnSpc>
                <a:spcPts val="2939"/>
              </a:lnSpc>
            </a:pPr>
            <a:r>
              <a:rPr lang="en-US" sz="2099">
                <a:solidFill>
                  <a:srgbClr val="427BAA"/>
                </a:solidFill>
                <a:latin typeface="Arimo"/>
              </a:rPr>
              <a:t>Mucogingival</a:t>
            </a:r>
          </a:p>
          <a:p>
            <a:pPr>
              <a:lnSpc>
                <a:spcPts val="2939"/>
              </a:lnSpc>
            </a:pPr>
            <a:r>
              <a:rPr lang="en-US" sz="2099">
                <a:solidFill>
                  <a:srgbClr val="427BAA"/>
                </a:solidFill>
                <a:latin typeface="Arimo"/>
              </a:rPr>
              <a:t>Deformities &amp; Conditions</a:t>
            </a:r>
          </a:p>
        </p:txBody>
      </p:sp>
      <p:sp>
        <p:nvSpPr>
          <p:cNvPr id="106" name="TextBox 106"/>
          <p:cNvSpPr txBox="1"/>
          <p:nvPr/>
        </p:nvSpPr>
        <p:spPr>
          <a:xfrm>
            <a:off x="13398154" y="7341969"/>
            <a:ext cx="2533591" cy="746760"/>
          </a:xfrm>
          <a:prstGeom prst="rect">
            <a:avLst/>
          </a:prstGeom>
        </p:spPr>
        <p:txBody>
          <a:bodyPr lIns="0" tIns="0" rIns="0" bIns="0" rtlCol="0" anchor="t">
            <a:spAutoFit/>
          </a:bodyPr>
          <a:lstStyle/>
          <a:p>
            <a:pPr>
              <a:lnSpc>
                <a:spcPts val="2939"/>
              </a:lnSpc>
            </a:pPr>
            <a:r>
              <a:rPr lang="en-US" sz="2099">
                <a:solidFill>
                  <a:srgbClr val="427BAA"/>
                </a:solidFill>
                <a:latin typeface="Arimo"/>
              </a:rPr>
              <a:t>Traumatic Occlusal Forces </a:t>
            </a:r>
          </a:p>
        </p:txBody>
      </p:sp>
      <p:sp>
        <p:nvSpPr>
          <p:cNvPr id="107" name="TextBox 107"/>
          <p:cNvSpPr txBox="1"/>
          <p:nvPr/>
        </p:nvSpPr>
        <p:spPr>
          <a:xfrm>
            <a:off x="13398154" y="8570939"/>
            <a:ext cx="3586292" cy="746760"/>
          </a:xfrm>
          <a:prstGeom prst="rect">
            <a:avLst/>
          </a:prstGeom>
        </p:spPr>
        <p:txBody>
          <a:bodyPr lIns="0" tIns="0" rIns="0" bIns="0" rtlCol="0" anchor="t">
            <a:spAutoFit/>
          </a:bodyPr>
          <a:lstStyle/>
          <a:p>
            <a:pPr>
              <a:lnSpc>
                <a:spcPts val="2939"/>
              </a:lnSpc>
            </a:pPr>
            <a:r>
              <a:rPr lang="en-US" sz="2099">
                <a:solidFill>
                  <a:srgbClr val="427BAA"/>
                </a:solidFill>
                <a:latin typeface="Arimo"/>
              </a:rPr>
              <a:t>Tooth and Prosthesis </a:t>
            </a:r>
          </a:p>
          <a:p>
            <a:pPr>
              <a:lnSpc>
                <a:spcPts val="2939"/>
              </a:lnSpc>
            </a:pPr>
            <a:r>
              <a:rPr lang="en-US" sz="2099">
                <a:solidFill>
                  <a:srgbClr val="427BAA"/>
                </a:solidFill>
                <a:latin typeface="Arimo"/>
              </a:rPr>
              <a:t>Related Factors </a:t>
            </a:r>
          </a:p>
        </p:txBody>
      </p:sp>
      <p:sp>
        <p:nvSpPr>
          <p:cNvPr id="108" name="TextBox 108"/>
          <p:cNvSpPr txBox="1"/>
          <p:nvPr/>
        </p:nvSpPr>
        <p:spPr>
          <a:xfrm>
            <a:off x="973709" y="9317921"/>
            <a:ext cx="1437382" cy="746760"/>
          </a:xfrm>
          <a:prstGeom prst="rect">
            <a:avLst/>
          </a:prstGeom>
        </p:spPr>
        <p:txBody>
          <a:bodyPr lIns="0" tIns="0" rIns="0" bIns="0" rtlCol="0" anchor="t">
            <a:spAutoFit/>
          </a:bodyPr>
          <a:lstStyle/>
          <a:p>
            <a:pPr algn="just">
              <a:lnSpc>
                <a:spcPts val="2939"/>
              </a:lnSpc>
            </a:pPr>
            <a:r>
              <a:rPr lang="en-US" sz="2099">
                <a:solidFill>
                  <a:srgbClr val="427BAA"/>
                </a:solidFill>
                <a:latin typeface="Arimo"/>
              </a:rPr>
              <a:t>Peri-Implant</a:t>
            </a:r>
          </a:p>
          <a:p>
            <a:pPr algn="just">
              <a:lnSpc>
                <a:spcPts val="2939"/>
              </a:lnSpc>
            </a:pPr>
            <a:r>
              <a:rPr lang="en-US" sz="2099">
                <a:solidFill>
                  <a:srgbClr val="427BAA"/>
                </a:solidFill>
                <a:latin typeface="Arimo"/>
              </a:rPr>
              <a:t> Health</a:t>
            </a:r>
          </a:p>
        </p:txBody>
      </p:sp>
      <p:sp>
        <p:nvSpPr>
          <p:cNvPr id="109" name="TextBox 109"/>
          <p:cNvSpPr txBox="1"/>
          <p:nvPr/>
        </p:nvSpPr>
        <p:spPr>
          <a:xfrm>
            <a:off x="9601200" y="9336244"/>
            <a:ext cx="3144535" cy="746760"/>
          </a:xfrm>
          <a:prstGeom prst="rect">
            <a:avLst/>
          </a:prstGeom>
        </p:spPr>
        <p:txBody>
          <a:bodyPr lIns="0" tIns="0" rIns="0" bIns="0" rtlCol="0" anchor="t">
            <a:spAutoFit/>
          </a:bodyPr>
          <a:lstStyle/>
          <a:p>
            <a:pPr>
              <a:lnSpc>
                <a:spcPts val="2939"/>
              </a:lnSpc>
            </a:pPr>
            <a:r>
              <a:rPr lang="en-US" sz="2099">
                <a:solidFill>
                  <a:srgbClr val="427BAA"/>
                </a:solidFill>
                <a:latin typeface="Arimo"/>
              </a:rPr>
              <a:t>Peri-Implant Soft &amp; </a:t>
            </a:r>
          </a:p>
          <a:p>
            <a:pPr>
              <a:lnSpc>
                <a:spcPts val="2939"/>
              </a:lnSpc>
            </a:pPr>
            <a:r>
              <a:rPr lang="en-US" sz="2099">
                <a:solidFill>
                  <a:srgbClr val="427BAA"/>
                </a:solidFill>
                <a:latin typeface="Arimo"/>
              </a:rPr>
              <a:t>Hard Tissue Deficiencies</a:t>
            </a:r>
          </a:p>
        </p:txBody>
      </p:sp>
      <p:sp>
        <p:nvSpPr>
          <p:cNvPr id="110" name="TextBox 110"/>
          <p:cNvSpPr txBox="1"/>
          <p:nvPr/>
        </p:nvSpPr>
        <p:spPr>
          <a:xfrm>
            <a:off x="4008034" y="9317921"/>
            <a:ext cx="2143742" cy="746760"/>
          </a:xfrm>
          <a:prstGeom prst="rect">
            <a:avLst/>
          </a:prstGeom>
        </p:spPr>
        <p:txBody>
          <a:bodyPr lIns="0" tIns="0" rIns="0" bIns="0" rtlCol="0" anchor="t">
            <a:spAutoFit/>
          </a:bodyPr>
          <a:lstStyle/>
          <a:p>
            <a:pPr>
              <a:lnSpc>
                <a:spcPts val="2939"/>
              </a:lnSpc>
            </a:pPr>
            <a:r>
              <a:rPr lang="en-US" sz="2099">
                <a:solidFill>
                  <a:srgbClr val="427BAA"/>
                </a:solidFill>
                <a:latin typeface="Arimo"/>
              </a:rPr>
              <a:t>Perio-Implant Mucositis</a:t>
            </a:r>
          </a:p>
        </p:txBody>
      </p:sp>
      <p:sp>
        <p:nvSpPr>
          <p:cNvPr id="111" name="TextBox 111"/>
          <p:cNvSpPr txBox="1"/>
          <p:nvPr/>
        </p:nvSpPr>
        <p:spPr>
          <a:xfrm>
            <a:off x="7298337" y="9336244"/>
            <a:ext cx="1200348" cy="746760"/>
          </a:xfrm>
          <a:prstGeom prst="rect">
            <a:avLst/>
          </a:prstGeom>
        </p:spPr>
        <p:txBody>
          <a:bodyPr lIns="0" tIns="0" rIns="0" bIns="0" rtlCol="0" anchor="t">
            <a:spAutoFit/>
          </a:bodyPr>
          <a:lstStyle/>
          <a:p>
            <a:pPr>
              <a:lnSpc>
                <a:spcPts val="2939"/>
              </a:lnSpc>
            </a:pPr>
            <a:r>
              <a:rPr lang="en-US" sz="2099">
                <a:solidFill>
                  <a:srgbClr val="427BAA"/>
                </a:solidFill>
                <a:latin typeface="Arimo"/>
              </a:rPr>
              <a:t>Peri-</a:t>
            </a:r>
          </a:p>
          <a:p>
            <a:pPr>
              <a:lnSpc>
                <a:spcPts val="2939"/>
              </a:lnSpc>
            </a:pPr>
            <a:r>
              <a:rPr lang="en-US" sz="2099">
                <a:solidFill>
                  <a:srgbClr val="427BAA"/>
                </a:solidFill>
                <a:latin typeface="Arimo"/>
              </a:rPr>
              <a:t>Implantitis</a:t>
            </a:r>
          </a:p>
        </p:txBody>
      </p:sp>
      <p:sp>
        <p:nvSpPr>
          <p:cNvPr id="112" name="TextBox 112"/>
          <p:cNvSpPr txBox="1"/>
          <p:nvPr/>
        </p:nvSpPr>
        <p:spPr>
          <a:xfrm>
            <a:off x="13345810" y="3087901"/>
            <a:ext cx="3777677" cy="1489710"/>
          </a:xfrm>
          <a:prstGeom prst="rect">
            <a:avLst/>
          </a:prstGeom>
        </p:spPr>
        <p:txBody>
          <a:bodyPr lIns="0" tIns="0" rIns="0" bIns="0" rtlCol="0" anchor="t">
            <a:spAutoFit/>
          </a:bodyPr>
          <a:lstStyle/>
          <a:p>
            <a:pPr>
              <a:lnSpc>
                <a:spcPts val="2939"/>
              </a:lnSpc>
            </a:pPr>
            <a:r>
              <a:rPr lang="en-US" sz="2099">
                <a:solidFill>
                  <a:srgbClr val="427BAA"/>
                </a:solidFill>
                <a:latin typeface="Arimo"/>
              </a:rPr>
              <a:t>Systemic Diseases or Conditions Affecting Periodontal Supporting Tissues </a:t>
            </a:r>
          </a:p>
          <a:p>
            <a:pPr>
              <a:lnSpc>
                <a:spcPts val="2939"/>
              </a:lnSpc>
            </a:pPr>
            <a:endParaRPr lang="en-US" sz="2099">
              <a:solidFill>
                <a:srgbClr val="427BAA"/>
              </a:solidFill>
              <a:latin typeface="Arimo"/>
            </a:endParaRPr>
          </a:p>
        </p:txBody>
      </p:sp>
      <p:sp>
        <p:nvSpPr>
          <p:cNvPr id="113" name="TextBox 113"/>
          <p:cNvSpPr txBox="1"/>
          <p:nvPr/>
        </p:nvSpPr>
        <p:spPr>
          <a:xfrm>
            <a:off x="15506934" y="9991639"/>
            <a:ext cx="2456373" cy="285750"/>
          </a:xfrm>
          <a:prstGeom prst="rect">
            <a:avLst/>
          </a:prstGeom>
        </p:spPr>
        <p:txBody>
          <a:bodyPr lIns="0" tIns="0" rIns="0" bIns="0" rtlCol="0" anchor="t">
            <a:spAutoFit/>
          </a:bodyPr>
          <a:lstStyle/>
          <a:p>
            <a:pPr>
              <a:lnSpc>
                <a:spcPts val="1199"/>
              </a:lnSpc>
              <a:spcBef>
                <a:spcPct val="0"/>
              </a:spcBef>
            </a:pPr>
            <a:r>
              <a:rPr lang="en-US" sz="999">
                <a:solidFill>
                  <a:srgbClr val="427BAA"/>
                </a:solidFill>
                <a:latin typeface="Arimo"/>
              </a:rPr>
              <a:t> American Academy of Periodontology.2019</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1028700" y="7600538"/>
            <a:ext cx="16230600" cy="1718834"/>
          </a:xfrm>
          <a:custGeom>
            <a:avLst/>
            <a:gdLst/>
            <a:ahLst/>
            <a:cxnLst/>
            <a:rect l="l" t="t" r="r" b="b"/>
            <a:pathLst>
              <a:path w="16230600" h="1718834">
                <a:moveTo>
                  <a:pt x="0" y="0"/>
                </a:moveTo>
                <a:lnTo>
                  <a:pt x="16230600" y="0"/>
                </a:lnTo>
                <a:lnTo>
                  <a:pt x="16230600" y="1718834"/>
                </a:lnTo>
                <a:lnTo>
                  <a:pt x="0" y="1718834"/>
                </a:lnTo>
                <a:lnTo>
                  <a:pt x="0" y="0"/>
                </a:lnTo>
                <a:close/>
              </a:path>
            </a:pathLst>
          </a:custGeom>
          <a:blipFill>
            <a:blip r:embed="rId3"/>
            <a:stretch>
              <a:fillRect t="-86495"/>
            </a:stretch>
          </a:blipFill>
        </p:spPr>
      </p:sp>
      <p:grpSp>
        <p:nvGrpSpPr>
          <p:cNvPr id="3" name="Group 3"/>
          <p:cNvGrpSpPr/>
          <p:nvPr/>
        </p:nvGrpSpPr>
        <p:grpSpPr>
          <a:xfrm>
            <a:off x="809120" y="2539128"/>
            <a:ext cx="16669760" cy="5208743"/>
            <a:chOff x="0" y="0"/>
            <a:chExt cx="8110357" cy="2534216"/>
          </a:xfrm>
        </p:grpSpPr>
        <p:sp>
          <p:nvSpPr>
            <p:cNvPr id="4" name="Freeform 4"/>
            <p:cNvSpPr/>
            <p:nvPr/>
          </p:nvSpPr>
          <p:spPr>
            <a:xfrm>
              <a:off x="0" y="0"/>
              <a:ext cx="8110357" cy="2534216"/>
            </a:xfrm>
            <a:custGeom>
              <a:avLst/>
              <a:gdLst/>
              <a:ahLst/>
              <a:cxnLst/>
              <a:rect l="l" t="t" r="r" b="b"/>
              <a:pathLst>
                <a:path w="8110357" h="2534216">
                  <a:moveTo>
                    <a:pt x="0" y="0"/>
                  </a:moveTo>
                  <a:lnTo>
                    <a:pt x="8110357" y="0"/>
                  </a:lnTo>
                  <a:lnTo>
                    <a:pt x="8110357" y="2534216"/>
                  </a:lnTo>
                  <a:lnTo>
                    <a:pt x="0" y="2534216"/>
                  </a:lnTo>
                  <a:close/>
                </a:path>
              </a:pathLst>
            </a:custGeom>
            <a:solidFill>
              <a:srgbClr val="EFEFEF"/>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Freeform 6"/>
          <p:cNvSpPr/>
          <p:nvPr/>
        </p:nvSpPr>
        <p:spPr>
          <a:xfrm rot="-8100000">
            <a:off x="-3734063" y="-1092081"/>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7461791">
            <a:off x="12520048" y="7401805"/>
            <a:ext cx="8465202" cy="2116301"/>
          </a:xfrm>
          <a:custGeom>
            <a:avLst/>
            <a:gdLst/>
            <a:ahLst/>
            <a:cxnLst/>
            <a:rect l="l" t="t" r="r" b="b"/>
            <a:pathLst>
              <a:path w="8465202" h="2116301">
                <a:moveTo>
                  <a:pt x="0" y="0"/>
                </a:moveTo>
                <a:lnTo>
                  <a:pt x="8465202" y="0"/>
                </a:lnTo>
                <a:lnTo>
                  <a:pt x="8465202" y="2116300"/>
                </a:lnTo>
                <a:lnTo>
                  <a:pt x="0" y="21163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2746897" y="3114150"/>
            <a:ext cx="13417666" cy="4633722"/>
          </a:xfrm>
          <a:prstGeom prst="rect">
            <a:avLst/>
          </a:prstGeom>
        </p:spPr>
        <p:txBody>
          <a:bodyPr lIns="0" tIns="0" rIns="0" bIns="0" rtlCol="0" anchor="t">
            <a:spAutoFit/>
          </a:bodyPr>
          <a:lstStyle/>
          <a:p>
            <a:pPr algn="ctr">
              <a:lnSpc>
                <a:spcPts val="9197"/>
              </a:lnSpc>
            </a:pPr>
            <a:r>
              <a:rPr lang="en-US" sz="6569">
                <a:solidFill>
                  <a:srgbClr val="427BAA"/>
                </a:solidFill>
                <a:latin typeface="Arimo Bold"/>
              </a:rPr>
              <a:t>PERIODONTAL HEALTH, GINGIVAL DISEASES AND CONDITIONS</a:t>
            </a:r>
          </a:p>
          <a:p>
            <a:pPr algn="ctr">
              <a:lnSpc>
                <a:spcPts val="9197"/>
              </a:lnSpc>
            </a:pPr>
            <a:r>
              <a:rPr lang="en-US" sz="6569">
                <a:solidFill>
                  <a:srgbClr val="427BAA"/>
                </a:solidFill>
                <a:latin typeface="Arimo Bold"/>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744977" y="8039200"/>
            <a:ext cx="16230600" cy="1718834"/>
          </a:xfrm>
          <a:custGeom>
            <a:avLst/>
            <a:gdLst/>
            <a:ahLst/>
            <a:cxnLst/>
            <a:rect l="l" t="t" r="r" b="b"/>
            <a:pathLst>
              <a:path w="16230600" h="1718834">
                <a:moveTo>
                  <a:pt x="0" y="0"/>
                </a:moveTo>
                <a:lnTo>
                  <a:pt x="16230600" y="0"/>
                </a:lnTo>
                <a:lnTo>
                  <a:pt x="16230600" y="1718834"/>
                </a:lnTo>
                <a:lnTo>
                  <a:pt x="0" y="1718834"/>
                </a:lnTo>
                <a:lnTo>
                  <a:pt x="0" y="0"/>
                </a:lnTo>
                <a:close/>
              </a:path>
            </a:pathLst>
          </a:custGeom>
          <a:blipFill>
            <a:blip r:embed="rId3"/>
            <a:stretch>
              <a:fillRect t="-86495"/>
            </a:stretch>
          </a:blipFill>
        </p:spPr>
      </p:sp>
      <p:grpSp>
        <p:nvGrpSpPr>
          <p:cNvPr id="3" name="Group 3"/>
          <p:cNvGrpSpPr/>
          <p:nvPr/>
        </p:nvGrpSpPr>
        <p:grpSpPr>
          <a:xfrm>
            <a:off x="637299" y="3689874"/>
            <a:ext cx="16669760" cy="5208743"/>
            <a:chOff x="0" y="0"/>
            <a:chExt cx="8110357" cy="2534216"/>
          </a:xfrm>
        </p:grpSpPr>
        <p:sp>
          <p:nvSpPr>
            <p:cNvPr id="4" name="Freeform 4"/>
            <p:cNvSpPr/>
            <p:nvPr/>
          </p:nvSpPr>
          <p:spPr>
            <a:xfrm>
              <a:off x="0" y="0"/>
              <a:ext cx="8110357" cy="2534216"/>
            </a:xfrm>
            <a:custGeom>
              <a:avLst/>
              <a:gdLst/>
              <a:ahLst/>
              <a:cxnLst/>
              <a:rect l="l" t="t" r="r" b="b"/>
              <a:pathLst>
                <a:path w="8110357" h="2534216">
                  <a:moveTo>
                    <a:pt x="0" y="0"/>
                  </a:moveTo>
                  <a:lnTo>
                    <a:pt x="8110357" y="0"/>
                  </a:lnTo>
                  <a:lnTo>
                    <a:pt x="8110357" y="2534216"/>
                  </a:lnTo>
                  <a:lnTo>
                    <a:pt x="0" y="2534216"/>
                  </a:lnTo>
                  <a:close/>
                </a:path>
              </a:pathLst>
            </a:custGeom>
            <a:solidFill>
              <a:srgbClr val="EFEFEF"/>
            </a:solidFill>
          </p:spPr>
        </p:sp>
        <p:sp>
          <p:nvSpPr>
            <p:cNvPr id="5" name="TextBox 5"/>
            <p:cNvSpPr txBox="1"/>
            <p:nvPr/>
          </p:nvSpPr>
          <p:spPr>
            <a:xfrm>
              <a:off x="0" y="-38100"/>
              <a:ext cx="812800" cy="850900"/>
            </a:xfrm>
            <a:prstGeom prst="rect">
              <a:avLst/>
            </a:prstGeom>
          </p:spPr>
          <p:txBody>
            <a:bodyPr lIns="40005" tIns="40005" rIns="40005" bIns="40005" rtlCol="0" anchor="ctr"/>
            <a:lstStyle/>
            <a:p>
              <a:pPr marL="374048" lvl="1" indent="-187024">
                <a:lnSpc>
                  <a:spcPts val="2252"/>
                </a:lnSpc>
                <a:buFont typeface="Arial"/>
                <a:buChar char="•"/>
              </a:pPr>
              <a:endParaRPr/>
            </a:p>
          </p:txBody>
        </p:sp>
      </p:grpSp>
      <p:sp>
        <p:nvSpPr>
          <p:cNvPr id="6" name="Freeform 6"/>
          <p:cNvSpPr/>
          <p:nvPr/>
        </p:nvSpPr>
        <p:spPr>
          <a:xfrm rot="-8100000">
            <a:off x="-2628757" y="7204502"/>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4403481">
            <a:off x="13567764" y="7840467"/>
            <a:ext cx="8465202" cy="2116301"/>
          </a:xfrm>
          <a:custGeom>
            <a:avLst/>
            <a:gdLst/>
            <a:ahLst/>
            <a:cxnLst/>
            <a:rect l="l" t="t" r="r" b="b"/>
            <a:pathLst>
              <a:path w="8465202" h="2116301">
                <a:moveTo>
                  <a:pt x="0" y="0"/>
                </a:moveTo>
                <a:lnTo>
                  <a:pt x="8465202" y="0"/>
                </a:lnTo>
                <a:lnTo>
                  <a:pt x="8465202" y="2116300"/>
                </a:lnTo>
                <a:lnTo>
                  <a:pt x="0" y="21163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4177513" y="4236845"/>
            <a:ext cx="2798064" cy="4114800"/>
          </a:xfrm>
          <a:custGeom>
            <a:avLst/>
            <a:gdLst/>
            <a:ahLst/>
            <a:cxnLst/>
            <a:rect l="l" t="t" r="r" b="b"/>
            <a:pathLst>
              <a:path w="2798064" h="4114800">
                <a:moveTo>
                  <a:pt x="0" y="0"/>
                </a:moveTo>
                <a:lnTo>
                  <a:pt x="2798064" y="0"/>
                </a:lnTo>
                <a:lnTo>
                  <a:pt x="279806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1028700" y="614124"/>
            <a:ext cx="17013402" cy="3471672"/>
          </a:xfrm>
          <a:prstGeom prst="rect">
            <a:avLst/>
          </a:prstGeom>
        </p:spPr>
        <p:txBody>
          <a:bodyPr lIns="0" tIns="0" rIns="0" bIns="0" rtlCol="0" anchor="t">
            <a:spAutoFit/>
          </a:bodyPr>
          <a:lstStyle/>
          <a:p>
            <a:pPr algn="ctr">
              <a:lnSpc>
                <a:spcPts val="9197"/>
              </a:lnSpc>
            </a:pPr>
            <a:r>
              <a:rPr lang="en-US" sz="6569">
                <a:solidFill>
                  <a:srgbClr val="427BAA"/>
                </a:solidFill>
                <a:latin typeface="Arimo Bold"/>
              </a:rPr>
              <a:t>PERIODONTAL HEALTH, GINGIVAL DISEASES AND CONDITIONS</a:t>
            </a:r>
          </a:p>
          <a:p>
            <a:pPr algn="ctr">
              <a:lnSpc>
                <a:spcPts val="9197"/>
              </a:lnSpc>
            </a:pPr>
            <a:r>
              <a:rPr lang="en-US" sz="6569">
                <a:solidFill>
                  <a:srgbClr val="427BAA"/>
                </a:solidFill>
                <a:latin typeface="Arimo Bold"/>
              </a:rPr>
              <a:t> </a:t>
            </a:r>
          </a:p>
        </p:txBody>
      </p:sp>
      <p:sp>
        <p:nvSpPr>
          <p:cNvPr id="10" name="TextBox 10"/>
          <p:cNvSpPr txBox="1"/>
          <p:nvPr/>
        </p:nvSpPr>
        <p:spPr>
          <a:xfrm>
            <a:off x="637299" y="3537474"/>
            <a:ext cx="8656365" cy="1123315"/>
          </a:xfrm>
          <a:prstGeom prst="rect">
            <a:avLst/>
          </a:prstGeom>
        </p:spPr>
        <p:txBody>
          <a:bodyPr lIns="0" tIns="0" rIns="0" bIns="0" rtlCol="0" anchor="t">
            <a:spAutoFit/>
          </a:bodyPr>
          <a:lstStyle/>
          <a:p>
            <a:pPr>
              <a:lnSpc>
                <a:spcPts val="8959"/>
              </a:lnSpc>
            </a:pPr>
            <a:r>
              <a:rPr lang="en-US" sz="6399">
                <a:solidFill>
                  <a:srgbClr val="427BAA"/>
                </a:solidFill>
                <a:latin typeface="Arimo Bold"/>
              </a:rPr>
              <a:t>Three subcategories </a:t>
            </a:r>
          </a:p>
        </p:txBody>
      </p:sp>
      <p:sp>
        <p:nvSpPr>
          <p:cNvPr id="11" name="TextBox 11"/>
          <p:cNvSpPr txBox="1"/>
          <p:nvPr/>
        </p:nvSpPr>
        <p:spPr>
          <a:xfrm>
            <a:off x="589540" y="5302885"/>
            <a:ext cx="16669760" cy="2377440"/>
          </a:xfrm>
          <a:prstGeom prst="rect">
            <a:avLst/>
          </a:prstGeom>
        </p:spPr>
        <p:txBody>
          <a:bodyPr lIns="0" tIns="0" rIns="0" bIns="0" rtlCol="0" anchor="t">
            <a:spAutoFit/>
          </a:bodyPr>
          <a:lstStyle/>
          <a:p>
            <a:pPr marL="1036320" lvl="1" indent="-518160">
              <a:lnSpc>
                <a:spcPts val="6240"/>
              </a:lnSpc>
              <a:buFont typeface="Arial"/>
              <a:buChar char="•"/>
            </a:pPr>
            <a:r>
              <a:rPr lang="en-US" sz="4800">
                <a:solidFill>
                  <a:srgbClr val="427BAA"/>
                </a:solidFill>
                <a:latin typeface="Arimo Bold"/>
              </a:rPr>
              <a:t>Periodontal Health &amp; Gingival Health </a:t>
            </a:r>
          </a:p>
          <a:p>
            <a:pPr marL="1036320" lvl="1" indent="-518160">
              <a:lnSpc>
                <a:spcPts val="6240"/>
              </a:lnSpc>
              <a:buFont typeface="Arial"/>
              <a:buChar char="•"/>
            </a:pPr>
            <a:r>
              <a:rPr lang="en-US" sz="4800">
                <a:solidFill>
                  <a:srgbClr val="427BAA"/>
                </a:solidFill>
                <a:latin typeface="Arimo Bold"/>
              </a:rPr>
              <a:t>Gingivitis - Dental Biofilm Induced</a:t>
            </a:r>
          </a:p>
          <a:p>
            <a:pPr marL="1036320" lvl="1" indent="-518160">
              <a:lnSpc>
                <a:spcPts val="6240"/>
              </a:lnSpc>
              <a:buFont typeface="Arial"/>
              <a:buChar char="•"/>
            </a:pPr>
            <a:r>
              <a:rPr lang="en-US" sz="4800">
                <a:solidFill>
                  <a:srgbClr val="427BAA"/>
                </a:solidFill>
                <a:latin typeface="Arimo Bold"/>
              </a:rPr>
              <a:t>Gingivitis - Non-Dental Biofilm Induced </a:t>
            </a:r>
          </a:p>
        </p:txBody>
      </p:sp>
      <p:sp>
        <p:nvSpPr>
          <p:cNvPr id="12" name="TextBox 12"/>
          <p:cNvSpPr txBox="1"/>
          <p:nvPr/>
        </p:nvSpPr>
        <p:spPr>
          <a:xfrm>
            <a:off x="14845720" y="10119984"/>
            <a:ext cx="2781066" cy="142875"/>
          </a:xfrm>
          <a:prstGeom prst="rect">
            <a:avLst/>
          </a:prstGeom>
        </p:spPr>
        <p:txBody>
          <a:bodyPr lIns="0" tIns="0" rIns="0" bIns="0" rtlCol="0" anchor="t">
            <a:spAutoFit/>
          </a:bodyPr>
          <a:lstStyle/>
          <a:p>
            <a:pPr>
              <a:lnSpc>
                <a:spcPts val="1199"/>
              </a:lnSpc>
              <a:spcBef>
                <a:spcPct val="0"/>
              </a:spcBef>
            </a:pPr>
            <a:r>
              <a:rPr lang="en-US" sz="999">
                <a:solidFill>
                  <a:srgbClr val="427BAA"/>
                </a:solidFill>
                <a:latin typeface="Arimo"/>
              </a:rPr>
              <a:t> American Academy of Periodontology.2019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1028700" y="7600538"/>
            <a:ext cx="16230600" cy="1718834"/>
          </a:xfrm>
          <a:custGeom>
            <a:avLst/>
            <a:gdLst/>
            <a:ahLst/>
            <a:cxnLst/>
            <a:rect l="l" t="t" r="r" b="b"/>
            <a:pathLst>
              <a:path w="16230600" h="1718834">
                <a:moveTo>
                  <a:pt x="0" y="0"/>
                </a:moveTo>
                <a:lnTo>
                  <a:pt x="16230600" y="0"/>
                </a:lnTo>
                <a:lnTo>
                  <a:pt x="16230600" y="1718834"/>
                </a:lnTo>
                <a:lnTo>
                  <a:pt x="0" y="1718834"/>
                </a:lnTo>
                <a:lnTo>
                  <a:pt x="0" y="0"/>
                </a:lnTo>
                <a:close/>
              </a:path>
            </a:pathLst>
          </a:custGeom>
          <a:blipFill>
            <a:blip r:embed="rId3"/>
            <a:stretch>
              <a:fillRect t="-86495"/>
            </a:stretch>
          </a:blipFill>
        </p:spPr>
      </p:sp>
      <p:grpSp>
        <p:nvGrpSpPr>
          <p:cNvPr id="3" name="Group 3"/>
          <p:cNvGrpSpPr/>
          <p:nvPr/>
        </p:nvGrpSpPr>
        <p:grpSpPr>
          <a:xfrm>
            <a:off x="809120" y="3251212"/>
            <a:ext cx="16669760" cy="5208743"/>
            <a:chOff x="0" y="0"/>
            <a:chExt cx="8110357" cy="2534216"/>
          </a:xfrm>
        </p:grpSpPr>
        <p:sp>
          <p:nvSpPr>
            <p:cNvPr id="4" name="Freeform 4"/>
            <p:cNvSpPr/>
            <p:nvPr/>
          </p:nvSpPr>
          <p:spPr>
            <a:xfrm>
              <a:off x="0" y="0"/>
              <a:ext cx="8110357" cy="2534216"/>
            </a:xfrm>
            <a:custGeom>
              <a:avLst/>
              <a:gdLst/>
              <a:ahLst/>
              <a:cxnLst/>
              <a:rect l="l" t="t" r="r" b="b"/>
              <a:pathLst>
                <a:path w="8110357" h="2534216">
                  <a:moveTo>
                    <a:pt x="0" y="0"/>
                  </a:moveTo>
                  <a:lnTo>
                    <a:pt x="8110357" y="0"/>
                  </a:lnTo>
                  <a:lnTo>
                    <a:pt x="8110357" y="2534216"/>
                  </a:lnTo>
                  <a:lnTo>
                    <a:pt x="0" y="2534216"/>
                  </a:lnTo>
                  <a:close/>
                </a:path>
              </a:pathLst>
            </a:custGeom>
            <a:solidFill>
              <a:srgbClr val="EFEFEF"/>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Freeform 6"/>
          <p:cNvSpPr/>
          <p:nvPr/>
        </p:nvSpPr>
        <p:spPr>
          <a:xfrm rot="-8100000">
            <a:off x="-3734063" y="-1092081"/>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7461791">
            <a:off x="13026699" y="7027734"/>
            <a:ext cx="8465202" cy="2116301"/>
          </a:xfrm>
          <a:custGeom>
            <a:avLst/>
            <a:gdLst/>
            <a:ahLst/>
            <a:cxnLst/>
            <a:rect l="l" t="t" r="r" b="b"/>
            <a:pathLst>
              <a:path w="8465202" h="2116301">
                <a:moveTo>
                  <a:pt x="0" y="0"/>
                </a:moveTo>
                <a:lnTo>
                  <a:pt x="8465202" y="0"/>
                </a:lnTo>
                <a:lnTo>
                  <a:pt x="8465202" y="2116301"/>
                </a:lnTo>
                <a:lnTo>
                  <a:pt x="0" y="21163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2435167" y="876300"/>
            <a:ext cx="13417666" cy="2309622"/>
          </a:xfrm>
          <a:prstGeom prst="rect">
            <a:avLst/>
          </a:prstGeom>
        </p:spPr>
        <p:txBody>
          <a:bodyPr lIns="0" tIns="0" rIns="0" bIns="0" rtlCol="0" anchor="t">
            <a:spAutoFit/>
          </a:bodyPr>
          <a:lstStyle/>
          <a:p>
            <a:pPr algn="ctr">
              <a:lnSpc>
                <a:spcPts val="9197"/>
              </a:lnSpc>
            </a:pPr>
            <a:r>
              <a:rPr lang="en-US" sz="6569">
                <a:solidFill>
                  <a:srgbClr val="427BAA"/>
                </a:solidFill>
                <a:latin typeface="Arimo Bold"/>
              </a:rPr>
              <a:t>Periodontal Health &amp; Gingival Health </a:t>
            </a:r>
          </a:p>
        </p:txBody>
      </p:sp>
      <p:sp>
        <p:nvSpPr>
          <p:cNvPr id="9" name="TextBox 9"/>
          <p:cNvSpPr txBox="1"/>
          <p:nvPr/>
        </p:nvSpPr>
        <p:spPr>
          <a:xfrm>
            <a:off x="1028700" y="3880413"/>
            <a:ext cx="17613956" cy="3383280"/>
          </a:xfrm>
          <a:prstGeom prst="rect">
            <a:avLst/>
          </a:prstGeom>
        </p:spPr>
        <p:txBody>
          <a:bodyPr lIns="0" tIns="0" rIns="0" bIns="0" rtlCol="0" anchor="t">
            <a:spAutoFit/>
          </a:bodyPr>
          <a:lstStyle/>
          <a:p>
            <a:pPr marL="1036318" lvl="1" indent="-518159" algn="just">
              <a:lnSpc>
                <a:spcPts val="6719"/>
              </a:lnSpc>
              <a:buFont typeface="Arial"/>
              <a:buChar char="•"/>
            </a:pPr>
            <a:r>
              <a:rPr lang="en-US" sz="4799">
                <a:solidFill>
                  <a:srgbClr val="427BAA"/>
                </a:solidFill>
                <a:latin typeface="Arimo"/>
              </a:rPr>
              <a:t>Clinical gingival health on an intact periodontium </a:t>
            </a:r>
          </a:p>
          <a:p>
            <a:pPr marL="1036318" lvl="1" indent="-518159" algn="just">
              <a:lnSpc>
                <a:spcPts val="6719"/>
              </a:lnSpc>
              <a:buFont typeface="Arial"/>
              <a:buChar char="•"/>
            </a:pPr>
            <a:r>
              <a:rPr lang="en-US" sz="4799">
                <a:solidFill>
                  <a:srgbClr val="427BAA"/>
                </a:solidFill>
                <a:latin typeface="Arimo"/>
              </a:rPr>
              <a:t>Clinical gingival health on a reduced periodontium</a:t>
            </a:r>
          </a:p>
          <a:p>
            <a:pPr marL="2072637" lvl="2" indent="-690879" algn="just">
              <a:lnSpc>
                <a:spcPts val="6719"/>
              </a:lnSpc>
              <a:buFont typeface="Arial"/>
              <a:buChar char="⚬"/>
            </a:pPr>
            <a:r>
              <a:rPr lang="en-US" sz="4799">
                <a:solidFill>
                  <a:srgbClr val="427BAA"/>
                </a:solidFill>
                <a:latin typeface="Arimo"/>
              </a:rPr>
              <a:t>Stable periodontitis patient</a:t>
            </a:r>
          </a:p>
          <a:p>
            <a:pPr marL="2072637" lvl="2" indent="-690879" algn="just">
              <a:lnSpc>
                <a:spcPts val="6719"/>
              </a:lnSpc>
              <a:buFont typeface="Arial"/>
              <a:buChar char="⚬"/>
            </a:pPr>
            <a:r>
              <a:rPr lang="en-US" sz="4799">
                <a:solidFill>
                  <a:srgbClr val="427BAA"/>
                </a:solidFill>
                <a:latin typeface="Arimo"/>
              </a:rPr>
              <a:t>Non-periodontitis patient </a:t>
            </a:r>
          </a:p>
        </p:txBody>
      </p:sp>
      <p:sp>
        <p:nvSpPr>
          <p:cNvPr id="10" name="TextBox 10"/>
          <p:cNvSpPr txBox="1"/>
          <p:nvPr/>
        </p:nvSpPr>
        <p:spPr>
          <a:xfrm>
            <a:off x="16775750" y="10001250"/>
            <a:ext cx="2456373" cy="285750"/>
          </a:xfrm>
          <a:prstGeom prst="rect">
            <a:avLst/>
          </a:prstGeom>
        </p:spPr>
        <p:txBody>
          <a:bodyPr lIns="0" tIns="0" rIns="0" bIns="0" rtlCol="0" anchor="t">
            <a:spAutoFit/>
          </a:bodyPr>
          <a:lstStyle/>
          <a:p>
            <a:pPr>
              <a:lnSpc>
                <a:spcPts val="1199"/>
              </a:lnSpc>
              <a:spcBef>
                <a:spcPct val="0"/>
              </a:spcBef>
            </a:pPr>
            <a:r>
              <a:rPr lang="en-US" sz="999">
                <a:solidFill>
                  <a:srgbClr val="427BAA"/>
                </a:solidFill>
                <a:latin typeface="Arimo"/>
              </a:rPr>
              <a:t> American Academy of Periodontology.2019</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87233" y="1834336"/>
          <a:ext cx="17313535" cy="8206852"/>
        </p:xfrm>
        <a:graphic>
          <a:graphicData uri="http://schemas.openxmlformats.org/drawingml/2006/table">
            <a:tbl>
              <a:tblPr/>
              <a:tblGrid>
                <a:gridCol w="3627366">
                  <a:extLst>
                    <a:ext uri="{9D8B030D-6E8A-4147-A177-3AD203B41FA5}">
                      <a16:colId xmlns:a16="http://schemas.microsoft.com/office/drawing/2014/main" val="20000"/>
                    </a:ext>
                  </a:extLst>
                </a:gridCol>
                <a:gridCol w="2713005">
                  <a:extLst>
                    <a:ext uri="{9D8B030D-6E8A-4147-A177-3AD203B41FA5}">
                      <a16:colId xmlns:a16="http://schemas.microsoft.com/office/drawing/2014/main" val="20001"/>
                    </a:ext>
                  </a:extLst>
                </a:gridCol>
                <a:gridCol w="3218360">
                  <a:extLst>
                    <a:ext uri="{9D8B030D-6E8A-4147-A177-3AD203B41FA5}">
                      <a16:colId xmlns:a16="http://schemas.microsoft.com/office/drawing/2014/main" val="20002"/>
                    </a:ext>
                  </a:extLst>
                </a:gridCol>
                <a:gridCol w="3543644">
                  <a:extLst>
                    <a:ext uri="{9D8B030D-6E8A-4147-A177-3AD203B41FA5}">
                      <a16:colId xmlns:a16="http://schemas.microsoft.com/office/drawing/2014/main" val="20003"/>
                    </a:ext>
                  </a:extLst>
                </a:gridCol>
                <a:gridCol w="4211160">
                  <a:extLst>
                    <a:ext uri="{9D8B030D-6E8A-4147-A177-3AD203B41FA5}">
                      <a16:colId xmlns:a16="http://schemas.microsoft.com/office/drawing/2014/main" val="20004"/>
                    </a:ext>
                  </a:extLst>
                </a:gridCol>
              </a:tblGrid>
              <a:tr h="1579828">
                <a:tc>
                  <a:txBody>
                    <a:bodyPr/>
                    <a:lstStyle/>
                    <a:p>
                      <a:pPr algn="ctr">
                        <a:lnSpc>
                          <a:spcPts val="2940"/>
                        </a:lnSpc>
                        <a:defRPr/>
                      </a:pP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solidFill>
                      <a:srgbClr val="427BAA"/>
                    </a:solidFill>
                  </a:tcPr>
                </a:tc>
                <a:tc>
                  <a:txBody>
                    <a:bodyPr/>
                    <a:lstStyle/>
                    <a:p>
                      <a:pPr algn="ctr">
                        <a:lnSpc>
                          <a:spcPts val="2940"/>
                        </a:lnSpc>
                        <a:defRPr/>
                      </a:pPr>
                      <a:r>
                        <a:rPr lang="en-US" sz="2100">
                          <a:solidFill>
                            <a:srgbClr val="FFFFFF"/>
                          </a:solidFill>
                          <a:latin typeface="Arimo Bold"/>
                        </a:rPr>
                        <a:t>Pristine Periodontal Health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solidFill>
                      <a:srgbClr val="427BAA"/>
                    </a:solidFill>
                  </a:tcPr>
                </a:tc>
                <a:tc>
                  <a:txBody>
                    <a:bodyPr/>
                    <a:lstStyle/>
                    <a:p>
                      <a:pPr algn="ctr">
                        <a:lnSpc>
                          <a:spcPts val="2940"/>
                        </a:lnSpc>
                        <a:defRPr/>
                      </a:pPr>
                      <a:r>
                        <a:rPr lang="en-US" sz="2100">
                          <a:solidFill>
                            <a:srgbClr val="FFFFFF"/>
                          </a:solidFill>
                          <a:latin typeface="Arimo Bold"/>
                        </a:rPr>
                        <a:t>Clinical Periodontal health (intact periodontium)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solidFill>
                      <a:srgbClr val="427BAA"/>
                    </a:solidFill>
                  </a:tcPr>
                </a:tc>
                <a:tc>
                  <a:txBody>
                    <a:bodyPr/>
                    <a:lstStyle/>
                    <a:p>
                      <a:pPr algn="ctr">
                        <a:lnSpc>
                          <a:spcPts val="2940"/>
                        </a:lnSpc>
                        <a:defRPr/>
                      </a:pPr>
                      <a:r>
                        <a:rPr lang="en-US" sz="2100">
                          <a:solidFill>
                            <a:srgbClr val="FFFFFF"/>
                          </a:solidFill>
                          <a:latin typeface="Arimo Bold"/>
                        </a:rPr>
                        <a:t>Periodontal disease stability (reduced periodontium)</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solidFill>
                      <a:srgbClr val="427BAA"/>
                    </a:solidFill>
                  </a:tcPr>
                </a:tc>
                <a:tc>
                  <a:txBody>
                    <a:bodyPr/>
                    <a:lstStyle/>
                    <a:p>
                      <a:pPr algn="ctr">
                        <a:lnSpc>
                          <a:spcPts val="2940"/>
                        </a:lnSpc>
                        <a:defRPr/>
                      </a:pPr>
                      <a:r>
                        <a:rPr lang="en-US" sz="2100">
                          <a:solidFill>
                            <a:srgbClr val="FFFFFF"/>
                          </a:solidFill>
                          <a:latin typeface="Arimo Bold"/>
                        </a:rPr>
                        <a:t>Periodontal disease remission/control (reduced periodontium)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solidFill>
                      <a:srgbClr val="427BAA"/>
                    </a:solidFill>
                  </a:tcPr>
                </a:tc>
                <a:extLst>
                  <a:ext uri="{0D108BD9-81ED-4DB2-BD59-A6C34878D82A}">
                    <a16:rowId xmlns:a16="http://schemas.microsoft.com/office/drawing/2014/main" val="10000"/>
                  </a:ext>
                </a:extLst>
              </a:tr>
              <a:tr h="1147567">
                <a:tc>
                  <a:txBody>
                    <a:bodyPr/>
                    <a:lstStyle/>
                    <a:p>
                      <a:pPr algn="ctr">
                        <a:lnSpc>
                          <a:spcPts val="2940"/>
                        </a:lnSpc>
                        <a:defRPr/>
                      </a:pPr>
                      <a:r>
                        <a:rPr lang="en-US" sz="2100">
                          <a:solidFill>
                            <a:srgbClr val="000000"/>
                          </a:solidFill>
                          <a:latin typeface="Arimo"/>
                        </a:rPr>
                        <a:t>Bleeding on Probing</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no</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no/minimal</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no/minimal</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significantly reduced</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18149">
                <a:tc>
                  <a:txBody>
                    <a:bodyPr/>
                    <a:lstStyle/>
                    <a:p>
                      <a:pPr algn="ctr">
                        <a:lnSpc>
                          <a:spcPts val="2940"/>
                        </a:lnSpc>
                        <a:defRPr/>
                      </a:pPr>
                      <a:r>
                        <a:rPr lang="en-US" sz="2100">
                          <a:solidFill>
                            <a:srgbClr val="000000"/>
                          </a:solidFill>
                          <a:latin typeface="Arimo"/>
                        </a:rPr>
                        <a:t>Normal Gingival </a:t>
                      </a:r>
                      <a:endParaRPr lang="en-US" sz="1100"/>
                    </a:p>
                    <a:p>
                      <a:pPr algn="ctr">
                        <a:lnSpc>
                          <a:spcPts val="2940"/>
                        </a:lnSpc>
                      </a:pPr>
                      <a:r>
                        <a:rPr lang="en-US" sz="2100">
                          <a:solidFill>
                            <a:srgbClr val="000000"/>
                          </a:solidFill>
                          <a:latin typeface="Arimo"/>
                        </a:rPr>
                        <a:t>Sulcus Depth </a:t>
                      </a:r>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yes</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yes</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no</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no</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18959">
                <a:tc>
                  <a:txBody>
                    <a:bodyPr/>
                    <a:lstStyle/>
                    <a:p>
                      <a:pPr algn="ctr">
                        <a:lnSpc>
                          <a:spcPts val="2940"/>
                        </a:lnSpc>
                        <a:defRPr/>
                      </a:pPr>
                      <a:r>
                        <a:rPr lang="en-US" sz="2100">
                          <a:solidFill>
                            <a:srgbClr val="000000"/>
                          </a:solidFill>
                          <a:latin typeface="Arimo"/>
                        </a:rPr>
                        <a:t>Normal Bone Heights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yes</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yes</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no</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no</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56287">
                <a:tc>
                  <a:txBody>
                    <a:bodyPr/>
                    <a:lstStyle/>
                    <a:p>
                      <a:pPr algn="ctr">
                        <a:lnSpc>
                          <a:spcPts val="2940"/>
                        </a:lnSpc>
                        <a:defRPr/>
                      </a:pPr>
                      <a:r>
                        <a:rPr lang="en-US" sz="2100">
                          <a:solidFill>
                            <a:srgbClr val="000000"/>
                          </a:solidFill>
                          <a:latin typeface="Arimo"/>
                        </a:rPr>
                        <a:t>Modifying Factors</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controlled</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controlled</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controlled</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not fully controlled</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86062">
                <a:tc>
                  <a:txBody>
                    <a:bodyPr/>
                    <a:lstStyle/>
                    <a:p>
                      <a:pPr algn="ctr">
                        <a:lnSpc>
                          <a:spcPts val="2940"/>
                        </a:lnSpc>
                        <a:defRPr/>
                      </a:pPr>
                      <a:r>
                        <a:rPr lang="en-US" sz="2100">
                          <a:solidFill>
                            <a:srgbClr val="000000"/>
                          </a:solidFill>
                          <a:latin typeface="Arimo"/>
                        </a:rPr>
                        <a:t>Predisposing factors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controlled</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controlled</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controlled</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a:solidFill>
                            <a:srgbClr val="000000"/>
                          </a:solidFill>
                          <a:latin typeface="Arimo"/>
                        </a:rPr>
                        <a:t>not fully controlled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TextBox 3"/>
          <p:cNvSpPr txBox="1"/>
          <p:nvPr/>
        </p:nvSpPr>
        <p:spPr>
          <a:xfrm>
            <a:off x="2435167" y="499825"/>
            <a:ext cx="13417666" cy="1147572"/>
          </a:xfrm>
          <a:prstGeom prst="rect">
            <a:avLst/>
          </a:prstGeom>
        </p:spPr>
        <p:txBody>
          <a:bodyPr lIns="0" tIns="0" rIns="0" bIns="0" rtlCol="0" anchor="t">
            <a:spAutoFit/>
          </a:bodyPr>
          <a:lstStyle/>
          <a:p>
            <a:pPr algn="ctr">
              <a:lnSpc>
                <a:spcPts val="9197"/>
              </a:lnSpc>
            </a:pPr>
            <a:r>
              <a:rPr lang="en-US" sz="6569">
                <a:solidFill>
                  <a:srgbClr val="427BAA"/>
                </a:solidFill>
                <a:latin typeface="Arimo"/>
              </a:rPr>
              <a:t>Periodontal Health </a:t>
            </a:r>
          </a:p>
        </p:txBody>
      </p:sp>
      <p:sp>
        <p:nvSpPr>
          <p:cNvPr id="4" name="Freeform 4"/>
          <p:cNvSpPr/>
          <p:nvPr/>
        </p:nvSpPr>
        <p:spPr>
          <a:xfrm rot="7659121">
            <a:off x="-5475462" y="-3324102"/>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4577845" y="10031662"/>
            <a:ext cx="3521174" cy="158750"/>
          </a:xfrm>
          <a:prstGeom prst="rect">
            <a:avLst/>
          </a:prstGeom>
        </p:spPr>
        <p:txBody>
          <a:bodyPr lIns="0" tIns="0" rIns="0" bIns="0" rtlCol="0" anchor="t">
            <a:spAutoFit/>
          </a:bodyPr>
          <a:lstStyle/>
          <a:p>
            <a:pPr algn="ctr">
              <a:lnSpc>
                <a:spcPts val="1299"/>
              </a:lnSpc>
              <a:spcBef>
                <a:spcPct val="0"/>
              </a:spcBef>
            </a:pPr>
            <a:r>
              <a:rPr lang="en-US" sz="999">
                <a:solidFill>
                  <a:srgbClr val="427BAA"/>
                </a:solidFill>
                <a:latin typeface="Arimo"/>
              </a:rPr>
              <a:t>Lang, NP, Bartold, PM. Periodontal health. J Periodontol. 2018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4585963" y="-2200386"/>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3" name="Table 3"/>
          <p:cNvGraphicFramePr>
            <a:graphicFrameLocks noGrp="1"/>
          </p:cNvGraphicFramePr>
          <p:nvPr/>
        </p:nvGraphicFramePr>
        <p:xfrm>
          <a:off x="487233" y="1834336"/>
          <a:ext cx="17313534" cy="8004884"/>
        </p:xfrm>
        <a:graphic>
          <a:graphicData uri="http://schemas.openxmlformats.org/drawingml/2006/table">
            <a:tbl>
              <a:tblPr/>
              <a:tblGrid>
                <a:gridCol w="4301386">
                  <a:extLst>
                    <a:ext uri="{9D8B030D-6E8A-4147-A177-3AD203B41FA5}">
                      <a16:colId xmlns:a16="http://schemas.microsoft.com/office/drawing/2014/main" val="20000"/>
                    </a:ext>
                  </a:extLst>
                </a:gridCol>
                <a:gridCol w="4046293">
                  <a:extLst>
                    <a:ext uri="{9D8B030D-6E8A-4147-A177-3AD203B41FA5}">
                      <a16:colId xmlns:a16="http://schemas.microsoft.com/office/drawing/2014/main" val="20001"/>
                    </a:ext>
                  </a:extLst>
                </a:gridCol>
                <a:gridCol w="3972196">
                  <a:extLst>
                    <a:ext uri="{9D8B030D-6E8A-4147-A177-3AD203B41FA5}">
                      <a16:colId xmlns:a16="http://schemas.microsoft.com/office/drawing/2014/main" val="20002"/>
                    </a:ext>
                  </a:extLst>
                </a:gridCol>
                <a:gridCol w="4993659">
                  <a:extLst>
                    <a:ext uri="{9D8B030D-6E8A-4147-A177-3AD203B41FA5}">
                      <a16:colId xmlns:a16="http://schemas.microsoft.com/office/drawing/2014/main" val="20003"/>
                    </a:ext>
                  </a:extLst>
                </a:gridCol>
              </a:tblGrid>
              <a:tr h="1940799">
                <a:tc>
                  <a:txBody>
                    <a:bodyPr/>
                    <a:lstStyle/>
                    <a:p>
                      <a:pPr algn="ctr">
                        <a:lnSpc>
                          <a:spcPts val="3359"/>
                        </a:lnSpc>
                        <a:defRPr/>
                      </a:pP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solidFill>
                      <a:srgbClr val="427BAA"/>
                    </a:solidFill>
                  </a:tcPr>
                </a:tc>
                <a:tc>
                  <a:txBody>
                    <a:bodyPr/>
                    <a:lstStyle/>
                    <a:p>
                      <a:pPr algn="ctr">
                        <a:lnSpc>
                          <a:spcPts val="3359"/>
                        </a:lnSpc>
                        <a:defRPr/>
                      </a:pPr>
                      <a:r>
                        <a:rPr lang="en-US" sz="2399">
                          <a:solidFill>
                            <a:srgbClr val="FFFFFF"/>
                          </a:solidFill>
                          <a:latin typeface="Arimo Bold"/>
                        </a:rPr>
                        <a:t>Clinical Periodontal Health on an Intact periodontium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solidFill>
                      <a:srgbClr val="427BAA"/>
                    </a:solidFill>
                  </a:tcPr>
                </a:tc>
                <a:tc>
                  <a:txBody>
                    <a:bodyPr/>
                    <a:lstStyle/>
                    <a:p>
                      <a:pPr algn="ctr">
                        <a:lnSpc>
                          <a:spcPts val="3359"/>
                        </a:lnSpc>
                        <a:defRPr/>
                      </a:pPr>
                      <a:r>
                        <a:rPr lang="en-US" sz="2399">
                          <a:solidFill>
                            <a:srgbClr val="FFFFFF"/>
                          </a:solidFill>
                          <a:latin typeface="Arimo Bold"/>
                        </a:rPr>
                        <a:t>Clinical Periodontal Health on Reduced Periodontium: Stable Periodontal Patient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solidFill>
                      <a:srgbClr val="427BAA"/>
                    </a:solidFill>
                  </a:tcPr>
                </a:tc>
                <a:tc>
                  <a:txBody>
                    <a:bodyPr/>
                    <a:lstStyle/>
                    <a:p>
                      <a:pPr algn="ctr">
                        <a:lnSpc>
                          <a:spcPts val="3359"/>
                        </a:lnSpc>
                        <a:defRPr/>
                      </a:pPr>
                      <a:r>
                        <a:rPr lang="en-US" sz="2399">
                          <a:solidFill>
                            <a:srgbClr val="FFFFFF"/>
                          </a:solidFill>
                          <a:latin typeface="Arimo Bold"/>
                        </a:rPr>
                        <a:t>Clinical Periodontal Health on Reduced Periodontium: Non-periodontitis patient (e.g., crown lengthening, recession, etc.)</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solidFill>
                      <a:srgbClr val="427BAA"/>
                    </a:solidFill>
                  </a:tcPr>
                </a:tc>
                <a:extLst>
                  <a:ext uri="{0D108BD9-81ED-4DB2-BD59-A6C34878D82A}">
                    <a16:rowId xmlns:a16="http://schemas.microsoft.com/office/drawing/2014/main" val="10000"/>
                  </a:ext>
                </a:extLst>
              </a:tr>
              <a:tr h="1588473">
                <a:tc>
                  <a:txBody>
                    <a:bodyPr/>
                    <a:lstStyle/>
                    <a:p>
                      <a:pPr algn="ctr">
                        <a:lnSpc>
                          <a:spcPts val="3359"/>
                        </a:lnSpc>
                        <a:defRPr/>
                      </a:pPr>
                      <a:r>
                        <a:rPr lang="en-US" sz="2399">
                          <a:solidFill>
                            <a:srgbClr val="000000"/>
                          </a:solidFill>
                          <a:latin typeface="Arimo"/>
                        </a:rPr>
                        <a:t>Bleeding on Probing</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Arimo"/>
                        </a:rPr>
                        <a:t>10%</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Arimo"/>
                        </a:rPr>
                        <a:t>10%</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Arimo"/>
                        </a:rPr>
                        <a:t>10%</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39661">
                <a:tc>
                  <a:txBody>
                    <a:bodyPr/>
                    <a:lstStyle/>
                    <a:p>
                      <a:pPr algn="ctr">
                        <a:lnSpc>
                          <a:spcPts val="3359"/>
                        </a:lnSpc>
                        <a:defRPr/>
                      </a:pPr>
                      <a:r>
                        <a:rPr lang="en-US" sz="2399">
                          <a:solidFill>
                            <a:srgbClr val="000000"/>
                          </a:solidFill>
                          <a:latin typeface="Arimo"/>
                        </a:rPr>
                        <a:t>Pocket Probing Depths</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Arimo"/>
                        </a:rPr>
                        <a:t>3mm</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endParaRPr lang="en-US" sz="1100"/>
                    </a:p>
                    <a:p>
                      <a:pPr algn="ctr">
                        <a:lnSpc>
                          <a:spcPts val="3359"/>
                        </a:lnSpc>
                      </a:pPr>
                      <a:r>
                        <a:rPr lang="en-US" sz="2399">
                          <a:solidFill>
                            <a:srgbClr val="000000"/>
                          </a:solidFill>
                          <a:latin typeface="Arimo"/>
                        </a:rPr>
                        <a:t>4mm </a:t>
                      </a:r>
                    </a:p>
                    <a:p>
                      <a:pPr algn="ctr">
                        <a:lnSpc>
                          <a:spcPts val="3359"/>
                        </a:lnSpc>
                      </a:pPr>
                      <a:endParaRPr lang="en-US" sz="2399">
                        <a:solidFill>
                          <a:srgbClr val="000000"/>
                        </a:solidFill>
                        <a:latin typeface="Arimo"/>
                      </a:endParaRPr>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Arimo"/>
                        </a:rPr>
                        <a:t>3mm</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82101">
                <a:tc>
                  <a:txBody>
                    <a:bodyPr/>
                    <a:lstStyle/>
                    <a:p>
                      <a:pPr algn="ctr">
                        <a:lnSpc>
                          <a:spcPts val="3359"/>
                        </a:lnSpc>
                        <a:defRPr/>
                      </a:pPr>
                      <a:r>
                        <a:rPr lang="en-US" sz="2399">
                          <a:solidFill>
                            <a:srgbClr val="000000"/>
                          </a:solidFill>
                          <a:latin typeface="Arimo"/>
                        </a:rPr>
                        <a:t>Probing Attachment Loss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Arimo"/>
                        </a:rPr>
                        <a:t>no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Arimo"/>
                        </a:rPr>
                        <a:t>yes</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Arimo"/>
                        </a:rPr>
                        <a:t>yes</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53850">
                <a:tc>
                  <a:txBody>
                    <a:bodyPr/>
                    <a:lstStyle/>
                    <a:p>
                      <a:pPr algn="ctr">
                        <a:lnSpc>
                          <a:spcPts val="3359"/>
                        </a:lnSpc>
                        <a:defRPr/>
                      </a:pPr>
                      <a:r>
                        <a:rPr lang="en-US" sz="2399">
                          <a:solidFill>
                            <a:srgbClr val="000000"/>
                          </a:solidFill>
                          <a:latin typeface="Arimo"/>
                        </a:rPr>
                        <a:t>Radiographic Bone Loss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Arimo"/>
                        </a:rPr>
                        <a:t>no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Arimo"/>
                        </a:rPr>
                        <a:t>yes</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399">
                          <a:solidFill>
                            <a:srgbClr val="000000"/>
                          </a:solidFill>
                          <a:latin typeface="Arimo"/>
                        </a:rPr>
                        <a:t>possible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Freeform 4"/>
          <p:cNvSpPr/>
          <p:nvPr/>
        </p:nvSpPr>
        <p:spPr>
          <a:xfrm>
            <a:off x="6204203" y="6024145"/>
            <a:ext cx="205478" cy="237891"/>
          </a:xfrm>
          <a:custGeom>
            <a:avLst/>
            <a:gdLst/>
            <a:ahLst/>
            <a:cxnLst/>
            <a:rect l="l" t="t" r="r" b="b"/>
            <a:pathLst>
              <a:path w="205478" h="237891">
                <a:moveTo>
                  <a:pt x="0" y="0"/>
                </a:moveTo>
                <a:lnTo>
                  <a:pt x="205478" y="0"/>
                </a:lnTo>
                <a:lnTo>
                  <a:pt x="205478" y="237890"/>
                </a:lnTo>
                <a:lnTo>
                  <a:pt x="0" y="237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6204203" y="4452172"/>
            <a:ext cx="205478" cy="205478"/>
          </a:xfrm>
          <a:custGeom>
            <a:avLst/>
            <a:gdLst/>
            <a:ahLst/>
            <a:cxnLst/>
            <a:rect l="l" t="t" r="r" b="b"/>
            <a:pathLst>
              <a:path w="205478" h="205478">
                <a:moveTo>
                  <a:pt x="0" y="0"/>
                </a:moveTo>
                <a:lnTo>
                  <a:pt x="205478" y="0"/>
                </a:lnTo>
                <a:lnTo>
                  <a:pt x="205478" y="205478"/>
                </a:lnTo>
                <a:lnTo>
                  <a:pt x="0" y="205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3068275" y="378714"/>
            <a:ext cx="12855561" cy="1147572"/>
          </a:xfrm>
          <a:prstGeom prst="rect">
            <a:avLst/>
          </a:prstGeom>
        </p:spPr>
        <p:txBody>
          <a:bodyPr lIns="0" tIns="0" rIns="0" bIns="0" rtlCol="0" anchor="t">
            <a:spAutoFit/>
          </a:bodyPr>
          <a:lstStyle/>
          <a:p>
            <a:pPr algn="ctr">
              <a:lnSpc>
                <a:spcPts val="9197"/>
              </a:lnSpc>
            </a:pPr>
            <a:r>
              <a:rPr lang="en-US" sz="6569">
                <a:solidFill>
                  <a:srgbClr val="427BAA"/>
                </a:solidFill>
                <a:latin typeface="Arimo"/>
              </a:rPr>
              <a:t>Periodontal Health</a:t>
            </a:r>
          </a:p>
        </p:txBody>
      </p:sp>
      <p:sp>
        <p:nvSpPr>
          <p:cNvPr id="7" name="Freeform 7"/>
          <p:cNvSpPr/>
          <p:nvPr/>
        </p:nvSpPr>
        <p:spPr>
          <a:xfrm>
            <a:off x="10258353" y="4452172"/>
            <a:ext cx="205478" cy="205478"/>
          </a:xfrm>
          <a:custGeom>
            <a:avLst/>
            <a:gdLst/>
            <a:ahLst/>
            <a:cxnLst/>
            <a:rect l="l" t="t" r="r" b="b"/>
            <a:pathLst>
              <a:path w="205478" h="205478">
                <a:moveTo>
                  <a:pt x="0" y="0"/>
                </a:moveTo>
                <a:lnTo>
                  <a:pt x="205478" y="0"/>
                </a:lnTo>
                <a:lnTo>
                  <a:pt x="205478" y="205478"/>
                </a:lnTo>
                <a:lnTo>
                  <a:pt x="0" y="205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0052875" y="6024145"/>
            <a:ext cx="205478" cy="237891"/>
          </a:xfrm>
          <a:custGeom>
            <a:avLst/>
            <a:gdLst/>
            <a:ahLst/>
            <a:cxnLst/>
            <a:rect l="l" t="t" r="r" b="b"/>
            <a:pathLst>
              <a:path w="205478" h="237891">
                <a:moveTo>
                  <a:pt x="0" y="0"/>
                </a:moveTo>
                <a:lnTo>
                  <a:pt x="205478" y="0"/>
                </a:lnTo>
                <a:lnTo>
                  <a:pt x="205478" y="237890"/>
                </a:lnTo>
                <a:lnTo>
                  <a:pt x="0" y="237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4656839" y="4452172"/>
            <a:ext cx="205478" cy="205478"/>
          </a:xfrm>
          <a:custGeom>
            <a:avLst/>
            <a:gdLst/>
            <a:ahLst/>
            <a:cxnLst/>
            <a:rect l="l" t="t" r="r" b="b"/>
            <a:pathLst>
              <a:path w="205478" h="205478">
                <a:moveTo>
                  <a:pt x="0" y="0"/>
                </a:moveTo>
                <a:lnTo>
                  <a:pt x="205478" y="0"/>
                </a:lnTo>
                <a:lnTo>
                  <a:pt x="205478" y="205478"/>
                </a:lnTo>
                <a:lnTo>
                  <a:pt x="0" y="2054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14759578" y="6024145"/>
            <a:ext cx="205478" cy="237891"/>
          </a:xfrm>
          <a:custGeom>
            <a:avLst/>
            <a:gdLst/>
            <a:ahLst/>
            <a:cxnLst/>
            <a:rect l="l" t="t" r="r" b="b"/>
            <a:pathLst>
              <a:path w="205478" h="237891">
                <a:moveTo>
                  <a:pt x="0" y="0"/>
                </a:moveTo>
                <a:lnTo>
                  <a:pt x="205478" y="0"/>
                </a:lnTo>
                <a:lnTo>
                  <a:pt x="205478" y="237890"/>
                </a:lnTo>
                <a:lnTo>
                  <a:pt x="0" y="237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15923835" y="9985285"/>
            <a:ext cx="4140079" cy="158750"/>
          </a:xfrm>
          <a:prstGeom prst="rect">
            <a:avLst/>
          </a:prstGeom>
        </p:spPr>
        <p:txBody>
          <a:bodyPr lIns="0" tIns="0" rIns="0" bIns="0" rtlCol="0" anchor="t">
            <a:spAutoFit/>
          </a:bodyPr>
          <a:lstStyle/>
          <a:p>
            <a:pPr>
              <a:lnSpc>
                <a:spcPts val="1299"/>
              </a:lnSpc>
              <a:spcBef>
                <a:spcPct val="0"/>
              </a:spcBef>
            </a:pPr>
            <a:r>
              <a:rPr lang="en-US" sz="999">
                <a:solidFill>
                  <a:srgbClr val="427BAA"/>
                </a:solidFill>
                <a:latin typeface="Arimo"/>
              </a:rPr>
              <a:t>Chapple, ILC, Mealey, BL, et al.2018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1028700" y="7600538"/>
            <a:ext cx="16230600" cy="1718834"/>
          </a:xfrm>
          <a:custGeom>
            <a:avLst/>
            <a:gdLst/>
            <a:ahLst/>
            <a:cxnLst/>
            <a:rect l="l" t="t" r="r" b="b"/>
            <a:pathLst>
              <a:path w="16230600" h="1718834">
                <a:moveTo>
                  <a:pt x="0" y="0"/>
                </a:moveTo>
                <a:lnTo>
                  <a:pt x="16230600" y="0"/>
                </a:lnTo>
                <a:lnTo>
                  <a:pt x="16230600" y="1718834"/>
                </a:lnTo>
                <a:lnTo>
                  <a:pt x="0" y="1718834"/>
                </a:lnTo>
                <a:lnTo>
                  <a:pt x="0" y="0"/>
                </a:lnTo>
                <a:close/>
              </a:path>
            </a:pathLst>
          </a:custGeom>
          <a:blipFill>
            <a:blip r:embed="rId3"/>
            <a:stretch>
              <a:fillRect t="-86495"/>
            </a:stretch>
          </a:blipFill>
        </p:spPr>
      </p:sp>
      <p:grpSp>
        <p:nvGrpSpPr>
          <p:cNvPr id="3" name="Group 3"/>
          <p:cNvGrpSpPr/>
          <p:nvPr/>
        </p:nvGrpSpPr>
        <p:grpSpPr>
          <a:xfrm>
            <a:off x="589540" y="3251212"/>
            <a:ext cx="16669760" cy="5208743"/>
            <a:chOff x="0" y="0"/>
            <a:chExt cx="8110357" cy="2534216"/>
          </a:xfrm>
        </p:grpSpPr>
        <p:sp>
          <p:nvSpPr>
            <p:cNvPr id="4" name="Freeform 4"/>
            <p:cNvSpPr/>
            <p:nvPr/>
          </p:nvSpPr>
          <p:spPr>
            <a:xfrm>
              <a:off x="0" y="0"/>
              <a:ext cx="8110357" cy="2534216"/>
            </a:xfrm>
            <a:custGeom>
              <a:avLst/>
              <a:gdLst/>
              <a:ahLst/>
              <a:cxnLst/>
              <a:rect l="l" t="t" r="r" b="b"/>
              <a:pathLst>
                <a:path w="8110357" h="2534216">
                  <a:moveTo>
                    <a:pt x="0" y="0"/>
                  </a:moveTo>
                  <a:lnTo>
                    <a:pt x="8110357" y="0"/>
                  </a:lnTo>
                  <a:lnTo>
                    <a:pt x="8110357" y="2534216"/>
                  </a:lnTo>
                  <a:lnTo>
                    <a:pt x="0" y="2534216"/>
                  </a:lnTo>
                  <a:close/>
                </a:path>
              </a:pathLst>
            </a:custGeom>
            <a:solidFill>
              <a:srgbClr val="EFEFEF"/>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Freeform 6"/>
          <p:cNvSpPr/>
          <p:nvPr/>
        </p:nvSpPr>
        <p:spPr>
          <a:xfrm rot="-8936430">
            <a:off x="13655211" y="-3679247"/>
            <a:ext cx="6008069" cy="6164996"/>
          </a:xfrm>
          <a:custGeom>
            <a:avLst/>
            <a:gdLst/>
            <a:ahLst/>
            <a:cxnLst/>
            <a:rect l="l" t="t" r="r" b="b"/>
            <a:pathLst>
              <a:path w="6008069" h="6164996">
                <a:moveTo>
                  <a:pt x="0" y="0"/>
                </a:moveTo>
                <a:lnTo>
                  <a:pt x="6008068" y="0"/>
                </a:lnTo>
                <a:lnTo>
                  <a:pt x="6008068"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8511412">
            <a:off x="-4232601" y="7531726"/>
            <a:ext cx="8465202" cy="2116301"/>
          </a:xfrm>
          <a:custGeom>
            <a:avLst/>
            <a:gdLst/>
            <a:ahLst/>
            <a:cxnLst/>
            <a:rect l="l" t="t" r="r" b="b"/>
            <a:pathLst>
              <a:path w="8465202" h="2116301">
                <a:moveTo>
                  <a:pt x="0" y="0"/>
                </a:moveTo>
                <a:lnTo>
                  <a:pt x="8465202" y="0"/>
                </a:lnTo>
                <a:lnTo>
                  <a:pt x="8465202" y="2116301"/>
                </a:lnTo>
                <a:lnTo>
                  <a:pt x="0" y="21163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2435167" y="3885451"/>
            <a:ext cx="4198776" cy="4114800"/>
          </a:xfrm>
          <a:custGeom>
            <a:avLst/>
            <a:gdLst/>
            <a:ahLst/>
            <a:cxnLst/>
            <a:rect l="l" t="t" r="r" b="b"/>
            <a:pathLst>
              <a:path w="4198776" h="4114800">
                <a:moveTo>
                  <a:pt x="0" y="0"/>
                </a:moveTo>
                <a:lnTo>
                  <a:pt x="4198775" y="0"/>
                </a:lnTo>
                <a:lnTo>
                  <a:pt x="419877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2215587" y="1136372"/>
            <a:ext cx="13417666" cy="1147572"/>
          </a:xfrm>
          <a:prstGeom prst="rect">
            <a:avLst/>
          </a:prstGeom>
        </p:spPr>
        <p:txBody>
          <a:bodyPr lIns="0" tIns="0" rIns="0" bIns="0" rtlCol="0" anchor="t">
            <a:spAutoFit/>
          </a:bodyPr>
          <a:lstStyle/>
          <a:p>
            <a:pPr algn="ctr">
              <a:lnSpc>
                <a:spcPts val="9197"/>
              </a:lnSpc>
            </a:pPr>
            <a:r>
              <a:rPr lang="en-US" sz="6569">
                <a:solidFill>
                  <a:srgbClr val="427BAA"/>
                </a:solidFill>
                <a:latin typeface="Arimo Bold"/>
              </a:rPr>
              <a:t>Gingival Disease</a:t>
            </a:r>
          </a:p>
        </p:txBody>
      </p:sp>
      <p:sp>
        <p:nvSpPr>
          <p:cNvPr id="10" name="TextBox 10"/>
          <p:cNvSpPr txBox="1"/>
          <p:nvPr/>
        </p:nvSpPr>
        <p:spPr>
          <a:xfrm>
            <a:off x="8354534" y="3881641"/>
            <a:ext cx="7891918" cy="4118610"/>
          </a:xfrm>
          <a:prstGeom prst="rect">
            <a:avLst/>
          </a:prstGeom>
        </p:spPr>
        <p:txBody>
          <a:bodyPr lIns="0" tIns="0" rIns="0" bIns="0" rtlCol="0" anchor="t">
            <a:spAutoFit/>
          </a:bodyPr>
          <a:lstStyle/>
          <a:p>
            <a:pPr>
              <a:lnSpc>
                <a:spcPts val="5460"/>
              </a:lnSpc>
              <a:spcBef>
                <a:spcPct val="0"/>
              </a:spcBef>
            </a:pPr>
            <a:r>
              <a:rPr lang="en-US" sz="4200">
                <a:solidFill>
                  <a:srgbClr val="427BAA"/>
                </a:solidFill>
                <a:latin typeface="Arimo"/>
              </a:rPr>
              <a:t>There are two categories of gingival disease:</a:t>
            </a:r>
          </a:p>
          <a:p>
            <a:pPr marL="906780" lvl="1" indent="-453390">
              <a:lnSpc>
                <a:spcPts val="5460"/>
              </a:lnSpc>
              <a:buFont typeface="Arial"/>
              <a:buChar char="•"/>
            </a:pPr>
            <a:r>
              <a:rPr lang="en-US" sz="4200">
                <a:solidFill>
                  <a:srgbClr val="427BAA"/>
                </a:solidFill>
                <a:latin typeface="Arimo"/>
              </a:rPr>
              <a:t>Dental plaque biofilm-induced gingivitis</a:t>
            </a:r>
          </a:p>
          <a:p>
            <a:pPr marL="906780" lvl="1" indent="-453390">
              <a:lnSpc>
                <a:spcPts val="5460"/>
              </a:lnSpc>
              <a:buFont typeface="Arial"/>
              <a:buChar char="•"/>
            </a:pPr>
            <a:r>
              <a:rPr lang="en-US" sz="4200">
                <a:solidFill>
                  <a:srgbClr val="427BAA"/>
                </a:solidFill>
                <a:latin typeface="Arimo"/>
              </a:rPr>
              <a:t>Non–dental plaque-induced gingival diseases</a:t>
            </a:r>
          </a:p>
        </p:txBody>
      </p:sp>
      <p:sp>
        <p:nvSpPr>
          <p:cNvPr id="11" name="TextBox 11"/>
          <p:cNvSpPr txBox="1"/>
          <p:nvPr/>
        </p:nvSpPr>
        <p:spPr>
          <a:xfrm>
            <a:off x="15954583" y="10128250"/>
            <a:ext cx="4140079" cy="158750"/>
          </a:xfrm>
          <a:prstGeom prst="rect">
            <a:avLst/>
          </a:prstGeom>
        </p:spPr>
        <p:txBody>
          <a:bodyPr lIns="0" tIns="0" rIns="0" bIns="0" rtlCol="0" anchor="t">
            <a:spAutoFit/>
          </a:bodyPr>
          <a:lstStyle/>
          <a:p>
            <a:pPr>
              <a:lnSpc>
                <a:spcPts val="1299"/>
              </a:lnSpc>
              <a:spcBef>
                <a:spcPct val="0"/>
              </a:spcBef>
            </a:pPr>
            <a:r>
              <a:rPr lang="en-US" sz="999">
                <a:solidFill>
                  <a:srgbClr val="427BAA"/>
                </a:solidFill>
                <a:latin typeface="Arimo"/>
              </a:rPr>
              <a:t>Chapple, ILC, Mealey, BL, et al.2018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1248280" y="7366635"/>
            <a:ext cx="16230600" cy="2290653"/>
          </a:xfrm>
          <a:custGeom>
            <a:avLst/>
            <a:gdLst/>
            <a:ahLst/>
            <a:cxnLst/>
            <a:rect l="l" t="t" r="r" b="b"/>
            <a:pathLst>
              <a:path w="16230600" h="2290653">
                <a:moveTo>
                  <a:pt x="0" y="0"/>
                </a:moveTo>
                <a:lnTo>
                  <a:pt x="16230600" y="0"/>
                </a:lnTo>
                <a:lnTo>
                  <a:pt x="16230600" y="2290653"/>
                </a:lnTo>
                <a:lnTo>
                  <a:pt x="0" y="2290653"/>
                </a:lnTo>
                <a:lnTo>
                  <a:pt x="0" y="0"/>
                </a:lnTo>
                <a:close/>
              </a:path>
            </a:pathLst>
          </a:custGeom>
          <a:blipFill>
            <a:blip r:embed="rId3"/>
            <a:stretch>
              <a:fillRect l="-16633" t="-86495" r="-16633"/>
            </a:stretch>
          </a:blipFill>
        </p:spPr>
      </p:sp>
      <p:grpSp>
        <p:nvGrpSpPr>
          <p:cNvPr id="3" name="Group 3"/>
          <p:cNvGrpSpPr/>
          <p:nvPr/>
        </p:nvGrpSpPr>
        <p:grpSpPr>
          <a:xfrm>
            <a:off x="1028700" y="3507740"/>
            <a:ext cx="16669760" cy="5208743"/>
            <a:chOff x="0" y="0"/>
            <a:chExt cx="8110357" cy="2534216"/>
          </a:xfrm>
        </p:grpSpPr>
        <p:sp>
          <p:nvSpPr>
            <p:cNvPr id="4" name="Freeform 4"/>
            <p:cNvSpPr/>
            <p:nvPr/>
          </p:nvSpPr>
          <p:spPr>
            <a:xfrm>
              <a:off x="0" y="0"/>
              <a:ext cx="8110357" cy="2534216"/>
            </a:xfrm>
            <a:custGeom>
              <a:avLst/>
              <a:gdLst/>
              <a:ahLst/>
              <a:cxnLst/>
              <a:rect l="l" t="t" r="r" b="b"/>
              <a:pathLst>
                <a:path w="8110357" h="2534216">
                  <a:moveTo>
                    <a:pt x="0" y="0"/>
                  </a:moveTo>
                  <a:lnTo>
                    <a:pt x="8110357" y="0"/>
                  </a:lnTo>
                  <a:lnTo>
                    <a:pt x="8110357" y="2534216"/>
                  </a:lnTo>
                  <a:lnTo>
                    <a:pt x="0" y="2534216"/>
                  </a:lnTo>
                  <a:close/>
                </a:path>
              </a:pathLst>
            </a:custGeom>
            <a:solidFill>
              <a:srgbClr val="EFEFEF"/>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Freeform 6"/>
          <p:cNvSpPr/>
          <p:nvPr/>
        </p:nvSpPr>
        <p:spPr>
          <a:xfrm rot="-7468558">
            <a:off x="-3004034" y="-2053798"/>
            <a:ext cx="6008069" cy="6164996"/>
          </a:xfrm>
          <a:custGeom>
            <a:avLst/>
            <a:gdLst/>
            <a:ahLst/>
            <a:cxnLst/>
            <a:rect l="l" t="t" r="r" b="b"/>
            <a:pathLst>
              <a:path w="6008069" h="6164996">
                <a:moveTo>
                  <a:pt x="0" y="0"/>
                </a:moveTo>
                <a:lnTo>
                  <a:pt x="6008068" y="0"/>
                </a:lnTo>
                <a:lnTo>
                  <a:pt x="6008068"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7461791">
            <a:off x="13410454" y="8176521"/>
            <a:ext cx="8465202" cy="2116301"/>
          </a:xfrm>
          <a:custGeom>
            <a:avLst/>
            <a:gdLst/>
            <a:ahLst/>
            <a:cxnLst/>
            <a:rect l="l" t="t" r="r" b="b"/>
            <a:pathLst>
              <a:path w="8465202" h="2116301">
                <a:moveTo>
                  <a:pt x="0" y="0"/>
                </a:moveTo>
                <a:lnTo>
                  <a:pt x="8465203" y="0"/>
                </a:lnTo>
                <a:lnTo>
                  <a:pt x="8465203" y="2116300"/>
                </a:lnTo>
                <a:lnTo>
                  <a:pt x="0" y="21163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2435167" y="876300"/>
            <a:ext cx="13417666" cy="1147572"/>
          </a:xfrm>
          <a:prstGeom prst="rect">
            <a:avLst/>
          </a:prstGeom>
        </p:spPr>
        <p:txBody>
          <a:bodyPr lIns="0" tIns="0" rIns="0" bIns="0" rtlCol="0" anchor="t">
            <a:spAutoFit/>
          </a:bodyPr>
          <a:lstStyle/>
          <a:p>
            <a:pPr algn="ctr">
              <a:lnSpc>
                <a:spcPts val="9197"/>
              </a:lnSpc>
            </a:pPr>
            <a:r>
              <a:rPr lang="en-US" sz="6569">
                <a:solidFill>
                  <a:srgbClr val="427BAA"/>
                </a:solidFill>
                <a:latin typeface="Arimo Bold"/>
              </a:rPr>
              <a:t>Gingivitis - Biofilm Induced</a:t>
            </a:r>
          </a:p>
        </p:txBody>
      </p:sp>
      <p:sp>
        <p:nvSpPr>
          <p:cNvPr id="9" name="TextBox 9"/>
          <p:cNvSpPr txBox="1"/>
          <p:nvPr/>
        </p:nvSpPr>
        <p:spPr>
          <a:xfrm>
            <a:off x="1331566" y="3866751"/>
            <a:ext cx="4197330" cy="4433570"/>
          </a:xfrm>
          <a:prstGeom prst="rect">
            <a:avLst/>
          </a:prstGeom>
        </p:spPr>
        <p:txBody>
          <a:bodyPr lIns="0" tIns="0" rIns="0" bIns="0" rtlCol="0" anchor="t">
            <a:spAutoFit/>
          </a:bodyPr>
          <a:lstStyle/>
          <a:p>
            <a:pPr marL="734059" lvl="1" indent="-367030">
              <a:lnSpc>
                <a:spcPts val="4419"/>
              </a:lnSpc>
              <a:buFont typeface="Arial"/>
              <a:buChar char="•"/>
            </a:pPr>
            <a:r>
              <a:rPr lang="en-US" sz="3399">
                <a:solidFill>
                  <a:srgbClr val="427BAA"/>
                </a:solidFill>
                <a:latin typeface="Arimo"/>
              </a:rPr>
              <a:t>Occurs on an:</a:t>
            </a:r>
          </a:p>
          <a:p>
            <a:pPr marL="1468119" lvl="2" indent="-489373">
              <a:lnSpc>
                <a:spcPts val="4419"/>
              </a:lnSpc>
              <a:buFont typeface="Arial"/>
              <a:buChar char="⚬"/>
            </a:pPr>
            <a:r>
              <a:rPr lang="en-US" sz="3399">
                <a:solidFill>
                  <a:srgbClr val="427BAA"/>
                </a:solidFill>
                <a:latin typeface="Arimo"/>
              </a:rPr>
              <a:t> Intact periodontium</a:t>
            </a:r>
          </a:p>
          <a:p>
            <a:pPr marL="1468119" lvl="2" indent="-489373">
              <a:lnSpc>
                <a:spcPts val="4419"/>
              </a:lnSpc>
              <a:buFont typeface="Arial"/>
              <a:buChar char="⚬"/>
            </a:pPr>
            <a:r>
              <a:rPr lang="en-US" sz="3399">
                <a:solidFill>
                  <a:srgbClr val="427BAA"/>
                </a:solidFill>
                <a:latin typeface="Arimo"/>
              </a:rPr>
              <a:t>Reduced periodontium</a:t>
            </a:r>
          </a:p>
          <a:p>
            <a:pPr marL="1468119" lvl="2" indent="-489373">
              <a:lnSpc>
                <a:spcPts val="4419"/>
              </a:lnSpc>
              <a:buFont typeface="Arial"/>
              <a:buChar char="⚬"/>
            </a:pPr>
            <a:r>
              <a:rPr lang="en-US" sz="3399">
                <a:solidFill>
                  <a:srgbClr val="427BAA"/>
                </a:solidFill>
                <a:latin typeface="Arimo"/>
              </a:rPr>
              <a:t>Periodontitis </a:t>
            </a:r>
          </a:p>
          <a:p>
            <a:pPr marL="734059" lvl="1" indent="-367030">
              <a:lnSpc>
                <a:spcPts val="4419"/>
              </a:lnSpc>
              <a:buFont typeface="Arial"/>
              <a:buChar char="•"/>
            </a:pPr>
            <a:r>
              <a:rPr lang="en-US" sz="3399">
                <a:solidFill>
                  <a:srgbClr val="427BAA"/>
                </a:solidFill>
                <a:latin typeface="Arimo"/>
              </a:rPr>
              <a:t>Is classified as </a:t>
            </a:r>
          </a:p>
          <a:p>
            <a:pPr>
              <a:lnSpc>
                <a:spcPts val="4419"/>
              </a:lnSpc>
            </a:pPr>
            <a:endParaRPr lang="en-US" sz="3399">
              <a:solidFill>
                <a:srgbClr val="427BAA"/>
              </a:solidFill>
              <a:latin typeface="Arimo"/>
            </a:endParaRPr>
          </a:p>
        </p:txBody>
      </p:sp>
      <p:sp>
        <p:nvSpPr>
          <p:cNvPr id="10" name="TextBox 10"/>
          <p:cNvSpPr txBox="1"/>
          <p:nvPr/>
        </p:nvSpPr>
        <p:spPr>
          <a:xfrm>
            <a:off x="9929161" y="3277472"/>
            <a:ext cx="7713895" cy="5022850"/>
          </a:xfrm>
          <a:prstGeom prst="rect">
            <a:avLst/>
          </a:prstGeom>
        </p:spPr>
        <p:txBody>
          <a:bodyPr lIns="0" tIns="0" rIns="0" bIns="0" rtlCol="0" anchor="t">
            <a:spAutoFit/>
          </a:bodyPr>
          <a:lstStyle/>
          <a:p>
            <a:pPr>
              <a:lnSpc>
                <a:spcPts val="4680"/>
              </a:lnSpc>
            </a:pPr>
            <a:r>
              <a:rPr lang="en-US" sz="3600">
                <a:solidFill>
                  <a:srgbClr val="427BAA"/>
                </a:solidFill>
                <a:latin typeface="Arimo"/>
              </a:rPr>
              <a:t> </a:t>
            </a:r>
          </a:p>
          <a:p>
            <a:pPr marL="734059" lvl="1" indent="-367030">
              <a:lnSpc>
                <a:spcPts val="4419"/>
              </a:lnSpc>
              <a:buFont typeface="Arial"/>
              <a:buChar char="•"/>
            </a:pPr>
            <a:r>
              <a:rPr lang="en-US" sz="3399">
                <a:solidFill>
                  <a:srgbClr val="427BAA"/>
                </a:solidFill>
                <a:latin typeface="Arimo"/>
              </a:rPr>
              <a:t>Gingivitis on an intact periodontium</a:t>
            </a:r>
          </a:p>
          <a:p>
            <a:pPr marL="734059" lvl="1" indent="-367030">
              <a:lnSpc>
                <a:spcPts val="4419"/>
              </a:lnSpc>
              <a:buFont typeface="Arial"/>
              <a:buChar char="•"/>
            </a:pPr>
            <a:r>
              <a:rPr lang="en-US" sz="3399">
                <a:solidFill>
                  <a:srgbClr val="427BAA"/>
                </a:solidFill>
                <a:latin typeface="Arimo"/>
              </a:rPr>
              <a:t>Gingivitis on a reduced periodontium in a non-periodontitis patient (e.g., recession, crown lengthening)</a:t>
            </a:r>
          </a:p>
          <a:p>
            <a:pPr marL="734059" lvl="1" indent="-367030">
              <a:lnSpc>
                <a:spcPts val="4419"/>
              </a:lnSpc>
              <a:buFont typeface="Arial"/>
              <a:buChar char="•"/>
            </a:pPr>
            <a:r>
              <a:rPr lang="en-US" sz="3399">
                <a:solidFill>
                  <a:srgbClr val="427BAA"/>
                </a:solidFill>
                <a:latin typeface="Arimo"/>
              </a:rPr>
              <a:t>Gingival inflammation on a reduced periodontium in a successfully treated periodontitis patient </a:t>
            </a:r>
          </a:p>
        </p:txBody>
      </p:sp>
      <p:sp>
        <p:nvSpPr>
          <p:cNvPr id="11" name="Freeform 11"/>
          <p:cNvSpPr/>
          <p:nvPr/>
        </p:nvSpPr>
        <p:spPr>
          <a:xfrm>
            <a:off x="6033721" y="4699243"/>
            <a:ext cx="3329859" cy="1669092"/>
          </a:xfrm>
          <a:custGeom>
            <a:avLst/>
            <a:gdLst/>
            <a:ahLst/>
            <a:cxnLst/>
            <a:rect l="l" t="t" r="r" b="b"/>
            <a:pathLst>
              <a:path w="3329859" h="1669092">
                <a:moveTo>
                  <a:pt x="0" y="0"/>
                </a:moveTo>
                <a:lnTo>
                  <a:pt x="3329859" y="0"/>
                </a:lnTo>
                <a:lnTo>
                  <a:pt x="3329859" y="1669091"/>
                </a:lnTo>
                <a:lnTo>
                  <a:pt x="0" y="16690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15995798" y="9988619"/>
            <a:ext cx="4140079" cy="158750"/>
          </a:xfrm>
          <a:prstGeom prst="rect">
            <a:avLst/>
          </a:prstGeom>
        </p:spPr>
        <p:txBody>
          <a:bodyPr lIns="0" tIns="0" rIns="0" bIns="0" rtlCol="0" anchor="t">
            <a:spAutoFit/>
          </a:bodyPr>
          <a:lstStyle/>
          <a:p>
            <a:pPr>
              <a:lnSpc>
                <a:spcPts val="1299"/>
              </a:lnSpc>
              <a:spcBef>
                <a:spcPct val="0"/>
              </a:spcBef>
            </a:pPr>
            <a:r>
              <a:rPr lang="en-US" sz="999">
                <a:solidFill>
                  <a:srgbClr val="427BAA"/>
                </a:solidFill>
                <a:latin typeface="Arimo"/>
              </a:rPr>
              <a:t>Chapple, ILC, Mealey, BL, et al.2018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1028700" y="8039200"/>
            <a:ext cx="16230600" cy="1718834"/>
          </a:xfrm>
          <a:custGeom>
            <a:avLst/>
            <a:gdLst/>
            <a:ahLst/>
            <a:cxnLst/>
            <a:rect l="l" t="t" r="r" b="b"/>
            <a:pathLst>
              <a:path w="16230600" h="1718834">
                <a:moveTo>
                  <a:pt x="0" y="0"/>
                </a:moveTo>
                <a:lnTo>
                  <a:pt x="16230600" y="0"/>
                </a:lnTo>
                <a:lnTo>
                  <a:pt x="16230600" y="1718834"/>
                </a:lnTo>
                <a:lnTo>
                  <a:pt x="0" y="1718834"/>
                </a:lnTo>
                <a:lnTo>
                  <a:pt x="0" y="0"/>
                </a:lnTo>
                <a:close/>
              </a:path>
            </a:pathLst>
          </a:custGeom>
          <a:blipFill>
            <a:blip r:embed="rId3"/>
            <a:stretch>
              <a:fillRect t="-86495"/>
            </a:stretch>
          </a:blipFill>
        </p:spPr>
      </p:sp>
      <p:grpSp>
        <p:nvGrpSpPr>
          <p:cNvPr id="3" name="Group 3"/>
          <p:cNvGrpSpPr/>
          <p:nvPr/>
        </p:nvGrpSpPr>
        <p:grpSpPr>
          <a:xfrm>
            <a:off x="809120" y="3689874"/>
            <a:ext cx="16669760" cy="5208743"/>
            <a:chOff x="0" y="0"/>
            <a:chExt cx="8110357" cy="2534216"/>
          </a:xfrm>
        </p:grpSpPr>
        <p:sp>
          <p:nvSpPr>
            <p:cNvPr id="4" name="Freeform 4"/>
            <p:cNvSpPr/>
            <p:nvPr/>
          </p:nvSpPr>
          <p:spPr>
            <a:xfrm>
              <a:off x="0" y="0"/>
              <a:ext cx="8110357" cy="2534216"/>
            </a:xfrm>
            <a:custGeom>
              <a:avLst/>
              <a:gdLst/>
              <a:ahLst/>
              <a:cxnLst/>
              <a:rect l="l" t="t" r="r" b="b"/>
              <a:pathLst>
                <a:path w="8110357" h="2534216">
                  <a:moveTo>
                    <a:pt x="0" y="0"/>
                  </a:moveTo>
                  <a:lnTo>
                    <a:pt x="8110357" y="0"/>
                  </a:lnTo>
                  <a:lnTo>
                    <a:pt x="8110357" y="2534216"/>
                  </a:lnTo>
                  <a:lnTo>
                    <a:pt x="0" y="2534216"/>
                  </a:lnTo>
                  <a:close/>
                </a:path>
              </a:pathLst>
            </a:custGeom>
            <a:solidFill>
              <a:srgbClr val="EFEFEF"/>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Freeform 6"/>
          <p:cNvSpPr/>
          <p:nvPr/>
        </p:nvSpPr>
        <p:spPr>
          <a:xfrm rot="-8100000">
            <a:off x="-3734063" y="-1092081"/>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7461791">
            <a:off x="13026699" y="8176521"/>
            <a:ext cx="8465202" cy="2116301"/>
          </a:xfrm>
          <a:custGeom>
            <a:avLst/>
            <a:gdLst/>
            <a:ahLst/>
            <a:cxnLst/>
            <a:rect l="l" t="t" r="r" b="b"/>
            <a:pathLst>
              <a:path w="8465202" h="2116301">
                <a:moveTo>
                  <a:pt x="0" y="0"/>
                </a:moveTo>
                <a:lnTo>
                  <a:pt x="8465202" y="0"/>
                </a:lnTo>
                <a:lnTo>
                  <a:pt x="8465202" y="2116300"/>
                </a:lnTo>
                <a:lnTo>
                  <a:pt x="0" y="21163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5814141" y="4733819"/>
            <a:ext cx="3329859" cy="1669092"/>
          </a:xfrm>
          <a:custGeom>
            <a:avLst/>
            <a:gdLst/>
            <a:ahLst/>
            <a:cxnLst/>
            <a:rect l="l" t="t" r="r" b="b"/>
            <a:pathLst>
              <a:path w="3329859" h="1669092">
                <a:moveTo>
                  <a:pt x="0" y="0"/>
                </a:moveTo>
                <a:lnTo>
                  <a:pt x="3329859" y="0"/>
                </a:lnTo>
                <a:lnTo>
                  <a:pt x="3329859" y="1669092"/>
                </a:lnTo>
                <a:lnTo>
                  <a:pt x="0" y="16690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2435167" y="876300"/>
            <a:ext cx="13417666" cy="2309622"/>
          </a:xfrm>
          <a:prstGeom prst="rect">
            <a:avLst/>
          </a:prstGeom>
        </p:spPr>
        <p:txBody>
          <a:bodyPr lIns="0" tIns="0" rIns="0" bIns="0" rtlCol="0" anchor="t">
            <a:spAutoFit/>
          </a:bodyPr>
          <a:lstStyle/>
          <a:p>
            <a:pPr algn="ctr">
              <a:lnSpc>
                <a:spcPts val="9197"/>
              </a:lnSpc>
            </a:pPr>
            <a:r>
              <a:rPr lang="en-US" sz="6569">
                <a:solidFill>
                  <a:srgbClr val="427BAA"/>
                </a:solidFill>
                <a:latin typeface="Arimo Bold"/>
              </a:rPr>
              <a:t>Gingival Diseases - Non-Biofilm Induced</a:t>
            </a:r>
          </a:p>
        </p:txBody>
      </p:sp>
      <p:sp>
        <p:nvSpPr>
          <p:cNvPr id="10" name="TextBox 10"/>
          <p:cNvSpPr txBox="1"/>
          <p:nvPr/>
        </p:nvSpPr>
        <p:spPr>
          <a:xfrm>
            <a:off x="1160677" y="3719830"/>
            <a:ext cx="4826246" cy="5538470"/>
          </a:xfrm>
          <a:prstGeom prst="rect">
            <a:avLst/>
          </a:prstGeom>
        </p:spPr>
        <p:txBody>
          <a:bodyPr lIns="0" tIns="0" rIns="0" bIns="0" rtlCol="0" anchor="t">
            <a:spAutoFit/>
          </a:bodyPr>
          <a:lstStyle/>
          <a:p>
            <a:pPr>
              <a:lnSpc>
                <a:spcPts val="4419"/>
              </a:lnSpc>
            </a:pPr>
            <a:endParaRPr/>
          </a:p>
          <a:p>
            <a:pPr marL="734059" lvl="1" indent="-367030">
              <a:lnSpc>
                <a:spcPts val="4419"/>
              </a:lnSpc>
              <a:buFont typeface="Arial"/>
              <a:buChar char="•"/>
            </a:pPr>
            <a:r>
              <a:rPr lang="en-US" sz="3399">
                <a:solidFill>
                  <a:srgbClr val="427BAA"/>
                </a:solidFill>
                <a:latin typeface="Arimo"/>
              </a:rPr>
              <a:t>Do not resolve following plaque removal </a:t>
            </a:r>
          </a:p>
          <a:p>
            <a:pPr marL="734059" lvl="1" indent="-367030">
              <a:lnSpc>
                <a:spcPts val="4419"/>
              </a:lnSpc>
              <a:buFont typeface="Arial"/>
              <a:buChar char="•"/>
            </a:pPr>
            <a:r>
              <a:rPr lang="en-US" sz="3399">
                <a:solidFill>
                  <a:srgbClr val="427BAA"/>
                </a:solidFill>
                <a:latin typeface="Arimo"/>
              </a:rPr>
              <a:t>May be manifestations of a systemic condition or localized to the oral cavity </a:t>
            </a:r>
          </a:p>
          <a:p>
            <a:pPr>
              <a:lnSpc>
                <a:spcPts val="4419"/>
              </a:lnSpc>
            </a:pPr>
            <a:endParaRPr lang="en-US" sz="3399">
              <a:solidFill>
                <a:srgbClr val="427BAA"/>
              </a:solidFill>
              <a:latin typeface="Arimo"/>
            </a:endParaRPr>
          </a:p>
        </p:txBody>
      </p:sp>
      <p:sp>
        <p:nvSpPr>
          <p:cNvPr id="11" name="TextBox 11"/>
          <p:cNvSpPr txBox="1"/>
          <p:nvPr/>
        </p:nvSpPr>
        <p:spPr>
          <a:xfrm>
            <a:off x="9222600" y="3964469"/>
            <a:ext cx="8535070" cy="4799965"/>
          </a:xfrm>
          <a:prstGeom prst="rect">
            <a:avLst/>
          </a:prstGeom>
        </p:spPr>
        <p:txBody>
          <a:bodyPr lIns="0" tIns="0" rIns="0" bIns="0" rtlCol="0" anchor="t">
            <a:spAutoFit/>
          </a:bodyPr>
          <a:lstStyle/>
          <a:p>
            <a:pPr marL="734059" lvl="1" indent="-367030">
              <a:lnSpc>
                <a:spcPts val="4759"/>
              </a:lnSpc>
              <a:buFont typeface="Arial"/>
              <a:buChar char="•"/>
            </a:pPr>
            <a:r>
              <a:rPr lang="en-US" sz="3399">
                <a:solidFill>
                  <a:srgbClr val="427BAA"/>
                </a:solidFill>
                <a:latin typeface="Arimo"/>
              </a:rPr>
              <a:t>Genetic/developmental disorders </a:t>
            </a:r>
          </a:p>
          <a:p>
            <a:pPr marL="734059" lvl="1" indent="-367030">
              <a:lnSpc>
                <a:spcPts val="4759"/>
              </a:lnSpc>
              <a:buFont typeface="Arial"/>
              <a:buChar char="•"/>
            </a:pPr>
            <a:r>
              <a:rPr lang="en-US" sz="3399">
                <a:solidFill>
                  <a:srgbClr val="427BAA"/>
                </a:solidFill>
                <a:latin typeface="Arimo"/>
              </a:rPr>
              <a:t>Specific infections</a:t>
            </a:r>
          </a:p>
          <a:p>
            <a:pPr marL="734059" lvl="1" indent="-367030">
              <a:lnSpc>
                <a:spcPts val="4759"/>
              </a:lnSpc>
              <a:buFont typeface="Arial"/>
              <a:buChar char="•"/>
            </a:pPr>
            <a:r>
              <a:rPr lang="en-US" sz="3399">
                <a:solidFill>
                  <a:srgbClr val="427BAA"/>
                </a:solidFill>
                <a:latin typeface="Arimo"/>
              </a:rPr>
              <a:t>Reactive process</a:t>
            </a:r>
          </a:p>
          <a:p>
            <a:pPr marL="734059" lvl="1" indent="-367030">
              <a:lnSpc>
                <a:spcPts val="4759"/>
              </a:lnSpc>
              <a:buFont typeface="Arial"/>
              <a:buChar char="•"/>
            </a:pPr>
            <a:r>
              <a:rPr lang="en-US" sz="3399">
                <a:solidFill>
                  <a:srgbClr val="427BAA"/>
                </a:solidFill>
                <a:latin typeface="Arimo"/>
              </a:rPr>
              <a:t>Neoplasms</a:t>
            </a:r>
          </a:p>
          <a:p>
            <a:pPr marL="734059" lvl="1" indent="-367030">
              <a:lnSpc>
                <a:spcPts val="4759"/>
              </a:lnSpc>
              <a:buFont typeface="Arial"/>
              <a:buChar char="•"/>
            </a:pPr>
            <a:r>
              <a:rPr lang="en-US" sz="3399">
                <a:solidFill>
                  <a:srgbClr val="427BAA"/>
                </a:solidFill>
                <a:latin typeface="Arimo"/>
              </a:rPr>
              <a:t>Endocrine, nutritional &amp; metabolic diseases</a:t>
            </a:r>
          </a:p>
          <a:p>
            <a:pPr marL="734059" lvl="1" indent="-367030">
              <a:lnSpc>
                <a:spcPts val="4759"/>
              </a:lnSpc>
              <a:buFont typeface="Arial"/>
              <a:buChar char="•"/>
            </a:pPr>
            <a:r>
              <a:rPr lang="en-US" sz="3399">
                <a:solidFill>
                  <a:srgbClr val="427BAA"/>
                </a:solidFill>
                <a:latin typeface="Arimo"/>
              </a:rPr>
              <a:t>Traumatic lesions</a:t>
            </a:r>
          </a:p>
          <a:p>
            <a:pPr marL="734059" lvl="1" indent="-367030">
              <a:lnSpc>
                <a:spcPts val="4759"/>
              </a:lnSpc>
              <a:buFont typeface="Arial"/>
              <a:buChar char="•"/>
            </a:pPr>
            <a:r>
              <a:rPr lang="en-US" sz="3399">
                <a:solidFill>
                  <a:srgbClr val="427BAA"/>
                </a:solidFill>
                <a:latin typeface="Arimo"/>
              </a:rPr>
              <a:t>Gingival pigmentation </a:t>
            </a:r>
          </a:p>
        </p:txBody>
      </p:sp>
      <p:sp>
        <p:nvSpPr>
          <p:cNvPr id="12" name="TextBox 12"/>
          <p:cNvSpPr txBox="1"/>
          <p:nvPr/>
        </p:nvSpPr>
        <p:spPr>
          <a:xfrm>
            <a:off x="15687631" y="10128250"/>
            <a:ext cx="4140079" cy="158750"/>
          </a:xfrm>
          <a:prstGeom prst="rect">
            <a:avLst/>
          </a:prstGeom>
        </p:spPr>
        <p:txBody>
          <a:bodyPr lIns="0" tIns="0" rIns="0" bIns="0" rtlCol="0" anchor="t">
            <a:spAutoFit/>
          </a:bodyPr>
          <a:lstStyle/>
          <a:p>
            <a:pPr>
              <a:lnSpc>
                <a:spcPts val="1299"/>
              </a:lnSpc>
              <a:spcBef>
                <a:spcPct val="0"/>
              </a:spcBef>
            </a:pPr>
            <a:r>
              <a:rPr lang="en-US" sz="999">
                <a:solidFill>
                  <a:srgbClr val="427BAA"/>
                </a:solidFill>
                <a:latin typeface="Arimo"/>
              </a:rPr>
              <a:t>Chapple, ILC, Mealey, BL, et al.2018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3810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sp>
        <p:nvSpPr>
          <p:cNvPr id="3" name="Freeform 3"/>
          <p:cNvSpPr/>
          <p:nvPr/>
        </p:nvSpPr>
        <p:spPr>
          <a:xfrm>
            <a:off x="7291945" y="1557747"/>
            <a:ext cx="10467418" cy="7764507"/>
          </a:xfrm>
          <a:custGeom>
            <a:avLst/>
            <a:gdLst/>
            <a:ahLst/>
            <a:cxnLst/>
            <a:rect l="l" t="t" r="r" b="b"/>
            <a:pathLst>
              <a:path w="10467418" h="7764507">
                <a:moveTo>
                  <a:pt x="0" y="0"/>
                </a:moveTo>
                <a:lnTo>
                  <a:pt x="10467417" y="0"/>
                </a:lnTo>
                <a:lnTo>
                  <a:pt x="10467417" y="7764507"/>
                </a:lnTo>
                <a:lnTo>
                  <a:pt x="0" y="7764507"/>
                </a:lnTo>
                <a:lnTo>
                  <a:pt x="0" y="0"/>
                </a:lnTo>
                <a:close/>
              </a:path>
            </a:pathLst>
          </a:custGeom>
          <a:blipFill>
            <a:blip r:embed="rId4"/>
            <a:stretch>
              <a:fillRect l="-838" r="-4068"/>
            </a:stretch>
          </a:blipFill>
        </p:spPr>
      </p:sp>
      <p:sp>
        <p:nvSpPr>
          <p:cNvPr id="4" name="Freeform 4"/>
          <p:cNvSpPr/>
          <p:nvPr/>
        </p:nvSpPr>
        <p:spPr>
          <a:xfrm rot="4304924">
            <a:off x="16014901" y="6175802"/>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3391363" y="-2151662"/>
            <a:ext cx="7105324" cy="7290911"/>
          </a:xfrm>
          <a:custGeom>
            <a:avLst/>
            <a:gdLst/>
            <a:ahLst/>
            <a:cxnLst/>
            <a:rect l="l" t="t" r="r" b="b"/>
            <a:pathLst>
              <a:path w="7105324" h="7290911">
                <a:moveTo>
                  <a:pt x="0" y="0"/>
                </a:moveTo>
                <a:lnTo>
                  <a:pt x="7105324" y="0"/>
                </a:lnTo>
                <a:lnTo>
                  <a:pt x="7105324" y="7290911"/>
                </a:lnTo>
                <a:lnTo>
                  <a:pt x="0" y="72909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7460964" y="1762034"/>
            <a:ext cx="10129379" cy="7355932"/>
          </a:xfrm>
          <a:custGeom>
            <a:avLst/>
            <a:gdLst/>
            <a:ahLst/>
            <a:cxnLst/>
            <a:rect l="l" t="t" r="r" b="b"/>
            <a:pathLst>
              <a:path w="10129379" h="7355932">
                <a:moveTo>
                  <a:pt x="0" y="0"/>
                </a:moveTo>
                <a:lnTo>
                  <a:pt x="10129379" y="0"/>
                </a:lnTo>
                <a:lnTo>
                  <a:pt x="10129379" y="7355933"/>
                </a:lnTo>
                <a:lnTo>
                  <a:pt x="0" y="7355933"/>
                </a:lnTo>
                <a:lnTo>
                  <a:pt x="0" y="0"/>
                </a:lnTo>
                <a:close/>
              </a:path>
            </a:pathLst>
          </a:custGeom>
          <a:blipFill>
            <a:blip r:embed="rId9"/>
            <a:stretch>
              <a:fillRect t="-1638" b="-1638"/>
            </a:stretch>
          </a:blipFill>
        </p:spPr>
      </p:sp>
      <p:sp>
        <p:nvSpPr>
          <p:cNvPr id="7" name="TextBox 7"/>
          <p:cNvSpPr txBox="1"/>
          <p:nvPr/>
        </p:nvSpPr>
        <p:spPr>
          <a:xfrm>
            <a:off x="428018" y="2321332"/>
            <a:ext cx="6677306" cy="1057275"/>
          </a:xfrm>
          <a:prstGeom prst="rect">
            <a:avLst/>
          </a:prstGeom>
        </p:spPr>
        <p:txBody>
          <a:bodyPr wrap="square" lIns="0" tIns="0" rIns="0" bIns="0" rtlCol="0" anchor="t">
            <a:spAutoFit/>
          </a:bodyPr>
          <a:lstStyle/>
          <a:p>
            <a:pPr algn="ctr">
              <a:lnSpc>
                <a:spcPts val="8100"/>
              </a:lnSpc>
              <a:spcBef>
                <a:spcPct val="0"/>
              </a:spcBef>
            </a:pPr>
            <a:r>
              <a:rPr lang="en-US" sz="6750" dirty="0">
                <a:solidFill>
                  <a:srgbClr val="427BAA"/>
                </a:solidFill>
                <a:latin typeface="Arimo Bold"/>
              </a:rPr>
              <a:t>INTRODUCTION</a:t>
            </a:r>
          </a:p>
        </p:txBody>
      </p:sp>
      <p:sp>
        <p:nvSpPr>
          <p:cNvPr id="8" name="TextBox 8"/>
          <p:cNvSpPr txBox="1"/>
          <p:nvPr/>
        </p:nvSpPr>
        <p:spPr>
          <a:xfrm>
            <a:off x="1028700" y="5823585"/>
            <a:ext cx="5370523" cy="4463415"/>
          </a:xfrm>
          <a:prstGeom prst="rect">
            <a:avLst/>
          </a:prstGeom>
        </p:spPr>
        <p:txBody>
          <a:bodyPr lIns="0" tIns="0" rIns="0" bIns="0" rtlCol="0" anchor="t">
            <a:spAutoFit/>
          </a:bodyPr>
          <a:lstStyle/>
          <a:p>
            <a:pPr algn="ctr">
              <a:lnSpc>
                <a:spcPts val="4410"/>
              </a:lnSpc>
            </a:pPr>
            <a:r>
              <a:rPr lang="en-US" sz="3150">
                <a:solidFill>
                  <a:srgbClr val="427BAA"/>
                </a:solidFill>
                <a:latin typeface="Arimo"/>
              </a:rPr>
              <a:t>Pamela Ready, MSDH, RDH</a:t>
            </a:r>
          </a:p>
          <a:p>
            <a:pPr algn="ctr">
              <a:lnSpc>
                <a:spcPts val="4410"/>
              </a:lnSpc>
            </a:pPr>
            <a:r>
              <a:rPr lang="en-US" sz="3150">
                <a:solidFill>
                  <a:srgbClr val="427BAA"/>
                </a:solidFill>
                <a:latin typeface="Arimo"/>
              </a:rPr>
              <a:t>Northwest Portland Area Indian Health Board</a:t>
            </a:r>
          </a:p>
          <a:p>
            <a:pPr algn="ctr">
              <a:lnSpc>
                <a:spcPts val="4410"/>
              </a:lnSpc>
            </a:pPr>
            <a:r>
              <a:rPr lang="en-US" sz="3150">
                <a:solidFill>
                  <a:srgbClr val="427BAA"/>
                </a:solidFill>
                <a:latin typeface="Arimo"/>
              </a:rPr>
              <a:t>Tribal Community Health Provider Program  </a:t>
            </a:r>
          </a:p>
          <a:p>
            <a:pPr algn="ctr">
              <a:lnSpc>
                <a:spcPts val="4410"/>
              </a:lnSpc>
            </a:pPr>
            <a:r>
              <a:rPr lang="en-US" sz="3150">
                <a:solidFill>
                  <a:srgbClr val="427BAA"/>
                </a:solidFill>
                <a:latin typeface="Arimo"/>
              </a:rPr>
              <a:t>Dental Health Aide Manager</a:t>
            </a:r>
          </a:p>
          <a:p>
            <a:pPr algn="ctr">
              <a:lnSpc>
                <a:spcPts val="4410"/>
              </a:lnSpc>
            </a:pPr>
            <a:endParaRPr lang="en-US" sz="3150">
              <a:solidFill>
                <a:srgbClr val="427BAA"/>
              </a:solidFill>
              <a:latin typeface="Arimo"/>
            </a:endParaRPr>
          </a:p>
          <a:p>
            <a:pPr algn="ctr">
              <a:lnSpc>
                <a:spcPts val="4410"/>
              </a:lnSpc>
            </a:pPr>
            <a:r>
              <a:rPr lang="en-US" sz="3150">
                <a:solidFill>
                  <a:srgbClr val="427BAA"/>
                </a:solidFill>
                <a:latin typeface="Arimo"/>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4585963" y="-2200386"/>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06471" y="2989584"/>
            <a:ext cx="17475057" cy="7033669"/>
          </a:xfrm>
          <a:custGeom>
            <a:avLst/>
            <a:gdLst/>
            <a:ahLst/>
            <a:cxnLst/>
            <a:rect l="l" t="t" r="r" b="b"/>
            <a:pathLst>
              <a:path w="17475057" h="7033669">
                <a:moveTo>
                  <a:pt x="0" y="0"/>
                </a:moveTo>
                <a:lnTo>
                  <a:pt x="17475058" y="0"/>
                </a:lnTo>
                <a:lnTo>
                  <a:pt x="17475058" y="7033669"/>
                </a:lnTo>
                <a:lnTo>
                  <a:pt x="0" y="7033669"/>
                </a:lnTo>
                <a:lnTo>
                  <a:pt x="0" y="0"/>
                </a:lnTo>
                <a:close/>
              </a:path>
            </a:pathLst>
          </a:custGeom>
          <a:blipFill>
            <a:blip r:embed="rId5"/>
            <a:stretch>
              <a:fillRect/>
            </a:stretch>
          </a:blipFill>
        </p:spPr>
      </p:sp>
      <p:sp>
        <p:nvSpPr>
          <p:cNvPr id="4" name="TextBox 4"/>
          <p:cNvSpPr txBox="1"/>
          <p:nvPr/>
        </p:nvSpPr>
        <p:spPr>
          <a:xfrm>
            <a:off x="406471" y="440444"/>
            <a:ext cx="17475057" cy="2309622"/>
          </a:xfrm>
          <a:prstGeom prst="rect">
            <a:avLst/>
          </a:prstGeom>
        </p:spPr>
        <p:txBody>
          <a:bodyPr lIns="0" tIns="0" rIns="0" bIns="0" rtlCol="0" anchor="t">
            <a:spAutoFit/>
          </a:bodyPr>
          <a:lstStyle/>
          <a:p>
            <a:pPr algn="ctr">
              <a:lnSpc>
                <a:spcPts val="9197"/>
              </a:lnSpc>
            </a:pPr>
            <a:r>
              <a:rPr lang="en-US" sz="6569">
                <a:solidFill>
                  <a:srgbClr val="427BAA"/>
                </a:solidFill>
                <a:latin typeface="Arimo Bold"/>
              </a:rPr>
              <a:t>Transition from health, to gingivitis and ultimately periodontitis</a:t>
            </a:r>
          </a:p>
        </p:txBody>
      </p:sp>
      <p:sp>
        <p:nvSpPr>
          <p:cNvPr id="5" name="TextBox 5"/>
          <p:cNvSpPr txBox="1"/>
          <p:nvPr/>
        </p:nvSpPr>
        <p:spPr>
          <a:xfrm>
            <a:off x="15811489" y="9939115"/>
            <a:ext cx="4140079" cy="158750"/>
          </a:xfrm>
          <a:prstGeom prst="rect">
            <a:avLst/>
          </a:prstGeom>
        </p:spPr>
        <p:txBody>
          <a:bodyPr lIns="0" tIns="0" rIns="0" bIns="0" rtlCol="0" anchor="t">
            <a:spAutoFit/>
          </a:bodyPr>
          <a:lstStyle/>
          <a:p>
            <a:pPr>
              <a:lnSpc>
                <a:spcPts val="1299"/>
              </a:lnSpc>
              <a:spcBef>
                <a:spcPct val="0"/>
              </a:spcBef>
            </a:pPr>
            <a:r>
              <a:rPr lang="en-US" sz="999">
                <a:solidFill>
                  <a:srgbClr val="427BAA"/>
                </a:solidFill>
                <a:latin typeface="Arimo"/>
              </a:rPr>
              <a:t>Chapple, ILC, Mealey, BL, et al.2018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4585963" y="-2200386"/>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3" name="Table 3"/>
          <p:cNvGraphicFramePr>
            <a:graphicFrameLocks noGrp="1"/>
          </p:cNvGraphicFramePr>
          <p:nvPr/>
        </p:nvGraphicFramePr>
        <p:xfrm>
          <a:off x="406471" y="1918572"/>
          <a:ext cx="17313534" cy="8004884"/>
        </p:xfrm>
        <a:graphic>
          <a:graphicData uri="http://schemas.openxmlformats.org/drawingml/2006/table">
            <a:tbl>
              <a:tblPr/>
              <a:tblGrid>
                <a:gridCol w="4301386">
                  <a:extLst>
                    <a:ext uri="{9D8B030D-6E8A-4147-A177-3AD203B41FA5}">
                      <a16:colId xmlns:a16="http://schemas.microsoft.com/office/drawing/2014/main" val="20000"/>
                    </a:ext>
                  </a:extLst>
                </a:gridCol>
                <a:gridCol w="4046293">
                  <a:extLst>
                    <a:ext uri="{9D8B030D-6E8A-4147-A177-3AD203B41FA5}">
                      <a16:colId xmlns:a16="http://schemas.microsoft.com/office/drawing/2014/main" val="20001"/>
                    </a:ext>
                  </a:extLst>
                </a:gridCol>
                <a:gridCol w="3972196">
                  <a:extLst>
                    <a:ext uri="{9D8B030D-6E8A-4147-A177-3AD203B41FA5}">
                      <a16:colId xmlns:a16="http://schemas.microsoft.com/office/drawing/2014/main" val="20002"/>
                    </a:ext>
                  </a:extLst>
                </a:gridCol>
                <a:gridCol w="4993659">
                  <a:extLst>
                    <a:ext uri="{9D8B030D-6E8A-4147-A177-3AD203B41FA5}">
                      <a16:colId xmlns:a16="http://schemas.microsoft.com/office/drawing/2014/main" val="20003"/>
                    </a:ext>
                  </a:extLst>
                </a:gridCol>
              </a:tblGrid>
              <a:tr h="1940799">
                <a:tc>
                  <a:txBody>
                    <a:bodyPr/>
                    <a:lstStyle/>
                    <a:p>
                      <a:pPr algn="ctr">
                        <a:lnSpc>
                          <a:spcPts val="3359"/>
                        </a:lnSpc>
                        <a:defRPr/>
                      </a:pP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solidFill>
                      <a:srgbClr val="427BAA"/>
                    </a:solidFill>
                  </a:tcPr>
                </a:tc>
                <a:tc>
                  <a:txBody>
                    <a:bodyPr/>
                    <a:lstStyle/>
                    <a:p>
                      <a:pPr algn="ctr">
                        <a:lnSpc>
                          <a:spcPts val="3359"/>
                        </a:lnSpc>
                        <a:defRPr/>
                      </a:pPr>
                      <a:r>
                        <a:rPr lang="en-US" sz="2400">
                          <a:solidFill>
                            <a:srgbClr val="FFFFFF"/>
                          </a:solidFill>
                          <a:latin typeface="Arimo Bold"/>
                        </a:rPr>
                        <a:t>Clinical Periodontal Health on an Intact periodontium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solidFill>
                      <a:srgbClr val="427BAA"/>
                    </a:solidFill>
                  </a:tcPr>
                </a:tc>
                <a:tc>
                  <a:txBody>
                    <a:bodyPr/>
                    <a:lstStyle/>
                    <a:p>
                      <a:pPr algn="ctr">
                        <a:lnSpc>
                          <a:spcPts val="3359"/>
                        </a:lnSpc>
                        <a:defRPr/>
                      </a:pPr>
                      <a:r>
                        <a:rPr lang="en-US" sz="2400">
                          <a:solidFill>
                            <a:srgbClr val="FFFFFF"/>
                          </a:solidFill>
                          <a:latin typeface="Arimo Bold"/>
                        </a:rPr>
                        <a:t>Clinical Periodontal Health on Reduced Periodontium: Stable Periodontal Patient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solidFill>
                      <a:srgbClr val="427BAA"/>
                    </a:solidFill>
                  </a:tcPr>
                </a:tc>
                <a:tc>
                  <a:txBody>
                    <a:bodyPr/>
                    <a:lstStyle/>
                    <a:p>
                      <a:pPr algn="ctr">
                        <a:lnSpc>
                          <a:spcPts val="3359"/>
                        </a:lnSpc>
                        <a:defRPr/>
                      </a:pPr>
                      <a:r>
                        <a:rPr lang="en-US" sz="2400">
                          <a:solidFill>
                            <a:srgbClr val="FFFFFF"/>
                          </a:solidFill>
                          <a:latin typeface="Arimo Bold"/>
                        </a:rPr>
                        <a:t>Clinical Periodontal Health on Reduced Periodontium: Non-periodontitis patient (e.g., crown lengthening, recession, etc.)</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solidFill>
                      <a:srgbClr val="427BAA"/>
                    </a:solidFill>
                  </a:tcPr>
                </a:tc>
                <a:extLst>
                  <a:ext uri="{0D108BD9-81ED-4DB2-BD59-A6C34878D82A}">
                    <a16:rowId xmlns:a16="http://schemas.microsoft.com/office/drawing/2014/main" val="10000"/>
                  </a:ext>
                </a:extLst>
              </a:tr>
              <a:tr h="1588473">
                <a:tc>
                  <a:txBody>
                    <a:bodyPr/>
                    <a:lstStyle/>
                    <a:p>
                      <a:pPr algn="ctr">
                        <a:lnSpc>
                          <a:spcPts val="3359"/>
                        </a:lnSpc>
                        <a:defRPr/>
                      </a:pPr>
                      <a:r>
                        <a:rPr lang="en-US" sz="2400">
                          <a:solidFill>
                            <a:srgbClr val="000000"/>
                          </a:solidFill>
                          <a:latin typeface="Arimo"/>
                        </a:rPr>
                        <a:t>Bleeding on Probing</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Arimo"/>
                        </a:rPr>
                        <a:t>10%</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Arimo"/>
                        </a:rPr>
                        <a:t>10%</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Arimo"/>
                        </a:rPr>
                        <a:t>10%</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39661">
                <a:tc>
                  <a:txBody>
                    <a:bodyPr/>
                    <a:lstStyle/>
                    <a:p>
                      <a:pPr algn="ctr">
                        <a:lnSpc>
                          <a:spcPts val="3359"/>
                        </a:lnSpc>
                        <a:defRPr/>
                      </a:pPr>
                      <a:r>
                        <a:rPr lang="en-US" sz="2400">
                          <a:solidFill>
                            <a:srgbClr val="000000"/>
                          </a:solidFill>
                          <a:latin typeface="Arimo"/>
                        </a:rPr>
                        <a:t>Pocket Probing Depths</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endParaRPr lang="en-US" sz="1100"/>
                    </a:p>
                    <a:p>
                      <a:pPr algn="ctr">
                        <a:lnSpc>
                          <a:spcPts val="3359"/>
                        </a:lnSpc>
                      </a:pPr>
                      <a:r>
                        <a:rPr lang="en-US" sz="2400">
                          <a:solidFill>
                            <a:srgbClr val="000000"/>
                          </a:solidFill>
                          <a:latin typeface="Arimo"/>
                        </a:rPr>
                        <a:t>3mm</a:t>
                      </a:r>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endParaRPr lang="en-US" sz="1100"/>
                    </a:p>
                    <a:p>
                      <a:pPr algn="ctr">
                        <a:lnSpc>
                          <a:spcPts val="3359"/>
                        </a:lnSpc>
                      </a:pPr>
                      <a:r>
                        <a:rPr lang="en-US" sz="2400">
                          <a:solidFill>
                            <a:srgbClr val="000000"/>
                          </a:solidFill>
                          <a:latin typeface="Arimo"/>
                        </a:rPr>
                        <a:t>3mm </a:t>
                      </a:r>
                    </a:p>
                    <a:p>
                      <a:pPr algn="ctr">
                        <a:lnSpc>
                          <a:spcPts val="3359"/>
                        </a:lnSpc>
                      </a:pPr>
                      <a:endParaRPr lang="en-US" sz="2400">
                        <a:solidFill>
                          <a:srgbClr val="000000"/>
                        </a:solidFill>
                        <a:latin typeface="Arimo"/>
                      </a:endParaRPr>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Arimo"/>
                        </a:rPr>
                        <a:t>3mm</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82101">
                <a:tc>
                  <a:txBody>
                    <a:bodyPr/>
                    <a:lstStyle/>
                    <a:p>
                      <a:pPr algn="ctr">
                        <a:lnSpc>
                          <a:spcPts val="3359"/>
                        </a:lnSpc>
                        <a:defRPr/>
                      </a:pPr>
                      <a:r>
                        <a:rPr lang="en-US" sz="2400">
                          <a:solidFill>
                            <a:srgbClr val="000000"/>
                          </a:solidFill>
                          <a:latin typeface="Arimo"/>
                        </a:rPr>
                        <a:t>Probing Attachment Loss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Arimo"/>
                        </a:rPr>
                        <a:t>no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Arimo"/>
                        </a:rPr>
                        <a:t>yes</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Arimo"/>
                        </a:rPr>
                        <a:t>yes</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53850">
                <a:tc>
                  <a:txBody>
                    <a:bodyPr/>
                    <a:lstStyle/>
                    <a:p>
                      <a:pPr algn="ctr">
                        <a:lnSpc>
                          <a:spcPts val="3359"/>
                        </a:lnSpc>
                        <a:defRPr/>
                      </a:pPr>
                      <a:r>
                        <a:rPr lang="en-US" sz="2400">
                          <a:solidFill>
                            <a:srgbClr val="000000"/>
                          </a:solidFill>
                          <a:latin typeface="Arimo"/>
                        </a:rPr>
                        <a:t>Radiographic Bone Loss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Arimo"/>
                        </a:rPr>
                        <a:t>no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Arimo"/>
                        </a:rPr>
                        <a:t>yes</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Arimo"/>
                        </a:rPr>
                        <a:t>possible </a:t>
                      </a:r>
                      <a:endParaRPr lang="en-US" sz="1100"/>
                    </a:p>
                  </a:txBody>
                  <a:tcPr marL="19050" marR="19050" marT="19050" marB="19050" anchor="ctr">
                    <a:lnL w="42862" cap="flat" cmpd="sng" algn="ctr">
                      <a:solidFill>
                        <a:srgbClr val="000000"/>
                      </a:solidFill>
                      <a:prstDash val="solid"/>
                      <a:round/>
                      <a:headEnd type="none" w="med" len="med"/>
                      <a:tailEnd type="none" w="med" len="med"/>
                    </a:lnL>
                    <a:lnR w="42862" cap="flat" cmpd="sng" algn="ctr">
                      <a:solidFill>
                        <a:srgbClr val="000000"/>
                      </a:solidFill>
                      <a:prstDash val="solid"/>
                      <a:round/>
                      <a:headEnd type="none" w="med" len="med"/>
                      <a:tailEnd type="none" w="med" len="med"/>
                    </a:lnR>
                    <a:lnT w="42862" cap="flat" cmpd="sng" algn="ctr">
                      <a:solidFill>
                        <a:srgbClr val="000000"/>
                      </a:solidFill>
                      <a:prstDash val="solid"/>
                      <a:round/>
                      <a:headEnd type="none" w="med" len="med"/>
                      <a:tailEnd type="none" w="med" len="med"/>
                    </a:lnT>
                    <a:lnB w="42862"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Freeform 4"/>
          <p:cNvSpPr/>
          <p:nvPr/>
        </p:nvSpPr>
        <p:spPr>
          <a:xfrm>
            <a:off x="6038127" y="4435564"/>
            <a:ext cx="319372" cy="307795"/>
          </a:xfrm>
          <a:custGeom>
            <a:avLst/>
            <a:gdLst/>
            <a:ahLst/>
            <a:cxnLst/>
            <a:rect l="l" t="t" r="r" b="b"/>
            <a:pathLst>
              <a:path w="319372" h="307795">
                <a:moveTo>
                  <a:pt x="0" y="0"/>
                </a:moveTo>
                <a:lnTo>
                  <a:pt x="319373" y="0"/>
                </a:lnTo>
                <a:lnTo>
                  <a:pt x="319373" y="307795"/>
                </a:lnTo>
                <a:lnTo>
                  <a:pt x="0" y="3077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10027462" y="4435564"/>
            <a:ext cx="319372" cy="307795"/>
          </a:xfrm>
          <a:custGeom>
            <a:avLst/>
            <a:gdLst/>
            <a:ahLst/>
            <a:cxnLst/>
            <a:rect l="l" t="t" r="r" b="b"/>
            <a:pathLst>
              <a:path w="319372" h="307795">
                <a:moveTo>
                  <a:pt x="0" y="0"/>
                </a:moveTo>
                <a:lnTo>
                  <a:pt x="319373" y="0"/>
                </a:lnTo>
                <a:lnTo>
                  <a:pt x="319373" y="307795"/>
                </a:lnTo>
                <a:lnTo>
                  <a:pt x="0" y="3077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4589205" y="4435564"/>
            <a:ext cx="319372" cy="307795"/>
          </a:xfrm>
          <a:custGeom>
            <a:avLst/>
            <a:gdLst/>
            <a:ahLst/>
            <a:cxnLst/>
            <a:rect l="l" t="t" r="r" b="b"/>
            <a:pathLst>
              <a:path w="319372" h="307795">
                <a:moveTo>
                  <a:pt x="0" y="0"/>
                </a:moveTo>
                <a:lnTo>
                  <a:pt x="319373" y="0"/>
                </a:lnTo>
                <a:lnTo>
                  <a:pt x="319373" y="307795"/>
                </a:lnTo>
                <a:lnTo>
                  <a:pt x="0" y="3077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6038127" y="6295620"/>
            <a:ext cx="319372" cy="307795"/>
          </a:xfrm>
          <a:custGeom>
            <a:avLst/>
            <a:gdLst/>
            <a:ahLst/>
            <a:cxnLst/>
            <a:rect l="l" t="t" r="r" b="b"/>
            <a:pathLst>
              <a:path w="319372" h="307795">
                <a:moveTo>
                  <a:pt x="0" y="0"/>
                </a:moveTo>
                <a:lnTo>
                  <a:pt x="319373" y="0"/>
                </a:lnTo>
                <a:lnTo>
                  <a:pt x="319373" y="307795"/>
                </a:lnTo>
                <a:lnTo>
                  <a:pt x="0" y="3077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15649966" y="10128250"/>
            <a:ext cx="4140079" cy="158750"/>
          </a:xfrm>
          <a:prstGeom prst="rect">
            <a:avLst/>
          </a:prstGeom>
        </p:spPr>
        <p:txBody>
          <a:bodyPr lIns="0" tIns="0" rIns="0" bIns="0" rtlCol="0" anchor="t">
            <a:spAutoFit/>
          </a:bodyPr>
          <a:lstStyle/>
          <a:p>
            <a:pPr>
              <a:lnSpc>
                <a:spcPts val="1299"/>
              </a:lnSpc>
              <a:spcBef>
                <a:spcPct val="0"/>
              </a:spcBef>
            </a:pPr>
            <a:r>
              <a:rPr lang="en-US" sz="999">
                <a:solidFill>
                  <a:srgbClr val="427BAA"/>
                </a:solidFill>
                <a:latin typeface="Arimo"/>
              </a:rPr>
              <a:t>Chapple, ILC, Mealey, BL, et al.2018 </a:t>
            </a:r>
          </a:p>
        </p:txBody>
      </p:sp>
      <p:sp>
        <p:nvSpPr>
          <p:cNvPr id="9" name="TextBox 9"/>
          <p:cNvSpPr txBox="1"/>
          <p:nvPr/>
        </p:nvSpPr>
        <p:spPr>
          <a:xfrm>
            <a:off x="2971800" y="290419"/>
            <a:ext cx="11579683" cy="1009315"/>
          </a:xfrm>
          <a:prstGeom prst="rect">
            <a:avLst/>
          </a:prstGeom>
        </p:spPr>
        <p:txBody>
          <a:bodyPr wrap="square" lIns="0" tIns="0" rIns="0" bIns="0" rtlCol="0" anchor="t">
            <a:spAutoFit/>
          </a:bodyPr>
          <a:lstStyle/>
          <a:p>
            <a:pPr algn="ctr">
              <a:lnSpc>
                <a:spcPts val="8540"/>
              </a:lnSpc>
              <a:spcBef>
                <a:spcPct val="0"/>
              </a:spcBef>
            </a:pPr>
            <a:r>
              <a:rPr lang="en-US" sz="6569" dirty="0">
                <a:solidFill>
                  <a:srgbClr val="427BAA"/>
                </a:solidFill>
                <a:latin typeface="Arimo"/>
              </a:rPr>
              <a:t>Biofilm-Induced Gingivitis</a:t>
            </a:r>
          </a:p>
        </p:txBody>
      </p:sp>
      <p:sp>
        <p:nvSpPr>
          <p:cNvPr id="10" name="Freeform 10"/>
          <p:cNvSpPr/>
          <p:nvPr/>
        </p:nvSpPr>
        <p:spPr>
          <a:xfrm>
            <a:off x="10027462" y="6141723"/>
            <a:ext cx="319372" cy="307795"/>
          </a:xfrm>
          <a:custGeom>
            <a:avLst/>
            <a:gdLst/>
            <a:ahLst/>
            <a:cxnLst/>
            <a:rect l="l" t="t" r="r" b="b"/>
            <a:pathLst>
              <a:path w="319372" h="307795">
                <a:moveTo>
                  <a:pt x="0" y="0"/>
                </a:moveTo>
                <a:lnTo>
                  <a:pt x="319373" y="0"/>
                </a:lnTo>
                <a:lnTo>
                  <a:pt x="319373" y="307795"/>
                </a:lnTo>
                <a:lnTo>
                  <a:pt x="0" y="3077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4551483" y="6141723"/>
            <a:ext cx="319372" cy="307795"/>
          </a:xfrm>
          <a:custGeom>
            <a:avLst/>
            <a:gdLst/>
            <a:ahLst/>
            <a:cxnLst/>
            <a:rect l="l" t="t" r="r" b="b"/>
            <a:pathLst>
              <a:path w="319372" h="307795">
                <a:moveTo>
                  <a:pt x="0" y="0"/>
                </a:moveTo>
                <a:lnTo>
                  <a:pt x="319372" y="0"/>
                </a:lnTo>
                <a:lnTo>
                  <a:pt x="319372" y="307795"/>
                </a:lnTo>
                <a:lnTo>
                  <a:pt x="0" y="3077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809120" y="7126263"/>
            <a:ext cx="16230600" cy="1718834"/>
          </a:xfrm>
          <a:custGeom>
            <a:avLst/>
            <a:gdLst/>
            <a:ahLst/>
            <a:cxnLst/>
            <a:rect l="l" t="t" r="r" b="b"/>
            <a:pathLst>
              <a:path w="16230600" h="1718834">
                <a:moveTo>
                  <a:pt x="0" y="0"/>
                </a:moveTo>
                <a:lnTo>
                  <a:pt x="16230600" y="0"/>
                </a:lnTo>
                <a:lnTo>
                  <a:pt x="16230600" y="1718834"/>
                </a:lnTo>
                <a:lnTo>
                  <a:pt x="0" y="1718834"/>
                </a:lnTo>
                <a:lnTo>
                  <a:pt x="0" y="0"/>
                </a:lnTo>
                <a:close/>
              </a:path>
            </a:pathLst>
          </a:custGeom>
          <a:blipFill>
            <a:blip r:embed="rId3"/>
            <a:stretch>
              <a:fillRect t="-86495"/>
            </a:stretch>
          </a:blipFill>
        </p:spPr>
      </p:sp>
      <p:grpSp>
        <p:nvGrpSpPr>
          <p:cNvPr id="3" name="Group 3"/>
          <p:cNvGrpSpPr/>
          <p:nvPr/>
        </p:nvGrpSpPr>
        <p:grpSpPr>
          <a:xfrm>
            <a:off x="589540" y="2539128"/>
            <a:ext cx="16669760" cy="5208743"/>
            <a:chOff x="0" y="0"/>
            <a:chExt cx="8110357" cy="2534216"/>
          </a:xfrm>
        </p:grpSpPr>
        <p:sp>
          <p:nvSpPr>
            <p:cNvPr id="4" name="Freeform 4"/>
            <p:cNvSpPr/>
            <p:nvPr/>
          </p:nvSpPr>
          <p:spPr>
            <a:xfrm>
              <a:off x="0" y="0"/>
              <a:ext cx="8110357" cy="2534216"/>
            </a:xfrm>
            <a:custGeom>
              <a:avLst/>
              <a:gdLst/>
              <a:ahLst/>
              <a:cxnLst/>
              <a:rect l="l" t="t" r="r" b="b"/>
              <a:pathLst>
                <a:path w="8110357" h="2534216">
                  <a:moveTo>
                    <a:pt x="0" y="0"/>
                  </a:moveTo>
                  <a:lnTo>
                    <a:pt x="8110357" y="0"/>
                  </a:lnTo>
                  <a:lnTo>
                    <a:pt x="8110357" y="2534216"/>
                  </a:lnTo>
                  <a:lnTo>
                    <a:pt x="0" y="2534216"/>
                  </a:lnTo>
                  <a:close/>
                </a:path>
              </a:pathLst>
            </a:custGeom>
            <a:solidFill>
              <a:srgbClr val="EFEFEF"/>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Freeform 6"/>
          <p:cNvSpPr/>
          <p:nvPr/>
        </p:nvSpPr>
        <p:spPr>
          <a:xfrm rot="-8100000">
            <a:off x="-3734063" y="-1092081"/>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2435167" y="4493514"/>
            <a:ext cx="13417666" cy="1147572"/>
          </a:xfrm>
          <a:prstGeom prst="rect">
            <a:avLst/>
          </a:prstGeom>
        </p:spPr>
        <p:txBody>
          <a:bodyPr lIns="0" tIns="0" rIns="0" bIns="0" rtlCol="0" anchor="t">
            <a:spAutoFit/>
          </a:bodyPr>
          <a:lstStyle/>
          <a:p>
            <a:pPr algn="ctr">
              <a:lnSpc>
                <a:spcPts val="9197"/>
              </a:lnSpc>
            </a:pPr>
            <a:r>
              <a:rPr lang="en-US" sz="6569">
                <a:solidFill>
                  <a:srgbClr val="427BAA"/>
                </a:solidFill>
                <a:latin typeface="Arimo Bold"/>
              </a:rPr>
              <a:t>PERIODONTITIS </a:t>
            </a:r>
          </a:p>
        </p:txBody>
      </p:sp>
      <p:sp>
        <p:nvSpPr>
          <p:cNvPr id="8" name="Freeform 8"/>
          <p:cNvSpPr/>
          <p:nvPr/>
        </p:nvSpPr>
        <p:spPr>
          <a:xfrm>
            <a:off x="15288981" y="5767745"/>
            <a:ext cx="5998038" cy="6154704"/>
          </a:xfrm>
          <a:custGeom>
            <a:avLst/>
            <a:gdLst/>
            <a:ahLst/>
            <a:cxnLst/>
            <a:rect l="l" t="t" r="r" b="b"/>
            <a:pathLst>
              <a:path w="5998038" h="6154704">
                <a:moveTo>
                  <a:pt x="0" y="0"/>
                </a:moveTo>
                <a:lnTo>
                  <a:pt x="5998038" y="0"/>
                </a:lnTo>
                <a:lnTo>
                  <a:pt x="5998038" y="6154704"/>
                </a:lnTo>
                <a:lnTo>
                  <a:pt x="0" y="6154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1028700" y="8398883"/>
            <a:ext cx="16230600" cy="1718834"/>
          </a:xfrm>
          <a:custGeom>
            <a:avLst/>
            <a:gdLst/>
            <a:ahLst/>
            <a:cxnLst/>
            <a:rect l="l" t="t" r="r" b="b"/>
            <a:pathLst>
              <a:path w="16230600" h="1718834">
                <a:moveTo>
                  <a:pt x="0" y="0"/>
                </a:moveTo>
                <a:lnTo>
                  <a:pt x="16230600" y="0"/>
                </a:lnTo>
                <a:lnTo>
                  <a:pt x="16230600" y="1718834"/>
                </a:lnTo>
                <a:lnTo>
                  <a:pt x="0" y="1718834"/>
                </a:lnTo>
                <a:lnTo>
                  <a:pt x="0" y="0"/>
                </a:lnTo>
                <a:close/>
              </a:path>
            </a:pathLst>
          </a:custGeom>
          <a:blipFill>
            <a:blip r:embed="rId3"/>
            <a:stretch>
              <a:fillRect t="-86495"/>
            </a:stretch>
          </a:blipFill>
        </p:spPr>
      </p:sp>
      <p:grpSp>
        <p:nvGrpSpPr>
          <p:cNvPr id="3" name="Group 3"/>
          <p:cNvGrpSpPr/>
          <p:nvPr/>
        </p:nvGrpSpPr>
        <p:grpSpPr>
          <a:xfrm>
            <a:off x="809120" y="3991689"/>
            <a:ext cx="16450180" cy="5208743"/>
            <a:chOff x="0" y="0"/>
            <a:chExt cx="8003525" cy="2534216"/>
          </a:xfrm>
        </p:grpSpPr>
        <p:sp>
          <p:nvSpPr>
            <p:cNvPr id="4" name="Freeform 4"/>
            <p:cNvSpPr/>
            <p:nvPr/>
          </p:nvSpPr>
          <p:spPr>
            <a:xfrm>
              <a:off x="0" y="0"/>
              <a:ext cx="8003525" cy="2534216"/>
            </a:xfrm>
            <a:custGeom>
              <a:avLst/>
              <a:gdLst/>
              <a:ahLst/>
              <a:cxnLst/>
              <a:rect l="l" t="t" r="r" b="b"/>
              <a:pathLst>
                <a:path w="8003525" h="2534216">
                  <a:moveTo>
                    <a:pt x="0" y="0"/>
                  </a:moveTo>
                  <a:lnTo>
                    <a:pt x="8003525" y="0"/>
                  </a:lnTo>
                  <a:lnTo>
                    <a:pt x="8003525" y="2534216"/>
                  </a:lnTo>
                  <a:lnTo>
                    <a:pt x="0" y="2534216"/>
                  </a:lnTo>
                  <a:close/>
                </a:path>
              </a:pathLst>
            </a:custGeom>
            <a:solidFill>
              <a:srgbClr val="EFEFEF"/>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Freeform 6"/>
          <p:cNvSpPr/>
          <p:nvPr/>
        </p:nvSpPr>
        <p:spPr>
          <a:xfrm rot="-8100000">
            <a:off x="15911250" y="-1797322"/>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2435167" y="635190"/>
            <a:ext cx="13417666" cy="1147572"/>
          </a:xfrm>
          <a:prstGeom prst="rect">
            <a:avLst/>
          </a:prstGeom>
        </p:spPr>
        <p:txBody>
          <a:bodyPr lIns="0" tIns="0" rIns="0" bIns="0" rtlCol="0" anchor="t">
            <a:spAutoFit/>
          </a:bodyPr>
          <a:lstStyle/>
          <a:p>
            <a:pPr algn="ctr">
              <a:lnSpc>
                <a:spcPts val="9197"/>
              </a:lnSpc>
            </a:pPr>
            <a:r>
              <a:rPr lang="en-US" sz="6569">
                <a:solidFill>
                  <a:srgbClr val="427BAA"/>
                </a:solidFill>
                <a:latin typeface="Arimo Bold"/>
              </a:rPr>
              <a:t>PERIODONTITIS </a:t>
            </a:r>
          </a:p>
        </p:txBody>
      </p:sp>
      <p:sp>
        <p:nvSpPr>
          <p:cNvPr id="8" name="TextBox 8"/>
          <p:cNvSpPr txBox="1"/>
          <p:nvPr/>
        </p:nvSpPr>
        <p:spPr>
          <a:xfrm>
            <a:off x="589540" y="2868374"/>
            <a:ext cx="16669760" cy="1123315"/>
          </a:xfrm>
          <a:prstGeom prst="rect">
            <a:avLst/>
          </a:prstGeom>
        </p:spPr>
        <p:txBody>
          <a:bodyPr lIns="0" tIns="0" rIns="0" bIns="0" rtlCol="0" anchor="t">
            <a:spAutoFit/>
          </a:bodyPr>
          <a:lstStyle/>
          <a:p>
            <a:pPr>
              <a:lnSpc>
                <a:spcPts val="8959"/>
              </a:lnSpc>
            </a:pPr>
            <a:r>
              <a:rPr lang="en-US" sz="6399">
                <a:solidFill>
                  <a:srgbClr val="427BAA"/>
                </a:solidFill>
                <a:latin typeface="Arimo Bold"/>
              </a:rPr>
              <a:t>Three Subcategories</a:t>
            </a:r>
          </a:p>
        </p:txBody>
      </p:sp>
      <p:sp>
        <p:nvSpPr>
          <p:cNvPr id="9" name="TextBox 9"/>
          <p:cNvSpPr txBox="1"/>
          <p:nvPr/>
        </p:nvSpPr>
        <p:spPr>
          <a:xfrm>
            <a:off x="1250337" y="3575683"/>
            <a:ext cx="15348166" cy="5926455"/>
          </a:xfrm>
          <a:prstGeom prst="rect">
            <a:avLst/>
          </a:prstGeom>
        </p:spPr>
        <p:txBody>
          <a:bodyPr lIns="0" tIns="0" rIns="0" bIns="0" rtlCol="0" anchor="t">
            <a:spAutoFit/>
          </a:bodyPr>
          <a:lstStyle/>
          <a:p>
            <a:pPr>
              <a:lnSpc>
                <a:spcPts val="6719"/>
              </a:lnSpc>
            </a:pPr>
            <a:endParaRPr/>
          </a:p>
          <a:p>
            <a:pPr marL="1036320" lvl="1" indent="-518160">
              <a:lnSpc>
                <a:spcPts val="6719"/>
              </a:lnSpc>
              <a:buFont typeface="Arial"/>
              <a:buChar char="•"/>
            </a:pPr>
            <a:r>
              <a:rPr lang="en-US" sz="4800">
                <a:solidFill>
                  <a:srgbClr val="427BAA"/>
                </a:solidFill>
                <a:latin typeface="Arimo Bold"/>
              </a:rPr>
              <a:t>Periodontitis</a:t>
            </a:r>
          </a:p>
          <a:p>
            <a:pPr marL="1036320" lvl="1" indent="-518160">
              <a:lnSpc>
                <a:spcPts val="6719"/>
              </a:lnSpc>
              <a:buFont typeface="Arial"/>
              <a:buChar char="•"/>
            </a:pPr>
            <a:r>
              <a:rPr lang="en-US" sz="4800">
                <a:solidFill>
                  <a:srgbClr val="427BAA"/>
                </a:solidFill>
                <a:latin typeface="Arimo Bold"/>
              </a:rPr>
              <a:t>Periodontitis as a Manifestation of systemic disease</a:t>
            </a:r>
          </a:p>
          <a:p>
            <a:pPr marL="1036320" lvl="1" indent="-518160">
              <a:lnSpc>
                <a:spcPts val="6719"/>
              </a:lnSpc>
              <a:buFont typeface="Arial"/>
              <a:buChar char="•"/>
            </a:pPr>
            <a:r>
              <a:rPr lang="en-US" sz="4800">
                <a:solidFill>
                  <a:srgbClr val="427BAA"/>
                </a:solidFill>
                <a:latin typeface="Arimo Bold"/>
              </a:rPr>
              <a:t>Necrotizing Periodontal Diseases</a:t>
            </a:r>
          </a:p>
          <a:p>
            <a:pPr>
              <a:lnSpc>
                <a:spcPts val="6719"/>
              </a:lnSpc>
            </a:pPr>
            <a:endParaRPr lang="en-US" sz="4800">
              <a:solidFill>
                <a:srgbClr val="427BAA"/>
              </a:solidFill>
              <a:latin typeface="Arimo Bold"/>
            </a:endParaRPr>
          </a:p>
          <a:p>
            <a:pPr>
              <a:lnSpc>
                <a:spcPts val="6719"/>
              </a:lnSpc>
            </a:pPr>
            <a:endParaRPr lang="en-US" sz="4800">
              <a:solidFill>
                <a:srgbClr val="427BAA"/>
              </a:solidFill>
              <a:latin typeface="Arimo Bold"/>
            </a:endParaRPr>
          </a:p>
        </p:txBody>
      </p:sp>
      <p:sp>
        <p:nvSpPr>
          <p:cNvPr id="10" name="Freeform 10"/>
          <p:cNvSpPr/>
          <p:nvPr/>
        </p:nvSpPr>
        <p:spPr>
          <a:xfrm>
            <a:off x="-1657587" y="7784289"/>
            <a:ext cx="5998038" cy="6154704"/>
          </a:xfrm>
          <a:custGeom>
            <a:avLst/>
            <a:gdLst/>
            <a:ahLst/>
            <a:cxnLst/>
            <a:rect l="l" t="t" r="r" b="b"/>
            <a:pathLst>
              <a:path w="5998038" h="6154704">
                <a:moveTo>
                  <a:pt x="0" y="0"/>
                </a:moveTo>
                <a:lnTo>
                  <a:pt x="5998039" y="0"/>
                </a:lnTo>
                <a:lnTo>
                  <a:pt x="5998039" y="6154704"/>
                </a:lnTo>
                <a:lnTo>
                  <a:pt x="0" y="6154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15396215" y="9958967"/>
            <a:ext cx="2666901" cy="158750"/>
          </a:xfrm>
          <a:prstGeom prst="rect">
            <a:avLst/>
          </a:prstGeom>
        </p:spPr>
        <p:txBody>
          <a:bodyPr lIns="0" tIns="0" rIns="0" bIns="0" rtlCol="0" anchor="t">
            <a:spAutoFit/>
          </a:bodyPr>
          <a:lstStyle/>
          <a:p>
            <a:pPr algn="ctr">
              <a:lnSpc>
                <a:spcPts val="1299"/>
              </a:lnSpc>
              <a:spcBef>
                <a:spcPct val="0"/>
              </a:spcBef>
            </a:pPr>
            <a:r>
              <a:rPr lang="en-US" sz="999">
                <a:solidFill>
                  <a:srgbClr val="427BAA"/>
                </a:solidFill>
                <a:latin typeface="Arimo"/>
              </a:rPr>
              <a:t>Tonetti, MS, Greenwell, H, Kornman, KS. 2018.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1028700" y="8398883"/>
            <a:ext cx="16230600" cy="1718834"/>
          </a:xfrm>
          <a:custGeom>
            <a:avLst/>
            <a:gdLst/>
            <a:ahLst/>
            <a:cxnLst/>
            <a:rect l="l" t="t" r="r" b="b"/>
            <a:pathLst>
              <a:path w="16230600" h="1718834">
                <a:moveTo>
                  <a:pt x="0" y="0"/>
                </a:moveTo>
                <a:lnTo>
                  <a:pt x="16230600" y="0"/>
                </a:lnTo>
                <a:lnTo>
                  <a:pt x="16230600" y="1718834"/>
                </a:lnTo>
                <a:lnTo>
                  <a:pt x="0" y="1718834"/>
                </a:lnTo>
                <a:lnTo>
                  <a:pt x="0" y="0"/>
                </a:lnTo>
                <a:close/>
              </a:path>
            </a:pathLst>
          </a:custGeom>
          <a:blipFill>
            <a:blip r:embed="rId3"/>
            <a:stretch>
              <a:fillRect t="-86495"/>
            </a:stretch>
          </a:blipFill>
        </p:spPr>
      </p:sp>
      <p:grpSp>
        <p:nvGrpSpPr>
          <p:cNvPr id="3" name="Group 3"/>
          <p:cNvGrpSpPr/>
          <p:nvPr/>
        </p:nvGrpSpPr>
        <p:grpSpPr>
          <a:xfrm>
            <a:off x="918910" y="3535328"/>
            <a:ext cx="16450180" cy="5530212"/>
            <a:chOff x="0" y="0"/>
            <a:chExt cx="8003525" cy="2690620"/>
          </a:xfrm>
        </p:grpSpPr>
        <p:sp>
          <p:nvSpPr>
            <p:cNvPr id="4" name="Freeform 4"/>
            <p:cNvSpPr/>
            <p:nvPr/>
          </p:nvSpPr>
          <p:spPr>
            <a:xfrm>
              <a:off x="0" y="0"/>
              <a:ext cx="8003525" cy="2690620"/>
            </a:xfrm>
            <a:custGeom>
              <a:avLst/>
              <a:gdLst/>
              <a:ahLst/>
              <a:cxnLst/>
              <a:rect l="l" t="t" r="r" b="b"/>
              <a:pathLst>
                <a:path w="8003525" h="2690620">
                  <a:moveTo>
                    <a:pt x="0" y="0"/>
                  </a:moveTo>
                  <a:lnTo>
                    <a:pt x="8003525" y="0"/>
                  </a:lnTo>
                  <a:lnTo>
                    <a:pt x="8003525" y="2690620"/>
                  </a:lnTo>
                  <a:lnTo>
                    <a:pt x="0" y="2690620"/>
                  </a:lnTo>
                  <a:close/>
                </a:path>
              </a:pathLst>
            </a:custGeom>
            <a:solidFill>
              <a:srgbClr val="EFEFEF"/>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Freeform 6"/>
          <p:cNvSpPr/>
          <p:nvPr/>
        </p:nvSpPr>
        <p:spPr>
          <a:xfrm rot="-8100000">
            <a:off x="15911250" y="-1797322"/>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657587" y="7784289"/>
            <a:ext cx="5998038" cy="6154704"/>
          </a:xfrm>
          <a:custGeom>
            <a:avLst/>
            <a:gdLst/>
            <a:ahLst/>
            <a:cxnLst/>
            <a:rect l="l" t="t" r="r" b="b"/>
            <a:pathLst>
              <a:path w="5998038" h="6154704">
                <a:moveTo>
                  <a:pt x="0" y="0"/>
                </a:moveTo>
                <a:lnTo>
                  <a:pt x="5998039" y="0"/>
                </a:lnTo>
                <a:lnTo>
                  <a:pt x="5998039" y="6154704"/>
                </a:lnTo>
                <a:lnTo>
                  <a:pt x="0" y="6154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2215587" y="1484803"/>
            <a:ext cx="13417666" cy="1147572"/>
          </a:xfrm>
          <a:prstGeom prst="rect">
            <a:avLst/>
          </a:prstGeom>
        </p:spPr>
        <p:txBody>
          <a:bodyPr lIns="0" tIns="0" rIns="0" bIns="0" rtlCol="0" anchor="t">
            <a:spAutoFit/>
          </a:bodyPr>
          <a:lstStyle/>
          <a:p>
            <a:pPr algn="ctr">
              <a:lnSpc>
                <a:spcPts val="9197"/>
              </a:lnSpc>
            </a:pPr>
            <a:r>
              <a:rPr lang="en-US" sz="6569">
                <a:solidFill>
                  <a:srgbClr val="427BAA"/>
                </a:solidFill>
                <a:latin typeface="Arimo Bold"/>
              </a:rPr>
              <a:t>PERIODONTITIS </a:t>
            </a:r>
          </a:p>
        </p:txBody>
      </p:sp>
      <p:sp>
        <p:nvSpPr>
          <p:cNvPr id="9" name="TextBox 9"/>
          <p:cNvSpPr txBox="1"/>
          <p:nvPr/>
        </p:nvSpPr>
        <p:spPr>
          <a:xfrm>
            <a:off x="15396215" y="9958967"/>
            <a:ext cx="2666901" cy="158750"/>
          </a:xfrm>
          <a:prstGeom prst="rect">
            <a:avLst/>
          </a:prstGeom>
        </p:spPr>
        <p:txBody>
          <a:bodyPr lIns="0" tIns="0" rIns="0" bIns="0" rtlCol="0" anchor="t">
            <a:spAutoFit/>
          </a:bodyPr>
          <a:lstStyle/>
          <a:p>
            <a:pPr algn="ctr">
              <a:lnSpc>
                <a:spcPts val="1299"/>
              </a:lnSpc>
              <a:spcBef>
                <a:spcPct val="0"/>
              </a:spcBef>
            </a:pPr>
            <a:r>
              <a:rPr lang="en-US" sz="999">
                <a:solidFill>
                  <a:srgbClr val="427BAA"/>
                </a:solidFill>
                <a:latin typeface="Arimo"/>
              </a:rPr>
              <a:t>Tonetti, MS, Greenwell, H, Kornman, KS. 2018.</a:t>
            </a:r>
          </a:p>
        </p:txBody>
      </p:sp>
      <p:sp>
        <p:nvSpPr>
          <p:cNvPr id="10" name="TextBox 10"/>
          <p:cNvSpPr txBox="1"/>
          <p:nvPr/>
        </p:nvSpPr>
        <p:spPr>
          <a:xfrm>
            <a:off x="1451222" y="2068114"/>
            <a:ext cx="15917868" cy="6787515"/>
          </a:xfrm>
          <a:prstGeom prst="rect">
            <a:avLst/>
          </a:prstGeom>
        </p:spPr>
        <p:txBody>
          <a:bodyPr lIns="0" tIns="0" rIns="0" bIns="0" rtlCol="0" anchor="t">
            <a:spAutoFit/>
          </a:bodyPr>
          <a:lstStyle/>
          <a:p>
            <a:pPr>
              <a:lnSpc>
                <a:spcPts val="6240"/>
              </a:lnSpc>
              <a:spcBef>
                <a:spcPct val="0"/>
              </a:spcBef>
            </a:pPr>
            <a:endParaRPr/>
          </a:p>
          <a:p>
            <a:pPr>
              <a:lnSpc>
                <a:spcPts val="6240"/>
              </a:lnSpc>
              <a:spcBef>
                <a:spcPct val="0"/>
              </a:spcBef>
            </a:pPr>
            <a:endParaRPr/>
          </a:p>
          <a:p>
            <a:pPr>
              <a:lnSpc>
                <a:spcPts val="6719"/>
              </a:lnSpc>
            </a:pPr>
            <a:r>
              <a:rPr lang="en-US" sz="4800">
                <a:solidFill>
                  <a:srgbClr val="427BAA"/>
                </a:solidFill>
                <a:latin typeface="Arimo"/>
              </a:rPr>
              <a:t>A patient is a periodontitis case in the context of clinical care if:</a:t>
            </a:r>
          </a:p>
          <a:p>
            <a:pPr marL="1036320" lvl="1" indent="-518160" algn="just">
              <a:lnSpc>
                <a:spcPts val="6719"/>
              </a:lnSpc>
              <a:buFont typeface="Arial"/>
              <a:buChar char="•"/>
            </a:pPr>
            <a:r>
              <a:rPr lang="en-US" sz="4800">
                <a:solidFill>
                  <a:srgbClr val="427BAA"/>
                </a:solidFill>
                <a:latin typeface="Arimo"/>
              </a:rPr>
              <a:t>Interdental CAL is detectable at ≥2 non-adjacent teeth or</a:t>
            </a:r>
          </a:p>
          <a:p>
            <a:pPr marL="1036320" lvl="1" indent="-518160">
              <a:lnSpc>
                <a:spcPts val="7440"/>
              </a:lnSpc>
              <a:buFont typeface="Arial"/>
              <a:buChar char="•"/>
            </a:pPr>
            <a:r>
              <a:rPr lang="en-US" sz="4800">
                <a:solidFill>
                  <a:srgbClr val="427BAA"/>
                </a:solidFill>
                <a:latin typeface="Arimo"/>
              </a:rPr>
              <a:t>Buccal CAL ≥3 mm with pocketing &gt;3 mm is detectable at ≥2 teeth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1028700" y="8398883"/>
            <a:ext cx="16230600" cy="1718834"/>
          </a:xfrm>
          <a:custGeom>
            <a:avLst/>
            <a:gdLst/>
            <a:ahLst/>
            <a:cxnLst/>
            <a:rect l="l" t="t" r="r" b="b"/>
            <a:pathLst>
              <a:path w="16230600" h="1718834">
                <a:moveTo>
                  <a:pt x="0" y="0"/>
                </a:moveTo>
                <a:lnTo>
                  <a:pt x="16230600" y="0"/>
                </a:lnTo>
                <a:lnTo>
                  <a:pt x="16230600" y="1718834"/>
                </a:lnTo>
                <a:lnTo>
                  <a:pt x="0" y="1718834"/>
                </a:lnTo>
                <a:lnTo>
                  <a:pt x="0" y="0"/>
                </a:lnTo>
                <a:close/>
              </a:path>
            </a:pathLst>
          </a:custGeom>
          <a:blipFill>
            <a:blip r:embed="rId3"/>
            <a:stretch>
              <a:fillRect t="-86495"/>
            </a:stretch>
          </a:blipFill>
        </p:spPr>
      </p:sp>
      <p:grpSp>
        <p:nvGrpSpPr>
          <p:cNvPr id="3" name="Group 3"/>
          <p:cNvGrpSpPr/>
          <p:nvPr/>
        </p:nvGrpSpPr>
        <p:grpSpPr>
          <a:xfrm>
            <a:off x="809120" y="3520259"/>
            <a:ext cx="16450180" cy="5208743"/>
            <a:chOff x="0" y="0"/>
            <a:chExt cx="8003525" cy="2534216"/>
          </a:xfrm>
        </p:grpSpPr>
        <p:sp>
          <p:nvSpPr>
            <p:cNvPr id="4" name="Freeform 4"/>
            <p:cNvSpPr/>
            <p:nvPr/>
          </p:nvSpPr>
          <p:spPr>
            <a:xfrm>
              <a:off x="0" y="0"/>
              <a:ext cx="8003525" cy="2534216"/>
            </a:xfrm>
            <a:custGeom>
              <a:avLst/>
              <a:gdLst/>
              <a:ahLst/>
              <a:cxnLst/>
              <a:rect l="l" t="t" r="r" b="b"/>
              <a:pathLst>
                <a:path w="8003525" h="2534216">
                  <a:moveTo>
                    <a:pt x="0" y="0"/>
                  </a:moveTo>
                  <a:lnTo>
                    <a:pt x="8003525" y="0"/>
                  </a:lnTo>
                  <a:lnTo>
                    <a:pt x="8003525" y="2534216"/>
                  </a:lnTo>
                  <a:lnTo>
                    <a:pt x="0" y="2534216"/>
                  </a:lnTo>
                  <a:close/>
                </a:path>
              </a:pathLst>
            </a:custGeom>
            <a:solidFill>
              <a:srgbClr val="EFEFEF"/>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Freeform 6"/>
          <p:cNvSpPr/>
          <p:nvPr/>
        </p:nvSpPr>
        <p:spPr>
          <a:xfrm rot="-8100000">
            <a:off x="15911250" y="-1797322"/>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657587" y="7784289"/>
            <a:ext cx="5998038" cy="6154704"/>
          </a:xfrm>
          <a:custGeom>
            <a:avLst/>
            <a:gdLst/>
            <a:ahLst/>
            <a:cxnLst/>
            <a:rect l="l" t="t" r="r" b="b"/>
            <a:pathLst>
              <a:path w="5998038" h="6154704">
                <a:moveTo>
                  <a:pt x="0" y="0"/>
                </a:moveTo>
                <a:lnTo>
                  <a:pt x="5998039" y="0"/>
                </a:lnTo>
                <a:lnTo>
                  <a:pt x="5998039" y="6154704"/>
                </a:lnTo>
                <a:lnTo>
                  <a:pt x="0" y="6154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15396215" y="9958967"/>
            <a:ext cx="2666901" cy="158750"/>
          </a:xfrm>
          <a:prstGeom prst="rect">
            <a:avLst/>
          </a:prstGeom>
        </p:spPr>
        <p:txBody>
          <a:bodyPr lIns="0" tIns="0" rIns="0" bIns="0" rtlCol="0" anchor="t">
            <a:spAutoFit/>
          </a:bodyPr>
          <a:lstStyle/>
          <a:p>
            <a:pPr algn="ctr">
              <a:lnSpc>
                <a:spcPts val="1299"/>
              </a:lnSpc>
              <a:spcBef>
                <a:spcPct val="0"/>
              </a:spcBef>
            </a:pPr>
            <a:r>
              <a:rPr lang="en-US" sz="999">
                <a:solidFill>
                  <a:srgbClr val="427BAA"/>
                </a:solidFill>
                <a:latin typeface="Arimo"/>
              </a:rPr>
              <a:t>Tonetti, MS, Greenwell, H, Kornman, KS. 2018.</a:t>
            </a:r>
          </a:p>
        </p:txBody>
      </p:sp>
      <p:sp>
        <p:nvSpPr>
          <p:cNvPr id="9" name="TextBox 9"/>
          <p:cNvSpPr txBox="1"/>
          <p:nvPr/>
        </p:nvSpPr>
        <p:spPr>
          <a:xfrm>
            <a:off x="763335" y="3022338"/>
            <a:ext cx="17299781" cy="5376545"/>
          </a:xfrm>
          <a:prstGeom prst="rect">
            <a:avLst/>
          </a:prstGeom>
        </p:spPr>
        <p:txBody>
          <a:bodyPr lIns="0" tIns="0" rIns="0" bIns="0" rtlCol="0" anchor="t">
            <a:spAutoFit/>
          </a:bodyPr>
          <a:lstStyle/>
          <a:p>
            <a:pPr algn="ctr">
              <a:lnSpc>
                <a:spcPts val="7279"/>
              </a:lnSpc>
              <a:spcBef>
                <a:spcPct val="0"/>
              </a:spcBef>
            </a:pPr>
            <a:r>
              <a:rPr lang="en-US" sz="5199">
                <a:solidFill>
                  <a:srgbClr val="427BAA"/>
                </a:solidFill>
                <a:latin typeface="Arimo"/>
              </a:rPr>
              <a:t> </a:t>
            </a:r>
          </a:p>
          <a:p>
            <a:pPr>
              <a:lnSpc>
                <a:spcPts val="5880"/>
              </a:lnSpc>
              <a:spcBef>
                <a:spcPct val="0"/>
              </a:spcBef>
            </a:pPr>
            <a:r>
              <a:rPr lang="en-US" sz="4200">
                <a:solidFill>
                  <a:srgbClr val="427BAA"/>
                </a:solidFill>
                <a:latin typeface="Arimo"/>
              </a:rPr>
              <a:t>Includes three components:</a:t>
            </a:r>
          </a:p>
          <a:p>
            <a:pPr marL="906780" lvl="1" indent="-453390">
              <a:lnSpc>
                <a:spcPts val="5880"/>
              </a:lnSpc>
              <a:buFont typeface="Arial"/>
              <a:buChar char="•"/>
            </a:pPr>
            <a:r>
              <a:rPr lang="en-US" sz="4200">
                <a:solidFill>
                  <a:srgbClr val="427BAA"/>
                </a:solidFill>
                <a:latin typeface="Arimo"/>
              </a:rPr>
              <a:t>Identification of a patient as a periodontitis case</a:t>
            </a:r>
          </a:p>
          <a:p>
            <a:pPr marL="906780" lvl="1" indent="-453390">
              <a:lnSpc>
                <a:spcPts val="5880"/>
              </a:lnSpc>
              <a:buFont typeface="Arial"/>
              <a:buChar char="•"/>
            </a:pPr>
            <a:r>
              <a:rPr lang="en-US" sz="4200">
                <a:solidFill>
                  <a:srgbClr val="427BAA"/>
                </a:solidFill>
                <a:latin typeface="Arimo"/>
              </a:rPr>
              <a:t>Identification of the specific form of periodontitis </a:t>
            </a:r>
          </a:p>
          <a:p>
            <a:pPr marL="906780" lvl="1" indent="-453390">
              <a:lnSpc>
                <a:spcPts val="5880"/>
              </a:lnSpc>
              <a:buFont typeface="Arial"/>
              <a:buChar char="•"/>
            </a:pPr>
            <a:r>
              <a:rPr lang="en-US" sz="4200">
                <a:solidFill>
                  <a:srgbClr val="427BAA"/>
                </a:solidFill>
                <a:latin typeface="Arimo"/>
              </a:rPr>
              <a:t>Description of the clinical presentation and other elements that affect clinical management, prognosis, and potentially broader influences on both oral and systemic health</a:t>
            </a:r>
          </a:p>
        </p:txBody>
      </p:sp>
      <p:sp>
        <p:nvSpPr>
          <p:cNvPr id="10" name="TextBox 10"/>
          <p:cNvSpPr txBox="1"/>
          <p:nvPr/>
        </p:nvSpPr>
        <p:spPr>
          <a:xfrm>
            <a:off x="1732405" y="1132776"/>
            <a:ext cx="14603611" cy="1147572"/>
          </a:xfrm>
          <a:prstGeom prst="rect">
            <a:avLst/>
          </a:prstGeom>
        </p:spPr>
        <p:txBody>
          <a:bodyPr lIns="0" tIns="0" rIns="0" bIns="0" rtlCol="0" anchor="t">
            <a:spAutoFit/>
          </a:bodyPr>
          <a:lstStyle/>
          <a:p>
            <a:pPr algn="ctr">
              <a:lnSpc>
                <a:spcPts val="9197"/>
              </a:lnSpc>
              <a:spcBef>
                <a:spcPct val="0"/>
              </a:spcBef>
            </a:pPr>
            <a:r>
              <a:rPr lang="en-US" sz="6569">
                <a:solidFill>
                  <a:srgbClr val="427BAA"/>
                </a:solidFill>
                <a:latin typeface="Arimo Bold"/>
              </a:rPr>
              <a:t>Periodontitis Case Definition System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1028700" y="7994006"/>
            <a:ext cx="16038696" cy="1236134"/>
          </a:xfrm>
          <a:custGeom>
            <a:avLst/>
            <a:gdLst/>
            <a:ahLst/>
            <a:cxnLst/>
            <a:rect l="l" t="t" r="r" b="b"/>
            <a:pathLst>
              <a:path w="16038696" h="1236134">
                <a:moveTo>
                  <a:pt x="0" y="0"/>
                </a:moveTo>
                <a:lnTo>
                  <a:pt x="16038696" y="0"/>
                </a:lnTo>
                <a:lnTo>
                  <a:pt x="16038696" y="1236134"/>
                </a:lnTo>
                <a:lnTo>
                  <a:pt x="0" y="1236134"/>
                </a:lnTo>
                <a:lnTo>
                  <a:pt x="0" y="0"/>
                </a:lnTo>
                <a:close/>
              </a:path>
            </a:pathLst>
          </a:custGeom>
          <a:blipFill>
            <a:blip r:embed="rId3"/>
            <a:stretch>
              <a:fillRect t="-137551" b="-18702"/>
            </a:stretch>
          </a:blipFill>
        </p:spPr>
      </p:sp>
      <p:grpSp>
        <p:nvGrpSpPr>
          <p:cNvPr id="3" name="Group 3"/>
          <p:cNvGrpSpPr/>
          <p:nvPr/>
        </p:nvGrpSpPr>
        <p:grpSpPr>
          <a:xfrm>
            <a:off x="809120" y="4049557"/>
            <a:ext cx="16450180" cy="4562517"/>
            <a:chOff x="0" y="0"/>
            <a:chExt cx="8003525" cy="2219806"/>
          </a:xfrm>
        </p:grpSpPr>
        <p:sp>
          <p:nvSpPr>
            <p:cNvPr id="4" name="Freeform 4"/>
            <p:cNvSpPr/>
            <p:nvPr/>
          </p:nvSpPr>
          <p:spPr>
            <a:xfrm>
              <a:off x="0" y="0"/>
              <a:ext cx="8003525" cy="2219806"/>
            </a:xfrm>
            <a:custGeom>
              <a:avLst/>
              <a:gdLst/>
              <a:ahLst/>
              <a:cxnLst/>
              <a:rect l="l" t="t" r="r" b="b"/>
              <a:pathLst>
                <a:path w="8003525" h="2219806">
                  <a:moveTo>
                    <a:pt x="0" y="0"/>
                  </a:moveTo>
                  <a:lnTo>
                    <a:pt x="8003525" y="0"/>
                  </a:lnTo>
                  <a:lnTo>
                    <a:pt x="8003525" y="2219806"/>
                  </a:lnTo>
                  <a:lnTo>
                    <a:pt x="0" y="2219806"/>
                  </a:lnTo>
                  <a:close/>
                </a:path>
              </a:pathLst>
            </a:custGeom>
            <a:solidFill>
              <a:srgbClr val="EFEFEF"/>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TextBox 6"/>
          <p:cNvSpPr txBox="1"/>
          <p:nvPr/>
        </p:nvSpPr>
        <p:spPr>
          <a:xfrm>
            <a:off x="1970244" y="4322322"/>
            <a:ext cx="14155608" cy="4118610"/>
          </a:xfrm>
          <a:prstGeom prst="rect">
            <a:avLst/>
          </a:prstGeom>
        </p:spPr>
        <p:txBody>
          <a:bodyPr lIns="0" tIns="0" rIns="0" bIns="0" rtlCol="0" anchor="t">
            <a:spAutoFit/>
          </a:bodyPr>
          <a:lstStyle/>
          <a:p>
            <a:pPr>
              <a:lnSpc>
                <a:spcPts val="5460"/>
              </a:lnSpc>
              <a:spcBef>
                <a:spcPct val="0"/>
              </a:spcBef>
            </a:pPr>
            <a:r>
              <a:rPr lang="en-US" sz="4200">
                <a:solidFill>
                  <a:srgbClr val="427BAA"/>
                </a:solidFill>
                <a:latin typeface="Arimo"/>
              </a:rPr>
              <a:t>Systemic disorders that have a major impact on the loss of periodontal tissue by influencing periodontal inflammation</a:t>
            </a:r>
          </a:p>
          <a:p>
            <a:pPr marL="906780" lvl="1" indent="-453390">
              <a:lnSpc>
                <a:spcPts val="5460"/>
              </a:lnSpc>
              <a:buFont typeface="Arial"/>
              <a:buChar char="•"/>
            </a:pPr>
            <a:r>
              <a:rPr lang="en-US" sz="4200">
                <a:solidFill>
                  <a:srgbClr val="427BAA"/>
                </a:solidFill>
                <a:latin typeface="Arimo"/>
              </a:rPr>
              <a:t>Diseases associated with immunologic disorders, metabolic and endocrine disorders, acquired immunodeficiency diseases, inflammatory diseases, other disorders that may affect periodontal tissue</a:t>
            </a:r>
          </a:p>
        </p:txBody>
      </p:sp>
      <p:sp>
        <p:nvSpPr>
          <p:cNvPr id="7" name="Freeform 7"/>
          <p:cNvSpPr/>
          <p:nvPr/>
        </p:nvSpPr>
        <p:spPr>
          <a:xfrm rot="7659121">
            <a:off x="-3004034" y="7204502"/>
            <a:ext cx="6008069" cy="6164996"/>
          </a:xfrm>
          <a:custGeom>
            <a:avLst/>
            <a:gdLst/>
            <a:ahLst/>
            <a:cxnLst/>
            <a:rect l="l" t="t" r="r" b="b"/>
            <a:pathLst>
              <a:path w="6008069" h="6164996">
                <a:moveTo>
                  <a:pt x="0" y="0"/>
                </a:moveTo>
                <a:lnTo>
                  <a:pt x="6008068" y="0"/>
                </a:lnTo>
                <a:lnTo>
                  <a:pt x="6008068"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5400000">
            <a:off x="14055399" y="7553923"/>
            <a:ext cx="8465202" cy="2116301"/>
          </a:xfrm>
          <a:custGeom>
            <a:avLst/>
            <a:gdLst/>
            <a:ahLst/>
            <a:cxnLst/>
            <a:rect l="l" t="t" r="r" b="b"/>
            <a:pathLst>
              <a:path w="8465202" h="2116301">
                <a:moveTo>
                  <a:pt x="0" y="0"/>
                </a:moveTo>
                <a:lnTo>
                  <a:pt x="8465202" y="0"/>
                </a:lnTo>
                <a:lnTo>
                  <a:pt x="8465202" y="2116301"/>
                </a:lnTo>
                <a:lnTo>
                  <a:pt x="0" y="21163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0" y="992958"/>
            <a:ext cx="18288000" cy="3682327"/>
          </a:xfrm>
          <a:prstGeom prst="rect">
            <a:avLst/>
          </a:prstGeom>
        </p:spPr>
        <p:txBody>
          <a:bodyPr lIns="0" tIns="0" rIns="0" bIns="0" rtlCol="0" anchor="t">
            <a:spAutoFit/>
          </a:bodyPr>
          <a:lstStyle/>
          <a:p>
            <a:pPr algn="ctr">
              <a:lnSpc>
                <a:spcPts val="9789"/>
              </a:lnSpc>
              <a:spcBef>
                <a:spcPct val="0"/>
              </a:spcBef>
            </a:pPr>
            <a:r>
              <a:rPr lang="en-US" sz="6569">
                <a:solidFill>
                  <a:srgbClr val="427BAA"/>
                </a:solidFill>
                <a:latin typeface="Arimo Bold"/>
              </a:rPr>
              <a:t>Periodontitis as a Direct Manifestation of Systemic Diseases</a:t>
            </a:r>
          </a:p>
          <a:p>
            <a:pPr algn="ctr">
              <a:lnSpc>
                <a:spcPts val="9789"/>
              </a:lnSpc>
              <a:spcBef>
                <a:spcPct val="0"/>
              </a:spcBef>
            </a:pPr>
            <a:endParaRPr lang="en-US" sz="6569">
              <a:solidFill>
                <a:srgbClr val="427BAA"/>
              </a:solidFill>
              <a:latin typeface="Arimo Bold"/>
            </a:endParaRPr>
          </a:p>
        </p:txBody>
      </p:sp>
      <p:sp>
        <p:nvSpPr>
          <p:cNvPr id="10" name="TextBox 10"/>
          <p:cNvSpPr txBox="1"/>
          <p:nvPr/>
        </p:nvSpPr>
        <p:spPr>
          <a:xfrm>
            <a:off x="13201650" y="9550545"/>
            <a:ext cx="8115300" cy="301847"/>
          </a:xfrm>
          <a:prstGeom prst="rect">
            <a:avLst/>
          </a:prstGeom>
        </p:spPr>
        <p:txBody>
          <a:bodyPr lIns="0" tIns="0" rIns="0" bIns="0" rtlCol="0" anchor="t">
            <a:spAutoFit/>
          </a:bodyPr>
          <a:lstStyle/>
          <a:p>
            <a:pPr>
              <a:lnSpc>
                <a:spcPts val="2252"/>
              </a:lnSpc>
              <a:spcBef>
                <a:spcPct val="0"/>
              </a:spcBef>
            </a:pPr>
            <a:r>
              <a:rPr lang="en-US" sz="1732">
                <a:solidFill>
                  <a:srgbClr val="427BAA"/>
                </a:solidFill>
                <a:latin typeface="Arimo"/>
              </a:rPr>
              <a:t>Albandar, JM, Susin, C, Hughes, FJ. 2018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1028700" y="8116363"/>
            <a:ext cx="16201150" cy="1248655"/>
          </a:xfrm>
          <a:custGeom>
            <a:avLst/>
            <a:gdLst/>
            <a:ahLst/>
            <a:cxnLst/>
            <a:rect l="l" t="t" r="r" b="b"/>
            <a:pathLst>
              <a:path w="16201150" h="1248655">
                <a:moveTo>
                  <a:pt x="0" y="0"/>
                </a:moveTo>
                <a:lnTo>
                  <a:pt x="16201150" y="0"/>
                </a:lnTo>
                <a:lnTo>
                  <a:pt x="16201150" y="1248654"/>
                </a:lnTo>
                <a:lnTo>
                  <a:pt x="0" y="1248654"/>
                </a:lnTo>
                <a:lnTo>
                  <a:pt x="0" y="0"/>
                </a:lnTo>
                <a:close/>
              </a:path>
            </a:pathLst>
          </a:custGeom>
          <a:blipFill>
            <a:blip r:embed="rId3"/>
            <a:stretch>
              <a:fillRect t="-137551" b="-18702"/>
            </a:stretch>
          </a:blipFill>
        </p:spPr>
      </p:sp>
      <p:grpSp>
        <p:nvGrpSpPr>
          <p:cNvPr id="3" name="Group 3"/>
          <p:cNvGrpSpPr/>
          <p:nvPr/>
        </p:nvGrpSpPr>
        <p:grpSpPr>
          <a:xfrm>
            <a:off x="779670" y="3531946"/>
            <a:ext cx="16450180" cy="5208743"/>
            <a:chOff x="0" y="0"/>
            <a:chExt cx="8003525" cy="2534216"/>
          </a:xfrm>
        </p:grpSpPr>
        <p:sp>
          <p:nvSpPr>
            <p:cNvPr id="4" name="Freeform 4"/>
            <p:cNvSpPr/>
            <p:nvPr/>
          </p:nvSpPr>
          <p:spPr>
            <a:xfrm>
              <a:off x="0" y="0"/>
              <a:ext cx="8003525" cy="2534216"/>
            </a:xfrm>
            <a:custGeom>
              <a:avLst/>
              <a:gdLst/>
              <a:ahLst/>
              <a:cxnLst/>
              <a:rect l="l" t="t" r="r" b="b"/>
              <a:pathLst>
                <a:path w="8003525" h="2534216">
                  <a:moveTo>
                    <a:pt x="0" y="0"/>
                  </a:moveTo>
                  <a:lnTo>
                    <a:pt x="8003525" y="0"/>
                  </a:lnTo>
                  <a:lnTo>
                    <a:pt x="8003525" y="2534216"/>
                  </a:lnTo>
                  <a:lnTo>
                    <a:pt x="0" y="2534216"/>
                  </a:lnTo>
                  <a:close/>
                </a:path>
              </a:pathLst>
            </a:custGeom>
            <a:solidFill>
              <a:srgbClr val="EFEFEF"/>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TextBox 6"/>
          <p:cNvSpPr txBox="1"/>
          <p:nvPr/>
        </p:nvSpPr>
        <p:spPr>
          <a:xfrm>
            <a:off x="1325038" y="3083907"/>
            <a:ext cx="15637925" cy="5270627"/>
          </a:xfrm>
          <a:prstGeom prst="rect">
            <a:avLst/>
          </a:prstGeom>
        </p:spPr>
        <p:txBody>
          <a:bodyPr lIns="0" tIns="0" rIns="0" bIns="0" rtlCol="0" anchor="t">
            <a:spAutoFit/>
          </a:bodyPr>
          <a:lstStyle/>
          <a:p>
            <a:pPr>
              <a:lnSpc>
                <a:spcPts val="8344"/>
              </a:lnSpc>
              <a:spcBef>
                <a:spcPct val="0"/>
              </a:spcBef>
            </a:pPr>
            <a:endParaRPr/>
          </a:p>
          <a:p>
            <a:pPr marL="1209041" lvl="1" indent="-604520">
              <a:lnSpc>
                <a:spcPts val="8344"/>
              </a:lnSpc>
              <a:buFont typeface="Arial"/>
              <a:buChar char="•"/>
            </a:pPr>
            <a:r>
              <a:rPr lang="en-US" sz="5600">
                <a:solidFill>
                  <a:srgbClr val="427BAA"/>
                </a:solidFill>
                <a:latin typeface="Arimo"/>
              </a:rPr>
              <a:t>History of pain </a:t>
            </a:r>
          </a:p>
          <a:p>
            <a:pPr marL="1209041" lvl="1" indent="-604520">
              <a:lnSpc>
                <a:spcPts val="8344"/>
              </a:lnSpc>
              <a:buFont typeface="Arial"/>
              <a:buChar char="•"/>
            </a:pPr>
            <a:r>
              <a:rPr lang="en-US" sz="5600">
                <a:solidFill>
                  <a:srgbClr val="427BAA"/>
                </a:solidFill>
                <a:latin typeface="Arimo"/>
              </a:rPr>
              <a:t>Presence of ulceration of the gingival margin  </a:t>
            </a:r>
          </a:p>
          <a:p>
            <a:pPr marL="1209041" lvl="1" indent="-604520">
              <a:lnSpc>
                <a:spcPts val="8344"/>
              </a:lnSpc>
              <a:buFont typeface="Arial"/>
              <a:buChar char="•"/>
            </a:pPr>
            <a:r>
              <a:rPr lang="en-US" sz="5600">
                <a:solidFill>
                  <a:srgbClr val="427BAA"/>
                </a:solidFill>
                <a:latin typeface="Arimo"/>
              </a:rPr>
              <a:t>Decapitated gingival papillae </a:t>
            </a:r>
          </a:p>
          <a:p>
            <a:pPr marL="1209041" lvl="1" indent="-604520">
              <a:lnSpc>
                <a:spcPts val="8344"/>
              </a:lnSpc>
              <a:buFont typeface="Arial"/>
              <a:buChar char="•"/>
            </a:pPr>
            <a:r>
              <a:rPr lang="en-US" sz="5600">
                <a:solidFill>
                  <a:srgbClr val="427BAA"/>
                </a:solidFill>
                <a:latin typeface="Arimo"/>
              </a:rPr>
              <a:t>Exposure of the marginal alveolar bone</a:t>
            </a:r>
          </a:p>
        </p:txBody>
      </p:sp>
      <p:sp>
        <p:nvSpPr>
          <p:cNvPr id="7" name="Freeform 7"/>
          <p:cNvSpPr/>
          <p:nvPr/>
        </p:nvSpPr>
        <p:spPr>
          <a:xfrm rot="7659121">
            <a:off x="-3066408" y="6567280"/>
            <a:ext cx="6008069" cy="6164996"/>
          </a:xfrm>
          <a:custGeom>
            <a:avLst/>
            <a:gdLst/>
            <a:ahLst/>
            <a:cxnLst/>
            <a:rect l="l" t="t" r="r" b="b"/>
            <a:pathLst>
              <a:path w="6008069" h="6164996">
                <a:moveTo>
                  <a:pt x="0" y="0"/>
                </a:moveTo>
                <a:lnTo>
                  <a:pt x="6008068" y="0"/>
                </a:lnTo>
                <a:lnTo>
                  <a:pt x="6008068"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5400000">
            <a:off x="14055399" y="7553923"/>
            <a:ext cx="8465202" cy="2116301"/>
          </a:xfrm>
          <a:custGeom>
            <a:avLst/>
            <a:gdLst/>
            <a:ahLst/>
            <a:cxnLst/>
            <a:rect l="l" t="t" r="r" b="b"/>
            <a:pathLst>
              <a:path w="8465202" h="2116301">
                <a:moveTo>
                  <a:pt x="0" y="0"/>
                </a:moveTo>
                <a:lnTo>
                  <a:pt x="8465202" y="0"/>
                </a:lnTo>
                <a:lnTo>
                  <a:pt x="8465202" y="2116301"/>
                </a:lnTo>
                <a:lnTo>
                  <a:pt x="0" y="21163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4230687" y="1222312"/>
            <a:ext cx="9826626" cy="1205827"/>
          </a:xfrm>
          <a:prstGeom prst="rect">
            <a:avLst/>
          </a:prstGeom>
        </p:spPr>
        <p:txBody>
          <a:bodyPr lIns="0" tIns="0" rIns="0" bIns="0" rtlCol="0" anchor="t">
            <a:spAutoFit/>
          </a:bodyPr>
          <a:lstStyle/>
          <a:p>
            <a:pPr algn="ctr">
              <a:lnSpc>
                <a:spcPts val="9789"/>
              </a:lnSpc>
              <a:spcBef>
                <a:spcPct val="0"/>
              </a:spcBef>
            </a:pPr>
            <a:r>
              <a:rPr lang="en-US" sz="6569">
                <a:solidFill>
                  <a:srgbClr val="427BAA"/>
                </a:solidFill>
                <a:latin typeface="Arimo Bold"/>
              </a:rPr>
              <a:t>Necrotizing periodontitis</a:t>
            </a:r>
          </a:p>
        </p:txBody>
      </p:sp>
      <p:sp>
        <p:nvSpPr>
          <p:cNvPr id="10" name="TextBox 10"/>
          <p:cNvSpPr txBox="1"/>
          <p:nvPr/>
        </p:nvSpPr>
        <p:spPr>
          <a:xfrm>
            <a:off x="14898886" y="9999342"/>
            <a:ext cx="2666901" cy="158750"/>
          </a:xfrm>
          <a:prstGeom prst="rect">
            <a:avLst/>
          </a:prstGeom>
        </p:spPr>
        <p:txBody>
          <a:bodyPr lIns="0" tIns="0" rIns="0" bIns="0" rtlCol="0" anchor="t">
            <a:spAutoFit/>
          </a:bodyPr>
          <a:lstStyle/>
          <a:p>
            <a:pPr algn="ctr">
              <a:lnSpc>
                <a:spcPts val="1299"/>
              </a:lnSpc>
              <a:spcBef>
                <a:spcPct val="0"/>
              </a:spcBef>
            </a:pPr>
            <a:r>
              <a:rPr lang="en-US" sz="999">
                <a:solidFill>
                  <a:srgbClr val="427BAA"/>
                </a:solidFill>
                <a:latin typeface="Arimo"/>
              </a:rPr>
              <a:t>Tonetti, MS, Greenwell, H, Kornman, KS. 2018.</a:t>
            </a:r>
          </a:p>
        </p:txBody>
      </p:sp>
      <p:sp>
        <p:nvSpPr>
          <p:cNvPr id="11" name="TextBox 11"/>
          <p:cNvSpPr txBox="1"/>
          <p:nvPr/>
        </p:nvSpPr>
        <p:spPr>
          <a:xfrm>
            <a:off x="16468902" y="9850117"/>
            <a:ext cx="988120" cy="158750"/>
          </a:xfrm>
          <a:prstGeom prst="rect">
            <a:avLst/>
          </a:prstGeom>
        </p:spPr>
        <p:txBody>
          <a:bodyPr lIns="0" tIns="0" rIns="0" bIns="0" rtlCol="0" anchor="t">
            <a:spAutoFit/>
          </a:bodyPr>
          <a:lstStyle/>
          <a:p>
            <a:pPr algn="ctr">
              <a:lnSpc>
                <a:spcPts val="1299"/>
              </a:lnSpc>
              <a:spcBef>
                <a:spcPct val="0"/>
              </a:spcBef>
            </a:pPr>
            <a:r>
              <a:rPr lang="en-US" sz="999">
                <a:solidFill>
                  <a:srgbClr val="427BAA"/>
                </a:solidFill>
                <a:latin typeface="Arimo"/>
              </a:rPr>
              <a:t> Lavigne, S.2020.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sp>
        <p:nvSpPr>
          <p:cNvPr id="3" name="Freeform 3"/>
          <p:cNvSpPr/>
          <p:nvPr/>
        </p:nvSpPr>
        <p:spPr>
          <a:xfrm>
            <a:off x="1632366" y="8888672"/>
            <a:ext cx="7680460" cy="813367"/>
          </a:xfrm>
          <a:custGeom>
            <a:avLst/>
            <a:gdLst/>
            <a:ahLst/>
            <a:cxnLst/>
            <a:rect l="l" t="t" r="r" b="b"/>
            <a:pathLst>
              <a:path w="7680460" h="813367">
                <a:moveTo>
                  <a:pt x="0" y="0"/>
                </a:moveTo>
                <a:lnTo>
                  <a:pt x="7680460" y="0"/>
                </a:lnTo>
                <a:lnTo>
                  <a:pt x="7680460" y="813367"/>
                </a:lnTo>
                <a:lnTo>
                  <a:pt x="0" y="813367"/>
                </a:lnTo>
                <a:lnTo>
                  <a:pt x="0" y="0"/>
                </a:lnTo>
                <a:close/>
              </a:path>
            </a:pathLst>
          </a:custGeom>
          <a:blipFill>
            <a:blip r:embed="rId4"/>
            <a:stretch>
              <a:fillRect t="-86495"/>
            </a:stretch>
          </a:blipFill>
        </p:spPr>
      </p:sp>
      <p:sp>
        <p:nvSpPr>
          <p:cNvPr id="4" name="Freeform 4"/>
          <p:cNvSpPr/>
          <p:nvPr/>
        </p:nvSpPr>
        <p:spPr>
          <a:xfrm>
            <a:off x="1576091" y="4664522"/>
            <a:ext cx="7455359" cy="957957"/>
          </a:xfrm>
          <a:custGeom>
            <a:avLst/>
            <a:gdLst/>
            <a:ahLst/>
            <a:cxnLst/>
            <a:rect l="l" t="t" r="r" b="b"/>
            <a:pathLst>
              <a:path w="7455359" h="957957">
                <a:moveTo>
                  <a:pt x="0" y="0"/>
                </a:moveTo>
                <a:lnTo>
                  <a:pt x="7455358" y="0"/>
                </a:lnTo>
                <a:lnTo>
                  <a:pt x="7455358" y="957956"/>
                </a:lnTo>
                <a:lnTo>
                  <a:pt x="0" y="957956"/>
                </a:lnTo>
                <a:lnTo>
                  <a:pt x="0" y="0"/>
                </a:lnTo>
                <a:close/>
              </a:path>
            </a:pathLst>
          </a:custGeom>
          <a:blipFill>
            <a:blip r:embed="rId4"/>
            <a:stretch>
              <a:fillRect l="-10666" t="-86495" r="-10666"/>
            </a:stretch>
          </a:blipFill>
        </p:spPr>
      </p:sp>
      <p:grpSp>
        <p:nvGrpSpPr>
          <p:cNvPr id="5" name="Group 5"/>
          <p:cNvGrpSpPr/>
          <p:nvPr/>
        </p:nvGrpSpPr>
        <p:grpSpPr>
          <a:xfrm>
            <a:off x="1547953" y="3795734"/>
            <a:ext cx="7567909" cy="1534836"/>
            <a:chOff x="0" y="0"/>
            <a:chExt cx="3682024" cy="746746"/>
          </a:xfrm>
        </p:grpSpPr>
        <p:sp>
          <p:nvSpPr>
            <p:cNvPr id="6" name="Freeform 6"/>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sp>
        <p:sp>
          <p:nvSpPr>
            <p:cNvPr id="7" name="TextBox 7"/>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8" name="Freeform 8"/>
          <p:cNvSpPr/>
          <p:nvPr/>
        </p:nvSpPr>
        <p:spPr>
          <a:xfrm>
            <a:off x="9828314" y="7951087"/>
            <a:ext cx="7680460" cy="813367"/>
          </a:xfrm>
          <a:custGeom>
            <a:avLst/>
            <a:gdLst/>
            <a:ahLst/>
            <a:cxnLst/>
            <a:rect l="l" t="t" r="r" b="b"/>
            <a:pathLst>
              <a:path w="7680460" h="813367">
                <a:moveTo>
                  <a:pt x="0" y="0"/>
                </a:moveTo>
                <a:lnTo>
                  <a:pt x="7680459" y="0"/>
                </a:lnTo>
                <a:lnTo>
                  <a:pt x="7680459" y="813367"/>
                </a:lnTo>
                <a:lnTo>
                  <a:pt x="0" y="813367"/>
                </a:lnTo>
                <a:lnTo>
                  <a:pt x="0" y="0"/>
                </a:lnTo>
                <a:close/>
              </a:path>
            </a:pathLst>
          </a:custGeom>
          <a:blipFill>
            <a:blip r:embed="rId4"/>
            <a:stretch>
              <a:fillRect t="-86495"/>
            </a:stretch>
          </a:blipFill>
        </p:spPr>
      </p:sp>
      <p:sp>
        <p:nvSpPr>
          <p:cNvPr id="9" name="Freeform 9"/>
          <p:cNvSpPr/>
          <p:nvPr/>
        </p:nvSpPr>
        <p:spPr>
          <a:xfrm>
            <a:off x="9736059" y="5717891"/>
            <a:ext cx="7680460" cy="813367"/>
          </a:xfrm>
          <a:custGeom>
            <a:avLst/>
            <a:gdLst/>
            <a:ahLst/>
            <a:cxnLst/>
            <a:rect l="l" t="t" r="r" b="b"/>
            <a:pathLst>
              <a:path w="7680460" h="813367">
                <a:moveTo>
                  <a:pt x="0" y="0"/>
                </a:moveTo>
                <a:lnTo>
                  <a:pt x="7680460" y="0"/>
                </a:lnTo>
                <a:lnTo>
                  <a:pt x="7680460" y="813368"/>
                </a:lnTo>
                <a:lnTo>
                  <a:pt x="0" y="813368"/>
                </a:lnTo>
                <a:lnTo>
                  <a:pt x="0" y="0"/>
                </a:lnTo>
                <a:close/>
              </a:path>
            </a:pathLst>
          </a:custGeom>
          <a:blipFill>
            <a:blip r:embed="rId4"/>
            <a:stretch>
              <a:fillRect t="-86495"/>
            </a:stretch>
          </a:blipFill>
        </p:spPr>
      </p:sp>
      <p:grpSp>
        <p:nvGrpSpPr>
          <p:cNvPr id="10" name="Group 10"/>
          <p:cNvGrpSpPr/>
          <p:nvPr/>
        </p:nvGrpSpPr>
        <p:grpSpPr>
          <a:xfrm>
            <a:off x="9814668" y="4664522"/>
            <a:ext cx="7523241" cy="1534836"/>
            <a:chOff x="0" y="0"/>
            <a:chExt cx="3660291" cy="746746"/>
          </a:xfrm>
        </p:grpSpPr>
        <p:sp>
          <p:nvSpPr>
            <p:cNvPr id="11" name="Freeform 11"/>
            <p:cNvSpPr/>
            <p:nvPr/>
          </p:nvSpPr>
          <p:spPr>
            <a:xfrm>
              <a:off x="0" y="0"/>
              <a:ext cx="3660291" cy="746746"/>
            </a:xfrm>
            <a:custGeom>
              <a:avLst/>
              <a:gdLst/>
              <a:ahLst/>
              <a:cxnLst/>
              <a:rect l="l" t="t" r="r" b="b"/>
              <a:pathLst>
                <a:path w="3660291" h="746746">
                  <a:moveTo>
                    <a:pt x="0" y="0"/>
                  </a:moveTo>
                  <a:lnTo>
                    <a:pt x="3660291" y="0"/>
                  </a:lnTo>
                  <a:lnTo>
                    <a:pt x="3660291" y="746746"/>
                  </a:lnTo>
                  <a:lnTo>
                    <a:pt x="0" y="746746"/>
                  </a:lnTo>
                  <a:close/>
                </a:path>
              </a:pathLst>
            </a:custGeom>
            <a:solidFill>
              <a:srgbClr val="EFEFEF"/>
            </a:solidFill>
          </p:spPr>
        </p:sp>
        <p:sp>
          <p:nvSpPr>
            <p:cNvPr id="12" name="TextBox 12"/>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13" name="Freeform 13"/>
          <p:cNvSpPr/>
          <p:nvPr/>
        </p:nvSpPr>
        <p:spPr>
          <a:xfrm rot="2965491">
            <a:off x="15158354" y="-1781898"/>
            <a:ext cx="5998038" cy="6154704"/>
          </a:xfrm>
          <a:custGeom>
            <a:avLst/>
            <a:gdLst/>
            <a:ahLst/>
            <a:cxnLst/>
            <a:rect l="l" t="t" r="r" b="b"/>
            <a:pathLst>
              <a:path w="5998038" h="6154704">
                <a:moveTo>
                  <a:pt x="0" y="0"/>
                </a:moveTo>
                <a:lnTo>
                  <a:pt x="5998039" y="0"/>
                </a:lnTo>
                <a:lnTo>
                  <a:pt x="5998039" y="6154703"/>
                </a:lnTo>
                <a:lnTo>
                  <a:pt x="0" y="6154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660504" y="6136540"/>
            <a:ext cx="7511634" cy="1491897"/>
          </a:xfrm>
          <a:custGeom>
            <a:avLst/>
            <a:gdLst/>
            <a:ahLst/>
            <a:cxnLst/>
            <a:rect l="l" t="t" r="r" b="b"/>
            <a:pathLst>
              <a:path w="7511634" h="1491897">
                <a:moveTo>
                  <a:pt x="0" y="0"/>
                </a:moveTo>
                <a:lnTo>
                  <a:pt x="7511634" y="0"/>
                </a:lnTo>
                <a:lnTo>
                  <a:pt x="7511634" y="1491897"/>
                </a:lnTo>
                <a:lnTo>
                  <a:pt x="0" y="1491897"/>
                </a:lnTo>
                <a:lnTo>
                  <a:pt x="0" y="0"/>
                </a:lnTo>
                <a:close/>
              </a:path>
            </a:pathLst>
          </a:custGeom>
          <a:blipFill>
            <a:blip r:embed="rId4"/>
            <a:stretch>
              <a:fillRect l="-42648" t="-86495" r="-44896"/>
            </a:stretch>
          </a:blipFill>
        </p:spPr>
      </p:sp>
      <p:grpSp>
        <p:nvGrpSpPr>
          <p:cNvPr id="15" name="Group 15"/>
          <p:cNvGrpSpPr/>
          <p:nvPr/>
        </p:nvGrpSpPr>
        <p:grpSpPr>
          <a:xfrm>
            <a:off x="1744917" y="7809130"/>
            <a:ext cx="7567909" cy="1534836"/>
            <a:chOff x="0" y="0"/>
            <a:chExt cx="3682024" cy="746746"/>
          </a:xfrm>
        </p:grpSpPr>
        <p:sp>
          <p:nvSpPr>
            <p:cNvPr id="16" name="Freeform 16"/>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sp>
        <p:sp>
          <p:nvSpPr>
            <p:cNvPr id="17" name="TextBox 17"/>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grpSp>
        <p:nvGrpSpPr>
          <p:cNvPr id="18" name="Group 18"/>
          <p:cNvGrpSpPr/>
          <p:nvPr/>
        </p:nvGrpSpPr>
        <p:grpSpPr>
          <a:xfrm>
            <a:off x="9814668" y="6947152"/>
            <a:ext cx="7523241" cy="1534836"/>
            <a:chOff x="0" y="0"/>
            <a:chExt cx="3660291" cy="746746"/>
          </a:xfrm>
        </p:grpSpPr>
        <p:sp>
          <p:nvSpPr>
            <p:cNvPr id="19" name="Freeform 19"/>
            <p:cNvSpPr/>
            <p:nvPr/>
          </p:nvSpPr>
          <p:spPr>
            <a:xfrm>
              <a:off x="0" y="0"/>
              <a:ext cx="3660291" cy="746746"/>
            </a:xfrm>
            <a:custGeom>
              <a:avLst/>
              <a:gdLst/>
              <a:ahLst/>
              <a:cxnLst/>
              <a:rect l="l" t="t" r="r" b="b"/>
              <a:pathLst>
                <a:path w="3660291" h="746746">
                  <a:moveTo>
                    <a:pt x="0" y="0"/>
                  </a:moveTo>
                  <a:lnTo>
                    <a:pt x="3660291" y="0"/>
                  </a:lnTo>
                  <a:lnTo>
                    <a:pt x="3660291" y="746746"/>
                  </a:lnTo>
                  <a:lnTo>
                    <a:pt x="0" y="746746"/>
                  </a:lnTo>
                  <a:close/>
                </a:path>
              </a:pathLst>
            </a:custGeom>
            <a:solidFill>
              <a:srgbClr val="EFEFEF"/>
            </a:solidFill>
          </p:spPr>
        </p:sp>
        <p:sp>
          <p:nvSpPr>
            <p:cNvPr id="20" name="TextBox 20"/>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grpSp>
        <p:nvGrpSpPr>
          <p:cNvPr id="21" name="Group 21"/>
          <p:cNvGrpSpPr/>
          <p:nvPr/>
        </p:nvGrpSpPr>
        <p:grpSpPr>
          <a:xfrm>
            <a:off x="1632366" y="5644658"/>
            <a:ext cx="7567909" cy="1534836"/>
            <a:chOff x="0" y="0"/>
            <a:chExt cx="3682024" cy="746746"/>
          </a:xfrm>
        </p:grpSpPr>
        <p:sp>
          <p:nvSpPr>
            <p:cNvPr id="22" name="Freeform 22"/>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sp>
        <p:sp>
          <p:nvSpPr>
            <p:cNvPr id="23" name="TextBox 23"/>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24" name="Freeform 24"/>
          <p:cNvSpPr/>
          <p:nvPr/>
        </p:nvSpPr>
        <p:spPr>
          <a:xfrm rot="-8100000">
            <a:off x="-3649857" y="-2242826"/>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p:cNvSpPr/>
          <p:nvPr/>
        </p:nvSpPr>
        <p:spPr>
          <a:xfrm>
            <a:off x="13668543" y="914910"/>
            <a:ext cx="2314992" cy="2242649"/>
          </a:xfrm>
          <a:custGeom>
            <a:avLst/>
            <a:gdLst/>
            <a:ahLst/>
            <a:cxnLst/>
            <a:rect l="l" t="t" r="r" b="b"/>
            <a:pathLst>
              <a:path w="2314992" h="2242649">
                <a:moveTo>
                  <a:pt x="0" y="0"/>
                </a:moveTo>
                <a:lnTo>
                  <a:pt x="2314993" y="0"/>
                </a:lnTo>
                <a:lnTo>
                  <a:pt x="2314993" y="2242649"/>
                </a:lnTo>
                <a:lnTo>
                  <a:pt x="0" y="22426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6" name="TextBox 26"/>
          <p:cNvSpPr txBox="1"/>
          <p:nvPr/>
        </p:nvSpPr>
        <p:spPr>
          <a:xfrm>
            <a:off x="15437004" y="9992875"/>
            <a:ext cx="7008479" cy="142875"/>
          </a:xfrm>
          <a:prstGeom prst="rect">
            <a:avLst/>
          </a:prstGeom>
        </p:spPr>
        <p:txBody>
          <a:bodyPr lIns="0" tIns="0" rIns="0" bIns="0" rtlCol="0" anchor="t">
            <a:spAutoFit/>
          </a:bodyPr>
          <a:lstStyle/>
          <a:p>
            <a:pPr>
              <a:lnSpc>
                <a:spcPts val="1199"/>
              </a:lnSpc>
              <a:spcBef>
                <a:spcPct val="0"/>
              </a:spcBef>
            </a:pPr>
            <a:r>
              <a:rPr lang="en-US" sz="999">
                <a:solidFill>
                  <a:srgbClr val="427BAA"/>
                </a:solidFill>
                <a:latin typeface="Arimo"/>
              </a:rPr>
              <a:t>2019 American Academy of Periodontology</a:t>
            </a:r>
          </a:p>
        </p:txBody>
      </p:sp>
      <p:sp>
        <p:nvSpPr>
          <p:cNvPr id="27" name="TextBox 27"/>
          <p:cNvSpPr txBox="1"/>
          <p:nvPr/>
        </p:nvSpPr>
        <p:spPr>
          <a:xfrm>
            <a:off x="5288041" y="2465282"/>
            <a:ext cx="7937019" cy="692277"/>
          </a:xfrm>
          <a:prstGeom prst="rect">
            <a:avLst/>
          </a:prstGeom>
        </p:spPr>
        <p:txBody>
          <a:bodyPr lIns="0" tIns="0" rIns="0" bIns="0" rtlCol="0" anchor="t">
            <a:spAutoFit/>
          </a:bodyPr>
          <a:lstStyle/>
          <a:p>
            <a:pPr algn="l">
              <a:lnSpc>
                <a:spcPts val="5184"/>
              </a:lnSpc>
            </a:pPr>
            <a:r>
              <a:rPr lang="en-US" sz="4800">
                <a:solidFill>
                  <a:srgbClr val="427BAA"/>
                </a:solidFill>
                <a:latin typeface="Arimo"/>
              </a:rPr>
              <a:t>Multidimensional Framework  </a:t>
            </a:r>
          </a:p>
        </p:txBody>
      </p:sp>
      <p:sp>
        <p:nvSpPr>
          <p:cNvPr id="28" name="TextBox 28"/>
          <p:cNvSpPr txBox="1"/>
          <p:nvPr/>
        </p:nvSpPr>
        <p:spPr>
          <a:xfrm>
            <a:off x="3658006" y="4149767"/>
            <a:ext cx="3211705" cy="731520"/>
          </a:xfrm>
          <a:prstGeom prst="rect">
            <a:avLst/>
          </a:prstGeom>
        </p:spPr>
        <p:txBody>
          <a:bodyPr lIns="0" tIns="0" rIns="0" bIns="0" rtlCol="0" anchor="t">
            <a:spAutoFit/>
          </a:bodyPr>
          <a:lstStyle/>
          <a:p>
            <a:pPr algn="ctr">
              <a:lnSpc>
                <a:spcPts val="5880"/>
              </a:lnSpc>
              <a:spcBef>
                <a:spcPct val="0"/>
              </a:spcBef>
            </a:pPr>
            <a:r>
              <a:rPr lang="en-US" sz="4200">
                <a:solidFill>
                  <a:srgbClr val="427BAA"/>
                </a:solidFill>
                <a:latin typeface="Arimo"/>
              </a:rPr>
              <a:t>Severity </a:t>
            </a:r>
          </a:p>
        </p:txBody>
      </p:sp>
      <p:sp>
        <p:nvSpPr>
          <p:cNvPr id="29" name="TextBox 29"/>
          <p:cNvSpPr txBox="1"/>
          <p:nvPr/>
        </p:nvSpPr>
        <p:spPr>
          <a:xfrm>
            <a:off x="1688641" y="6029325"/>
            <a:ext cx="7567909" cy="731520"/>
          </a:xfrm>
          <a:prstGeom prst="rect">
            <a:avLst/>
          </a:prstGeom>
        </p:spPr>
        <p:txBody>
          <a:bodyPr lIns="0" tIns="0" rIns="0" bIns="0" rtlCol="0" anchor="t">
            <a:spAutoFit/>
          </a:bodyPr>
          <a:lstStyle/>
          <a:p>
            <a:pPr algn="ctr">
              <a:lnSpc>
                <a:spcPts val="5880"/>
              </a:lnSpc>
              <a:spcBef>
                <a:spcPct val="0"/>
              </a:spcBef>
            </a:pPr>
            <a:r>
              <a:rPr lang="en-US" sz="4200">
                <a:solidFill>
                  <a:srgbClr val="427BAA"/>
                </a:solidFill>
                <a:latin typeface="Arimo"/>
              </a:rPr>
              <a:t>Treatment Complexity </a:t>
            </a:r>
          </a:p>
        </p:txBody>
      </p:sp>
      <p:sp>
        <p:nvSpPr>
          <p:cNvPr id="30" name="TextBox 30"/>
          <p:cNvSpPr txBox="1"/>
          <p:nvPr/>
        </p:nvSpPr>
        <p:spPr>
          <a:xfrm>
            <a:off x="2056214" y="7944385"/>
            <a:ext cx="6607663" cy="731520"/>
          </a:xfrm>
          <a:prstGeom prst="rect">
            <a:avLst/>
          </a:prstGeom>
        </p:spPr>
        <p:txBody>
          <a:bodyPr lIns="0" tIns="0" rIns="0" bIns="0" rtlCol="0" anchor="t">
            <a:spAutoFit/>
          </a:bodyPr>
          <a:lstStyle/>
          <a:p>
            <a:pPr algn="ctr">
              <a:lnSpc>
                <a:spcPts val="5880"/>
              </a:lnSpc>
              <a:spcBef>
                <a:spcPct val="0"/>
              </a:spcBef>
            </a:pPr>
            <a:r>
              <a:rPr lang="en-US" sz="4200">
                <a:solidFill>
                  <a:srgbClr val="427BAA"/>
                </a:solidFill>
                <a:latin typeface="Arimo"/>
              </a:rPr>
              <a:t>Extent </a:t>
            </a:r>
          </a:p>
        </p:txBody>
      </p:sp>
      <p:sp>
        <p:nvSpPr>
          <p:cNvPr id="31" name="TextBox 31"/>
          <p:cNvSpPr txBox="1"/>
          <p:nvPr/>
        </p:nvSpPr>
        <p:spPr>
          <a:xfrm>
            <a:off x="9536175" y="4377307"/>
            <a:ext cx="8264737" cy="1474470"/>
          </a:xfrm>
          <a:prstGeom prst="rect">
            <a:avLst/>
          </a:prstGeom>
        </p:spPr>
        <p:txBody>
          <a:bodyPr lIns="0" tIns="0" rIns="0" bIns="0" rtlCol="0" anchor="t">
            <a:spAutoFit/>
          </a:bodyPr>
          <a:lstStyle/>
          <a:p>
            <a:pPr algn="ctr">
              <a:lnSpc>
                <a:spcPts val="5880"/>
              </a:lnSpc>
              <a:spcBef>
                <a:spcPct val="0"/>
              </a:spcBef>
            </a:pPr>
            <a:endParaRPr/>
          </a:p>
          <a:p>
            <a:pPr algn="ctr">
              <a:lnSpc>
                <a:spcPts val="5880"/>
              </a:lnSpc>
              <a:spcBef>
                <a:spcPct val="0"/>
              </a:spcBef>
            </a:pPr>
            <a:r>
              <a:rPr lang="en-US" sz="4200">
                <a:solidFill>
                  <a:srgbClr val="427BAA"/>
                </a:solidFill>
                <a:latin typeface="Arimo"/>
              </a:rPr>
              <a:t>Rate of disease progression </a:t>
            </a:r>
          </a:p>
        </p:txBody>
      </p:sp>
      <p:sp>
        <p:nvSpPr>
          <p:cNvPr id="32" name="TextBox 32"/>
          <p:cNvSpPr txBox="1"/>
          <p:nvPr/>
        </p:nvSpPr>
        <p:spPr>
          <a:xfrm>
            <a:off x="10602391" y="7219567"/>
            <a:ext cx="5475373" cy="731520"/>
          </a:xfrm>
          <a:prstGeom prst="rect">
            <a:avLst/>
          </a:prstGeom>
        </p:spPr>
        <p:txBody>
          <a:bodyPr lIns="0" tIns="0" rIns="0" bIns="0" rtlCol="0" anchor="t">
            <a:spAutoFit/>
          </a:bodyPr>
          <a:lstStyle/>
          <a:p>
            <a:pPr algn="ctr">
              <a:lnSpc>
                <a:spcPts val="5880"/>
              </a:lnSpc>
            </a:pPr>
            <a:r>
              <a:rPr lang="en-US" sz="4200">
                <a:solidFill>
                  <a:srgbClr val="427BAA"/>
                </a:solidFill>
                <a:latin typeface="Arimo"/>
              </a:rPr>
              <a:t>Risk Factors </a:t>
            </a:r>
          </a:p>
        </p:txBody>
      </p:sp>
      <p:sp>
        <p:nvSpPr>
          <p:cNvPr id="33" name="TextBox 33"/>
          <p:cNvSpPr txBox="1"/>
          <p:nvPr/>
        </p:nvSpPr>
        <p:spPr>
          <a:xfrm>
            <a:off x="5060473" y="609484"/>
            <a:ext cx="8279604" cy="3471672"/>
          </a:xfrm>
          <a:prstGeom prst="rect">
            <a:avLst/>
          </a:prstGeom>
        </p:spPr>
        <p:txBody>
          <a:bodyPr lIns="0" tIns="0" rIns="0" bIns="0" rtlCol="0" anchor="t">
            <a:spAutoFit/>
          </a:bodyPr>
          <a:lstStyle/>
          <a:p>
            <a:pPr algn="ctr">
              <a:lnSpc>
                <a:spcPts val="9197"/>
              </a:lnSpc>
            </a:pPr>
            <a:r>
              <a:rPr lang="en-US" sz="6569">
                <a:solidFill>
                  <a:srgbClr val="427BAA"/>
                </a:solidFill>
                <a:latin typeface="Arimo Bold"/>
              </a:rPr>
              <a:t>Periodontitis </a:t>
            </a:r>
          </a:p>
          <a:p>
            <a:pPr>
              <a:lnSpc>
                <a:spcPts val="9197"/>
              </a:lnSpc>
            </a:pPr>
            <a:endParaRPr lang="en-US" sz="6569">
              <a:solidFill>
                <a:srgbClr val="427BAA"/>
              </a:solidFill>
              <a:latin typeface="Arimo Bold"/>
            </a:endParaRPr>
          </a:p>
          <a:p>
            <a:pPr>
              <a:lnSpc>
                <a:spcPts val="9197"/>
              </a:lnSpc>
            </a:pPr>
            <a:endParaRPr lang="en-US" sz="6569">
              <a:solidFill>
                <a:srgbClr val="427BAA"/>
              </a:solidFill>
              <a:latin typeface="Arimo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sp>
        <p:nvSpPr>
          <p:cNvPr id="3" name="Freeform 3"/>
          <p:cNvSpPr/>
          <p:nvPr/>
        </p:nvSpPr>
        <p:spPr>
          <a:xfrm>
            <a:off x="1084975" y="4400747"/>
            <a:ext cx="7680460" cy="813367"/>
          </a:xfrm>
          <a:custGeom>
            <a:avLst/>
            <a:gdLst/>
            <a:ahLst/>
            <a:cxnLst/>
            <a:rect l="l" t="t" r="r" b="b"/>
            <a:pathLst>
              <a:path w="7680460" h="813367">
                <a:moveTo>
                  <a:pt x="0" y="0"/>
                </a:moveTo>
                <a:lnTo>
                  <a:pt x="7680460" y="0"/>
                </a:lnTo>
                <a:lnTo>
                  <a:pt x="7680460" y="813367"/>
                </a:lnTo>
                <a:lnTo>
                  <a:pt x="0" y="813367"/>
                </a:lnTo>
                <a:lnTo>
                  <a:pt x="0" y="0"/>
                </a:lnTo>
                <a:close/>
              </a:path>
            </a:pathLst>
          </a:custGeom>
          <a:blipFill>
            <a:blip r:embed="rId4"/>
            <a:stretch>
              <a:fillRect t="-86495"/>
            </a:stretch>
          </a:blipFill>
        </p:spPr>
      </p:sp>
      <p:sp>
        <p:nvSpPr>
          <p:cNvPr id="4" name="Freeform 4"/>
          <p:cNvSpPr/>
          <p:nvPr/>
        </p:nvSpPr>
        <p:spPr>
          <a:xfrm>
            <a:off x="9663253" y="4437360"/>
            <a:ext cx="7680460" cy="813367"/>
          </a:xfrm>
          <a:custGeom>
            <a:avLst/>
            <a:gdLst/>
            <a:ahLst/>
            <a:cxnLst/>
            <a:rect l="l" t="t" r="r" b="b"/>
            <a:pathLst>
              <a:path w="7680460" h="813367">
                <a:moveTo>
                  <a:pt x="0" y="0"/>
                </a:moveTo>
                <a:lnTo>
                  <a:pt x="7680460" y="0"/>
                </a:lnTo>
                <a:lnTo>
                  <a:pt x="7680460" y="813367"/>
                </a:lnTo>
                <a:lnTo>
                  <a:pt x="0" y="813367"/>
                </a:lnTo>
                <a:lnTo>
                  <a:pt x="0" y="0"/>
                </a:lnTo>
                <a:close/>
              </a:path>
            </a:pathLst>
          </a:custGeom>
          <a:blipFill>
            <a:blip r:embed="rId4"/>
            <a:stretch>
              <a:fillRect t="-86495"/>
            </a:stretch>
          </a:blipFill>
        </p:spPr>
      </p:sp>
      <p:grpSp>
        <p:nvGrpSpPr>
          <p:cNvPr id="5" name="Group 5"/>
          <p:cNvGrpSpPr/>
          <p:nvPr/>
        </p:nvGrpSpPr>
        <p:grpSpPr>
          <a:xfrm>
            <a:off x="9556123" y="3253916"/>
            <a:ext cx="7567909" cy="1534836"/>
            <a:chOff x="0" y="0"/>
            <a:chExt cx="3682024" cy="746746"/>
          </a:xfrm>
        </p:grpSpPr>
        <p:sp>
          <p:nvSpPr>
            <p:cNvPr id="6" name="Freeform 6"/>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sp>
        <p:sp>
          <p:nvSpPr>
            <p:cNvPr id="7" name="TextBox 7"/>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8" name="Freeform 8"/>
          <p:cNvSpPr/>
          <p:nvPr/>
        </p:nvSpPr>
        <p:spPr>
          <a:xfrm rot="2965491">
            <a:off x="16029343" y="-1963423"/>
            <a:ext cx="5998038" cy="6154704"/>
          </a:xfrm>
          <a:custGeom>
            <a:avLst/>
            <a:gdLst/>
            <a:ahLst/>
            <a:cxnLst/>
            <a:rect l="l" t="t" r="r" b="b"/>
            <a:pathLst>
              <a:path w="5998038" h="6154704">
                <a:moveTo>
                  <a:pt x="0" y="0"/>
                </a:moveTo>
                <a:lnTo>
                  <a:pt x="5998038" y="0"/>
                </a:lnTo>
                <a:lnTo>
                  <a:pt x="5998038" y="6154703"/>
                </a:lnTo>
                <a:lnTo>
                  <a:pt x="0" y="6154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9" name="Group 9"/>
          <p:cNvGrpSpPr/>
          <p:nvPr/>
        </p:nvGrpSpPr>
        <p:grpSpPr>
          <a:xfrm>
            <a:off x="1084975" y="3290529"/>
            <a:ext cx="7567909" cy="1534836"/>
            <a:chOff x="0" y="0"/>
            <a:chExt cx="3682024" cy="746746"/>
          </a:xfrm>
        </p:grpSpPr>
        <p:sp>
          <p:nvSpPr>
            <p:cNvPr id="10" name="Freeform 10"/>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sp>
        <p:sp>
          <p:nvSpPr>
            <p:cNvPr id="11" name="TextBox 11"/>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12" name="Freeform 12"/>
          <p:cNvSpPr/>
          <p:nvPr/>
        </p:nvSpPr>
        <p:spPr>
          <a:xfrm rot="-8100000">
            <a:off x="-3649857" y="-2242826"/>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3"/>
          <p:cNvSpPr txBox="1"/>
          <p:nvPr/>
        </p:nvSpPr>
        <p:spPr>
          <a:xfrm>
            <a:off x="5060473" y="961529"/>
            <a:ext cx="8279604" cy="1928950"/>
          </a:xfrm>
          <a:prstGeom prst="rect">
            <a:avLst/>
          </a:prstGeom>
        </p:spPr>
        <p:txBody>
          <a:bodyPr lIns="0" tIns="0" rIns="0" bIns="0" rtlCol="0" anchor="t">
            <a:spAutoFit/>
          </a:bodyPr>
          <a:lstStyle/>
          <a:p>
            <a:pPr algn="ctr">
              <a:lnSpc>
                <a:spcPts val="9197"/>
              </a:lnSpc>
            </a:pPr>
            <a:r>
              <a:rPr lang="en-US" sz="6569">
                <a:solidFill>
                  <a:srgbClr val="427BAA"/>
                </a:solidFill>
                <a:latin typeface="Arimo Bold"/>
              </a:rPr>
              <a:t>Periodontitis </a:t>
            </a:r>
          </a:p>
          <a:p>
            <a:pPr>
              <a:lnSpc>
                <a:spcPts val="2861"/>
              </a:lnSpc>
            </a:pPr>
            <a:endParaRPr lang="en-US" sz="6569">
              <a:solidFill>
                <a:srgbClr val="427BAA"/>
              </a:solidFill>
              <a:latin typeface="Arimo Bold"/>
            </a:endParaRPr>
          </a:p>
          <a:p>
            <a:pPr>
              <a:lnSpc>
                <a:spcPts val="2861"/>
              </a:lnSpc>
            </a:pPr>
            <a:endParaRPr lang="en-US" sz="6569">
              <a:solidFill>
                <a:srgbClr val="427BAA"/>
              </a:solidFill>
              <a:latin typeface="Arimo Bold"/>
            </a:endParaRPr>
          </a:p>
        </p:txBody>
      </p:sp>
      <p:sp>
        <p:nvSpPr>
          <p:cNvPr id="14" name="TextBox 14"/>
          <p:cNvSpPr txBox="1"/>
          <p:nvPr/>
        </p:nvSpPr>
        <p:spPr>
          <a:xfrm>
            <a:off x="1565098" y="3564234"/>
            <a:ext cx="6607663" cy="873126"/>
          </a:xfrm>
          <a:prstGeom prst="rect">
            <a:avLst/>
          </a:prstGeom>
        </p:spPr>
        <p:txBody>
          <a:bodyPr lIns="0" tIns="0" rIns="0" bIns="0" rtlCol="0" anchor="t">
            <a:spAutoFit/>
          </a:bodyPr>
          <a:lstStyle/>
          <a:p>
            <a:pPr algn="ctr">
              <a:lnSpc>
                <a:spcPts val="6999"/>
              </a:lnSpc>
              <a:spcBef>
                <a:spcPct val="0"/>
              </a:spcBef>
            </a:pPr>
            <a:r>
              <a:rPr lang="en-US" sz="4999">
                <a:solidFill>
                  <a:srgbClr val="427BAA"/>
                </a:solidFill>
                <a:latin typeface="Arimo Bold"/>
              </a:rPr>
              <a:t>Staging </a:t>
            </a:r>
          </a:p>
        </p:txBody>
      </p:sp>
      <p:sp>
        <p:nvSpPr>
          <p:cNvPr id="15" name="TextBox 15"/>
          <p:cNvSpPr txBox="1"/>
          <p:nvPr/>
        </p:nvSpPr>
        <p:spPr>
          <a:xfrm>
            <a:off x="10036246" y="3527622"/>
            <a:ext cx="6607663" cy="873126"/>
          </a:xfrm>
          <a:prstGeom prst="rect">
            <a:avLst/>
          </a:prstGeom>
        </p:spPr>
        <p:txBody>
          <a:bodyPr lIns="0" tIns="0" rIns="0" bIns="0" rtlCol="0" anchor="t">
            <a:spAutoFit/>
          </a:bodyPr>
          <a:lstStyle/>
          <a:p>
            <a:pPr algn="ctr">
              <a:lnSpc>
                <a:spcPts val="6999"/>
              </a:lnSpc>
              <a:spcBef>
                <a:spcPct val="0"/>
              </a:spcBef>
            </a:pPr>
            <a:r>
              <a:rPr lang="en-US" sz="4999">
                <a:solidFill>
                  <a:srgbClr val="427BAA"/>
                </a:solidFill>
                <a:latin typeface="Arimo Bold"/>
              </a:rPr>
              <a:t>Grading </a:t>
            </a:r>
          </a:p>
        </p:txBody>
      </p:sp>
      <p:sp>
        <p:nvSpPr>
          <p:cNvPr id="16" name="Freeform 16"/>
          <p:cNvSpPr/>
          <p:nvPr/>
        </p:nvSpPr>
        <p:spPr>
          <a:xfrm>
            <a:off x="9691391" y="9114308"/>
            <a:ext cx="7680460" cy="813367"/>
          </a:xfrm>
          <a:custGeom>
            <a:avLst/>
            <a:gdLst/>
            <a:ahLst/>
            <a:cxnLst/>
            <a:rect l="l" t="t" r="r" b="b"/>
            <a:pathLst>
              <a:path w="7680460" h="813367">
                <a:moveTo>
                  <a:pt x="0" y="0"/>
                </a:moveTo>
                <a:lnTo>
                  <a:pt x="7680460" y="0"/>
                </a:lnTo>
                <a:lnTo>
                  <a:pt x="7680460" y="813367"/>
                </a:lnTo>
                <a:lnTo>
                  <a:pt x="0" y="813367"/>
                </a:lnTo>
                <a:lnTo>
                  <a:pt x="0" y="0"/>
                </a:lnTo>
                <a:close/>
              </a:path>
            </a:pathLst>
          </a:custGeom>
          <a:blipFill>
            <a:blip r:embed="rId4"/>
            <a:stretch>
              <a:fillRect t="-86495"/>
            </a:stretch>
          </a:blipFill>
        </p:spPr>
      </p:sp>
      <p:grpSp>
        <p:nvGrpSpPr>
          <p:cNvPr id="17" name="Group 17"/>
          <p:cNvGrpSpPr/>
          <p:nvPr/>
        </p:nvGrpSpPr>
        <p:grpSpPr>
          <a:xfrm>
            <a:off x="9663253" y="5216316"/>
            <a:ext cx="7567909" cy="4351020"/>
            <a:chOff x="0" y="0"/>
            <a:chExt cx="3682024" cy="2116907"/>
          </a:xfrm>
        </p:grpSpPr>
        <p:sp>
          <p:nvSpPr>
            <p:cNvPr id="18" name="Freeform 18"/>
            <p:cNvSpPr/>
            <p:nvPr/>
          </p:nvSpPr>
          <p:spPr>
            <a:xfrm>
              <a:off x="0" y="0"/>
              <a:ext cx="3682024" cy="2116907"/>
            </a:xfrm>
            <a:custGeom>
              <a:avLst/>
              <a:gdLst/>
              <a:ahLst/>
              <a:cxnLst/>
              <a:rect l="l" t="t" r="r" b="b"/>
              <a:pathLst>
                <a:path w="3682024" h="2116907">
                  <a:moveTo>
                    <a:pt x="0" y="0"/>
                  </a:moveTo>
                  <a:lnTo>
                    <a:pt x="3682024" y="0"/>
                  </a:lnTo>
                  <a:lnTo>
                    <a:pt x="3682024" y="2116907"/>
                  </a:lnTo>
                  <a:lnTo>
                    <a:pt x="0" y="2116907"/>
                  </a:lnTo>
                  <a:close/>
                </a:path>
              </a:pathLst>
            </a:custGeom>
            <a:solidFill>
              <a:srgbClr val="EFEFEF"/>
            </a:solidFill>
          </p:spPr>
        </p:sp>
        <p:sp>
          <p:nvSpPr>
            <p:cNvPr id="19" name="TextBox 19"/>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20" name="TextBox 20"/>
          <p:cNvSpPr txBox="1"/>
          <p:nvPr/>
        </p:nvSpPr>
        <p:spPr>
          <a:xfrm>
            <a:off x="9691391" y="5193577"/>
            <a:ext cx="7624185" cy="4222750"/>
          </a:xfrm>
          <a:prstGeom prst="rect">
            <a:avLst/>
          </a:prstGeom>
        </p:spPr>
        <p:txBody>
          <a:bodyPr lIns="0" tIns="0" rIns="0" bIns="0" rtlCol="0" anchor="t">
            <a:spAutoFit/>
          </a:bodyPr>
          <a:lstStyle/>
          <a:p>
            <a:pPr>
              <a:lnSpc>
                <a:spcPts val="5600"/>
              </a:lnSpc>
            </a:pPr>
            <a:r>
              <a:rPr lang="en-US" sz="4000">
                <a:solidFill>
                  <a:srgbClr val="427BAA"/>
                </a:solidFill>
                <a:latin typeface="Arimo"/>
              </a:rPr>
              <a:t>Allows for rate of progression to be considered based on availability of direct or indirect evidence of periodontal disease progression and then modified by the presence of risk factors</a:t>
            </a:r>
          </a:p>
        </p:txBody>
      </p:sp>
      <p:sp>
        <p:nvSpPr>
          <p:cNvPr id="21" name="Freeform 21"/>
          <p:cNvSpPr/>
          <p:nvPr/>
        </p:nvSpPr>
        <p:spPr>
          <a:xfrm>
            <a:off x="1028700" y="9181533"/>
            <a:ext cx="7680460" cy="813367"/>
          </a:xfrm>
          <a:custGeom>
            <a:avLst/>
            <a:gdLst/>
            <a:ahLst/>
            <a:cxnLst/>
            <a:rect l="l" t="t" r="r" b="b"/>
            <a:pathLst>
              <a:path w="7680460" h="813367">
                <a:moveTo>
                  <a:pt x="0" y="0"/>
                </a:moveTo>
                <a:lnTo>
                  <a:pt x="7680460" y="0"/>
                </a:lnTo>
                <a:lnTo>
                  <a:pt x="7680460" y="813367"/>
                </a:lnTo>
                <a:lnTo>
                  <a:pt x="0" y="813367"/>
                </a:lnTo>
                <a:lnTo>
                  <a:pt x="0" y="0"/>
                </a:lnTo>
                <a:close/>
              </a:path>
            </a:pathLst>
          </a:custGeom>
          <a:blipFill>
            <a:blip r:embed="rId4"/>
            <a:stretch>
              <a:fillRect t="-86495"/>
            </a:stretch>
          </a:blipFill>
        </p:spPr>
      </p:sp>
      <p:grpSp>
        <p:nvGrpSpPr>
          <p:cNvPr id="22" name="Group 22"/>
          <p:cNvGrpSpPr/>
          <p:nvPr/>
        </p:nvGrpSpPr>
        <p:grpSpPr>
          <a:xfrm>
            <a:off x="1132794" y="5250727"/>
            <a:ext cx="7855358" cy="4351020"/>
            <a:chOff x="0" y="0"/>
            <a:chExt cx="3821876" cy="2116907"/>
          </a:xfrm>
        </p:grpSpPr>
        <p:sp>
          <p:nvSpPr>
            <p:cNvPr id="23" name="Freeform 23"/>
            <p:cNvSpPr/>
            <p:nvPr/>
          </p:nvSpPr>
          <p:spPr>
            <a:xfrm>
              <a:off x="0" y="0"/>
              <a:ext cx="3821876" cy="2116907"/>
            </a:xfrm>
            <a:custGeom>
              <a:avLst/>
              <a:gdLst/>
              <a:ahLst/>
              <a:cxnLst/>
              <a:rect l="l" t="t" r="r" b="b"/>
              <a:pathLst>
                <a:path w="3821876" h="2116907">
                  <a:moveTo>
                    <a:pt x="0" y="0"/>
                  </a:moveTo>
                  <a:lnTo>
                    <a:pt x="3821876" y="0"/>
                  </a:lnTo>
                  <a:lnTo>
                    <a:pt x="3821876" y="2116907"/>
                  </a:lnTo>
                  <a:lnTo>
                    <a:pt x="0" y="2116907"/>
                  </a:lnTo>
                  <a:close/>
                </a:path>
              </a:pathLst>
            </a:custGeom>
            <a:solidFill>
              <a:srgbClr val="EFEFEF"/>
            </a:solidFill>
          </p:spPr>
        </p:sp>
        <p:sp>
          <p:nvSpPr>
            <p:cNvPr id="24" name="TextBox 24"/>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25" name="TextBox 25"/>
          <p:cNvSpPr txBox="1"/>
          <p:nvPr/>
        </p:nvSpPr>
        <p:spPr>
          <a:xfrm>
            <a:off x="1248381" y="5298242"/>
            <a:ext cx="7624185" cy="4222750"/>
          </a:xfrm>
          <a:prstGeom prst="rect">
            <a:avLst/>
          </a:prstGeom>
        </p:spPr>
        <p:txBody>
          <a:bodyPr lIns="0" tIns="0" rIns="0" bIns="0" rtlCol="0" anchor="t">
            <a:spAutoFit/>
          </a:bodyPr>
          <a:lstStyle/>
          <a:p>
            <a:pPr>
              <a:lnSpc>
                <a:spcPts val="5600"/>
              </a:lnSpc>
            </a:pPr>
            <a:r>
              <a:rPr lang="en-US" sz="4000">
                <a:solidFill>
                  <a:srgbClr val="427BAA"/>
                </a:solidFill>
                <a:latin typeface="Arimo"/>
              </a:rPr>
              <a:t>Relies on the standard dimensions of severity and extent of periodontitis at presentation but introduces the dimension of complexity of managing the individual patient</a:t>
            </a:r>
          </a:p>
        </p:txBody>
      </p:sp>
      <p:sp>
        <p:nvSpPr>
          <p:cNvPr id="26" name="TextBox 26"/>
          <p:cNvSpPr txBox="1"/>
          <p:nvPr/>
        </p:nvSpPr>
        <p:spPr>
          <a:xfrm>
            <a:off x="15543208" y="9975850"/>
            <a:ext cx="2631579" cy="165100"/>
          </a:xfrm>
          <a:prstGeom prst="rect">
            <a:avLst/>
          </a:prstGeom>
        </p:spPr>
        <p:txBody>
          <a:bodyPr lIns="0" tIns="0" rIns="0" bIns="0" rtlCol="0" anchor="t">
            <a:spAutoFit/>
          </a:bodyPr>
          <a:lstStyle/>
          <a:p>
            <a:pPr algn="ctr">
              <a:lnSpc>
                <a:spcPts val="1399"/>
              </a:lnSpc>
              <a:spcBef>
                <a:spcPct val="0"/>
              </a:spcBef>
            </a:pPr>
            <a:r>
              <a:rPr lang="en-US" sz="999">
                <a:solidFill>
                  <a:srgbClr val="427BAA"/>
                </a:solidFill>
                <a:latin typeface="Arimo"/>
              </a:rPr>
              <a:t>Tonetti, MS, Greenwell, H, Kornman, KS. 2018</a:t>
            </a:r>
          </a:p>
        </p:txBody>
      </p:sp>
      <p:sp>
        <p:nvSpPr>
          <p:cNvPr id="27" name="TextBox 27"/>
          <p:cNvSpPr txBox="1"/>
          <p:nvPr/>
        </p:nvSpPr>
        <p:spPr>
          <a:xfrm>
            <a:off x="15543208" y="10121900"/>
            <a:ext cx="2512021" cy="165100"/>
          </a:xfrm>
          <a:prstGeom prst="rect">
            <a:avLst/>
          </a:prstGeom>
        </p:spPr>
        <p:txBody>
          <a:bodyPr lIns="0" tIns="0" rIns="0" bIns="0" rtlCol="0" anchor="t">
            <a:spAutoFit/>
          </a:bodyPr>
          <a:lstStyle/>
          <a:p>
            <a:pPr algn="ctr">
              <a:lnSpc>
                <a:spcPts val="1399"/>
              </a:lnSpc>
              <a:spcBef>
                <a:spcPct val="0"/>
              </a:spcBef>
            </a:pPr>
            <a:r>
              <a:rPr lang="en-US" sz="999">
                <a:solidFill>
                  <a:srgbClr val="427BAA"/>
                </a:solidFill>
                <a:latin typeface="Arimo"/>
              </a:rPr>
              <a:t>American Academy of Periodontology. 2018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069" b="-10069"/>
            </a:stretch>
          </a:blipFill>
        </p:spPr>
      </p:sp>
      <p:sp>
        <p:nvSpPr>
          <p:cNvPr id="3" name="Freeform 3"/>
          <p:cNvSpPr/>
          <p:nvPr/>
        </p:nvSpPr>
        <p:spPr>
          <a:xfrm>
            <a:off x="3583302" y="762240"/>
            <a:ext cx="11732898" cy="9246158"/>
          </a:xfrm>
          <a:custGeom>
            <a:avLst/>
            <a:gdLst/>
            <a:ahLst/>
            <a:cxnLst/>
            <a:rect l="l" t="t" r="r" b="b"/>
            <a:pathLst>
              <a:path w="11732898" h="9246158">
                <a:moveTo>
                  <a:pt x="0" y="0"/>
                </a:moveTo>
                <a:lnTo>
                  <a:pt x="11732898" y="0"/>
                </a:lnTo>
                <a:lnTo>
                  <a:pt x="11732898" y="9246158"/>
                </a:lnTo>
                <a:lnTo>
                  <a:pt x="0" y="9246158"/>
                </a:lnTo>
                <a:lnTo>
                  <a:pt x="0" y="0"/>
                </a:lnTo>
                <a:close/>
              </a:path>
            </a:pathLst>
          </a:custGeom>
          <a:blipFill>
            <a:blip r:embed="rId4"/>
            <a:stretch>
              <a:fillRect t="-11160" b="-19659"/>
            </a:stretch>
          </a:blipFill>
        </p:spPr>
      </p:sp>
      <p:sp>
        <p:nvSpPr>
          <p:cNvPr id="4" name="TextBox 4"/>
          <p:cNvSpPr txBox="1"/>
          <p:nvPr/>
        </p:nvSpPr>
        <p:spPr>
          <a:xfrm>
            <a:off x="3866586" y="1126333"/>
            <a:ext cx="10989908" cy="2362200"/>
          </a:xfrm>
          <a:prstGeom prst="rect">
            <a:avLst/>
          </a:prstGeom>
        </p:spPr>
        <p:txBody>
          <a:bodyPr lIns="0" tIns="0" rIns="0" bIns="0" rtlCol="0" anchor="t">
            <a:spAutoFit/>
          </a:bodyPr>
          <a:lstStyle/>
          <a:p>
            <a:pPr algn="ctr">
              <a:lnSpc>
                <a:spcPts val="9450"/>
              </a:lnSpc>
            </a:pPr>
            <a:r>
              <a:rPr lang="en-US" sz="6750">
                <a:solidFill>
                  <a:srgbClr val="427BAA"/>
                </a:solidFill>
                <a:latin typeface="Arimo Bold"/>
              </a:rPr>
              <a:t>Acknowledgements</a:t>
            </a:r>
          </a:p>
          <a:p>
            <a:pPr algn="ctr">
              <a:lnSpc>
                <a:spcPts val="9450"/>
              </a:lnSpc>
            </a:pPr>
            <a:r>
              <a:rPr lang="en-US" sz="6750">
                <a:solidFill>
                  <a:srgbClr val="427BAA"/>
                </a:solidFill>
                <a:latin typeface="Arimo Bold"/>
              </a:rPr>
              <a:t> </a:t>
            </a:r>
          </a:p>
        </p:txBody>
      </p:sp>
      <p:sp>
        <p:nvSpPr>
          <p:cNvPr id="5" name="TextBox 5"/>
          <p:cNvSpPr txBox="1"/>
          <p:nvPr/>
        </p:nvSpPr>
        <p:spPr>
          <a:xfrm>
            <a:off x="2983399" y="4276012"/>
            <a:ext cx="12825299" cy="2634139"/>
          </a:xfrm>
          <a:prstGeom prst="rect">
            <a:avLst/>
          </a:prstGeom>
        </p:spPr>
        <p:txBody>
          <a:bodyPr lIns="0" tIns="0" rIns="0" bIns="0" rtlCol="0" anchor="t">
            <a:spAutoFit/>
          </a:bodyPr>
          <a:lstStyle/>
          <a:p>
            <a:pPr algn="ctr">
              <a:lnSpc>
                <a:spcPts val="6929"/>
              </a:lnSpc>
            </a:pPr>
            <a:endParaRPr/>
          </a:p>
          <a:p>
            <a:pPr algn="ctr">
              <a:lnSpc>
                <a:spcPts val="6929"/>
              </a:lnSpc>
            </a:pPr>
            <a:r>
              <a:rPr lang="en-US" sz="4949">
                <a:solidFill>
                  <a:srgbClr val="427BAA"/>
                </a:solidFill>
                <a:latin typeface="Arimo Bold"/>
              </a:rPr>
              <a:t>The  People of the Clear Salt Water</a:t>
            </a:r>
          </a:p>
          <a:p>
            <a:pPr algn="ctr">
              <a:lnSpc>
                <a:spcPts val="6929"/>
              </a:lnSpc>
            </a:pPr>
            <a:r>
              <a:rPr lang="en-US" sz="4949">
                <a:solidFill>
                  <a:srgbClr val="427BAA"/>
                </a:solidFill>
                <a:latin typeface="Arimo Bold"/>
              </a:rPr>
              <a:t>The Suquamish Tribe  </a:t>
            </a:r>
          </a:p>
        </p:txBody>
      </p:sp>
      <p:sp>
        <p:nvSpPr>
          <p:cNvPr id="6" name="TextBox 6"/>
          <p:cNvSpPr txBox="1"/>
          <p:nvPr/>
        </p:nvSpPr>
        <p:spPr>
          <a:xfrm>
            <a:off x="2554303" y="7374259"/>
            <a:ext cx="13179394" cy="2634139"/>
          </a:xfrm>
          <a:prstGeom prst="rect">
            <a:avLst/>
          </a:prstGeom>
        </p:spPr>
        <p:txBody>
          <a:bodyPr lIns="0" tIns="0" rIns="0" bIns="0" rtlCol="0" anchor="t">
            <a:spAutoFit/>
          </a:bodyPr>
          <a:lstStyle/>
          <a:p>
            <a:pPr algn="ctr">
              <a:lnSpc>
                <a:spcPts val="6929"/>
              </a:lnSpc>
            </a:pPr>
            <a:r>
              <a:rPr lang="en-US" sz="4949">
                <a:solidFill>
                  <a:srgbClr val="427BAA"/>
                </a:solidFill>
                <a:latin typeface="Arimo Bold"/>
              </a:rPr>
              <a:t>Northwest Tribal </a:t>
            </a:r>
          </a:p>
          <a:p>
            <a:pPr algn="ctr">
              <a:lnSpc>
                <a:spcPts val="6929"/>
              </a:lnSpc>
            </a:pPr>
            <a:r>
              <a:rPr lang="en-US" sz="4949">
                <a:solidFill>
                  <a:srgbClr val="427BAA"/>
                </a:solidFill>
                <a:latin typeface="Arimo Bold"/>
              </a:rPr>
              <a:t>Dental Support Center</a:t>
            </a:r>
          </a:p>
          <a:p>
            <a:pPr algn="ctr">
              <a:lnSpc>
                <a:spcPts val="6929"/>
              </a:lnSpc>
            </a:pPr>
            <a:endParaRPr lang="en-US" sz="4949">
              <a:solidFill>
                <a:srgbClr val="427BAA"/>
              </a:solidFill>
              <a:latin typeface="Arimo Bold"/>
            </a:endParaRPr>
          </a:p>
        </p:txBody>
      </p:sp>
      <p:sp>
        <p:nvSpPr>
          <p:cNvPr id="7" name="TextBox 7"/>
          <p:cNvSpPr txBox="1"/>
          <p:nvPr/>
        </p:nvSpPr>
        <p:spPr>
          <a:xfrm>
            <a:off x="6517201" y="2988709"/>
            <a:ext cx="5757694" cy="1411129"/>
          </a:xfrm>
          <a:prstGeom prst="rect">
            <a:avLst/>
          </a:prstGeom>
        </p:spPr>
        <p:txBody>
          <a:bodyPr lIns="0" tIns="0" rIns="0" bIns="0" rtlCol="0" anchor="t">
            <a:spAutoFit/>
          </a:bodyPr>
          <a:lstStyle/>
          <a:p>
            <a:pPr algn="ctr">
              <a:lnSpc>
                <a:spcPts val="11340"/>
              </a:lnSpc>
              <a:spcBef>
                <a:spcPct val="0"/>
              </a:spcBef>
            </a:pPr>
            <a:r>
              <a:rPr lang="en-US" sz="8100">
                <a:solidFill>
                  <a:srgbClr val="427BAA"/>
                </a:solidFill>
                <a:latin typeface="Arimo"/>
              </a:rPr>
              <a:t>Thank you</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3066408" y="6567280"/>
            <a:ext cx="6008069" cy="6164996"/>
          </a:xfrm>
          <a:custGeom>
            <a:avLst/>
            <a:gdLst/>
            <a:ahLst/>
            <a:cxnLst/>
            <a:rect l="l" t="t" r="r" b="b"/>
            <a:pathLst>
              <a:path w="6008069" h="6164996">
                <a:moveTo>
                  <a:pt x="0" y="0"/>
                </a:moveTo>
                <a:lnTo>
                  <a:pt x="6008068" y="0"/>
                </a:lnTo>
                <a:lnTo>
                  <a:pt x="6008068"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3292735" y="3250494"/>
            <a:ext cx="1102882" cy="5113378"/>
            <a:chOff x="0" y="0"/>
            <a:chExt cx="368852" cy="1710138"/>
          </a:xfrm>
        </p:grpSpPr>
        <p:sp>
          <p:nvSpPr>
            <p:cNvPr id="4" name="Freeform 4"/>
            <p:cNvSpPr/>
            <p:nvPr/>
          </p:nvSpPr>
          <p:spPr>
            <a:xfrm>
              <a:off x="0" y="0"/>
              <a:ext cx="368852" cy="1710137"/>
            </a:xfrm>
            <a:custGeom>
              <a:avLst/>
              <a:gdLst/>
              <a:ahLst/>
              <a:cxnLst/>
              <a:rect l="l" t="t" r="r" b="b"/>
              <a:pathLst>
                <a:path w="368852" h="1710137">
                  <a:moveTo>
                    <a:pt x="0" y="0"/>
                  </a:moveTo>
                  <a:lnTo>
                    <a:pt x="368852" y="0"/>
                  </a:lnTo>
                  <a:lnTo>
                    <a:pt x="368852" y="1710137"/>
                  </a:lnTo>
                  <a:lnTo>
                    <a:pt x="0" y="1710137"/>
                  </a:lnTo>
                  <a:close/>
                </a:path>
              </a:pathLst>
            </a:custGeom>
            <a:solidFill>
              <a:srgbClr val="B1CFB5"/>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Freeform 6"/>
          <p:cNvSpPr/>
          <p:nvPr/>
        </p:nvSpPr>
        <p:spPr>
          <a:xfrm rot="2016048">
            <a:off x="13026699" y="-672452"/>
            <a:ext cx="8465202" cy="2116301"/>
          </a:xfrm>
          <a:custGeom>
            <a:avLst/>
            <a:gdLst/>
            <a:ahLst/>
            <a:cxnLst/>
            <a:rect l="l" t="t" r="r" b="b"/>
            <a:pathLst>
              <a:path w="8465202" h="2116301">
                <a:moveTo>
                  <a:pt x="0" y="0"/>
                </a:moveTo>
                <a:lnTo>
                  <a:pt x="8465202" y="0"/>
                </a:lnTo>
                <a:lnTo>
                  <a:pt x="8465202" y="2116301"/>
                </a:lnTo>
                <a:lnTo>
                  <a:pt x="0" y="21163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3475146" y="4859276"/>
            <a:ext cx="738060" cy="529114"/>
          </a:xfrm>
          <a:prstGeom prst="rect">
            <a:avLst/>
          </a:prstGeom>
        </p:spPr>
        <p:txBody>
          <a:bodyPr lIns="0" tIns="0" rIns="0" bIns="0" rtlCol="0" anchor="t">
            <a:spAutoFit/>
          </a:bodyPr>
          <a:lstStyle/>
          <a:p>
            <a:pPr algn="ctr">
              <a:lnSpc>
                <a:spcPts val="4036"/>
              </a:lnSpc>
            </a:pPr>
            <a:r>
              <a:rPr lang="en-US" sz="3364">
                <a:solidFill>
                  <a:srgbClr val="427BAA"/>
                </a:solidFill>
                <a:latin typeface="Arimo Bold Italics"/>
              </a:rPr>
              <a:t>03</a:t>
            </a:r>
          </a:p>
        </p:txBody>
      </p:sp>
      <p:sp>
        <p:nvSpPr>
          <p:cNvPr id="8" name="TextBox 8"/>
          <p:cNvSpPr txBox="1"/>
          <p:nvPr/>
        </p:nvSpPr>
        <p:spPr>
          <a:xfrm>
            <a:off x="2813309" y="4115876"/>
            <a:ext cx="12661382" cy="3258788"/>
          </a:xfrm>
          <a:prstGeom prst="rect">
            <a:avLst/>
          </a:prstGeom>
        </p:spPr>
        <p:txBody>
          <a:bodyPr lIns="0" tIns="0" rIns="0" bIns="0" rtlCol="0" anchor="t">
            <a:spAutoFit/>
          </a:bodyPr>
          <a:lstStyle/>
          <a:p>
            <a:pPr algn="ctr">
              <a:lnSpc>
                <a:spcPts val="8693"/>
              </a:lnSpc>
            </a:pPr>
            <a:r>
              <a:rPr lang="en-US" sz="6299" spc="617">
                <a:solidFill>
                  <a:srgbClr val="427BAA"/>
                </a:solidFill>
                <a:latin typeface="Arimo"/>
              </a:rPr>
              <a:t> INITIAL </a:t>
            </a:r>
          </a:p>
          <a:p>
            <a:pPr marL="0" lvl="0" indent="0" algn="ctr">
              <a:lnSpc>
                <a:spcPts val="8693"/>
              </a:lnSpc>
              <a:spcBef>
                <a:spcPct val="0"/>
              </a:spcBef>
            </a:pPr>
            <a:r>
              <a:rPr lang="en-US" sz="6299" spc="617">
                <a:solidFill>
                  <a:srgbClr val="427BAA"/>
                </a:solidFill>
                <a:latin typeface="Arimo"/>
              </a:rPr>
              <a:t>CASE OVERVIEW TO ASSESS DISEASE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sp>
        <p:nvSpPr>
          <p:cNvPr id="3" name="Freeform 3"/>
          <p:cNvSpPr/>
          <p:nvPr/>
        </p:nvSpPr>
        <p:spPr>
          <a:xfrm>
            <a:off x="1695985" y="6728540"/>
            <a:ext cx="15319531" cy="1180706"/>
          </a:xfrm>
          <a:custGeom>
            <a:avLst/>
            <a:gdLst/>
            <a:ahLst/>
            <a:cxnLst/>
            <a:rect l="l" t="t" r="r" b="b"/>
            <a:pathLst>
              <a:path w="15319531" h="1180706">
                <a:moveTo>
                  <a:pt x="0" y="0"/>
                </a:moveTo>
                <a:lnTo>
                  <a:pt x="15319531" y="0"/>
                </a:lnTo>
                <a:lnTo>
                  <a:pt x="15319531" y="1180706"/>
                </a:lnTo>
                <a:lnTo>
                  <a:pt x="0" y="1180706"/>
                </a:lnTo>
                <a:lnTo>
                  <a:pt x="0" y="0"/>
                </a:lnTo>
                <a:close/>
              </a:path>
            </a:pathLst>
          </a:custGeom>
          <a:blipFill>
            <a:blip r:embed="rId4"/>
            <a:stretch>
              <a:fillRect t="-137551" b="-18702"/>
            </a:stretch>
          </a:blipFill>
        </p:spPr>
      </p:sp>
      <p:sp>
        <p:nvSpPr>
          <p:cNvPr id="4" name="Freeform 4"/>
          <p:cNvSpPr/>
          <p:nvPr/>
        </p:nvSpPr>
        <p:spPr>
          <a:xfrm rot="2965491">
            <a:off x="16029343" y="-1963423"/>
            <a:ext cx="5998038" cy="6154704"/>
          </a:xfrm>
          <a:custGeom>
            <a:avLst/>
            <a:gdLst/>
            <a:ahLst/>
            <a:cxnLst/>
            <a:rect l="l" t="t" r="r" b="b"/>
            <a:pathLst>
              <a:path w="5998038" h="6154704">
                <a:moveTo>
                  <a:pt x="0" y="0"/>
                </a:moveTo>
                <a:lnTo>
                  <a:pt x="5998038" y="0"/>
                </a:lnTo>
                <a:lnTo>
                  <a:pt x="5998038" y="6154703"/>
                </a:lnTo>
                <a:lnTo>
                  <a:pt x="0" y="6154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p:nvPr/>
        </p:nvGrpSpPr>
        <p:grpSpPr>
          <a:xfrm>
            <a:off x="1939769" y="2885931"/>
            <a:ext cx="15319531" cy="4225699"/>
            <a:chOff x="0" y="0"/>
            <a:chExt cx="7453429" cy="2055934"/>
          </a:xfrm>
        </p:grpSpPr>
        <p:sp>
          <p:nvSpPr>
            <p:cNvPr id="6" name="Freeform 6"/>
            <p:cNvSpPr/>
            <p:nvPr/>
          </p:nvSpPr>
          <p:spPr>
            <a:xfrm>
              <a:off x="0" y="0"/>
              <a:ext cx="7453429" cy="2055934"/>
            </a:xfrm>
            <a:custGeom>
              <a:avLst/>
              <a:gdLst/>
              <a:ahLst/>
              <a:cxnLst/>
              <a:rect l="l" t="t" r="r" b="b"/>
              <a:pathLst>
                <a:path w="7453429" h="2055934">
                  <a:moveTo>
                    <a:pt x="0" y="0"/>
                  </a:moveTo>
                  <a:lnTo>
                    <a:pt x="7453429" y="0"/>
                  </a:lnTo>
                  <a:lnTo>
                    <a:pt x="7453429" y="2055934"/>
                  </a:lnTo>
                  <a:lnTo>
                    <a:pt x="0" y="2055934"/>
                  </a:lnTo>
                  <a:close/>
                </a:path>
              </a:pathLst>
            </a:custGeom>
            <a:solidFill>
              <a:srgbClr val="EFEFEF"/>
            </a:solidFill>
          </p:spPr>
        </p:sp>
        <p:sp>
          <p:nvSpPr>
            <p:cNvPr id="7" name="TextBox 7"/>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8" name="Freeform 8"/>
          <p:cNvSpPr/>
          <p:nvPr/>
        </p:nvSpPr>
        <p:spPr>
          <a:xfrm rot="-8100000">
            <a:off x="-3649857" y="-2242826"/>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3750815" y="3658614"/>
            <a:ext cx="11774979" cy="4633722"/>
          </a:xfrm>
          <a:prstGeom prst="rect">
            <a:avLst/>
          </a:prstGeom>
        </p:spPr>
        <p:txBody>
          <a:bodyPr lIns="0" tIns="0" rIns="0" bIns="0" rtlCol="0" anchor="t">
            <a:spAutoFit/>
          </a:bodyPr>
          <a:lstStyle/>
          <a:p>
            <a:pPr algn="ctr">
              <a:lnSpc>
                <a:spcPts val="9197"/>
              </a:lnSpc>
            </a:pPr>
            <a:r>
              <a:rPr lang="en-US" sz="6569">
                <a:solidFill>
                  <a:srgbClr val="427BAA"/>
                </a:solidFill>
                <a:latin typeface="Arimo Bold"/>
              </a:rPr>
              <a:t>Three Steps to Staging and Grading a Patient </a:t>
            </a:r>
          </a:p>
          <a:p>
            <a:pPr>
              <a:lnSpc>
                <a:spcPts val="9197"/>
              </a:lnSpc>
            </a:pPr>
            <a:endParaRPr lang="en-US" sz="6569">
              <a:solidFill>
                <a:srgbClr val="427BAA"/>
              </a:solidFill>
              <a:latin typeface="Arimo Bold"/>
            </a:endParaRPr>
          </a:p>
          <a:p>
            <a:pPr>
              <a:lnSpc>
                <a:spcPts val="9197"/>
              </a:lnSpc>
            </a:pPr>
            <a:endParaRPr lang="en-US" sz="6569">
              <a:solidFill>
                <a:srgbClr val="427BAA"/>
              </a:solidFill>
              <a:latin typeface="Arimo 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9028483" y="5290088"/>
            <a:ext cx="7999783" cy="3968212"/>
          </a:xfrm>
          <a:custGeom>
            <a:avLst/>
            <a:gdLst/>
            <a:ahLst/>
            <a:cxnLst/>
            <a:rect l="l" t="t" r="r" b="b"/>
            <a:pathLst>
              <a:path w="7999783" h="3968212">
                <a:moveTo>
                  <a:pt x="0" y="0"/>
                </a:moveTo>
                <a:lnTo>
                  <a:pt x="7999783" y="0"/>
                </a:lnTo>
                <a:lnTo>
                  <a:pt x="7999783" y="3968212"/>
                </a:lnTo>
                <a:lnTo>
                  <a:pt x="0" y="3968212"/>
                </a:lnTo>
                <a:lnTo>
                  <a:pt x="0" y="0"/>
                </a:lnTo>
                <a:close/>
              </a:path>
            </a:pathLst>
          </a:custGeom>
          <a:blipFill>
            <a:blip r:embed="rId3"/>
            <a:stretch>
              <a:fillRect l="-13799" r="-13799"/>
            </a:stretch>
          </a:blipFill>
        </p:spPr>
      </p:sp>
      <p:sp>
        <p:nvSpPr>
          <p:cNvPr id="3" name="Freeform 3"/>
          <p:cNvSpPr/>
          <p:nvPr/>
        </p:nvSpPr>
        <p:spPr>
          <a:xfrm>
            <a:off x="499433" y="8864208"/>
            <a:ext cx="8354919" cy="788184"/>
          </a:xfrm>
          <a:custGeom>
            <a:avLst/>
            <a:gdLst/>
            <a:ahLst/>
            <a:cxnLst/>
            <a:rect l="l" t="t" r="r" b="b"/>
            <a:pathLst>
              <a:path w="8354919" h="788184">
                <a:moveTo>
                  <a:pt x="0" y="0"/>
                </a:moveTo>
                <a:lnTo>
                  <a:pt x="8354918" y="0"/>
                </a:lnTo>
                <a:lnTo>
                  <a:pt x="8354918" y="788184"/>
                </a:lnTo>
                <a:lnTo>
                  <a:pt x="0" y="788184"/>
                </a:lnTo>
                <a:lnTo>
                  <a:pt x="0" y="0"/>
                </a:lnTo>
                <a:close/>
              </a:path>
            </a:pathLst>
          </a:custGeom>
          <a:blipFill>
            <a:blip r:embed="rId3"/>
            <a:stretch>
              <a:fillRect l="-9519" t="-390543" r="-9519"/>
            </a:stretch>
          </a:blipFill>
        </p:spPr>
      </p:sp>
      <p:grpSp>
        <p:nvGrpSpPr>
          <p:cNvPr id="4" name="Group 4"/>
          <p:cNvGrpSpPr/>
          <p:nvPr/>
        </p:nvGrpSpPr>
        <p:grpSpPr>
          <a:xfrm>
            <a:off x="789081" y="4252383"/>
            <a:ext cx="8354919" cy="4737116"/>
            <a:chOff x="0" y="0"/>
            <a:chExt cx="4064928" cy="2304754"/>
          </a:xfrm>
        </p:grpSpPr>
        <p:sp>
          <p:nvSpPr>
            <p:cNvPr id="5" name="Freeform 5"/>
            <p:cNvSpPr/>
            <p:nvPr/>
          </p:nvSpPr>
          <p:spPr>
            <a:xfrm>
              <a:off x="0" y="0"/>
              <a:ext cx="4064928" cy="2304754"/>
            </a:xfrm>
            <a:custGeom>
              <a:avLst/>
              <a:gdLst/>
              <a:ahLst/>
              <a:cxnLst/>
              <a:rect l="l" t="t" r="r" b="b"/>
              <a:pathLst>
                <a:path w="4064928" h="2304754">
                  <a:moveTo>
                    <a:pt x="0" y="0"/>
                  </a:moveTo>
                  <a:lnTo>
                    <a:pt x="4064928" y="0"/>
                  </a:lnTo>
                  <a:lnTo>
                    <a:pt x="4064928" y="2304754"/>
                  </a:lnTo>
                  <a:lnTo>
                    <a:pt x="0" y="2304754"/>
                  </a:lnTo>
                  <a:close/>
                </a:path>
              </a:pathLst>
            </a:custGeom>
            <a:solidFill>
              <a:srgbClr val="EFEFEF"/>
            </a:solidFill>
          </p:spPr>
        </p:sp>
        <p:sp>
          <p:nvSpPr>
            <p:cNvPr id="6" name="TextBox 6"/>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7" name="Freeform 7"/>
          <p:cNvSpPr/>
          <p:nvPr/>
        </p:nvSpPr>
        <p:spPr>
          <a:xfrm rot="7659121">
            <a:off x="-2737804" y="-2053798"/>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2016048">
            <a:off x="13026699" y="-29450"/>
            <a:ext cx="8465202" cy="2116301"/>
          </a:xfrm>
          <a:custGeom>
            <a:avLst/>
            <a:gdLst/>
            <a:ahLst/>
            <a:cxnLst/>
            <a:rect l="l" t="t" r="r" b="b"/>
            <a:pathLst>
              <a:path w="8465202" h="2116301">
                <a:moveTo>
                  <a:pt x="0" y="0"/>
                </a:moveTo>
                <a:lnTo>
                  <a:pt x="8465202" y="0"/>
                </a:lnTo>
                <a:lnTo>
                  <a:pt x="8465202" y="2116300"/>
                </a:lnTo>
                <a:lnTo>
                  <a:pt x="0" y="21163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8468591" y="4670797"/>
            <a:ext cx="9359469" cy="3900288"/>
          </a:xfrm>
          <a:custGeom>
            <a:avLst/>
            <a:gdLst/>
            <a:ahLst/>
            <a:cxnLst/>
            <a:rect l="l" t="t" r="r" b="b"/>
            <a:pathLst>
              <a:path w="9359469" h="3900288">
                <a:moveTo>
                  <a:pt x="0" y="0"/>
                </a:moveTo>
                <a:lnTo>
                  <a:pt x="9359469" y="0"/>
                </a:lnTo>
                <a:lnTo>
                  <a:pt x="9359469" y="3900288"/>
                </a:lnTo>
                <a:lnTo>
                  <a:pt x="0" y="3900288"/>
                </a:lnTo>
                <a:lnTo>
                  <a:pt x="0" y="0"/>
                </a:lnTo>
                <a:close/>
              </a:path>
            </a:pathLst>
          </a:custGeom>
          <a:blipFill>
            <a:blip r:embed="rId8"/>
            <a:stretch>
              <a:fillRect/>
            </a:stretch>
          </a:blipFill>
        </p:spPr>
      </p:sp>
      <p:sp>
        <p:nvSpPr>
          <p:cNvPr id="10" name="TextBox 10"/>
          <p:cNvSpPr txBox="1"/>
          <p:nvPr/>
        </p:nvSpPr>
        <p:spPr>
          <a:xfrm>
            <a:off x="7312769" y="67287"/>
            <a:ext cx="3662462" cy="2309622"/>
          </a:xfrm>
          <a:prstGeom prst="rect">
            <a:avLst/>
          </a:prstGeom>
        </p:spPr>
        <p:txBody>
          <a:bodyPr lIns="0" tIns="0" rIns="0" bIns="0" rtlCol="0" anchor="t">
            <a:spAutoFit/>
          </a:bodyPr>
          <a:lstStyle/>
          <a:p>
            <a:pPr algn="ctr">
              <a:lnSpc>
                <a:spcPts val="9197"/>
              </a:lnSpc>
            </a:pPr>
            <a:r>
              <a:rPr lang="en-US" sz="6569">
                <a:solidFill>
                  <a:srgbClr val="427BAA"/>
                </a:solidFill>
                <a:latin typeface="Arimo Bold"/>
              </a:rPr>
              <a:t> </a:t>
            </a:r>
          </a:p>
          <a:p>
            <a:pPr algn="ctr">
              <a:lnSpc>
                <a:spcPts val="9197"/>
              </a:lnSpc>
            </a:pPr>
            <a:r>
              <a:rPr lang="en-US" sz="6569">
                <a:solidFill>
                  <a:srgbClr val="427BAA"/>
                </a:solidFill>
                <a:latin typeface="Arimo Bold"/>
              </a:rPr>
              <a:t>Step One</a:t>
            </a:r>
          </a:p>
        </p:txBody>
      </p:sp>
      <p:sp>
        <p:nvSpPr>
          <p:cNvPr id="11" name="TextBox 11"/>
          <p:cNvSpPr txBox="1"/>
          <p:nvPr/>
        </p:nvSpPr>
        <p:spPr>
          <a:xfrm>
            <a:off x="1028700" y="4240333"/>
            <a:ext cx="6977360" cy="5539740"/>
          </a:xfrm>
          <a:prstGeom prst="rect">
            <a:avLst/>
          </a:prstGeom>
        </p:spPr>
        <p:txBody>
          <a:bodyPr lIns="0" tIns="0" rIns="0" bIns="0" rtlCol="0" anchor="t">
            <a:spAutoFit/>
          </a:bodyPr>
          <a:lstStyle/>
          <a:p>
            <a:pPr marL="1036320" lvl="1" indent="-518160">
              <a:lnSpc>
                <a:spcPts val="6240"/>
              </a:lnSpc>
              <a:buFont typeface="Arial"/>
              <a:buChar char="•"/>
            </a:pPr>
            <a:r>
              <a:rPr lang="en-US" sz="4800">
                <a:solidFill>
                  <a:srgbClr val="427BAA"/>
                </a:solidFill>
                <a:latin typeface="Arimo"/>
              </a:rPr>
              <a:t>Full mouth probing depths </a:t>
            </a:r>
          </a:p>
          <a:p>
            <a:pPr marL="1036320" lvl="1" indent="-518160">
              <a:lnSpc>
                <a:spcPts val="6240"/>
              </a:lnSpc>
              <a:buFont typeface="Arial"/>
              <a:buChar char="•"/>
            </a:pPr>
            <a:r>
              <a:rPr lang="en-US" sz="4800">
                <a:solidFill>
                  <a:srgbClr val="427BAA"/>
                </a:solidFill>
                <a:latin typeface="Arimo"/>
              </a:rPr>
              <a:t>Full mouth radiographs </a:t>
            </a:r>
          </a:p>
          <a:p>
            <a:pPr marL="1036320" lvl="1" indent="-518160">
              <a:lnSpc>
                <a:spcPts val="6240"/>
              </a:lnSpc>
              <a:buFont typeface="Arial"/>
              <a:buChar char="•"/>
            </a:pPr>
            <a:r>
              <a:rPr lang="en-US" sz="4800">
                <a:solidFill>
                  <a:srgbClr val="427BAA"/>
                </a:solidFill>
                <a:latin typeface="Arimo"/>
              </a:rPr>
              <a:t>Missing teeth (due to periodontitis) </a:t>
            </a:r>
          </a:p>
          <a:p>
            <a:pPr>
              <a:lnSpc>
                <a:spcPts val="6240"/>
              </a:lnSpc>
            </a:pPr>
            <a:endParaRPr lang="en-US" sz="4800">
              <a:solidFill>
                <a:srgbClr val="427BAA"/>
              </a:solidFill>
              <a:latin typeface="Arimo"/>
            </a:endParaRPr>
          </a:p>
        </p:txBody>
      </p:sp>
      <p:sp>
        <p:nvSpPr>
          <p:cNvPr id="12" name="TextBox 12"/>
          <p:cNvSpPr txBox="1"/>
          <p:nvPr/>
        </p:nvSpPr>
        <p:spPr>
          <a:xfrm>
            <a:off x="8006060" y="2619548"/>
            <a:ext cx="2275880" cy="857885"/>
          </a:xfrm>
          <a:prstGeom prst="rect">
            <a:avLst/>
          </a:prstGeom>
        </p:spPr>
        <p:txBody>
          <a:bodyPr lIns="0" tIns="0" rIns="0" bIns="0" rtlCol="0" anchor="t">
            <a:spAutoFit/>
          </a:bodyPr>
          <a:lstStyle/>
          <a:p>
            <a:pPr algn="ctr">
              <a:lnSpc>
                <a:spcPts val="6759"/>
              </a:lnSpc>
              <a:spcBef>
                <a:spcPct val="0"/>
              </a:spcBef>
            </a:pPr>
            <a:r>
              <a:rPr lang="en-US" sz="5199">
                <a:solidFill>
                  <a:srgbClr val="427BAA"/>
                </a:solidFill>
                <a:latin typeface="Arimo"/>
              </a:rPr>
              <a:t>Screen </a:t>
            </a:r>
          </a:p>
        </p:txBody>
      </p:sp>
      <p:sp>
        <p:nvSpPr>
          <p:cNvPr id="13" name="TextBox 13"/>
          <p:cNvSpPr txBox="1"/>
          <p:nvPr/>
        </p:nvSpPr>
        <p:spPr>
          <a:xfrm>
            <a:off x="15525795" y="9983186"/>
            <a:ext cx="2631579" cy="165100"/>
          </a:xfrm>
          <a:prstGeom prst="rect">
            <a:avLst/>
          </a:prstGeom>
        </p:spPr>
        <p:txBody>
          <a:bodyPr lIns="0" tIns="0" rIns="0" bIns="0" rtlCol="0" anchor="t">
            <a:spAutoFit/>
          </a:bodyPr>
          <a:lstStyle/>
          <a:p>
            <a:pPr algn="ctr">
              <a:lnSpc>
                <a:spcPts val="1399"/>
              </a:lnSpc>
              <a:spcBef>
                <a:spcPct val="0"/>
              </a:spcBef>
            </a:pPr>
            <a:r>
              <a:rPr lang="en-US" sz="999">
                <a:solidFill>
                  <a:srgbClr val="427BAA"/>
                </a:solidFill>
                <a:latin typeface="Arimo"/>
              </a:rPr>
              <a:t>Tonetti, MS, Greenwell, H, Kornman, KS. 2018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353053" y="5742751"/>
            <a:ext cx="6659522" cy="3515549"/>
          </a:xfrm>
          <a:custGeom>
            <a:avLst/>
            <a:gdLst/>
            <a:ahLst/>
            <a:cxnLst/>
            <a:rect l="l" t="t" r="r" b="b"/>
            <a:pathLst>
              <a:path w="6659522" h="3515549">
                <a:moveTo>
                  <a:pt x="0" y="0"/>
                </a:moveTo>
                <a:lnTo>
                  <a:pt x="6659522" y="0"/>
                </a:lnTo>
                <a:lnTo>
                  <a:pt x="6659522" y="3515549"/>
                </a:lnTo>
                <a:lnTo>
                  <a:pt x="0" y="3515549"/>
                </a:lnTo>
                <a:lnTo>
                  <a:pt x="0" y="0"/>
                </a:lnTo>
                <a:close/>
              </a:path>
            </a:pathLst>
          </a:custGeom>
          <a:blipFill>
            <a:blip r:embed="rId3"/>
            <a:stretch>
              <a:fillRect l="-17896" r="-17896"/>
            </a:stretch>
          </a:blipFill>
        </p:spPr>
      </p:sp>
      <p:grpSp>
        <p:nvGrpSpPr>
          <p:cNvPr id="3" name="Group 3"/>
          <p:cNvGrpSpPr/>
          <p:nvPr/>
        </p:nvGrpSpPr>
        <p:grpSpPr>
          <a:xfrm>
            <a:off x="353053" y="4143312"/>
            <a:ext cx="6561519" cy="4225699"/>
            <a:chOff x="0" y="0"/>
            <a:chExt cx="3192384" cy="2055934"/>
          </a:xfrm>
        </p:grpSpPr>
        <p:sp>
          <p:nvSpPr>
            <p:cNvPr id="4" name="Freeform 4"/>
            <p:cNvSpPr/>
            <p:nvPr/>
          </p:nvSpPr>
          <p:spPr>
            <a:xfrm>
              <a:off x="0" y="0"/>
              <a:ext cx="3192383" cy="2055934"/>
            </a:xfrm>
            <a:custGeom>
              <a:avLst/>
              <a:gdLst/>
              <a:ahLst/>
              <a:cxnLst/>
              <a:rect l="l" t="t" r="r" b="b"/>
              <a:pathLst>
                <a:path w="3192383" h="2055934">
                  <a:moveTo>
                    <a:pt x="0" y="0"/>
                  </a:moveTo>
                  <a:lnTo>
                    <a:pt x="3192383" y="0"/>
                  </a:lnTo>
                  <a:lnTo>
                    <a:pt x="3192383" y="2055934"/>
                  </a:lnTo>
                  <a:lnTo>
                    <a:pt x="0" y="2055934"/>
                  </a:lnTo>
                  <a:close/>
                </a:path>
              </a:pathLst>
            </a:custGeom>
            <a:solidFill>
              <a:srgbClr val="EFEFEF"/>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Freeform 6"/>
          <p:cNvSpPr/>
          <p:nvPr/>
        </p:nvSpPr>
        <p:spPr>
          <a:xfrm rot="7659121">
            <a:off x="-3848986" y="6571181"/>
            <a:ext cx="6008069" cy="6164996"/>
          </a:xfrm>
          <a:custGeom>
            <a:avLst/>
            <a:gdLst/>
            <a:ahLst/>
            <a:cxnLst/>
            <a:rect l="l" t="t" r="r" b="b"/>
            <a:pathLst>
              <a:path w="6008069" h="6164996">
                <a:moveTo>
                  <a:pt x="0" y="0"/>
                </a:moveTo>
                <a:lnTo>
                  <a:pt x="6008068" y="0"/>
                </a:lnTo>
                <a:lnTo>
                  <a:pt x="6008068"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2016048">
            <a:off x="13026699" y="-29450"/>
            <a:ext cx="8465202" cy="2116301"/>
          </a:xfrm>
          <a:custGeom>
            <a:avLst/>
            <a:gdLst/>
            <a:ahLst/>
            <a:cxnLst/>
            <a:rect l="l" t="t" r="r" b="b"/>
            <a:pathLst>
              <a:path w="8465202" h="2116301">
                <a:moveTo>
                  <a:pt x="0" y="0"/>
                </a:moveTo>
                <a:lnTo>
                  <a:pt x="8465202" y="0"/>
                </a:lnTo>
                <a:lnTo>
                  <a:pt x="8465202" y="2116300"/>
                </a:lnTo>
                <a:lnTo>
                  <a:pt x="0" y="21163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3578903" y="3646378"/>
            <a:ext cx="3680397" cy="3680397"/>
          </a:xfrm>
          <a:custGeom>
            <a:avLst/>
            <a:gdLst/>
            <a:ahLst/>
            <a:cxnLst/>
            <a:rect l="l" t="t" r="r" b="b"/>
            <a:pathLst>
              <a:path w="3680397" h="3680397">
                <a:moveTo>
                  <a:pt x="0" y="0"/>
                </a:moveTo>
                <a:lnTo>
                  <a:pt x="3680397" y="0"/>
                </a:lnTo>
                <a:lnTo>
                  <a:pt x="3680397" y="3680397"/>
                </a:lnTo>
                <a:lnTo>
                  <a:pt x="0" y="3680397"/>
                </a:lnTo>
                <a:lnTo>
                  <a:pt x="0" y="0"/>
                </a:lnTo>
                <a:close/>
              </a:path>
            </a:pathLst>
          </a:custGeom>
          <a:blipFill>
            <a:blip r:embed="rId8"/>
            <a:stretch>
              <a:fillRect/>
            </a:stretch>
          </a:blipFill>
        </p:spPr>
      </p:sp>
      <p:sp>
        <p:nvSpPr>
          <p:cNvPr id="9" name="Freeform 9"/>
          <p:cNvSpPr/>
          <p:nvPr/>
        </p:nvSpPr>
        <p:spPr>
          <a:xfrm>
            <a:off x="8307180" y="3755449"/>
            <a:ext cx="3680397" cy="3680397"/>
          </a:xfrm>
          <a:custGeom>
            <a:avLst/>
            <a:gdLst/>
            <a:ahLst/>
            <a:cxnLst/>
            <a:rect l="l" t="t" r="r" b="b"/>
            <a:pathLst>
              <a:path w="3680397" h="3680397">
                <a:moveTo>
                  <a:pt x="0" y="0"/>
                </a:moveTo>
                <a:lnTo>
                  <a:pt x="3680397" y="0"/>
                </a:lnTo>
                <a:lnTo>
                  <a:pt x="3680397" y="3680397"/>
                </a:lnTo>
                <a:lnTo>
                  <a:pt x="0" y="3680397"/>
                </a:lnTo>
                <a:lnTo>
                  <a:pt x="0" y="0"/>
                </a:lnTo>
                <a:close/>
              </a:path>
            </a:pathLst>
          </a:custGeom>
          <a:blipFill>
            <a:blip r:embed="rId8"/>
            <a:stretch>
              <a:fillRect/>
            </a:stretch>
          </a:blipFill>
        </p:spPr>
      </p:sp>
      <p:sp>
        <p:nvSpPr>
          <p:cNvPr id="10" name="Freeform 10"/>
          <p:cNvSpPr/>
          <p:nvPr/>
        </p:nvSpPr>
        <p:spPr>
          <a:xfrm>
            <a:off x="9144000" y="4143312"/>
            <a:ext cx="2021293" cy="2686529"/>
          </a:xfrm>
          <a:custGeom>
            <a:avLst/>
            <a:gdLst/>
            <a:ahLst/>
            <a:cxnLst/>
            <a:rect l="l" t="t" r="r" b="b"/>
            <a:pathLst>
              <a:path w="2021293" h="2686529">
                <a:moveTo>
                  <a:pt x="0" y="0"/>
                </a:moveTo>
                <a:lnTo>
                  <a:pt x="2021293" y="0"/>
                </a:lnTo>
                <a:lnTo>
                  <a:pt x="2021293" y="2686529"/>
                </a:lnTo>
                <a:lnTo>
                  <a:pt x="0" y="26865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4327699" y="4143312"/>
            <a:ext cx="2182805" cy="2686529"/>
          </a:xfrm>
          <a:custGeom>
            <a:avLst/>
            <a:gdLst/>
            <a:ahLst/>
            <a:cxnLst/>
            <a:rect l="l" t="t" r="r" b="b"/>
            <a:pathLst>
              <a:path w="2182805" h="2686529">
                <a:moveTo>
                  <a:pt x="0" y="0"/>
                </a:moveTo>
                <a:lnTo>
                  <a:pt x="2182805" y="0"/>
                </a:lnTo>
                <a:lnTo>
                  <a:pt x="2182805" y="2686529"/>
                </a:lnTo>
                <a:lnTo>
                  <a:pt x="0" y="268652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a:off x="7326900" y="3334891"/>
            <a:ext cx="10287" cy="4114800"/>
          </a:xfrm>
          <a:custGeom>
            <a:avLst/>
            <a:gdLst/>
            <a:ahLst/>
            <a:cxnLst/>
            <a:rect l="l" t="t" r="r" b="b"/>
            <a:pathLst>
              <a:path w="10287" h="4114800">
                <a:moveTo>
                  <a:pt x="0" y="0"/>
                </a:moveTo>
                <a:lnTo>
                  <a:pt x="10287" y="0"/>
                </a:lnTo>
                <a:lnTo>
                  <a:pt x="1028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TextBox 13"/>
          <p:cNvSpPr txBox="1"/>
          <p:nvPr/>
        </p:nvSpPr>
        <p:spPr>
          <a:xfrm>
            <a:off x="576048" y="971948"/>
            <a:ext cx="6213532" cy="2309622"/>
          </a:xfrm>
          <a:prstGeom prst="rect">
            <a:avLst/>
          </a:prstGeom>
        </p:spPr>
        <p:txBody>
          <a:bodyPr lIns="0" tIns="0" rIns="0" bIns="0" rtlCol="0" anchor="t">
            <a:spAutoFit/>
          </a:bodyPr>
          <a:lstStyle/>
          <a:p>
            <a:pPr>
              <a:lnSpc>
                <a:spcPts val="9197"/>
              </a:lnSpc>
            </a:pPr>
            <a:r>
              <a:rPr lang="en-US" sz="6569">
                <a:solidFill>
                  <a:srgbClr val="427BAA"/>
                </a:solidFill>
                <a:latin typeface="Arimo Bold"/>
              </a:rPr>
              <a:t>Step Two</a:t>
            </a:r>
          </a:p>
          <a:p>
            <a:pPr>
              <a:lnSpc>
                <a:spcPts val="9197"/>
              </a:lnSpc>
            </a:pPr>
            <a:r>
              <a:rPr lang="en-US" sz="6569">
                <a:solidFill>
                  <a:srgbClr val="427BAA"/>
                </a:solidFill>
                <a:latin typeface="Arimo Bold"/>
              </a:rPr>
              <a:t>Establish Stage</a:t>
            </a:r>
          </a:p>
        </p:txBody>
      </p:sp>
      <p:sp>
        <p:nvSpPr>
          <p:cNvPr id="14" name="TextBox 14"/>
          <p:cNvSpPr txBox="1"/>
          <p:nvPr/>
        </p:nvSpPr>
        <p:spPr>
          <a:xfrm>
            <a:off x="973190" y="4619336"/>
            <a:ext cx="5321244" cy="3749675"/>
          </a:xfrm>
          <a:prstGeom prst="rect">
            <a:avLst/>
          </a:prstGeom>
        </p:spPr>
        <p:txBody>
          <a:bodyPr lIns="0" tIns="0" rIns="0" bIns="0" rtlCol="0" anchor="t">
            <a:spAutoFit/>
          </a:bodyPr>
          <a:lstStyle/>
          <a:p>
            <a:pPr algn="ctr">
              <a:lnSpc>
                <a:spcPts val="7450"/>
              </a:lnSpc>
              <a:spcBef>
                <a:spcPct val="0"/>
              </a:spcBef>
            </a:pPr>
            <a:r>
              <a:rPr lang="en-US" sz="5000">
                <a:solidFill>
                  <a:srgbClr val="427BAA"/>
                </a:solidFill>
                <a:latin typeface="Arimo"/>
              </a:rPr>
              <a:t>Initial question?</a:t>
            </a:r>
          </a:p>
          <a:p>
            <a:pPr algn="ctr">
              <a:lnSpc>
                <a:spcPts val="7450"/>
              </a:lnSpc>
              <a:spcBef>
                <a:spcPct val="0"/>
              </a:spcBef>
            </a:pPr>
            <a:r>
              <a:rPr lang="en-US" sz="5000">
                <a:solidFill>
                  <a:srgbClr val="427BAA"/>
                </a:solidFill>
                <a:latin typeface="Arimo"/>
              </a:rPr>
              <a:t>Does the patient have... </a:t>
            </a:r>
          </a:p>
          <a:p>
            <a:pPr>
              <a:lnSpc>
                <a:spcPts val="7450"/>
              </a:lnSpc>
              <a:spcBef>
                <a:spcPct val="0"/>
              </a:spcBef>
            </a:pPr>
            <a:endParaRPr lang="en-US" sz="5000">
              <a:solidFill>
                <a:srgbClr val="427BAA"/>
              </a:solidFill>
              <a:latin typeface="Arimo"/>
            </a:endParaRPr>
          </a:p>
        </p:txBody>
      </p:sp>
      <p:sp>
        <p:nvSpPr>
          <p:cNvPr id="15" name="TextBox 15"/>
          <p:cNvSpPr txBox="1"/>
          <p:nvPr/>
        </p:nvSpPr>
        <p:spPr>
          <a:xfrm>
            <a:off x="7838897" y="7172741"/>
            <a:ext cx="4631500" cy="2690241"/>
          </a:xfrm>
          <a:prstGeom prst="rect">
            <a:avLst/>
          </a:prstGeom>
        </p:spPr>
        <p:txBody>
          <a:bodyPr lIns="0" tIns="0" rIns="0" bIns="0" rtlCol="0" anchor="t">
            <a:spAutoFit/>
          </a:bodyPr>
          <a:lstStyle/>
          <a:p>
            <a:pPr algn="ctr">
              <a:lnSpc>
                <a:spcPts val="7152"/>
              </a:lnSpc>
              <a:spcBef>
                <a:spcPct val="0"/>
              </a:spcBef>
            </a:pPr>
            <a:r>
              <a:rPr lang="en-US" sz="4800">
                <a:solidFill>
                  <a:srgbClr val="427BAA"/>
                </a:solidFill>
                <a:latin typeface="Arimo"/>
              </a:rPr>
              <a:t>Mild to </a:t>
            </a:r>
          </a:p>
          <a:p>
            <a:pPr algn="ctr">
              <a:lnSpc>
                <a:spcPts val="7152"/>
              </a:lnSpc>
              <a:spcBef>
                <a:spcPct val="0"/>
              </a:spcBef>
            </a:pPr>
            <a:r>
              <a:rPr lang="en-US" sz="4800">
                <a:solidFill>
                  <a:srgbClr val="427BAA"/>
                </a:solidFill>
                <a:latin typeface="Arimo"/>
              </a:rPr>
              <a:t>moderate periodontitis</a:t>
            </a:r>
          </a:p>
        </p:txBody>
      </p:sp>
      <p:sp>
        <p:nvSpPr>
          <p:cNvPr id="16" name="TextBox 16"/>
          <p:cNvSpPr txBox="1"/>
          <p:nvPr/>
        </p:nvSpPr>
        <p:spPr>
          <a:xfrm>
            <a:off x="12783240" y="7172741"/>
            <a:ext cx="5333955" cy="2690241"/>
          </a:xfrm>
          <a:prstGeom prst="rect">
            <a:avLst/>
          </a:prstGeom>
        </p:spPr>
        <p:txBody>
          <a:bodyPr lIns="0" tIns="0" rIns="0" bIns="0" rtlCol="0" anchor="t">
            <a:spAutoFit/>
          </a:bodyPr>
          <a:lstStyle/>
          <a:p>
            <a:pPr algn="ctr">
              <a:lnSpc>
                <a:spcPts val="7152"/>
              </a:lnSpc>
              <a:spcBef>
                <a:spcPct val="0"/>
              </a:spcBef>
            </a:pPr>
            <a:r>
              <a:rPr lang="en-US" sz="4800">
                <a:solidFill>
                  <a:srgbClr val="427BAA"/>
                </a:solidFill>
                <a:latin typeface="Arimo"/>
              </a:rPr>
              <a:t>Severe to </a:t>
            </a:r>
          </a:p>
          <a:p>
            <a:pPr algn="ctr">
              <a:lnSpc>
                <a:spcPts val="7152"/>
              </a:lnSpc>
              <a:spcBef>
                <a:spcPct val="0"/>
              </a:spcBef>
            </a:pPr>
            <a:r>
              <a:rPr lang="en-US" sz="4800">
                <a:solidFill>
                  <a:srgbClr val="427BAA"/>
                </a:solidFill>
                <a:latin typeface="Arimo"/>
              </a:rPr>
              <a:t>very severe periodontitis</a:t>
            </a:r>
          </a:p>
        </p:txBody>
      </p:sp>
      <p:sp>
        <p:nvSpPr>
          <p:cNvPr id="17" name="TextBox 17"/>
          <p:cNvSpPr txBox="1"/>
          <p:nvPr/>
        </p:nvSpPr>
        <p:spPr>
          <a:xfrm>
            <a:off x="7651512" y="2850088"/>
            <a:ext cx="4991732" cy="796290"/>
          </a:xfrm>
          <a:prstGeom prst="rect">
            <a:avLst/>
          </a:prstGeom>
        </p:spPr>
        <p:txBody>
          <a:bodyPr lIns="0" tIns="0" rIns="0" bIns="0" rtlCol="0" anchor="t">
            <a:spAutoFit/>
          </a:bodyPr>
          <a:lstStyle/>
          <a:p>
            <a:pPr algn="ctr">
              <a:lnSpc>
                <a:spcPts val="6240"/>
              </a:lnSpc>
              <a:spcBef>
                <a:spcPct val="0"/>
              </a:spcBef>
            </a:pPr>
            <a:r>
              <a:rPr lang="en-US" sz="4800">
                <a:solidFill>
                  <a:srgbClr val="427BAA"/>
                </a:solidFill>
                <a:latin typeface="Arimo"/>
              </a:rPr>
              <a:t> Stage I or II </a:t>
            </a:r>
          </a:p>
        </p:txBody>
      </p:sp>
      <p:sp>
        <p:nvSpPr>
          <p:cNvPr id="18" name="TextBox 18"/>
          <p:cNvSpPr txBox="1"/>
          <p:nvPr/>
        </p:nvSpPr>
        <p:spPr>
          <a:xfrm>
            <a:off x="13411413" y="2850088"/>
            <a:ext cx="3727252" cy="796290"/>
          </a:xfrm>
          <a:prstGeom prst="rect">
            <a:avLst/>
          </a:prstGeom>
        </p:spPr>
        <p:txBody>
          <a:bodyPr lIns="0" tIns="0" rIns="0" bIns="0" rtlCol="0" anchor="t">
            <a:spAutoFit/>
          </a:bodyPr>
          <a:lstStyle/>
          <a:p>
            <a:pPr algn="ctr">
              <a:lnSpc>
                <a:spcPts val="6240"/>
              </a:lnSpc>
              <a:spcBef>
                <a:spcPct val="0"/>
              </a:spcBef>
            </a:pPr>
            <a:r>
              <a:rPr lang="en-US" sz="4800">
                <a:solidFill>
                  <a:srgbClr val="427BAA"/>
                </a:solidFill>
                <a:latin typeface="Arimo"/>
              </a:rPr>
              <a:t>Stage III or IV</a:t>
            </a:r>
          </a:p>
        </p:txBody>
      </p:sp>
      <p:sp>
        <p:nvSpPr>
          <p:cNvPr id="19" name="TextBox 19"/>
          <p:cNvSpPr txBox="1"/>
          <p:nvPr/>
        </p:nvSpPr>
        <p:spPr>
          <a:xfrm>
            <a:off x="12427498" y="5076825"/>
            <a:ext cx="711484" cy="796290"/>
          </a:xfrm>
          <a:prstGeom prst="rect">
            <a:avLst/>
          </a:prstGeom>
        </p:spPr>
        <p:txBody>
          <a:bodyPr lIns="0" tIns="0" rIns="0" bIns="0" rtlCol="0" anchor="t">
            <a:spAutoFit/>
          </a:bodyPr>
          <a:lstStyle/>
          <a:p>
            <a:pPr algn="ctr">
              <a:lnSpc>
                <a:spcPts val="6240"/>
              </a:lnSpc>
              <a:spcBef>
                <a:spcPct val="0"/>
              </a:spcBef>
            </a:pPr>
            <a:r>
              <a:rPr lang="en-US" sz="4800">
                <a:solidFill>
                  <a:srgbClr val="427BAA"/>
                </a:solidFill>
                <a:latin typeface="Arimo"/>
              </a:rPr>
              <a:t>or </a:t>
            </a:r>
          </a:p>
        </p:txBody>
      </p:sp>
      <p:sp>
        <p:nvSpPr>
          <p:cNvPr id="20" name="TextBox 20"/>
          <p:cNvSpPr txBox="1"/>
          <p:nvPr/>
        </p:nvSpPr>
        <p:spPr>
          <a:xfrm>
            <a:off x="15640496" y="10121900"/>
            <a:ext cx="2476699" cy="165100"/>
          </a:xfrm>
          <a:prstGeom prst="rect">
            <a:avLst/>
          </a:prstGeom>
        </p:spPr>
        <p:txBody>
          <a:bodyPr lIns="0" tIns="0" rIns="0" bIns="0" rtlCol="0" anchor="t">
            <a:spAutoFit/>
          </a:bodyPr>
          <a:lstStyle/>
          <a:p>
            <a:pPr algn="ctr">
              <a:lnSpc>
                <a:spcPts val="1399"/>
              </a:lnSpc>
            </a:pPr>
            <a:r>
              <a:rPr lang="en-US" sz="999">
                <a:solidFill>
                  <a:srgbClr val="427BAA"/>
                </a:solidFill>
                <a:latin typeface="Arimo"/>
              </a:rPr>
              <a:t>American Academy of Periodontology. 2019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1685640" y="8774645"/>
            <a:ext cx="15149508" cy="3257144"/>
          </a:xfrm>
          <a:custGeom>
            <a:avLst/>
            <a:gdLst/>
            <a:ahLst/>
            <a:cxnLst/>
            <a:rect l="l" t="t" r="r" b="b"/>
            <a:pathLst>
              <a:path w="15149508" h="3257144">
                <a:moveTo>
                  <a:pt x="0" y="0"/>
                </a:moveTo>
                <a:lnTo>
                  <a:pt x="15149508" y="0"/>
                </a:lnTo>
                <a:lnTo>
                  <a:pt x="15149508" y="3257145"/>
                </a:lnTo>
                <a:lnTo>
                  <a:pt x="0" y="3257145"/>
                </a:lnTo>
                <a:lnTo>
                  <a:pt x="0" y="0"/>
                </a:lnTo>
                <a:close/>
              </a:path>
            </a:pathLst>
          </a:custGeom>
          <a:blipFill>
            <a:blip r:embed="rId3"/>
            <a:stretch>
              <a:fillRect/>
            </a:stretch>
          </a:blipFill>
        </p:spPr>
      </p:sp>
      <p:grpSp>
        <p:nvGrpSpPr>
          <p:cNvPr id="3" name="Group 3"/>
          <p:cNvGrpSpPr/>
          <p:nvPr/>
        </p:nvGrpSpPr>
        <p:grpSpPr>
          <a:xfrm>
            <a:off x="1662868" y="5425500"/>
            <a:ext cx="16075885" cy="4225699"/>
            <a:chOff x="0" y="0"/>
            <a:chExt cx="7821419" cy="2055934"/>
          </a:xfrm>
        </p:grpSpPr>
        <p:sp>
          <p:nvSpPr>
            <p:cNvPr id="4" name="Freeform 4"/>
            <p:cNvSpPr/>
            <p:nvPr/>
          </p:nvSpPr>
          <p:spPr>
            <a:xfrm>
              <a:off x="0" y="0"/>
              <a:ext cx="7821419" cy="2055934"/>
            </a:xfrm>
            <a:custGeom>
              <a:avLst/>
              <a:gdLst/>
              <a:ahLst/>
              <a:cxnLst/>
              <a:rect l="l" t="t" r="r" b="b"/>
              <a:pathLst>
                <a:path w="7821419" h="2055934">
                  <a:moveTo>
                    <a:pt x="0" y="0"/>
                  </a:moveTo>
                  <a:lnTo>
                    <a:pt x="7821419" y="0"/>
                  </a:lnTo>
                  <a:lnTo>
                    <a:pt x="7821419" y="2055934"/>
                  </a:lnTo>
                  <a:lnTo>
                    <a:pt x="0" y="2055934"/>
                  </a:lnTo>
                  <a:close/>
                </a:path>
              </a:pathLst>
            </a:custGeom>
            <a:solidFill>
              <a:srgbClr val="EFEFEF"/>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Freeform 6"/>
          <p:cNvSpPr/>
          <p:nvPr/>
        </p:nvSpPr>
        <p:spPr>
          <a:xfrm rot="7659121">
            <a:off x="15283966" y="6549224"/>
            <a:ext cx="6008069" cy="6164996"/>
          </a:xfrm>
          <a:custGeom>
            <a:avLst/>
            <a:gdLst/>
            <a:ahLst/>
            <a:cxnLst/>
            <a:rect l="l" t="t" r="r" b="b"/>
            <a:pathLst>
              <a:path w="6008069" h="6164996">
                <a:moveTo>
                  <a:pt x="0" y="0"/>
                </a:moveTo>
                <a:lnTo>
                  <a:pt x="6008068" y="0"/>
                </a:lnTo>
                <a:lnTo>
                  <a:pt x="6008068"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028700" y="876300"/>
            <a:ext cx="12336370" cy="2309622"/>
          </a:xfrm>
          <a:prstGeom prst="rect">
            <a:avLst/>
          </a:prstGeom>
        </p:spPr>
        <p:txBody>
          <a:bodyPr lIns="0" tIns="0" rIns="0" bIns="0" rtlCol="0" anchor="t">
            <a:spAutoFit/>
          </a:bodyPr>
          <a:lstStyle/>
          <a:p>
            <a:pPr>
              <a:lnSpc>
                <a:spcPts val="9197"/>
              </a:lnSpc>
            </a:pPr>
            <a:r>
              <a:rPr lang="en-US" sz="6569">
                <a:solidFill>
                  <a:srgbClr val="427BAA"/>
                </a:solidFill>
                <a:latin typeface="Arimo Bold"/>
              </a:rPr>
              <a:t>Step Two</a:t>
            </a:r>
          </a:p>
          <a:p>
            <a:pPr>
              <a:lnSpc>
                <a:spcPts val="9197"/>
              </a:lnSpc>
            </a:pPr>
            <a:r>
              <a:rPr lang="en-US" sz="6569">
                <a:solidFill>
                  <a:srgbClr val="427BAA"/>
                </a:solidFill>
                <a:latin typeface="Arimo Bold"/>
              </a:rPr>
              <a:t>Establish Stage Cont.</a:t>
            </a:r>
          </a:p>
        </p:txBody>
      </p:sp>
      <p:sp>
        <p:nvSpPr>
          <p:cNvPr id="8" name="Freeform 8"/>
          <p:cNvSpPr/>
          <p:nvPr/>
        </p:nvSpPr>
        <p:spPr>
          <a:xfrm>
            <a:off x="13148326" y="1028700"/>
            <a:ext cx="2231403" cy="2231403"/>
          </a:xfrm>
          <a:custGeom>
            <a:avLst/>
            <a:gdLst/>
            <a:ahLst/>
            <a:cxnLst/>
            <a:rect l="l" t="t" r="r" b="b"/>
            <a:pathLst>
              <a:path w="2231403" h="2231403">
                <a:moveTo>
                  <a:pt x="0" y="0"/>
                </a:moveTo>
                <a:lnTo>
                  <a:pt x="2231403" y="0"/>
                </a:lnTo>
                <a:lnTo>
                  <a:pt x="2231403" y="2231403"/>
                </a:lnTo>
                <a:lnTo>
                  <a:pt x="0" y="2231403"/>
                </a:lnTo>
                <a:lnTo>
                  <a:pt x="0" y="0"/>
                </a:lnTo>
                <a:close/>
              </a:path>
            </a:pathLst>
          </a:custGeom>
          <a:blipFill>
            <a:blip r:embed="rId6"/>
            <a:stretch>
              <a:fillRect/>
            </a:stretch>
          </a:blipFill>
        </p:spPr>
      </p:sp>
      <p:sp>
        <p:nvSpPr>
          <p:cNvPr id="9" name="Freeform 9"/>
          <p:cNvSpPr/>
          <p:nvPr/>
        </p:nvSpPr>
        <p:spPr>
          <a:xfrm>
            <a:off x="13618198" y="1286021"/>
            <a:ext cx="1291659" cy="1716761"/>
          </a:xfrm>
          <a:custGeom>
            <a:avLst/>
            <a:gdLst/>
            <a:ahLst/>
            <a:cxnLst/>
            <a:rect l="l" t="t" r="r" b="b"/>
            <a:pathLst>
              <a:path w="1291659" h="1716761">
                <a:moveTo>
                  <a:pt x="0" y="0"/>
                </a:moveTo>
                <a:lnTo>
                  <a:pt x="1291659" y="0"/>
                </a:lnTo>
                <a:lnTo>
                  <a:pt x="1291659" y="1716761"/>
                </a:lnTo>
                <a:lnTo>
                  <a:pt x="0" y="17167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90695">
            <a:off x="13630335" y="-3945358"/>
            <a:ext cx="5998038" cy="6154704"/>
          </a:xfrm>
          <a:custGeom>
            <a:avLst/>
            <a:gdLst/>
            <a:ahLst/>
            <a:cxnLst/>
            <a:rect l="l" t="t" r="r" b="b"/>
            <a:pathLst>
              <a:path w="5998038" h="6154704">
                <a:moveTo>
                  <a:pt x="0" y="0"/>
                </a:moveTo>
                <a:lnTo>
                  <a:pt x="5998038" y="0"/>
                </a:lnTo>
                <a:lnTo>
                  <a:pt x="5998038" y="6154703"/>
                </a:lnTo>
                <a:lnTo>
                  <a:pt x="0" y="6154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TextBox 11"/>
          <p:cNvSpPr txBox="1"/>
          <p:nvPr/>
        </p:nvSpPr>
        <p:spPr>
          <a:xfrm>
            <a:off x="1685640" y="5044500"/>
            <a:ext cx="16053113" cy="4725162"/>
          </a:xfrm>
          <a:prstGeom prst="rect">
            <a:avLst/>
          </a:prstGeom>
        </p:spPr>
        <p:txBody>
          <a:bodyPr lIns="0" tIns="0" rIns="0" bIns="0" rtlCol="0" anchor="t">
            <a:spAutoFit/>
          </a:bodyPr>
          <a:lstStyle/>
          <a:p>
            <a:pPr>
              <a:lnSpc>
                <a:spcPts val="5364"/>
              </a:lnSpc>
              <a:spcBef>
                <a:spcPct val="0"/>
              </a:spcBef>
            </a:pPr>
            <a:endParaRPr/>
          </a:p>
          <a:p>
            <a:pPr>
              <a:lnSpc>
                <a:spcPts val="5364"/>
              </a:lnSpc>
              <a:spcBef>
                <a:spcPct val="0"/>
              </a:spcBef>
            </a:pPr>
            <a:r>
              <a:rPr lang="en-US" sz="3600">
                <a:solidFill>
                  <a:srgbClr val="427BAA"/>
                </a:solidFill>
                <a:latin typeface="Arimo"/>
              </a:rPr>
              <a:t> • Confirm clinical attachment loss (CAL)</a:t>
            </a:r>
          </a:p>
          <a:p>
            <a:pPr>
              <a:lnSpc>
                <a:spcPts val="5364"/>
              </a:lnSpc>
              <a:spcBef>
                <a:spcPct val="0"/>
              </a:spcBef>
            </a:pPr>
            <a:r>
              <a:rPr lang="en-US" sz="3600">
                <a:solidFill>
                  <a:srgbClr val="427BAA"/>
                </a:solidFill>
                <a:latin typeface="Arimo"/>
              </a:rPr>
              <a:t> • Rule out non-periodontitis causes of CAL (e.g., cervical restorations or</a:t>
            </a:r>
          </a:p>
          <a:p>
            <a:pPr>
              <a:lnSpc>
                <a:spcPts val="5364"/>
              </a:lnSpc>
              <a:spcBef>
                <a:spcPct val="0"/>
              </a:spcBef>
            </a:pPr>
            <a:r>
              <a:rPr lang="en-US" sz="3600">
                <a:solidFill>
                  <a:srgbClr val="427BAA"/>
                </a:solidFill>
                <a:latin typeface="Arimo"/>
              </a:rPr>
              <a:t>   caries, root fractures, CAL due to traumatic causes)</a:t>
            </a:r>
          </a:p>
          <a:p>
            <a:pPr>
              <a:lnSpc>
                <a:spcPts val="5364"/>
              </a:lnSpc>
              <a:spcBef>
                <a:spcPct val="0"/>
              </a:spcBef>
            </a:pPr>
            <a:r>
              <a:rPr lang="en-US" sz="3600">
                <a:solidFill>
                  <a:srgbClr val="427BAA"/>
                </a:solidFill>
                <a:latin typeface="Arimo"/>
              </a:rPr>
              <a:t> • Determine maximum CAL or radiographic bone loss (RBL)</a:t>
            </a:r>
          </a:p>
          <a:p>
            <a:pPr>
              <a:lnSpc>
                <a:spcPts val="5364"/>
              </a:lnSpc>
              <a:spcBef>
                <a:spcPct val="0"/>
              </a:spcBef>
            </a:pPr>
            <a:r>
              <a:rPr lang="en-US" sz="3600">
                <a:solidFill>
                  <a:srgbClr val="427BAA"/>
                </a:solidFill>
                <a:latin typeface="Arimo"/>
              </a:rPr>
              <a:t> • Confirm RBL patterns</a:t>
            </a:r>
          </a:p>
          <a:p>
            <a:pPr>
              <a:lnSpc>
                <a:spcPts val="5364"/>
              </a:lnSpc>
              <a:spcBef>
                <a:spcPct val="0"/>
              </a:spcBef>
            </a:pPr>
            <a:endParaRPr lang="en-US" sz="3600">
              <a:solidFill>
                <a:srgbClr val="427BAA"/>
              </a:solidFill>
              <a:latin typeface="Arimo"/>
            </a:endParaRPr>
          </a:p>
        </p:txBody>
      </p:sp>
      <p:sp>
        <p:nvSpPr>
          <p:cNvPr id="12" name="TextBox 12"/>
          <p:cNvSpPr txBox="1"/>
          <p:nvPr/>
        </p:nvSpPr>
        <p:spPr>
          <a:xfrm>
            <a:off x="604548" y="3737670"/>
            <a:ext cx="16477265" cy="840105"/>
          </a:xfrm>
          <a:prstGeom prst="rect">
            <a:avLst/>
          </a:prstGeom>
        </p:spPr>
        <p:txBody>
          <a:bodyPr lIns="0" tIns="0" rIns="0" bIns="0" rtlCol="0" anchor="t">
            <a:spAutoFit/>
          </a:bodyPr>
          <a:lstStyle/>
          <a:p>
            <a:pPr algn="ctr">
              <a:lnSpc>
                <a:spcPts val="6719"/>
              </a:lnSpc>
              <a:spcBef>
                <a:spcPct val="0"/>
              </a:spcBef>
            </a:pPr>
            <a:r>
              <a:rPr lang="en-US" sz="4800">
                <a:solidFill>
                  <a:srgbClr val="427BAA"/>
                </a:solidFill>
                <a:latin typeface="Arimo Bold"/>
              </a:rPr>
              <a:t>For mild to moderate periodontitis: Stage I or Stage II</a:t>
            </a:r>
          </a:p>
        </p:txBody>
      </p:sp>
      <p:sp>
        <p:nvSpPr>
          <p:cNvPr id="13" name="TextBox 13"/>
          <p:cNvSpPr txBox="1"/>
          <p:nvPr/>
        </p:nvSpPr>
        <p:spPr>
          <a:xfrm>
            <a:off x="15097472" y="9918449"/>
            <a:ext cx="3063764" cy="158750"/>
          </a:xfrm>
          <a:prstGeom prst="rect">
            <a:avLst/>
          </a:prstGeom>
        </p:spPr>
        <p:txBody>
          <a:bodyPr lIns="0" tIns="0" rIns="0" bIns="0" rtlCol="0" anchor="t">
            <a:spAutoFit/>
          </a:bodyPr>
          <a:lstStyle/>
          <a:p>
            <a:pPr algn="ctr">
              <a:lnSpc>
                <a:spcPts val="1299"/>
              </a:lnSpc>
              <a:spcBef>
                <a:spcPct val="0"/>
              </a:spcBef>
            </a:pPr>
            <a:r>
              <a:rPr lang="en-US" sz="999">
                <a:solidFill>
                  <a:srgbClr val="427BAA"/>
                </a:solidFill>
                <a:latin typeface="Arimo"/>
              </a:rPr>
              <a:t>American Academy of Periodontology.2018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1685640" y="8774645"/>
            <a:ext cx="15149508" cy="3257144"/>
          </a:xfrm>
          <a:custGeom>
            <a:avLst/>
            <a:gdLst/>
            <a:ahLst/>
            <a:cxnLst/>
            <a:rect l="l" t="t" r="r" b="b"/>
            <a:pathLst>
              <a:path w="15149508" h="3257144">
                <a:moveTo>
                  <a:pt x="0" y="0"/>
                </a:moveTo>
                <a:lnTo>
                  <a:pt x="15149508" y="0"/>
                </a:lnTo>
                <a:lnTo>
                  <a:pt x="15149508" y="3257145"/>
                </a:lnTo>
                <a:lnTo>
                  <a:pt x="0" y="3257145"/>
                </a:lnTo>
                <a:lnTo>
                  <a:pt x="0" y="0"/>
                </a:lnTo>
                <a:close/>
              </a:path>
            </a:pathLst>
          </a:custGeom>
          <a:blipFill>
            <a:blip r:embed="rId3"/>
            <a:stretch>
              <a:fillRect/>
            </a:stretch>
          </a:blipFill>
        </p:spPr>
      </p:sp>
      <p:grpSp>
        <p:nvGrpSpPr>
          <p:cNvPr id="3" name="Group 3"/>
          <p:cNvGrpSpPr/>
          <p:nvPr/>
        </p:nvGrpSpPr>
        <p:grpSpPr>
          <a:xfrm>
            <a:off x="1452852" y="5225910"/>
            <a:ext cx="16075885" cy="4225699"/>
            <a:chOff x="0" y="0"/>
            <a:chExt cx="7821419" cy="2055934"/>
          </a:xfrm>
        </p:grpSpPr>
        <p:sp>
          <p:nvSpPr>
            <p:cNvPr id="4" name="Freeform 4"/>
            <p:cNvSpPr/>
            <p:nvPr/>
          </p:nvSpPr>
          <p:spPr>
            <a:xfrm>
              <a:off x="0" y="0"/>
              <a:ext cx="7821419" cy="2055934"/>
            </a:xfrm>
            <a:custGeom>
              <a:avLst/>
              <a:gdLst/>
              <a:ahLst/>
              <a:cxnLst/>
              <a:rect l="l" t="t" r="r" b="b"/>
              <a:pathLst>
                <a:path w="7821419" h="2055934">
                  <a:moveTo>
                    <a:pt x="0" y="0"/>
                  </a:moveTo>
                  <a:lnTo>
                    <a:pt x="7821419" y="0"/>
                  </a:lnTo>
                  <a:lnTo>
                    <a:pt x="7821419" y="2055934"/>
                  </a:lnTo>
                  <a:lnTo>
                    <a:pt x="0" y="2055934"/>
                  </a:lnTo>
                  <a:close/>
                </a:path>
              </a:pathLst>
            </a:custGeom>
            <a:solidFill>
              <a:srgbClr val="EFEFEF"/>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Freeform 6"/>
          <p:cNvSpPr/>
          <p:nvPr/>
        </p:nvSpPr>
        <p:spPr>
          <a:xfrm rot="7659121">
            <a:off x="15283966" y="6549224"/>
            <a:ext cx="6008069" cy="6164996"/>
          </a:xfrm>
          <a:custGeom>
            <a:avLst/>
            <a:gdLst/>
            <a:ahLst/>
            <a:cxnLst/>
            <a:rect l="l" t="t" r="r" b="b"/>
            <a:pathLst>
              <a:path w="6008069" h="6164996">
                <a:moveTo>
                  <a:pt x="0" y="0"/>
                </a:moveTo>
                <a:lnTo>
                  <a:pt x="6008068" y="0"/>
                </a:lnTo>
                <a:lnTo>
                  <a:pt x="6008068"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028700" y="876300"/>
            <a:ext cx="12336370" cy="2309622"/>
          </a:xfrm>
          <a:prstGeom prst="rect">
            <a:avLst/>
          </a:prstGeom>
        </p:spPr>
        <p:txBody>
          <a:bodyPr lIns="0" tIns="0" rIns="0" bIns="0" rtlCol="0" anchor="t">
            <a:spAutoFit/>
          </a:bodyPr>
          <a:lstStyle/>
          <a:p>
            <a:pPr>
              <a:lnSpc>
                <a:spcPts val="9197"/>
              </a:lnSpc>
            </a:pPr>
            <a:r>
              <a:rPr lang="en-US" sz="6569">
                <a:solidFill>
                  <a:srgbClr val="427BAA"/>
                </a:solidFill>
                <a:latin typeface="Arimo Bold"/>
              </a:rPr>
              <a:t>Step Two</a:t>
            </a:r>
          </a:p>
          <a:p>
            <a:pPr>
              <a:lnSpc>
                <a:spcPts val="9197"/>
              </a:lnSpc>
            </a:pPr>
            <a:r>
              <a:rPr lang="en-US" sz="6569">
                <a:solidFill>
                  <a:srgbClr val="427BAA"/>
                </a:solidFill>
                <a:latin typeface="Arimo Bold"/>
              </a:rPr>
              <a:t>Establish Stage Cont.</a:t>
            </a:r>
          </a:p>
        </p:txBody>
      </p:sp>
      <p:sp>
        <p:nvSpPr>
          <p:cNvPr id="8" name="Freeform 8"/>
          <p:cNvSpPr/>
          <p:nvPr/>
        </p:nvSpPr>
        <p:spPr>
          <a:xfrm>
            <a:off x="13148326" y="1028700"/>
            <a:ext cx="2231403" cy="2231403"/>
          </a:xfrm>
          <a:custGeom>
            <a:avLst/>
            <a:gdLst/>
            <a:ahLst/>
            <a:cxnLst/>
            <a:rect l="l" t="t" r="r" b="b"/>
            <a:pathLst>
              <a:path w="2231403" h="2231403">
                <a:moveTo>
                  <a:pt x="0" y="0"/>
                </a:moveTo>
                <a:lnTo>
                  <a:pt x="2231403" y="0"/>
                </a:lnTo>
                <a:lnTo>
                  <a:pt x="2231403" y="2231403"/>
                </a:lnTo>
                <a:lnTo>
                  <a:pt x="0" y="2231403"/>
                </a:lnTo>
                <a:lnTo>
                  <a:pt x="0" y="0"/>
                </a:lnTo>
                <a:close/>
              </a:path>
            </a:pathLst>
          </a:custGeom>
          <a:blipFill>
            <a:blip r:embed="rId6"/>
            <a:stretch>
              <a:fillRect/>
            </a:stretch>
          </a:blipFill>
        </p:spPr>
      </p:sp>
      <p:sp>
        <p:nvSpPr>
          <p:cNvPr id="9" name="Freeform 9"/>
          <p:cNvSpPr/>
          <p:nvPr/>
        </p:nvSpPr>
        <p:spPr>
          <a:xfrm>
            <a:off x="13618198" y="1286021"/>
            <a:ext cx="1291659" cy="1716761"/>
          </a:xfrm>
          <a:custGeom>
            <a:avLst/>
            <a:gdLst/>
            <a:ahLst/>
            <a:cxnLst/>
            <a:rect l="l" t="t" r="r" b="b"/>
            <a:pathLst>
              <a:path w="1291659" h="1716761">
                <a:moveTo>
                  <a:pt x="0" y="0"/>
                </a:moveTo>
                <a:lnTo>
                  <a:pt x="1291659" y="0"/>
                </a:lnTo>
                <a:lnTo>
                  <a:pt x="1291659" y="1716761"/>
                </a:lnTo>
                <a:lnTo>
                  <a:pt x="0" y="17167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90695">
            <a:off x="13630335" y="-3945358"/>
            <a:ext cx="5998038" cy="6154704"/>
          </a:xfrm>
          <a:custGeom>
            <a:avLst/>
            <a:gdLst/>
            <a:ahLst/>
            <a:cxnLst/>
            <a:rect l="l" t="t" r="r" b="b"/>
            <a:pathLst>
              <a:path w="5998038" h="6154704">
                <a:moveTo>
                  <a:pt x="0" y="0"/>
                </a:moveTo>
                <a:lnTo>
                  <a:pt x="5998038" y="0"/>
                </a:lnTo>
                <a:lnTo>
                  <a:pt x="5998038" y="6154703"/>
                </a:lnTo>
                <a:lnTo>
                  <a:pt x="0" y="61547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TextBox 11"/>
          <p:cNvSpPr txBox="1"/>
          <p:nvPr/>
        </p:nvSpPr>
        <p:spPr>
          <a:xfrm>
            <a:off x="1685640" y="5044500"/>
            <a:ext cx="16053113" cy="1316964"/>
          </a:xfrm>
          <a:prstGeom prst="rect">
            <a:avLst/>
          </a:prstGeom>
        </p:spPr>
        <p:txBody>
          <a:bodyPr lIns="0" tIns="0" rIns="0" bIns="0" rtlCol="0" anchor="t">
            <a:spAutoFit/>
          </a:bodyPr>
          <a:lstStyle/>
          <a:p>
            <a:pPr>
              <a:lnSpc>
                <a:spcPts val="5364"/>
              </a:lnSpc>
              <a:spcBef>
                <a:spcPct val="0"/>
              </a:spcBef>
            </a:pPr>
            <a:endParaRPr dirty="0"/>
          </a:p>
          <a:p>
            <a:pPr>
              <a:lnSpc>
                <a:spcPts val="5364"/>
              </a:lnSpc>
              <a:spcBef>
                <a:spcPct val="0"/>
              </a:spcBef>
            </a:pPr>
            <a:r>
              <a:rPr lang="en-US" sz="3600" dirty="0">
                <a:solidFill>
                  <a:srgbClr val="427BAA"/>
                </a:solidFill>
                <a:latin typeface="Arimo"/>
              </a:rPr>
              <a:t> </a:t>
            </a:r>
          </a:p>
        </p:txBody>
      </p:sp>
      <p:sp>
        <p:nvSpPr>
          <p:cNvPr id="12" name="TextBox 12"/>
          <p:cNvSpPr txBox="1"/>
          <p:nvPr/>
        </p:nvSpPr>
        <p:spPr>
          <a:xfrm>
            <a:off x="604548" y="3737670"/>
            <a:ext cx="16477265" cy="840105"/>
          </a:xfrm>
          <a:prstGeom prst="rect">
            <a:avLst/>
          </a:prstGeom>
        </p:spPr>
        <p:txBody>
          <a:bodyPr lIns="0" tIns="0" rIns="0" bIns="0" rtlCol="0" anchor="t">
            <a:spAutoFit/>
          </a:bodyPr>
          <a:lstStyle/>
          <a:p>
            <a:pPr algn="ctr">
              <a:lnSpc>
                <a:spcPts val="6719"/>
              </a:lnSpc>
              <a:spcBef>
                <a:spcPct val="0"/>
              </a:spcBef>
            </a:pPr>
            <a:r>
              <a:rPr lang="en-US" sz="4800">
                <a:solidFill>
                  <a:srgbClr val="427BAA"/>
                </a:solidFill>
                <a:latin typeface="Arimo Bold"/>
              </a:rPr>
              <a:t>For mild to moderate periodontitis: Stage I or Stage II</a:t>
            </a:r>
          </a:p>
        </p:txBody>
      </p:sp>
      <p:sp>
        <p:nvSpPr>
          <p:cNvPr id="13" name="TextBox 13"/>
          <p:cNvSpPr txBox="1"/>
          <p:nvPr/>
        </p:nvSpPr>
        <p:spPr>
          <a:xfrm>
            <a:off x="15097472" y="9918449"/>
            <a:ext cx="3063764" cy="158750"/>
          </a:xfrm>
          <a:prstGeom prst="rect">
            <a:avLst/>
          </a:prstGeom>
        </p:spPr>
        <p:txBody>
          <a:bodyPr lIns="0" tIns="0" rIns="0" bIns="0" rtlCol="0" anchor="t">
            <a:spAutoFit/>
          </a:bodyPr>
          <a:lstStyle/>
          <a:p>
            <a:pPr algn="ctr">
              <a:lnSpc>
                <a:spcPts val="1299"/>
              </a:lnSpc>
              <a:spcBef>
                <a:spcPct val="0"/>
              </a:spcBef>
            </a:pPr>
            <a:r>
              <a:rPr lang="en-US" sz="999" dirty="0">
                <a:solidFill>
                  <a:srgbClr val="427BAA"/>
                </a:solidFill>
                <a:latin typeface="Arimo"/>
              </a:rPr>
              <a:t>American Academy of Periodontology.2018</a:t>
            </a:r>
          </a:p>
        </p:txBody>
      </p:sp>
      <p:sp>
        <p:nvSpPr>
          <p:cNvPr id="14" name="Rectangle 13">
            <a:extLst>
              <a:ext uri="{FF2B5EF4-FFF2-40B4-BE49-F238E27FC236}">
                <a16:creationId xmlns:a16="http://schemas.microsoft.com/office/drawing/2014/main" id="{7CBED58A-C6A3-4839-9BD2-CA0073CEAA11}"/>
              </a:ext>
            </a:extLst>
          </p:cNvPr>
          <p:cNvSpPr/>
          <p:nvPr/>
        </p:nvSpPr>
        <p:spPr>
          <a:xfrm>
            <a:off x="1685640" y="5339376"/>
            <a:ext cx="13550929" cy="4154984"/>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accent1"/>
                </a:solidFill>
                <a:latin typeface="Arimo" panose="020B0604020202020204" charset="0"/>
                <a:ea typeface="Arimo" panose="020B0604020202020204" charset="0"/>
                <a:cs typeface="Arimo" panose="020B0604020202020204" charset="0"/>
              </a:rPr>
              <a:t>Stage I periodontitis (mild disease) patients:</a:t>
            </a:r>
          </a:p>
          <a:p>
            <a:pPr marL="800100" lvl="1" indent="-342900">
              <a:buFont typeface="Arial" panose="020B0604020202020204" pitchFamily="34" charset="0"/>
              <a:buChar char="•"/>
            </a:pPr>
            <a:r>
              <a:rPr lang="en-US" sz="2400" dirty="0">
                <a:solidFill>
                  <a:schemeClr val="accent1"/>
                </a:solidFill>
                <a:latin typeface="Arimo" panose="020B0604020202020204" charset="0"/>
                <a:ea typeface="Arimo" panose="020B0604020202020204" charset="0"/>
                <a:cs typeface="Arimo" panose="020B0604020202020204" charset="0"/>
              </a:rPr>
              <a:t>Probing depths ≤4 mm, CAL ≤1-2 mm, horizontal bone loss</a:t>
            </a:r>
          </a:p>
          <a:p>
            <a:pPr marL="800100" lvl="1" indent="-342900">
              <a:buFont typeface="Arial" panose="020B0604020202020204" pitchFamily="34" charset="0"/>
              <a:buChar char="•"/>
            </a:pPr>
            <a:r>
              <a:rPr lang="en-US" sz="2400" dirty="0">
                <a:solidFill>
                  <a:schemeClr val="accent1"/>
                </a:solidFill>
                <a:latin typeface="Arimo" panose="020B0604020202020204" charset="0"/>
                <a:ea typeface="Arimo" panose="020B0604020202020204" charset="0"/>
                <a:cs typeface="Arimo" panose="020B0604020202020204" charset="0"/>
              </a:rPr>
              <a:t>Non-surgical treatment</a:t>
            </a:r>
          </a:p>
          <a:p>
            <a:pPr marL="800100" lvl="1" indent="-342900">
              <a:buFont typeface="Arial" panose="020B0604020202020204" pitchFamily="34" charset="0"/>
              <a:buChar char="•"/>
            </a:pPr>
            <a:r>
              <a:rPr lang="en-US" sz="2400" dirty="0">
                <a:solidFill>
                  <a:schemeClr val="accent1"/>
                </a:solidFill>
                <a:latin typeface="Arimo" panose="020B0604020202020204" charset="0"/>
                <a:ea typeface="Arimo" panose="020B0604020202020204" charset="0"/>
                <a:cs typeface="Arimo" panose="020B0604020202020204" charset="0"/>
              </a:rPr>
              <a:t>No post-treatment tooth loss is expected</a:t>
            </a:r>
          </a:p>
          <a:p>
            <a:pPr marL="800100" lvl="1" indent="-342900">
              <a:buFont typeface="Arial" panose="020B0604020202020204" pitchFamily="34" charset="0"/>
              <a:buChar char="•"/>
            </a:pPr>
            <a:r>
              <a:rPr lang="en-US" sz="2400" dirty="0">
                <a:solidFill>
                  <a:schemeClr val="accent1"/>
                </a:solidFill>
                <a:latin typeface="Arimo" panose="020B0604020202020204" charset="0"/>
                <a:ea typeface="Arimo" panose="020B0604020202020204" charset="0"/>
                <a:cs typeface="Arimo" panose="020B0604020202020204" charset="0"/>
              </a:rPr>
              <a:t>Good prognosis going into maintenance</a:t>
            </a:r>
          </a:p>
          <a:p>
            <a:pPr marL="342900" indent="-342900">
              <a:buFont typeface="Arial" panose="020B0604020202020204" pitchFamily="34" charset="0"/>
              <a:buChar char="•"/>
            </a:pPr>
            <a:endParaRPr lang="en-US" sz="2400" dirty="0">
              <a:solidFill>
                <a:schemeClr val="accent1"/>
              </a:solidFill>
              <a:latin typeface="Arimo" panose="020B0604020202020204" charset="0"/>
              <a:ea typeface="Arimo" panose="020B0604020202020204" charset="0"/>
              <a:cs typeface="Arimo" panose="020B0604020202020204" charset="0"/>
            </a:endParaRPr>
          </a:p>
          <a:p>
            <a:pPr marL="342900" indent="-342900">
              <a:buFont typeface="Arial" panose="020B0604020202020204" pitchFamily="34" charset="0"/>
              <a:buChar char="•"/>
            </a:pPr>
            <a:r>
              <a:rPr lang="en-US" sz="2400" dirty="0">
                <a:solidFill>
                  <a:schemeClr val="accent1"/>
                </a:solidFill>
                <a:latin typeface="Arimo" panose="020B0604020202020204" charset="0"/>
                <a:ea typeface="Arimo" panose="020B0604020202020204" charset="0"/>
                <a:cs typeface="Arimo" panose="020B0604020202020204" charset="0"/>
              </a:rPr>
              <a:t>Stage II periodontitis (moderate disease) patients:</a:t>
            </a:r>
          </a:p>
          <a:p>
            <a:pPr marL="342900" indent="-342900">
              <a:buFont typeface="Arial" panose="020B0604020202020204" pitchFamily="34" charset="0"/>
              <a:buChar char="•"/>
            </a:pPr>
            <a:r>
              <a:rPr lang="en-US" sz="2400" dirty="0">
                <a:solidFill>
                  <a:schemeClr val="accent1"/>
                </a:solidFill>
                <a:latin typeface="Arimo" panose="020B0604020202020204" charset="0"/>
                <a:ea typeface="Arimo" panose="020B0604020202020204" charset="0"/>
                <a:cs typeface="Arimo" panose="020B0604020202020204" charset="0"/>
              </a:rPr>
              <a:t>Probing depths ≤5 mm, CAL ≤3-4 mm, horizontal bone loss, </a:t>
            </a:r>
          </a:p>
          <a:p>
            <a:pPr marL="342900" indent="-342900">
              <a:buFont typeface="Arial" panose="020B0604020202020204" pitchFamily="34" charset="0"/>
              <a:buChar char="•"/>
            </a:pPr>
            <a:r>
              <a:rPr lang="en-US" sz="2400" dirty="0">
                <a:solidFill>
                  <a:schemeClr val="accent1"/>
                </a:solidFill>
                <a:latin typeface="Arimo" panose="020B0604020202020204" charset="0"/>
                <a:ea typeface="Arimo" panose="020B0604020202020204" charset="0"/>
                <a:cs typeface="Arimo" panose="020B0604020202020204" charset="0"/>
              </a:rPr>
              <a:t>Non-surgical and surgical treatment</a:t>
            </a:r>
          </a:p>
          <a:p>
            <a:pPr marL="342900" indent="-342900">
              <a:buFont typeface="Arial" panose="020B0604020202020204" pitchFamily="34" charset="0"/>
              <a:buChar char="•"/>
            </a:pPr>
            <a:r>
              <a:rPr lang="en-US" sz="2400" dirty="0">
                <a:solidFill>
                  <a:schemeClr val="accent1"/>
                </a:solidFill>
                <a:latin typeface="Arimo" panose="020B0604020202020204" charset="0"/>
                <a:ea typeface="Arimo" panose="020B0604020202020204" charset="0"/>
                <a:cs typeface="Arimo" panose="020B0604020202020204" charset="0"/>
              </a:rPr>
              <a:t>No post-treatment tooth loss is expected</a:t>
            </a:r>
          </a:p>
          <a:p>
            <a:pPr marL="342900" indent="-342900">
              <a:buFont typeface="Arial" panose="020B0604020202020204" pitchFamily="34" charset="0"/>
              <a:buChar char="•"/>
            </a:pPr>
            <a:r>
              <a:rPr lang="en-US" sz="2400" dirty="0">
                <a:solidFill>
                  <a:schemeClr val="accent1"/>
                </a:solidFill>
                <a:latin typeface="Arimo" panose="020B0604020202020204" charset="0"/>
                <a:ea typeface="Arimo" panose="020B0604020202020204" charset="0"/>
                <a:cs typeface="Arimo" panose="020B0604020202020204" charset="0"/>
              </a:rPr>
              <a:t>Good prognosis going into maintenance.</a:t>
            </a:r>
          </a:p>
        </p:txBody>
      </p:sp>
    </p:spTree>
    <p:extLst>
      <p:ext uri="{BB962C8B-B14F-4D97-AF65-F5344CB8AC3E}">
        <p14:creationId xmlns:p14="http://schemas.microsoft.com/office/powerpoint/2010/main" val="3607787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1657476" y="8450622"/>
            <a:ext cx="15146289" cy="1167354"/>
          </a:xfrm>
          <a:custGeom>
            <a:avLst/>
            <a:gdLst/>
            <a:ahLst/>
            <a:cxnLst/>
            <a:rect l="l" t="t" r="r" b="b"/>
            <a:pathLst>
              <a:path w="15146289" h="1167354">
                <a:moveTo>
                  <a:pt x="0" y="0"/>
                </a:moveTo>
                <a:lnTo>
                  <a:pt x="15146289" y="0"/>
                </a:lnTo>
                <a:lnTo>
                  <a:pt x="15146289" y="1167355"/>
                </a:lnTo>
                <a:lnTo>
                  <a:pt x="0" y="1167355"/>
                </a:lnTo>
                <a:lnTo>
                  <a:pt x="0" y="0"/>
                </a:lnTo>
                <a:close/>
              </a:path>
            </a:pathLst>
          </a:custGeom>
          <a:blipFill>
            <a:blip r:embed="rId3"/>
            <a:stretch>
              <a:fillRect t="-137551" b="-18702"/>
            </a:stretch>
          </a:blipFill>
        </p:spPr>
      </p:sp>
      <p:grpSp>
        <p:nvGrpSpPr>
          <p:cNvPr id="3" name="Group 3"/>
          <p:cNvGrpSpPr/>
          <p:nvPr/>
        </p:nvGrpSpPr>
        <p:grpSpPr>
          <a:xfrm>
            <a:off x="1484235" y="5032601"/>
            <a:ext cx="15319531" cy="4225699"/>
            <a:chOff x="0" y="0"/>
            <a:chExt cx="7453429" cy="2055934"/>
          </a:xfrm>
        </p:grpSpPr>
        <p:sp>
          <p:nvSpPr>
            <p:cNvPr id="4" name="Freeform 4"/>
            <p:cNvSpPr/>
            <p:nvPr/>
          </p:nvSpPr>
          <p:spPr>
            <a:xfrm>
              <a:off x="0" y="0"/>
              <a:ext cx="7453429" cy="2055934"/>
            </a:xfrm>
            <a:custGeom>
              <a:avLst/>
              <a:gdLst/>
              <a:ahLst/>
              <a:cxnLst/>
              <a:rect l="l" t="t" r="r" b="b"/>
              <a:pathLst>
                <a:path w="7453429" h="2055934">
                  <a:moveTo>
                    <a:pt x="0" y="0"/>
                  </a:moveTo>
                  <a:lnTo>
                    <a:pt x="7453429" y="0"/>
                  </a:lnTo>
                  <a:lnTo>
                    <a:pt x="7453429" y="2055934"/>
                  </a:lnTo>
                  <a:lnTo>
                    <a:pt x="0" y="2055934"/>
                  </a:lnTo>
                  <a:close/>
                </a:path>
              </a:pathLst>
            </a:custGeom>
            <a:solidFill>
              <a:srgbClr val="EFEFEF"/>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Freeform 6"/>
          <p:cNvSpPr/>
          <p:nvPr/>
        </p:nvSpPr>
        <p:spPr>
          <a:xfrm rot="7659121">
            <a:off x="-4453509" y="7440910"/>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657476" y="4519083"/>
            <a:ext cx="16140864" cy="3931539"/>
          </a:xfrm>
          <a:prstGeom prst="rect">
            <a:avLst/>
          </a:prstGeom>
        </p:spPr>
        <p:txBody>
          <a:bodyPr lIns="0" tIns="0" rIns="0" bIns="0" rtlCol="0" anchor="t">
            <a:spAutoFit/>
          </a:bodyPr>
          <a:lstStyle/>
          <a:p>
            <a:pPr>
              <a:lnSpc>
                <a:spcPts val="6258"/>
              </a:lnSpc>
              <a:spcBef>
                <a:spcPct val="0"/>
              </a:spcBef>
            </a:pPr>
            <a:endParaRPr/>
          </a:p>
          <a:p>
            <a:pPr>
              <a:lnSpc>
                <a:spcPts val="6258"/>
              </a:lnSpc>
              <a:spcBef>
                <a:spcPct val="0"/>
              </a:spcBef>
            </a:pPr>
            <a:r>
              <a:rPr lang="en-US" sz="4200">
                <a:solidFill>
                  <a:srgbClr val="427BAA"/>
                </a:solidFill>
                <a:latin typeface="Arimo"/>
              </a:rPr>
              <a:t> • Determine maximum CAL or RBL</a:t>
            </a:r>
          </a:p>
          <a:p>
            <a:pPr>
              <a:lnSpc>
                <a:spcPts val="6258"/>
              </a:lnSpc>
              <a:spcBef>
                <a:spcPct val="0"/>
              </a:spcBef>
            </a:pPr>
            <a:r>
              <a:rPr lang="en-US" sz="4200">
                <a:solidFill>
                  <a:srgbClr val="427BAA"/>
                </a:solidFill>
                <a:latin typeface="Arimo"/>
              </a:rPr>
              <a:t> • Confirm RBL patterns</a:t>
            </a:r>
          </a:p>
          <a:p>
            <a:pPr>
              <a:lnSpc>
                <a:spcPts val="6258"/>
              </a:lnSpc>
              <a:spcBef>
                <a:spcPct val="0"/>
              </a:spcBef>
            </a:pPr>
            <a:r>
              <a:rPr lang="en-US" sz="4200">
                <a:solidFill>
                  <a:srgbClr val="427BAA"/>
                </a:solidFill>
                <a:latin typeface="Arimo"/>
              </a:rPr>
              <a:t> • Assess tooth loss due to periodontitis</a:t>
            </a:r>
          </a:p>
          <a:p>
            <a:pPr>
              <a:lnSpc>
                <a:spcPts val="6258"/>
              </a:lnSpc>
              <a:spcBef>
                <a:spcPct val="0"/>
              </a:spcBef>
            </a:pPr>
            <a:r>
              <a:rPr lang="en-US" sz="4200">
                <a:solidFill>
                  <a:srgbClr val="427BAA"/>
                </a:solidFill>
                <a:latin typeface="Arimo"/>
              </a:rPr>
              <a:t> • Evaluate case complexity factors (surgical challenges)</a:t>
            </a:r>
          </a:p>
        </p:txBody>
      </p:sp>
      <p:sp>
        <p:nvSpPr>
          <p:cNvPr id="8" name="TextBox 8"/>
          <p:cNvSpPr txBox="1"/>
          <p:nvPr/>
        </p:nvSpPr>
        <p:spPr>
          <a:xfrm>
            <a:off x="990601" y="3812328"/>
            <a:ext cx="16807740" cy="784510"/>
          </a:xfrm>
          <a:prstGeom prst="rect">
            <a:avLst/>
          </a:prstGeom>
        </p:spPr>
        <p:txBody>
          <a:bodyPr wrap="square" lIns="0" tIns="0" rIns="0" bIns="0" rtlCol="0" anchor="t">
            <a:spAutoFit/>
          </a:bodyPr>
          <a:lstStyle/>
          <a:p>
            <a:pPr algn="ctr">
              <a:lnSpc>
                <a:spcPts val="6719"/>
              </a:lnSpc>
              <a:spcBef>
                <a:spcPct val="0"/>
              </a:spcBef>
            </a:pPr>
            <a:r>
              <a:rPr lang="en-US" sz="4800" dirty="0">
                <a:solidFill>
                  <a:srgbClr val="427BAA"/>
                </a:solidFill>
                <a:latin typeface="Arimo Bold"/>
              </a:rPr>
              <a:t>For moderate to severe periodontitis Stage III or Stage IV</a:t>
            </a:r>
          </a:p>
        </p:txBody>
      </p:sp>
      <p:sp>
        <p:nvSpPr>
          <p:cNvPr id="9" name="TextBox 9"/>
          <p:cNvSpPr txBox="1"/>
          <p:nvPr/>
        </p:nvSpPr>
        <p:spPr>
          <a:xfrm>
            <a:off x="1335227" y="876300"/>
            <a:ext cx="12336370" cy="2309622"/>
          </a:xfrm>
          <a:prstGeom prst="rect">
            <a:avLst/>
          </a:prstGeom>
        </p:spPr>
        <p:txBody>
          <a:bodyPr lIns="0" tIns="0" rIns="0" bIns="0" rtlCol="0" anchor="t">
            <a:spAutoFit/>
          </a:bodyPr>
          <a:lstStyle/>
          <a:p>
            <a:pPr>
              <a:lnSpc>
                <a:spcPts val="9197"/>
              </a:lnSpc>
            </a:pPr>
            <a:r>
              <a:rPr lang="en-US" sz="6569">
                <a:solidFill>
                  <a:srgbClr val="427BAA"/>
                </a:solidFill>
                <a:latin typeface="Arimo Bold"/>
              </a:rPr>
              <a:t>Step Two</a:t>
            </a:r>
          </a:p>
          <a:p>
            <a:pPr>
              <a:lnSpc>
                <a:spcPts val="9197"/>
              </a:lnSpc>
            </a:pPr>
            <a:r>
              <a:rPr lang="en-US" sz="6569">
                <a:solidFill>
                  <a:srgbClr val="427BAA"/>
                </a:solidFill>
                <a:latin typeface="Arimo Bold"/>
              </a:rPr>
              <a:t>Establish Stage Cont.</a:t>
            </a:r>
          </a:p>
        </p:txBody>
      </p:sp>
      <p:sp>
        <p:nvSpPr>
          <p:cNvPr id="10" name="Freeform 10"/>
          <p:cNvSpPr/>
          <p:nvPr/>
        </p:nvSpPr>
        <p:spPr>
          <a:xfrm rot="4972559">
            <a:off x="15562714" y="-2508236"/>
            <a:ext cx="5998038" cy="6154704"/>
          </a:xfrm>
          <a:custGeom>
            <a:avLst/>
            <a:gdLst/>
            <a:ahLst/>
            <a:cxnLst/>
            <a:rect l="l" t="t" r="r" b="b"/>
            <a:pathLst>
              <a:path w="5998038" h="6154704">
                <a:moveTo>
                  <a:pt x="0" y="0"/>
                </a:moveTo>
                <a:lnTo>
                  <a:pt x="5998038" y="0"/>
                </a:lnTo>
                <a:lnTo>
                  <a:pt x="5998038" y="6154704"/>
                </a:lnTo>
                <a:lnTo>
                  <a:pt x="0" y="6154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3259213" y="1113929"/>
            <a:ext cx="2317399" cy="2317399"/>
          </a:xfrm>
          <a:custGeom>
            <a:avLst/>
            <a:gdLst/>
            <a:ahLst/>
            <a:cxnLst/>
            <a:rect l="l" t="t" r="r" b="b"/>
            <a:pathLst>
              <a:path w="2317399" h="2317399">
                <a:moveTo>
                  <a:pt x="0" y="0"/>
                </a:moveTo>
                <a:lnTo>
                  <a:pt x="2317399" y="0"/>
                </a:lnTo>
                <a:lnTo>
                  <a:pt x="2317399" y="2317399"/>
                </a:lnTo>
                <a:lnTo>
                  <a:pt x="0" y="2317399"/>
                </a:lnTo>
                <a:lnTo>
                  <a:pt x="0" y="0"/>
                </a:lnTo>
                <a:close/>
              </a:path>
            </a:pathLst>
          </a:custGeom>
          <a:blipFill>
            <a:blip r:embed="rId8"/>
            <a:stretch>
              <a:fillRect/>
            </a:stretch>
          </a:blipFill>
        </p:spPr>
      </p:sp>
      <p:sp>
        <p:nvSpPr>
          <p:cNvPr id="12" name="Freeform 12"/>
          <p:cNvSpPr/>
          <p:nvPr/>
        </p:nvSpPr>
        <p:spPr>
          <a:xfrm>
            <a:off x="13756076" y="1423316"/>
            <a:ext cx="1380132" cy="1698624"/>
          </a:xfrm>
          <a:custGeom>
            <a:avLst/>
            <a:gdLst/>
            <a:ahLst/>
            <a:cxnLst/>
            <a:rect l="l" t="t" r="r" b="b"/>
            <a:pathLst>
              <a:path w="1380132" h="1698624">
                <a:moveTo>
                  <a:pt x="0" y="0"/>
                </a:moveTo>
                <a:lnTo>
                  <a:pt x="1380132" y="0"/>
                </a:lnTo>
                <a:lnTo>
                  <a:pt x="1380132" y="1698624"/>
                </a:lnTo>
                <a:lnTo>
                  <a:pt x="0" y="16986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Rectangle 12">
            <a:extLst>
              <a:ext uri="{FF2B5EF4-FFF2-40B4-BE49-F238E27FC236}">
                <a16:creationId xmlns:a16="http://schemas.microsoft.com/office/drawing/2014/main" id="{DB147A98-FAE9-47DA-BC47-308F06CC8F4C}"/>
              </a:ext>
            </a:extLst>
          </p:cNvPr>
          <p:cNvSpPr/>
          <p:nvPr/>
        </p:nvSpPr>
        <p:spPr>
          <a:xfrm>
            <a:off x="14713601" y="9890256"/>
            <a:ext cx="2635658" cy="246542"/>
          </a:xfrm>
          <a:prstGeom prst="rect">
            <a:avLst/>
          </a:prstGeom>
        </p:spPr>
        <p:txBody>
          <a:bodyPr wrap="none">
            <a:spAutoFit/>
          </a:bodyPr>
          <a:lstStyle/>
          <a:p>
            <a:pPr algn="ctr">
              <a:lnSpc>
                <a:spcPts val="1299"/>
              </a:lnSpc>
              <a:spcBef>
                <a:spcPct val="0"/>
              </a:spcBef>
            </a:pPr>
            <a:r>
              <a:rPr lang="en-US" sz="1000" dirty="0">
                <a:solidFill>
                  <a:srgbClr val="427BAA"/>
                </a:solidFill>
                <a:latin typeface="Arimo"/>
              </a:rPr>
              <a:t>American Academy of Periodontology.2018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1657476" y="8450622"/>
            <a:ext cx="15146289" cy="1167354"/>
          </a:xfrm>
          <a:custGeom>
            <a:avLst/>
            <a:gdLst/>
            <a:ahLst/>
            <a:cxnLst/>
            <a:rect l="l" t="t" r="r" b="b"/>
            <a:pathLst>
              <a:path w="15146289" h="1167354">
                <a:moveTo>
                  <a:pt x="0" y="0"/>
                </a:moveTo>
                <a:lnTo>
                  <a:pt x="15146289" y="0"/>
                </a:lnTo>
                <a:lnTo>
                  <a:pt x="15146289" y="1167355"/>
                </a:lnTo>
                <a:lnTo>
                  <a:pt x="0" y="1167355"/>
                </a:lnTo>
                <a:lnTo>
                  <a:pt x="0" y="0"/>
                </a:lnTo>
                <a:close/>
              </a:path>
            </a:pathLst>
          </a:custGeom>
          <a:blipFill>
            <a:blip r:embed="rId3"/>
            <a:stretch>
              <a:fillRect t="-137551" b="-18702"/>
            </a:stretch>
          </a:blipFill>
        </p:spPr>
      </p:sp>
      <p:grpSp>
        <p:nvGrpSpPr>
          <p:cNvPr id="3" name="Group 3"/>
          <p:cNvGrpSpPr/>
          <p:nvPr/>
        </p:nvGrpSpPr>
        <p:grpSpPr>
          <a:xfrm>
            <a:off x="1484235" y="5032601"/>
            <a:ext cx="15319531" cy="4225699"/>
            <a:chOff x="0" y="0"/>
            <a:chExt cx="7453429" cy="2055934"/>
          </a:xfrm>
        </p:grpSpPr>
        <p:sp>
          <p:nvSpPr>
            <p:cNvPr id="4" name="Freeform 4"/>
            <p:cNvSpPr/>
            <p:nvPr/>
          </p:nvSpPr>
          <p:spPr>
            <a:xfrm>
              <a:off x="0" y="0"/>
              <a:ext cx="7453429" cy="2055934"/>
            </a:xfrm>
            <a:custGeom>
              <a:avLst/>
              <a:gdLst/>
              <a:ahLst/>
              <a:cxnLst/>
              <a:rect l="l" t="t" r="r" b="b"/>
              <a:pathLst>
                <a:path w="7453429" h="2055934">
                  <a:moveTo>
                    <a:pt x="0" y="0"/>
                  </a:moveTo>
                  <a:lnTo>
                    <a:pt x="7453429" y="0"/>
                  </a:lnTo>
                  <a:lnTo>
                    <a:pt x="7453429" y="2055934"/>
                  </a:lnTo>
                  <a:lnTo>
                    <a:pt x="0" y="2055934"/>
                  </a:lnTo>
                  <a:close/>
                </a:path>
              </a:pathLst>
            </a:custGeom>
            <a:solidFill>
              <a:srgbClr val="EFEFEF"/>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Freeform 6"/>
          <p:cNvSpPr/>
          <p:nvPr/>
        </p:nvSpPr>
        <p:spPr>
          <a:xfrm rot="7659121">
            <a:off x="-4453509" y="7440910"/>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657476" y="4519083"/>
            <a:ext cx="16140864" cy="1536446"/>
          </a:xfrm>
          <a:prstGeom prst="rect">
            <a:avLst/>
          </a:prstGeom>
        </p:spPr>
        <p:txBody>
          <a:bodyPr lIns="0" tIns="0" rIns="0" bIns="0" rtlCol="0" anchor="t">
            <a:spAutoFit/>
          </a:bodyPr>
          <a:lstStyle/>
          <a:p>
            <a:pPr>
              <a:lnSpc>
                <a:spcPts val="6258"/>
              </a:lnSpc>
              <a:spcBef>
                <a:spcPct val="0"/>
              </a:spcBef>
            </a:pPr>
            <a:endParaRPr dirty="0"/>
          </a:p>
          <a:p>
            <a:pPr>
              <a:lnSpc>
                <a:spcPts val="6258"/>
              </a:lnSpc>
              <a:spcBef>
                <a:spcPct val="0"/>
              </a:spcBef>
            </a:pPr>
            <a:r>
              <a:rPr lang="en-US" sz="4200" dirty="0">
                <a:solidFill>
                  <a:srgbClr val="427BAA"/>
                </a:solidFill>
                <a:latin typeface="Arimo"/>
              </a:rPr>
              <a:t> </a:t>
            </a:r>
          </a:p>
        </p:txBody>
      </p:sp>
      <p:sp>
        <p:nvSpPr>
          <p:cNvPr id="8" name="TextBox 8"/>
          <p:cNvSpPr txBox="1"/>
          <p:nvPr/>
        </p:nvSpPr>
        <p:spPr>
          <a:xfrm>
            <a:off x="990601" y="3812328"/>
            <a:ext cx="16807740" cy="784510"/>
          </a:xfrm>
          <a:prstGeom prst="rect">
            <a:avLst/>
          </a:prstGeom>
        </p:spPr>
        <p:txBody>
          <a:bodyPr wrap="square" lIns="0" tIns="0" rIns="0" bIns="0" rtlCol="0" anchor="t">
            <a:spAutoFit/>
          </a:bodyPr>
          <a:lstStyle/>
          <a:p>
            <a:pPr algn="ctr">
              <a:lnSpc>
                <a:spcPts val="6719"/>
              </a:lnSpc>
              <a:spcBef>
                <a:spcPct val="0"/>
              </a:spcBef>
            </a:pPr>
            <a:r>
              <a:rPr lang="en-US" sz="4800" dirty="0">
                <a:solidFill>
                  <a:srgbClr val="427BAA"/>
                </a:solidFill>
                <a:latin typeface="Arimo Bold"/>
              </a:rPr>
              <a:t>For moderate to severe periodontitis Stage III or Stage IV</a:t>
            </a:r>
          </a:p>
        </p:txBody>
      </p:sp>
      <p:sp>
        <p:nvSpPr>
          <p:cNvPr id="9" name="TextBox 9"/>
          <p:cNvSpPr txBox="1"/>
          <p:nvPr/>
        </p:nvSpPr>
        <p:spPr>
          <a:xfrm>
            <a:off x="1335227" y="876300"/>
            <a:ext cx="12336370" cy="2309622"/>
          </a:xfrm>
          <a:prstGeom prst="rect">
            <a:avLst/>
          </a:prstGeom>
        </p:spPr>
        <p:txBody>
          <a:bodyPr lIns="0" tIns="0" rIns="0" bIns="0" rtlCol="0" anchor="t">
            <a:spAutoFit/>
          </a:bodyPr>
          <a:lstStyle/>
          <a:p>
            <a:pPr>
              <a:lnSpc>
                <a:spcPts val="9197"/>
              </a:lnSpc>
            </a:pPr>
            <a:r>
              <a:rPr lang="en-US" sz="6569">
                <a:solidFill>
                  <a:srgbClr val="427BAA"/>
                </a:solidFill>
                <a:latin typeface="Arimo Bold"/>
              </a:rPr>
              <a:t>Step Two</a:t>
            </a:r>
          </a:p>
          <a:p>
            <a:pPr>
              <a:lnSpc>
                <a:spcPts val="9197"/>
              </a:lnSpc>
            </a:pPr>
            <a:r>
              <a:rPr lang="en-US" sz="6569">
                <a:solidFill>
                  <a:srgbClr val="427BAA"/>
                </a:solidFill>
                <a:latin typeface="Arimo Bold"/>
              </a:rPr>
              <a:t>Establish Stage Cont.</a:t>
            </a:r>
          </a:p>
        </p:txBody>
      </p:sp>
      <p:sp>
        <p:nvSpPr>
          <p:cNvPr id="10" name="Freeform 10"/>
          <p:cNvSpPr/>
          <p:nvPr/>
        </p:nvSpPr>
        <p:spPr>
          <a:xfrm rot="4972559">
            <a:off x="15562714" y="-2508236"/>
            <a:ext cx="5998038" cy="6154704"/>
          </a:xfrm>
          <a:custGeom>
            <a:avLst/>
            <a:gdLst/>
            <a:ahLst/>
            <a:cxnLst/>
            <a:rect l="l" t="t" r="r" b="b"/>
            <a:pathLst>
              <a:path w="5998038" h="6154704">
                <a:moveTo>
                  <a:pt x="0" y="0"/>
                </a:moveTo>
                <a:lnTo>
                  <a:pt x="5998038" y="0"/>
                </a:lnTo>
                <a:lnTo>
                  <a:pt x="5998038" y="6154704"/>
                </a:lnTo>
                <a:lnTo>
                  <a:pt x="0" y="6154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3259213" y="1113929"/>
            <a:ext cx="2317399" cy="2317399"/>
          </a:xfrm>
          <a:custGeom>
            <a:avLst/>
            <a:gdLst/>
            <a:ahLst/>
            <a:cxnLst/>
            <a:rect l="l" t="t" r="r" b="b"/>
            <a:pathLst>
              <a:path w="2317399" h="2317399">
                <a:moveTo>
                  <a:pt x="0" y="0"/>
                </a:moveTo>
                <a:lnTo>
                  <a:pt x="2317399" y="0"/>
                </a:lnTo>
                <a:lnTo>
                  <a:pt x="2317399" y="2317399"/>
                </a:lnTo>
                <a:lnTo>
                  <a:pt x="0" y="2317399"/>
                </a:lnTo>
                <a:lnTo>
                  <a:pt x="0" y="0"/>
                </a:lnTo>
                <a:close/>
              </a:path>
            </a:pathLst>
          </a:custGeom>
          <a:blipFill>
            <a:blip r:embed="rId8"/>
            <a:stretch>
              <a:fillRect/>
            </a:stretch>
          </a:blipFill>
        </p:spPr>
      </p:sp>
      <p:sp>
        <p:nvSpPr>
          <p:cNvPr id="12" name="Freeform 12"/>
          <p:cNvSpPr/>
          <p:nvPr/>
        </p:nvSpPr>
        <p:spPr>
          <a:xfrm>
            <a:off x="13756076" y="1423316"/>
            <a:ext cx="1380132" cy="1698624"/>
          </a:xfrm>
          <a:custGeom>
            <a:avLst/>
            <a:gdLst/>
            <a:ahLst/>
            <a:cxnLst/>
            <a:rect l="l" t="t" r="r" b="b"/>
            <a:pathLst>
              <a:path w="1380132" h="1698624">
                <a:moveTo>
                  <a:pt x="0" y="0"/>
                </a:moveTo>
                <a:lnTo>
                  <a:pt x="1380132" y="0"/>
                </a:lnTo>
                <a:lnTo>
                  <a:pt x="1380132" y="1698624"/>
                </a:lnTo>
                <a:lnTo>
                  <a:pt x="0" y="16986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Rectangle 12">
            <a:extLst>
              <a:ext uri="{FF2B5EF4-FFF2-40B4-BE49-F238E27FC236}">
                <a16:creationId xmlns:a16="http://schemas.microsoft.com/office/drawing/2014/main" id="{E45DB0DD-487C-4C72-894B-8694CF70BB38}"/>
              </a:ext>
            </a:extLst>
          </p:cNvPr>
          <p:cNvSpPr/>
          <p:nvPr/>
        </p:nvSpPr>
        <p:spPr>
          <a:xfrm>
            <a:off x="1657475" y="5073353"/>
            <a:ext cx="14725525" cy="4493538"/>
          </a:xfrm>
          <a:prstGeom prst="rect">
            <a:avLst/>
          </a:prstGeom>
        </p:spPr>
        <p:txBody>
          <a:bodyPr wrap="square">
            <a:spAutoFit/>
          </a:bodyPr>
          <a:lstStyle/>
          <a:p>
            <a:pPr marL="342900" indent="-342900">
              <a:buFont typeface="Arial" panose="020B0604020202020204" pitchFamily="34" charset="0"/>
              <a:buChar char="•"/>
            </a:pPr>
            <a:r>
              <a:rPr lang="en-US" sz="2200" dirty="0">
                <a:solidFill>
                  <a:schemeClr val="accent1"/>
                </a:solidFill>
                <a:latin typeface="Arimo" panose="020B0604020202020204" charset="0"/>
                <a:ea typeface="Arimo" panose="020B0604020202020204" charset="0"/>
                <a:cs typeface="Arimo" panose="020B0604020202020204" charset="0"/>
              </a:rPr>
              <a:t>Stage III periodontitis (severe disease) patients:</a:t>
            </a:r>
          </a:p>
          <a:p>
            <a:pPr marL="800100" lvl="1" indent="-342900">
              <a:buFont typeface="Arial" panose="020B0604020202020204" pitchFamily="34" charset="0"/>
              <a:buChar char="•"/>
            </a:pPr>
            <a:r>
              <a:rPr lang="en-US" sz="2200" dirty="0">
                <a:solidFill>
                  <a:schemeClr val="accent1"/>
                </a:solidFill>
                <a:latin typeface="Arimo" panose="020B0604020202020204" charset="0"/>
                <a:ea typeface="Arimo" panose="020B0604020202020204" charset="0"/>
                <a:cs typeface="Arimo" panose="020B0604020202020204" charset="0"/>
              </a:rPr>
              <a:t>PD depths ≥6 mm, CAL ≥5 mm, and may have vertical bone loss and/or furcation involvement of Class II or III</a:t>
            </a:r>
          </a:p>
          <a:p>
            <a:pPr marL="800100" lvl="1" indent="-342900">
              <a:buFont typeface="Arial" panose="020B0604020202020204" pitchFamily="34" charset="0"/>
              <a:buChar char="•"/>
            </a:pPr>
            <a:r>
              <a:rPr lang="en-US" sz="2200" dirty="0">
                <a:solidFill>
                  <a:schemeClr val="accent1"/>
                </a:solidFill>
                <a:latin typeface="Arimo" panose="020B0604020202020204" charset="0"/>
                <a:ea typeface="Arimo" panose="020B0604020202020204" charset="0"/>
                <a:cs typeface="Arimo" panose="020B0604020202020204" charset="0"/>
              </a:rPr>
              <a:t>Potential for tooth loss from 0 to 4 teeth. </a:t>
            </a:r>
          </a:p>
          <a:p>
            <a:pPr marL="800100" lvl="1" indent="-342900">
              <a:buFont typeface="Arial" panose="020B0604020202020204" pitchFamily="34" charset="0"/>
              <a:buChar char="•"/>
            </a:pPr>
            <a:r>
              <a:rPr lang="en-US" sz="2200" dirty="0">
                <a:solidFill>
                  <a:schemeClr val="accent1"/>
                </a:solidFill>
                <a:latin typeface="Arimo" panose="020B0604020202020204" charset="0"/>
                <a:ea typeface="Arimo" panose="020B0604020202020204" charset="0"/>
                <a:cs typeface="Arimo" panose="020B0604020202020204" charset="0"/>
              </a:rPr>
              <a:t>The complexity of implant and/or restorative treatment is increased &amp; may require multi-specialty treatment</a:t>
            </a:r>
          </a:p>
          <a:p>
            <a:pPr marL="800100" lvl="1" indent="-342900">
              <a:buFont typeface="Arial" panose="020B0604020202020204" pitchFamily="34" charset="0"/>
              <a:buChar char="•"/>
            </a:pPr>
            <a:r>
              <a:rPr lang="en-US" sz="2200" dirty="0">
                <a:solidFill>
                  <a:schemeClr val="accent1"/>
                </a:solidFill>
                <a:latin typeface="Arimo" panose="020B0604020202020204" charset="0"/>
                <a:ea typeface="Arimo" panose="020B0604020202020204" charset="0"/>
                <a:cs typeface="Arimo" panose="020B0604020202020204" charset="0"/>
              </a:rPr>
              <a:t> Fair prognosis going into maintenance </a:t>
            </a:r>
          </a:p>
          <a:p>
            <a:pPr marL="342900" indent="-342900">
              <a:buFont typeface="Arial" panose="020B0604020202020204" pitchFamily="34" charset="0"/>
              <a:buChar char="•"/>
            </a:pPr>
            <a:endParaRPr lang="en-US" sz="2200" dirty="0">
              <a:solidFill>
                <a:schemeClr val="accent1"/>
              </a:solidFill>
              <a:latin typeface="Arimo" panose="020B0604020202020204" charset="0"/>
              <a:ea typeface="Arimo" panose="020B0604020202020204" charset="0"/>
              <a:cs typeface="Arimo" panose="020B0604020202020204" charset="0"/>
            </a:endParaRPr>
          </a:p>
          <a:p>
            <a:pPr marL="342900" indent="-342900">
              <a:buFont typeface="Arial" panose="020B0604020202020204" pitchFamily="34" charset="0"/>
              <a:buChar char="•"/>
            </a:pPr>
            <a:r>
              <a:rPr lang="en-US" sz="2200" dirty="0">
                <a:solidFill>
                  <a:schemeClr val="accent1"/>
                </a:solidFill>
                <a:latin typeface="Arimo" panose="020B0604020202020204" charset="0"/>
                <a:ea typeface="Arimo" panose="020B0604020202020204" charset="0"/>
                <a:cs typeface="Arimo" panose="020B0604020202020204" charset="0"/>
              </a:rPr>
              <a:t>Stage IV periodontitis (very severe disease) patients: </a:t>
            </a:r>
          </a:p>
          <a:p>
            <a:pPr marL="800100" lvl="1" indent="-342900">
              <a:buFont typeface="Arial" panose="020B0604020202020204" pitchFamily="34" charset="0"/>
              <a:buChar char="•"/>
            </a:pPr>
            <a:r>
              <a:rPr lang="en-US" sz="2200" dirty="0">
                <a:solidFill>
                  <a:schemeClr val="accent1"/>
                </a:solidFill>
                <a:latin typeface="Arimo" panose="020B0604020202020204" charset="0"/>
                <a:ea typeface="Arimo" panose="020B0604020202020204" charset="0"/>
                <a:cs typeface="Arimo" panose="020B0604020202020204" charset="0"/>
              </a:rPr>
              <a:t>PD ≥6 mm, CAL ≥5 mm, and may have vertical bone loss and/or furcation involvement of Class II or III</a:t>
            </a:r>
          </a:p>
          <a:p>
            <a:pPr marL="800100" lvl="1" indent="-342900">
              <a:buFont typeface="Arial" panose="020B0604020202020204" pitchFamily="34" charset="0"/>
              <a:buChar char="•"/>
            </a:pPr>
            <a:r>
              <a:rPr lang="en-US" sz="2200" dirty="0">
                <a:solidFill>
                  <a:schemeClr val="accent1"/>
                </a:solidFill>
                <a:latin typeface="Arimo" panose="020B0604020202020204" charset="0"/>
                <a:ea typeface="Arimo" panose="020B0604020202020204" charset="0"/>
                <a:cs typeface="Arimo" panose="020B0604020202020204" charset="0"/>
              </a:rPr>
              <a:t>Fewer than 20 teeth may be present and there is the potential for tooth loss of 5 or more teeth </a:t>
            </a:r>
          </a:p>
          <a:p>
            <a:pPr marL="800100" lvl="1" indent="-342900">
              <a:buFont typeface="Arial" panose="020B0604020202020204" pitchFamily="34" charset="0"/>
              <a:buChar char="•"/>
            </a:pPr>
            <a:r>
              <a:rPr lang="en-US" sz="2200" dirty="0">
                <a:solidFill>
                  <a:schemeClr val="accent1"/>
                </a:solidFill>
                <a:latin typeface="Arimo" panose="020B0604020202020204" charset="0"/>
                <a:ea typeface="Arimo" panose="020B0604020202020204" charset="0"/>
                <a:cs typeface="Arimo" panose="020B0604020202020204" charset="0"/>
              </a:rPr>
              <a:t>Advanced surgical treatment and/or regenerative therapy, complex implant and/or restorative treatment may be required</a:t>
            </a:r>
          </a:p>
          <a:p>
            <a:pPr marL="800100" lvl="1" indent="-342900">
              <a:buFont typeface="Arial" panose="020B0604020202020204" pitchFamily="34" charset="0"/>
              <a:buChar char="•"/>
            </a:pPr>
            <a:r>
              <a:rPr lang="en-US" sz="2200" dirty="0">
                <a:solidFill>
                  <a:schemeClr val="accent1"/>
                </a:solidFill>
                <a:latin typeface="Arimo" panose="020B0604020202020204" charset="0"/>
                <a:ea typeface="Arimo" panose="020B0604020202020204" charset="0"/>
                <a:cs typeface="Arimo" panose="020B0604020202020204" charset="0"/>
              </a:rPr>
              <a:t>Patient will often require multi-specialty treatment </a:t>
            </a:r>
          </a:p>
          <a:p>
            <a:pPr marL="800100" lvl="1" indent="-342900">
              <a:buFont typeface="Arial" panose="020B0604020202020204" pitchFamily="34" charset="0"/>
              <a:buChar char="•"/>
            </a:pPr>
            <a:r>
              <a:rPr lang="en-US" sz="2200" dirty="0">
                <a:solidFill>
                  <a:schemeClr val="accent1"/>
                </a:solidFill>
                <a:latin typeface="Arimo" panose="020B0604020202020204" charset="0"/>
                <a:ea typeface="Arimo" panose="020B0604020202020204" charset="0"/>
                <a:cs typeface="Arimo" panose="020B0604020202020204" charset="0"/>
              </a:rPr>
              <a:t>Questionable prognosis going into maintenance</a:t>
            </a:r>
          </a:p>
        </p:txBody>
      </p:sp>
      <p:sp>
        <p:nvSpPr>
          <p:cNvPr id="14" name="Rectangle 13">
            <a:extLst>
              <a:ext uri="{FF2B5EF4-FFF2-40B4-BE49-F238E27FC236}">
                <a16:creationId xmlns:a16="http://schemas.microsoft.com/office/drawing/2014/main" id="{D87C0BAC-34C8-474E-B664-793ACE78972A}"/>
              </a:ext>
            </a:extLst>
          </p:cNvPr>
          <p:cNvSpPr/>
          <p:nvPr/>
        </p:nvSpPr>
        <p:spPr>
          <a:xfrm>
            <a:off x="14649717" y="9897079"/>
            <a:ext cx="2635658" cy="246542"/>
          </a:xfrm>
          <a:prstGeom prst="rect">
            <a:avLst/>
          </a:prstGeom>
        </p:spPr>
        <p:txBody>
          <a:bodyPr wrap="none">
            <a:spAutoFit/>
          </a:bodyPr>
          <a:lstStyle/>
          <a:p>
            <a:pPr algn="ctr">
              <a:lnSpc>
                <a:spcPts val="1299"/>
              </a:lnSpc>
              <a:spcBef>
                <a:spcPct val="0"/>
              </a:spcBef>
            </a:pPr>
            <a:r>
              <a:rPr lang="en-US" sz="1000" dirty="0">
                <a:solidFill>
                  <a:srgbClr val="427BAA"/>
                </a:solidFill>
                <a:latin typeface="Arimo"/>
              </a:rPr>
              <a:t>American Academy of Periodontology.2018</a:t>
            </a:r>
          </a:p>
        </p:txBody>
      </p:sp>
    </p:spTree>
    <p:extLst>
      <p:ext uri="{BB962C8B-B14F-4D97-AF65-F5344CB8AC3E}">
        <p14:creationId xmlns:p14="http://schemas.microsoft.com/office/powerpoint/2010/main" val="1690577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1878131" y="4203722"/>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3292735" y="3250494"/>
            <a:ext cx="1102882" cy="5113378"/>
            <a:chOff x="0" y="0"/>
            <a:chExt cx="368852" cy="1710138"/>
          </a:xfrm>
        </p:grpSpPr>
        <p:sp>
          <p:nvSpPr>
            <p:cNvPr id="4" name="Freeform 4"/>
            <p:cNvSpPr/>
            <p:nvPr/>
          </p:nvSpPr>
          <p:spPr>
            <a:xfrm>
              <a:off x="0" y="0"/>
              <a:ext cx="368852" cy="1710137"/>
            </a:xfrm>
            <a:custGeom>
              <a:avLst/>
              <a:gdLst/>
              <a:ahLst/>
              <a:cxnLst/>
              <a:rect l="l" t="t" r="r" b="b"/>
              <a:pathLst>
                <a:path w="368852" h="1710137">
                  <a:moveTo>
                    <a:pt x="0" y="0"/>
                  </a:moveTo>
                  <a:lnTo>
                    <a:pt x="368852" y="0"/>
                  </a:lnTo>
                  <a:lnTo>
                    <a:pt x="368852" y="1710137"/>
                  </a:lnTo>
                  <a:lnTo>
                    <a:pt x="0" y="1710137"/>
                  </a:lnTo>
                  <a:close/>
                </a:path>
              </a:pathLst>
            </a:custGeom>
            <a:solidFill>
              <a:srgbClr val="B1CFB5"/>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Freeform 6"/>
          <p:cNvSpPr/>
          <p:nvPr/>
        </p:nvSpPr>
        <p:spPr>
          <a:xfrm rot="2016048">
            <a:off x="11931365" y="655638"/>
            <a:ext cx="8465202" cy="2116301"/>
          </a:xfrm>
          <a:custGeom>
            <a:avLst/>
            <a:gdLst/>
            <a:ahLst/>
            <a:cxnLst/>
            <a:rect l="l" t="t" r="r" b="b"/>
            <a:pathLst>
              <a:path w="8465202" h="2116301">
                <a:moveTo>
                  <a:pt x="0" y="0"/>
                </a:moveTo>
                <a:lnTo>
                  <a:pt x="8465203" y="0"/>
                </a:lnTo>
                <a:lnTo>
                  <a:pt x="8465203" y="2116301"/>
                </a:lnTo>
                <a:lnTo>
                  <a:pt x="0" y="21163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475146" y="5124450"/>
            <a:ext cx="738060" cy="529114"/>
          </a:xfrm>
          <a:prstGeom prst="rect">
            <a:avLst/>
          </a:prstGeom>
        </p:spPr>
        <p:txBody>
          <a:bodyPr lIns="0" tIns="0" rIns="0" bIns="0" rtlCol="0" anchor="t">
            <a:spAutoFit/>
          </a:bodyPr>
          <a:lstStyle/>
          <a:p>
            <a:pPr algn="ctr">
              <a:lnSpc>
                <a:spcPts val="4036"/>
              </a:lnSpc>
            </a:pPr>
            <a:r>
              <a:rPr lang="en-US" sz="3364">
                <a:solidFill>
                  <a:srgbClr val="427BAA"/>
                </a:solidFill>
                <a:latin typeface="Arimo Bold Italics"/>
              </a:rPr>
              <a:t>04</a:t>
            </a:r>
          </a:p>
        </p:txBody>
      </p:sp>
      <p:sp>
        <p:nvSpPr>
          <p:cNvPr id="8" name="TextBox 8"/>
          <p:cNvSpPr txBox="1"/>
          <p:nvPr/>
        </p:nvSpPr>
        <p:spPr>
          <a:xfrm>
            <a:off x="4939340" y="3022883"/>
            <a:ext cx="9198449" cy="5444775"/>
          </a:xfrm>
          <a:prstGeom prst="rect">
            <a:avLst/>
          </a:prstGeom>
        </p:spPr>
        <p:txBody>
          <a:bodyPr lIns="0" tIns="0" rIns="0" bIns="0" rtlCol="0" anchor="t">
            <a:spAutoFit/>
          </a:bodyPr>
          <a:lstStyle/>
          <a:p>
            <a:pPr marL="0" lvl="0" indent="0" algn="ctr">
              <a:lnSpc>
                <a:spcPts val="8694"/>
              </a:lnSpc>
              <a:spcBef>
                <a:spcPct val="0"/>
              </a:spcBef>
            </a:pPr>
            <a:r>
              <a:rPr lang="en-US" sz="6300" spc="617">
                <a:solidFill>
                  <a:srgbClr val="427BAA"/>
                </a:solidFill>
                <a:latin typeface="Arimo"/>
              </a:rPr>
              <a:t>ASSESS THE INTERDENTAL CLINICAL ATTACHMENT LOSS (CAL)</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458434" y="8744993"/>
            <a:ext cx="6174473" cy="475879"/>
          </a:xfrm>
          <a:custGeom>
            <a:avLst/>
            <a:gdLst/>
            <a:ahLst/>
            <a:cxnLst/>
            <a:rect l="l" t="t" r="r" b="b"/>
            <a:pathLst>
              <a:path w="6174473" h="475879">
                <a:moveTo>
                  <a:pt x="0" y="0"/>
                </a:moveTo>
                <a:lnTo>
                  <a:pt x="6174473" y="0"/>
                </a:lnTo>
                <a:lnTo>
                  <a:pt x="6174473" y="475879"/>
                </a:lnTo>
                <a:lnTo>
                  <a:pt x="0" y="475879"/>
                </a:lnTo>
                <a:lnTo>
                  <a:pt x="0" y="0"/>
                </a:lnTo>
                <a:close/>
              </a:path>
            </a:pathLst>
          </a:custGeom>
          <a:blipFill>
            <a:blip r:embed="rId3"/>
            <a:stretch>
              <a:fillRect t="-137551" b="-18702"/>
            </a:stretch>
          </a:blipFill>
        </p:spPr>
      </p:sp>
      <p:sp>
        <p:nvSpPr>
          <p:cNvPr id="3" name="Freeform 3"/>
          <p:cNvSpPr/>
          <p:nvPr/>
        </p:nvSpPr>
        <p:spPr>
          <a:xfrm rot="7659121">
            <a:off x="-4914225" y="6954066"/>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016048">
            <a:off x="15172975" y="1167414"/>
            <a:ext cx="8465202" cy="2116301"/>
          </a:xfrm>
          <a:custGeom>
            <a:avLst/>
            <a:gdLst/>
            <a:ahLst/>
            <a:cxnLst/>
            <a:rect l="l" t="t" r="r" b="b"/>
            <a:pathLst>
              <a:path w="8465202" h="2116301">
                <a:moveTo>
                  <a:pt x="0" y="0"/>
                </a:moveTo>
                <a:lnTo>
                  <a:pt x="8465203" y="0"/>
                </a:lnTo>
                <a:lnTo>
                  <a:pt x="8465203" y="2116300"/>
                </a:lnTo>
                <a:lnTo>
                  <a:pt x="0" y="21163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067831" y="9120814"/>
            <a:ext cx="4453542" cy="343243"/>
          </a:xfrm>
          <a:custGeom>
            <a:avLst/>
            <a:gdLst/>
            <a:ahLst/>
            <a:cxnLst/>
            <a:rect l="l" t="t" r="r" b="b"/>
            <a:pathLst>
              <a:path w="4453542" h="343243">
                <a:moveTo>
                  <a:pt x="0" y="0"/>
                </a:moveTo>
                <a:lnTo>
                  <a:pt x="4453542" y="0"/>
                </a:lnTo>
                <a:lnTo>
                  <a:pt x="4453542" y="343243"/>
                </a:lnTo>
                <a:lnTo>
                  <a:pt x="0" y="343243"/>
                </a:lnTo>
                <a:lnTo>
                  <a:pt x="0" y="0"/>
                </a:lnTo>
                <a:close/>
              </a:path>
            </a:pathLst>
          </a:custGeom>
          <a:blipFill>
            <a:blip r:embed="rId3"/>
            <a:stretch>
              <a:fillRect t="-137551" b="-18702"/>
            </a:stretch>
          </a:blipFill>
        </p:spPr>
      </p:sp>
      <p:sp>
        <p:nvSpPr>
          <p:cNvPr id="6" name="Freeform 6"/>
          <p:cNvSpPr/>
          <p:nvPr/>
        </p:nvSpPr>
        <p:spPr>
          <a:xfrm>
            <a:off x="13077740" y="3292354"/>
            <a:ext cx="3821970" cy="5928518"/>
          </a:xfrm>
          <a:custGeom>
            <a:avLst/>
            <a:gdLst/>
            <a:ahLst/>
            <a:cxnLst/>
            <a:rect l="l" t="t" r="r" b="b"/>
            <a:pathLst>
              <a:path w="3821970" h="5928518">
                <a:moveTo>
                  <a:pt x="0" y="0"/>
                </a:moveTo>
                <a:lnTo>
                  <a:pt x="3821970" y="0"/>
                </a:lnTo>
                <a:lnTo>
                  <a:pt x="3821970" y="5928518"/>
                </a:lnTo>
                <a:lnTo>
                  <a:pt x="0" y="5928518"/>
                </a:lnTo>
                <a:lnTo>
                  <a:pt x="0" y="0"/>
                </a:lnTo>
                <a:close/>
              </a:path>
            </a:pathLst>
          </a:custGeom>
          <a:blipFill>
            <a:blip r:embed="rId8"/>
            <a:stretch>
              <a:fillRect r="-5466" b="-4698"/>
            </a:stretch>
          </a:blipFill>
        </p:spPr>
      </p:sp>
      <p:sp>
        <p:nvSpPr>
          <p:cNvPr id="7" name="Freeform 7"/>
          <p:cNvSpPr/>
          <p:nvPr/>
        </p:nvSpPr>
        <p:spPr>
          <a:xfrm>
            <a:off x="458434" y="3657558"/>
            <a:ext cx="6174473" cy="5272966"/>
          </a:xfrm>
          <a:custGeom>
            <a:avLst/>
            <a:gdLst/>
            <a:ahLst/>
            <a:cxnLst/>
            <a:rect l="l" t="t" r="r" b="b"/>
            <a:pathLst>
              <a:path w="6174473" h="5272966">
                <a:moveTo>
                  <a:pt x="0" y="0"/>
                </a:moveTo>
                <a:lnTo>
                  <a:pt x="6174473" y="0"/>
                </a:lnTo>
                <a:lnTo>
                  <a:pt x="6174473" y="5272966"/>
                </a:lnTo>
                <a:lnTo>
                  <a:pt x="0" y="5272966"/>
                </a:lnTo>
                <a:lnTo>
                  <a:pt x="0" y="0"/>
                </a:lnTo>
                <a:close/>
              </a:path>
            </a:pathLst>
          </a:custGeom>
          <a:blipFill>
            <a:blip r:embed="rId9"/>
            <a:stretch>
              <a:fillRect/>
            </a:stretch>
          </a:blipFill>
        </p:spPr>
      </p:sp>
      <p:sp>
        <p:nvSpPr>
          <p:cNvPr id="8" name="TextBox 8"/>
          <p:cNvSpPr txBox="1"/>
          <p:nvPr/>
        </p:nvSpPr>
        <p:spPr>
          <a:xfrm>
            <a:off x="4460428" y="876300"/>
            <a:ext cx="9367143" cy="1147572"/>
          </a:xfrm>
          <a:prstGeom prst="rect">
            <a:avLst/>
          </a:prstGeom>
        </p:spPr>
        <p:txBody>
          <a:bodyPr lIns="0" tIns="0" rIns="0" bIns="0" rtlCol="0" anchor="t">
            <a:spAutoFit/>
          </a:bodyPr>
          <a:lstStyle/>
          <a:p>
            <a:pPr algn="ctr">
              <a:lnSpc>
                <a:spcPts val="9197"/>
              </a:lnSpc>
            </a:pPr>
            <a:r>
              <a:rPr lang="en-US" sz="6569">
                <a:solidFill>
                  <a:srgbClr val="427BAA"/>
                </a:solidFill>
                <a:latin typeface="Arimo"/>
              </a:rPr>
              <a:t>Clinical Attachment Loss </a:t>
            </a:r>
          </a:p>
        </p:txBody>
      </p:sp>
      <p:sp>
        <p:nvSpPr>
          <p:cNvPr id="9" name="Freeform 9"/>
          <p:cNvSpPr/>
          <p:nvPr/>
        </p:nvSpPr>
        <p:spPr>
          <a:xfrm>
            <a:off x="7208844" y="8930524"/>
            <a:ext cx="4937984" cy="380580"/>
          </a:xfrm>
          <a:custGeom>
            <a:avLst/>
            <a:gdLst/>
            <a:ahLst/>
            <a:cxnLst/>
            <a:rect l="l" t="t" r="r" b="b"/>
            <a:pathLst>
              <a:path w="4937984" h="380580">
                <a:moveTo>
                  <a:pt x="0" y="0"/>
                </a:moveTo>
                <a:lnTo>
                  <a:pt x="4937984" y="0"/>
                </a:lnTo>
                <a:lnTo>
                  <a:pt x="4937984" y="380580"/>
                </a:lnTo>
                <a:lnTo>
                  <a:pt x="0" y="380580"/>
                </a:lnTo>
                <a:lnTo>
                  <a:pt x="0" y="0"/>
                </a:lnTo>
                <a:close/>
              </a:path>
            </a:pathLst>
          </a:custGeom>
          <a:blipFill>
            <a:blip r:embed="rId3"/>
            <a:stretch>
              <a:fillRect t="-137551" b="-18702"/>
            </a:stretch>
          </a:blipFill>
        </p:spPr>
      </p:sp>
      <p:grpSp>
        <p:nvGrpSpPr>
          <p:cNvPr id="10" name="Group 10"/>
          <p:cNvGrpSpPr/>
          <p:nvPr/>
        </p:nvGrpSpPr>
        <p:grpSpPr>
          <a:xfrm>
            <a:off x="7293743" y="3292354"/>
            <a:ext cx="5123160" cy="5782016"/>
            <a:chOff x="0" y="0"/>
            <a:chExt cx="2492577" cy="2813131"/>
          </a:xfrm>
        </p:grpSpPr>
        <p:sp>
          <p:nvSpPr>
            <p:cNvPr id="11" name="Freeform 11"/>
            <p:cNvSpPr/>
            <p:nvPr/>
          </p:nvSpPr>
          <p:spPr>
            <a:xfrm>
              <a:off x="0" y="0"/>
              <a:ext cx="2492577" cy="2813131"/>
            </a:xfrm>
            <a:custGeom>
              <a:avLst/>
              <a:gdLst/>
              <a:ahLst/>
              <a:cxnLst/>
              <a:rect l="l" t="t" r="r" b="b"/>
              <a:pathLst>
                <a:path w="2492577" h="2813131">
                  <a:moveTo>
                    <a:pt x="0" y="0"/>
                  </a:moveTo>
                  <a:lnTo>
                    <a:pt x="2492577" y="0"/>
                  </a:lnTo>
                  <a:lnTo>
                    <a:pt x="2492577" y="2813131"/>
                  </a:lnTo>
                  <a:lnTo>
                    <a:pt x="0" y="2813131"/>
                  </a:lnTo>
                  <a:close/>
                </a:path>
              </a:pathLst>
            </a:custGeom>
            <a:solidFill>
              <a:srgbClr val="EFEFEF"/>
            </a:solidFill>
          </p:spPr>
        </p:sp>
        <p:sp>
          <p:nvSpPr>
            <p:cNvPr id="12" name="TextBox 12"/>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13" name="TextBox 13"/>
          <p:cNvSpPr txBox="1"/>
          <p:nvPr/>
        </p:nvSpPr>
        <p:spPr>
          <a:xfrm>
            <a:off x="7123946" y="3600408"/>
            <a:ext cx="5107781" cy="5255260"/>
          </a:xfrm>
          <a:prstGeom prst="rect">
            <a:avLst/>
          </a:prstGeom>
        </p:spPr>
        <p:txBody>
          <a:bodyPr lIns="0" tIns="0" rIns="0" bIns="0" rtlCol="0" anchor="t">
            <a:spAutoFit/>
          </a:bodyPr>
          <a:lstStyle/>
          <a:p>
            <a:pPr marL="690881" lvl="1" indent="-345440">
              <a:lnSpc>
                <a:spcPts val="4160"/>
              </a:lnSpc>
              <a:buFont typeface="Arial"/>
              <a:buChar char="•"/>
            </a:pPr>
            <a:r>
              <a:rPr lang="en-US" sz="3200">
                <a:solidFill>
                  <a:srgbClr val="427BAA"/>
                </a:solidFill>
                <a:latin typeface="Arimo"/>
              </a:rPr>
              <a:t>CAL is measured from the CEJ to the attached gingiva (base of pocket). A Fixed Measurement. </a:t>
            </a:r>
          </a:p>
          <a:p>
            <a:pPr marL="690881" lvl="1" indent="-345440">
              <a:lnSpc>
                <a:spcPts val="4160"/>
              </a:lnSpc>
              <a:buFont typeface="Arial"/>
              <a:buChar char="•"/>
            </a:pPr>
            <a:r>
              <a:rPr lang="en-US" sz="3200">
                <a:solidFill>
                  <a:srgbClr val="427BAA"/>
                </a:solidFill>
                <a:latin typeface="Arimo"/>
              </a:rPr>
              <a:t>PD is measured from a the gingival margin to the attached gingiva. A changeable measurement. </a:t>
            </a:r>
          </a:p>
        </p:txBody>
      </p:sp>
      <p:sp>
        <p:nvSpPr>
          <p:cNvPr id="14" name="TextBox 14"/>
          <p:cNvSpPr txBox="1"/>
          <p:nvPr/>
        </p:nvSpPr>
        <p:spPr>
          <a:xfrm>
            <a:off x="15294602" y="9952426"/>
            <a:ext cx="2765624" cy="158750"/>
          </a:xfrm>
          <a:prstGeom prst="rect">
            <a:avLst/>
          </a:prstGeom>
        </p:spPr>
        <p:txBody>
          <a:bodyPr lIns="0" tIns="0" rIns="0" bIns="0" rtlCol="0" anchor="t">
            <a:spAutoFit/>
          </a:bodyPr>
          <a:lstStyle/>
          <a:p>
            <a:pPr algn="ctr">
              <a:lnSpc>
                <a:spcPts val="1299"/>
              </a:lnSpc>
              <a:spcBef>
                <a:spcPct val="0"/>
              </a:spcBef>
            </a:pPr>
            <a:r>
              <a:rPr lang="en-US" sz="999">
                <a:solidFill>
                  <a:srgbClr val="427BAA"/>
                </a:solidFill>
                <a:latin typeface="Arimo"/>
              </a:rPr>
              <a:t>Boyd, L. D., Mallonee, L. F. &amp; Wyche, C. J. 2021.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0069" b="-10069"/>
            </a:stretch>
          </a:blipFill>
        </p:spPr>
      </p:sp>
      <p:sp>
        <p:nvSpPr>
          <p:cNvPr id="3" name="Freeform 3"/>
          <p:cNvSpPr/>
          <p:nvPr/>
        </p:nvSpPr>
        <p:spPr>
          <a:xfrm>
            <a:off x="3583302" y="762240"/>
            <a:ext cx="11732898" cy="9246158"/>
          </a:xfrm>
          <a:custGeom>
            <a:avLst/>
            <a:gdLst/>
            <a:ahLst/>
            <a:cxnLst/>
            <a:rect l="l" t="t" r="r" b="b"/>
            <a:pathLst>
              <a:path w="11732898" h="9246158">
                <a:moveTo>
                  <a:pt x="0" y="0"/>
                </a:moveTo>
                <a:lnTo>
                  <a:pt x="11732898" y="0"/>
                </a:lnTo>
                <a:lnTo>
                  <a:pt x="11732898" y="9246158"/>
                </a:lnTo>
                <a:lnTo>
                  <a:pt x="0" y="9246158"/>
                </a:lnTo>
                <a:lnTo>
                  <a:pt x="0" y="0"/>
                </a:lnTo>
                <a:close/>
              </a:path>
            </a:pathLst>
          </a:custGeom>
          <a:blipFill>
            <a:blip r:embed="rId4"/>
            <a:stretch>
              <a:fillRect t="-11160" b="-19659"/>
            </a:stretch>
          </a:blipFill>
        </p:spPr>
      </p:sp>
      <p:sp>
        <p:nvSpPr>
          <p:cNvPr id="4" name="TextBox 4"/>
          <p:cNvSpPr txBox="1"/>
          <p:nvPr/>
        </p:nvSpPr>
        <p:spPr>
          <a:xfrm>
            <a:off x="4701434" y="2412937"/>
            <a:ext cx="9496634" cy="5270627"/>
          </a:xfrm>
          <a:prstGeom prst="rect">
            <a:avLst/>
          </a:prstGeom>
        </p:spPr>
        <p:txBody>
          <a:bodyPr lIns="0" tIns="0" rIns="0" bIns="0" rtlCol="0" anchor="t">
            <a:spAutoFit/>
          </a:bodyPr>
          <a:lstStyle/>
          <a:p>
            <a:pPr algn="ctr">
              <a:lnSpc>
                <a:spcPts val="8344"/>
              </a:lnSpc>
              <a:spcBef>
                <a:spcPct val="0"/>
              </a:spcBef>
            </a:pPr>
            <a:r>
              <a:rPr lang="en-US" sz="5600">
                <a:solidFill>
                  <a:srgbClr val="427BAA"/>
                </a:solidFill>
                <a:latin typeface="Arimo"/>
              </a:rPr>
              <a:t>DISCLAIMER: I have no financial disclosures or conflicts of interest with the information in this presentation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1520864" y="9005273"/>
            <a:ext cx="4453542" cy="343243"/>
          </a:xfrm>
          <a:custGeom>
            <a:avLst/>
            <a:gdLst/>
            <a:ahLst/>
            <a:cxnLst/>
            <a:rect l="l" t="t" r="r" b="b"/>
            <a:pathLst>
              <a:path w="4453542" h="343243">
                <a:moveTo>
                  <a:pt x="0" y="0"/>
                </a:moveTo>
                <a:lnTo>
                  <a:pt x="4453542" y="0"/>
                </a:lnTo>
                <a:lnTo>
                  <a:pt x="4453542" y="343243"/>
                </a:lnTo>
                <a:lnTo>
                  <a:pt x="0" y="343243"/>
                </a:lnTo>
                <a:lnTo>
                  <a:pt x="0" y="0"/>
                </a:lnTo>
                <a:close/>
              </a:path>
            </a:pathLst>
          </a:custGeom>
          <a:blipFill>
            <a:blip r:embed="rId3"/>
            <a:stretch>
              <a:fillRect t="-137551" b="-18702"/>
            </a:stretch>
          </a:blipFill>
        </p:spPr>
      </p:sp>
      <p:sp>
        <p:nvSpPr>
          <p:cNvPr id="3" name="Freeform 3"/>
          <p:cNvSpPr/>
          <p:nvPr/>
        </p:nvSpPr>
        <p:spPr>
          <a:xfrm rot="7659121">
            <a:off x="-4914225" y="6954066"/>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016048">
            <a:off x="15172975" y="1167414"/>
            <a:ext cx="8465202" cy="2116301"/>
          </a:xfrm>
          <a:custGeom>
            <a:avLst/>
            <a:gdLst/>
            <a:ahLst/>
            <a:cxnLst/>
            <a:rect l="l" t="t" r="r" b="b"/>
            <a:pathLst>
              <a:path w="8465202" h="2116301">
                <a:moveTo>
                  <a:pt x="0" y="0"/>
                </a:moveTo>
                <a:lnTo>
                  <a:pt x="8465203" y="0"/>
                </a:lnTo>
                <a:lnTo>
                  <a:pt x="8465203" y="2116300"/>
                </a:lnTo>
                <a:lnTo>
                  <a:pt x="0" y="21163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85958" y="4036856"/>
            <a:ext cx="4723354" cy="4968417"/>
          </a:xfrm>
          <a:custGeom>
            <a:avLst/>
            <a:gdLst/>
            <a:ahLst/>
            <a:cxnLst/>
            <a:rect l="l" t="t" r="r" b="b"/>
            <a:pathLst>
              <a:path w="4723354" h="4968417">
                <a:moveTo>
                  <a:pt x="0" y="0"/>
                </a:moveTo>
                <a:lnTo>
                  <a:pt x="4723354" y="0"/>
                </a:lnTo>
                <a:lnTo>
                  <a:pt x="4723354" y="4968417"/>
                </a:lnTo>
                <a:lnTo>
                  <a:pt x="0" y="4968417"/>
                </a:lnTo>
                <a:lnTo>
                  <a:pt x="0" y="0"/>
                </a:lnTo>
                <a:close/>
              </a:path>
            </a:pathLst>
          </a:custGeom>
          <a:blipFill>
            <a:blip r:embed="rId8"/>
            <a:stretch>
              <a:fillRect l="-23172"/>
            </a:stretch>
          </a:blipFill>
        </p:spPr>
      </p:sp>
      <p:sp>
        <p:nvSpPr>
          <p:cNvPr id="6" name="Freeform 6"/>
          <p:cNvSpPr/>
          <p:nvPr/>
        </p:nvSpPr>
        <p:spPr>
          <a:xfrm rot="-10800000">
            <a:off x="5793761" y="4917486"/>
            <a:ext cx="1107352" cy="314211"/>
          </a:xfrm>
          <a:custGeom>
            <a:avLst/>
            <a:gdLst/>
            <a:ahLst/>
            <a:cxnLst/>
            <a:rect l="l" t="t" r="r" b="b"/>
            <a:pathLst>
              <a:path w="1107352" h="314211">
                <a:moveTo>
                  <a:pt x="0" y="0"/>
                </a:moveTo>
                <a:lnTo>
                  <a:pt x="1107352" y="0"/>
                </a:lnTo>
                <a:lnTo>
                  <a:pt x="1107352" y="314211"/>
                </a:lnTo>
                <a:lnTo>
                  <a:pt x="0" y="3142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9543127" y="8877786"/>
            <a:ext cx="4453542" cy="343243"/>
          </a:xfrm>
          <a:custGeom>
            <a:avLst/>
            <a:gdLst/>
            <a:ahLst/>
            <a:cxnLst/>
            <a:rect l="l" t="t" r="r" b="b"/>
            <a:pathLst>
              <a:path w="4453542" h="343243">
                <a:moveTo>
                  <a:pt x="0" y="0"/>
                </a:moveTo>
                <a:lnTo>
                  <a:pt x="4453542" y="0"/>
                </a:lnTo>
                <a:lnTo>
                  <a:pt x="4453542" y="343243"/>
                </a:lnTo>
                <a:lnTo>
                  <a:pt x="0" y="343243"/>
                </a:lnTo>
                <a:lnTo>
                  <a:pt x="0" y="0"/>
                </a:lnTo>
                <a:close/>
              </a:path>
            </a:pathLst>
          </a:custGeom>
          <a:blipFill>
            <a:blip r:embed="rId3"/>
            <a:stretch>
              <a:fillRect t="-137551" b="-18702"/>
            </a:stretch>
          </a:blipFill>
        </p:spPr>
      </p:sp>
      <p:sp>
        <p:nvSpPr>
          <p:cNvPr id="8" name="Freeform 8"/>
          <p:cNvSpPr/>
          <p:nvPr/>
        </p:nvSpPr>
        <p:spPr>
          <a:xfrm>
            <a:off x="9410424" y="4036856"/>
            <a:ext cx="4718948" cy="4968417"/>
          </a:xfrm>
          <a:custGeom>
            <a:avLst/>
            <a:gdLst/>
            <a:ahLst/>
            <a:cxnLst/>
            <a:rect l="l" t="t" r="r" b="b"/>
            <a:pathLst>
              <a:path w="4718948" h="4968417">
                <a:moveTo>
                  <a:pt x="0" y="0"/>
                </a:moveTo>
                <a:lnTo>
                  <a:pt x="4718948" y="0"/>
                </a:lnTo>
                <a:lnTo>
                  <a:pt x="4718948" y="4968417"/>
                </a:lnTo>
                <a:lnTo>
                  <a:pt x="0" y="4968417"/>
                </a:lnTo>
                <a:lnTo>
                  <a:pt x="0" y="0"/>
                </a:lnTo>
                <a:close/>
              </a:path>
            </a:pathLst>
          </a:custGeom>
          <a:blipFill>
            <a:blip r:embed="rId11"/>
            <a:stretch>
              <a:fillRect l="-23193" r="-93"/>
            </a:stretch>
          </a:blipFill>
        </p:spPr>
      </p:sp>
      <p:sp>
        <p:nvSpPr>
          <p:cNvPr id="9" name="Freeform 9"/>
          <p:cNvSpPr/>
          <p:nvPr/>
        </p:nvSpPr>
        <p:spPr>
          <a:xfrm rot="230162">
            <a:off x="12931989" y="4369917"/>
            <a:ext cx="1293192" cy="2810518"/>
          </a:xfrm>
          <a:custGeom>
            <a:avLst/>
            <a:gdLst/>
            <a:ahLst/>
            <a:cxnLst/>
            <a:rect l="l" t="t" r="r" b="b"/>
            <a:pathLst>
              <a:path w="1293192" h="2810518">
                <a:moveTo>
                  <a:pt x="0" y="0"/>
                </a:moveTo>
                <a:lnTo>
                  <a:pt x="1293193" y="0"/>
                </a:lnTo>
                <a:lnTo>
                  <a:pt x="1293193" y="2810518"/>
                </a:lnTo>
                <a:lnTo>
                  <a:pt x="0" y="2810518"/>
                </a:lnTo>
                <a:lnTo>
                  <a:pt x="0" y="0"/>
                </a:lnTo>
                <a:close/>
              </a:path>
            </a:pathLst>
          </a:custGeom>
          <a:blipFill>
            <a:blip r:embed="rId12"/>
            <a:stretch>
              <a:fillRect t="-7011" r="-12779" b="-70115"/>
            </a:stretch>
          </a:blipFill>
        </p:spPr>
      </p:sp>
      <p:sp>
        <p:nvSpPr>
          <p:cNvPr id="10" name="Freeform 10"/>
          <p:cNvSpPr/>
          <p:nvPr/>
        </p:nvSpPr>
        <p:spPr>
          <a:xfrm rot="-10800000">
            <a:off x="14129372" y="4501216"/>
            <a:ext cx="1467031" cy="416270"/>
          </a:xfrm>
          <a:custGeom>
            <a:avLst/>
            <a:gdLst/>
            <a:ahLst/>
            <a:cxnLst/>
            <a:rect l="l" t="t" r="r" b="b"/>
            <a:pathLst>
              <a:path w="1467031" h="416270">
                <a:moveTo>
                  <a:pt x="0" y="0"/>
                </a:moveTo>
                <a:lnTo>
                  <a:pt x="1467031" y="0"/>
                </a:lnTo>
                <a:lnTo>
                  <a:pt x="1467031" y="416270"/>
                </a:lnTo>
                <a:lnTo>
                  <a:pt x="0" y="4162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TextBox 11"/>
          <p:cNvSpPr txBox="1"/>
          <p:nvPr/>
        </p:nvSpPr>
        <p:spPr>
          <a:xfrm>
            <a:off x="4460428" y="876300"/>
            <a:ext cx="9367143" cy="1147572"/>
          </a:xfrm>
          <a:prstGeom prst="rect">
            <a:avLst/>
          </a:prstGeom>
        </p:spPr>
        <p:txBody>
          <a:bodyPr lIns="0" tIns="0" rIns="0" bIns="0" rtlCol="0" anchor="t">
            <a:spAutoFit/>
          </a:bodyPr>
          <a:lstStyle/>
          <a:p>
            <a:pPr algn="ctr">
              <a:lnSpc>
                <a:spcPts val="9197"/>
              </a:lnSpc>
            </a:pPr>
            <a:r>
              <a:rPr lang="en-US" sz="6569">
                <a:solidFill>
                  <a:srgbClr val="427BAA"/>
                </a:solidFill>
                <a:latin typeface="Arimo"/>
              </a:rPr>
              <a:t>Clinical Attachment Loss </a:t>
            </a:r>
          </a:p>
        </p:txBody>
      </p:sp>
      <p:sp>
        <p:nvSpPr>
          <p:cNvPr id="12" name="TextBox 12"/>
          <p:cNvSpPr txBox="1"/>
          <p:nvPr/>
        </p:nvSpPr>
        <p:spPr>
          <a:xfrm>
            <a:off x="6242116" y="5718026"/>
            <a:ext cx="3168308" cy="1064260"/>
          </a:xfrm>
          <a:prstGeom prst="rect">
            <a:avLst/>
          </a:prstGeom>
        </p:spPr>
        <p:txBody>
          <a:bodyPr lIns="0" tIns="0" rIns="0" bIns="0" rtlCol="0" anchor="t">
            <a:spAutoFit/>
          </a:bodyPr>
          <a:lstStyle/>
          <a:p>
            <a:pPr>
              <a:lnSpc>
                <a:spcPts val="4160"/>
              </a:lnSpc>
              <a:spcBef>
                <a:spcPct val="0"/>
              </a:spcBef>
            </a:pPr>
            <a:r>
              <a:rPr lang="en-US" sz="3200">
                <a:solidFill>
                  <a:srgbClr val="427BAA"/>
                </a:solidFill>
                <a:latin typeface="Arimo"/>
              </a:rPr>
              <a:t>GM at the CEJ ?</a:t>
            </a:r>
          </a:p>
          <a:p>
            <a:pPr>
              <a:lnSpc>
                <a:spcPts val="4160"/>
              </a:lnSpc>
              <a:spcBef>
                <a:spcPct val="0"/>
              </a:spcBef>
            </a:pPr>
            <a:r>
              <a:rPr lang="en-US" sz="3200">
                <a:solidFill>
                  <a:srgbClr val="427BAA"/>
                </a:solidFill>
                <a:latin typeface="Arimo"/>
              </a:rPr>
              <a:t>PD = CAL</a:t>
            </a:r>
          </a:p>
        </p:txBody>
      </p:sp>
      <p:sp>
        <p:nvSpPr>
          <p:cNvPr id="13" name="TextBox 13"/>
          <p:cNvSpPr txBox="1"/>
          <p:nvPr/>
        </p:nvSpPr>
        <p:spPr>
          <a:xfrm>
            <a:off x="7708441" y="2494381"/>
            <a:ext cx="2871118" cy="906145"/>
          </a:xfrm>
          <a:prstGeom prst="rect">
            <a:avLst/>
          </a:prstGeom>
        </p:spPr>
        <p:txBody>
          <a:bodyPr lIns="0" tIns="0" rIns="0" bIns="0" rtlCol="0" anchor="t">
            <a:spAutoFit/>
          </a:bodyPr>
          <a:lstStyle/>
          <a:p>
            <a:pPr>
              <a:lnSpc>
                <a:spcPts val="7279"/>
              </a:lnSpc>
            </a:pPr>
            <a:r>
              <a:rPr lang="en-US" sz="5199">
                <a:solidFill>
                  <a:srgbClr val="427BAA"/>
                </a:solidFill>
                <a:latin typeface="Arimo"/>
              </a:rPr>
              <a:t>What if? </a:t>
            </a:r>
          </a:p>
        </p:txBody>
      </p:sp>
      <p:sp>
        <p:nvSpPr>
          <p:cNvPr id="14" name="TextBox 14"/>
          <p:cNvSpPr txBox="1"/>
          <p:nvPr/>
        </p:nvSpPr>
        <p:spPr>
          <a:xfrm>
            <a:off x="14451097" y="5718026"/>
            <a:ext cx="3232666" cy="3159760"/>
          </a:xfrm>
          <a:prstGeom prst="rect">
            <a:avLst/>
          </a:prstGeom>
        </p:spPr>
        <p:txBody>
          <a:bodyPr lIns="0" tIns="0" rIns="0" bIns="0" rtlCol="0" anchor="t">
            <a:spAutoFit/>
          </a:bodyPr>
          <a:lstStyle/>
          <a:p>
            <a:pPr>
              <a:lnSpc>
                <a:spcPts val="4160"/>
              </a:lnSpc>
              <a:spcBef>
                <a:spcPct val="0"/>
              </a:spcBef>
            </a:pPr>
            <a:r>
              <a:rPr lang="en-US" sz="3200">
                <a:solidFill>
                  <a:srgbClr val="427BAA"/>
                </a:solidFill>
                <a:latin typeface="Arimo"/>
              </a:rPr>
              <a:t>GM is 3 mm coronal to the CEJ?</a:t>
            </a:r>
          </a:p>
          <a:p>
            <a:pPr>
              <a:lnSpc>
                <a:spcPts val="4160"/>
              </a:lnSpc>
              <a:spcBef>
                <a:spcPct val="0"/>
              </a:spcBef>
            </a:pPr>
            <a:r>
              <a:rPr lang="en-US" sz="3200">
                <a:solidFill>
                  <a:srgbClr val="427BAA"/>
                </a:solidFill>
                <a:latin typeface="Arimo"/>
              </a:rPr>
              <a:t>Subtract </a:t>
            </a:r>
          </a:p>
          <a:p>
            <a:pPr>
              <a:lnSpc>
                <a:spcPts val="4160"/>
              </a:lnSpc>
              <a:spcBef>
                <a:spcPct val="0"/>
              </a:spcBef>
            </a:pPr>
            <a:r>
              <a:rPr lang="en-US" sz="3200">
                <a:solidFill>
                  <a:srgbClr val="427BAA"/>
                </a:solidFill>
                <a:latin typeface="Arimo"/>
              </a:rPr>
              <a:t>3 mm from the PD = CAL</a:t>
            </a:r>
          </a:p>
        </p:txBody>
      </p:sp>
      <p:sp>
        <p:nvSpPr>
          <p:cNvPr id="15" name="TextBox 15"/>
          <p:cNvSpPr txBox="1"/>
          <p:nvPr/>
        </p:nvSpPr>
        <p:spPr>
          <a:xfrm>
            <a:off x="15294602" y="10027039"/>
            <a:ext cx="2765624" cy="158750"/>
          </a:xfrm>
          <a:prstGeom prst="rect">
            <a:avLst/>
          </a:prstGeom>
        </p:spPr>
        <p:txBody>
          <a:bodyPr lIns="0" tIns="0" rIns="0" bIns="0" rtlCol="0" anchor="t">
            <a:spAutoFit/>
          </a:bodyPr>
          <a:lstStyle/>
          <a:p>
            <a:pPr algn="ctr">
              <a:lnSpc>
                <a:spcPts val="1299"/>
              </a:lnSpc>
              <a:spcBef>
                <a:spcPct val="0"/>
              </a:spcBef>
            </a:pPr>
            <a:r>
              <a:rPr lang="en-US" sz="999">
                <a:solidFill>
                  <a:srgbClr val="427BAA"/>
                </a:solidFill>
                <a:latin typeface="Arimo"/>
              </a:rPr>
              <a:t>Boyd, L. D., Mallonee, L. F. &amp; Wyche, C. J. 2021.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3892704" y="-2654419"/>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8884714">
            <a:off x="13026699" y="8200150"/>
            <a:ext cx="8465202" cy="2116301"/>
          </a:xfrm>
          <a:custGeom>
            <a:avLst/>
            <a:gdLst/>
            <a:ahLst/>
            <a:cxnLst/>
            <a:rect l="l" t="t" r="r" b="b"/>
            <a:pathLst>
              <a:path w="8465202" h="2116301">
                <a:moveTo>
                  <a:pt x="0" y="0"/>
                </a:moveTo>
                <a:lnTo>
                  <a:pt x="8465202" y="0"/>
                </a:lnTo>
                <a:lnTo>
                  <a:pt x="8465202" y="2116300"/>
                </a:lnTo>
                <a:lnTo>
                  <a:pt x="0" y="2116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4374226" y="3051368"/>
            <a:ext cx="3631039" cy="5434454"/>
          </a:xfrm>
          <a:custGeom>
            <a:avLst/>
            <a:gdLst/>
            <a:ahLst/>
            <a:cxnLst/>
            <a:rect l="l" t="t" r="r" b="b"/>
            <a:pathLst>
              <a:path w="3631039" h="5434454">
                <a:moveTo>
                  <a:pt x="0" y="0"/>
                </a:moveTo>
                <a:lnTo>
                  <a:pt x="3631039" y="0"/>
                </a:lnTo>
                <a:lnTo>
                  <a:pt x="3631039" y="5434455"/>
                </a:lnTo>
                <a:lnTo>
                  <a:pt x="0" y="5434455"/>
                </a:lnTo>
                <a:lnTo>
                  <a:pt x="0" y="0"/>
                </a:lnTo>
                <a:close/>
              </a:path>
            </a:pathLst>
          </a:custGeom>
          <a:blipFill>
            <a:blip r:embed="rId7"/>
            <a:stretch>
              <a:fillRect/>
            </a:stretch>
          </a:blipFill>
        </p:spPr>
      </p:sp>
      <p:sp>
        <p:nvSpPr>
          <p:cNvPr id="5" name="Freeform 5"/>
          <p:cNvSpPr/>
          <p:nvPr/>
        </p:nvSpPr>
        <p:spPr>
          <a:xfrm>
            <a:off x="9708311" y="3051368"/>
            <a:ext cx="3631039" cy="5434454"/>
          </a:xfrm>
          <a:custGeom>
            <a:avLst/>
            <a:gdLst/>
            <a:ahLst/>
            <a:cxnLst/>
            <a:rect l="l" t="t" r="r" b="b"/>
            <a:pathLst>
              <a:path w="3631039" h="5434454">
                <a:moveTo>
                  <a:pt x="0" y="0"/>
                </a:moveTo>
                <a:lnTo>
                  <a:pt x="3631039" y="0"/>
                </a:lnTo>
                <a:lnTo>
                  <a:pt x="3631039" y="5434455"/>
                </a:lnTo>
                <a:lnTo>
                  <a:pt x="0" y="5434455"/>
                </a:lnTo>
                <a:lnTo>
                  <a:pt x="0" y="0"/>
                </a:lnTo>
                <a:close/>
              </a:path>
            </a:pathLst>
          </a:custGeom>
          <a:blipFill>
            <a:blip r:embed="rId7"/>
            <a:stretch>
              <a:fillRect/>
            </a:stretch>
          </a:blipFill>
        </p:spPr>
      </p:sp>
      <p:sp>
        <p:nvSpPr>
          <p:cNvPr id="6" name="TextBox 6"/>
          <p:cNvSpPr txBox="1"/>
          <p:nvPr/>
        </p:nvSpPr>
        <p:spPr>
          <a:xfrm>
            <a:off x="3849021" y="9486900"/>
            <a:ext cx="12746012" cy="474345"/>
          </a:xfrm>
          <a:prstGeom prst="rect">
            <a:avLst/>
          </a:prstGeom>
        </p:spPr>
        <p:txBody>
          <a:bodyPr lIns="0" tIns="0" rIns="0" bIns="0" rtlCol="0" anchor="t">
            <a:spAutoFit/>
          </a:bodyPr>
          <a:lstStyle/>
          <a:p>
            <a:pPr>
              <a:lnSpc>
                <a:spcPts val="3779"/>
              </a:lnSpc>
              <a:spcBef>
                <a:spcPct val="0"/>
              </a:spcBef>
            </a:pPr>
            <a:r>
              <a:rPr lang="en-US" sz="2700">
                <a:solidFill>
                  <a:srgbClr val="427BAA"/>
                </a:solidFill>
                <a:latin typeface="Arimo Bold"/>
              </a:rPr>
              <a:t> Begin the measurement 2 mm below the cementoenamel junction </a:t>
            </a:r>
          </a:p>
        </p:txBody>
      </p:sp>
      <p:sp>
        <p:nvSpPr>
          <p:cNvPr id="7" name="TextBox 7"/>
          <p:cNvSpPr txBox="1"/>
          <p:nvPr/>
        </p:nvSpPr>
        <p:spPr>
          <a:xfrm>
            <a:off x="2570188" y="285204"/>
            <a:ext cx="13147625" cy="1097280"/>
          </a:xfrm>
          <a:prstGeom prst="rect">
            <a:avLst/>
          </a:prstGeom>
        </p:spPr>
        <p:txBody>
          <a:bodyPr lIns="0" tIns="0" rIns="0" bIns="0" rtlCol="0" anchor="t">
            <a:spAutoFit/>
          </a:bodyPr>
          <a:lstStyle/>
          <a:p>
            <a:pPr algn="ctr">
              <a:lnSpc>
                <a:spcPts val="8819"/>
              </a:lnSpc>
            </a:pPr>
            <a:r>
              <a:rPr lang="en-US" sz="6299">
                <a:solidFill>
                  <a:srgbClr val="427BAA"/>
                </a:solidFill>
                <a:latin typeface="Arimo"/>
              </a:rPr>
              <a:t>Calculating Percentage of RBL  </a:t>
            </a:r>
          </a:p>
        </p:txBody>
      </p:sp>
      <p:sp>
        <p:nvSpPr>
          <p:cNvPr id="8" name="TextBox 8"/>
          <p:cNvSpPr txBox="1"/>
          <p:nvPr/>
        </p:nvSpPr>
        <p:spPr>
          <a:xfrm>
            <a:off x="6189745" y="1010056"/>
            <a:ext cx="5334085" cy="1120140"/>
          </a:xfrm>
          <a:prstGeom prst="rect">
            <a:avLst/>
          </a:prstGeom>
        </p:spPr>
        <p:txBody>
          <a:bodyPr lIns="0" tIns="0" rIns="0" bIns="0" rtlCol="0" anchor="t">
            <a:spAutoFit/>
          </a:bodyPr>
          <a:lstStyle/>
          <a:p>
            <a:pPr algn="ctr">
              <a:lnSpc>
                <a:spcPts val="4410"/>
              </a:lnSpc>
            </a:pPr>
            <a:endParaRPr/>
          </a:p>
          <a:p>
            <a:pPr algn="ctr">
              <a:lnSpc>
                <a:spcPts val="4410"/>
              </a:lnSpc>
            </a:pPr>
            <a:r>
              <a:rPr lang="en-US" sz="3150">
                <a:solidFill>
                  <a:srgbClr val="427BAA"/>
                </a:solidFill>
                <a:latin typeface="Arimo Bold"/>
              </a:rPr>
              <a:t>Bone loss/root length x 100 </a:t>
            </a:r>
          </a:p>
        </p:txBody>
      </p:sp>
      <p:sp>
        <p:nvSpPr>
          <p:cNvPr id="9" name="TextBox 9"/>
          <p:cNvSpPr txBox="1"/>
          <p:nvPr/>
        </p:nvSpPr>
        <p:spPr>
          <a:xfrm>
            <a:off x="5457885" y="8695373"/>
            <a:ext cx="6797805" cy="562927"/>
          </a:xfrm>
          <a:prstGeom prst="rect">
            <a:avLst/>
          </a:prstGeom>
        </p:spPr>
        <p:txBody>
          <a:bodyPr lIns="0" tIns="0" rIns="0" bIns="0" rtlCol="0" anchor="t">
            <a:spAutoFit/>
          </a:bodyPr>
          <a:lstStyle/>
          <a:p>
            <a:pPr algn="ctr">
              <a:lnSpc>
                <a:spcPts val="4410"/>
              </a:lnSpc>
            </a:pPr>
            <a:r>
              <a:rPr lang="en-US" sz="3150">
                <a:solidFill>
                  <a:srgbClr val="E7191F"/>
                </a:solidFill>
                <a:latin typeface="Arimo Bold"/>
              </a:rPr>
              <a:t>7.45mm/12.75mmX100 = 58%</a:t>
            </a:r>
          </a:p>
        </p:txBody>
      </p:sp>
      <p:grpSp>
        <p:nvGrpSpPr>
          <p:cNvPr id="10" name="Group 10"/>
          <p:cNvGrpSpPr/>
          <p:nvPr/>
        </p:nvGrpSpPr>
        <p:grpSpPr>
          <a:xfrm>
            <a:off x="5445442" y="5093970"/>
            <a:ext cx="457200" cy="1205865"/>
            <a:chOff x="0" y="0"/>
            <a:chExt cx="609600" cy="1607820"/>
          </a:xfrm>
        </p:grpSpPr>
        <p:sp>
          <p:nvSpPr>
            <p:cNvPr id="11" name="Freeform 11"/>
            <p:cNvSpPr/>
            <p:nvPr/>
          </p:nvSpPr>
          <p:spPr>
            <a:xfrm>
              <a:off x="49530" y="48260"/>
              <a:ext cx="510540" cy="1510030"/>
            </a:xfrm>
            <a:custGeom>
              <a:avLst/>
              <a:gdLst/>
              <a:ahLst/>
              <a:cxnLst/>
              <a:rect l="l" t="t" r="r" b="b"/>
              <a:pathLst>
                <a:path w="510540" h="1510030">
                  <a:moveTo>
                    <a:pt x="156210" y="60960"/>
                  </a:moveTo>
                  <a:cubicBezTo>
                    <a:pt x="214630" y="240030"/>
                    <a:pt x="205740" y="266700"/>
                    <a:pt x="213360" y="297180"/>
                  </a:cubicBezTo>
                  <a:cubicBezTo>
                    <a:pt x="220980" y="332740"/>
                    <a:pt x="246380" y="360680"/>
                    <a:pt x="259080" y="407670"/>
                  </a:cubicBezTo>
                  <a:cubicBezTo>
                    <a:pt x="279400" y="483870"/>
                    <a:pt x="279400" y="627380"/>
                    <a:pt x="297180" y="720090"/>
                  </a:cubicBezTo>
                  <a:cubicBezTo>
                    <a:pt x="311150" y="796290"/>
                    <a:pt x="336550" y="861060"/>
                    <a:pt x="349250" y="925830"/>
                  </a:cubicBezTo>
                  <a:cubicBezTo>
                    <a:pt x="360680" y="982980"/>
                    <a:pt x="359410" y="1043940"/>
                    <a:pt x="369570" y="1090930"/>
                  </a:cubicBezTo>
                  <a:cubicBezTo>
                    <a:pt x="377190" y="1126490"/>
                    <a:pt x="384810" y="1153160"/>
                    <a:pt x="400050" y="1182370"/>
                  </a:cubicBezTo>
                  <a:cubicBezTo>
                    <a:pt x="416560" y="1214120"/>
                    <a:pt x="450850" y="1236980"/>
                    <a:pt x="468630" y="1271270"/>
                  </a:cubicBezTo>
                  <a:cubicBezTo>
                    <a:pt x="488950" y="1310640"/>
                    <a:pt x="510540" y="1371600"/>
                    <a:pt x="509270" y="1410970"/>
                  </a:cubicBezTo>
                  <a:cubicBezTo>
                    <a:pt x="508000" y="1440180"/>
                    <a:pt x="495300" y="1470660"/>
                    <a:pt x="480060" y="1487170"/>
                  </a:cubicBezTo>
                  <a:cubicBezTo>
                    <a:pt x="467360" y="1501140"/>
                    <a:pt x="445770" y="1507490"/>
                    <a:pt x="427990" y="1508760"/>
                  </a:cubicBezTo>
                  <a:cubicBezTo>
                    <a:pt x="410210" y="1510030"/>
                    <a:pt x="388620" y="1503680"/>
                    <a:pt x="374650" y="1493520"/>
                  </a:cubicBezTo>
                  <a:cubicBezTo>
                    <a:pt x="359410" y="1483360"/>
                    <a:pt x="346710" y="1465580"/>
                    <a:pt x="340360" y="1449070"/>
                  </a:cubicBezTo>
                  <a:cubicBezTo>
                    <a:pt x="334010" y="1432560"/>
                    <a:pt x="331470" y="1410970"/>
                    <a:pt x="339090" y="1394460"/>
                  </a:cubicBezTo>
                  <a:cubicBezTo>
                    <a:pt x="347980" y="1374140"/>
                    <a:pt x="375920" y="1343660"/>
                    <a:pt x="398780" y="1337310"/>
                  </a:cubicBezTo>
                  <a:cubicBezTo>
                    <a:pt x="421640" y="1330960"/>
                    <a:pt x="459740" y="1341120"/>
                    <a:pt x="478790" y="1353820"/>
                  </a:cubicBezTo>
                  <a:cubicBezTo>
                    <a:pt x="494030" y="1365250"/>
                    <a:pt x="505460" y="1383030"/>
                    <a:pt x="508000" y="1402080"/>
                  </a:cubicBezTo>
                  <a:cubicBezTo>
                    <a:pt x="510540" y="1424940"/>
                    <a:pt x="500380" y="1463040"/>
                    <a:pt x="486410" y="1480820"/>
                  </a:cubicBezTo>
                  <a:cubicBezTo>
                    <a:pt x="474980" y="1496060"/>
                    <a:pt x="454660" y="1504950"/>
                    <a:pt x="436880" y="1507490"/>
                  </a:cubicBezTo>
                  <a:cubicBezTo>
                    <a:pt x="419100" y="1510030"/>
                    <a:pt x="397510" y="1506220"/>
                    <a:pt x="382270" y="1498600"/>
                  </a:cubicBezTo>
                  <a:cubicBezTo>
                    <a:pt x="367030" y="1490980"/>
                    <a:pt x="353060" y="1477010"/>
                    <a:pt x="344170" y="1457960"/>
                  </a:cubicBezTo>
                  <a:cubicBezTo>
                    <a:pt x="331470" y="1431290"/>
                    <a:pt x="340360" y="1381760"/>
                    <a:pt x="325120" y="1350010"/>
                  </a:cubicBezTo>
                  <a:cubicBezTo>
                    <a:pt x="311150" y="1319530"/>
                    <a:pt x="276860" y="1300480"/>
                    <a:pt x="257810" y="1271270"/>
                  </a:cubicBezTo>
                  <a:cubicBezTo>
                    <a:pt x="236220" y="1239520"/>
                    <a:pt x="217170" y="1200150"/>
                    <a:pt x="204470" y="1162050"/>
                  </a:cubicBezTo>
                  <a:cubicBezTo>
                    <a:pt x="190500" y="1122680"/>
                    <a:pt x="177800" y="1076960"/>
                    <a:pt x="177800" y="1040130"/>
                  </a:cubicBezTo>
                  <a:cubicBezTo>
                    <a:pt x="177800" y="1008380"/>
                    <a:pt x="199390" y="988060"/>
                    <a:pt x="196850" y="953770"/>
                  </a:cubicBezTo>
                  <a:cubicBezTo>
                    <a:pt x="194310" y="899160"/>
                    <a:pt x="142240" y="825500"/>
                    <a:pt x="127000" y="749300"/>
                  </a:cubicBezTo>
                  <a:cubicBezTo>
                    <a:pt x="107950" y="660400"/>
                    <a:pt x="121920" y="525780"/>
                    <a:pt x="102870" y="449580"/>
                  </a:cubicBezTo>
                  <a:cubicBezTo>
                    <a:pt x="90170" y="400050"/>
                    <a:pt x="59690" y="367030"/>
                    <a:pt x="52070" y="330200"/>
                  </a:cubicBezTo>
                  <a:cubicBezTo>
                    <a:pt x="45720" y="300990"/>
                    <a:pt x="55880" y="281940"/>
                    <a:pt x="50800" y="250190"/>
                  </a:cubicBezTo>
                  <a:cubicBezTo>
                    <a:pt x="43180" y="203200"/>
                    <a:pt x="0" y="120650"/>
                    <a:pt x="1270" y="80010"/>
                  </a:cubicBezTo>
                  <a:cubicBezTo>
                    <a:pt x="2540" y="57150"/>
                    <a:pt x="8890" y="40640"/>
                    <a:pt x="20320" y="27940"/>
                  </a:cubicBezTo>
                  <a:cubicBezTo>
                    <a:pt x="31750" y="15240"/>
                    <a:pt x="52070" y="5080"/>
                    <a:pt x="69850" y="2540"/>
                  </a:cubicBezTo>
                  <a:cubicBezTo>
                    <a:pt x="87630" y="0"/>
                    <a:pt x="110490" y="5080"/>
                    <a:pt x="124460" y="15240"/>
                  </a:cubicBezTo>
                  <a:cubicBezTo>
                    <a:pt x="138430" y="25400"/>
                    <a:pt x="156210" y="60960"/>
                    <a:pt x="156210" y="60960"/>
                  </a:cubicBezTo>
                </a:path>
              </a:pathLst>
            </a:custGeom>
            <a:solidFill>
              <a:srgbClr val="E7191F"/>
            </a:solidFill>
            <a:ln>
              <a:noFill/>
            </a:ln>
          </p:spPr>
        </p:sp>
      </p:grpSp>
      <p:grpSp>
        <p:nvGrpSpPr>
          <p:cNvPr id="12" name="Group 12"/>
          <p:cNvGrpSpPr/>
          <p:nvPr/>
        </p:nvGrpSpPr>
        <p:grpSpPr>
          <a:xfrm>
            <a:off x="10805160" y="5076825"/>
            <a:ext cx="713422" cy="2610802"/>
            <a:chOff x="0" y="0"/>
            <a:chExt cx="951230" cy="3481070"/>
          </a:xfrm>
        </p:grpSpPr>
        <p:sp>
          <p:nvSpPr>
            <p:cNvPr id="13" name="Freeform 13"/>
            <p:cNvSpPr/>
            <p:nvPr/>
          </p:nvSpPr>
          <p:spPr>
            <a:xfrm>
              <a:off x="48260" y="43180"/>
              <a:ext cx="858520" cy="3390900"/>
            </a:xfrm>
            <a:custGeom>
              <a:avLst/>
              <a:gdLst/>
              <a:ahLst/>
              <a:cxnLst/>
              <a:rect l="l" t="t" r="r" b="b"/>
              <a:pathLst>
                <a:path w="858520" h="3390900">
                  <a:moveTo>
                    <a:pt x="154940" y="62230"/>
                  </a:moveTo>
                  <a:cubicBezTo>
                    <a:pt x="181610" y="152400"/>
                    <a:pt x="210820" y="179070"/>
                    <a:pt x="227330" y="222250"/>
                  </a:cubicBezTo>
                  <a:cubicBezTo>
                    <a:pt x="254000" y="293370"/>
                    <a:pt x="271780" y="421640"/>
                    <a:pt x="285750" y="516890"/>
                  </a:cubicBezTo>
                  <a:cubicBezTo>
                    <a:pt x="299720" y="607060"/>
                    <a:pt x="288290" y="702310"/>
                    <a:pt x="313690" y="779780"/>
                  </a:cubicBezTo>
                  <a:cubicBezTo>
                    <a:pt x="336550" y="848360"/>
                    <a:pt x="391160" y="897890"/>
                    <a:pt x="417830" y="961390"/>
                  </a:cubicBezTo>
                  <a:cubicBezTo>
                    <a:pt x="444500" y="1022350"/>
                    <a:pt x="454660" y="1099820"/>
                    <a:pt x="474980" y="1151890"/>
                  </a:cubicBezTo>
                  <a:cubicBezTo>
                    <a:pt x="490220" y="1191260"/>
                    <a:pt x="511810" y="1207770"/>
                    <a:pt x="524510" y="1252220"/>
                  </a:cubicBezTo>
                  <a:cubicBezTo>
                    <a:pt x="547370" y="1330960"/>
                    <a:pt x="549910" y="1517650"/>
                    <a:pt x="563880" y="1596390"/>
                  </a:cubicBezTo>
                  <a:cubicBezTo>
                    <a:pt x="571500" y="1638300"/>
                    <a:pt x="584200" y="1661160"/>
                    <a:pt x="588010" y="1691640"/>
                  </a:cubicBezTo>
                  <a:cubicBezTo>
                    <a:pt x="591820" y="1720850"/>
                    <a:pt x="582930" y="1746250"/>
                    <a:pt x="588010" y="1775460"/>
                  </a:cubicBezTo>
                  <a:cubicBezTo>
                    <a:pt x="593090" y="1811020"/>
                    <a:pt x="614680" y="1845310"/>
                    <a:pt x="624840" y="1889760"/>
                  </a:cubicBezTo>
                  <a:cubicBezTo>
                    <a:pt x="638810" y="1949450"/>
                    <a:pt x="642620" y="2028190"/>
                    <a:pt x="659130" y="2104390"/>
                  </a:cubicBezTo>
                  <a:cubicBezTo>
                    <a:pt x="679450" y="2194560"/>
                    <a:pt x="728980" y="2322830"/>
                    <a:pt x="740410" y="2393950"/>
                  </a:cubicBezTo>
                  <a:cubicBezTo>
                    <a:pt x="746760" y="2433320"/>
                    <a:pt x="739140" y="2459990"/>
                    <a:pt x="745490" y="2489200"/>
                  </a:cubicBezTo>
                  <a:cubicBezTo>
                    <a:pt x="750570" y="2517140"/>
                    <a:pt x="765810" y="2532380"/>
                    <a:pt x="772160" y="2566670"/>
                  </a:cubicBezTo>
                  <a:cubicBezTo>
                    <a:pt x="782320" y="2625090"/>
                    <a:pt x="765810" y="2748280"/>
                    <a:pt x="773430" y="2811780"/>
                  </a:cubicBezTo>
                  <a:cubicBezTo>
                    <a:pt x="778510" y="2852420"/>
                    <a:pt x="792480" y="2872740"/>
                    <a:pt x="797560" y="2909570"/>
                  </a:cubicBezTo>
                  <a:cubicBezTo>
                    <a:pt x="803910" y="2957830"/>
                    <a:pt x="793750" y="3017520"/>
                    <a:pt x="800100" y="3078480"/>
                  </a:cubicBezTo>
                  <a:cubicBezTo>
                    <a:pt x="807720" y="3152140"/>
                    <a:pt x="858520" y="3271520"/>
                    <a:pt x="850900" y="3319780"/>
                  </a:cubicBezTo>
                  <a:cubicBezTo>
                    <a:pt x="847090" y="3342640"/>
                    <a:pt x="838200" y="3356610"/>
                    <a:pt x="822960" y="3368040"/>
                  </a:cubicBezTo>
                  <a:cubicBezTo>
                    <a:pt x="803910" y="3382010"/>
                    <a:pt x="764540" y="3390900"/>
                    <a:pt x="741680" y="3385820"/>
                  </a:cubicBezTo>
                  <a:cubicBezTo>
                    <a:pt x="723900" y="3382010"/>
                    <a:pt x="706120" y="3368040"/>
                    <a:pt x="695960" y="3354070"/>
                  </a:cubicBezTo>
                  <a:cubicBezTo>
                    <a:pt x="685800" y="3340100"/>
                    <a:pt x="679450" y="3315970"/>
                    <a:pt x="678180" y="3300730"/>
                  </a:cubicBezTo>
                  <a:cubicBezTo>
                    <a:pt x="676910" y="3290570"/>
                    <a:pt x="678180" y="3282950"/>
                    <a:pt x="681990" y="3272790"/>
                  </a:cubicBezTo>
                  <a:cubicBezTo>
                    <a:pt x="688340" y="3258820"/>
                    <a:pt x="701040" y="3238500"/>
                    <a:pt x="716280" y="3228340"/>
                  </a:cubicBezTo>
                  <a:cubicBezTo>
                    <a:pt x="730250" y="3218180"/>
                    <a:pt x="751840" y="3211830"/>
                    <a:pt x="769620" y="3213100"/>
                  </a:cubicBezTo>
                  <a:cubicBezTo>
                    <a:pt x="787400" y="3214370"/>
                    <a:pt x="808990" y="3225800"/>
                    <a:pt x="821690" y="3234690"/>
                  </a:cubicBezTo>
                  <a:cubicBezTo>
                    <a:pt x="830580" y="3241040"/>
                    <a:pt x="835660" y="3246120"/>
                    <a:pt x="840740" y="3256280"/>
                  </a:cubicBezTo>
                  <a:cubicBezTo>
                    <a:pt x="847090" y="3270250"/>
                    <a:pt x="854710" y="3293110"/>
                    <a:pt x="852170" y="3310890"/>
                  </a:cubicBezTo>
                  <a:cubicBezTo>
                    <a:pt x="849630" y="3328670"/>
                    <a:pt x="842010" y="3348990"/>
                    <a:pt x="829310" y="3361690"/>
                  </a:cubicBezTo>
                  <a:cubicBezTo>
                    <a:pt x="817880" y="3374390"/>
                    <a:pt x="797560" y="3384550"/>
                    <a:pt x="779780" y="3387090"/>
                  </a:cubicBezTo>
                  <a:cubicBezTo>
                    <a:pt x="762000" y="3389630"/>
                    <a:pt x="740410" y="3385820"/>
                    <a:pt x="725170" y="3378200"/>
                  </a:cubicBezTo>
                  <a:cubicBezTo>
                    <a:pt x="709930" y="3370580"/>
                    <a:pt x="698500" y="3357880"/>
                    <a:pt x="685800" y="3337560"/>
                  </a:cubicBezTo>
                  <a:cubicBezTo>
                    <a:pt x="662940" y="3296920"/>
                    <a:pt x="641350" y="3221990"/>
                    <a:pt x="627380" y="3136900"/>
                  </a:cubicBezTo>
                  <a:cubicBezTo>
                    <a:pt x="604520" y="2999740"/>
                    <a:pt x="617220" y="2733040"/>
                    <a:pt x="598170" y="2584450"/>
                  </a:cubicBezTo>
                  <a:cubicBezTo>
                    <a:pt x="585470" y="2482850"/>
                    <a:pt x="567690" y="2409190"/>
                    <a:pt x="547370" y="2329180"/>
                  </a:cubicBezTo>
                  <a:cubicBezTo>
                    <a:pt x="528320" y="2256790"/>
                    <a:pt x="502920" y="2217420"/>
                    <a:pt x="481330" y="2125980"/>
                  </a:cubicBezTo>
                  <a:cubicBezTo>
                    <a:pt x="438150" y="1944370"/>
                    <a:pt x="402590" y="1488440"/>
                    <a:pt x="354330" y="1300480"/>
                  </a:cubicBezTo>
                  <a:cubicBezTo>
                    <a:pt x="327660" y="1198880"/>
                    <a:pt x="303530" y="1150620"/>
                    <a:pt x="270510" y="1073150"/>
                  </a:cubicBezTo>
                  <a:cubicBezTo>
                    <a:pt x="233680" y="986790"/>
                    <a:pt x="161290" y="887730"/>
                    <a:pt x="138430" y="803910"/>
                  </a:cubicBezTo>
                  <a:cubicBezTo>
                    <a:pt x="120650" y="739140"/>
                    <a:pt x="133350" y="688340"/>
                    <a:pt x="125730" y="619760"/>
                  </a:cubicBezTo>
                  <a:cubicBezTo>
                    <a:pt x="115570" y="533400"/>
                    <a:pt x="97790" y="419100"/>
                    <a:pt x="76200" y="328930"/>
                  </a:cubicBezTo>
                  <a:cubicBezTo>
                    <a:pt x="55880" y="247650"/>
                    <a:pt x="7620" y="151130"/>
                    <a:pt x="2540" y="100330"/>
                  </a:cubicBezTo>
                  <a:cubicBezTo>
                    <a:pt x="0" y="76200"/>
                    <a:pt x="1270" y="60960"/>
                    <a:pt x="8890" y="45720"/>
                  </a:cubicBezTo>
                  <a:cubicBezTo>
                    <a:pt x="16510" y="30480"/>
                    <a:pt x="34290" y="13970"/>
                    <a:pt x="50800" y="7620"/>
                  </a:cubicBezTo>
                  <a:cubicBezTo>
                    <a:pt x="67310" y="1270"/>
                    <a:pt x="90170" y="0"/>
                    <a:pt x="106680" y="7620"/>
                  </a:cubicBezTo>
                  <a:cubicBezTo>
                    <a:pt x="125730" y="16510"/>
                    <a:pt x="154940" y="62230"/>
                    <a:pt x="154940" y="62230"/>
                  </a:cubicBezTo>
                </a:path>
              </a:pathLst>
            </a:custGeom>
            <a:solidFill>
              <a:srgbClr val="E7191F"/>
            </a:solidFill>
            <a:ln>
              <a:noFill/>
            </a:ln>
          </p:spPr>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2814591" y="8190365"/>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2016048">
            <a:off x="14055399" y="861667"/>
            <a:ext cx="8465202" cy="2116301"/>
          </a:xfrm>
          <a:custGeom>
            <a:avLst/>
            <a:gdLst/>
            <a:ahLst/>
            <a:cxnLst/>
            <a:rect l="l" t="t" r="r" b="b"/>
            <a:pathLst>
              <a:path w="8465202" h="2116301">
                <a:moveTo>
                  <a:pt x="0" y="0"/>
                </a:moveTo>
                <a:lnTo>
                  <a:pt x="8465202" y="0"/>
                </a:lnTo>
                <a:lnTo>
                  <a:pt x="8465202" y="2116300"/>
                </a:lnTo>
                <a:lnTo>
                  <a:pt x="0" y="2116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436404" y="227332"/>
            <a:ext cx="12724199" cy="9832336"/>
          </a:xfrm>
          <a:custGeom>
            <a:avLst/>
            <a:gdLst/>
            <a:ahLst/>
            <a:cxnLst/>
            <a:rect l="l" t="t" r="r" b="b"/>
            <a:pathLst>
              <a:path w="12724199" h="9832336">
                <a:moveTo>
                  <a:pt x="0" y="0"/>
                </a:moveTo>
                <a:lnTo>
                  <a:pt x="12724199" y="0"/>
                </a:lnTo>
                <a:lnTo>
                  <a:pt x="12724199" y="9832336"/>
                </a:lnTo>
                <a:lnTo>
                  <a:pt x="0" y="9832336"/>
                </a:lnTo>
                <a:lnTo>
                  <a:pt x="0" y="0"/>
                </a:lnTo>
                <a:close/>
              </a:path>
            </a:pathLst>
          </a:custGeom>
          <a:blipFill>
            <a:blip r:embed="rId7"/>
            <a:stretch>
              <a:fillRect/>
            </a:stretch>
          </a:blipFill>
        </p:spPr>
      </p:sp>
      <p:sp>
        <p:nvSpPr>
          <p:cNvPr id="5" name="TextBox 5"/>
          <p:cNvSpPr txBox="1"/>
          <p:nvPr/>
        </p:nvSpPr>
        <p:spPr>
          <a:xfrm>
            <a:off x="13784319" y="3147183"/>
            <a:ext cx="3474981" cy="4471035"/>
          </a:xfrm>
          <a:prstGeom prst="rect">
            <a:avLst/>
          </a:prstGeom>
        </p:spPr>
        <p:txBody>
          <a:bodyPr lIns="0" tIns="0" rIns="0" bIns="0" rtlCol="0" anchor="t">
            <a:spAutoFit/>
          </a:bodyPr>
          <a:lstStyle/>
          <a:p>
            <a:pPr>
              <a:lnSpc>
                <a:spcPts val="5040"/>
              </a:lnSpc>
              <a:spcBef>
                <a:spcPct val="0"/>
              </a:spcBef>
            </a:pPr>
            <a:r>
              <a:rPr lang="en-US" sz="3600">
                <a:solidFill>
                  <a:srgbClr val="427BAA"/>
                </a:solidFill>
                <a:latin typeface="Arimo"/>
              </a:rPr>
              <a:t>Stage is assigned based on the most affected site.</a:t>
            </a:r>
          </a:p>
          <a:p>
            <a:pPr>
              <a:lnSpc>
                <a:spcPts val="5040"/>
              </a:lnSpc>
              <a:spcBef>
                <a:spcPct val="0"/>
              </a:spcBef>
            </a:pPr>
            <a:r>
              <a:rPr lang="en-US" sz="3600">
                <a:solidFill>
                  <a:srgbClr val="427BAA"/>
                </a:solidFill>
                <a:latin typeface="Arimo"/>
              </a:rPr>
              <a:t>A single stage assigned to a patient</a:t>
            </a:r>
          </a:p>
        </p:txBody>
      </p:sp>
      <p:sp>
        <p:nvSpPr>
          <p:cNvPr id="6" name="TextBox 6"/>
          <p:cNvSpPr txBox="1"/>
          <p:nvPr/>
        </p:nvSpPr>
        <p:spPr>
          <a:xfrm>
            <a:off x="15224236" y="10050143"/>
            <a:ext cx="3063764" cy="158750"/>
          </a:xfrm>
          <a:prstGeom prst="rect">
            <a:avLst/>
          </a:prstGeom>
        </p:spPr>
        <p:txBody>
          <a:bodyPr lIns="0" tIns="0" rIns="0" bIns="0" rtlCol="0" anchor="t">
            <a:spAutoFit/>
          </a:bodyPr>
          <a:lstStyle/>
          <a:p>
            <a:pPr algn="ctr">
              <a:lnSpc>
                <a:spcPts val="1299"/>
              </a:lnSpc>
              <a:spcBef>
                <a:spcPct val="0"/>
              </a:spcBef>
            </a:pPr>
            <a:r>
              <a:rPr lang="en-US" sz="999">
                <a:solidFill>
                  <a:srgbClr val="427BAA"/>
                </a:solidFill>
                <a:latin typeface="Arimo"/>
              </a:rPr>
              <a:t>American Academy of Periodontology.2018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3004034" y="-3622429"/>
            <a:ext cx="6008069" cy="6164996"/>
          </a:xfrm>
          <a:custGeom>
            <a:avLst/>
            <a:gdLst/>
            <a:ahLst/>
            <a:cxnLst/>
            <a:rect l="l" t="t" r="r" b="b"/>
            <a:pathLst>
              <a:path w="6008069" h="6164996">
                <a:moveTo>
                  <a:pt x="0" y="0"/>
                </a:moveTo>
                <a:lnTo>
                  <a:pt x="6008068" y="0"/>
                </a:lnTo>
                <a:lnTo>
                  <a:pt x="6008068"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2016048">
            <a:off x="13026699" y="-29450"/>
            <a:ext cx="8465202" cy="2116301"/>
          </a:xfrm>
          <a:custGeom>
            <a:avLst/>
            <a:gdLst/>
            <a:ahLst/>
            <a:cxnLst/>
            <a:rect l="l" t="t" r="r" b="b"/>
            <a:pathLst>
              <a:path w="8465202" h="2116301">
                <a:moveTo>
                  <a:pt x="0" y="0"/>
                </a:moveTo>
                <a:lnTo>
                  <a:pt x="8465202" y="0"/>
                </a:lnTo>
                <a:lnTo>
                  <a:pt x="8465202" y="2116300"/>
                </a:lnTo>
                <a:lnTo>
                  <a:pt x="0" y="2116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028700" y="8023166"/>
            <a:ext cx="16230600" cy="3489579"/>
          </a:xfrm>
          <a:custGeom>
            <a:avLst/>
            <a:gdLst/>
            <a:ahLst/>
            <a:cxnLst/>
            <a:rect l="l" t="t" r="r" b="b"/>
            <a:pathLst>
              <a:path w="16230600" h="3489579">
                <a:moveTo>
                  <a:pt x="0" y="0"/>
                </a:moveTo>
                <a:lnTo>
                  <a:pt x="16230600" y="0"/>
                </a:lnTo>
                <a:lnTo>
                  <a:pt x="16230600" y="3489579"/>
                </a:lnTo>
                <a:lnTo>
                  <a:pt x="0" y="3489579"/>
                </a:lnTo>
                <a:lnTo>
                  <a:pt x="0" y="0"/>
                </a:lnTo>
                <a:close/>
              </a:path>
            </a:pathLst>
          </a:custGeom>
          <a:blipFill>
            <a:blip r:embed="rId7"/>
            <a:stretch>
              <a:fillRect/>
            </a:stretch>
          </a:blipFill>
        </p:spPr>
      </p:sp>
      <p:grpSp>
        <p:nvGrpSpPr>
          <p:cNvPr id="5" name="Group 5"/>
          <p:cNvGrpSpPr/>
          <p:nvPr/>
        </p:nvGrpSpPr>
        <p:grpSpPr>
          <a:xfrm>
            <a:off x="1028700" y="5032601"/>
            <a:ext cx="16230600" cy="3969990"/>
            <a:chOff x="0" y="0"/>
            <a:chExt cx="7896692" cy="1931524"/>
          </a:xfrm>
        </p:grpSpPr>
        <p:sp>
          <p:nvSpPr>
            <p:cNvPr id="6" name="Freeform 6"/>
            <p:cNvSpPr/>
            <p:nvPr/>
          </p:nvSpPr>
          <p:spPr>
            <a:xfrm>
              <a:off x="0" y="0"/>
              <a:ext cx="7896692" cy="1931524"/>
            </a:xfrm>
            <a:custGeom>
              <a:avLst/>
              <a:gdLst/>
              <a:ahLst/>
              <a:cxnLst/>
              <a:rect l="l" t="t" r="r" b="b"/>
              <a:pathLst>
                <a:path w="7896692" h="1931524">
                  <a:moveTo>
                    <a:pt x="0" y="0"/>
                  </a:moveTo>
                  <a:lnTo>
                    <a:pt x="7896692" y="0"/>
                  </a:lnTo>
                  <a:lnTo>
                    <a:pt x="7896692" y="1931524"/>
                  </a:lnTo>
                  <a:lnTo>
                    <a:pt x="0" y="1931524"/>
                  </a:lnTo>
                  <a:close/>
                </a:path>
              </a:pathLst>
            </a:custGeom>
            <a:solidFill>
              <a:srgbClr val="EFEFEF"/>
            </a:solidFill>
          </p:spPr>
        </p:sp>
        <p:sp>
          <p:nvSpPr>
            <p:cNvPr id="7" name="TextBox 7"/>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8" name="TextBox 8"/>
          <p:cNvSpPr txBox="1"/>
          <p:nvPr/>
        </p:nvSpPr>
        <p:spPr>
          <a:xfrm>
            <a:off x="5967809" y="1195935"/>
            <a:ext cx="6352381" cy="2309622"/>
          </a:xfrm>
          <a:prstGeom prst="rect">
            <a:avLst/>
          </a:prstGeom>
        </p:spPr>
        <p:txBody>
          <a:bodyPr lIns="0" tIns="0" rIns="0" bIns="0" rtlCol="0" anchor="t">
            <a:spAutoFit/>
          </a:bodyPr>
          <a:lstStyle/>
          <a:p>
            <a:pPr algn="ctr">
              <a:lnSpc>
                <a:spcPts val="9197"/>
              </a:lnSpc>
            </a:pPr>
            <a:r>
              <a:rPr lang="en-US" sz="6569">
                <a:solidFill>
                  <a:srgbClr val="427BAA"/>
                </a:solidFill>
                <a:latin typeface="Arimo Bold"/>
              </a:rPr>
              <a:t>Step Three</a:t>
            </a:r>
          </a:p>
          <a:p>
            <a:pPr algn="ctr">
              <a:lnSpc>
                <a:spcPts val="9197"/>
              </a:lnSpc>
            </a:pPr>
            <a:r>
              <a:rPr lang="en-US" sz="6569">
                <a:solidFill>
                  <a:srgbClr val="427BAA"/>
                </a:solidFill>
                <a:latin typeface="Arimo Bold"/>
              </a:rPr>
              <a:t>Establish Grade</a:t>
            </a:r>
          </a:p>
        </p:txBody>
      </p:sp>
      <p:sp>
        <p:nvSpPr>
          <p:cNvPr id="9" name="TextBox 9"/>
          <p:cNvSpPr txBox="1"/>
          <p:nvPr/>
        </p:nvSpPr>
        <p:spPr>
          <a:xfrm>
            <a:off x="1465482" y="5177671"/>
            <a:ext cx="15357036" cy="3613175"/>
          </a:xfrm>
          <a:prstGeom prst="rect">
            <a:avLst/>
          </a:prstGeom>
        </p:spPr>
        <p:txBody>
          <a:bodyPr lIns="0" tIns="0" rIns="0" bIns="0" rtlCol="0" anchor="t">
            <a:spAutoFit/>
          </a:bodyPr>
          <a:lstStyle/>
          <a:p>
            <a:pPr marL="777240" lvl="1" indent="-388620" algn="l">
              <a:lnSpc>
                <a:spcPts val="4744"/>
              </a:lnSpc>
              <a:buFont typeface="Arial"/>
              <a:buChar char="•"/>
            </a:pPr>
            <a:r>
              <a:rPr lang="en-US" sz="3600" spc="-18">
                <a:solidFill>
                  <a:srgbClr val="427BAA"/>
                </a:solidFill>
                <a:latin typeface="Arimo"/>
              </a:rPr>
              <a:t>Calculate the Grade of RBL (% of root length x 100) divided by age</a:t>
            </a:r>
          </a:p>
          <a:p>
            <a:pPr marL="777240" lvl="1" indent="-388620" algn="l">
              <a:lnSpc>
                <a:spcPts val="4744"/>
              </a:lnSpc>
              <a:buFont typeface="Arial"/>
              <a:buChar char="•"/>
            </a:pPr>
            <a:r>
              <a:rPr lang="en-US" sz="3600" spc="-18">
                <a:solidFill>
                  <a:srgbClr val="427BAA"/>
                </a:solidFill>
                <a:latin typeface="Arimo"/>
              </a:rPr>
              <a:t>Assess risk factors (e.g., smoking, diabetes)</a:t>
            </a:r>
          </a:p>
          <a:p>
            <a:pPr marL="777240" lvl="1" indent="-388620" algn="just">
              <a:lnSpc>
                <a:spcPts val="4744"/>
              </a:lnSpc>
              <a:buFont typeface="Arial"/>
              <a:buChar char="•"/>
            </a:pPr>
            <a:r>
              <a:rPr lang="en-US" sz="3600" spc="-18">
                <a:solidFill>
                  <a:srgbClr val="427BAA"/>
                </a:solidFill>
                <a:latin typeface="Arimo"/>
              </a:rPr>
              <a:t>Measure response to scaling and root planing and plaque control</a:t>
            </a:r>
          </a:p>
          <a:p>
            <a:pPr marL="777240" lvl="1" indent="-388620" algn="just">
              <a:lnSpc>
                <a:spcPts val="4744"/>
              </a:lnSpc>
              <a:buFont typeface="Arial"/>
              <a:buChar char="•"/>
            </a:pPr>
            <a:r>
              <a:rPr lang="en-US" sz="3600" spc="-18">
                <a:solidFill>
                  <a:srgbClr val="427BAA"/>
                </a:solidFill>
                <a:latin typeface="Arimo"/>
              </a:rPr>
              <a:t> Assess expected rate of bone loss</a:t>
            </a:r>
          </a:p>
          <a:p>
            <a:pPr marL="777240" lvl="1" indent="-388620" algn="l">
              <a:lnSpc>
                <a:spcPts val="4744"/>
              </a:lnSpc>
              <a:buFont typeface="Arial"/>
              <a:buChar char="•"/>
            </a:pPr>
            <a:r>
              <a:rPr lang="en-US" sz="3600" spc="-18">
                <a:solidFill>
                  <a:srgbClr val="427BAA"/>
                </a:solidFill>
                <a:latin typeface="Arimo"/>
              </a:rPr>
              <a:t>Conduct detailed risk assessment</a:t>
            </a:r>
          </a:p>
          <a:p>
            <a:pPr marL="777240" lvl="1" indent="-388620" algn="l">
              <a:lnSpc>
                <a:spcPts val="4744"/>
              </a:lnSpc>
              <a:buFont typeface="Arial"/>
              <a:buChar char="•"/>
            </a:pPr>
            <a:r>
              <a:rPr lang="en-US" sz="3600" spc="-18">
                <a:solidFill>
                  <a:srgbClr val="427BAA"/>
                </a:solidFill>
                <a:latin typeface="Arimo"/>
              </a:rPr>
              <a:t>Account for medical and systemic inflammatory considerations</a:t>
            </a:r>
          </a:p>
        </p:txBody>
      </p:sp>
      <p:sp>
        <p:nvSpPr>
          <p:cNvPr id="10" name="TextBox 10"/>
          <p:cNvSpPr txBox="1"/>
          <p:nvPr/>
        </p:nvSpPr>
        <p:spPr>
          <a:xfrm>
            <a:off x="15044382" y="9983667"/>
            <a:ext cx="3063764" cy="158750"/>
          </a:xfrm>
          <a:prstGeom prst="rect">
            <a:avLst/>
          </a:prstGeom>
        </p:spPr>
        <p:txBody>
          <a:bodyPr lIns="0" tIns="0" rIns="0" bIns="0" rtlCol="0" anchor="t">
            <a:spAutoFit/>
          </a:bodyPr>
          <a:lstStyle/>
          <a:p>
            <a:pPr algn="ctr">
              <a:lnSpc>
                <a:spcPts val="1299"/>
              </a:lnSpc>
              <a:spcBef>
                <a:spcPct val="0"/>
              </a:spcBef>
            </a:pPr>
            <a:r>
              <a:rPr lang="en-US" sz="999">
                <a:solidFill>
                  <a:srgbClr val="427BAA"/>
                </a:solidFill>
                <a:latin typeface="Arimo"/>
              </a:rPr>
              <a:t>American Academy of Periodontology.2018</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1028700" y="6374396"/>
            <a:ext cx="15149508" cy="3257144"/>
          </a:xfrm>
          <a:custGeom>
            <a:avLst/>
            <a:gdLst/>
            <a:ahLst/>
            <a:cxnLst/>
            <a:rect l="l" t="t" r="r" b="b"/>
            <a:pathLst>
              <a:path w="15149508" h="3257144">
                <a:moveTo>
                  <a:pt x="0" y="0"/>
                </a:moveTo>
                <a:lnTo>
                  <a:pt x="15149508" y="0"/>
                </a:lnTo>
                <a:lnTo>
                  <a:pt x="15149508" y="3257144"/>
                </a:lnTo>
                <a:lnTo>
                  <a:pt x="0" y="3257144"/>
                </a:lnTo>
                <a:lnTo>
                  <a:pt x="0" y="0"/>
                </a:lnTo>
                <a:close/>
              </a:path>
            </a:pathLst>
          </a:custGeom>
          <a:blipFill>
            <a:blip r:embed="rId2"/>
            <a:stretch>
              <a:fillRect/>
            </a:stretch>
          </a:blipFill>
        </p:spPr>
      </p:sp>
      <p:grpSp>
        <p:nvGrpSpPr>
          <p:cNvPr id="3" name="Group 3"/>
          <p:cNvGrpSpPr/>
          <p:nvPr/>
        </p:nvGrpSpPr>
        <p:grpSpPr>
          <a:xfrm>
            <a:off x="1939769" y="2976222"/>
            <a:ext cx="15319531" cy="4225699"/>
            <a:chOff x="0" y="0"/>
            <a:chExt cx="7453429" cy="2055934"/>
          </a:xfrm>
        </p:grpSpPr>
        <p:sp>
          <p:nvSpPr>
            <p:cNvPr id="4" name="Freeform 4"/>
            <p:cNvSpPr/>
            <p:nvPr/>
          </p:nvSpPr>
          <p:spPr>
            <a:xfrm>
              <a:off x="0" y="0"/>
              <a:ext cx="7453429" cy="2055934"/>
            </a:xfrm>
            <a:custGeom>
              <a:avLst/>
              <a:gdLst/>
              <a:ahLst/>
              <a:cxnLst/>
              <a:rect l="l" t="t" r="r" b="b"/>
              <a:pathLst>
                <a:path w="7453429" h="2055934">
                  <a:moveTo>
                    <a:pt x="0" y="0"/>
                  </a:moveTo>
                  <a:lnTo>
                    <a:pt x="7453429" y="0"/>
                  </a:lnTo>
                  <a:lnTo>
                    <a:pt x="7453429" y="2055934"/>
                  </a:lnTo>
                  <a:lnTo>
                    <a:pt x="0" y="2055934"/>
                  </a:lnTo>
                  <a:close/>
                </a:path>
              </a:pathLst>
            </a:custGeom>
            <a:solidFill>
              <a:srgbClr val="EFEFEF"/>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TextBox 6"/>
          <p:cNvSpPr txBox="1"/>
          <p:nvPr/>
        </p:nvSpPr>
        <p:spPr>
          <a:xfrm>
            <a:off x="3460767" y="4060371"/>
            <a:ext cx="12277534" cy="2028825"/>
          </a:xfrm>
          <a:prstGeom prst="rect">
            <a:avLst/>
          </a:prstGeom>
        </p:spPr>
        <p:txBody>
          <a:bodyPr lIns="0" tIns="0" rIns="0" bIns="0" rtlCol="0" anchor="t">
            <a:spAutoFit/>
          </a:bodyPr>
          <a:lstStyle/>
          <a:p>
            <a:pPr algn="ctr">
              <a:lnSpc>
                <a:spcPts val="7883"/>
              </a:lnSpc>
            </a:pPr>
            <a:r>
              <a:rPr lang="en-US" sz="6569">
                <a:solidFill>
                  <a:srgbClr val="427BAA"/>
                </a:solidFill>
                <a:latin typeface="Arimo"/>
              </a:rPr>
              <a:t>Direct or Indirect Evidence of Progression </a:t>
            </a:r>
          </a:p>
        </p:txBody>
      </p:sp>
      <p:sp>
        <p:nvSpPr>
          <p:cNvPr id="7" name="TextBox 7"/>
          <p:cNvSpPr txBox="1"/>
          <p:nvPr/>
        </p:nvSpPr>
        <p:spPr>
          <a:xfrm>
            <a:off x="15506064" y="9916741"/>
            <a:ext cx="2626006" cy="142875"/>
          </a:xfrm>
          <a:prstGeom prst="rect">
            <a:avLst/>
          </a:prstGeom>
        </p:spPr>
        <p:txBody>
          <a:bodyPr lIns="0" tIns="0" rIns="0" bIns="0" rtlCol="0" anchor="t">
            <a:spAutoFit/>
          </a:bodyPr>
          <a:lstStyle/>
          <a:p>
            <a:pPr algn="l">
              <a:lnSpc>
                <a:spcPts val="1199"/>
              </a:lnSpc>
            </a:pPr>
            <a:r>
              <a:rPr lang="en-US" sz="999">
                <a:solidFill>
                  <a:srgbClr val="427BAA"/>
                </a:solidFill>
                <a:latin typeface="Arimo"/>
              </a:rPr>
              <a:t>American Academy of Periodontology. (2021)</a:t>
            </a:r>
          </a:p>
        </p:txBody>
      </p:sp>
      <p:sp>
        <p:nvSpPr>
          <p:cNvPr id="8" name="Freeform 8"/>
          <p:cNvSpPr/>
          <p:nvPr/>
        </p:nvSpPr>
        <p:spPr>
          <a:xfrm rot="7659121">
            <a:off x="-4274382" y="6322390"/>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rot="2016048">
            <a:off x="12586466" y="502152"/>
            <a:ext cx="8465202" cy="2116301"/>
          </a:xfrm>
          <a:custGeom>
            <a:avLst/>
            <a:gdLst/>
            <a:ahLst/>
            <a:cxnLst/>
            <a:rect l="l" t="t" r="r" b="b"/>
            <a:pathLst>
              <a:path w="8465202" h="2116301">
                <a:moveTo>
                  <a:pt x="0" y="0"/>
                </a:moveTo>
                <a:lnTo>
                  <a:pt x="8465202" y="0"/>
                </a:lnTo>
                <a:lnTo>
                  <a:pt x="8465202" y="2116300"/>
                </a:lnTo>
                <a:lnTo>
                  <a:pt x="0" y="2116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TextBox 2"/>
          <p:cNvSpPr txBox="1"/>
          <p:nvPr/>
        </p:nvSpPr>
        <p:spPr>
          <a:xfrm>
            <a:off x="3228529" y="1000125"/>
            <a:ext cx="12277534" cy="1028700"/>
          </a:xfrm>
          <a:prstGeom prst="rect">
            <a:avLst/>
          </a:prstGeom>
        </p:spPr>
        <p:txBody>
          <a:bodyPr lIns="0" tIns="0" rIns="0" bIns="0" rtlCol="0" anchor="t">
            <a:spAutoFit/>
          </a:bodyPr>
          <a:lstStyle/>
          <a:p>
            <a:pPr algn="ctr">
              <a:lnSpc>
                <a:spcPts val="7883"/>
              </a:lnSpc>
            </a:pPr>
            <a:r>
              <a:rPr lang="en-US" sz="6569">
                <a:solidFill>
                  <a:srgbClr val="427BAA"/>
                </a:solidFill>
                <a:latin typeface="Arimo"/>
              </a:rPr>
              <a:t>Direct Evidence of Progression </a:t>
            </a:r>
          </a:p>
        </p:txBody>
      </p:sp>
      <p:sp>
        <p:nvSpPr>
          <p:cNvPr id="3" name="TextBox 3"/>
          <p:cNvSpPr txBox="1"/>
          <p:nvPr/>
        </p:nvSpPr>
        <p:spPr>
          <a:xfrm>
            <a:off x="4365569" y="2612974"/>
            <a:ext cx="9556863" cy="2530526"/>
          </a:xfrm>
          <a:prstGeom prst="rect">
            <a:avLst/>
          </a:prstGeom>
        </p:spPr>
        <p:txBody>
          <a:bodyPr lIns="0" tIns="0" rIns="0" bIns="0" rtlCol="0" anchor="t">
            <a:spAutoFit/>
          </a:bodyPr>
          <a:lstStyle/>
          <a:p>
            <a:pPr algn="l">
              <a:lnSpc>
                <a:spcPts val="4989"/>
              </a:lnSpc>
            </a:pPr>
            <a:endParaRPr/>
          </a:p>
          <a:p>
            <a:pPr algn="l">
              <a:lnSpc>
                <a:spcPts val="4989"/>
              </a:lnSpc>
            </a:pPr>
            <a:r>
              <a:rPr lang="en-US" sz="4200">
                <a:solidFill>
                  <a:srgbClr val="427BAA"/>
                </a:solidFill>
                <a:latin typeface="Arimo"/>
              </a:rPr>
              <a:t>Whenever available use direct evidence </a:t>
            </a:r>
          </a:p>
          <a:p>
            <a:pPr algn="l">
              <a:lnSpc>
                <a:spcPts val="4989"/>
              </a:lnSpc>
            </a:pPr>
            <a:endParaRPr lang="en-US" sz="4200">
              <a:solidFill>
                <a:srgbClr val="427BAA"/>
              </a:solidFill>
              <a:latin typeface="Arimo"/>
            </a:endParaRPr>
          </a:p>
          <a:p>
            <a:pPr marL="760095" lvl="1" indent="-380048" algn="l">
              <a:lnSpc>
                <a:spcPts val="4989"/>
              </a:lnSpc>
            </a:pPr>
            <a:endParaRPr lang="en-US" sz="4200">
              <a:solidFill>
                <a:srgbClr val="427BAA"/>
              </a:solidFill>
              <a:latin typeface="Arimo"/>
            </a:endParaRPr>
          </a:p>
        </p:txBody>
      </p:sp>
      <p:sp>
        <p:nvSpPr>
          <p:cNvPr id="4" name="Freeform 4"/>
          <p:cNvSpPr/>
          <p:nvPr/>
        </p:nvSpPr>
        <p:spPr>
          <a:xfrm>
            <a:off x="1569246" y="7629728"/>
            <a:ext cx="15149508" cy="3257144"/>
          </a:xfrm>
          <a:custGeom>
            <a:avLst/>
            <a:gdLst/>
            <a:ahLst/>
            <a:cxnLst/>
            <a:rect l="l" t="t" r="r" b="b"/>
            <a:pathLst>
              <a:path w="15149508" h="3257144">
                <a:moveTo>
                  <a:pt x="0" y="0"/>
                </a:moveTo>
                <a:lnTo>
                  <a:pt x="15149508" y="0"/>
                </a:lnTo>
                <a:lnTo>
                  <a:pt x="15149508" y="3257144"/>
                </a:lnTo>
                <a:lnTo>
                  <a:pt x="0" y="3257144"/>
                </a:lnTo>
                <a:lnTo>
                  <a:pt x="0" y="0"/>
                </a:lnTo>
                <a:close/>
              </a:path>
            </a:pathLst>
          </a:custGeom>
          <a:blipFill>
            <a:blip r:embed="rId2"/>
            <a:stretch>
              <a:fillRect/>
            </a:stretch>
          </a:blipFill>
        </p:spPr>
      </p:sp>
      <p:sp>
        <p:nvSpPr>
          <p:cNvPr id="5" name="TextBox 5"/>
          <p:cNvSpPr txBox="1"/>
          <p:nvPr/>
        </p:nvSpPr>
        <p:spPr>
          <a:xfrm>
            <a:off x="15506064" y="9916741"/>
            <a:ext cx="2626006" cy="142875"/>
          </a:xfrm>
          <a:prstGeom prst="rect">
            <a:avLst/>
          </a:prstGeom>
        </p:spPr>
        <p:txBody>
          <a:bodyPr lIns="0" tIns="0" rIns="0" bIns="0" rtlCol="0" anchor="t">
            <a:spAutoFit/>
          </a:bodyPr>
          <a:lstStyle/>
          <a:p>
            <a:pPr algn="l">
              <a:lnSpc>
                <a:spcPts val="1199"/>
              </a:lnSpc>
            </a:pPr>
            <a:r>
              <a:rPr lang="en-US" sz="999">
                <a:solidFill>
                  <a:srgbClr val="427BAA"/>
                </a:solidFill>
                <a:latin typeface="Arimo"/>
              </a:rPr>
              <a:t>American Academy of Periodontology. 2021</a:t>
            </a:r>
          </a:p>
        </p:txBody>
      </p:sp>
      <p:sp>
        <p:nvSpPr>
          <p:cNvPr id="6" name="Freeform 6"/>
          <p:cNvSpPr/>
          <p:nvPr/>
        </p:nvSpPr>
        <p:spPr>
          <a:xfrm rot="7659121">
            <a:off x="-4274382" y="6322390"/>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2016048">
            <a:off x="12586466" y="502152"/>
            <a:ext cx="8465202" cy="2116301"/>
          </a:xfrm>
          <a:custGeom>
            <a:avLst/>
            <a:gdLst/>
            <a:ahLst/>
            <a:cxnLst/>
            <a:rect l="l" t="t" r="r" b="b"/>
            <a:pathLst>
              <a:path w="8465202" h="2116301">
                <a:moveTo>
                  <a:pt x="0" y="0"/>
                </a:moveTo>
                <a:lnTo>
                  <a:pt x="8465202" y="0"/>
                </a:lnTo>
                <a:lnTo>
                  <a:pt x="8465202" y="2116300"/>
                </a:lnTo>
                <a:lnTo>
                  <a:pt x="0" y="2116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2077950" y="4339300"/>
            <a:ext cx="14949112" cy="4225699"/>
            <a:chOff x="0" y="0"/>
            <a:chExt cx="7273209" cy="2055934"/>
          </a:xfrm>
        </p:grpSpPr>
        <p:sp>
          <p:nvSpPr>
            <p:cNvPr id="9" name="Freeform 9"/>
            <p:cNvSpPr/>
            <p:nvPr/>
          </p:nvSpPr>
          <p:spPr>
            <a:xfrm>
              <a:off x="0" y="0"/>
              <a:ext cx="7273209" cy="2055934"/>
            </a:xfrm>
            <a:custGeom>
              <a:avLst/>
              <a:gdLst/>
              <a:ahLst/>
              <a:cxnLst/>
              <a:rect l="l" t="t" r="r" b="b"/>
              <a:pathLst>
                <a:path w="7273209" h="2055934">
                  <a:moveTo>
                    <a:pt x="0" y="0"/>
                  </a:moveTo>
                  <a:lnTo>
                    <a:pt x="7273209" y="0"/>
                  </a:lnTo>
                  <a:lnTo>
                    <a:pt x="7273209" y="2055934"/>
                  </a:lnTo>
                  <a:lnTo>
                    <a:pt x="0" y="2055934"/>
                  </a:lnTo>
                  <a:close/>
                </a:path>
              </a:pathLst>
            </a:custGeom>
            <a:solidFill>
              <a:srgbClr val="EFEFEF"/>
            </a:solidFill>
          </p:spPr>
        </p:sp>
        <p:sp>
          <p:nvSpPr>
            <p:cNvPr id="10" name="TextBox 10"/>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11" name="TextBox 11"/>
          <p:cNvSpPr txBox="1"/>
          <p:nvPr/>
        </p:nvSpPr>
        <p:spPr>
          <a:xfrm>
            <a:off x="3679847" y="5479964"/>
            <a:ext cx="11745318" cy="1830070"/>
          </a:xfrm>
          <a:prstGeom prst="rect">
            <a:avLst/>
          </a:prstGeom>
        </p:spPr>
        <p:txBody>
          <a:bodyPr lIns="0" tIns="0" rIns="0" bIns="0" rtlCol="0" anchor="t">
            <a:spAutoFit/>
          </a:bodyPr>
          <a:lstStyle/>
          <a:p>
            <a:pPr algn="ctr">
              <a:lnSpc>
                <a:spcPts val="7279"/>
              </a:lnSpc>
            </a:pPr>
            <a:r>
              <a:rPr lang="en-US" sz="5199">
                <a:solidFill>
                  <a:srgbClr val="427BAA"/>
                </a:solidFill>
                <a:latin typeface="Arimo"/>
              </a:rPr>
              <a:t>Evidence of progression over five years </a:t>
            </a:r>
          </a:p>
          <a:p>
            <a:pPr algn="ctr">
              <a:lnSpc>
                <a:spcPts val="7279"/>
              </a:lnSpc>
            </a:pPr>
            <a:r>
              <a:rPr lang="en-US" sz="5199">
                <a:solidFill>
                  <a:srgbClr val="427BAA"/>
                </a:solidFill>
                <a:latin typeface="Arimo"/>
              </a:rPr>
              <a:t>May use CAL or RBL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TextBox 2"/>
          <p:cNvSpPr txBox="1"/>
          <p:nvPr/>
        </p:nvSpPr>
        <p:spPr>
          <a:xfrm>
            <a:off x="3228529" y="500062"/>
            <a:ext cx="12277534" cy="2028825"/>
          </a:xfrm>
          <a:prstGeom prst="rect">
            <a:avLst/>
          </a:prstGeom>
        </p:spPr>
        <p:txBody>
          <a:bodyPr lIns="0" tIns="0" rIns="0" bIns="0" rtlCol="0" anchor="t">
            <a:spAutoFit/>
          </a:bodyPr>
          <a:lstStyle/>
          <a:p>
            <a:pPr algn="ctr">
              <a:lnSpc>
                <a:spcPts val="7883"/>
              </a:lnSpc>
            </a:pPr>
            <a:endParaRPr/>
          </a:p>
          <a:p>
            <a:pPr algn="ctr">
              <a:lnSpc>
                <a:spcPts val="7883"/>
              </a:lnSpc>
            </a:pPr>
            <a:r>
              <a:rPr lang="en-US" sz="6569">
                <a:solidFill>
                  <a:srgbClr val="427BAA"/>
                </a:solidFill>
                <a:latin typeface="Arimo"/>
              </a:rPr>
              <a:t> Indirect Evidence of Progression</a:t>
            </a:r>
          </a:p>
        </p:txBody>
      </p:sp>
      <p:sp>
        <p:nvSpPr>
          <p:cNvPr id="3" name="Freeform 3"/>
          <p:cNvSpPr/>
          <p:nvPr/>
        </p:nvSpPr>
        <p:spPr>
          <a:xfrm>
            <a:off x="1569246" y="7629728"/>
            <a:ext cx="15149508" cy="3257144"/>
          </a:xfrm>
          <a:custGeom>
            <a:avLst/>
            <a:gdLst/>
            <a:ahLst/>
            <a:cxnLst/>
            <a:rect l="l" t="t" r="r" b="b"/>
            <a:pathLst>
              <a:path w="15149508" h="3257144">
                <a:moveTo>
                  <a:pt x="0" y="0"/>
                </a:moveTo>
                <a:lnTo>
                  <a:pt x="15149508" y="0"/>
                </a:lnTo>
                <a:lnTo>
                  <a:pt x="15149508" y="3257144"/>
                </a:lnTo>
                <a:lnTo>
                  <a:pt x="0" y="3257144"/>
                </a:lnTo>
                <a:lnTo>
                  <a:pt x="0" y="0"/>
                </a:lnTo>
                <a:close/>
              </a:path>
            </a:pathLst>
          </a:custGeom>
          <a:blipFill>
            <a:blip r:embed="rId2"/>
            <a:stretch>
              <a:fillRect/>
            </a:stretch>
          </a:blipFill>
        </p:spPr>
      </p:sp>
      <p:grpSp>
        <p:nvGrpSpPr>
          <p:cNvPr id="4" name="Group 4"/>
          <p:cNvGrpSpPr/>
          <p:nvPr/>
        </p:nvGrpSpPr>
        <p:grpSpPr>
          <a:xfrm>
            <a:off x="2163514" y="4286186"/>
            <a:ext cx="15319531" cy="4225699"/>
            <a:chOff x="0" y="0"/>
            <a:chExt cx="7453429" cy="2055934"/>
          </a:xfrm>
        </p:grpSpPr>
        <p:sp>
          <p:nvSpPr>
            <p:cNvPr id="5" name="Freeform 5"/>
            <p:cNvSpPr/>
            <p:nvPr/>
          </p:nvSpPr>
          <p:spPr>
            <a:xfrm>
              <a:off x="0" y="0"/>
              <a:ext cx="7453429" cy="2055934"/>
            </a:xfrm>
            <a:custGeom>
              <a:avLst/>
              <a:gdLst/>
              <a:ahLst/>
              <a:cxnLst/>
              <a:rect l="l" t="t" r="r" b="b"/>
              <a:pathLst>
                <a:path w="7453429" h="2055934">
                  <a:moveTo>
                    <a:pt x="0" y="0"/>
                  </a:moveTo>
                  <a:lnTo>
                    <a:pt x="7453429" y="0"/>
                  </a:lnTo>
                  <a:lnTo>
                    <a:pt x="7453429" y="2055934"/>
                  </a:lnTo>
                  <a:lnTo>
                    <a:pt x="0" y="2055934"/>
                  </a:lnTo>
                  <a:close/>
                </a:path>
              </a:pathLst>
            </a:custGeom>
            <a:solidFill>
              <a:srgbClr val="EFEFEF"/>
            </a:solidFill>
          </p:spPr>
        </p:sp>
        <p:sp>
          <p:nvSpPr>
            <p:cNvPr id="6" name="TextBox 6"/>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7" name="TextBox 7"/>
          <p:cNvSpPr txBox="1"/>
          <p:nvPr/>
        </p:nvSpPr>
        <p:spPr>
          <a:xfrm>
            <a:off x="2163514" y="2607375"/>
            <a:ext cx="15968556" cy="5904509"/>
          </a:xfrm>
          <a:prstGeom prst="rect">
            <a:avLst/>
          </a:prstGeom>
        </p:spPr>
        <p:txBody>
          <a:bodyPr lIns="0" tIns="0" rIns="0" bIns="0" rtlCol="0" anchor="t">
            <a:spAutoFit/>
          </a:bodyPr>
          <a:lstStyle/>
          <a:p>
            <a:pPr algn="l">
              <a:lnSpc>
                <a:spcPts val="6652"/>
              </a:lnSpc>
            </a:pPr>
            <a:endParaRPr/>
          </a:p>
          <a:p>
            <a:pPr algn="l">
              <a:lnSpc>
                <a:spcPts val="6652"/>
              </a:lnSpc>
            </a:pPr>
            <a:endParaRPr/>
          </a:p>
          <a:p>
            <a:pPr algn="l">
              <a:lnSpc>
                <a:spcPts val="6652"/>
              </a:lnSpc>
            </a:pPr>
            <a:r>
              <a:rPr lang="en-US" sz="5600">
                <a:solidFill>
                  <a:srgbClr val="427BAA"/>
                </a:solidFill>
                <a:latin typeface="Arimo"/>
              </a:rPr>
              <a:t>If no previous radiographs are available calculate</a:t>
            </a:r>
          </a:p>
          <a:p>
            <a:pPr algn="l">
              <a:lnSpc>
                <a:spcPts val="6652"/>
              </a:lnSpc>
            </a:pPr>
            <a:r>
              <a:rPr lang="en-US" sz="5600">
                <a:solidFill>
                  <a:srgbClr val="427BAA"/>
                </a:solidFill>
                <a:latin typeface="Arimo"/>
              </a:rPr>
              <a:t>% bone loss/patient's age </a:t>
            </a:r>
          </a:p>
          <a:p>
            <a:pPr marL="1013460" lvl="1" indent="-506730" algn="l">
              <a:lnSpc>
                <a:spcPts val="6652"/>
              </a:lnSpc>
            </a:pPr>
            <a:endParaRPr lang="en-US" sz="5600">
              <a:solidFill>
                <a:srgbClr val="427BAA"/>
              </a:solidFill>
              <a:latin typeface="Arimo"/>
            </a:endParaRPr>
          </a:p>
          <a:p>
            <a:pPr algn="l">
              <a:lnSpc>
                <a:spcPts val="6652"/>
              </a:lnSpc>
            </a:pPr>
            <a:r>
              <a:rPr lang="en-US" sz="5600">
                <a:solidFill>
                  <a:srgbClr val="427BAA"/>
                </a:solidFill>
                <a:latin typeface="Arimo"/>
              </a:rPr>
              <a:t>65-year-old patient with 58% bone loss</a:t>
            </a:r>
          </a:p>
          <a:p>
            <a:pPr algn="l">
              <a:lnSpc>
                <a:spcPts val="6652"/>
              </a:lnSpc>
            </a:pPr>
            <a:r>
              <a:rPr lang="en-US" sz="5600">
                <a:solidFill>
                  <a:srgbClr val="427BAA"/>
                </a:solidFill>
                <a:latin typeface="Arimo"/>
              </a:rPr>
              <a:t>58/65 = .89</a:t>
            </a:r>
          </a:p>
        </p:txBody>
      </p:sp>
      <p:sp>
        <p:nvSpPr>
          <p:cNvPr id="8" name="TextBox 8"/>
          <p:cNvSpPr txBox="1"/>
          <p:nvPr/>
        </p:nvSpPr>
        <p:spPr>
          <a:xfrm>
            <a:off x="15506064" y="9916741"/>
            <a:ext cx="2626006" cy="142875"/>
          </a:xfrm>
          <a:prstGeom prst="rect">
            <a:avLst/>
          </a:prstGeom>
        </p:spPr>
        <p:txBody>
          <a:bodyPr lIns="0" tIns="0" rIns="0" bIns="0" rtlCol="0" anchor="t">
            <a:spAutoFit/>
          </a:bodyPr>
          <a:lstStyle/>
          <a:p>
            <a:pPr algn="l">
              <a:lnSpc>
                <a:spcPts val="1199"/>
              </a:lnSpc>
            </a:pPr>
            <a:r>
              <a:rPr lang="en-US" sz="999">
                <a:solidFill>
                  <a:srgbClr val="427BAA"/>
                </a:solidFill>
                <a:latin typeface="Arimo"/>
              </a:rPr>
              <a:t>American Academy of Periodontology. 2021</a:t>
            </a:r>
          </a:p>
        </p:txBody>
      </p:sp>
      <p:sp>
        <p:nvSpPr>
          <p:cNvPr id="9" name="Freeform 9"/>
          <p:cNvSpPr/>
          <p:nvPr/>
        </p:nvSpPr>
        <p:spPr>
          <a:xfrm rot="7659121">
            <a:off x="-4274382" y="6322390"/>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2016048">
            <a:off x="12586466" y="502152"/>
            <a:ext cx="8465202" cy="2116301"/>
          </a:xfrm>
          <a:custGeom>
            <a:avLst/>
            <a:gdLst/>
            <a:ahLst/>
            <a:cxnLst/>
            <a:rect l="l" t="t" r="r" b="b"/>
            <a:pathLst>
              <a:path w="8465202" h="2116301">
                <a:moveTo>
                  <a:pt x="0" y="0"/>
                </a:moveTo>
                <a:lnTo>
                  <a:pt x="8465202" y="0"/>
                </a:lnTo>
                <a:lnTo>
                  <a:pt x="8465202" y="2116300"/>
                </a:lnTo>
                <a:lnTo>
                  <a:pt x="0" y="2116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3004034" y="-3622429"/>
            <a:ext cx="6008069" cy="6164996"/>
          </a:xfrm>
          <a:custGeom>
            <a:avLst/>
            <a:gdLst/>
            <a:ahLst/>
            <a:cxnLst/>
            <a:rect l="l" t="t" r="r" b="b"/>
            <a:pathLst>
              <a:path w="6008069" h="6164996">
                <a:moveTo>
                  <a:pt x="0" y="0"/>
                </a:moveTo>
                <a:lnTo>
                  <a:pt x="6008068" y="0"/>
                </a:lnTo>
                <a:lnTo>
                  <a:pt x="6008068"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2016048">
            <a:off x="13026699" y="-29450"/>
            <a:ext cx="8465202" cy="2116301"/>
          </a:xfrm>
          <a:custGeom>
            <a:avLst/>
            <a:gdLst/>
            <a:ahLst/>
            <a:cxnLst/>
            <a:rect l="l" t="t" r="r" b="b"/>
            <a:pathLst>
              <a:path w="8465202" h="2116301">
                <a:moveTo>
                  <a:pt x="0" y="0"/>
                </a:moveTo>
                <a:lnTo>
                  <a:pt x="8465202" y="0"/>
                </a:lnTo>
                <a:lnTo>
                  <a:pt x="8465202" y="2116300"/>
                </a:lnTo>
                <a:lnTo>
                  <a:pt x="0" y="2116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6771513" y="4252383"/>
            <a:ext cx="1254868" cy="356069"/>
          </a:xfrm>
          <a:custGeom>
            <a:avLst/>
            <a:gdLst/>
            <a:ahLst/>
            <a:cxnLst/>
            <a:rect l="l" t="t" r="r" b="b"/>
            <a:pathLst>
              <a:path w="1254868" h="356069">
                <a:moveTo>
                  <a:pt x="0" y="0"/>
                </a:moveTo>
                <a:lnTo>
                  <a:pt x="1254868" y="0"/>
                </a:lnTo>
                <a:lnTo>
                  <a:pt x="1254868" y="356069"/>
                </a:lnTo>
                <a:lnTo>
                  <a:pt x="0" y="3560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6358664" y="5596444"/>
            <a:ext cx="97726" cy="4114800"/>
          </a:xfrm>
          <a:custGeom>
            <a:avLst/>
            <a:gdLst/>
            <a:ahLst/>
            <a:cxnLst/>
            <a:rect l="l" t="t" r="r" b="b"/>
            <a:pathLst>
              <a:path w="97726" h="4114800">
                <a:moveTo>
                  <a:pt x="0" y="0"/>
                </a:moveTo>
                <a:lnTo>
                  <a:pt x="97727" y="0"/>
                </a:lnTo>
                <a:lnTo>
                  <a:pt x="9772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TextBox 6"/>
          <p:cNvSpPr txBox="1"/>
          <p:nvPr/>
        </p:nvSpPr>
        <p:spPr>
          <a:xfrm>
            <a:off x="2332282" y="1215616"/>
            <a:ext cx="13623436" cy="2309622"/>
          </a:xfrm>
          <a:prstGeom prst="rect">
            <a:avLst/>
          </a:prstGeom>
        </p:spPr>
        <p:txBody>
          <a:bodyPr lIns="0" tIns="0" rIns="0" bIns="0" rtlCol="0" anchor="t">
            <a:spAutoFit/>
          </a:bodyPr>
          <a:lstStyle/>
          <a:p>
            <a:pPr algn="ctr">
              <a:lnSpc>
                <a:spcPts val="9197"/>
              </a:lnSpc>
            </a:pPr>
            <a:r>
              <a:rPr lang="en-US" sz="6569">
                <a:solidFill>
                  <a:srgbClr val="427BAA"/>
                </a:solidFill>
                <a:latin typeface="Arimo Bold"/>
              </a:rPr>
              <a:t>Step Three</a:t>
            </a:r>
          </a:p>
          <a:p>
            <a:pPr algn="ctr">
              <a:lnSpc>
                <a:spcPts val="9197"/>
              </a:lnSpc>
            </a:pPr>
            <a:r>
              <a:rPr lang="en-US" sz="6569">
                <a:solidFill>
                  <a:srgbClr val="427BAA"/>
                </a:solidFill>
                <a:latin typeface="Arimo Bold"/>
              </a:rPr>
              <a:t>Establish Grade Cont.</a:t>
            </a:r>
          </a:p>
        </p:txBody>
      </p:sp>
      <p:sp>
        <p:nvSpPr>
          <p:cNvPr id="7" name="TextBox 7"/>
          <p:cNvSpPr txBox="1"/>
          <p:nvPr/>
        </p:nvSpPr>
        <p:spPr>
          <a:xfrm>
            <a:off x="1912699" y="3979099"/>
            <a:ext cx="15505307" cy="731520"/>
          </a:xfrm>
          <a:prstGeom prst="rect">
            <a:avLst/>
          </a:prstGeom>
        </p:spPr>
        <p:txBody>
          <a:bodyPr lIns="0" tIns="0" rIns="0" bIns="0" rtlCol="0" anchor="t">
            <a:spAutoFit/>
          </a:bodyPr>
          <a:lstStyle/>
          <a:p>
            <a:pPr algn="ctr">
              <a:lnSpc>
                <a:spcPts val="5880"/>
              </a:lnSpc>
            </a:pPr>
            <a:r>
              <a:rPr lang="en-US" sz="4200">
                <a:solidFill>
                  <a:srgbClr val="427BAA"/>
                </a:solidFill>
                <a:latin typeface="Arimo Bold"/>
              </a:rPr>
              <a:t>Add a modifier               risk factors = smoking/diabetes  </a:t>
            </a:r>
          </a:p>
        </p:txBody>
      </p:sp>
      <p:sp>
        <p:nvSpPr>
          <p:cNvPr id="8" name="TextBox 8"/>
          <p:cNvSpPr txBox="1"/>
          <p:nvPr/>
        </p:nvSpPr>
        <p:spPr>
          <a:xfrm>
            <a:off x="762095" y="5539294"/>
            <a:ext cx="5209559" cy="4207510"/>
          </a:xfrm>
          <a:prstGeom prst="rect">
            <a:avLst/>
          </a:prstGeom>
        </p:spPr>
        <p:txBody>
          <a:bodyPr lIns="0" tIns="0" rIns="0" bIns="0" rtlCol="0" anchor="t">
            <a:spAutoFit/>
          </a:bodyPr>
          <a:lstStyle/>
          <a:p>
            <a:pPr>
              <a:lnSpc>
                <a:spcPts val="4160"/>
              </a:lnSpc>
              <a:spcBef>
                <a:spcPct val="0"/>
              </a:spcBef>
            </a:pPr>
            <a:r>
              <a:rPr lang="en-US" sz="3200">
                <a:solidFill>
                  <a:srgbClr val="427BAA"/>
                </a:solidFill>
                <a:latin typeface="Arimo Bold"/>
              </a:rPr>
              <a:t>GRADE A </a:t>
            </a:r>
          </a:p>
          <a:p>
            <a:pPr>
              <a:lnSpc>
                <a:spcPts val="4160"/>
              </a:lnSpc>
              <a:spcBef>
                <a:spcPct val="0"/>
              </a:spcBef>
            </a:pPr>
            <a:r>
              <a:rPr lang="en-US" sz="3200">
                <a:solidFill>
                  <a:srgbClr val="427BAA"/>
                </a:solidFill>
                <a:latin typeface="Arimo"/>
              </a:rPr>
              <a:t>Direct: No bone loss over 5 years</a:t>
            </a:r>
          </a:p>
          <a:p>
            <a:pPr>
              <a:lnSpc>
                <a:spcPts val="4160"/>
              </a:lnSpc>
              <a:spcBef>
                <a:spcPct val="0"/>
              </a:spcBef>
            </a:pPr>
            <a:r>
              <a:rPr lang="en-US" sz="3200">
                <a:solidFill>
                  <a:srgbClr val="427BAA"/>
                </a:solidFill>
                <a:latin typeface="Arimo"/>
              </a:rPr>
              <a:t>Indirect: &lt; .25</a:t>
            </a:r>
          </a:p>
          <a:p>
            <a:pPr>
              <a:lnSpc>
                <a:spcPts val="4160"/>
              </a:lnSpc>
              <a:spcBef>
                <a:spcPct val="0"/>
              </a:spcBef>
            </a:pPr>
            <a:r>
              <a:rPr lang="en-US" sz="3200">
                <a:solidFill>
                  <a:srgbClr val="427BAA"/>
                </a:solidFill>
                <a:latin typeface="Arimo Bold"/>
              </a:rPr>
              <a:t>MODIFIERS</a:t>
            </a:r>
          </a:p>
          <a:p>
            <a:pPr>
              <a:lnSpc>
                <a:spcPts val="4160"/>
              </a:lnSpc>
              <a:spcBef>
                <a:spcPct val="0"/>
              </a:spcBef>
            </a:pPr>
            <a:r>
              <a:rPr lang="en-US" sz="3200">
                <a:solidFill>
                  <a:srgbClr val="427BAA"/>
                </a:solidFill>
                <a:latin typeface="Arimo"/>
              </a:rPr>
              <a:t>Heavy biofilm, low levels of destruction</a:t>
            </a:r>
          </a:p>
          <a:p>
            <a:pPr>
              <a:lnSpc>
                <a:spcPts val="4160"/>
              </a:lnSpc>
              <a:spcBef>
                <a:spcPct val="0"/>
              </a:spcBef>
            </a:pPr>
            <a:r>
              <a:rPr lang="en-US" sz="3200">
                <a:solidFill>
                  <a:srgbClr val="427BAA"/>
                </a:solidFill>
                <a:latin typeface="Arimo"/>
              </a:rPr>
              <a:t>Nonsmoker/no diabetes </a:t>
            </a:r>
          </a:p>
        </p:txBody>
      </p:sp>
      <p:sp>
        <p:nvSpPr>
          <p:cNvPr id="9" name="TextBox 9"/>
          <p:cNvSpPr txBox="1"/>
          <p:nvPr/>
        </p:nvSpPr>
        <p:spPr>
          <a:xfrm>
            <a:off x="7058216" y="5539294"/>
            <a:ext cx="5086748" cy="4207510"/>
          </a:xfrm>
          <a:prstGeom prst="rect">
            <a:avLst/>
          </a:prstGeom>
        </p:spPr>
        <p:txBody>
          <a:bodyPr lIns="0" tIns="0" rIns="0" bIns="0" rtlCol="0" anchor="t">
            <a:spAutoFit/>
          </a:bodyPr>
          <a:lstStyle/>
          <a:p>
            <a:pPr>
              <a:lnSpc>
                <a:spcPts val="4160"/>
              </a:lnSpc>
              <a:spcBef>
                <a:spcPct val="0"/>
              </a:spcBef>
            </a:pPr>
            <a:r>
              <a:rPr lang="en-US" sz="3200">
                <a:solidFill>
                  <a:srgbClr val="427BAA"/>
                </a:solidFill>
                <a:latin typeface="Arimo Bold"/>
              </a:rPr>
              <a:t>GRADE B </a:t>
            </a:r>
          </a:p>
          <a:p>
            <a:pPr>
              <a:lnSpc>
                <a:spcPts val="4160"/>
              </a:lnSpc>
              <a:spcBef>
                <a:spcPct val="0"/>
              </a:spcBef>
            </a:pPr>
            <a:r>
              <a:rPr lang="en-US" sz="3200">
                <a:solidFill>
                  <a:srgbClr val="427BAA"/>
                </a:solidFill>
                <a:latin typeface="Arimo"/>
              </a:rPr>
              <a:t>Direct: &lt;2 mm</a:t>
            </a:r>
          </a:p>
          <a:p>
            <a:pPr>
              <a:lnSpc>
                <a:spcPts val="4160"/>
              </a:lnSpc>
              <a:spcBef>
                <a:spcPct val="0"/>
              </a:spcBef>
            </a:pPr>
            <a:r>
              <a:rPr lang="en-US" sz="3200">
                <a:solidFill>
                  <a:srgbClr val="427BAA"/>
                </a:solidFill>
                <a:latin typeface="Arimo"/>
              </a:rPr>
              <a:t>Indirect: .25-1.0</a:t>
            </a:r>
          </a:p>
          <a:p>
            <a:pPr>
              <a:lnSpc>
                <a:spcPts val="4160"/>
              </a:lnSpc>
              <a:spcBef>
                <a:spcPct val="0"/>
              </a:spcBef>
            </a:pPr>
            <a:r>
              <a:rPr lang="en-US" sz="3200">
                <a:solidFill>
                  <a:srgbClr val="427BAA"/>
                </a:solidFill>
                <a:latin typeface="Arimo Bold"/>
              </a:rPr>
              <a:t>MODIFIERS</a:t>
            </a:r>
          </a:p>
          <a:p>
            <a:pPr>
              <a:lnSpc>
                <a:spcPts val="4160"/>
              </a:lnSpc>
              <a:spcBef>
                <a:spcPct val="0"/>
              </a:spcBef>
            </a:pPr>
            <a:r>
              <a:rPr lang="en-US" sz="3200">
                <a:solidFill>
                  <a:srgbClr val="427BAA"/>
                </a:solidFill>
                <a:latin typeface="Arimo"/>
              </a:rPr>
              <a:t>Destruction commensurate w/ biofilm</a:t>
            </a:r>
          </a:p>
          <a:p>
            <a:pPr>
              <a:lnSpc>
                <a:spcPts val="4160"/>
              </a:lnSpc>
              <a:spcBef>
                <a:spcPct val="0"/>
              </a:spcBef>
            </a:pPr>
            <a:r>
              <a:rPr lang="en-US" sz="3200">
                <a:solidFill>
                  <a:srgbClr val="427BAA"/>
                </a:solidFill>
                <a:latin typeface="Arimo"/>
              </a:rPr>
              <a:t>&lt; 10 cigarettes/day</a:t>
            </a:r>
          </a:p>
          <a:p>
            <a:pPr>
              <a:lnSpc>
                <a:spcPts val="4160"/>
              </a:lnSpc>
              <a:spcBef>
                <a:spcPct val="0"/>
              </a:spcBef>
            </a:pPr>
            <a:r>
              <a:rPr lang="en-US" sz="3200">
                <a:solidFill>
                  <a:srgbClr val="427BAA"/>
                </a:solidFill>
                <a:latin typeface="Arimo"/>
              </a:rPr>
              <a:t>A1C &lt; 7.0</a:t>
            </a:r>
          </a:p>
        </p:txBody>
      </p:sp>
      <p:sp>
        <p:nvSpPr>
          <p:cNvPr id="10" name="TextBox 10"/>
          <p:cNvSpPr txBox="1"/>
          <p:nvPr/>
        </p:nvSpPr>
        <p:spPr>
          <a:xfrm>
            <a:off x="13013394" y="5539294"/>
            <a:ext cx="5274606" cy="4207510"/>
          </a:xfrm>
          <a:prstGeom prst="rect">
            <a:avLst/>
          </a:prstGeom>
        </p:spPr>
        <p:txBody>
          <a:bodyPr lIns="0" tIns="0" rIns="0" bIns="0" rtlCol="0" anchor="t">
            <a:spAutoFit/>
          </a:bodyPr>
          <a:lstStyle/>
          <a:p>
            <a:pPr>
              <a:lnSpc>
                <a:spcPts val="4160"/>
              </a:lnSpc>
              <a:spcBef>
                <a:spcPct val="0"/>
              </a:spcBef>
            </a:pPr>
            <a:r>
              <a:rPr lang="en-US" sz="3200">
                <a:solidFill>
                  <a:srgbClr val="427BAA"/>
                </a:solidFill>
                <a:latin typeface="Arimo Bold"/>
              </a:rPr>
              <a:t>GRADE C </a:t>
            </a:r>
          </a:p>
          <a:p>
            <a:pPr>
              <a:lnSpc>
                <a:spcPts val="4160"/>
              </a:lnSpc>
              <a:spcBef>
                <a:spcPct val="0"/>
              </a:spcBef>
            </a:pPr>
            <a:r>
              <a:rPr lang="en-US" sz="3200">
                <a:solidFill>
                  <a:srgbClr val="427BAA"/>
                </a:solidFill>
                <a:latin typeface="Arimo"/>
              </a:rPr>
              <a:t>Direct: &gt;2mm bone loss</a:t>
            </a:r>
          </a:p>
          <a:p>
            <a:pPr>
              <a:lnSpc>
                <a:spcPts val="4160"/>
              </a:lnSpc>
              <a:spcBef>
                <a:spcPct val="0"/>
              </a:spcBef>
            </a:pPr>
            <a:r>
              <a:rPr lang="en-US" sz="3200">
                <a:solidFill>
                  <a:srgbClr val="427BAA"/>
                </a:solidFill>
                <a:latin typeface="Arimo"/>
              </a:rPr>
              <a:t>Indirect: &gt; 1.0</a:t>
            </a:r>
          </a:p>
          <a:p>
            <a:pPr>
              <a:lnSpc>
                <a:spcPts val="4160"/>
              </a:lnSpc>
              <a:spcBef>
                <a:spcPct val="0"/>
              </a:spcBef>
            </a:pPr>
            <a:r>
              <a:rPr lang="en-US" sz="3200">
                <a:solidFill>
                  <a:srgbClr val="427BAA"/>
                </a:solidFill>
                <a:latin typeface="Arimo Bold"/>
              </a:rPr>
              <a:t>MODIFIERS</a:t>
            </a:r>
          </a:p>
          <a:p>
            <a:pPr>
              <a:lnSpc>
                <a:spcPts val="4160"/>
              </a:lnSpc>
              <a:spcBef>
                <a:spcPct val="0"/>
              </a:spcBef>
            </a:pPr>
            <a:r>
              <a:rPr lang="en-US" sz="3200">
                <a:solidFill>
                  <a:srgbClr val="427BAA"/>
                </a:solidFill>
                <a:latin typeface="Arimo"/>
              </a:rPr>
              <a:t>Destruction exceeds expectations given biofilm</a:t>
            </a:r>
          </a:p>
          <a:p>
            <a:pPr>
              <a:lnSpc>
                <a:spcPts val="4160"/>
              </a:lnSpc>
              <a:spcBef>
                <a:spcPct val="0"/>
              </a:spcBef>
            </a:pPr>
            <a:r>
              <a:rPr lang="en-US" sz="3200">
                <a:solidFill>
                  <a:srgbClr val="427BAA"/>
                </a:solidFill>
                <a:latin typeface="Arimo"/>
              </a:rPr>
              <a:t>&gt;10 cigarettes/day</a:t>
            </a:r>
          </a:p>
          <a:p>
            <a:pPr>
              <a:lnSpc>
                <a:spcPts val="4160"/>
              </a:lnSpc>
              <a:spcBef>
                <a:spcPct val="0"/>
              </a:spcBef>
            </a:pPr>
            <a:r>
              <a:rPr lang="en-US" sz="3200">
                <a:solidFill>
                  <a:srgbClr val="427BAA"/>
                </a:solidFill>
                <a:latin typeface="Arimo"/>
              </a:rPr>
              <a:t>A1C &gt;7.0</a:t>
            </a:r>
          </a:p>
        </p:txBody>
      </p:sp>
      <p:sp>
        <p:nvSpPr>
          <p:cNvPr id="11" name="Freeform 11"/>
          <p:cNvSpPr/>
          <p:nvPr/>
        </p:nvSpPr>
        <p:spPr>
          <a:xfrm>
            <a:off x="12327908" y="5596444"/>
            <a:ext cx="97727" cy="4114800"/>
          </a:xfrm>
          <a:custGeom>
            <a:avLst/>
            <a:gdLst/>
            <a:ahLst/>
            <a:cxnLst/>
            <a:rect l="l" t="t" r="r" b="b"/>
            <a:pathLst>
              <a:path w="97727" h="4114800">
                <a:moveTo>
                  <a:pt x="0" y="0"/>
                </a:moveTo>
                <a:lnTo>
                  <a:pt x="97726" y="0"/>
                </a:lnTo>
                <a:lnTo>
                  <a:pt x="9772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TextBox 12"/>
          <p:cNvSpPr txBox="1"/>
          <p:nvPr/>
        </p:nvSpPr>
        <p:spPr>
          <a:xfrm>
            <a:off x="15224236" y="10128250"/>
            <a:ext cx="3063764" cy="158750"/>
          </a:xfrm>
          <a:prstGeom prst="rect">
            <a:avLst/>
          </a:prstGeom>
        </p:spPr>
        <p:txBody>
          <a:bodyPr lIns="0" tIns="0" rIns="0" bIns="0" rtlCol="0" anchor="t">
            <a:spAutoFit/>
          </a:bodyPr>
          <a:lstStyle/>
          <a:p>
            <a:pPr algn="ctr">
              <a:lnSpc>
                <a:spcPts val="1299"/>
              </a:lnSpc>
              <a:spcBef>
                <a:spcPct val="0"/>
              </a:spcBef>
            </a:pPr>
            <a:r>
              <a:rPr lang="en-US" sz="999">
                <a:solidFill>
                  <a:srgbClr val="427BAA"/>
                </a:solidFill>
                <a:latin typeface="Arimo"/>
              </a:rPr>
              <a:t>American Academy of Periodontology.2018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3004034" y="-3622429"/>
            <a:ext cx="6008069" cy="6164996"/>
          </a:xfrm>
          <a:custGeom>
            <a:avLst/>
            <a:gdLst/>
            <a:ahLst/>
            <a:cxnLst/>
            <a:rect l="l" t="t" r="r" b="b"/>
            <a:pathLst>
              <a:path w="6008069" h="6164996">
                <a:moveTo>
                  <a:pt x="0" y="0"/>
                </a:moveTo>
                <a:lnTo>
                  <a:pt x="6008068" y="0"/>
                </a:lnTo>
                <a:lnTo>
                  <a:pt x="6008068"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2016048">
            <a:off x="13026699" y="-29450"/>
            <a:ext cx="8465202" cy="2116301"/>
          </a:xfrm>
          <a:custGeom>
            <a:avLst/>
            <a:gdLst/>
            <a:ahLst/>
            <a:cxnLst/>
            <a:rect l="l" t="t" r="r" b="b"/>
            <a:pathLst>
              <a:path w="8465202" h="2116301">
                <a:moveTo>
                  <a:pt x="0" y="0"/>
                </a:moveTo>
                <a:lnTo>
                  <a:pt x="8465202" y="0"/>
                </a:lnTo>
                <a:lnTo>
                  <a:pt x="8465202" y="2116300"/>
                </a:lnTo>
                <a:lnTo>
                  <a:pt x="0" y="2116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961736" y="559682"/>
            <a:ext cx="14386918" cy="9507758"/>
          </a:xfrm>
          <a:custGeom>
            <a:avLst/>
            <a:gdLst/>
            <a:ahLst/>
            <a:cxnLst/>
            <a:rect l="l" t="t" r="r" b="b"/>
            <a:pathLst>
              <a:path w="14386918" h="9507758">
                <a:moveTo>
                  <a:pt x="0" y="0"/>
                </a:moveTo>
                <a:lnTo>
                  <a:pt x="14386917" y="0"/>
                </a:lnTo>
                <a:lnTo>
                  <a:pt x="14386917" y="9507758"/>
                </a:lnTo>
                <a:lnTo>
                  <a:pt x="0" y="9507758"/>
                </a:lnTo>
                <a:lnTo>
                  <a:pt x="0" y="0"/>
                </a:lnTo>
                <a:close/>
              </a:path>
            </a:pathLst>
          </a:custGeom>
          <a:blipFill>
            <a:blip r:embed="rId7"/>
            <a:stretch>
              <a:fillRect t="-16927"/>
            </a:stretch>
          </a:blipFill>
        </p:spPr>
      </p:sp>
      <p:sp>
        <p:nvSpPr>
          <p:cNvPr id="5" name="TextBox 5"/>
          <p:cNvSpPr txBox="1"/>
          <p:nvPr/>
        </p:nvSpPr>
        <p:spPr>
          <a:xfrm>
            <a:off x="15224236" y="10057915"/>
            <a:ext cx="3063764" cy="158750"/>
          </a:xfrm>
          <a:prstGeom prst="rect">
            <a:avLst/>
          </a:prstGeom>
        </p:spPr>
        <p:txBody>
          <a:bodyPr lIns="0" tIns="0" rIns="0" bIns="0" rtlCol="0" anchor="t">
            <a:spAutoFit/>
          </a:bodyPr>
          <a:lstStyle/>
          <a:p>
            <a:pPr algn="ctr">
              <a:lnSpc>
                <a:spcPts val="1299"/>
              </a:lnSpc>
              <a:spcBef>
                <a:spcPct val="0"/>
              </a:spcBef>
            </a:pPr>
            <a:r>
              <a:rPr lang="en-US" sz="999">
                <a:solidFill>
                  <a:srgbClr val="427BAA"/>
                </a:solidFill>
                <a:latin typeface="Arimo"/>
              </a:rPr>
              <a:t>American Academy of Periodontology.2018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1878131" y="4203722"/>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3292735" y="3250494"/>
            <a:ext cx="1102882" cy="5113378"/>
            <a:chOff x="0" y="0"/>
            <a:chExt cx="368852" cy="1710138"/>
          </a:xfrm>
        </p:grpSpPr>
        <p:sp>
          <p:nvSpPr>
            <p:cNvPr id="4" name="Freeform 4"/>
            <p:cNvSpPr/>
            <p:nvPr/>
          </p:nvSpPr>
          <p:spPr>
            <a:xfrm>
              <a:off x="0" y="0"/>
              <a:ext cx="368852" cy="1710137"/>
            </a:xfrm>
            <a:custGeom>
              <a:avLst/>
              <a:gdLst/>
              <a:ahLst/>
              <a:cxnLst/>
              <a:rect l="l" t="t" r="r" b="b"/>
              <a:pathLst>
                <a:path w="368852" h="1710137">
                  <a:moveTo>
                    <a:pt x="0" y="0"/>
                  </a:moveTo>
                  <a:lnTo>
                    <a:pt x="368852" y="0"/>
                  </a:lnTo>
                  <a:lnTo>
                    <a:pt x="368852" y="1710137"/>
                  </a:lnTo>
                  <a:lnTo>
                    <a:pt x="0" y="1710137"/>
                  </a:lnTo>
                  <a:close/>
                </a:path>
              </a:pathLst>
            </a:custGeom>
            <a:solidFill>
              <a:srgbClr val="B1CFB5"/>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Freeform 6"/>
          <p:cNvSpPr/>
          <p:nvPr/>
        </p:nvSpPr>
        <p:spPr>
          <a:xfrm rot="2016048">
            <a:off x="10141407" y="623674"/>
            <a:ext cx="8465202" cy="2116301"/>
          </a:xfrm>
          <a:custGeom>
            <a:avLst/>
            <a:gdLst/>
            <a:ahLst/>
            <a:cxnLst/>
            <a:rect l="l" t="t" r="r" b="b"/>
            <a:pathLst>
              <a:path w="8465202" h="2116301">
                <a:moveTo>
                  <a:pt x="0" y="0"/>
                </a:moveTo>
                <a:lnTo>
                  <a:pt x="8465202" y="0"/>
                </a:lnTo>
                <a:lnTo>
                  <a:pt x="8465202" y="2116301"/>
                </a:lnTo>
                <a:lnTo>
                  <a:pt x="0" y="21163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3475146" y="7267170"/>
            <a:ext cx="738060" cy="529114"/>
          </a:xfrm>
          <a:prstGeom prst="rect">
            <a:avLst/>
          </a:prstGeom>
        </p:spPr>
        <p:txBody>
          <a:bodyPr lIns="0" tIns="0" rIns="0" bIns="0" rtlCol="0" anchor="t">
            <a:spAutoFit/>
          </a:bodyPr>
          <a:lstStyle/>
          <a:p>
            <a:pPr algn="ctr">
              <a:lnSpc>
                <a:spcPts val="4036"/>
              </a:lnSpc>
            </a:pPr>
            <a:r>
              <a:rPr lang="en-US" sz="3364">
                <a:solidFill>
                  <a:srgbClr val="427BAA"/>
                </a:solidFill>
                <a:latin typeface="Arimo Bold Italics"/>
              </a:rPr>
              <a:t>07</a:t>
            </a:r>
          </a:p>
        </p:txBody>
      </p:sp>
      <p:sp>
        <p:nvSpPr>
          <p:cNvPr id="8" name="TextBox 8"/>
          <p:cNvSpPr txBox="1"/>
          <p:nvPr/>
        </p:nvSpPr>
        <p:spPr>
          <a:xfrm>
            <a:off x="2235229" y="3126669"/>
            <a:ext cx="14109671" cy="4351782"/>
          </a:xfrm>
          <a:prstGeom prst="rect">
            <a:avLst/>
          </a:prstGeom>
        </p:spPr>
        <p:txBody>
          <a:bodyPr lIns="0" tIns="0" rIns="0" bIns="0" rtlCol="0" anchor="t">
            <a:spAutoFit/>
          </a:bodyPr>
          <a:lstStyle/>
          <a:p>
            <a:pPr algn="ctr">
              <a:lnSpc>
                <a:spcPts val="8694"/>
              </a:lnSpc>
            </a:pPr>
            <a:r>
              <a:rPr lang="en-US" sz="6300" spc="617" dirty="0">
                <a:solidFill>
                  <a:srgbClr val="427BAA"/>
                </a:solidFill>
                <a:latin typeface="Arimo"/>
              </a:rPr>
              <a:t>DETERMINE THE CLASSIFICATION </a:t>
            </a:r>
          </a:p>
          <a:p>
            <a:pPr algn="ctr">
              <a:lnSpc>
                <a:spcPts val="8694"/>
              </a:lnSpc>
            </a:pPr>
            <a:r>
              <a:rPr lang="en-US" sz="6300" spc="617" dirty="0">
                <a:solidFill>
                  <a:srgbClr val="427BAA"/>
                </a:solidFill>
                <a:latin typeface="Arimo"/>
              </a:rPr>
              <a:t>OF A </a:t>
            </a:r>
          </a:p>
          <a:p>
            <a:pPr marL="0" lvl="0" indent="0" algn="ctr">
              <a:lnSpc>
                <a:spcPts val="8694"/>
              </a:lnSpc>
              <a:spcBef>
                <a:spcPct val="0"/>
              </a:spcBef>
            </a:pPr>
            <a:r>
              <a:rPr lang="en-US" sz="6300" spc="617" dirty="0">
                <a:solidFill>
                  <a:srgbClr val="427BAA"/>
                </a:solidFill>
                <a:latin typeface="Arimo"/>
              </a:rPr>
              <a:t>CASE STUDY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sp>
        <p:nvSpPr>
          <p:cNvPr id="3" name="Freeform 3"/>
          <p:cNvSpPr/>
          <p:nvPr/>
        </p:nvSpPr>
        <p:spPr>
          <a:xfrm rot="7659121">
            <a:off x="16529188" y="6175802"/>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3552662" y="-1438323"/>
            <a:ext cx="7105324" cy="7290911"/>
          </a:xfrm>
          <a:custGeom>
            <a:avLst/>
            <a:gdLst/>
            <a:ahLst/>
            <a:cxnLst/>
            <a:rect l="l" t="t" r="r" b="b"/>
            <a:pathLst>
              <a:path w="7105324" h="7290911">
                <a:moveTo>
                  <a:pt x="0" y="0"/>
                </a:moveTo>
                <a:lnTo>
                  <a:pt x="7105324" y="0"/>
                </a:lnTo>
                <a:lnTo>
                  <a:pt x="7105324" y="7290911"/>
                </a:lnTo>
                <a:lnTo>
                  <a:pt x="0" y="729091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1258448" y="1589628"/>
            <a:ext cx="16496345" cy="2232454"/>
            <a:chOff x="0" y="0"/>
            <a:chExt cx="4045349" cy="547458"/>
          </a:xfrm>
        </p:grpSpPr>
        <p:sp>
          <p:nvSpPr>
            <p:cNvPr id="6" name="Freeform 6"/>
            <p:cNvSpPr/>
            <p:nvPr/>
          </p:nvSpPr>
          <p:spPr>
            <a:xfrm>
              <a:off x="0" y="0"/>
              <a:ext cx="4045349" cy="547458"/>
            </a:xfrm>
            <a:custGeom>
              <a:avLst/>
              <a:gdLst/>
              <a:ahLst/>
              <a:cxnLst/>
              <a:rect l="l" t="t" r="r" b="b"/>
              <a:pathLst>
                <a:path w="4045349" h="547458">
                  <a:moveTo>
                    <a:pt x="0" y="0"/>
                  </a:moveTo>
                  <a:lnTo>
                    <a:pt x="4045349" y="0"/>
                  </a:lnTo>
                  <a:lnTo>
                    <a:pt x="4045349" y="547458"/>
                  </a:lnTo>
                  <a:lnTo>
                    <a:pt x="0" y="547458"/>
                  </a:lnTo>
                  <a:close/>
                </a:path>
              </a:pathLst>
            </a:custGeom>
            <a:solidFill>
              <a:srgbClr val="000000">
                <a:alpha val="0"/>
              </a:srgbClr>
            </a:solidFill>
            <a:ln w="19050">
              <a:solidFill>
                <a:srgbClr val="B1CFB5"/>
              </a:solidFill>
            </a:ln>
          </p:spPr>
        </p:sp>
        <p:sp>
          <p:nvSpPr>
            <p:cNvPr id="7" name="TextBox 7"/>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8" name="Freeform 8"/>
          <p:cNvSpPr/>
          <p:nvPr/>
        </p:nvSpPr>
        <p:spPr>
          <a:xfrm>
            <a:off x="8267928" y="4339382"/>
            <a:ext cx="1752144" cy="1752144"/>
          </a:xfrm>
          <a:custGeom>
            <a:avLst/>
            <a:gdLst/>
            <a:ahLst/>
            <a:cxnLst/>
            <a:rect l="l" t="t" r="r" b="b"/>
            <a:pathLst>
              <a:path w="1752144" h="1752144">
                <a:moveTo>
                  <a:pt x="0" y="0"/>
                </a:moveTo>
                <a:lnTo>
                  <a:pt x="1752144" y="0"/>
                </a:lnTo>
                <a:lnTo>
                  <a:pt x="1752144" y="1752144"/>
                </a:lnTo>
                <a:lnTo>
                  <a:pt x="0" y="17521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2196126" y="2064257"/>
            <a:ext cx="14620989" cy="1135685"/>
          </a:xfrm>
          <a:prstGeom prst="rect">
            <a:avLst/>
          </a:prstGeom>
        </p:spPr>
        <p:txBody>
          <a:bodyPr lIns="0" tIns="0" rIns="0" bIns="0" rtlCol="0" anchor="t">
            <a:spAutoFit/>
          </a:bodyPr>
          <a:lstStyle/>
          <a:p>
            <a:pPr algn="ctr">
              <a:lnSpc>
                <a:spcPts val="9066"/>
              </a:lnSpc>
            </a:pPr>
            <a:r>
              <a:rPr lang="en-US" sz="6569" spc="643">
                <a:solidFill>
                  <a:srgbClr val="427BAA"/>
                </a:solidFill>
                <a:latin typeface="Arimo Bold"/>
              </a:rPr>
              <a:t>REAPPRAISE THE SCIENCE</a:t>
            </a:r>
          </a:p>
        </p:txBody>
      </p:sp>
      <p:sp>
        <p:nvSpPr>
          <p:cNvPr id="10" name="TextBox 10"/>
          <p:cNvSpPr txBox="1"/>
          <p:nvPr/>
        </p:nvSpPr>
        <p:spPr>
          <a:xfrm>
            <a:off x="1127355" y="6542151"/>
            <a:ext cx="4180819" cy="2468499"/>
          </a:xfrm>
          <a:prstGeom prst="rect">
            <a:avLst/>
          </a:prstGeom>
        </p:spPr>
        <p:txBody>
          <a:bodyPr lIns="0" tIns="0" rIns="0" bIns="0" rtlCol="0" anchor="t">
            <a:spAutoFit/>
          </a:bodyPr>
          <a:lstStyle/>
          <a:p>
            <a:pPr marL="0" lvl="0" indent="0" algn="ctr">
              <a:lnSpc>
                <a:spcPts val="3947"/>
              </a:lnSpc>
              <a:spcBef>
                <a:spcPct val="0"/>
              </a:spcBef>
            </a:pPr>
            <a:r>
              <a:rPr lang="en-US" sz="2799">
                <a:solidFill>
                  <a:srgbClr val="427BAA"/>
                </a:solidFill>
                <a:latin typeface="Raleway"/>
              </a:rPr>
              <a:t> World Workshop on the Classification of Periodontal and Peri-implant Diseases and Conditions</a:t>
            </a:r>
          </a:p>
        </p:txBody>
      </p:sp>
      <p:sp>
        <p:nvSpPr>
          <p:cNvPr id="11" name="TextBox 11"/>
          <p:cNvSpPr txBox="1"/>
          <p:nvPr/>
        </p:nvSpPr>
        <p:spPr>
          <a:xfrm>
            <a:off x="2196126" y="4642248"/>
            <a:ext cx="2034183" cy="1255395"/>
          </a:xfrm>
          <a:prstGeom prst="rect">
            <a:avLst/>
          </a:prstGeom>
        </p:spPr>
        <p:txBody>
          <a:bodyPr lIns="0" tIns="0" rIns="0" bIns="0" rtlCol="0" anchor="t">
            <a:spAutoFit/>
          </a:bodyPr>
          <a:lstStyle/>
          <a:p>
            <a:pPr algn="ctr">
              <a:lnSpc>
                <a:spcPts val="10080"/>
              </a:lnSpc>
            </a:pPr>
            <a:r>
              <a:rPr lang="en-US" sz="7200">
                <a:solidFill>
                  <a:srgbClr val="427BAA"/>
                </a:solidFill>
                <a:latin typeface="Arimo"/>
              </a:rPr>
              <a:t>2017</a:t>
            </a:r>
          </a:p>
        </p:txBody>
      </p:sp>
      <p:sp>
        <p:nvSpPr>
          <p:cNvPr id="12" name="TextBox 12"/>
          <p:cNvSpPr txBox="1"/>
          <p:nvPr/>
        </p:nvSpPr>
        <p:spPr>
          <a:xfrm>
            <a:off x="7241078" y="6542151"/>
            <a:ext cx="3805843" cy="2963799"/>
          </a:xfrm>
          <a:prstGeom prst="rect">
            <a:avLst/>
          </a:prstGeom>
        </p:spPr>
        <p:txBody>
          <a:bodyPr lIns="0" tIns="0" rIns="0" bIns="0" rtlCol="0" anchor="t">
            <a:spAutoFit/>
          </a:bodyPr>
          <a:lstStyle/>
          <a:p>
            <a:pPr marL="0" lvl="0" indent="0" algn="ctr">
              <a:lnSpc>
                <a:spcPts val="3948"/>
              </a:lnSpc>
              <a:spcBef>
                <a:spcPct val="0"/>
              </a:spcBef>
            </a:pPr>
            <a:r>
              <a:rPr lang="en-US" sz="2800">
                <a:solidFill>
                  <a:srgbClr val="427BAA"/>
                </a:solidFill>
                <a:latin typeface="Raleway"/>
              </a:rPr>
              <a:t>Co-sponsored by the American Academy of Periodontology (AAP) and the European Federation of Periodontology (EFP) </a:t>
            </a:r>
          </a:p>
        </p:txBody>
      </p:sp>
      <p:sp>
        <p:nvSpPr>
          <p:cNvPr id="13" name="TextBox 13"/>
          <p:cNvSpPr txBox="1"/>
          <p:nvPr/>
        </p:nvSpPr>
        <p:spPr>
          <a:xfrm>
            <a:off x="13136648" y="6579489"/>
            <a:ext cx="3265171" cy="1477899"/>
          </a:xfrm>
          <a:prstGeom prst="rect">
            <a:avLst/>
          </a:prstGeom>
        </p:spPr>
        <p:txBody>
          <a:bodyPr lIns="0" tIns="0" rIns="0" bIns="0" rtlCol="0" anchor="t">
            <a:spAutoFit/>
          </a:bodyPr>
          <a:lstStyle/>
          <a:p>
            <a:pPr marL="0" lvl="0" indent="0" algn="ctr">
              <a:lnSpc>
                <a:spcPts val="3947"/>
              </a:lnSpc>
              <a:spcBef>
                <a:spcPct val="0"/>
              </a:spcBef>
            </a:pPr>
            <a:r>
              <a:rPr lang="en-US" sz="2799">
                <a:solidFill>
                  <a:srgbClr val="427BAA"/>
                </a:solidFill>
                <a:latin typeface="Raleway"/>
              </a:rPr>
              <a:t>Proceedings published by the AAP </a:t>
            </a:r>
          </a:p>
        </p:txBody>
      </p:sp>
      <p:sp>
        <p:nvSpPr>
          <p:cNvPr id="14" name="TextBox 14"/>
          <p:cNvSpPr txBox="1"/>
          <p:nvPr/>
        </p:nvSpPr>
        <p:spPr>
          <a:xfrm>
            <a:off x="13498042" y="4773693"/>
            <a:ext cx="2542381" cy="1123950"/>
          </a:xfrm>
          <a:prstGeom prst="rect">
            <a:avLst/>
          </a:prstGeom>
        </p:spPr>
        <p:txBody>
          <a:bodyPr lIns="0" tIns="0" rIns="0" bIns="0" rtlCol="0" anchor="t">
            <a:spAutoFit/>
          </a:bodyPr>
          <a:lstStyle/>
          <a:p>
            <a:pPr algn="ctr">
              <a:lnSpc>
                <a:spcPts val="8640"/>
              </a:lnSpc>
              <a:spcBef>
                <a:spcPct val="0"/>
              </a:spcBef>
            </a:pPr>
            <a:r>
              <a:rPr lang="en-US" sz="7200">
                <a:solidFill>
                  <a:srgbClr val="427BAA"/>
                </a:solidFill>
                <a:latin typeface="Arimo"/>
              </a:rPr>
              <a:t> 2018 </a:t>
            </a:r>
          </a:p>
        </p:txBody>
      </p:sp>
      <p:sp>
        <p:nvSpPr>
          <p:cNvPr id="15" name="TextBox 15"/>
          <p:cNvSpPr txBox="1"/>
          <p:nvPr/>
        </p:nvSpPr>
        <p:spPr>
          <a:xfrm>
            <a:off x="15678906" y="9937532"/>
            <a:ext cx="2582664" cy="165100"/>
          </a:xfrm>
          <a:prstGeom prst="rect">
            <a:avLst/>
          </a:prstGeom>
        </p:spPr>
        <p:txBody>
          <a:bodyPr lIns="0" tIns="0" rIns="0" bIns="0" rtlCol="0" anchor="t">
            <a:spAutoFit/>
          </a:bodyPr>
          <a:lstStyle/>
          <a:p>
            <a:pPr algn="ctr">
              <a:lnSpc>
                <a:spcPts val="1399"/>
              </a:lnSpc>
            </a:pPr>
            <a:r>
              <a:rPr lang="en-US" sz="999">
                <a:solidFill>
                  <a:srgbClr val="427BAA"/>
                </a:solidFill>
                <a:latin typeface="Arimo"/>
              </a:rPr>
              <a:t>2 American Academy of Periodontology.2019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438812-05EC-438F-9270-E329C1F5A76B}"/>
              </a:ext>
            </a:extLst>
          </p:cNvPr>
          <p:cNvPicPr>
            <a:picLocks noChangeAspect="1"/>
          </p:cNvPicPr>
          <p:nvPr/>
        </p:nvPicPr>
        <p:blipFill rotWithShape="1">
          <a:blip r:embed="rId3">
            <a:extLst>
              <a:ext uri="{28A0092B-C50C-407E-A947-70E740481C1C}">
                <a14:useLocalDpi xmlns:a14="http://schemas.microsoft.com/office/drawing/2010/main" val="0"/>
              </a:ext>
            </a:extLst>
          </a:blip>
          <a:srcRect t="11481"/>
          <a:stretch/>
        </p:blipFill>
        <p:spPr>
          <a:xfrm>
            <a:off x="9296400" y="256697"/>
            <a:ext cx="7807747" cy="9773601"/>
          </a:xfrm>
          <a:prstGeom prst="rect">
            <a:avLst/>
          </a:prstGeom>
        </p:spPr>
      </p:pic>
      <p:sp>
        <p:nvSpPr>
          <p:cNvPr id="11" name="Rectangle 10">
            <a:extLst>
              <a:ext uri="{FF2B5EF4-FFF2-40B4-BE49-F238E27FC236}">
                <a16:creationId xmlns:a16="http://schemas.microsoft.com/office/drawing/2014/main" id="{323A72A8-3408-40A2-A1A9-7FB0383EF48E}"/>
              </a:ext>
            </a:extLst>
          </p:cNvPr>
          <p:cNvSpPr/>
          <p:nvPr/>
        </p:nvSpPr>
        <p:spPr>
          <a:xfrm>
            <a:off x="838200" y="1434791"/>
            <a:ext cx="6705600" cy="7417415"/>
          </a:xfrm>
          <a:prstGeom prst="rect">
            <a:avLst/>
          </a:prstGeom>
        </p:spPr>
        <p:txBody>
          <a:bodyPr wrap="square">
            <a:spAutoFit/>
          </a:bodyPr>
          <a:lstStyle/>
          <a:p>
            <a:r>
              <a:rPr lang="en-US" sz="2800" dirty="0">
                <a:solidFill>
                  <a:schemeClr val="accent1"/>
                </a:solidFill>
                <a:latin typeface="Arimo" panose="020B0604020202020204" charset="0"/>
                <a:ea typeface="Arimo" panose="020B0604020202020204" charset="0"/>
                <a:cs typeface="Arimo" panose="020B0604020202020204" charset="0"/>
              </a:rPr>
              <a:t>If CAL is detectable, the patient is a possible case of periodontitis.</a:t>
            </a:r>
          </a:p>
          <a:p>
            <a:r>
              <a:rPr lang="en-US" sz="2800" dirty="0">
                <a:solidFill>
                  <a:schemeClr val="accent1"/>
                </a:solidFill>
                <a:latin typeface="Arimo" panose="020B0604020202020204" charset="0"/>
                <a:ea typeface="Arimo" panose="020B0604020202020204" charset="0"/>
                <a:cs typeface="Arimo" panose="020B0604020202020204" charset="0"/>
              </a:rPr>
              <a:t>If interdental CAL is not detected, we must evaluate the presence of buccal recessions with probing</a:t>
            </a:r>
          </a:p>
          <a:p>
            <a:r>
              <a:rPr lang="en-US" sz="2800" dirty="0">
                <a:solidFill>
                  <a:schemeClr val="accent1"/>
                </a:solidFill>
                <a:latin typeface="Arimo" panose="020B0604020202020204" charset="0"/>
                <a:ea typeface="Arimo" panose="020B0604020202020204" charset="0"/>
                <a:cs typeface="Arimo" panose="020B0604020202020204" charset="0"/>
              </a:rPr>
              <a:t>pocket depths (PPD) greater than 3mm. If such recessions are present, the patient is a possible</a:t>
            </a:r>
          </a:p>
          <a:p>
            <a:r>
              <a:rPr lang="en-US" sz="2800" dirty="0">
                <a:solidFill>
                  <a:schemeClr val="accent1"/>
                </a:solidFill>
                <a:latin typeface="Arimo" panose="020B0604020202020204" charset="0"/>
                <a:ea typeface="Arimo" panose="020B0604020202020204" charset="0"/>
                <a:cs typeface="Arimo" panose="020B0604020202020204" charset="0"/>
              </a:rPr>
              <a:t>periodontitis case. If there are no buccal PPD greater than 3mm, we must evaluate full-mouth bleeding</a:t>
            </a:r>
          </a:p>
          <a:p>
            <a:r>
              <a:rPr lang="en-US" sz="2800" dirty="0">
                <a:solidFill>
                  <a:schemeClr val="accent1"/>
                </a:solidFill>
                <a:latin typeface="Arimo" panose="020B0604020202020204" charset="0"/>
                <a:ea typeface="Arimo" panose="020B0604020202020204" charset="0"/>
                <a:cs typeface="Arimo" panose="020B0604020202020204" charset="0"/>
              </a:rPr>
              <a:t>on probing (BOP). If this is present in more than 10% of the sites, the patient is diagnosed with gingivitis</a:t>
            </a:r>
          </a:p>
          <a:p>
            <a:r>
              <a:rPr lang="en-US" sz="2800" dirty="0">
                <a:solidFill>
                  <a:schemeClr val="accent1"/>
                </a:solidFill>
                <a:latin typeface="Arimo" panose="020B0604020202020204" charset="0"/>
                <a:ea typeface="Arimo" panose="020B0604020202020204" charset="0"/>
                <a:cs typeface="Arimo" panose="020B0604020202020204" charset="0"/>
              </a:rPr>
              <a:t>and if present in less than 10% of sites, the patient is diagnosed with periodontal health.</a:t>
            </a:r>
          </a:p>
        </p:txBody>
      </p:sp>
      <p:sp>
        <p:nvSpPr>
          <p:cNvPr id="12" name="Rectangle 11">
            <a:extLst>
              <a:ext uri="{FF2B5EF4-FFF2-40B4-BE49-F238E27FC236}">
                <a16:creationId xmlns:a16="http://schemas.microsoft.com/office/drawing/2014/main" id="{60A1F644-8971-47FD-898B-AB12623DFFED}"/>
              </a:ext>
            </a:extLst>
          </p:cNvPr>
          <p:cNvSpPr/>
          <p:nvPr/>
        </p:nvSpPr>
        <p:spPr>
          <a:xfrm>
            <a:off x="807720" y="9845632"/>
            <a:ext cx="4963731" cy="369332"/>
          </a:xfrm>
          <a:prstGeom prst="rect">
            <a:avLst/>
          </a:prstGeom>
        </p:spPr>
        <p:txBody>
          <a:bodyPr wrap="none">
            <a:spAutoFit/>
          </a:bodyPr>
          <a:lstStyle/>
          <a:p>
            <a:r>
              <a:rPr lang="en-US" dirty="0">
                <a:solidFill>
                  <a:srgbClr val="427BAA"/>
                </a:solidFill>
                <a:latin typeface="Arimo" panose="020B0604020202020204" charset="0"/>
                <a:ea typeface="Arimo" panose="020B0604020202020204" charset="0"/>
                <a:cs typeface="Arimo" panose="020B0604020202020204" charset="0"/>
              </a:rPr>
              <a:t>European Federation of Periodontology. 2019. </a:t>
            </a:r>
            <a:endParaRPr lang="en-US" dirty="0"/>
          </a:p>
        </p:txBody>
      </p:sp>
    </p:spTree>
    <p:extLst>
      <p:ext uri="{BB962C8B-B14F-4D97-AF65-F5344CB8AC3E}">
        <p14:creationId xmlns:p14="http://schemas.microsoft.com/office/powerpoint/2010/main" val="334325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3551444" y="6906765"/>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2016048">
            <a:off x="13461855" y="861667"/>
            <a:ext cx="8465202" cy="2116301"/>
          </a:xfrm>
          <a:custGeom>
            <a:avLst/>
            <a:gdLst/>
            <a:ahLst/>
            <a:cxnLst/>
            <a:rect l="l" t="t" r="r" b="b"/>
            <a:pathLst>
              <a:path w="8465202" h="2116301">
                <a:moveTo>
                  <a:pt x="0" y="0"/>
                </a:moveTo>
                <a:lnTo>
                  <a:pt x="8465202" y="0"/>
                </a:lnTo>
                <a:lnTo>
                  <a:pt x="8465202" y="2116300"/>
                </a:lnTo>
                <a:lnTo>
                  <a:pt x="0" y="2116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5893261" y="552498"/>
            <a:ext cx="11542489" cy="9436765"/>
          </a:xfrm>
          <a:custGeom>
            <a:avLst/>
            <a:gdLst/>
            <a:ahLst/>
            <a:cxnLst/>
            <a:rect l="l" t="t" r="r" b="b"/>
            <a:pathLst>
              <a:path w="11542489" h="9436765">
                <a:moveTo>
                  <a:pt x="0" y="0"/>
                </a:moveTo>
                <a:lnTo>
                  <a:pt x="11542489" y="0"/>
                </a:lnTo>
                <a:lnTo>
                  <a:pt x="11542489" y="9436765"/>
                </a:lnTo>
                <a:lnTo>
                  <a:pt x="0" y="9436765"/>
                </a:lnTo>
                <a:lnTo>
                  <a:pt x="0" y="0"/>
                </a:lnTo>
                <a:close/>
              </a:path>
            </a:pathLst>
          </a:custGeom>
          <a:blipFill>
            <a:blip r:embed="rId7"/>
            <a:stretch>
              <a:fillRect/>
            </a:stretch>
          </a:blipFill>
        </p:spPr>
      </p:sp>
      <p:sp>
        <p:nvSpPr>
          <p:cNvPr id="5" name="TextBox 5"/>
          <p:cNvSpPr txBox="1"/>
          <p:nvPr/>
        </p:nvSpPr>
        <p:spPr>
          <a:xfrm>
            <a:off x="731790" y="1409594"/>
            <a:ext cx="2752626" cy="906145"/>
          </a:xfrm>
          <a:prstGeom prst="rect">
            <a:avLst/>
          </a:prstGeom>
        </p:spPr>
        <p:txBody>
          <a:bodyPr lIns="0" tIns="0" rIns="0" bIns="0" rtlCol="0" anchor="t">
            <a:spAutoFit/>
          </a:bodyPr>
          <a:lstStyle/>
          <a:p>
            <a:pPr algn="ctr">
              <a:lnSpc>
                <a:spcPts val="7279"/>
              </a:lnSpc>
            </a:pPr>
            <a:r>
              <a:rPr lang="en-US" sz="5199">
                <a:solidFill>
                  <a:srgbClr val="427BAA"/>
                </a:solidFill>
                <a:latin typeface="Arimo Bold"/>
              </a:rPr>
              <a:t>CASE #1</a:t>
            </a:r>
          </a:p>
        </p:txBody>
      </p:sp>
      <p:sp>
        <p:nvSpPr>
          <p:cNvPr id="6" name="TextBox 6"/>
          <p:cNvSpPr txBox="1"/>
          <p:nvPr/>
        </p:nvSpPr>
        <p:spPr>
          <a:xfrm>
            <a:off x="810220" y="3549667"/>
            <a:ext cx="2794595" cy="1253490"/>
          </a:xfrm>
          <a:prstGeom prst="rect">
            <a:avLst/>
          </a:prstGeom>
        </p:spPr>
        <p:txBody>
          <a:bodyPr lIns="0" tIns="0" rIns="0" bIns="0" rtlCol="0" anchor="t">
            <a:spAutoFit/>
          </a:bodyPr>
          <a:lstStyle/>
          <a:p>
            <a:pPr>
              <a:lnSpc>
                <a:spcPts val="3359"/>
              </a:lnSpc>
            </a:pPr>
            <a:r>
              <a:rPr lang="en-US" sz="2400">
                <a:solidFill>
                  <a:srgbClr val="427BAA"/>
                </a:solidFill>
                <a:latin typeface="Arimo Bold"/>
              </a:rPr>
              <a:t>20 year old female</a:t>
            </a:r>
          </a:p>
          <a:p>
            <a:pPr>
              <a:lnSpc>
                <a:spcPts val="3359"/>
              </a:lnSpc>
            </a:pPr>
            <a:r>
              <a:rPr lang="en-US" sz="2400">
                <a:solidFill>
                  <a:srgbClr val="427BAA"/>
                </a:solidFill>
                <a:latin typeface="Arimo Bold"/>
              </a:rPr>
              <a:t>Established patient</a:t>
            </a:r>
          </a:p>
          <a:p>
            <a:pPr>
              <a:lnSpc>
                <a:spcPts val="3359"/>
              </a:lnSpc>
            </a:pPr>
            <a:r>
              <a:rPr lang="en-US" sz="2400">
                <a:solidFill>
                  <a:srgbClr val="427BAA"/>
                </a:solidFill>
                <a:latin typeface="Arimo Bold"/>
              </a:rPr>
              <a:t>Overdue 1 year</a:t>
            </a:r>
          </a:p>
        </p:txBody>
      </p:sp>
      <p:sp>
        <p:nvSpPr>
          <p:cNvPr id="7" name="TextBox 7"/>
          <p:cNvSpPr txBox="1"/>
          <p:nvPr/>
        </p:nvSpPr>
        <p:spPr>
          <a:xfrm>
            <a:off x="835051" y="5491655"/>
            <a:ext cx="2546103" cy="2091690"/>
          </a:xfrm>
          <a:prstGeom prst="rect">
            <a:avLst/>
          </a:prstGeom>
        </p:spPr>
        <p:txBody>
          <a:bodyPr lIns="0" tIns="0" rIns="0" bIns="0" rtlCol="0" anchor="t">
            <a:spAutoFit/>
          </a:bodyPr>
          <a:lstStyle/>
          <a:p>
            <a:pPr>
              <a:lnSpc>
                <a:spcPts val="3359"/>
              </a:lnSpc>
            </a:pPr>
            <a:r>
              <a:rPr lang="en-US" sz="2400">
                <a:solidFill>
                  <a:srgbClr val="427BAA"/>
                </a:solidFill>
                <a:latin typeface="Arimo Bold"/>
              </a:rPr>
              <a:t>Medical History</a:t>
            </a:r>
          </a:p>
          <a:p>
            <a:pPr>
              <a:lnSpc>
                <a:spcPts val="3359"/>
              </a:lnSpc>
            </a:pPr>
            <a:r>
              <a:rPr lang="en-US" sz="2400">
                <a:solidFill>
                  <a:srgbClr val="427BAA"/>
                </a:solidFill>
                <a:latin typeface="Arimo Bold"/>
              </a:rPr>
              <a:t>No chronic diseases illnesses checked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3004034" y="6692238"/>
            <a:ext cx="6008069" cy="6164996"/>
          </a:xfrm>
          <a:custGeom>
            <a:avLst/>
            <a:gdLst/>
            <a:ahLst/>
            <a:cxnLst/>
            <a:rect l="l" t="t" r="r" b="b"/>
            <a:pathLst>
              <a:path w="6008069" h="6164996">
                <a:moveTo>
                  <a:pt x="0" y="0"/>
                </a:moveTo>
                <a:lnTo>
                  <a:pt x="6008068" y="0"/>
                </a:lnTo>
                <a:lnTo>
                  <a:pt x="6008068"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2016048">
            <a:off x="13616748" y="280431"/>
            <a:ext cx="8465202" cy="2116301"/>
          </a:xfrm>
          <a:custGeom>
            <a:avLst/>
            <a:gdLst/>
            <a:ahLst/>
            <a:cxnLst/>
            <a:rect l="l" t="t" r="r" b="b"/>
            <a:pathLst>
              <a:path w="8465202" h="2116301">
                <a:moveTo>
                  <a:pt x="0" y="0"/>
                </a:moveTo>
                <a:lnTo>
                  <a:pt x="8465202" y="0"/>
                </a:lnTo>
                <a:lnTo>
                  <a:pt x="8465202" y="2116300"/>
                </a:lnTo>
                <a:lnTo>
                  <a:pt x="0" y="2116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7079867" y="758603"/>
            <a:ext cx="9839849" cy="8769794"/>
          </a:xfrm>
          <a:custGeom>
            <a:avLst/>
            <a:gdLst/>
            <a:ahLst/>
            <a:cxnLst/>
            <a:rect l="l" t="t" r="r" b="b"/>
            <a:pathLst>
              <a:path w="9839849" h="8769794">
                <a:moveTo>
                  <a:pt x="0" y="0"/>
                </a:moveTo>
                <a:lnTo>
                  <a:pt x="9839849" y="0"/>
                </a:lnTo>
                <a:lnTo>
                  <a:pt x="9839849" y="8769794"/>
                </a:lnTo>
                <a:lnTo>
                  <a:pt x="0" y="8769794"/>
                </a:lnTo>
                <a:lnTo>
                  <a:pt x="0" y="0"/>
                </a:lnTo>
                <a:close/>
              </a:path>
            </a:pathLst>
          </a:custGeom>
          <a:blipFill>
            <a:blip r:embed="rId7"/>
            <a:stretch>
              <a:fillRect/>
            </a:stretch>
          </a:blipFill>
        </p:spPr>
      </p:sp>
      <p:sp>
        <p:nvSpPr>
          <p:cNvPr id="5" name="TextBox 5"/>
          <p:cNvSpPr txBox="1"/>
          <p:nvPr/>
        </p:nvSpPr>
        <p:spPr>
          <a:xfrm>
            <a:off x="729080" y="1770798"/>
            <a:ext cx="5206511" cy="1830070"/>
          </a:xfrm>
          <a:prstGeom prst="rect">
            <a:avLst/>
          </a:prstGeom>
        </p:spPr>
        <p:txBody>
          <a:bodyPr lIns="0" tIns="0" rIns="0" bIns="0" rtlCol="0" anchor="t">
            <a:spAutoFit/>
          </a:bodyPr>
          <a:lstStyle/>
          <a:p>
            <a:pPr>
              <a:lnSpc>
                <a:spcPts val="7279"/>
              </a:lnSpc>
            </a:pPr>
            <a:r>
              <a:rPr lang="en-US" sz="5199">
                <a:solidFill>
                  <a:srgbClr val="427BAA"/>
                </a:solidFill>
                <a:latin typeface="Arimo"/>
              </a:rPr>
              <a:t>Incomplete Periodontal Chart </a:t>
            </a:r>
          </a:p>
        </p:txBody>
      </p:sp>
      <p:sp>
        <p:nvSpPr>
          <p:cNvPr id="6" name="TextBox 6"/>
          <p:cNvSpPr txBox="1"/>
          <p:nvPr/>
        </p:nvSpPr>
        <p:spPr>
          <a:xfrm>
            <a:off x="729080" y="5399048"/>
            <a:ext cx="5935591" cy="2753995"/>
          </a:xfrm>
          <a:prstGeom prst="rect">
            <a:avLst/>
          </a:prstGeom>
        </p:spPr>
        <p:txBody>
          <a:bodyPr lIns="0" tIns="0" rIns="0" bIns="0" rtlCol="0" anchor="t">
            <a:spAutoFit/>
          </a:bodyPr>
          <a:lstStyle/>
          <a:p>
            <a:pPr>
              <a:lnSpc>
                <a:spcPts val="7279"/>
              </a:lnSpc>
            </a:pPr>
            <a:r>
              <a:rPr lang="en-US" sz="5199">
                <a:solidFill>
                  <a:srgbClr val="427BAA"/>
                </a:solidFill>
                <a:latin typeface="Arimo"/>
              </a:rPr>
              <a:t>Recommended diagnosis and treatment plan?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2016048">
            <a:off x="13461855" y="861667"/>
            <a:ext cx="8465202" cy="2116301"/>
          </a:xfrm>
          <a:custGeom>
            <a:avLst/>
            <a:gdLst/>
            <a:ahLst/>
            <a:cxnLst/>
            <a:rect l="l" t="t" r="r" b="b"/>
            <a:pathLst>
              <a:path w="8465202" h="2116301">
                <a:moveTo>
                  <a:pt x="0" y="0"/>
                </a:moveTo>
                <a:lnTo>
                  <a:pt x="8465202" y="0"/>
                </a:lnTo>
                <a:lnTo>
                  <a:pt x="8465202" y="2116300"/>
                </a:lnTo>
                <a:lnTo>
                  <a:pt x="0" y="21163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723393" y="465347"/>
            <a:ext cx="14971063" cy="9616078"/>
          </a:xfrm>
          <a:custGeom>
            <a:avLst/>
            <a:gdLst/>
            <a:ahLst/>
            <a:cxnLst/>
            <a:rect l="l" t="t" r="r" b="b"/>
            <a:pathLst>
              <a:path w="14971063" h="9616078">
                <a:moveTo>
                  <a:pt x="0" y="0"/>
                </a:moveTo>
                <a:lnTo>
                  <a:pt x="14971063" y="0"/>
                </a:lnTo>
                <a:lnTo>
                  <a:pt x="14971063" y="9616078"/>
                </a:lnTo>
                <a:lnTo>
                  <a:pt x="0" y="9616078"/>
                </a:lnTo>
                <a:lnTo>
                  <a:pt x="0" y="0"/>
                </a:lnTo>
                <a:close/>
              </a:path>
            </a:pathLst>
          </a:custGeom>
          <a:blipFill>
            <a:blip r:embed="rId5"/>
            <a:stretch>
              <a:fillRect/>
            </a:stretch>
          </a:blipFill>
        </p:spPr>
      </p:sp>
      <p:sp>
        <p:nvSpPr>
          <p:cNvPr id="4" name="TextBox 4"/>
          <p:cNvSpPr txBox="1"/>
          <p:nvPr/>
        </p:nvSpPr>
        <p:spPr>
          <a:xfrm>
            <a:off x="470354" y="4301200"/>
            <a:ext cx="2105810" cy="1830070"/>
          </a:xfrm>
          <a:prstGeom prst="rect">
            <a:avLst/>
          </a:prstGeom>
        </p:spPr>
        <p:txBody>
          <a:bodyPr lIns="0" tIns="0" rIns="0" bIns="0" rtlCol="0" anchor="t">
            <a:spAutoFit/>
          </a:bodyPr>
          <a:lstStyle/>
          <a:p>
            <a:pPr algn="ctr">
              <a:lnSpc>
                <a:spcPts val="7279"/>
              </a:lnSpc>
            </a:pPr>
            <a:r>
              <a:rPr lang="en-US" sz="5199">
                <a:solidFill>
                  <a:srgbClr val="427BAA"/>
                </a:solidFill>
                <a:latin typeface="Arimo"/>
              </a:rPr>
              <a:t>6 Series</a:t>
            </a:r>
            <a:r>
              <a:rPr lang="en-US" sz="5199">
                <a:solidFill>
                  <a:srgbClr val="427BAA"/>
                </a:solidFill>
                <a:latin typeface="Arimo Bold"/>
              </a:rPr>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2736240" y="5866266"/>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2016048">
            <a:off x="13243723" y="405543"/>
            <a:ext cx="8465202" cy="2116301"/>
          </a:xfrm>
          <a:custGeom>
            <a:avLst/>
            <a:gdLst/>
            <a:ahLst/>
            <a:cxnLst/>
            <a:rect l="l" t="t" r="r" b="b"/>
            <a:pathLst>
              <a:path w="8465202" h="2116301">
                <a:moveTo>
                  <a:pt x="0" y="0"/>
                </a:moveTo>
                <a:lnTo>
                  <a:pt x="8465203" y="0"/>
                </a:lnTo>
                <a:lnTo>
                  <a:pt x="8465203" y="2116300"/>
                </a:lnTo>
                <a:lnTo>
                  <a:pt x="0" y="2116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4285412" y="0"/>
            <a:ext cx="13448079" cy="9611540"/>
          </a:xfrm>
          <a:custGeom>
            <a:avLst/>
            <a:gdLst/>
            <a:ahLst/>
            <a:cxnLst/>
            <a:rect l="l" t="t" r="r" b="b"/>
            <a:pathLst>
              <a:path w="13448079" h="9611540">
                <a:moveTo>
                  <a:pt x="0" y="0"/>
                </a:moveTo>
                <a:lnTo>
                  <a:pt x="13448079" y="0"/>
                </a:lnTo>
                <a:lnTo>
                  <a:pt x="13448079" y="9611540"/>
                </a:lnTo>
                <a:lnTo>
                  <a:pt x="0" y="9611540"/>
                </a:lnTo>
                <a:lnTo>
                  <a:pt x="0" y="0"/>
                </a:lnTo>
                <a:close/>
              </a:path>
            </a:pathLst>
          </a:custGeom>
          <a:blipFill>
            <a:blip r:embed="rId7"/>
            <a:stretch>
              <a:fillRect/>
            </a:stretch>
          </a:blipFill>
        </p:spPr>
      </p:sp>
      <p:sp>
        <p:nvSpPr>
          <p:cNvPr id="5" name="Freeform 5"/>
          <p:cNvSpPr/>
          <p:nvPr/>
        </p:nvSpPr>
        <p:spPr>
          <a:xfrm>
            <a:off x="11182310" y="2573126"/>
            <a:ext cx="4314752" cy="324302"/>
          </a:xfrm>
          <a:custGeom>
            <a:avLst/>
            <a:gdLst/>
            <a:ahLst/>
            <a:cxnLst/>
            <a:rect l="l" t="t" r="r" b="b"/>
            <a:pathLst>
              <a:path w="4314752" h="324302">
                <a:moveTo>
                  <a:pt x="0" y="0"/>
                </a:moveTo>
                <a:lnTo>
                  <a:pt x="4314752" y="0"/>
                </a:lnTo>
                <a:lnTo>
                  <a:pt x="4314752" y="324302"/>
                </a:lnTo>
                <a:lnTo>
                  <a:pt x="0" y="324302"/>
                </a:lnTo>
                <a:lnTo>
                  <a:pt x="0" y="0"/>
                </a:lnTo>
                <a:close/>
              </a:path>
            </a:pathLst>
          </a:custGeom>
          <a:blipFill>
            <a:blip r:embed="rId8"/>
            <a:stretch>
              <a:fillRect b="-166094"/>
            </a:stretch>
          </a:blipFill>
        </p:spPr>
      </p:sp>
      <p:sp>
        <p:nvSpPr>
          <p:cNvPr id="6" name="TextBox 6"/>
          <p:cNvSpPr txBox="1"/>
          <p:nvPr/>
        </p:nvSpPr>
        <p:spPr>
          <a:xfrm>
            <a:off x="660139" y="1349393"/>
            <a:ext cx="2680196" cy="906145"/>
          </a:xfrm>
          <a:prstGeom prst="rect">
            <a:avLst/>
          </a:prstGeom>
        </p:spPr>
        <p:txBody>
          <a:bodyPr lIns="0" tIns="0" rIns="0" bIns="0" rtlCol="0" anchor="t">
            <a:spAutoFit/>
          </a:bodyPr>
          <a:lstStyle/>
          <a:p>
            <a:pPr algn="ctr">
              <a:lnSpc>
                <a:spcPts val="7279"/>
              </a:lnSpc>
            </a:pPr>
            <a:r>
              <a:rPr lang="en-US" sz="5199">
                <a:solidFill>
                  <a:srgbClr val="427BAA"/>
                </a:solidFill>
                <a:latin typeface="Arimo Bold"/>
              </a:rPr>
              <a:t>Case #2</a:t>
            </a:r>
            <a:r>
              <a:rPr lang="en-US" sz="5199">
                <a:solidFill>
                  <a:srgbClr val="000000"/>
                </a:solidFill>
                <a:latin typeface="Arimo Bold"/>
              </a:rPr>
              <a:t> </a:t>
            </a:r>
          </a:p>
        </p:txBody>
      </p:sp>
      <p:sp>
        <p:nvSpPr>
          <p:cNvPr id="7" name="TextBox 7"/>
          <p:cNvSpPr txBox="1"/>
          <p:nvPr/>
        </p:nvSpPr>
        <p:spPr>
          <a:xfrm>
            <a:off x="267794" y="3721190"/>
            <a:ext cx="4126677" cy="2112010"/>
          </a:xfrm>
          <a:prstGeom prst="rect">
            <a:avLst/>
          </a:prstGeom>
        </p:spPr>
        <p:txBody>
          <a:bodyPr lIns="0" tIns="0" rIns="0" bIns="0" rtlCol="0" anchor="t">
            <a:spAutoFit/>
          </a:bodyPr>
          <a:lstStyle/>
          <a:p>
            <a:pPr>
              <a:lnSpc>
                <a:spcPts val="4160"/>
              </a:lnSpc>
              <a:spcBef>
                <a:spcPct val="0"/>
              </a:spcBef>
            </a:pPr>
            <a:r>
              <a:rPr lang="en-US" sz="3200">
                <a:solidFill>
                  <a:srgbClr val="427BAA"/>
                </a:solidFill>
                <a:latin typeface="Arimo"/>
              </a:rPr>
              <a:t>22 year old male</a:t>
            </a:r>
          </a:p>
          <a:p>
            <a:pPr>
              <a:lnSpc>
                <a:spcPts val="4160"/>
              </a:lnSpc>
              <a:spcBef>
                <a:spcPct val="0"/>
              </a:spcBef>
            </a:pPr>
            <a:r>
              <a:rPr lang="en-US" sz="3200">
                <a:solidFill>
                  <a:srgbClr val="427BAA"/>
                </a:solidFill>
                <a:latin typeface="Arimo"/>
              </a:rPr>
              <a:t>Non smoker</a:t>
            </a:r>
          </a:p>
          <a:p>
            <a:pPr>
              <a:lnSpc>
                <a:spcPts val="4160"/>
              </a:lnSpc>
              <a:spcBef>
                <a:spcPct val="0"/>
              </a:spcBef>
            </a:pPr>
            <a:r>
              <a:rPr lang="en-US" sz="3200">
                <a:solidFill>
                  <a:srgbClr val="427BAA"/>
                </a:solidFill>
                <a:latin typeface="Arimo"/>
              </a:rPr>
              <a:t>Congenital Heart Disorder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3004034" y="6692238"/>
            <a:ext cx="6008069" cy="6164996"/>
          </a:xfrm>
          <a:custGeom>
            <a:avLst/>
            <a:gdLst/>
            <a:ahLst/>
            <a:cxnLst/>
            <a:rect l="l" t="t" r="r" b="b"/>
            <a:pathLst>
              <a:path w="6008069" h="6164996">
                <a:moveTo>
                  <a:pt x="0" y="0"/>
                </a:moveTo>
                <a:lnTo>
                  <a:pt x="6008068" y="0"/>
                </a:lnTo>
                <a:lnTo>
                  <a:pt x="6008068"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2016048">
            <a:off x="12852398" y="861667"/>
            <a:ext cx="8465202" cy="2116301"/>
          </a:xfrm>
          <a:custGeom>
            <a:avLst/>
            <a:gdLst/>
            <a:ahLst/>
            <a:cxnLst/>
            <a:rect l="l" t="t" r="r" b="b"/>
            <a:pathLst>
              <a:path w="8465202" h="2116301">
                <a:moveTo>
                  <a:pt x="0" y="0"/>
                </a:moveTo>
                <a:lnTo>
                  <a:pt x="8465203" y="0"/>
                </a:lnTo>
                <a:lnTo>
                  <a:pt x="8465203" y="2116300"/>
                </a:lnTo>
                <a:lnTo>
                  <a:pt x="0" y="2116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7791164" y="442603"/>
            <a:ext cx="10023796" cy="9401794"/>
          </a:xfrm>
          <a:custGeom>
            <a:avLst/>
            <a:gdLst/>
            <a:ahLst/>
            <a:cxnLst/>
            <a:rect l="l" t="t" r="r" b="b"/>
            <a:pathLst>
              <a:path w="10023796" h="9401794">
                <a:moveTo>
                  <a:pt x="0" y="0"/>
                </a:moveTo>
                <a:lnTo>
                  <a:pt x="10023796" y="0"/>
                </a:lnTo>
                <a:lnTo>
                  <a:pt x="10023796" y="9401794"/>
                </a:lnTo>
                <a:lnTo>
                  <a:pt x="0" y="9401794"/>
                </a:lnTo>
                <a:lnTo>
                  <a:pt x="0" y="0"/>
                </a:lnTo>
                <a:close/>
              </a:path>
            </a:pathLst>
          </a:custGeom>
          <a:blipFill>
            <a:blip r:embed="rId7"/>
            <a:stretch>
              <a:fillRect/>
            </a:stretch>
          </a:blipFill>
        </p:spPr>
      </p:sp>
      <p:sp>
        <p:nvSpPr>
          <p:cNvPr id="5" name="TextBox 5"/>
          <p:cNvSpPr txBox="1"/>
          <p:nvPr/>
        </p:nvSpPr>
        <p:spPr>
          <a:xfrm>
            <a:off x="1290340" y="4607203"/>
            <a:ext cx="5322491" cy="906145"/>
          </a:xfrm>
          <a:prstGeom prst="rect">
            <a:avLst/>
          </a:prstGeom>
        </p:spPr>
        <p:txBody>
          <a:bodyPr lIns="0" tIns="0" rIns="0" bIns="0" rtlCol="0" anchor="t">
            <a:spAutoFit/>
          </a:bodyPr>
          <a:lstStyle/>
          <a:p>
            <a:pPr algn="ctr">
              <a:lnSpc>
                <a:spcPts val="7279"/>
              </a:lnSpc>
            </a:pPr>
            <a:r>
              <a:rPr lang="en-US" sz="5199">
                <a:solidFill>
                  <a:srgbClr val="427BAA"/>
                </a:solidFill>
                <a:latin typeface="Arimo"/>
              </a:rPr>
              <a:t>Periodontal Chart</a:t>
            </a:r>
            <a:r>
              <a:rPr lang="en-US" sz="5199">
                <a:solidFill>
                  <a:srgbClr val="427BAA"/>
                </a:solidFill>
                <a:latin typeface="Arimo Bold"/>
              </a:rPr>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331765" y="1919817"/>
            <a:ext cx="17610059" cy="7338483"/>
          </a:xfrm>
          <a:custGeom>
            <a:avLst/>
            <a:gdLst/>
            <a:ahLst/>
            <a:cxnLst/>
            <a:rect l="l" t="t" r="r" b="b"/>
            <a:pathLst>
              <a:path w="17610059" h="7338483">
                <a:moveTo>
                  <a:pt x="0" y="0"/>
                </a:moveTo>
                <a:lnTo>
                  <a:pt x="17610059" y="0"/>
                </a:lnTo>
                <a:lnTo>
                  <a:pt x="17610059" y="7338483"/>
                </a:lnTo>
                <a:lnTo>
                  <a:pt x="0" y="7338483"/>
                </a:lnTo>
                <a:lnTo>
                  <a:pt x="0" y="0"/>
                </a:lnTo>
                <a:close/>
              </a:path>
            </a:pathLst>
          </a:custGeom>
          <a:blipFill>
            <a:blip r:embed="rId3"/>
            <a:stretch>
              <a:fillRect/>
            </a:stretch>
          </a:blipFill>
        </p:spPr>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3004034" y="6692238"/>
            <a:ext cx="6008069" cy="6164996"/>
          </a:xfrm>
          <a:custGeom>
            <a:avLst/>
            <a:gdLst/>
            <a:ahLst/>
            <a:cxnLst/>
            <a:rect l="l" t="t" r="r" b="b"/>
            <a:pathLst>
              <a:path w="6008069" h="6164996">
                <a:moveTo>
                  <a:pt x="0" y="0"/>
                </a:moveTo>
                <a:lnTo>
                  <a:pt x="6008068" y="0"/>
                </a:lnTo>
                <a:lnTo>
                  <a:pt x="6008068"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2016048">
            <a:off x="13026699" y="135207"/>
            <a:ext cx="8465202" cy="2116301"/>
          </a:xfrm>
          <a:custGeom>
            <a:avLst/>
            <a:gdLst/>
            <a:ahLst/>
            <a:cxnLst/>
            <a:rect l="l" t="t" r="r" b="b"/>
            <a:pathLst>
              <a:path w="8465202" h="2116301">
                <a:moveTo>
                  <a:pt x="0" y="0"/>
                </a:moveTo>
                <a:lnTo>
                  <a:pt x="8465202" y="0"/>
                </a:lnTo>
                <a:lnTo>
                  <a:pt x="8465202" y="2116301"/>
                </a:lnTo>
                <a:lnTo>
                  <a:pt x="0" y="21163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3774254" y="792222"/>
            <a:ext cx="14181820" cy="9442252"/>
          </a:xfrm>
          <a:custGeom>
            <a:avLst/>
            <a:gdLst/>
            <a:ahLst/>
            <a:cxnLst/>
            <a:rect l="l" t="t" r="r" b="b"/>
            <a:pathLst>
              <a:path w="14181820" h="9442252">
                <a:moveTo>
                  <a:pt x="0" y="0"/>
                </a:moveTo>
                <a:lnTo>
                  <a:pt x="14181820" y="0"/>
                </a:lnTo>
                <a:lnTo>
                  <a:pt x="14181820" y="9442252"/>
                </a:lnTo>
                <a:lnTo>
                  <a:pt x="0" y="9442252"/>
                </a:lnTo>
                <a:lnTo>
                  <a:pt x="0" y="0"/>
                </a:lnTo>
                <a:close/>
              </a:path>
            </a:pathLst>
          </a:custGeom>
          <a:blipFill>
            <a:blip r:embed="rId7"/>
            <a:stretch>
              <a:fillRect/>
            </a:stretch>
          </a:blipFill>
        </p:spPr>
      </p:sp>
      <p:sp>
        <p:nvSpPr>
          <p:cNvPr id="5" name="TextBox 5"/>
          <p:cNvSpPr txBox="1"/>
          <p:nvPr/>
        </p:nvSpPr>
        <p:spPr>
          <a:xfrm>
            <a:off x="268657" y="1499001"/>
            <a:ext cx="3358065" cy="2739389"/>
          </a:xfrm>
          <a:prstGeom prst="rect">
            <a:avLst/>
          </a:prstGeom>
        </p:spPr>
        <p:txBody>
          <a:bodyPr lIns="0" tIns="0" rIns="0" bIns="0" rtlCol="0" anchor="t">
            <a:spAutoFit/>
          </a:bodyPr>
          <a:lstStyle/>
          <a:p>
            <a:pPr>
              <a:lnSpc>
                <a:spcPts val="5460"/>
              </a:lnSpc>
            </a:pPr>
            <a:r>
              <a:rPr lang="en-US" sz="3900">
                <a:solidFill>
                  <a:srgbClr val="427BAA"/>
                </a:solidFill>
                <a:latin typeface="Arimo"/>
              </a:rPr>
              <a:t>60 year old male</a:t>
            </a:r>
          </a:p>
          <a:p>
            <a:pPr>
              <a:lnSpc>
                <a:spcPts val="5460"/>
              </a:lnSpc>
            </a:pPr>
            <a:r>
              <a:rPr lang="en-US" sz="3900">
                <a:solidFill>
                  <a:srgbClr val="427BAA"/>
                </a:solidFill>
                <a:latin typeface="Arimo"/>
              </a:rPr>
              <a:t>Periodontal Maintenance</a:t>
            </a:r>
            <a:r>
              <a:rPr lang="en-US" sz="3900">
                <a:solidFill>
                  <a:srgbClr val="000000"/>
                </a:solidFill>
                <a:latin typeface="Arimo Bold"/>
              </a:rPr>
              <a:t> </a:t>
            </a:r>
          </a:p>
        </p:txBody>
      </p:sp>
      <p:sp>
        <p:nvSpPr>
          <p:cNvPr id="6" name="TextBox 6"/>
          <p:cNvSpPr txBox="1"/>
          <p:nvPr/>
        </p:nvSpPr>
        <p:spPr>
          <a:xfrm>
            <a:off x="147533" y="5784764"/>
            <a:ext cx="3626721" cy="1367789"/>
          </a:xfrm>
          <a:prstGeom prst="rect">
            <a:avLst/>
          </a:prstGeom>
        </p:spPr>
        <p:txBody>
          <a:bodyPr lIns="0" tIns="0" rIns="0" bIns="0" rtlCol="0" anchor="t">
            <a:spAutoFit/>
          </a:bodyPr>
          <a:lstStyle/>
          <a:p>
            <a:pPr>
              <a:lnSpc>
                <a:spcPts val="5460"/>
              </a:lnSpc>
            </a:pPr>
            <a:r>
              <a:rPr lang="en-US" sz="3900">
                <a:solidFill>
                  <a:srgbClr val="427BAA"/>
                </a:solidFill>
                <a:latin typeface="Arimo"/>
              </a:rPr>
              <a:t>No Health Issues Noted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7475850" y="197396"/>
            <a:ext cx="10509311" cy="9531117"/>
          </a:xfrm>
          <a:custGeom>
            <a:avLst/>
            <a:gdLst/>
            <a:ahLst/>
            <a:cxnLst/>
            <a:rect l="l" t="t" r="r" b="b"/>
            <a:pathLst>
              <a:path w="10509311" h="9531117">
                <a:moveTo>
                  <a:pt x="0" y="0"/>
                </a:moveTo>
                <a:lnTo>
                  <a:pt x="10509311" y="0"/>
                </a:lnTo>
                <a:lnTo>
                  <a:pt x="10509311" y="9531117"/>
                </a:lnTo>
                <a:lnTo>
                  <a:pt x="0" y="9531117"/>
                </a:lnTo>
                <a:lnTo>
                  <a:pt x="0" y="0"/>
                </a:lnTo>
                <a:close/>
              </a:path>
            </a:pathLst>
          </a:custGeom>
          <a:blipFill>
            <a:blip r:embed="rId3"/>
            <a:stretch>
              <a:fillRect/>
            </a:stretch>
          </a:blipFill>
        </p:spPr>
      </p:sp>
      <p:sp>
        <p:nvSpPr>
          <p:cNvPr id="3" name="TextBox 3"/>
          <p:cNvSpPr txBox="1"/>
          <p:nvPr/>
        </p:nvSpPr>
        <p:spPr>
          <a:xfrm>
            <a:off x="686474" y="505732"/>
            <a:ext cx="4239333" cy="1830070"/>
          </a:xfrm>
          <a:prstGeom prst="rect">
            <a:avLst/>
          </a:prstGeom>
        </p:spPr>
        <p:txBody>
          <a:bodyPr lIns="0" tIns="0" rIns="0" bIns="0" rtlCol="0" anchor="t">
            <a:spAutoFit/>
          </a:bodyPr>
          <a:lstStyle/>
          <a:p>
            <a:pPr>
              <a:lnSpc>
                <a:spcPts val="7279"/>
              </a:lnSpc>
            </a:pPr>
            <a:r>
              <a:rPr lang="en-US" sz="5199">
                <a:solidFill>
                  <a:srgbClr val="427BAA"/>
                </a:solidFill>
                <a:latin typeface="Arimo"/>
              </a:rPr>
              <a:t>Periodontal Chart</a:t>
            </a:r>
          </a:p>
        </p:txBody>
      </p:sp>
      <p:sp>
        <p:nvSpPr>
          <p:cNvPr id="4" name="TextBox 4"/>
          <p:cNvSpPr txBox="1"/>
          <p:nvPr/>
        </p:nvSpPr>
        <p:spPr>
          <a:xfrm>
            <a:off x="686474" y="3460957"/>
            <a:ext cx="2220913" cy="1830070"/>
          </a:xfrm>
          <a:prstGeom prst="rect">
            <a:avLst/>
          </a:prstGeom>
        </p:spPr>
        <p:txBody>
          <a:bodyPr lIns="0" tIns="0" rIns="0" bIns="0" rtlCol="0" anchor="t">
            <a:spAutoFit/>
          </a:bodyPr>
          <a:lstStyle/>
          <a:p>
            <a:pPr algn="ctr">
              <a:lnSpc>
                <a:spcPts val="7279"/>
              </a:lnSpc>
            </a:pPr>
            <a:r>
              <a:rPr lang="en-US" sz="5199">
                <a:solidFill>
                  <a:srgbClr val="427BAA"/>
                </a:solidFill>
                <a:latin typeface="Arimo"/>
              </a:rPr>
              <a:t>CAL =6</a:t>
            </a:r>
          </a:p>
          <a:p>
            <a:pPr>
              <a:lnSpc>
                <a:spcPts val="7279"/>
              </a:lnSpc>
            </a:pPr>
            <a:r>
              <a:rPr lang="en-US" sz="5199">
                <a:solidFill>
                  <a:srgbClr val="427BAA"/>
                </a:solidFill>
                <a:latin typeface="Arimo"/>
              </a:rPr>
              <a:t>PD=6</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2022372" y="558661"/>
            <a:ext cx="15725395" cy="9546823"/>
          </a:xfrm>
          <a:custGeom>
            <a:avLst/>
            <a:gdLst/>
            <a:ahLst/>
            <a:cxnLst/>
            <a:rect l="l" t="t" r="r" b="b"/>
            <a:pathLst>
              <a:path w="15725395" h="9546823">
                <a:moveTo>
                  <a:pt x="0" y="0"/>
                </a:moveTo>
                <a:lnTo>
                  <a:pt x="15725395" y="0"/>
                </a:lnTo>
                <a:lnTo>
                  <a:pt x="15725395" y="9546824"/>
                </a:lnTo>
                <a:lnTo>
                  <a:pt x="0" y="9546824"/>
                </a:lnTo>
                <a:lnTo>
                  <a:pt x="0" y="0"/>
                </a:lnTo>
                <a:close/>
              </a:path>
            </a:pathLst>
          </a:custGeom>
          <a:blipFill>
            <a:blip r:embed="rId3"/>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6592719">
            <a:off x="-32234" y="7204502"/>
            <a:ext cx="6008069" cy="6164996"/>
          </a:xfrm>
          <a:custGeom>
            <a:avLst/>
            <a:gdLst/>
            <a:ahLst/>
            <a:cxnLst/>
            <a:rect l="l" t="t" r="r" b="b"/>
            <a:pathLst>
              <a:path w="6008069" h="6164996">
                <a:moveTo>
                  <a:pt x="0" y="0"/>
                </a:moveTo>
                <a:lnTo>
                  <a:pt x="6008068" y="0"/>
                </a:lnTo>
                <a:lnTo>
                  <a:pt x="6008068"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477259" y="1366030"/>
            <a:ext cx="1238434" cy="8756422"/>
            <a:chOff x="0" y="0"/>
            <a:chExt cx="414187" cy="2928531"/>
          </a:xfrm>
        </p:grpSpPr>
        <p:sp>
          <p:nvSpPr>
            <p:cNvPr id="4" name="Freeform 4"/>
            <p:cNvSpPr/>
            <p:nvPr/>
          </p:nvSpPr>
          <p:spPr>
            <a:xfrm>
              <a:off x="0" y="0"/>
              <a:ext cx="414187" cy="2928531"/>
            </a:xfrm>
            <a:custGeom>
              <a:avLst/>
              <a:gdLst/>
              <a:ahLst/>
              <a:cxnLst/>
              <a:rect l="l" t="t" r="r" b="b"/>
              <a:pathLst>
                <a:path w="414187" h="2928531">
                  <a:moveTo>
                    <a:pt x="0" y="0"/>
                  </a:moveTo>
                  <a:lnTo>
                    <a:pt x="414187" y="0"/>
                  </a:lnTo>
                  <a:lnTo>
                    <a:pt x="414187" y="2928531"/>
                  </a:lnTo>
                  <a:lnTo>
                    <a:pt x="0" y="2928531"/>
                  </a:lnTo>
                  <a:close/>
                </a:path>
              </a:pathLst>
            </a:custGeom>
            <a:solidFill>
              <a:srgbClr val="B1CFB5"/>
            </a:solidFill>
          </p:spPr>
        </p:sp>
        <p:sp>
          <p:nvSpPr>
            <p:cNvPr id="5" name="TextBox 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6" name="TextBox 6"/>
          <p:cNvSpPr txBox="1"/>
          <p:nvPr/>
        </p:nvSpPr>
        <p:spPr>
          <a:xfrm>
            <a:off x="5799678" y="274178"/>
            <a:ext cx="6450296" cy="1135685"/>
          </a:xfrm>
          <a:prstGeom prst="rect">
            <a:avLst/>
          </a:prstGeom>
        </p:spPr>
        <p:txBody>
          <a:bodyPr lIns="0" tIns="0" rIns="0" bIns="0" rtlCol="0" anchor="t">
            <a:spAutoFit/>
          </a:bodyPr>
          <a:lstStyle/>
          <a:p>
            <a:pPr algn="ctr">
              <a:lnSpc>
                <a:spcPts val="9066"/>
              </a:lnSpc>
            </a:pPr>
            <a:r>
              <a:rPr lang="en-US" sz="6569" spc="643">
                <a:solidFill>
                  <a:srgbClr val="427BAA"/>
                </a:solidFill>
                <a:latin typeface="Arimo Bold"/>
              </a:rPr>
              <a:t>OBJECTIVES</a:t>
            </a:r>
          </a:p>
        </p:txBody>
      </p:sp>
      <p:sp>
        <p:nvSpPr>
          <p:cNvPr id="7" name="Freeform 7"/>
          <p:cNvSpPr/>
          <p:nvPr/>
        </p:nvSpPr>
        <p:spPr>
          <a:xfrm rot="2016048">
            <a:off x="13026699" y="1122799"/>
            <a:ext cx="8465202" cy="2116301"/>
          </a:xfrm>
          <a:custGeom>
            <a:avLst/>
            <a:gdLst/>
            <a:ahLst/>
            <a:cxnLst/>
            <a:rect l="l" t="t" r="r" b="b"/>
            <a:pathLst>
              <a:path w="8465202" h="2116301">
                <a:moveTo>
                  <a:pt x="0" y="0"/>
                </a:moveTo>
                <a:lnTo>
                  <a:pt x="8465202" y="0"/>
                </a:lnTo>
                <a:lnTo>
                  <a:pt x="8465202" y="2116301"/>
                </a:lnTo>
                <a:lnTo>
                  <a:pt x="0" y="21163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727446" y="2161900"/>
            <a:ext cx="738060" cy="529114"/>
          </a:xfrm>
          <a:prstGeom prst="rect">
            <a:avLst/>
          </a:prstGeom>
        </p:spPr>
        <p:txBody>
          <a:bodyPr lIns="0" tIns="0" rIns="0" bIns="0" rtlCol="0" anchor="t">
            <a:spAutoFit/>
          </a:bodyPr>
          <a:lstStyle/>
          <a:p>
            <a:pPr algn="ctr">
              <a:lnSpc>
                <a:spcPts val="4036"/>
              </a:lnSpc>
            </a:pPr>
            <a:r>
              <a:rPr lang="en-US" sz="3364">
                <a:solidFill>
                  <a:srgbClr val="427BAA"/>
                </a:solidFill>
                <a:latin typeface="Arimo Bold Italics"/>
              </a:rPr>
              <a:t>01</a:t>
            </a:r>
          </a:p>
        </p:txBody>
      </p:sp>
      <p:sp>
        <p:nvSpPr>
          <p:cNvPr id="9" name="TextBox 9"/>
          <p:cNvSpPr txBox="1"/>
          <p:nvPr/>
        </p:nvSpPr>
        <p:spPr>
          <a:xfrm>
            <a:off x="659670" y="3345372"/>
            <a:ext cx="738060" cy="529114"/>
          </a:xfrm>
          <a:prstGeom prst="rect">
            <a:avLst/>
          </a:prstGeom>
        </p:spPr>
        <p:txBody>
          <a:bodyPr lIns="0" tIns="0" rIns="0" bIns="0" rtlCol="0" anchor="t">
            <a:spAutoFit/>
          </a:bodyPr>
          <a:lstStyle/>
          <a:p>
            <a:pPr algn="ctr">
              <a:lnSpc>
                <a:spcPts val="4036"/>
              </a:lnSpc>
            </a:pPr>
            <a:r>
              <a:rPr lang="en-US" sz="3364">
                <a:solidFill>
                  <a:srgbClr val="427BAA"/>
                </a:solidFill>
                <a:latin typeface="Arimo Bold Italics"/>
              </a:rPr>
              <a:t>02</a:t>
            </a:r>
          </a:p>
        </p:txBody>
      </p:sp>
      <p:sp>
        <p:nvSpPr>
          <p:cNvPr id="10" name="TextBox 10"/>
          <p:cNvSpPr txBox="1"/>
          <p:nvPr/>
        </p:nvSpPr>
        <p:spPr>
          <a:xfrm>
            <a:off x="659670" y="4528844"/>
            <a:ext cx="738060" cy="529114"/>
          </a:xfrm>
          <a:prstGeom prst="rect">
            <a:avLst/>
          </a:prstGeom>
        </p:spPr>
        <p:txBody>
          <a:bodyPr lIns="0" tIns="0" rIns="0" bIns="0" rtlCol="0" anchor="t">
            <a:spAutoFit/>
          </a:bodyPr>
          <a:lstStyle/>
          <a:p>
            <a:pPr algn="ctr">
              <a:lnSpc>
                <a:spcPts val="4036"/>
              </a:lnSpc>
            </a:pPr>
            <a:r>
              <a:rPr lang="en-US" sz="3364">
                <a:solidFill>
                  <a:srgbClr val="427BAA"/>
                </a:solidFill>
                <a:latin typeface="Arimo Bold Italics"/>
              </a:rPr>
              <a:t>03</a:t>
            </a:r>
          </a:p>
        </p:txBody>
      </p:sp>
      <p:sp>
        <p:nvSpPr>
          <p:cNvPr id="11" name="TextBox 11"/>
          <p:cNvSpPr txBox="1"/>
          <p:nvPr/>
        </p:nvSpPr>
        <p:spPr>
          <a:xfrm>
            <a:off x="659670" y="5740947"/>
            <a:ext cx="738060" cy="529114"/>
          </a:xfrm>
          <a:prstGeom prst="rect">
            <a:avLst/>
          </a:prstGeom>
        </p:spPr>
        <p:txBody>
          <a:bodyPr lIns="0" tIns="0" rIns="0" bIns="0" rtlCol="0" anchor="t">
            <a:spAutoFit/>
          </a:bodyPr>
          <a:lstStyle/>
          <a:p>
            <a:pPr algn="ctr">
              <a:lnSpc>
                <a:spcPts val="4036"/>
              </a:lnSpc>
            </a:pPr>
            <a:r>
              <a:rPr lang="en-US" sz="3364">
                <a:solidFill>
                  <a:srgbClr val="427BAA"/>
                </a:solidFill>
                <a:latin typeface="Arimo Bold Italics"/>
              </a:rPr>
              <a:t>04</a:t>
            </a:r>
          </a:p>
        </p:txBody>
      </p:sp>
      <p:sp>
        <p:nvSpPr>
          <p:cNvPr id="12" name="TextBox 12"/>
          <p:cNvSpPr txBox="1"/>
          <p:nvPr/>
        </p:nvSpPr>
        <p:spPr>
          <a:xfrm>
            <a:off x="659670" y="6955861"/>
            <a:ext cx="738060" cy="529114"/>
          </a:xfrm>
          <a:prstGeom prst="rect">
            <a:avLst/>
          </a:prstGeom>
        </p:spPr>
        <p:txBody>
          <a:bodyPr lIns="0" tIns="0" rIns="0" bIns="0" rtlCol="0" anchor="t">
            <a:spAutoFit/>
          </a:bodyPr>
          <a:lstStyle/>
          <a:p>
            <a:pPr algn="ctr">
              <a:lnSpc>
                <a:spcPts val="4036"/>
              </a:lnSpc>
            </a:pPr>
            <a:r>
              <a:rPr lang="en-US" sz="3364">
                <a:solidFill>
                  <a:srgbClr val="427BAA"/>
                </a:solidFill>
                <a:latin typeface="Arimo Bold Italics"/>
              </a:rPr>
              <a:t>05</a:t>
            </a:r>
          </a:p>
        </p:txBody>
      </p:sp>
      <p:sp>
        <p:nvSpPr>
          <p:cNvPr id="13" name="TextBox 13"/>
          <p:cNvSpPr txBox="1"/>
          <p:nvPr/>
        </p:nvSpPr>
        <p:spPr>
          <a:xfrm>
            <a:off x="659670" y="8170775"/>
            <a:ext cx="738060" cy="529114"/>
          </a:xfrm>
          <a:prstGeom prst="rect">
            <a:avLst/>
          </a:prstGeom>
        </p:spPr>
        <p:txBody>
          <a:bodyPr lIns="0" tIns="0" rIns="0" bIns="0" rtlCol="0" anchor="t">
            <a:spAutoFit/>
          </a:bodyPr>
          <a:lstStyle/>
          <a:p>
            <a:pPr algn="ctr">
              <a:lnSpc>
                <a:spcPts val="4036"/>
              </a:lnSpc>
            </a:pPr>
            <a:r>
              <a:rPr lang="en-US" sz="3364">
                <a:solidFill>
                  <a:srgbClr val="427BAA"/>
                </a:solidFill>
                <a:latin typeface="Arimo Bold Italics"/>
              </a:rPr>
              <a:t>06</a:t>
            </a:r>
          </a:p>
        </p:txBody>
      </p:sp>
      <p:sp>
        <p:nvSpPr>
          <p:cNvPr id="14" name="TextBox 14"/>
          <p:cNvSpPr txBox="1"/>
          <p:nvPr/>
        </p:nvSpPr>
        <p:spPr>
          <a:xfrm>
            <a:off x="659670" y="9385689"/>
            <a:ext cx="738060" cy="529114"/>
          </a:xfrm>
          <a:prstGeom prst="rect">
            <a:avLst/>
          </a:prstGeom>
        </p:spPr>
        <p:txBody>
          <a:bodyPr lIns="0" tIns="0" rIns="0" bIns="0" rtlCol="0" anchor="t">
            <a:spAutoFit/>
          </a:bodyPr>
          <a:lstStyle/>
          <a:p>
            <a:pPr algn="ctr">
              <a:lnSpc>
                <a:spcPts val="4036"/>
              </a:lnSpc>
            </a:pPr>
            <a:r>
              <a:rPr lang="en-US" sz="3364">
                <a:solidFill>
                  <a:srgbClr val="427BAA"/>
                </a:solidFill>
                <a:latin typeface="Arimo Bold Italics"/>
              </a:rPr>
              <a:t>07</a:t>
            </a:r>
          </a:p>
        </p:txBody>
      </p:sp>
      <p:sp>
        <p:nvSpPr>
          <p:cNvPr id="15" name="TextBox 15"/>
          <p:cNvSpPr txBox="1"/>
          <p:nvPr/>
        </p:nvSpPr>
        <p:spPr>
          <a:xfrm>
            <a:off x="1907106" y="1928680"/>
            <a:ext cx="15352194" cy="947928"/>
          </a:xfrm>
          <a:prstGeom prst="rect">
            <a:avLst/>
          </a:prstGeom>
        </p:spPr>
        <p:txBody>
          <a:bodyPr lIns="0" tIns="0" rIns="0" bIns="0" rtlCol="0" anchor="t">
            <a:spAutoFit/>
          </a:bodyPr>
          <a:lstStyle/>
          <a:p>
            <a:pPr>
              <a:lnSpc>
                <a:spcPts val="3726"/>
              </a:lnSpc>
            </a:pPr>
            <a:r>
              <a:rPr lang="en-US" sz="2700" spc="264">
                <a:solidFill>
                  <a:srgbClr val="427BAA"/>
                </a:solidFill>
                <a:latin typeface="Arimo"/>
              </a:rPr>
              <a:t>EXPLAIN TWO REASONS A NEW PERIODONTAL CLASSIFICATION SYSTEM WAS INTRODUCED IN 2018</a:t>
            </a:r>
          </a:p>
        </p:txBody>
      </p:sp>
      <p:sp>
        <p:nvSpPr>
          <p:cNvPr id="16" name="TextBox 16"/>
          <p:cNvSpPr txBox="1"/>
          <p:nvPr/>
        </p:nvSpPr>
        <p:spPr>
          <a:xfrm>
            <a:off x="1907106" y="3112152"/>
            <a:ext cx="15255528" cy="947928"/>
          </a:xfrm>
          <a:prstGeom prst="rect">
            <a:avLst/>
          </a:prstGeom>
        </p:spPr>
        <p:txBody>
          <a:bodyPr lIns="0" tIns="0" rIns="0" bIns="0" rtlCol="0" anchor="t">
            <a:spAutoFit/>
          </a:bodyPr>
          <a:lstStyle/>
          <a:p>
            <a:pPr>
              <a:lnSpc>
                <a:spcPts val="3726"/>
              </a:lnSpc>
            </a:pPr>
            <a:r>
              <a:rPr lang="en-US" sz="2700" spc="264">
                <a:solidFill>
                  <a:srgbClr val="427BAA"/>
                </a:solidFill>
                <a:latin typeface="Arimo"/>
              </a:rPr>
              <a:t>IDENTIFY THE FOUR LEVELS OF PERIODONTAL AND PERI-IMPLANT DISEASES AND CONDITIONS</a:t>
            </a:r>
          </a:p>
        </p:txBody>
      </p:sp>
      <p:sp>
        <p:nvSpPr>
          <p:cNvPr id="17" name="TextBox 17"/>
          <p:cNvSpPr txBox="1"/>
          <p:nvPr/>
        </p:nvSpPr>
        <p:spPr>
          <a:xfrm>
            <a:off x="1907106" y="7856259"/>
            <a:ext cx="15624100" cy="947928"/>
          </a:xfrm>
          <a:prstGeom prst="rect">
            <a:avLst/>
          </a:prstGeom>
        </p:spPr>
        <p:txBody>
          <a:bodyPr lIns="0" tIns="0" rIns="0" bIns="0" rtlCol="0" anchor="t">
            <a:spAutoFit/>
          </a:bodyPr>
          <a:lstStyle/>
          <a:p>
            <a:pPr marL="0" lvl="0" indent="0" algn="l">
              <a:lnSpc>
                <a:spcPts val="3726"/>
              </a:lnSpc>
              <a:spcBef>
                <a:spcPct val="0"/>
              </a:spcBef>
            </a:pPr>
            <a:r>
              <a:rPr lang="en-US" sz="2700" spc="264">
                <a:solidFill>
                  <a:srgbClr val="427BAA"/>
                </a:solidFill>
                <a:latin typeface="Arimo"/>
              </a:rPr>
              <a:t>DESCRIBE RECOMMENDATIONS FOR TREATING EACH STAGE AND GRADE OF PERIODONTAL DISEASE</a:t>
            </a:r>
          </a:p>
        </p:txBody>
      </p:sp>
      <p:sp>
        <p:nvSpPr>
          <p:cNvPr id="18" name="TextBox 18"/>
          <p:cNvSpPr txBox="1"/>
          <p:nvPr/>
        </p:nvSpPr>
        <p:spPr>
          <a:xfrm>
            <a:off x="1907106" y="4456705"/>
            <a:ext cx="16053990" cy="947928"/>
          </a:xfrm>
          <a:prstGeom prst="rect">
            <a:avLst/>
          </a:prstGeom>
        </p:spPr>
        <p:txBody>
          <a:bodyPr lIns="0" tIns="0" rIns="0" bIns="0" rtlCol="0" anchor="t">
            <a:spAutoFit/>
          </a:bodyPr>
          <a:lstStyle/>
          <a:p>
            <a:pPr marL="0" lvl="0" indent="0" algn="l">
              <a:lnSpc>
                <a:spcPts val="3726"/>
              </a:lnSpc>
              <a:spcBef>
                <a:spcPct val="0"/>
              </a:spcBef>
            </a:pPr>
            <a:r>
              <a:rPr lang="en-US" sz="2700" spc="264">
                <a:solidFill>
                  <a:srgbClr val="427BAA"/>
                </a:solidFill>
                <a:latin typeface="Arimo"/>
              </a:rPr>
              <a:t>DETERMINE THE INITIAL SCREENING TESTS NEEDED TO DIAGNOSE CORRECT AAP CLASSIFICATION</a:t>
            </a:r>
          </a:p>
        </p:txBody>
      </p:sp>
      <p:sp>
        <p:nvSpPr>
          <p:cNvPr id="19" name="TextBox 19"/>
          <p:cNvSpPr txBox="1"/>
          <p:nvPr/>
        </p:nvSpPr>
        <p:spPr>
          <a:xfrm>
            <a:off x="1907106" y="5804683"/>
            <a:ext cx="12517650" cy="476441"/>
          </a:xfrm>
          <a:prstGeom prst="rect">
            <a:avLst/>
          </a:prstGeom>
        </p:spPr>
        <p:txBody>
          <a:bodyPr lIns="0" tIns="0" rIns="0" bIns="0" rtlCol="0" anchor="t">
            <a:spAutoFit/>
          </a:bodyPr>
          <a:lstStyle/>
          <a:p>
            <a:pPr marL="0" lvl="0" indent="0" algn="l">
              <a:lnSpc>
                <a:spcPts val="3726"/>
              </a:lnSpc>
              <a:spcBef>
                <a:spcPct val="0"/>
              </a:spcBef>
            </a:pPr>
            <a:r>
              <a:rPr lang="en-US" sz="2700" spc="264">
                <a:solidFill>
                  <a:srgbClr val="427BAA"/>
                </a:solidFill>
                <a:latin typeface="Arimo"/>
              </a:rPr>
              <a:t>ASSESS THE INTERDENTAL CLINICAL ATTACHMENT LOSS (CAL)</a:t>
            </a:r>
          </a:p>
        </p:txBody>
      </p:sp>
      <p:sp>
        <p:nvSpPr>
          <p:cNvPr id="20" name="TextBox 20"/>
          <p:cNvSpPr txBox="1"/>
          <p:nvPr/>
        </p:nvSpPr>
        <p:spPr>
          <a:xfrm>
            <a:off x="1907106" y="6927381"/>
            <a:ext cx="14994948" cy="476441"/>
          </a:xfrm>
          <a:prstGeom prst="rect">
            <a:avLst/>
          </a:prstGeom>
        </p:spPr>
        <p:txBody>
          <a:bodyPr lIns="0" tIns="0" rIns="0" bIns="0" rtlCol="0" anchor="t">
            <a:spAutoFit/>
          </a:bodyPr>
          <a:lstStyle/>
          <a:p>
            <a:pPr marL="0" lvl="0" indent="0" algn="l">
              <a:lnSpc>
                <a:spcPts val="3726"/>
              </a:lnSpc>
              <a:spcBef>
                <a:spcPct val="0"/>
              </a:spcBef>
            </a:pPr>
            <a:r>
              <a:rPr lang="en-US" sz="2700" spc="264">
                <a:solidFill>
                  <a:srgbClr val="427BAA"/>
                </a:solidFill>
                <a:latin typeface="Arimo"/>
              </a:rPr>
              <a:t>DETERMINE THE EVIDENCE OF BONE LOSS AS BEING INDIRECT OR DIRECT </a:t>
            </a:r>
          </a:p>
        </p:txBody>
      </p:sp>
      <p:sp>
        <p:nvSpPr>
          <p:cNvPr id="21" name="TextBox 21"/>
          <p:cNvSpPr txBox="1"/>
          <p:nvPr/>
        </p:nvSpPr>
        <p:spPr>
          <a:xfrm>
            <a:off x="1907106" y="9120103"/>
            <a:ext cx="16380894" cy="947928"/>
          </a:xfrm>
          <a:prstGeom prst="rect">
            <a:avLst/>
          </a:prstGeom>
        </p:spPr>
        <p:txBody>
          <a:bodyPr lIns="0" tIns="0" rIns="0" bIns="0" rtlCol="0" anchor="t">
            <a:spAutoFit/>
          </a:bodyPr>
          <a:lstStyle/>
          <a:p>
            <a:pPr marL="0" lvl="0" indent="0" algn="l">
              <a:lnSpc>
                <a:spcPts val="3726"/>
              </a:lnSpc>
              <a:spcBef>
                <a:spcPct val="0"/>
              </a:spcBef>
            </a:pPr>
            <a:r>
              <a:rPr lang="en-US" sz="2700" spc="264">
                <a:solidFill>
                  <a:srgbClr val="427BAA"/>
                </a:solidFill>
                <a:latin typeface="Arimo"/>
              </a:rPr>
              <a:t>COLLABORATE AND DISCUSS AS A GROUP TO DETERMINE THE CLASSIFICATION OF A CASE STUDY</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3684615" y="3695570"/>
            <a:ext cx="11376596" cy="2895861"/>
          </a:xfrm>
          <a:custGeom>
            <a:avLst/>
            <a:gdLst/>
            <a:ahLst/>
            <a:cxnLst/>
            <a:rect l="l" t="t" r="r" b="b"/>
            <a:pathLst>
              <a:path w="11376596" h="2895861">
                <a:moveTo>
                  <a:pt x="0" y="0"/>
                </a:moveTo>
                <a:lnTo>
                  <a:pt x="11376596" y="0"/>
                </a:lnTo>
                <a:lnTo>
                  <a:pt x="11376596" y="2895860"/>
                </a:lnTo>
                <a:lnTo>
                  <a:pt x="0" y="28958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4971" y="2463006"/>
            <a:ext cx="16778059" cy="6521594"/>
          </a:xfrm>
          <a:prstGeom prst="rect">
            <a:avLst/>
          </a:prstGeom>
        </p:spPr>
        <p:txBody>
          <a:bodyPr lIns="0" tIns="0" rIns="0" bIns="0" rtlCol="0" anchor="t">
            <a:spAutoFit/>
          </a:bodyPr>
          <a:lstStyle/>
          <a:p>
            <a:pPr algn="l">
              <a:lnSpc>
                <a:spcPts val="2031"/>
              </a:lnSpc>
            </a:pPr>
            <a:endParaRPr dirty="0"/>
          </a:p>
          <a:p>
            <a:pPr algn="l">
              <a:lnSpc>
                <a:spcPts val="2949"/>
              </a:lnSpc>
            </a:pPr>
            <a:r>
              <a:rPr lang="en-US" sz="1228" dirty="0">
                <a:solidFill>
                  <a:srgbClr val="427BAA"/>
                </a:solidFill>
                <a:latin typeface="Arimo"/>
              </a:rPr>
              <a:t>American Academy of Periodontology. (2019) chrome-extension://</a:t>
            </a:r>
            <a:r>
              <a:rPr lang="en-US" sz="1228" dirty="0" err="1">
                <a:solidFill>
                  <a:srgbClr val="427BAA"/>
                </a:solidFill>
                <a:latin typeface="Arimo"/>
              </a:rPr>
              <a:t>efaidnbmnnnibpcajpcglclefindmkaj</a:t>
            </a:r>
            <a:r>
              <a:rPr lang="en-US" sz="1228" dirty="0">
                <a:solidFill>
                  <a:srgbClr val="427BAA"/>
                </a:solidFill>
                <a:latin typeface="Arimo"/>
              </a:rPr>
              <a:t>/https://www.perio.org/wp-content/uploads/2019/08/2017-World-Workshop-on-Disease-Classification-FAQs.pdf</a:t>
            </a:r>
          </a:p>
          <a:p>
            <a:pPr algn="l">
              <a:lnSpc>
                <a:spcPts val="2949"/>
              </a:lnSpc>
            </a:pPr>
            <a:r>
              <a:rPr lang="en-US" sz="1228" dirty="0">
                <a:solidFill>
                  <a:srgbClr val="427BAA"/>
                </a:solidFill>
                <a:latin typeface="Arimo"/>
              </a:rPr>
              <a:t>American Academy of Periodontology. (2021). Proceedings from the 2017 world workshop on the classification of periodontal and peri-implant diseases and conditions. </a:t>
            </a:r>
            <a:r>
              <a:rPr lang="en-US" sz="1228" dirty="0">
                <a:solidFill>
                  <a:srgbClr val="427BAA"/>
                </a:solidFill>
                <a:latin typeface="Arimo Italics"/>
              </a:rPr>
              <a:t>Perio.org</a:t>
            </a:r>
            <a:r>
              <a:rPr lang="en-US" sz="1228" dirty="0">
                <a:solidFill>
                  <a:srgbClr val="427BAA"/>
                </a:solidFill>
                <a:latin typeface="Arimo"/>
              </a:rPr>
              <a:t>. https://www.perio.org/2017wwdc</a:t>
            </a:r>
          </a:p>
          <a:p>
            <a:pPr algn="l">
              <a:lnSpc>
                <a:spcPts val="2949"/>
              </a:lnSpc>
            </a:pPr>
            <a:r>
              <a:rPr lang="en-US" sz="1228" dirty="0">
                <a:solidFill>
                  <a:srgbClr val="427BAA"/>
                </a:solidFill>
                <a:latin typeface="Arimo"/>
              </a:rPr>
              <a:t>American Academy of Periodontology. (2021). </a:t>
            </a:r>
            <a:r>
              <a:rPr lang="en-US" sz="1228" dirty="0">
                <a:solidFill>
                  <a:srgbClr val="427BAA"/>
                </a:solidFill>
                <a:latin typeface="Arimo Italics"/>
              </a:rPr>
              <a:t>Staging and grading periodontitis</a:t>
            </a:r>
            <a:r>
              <a:rPr lang="en-US" sz="1228" dirty="0">
                <a:solidFill>
                  <a:srgbClr val="427BAA"/>
                </a:solidFill>
                <a:latin typeface="Arimo"/>
              </a:rPr>
              <a:t>. https://www.perio.org/sites/default/files/files/Staging%20and%20Grading%20Periodontitis.pdf</a:t>
            </a:r>
          </a:p>
          <a:p>
            <a:pPr algn="l">
              <a:lnSpc>
                <a:spcPts val="2949"/>
              </a:lnSpc>
            </a:pPr>
            <a:r>
              <a:rPr lang="en-US" sz="1228" dirty="0" err="1">
                <a:solidFill>
                  <a:srgbClr val="427BAA"/>
                </a:solidFill>
                <a:latin typeface="Arimo"/>
              </a:rPr>
              <a:t>Albandar</a:t>
            </a:r>
            <a:r>
              <a:rPr lang="en-US" sz="1228" dirty="0">
                <a:solidFill>
                  <a:srgbClr val="427BAA"/>
                </a:solidFill>
                <a:latin typeface="Arimo"/>
              </a:rPr>
              <a:t>, JM, </a:t>
            </a:r>
            <a:r>
              <a:rPr lang="en-US" sz="1228" dirty="0" err="1">
                <a:solidFill>
                  <a:srgbClr val="427BAA"/>
                </a:solidFill>
                <a:latin typeface="Arimo"/>
              </a:rPr>
              <a:t>Susin</a:t>
            </a:r>
            <a:r>
              <a:rPr lang="en-US" sz="1228" dirty="0">
                <a:solidFill>
                  <a:srgbClr val="427BAA"/>
                </a:solidFill>
                <a:latin typeface="Arimo"/>
              </a:rPr>
              <a:t>, C, Hughes, FJ. Manifestations of systemic diseases and conditions that affect the periodontal attachment apparatus: Case definitions and diagnostic considerations. J </a:t>
            </a:r>
            <a:r>
              <a:rPr lang="en-US" sz="1228" dirty="0" err="1">
                <a:solidFill>
                  <a:srgbClr val="427BAA"/>
                </a:solidFill>
                <a:latin typeface="Arimo"/>
              </a:rPr>
              <a:t>Periodontol</a:t>
            </a:r>
            <a:r>
              <a:rPr lang="en-US" sz="1228" dirty="0">
                <a:solidFill>
                  <a:srgbClr val="427BAA"/>
                </a:solidFill>
                <a:latin typeface="Arimo"/>
              </a:rPr>
              <a:t>. 2018; 89(Suppl 1): S183–S203. https://doi.org/10.1002/JPER.16-0480</a:t>
            </a:r>
          </a:p>
          <a:p>
            <a:pPr algn="l">
              <a:lnSpc>
                <a:spcPts val="2949"/>
              </a:lnSpc>
            </a:pPr>
            <a:r>
              <a:rPr lang="en-US" sz="1228" dirty="0">
                <a:solidFill>
                  <a:srgbClr val="427BAA"/>
                </a:solidFill>
                <a:latin typeface="Arimo"/>
              </a:rPr>
              <a:t>Boyd, L. D., </a:t>
            </a:r>
            <a:r>
              <a:rPr lang="en-US" sz="1228" dirty="0" err="1">
                <a:solidFill>
                  <a:srgbClr val="427BAA"/>
                </a:solidFill>
                <a:latin typeface="Arimo"/>
              </a:rPr>
              <a:t>Mallonee</a:t>
            </a:r>
            <a:r>
              <a:rPr lang="en-US" sz="1228" dirty="0">
                <a:solidFill>
                  <a:srgbClr val="427BAA"/>
                </a:solidFill>
                <a:latin typeface="Arimo"/>
              </a:rPr>
              <a:t>, L. F. &amp; Wyche, C. J. (2021). Wilkens' Clinical Practice of the Dental Hygienist 13th ed. Jones &amp; Bartlett. </a:t>
            </a:r>
          </a:p>
          <a:p>
            <a:pPr algn="l">
              <a:lnSpc>
                <a:spcPts val="2949"/>
              </a:lnSpc>
            </a:pPr>
            <a:r>
              <a:rPr lang="en-US" sz="1228" dirty="0">
                <a:solidFill>
                  <a:srgbClr val="427BAA"/>
                </a:solidFill>
                <a:latin typeface="Arimo"/>
              </a:rPr>
              <a:t>Brown, A.R., </a:t>
            </a:r>
            <a:r>
              <a:rPr lang="en-US" sz="1228" dirty="0" err="1">
                <a:solidFill>
                  <a:srgbClr val="427BAA"/>
                </a:solidFill>
                <a:latin typeface="Arimo"/>
              </a:rPr>
              <a:t>Kabani</a:t>
            </a:r>
            <a:r>
              <a:rPr lang="en-US" sz="1228" dirty="0">
                <a:solidFill>
                  <a:srgbClr val="427BAA"/>
                </a:solidFill>
                <a:latin typeface="Arimo"/>
              </a:rPr>
              <a:t>, F. and Cotter, J.C. 2021.What Every Oral Health Professional Needs To Know About the AAP Classification System</a:t>
            </a:r>
          </a:p>
          <a:p>
            <a:pPr algn="l">
              <a:lnSpc>
                <a:spcPts val="2949"/>
              </a:lnSpc>
            </a:pPr>
            <a:r>
              <a:rPr lang="en-US" sz="1228" dirty="0">
                <a:solidFill>
                  <a:srgbClr val="427BAA"/>
                </a:solidFill>
                <a:latin typeface="Arimo"/>
              </a:rPr>
              <a:t> https://dimensionsofdentalhygiene.com/article/what-every-oral-health-professional-needs-to-know-about-the-aap-classification-system/</a:t>
            </a:r>
          </a:p>
          <a:p>
            <a:pPr algn="l">
              <a:lnSpc>
                <a:spcPts val="2949"/>
              </a:lnSpc>
            </a:pPr>
            <a:r>
              <a:rPr lang="en-US" sz="1228" dirty="0">
                <a:solidFill>
                  <a:srgbClr val="427BAA"/>
                </a:solidFill>
                <a:latin typeface="Arimo"/>
              </a:rPr>
              <a:t>Caton, Jack G et al. 2918,“A new classification scheme for periodontal and peri-implant diseases and conditions - Introduction and key changes from the 1999 classification.” Journal of clinical periodontology vol. 45 Suppl 20 S1-S8. doi:10.1111/jcpe.12935</a:t>
            </a:r>
          </a:p>
          <a:p>
            <a:pPr algn="l">
              <a:lnSpc>
                <a:spcPts val="2949"/>
              </a:lnSpc>
            </a:pPr>
            <a:r>
              <a:rPr lang="en-US" sz="1228" dirty="0">
                <a:solidFill>
                  <a:srgbClr val="427BAA"/>
                </a:solidFill>
                <a:latin typeface="Arimo"/>
              </a:rPr>
              <a:t>Chapple, ILC, </a:t>
            </a:r>
            <a:r>
              <a:rPr lang="en-US" sz="1228" dirty="0" err="1">
                <a:solidFill>
                  <a:srgbClr val="427BAA"/>
                </a:solidFill>
                <a:latin typeface="Arimo"/>
              </a:rPr>
              <a:t>Mealey</a:t>
            </a:r>
            <a:r>
              <a:rPr lang="en-US" sz="1228" dirty="0">
                <a:solidFill>
                  <a:srgbClr val="427BAA"/>
                </a:solidFill>
                <a:latin typeface="Arimo"/>
              </a:rPr>
              <a:t>, BL, et al. Periodontal health and gingival diseases and conditions on an intact and a reduced periodontium: Consensus report of workgroup 1 of the 2017 World Workshop on the Classification of Periodontal and Peri-Implant Diseases and Conditions. J </a:t>
            </a:r>
            <a:r>
              <a:rPr lang="en-US" sz="1228" dirty="0" err="1">
                <a:solidFill>
                  <a:srgbClr val="427BAA"/>
                </a:solidFill>
                <a:latin typeface="Arimo"/>
              </a:rPr>
              <a:t>Periodontol</a:t>
            </a:r>
            <a:r>
              <a:rPr lang="en-US" sz="1228" dirty="0">
                <a:solidFill>
                  <a:srgbClr val="427BAA"/>
                </a:solidFill>
                <a:latin typeface="Arimo"/>
              </a:rPr>
              <a:t>. 2018; 89(Suppl 1): S74–S84. https://doi.org/10.1002/JPER.17-0719</a:t>
            </a:r>
          </a:p>
          <a:p>
            <a:pPr>
              <a:lnSpc>
                <a:spcPts val="2949"/>
              </a:lnSpc>
            </a:pPr>
            <a:r>
              <a:rPr lang="en-US" sz="1228" dirty="0">
                <a:solidFill>
                  <a:srgbClr val="427BAA"/>
                </a:solidFill>
                <a:latin typeface="Arimo" panose="020B0604020202020204" charset="0"/>
                <a:ea typeface="Arimo" panose="020B0604020202020204" charset="0"/>
                <a:cs typeface="Arimo" panose="020B0604020202020204" charset="0"/>
              </a:rPr>
              <a:t>European Federation of Periodontology. 2019. </a:t>
            </a:r>
            <a:r>
              <a:rPr lang="en-US" sz="1200" dirty="0">
                <a:solidFill>
                  <a:schemeClr val="accent1"/>
                </a:solidFill>
                <a:latin typeface="Arimo" panose="020B0604020202020204" charset="0"/>
                <a:ea typeface="Arimo" panose="020B0604020202020204" charset="0"/>
                <a:cs typeface="Arimo" panose="020B0604020202020204" charset="0"/>
              </a:rPr>
              <a:t>Periodontitis: clinical decision tree for staging and grading: Guidance for clinicians. https://www.efp.org/fileadmin/uploads/efp/Documents/Campaigns/New_Classification/Guidance_Notes/report-02b.pdf</a:t>
            </a:r>
          </a:p>
          <a:p>
            <a:pPr algn="l">
              <a:lnSpc>
                <a:spcPts val="2949"/>
              </a:lnSpc>
            </a:pPr>
            <a:r>
              <a:rPr lang="en-US" sz="1228" dirty="0">
                <a:solidFill>
                  <a:srgbClr val="427BAA"/>
                </a:solidFill>
                <a:latin typeface="Arimo"/>
              </a:rPr>
              <a:t>Lang, NP, </a:t>
            </a:r>
            <a:r>
              <a:rPr lang="en-US" sz="1228" dirty="0" err="1">
                <a:solidFill>
                  <a:srgbClr val="427BAA"/>
                </a:solidFill>
                <a:latin typeface="Arimo"/>
              </a:rPr>
              <a:t>Bartold</a:t>
            </a:r>
            <a:r>
              <a:rPr lang="en-US" sz="1228" dirty="0">
                <a:solidFill>
                  <a:srgbClr val="427BAA"/>
                </a:solidFill>
                <a:latin typeface="Arimo"/>
              </a:rPr>
              <a:t>, PM. Periodontal health. J </a:t>
            </a:r>
            <a:r>
              <a:rPr lang="en-US" sz="1228" dirty="0" err="1">
                <a:solidFill>
                  <a:srgbClr val="427BAA"/>
                </a:solidFill>
                <a:latin typeface="Arimo"/>
              </a:rPr>
              <a:t>Periodontol</a:t>
            </a:r>
            <a:r>
              <a:rPr lang="en-US" sz="1228" dirty="0">
                <a:solidFill>
                  <a:srgbClr val="427BAA"/>
                </a:solidFill>
                <a:latin typeface="Arimo"/>
              </a:rPr>
              <a:t>. 2018; 89(Suppl 1): S9–S16. https://doi.org/10.1002/JPER.16-0517</a:t>
            </a:r>
          </a:p>
          <a:p>
            <a:pPr algn="l">
              <a:lnSpc>
                <a:spcPts val="2949"/>
              </a:lnSpc>
            </a:pPr>
            <a:r>
              <a:rPr lang="en-US" sz="1228" dirty="0">
                <a:solidFill>
                  <a:srgbClr val="427BAA"/>
                </a:solidFill>
                <a:latin typeface="Arimo"/>
              </a:rPr>
              <a:t>Lavigne, S.2020.The 2018 AAP/EFP Classification of Periodontal &amp; Peri-implant Diseases. Dental Care. https://www.dentalcare.com/en-us/professional-education/ce-courses/ce610</a:t>
            </a:r>
          </a:p>
          <a:p>
            <a:pPr algn="l">
              <a:lnSpc>
                <a:spcPts val="2949"/>
              </a:lnSpc>
            </a:pPr>
            <a:r>
              <a:rPr lang="en-US" sz="1228" dirty="0" err="1">
                <a:solidFill>
                  <a:srgbClr val="427BAA"/>
                </a:solidFill>
                <a:latin typeface="Arimo"/>
              </a:rPr>
              <a:t>Tonetti</a:t>
            </a:r>
            <a:r>
              <a:rPr lang="en-US" sz="1228" dirty="0">
                <a:solidFill>
                  <a:srgbClr val="427BAA"/>
                </a:solidFill>
                <a:latin typeface="Arimo"/>
              </a:rPr>
              <a:t>, MS, Greenwell, H, </a:t>
            </a:r>
            <a:r>
              <a:rPr lang="en-US" sz="1228" dirty="0" err="1">
                <a:solidFill>
                  <a:srgbClr val="427BAA"/>
                </a:solidFill>
                <a:latin typeface="Arimo"/>
              </a:rPr>
              <a:t>Kornman</a:t>
            </a:r>
            <a:r>
              <a:rPr lang="en-US" sz="1228" dirty="0">
                <a:solidFill>
                  <a:srgbClr val="427BAA"/>
                </a:solidFill>
                <a:latin typeface="Arimo"/>
              </a:rPr>
              <a:t>, KS. Staging and grading of periodontitis: Framework and proposal of a new classification and case definition. J </a:t>
            </a:r>
            <a:r>
              <a:rPr lang="en-US" sz="1228" dirty="0" err="1">
                <a:solidFill>
                  <a:srgbClr val="427BAA"/>
                </a:solidFill>
                <a:latin typeface="Arimo"/>
              </a:rPr>
              <a:t>Periodontol</a:t>
            </a:r>
            <a:r>
              <a:rPr lang="en-US" sz="1228" dirty="0">
                <a:solidFill>
                  <a:srgbClr val="427BAA"/>
                </a:solidFill>
                <a:latin typeface="Arimo"/>
              </a:rPr>
              <a:t>. 2018; 89(Suppl 1): S159–S172. https://doi.org/10.1002/JPER.18-0006</a:t>
            </a:r>
          </a:p>
          <a:p>
            <a:pPr algn="l">
              <a:lnSpc>
                <a:spcPts val="2949"/>
              </a:lnSpc>
            </a:pPr>
            <a:endParaRPr lang="en-US" sz="1228" dirty="0">
              <a:solidFill>
                <a:srgbClr val="427BAA"/>
              </a:solidFill>
              <a:latin typeface="Arimo"/>
            </a:endParaRPr>
          </a:p>
        </p:txBody>
      </p:sp>
      <p:sp>
        <p:nvSpPr>
          <p:cNvPr id="3" name="TextBox 3"/>
          <p:cNvSpPr txBox="1"/>
          <p:nvPr/>
        </p:nvSpPr>
        <p:spPr>
          <a:xfrm>
            <a:off x="7918648" y="705167"/>
            <a:ext cx="2450703" cy="580390"/>
          </a:xfrm>
          <a:prstGeom prst="rect">
            <a:avLst/>
          </a:prstGeom>
        </p:spPr>
        <p:txBody>
          <a:bodyPr lIns="0" tIns="0" rIns="0" bIns="0" rtlCol="0" anchor="t">
            <a:spAutoFit/>
          </a:bodyPr>
          <a:lstStyle/>
          <a:p>
            <a:pPr algn="ctr">
              <a:lnSpc>
                <a:spcPts val="4759"/>
              </a:lnSpc>
            </a:pPr>
            <a:r>
              <a:rPr lang="en-US" sz="3399">
                <a:solidFill>
                  <a:srgbClr val="427BAA"/>
                </a:solidFill>
                <a:latin typeface="Canva Sans"/>
              </a:rPr>
              <a:t>References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rot="7659121">
            <a:off x="13851270" y="7757883"/>
            <a:ext cx="6008069" cy="6164996"/>
          </a:xfrm>
          <a:custGeom>
            <a:avLst/>
            <a:gdLst/>
            <a:ahLst/>
            <a:cxnLst/>
            <a:rect l="l" t="t" r="r" b="b"/>
            <a:pathLst>
              <a:path w="6008069" h="6164996">
                <a:moveTo>
                  <a:pt x="0" y="0"/>
                </a:moveTo>
                <a:lnTo>
                  <a:pt x="6008069" y="0"/>
                </a:lnTo>
                <a:lnTo>
                  <a:pt x="6008069" y="6164996"/>
                </a:lnTo>
                <a:lnTo>
                  <a:pt x="0" y="616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2016048">
            <a:off x="12458098" y="-159342"/>
            <a:ext cx="8465202" cy="2116301"/>
          </a:xfrm>
          <a:custGeom>
            <a:avLst/>
            <a:gdLst/>
            <a:ahLst/>
            <a:cxnLst/>
            <a:rect l="l" t="t" r="r" b="b"/>
            <a:pathLst>
              <a:path w="8465202" h="2116301">
                <a:moveTo>
                  <a:pt x="0" y="0"/>
                </a:moveTo>
                <a:lnTo>
                  <a:pt x="8465202" y="0"/>
                </a:lnTo>
                <a:lnTo>
                  <a:pt x="8465202" y="2116300"/>
                </a:lnTo>
                <a:lnTo>
                  <a:pt x="0" y="21163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4" name="Group 4"/>
          <p:cNvGrpSpPr/>
          <p:nvPr/>
        </p:nvGrpSpPr>
        <p:grpSpPr>
          <a:xfrm>
            <a:off x="409483" y="898808"/>
            <a:ext cx="1238434" cy="8756422"/>
            <a:chOff x="0" y="0"/>
            <a:chExt cx="414187" cy="2928531"/>
          </a:xfrm>
        </p:grpSpPr>
        <p:sp>
          <p:nvSpPr>
            <p:cNvPr id="5" name="Freeform 5"/>
            <p:cNvSpPr/>
            <p:nvPr/>
          </p:nvSpPr>
          <p:spPr>
            <a:xfrm>
              <a:off x="0" y="0"/>
              <a:ext cx="414187" cy="2928531"/>
            </a:xfrm>
            <a:custGeom>
              <a:avLst/>
              <a:gdLst/>
              <a:ahLst/>
              <a:cxnLst/>
              <a:rect l="l" t="t" r="r" b="b"/>
              <a:pathLst>
                <a:path w="414187" h="2928531">
                  <a:moveTo>
                    <a:pt x="0" y="0"/>
                  </a:moveTo>
                  <a:lnTo>
                    <a:pt x="414187" y="0"/>
                  </a:lnTo>
                  <a:lnTo>
                    <a:pt x="414187" y="2928531"/>
                  </a:lnTo>
                  <a:lnTo>
                    <a:pt x="0" y="2928531"/>
                  </a:lnTo>
                  <a:close/>
                </a:path>
              </a:pathLst>
            </a:custGeom>
            <a:solidFill>
              <a:srgbClr val="B1CFB5"/>
            </a:solidFill>
          </p:spPr>
        </p:sp>
        <p:sp>
          <p:nvSpPr>
            <p:cNvPr id="6" name="TextBox 6"/>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7" name="TextBox 7"/>
          <p:cNvSpPr txBox="1"/>
          <p:nvPr/>
        </p:nvSpPr>
        <p:spPr>
          <a:xfrm>
            <a:off x="2778630" y="3040062"/>
            <a:ext cx="12730740" cy="4564685"/>
          </a:xfrm>
          <a:prstGeom prst="rect">
            <a:avLst/>
          </a:prstGeom>
        </p:spPr>
        <p:txBody>
          <a:bodyPr lIns="0" tIns="0" rIns="0" bIns="0" rtlCol="0" anchor="t">
            <a:spAutoFit/>
          </a:bodyPr>
          <a:lstStyle/>
          <a:p>
            <a:pPr algn="ctr">
              <a:lnSpc>
                <a:spcPts val="9066"/>
              </a:lnSpc>
            </a:pPr>
            <a:r>
              <a:rPr lang="en-US" sz="6569" spc="643">
                <a:solidFill>
                  <a:srgbClr val="427BAA"/>
                </a:solidFill>
                <a:latin typeface="Arimo Bold"/>
              </a:rPr>
              <a:t>WHY A NEW PERIODONTAL CLASSIFICATION SYSTEM?  </a:t>
            </a:r>
          </a:p>
        </p:txBody>
      </p:sp>
      <p:sp>
        <p:nvSpPr>
          <p:cNvPr id="8" name="TextBox 8"/>
          <p:cNvSpPr txBox="1"/>
          <p:nvPr/>
        </p:nvSpPr>
        <p:spPr>
          <a:xfrm>
            <a:off x="659670" y="1662775"/>
            <a:ext cx="738060" cy="529114"/>
          </a:xfrm>
          <a:prstGeom prst="rect">
            <a:avLst/>
          </a:prstGeom>
        </p:spPr>
        <p:txBody>
          <a:bodyPr lIns="0" tIns="0" rIns="0" bIns="0" rtlCol="0" anchor="t">
            <a:spAutoFit/>
          </a:bodyPr>
          <a:lstStyle/>
          <a:p>
            <a:pPr algn="ctr">
              <a:lnSpc>
                <a:spcPts val="4036"/>
              </a:lnSpc>
            </a:pPr>
            <a:r>
              <a:rPr lang="en-US" sz="3364">
                <a:solidFill>
                  <a:srgbClr val="427BAA"/>
                </a:solidFill>
                <a:latin typeface="Arimo Bold Italics"/>
              </a:rPr>
              <a:t>01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sp>
        <p:nvSpPr>
          <p:cNvPr id="3" name="Freeform 3"/>
          <p:cNvSpPr/>
          <p:nvPr/>
        </p:nvSpPr>
        <p:spPr>
          <a:xfrm>
            <a:off x="832022" y="8180943"/>
            <a:ext cx="10640969" cy="1126888"/>
          </a:xfrm>
          <a:custGeom>
            <a:avLst/>
            <a:gdLst/>
            <a:ahLst/>
            <a:cxnLst/>
            <a:rect l="l" t="t" r="r" b="b"/>
            <a:pathLst>
              <a:path w="10640969" h="1126888">
                <a:moveTo>
                  <a:pt x="0" y="0"/>
                </a:moveTo>
                <a:lnTo>
                  <a:pt x="10640969" y="0"/>
                </a:lnTo>
                <a:lnTo>
                  <a:pt x="10640969" y="1126888"/>
                </a:lnTo>
                <a:lnTo>
                  <a:pt x="0" y="1126888"/>
                </a:lnTo>
                <a:lnTo>
                  <a:pt x="0" y="0"/>
                </a:lnTo>
                <a:close/>
              </a:path>
            </a:pathLst>
          </a:custGeom>
          <a:blipFill>
            <a:blip r:embed="rId4"/>
            <a:stretch>
              <a:fillRect t="-86495"/>
            </a:stretch>
          </a:blipFill>
        </p:spPr>
      </p:sp>
      <p:sp>
        <p:nvSpPr>
          <p:cNvPr id="4" name="Freeform 4"/>
          <p:cNvSpPr/>
          <p:nvPr/>
        </p:nvSpPr>
        <p:spPr>
          <a:xfrm>
            <a:off x="530642" y="3839037"/>
            <a:ext cx="11192019" cy="1185244"/>
          </a:xfrm>
          <a:custGeom>
            <a:avLst/>
            <a:gdLst/>
            <a:ahLst/>
            <a:cxnLst/>
            <a:rect l="l" t="t" r="r" b="b"/>
            <a:pathLst>
              <a:path w="11192019" h="1185244">
                <a:moveTo>
                  <a:pt x="0" y="0"/>
                </a:moveTo>
                <a:lnTo>
                  <a:pt x="11192019" y="0"/>
                </a:lnTo>
                <a:lnTo>
                  <a:pt x="11192019" y="1185244"/>
                </a:lnTo>
                <a:lnTo>
                  <a:pt x="0" y="1185244"/>
                </a:lnTo>
                <a:lnTo>
                  <a:pt x="0" y="0"/>
                </a:lnTo>
                <a:close/>
              </a:path>
            </a:pathLst>
          </a:custGeom>
          <a:blipFill>
            <a:blip r:embed="rId4"/>
            <a:stretch>
              <a:fillRect t="-86495"/>
            </a:stretch>
          </a:blipFill>
        </p:spPr>
      </p:sp>
      <p:grpSp>
        <p:nvGrpSpPr>
          <p:cNvPr id="5" name="Group 5"/>
          <p:cNvGrpSpPr/>
          <p:nvPr/>
        </p:nvGrpSpPr>
        <p:grpSpPr>
          <a:xfrm>
            <a:off x="556497" y="2835099"/>
            <a:ext cx="11079469" cy="1534836"/>
            <a:chOff x="0" y="0"/>
            <a:chExt cx="5390506" cy="746746"/>
          </a:xfrm>
        </p:grpSpPr>
        <p:sp>
          <p:nvSpPr>
            <p:cNvPr id="6" name="Freeform 6"/>
            <p:cNvSpPr/>
            <p:nvPr/>
          </p:nvSpPr>
          <p:spPr>
            <a:xfrm>
              <a:off x="0" y="0"/>
              <a:ext cx="5390506" cy="746746"/>
            </a:xfrm>
            <a:custGeom>
              <a:avLst/>
              <a:gdLst/>
              <a:ahLst/>
              <a:cxnLst/>
              <a:rect l="l" t="t" r="r" b="b"/>
              <a:pathLst>
                <a:path w="5390506" h="746746">
                  <a:moveTo>
                    <a:pt x="0" y="0"/>
                  </a:moveTo>
                  <a:lnTo>
                    <a:pt x="5390506" y="0"/>
                  </a:lnTo>
                  <a:lnTo>
                    <a:pt x="5390506" y="746746"/>
                  </a:lnTo>
                  <a:lnTo>
                    <a:pt x="0" y="746746"/>
                  </a:lnTo>
                  <a:close/>
                </a:path>
              </a:pathLst>
            </a:custGeom>
            <a:solidFill>
              <a:srgbClr val="EFEFEF"/>
            </a:solidFill>
          </p:spPr>
        </p:sp>
        <p:sp>
          <p:nvSpPr>
            <p:cNvPr id="7" name="TextBox 7"/>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8" name="Freeform 8"/>
          <p:cNvSpPr/>
          <p:nvPr/>
        </p:nvSpPr>
        <p:spPr>
          <a:xfrm>
            <a:off x="1028700" y="5957888"/>
            <a:ext cx="10607265" cy="1220198"/>
          </a:xfrm>
          <a:custGeom>
            <a:avLst/>
            <a:gdLst/>
            <a:ahLst/>
            <a:cxnLst/>
            <a:rect l="l" t="t" r="r" b="b"/>
            <a:pathLst>
              <a:path w="10607265" h="1220198">
                <a:moveTo>
                  <a:pt x="0" y="0"/>
                </a:moveTo>
                <a:lnTo>
                  <a:pt x="10607265" y="0"/>
                </a:lnTo>
                <a:lnTo>
                  <a:pt x="10607265" y="1220198"/>
                </a:lnTo>
                <a:lnTo>
                  <a:pt x="0" y="1220198"/>
                </a:lnTo>
                <a:lnTo>
                  <a:pt x="0" y="0"/>
                </a:lnTo>
                <a:close/>
              </a:path>
            </a:pathLst>
          </a:custGeom>
          <a:blipFill>
            <a:blip r:embed="rId4"/>
            <a:stretch>
              <a:fillRect l="-4312" t="-86495" r="-4312"/>
            </a:stretch>
          </a:blipFill>
        </p:spPr>
      </p:sp>
      <p:grpSp>
        <p:nvGrpSpPr>
          <p:cNvPr id="9" name="Group 9"/>
          <p:cNvGrpSpPr/>
          <p:nvPr/>
        </p:nvGrpSpPr>
        <p:grpSpPr>
          <a:xfrm>
            <a:off x="617337" y="5024281"/>
            <a:ext cx="11018628" cy="1534836"/>
            <a:chOff x="0" y="0"/>
            <a:chExt cx="5360906" cy="746746"/>
          </a:xfrm>
        </p:grpSpPr>
        <p:sp>
          <p:nvSpPr>
            <p:cNvPr id="10" name="Freeform 10"/>
            <p:cNvSpPr/>
            <p:nvPr/>
          </p:nvSpPr>
          <p:spPr>
            <a:xfrm>
              <a:off x="0" y="0"/>
              <a:ext cx="5360906" cy="746746"/>
            </a:xfrm>
            <a:custGeom>
              <a:avLst/>
              <a:gdLst/>
              <a:ahLst/>
              <a:cxnLst/>
              <a:rect l="l" t="t" r="r" b="b"/>
              <a:pathLst>
                <a:path w="5360906" h="746746">
                  <a:moveTo>
                    <a:pt x="0" y="0"/>
                  </a:moveTo>
                  <a:lnTo>
                    <a:pt x="5360906" y="0"/>
                  </a:lnTo>
                  <a:lnTo>
                    <a:pt x="5360906" y="746746"/>
                  </a:lnTo>
                  <a:lnTo>
                    <a:pt x="0" y="746746"/>
                  </a:lnTo>
                  <a:close/>
                </a:path>
              </a:pathLst>
            </a:custGeom>
            <a:solidFill>
              <a:srgbClr val="EFEFEF"/>
            </a:solidFill>
          </p:spPr>
        </p:sp>
        <p:sp>
          <p:nvSpPr>
            <p:cNvPr id="11" name="TextBox 11"/>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12" name="Freeform 12"/>
          <p:cNvSpPr/>
          <p:nvPr/>
        </p:nvSpPr>
        <p:spPr>
          <a:xfrm>
            <a:off x="-1657587" y="7784289"/>
            <a:ext cx="5998038" cy="6154704"/>
          </a:xfrm>
          <a:custGeom>
            <a:avLst/>
            <a:gdLst/>
            <a:ahLst/>
            <a:cxnLst/>
            <a:rect l="l" t="t" r="r" b="b"/>
            <a:pathLst>
              <a:path w="5998038" h="6154704">
                <a:moveTo>
                  <a:pt x="0" y="0"/>
                </a:moveTo>
                <a:lnTo>
                  <a:pt x="5998039" y="0"/>
                </a:lnTo>
                <a:lnTo>
                  <a:pt x="5998039" y="6154704"/>
                </a:lnTo>
                <a:lnTo>
                  <a:pt x="0" y="61547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3" name="Group 13"/>
          <p:cNvGrpSpPr/>
          <p:nvPr/>
        </p:nvGrpSpPr>
        <p:grpSpPr>
          <a:xfrm>
            <a:off x="669047" y="7087310"/>
            <a:ext cx="10966918" cy="1534836"/>
            <a:chOff x="0" y="0"/>
            <a:chExt cx="5335747" cy="746746"/>
          </a:xfrm>
        </p:grpSpPr>
        <p:sp>
          <p:nvSpPr>
            <p:cNvPr id="14" name="Freeform 14"/>
            <p:cNvSpPr/>
            <p:nvPr/>
          </p:nvSpPr>
          <p:spPr>
            <a:xfrm>
              <a:off x="0" y="0"/>
              <a:ext cx="5335747" cy="746746"/>
            </a:xfrm>
            <a:custGeom>
              <a:avLst/>
              <a:gdLst/>
              <a:ahLst/>
              <a:cxnLst/>
              <a:rect l="l" t="t" r="r" b="b"/>
              <a:pathLst>
                <a:path w="5335747" h="746746">
                  <a:moveTo>
                    <a:pt x="0" y="0"/>
                  </a:moveTo>
                  <a:lnTo>
                    <a:pt x="5335747" y="0"/>
                  </a:lnTo>
                  <a:lnTo>
                    <a:pt x="5335747" y="746746"/>
                  </a:lnTo>
                  <a:lnTo>
                    <a:pt x="0" y="746746"/>
                  </a:lnTo>
                  <a:close/>
                </a:path>
              </a:pathLst>
            </a:custGeom>
            <a:solidFill>
              <a:srgbClr val="EFEFEF"/>
            </a:solidFill>
          </p:spPr>
        </p:sp>
        <p:sp>
          <p:nvSpPr>
            <p:cNvPr id="15" name="TextBox 1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16" name="Freeform 16"/>
          <p:cNvSpPr/>
          <p:nvPr/>
        </p:nvSpPr>
        <p:spPr>
          <a:xfrm>
            <a:off x="1048432" y="7387636"/>
            <a:ext cx="760133" cy="793308"/>
          </a:xfrm>
          <a:custGeom>
            <a:avLst/>
            <a:gdLst/>
            <a:ahLst/>
            <a:cxnLst/>
            <a:rect l="l" t="t" r="r" b="b"/>
            <a:pathLst>
              <a:path w="760133" h="793308">
                <a:moveTo>
                  <a:pt x="0" y="0"/>
                </a:moveTo>
                <a:lnTo>
                  <a:pt x="760133" y="0"/>
                </a:lnTo>
                <a:lnTo>
                  <a:pt x="760133" y="793307"/>
                </a:lnTo>
                <a:lnTo>
                  <a:pt x="0" y="7933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1028700" y="3195323"/>
            <a:ext cx="779865" cy="779865"/>
          </a:xfrm>
          <a:custGeom>
            <a:avLst/>
            <a:gdLst/>
            <a:ahLst/>
            <a:cxnLst/>
            <a:rect l="l" t="t" r="r" b="b"/>
            <a:pathLst>
              <a:path w="779865" h="779865">
                <a:moveTo>
                  <a:pt x="0" y="0"/>
                </a:moveTo>
                <a:lnTo>
                  <a:pt x="779865" y="0"/>
                </a:lnTo>
                <a:lnTo>
                  <a:pt x="779865" y="779865"/>
                </a:lnTo>
                <a:lnTo>
                  <a:pt x="0" y="7798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1048432" y="5404093"/>
            <a:ext cx="1018201" cy="901108"/>
          </a:xfrm>
          <a:custGeom>
            <a:avLst/>
            <a:gdLst/>
            <a:ahLst/>
            <a:cxnLst/>
            <a:rect l="l" t="t" r="r" b="b"/>
            <a:pathLst>
              <a:path w="1018201" h="901108">
                <a:moveTo>
                  <a:pt x="0" y="0"/>
                </a:moveTo>
                <a:lnTo>
                  <a:pt x="1018202" y="0"/>
                </a:lnTo>
                <a:lnTo>
                  <a:pt x="1018202" y="901108"/>
                </a:lnTo>
                <a:lnTo>
                  <a:pt x="0" y="90110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a:off x="12331652" y="1745473"/>
            <a:ext cx="5446800" cy="7512827"/>
          </a:xfrm>
          <a:custGeom>
            <a:avLst/>
            <a:gdLst/>
            <a:ahLst/>
            <a:cxnLst/>
            <a:rect l="l" t="t" r="r" b="b"/>
            <a:pathLst>
              <a:path w="5446800" h="7512827">
                <a:moveTo>
                  <a:pt x="0" y="0"/>
                </a:moveTo>
                <a:lnTo>
                  <a:pt x="5446800" y="0"/>
                </a:lnTo>
                <a:lnTo>
                  <a:pt x="5446800" y="7512827"/>
                </a:lnTo>
                <a:lnTo>
                  <a:pt x="0" y="75128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20"/>
          <p:cNvSpPr/>
          <p:nvPr/>
        </p:nvSpPr>
        <p:spPr>
          <a:xfrm>
            <a:off x="12484787" y="1536652"/>
            <a:ext cx="4444844" cy="7545791"/>
          </a:xfrm>
          <a:custGeom>
            <a:avLst/>
            <a:gdLst/>
            <a:ahLst/>
            <a:cxnLst/>
            <a:rect l="l" t="t" r="r" b="b"/>
            <a:pathLst>
              <a:path w="4444844" h="7545791">
                <a:moveTo>
                  <a:pt x="0" y="0"/>
                </a:moveTo>
                <a:lnTo>
                  <a:pt x="4444844" y="0"/>
                </a:lnTo>
                <a:lnTo>
                  <a:pt x="4444844" y="7545791"/>
                </a:lnTo>
                <a:lnTo>
                  <a:pt x="0" y="7545791"/>
                </a:lnTo>
                <a:lnTo>
                  <a:pt x="0" y="0"/>
                </a:lnTo>
                <a:close/>
              </a:path>
            </a:pathLst>
          </a:custGeom>
          <a:blipFill>
            <a:blip r:embed="rId15"/>
            <a:stretch>
              <a:fillRect l="-177233" r="-24571"/>
            </a:stretch>
          </a:blipFill>
        </p:spPr>
      </p:sp>
      <p:sp>
        <p:nvSpPr>
          <p:cNvPr id="21" name="TextBox 21"/>
          <p:cNvSpPr txBox="1"/>
          <p:nvPr/>
        </p:nvSpPr>
        <p:spPr>
          <a:xfrm>
            <a:off x="2565161" y="5554610"/>
            <a:ext cx="8682611" cy="571500"/>
          </a:xfrm>
          <a:prstGeom prst="rect">
            <a:avLst/>
          </a:prstGeom>
        </p:spPr>
        <p:txBody>
          <a:bodyPr lIns="0" tIns="0" rIns="0" bIns="0" rtlCol="0" anchor="t">
            <a:spAutoFit/>
          </a:bodyPr>
          <a:lstStyle/>
          <a:p>
            <a:pPr algn="ctr">
              <a:lnSpc>
                <a:spcPts val="4319"/>
              </a:lnSpc>
              <a:spcBef>
                <a:spcPct val="0"/>
              </a:spcBef>
            </a:pPr>
            <a:r>
              <a:rPr lang="en-US" sz="3599">
                <a:solidFill>
                  <a:srgbClr val="427BAA"/>
                </a:solidFill>
                <a:latin typeface="Arimo"/>
              </a:rPr>
              <a:t>New research findings dictated revisions </a:t>
            </a:r>
          </a:p>
        </p:txBody>
      </p:sp>
      <p:sp>
        <p:nvSpPr>
          <p:cNvPr id="22" name="TextBox 22"/>
          <p:cNvSpPr txBox="1"/>
          <p:nvPr/>
        </p:nvSpPr>
        <p:spPr>
          <a:xfrm>
            <a:off x="15341298" y="10093917"/>
            <a:ext cx="2730082" cy="142875"/>
          </a:xfrm>
          <a:prstGeom prst="rect">
            <a:avLst/>
          </a:prstGeom>
        </p:spPr>
        <p:txBody>
          <a:bodyPr lIns="0" tIns="0" rIns="0" bIns="0" rtlCol="0" anchor="t">
            <a:spAutoFit/>
          </a:bodyPr>
          <a:lstStyle/>
          <a:p>
            <a:pPr>
              <a:lnSpc>
                <a:spcPts val="1199"/>
              </a:lnSpc>
              <a:spcBef>
                <a:spcPct val="0"/>
              </a:spcBef>
            </a:pPr>
            <a:r>
              <a:rPr lang="en-US" sz="999">
                <a:solidFill>
                  <a:srgbClr val="427BAA"/>
                </a:solidFill>
                <a:latin typeface="Arimo"/>
              </a:rPr>
              <a:t> American Academy of Periodontology, 2019</a:t>
            </a:r>
          </a:p>
        </p:txBody>
      </p:sp>
      <p:sp>
        <p:nvSpPr>
          <p:cNvPr id="23" name="TextBox 23"/>
          <p:cNvSpPr txBox="1"/>
          <p:nvPr/>
        </p:nvSpPr>
        <p:spPr>
          <a:xfrm>
            <a:off x="2301794" y="3117933"/>
            <a:ext cx="8682611" cy="1114425"/>
          </a:xfrm>
          <a:prstGeom prst="rect">
            <a:avLst/>
          </a:prstGeom>
        </p:spPr>
        <p:txBody>
          <a:bodyPr lIns="0" tIns="0" rIns="0" bIns="0" rtlCol="0" anchor="t">
            <a:spAutoFit/>
          </a:bodyPr>
          <a:lstStyle/>
          <a:p>
            <a:pPr algn="ctr">
              <a:lnSpc>
                <a:spcPts val="4320"/>
              </a:lnSpc>
              <a:spcBef>
                <a:spcPct val="0"/>
              </a:spcBef>
            </a:pPr>
            <a:r>
              <a:rPr lang="en-US" sz="3600">
                <a:solidFill>
                  <a:srgbClr val="427BAA"/>
                </a:solidFill>
                <a:latin typeface="Arimo"/>
              </a:rPr>
              <a:t>Many unresolved issues in previous system addressed </a:t>
            </a:r>
          </a:p>
        </p:txBody>
      </p:sp>
      <p:sp>
        <p:nvSpPr>
          <p:cNvPr id="24" name="TextBox 24"/>
          <p:cNvSpPr txBox="1"/>
          <p:nvPr/>
        </p:nvSpPr>
        <p:spPr>
          <a:xfrm>
            <a:off x="2301794" y="7484252"/>
            <a:ext cx="8945978" cy="571500"/>
          </a:xfrm>
          <a:prstGeom prst="rect">
            <a:avLst/>
          </a:prstGeom>
        </p:spPr>
        <p:txBody>
          <a:bodyPr lIns="0" tIns="0" rIns="0" bIns="0" rtlCol="0" anchor="t">
            <a:spAutoFit/>
          </a:bodyPr>
          <a:lstStyle/>
          <a:p>
            <a:pPr algn="ctr">
              <a:lnSpc>
                <a:spcPts val="4319"/>
              </a:lnSpc>
              <a:spcBef>
                <a:spcPct val="0"/>
              </a:spcBef>
            </a:pPr>
            <a:r>
              <a:rPr lang="en-US" sz="3599">
                <a:solidFill>
                  <a:srgbClr val="427BAA"/>
                </a:solidFill>
                <a:latin typeface="Arimo"/>
              </a:rPr>
              <a:t>Improved diagnostics and treatment </a:t>
            </a:r>
          </a:p>
        </p:txBody>
      </p:sp>
      <p:sp>
        <p:nvSpPr>
          <p:cNvPr id="25" name="TextBox 25"/>
          <p:cNvSpPr txBox="1"/>
          <p:nvPr/>
        </p:nvSpPr>
        <p:spPr>
          <a:xfrm>
            <a:off x="16875264" y="9782767"/>
            <a:ext cx="903188" cy="165100"/>
          </a:xfrm>
          <a:prstGeom prst="rect">
            <a:avLst/>
          </a:prstGeom>
        </p:spPr>
        <p:txBody>
          <a:bodyPr lIns="0" tIns="0" rIns="0" bIns="0" rtlCol="0" anchor="t">
            <a:spAutoFit/>
          </a:bodyPr>
          <a:lstStyle/>
          <a:p>
            <a:pPr algn="ctr">
              <a:lnSpc>
                <a:spcPts val="1399"/>
              </a:lnSpc>
            </a:pPr>
            <a:r>
              <a:rPr lang="en-US" sz="999">
                <a:solidFill>
                  <a:srgbClr val="427BAA"/>
                </a:solidFill>
                <a:latin typeface="Arimo"/>
              </a:rPr>
              <a:t>Brown, A. 2021.</a:t>
            </a:r>
          </a:p>
        </p:txBody>
      </p:sp>
      <p:sp>
        <p:nvSpPr>
          <p:cNvPr id="26" name="TextBox 26"/>
          <p:cNvSpPr txBox="1"/>
          <p:nvPr/>
        </p:nvSpPr>
        <p:spPr>
          <a:xfrm>
            <a:off x="16346031" y="9928817"/>
            <a:ext cx="1432421" cy="165100"/>
          </a:xfrm>
          <a:prstGeom prst="rect">
            <a:avLst/>
          </a:prstGeom>
        </p:spPr>
        <p:txBody>
          <a:bodyPr lIns="0" tIns="0" rIns="0" bIns="0" rtlCol="0" anchor="t">
            <a:spAutoFit/>
          </a:bodyPr>
          <a:lstStyle/>
          <a:p>
            <a:pPr algn="ctr">
              <a:lnSpc>
                <a:spcPts val="1399"/>
              </a:lnSpc>
              <a:spcBef>
                <a:spcPct val="0"/>
              </a:spcBef>
            </a:pPr>
            <a:r>
              <a:rPr lang="en-US" sz="999">
                <a:solidFill>
                  <a:srgbClr val="427BAA"/>
                </a:solidFill>
                <a:latin typeface="Arimo"/>
              </a:rPr>
              <a:t>Caton, Jack G et al. 2018</a:t>
            </a:r>
          </a:p>
        </p:txBody>
      </p:sp>
      <p:sp>
        <p:nvSpPr>
          <p:cNvPr id="27" name="TextBox 27"/>
          <p:cNvSpPr txBox="1"/>
          <p:nvPr/>
        </p:nvSpPr>
        <p:spPr>
          <a:xfrm>
            <a:off x="1028700" y="601676"/>
            <a:ext cx="9737824" cy="1147572"/>
          </a:xfrm>
          <a:prstGeom prst="rect">
            <a:avLst/>
          </a:prstGeom>
        </p:spPr>
        <p:txBody>
          <a:bodyPr lIns="0" tIns="0" rIns="0" bIns="0" rtlCol="0" anchor="t">
            <a:spAutoFit/>
          </a:bodyPr>
          <a:lstStyle/>
          <a:p>
            <a:pPr algn="ctr">
              <a:lnSpc>
                <a:spcPts val="9197"/>
              </a:lnSpc>
            </a:pPr>
            <a:r>
              <a:rPr lang="en-US" sz="6569">
                <a:solidFill>
                  <a:srgbClr val="427BAA"/>
                </a:solidFill>
                <a:latin typeface="Arimo Bold"/>
              </a:rPr>
              <a:t>1999 AAP Classification </a:t>
            </a:r>
          </a:p>
        </p:txBody>
      </p:sp>
      <p:sp>
        <p:nvSpPr>
          <p:cNvPr id="28" name="Freeform 28"/>
          <p:cNvSpPr/>
          <p:nvPr/>
        </p:nvSpPr>
        <p:spPr>
          <a:xfrm>
            <a:off x="16116332" y="-3705656"/>
            <a:ext cx="7105324" cy="7290911"/>
          </a:xfrm>
          <a:custGeom>
            <a:avLst/>
            <a:gdLst/>
            <a:ahLst/>
            <a:cxnLst/>
            <a:rect l="l" t="t" r="r" b="b"/>
            <a:pathLst>
              <a:path w="7105324" h="7290911">
                <a:moveTo>
                  <a:pt x="0" y="0"/>
                </a:moveTo>
                <a:lnTo>
                  <a:pt x="7105325" y="0"/>
                </a:lnTo>
                <a:lnTo>
                  <a:pt x="7105325" y="7290912"/>
                </a:lnTo>
                <a:lnTo>
                  <a:pt x="0" y="72909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sp>
      <p:sp>
        <p:nvSpPr>
          <p:cNvPr id="3" name="Freeform 3"/>
          <p:cNvSpPr/>
          <p:nvPr/>
        </p:nvSpPr>
        <p:spPr>
          <a:xfrm>
            <a:off x="1764811" y="8919713"/>
            <a:ext cx="9697319" cy="1026954"/>
          </a:xfrm>
          <a:custGeom>
            <a:avLst/>
            <a:gdLst/>
            <a:ahLst/>
            <a:cxnLst/>
            <a:rect l="l" t="t" r="r" b="b"/>
            <a:pathLst>
              <a:path w="9697319" h="1026954">
                <a:moveTo>
                  <a:pt x="0" y="0"/>
                </a:moveTo>
                <a:lnTo>
                  <a:pt x="9697319" y="0"/>
                </a:lnTo>
                <a:lnTo>
                  <a:pt x="9697319" y="1026955"/>
                </a:lnTo>
                <a:lnTo>
                  <a:pt x="0" y="1026955"/>
                </a:lnTo>
                <a:lnTo>
                  <a:pt x="0" y="0"/>
                </a:lnTo>
                <a:close/>
              </a:path>
            </a:pathLst>
          </a:custGeom>
          <a:blipFill>
            <a:blip r:embed="rId4"/>
            <a:stretch>
              <a:fillRect t="-86495"/>
            </a:stretch>
          </a:blipFill>
        </p:spPr>
      </p:sp>
      <p:sp>
        <p:nvSpPr>
          <p:cNvPr id="4" name="Freeform 4"/>
          <p:cNvSpPr/>
          <p:nvPr/>
        </p:nvSpPr>
        <p:spPr>
          <a:xfrm>
            <a:off x="1407804" y="6871400"/>
            <a:ext cx="10411333" cy="1026954"/>
          </a:xfrm>
          <a:custGeom>
            <a:avLst/>
            <a:gdLst/>
            <a:ahLst/>
            <a:cxnLst/>
            <a:rect l="l" t="t" r="r" b="b"/>
            <a:pathLst>
              <a:path w="10411333" h="1026954">
                <a:moveTo>
                  <a:pt x="0" y="0"/>
                </a:moveTo>
                <a:lnTo>
                  <a:pt x="10411333" y="0"/>
                </a:lnTo>
                <a:lnTo>
                  <a:pt x="10411333" y="1026954"/>
                </a:lnTo>
                <a:lnTo>
                  <a:pt x="0" y="1026954"/>
                </a:lnTo>
                <a:lnTo>
                  <a:pt x="0" y="0"/>
                </a:lnTo>
                <a:close/>
              </a:path>
            </a:pathLst>
          </a:custGeom>
          <a:blipFill>
            <a:blip r:embed="rId4"/>
            <a:stretch>
              <a:fillRect t="-96545" b="-3681"/>
            </a:stretch>
          </a:blipFill>
        </p:spPr>
      </p:sp>
      <p:sp>
        <p:nvSpPr>
          <p:cNvPr id="5" name="Freeform 5"/>
          <p:cNvSpPr/>
          <p:nvPr/>
        </p:nvSpPr>
        <p:spPr>
          <a:xfrm>
            <a:off x="1421495" y="4897787"/>
            <a:ext cx="10411333" cy="1026954"/>
          </a:xfrm>
          <a:custGeom>
            <a:avLst/>
            <a:gdLst/>
            <a:ahLst/>
            <a:cxnLst/>
            <a:rect l="l" t="t" r="r" b="b"/>
            <a:pathLst>
              <a:path w="10411333" h="1026954">
                <a:moveTo>
                  <a:pt x="0" y="0"/>
                </a:moveTo>
                <a:lnTo>
                  <a:pt x="10411332" y="0"/>
                </a:lnTo>
                <a:lnTo>
                  <a:pt x="10411332" y="1026954"/>
                </a:lnTo>
                <a:lnTo>
                  <a:pt x="0" y="1026954"/>
                </a:lnTo>
                <a:lnTo>
                  <a:pt x="0" y="0"/>
                </a:lnTo>
                <a:close/>
              </a:path>
            </a:pathLst>
          </a:custGeom>
          <a:blipFill>
            <a:blip r:embed="rId4"/>
            <a:stretch>
              <a:fillRect t="-96545" b="-3681"/>
            </a:stretch>
          </a:blipFill>
        </p:spPr>
      </p:sp>
      <p:grpSp>
        <p:nvGrpSpPr>
          <p:cNvPr id="6" name="Group 6"/>
          <p:cNvGrpSpPr/>
          <p:nvPr/>
        </p:nvGrpSpPr>
        <p:grpSpPr>
          <a:xfrm>
            <a:off x="1421495" y="4130369"/>
            <a:ext cx="10217133" cy="1534836"/>
            <a:chOff x="0" y="0"/>
            <a:chExt cx="4970953" cy="746746"/>
          </a:xfrm>
        </p:grpSpPr>
        <p:sp>
          <p:nvSpPr>
            <p:cNvPr id="7" name="Freeform 7"/>
            <p:cNvSpPr/>
            <p:nvPr/>
          </p:nvSpPr>
          <p:spPr>
            <a:xfrm>
              <a:off x="0" y="0"/>
              <a:ext cx="4970953" cy="746746"/>
            </a:xfrm>
            <a:custGeom>
              <a:avLst/>
              <a:gdLst/>
              <a:ahLst/>
              <a:cxnLst/>
              <a:rect l="l" t="t" r="r" b="b"/>
              <a:pathLst>
                <a:path w="4970953" h="746746">
                  <a:moveTo>
                    <a:pt x="0" y="0"/>
                  </a:moveTo>
                  <a:lnTo>
                    <a:pt x="4970953" y="0"/>
                  </a:lnTo>
                  <a:lnTo>
                    <a:pt x="4970953" y="746746"/>
                  </a:lnTo>
                  <a:lnTo>
                    <a:pt x="0" y="746746"/>
                  </a:lnTo>
                  <a:close/>
                </a:path>
              </a:pathLst>
            </a:custGeom>
            <a:solidFill>
              <a:srgbClr val="EFEFEF"/>
            </a:solidFill>
          </p:spPr>
        </p:sp>
        <p:sp>
          <p:nvSpPr>
            <p:cNvPr id="8" name="TextBox 8"/>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9" name="Freeform 9"/>
          <p:cNvSpPr/>
          <p:nvPr/>
        </p:nvSpPr>
        <p:spPr>
          <a:xfrm>
            <a:off x="1607469" y="6467598"/>
            <a:ext cx="10003777" cy="1059408"/>
          </a:xfrm>
          <a:custGeom>
            <a:avLst/>
            <a:gdLst/>
            <a:ahLst/>
            <a:cxnLst/>
            <a:rect l="l" t="t" r="r" b="b"/>
            <a:pathLst>
              <a:path w="10003777" h="1059408">
                <a:moveTo>
                  <a:pt x="0" y="0"/>
                </a:moveTo>
                <a:lnTo>
                  <a:pt x="10003777" y="0"/>
                </a:lnTo>
                <a:lnTo>
                  <a:pt x="10003777" y="1059408"/>
                </a:lnTo>
                <a:lnTo>
                  <a:pt x="0" y="1059408"/>
                </a:lnTo>
                <a:lnTo>
                  <a:pt x="0" y="0"/>
                </a:lnTo>
                <a:close/>
              </a:path>
            </a:pathLst>
          </a:custGeom>
          <a:blipFill>
            <a:blip r:embed="rId4"/>
            <a:stretch>
              <a:fillRect t="-86495"/>
            </a:stretch>
          </a:blipFill>
        </p:spPr>
      </p:sp>
      <p:grpSp>
        <p:nvGrpSpPr>
          <p:cNvPr id="10" name="Group 10"/>
          <p:cNvGrpSpPr/>
          <p:nvPr/>
        </p:nvGrpSpPr>
        <p:grpSpPr>
          <a:xfrm>
            <a:off x="1394114" y="6103982"/>
            <a:ext cx="10244514" cy="1534836"/>
            <a:chOff x="0" y="0"/>
            <a:chExt cx="4984275" cy="746746"/>
          </a:xfrm>
        </p:grpSpPr>
        <p:sp>
          <p:nvSpPr>
            <p:cNvPr id="11" name="Freeform 11"/>
            <p:cNvSpPr/>
            <p:nvPr/>
          </p:nvSpPr>
          <p:spPr>
            <a:xfrm>
              <a:off x="0" y="0"/>
              <a:ext cx="4984275" cy="746746"/>
            </a:xfrm>
            <a:custGeom>
              <a:avLst/>
              <a:gdLst/>
              <a:ahLst/>
              <a:cxnLst/>
              <a:rect l="l" t="t" r="r" b="b"/>
              <a:pathLst>
                <a:path w="4984275" h="746746">
                  <a:moveTo>
                    <a:pt x="0" y="0"/>
                  </a:moveTo>
                  <a:lnTo>
                    <a:pt x="4984275" y="0"/>
                  </a:lnTo>
                  <a:lnTo>
                    <a:pt x="4984275" y="746746"/>
                  </a:lnTo>
                  <a:lnTo>
                    <a:pt x="0" y="746746"/>
                  </a:lnTo>
                  <a:close/>
                </a:path>
              </a:pathLst>
            </a:custGeom>
            <a:solidFill>
              <a:srgbClr val="EFEFEF"/>
            </a:solidFill>
          </p:spPr>
        </p:sp>
        <p:sp>
          <p:nvSpPr>
            <p:cNvPr id="12" name="TextBox 12"/>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13" name="Freeform 13"/>
          <p:cNvSpPr/>
          <p:nvPr/>
        </p:nvSpPr>
        <p:spPr>
          <a:xfrm>
            <a:off x="-4390569" y="5965455"/>
            <a:ext cx="5998038" cy="6154704"/>
          </a:xfrm>
          <a:custGeom>
            <a:avLst/>
            <a:gdLst/>
            <a:ahLst/>
            <a:cxnLst/>
            <a:rect l="l" t="t" r="r" b="b"/>
            <a:pathLst>
              <a:path w="5998038" h="6154704">
                <a:moveTo>
                  <a:pt x="0" y="0"/>
                </a:moveTo>
                <a:lnTo>
                  <a:pt x="5998038" y="0"/>
                </a:lnTo>
                <a:lnTo>
                  <a:pt x="5998038" y="6154703"/>
                </a:lnTo>
                <a:lnTo>
                  <a:pt x="0" y="6154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4" name="Group 14"/>
          <p:cNvGrpSpPr/>
          <p:nvPr/>
        </p:nvGrpSpPr>
        <p:grpSpPr>
          <a:xfrm>
            <a:off x="1366732" y="8079329"/>
            <a:ext cx="10244514" cy="1534836"/>
            <a:chOff x="0" y="0"/>
            <a:chExt cx="4984275" cy="746746"/>
          </a:xfrm>
        </p:grpSpPr>
        <p:sp>
          <p:nvSpPr>
            <p:cNvPr id="15" name="Freeform 15"/>
            <p:cNvSpPr/>
            <p:nvPr/>
          </p:nvSpPr>
          <p:spPr>
            <a:xfrm>
              <a:off x="0" y="0"/>
              <a:ext cx="4984275" cy="746746"/>
            </a:xfrm>
            <a:custGeom>
              <a:avLst/>
              <a:gdLst/>
              <a:ahLst/>
              <a:cxnLst/>
              <a:rect l="l" t="t" r="r" b="b"/>
              <a:pathLst>
                <a:path w="4984275" h="746746">
                  <a:moveTo>
                    <a:pt x="0" y="0"/>
                  </a:moveTo>
                  <a:lnTo>
                    <a:pt x="4984275" y="0"/>
                  </a:lnTo>
                  <a:lnTo>
                    <a:pt x="4984275" y="746746"/>
                  </a:lnTo>
                  <a:lnTo>
                    <a:pt x="0" y="746746"/>
                  </a:lnTo>
                  <a:close/>
                </a:path>
              </a:pathLst>
            </a:custGeom>
            <a:solidFill>
              <a:srgbClr val="EFEFEF"/>
            </a:solidFill>
          </p:spPr>
        </p:sp>
        <p:sp>
          <p:nvSpPr>
            <p:cNvPr id="16" name="TextBox 16"/>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17" name="Freeform 17"/>
          <p:cNvSpPr/>
          <p:nvPr/>
        </p:nvSpPr>
        <p:spPr>
          <a:xfrm>
            <a:off x="1764811" y="8393654"/>
            <a:ext cx="808533" cy="843820"/>
          </a:xfrm>
          <a:custGeom>
            <a:avLst/>
            <a:gdLst/>
            <a:ahLst/>
            <a:cxnLst/>
            <a:rect l="l" t="t" r="r" b="b"/>
            <a:pathLst>
              <a:path w="808533" h="843820">
                <a:moveTo>
                  <a:pt x="0" y="0"/>
                </a:moveTo>
                <a:lnTo>
                  <a:pt x="808533" y="0"/>
                </a:lnTo>
                <a:lnTo>
                  <a:pt x="808533" y="843820"/>
                </a:lnTo>
                <a:lnTo>
                  <a:pt x="0" y="8438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1764811" y="4625669"/>
            <a:ext cx="779865" cy="779865"/>
          </a:xfrm>
          <a:custGeom>
            <a:avLst/>
            <a:gdLst/>
            <a:ahLst/>
            <a:cxnLst/>
            <a:rect l="l" t="t" r="r" b="b"/>
            <a:pathLst>
              <a:path w="779865" h="779865">
                <a:moveTo>
                  <a:pt x="0" y="0"/>
                </a:moveTo>
                <a:lnTo>
                  <a:pt x="779865" y="0"/>
                </a:lnTo>
                <a:lnTo>
                  <a:pt x="779865" y="779865"/>
                </a:lnTo>
                <a:lnTo>
                  <a:pt x="0" y="7798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1764811" y="6420041"/>
            <a:ext cx="901545" cy="797868"/>
          </a:xfrm>
          <a:custGeom>
            <a:avLst/>
            <a:gdLst/>
            <a:ahLst/>
            <a:cxnLst/>
            <a:rect l="l" t="t" r="r" b="b"/>
            <a:pathLst>
              <a:path w="901545" h="797868">
                <a:moveTo>
                  <a:pt x="0" y="0"/>
                </a:moveTo>
                <a:lnTo>
                  <a:pt x="901545" y="0"/>
                </a:lnTo>
                <a:lnTo>
                  <a:pt x="901545" y="797868"/>
                </a:lnTo>
                <a:lnTo>
                  <a:pt x="0" y="7978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Freeform 20"/>
          <p:cNvSpPr/>
          <p:nvPr/>
        </p:nvSpPr>
        <p:spPr>
          <a:xfrm>
            <a:off x="11928077" y="2272230"/>
            <a:ext cx="5478919" cy="7341935"/>
          </a:xfrm>
          <a:custGeom>
            <a:avLst/>
            <a:gdLst/>
            <a:ahLst/>
            <a:cxnLst/>
            <a:rect l="l" t="t" r="r" b="b"/>
            <a:pathLst>
              <a:path w="5478919" h="7341935">
                <a:moveTo>
                  <a:pt x="0" y="0"/>
                </a:moveTo>
                <a:lnTo>
                  <a:pt x="5478920" y="0"/>
                </a:lnTo>
                <a:lnTo>
                  <a:pt x="5478920" y="7341936"/>
                </a:lnTo>
                <a:lnTo>
                  <a:pt x="0" y="73419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Freeform 21"/>
          <p:cNvSpPr/>
          <p:nvPr/>
        </p:nvSpPr>
        <p:spPr>
          <a:xfrm>
            <a:off x="14418835" y="-3974546"/>
            <a:ext cx="7105324" cy="7290911"/>
          </a:xfrm>
          <a:custGeom>
            <a:avLst/>
            <a:gdLst/>
            <a:ahLst/>
            <a:cxnLst/>
            <a:rect l="l" t="t" r="r" b="b"/>
            <a:pathLst>
              <a:path w="7105324" h="7290911">
                <a:moveTo>
                  <a:pt x="0" y="0"/>
                </a:moveTo>
                <a:lnTo>
                  <a:pt x="7105325" y="0"/>
                </a:lnTo>
                <a:lnTo>
                  <a:pt x="7105325" y="7290911"/>
                </a:lnTo>
                <a:lnTo>
                  <a:pt x="0" y="729091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2" name="Freeform 22"/>
          <p:cNvSpPr/>
          <p:nvPr/>
        </p:nvSpPr>
        <p:spPr>
          <a:xfrm>
            <a:off x="1607469" y="3103415"/>
            <a:ext cx="10211667" cy="1026954"/>
          </a:xfrm>
          <a:custGeom>
            <a:avLst/>
            <a:gdLst/>
            <a:ahLst/>
            <a:cxnLst/>
            <a:rect l="l" t="t" r="r" b="b"/>
            <a:pathLst>
              <a:path w="10211667" h="1026954">
                <a:moveTo>
                  <a:pt x="0" y="0"/>
                </a:moveTo>
                <a:lnTo>
                  <a:pt x="10211668" y="0"/>
                </a:lnTo>
                <a:lnTo>
                  <a:pt x="10211668" y="1026954"/>
                </a:lnTo>
                <a:lnTo>
                  <a:pt x="0" y="1026954"/>
                </a:lnTo>
                <a:lnTo>
                  <a:pt x="0" y="0"/>
                </a:lnTo>
                <a:close/>
              </a:path>
            </a:pathLst>
          </a:custGeom>
          <a:blipFill>
            <a:blip r:embed="rId4"/>
            <a:stretch>
              <a:fillRect t="-93734" b="-2652"/>
            </a:stretch>
          </a:blipFill>
        </p:spPr>
      </p:sp>
      <p:grpSp>
        <p:nvGrpSpPr>
          <p:cNvPr id="23" name="Group 23"/>
          <p:cNvGrpSpPr/>
          <p:nvPr/>
        </p:nvGrpSpPr>
        <p:grpSpPr>
          <a:xfrm>
            <a:off x="1390001" y="2262158"/>
            <a:ext cx="10248627" cy="1534836"/>
            <a:chOff x="0" y="0"/>
            <a:chExt cx="4986276" cy="746746"/>
          </a:xfrm>
        </p:grpSpPr>
        <p:sp>
          <p:nvSpPr>
            <p:cNvPr id="24" name="Freeform 24"/>
            <p:cNvSpPr/>
            <p:nvPr/>
          </p:nvSpPr>
          <p:spPr>
            <a:xfrm>
              <a:off x="0" y="0"/>
              <a:ext cx="4986276" cy="746746"/>
            </a:xfrm>
            <a:custGeom>
              <a:avLst/>
              <a:gdLst/>
              <a:ahLst/>
              <a:cxnLst/>
              <a:rect l="l" t="t" r="r" b="b"/>
              <a:pathLst>
                <a:path w="4986276" h="746746">
                  <a:moveTo>
                    <a:pt x="0" y="0"/>
                  </a:moveTo>
                  <a:lnTo>
                    <a:pt x="4986276" y="0"/>
                  </a:lnTo>
                  <a:lnTo>
                    <a:pt x="4986276" y="746746"/>
                  </a:lnTo>
                  <a:lnTo>
                    <a:pt x="0" y="746746"/>
                  </a:lnTo>
                  <a:close/>
                </a:path>
              </a:pathLst>
            </a:custGeom>
            <a:solidFill>
              <a:srgbClr val="EFEFEF"/>
            </a:solidFill>
          </p:spPr>
        </p:sp>
        <p:sp>
          <p:nvSpPr>
            <p:cNvPr id="25" name="TextBox 25"/>
            <p:cNvSpPr txBox="1"/>
            <p:nvPr/>
          </p:nvSpPr>
          <p:spPr>
            <a:xfrm>
              <a:off x="0" y="-38100"/>
              <a:ext cx="812800" cy="850900"/>
            </a:xfrm>
            <a:prstGeom prst="rect">
              <a:avLst/>
            </a:prstGeom>
          </p:spPr>
          <p:txBody>
            <a:bodyPr lIns="40005" tIns="40005" rIns="40005" bIns="40005" rtlCol="0" anchor="ctr"/>
            <a:lstStyle/>
            <a:p>
              <a:pPr algn="ctr">
                <a:lnSpc>
                  <a:spcPts val="2252"/>
                </a:lnSpc>
              </a:pPr>
              <a:endParaRPr/>
            </a:p>
          </p:txBody>
        </p:sp>
      </p:grpSp>
      <p:sp>
        <p:nvSpPr>
          <p:cNvPr id="26" name="Freeform 26"/>
          <p:cNvSpPr/>
          <p:nvPr/>
        </p:nvSpPr>
        <p:spPr>
          <a:xfrm>
            <a:off x="1764811" y="2705105"/>
            <a:ext cx="796619" cy="796619"/>
          </a:xfrm>
          <a:custGeom>
            <a:avLst/>
            <a:gdLst/>
            <a:ahLst/>
            <a:cxnLst/>
            <a:rect l="l" t="t" r="r" b="b"/>
            <a:pathLst>
              <a:path w="796619" h="796619">
                <a:moveTo>
                  <a:pt x="0" y="0"/>
                </a:moveTo>
                <a:lnTo>
                  <a:pt x="796619" y="0"/>
                </a:lnTo>
                <a:lnTo>
                  <a:pt x="796619" y="796619"/>
                </a:lnTo>
                <a:lnTo>
                  <a:pt x="0" y="79661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7" name="TextBox 27"/>
          <p:cNvSpPr txBox="1"/>
          <p:nvPr/>
        </p:nvSpPr>
        <p:spPr>
          <a:xfrm>
            <a:off x="1366732" y="634681"/>
            <a:ext cx="8309767" cy="1135685"/>
          </a:xfrm>
          <a:prstGeom prst="rect">
            <a:avLst/>
          </a:prstGeom>
        </p:spPr>
        <p:txBody>
          <a:bodyPr lIns="0" tIns="0" rIns="0" bIns="0" rtlCol="0" anchor="t">
            <a:spAutoFit/>
          </a:bodyPr>
          <a:lstStyle/>
          <a:p>
            <a:pPr>
              <a:lnSpc>
                <a:spcPts val="9066"/>
              </a:lnSpc>
            </a:pPr>
            <a:r>
              <a:rPr lang="en-US" sz="6569" spc="643">
                <a:solidFill>
                  <a:srgbClr val="427BAA"/>
                </a:solidFill>
                <a:latin typeface="Arimo Bold"/>
              </a:rPr>
              <a:t>KEY REVISIONS</a:t>
            </a:r>
          </a:p>
        </p:txBody>
      </p:sp>
      <p:sp>
        <p:nvSpPr>
          <p:cNvPr id="28" name="TextBox 28"/>
          <p:cNvSpPr txBox="1"/>
          <p:nvPr/>
        </p:nvSpPr>
        <p:spPr>
          <a:xfrm>
            <a:off x="3181877" y="6270452"/>
            <a:ext cx="7811188" cy="1114425"/>
          </a:xfrm>
          <a:prstGeom prst="rect">
            <a:avLst/>
          </a:prstGeom>
        </p:spPr>
        <p:txBody>
          <a:bodyPr lIns="0" tIns="0" rIns="0" bIns="0" rtlCol="0" anchor="t">
            <a:spAutoFit/>
          </a:bodyPr>
          <a:lstStyle/>
          <a:p>
            <a:pPr>
              <a:lnSpc>
                <a:spcPts val="4319"/>
              </a:lnSpc>
              <a:spcBef>
                <a:spcPct val="0"/>
              </a:spcBef>
            </a:pPr>
            <a:r>
              <a:rPr lang="en-US" sz="3599">
                <a:solidFill>
                  <a:srgbClr val="427BAA"/>
                </a:solidFill>
                <a:latin typeface="Arimo"/>
              </a:rPr>
              <a:t>The development of a novel staging and grading system for periodontitis</a:t>
            </a:r>
          </a:p>
        </p:txBody>
      </p:sp>
      <p:sp>
        <p:nvSpPr>
          <p:cNvPr id="29" name="TextBox 29"/>
          <p:cNvSpPr txBox="1"/>
          <p:nvPr/>
        </p:nvSpPr>
        <p:spPr>
          <a:xfrm>
            <a:off x="15736522" y="10144125"/>
            <a:ext cx="2456373" cy="142875"/>
          </a:xfrm>
          <a:prstGeom prst="rect">
            <a:avLst/>
          </a:prstGeom>
        </p:spPr>
        <p:txBody>
          <a:bodyPr lIns="0" tIns="0" rIns="0" bIns="0" rtlCol="0" anchor="t">
            <a:spAutoFit/>
          </a:bodyPr>
          <a:lstStyle/>
          <a:p>
            <a:pPr>
              <a:lnSpc>
                <a:spcPts val="1199"/>
              </a:lnSpc>
              <a:spcBef>
                <a:spcPct val="0"/>
              </a:spcBef>
            </a:pPr>
            <a:r>
              <a:rPr lang="en-US" sz="999">
                <a:solidFill>
                  <a:srgbClr val="427BAA"/>
                </a:solidFill>
                <a:latin typeface="Arimo"/>
              </a:rPr>
              <a:t>American Academy of Periodontology.2019</a:t>
            </a:r>
          </a:p>
        </p:txBody>
      </p:sp>
      <p:sp>
        <p:nvSpPr>
          <p:cNvPr id="30" name="TextBox 30"/>
          <p:cNvSpPr txBox="1"/>
          <p:nvPr/>
        </p:nvSpPr>
        <p:spPr>
          <a:xfrm>
            <a:off x="3181877" y="8373985"/>
            <a:ext cx="7811188" cy="997458"/>
          </a:xfrm>
          <a:prstGeom prst="rect">
            <a:avLst/>
          </a:prstGeom>
        </p:spPr>
        <p:txBody>
          <a:bodyPr lIns="0" tIns="0" rIns="0" bIns="0" rtlCol="0" anchor="t">
            <a:spAutoFit/>
          </a:bodyPr>
          <a:lstStyle/>
          <a:p>
            <a:pPr>
              <a:lnSpc>
                <a:spcPts val="3815"/>
              </a:lnSpc>
            </a:pPr>
            <a:r>
              <a:rPr lang="en-US" sz="3599">
                <a:solidFill>
                  <a:srgbClr val="427BAA"/>
                </a:solidFill>
                <a:latin typeface="Arimo"/>
              </a:rPr>
              <a:t>The inaugural classification for peri-implant diseases and conditions. </a:t>
            </a:r>
          </a:p>
        </p:txBody>
      </p:sp>
      <p:sp>
        <p:nvSpPr>
          <p:cNvPr id="31" name="TextBox 31"/>
          <p:cNvSpPr txBox="1"/>
          <p:nvPr/>
        </p:nvSpPr>
        <p:spPr>
          <a:xfrm>
            <a:off x="17210353" y="9979025"/>
            <a:ext cx="995814" cy="165100"/>
          </a:xfrm>
          <a:prstGeom prst="rect">
            <a:avLst/>
          </a:prstGeom>
        </p:spPr>
        <p:txBody>
          <a:bodyPr lIns="0" tIns="0" rIns="0" bIns="0" rtlCol="0" anchor="t">
            <a:spAutoFit/>
          </a:bodyPr>
          <a:lstStyle/>
          <a:p>
            <a:pPr algn="ctr">
              <a:lnSpc>
                <a:spcPts val="1399"/>
              </a:lnSpc>
            </a:pPr>
            <a:r>
              <a:rPr lang="en-US" sz="999">
                <a:solidFill>
                  <a:srgbClr val="427BAA"/>
                </a:solidFill>
                <a:latin typeface="Arimo"/>
              </a:rPr>
              <a:t>Brown, A. 2021</a:t>
            </a:r>
          </a:p>
        </p:txBody>
      </p:sp>
      <p:sp>
        <p:nvSpPr>
          <p:cNvPr id="32" name="TextBox 32"/>
          <p:cNvSpPr txBox="1"/>
          <p:nvPr/>
        </p:nvSpPr>
        <p:spPr>
          <a:xfrm>
            <a:off x="3181877" y="4592936"/>
            <a:ext cx="8048159" cy="958596"/>
          </a:xfrm>
          <a:prstGeom prst="rect">
            <a:avLst/>
          </a:prstGeom>
        </p:spPr>
        <p:txBody>
          <a:bodyPr lIns="0" tIns="0" rIns="0" bIns="0" rtlCol="0" anchor="t">
            <a:spAutoFit/>
          </a:bodyPr>
          <a:lstStyle/>
          <a:p>
            <a:pPr>
              <a:lnSpc>
                <a:spcPts val="3671"/>
              </a:lnSpc>
            </a:pPr>
            <a:r>
              <a:rPr lang="en-US" sz="3599">
                <a:solidFill>
                  <a:srgbClr val="427BAA"/>
                </a:solidFill>
                <a:latin typeface="Arimo"/>
              </a:rPr>
              <a:t>Recategorization of various forms of periodontitis</a:t>
            </a:r>
          </a:p>
        </p:txBody>
      </p:sp>
      <p:sp>
        <p:nvSpPr>
          <p:cNvPr id="33" name="TextBox 33"/>
          <p:cNvSpPr txBox="1"/>
          <p:nvPr/>
        </p:nvSpPr>
        <p:spPr>
          <a:xfrm>
            <a:off x="3181877" y="2687875"/>
            <a:ext cx="8048159" cy="978027"/>
          </a:xfrm>
          <a:prstGeom prst="rect">
            <a:avLst/>
          </a:prstGeom>
        </p:spPr>
        <p:txBody>
          <a:bodyPr lIns="0" tIns="0" rIns="0" bIns="0" rtlCol="0" anchor="t">
            <a:spAutoFit/>
          </a:bodyPr>
          <a:lstStyle/>
          <a:p>
            <a:pPr>
              <a:lnSpc>
                <a:spcPts val="3743"/>
              </a:lnSpc>
            </a:pPr>
            <a:r>
              <a:rPr lang="en-US" sz="3599">
                <a:solidFill>
                  <a:srgbClr val="427BAA"/>
                </a:solidFill>
                <a:latin typeface="Arimo"/>
              </a:rPr>
              <a:t>Addition of Periodontal Health, Gingival Diseases and Conditions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TotalTime>
  <Words>5365</Words>
  <Application>Microsoft Office PowerPoint</Application>
  <PresentationFormat>Custom</PresentationFormat>
  <Paragraphs>760</Paragraphs>
  <Slides>61</Slides>
  <Notes>55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Calibri</vt:lpstr>
      <vt:lpstr>Arial</vt:lpstr>
      <vt:lpstr>Arimo Bold Italics</vt:lpstr>
      <vt:lpstr>Canva Sans</vt:lpstr>
      <vt:lpstr>Arimo</vt:lpstr>
      <vt:lpstr>Arimo Italics</vt:lpstr>
      <vt:lpstr>Raleway</vt:lpstr>
      <vt:lpstr>Arimo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NTDSC 2018 Classification System  (Presentation (16:9))</dc:title>
  <dc:creator>Pamela Ready</dc:creator>
  <cp:lastModifiedBy>Pamela Ready</cp:lastModifiedBy>
  <cp:revision>5</cp:revision>
  <dcterms:created xsi:type="dcterms:W3CDTF">2006-08-16T00:00:00Z</dcterms:created>
  <dcterms:modified xsi:type="dcterms:W3CDTF">2023-08-13T19:41:05Z</dcterms:modified>
  <dc:identifier>DAFrF-LQ6oI</dc:identifier>
</cp:coreProperties>
</file>