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notesMasterIdLst>
    <p:notesMasterId r:id="rId24"/>
  </p:notesMasterIdLst>
  <p:sldIdLst>
    <p:sldId id="297" r:id="rId2"/>
    <p:sldId id="358" r:id="rId3"/>
    <p:sldId id="301" r:id="rId4"/>
    <p:sldId id="343" r:id="rId5"/>
    <p:sldId id="363" r:id="rId6"/>
    <p:sldId id="352" r:id="rId7"/>
    <p:sldId id="361" r:id="rId8"/>
    <p:sldId id="330" r:id="rId9"/>
    <p:sldId id="329" r:id="rId10"/>
    <p:sldId id="268" r:id="rId11"/>
    <p:sldId id="370" r:id="rId12"/>
    <p:sldId id="369" r:id="rId13"/>
    <p:sldId id="368" r:id="rId14"/>
    <p:sldId id="393" r:id="rId15"/>
    <p:sldId id="373" r:id="rId16"/>
    <p:sldId id="374" r:id="rId17"/>
    <p:sldId id="392" r:id="rId18"/>
    <p:sldId id="394" r:id="rId19"/>
    <p:sldId id="380" r:id="rId20"/>
    <p:sldId id="351" r:id="rId21"/>
    <p:sldId id="389" r:id="rId22"/>
    <p:sldId id="38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0431"/>
    <a:srgbClr val="FCD0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0" autoAdjust="0"/>
    <p:restoredTop sz="80612" autoAdjust="0"/>
  </p:normalViewPr>
  <p:slideViewPr>
    <p:cSldViewPr>
      <p:cViewPr varScale="1">
        <p:scale>
          <a:sx n="92" d="100"/>
          <a:sy n="92" d="100"/>
        </p:scale>
        <p:origin x="21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DF528B-B9FE-4A3B-8E2A-D3D25F696B7B}" type="doc">
      <dgm:prSet loTypeId="urn:microsoft.com/office/officeart/2016/7/layout/VerticalHollowActionList" loCatId="List" qsTypeId="urn:microsoft.com/office/officeart/2005/8/quickstyle/simple4" qsCatId="simple" csTypeId="urn:microsoft.com/office/officeart/2005/8/colors/colorful1" csCatId="colorful"/>
      <dgm:spPr/>
      <dgm:t>
        <a:bodyPr/>
        <a:lstStyle/>
        <a:p>
          <a:endParaRPr lang="en-US"/>
        </a:p>
      </dgm:t>
    </dgm:pt>
    <dgm:pt modelId="{14E2E9A6-F273-4041-AC34-99B04549087F}">
      <dgm:prSet/>
      <dgm:spPr/>
      <dgm:t>
        <a:bodyPr/>
        <a:lstStyle/>
        <a:p>
          <a:r>
            <a:rPr lang="en-US"/>
            <a:t>Frame</a:t>
          </a:r>
        </a:p>
      </dgm:t>
    </dgm:pt>
    <dgm:pt modelId="{5B5B8911-B568-47DE-BD99-C13068C7D27E}" type="parTrans" cxnId="{9CE1DA79-5274-470C-965B-042BFB4058A0}">
      <dgm:prSet/>
      <dgm:spPr/>
      <dgm:t>
        <a:bodyPr/>
        <a:lstStyle/>
        <a:p>
          <a:endParaRPr lang="en-US"/>
        </a:p>
      </dgm:t>
    </dgm:pt>
    <dgm:pt modelId="{B0E87EB3-8D12-468B-B50F-8129E47C95A7}" type="sibTrans" cxnId="{9CE1DA79-5274-470C-965B-042BFB4058A0}">
      <dgm:prSet/>
      <dgm:spPr/>
      <dgm:t>
        <a:bodyPr/>
        <a:lstStyle/>
        <a:p>
          <a:endParaRPr lang="en-US"/>
        </a:p>
      </dgm:t>
    </dgm:pt>
    <dgm:pt modelId="{FC5090A6-9968-40BA-AB2C-6D0A23E69321}">
      <dgm:prSet/>
      <dgm:spPr/>
      <dgm:t>
        <a:bodyPr/>
        <a:lstStyle/>
        <a:p>
          <a:r>
            <a:rPr lang="en-US"/>
            <a:t>Frame reexperiencing the event(s)</a:t>
          </a:r>
        </a:p>
      </dgm:t>
    </dgm:pt>
    <dgm:pt modelId="{CBBE7EFE-9F4F-4314-8BC0-A9772982A015}" type="parTrans" cxnId="{93BE3FE8-436E-4166-A6A8-25F01911A3F3}">
      <dgm:prSet/>
      <dgm:spPr/>
      <dgm:t>
        <a:bodyPr/>
        <a:lstStyle/>
        <a:p>
          <a:endParaRPr lang="en-US"/>
        </a:p>
      </dgm:t>
    </dgm:pt>
    <dgm:pt modelId="{D099EFE7-C02B-498D-9A41-C26AE4D07ADC}" type="sibTrans" cxnId="{93BE3FE8-436E-4166-A6A8-25F01911A3F3}">
      <dgm:prSet/>
      <dgm:spPr/>
      <dgm:t>
        <a:bodyPr/>
        <a:lstStyle/>
        <a:p>
          <a:endParaRPr lang="en-US"/>
        </a:p>
      </dgm:t>
    </dgm:pt>
    <dgm:pt modelId="{D1AC506E-4361-4857-91AF-BB16FD536B46}">
      <dgm:prSet custT="1"/>
      <dgm:spPr/>
      <dgm:t>
        <a:bodyPr/>
        <a:lstStyle/>
        <a:p>
          <a:r>
            <a:rPr lang="en-US" sz="1400" dirty="0"/>
            <a:t>Communicate</a:t>
          </a:r>
        </a:p>
      </dgm:t>
    </dgm:pt>
    <dgm:pt modelId="{CDC6302A-E4E6-4CD4-B1B6-57B9E6555B80}" type="parTrans" cxnId="{BEB9C8CE-F090-436C-8743-0ACBFF8FCE2B}">
      <dgm:prSet/>
      <dgm:spPr/>
      <dgm:t>
        <a:bodyPr/>
        <a:lstStyle/>
        <a:p>
          <a:endParaRPr lang="en-US"/>
        </a:p>
      </dgm:t>
    </dgm:pt>
    <dgm:pt modelId="{91072AD3-3241-4F15-BC2B-D4AAAE8BEC37}" type="sibTrans" cxnId="{BEB9C8CE-F090-436C-8743-0ACBFF8FCE2B}">
      <dgm:prSet/>
      <dgm:spPr/>
      <dgm:t>
        <a:bodyPr/>
        <a:lstStyle/>
        <a:p>
          <a:endParaRPr lang="en-US"/>
        </a:p>
      </dgm:t>
    </dgm:pt>
    <dgm:pt modelId="{9C22836F-4F21-4C97-AA2B-28114E00C5D7}">
      <dgm:prSet/>
      <dgm:spPr/>
      <dgm:t>
        <a:bodyPr/>
        <a:lstStyle/>
        <a:p>
          <a:r>
            <a:rPr lang="en-US"/>
            <a:t>Communicate that treatment and other wellness </a:t>
          </a:r>
        </a:p>
      </dgm:t>
    </dgm:pt>
    <dgm:pt modelId="{576CDE1C-8800-48CF-99F5-FD21EEAB7BDE}" type="parTrans" cxnId="{BD768601-7730-4256-82E9-262824C4DE1A}">
      <dgm:prSet/>
      <dgm:spPr/>
      <dgm:t>
        <a:bodyPr/>
        <a:lstStyle/>
        <a:p>
          <a:endParaRPr lang="en-US"/>
        </a:p>
      </dgm:t>
    </dgm:pt>
    <dgm:pt modelId="{0DD1A0A4-BA1E-46D3-A2C0-172C3C3AD267}" type="sibTrans" cxnId="{BD768601-7730-4256-82E9-262824C4DE1A}">
      <dgm:prSet/>
      <dgm:spPr/>
      <dgm:t>
        <a:bodyPr/>
        <a:lstStyle/>
        <a:p>
          <a:endParaRPr lang="en-US"/>
        </a:p>
      </dgm:t>
    </dgm:pt>
    <dgm:pt modelId="{1FE880D0-1BAD-43F1-B2E5-F2E025B15D5D}">
      <dgm:prSet/>
      <dgm:spPr/>
      <dgm:t>
        <a:bodyPr/>
        <a:lstStyle/>
        <a:p>
          <a:r>
            <a:rPr lang="en-US"/>
            <a:t>Refer</a:t>
          </a:r>
        </a:p>
      </dgm:t>
    </dgm:pt>
    <dgm:pt modelId="{50BAF871-FDB8-416A-AF58-4A47AF386373}" type="parTrans" cxnId="{FBCF07A5-9155-42B7-B45E-ABA0D3CDA24A}">
      <dgm:prSet/>
      <dgm:spPr/>
      <dgm:t>
        <a:bodyPr/>
        <a:lstStyle/>
        <a:p>
          <a:endParaRPr lang="en-US"/>
        </a:p>
      </dgm:t>
    </dgm:pt>
    <dgm:pt modelId="{CEDC2333-503F-4464-91D0-A7E028D10A13}" type="sibTrans" cxnId="{FBCF07A5-9155-42B7-B45E-ABA0D3CDA24A}">
      <dgm:prSet/>
      <dgm:spPr/>
      <dgm:t>
        <a:bodyPr/>
        <a:lstStyle/>
        <a:p>
          <a:endParaRPr lang="en-US"/>
        </a:p>
      </dgm:t>
    </dgm:pt>
    <dgm:pt modelId="{A6787A39-B4A3-4091-BEC5-803ED9BFC356}">
      <dgm:prSet/>
      <dgm:spPr/>
      <dgm:t>
        <a:bodyPr/>
        <a:lstStyle/>
        <a:p>
          <a:r>
            <a:rPr lang="en-US" dirty="0"/>
            <a:t>Refer certain clients to a psychiatrist </a:t>
          </a:r>
        </a:p>
      </dgm:t>
    </dgm:pt>
    <dgm:pt modelId="{DA402217-5744-4BA9-A62E-641DEEBD717E}" type="parTrans" cxnId="{62D6AEF6-6E2B-4A8B-8C87-21BF3E704433}">
      <dgm:prSet/>
      <dgm:spPr/>
      <dgm:t>
        <a:bodyPr/>
        <a:lstStyle/>
        <a:p>
          <a:endParaRPr lang="en-US"/>
        </a:p>
      </dgm:t>
    </dgm:pt>
    <dgm:pt modelId="{B4CD9E8A-D1FE-4280-988B-334A2D5C97FC}" type="sibTrans" cxnId="{62D6AEF6-6E2B-4A8B-8C87-21BF3E704433}">
      <dgm:prSet/>
      <dgm:spPr/>
      <dgm:t>
        <a:bodyPr/>
        <a:lstStyle/>
        <a:p>
          <a:endParaRPr lang="en-US"/>
        </a:p>
      </dgm:t>
    </dgm:pt>
    <dgm:pt modelId="{EB1365DA-2FA5-471D-B636-57601EE77F08}">
      <dgm:prSet/>
      <dgm:spPr/>
      <dgm:t>
        <a:bodyPr/>
        <a:lstStyle/>
        <a:p>
          <a:r>
            <a:rPr lang="en-US"/>
            <a:t>Discuss</a:t>
          </a:r>
        </a:p>
      </dgm:t>
    </dgm:pt>
    <dgm:pt modelId="{482192B9-A171-4E8B-9F13-F36E7B15E197}" type="parTrans" cxnId="{10716018-7EFE-4F53-8E09-DC93B3D3E778}">
      <dgm:prSet/>
      <dgm:spPr/>
      <dgm:t>
        <a:bodyPr/>
        <a:lstStyle/>
        <a:p>
          <a:endParaRPr lang="en-US"/>
        </a:p>
      </dgm:t>
    </dgm:pt>
    <dgm:pt modelId="{33A66057-B1AF-4D1A-96BF-3650A4D7DFCC}" type="sibTrans" cxnId="{10716018-7EFE-4F53-8E09-DC93B3D3E778}">
      <dgm:prSet/>
      <dgm:spPr/>
      <dgm:t>
        <a:bodyPr/>
        <a:lstStyle/>
        <a:p>
          <a:endParaRPr lang="en-US"/>
        </a:p>
      </dgm:t>
    </dgm:pt>
    <dgm:pt modelId="{03713148-9E84-4956-8464-20B112EE9BAB}">
      <dgm:prSet custT="1"/>
      <dgm:spPr/>
      <dgm:t>
        <a:bodyPr/>
        <a:lstStyle/>
        <a:p>
          <a:r>
            <a:rPr lang="en-US" sz="1600" dirty="0"/>
            <a:t>Discuss traumatic stress symptoms and their physiological components</a:t>
          </a:r>
          <a:r>
            <a:rPr lang="en-US" sz="1200" dirty="0"/>
            <a:t>.</a:t>
          </a:r>
        </a:p>
      </dgm:t>
    </dgm:pt>
    <dgm:pt modelId="{BFEA0D78-A11B-430E-8C7E-471D79708269}" type="parTrans" cxnId="{2FC8C92C-FD22-4045-AB3A-4B5DAD28B242}">
      <dgm:prSet/>
      <dgm:spPr/>
      <dgm:t>
        <a:bodyPr/>
        <a:lstStyle/>
        <a:p>
          <a:endParaRPr lang="en-US"/>
        </a:p>
      </dgm:t>
    </dgm:pt>
    <dgm:pt modelId="{1F7CBA7D-DBB9-43BE-ABF3-7CC286D1C048}" type="sibTrans" cxnId="{2FC8C92C-FD22-4045-AB3A-4B5DAD28B242}">
      <dgm:prSet/>
      <dgm:spPr/>
      <dgm:t>
        <a:bodyPr/>
        <a:lstStyle/>
        <a:p>
          <a:endParaRPr lang="en-US"/>
        </a:p>
      </dgm:t>
    </dgm:pt>
    <dgm:pt modelId="{A87DD9E8-3D3A-4B9A-B782-21FFC4563571}">
      <dgm:prSet/>
      <dgm:spPr/>
      <dgm:t>
        <a:bodyPr/>
        <a:lstStyle/>
        <a:p>
          <a:r>
            <a:rPr lang="en-US"/>
            <a:t>Explain</a:t>
          </a:r>
        </a:p>
      </dgm:t>
    </dgm:pt>
    <dgm:pt modelId="{F80545F4-6C90-4F2F-AF14-5CFB454B94FC}" type="parTrans" cxnId="{B47257C1-8EE9-4FD8-B380-55F809B82378}">
      <dgm:prSet/>
      <dgm:spPr/>
      <dgm:t>
        <a:bodyPr/>
        <a:lstStyle/>
        <a:p>
          <a:endParaRPr lang="en-US"/>
        </a:p>
      </dgm:t>
    </dgm:pt>
    <dgm:pt modelId="{69385F3E-5FBF-4410-AA27-D150279F2F35}" type="sibTrans" cxnId="{B47257C1-8EE9-4FD8-B380-55F809B82378}">
      <dgm:prSet/>
      <dgm:spPr/>
      <dgm:t>
        <a:bodyPr/>
        <a:lstStyle/>
        <a:p>
          <a:endParaRPr lang="en-US"/>
        </a:p>
      </dgm:t>
    </dgm:pt>
    <dgm:pt modelId="{05F94755-2B7D-4EF1-BEFC-DAD7CB77E0E3}">
      <dgm:prSet custT="1"/>
      <dgm:spPr/>
      <dgm:t>
        <a:bodyPr/>
        <a:lstStyle/>
        <a:p>
          <a:r>
            <a:rPr lang="en-US" sz="1600" dirty="0"/>
            <a:t>Explain links between traumatic stress symptoms and substance use disorders</a:t>
          </a:r>
        </a:p>
      </dgm:t>
    </dgm:pt>
    <dgm:pt modelId="{6AF038A3-6EE3-489E-BE30-035D90C82DF4}" type="parTrans" cxnId="{D7E0FDA8-E93F-48CE-BB88-6B22D4D46081}">
      <dgm:prSet/>
      <dgm:spPr/>
      <dgm:t>
        <a:bodyPr/>
        <a:lstStyle/>
        <a:p>
          <a:endParaRPr lang="en-US"/>
        </a:p>
      </dgm:t>
    </dgm:pt>
    <dgm:pt modelId="{9C75A6F1-9B00-4DF3-87E6-0F3903A3944B}" type="sibTrans" cxnId="{D7E0FDA8-E93F-48CE-BB88-6B22D4D46081}">
      <dgm:prSet/>
      <dgm:spPr/>
      <dgm:t>
        <a:bodyPr/>
        <a:lstStyle/>
        <a:p>
          <a:endParaRPr lang="en-US"/>
        </a:p>
      </dgm:t>
    </dgm:pt>
    <dgm:pt modelId="{8279A74F-9474-42A6-8172-64A421925490}">
      <dgm:prSet/>
      <dgm:spPr/>
      <dgm:t>
        <a:bodyPr/>
        <a:lstStyle/>
        <a:p>
          <a:r>
            <a:rPr lang="en-US"/>
            <a:t>Normalize</a:t>
          </a:r>
        </a:p>
      </dgm:t>
    </dgm:pt>
    <dgm:pt modelId="{E6E37F90-FC72-4179-9C4F-C0570ACCCD62}" type="parTrans" cxnId="{F689FA7C-3958-49A8-B168-18107A410BD6}">
      <dgm:prSet/>
      <dgm:spPr/>
      <dgm:t>
        <a:bodyPr/>
        <a:lstStyle/>
        <a:p>
          <a:endParaRPr lang="en-US"/>
        </a:p>
      </dgm:t>
    </dgm:pt>
    <dgm:pt modelId="{A879928A-963E-4E0A-B205-4225CC91C9C9}" type="sibTrans" cxnId="{F689FA7C-3958-49A8-B168-18107A410BD6}">
      <dgm:prSet/>
      <dgm:spPr/>
      <dgm:t>
        <a:bodyPr/>
        <a:lstStyle/>
        <a:p>
          <a:endParaRPr lang="en-US"/>
        </a:p>
      </dgm:t>
    </dgm:pt>
    <dgm:pt modelId="{30578E97-0B05-499E-B270-CBBEC9AE5447}">
      <dgm:prSet custT="1"/>
      <dgm:spPr/>
      <dgm:t>
        <a:bodyPr/>
        <a:lstStyle/>
        <a:p>
          <a:r>
            <a:rPr lang="en-US" sz="1600" dirty="0"/>
            <a:t>Normalize trauma symptoms.</a:t>
          </a:r>
          <a:r>
            <a:rPr lang="en-US" sz="1100" dirty="0"/>
            <a:t> </a:t>
          </a:r>
        </a:p>
      </dgm:t>
    </dgm:pt>
    <dgm:pt modelId="{5EFA21E4-DCFD-4590-A058-72B6A5E30E0E}" type="parTrans" cxnId="{573E5970-A99D-4F08-AC0B-0AED59A4A1C0}">
      <dgm:prSet/>
      <dgm:spPr/>
      <dgm:t>
        <a:bodyPr/>
        <a:lstStyle/>
        <a:p>
          <a:endParaRPr lang="en-US"/>
        </a:p>
      </dgm:t>
    </dgm:pt>
    <dgm:pt modelId="{2472A560-50DE-4CF0-8BBB-BFA5B970CD92}" type="sibTrans" cxnId="{573E5970-A99D-4F08-AC0B-0AED59A4A1C0}">
      <dgm:prSet/>
      <dgm:spPr/>
      <dgm:t>
        <a:bodyPr/>
        <a:lstStyle/>
        <a:p>
          <a:endParaRPr lang="en-US"/>
        </a:p>
      </dgm:t>
    </dgm:pt>
    <dgm:pt modelId="{CD84DDE9-9ADF-4C17-AEF2-9B97BD210024}" type="pres">
      <dgm:prSet presAssocID="{ADDF528B-B9FE-4A3B-8E2A-D3D25F696B7B}" presName="Name0" presStyleCnt="0">
        <dgm:presLayoutVars>
          <dgm:dir/>
          <dgm:animLvl val="lvl"/>
          <dgm:resizeHandles val="exact"/>
        </dgm:presLayoutVars>
      </dgm:prSet>
      <dgm:spPr/>
    </dgm:pt>
    <dgm:pt modelId="{D70BD73B-5A08-412F-8157-9CF7D2E7D17D}" type="pres">
      <dgm:prSet presAssocID="{14E2E9A6-F273-4041-AC34-99B04549087F}" presName="linNode" presStyleCnt="0"/>
      <dgm:spPr/>
    </dgm:pt>
    <dgm:pt modelId="{05896592-62B3-4FE1-912A-1ED11D37B763}" type="pres">
      <dgm:prSet presAssocID="{14E2E9A6-F273-4041-AC34-99B04549087F}" presName="parentText" presStyleLbl="solidFgAcc1" presStyleIdx="0" presStyleCnt="6">
        <dgm:presLayoutVars>
          <dgm:chMax val="1"/>
          <dgm:bulletEnabled/>
        </dgm:presLayoutVars>
      </dgm:prSet>
      <dgm:spPr/>
    </dgm:pt>
    <dgm:pt modelId="{CAC693D2-8B19-4213-8A20-25E1CCEC6757}" type="pres">
      <dgm:prSet presAssocID="{14E2E9A6-F273-4041-AC34-99B04549087F}" presName="descendantText" presStyleLbl="alignNode1" presStyleIdx="0" presStyleCnt="6" custLinFactNeighborX="10916" custLinFactNeighborY="-12116">
        <dgm:presLayoutVars>
          <dgm:bulletEnabled/>
        </dgm:presLayoutVars>
      </dgm:prSet>
      <dgm:spPr/>
    </dgm:pt>
    <dgm:pt modelId="{1CFAEA53-A152-4383-AF1B-73CB1DF526AA}" type="pres">
      <dgm:prSet presAssocID="{B0E87EB3-8D12-468B-B50F-8129E47C95A7}" presName="sp" presStyleCnt="0"/>
      <dgm:spPr/>
    </dgm:pt>
    <dgm:pt modelId="{F6E5C811-A579-4680-A54E-85A4E66A269B}" type="pres">
      <dgm:prSet presAssocID="{D1AC506E-4361-4857-91AF-BB16FD536B46}" presName="linNode" presStyleCnt="0"/>
      <dgm:spPr/>
    </dgm:pt>
    <dgm:pt modelId="{F2263046-037F-44E9-98CE-14EAF1559312}" type="pres">
      <dgm:prSet presAssocID="{D1AC506E-4361-4857-91AF-BB16FD536B46}" presName="parentText" presStyleLbl="solidFgAcc1" presStyleIdx="1" presStyleCnt="6">
        <dgm:presLayoutVars>
          <dgm:chMax val="1"/>
          <dgm:bulletEnabled/>
        </dgm:presLayoutVars>
      </dgm:prSet>
      <dgm:spPr/>
    </dgm:pt>
    <dgm:pt modelId="{B99980A4-1193-45A7-860E-FCB2BF40EC66}" type="pres">
      <dgm:prSet presAssocID="{D1AC506E-4361-4857-91AF-BB16FD536B46}" presName="descendantText" presStyleLbl="alignNode1" presStyleIdx="1" presStyleCnt="6" custLinFactNeighborX="11156" custLinFactNeighborY="-1051">
        <dgm:presLayoutVars>
          <dgm:bulletEnabled/>
        </dgm:presLayoutVars>
      </dgm:prSet>
      <dgm:spPr/>
    </dgm:pt>
    <dgm:pt modelId="{353DA310-1A0F-4AF6-A55B-28774AD22F67}" type="pres">
      <dgm:prSet presAssocID="{91072AD3-3241-4F15-BC2B-D4AAAE8BEC37}" presName="sp" presStyleCnt="0"/>
      <dgm:spPr/>
    </dgm:pt>
    <dgm:pt modelId="{4AC3ABBC-9E20-479B-B456-E6E2E5FB4ABF}" type="pres">
      <dgm:prSet presAssocID="{1FE880D0-1BAD-43F1-B2E5-F2E025B15D5D}" presName="linNode" presStyleCnt="0"/>
      <dgm:spPr/>
    </dgm:pt>
    <dgm:pt modelId="{C54E6B12-F37A-457B-9384-3D57CA6EF7EF}" type="pres">
      <dgm:prSet presAssocID="{1FE880D0-1BAD-43F1-B2E5-F2E025B15D5D}" presName="parentText" presStyleLbl="solidFgAcc1" presStyleIdx="2" presStyleCnt="6">
        <dgm:presLayoutVars>
          <dgm:chMax val="1"/>
          <dgm:bulletEnabled/>
        </dgm:presLayoutVars>
      </dgm:prSet>
      <dgm:spPr/>
    </dgm:pt>
    <dgm:pt modelId="{7D7FF4FA-2225-4C76-93FE-0D00E935A287}" type="pres">
      <dgm:prSet presAssocID="{1FE880D0-1BAD-43F1-B2E5-F2E025B15D5D}" presName="descendantText" presStyleLbl="alignNode1" presStyleIdx="2" presStyleCnt="6">
        <dgm:presLayoutVars>
          <dgm:bulletEnabled/>
        </dgm:presLayoutVars>
      </dgm:prSet>
      <dgm:spPr/>
    </dgm:pt>
    <dgm:pt modelId="{D0F084B6-7361-42BD-91C0-FEDFAA4E3E0D}" type="pres">
      <dgm:prSet presAssocID="{CEDC2333-503F-4464-91D0-A7E028D10A13}" presName="sp" presStyleCnt="0"/>
      <dgm:spPr/>
    </dgm:pt>
    <dgm:pt modelId="{C909CE20-FC1F-42CE-85F6-1DCB8554C4EB}" type="pres">
      <dgm:prSet presAssocID="{EB1365DA-2FA5-471D-B636-57601EE77F08}" presName="linNode" presStyleCnt="0"/>
      <dgm:spPr/>
    </dgm:pt>
    <dgm:pt modelId="{43921CB7-58D8-4BE3-9016-24E79D31B301}" type="pres">
      <dgm:prSet presAssocID="{EB1365DA-2FA5-471D-B636-57601EE77F08}" presName="parentText" presStyleLbl="solidFgAcc1" presStyleIdx="3" presStyleCnt="6">
        <dgm:presLayoutVars>
          <dgm:chMax val="1"/>
          <dgm:bulletEnabled/>
        </dgm:presLayoutVars>
      </dgm:prSet>
      <dgm:spPr/>
    </dgm:pt>
    <dgm:pt modelId="{2305A9FF-AA87-4D70-8434-6409B04A5A91}" type="pres">
      <dgm:prSet presAssocID="{EB1365DA-2FA5-471D-B636-57601EE77F08}" presName="descendantText" presStyleLbl="alignNode1" presStyleIdx="3" presStyleCnt="6" custLinFactNeighborX="4094" custLinFactNeighborY="4212">
        <dgm:presLayoutVars>
          <dgm:bulletEnabled/>
        </dgm:presLayoutVars>
      </dgm:prSet>
      <dgm:spPr/>
    </dgm:pt>
    <dgm:pt modelId="{B1C08A42-64A1-4F56-A574-A90686532D68}" type="pres">
      <dgm:prSet presAssocID="{33A66057-B1AF-4D1A-96BF-3650A4D7DFCC}" presName="sp" presStyleCnt="0"/>
      <dgm:spPr/>
    </dgm:pt>
    <dgm:pt modelId="{BA6A7B95-C06C-4808-A48C-03D8B2B145F6}" type="pres">
      <dgm:prSet presAssocID="{A87DD9E8-3D3A-4B9A-B782-21FFC4563571}" presName="linNode" presStyleCnt="0"/>
      <dgm:spPr/>
    </dgm:pt>
    <dgm:pt modelId="{68C3DAE2-7266-4BDE-9982-FE64A778ED4E}" type="pres">
      <dgm:prSet presAssocID="{A87DD9E8-3D3A-4B9A-B782-21FFC4563571}" presName="parentText" presStyleLbl="solidFgAcc1" presStyleIdx="4" presStyleCnt="6">
        <dgm:presLayoutVars>
          <dgm:chMax val="1"/>
          <dgm:bulletEnabled/>
        </dgm:presLayoutVars>
      </dgm:prSet>
      <dgm:spPr/>
    </dgm:pt>
    <dgm:pt modelId="{4475067B-0472-4A02-B565-F6DD95CFB7A5}" type="pres">
      <dgm:prSet presAssocID="{A87DD9E8-3D3A-4B9A-B782-21FFC4563571}" presName="descendantText" presStyleLbl="alignNode1" presStyleIdx="4" presStyleCnt="6">
        <dgm:presLayoutVars>
          <dgm:bulletEnabled/>
        </dgm:presLayoutVars>
      </dgm:prSet>
      <dgm:spPr/>
    </dgm:pt>
    <dgm:pt modelId="{EE9F8292-CFD4-4BCB-BAFE-427439DF2263}" type="pres">
      <dgm:prSet presAssocID="{69385F3E-5FBF-4410-AA27-D150279F2F35}" presName="sp" presStyleCnt="0"/>
      <dgm:spPr/>
    </dgm:pt>
    <dgm:pt modelId="{A454FAE5-8266-4121-9935-8D79D06F58A1}" type="pres">
      <dgm:prSet presAssocID="{8279A74F-9474-42A6-8172-64A421925490}" presName="linNode" presStyleCnt="0"/>
      <dgm:spPr/>
    </dgm:pt>
    <dgm:pt modelId="{D69C1833-D9C7-4087-AAB0-D504F7761793}" type="pres">
      <dgm:prSet presAssocID="{8279A74F-9474-42A6-8172-64A421925490}" presName="parentText" presStyleLbl="solidFgAcc1" presStyleIdx="5" presStyleCnt="6">
        <dgm:presLayoutVars>
          <dgm:chMax val="1"/>
          <dgm:bulletEnabled/>
        </dgm:presLayoutVars>
      </dgm:prSet>
      <dgm:spPr/>
    </dgm:pt>
    <dgm:pt modelId="{7FED14FC-16B4-4F3A-A0DA-97E178CEBF85}" type="pres">
      <dgm:prSet presAssocID="{8279A74F-9474-42A6-8172-64A421925490}" presName="descendantText" presStyleLbl="alignNode1" presStyleIdx="5" presStyleCnt="6">
        <dgm:presLayoutVars>
          <dgm:bulletEnabled/>
        </dgm:presLayoutVars>
      </dgm:prSet>
      <dgm:spPr/>
    </dgm:pt>
  </dgm:ptLst>
  <dgm:cxnLst>
    <dgm:cxn modelId="{BD768601-7730-4256-82E9-262824C4DE1A}" srcId="{D1AC506E-4361-4857-91AF-BB16FD536B46}" destId="{9C22836F-4F21-4C97-AA2B-28114E00C5D7}" srcOrd="0" destOrd="0" parTransId="{576CDE1C-8800-48CF-99F5-FD21EEAB7BDE}" sibTransId="{0DD1A0A4-BA1E-46D3-A2C0-172C3C3AD267}"/>
    <dgm:cxn modelId="{7B5FBB02-EA19-40E6-BCA3-3A3099CBF251}" type="presOf" srcId="{30578E97-0B05-499E-B270-CBBEC9AE5447}" destId="{7FED14FC-16B4-4F3A-A0DA-97E178CEBF85}" srcOrd="0" destOrd="0" presId="urn:microsoft.com/office/officeart/2016/7/layout/VerticalHollowActionList"/>
    <dgm:cxn modelId="{007DF004-ECF7-4B22-9AED-948A316D4725}" type="presOf" srcId="{A87DD9E8-3D3A-4B9A-B782-21FFC4563571}" destId="{68C3DAE2-7266-4BDE-9982-FE64A778ED4E}" srcOrd="0" destOrd="0" presId="urn:microsoft.com/office/officeart/2016/7/layout/VerticalHollowActionList"/>
    <dgm:cxn modelId="{A98FA507-8F2C-498D-92F5-47087ABAE116}" type="presOf" srcId="{1FE880D0-1BAD-43F1-B2E5-F2E025B15D5D}" destId="{C54E6B12-F37A-457B-9384-3D57CA6EF7EF}" srcOrd="0" destOrd="0" presId="urn:microsoft.com/office/officeart/2016/7/layout/VerticalHollowActionList"/>
    <dgm:cxn modelId="{10716018-7EFE-4F53-8E09-DC93B3D3E778}" srcId="{ADDF528B-B9FE-4A3B-8E2A-D3D25F696B7B}" destId="{EB1365DA-2FA5-471D-B636-57601EE77F08}" srcOrd="3" destOrd="0" parTransId="{482192B9-A171-4E8B-9F13-F36E7B15E197}" sibTransId="{33A66057-B1AF-4D1A-96BF-3650A4D7DFCC}"/>
    <dgm:cxn modelId="{676C311F-6E9C-4445-8B72-B39FB199CAEC}" type="presOf" srcId="{FC5090A6-9968-40BA-AB2C-6D0A23E69321}" destId="{CAC693D2-8B19-4213-8A20-25E1CCEC6757}" srcOrd="0" destOrd="0" presId="urn:microsoft.com/office/officeart/2016/7/layout/VerticalHollowActionList"/>
    <dgm:cxn modelId="{03DA3924-E03D-4E64-9B89-C90024F224CC}" type="presOf" srcId="{03713148-9E84-4956-8464-20B112EE9BAB}" destId="{2305A9FF-AA87-4D70-8434-6409B04A5A91}" srcOrd="0" destOrd="0" presId="urn:microsoft.com/office/officeart/2016/7/layout/VerticalHollowActionList"/>
    <dgm:cxn modelId="{2FC8C92C-FD22-4045-AB3A-4B5DAD28B242}" srcId="{EB1365DA-2FA5-471D-B636-57601EE77F08}" destId="{03713148-9E84-4956-8464-20B112EE9BAB}" srcOrd="0" destOrd="0" parTransId="{BFEA0D78-A11B-430E-8C7E-471D79708269}" sibTransId="{1F7CBA7D-DBB9-43BE-ABF3-7CC286D1C048}"/>
    <dgm:cxn modelId="{99DD555B-ADC2-4877-AE07-013C201C4BB7}" type="presOf" srcId="{05F94755-2B7D-4EF1-BEFC-DAD7CB77E0E3}" destId="{4475067B-0472-4A02-B565-F6DD95CFB7A5}" srcOrd="0" destOrd="0" presId="urn:microsoft.com/office/officeart/2016/7/layout/VerticalHollowActionList"/>
    <dgm:cxn modelId="{2DD9565C-AE27-4B22-A196-2AAC84BFA34D}" type="presOf" srcId="{ADDF528B-B9FE-4A3B-8E2A-D3D25F696B7B}" destId="{CD84DDE9-9ADF-4C17-AEF2-9B97BD210024}" srcOrd="0" destOrd="0" presId="urn:microsoft.com/office/officeart/2016/7/layout/VerticalHollowActionList"/>
    <dgm:cxn modelId="{28F4E86A-7608-4D91-952A-A16198AED099}" type="presOf" srcId="{14E2E9A6-F273-4041-AC34-99B04549087F}" destId="{05896592-62B3-4FE1-912A-1ED11D37B763}" srcOrd="0" destOrd="0" presId="urn:microsoft.com/office/officeart/2016/7/layout/VerticalHollowActionList"/>
    <dgm:cxn modelId="{573E5970-A99D-4F08-AC0B-0AED59A4A1C0}" srcId="{8279A74F-9474-42A6-8172-64A421925490}" destId="{30578E97-0B05-499E-B270-CBBEC9AE5447}" srcOrd="0" destOrd="0" parTransId="{5EFA21E4-DCFD-4590-A058-72B6A5E30E0E}" sibTransId="{2472A560-50DE-4CF0-8BBB-BFA5B970CD92}"/>
    <dgm:cxn modelId="{E27E9976-0A8C-4907-B19F-FA8F231D5B7E}" type="presOf" srcId="{9C22836F-4F21-4C97-AA2B-28114E00C5D7}" destId="{B99980A4-1193-45A7-860E-FCB2BF40EC66}" srcOrd="0" destOrd="0" presId="urn:microsoft.com/office/officeart/2016/7/layout/VerticalHollowActionList"/>
    <dgm:cxn modelId="{9CE1DA79-5274-470C-965B-042BFB4058A0}" srcId="{ADDF528B-B9FE-4A3B-8E2A-D3D25F696B7B}" destId="{14E2E9A6-F273-4041-AC34-99B04549087F}" srcOrd="0" destOrd="0" parTransId="{5B5B8911-B568-47DE-BD99-C13068C7D27E}" sibTransId="{B0E87EB3-8D12-468B-B50F-8129E47C95A7}"/>
    <dgm:cxn modelId="{F689FA7C-3958-49A8-B168-18107A410BD6}" srcId="{ADDF528B-B9FE-4A3B-8E2A-D3D25F696B7B}" destId="{8279A74F-9474-42A6-8172-64A421925490}" srcOrd="5" destOrd="0" parTransId="{E6E37F90-FC72-4179-9C4F-C0570ACCCD62}" sibTransId="{A879928A-963E-4E0A-B205-4225CC91C9C9}"/>
    <dgm:cxn modelId="{A91E238D-B520-450A-B5FB-09FAB5979CAC}" type="presOf" srcId="{EB1365DA-2FA5-471D-B636-57601EE77F08}" destId="{43921CB7-58D8-4BE3-9016-24E79D31B301}" srcOrd="0" destOrd="0" presId="urn:microsoft.com/office/officeart/2016/7/layout/VerticalHollowActionList"/>
    <dgm:cxn modelId="{32FFAEA1-511D-4CCE-A408-FD011E2F4524}" type="presOf" srcId="{8279A74F-9474-42A6-8172-64A421925490}" destId="{D69C1833-D9C7-4087-AAB0-D504F7761793}" srcOrd="0" destOrd="0" presId="urn:microsoft.com/office/officeart/2016/7/layout/VerticalHollowActionList"/>
    <dgm:cxn modelId="{FBCF07A5-9155-42B7-B45E-ABA0D3CDA24A}" srcId="{ADDF528B-B9FE-4A3B-8E2A-D3D25F696B7B}" destId="{1FE880D0-1BAD-43F1-B2E5-F2E025B15D5D}" srcOrd="2" destOrd="0" parTransId="{50BAF871-FDB8-416A-AF58-4A47AF386373}" sibTransId="{CEDC2333-503F-4464-91D0-A7E028D10A13}"/>
    <dgm:cxn modelId="{D7E0FDA8-E93F-48CE-BB88-6B22D4D46081}" srcId="{A87DD9E8-3D3A-4B9A-B782-21FFC4563571}" destId="{05F94755-2B7D-4EF1-BEFC-DAD7CB77E0E3}" srcOrd="0" destOrd="0" parTransId="{6AF038A3-6EE3-489E-BE30-035D90C82DF4}" sibTransId="{9C75A6F1-9B00-4DF3-87E6-0F3903A3944B}"/>
    <dgm:cxn modelId="{B34599BE-0C0B-452C-B26C-B99EAAF372CE}" type="presOf" srcId="{A6787A39-B4A3-4091-BEC5-803ED9BFC356}" destId="{7D7FF4FA-2225-4C76-93FE-0D00E935A287}" srcOrd="0" destOrd="0" presId="urn:microsoft.com/office/officeart/2016/7/layout/VerticalHollowActionList"/>
    <dgm:cxn modelId="{B47257C1-8EE9-4FD8-B380-55F809B82378}" srcId="{ADDF528B-B9FE-4A3B-8E2A-D3D25F696B7B}" destId="{A87DD9E8-3D3A-4B9A-B782-21FFC4563571}" srcOrd="4" destOrd="0" parTransId="{F80545F4-6C90-4F2F-AF14-5CFB454B94FC}" sibTransId="{69385F3E-5FBF-4410-AA27-D150279F2F35}"/>
    <dgm:cxn modelId="{BEB9C8CE-F090-436C-8743-0ACBFF8FCE2B}" srcId="{ADDF528B-B9FE-4A3B-8E2A-D3D25F696B7B}" destId="{D1AC506E-4361-4857-91AF-BB16FD536B46}" srcOrd="1" destOrd="0" parTransId="{CDC6302A-E4E6-4CD4-B1B6-57B9E6555B80}" sibTransId="{91072AD3-3241-4F15-BC2B-D4AAAE8BEC37}"/>
    <dgm:cxn modelId="{4CEE43E3-7764-4495-8F08-66F28538FFE5}" type="presOf" srcId="{D1AC506E-4361-4857-91AF-BB16FD536B46}" destId="{F2263046-037F-44E9-98CE-14EAF1559312}" srcOrd="0" destOrd="0" presId="urn:microsoft.com/office/officeart/2016/7/layout/VerticalHollowActionList"/>
    <dgm:cxn modelId="{93BE3FE8-436E-4166-A6A8-25F01911A3F3}" srcId="{14E2E9A6-F273-4041-AC34-99B04549087F}" destId="{FC5090A6-9968-40BA-AB2C-6D0A23E69321}" srcOrd="0" destOrd="0" parTransId="{CBBE7EFE-9F4F-4314-8BC0-A9772982A015}" sibTransId="{D099EFE7-C02B-498D-9A41-C26AE4D07ADC}"/>
    <dgm:cxn modelId="{62D6AEF6-6E2B-4A8B-8C87-21BF3E704433}" srcId="{1FE880D0-1BAD-43F1-B2E5-F2E025B15D5D}" destId="{A6787A39-B4A3-4091-BEC5-803ED9BFC356}" srcOrd="0" destOrd="0" parTransId="{DA402217-5744-4BA9-A62E-641DEEBD717E}" sibTransId="{B4CD9E8A-D1FE-4280-988B-334A2D5C97FC}"/>
    <dgm:cxn modelId="{F0ED5805-F505-4064-807E-65C9B145F9A6}" type="presParOf" srcId="{CD84DDE9-9ADF-4C17-AEF2-9B97BD210024}" destId="{D70BD73B-5A08-412F-8157-9CF7D2E7D17D}" srcOrd="0" destOrd="0" presId="urn:microsoft.com/office/officeart/2016/7/layout/VerticalHollowActionList"/>
    <dgm:cxn modelId="{83F6AE34-8D5A-4739-91A0-FEBD89DBE26C}" type="presParOf" srcId="{D70BD73B-5A08-412F-8157-9CF7D2E7D17D}" destId="{05896592-62B3-4FE1-912A-1ED11D37B763}" srcOrd="0" destOrd="0" presId="urn:microsoft.com/office/officeart/2016/7/layout/VerticalHollowActionList"/>
    <dgm:cxn modelId="{FDAB147B-2B32-4D6F-B8E4-26F2FAFAB171}" type="presParOf" srcId="{D70BD73B-5A08-412F-8157-9CF7D2E7D17D}" destId="{CAC693D2-8B19-4213-8A20-25E1CCEC6757}" srcOrd="1" destOrd="0" presId="urn:microsoft.com/office/officeart/2016/7/layout/VerticalHollowActionList"/>
    <dgm:cxn modelId="{DC495662-C35C-4E8D-BB80-542CACAFD47C}" type="presParOf" srcId="{CD84DDE9-9ADF-4C17-AEF2-9B97BD210024}" destId="{1CFAEA53-A152-4383-AF1B-73CB1DF526AA}" srcOrd="1" destOrd="0" presId="urn:microsoft.com/office/officeart/2016/7/layout/VerticalHollowActionList"/>
    <dgm:cxn modelId="{16DAE3D8-5995-401C-82EF-CCDF26220984}" type="presParOf" srcId="{CD84DDE9-9ADF-4C17-AEF2-9B97BD210024}" destId="{F6E5C811-A579-4680-A54E-85A4E66A269B}" srcOrd="2" destOrd="0" presId="urn:microsoft.com/office/officeart/2016/7/layout/VerticalHollowActionList"/>
    <dgm:cxn modelId="{A5A87F6E-7377-4623-9EFA-A163B4F411E6}" type="presParOf" srcId="{F6E5C811-A579-4680-A54E-85A4E66A269B}" destId="{F2263046-037F-44E9-98CE-14EAF1559312}" srcOrd="0" destOrd="0" presId="urn:microsoft.com/office/officeart/2016/7/layout/VerticalHollowActionList"/>
    <dgm:cxn modelId="{25819D0F-9585-448D-9268-0E9EC0562BCF}" type="presParOf" srcId="{F6E5C811-A579-4680-A54E-85A4E66A269B}" destId="{B99980A4-1193-45A7-860E-FCB2BF40EC66}" srcOrd="1" destOrd="0" presId="urn:microsoft.com/office/officeart/2016/7/layout/VerticalHollowActionList"/>
    <dgm:cxn modelId="{D0DA5B04-157C-4CDF-958B-90D31511E84A}" type="presParOf" srcId="{CD84DDE9-9ADF-4C17-AEF2-9B97BD210024}" destId="{353DA310-1A0F-4AF6-A55B-28774AD22F67}" srcOrd="3" destOrd="0" presId="urn:microsoft.com/office/officeart/2016/7/layout/VerticalHollowActionList"/>
    <dgm:cxn modelId="{392360D0-C503-4A08-983F-985A3F9C3232}" type="presParOf" srcId="{CD84DDE9-9ADF-4C17-AEF2-9B97BD210024}" destId="{4AC3ABBC-9E20-479B-B456-E6E2E5FB4ABF}" srcOrd="4" destOrd="0" presId="urn:microsoft.com/office/officeart/2016/7/layout/VerticalHollowActionList"/>
    <dgm:cxn modelId="{E07C9206-5620-4602-8671-3ECC5AF5EBC8}" type="presParOf" srcId="{4AC3ABBC-9E20-479B-B456-E6E2E5FB4ABF}" destId="{C54E6B12-F37A-457B-9384-3D57CA6EF7EF}" srcOrd="0" destOrd="0" presId="urn:microsoft.com/office/officeart/2016/7/layout/VerticalHollowActionList"/>
    <dgm:cxn modelId="{6DDD8A58-8B92-4A42-A489-A8B72CE15B3B}" type="presParOf" srcId="{4AC3ABBC-9E20-479B-B456-E6E2E5FB4ABF}" destId="{7D7FF4FA-2225-4C76-93FE-0D00E935A287}" srcOrd="1" destOrd="0" presId="urn:microsoft.com/office/officeart/2016/7/layout/VerticalHollowActionList"/>
    <dgm:cxn modelId="{D4003C75-4697-40B1-8B26-3E1020D7E947}" type="presParOf" srcId="{CD84DDE9-9ADF-4C17-AEF2-9B97BD210024}" destId="{D0F084B6-7361-42BD-91C0-FEDFAA4E3E0D}" srcOrd="5" destOrd="0" presId="urn:microsoft.com/office/officeart/2016/7/layout/VerticalHollowActionList"/>
    <dgm:cxn modelId="{6EF7B23E-E088-46BC-9B71-BABBFCBF8668}" type="presParOf" srcId="{CD84DDE9-9ADF-4C17-AEF2-9B97BD210024}" destId="{C909CE20-FC1F-42CE-85F6-1DCB8554C4EB}" srcOrd="6" destOrd="0" presId="urn:microsoft.com/office/officeart/2016/7/layout/VerticalHollowActionList"/>
    <dgm:cxn modelId="{85366F01-54FF-4C47-8472-07064C6E0F3A}" type="presParOf" srcId="{C909CE20-FC1F-42CE-85F6-1DCB8554C4EB}" destId="{43921CB7-58D8-4BE3-9016-24E79D31B301}" srcOrd="0" destOrd="0" presId="urn:microsoft.com/office/officeart/2016/7/layout/VerticalHollowActionList"/>
    <dgm:cxn modelId="{945359D2-0733-443E-96EA-5C824C77B017}" type="presParOf" srcId="{C909CE20-FC1F-42CE-85F6-1DCB8554C4EB}" destId="{2305A9FF-AA87-4D70-8434-6409B04A5A91}" srcOrd="1" destOrd="0" presId="urn:microsoft.com/office/officeart/2016/7/layout/VerticalHollowActionList"/>
    <dgm:cxn modelId="{56F4AEF5-2CF3-42F3-A937-A842F365F10D}" type="presParOf" srcId="{CD84DDE9-9ADF-4C17-AEF2-9B97BD210024}" destId="{B1C08A42-64A1-4F56-A574-A90686532D68}" srcOrd="7" destOrd="0" presId="urn:microsoft.com/office/officeart/2016/7/layout/VerticalHollowActionList"/>
    <dgm:cxn modelId="{A96EB892-C793-40F9-8650-CDEE1DD6DAFB}" type="presParOf" srcId="{CD84DDE9-9ADF-4C17-AEF2-9B97BD210024}" destId="{BA6A7B95-C06C-4808-A48C-03D8B2B145F6}" srcOrd="8" destOrd="0" presId="urn:microsoft.com/office/officeart/2016/7/layout/VerticalHollowActionList"/>
    <dgm:cxn modelId="{D3CEFBB9-E5C9-48A7-9B4D-94F9ECDF38A9}" type="presParOf" srcId="{BA6A7B95-C06C-4808-A48C-03D8B2B145F6}" destId="{68C3DAE2-7266-4BDE-9982-FE64A778ED4E}" srcOrd="0" destOrd="0" presId="urn:microsoft.com/office/officeart/2016/7/layout/VerticalHollowActionList"/>
    <dgm:cxn modelId="{FA60ECE2-EA42-47E1-940C-FC0B92DAE92F}" type="presParOf" srcId="{BA6A7B95-C06C-4808-A48C-03D8B2B145F6}" destId="{4475067B-0472-4A02-B565-F6DD95CFB7A5}" srcOrd="1" destOrd="0" presId="urn:microsoft.com/office/officeart/2016/7/layout/VerticalHollowActionList"/>
    <dgm:cxn modelId="{48CBE81A-14A7-4666-8C7A-5BEF003E25E0}" type="presParOf" srcId="{CD84DDE9-9ADF-4C17-AEF2-9B97BD210024}" destId="{EE9F8292-CFD4-4BCB-BAFE-427439DF2263}" srcOrd="9" destOrd="0" presId="urn:microsoft.com/office/officeart/2016/7/layout/VerticalHollowActionList"/>
    <dgm:cxn modelId="{4484B718-764A-44E7-BD2E-5959854944D2}" type="presParOf" srcId="{CD84DDE9-9ADF-4C17-AEF2-9B97BD210024}" destId="{A454FAE5-8266-4121-9935-8D79D06F58A1}" srcOrd="10" destOrd="0" presId="urn:microsoft.com/office/officeart/2016/7/layout/VerticalHollowActionList"/>
    <dgm:cxn modelId="{3282E97F-DD38-4F87-A026-0B2F158009EE}" type="presParOf" srcId="{A454FAE5-8266-4121-9935-8D79D06F58A1}" destId="{D69C1833-D9C7-4087-AAB0-D504F7761793}" srcOrd="0" destOrd="0" presId="urn:microsoft.com/office/officeart/2016/7/layout/VerticalHollowActionList"/>
    <dgm:cxn modelId="{5E9A6213-FFFD-4B95-8FDE-99C2F28B92ED}" type="presParOf" srcId="{A454FAE5-8266-4121-9935-8D79D06F58A1}" destId="{7FED14FC-16B4-4F3A-A0DA-97E178CEBF85}"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693D2-8B19-4213-8A20-25E1CCEC6757}">
      <dsp:nvSpPr>
        <dsp:cNvPr id="0" name=""/>
        <dsp:cNvSpPr/>
      </dsp:nvSpPr>
      <dsp:spPr>
        <a:xfrm>
          <a:off x="1737360" y="0"/>
          <a:ext cx="6949440" cy="73284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34838" tIns="186142" rIns="134838" bIns="186142" numCol="1" spcCol="1270" anchor="ctr" anchorCtr="0">
          <a:noAutofit/>
        </a:bodyPr>
        <a:lstStyle/>
        <a:p>
          <a:pPr marL="0" lvl="0" indent="0" algn="l" defTabSz="1066800">
            <a:lnSpc>
              <a:spcPct val="90000"/>
            </a:lnSpc>
            <a:spcBef>
              <a:spcPct val="0"/>
            </a:spcBef>
            <a:spcAft>
              <a:spcPct val="35000"/>
            </a:spcAft>
            <a:buNone/>
          </a:pPr>
          <a:r>
            <a:rPr lang="en-US" sz="2400" kern="1200"/>
            <a:t>Frame reexperiencing the event(s)</a:t>
          </a:r>
        </a:p>
      </dsp:txBody>
      <dsp:txXfrm>
        <a:off x="1737360" y="0"/>
        <a:ext cx="6949440" cy="732842"/>
      </dsp:txXfrm>
    </dsp:sp>
    <dsp:sp modelId="{05896592-62B3-4FE1-912A-1ED11D37B763}">
      <dsp:nvSpPr>
        <dsp:cNvPr id="0" name=""/>
        <dsp:cNvSpPr/>
      </dsp:nvSpPr>
      <dsp:spPr>
        <a:xfrm>
          <a:off x="0" y="563"/>
          <a:ext cx="1737360" cy="732842"/>
        </a:xfrm>
        <a:prstGeom prst="rect">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935" tIns="72389" rIns="91935" bIns="72389" numCol="1" spcCol="1270" anchor="ctr" anchorCtr="0">
          <a:noAutofit/>
        </a:bodyPr>
        <a:lstStyle/>
        <a:p>
          <a:pPr marL="0" lvl="0" indent="0" algn="ctr" defTabSz="1244600">
            <a:lnSpc>
              <a:spcPct val="90000"/>
            </a:lnSpc>
            <a:spcBef>
              <a:spcPct val="0"/>
            </a:spcBef>
            <a:spcAft>
              <a:spcPct val="35000"/>
            </a:spcAft>
            <a:buNone/>
          </a:pPr>
          <a:r>
            <a:rPr lang="en-US" sz="2800" kern="1200"/>
            <a:t>Frame</a:t>
          </a:r>
        </a:p>
      </dsp:txBody>
      <dsp:txXfrm>
        <a:off x="0" y="563"/>
        <a:ext cx="1737360" cy="732842"/>
      </dsp:txXfrm>
    </dsp:sp>
    <dsp:sp modelId="{B99980A4-1193-45A7-860E-FCB2BF40EC66}">
      <dsp:nvSpPr>
        <dsp:cNvPr id="0" name=""/>
        <dsp:cNvSpPr/>
      </dsp:nvSpPr>
      <dsp:spPr>
        <a:xfrm>
          <a:off x="1737360" y="769674"/>
          <a:ext cx="6949440" cy="73284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34838" tIns="186142" rIns="134838" bIns="186142" numCol="1" spcCol="1270" anchor="ctr" anchorCtr="0">
          <a:noAutofit/>
        </a:bodyPr>
        <a:lstStyle/>
        <a:p>
          <a:pPr marL="0" lvl="0" indent="0" algn="l" defTabSz="1066800">
            <a:lnSpc>
              <a:spcPct val="90000"/>
            </a:lnSpc>
            <a:spcBef>
              <a:spcPct val="0"/>
            </a:spcBef>
            <a:spcAft>
              <a:spcPct val="35000"/>
            </a:spcAft>
            <a:buNone/>
          </a:pPr>
          <a:r>
            <a:rPr lang="en-US" sz="2400" kern="1200"/>
            <a:t>Communicate that treatment and other wellness </a:t>
          </a:r>
        </a:p>
      </dsp:txBody>
      <dsp:txXfrm>
        <a:off x="1737360" y="769674"/>
        <a:ext cx="6949440" cy="732842"/>
      </dsp:txXfrm>
    </dsp:sp>
    <dsp:sp modelId="{F2263046-037F-44E9-98CE-14EAF1559312}">
      <dsp:nvSpPr>
        <dsp:cNvPr id="0" name=""/>
        <dsp:cNvSpPr/>
      </dsp:nvSpPr>
      <dsp:spPr>
        <a:xfrm>
          <a:off x="0" y="777376"/>
          <a:ext cx="1737360" cy="732842"/>
        </a:xfrm>
        <a:prstGeom prst="re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935" tIns="72389" rIns="91935" bIns="72389" numCol="1" spcCol="1270" anchor="ctr" anchorCtr="0">
          <a:noAutofit/>
        </a:bodyPr>
        <a:lstStyle/>
        <a:p>
          <a:pPr marL="0" lvl="0" indent="0" algn="ctr" defTabSz="622300">
            <a:lnSpc>
              <a:spcPct val="90000"/>
            </a:lnSpc>
            <a:spcBef>
              <a:spcPct val="0"/>
            </a:spcBef>
            <a:spcAft>
              <a:spcPct val="35000"/>
            </a:spcAft>
            <a:buNone/>
          </a:pPr>
          <a:r>
            <a:rPr lang="en-US" sz="1400" kern="1200" dirty="0"/>
            <a:t>Communicate</a:t>
          </a:r>
        </a:p>
      </dsp:txBody>
      <dsp:txXfrm>
        <a:off x="0" y="777376"/>
        <a:ext cx="1737360" cy="732842"/>
      </dsp:txXfrm>
    </dsp:sp>
    <dsp:sp modelId="{7D7FF4FA-2225-4C76-93FE-0D00E935A287}">
      <dsp:nvSpPr>
        <dsp:cNvPr id="0" name=""/>
        <dsp:cNvSpPr/>
      </dsp:nvSpPr>
      <dsp:spPr>
        <a:xfrm>
          <a:off x="1737360" y="1554190"/>
          <a:ext cx="6949440" cy="73284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34838" tIns="186142" rIns="134838" bIns="186142" numCol="1" spcCol="1270" anchor="ctr" anchorCtr="0">
          <a:noAutofit/>
        </a:bodyPr>
        <a:lstStyle/>
        <a:p>
          <a:pPr marL="0" lvl="0" indent="0" algn="l" defTabSz="1066800">
            <a:lnSpc>
              <a:spcPct val="90000"/>
            </a:lnSpc>
            <a:spcBef>
              <a:spcPct val="0"/>
            </a:spcBef>
            <a:spcAft>
              <a:spcPct val="35000"/>
            </a:spcAft>
            <a:buNone/>
          </a:pPr>
          <a:r>
            <a:rPr lang="en-US" sz="2400" kern="1200" dirty="0"/>
            <a:t>Refer certain clients to a psychiatrist </a:t>
          </a:r>
        </a:p>
      </dsp:txBody>
      <dsp:txXfrm>
        <a:off x="1737360" y="1554190"/>
        <a:ext cx="6949440" cy="732842"/>
      </dsp:txXfrm>
    </dsp:sp>
    <dsp:sp modelId="{C54E6B12-F37A-457B-9384-3D57CA6EF7EF}">
      <dsp:nvSpPr>
        <dsp:cNvPr id="0" name=""/>
        <dsp:cNvSpPr/>
      </dsp:nvSpPr>
      <dsp:spPr>
        <a:xfrm>
          <a:off x="0" y="1554190"/>
          <a:ext cx="1737360" cy="732842"/>
        </a:xfrm>
        <a:prstGeom prst="rect">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935" tIns="72389" rIns="91935" bIns="72389" numCol="1" spcCol="1270" anchor="ctr" anchorCtr="0">
          <a:noAutofit/>
        </a:bodyPr>
        <a:lstStyle/>
        <a:p>
          <a:pPr marL="0" lvl="0" indent="0" algn="ctr" defTabSz="1244600">
            <a:lnSpc>
              <a:spcPct val="90000"/>
            </a:lnSpc>
            <a:spcBef>
              <a:spcPct val="0"/>
            </a:spcBef>
            <a:spcAft>
              <a:spcPct val="35000"/>
            </a:spcAft>
            <a:buNone/>
          </a:pPr>
          <a:r>
            <a:rPr lang="en-US" sz="2800" kern="1200"/>
            <a:t>Refer</a:t>
          </a:r>
        </a:p>
      </dsp:txBody>
      <dsp:txXfrm>
        <a:off x="0" y="1554190"/>
        <a:ext cx="1737360" cy="732842"/>
      </dsp:txXfrm>
    </dsp:sp>
    <dsp:sp modelId="{2305A9FF-AA87-4D70-8434-6409B04A5A91}">
      <dsp:nvSpPr>
        <dsp:cNvPr id="0" name=""/>
        <dsp:cNvSpPr/>
      </dsp:nvSpPr>
      <dsp:spPr>
        <a:xfrm>
          <a:off x="1737360" y="2361870"/>
          <a:ext cx="6949440" cy="73284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34838" tIns="186142" rIns="134838" bIns="186142" numCol="1" spcCol="1270" anchor="ctr" anchorCtr="0">
          <a:noAutofit/>
        </a:bodyPr>
        <a:lstStyle/>
        <a:p>
          <a:pPr marL="0" lvl="0" indent="0" algn="l" defTabSz="711200">
            <a:lnSpc>
              <a:spcPct val="90000"/>
            </a:lnSpc>
            <a:spcBef>
              <a:spcPct val="0"/>
            </a:spcBef>
            <a:spcAft>
              <a:spcPct val="35000"/>
            </a:spcAft>
            <a:buNone/>
          </a:pPr>
          <a:r>
            <a:rPr lang="en-US" sz="1600" kern="1200" dirty="0"/>
            <a:t>Discuss traumatic stress symptoms and their physiological components</a:t>
          </a:r>
          <a:r>
            <a:rPr lang="en-US" sz="1200" kern="1200" dirty="0"/>
            <a:t>.</a:t>
          </a:r>
        </a:p>
      </dsp:txBody>
      <dsp:txXfrm>
        <a:off x="1737360" y="2361870"/>
        <a:ext cx="6949440" cy="732842"/>
      </dsp:txXfrm>
    </dsp:sp>
    <dsp:sp modelId="{43921CB7-58D8-4BE3-9016-24E79D31B301}">
      <dsp:nvSpPr>
        <dsp:cNvPr id="0" name=""/>
        <dsp:cNvSpPr/>
      </dsp:nvSpPr>
      <dsp:spPr>
        <a:xfrm>
          <a:off x="0" y="2331003"/>
          <a:ext cx="1737360" cy="732842"/>
        </a:xfrm>
        <a:prstGeom prst="rect">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935" tIns="72389" rIns="91935" bIns="72389" numCol="1" spcCol="1270" anchor="ctr" anchorCtr="0">
          <a:noAutofit/>
        </a:bodyPr>
        <a:lstStyle/>
        <a:p>
          <a:pPr marL="0" lvl="0" indent="0" algn="ctr" defTabSz="1244600">
            <a:lnSpc>
              <a:spcPct val="90000"/>
            </a:lnSpc>
            <a:spcBef>
              <a:spcPct val="0"/>
            </a:spcBef>
            <a:spcAft>
              <a:spcPct val="35000"/>
            </a:spcAft>
            <a:buNone/>
          </a:pPr>
          <a:r>
            <a:rPr lang="en-US" sz="2800" kern="1200"/>
            <a:t>Discuss</a:t>
          </a:r>
        </a:p>
      </dsp:txBody>
      <dsp:txXfrm>
        <a:off x="0" y="2331003"/>
        <a:ext cx="1737360" cy="732842"/>
      </dsp:txXfrm>
    </dsp:sp>
    <dsp:sp modelId="{4475067B-0472-4A02-B565-F6DD95CFB7A5}">
      <dsp:nvSpPr>
        <dsp:cNvPr id="0" name=""/>
        <dsp:cNvSpPr/>
      </dsp:nvSpPr>
      <dsp:spPr>
        <a:xfrm>
          <a:off x="1737360" y="3107816"/>
          <a:ext cx="6949440" cy="732842"/>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34838" tIns="186142" rIns="134838" bIns="186142" numCol="1" spcCol="1270" anchor="ctr" anchorCtr="0">
          <a:noAutofit/>
        </a:bodyPr>
        <a:lstStyle/>
        <a:p>
          <a:pPr marL="0" lvl="0" indent="0" algn="l" defTabSz="711200">
            <a:lnSpc>
              <a:spcPct val="90000"/>
            </a:lnSpc>
            <a:spcBef>
              <a:spcPct val="0"/>
            </a:spcBef>
            <a:spcAft>
              <a:spcPct val="35000"/>
            </a:spcAft>
            <a:buNone/>
          </a:pPr>
          <a:r>
            <a:rPr lang="en-US" sz="1600" kern="1200" dirty="0"/>
            <a:t>Explain links between traumatic stress symptoms and substance use disorders</a:t>
          </a:r>
        </a:p>
      </dsp:txBody>
      <dsp:txXfrm>
        <a:off x="1737360" y="3107816"/>
        <a:ext cx="6949440" cy="732842"/>
      </dsp:txXfrm>
    </dsp:sp>
    <dsp:sp modelId="{68C3DAE2-7266-4BDE-9982-FE64A778ED4E}">
      <dsp:nvSpPr>
        <dsp:cNvPr id="0" name=""/>
        <dsp:cNvSpPr/>
      </dsp:nvSpPr>
      <dsp:spPr>
        <a:xfrm>
          <a:off x="0" y="3107816"/>
          <a:ext cx="1737360" cy="732842"/>
        </a:xfrm>
        <a:prstGeom prst="rect">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935" tIns="72389" rIns="91935" bIns="72389" numCol="1" spcCol="1270" anchor="ctr" anchorCtr="0">
          <a:noAutofit/>
        </a:bodyPr>
        <a:lstStyle/>
        <a:p>
          <a:pPr marL="0" lvl="0" indent="0" algn="ctr" defTabSz="1244600">
            <a:lnSpc>
              <a:spcPct val="90000"/>
            </a:lnSpc>
            <a:spcBef>
              <a:spcPct val="0"/>
            </a:spcBef>
            <a:spcAft>
              <a:spcPct val="35000"/>
            </a:spcAft>
            <a:buNone/>
          </a:pPr>
          <a:r>
            <a:rPr lang="en-US" sz="2800" kern="1200"/>
            <a:t>Explain</a:t>
          </a:r>
        </a:p>
      </dsp:txBody>
      <dsp:txXfrm>
        <a:off x="0" y="3107816"/>
        <a:ext cx="1737360" cy="732842"/>
      </dsp:txXfrm>
    </dsp:sp>
    <dsp:sp modelId="{7FED14FC-16B4-4F3A-A0DA-97E178CEBF85}">
      <dsp:nvSpPr>
        <dsp:cNvPr id="0" name=""/>
        <dsp:cNvSpPr/>
      </dsp:nvSpPr>
      <dsp:spPr>
        <a:xfrm>
          <a:off x="1737360" y="3884629"/>
          <a:ext cx="6949440" cy="73284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34838" tIns="186142" rIns="134838" bIns="186142" numCol="1" spcCol="1270" anchor="ctr" anchorCtr="0">
          <a:noAutofit/>
        </a:bodyPr>
        <a:lstStyle/>
        <a:p>
          <a:pPr marL="0" lvl="0" indent="0" algn="l" defTabSz="711200">
            <a:lnSpc>
              <a:spcPct val="90000"/>
            </a:lnSpc>
            <a:spcBef>
              <a:spcPct val="0"/>
            </a:spcBef>
            <a:spcAft>
              <a:spcPct val="35000"/>
            </a:spcAft>
            <a:buNone/>
          </a:pPr>
          <a:r>
            <a:rPr lang="en-US" sz="1600" kern="1200" dirty="0"/>
            <a:t>Normalize trauma symptoms.</a:t>
          </a:r>
          <a:r>
            <a:rPr lang="en-US" sz="1100" kern="1200" dirty="0"/>
            <a:t> </a:t>
          </a:r>
        </a:p>
      </dsp:txBody>
      <dsp:txXfrm>
        <a:off x="1737360" y="3884629"/>
        <a:ext cx="6949440" cy="732842"/>
      </dsp:txXfrm>
    </dsp:sp>
    <dsp:sp modelId="{D69C1833-D9C7-4087-AAB0-D504F7761793}">
      <dsp:nvSpPr>
        <dsp:cNvPr id="0" name=""/>
        <dsp:cNvSpPr/>
      </dsp:nvSpPr>
      <dsp:spPr>
        <a:xfrm>
          <a:off x="0" y="3884629"/>
          <a:ext cx="1737360" cy="732842"/>
        </a:xfrm>
        <a:prstGeom prst="rect">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935" tIns="72389" rIns="91935" bIns="72389" numCol="1" spcCol="1270" anchor="ctr" anchorCtr="0">
          <a:noAutofit/>
        </a:bodyPr>
        <a:lstStyle/>
        <a:p>
          <a:pPr marL="0" lvl="0" indent="0" algn="ctr" defTabSz="1244600">
            <a:lnSpc>
              <a:spcPct val="90000"/>
            </a:lnSpc>
            <a:spcBef>
              <a:spcPct val="0"/>
            </a:spcBef>
            <a:spcAft>
              <a:spcPct val="35000"/>
            </a:spcAft>
            <a:buNone/>
          </a:pPr>
          <a:r>
            <a:rPr lang="en-US" sz="2800" kern="1200"/>
            <a:t>Normalize</a:t>
          </a:r>
        </a:p>
      </dsp:txBody>
      <dsp:txXfrm>
        <a:off x="0" y="3884629"/>
        <a:ext cx="1737360" cy="732842"/>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F07D61-BC6D-4020-9391-B827B95CE315}" type="datetimeFigureOut">
              <a:rPr lang="en-US" smtClean="0"/>
              <a:pPr/>
              <a:t>7/19/2023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92B58C-3262-4289-ADE7-7396BD56AF99}" type="slidenum">
              <a:rPr lang="en-US" smtClean="0"/>
              <a:pPr/>
              <a:t>‹#›</a:t>
            </a:fld>
            <a:endParaRPr lang="en-US"/>
          </a:p>
        </p:txBody>
      </p:sp>
    </p:spTree>
    <p:extLst>
      <p:ext uri="{BB962C8B-B14F-4D97-AF65-F5344CB8AC3E}">
        <p14:creationId xmlns:p14="http://schemas.microsoft.com/office/powerpoint/2010/main" val="4106248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cbi.nlm.nih.gov/books/NBK207191/"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gph.is/2dfntfr"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92B58C-3262-4289-ADE7-7396BD56AF99}" type="slidenum">
              <a:rPr lang="en-US" smtClean="0"/>
              <a:pPr/>
              <a:t>1</a:t>
            </a:fld>
            <a:endParaRPr lang="en-US"/>
          </a:p>
        </p:txBody>
      </p:sp>
    </p:spTree>
    <p:extLst>
      <p:ext uri="{BB962C8B-B14F-4D97-AF65-F5344CB8AC3E}">
        <p14:creationId xmlns:p14="http://schemas.microsoft.com/office/powerpoint/2010/main" val="2239023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92B58C-3262-4289-ADE7-7396BD56AF99}" type="slidenum">
              <a:rPr lang="en-US" smtClean="0"/>
              <a:pPr/>
              <a:t>11</a:t>
            </a:fld>
            <a:endParaRPr lang="en-US"/>
          </a:p>
        </p:txBody>
      </p:sp>
    </p:spTree>
    <p:extLst>
      <p:ext uri="{BB962C8B-B14F-4D97-AF65-F5344CB8AC3E}">
        <p14:creationId xmlns:p14="http://schemas.microsoft.com/office/powerpoint/2010/main" val="2827842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Initial reactions to </a:t>
            </a:r>
            <a:r>
              <a:rPr lang="en-US" b="1" dirty="0"/>
              <a:t>trauma</a:t>
            </a:r>
            <a:r>
              <a:rPr lang="en-US" dirty="0"/>
              <a:t> can include exhaustion, confusion, sadness, anxiety, agitation, numbness, dissociation, confusion, physical arousal, and blunted affect. Most </a:t>
            </a:r>
            <a:r>
              <a:rPr lang="en-US" b="1" dirty="0"/>
              <a:t>responses</a:t>
            </a:r>
            <a:r>
              <a:rPr lang="en-US" dirty="0"/>
              <a:t> are normal in that they affect most survivors and are socially acceptable, psychologically effective, and self-limited.</a:t>
            </a:r>
          </a:p>
          <a:p>
            <a:endParaRPr lang="en-US" dirty="0"/>
          </a:p>
          <a:p>
            <a:r>
              <a:rPr lang="en-US" b="1" dirty="0"/>
              <a:t>Cognitive errors:</a:t>
            </a:r>
            <a:r>
              <a:rPr lang="en-US" dirty="0"/>
              <a:t> Misinterpreting a current situation as dangerous because it resembles, even remotely, a previous trauma (e.g., a client overreacting to an overturned canoe in 8 inches of water, as if she and her paddle companion would drown, due to her previous experience of nearly drowning in a rip current 5 years earlier).</a:t>
            </a:r>
          </a:p>
          <a:p>
            <a:endParaRPr lang="en-US" b="1" dirty="0"/>
          </a:p>
          <a:p>
            <a:r>
              <a:rPr lang="en-US" b="1" dirty="0"/>
              <a:t>Excessive or inappropriate guilt:</a:t>
            </a:r>
            <a:r>
              <a:rPr lang="en-US" dirty="0"/>
              <a:t> Attempting to make sense cognitively and gain control over a traumatic experience by assuming responsibility or possessing survivor’s guilt, because others who experienced the same trauma did not survive.</a:t>
            </a:r>
            <a:endParaRPr lang="en-US" dirty="0">
              <a:cs typeface="Calibri"/>
            </a:endParaRPr>
          </a:p>
          <a:p>
            <a:endParaRPr lang="en-US" b="1" dirty="0"/>
          </a:p>
          <a:p>
            <a:r>
              <a:rPr lang="en-US" b="1" dirty="0"/>
              <a:t>Idealization:</a:t>
            </a:r>
            <a:r>
              <a:rPr lang="en-US" dirty="0"/>
              <a:t> Demonstrating inaccurate rationalizations, idealizations, or justifications of the perpetrator’s behavior, particularly if the perpetrator is or was a caregiver. Other similar reactions mirror idealization; traumatic bonding is an emotional attachment that develops (in part to secure survival) between perpetrators who engage in interpersonal trauma and their victims, and Stockholm syndrome involves compassion and loyalty toward hostage takers (</a:t>
            </a:r>
            <a:r>
              <a:rPr lang="en-US" dirty="0">
                <a:hlinkClick r:id="rId3"/>
              </a:rPr>
              <a:t>de Fabrique, Van Hasselt, Vecchi, &amp; Romano, 2007</a:t>
            </a:r>
            <a:r>
              <a:rPr lang="en-US" dirty="0"/>
              <a:t>).</a:t>
            </a:r>
            <a:endParaRPr lang="en-US" dirty="0">
              <a:cs typeface="Calibri"/>
            </a:endParaRPr>
          </a:p>
          <a:p>
            <a:endParaRPr lang="en-US" b="1" dirty="0"/>
          </a:p>
          <a:p>
            <a:r>
              <a:rPr lang="en-US" b="1" dirty="0"/>
              <a:t>Trauma-induced hallucinations or delusions:</a:t>
            </a:r>
            <a:r>
              <a:rPr lang="en-US" dirty="0"/>
              <a:t> Experiencing hallucinations and delusions that, although they are biological in origin, contain cognitions that are congruent with trauma content (e.g., a woman believes that a person stepping onto her bus is her father, who had sexually abused her repeatedly as child, because he wore shoes similar to those her father once wore).</a:t>
            </a:r>
            <a:endParaRPr lang="en-US" dirty="0">
              <a:cs typeface="Calibri"/>
            </a:endParaRPr>
          </a:p>
          <a:p>
            <a:endParaRPr lang="en-US" b="1" dirty="0"/>
          </a:p>
          <a:p>
            <a:r>
              <a:rPr lang="en-US" b="1" dirty="0"/>
              <a:t>Intrusive thoughts and memories:</a:t>
            </a:r>
            <a:r>
              <a:rPr lang="en-US" dirty="0"/>
              <a:t> Experiencing, without warning or desire, thoughts and memories associated with the trauma. These intrusive thoughts and memories can easily trigger strong emotional and behavioral reactions, as if the trauma was recurring in the present. The intrusive thoughts and memories can come rapidly, referred to as flooding, and can be disruptive at the time of their occurrence. If an individual experiences a trigger, he or she may have an increase in intrusive thoughts and memories for a while. For instance, individuals who inadvertently are retraumatized due to program or clinical practices may have a surge of intrusive thoughts of past trauma, thus making it difficult for them to discern what is happening now versus what happened then. Whenever counseling focuses on trauma, it is likely that the client will experience some intrusive thoughts and memories. It is important to develop coping strategies before, as much as possible, and during the delivery of trauma-informed and trauma-specific treatment.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292B58C-3262-4289-ADE7-7396BD56AF99}" type="slidenum">
              <a:rPr lang="en-US" smtClean="0"/>
              <a:pPr/>
              <a:t>12</a:t>
            </a:fld>
            <a:endParaRPr lang="en-US"/>
          </a:p>
        </p:txBody>
      </p:sp>
    </p:spTree>
    <p:extLst>
      <p:ext uri="{BB962C8B-B14F-4D97-AF65-F5344CB8AC3E}">
        <p14:creationId xmlns:p14="http://schemas.microsoft.com/office/powerpoint/2010/main" val="1705995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 your clients and provide a message of hope—that they are not alone, they are not at fault, and recovery is possible and anticipated.</a:t>
            </a:r>
          </a:p>
          <a:p>
            <a:endParaRPr lang="en-US" dirty="0">
              <a:cs typeface="Calibri"/>
            </a:endParaRPr>
          </a:p>
          <a:p>
            <a:pPr>
              <a:buFont typeface="Arial"/>
            </a:pPr>
            <a:r>
              <a:rPr lang="en-US" dirty="0">
                <a:cs typeface="Calibri"/>
              </a:rPr>
              <a:t>Trauma is something that happens to them, it is not who they are “You are having a normal response to and extraordinary event”</a:t>
            </a:r>
          </a:p>
          <a:p>
            <a:pPr>
              <a:buFont typeface="Arial"/>
            </a:pPr>
            <a:endParaRPr lang="en-US" dirty="0">
              <a:cs typeface="Calibri"/>
            </a:endParaRPr>
          </a:p>
          <a:p>
            <a:pPr>
              <a:buNone/>
            </a:pPr>
            <a:r>
              <a:rPr lang="en-US" b="1" dirty="0">
                <a:solidFill>
                  <a:schemeClr val="accent6">
                    <a:lumMod val="50000"/>
                  </a:schemeClr>
                </a:solidFill>
                <a:ea typeface="+mn-lt"/>
                <a:cs typeface="+mn-lt"/>
              </a:rPr>
              <a:t>Frame reexperiencing the event(s)</a:t>
            </a:r>
            <a:r>
              <a:rPr lang="en-US" dirty="0">
                <a:solidFill>
                  <a:schemeClr val="accent6">
                    <a:lumMod val="50000"/>
                  </a:schemeClr>
                </a:solidFill>
                <a:ea typeface="+mn-lt"/>
                <a:cs typeface="+mn-lt"/>
              </a:rPr>
              <a:t>, hyperarousal, sleep disturbances, and other physical symptoms</a:t>
            </a:r>
            <a:r>
              <a:rPr lang="en-US" b="1" dirty="0">
                <a:solidFill>
                  <a:schemeClr val="accent6">
                    <a:lumMod val="50000"/>
                  </a:schemeClr>
                </a:solidFill>
                <a:ea typeface="+mn-lt"/>
                <a:cs typeface="+mn-lt"/>
              </a:rPr>
              <a:t> as physiological reactions to extreme stress.</a:t>
            </a:r>
            <a:endParaRPr lang="en-US" b="1" dirty="0">
              <a:solidFill>
                <a:schemeClr val="accent6">
                  <a:lumMod val="50000"/>
                </a:schemeClr>
              </a:solidFill>
            </a:endParaRPr>
          </a:p>
          <a:p>
            <a:pPr>
              <a:buNone/>
            </a:pPr>
            <a:endParaRPr lang="en-US" b="1" dirty="0">
              <a:solidFill>
                <a:schemeClr val="accent6">
                  <a:lumMod val="50000"/>
                </a:schemeClr>
              </a:solidFill>
              <a:ea typeface="+mn-lt"/>
              <a:cs typeface="+mn-lt"/>
            </a:endParaRPr>
          </a:p>
          <a:p>
            <a:pPr>
              <a:buNone/>
            </a:pPr>
            <a:r>
              <a:rPr lang="en-US" b="1" dirty="0">
                <a:solidFill>
                  <a:schemeClr val="accent6">
                    <a:lumMod val="50000"/>
                  </a:schemeClr>
                </a:solidFill>
                <a:ea typeface="+mn-lt"/>
                <a:cs typeface="+mn-lt"/>
              </a:rPr>
              <a:t>Communicate that treatment and other wellness activities can improve both psychological and physiological symptoms </a:t>
            </a:r>
            <a:r>
              <a:rPr lang="en-US" dirty="0">
                <a:solidFill>
                  <a:schemeClr val="accent6">
                    <a:lumMod val="50000"/>
                  </a:schemeClr>
                </a:solidFill>
                <a:ea typeface="+mn-lt"/>
                <a:cs typeface="+mn-lt"/>
              </a:rPr>
              <a:t>(e.g., therapy, meditation, exercise, yoga). </a:t>
            </a:r>
          </a:p>
          <a:p>
            <a:pPr>
              <a:buNone/>
            </a:pPr>
            <a:endParaRPr lang="en-US" dirty="0">
              <a:solidFill>
                <a:schemeClr val="accent6">
                  <a:lumMod val="50000"/>
                </a:schemeClr>
              </a:solidFill>
              <a:ea typeface="+mn-lt"/>
              <a:cs typeface="+mn-lt"/>
            </a:endParaRPr>
          </a:p>
          <a:p>
            <a:pPr>
              <a:buNone/>
            </a:pPr>
            <a:r>
              <a:rPr lang="en-US" dirty="0">
                <a:solidFill>
                  <a:schemeClr val="accent6">
                    <a:lumMod val="50000"/>
                  </a:schemeClr>
                </a:solidFill>
                <a:ea typeface="+mn-lt"/>
                <a:cs typeface="+mn-lt"/>
              </a:rPr>
              <a:t>You may need to refer certain clients to a psychiatrist who can evaluate them and, if warranted, prescribe psycho-tropic medication to address severe symptoms.</a:t>
            </a:r>
            <a:endParaRPr lang="en-US" dirty="0">
              <a:solidFill>
                <a:schemeClr val="accent6">
                  <a:lumMod val="50000"/>
                </a:schemeClr>
              </a:solidFill>
            </a:endParaRPr>
          </a:p>
          <a:p>
            <a:pPr>
              <a:buNone/>
            </a:pPr>
            <a:endParaRPr lang="en-US" b="1" dirty="0">
              <a:solidFill>
                <a:schemeClr val="accent6">
                  <a:lumMod val="50000"/>
                </a:schemeClr>
              </a:solidFill>
              <a:ea typeface="+mn-lt"/>
              <a:cs typeface="+mn-lt"/>
            </a:endParaRPr>
          </a:p>
          <a:p>
            <a:pPr>
              <a:buNone/>
            </a:pPr>
            <a:r>
              <a:rPr lang="en-US" b="1" dirty="0">
                <a:solidFill>
                  <a:schemeClr val="accent6">
                    <a:lumMod val="50000"/>
                  </a:schemeClr>
                </a:solidFill>
                <a:ea typeface="+mn-lt"/>
                <a:cs typeface="+mn-lt"/>
              </a:rPr>
              <a:t>Discuss traumatic stress symptoms and their physiological components</a:t>
            </a:r>
            <a:r>
              <a:rPr lang="en-US" dirty="0">
                <a:solidFill>
                  <a:schemeClr val="accent6">
                    <a:lumMod val="50000"/>
                  </a:schemeClr>
                </a:solidFill>
                <a:ea typeface="+mn-lt"/>
                <a:cs typeface="+mn-lt"/>
              </a:rPr>
              <a:t>.</a:t>
            </a:r>
            <a:endParaRPr lang="en-US" dirty="0">
              <a:solidFill>
                <a:schemeClr val="accent6">
                  <a:lumMod val="50000"/>
                </a:schemeClr>
              </a:solidFill>
            </a:endParaRPr>
          </a:p>
          <a:p>
            <a:pPr>
              <a:buNone/>
            </a:pPr>
            <a:r>
              <a:rPr lang="en-US" dirty="0">
                <a:solidFill>
                  <a:schemeClr val="accent6">
                    <a:lumMod val="50000"/>
                  </a:schemeClr>
                </a:solidFill>
                <a:ea typeface="+mn-lt"/>
                <a:cs typeface="+mn-lt"/>
              </a:rPr>
              <a:t>Explain links between traumatic stress symptoms and substance use disorders, if appropriate.</a:t>
            </a:r>
            <a:endParaRPr lang="en-US" dirty="0">
              <a:solidFill>
                <a:schemeClr val="accent6">
                  <a:lumMod val="50000"/>
                </a:schemeClr>
              </a:solidFill>
            </a:endParaRPr>
          </a:p>
          <a:p>
            <a:pPr>
              <a:buNone/>
            </a:pPr>
            <a:endParaRPr lang="en-US" b="1" dirty="0">
              <a:solidFill>
                <a:schemeClr val="accent6">
                  <a:lumMod val="50000"/>
                </a:schemeClr>
              </a:solidFill>
              <a:ea typeface="+mn-lt"/>
              <a:cs typeface="+mn-lt"/>
            </a:endParaRPr>
          </a:p>
          <a:p>
            <a:pPr>
              <a:buNone/>
            </a:pPr>
            <a:r>
              <a:rPr lang="en-US" b="1" dirty="0">
                <a:solidFill>
                  <a:schemeClr val="accent6">
                    <a:lumMod val="50000"/>
                  </a:schemeClr>
                </a:solidFill>
                <a:ea typeface="+mn-lt"/>
                <a:cs typeface="+mn-lt"/>
              </a:rPr>
              <a:t>Normalize trauma symptoms</a:t>
            </a:r>
            <a:r>
              <a:rPr lang="en-US" dirty="0">
                <a:solidFill>
                  <a:schemeClr val="accent6">
                    <a:lumMod val="50000"/>
                  </a:schemeClr>
                </a:solidFill>
                <a:ea typeface="+mn-lt"/>
                <a:cs typeface="+mn-lt"/>
              </a:rPr>
              <a:t>. For example, explain to clients that their symptoms are not a sign of weakness, a character flaw, being damaged, or going crazy.</a:t>
            </a:r>
            <a:endParaRPr lang="en-US" dirty="0">
              <a:solidFill>
                <a:schemeClr val="accent6">
                  <a:lumMod val="50000"/>
                </a:schemeClr>
              </a:solidFill>
            </a:endParaRPr>
          </a:p>
          <a:p>
            <a:pPr>
              <a:buFont typeface="Arial"/>
            </a:pPr>
            <a:endParaRPr lang="en-US" dirty="0">
              <a:cs typeface="Calibri"/>
            </a:endParaRPr>
          </a:p>
        </p:txBody>
      </p:sp>
      <p:sp>
        <p:nvSpPr>
          <p:cNvPr id="4" name="Slide Number Placeholder 3"/>
          <p:cNvSpPr>
            <a:spLocks noGrp="1"/>
          </p:cNvSpPr>
          <p:nvPr>
            <p:ph type="sldNum" sz="quarter" idx="5"/>
          </p:nvPr>
        </p:nvSpPr>
        <p:spPr/>
        <p:txBody>
          <a:bodyPr/>
          <a:lstStyle/>
          <a:p>
            <a:fld id="{3292B58C-3262-4289-ADE7-7396BD56AF99}" type="slidenum">
              <a:rPr lang="en-US" smtClean="0"/>
              <a:pPr/>
              <a:t>13</a:t>
            </a:fld>
            <a:endParaRPr lang="en-US"/>
          </a:p>
        </p:txBody>
      </p:sp>
    </p:spTree>
    <p:extLst>
      <p:ext uri="{BB962C8B-B14F-4D97-AF65-F5344CB8AC3E}">
        <p14:creationId xmlns:p14="http://schemas.microsoft.com/office/powerpoint/2010/main" val="56363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92B58C-3262-4289-ADE7-7396BD56AF99}" type="slidenum">
              <a:rPr lang="en-US" smtClean="0"/>
              <a:pPr/>
              <a:t>14</a:t>
            </a:fld>
            <a:endParaRPr lang="en-US"/>
          </a:p>
        </p:txBody>
      </p:sp>
    </p:spTree>
    <p:extLst>
      <p:ext uri="{BB962C8B-B14F-4D97-AF65-F5344CB8AC3E}">
        <p14:creationId xmlns:p14="http://schemas.microsoft.com/office/powerpoint/2010/main" val="1539883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fontAlgn="auto" hangingPunct="1">
              <a:lnSpc>
                <a:spcPct val="80000"/>
              </a:lnSpc>
              <a:spcBef>
                <a:spcPts val="0"/>
              </a:spcBef>
              <a:spcAft>
                <a:spcPts val="0"/>
              </a:spcAft>
              <a:defRPr/>
            </a:pPr>
            <a:r>
              <a:rPr lang="en-US" b="1" dirty="0">
                <a:effectLst>
                  <a:outerShdw blurRad="38100" dist="38100" dir="2700000" algn="tl">
                    <a:srgbClr val="000000">
                      <a:alpha val="43137"/>
                    </a:srgbClr>
                  </a:outerShdw>
                </a:effectLst>
              </a:rPr>
              <a:t>Maintaining Empathy-</a:t>
            </a:r>
            <a:r>
              <a:rPr lang="en-US" dirty="0">
                <a:effectLst>
                  <a:outerShdw blurRad="38100" dist="38100" dir="2700000" algn="tl">
                    <a:srgbClr val="000000">
                      <a:alpha val="43137"/>
                    </a:srgbClr>
                  </a:outerShdw>
                </a:effectLst>
              </a:rPr>
              <a:t> Acceptance facilitates change, ambivalence is normal, reflective listening is fundamental</a:t>
            </a:r>
          </a:p>
          <a:p>
            <a:pPr lvl="1" eaLnBrk="1" fontAlgn="auto" hangingPunct="1">
              <a:lnSpc>
                <a:spcPct val="80000"/>
              </a:lnSpc>
              <a:spcBef>
                <a:spcPts val="0"/>
              </a:spcBef>
              <a:spcAft>
                <a:spcPts val="0"/>
              </a:spcAft>
              <a:defRPr/>
            </a:pPr>
            <a:r>
              <a:rPr lang="en-US" b="1" dirty="0">
                <a:effectLst>
                  <a:outerShdw blurRad="38100" dist="38100" dir="2700000" algn="tl">
                    <a:srgbClr val="000000">
                      <a:alpha val="43137"/>
                    </a:srgbClr>
                  </a:outerShdw>
                </a:effectLst>
              </a:rPr>
              <a:t>Avoid Argumentation-</a:t>
            </a:r>
            <a:r>
              <a:rPr lang="en-US" dirty="0">
                <a:effectLst>
                  <a:outerShdw blurRad="38100" dist="38100" dir="2700000" algn="tl">
                    <a:srgbClr val="000000">
                      <a:alpha val="43137"/>
                    </a:srgbClr>
                  </a:outerShdw>
                </a:effectLst>
              </a:rPr>
              <a:t> Arguments are counter productive, labeling, the goal is new perspectives for the client </a:t>
            </a:r>
          </a:p>
          <a:p>
            <a:pPr lvl="1" eaLnBrk="1" fontAlgn="auto" hangingPunct="1">
              <a:lnSpc>
                <a:spcPct val="80000"/>
              </a:lnSpc>
              <a:spcBef>
                <a:spcPts val="0"/>
              </a:spcBef>
              <a:spcAft>
                <a:spcPts val="0"/>
              </a:spcAft>
              <a:defRPr/>
            </a:pPr>
            <a:r>
              <a:rPr lang="en-US" b="1" dirty="0">
                <a:effectLst>
                  <a:outerShdw blurRad="38100" dist="38100" dir="2700000" algn="tl">
                    <a:srgbClr val="000000">
                      <a:alpha val="43137"/>
                    </a:srgbClr>
                  </a:outerShdw>
                </a:effectLst>
              </a:rPr>
              <a:t>Building Self Efficacy-</a:t>
            </a:r>
            <a:r>
              <a:rPr lang="en-US" dirty="0">
                <a:effectLst>
                  <a:outerShdw blurRad="38100" dist="38100" dir="2700000" algn="tl">
                    <a:srgbClr val="000000">
                      <a:alpha val="43137"/>
                    </a:srgbClr>
                  </a:outerShdw>
                </a:effectLst>
              </a:rPr>
              <a:t> Belief in possibility is an important motivator, the client is responsible for choosing and carrying out change</a:t>
            </a:r>
          </a:p>
          <a:p>
            <a:pPr lvl="1" eaLnBrk="1" fontAlgn="auto" hangingPunct="1">
              <a:lnSpc>
                <a:spcPct val="80000"/>
              </a:lnSpc>
              <a:spcBef>
                <a:spcPts val="0"/>
              </a:spcBef>
              <a:spcAft>
                <a:spcPts val="0"/>
              </a:spcAft>
              <a:defRPr/>
            </a:pPr>
            <a:r>
              <a:rPr lang="en-US" b="1" dirty="0">
                <a:effectLst>
                  <a:outerShdw blurRad="38100" dist="38100" dir="2700000" algn="tl">
                    <a:srgbClr val="000000">
                      <a:alpha val="43137"/>
                    </a:srgbClr>
                  </a:outerShdw>
                </a:effectLst>
              </a:rPr>
              <a:t>Promoting Discrepancies-</a:t>
            </a:r>
            <a:r>
              <a:rPr lang="en-US" dirty="0">
                <a:effectLst>
                  <a:outerShdw blurRad="38100" dist="38100" dir="2700000" algn="tl">
                    <a:srgbClr val="000000">
                      <a:alpha val="43137"/>
                    </a:srgbClr>
                  </a:outerShdw>
                </a:effectLst>
              </a:rPr>
              <a:t> To create and amplify discrepancy between present behavior and broader goals.</a:t>
            </a:r>
          </a:p>
          <a:p>
            <a:pPr lvl="1" eaLnBrk="1" fontAlgn="auto" hangingPunct="1">
              <a:lnSpc>
                <a:spcPct val="80000"/>
              </a:lnSpc>
              <a:spcBef>
                <a:spcPts val="0"/>
              </a:spcBef>
              <a:spcAft>
                <a:spcPts val="0"/>
              </a:spcAft>
              <a:defRPr/>
            </a:pPr>
            <a:r>
              <a:rPr lang="en-US" b="1" dirty="0">
                <a:effectLst>
                  <a:outerShdw blurRad="38100" dist="38100" dir="2700000" algn="tl">
                    <a:srgbClr val="000000">
                      <a:alpha val="43137"/>
                    </a:srgbClr>
                  </a:outerShdw>
                </a:effectLst>
              </a:rPr>
              <a:t>Rolling With Resistance</a:t>
            </a:r>
            <a:r>
              <a:rPr lang="en-US" dirty="0">
                <a:effectLst>
                  <a:outerShdw blurRad="38100" dist="38100" dir="2700000" algn="tl">
                    <a:srgbClr val="000000">
                      <a:alpha val="43137"/>
                    </a:srgbClr>
                  </a:outerShdw>
                </a:effectLst>
              </a:rPr>
              <a:t> - Resistance is normal and should be expected and planned for.</a:t>
            </a:r>
          </a:p>
          <a:p>
            <a:endParaRPr lang="en-US" dirty="0"/>
          </a:p>
        </p:txBody>
      </p:sp>
      <p:sp>
        <p:nvSpPr>
          <p:cNvPr id="4" name="Slide Number Placeholder 3"/>
          <p:cNvSpPr>
            <a:spLocks noGrp="1"/>
          </p:cNvSpPr>
          <p:nvPr>
            <p:ph type="sldNum" sz="quarter" idx="5"/>
          </p:nvPr>
        </p:nvSpPr>
        <p:spPr/>
        <p:txBody>
          <a:bodyPr/>
          <a:lstStyle/>
          <a:p>
            <a:fld id="{3292B58C-3262-4289-ADE7-7396BD56AF99}" type="slidenum">
              <a:rPr lang="en-US" smtClean="0"/>
              <a:pPr/>
              <a:t>16</a:t>
            </a:fld>
            <a:endParaRPr lang="en-US"/>
          </a:p>
        </p:txBody>
      </p:sp>
    </p:spTree>
    <p:extLst>
      <p:ext uri="{BB962C8B-B14F-4D97-AF65-F5344CB8AC3E}">
        <p14:creationId xmlns:p14="http://schemas.microsoft.com/office/powerpoint/2010/main" val="1298610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https://iprc.iu.edu/sbirtapp/mi/ruler.php</a:t>
            </a:r>
          </a:p>
          <a:p>
            <a:r>
              <a:rPr lang="en-US" dirty="0"/>
              <a:t>https://uncmotivationalinterviewing.wordpress.com/2017/08/21/motivational-interviewing-questions-evoking-change-talk-through-importance-and-confidence-rulers/</a:t>
            </a:r>
          </a:p>
        </p:txBody>
      </p:sp>
      <p:sp>
        <p:nvSpPr>
          <p:cNvPr id="4" name="Slide Number Placeholder 3"/>
          <p:cNvSpPr>
            <a:spLocks noGrp="1"/>
          </p:cNvSpPr>
          <p:nvPr>
            <p:ph type="sldNum" sz="quarter" idx="5"/>
          </p:nvPr>
        </p:nvSpPr>
        <p:spPr/>
        <p:txBody>
          <a:bodyPr/>
          <a:lstStyle/>
          <a:p>
            <a:fld id="{3292B58C-3262-4289-ADE7-7396BD56AF99}" type="slidenum">
              <a:rPr lang="en-US" smtClean="0"/>
              <a:pPr/>
              <a:t>17</a:t>
            </a:fld>
            <a:endParaRPr lang="en-US"/>
          </a:p>
        </p:txBody>
      </p:sp>
    </p:spTree>
    <p:extLst>
      <p:ext uri="{BB962C8B-B14F-4D97-AF65-F5344CB8AC3E}">
        <p14:creationId xmlns:p14="http://schemas.microsoft.com/office/powerpoint/2010/main" val="1421136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From: </a:t>
            </a:r>
            <a:r>
              <a:rPr lang="en-US" dirty="0">
                <a:ea typeface="+mn-lt"/>
                <a:cs typeface="+mn-lt"/>
                <a:hlinkClick r:id="rId3"/>
              </a:rPr>
              <a:t>https://gph.is/2dfntfr</a:t>
            </a:r>
            <a:endParaRPr lang="en-US" dirty="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mn-lt"/>
                <a:cs typeface="+mn-lt"/>
              </a:rPr>
              <a:t>Practice this exercise for 2 -5 minutes throughout the day…lets practice!!!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2B58C-3262-4289-ADE7-7396BD56AF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943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Segoe UI"/>
                <a:cs typeface="Calibri"/>
              </a:rPr>
              <a:t>Encourage clients to participate in Indigenous healing practices and cultural traditions to support </a:t>
            </a:r>
            <a:r>
              <a:rPr lang="en-US" sz="1200" dirty="0" err="1">
                <a:latin typeface="Segoe UI"/>
                <a:cs typeface="Calibri"/>
              </a:rPr>
              <a:t>thier</a:t>
            </a:r>
            <a:r>
              <a:rPr lang="en-US" sz="1200" dirty="0">
                <a:latin typeface="Segoe UI"/>
                <a:cs typeface="Calibri"/>
              </a:rPr>
              <a:t> overall health and wellness.</a:t>
            </a:r>
            <a:endParaRPr lang="en-US" sz="1200" dirty="0">
              <a:cs typeface="Calibri"/>
            </a:endParaRPr>
          </a:p>
          <a:p>
            <a:pPr marL="0" indent="0">
              <a:buNone/>
            </a:pPr>
            <a:r>
              <a:rPr lang="en-US" sz="1200" dirty="0">
                <a:latin typeface="Segoe UI"/>
                <a:cs typeface="Calibri"/>
              </a:rPr>
              <a:t>         </a:t>
            </a:r>
          </a:p>
          <a:p>
            <a:pPr marL="0" indent="0">
              <a:buNone/>
            </a:pPr>
            <a:r>
              <a:rPr lang="en-US" sz="1200" dirty="0">
                <a:latin typeface="Segoe UI"/>
                <a:cs typeface="Calibri"/>
              </a:rPr>
              <a:t>Incorporating Traditional Indigenous Knowledge in treatment settings and interventions that are grounded in Indigenous knowledge</a:t>
            </a:r>
          </a:p>
          <a:p>
            <a:endParaRPr lang="en-US" dirty="0"/>
          </a:p>
        </p:txBody>
      </p:sp>
      <p:sp>
        <p:nvSpPr>
          <p:cNvPr id="4" name="Slide Number Placeholder 3"/>
          <p:cNvSpPr>
            <a:spLocks noGrp="1"/>
          </p:cNvSpPr>
          <p:nvPr>
            <p:ph type="sldNum" sz="quarter" idx="5"/>
          </p:nvPr>
        </p:nvSpPr>
        <p:spPr/>
        <p:txBody>
          <a:bodyPr/>
          <a:lstStyle/>
          <a:p>
            <a:fld id="{20BA8D92-9B31-4399-B482-47CD21982120}" type="slidenum">
              <a:rPr lang="en-US" smtClean="0"/>
              <a:t>20</a:t>
            </a:fld>
            <a:endParaRPr lang="en-US"/>
          </a:p>
        </p:txBody>
      </p:sp>
    </p:spTree>
    <p:extLst>
      <p:ext uri="{BB962C8B-B14F-4D97-AF65-F5344CB8AC3E}">
        <p14:creationId xmlns:p14="http://schemas.microsoft.com/office/powerpoint/2010/main" val="2087052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rtl="0"/>
            <a:r>
              <a:rPr lang="en-US" sz="1200" b="0" i="0" u="none" strike="noStrike" kern="1200" dirty="0">
                <a:solidFill>
                  <a:schemeClr val="tx1"/>
                </a:solidFill>
                <a:effectLst/>
                <a:latin typeface="+mn-lt"/>
                <a:ea typeface="+mn-ea"/>
                <a:cs typeface="+mn-cs"/>
              </a:rPr>
              <a:t>COMMUNITY CARE IN INDIAN COUNTRY</a:t>
            </a:r>
            <a:endParaRPr lang="en-US" b="0" dirty="0">
              <a:effectLst/>
            </a:endParaRPr>
          </a:p>
          <a:p>
            <a:pPr rtl="0"/>
            <a:r>
              <a:rPr lang="en-US" sz="1200" b="0" i="0" u="none" strike="noStrike" kern="1200" dirty="0">
                <a:solidFill>
                  <a:schemeClr val="tx1"/>
                </a:solidFill>
                <a:effectLst/>
                <a:latin typeface="+mn-lt"/>
                <a:ea typeface="+mn-ea"/>
                <a:cs typeface="+mn-cs"/>
              </a:rPr>
              <a:t>Ceremony</a:t>
            </a:r>
            <a:endParaRPr lang="en-US" b="0" dirty="0">
              <a:effectLst/>
            </a:endParaRPr>
          </a:p>
          <a:p>
            <a:pPr rtl="0"/>
            <a:r>
              <a:rPr lang="en-US" sz="1200" b="0" i="0" u="none" strike="noStrike" kern="1200" dirty="0">
                <a:solidFill>
                  <a:schemeClr val="tx1"/>
                </a:solidFill>
                <a:effectLst/>
                <a:latin typeface="+mn-lt"/>
                <a:ea typeface="+mn-ea"/>
                <a:cs typeface="+mn-cs"/>
              </a:rPr>
              <a:t>Talking Circle</a:t>
            </a:r>
            <a:endParaRPr lang="en-US" b="0" dirty="0">
              <a:effectLst/>
            </a:endParaRPr>
          </a:p>
          <a:p>
            <a:pPr rtl="0"/>
            <a:r>
              <a:rPr lang="en-US" sz="1200" b="0" i="0" u="none" strike="noStrike" kern="1200" dirty="0">
                <a:solidFill>
                  <a:schemeClr val="tx1"/>
                </a:solidFill>
                <a:effectLst/>
                <a:latin typeface="+mn-lt"/>
                <a:ea typeface="+mn-ea"/>
                <a:cs typeface="+mn-cs"/>
              </a:rPr>
              <a:t>Mutual Aid / Indigenous Economies</a:t>
            </a:r>
            <a:endParaRPr lang="en-US" b="0" dirty="0">
              <a:effectLst/>
            </a:endParaRPr>
          </a:p>
          <a:p>
            <a:pPr rtl="0"/>
            <a:r>
              <a:rPr lang="en-US" sz="1200" b="0" i="0" u="none" strike="noStrike" kern="1200" dirty="0">
                <a:solidFill>
                  <a:schemeClr val="tx1"/>
                </a:solidFill>
                <a:effectLst/>
                <a:latin typeface="+mn-lt"/>
                <a:ea typeface="+mn-ea"/>
                <a:cs typeface="+mn-cs"/>
              </a:rPr>
              <a:t>Justice Movements (Standing Rock, Mauna Kea, MMIWG2S marches)</a:t>
            </a:r>
            <a:endParaRPr lang="en-US" b="0" dirty="0">
              <a:effectLst/>
            </a:endParaRPr>
          </a:p>
          <a:p>
            <a:pPr rtl="0"/>
            <a:r>
              <a:rPr lang="en-US" sz="1200" b="0" i="0" u="none" strike="noStrike" kern="1200" dirty="0">
                <a:solidFill>
                  <a:schemeClr val="tx1"/>
                </a:solidFill>
                <a:effectLst/>
                <a:latin typeface="+mn-lt"/>
                <a:ea typeface="+mn-ea"/>
                <a:cs typeface="+mn-cs"/>
              </a:rPr>
              <a:t>Cultural Gatherings/Events</a:t>
            </a:r>
            <a:endParaRPr lang="en-US" b="0" dirty="0">
              <a:effectLst/>
            </a:endParaRPr>
          </a:p>
          <a:p>
            <a:pPr rtl="0"/>
            <a:r>
              <a:rPr lang="en-US" sz="1200" b="0" i="0" u="none" strike="noStrike" kern="1200" dirty="0">
                <a:solidFill>
                  <a:schemeClr val="tx1"/>
                </a:solidFill>
                <a:effectLst/>
                <a:latin typeface="+mn-lt"/>
                <a:ea typeface="+mn-ea"/>
                <a:cs typeface="+mn-cs"/>
              </a:rPr>
              <a:t>Intergenerational Connection</a:t>
            </a:r>
            <a:endParaRPr lang="en-US" b="0" dirty="0">
              <a:effectLst/>
            </a:endParaRPr>
          </a:p>
          <a:p>
            <a:pPr rtl="0"/>
            <a:r>
              <a:rPr lang="en-US" sz="1200" b="0" i="0" u="none" strike="noStrike" kern="1200" dirty="0">
                <a:solidFill>
                  <a:schemeClr val="tx1"/>
                </a:solidFill>
                <a:effectLst/>
                <a:latin typeface="+mn-lt"/>
                <a:ea typeface="+mn-ea"/>
                <a:cs typeface="+mn-cs"/>
              </a:rPr>
              <a:t>Practicing/Learning traditional arts, dance, music Food</a:t>
            </a:r>
            <a:endParaRPr lang="en-US" b="0" dirty="0">
              <a:effectLst/>
            </a:endParaRPr>
          </a:p>
          <a:p>
            <a:pPr rtl="0"/>
            <a:r>
              <a:rPr lang="en-US" sz="1200" b="0" i="0" u="none" strike="noStrike" kern="1200" dirty="0" err="1">
                <a:solidFill>
                  <a:schemeClr val="tx1"/>
                </a:solidFill>
                <a:effectLst/>
                <a:latin typeface="+mn-lt"/>
                <a:ea typeface="+mn-ea"/>
                <a:cs typeface="+mn-cs"/>
              </a:rPr>
              <a:t>Wellbriety</a:t>
            </a:r>
            <a:r>
              <a:rPr lang="en-US" sz="1200" b="0" i="0" u="none" strike="noStrike" kern="1200" dirty="0">
                <a:solidFill>
                  <a:schemeClr val="tx1"/>
                </a:solidFill>
                <a:effectLst/>
                <a:latin typeface="+mn-lt"/>
                <a:ea typeface="+mn-ea"/>
                <a:cs typeface="+mn-cs"/>
              </a:rPr>
              <a:t> group</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CONNECTION &amp; BELONGING</a:t>
            </a:r>
            <a:endParaRPr lang="en-US" b="0" dirty="0">
              <a:effectLst/>
            </a:endParaRPr>
          </a:p>
          <a:p>
            <a:pPr rtl="0"/>
            <a:r>
              <a:rPr lang="en-US" sz="1200" b="0" i="0" u="none" strike="noStrike" kern="1200" dirty="0">
                <a:solidFill>
                  <a:schemeClr val="tx1"/>
                </a:solidFill>
                <a:effectLst/>
                <a:latin typeface="+mn-lt"/>
                <a:ea typeface="+mn-ea"/>
                <a:cs typeface="+mn-cs"/>
              </a:rPr>
              <a:t>We are lonely</a:t>
            </a:r>
            <a:endParaRPr lang="en-US" b="0" dirty="0">
              <a:effectLst/>
            </a:endParaRPr>
          </a:p>
          <a:p>
            <a:pPr rtl="0"/>
            <a:r>
              <a:rPr lang="en-US" sz="1200" b="0" i="0" u="none" strike="noStrike" kern="1200" dirty="0">
                <a:solidFill>
                  <a:schemeClr val="tx1"/>
                </a:solidFill>
                <a:effectLst/>
                <a:latin typeface="+mn-lt"/>
                <a:ea typeface="+mn-ea"/>
                <a:cs typeface="+mn-cs"/>
              </a:rPr>
              <a:t>There is a loneliness epidemic. Loneliness &amp; social isolation can be as damaging to health as smoking 15 cigarettes a day. Especially true among youth and elders. Made worse by </a:t>
            </a:r>
            <a:r>
              <a:rPr lang="en-US" sz="1200" b="0" i="0" u="none" strike="noStrike" kern="1200" dirty="0" err="1">
                <a:solidFill>
                  <a:schemeClr val="tx1"/>
                </a:solidFill>
                <a:effectLst/>
                <a:latin typeface="+mn-lt"/>
                <a:ea typeface="+mn-ea"/>
                <a:cs typeface="+mn-cs"/>
              </a:rPr>
              <a:t>covid</a:t>
            </a:r>
            <a:r>
              <a:rPr lang="en-US" sz="1200" b="0" i="0" u="none" strike="noStrike" kern="1200" dirty="0">
                <a:solidFill>
                  <a:schemeClr val="tx1"/>
                </a:solidFill>
                <a:effectLst/>
                <a:latin typeface="+mn-lt"/>
                <a:ea typeface="+mn-ea"/>
                <a:cs typeface="+mn-cs"/>
              </a:rPr>
              <a:t> pandemic and the rise of social media.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Community = Survivance </a:t>
            </a:r>
            <a:endParaRPr lang="en-US" b="0" dirty="0">
              <a:effectLst/>
            </a:endParaRPr>
          </a:p>
          <a:p>
            <a:pPr rtl="0"/>
            <a:r>
              <a:rPr lang="en-US" sz="1200" b="0" i="0" u="none" strike="noStrike" kern="1200" dirty="0">
                <a:solidFill>
                  <a:schemeClr val="tx1"/>
                </a:solidFill>
                <a:effectLst/>
                <a:latin typeface="+mn-lt"/>
                <a:ea typeface="+mn-ea"/>
                <a:cs typeface="+mn-cs"/>
              </a:rPr>
              <a:t>Humans are social creatures and Native people often experience our sense of self, connection to the sacred, and sense of meaning through communal activity. Community is about possibility.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Belonging Heals </a:t>
            </a:r>
            <a:endParaRPr lang="en-US" b="0" dirty="0">
              <a:effectLst/>
            </a:endParaRPr>
          </a:p>
          <a:p>
            <a:pPr rtl="0"/>
            <a:r>
              <a:rPr lang="en-US" sz="1200" b="0" i="0" u="none" strike="noStrike" kern="1200" dirty="0">
                <a:solidFill>
                  <a:schemeClr val="tx1"/>
                </a:solidFill>
                <a:effectLst/>
                <a:latin typeface="+mn-lt"/>
                <a:ea typeface="+mn-ea"/>
                <a:cs typeface="+mn-cs"/>
              </a:rPr>
              <a:t>A sense of belonging is essential to our well-being. It helps with depression, anxiety, and creating a  strong sense of self. Belonging restores our sacred sense of interconnection. </a:t>
            </a:r>
            <a:endParaRPr lang="en-US" b="0" dirty="0">
              <a:effectLst/>
            </a:endParaRPr>
          </a:p>
          <a:p>
            <a:pPr rtl="0"/>
            <a:br>
              <a:rPr lang="en-US" b="0" dirty="0">
                <a:effectLst/>
              </a:rPr>
            </a:br>
            <a:br>
              <a:rPr lang="en-US" b="0" dirty="0">
                <a:effectLst/>
              </a:rPr>
            </a:br>
            <a:r>
              <a:rPr lang="en-US" sz="1200" b="0" i="0" u="none" strike="noStrike" kern="1200" dirty="0">
                <a:solidFill>
                  <a:schemeClr val="tx1"/>
                </a:solidFill>
                <a:effectLst/>
                <a:latin typeface="+mn-lt"/>
                <a:ea typeface="+mn-ea"/>
                <a:cs typeface="+mn-cs"/>
              </a:rPr>
              <a:t>PRAYER/MINDFULNESS/CONTEMPLATION/MEDITATION</a:t>
            </a:r>
            <a:endParaRPr lang="en-US" b="0" dirty="0">
              <a:effectLst/>
            </a:endParaRPr>
          </a:p>
          <a:p>
            <a:pPr rtl="0"/>
            <a:r>
              <a:rPr lang="en-US" sz="1200" b="0" i="0" u="none" strike="noStrike" kern="1200" dirty="0">
                <a:solidFill>
                  <a:schemeClr val="tx1"/>
                </a:solidFill>
                <a:effectLst/>
                <a:latin typeface="+mn-lt"/>
                <a:ea typeface="+mn-ea"/>
                <a:cs typeface="+mn-cs"/>
              </a:rPr>
              <a:t>Connect to a sense of wonder, awe, to something bigger than you. Prayer can be singing, smudging, talking, listening, breathing, dancing, drumming, ceremony, a hike. Mindfulness practice - focusing on breath or a word to return to the present moment.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CREATE</a:t>
            </a:r>
            <a:endParaRPr lang="en-US" b="0" dirty="0">
              <a:effectLst/>
            </a:endParaRPr>
          </a:p>
          <a:p>
            <a:pPr rtl="0"/>
            <a:r>
              <a:rPr lang="en-US" sz="1200" b="0" i="0" u="none" strike="noStrike" kern="1200" dirty="0">
                <a:solidFill>
                  <a:schemeClr val="tx1"/>
                </a:solidFill>
                <a:effectLst/>
                <a:latin typeface="+mn-lt"/>
                <a:ea typeface="+mn-ea"/>
                <a:cs typeface="+mn-cs"/>
              </a:rPr>
              <a:t>Write, paint, dance, sing, draw, bead, weave, plant a garden,</a:t>
            </a:r>
            <a:endParaRPr lang="en-US" b="0" dirty="0">
              <a:effectLst/>
            </a:endParaRPr>
          </a:p>
          <a:p>
            <a:pPr rtl="0"/>
            <a:r>
              <a:rPr lang="en-US" sz="1200" b="0" i="0" u="none" strike="noStrike" kern="1200" dirty="0">
                <a:solidFill>
                  <a:schemeClr val="tx1"/>
                </a:solidFill>
                <a:effectLst/>
                <a:latin typeface="+mn-lt"/>
                <a:ea typeface="+mn-ea"/>
                <a:cs typeface="+mn-cs"/>
              </a:rPr>
              <a:t>make some babies, design a skirt, sew a new wardrobe</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ANCESTRAL CONNECTION</a:t>
            </a:r>
            <a:endParaRPr lang="en-US" b="0" dirty="0">
              <a:effectLst/>
            </a:endParaRPr>
          </a:p>
          <a:p>
            <a:pPr rtl="0"/>
            <a:r>
              <a:rPr lang="en-US" sz="1200" b="0" i="0" u="none" strike="noStrike" kern="1200" dirty="0">
                <a:solidFill>
                  <a:schemeClr val="tx1"/>
                </a:solidFill>
                <a:effectLst/>
                <a:latin typeface="+mn-lt"/>
                <a:ea typeface="+mn-ea"/>
                <a:cs typeface="+mn-cs"/>
              </a:rPr>
              <a:t>They love you, they miss you, they prayed for you to be here, we</a:t>
            </a:r>
            <a:endParaRPr lang="en-US" b="0" dirty="0">
              <a:effectLst/>
            </a:endParaRPr>
          </a:p>
          <a:p>
            <a:pPr rtl="0"/>
            <a:r>
              <a:rPr lang="en-US" sz="1200" b="0" i="0" u="none" strike="noStrike" kern="1200" dirty="0">
                <a:solidFill>
                  <a:schemeClr val="tx1"/>
                </a:solidFill>
                <a:effectLst/>
                <a:latin typeface="+mn-lt"/>
                <a:ea typeface="+mn-ea"/>
                <a:cs typeface="+mn-cs"/>
              </a:rPr>
              <a:t>are the descendants of survivors, they can hear you.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SACRED SPACE</a:t>
            </a:r>
            <a:endParaRPr lang="en-US" b="0" dirty="0">
              <a:effectLst/>
            </a:endParaRPr>
          </a:p>
          <a:p>
            <a:pPr rtl="0"/>
            <a:r>
              <a:rPr lang="en-US" sz="1200" b="0" i="0" u="none" strike="noStrike" kern="1200" dirty="0">
                <a:solidFill>
                  <a:schemeClr val="tx1"/>
                </a:solidFill>
                <a:effectLst/>
                <a:latin typeface="+mn-lt"/>
                <a:ea typeface="+mn-ea"/>
                <a:cs typeface="+mn-cs"/>
              </a:rPr>
              <a:t>Ceremony, church, temple, house of worship, altar building, time outdoors, visits to traditional sites, collecting first foods &amp; plant medicines, on a sports field or court, In a barn, on a farm</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STORYTELLING/STORY LISTENING</a:t>
            </a:r>
            <a:endParaRPr lang="en-US" b="0" dirty="0">
              <a:effectLst/>
            </a:endParaRPr>
          </a:p>
          <a:p>
            <a:pPr rtl="0"/>
            <a:r>
              <a:rPr lang="en-US" sz="1200" b="0" i="0" u="none" strike="noStrike" kern="1200" dirty="0">
                <a:solidFill>
                  <a:schemeClr val="tx1"/>
                </a:solidFill>
                <a:effectLst/>
                <a:latin typeface="+mn-lt"/>
                <a:ea typeface="+mn-ea"/>
                <a:cs typeface="+mn-cs"/>
              </a:rPr>
              <a:t>Story is medicine, we cannot tell stories without also knowing how to listen deeply, meditation, ritual, ceremony, reading to your children and having them read to you. </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3292B58C-3262-4289-ADE7-7396BD56AF99}" type="slidenum">
              <a:rPr lang="en-US" smtClean="0"/>
              <a:pPr/>
              <a:t>21</a:t>
            </a:fld>
            <a:endParaRPr lang="en-US"/>
          </a:p>
        </p:txBody>
      </p:sp>
    </p:spTree>
    <p:extLst>
      <p:ext uri="{BB962C8B-B14F-4D97-AF65-F5344CB8AC3E}">
        <p14:creationId xmlns:p14="http://schemas.microsoft.com/office/powerpoint/2010/main" val="1274215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cap="none" dirty="0">
                <a:solidFill>
                  <a:srgbClr val="FCD0ED"/>
                </a:solidFill>
                <a:effectLst/>
                <a:latin typeface="+mn-lt"/>
                <a:ea typeface="+mn-ea"/>
                <a:cs typeface="+mn-cs"/>
              </a:rPr>
              <a:t>If trauma impacts the epigenetic transfer of trauma, culture and connection can mitigate these affects. If we want to prevent substance misuse we need to focus more on stress, trauma, and poverty while providing intervention options that are grounded on Traditional Indigenous </a:t>
            </a:r>
            <a:r>
              <a:rPr lang="en-US" sz="1200" b="1" dirty="0">
                <a:solidFill>
                  <a:srgbClr val="FCD0ED"/>
                </a:solidFill>
              </a:rPr>
              <a:t>K</a:t>
            </a:r>
            <a:r>
              <a:rPr lang="en-US" sz="1200" b="1" kern="1200" cap="none" dirty="0">
                <a:solidFill>
                  <a:srgbClr val="FCD0ED"/>
                </a:solidFill>
                <a:effectLst/>
                <a:latin typeface="+mn-lt"/>
                <a:ea typeface="+mn-ea"/>
                <a:cs typeface="+mn-cs"/>
              </a:rPr>
              <a:t>nowledge. (Brown, 2020)</a:t>
            </a:r>
          </a:p>
          <a:p>
            <a:endParaRPr lang="en-US" dirty="0"/>
          </a:p>
          <a:p>
            <a:endParaRPr lang="en-US" dirty="0"/>
          </a:p>
          <a:p>
            <a:r>
              <a:rPr lang="en-US" dirty="0"/>
              <a:t>We can heal our communities through culture, connection, and developing interventions and policies that are grounded in traditional indigenous knowledge, tribal best practices, and evidence-based practice. This is not just true in the case of SUD, but in other conditions as well.</a:t>
            </a:r>
          </a:p>
        </p:txBody>
      </p:sp>
      <p:sp>
        <p:nvSpPr>
          <p:cNvPr id="4" name="Slide Number Placeholder 3"/>
          <p:cNvSpPr>
            <a:spLocks noGrp="1"/>
          </p:cNvSpPr>
          <p:nvPr>
            <p:ph type="sldNum" sz="quarter" idx="5"/>
          </p:nvPr>
        </p:nvSpPr>
        <p:spPr/>
        <p:txBody>
          <a:bodyPr/>
          <a:lstStyle/>
          <a:p>
            <a:fld id="{3292B58C-3262-4289-ADE7-7396BD56AF99}" type="slidenum">
              <a:rPr lang="en-US" smtClean="0"/>
              <a:pPr/>
              <a:t>22</a:t>
            </a:fld>
            <a:endParaRPr lang="en-US"/>
          </a:p>
        </p:txBody>
      </p:sp>
    </p:spTree>
    <p:extLst>
      <p:ext uri="{BB962C8B-B14F-4D97-AF65-F5344CB8AC3E}">
        <p14:creationId xmlns:p14="http://schemas.microsoft.com/office/powerpoint/2010/main" val="3769257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source and type of trauma dictate its impact and magnitude</a:t>
            </a:r>
          </a:p>
          <a:p>
            <a:r>
              <a:rPr lang="en-US" dirty="0"/>
              <a:t>Lived memory, reliving the memory</a:t>
            </a:r>
          </a:p>
          <a:p>
            <a:r>
              <a:rPr lang="en-US" dirty="0"/>
              <a:t>AOD use/dependence</a:t>
            </a:r>
          </a:p>
          <a:p>
            <a:r>
              <a:rPr lang="en-US" dirty="0"/>
              <a:t>Treatment is difficult</a:t>
            </a:r>
          </a:p>
          <a:p>
            <a:r>
              <a:rPr lang="en-US" dirty="0"/>
              <a:t>Pervasive and ongoing attacks and slights associated with one’s identity </a:t>
            </a:r>
          </a:p>
          <a:p>
            <a:r>
              <a:rPr lang="en-US" dirty="0"/>
              <a:t>As assessment of trauma should be made in light of the client’s cultural life history and ethnic</a:t>
            </a:r>
            <a:r>
              <a:rPr lang="en-US" baseline="0" dirty="0"/>
              <a:t> back ground</a:t>
            </a:r>
            <a:endParaRPr lang="en-US" dirty="0"/>
          </a:p>
          <a:p>
            <a:endParaRPr lang="en-US" dirty="0"/>
          </a:p>
        </p:txBody>
      </p:sp>
      <p:sp>
        <p:nvSpPr>
          <p:cNvPr id="4" name="Slide Number Placeholder 3"/>
          <p:cNvSpPr>
            <a:spLocks noGrp="1"/>
          </p:cNvSpPr>
          <p:nvPr>
            <p:ph type="sldNum" sz="quarter" idx="10"/>
          </p:nvPr>
        </p:nvSpPr>
        <p:spPr/>
        <p:txBody>
          <a:bodyPr/>
          <a:lstStyle/>
          <a:p>
            <a:fld id="{3292B58C-3262-4289-ADE7-7396BD56AF99}" type="slidenum">
              <a:rPr lang="en-US" smtClean="0"/>
              <a:pPr/>
              <a:t>3</a:t>
            </a:fld>
            <a:endParaRPr lang="en-US"/>
          </a:p>
        </p:txBody>
      </p:sp>
    </p:spTree>
    <p:extLst>
      <p:ext uri="{BB962C8B-B14F-4D97-AF65-F5344CB8AC3E}">
        <p14:creationId xmlns:p14="http://schemas.microsoft.com/office/powerpoint/2010/main" val="3533018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Complex trauma</a:t>
            </a:r>
            <a:r>
              <a:rPr lang="en-US" dirty="0"/>
              <a:t> describes both children’s exposure to multiple traumatic events—often of an invasive, interpersonal nature—and the wide-ranging, long-term effects of this exposure. These events are severe and pervasive, such as abuse or profound neglect. They usually occur early in life and can disrupt many aspects of the child’s development and the formation of a sense of self. Since these events often occur with a caregiver, they interfere with the child’s ability to form a secure attachment. Many aspects of a child’s healthy physical and mental development rely on this primary source of safety and stability.</a:t>
            </a:r>
          </a:p>
          <a:p>
            <a:endParaRPr lang="en-US" dirty="0"/>
          </a:p>
          <a:p>
            <a:r>
              <a:rPr lang="en-US" sz="1200" b="1" i="0" kern="1200" dirty="0">
                <a:solidFill>
                  <a:schemeClr val="tx1"/>
                </a:solidFill>
                <a:effectLst/>
                <a:latin typeface="+mn-lt"/>
                <a:ea typeface="+mn-ea"/>
                <a:cs typeface="+mn-cs"/>
              </a:rPr>
              <a:t>Developmental Trauma</a:t>
            </a:r>
            <a:r>
              <a:rPr lang="en-US" sz="1200" b="0" i="0" kern="1200" dirty="0">
                <a:solidFill>
                  <a:schemeClr val="tx1"/>
                </a:solidFill>
                <a:effectLst/>
                <a:latin typeface="+mn-lt"/>
                <a:ea typeface="+mn-ea"/>
                <a:cs typeface="+mn-cs"/>
              </a:rPr>
              <a:t> is a term used in the literature to describe childhood </a:t>
            </a:r>
            <a:r>
              <a:rPr lang="en-US" sz="1200" b="1" i="0" kern="1200" dirty="0">
                <a:solidFill>
                  <a:schemeClr val="tx1"/>
                </a:solidFill>
                <a:effectLst/>
                <a:latin typeface="+mn-lt"/>
                <a:ea typeface="+mn-ea"/>
                <a:cs typeface="+mn-cs"/>
              </a:rPr>
              <a:t>trauma </a:t>
            </a:r>
            <a:r>
              <a:rPr lang="en-US" sz="1200" b="0" i="0" kern="1200" dirty="0">
                <a:solidFill>
                  <a:schemeClr val="tx1"/>
                </a:solidFill>
                <a:effectLst/>
                <a:latin typeface="+mn-lt"/>
                <a:ea typeface="+mn-ea"/>
                <a:cs typeface="+mn-cs"/>
              </a:rPr>
              <a:t>such as chronic abuse, neglect or other harsh adversity in their own homes.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Vicarious trauma</a:t>
            </a:r>
            <a:r>
              <a:rPr lang="en-US" sz="1200" b="0" i="0" kern="1200" dirty="0">
                <a:solidFill>
                  <a:schemeClr val="tx1"/>
                </a:solidFill>
                <a:effectLst/>
                <a:latin typeface="+mn-lt"/>
                <a:ea typeface="+mn-ea"/>
                <a:cs typeface="+mn-cs"/>
              </a:rPr>
              <a:t> is the emotional residue of exposure that counselors have from working with people as they are hearing their </a:t>
            </a:r>
            <a:r>
              <a:rPr lang="en-US" sz="1200" b="1" i="0" kern="1200" dirty="0">
                <a:solidFill>
                  <a:schemeClr val="tx1"/>
                </a:solidFill>
                <a:effectLst/>
                <a:latin typeface="+mn-lt"/>
                <a:ea typeface="+mn-ea"/>
                <a:cs typeface="+mn-cs"/>
              </a:rPr>
              <a:t>trauma</a:t>
            </a:r>
            <a:r>
              <a:rPr lang="en-US" sz="1200" b="0" i="0" kern="1200" dirty="0">
                <a:solidFill>
                  <a:schemeClr val="tx1"/>
                </a:solidFill>
                <a:effectLst/>
                <a:latin typeface="+mn-lt"/>
                <a:ea typeface="+mn-ea"/>
                <a:cs typeface="+mn-cs"/>
              </a:rPr>
              <a:t> stories and become witnesses to the pain, fear, and terror that </a:t>
            </a:r>
            <a:r>
              <a:rPr lang="en-US" sz="1200" b="1" i="0" kern="1200" dirty="0">
                <a:solidFill>
                  <a:schemeClr val="tx1"/>
                </a:solidFill>
                <a:effectLst/>
                <a:latin typeface="+mn-lt"/>
                <a:ea typeface="+mn-ea"/>
                <a:cs typeface="+mn-cs"/>
              </a:rPr>
              <a:t>trauma</a:t>
            </a:r>
            <a:r>
              <a:rPr lang="en-US" sz="1200" b="0" i="0" kern="1200" dirty="0">
                <a:solidFill>
                  <a:schemeClr val="tx1"/>
                </a:solidFill>
                <a:effectLst/>
                <a:latin typeface="+mn-lt"/>
                <a:ea typeface="+mn-ea"/>
                <a:cs typeface="+mn-cs"/>
              </a:rPr>
              <a:t> survivors have endured. It is important not to confuse </a:t>
            </a:r>
            <a:r>
              <a:rPr lang="en-US" sz="1200" b="1" i="0" kern="1200" dirty="0">
                <a:solidFill>
                  <a:schemeClr val="tx1"/>
                </a:solidFill>
                <a:effectLst/>
                <a:latin typeface="+mn-lt"/>
                <a:ea typeface="+mn-ea"/>
                <a:cs typeface="+mn-cs"/>
              </a:rPr>
              <a:t>vicarious trauma</a:t>
            </a:r>
            <a:r>
              <a:rPr lang="en-US" sz="1200" b="0" i="0" kern="1200" dirty="0">
                <a:solidFill>
                  <a:schemeClr val="tx1"/>
                </a:solidFill>
                <a:effectLst/>
                <a:latin typeface="+mn-lt"/>
                <a:ea typeface="+mn-ea"/>
                <a:cs typeface="+mn-cs"/>
              </a:rPr>
              <a:t> with “burnout”.</a:t>
            </a:r>
            <a:endParaRPr lang="en-US" dirty="0"/>
          </a:p>
          <a:p>
            <a:endParaRPr lang="en-US" dirty="0"/>
          </a:p>
        </p:txBody>
      </p:sp>
      <p:sp>
        <p:nvSpPr>
          <p:cNvPr id="4" name="Slide Number Placeholder 3"/>
          <p:cNvSpPr>
            <a:spLocks noGrp="1"/>
          </p:cNvSpPr>
          <p:nvPr>
            <p:ph type="sldNum" sz="quarter" idx="5"/>
          </p:nvPr>
        </p:nvSpPr>
        <p:spPr/>
        <p:txBody>
          <a:bodyPr/>
          <a:lstStyle/>
          <a:p>
            <a:fld id="{3292B58C-3262-4289-ADE7-7396BD56AF99}" type="slidenum">
              <a:rPr lang="en-US" smtClean="0"/>
              <a:pPr/>
              <a:t>4</a:t>
            </a:fld>
            <a:endParaRPr lang="en-US"/>
          </a:p>
        </p:txBody>
      </p:sp>
    </p:spTree>
    <p:extLst>
      <p:ext uri="{BB962C8B-B14F-4D97-AF65-F5344CB8AC3E}">
        <p14:creationId xmlns:p14="http://schemas.microsoft.com/office/powerpoint/2010/main" val="1088875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 workers have sympathetic response to those we serve, (yawn yawn), breath, voice caring place</a:t>
            </a:r>
          </a:p>
          <a:p>
            <a:r>
              <a:rPr lang="en-US" dirty="0"/>
              <a:t>It is important not to confuse </a:t>
            </a:r>
            <a:r>
              <a:rPr lang="en-US" b="1" dirty="0"/>
              <a:t>vicarious trauma</a:t>
            </a:r>
            <a:r>
              <a:rPr lang="en-US" dirty="0"/>
              <a:t> with “burnout”.</a:t>
            </a:r>
          </a:p>
        </p:txBody>
      </p:sp>
      <p:sp>
        <p:nvSpPr>
          <p:cNvPr id="4" name="Slide Number Placeholder 3"/>
          <p:cNvSpPr>
            <a:spLocks noGrp="1"/>
          </p:cNvSpPr>
          <p:nvPr>
            <p:ph type="sldNum" sz="quarter" idx="5"/>
          </p:nvPr>
        </p:nvSpPr>
        <p:spPr/>
        <p:txBody>
          <a:bodyPr/>
          <a:lstStyle/>
          <a:p>
            <a:fld id="{3292B58C-3262-4289-ADE7-7396BD56AF99}" type="slidenum">
              <a:rPr lang="en-US" smtClean="0"/>
              <a:pPr/>
              <a:t>5</a:t>
            </a:fld>
            <a:endParaRPr lang="en-US"/>
          </a:p>
        </p:txBody>
      </p:sp>
    </p:spTree>
    <p:extLst>
      <p:ext uri="{BB962C8B-B14F-4D97-AF65-F5344CB8AC3E}">
        <p14:creationId xmlns:p14="http://schemas.microsoft.com/office/powerpoint/2010/main" val="2575109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defRPr/>
            </a:pPr>
            <a:r>
              <a:rPr lang="en-US" dirty="0"/>
              <a:t>Historical trauma results from the long-term effects of the oppressive traumatizing policies, attitudes, and beliefs of the colonizer towards AI; the lack of resources and opportunities for AI; and current treatment of AI in this country. Brave Heart Yellow Horse (2004) defines historical trauma as “…cumulative emotional and psychological wounding over the lifespan and across generations, emanating from massive group trauma” (pg. 4), and Duran (2006) refers to this a “soul wounding.” These “soul wounding” symptoms of historical loss are interconnected; each one affecting the other to varying degrees. Historical trauma “can often produce complex and profound individual and collective bio-psycho-social-cultural-spiritual responses” related to significant health disparities (</a:t>
            </a:r>
            <a:r>
              <a:rPr lang="en-US" dirty="0" err="1"/>
              <a:t>Beltrán</a:t>
            </a:r>
            <a:r>
              <a:rPr lang="en-US" dirty="0"/>
              <a:t> &amp; Begun, 2014, pg. 160). There is a direct connection between colonization to the effects of historical trauma -  depression, substance abuse, and suicidal ideation and other health risk factors. The negative impact of broad social factors that have been influenced by colonization, such as racism, acculturation, poverty, are translated into everyday physical and emotional distress experienced by American Indian’s. This trauma is epigenetically transferred from generation to generation and is expressed in many ways that are connected to the disproportionate rates of poverty, chronic physical and mental health issues, mortality rates, and substance abuse/dependency rates.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Historical trauma response (HTR) is a constellation of features in reaction to massive group trauma, includes historical unresolved grief (similar to Child of Survivors Complex re: Jewish Holocaust survivors and descendants, Japanese American internment camp survivors and descendants)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There is some evidence of an epigenetic transfer of the trauma. Trauma can be passed down to offspring due to epigenetic changes in DNA. But positive experiences seem able to correct that. ... In recent years researchers have learned that trauma can be inherited—passed down due to changes in DNA, what's known as epigenetics.</a:t>
            </a:r>
          </a:p>
          <a:p>
            <a:endParaRPr lang="en-US" dirty="0"/>
          </a:p>
          <a:p>
            <a:r>
              <a:rPr lang="en-US" dirty="0"/>
              <a:t>Severe stress doesn’t just affect one generation: it is passed down, both socially — affecting parenting — and physiologically, by actually changing how children’s genes are read, which can alter both brain and body, a phenomenon known as epigenetics.</a:t>
            </a:r>
          </a:p>
          <a:p>
            <a:endParaRPr lang="en-US" dirty="0"/>
          </a:p>
          <a:p>
            <a:r>
              <a:rPr lang="en-US" dirty="0"/>
              <a:t>Trauma can be passed down to offspring due to epigenetic changes in DNA. But positive experiences seem able to correct that. ... In recent years researchers have learned that trauma can be inherited—passed down due to changes in DNA, what's known as epigenetics.</a:t>
            </a:r>
          </a:p>
        </p:txBody>
      </p:sp>
      <p:sp>
        <p:nvSpPr>
          <p:cNvPr id="4" name="Slide Number Placeholder 3"/>
          <p:cNvSpPr>
            <a:spLocks noGrp="1"/>
          </p:cNvSpPr>
          <p:nvPr>
            <p:ph type="sldNum" sz="quarter" idx="10"/>
          </p:nvPr>
        </p:nvSpPr>
        <p:spPr/>
        <p:txBody>
          <a:bodyPr/>
          <a:lstStyle/>
          <a:p>
            <a:fld id="{3292B58C-3262-4289-ADE7-7396BD56AF99}" type="slidenum">
              <a:rPr lang="en-US" smtClean="0"/>
              <a:pPr/>
              <a:t>6</a:t>
            </a:fld>
            <a:endParaRPr lang="en-US"/>
          </a:p>
        </p:txBody>
      </p:sp>
    </p:spTree>
    <p:extLst>
      <p:ext uri="{BB962C8B-B14F-4D97-AF65-F5344CB8AC3E}">
        <p14:creationId xmlns:p14="http://schemas.microsoft.com/office/powerpoint/2010/main" val="1375980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buFont typeface="Courier New"/>
              <a:buChar char="○"/>
            </a:pPr>
            <a:r>
              <a:rPr lang="en-US" dirty="0"/>
              <a:t>Trauma is stored in the limbic system which is not connected to language</a:t>
            </a:r>
            <a:endParaRPr lang="en-US" dirty="0">
              <a:cs typeface="Calibri"/>
            </a:endParaRPr>
          </a:p>
          <a:p>
            <a:pPr marL="285750" lvl="1" indent="-285750">
              <a:buFont typeface="Courier New"/>
              <a:buChar char="○"/>
            </a:pPr>
            <a:r>
              <a:rPr lang="en-US" dirty="0"/>
              <a:t>Memory is stored in the cerebral cortex with language</a:t>
            </a:r>
            <a:endParaRPr lang="en-US" dirty="0">
              <a:cs typeface="Calibri"/>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Bring the limbic system back to health communicating with the cerebral cortex</a:t>
            </a:r>
          </a:p>
          <a:p>
            <a:endParaRPr lang="en-US" dirty="0">
              <a:cs typeface="Calibri"/>
            </a:endParaRPr>
          </a:p>
        </p:txBody>
      </p:sp>
      <p:sp>
        <p:nvSpPr>
          <p:cNvPr id="4" name="Slide Number Placeholder 3"/>
          <p:cNvSpPr>
            <a:spLocks noGrp="1"/>
          </p:cNvSpPr>
          <p:nvPr>
            <p:ph type="sldNum" sz="quarter" idx="5"/>
          </p:nvPr>
        </p:nvSpPr>
        <p:spPr/>
        <p:txBody>
          <a:bodyPr/>
          <a:lstStyle/>
          <a:p>
            <a:fld id="{3292B58C-3262-4289-ADE7-7396BD56AF99}" type="slidenum">
              <a:rPr lang="en-US" smtClean="0"/>
              <a:pPr/>
              <a:t>7</a:t>
            </a:fld>
            <a:endParaRPr lang="en-US"/>
          </a:p>
        </p:txBody>
      </p:sp>
    </p:spTree>
    <p:extLst>
      <p:ext uri="{BB962C8B-B14F-4D97-AF65-F5344CB8AC3E}">
        <p14:creationId xmlns:p14="http://schemas.microsoft.com/office/powerpoint/2010/main" val="2222391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92B58C-3262-4289-ADE7-7396BD56AF99}" type="slidenum">
              <a:rPr lang="en-US" smtClean="0"/>
              <a:pPr/>
              <a:t>8</a:t>
            </a:fld>
            <a:endParaRPr lang="en-US"/>
          </a:p>
        </p:txBody>
      </p:sp>
    </p:spTree>
    <p:extLst>
      <p:ext uri="{BB962C8B-B14F-4D97-AF65-F5344CB8AC3E}">
        <p14:creationId xmlns:p14="http://schemas.microsoft.com/office/powerpoint/2010/main" val="3768693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09220">
              <a:spcBef>
                <a:spcPct val="20000"/>
              </a:spcBef>
              <a:buClr>
                <a:schemeClr val="tx2"/>
              </a:buClr>
              <a:buSzPct val="70000"/>
            </a:pPr>
            <a:r>
              <a:rPr lang="en-US" sz="1200" b="1" dirty="0"/>
              <a:t>Fight can be seen as anger, anxiety and adrenaline rushes.</a:t>
            </a:r>
            <a:r>
              <a:rPr lang="en-US" b="1" dirty="0"/>
              <a:t> Being short with people and ourselves. </a:t>
            </a:r>
            <a:endParaRPr lang="en-US" dirty="0"/>
          </a:p>
          <a:p>
            <a:pPr marL="109220">
              <a:spcBef>
                <a:spcPct val="20000"/>
              </a:spcBef>
              <a:buClr>
                <a:schemeClr val="tx2"/>
              </a:buClr>
              <a:buSzPct val="70000"/>
            </a:pPr>
            <a:r>
              <a:rPr lang="en-US" sz="1200" b="1" dirty="0"/>
              <a:t>Flight can be seen as overexcitement and anger. </a:t>
            </a:r>
            <a:r>
              <a:rPr lang="en-US" b="1" dirty="0"/>
              <a:t>Focusing on work and other activities.</a:t>
            </a:r>
            <a:endParaRPr lang="en-US" sz="1200" b="1" dirty="0">
              <a:cs typeface="Calibri"/>
            </a:endParaRPr>
          </a:p>
          <a:p>
            <a:pPr marL="109220">
              <a:spcBef>
                <a:spcPct val="20000"/>
              </a:spcBef>
              <a:buClr>
                <a:schemeClr val="tx2"/>
              </a:buClr>
              <a:buSzPct val="70000"/>
            </a:pPr>
            <a:r>
              <a:rPr lang="en-US" sz="1200" b="1" dirty="0"/>
              <a:t>Freeze can been seen as depression, sadness and ambivalence</a:t>
            </a:r>
            <a:r>
              <a:rPr lang="en-US" b="1" dirty="0"/>
              <a:t>. Not able to focus on anything, executive functioning is compromised. </a:t>
            </a:r>
          </a:p>
          <a:p>
            <a:pPr marL="109537" indent="0">
              <a:spcBef>
                <a:spcPct val="20000"/>
              </a:spcBef>
              <a:buClr>
                <a:schemeClr val="tx2"/>
              </a:buClr>
              <a:buSzPct val="70000"/>
              <a:buFont typeface="Wingdings" charset="0"/>
              <a:buNone/>
            </a:pPr>
            <a:r>
              <a:rPr lang="en-US" sz="1200" b="1" dirty="0"/>
              <a:t>Fawn-</a:t>
            </a:r>
            <a:r>
              <a:rPr lang="en-US" sz="1200" b="0" i="0" kern="1200" dirty="0">
                <a:solidFill>
                  <a:schemeClr val="tx1"/>
                </a:solidFill>
                <a:effectLst/>
                <a:latin typeface="+mn-lt"/>
                <a:ea typeface="+mn-ea"/>
                <a:cs typeface="+mn-cs"/>
              </a:rPr>
              <a:t>In a nutshell, “</a:t>
            </a:r>
            <a:r>
              <a:rPr lang="en-US" sz="1200" b="1" i="0" kern="1200" dirty="0">
                <a:solidFill>
                  <a:schemeClr val="tx1"/>
                </a:solidFill>
                <a:effectLst/>
                <a:latin typeface="+mn-lt"/>
                <a:ea typeface="+mn-ea"/>
                <a:cs typeface="+mn-cs"/>
              </a:rPr>
              <a:t>fawning</a:t>
            </a:r>
            <a:r>
              <a:rPr lang="en-US" sz="1200" b="0" i="0" kern="1200" dirty="0">
                <a:solidFill>
                  <a:schemeClr val="tx1"/>
                </a:solidFill>
                <a:effectLst/>
                <a:latin typeface="+mn-lt"/>
                <a:ea typeface="+mn-ea"/>
                <a:cs typeface="+mn-cs"/>
              </a:rPr>
              <a:t>” is the use of people-pleasing to diffuse conflict, feel more secure in relationships, and earn the approval of others. It's a maladaptive way of creating safety in our connections with others by essentially mirroring the imagined expectations and desires of other people. </a:t>
            </a:r>
            <a:endParaRPr lang="en-US" sz="1200" b="1" dirty="0"/>
          </a:p>
          <a:p>
            <a:pPr marL="109537" indent="0">
              <a:spcBef>
                <a:spcPct val="20000"/>
              </a:spcBef>
              <a:buClr>
                <a:schemeClr val="tx2"/>
              </a:buClr>
              <a:buSzPct val="70000"/>
              <a:buFont typeface="Wingdings" charset="0"/>
              <a:buNone/>
            </a:pPr>
            <a:endParaRPr lang="en-US" sz="1200" b="1" dirty="0"/>
          </a:p>
          <a:p>
            <a:pPr marL="109220">
              <a:spcBef>
                <a:spcPct val="20000"/>
              </a:spcBef>
              <a:buClr>
                <a:schemeClr val="tx2"/>
              </a:buClr>
              <a:buSzPct val="70000"/>
            </a:pPr>
            <a:r>
              <a:rPr lang="en-US" sz="1200" b="0" dirty="0"/>
              <a:t>During a pandemic: As we gather new information, all the time and constantly, the limbic system again decides we are in danger and cycles through the fight, flight freeze options. </a:t>
            </a:r>
            <a:r>
              <a:rPr lang="en-US" dirty="0"/>
              <a:t>As providers we are both expected to gather data and interpretive this data for our communities. This "</a:t>
            </a:r>
            <a:r>
              <a:rPr lang="en-US" dirty="0" err="1"/>
              <a:t>Infodemic</a:t>
            </a:r>
            <a:r>
              <a:rPr lang="en-US" dirty="0"/>
              <a:t>" is also contributing to our trauma experience and it is hard to get away from all the information that is out there right now. </a:t>
            </a:r>
            <a:endParaRPr lang="en-US" sz="1200" b="0" dirty="0">
              <a:cs typeface="Calibri"/>
            </a:endParaRPr>
          </a:p>
          <a:p>
            <a:pPr marL="109537" indent="0">
              <a:spcBef>
                <a:spcPct val="20000"/>
              </a:spcBef>
              <a:buClr>
                <a:schemeClr val="tx2"/>
              </a:buClr>
              <a:buSzPct val="70000"/>
              <a:buFont typeface="Wingdings" charset="0"/>
              <a:buNone/>
            </a:pPr>
            <a:endParaRPr lang="en-US" sz="1200" b="0" dirty="0"/>
          </a:p>
          <a:p>
            <a:pPr marL="109220">
              <a:spcBef>
                <a:spcPct val="20000"/>
              </a:spcBef>
              <a:buClr>
                <a:schemeClr val="tx2"/>
              </a:buClr>
              <a:buSzPct val="70000"/>
            </a:pPr>
            <a:r>
              <a:rPr lang="en-US" sz="1200" b="0" dirty="0"/>
              <a:t>Trauma</a:t>
            </a:r>
            <a:r>
              <a:rPr lang="en-US" dirty="0"/>
              <a:t> and fear</a:t>
            </a:r>
            <a:r>
              <a:rPr lang="en-US" sz="1200" b="0" dirty="0"/>
              <a:t> </a:t>
            </a:r>
            <a:r>
              <a:rPr lang="en-US" dirty="0"/>
              <a:t>create</a:t>
            </a:r>
            <a:r>
              <a:rPr lang="en-US" sz="1200" b="0" dirty="0"/>
              <a:t> detachment, and the antidote is attachment and connection,</a:t>
            </a:r>
            <a:r>
              <a:rPr lang="en-US" dirty="0"/>
              <a:t> in</a:t>
            </a:r>
            <a:r>
              <a:rPr lang="en-US" sz="1200" b="0" dirty="0"/>
              <a:t> this pandemic we are asked to social distance, which then impacts our ability to stabilize in crisis. Which then impacts the trauma response.</a:t>
            </a:r>
            <a:r>
              <a:rPr lang="en-US" dirty="0"/>
              <a:t> It’s a vicious cycle. </a:t>
            </a:r>
            <a:endParaRPr lang="en-US" sz="1200" b="0" dirty="0">
              <a:cs typeface="Calibri"/>
            </a:endParaRPr>
          </a:p>
          <a:p>
            <a:endParaRPr lang="en-US" dirty="0"/>
          </a:p>
        </p:txBody>
      </p:sp>
      <p:sp>
        <p:nvSpPr>
          <p:cNvPr id="4" name="Slide Number Placeholder 3"/>
          <p:cNvSpPr>
            <a:spLocks noGrp="1"/>
          </p:cNvSpPr>
          <p:nvPr>
            <p:ph type="sldNum" sz="quarter" idx="10"/>
          </p:nvPr>
        </p:nvSpPr>
        <p:spPr/>
        <p:txBody>
          <a:bodyPr/>
          <a:lstStyle/>
          <a:p>
            <a:fld id="{3292B58C-3262-4289-ADE7-7396BD56AF99}" type="slidenum">
              <a:rPr lang="en-US" smtClean="0"/>
              <a:pPr/>
              <a:t>9</a:t>
            </a:fld>
            <a:endParaRPr lang="en-US"/>
          </a:p>
        </p:txBody>
      </p:sp>
    </p:spTree>
    <p:extLst>
      <p:ext uri="{BB962C8B-B14F-4D97-AF65-F5344CB8AC3E}">
        <p14:creationId xmlns:p14="http://schemas.microsoft.com/office/powerpoint/2010/main" val="3609563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92B58C-3262-4289-ADE7-7396BD56AF99}" type="slidenum">
              <a:rPr lang="en-US" smtClean="0"/>
              <a:pPr/>
              <a:t>10</a:t>
            </a:fld>
            <a:endParaRPr lang="en-US"/>
          </a:p>
        </p:txBody>
      </p:sp>
    </p:spTree>
    <p:extLst>
      <p:ext uri="{BB962C8B-B14F-4D97-AF65-F5344CB8AC3E}">
        <p14:creationId xmlns:p14="http://schemas.microsoft.com/office/powerpoint/2010/main" val="154053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7119A-C2A2-469E-944F-51655304934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53E721D-35E9-465F-AA27-6B0D08CFFA0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D7569C4-6346-4356-9363-970B23288CEB}"/>
              </a:ext>
            </a:extLst>
          </p:cNvPr>
          <p:cNvSpPr>
            <a:spLocks noGrp="1"/>
          </p:cNvSpPr>
          <p:nvPr>
            <p:ph type="dt" sz="half" idx="10"/>
          </p:nvPr>
        </p:nvSpPr>
        <p:spPr/>
        <p:txBody>
          <a:bodyPr/>
          <a:lstStyle/>
          <a:p>
            <a:fld id="{400F6395-160E-4D84-88A3-DCEFFE9F9D07}" type="datetimeFigureOut">
              <a:rPr lang="en-US" smtClean="0"/>
              <a:pPr/>
              <a:t>7/19/2023</a:t>
            </a:fld>
            <a:endParaRPr lang="en-US"/>
          </a:p>
        </p:txBody>
      </p:sp>
      <p:sp>
        <p:nvSpPr>
          <p:cNvPr id="5" name="Footer Placeholder 4">
            <a:extLst>
              <a:ext uri="{FF2B5EF4-FFF2-40B4-BE49-F238E27FC236}">
                <a16:creationId xmlns:a16="http://schemas.microsoft.com/office/drawing/2014/main" id="{4D2D66A3-4AE4-4A4E-9591-5DD1D141CE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3FA95-62B4-46B3-BBF7-C46149FA89D6}"/>
              </a:ext>
            </a:extLst>
          </p:cNvPr>
          <p:cNvSpPr>
            <a:spLocks noGrp="1"/>
          </p:cNvSpPr>
          <p:nvPr>
            <p:ph type="sldNum" sz="quarter" idx="12"/>
          </p:nvPr>
        </p:nvSpPr>
        <p:spPr/>
        <p:txBody>
          <a:bodyPr/>
          <a:lstStyle/>
          <a:p>
            <a:fld id="{DEBA50FF-0278-4C48-B4BF-7536F071BFE6}" type="slidenum">
              <a:rPr lang="en-US" smtClean="0"/>
              <a:pPr/>
              <a:t>‹#›</a:t>
            </a:fld>
            <a:endParaRPr lang="en-US"/>
          </a:p>
        </p:txBody>
      </p:sp>
    </p:spTree>
    <p:extLst>
      <p:ext uri="{BB962C8B-B14F-4D97-AF65-F5344CB8AC3E}">
        <p14:creationId xmlns:p14="http://schemas.microsoft.com/office/powerpoint/2010/main" val="19120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2D2CC-7761-43B1-A69D-0BDC30ECD0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4491BE-68E9-48B1-B6CF-C045FF5834D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37476-E28B-4E8A-A451-AE8A158405E1}"/>
              </a:ext>
            </a:extLst>
          </p:cNvPr>
          <p:cNvSpPr>
            <a:spLocks noGrp="1"/>
          </p:cNvSpPr>
          <p:nvPr>
            <p:ph type="dt" sz="half" idx="10"/>
          </p:nvPr>
        </p:nvSpPr>
        <p:spPr/>
        <p:txBody>
          <a:bodyPr/>
          <a:lstStyle/>
          <a:p>
            <a:fld id="{400F6395-160E-4D84-88A3-DCEFFE9F9D07}" type="datetimeFigureOut">
              <a:rPr lang="en-US" smtClean="0"/>
              <a:pPr/>
              <a:t>7/19/2023</a:t>
            </a:fld>
            <a:endParaRPr lang="en-US"/>
          </a:p>
        </p:txBody>
      </p:sp>
      <p:sp>
        <p:nvSpPr>
          <p:cNvPr id="5" name="Footer Placeholder 4">
            <a:extLst>
              <a:ext uri="{FF2B5EF4-FFF2-40B4-BE49-F238E27FC236}">
                <a16:creationId xmlns:a16="http://schemas.microsoft.com/office/drawing/2014/main" id="{A32158CD-9B39-404D-8F90-8175F33AF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4DDB28-984B-430A-854F-611217D81C79}"/>
              </a:ext>
            </a:extLst>
          </p:cNvPr>
          <p:cNvSpPr>
            <a:spLocks noGrp="1"/>
          </p:cNvSpPr>
          <p:nvPr>
            <p:ph type="sldNum" sz="quarter" idx="12"/>
          </p:nvPr>
        </p:nvSpPr>
        <p:spPr/>
        <p:txBody>
          <a:bodyPr/>
          <a:lstStyle/>
          <a:p>
            <a:fld id="{DEBA50FF-0278-4C48-B4BF-7536F071BFE6}" type="slidenum">
              <a:rPr lang="en-US" smtClean="0"/>
              <a:pPr/>
              <a:t>‹#›</a:t>
            </a:fld>
            <a:endParaRPr lang="en-US"/>
          </a:p>
        </p:txBody>
      </p:sp>
    </p:spTree>
    <p:extLst>
      <p:ext uri="{BB962C8B-B14F-4D97-AF65-F5344CB8AC3E}">
        <p14:creationId xmlns:p14="http://schemas.microsoft.com/office/powerpoint/2010/main" val="1836381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00705E-088F-4FC5-9194-A51540CEF2B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58DD11-5856-439C-8A08-EE32D01824C3}"/>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128113-756F-46A9-ADD9-F9AE817D3B89}"/>
              </a:ext>
            </a:extLst>
          </p:cNvPr>
          <p:cNvSpPr>
            <a:spLocks noGrp="1"/>
          </p:cNvSpPr>
          <p:nvPr>
            <p:ph type="dt" sz="half" idx="10"/>
          </p:nvPr>
        </p:nvSpPr>
        <p:spPr/>
        <p:txBody>
          <a:bodyPr/>
          <a:lstStyle/>
          <a:p>
            <a:fld id="{400F6395-160E-4D84-88A3-DCEFFE9F9D07}" type="datetimeFigureOut">
              <a:rPr lang="en-US" smtClean="0"/>
              <a:pPr/>
              <a:t>7/19/2023</a:t>
            </a:fld>
            <a:endParaRPr lang="en-US"/>
          </a:p>
        </p:txBody>
      </p:sp>
      <p:sp>
        <p:nvSpPr>
          <p:cNvPr id="5" name="Footer Placeholder 4">
            <a:extLst>
              <a:ext uri="{FF2B5EF4-FFF2-40B4-BE49-F238E27FC236}">
                <a16:creationId xmlns:a16="http://schemas.microsoft.com/office/drawing/2014/main" id="{FE2CCD76-EDF7-4AAF-994D-CCA37A4490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41792C-7549-4E20-8C6D-F37D4278ABF4}"/>
              </a:ext>
            </a:extLst>
          </p:cNvPr>
          <p:cNvSpPr>
            <a:spLocks noGrp="1"/>
          </p:cNvSpPr>
          <p:nvPr>
            <p:ph type="sldNum" sz="quarter" idx="12"/>
          </p:nvPr>
        </p:nvSpPr>
        <p:spPr/>
        <p:txBody>
          <a:bodyPr/>
          <a:lstStyle/>
          <a:p>
            <a:fld id="{DEBA50FF-0278-4C48-B4BF-7536F071BFE6}" type="slidenum">
              <a:rPr lang="en-US" smtClean="0"/>
              <a:pPr/>
              <a:t>‹#›</a:t>
            </a:fld>
            <a:endParaRPr lang="en-US"/>
          </a:p>
        </p:txBody>
      </p:sp>
    </p:spTree>
    <p:extLst>
      <p:ext uri="{BB962C8B-B14F-4D97-AF65-F5344CB8AC3E}">
        <p14:creationId xmlns:p14="http://schemas.microsoft.com/office/powerpoint/2010/main" val="3453672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689D9-1B55-4A2D-BAA3-40F543C194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7F5C9B-689F-45CE-B243-095540F4B6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7000BD-E07B-4957-90F9-65A8E6C1FD91}"/>
              </a:ext>
            </a:extLst>
          </p:cNvPr>
          <p:cNvSpPr>
            <a:spLocks noGrp="1"/>
          </p:cNvSpPr>
          <p:nvPr>
            <p:ph type="dt" sz="half" idx="10"/>
          </p:nvPr>
        </p:nvSpPr>
        <p:spPr/>
        <p:txBody>
          <a:bodyPr/>
          <a:lstStyle/>
          <a:p>
            <a:fld id="{400F6395-160E-4D84-88A3-DCEFFE9F9D07}" type="datetimeFigureOut">
              <a:rPr lang="en-US" smtClean="0"/>
              <a:pPr/>
              <a:t>7/19/2023</a:t>
            </a:fld>
            <a:endParaRPr lang="en-US"/>
          </a:p>
        </p:txBody>
      </p:sp>
      <p:sp>
        <p:nvSpPr>
          <p:cNvPr id="5" name="Footer Placeholder 4">
            <a:extLst>
              <a:ext uri="{FF2B5EF4-FFF2-40B4-BE49-F238E27FC236}">
                <a16:creationId xmlns:a16="http://schemas.microsoft.com/office/drawing/2014/main" id="{4A95888C-AA5E-4832-85D1-C00B2B5E5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10E5A-48E3-4A91-877B-4C8542FAFD76}"/>
              </a:ext>
            </a:extLst>
          </p:cNvPr>
          <p:cNvSpPr>
            <a:spLocks noGrp="1"/>
          </p:cNvSpPr>
          <p:nvPr>
            <p:ph type="sldNum" sz="quarter" idx="12"/>
          </p:nvPr>
        </p:nvSpPr>
        <p:spPr/>
        <p:txBody>
          <a:bodyPr/>
          <a:lstStyle/>
          <a:p>
            <a:fld id="{DEBA50FF-0278-4C48-B4BF-7536F071BFE6}" type="slidenum">
              <a:rPr lang="en-US" smtClean="0"/>
              <a:pPr/>
              <a:t>‹#›</a:t>
            </a:fld>
            <a:endParaRPr lang="en-US"/>
          </a:p>
        </p:txBody>
      </p:sp>
    </p:spTree>
    <p:extLst>
      <p:ext uri="{BB962C8B-B14F-4D97-AF65-F5344CB8AC3E}">
        <p14:creationId xmlns:p14="http://schemas.microsoft.com/office/powerpoint/2010/main" val="2847599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93115-E6DE-464B-8C97-2AB5B51F70C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072925F-B534-49C4-9F3F-19A5F30C5D4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D3BAAB4-84AE-480D-B2FB-5295C00A919B}"/>
              </a:ext>
            </a:extLst>
          </p:cNvPr>
          <p:cNvSpPr>
            <a:spLocks noGrp="1"/>
          </p:cNvSpPr>
          <p:nvPr>
            <p:ph type="dt" sz="half" idx="10"/>
          </p:nvPr>
        </p:nvSpPr>
        <p:spPr/>
        <p:txBody>
          <a:bodyPr/>
          <a:lstStyle/>
          <a:p>
            <a:fld id="{400F6395-160E-4D84-88A3-DCEFFE9F9D07}" type="datetimeFigureOut">
              <a:rPr lang="en-US" smtClean="0"/>
              <a:pPr/>
              <a:t>7/19/2023</a:t>
            </a:fld>
            <a:endParaRPr lang="en-US"/>
          </a:p>
        </p:txBody>
      </p:sp>
      <p:sp>
        <p:nvSpPr>
          <p:cNvPr id="5" name="Footer Placeholder 4">
            <a:extLst>
              <a:ext uri="{FF2B5EF4-FFF2-40B4-BE49-F238E27FC236}">
                <a16:creationId xmlns:a16="http://schemas.microsoft.com/office/drawing/2014/main" id="{97622DFA-4FCE-4D1B-9E1D-31E5B613BC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5F385C-268C-4F0B-8E25-DAE1A762845A}"/>
              </a:ext>
            </a:extLst>
          </p:cNvPr>
          <p:cNvSpPr>
            <a:spLocks noGrp="1"/>
          </p:cNvSpPr>
          <p:nvPr>
            <p:ph type="sldNum" sz="quarter" idx="12"/>
          </p:nvPr>
        </p:nvSpPr>
        <p:spPr/>
        <p:txBody>
          <a:bodyPr/>
          <a:lstStyle/>
          <a:p>
            <a:fld id="{DEBA50FF-0278-4C48-B4BF-7536F071BFE6}" type="slidenum">
              <a:rPr lang="en-US" smtClean="0"/>
              <a:pPr/>
              <a:t>‹#›</a:t>
            </a:fld>
            <a:endParaRPr lang="en-US"/>
          </a:p>
        </p:txBody>
      </p:sp>
    </p:spTree>
    <p:extLst>
      <p:ext uri="{BB962C8B-B14F-4D97-AF65-F5344CB8AC3E}">
        <p14:creationId xmlns:p14="http://schemas.microsoft.com/office/powerpoint/2010/main" val="2021962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4CBEC-8512-45A0-A0E9-899FD9F0F2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CA3C73-2032-41B1-9A51-9C4645588EB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377E54-E300-4086-B941-14AE85D85E7C}"/>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450B0A-E8C0-495E-8848-3CED81B6F1A0}"/>
              </a:ext>
            </a:extLst>
          </p:cNvPr>
          <p:cNvSpPr>
            <a:spLocks noGrp="1"/>
          </p:cNvSpPr>
          <p:nvPr>
            <p:ph type="dt" sz="half" idx="10"/>
          </p:nvPr>
        </p:nvSpPr>
        <p:spPr/>
        <p:txBody>
          <a:bodyPr/>
          <a:lstStyle/>
          <a:p>
            <a:fld id="{400F6395-160E-4D84-88A3-DCEFFE9F9D07}" type="datetimeFigureOut">
              <a:rPr lang="en-US" smtClean="0"/>
              <a:pPr/>
              <a:t>7/19/2023</a:t>
            </a:fld>
            <a:endParaRPr lang="en-US"/>
          </a:p>
        </p:txBody>
      </p:sp>
      <p:sp>
        <p:nvSpPr>
          <p:cNvPr id="6" name="Footer Placeholder 5">
            <a:extLst>
              <a:ext uri="{FF2B5EF4-FFF2-40B4-BE49-F238E27FC236}">
                <a16:creationId xmlns:a16="http://schemas.microsoft.com/office/drawing/2014/main" id="{2FE0499B-56F2-47E1-AA75-381A46DEE0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314108-E8B2-459A-96EF-3F1D7CF725E9}"/>
              </a:ext>
            </a:extLst>
          </p:cNvPr>
          <p:cNvSpPr>
            <a:spLocks noGrp="1"/>
          </p:cNvSpPr>
          <p:nvPr>
            <p:ph type="sldNum" sz="quarter" idx="12"/>
          </p:nvPr>
        </p:nvSpPr>
        <p:spPr/>
        <p:txBody>
          <a:bodyPr/>
          <a:lstStyle/>
          <a:p>
            <a:fld id="{DEBA50FF-0278-4C48-B4BF-7536F071BFE6}" type="slidenum">
              <a:rPr lang="en-US" smtClean="0"/>
              <a:pPr/>
              <a:t>‹#›</a:t>
            </a:fld>
            <a:endParaRPr lang="en-US"/>
          </a:p>
        </p:txBody>
      </p:sp>
    </p:spTree>
    <p:extLst>
      <p:ext uri="{BB962C8B-B14F-4D97-AF65-F5344CB8AC3E}">
        <p14:creationId xmlns:p14="http://schemas.microsoft.com/office/powerpoint/2010/main" val="361551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0D41D-9EB2-4A6C-8549-625C183EF02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0F7B58-5834-46D2-BE1C-77256C9D141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66F02FF6-7738-42EF-AA7A-9A8DA8ADC24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585FCE-7E0F-4CEF-A4F8-427AC966733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DA593DBF-7F2C-41E1-8C85-C917227C2FA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9D7A38-4829-4C0A-8222-8FF908BEDB87}"/>
              </a:ext>
            </a:extLst>
          </p:cNvPr>
          <p:cNvSpPr>
            <a:spLocks noGrp="1"/>
          </p:cNvSpPr>
          <p:nvPr>
            <p:ph type="dt" sz="half" idx="10"/>
          </p:nvPr>
        </p:nvSpPr>
        <p:spPr/>
        <p:txBody>
          <a:bodyPr/>
          <a:lstStyle/>
          <a:p>
            <a:fld id="{400F6395-160E-4D84-88A3-DCEFFE9F9D07}" type="datetimeFigureOut">
              <a:rPr lang="en-US" smtClean="0"/>
              <a:pPr/>
              <a:t>7/19/2023</a:t>
            </a:fld>
            <a:endParaRPr lang="en-US"/>
          </a:p>
        </p:txBody>
      </p:sp>
      <p:sp>
        <p:nvSpPr>
          <p:cNvPr id="8" name="Footer Placeholder 7">
            <a:extLst>
              <a:ext uri="{FF2B5EF4-FFF2-40B4-BE49-F238E27FC236}">
                <a16:creationId xmlns:a16="http://schemas.microsoft.com/office/drawing/2014/main" id="{3DD904B3-68AE-4CCF-941A-DFCA4A93B0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C05036-5082-440A-8DEA-327B2FC14061}"/>
              </a:ext>
            </a:extLst>
          </p:cNvPr>
          <p:cNvSpPr>
            <a:spLocks noGrp="1"/>
          </p:cNvSpPr>
          <p:nvPr>
            <p:ph type="sldNum" sz="quarter" idx="12"/>
          </p:nvPr>
        </p:nvSpPr>
        <p:spPr/>
        <p:txBody>
          <a:bodyPr/>
          <a:lstStyle/>
          <a:p>
            <a:fld id="{DEBA50FF-0278-4C48-B4BF-7536F071BFE6}" type="slidenum">
              <a:rPr lang="en-US" smtClean="0"/>
              <a:pPr/>
              <a:t>‹#›</a:t>
            </a:fld>
            <a:endParaRPr lang="en-US"/>
          </a:p>
        </p:txBody>
      </p:sp>
    </p:spTree>
    <p:extLst>
      <p:ext uri="{BB962C8B-B14F-4D97-AF65-F5344CB8AC3E}">
        <p14:creationId xmlns:p14="http://schemas.microsoft.com/office/powerpoint/2010/main" val="3722927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961BB-069A-4ED3-B91B-645D211984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AB1C8E-B912-4B5A-A84D-D35DDF795322}"/>
              </a:ext>
            </a:extLst>
          </p:cNvPr>
          <p:cNvSpPr>
            <a:spLocks noGrp="1"/>
          </p:cNvSpPr>
          <p:nvPr>
            <p:ph type="dt" sz="half" idx="10"/>
          </p:nvPr>
        </p:nvSpPr>
        <p:spPr/>
        <p:txBody>
          <a:bodyPr/>
          <a:lstStyle/>
          <a:p>
            <a:fld id="{400F6395-160E-4D84-88A3-DCEFFE9F9D07}" type="datetimeFigureOut">
              <a:rPr lang="en-US" smtClean="0"/>
              <a:pPr/>
              <a:t>7/19/2023</a:t>
            </a:fld>
            <a:endParaRPr lang="en-US"/>
          </a:p>
        </p:txBody>
      </p:sp>
      <p:sp>
        <p:nvSpPr>
          <p:cNvPr id="4" name="Footer Placeholder 3">
            <a:extLst>
              <a:ext uri="{FF2B5EF4-FFF2-40B4-BE49-F238E27FC236}">
                <a16:creationId xmlns:a16="http://schemas.microsoft.com/office/drawing/2014/main" id="{045360F3-804D-4002-92A3-7A018CC3DA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C280FF-ABB5-42B0-AB1A-C981417A9606}"/>
              </a:ext>
            </a:extLst>
          </p:cNvPr>
          <p:cNvSpPr>
            <a:spLocks noGrp="1"/>
          </p:cNvSpPr>
          <p:nvPr>
            <p:ph type="sldNum" sz="quarter" idx="12"/>
          </p:nvPr>
        </p:nvSpPr>
        <p:spPr/>
        <p:txBody>
          <a:bodyPr/>
          <a:lstStyle/>
          <a:p>
            <a:fld id="{DEBA50FF-0278-4C48-B4BF-7536F071BFE6}" type="slidenum">
              <a:rPr lang="en-US" smtClean="0"/>
              <a:pPr/>
              <a:t>‹#›</a:t>
            </a:fld>
            <a:endParaRPr lang="en-US"/>
          </a:p>
        </p:txBody>
      </p:sp>
    </p:spTree>
    <p:extLst>
      <p:ext uri="{BB962C8B-B14F-4D97-AF65-F5344CB8AC3E}">
        <p14:creationId xmlns:p14="http://schemas.microsoft.com/office/powerpoint/2010/main" val="2360837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137B19-14A2-4A76-9F0C-64BE2E2A0981}"/>
              </a:ext>
            </a:extLst>
          </p:cNvPr>
          <p:cNvSpPr>
            <a:spLocks noGrp="1"/>
          </p:cNvSpPr>
          <p:nvPr>
            <p:ph type="dt" sz="half" idx="10"/>
          </p:nvPr>
        </p:nvSpPr>
        <p:spPr/>
        <p:txBody>
          <a:bodyPr/>
          <a:lstStyle/>
          <a:p>
            <a:fld id="{400F6395-160E-4D84-88A3-DCEFFE9F9D07}" type="datetimeFigureOut">
              <a:rPr lang="en-US" smtClean="0"/>
              <a:pPr/>
              <a:t>7/19/2023</a:t>
            </a:fld>
            <a:endParaRPr lang="en-US"/>
          </a:p>
        </p:txBody>
      </p:sp>
      <p:sp>
        <p:nvSpPr>
          <p:cNvPr id="3" name="Footer Placeholder 2">
            <a:extLst>
              <a:ext uri="{FF2B5EF4-FFF2-40B4-BE49-F238E27FC236}">
                <a16:creationId xmlns:a16="http://schemas.microsoft.com/office/drawing/2014/main" id="{8979478C-469A-41E6-A359-A7F2CC2C45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9C5309-3899-47AF-82DD-E768A269DE7F}"/>
              </a:ext>
            </a:extLst>
          </p:cNvPr>
          <p:cNvSpPr>
            <a:spLocks noGrp="1"/>
          </p:cNvSpPr>
          <p:nvPr>
            <p:ph type="sldNum" sz="quarter" idx="12"/>
          </p:nvPr>
        </p:nvSpPr>
        <p:spPr/>
        <p:txBody>
          <a:bodyPr/>
          <a:lstStyle/>
          <a:p>
            <a:fld id="{DEBA50FF-0278-4C48-B4BF-7536F071BFE6}" type="slidenum">
              <a:rPr lang="en-US" smtClean="0"/>
              <a:pPr/>
              <a:t>‹#›</a:t>
            </a:fld>
            <a:endParaRPr lang="en-US"/>
          </a:p>
        </p:txBody>
      </p:sp>
    </p:spTree>
    <p:extLst>
      <p:ext uri="{BB962C8B-B14F-4D97-AF65-F5344CB8AC3E}">
        <p14:creationId xmlns:p14="http://schemas.microsoft.com/office/powerpoint/2010/main" val="1694338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11A83-71FC-40AB-BCA5-38E30C19830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8C930E-00E6-4B71-9FEA-2C2181DB24A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873F7E-5523-4210-A143-BF6AFEE3EC0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9E8BF02-560F-4DB3-83B9-02C8A639675D}"/>
              </a:ext>
            </a:extLst>
          </p:cNvPr>
          <p:cNvSpPr>
            <a:spLocks noGrp="1"/>
          </p:cNvSpPr>
          <p:nvPr>
            <p:ph type="dt" sz="half" idx="10"/>
          </p:nvPr>
        </p:nvSpPr>
        <p:spPr/>
        <p:txBody>
          <a:bodyPr/>
          <a:lstStyle/>
          <a:p>
            <a:fld id="{400F6395-160E-4D84-88A3-DCEFFE9F9D07}" type="datetimeFigureOut">
              <a:rPr lang="en-US" smtClean="0"/>
              <a:pPr/>
              <a:t>7/19/2023</a:t>
            </a:fld>
            <a:endParaRPr lang="en-US"/>
          </a:p>
        </p:txBody>
      </p:sp>
      <p:sp>
        <p:nvSpPr>
          <p:cNvPr id="6" name="Footer Placeholder 5">
            <a:extLst>
              <a:ext uri="{FF2B5EF4-FFF2-40B4-BE49-F238E27FC236}">
                <a16:creationId xmlns:a16="http://schemas.microsoft.com/office/drawing/2014/main" id="{789D418B-2912-421B-B887-D39B48499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E60E3A-CE85-4A5E-B198-8C14FD9BD554}"/>
              </a:ext>
            </a:extLst>
          </p:cNvPr>
          <p:cNvSpPr>
            <a:spLocks noGrp="1"/>
          </p:cNvSpPr>
          <p:nvPr>
            <p:ph type="sldNum" sz="quarter" idx="12"/>
          </p:nvPr>
        </p:nvSpPr>
        <p:spPr/>
        <p:txBody>
          <a:bodyPr/>
          <a:lstStyle/>
          <a:p>
            <a:fld id="{DEBA50FF-0278-4C48-B4BF-7536F071BFE6}" type="slidenum">
              <a:rPr lang="en-US" smtClean="0"/>
              <a:pPr/>
              <a:t>‹#›</a:t>
            </a:fld>
            <a:endParaRPr lang="en-US"/>
          </a:p>
        </p:txBody>
      </p:sp>
    </p:spTree>
    <p:extLst>
      <p:ext uri="{BB962C8B-B14F-4D97-AF65-F5344CB8AC3E}">
        <p14:creationId xmlns:p14="http://schemas.microsoft.com/office/powerpoint/2010/main" val="3700527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26157-8E85-4CCC-A727-41ECC45D0C7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22112EC-E0C5-425C-80D4-499A6A9E5CB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176124E-C69E-4CB4-978C-F6A38266F9F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AEBA71A-4343-4F33-B262-A6A2B805D838}"/>
              </a:ext>
            </a:extLst>
          </p:cNvPr>
          <p:cNvSpPr>
            <a:spLocks noGrp="1"/>
          </p:cNvSpPr>
          <p:nvPr>
            <p:ph type="dt" sz="half" idx="10"/>
          </p:nvPr>
        </p:nvSpPr>
        <p:spPr/>
        <p:txBody>
          <a:bodyPr/>
          <a:lstStyle/>
          <a:p>
            <a:fld id="{400F6395-160E-4D84-88A3-DCEFFE9F9D07}" type="datetimeFigureOut">
              <a:rPr lang="en-US" smtClean="0"/>
              <a:pPr/>
              <a:t>7/19/2023</a:t>
            </a:fld>
            <a:endParaRPr lang="en-US"/>
          </a:p>
        </p:txBody>
      </p:sp>
      <p:sp>
        <p:nvSpPr>
          <p:cNvPr id="6" name="Footer Placeholder 5">
            <a:extLst>
              <a:ext uri="{FF2B5EF4-FFF2-40B4-BE49-F238E27FC236}">
                <a16:creationId xmlns:a16="http://schemas.microsoft.com/office/drawing/2014/main" id="{CB10064F-2B76-495A-889D-31D4FA40D4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A6E77-0DAE-45FF-A3E9-E27F13666B21}"/>
              </a:ext>
            </a:extLst>
          </p:cNvPr>
          <p:cNvSpPr>
            <a:spLocks noGrp="1"/>
          </p:cNvSpPr>
          <p:nvPr>
            <p:ph type="sldNum" sz="quarter" idx="12"/>
          </p:nvPr>
        </p:nvSpPr>
        <p:spPr/>
        <p:txBody>
          <a:bodyPr/>
          <a:lstStyle/>
          <a:p>
            <a:fld id="{DEBA50FF-0278-4C48-B4BF-7536F071BFE6}" type="slidenum">
              <a:rPr lang="en-US" smtClean="0"/>
              <a:pPr/>
              <a:t>‹#›</a:t>
            </a:fld>
            <a:endParaRPr lang="en-US"/>
          </a:p>
        </p:txBody>
      </p:sp>
    </p:spTree>
    <p:extLst>
      <p:ext uri="{BB962C8B-B14F-4D97-AF65-F5344CB8AC3E}">
        <p14:creationId xmlns:p14="http://schemas.microsoft.com/office/powerpoint/2010/main" val="321816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63F75A-69F3-4F6A-8ACC-73C1E6E9C46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CEA5B5-F04F-4B90-951C-8F405BD388F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645FB3-3C6C-43D0-8EBE-67A76E558F2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00F6395-160E-4D84-88A3-DCEFFE9F9D07}" type="datetimeFigureOut">
              <a:rPr lang="en-US" smtClean="0"/>
              <a:pPr/>
              <a:t>7/19/2023</a:t>
            </a:fld>
            <a:endParaRPr lang="en-US"/>
          </a:p>
        </p:txBody>
      </p:sp>
      <p:sp>
        <p:nvSpPr>
          <p:cNvPr id="5" name="Footer Placeholder 4">
            <a:extLst>
              <a:ext uri="{FF2B5EF4-FFF2-40B4-BE49-F238E27FC236}">
                <a16:creationId xmlns:a16="http://schemas.microsoft.com/office/drawing/2014/main" id="{E8326020-5F44-42C1-ADD7-AE38028DD78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A196B7-31C7-498D-8211-965EC6CA2F3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EBA50FF-0278-4C48-B4BF-7536F071BFE6}" type="slidenum">
              <a:rPr lang="en-US" smtClean="0"/>
              <a:pPr/>
              <a:t>‹#›</a:t>
            </a:fld>
            <a:endParaRPr lang="en-US"/>
          </a:p>
        </p:txBody>
      </p:sp>
    </p:spTree>
    <p:extLst>
      <p:ext uri="{BB962C8B-B14F-4D97-AF65-F5344CB8AC3E}">
        <p14:creationId xmlns:p14="http://schemas.microsoft.com/office/powerpoint/2010/main" val="274536377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04800" y="3634582"/>
            <a:ext cx="7491412" cy="1417637"/>
          </a:xfrm>
        </p:spPr>
        <p:txBody>
          <a:bodyPr vert="horz" lIns="91440" tIns="45720" rIns="91440" bIns="45720" rtlCol="0" anchor="b">
            <a:normAutofit/>
          </a:bodyPr>
          <a:lstStyle/>
          <a:p>
            <a:pPr algn="ctr">
              <a:lnSpc>
                <a:spcPct val="90000"/>
              </a:lnSpc>
            </a:pPr>
            <a:r>
              <a:rPr lang="en-US" sz="4600" b="0" dirty="0"/>
              <a:t>Trauma and Drama: Responding to Trauma in Care</a:t>
            </a:r>
            <a:endParaRPr lang="en-US" sz="4600" dirty="0"/>
          </a:p>
        </p:txBody>
      </p:sp>
      <p:sp>
        <p:nvSpPr>
          <p:cNvPr id="3" name="Content Placeholder 2"/>
          <p:cNvSpPr>
            <a:spLocks noGrp="1"/>
          </p:cNvSpPr>
          <p:nvPr>
            <p:ph type="subTitle" idx="4294967295"/>
          </p:nvPr>
        </p:nvSpPr>
        <p:spPr>
          <a:xfrm>
            <a:off x="762000" y="5298282"/>
            <a:ext cx="7204075" cy="797718"/>
          </a:xfrm>
        </p:spPr>
        <p:txBody>
          <a:bodyPr vert="horz" lIns="91440" tIns="45720" rIns="91440" bIns="45720" rtlCol="0" anchor="t">
            <a:normAutofit/>
          </a:bodyPr>
          <a:lstStyle/>
          <a:p>
            <a:pPr marL="0" lvl="1" indent="0" algn="ctr">
              <a:lnSpc>
                <a:spcPct val="90000"/>
              </a:lnSpc>
              <a:buNone/>
            </a:pPr>
            <a:r>
              <a:rPr lang="en-US" sz="1300" dirty="0">
                <a:solidFill>
                  <a:schemeClr val="tx1"/>
                </a:solidFill>
              </a:rPr>
              <a:t>Danica Love Brown, PhD, MSW, CACIII</a:t>
            </a:r>
          </a:p>
          <a:p>
            <a:pPr marL="0" lvl="1" indent="0" algn="ctr">
              <a:lnSpc>
                <a:spcPct val="90000"/>
              </a:lnSpc>
              <a:buNone/>
            </a:pPr>
            <a:r>
              <a:rPr lang="en-US" sz="1300" dirty="0">
                <a:solidFill>
                  <a:schemeClr val="tx1"/>
                </a:solidFill>
              </a:rPr>
              <a:t>Choctaw Nation of Oklahoma </a:t>
            </a:r>
          </a:p>
          <a:p>
            <a:pPr marL="0" lvl="1" indent="0" algn="ctr">
              <a:lnSpc>
                <a:spcPct val="90000"/>
              </a:lnSpc>
              <a:buNone/>
            </a:pPr>
            <a:r>
              <a:rPr lang="en-US" sz="1300" dirty="0"/>
              <a:t>Behavioral Health Programs Director the NPAIHB</a:t>
            </a:r>
            <a:endParaRPr lang="en-US" sz="1300" dirty="0">
              <a:solidFill>
                <a:schemeClr val="tx1"/>
              </a:solidFill>
            </a:endParaRPr>
          </a:p>
        </p:txBody>
      </p:sp>
      <p:pic>
        <p:nvPicPr>
          <p:cNvPr id="4" name="Picture 3">
            <a:extLst>
              <a:ext uri="{FF2B5EF4-FFF2-40B4-BE49-F238E27FC236}">
                <a16:creationId xmlns:a16="http://schemas.microsoft.com/office/drawing/2014/main" id="{0ACB4614-66DC-426B-8636-D305F1F9E958}"/>
              </a:ext>
            </a:extLst>
          </p:cNvPr>
          <p:cNvPicPr>
            <a:picLocks noChangeAspect="1"/>
          </p:cNvPicPr>
          <p:nvPr/>
        </p:nvPicPr>
        <p:blipFill rotWithShape="1">
          <a:blip r:embed="rId3"/>
          <a:srcRect t="15625" r="-1" b="18166"/>
          <a:stretch/>
        </p:blipFill>
        <p:spPr>
          <a:xfrm>
            <a:off x="1066800" y="381000"/>
            <a:ext cx="7527572" cy="27162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320"/>
            <a:ext cx="7242048" cy="975360"/>
          </a:xfrm>
        </p:spPr>
        <p:txBody>
          <a:bodyPr>
            <a:normAutofit/>
          </a:bodyPr>
          <a:lstStyle/>
          <a:p>
            <a:r>
              <a:rPr lang="en-US" b="1" dirty="0"/>
              <a:t>Social effects of trauma</a:t>
            </a:r>
          </a:p>
        </p:txBody>
      </p:sp>
      <p:sp>
        <p:nvSpPr>
          <p:cNvPr id="3" name="Content Placeholder 2"/>
          <p:cNvSpPr>
            <a:spLocks noGrp="1"/>
          </p:cNvSpPr>
          <p:nvPr>
            <p:ph sz="half" idx="1"/>
          </p:nvPr>
        </p:nvSpPr>
        <p:spPr>
          <a:xfrm>
            <a:off x="573024" y="1249680"/>
            <a:ext cx="4456176" cy="4998720"/>
          </a:xfrm>
        </p:spPr>
        <p:txBody>
          <a:bodyPr>
            <a:normAutofit/>
          </a:bodyPr>
          <a:lstStyle/>
          <a:p>
            <a:pPr marL="0" indent="0">
              <a:buNone/>
            </a:pPr>
            <a:r>
              <a:rPr lang="en-US" b="1" dirty="0">
                <a:solidFill>
                  <a:schemeClr val="tx2">
                    <a:lumMod val="75000"/>
                  </a:schemeClr>
                </a:solidFill>
              </a:rPr>
              <a:t>All of these conditions are correlated with stress in children that manifests as brain damage</a:t>
            </a:r>
          </a:p>
          <a:p>
            <a:pPr marL="0" indent="0">
              <a:buNone/>
            </a:pPr>
            <a:endParaRPr lang="en-US" b="1" dirty="0">
              <a:solidFill>
                <a:schemeClr val="tx1">
                  <a:lumMod val="75000"/>
                  <a:lumOff val="25000"/>
                </a:schemeClr>
              </a:solidFill>
            </a:endParaRPr>
          </a:p>
          <a:p>
            <a:r>
              <a:rPr lang="en-US" dirty="0">
                <a:solidFill>
                  <a:schemeClr val="tx1">
                    <a:lumMod val="75000"/>
                    <a:lumOff val="25000"/>
                  </a:schemeClr>
                </a:solidFill>
              </a:rPr>
              <a:t>Poverty</a:t>
            </a:r>
          </a:p>
          <a:p>
            <a:r>
              <a:rPr lang="en-US" dirty="0">
                <a:solidFill>
                  <a:schemeClr val="tx1">
                    <a:lumMod val="75000"/>
                    <a:lumOff val="25000"/>
                  </a:schemeClr>
                </a:solidFill>
              </a:rPr>
              <a:t>Violence</a:t>
            </a:r>
          </a:p>
          <a:p>
            <a:r>
              <a:rPr lang="en-US" dirty="0">
                <a:solidFill>
                  <a:schemeClr val="tx1">
                    <a:lumMod val="75000"/>
                    <a:lumOff val="25000"/>
                  </a:schemeClr>
                </a:solidFill>
              </a:rPr>
              <a:t>Sexual abuse</a:t>
            </a:r>
          </a:p>
          <a:p>
            <a:r>
              <a:rPr lang="en-US" dirty="0">
                <a:solidFill>
                  <a:schemeClr val="tx1">
                    <a:lumMod val="75000"/>
                    <a:lumOff val="25000"/>
                  </a:schemeClr>
                </a:solidFill>
              </a:rPr>
              <a:t>Family disruption</a:t>
            </a:r>
          </a:p>
          <a:p>
            <a:r>
              <a:rPr lang="en-US" dirty="0">
                <a:solidFill>
                  <a:schemeClr val="tx1">
                    <a:lumMod val="75000"/>
                    <a:lumOff val="25000"/>
                  </a:schemeClr>
                </a:solidFill>
              </a:rPr>
              <a:t>Substance abuse and dependency </a:t>
            </a:r>
          </a:p>
          <a:p>
            <a:r>
              <a:rPr lang="en-US" dirty="0">
                <a:solidFill>
                  <a:schemeClr val="tx1">
                    <a:lumMod val="75000"/>
                    <a:lumOff val="25000"/>
                  </a:schemeClr>
                </a:solidFill>
              </a:rPr>
              <a:t>To little emotional support</a:t>
            </a:r>
          </a:p>
          <a:p>
            <a:r>
              <a:rPr lang="en-US" dirty="0">
                <a:solidFill>
                  <a:schemeClr val="tx1">
                    <a:lumMod val="75000"/>
                    <a:lumOff val="25000"/>
                  </a:schemeClr>
                </a:solidFill>
              </a:rPr>
              <a:t>Low educational level</a:t>
            </a:r>
          </a:p>
          <a:p>
            <a:r>
              <a:rPr lang="en-US" dirty="0">
                <a:solidFill>
                  <a:schemeClr val="tx1">
                    <a:lumMod val="75000"/>
                    <a:lumOff val="25000"/>
                  </a:schemeClr>
                </a:solidFill>
              </a:rPr>
              <a:t>Lack of commitment to parenting</a:t>
            </a:r>
          </a:p>
          <a:p>
            <a:r>
              <a:rPr lang="en-US" dirty="0">
                <a:solidFill>
                  <a:schemeClr val="tx1">
                    <a:lumMod val="75000"/>
                    <a:lumOff val="25000"/>
                  </a:schemeClr>
                </a:solidFill>
              </a:rPr>
              <a:t>Lack of maternal maturity</a:t>
            </a:r>
          </a:p>
          <a:p>
            <a:endParaRPr lang="en-US" dirty="0">
              <a:solidFill>
                <a:schemeClr val="tx2">
                  <a:lumMod val="75000"/>
                </a:schemeClr>
              </a:solidFill>
            </a:endParaRPr>
          </a:p>
        </p:txBody>
      </p:sp>
      <p:pic>
        <p:nvPicPr>
          <p:cNvPr id="5" name="Picture 4">
            <a:extLst>
              <a:ext uri="{FF2B5EF4-FFF2-40B4-BE49-F238E27FC236}">
                <a16:creationId xmlns:a16="http://schemas.microsoft.com/office/drawing/2014/main" id="{79420C32-D0A5-4709-92CC-437DD8657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9605" y="838200"/>
            <a:ext cx="3431371" cy="51816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39205-A6B0-4DD8-8201-AD34C5C7A0A8}"/>
              </a:ext>
            </a:extLst>
          </p:cNvPr>
          <p:cNvSpPr>
            <a:spLocks noGrp="1"/>
          </p:cNvSpPr>
          <p:nvPr>
            <p:ph type="title" idx="4294967295"/>
          </p:nvPr>
        </p:nvSpPr>
        <p:spPr>
          <a:xfrm>
            <a:off x="609599" y="228518"/>
            <a:ext cx="7904569" cy="952500"/>
          </a:xfrm>
        </p:spPr>
        <p:txBody>
          <a:bodyPr>
            <a:noAutofit/>
          </a:bodyPr>
          <a:lstStyle/>
          <a:p>
            <a:r>
              <a:rPr lang="en-US" sz="3200" cap="all" dirty="0"/>
              <a:t>INITIAL REACTIONS TO </a:t>
            </a:r>
            <a:r>
              <a:rPr lang="en-US" sz="3200" b="1" cap="all" dirty="0"/>
              <a:t>TRAUMA</a:t>
            </a:r>
            <a:r>
              <a:rPr lang="en-US" sz="3200" cap="all" dirty="0"/>
              <a:t> CAN INCLUDE</a:t>
            </a:r>
          </a:p>
        </p:txBody>
      </p:sp>
      <p:sp>
        <p:nvSpPr>
          <p:cNvPr id="3" name="Text Placeholder 2">
            <a:extLst>
              <a:ext uri="{FF2B5EF4-FFF2-40B4-BE49-F238E27FC236}">
                <a16:creationId xmlns:a16="http://schemas.microsoft.com/office/drawing/2014/main" id="{791EF4A7-531F-44DF-B3A9-EA91946A7AF9}"/>
              </a:ext>
            </a:extLst>
          </p:cNvPr>
          <p:cNvSpPr>
            <a:spLocks noGrp="1"/>
          </p:cNvSpPr>
          <p:nvPr>
            <p:ph sz="half" idx="4294967295"/>
          </p:nvPr>
        </p:nvSpPr>
        <p:spPr>
          <a:xfrm>
            <a:off x="802000" y="1140202"/>
            <a:ext cx="2589213" cy="4520487"/>
          </a:xfrm>
        </p:spPr>
        <p:txBody>
          <a:bodyPr vert="horz" lIns="91440" tIns="45720" rIns="91440" bIns="45720" rtlCol="0" anchor="t">
            <a:normAutofit/>
          </a:bodyPr>
          <a:lstStyle/>
          <a:p>
            <a:r>
              <a:rPr lang="en-US" dirty="0">
                <a:solidFill>
                  <a:schemeClr val="tx1"/>
                </a:solidFill>
                <a:ea typeface="+mn-lt"/>
                <a:cs typeface="+mn-lt"/>
              </a:rPr>
              <a:t>exhaustion,</a:t>
            </a:r>
          </a:p>
          <a:p>
            <a:r>
              <a:rPr lang="en-US" dirty="0">
                <a:solidFill>
                  <a:schemeClr val="tx1"/>
                </a:solidFill>
                <a:ea typeface="+mn-lt"/>
                <a:cs typeface="+mn-lt"/>
              </a:rPr>
              <a:t>confusion</a:t>
            </a:r>
          </a:p>
          <a:p>
            <a:r>
              <a:rPr lang="en-US" dirty="0">
                <a:solidFill>
                  <a:schemeClr val="tx1"/>
                </a:solidFill>
                <a:ea typeface="+mn-lt"/>
                <a:cs typeface="+mn-lt"/>
              </a:rPr>
              <a:t>sadness</a:t>
            </a:r>
          </a:p>
          <a:p>
            <a:r>
              <a:rPr lang="en-US" dirty="0">
                <a:solidFill>
                  <a:schemeClr val="tx1"/>
                </a:solidFill>
                <a:ea typeface="+mn-lt"/>
                <a:cs typeface="+mn-lt"/>
              </a:rPr>
              <a:t>anxiety </a:t>
            </a:r>
          </a:p>
          <a:p>
            <a:r>
              <a:rPr lang="en-US" dirty="0">
                <a:solidFill>
                  <a:schemeClr val="tx1"/>
                </a:solidFill>
                <a:ea typeface="+mn-lt"/>
                <a:cs typeface="+mn-lt"/>
              </a:rPr>
              <a:t>agitation </a:t>
            </a:r>
          </a:p>
          <a:p>
            <a:r>
              <a:rPr lang="en-US" dirty="0">
                <a:solidFill>
                  <a:schemeClr val="tx1"/>
                </a:solidFill>
                <a:ea typeface="+mn-lt"/>
                <a:cs typeface="+mn-lt"/>
              </a:rPr>
              <a:t>numbness </a:t>
            </a:r>
          </a:p>
          <a:p>
            <a:r>
              <a:rPr lang="en-US" dirty="0">
                <a:solidFill>
                  <a:schemeClr val="tx1"/>
                </a:solidFill>
                <a:ea typeface="+mn-lt"/>
                <a:cs typeface="+mn-lt"/>
              </a:rPr>
              <a:t>dissociation </a:t>
            </a:r>
          </a:p>
          <a:p>
            <a:r>
              <a:rPr lang="en-US" dirty="0">
                <a:solidFill>
                  <a:schemeClr val="tx1"/>
                </a:solidFill>
                <a:ea typeface="+mn-lt"/>
                <a:cs typeface="+mn-lt"/>
              </a:rPr>
              <a:t>confusion</a:t>
            </a:r>
          </a:p>
          <a:p>
            <a:r>
              <a:rPr lang="en-US" dirty="0">
                <a:solidFill>
                  <a:schemeClr val="tx1"/>
                </a:solidFill>
                <a:ea typeface="+mn-lt"/>
                <a:cs typeface="+mn-lt"/>
              </a:rPr>
              <a:t>physical arousal</a:t>
            </a:r>
          </a:p>
          <a:p>
            <a:r>
              <a:rPr lang="en-US" dirty="0">
                <a:solidFill>
                  <a:schemeClr val="tx1"/>
                </a:solidFill>
                <a:ea typeface="+mn-lt"/>
                <a:cs typeface="+mn-lt"/>
              </a:rPr>
              <a:t>and blunted affect.</a:t>
            </a:r>
            <a:endParaRPr lang="en-US" dirty="0">
              <a:solidFill>
                <a:schemeClr val="tx1"/>
              </a:solidFill>
            </a:endParaRPr>
          </a:p>
        </p:txBody>
      </p:sp>
      <p:sp>
        <p:nvSpPr>
          <p:cNvPr id="4" name="Content Placeholder 3">
            <a:extLst>
              <a:ext uri="{FF2B5EF4-FFF2-40B4-BE49-F238E27FC236}">
                <a16:creationId xmlns:a16="http://schemas.microsoft.com/office/drawing/2014/main" id="{73834E05-F2CE-4B97-8EFA-A745534F1E9B}"/>
              </a:ext>
            </a:extLst>
          </p:cNvPr>
          <p:cNvSpPr>
            <a:spLocks noGrp="1"/>
          </p:cNvSpPr>
          <p:nvPr>
            <p:ph sz="half" idx="4294967295"/>
          </p:nvPr>
        </p:nvSpPr>
        <p:spPr>
          <a:xfrm>
            <a:off x="4065791" y="1541938"/>
            <a:ext cx="4114800" cy="3089275"/>
          </a:xfrm>
        </p:spPr>
        <p:txBody>
          <a:bodyPr vert="horz" lIns="91440" tIns="45720" rIns="91440" bIns="45720" rtlCol="0" anchor="t">
            <a:noAutofit/>
          </a:bodyPr>
          <a:lstStyle/>
          <a:p>
            <a:pPr marL="0" indent="0" algn="ctr">
              <a:buNone/>
            </a:pPr>
            <a:r>
              <a:rPr lang="en-US" sz="2800" dirty="0">
                <a:solidFill>
                  <a:schemeClr val="accent6">
                    <a:lumMod val="50000"/>
                  </a:schemeClr>
                </a:solidFill>
                <a:ea typeface="+mn-lt"/>
                <a:cs typeface="+mn-lt"/>
              </a:rPr>
              <a:t>Most </a:t>
            </a:r>
            <a:r>
              <a:rPr lang="en-US" sz="2800" b="1" dirty="0">
                <a:solidFill>
                  <a:schemeClr val="accent6">
                    <a:lumMod val="50000"/>
                  </a:schemeClr>
                </a:solidFill>
                <a:ea typeface="+mn-lt"/>
                <a:cs typeface="+mn-lt"/>
              </a:rPr>
              <a:t>responses</a:t>
            </a:r>
            <a:r>
              <a:rPr lang="en-US" sz="2800" dirty="0">
                <a:solidFill>
                  <a:schemeClr val="accent6">
                    <a:lumMod val="50000"/>
                  </a:schemeClr>
                </a:solidFill>
                <a:ea typeface="+mn-lt"/>
                <a:cs typeface="+mn-lt"/>
              </a:rPr>
              <a:t> are normal in that they affect most survivors and are socially acceptable, psychologically effective, and self-limited.</a:t>
            </a:r>
            <a:endParaRPr lang="en-US" sz="2800" dirty="0">
              <a:solidFill>
                <a:schemeClr val="accent6">
                  <a:lumMod val="50000"/>
                </a:schemeClr>
              </a:solidFill>
            </a:endParaRPr>
          </a:p>
        </p:txBody>
      </p:sp>
      <p:sp>
        <p:nvSpPr>
          <p:cNvPr id="6" name="TextBox 5">
            <a:extLst>
              <a:ext uri="{FF2B5EF4-FFF2-40B4-BE49-F238E27FC236}">
                <a16:creationId xmlns:a16="http://schemas.microsoft.com/office/drawing/2014/main" id="{547C59A5-8D84-481C-B90E-A47EA1A56093}"/>
              </a:ext>
            </a:extLst>
          </p:cNvPr>
          <p:cNvSpPr txBox="1"/>
          <p:nvPr/>
        </p:nvSpPr>
        <p:spPr>
          <a:xfrm>
            <a:off x="457200" y="5592190"/>
            <a:ext cx="805696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ea typeface="+mn-lt"/>
                <a:cs typeface="+mn-lt"/>
              </a:rPr>
              <a:t>Center for Substance Abuse Treatment , issuing body, publisher. (2014). </a:t>
            </a:r>
            <a:r>
              <a:rPr lang="en-US" sz="1000" i="1" dirty="0">
                <a:ea typeface="+mn-lt"/>
                <a:cs typeface="+mn-lt"/>
              </a:rPr>
              <a:t>Trauma-Informed care in behavioral health services : A treatment improvement protocol.</a:t>
            </a:r>
            <a:r>
              <a:rPr lang="en-US" sz="1000" dirty="0">
                <a:ea typeface="+mn-lt"/>
                <a:cs typeface="+mn-lt"/>
              </a:rPr>
              <a:t> (Treatment improvement protocol (TIP) series ; 57). Rockville, MD: U.S. Department of Health and Human Services, Substance Abuse and Mental Health Services Administration, Center for Substance Abuse Treatment.</a:t>
            </a:r>
            <a:endParaRPr lang="en-US" sz="1000" dirty="0"/>
          </a:p>
        </p:txBody>
      </p:sp>
    </p:spTree>
    <p:extLst>
      <p:ext uri="{BB962C8B-B14F-4D97-AF65-F5344CB8AC3E}">
        <p14:creationId xmlns:p14="http://schemas.microsoft.com/office/powerpoint/2010/main" val="911815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78D52-6915-45E3-B899-A8775894AA75}"/>
              </a:ext>
            </a:extLst>
          </p:cNvPr>
          <p:cNvSpPr>
            <a:spLocks noGrp="1"/>
          </p:cNvSpPr>
          <p:nvPr>
            <p:ph type="title"/>
          </p:nvPr>
        </p:nvSpPr>
        <p:spPr>
          <a:xfrm>
            <a:off x="715915" y="315599"/>
            <a:ext cx="6345260" cy="874128"/>
          </a:xfrm>
        </p:spPr>
        <p:txBody>
          <a:bodyPr/>
          <a:lstStyle/>
          <a:p>
            <a:r>
              <a:rPr lang="en-US" b="1" dirty="0"/>
              <a:t>Cognitions and Trauma</a:t>
            </a:r>
          </a:p>
        </p:txBody>
      </p:sp>
      <p:sp>
        <p:nvSpPr>
          <p:cNvPr id="3" name="Content Placeholder 2">
            <a:extLst>
              <a:ext uri="{FF2B5EF4-FFF2-40B4-BE49-F238E27FC236}">
                <a16:creationId xmlns:a16="http://schemas.microsoft.com/office/drawing/2014/main" id="{04FFCF18-DCEA-4578-A9A8-71DE9FE46F32}"/>
              </a:ext>
            </a:extLst>
          </p:cNvPr>
          <p:cNvSpPr>
            <a:spLocks noGrp="1"/>
          </p:cNvSpPr>
          <p:nvPr>
            <p:ph sz="half" idx="1"/>
          </p:nvPr>
        </p:nvSpPr>
        <p:spPr>
          <a:xfrm>
            <a:off x="693055" y="1066800"/>
            <a:ext cx="6995525" cy="2895600"/>
          </a:xfrm>
        </p:spPr>
        <p:txBody>
          <a:bodyPr vert="horz" lIns="91440" tIns="45720" rIns="91440" bIns="45720" rtlCol="0" anchor="t">
            <a:normAutofit/>
          </a:bodyPr>
          <a:lstStyle/>
          <a:p>
            <a:r>
              <a:rPr lang="en-US" sz="2600" b="1" dirty="0">
                <a:solidFill>
                  <a:schemeClr val="accent6">
                    <a:lumMod val="50000"/>
                  </a:schemeClr>
                </a:solidFill>
                <a:ea typeface="+mn-lt"/>
                <a:cs typeface="+mn-lt"/>
              </a:rPr>
              <a:t>Cognitive errors</a:t>
            </a:r>
          </a:p>
          <a:p>
            <a:r>
              <a:rPr lang="en-US" sz="2600" b="1" dirty="0">
                <a:solidFill>
                  <a:schemeClr val="accent6">
                    <a:lumMod val="50000"/>
                  </a:schemeClr>
                </a:solidFill>
                <a:ea typeface="+mn-lt"/>
                <a:cs typeface="+mn-lt"/>
              </a:rPr>
              <a:t>Excessive or inappropriate guilt</a:t>
            </a:r>
          </a:p>
          <a:p>
            <a:r>
              <a:rPr lang="en-US" sz="2600" b="1" dirty="0">
                <a:solidFill>
                  <a:schemeClr val="accent6">
                    <a:lumMod val="50000"/>
                  </a:schemeClr>
                </a:solidFill>
                <a:ea typeface="+mn-lt"/>
                <a:cs typeface="+mn-lt"/>
              </a:rPr>
              <a:t>Idealization</a:t>
            </a:r>
          </a:p>
          <a:p>
            <a:r>
              <a:rPr lang="en-US" sz="2600" b="1" dirty="0">
                <a:solidFill>
                  <a:schemeClr val="accent6">
                    <a:lumMod val="50000"/>
                  </a:schemeClr>
                </a:solidFill>
                <a:ea typeface="+mn-lt"/>
                <a:cs typeface="+mn-lt"/>
              </a:rPr>
              <a:t>Trauma-induced hallucinations or delusions</a:t>
            </a:r>
          </a:p>
          <a:p>
            <a:r>
              <a:rPr lang="en-US" sz="2600" b="1" dirty="0">
                <a:solidFill>
                  <a:schemeClr val="accent6">
                    <a:lumMod val="50000"/>
                  </a:schemeClr>
                </a:solidFill>
                <a:ea typeface="+mn-lt"/>
                <a:cs typeface="+mn-lt"/>
              </a:rPr>
              <a:t>Intrusive thoughts and memories</a:t>
            </a:r>
          </a:p>
          <a:p>
            <a:r>
              <a:rPr lang="en-US" sz="2600" b="1" dirty="0">
                <a:solidFill>
                  <a:schemeClr val="accent6">
                    <a:lumMod val="50000"/>
                  </a:schemeClr>
                </a:solidFill>
                <a:ea typeface="+mn-lt"/>
                <a:cs typeface="+mn-lt"/>
              </a:rPr>
              <a:t>Compromised executive functioning</a:t>
            </a:r>
          </a:p>
        </p:txBody>
      </p:sp>
      <p:sp>
        <p:nvSpPr>
          <p:cNvPr id="5" name="TextBox 1">
            <a:extLst>
              <a:ext uri="{FF2B5EF4-FFF2-40B4-BE49-F238E27FC236}">
                <a16:creationId xmlns:a16="http://schemas.microsoft.com/office/drawing/2014/main" id="{5AE5CF35-34D1-4AEE-A6CD-632740D0776A}"/>
              </a:ext>
            </a:extLst>
          </p:cNvPr>
          <p:cNvSpPr txBox="1"/>
          <p:nvPr/>
        </p:nvSpPr>
        <p:spPr>
          <a:xfrm>
            <a:off x="365760" y="6042927"/>
            <a:ext cx="87630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ea typeface="+mn-lt"/>
                <a:cs typeface="+mn-lt"/>
              </a:rPr>
              <a:t>Center for Substance Abuse Treatment , issuing body, publisher. (2014). </a:t>
            </a:r>
            <a:r>
              <a:rPr lang="en-US" sz="1200" i="1" dirty="0">
                <a:ea typeface="+mn-lt"/>
                <a:cs typeface="+mn-lt"/>
              </a:rPr>
              <a:t>Trauma-Informed care in behavioral health services : A treatment improvement protocol.</a:t>
            </a:r>
            <a:r>
              <a:rPr lang="en-US" sz="1200" dirty="0">
                <a:ea typeface="+mn-lt"/>
                <a:cs typeface="+mn-lt"/>
              </a:rPr>
              <a:t> (Treatment improvement protocol (TIP) series ; 57). Rockville, MD: U.S. Department of Health and Human Services, Substance Abuse and Mental Health Services Administration, Center for Substance Abuse Treatment.</a:t>
            </a:r>
            <a:endParaRPr lang="en-US" sz="1200" dirty="0"/>
          </a:p>
        </p:txBody>
      </p:sp>
      <p:pic>
        <p:nvPicPr>
          <p:cNvPr id="6" name="Picture 5">
            <a:extLst>
              <a:ext uri="{FF2B5EF4-FFF2-40B4-BE49-F238E27FC236}">
                <a16:creationId xmlns:a16="http://schemas.microsoft.com/office/drawing/2014/main" id="{9CCA2549-8E67-4DA0-BF9B-8886D01CA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3962400"/>
            <a:ext cx="5232375" cy="1904905"/>
          </a:xfrm>
          <a:prstGeom prst="rect">
            <a:avLst/>
          </a:prstGeom>
        </p:spPr>
      </p:pic>
    </p:spTree>
    <p:extLst>
      <p:ext uri="{BB962C8B-B14F-4D97-AF65-F5344CB8AC3E}">
        <p14:creationId xmlns:p14="http://schemas.microsoft.com/office/powerpoint/2010/main" val="1524688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2E9AF-8344-4561-9C70-05CC0F1B1B2B}"/>
              </a:ext>
            </a:extLst>
          </p:cNvPr>
          <p:cNvSpPr>
            <a:spLocks noGrp="1"/>
          </p:cNvSpPr>
          <p:nvPr>
            <p:ph type="title"/>
          </p:nvPr>
        </p:nvSpPr>
        <p:spPr/>
        <p:txBody>
          <a:bodyPr>
            <a:normAutofit/>
          </a:bodyPr>
          <a:lstStyle/>
          <a:p>
            <a:r>
              <a:rPr lang="en-US" sz="3200" dirty="0"/>
              <a:t>Using Information About Biology and Trauma</a:t>
            </a:r>
          </a:p>
        </p:txBody>
      </p:sp>
      <p:graphicFrame>
        <p:nvGraphicFramePr>
          <p:cNvPr id="21" name="Content Placeholder 2">
            <a:extLst>
              <a:ext uri="{FF2B5EF4-FFF2-40B4-BE49-F238E27FC236}">
                <a16:creationId xmlns:a16="http://schemas.microsoft.com/office/drawing/2014/main" id="{4F5BEB6D-BCFF-4642-B5DB-596881B296B0}"/>
              </a:ext>
            </a:extLst>
          </p:cNvPr>
          <p:cNvGraphicFramePr>
            <a:graphicFrameLocks noGrp="1"/>
          </p:cNvGraphicFramePr>
          <p:nvPr>
            <p:ph idx="1"/>
            <p:extLst/>
          </p:nvPr>
        </p:nvGraphicFramePr>
        <p:xfrm>
          <a:off x="228600" y="1690690"/>
          <a:ext cx="8686800" cy="46180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6841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968F-2BA6-4577-872C-00D7DC426FD4}"/>
              </a:ext>
            </a:extLst>
          </p:cNvPr>
          <p:cNvSpPr>
            <a:spLocks noGrp="1"/>
          </p:cNvSpPr>
          <p:nvPr>
            <p:ph type="title"/>
          </p:nvPr>
        </p:nvSpPr>
        <p:spPr>
          <a:xfrm>
            <a:off x="628650" y="228600"/>
            <a:ext cx="2724150" cy="1325563"/>
          </a:xfrm>
        </p:spPr>
        <p:txBody>
          <a:bodyPr/>
          <a:lstStyle/>
          <a:p>
            <a:r>
              <a:rPr lang="en-US" dirty="0"/>
              <a:t>What Works</a:t>
            </a:r>
          </a:p>
        </p:txBody>
      </p:sp>
      <p:sp>
        <p:nvSpPr>
          <p:cNvPr id="3" name="Content Placeholder 2">
            <a:extLst>
              <a:ext uri="{FF2B5EF4-FFF2-40B4-BE49-F238E27FC236}">
                <a16:creationId xmlns:a16="http://schemas.microsoft.com/office/drawing/2014/main" id="{8733D688-E576-4228-96AD-9FE485C63D62}"/>
              </a:ext>
            </a:extLst>
          </p:cNvPr>
          <p:cNvSpPr>
            <a:spLocks noGrp="1"/>
          </p:cNvSpPr>
          <p:nvPr>
            <p:ph idx="1"/>
          </p:nvPr>
        </p:nvSpPr>
        <p:spPr>
          <a:xfrm>
            <a:off x="304800" y="1253331"/>
            <a:ext cx="2724150" cy="4351338"/>
          </a:xfrm>
        </p:spPr>
        <p:txBody>
          <a:bodyPr>
            <a:normAutofit fontScale="85000" lnSpcReduction="20000"/>
          </a:bodyPr>
          <a:lstStyle/>
          <a:p>
            <a:r>
              <a:rPr lang="en-US" sz="2400" dirty="0"/>
              <a:t>Those who are fluent in many theories and models of treatment.</a:t>
            </a:r>
          </a:p>
          <a:p>
            <a:r>
              <a:rPr lang="en-US" sz="2400" dirty="0"/>
              <a:t>Who are client centered/counselor driven.</a:t>
            </a:r>
          </a:p>
          <a:p>
            <a:r>
              <a:rPr lang="en-US" sz="2400" dirty="0"/>
              <a:t>Focus on strengths and protective factors</a:t>
            </a:r>
          </a:p>
          <a:p>
            <a:r>
              <a:rPr lang="en-US" sz="2400" dirty="0"/>
              <a:t>Who are able to develop trusting therapeutic relationships.</a:t>
            </a:r>
          </a:p>
          <a:p>
            <a:r>
              <a:rPr lang="en-US" sz="2400" dirty="0"/>
              <a:t>Who are work within their area of expertise. </a:t>
            </a:r>
          </a:p>
          <a:p>
            <a:r>
              <a:rPr lang="en-US" sz="2400" dirty="0"/>
              <a:t>Culture as prevention</a:t>
            </a:r>
          </a:p>
          <a:p>
            <a:endParaRPr lang="en-US" dirty="0"/>
          </a:p>
        </p:txBody>
      </p:sp>
    </p:spTree>
    <p:extLst>
      <p:ext uri="{BB962C8B-B14F-4D97-AF65-F5344CB8AC3E}">
        <p14:creationId xmlns:p14="http://schemas.microsoft.com/office/powerpoint/2010/main" val="2132436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2407920"/>
            <a:ext cx="3417764" cy="1325880"/>
          </a:xfrm>
        </p:spPr>
        <p:txBody>
          <a:bodyPr anchor="b">
            <a:normAutofit/>
          </a:bodyPr>
          <a:lstStyle/>
          <a:p>
            <a:r>
              <a:rPr lang="en-US" sz="4000" b="1" dirty="0">
                <a:solidFill>
                  <a:srgbClr val="262626"/>
                </a:solidFill>
              </a:rPr>
              <a:t>Motivational Interviewing </a:t>
            </a:r>
          </a:p>
        </p:txBody>
      </p:sp>
      <p:sp>
        <p:nvSpPr>
          <p:cNvPr id="3" name="Content Placeholder 2"/>
          <p:cNvSpPr>
            <a:spLocks noGrp="1"/>
          </p:cNvSpPr>
          <p:nvPr>
            <p:ph idx="1"/>
          </p:nvPr>
        </p:nvSpPr>
        <p:spPr>
          <a:xfrm>
            <a:off x="381000" y="3733800"/>
            <a:ext cx="4641198" cy="2362200"/>
          </a:xfrm>
        </p:spPr>
        <p:txBody>
          <a:bodyPr vert="horz" lIns="91440" tIns="45720" rIns="91440" bIns="45720" rtlCol="0">
            <a:noAutofit/>
          </a:bodyPr>
          <a:lstStyle/>
          <a:p>
            <a:pPr marL="0" indent="0">
              <a:lnSpc>
                <a:spcPct val="90000"/>
              </a:lnSpc>
              <a:buNone/>
            </a:pPr>
            <a:r>
              <a:rPr lang="en-US" sz="2000" dirty="0">
                <a:solidFill>
                  <a:srgbClr val="262626"/>
                </a:solidFill>
              </a:rPr>
              <a:t>“Motivational interviewing is a collaborative conversation style for strengthening a person’s own motivation and commitment to change.”</a:t>
            </a:r>
          </a:p>
          <a:p>
            <a:pPr marL="0" indent="0">
              <a:lnSpc>
                <a:spcPct val="90000"/>
              </a:lnSpc>
              <a:buNone/>
            </a:pPr>
            <a:endParaRPr lang="en-US" sz="2000" dirty="0">
              <a:solidFill>
                <a:srgbClr val="262626"/>
              </a:solidFill>
            </a:endParaRPr>
          </a:p>
          <a:p>
            <a:pPr marL="0" indent="0">
              <a:lnSpc>
                <a:spcPct val="90000"/>
              </a:lnSpc>
              <a:buNone/>
            </a:pPr>
            <a:r>
              <a:rPr lang="en-US" sz="2000" dirty="0">
                <a:solidFill>
                  <a:srgbClr val="262626"/>
                </a:solidFill>
              </a:rPr>
              <a:t>Miller &amp; Rollnick, 2013</a:t>
            </a:r>
          </a:p>
        </p:txBody>
      </p:sp>
    </p:spTree>
    <p:extLst>
      <p:ext uri="{BB962C8B-B14F-4D97-AF65-F5344CB8AC3E}">
        <p14:creationId xmlns:p14="http://schemas.microsoft.com/office/powerpoint/2010/main" val="2750991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B6DF8-3E80-46D2-AF7B-34843F62581A}"/>
              </a:ext>
            </a:extLst>
          </p:cNvPr>
          <p:cNvSpPr>
            <a:spLocks noGrp="1"/>
          </p:cNvSpPr>
          <p:nvPr>
            <p:ph type="title"/>
          </p:nvPr>
        </p:nvSpPr>
        <p:spPr>
          <a:xfrm>
            <a:off x="628650" y="365126"/>
            <a:ext cx="2419350" cy="1325563"/>
          </a:xfrm>
        </p:spPr>
        <p:txBody>
          <a:bodyPr/>
          <a:lstStyle/>
          <a:p>
            <a:r>
              <a:rPr lang="en-US" b="1" dirty="0">
                <a:solidFill>
                  <a:schemeClr val="bg1"/>
                </a:solidFill>
              </a:rPr>
              <a:t>M.I. Spirit</a:t>
            </a:r>
          </a:p>
        </p:txBody>
      </p:sp>
      <p:sp>
        <p:nvSpPr>
          <p:cNvPr id="3" name="Content Placeholder 2">
            <a:extLst>
              <a:ext uri="{FF2B5EF4-FFF2-40B4-BE49-F238E27FC236}">
                <a16:creationId xmlns:a16="http://schemas.microsoft.com/office/drawing/2014/main" id="{D464BBA9-798E-418B-8823-2316A930BDBA}"/>
              </a:ext>
            </a:extLst>
          </p:cNvPr>
          <p:cNvSpPr>
            <a:spLocks noGrp="1"/>
          </p:cNvSpPr>
          <p:nvPr>
            <p:ph idx="1"/>
          </p:nvPr>
        </p:nvSpPr>
        <p:spPr>
          <a:xfrm>
            <a:off x="4800600" y="685800"/>
            <a:ext cx="3886200" cy="2286000"/>
          </a:xfrm>
        </p:spPr>
        <p:txBody>
          <a:bodyPr/>
          <a:lstStyle/>
          <a:p>
            <a:pPr lvl="1">
              <a:lnSpc>
                <a:spcPct val="80000"/>
              </a:lnSpc>
              <a:buFont typeface="Arial" panose="020B0604020202020204" pitchFamily="34" charset="0"/>
              <a:buChar char="•"/>
              <a:defRPr/>
            </a:pPr>
            <a:r>
              <a:rPr lang="en-US" sz="3600" b="1" dirty="0">
                <a:solidFill>
                  <a:schemeClr val="bg1"/>
                </a:solidFill>
                <a:effectLst>
                  <a:outerShdw blurRad="38100" dist="38100" dir="2700000" algn="tl">
                    <a:srgbClr val="000000">
                      <a:alpha val="43137"/>
                    </a:srgbClr>
                  </a:outerShdw>
                </a:effectLst>
              </a:rPr>
              <a:t>Partnership, </a:t>
            </a:r>
          </a:p>
          <a:p>
            <a:pPr lvl="1">
              <a:lnSpc>
                <a:spcPct val="80000"/>
              </a:lnSpc>
              <a:buFont typeface="Arial" panose="020B0604020202020204" pitchFamily="34" charset="0"/>
              <a:buChar char="•"/>
              <a:defRPr/>
            </a:pPr>
            <a:r>
              <a:rPr lang="en-US" sz="3600" b="1" dirty="0">
                <a:solidFill>
                  <a:schemeClr val="bg1"/>
                </a:solidFill>
                <a:effectLst>
                  <a:outerShdw blurRad="38100" dist="38100" dir="2700000" algn="tl">
                    <a:srgbClr val="000000">
                      <a:alpha val="43137"/>
                    </a:srgbClr>
                  </a:outerShdw>
                </a:effectLst>
              </a:rPr>
              <a:t>Acceptance, </a:t>
            </a:r>
          </a:p>
          <a:p>
            <a:pPr lvl="1">
              <a:lnSpc>
                <a:spcPct val="80000"/>
              </a:lnSpc>
              <a:buFont typeface="Arial" panose="020B0604020202020204" pitchFamily="34" charset="0"/>
              <a:buChar char="•"/>
              <a:defRPr/>
            </a:pPr>
            <a:r>
              <a:rPr lang="en-US" sz="3600" b="1" dirty="0">
                <a:solidFill>
                  <a:schemeClr val="bg1"/>
                </a:solidFill>
                <a:effectLst>
                  <a:outerShdw blurRad="38100" dist="38100" dir="2700000" algn="tl">
                    <a:srgbClr val="000000">
                      <a:alpha val="43137"/>
                    </a:srgbClr>
                  </a:outerShdw>
                </a:effectLst>
              </a:rPr>
              <a:t>Compassion,</a:t>
            </a:r>
          </a:p>
          <a:p>
            <a:pPr lvl="1">
              <a:lnSpc>
                <a:spcPct val="80000"/>
              </a:lnSpc>
              <a:buFont typeface="Arial" panose="020B0604020202020204" pitchFamily="34" charset="0"/>
              <a:buChar char="•"/>
              <a:defRPr/>
            </a:pPr>
            <a:r>
              <a:rPr lang="en-US" sz="3600" b="1" dirty="0">
                <a:solidFill>
                  <a:schemeClr val="bg1"/>
                </a:solidFill>
                <a:effectLst>
                  <a:outerShdw blurRad="38100" dist="38100" dir="2700000" algn="tl">
                    <a:srgbClr val="000000">
                      <a:alpha val="43137"/>
                    </a:srgbClr>
                  </a:outerShdw>
                </a:effectLst>
              </a:rPr>
              <a:t> Empowerment</a:t>
            </a:r>
            <a:endParaRPr lang="en-US" dirty="0">
              <a:solidFill>
                <a:schemeClr val="bg1"/>
              </a:solidFill>
            </a:endParaRPr>
          </a:p>
        </p:txBody>
      </p:sp>
    </p:spTree>
    <p:extLst>
      <p:ext uri="{BB962C8B-B14F-4D97-AF65-F5344CB8AC3E}">
        <p14:creationId xmlns:p14="http://schemas.microsoft.com/office/powerpoint/2010/main" val="298546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6EBF-BB64-4552-A364-AC847A5BC806}"/>
              </a:ext>
            </a:extLst>
          </p:cNvPr>
          <p:cNvSpPr>
            <a:spLocks noGrp="1"/>
          </p:cNvSpPr>
          <p:nvPr>
            <p:ph type="title"/>
          </p:nvPr>
        </p:nvSpPr>
        <p:spPr/>
        <p:txBody>
          <a:bodyPr/>
          <a:lstStyle/>
          <a:p>
            <a:r>
              <a:rPr lang="en-US" dirty="0"/>
              <a:t>Readiness Ruler</a:t>
            </a:r>
          </a:p>
        </p:txBody>
      </p:sp>
      <p:pic>
        <p:nvPicPr>
          <p:cNvPr id="4" name="Content Placeholder 3">
            <a:extLst>
              <a:ext uri="{FF2B5EF4-FFF2-40B4-BE49-F238E27FC236}">
                <a16:creationId xmlns:a16="http://schemas.microsoft.com/office/drawing/2014/main" id="{73CEF29F-24D6-40C3-99AF-861C14344E02}"/>
              </a:ext>
            </a:extLst>
          </p:cNvPr>
          <p:cNvPicPr>
            <a:picLocks noGrp="1" noChangeAspect="1"/>
          </p:cNvPicPr>
          <p:nvPr>
            <p:ph idx="1"/>
          </p:nvPr>
        </p:nvPicPr>
        <p:blipFill>
          <a:blip r:embed="rId3"/>
          <a:stretch>
            <a:fillRect/>
          </a:stretch>
        </p:blipFill>
        <p:spPr>
          <a:xfrm>
            <a:off x="628650" y="1660209"/>
            <a:ext cx="7753350" cy="4456650"/>
          </a:xfrm>
          <a:prstGeom prst="rect">
            <a:avLst/>
          </a:prstGeom>
        </p:spPr>
      </p:pic>
    </p:spTree>
    <p:extLst>
      <p:ext uri="{BB962C8B-B14F-4D97-AF65-F5344CB8AC3E}">
        <p14:creationId xmlns:p14="http://schemas.microsoft.com/office/powerpoint/2010/main" val="3099404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960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B591269-5E8C-481E-835F-F70FB954BD07}"/>
              </a:ext>
            </a:extLst>
          </p:cNvPr>
          <p:cNvSpPr>
            <a:spLocks noGrp="1"/>
          </p:cNvSpPr>
          <p:nvPr>
            <p:ph type="title"/>
          </p:nvPr>
        </p:nvSpPr>
        <p:spPr/>
        <p:txBody>
          <a:bodyPr/>
          <a:lstStyle/>
          <a:p>
            <a:r>
              <a:rPr lang="en-US" dirty="0"/>
              <a:t> </a:t>
            </a:r>
          </a:p>
        </p:txBody>
      </p:sp>
      <p:pic>
        <p:nvPicPr>
          <p:cNvPr id="3" name="Picture 2" descr="A close up of a stereo&#10;&#10;Description automatically generated">
            <a:extLst>
              <a:ext uri="{FF2B5EF4-FFF2-40B4-BE49-F238E27FC236}">
                <a16:creationId xmlns:a16="http://schemas.microsoft.com/office/drawing/2014/main" id="{A509145F-FB6F-4214-BAE5-F6ADD9B67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3413438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171559" y="404708"/>
            <a:ext cx="1899682" cy="1307123"/>
          </a:xfrm>
        </p:spPr>
        <p:txBody>
          <a:bodyPr>
            <a:normAutofit/>
          </a:bodyPr>
          <a:lstStyle/>
          <a:p>
            <a:r>
              <a:rPr lang="en-US" sz="3100" dirty="0">
                <a:solidFill>
                  <a:srgbClr val="262626"/>
                </a:solidFill>
              </a:rPr>
              <a:t>Objectives</a:t>
            </a:r>
          </a:p>
        </p:txBody>
      </p:sp>
      <p:sp>
        <p:nvSpPr>
          <p:cNvPr id="2" name="Content Placeholder 1">
            <a:extLst>
              <a:ext uri="{FF2B5EF4-FFF2-40B4-BE49-F238E27FC236}">
                <a16:creationId xmlns:a16="http://schemas.microsoft.com/office/drawing/2014/main" id="{B04D26FC-88A5-4BE7-B8D0-46A2EEBFFBB3}"/>
              </a:ext>
            </a:extLst>
          </p:cNvPr>
          <p:cNvSpPr>
            <a:spLocks noGrp="1"/>
          </p:cNvSpPr>
          <p:nvPr>
            <p:ph idx="1"/>
          </p:nvPr>
        </p:nvSpPr>
        <p:spPr>
          <a:xfrm>
            <a:off x="4114800" y="1905000"/>
            <a:ext cx="4013201" cy="4563532"/>
          </a:xfrm>
        </p:spPr>
        <p:txBody>
          <a:bodyPr>
            <a:normAutofit/>
          </a:bodyPr>
          <a:lstStyle/>
          <a:p>
            <a:r>
              <a:rPr lang="en-US" dirty="0"/>
              <a:t>Participants will be able to define Indigenous Trauma Care</a:t>
            </a:r>
          </a:p>
          <a:p>
            <a:endParaRPr lang="en-US" dirty="0"/>
          </a:p>
          <a:p>
            <a:r>
              <a:rPr lang="en-US" dirty="0"/>
              <a:t>Participants will be able to connect histories of trauma and health outcomes</a:t>
            </a:r>
          </a:p>
          <a:p>
            <a:endParaRPr lang="en-US" dirty="0"/>
          </a:p>
          <a:p>
            <a:r>
              <a:rPr lang="en-US" dirty="0"/>
              <a:t>Participants will be able to identify skills that are effective in mitigating the impact of trauma and substance use disorders </a:t>
            </a:r>
          </a:p>
        </p:txBody>
      </p:sp>
      <p:pic>
        <p:nvPicPr>
          <p:cNvPr id="5" name="Picture 4">
            <a:extLst>
              <a:ext uri="{FF2B5EF4-FFF2-40B4-BE49-F238E27FC236}">
                <a16:creationId xmlns:a16="http://schemas.microsoft.com/office/drawing/2014/main" id="{B8E6BEFC-0F93-42DD-8308-0E2C8D0C4C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94238"/>
            <a:ext cx="4191000" cy="5486400"/>
          </a:xfrm>
          <a:prstGeom prst="rect">
            <a:avLst/>
          </a:prstGeom>
        </p:spPr>
      </p:pic>
    </p:spTree>
    <p:extLst>
      <p:ext uri="{BB962C8B-B14F-4D97-AF65-F5344CB8AC3E}">
        <p14:creationId xmlns:p14="http://schemas.microsoft.com/office/powerpoint/2010/main" val="2959122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86DC2-3434-4982-AE51-55DE50EB6579}"/>
              </a:ext>
            </a:extLst>
          </p:cNvPr>
          <p:cNvSpPr>
            <a:spLocks noGrp="1"/>
          </p:cNvSpPr>
          <p:nvPr>
            <p:ph type="title"/>
          </p:nvPr>
        </p:nvSpPr>
        <p:spPr>
          <a:xfrm>
            <a:off x="228600" y="152400"/>
            <a:ext cx="2419350" cy="1081089"/>
          </a:xfrm>
        </p:spPr>
        <p:txBody>
          <a:bodyPr>
            <a:normAutofit/>
          </a:bodyPr>
          <a:lstStyle/>
          <a:p>
            <a:r>
              <a:rPr lang="en-US" sz="3600" b="1" dirty="0">
                <a:latin typeface="Segoe UI"/>
                <a:cs typeface="Calibri Light"/>
              </a:rPr>
              <a:t>Culture is Medicine</a:t>
            </a:r>
            <a:endParaRPr lang="en-US" sz="3600" dirty="0"/>
          </a:p>
        </p:txBody>
      </p:sp>
    </p:spTree>
    <p:extLst>
      <p:ext uri="{BB962C8B-B14F-4D97-AF65-F5344CB8AC3E}">
        <p14:creationId xmlns:p14="http://schemas.microsoft.com/office/powerpoint/2010/main" val="4090073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A165D-DB08-4F5B-9FBA-3ABF6716CA39}"/>
              </a:ext>
            </a:extLst>
          </p:cNvPr>
          <p:cNvSpPr>
            <a:spLocks noGrp="1"/>
          </p:cNvSpPr>
          <p:nvPr>
            <p:ph type="title"/>
          </p:nvPr>
        </p:nvSpPr>
        <p:spPr>
          <a:xfrm>
            <a:off x="629841" y="457200"/>
            <a:ext cx="2949178" cy="838200"/>
          </a:xfrm>
        </p:spPr>
        <p:txBody>
          <a:bodyPr/>
          <a:lstStyle/>
          <a:p>
            <a:r>
              <a:rPr lang="en-US" dirty="0"/>
              <a:t>COMMUNITY CARE IN INDIAN COUNTRY</a:t>
            </a:r>
            <a:endParaRPr lang="en-US" b="0" dirty="0">
              <a:effectLst/>
            </a:endParaRPr>
          </a:p>
        </p:txBody>
      </p:sp>
      <p:sp>
        <p:nvSpPr>
          <p:cNvPr id="3" name="Content Placeholder 2">
            <a:extLst>
              <a:ext uri="{FF2B5EF4-FFF2-40B4-BE49-F238E27FC236}">
                <a16:creationId xmlns:a16="http://schemas.microsoft.com/office/drawing/2014/main" id="{AAE28F58-EAC2-42BC-B4FE-0B8583B7ABEF}"/>
              </a:ext>
            </a:extLst>
          </p:cNvPr>
          <p:cNvSpPr>
            <a:spLocks noGrp="1"/>
          </p:cNvSpPr>
          <p:nvPr>
            <p:ph idx="1"/>
          </p:nvPr>
        </p:nvSpPr>
        <p:spPr>
          <a:xfrm>
            <a:off x="4876801" y="992187"/>
            <a:ext cx="3962400" cy="4873625"/>
          </a:xfrm>
        </p:spPr>
        <p:txBody>
          <a:bodyPr/>
          <a:lstStyle/>
          <a:p>
            <a:r>
              <a:rPr lang="en-US" dirty="0"/>
              <a:t>CONNECTION &amp; BELONGING</a:t>
            </a:r>
          </a:p>
          <a:p>
            <a:pPr lvl="1"/>
            <a:r>
              <a:rPr lang="en-US" dirty="0"/>
              <a:t>CULTURAL CONNECTION</a:t>
            </a:r>
          </a:p>
          <a:p>
            <a:pPr lvl="1"/>
            <a:r>
              <a:rPr lang="en-US" dirty="0"/>
              <a:t>ANCESTRAL CONNECTION</a:t>
            </a:r>
          </a:p>
          <a:p>
            <a:pPr lvl="1"/>
            <a:r>
              <a:rPr lang="en-US" dirty="0"/>
              <a:t>LAND CONNECTION</a:t>
            </a:r>
          </a:p>
          <a:p>
            <a:pPr lvl="1"/>
            <a:r>
              <a:rPr lang="en-US" dirty="0"/>
              <a:t>COMMUNITY CONNECTION</a:t>
            </a:r>
          </a:p>
          <a:p>
            <a:r>
              <a:rPr lang="en-US" dirty="0"/>
              <a:t>SACRED SPACE</a:t>
            </a:r>
          </a:p>
          <a:p>
            <a:r>
              <a:rPr lang="en-US" dirty="0"/>
              <a:t>STORYTELLING/STORY LISTENING</a:t>
            </a:r>
          </a:p>
          <a:p>
            <a:r>
              <a:rPr lang="en-US" dirty="0"/>
              <a:t>PRAYER/MINDFULNESS/CONTEMPLATION/MEDITATION</a:t>
            </a:r>
          </a:p>
          <a:p>
            <a:r>
              <a:rPr lang="en-US" dirty="0"/>
              <a:t>CREATE</a:t>
            </a:r>
            <a:endParaRPr lang="en-US" b="0" dirty="0">
              <a:effectLst/>
            </a:endParaRPr>
          </a:p>
          <a:p>
            <a:endParaRPr lang="en-US" b="0" dirty="0">
              <a:effectLst/>
            </a:endParaRPr>
          </a:p>
          <a:p>
            <a:endParaRPr lang="en-US" b="0" dirty="0">
              <a:effectLst/>
            </a:endParaRPr>
          </a:p>
          <a:p>
            <a:endParaRPr lang="en-US" b="0" dirty="0">
              <a:effectLst/>
            </a:endParaRPr>
          </a:p>
          <a:p>
            <a:endParaRPr lang="en-US" b="0" dirty="0">
              <a:effectLst/>
            </a:endParaRPr>
          </a:p>
          <a:p>
            <a:endParaRPr lang="en-US" dirty="0"/>
          </a:p>
        </p:txBody>
      </p:sp>
    </p:spTree>
    <p:extLst>
      <p:ext uri="{BB962C8B-B14F-4D97-AF65-F5344CB8AC3E}">
        <p14:creationId xmlns:p14="http://schemas.microsoft.com/office/powerpoint/2010/main" val="1007479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4000" b="-2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616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1551" y="982132"/>
            <a:ext cx="7200897" cy="1303867"/>
          </a:xfrm>
        </p:spPr>
        <p:txBody>
          <a:bodyPr vert="horz" lIns="91440" tIns="45720" rIns="91440" bIns="45720" rtlCol="0" anchor="ctr">
            <a:normAutofit/>
          </a:bodyPr>
          <a:lstStyle/>
          <a:p>
            <a:r>
              <a:rPr lang="en-US" sz="4400" dirty="0">
                <a:solidFill>
                  <a:schemeClr val="bg1"/>
                </a:solidFill>
              </a:rPr>
              <a:t>What is trauma?</a:t>
            </a:r>
          </a:p>
        </p:txBody>
      </p:sp>
      <p:sp>
        <p:nvSpPr>
          <p:cNvPr id="3" name="Content Placeholder 2"/>
          <p:cNvSpPr>
            <a:spLocks noGrp="1"/>
          </p:cNvSpPr>
          <p:nvPr>
            <p:ph sz="half" idx="1"/>
          </p:nvPr>
        </p:nvSpPr>
        <p:spPr>
          <a:xfrm>
            <a:off x="971550" y="2556932"/>
            <a:ext cx="7200897" cy="3318936"/>
          </a:xfrm>
        </p:spPr>
        <p:txBody>
          <a:bodyPr vert="horz" lIns="91440" tIns="45720" rIns="91440" bIns="45720" rtlCol="0" anchor="t">
            <a:normAutofit/>
          </a:bodyPr>
          <a:lstStyle/>
          <a:p>
            <a:pPr marL="0" indent="0">
              <a:buNone/>
            </a:pPr>
            <a:r>
              <a:rPr lang="en-US" dirty="0">
                <a:solidFill>
                  <a:schemeClr val="bg1"/>
                </a:solidFill>
              </a:rPr>
              <a:t>“Using trauma terminology implies that the individual is responsible for the response, rather than the broader systemic force caused by the state’s abuse of power” </a:t>
            </a:r>
          </a:p>
          <a:p>
            <a:pPr marL="0" indent="0">
              <a:buNone/>
            </a:pPr>
            <a:r>
              <a:rPr lang="en-US" dirty="0">
                <a:solidFill>
                  <a:schemeClr val="bg1"/>
                </a:solidFill>
              </a:rPr>
              <a:t>	Linklater, 2014</a:t>
            </a:r>
          </a:p>
        </p:txBody>
      </p:sp>
    </p:spTree>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240" y="533400"/>
            <a:ext cx="4210050" cy="822960"/>
          </a:xfrm>
        </p:spPr>
        <p:txBody>
          <a:bodyPr>
            <a:normAutofit/>
          </a:bodyPr>
          <a:lstStyle/>
          <a:p>
            <a:r>
              <a:rPr lang="en-US" sz="4000" b="1" dirty="0">
                <a:solidFill>
                  <a:schemeClr val="bg1"/>
                </a:solidFill>
              </a:rPr>
              <a:t>Types of trauma</a:t>
            </a:r>
          </a:p>
        </p:txBody>
      </p:sp>
      <p:sp>
        <p:nvSpPr>
          <p:cNvPr id="3" name="Content Placeholder 2"/>
          <p:cNvSpPr>
            <a:spLocks noGrp="1"/>
          </p:cNvSpPr>
          <p:nvPr>
            <p:ph idx="1"/>
          </p:nvPr>
        </p:nvSpPr>
        <p:spPr>
          <a:xfrm>
            <a:off x="396240" y="3040061"/>
            <a:ext cx="6991350" cy="3284539"/>
          </a:xfrm>
        </p:spPr>
        <p:txBody>
          <a:bodyPr>
            <a:normAutofit/>
          </a:bodyPr>
          <a:lstStyle/>
          <a:p>
            <a:r>
              <a:rPr lang="en-US" sz="3200" dirty="0">
                <a:solidFill>
                  <a:schemeClr val="bg1"/>
                </a:solidFill>
              </a:rPr>
              <a:t>Acute trauma</a:t>
            </a:r>
          </a:p>
          <a:p>
            <a:r>
              <a:rPr lang="en-US" sz="3200" dirty="0">
                <a:solidFill>
                  <a:schemeClr val="bg1"/>
                </a:solidFill>
              </a:rPr>
              <a:t>Repetitive trauma</a:t>
            </a:r>
          </a:p>
          <a:p>
            <a:r>
              <a:rPr lang="en-US" sz="3200" dirty="0">
                <a:solidFill>
                  <a:schemeClr val="bg1"/>
                </a:solidFill>
              </a:rPr>
              <a:t>Complex trauma</a:t>
            </a:r>
          </a:p>
          <a:p>
            <a:r>
              <a:rPr lang="en-US" sz="3200" dirty="0">
                <a:solidFill>
                  <a:schemeClr val="bg1"/>
                </a:solidFill>
              </a:rPr>
              <a:t>Developmental trauma</a:t>
            </a:r>
          </a:p>
          <a:p>
            <a:r>
              <a:rPr lang="en-US" sz="3200" dirty="0">
                <a:solidFill>
                  <a:schemeClr val="bg1"/>
                </a:solidFill>
              </a:rPr>
              <a:t>Vicarious trauma</a:t>
            </a:r>
          </a:p>
          <a:p>
            <a:r>
              <a:rPr lang="en-US" sz="3200" dirty="0">
                <a:solidFill>
                  <a:schemeClr val="bg1"/>
                </a:solidFill>
              </a:rPr>
              <a:t>Cultural, Historical Intergenerational</a:t>
            </a:r>
          </a:p>
        </p:txBody>
      </p:sp>
    </p:spTree>
    <p:extLst>
      <p:ext uri="{BB962C8B-B14F-4D97-AF65-F5344CB8AC3E}">
        <p14:creationId xmlns:p14="http://schemas.microsoft.com/office/powerpoint/2010/main" val="3087606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9E491-5267-4756-9AD1-3E38DB815767}"/>
              </a:ext>
            </a:extLst>
          </p:cNvPr>
          <p:cNvSpPr>
            <a:spLocks noGrp="1"/>
          </p:cNvSpPr>
          <p:nvPr>
            <p:ph type="title"/>
          </p:nvPr>
        </p:nvSpPr>
        <p:spPr>
          <a:xfrm>
            <a:off x="304800" y="228600"/>
            <a:ext cx="2520579" cy="1303867"/>
          </a:xfrm>
        </p:spPr>
        <p:txBody>
          <a:bodyPr>
            <a:normAutofit/>
          </a:bodyPr>
          <a:lstStyle/>
          <a:p>
            <a:pPr>
              <a:lnSpc>
                <a:spcPct val="90000"/>
              </a:lnSpc>
            </a:pPr>
            <a:r>
              <a:rPr lang="en-US" b="1" dirty="0">
                <a:solidFill>
                  <a:schemeClr val="bg1"/>
                </a:solidFill>
                <a:cs typeface="Calibri Light"/>
              </a:rPr>
              <a:t>Vicarious Trauma</a:t>
            </a:r>
            <a:endParaRPr lang="en-US" b="1" dirty="0">
              <a:solidFill>
                <a:schemeClr val="bg1"/>
              </a:solidFill>
            </a:endParaRPr>
          </a:p>
        </p:txBody>
      </p:sp>
      <p:sp>
        <p:nvSpPr>
          <p:cNvPr id="3" name="Content Placeholder 2">
            <a:extLst>
              <a:ext uri="{FF2B5EF4-FFF2-40B4-BE49-F238E27FC236}">
                <a16:creationId xmlns:a16="http://schemas.microsoft.com/office/drawing/2014/main" id="{A96CF818-4404-46AB-ABF4-CD0D42F78A4F}"/>
              </a:ext>
            </a:extLst>
          </p:cNvPr>
          <p:cNvSpPr>
            <a:spLocks noGrp="1"/>
          </p:cNvSpPr>
          <p:nvPr>
            <p:ph idx="1"/>
          </p:nvPr>
        </p:nvSpPr>
        <p:spPr>
          <a:xfrm>
            <a:off x="5943600" y="2912534"/>
            <a:ext cx="2520578" cy="3318936"/>
          </a:xfrm>
        </p:spPr>
        <p:txBody>
          <a:bodyPr vert="horz" lIns="91440" tIns="45720" rIns="91440" bIns="45720" rtlCol="0">
            <a:normAutofit/>
          </a:bodyPr>
          <a:lstStyle/>
          <a:p>
            <a:pPr marL="0" indent="0">
              <a:lnSpc>
                <a:spcPct val="90000"/>
              </a:lnSpc>
              <a:buNone/>
            </a:pPr>
            <a:r>
              <a:rPr lang="en-US" sz="1900" dirty="0">
                <a:solidFill>
                  <a:schemeClr val="bg1"/>
                </a:solidFill>
                <a:ea typeface="+mn-lt"/>
                <a:cs typeface="+mn-lt"/>
              </a:rPr>
              <a:t>Is the emotional residue of exposure that counselors have from working with people as they are hearing their </a:t>
            </a:r>
            <a:r>
              <a:rPr lang="en-US" sz="1900" b="1" dirty="0">
                <a:solidFill>
                  <a:schemeClr val="bg1"/>
                </a:solidFill>
                <a:ea typeface="+mn-lt"/>
                <a:cs typeface="+mn-lt"/>
              </a:rPr>
              <a:t>trauma</a:t>
            </a:r>
            <a:r>
              <a:rPr lang="en-US" sz="1900" dirty="0">
                <a:solidFill>
                  <a:schemeClr val="bg1"/>
                </a:solidFill>
                <a:ea typeface="+mn-lt"/>
                <a:cs typeface="+mn-lt"/>
              </a:rPr>
              <a:t> stories and become witnesses to the pain, fear, and terror that </a:t>
            </a:r>
            <a:r>
              <a:rPr lang="en-US" sz="1900" b="1" dirty="0">
                <a:solidFill>
                  <a:schemeClr val="bg1"/>
                </a:solidFill>
                <a:ea typeface="+mn-lt"/>
                <a:cs typeface="+mn-lt"/>
              </a:rPr>
              <a:t>trauma</a:t>
            </a:r>
            <a:r>
              <a:rPr lang="en-US" sz="1900" dirty="0">
                <a:solidFill>
                  <a:schemeClr val="bg1"/>
                </a:solidFill>
                <a:ea typeface="+mn-lt"/>
                <a:cs typeface="+mn-lt"/>
              </a:rPr>
              <a:t> survivors have endured. </a:t>
            </a:r>
          </a:p>
          <a:p>
            <a:pPr marL="0" indent="0">
              <a:lnSpc>
                <a:spcPct val="90000"/>
              </a:lnSpc>
              <a:buNone/>
            </a:pPr>
            <a:endParaRPr lang="en-US" sz="1900" dirty="0">
              <a:solidFill>
                <a:schemeClr val="bg1"/>
              </a:solidFill>
              <a:ea typeface="+mn-lt"/>
              <a:cs typeface="+mn-lt"/>
            </a:endParaRPr>
          </a:p>
          <a:p>
            <a:pPr marL="0" indent="0">
              <a:lnSpc>
                <a:spcPct val="90000"/>
              </a:lnSpc>
              <a:buNone/>
            </a:pPr>
            <a:endParaRPr lang="en-US" sz="1900" dirty="0">
              <a:cs typeface="Calibri" panose="020F0502020204030204"/>
            </a:endParaRPr>
          </a:p>
        </p:txBody>
      </p:sp>
    </p:spTree>
    <p:extLst>
      <p:ext uri="{BB962C8B-B14F-4D97-AF65-F5344CB8AC3E}">
        <p14:creationId xmlns:p14="http://schemas.microsoft.com/office/powerpoint/2010/main" val="161158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43401" y="30480"/>
            <a:ext cx="4191000" cy="1303866"/>
          </a:xfrm>
        </p:spPr>
        <p:txBody>
          <a:bodyPr vert="horz" lIns="91440" tIns="45720" rIns="91440" bIns="45720" rtlCol="0" anchor="ctr">
            <a:normAutofit/>
          </a:bodyPr>
          <a:lstStyle/>
          <a:p>
            <a:r>
              <a:rPr lang="en-US" sz="4400" dirty="0">
                <a:solidFill>
                  <a:schemeClr val="bg1"/>
                </a:solidFill>
              </a:rPr>
              <a:t>Historical Trauma</a:t>
            </a:r>
          </a:p>
        </p:txBody>
      </p:sp>
      <p:sp>
        <p:nvSpPr>
          <p:cNvPr id="3" name="Content Placeholder 2"/>
          <p:cNvSpPr>
            <a:spLocks noGrp="1"/>
          </p:cNvSpPr>
          <p:nvPr>
            <p:ph sz="half" idx="1"/>
          </p:nvPr>
        </p:nvSpPr>
        <p:spPr>
          <a:xfrm>
            <a:off x="956310" y="4724400"/>
            <a:ext cx="7200897" cy="1837268"/>
          </a:xfrm>
        </p:spPr>
        <p:txBody>
          <a:bodyPr vert="horz" lIns="91440" tIns="45720" rIns="91440" bIns="45720" rtlCol="0" anchor="t">
            <a:normAutofit/>
          </a:bodyPr>
          <a:lstStyle/>
          <a:p>
            <a:pPr marL="0" indent="0">
              <a:buNone/>
            </a:pPr>
            <a:r>
              <a:rPr lang="en-US" dirty="0">
                <a:solidFill>
                  <a:schemeClr val="bg1"/>
                </a:solidFill>
              </a:rPr>
              <a:t>Historical trauma - Cumulative emotional and psychological wounding from massive group trauma across generations, including lifespan.</a:t>
            </a:r>
          </a:p>
          <a:p>
            <a:pPr marL="0" indent="0">
              <a:buNone/>
            </a:pPr>
            <a:r>
              <a:rPr lang="en-US" dirty="0">
                <a:solidFill>
                  <a:schemeClr val="bg1"/>
                </a:solidFill>
              </a:rPr>
              <a:t>(Brave Heart, 2004) </a:t>
            </a:r>
          </a:p>
        </p:txBody>
      </p:sp>
    </p:spTree>
    <p:extLst>
      <p:ext uri="{BB962C8B-B14F-4D97-AF65-F5344CB8AC3E}">
        <p14:creationId xmlns:p14="http://schemas.microsoft.com/office/powerpoint/2010/main" val="79044956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773102-9580-4D48-B0C2-22565A6F4E9C}"/>
              </a:ext>
            </a:extLst>
          </p:cNvPr>
          <p:cNvPicPr>
            <a:picLocks noChangeAspect="1"/>
          </p:cNvPicPr>
          <p:nvPr/>
        </p:nvPicPr>
        <p:blipFill>
          <a:blip r:embed="rId3"/>
          <a:stretch>
            <a:fillRect/>
          </a:stretch>
        </p:blipFill>
        <p:spPr>
          <a:xfrm>
            <a:off x="0" y="-1"/>
            <a:ext cx="9144000" cy="6917635"/>
          </a:xfrm>
          <a:prstGeom prst="rect">
            <a:avLst/>
          </a:prstGeom>
        </p:spPr>
      </p:pic>
    </p:spTree>
    <p:extLst>
      <p:ext uri="{BB962C8B-B14F-4D97-AF65-F5344CB8AC3E}">
        <p14:creationId xmlns:p14="http://schemas.microsoft.com/office/powerpoint/2010/main" val="3468701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67400" y="3429000"/>
            <a:ext cx="2895600" cy="1981200"/>
          </a:xfrm>
        </p:spPr>
        <p:txBody>
          <a:bodyPr>
            <a:normAutofit/>
          </a:bodyPr>
          <a:lstStyle/>
          <a:p>
            <a:r>
              <a:rPr lang="en-US" b="1" dirty="0">
                <a:solidFill>
                  <a:srgbClr val="480431"/>
                </a:solidFill>
              </a:rPr>
              <a:t>Our bodies are designed to remember danger</a:t>
            </a:r>
          </a:p>
        </p:txBody>
      </p:sp>
      <p:sp>
        <p:nvSpPr>
          <p:cNvPr id="3" name="Content Placeholder 2"/>
          <p:cNvSpPr>
            <a:spLocks noGrp="1"/>
          </p:cNvSpPr>
          <p:nvPr>
            <p:ph sz="half" idx="1"/>
          </p:nvPr>
        </p:nvSpPr>
        <p:spPr>
          <a:xfrm>
            <a:off x="477982" y="6248400"/>
            <a:ext cx="8285018" cy="443980"/>
          </a:xfrm>
        </p:spPr>
        <p:txBody>
          <a:bodyPr/>
          <a:lstStyle/>
          <a:p>
            <a:pPr marL="0" indent="0" algn="ctr">
              <a:buNone/>
            </a:pPr>
            <a:r>
              <a:rPr lang="en-US" sz="2000" b="1" dirty="0"/>
              <a:t>Each of us begins to maintain a database of threats in the environment.</a:t>
            </a:r>
          </a:p>
          <a:p>
            <a:endParaRPr lang="en-US" dirty="0"/>
          </a:p>
        </p:txBody>
      </p:sp>
    </p:spTree>
    <p:extLst>
      <p:ext uri="{BB962C8B-B14F-4D97-AF65-F5344CB8AC3E}">
        <p14:creationId xmlns:p14="http://schemas.microsoft.com/office/powerpoint/2010/main" val="1811495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Text Box 3"/>
          <p:cNvSpPr txBox="1">
            <a:spLocks noChangeArrowheads="1"/>
          </p:cNvSpPr>
          <p:nvPr/>
        </p:nvSpPr>
        <p:spPr bwMode="auto">
          <a:xfrm>
            <a:off x="571500" y="152400"/>
            <a:ext cx="8001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defRPr/>
            </a:pPr>
            <a:r>
              <a:rPr lang="en-US" sz="3600" b="1" dirty="0">
                <a:solidFill>
                  <a:schemeClr val="tx1">
                    <a:lumMod val="50000"/>
                    <a:lumOff val="50000"/>
                  </a:schemeClr>
                </a:solidFill>
              </a:rPr>
              <a:t>ANCIENT SURVIVAL RESPONSES </a:t>
            </a:r>
          </a:p>
          <a:p>
            <a:pPr algn="ctr" eaLnBrk="0" hangingPunct="0">
              <a:defRPr/>
            </a:pPr>
            <a:r>
              <a:rPr lang="en-US" sz="2800" b="1" dirty="0">
                <a:solidFill>
                  <a:schemeClr val="tx1">
                    <a:lumMod val="50000"/>
                    <a:lumOff val="50000"/>
                  </a:schemeClr>
                </a:solidFill>
              </a:rPr>
              <a:t>TO LIFE THREATENING CIRCUMSTANCES</a:t>
            </a:r>
          </a:p>
          <a:p>
            <a:pPr algn="ctr" eaLnBrk="0" hangingPunct="0">
              <a:defRPr/>
            </a:pPr>
            <a:r>
              <a:rPr lang="en-US" sz="1200" dirty="0" err="1"/>
              <a:t>Bracha</a:t>
            </a:r>
            <a:r>
              <a:rPr lang="en-US" sz="1200" dirty="0"/>
              <a:t>, H. (2004). Freeze, flight, fight, fright, faint: Adaptationist perspectives on the acute stress response system. </a:t>
            </a:r>
            <a:r>
              <a:rPr lang="en-US" sz="1200" i="1" dirty="0"/>
              <a:t>CNS Spectrums,</a:t>
            </a:r>
            <a:r>
              <a:rPr lang="en-US" sz="1200" dirty="0"/>
              <a:t> </a:t>
            </a:r>
            <a:r>
              <a:rPr lang="en-US" sz="1200" i="1" dirty="0"/>
              <a:t>9</a:t>
            </a:r>
            <a:r>
              <a:rPr lang="en-US" sz="1200" dirty="0"/>
              <a:t>(9), 679-685.</a:t>
            </a:r>
            <a:endParaRPr lang="en-US" sz="1200" b="1" dirty="0">
              <a:solidFill>
                <a:schemeClr val="tx1">
                  <a:lumMod val="50000"/>
                  <a:lumOff val="50000"/>
                </a:schemeClr>
              </a:solidFill>
            </a:endParaRPr>
          </a:p>
        </p:txBody>
      </p:sp>
      <p:pic>
        <p:nvPicPr>
          <p:cNvPr id="2" name="Picture 1"/>
          <p:cNvPicPr>
            <a:picLocks noChangeAspect="1"/>
          </p:cNvPicPr>
          <p:nvPr/>
        </p:nvPicPr>
        <p:blipFill>
          <a:blip r:embed="rId3"/>
          <a:stretch>
            <a:fillRect/>
          </a:stretch>
        </p:blipFill>
        <p:spPr>
          <a:xfrm>
            <a:off x="762000" y="1598950"/>
            <a:ext cx="7543800" cy="5029200"/>
          </a:xfrm>
          <a:prstGeom prst="rect">
            <a:avLst/>
          </a:prstGeom>
        </p:spPr>
      </p:pic>
    </p:spTree>
    <p:extLst>
      <p:ext uri="{BB962C8B-B14F-4D97-AF65-F5344CB8AC3E}">
        <p14:creationId xmlns:p14="http://schemas.microsoft.com/office/powerpoint/2010/main" val="2719892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941</TotalTime>
  <Words>3053</Words>
  <Application>Microsoft Office PowerPoint</Application>
  <PresentationFormat>On-screen Show (4:3)</PresentationFormat>
  <Paragraphs>231</Paragraphs>
  <Slides>22</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Courier New</vt:lpstr>
      <vt:lpstr>Segoe UI</vt:lpstr>
      <vt:lpstr>Wingdings</vt:lpstr>
      <vt:lpstr>Office Theme</vt:lpstr>
      <vt:lpstr>Trauma and Drama: Responding to Trauma in Care</vt:lpstr>
      <vt:lpstr>Objectives</vt:lpstr>
      <vt:lpstr>What is trauma?</vt:lpstr>
      <vt:lpstr>Types of trauma</vt:lpstr>
      <vt:lpstr>Vicarious Trauma</vt:lpstr>
      <vt:lpstr>Historical Trauma</vt:lpstr>
      <vt:lpstr>PowerPoint Presentation</vt:lpstr>
      <vt:lpstr>Our bodies are designed to remember danger</vt:lpstr>
      <vt:lpstr>PowerPoint Presentation</vt:lpstr>
      <vt:lpstr>Social effects of trauma</vt:lpstr>
      <vt:lpstr>INITIAL REACTIONS TO TRAUMA CAN INCLUDE</vt:lpstr>
      <vt:lpstr>Cognitions and Trauma</vt:lpstr>
      <vt:lpstr>Using Information About Biology and Trauma</vt:lpstr>
      <vt:lpstr>What Works</vt:lpstr>
      <vt:lpstr>Motivational Interviewing </vt:lpstr>
      <vt:lpstr>M.I. Spirit</vt:lpstr>
      <vt:lpstr>Readiness Ruler</vt:lpstr>
      <vt:lpstr>PowerPoint Presentation</vt:lpstr>
      <vt:lpstr> </vt:lpstr>
      <vt:lpstr>Culture is Medicine</vt:lpstr>
      <vt:lpstr>COMMUNITY CARE IN INDIAN COUNTRY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Trauma and “Addiction" in Indian Country</dc:title>
  <dc:creator>Danica Brown</dc:creator>
  <cp:lastModifiedBy>Ticey Mason</cp:lastModifiedBy>
  <cp:revision>30</cp:revision>
  <dcterms:created xsi:type="dcterms:W3CDTF">2020-09-04T17:17:34Z</dcterms:created>
  <dcterms:modified xsi:type="dcterms:W3CDTF">2023-07-19T19:25:26Z</dcterms:modified>
</cp:coreProperties>
</file>