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0" r:id="rId5"/>
    <p:sldMasterId id="2147483758" r:id="rId6"/>
  </p:sldMasterIdLst>
  <p:notesMasterIdLst>
    <p:notesMasterId r:id="rId43"/>
  </p:notesMasterIdLst>
  <p:handoutMasterIdLst>
    <p:handoutMasterId r:id="rId44"/>
  </p:handoutMasterIdLst>
  <p:sldIdLst>
    <p:sldId id="445" r:id="rId7"/>
    <p:sldId id="459" r:id="rId8"/>
    <p:sldId id="458" r:id="rId9"/>
    <p:sldId id="460" r:id="rId10"/>
    <p:sldId id="461" r:id="rId11"/>
    <p:sldId id="462" r:id="rId12"/>
    <p:sldId id="463" r:id="rId13"/>
    <p:sldId id="465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  <p:sldId id="481" r:id="rId30"/>
    <p:sldId id="482" r:id="rId31"/>
    <p:sldId id="483" r:id="rId32"/>
    <p:sldId id="484" r:id="rId33"/>
    <p:sldId id="485" r:id="rId34"/>
    <p:sldId id="486" r:id="rId35"/>
    <p:sldId id="487" r:id="rId36"/>
    <p:sldId id="488" r:id="rId37"/>
    <p:sldId id="489" r:id="rId38"/>
    <p:sldId id="490" r:id="rId39"/>
    <p:sldId id="491" r:id="rId40"/>
    <p:sldId id="492" r:id="rId41"/>
    <p:sldId id="457" r:id="rId42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999999"/>
    <a:srgbClr val="FF0000"/>
    <a:srgbClr val="66FF66"/>
    <a:srgbClr val="66CCFF"/>
    <a:srgbClr val="00FFFF"/>
    <a:srgbClr val="66FF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564" autoAdjust="0"/>
  </p:normalViewPr>
  <p:slideViewPr>
    <p:cSldViewPr>
      <p:cViewPr varScale="1">
        <p:scale>
          <a:sx n="101" d="100"/>
          <a:sy n="101" d="100"/>
        </p:scale>
        <p:origin x="13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8B84929-A3B3-41CE-B3AD-2982649C4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9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775F6A1-DA34-44C4-95BF-4A57A50EF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7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85AF7-42EF-4F17-99CE-90056EF898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6406" y="762000"/>
            <a:ext cx="82296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6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3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58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Content and RollnScroll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3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62400"/>
            <a:ext cx="8229600" cy="21637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>
              <a:buNone/>
              <a:defRPr sz="1400"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1400">
                <a:latin typeface="Courier New" pitchFamily="49" charset="0"/>
                <a:cs typeface="Courier New" pitchFamily="49" charset="0"/>
              </a:defRPr>
            </a:lvl2pPr>
            <a:lvl3pPr marL="914400" indent="0">
              <a:buNone/>
              <a:defRPr sz="1400">
                <a:latin typeface="Courier New" pitchFamily="49" charset="0"/>
                <a:cs typeface="Courier New" pitchFamily="49" charset="0"/>
              </a:defRPr>
            </a:lvl3pPr>
            <a:lvl4pPr marL="1371600" indent="0">
              <a:buNone/>
              <a:defRPr sz="1400">
                <a:latin typeface="Courier New" pitchFamily="49" charset="0"/>
                <a:cs typeface="Courier New" pitchFamily="49" charset="0"/>
              </a:defRPr>
            </a:lvl4pPr>
            <a:lvl5pPr marL="1828800" indent="0">
              <a:buNone/>
              <a:defRPr sz="1400">
                <a:latin typeface="Courier New" pitchFamily="49" charset="0"/>
                <a:cs typeface="Courier New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3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53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F2A5F-C96B-4199-803F-AC75D9CC4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2667000"/>
            <a:ext cx="8153400" cy="3276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000000"/>
                </a:solidFill>
              </a:defRPr>
            </a:lvl1pPr>
            <a:lvl2pPr marL="457200" indent="0">
              <a:buFont typeface="Arial" pitchFamily="34" charset="0"/>
              <a:buNone/>
              <a:defRPr/>
            </a:lvl2pPr>
            <a:lvl3pPr marL="914400" indent="0">
              <a:buFont typeface="Arial" pitchFamily="34" charset="0"/>
              <a:buNone/>
              <a:defRPr/>
            </a:lvl3pPr>
            <a:lvl4pPr marL="1371600" indent="0">
              <a:buFont typeface="Arial" pitchFamily="34" charset="0"/>
              <a:buNone/>
              <a:defRPr/>
            </a:lvl4pPr>
            <a:lvl5pPr marL="18288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59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85AF7-42EF-4F17-99CE-90056EF898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Arial" pitchFamily="34" charset="0"/>
              <a:buChar char="•"/>
              <a:defRPr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2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85AF7-42EF-4F17-99CE-90056EF898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800"/>
            </a:lvl1pPr>
            <a:lvl2pPr marL="742950" indent="-285750">
              <a:buFont typeface="Arial" pitchFamily="34" charset="0"/>
              <a:buChar char="•"/>
              <a:defRPr sz="2400"/>
            </a:lvl2pPr>
            <a:lvl3pPr marL="1143000" indent="-228600">
              <a:buFont typeface="Arial" pitchFamily="34" charset="0"/>
              <a:buChar char="•"/>
              <a:defRPr sz="2000"/>
            </a:lvl3pPr>
            <a:lvl4pPr marL="1600200" indent="-228600">
              <a:buFont typeface="Arial" pitchFamily="34" charset="0"/>
              <a:buChar char="•"/>
              <a:defRPr sz="1800"/>
            </a:lvl4pPr>
            <a:lvl5pPr marL="2057400" indent="-22860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800"/>
            </a:lvl1pPr>
            <a:lvl2pPr marL="742950" indent="-285750">
              <a:buFont typeface="Arial" pitchFamily="34" charset="0"/>
              <a:buChar char="•"/>
              <a:defRPr sz="2400"/>
            </a:lvl2pPr>
            <a:lvl3pPr marL="1143000" indent="-228600">
              <a:buFont typeface="Arial" pitchFamily="34" charset="0"/>
              <a:buChar char="•"/>
              <a:defRPr sz="2000"/>
            </a:lvl3pPr>
            <a:lvl4pPr marL="1600200" indent="-228600">
              <a:buFont typeface="Arial" pitchFamily="34" charset="0"/>
              <a:buChar char="•"/>
              <a:defRPr sz="1800"/>
            </a:lvl4pPr>
            <a:lvl5pPr marL="2057400" indent="-22860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0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85AF7-42EF-4F17-99CE-90056EF898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336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800"/>
            </a:lvl1pPr>
            <a:lvl2pPr marL="742950" indent="-285750">
              <a:buFont typeface="Arial" pitchFamily="34" charset="0"/>
              <a:buChar char="•"/>
              <a:defRPr sz="2400"/>
            </a:lvl2pPr>
            <a:lvl3pPr marL="1143000" indent="-228600">
              <a:buFont typeface="Arial" pitchFamily="34" charset="0"/>
              <a:buChar char="•"/>
              <a:defRPr sz="2000"/>
            </a:lvl3pPr>
            <a:lvl4pPr marL="1600200" indent="-228600">
              <a:buFont typeface="Arial" pitchFamily="34" charset="0"/>
              <a:buChar char="•"/>
              <a:defRPr sz="1800"/>
            </a:lvl4pPr>
            <a:lvl5pPr marL="2057400" indent="-22860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800"/>
            </a:lvl1pPr>
            <a:lvl2pPr marL="742950" indent="-285750">
              <a:buFont typeface="Arial" pitchFamily="34" charset="0"/>
              <a:buChar char="•"/>
              <a:defRPr sz="2400"/>
            </a:lvl2pPr>
            <a:lvl3pPr marL="1143000" indent="-228600">
              <a:buFont typeface="Arial" pitchFamily="34" charset="0"/>
              <a:buChar char="•"/>
              <a:defRPr sz="2000"/>
            </a:lvl3pPr>
            <a:lvl4pPr marL="1600200" indent="-228600">
              <a:buFont typeface="Arial" pitchFamily="34" charset="0"/>
              <a:buChar char="•"/>
              <a:defRPr sz="1800"/>
            </a:lvl4pPr>
            <a:lvl5pPr marL="2057400" indent="-22860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F2A5F-C96B-4199-803F-AC75D9CC4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2667000"/>
            <a:ext cx="8153400" cy="3276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Arial" pitchFamily="34" charset="0"/>
              <a:buNone/>
              <a:defRPr/>
            </a:lvl2pPr>
            <a:lvl3pPr marL="914400" indent="0">
              <a:buFont typeface="Arial" pitchFamily="34" charset="0"/>
              <a:buNone/>
              <a:defRPr/>
            </a:lvl3pPr>
            <a:lvl4pPr marL="1371600" indent="0">
              <a:buFont typeface="Arial" pitchFamily="34" charset="0"/>
              <a:buNone/>
              <a:defRPr/>
            </a:lvl4pPr>
            <a:lvl5pPr marL="18288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84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85AF7-42EF-4F17-99CE-90056EF898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 anchorCtr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5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7CA82-9ABA-4CD3-8ED6-38D6E4325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302581" cy="129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3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0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Roll and Scr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>
              <a:buNone/>
              <a:defRPr sz="160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1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785AF7-42EF-4F17-99CE-90056EF89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AutoShape 9"/>
          <p:cNvSpPr>
            <a:spLocks noChangeArrowheads="1"/>
          </p:cNvSpPr>
          <p:nvPr userDrawn="1"/>
        </p:nvSpPr>
        <p:spPr bwMode="auto">
          <a:xfrm>
            <a:off x="152400" y="228600"/>
            <a:ext cx="8839200" cy="6477000"/>
          </a:xfrm>
          <a:prstGeom prst="roundRect">
            <a:avLst>
              <a:gd name="adj" fmla="val 2968"/>
            </a:avLst>
          </a:prstGeom>
          <a:noFill/>
          <a:ln w="1905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70" r:id="rId2"/>
    <p:sldLayoutId id="2147483771" r:id="rId3"/>
    <p:sldLayoutId id="2147483772" r:id="rId4"/>
    <p:sldLayoutId id="2147483768" r:id="rId5"/>
    <p:sldLayoutId id="2147483769" r:id="rId6"/>
    <p:sldLayoutId id="2147483751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4721E-DBB7-43D3-BEE2-040309DB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5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75" r:id="rId2"/>
    <p:sldLayoutId id="2147483762" r:id="rId3"/>
    <p:sldLayoutId id="2147483773" r:id="rId4"/>
    <p:sldLayoutId id="2147483776" r:id="rId5"/>
    <p:sldLayoutId id="2147483763" r:id="rId6"/>
    <p:sldLayoutId id="2147483774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Elvira Mosely, MSHS, RN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RPMS Optimization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85AF7-42EF-4F17-99CE-90056EF898D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Summary (IHS)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Sites </a:t>
            </a:r>
            <a:r>
              <a:rPr lang="en-US" dirty="0"/>
              <a:t>need to build and maintain Health Summaries needed by providers. </a:t>
            </a:r>
          </a:p>
          <a:p>
            <a:r>
              <a:rPr lang="en-US" dirty="0"/>
              <a:t>Build and maintain smart Health Summaries with supplements for asthma, anti-coagulation, diabetes, pre-diabetes, and women's health.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Assign BIZMENU key and BIZ EDIT PATIENTS key to all users who enter immunizations. </a:t>
            </a:r>
          </a:p>
          <a:p>
            <a:r>
              <a:rPr lang="en-US" dirty="0"/>
              <a:t>Periodically review all vaccines using the option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   VAC                </a:t>
            </a:r>
            <a:r>
              <a:rPr lang="en-US" dirty="0"/>
              <a:t>Vaccine Table </a:t>
            </a:r>
            <a:r>
              <a:rPr lang="en-US" dirty="0" smtClean="0"/>
              <a:t>Edit</a:t>
            </a:r>
          </a:p>
          <a:p>
            <a:pPr lvl="1"/>
            <a:r>
              <a:rPr lang="en-US" sz="3200" dirty="0" smtClean="0"/>
              <a:t> </a:t>
            </a:r>
            <a:r>
              <a:rPr lang="en-US" sz="3200" dirty="0"/>
              <a:t>Activate vaccines in use. </a:t>
            </a:r>
          </a:p>
          <a:p>
            <a:pPr lvl="1"/>
            <a:r>
              <a:rPr lang="en-US" sz="3200" dirty="0"/>
              <a:t>Inactivate vaccines not used. </a:t>
            </a:r>
          </a:p>
          <a:p>
            <a:endParaRPr lang="en-US" dirty="0"/>
          </a:p>
          <a:p>
            <a:r>
              <a:rPr lang="en-US" dirty="0"/>
              <a:t>Periodically review all vaccine lot numbers using the option: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LOT                </a:t>
            </a:r>
            <a:r>
              <a:rPr lang="en-US" dirty="0" err="1" smtClean="0"/>
              <a:t>Lot</a:t>
            </a:r>
            <a:r>
              <a:rPr lang="en-US" dirty="0" smtClean="0"/>
              <a:t> </a:t>
            </a:r>
            <a:r>
              <a:rPr lang="en-US" dirty="0"/>
              <a:t>Number </a:t>
            </a:r>
            <a:r>
              <a:rPr lang="en-US" dirty="0" smtClean="0"/>
              <a:t>Add/Edit</a:t>
            </a:r>
          </a:p>
          <a:p>
            <a:pPr lvl="1"/>
            <a:r>
              <a:rPr lang="en-US" sz="3200" dirty="0" smtClean="0"/>
              <a:t> </a:t>
            </a:r>
            <a:r>
              <a:rPr lang="en-US" sz="3200" dirty="0"/>
              <a:t>Activate lot numbers in use. </a:t>
            </a:r>
          </a:p>
          <a:p>
            <a:pPr lvl="1"/>
            <a:r>
              <a:rPr lang="en-US" sz="3200" dirty="0" smtClean="0"/>
              <a:t>Inactivate </a:t>
            </a:r>
            <a:r>
              <a:rPr lang="en-US" sz="3200" dirty="0"/>
              <a:t>lot numbers no longer in use. </a:t>
            </a:r>
          </a:p>
          <a:p>
            <a:endParaRPr lang="en-US" dirty="0"/>
          </a:p>
          <a:p>
            <a:r>
              <a:rPr lang="en-US" dirty="0"/>
              <a:t>Review Vaccine Information Sheet (VIS) dates within Vaccine Table.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(continued)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</a:t>
            </a:r>
            <a:r>
              <a:rPr lang="en-US" dirty="0"/>
              <a:t>the site parameters using the option: ESP Site Parameters Edit ensuring that lot numbers are required. </a:t>
            </a:r>
          </a:p>
          <a:p>
            <a:r>
              <a:rPr lang="en-US" dirty="0"/>
              <a:t>Determine who will enter new lot numbers into the Immunization Package when they arrive (i.e., immunization nurse or pharmacy tech), if it will be a pharmacy tech, assign the menu option: LOT </a:t>
            </a:r>
            <a:r>
              <a:rPr lang="en-US" dirty="0" err="1"/>
              <a:t>Lot</a:t>
            </a:r>
            <a:r>
              <a:rPr lang="en-US" dirty="0"/>
              <a:t> Number Add/Edit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(continued)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Entry </a:t>
            </a:r>
            <a:r>
              <a:rPr lang="en-US" dirty="0"/>
              <a:t>of Immunizations is now encouraged using a Super-Bill. </a:t>
            </a:r>
          </a:p>
          <a:p>
            <a:r>
              <a:rPr lang="en-US" dirty="0"/>
              <a:t>For entry via Super-Bill, an Immunization pick list must be created. </a:t>
            </a:r>
          </a:p>
          <a:p>
            <a:r>
              <a:rPr lang="en-US" dirty="0"/>
              <a:t>For each Immunization add associations: </a:t>
            </a:r>
            <a:endParaRPr lang="en-US" dirty="0" smtClean="0"/>
          </a:p>
          <a:p>
            <a:pPr lvl="1"/>
            <a:r>
              <a:rPr lang="en-US" dirty="0" smtClean="0"/>
              <a:t>Immunization </a:t>
            </a:r>
            <a:endParaRPr lang="en-US" dirty="0"/>
          </a:p>
          <a:p>
            <a:pPr lvl="1"/>
            <a:r>
              <a:rPr lang="en-US" dirty="0"/>
              <a:t>CPT for the syringe </a:t>
            </a:r>
          </a:p>
          <a:p>
            <a:pPr lvl="1"/>
            <a:r>
              <a:rPr lang="en-US" dirty="0"/>
              <a:t>Education code for literature </a:t>
            </a:r>
          </a:p>
          <a:p>
            <a:pPr lvl="1"/>
            <a:r>
              <a:rPr lang="en-US" dirty="0"/>
              <a:t>Education code for follow-up.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following functions should be done by the laboratory </a:t>
            </a:r>
            <a:r>
              <a:rPr lang="en-US" dirty="0" err="1"/>
              <a:t>informaticist</a:t>
            </a:r>
            <a:r>
              <a:rPr lang="en-US" dirty="0"/>
              <a:t>: </a:t>
            </a:r>
          </a:p>
          <a:p>
            <a:r>
              <a:rPr lang="en-US" dirty="0"/>
              <a:t>Review laboratory exam CPT codes: (Lab menu &gt; BLR menu &gt; CPT) </a:t>
            </a:r>
          </a:p>
          <a:p>
            <a:r>
              <a:rPr lang="en-US" dirty="0"/>
              <a:t>Review accession test groups (menu of tests) and create new accession test groups to be used by clinics and wards. </a:t>
            </a:r>
          </a:p>
          <a:p>
            <a:r>
              <a:rPr lang="en-US" dirty="0"/>
              <a:t>Ensure that setup for both point-of-care and reference lab tests results display in the Lab Package.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 </a:t>
            </a:r>
            <a:r>
              <a:rPr lang="en-US" dirty="0"/>
              <a:t>all tests in the Laboratory Test file (File 60) and inactivate tests no longer in use: Set the type to </a:t>
            </a:r>
            <a:r>
              <a:rPr lang="en-US" b="1" i="1" dirty="0" smtClean="0"/>
              <a:t>Neither.</a:t>
            </a:r>
            <a:endParaRPr lang="en-US" dirty="0"/>
          </a:p>
          <a:p>
            <a:r>
              <a:rPr lang="en-US" dirty="0"/>
              <a:t>Review holders of the LRLAB Key. </a:t>
            </a:r>
          </a:p>
          <a:p>
            <a:r>
              <a:rPr lang="en-US" dirty="0"/>
              <a:t>Assign LOINC codes to lab tests in the Laboratory Test File (contact OIT for assistance). </a:t>
            </a:r>
          </a:p>
          <a:p>
            <a:r>
              <a:rPr lang="en-US" dirty="0"/>
              <a:t>Review setup of label printers for clinics, ER, and inpatient to be used for EHR orders.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Laboratory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</a:t>
            </a:r>
            <a:r>
              <a:rPr lang="en-US" sz="3600" dirty="0"/>
              <a:t>Prep for Point of Care Lab component)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sz="4200" dirty="0"/>
              <a:t>Identify what point-of-care (POC) labs you plan to use at your facility: Give list to Lab Package Administrator. </a:t>
            </a:r>
          </a:p>
          <a:p>
            <a:r>
              <a:rPr lang="en-US" sz="4200" dirty="0"/>
              <a:t>Review EHR v1.1p5 notes and implementation guide. </a:t>
            </a:r>
          </a:p>
          <a:p>
            <a:r>
              <a:rPr lang="en-US" sz="4200" dirty="0"/>
              <a:t>Lab Package Administrator should make sure the labs are set up correctly in the lab package according to the POC documentation provided with EHR v1.1p5 and the Lab Package. </a:t>
            </a:r>
          </a:p>
          <a:p>
            <a:r>
              <a:rPr lang="en-US" sz="4200" dirty="0"/>
              <a:t>Determine process for POC labs: What locations (clinics) will use POC labs? </a:t>
            </a:r>
          </a:p>
          <a:p>
            <a:r>
              <a:rPr lang="en-US" sz="4200" dirty="0"/>
              <a:t>Who (what personnel) will perform tests and enter results? </a:t>
            </a:r>
          </a:p>
          <a:p>
            <a:r>
              <a:rPr lang="en-US" sz="4200" dirty="0"/>
              <a:t>Ensure policies and procedures are in place to support POC lab use. </a:t>
            </a:r>
          </a:p>
          <a:p>
            <a:r>
              <a:rPr lang="en-US" sz="4200" dirty="0" smtClean="0"/>
              <a:t>Add </a:t>
            </a:r>
            <a:r>
              <a:rPr lang="en-US" sz="4200" dirty="0"/>
              <a:t>POC Lab component to the EHR GUI like any other component using Design mode. </a:t>
            </a:r>
          </a:p>
          <a:p>
            <a:r>
              <a:rPr lang="en-US" sz="4200" dirty="0"/>
              <a:t>Use </a:t>
            </a:r>
            <a:r>
              <a:rPr lang="en-US" sz="4200" dirty="0" err="1"/>
              <a:t>FileMan</a:t>
            </a:r>
            <a:r>
              <a:rPr lang="en-US" sz="4200" dirty="0"/>
              <a:t> to complete configuration in the file called BLR BEHO POC CONTROL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 Lab component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670" y="1600200"/>
            <a:ext cx="5848660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BLR BEHO POC CONTROL FILE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212" y="1600200"/>
            <a:ext cx="7253576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Laboratory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Non-laboratory </a:t>
            </a:r>
            <a:r>
              <a:rPr lang="en-US" dirty="0"/>
              <a:t>CACs are strongly discouraged from modifying laboratory files. </a:t>
            </a:r>
          </a:p>
          <a:p>
            <a:r>
              <a:rPr lang="en-US" dirty="0"/>
              <a:t>The exception being those small sites without a Lab who have attended the EHR-Lab for Non-</a:t>
            </a:r>
            <a:r>
              <a:rPr lang="en-US" dirty="0" err="1"/>
              <a:t>Laboratorians</a:t>
            </a:r>
            <a:r>
              <a:rPr lang="en-US" dirty="0"/>
              <a:t> class.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F2A5F-C96B-4199-803F-AC75D9CC4B5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1295400"/>
            <a:ext cx="8153400" cy="5181600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marR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Explain the importance of precise information technology setup, configuration and maintenance. </a:t>
            </a:r>
          </a:p>
          <a:p>
            <a:pPr marL="457200" marR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Review the clinical components of an electronic health record and how proper configuration and optimization impact end-user functionality. </a:t>
            </a:r>
          </a:p>
          <a:p>
            <a:pPr marL="457200" marR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Discuss the importance of identifying RPMS Package Owners who will accept responsibility for on-going maintenance of individual components of an electronic health record. </a:t>
            </a:r>
          </a:p>
          <a:p>
            <a:pPr marL="457200" marR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Work collaboratively across disciplines to define, discuss and plan a process for updating and maintaining components of an electronic health record and the importance of communicating changes and updates to end-users.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following functions should be done by the Pharmacy </a:t>
            </a:r>
            <a:r>
              <a:rPr lang="en-US" dirty="0" err="1"/>
              <a:t>Informaticist</a:t>
            </a:r>
            <a:r>
              <a:rPr lang="en-US" dirty="0"/>
              <a:t>:</a:t>
            </a:r>
          </a:p>
          <a:p>
            <a:r>
              <a:rPr lang="en-US" dirty="0"/>
              <a:t>Clean &amp; maintain drug file in Pharmacy 5/7:</a:t>
            </a:r>
          </a:p>
          <a:p>
            <a:pPr lvl="1"/>
            <a:r>
              <a:rPr lang="en-US" dirty="0"/>
              <a:t>Major file cleanup efforts</a:t>
            </a:r>
          </a:p>
          <a:p>
            <a:pPr lvl="2"/>
            <a:r>
              <a:rPr lang="en-US" dirty="0"/>
              <a:t>Pharmacy 7</a:t>
            </a:r>
          </a:p>
          <a:p>
            <a:pPr lvl="2"/>
            <a:r>
              <a:rPr lang="en-US" dirty="0"/>
              <a:t>EHR for Inpatient</a:t>
            </a:r>
          </a:p>
          <a:p>
            <a:pPr lvl="2"/>
            <a:r>
              <a:rPr lang="en-US" dirty="0" err="1"/>
              <a:t>ePrescribing</a:t>
            </a:r>
            <a:endParaRPr lang="en-US" dirty="0"/>
          </a:p>
          <a:p>
            <a:pPr lvl="2"/>
            <a:r>
              <a:rPr lang="en-US" dirty="0" smtClean="0"/>
              <a:t>BCMA</a:t>
            </a:r>
            <a:endParaRPr lang="en-US" dirty="0"/>
          </a:p>
          <a:p>
            <a:r>
              <a:rPr lang="en-US" dirty="0"/>
              <a:t>Maintain Pharmacy Data Management:</a:t>
            </a:r>
          </a:p>
          <a:p>
            <a:pPr lvl="1"/>
            <a:r>
              <a:rPr lang="en-US" dirty="0"/>
              <a:t>Control access</a:t>
            </a:r>
          </a:p>
          <a:p>
            <a:pPr lvl="1"/>
            <a:r>
              <a:rPr lang="en-US" dirty="0"/>
              <a:t>Reports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Assist </a:t>
            </a:r>
            <a:r>
              <a:rPr lang="en-US" sz="3400" dirty="0"/>
              <a:t>with integration of RPMS and other systems: </a:t>
            </a:r>
            <a:endParaRPr lang="en-US" sz="3400" dirty="0" smtClean="0"/>
          </a:p>
          <a:p>
            <a:pPr lvl="1"/>
            <a:r>
              <a:rPr lang="en-US" sz="3400" dirty="0" smtClean="0"/>
              <a:t>Automated </a:t>
            </a:r>
            <a:r>
              <a:rPr lang="en-US" sz="3400" dirty="0"/>
              <a:t>dispensing systems </a:t>
            </a:r>
          </a:p>
          <a:p>
            <a:pPr lvl="1"/>
            <a:r>
              <a:rPr lang="en-US" sz="3400" dirty="0"/>
              <a:t>EHR </a:t>
            </a:r>
          </a:p>
          <a:p>
            <a:pPr lvl="1"/>
            <a:r>
              <a:rPr lang="en-US" sz="3400" dirty="0"/>
              <a:t>BCMA </a:t>
            </a:r>
          </a:p>
          <a:p>
            <a:r>
              <a:rPr lang="en-US" sz="3400" dirty="0" smtClean="0"/>
              <a:t>Understand </a:t>
            </a:r>
            <a:r>
              <a:rPr lang="en-US" sz="3400" dirty="0"/>
              <a:t>how changes in RPMS impact pharmacy systems. </a:t>
            </a:r>
          </a:p>
          <a:p>
            <a:r>
              <a:rPr lang="en-US" sz="3400" dirty="0"/>
              <a:t>Facilitate utilization of the Paperless Refill option. </a:t>
            </a:r>
            <a:endParaRPr lang="en-US" sz="3400" dirty="0" smtClean="0"/>
          </a:p>
          <a:p>
            <a:r>
              <a:rPr lang="en-US" sz="3400" dirty="0" smtClean="0"/>
              <a:t>Facilitate </a:t>
            </a:r>
            <a:r>
              <a:rPr lang="en-US" sz="3400" dirty="0"/>
              <a:t>utilization of the EHR Coding Queue for managing Paperless Refills. </a:t>
            </a:r>
          </a:p>
          <a:p>
            <a:r>
              <a:rPr lang="en-US" sz="3400" dirty="0"/>
              <a:t>Facilitate development and tracking of staff training: </a:t>
            </a:r>
            <a:endParaRPr lang="en-US" sz="3400" dirty="0" smtClean="0"/>
          </a:p>
          <a:p>
            <a:pPr lvl="1"/>
            <a:r>
              <a:rPr lang="en-US" sz="3400" dirty="0" smtClean="0"/>
              <a:t>Baseline </a:t>
            </a:r>
            <a:r>
              <a:rPr lang="en-US" sz="3400" dirty="0"/>
              <a:t>and updates </a:t>
            </a:r>
          </a:p>
          <a:p>
            <a:pPr lvl="1"/>
            <a:r>
              <a:rPr lang="en-US" sz="3400" dirty="0"/>
              <a:t>Not just pharmacists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Oversee </a:t>
            </a:r>
            <a:r>
              <a:rPr lang="en-US" dirty="0"/>
              <a:t>pharmacy related patches working with site manager. </a:t>
            </a:r>
          </a:p>
          <a:p>
            <a:r>
              <a:rPr lang="en-US" dirty="0"/>
              <a:t>NDF Patches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Ensure installation. </a:t>
            </a:r>
          </a:p>
          <a:p>
            <a:pPr lvl="1"/>
            <a:r>
              <a:rPr lang="en-US" dirty="0"/>
              <a:t>Perform post-install maintenance. </a:t>
            </a:r>
          </a:p>
          <a:p>
            <a:r>
              <a:rPr lang="en-US" dirty="0" smtClean="0"/>
              <a:t>EHR </a:t>
            </a:r>
            <a:r>
              <a:rPr lang="en-US" dirty="0"/>
              <a:t>Patches: </a:t>
            </a:r>
            <a:endParaRPr lang="en-US" dirty="0" smtClean="0"/>
          </a:p>
          <a:p>
            <a:pPr lvl="1"/>
            <a:r>
              <a:rPr lang="en-US" dirty="0" smtClean="0"/>
              <a:t>Review </a:t>
            </a:r>
            <a:r>
              <a:rPr lang="en-US" dirty="0"/>
              <a:t>install guides. </a:t>
            </a:r>
          </a:p>
          <a:p>
            <a:pPr lvl="1"/>
            <a:r>
              <a:rPr lang="en-US" dirty="0"/>
              <a:t>Configure any pharmacy related parameters, etc. </a:t>
            </a:r>
          </a:p>
          <a:p>
            <a:r>
              <a:rPr lang="en-US" dirty="0" smtClean="0"/>
              <a:t>Other </a:t>
            </a:r>
            <a:r>
              <a:rPr lang="en-US" dirty="0"/>
              <a:t>Patches that may impact pharmacy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Allergy </a:t>
            </a:r>
          </a:p>
          <a:p>
            <a:pPr lvl="1"/>
            <a:r>
              <a:rPr lang="en-US" dirty="0"/>
              <a:t>Immunizations </a:t>
            </a:r>
          </a:p>
          <a:p>
            <a:pPr lvl="1"/>
            <a:r>
              <a:rPr lang="en-US" dirty="0"/>
              <a:t>Point of sale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drug file impacts many areas and small changes can have big consequences elsewhere. </a:t>
            </a:r>
          </a:p>
          <a:p>
            <a:r>
              <a:rPr lang="en-US" dirty="0"/>
              <a:t>Non-Pharmacy CACs are strongly discouraged from modifying pharmacy files. </a:t>
            </a:r>
          </a:p>
          <a:p>
            <a:r>
              <a:rPr lang="en-US" dirty="0"/>
              <a:t>The exception being those small sites without an onsite pharmacist.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Review Radiology Order menu ensuring it meets</a:t>
            </a:r>
          </a:p>
          <a:p>
            <a:pPr marL="0" indent="0">
              <a:buNone/>
            </a:pPr>
            <a:r>
              <a:rPr lang="en-US" dirty="0" smtClean="0"/>
              <a:t>      provider </a:t>
            </a:r>
            <a:r>
              <a:rPr lang="en-US" dirty="0"/>
              <a:t>needs.</a:t>
            </a:r>
          </a:p>
          <a:p>
            <a:r>
              <a:rPr lang="en-US" dirty="0"/>
              <a:t>Inactivate procedures if no longer in use.</a:t>
            </a:r>
          </a:p>
          <a:p>
            <a:r>
              <a:rPr lang="en-US" dirty="0"/>
              <a:t>Review radiology exams periodically:</a:t>
            </a:r>
          </a:p>
          <a:p>
            <a:pPr lvl="2"/>
            <a:r>
              <a:rPr lang="en-US" dirty="0"/>
              <a:t>Radiology package &gt;</a:t>
            </a:r>
          </a:p>
          <a:p>
            <a:pPr lvl="2"/>
            <a:r>
              <a:rPr lang="en-US" dirty="0"/>
              <a:t>Supervisor’s menu &gt;</a:t>
            </a:r>
          </a:p>
          <a:p>
            <a:pPr lvl="2"/>
            <a:r>
              <a:rPr lang="en-US" dirty="0"/>
              <a:t>Utility File Maintenance menu &gt;</a:t>
            </a:r>
          </a:p>
          <a:p>
            <a:pPr lvl="2"/>
            <a:r>
              <a:rPr lang="en-US" dirty="0"/>
              <a:t>Procedure Edit menu.</a:t>
            </a:r>
          </a:p>
          <a:p>
            <a:r>
              <a:rPr lang="en-US" dirty="0" smtClean="0"/>
              <a:t>Review CPT Codes periodically.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Radiology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process for radiology orders that need to be overridden to completion if Radiology Report is not entered into Radiology Package. </a:t>
            </a:r>
          </a:p>
          <a:p>
            <a:r>
              <a:rPr lang="en-US" dirty="0"/>
              <a:t>Ensure process for getting Radiology Reports into Radiology Package is functioning.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Referred Care Information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(RCIS)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Delineate </a:t>
            </a:r>
            <a:r>
              <a:rPr lang="en-US" dirty="0"/>
              <a:t>the steps of the referral </a:t>
            </a:r>
            <a:r>
              <a:rPr lang="en-US" dirty="0" smtClean="0"/>
              <a:t>process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(e.g., how are referrals entered into the system). </a:t>
            </a:r>
          </a:p>
          <a:p>
            <a:r>
              <a:rPr lang="en-US" dirty="0"/>
              <a:t>Ensure the Link between RCIS and PCC is working. </a:t>
            </a:r>
          </a:p>
          <a:p>
            <a:r>
              <a:rPr lang="en-US" dirty="0"/>
              <a:t>Review template(s) within the RCIS application to be utilized by your facility to populate data on the purchase order (local category prompts). </a:t>
            </a:r>
          </a:p>
          <a:p>
            <a:r>
              <a:rPr lang="en-US" dirty="0"/>
              <a:t>Ensure RCIS Site Parameters are configured according to local practices and data and report needs.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Scheduling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(PIMS)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Ensure clinic setup for locations within your facility are correct for:</a:t>
            </a:r>
            <a:endParaRPr lang="en-US" dirty="0"/>
          </a:p>
          <a:p>
            <a:pPr lvl="1"/>
            <a:r>
              <a:rPr lang="en-US" dirty="0" smtClean="0"/>
              <a:t>Visit </a:t>
            </a:r>
            <a:r>
              <a:rPr lang="en-US" dirty="0"/>
              <a:t>Type:</a:t>
            </a:r>
          </a:p>
          <a:p>
            <a:pPr lvl="2"/>
            <a:r>
              <a:rPr lang="en-US" dirty="0"/>
              <a:t>Phone call</a:t>
            </a:r>
          </a:p>
          <a:p>
            <a:pPr lvl="2"/>
            <a:r>
              <a:rPr lang="en-US" dirty="0"/>
              <a:t>Chart review</a:t>
            </a:r>
          </a:p>
          <a:p>
            <a:pPr lvl="2"/>
            <a:r>
              <a:rPr lang="en-US" dirty="0"/>
              <a:t>Coordination of care or case management</a:t>
            </a:r>
          </a:p>
          <a:p>
            <a:pPr lvl="2"/>
            <a:r>
              <a:rPr lang="en-US" dirty="0"/>
              <a:t>Pharmacy</a:t>
            </a:r>
          </a:p>
          <a:p>
            <a:pPr lvl="2"/>
            <a:r>
              <a:rPr lang="en-US" dirty="0"/>
              <a:t>Lab</a:t>
            </a:r>
          </a:p>
          <a:p>
            <a:pPr lvl="2"/>
            <a:r>
              <a:rPr lang="en-US" dirty="0"/>
              <a:t>Radiology</a:t>
            </a:r>
          </a:p>
          <a:p>
            <a:pPr lvl="1"/>
            <a:r>
              <a:rPr lang="en-US" dirty="0"/>
              <a:t>Service category</a:t>
            </a:r>
          </a:p>
          <a:p>
            <a:r>
              <a:rPr lang="en-US" dirty="0"/>
              <a:t>Ensure clinics create visit at check-in.</a:t>
            </a:r>
          </a:p>
          <a:p>
            <a:r>
              <a:rPr lang="en-US" dirty="0"/>
              <a:t>Delineate your process to consistently check </a:t>
            </a:r>
            <a:r>
              <a:rPr lang="en-US" dirty="0" smtClean="0"/>
              <a:t>in patients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Billing/Medical Records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Review the PCC Master Control file and ensure that all of the packages are set to pass data to PCC using the menu option: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UPMC            Update </a:t>
            </a:r>
            <a:r>
              <a:rPr lang="en-US" dirty="0"/>
              <a:t>PCC Master Control File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Suggested Packages to Include in the Master Control File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mtClean="0"/>
              <a:t>Contract </a:t>
            </a:r>
            <a:r>
              <a:rPr lang="en-US" dirty="0"/>
              <a:t>Health </a:t>
            </a:r>
            <a:r>
              <a:rPr lang="en-US" dirty="0" err="1"/>
              <a:t>Mgmt</a:t>
            </a:r>
            <a:r>
              <a:rPr lang="en-US" dirty="0"/>
              <a:t> System: (ACHS) </a:t>
            </a:r>
          </a:p>
          <a:p>
            <a:pPr marL="0" indent="0">
              <a:buNone/>
            </a:pPr>
            <a:r>
              <a:rPr lang="en-US" dirty="0"/>
              <a:t>Diabetic Tracking System: (BDM) </a:t>
            </a:r>
          </a:p>
          <a:p>
            <a:pPr marL="0" indent="0">
              <a:buNone/>
            </a:pPr>
            <a:r>
              <a:rPr lang="en-US" dirty="0"/>
              <a:t>ER Visit System: (AMER) </a:t>
            </a:r>
          </a:p>
          <a:p>
            <a:pPr marL="0" indent="0">
              <a:buNone/>
            </a:pPr>
            <a:r>
              <a:rPr lang="en-US" dirty="0"/>
              <a:t>IHS Behavioral Health: (AMH) </a:t>
            </a:r>
          </a:p>
          <a:p>
            <a:pPr marL="0" indent="0">
              <a:buNone/>
            </a:pPr>
            <a:r>
              <a:rPr lang="en-US" dirty="0"/>
              <a:t>IHS Dental: (ADE) </a:t>
            </a:r>
          </a:p>
          <a:p>
            <a:pPr marL="0" indent="0">
              <a:buNone/>
            </a:pPr>
            <a:r>
              <a:rPr lang="en-US" dirty="0"/>
              <a:t>IHS RPMS CHR System: (BCH) </a:t>
            </a:r>
          </a:p>
          <a:p>
            <a:pPr marL="0" indent="0">
              <a:buNone/>
            </a:pPr>
            <a:r>
              <a:rPr lang="en-US" dirty="0"/>
              <a:t>Health Summary: (BHS) </a:t>
            </a:r>
          </a:p>
          <a:p>
            <a:pPr marL="0" indent="0">
              <a:buNone/>
            </a:pPr>
            <a:r>
              <a:rPr lang="en-US" dirty="0"/>
              <a:t>Lab Service: (LR) </a:t>
            </a:r>
          </a:p>
          <a:p>
            <a:pPr marL="0" indent="0">
              <a:buNone/>
            </a:pPr>
            <a:r>
              <a:rPr lang="en-US" dirty="0"/>
              <a:t>IHS Laboratory: (BLR)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Outpatient Pharmacy: (PSO) </a:t>
            </a:r>
          </a:p>
          <a:p>
            <a:pPr marL="0" indent="0">
              <a:buNone/>
            </a:pPr>
            <a:r>
              <a:rPr lang="en-US" dirty="0"/>
              <a:t>Pharmacy: (PS) </a:t>
            </a:r>
          </a:p>
          <a:p>
            <a:pPr marL="0" indent="0">
              <a:buNone/>
            </a:pPr>
            <a:r>
              <a:rPr lang="en-US" dirty="0"/>
              <a:t>PIMS: (PIMS) </a:t>
            </a:r>
          </a:p>
          <a:p>
            <a:pPr marL="0" indent="0">
              <a:buNone/>
            </a:pPr>
            <a:r>
              <a:rPr lang="en-US" dirty="0"/>
              <a:t>Radiology/Nuclear Medicine: (RA) </a:t>
            </a:r>
          </a:p>
          <a:p>
            <a:pPr marL="0" indent="0">
              <a:buNone/>
            </a:pPr>
            <a:r>
              <a:rPr lang="en-US" dirty="0"/>
              <a:t>Registration: (DG) </a:t>
            </a:r>
          </a:p>
          <a:p>
            <a:pPr marL="0" indent="0">
              <a:buNone/>
            </a:pPr>
            <a:r>
              <a:rPr lang="en-US" dirty="0"/>
              <a:t>Referred Care Info System: (BMC) </a:t>
            </a:r>
          </a:p>
          <a:p>
            <a:pPr marL="0" indent="0">
              <a:buNone/>
            </a:pPr>
            <a:r>
              <a:rPr lang="en-US" dirty="0"/>
              <a:t>Women's Health: (BW)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My Site’s Patches Current?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</a:t>
            </a:r>
            <a:r>
              <a:rPr lang="en-US" dirty="0"/>
              <a:t>do I determine current patch level? </a:t>
            </a:r>
          </a:p>
          <a:p>
            <a:r>
              <a:rPr lang="en-US" dirty="0"/>
              <a:t>Use the menu option </a:t>
            </a:r>
            <a:r>
              <a:rPr lang="en-US" b="1" dirty="0"/>
              <a:t>Display Patches for a Package </a:t>
            </a:r>
            <a:r>
              <a:rPr lang="en-US" dirty="0"/>
              <a:t>in Kernel Installation and Distribution Package (KIDS). </a:t>
            </a:r>
          </a:p>
          <a:p>
            <a:r>
              <a:rPr lang="en-US" dirty="0"/>
              <a:t>Menu option may only be available to Site Manager. </a:t>
            </a:r>
          </a:p>
          <a:p>
            <a:r>
              <a:rPr lang="en-US" dirty="0"/>
              <a:t>For the latest software versions and patches of RPMS Packages: http://www.ihs.gov/Cio/RPMS/index.cfm?module=home&amp;option=software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Billing/Medical Records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the Third Party Billing package site parameters for correct configuration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Records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EHR Coding Queue (PCC Data Entry Patch 8). </a:t>
            </a:r>
          </a:p>
          <a:p>
            <a:r>
              <a:rPr lang="en-US" dirty="0"/>
              <a:t>Review Coding Paperless Refills process. </a:t>
            </a:r>
          </a:p>
          <a:p>
            <a:r>
              <a:rPr lang="en-US" dirty="0"/>
              <a:t>Periodically review all fields of Health. Summaries and update as necessary. </a:t>
            </a:r>
          </a:p>
          <a:p>
            <a:r>
              <a:rPr lang="en-US" dirty="0"/>
              <a:t>Review process for tracking providers utilizing EHR.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Women’s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Ensure </a:t>
            </a:r>
            <a:r>
              <a:rPr lang="en-US" dirty="0"/>
              <a:t>site parameters are configured and updated as required. </a:t>
            </a:r>
          </a:p>
          <a:p>
            <a:r>
              <a:rPr lang="en-US" dirty="0"/>
              <a:t>Ensure link to Pass Procedures to PCC. </a:t>
            </a:r>
          </a:p>
          <a:p>
            <a:r>
              <a:rPr lang="en-US" dirty="0"/>
              <a:t>Review case managers setup and update as required. </a:t>
            </a:r>
          </a:p>
          <a:p>
            <a:r>
              <a:rPr lang="en-US" dirty="0"/>
              <a:t>Review letters setup and update as required. </a:t>
            </a:r>
          </a:p>
          <a:p>
            <a:r>
              <a:rPr lang="en-US" dirty="0"/>
              <a:t>Review PAP smears process. - Lab package and/or the Women’s Health package. </a:t>
            </a:r>
          </a:p>
          <a:p>
            <a:r>
              <a:rPr lang="en-US" dirty="0"/>
              <a:t>Review the system for entering PAP results in Women’s Health package.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Women’s Health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system for entering mammography exam, breast exams, and biopsies into Women’s Health. </a:t>
            </a:r>
          </a:p>
          <a:p>
            <a:r>
              <a:rPr lang="en-US" dirty="0"/>
              <a:t>Review system for printing letters and tracking delinquent reports.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</a:t>
            </a:r>
            <a:r>
              <a:rPr lang="en-US" dirty="0"/>
              <a:t>that the primary CAC is </a:t>
            </a:r>
            <a:r>
              <a:rPr lang="en-US" i="1" dirty="0"/>
              <a:t>not </a:t>
            </a:r>
            <a:r>
              <a:rPr lang="en-US" dirty="0"/>
              <a:t>directly responsible for all of these packages. </a:t>
            </a:r>
          </a:p>
          <a:p>
            <a:r>
              <a:rPr lang="en-US" dirty="0"/>
              <a:t>It is important that a package owner be identified and be made responsible to configure, review, and maintain each package.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status of RPMS packages should be reviewed periodically by the EHR Working Committee to ensure correct configuration is maintained, patches are installed, and updates are made as needed.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Questions and Discussion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7CA82-9ABA-4CD3-8ED6-38D6E4325D7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RPMS Packages Important to EHR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Adverse Reaction Tracking: (GMRA) </a:t>
            </a:r>
          </a:p>
          <a:p>
            <a:r>
              <a:rPr lang="en-US" dirty="0" smtClean="0"/>
              <a:t>Contract </a:t>
            </a:r>
            <a:r>
              <a:rPr lang="en-US" dirty="0"/>
              <a:t>Health: (ACHS) </a:t>
            </a:r>
          </a:p>
          <a:p>
            <a:r>
              <a:rPr lang="en-US" dirty="0"/>
              <a:t>Diabetes Management System: (BDM) </a:t>
            </a:r>
          </a:p>
          <a:p>
            <a:r>
              <a:rPr lang="en-US" dirty="0"/>
              <a:t>Health Summary (IHS): (BHS) </a:t>
            </a:r>
          </a:p>
          <a:p>
            <a:r>
              <a:rPr lang="en-US" dirty="0"/>
              <a:t>Immunization: (BI) </a:t>
            </a:r>
          </a:p>
          <a:p>
            <a:r>
              <a:rPr lang="en-US" dirty="0"/>
              <a:t>Laboratory: (LR) </a:t>
            </a:r>
          </a:p>
          <a:p>
            <a:r>
              <a:rPr lang="en-US" dirty="0"/>
              <a:t>Patient Information Management: (PIMS) </a:t>
            </a:r>
            <a:endParaRPr lang="en-US" dirty="0" smtClean="0"/>
          </a:p>
          <a:p>
            <a:r>
              <a:rPr lang="en-US" dirty="0" smtClean="0"/>
              <a:t>Patient Registration (AG)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Pharmacy: (Multiple packages) </a:t>
            </a:r>
          </a:p>
          <a:p>
            <a:r>
              <a:rPr lang="en-US" dirty="0"/>
              <a:t>Radiology: (RA) </a:t>
            </a:r>
          </a:p>
          <a:p>
            <a:r>
              <a:rPr lang="en-US" dirty="0"/>
              <a:t>Referred Care Information System: (BMC) </a:t>
            </a:r>
          </a:p>
          <a:p>
            <a:r>
              <a:rPr lang="en-US" dirty="0"/>
              <a:t>Third Party Billing: (ABM) </a:t>
            </a:r>
          </a:p>
          <a:p>
            <a:r>
              <a:rPr lang="en-US" dirty="0"/>
              <a:t>Text Integration Utilities: (TIU) </a:t>
            </a:r>
          </a:p>
          <a:p>
            <a:r>
              <a:rPr lang="en-US" dirty="0"/>
              <a:t>VA Health Summary: (GMTS) </a:t>
            </a:r>
          </a:p>
          <a:p>
            <a:r>
              <a:rPr lang="en-US" dirty="0"/>
              <a:t>Women's Health: (BW 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RPMS Packages Important to EHR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list on the previous slide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/>
              <a:t>not exhaustive, any </a:t>
            </a:r>
            <a:r>
              <a:rPr lang="en-US" i="1" dirty="0"/>
              <a:t>infrastructure </a:t>
            </a:r>
            <a:r>
              <a:rPr lang="en-US" dirty="0"/>
              <a:t>RPMS package may impact EHR. </a:t>
            </a:r>
          </a:p>
          <a:p>
            <a:r>
              <a:rPr lang="en-US" dirty="0"/>
              <a:t>Other important packages related to EHR: </a:t>
            </a:r>
            <a:r>
              <a:rPr lang="en-US" dirty="0" err="1"/>
              <a:t>Fileman</a:t>
            </a:r>
            <a:r>
              <a:rPr lang="en-US" dirty="0"/>
              <a:t>: (DI) </a:t>
            </a:r>
          </a:p>
          <a:p>
            <a:pPr lvl="1"/>
            <a:r>
              <a:rPr lang="en-US" dirty="0"/>
              <a:t>PCC: (BJPC) </a:t>
            </a:r>
          </a:p>
          <a:p>
            <a:pPr lvl="1"/>
            <a:r>
              <a:rPr lang="en-US" dirty="0" err="1"/>
              <a:t>iCare</a:t>
            </a:r>
            <a:r>
              <a:rPr lang="en-US" dirty="0"/>
              <a:t>: (BQI) </a:t>
            </a:r>
          </a:p>
          <a:p>
            <a:pPr lvl="1"/>
            <a:r>
              <a:rPr lang="en-US" dirty="0"/>
              <a:t>Emergency Room System: (AMER) </a:t>
            </a:r>
          </a:p>
          <a:p>
            <a:pPr lvl="1"/>
            <a:r>
              <a:rPr lang="en-US" dirty="0"/>
              <a:t>RPMS Kernel: (XU)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RPMS Packages Important to EHR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Generally </a:t>
            </a:r>
            <a:r>
              <a:rPr lang="en-US" dirty="0"/>
              <a:t>speaking, all RPMS packages need to have the latest patches installed to maintain proper operation of EHR and to maintain correct functions for GPRA, CRS, and Meaningful Use. </a:t>
            </a:r>
          </a:p>
          <a:p>
            <a:r>
              <a:rPr lang="en-US" dirty="0" smtClean="0"/>
              <a:t>If </a:t>
            </a:r>
            <a:r>
              <a:rPr lang="en-US" dirty="0"/>
              <a:t>a particular package is not maintained, at a future date you may discover a different package requires the package in question being patched up to current level. In this instance, you would have to install all missing patches before being able to proceed.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Reaction Tracking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5500" dirty="0" smtClean="0"/>
              <a:t>Data </a:t>
            </a:r>
            <a:r>
              <a:rPr lang="en-US" sz="5500" dirty="0"/>
              <a:t>Entry Staff</a:t>
            </a:r>
            <a:r>
              <a:rPr lang="en-US" sz="5500" dirty="0" smtClean="0"/>
              <a:t>:</a:t>
            </a:r>
          </a:p>
          <a:p>
            <a:pPr lvl="1"/>
            <a:r>
              <a:rPr lang="en-US" sz="5500" dirty="0" smtClean="0"/>
              <a:t> </a:t>
            </a:r>
            <a:r>
              <a:rPr lang="en-US" sz="5500" dirty="0"/>
              <a:t>Assign GMRA-USER key and use the ALG mnemonic to document allergies in PCC. </a:t>
            </a:r>
          </a:p>
          <a:p>
            <a:pPr lvl="1"/>
            <a:r>
              <a:rPr lang="en-US" sz="5500" dirty="0"/>
              <a:t>Do not place allergies on the Problem List! </a:t>
            </a:r>
          </a:p>
          <a:p>
            <a:pPr lvl="1"/>
            <a:r>
              <a:rPr lang="en-US" sz="5500" dirty="0"/>
              <a:t>Run this option periodically: PLAL Reports Listing Allergies recorded on PROBLEM LIST </a:t>
            </a:r>
          </a:p>
          <a:p>
            <a:endParaRPr lang="en-US" sz="5500" dirty="0"/>
          </a:p>
          <a:p>
            <a:pPr marL="0" indent="0">
              <a:buNone/>
            </a:pPr>
            <a:r>
              <a:rPr lang="en-US" sz="5500" dirty="0"/>
              <a:t>•EHR Users: </a:t>
            </a:r>
            <a:endParaRPr lang="en-US" sz="5500" dirty="0" smtClean="0"/>
          </a:p>
          <a:p>
            <a:pPr lvl="1"/>
            <a:r>
              <a:rPr lang="en-US" sz="5500" dirty="0" smtClean="0"/>
              <a:t>Enter </a:t>
            </a:r>
            <a:r>
              <a:rPr lang="en-US" sz="5500" dirty="0"/>
              <a:t>allergies into the Adverse Reaction Tracking Package and remove any allergies from the Problem list. </a:t>
            </a:r>
          </a:p>
          <a:p>
            <a:endParaRPr lang="en-US" sz="5500" dirty="0"/>
          </a:p>
          <a:p>
            <a:pPr marL="0" indent="0">
              <a:buNone/>
            </a:pPr>
            <a:r>
              <a:rPr lang="en-US" sz="5500" dirty="0"/>
              <a:t>•Pharmacy</a:t>
            </a:r>
            <a:r>
              <a:rPr lang="en-US" sz="5500" dirty="0" smtClean="0"/>
              <a:t>:</a:t>
            </a:r>
          </a:p>
          <a:p>
            <a:pPr lvl="1"/>
            <a:r>
              <a:rPr lang="en-US" sz="5500" dirty="0" smtClean="0"/>
              <a:t> </a:t>
            </a:r>
            <a:r>
              <a:rPr lang="en-US" sz="5500" dirty="0"/>
              <a:t>Assign a pharmacist trained to use the Adverse Reaction Tracking package to review and verify all new allergies entered using EHR. </a:t>
            </a:r>
          </a:p>
          <a:p>
            <a:pPr lvl="1"/>
            <a:r>
              <a:rPr lang="en-US" sz="5500" dirty="0"/>
              <a:t>Sites with no pharmacist may choose to utilize Auto-Verify of Allergies.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Health and HIM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CHS </a:t>
            </a:r>
            <a:r>
              <a:rPr lang="en-US" dirty="0"/>
              <a:t>and medical records staff should collaborate to identify a process to include notice that outside referral and diagnostic reports have been returned to the facility and are available for provider review. </a:t>
            </a:r>
          </a:p>
          <a:p>
            <a:r>
              <a:rPr lang="en-US" dirty="0" smtClean="0"/>
              <a:t>This </a:t>
            </a:r>
            <a:r>
              <a:rPr lang="en-US" dirty="0"/>
              <a:t>process may be included in notifications so that both the provider and the CHS staff will be informed of the completed contract health service item.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Management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Diabetes registry must be configured and updated with new diabetic patients. </a:t>
            </a:r>
          </a:p>
          <a:p>
            <a:r>
              <a:rPr lang="en-US" dirty="0"/>
              <a:t>Lab taxonomies must be maintained consulting with laboratory </a:t>
            </a:r>
            <a:r>
              <a:rPr lang="en-US" dirty="0" err="1"/>
              <a:t>informaticist</a:t>
            </a:r>
            <a:r>
              <a:rPr lang="en-US" dirty="0"/>
              <a:t> for names of lab tests at your facility. </a:t>
            </a:r>
          </a:p>
          <a:p>
            <a:r>
              <a:rPr lang="en-US" dirty="0"/>
              <a:t>Medication taxonomies must be maintained consulting with pharmacy for medications used at your facility. </a:t>
            </a:r>
          </a:p>
          <a:p>
            <a:r>
              <a:rPr lang="en-US" dirty="0"/>
              <a:t>Build smart Health Summary with Diabetes Supplement. </a:t>
            </a:r>
          </a:p>
          <a:p>
            <a:r>
              <a:rPr lang="en-US" dirty="0"/>
              <a:t>Periodically conduct Automated Diabetes Audit and compare to Hand Audit using the same patient cohort.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721E-DBB7-43D3-BEE2-040309DBED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&amp;quot;&quot;/&gt;&lt;property id=&quot;20307&quot; value=&quot;445&quot;/&gt;&lt;/object&gt;&lt;object type=&quot;3&quot; unique_id=&quot;10005&quot;&gt;&lt;property id=&quot;20148&quot; value=&quot;5&quot;/&gt;&lt;property id=&quot;20300&quot; value=&quot;Slide 2 - &amp;quot;Session Objectives&amp;quot;&quot;/&gt;&lt;property id=&quot;20307&quot; value=&quot;446&quot;/&gt;&lt;/object&gt;&lt;object type=&quot;3&quot; unique_id=&quot;10006&quot;&gt;&lt;property id=&quot;20148&quot; value=&quot;5&quot;/&gt;&lt;property id=&quot;20300&quot; value=&quot;Slide 3 - &amp;quot;RPMS Integrates Multiple Clinical Systems in relation to Lab Suite&amp;quot;&quot;/&gt;&lt;property id=&quot;20307&quot; value=&quot;420&quot;/&gt;&lt;/object&gt;&lt;object type=&quot;3&quot; unique_id=&quot;10007&quot;&gt;&lt;property id=&quot;20148&quot; value=&quot;5&quot;/&gt;&lt;property id=&quot;20300&quot; value=&quot;Slide 4 - &amp;quot;Laboratory Suite Overview&amp;quot;&quot;/&gt;&lt;property id=&quot;20307&quot; value=&quot;421&quot;/&gt;&lt;/object&gt;&lt;object type=&quot;3&quot; unique_id=&quot;10008&quot;&gt;&lt;property id=&quot;20148&quot; value=&quot;5&quot;/&gt;&lt;property id=&quot;20300&quot; value=&quot;Slide 5 - &amp;quot;IHS LAB CPT CODE FILE&amp;quot;&quot;/&gt;&lt;property id=&quot;20307&quot; value=&quot;428&quot;/&gt;&lt;/object&gt;&lt;object type=&quot;3&quot; unique_id=&quot;10009&quot;&gt;&lt;property id=&quot;20148&quot; value=&quot;5&quot;/&gt;&lt;property id=&quot;20300&quot; value=&quot;Slide 6 - &amp;quot;Clinical Reporting Packages&amp;quot;&quot;/&gt;&lt;property id=&quot;20307&quot; value=&quot;459&quot;/&gt;&lt;/object&gt;&lt;object type=&quot;3&quot; unique_id=&quot;10010&quot;&gt;&lt;property id=&quot;20148&quot; value=&quot;5&quot;/&gt;&lt;property id=&quot;20300&quot; value=&quot;Slide 7 - &amp;quot;Clinical Reporting Packages&amp;quot;&quot;/&gt;&lt;property id=&quot;20307&quot; value=&quot;460&quot;/&gt;&lt;/object&gt;&lt;object type=&quot;3&quot; unique_id=&quot;10011&quot;&gt;&lt;property id=&quot;20148&quot; value=&quot;5&quot;/&gt;&lt;property id=&quot;20300&quot; value=&quot;Slide 8 - &amp;quot;Develop a Contingency Plan&amp;quot;&quot;/&gt;&lt;property id=&quot;20307&quot; value=&quot;397&quot;/&gt;&lt;/object&gt;&lt;object type=&quot;3&quot; unique_id=&quot;10012&quot;&gt;&lt;property id=&quot;20148&quot; value=&quot;5&quot;/&gt;&lt;property id=&quot;20300&quot; value=&quot;Slide 9 - &amp;quot;Contingency Plan (cont.)&amp;quot;&quot;/&gt;&lt;property id=&quot;20307&quot; value=&quot;399&quot;/&gt;&lt;/object&gt;&lt;object type=&quot;3&quot; unique_id=&quot;10013&quot;&gt;&lt;property id=&quot;20148&quot; value=&quot;5&quot;/&gt;&lt;property id=&quot;20300&quot; value=&quot;Slide 10 - &amp;quot;Develop a Competency Plan&amp;quot;&quot;/&gt;&lt;property id=&quot;20307&quot; value=&quot;440&quot;/&gt;&lt;/object&gt;&lt;object type=&quot;3&quot; unique_id=&quot;10014&quot;&gt;&lt;property id=&quot;20148&quot; value=&quot;5&quot;/&gt;&lt;property id=&quot;20300&quot; value=&quot;Slide 11 - &amp;quot;Accrediting agency requirements for lab testing and reporting.&amp;quot;&quot;/&gt;&lt;property id=&quot;20307&quot; value=&quot;423&quot;/&gt;&lt;/object&gt;&lt;object type=&quot;3&quot; unique_id=&quot;10015&quot;&gt;&lt;property id=&quot;20148&quot; value=&quot;5&quot;/&gt;&lt;property id=&quot;20300&quot; value=&quot;Slide 12 - &amp;quot;Accrediting agency requirements for lab testing and reporting (cont.)&amp;quot;&quot;/&gt;&lt;property id=&quot;20307&quot; value=&quot;424&quot;/&gt;&lt;/object&gt;&lt;object type=&quot;3&quot; unique_id=&quot;10016&quot;&gt;&lt;property id=&quot;20148&quot; value=&quot;5&quot;/&gt;&lt;property id=&quot;20300&quot; value=&quot;Slide 13 - &amp;quot;Accrediting agency requirements for lab testing and reporting (cont.)&amp;quot;&quot;/&gt;&lt;property id=&quot;20307&quot; value=&quot;425&quot;/&gt;&lt;/object&gt;&lt;object type=&quot;3&quot; unique_id=&quot;10017&quot;&gt;&lt;property id=&quot;20148&quot; value=&quot;5&quot;/&gt;&lt;property id=&quot;20300&quot; value=&quot;Slide 14 - &amp;quot;Accrediting agency requirements for lab testing and reporting (cont.)&amp;quot;&quot;/&gt;&lt;property id=&quot;20307&quot; value=&quot;426&quot;/&gt;&lt;/object&gt;&lt;object type=&quot;3&quot; unique_id=&quot;10018&quot;&gt;&lt;property id=&quot;20148&quot; value=&quot;5&quot;/&gt;&lt;property id=&quot;20300&quot; value=&quot;Slide 15 - &amp;quot;Questions &amp;amp; Discussion&amp;#x0D;&amp;#x0A;&amp;quot;&quot;/&gt;&lt;property id=&quot;20307&quot; value=&quot;4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3">
      <a:dk1>
        <a:srgbClr val="FFFF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A54ADB11783243B7F50E6964131819" ma:contentTypeVersion="1" ma:contentTypeDescription="Create a new document." ma:contentTypeScope="" ma:versionID="fc1f95a1d977cc13e58601c2663bacbf">
  <xsd:schema xmlns:xsd="http://www.w3.org/2001/XMLSchema" xmlns:p="http://schemas.microsoft.com/office/2006/metadata/properties" xmlns:ns1="8bde49d6-1c5a-4ffc-b8bc-40cf9a38ad29" targetNamespace="http://schemas.microsoft.com/office/2006/metadata/properties" ma:root="true" ma:fieldsID="a9e3210593cbb6796464400c63ff8981" ns1:_="">
    <xsd:import namespace="8bde49d6-1c5a-4ffc-b8bc-40cf9a38ad29"/>
    <xsd:element name="properties">
      <xsd:complexType>
        <xsd:sequence>
          <xsd:element name="documentManagement">
            <xsd:complexType>
              <xsd:all>
                <xsd:element ref="ns1:Notes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bde49d6-1c5a-4ffc-b8bc-40cf9a38ad29" elementFormDefault="qualified">
    <xsd:import namespace="http://schemas.microsoft.com/office/2006/documentManagement/types"/>
    <xsd:element name="Notes0" ma:index="0" nillable="true" ma:displayName="Notes" ma:description="Brief Description of File or Folder" ma:internalName="Notes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8bde49d6-1c5a-4ffc-b8bc-40cf9a38ad29" xsi:nil="true"/>
  </documentManagement>
</p:properties>
</file>

<file path=customXml/itemProps1.xml><?xml version="1.0" encoding="utf-8"?>
<ds:datastoreItem xmlns:ds="http://schemas.openxmlformats.org/officeDocument/2006/customXml" ds:itemID="{9157197F-F8C8-490D-B282-BB9831064BF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68A24455-390E-4D90-947E-80BBE2E205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0870EC-3AC1-4DBF-B556-D30B1FBAD9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e49d6-1c5a-4ffc-b8bc-40cf9a38ad2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EE190CB6-194D-4E22-8AC0-C10B53E4964F}">
  <ds:schemaRefs>
    <ds:schemaRef ds:uri="http://purl.org/dc/terms/"/>
    <ds:schemaRef ds:uri="8bde49d6-1c5a-4ffc-b8bc-40cf9a38ad29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EHR_Presentation</Template>
  <TotalTime>239</TotalTime>
  <Words>1978</Words>
  <Application>Microsoft Office PowerPoint</Application>
  <PresentationFormat>On-screen Show (4:3)</PresentationFormat>
  <Paragraphs>264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Calibri</vt:lpstr>
      <vt:lpstr>Courier New</vt:lpstr>
      <vt:lpstr>Office Theme</vt:lpstr>
      <vt:lpstr>Custom Design</vt:lpstr>
      <vt:lpstr>RPMS Optimization</vt:lpstr>
      <vt:lpstr>Learning Objectives</vt:lpstr>
      <vt:lpstr>Are My Site’s Patches Current?</vt:lpstr>
      <vt:lpstr>RPMS Packages Important to EHR</vt:lpstr>
      <vt:lpstr>Some RPMS Packages Important to EHR </vt:lpstr>
      <vt:lpstr>Some RPMS Packages Important to EHR </vt:lpstr>
      <vt:lpstr>Adverse Reaction Tracking </vt:lpstr>
      <vt:lpstr>Contract Health and HIM </vt:lpstr>
      <vt:lpstr>Diabetes Management System </vt:lpstr>
      <vt:lpstr>Health Summary (IHS) </vt:lpstr>
      <vt:lpstr>Immunization </vt:lpstr>
      <vt:lpstr>Immunization (continued) </vt:lpstr>
      <vt:lpstr>Immunization (continued) </vt:lpstr>
      <vt:lpstr>Laboratory </vt:lpstr>
      <vt:lpstr>Laboratory (continued) </vt:lpstr>
      <vt:lpstr>Laboratory  (Prep for Point of Care Lab component) </vt:lpstr>
      <vt:lpstr>POC Lab component </vt:lpstr>
      <vt:lpstr>BLR BEHO POC CONTROL FILE </vt:lpstr>
      <vt:lpstr>Laboratory (continued) </vt:lpstr>
      <vt:lpstr>Pharmacy </vt:lpstr>
      <vt:lpstr>Pharmacy </vt:lpstr>
      <vt:lpstr>Pharmacy </vt:lpstr>
      <vt:lpstr>Pharmacy </vt:lpstr>
      <vt:lpstr>Radiology </vt:lpstr>
      <vt:lpstr>Radiology (continued) </vt:lpstr>
      <vt:lpstr>Referred Care Information System  (RCIS) </vt:lpstr>
      <vt:lpstr>Scheduling  (PIMS) </vt:lpstr>
      <vt:lpstr>Third Party Billing/Medical Records </vt:lpstr>
      <vt:lpstr>Suggested Packages to Include in the Master Control File </vt:lpstr>
      <vt:lpstr>Third Party Billing/Medical Records </vt:lpstr>
      <vt:lpstr>Medical Records </vt:lpstr>
      <vt:lpstr>Women’s Health </vt:lpstr>
      <vt:lpstr>Women’s Health (continued) </vt:lpstr>
      <vt:lpstr>Summary </vt:lpstr>
      <vt:lpstr>Summary </vt:lpstr>
      <vt:lpstr>Questions and Discussion</vt:lpstr>
    </vt:vector>
  </TitlesOfParts>
  <Company>Indian Health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Lab Suite Overview</dc:subject>
  <dc:creator>Mosely, Elvira (IHS/PHX)</dc:creator>
  <cp:lastModifiedBy>Mosely, Elvira (IHS/PHX)</cp:lastModifiedBy>
  <cp:revision>16</cp:revision>
  <dcterms:created xsi:type="dcterms:W3CDTF">2015-02-09T23:10:23Z</dcterms:created>
  <dcterms:modified xsi:type="dcterms:W3CDTF">2016-02-02T16:34:36Z</dcterms:modified>
  <cp:category>RPMS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Language">
    <vt:lpwstr>English</vt:lpwstr>
  </property>
  <property fmtid="{D5CDD505-2E9C-101B-9397-08002B2CF9AE}" pid="4" name="ContentTypeId">
    <vt:lpwstr>0x010100F8A54ADB11783243B7F50E6964131819</vt:lpwstr>
  </property>
</Properties>
</file>