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42" r:id="rId2"/>
    <p:sldMasterId id="2147483755" r:id="rId3"/>
  </p:sldMasterIdLst>
  <p:notesMasterIdLst>
    <p:notesMasterId r:id="rId51"/>
  </p:notesMasterIdLst>
  <p:handoutMasterIdLst>
    <p:handoutMasterId r:id="rId52"/>
  </p:handoutMasterIdLst>
  <p:sldIdLst>
    <p:sldId id="256" r:id="rId4"/>
    <p:sldId id="832" r:id="rId5"/>
    <p:sldId id="320" r:id="rId6"/>
    <p:sldId id="310" r:id="rId7"/>
    <p:sldId id="820" r:id="rId8"/>
    <p:sldId id="841" r:id="rId9"/>
    <p:sldId id="749" r:id="rId10"/>
    <p:sldId id="321" r:id="rId11"/>
    <p:sldId id="329" r:id="rId12"/>
    <p:sldId id="831" r:id="rId13"/>
    <p:sldId id="822" r:id="rId14"/>
    <p:sldId id="301" r:id="rId15"/>
    <p:sldId id="814" r:id="rId16"/>
    <p:sldId id="330" r:id="rId17"/>
    <p:sldId id="584" r:id="rId18"/>
    <p:sldId id="844" r:id="rId19"/>
    <p:sldId id="265" r:id="rId20"/>
    <p:sldId id="269" r:id="rId21"/>
    <p:sldId id="303" r:id="rId22"/>
    <p:sldId id="816" r:id="rId23"/>
    <p:sldId id="834" r:id="rId24"/>
    <p:sldId id="815" r:id="rId25"/>
    <p:sldId id="835" r:id="rId26"/>
    <p:sldId id="701" r:id="rId27"/>
    <p:sldId id="610" r:id="rId28"/>
    <p:sldId id="712" r:id="rId29"/>
    <p:sldId id="702" r:id="rId30"/>
    <p:sldId id="839" r:id="rId31"/>
    <p:sldId id="791" r:id="rId32"/>
    <p:sldId id="792" r:id="rId33"/>
    <p:sldId id="842" r:id="rId34"/>
    <p:sldId id="823" r:id="rId35"/>
    <p:sldId id="795" r:id="rId36"/>
    <p:sldId id="821" r:id="rId37"/>
    <p:sldId id="786" r:id="rId38"/>
    <p:sldId id="774" r:id="rId39"/>
    <p:sldId id="840" r:id="rId40"/>
    <p:sldId id="767" r:id="rId41"/>
    <p:sldId id="739" r:id="rId42"/>
    <p:sldId id="843" r:id="rId43"/>
    <p:sldId id="828" r:id="rId44"/>
    <p:sldId id="830" r:id="rId45"/>
    <p:sldId id="829" r:id="rId46"/>
    <p:sldId id="827" r:id="rId47"/>
    <p:sldId id="773" r:id="rId48"/>
    <p:sldId id="745" r:id="rId49"/>
    <p:sldId id="294" r:id="rId5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Gaston" initials="" lastIdx="1" clrIdx="0"/>
  <p:cmAuthor id="1" name="Stephanie Craig" initials="SC"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83860" autoAdjust="0"/>
  </p:normalViewPr>
  <p:slideViewPr>
    <p:cSldViewPr>
      <p:cViewPr varScale="1">
        <p:scale>
          <a:sx n="91" d="100"/>
          <a:sy n="91" d="100"/>
        </p:scale>
        <p:origin x="1956" y="96"/>
      </p:cViewPr>
      <p:guideLst>
        <p:guide orient="horz" pos="2160"/>
        <p:guide pos="2880"/>
      </p:guideLst>
    </p:cSldViewPr>
  </p:slideViewPr>
  <p:outlineViewPr>
    <p:cViewPr>
      <p:scale>
        <a:sx n="33" d="100"/>
        <a:sy n="33" d="100"/>
      </p:scale>
      <p:origin x="0" y="-16988"/>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paihb-fs1\Epicenter\Adolescent%20Health%20-%20WRN%20HNY\SMAHRT%20-%20Social%20Media%20Research\TAM%20-%20Tech%20and%20Adol%20Mental%20Wellness\Aim%201%20-%20Findings\Social%20Media%20Social%20Norm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Most Important Mental Health Topic</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cap="all" baseline="0">
                <a:solidFill>
                  <a:schemeClr val="tx1">
                    <a:lumMod val="65000"/>
                    <a:lumOff val="35000"/>
                  </a:schemeClr>
                </a:solidFill>
                <a:latin typeface="+mn-lt"/>
                <a:ea typeface="+mn-ea"/>
                <a:cs typeface="+mn-cs"/>
              </a:defRPr>
            </a:pPr>
            <a:r>
              <a:rPr lang="en-US" sz="2800" dirty="0"/>
              <a:t>Most Important Mental Health </a:t>
            </a:r>
            <a:r>
              <a:rPr lang="en-US" sz="2800" dirty="0" err="1"/>
              <a:t>TopicS</a:t>
            </a:r>
            <a:endParaRPr lang="en-US" sz="2800" dirty="0"/>
          </a:p>
        </c:rich>
      </c:tx>
      <c:overlay val="0"/>
      <c:spPr>
        <a:noFill/>
        <a:ln>
          <a:noFill/>
        </a:ln>
        <a:effectLst/>
      </c:spPr>
      <c:txPr>
        <a:bodyPr rot="0" spcFirstLastPara="1" vertOverflow="ellipsis" vert="horz" wrap="square" anchor="ctr" anchorCtr="1"/>
        <a:lstStyle/>
        <a:p>
          <a:pPr>
            <a:defRPr sz="28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348-4396-87AA-6D12C67F3E23}"/>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348-4396-87AA-6D12C67F3E23}"/>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348-4396-87AA-6D12C67F3E23}"/>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348-4396-87AA-6D12C67F3E23}"/>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348-4396-87AA-6D12C67F3E23}"/>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348-4396-87AA-6D12C67F3E23}"/>
              </c:ext>
            </c:extLst>
          </c:dPt>
          <c:dPt>
            <c:idx val="6"/>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9348-4396-87AA-6D12C67F3E23}"/>
              </c:ext>
            </c:extLst>
          </c:dPt>
          <c:dPt>
            <c:idx val="7"/>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9348-4396-87AA-6D12C67F3E23}"/>
              </c:ext>
            </c:extLst>
          </c:dPt>
          <c:dPt>
            <c:idx val="8"/>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9348-4396-87AA-6D12C67F3E23}"/>
              </c:ext>
            </c:extLst>
          </c:dPt>
          <c:dPt>
            <c:idx val="9"/>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9348-4396-87AA-6D12C67F3E23}"/>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9348-4396-87AA-6D12C67F3E23}"/>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9348-4396-87AA-6D12C67F3E23}"/>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9348-4396-87AA-6D12C67F3E23}"/>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9348-4396-87AA-6D12C67F3E23}"/>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9348-4396-87AA-6D12C67F3E23}"/>
                </c:ext>
              </c:extLst>
            </c:dLbl>
            <c:dLbl>
              <c:idx val="5"/>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9348-4396-87AA-6D12C67F3E23}"/>
                </c:ext>
              </c:extLst>
            </c:dLbl>
            <c:dLbl>
              <c:idx val="6"/>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9348-4396-87AA-6D12C67F3E23}"/>
                </c:ext>
              </c:extLst>
            </c:dLbl>
            <c:dLbl>
              <c:idx val="7"/>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9348-4396-87AA-6D12C67F3E23}"/>
                </c:ext>
              </c:extLst>
            </c:dLbl>
            <c:dLbl>
              <c:idx val="8"/>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5">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9348-4396-87AA-6D12C67F3E23}"/>
                </c:ext>
              </c:extLst>
            </c:dLbl>
            <c:dLbl>
              <c:idx val="9"/>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lumMod val="8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3-9348-4396-87AA-6D12C67F3E2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Sheet2!$A$2:$A$11</c:f>
              <c:strCache>
                <c:ptCount val="10"/>
                <c:pt idx="0">
                  <c:v>Grief or depression</c:v>
                </c:pt>
                <c:pt idx="1">
                  <c:v>Stress</c:v>
                </c:pt>
                <c:pt idx="2">
                  <c:v>Mental Wellness Skills</c:v>
                </c:pt>
                <c:pt idx="3">
                  <c:v>Suicide</c:v>
                </c:pt>
                <c:pt idx="4">
                  <c:v>Trauma, Intergenerational Trauma, PTSD</c:v>
                </c:pt>
                <c:pt idx="5">
                  <c:v>Anxiety</c:v>
                </c:pt>
                <c:pt idx="6">
                  <c:v>Other MH Topic</c:v>
                </c:pt>
                <c:pt idx="7">
                  <c:v>Unhealthy Relationships</c:v>
                </c:pt>
                <c:pt idx="8">
                  <c:v>Addiction</c:v>
                </c:pt>
                <c:pt idx="9">
                  <c:v>Anger, Anger Manement</c:v>
                </c:pt>
              </c:strCache>
            </c:strRef>
          </c:cat>
          <c:val>
            <c:numRef>
              <c:f>Sheet2!$B$2:$B$11</c:f>
              <c:numCache>
                <c:formatCode>General</c:formatCode>
                <c:ptCount val="10"/>
                <c:pt idx="0">
                  <c:v>5</c:v>
                </c:pt>
                <c:pt idx="1">
                  <c:v>4</c:v>
                </c:pt>
                <c:pt idx="2">
                  <c:v>4</c:v>
                </c:pt>
                <c:pt idx="3">
                  <c:v>3</c:v>
                </c:pt>
                <c:pt idx="4">
                  <c:v>3</c:v>
                </c:pt>
                <c:pt idx="5">
                  <c:v>2</c:v>
                </c:pt>
                <c:pt idx="6">
                  <c:v>2</c:v>
                </c:pt>
                <c:pt idx="7">
                  <c:v>2</c:v>
                </c:pt>
                <c:pt idx="8">
                  <c:v>1</c:v>
                </c:pt>
                <c:pt idx="9">
                  <c:v>1</c:v>
                </c:pt>
              </c:numCache>
            </c:numRef>
          </c:val>
          <c:extLst>
            <c:ext xmlns:c16="http://schemas.microsoft.com/office/drawing/2014/chart" uri="{C3380CC4-5D6E-409C-BE32-E72D297353CC}">
              <c16:uniqueId val="{00000014-9348-4396-87AA-6D12C67F3E2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cap="all" baseline="0">
                <a:solidFill>
                  <a:schemeClr val="tx1">
                    <a:lumMod val="65000"/>
                    <a:lumOff val="35000"/>
                  </a:schemeClr>
                </a:solidFill>
                <a:latin typeface="+mn-lt"/>
                <a:ea typeface="+mn-ea"/>
                <a:cs typeface="+mn-cs"/>
              </a:defRPr>
            </a:pPr>
            <a:r>
              <a:rPr lang="en-US" sz="3200"/>
              <a:t>We R Native's Impact </a:t>
            </a:r>
          </a:p>
        </c:rich>
      </c:tx>
      <c:layout>
        <c:manualLayout>
          <c:xMode val="edge"/>
          <c:yMode val="edge"/>
          <c:x val="2.3377542650918612E-2"/>
          <c:y val="2.5925925925925925E-2"/>
        </c:manualLayout>
      </c:layout>
      <c:overlay val="0"/>
      <c:spPr>
        <a:noFill/>
        <a:ln>
          <a:noFill/>
        </a:ln>
        <a:effectLst/>
      </c:spPr>
      <c:txPr>
        <a:bodyPr rot="0" spcFirstLastPara="1" vertOverflow="ellipsis" vert="horz" wrap="square" anchor="ctr" anchorCtr="1"/>
        <a:lstStyle/>
        <a:p>
          <a:pPr>
            <a:defRPr sz="32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334-4F16-B8A6-37196BC48B26}"/>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334-4F16-B8A6-37196BC48B26}"/>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334-4F16-B8A6-37196BC48B26}"/>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334-4F16-B8A6-37196BC48B26}"/>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334-4F16-B8A6-37196BC48B26}"/>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C334-4F16-B8A6-37196BC48B26}"/>
              </c:ext>
            </c:extLst>
          </c:dPt>
          <c:dLbls>
            <c:dLbl>
              <c:idx val="0"/>
              <c:layout>
                <c:manualLayout>
                  <c:x val="-0.21367521367521367"/>
                  <c:y val="-6.1664953751284689E-2"/>
                </c:manualLayout>
              </c:layout>
              <c:spPr>
                <a:noFill/>
                <a:ln>
                  <a:noFill/>
                </a:ln>
                <a:effectLst/>
              </c:spPr>
              <c:txPr>
                <a:bodyPr rot="0" spcFirstLastPara="1" vertOverflow="overflow" horzOverflow="overflow" vert="horz" wrap="none" lIns="38100" tIns="19050" rIns="38100" bIns="19050" anchor="ctr" anchorCtr="0">
                  <a:spAutoFit/>
                </a:bodyPr>
                <a:lstStyle/>
                <a:p>
                  <a:pPr algn="l">
                    <a:defRPr sz="2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C334-4F16-B8A6-37196BC48B26}"/>
                </c:ext>
              </c:extLst>
            </c:dLbl>
            <c:dLbl>
              <c:idx val="1"/>
              <c:spPr>
                <a:noFill/>
                <a:ln>
                  <a:noFill/>
                </a:ln>
                <a:effectLst/>
              </c:spPr>
              <c:txPr>
                <a:bodyPr rot="0" spcFirstLastPara="1" vertOverflow="overflow" horzOverflow="overflow" vert="horz" wrap="none" lIns="38100" tIns="19050" rIns="38100" bIns="19050" anchor="ctr" anchorCtr="0">
                  <a:spAutoFit/>
                </a:bodyPr>
                <a:lstStyle/>
                <a:p>
                  <a:pPr algn="l">
                    <a:defRPr sz="2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C334-4F16-B8A6-37196BC48B26}"/>
                </c:ext>
              </c:extLst>
            </c:dLbl>
            <c:dLbl>
              <c:idx val="2"/>
              <c:spPr>
                <a:noFill/>
                <a:ln>
                  <a:noFill/>
                </a:ln>
                <a:effectLst/>
              </c:spPr>
              <c:txPr>
                <a:bodyPr rot="0" spcFirstLastPara="1" vertOverflow="overflow" horzOverflow="overflow" vert="horz" wrap="none" lIns="38100" tIns="19050" rIns="38100" bIns="19050" anchor="ctr" anchorCtr="0">
                  <a:spAutoFit/>
                </a:bodyPr>
                <a:lstStyle/>
                <a:p>
                  <a:pPr algn="l">
                    <a:defRPr sz="2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C334-4F16-B8A6-37196BC48B26}"/>
                </c:ext>
              </c:extLst>
            </c:dLbl>
            <c:dLbl>
              <c:idx val="3"/>
              <c:spPr>
                <a:noFill/>
                <a:ln>
                  <a:noFill/>
                </a:ln>
                <a:effectLst/>
              </c:spPr>
              <c:txPr>
                <a:bodyPr rot="0" spcFirstLastPara="1" vertOverflow="overflow" horzOverflow="overflow" vert="horz" wrap="none" lIns="38100" tIns="19050" rIns="38100" bIns="19050" anchor="ctr" anchorCtr="0">
                  <a:spAutoFit/>
                </a:bodyPr>
                <a:lstStyle/>
                <a:p>
                  <a:pPr algn="l">
                    <a:defRPr sz="2000" b="1"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C334-4F16-B8A6-37196BC48B26}"/>
                </c:ext>
              </c:extLst>
            </c:dLbl>
            <c:dLbl>
              <c:idx val="4"/>
              <c:spPr>
                <a:noFill/>
                <a:ln>
                  <a:noFill/>
                </a:ln>
                <a:effectLst/>
              </c:spPr>
              <c:txPr>
                <a:bodyPr rot="0" spcFirstLastPara="1" vertOverflow="overflow" horzOverflow="overflow" vert="horz" wrap="none" lIns="38100" tIns="19050" rIns="38100" bIns="19050" anchor="ctr" anchorCtr="0">
                  <a:spAutoFit/>
                </a:bodyPr>
                <a:lstStyle/>
                <a:p>
                  <a:pPr algn="l">
                    <a:defRPr sz="20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9-C334-4F16-B8A6-37196BC48B26}"/>
                </c:ext>
              </c:extLst>
            </c:dLbl>
            <c:dLbl>
              <c:idx val="5"/>
              <c:spPr>
                <a:noFill/>
                <a:ln>
                  <a:noFill/>
                </a:ln>
                <a:effectLst/>
              </c:spPr>
              <c:txPr>
                <a:bodyPr rot="0" spcFirstLastPara="1" vertOverflow="overflow" horzOverflow="overflow" vert="horz" wrap="none" lIns="38100" tIns="19050" rIns="38100" bIns="19050" anchor="ctr" anchorCtr="0">
                  <a:spAutoFit/>
                </a:bodyPr>
                <a:lstStyle/>
                <a:p>
                  <a:pPr algn="l">
                    <a:defRPr sz="20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B-C334-4F16-B8A6-37196BC48B26}"/>
                </c:ext>
              </c:extLst>
            </c:dLbl>
            <c:spPr>
              <a:solidFill>
                <a:sysClr val="window" lastClr="FFFFFF"/>
              </a:solidFill>
              <a:ln>
                <a:solidFill>
                  <a:srgbClr val="4472C4"/>
                </a:solidFill>
              </a:ln>
              <a:effectLst/>
            </c:spPr>
            <c:txPr>
              <a:bodyPr rot="0" spcFirstLastPara="1" vertOverflow="overflow" horzOverflow="overflow" vert="horz" wrap="none" lIns="38100" tIns="19050" rIns="38100" bIns="19050" anchor="ctr" anchorCtr="0">
                <a:spAutoFit/>
              </a:bodyPr>
              <a:lstStyle/>
              <a:p>
                <a:pPr algn="l">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Sheet2!$A$135:$A$140</c:f>
              <c:strCache>
                <c:ptCount val="6"/>
                <c:pt idx="0">
                  <c:v>	Combating stigma or stereotypes</c:v>
                </c:pt>
                <c:pt idx="1">
                  <c:v>	Other impacts</c:v>
                </c:pt>
                <c:pt idx="2">
                  <c:v>	Improved mental health</c:v>
                </c:pt>
                <c:pt idx="3">
                  <c:v>	Improved cultural connectedness</c:v>
                </c:pt>
                <c:pt idx="4">
                  <c:v>	Improved self-esteem</c:v>
                </c:pt>
                <c:pt idx="5">
                  <c:v>	Improved pride</c:v>
                </c:pt>
              </c:strCache>
            </c:strRef>
          </c:cat>
          <c:val>
            <c:numRef>
              <c:f>Sheet2!$B$135:$B$140</c:f>
              <c:numCache>
                <c:formatCode>General</c:formatCode>
                <c:ptCount val="6"/>
                <c:pt idx="0">
                  <c:v>19</c:v>
                </c:pt>
                <c:pt idx="1">
                  <c:v>50</c:v>
                </c:pt>
                <c:pt idx="2">
                  <c:v>48</c:v>
                </c:pt>
                <c:pt idx="3">
                  <c:v>39</c:v>
                </c:pt>
                <c:pt idx="4">
                  <c:v>15</c:v>
                </c:pt>
                <c:pt idx="5">
                  <c:v>12</c:v>
                </c:pt>
              </c:numCache>
            </c:numRef>
          </c:val>
          <c:extLst>
            <c:ext xmlns:c16="http://schemas.microsoft.com/office/drawing/2014/chart" uri="{C3380CC4-5D6E-409C-BE32-E72D297353CC}">
              <c16:uniqueId val="{0000000C-C334-4F16-B8A6-37196BC48B26}"/>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solidFill>
                  <a:srgbClr val="000000"/>
                </a:solidFill>
              </a:rPr>
              <a:t>Social Norms on Social Media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2016</c:v>
                </c:pt>
              </c:strCache>
            </c:strRef>
          </c:tx>
          <c:spPr>
            <a:solidFill>
              <a:schemeClr val="accent1"/>
            </a:solidFill>
            <a:ln>
              <a:noFill/>
            </a:ln>
            <a:effectLst/>
          </c:spPr>
          <c:invertIfNegative val="0"/>
          <c:cat>
            <c:strRef>
              <c:f>Sheet1!$A$2:$A$6</c:f>
              <c:strCache>
                <c:ptCount val="5"/>
                <c:pt idx="0">
                  <c:v>Often see references to drugs or alcohol</c:v>
                </c:pt>
                <c:pt idx="1">
                  <c:v>Often see people “stirring up drama"</c:v>
                </c:pt>
                <c:pt idx="2">
                  <c:v>Often see references to violence</c:v>
                </c:pt>
                <c:pt idx="3">
                  <c:v>Often see people posting concerning messages on social media (like references to depression, suicide, or self-harm)</c:v>
                </c:pt>
                <c:pt idx="4">
                  <c:v>Often experience people supporting them through challenging or tough times using social media</c:v>
                </c:pt>
              </c:strCache>
            </c:strRef>
          </c:cat>
          <c:val>
            <c:numRef>
              <c:f>Sheet1!$B$2:$B$6</c:f>
              <c:numCache>
                <c:formatCode>General</c:formatCode>
                <c:ptCount val="5"/>
                <c:pt idx="0">
                  <c:v>45</c:v>
                </c:pt>
                <c:pt idx="1">
                  <c:v>44</c:v>
                </c:pt>
                <c:pt idx="2">
                  <c:v>35</c:v>
                </c:pt>
                <c:pt idx="3">
                  <c:v>29</c:v>
                </c:pt>
                <c:pt idx="4">
                  <c:v>24</c:v>
                </c:pt>
              </c:numCache>
            </c:numRef>
          </c:val>
          <c:extLst>
            <c:ext xmlns:c16="http://schemas.microsoft.com/office/drawing/2014/chart" uri="{C3380CC4-5D6E-409C-BE32-E72D297353CC}">
              <c16:uniqueId val="{00000000-E40E-411D-9E3D-3DC1FA373042}"/>
            </c:ext>
          </c:extLst>
        </c:ser>
        <c:ser>
          <c:idx val="1"/>
          <c:order val="1"/>
          <c:tx>
            <c:strRef>
              <c:f>Sheet1!$C$1</c:f>
              <c:strCache>
                <c:ptCount val="1"/>
                <c:pt idx="0">
                  <c:v>2019</c:v>
                </c:pt>
              </c:strCache>
            </c:strRef>
          </c:tx>
          <c:spPr>
            <a:solidFill>
              <a:srgbClr val="00B050"/>
            </a:solidFill>
            <a:ln>
              <a:noFill/>
            </a:ln>
            <a:effectLst/>
          </c:spPr>
          <c:invertIfNegative val="0"/>
          <c:cat>
            <c:strRef>
              <c:f>Sheet1!$A$2:$A$6</c:f>
              <c:strCache>
                <c:ptCount val="5"/>
                <c:pt idx="0">
                  <c:v>Often see references to drugs or alcohol</c:v>
                </c:pt>
                <c:pt idx="1">
                  <c:v>Often see people “stirring up drama"</c:v>
                </c:pt>
                <c:pt idx="2">
                  <c:v>Often see references to violence</c:v>
                </c:pt>
                <c:pt idx="3">
                  <c:v>Often see people posting concerning messages on social media (like references to depression, suicide, or self-harm)</c:v>
                </c:pt>
                <c:pt idx="4">
                  <c:v>Often experience people supporting them through challenging or tough times using social media</c:v>
                </c:pt>
              </c:strCache>
            </c:strRef>
          </c:cat>
          <c:val>
            <c:numRef>
              <c:f>Sheet1!$C$2:$C$6</c:f>
              <c:numCache>
                <c:formatCode>General</c:formatCode>
                <c:ptCount val="5"/>
                <c:pt idx="0">
                  <c:v>81</c:v>
                </c:pt>
                <c:pt idx="1">
                  <c:v>65</c:v>
                </c:pt>
                <c:pt idx="2">
                  <c:v>58</c:v>
                </c:pt>
                <c:pt idx="3">
                  <c:v>44</c:v>
                </c:pt>
                <c:pt idx="4">
                  <c:v>50</c:v>
                </c:pt>
              </c:numCache>
            </c:numRef>
          </c:val>
          <c:extLst>
            <c:ext xmlns:c16="http://schemas.microsoft.com/office/drawing/2014/chart" uri="{C3380CC4-5D6E-409C-BE32-E72D297353CC}">
              <c16:uniqueId val="{00000001-E40E-411D-9E3D-3DC1FA373042}"/>
            </c:ext>
          </c:extLst>
        </c:ser>
        <c:dLbls>
          <c:showLegendKey val="0"/>
          <c:showVal val="0"/>
          <c:showCatName val="0"/>
          <c:showSerName val="0"/>
          <c:showPercent val="0"/>
          <c:showBubbleSize val="0"/>
        </c:dLbls>
        <c:gapWidth val="182"/>
        <c:axId val="282868304"/>
        <c:axId val="374357824"/>
      </c:barChart>
      <c:catAx>
        <c:axId val="2828683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crossAx val="374357824"/>
        <c:crosses val="autoZero"/>
        <c:auto val="1"/>
        <c:lblAlgn val="ctr"/>
        <c:lblOffset val="100"/>
        <c:noMultiLvlLbl val="0"/>
      </c:catAx>
      <c:valAx>
        <c:axId val="374357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2868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71ED3-E678-45FF-988C-7A4127A753B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2DBF7E2-154C-422C-BE06-56FF41A0BEE5}">
      <dgm:prSet phldrT="[Text]" custT="1"/>
      <dgm:spPr>
        <a:solidFill>
          <a:schemeClr val="accent5">
            <a:lumMod val="75000"/>
          </a:schemeClr>
        </a:solidFill>
      </dgm:spPr>
      <dgm:t>
        <a:bodyPr/>
        <a:lstStyle/>
        <a:p>
          <a:r>
            <a:rPr lang="en-US" sz="2400" dirty="0"/>
            <a:t>Online Sexual Health Portal</a:t>
          </a:r>
        </a:p>
      </dgm:t>
    </dgm:pt>
    <dgm:pt modelId="{3A6124D9-34AB-461B-9CB9-5696A8B4FA66}" type="parTrans" cxnId="{1E20D2E9-35B3-4AB0-AF99-C9C02373F605}">
      <dgm:prSet/>
      <dgm:spPr/>
      <dgm:t>
        <a:bodyPr/>
        <a:lstStyle/>
        <a:p>
          <a:endParaRPr lang="en-US"/>
        </a:p>
      </dgm:t>
    </dgm:pt>
    <dgm:pt modelId="{E4244471-4B5C-47E2-B301-C909D9154F6C}" type="sibTrans" cxnId="{1E20D2E9-35B3-4AB0-AF99-C9C02373F605}">
      <dgm:prSet custT="1"/>
      <dgm:spPr/>
      <dgm:t>
        <a:bodyPr/>
        <a:lstStyle/>
        <a:p>
          <a:r>
            <a:rPr lang="en-US" sz="1800" dirty="0"/>
            <a:t>Partner:  </a:t>
          </a:r>
        </a:p>
        <a:p>
          <a:r>
            <a:rPr lang="en-US" sz="2400" dirty="0"/>
            <a:t>NIEA, BIE, B&amp;G Clubs</a:t>
          </a:r>
          <a:endParaRPr lang="en-US" sz="1050" dirty="0"/>
        </a:p>
      </dgm:t>
    </dgm:pt>
    <dgm:pt modelId="{3DA83941-1D22-4A19-A019-D91D479631A0}">
      <dgm:prSet phldrT="[Text]" custT="1"/>
      <dgm:spPr/>
      <dgm:t>
        <a:bodyPr/>
        <a:lstStyle/>
        <a:p>
          <a:r>
            <a:rPr lang="en-US" sz="2800" dirty="0"/>
            <a:t>Teachers and Educators</a:t>
          </a:r>
        </a:p>
      </dgm:t>
    </dgm:pt>
    <dgm:pt modelId="{308A406D-F342-4497-890B-34360A284778}" type="parTrans" cxnId="{641B3D88-9F2D-4705-9245-C774A25DFACD}">
      <dgm:prSet/>
      <dgm:spPr/>
      <dgm:t>
        <a:bodyPr/>
        <a:lstStyle/>
        <a:p>
          <a:endParaRPr lang="en-US"/>
        </a:p>
      </dgm:t>
    </dgm:pt>
    <dgm:pt modelId="{D6B09E3A-C9DB-4C7B-8E93-56EA2E4E7BB7}" type="sibTrans" cxnId="{641B3D88-9F2D-4705-9245-C774A25DFACD}">
      <dgm:prSet/>
      <dgm:spPr/>
      <dgm:t>
        <a:bodyPr/>
        <a:lstStyle/>
        <a:p>
          <a:endParaRPr lang="en-US"/>
        </a:p>
      </dgm:t>
    </dgm:pt>
    <dgm:pt modelId="{AD73A09C-AEF5-467A-A0BE-AD3E502CE0AB}">
      <dgm:prSet phldrT="[Text]" custT="1"/>
      <dgm:spPr/>
      <dgm:t>
        <a:bodyPr/>
        <a:lstStyle/>
        <a:p>
          <a:r>
            <a:rPr lang="en-US" sz="2800" dirty="0"/>
            <a:t>Social Media</a:t>
          </a:r>
        </a:p>
      </dgm:t>
    </dgm:pt>
    <dgm:pt modelId="{0FF480AD-B3EA-46FF-B2B0-20734AE55D14}" type="parTrans" cxnId="{9AC3E698-A825-47E2-BD3D-26C75EAEA578}">
      <dgm:prSet/>
      <dgm:spPr/>
      <dgm:t>
        <a:bodyPr/>
        <a:lstStyle/>
        <a:p>
          <a:endParaRPr lang="en-US"/>
        </a:p>
      </dgm:t>
    </dgm:pt>
    <dgm:pt modelId="{A928980D-855F-40E2-B6D9-3DEA5BC35A80}" type="sibTrans" cxnId="{9AC3E698-A825-47E2-BD3D-26C75EAEA578}">
      <dgm:prSet custT="1"/>
      <dgm:spPr/>
      <dgm:t>
        <a:bodyPr/>
        <a:lstStyle/>
        <a:p>
          <a:r>
            <a:rPr lang="en-US" sz="1800" dirty="0"/>
            <a:t>Partner: </a:t>
          </a:r>
          <a:r>
            <a:rPr lang="en-US" sz="2600" dirty="0"/>
            <a:t>UNITY, GEN-I, CNAY</a:t>
          </a:r>
        </a:p>
      </dgm:t>
    </dgm:pt>
    <dgm:pt modelId="{BC7F50E4-A619-4F8D-8A70-96545C776705}">
      <dgm:prSet phldrT="[Text]" custT="1"/>
      <dgm:spPr/>
      <dgm:t>
        <a:bodyPr/>
        <a:lstStyle/>
        <a:p>
          <a:r>
            <a:rPr lang="en-US" sz="2800" dirty="0"/>
            <a:t>Teens and Young Adults</a:t>
          </a:r>
        </a:p>
      </dgm:t>
    </dgm:pt>
    <dgm:pt modelId="{AF61AA01-69A3-447F-8BE1-B28E33EEDBCE}" type="parTrans" cxnId="{EE375358-0B3B-4011-AD82-D28EB4C76BA4}">
      <dgm:prSet/>
      <dgm:spPr/>
      <dgm:t>
        <a:bodyPr/>
        <a:lstStyle/>
        <a:p>
          <a:endParaRPr lang="en-US"/>
        </a:p>
      </dgm:t>
    </dgm:pt>
    <dgm:pt modelId="{9602BAEE-F4AE-4364-BDED-DE34A10C1424}" type="sibTrans" cxnId="{EE375358-0B3B-4011-AD82-D28EB4C76BA4}">
      <dgm:prSet/>
      <dgm:spPr/>
      <dgm:t>
        <a:bodyPr/>
        <a:lstStyle/>
        <a:p>
          <a:endParaRPr lang="en-US"/>
        </a:p>
      </dgm:t>
    </dgm:pt>
    <dgm:pt modelId="{6AF3ADBC-ED2E-432D-9588-5379DFD5FA1F}">
      <dgm:prSet phldrT="[Text]" custT="1"/>
      <dgm:spPr/>
      <dgm:t>
        <a:bodyPr/>
        <a:lstStyle/>
        <a:p>
          <a:r>
            <a:rPr lang="en-US" sz="2400" dirty="0"/>
            <a:t>Radio, Articles</a:t>
          </a:r>
        </a:p>
      </dgm:t>
    </dgm:pt>
    <dgm:pt modelId="{65D6680F-B8B3-4FC9-8A62-12376FD61830}" type="parTrans" cxnId="{94F3871B-8CD6-4D9E-85A6-C754721D4651}">
      <dgm:prSet/>
      <dgm:spPr/>
      <dgm:t>
        <a:bodyPr/>
        <a:lstStyle/>
        <a:p>
          <a:endParaRPr lang="en-US"/>
        </a:p>
      </dgm:t>
    </dgm:pt>
    <dgm:pt modelId="{DF627D9B-5528-450F-93F9-B2D0881C6065}" type="sibTrans" cxnId="{94F3871B-8CD6-4D9E-85A6-C754721D4651}">
      <dgm:prSet/>
      <dgm:spPr/>
      <dgm:t>
        <a:bodyPr/>
        <a:lstStyle/>
        <a:p>
          <a:r>
            <a:rPr lang="en-US" dirty="0"/>
            <a:t>Talking Points</a:t>
          </a:r>
        </a:p>
      </dgm:t>
    </dgm:pt>
    <dgm:pt modelId="{EAE2A8C1-9F51-42F9-B04E-8372A008C393}">
      <dgm:prSet phldrT="[Text]" custT="1"/>
      <dgm:spPr/>
      <dgm:t>
        <a:bodyPr/>
        <a:lstStyle/>
        <a:p>
          <a:r>
            <a:rPr lang="en-US" sz="2800" dirty="0"/>
            <a:t>Parents</a:t>
          </a:r>
        </a:p>
      </dgm:t>
    </dgm:pt>
    <dgm:pt modelId="{0DDEC3E0-D2BE-4A36-A353-CAEEAF580398}" type="parTrans" cxnId="{63A92ED0-EA33-4C5B-8C40-BC27176BE3F9}">
      <dgm:prSet/>
      <dgm:spPr/>
      <dgm:t>
        <a:bodyPr/>
        <a:lstStyle/>
        <a:p>
          <a:endParaRPr lang="en-US"/>
        </a:p>
      </dgm:t>
    </dgm:pt>
    <dgm:pt modelId="{AAC830D7-7078-45BA-A172-0E85E4FD1BC7}" type="sibTrans" cxnId="{63A92ED0-EA33-4C5B-8C40-BC27176BE3F9}">
      <dgm:prSet/>
      <dgm:spPr/>
      <dgm:t>
        <a:bodyPr/>
        <a:lstStyle/>
        <a:p>
          <a:endParaRPr lang="en-US"/>
        </a:p>
      </dgm:t>
    </dgm:pt>
    <dgm:pt modelId="{ED15BD51-0560-497E-9B09-AEFF8700CD1B}" type="pres">
      <dgm:prSet presAssocID="{8FF71ED3-E678-45FF-988C-7A4127A753B9}" presName="Name0" presStyleCnt="0">
        <dgm:presLayoutVars>
          <dgm:chMax/>
          <dgm:chPref/>
          <dgm:dir/>
          <dgm:animLvl val="lvl"/>
        </dgm:presLayoutVars>
      </dgm:prSet>
      <dgm:spPr/>
      <dgm:t>
        <a:bodyPr/>
        <a:lstStyle/>
        <a:p>
          <a:endParaRPr lang="en-US"/>
        </a:p>
      </dgm:t>
    </dgm:pt>
    <dgm:pt modelId="{7557A5EE-F110-4FE4-B9A9-2BD6AF5349B0}" type="pres">
      <dgm:prSet presAssocID="{22DBF7E2-154C-422C-BE06-56FF41A0BEE5}" presName="composite" presStyleCnt="0"/>
      <dgm:spPr/>
    </dgm:pt>
    <dgm:pt modelId="{D5281034-1EEC-41FD-BF41-2E68EBAF2A5E}" type="pres">
      <dgm:prSet presAssocID="{22DBF7E2-154C-422C-BE06-56FF41A0BEE5}" presName="Parent1" presStyleLbl="node1" presStyleIdx="0" presStyleCnt="6">
        <dgm:presLayoutVars>
          <dgm:chMax val="1"/>
          <dgm:chPref val="1"/>
          <dgm:bulletEnabled val="1"/>
        </dgm:presLayoutVars>
      </dgm:prSet>
      <dgm:spPr/>
      <dgm:t>
        <a:bodyPr/>
        <a:lstStyle/>
        <a:p>
          <a:endParaRPr lang="en-US"/>
        </a:p>
      </dgm:t>
    </dgm:pt>
    <dgm:pt modelId="{07F32475-1D1D-4D12-9C61-7E6ACBA8E593}" type="pres">
      <dgm:prSet presAssocID="{22DBF7E2-154C-422C-BE06-56FF41A0BEE5}" presName="Childtext1" presStyleLbl="revTx" presStyleIdx="0" presStyleCnt="3">
        <dgm:presLayoutVars>
          <dgm:chMax val="0"/>
          <dgm:chPref val="0"/>
          <dgm:bulletEnabled val="1"/>
        </dgm:presLayoutVars>
      </dgm:prSet>
      <dgm:spPr/>
      <dgm:t>
        <a:bodyPr/>
        <a:lstStyle/>
        <a:p>
          <a:endParaRPr lang="en-US"/>
        </a:p>
      </dgm:t>
    </dgm:pt>
    <dgm:pt modelId="{300ED821-517C-49E5-A9B4-B97E5536B6BD}" type="pres">
      <dgm:prSet presAssocID="{22DBF7E2-154C-422C-BE06-56FF41A0BEE5}" presName="BalanceSpacing" presStyleCnt="0"/>
      <dgm:spPr/>
    </dgm:pt>
    <dgm:pt modelId="{4FE7D369-51B6-482B-942C-6B28B5A5E8C4}" type="pres">
      <dgm:prSet presAssocID="{22DBF7E2-154C-422C-BE06-56FF41A0BEE5}" presName="BalanceSpacing1" presStyleCnt="0"/>
      <dgm:spPr/>
    </dgm:pt>
    <dgm:pt modelId="{23B5C8F0-4BB1-45EB-8D64-26C2D89B2B31}" type="pres">
      <dgm:prSet presAssocID="{E4244471-4B5C-47E2-B301-C909D9154F6C}" presName="Accent1Text" presStyleLbl="node1" presStyleIdx="1" presStyleCnt="6"/>
      <dgm:spPr/>
      <dgm:t>
        <a:bodyPr/>
        <a:lstStyle/>
        <a:p>
          <a:endParaRPr lang="en-US"/>
        </a:p>
      </dgm:t>
    </dgm:pt>
    <dgm:pt modelId="{CFAFB68B-1E57-4AC8-A6A6-0BA6836BFC58}" type="pres">
      <dgm:prSet presAssocID="{E4244471-4B5C-47E2-B301-C909D9154F6C}" presName="spaceBetweenRectangles" presStyleCnt="0"/>
      <dgm:spPr/>
    </dgm:pt>
    <dgm:pt modelId="{A64B213B-D4F7-4AC4-A7B6-EC07443CC510}" type="pres">
      <dgm:prSet presAssocID="{AD73A09C-AEF5-467A-A0BE-AD3E502CE0AB}" presName="composite" presStyleCnt="0"/>
      <dgm:spPr/>
    </dgm:pt>
    <dgm:pt modelId="{643299FA-8A95-4892-967B-E6C0ADEFFB44}" type="pres">
      <dgm:prSet presAssocID="{AD73A09C-AEF5-467A-A0BE-AD3E502CE0AB}" presName="Parent1" presStyleLbl="node1" presStyleIdx="2" presStyleCnt="6">
        <dgm:presLayoutVars>
          <dgm:chMax val="1"/>
          <dgm:chPref val="1"/>
          <dgm:bulletEnabled val="1"/>
        </dgm:presLayoutVars>
      </dgm:prSet>
      <dgm:spPr/>
      <dgm:t>
        <a:bodyPr/>
        <a:lstStyle/>
        <a:p>
          <a:endParaRPr lang="en-US"/>
        </a:p>
      </dgm:t>
    </dgm:pt>
    <dgm:pt modelId="{A176C9D1-D62E-4CFA-9FAF-ADA0D372252F}" type="pres">
      <dgm:prSet presAssocID="{AD73A09C-AEF5-467A-A0BE-AD3E502CE0AB}" presName="Childtext1" presStyleLbl="revTx" presStyleIdx="1" presStyleCnt="3">
        <dgm:presLayoutVars>
          <dgm:chMax val="0"/>
          <dgm:chPref val="0"/>
          <dgm:bulletEnabled val="1"/>
        </dgm:presLayoutVars>
      </dgm:prSet>
      <dgm:spPr/>
      <dgm:t>
        <a:bodyPr/>
        <a:lstStyle/>
        <a:p>
          <a:endParaRPr lang="en-US"/>
        </a:p>
      </dgm:t>
    </dgm:pt>
    <dgm:pt modelId="{8A51D11D-E969-4C3A-8C94-EAF031FF5413}" type="pres">
      <dgm:prSet presAssocID="{AD73A09C-AEF5-467A-A0BE-AD3E502CE0AB}" presName="BalanceSpacing" presStyleCnt="0"/>
      <dgm:spPr/>
    </dgm:pt>
    <dgm:pt modelId="{88F5D6F3-0A77-4768-80E0-9F1152889627}" type="pres">
      <dgm:prSet presAssocID="{AD73A09C-AEF5-467A-A0BE-AD3E502CE0AB}" presName="BalanceSpacing1" presStyleCnt="0"/>
      <dgm:spPr/>
    </dgm:pt>
    <dgm:pt modelId="{B13E6412-E970-414E-86D1-65BA411807A3}" type="pres">
      <dgm:prSet presAssocID="{A928980D-855F-40E2-B6D9-3DEA5BC35A80}" presName="Accent1Text" presStyleLbl="node1" presStyleIdx="3" presStyleCnt="6"/>
      <dgm:spPr/>
      <dgm:t>
        <a:bodyPr/>
        <a:lstStyle/>
        <a:p>
          <a:endParaRPr lang="en-US"/>
        </a:p>
      </dgm:t>
    </dgm:pt>
    <dgm:pt modelId="{A1A823EC-EB7F-441C-9BC1-4D5001A33362}" type="pres">
      <dgm:prSet presAssocID="{A928980D-855F-40E2-B6D9-3DEA5BC35A80}" presName="spaceBetweenRectangles" presStyleCnt="0"/>
      <dgm:spPr/>
    </dgm:pt>
    <dgm:pt modelId="{D864F5A9-9F03-4636-83CB-4547D85864E4}" type="pres">
      <dgm:prSet presAssocID="{6AF3ADBC-ED2E-432D-9588-5379DFD5FA1F}" presName="composite" presStyleCnt="0"/>
      <dgm:spPr/>
    </dgm:pt>
    <dgm:pt modelId="{387CD2C2-3D46-4B70-9FB2-5815D0FD5FE6}" type="pres">
      <dgm:prSet presAssocID="{6AF3ADBC-ED2E-432D-9588-5379DFD5FA1F}" presName="Parent1" presStyleLbl="node1" presStyleIdx="4" presStyleCnt="6">
        <dgm:presLayoutVars>
          <dgm:chMax val="1"/>
          <dgm:chPref val="1"/>
          <dgm:bulletEnabled val="1"/>
        </dgm:presLayoutVars>
      </dgm:prSet>
      <dgm:spPr/>
      <dgm:t>
        <a:bodyPr/>
        <a:lstStyle/>
        <a:p>
          <a:endParaRPr lang="en-US"/>
        </a:p>
      </dgm:t>
    </dgm:pt>
    <dgm:pt modelId="{064E4C2B-8816-4166-9287-C30684790C6E}" type="pres">
      <dgm:prSet presAssocID="{6AF3ADBC-ED2E-432D-9588-5379DFD5FA1F}" presName="Childtext1" presStyleLbl="revTx" presStyleIdx="2" presStyleCnt="3">
        <dgm:presLayoutVars>
          <dgm:chMax val="0"/>
          <dgm:chPref val="0"/>
          <dgm:bulletEnabled val="1"/>
        </dgm:presLayoutVars>
      </dgm:prSet>
      <dgm:spPr/>
      <dgm:t>
        <a:bodyPr/>
        <a:lstStyle/>
        <a:p>
          <a:endParaRPr lang="en-US"/>
        </a:p>
      </dgm:t>
    </dgm:pt>
    <dgm:pt modelId="{C2E106ED-2804-4EAC-924C-DBA990A22320}" type="pres">
      <dgm:prSet presAssocID="{6AF3ADBC-ED2E-432D-9588-5379DFD5FA1F}" presName="BalanceSpacing" presStyleCnt="0"/>
      <dgm:spPr/>
    </dgm:pt>
    <dgm:pt modelId="{D49A6E05-1068-4539-A0A9-F4515518BDEC}" type="pres">
      <dgm:prSet presAssocID="{6AF3ADBC-ED2E-432D-9588-5379DFD5FA1F}" presName="BalanceSpacing1" presStyleCnt="0"/>
      <dgm:spPr/>
    </dgm:pt>
    <dgm:pt modelId="{CBD5CF4A-F309-4386-B3BA-5C442844761E}" type="pres">
      <dgm:prSet presAssocID="{DF627D9B-5528-450F-93F9-B2D0881C6065}" presName="Accent1Text" presStyleLbl="node1" presStyleIdx="5" presStyleCnt="6"/>
      <dgm:spPr/>
      <dgm:t>
        <a:bodyPr/>
        <a:lstStyle/>
        <a:p>
          <a:endParaRPr lang="en-US"/>
        </a:p>
      </dgm:t>
    </dgm:pt>
  </dgm:ptLst>
  <dgm:cxnLst>
    <dgm:cxn modelId="{63A92ED0-EA33-4C5B-8C40-BC27176BE3F9}" srcId="{6AF3ADBC-ED2E-432D-9588-5379DFD5FA1F}" destId="{EAE2A8C1-9F51-42F9-B04E-8372A008C393}" srcOrd="0" destOrd="0" parTransId="{0DDEC3E0-D2BE-4A36-A353-CAEEAF580398}" sibTransId="{AAC830D7-7078-45BA-A172-0E85E4FD1BC7}"/>
    <dgm:cxn modelId="{BBB12A62-9CFE-CD43-B9EB-1CAC475282AA}" type="presOf" srcId="{3DA83941-1D22-4A19-A019-D91D479631A0}" destId="{07F32475-1D1D-4D12-9C61-7E6ACBA8E593}" srcOrd="0" destOrd="0" presId="urn:microsoft.com/office/officeart/2008/layout/AlternatingHexagons"/>
    <dgm:cxn modelId="{EE375358-0B3B-4011-AD82-D28EB4C76BA4}" srcId="{AD73A09C-AEF5-467A-A0BE-AD3E502CE0AB}" destId="{BC7F50E4-A619-4F8D-8A70-96545C776705}" srcOrd="0" destOrd="0" parTransId="{AF61AA01-69A3-447F-8BE1-B28E33EEDBCE}" sibTransId="{9602BAEE-F4AE-4364-BDED-DE34A10C1424}"/>
    <dgm:cxn modelId="{1E20D2E9-35B3-4AB0-AF99-C9C02373F605}" srcId="{8FF71ED3-E678-45FF-988C-7A4127A753B9}" destId="{22DBF7E2-154C-422C-BE06-56FF41A0BEE5}" srcOrd="0" destOrd="0" parTransId="{3A6124D9-34AB-461B-9CB9-5696A8B4FA66}" sibTransId="{E4244471-4B5C-47E2-B301-C909D9154F6C}"/>
    <dgm:cxn modelId="{CACDD4EC-F60B-2A4B-8919-DD202D8BE195}" type="presOf" srcId="{BC7F50E4-A619-4F8D-8A70-96545C776705}" destId="{A176C9D1-D62E-4CFA-9FAF-ADA0D372252F}" srcOrd="0" destOrd="0" presId="urn:microsoft.com/office/officeart/2008/layout/AlternatingHexagons"/>
    <dgm:cxn modelId="{D6529E1E-259B-7647-9A3C-B2B590FE5562}" type="presOf" srcId="{DF627D9B-5528-450F-93F9-B2D0881C6065}" destId="{CBD5CF4A-F309-4386-B3BA-5C442844761E}" srcOrd="0" destOrd="0" presId="urn:microsoft.com/office/officeart/2008/layout/AlternatingHexagons"/>
    <dgm:cxn modelId="{641B3D88-9F2D-4705-9245-C774A25DFACD}" srcId="{22DBF7E2-154C-422C-BE06-56FF41A0BEE5}" destId="{3DA83941-1D22-4A19-A019-D91D479631A0}" srcOrd="0" destOrd="0" parTransId="{308A406D-F342-4497-890B-34360A284778}" sibTransId="{D6B09E3A-C9DB-4C7B-8E93-56EA2E4E7BB7}"/>
    <dgm:cxn modelId="{9AC3E698-A825-47E2-BD3D-26C75EAEA578}" srcId="{8FF71ED3-E678-45FF-988C-7A4127A753B9}" destId="{AD73A09C-AEF5-467A-A0BE-AD3E502CE0AB}" srcOrd="1" destOrd="0" parTransId="{0FF480AD-B3EA-46FF-B2B0-20734AE55D14}" sibTransId="{A928980D-855F-40E2-B6D9-3DEA5BC35A80}"/>
    <dgm:cxn modelId="{0E9D8E2A-3361-814D-BDAC-749E3553FD6E}" type="presOf" srcId="{6AF3ADBC-ED2E-432D-9588-5379DFD5FA1F}" destId="{387CD2C2-3D46-4B70-9FB2-5815D0FD5FE6}" srcOrd="0" destOrd="0" presId="urn:microsoft.com/office/officeart/2008/layout/AlternatingHexagons"/>
    <dgm:cxn modelId="{94F3871B-8CD6-4D9E-85A6-C754721D4651}" srcId="{8FF71ED3-E678-45FF-988C-7A4127A753B9}" destId="{6AF3ADBC-ED2E-432D-9588-5379DFD5FA1F}" srcOrd="2" destOrd="0" parTransId="{65D6680F-B8B3-4FC9-8A62-12376FD61830}" sibTransId="{DF627D9B-5528-450F-93F9-B2D0881C6065}"/>
    <dgm:cxn modelId="{C6F3D778-6F53-D44E-92C6-9B546D48CCC3}" type="presOf" srcId="{A928980D-855F-40E2-B6D9-3DEA5BC35A80}" destId="{B13E6412-E970-414E-86D1-65BA411807A3}" srcOrd="0" destOrd="0" presId="urn:microsoft.com/office/officeart/2008/layout/AlternatingHexagons"/>
    <dgm:cxn modelId="{54385D3C-C94B-E843-8363-250E794DB7C6}" type="presOf" srcId="{8FF71ED3-E678-45FF-988C-7A4127A753B9}" destId="{ED15BD51-0560-497E-9B09-AEFF8700CD1B}" srcOrd="0" destOrd="0" presId="urn:microsoft.com/office/officeart/2008/layout/AlternatingHexagons"/>
    <dgm:cxn modelId="{896E934C-2092-3846-9B09-57AB9BF8F8C0}" type="presOf" srcId="{22DBF7E2-154C-422C-BE06-56FF41A0BEE5}" destId="{D5281034-1EEC-41FD-BF41-2E68EBAF2A5E}" srcOrd="0" destOrd="0" presId="urn:microsoft.com/office/officeart/2008/layout/AlternatingHexagons"/>
    <dgm:cxn modelId="{ECB75BD0-121E-9E41-BF82-85B603E6FB99}" type="presOf" srcId="{EAE2A8C1-9F51-42F9-B04E-8372A008C393}" destId="{064E4C2B-8816-4166-9287-C30684790C6E}" srcOrd="0" destOrd="0" presId="urn:microsoft.com/office/officeart/2008/layout/AlternatingHexagons"/>
    <dgm:cxn modelId="{AAAC163C-F905-0549-8235-5EF4C351F51D}" type="presOf" srcId="{AD73A09C-AEF5-467A-A0BE-AD3E502CE0AB}" destId="{643299FA-8A95-4892-967B-E6C0ADEFFB44}" srcOrd="0" destOrd="0" presId="urn:microsoft.com/office/officeart/2008/layout/AlternatingHexagons"/>
    <dgm:cxn modelId="{7819445C-3F83-F34E-BF1C-02662C4AEC03}" type="presOf" srcId="{E4244471-4B5C-47E2-B301-C909D9154F6C}" destId="{23B5C8F0-4BB1-45EB-8D64-26C2D89B2B31}" srcOrd="0" destOrd="0" presId="urn:microsoft.com/office/officeart/2008/layout/AlternatingHexagons"/>
    <dgm:cxn modelId="{68B6FCF6-CDD1-EB42-A2DD-D42197061DFC}" type="presParOf" srcId="{ED15BD51-0560-497E-9B09-AEFF8700CD1B}" destId="{7557A5EE-F110-4FE4-B9A9-2BD6AF5349B0}" srcOrd="0" destOrd="0" presId="urn:microsoft.com/office/officeart/2008/layout/AlternatingHexagons"/>
    <dgm:cxn modelId="{3FBDC51D-32D2-3D40-B3E6-2A027E02F326}" type="presParOf" srcId="{7557A5EE-F110-4FE4-B9A9-2BD6AF5349B0}" destId="{D5281034-1EEC-41FD-BF41-2E68EBAF2A5E}" srcOrd="0" destOrd="0" presId="urn:microsoft.com/office/officeart/2008/layout/AlternatingHexagons"/>
    <dgm:cxn modelId="{0D0A7D0E-E6E3-6445-83E3-B5AA256F6436}" type="presParOf" srcId="{7557A5EE-F110-4FE4-B9A9-2BD6AF5349B0}" destId="{07F32475-1D1D-4D12-9C61-7E6ACBA8E593}" srcOrd="1" destOrd="0" presId="urn:microsoft.com/office/officeart/2008/layout/AlternatingHexagons"/>
    <dgm:cxn modelId="{F2583735-BDE0-BC4A-AC72-DE65ADCDDE97}" type="presParOf" srcId="{7557A5EE-F110-4FE4-B9A9-2BD6AF5349B0}" destId="{300ED821-517C-49E5-A9B4-B97E5536B6BD}" srcOrd="2" destOrd="0" presId="urn:microsoft.com/office/officeart/2008/layout/AlternatingHexagons"/>
    <dgm:cxn modelId="{10B70003-E20D-DC43-BA4D-D85C6D6B530D}" type="presParOf" srcId="{7557A5EE-F110-4FE4-B9A9-2BD6AF5349B0}" destId="{4FE7D369-51B6-482B-942C-6B28B5A5E8C4}" srcOrd="3" destOrd="0" presId="urn:microsoft.com/office/officeart/2008/layout/AlternatingHexagons"/>
    <dgm:cxn modelId="{90605DDD-BDF5-F24C-A10E-AA3C39DDD25C}" type="presParOf" srcId="{7557A5EE-F110-4FE4-B9A9-2BD6AF5349B0}" destId="{23B5C8F0-4BB1-45EB-8D64-26C2D89B2B31}" srcOrd="4" destOrd="0" presId="urn:microsoft.com/office/officeart/2008/layout/AlternatingHexagons"/>
    <dgm:cxn modelId="{50861384-402A-3440-8F07-40E57DE15F8A}" type="presParOf" srcId="{ED15BD51-0560-497E-9B09-AEFF8700CD1B}" destId="{CFAFB68B-1E57-4AC8-A6A6-0BA6836BFC58}" srcOrd="1" destOrd="0" presId="urn:microsoft.com/office/officeart/2008/layout/AlternatingHexagons"/>
    <dgm:cxn modelId="{B2F72378-3128-914E-98DD-905F67E72D18}" type="presParOf" srcId="{ED15BD51-0560-497E-9B09-AEFF8700CD1B}" destId="{A64B213B-D4F7-4AC4-A7B6-EC07443CC510}" srcOrd="2" destOrd="0" presId="urn:microsoft.com/office/officeart/2008/layout/AlternatingHexagons"/>
    <dgm:cxn modelId="{8F420121-914A-1943-91A3-EDD434599759}" type="presParOf" srcId="{A64B213B-D4F7-4AC4-A7B6-EC07443CC510}" destId="{643299FA-8A95-4892-967B-E6C0ADEFFB44}" srcOrd="0" destOrd="0" presId="urn:microsoft.com/office/officeart/2008/layout/AlternatingHexagons"/>
    <dgm:cxn modelId="{54EFE498-60FE-6D4B-B998-E907BB4D78C6}" type="presParOf" srcId="{A64B213B-D4F7-4AC4-A7B6-EC07443CC510}" destId="{A176C9D1-D62E-4CFA-9FAF-ADA0D372252F}" srcOrd="1" destOrd="0" presId="urn:microsoft.com/office/officeart/2008/layout/AlternatingHexagons"/>
    <dgm:cxn modelId="{BF7C4882-226F-5D4A-9317-C0223E728C80}" type="presParOf" srcId="{A64B213B-D4F7-4AC4-A7B6-EC07443CC510}" destId="{8A51D11D-E969-4C3A-8C94-EAF031FF5413}" srcOrd="2" destOrd="0" presId="urn:microsoft.com/office/officeart/2008/layout/AlternatingHexagons"/>
    <dgm:cxn modelId="{EBD2E9E0-19B8-CD49-B1B5-5661BB378A70}" type="presParOf" srcId="{A64B213B-D4F7-4AC4-A7B6-EC07443CC510}" destId="{88F5D6F3-0A77-4768-80E0-9F1152889627}" srcOrd="3" destOrd="0" presId="urn:microsoft.com/office/officeart/2008/layout/AlternatingHexagons"/>
    <dgm:cxn modelId="{85B37545-F79E-2E44-84EE-3105E97906D0}" type="presParOf" srcId="{A64B213B-D4F7-4AC4-A7B6-EC07443CC510}" destId="{B13E6412-E970-414E-86D1-65BA411807A3}" srcOrd="4" destOrd="0" presId="urn:microsoft.com/office/officeart/2008/layout/AlternatingHexagons"/>
    <dgm:cxn modelId="{91D982BE-49DD-DD47-A5A2-3D24A9950F11}" type="presParOf" srcId="{ED15BD51-0560-497E-9B09-AEFF8700CD1B}" destId="{A1A823EC-EB7F-441C-9BC1-4D5001A33362}" srcOrd="3" destOrd="0" presId="urn:microsoft.com/office/officeart/2008/layout/AlternatingHexagons"/>
    <dgm:cxn modelId="{13EDA86F-EB08-8E4D-881B-570B4F7FE955}" type="presParOf" srcId="{ED15BD51-0560-497E-9B09-AEFF8700CD1B}" destId="{D864F5A9-9F03-4636-83CB-4547D85864E4}" srcOrd="4" destOrd="0" presId="urn:microsoft.com/office/officeart/2008/layout/AlternatingHexagons"/>
    <dgm:cxn modelId="{0C3B1069-13BE-BD4F-A76F-339FB6EEDC94}" type="presParOf" srcId="{D864F5A9-9F03-4636-83CB-4547D85864E4}" destId="{387CD2C2-3D46-4B70-9FB2-5815D0FD5FE6}" srcOrd="0" destOrd="0" presId="urn:microsoft.com/office/officeart/2008/layout/AlternatingHexagons"/>
    <dgm:cxn modelId="{8054A32E-902B-3143-81D8-631CECE7FB6D}" type="presParOf" srcId="{D864F5A9-9F03-4636-83CB-4547D85864E4}" destId="{064E4C2B-8816-4166-9287-C30684790C6E}" srcOrd="1" destOrd="0" presId="urn:microsoft.com/office/officeart/2008/layout/AlternatingHexagons"/>
    <dgm:cxn modelId="{0C1FE5C3-91B7-BB40-83AE-D0CD73131424}" type="presParOf" srcId="{D864F5A9-9F03-4636-83CB-4547D85864E4}" destId="{C2E106ED-2804-4EAC-924C-DBA990A22320}" srcOrd="2" destOrd="0" presId="urn:microsoft.com/office/officeart/2008/layout/AlternatingHexagons"/>
    <dgm:cxn modelId="{587969C2-5E89-EC4D-AC99-D197F01C4E7E}" type="presParOf" srcId="{D864F5A9-9F03-4636-83CB-4547D85864E4}" destId="{D49A6E05-1068-4539-A0A9-F4515518BDEC}" srcOrd="3" destOrd="0" presId="urn:microsoft.com/office/officeart/2008/layout/AlternatingHexagons"/>
    <dgm:cxn modelId="{14B7DB06-DAC9-E546-9696-47873EA9B60E}" type="presParOf" srcId="{D864F5A9-9F03-4636-83CB-4547D85864E4}" destId="{CBD5CF4A-F309-4386-B3BA-5C442844761E}"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1034-1EEC-41FD-BF41-2E68EBAF2A5E}">
      <dsp:nvSpPr>
        <dsp:cNvPr id="0" name=""/>
        <dsp:cNvSpPr/>
      </dsp:nvSpPr>
      <dsp:spPr>
        <a:xfrm rot="5400000">
          <a:off x="3511024" y="123794"/>
          <a:ext cx="1901858" cy="1654616"/>
        </a:xfrm>
        <a:prstGeom prst="hexagon">
          <a:avLst>
            <a:gd name="adj" fmla="val 25000"/>
            <a:gd name="vf" fmla="val 115470"/>
          </a:avLst>
        </a:prstGeom>
        <a:solidFill>
          <a:schemeClr val="accent5">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Online Sexual Health Portal</a:t>
          </a:r>
        </a:p>
      </dsp:txBody>
      <dsp:txXfrm rot="-5400000">
        <a:off x="3892489" y="296546"/>
        <a:ext cx="1138928" cy="1309112"/>
      </dsp:txXfrm>
    </dsp:sp>
    <dsp:sp modelId="{07F32475-1D1D-4D12-9C61-7E6ACBA8E593}">
      <dsp:nvSpPr>
        <dsp:cNvPr id="0" name=""/>
        <dsp:cNvSpPr/>
      </dsp:nvSpPr>
      <dsp:spPr>
        <a:xfrm>
          <a:off x="5339470" y="380545"/>
          <a:ext cx="2122473" cy="114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Teachers and Educators</a:t>
          </a:r>
        </a:p>
      </dsp:txBody>
      <dsp:txXfrm>
        <a:off x="5339470" y="380545"/>
        <a:ext cx="2122473" cy="1141114"/>
      </dsp:txXfrm>
    </dsp:sp>
    <dsp:sp modelId="{23B5C8F0-4BB1-45EB-8D64-26C2D89B2B31}">
      <dsp:nvSpPr>
        <dsp:cNvPr id="0" name=""/>
        <dsp:cNvSpPr/>
      </dsp:nvSpPr>
      <dsp:spPr>
        <a:xfrm rot="5400000">
          <a:off x="1724038" y="123794"/>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a:t>Partner:  </a:t>
          </a:r>
        </a:p>
        <a:p>
          <a:pPr lvl="0" algn="ctr" defTabSz="800100">
            <a:lnSpc>
              <a:spcPct val="90000"/>
            </a:lnSpc>
            <a:spcBef>
              <a:spcPct val="0"/>
            </a:spcBef>
            <a:spcAft>
              <a:spcPct val="35000"/>
            </a:spcAft>
          </a:pPr>
          <a:r>
            <a:rPr lang="en-US" sz="2400" kern="1200" dirty="0"/>
            <a:t>NIEA, BIE, B&amp;G Clubs</a:t>
          </a:r>
          <a:endParaRPr lang="en-US" sz="1050" kern="1200" dirty="0"/>
        </a:p>
      </dsp:txBody>
      <dsp:txXfrm rot="-5400000">
        <a:off x="2105503" y="296546"/>
        <a:ext cx="1138928" cy="1309112"/>
      </dsp:txXfrm>
    </dsp:sp>
    <dsp:sp modelId="{643299FA-8A95-4892-967B-E6C0ADEFFB44}">
      <dsp:nvSpPr>
        <dsp:cNvPr id="0" name=""/>
        <dsp:cNvSpPr/>
      </dsp:nvSpPr>
      <dsp:spPr>
        <a:xfrm rot="5400000">
          <a:off x="2614108" y="1738091"/>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t>Social Media</a:t>
          </a:r>
        </a:p>
      </dsp:txBody>
      <dsp:txXfrm rot="-5400000">
        <a:off x="2995573" y="1910843"/>
        <a:ext cx="1138928" cy="1309112"/>
      </dsp:txXfrm>
    </dsp:sp>
    <dsp:sp modelId="{A176C9D1-D62E-4CFA-9FAF-ADA0D372252F}">
      <dsp:nvSpPr>
        <dsp:cNvPr id="0" name=""/>
        <dsp:cNvSpPr/>
      </dsp:nvSpPr>
      <dsp:spPr>
        <a:xfrm>
          <a:off x="615255" y="1994842"/>
          <a:ext cx="2054006" cy="114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r" defTabSz="1244600">
            <a:lnSpc>
              <a:spcPct val="90000"/>
            </a:lnSpc>
            <a:spcBef>
              <a:spcPct val="0"/>
            </a:spcBef>
            <a:spcAft>
              <a:spcPct val="35000"/>
            </a:spcAft>
          </a:pPr>
          <a:r>
            <a:rPr lang="en-US" sz="2800" kern="1200" dirty="0"/>
            <a:t>Teens and Young Adults</a:t>
          </a:r>
        </a:p>
      </dsp:txBody>
      <dsp:txXfrm>
        <a:off x="615255" y="1994842"/>
        <a:ext cx="2054006" cy="1141114"/>
      </dsp:txXfrm>
    </dsp:sp>
    <dsp:sp modelId="{B13E6412-E970-414E-86D1-65BA411807A3}">
      <dsp:nvSpPr>
        <dsp:cNvPr id="0" name=""/>
        <dsp:cNvSpPr/>
      </dsp:nvSpPr>
      <dsp:spPr>
        <a:xfrm rot="5400000">
          <a:off x="4401094" y="1738091"/>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a:t>Partner: </a:t>
          </a:r>
          <a:r>
            <a:rPr lang="en-US" sz="2600" kern="1200" dirty="0"/>
            <a:t>UNITY, GEN-I, CNAY</a:t>
          </a:r>
        </a:p>
      </dsp:txBody>
      <dsp:txXfrm rot="-5400000">
        <a:off x="4782559" y="1910843"/>
        <a:ext cx="1138928" cy="1309112"/>
      </dsp:txXfrm>
    </dsp:sp>
    <dsp:sp modelId="{387CD2C2-3D46-4B70-9FB2-5815D0FD5FE6}">
      <dsp:nvSpPr>
        <dsp:cNvPr id="0" name=""/>
        <dsp:cNvSpPr/>
      </dsp:nvSpPr>
      <dsp:spPr>
        <a:xfrm rot="5400000">
          <a:off x="3511024" y="3352388"/>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t>Radio, Articles</a:t>
          </a:r>
        </a:p>
      </dsp:txBody>
      <dsp:txXfrm rot="-5400000">
        <a:off x="3892489" y="3525140"/>
        <a:ext cx="1138928" cy="1309112"/>
      </dsp:txXfrm>
    </dsp:sp>
    <dsp:sp modelId="{064E4C2B-8816-4166-9287-C30684790C6E}">
      <dsp:nvSpPr>
        <dsp:cNvPr id="0" name=""/>
        <dsp:cNvSpPr/>
      </dsp:nvSpPr>
      <dsp:spPr>
        <a:xfrm>
          <a:off x="5339470" y="3609139"/>
          <a:ext cx="2122473" cy="114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Parents</a:t>
          </a:r>
        </a:p>
      </dsp:txBody>
      <dsp:txXfrm>
        <a:off x="5339470" y="3609139"/>
        <a:ext cx="2122473" cy="1141114"/>
      </dsp:txXfrm>
    </dsp:sp>
    <dsp:sp modelId="{CBD5CF4A-F309-4386-B3BA-5C442844761E}">
      <dsp:nvSpPr>
        <dsp:cNvPr id="0" name=""/>
        <dsp:cNvSpPr/>
      </dsp:nvSpPr>
      <dsp:spPr>
        <a:xfrm rot="5400000">
          <a:off x="1724038" y="3352388"/>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a:t>Talking Points</a:t>
          </a:r>
        </a:p>
      </dsp:txBody>
      <dsp:txXfrm rot="-5400000">
        <a:off x="2105503" y="3525140"/>
        <a:ext cx="1138928" cy="130911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980" cy="465773"/>
          </a:xfrm>
          <a:prstGeom prst="rect">
            <a:avLst/>
          </a:prstGeom>
        </p:spPr>
        <p:txBody>
          <a:bodyPr vert="horz" lIns="91557" tIns="45777" rIns="91557" bIns="45777" rtlCol="0"/>
          <a:lstStyle>
            <a:lvl1pPr algn="l">
              <a:defRPr sz="1200"/>
            </a:lvl1pPr>
          </a:lstStyle>
          <a:p>
            <a:endParaRPr lang="en-US"/>
          </a:p>
        </p:txBody>
      </p:sp>
      <p:sp>
        <p:nvSpPr>
          <p:cNvPr id="3" name="Date Placeholder 2"/>
          <p:cNvSpPr>
            <a:spLocks noGrp="1"/>
          </p:cNvSpPr>
          <p:nvPr>
            <p:ph type="dt" sz="quarter" idx="1"/>
          </p:nvPr>
        </p:nvSpPr>
        <p:spPr>
          <a:xfrm>
            <a:off x="3977533" y="1"/>
            <a:ext cx="3043980" cy="465773"/>
          </a:xfrm>
          <a:prstGeom prst="rect">
            <a:avLst/>
          </a:prstGeom>
        </p:spPr>
        <p:txBody>
          <a:bodyPr vert="horz" lIns="91557" tIns="45777" rIns="91557" bIns="45777" rtlCol="0"/>
          <a:lstStyle>
            <a:lvl1pPr algn="r">
              <a:defRPr sz="1200"/>
            </a:lvl1pPr>
          </a:lstStyle>
          <a:p>
            <a:fld id="{25235B15-4278-4F7D-A303-3851778946D0}" type="datetimeFigureOut">
              <a:rPr lang="en-US" smtClean="0"/>
              <a:pPr/>
              <a:t>10/16/2019</a:t>
            </a:fld>
            <a:endParaRPr lang="en-US"/>
          </a:p>
        </p:txBody>
      </p:sp>
      <p:sp>
        <p:nvSpPr>
          <p:cNvPr id="4" name="Footer Placeholder 3"/>
          <p:cNvSpPr>
            <a:spLocks noGrp="1"/>
          </p:cNvSpPr>
          <p:nvPr>
            <p:ph type="ftr" sz="quarter" idx="2"/>
          </p:nvPr>
        </p:nvSpPr>
        <p:spPr>
          <a:xfrm>
            <a:off x="0" y="8841739"/>
            <a:ext cx="3043980" cy="465773"/>
          </a:xfrm>
          <a:prstGeom prst="rect">
            <a:avLst/>
          </a:prstGeom>
        </p:spPr>
        <p:txBody>
          <a:bodyPr vert="horz" lIns="91557" tIns="45777" rIns="91557" bIns="45777" rtlCol="0" anchor="b"/>
          <a:lstStyle>
            <a:lvl1pPr algn="l">
              <a:defRPr sz="1200"/>
            </a:lvl1pPr>
          </a:lstStyle>
          <a:p>
            <a:endParaRPr lang="en-US"/>
          </a:p>
        </p:txBody>
      </p:sp>
      <p:sp>
        <p:nvSpPr>
          <p:cNvPr id="5" name="Slide Number Placeholder 4"/>
          <p:cNvSpPr>
            <a:spLocks noGrp="1"/>
          </p:cNvSpPr>
          <p:nvPr>
            <p:ph type="sldNum" sz="quarter" idx="3"/>
          </p:nvPr>
        </p:nvSpPr>
        <p:spPr>
          <a:xfrm>
            <a:off x="3977533" y="8841739"/>
            <a:ext cx="3043980" cy="465773"/>
          </a:xfrm>
          <a:prstGeom prst="rect">
            <a:avLst/>
          </a:prstGeom>
        </p:spPr>
        <p:txBody>
          <a:bodyPr vert="horz" lIns="91557" tIns="45777" rIns="91557" bIns="45777" rtlCol="0" anchor="b"/>
          <a:lstStyle>
            <a:lvl1pPr algn="r">
              <a:defRPr sz="1200"/>
            </a:lvl1pPr>
          </a:lstStyle>
          <a:p>
            <a:fld id="{32AD9426-F060-419C-A34C-4C8A21753A59}" type="slidenum">
              <a:rPr lang="en-US" smtClean="0"/>
              <a:pPr/>
              <a:t>‹#›</a:t>
            </a:fld>
            <a:endParaRPr lang="en-US"/>
          </a:p>
        </p:txBody>
      </p:sp>
    </p:spTree>
    <p:extLst>
      <p:ext uri="{BB962C8B-B14F-4D97-AF65-F5344CB8AC3E}">
        <p14:creationId xmlns:p14="http://schemas.microsoft.com/office/powerpoint/2010/main" val="1786517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6" tIns="46649" rIns="93296" bIns="46649" rtlCol="0"/>
          <a:lstStyle>
            <a:lvl1pPr algn="l">
              <a:defRPr sz="1200"/>
            </a:lvl1pPr>
          </a:lstStyle>
          <a:p>
            <a:endParaRPr lang="en-US"/>
          </a:p>
        </p:txBody>
      </p:sp>
      <p:sp>
        <p:nvSpPr>
          <p:cNvPr id="3" name="Date Placeholder 2"/>
          <p:cNvSpPr>
            <a:spLocks noGrp="1"/>
          </p:cNvSpPr>
          <p:nvPr>
            <p:ph type="dt" idx="1"/>
          </p:nvPr>
        </p:nvSpPr>
        <p:spPr>
          <a:xfrm>
            <a:off x="3978131" y="1"/>
            <a:ext cx="3043343" cy="465455"/>
          </a:xfrm>
          <a:prstGeom prst="rect">
            <a:avLst/>
          </a:prstGeom>
        </p:spPr>
        <p:txBody>
          <a:bodyPr vert="horz" lIns="93296" tIns="46649" rIns="93296" bIns="46649" rtlCol="0"/>
          <a:lstStyle>
            <a:lvl1pPr algn="r">
              <a:defRPr sz="1200"/>
            </a:lvl1pPr>
          </a:lstStyle>
          <a:p>
            <a:fld id="{7D2502FA-F8EB-469C-9490-72CD0A3E30E2}" type="datetimeFigureOut">
              <a:rPr lang="en-US" smtClean="0"/>
              <a:pPr/>
              <a:t>10/16/2019</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296" tIns="46649" rIns="93296" bIns="4664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6" tIns="46649" rIns="93296" bIns="466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96" tIns="46649" rIns="93296" bIns="46649"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1"/>
            <a:ext cx="3043343" cy="465455"/>
          </a:xfrm>
          <a:prstGeom prst="rect">
            <a:avLst/>
          </a:prstGeom>
        </p:spPr>
        <p:txBody>
          <a:bodyPr vert="horz" lIns="93296" tIns="46649" rIns="93296" bIns="46649" rtlCol="0" anchor="b"/>
          <a:lstStyle>
            <a:lvl1pPr algn="r">
              <a:defRPr sz="1200"/>
            </a:lvl1pPr>
          </a:lstStyle>
          <a:p>
            <a:fld id="{CA426E1C-57F7-4A85-BF8E-7A33950BE469}" type="slidenum">
              <a:rPr lang="en-US" smtClean="0"/>
              <a:pPr/>
              <a:t>‹#›</a:t>
            </a:fld>
            <a:endParaRPr lang="en-US"/>
          </a:p>
        </p:txBody>
      </p:sp>
    </p:spTree>
    <p:extLst>
      <p:ext uri="{BB962C8B-B14F-4D97-AF65-F5344CB8AC3E}">
        <p14:creationId xmlns:p14="http://schemas.microsoft.com/office/powerpoint/2010/main" val="19725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27" indent="-171427">
              <a:buFont typeface="Arial" panose="020B0604020202020204" pitchFamily="34" charset="0"/>
              <a:buChar char="•"/>
            </a:pPr>
            <a:endParaRPr lang="en-US" baseline="0" dirty="0"/>
          </a:p>
          <a:p>
            <a:pPr marL="165518" indent="-165518">
              <a:buFont typeface="Arial" panose="020B0604020202020204" pitchFamily="34" charset="0"/>
              <a:buChar char="•"/>
            </a:pPr>
            <a:endParaRPr lang="en-US" baseline="0" dirty="0"/>
          </a:p>
          <a:p>
            <a:pPr marL="165518" indent="-165518">
              <a:buFont typeface="Arial" panose="020B0604020202020204" pitchFamily="34" charset="0"/>
              <a:buChar cha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Adolescent sexual health is a subject that parents and caregivers have difficulties in trying to answer sensitive questions from their child or youth.  Is this your observation and if yes, what tools do you think could be helpful to provide? </a:t>
            </a:r>
          </a:p>
        </p:txBody>
      </p:sp>
      <p:sp>
        <p:nvSpPr>
          <p:cNvPr id="4" name="Slide Number Placeholder 3"/>
          <p:cNvSpPr>
            <a:spLocks noGrp="1"/>
          </p:cNvSpPr>
          <p:nvPr>
            <p:ph type="sldNum" sz="quarter" idx="10"/>
          </p:nvPr>
        </p:nvSpPr>
        <p:spPr/>
        <p:txBody>
          <a:bodyPr/>
          <a:lstStyle/>
          <a:p>
            <a:fld id="{CA426E1C-57F7-4A85-BF8E-7A33950BE469}" type="slidenum">
              <a:rPr lang="en-US" smtClean="0"/>
              <a:pPr/>
              <a:t>15</a:t>
            </a:fld>
            <a:endParaRPr lang="en-US"/>
          </a:p>
        </p:txBody>
      </p:sp>
    </p:spTree>
    <p:extLst>
      <p:ext uri="{BB962C8B-B14F-4D97-AF65-F5344CB8AC3E}">
        <p14:creationId xmlns:p14="http://schemas.microsoft.com/office/powerpoint/2010/main" val="2676474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b="0" i="0" u="none" strike="noStrike" baseline="0" dirty="0">
                <a:solidFill>
                  <a:srgbClr val="222222"/>
                </a:solidFill>
                <a:latin typeface="Arimo"/>
              </a:rPr>
              <a:t>To promote sexual health, we designed and evaluated a 12-week text message sequence </a:t>
            </a:r>
            <a:r>
              <a:rPr lang="en-US" sz="1200" b="1" i="0" u="none" strike="noStrike" baseline="0" dirty="0">
                <a:solidFill>
                  <a:srgbClr val="222222"/>
                </a:solidFill>
                <a:latin typeface="Arimo-Bold"/>
              </a:rPr>
              <a:t>(text SEX to 97779)</a:t>
            </a:r>
          </a:p>
          <a:p>
            <a:pPr algn="l"/>
            <a:endParaRPr lang="en-US" altLang="en-US" sz="1200" b="1" i="0" u="none" strike="noStrike" baseline="0" dirty="0">
              <a:solidFill>
                <a:srgbClr val="222222"/>
              </a:solidFill>
              <a:latin typeface="Arimo-Bold"/>
              <a:ea typeface="ＭＳ Ｐゴシック" pitchFamily="34" charset="-128"/>
              <a:cs typeface="Arial" pitchFamily="34" charset="0"/>
            </a:endParaRPr>
          </a:p>
          <a:p>
            <a:pPr>
              <a:spcBef>
                <a:spcPts val="0"/>
              </a:spcBef>
              <a:spcAft>
                <a:spcPts val="1200"/>
              </a:spcAft>
            </a:pPr>
            <a:r>
              <a:rPr lang="en-US" sz="1600" b="1" dirty="0"/>
              <a:t>Text SEX… </a:t>
            </a:r>
          </a:p>
          <a:p>
            <a:pPr>
              <a:lnSpc>
                <a:spcPct val="120000"/>
              </a:lnSpc>
              <a:spcBef>
                <a:spcPts val="0"/>
              </a:spcBef>
              <a:spcAft>
                <a:spcPts val="1200"/>
              </a:spcAft>
            </a:pPr>
            <a:r>
              <a:rPr lang="en-US" dirty="0"/>
              <a:t>Frequent condom use increased from 30% to 42% and was retained by participants at least 3 months post-intervention. </a:t>
            </a:r>
          </a:p>
          <a:p>
            <a:pPr>
              <a:lnSpc>
                <a:spcPct val="120000"/>
              </a:lnSpc>
              <a:spcBef>
                <a:spcPts val="0"/>
              </a:spcBef>
              <a:spcAft>
                <a:spcPts val="1200"/>
              </a:spcAft>
            </a:pPr>
            <a:r>
              <a:rPr lang="en-US" dirty="0"/>
              <a:t>The intervention improved participants’ intention to get tested for STI/ HIV after changing sexual partners, increasing from 46% to 58% post-intervention. </a:t>
            </a:r>
          </a:p>
          <a:p>
            <a:pPr>
              <a:lnSpc>
                <a:spcPct val="120000"/>
              </a:lnSpc>
              <a:spcBef>
                <a:spcPts val="0"/>
              </a:spcBef>
              <a:spcAft>
                <a:spcPts val="1200"/>
              </a:spcAft>
            </a:pPr>
            <a:r>
              <a:rPr lang="en-US" dirty="0"/>
              <a:t>Given the widespread use of cell phones by youth, text-based interventions may offer a feasible and effective tool to promote condom use and STI/HIV testing.</a:t>
            </a:r>
          </a:p>
          <a:p>
            <a:pPr algn="l"/>
            <a:endParaRPr lang="en-US" altLang="en-US" dirty="0">
              <a:latin typeface="Arial" pitchFamily="34" charset="0"/>
              <a:ea typeface="ＭＳ Ｐゴシック" pitchFamily="34" charset="-128"/>
              <a:cs typeface="Arial" pitchFamily="34"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57984" indent="-291531" eaLnBrk="0" hangingPunct="0">
              <a:spcBef>
                <a:spcPct val="30000"/>
              </a:spcBef>
              <a:defRPr sz="1200">
                <a:solidFill>
                  <a:schemeClr val="tx1"/>
                </a:solidFill>
                <a:latin typeface="Arial" pitchFamily="34" charset="0"/>
                <a:ea typeface="Arial" pitchFamily="34" charset="0"/>
                <a:cs typeface="Arial" pitchFamily="34" charset="0"/>
              </a:defRPr>
            </a:lvl2pPr>
            <a:lvl3pPr marL="1166129" indent="-233225" eaLnBrk="0" hangingPunct="0">
              <a:spcBef>
                <a:spcPct val="30000"/>
              </a:spcBef>
              <a:defRPr sz="1200">
                <a:solidFill>
                  <a:schemeClr val="tx1"/>
                </a:solidFill>
                <a:latin typeface="Arial" pitchFamily="34" charset="0"/>
                <a:ea typeface="Arial" pitchFamily="34" charset="0"/>
                <a:cs typeface="Arial" pitchFamily="34" charset="0"/>
              </a:defRPr>
            </a:lvl3pPr>
            <a:lvl4pPr marL="1632581" indent="-233225" eaLnBrk="0" hangingPunct="0">
              <a:spcBef>
                <a:spcPct val="30000"/>
              </a:spcBef>
              <a:defRPr sz="1200">
                <a:solidFill>
                  <a:schemeClr val="tx1"/>
                </a:solidFill>
                <a:latin typeface="Arial" pitchFamily="34" charset="0"/>
                <a:ea typeface="Arial" pitchFamily="34" charset="0"/>
                <a:cs typeface="Arial" pitchFamily="34" charset="0"/>
              </a:defRPr>
            </a:lvl4pPr>
            <a:lvl5pPr marL="2099033" indent="-233225" eaLnBrk="0" hangingPunct="0">
              <a:spcBef>
                <a:spcPct val="30000"/>
              </a:spcBef>
              <a:defRPr sz="1200">
                <a:solidFill>
                  <a:schemeClr val="tx1"/>
                </a:solidFill>
                <a:latin typeface="Arial" pitchFamily="34" charset="0"/>
                <a:ea typeface="Arial" pitchFamily="34" charset="0"/>
                <a:cs typeface="Arial" pitchFamily="34" charset="0"/>
              </a:defRPr>
            </a:lvl5pPr>
            <a:lvl6pPr marL="2565483" indent="-233225"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3031934" indent="-233225"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98388" indent="-233225"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964838" indent="-233225"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eaLnBrk="1" hangingPunct="1">
              <a:spcBef>
                <a:spcPct val="0"/>
              </a:spcBef>
            </a:pPr>
            <a:fld id="{3A9AE2B7-D279-45D3-8D57-637F4E817219}" type="slidenum">
              <a:rPr lang="en-US" altLang="en-US"/>
              <a:pPr eaLnBrk="1" hangingPunct="1">
                <a:spcBef>
                  <a:spcPct val="0"/>
                </a:spcBef>
              </a:pPr>
              <a:t>21</a:t>
            </a:fld>
            <a:endParaRPr lang="en-US" altLang="en-US"/>
          </a:p>
        </p:txBody>
      </p:sp>
    </p:spTree>
    <p:extLst>
      <p:ext uri="{BB962C8B-B14F-4D97-AF65-F5344CB8AC3E}">
        <p14:creationId xmlns:p14="http://schemas.microsoft.com/office/powerpoint/2010/main" val="2743331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23</a:t>
            </a:fld>
            <a:endParaRPr lang="en-US"/>
          </a:p>
        </p:txBody>
      </p:sp>
    </p:spTree>
    <p:extLst>
      <p:ext uri="{BB962C8B-B14F-4D97-AF65-F5344CB8AC3E}">
        <p14:creationId xmlns:p14="http://schemas.microsoft.com/office/powerpoint/2010/main" val="2031489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6913"/>
            <a:ext cx="4654550" cy="3490912"/>
          </a:xfrm>
        </p:spPr>
      </p:sp>
      <p:sp>
        <p:nvSpPr>
          <p:cNvPr id="3" name="Notes Placeholder 2"/>
          <p:cNvSpPr>
            <a:spLocks noGrp="1"/>
          </p:cNvSpPr>
          <p:nvPr>
            <p:ph type="body" idx="1"/>
          </p:nvPr>
        </p:nvSpPr>
        <p:spPr/>
        <p:txBody>
          <a:bodyPr/>
          <a:lstStyle/>
          <a:p>
            <a:r>
              <a:rPr lang="en-US" b="1" i="1" dirty="0"/>
              <a:t>We R Native</a:t>
            </a:r>
            <a:r>
              <a:rPr lang="en-US" b="0" i="1" dirty="0"/>
              <a:t>, </a:t>
            </a:r>
            <a:r>
              <a:rPr lang="en-US" b="0" dirty="0"/>
              <a:t>a </a:t>
            </a:r>
            <a:r>
              <a:rPr lang="en-US" dirty="0"/>
              <a:t>multimedia health resource for Native youth, by Native youth, run by the Northwest Portland Area Indian Health Board. </a:t>
            </a:r>
          </a:p>
          <a:p>
            <a:endParaRPr lang="en-US" altLang="en-US"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b="1" baseline="0" dirty="0">
              <a:solidFill>
                <a:srgbClr val="FF0000"/>
              </a:solidFill>
            </a:endParaRPr>
          </a:p>
        </p:txBody>
      </p:sp>
      <p:sp>
        <p:nvSpPr>
          <p:cNvPr id="4" name="Slide Number Placeholder 3"/>
          <p:cNvSpPr>
            <a:spLocks noGrp="1"/>
          </p:cNvSpPr>
          <p:nvPr>
            <p:ph type="sldNum" sz="quarter" idx="10"/>
          </p:nvPr>
        </p:nvSpPr>
        <p:spPr/>
        <p:txBody>
          <a:bodyPr/>
          <a:lstStyle/>
          <a:p>
            <a:pPr>
              <a:defRPr/>
            </a:pPr>
            <a:fld id="{AB1BCFBA-7766-4B80-B1C0-A339F82E634D}"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335312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6913"/>
            <a:ext cx="4654550" cy="34909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site </a:t>
            </a:r>
            <a:r>
              <a:rPr lang="en-US" altLang="en-US" dirty="0"/>
              <a:t>includes </a:t>
            </a:r>
            <a:r>
              <a:rPr lang="en-US" altLang="en-US" baseline="0" dirty="0"/>
              <a:t>life advice on a wide variety of topics, with </a:t>
            </a:r>
            <a:r>
              <a:rPr lang="en-US" sz="1200" dirty="0">
                <a:solidFill>
                  <a:prstClr val="black"/>
                </a:solidFill>
              </a:rPr>
              <a:t>over 400 health and wellness pages written</a:t>
            </a:r>
            <a:r>
              <a:rPr lang="en-US" sz="1200" baseline="0" dirty="0">
                <a:solidFill>
                  <a:prstClr val="black"/>
                </a:solidFill>
              </a:rPr>
              <a:t> and </a:t>
            </a:r>
            <a:r>
              <a:rPr lang="en-US" sz="1200" dirty="0">
                <a:solidFill>
                  <a:prstClr val="black"/>
                </a:solidFill>
              </a:rPr>
              <a:t>reviewed by Native</a:t>
            </a:r>
            <a:r>
              <a:rPr lang="en-US" sz="1200" baseline="0" dirty="0">
                <a:solidFill>
                  <a:prstClr val="black"/>
                </a:solidFill>
              </a:rPr>
              <a:t> </a:t>
            </a:r>
            <a:r>
              <a:rPr lang="en-US" sz="1200" dirty="0">
                <a:solidFill>
                  <a:prstClr val="black"/>
                </a:solidFill>
              </a:rPr>
              <a:t>youth and topical experts</a:t>
            </a:r>
            <a:r>
              <a:rPr lang="en-US" alt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B1BCFBA-7766-4B80-B1C0-A339F82E634D}"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3353124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6913"/>
            <a:ext cx="4654550" cy="3490912"/>
          </a:xfrm>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Arial" pitchFamily="34" charset="0"/>
              </a:rPr>
              <a:t>Given the widespread use of cell phones by youth, we are increasingly using text messaging to help </a:t>
            </a:r>
            <a:r>
              <a:rPr lang="en-US" dirty="0"/>
              <a:t>disseminate our messages. Nearly 6,000 youth have signed up to receive our weekly health tips and life advice.</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916626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4A127C63-937F-45AA-A730-A8015162374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443874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128"/>
                <a:sym typeface="Gill Sans" charset="0"/>
              </a:defRPr>
            </a:lvl1pPr>
            <a:lvl2pPr marL="758165" indent="-291602" eaLnBrk="0" hangingPunct="0">
              <a:defRPr sz="4300">
                <a:solidFill>
                  <a:srgbClr val="000000"/>
                </a:solidFill>
                <a:latin typeface="Gill Sans" charset="0"/>
                <a:ea typeface="ヒラギノ角ゴ ProN W3" charset="-128"/>
                <a:sym typeface="Gill Sans" charset="0"/>
              </a:defRPr>
            </a:lvl2pPr>
            <a:lvl3pPr marL="1166408" indent="-233282" eaLnBrk="0" hangingPunct="0">
              <a:defRPr sz="4300">
                <a:solidFill>
                  <a:srgbClr val="000000"/>
                </a:solidFill>
                <a:latin typeface="Gill Sans" charset="0"/>
                <a:ea typeface="ヒラギノ角ゴ ProN W3" charset="-128"/>
                <a:sym typeface="Gill Sans" charset="0"/>
              </a:defRPr>
            </a:lvl3pPr>
            <a:lvl4pPr marL="1632971" indent="-233282" eaLnBrk="0" hangingPunct="0">
              <a:defRPr sz="4300">
                <a:solidFill>
                  <a:srgbClr val="000000"/>
                </a:solidFill>
                <a:latin typeface="Gill Sans" charset="0"/>
                <a:ea typeface="ヒラギノ角ゴ ProN W3" charset="-128"/>
                <a:sym typeface="Gill Sans" charset="0"/>
              </a:defRPr>
            </a:lvl4pPr>
            <a:lvl5pPr marL="2099533" indent="-233282" eaLnBrk="0" hangingPunct="0">
              <a:defRPr sz="4300">
                <a:solidFill>
                  <a:srgbClr val="000000"/>
                </a:solidFill>
                <a:latin typeface="Gill Sans" charset="0"/>
                <a:ea typeface="ヒラギノ角ゴ ProN W3" charset="-128"/>
                <a:sym typeface="Gill Sans" charset="0"/>
              </a:defRPr>
            </a:lvl5pPr>
            <a:lvl6pPr marL="2566098"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32661"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9223"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5787" indent="-233282"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4223F95C-FBF3-4C9E-B438-C966493C07DB}" type="slidenum">
              <a:rPr lang="en-US" sz="1200"/>
              <a:pPr eaLnBrk="1" hangingPunct="1"/>
              <a:t>28</a:t>
            </a:fld>
            <a:endParaRPr lang="en-US" sz="1200"/>
          </a:p>
        </p:txBody>
      </p:sp>
    </p:spTree>
    <p:extLst>
      <p:ext uri="{BB962C8B-B14F-4D97-AF65-F5344CB8AC3E}">
        <p14:creationId xmlns:p14="http://schemas.microsoft.com/office/powerpoint/2010/main" val="3647352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do you…?</a:t>
            </a:r>
          </a:p>
        </p:txBody>
      </p:sp>
      <p:sp>
        <p:nvSpPr>
          <p:cNvPr id="4" name="Slide Number Placeholder 3"/>
          <p:cNvSpPr>
            <a:spLocks noGrp="1"/>
          </p:cNvSpPr>
          <p:nvPr>
            <p:ph type="sldNum" sz="quarter" idx="5"/>
          </p:nvPr>
        </p:nvSpPr>
        <p:spPr/>
        <p:txBody>
          <a:bodyPr/>
          <a:lstStyle/>
          <a:p>
            <a:fld id="{CA426E1C-57F7-4A85-BF8E-7A33950BE469}" type="slidenum">
              <a:rPr lang="en-US" smtClean="0"/>
              <a:pPr/>
              <a:t>30</a:t>
            </a:fld>
            <a:endParaRPr lang="en-US"/>
          </a:p>
        </p:txBody>
      </p:sp>
    </p:spTree>
    <p:extLst>
      <p:ext uri="{BB962C8B-B14F-4D97-AF65-F5344CB8AC3E}">
        <p14:creationId xmlns:p14="http://schemas.microsoft.com/office/powerpoint/2010/main" val="355536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key informant interviews added context to these data, discussing trauma, grief, and other life stressors. </a:t>
            </a:r>
          </a:p>
          <a:p>
            <a:endParaRPr lang="en-US" dirty="0"/>
          </a:p>
          <a:p>
            <a:r>
              <a:rPr lang="en-US" dirty="0"/>
              <a:t>In the age group of 15-17, the most important mental health topics are stress and then depression and anxiety. In the 18-24 age group, the top three most important mental health topics were suicide prevention, depression, and unhealthy relationships. Overall, grief or depression were the most important mental health topics; stress and mental wellness skills (e.g. coping mechanisms) were the second most important mental health topics.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B9F39-D436-7E46-95BF-C062EC8B1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72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1.15-1.30</a:t>
            </a:r>
          </a:p>
          <a:p>
            <a:endParaRPr lang="en-US" dirty="0"/>
          </a:p>
          <a:p>
            <a:r>
              <a:rPr lang="en-US" dirty="0"/>
              <a:t>One of the most popular sections of the website is an Ask Auntie service. Auntie has answered over 300 questions, many addressing sensitive topics that youth might not have felt comfortable asking a parent or clinician.</a:t>
            </a:r>
          </a:p>
        </p:txBody>
      </p:sp>
      <p:sp>
        <p:nvSpPr>
          <p:cNvPr id="4" name="Slide Number Placeholder 3"/>
          <p:cNvSpPr>
            <a:spLocks noGrp="1"/>
          </p:cNvSpPr>
          <p:nvPr>
            <p:ph type="sldNum" sz="quarter" idx="5"/>
          </p:nvPr>
        </p:nvSpPr>
        <p:spPr/>
        <p:txBody>
          <a:bodyPr/>
          <a:lstStyle/>
          <a:p>
            <a:fld id="{CA426E1C-57F7-4A85-BF8E-7A33950BE469}" type="slidenum">
              <a:rPr lang="en-US" smtClean="0"/>
              <a:pPr/>
              <a:t>36</a:t>
            </a:fld>
            <a:endParaRPr lang="en-US" dirty="0"/>
          </a:p>
        </p:txBody>
      </p:sp>
    </p:spTree>
    <p:extLst>
      <p:ext uri="{BB962C8B-B14F-4D97-AF65-F5344CB8AC3E}">
        <p14:creationId xmlns:p14="http://schemas.microsoft.com/office/powerpoint/2010/main" val="3273906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26E1C-57F7-4A85-BF8E-7A33950BE469}" type="slidenum">
              <a:rPr lang="en-US" smtClean="0"/>
              <a:pPr/>
              <a:t>37</a:t>
            </a:fld>
            <a:endParaRPr lang="en-US"/>
          </a:p>
        </p:txBody>
      </p:sp>
    </p:spTree>
    <p:extLst>
      <p:ext uri="{BB962C8B-B14F-4D97-AF65-F5344CB8AC3E}">
        <p14:creationId xmlns:p14="http://schemas.microsoft.com/office/powerpoint/2010/main" val="2389733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https://www.youtube.com/watch?v=5jy-jVMi2zY&amp;feature=youtu.be</a:t>
            </a:r>
          </a:p>
        </p:txBody>
      </p:sp>
      <p:sp>
        <p:nvSpPr>
          <p:cNvPr id="4" name="Slide Number Placeholder 3"/>
          <p:cNvSpPr>
            <a:spLocks noGrp="1"/>
          </p:cNvSpPr>
          <p:nvPr>
            <p:ph type="sldNum" sz="quarter" idx="5"/>
          </p:nvPr>
        </p:nvSpPr>
        <p:spPr/>
        <p:txBody>
          <a:bodyPr/>
          <a:lstStyle/>
          <a:p>
            <a:fld id="{CA426E1C-57F7-4A85-BF8E-7A33950BE469}" type="slidenum">
              <a:rPr lang="en-US" smtClean="0"/>
              <a:pPr/>
              <a:t>38</a:t>
            </a:fld>
            <a:endParaRPr lang="en-US"/>
          </a:p>
        </p:txBody>
      </p:sp>
    </p:spTree>
    <p:extLst>
      <p:ext uri="{BB962C8B-B14F-4D97-AF65-F5344CB8AC3E}">
        <p14:creationId xmlns:p14="http://schemas.microsoft.com/office/powerpoint/2010/main" val="75856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400 participants</a:t>
            </a:r>
          </a:p>
        </p:txBody>
      </p:sp>
      <p:sp>
        <p:nvSpPr>
          <p:cNvPr id="4" name="Slide Number Placeholder 3"/>
          <p:cNvSpPr>
            <a:spLocks noGrp="1"/>
          </p:cNvSpPr>
          <p:nvPr>
            <p:ph type="sldNum" sz="quarter" idx="5"/>
          </p:nvPr>
        </p:nvSpPr>
        <p:spPr/>
        <p:txBody>
          <a:bodyPr/>
          <a:lstStyle/>
          <a:p>
            <a:fld id="{B17B9F39-D436-7E46-95BF-C062EC8B1387}" type="slidenum">
              <a:rPr lang="en-US" smtClean="0"/>
              <a:t>39</a:t>
            </a:fld>
            <a:endParaRPr lang="en-US"/>
          </a:p>
        </p:txBody>
      </p:sp>
    </p:spTree>
    <p:extLst>
      <p:ext uri="{BB962C8B-B14F-4D97-AF65-F5344CB8AC3E}">
        <p14:creationId xmlns:p14="http://schemas.microsoft.com/office/powerpoint/2010/main" val="3150738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26E1C-57F7-4A85-BF8E-7A33950BE469}" type="slidenum">
              <a:rPr lang="en-US" smtClean="0"/>
              <a:pPr/>
              <a:t>42</a:t>
            </a:fld>
            <a:endParaRPr lang="en-US"/>
          </a:p>
        </p:txBody>
      </p:sp>
    </p:spTree>
    <p:extLst>
      <p:ext uri="{BB962C8B-B14F-4D97-AF65-F5344CB8AC3E}">
        <p14:creationId xmlns:p14="http://schemas.microsoft.com/office/powerpoint/2010/main" val="3486875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3.30-3.45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work is done by a small but mighty team, who is deeply committed to our shared mission. </a:t>
            </a:r>
          </a:p>
          <a:p>
            <a:endParaRPr lang="en-US" dirty="0"/>
          </a:p>
          <a:p>
            <a:r>
              <a:rPr lang="en-US" dirty="0"/>
              <a:t>Every day we lovingly nudge each other to do our best work.</a:t>
            </a:r>
          </a:p>
          <a:p>
            <a:endParaRPr lang="en-US" dirty="0"/>
          </a:p>
          <a:p>
            <a:r>
              <a:rPr lang="en-US" dirty="0"/>
              <a:t>Everybody give ‘</a:t>
            </a:r>
            <a:r>
              <a:rPr lang="en-US" dirty="0" err="1"/>
              <a:t>em</a:t>
            </a:r>
            <a:r>
              <a:rPr lang="en-US" dirty="0"/>
              <a:t> a quick silent wave…</a:t>
            </a:r>
          </a:p>
        </p:txBody>
      </p:sp>
      <p:sp>
        <p:nvSpPr>
          <p:cNvPr id="4" name="Slide Number Placeholder 3"/>
          <p:cNvSpPr>
            <a:spLocks noGrp="1"/>
          </p:cNvSpPr>
          <p:nvPr>
            <p:ph type="sldNum" sz="quarter" idx="5"/>
          </p:nvPr>
        </p:nvSpPr>
        <p:spPr/>
        <p:txBody>
          <a:bodyPr/>
          <a:lstStyle/>
          <a:p>
            <a:fld id="{CA426E1C-57F7-4A85-BF8E-7A33950BE469}" type="slidenum">
              <a:rPr lang="en-US" smtClean="0"/>
              <a:pPr/>
              <a:t>45</a:t>
            </a:fld>
            <a:endParaRPr lang="en-US"/>
          </a:p>
        </p:txBody>
      </p:sp>
    </p:spTree>
    <p:extLst>
      <p:ext uri="{BB962C8B-B14F-4D97-AF65-F5344CB8AC3E}">
        <p14:creationId xmlns:p14="http://schemas.microsoft.com/office/powerpoint/2010/main" val="1556192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a:solidFill>
                  <a:srgbClr val="000000"/>
                </a:solidFill>
                <a:latin typeface="Gill Sans" charset="0"/>
                <a:ea typeface="ヒラギノ角ゴ ProN W3" charset="-128"/>
                <a:sym typeface="Gill Sans" charset="0"/>
              </a:defRPr>
            </a:lvl1pPr>
            <a:lvl2pPr marL="757898" indent="-291500" eaLnBrk="0" hangingPunct="0">
              <a:defRPr sz="4400">
                <a:solidFill>
                  <a:srgbClr val="000000"/>
                </a:solidFill>
                <a:latin typeface="Gill Sans" charset="0"/>
                <a:ea typeface="ヒラギノ角ゴ ProN W3" charset="-128"/>
                <a:sym typeface="Gill Sans" charset="0"/>
              </a:defRPr>
            </a:lvl2pPr>
            <a:lvl3pPr marL="1165996" indent="-233200" eaLnBrk="0" hangingPunct="0">
              <a:defRPr sz="4400">
                <a:solidFill>
                  <a:srgbClr val="000000"/>
                </a:solidFill>
                <a:latin typeface="Gill Sans" charset="0"/>
                <a:ea typeface="ヒラギノ角ゴ ProN W3" charset="-128"/>
                <a:sym typeface="Gill Sans" charset="0"/>
              </a:defRPr>
            </a:lvl3pPr>
            <a:lvl4pPr marL="1632393" indent="-233200" eaLnBrk="0" hangingPunct="0">
              <a:defRPr sz="4400">
                <a:solidFill>
                  <a:srgbClr val="000000"/>
                </a:solidFill>
                <a:latin typeface="Gill Sans" charset="0"/>
                <a:ea typeface="ヒラギノ角ゴ ProN W3" charset="-128"/>
                <a:sym typeface="Gill Sans" charset="0"/>
              </a:defRPr>
            </a:lvl4pPr>
            <a:lvl5pPr marL="2098789" indent="-233200" eaLnBrk="0" hangingPunct="0">
              <a:defRPr sz="4400">
                <a:solidFill>
                  <a:srgbClr val="000000"/>
                </a:solidFill>
                <a:latin typeface="Gill Sans" charset="0"/>
                <a:ea typeface="ヒラギノ角ゴ ProN W3" charset="-128"/>
                <a:sym typeface="Gill Sans" charset="0"/>
              </a:defRPr>
            </a:lvl5pPr>
            <a:lvl6pPr marL="2565189" indent="-233200" algn="ctr" eaLnBrk="0" fontAlgn="base" hangingPunct="0">
              <a:spcBef>
                <a:spcPct val="0"/>
              </a:spcBef>
              <a:spcAft>
                <a:spcPct val="0"/>
              </a:spcAft>
              <a:defRPr sz="4400">
                <a:solidFill>
                  <a:srgbClr val="000000"/>
                </a:solidFill>
                <a:latin typeface="Gill Sans" charset="0"/>
                <a:ea typeface="ヒラギノ角ゴ ProN W3" charset="-128"/>
                <a:sym typeface="Gill Sans" charset="0"/>
              </a:defRPr>
            </a:lvl6pPr>
            <a:lvl7pPr marL="3031587" indent="-233200" algn="ctr" eaLnBrk="0" fontAlgn="base" hangingPunct="0">
              <a:spcBef>
                <a:spcPct val="0"/>
              </a:spcBef>
              <a:spcAft>
                <a:spcPct val="0"/>
              </a:spcAft>
              <a:defRPr sz="4400">
                <a:solidFill>
                  <a:srgbClr val="000000"/>
                </a:solidFill>
                <a:latin typeface="Gill Sans" charset="0"/>
                <a:ea typeface="ヒラギノ角ゴ ProN W3" charset="-128"/>
                <a:sym typeface="Gill Sans" charset="0"/>
              </a:defRPr>
            </a:lvl7pPr>
            <a:lvl8pPr marL="3497984" indent="-233200" algn="ctr" eaLnBrk="0" fontAlgn="base" hangingPunct="0">
              <a:spcBef>
                <a:spcPct val="0"/>
              </a:spcBef>
              <a:spcAft>
                <a:spcPct val="0"/>
              </a:spcAft>
              <a:defRPr sz="4400">
                <a:solidFill>
                  <a:srgbClr val="000000"/>
                </a:solidFill>
                <a:latin typeface="Gill Sans" charset="0"/>
                <a:ea typeface="ヒラギノ角ゴ ProN W3" charset="-128"/>
                <a:sym typeface="Gill Sans" charset="0"/>
              </a:defRPr>
            </a:lvl8pPr>
            <a:lvl9pPr marL="3964383" indent="-233200" algn="ctr" eaLnBrk="0" fontAlgn="base" hangingPunct="0">
              <a:spcBef>
                <a:spcPct val="0"/>
              </a:spcBef>
              <a:spcAft>
                <a:spcPct val="0"/>
              </a:spcAft>
              <a:defRPr sz="4400">
                <a:solidFill>
                  <a:srgbClr val="000000"/>
                </a:solidFill>
                <a:latin typeface="Gill Sans" charset="0"/>
                <a:ea typeface="ヒラギノ角ゴ ProN W3" charset="-128"/>
                <a:sym typeface="Gill Sans" charset="0"/>
              </a:defRPr>
            </a:lvl9pPr>
          </a:lstStyle>
          <a:p>
            <a:pPr eaLnBrk="1" hangingPunct="1"/>
            <a:fld id="{16A2EE7F-CD07-49AF-9259-5E616E3BC632}" type="slidenum">
              <a:rPr lang="en-US" sz="1100"/>
              <a:pPr eaLnBrk="1" hangingPunct="1"/>
              <a:t>46</a:t>
            </a:fld>
            <a:endParaRPr lang="en-US" sz="11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546506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r>
              <a:rPr lang="en-US" baseline="0" dirty="0"/>
              <a:t>The HNY </a:t>
            </a:r>
            <a:r>
              <a:rPr lang="en-US" dirty="0"/>
              <a:t>portal allows you to filter and compare curricula on several dimensions, including by: age, delivery setting, duration, cost, and evidence of effectiveness. </a:t>
            </a:r>
          </a:p>
          <a:p>
            <a:endParaRPr lang="en-US" dirty="0"/>
          </a:p>
          <a:p>
            <a:r>
              <a:rPr lang="en-US" dirty="0"/>
              <a:t>The website includes direct links to all materials needed for implementation, such as facilitator training tools, lesson plans, marketing materials, information about how each program was designed, evaluation tools and findings, and references to related publications and reports. </a:t>
            </a:r>
          </a:p>
          <a:p>
            <a:endParaRPr lang="en-US" dirty="0"/>
          </a:p>
          <a:p>
            <a:r>
              <a:rPr lang="en-US" dirty="0"/>
              <a:t>The site also allows users to upload and submit their own health curricula for national distribution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076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26E1C-57F7-4A85-BF8E-7A33950BE4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138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6">
              <a:defRPr/>
            </a:pPr>
            <a:r>
              <a:rPr lang="en-US" dirty="0"/>
              <a:t>There are currently 9 curricula</a:t>
            </a:r>
            <a:r>
              <a:rPr lang="en-US" baseline="0" dirty="0"/>
              <a:t> available on the site. </a:t>
            </a:r>
            <a:r>
              <a:rPr lang="en-US" dirty="0"/>
              <a:t>You can click on the program name to learn more about each one, including intended age-group, where it can be implemented, and how much time will be required. </a:t>
            </a:r>
          </a:p>
          <a:p>
            <a:pPr defTabSz="914276">
              <a:defRPr/>
            </a:pPr>
            <a:endParaRPr lang="en-US" dirty="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7616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Amanda</a:t>
            </a:r>
          </a:p>
        </p:txBody>
      </p:sp>
      <p:sp>
        <p:nvSpPr>
          <p:cNvPr id="4" name="Slide Number Placeholder 3"/>
          <p:cNvSpPr>
            <a:spLocks noGrp="1"/>
          </p:cNvSpPr>
          <p:nvPr>
            <p:ph type="sldNum" sz="quarter" idx="10"/>
          </p:nvPr>
        </p:nvSpPr>
        <p:spPr/>
        <p:txBody>
          <a:bodyPr/>
          <a:lstStyle/>
          <a:p>
            <a:fld id="{BD2073BF-BF7D-FF43-BB0C-7C8CD70A74CD}" type="slidenum">
              <a:rPr lang="en-US" smtClean="0"/>
              <a:t>9</a:t>
            </a:fld>
            <a:endParaRPr lang="en-US"/>
          </a:p>
        </p:txBody>
      </p:sp>
    </p:spTree>
    <p:extLst>
      <p:ext uri="{BB962C8B-B14F-4D97-AF65-F5344CB8AC3E}">
        <p14:creationId xmlns:p14="http://schemas.microsoft.com/office/powerpoint/2010/main" val="246114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www.npaihb.org/2slgbtq</a:t>
            </a:r>
          </a:p>
          <a:p>
            <a:endParaRPr lang="en-US" dirty="0"/>
          </a:p>
        </p:txBody>
      </p:sp>
      <p:sp>
        <p:nvSpPr>
          <p:cNvPr id="4" name="Slide Number Placeholder 3"/>
          <p:cNvSpPr>
            <a:spLocks noGrp="1"/>
          </p:cNvSpPr>
          <p:nvPr>
            <p:ph type="sldNum" sz="quarter" idx="5"/>
          </p:nvPr>
        </p:nvSpPr>
        <p:spPr/>
        <p:txBody>
          <a:bodyPr/>
          <a:lstStyle/>
          <a:p>
            <a:fld id="{CA426E1C-57F7-4A85-BF8E-7A33950BE469}" type="slidenum">
              <a:rPr lang="en-US" smtClean="0"/>
              <a:pPr/>
              <a:t>11</a:t>
            </a:fld>
            <a:endParaRPr lang="en-US"/>
          </a:p>
        </p:txBody>
      </p:sp>
    </p:spTree>
    <p:extLst>
      <p:ext uri="{BB962C8B-B14F-4D97-AF65-F5344CB8AC3E}">
        <p14:creationId xmlns:p14="http://schemas.microsoft.com/office/powerpoint/2010/main" val="701921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a:t>
            </a:r>
          </a:p>
        </p:txBody>
      </p:sp>
      <p:sp>
        <p:nvSpPr>
          <p:cNvPr id="4" name="Slide Number Placeholder 3"/>
          <p:cNvSpPr>
            <a:spLocks noGrp="1"/>
          </p:cNvSpPr>
          <p:nvPr>
            <p:ph type="sldNum" sz="quarter" idx="10"/>
          </p:nvPr>
        </p:nvSpPr>
        <p:spPr/>
        <p:txBody>
          <a:bodyPr/>
          <a:lstStyle/>
          <a:p>
            <a:fld id="{BD2073BF-BF7D-FF43-BB0C-7C8CD70A74CD}" type="slidenum">
              <a:rPr lang="en-US" smtClean="0"/>
              <a:t>14</a:t>
            </a:fld>
            <a:endParaRPr lang="en-US"/>
          </a:p>
        </p:txBody>
      </p:sp>
    </p:spTree>
    <p:extLst>
      <p:ext uri="{BB962C8B-B14F-4D97-AF65-F5344CB8AC3E}">
        <p14:creationId xmlns:p14="http://schemas.microsoft.com/office/powerpoint/2010/main" val="365404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6EEA38-A9B4-4AE0-9C23-4A8F80AC6D9E}" type="datetimeFigureOut">
              <a:rPr lang="en-US" smtClean="0"/>
              <a:pPr/>
              <a:t>10/16/2019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6AEF22-2011-43AB-AF1D-9FF59D258130}"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2146787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1394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746EEA38-A9B4-4AE0-9C23-4A8F80AC6D9E}" type="datetimeFigureOut">
              <a:rPr lang="en-US" smtClean="0">
                <a:solidFill>
                  <a:srgbClr val="775F55"/>
                </a:solidFill>
              </a:rPr>
              <a:pPr/>
              <a:t>10/16/2019</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4081683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C76AEF22-2011-43AB-AF1D-9FF59D258130}" type="slidenum">
              <a:rPr lang="en-US" smtClean="0"/>
              <a:pPr/>
              <a:t>‹#›</a:t>
            </a:fld>
            <a:endParaRPr lang="en-US"/>
          </a:p>
        </p:txBody>
      </p:sp>
    </p:spTree>
    <p:extLst>
      <p:ext uri="{BB962C8B-B14F-4D97-AF65-F5344CB8AC3E}">
        <p14:creationId xmlns:p14="http://schemas.microsoft.com/office/powerpoint/2010/main" val="266757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76AEF22-2011-43AB-AF1D-9FF59D258130}" type="slidenum">
              <a:rPr lang="en-US" smtClean="0"/>
              <a:pPr/>
              <a:t>‹#›</a:t>
            </a:fld>
            <a:endParaRPr lang="en-US"/>
          </a:p>
        </p:txBody>
      </p:sp>
    </p:spTree>
    <p:extLst>
      <p:ext uri="{BB962C8B-B14F-4D97-AF65-F5344CB8AC3E}">
        <p14:creationId xmlns:p14="http://schemas.microsoft.com/office/powerpoint/2010/main" val="205338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97280"/>
          </a:xfrm>
        </p:spPr>
        <p:txBody>
          <a:bodyPr/>
          <a:lstStyle/>
          <a:p>
            <a:r>
              <a:rPr lang="en-US"/>
              <a:t>Click to edit Master title style</a:t>
            </a:r>
          </a:p>
        </p:txBody>
      </p:sp>
      <p:sp>
        <p:nvSpPr>
          <p:cNvPr id="3" name="Text Placeholder 2"/>
          <p:cNvSpPr>
            <a:spLocks noGrp="1"/>
          </p:cNvSpPr>
          <p:nvPr>
            <p:ph type="body" sz="half" idx="1"/>
          </p:nvPr>
        </p:nvSpPr>
        <p:spPr>
          <a:xfrm>
            <a:off x="4648200" y="1676400"/>
            <a:ext cx="4191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1676400"/>
            <a:ext cx="3810000" cy="2057400"/>
          </a:xfrm>
        </p:spPr>
        <p:txBody>
          <a:bodyPr/>
          <a:lstStyle/>
          <a:p>
            <a:pPr lvl="0"/>
            <a:r>
              <a:rPr lang="en-US" dirty="0"/>
              <a:t>Click to edit Master text styles</a:t>
            </a:r>
          </a:p>
        </p:txBody>
      </p:sp>
      <p:sp>
        <p:nvSpPr>
          <p:cNvPr id="5" name="Content Placeholder 4"/>
          <p:cNvSpPr>
            <a:spLocks noGrp="1"/>
          </p:cNvSpPr>
          <p:nvPr>
            <p:ph sz="quarter" idx="3"/>
          </p:nvPr>
        </p:nvSpPr>
        <p:spPr>
          <a:xfrm>
            <a:off x="609600" y="3962400"/>
            <a:ext cx="3810000" cy="2057400"/>
          </a:xfrm>
        </p:spPr>
        <p:txBody>
          <a:bodyPr/>
          <a:lstStyle/>
          <a:p>
            <a:pPr lvl="0"/>
            <a:r>
              <a:rPr lang="en-US" dirty="0"/>
              <a:t>Click to edit Master text styles</a:t>
            </a:r>
          </a:p>
        </p:txBody>
      </p:sp>
      <p:sp>
        <p:nvSpPr>
          <p:cNvPr id="6" name="Date Placeholder 9"/>
          <p:cNvSpPr>
            <a:spLocks noGrp="1"/>
          </p:cNvSpPr>
          <p:nvPr>
            <p:ph type="dt" sz="half" idx="10"/>
          </p:nvPr>
        </p:nvSpPr>
        <p:spPr>
          <a:xfrm>
            <a:off x="6172200" y="6248400"/>
            <a:ext cx="2667000" cy="365125"/>
          </a:xfrm>
        </p:spPr>
        <p:txBody>
          <a:bodyPr/>
          <a:lstStyle>
            <a:lvl1pPr>
              <a:defRPr/>
            </a:lvl1pPr>
          </a:lstStyle>
          <a:p>
            <a:pPr>
              <a:defRPr/>
            </a:pPr>
            <a:endParaRPr lang="en-US">
              <a:solidFill>
                <a:srgbClr val="775F55"/>
              </a:solidFill>
            </a:endParaRPr>
          </a:p>
        </p:txBody>
      </p:sp>
      <p:sp>
        <p:nvSpPr>
          <p:cNvPr id="7" name="Footer Placeholder 21"/>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8" name="Slide Number Placeholder 17"/>
          <p:cNvSpPr>
            <a:spLocks noGrp="1"/>
          </p:cNvSpPr>
          <p:nvPr>
            <p:ph type="sldNum" sz="quarter" idx="12"/>
          </p:nvPr>
        </p:nvSpPr>
        <p:spPr/>
        <p:txBody>
          <a:bodyPr/>
          <a:lstStyle>
            <a:lvl1pPr>
              <a:defRPr/>
            </a:lvl1pPr>
          </a:lstStyle>
          <a:p>
            <a:pPr>
              <a:defRPr/>
            </a:pPr>
            <a:fld id="{69EBD6BA-DD57-443B-ABF7-A1A9A18DE94E}" type="slidenum">
              <a:rPr lang="en-US"/>
              <a:pPr>
                <a:defRPr/>
              </a:pPr>
              <a:t>‹#›</a:t>
            </a:fld>
            <a:endParaRPr lang="en-US"/>
          </a:p>
        </p:txBody>
      </p:sp>
    </p:spTree>
    <p:extLst>
      <p:ext uri="{BB962C8B-B14F-4D97-AF65-F5344CB8AC3E}">
        <p14:creationId xmlns:p14="http://schemas.microsoft.com/office/powerpoint/2010/main" val="23710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2439286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2510756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3452796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3949907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286511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Light">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6EEA38-A9B4-4AE0-9C23-4A8F80AC6D9E}" type="datetimeFigureOut">
              <a:rPr lang="en-US" smtClean="0"/>
              <a:pPr/>
              <a:t>10/16/2019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775F55"/>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6AEF22-2011-43AB-AF1D-9FF59D258130}"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389159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928901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302952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1990735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473802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2622882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CFD74-A056-3B4C-8BB3-699D148381EC}" type="datetimeFigureOut">
              <a:rPr lang="en-US" smtClean="0"/>
              <a:t>10/16/2019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2617DA-98CF-7640-B833-D8B104947A7D}" type="slidenum">
              <a:rPr lang="en-US" smtClean="0"/>
              <a:t>‹#›</a:t>
            </a:fld>
            <a:endParaRPr lang="en-US" dirty="0"/>
          </a:p>
        </p:txBody>
      </p:sp>
    </p:spTree>
    <p:extLst>
      <p:ext uri="{BB962C8B-B14F-4D97-AF65-F5344CB8AC3E}">
        <p14:creationId xmlns:p14="http://schemas.microsoft.com/office/powerpoint/2010/main" val="1056572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97280"/>
          </a:xfrm>
        </p:spPr>
        <p:txBody>
          <a:bodyPr/>
          <a:lstStyle/>
          <a:p>
            <a:r>
              <a:rPr lang="en-US"/>
              <a:t>Click to edit Master title style</a:t>
            </a:r>
          </a:p>
        </p:txBody>
      </p:sp>
      <p:sp>
        <p:nvSpPr>
          <p:cNvPr id="3" name="Text Placeholder 2"/>
          <p:cNvSpPr>
            <a:spLocks noGrp="1"/>
          </p:cNvSpPr>
          <p:nvPr>
            <p:ph type="body" sz="half" idx="1"/>
          </p:nvPr>
        </p:nvSpPr>
        <p:spPr>
          <a:xfrm>
            <a:off x="609600" y="1676400"/>
            <a:ext cx="4191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9200" y="1676400"/>
            <a:ext cx="3810000" cy="2133600"/>
          </a:xfrm>
        </p:spPr>
        <p:txBody>
          <a:bodyPr/>
          <a:lstStyle/>
          <a:p>
            <a:pPr lvl="0"/>
            <a:r>
              <a:rPr lang="en-US" dirty="0"/>
              <a:t>Click to edit Master text styles</a:t>
            </a:r>
          </a:p>
        </p:txBody>
      </p:sp>
      <p:sp>
        <p:nvSpPr>
          <p:cNvPr id="5" name="Content Placeholder 4"/>
          <p:cNvSpPr>
            <a:spLocks noGrp="1"/>
          </p:cNvSpPr>
          <p:nvPr>
            <p:ph sz="quarter" idx="3"/>
          </p:nvPr>
        </p:nvSpPr>
        <p:spPr>
          <a:xfrm>
            <a:off x="5029200" y="3886200"/>
            <a:ext cx="3810000" cy="2133600"/>
          </a:xfrm>
        </p:spPr>
        <p:txBody>
          <a:bodyPr/>
          <a:lstStyle/>
          <a:p>
            <a:pPr lvl="0"/>
            <a:r>
              <a:rPr lang="en-US" dirty="0"/>
              <a:t>Click to edit Master text styles</a:t>
            </a:r>
          </a:p>
        </p:txBody>
      </p:sp>
      <p:sp>
        <p:nvSpPr>
          <p:cNvPr id="6" name="Date Placeholder 9"/>
          <p:cNvSpPr>
            <a:spLocks noGrp="1"/>
          </p:cNvSpPr>
          <p:nvPr>
            <p:ph type="dt" sz="half" idx="10"/>
          </p:nvPr>
        </p:nvSpPr>
        <p:spPr>
          <a:xfrm>
            <a:off x="6172200" y="6248402"/>
            <a:ext cx="2667000" cy="365125"/>
          </a:xfrm>
        </p:spPr>
        <p:txBody>
          <a:bodyPr/>
          <a:lstStyle>
            <a:lvl1pPr>
              <a:defRPr/>
            </a:lvl1pPr>
          </a:lstStyle>
          <a:p>
            <a:pPr>
              <a:defRPr/>
            </a:pPr>
            <a:endParaRPr lang="en-US" dirty="0">
              <a:solidFill>
                <a:srgbClr val="775F55"/>
              </a:solidFill>
            </a:endParaRPr>
          </a:p>
        </p:txBody>
      </p:sp>
      <p:sp>
        <p:nvSpPr>
          <p:cNvPr id="7" name="Footer Placeholder 21"/>
          <p:cNvSpPr>
            <a:spLocks noGrp="1"/>
          </p:cNvSpPr>
          <p:nvPr>
            <p:ph type="ftr" sz="quarter" idx="11"/>
          </p:nvPr>
        </p:nvSpPr>
        <p:spPr/>
        <p:txBody>
          <a:bodyPr/>
          <a:lstStyle>
            <a:lvl1pPr>
              <a:defRPr/>
            </a:lvl1pPr>
          </a:lstStyle>
          <a:p>
            <a:pPr>
              <a:defRPr/>
            </a:pPr>
            <a:endParaRPr lang="en-US" dirty="0">
              <a:solidFill>
                <a:srgbClr val="775F55"/>
              </a:solidFill>
            </a:endParaRPr>
          </a:p>
        </p:txBody>
      </p:sp>
      <p:sp>
        <p:nvSpPr>
          <p:cNvPr id="8" name="Slide Number Placeholder 17"/>
          <p:cNvSpPr>
            <a:spLocks noGrp="1"/>
          </p:cNvSpPr>
          <p:nvPr>
            <p:ph type="sldNum" sz="quarter" idx="12"/>
          </p:nvPr>
        </p:nvSpPr>
        <p:spPr/>
        <p:txBody>
          <a:bodyPr/>
          <a:lstStyle>
            <a:lvl1pPr>
              <a:defRPr/>
            </a:lvl1pPr>
          </a:lstStyle>
          <a:p>
            <a:pPr>
              <a:defRPr/>
            </a:pPr>
            <a:fld id="{69EBD6BA-DD57-443B-ABF7-A1A9A18DE94E}" type="slidenum">
              <a:rPr lang="en-US"/>
              <a:pPr>
                <a:defRPr/>
              </a:pPr>
              <a:t>‹#›</a:t>
            </a:fld>
            <a:endParaRPr lang="en-US" dirty="0"/>
          </a:p>
        </p:txBody>
      </p:sp>
    </p:spTree>
    <p:extLst>
      <p:ext uri="{BB962C8B-B14F-4D97-AF65-F5344CB8AC3E}">
        <p14:creationId xmlns:p14="http://schemas.microsoft.com/office/powerpoint/2010/main" val="4220979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A460247-261D-4B28-AE8D-36FF6768DD5B}"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4062767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2835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460247-261D-4B28-AE8D-36FF6768DD5B}"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58712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20157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460247-261D-4B28-AE8D-36FF6768DD5B}"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177800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460247-261D-4B28-AE8D-36FF6768DD5B}" type="datetimeFigureOut">
              <a:rPr lang="en-US" smtClean="0"/>
              <a:t>10/16/2019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32419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460247-261D-4B28-AE8D-36FF6768DD5B}" type="datetimeFigureOut">
              <a:rPr lang="en-US" smtClean="0"/>
              <a:t>10/16/2019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912633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460247-261D-4B28-AE8D-36FF6768DD5B}" type="datetimeFigureOut">
              <a:rPr lang="en-US" smtClean="0"/>
              <a:t>10/16/2019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3244778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A460247-261D-4B28-AE8D-36FF6768DD5B}"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1957262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A460247-261D-4B28-AE8D-36FF6768DD5B}" type="datetimeFigureOut">
              <a:rPr lang="en-US" smtClean="0"/>
              <a:t>10/16/2019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3438580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373509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460247-261D-4B28-AE8D-36FF6768DD5B}" type="datetimeFigureOut">
              <a:rPr lang="en-US" smtClean="0"/>
              <a:t>10/16/2019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56214-0A79-48E4-A888-15614BBBB5FF}" type="slidenum">
              <a:rPr lang="en-US" smtClean="0"/>
              <a:t>‹#›</a:t>
            </a:fld>
            <a:endParaRPr lang="en-US"/>
          </a:p>
        </p:txBody>
      </p:sp>
    </p:spTree>
    <p:extLst>
      <p:ext uri="{BB962C8B-B14F-4D97-AF65-F5344CB8AC3E}">
        <p14:creationId xmlns:p14="http://schemas.microsoft.com/office/powerpoint/2010/main" val="268931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223067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_Med">
    <p:bg>
      <p:bgRef idx="1003">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58952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3811567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46EEA38-A9B4-4AE0-9C23-4A8F80AC6D9E}" type="datetimeFigureOut">
              <a:rPr lang="en-US" smtClean="0">
                <a:solidFill>
                  <a:srgbClr val="775F55"/>
                </a:solidFill>
              </a:rPr>
              <a:pPr/>
              <a:t>10/16/2019</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C76AEF22-2011-43AB-AF1D-9FF59D25813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670031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46EEA38-A9B4-4AE0-9C23-4A8F80AC6D9E}" type="datetimeFigureOut">
              <a:rPr lang="en-US" smtClean="0">
                <a:solidFill>
                  <a:srgbClr val="775F55"/>
                </a:solidFill>
              </a:rPr>
              <a:pPr/>
              <a:t>10/16/2019</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C76AEF22-2011-43AB-AF1D-9FF59D25813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560538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Tree>
    <p:extLst>
      <p:ext uri="{BB962C8B-B14F-4D97-AF65-F5344CB8AC3E}">
        <p14:creationId xmlns:p14="http://schemas.microsoft.com/office/powerpoint/2010/main" val="1554128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76AEF22-2011-43AB-AF1D-9FF59D258130}"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25374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46EEA38-A9B4-4AE0-9C23-4A8F80AC6D9E}" type="datetimeFigureOut">
              <a:rPr lang="en-US" smtClean="0">
                <a:solidFill>
                  <a:srgbClr val="775F55"/>
                </a:solidFill>
              </a:rPr>
              <a:pPr/>
              <a:t>10/16/2019</a:t>
            </a:fld>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76AEF22-2011-43AB-AF1D-9FF59D258130}" type="slidenum">
              <a:rPr lang="en-US" smtClean="0"/>
              <a:pPr/>
              <a:t>‹#›</a:t>
            </a:fld>
            <a:endParaRPr lang="en-US"/>
          </a:p>
        </p:txBody>
      </p:sp>
    </p:spTree>
    <p:extLst>
      <p:ext uri="{BB962C8B-B14F-4D97-AF65-F5344CB8AC3E}">
        <p14:creationId xmlns:p14="http://schemas.microsoft.com/office/powerpoint/2010/main" val="316194668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9"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E3CFD74-A056-3B4C-8BB3-699D148381EC}" type="datetimeFigureOut">
              <a:rPr lang="en-US" smtClean="0"/>
              <a:t>10/16/2019</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2617DA-98CF-7640-B833-D8B104947A7D}" type="slidenum">
              <a:rPr lang="en-US" smtClean="0"/>
              <a:t>‹#›</a:t>
            </a:fld>
            <a:endParaRPr lang="en-US" dirty="0"/>
          </a:p>
        </p:txBody>
      </p:sp>
    </p:spTree>
    <p:extLst>
      <p:ext uri="{BB962C8B-B14F-4D97-AF65-F5344CB8AC3E}">
        <p14:creationId xmlns:p14="http://schemas.microsoft.com/office/powerpoint/2010/main" val="124960171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460247-261D-4B28-AE8D-36FF6768DD5B}" type="datetimeFigureOut">
              <a:rPr lang="en-US" smtClean="0"/>
              <a:t>10/16/2019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856214-0A79-48E4-A888-15614BBBB5FF}" type="slidenum">
              <a:rPr lang="en-US" smtClean="0"/>
              <a:t>‹#›</a:t>
            </a:fld>
            <a:endParaRPr lang="en-US"/>
          </a:p>
        </p:txBody>
      </p:sp>
    </p:spTree>
    <p:extLst>
      <p:ext uri="{BB962C8B-B14F-4D97-AF65-F5344CB8AC3E}">
        <p14:creationId xmlns:p14="http://schemas.microsoft.com/office/powerpoint/2010/main" val="229701815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7.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esgoJigRaM4"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https://www.youtube.com/watch?v=5jy-jVMi2zY&amp;feature=youtu.b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hyperlink" Target="https://www.youtube.com/watch?v=hSAnVwlT7uk&amp;feature=youtu.b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hyperlink" Target="mailto:dbrown@npaihb.org" TargetMode="External"/><Relationship Id="rId13" Type="http://schemas.openxmlformats.org/officeDocument/2006/relationships/hyperlink" Target="mailto:tatchley@npaihb.org" TargetMode="External"/><Relationship Id="rId3" Type="http://schemas.openxmlformats.org/officeDocument/2006/relationships/notesSlide" Target="../notesSlides/notesSlide26.xml"/><Relationship Id="rId7" Type="http://schemas.openxmlformats.org/officeDocument/2006/relationships/hyperlink" Target="mailto:cmccray@npaihb.org" TargetMode="External"/><Relationship Id="rId12" Type="http://schemas.openxmlformats.org/officeDocument/2006/relationships/hyperlink" Target="mailto:msinger@npaihb.org" TargetMode="External"/><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hyperlink" Target="mailto:ccaughlan@npaihb.org" TargetMode="External"/><Relationship Id="rId11" Type="http://schemas.openxmlformats.org/officeDocument/2006/relationships/hyperlink" Target="mailto:tghostdog@npaihb.org" TargetMode="External"/><Relationship Id="rId5" Type="http://schemas.openxmlformats.org/officeDocument/2006/relationships/hyperlink" Target="mailto:jleston@npaihb.org" TargetMode="External"/><Relationship Id="rId15" Type="http://schemas.openxmlformats.org/officeDocument/2006/relationships/hyperlink" Target="mailto:cbegay@npaihb.org" TargetMode="External"/><Relationship Id="rId10" Type="http://schemas.openxmlformats.org/officeDocument/2006/relationships/hyperlink" Target="mailto:dstephens@npaihb.org" TargetMode="External"/><Relationship Id="rId4" Type="http://schemas.openxmlformats.org/officeDocument/2006/relationships/hyperlink" Target="mailto:scraig@npaihb.org" TargetMode="External"/><Relationship Id="rId9" Type="http://schemas.openxmlformats.org/officeDocument/2006/relationships/hyperlink" Target="mailto:agaston@npaihb.org" TargetMode="External"/><Relationship Id="rId14" Type="http://schemas.openxmlformats.org/officeDocument/2006/relationships/hyperlink" Target="mailto:psmith@npaihb.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hyperlink" Target="https://urldefense.proofpoint.com/v2/url?u=http-3A__www.HealthyNativeYouth.org&amp;d=DQMFAw&amp;c=6vgNTiRn9_pqCD9hKx9JgXN1VapJQ8JVoF8oWH1AgfQ&amp;r=BLBjf_GJn4XZFplzLlqXRcPLgBdcEQ25VEPYFl-LL00&amp;m=WloNBkLRkwuUC6H_f6yc1eReY3O8SRnOP9mLqBGx4iE&amp;s=ivVKCHP3rbAlWF0TfX9ttylMfcz1oE2GTBDjx31e-jg&amp;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581400"/>
            <a:ext cx="8534400" cy="2133600"/>
          </a:xfrm>
        </p:spPr>
        <p:txBody>
          <a:bodyPr anchor="ctr">
            <a:noAutofit/>
          </a:bodyPr>
          <a:lstStyle/>
          <a:p>
            <a:pPr algn="ctr"/>
            <a:r>
              <a:rPr lang="en-US" sz="3200" dirty="0"/>
              <a:t>Promoting adolescent health and wellbeing </a:t>
            </a:r>
            <a:r>
              <a:rPr lang="en-US" sz="3200" dirty="0" err="1"/>
              <a:t>UpDATE</a:t>
            </a:r>
            <a:endParaRPr lang="en-US" sz="3200" dirty="0"/>
          </a:p>
        </p:txBody>
      </p:sp>
      <p:sp>
        <p:nvSpPr>
          <p:cNvPr id="5" name="Subtitle 4"/>
          <p:cNvSpPr>
            <a:spLocks noGrp="1"/>
          </p:cNvSpPr>
          <p:nvPr>
            <p:ph type="subTitle" idx="1"/>
          </p:nvPr>
        </p:nvSpPr>
        <p:spPr/>
        <p:txBody>
          <a:bodyPr/>
          <a:lstStyle/>
          <a:p>
            <a:r>
              <a:rPr lang="en-US" dirty="0"/>
              <a:t>NPAIHB QBM  - Oct 2019</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54667"/>
            <a:ext cx="4191000" cy="1906143"/>
          </a:xfrm>
          <a:prstGeom prst="rect">
            <a:avLst/>
          </a:prstGeom>
        </p:spPr>
      </p:pic>
      <p:pic>
        <p:nvPicPr>
          <p:cNvPr id="3" name="Picture 2">
            <a:extLst>
              <a:ext uri="{FF2B5EF4-FFF2-40B4-BE49-F238E27FC236}">
                <a16:creationId xmlns:a16="http://schemas.microsoft.com/office/drawing/2014/main" id="{402A8CD4-4F52-43CE-A148-D79F86FAB654}"/>
              </a:ext>
            </a:extLst>
          </p:cNvPr>
          <p:cNvPicPr>
            <a:picLocks noChangeAspect="1"/>
          </p:cNvPicPr>
          <p:nvPr/>
        </p:nvPicPr>
        <p:blipFill>
          <a:blip r:embed="rId5"/>
          <a:stretch>
            <a:fillRect/>
          </a:stretch>
        </p:blipFill>
        <p:spPr>
          <a:xfrm>
            <a:off x="4748779" y="532259"/>
            <a:ext cx="4166621" cy="1829942"/>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96BC-2435-409A-A924-54EFA57C54E7}"/>
              </a:ext>
            </a:extLst>
          </p:cNvPr>
          <p:cNvSpPr>
            <a:spLocks noGrp="1"/>
          </p:cNvSpPr>
          <p:nvPr>
            <p:ph type="title"/>
          </p:nvPr>
        </p:nvSpPr>
        <p:spPr>
          <a:xfrm>
            <a:off x="612648" y="152400"/>
            <a:ext cx="8153400" cy="990600"/>
          </a:xfrm>
        </p:spPr>
        <p:txBody>
          <a:bodyPr>
            <a:normAutofit fontScale="90000"/>
          </a:bodyPr>
          <a:lstStyle/>
          <a:p>
            <a:r>
              <a:rPr lang="en-US" dirty="0"/>
              <a:t>Curriculum Enhancement Activities: </a:t>
            </a:r>
            <a:br>
              <a:rPr lang="en-US" dirty="0"/>
            </a:br>
            <a:r>
              <a:rPr lang="en-US" sz="3600" dirty="0">
                <a:solidFill>
                  <a:schemeClr val="accent2">
                    <a:lumMod val="75000"/>
                  </a:schemeClr>
                </a:solidFill>
              </a:rPr>
              <a:t>Health Topics Include</a:t>
            </a:r>
            <a:endParaRPr lang="en-US" dirty="0">
              <a:solidFill>
                <a:schemeClr val="accent2">
                  <a:lumMod val="75000"/>
                </a:schemeClr>
              </a:solidFill>
            </a:endParaRPr>
          </a:p>
        </p:txBody>
      </p:sp>
      <p:sp>
        <p:nvSpPr>
          <p:cNvPr id="3" name="Content Placeholder 2">
            <a:extLst>
              <a:ext uri="{FF2B5EF4-FFF2-40B4-BE49-F238E27FC236}">
                <a16:creationId xmlns:a16="http://schemas.microsoft.com/office/drawing/2014/main" id="{6CDC6B02-9E61-46AE-A24D-F4C35028B73A}"/>
              </a:ext>
            </a:extLst>
          </p:cNvPr>
          <p:cNvSpPr>
            <a:spLocks noGrp="1"/>
          </p:cNvSpPr>
          <p:nvPr>
            <p:ph sz="quarter" idx="1"/>
          </p:nvPr>
        </p:nvSpPr>
        <p:spPr>
          <a:xfrm>
            <a:off x="0" y="1600200"/>
            <a:ext cx="8915400" cy="5029200"/>
          </a:xfrm>
        </p:spPr>
        <p:txBody>
          <a:bodyPr numCol="2">
            <a:noAutofit/>
          </a:bodyPr>
          <a:lstStyle/>
          <a:p>
            <a:pPr lvl="2"/>
            <a:r>
              <a:rPr lang="en-US" sz="2800" dirty="0"/>
              <a:t>Anatomy and Physiology</a:t>
            </a:r>
          </a:p>
          <a:p>
            <a:pPr lvl="2"/>
            <a:r>
              <a:rPr lang="en-US" sz="2800" dirty="0"/>
              <a:t>Bullying</a:t>
            </a:r>
          </a:p>
          <a:p>
            <a:pPr lvl="2"/>
            <a:r>
              <a:rPr lang="en-US" sz="2800" dirty="0"/>
              <a:t>Concerning Posts on Social Media </a:t>
            </a:r>
          </a:p>
          <a:p>
            <a:pPr lvl="2"/>
            <a:r>
              <a:rPr lang="en-US" sz="2800" dirty="0"/>
              <a:t>Condom Demonstration</a:t>
            </a:r>
          </a:p>
          <a:p>
            <a:pPr lvl="2"/>
            <a:r>
              <a:rPr lang="en-US" sz="2800" dirty="0"/>
              <a:t>Consent </a:t>
            </a:r>
          </a:p>
          <a:p>
            <a:pPr lvl="2"/>
            <a:r>
              <a:rPr lang="en-US" sz="2800" dirty="0"/>
              <a:t>Cultural Identity</a:t>
            </a:r>
          </a:p>
          <a:p>
            <a:pPr lvl="2"/>
            <a:r>
              <a:rPr lang="en-US" sz="2800" dirty="0"/>
              <a:t>Dating Violence </a:t>
            </a:r>
          </a:p>
          <a:p>
            <a:pPr lvl="2"/>
            <a:r>
              <a:rPr lang="en-US" sz="2800" dirty="0"/>
              <a:t>Drugs and Alcohol</a:t>
            </a:r>
          </a:p>
          <a:p>
            <a:pPr lvl="2"/>
            <a:r>
              <a:rPr lang="en-US" sz="2800" dirty="0"/>
              <a:t>Healthy Friendships</a:t>
            </a:r>
          </a:p>
          <a:p>
            <a:pPr lvl="2"/>
            <a:r>
              <a:rPr lang="en-US" sz="2800" dirty="0"/>
              <a:t>Help Seeking </a:t>
            </a:r>
          </a:p>
          <a:p>
            <a:pPr lvl="2"/>
            <a:r>
              <a:rPr lang="en-US" sz="2800" dirty="0"/>
              <a:t>Ice Breakers</a:t>
            </a:r>
          </a:p>
          <a:p>
            <a:pPr lvl="2"/>
            <a:r>
              <a:rPr lang="en-US" sz="2800" dirty="0"/>
              <a:t>LGBT, Two-Spirit and Sexual Diversity</a:t>
            </a:r>
          </a:p>
          <a:p>
            <a:pPr lvl="2"/>
            <a:r>
              <a:rPr lang="en-US" sz="2800" dirty="0"/>
              <a:t>Media Literacy</a:t>
            </a:r>
          </a:p>
          <a:p>
            <a:pPr lvl="2"/>
            <a:r>
              <a:rPr lang="en-US" sz="2800" dirty="0"/>
              <a:t>Opioid Prevention </a:t>
            </a:r>
          </a:p>
          <a:p>
            <a:pPr lvl="2"/>
            <a:r>
              <a:rPr lang="en-US" sz="2800" dirty="0"/>
              <a:t>Personal Rule Setting</a:t>
            </a:r>
          </a:p>
          <a:p>
            <a:pPr lvl="2"/>
            <a:r>
              <a:rPr lang="en-US" sz="2800" dirty="0"/>
              <a:t>Sex Trafficking Safety and MMIR</a:t>
            </a:r>
          </a:p>
        </p:txBody>
      </p:sp>
    </p:spTree>
    <p:extLst>
      <p:ext uri="{BB962C8B-B14F-4D97-AF65-F5344CB8AC3E}">
        <p14:creationId xmlns:p14="http://schemas.microsoft.com/office/powerpoint/2010/main" val="2488295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Native. Two Spirit. LGBTQ #</a:t>
            </a:r>
            <a:r>
              <a:rPr lang="en-US" dirty="0" err="1"/>
              <a:t>BornSacred</a:t>
            </a:r>
            <a:r>
              <a:rPr lang="en-US" dirty="0"/>
              <a:t/>
            </a:r>
            <a:br>
              <a:rPr lang="en-US" dirty="0"/>
            </a:br>
            <a:endParaRPr lang="en-US" dirty="0"/>
          </a:p>
        </p:txBody>
      </p:sp>
      <p:pic>
        <p:nvPicPr>
          <p:cNvPr id="4" name="Content Placeholder 3">
            <a:extLst>
              <a:ext uri="{FF2B5EF4-FFF2-40B4-BE49-F238E27FC236}">
                <a16:creationId xmlns:a16="http://schemas.microsoft.com/office/drawing/2014/main" id="{BF7FE2E9-7256-4A69-9C24-4C8BA45E87E4}"/>
              </a:ext>
            </a:extLst>
          </p:cNvPr>
          <p:cNvPicPr>
            <a:picLocks noGrp="1" noChangeAspect="1"/>
          </p:cNvPicPr>
          <p:nvPr>
            <p:ph sz="quarter" idx="1"/>
          </p:nvPr>
        </p:nvPicPr>
        <p:blipFill>
          <a:blip r:embed="rId3"/>
          <a:stretch>
            <a:fillRect/>
          </a:stretch>
        </p:blipFill>
        <p:spPr>
          <a:xfrm>
            <a:off x="1066800" y="1371600"/>
            <a:ext cx="7186540" cy="5486400"/>
          </a:xfrm>
          <a:prstGeom prst="rect">
            <a:avLst/>
          </a:prstGeom>
        </p:spPr>
      </p:pic>
    </p:spTree>
    <p:extLst>
      <p:ext uri="{BB962C8B-B14F-4D97-AF65-F5344CB8AC3E}">
        <p14:creationId xmlns:p14="http://schemas.microsoft.com/office/powerpoint/2010/main" val="3200517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C76AEF22-2011-43AB-AF1D-9FF59D258130}" type="slidenum">
              <a:rPr lang="en-US" smtClean="0">
                <a:latin typeface="Tw Cen MT"/>
              </a:rPr>
              <a:pPr/>
              <a:t>12</a:t>
            </a:fld>
            <a:endParaRPr lang="en-US">
              <a:latin typeface="Tw Cen MT"/>
            </a:endParaRPr>
          </a:p>
        </p:txBody>
      </p:sp>
      <p:pic>
        <p:nvPicPr>
          <p:cNvPr id="8" name="Content Placeholder 7"/>
          <p:cNvPicPr>
            <a:picLocks noGrp="1" noChangeAspect="1"/>
          </p:cNvPicPr>
          <p:nvPr>
            <p:ph sz="quarter" idx="1"/>
          </p:nvPr>
        </p:nvPicPr>
        <p:blipFill rotWithShape="1">
          <a:blip r:embed="rId2"/>
          <a:srcRect l="-88" r="5495"/>
          <a:stretch/>
        </p:blipFill>
        <p:spPr>
          <a:xfrm>
            <a:off x="0" y="0"/>
            <a:ext cx="9144000" cy="9488933"/>
          </a:xfrm>
        </p:spPr>
      </p:pic>
      <p:sp>
        <p:nvSpPr>
          <p:cNvPr id="9" name="Right Arrow 8"/>
          <p:cNvSpPr/>
          <p:nvPr/>
        </p:nvSpPr>
        <p:spPr>
          <a:xfrm rot="1667000">
            <a:off x="5473732" y="853582"/>
            <a:ext cx="978408" cy="48463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487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normAutofit fontScale="85000" lnSpcReduction="20000"/>
          </a:bodyPr>
          <a:lstStyle/>
          <a:p>
            <a:fld id="{C76AEF22-2011-43AB-AF1D-9FF59D258130}" type="slidenum">
              <a:rPr lang="en-US" smtClean="0">
                <a:latin typeface="Tw Cen MT"/>
              </a:rPr>
              <a:pPr/>
              <a:t>13</a:t>
            </a:fld>
            <a:endParaRPr lang="en-US">
              <a:latin typeface="Tw Cen MT"/>
            </a:endParaRPr>
          </a:p>
        </p:txBody>
      </p:sp>
      <p:pic>
        <p:nvPicPr>
          <p:cNvPr id="9" name="Content Placeholder 8"/>
          <p:cNvPicPr>
            <a:picLocks noGrp="1" noChangeAspect="1"/>
          </p:cNvPicPr>
          <p:nvPr>
            <p:ph sz="quarter" idx="1"/>
          </p:nvPr>
        </p:nvPicPr>
        <p:blipFill rotWithShape="1">
          <a:blip r:embed="rId2"/>
          <a:srcRect l="540" r="16828"/>
          <a:stretch/>
        </p:blipFill>
        <p:spPr>
          <a:xfrm>
            <a:off x="0" y="0"/>
            <a:ext cx="9144000" cy="9350154"/>
          </a:xfrm>
        </p:spPr>
      </p:pic>
      <p:sp>
        <p:nvSpPr>
          <p:cNvPr id="10" name="Right Arrow 9"/>
          <p:cNvSpPr/>
          <p:nvPr/>
        </p:nvSpPr>
        <p:spPr>
          <a:xfrm rot="1667000">
            <a:off x="5747020" y="1355801"/>
            <a:ext cx="978408" cy="48463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117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Training &amp; TA Requests</a:t>
            </a:r>
          </a:p>
        </p:txBody>
      </p:sp>
      <p:sp>
        <p:nvSpPr>
          <p:cNvPr id="5" name="Left-Up Arrow 4"/>
          <p:cNvSpPr/>
          <p:nvPr/>
        </p:nvSpPr>
        <p:spPr>
          <a:xfrm rot="7792370">
            <a:off x="1897727" y="3134627"/>
            <a:ext cx="850392" cy="850392"/>
          </a:xfrm>
          <a:prstGeom prst="leftUp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p:cNvPicPr>
            <a:picLocks noGrp="1" noChangeAspect="1"/>
          </p:cNvPicPr>
          <p:nvPr>
            <p:ph sz="quarter" idx="1"/>
          </p:nvPr>
        </p:nvPicPr>
        <p:blipFill rotWithShape="1">
          <a:blip r:embed="rId3"/>
          <a:srcRect l="866" t="1124" r="17015" b="850"/>
          <a:stretch/>
        </p:blipFill>
        <p:spPr>
          <a:xfrm>
            <a:off x="683213" y="1744138"/>
            <a:ext cx="6695486" cy="4219690"/>
          </a:xfrm>
          <a:prstGeom prst="rect">
            <a:avLst/>
          </a:prstGeom>
          <a:ln>
            <a:noFill/>
          </a:ln>
          <a:effectLst>
            <a:outerShdw blurRad="292100" dist="139700" dir="2700000" algn="tl" rotWithShape="0">
              <a:srgbClr val="333333">
                <a:alpha val="65000"/>
              </a:srgbClr>
            </a:outerShdw>
          </a:effectLst>
        </p:spPr>
      </p:pic>
      <p:sp>
        <p:nvSpPr>
          <p:cNvPr id="3" name="Right Arrow 2"/>
          <p:cNvSpPr/>
          <p:nvPr/>
        </p:nvSpPr>
        <p:spPr>
          <a:xfrm rot="1667000">
            <a:off x="3126698" y="4040326"/>
            <a:ext cx="978408" cy="48463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667000">
            <a:off x="3126699" y="4635140"/>
            <a:ext cx="978408" cy="48463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1667000">
            <a:off x="3126700" y="5205840"/>
            <a:ext cx="978408" cy="48463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521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8001000" cy="3886200"/>
          </a:xfrm>
        </p:spPr>
        <p:txBody>
          <a:bodyPr>
            <a:normAutofit/>
          </a:bodyPr>
          <a:lstStyle/>
          <a:p>
            <a:r>
              <a:rPr lang="en-US" sz="5400" dirty="0"/>
              <a:t>support for Parents and Caregivers…</a:t>
            </a:r>
          </a:p>
        </p:txBody>
      </p:sp>
      <p:sp>
        <p:nvSpPr>
          <p:cNvPr id="3" name="Subtitle 2"/>
          <p:cNvSpPr>
            <a:spLocks noGrp="1"/>
          </p:cNvSpPr>
          <p:nvPr>
            <p:ph type="subTitle" idx="1"/>
          </p:nvPr>
        </p:nvSpPr>
        <p:spPr/>
        <p:txBody>
          <a:bodyPr/>
          <a:lstStyle/>
          <a:p>
            <a:r>
              <a:rPr lang="en-US"/>
              <a:t>Tools </a:t>
            </a:r>
            <a:r>
              <a:rPr lang="en-US" dirty="0"/>
              <a:t>&amp; Resources</a:t>
            </a:r>
          </a:p>
        </p:txBody>
      </p:sp>
    </p:spTree>
    <p:extLst>
      <p:ext uri="{BB962C8B-B14F-4D97-AF65-F5344CB8AC3E}">
        <p14:creationId xmlns:p14="http://schemas.microsoft.com/office/powerpoint/2010/main" val="11269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449224"/>
            <a:ext cx="9144000" cy="568388"/>
          </a:xfrm>
          <a:prstGeom prst="rect">
            <a:avLst/>
          </a:prstGeom>
          <a:solidFill>
            <a:srgbClr val="9BBB59">
              <a:lumMod val="75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7" name="Title 3"/>
          <p:cNvSpPr txBox="1">
            <a:spLocks/>
          </p:cNvSpPr>
          <p:nvPr/>
        </p:nvSpPr>
        <p:spPr>
          <a:xfrm>
            <a:off x="189028" y="5514081"/>
            <a:ext cx="4331537" cy="47781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1575" spc="-23" dirty="0">
                <a:solidFill>
                  <a:srgbClr val="FFF9ED"/>
                </a:solidFill>
                <a:latin typeface="Montserrat Medium"/>
              </a:rPr>
              <a:t>Center for Healthy Communities</a:t>
            </a:r>
            <a:r>
              <a:rPr lang="en-US" sz="2100" spc="-23" dirty="0">
                <a:solidFill>
                  <a:srgbClr val="FFF9ED"/>
                </a:solidFill>
                <a:latin typeface="Montserrat Medium"/>
              </a:rPr>
              <a:t/>
            </a:r>
            <a:br>
              <a:rPr lang="en-US" sz="2100" spc="-23" dirty="0">
                <a:solidFill>
                  <a:srgbClr val="FFF9ED"/>
                </a:solidFill>
                <a:latin typeface="Montserrat Medium"/>
              </a:rPr>
            </a:br>
            <a:r>
              <a:rPr lang="en-US" sz="1050" spc="-23" dirty="0">
                <a:solidFill>
                  <a:srgbClr val="FFF9ED"/>
                </a:solidFill>
                <a:latin typeface="Montserrat Medium"/>
              </a:rPr>
              <a:t>Oregon Prevention Research Center</a:t>
            </a:r>
            <a:endParaRPr lang="en-US" sz="1500" spc="-23" dirty="0">
              <a:solidFill>
                <a:srgbClr val="FFF9ED"/>
              </a:solidFill>
              <a:latin typeface="Montserrat Medium"/>
            </a:endParaRPr>
          </a:p>
        </p:txBody>
      </p:sp>
      <p:pic>
        <p:nvPicPr>
          <p:cNvPr id="8"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1477" t="4174" r="1201" b="3169"/>
          <a:stretch/>
        </p:blipFill>
        <p:spPr>
          <a:xfrm>
            <a:off x="7526045" y="5036413"/>
            <a:ext cx="1338309" cy="583707"/>
          </a:xfrm>
          <a:prstGeom prst="round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614" y="2233317"/>
            <a:ext cx="3270068" cy="181404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9505" y="1713541"/>
            <a:ext cx="2816678" cy="2853596"/>
          </a:xfrm>
          <a:prstGeom prst="rect">
            <a:avLst/>
          </a:prstGeom>
        </p:spPr>
      </p:pic>
      <p:sp>
        <p:nvSpPr>
          <p:cNvPr id="3" name="Plus 2"/>
          <p:cNvSpPr/>
          <p:nvPr/>
        </p:nvSpPr>
        <p:spPr>
          <a:xfrm>
            <a:off x="4520565" y="2797439"/>
            <a:ext cx="685800" cy="685800"/>
          </a:xfrm>
          <a:prstGeom prst="math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Montserrat Medium"/>
            </a:endParaRPr>
          </a:p>
        </p:txBody>
      </p:sp>
    </p:spTree>
    <p:extLst>
      <p:ext uri="{BB962C8B-B14F-4D97-AF65-F5344CB8AC3E}">
        <p14:creationId xmlns:p14="http://schemas.microsoft.com/office/powerpoint/2010/main" val="3763855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57250"/>
            <a:ext cx="9144000" cy="1090535"/>
          </a:xfrm>
          <a:prstGeom prst="rect">
            <a:avLst/>
          </a:prstGeom>
          <a:solidFill>
            <a:srgbClr val="9BBB59">
              <a:lumMod val="75000"/>
            </a:srgbClr>
          </a:solidFill>
          <a:ln w="25400" cap="flat" cmpd="sng" algn="ctr">
            <a:no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9" name="TextBox 8"/>
          <p:cNvSpPr txBox="1"/>
          <p:nvPr/>
        </p:nvSpPr>
        <p:spPr>
          <a:xfrm>
            <a:off x="394335" y="1140143"/>
            <a:ext cx="8615363" cy="461665"/>
          </a:xfrm>
          <a:prstGeom prst="rect">
            <a:avLst/>
          </a:prstGeom>
          <a:noFill/>
        </p:spPr>
        <p:txBody>
          <a:bodyPr wrap="square" rtlCol="0">
            <a:spAutoFit/>
          </a:bodyPr>
          <a:lstStyle/>
          <a:p>
            <a:r>
              <a:rPr lang="en-US" sz="2400" b="1" dirty="0">
                <a:solidFill>
                  <a:srgbClr val="FFF9ED"/>
                </a:solidFill>
              </a:rPr>
              <a:t>Geographical Reach of Native STAND</a:t>
            </a:r>
            <a:endParaRPr lang="en-US" sz="2400" dirty="0">
              <a:solidFill>
                <a:srgbClr val="FFF9ED"/>
              </a:solidFill>
            </a:endParaRPr>
          </a:p>
        </p:txBody>
      </p:sp>
      <p:sp>
        <p:nvSpPr>
          <p:cNvPr id="27" name="Rectangle 26"/>
          <p:cNvSpPr/>
          <p:nvPr/>
        </p:nvSpPr>
        <p:spPr>
          <a:xfrm>
            <a:off x="0" y="5449224"/>
            <a:ext cx="9144000" cy="568388"/>
          </a:xfrm>
          <a:prstGeom prst="rect">
            <a:avLst/>
          </a:prstGeom>
          <a:solidFill>
            <a:srgbClr val="9BBB59">
              <a:lumMod val="75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28" name="Title 3"/>
          <p:cNvSpPr>
            <a:spLocks noGrp="1"/>
          </p:cNvSpPr>
          <p:nvPr>
            <p:ph type="title"/>
          </p:nvPr>
        </p:nvSpPr>
        <p:spPr>
          <a:xfrm>
            <a:off x="116412" y="5514081"/>
            <a:ext cx="4331537" cy="477813"/>
          </a:xfrm>
        </p:spPr>
        <p:txBody>
          <a:bodyPr>
            <a:noAutofit/>
          </a:bodyPr>
          <a:lstStyle/>
          <a:p>
            <a:r>
              <a:rPr lang="en-US" sz="1575" spc="-23" dirty="0">
                <a:solidFill>
                  <a:srgbClr val="FFF9ED"/>
                </a:solidFill>
                <a:latin typeface="+mn-lt"/>
              </a:rPr>
              <a:t>Center for Healthy Communities</a:t>
            </a:r>
            <a:r>
              <a:rPr lang="en-US" sz="2100" spc="-23" dirty="0">
                <a:solidFill>
                  <a:srgbClr val="FFF9ED"/>
                </a:solidFill>
                <a:latin typeface="+mn-lt"/>
              </a:rPr>
              <a:t/>
            </a:r>
            <a:br>
              <a:rPr lang="en-US" sz="2100" spc="-23" dirty="0">
                <a:solidFill>
                  <a:srgbClr val="FFF9ED"/>
                </a:solidFill>
                <a:latin typeface="+mn-lt"/>
              </a:rPr>
            </a:br>
            <a:r>
              <a:rPr lang="en-US" sz="1050" spc="-23" dirty="0">
                <a:solidFill>
                  <a:srgbClr val="FFF9ED"/>
                </a:solidFill>
                <a:latin typeface="+mn-lt"/>
              </a:rPr>
              <a:t>Oregon Prevention Research Center</a:t>
            </a:r>
            <a:endParaRPr lang="en-US" sz="1500" spc="-23" dirty="0">
              <a:solidFill>
                <a:srgbClr val="FFF9ED"/>
              </a:solidFill>
              <a:latin typeface="+mn-lt"/>
            </a:endParaRPr>
          </a:p>
        </p:txBody>
      </p:sp>
      <p:pic>
        <p:nvPicPr>
          <p:cNvPr id="29"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77" t="4174" r="1201" b="3169"/>
          <a:stretch/>
        </p:blipFill>
        <p:spPr>
          <a:xfrm>
            <a:off x="7719686" y="5036413"/>
            <a:ext cx="1338309" cy="583707"/>
          </a:xfrm>
          <a:prstGeom prst="round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567" t="7346" r="-24" b="28436"/>
          <a:stretch/>
        </p:blipFill>
        <p:spPr>
          <a:xfrm>
            <a:off x="2014247" y="2046986"/>
            <a:ext cx="5115507" cy="3303037"/>
          </a:xfrm>
          <a:prstGeom prst="rect">
            <a:avLst/>
          </a:prstGeom>
        </p:spPr>
      </p:pic>
    </p:spTree>
    <p:extLst>
      <p:ext uri="{BB962C8B-B14F-4D97-AF65-F5344CB8AC3E}">
        <p14:creationId xmlns:p14="http://schemas.microsoft.com/office/powerpoint/2010/main" val="1990702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57250"/>
            <a:ext cx="9144000" cy="1090535"/>
          </a:xfrm>
          <a:prstGeom prst="rect">
            <a:avLst/>
          </a:prstGeom>
          <a:solidFill>
            <a:srgbClr val="9BBB59">
              <a:lumMod val="75000"/>
            </a:srgbClr>
          </a:solidFill>
          <a:ln w="25400" cap="flat" cmpd="sng" algn="ctr">
            <a:no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9" name="TextBox 8"/>
          <p:cNvSpPr txBox="1"/>
          <p:nvPr/>
        </p:nvSpPr>
        <p:spPr>
          <a:xfrm>
            <a:off x="394335" y="1140143"/>
            <a:ext cx="8615363" cy="461665"/>
          </a:xfrm>
          <a:prstGeom prst="rect">
            <a:avLst/>
          </a:prstGeom>
          <a:noFill/>
        </p:spPr>
        <p:txBody>
          <a:bodyPr wrap="square" rtlCol="0">
            <a:spAutoFit/>
          </a:bodyPr>
          <a:lstStyle/>
          <a:p>
            <a:r>
              <a:rPr lang="en-US" sz="2400" b="1" dirty="0">
                <a:solidFill>
                  <a:srgbClr val="FFF9ED"/>
                </a:solidFill>
              </a:rPr>
              <a:t>Reach</a:t>
            </a:r>
            <a:r>
              <a:rPr lang="en-US" sz="2400" dirty="0">
                <a:solidFill>
                  <a:srgbClr val="FFF9ED"/>
                </a:solidFill>
              </a:rPr>
              <a:t> – Youth Participant Characteristics</a:t>
            </a:r>
          </a:p>
        </p:txBody>
      </p:sp>
      <p:sp>
        <p:nvSpPr>
          <p:cNvPr id="27" name="Rectangle 26"/>
          <p:cNvSpPr/>
          <p:nvPr/>
        </p:nvSpPr>
        <p:spPr>
          <a:xfrm>
            <a:off x="0" y="5449224"/>
            <a:ext cx="9144000" cy="568388"/>
          </a:xfrm>
          <a:prstGeom prst="rect">
            <a:avLst/>
          </a:prstGeom>
          <a:solidFill>
            <a:srgbClr val="9BBB59">
              <a:lumMod val="75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28" name="Title 3"/>
          <p:cNvSpPr>
            <a:spLocks noGrp="1"/>
          </p:cNvSpPr>
          <p:nvPr>
            <p:ph type="title"/>
          </p:nvPr>
        </p:nvSpPr>
        <p:spPr>
          <a:xfrm>
            <a:off x="116412" y="5514081"/>
            <a:ext cx="4331537" cy="477813"/>
          </a:xfrm>
        </p:spPr>
        <p:txBody>
          <a:bodyPr>
            <a:noAutofit/>
          </a:bodyPr>
          <a:lstStyle/>
          <a:p>
            <a:r>
              <a:rPr lang="en-US" sz="1575" spc="-23" dirty="0">
                <a:solidFill>
                  <a:srgbClr val="FFF9ED"/>
                </a:solidFill>
                <a:latin typeface="+mn-lt"/>
              </a:rPr>
              <a:t>Center for Healthy Communities</a:t>
            </a:r>
            <a:r>
              <a:rPr lang="en-US" sz="2100" spc="-23" dirty="0">
                <a:solidFill>
                  <a:srgbClr val="FFF9ED"/>
                </a:solidFill>
                <a:latin typeface="+mn-lt"/>
              </a:rPr>
              <a:t/>
            </a:r>
            <a:br>
              <a:rPr lang="en-US" sz="2100" spc="-23" dirty="0">
                <a:solidFill>
                  <a:srgbClr val="FFF9ED"/>
                </a:solidFill>
                <a:latin typeface="+mn-lt"/>
              </a:rPr>
            </a:br>
            <a:r>
              <a:rPr lang="en-US" sz="1050" spc="-23" dirty="0">
                <a:solidFill>
                  <a:srgbClr val="FFF9ED"/>
                </a:solidFill>
                <a:latin typeface="+mn-lt"/>
              </a:rPr>
              <a:t>Oregon Prevention Research Center</a:t>
            </a:r>
            <a:endParaRPr lang="en-US" sz="1500" spc="-23" dirty="0">
              <a:solidFill>
                <a:srgbClr val="FFF9ED"/>
              </a:solidFill>
              <a:latin typeface="+mn-lt"/>
            </a:endParaRPr>
          </a:p>
        </p:txBody>
      </p:sp>
      <p:pic>
        <p:nvPicPr>
          <p:cNvPr id="29"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77" t="4174" r="1201" b="3169"/>
          <a:stretch/>
        </p:blipFill>
        <p:spPr>
          <a:xfrm>
            <a:off x="7719686" y="5036413"/>
            <a:ext cx="1338309" cy="583707"/>
          </a:xfrm>
          <a:prstGeom prst="round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84" t="3636" r="19779" b="35879"/>
          <a:stretch/>
        </p:blipFill>
        <p:spPr>
          <a:xfrm>
            <a:off x="1907552" y="2068880"/>
            <a:ext cx="3123507" cy="3253925"/>
          </a:xfrm>
          <a:prstGeom prst="rect">
            <a:avLst/>
          </a:prstGeom>
        </p:spPr>
      </p:pic>
      <p:sp>
        <p:nvSpPr>
          <p:cNvPr id="10" name="TextBox 9"/>
          <p:cNvSpPr txBox="1"/>
          <p:nvPr/>
        </p:nvSpPr>
        <p:spPr>
          <a:xfrm>
            <a:off x="5358654" y="3869338"/>
            <a:ext cx="3287974" cy="646331"/>
          </a:xfrm>
          <a:prstGeom prst="rect">
            <a:avLst/>
          </a:prstGeom>
          <a:noFill/>
          <a:ln>
            <a:solidFill>
              <a:schemeClr val="tx2"/>
            </a:solidFill>
          </a:ln>
        </p:spPr>
        <p:txBody>
          <a:bodyPr wrap="square" rtlCol="0">
            <a:spAutoFit/>
          </a:bodyPr>
          <a:lstStyle/>
          <a:p>
            <a:pPr algn="ctr"/>
            <a:r>
              <a:rPr lang="en-US" dirty="0">
                <a:solidFill>
                  <a:srgbClr val="013765"/>
                </a:solidFill>
                <a:latin typeface="Montserrat Medium"/>
              </a:rPr>
              <a:t>1,203 youth completed the pre- questionnaire only</a:t>
            </a:r>
            <a:endParaRPr lang="en-US" sz="1350" dirty="0">
              <a:latin typeface="Montserrat Medium"/>
            </a:endParaRPr>
          </a:p>
        </p:txBody>
      </p:sp>
      <p:sp>
        <p:nvSpPr>
          <p:cNvPr id="11" name="TextBox 10"/>
          <p:cNvSpPr txBox="1"/>
          <p:nvPr/>
        </p:nvSpPr>
        <p:spPr>
          <a:xfrm>
            <a:off x="5358654" y="2921286"/>
            <a:ext cx="3287969" cy="646331"/>
          </a:xfrm>
          <a:prstGeom prst="rect">
            <a:avLst/>
          </a:prstGeom>
          <a:noFill/>
          <a:ln>
            <a:solidFill>
              <a:schemeClr val="tx2"/>
            </a:solidFill>
          </a:ln>
        </p:spPr>
        <p:txBody>
          <a:bodyPr wrap="square" rtlCol="0">
            <a:spAutoFit/>
          </a:bodyPr>
          <a:lstStyle/>
          <a:p>
            <a:pPr algn="ctr"/>
            <a:r>
              <a:rPr lang="en-US" dirty="0">
                <a:solidFill>
                  <a:srgbClr val="013765"/>
                </a:solidFill>
                <a:latin typeface="Montserrat Medium"/>
              </a:rPr>
              <a:t>*929 youth completed both pre- and post- questionnaires</a:t>
            </a:r>
            <a:endParaRPr lang="en-US" sz="1350" dirty="0">
              <a:latin typeface="Montserrat Medium"/>
            </a:endParaRPr>
          </a:p>
        </p:txBody>
      </p:sp>
    </p:spTree>
    <p:extLst>
      <p:ext uri="{BB962C8B-B14F-4D97-AF65-F5344CB8AC3E}">
        <p14:creationId xmlns:p14="http://schemas.microsoft.com/office/powerpoint/2010/main" val="2914368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57250"/>
            <a:ext cx="9144000" cy="1090535"/>
          </a:xfrm>
          <a:prstGeom prst="rect">
            <a:avLst/>
          </a:prstGeom>
          <a:solidFill>
            <a:srgbClr val="9BBB59">
              <a:lumMod val="75000"/>
            </a:srgbClr>
          </a:solidFill>
          <a:ln w="25400" cap="flat" cmpd="sng" algn="ctr">
            <a:noFill/>
            <a:prstDash val="solid"/>
          </a:ln>
          <a:effectLst/>
        </p:spPr>
        <p:txBody>
          <a:bodyPr rtlCol="0" anchor="ctr"/>
          <a:lstStyle/>
          <a:p>
            <a:pPr algn="ctr" defTabSz="685800">
              <a:defRPr/>
            </a:pPr>
            <a:endParaRPr lang="en-US" sz="1350" kern="0" dirty="0">
              <a:solidFill>
                <a:prstClr val="white"/>
              </a:solidFill>
              <a:latin typeface="Calibri"/>
            </a:endParaRPr>
          </a:p>
        </p:txBody>
      </p:sp>
      <p:sp>
        <p:nvSpPr>
          <p:cNvPr id="9" name="TextBox 8"/>
          <p:cNvSpPr txBox="1"/>
          <p:nvPr/>
        </p:nvSpPr>
        <p:spPr>
          <a:xfrm>
            <a:off x="394335" y="1140143"/>
            <a:ext cx="8615363" cy="461665"/>
          </a:xfrm>
          <a:prstGeom prst="rect">
            <a:avLst/>
          </a:prstGeom>
          <a:noFill/>
        </p:spPr>
        <p:txBody>
          <a:bodyPr wrap="square" rtlCol="0">
            <a:spAutoFit/>
          </a:bodyPr>
          <a:lstStyle/>
          <a:p>
            <a:r>
              <a:rPr lang="en-US" sz="2400" dirty="0">
                <a:solidFill>
                  <a:srgbClr val="FFF9ED"/>
                </a:solidFill>
              </a:rPr>
              <a:t>Quotes from Educators</a:t>
            </a:r>
          </a:p>
        </p:txBody>
      </p:sp>
      <p:sp>
        <p:nvSpPr>
          <p:cNvPr id="27" name="Rectangle 26"/>
          <p:cNvSpPr/>
          <p:nvPr/>
        </p:nvSpPr>
        <p:spPr>
          <a:xfrm>
            <a:off x="0" y="5449224"/>
            <a:ext cx="9144000" cy="568388"/>
          </a:xfrm>
          <a:prstGeom prst="rect">
            <a:avLst/>
          </a:prstGeom>
          <a:solidFill>
            <a:srgbClr val="9BBB59">
              <a:lumMod val="75000"/>
            </a:srgbClr>
          </a:solidFill>
          <a:ln w="25400" cap="flat" cmpd="sng" algn="ctr">
            <a:noFill/>
            <a:prstDash val="solid"/>
          </a:ln>
          <a:effectLst/>
        </p:spPr>
        <p:txBody>
          <a:bodyPr rtlCol="0" anchor="ctr"/>
          <a:lstStyle/>
          <a:p>
            <a:pPr algn="ctr" defTabSz="685800">
              <a:defRPr/>
            </a:pPr>
            <a:endParaRPr lang="en-US" sz="1350" kern="0">
              <a:solidFill>
                <a:prstClr val="white"/>
              </a:solidFill>
              <a:latin typeface="Calibri"/>
            </a:endParaRPr>
          </a:p>
        </p:txBody>
      </p:sp>
      <p:sp>
        <p:nvSpPr>
          <p:cNvPr id="28" name="Title 3"/>
          <p:cNvSpPr>
            <a:spLocks noGrp="1"/>
          </p:cNvSpPr>
          <p:nvPr>
            <p:ph type="title"/>
          </p:nvPr>
        </p:nvSpPr>
        <p:spPr>
          <a:xfrm>
            <a:off x="116412" y="5514081"/>
            <a:ext cx="4331537" cy="477813"/>
          </a:xfrm>
        </p:spPr>
        <p:txBody>
          <a:bodyPr>
            <a:noAutofit/>
          </a:bodyPr>
          <a:lstStyle/>
          <a:p>
            <a:r>
              <a:rPr lang="en-US" sz="1575" spc="-23" dirty="0">
                <a:solidFill>
                  <a:srgbClr val="FFF9ED"/>
                </a:solidFill>
                <a:latin typeface="+mn-lt"/>
              </a:rPr>
              <a:t>Center for Healthy Communities</a:t>
            </a:r>
            <a:r>
              <a:rPr lang="en-US" sz="2100" spc="-23" dirty="0">
                <a:solidFill>
                  <a:srgbClr val="FFF9ED"/>
                </a:solidFill>
                <a:latin typeface="+mn-lt"/>
              </a:rPr>
              <a:t/>
            </a:r>
            <a:br>
              <a:rPr lang="en-US" sz="2100" spc="-23" dirty="0">
                <a:solidFill>
                  <a:srgbClr val="FFF9ED"/>
                </a:solidFill>
                <a:latin typeface="+mn-lt"/>
              </a:rPr>
            </a:br>
            <a:r>
              <a:rPr lang="en-US" sz="1050" spc="-23" dirty="0">
                <a:solidFill>
                  <a:srgbClr val="FFF9ED"/>
                </a:solidFill>
                <a:latin typeface="+mn-lt"/>
              </a:rPr>
              <a:t>Oregon Prevention Research Center</a:t>
            </a:r>
            <a:endParaRPr lang="en-US" sz="1500" spc="-23" dirty="0">
              <a:solidFill>
                <a:srgbClr val="FFF9ED"/>
              </a:solidFill>
              <a:latin typeface="+mn-lt"/>
            </a:endParaRPr>
          </a:p>
        </p:txBody>
      </p:sp>
      <p:pic>
        <p:nvPicPr>
          <p:cNvPr id="29"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77" t="4174" r="1201" b="3169"/>
          <a:stretch/>
        </p:blipFill>
        <p:spPr>
          <a:xfrm>
            <a:off x="7719686" y="5036413"/>
            <a:ext cx="1338309" cy="583707"/>
          </a:xfrm>
          <a:prstGeom prst="roundRect">
            <a:avLst/>
          </a:prstGeom>
        </p:spPr>
      </p:pic>
      <p:sp>
        <p:nvSpPr>
          <p:cNvPr id="30" name="TextBox 29"/>
          <p:cNvSpPr txBox="1"/>
          <p:nvPr/>
        </p:nvSpPr>
        <p:spPr>
          <a:xfrm>
            <a:off x="753485" y="2120031"/>
            <a:ext cx="7267118" cy="3199146"/>
          </a:xfrm>
          <a:prstGeom prst="rect">
            <a:avLst/>
          </a:prstGeom>
          <a:noFill/>
        </p:spPr>
        <p:txBody>
          <a:bodyPr wrap="square" rtlCol="0">
            <a:spAutoFit/>
          </a:bodyPr>
          <a:lstStyle/>
          <a:p>
            <a:pPr>
              <a:lnSpc>
                <a:spcPct val="107000"/>
              </a:lnSpc>
              <a:spcAft>
                <a:spcPts val="600"/>
              </a:spcAft>
            </a:pPr>
            <a:r>
              <a:rPr lang="en-US" sz="165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“I got feedback from a young man’s parents, and the dad was indicating that [Native STAND] made it easier to talk to him about the different STDs, and about relationships, because of what we’ve been implementing.” </a:t>
            </a:r>
            <a:r>
              <a:rPr lang="en-US" sz="1650" dirty="0">
                <a:solidFill>
                  <a:srgbClr val="1F497D"/>
                </a:solidFill>
                <a:latin typeface="Calibri" panose="020F0502020204030204" pitchFamily="34" charset="0"/>
                <a:ea typeface="Calibri" panose="020F0502020204030204" pitchFamily="34" charset="0"/>
                <a:cs typeface="Times New Roman" panose="02020603050405020304" pitchFamily="18" charset="0"/>
              </a:rPr>
              <a:t>– Nichole Gonzales </a:t>
            </a:r>
          </a:p>
          <a:p>
            <a:pPr>
              <a:lnSpc>
                <a:spcPct val="107000"/>
              </a:lnSpc>
              <a:spcAft>
                <a:spcPts val="600"/>
              </a:spcAft>
            </a:pPr>
            <a:endParaRPr lang="en-US" sz="1650" b="1"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65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“[Native STAND youth] are even being role models and mentors for their younger siblings and cousins -- they look up to them.”</a:t>
            </a:r>
            <a:r>
              <a:rPr lang="en-US" sz="1650" dirty="0">
                <a:solidFill>
                  <a:srgbClr val="1F497D"/>
                </a:solidFill>
                <a:latin typeface="Calibri" panose="020F0502020204030204" pitchFamily="34" charset="0"/>
                <a:ea typeface="Calibri" panose="020F0502020204030204" pitchFamily="34" charset="0"/>
                <a:cs typeface="Times New Roman" panose="02020603050405020304" pitchFamily="18" charset="0"/>
              </a:rPr>
              <a:t> – Donna Quintana</a:t>
            </a:r>
            <a:endParaRPr lang="en-US" sz="16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endParaRPr lang="en-US" sz="1650" b="1"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US" sz="1650"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“It’s just amazing, the conversations that these youth are having...they’re really not scared to talk about it. They just need a place to do it.” </a:t>
            </a:r>
            <a:r>
              <a:rPr lang="en-US" sz="1650" dirty="0">
                <a:solidFill>
                  <a:srgbClr val="1F497D"/>
                </a:solidFill>
                <a:latin typeface="Calibri" panose="020F0502020204030204" pitchFamily="34" charset="0"/>
                <a:ea typeface="Calibri" panose="020F0502020204030204" pitchFamily="34" charset="0"/>
                <a:cs typeface="Times New Roman" panose="02020603050405020304" pitchFamily="18" charset="0"/>
              </a:rPr>
              <a:t>– Robby Bill</a:t>
            </a:r>
            <a:endParaRPr lang="en-US" sz="1650" dirty="0">
              <a:latin typeface="Calibri" panose="020F0502020204030204" pitchFamily="34" charset="0"/>
              <a:ea typeface="Calibri" panose="020F0502020204030204" pitchFamily="34" charset="0"/>
              <a:cs typeface="Times New Roman" panose="02020603050405020304" pitchFamily="18" charset="0"/>
            </a:endParaRPr>
          </a:p>
          <a:p>
            <a:pPr lvl="1"/>
            <a:endParaRPr lang="en-US" dirty="0">
              <a:solidFill>
                <a:srgbClr val="589D9A"/>
              </a:solidFill>
            </a:endParaRPr>
          </a:p>
        </p:txBody>
      </p:sp>
    </p:spTree>
    <p:extLst>
      <p:ext uri="{BB962C8B-B14F-4D97-AF65-F5344CB8AC3E}">
        <p14:creationId xmlns:p14="http://schemas.microsoft.com/office/powerpoint/2010/main" val="2802451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90600"/>
            <a:ext cx="7772400" cy="3886200"/>
          </a:xfrm>
        </p:spPr>
        <p:txBody>
          <a:bodyPr anchor="ctr">
            <a:noAutofit/>
          </a:bodyPr>
          <a:lstStyle/>
          <a:p>
            <a:r>
              <a:rPr lang="en-US" sz="5400" dirty="0"/>
              <a:t>Disseminating Effective Adolescent Health Interventions in Native Communities</a:t>
            </a:r>
          </a:p>
        </p:txBody>
      </p:sp>
      <p:sp>
        <p:nvSpPr>
          <p:cNvPr id="5" name="Subtitle 4"/>
          <p:cNvSpPr>
            <a:spLocks noGrp="1"/>
          </p:cNvSpPr>
          <p:nvPr>
            <p:ph type="subTitle" idx="1"/>
          </p:nvPr>
        </p:nvSpPr>
        <p:spPr/>
        <p:txBody>
          <a:bodyPr/>
          <a:lstStyle/>
          <a:p>
            <a:r>
              <a:rPr lang="en-US" dirty="0"/>
              <a:t> Healthy Native Youth </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1295400"/>
          </a:xfrm>
        </p:spPr>
        <p:txBody>
          <a:bodyPr>
            <a:normAutofit fontScale="90000"/>
          </a:bodyPr>
          <a:lstStyle/>
          <a:p>
            <a:r>
              <a:rPr lang="en-US" dirty="0"/>
              <a:t>Coming Soon: </a:t>
            </a:r>
            <a:br>
              <a:rPr lang="en-US" dirty="0"/>
            </a:br>
            <a:r>
              <a:rPr lang="en-US" dirty="0"/>
              <a:t>Parent/Child Text Messaging</a:t>
            </a:r>
            <a:br>
              <a:rPr lang="en-US" dirty="0"/>
            </a:br>
            <a:endParaRPr lang="en-US" dirty="0"/>
          </a:p>
        </p:txBody>
      </p:sp>
      <p:sp>
        <p:nvSpPr>
          <p:cNvPr id="3" name="Content Placeholder 2"/>
          <p:cNvSpPr>
            <a:spLocks noGrp="1"/>
          </p:cNvSpPr>
          <p:nvPr>
            <p:ph sz="quarter" idx="1"/>
          </p:nvPr>
        </p:nvSpPr>
        <p:spPr>
          <a:xfrm>
            <a:off x="457200" y="1905000"/>
            <a:ext cx="8302752" cy="4495800"/>
          </a:xfrm>
        </p:spPr>
        <p:txBody>
          <a:bodyPr>
            <a:normAutofit fontScale="47500" lnSpcReduction="20000"/>
          </a:bodyPr>
          <a:lstStyle/>
          <a:p>
            <a:pPr marL="228600" lvl="0" indent="-228600">
              <a:spcBef>
                <a:spcPts val="1000"/>
              </a:spcBef>
              <a:buClrTx/>
              <a:buSzTx/>
              <a:buFont typeface="Arial" panose="020B0604020202020204" pitchFamily="34" charset="0"/>
              <a:buChar char="•"/>
            </a:pPr>
            <a:r>
              <a:rPr lang="en-US" sz="5900" b="1" dirty="0">
                <a:solidFill>
                  <a:srgbClr val="C00000"/>
                </a:solidFill>
                <a:latin typeface="Calibri" panose="020F0502020204030204"/>
              </a:rPr>
              <a:t>“The Talk”: a text messaging program for parents </a:t>
            </a:r>
            <a:r>
              <a:rPr lang="en-US" sz="5900" dirty="0">
                <a:solidFill>
                  <a:prstClr val="black"/>
                </a:solidFill>
                <a:latin typeface="Calibri" panose="020F0502020204030204"/>
              </a:rPr>
              <a:t>of middle and high school students to get guidance on how to begin a conversation with youth</a:t>
            </a:r>
          </a:p>
          <a:p>
            <a:pPr marL="228600" lvl="0" indent="-228600">
              <a:spcBef>
                <a:spcPts val="1000"/>
              </a:spcBef>
              <a:buClrTx/>
              <a:buSzTx/>
              <a:buFont typeface="Arial" panose="020B0604020202020204" pitchFamily="34" charset="0"/>
              <a:buChar char="•"/>
            </a:pPr>
            <a:r>
              <a:rPr lang="en-US" sz="5900" b="1" dirty="0">
                <a:solidFill>
                  <a:srgbClr val="C00000"/>
                </a:solidFill>
                <a:latin typeface="Calibri" panose="020F0502020204030204"/>
              </a:rPr>
              <a:t>Weekly Message </a:t>
            </a:r>
            <a:r>
              <a:rPr lang="en-US" sz="5900" dirty="0">
                <a:solidFill>
                  <a:prstClr val="black"/>
                </a:solidFill>
                <a:latin typeface="Calibri" panose="020F0502020204030204"/>
              </a:rPr>
              <a:t>sequence</a:t>
            </a:r>
          </a:p>
          <a:p>
            <a:pPr marL="0" lvl="0" indent="0">
              <a:spcBef>
                <a:spcPts val="1000"/>
              </a:spcBef>
              <a:buClrTx/>
              <a:buSzTx/>
              <a:buNone/>
            </a:pPr>
            <a:endParaRPr lang="en-US" sz="3200" dirty="0">
              <a:solidFill>
                <a:prstClr val="black"/>
              </a:solidFill>
              <a:latin typeface="Calibri" panose="020F0502020204030204"/>
            </a:endParaRPr>
          </a:p>
          <a:p>
            <a:pPr marL="228600" lvl="0" indent="-228600">
              <a:spcBef>
                <a:spcPts val="1000"/>
              </a:spcBef>
              <a:buClrTx/>
              <a:buSzTx/>
              <a:buFont typeface="Arial" panose="020B0604020202020204" pitchFamily="34" charset="0"/>
              <a:buChar char="•"/>
            </a:pPr>
            <a:r>
              <a:rPr lang="en-US" sz="4500" dirty="0">
                <a:solidFill>
                  <a:prstClr val="black"/>
                </a:solidFill>
                <a:latin typeface="Calibri" panose="020F0502020204030204"/>
              </a:rPr>
              <a:t>Topics include:</a:t>
            </a:r>
          </a:p>
          <a:p>
            <a:pPr marL="685800" lvl="1" indent="-228600">
              <a:spcBef>
                <a:spcPts val="500"/>
              </a:spcBef>
              <a:buClrTx/>
              <a:buSzTx/>
              <a:buFont typeface="Arial" panose="020B0604020202020204" pitchFamily="34" charset="0"/>
              <a:buChar char="•"/>
            </a:pPr>
            <a:r>
              <a:rPr lang="en-US" sz="4500" dirty="0">
                <a:solidFill>
                  <a:prstClr val="black"/>
                </a:solidFill>
                <a:latin typeface="Calibri" panose="020F0502020204030204"/>
              </a:rPr>
              <a:t>Dating</a:t>
            </a:r>
          </a:p>
          <a:p>
            <a:pPr marL="685800" lvl="1" indent="-228600">
              <a:spcBef>
                <a:spcPts val="500"/>
              </a:spcBef>
              <a:buClrTx/>
              <a:buSzTx/>
              <a:buFont typeface="Arial" panose="020B0604020202020204" pitchFamily="34" charset="0"/>
              <a:buChar char="•"/>
            </a:pPr>
            <a:r>
              <a:rPr lang="en-US" sz="4500" dirty="0">
                <a:solidFill>
                  <a:prstClr val="black"/>
                </a:solidFill>
                <a:latin typeface="Calibri" panose="020F0502020204030204"/>
              </a:rPr>
              <a:t>Sexual health</a:t>
            </a:r>
          </a:p>
          <a:p>
            <a:pPr marL="685800" lvl="1" indent="-228600">
              <a:spcBef>
                <a:spcPts val="500"/>
              </a:spcBef>
              <a:buClrTx/>
              <a:buSzTx/>
              <a:buFont typeface="Arial" panose="020B0604020202020204" pitchFamily="34" charset="0"/>
              <a:buChar char="•"/>
            </a:pPr>
            <a:r>
              <a:rPr lang="en-US" sz="4500" dirty="0">
                <a:solidFill>
                  <a:prstClr val="black"/>
                </a:solidFill>
                <a:latin typeface="Calibri" panose="020F0502020204030204"/>
              </a:rPr>
              <a:t>Relationships</a:t>
            </a:r>
          </a:p>
          <a:p>
            <a:pPr marL="685800" lvl="1" indent="-228600">
              <a:spcBef>
                <a:spcPts val="500"/>
              </a:spcBef>
              <a:buClrTx/>
              <a:buSzTx/>
              <a:buFont typeface="Arial" panose="020B0604020202020204" pitchFamily="34" charset="0"/>
              <a:buChar char="•"/>
            </a:pPr>
            <a:r>
              <a:rPr lang="en-US" sz="4500" dirty="0">
                <a:solidFill>
                  <a:prstClr val="black"/>
                </a:solidFill>
                <a:latin typeface="Calibri" panose="020F0502020204030204"/>
              </a:rPr>
              <a:t>Communication</a:t>
            </a:r>
          </a:p>
          <a:p>
            <a:pPr marL="685800" lvl="1" indent="-228600">
              <a:spcBef>
                <a:spcPts val="500"/>
              </a:spcBef>
              <a:buClrTx/>
              <a:buSzTx/>
              <a:buFont typeface="Arial" panose="020B0604020202020204" pitchFamily="34" charset="0"/>
              <a:buChar char="•"/>
            </a:pPr>
            <a:r>
              <a:rPr lang="en-US" sz="4500" dirty="0">
                <a:solidFill>
                  <a:prstClr val="black"/>
                </a:solidFill>
                <a:latin typeface="Calibri" panose="020F0502020204030204"/>
              </a:rPr>
              <a:t>Consent</a:t>
            </a:r>
          </a:p>
          <a:p>
            <a:pPr marL="685800" lvl="1" indent="-228600">
              <a:spcBef>
                <a:spcPts val="500"/>
              </a:spcBef>
              <a:buClrTx/>
              <a:buSzTx/>
              <a:buFont typeface="Arial" panose="020B0604020202020204" pitchFamily="34" charset="0"/>
              <a:buChar char="•"/>
            </a:pPr>
            <a:r>
              <a:rPr lang="en-US" sz="4500" dirty="0">
                <a:solidFill>
                  <a:prstClr val="black"/>
                </a:solidFill>
                <a:latin typeface="Calibri" panose="020F0502020204030204"/>
              </a:rPr>
              <a:t>LGBTQ2S+</a:t>
            </a:r>
          </a:p>
          <a:p>
            <a:endParaRPr lang="en-US" dirty="0"/>
          </a:p>
        </p:txBody>
      </p:sp>
      <p:pic>
        <p:nvPicPr>
          <p:cNvPr id="4" name="Picture 3">
            <a:extLst>
              <a:ext uri="{FF2B5EF4-FFF2-40B4-BE49-F238E27FC236}">
                <a16:creationId xmlns:a16="http://schemas.microsoft.com/office/drawing/2014/main" id="{037EFF5E-34C0-4E71-819A-A5C360BDD881}"/>
              </a:ext>
            </a:extLst>
          </p:cNvPr>
          <p:cNvPicPr>
            <a:picLocks noChangeAspect="1"/>
          </p:cNvPicPr>
          <p:nvPr/>
        </p:nvPicPr>
        <p:blipFill>
          <a:blip r:embed="rId2"/>
          <a:stretch>
            <a:fillRect/>
          </a:stretch>
        </p:blipFill>
        <p:spPr>
          <a:xfrm>
            <a:off x="6172200" y="3448050"/>
            <a:ext cx="1981200" cy="2010917"/>
          </a:xfrm>
          <a:prstGeom prst="rect">
            <a:avLst/>
          </a:prstGeom>
        </p:spPr>
      </p:pic>
    </p:spTree>
    <p:extLst>
      <p:ext uri="{BB962C8B-B14F-4D97-AF65-F5344CB8AC3E}">
        <p14:creationId xmlns:p14="http://schemas.microsoft.com/office/powerpoint/2010/main" val="2176720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type="body" idx="4294967295"/>
          </p:nvPr>
        </p:nvSpPr>
        <p:spPr>
          <a:xfrm>
            <a:off x="5323286" y="3114676"/>
            <a:ext cx="2677715" cy="1946672"/>
          </a:xfrm>
        </p:spPr>
        <p:txBody>
          <a:bodyPr>
            <a:normAutofit/>
          </a:bodyPr>
          <a:lstStyle/>
          <a:p>
            <a:pPr marL="0" indent="0">
              <a:buNone/>
            </a:pPr>
            <a:endParaRPr lang="en-US" altLang="en-US" dirty="0">
              <a:ea typeface="ＭＳ Ｐゴシック" pitchFamily="34" charset="-128"/>
            </a:endParaRPr>
          </a:p>
          <a:p>
            <a:pPr marL="0" indent="0">
              <a:spcBef>
                <a:spcPts val="525"/>
              </a:spcBef>
              <a:spcAft>
                <a:spcPts val="900"/>
              </a:spcAft>
              <a:buClr>
                <a:srgbClr val="009DD9"/>
              </a:buClr>
              <a:buSzPct val="70000"/>
              <a:buNone/>
            </a:pPr>
            <a:endParaRPr lang="en-US" altLang="en-US" sz="2850" dirty="0">
              <a:solidFill>
                <a:prstClr val="black"/>
              </a:solidFill>
            </a:endParaRPr>
          </a:p>
          <a:p>
            <a:pPr>
              <a:spcBef>
                <a:spcPts val="525"/>
              </a:spcBef>
              <a:spcAft>
                <a:spcPts val="900"/>
              </a:spcAft>
              <a:buClr>
                <a:srgbClr val="009DD9"/>
              </a:buClr>
              <a:buSzPct val="70000"/>
            </a:pPr>
            <a:endParaRPr lang="en-US" altLang="en-US" sz="2850"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4" y="169346"/>
            <a:ext cx="9327028" cy="7809534"/>
          </a:xfrm>
          <a:prstGeom prst="rect">
            <a:avLst/>
          </a:prstGeom>
        </p:spPr>
      </p:pic>
    </p:spTree>
    <p:extLst>
      <p:ext uri="{BB962C8B-B14F-4D97-AF65-F5344CB8AC3E}">
        <p14:creationId xmlns:p14="http://schemas.microsoft.com/office/powerpoint/2010/main" val="1022159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Possible Parent-Child Communication</a:t>
            </a:r>
            <a:br>
              <a:rPr lang="en-US" dirty="0"/>
            </a:br>
            <a:r>
              <a:rPr lang="en-US" dirty="0"/>
              <a:t>Tools and Resources</a:t>
            </a:r>
          </a:p>
        </p:txBody>
      </p:sp>
      <p:sp>
        <p:nvSpPr>
          <p:cNvPr id="3" name="Content Placeholder 2"/>
          <p:cNvSpPr>
            <a:spLocks noGrp="1"/>
          </p:cNvSpPr>
          <p:nvPr>
            <p:ph sz="quarter" idx="1"/>
          </p:nvPr>
        </p:nvSpPr>
        <p:spPr>
          <a:xfrm>
            <a:off x="457200" y="1905000"/>
            <a:ext cx="8302752" cy="4495800"/>
          </a:xfrm>
        </p:spPr>
        <p:txBody>
          <a:bodyPr>
            <a:normAutofit/>
          </a:bodyPr>
          <a:lstStyle/>
          <a:p>
            <a:r>
              <a:rPr lang="en-US" dirty="0"/>
              <a:t>Instagram &amp; YouTube</a:t>
            </a:r>
          </a:p>
          <a:p>
            <a:r>
              <a:rPr lang="en-US" dirty="0"/>
              <a:t>One-pagers for Parents (Promoting the text message service)</a:t>
            </a:r>
          </a:p>
          <a:p>
            <a:r>
              <a:rPr lang="en-US" dirty="0"/>
              <a:t>Incorporate links to videos: </a:t>
            </a:r>
          </a:p>
          <a:p>
            <a:pPr lvl="1"/>
            <a:r>
              <a:rPr lang="en-US" dirty="0"/>
              <a:t>Parent-child conversation examples </a:t>
            </a:r>
          </a:p>
          <a:p>
            <a:pPr lvl="1"/>
            <a:r>
              <a:rPr lang="en-US" dirty="0"/>
              <a:t>Tips for starting conversations on a topic</a:t>
            </a:r>
          </a:p>
          <a:p>
            <a:pPr lvl="1"/>
            <a:r>
              <a:rPr lang="en-US" dirty="0"/>
              <a:t>Q&amp;A addressing Sensitive Questions</a:t>
            </a:r>
          </a:p>
          <a:p>
            <a:pPr lvl="1"/>
            <a:r>
              <a:rPr lang="en-US" dirty="0"/>
              <a:t>Topical experts</a:t>
            </a:r>
          </a:p>
          <a:p>
            <a:r>
              <a:rPr lang="en-US" dirty="0"/>
              <a:t>Resource page on HNY website</a:t>
            </a:r>
          </a:p>
          <a:p>
            <a:endParaRPr lang="en-US" dirty="0"/>
          </a:p>
        </p:txBody>
      </p:sp>
    </p:spTree>
    <p:extLst>
      <p:ext uri="{BB962C8B-B14F-4D97-AF65-F5344CB8AC3E}">
        <p14:creationId xmlns:p14="http://schemas.microsoft.com/office/powerpoint/2010/main" val="974933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066800"/>
            <a:ext cx="8001000" cy="4495800"/>
          </a:xfrm>
        </p:spPr>
        <p:txBody>
          <a:bodyPr>
            <a:normAutofit fontScale="90000"/>
          </a:bodyPr>
          <a:lstStyle/>
          <a:p>
            <a:pPr algn="ctr"/>
            <a:r>
              <a:rPr lang="en-US" sz="5400" dirty="0"/>
              <a:t>Adolescent health resources</a:t>
            </a:r>
            <a:br>
              <a:rPr lang="en-US" sz="5400" dirty="0"/>
            </a:br>
            <a:r>
              <a:rPr lang="en-US" sz="5400" dirty="0"/>
              <a:t>For Native youth by Native youth</a:t>
            </a:r>
            <a:br>
              <a:rPr lang="en-US" sz="5400" dirty="0"/>
            </a:br>
            <a:r>
              <a:rPr lang="en-US" sz="5400" dirty="0"/>
              <a:t/>
            </a:r>
            <a:br>
              <a:rPr lang="en-US" sz="5400" dirty="0"/>
            </a:br>
            <a:endParaRPr lang="en-US" sz="5400" dirty="0"/>
          </a:p>
        </p:txBody>
      </p:sp>
      <p:sp>
        <p:nvSpPr>
          <p:cNvPr id="3" name="Subtitle 2"/>
          <p:cNvSpPr>
            <a:spLocks noGrp="1"/>
          </p:cNvSpPr>
          <p:nvPr>
            <p:ph type="subTitle" idx="1"/>
          </p:nvPr>
        </p:nvSpPr>
        <p:spPr/>
        <p:txBody>
          <a:bodyPr/>
          <a:lstStyle/>
          <a:p>
            <a:r>
              <a:rPr lang="en-US" dirty="0"/>
              <a:t>We R Native </a:t>
            </a:r>
          </a:p>
        </p:txBody>
      </p:sp>
    </p:spTree>
    <p:extLst>
      <p:ext uri="{BB962C8B-B14F-4D97-AF65-F5344CB8AC3E}">
        <p14:creationId xmlns:p14="http://schemas.microsoft.com/office/powerpoint/2010/main" val="2042794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7" name="AutoShape 4"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pic>
        <p:nvPicPr>
          <p:cNvPr id="4" name="Picture 3">
            <a:extLst>
              <a:ext uri="{FF2B5EF4-FFF2-40B4-BE49-F238E27FC236}">
                <a16:creationId xmlns:a16="http://schemas.microsoft.com/office/drawing/2014/main" id="{82107F53-722F-4D3E-BD06-B04AA14B556A}"/>
              </a:ext>
            </a:extLst>
          </p:cNvPr>
          <p:cNvPicPr>
            <a:picLocks noChangeAspect="1"/>
          </p:cNvPicPr>
          <p:nvPr/>
        </p:nvPicPr>
        <p:blipFill rotWithShape="1">
          <a:blip r:embed="rId3"/>
          <a:srcRect l="5001" t="8889" r="6874" b="7778"/>
          <a:stretch/>
        </p:blipFill>
        <p:spPr>
          <a:xfrm>
            <a:off x="-2228850" y="-660265"/>
            <a:ext cx="12845034" cy="6832465"/>
          </a:xfrm>
          <a:prstGeom prst="rect">
            <a:avLst/>
          </a:prstGeom>
        </p:spPr>
      </p:pic>
    </p:spTree>
    <p:extLst>
      <p:ext uri="{BB962C8B-B14F-4D97-AF65-F5344CB8AC3E}">
        <p14:creationId xmlns:p14="http://schemas.microsoft.com/office/powerpoint/2010/main" val="3011771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857250"/>
            <a:ext cx="6858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543050" y="-152400"/>
            <a:ext cx="12344400" cy="9258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35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Adolescent Health - WRN HNY\We R Native - Logo and Brand\SMS - Campaigns\Text NATIVE to 97779\native text\native postc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7276"/>
            <a:ext cx="9605337" cy="6790724"/>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E:\Adolescent Health - WRN HNY\We R Native - Logo and Brand\SMS - Campaigns\Text NATIVE to 97779\native text\native postcard.jpg"/>
          <p:cNvPicPr>
            <a:picLocks noChangeAspect="1" noChangeArrowheads="1"/>
          </p:cNvPicPr>
          <p:nvPr/>
        </p:nvPicPr>
        <p:blipFill rotWithShape="1">
          <a:blip r:embed="rId3">
            <a:extLst>
              <a:ext uri="{28A0092B-C50C-407E-A947-70E740481C1C}">
                <a14:useLocalDpi xmlns:a14="http://schemas.microsoft.com/office/drawing/2010/main" val="0"/>
              </a:ext>
            </a:extLst>
          </a:blip>
          <a:srcRect l="14803" t="51072" r="63924" b="39254"/>
          <a:stretch/>
        </p:blipFill>
        <p:spPr bwMode="auto">
          <a:xfrm>
            <a:off x="400050" y="4629150"/>
            <a:ext cx="3260171" cy="10481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428750" y="3421221"/>
            <a:ext cx="1828800" cy="6364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ln>
                <a:solidFill>
                  <a:schemeClr val="tx1"/>
                </a:solidFill>
              </a:ln>
              <a:solidFill>
                <a:sysClr val="windowText" lastClr="000000"/>
              </a:solidFill>
            </a:endParaRPr>
          </a:p>
        </p:txBody>
      </p:sp>
    </p:spTree>
    <p:extLst>
      <p:ext uri="{BB962C8B-B14F-4D97-AF65-F5344CB8AC3E}">
        <p14:creationId xmlns:p14="http://schemas.microsoft.com/office/powerpoint/2010/main" val="276300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802" t="13726" r="58971" b="5490"/>
          <a:stretch/>
        </p:blipFill>
        <p:spPr bwMode="auto">
          <a:xfrm>
            <a:off x="609600" y="289271"/>
            <a:ext cx="3962399" cy="6160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5"/>
          <p:cNvSpPr txBox="1">
            <a:spLocks/>
          </p:cNvSpPr>
          <p:nvPr/>
        </p:nvSpPr>
        <p:spPr>
          <a:xfrm>
            <a:off x="4857750" y="289271"/>
            <a:ext cx="3524250" cy="6340129"/>
          </a:xfrm>
          <a:prstGeom prst="rect">
            <a:avLst/>
          </a:prstGeom>
        </p:spPr>
        <p:txBody>
          <a:bodyPr vert="horz">
            <a:normAutofit fontScale="925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spcAft>
                <a:spcPts val="1350"/>
              </a:spcAft>
              <a:buClr>
                <a:srgbClr val="009DD9"/>
              </a:buClr>
            </a:pPr>
            <a:r>
              <a:rPr lang="en-US" sz="2100" dirty="0">
                <a:solidFill>
                  <a:prstClr val="black"/>
                </a:solidFill>
              </a:rPr>
              <a:t>Website launched October 1, 2012 – WRN is 7 Years Old! </a:t>
            </a:r>
          </a:p>
          <a:p>
            <a:pPr>
              <a:spcAft>
                <a:spcPts val="1350"/>
              </a:spcAft>
              <a:buClr>
                <a:srgbClr val="009DD9"/>
              </a:buClr>
            </a:pPr>
            <a:r>
              <a:rPr lang="en-US" sz="2100" dirty="0">
                <a:solidFill>
                  <a:prstClr val="black"/>
                </a:solidFill>
              </a:rPr>
              <a:t>REACH: 1. 7 million viewers</a:t>
            </a:r>
          </a:p>
          <a:p>
            <a:pPr>
              <a:spcAft>
                <a:spcPts val="1350"/>
              </a:spcAft>
              <a:buClr>
                <a:srgbClr val="009DD9"/>
              </a:buClr>
            </a:pPr>
            <a:r>
              <a:rPr lang="en-US" sz="2100" dirty="0">
                <a:solidFill>
                  <a:prstClr val="black"/>
                </a:solidFill>
              </a:rPr>
              <a:t>Across all media channels, the service reaches on average 31,000 users per week</a:t>
            </a:r>
          </a:p>
          <a:p>
            <a:pPr>
              <a:spcAft>
                <a:spcPts val="1350"/>
              </a:spcAft>
              <a:buClr>
                <a:srgbClr val="009DD9"/>
              </a:buClr>
            </a:pPr>
            <a:r>
              <a:rPr lang="en-US" sz="2100" dirty="0">
                <a:solidFill>
                  <a:prstClr val="black"/>
                </a:solidFill>
              </a:rPr>
              <a:t>Over 400 health/wellness pages, reviewed by AI/AN youth and topical experts.</a:t>
            </a:r>
          </a:p>
          <a:p>
            <a:pPr>
              <a:spcAft>
                <a:spcPts val="450"/>
              </a:spcAft>
              <a:buClr>
                <a:srgbClr val="009DD9"/>
              </a:buClr>
            </a:pPr>
            <a:r>
              <a:rPr lang="en-US" sz="2100" dirty="0">
                <a:solidFill>
                  <a:prstClr val="black"/>
                </a:solidFill>
              </a:rPr>
              <a:t>Special features include:</a:t>
            </a:r>
          </a:p>
          <a:p>
            <a:pPr lvl="1">
              <a:spcAft>
                <a:spcPts val="450"/>
              </a:spcAft>
              <a:buClr>
                <a:srgbClr val="0F6FC6"/>
              </a:buClr>
            </a:pPr>
            <a:r>
              <a:rPr lang="en-US" sz="1800" dirty="0">
                <a:solidFill>
                  <a:prstClr val="black"/>
                </a:solidFill>
              </a:rPr>
              <a:t>Contests</a:t>
            </a:r>
          </a:p>
          <a:p>
            <a:pPr lvl="1">
              <a:spcAft>
                <a:spcPts val="450"/>
              </a:spcAft>
              <a:buClr>
                <a:srgbClr val="0F6FC6"/>
              </a:buClr>
            </a:pPr>
            <a:r>
              <a:rPr lang="en-US" sz="1800" dirty="0">
                <a:solidFill>
                  <a:prstClr val="black"/>
                </a:solidFill>
              </a:rPr>
              <a:t>Videos</a:t>
            </a:r>
          </a:p>
          <a:p>
            <a:pPr lvl="1">
              <a:spcAft>
                <a:spcPts val="450"/>
              </a:spcAft>
              <a:buClr>
                <a:srgbClr val="0F6FC6"/>
              </a:buClr>
            </a:pPr>
            <a:r>
              <a:rPr lang="en-US" sz="1800" dirty="0">
                <a:solidFill>
                  <a:prstClr val="black"/>
                </a:solidFill>
              </a:rPr>
              <a:t>Free gear &amp; Promo Kits</a:t>
            </a:r>
          </a:p>
          <a:p>
            <a:pPr lvl="1">
              <a:spcAft>
                <a:spcPts val="450"/>
              </a:spcAft>
              <a:buClr>
                <a:srgbClr val="0F6FC6"/>
              </a:buClr>
            </a:pPr>
            <a:r>
              <a:rPr lang="en-US" sz="1800" dirty="0">
                <a:solidFill>
                  <a:prstClr val="black"/>
                </a:solidFill>
              </a:rPr>
              <a:t>Mini Community Service Grants</a:t>
            </a:r>
          </a:p>
          <a:p>
            <a:pPr lvl="1">
              <a:spcAft>
                <a:spcPts val="450"/>
              </a:spcAft>
              <a:buClr>
                <a:srgbClr val="0F6FC6"/>
              </a:buClr>
            </a:pPr>
            <a:r>
              <a:rPr lang="en-US" sz="1875" dirty="0">
                <a:solidFill>
                  <a:prstClr val="black"/>
                </a:solidFill>
              </a:rPr>
              <a:t>Student Testimonials</a:t>
            </a:r>
          </a:p>
        </p:txBody>
      </p:sp>
    </p:spTree>
    <p:extLst>
      <p:ext uri="{BB962C8B-B14F-4D97-AF65-F5344CB8AC3E}">
        <p14:creationId xmlns:p14="http://schemas.microsoft.com/office/powerpoint/2010/main" val="3591708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 y="20638"/>
            <a:ext cx="916622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sym typeface="Gill Sans" charset="0"/>
            </a:endParaRPr>
          </a:p>
        </p:txBody>
      </p:sp>
      <p:pic>
        <p:nvPicPr>
          <p:cNvPr id="273411" name="Picture 2"/>
          <p:cNvPicPr>
            <a:picLocks noChangeAspect="1" noChangeArrowheads="1"/>
          </p:cNvPicPr>
          <p:nvPr/>
        </p:nvPicPr>
        <p:blipFill>
          <a:blip r:embed="rId3">
            <a:extLst>
              <a:ext uri="{28A0092B-C50C-407E-A947-70E740481C1C}">
                <a14:useLocalDpi xmlns:a14="http://schemas.microsoft.com/office/drawing/2010/main" val="0"/>
              </a:ext>
            </a:extLst>
          </a:blip>
          <a:srcRect l="52449" t="16037" r="114" b="36539"/>
          <a:stretch>
            <a:fillRect/>
          </a:stretch>
        </p:blipFill>
        <p:spPr bwMode="auto">
          <a:xfrm>
            <a:off x="-152399" y="-2354"/>
            <a:ext cx="9318624"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0" y="1447799"/>
            <a:ext cx="9166225"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defRPr/>
            </a:pPr>
            <a:r>
              <a:rPr lang="en-US" sz="3600" b="1" dirty="0">
                <a:solidFill>
                  <a:prstClr val="white"/>
                </a:solidFill>
                <a:latin typeface="Tw Cen MT Condensed" pitchFamily="34" charset="0"/>
                <a:cs typeface="Arial" charset="0"/>
                <a:sym typeface="Gill Sans" charset="0"/>
              </a:rPr>
              <a:t> </a:t>
            </a:r>
          </a:p>
          <a:p>
            <a:pPr algn="ctr" fontAlgn="base">
              <a:spcBef>
                <a:spcPct val="0"/>
              </a:spcBef>
              <a:spcAft>
                <a:spcPct val="0"/>
              </a:spcAft>
              <a:defRPr/>
            </a:pPr>
            <a:r>
              <a:rPr lang="en-US" sz="3600" b="1" dirty="0">
                <a:solidFill>
                  <a:prstClr val="white"/>
                </a:solidFill>
                <a:latin typeface="Museo Slab 700" panose="02000000000000000000" pitchFamily="50" charset="0"/>
                <a:cs typeface="Arial" charset="0"/>
                <a:sym typeface="Gill Sans" charset="0"/>
              </a:rPr>
              <a:t>Healthy Relationships</a:t>
            </a:r>
          </a:p>
          <a:p>
            <a:pPr algn="ctr" fontAlgn="base">
              <a:spcBef>
                <a:spcPct val="0"/>
              </a:spcBef>
              <a:spcAft>
                <a:spcPct val="0"/>
              </a:spcAft>
              <a:defRPr/>
            </a:pPr>
            <a:endParaRPr lang="en-US" sz="3600" b="1" dirty="0">
              <a:solidFill>
                <a:prstClr val="white"/>
              </a:solidFill>
              <a:latin typeface="Tw Cen MT Condensed" pitchFamily="34" charset="0"/>
              <a:cs typeface="Arial" charset="0"/>
              <a:sym typeface="Gill Sans" charset="0"/>
            </a:endParaRPr>
          </a:p>
          <a:p>
            <a:pPr marL="685800" indent="-685800" algn="ctr" fontAlgn="base">
              <a:spcBef>
                <a:spcPct val="0"/>
              </a:spcBef>
              <a:spcAft>
                <a:spcPct val="0"/>
              </a:spcAft>
              <a:buFont typeface="Arial" panose="020B0604020202020204" pitchFamily="34" charset="0"/>
              <a:buChar char="•"/>
              <a:defRPr/>
            </a:pPr>
            <a:r>
              <a:rPr lang="en-US" sz="2800" dirty="0">
                <a:solidFill>
                  <a:prstClr val="black"/>
                </a:solidFill>
                <a:cs typeface="Arial" charset="0"/>
                <a:sym typeface="Gill Sans" charset="0"/>
              </a:rPr>
              <a:t>o them.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3" y="1938246"/>
            <a:ext cx="8686800"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50823" y="832598"/>
            <a:ext cx="6629400" cy="1077218"/>
          </a:xfrm>
          <a:prstGeom prst="rect">
            <a:avLst/>
          </a:prstGeom>
          <a:noFill/>
        </p:spPr>
        <p:txBody>
          <a:bodyPr wrap="square" rtlCol="0">
            <a:spAutoFit/>
          </a:bodyPr>
          <a:lstStyle/>
          <a:p>
            <a:pPr algn="ctr"/>
            <a:r>
              <a:rPr lang="en-US" sz="3200" dirty="0">
                <a:solidFill>
                  <a:schemeClr val="bg1"/>
                </a:solidFill>
                <a:latin typeface="Museo Slab 700" panose="02000000000000000000" pitchFamily="50" charset="0"/>
              </a:rPr>
              <a:t>Get at us on social media</a:t>
            </a:r>
          </a:p>
          <a:p>
            <a:pPr algn="ctr"/>
            <a:r>
              <a:rPr lang="en-US" sz="3200" dirty="0">
                <a:solidFill>
                  <a:schemeClr val="bg1"/>
                </a:solidFill>
                <a:latin typeface="Museo Slab 700" panose="02000000000000000000" pitchFamily="50" charset="0"/>
              </a:rPr>
              <a:t>@</a:t>
            </a:r>
            <a:r>
              <a:rPr lang="en-US" sz="3200" dirty="0" err="1">
                <a:solidFill>
                  <a:schemeClr val="bg1"/>
                </a:solidFill>
                <a:latin typeface="Museo Slab 700" panose="02000000000000000000" pitchFamily="50" charset="0"/>
              </a:rPr>
              <a:t>wernative</a:t>
            </a:r>
            <a:endParaRPr lang="en-US" sz="3200" dirty="0">
              <a:solidFill>
                <a:schemeClr val="bg1"/>
              </a:solidFill>
              <a:latin typeface="Museo Slab 700" panose="02000000000000000000" pitchFamily="50" charset="0"/>
            </a:endParaRPr>
          </a:p>
        </p:txBody>
      </p:sp>
      <p:pic>
        <p:nvPicPr>
          <p:cNvPr id="7" name="Picture 2">
            <a:extLst>
              <a:ext uri="{FF2B5EF4-FFF2-40B4-BE49-F238E27FC236}">
                <a16:creationId xmlns:a16="http://schemas.microsoft.com/office/drawing/2014/main" id="{C74AACA1-D3EC-47D5-9261-5701DA7FA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 y="1909816"/>
            <a:ext cx="8686800"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105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5908E8-0129-4D01-B8C2-D0EBE5C880C5}"/>
              </a:ext>
            </a:extLst>
          </p:cNvPr>
          <p:cNvPicPr>
            <a:picLocks noChangeAspect="1"/>
          </p:cNvPicPr>
          <p:nvPr/>
        </p:nvPicPr>
        <p:blipFill rotWithShape="1">
          <a:blip r:embed="rId2"/>
          <a:srcRect l="34348" t="35705" r="24934" b="17408"/>
          <a:stretch/>
        </p:blipFill>
        <p:spPr>
          <a:xfrm>
            <a:off x="1346619" y="1339850"/>
            <a:ext cx="6450762" cy="4178300"/>
          </a:xfrm>
          <a:prstGeom prst="rect">
            <a:avLst/>
          </a:prstGeom>
        </p:spPr>
      </p:pic>
      <p:pic>
        <p:nvPicPr>
          <p:cNvPr id="6" name="Picture 5">
            <a:extLst>
              <a:ext uri="{FF2B5EF4-FFF2-40B4-BE49-F238E27FC236}">
                <a16:creationId xmlns:a16="http://schemas.microsoft.com/office/drawing/2014/main" id="{5CD98A51-DAC0-4AEB-9AAD-E66E298A0B55}"/>
              </a:ext>
            </a:extLst>
          </p:cNvPr>
          <p:cNvPicPr>
            <a:picLocks noChangeAspect="1"/>
          </p:cNvPicPr>
          <p:nvPr/>
        </p:nvPicPr>
        <p:blipFill rotWithShape="1">
          <a:blip r:embed="rId3"/>
          <a:srcRect l="35046" t="29672" r="14167" b="63333"/>
          <a:stretch/>
        </p:blipFill>
        <p:spPr>
          <a:xfrm>
            <a:off x="567812" y="974408"/>
            <a:ext cx="6269355" cy="485775"/>
          </a:xfrm>
          <a:prstGeom prst="rect">
            <a:avLst/>
          </a:prstGeom>
        </p:spPr>
      </p:pic>
      <p:pic>
        <p:nvPicPr>
          <p:cNvPr id="8" name="Picture 7">
            <a:extLst>
              <a:ext uri="{FF2B5EF4-FFF2-40B4-BE49-F238E27FC236}">
                <a16:creationId xmlns:a16="http://schemas.microsoft.com/office/drawing/2014/main" id="{53E4DD2C-A256-47AA-B3BB-157EBD7148B3}"/>
              </a:ext>
            </a:extLst>
          </p:cNvPr>
          <p:cNvPicPr>
            <a:picLocks noChangeAspect="1"/>
          </p:cNvPicPr>
          <p:nvPr/>
        </p:nvPicPr>
        <p:blipFill>
          <a:blip r:embed="rId4"/>
          <a:stretch>
            <a:fillRect/>
          </a:stretch>
        </p:blipFill>
        <p:spPr>
          <a:xfrm>
            <a:off x="8377083" y="5307914"/>
            <a:ext cx="532085" cy="581906"/>
          </a:xfrm>
          <a:prstGeom prst="rect">
            <a:avLst/>
          </a:prstGeom>
        </p:spPr>
      </p:pic>
    </p:spTree>
    <p:extLst>
      <p:ext uri="{BB962C8B-B14F-4D97-AF65-F5344CB8AC3E}">
        <p14:creationId xmlns:p14="http://schemas.microsoft.com/office/powerpoint/2010/main" val="394857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Communication Strategies</a:t>
            </a:r>
          </a:p>
        </p:txBody>
      </p:sp>
      <p:graphicFrame>
        <p:nvGraphicFramePr>
          <p:cNvPr id="2" name="Diagram 1"/>
          <p:cNvGraphicFramePr/>
          <p:nvPr>
            <p:extLst/>
          </p:nvPr>
        </p:nvGraphicFramePr>
        <p:xfrm>
          <a:off x="685800" y="1600200"/>
          <a:ext cx="8077200" cy="513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2517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9482E-9E73-47AB-817E-40776072FA67}"/>
              </a:ext>
            </a:extLst>
          </p:cNvPr>
          <p:cNvPicPr>
            <a:picLocks noChangeAspect="1"/>
          </p:cNvPicPr>
          <p:nvPr/>
        </p:nvPicPr>
        <p:blipFill rotWithShape="1">
          <a:blip r:embed="rId3"/>
          <a:srcRect l="32500" t="17407" r="23333" b="16848"/>
          <a:stretch/>
        </p:blipFill>
        <p:spPr>
          <a:xfrm>
            <a:off x="1039761" y="1318084"/>
            <a:ext cx="5042149" cy="4221833"/>
          </a:xfrm>
          <a:prstGeom prst="rect">
            <a:avLst/>
          </a:prstGeom>
        </p:spPr>
      </p:pic>
      <p:pic>
        <p:nvPicPr>
          <p:cNvPr id="5" name="Picture 4">
            <a:extLst>
              <a:ext uri="{FF2B5EF4-FFF2-40B4-BE49-F238E27FC236}">
                <a16:creationId xmlns:a16="http://schemas.microsoft.com/office/drawing/2014/main" id="{D884FA14-E8D6-42AF-B2AF-F445935786BA}"/>
              </a:ext>
            </a:extLst>
          </p:cNvPr>
          <p:cNvPicPr>
            <a:picLocks noChangeAspect="1"/>
          </p:cNvPicPr>
          <p:nvPr/>
        </p:nvPicPr>
        <p:blipFill rotWithShape="1">
          <a:blip r:embed="rId3"/>
          <a:srcRect l="39273" t="84919" r="33792" b="5556"/>
          <a:stretch/>
        </p:blipFill>
        <p:spPr>
          <a:xfrm>
            <a:off x="5800314" y="1603503"/>
            <a:ext cx="2892062" cy="575240"/>
          </a:xfrm>
          <a:prstGeom prst="rect">
            <a:avLst/>
          </a:prstGeom>
        </p:spPr>
      </p:pic>
      <p:pic>
        <p:nvPicPr>
          <p:cNvPr id="6" name="Picture 5">
            <a:extLst>
              <a:ext uri="{FF2B5EF4-FFF2-40B4-BE49-F238E27FC236}">
                <a16:creationId xmlns:a16="http://schemas.microsoft.com/office/drawing/2014/main" id="{3225AE5A-002D-4AE4-B6FC-65B9152BE459}"/>
              </a:ext>
            </a:extLst>
          </p:cNvPr>
          <p:cNvPicPr>
            <a:picLocks noChangeAspect="1"/>
          </p:cNvPicPr>
          <p:nvPr/>
        </p:nvPicPr>
        <p:blipFill>
          <a:blip r:embed="rId4"/>
          <a:stretch>
            <a:fillRect/>
          </a:stretch>
        </p:blipFill>
        <p:spPr>
          <a:xfrm>
            <a:off x="8377083" y="5307914"/>
            <a:ext cx="532085" cy="581906"/>
          </a:xfrm>
          <a:prstGeom prst="rect">
            <a:avLst/>
          </a:prstGeom>
        </p:spPr>
      </p:pic>
    </p:spTree>
    <p:extLst>
      <p:ext uri="{BB962C8B-B14F-4D97-AF65-F5344CB8AC3E}">
        <p14:creationId xmlns:p14="http://schemas.microsoft.com/office/powerpoint/2010/main" val="2839157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88D6-CEA3-410C-88E8-1FE00ACE16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1EF013-E255-47BE-AE5D-2E9AA3199FAF}"/>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59ADE569-660D-4573-86EF-F3DF1005DAE5}"/>
              </a:ext>
            </a:extLst>
          </p:cNvPr>
          <p:cNvSpPr>
            <a:spLocks noGrp="1"/>
          </p:cNvSpPr>
          <p:nvPr>
            <p:ph type="body" sz="half" idx="2"/>
          </p:nvPr>
        </p:nvSpPr>
        <p:spPr/>
        <p:txBody>
          <a:bodyPr/>
          <a:lstStyle/>
          <a:p>
            <a:endParaRPr lang="en-US"/>
          </a:p>
        </p:txBody>
      </p:sp>
      <p:graphicFrame>
        <p:nvGraphicFramePr>
          <p:cNvPr id="5" name="Chart 4">
            <a:extLst>
              <a:ext uri="{FF2B5EF4-FFF2-40B4-BE49-F238E27FC236}">
                <a16:creationId xmlns:a16="http://schemas.microsoft.com/office/drawing/2014/main" id="{2341E2EA-BA59-4B6A-8DCF-ACD38DD7819E}"/>
              </a:ext>
            </a:extLst>
          </p:cNvPr>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2341E2EA-BA59-4B6A-8DCF-ACD38DD7819E}"/>
              </a:ext>
            </a:extLst>
          </p:cNvPr>
          <p:cNvGraphicFramePr/>
          <p:nvPr>
            <p:extLst>
              <p:ext uri="{D42A27DB-BD31-4B8C-83A1-F6EECF244321}">
                <p14:modId xmlns:p14="http://schemas.microsoft.com/office/powerpoint/2010/main" val="3171846320"/>
              </p:ext>
            </p:extLst>
          </p:nvPr>
        </p:nvGraphicFramePr>
        <p:xfrm>
          <a:off x="1" y="273050"/>
          <a:ext cx="9067799" cy="62039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61866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A0BAF95-A2AD-4627-B880-DCED91BFC7CF}"/>
              </a:ext>
            </a:extLst>
          </p:cNvPr>
          <p:cNvGraphicFramePr/>
          <p:nvPr>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325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928A21D-5BFF-45AC-93EE-2F25758F8BBB}"/>
              </a:ext>
            </a:extLst>
          </p:cNvPr>
          <p:cNvGraphicFramePr>
            <a:graphicFrameLocks/>
          </p:cNvGraphicFramePr>
          <p:nvPr>
            <p:extLst/>
          </p:nvPr>
        </p:nvGraphicFramePr>
        <p:xfrm>
          <a:off x="482600" y="1339850"/>
          <a:ext cx="8178800" cy="41783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74F2D394-EF93-49EC-AC19-53D36D38E690}"/>
              </a:ext>
            </a:extLst>
          </p:cNvPr>
          <p:cNvPicPr>
            <a:picLocks noChangeAspect="1"/>
          </p:cNvPicPr>
          <p:nvPr/>
        </p:nvPicPr>
        <p:blipFill>
          <a:blip r:embed="rId3"/>
          <a:stretch>
            <a:fillRect/>
          </a:stretch>
        </p:blipFill>
        <p:spPr>
          <a:xfrm>
            <a:off x="8377083" y="5307914"/>
            <a:ext cx="532085" cy="581906"/>
          </a:xfrm>
          <a:prstGeom prst="rect">
            <a:avLst/>
          </a:prstGeom>
        </p:spPr>
      </p:pic>
    </p:spTree>
    <p:extLst>
      <p:ext uri="{BB962C8B-B14F-4D97-AF65-F5344CB8AC3E}">
        <p14:creationId xmlns:p14="http://schemas.microsoft.com/office/powerpoint/2010/main" val="2730610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8EC5-CA57-426D-8A86-97E65D297C86}"/>
              </a:ext>
            </a:extLst>
          </p:cNvPr>
          <p:cNvSpPr>
            <a:spLocks noGrp="1"/>
          </p:cNvSpPr>
          <p:nvPr>
            <p:ph type="title"/>
          </p:nvPr>
        </p:nvSpPr>
        <p:spPr>
          <a:xfrm>
            <a:off x="457201" y="1062037"/>
            <a:ext cx="6256421" cy="871538"/>
          </a:xfrm>
        </p:spPr>
        <p:txBody>
          <a:bodyPr anchor="ctr"/>
          <a:lstStyle/>
          <a:p>
            <a:r>
              <a:rPr lang="en-US" dirty="0"/>
              <a:t>Quotes from We R Native Interviews</a:t>
            </a:r>
          </a:p>
        </p:txBody>
      </p:sp>
      <p:sp>
        <p:nvSpPr>
          <p:cNvPr id="5" name="Text Placeholder 4">
            <a:extLst>
              <a:ext uri="{FF2B5EF4-FFF2-40B4-BE49-F238E27FC236}">
                <a16:creationId xmlns:a16="http://schemas.microsoft.com/office/drawing/2014/main" id="{309834CD-DA89-4B6B-962E-6297857F06E1}"/>
              </a:ext>
            </a:extLst>
          </p:cNvPr>
          <p:cNvSpPr>
            <a:spLocks noGrp="1"/>
          </p:cNvSpPr>
          <p:nvPr>
            <p:ph type="body" sz="half" idx="2"/>
          </p:nvPr>
        </p:nvSpPr>
        <p:spPr>
          <a:xfrm>
            <a:off x="457201" y="1923340"/>
            <a:ext cx="8325852" cy="3862387"/>
          </a:xfrm>
        </p:spPr>
        <p:txBody>
          <a:bodyPr>
            <a:normAutofit/>
          </a:bodyPr>
          <a:lstStyle/>
          <a:p>
            <a:pPr>
              <a:spcAft>
                <a:spcPts val="900"/>
              </a:spcAft>
            </a:pPr>
            <a:r>
              <a:rPr lang="en-US" sz="2400" b="1" dirty="0"/>
              <a:t>“It makes me feel more connected to my culture - just know that I’m with a community of people who are like me. Just having the little reminders and posts… really helps me.”</a:t>
            </a:r>
          </a:p>
          <a:p>
            <a:pPr>
              <a:spcAft>
                <a:spcPts val="900"/>
              </a:spcAft>
            </a:pPr>
            <a:r>
              <a:rPr lang="en-US" sz="2400" dirty="0"/>
              <a:t>For a lot of kids, We R Native is a really good way to connect with their culture, and they're also there to listen to you… if you have any issues with mental illness or feeling different. Everyone's different in their own way. I think they do a really good job of addressing stigma through the articles and Ask Auntie – [the] videos really help too.</a:t>
            </a:r>
          </a:p>
        </p:txBody>
      </p:sp>
    </p:spTree>
    <p:extLst>
      <p:ext uri="{BB962C8B-B14F-4D97-AF65-F5344CB8AC3E}">
        <p14:creationId xmlns:p14="http://schemas.microsoft.com/office/powerpoint/2010/main" val="568129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FC00A4-E017-42F7-BD20-33BE05330079}"/>
              </a:ext>
            </a:extLst>
          </p:cNvPr>
          <p:cNvPicPr>
            <a:picLocks noChangeAspect="1"/>
          </p:cNvPicPr>
          <p:nvPr/>
        </p:nvPicPr>
        <p:blipFill rotWithShape="1">
          <a:blip r:embed="rId2"/>
          <a:srcRect l="5579" t="25041" r="55767" b="24878"/>
          <a:stretch/>
        </p:blipFill>
        <p:spPr>
          <a:xfrm>
            <a:off x="963589" y="325818"/>
            <a:ext cx="7786870" cy="5674932"/>
          </a:xfrm>
          <a:prstGeom prst="rect">
            <a:avLst/>
          </a:prstGeom>
        </p:spPr>
      </p:pic>
    </p:spTree>
    <p:extLst>
      <p:ext uri="{BB962C8B-B14F-4D97-AF65-F5344CB8AC3E}">
        <p14:creationId xmlns:p14="http://schemas.microsoft.com/office/powerpoint/2010/main" val="46212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9BE2E-2C41-4B70-8FEB-2A0AC7558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 y="-95250"/>
            <a:ext cx="10344150" cy="6896100"/>
          </a:xfrm>
          <a:prstGeom prst="rect">
            <a:avLst/>
          </a:prstGeom>
        </p:spPr>
      </p:pic>
    </p:spTree>
    <p:extLst>
      <p:ext uri="{BB962C8B-B14F-4D97-AF65-F5344CB8AC3E}">
        <p14:creationId xmlns:p14="http://schemas.microsoft.com/office/powerpoint/2010/main" val="318907211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E54181-39F6-4321-A502-ED10F72345F0}"/>
              </a:ext>
            </a:extLst>
          </p:cNvPr>
          <p:cNvSpPr txBox="1"/>
          <p:nvPr/>
        </p:nvSpPr>
        <p:spPr>
          <a:xfrm>
            <a:off x="1447800" y="5638800"/>
            <a:ext cx="5772150" cy="300082"/>
          </a:xfrm>
          <a:prstGeom prst="rect">
            <a:avLst/>
          </a:prstGeom>
          <a:noFill/>
        </p:spPr>
        <p:txBody>
          <a:bodyPr wrap="square" rtlCol="0">
            <a:spAutoFit/>
          </a:bodyPr>
          <a:lstStyle/>
          <a:p>
            <a:r>
              <a:rPr lang="en-US" sz="1350" dirty="0"/>
              <a:t> </a:t>
            </a:r>
          </a:p>
        </p:txBody>
      </p:sp>
      <p:sp>
        <p:nvSpPr>
          <p:cNvPr id="5" name="TextBox 4">
            <a:extLst>
              <a:ext uri="{FF2B5EF4-FFF2-40B4-BE49-F238E27FC236}">
                <a16:creationId xmlns:a16="http://schemas.microsoft.com/office/drawing/2014/main" id="{BD6293D5-7080-40C8-BAB2-2051B5ABA01A}"/>
              </a:ext>
            </a:extLst>
          </p:cNvPr>
          <p:cNvSpPr txBox="1"/>
          <p:nvPr/>
        </p:nvSpPr>
        <p:spPr>
          <a:xfrm>
            <a:off x="3048000" y="5442592"/>
            <a:ext cx="4495800" cy="1131079"/>
          </a:xfrm>
          <a:prstGeom prst="rect">
            <a:avLst/>
          </a:prstGeom>
          <a:noFill/>
        </p:spPr>
        <p:txBody>
          <a:bodyPr wrap="square" rtlCol="0">
            <a:spAutoFit/>
          </a:bodyPr>
          <a:lstStyle/>
          <a:p>
            <a:endParaRPr lang="en-US" sz="1350" dirty="0">
              <a:hlinkClick r:id="rId3"/>
            </a:endParaRPr>
          </a:p>
          <a:p>
            <a:endParaRPr lang="en-US" sz="1350" dirty="0">
              <a:hlinkClick r:id="rId3"/>
            </a:endParaRPr>
          </a:p>
          <a:p>
            <a:endParaRPr lang="en-US" sz="1350" dirty="0">
              <a:hlinkClick r:id="rId3"/>
            </a:endParaRPr>
          </a:p>
          <a:p>
            <a:r>
              <a:rPr lang="en-US" sz="1350" dirty="0">
                <a:hlinkClick r:id="rId3"/>
              </a:rPr>
              <a:t>https://www.youtube.com/watch?v=esgoJigRaM4</a:t>
            </a:r>
            <a:endParaRPr lang="en-US" sz="1350" dirty="0"/>
          </a:p>
          <a:p>
            <a:endParaRPr lang="en-US" sz="1350" dirty="0"/>
          </a:p>
        </p:txBody>
      </p:sp>
      <p:pic>
        <p:nvPicPr>
          <p:cNvPr id="6" name="Picture 5">
            <a:extLst>
              <a:ext uri="{FF2B5EF4-FFF2-40B4-BE49-F238E27FC236}">
                <a16:creationId xmlns:a16="http://schemas.microsoft.com/office/drawing/2014/main" id="{5355F434-2CDF-4C51-B0DF-F4FAF0F495BA}"/>
              </a:ext>
            </a:extLst>
          </p:cNvPr>
          <p:cNvPicPr>
            <a:picLocks noChangeAspect="1"/>
          </p:cNvPicPr>
          <p:nvPr/>
        </p:nvPicPr>
        <p:blipFill>
          <a:blip r:embed="rId4"/>
          <a:stretch>
            <a:fillRect/>
          </a:stretch>
        </p:blipFill>
        <p:spPr>
          <a:xfrm>
            <a:off x="76200" y="56748"/>
            <a:ext cx="9067800" cy="5826306"/>
          </a:xfrm>
          <a:prstGeom prst="rect">
            <a:avLst/>
          </a:prstGeom>
        </p:spPr>
      </p:pic>
    </p:spTree>
    <p:extLst>
      <p:ext uri="{BB962C8B-B14F-4D97-AF65-F5344CB8AC3E}">
        <p14:creationId xmlns:p14="http://schemas.microsoft.com/office/powerpoint/2010/main" val="416903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CF491-7362-467F-A017-0B19144CBEFD}"/>
              </a:ext>
            </a:extLst>
          </p:cNvPr>
          <p:cNvPicPr>
            <a:picLocks noChangeAspect="1"/>
          </p:cNvPicPr>
          <p:nvPr/>
        </p:nvPicPr>
        <p:blipFill rotWithShape="1">
          <a:blip r:embed="rId3"/>
          <a:srcRect l="20000" t="14445" r="25000" b="5556"/>
          <a:stretch/>
        </p:blipFill>
        <p:spPr>
          <a:xfrm>
            <a:off x="1136707" y="1742209"/>
            <a:ext cx="7247753" cy="5929979"/>
          </a:xfrm>
          <a:prstGeom prst="rect">
            <a:avLst/>
          </a:prstGeom>
        </p:spPr>
      </p:pic>
      <p:sp>
        <p:nvSpPr>
          <p:cNvPr id="4" name="Title 3">
            <a:extLst>
              <a:ext uri="{FF2B5EF4-FFF2-40B4-BE49-F238E27FC236}">
                <a16:creationId xmlns:a16="http://schemas.microsoft.com/office/drawing/2014/main" id="{AB01130F-2238-498E-B139-E6A45ED8DCB6}"/>
              </a:ext>
            </a:extLst>
          </p:cNvPr>
          <p:cNvSpPr>
            <a:spLocks noGrp="1"/>
          </p:cNvSpPr>
          <p:nvPr>
            <p:ph type="title"/>
          </p:nvPr>
        </p:nvSpPr>
        <p:spPr>
          <a:xfrm>
            <a:off x="873252" y="152400"/>
            <a:ext cx="8270748" cy="1589809"/>
          </a:xfrm>
        </p:spPr>
        <p:txBody>
          <a:bodyPr>
            <a:normAutofit fontScale="90000"/>
          </a:bodyPr>
          <a:lstStyle/>
          <a:p>
            <a:r>
              <a:rPr lang="en-US" dirty="0"/>
              <a:t>Healthy Relationships Video: </a:t>
            </a:r>
            <a:r>
              <a:rPr lang="en-US" sz="1500" dirty="0">
                <a:hlinkClick r:id="rId4"/>
              </a:rPr>
              <a:t>https://www.youtube.com/watch?v=5jy-jVMi2zY&amp;feature=youtu.be</a:t>
            </a:r>
            <a:r>
              <a:rPr lang="en-US" sz="1500" dirty="0"/>
              <a:t> </a:t>
            </a:r>
            <a:r>
              <a:rPr lang="en-US" dirty="0"/>
              <a:t/>
            </a:r>
            <a:br>
              <a:rPr lang="en-US" dirty="0"/>
            </a:br>
            <a:r>
              <a:rPr lang="en-US" dirty="0"/>
              <a:t> </a:t>
            </a:r>
          </a:p>
        </p:txBody>
      </p:sp>
    </p:spTree>
    <p:extLst>
      <p:ext uri="{BB962C8B-B14F-4D97-AF65-F5344CB8AC3E}">
        <p14:creationId xmlns:p14="http://schemas.microsoft.com/office/powerpoint/2010/main" val="2698388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4" y="817786"/>
            <a:ext cx="3725812" cy="518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348" y="110358"/>
            <a:ext cx="5319252" cy="6865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105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360" y="12999"/>
            <a:ext cx="8854639" cy="990600"/>
          </a:xfrm>
        </p:spPr>
        <p:txBody>
          <a:bodyPr>
            <a:normAutofit/>
          </a:bodyPr>
          <a:lstStyle/>
          <a:p>
            <a:r>
              <a:rPr lang="en-US" dirty="0"/>
              <a:t>Healthy Native Youth </a:t>
            </a:r>
          </a:p>
        </p:txBody>
      </p:sp>
      <p:sp>
        <p:nvSpPr>
          <p:cNvPr id="4" name="Slide Number Placeholder 3"/>
          <p:cNvSpPr>
            <a:spLocks noGrp="1"/>
          </p:cNvSpPr>
          <p:nvPr>
            <p:ph type="sldNum" sz="quarter" idx="12"/>
          </p:nvPr>
        </p:nvSpPr>
        <p:spPr/>
        <p:txBody>
          <a:bodyPr>
            <a:normAutofit fontScale="85000" lnSpcReduction="20000"/>
          </a:bodyPr>
          <a:lstStyle/>
          <a:p>
            <a:fld id="{C76AEF22-2011-43AB-AF1D-9FF59D258130}" type="slidenum">
              <a:rPr lang="en-US" smtClean="0"/>
              <a:pPr/>
              <a:t>4</a:t>
            </a:fld>
            <a:endParaRPr lang="en-US"/>
          </a:p>
        </p:txBody>
      </p:sp>
      <p:pic>
        <p:nvPicPr>
          <p:cNvPr id="3" name="Picture 2"/>
          <p:cNvPicPr>
            <a:picLocks noChangeAspect="1"/>
          </p:cNvPicPr>
          <p:nvPr/>
        </p:nvPicPr>
        <p:blipFill>
          <a:blip r:embed="rId3"/>
          <a:stretch>
            <a:fillRect/>
          </a:stretch>
        </p:blipFill>
        <p:spPr>
          <a:xfrm>
            <a:off x="0" y="1043737"/>
            <a:ext cx="9144000" cy="73008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1975" y="53022"/>
            <a:ext cx="938280" cy="950577"/>
          </a:xfrm>
          <a:prstGeom prst="rect">
            <a:avLst/>
          </a:prstGeom>
        </p:spPr>
      </p:pic>
    </p:spTree>
    <p:extLst>
      <p:ext uri="{BB962C8B-B14F-4D97-AF65-F5344CB8AC3E}">
        <p14:creationId xmlns:p14="http://schemas.microsoft.com/office/powerpoint/2010/main" val="2624889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a:extLst>
              <a:ext uri="{FF2B5EF4-FFF2-40B4-BE49-F238E27FC236}">
                <a16:creationId xmlns:a16="http://schemas.microsoft.com/office/drawing/2014/main" id="{85899834-D547-4DA5-B5C5-8535790D32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bwMode="auto">
          <a:xfrm>
            <a:off x="15" y="857257"/>
            <a:ext cx="9143985" cy="51434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CC8393-8BE2-473A-A960-7C1061C24834}"/>
              </a:ext>
            </a:extLst>
          </p:cNvPr>
          <p:cNvSpPr>
            <a:spLocks noGrp="1"/>
          </p:cNvSpPr>
          <p:nvPr>
            <p:ph type="title"/>
          </p:nvPr>
        </p:nvSpPr>
        <p:spPr>
          <a:xfrm>
            <a:off x="392907" y="4845180"/>
            <a:ext cx="8408194" cy="558627"/>
          </a:xfrm>
        </p:spPr>
        <p:txBody>
          <a:bodyPr>
            <a:normAutofit/>
          </a:bodyPr>
          <a:lstStyle/>
          <a:p>
            <a:pPr algn="ctr"/>
            <a:r>
              <a:rPr lang="en-US" sz="2700" dirty="0">
                <a:solidFill>
                  <a:schemeClr val="tx1">
                    <a:lumMod val="85000"/>
                    <a:lumOff val="15000"/>
                  </a:schemeClr>
                </a:solidFill>
              </a:rPr>
              <a:t>Text “Gear” to 97779</a:t>
            </a:r>
          </a:p>
        </p:txBody>
      </p:sp>
    </p:spTree>
    <p:extLst>
      <p:ext uri="{BB962C8B-B14F-4D97-AF65-F5344CB8AC3E}">
        <p14:creationId xmlns:p14="http://schemas.microsoft.com/office/powerpoint/2010/main" val="3720582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932396-6C36-42A8-8E79-680FFCD73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45779"/>
            <a:ext cx="6165308" cy="5149256"/>
          </a:xfrm>
          <a:prstGeom prst="rect">
            <a:avLst/>
          </a:prstGeom>
        </p:spPr>
      </p:pic>
      <p:sp>
        <p:nvSpPr>
          <p:cNvPr id="4" name="TextBox 3">
            <a:extLst>
              <a:ext uri="{FF2B5EF4-FFF2-40B4-BE49-F238E27FC236}">
                <a16:creationId xmlns:a16="http://schemas.microsoft.com/office/drawing/2014/main" id="{AE8C803A-989A-4711-B152-03C297F8A199}"/>
              </a:ext>
            </a:extLst>
          </p:cNvPr>
          <p:cNvSpPr txBox="1"/>
          <p:nvPr/>
        </p:nvSpPr>
        <p:spPr>
          <a:xfrm>
            <a:off x="6286500" y="1418168"/>
            <a:ext cx="2743200" cy="4662815"/>
          </a:xfrm>
          <a:prstGeom prst="rect">
            <a:avLst/>
          </a:prstGeom>
          <a:noFill/>
        </p:spPr>
        <p:txBody>
          <a:bodyPr wrap="square" rtlCol="0">
            <a:spAutoFit/>
          </a:bodyPr>
          <a:lstStyle/>
          <a:p>
            <a:r>
              <a:rPr lang="en-US" sz="1350" b="1" dirty="0"/>
              <a:t>It takes courage to change. It takes courage to step up and help a friend.</a:t>
            </a:r>
          </a:p>
          <a:p>
            <a:endParaRPr lang="en-US" sz="1350" dirty="0"/>
          </a:p>
          <a:p>
            <a:r>
              <a:rPr lang="en-US" sz="1350" b="1" dirty="0"/>
              <a:t>Text BRAVE to 97779. </a:t>
            </a:r>
            <a:endParaRPr lang="en-US" sz="1350" dirty="0"/>
          </a:p>
          <a:p>
            <a:r>
              <a:rPr lang="en-US" sz="1350" b="1" dirty="0"/>
              <a:t>You’ll receive videos, tips, and resources to fill your wellness toolbox.</a:t>
            </a:r>
            <a:endParaRPr lang="en-US" sz="1350" dirty="0"/>
          </a:p>
          <a:p>
            <a:r>
              <a:rPr lang="en-US" sz="1350" b="1" dirty="0"/>
              <a:t> </a:t>
            </a:r>
            <a:endParaRPr lang="en-US" sz="1350" dirty="0"/>
          </a:p>
          <a:p>
            <a:pPr lvl="0"/>
            <a:r>
              <a:rPr lang="en-US" sz="1350" dirty="0"/>
              <a:t>Eligibility: </a:t>
            </a:r>
          </a:p>
          <a:p>
            <a:pPr marL="214313" indent="-214313">
              <a:buFont typeface="Arial" panose="020B0604020202020204" pitchFamily="34" charset="0"/>
              <a:buChar char="•"/>
            </a:pPr>
            <a:r>
              <a:rPr lang="en-US" sz="1350" dirty="0"/>
              <a:t>American Indian or Alaska Native</a:t>
            </a:r>
          </a:p>
          <a:p>
            <a:pPr marL="214313" indent="-214313">
              <a:buFont typeface="Arial" panose="020B0604020202020204" pitchFamily="34" charset="0"/>
              <a:buChar char="•"/>
            </a:pPr>
            <a:r>
              <a:rPr lang="en-US" sz="1350" dirty="0"/>
              <a:t>Age: 15-24 years old</a:t>
            </a:r>
          </a:p>
          <a:p>
            <a:pPr marL="214313" indent="-214313">
              <a:buFont typeface="Arial" panose="020B0604020202020204" pitchFamily="34" charset="0"/>
              <a:buChar char="•"/>
            </a:pPr>
            <a:r>
              <a:rPr lang="en-US" sz="1350" dirty="0"/>
              <a:t>Able to receive text messages on your phone</a:t>
            </a:r>
          </a:p>
          <a:p>
            <a:pPr lvl="0"/>
            <a:r>
              <a:rPr lang="en-US" sz="1350" dirty="0"/>
              <a:t> </a:t>
            </a:r>
          </a:p>
          <a:p>
            <a:r>
              <a:rPr lang="en-US" sz="1350" b="1" dirty="0"/>
              <a:t>To enroll, text BRAVE to 97779.</a:t>
            </a:r>
            <a:endParaRPr lang="en-US" sz="1350" dirty="0"/>
          </a:p>
          <a:p>
            <a:r>
              <a:rPr lang="en-US" sz="1350" b="1" dirty="0"/>
              <a:t> </a:t>
            </a:r>
            <a:endParaRPr lang="en-US" sz="1350" dirty="0"/>
          </a:p>
          <a:p>
            <a:r>
              <a:rPr lang="en-US" sz="1350" b="1" dirty="0"/>
              <a:t>Participants will receive $40.00 for completing 4 surveys over 9 months.</a:t>
            </a:r>
            <a:endParaRPr lang="en-US" sz="1350" dirty="0"/>
          </a:p>
          <a:p>
            <a:r>
              <a:rPr lang="en-US" sz="1350" dirty="0"/>
              <a:t> </a:t>
            </a:r>
          </a:p>
          <a:p>
            <a:r>
              <a:rPr lang="en-US" sz="1350" b="1" dirty="0"/>
              <a:t> </a:t>
            </a:r>
            <a:endParaRPr lang="en-US" sz="1350" dirty="0"/>
          </a:p>
        </p:txBody>
      </p:sp>
    </p:spTree>
    <p:extLst>
      <p:ext uri="{BB962C8B-B14F-4D97-AF65-F5344CB8AC3E}">
        <p14:creationId xmlns:p14="http://schemas.microsoft.com/office/powerpoint/2010/main" val="2525924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79C6DD-E076-4403-AED3-80EC8962353F}"/>
              </a:ext>
            </a:extLst>
          </p:cNvPr>
          <p:cNvPicPr>
            <a:picLocks noChangeAspect="1"/>
          </p:cNvPicPr>
          <p:nvPr/>
        </p:nvPicPr>
        <p:blipFill rotWithShape="1">
          <a:blip r:embed="rId3"/>
          <a:srcRect l="3125" t="7778" r="28750" b="4444"/>
          <a:stretch/>
        </p:blipFill>
        <p:spPr>
          <a:xfrm>
            <a:off x="1314450" y="1028700"/>
            <a:ext cx="6229350" cy="4514850"/>
          </a:xfrm>
          <a:prstGeom prst="rect">
            <a:avLst/>
          </a:prstGeom>
        </p:spPr>
      </p:pic>
      <p:sp>
        <p:nvSpPr>
          <p:cNvPr id="3" name="TextBox 2">
            <a:extLst>
              <a:ext uri="{FF2B5EF4-FFF2-40B4-BE49-F238E27FC236}">
                <a16:creationId xmlns:a16="http://schemas.microsoft.com/office/drawing/2014/main" id="{F7E54181-39F6-4321-A502-ED10F72345F0}"/>
              </a:ext>
            </a:extLst>
          </p:cNvPr>
          <p:cNvSpPr txBox="1"/>
          <p:nvPr/>
        </p:nvSpPr>
        <p:spPr>
          <a:xfrm>
            <a:off x="2057400" y="5690800"/>
            <a:ext cx="5772150" cy="300082"/>
          </a:xfrm>
          <a:prstGeom prst="rect">
            <a:avLst/>
          </a:prstGeom>
          <a:noFill/>
        </p:spPr>
        <p:txBody>
          <a:bodyPr wrap="square" rtlCol="0">
            <a:spAutoFit/>
          </a:bodyPr>
          <a:lstStyle/>
          <a:p>
            <a:r>
              <a:rPr lang="en-US" sz="1350" dirty="0">
                <a:hlinkClick r:id="rId4"/>
              </a:rPr>
              <a:t>https://www.youtube.com/watch?v=hSAnVwlT7uk&amp;feature=youtu.be</a:t>
            </a:r>
            <a:r>
              <a:rPr lang="en-US" sz="1350" dirty="0"/>
              <a:t> </a:t>
            </a:r>
          </a:p>
        </p:txBody>
      </p:sp>
    </p:spTree>
    <p:extLst>
      <p:ext uri="{BB962C8B-B14F-4D97-AF65-F5344CB8AC3E}">
        <p14:creationId xmlns:p14="http://schemas.microsoft.com/office/powerpoint/2010/main" val="4072753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CF637-F95B-4537-8BFA-8992EC1A2CFE}"/>
              </a:ext>
            </a:extLst>
          </p:cNvPr>
          <p:cNvSpPr>
            <a:spLocks noGrp="1"/>
          </p:cNvSpPr>
          <p:nvPr>
            <p:ph type="title"/>
          </p:nvPr>
        </p:nvSpPr>
        <p:spPr>
          <a:xfrm>
            <a:off x="152400" y="273050"/>
            <a:ext cx="8839200" cy="793750"/>
          </a:xfrm>
        </p:spPr>
        <p:txBody>
          <a:bodyPr>
            <a:normAutofit fontScale="90000"/>
          </a:bodyPr>
          <a:lstStyle/>
          <a:p>
            <a:r>
              <a:rPr lang="en-US" dirty="0"/>
              <a:t>Study Arms (n = 1,500 Native youth </a:t>
            </a:r>
            <a:br>
              <a:rPr lang="en-US" dirty="0"/>
            </a:br>
            <a:r>
              <a:rPr lang="en-US" dirty="0"/>
              <a:t>			Age range: 15-24 </a:t>
            </a:r>
            <a:r>
              <a:rPr lang="en-US" dirty="0" err="1"/>
              <a:t>yrs</a:t>
            </a:r>
            <a:r>
              <a:rPr lang="en-US" dirty="0"/>
              <a:t> old)</a:t>
            </a:r>
          </a:p>
        </p:txBody>
      </p:sp>
      <p:sp>
        <p:nvSpPr>
          <p:cNvPr id="5" name="Text Placeholder 4">
            <a:extLst>
              <a:ext uri="{FF2B5EF4-FFF2-40B4-BE49-F238E27FC236}">
                <a16:creationId xmlns:a16="http://schemas.microsoft.com/office/drawing/2014/main" id="{6AD7B04D-6846-4324-9327-C2A62F531F03}"/>
              </a:ext>
            </a:extLst>
          </p:cNvPr>
          <p:cNvSpPr>
            <a:spLocks noGrp="1"/>
          </p:cNvSpPr>
          <p:nvPr>
            <p:ph type="body" sz="quarter" idx="1"/>
          </p:nvPr>
        </p:nvSpPr>
        <p:spPr>
          <a:xfrm>
            <a:off x="0" y="2400300"/>
            <a:ext cx="4495800" cy="480060"/>
          </a:xfrm>
        </p:spPr>
        <p:txBody>
          <a:bodyPr>
            <a:normAutofit/>
          </a:bodyPr>
          <a:lstStyle/>
          <a:p>
            <a:pPr algn="ctr"/>
            <a:r>
              <a:rPr lang="en-US" sz="2100" dirty="0"/>
              <a:t>Text BRAVE to </a:t>
            </a:r>
            <a:r>
              <a:rPr lang="en-US" sz="2400" dirty="0"/>
              <a:t>97779</a:t>
            </a:r>
            <a:endParaRPr lang="en-US" sz="2100" dirty="0"/>
          </a:p>
        </p:txBody>
      </p:sp>
      <p:sp>
        <p:nvSpPr>
          <p:cNvPr id="6" name="Text Placeholder 5">
            <a:extLst>
              <a:ext uri="{FF2B5EF4-FFF2-40B4-BE49-F238E27FC236}">
                <a16:creationId xmlns:a16="http://schemas.microsoft.com/office/drawing/2014/main" id="{BB609B25-29DC-40CC-B9A0-1C1D50A17E95}"/>
              </a:ext>
            </a:extLst>
          </p:cNvPr>
          <p:cNvSpPr>
            <a:spLocks noGrp="1"/>
          </p:cNvSpPr>
          <p:nvPr>
            <p:ph type="body" sz="quarter" idx="3"/>
          </p:nvPr>
        </p:nvSpPr>
        <p:spPr>
          <a:xfrm>
            <a:off x="4800600" y="2400300"/>
            <a:ext cx="4343400" cy="480060"/>
          </a:xfrm>
        </p:spPr>
        <p:txBody>
          <a:bodyPr>
            <a:normAutofit/>
          </a:bodyPr>
          <a:lstStyle/>
          <a:p>
            <a:pPr algn="ctr"/>
            <a:r>
              <a:rPr lang="en-US" sz="2400" dirty="0"/>
              <a:t>Text STEM to 97779</a:t>
            </a:r>
          </a:p>
        </p:txBody>
      </p:sp>
      <p:pic>
        <p:nvPicPr>
          <p:cNvPr id="7" name="Content Placeholder 7">
            <a:extLst>
              <a:ext uri="{FF2B5EF4-FFF2-40B4-BE49-F238E27FC236}">
                <a16:creationId xmlns:a16="http://schemas.microsoft.com/office/drawing/2014/main" id="{FC2EEDF9-0B3E-4643-8F3E-1FE27E14C589}"/>
              </a:ext>
            </a:extLst>
          </p:cNvPr>
          <p:cNvPicPr>
            <a:picLocks noGrp="1" noChangeAspect="1"/>
          </p:cNvPicPr>
          <p:nvPr>
            <p:ph sz="quarter" idx="2"/>
          </p:nvPr>
        </p:nvPicPr>
        <p:blipFill rotWithShape="1">
          <a:blip r:embed="rId2"/>
          <a:srcRect l="18925" t="13646" r="36307" b="38197"/>
          <a:stretch/>
        </p:blipFill>
        <p:spPr>
          <a:xfrm>
            <a:off x="-2116" y="2853690"/>
            <a:ext cx="4495801" cy="2720340"/>
          </a:xfrm>
          <a:prstGeom prst="rect">
            <a:avLst/>
          </a:prstGeom>
        </p:spPr>
      </p:pic>
      <p:pic>
        <p:nvPicPr>
          <p:cNvPr id="8" name="Picture 2" descr="E:\Adolescent Health - WRN HNY\We R Native - Logo and Brand\Text STEM to 97779\black_img2_STEM.jpg">
            <a:extLst>
              <a:ext uri="{FF2B5EF4-FFF2-40B4-BE49-F238E27FC236}">
                <a16:creationId xmlns:a16="http://schemas.microsoft.com/office/drawing/2014/main" id="{F9907A4E-1693-4747-8733-87D117230370}"/>
              </a:ext>
            </a:extLst>
          </p:cNvPr>
          <p:cNvPicPr>
            <a:picLocks noGrp="1" noChangeAspect="1" noChangeArrowheads="1"/>
          </p:cNvPicPr>
          <p:nvPr>
            <p:ph sz="quarter" idx="4"/>
          </p:nvPr>
        </p:nvPicPr>
        <p:blipFill rotWithShape="1">
          <a:blip r:embed="rId3" cstate="print">
            <a:extLst>
              <a:ext uri="{28A0092B-C50C-407E-A947-70E740481C1C}">
                <a14:useLocalDpi xmlns:a14="http://schemas.microsoft.com/office/drawing/2010/main" val="0"/>
              </a:ext>
            </a:extLst>
          </a:blip>
          <a:srcRect t="7307" b="17088"/>
          <a:stretch/>
        </p:blipFill>
        <p:spPr bwMode="auto">
          <a:xfrm>
            <a:off x="4800601" y="2880360"/>
            <a:ext cx="4343399" cy="272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008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ECD1-AD68-47D1-962A-3129A008B68E}"/>
              </a:ext>
            </a:extLst>
          </p:cNvPr>
          <p:cNvSpPr>
            <a:spLocks noGrp="1"/>
          </p:cNvSpPr>
          <p:nvPr>
            <p:ph type="title"/>
          </p:nvPr>
        </p:nvSpPr>
        <p:spPr>
          <a:xfrm>
            <a:off x="228600" y="152400"/>
            <a:ext cx="8686800" cy="1066800"/>
          </a:xfrm>
        </p:spPr>
        <p:txBody>
          <a:bodyPr>
            <a:normAutofit fontScale="90000"/>
          </a:bodyPr>
          <a:lstStyle/>
          <a:p>
            <a:r>
              <a:rPr lang="en-US" dirty="0"/>
              <a:t>Enrollment &gt;	Pre-survey &gt;	 Randomize </a:t>
            </a:r>
          </a:p>
        </p:txBody>
      </p:sp>
      <p:pic>
        <p:nvPicPr>
          <p:cNvPr id="3" name="Picture 2">
            <a:extLst>
              <a:ext uri="{FF2B5EF4-FFF2-40B4-BE49-F238E27FC236}">
                <a16:creationId xmlns:a16="http://schemas.microsoft.com/office/drawing/2014/main" id="{4E845EB0-948E-4C50-81C6-9F1FE8920A53}"/>
              </a:ext>
            </a:extLst>
          </p:cNvPr>
          <p:cNvPicPr>
            <a:picLocks noChangeAspect="1"/>
          </p:cNvPicPr>
          <p:nvPr/>
        </p:nvPicPr>
        <p:blipFill rotWithShape="1">
          <a:blip r:embed="rId2"/>
          <a:srcRect l="21209" t="21111" r="31875" b="14906"/>
          <a:stretch/>
        </p:blipFill>
        <p:spPr>
          <a:xfrm>
            <a:off x="609600" y="1676400"/>
            <a:ext cx="8534400" cy="7239000"/>
          </a:xfrm>
          <a:prstGeom prst="rect">
            <a:avLst/>
          </a:prstGeom>
        </p:spPr>
      </p:pic>
    </p:spTree>
    <p:extLst>
      <p:ext uri="{BB962C8B-B14F-4D97-AF65-F5344CB8AC3E}">
        <p14:creationId xmlns:p14="http://schemas.microsoft.com/office/powerpoint/2010/main" val="1699440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74642-BD87-4AF8-8B84-F239D49E82EE}"/>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2BC7E88E-A29B-43F2-A171-2E9C6F0D5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57150" y="-171450"/>
            <a:ext cx="10115550" cy="7586663"/>
          </a:xfrm>
          <a:prstGeom prst="rect">
            <a:avLst/>
          </a:prstGeom>
        </p:spPr>
      </p:pic>
    </p:spTree>
    <p:extLst>
      <p:ext uri="{BB962C8B-B14F-4D97-AF65-F5344CB8AC3E}">
        <p14:creationId xmlns:p14="http://schemas.microsoft.com/office/powerpoint/2010/main" val="3874860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76200" y="1828800"/>
            <a:ext cx="9677400" cy="4800600"/>
          </a:xfrm>
          <a:solidFill>
            <a:schemeClr val="bg1"/>
          </a:solidFill>
        </p:spPr>
        <p:txBody>
          <a:bodyPr numCol="3">
            <a:normAutofit fontScale="55000" lnSpcReduction="20000"/>
          </a:bodyPr>
          <a:lstStyle/>
          <a:p>
            <a:pPr marL="0" indent="0">
              <a:buNone/>
              <a:defRPr/>
            </a:pPr>
            <a:r>
              <a:rPr lang="en-US" sz="2775" b="1" dirty="0"/>
              <a:t>Stephanie Craig Rushing, PhD, MPH</a:t>
            </a:r>
            <a:endParaRPr lang="en-US" sz="2775" dirty="0"/>
          </a:p>
          <a:p>
            <a:pPr marL="0" indent="0">
              <a:buNone/>
              <a:defRPr/>
            </a:pPr>
            <a:r>
              <a:rPr lang="en-US" sz="2775" dirty="0"/>
              <a:t>Principal Investigator</a:t>
            </a:r>
          </a:p>
          <a:p>
            <a:pPr marL="0" indent="0">
              <a:buNone/>
              <a:defRPr/>
            </a:pPr>
            <a:r>
              <a:rPr lang="en-US" sz="2775" dirty="0">
                <a:hlinkClick r:id="rId4"/>
              </a:rPr>
              <a:t>scraig@npaihb.org</a:t>
            </a:r>
            <a:endParaRPr lang="en-US" sz="2775" dirty="0"/>
          </a:p>
          <a:p>
            <a:pPr marL="0" indent="0">
              <a:buNone/>
              <a:defRPr/>
            </a:pPr>
            <a:endParaRPr lang="en-US" sz="2775" dirty="0">
              <a:solidFill>
                <a:srgbClr val="7030A0"/>
              </a:solidFill>
            </a:endParaRPr>
          </a:p>
          <a:p>
            <a:pPr marL="0" indent="0">
              <a:buNone/>
              <a:defRPr/>
            </a:pPr>
            <a:r>
              <a:rPr lang="en-US" sz="2775" b="1" dirty="0"/>
              <a:t>Jessica </a:t>
            </a:r>
            <a:r>
              <a:rPr lang="en-US" sz="2775" b="1" dirty="0" err="1"/>
              <a:t>Leston</a:t>
            </a:r>
            <a:r>
              <a:rPr lang="en-US" sz="2775" b="1" dirty="0"/>
              <a:t>, MPH</a:t>
            </a:r>
          </a:p>
          <a:p>
            <a:pPr marL="0" indent="0">
              <a:buNone/>
              <a:defRPr/>
            </a:pPr>
            <a:r>
              <a:rPr lang="en-US" sz="2775" dirty="0"/>
              <a:t>STD/HIV Clinical Services Director</a:t>
            </a:r>
          </a:p>
          <a:p>
            <a:pPr marL="0" indent="0">
              <a:buNone/>
              <a:defRPr/>
            </a:pPr>
            <a:r>
              <a:rPr lang="en-US" sz="2775" dirty="0">
                <a:hlinkClick r:id="rId5"/>
              </a:rPr>
              <a:t>jleston@npaihb.org</a:t>
            </a:r>
            <a:endParaRPr lang="en-US" sz="2775" dirty="0"/>
          </a:p>
          <a:p>
            <a:pPr marL="0" indent="0">
              <a:buNone/>
              <a:defRPr/>
            </a:pPr>
            <a:endParaRPr lang="en-US" sz="2775" dirty="0"/>
          </a:p>
          <a:p>
            <a:pPr marL="0" indent="0">
              <a:buNone/>
              <a:defRPr/>
            </a:pPr>
            <a:r>
              <a:rPr lang="en-US" sz="2775" b="1" dirty="0"/>
              <a:t>Colbie Caughlan, MPH</a:t>
            </a:r>
          </a:p>
          <a:p>
            <a:pPr marL="0" indent="0">
              <a:buNone/>
              <a:defRPr/>
            </a:pPr>
            <a:r>
              <a:rPr lang="en-US" sz="2775" dirty="0"/>
              <a:t>THRIVE Project Director  </a:t>
            </a:r>
          </a:p>
          <a:p>
            <a:pPr marL="0" indent="0">
              <a:buNone/>
              <a:defRPr/>
            </a:pPr>
            <a:r>
              <a:rPr lang="en-US" sz="2775" dirty="0">
                <a:hlinkClick r:id="rId6"/>
              </a:rPr>
              <a:t>ccaughlan@npaihb.org</a:t>
            </a:r>
            <a:endParaRPr lang="en-US" sz="2775" dirty="0"/>
          </a:p>
          <a:p>
            <a:pPr marL="0" indent="0">
              <a:buNone/>
              <a:defRPr/>
            </a:pPr>
            <a:endParaRPr lang="en-US" sz="2775" dirty="0"/>
          </a:p>
          <a:p>
            <a:pPr marL="457200" indent="-457200">
              <a:buNone/>
              <a:defRPr/>
            </a:pPr>
            <a:r>
              <a:rPr lang="en-US" sz="2775" b="1" dirty="0" err="1"/>
              <a:t>Celena</a:t>
            </a:r>
            <a:r>
              <a:rPr lang="en-US" sz="2775" b="1" dirty="0"/>
              <a:t> McCray	</a:t>
            </a:r>
          </a:p>
          <a:p>
            <a:pPr marL="457200" indent="-457200">
              <a:buNone/>
              <a:defRPr/>
            </a:pPr>
            <a:r>
              <a:rPr lang="en-US" sz="2775" dirty="0"/>
              <a:t>THRIVE Coordinator  		</a:t>
            </a:r>
          </a:p>
          <a:p>
            <a:pPr marL="457200" indent="-457200">
              <a:buNone/>
              <a:defRPr/>
            </a:pPr>
            <a:r>
              <a:rPr lang="en-US" sz="2775" dirty="0">
                <a:hlinkClick r:id="rId7"/>
              </a:rPr>
              <a:t>cmccray@npaihb.org</a:t>
            </a:r>
            <a:r>
              <a:rPr lang="en-US" sz="2775" dirty="0"/>
              <a:t> </a:t>
            </a:r>
          </a:p>
          <a:p>
            <a:pPr marL="457200" indent="-457200">
              <a:buNone/>
              <a:defRPr/>
            </a:pPr>
            <a:endParaRPr lang="en-US" sz="2775" dirty="0"/>
          </a:p>
          <a:p>
            <a:pPr marL="457200" indent="-457200">
              <a:buNone/>
              <a:defRPr/>
            </a:pPr>
            <a:endParaRPr lang="en-US" sz="2775" dirty="0"/>
          </a:p>
          <a:p>
            <a:pPr marL="457200" indent="-457200">
              <a:buNone/>
              <a:defRPr/>
            </a:pPr>
            <a:r>
              <a:rPr lang="en-US" sz="2775" b="1" dirty="0"/>
              <a:t>Danica Brown, PhD, MSW</a:t>
            </a:r>
          </a:p>
          <a:p>
            <a:pPr marL="457200" indent="-457200">
              <a:buNone/>
              <a:defRPr/>
            </a:pPr>
            <a:r>
              <a:rPr lang="en-US" sz="2775" dirty="0"/>
              <a:t>Behavioral Health Manager</a:t>
            </a:r>
          </a:p>
          <a:p>
            <a:pPr marL="457200" indent="-457200">
              <a:buNone/>
              <a:defRPr/>
            </a:pPr>
            <a:r>
              <a:rPr lang="en-US" sz="2775" dirty="0">
                <a:hlinkClick r:id="rId8"/>
              </a:rPr>
              <a:t>dbrown@npaihb.org</a:t>
            </a:r>
            <a:endParaRPr lang="en-US" sz="2775" dirty="0"/>
          </a:p>
          <a:p>
            <a:pPr marL="457200" indent="-457200">
              <a:buNone/>
              <a:defRPr/>
            </a:pPr>
            <a:endParaRPr lang="en-US" sz="2775" dirty="0"/>
          </a:p>
          <a:p>
            <a:pPr marL="0" indent="0">
              <a:buNone/>
              <a:defRPr/>
            </a:pPr>
            <a:r>
              <a:rPr lang="en-US" sz="2775" b="1" dirty="0"/>
              <a:t>Amanda Gaston, MAT</a:t>
            </a:r>
          </a:p>
          <a:p>
            <a:pPr marL="0" indent="0">
              <a:buNone/>
              <a:defRPr/>
            </a:pPr>
            <a:r>
              <a:rPr lang="en-US" sz="2775" dirty="0"/>
              <a:t>Ask Auntie</a:t>
            </a:r>
          </a:p>
          <a:p>
            <a:pPr marL="457200" indent="-457200">
              <a:buNone/>
              <a:defRPr/>
            </a:pPr>
            <a:r>
              <a:rPr lang="en-US" sz="2775" dirty="0">
                <a:hlinkClick r:id="rId9"/>
              </a:rPr>
              <a:t>agaston@npaihb.org</a:t>
            </a:r>
            <a:endParaRPr lang="en-US" sz="2775" dirty="0"/>
          </a:p>
          <a:p>
            <a:pPr marL="457200" indent="-457200">
              <a:buNone/>
              <a:defRPr/>
            </a:pPr>
            <a:endParaRPr lang="en-US" sz="2775" dirty="0"/>
          </a:p>
          <a:p>
            <a:pPr marL="0" indent="0">
              <a:buNone/>
              <a:defRPr/>
            </a:pPr>
            <a:r>
              <a:rPr lang="en-US" sz="2775" b="1" dirty="0"/>
              <a:t>David Stephens, RN</a:t>
            </a:r>
          </a:p>
          <a:p>
            <a:pPr marL="0" indent="0">
              <a:buNone/>
              <a:defRPr/>
            </a:pPr>
            <a:r>
              <a:rPr lang="en-US" sz="2775" dirty="0"/>
              <a:t>ECHO Director</a:t>
            </a:r>
          </a:p>
          <a:p>
            <a:pPr marL="457200" indent="-457200">
              <a:buNone/>
              <a:defRPr/>
            </a:pPr>
            <a:r>
              <a:rPr lang="en-US" sz="2775" dirty="0">
                <a:hlinkClick r:id="rId10"/>
              </a:rPr>
              <a:t>dstephens@npaihb.org</a:t>
            </a:r>
            <a:r>
              <a:rPr lang="en-US" sz="2775" dirty="0"/>
              <a:t> </a:t>
            </a:r>
          </a:p>
          <a:p>
            <a:pPr marL="457200" indent="-457200">
              <a:buNone/>
              <a:defRPr/>
            </a:pPr>
            <a:endParaRPr lang="en-US" sz="2775" dirty="0"/>
          </a:p>
          <a:p>
            <a:pPr marL="457200" indent="-457200">
              <a:buNone/>
              <a:defRPr/>
            </a:pPr>
            <a:r>
              <a:rPr lang="en-US" sz="2775" b="1" dirty="0"/>
              <a:t>Tommy Ghost Dog		</a:t>
            </a:r>
          </a:p>
          <a:p>
            <a:pPr marL="457200" indent="-457200">
              <a:buNone/>
              <a:defRPr/>
            </a:pPr>
            <a:r>
              <a:rPr lang="en-US" sz="2775" dirty="0"/>
              <a:t>We R Native Coordinator		</a:t>
            </a:r>
          </a:p>
          <a:p>
            <a:pPr marL="457200" indent="-457200">
              <a:buNone/>
              <a:defRPr/>
            </a:pPr>
            <a:r>
              <a:rPr lang="en-US" sz="2775" dirty="0">
                <a:hlinkClick r:id="rId11"/>
              </a:rPr>
              <a:t>tghostdog@npaihb.org</a:t>
            </a:r>
            <a:endParaRPr lang="en-US" sz="2775" dirty="0"/>
          </a:p>
          <a:p>
            <a:pPr marL="457200" indent="-457200">
              <a:buNone/>
              <a:defRPr/>
            </a:pPr>
            <a:r>
              <a:rPr lang="en-US" sz="2775" dirty="0"/>
              <a:t> </a:t>
            </a:r>
          </a:p>
          <a:p>
            <a:pPr marL="457200" indent="-457200">
              <a:buNone/>
              <a:defRPr/>
            </a:pPr>
            <a:r>
              <a:rPr lang="en-US" sz="2775" b="1" dirty="0"/>
              <a:t>Michelle Singer</a:t>
            </a:r>
          </a:p>
          <a:p>
            <a:pPr marL="457200" indent="-457200">
              <a:buNone/>
              <a:defRPr/>
            </a:pPr>
            <a:r>
              <a:rPr lang="en-US" sz="2775" dirty="0"/>
              <a:t>Healthy Native Youth Manager</a:t>
            </a:r>
          </a:p>
          <a:p>
            <a:pPr marL="457200" indent="-457200">
              <a:buNone/>
              <a:defRPr/>
            </a:pPr>
            <a:r>
              <a:rPr lang="en-US" sz="2775" dirty="0">
                <a:hlinkClick r:id="rId12"/>
              </a:rPr>
              <a:t>msinger@npaihb.org</a:t>
            </a:r>
            <a:endParaRPr lang="en-US" sz="2775" dirty="0"/>
          </a:p>
          <a:p>
            <a:pPr marL="457200" indent="-457200">
              <a:buNone/>
              <a:defRPr/>
            </a:pPr>
            <a:endParaRPr lang="en-US" sz="2775" dirty="0"/>
          </a:p>
          <a:p>
            <a:pPr marL="457200" indent="-457200">
              <a:buNone/>
              <a:defRPr/>
            </a:pPr>
            <a:r>
              <a:rPr lang="en-US" sz="2775" b="1" dirty="0"/>
              <a:t>Tana Atchley-Culbertson</a:t>
            </a:r>
          </a:p>
          <a:p>
            <a:pPr marL="457200" indent="-457200">
              <a:buNone/>
              <a:defRPr/>
            </a:pPr>
            <a:r>
              <a:rPr lang="en-US" sz="2775" dirty="0"/>
              <a:t>Youth Engagement Coordinator</a:t>
            </a:r>
          </a:p>
          <a:p>
            <a:pPr marL="457200" indent="-457200">
              <a:buNone/>
              <a:defRPr/>
            </a:pPr>
            <a:r>
              <a:rPr lang="en-US" sz="2775" dirty="0">
                <a:hlinkClick r:id="rId13"/>
              </a:rPr>
              <a:t>tatchley@npaihb.org</a:t>
            </a:r>
            <a:endParaRPr lang="en-US" sz="2775" dirty="0"/>
          </a:p>
          <a:p>
            <a:pPr marL="457200" indent="-457200">
              <a:buNone/>
              <a:defRPr/>
            </a:pPr>
            <a:endParaRPr lang="en-US" sz="2775" dirty="0"/>
          </a:p>
          <a:p>
            <a:pPr marL="457200" indent="-457200">
              <a:buNone/>
              <a:defRPr/>
            </a:pPr>
            <a:r>
              <a:rPr lang="en-US" sz="2775" b="1" dirty="0"/>
              <a:t>Paige Smith</a:t>
            </a:r>
          </a:p>
          <a:p>
            <a:pPr marL="457200" indent="-457200">
              <a:buNone/>
              <a:defRPr/>
            </a:pPr>
            <a:r>
              <a:rPr lang="en-US" sz="2775" dirty="0"/>
              <a:t>THRIVE Project Coordinator</a:t>
            </a:r>
          </a:p>
          <a:p>
            <a:pPr marL="457200" indent="-457200">
              <a:buNone/>
              <a:defRPr/>
            </a:pPr>
            <a:r>
              <a:rPr lang="en-US" sz="2775" dirty="0">
                <a:hlinkClick r:id="rId14"/>
              </a:rPr>
              <a:t>psmith@npaihb.org</a:t>
            </a:r>
            <a:endParaRPr lang="en-US" sz="2775" dirty="0"/>
          </a:p>
          <a:p>
            <a:pPr marL="457200" indent="-457200">
              <a:buNone/>
              <a:defRPr/>
            </a:pPr>
            <a:endParaRPr lang="en-US" sz="2775" dirty="0"/>
          </a:p>
          <a:p>
            <a:pPr marL="457200" indent="-457200">
              <a:buNone/>
              <a:defRPr/>
            </a:pPr>
            <a:r>
              <a:rPr lang="en-US" sz="2775" b="1" dirty="0"/>
              <a:t>Corey Begay</a:t>
            </a:r>
          </a:p>
          <a:p>
            <a:pPr marL="457200" indent="-457200">
              <a:buNone/>
              <a:defRPr/>
            </a:pPr>
            <a:r>
              <a:rPr lang="en-US" sz="2775" dirty="0"/>
              <a:t>Multimedia Specialist</a:t>
            </a:r>
          </a:p>
          <a:p>
            <a:pPr marL="457200" indent="-457200">
              <a:buNone/>
              <a:defRPr/>
            </a:pPr>
            <a:r>
              <a:rPr lang="en-US" sz="2775" dirty="0">
                <a:hlinkClick r:id="rId15"/>
              </a:rPr>
              <a:t>cbegay@npaihb.org</a:t>
            </a:r>
            <a:r>
              <a:rPr lang="en-US" sz="2775" dirty="0"/>
              <a:t> </a:t>
            </a:r>
          </a:p>
          <a:p>
            <a:pPr marL="205740" indent="-205740">
              <a:buFont typeface="Wingdings 2"/>
              <a:buChar char=""/>
              <a:defRPr/>
            </a:pPr>
            <a:endParaRPr lang="en-US" dirty="0"/>
          </a:p>
        </p:txBody>
      </p:sp>
      <p:sp>
        <p:nvSpPr>
          <p:cNvPr id="2" name="Title 1"/>
          <p:cNvSpPr>
            <a:spLocks noGrp="1"/>
          </p:cNvSpPr>
          <p:nvPr>
            <p:ph type="title"/>
          </p:nvPr>
        </p:nvSpPr>
        <p:spPr>
          <a:xfrm>
            <a:off x="228600" y="-152400"/>
            <a:ext cx="8758990" cy="1524001"/>
          </a:xfrm>
        </p:spPr>
        <p:txBody>
          <a:bodyPr>
            <a:normAutofit/>
          </a:bodyPr>
          <a:lstStyle/>
          <a:p>
            <a:pPr>
              <a:defRPr/>
            </a:pPr>
            <a:r>
              <a:rPr lang="en-US" dirty="0">
                <a:solidFill>
                  <a:schemeClr val="accent4">
                    <a:lumMod val="50000"/>
                  </a:schemeClr>
                </a:solidFill>
              </a:rPr>
              <a:t>Northwest Portland Area Indian Health Board (NPAIHB)</a:t>
            </a:r>
          </a:p>
        </p:txBody>
      </p:sp>
    </p:spTree>
    <p:custDataLst>
      <p:tags r:id="rId1"/>
    </p:custDataLst>
    <p:extLst>
      <p:ext uri="{BB962C8B-B14F-4D97-AF65-F5344CB8AC3E}">
        <p14:creationId xmlns:p14="http://schemas.microsoft.com/office/powerpoint/2010/main" val="2898934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2554545"/>
          </a:xfrm>
          <a:prstGeom prst="rect">
            <a:avLst/>
          </a:prstGeom>
        </p:spPr>
        <p:txBody>
          <a:bodyPr wrap="square">
            <a:spAutoFit/>
          </a:bodyPr>
          <a:lstStyle/>
          <a:p>
            <a:pPr defTabSz="914400"/>
            <a:r>
              <a:rPr lang="en-US" sz="3200" i="1" dirty="0">
                <a:solidFill>
                  <a:prstClr val="black"/>
                </a:solidFill>
                <a:latin typeface="Tw Cen MT"/>
              </a:rPr>
              <a:t>Healthy Native Youth and We R Native are funded by the Indian Health Service HIV and behavioral health programs. This work is also supported with funds from the Secretary’s Minority AIDS Initiative Fund.</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619" y="3276600"/>
            <a:ext cx="3427798" cy="1664948"/>
          </a:xfrm>
          <a:prstGeom prst="rect">
            <a:avLst/>
          </a:prstGeom>
        </p:spPr>
      </p:pic>
      <p:pic>
        <p:nvPicPr>
          <p:cNvPr id="5" name="Picture 4">
            <a:extLst>
              <a:ext uri="{FF2B5EF4-FFF2-40B4-BE49-F238E27FC236}">
                <a16:creationId xmlns:a16="http://schemas.microsoft.com/office/drawing/2014/main" id="{6B1F3A69-8DBB-452E-991B-7B0D49E18C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036" y="3276600"/>
            <a:ext cx="3652345" cy="1664948"/>
          </a:xfrm>
          <a:prstGeom prst="rect">
            <a:avLst/>
          </a:prstGeom>
        </p:spPr>
      </p:pic>
    </p:spTree>
    <p:extLst>
      <p:ext uri="{BB962C8B-B14F-4D97-AF65-F5344CB8AC3E}">
        <p14:creationId xmlns:p14="http://schemas.microsoft.com/office/powerpoint/2010/main" val="3228188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35803"/>
            <a:ext cx="8686800" cy="5402997"/>
          </a:xfrm>
        </p:spPr>
        <p:txBody>
          <a:bodyPr>
            <a:noAutofit/>
          </a:bodyPr>
          <a:lstStyle/>
          <a:p>
            <a:pPr marL="457200" indent="-457200">
              <a:spcAft>
                <a:spcPts val="600"/>
              </a:spcAft>
              <a:buFont typeface="Arial" panose="020B0604020202020204" pitchFamily="34" charset="0"/>
              <a:buChar char="•"/>
            </a:pPr>
            <a:r>
              <a:rPr lang="en-US" sz="3200" dirty="0" err="1"/>
              <a:t>sharE</a:t>
            </a:r>
            <a:r>
              <a:rPr lang="en-US" sz="3200" dirty="0"/>
              <a:t> the site with your community networks: </a:t>
            </a:r>
            <a:r>
              <a:rPr lang="en-US" sz="3200" u="sng" dirty="0">
                <a:hlinkClick r:id="rId3"/>
              </a:rPr>
              <a:t>www.HealthyNativeYouth.org</a:t>
            </a:r>
            <a:r>
              <a:rPr lang="en-US" sz="3200" dirty="0"/>
              <a:t> </a:t>
            </a:r>
            <a:br>
              <a:rPr lang="en-US" sz="3200" dirty="0"/>
            </a:br>
            <a:r>
              <a:rPr lang="en-US" sz="3200" dirty="0"/>
              <a:t/>
            </a:r>
            <a:br>
              <a:rPr lang="en-US" sz="3200" dirty="0"/>
            </a:br>
            <a:r>
              <a:rPr lang="en-US" sz="3200" dirty="0"/>
              <a:t>Sign up to receive A monthly newsletter!   </a:t>
            </a:r>
            <a:br>
              <a:rPr lang="en-US" sz="3200" dirty="0"/>
            </a:br>
            <a:r>
              <a:rPr lang="en-US" sz="3200" dirty="0"/>
              <a:t/>
            </a:r>
            <a:br>
              <a:rPr lang="en-US" sz="3200" dirty="0"/>
            </a:br>
            <a:r>
              <a:rPr lang="en-US" sz="3200" dirty="0"/>
              <a:t>Text HEALTHY to 97779</a:t>
            </a:r>
            <a:br>
              <a:rPr lang="en-US" sz="3200" dirty="0"/>
            </a:br>
            <a:r>
              <a:rPr lang="en-US" sz="3200" dirty="0"/>
              <a:t/>
            </a:r>
            <a:br>
              <a:rPr lang="en-US" sz="3200" dirty="0"/>
            </a:br>
            <a:r>
              <a:rPr lang="en-US" sz="3200" dirty="0"/>
              <a:t>Like us on Facebook, Instagram &amp; You Tube! </a:t>
            </a:r>
          </a:p>
        </p:txBody>
      </p:sp>
      <p:sp>
        <p:nvSpPr>
          <p:cNvPr id="3" name="Subtitle 2"/>
          <p:cNvSpPr>
            <a:spLocks noGrp="1"/>
          </p:cNvSpPr>
          <p:nvPr>
            <p:ph type="subTitle" idx="1"/>
          </p:nvPr>
        </p:nvSpPr>
        <p:spPr/>
        <p:txBody>
          <a:bodyPr/>
          <a:lstStyle/>
          <a:p>
            <a:r>
              <a:rPr lang="en-US" dirty="0"/>
              <a:t>JOIN THE MOVEMENT!</a:t>
            </a:r>
          </a:p>
        </p:txBody>
      </p:sp>
    </p:spTree>
    <p:extLst>
      <p:ext uri="{BB962C8B-B14F-4D97-AF65-F5344CB8AC3E}">
        <p14:creationId xmlns:p14="http://schemas.microsoft.com/office/powerpoint/2010/main" val="624761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6F0D9-8E3C-47AF-AE3C-49919365C203}"/>
              </a:ext>
            </a:extLst>
          </p:cNvPr>
          <p:cNvPicPr>
            <a:picLocks noChangeAspect="1"/>
          </p:cNvPicPr>
          <p:nvPr/>
        </p:nvPicPr>
        <p:blipFill>
          <a:blip r:embed="rId2"/>
          <a:stretch>
            <a:fillRect/>
          </a:stretch>
        </p:blipFill>
        <p:spPr>
          <a:xfrm>
            <a:off x="1956701" y="0"/>
            <a:ext cx="5230597" cy="6858000"/>
          </a:xfrm>
          <a:prstGeom prst="rect">
            <a:avLst/>
          </a:prstGeom>
        </p:spPr>
      </p:pic>
    </p:spTree>
    <p:extLst>
      <p:ext uri="{BB962C8B-B14F-4D97-AF65-F5344CB8AC3E}">
        <p14:creationId xmlns:p14="http://schemas.microsoft.com/office/powerpoint/2010/main" val="252662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Native Youth Website</a:t>
            </a: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31" t="8333" r="14406" b="4501"/>
          <a:stretch/>
        </p:blipFill>
        <p:spPr bwMode="auto">
          <a:xfrm>
            <a:off x="914400" y="1219200"/>
            <a:ext cx="7769912" cy="5361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638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normAutofit fontScale="85000" lnSpcReduction="20000"/>
          </a:bodyPr>
          <a:lstStyle/>
          <a:p>
            <a:fld id="{C76AEF22-2011-43AB-AF1D-9FF59D258130}" type="slidenum">
              <a:rPr lang="en-US" smtClean="0">
                <a:latin typeface="Tw Cen MT"/>
              </a:rPr>
              <a:pPr/>
              <a:t>8</a:t>
            </a:fld>
            <a:endParaRPr lang="en-US">
              <a:latin typeface="Tw Cen MT"/>
            </a:endParaRPr>
          </a:p>
        </p:txBody>
      </p:sp>
      <p:pic>
        <p:nvPicPr>
          <p:cNvPr id="5" name="Content Placeholder 4"/>
          <p:cNvPicPr>
            <a:picLocks noGrp="1" noChangeAspect="1"/>
          </p:cNvPicPr>
          <p:nvPr>
            <p:ph sz="quarter" idx="1"/>
          </p:nvPr>
        </p:nvPicPr>
        <p:blipFill rotWithShape="1">
          <a:blip r:embed="rId2"/>
          <a:srcRect l="390" r="38"/>
          <a:stretch/>
        </p:blipFill>
        <p:spPr>
          <a:xfrm>
            <a:off x="1" y="0"/>
            <a:ext cx="9144000" cy="8316315"/>
          </a:xfrm>
        </p:spPr>
      </p:pic>
    </p:spTree>
    <p:extLst>
      <p:ext uri="{BB962C8B-B14F-4D97-AF65-F5344CB8AC3E}">
        <p14:creationId xmlns:p14="http://schemas.microsoft.com/office/powerpoint/2010/main" val="726142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Enhancement Activities</a:t>
            </a:r>
          </a:p>
        </p:txBody>
      </p:sp>
      <p:pic>
        <p:nvPicPr>
          <p:cNvPr id="8" name="Content Placeholder 4"/>
          <p:cNvPicPr>
            <a:picLocks noGrp="1" noChangeAspect="1"/>
          </p:cNvPicPr>
          <p:nvPr>
            <p:ph sz="quarter" idx="1"/>
          </p:nvPr>
        </p:nvPicPr>
        <p:blipFill rotWithShape="1">
          <a:blip r:embed="rId3"/>
          <a:srcRect l="36761" r="3412" b="69734"/>
          <a:stretch/>
        </p:blipFill>
        <p:spPr>
          <a:xfrm>
            <a:off x="1087017" y="1600201"/>
            <a:ext cx="7493695" cy="3683000"/>
          </a:xfrm>
        </p:spPr>
      </p:pic>
      <p:sp>
        <p:nvSpPr>
          <p:cNvPr id="9" name="Right Arrow 8"/>
          <p:cNvSpPr/>
          <p:nvPr/>
        </p:nvSpPr>
        <p:spPr>
          <a:xfrm rot="1551502">
            <a:off x="2007705" y="3466464"/>
            <a:ext cx="978408" cy="48463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610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ntserrat">
      <a:majorFont>
        <a:latin typeface="Montserrat SemiBold"/>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Civic</Template>
  <TotalTime>7959</TotalTime>
  <Words>1343</Words>
  <Application>Microsoft Office PowerPoint</Application>
  <PresentationFormat>On-screen Show (4:3)</PresentationFormat>
  <Paragraphs>248</Paragraphs>
  <Slides>47</Slides>
  <Notes>27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47</vt:i4>
      </vt:variant>
    </vt:vector>
  </HeadingPairs>
  <TitlesOfParts>
    <vt:vector size="65" baseType="lpstr">
      <vt:lpstr>MS PGothic</vt:lpstr>
      <vt:lpstr>Arial</vt:lpstr>
      <vt:lpstr>Arimo</vt:lpstr>
      <vt:lpstr>Arimo-Bold</vt:lpstr>
      <vt:lpstr>Calibri</vt:lpstr>
      <vt:lpstr>Gill Sans</vt:lpstr>
      <vt:lpstr>Montserrat Medium</vt:lpstr>
      <vt:lpstr>Montserrat SemiBold</vt:lpstr>
      <vt:lpstr>Museo Slab 700</vt:lpstr>
      <vt:lpstr>Times New Roman</vt:lpstr>
      <vt:lpstr>Tw Cen MT</vt:lpstr>
      <vt:lpstr>Tw Cen MT Condensed</vt:lpstr>
      <vt:lpstr>Wingdings</vt:lpstr>
      <vt:lpstr>Wingdings 2</vt:lpstr>
      <vt:lpstr>ヒラギノ角ゴ ProN W3</vt:lpstr>
      <vt:lpstr>Median</vt:lpstr>
      <vt:lpstr>1_Office Theme</vt:lpstr>
      <vt:lpstr>Office Theme</vt:lpstr>
      <vt:lpstr>Promoting adolescent health and wellbeing UpDATE</vt:lpstr>
      <vt:lpstr>Disseminating Effective Adolescent Health Interventions in Native Communities</vt:lpstr>
      <vt:lpstr>Communication Strategies</vt:lpstr>
      <vt:lpstr>Healthy Native Youth </vt:lpstr>
      <vt:lpstr>sharE the site with your community networks: www.HealthyNativeYouth.org   Sign up to receive A monthly newsletter!     Text HEALTHY to 97779  Like us on Facebook, Instagram &amp; You Tube! </vt:lpstr>
      <vt:lpstr>PowerPoint Presentation</vt:lpstr>
      <vt:lpstr>Healthy Native Youth Website</vt:lpstr>
      <vt:lpstr>PowerPoint Presentation</vt:lpstr>
      <vt:lpstr>Enhancement Activities</vt:lpstr>
      <vt:lpstr>Curriculum Enhancement Activities:  Health Topics Include</vt:lpstr>
      <vt:lpstr> Native. Two Spirit. LGBTQ #BornSacred </vt:lpstr>
      <vt:lpstr>PowerPoint Presentation</vt:lpstr>
      <vt:lpstr>PowerPoint Presentation</vt:lpstr>
      <vt:lpstr>Feedback, Training &amp; TA Requests</vt:lpstr>
      <vt:lpstr>support for Parents and Caregivers…</vt:lpstr>
      <vt:lpstr>PowerPoint Presentation</vt:lpstr>
      <vt:lpstr>Center for Healthy Communities Oregon Prevention Research Center</vt:lpstr>
      <vt:lpstr>Center for Healthy Communities Oregon Prevention Research Center</vt:lpstr>
      <vt:lpstr>Center for Healthy Communities Oregon Prevention Research Center</vt:lpstr>
      <vt:lpstr>Coming Soon:  Parent/Child Text Messaging </vt:lpstr>
      <vt:lpstr>PowerPoint Presentation</vt:lpstr>
      <vt:lpstr>Possible Parent-Child Communication Tools and Resources</vt:lpstr>
      <vt:lpstr>Adolescent health resources For Native youth by Native youth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Quotes from We R Native Interviews</vt:lpstr>
      <vt:lpstr>PowerPoint Presentation</vt:lpstr>
      <vt:lpstr>PowerPoint Presentation</vt:lpstr>
      <vt:lpstr>PowerPoint Presentation</vt:lpstr>
      <vt:lpstr>Healthy Relationships Video: https://www.youtube.com/watch?v=5jy-jVMi2zY&amp;feature=youtu.be   </vt:lpstr>
      <vt:lpstr>PowerPoint Presentation</vt:lpstr>
      <vt:lpstr>Text “Gear” to 97779</vt:lpstr>
      <vt:lpstr>PowerPoint Presentation</vt:lpstr>
      <vt:lpstr>PowerPoint Presentation</vt:lpstr>
      <vt:lpstr>Study Arms (n = 1,500 Native youth     Age range: 15-24 yrs old)</vt:lpstr>
      <vt:lpstr>Enrollment &gt; Pre-survey &gt;  Randomize </vt:lpstr>
      <vt:lpstr>PowerPoint Presentation</vt:lpstr>
      <vt:lpstr>Northwest Portland Area Indian Health Board (NPAIHB)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Scraig</dc:creator>
  <cp:lastModifiedBy>Lisa Griggs</cp:lastModifiedBy>
  <cp:revision>364</cp:revision>
  <cp:lastPrinted>2017-09-13T20:07:07Z</cp:lastPrinted>
  <dcterms:created xsi:type="dcterms:W3CDTF">2009-02-09T20:07:18Z</dcterms:created>
  <dcterms:modified xsi:type="dcterms:W3CDTF">2019-10-16T17:00:02Z</dcterms:modified>
</cp:coreProperties>
</file>