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368" r:id="rId3"/>
    <p:sldId id="356" r:id="rId4"/>
    <p:sldId id="348" r:id="rId5"/>
    <p:sldId id="378" r:id="rId6"/>
    <p:sldId id="379" r:id="rId7"/>
    <p:sldId id="387" r:id="rId8"/>
    <p:sldId id="388" r:id="rId9"/>
    <p:sldId id="385" r:id="rId10"/>
    <p:sldId id="391" r:id="rId11"/>
    <p:sldId id="257" r:id="rId12"/>
    <p:sldId id="278" r:id="rId13"/>
    <p:sldId id="358" r:id="rId14"/>
    <p:sldId id="384" r:id="rId15"/>
    <p:sldId id="389" r:id="rId16"/>
    <p:sldId id="349" r:id="rId17"/>
    <p:sldId id="306" r:id="rId18"/>
    <p:sldId id="375" r:id="rId19"/>
    <p:sldId id="392" r:id="rId20"/>
    <p:sldId id="259" r:id="rId21"/>
    <p:sldId id="258" r:id="rId22"/>
    <p:sldId id="393" r:id="rId23"/>
    <p:sldId id="32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jata Joshi" initials="SJ" lastIdx="3" clrIdx="0"/>
  <p:cmAuthor id="2" name="Heidi Lovejoy" initials="HL"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33" autoAdjust="0"/>
    <p:restoredTop sz="93393" autoAdjust="0"/>
  </p:normalViewPr>
  <p:slideViewPr>
    <p:cSldViewPr snapToGrid="0" snapToObjects="1">
      <p:cViewPr varScale="1">
        <p:scale>
          <a:sx n="109" d="100"/>
          <a:sy n="109" d="100"/>
        </p:scale>
        <p:origin x="58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785345394350054"/>
          <c:y val="5.9481121557780514E-2"/>
          <c:w val="0.81367689937419385"/>
          <c:h val="0.84753638305430656"/>
        </c:manualLayout>
      </c:layout>
      <c:barChart>
        <c:barDir val="col"/>
        <c:grouping val="clustered"/>
        <c:varyColors val="0"/>
        <c:ser>
          <c:idx val="2"/>
          <c:order val="0"/>
          <c:tx>
            <c:strRef>
              <c:f>Sheet1!$B$2</c:f>
              <c:strCache>
                <c:ptCount val="1"/>
                <c:pt idx="0">
                  <c:v>AI/AN</c:v>
                </c:pt>
              </c:strCache>
            </c:strRef>
          </c:tx>
          <c:invertIfNegative val="0"/>
          <c:dLbls>
            <c:dLbl>
              <c:idx val="0"/>
              <c:layout>
                <c:manualLayout>
                  <c:x val="-3.2200995061457626E-3"/>
                  <c:y val="-0.1066243691254979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A7-4CEC-9723-093724CAC69C}"/>
                </c:ext>
              </c:extLst>
            </c:dLbl>
            <c:spPr>
              <a:noFill/>
              <a:ln>
                <a:noFill/>
              </a:ln>
              <a:effectLst/>
            </c:spPr>
            <c:txPr>
              <a:bodyPr wrap="square" lIns="38100" tIns="19050" rIns="38100" bIns="19050" anchor="ctr">
                <a:spAutoFit/>
              </a:bodyPr>
              <a:lstStyle/>
              <a:p>
                <a:pPr>
                  <a:defRPr sz="18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Sheet1!$D$4</c:f>
                <c:numCache>
                  <c:formatCode>General</c:formatCode>
                  <c:ptCount val="1"/>
                  <c:pt idx="0">
                    <c:v>4.3000000000000007</c:v>
                  </c:pt>
                </c:numCache>
              </c:numRef>
            </c:plus>
            <c:minus>
              <c:numRef>
                <c:f>Sheet1!$C$4</c:f>
                <c:numCache>
                  <c:formatCode>General</c:formatCode>
                  <c:ptCount val="1"/>
                  <c:pt idx="0">
                    <c:v>3.6999999999999993</c:v>
                  </c:pt>
                </c:numCache>
              </c:numRef>
            </c:minus>
            <c:spPr>
              <a:ln>
                <a:solidFill>
                  <a:sysClr val="window" lastClr="FFFFFF">
                    <a:lumMod val="65000"/>
                  </a:sysClr>
                </a:solidFill>
              </a:ln>
            </c:spPr>
          </c:errBars>
          <c:cat>
            <c:strRef>
              <c:f>Sheet1!$A$4</c:f>
              <c:strCache>
                <c:ptCount val="1"/>
                <c:pt idx="0">
                  <c:v>Both sexes</c:v>
                </c:pt>
              </c:strCache>
            </c:strRef>
          </c:cat>
          <c:val>
            <c:numRef>
              <c:f>Sheet1!$B$4</c:f>
              <c:numCache>
                <c:formatCode>0.00</c:formatCode>
                <c:ptCount val="1"/>
                <c:pt idx="0">
                  <c:v>26.8</c:v>
                </c:pt>
              </c:numCache>
            </c:numRef>
          </c:val>
          <c:extLst>
            <c:ext xmlns:c16="http://schemas.microsoft.com/office/drawing/2014/chart" uri="{C3380CC4-5D6E-409C-BE32-E72D297353CC}">
              <c16:uniqueId val="{00000000-3E30-431E-B273-709AA1D52166}"/>
            </c:ext>
          </c:extLst>
        </c:ser>
        <c:ser>
          <c:idx val="0"/>
          <c:order val="1"/>
          <c:tx>
            <c:strRef>
              <c:f>Sheet1!$E$2</c:f>
              <c:strCache>
                <c:ptCount val="1"/>
                <c:pt idx="0">
                  <c:v>NHW</c:v>
                </c:pt>
              </c:strCache>
            </c:strRef>
          </c:tx>
          <c:spPr>
            <a:ln>
              <a:noFill/>
            </a:ln>
          </c:spPr>
          <c:invertIfNegative val="0"/>
          <c:dLbls>
            <c:dLbl>
              <c:idx val="0"/>
              <c:layout>
                <c:manualLayout>
                  <c:x val="-3.220099506145881E-3"/>
                  <c:y val="-1.04023774756583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FA7-4CEC-9723-093724CAC69C}"/>
                </c:ext>
              </c:extLst>
            </c:dLbl>
            <c:spPr>
              <a:noFill/>
              <a:ln>
                <a:noFill/>
              </a:ln>
              <a:effectLst/>
            </c:spPr>
            <c:txPr>
              <a:bodyPr wrap="square" lIns="38100" tIns="19050" rIns="38100" bIns="19050" anchor="ctr">
                <a:spAutoFit/>
              </a:bodyPr>
              <a:lstStyle/>
              <a:p>
                <a:pPr>
                  <a:defRPr sz="18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Sheet1!$G$4</c:f>
                <c:numCache>
                  <c:formatCode>General</c:formatCode>
                  <c:ptCount val="1"/>
                  <c:pt idx="0">
                    <c:v>0.40000000000000036</c:v>
                  </c:pt>
                </c:numCache>
              </c:numRef>
            </c:plus>
            <c:minus>
              <c:numRef>
                <c:f>Sheet1!$F$4</c:f>
                <c:numCache>
                  <c:formatCode>General</c:formatCode>
                  <c:ptCount val="1"/>
                  <c:pt idx="0">
                    <c:v>0.5</c:v>
                  </c:pt>
                </c:numCache>
              </c:numRef>
            </c:minus>
            <c:spPr>
              <a:ln>
                <a:solidFill>
                  <a:sysClr val="window" lastClr="FFFFFF">
                    <a:lumMod val="65000"/>
                  </a:sysClr>
                </a:solidFill>
              </a:ln>
            </c:spPr>
          </c:errBars>
          <c:cat>
            <c:strRef>
              <c:f>Sheet1!$A$4</c:f>
              <c:strCache>
                <c:ptCount val="1"/>
                <c:pt idx="0">
                  <c:v>Both sexes</c:v>
                </c:pt>
              </c:strCache>
            </c:strRef>
          </c:cat>
          <c:val>
            <c:numRef>
              <c:f>Sheet1!$E$4</c:f>
              <c:numCache>
                <c:formatCode>0.00</c:formatCode>
                <c:ptCount val="1"/>
                <c:pt idx="0">
                  <c:v>7.9</c:v>
                </c:pt>
              </c:numCache>
            </c:numRef>
          </c:val>
          <c:extLst>
            <c:ext xmlns:c16="http://schemas.microsoft.com/office/drawing/2014/chart" uri="{C3380CC4-5D6E-409C-BE32-E72D297353CC}">
              <c16:uniqueId val="{00000001-3E30-431E-B273-709AA1D52166}"/>
            </c:ext>
          </c:extLst>
        </c:ser>
        <c:dLbls>
          <c:dLblPos val="outEnd"/>
          <c:showLegendKey val="0"/>
          <c:showVal val="1"/>
          <c:showCatName val="0"/>
          <c:showSerName val="0"/>
          <c:showPercent val="0"/>
          <c:showBubbleSize val="0"/>
        </c:dLbls>
        <c:gapWidth val="150"/>
        <c:overlap val="-28"/>
        <c:axId val="105891712"/>
        <c:axId val="105893248"/>
      </c:barChart>
      <c:catAx>
        <c:axId val="105891712"/>
        <c:scaling>
          <c:orientation val="minMax"/>
        </c:scaling>
        <c:delete val="1"/>
        <c:axPos val="b"/>
        <c:numFmt formatCode="General" sourceLinked="0"/>
        <c:majorTickMark val="out"/>
        <c:minorTickMark val="none"/>
        <c:tickLblPos val="nextTo"/>
        <c:crossAx val="105893248"/>
        <c:crosses val="autoZero"/>
        <c:auto val="1"/>
        <c:lblAlgn val="ctr"/>
        <c:lblOffset val="100"/>
        <c:noMultiLvlLbl val="0"/>
      </c:catAx>
      <c:valAx>
        <c:axId val="105893248"/>
        <c:scaling>
          <c:orientation val="minMax"/>
        </c:scaling>
        <c:delete val="0"/>
        <c:axPos val="l"/>
        <c:majorGridlines>
          <c:spPr>
            <a:ln>
              <a:noFill/>
            </a:ln>
          </c:spPr>
        </c:majorGridlines>
        <c:title>
          <c:tx>
            <c:rich>
              <a:bodyPr/>
              <a:lstStyle/>
              <a:p>
                <a:pPr>
                  <a:defRPr sz="1600" b="0">
                    <a:latin typeface="Arial" panose="020B0604020202020204" pitchFamily="34" charset="0"/>
                    <a:cs typeface="Arial" panose="020B0604020202020204" pitchFamily="34" charset="0"/>
                  </a:defRPr>
                </a:pPr>
                <a:r>
                  <a:rPr lang="en-US" sz="1600" b="0" i="0" baseline="0" dirty="0">
                    <a:effectLst/>
                    <a:latin typeface="Arial" panose="020B0604020202020204" pitchFamily="34" charset="0"/>
                    <a:cs typeface="Arial" panose="020B0604020202020204" pitchFamily="34" charset="0"/>
                  </a:rPr>
                  <a:t>per 1,000 live births</a:t>
                </a:r>
                <a:endParaRPr lang="en-US" sz="1600" dirty="0">
                  <a:effectLst/>
                  <a:latin typeface="Arial" panose="020B0604020202020204" pitchFamily="34" charset="0"/>
                  <a:cs typeface="Arial" panose="020B0604020202020204" pitchFamily="34" charset="0"/>
                </a:endParaRPr>
              </a:p>
            </c:rich>
          </c:tx>
          <c:layout>
            <c:manualLayout>
              <c:xMode val="edge"/>
              <c:yMode val="edge"/>
              <c:x val="7.6803605626429555E-3"/>
              <c:y val="0.17526849631956437"/>
            </c:manualLayout>
          </c:layout>
          <c:overlay val="0"/>
        </c:title>
        <c:numFmt formatCode="0" sourceLinked="0"/>
        <c:majorTickMark val="out"/>
        <c:minorTickMark val="none"/>
        <c:tickLblPos val="nextTo"/>
        <c:txPr>
          <a:bodyPr/>
          <a:lstStyle/>
          <a:p>
            <a:pPr>
              <a:defRPr sz="1800">
                <a:latin typeface="Arial" panose="020B0604020202020204" pitchFamily="34" charset="0"/>
                <a:cs typeface="Arial" panose="020B0604020202020204" pitchFamily="34" charset="0"/>
              </a:defRPr>
            </a:pPr>
            <a:endParaRPr lang="en-US"/>
          </a:p>
        </c:txPr>
        <c:crossAx val="105891712"/>
        <c:crosses val="autoZero"/>
        <c:crossBetween val="between"/>
      </c:valAx>
      <c:spPr>
        <a:ln>
          <a:noFill/>
        </a:ln>
      </c:spPr>
    </c:plotArea>
    <c:legend>
      <c:legendPos val="r"/>
      <c:layout>
        <c:manualLayout>
          <c:xMode val="edge"/>
          <c:yMode val="edge"/>
          <c:x val="0.17368912474779585"/>
          <c:y val="0.91090670848913857"/>
          <c:w val="0.71826385926390302"/>
          <c:h val="7.9090881443429059E-2"/>
        </c:manualLayout>
      </c:layout>
      <c:overlay val="0"/>
      <c:spPr>
        <a:noFill/>
        <a:ln>
          <a:noFill/>
        </a:ln>
      </c:spPr>
      <c:txPr>
        <a:bodyPr/>
        <a:lstStyle/>
        <a:p>
          <a:pPr>
            <a:defRPr sz="1800">
              <a:latin typeface="Arial" panose="020B0604020202020204" pitchFamily="34" charset="0"/>
              <a:cs typeface="Arial" panose="020B0604020202020204" pitchFamily="34" charset="0"/>
            </a:defRPr>
          </a:pPr>
          <a:endParaRPr lang="en-US"/>
        </a:p>
      </c:txPr>
    </c:legend>
    <c:plotVisOnly val="1"/>
    <c:dispBlanksAs val="gap"/>
    <c:showDLblsOverMax val="0"/>
  </c:chart>
  <c:spPr>
    <a:ln>
      <a:noFill/>
    </a:ln>
  </c:spPr>
  <c:externalData r:id="rId2">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hyperlink" Target="mailto:dstephens@npaihb.org" TargetMode="External"/><Relationship Id="rId5" Type="http://schemas.openxmlformats.org/officeDocument/2006/relationships/image" Target="../media/image38.svg"/><Relationship Id="rId4"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6.svg"/><Relationship Id="rId1" Type="http://schemas.openxmlformats.org/officeDocument/2006/relationships/image" Target="../media/image31.png"/><Relationship Id="rId6" Type="http://schemas.openxmlformats.org/officeDocument/2006/relationships/hyperlink" Target="mailto:dstephens@npaihb.org" TargetMode="External"/><Relationship Id="rId5" Type="http://schemas.openxmlformats.org/officeDocument/2006/relationships/image" Target="../media/image38.svg"/><Relationship Id="rId4"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EAE7A4-DFF8-4C2B-8AB6-671D98B34131}" type="doc">
      <dgm:prSet loTypeId="urn:microsoft.com/office/officeart/2018/2/layout/IconLabelDescriptionList" loCatId="icon" qsTypeId="urn:microsoft.com/office/officeart/2005/8/quickstyle/simple4" qsCatId="simple" csTypeId="urn:microsoft.com/office/officeart/2018/5/colors/Iconchunking_neutralbg_accent1_2" csCatId="accent1" phldr="1"/>
      <dgm:spPr/>
      <dgm:t>
        <a:bodyPr/>
        <a:lstStyle/>
        <a:p>
          <a:endParaRPr lang="en-US"/>
        </a:p>
      </dgm:t>
    </dgm:pt>
    <dgm:pt modelId="{5B1F95F7-8AD9-49C9-B921-BCE4ABB8D3A1}">
      <dgm:prSet/>
      <dgm:spPr/>
      <dgm:t>
        <a:bodyPr/>
        <a:lstStyle/>
        <a:p>
          <a:pPr>
            <a:lnSpc>
              <a:spcPct val="100000"/>
            </a:lnSpc>
            <a:defRPr b="1"/>
          </a:pPr>
          <a:r>
            <a:rPr lang="en-US"/>
            <a:t>Upcoming Trainings:</a:t>
          </a:r>
        </a:p>
      </dgm:t>
    </dgm:pt>
    <dgm:pt modelId="{D45E91D8-7B62-4CD3-AE6D-6C2698E0B097}" type="parTrans" cxnId="{228D63C8-A405-4E6D-9118-9E87CC1EE9B6}">
      <dgm:prSet/>
      <dgm:spPr/>
      <dgm:t>
        <a:bodyPr/>
        <a:lstStyle/>
        <a:p>
          <a:endParaRPr lang="en-US"/>
        </a:p>
      </dgm:t>
    </dgm:pt>
    <dgm:pt modelId="{A118A95B-6246-435A-A163-6DB01168C14D}" type="sibTrans" cxnId="{228D63C8-A405-4E6D-9118-9E87CC1EE9B6}">
      <dgm:prSet/>
      <dgm:spPr/>
      <dgm:t>
        <a:bodyPr/>
        <a:lstStyle/>
        <a:p>
          <a:endParaRPr lang="en-US"/>
        </a:p>
      </dgm:t>
    </dgm:pt>
    <dgm:pt modelId="{4FEFA088-A1D5-4241-AF91-72586B65DD22}">
      <dgm:prSet custT="1"/>
      <dgm:spPr/>
      <dgm:t>
        <a:bodyPr/>
        <a:lstStyle/>
        <a:p>
          <a:pPr>
            <a:lnSpc>
              <a:spcPct val="100000"/>
            </a:lnSpc>
          </a:pPr>
          <a:r>
            <a:rPr lang="en-US" sz="2000" b="0" i="0" u="none" dirty="0"/>
            <a:t>Swinomish, WA</a:t>
          </a:r>
          <a:r>
            <a:rPr lang="en-US" sz="2000" dirty="0"/>
            <a:t> – Feb 19-20 &amp; March 16-17</a:t>
          </a:r>
        </a:p>
      </dgm:t>
    </dgm:pt>
    <dgm:pt modelId="{3B2B3E03-B9AD-40F2-B0B1-6A596D2AC7E7}" type="parTrans" cxnId="{0DAAE573-A822-4C1C-A85E-372EBC4892EB}">
      <dgm:prSet/>
      <dgm:spPr/>
      <dgm:t>
        <a:bodyPr/>
        <a:lstStyle/>
        <a:p>
          <a:endParaRPr lang="en-US"/>
        </a:p>
      </dgm:t>
    </dgm:pt>
    <dgm:pt modelId="{FA2879B9-28BF-4B80-9970-AB3D48350893}" type="sibTrans" cxnId="{0DAAE573-A822-4C1C-A85E-372EBC4892EB}">
      <dgm:prSet/>
      <dgm:spPr/>
      <dgm:t>
        <a:bodyPr/>
        <a:lstStyle/>
        <a:p>
          <a:endParaRPr lang="en-US"/>
        </a:p>
      </dgm:t>
    </dgm:pt>
    <dgm:pt modelId="{3ABBC581-7967-4439-90DD-5198D33B47C9}">
      <dgm:prSet custT="1"/>
      <dgm:spPr/>
      <dgm:t>
        <a:bodyPr/>
        <a:lstStyle/>
        <a:p>
          <a:pPr>
            <a:lnSpc>
              <a:spcPct val="100000"/>
            </a:lnSpc>
          </a:pPr>
          <a:r>
            <a:rPr lang="en-US" sz="2000" dirty="0"/>
            <a:t>Portland, ME – March 24-26 </a:t>
          </a:r>
        </a:p>
      </dgm:t>
    </dgm:pt>
    <dgm:pt modelId="{EE02B230-8E8C-4A1D-915A-B3BF299F3C94}" type="parTrans" cxnId="{5B2331D8-FC80-42F1-979C-41E3985CD956}">
      <dgm:prSet/>
      <dgm:spPr/>
      <dgm:t>
        <a:bodyPr/>
        <a:lstStyle/>
        <a:p>
          <a:endParaRPr lang="en-US"/>
        </a:p>
      </dgm:t>
    </dgm:pt>
    <dgm:pt modelId="{5C85EDD1-FD3D-49BC-A05B-D0C2D67965D8}" type="sibTrans" cxnId="{5B2331D8-FC80-42F1-979C-41E3985CD956}">
      <dgm:prSet/>
      <dgm:spPr/>
      <dgm:t>
        <a:bodyPr/>
        <a:lstStyle/>
        <a:p>
          <a:endParaRPr lang="en-US"/>
        </a:p>
      </dgm:t>
    </dgm:pt>
    <dgm:pt modelId="{6B9648AC-F2CC-4435-A91F-97564A3B9EC9}">
      <dgm:prSet custT="1"/>
      <dgm:spPr/>
      <dgm:t>
        <a:bodyPr/>
        <a:lstStyle/>
        <a:p>
          <a:pPr>
            <a:lnSpc>
              <a:spcPct val="100000"/>
            </a:lnSpc>
          </a:pPr>
          <a:r>
            <a:rPr lang="en-US" sz="2000" dirty="0"/>
            <a:t>Billings, MT – April 29-30</a:t>
          </a:r>
        </a:p>
      </dgm:t>
    </dgm:pt>
    <dgm:pt modelId="{4604C358-9BF8-4613-9262-4BB07B104356}" type="parTrans" cxnId="{DB6BCF43-3D6E-4C59-916A-75305DF068A9}">
      <dgm:prSet/>
      <dgm:spPr/>
      <dgm:t>
        <a:bodyPr/>
        <a:lstStyle/>
        <a:p>
          <a:endParaRPr lang="en-US"/>
        </a:p>
      </dgm:t>
    </dgm:pt>
    <dgm:pt modelId="{20BF29E9-161E-4B64-A6E7-BEC0CB038414}" type="sibTrans" cxnId="{DB6BCF43-3D6E-4C59-916A-75305DF068A9}">
      <dgm:prSet/>
      <dgm:spPr/>
      <dgm:t>
        <a:bodyPr/>
        <a:lstStyle/>
        <a:p>
          <a:endParaRPr lang="en-US"/>
        </a:p>
      </dgm:t>
    </dgm:pt>
    <dgm:pt modelId="{E9F5C2FF-EFE1-4D9A-93AB-9EF82B049183}">
      <dgm:prSet/>
      <dgm:spPr/>
      <dgm:t>
        <a:bodyPr/>
        <a:lstStyle/>
        <a:p>
          <a:pPr>
            <a:lnSpc>
              <a:spcPct val="100000"/>
            </a:lnSpc>
            <a:defRPr b="1"/>
          </a:pPr>
          <a:r>
            <a:rPr lang="en-US" dirty="0"/>
            <a:t>Host a Training:</a:t>
          </a:r>
        </a:p>
      </dgm:t>
    </dgm:pt>
    <dgm:pt modelId="{5C8F5AC3-CA9A-4190-8B4E-950E6F3CA97D}" type="parTrans" cxnId="{97AA055D-04F1-42B6-A330-31481E9BFB63}">
      <dgm:prSet/>
      <dgm:spPr/>
      <dgm:t>
        <a:bodyPr/>
        <a:lstStyle/>
        <a:p>
          <a:endParaRPr lang="en-US"/>
        </a:p>
      </dgm:t>
    </dgm:pt>
    <dgm:pt modelId="{8232E1BB-33E7-4309-A7C3-E34556FD3E75}" type="sibTrans" cxnId="{97AA055D-04F1-42B6-A330-31481E9BFB63}">
      <dgm:prSet/>
      <dgm:spPr/>
      <dgm:t>
        <a:bodyPr/>
        <a:lstStyle/>
        <a:p>
          <a:endParaRPr lang="en-US"/>
        </a:p>
      </dgm:t>
    </dgm:pt>
    <dgm:pt modelId="{7DC40849-6B0A-4216-8452-D456210A67DA}">
      <dgm:prSet/>
      <dgm:spPr/>
      <dgm:t>
        <a:bodyPr/>
        <a:lstStyle/>
        <a:p>
          <a:pPr>
            <a:lnSpc>
              <a:spcPct val="100000"/>
            </a:lnSpc>
            <a:buNone/>
          </a:pPr>
          <a:r>
            <a:rPr lang="en-US" dirty="0"/>
            <a:t>Contact the ECHO team</a:t>
          </a:r>
        </a:p>
        <a:p>
          <a:pPr>
            <a:lnSpc>
              <a:spcPct val="100000"/>
            </a:lnSpc>
            <a:buFont typeface="Arial" panose="020B0604020202020204" pitchFamily="34" charset="0"/>
            <a:buChar char="•"/>
          </a:pPr>
          <a:r>
            <a:rPr lang="en-US" dirty="0"/>
            <a:t>David Stephens, </a:t>
          </a:r>
          <a:r>
            <a:rPr lang="en-US" dirty="0">
              <a:hlinkClick xmlns:r="http://schemas.openxmlformats.org/officeDocument/2006/relationships" r:id="rId1"/>
            </a:rPr>
            <a:t>dstephens@npaihb.org</a:t>
          </a:r>
          <a:endParaRPr lang="en-US" dirty="0"/>
        </a:p>
        <a:p>
          <a:pPr>
            <a:lnSpc>
              <a:spcPct val="100000"/>
            </a:lnSpc>
            <a:buFont typeface="Arial" panose="020B0604020202020204" pitchFamily="34" charset="0"/>
            <a:buChar char="•"/>
          </a:pPr>
          <a:endParaRPr lang="en-US" dirty="0"/>
        </a:p>
      </dgm:t>
    </dgm:pt>
    <dgm:pt modelId="{F5DBD8DD-AB7D-4A18-A518-4B28F52EEE0B}" type="parTrans" cxnId="{DBA02FBD-33B7-488D-843B-A01C0115EE7B}">
      <dgm:prSet/>
      <dgm:spPr/>
      <dgm:t>
        <a:bodyPr/>
        <a:lstStyle/>
        <a:p>
          <a:endParaRPr lang="en-US"/>
        </a:p>
      </dgm:t>
    </dgm:pt>
    <dgm:pt modelId="{11BC11E9-6387-460F-97E1-ACF80CF37DBA}" type="sibTrans" cxnId="{DBA02FBD-33B7-488D-843B-A01C0115EE7B}">
      <dgm:prSet/>
      <dgm:spPr/>
      <dgm:t>
        <a:bodyPr/>
        <a:lstStyle/>
        <a:p>
          <a:endParaRPr lang="en-US"/>
        </a:p>
      </dgm:t>
    </dgm:pt>
    <dgm:pt modelId="{6E3DD1B3-9663-4276-A22E-DDBE297484D2}" type="pres">
      <dgm:prSet presAssocID="{D4EAE7A4-DFF8-4C2B-8AB6-671D98B34131}" presName="root" presStyleCnt="0">
        <dgm:presLayoutVars>
          <dgm:dir/>
          <dgm:resizeHandles val="exact"/>
        </dgm:presLayoutVars>
      </dgm:prSet>
      <dgm:spPr/>
      <dgm:t>
        <a:bodyPr/>
        <a:lstStyle/>
        <a:p>
          <a:endParaRPr lang="en-US"/>
        </a:p>
      </dgm:t>
    </dgm:pt>
    <dgm:pt modelId="{C0F86218-3CC6-41B7-9710-CD39ED157CCD}" type="pres">
      <dgm:prSet presAssocID="{5B1F95F7-8AD9-49C9-B921-BCE4ABB8D3A1}" presName="compNode" presStyleCnt="0"/>
      <dgm:spPr/>
    </dgm:pt>
    <dgm:pt modelId="{52BC6615-9093-4505-8066-4205D6C624BA}" type="pres">
      <dgm:prSet presAssocID="{5B1F95F7-8AD9-49C9-B921-BCE4ABB8D3A1}"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a:blipFill>
        <a:ln>
          <a:noFill/>
        </a:ln>
      </dgm:spPr>
      <dgm:extLst>
        <a:ext uri="{E40237B7-FDA0-4F09-8148-C483321AD2D9}">
          <dgm14:cNvPr xmlns:dgm14="http://schemas.microsoft.com/office/drawing/2010/diagram" id="0" name="" descr="Checkmark"/>
        </a:ext>
      </dgm:extLst>
    </dgm:pt>
    <dgm:pt modelId="{3E2D554C-9742-438A-B6BD-4F54859ED2FF}" type="pres">
      <dgm:prSet presAssocID="{5B1F95F7-8AD9-49C9-B921-BCE4ABB8D3A1}" presName="iconSpace" presStyleCnt="0"/>
      <dgm:spPr/>
    </dgm:pt>
    <dgm:pt modelId="{8DADC679-B00B-4B3D-9942-4D31D097064D}" type="pres">
      <dgm:prSet presAssocID="{5B1F95F7-8AD9-49C9-B921-BCE4ABB8D3A1}" presName="parTx" presStyleLbl="revTx" presStyleIdx="0" presStyleCnt="4">
        <dgm:presLayoutVars>
          <dgm:chMax val="0"/>
          <dgm:chPref val="0"/>
        </dgm:presLayoutVars>
      </dgm:prSet>
      <dgm:spPr/>
      <dgm:t>
        <a:bodyPr/>
        <a:lstStyle/>
        <a:p>
          <a:endParaRPr lang="en-US"/>
        </a:p>
      </dgm:t>
    </dgm:pt>
    <dgm:pt modelId="{ACB9F9CB-CC66-4CE1-BC35-AD3337141736}" type="pres">
      <dgm:prSet presAssocID="{5B1F95F7-8AD9-49C9-B921-BCE4ABB8D3A1}" presName="txSpace" presStyleCnt="0"/>
      <dgm:spPr/>
    </dgm:pt>
    <dgm:pt modelId="{9A93FA8E-7FCE-4ABD-9AB9-37167F2ADB85}" type="pres">
      <dgm:prSet presAssocID="{5B1F95F7-8AD9-49C9-B921-BCE4ABB8D3A1}" presName="desTx" presStyleLbl="revTx" presStyleIdx="1" presStyleCnt="4">
        <dgm:presLayoutVars/>
      </dgm:prSet>
      <dgm:spPr/>
      <dgm:t>
        <a:bodyPr/>
        <a:lstStyle/>
        <a:p>
          <a:endParaRPr lang="en-US"/>
        </a:p>
      </dgm:t>
    </dgm:pt>
    <dgm:pt modelId="{948DB645-657E-4F49-8518-BF37B2ECD99E}" type="pres">
      <dgm:prSet presAssocID="{A118A95B-6246-435A-A163-6DB01168C14D}" presName="sibTrans" presStyleCnt="0"/>
      <dgm:spPr/>
    </dgm:pt>
    <dgm:pt modelId="{37F4BE35-0E25-440D-80BE-B14AC01FA2B5}" type="pres">
      <dgm:prSet presAssocID="{E9F5C2FF-EFE1-4D9A-93AB-9EF82B049183}" presName="compNode" presStyleCnt="0"/>
      <dgm:spPr/>
    </dgm:pt>
    <dgm:pt modelId="{162EED8B-7F75-408A-9DC3-CE1C3ECED690}" type="pres">
      <dgm:prSet presAssocID="{E9F5C2FF-EFE1-4D9A-93AB-9EF82B049183}"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a:blipFill>
        <a:ln>
          <a:noFill/>
        </a:ln>
      </dgm:spPr>
      <dgm:extLst>
        <a:ext uri="{E40237B7-FDA0-4F09-8148-C483321AD2D9}">
          <dgm14:cNvPr xmlns:dgm14="http://schemas.microsoft.com/office/drawing/2010/diagram" id="0" name="" descr="Marker"/>
        </a:ext>
      </dgm:extLst>
    </dgm:pt>
    <dgm:pt modelId="{03A2A355-AF2C-49FF-AF9E-6384C073AA14}" type="pres">
      <dgm:prSet presAssocID="{E9F5C2FF-EFE1-4D9A-93AB-9EF82B049183}" presName="iconSpace" presStyleCnt="0"/>
      <dgm:spPr/>
    </dgm:pt>
    <dgm:pt modelId="{8634FB5D-56C7-4AA0-97A1-17BA59A60D9B}" type="pres">
      <dgm:prSet presAssocID="{E9F5C2FF-EFE1-4D9A-93AB-9EF82B049183}" presName="parTx" presStyleLbl="revTx" presStyleIdx="2" presStyleCnt="4">
        <dgm:presLayoutVars>
          <dgm:chMax val="0"/>
          <dgm:chPref val="0"/>
        </dgm:presLayoutVars>
      </dgm:prSet>
      <dgm:spPr/>
      <dgm:t>
        <a:bodyPr/>
        <a:lstStyle/>
        <a:p>
          <a:endParaRPr lang="en-US"/>
        </a:p>
      </dgm:t>
    </dgm:pt>
    <dgm:pt modelId="{64E4BF97-BEE8-4422-A449-39600280C22F}" type="pres">
      <dgm:prSet presAssocID="{E9F5C2FF-EFE1-4D9A-93AB-9EF82B049183}" presName="txSpace" presStyleCnt="0"/>
      <dgm:spPr/>
    </dgm:pt>
    <dgm:pt modelId="{78E4738D-9E64-4DA3-8019-F9F434C56D5C}" type="pres">
      <dgm:prSet presAssocID="{E9F5C2FF-EFE1-4D9A-93AB-9EF82B049183}" presName="desTx" presStyleLbl="revTx" presStyleIdx="3" presStyleCnt="4">
        <dgm:presLayoutVars/>
      </dgm:prSet>
      <dgm:spPr/>
      <dgm:t>
        <a:bodyPr/>
        <a:lstStyle/>
        <a:p>
          <a:endParaRPr lang="en-US"/>
        </a:p>
      </dgm:t>
    </dgm:pt>
  </dgm:ptLst>
  <dgm:cxnLst>
    <dgm:cxn modelId="{9A3D7036-9AE4-C142-B116-2BE3C065C8AD}" type="presOf" srcId="{4FEFA088-A1D5-4241-AF91-72586B65DD22}" destId="{9A93FA8E-7FCE-4ABD-9AB9-37167F2ADB85}" srcOrd="0" destOrd="0" presId="urn:microsoft.com/office/officeart/2018/2/layout/IconLabelDescriptionList"/>
    <dgm:cxn modelId="{5B2331D8-FC80-42F1-979C-41E3985CD956}" srcId="{5B1F95F7-8AD9-49C9-B921-BCE4ABB8D3A1}" destId="{3ABBC581-7967-4439-90DD-5198D33B47C9}" srcOrd="1" destOrd="0" parTransId="{EE02B230-8E8C-4A1D-915A-B3BF299F3C94}" sibTransId="{5C85EDD1-FD3D-49BC-A05B-D0C2D67965D8}"/>
    <dgm:cxn modelId="{DB6BCF43-3D6E-4C59-916A-75305DF068A9}" srcId="{5B1F95F7-8AD9-49C9-B921-BCE4ABB8D3A1}" destId="{6B9648AC-F2CC-4435-A91F-97564A3B9EC9}" srcOrd="2" destOrd="0" parTransId="{4604C358-9BF8-4613-9262-4BB07B104356}" sibTransId="{20BF29E9-161E-4B64-A6E7-BEC0CB038414}"/>
    <dgm:cxn modelId="{DBA02FBD-33B7-488D-843B-A01C0115EE7B}" srcId="{E9F5C2FF-EFE1-4D9A-93AB-9EF82B049183}" destId="{7DC40849-6B0A-4216-8452-D456210A67DA}" srcOrd="0" destOrd="0" parTransId="{F5DBD8DD-AB7D-4A18-A518-4B28F52EEE0B}" sibTransId="{11BC11E9-6387-460F-97E1-ACF80CF37DBA}"/>
    <dgm:cxn modelId="{0274FF4E-7700-2E4B-915A-48E02EE5344B}" type="presOf" srcId="{7DC40849-6B0A-4216-8452-D456210A67DA}" destId="{78E4738D-9E64-4DA3-8019-F9F434C56D5C}" srcOrd="0" destOrd="0" presId="urn:microsoft.com/office/officeart/2018/2/layout/IconLabelDescriptionList"/>
    <dgm:cxn modelId="{F2212380-D80B-724F-B066-30B25ADE60C3}" type="presOf" srcId="{D4EAE7A4-DFF8-4C2B-8AB6-671D98B34131}" destId="{6E3DD1B3-9663-4276-A22E-DDBE297484D2}" srcOrd="0" destOrd="0" presId="urn:microsoft.com/office/officeart/2018/2/layout/IconLabelDescriptionList"/>
    <dgm:cxn modelId="{0DAAE573-A822-4C1C-A85E-372EBC4892EB}" srcId="{5B1F95F7-8AD9-49C9-B921-BCE4ABB8D3A1}" destId="{4FEFA088-A1D5-4241-AF91-72586B65DD22}" srcOrd="0" destOrd="0" parTransId="{3B2B3E03-B9AD-40F2-B0B1-6A596D2AC7E7}" sibTransId="{FA2879B9-28BF-4B80-9970-AB3D48350893}"/>
    <dgm:cxn modelId="{97AA055D-04F1-42B6-A330-31481E9BFB63}" srcId="{D4EAE7A4-DFF8-4C2B-8AB6-671D98B34131}" destId="{E9F5C2FF-EFE1-4D9A-93AB-9EF82B049183}" srcOrd="1" destOrd="0" parTransId="{5C8F5AC3-CA9A-4190-8B4E-950E6F3CA97D}" sibTransId="{8232E1BB-33E7-4309-A7C3-E34556FD3E75}"/>
    <dgm:cxn modelId="{296EEAD4-424D-9841-A6DF-359B6A9496E9}" type="presOf" srcId="{5B1F95F7-8AD9-49C9-B921-BCE4ABB8D3A1}" destId="{8DADC679-B00B-4B3D-9942-4D31D097064D}" srcOrd="0" destOrd="0" presId="urn:microsoft.com/office/officeart/2018/2/layout/IconLabelDescriptionList"/>
    <dgm:cxn modelId="{00D70BE2-333F-5D4C-BE1C-ADA1E7522C00}" type="presOf" srcId="{E9F5C2FF-EFE1-4D9A-93AB-9EF82B049183}" destId="{8634FB5D-56C7-4AA0-97A1-17BA59A60D9B}" srcOrd="0" destOrd="0" presId="urn:microsoft.com/office/officeart/2018/2/layout/IconLabelDescriptionList"/>
    <dgm:cxn modelId="{9E4DF73F-5973-814F-9C62-C45B20AC18EF}" type="presOf" srcId="{3ABBC581-7967-4439-90DD-5198D33B47C9}" destId="{9A93FA8E-7FCE-4ABD-9AB9-37167F2ADB85}" srcOrd="0" destOrd="1" presId="urn:microsoft.com/office/officeart/2018/2/layout/IconLabelDescriptionList"/>
    <dgm:cxn modelId="{228D63C8-A405-4E6D-9118-9E87CC1EE9B6}" srcId="{D4EAE7A4-DFF8-4C2B-8AB6-671D98B34131}" destId="{5B1F95F7-8AD9-49C9-B921-BCE4ABB8D3A1}" srcOrd="0" destOrd="0" parTransId="{D45E91D8-7B62-4CD3-AE6D-6C2698E0B097}" sibTransId="{A118A95B-6246-435A-A163-6DB01168C14D}"/>
    <dgm:cxn modelId="{D5C63F2B-A420-5D46-B5C1-951CF6B2CA71}" type="presOf" srcId="{6B9648AC-F2CC-4435-A91F-97564A3B9EC9}" destId="{9A93FA8E-7FCE-4ABD-9AB9-37167F2ADB85}" srcOrd="0" destOrd="2" presId="urn:microsoft.com/office/officeart/2018/2/layout/IconLabelDescriptionList"/>
    <dgm:cxn modelId="{C3BC2537-3DA2-B34F-959B-1DBAA508FEDA}" type="presParOf" srcId="{6E3DD1B3-9663-4276-A22E-DDBE297484D2}" destId="{C0F86218-3CC6-41B7-9710-CD39ED157CCD}" srcOrd="0" destOrd="0" presId="urn:microsoft.com/office/officeart/2018/2/layout/IconLabelDescriptionList"/>
    <dgm:cxn modelId="{1715AA81-9CA8-D941-88C7-65F5A23ABBC6}" type="presParOf" srcId="{C0F86218-3CC6-41B7-9710-CD39ED157CCD}" destId="{52BC6615-9093-4505-8066-4205D6C624BA}" srcOrd="0" destOrd="0" presId="urn:microsoft.com/office/officeart/2018/2/layout/IconLabelDescriptionList"/>
    <dgm:cxn modelId="{FD2AAB6F-C395-FD46-BF5F-0D755D3233FE}" type="presParOf" srcId="{C0F86218-3CC6-41B7-9710-CD39ED157CCD}" destId="{3E2D554C-9742-438A-B6BD-4F54859ED2FF}" srcOrd="1" destOrd="0" presId="urn:microsoft.com/office/officeart/2018/2/layout/IconLabelDescriptionList"/>
    <dgm:cxn modelId="{F79F508F-D8A9-4B4A-A113-70F1DB933320}" type="presParOf" srcId="{C0F86218-3CC6-41B7-9710-CD39ED157CCD}" destId="{8DADC679-B00B-4B3D-9942-4D31D097064D}" srcOrd="2" destOrd="0" presId="urn:microsoft.com/office/officeart/2018/2/layout/IconLabelDescriptionList"/>
    <dgm:cxn modelId="{AE808A98-8553-6D41-B65C-5C8D7622A5FD}" type="presParOf" srcId="{C0F86218-3CC6-41B7-9710-CD39ED157CCD}" destId="{ACB9F9CB-CC66-4CE1-BC35-AD3337141736}" srcOrd="3" destOrd="0" presId="urn:microsoft.com/office/officeart/2018/2/layout/IconLabelDescriptionList"/>
    <dgm:cxn modelId="{381D4780-4857-6F41-8284-D4CD6A8C7B93}" type="presParOf" srcId="{C0F86218-3CC6-41B7-9710-CD39ED157CCD}" destId="{9A93FA8E-7FCE-4ABD-9AB9-37167F2ADB85}" srcOrd="4" destOrd="0" presId="urn:microsoft.com/office/officeart/2018/2/layout/IconLabelDescriptionList"/>
    <dgm:cxn modelId="{23516D3B-7AC0-0A44-AE38-6A40098AF2B7}" type="presParOf" srcId="{6E3DD1B3-9663-4276-A22E-DDBE297484D2}" destId="{948DB645-657E-4F49-8518-BF37B2ECD99E}" srcOrd="1" destOrd="0" presId="urn:microsoft.com/office/officeart/2018/2/layout/IconLabelDescriptionList"/>
    <dgm:cxn modelId="{0C88A2DE-6C6B-8C40-AA8B-3C3CCD05F8ED}" type="presParOf" srcId="{6E3DD1B3-9663-4276-A22E-DDBE297484D2}" destId="{37F4BE35-0E25-440D-80BE-B14AC01FA2B5}" srcOrd="2" destOrd="0" presId="urn:microsoft.com/office/officeart/2018/2/layout/IconLabelDescriptionList"/>
    <dgm:cxn modelId="{FF3FD12D-03CC-8841-8283-9779DAE62711}" type="presParOf" srcId="{37F4BE35-0E25-440D-80BE-B14AC01FA2B5}" destId="{162EED8B-7F75-408A-9DC3-CE1C3ECED690}" srcOrd="0" destOrd="0" presId="urn:microsoft.com/office/officeart/2018/2/layout/IconLabelDescriptionList"/>
    <dgm:cxn modelId="{80698A32-2BB8-304C-B46A-CFA3D2A91E37}" type="presParOf" srcId="{37F4BE35-0E25-440D-80BE-B14AC01FA2B5}" destId="{03A2A355-AF2C-49FF-AF9E-6384C073AA14}" srcOrd="1" destOrd="0" presId="urn:microsoft.com/office/officeart/2018/2/layout/IconLabelDescriptionList"/>
    <dgm:cxn modelId="{5CF0EE06-0E6D-9147-8F86-6F8A2025158F}" type="presParOf" srcId="{37F4BE35-0E25-440D-80BE-B14AC01FA2B5}" destId="{8634FB5D-56C7-4AA0-97A1-17BA59A60D9B}" srcOrd="2" destOrd="0" presId="urn:microsoft.com/office/officeart/2018/2/layout/IconLabelDescriptionList"/>
    <dgm:cxn modelId="{1738483F-2D9E-2A49-A144-55CB62F9DDA3}" type="presParOf" srcId="{37F4BE35-0E25-440D-80BE-B14AC01FA2B5}" destId="{64E4BF97-BEE8-4422-A449-39600280C22F}" srcOrd="3" destOrd="0" presId="urn:microsoft.com/office/officeart/2018/2/layout/IconLabelDescriptionList"/>
    <dgm:cxn modelId="{78A29FED-1168-DA44-B473-CBE16883AB4D}" type="presParOf" srcId="{37F4BE35-0E25-440D-80BE-B14AC01FA2B5}" destId="{78E4738D-9E64-4DA3-8019-F9F434C56D5C}"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BC6615-9093-4505-8066-4205D6C624BA}">
      <dsp:nvSpPr>
        <dsp:cNvPr id="0" name=""/>
        <dsp:cNvSpPr/>
      </dsp:nvSpPr>
      <dsp:spPr>
        <a:xfrm>
          <a:off x="1203489" y="328010"/>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DADC679-B00B-4B3D-9942-4D31D097064D}">
      <dsp:nvSpPr>
        <dsp:cNvPr id="0" name=""/>
        <dsp:cNvSpPr/>
      </dsp:nvSpPr>
      <dsp:spPr>
        <a:xfrm>
          <a:off x="1203489" y="2006581"/>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1600200">
            <a:lnSpc>
              <a:spcPct val="100000"/>
            </a:lnSpc>
            <a:spcBef>
              <a:spcPct val="0"/>
            </a:spcBef>
            <a:spcAft>
              <a:spcPct val="35000"/>
            </a:spcAft>
            <a:defRPr b="1"/>
          </a:pPr>
          <a:r>
            <a:rPr lang="en-US" sz="3600" kern="1200"/>
            <a:t>Upcoming Trainings:</a:t>
          </a:r>
        </a:p>
      </dsp:txBody>
      <dsp:txXfrm>
        <a:off x="1203489" y="2006581"/>
        <a:ext cx="4320000" cy="648000"/>
      </dsp:txXfrm>
    </dsp:sp>
    <dsp:sp modelId="{9A93FA8E-7FCE-4ABD-9AB9-37167F2ADB85}">
      <dsp:nvSpPr>
        <dsp:cNvPr id="0" name=""/>
        <dsp:cNvSpPr/>
      </dsp:nvSpPr>
      <dsp:spPr>
        <a:xfrm>
          <a:off x="1203489" y="2732056"/>
          <a:ext cx="4320000" cy="1469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89000">
            <a:lnSpc>
              <a:spcPct val="100000"/>
            </a:lnSpc>
            <a:spcBef>
              <a:spcPct val="0"/>
            </a:spcBef>
            <a:spcAft>
              <a:spcPct val="35000"/>
            </a:spcAft>
          </a:pPr>
          <a:r>
            <a:rPr lang="en-US" sz="2000" b="0" i="0" u="none" kern="1200" dirty="0"/>
            <a:t>Swinomish, WA</a:t>
          </a:r>
          <a:r>
            <a:rPr lang="en-US" sz="2000" kern="1200" dirty="0"/>
            <a:t> – Feb 19-20 &amp; March 16-17</a:t>
          </a:r>
        </a:p>
        <a:p>
          <a:pPr lvl="0" algn="l" defTabSz="889000">
            <a:lnSpc>
              <a:spcPct val="100000"/>
            </a:lnSpc>
            <a:spcBef>
              <a:spcPct val="0"/>
            </a:spcBef>
            <a:spcAft>
              <a:spcPct val="35000"/>
            </a:spcAft>
          </a:pPr>
          <a:r>
            <a:rPr lang="en-US" sz="2000" kern="1200" dirty="0"/>
            <a:t>Portland, ME – March 24-26 </a:t>
          </a:r>
        </a:p>
        <a:p>
          <a:pPr lvl="0" algn="l" defTabSz="889000">
            <a:lnSpc>
              <a:spcPct val="100000"/>
            </a:lnSpc>
            <a:spcBef>
              <a:spcPct val="0"/>
            </a:spcBef>
            <a:spcAft>
              <a:spcPct val="35000"/>
            </a:spcAft>
          </a:pPr>
          <a:r>
            <a:rPr lang="en-US" sz="2000" kern="1200" dirty="0"/>
            <a:t>Billings, MT – April 29-30</a:t>
          </a:r>
        </a:p>
      </dsp:txBody>
      <dsp:txXfrm>
        <a:off x="1203489" y="2732056"/>
        <a:ext cx="4320000" cy="1469701"/>
      </dsp:txXfrm>
    </dsp:sp>
    <dsp:sp modelId="{162EED8B-7F75-408A-9DC3-CE1C3ECED690}">
      <dsp:nvSpPr>
        <dsp:cNvPr id="0" name=""/>
        <dsp:cNvSpPr/>
      </dsp:nvSpPr>
      <dsp:spPr>
        <a:xfrm>
          <a:off x="6279489" y="328010"/>
          <a:ext cx="1512000" cy="151200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634FB5D-56C7-4AA0-97A1-17BA59A60D9B}">
      <dsp:nvSpPr>
        <dsp:cNvPr id="0" name=""/>
        <dsp:cNvSpPr/>
      </dsp:nvSpPr>
      <dsp:spPr>
        <a:xfrm>
          <a:off x="6279489" y="2006581"/>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1600200">
            <a:lnSpc>
              <a:spcPct val="100000"/>
            </a:lnSpc>
            <a:spcBef>
              <a:spcPct val="0"/>
            </a:spcBef>
            <a:spcAft>
              <a:spcPct val="35000"/>
            </a:spcAft>
            <a:defRPr b="1"/>
          </a:pPr>
          <a:r>
            <a:rPr lang="en-US" sz="3600" kern="1200" dirty="0"/>
            <a:t>Host a Training:</a:t>
          </a:r>
        </a:p>
      </dsp:txBody>
      <dsp:txXfrm>
        <a:off x="6279489" y="2006581"/>
        <a:ext cx="4320000" cy="648000"/>
      </dsp:txXfrm>
    </dsp:sp>
    <dsp:sp modelId="{78E4738D-9E64-4DA3-8019-F9F434C56D5C}">
      <dsp:nvSpPr>
        <dsp:cNvPr id="0" name=""/>
        <dsp:cNvSpPr/>
      </dsp:nvSpPr>
      <dsp:spPr>
        <a:xfrm>
          <a:off x="6279489" y="2732056"/>
          <a:ext cx="4320000" cy="1469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89000">
            <a:lnSpc>
              <a:spcPct val="100000"/>
            </a:lnSpc>
            <a:spcBef>
              <a:spcPct val="0"/>
            </a:spcBef>
            <a:spcAft>
              <a:spcPct val="35000"/>
            </a:spcAft>
            <a:buNone/>
          </a:pPr>
          <a:r>
            <a:rPr lang="en-US" sz="2000" kern="1200" dirty="0"/>
            <a:t>Contact the ECHO team</a:t>
          </a:r>
        </a:p>
        <a:p>
          <a:pPr lvl="0" algn="l" defTabSz="889000">
            <a:lnSpc>
              <a:spcPct val="100000"/>
            </a:lnSpc>
            <a:spcBef>
              <a:spcPct val="0"/>
            </a:spcBef>
            <a:spcAft>
              <a:spcPct val="35000"/>
            </a:spcAft>
            <a:buFont typeface="Arial" panose="020B0604020202020204" pitchFamily="34" charset="0"/>
            <a:buChar char="•"/>
          </a:pPr>
          <a:r>
            <a:rPr lang="en-US" sz="2000" kern="1200" dirty="0"/>
            <a:t>David Stephens, </a:t>
          </a:r>
          <a:r>
            <a:rPr lang="en-US" sz="2000" kern="1200" dirty="0">
              <a:hlinkClick xmlns:r="http://schemas.openxmlformats.org/officeDocument/2006/relationships" r:id="rId6"/>
            </a:rPr>
            <a:t>dstephens@npaihb.org</a:t>
          </a:r>
          <a:endParaRPr lang="en-US" sz="2000" kern="1200" dirty="0"/>
        </a:p>
        <a:p>
          <a:pPr lvl="0" algn="l" defTabSz="889000">
            <a:lnSpc>
              <a:spcPct val="100000"/>
            </a:lnSpc>
            <a:spcBef>
              <a:spcPct val="0"/>
            </a:spcBef>
            <a:spcAft>
              <a:spcPct val="35000"/>
            </a:spcAft>
            <a:buFont typeface="Arial" panose="020B0604020202020204" pitchFamily="34" charset="0"/>
            <a:buChar char="•"/>
          </a:pPr>
          <a:endParaRPr lang="en-US" sz="2000" kern="1200" dirty="0"/>
        </a:p>
      </dsp:txBody>
      <dsp:txXfrm>
        <a:off x="6279489" y="2732056"/>
        <a:ext cx="4320000" cy="1469701"/>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ECC1A3-8B06-CE47-9661-3AF9B0BAD347}" type="datetimeFigureOut">
              <a:rPr lang="en-US" smtClean="0"/>
              <a:t>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2E17C-EC01-0A49-82A3-93BBC69D5232}" type="slidenum">
              <a:rPr lang="en-US" smtClean="0"/>
              <a:t>‹#›</a:t>
            </a:fld>
            <a:endParaRPr lang="en-US"/>
          </a:p>
        </p:txBody>
      </p:sp>
    </p:spTree>
    <p:extLst>
      <p:ext uri="{BB962C8B-B14F-4D97-AF65-F5344CB8AC3E}">
        <p14:creationId xmlns:p14="http://schemas.microsoft.com/office/powerpoint/2010/main" val="2791807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deal with structural disaggregation of necessary OUD treatment components in the Indian Healthcare system, and provide tribes and clinicians with comprehensive information to do more for our patients and system, the Northwest Portland Area Indian Health Board aims to address the opioid crisis in tribal communities by increasing capacity to address the complex factors associated with a comprehensive opioid response, including:”</a:t>
            </a:r>
          </a:p>
        </p:txBody>
      </p:sp>
      <p:sp>
        <p:nvSpPr>
          <p:cNvPr id="4" name="Slide Number Placeholder 3"/>
          <p:cNvSpPr>
            <a:spLocks noGrp="1"/>
          </p:cNvSpPr>
          <p:nvPr>
            <p:ph type="sldNum" sz="quarter" idx="10"/>
          </p:nvPr>
        </p:nvSpPr>
        <p:spPr/>
        <p:txBody>
          <a:bodyPr/>
          <a:lstStyle/>
          <a:p>
            <a:fld id="{F5758C7D-059A-4BB2-82AA-BBC1E8AF7958}" type="slidenum">
              <a:rPr lang="en-US" smtClean="0"/>
              <a:t>3</a:t>
            </a:fld>
            <a:endParaRPr lang="en-US"/>
          </a:p>
        </p:txBody>
      </p:sp>
    </p:spTree>
    <p:extLst>
      <p:ext uri="{BB962C8B-B14F-4D97-AF65-F5344CB8AC3E}">
        <p14:creationId xmlns:p14="http://schemas.microsoft.com/office/powerpoint/2010/main" val="1015306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Mortality related to opioid, other substances</a:t>
            </a:r>
            <a:r>
              <a:rPr lang="en-US"/>
              <a:t>, alcohol, poly</a:t>
            </a:r>
            <a:endParaRPr lang="en-US" dirty="0"/>
          </a:p>
        </p:txBody>
      </p:sp>
      <p:sp>
        <p:nvSpPr>
          <p:cNvPr id="4" name="Slide Number Placeholder 3"/>
          <p:cNvSpPr>
            <a:spLocks noGrp="1"/>
          </p:cNvSpPr>
          <p:nvPr>
            <p:ph type="sldNum" sz="quarter" idx="5"/>
          </p:nvPr>
        </p:nvSpPr>
        <p:spPr/>
        <p:txBody>
          <a:bodyPr/>
          <a:lstStyle/>
          <a:p>
            <a:fld id="{2E4ACF02-9F70-4FB7-8B4B-8397528046AE}" type="slidenum">
              <a:rPr lang="en-US" smtClean="0"/>
              <a:t>14</a:t>
            </a:fld>
            <a:endParaRPr lang="en-US"/>
          </a:p>
        </p:txBody>
      </p:sp>
    </p:spTree>
    <p:extLst>
      <p:ext uri="{BB962C8B-B14F-4D97-AF65-F5344CB8AC3E}">
        <p14:creationId xmlns:p14="http://schemas.microsoft.com/office/powerpoint/2010/main" val="1308342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me. It is literally my job. </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2E4ACF02-9F70-4FB7-8B4B-8397528046AE}" type="slidenum">
              <a:rPr lang="en-US" smtClean="0"/>
              <a:t>15</a:t>
            </a:fld>
            <a:endParaRPr lang="en-US"/>
          </a:p>
        </p:txBody>
      </p:sp>
    </p:spTree>
    <p:extLst>
      <p:ext uri="{BB962C8B-B14F-4D97-AF65-F5344CB8AC3E}">
        <p14:creationId xmlns:p14="http://schemas.microsoft.com/office/powerpoint/2010/main" val="1698732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objectives include expanding MAT services to at least 60 clinics, providing DATA 2000 training to at least 75 clinicians, and to provide consultation to at least 175 AI/AN patients. </a:t>
            </a:r>
          </a:p>
        </p:txBody>
      </p:sp>
      <p:sp>
        <p:nvSpPr>
          <p:cNvPr id="4" name="Slide Number Placeholder 3"/>
          <p:cNvSpPr>
            <a:spLocks noGrp="1"/>
          </p:cNvSpPr>
          <p:nvPr>
            <p:ph type="sldNum" sz="quarter" idx="10"/>
          </p:nvPr>
        </p:nvSpPr>
        <p:spPr/>
        <p:txBody>
          <a:bodyPr/>
          <a:lstStyle/>
          <a:p>
            <a:fld id="{F5758C7D-059A-4BB2-82AA-BBC1E8AF7958}" type="slidenum">
              <a:rPr lang="en-US" smtClean="0"/>
              <a:t>16</a:t>
            </a:fld>
            <a:endParaRPr lang="en-US"/>
          </a:p>
        </p:txBody>
      </p:sp>
    </p:spTree>
    <p:extLst>
      <p:ext uri="{BB962C8B-B14F-4D97-AF65-F5344CB8AC3E}">
        <p14:creationId xmlns:p14="http://schemas.microsoft.com/office/powerpoint/2010/main" val="1303185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Project ECHO (Extension for Community Healthcare Outcomes) is a collaborative model of medical education and care management that enables clinicians (regardless of where they live) to provide better care to more people, right where they live.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ECHO model</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does not actually “provide” care to patients. Instead, it increases access to specialty treatment in rural and underserved areas by providing front-line clinicians with the knowledge and support they need to manage patients with complex conditions such as: hepatitis C, HIV, tuberculosis, chronic pain, endocrinology, behavioral health disorders, and many others.  It does this by engaging clinicians in a continuous learning system and partnering them with specialist mentors</a:t>
            </a:r>
            <a:r>
              <a:rPr lang="en-US" sz="1200" b="0" i="0" kern="1200" baseline="0" dirty="0">
                <a:solidFill>
                  <a:schemeClr val="tx1"/>
                </a:solidFill>
                <a:effectLst/>
                <a:latin typeface="+mn-lt"/>
                <a:ea typeface="+mn-ea"/>
                <a:cs typeface="+mn-cs"/>
              </a:rPr>
              <a:t> and colleagues</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3D5CEDF1-D8EB-5844-A36B-4DD2B2D2EA23}" type="slidenum">
              <a:rPr lang="en-US" smtClean="0"/>
              <a:t>17</a:t>
            </a:fld>
            <a:endParaRPr lang="en-US"/>
          </a:p>
        </p:txBody>
      </p:sp>
    </p:spTree>
    <p:extLst>
      <p:ext uri="{BB962C8B-B14F-4D97-AF65-F5344CB8AC3E}">
        <p14:creationId xmlns:p14="http://schemas.microsoft.com/office/powerpoint/2010/main" val="3029947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risk of AI/AN maternal substance use (MSU)-related delivery hospitalizations was </a:t>
            </a:r>
            <a:r>
              <a:rPr lang="en-US" b="1" dirty="0">
                <a:solidFill>
                  <a:schemeClr val="accent5"/>
                </a:solidFill>
              </a:rPr>
              <a:t>3 times </a:t>
            </a:r>
            <a:r>
              <a:rPr lang="en-US" dirty="0"/>
              <a:t>that of NHW during 2012—2013</a:t>
            </a:r>
          </a:p>
          <a:p>
            <a:endParaRPr lang="en-US" dirty="0"/>
          </a:p>
          <a:p>
            <a:r>
              <a:rPr lang="en-US" dirty="0"/>
              <a:t>The overall incidence rate of NAS in both states combined was 26.8 per 1,000 live births (95% CI: 23.1, 31.1) for AI/AN, and 7.9 per 1,000 live births (7.4, 8.3) for NHW.</a:t>
            </a:r>
          </a:p>
          <a:p>
            <a:r>
              <a:rPr lang="en-US" dirty="0"/>
              <a:t> </a:t>
            </a:r>
          </a:p>
          <a:p>
            <a:pPr defTabSz="933237">
              <a:defRPr/>
            </a:pPr>
            <a:endParaRPr lang="en-US" dirty="0"/>
          </a:p>
        </p:txBody>
      </p:sp>
      <p:sp>
        <p:nvSpPr>
          <p:cNvPr id="4" name="Slide Number Placeholder 3"/>
          <p:cNvSpPr>
            <a:spLocks noGrp="1"/>
          </p:cNvSpPr>
          <p:nvPr>
            <p:ph type="sldNum" sz="quarter" idx="10"/>
          </p:nvPr>
        </p:nvSpPr>
        <p:spPr/>
        <p:txBody>
          <a:bodyPr/>
          <a:lstStyle/>
          <a:p>
            <a:fld id="{2E4ACF02-9F70-4FB7-8B4B-8397528046AE}" type="slidenum">
              <a:rPr lang="en-US" smtClean="0"/>
              <a:t>21</a:t>
            </a:fld>
            <a:endParaRPr lang="en-US"/>
          </a:p>
        </p:txBody>
      </p:sp>
    </p:spTree>
    <p:extLst>
      <p:ext uri="{BB962C8B-B14F-4D97-AF65-F5344CB8AC3E}">
        <p14:creationId xmlns:p14="http://schemas.microsoft.com/office/powerpoint/2010/main" val="3013616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Stay Connected! To</a:t>
            </a:r>
            <a:r>
              <a:rPr lang="en-US" baseline="0" dirty="0"/>
              <a:t> get custom resources and tailored content for you and your area, you can join our text message service by texting HCV to 97779. We’ll also be sending out today’s slides via text.</a:t>
            </a:r>
            <a:endParaRPr lang="en-US" dirty="0"/>
          </a:p>
        </p:txBody>
      </p:sp>
      <p:sp>
        <p:nvSpPr>
          <p:cNvPr id="4" name="Slide Number Placeholder 3"/>
          <p:cNvSpPr>
            <a:spLocks noGrp="1"/>
          </p:cNvSpPr>
          <p:nvPr>
            <p:ph type="sldNum" sz="quarter" idx="10"/>
          </p:nvPr>
        </p:nvSpPr>
        <p:spPr/>
        <p:txBody>
          <a:bodyPr/>
          <a:lstStyle/>
          <a:p>
            <a:fld id="{3D5CEDF1-D8EB-5844-A36B-4DD2B2D2EA23}" type="slidenum">
              <a:rPr lang="en-US" smtClean="0"/>
              <a:t>23</a:t>
            </a:fld>
            <a:endParaRPr lang="en-US"/>
          </a:p>
        </p:txBody>
      </p:sp>
    </p:spTree>
    <p:extLst>
      <p:ext uri="{BB962C8B-B14F-4D97-AF65-F5344CB8AC3E}">
        <p14:creationId xmlns:p14="http://schemas.microsoft.com/office/powerpoint/2010/main" val="2366347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deal with structural disaggregation of necessary OUD treatment components in the Indian Healthcare system, and provide tribes and clinicians with comprehensive information to do more for our patients and system, the Northwest Portland Area Indian Health Board aims to address the opioid crisis in tribal communities by increasing capacity to address the complex factors associated with a comprehensive opioid response, including:”</a:t>
            </a:r>
          </a:p>
        </p:txBody>
      </p:sp>
      <p:sp>
        <p:nvSpPr>
          <p:cNvPr id="4" name="Slide Number Placeholder 3"/>
          <p:cNvSpPr>
            <a:spLocks noGrp="1"/>
          </p:cNvSpPr>
          <p:nvPr>
            <p:ph type="sldNum" sz="quarter" idx="10"/>
          </p:nvPr>
        </p:nvSpPr>
        <p:spPr/>
        <p:txBody>
          <a:bodyPr/>
          <a:lstStyle/>
          <a:p>
            <a:fld id="{F5758C7D-059A-4BB2-82AA-BBC1E8AF7958}" type="slidenum">
              <a:rPr lang="en-US" smtClean="0"/>
              <a:t>4</a:t>
            </a:fld>
            <a:endParaRPr lang="en-US"/>
          </a:p>
        </p:txBody>
      </p:sp>
    </p:spTree>
    <p:extLst>
      <p:ext uri="{BB962C8B-B14F-4D97-AF65-F5344CB8AC3E}">
        <p14:creationId xmlns:p14="http://schemas.microsoft.com/office/powerpoint/2010/main" val="58465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Education and Public Awareness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-Many Tribal stakeholders explained the need for community education to increase awareness and </a:t>
            </a:r>
            <a:r>
              <a:rPr lang="en-US" sz="1200" u="sng" kern="1200" dirty="0">
                <a:solidFill>
                  <a:schemeClr val="tx1"/>
                </a:solidFill>
                <a:effectLst/>
                <a:latin typeface="+mn-lt"/>
                <a:ea typeface="+mn-ea"/>
                <a:cs typeface="+mn-cs"/>
              </a:rPr>
              <a:t>acceptance of naloxone</a:t>
            </a:r>
            <a:r>
              <a:rPr lang="en-US" sz="1200" kern="1200" dirty="0">
                <a:solidFill>
                  <a:schemeClr val="tx1"/>
                </a:solidFill>
                <a:effectLst/>
                <a:latin typeface="+mn-lt"/>
                <a:ea typeface="+mn-ea"/>
                <a:cs typeface="+mn-cs"/>
              </a:rPr>
              <a:t>, due to a general resistance to many harm reduction approaches.</a:t>
            </a:r>
          </a:p>
          <a:p>
            <a:pPr lvl="0"/>
            <a:r>
              <a:rPr lang="en-US" sz="1200" kern="1200" dirty="0">
                <a:solidFill>
                  <a:schemeClr val="tx1"/>
                </a:solidFill>
                <a:effectLst/>
                <a:latin typeface="+mn-lt"/>
                <a:ea typeface="+mn-ea"/>
                <a:cs typeface="+mn-cs"/>
              </a:rPr>
              <a:t>-Several Tribal stakeholders </a:t>
            </a:r>
            <a:r>
              <a:rPr lang="en-US" sz="1200" u="sng" kern="1200" dirty="0">
                <a:solidFill>
                  <a:schemeClr val="tx1"/>
                </a:solidFill>
                <a:effectLst/>
                <a:latin typeface="+mn-lt"/>
                <a:ea typeface="+mn-ea"/>
                <a:cs typeface="+mn-cs"/>
              </a:rPr>
              <a:t>underscored the need for education about MAT to support its acceptance </a:t>
            </a:r>
            <a:r>
              <a:rPr lang="en-US" sz="1200" kern="1200" dirty="0">
                <a:solidFill>
                  <a:schemeClr val="tx1"/>
                </a:solidFill>
                <a:effectLst/>
                <a:latin typeface="+mn-lt"/>
                <a:ea typeface="+mn-ea"/>
                <a:cs typeface="+mn-cs"/>
              </a:rPr>
              <a:t>by medical care providers, Tribal elders, and the community.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Naloxone</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-Nearly 2,000 naloxone kits were purchased across 15 Tribes.</a:t>
            </a:r>
          </a:p>
          <a:p>
            <a:pPr lvl="0"/>
            <a:r>
              <a:rPr lang="en-US" sz="1200" kern="1200" dirty="0">
                <a:solidFill>
                  <a:schemeClr val="tx1"/>
                </a:solidFill>
                <a:effectLst/>
                <a:latin typeface="+mn-lt"/>
                <a:ea typeface="+mn-ea"/>
                <a:cs typeface="+mn-cs"/>
              </a:rPr>
              <a:t>-By the end of Year 1, nearly 500 naloxone kits had been distributed by 12 Tribes.</a:t>
            </a:r>
          </a:p>
          <a:p>
            <a:pPr lvl="0"/>
            <a:r>
              <a:rPr lang="en-US" sz="1200" kern="1200" dirty="0">
                <a:solidFill>
                  <a:schemeClr val="tx1"/>
                </a:solidFill>
                <a:effectLst/>
                <a:latin typeface="+mn-lt"/>
                <a:ea typeface="+mn-ea"/>
                <a:cs typeface="+mn-cs"/>
              </a:rPr>
              <a:t>-8 Tribes developed naloxone policies.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Staff Support and Workforce Development</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-14 Tribes used TOR funds to hire and support staff. A total of 29 permanent and temporary staff positions were funded in whole or in part by TOR funds, including peer mentors, counselors, clinicians, and care coordinators. </a:t>
            </a:r>
          </a:p>
          <a:p>
            <a:pPr lvl="0"/>
            <a:r>
              <a:rPr lang="en-US" sz="1200" kern="1200" dirty="0">
                <a:solidFill>
                  <a:schemeClr val="tx1"/>
                </a:solidFill>
                <a:effectLst/>
                <a:latin typeface="+mn-lt"/>
                <a:ea typeface="+mn-ea"/>
                <a:cs typeface="+mn-cs"/>
              </a:rPr>
              <a:t>-14 Tribes used TOR funds to offer workforce development opportunities to their staff, thereby increasing their local capacity for opioid prevention, treatment, and recovery services.</a:t>
            </a:r>
          </a:p>
          <a:p>
            <a:pPr lvl="0"/>
            <a:r>
              <a:rPr lang="en-US" sz="1200" kern="1200" dirty="0">
                <a:solidFill>
                  <a:schemeClr val="tx1"/>
                </a:solidFill>
                <a:effectLst/>
                <a:latin typeface="+mn-lt"/>
                <a:ea typeface="+mn-ea"/>
                <a:cs typeface="+mn-cs"/>
              </a:rPr>
              <a:t>-16 medical professionals from 6 Tribes were trained and became DATA 2000-waivered.</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82E17C-EC01-0A49-82A3-93BBC69D5232}" type="slidenum">
              <a:rPr lang="en-US" smtClean="0"/>
              <a:t>5</a:t>
            </a:fld>
            <a:endParaRPr lang="en-US"/>
          </a:p>
        </p:txBody>
      </p:sp>
    </p:spTree>
    <p:extLst>
      <p:ext uri="{BB962C8B-B14F-4D97-AF65-F5344CB8AC3E}">
        <p14:creationId xmlns:p14="http://schemas.microsoft.com/office/powerpoint/2010/main" val="3624996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READ FIRST: Prevention and Recovery Programs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Tribes used TOR funds to provide important prevention and recovery services in their communities and they placed an emphasis on the provision of culturally based programs.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--Then move on to the slide bullet points</a:t>
            </a:r>
          </a:p>
          <a:p>
            <a:endParaRPr lang="en-US" dirty="0"/>
          </a:p>
        </p:txBody>
      </p:sp>
      <p:sp>
        <p:nvSpPr>
          <p:cNvPr id="4" name="Slide Number Placeholder 3"/>
          <p:cNvSpPr>
            <a:spLocks noGrp="1"/>
          </p:cNvSpPr>
          <p:nvPr>
            <p:ph type="sldNum" sz="quarter" idx="10"/>
          </p:nvPr>
        </p:nvSpPr>
        <p:spPr/>
        <p:txBody>
          <a:bodyPr/>
          <a:lstStyle/>
          <a:p>
            <a:fld id="{FC82E17C-EC01-0A49-82A3-93BBC69D5232}" type="slidenum">
              <a:rPr lang="en-US" smtClean="0"/>
              <a:t>6</a:t>
            </a:fld>
            <a:endParaRPr lang="en-US"/>
          </a:p>
        </p:txBody>
      </p:sp>
    </p:spTree>
    <p:extLst>
      <p:ext uri="{BB962C8B-B14F-4D97-AF65-F5344CB8AC3E}">
        <p14:creationId xmlns:p14="http://schemas.microsoft.com/office/powerpoint/2010/main" val="1997183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TOR Funds</a:t>
            </a:r>
          </a:p>
        </p:txBody>
      </p:sp>
      <p:sp>
        <p:nvSpPr>
          <p:cNvPr id="4" name="Slide Number Placeholder 3"/>
          <p:cNvSpPr>
            <a:spLocks noGrp="1"/>
          </p:cNvSpPr>
          <p:nvPr>
            <p:ph type="sldNum" sz="quarter" idx="5"/>
          </p:nvPr>
        </p:nvSpPr>
        <p:spPr/>
        <p:txBody>
          <a:bodyPr/>
          <a:lstStyle/>
          <a:p>
            <a:fld id="{FC82E17C-EC01-0A49-82A3-93BBC69D5232}" type="slidenum">
              <a:rPr lang="en-US" smtClean="0"/>
              <a:t>7</a:t>
            </a:fld>
            <a:endParaRPr lang="en-US"/>
          </a:p>
        </p:txBody>
      </p:sp>
    </p:spTree>
    <p:extLst>
      <p:ext uri="{BB962C8B-B14F-4D97-AF65-F5344CB8AC3E}">
        <p14:creationId xmlns:p14="http://schemas.microsoft.com/office/powerpoint/2010/main" val="1427398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6</a:t>
            </a:r>
          </a:p>
        </p:txBody>
      </p:sp>
      <p:sp>
        <p:nvSpPr>
          <p:cNvPr id="4" name="Slide Number Placeholder 3"/>
          <p:cNvSpPr>
            <a:spLocks noGrp="1"/>
          </p:cNvSpPr>
          <p:nvPr>
            <p:ph type="sldNum" sz="quarter" idx="5"/>
          </p:nvPr>
        </p:nvSpPr>
        <p:spPr/>
        <p:txBody>
          <a:bodyPr/>
          <a:lstStyle/>
          <a:p>
            <a:fld id="{FC82E17C-EC01-0A49-82A3-93BBC69D5232}" type="slidenum">
              <a:rPr lang="en-US" smtClean="0"/>
              <a:t>8</a:t>
            </a:fld>
            <a:endParaRPr lang="en-US"/>
          </a:p>
        </p:txBody>
      </p:sp>
    </p:spTree>
    <p:extLst>
      <p:ext uri="{BB962C8B-B14F-4D97-AF65-F5344CB8AC3E}">
        <p14:creationId xmlns:p14="http://schemas.microsoft.com/office/powerpoint/2010/main" val="3843846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82E17C-EC01-0A49-82A3-93BBC69D5232}" type="slidenum">
              <a:rPr lang="en-US" smtClean="0"/>
              <a:t>10</a:t>
            </a:fld>
            <a:endParaRPr lang="en-US"/>
          </a:p>
        </p:txBody>
      </p:sp>
    </p:spTree>
    <p:extLst>
      <p:ext uri="{BB962C8B-B14F-4D97-AF65-F5344CB8AC3E}">
        <p14:creationId xmlns:p14="http://schemas.microsoft.com/office/powerpoint/2010/main" val="2713543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4ACF02-9F70-4FB7-8B4B-8397528046AE}" type="slidenum">
              <a:rPr lang="en-US" smtClean="0"/>
              <a:t>12</a:t>
            </a:fld>
            <a:endParaRPr lang="en-US"/>
          </a:p>
        </p:txBody>
      </p:sp>
    </p:spTree>
    <p:extLst>
      <p:ext uri="{BB962C8B-B14F-4D97-AF65-F5344CB8AC3E}">
        <p14:creationId xmlns:p14="http://schemas.microsoft.com/office/powerpoint/2010/main" val="1695084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82E17C-EC01-0A49-82A3-93BBC69D5232}" type="slidenum">
              <a:rPr lang="en-US" smtClean="0"/>
              <a:t>13</a:t>
            </a:fld>
            <a:endParaRPr lang="en-US"/>
          </a:p>
        </p:txBody>
      </p:sp>
    </p:spTree>
    <p:extLst>
      <p:ext uri="{BB962C8B-B14F-4D97-AF65-F5344CB8AC3E}">
        <p14:creationId xmlns:p14="http://schemas.microsoft.com/office/powerpoint/2010/main" val="3356315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C90F6-560A-9141-8F06-CC49334511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7EA0FB-E4C7-6141-BD91-094FBB4A62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FCFF63-EE4A-5B45-AEF8-D18CC007AD9B}"/>
              </a:ext>
            </a:extLst>
          </p:cNvPr>
          <p:cNvSpPr>
            <a:spLocks noGrp="1"/>
          </p:cNvSpPr>
          <p:nvPr>
            <p:ph type="dt" sz="half" idx="10"/>
          </p:nvPr>
        </p:nvSpPr>
        <p:spPr/>
        <p:txBody>
          <a:bodyPr/>
          <a:lstStyle/>
          <a:p>
            <a:fld id="{727DE331-8305-2344-8814-8E9EFF114183}" type="datetimeFigureOut">
              <a:rPr lang="en-US" smtClean="0"/>
              <a:t>1/9/2020</a:t>
            </a:fld>
            <a:endParaRPr lang="en-US"/>
          </a:p>
        </p:txBody>
      </p:sp>
      <p:sp>
        <p:nvSpPr>
          <p:cNvPr id="5" name="Footer Placeholder 4">
            <a:extLst>
              <a:ext uri="{FF2B5EF4-FFF2-40B4-BE49-F238E27FC236}">
                <a16:creationId xmlns:a16="http://schemas.microsoft.com/office/drawing/2014/main" id="{EE1B27A7-C6AC-AF4F-B659-17A27F6FAB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510577-FC63-2F44-AD37-21459EC24B32}"/>
              </a:ext>
            </a:extLst>
          </p:cNvPr>
          <p:cNvSpPr>
            <a:spLocks noGrp="1"/>
          </p:cNvSpPr>
          <p:nvPr>
            <p:ph type="sldNum" sz="quarter" idx="12"/>
          </p:nvPr>
        </p:nvSpPr>
        <p:spPr/>
        <p:txBody>
          <a:bodyPr/>
          <a:lstStyle/>
          <a:p>
            <a:fld id="{F1D217CB-783F-CA49-BF52-06FECB8459D0}" type="slidenum">
              <a:rPr lang="en-US" smtClean="0"/>
              <a:t>‹#›</a:t>
            </a:fld>
            <a:endParaRPr lang="en-US"/>
          </a:p>
        </p:txBody>
      </p:sp>
    </p:spTree>
    <p:extLst>
      <p:ext uri="{BB962C8B-B14F-4D97-AF65-F5344CB8AC3E}">
        <p14:creationId xmlns:p14="http://schemas.microsoft.com/office/powerpoint/2010/main" val="2767817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E8D83-D5C3-4849-9489-5013BEBE20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9ECD5E-42B8-764D-B923-A0271C1FBF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A3616-42BF-3249-B20B-25CA01D3CDDC}"/>
              </a:ext>
            </a:extLst>
          </p:cNvPr>
          <p:cNvSpPr>
            <a:spLocks noGrp="1"/>
          </p:cNvSpPr>
          <p:nvPr>
            <p:ph type="dt" sz="half" idx="10"/>
          </p:nvPr>
        </p:nvSpPr>
        <p:spPr/>
        <p:txBody>
          <a:bodyPr/>
          <a:lstStyle/>
          <a:p>
            <a:fld id="{727DE331-8305-2344-8814-8E9EFF114183}" type="datetimeFigureOut">
              <a:rPr lang="en-US" smtClean="0"/>
              <a:t>1/9/2020</a:t>
            </a:fld>
            <a:endParaRPr lang="en-US"/>
          </a:p>
        </p:txBody>
      </p:sp>
      <p:sp>
        <p:nvSpPr>
          <p:cNvPr id="5" name="Footer Placeholder 4">
            <a:extLst>
              <a:ext uri="{FF2B5EF4-FFF2-40B4-BE49-F238E27FC236}">
                <a16:creationId xmlns:a16="http://schemas.microsoft.com/office/drawing/2014/main" id="{04305D6F-3A97-6F44-8CE5-9EA2B8BC0F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060DC4-E05A-DE42-ADF0-C7A3BA354F64}"/>
              </a:ext>
            </a:extLst>
          </p:cNvPr>
          <p:cNvSpPr>
            <a:spLocks noGrp="1"/>
          </p:cNvSpPr>
          <p:nvPr>
            <p:ph type="sldNum" sz="quarter" idx="12"/>
          </p:nvPr>
        </p:nvSpPr>
        <p:spPr/>
        <p:txBody>
          <a:bodyPr/>
          <a:lstStyle/>
          <a:p>
            <a:fld id="{F1D217CB-783F-CA49-BF52-06FECB8459D0}" type="slidenum">
              <a:rPr lang="en-US" smtClean="0"/>
              <a:t>‹#›</a:t>
            </a:fld>
            <a:endParaRPr lang="en-US"/>
          </a:p>
        </p:txBody>
      </p:sp>
    </p:spTree>
    <p:extLst>
      <p:ext uri="{BB962C8B-B14F-4D97-AF65-F5344CB8AC3E}">
        <p14:creationId xmlns:p14="http://schemas.microsoft.com/office/powerpoint/2010/main" val="3783375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3760ED-966C-2B4D-9BBB-A51641A1B5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170E5F-38D7-4841-B682-DD0492BAAA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E3465D-EAE8-2E49-8DBF-CA78D35E5963}"/>
              </a:ext>
            </a:extLst>
          </p:cNvPr>
          <p:cNvSpPr>
            <a:spLocks noGrp="1"/>
          </p:cNvSpPr>
          <p:nvPr>
            <p:ph type="dt" sz="half" idx="10"/>
          </p:nvPr>
        </p:nvSpPr>
        <p:spPr/>
        <p:txBody>
          <a:bodyPr/>
          <a:lstStyle/>
          <a:p>
            <a:fld id="{727DE331-8305-2344-8814-8E9EFF114183}" type="datetimeFigureOut">
              <a:rPr lang="en-US" smtClean="0"/>
              <a:t>1/9/2020</a:t>
            </a:fld>
            <a:endParaRPr lang="en-US"/>
          </a:p>
        </p:txBody>
      </p:sp>
      <p:sp>
        <p:nvSpPr>
          <p:cNvPr id="5" name="Footer Placeholder 4">
            <a:extLst>
              <a:ext uri="{FF2B5EF4-FFF2-40B4-BE49-F238E27FC236}">
                <a16:creationId xmlns:a16="http://schemas.microsoft.com/office/drawing/2014/main" id="{BEC22C6E-F5DA-654E-81F6-231ED3525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4EA76-1D8F-2940-AD9D-269B62EBD26F}"/>
              </a:ext>
            </a:extLst>
          </p:cNvPr>
          <p:cNvSpPr>
            <a:spLocks noGrp="1"/>
          </p:cNvSpPr>
          <p:nvPr>
            <p:ph type="sldNum" sz="quarter" idx="12"/>
          </p:nvPr>
        </p:nvSpPr>
        <p:spPr/>
        <p:txBody>
          <a:bodyPr/>
          <a:lstStyle/>
          <a:p>
            <a:fld id="{F1D217CB-783F-CA49-BF52-06FECB8459D0}" type="slidenum">
              <a:rPr lang="en-US" smtClean="0"/>
              <a:t>‹#›</a:t>
            </a:fld>
            <a:endParaRPr lang="en-US"/>
          </a:p>
        </p:txBody>
      </p:sp>
    </p:spTree>
    <p:extLst>
      <p:ext uri="{BB962C8B-B14F-4D97-AF65-F5344CB8AC3E}">
        <p14:creationId xmlns:p14="http://schemas.microsoft.com/office/powerpoint/2010/main" val="4046692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86A61-F672-FB46-BB05-4652AA5CB5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FF84C3-F7B1-314E-91BE-44714CA76C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8F1BA-DA18-7E40-B657-FB0DAD475846}"/>
              </a:ext>
            </a:extLst>
          </p:cNvPr>
          <p:cNvSpPr>
            <a:spLocks noGrp="1"/>
          </p:cNvSpPr>
          <p:nvPr>
            <p:ph type="dt" sz="half" idx="10"/>
          </p:nvPr>
        </p:nvSpPr>
        <p:spPr/>
        <p:txBody>
          <a:bodyPr/>
          <a:lstStyle/>
          <a:p>
            <a:fld id="{727DE331-8305-2344-8814-8E9EFF114183}" type="datetimeFigureOut">
              <a:rPr lang="en-US" smtClean="0"/>
              <a:t>1/9/2020</a:t>
            </a:fld>
            <a:endParaRPr lang="en-US"/>
          </a:p>
        </p:txBody>
      </p:sp>
      <p:sp>
        <p:nvSpPr>
          <p:cNvPr id="5" name="Footer Placeholder 4">
            <a:extLst>
              <a:ext uri="{FF2B5EF4-FFF2-40B4-BE49-F238E27FC236}">
                <a16:creationId xmlns:a16="http://schemas.microsoft.com/office/drawing/2014/main" id="{B4BA7D74-D909-A14A-BD3A-77EDD3D0B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EB672E-E386-8B41-812B-D94EFC494AC3}"/>
              </a:ext>
            </a:extLst>
          </p:cNvPr>
          <p:cNvSpPr>
            <a:spLocks noGrp="1"/>
          </p:cNvSpPr>
          <p:nvPr>
            <p:ph type="sldNum" sz="quarter" idx="12"/>
          </p:nvPr>
        </p:nvSpPr>
        <p:spPr/>
        <p:txBody>
          <a:bodyPr/>
          <a:lstStyle/>
          <a:p>
            <a:fld id="{F1D217CB-783F-CA49-BF52-06FECB8459D0}" type="slidenum">
              <a:rPr lang="en-US" smtClean="0"/>
              <a:t>‹#›</a:t>
            </a:fld>
            <a:endParaRPr lang="en-US"/>
          </a:p>
        </p:txBody>
      </p:sp>
    </p:spTree>
    <p:extLst>
      <p:ext uri="{BB962C8B-B14F-4D97-AF65-F5344CB8AC3E}">
        <p14:creationId xmlns:p14="http://schemas.microsoft.com/office/powerpoint/2010/main" val="3070556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8BAE5-FA5E-5742-B43B-EBAFFDA94A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05356B-8C5A-854B-884C-4C94D658ED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BEAAF9A-33C0-9543-A6AB-DB7ECBB8AA82}"/>
              </a:ext>
            </a:extLst>
          </p:cNvPr>
          <p:cNvSpPr>
            <a:spLocks noGrp="1"/>
          </p:cNvSpPr>
          <p:nvPr>
            <p:ph type="dt" sz="half" idx="10"/>
          </p:nvPr>
        </p:nvSpPr>
        <p:spPr/>
        <p:txBody>
          <a:bodyPr/>
          <a:lstStyle/>
          <a:p>
            <a:fld id="{727DE331-8305-2344-8814-8E9EFF114183}" type="datetimeFigureOut">
              <a:rPr lang="en-US" smtClean="0"/>
              <a:t>1/9/2020</a:t>
            </a:fld>
            <a:endParaRPr lang="en-US"/>
          </a:p>
        </p:txBody>
      </p:sp>
      <p:sp>
        <p:nvSpPr>
          <p:cNvPr id="5" name="Footer Placeholder 4">
            <a:extLst>
              <a:ext uri="{FF2B5EF4-FFF2-40B4-BE49-F238E27FC236}">
                <a16:creationId xmlns:a16="http://schemas.microsoft.com/office/drawing/2014/main" id="{D9914FD0-6FA2-0448-8027-B08F758CA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6F73EF-4A66-544A-828B-00658331150C}"/>
              </a:ext>
            </a:extLst>
          </p:cNvPr>
          <p:cNvSpPr>
            <a:spLocks noGrp="1"/>
          </p:cNvSpPr>
          <p:nvPr>
            <p:ph type="sldNum" sz="quarter" idx="12"/>
          </p:nvPr>
        </p:nvSpPr>
        <p:spPr/>
        <p:txBody>
          <a:bodyPr/>
          <a:lstStyle/>
          <a:p>
            <a:fld id="{F1D217CB-783F-CA49-BF52-06FECB8459D0}" type="slidenum">
              <a:rPr lang="en-US" smtClean="0"/>
              <a:t>‹#›</a:t>
            </a:fld>
            <a:endParaRPr lang="en-US"/>
          </a:p>
        </p:txBody>
      </p:sp>
    </p:spTree>
    <p:extLst>
      <p:ext uri="{BB962C8B-B14F-4D97-AF65-F5344CB8AC3E}">
        <p14:creationId xmlns:p14="http://schemas.microsoft.com/office/powerpoint/2010/main" val="1908857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41EA-8980-7B45-994A-5576EA08F5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F8D8DD-D3AF-2B41-A375-184C0CDAF80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BE99F6-9B8A-4C40-B1CA-2561D301BD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EF62D8-BBF0-D340-9E98-05A24C7CD0BF}"/>
              </a:ext>
            </a:extLst>
          </p:cNvPr>
          <p:cNvSpPr>
            <a:spLocks noGrp="1"/>
          </p:cNvSpPr>
          <p:nvPr>
            <p:ph type="dt" sz="half" idx="10"/>
          </p:nvPr>
        </p:nvSpPr>
        <p:spPr/>
        <p:txBody>
          <a:bodyPr/>
          <a:lstStyle/>
          <a:p>
            <a:fld id="{727DE331-8305-2344-8814-8E9EFF114183}" type="datetimeFigureOut">
              <a:rPr lang="en-US" smtClean="0"/>
              <a:t>1/9/2020</a:t>
            </a:fld>
            <a:endParaRPr lang="en-US"/>
          </a:p>
        </p:txBody>
      </p:sp>
      <p:sp>
        <p:nvSpPr>
          <p:cNvPr id="6" name="Footer Placeholder 5">
            <a:extLst>
              <a:ext uri="{FF2B5EF4-FFF2-40B4-BE49-F238E27FC236}">
                <a16:creationId xmlns:a16="http://schemas.microsoft.com/office/drawing/2014/main" id="{6945A738-61F6-A047-A03F-23299477C9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CCCAB1-B189-AF48-8C30-E2C0A8894C31}"/>
              </a:ext>
            </a:extLst>
          </p:cNvPr>
          <p:cNvSpPr>
            <a:spLocks noGrp="1"/>
          </p:cNvSpPr>
          <p:nvPr>
            <p:ph type="sldNum" sz="quarter" idx="12"/>
          </p:nvPr>
        </p:nvSpPr>
        <p:spPr/>
        <p:txBody>
          <a:bodyPr/>
          <a:lstStyle/>
          <a:p>
            <a:fld id="{F1D217CB-783F-CA49-BF52-06FECB8459D0}" type="slidenum">
              <a:rPr lang="en-US" smtClean="0"/>
              <a:t>‹#›</a:t>
            </a:fld>
            <a:endParaRPr lang="en-US"/>
          </a:p>
        </p:txBody>
      </p:sp>
    </p:spTree>
    <p:extLst>
      <p:ext uri="{BB962C8B-B14F-4D97-AF65-F5344CB8AC3E}">
        <p14:creationId xmlns:p14="http://schemas.microsoft.com/office/powerpoint/2010/main" val="3162586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B25A1-B137-B24C-AA91-C9DD18D5D6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793FF3-4B8A-A04B-9D5B-E8D4A49BBB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A15330B-DE37-A247-9D01-3489B88FDFE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EF9117-BEE5-BC42-B6A2-61FD7D14CA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2FFFEB2-DBCB-0746-9331-584EEA46FCA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B110FC-ACA0-194D-BE87-F29DE5097974}"/>
              </a:ext>
            </a:extLst>
          </p:cNvPr>
          <p:cNvSpPr>
            <a:spLocks noGrp="1"/>
          </p:cNvSpPr>
          <p:nvPr>
            <p:ph type="dt" sz="half" idx="10"/>
          </p:nvPr>
        </p:nvSpPr>
        <p:spPr/>
        <p:txBody>
          <a:bodyPr/>
          <a:lstStyle/>
          <a:p>
            <a:fld id="{727DE331-8305-2344-8814-8E9EFF114183}" type="datetimeFigureOut">
              <a:rPr lang="en-US" smtClean="0"/>
              <a:t>1/9/2020</a:t>
            </a:fld>
            <a:endParaRPr lang="en-US"/>
          </a:p>
        </p:txBody>
      </p:sp>
      <p:sp>
        <p:nvSpPr>
          <p:cNvPr id="8" name="Footer Placeholder 7">
            <a:extLst>
              <a:ext uri="{FF2B5EF4-FFF2-40B4-BE49-F238E27FC236}">
                <a16:creationId xmlns:a16="http://schemas.microsoft.com/office/drawing/2014/main" id="{2E2B714B-0FE8-DE4F-96EC-CF2B9F1718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9D9644-7B1A-0B48-BB56-4A05A6AE1CBF}"/>
              </a:ext>
            </a:extLst>
          </p:cNvPr>
          <p:cNvSpPr>
            <a:spLocks noGrp="1"/>
          </p:cNvSpPr>
          <p:nvPr>
            <p:ph type="sldNum" sz="quarter" idx="12"/>
          </p:nvPr>
        </p:nvSpPr>
        <p:spPr/>
        <p:txBody>
          <a:bodyPr/>
          <a:lstStyle/>
          <a:p>
            <a:fld id="{F1D217CB-783F-CA49-BF52-06FECB8459D0}" type="slidenum">
              <a:rPr lang="en-US" smtClean="0"/>
              <a:t>‹#›</a:t>
            </a:fld>
            <a:endParaRPr lang="en-US"/>
          </a:p>
        </p:txBody>
      </p:sp>
    </p:spTree>
    <p:extLst>
      <p:ext uri="{BB962C8B-B14F-4D97-AF65-F5344CB8AC3E}">
        <p14:creationId xmlns:p14="http://schemas.microsoft.com/office/powerpoint/2010/main" val="4200069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A8173-5D9C-2B4A-9C23-5EDCE92586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B18FD2-3D33-CA46-9590-3F81B710AB05}"/>
              </a:ext>
            </a:extLst>
          </p:cNvPr>
          <p:cNvSpPr>
            <a:spLocks noGrp="1"/>
          </p:cNvSpPr>
          <p:nvPr>
            <p:ph type="dt" sz="half" idx="10"/>
          </p:nvPr>
        </p:nvSpPr>
        <p:spPr/>
        <p:txBody>
          <a:bodyPr/>
          <a:lstStyle/>
          <a:p>
            <a:fld id="{727DE331-8305-2344-8814-8E9EFF114183}" type="datetimeFigureOut">
              <a:rPr lang="en-US" smtClean="0"/>
              <a:t>1/9/2020</a:t>
            </a:fld>
            <a:endParaRPr lang="en-US"/>
          </a:p>
        </p:txBody>
      </p:sp>
      <p:sp>
        <p:nvSpPr>
          <p:cNvPr id="4" name="Footer Placeholder 3">
            <a:extLst>
              <a:ext uri="{FF2B5EF4-FFF2-40B4-BE49-F238E27FC236}">
                <a16:creationId xmlns:a16="http://schemas.microsoft.com/office/drawing/2014/main" id="{408FF2CB-C074-C149-8669-4383C4D730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1F28D1-21DB-B947-8889-3F49ADD912AD}"/>
              </a:ext>
            </a:extLst>
          </p:cNvPr>
          <p:cNvSpPr>
            <a:spLocks noGrp="1"/>
          </p:cNvSpPr>
          <p:nvPr>
            <p:ph type="sldNum" sz="quarter" idx="12"/>
          </p:nvPr>
        </p:nvSpPr>
        <p:spPr/>
        <p:txBody>
          <a:bodyPr/>
          <a:lstStyle/>
          <a:p>
            <a:fld id="{F1D217CB-783F-CA49-BF52-06FECB8459D0}" type="slidenum">
              <a:rPr lang="en-US" smtClean="0"/>
              <a:t>‹#›</a:t>
            </a:fld>
            <a:endParaRPr lang="en-US"/>
          </a:p>
        </p:txBody>
      </p:sp>
    </p:spTree>
    <p:extLst>
      <p:ext uri="{BB962C8B-B14F-4D97-AF65-F5344CB8AC3E}">
        <p14:creationId xmlns:p14="http://schemas.microsoft.com/office/powerpoint/2010/main" val="1661880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79E77E-1EA3-0742-81F1-7F5D1C4F0E88}"/>
              </a:ext>
            </a:extLst>
          </p:cNvPr>
          <p:cNvSpPr>
            <a:spLocks noGrp="1"/>
          </p:cNvSpPr>
          <p:nvPr>
            <p:ph type="dt" sz="half" idx="10"/>
          </p:nvPr>
        </p:nvSpPr>
        <p:spPr/>
        <p:txBody>
          <a:bodyPr/>
          <a:lstStyle/>
          <a:p>
            <a:fld id="{727DE331-8305-2344-8814-8E9EFF114183}" type="datetimeFigureOut">
              <a:rPr lang="en-US" smtClean="0"/>
              <a:t>1/9/2020</a:t>
            </a:fld>
            <a:endParaRPr lang="en-US"/>
          </a:p>
        </p:txBody>
      </p:sp>
      <p:sp>
        <p:nvSpPr>
          <p:cNvPr id="3" name="Footer Placeholder 2">
            <a:extLst>
              <a:ext uri="{FF2B5EF4-FFF2-40B4-BE49-F238E27FC236}">
                <a16:creationId xmlns:a16="http://schemas.microsoft.com/office/drawing/2014/main" id="{292115CC-0026-B249-80DC-39C33B93DE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8BDF1B-C562-BF4C-A2C3-2F4A7DF84C20}"/>
              </a:ext>
            </a:extLst>
          </p:cNvPr>
          <p:cNvSpPr>
            <a:spLocks noGrp="1"/>
          </p:cNvSpPr>
          <p:nvPr>
            <p:ph type="sldNum" sz="quarter" idx="12"/>
          </p:nvPr>
        </p:nvSpPr>
        <p:spPr/>
        <p:txBody>
          <a:bodyPr/>
          <a:lstStyle/>
          <a:p>
            <a:fld id="{F1D217CB-783F-CA49-BF52-06FECB8459D0}" type="slidenum">
              <a:rPr lang="en-US" smtClean="0"/>
              <a:t>‹#›</a:t>
            </a:fld>
            <a:endParaRPr lang="en-US"/>
          </a:p>
        </p:txBody>
      </p:sp>
    </p:spTree>
    <p:extLst>
      <p:ext uri="{BB962C8B-B14F-4D97-AF65-F5344CB8AC3E}">
        <p14:creationId xmlns:p14="http://schemas.microsoft.com/office/powerpoint/2010/main" val="1983991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4B985-ACB3-3B44-9E4D-901E050ADD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FFB12-6467-4E4F-8364-1582FB3BE0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A91259-BF2F-CF4F-96C0-3F01A381D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57042D-4F0A-9648-B32E-C4A615E65461}"/>
              </a:ext>
            </a:extLst>
          </p:cNvPr>
          <p:cNvSpPr>
            <a:spLocks noGrp="1"/>
          </p:cNvSpPr>
          <p:nvPr>
            <p:ph type="dt" sz="half" idx="10"/>
          </p:nvPr>
        </p:nvSpPr>
        <p:spPr/>
        <p:txBody>
          <a:bodyPr/>
          <a:lstStyle/>
          <a:p>
            <a:fld id="{727DE331-8305-2344-8814-8E9EFF114183}" type="datetimeFigureOut">
              <a:rPr lang="en-US" smtClean="0"/>
              <a:t>1/9/2020</a:t>
            </a:fld>
            <a:endParaRPr lang="en-US"/>
          </a:p>
        </p:txBody>
      </p:sp>
      <p:sp>
        <p:nvSpPr>
          <p:cNvPr id="6" name="Footer Placeholder 5">
            <a:extLst>
              <a:ext uri="{FF2B5EF4-FFF2-40B4-BE49-F238E27FC236}">
                <a16:creationId xmlns:a16="http://schemas.microsoft.com/office/drawing/2014/main" id="{CC2ABF93-A0E3-494A-A911-98B5E09A9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484E69-EC37-1D48-A3EA-F174D3F66B97}"/>
              </a:ext>
            </a:extLst>
          </p:cNvPr>
          <p:cNvSpPr>
            <a:spLocks noGrp="1"/>
          </p:cNvSpPr>
          <p:nvPr>
            <p:ph type="sldNum" sz="quarter" idx="12"/>
          </p:nvPr>
        </p:nvSpPr>
        <p:spPr/>
        <p:txBody>
          <a:bodyPr/>
          <a:lstStyle/>
          <a:p>
            <a:fld id="{F1D217CB-783F-CA49-BF52-06FECB8459D0}" type="slidenum">
              <a:rPr lang="en-US" smtClean="0"/>
              <a:t>‹#›</a:t>
            </a:fld>
            <a:endParaRPr lang="en-US"/>
          </a:p>
        </p:txBody>
      </p:sp>
    </p:spTree>
    <p:extLst>
      <p:ext uri="{BB962C8B-B14F-4D97-AF65-F5344CB8AC3E}">
        <p14:creationId xmlns:p14="http://schemas.microsoft.com/office/powerpoint/2010/main" val="455291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0330A-2CE7-D44A-AC1B-18E3EDEDFA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BE3C6E-D21F-D94B-B0B0-F2D80E7889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62D7C7-8854-9243-8616-614A99BF68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C998D4C-0A52-BA40-B53E-8E00318AEA9D}"/>
              </a:ext>
            </a:extLst>
          </p:cNvPr>
          <p:cNvSpPr>
            <a:spLocks noGrp="1"/>
          </p:cNvSpPr>
          <p:nvPr>
            <p:ph type="dt" sz="half" idx="10"/>
          </p:nvPr>
        </p:nvSpPr>
        <p:spPr/>
        <p:txBody>
          <a:bodyPr/>
          <a:lstStyle/>
          <a:p>
            <a:fld id="{727DE331-8305-2344-8814-8E9EFF114183}" type="datetimeFigureOut">
              <a:rPr lang="en-US" smtClean="0"/>
              <a:t>1/9/2020</a:t>
            </a:fld>
            <a:endParaRPr lang="en-US"/>
          </a:p>
        </p:txBody>
      </p:sp>
      <p:sp>
        <p:nvSpPr>
          <p:cNvPr id="6" name="Footer Placeholder 5">
            <a:extLst>
              <a:ext uri="{FF2B5EF4-FFF2-40B4-BE49-F238E27FC236}">
                <a16:creationId xmlns:a16="http://schemas.microsoft.com/office/drawing/2014/main" id="{A6DCB483-B41D-344C-8308-8E5C2B1564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D5E63C-53A5-5743-ABA6-D90E6E0C2557}"/>
              </a:ext>
            </a:extLst>
          </p:cNvPr>
          <p:cNvSpPr>
            <a:spLocks noGrp="1"/>
          </p:cNvSpPr>
          <p:nvPr>
            <p:ph type="sldNum" sz="quarter" idx="12"/>
          </p:nvPr>
        </p:nvSpPr>
        <p:spPr/>
        <p:txBody>
          <a:bodyPr/>
          <a:lstStyle/>
          <a:p>
            <a:fld id="{F1D217CB-783F-CA49-BF52-06FECB8459D0}" type="slidenum">
              <a:rPr lang="en-US" smtClean="0"/>
              <a:t>‹#›</a:t>
            </a:fld>
            <a:endParaRPr lang="en-US"/>
          </a:p>
        </p:txBody>
      </p:sp>
    </p:spTree>
    <p:extLst>
      <p:ext uri="{BB962C8B-B14F-4D97-AF65-F5344CB8AC3E}">
        <p14:creationId xmlns:p14="http://schemas.microsoft.com/office/powerpoint/2010/main" val="1739252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A29806-B36A-0D48-B9A2-BC9B824573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4B50BC-D31A-EC42-98BE-FA04A7C917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5B8C6-039C-DF46-80D5-2F0ECCBFBF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7DE331-8305-2344-8814-8E9EFF114183}" type="datetimeFigureOut">
              <a:rPr lang="en-US" smtClean="0"/>
              <a:t>1/9/2020</a:t>
            </a:fld>
            <a:endParaRPr lang="en-US"/>
          </a:p>
        </p:txBody>
      </p:sp>
      <p:sp>
        <p:nvSpPr>
          <p:cNvPr id="5" name="Footer Placeholder 4">
            <a:extLst>
              <a:ext uri="{FF2B5EF4-FFF2-40B4-BE49-F238E27FC236}">
                <a16:creationId xmlns:a16="http://schemas.microsoft.com/office/drawing/2014/main" id="{6D238703-C8C2-4442-9E8C-915702312D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91ACF0-8300-A94D-A86D-A7F2EF64F3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217CB-783F-CA49-BF52-06FECB8459D0}" type="slidenum">
              <a:rPr lang="en-US" smtClean="0"/>
              <a:t>‹#›</a:t>
            </a:fld>
            <a:endParaRPr lang="en-US"/>
          </a:p>
        </p:txBody>
      </p:sp>
    </p:spTree>
    <p:extLst>
      <p:ext uri="{BB962C8B-B14F-4D97-AF65-F5344CB8AC3E}">
        <p14:creationId xmlns:p14="http://schemas.microsoft.com/office/powerpoint/2010/main" val="676853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hyperlink" Target="mailto:HLovejoy@npaihb.org"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13.tiff"/></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4.xml"/><Relationship Id="rId5" Type="http://schemas.openxmlformats.org/officeDocument/2006/relationships/image" Target="../media/image18.tiff"/><Relationship Id="rId4"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ABA757-4F53-864A-B133-8AB1BAD47C55}"/>
              </a:ext>
            </a:extLst>
          </p:cNvPr>
          <p:cNvSpPr>
            <a:spLocks noGrp="1"/>
          </p:cNvSpPr>
          <p:nvPr>
            <p:ph type="ctrTitle"/>
          </p:nvPr>
        </p:nvSpPr>
        <p:spPr>
          <a:xfrm>
            <a:off x="674237" y="914400"/>
            <a:ext cx="3657600" cy="2887579"/>
          </a:xfrm>
        </p:spPr>
        <p:txBody>
          <a:bodyPr>
            <a:normAutofit fontScale="90000"/>
          </a:bodyPr>
          <a:lstStyle/>
          <a:p>
            <a:r>
              <a:rPr lang="en-US" sz="4800" dirty="0">
                <a:solidFill>
                  <a:srgbClr val="FFFFFF"/>
                </a:solidFill>
              </a:rPr>
              <a:t>NPAIHB Tribal Opioid Response – </a:t>
            </a:r>
            <a:r>
              <a:rPr lang="en-US" sz="4800" i="1" dirty="0">
                <a:solidFill>
                  <a:srgbClr val="FFFFFF"/>
                </a:solidFill>
              </a:rPr>
              <a:t>Taking care of each other</a:t>
            </a:r>
          </a:p>
        </p:txBody>
      </p:sp>
      <p:cxnSp>
        <p:nvCxnSpPr>
          <p:cNvPr id="39" name="Straight Connector 38">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Content Placeholder 7">
            <a:extLst>
              <a:ext uri="{FF2B5EF4-FFF2-40B4-BE49-F238E27FC236}">
                <a16:creationId xmlns:a16="http://schemas.microsoft.com/office/drawing/2014/main" id="{280BDB66-2B40-A74A-92E9-6C48AA0E4185}"/>
              </a:ext>
            </a:extLst>
          </p:cNvPr>
          <p:cNvPicPr>
            <a:picLocks noChangeAspect="1"/>
          </p:cNvPicPr>
          <p:nvPr/>
        </p:nvPicPr>
        <p:blipFill>
          <a:blip r:embed="rId2"/>
          <a:stretch>
            <a:fillRect/>
          </a:stretch>
        </p:blipFill>
        <p:spPr>
          <a:xfrm>
            <a:off x="5153822" y="1237533"/>
            <a:ext cx="6553545" cy="4390875"/>
          </a:xfrm>
          <a:prstGeom prst="rect">
            <a:avLst/>
          </a:prstGeom>
        </p:spPr>
      </p:pic>
    </p:spTree>
    <p:extLst>
      <p:ext uri="{BB962C8B-B14F-4D97-AF65-F5344CB8AC3E}">
        <p14:creationId xmlns:p14="http://schemas.microsoft.com/office/powerpoint/2010/main" val="1488337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B06D5-31F5-C849-A4AE-62C73A1262EE}"/>
              </a:ext>
            </a:extLst>
          </p:cNvPr>
          <p:cNvSpPr>
            <a:spLocks noGrp="1"/>
          </p:cNvSpPr>
          <p:nvPr>
            <p:ph type="title"/>
          </p:nvPr>
        </p:nvSpPr>
        <p:spPr>
          <a:xfrm>
            <a:off x="648929" y="629266"/>
            <a:ext cx="6586491" cy="1676603"/>
          </a:xfrm>
        </p:spPr>
        <p:txBody>
          <a:bodyPr>
            <a:normAutofit/>
          </a:bodyPr>
          <a:lstStyle/>
          <a:p>
            <a:r>
              <a:rPr lang="en-US"/>
              <a:t>Tribal Opioid Response Agenda</a:t>
            </a:r>
          </a:p>
        </p:txBody>
      </p:sp>
      <p:sp>
        <p:nvSpPr>
          <p:cNvPr id="3" name="Content Placeholder 2">
            <a:extLst>
              <a:ext uri="{FF2B5EF4-FFF2-40B4-BE49-F238E27FC236}">
                <a16:creationId xmlns:a16="http://schemas.microsoft.com/office/drawing/2014/main" id="{4BA51CD0-9FD0-7242-AD6A-A5D0389FDD0C}"/>
              </a:ext>
            </a:extLst>
          </p:cNvPr>
          <p:cNvSpPr>
            <a:spLocks noGrp="1"/>
          </p:cNvSpPr>
          <p:nvPr>
            <p:ph idx="1"/>
          </p:nvPr>
        </p:nvSpPr>
        <p:spPr>
          <a:xfrm>
            <a:off x="648930" y="2438400"/>
            <a:ext cx="6586489" cy="3785419"/>
          </a:xfrm>
        </p:spPr>
        <p:txBody>
          <a:bodyPr>
            <a:noAutofit/>
          </a:bodyPr>
          <a:lstStyle/>
          <a:p>
            <a:pPr marL="0" indent="0">
              <a:buNone/>
            </a:pPr>
            <a:r>
              <a:rPr lang="en-US" sz="2000" dirty="0"/>
              <a:t>7 Key Areas</a:t>
            </a:r>
          </a:p>
          <a:p>
            <a:pPr lvl="0"/>
            <a:r>
              <a:rPr lang="en-US" sz="2000" dirty="0"/>
              <a:t>Preventing New Cases of Opioid Use Disorder</a:t>
            </a:r>
          </a:p>
          <a:p>
            <a:pPr lvl="0"/>
            <a:r>
              <a:rPr lang="en-US" sz="2000" dirty="0"/>
              <a:t>Offering Evidence-based Treatment and Recovery Services </a:t>
            </a:r>
          </a:p>
          <a:p>
            <a:pPr lvl="0"/>
            <a:r>
              <a:rPr lang="en-US" sz="2000" dirty="0"/>
              <a:t>Protecting Mothers and Babies Affected by Opioids</a:t>
            </a:r>
          </a:p>
          <a:p>
            <a:pPr lvl="0"/>
            <a:r>
              <a:rPr lang="en-US" sz="2000" dirty="0"/>
              <a:t>Incorporating Harm Reduction into Tribal Treatment, and Recovery Services </a:t>
            </a:r>
          </a:p>
          <a:p>
            <a:pPr lvl="0"/>
            <a:r>
              <a:rPr lang="en-US" sz="2000" dirty="0"/>
              <a:t>Gathering Critical Information to Mount an Effective Community Response </a:t>
            </a:r>
          </a:p>
          <a:p>
            <a:pPr lvl="0"/>
            <a:r>
              <a:rPr lang="en-US" sz="2000" dirty="0"/>
              <a:t>Growing the Evidence-Base for Effective Tribal Opioid Interventions </a:t>
            </a:r>
          </a:p>
          <a:p>
            <a:pPr lvl="0"/>
            <a:r>
              <a:rPr lang="en-US" sz="2000" dirty="0"/>
              <a:t>Developing our Tribal organizations and workforce</a:t>
            </a:r>
          </a:p>
          <a:p>
            <a:pPr marL="0" indent="0">
              <a:buNone/>
            </a:pPr>
            <a:endParaRPr lang="en-US" sz="2000" dirty="0"/>
          </a:p>
        </p:txBody>
      </p:sp>
      <p:pic>
        <p:nvPicPr>
          <p:cNvPr id="5" name="Picture 4">
            <a:extLst>
              <a:ext uri="{FF2B5EF4-FFF2-40B4-BE49-F238E27FC236}">
                <a16:creationId xmlns:a16="http://schemas.microsoft.com/office/drawing/2014/main" id="{9D22457B-930F-0A4D-95E5-661BA8B1DFAF}"/>
              </a:ext>
            </a:extLst>
          </p:cNvPr>
          <p:cNvPicPr>
            <a:picLocks noChangeAspect="1"/>
          </p:cNvPicPr>
          <p:nvPr/>
        </p:nvPicPr>
        <p:blipFill rotWithShape="1">
          <a:blip r:embed="rId3"/>
          <a:srcRect r="5116" b="3"/>
          <a:stretch/>
        </p:blipFill>
        <p:spPr>
          <a:xfrm>
            <a:off x="7556409" y="640082"/>
            <a:ext cx="3995928" cy="5577837"/>
          </a:xfrm>
          <a:prstGeom prst="rect">
            <a:avLst/>
          </a:prstGeom>
          <a:effectLst/>
        </p:spPr>
      </p:pic>
    </p:spTree>
    <p:extLst>
      <p:ext uri="{BB962C8B-B14F-4D97-AF65-F5344CB8AC3E}">
        <p14:creationId xmlns:p14="http://schemas.microsoft.com/office/powerpoint/2010/main" val="1035188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1937C-B470-E047-97C3-69BA0778BFB6}"/>
              </a:ext>
            </a:extLst>
          </p:cNvPr>
          <p:cNvSpPr>
            <a:spLocks noGrp="1"/>
          </p:cNvSpPr>
          <p:nvPr>
            <p:ph type="title"/>
          </p:nvPr>
        </p:nvSpPr>
        <p:spPr/>
        <p:txBody>
          <a:bodyPr/>
          <a:lstStyle/>
          <a:p>
            <a:r>
              <a:rPr lang="en-US" dirty="0"/>
              <a:t>49 Days of Ceremony Overview</a:t>
            </a:r>
          </a:p>
        </p:txBody>
      </p:sp>
      <p:sp>
        <p:nvSpPr>
          <p:cNvPr id="3" name="Content Placeholder 2">
            <a:extLst>
              <a:ext uri="{FF2B5EF4-FFF2-40B4-BE49-F238E27FC236}">
                <a16:creationId xmlns:a16="http://schemas.microsoft.com/office/drawing/2014/main" id="{0890EBBA-85A2-2144-BAC5-DF4B005DB107}"/>
              </a:ext>
            </a:extLst>
          </p:cNvPr>
          <p:cNvSpPr>
            <a:spLocks noGrp="1"/>
          </p:cNvSpPr>
          <p:nvPr>
            <p:ph idx="1"/>
          </p:nvPr>
        </p:nvSpPr>
        <p:spPr/>
        <p:txBody>
          <a:bodyPr>
            <a:normAutofit lnSpcReduction="10000"/>
          </a:bodyPr>
          <a:lstStyle/>
          <a:p>
            <a:r>
              <a:rPr lang="en-US" dirty="0" err="1"/>
              <a:t>To“develop</a:t>
            </a:r>
            <a:r>
              <a:rPr lang="en-US" dirty="0"/>
              <a:t> and examine efficacy of culturally appropriate prevention and intervention strategies to reduce opioid misuse and support OUD treatment” – mentioned as a reoccurring theme in 2018-2019 strategic planning listening and learning sessions.</a:t>
            </a:r>
          </a:p>
          <a:p>
            <a:r>
              <a:rPr lang="en-US" b="1" dirty="0"/>
              <a:t>We will focus on developing innovative AI/AN community-based intervention to prevent or mitigate the effects of early adversity as a result of intergenerational/historical trauma and adverse childhood experiences (ACES) which includes opioid misuse and other health disparities with a focus on wellness.  </a:t>
            </a:r>
            <a:endParaRPr lang="en-US" dirty="0"/>
          </a:p>
          <a:p>
            <a:r>
              <a:rPr lang="en-US" dirty="0"/>
              <a:t>Target Population - AI/AN communities in Alaska, Idaho, Oregon and Washington. </a:t>
            </a:r>
          </a:p>
          <a:p>
            <a:endParaRPr lang="en-US" dirty="0"/>
          </a:p>
        </p:txBody>
      </p:sp>
    </p:spTree>
    <p:extLst>
      <p:ext uri="{BB962C8B-B14F-4D97-AF65-F5344CB8AC3E}">
        <p14:creationId xmlns:p14="http://schemas.microsoft.com/office/powerpoint/2010/main" val="3555267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447801"/>
            <a:ext cx="7772400" cy="1470025"/>
          </a:xfrm>
        </p:spPr>
        <p:txBody>
          <a:bodyPr>
            <a:normAutofit fontScale="90000"/>
          </a:bodyPr>
          <a:lstStyle/>
          <a:p>
            <a:r>
              <a:rPr lang="en-US" b="1" dirty="0">
                <a:solidFill>
                  <a:schemeClr val="tx1"/>
                </a:solidFill>
              </a:rPr>
              <a:t/>
            </a:r>
            <a:br>
              <a:rPr lang="en-US" b="1" dirty="0">
                <a:solidFill>
                  <a:schemeClr val="tx1"/>
                </a:solidFill>
              </a:rPr>
            </a:br>
            <a:r>
              <a:rPr lang="en-US" b="1" dirty="0">
                <a:solidFill>
                  <a:schemeClr val="tx1"/>
                </a:solidFill>
              </a:rPr>
              <a:t>Opioid Data &amp; Surveillance Project</a:t>
            </a:r>
          </a:p>
        </p:txBody>
      </p:sp>
      <p:grpSp>
        <p:nvGrpSpPr>
          <p:cNvPr id="9" name="Group 8">
            <a:extLst>
              <a:ext uri="{FF2B5EF4-FFF2-40B4-BE49-F238E27FC236}">
                <a16:creationId xmlns:a16="http://schemas.microsoft.com/office/drawing/2014/main" id="{AA5ABC03-FE4A-4F55-B32D-C86ED346D1DC}"/>
              </a:ext>
            </a:extLst>
          </p:cNvPr>
          <p:cNvGrpSpPr/>
          <p:nvPr/>
        </p:nvGrpSpPr>
        <p:grpSpPr>
          <a:xfrm>
            <a:off x="2133600" y="3885550"/>
            <a:ext cx="7798728" cy="1524651"/>
            <a:chOff x="609600" y="4343400"/>
            <a:chExt cx="7798728" cy="1524651"/>
          </a:xfrm>
        </p:grpSpPr>
        <p:pic>
          <p:nvPicPr>
            <p:cNvPr id="5" name="Picture 4" descr="Image result for opioid">
              <a:extLst>
                <a:ext uri="{FF2B5EF4-FFF2-40B4-BE49-F238E27FC236}">
                  <a16:creationId xmlns:a16="http://schemas.microsoft.com/office/drawing/2014/main" id="{1EA706F7-6BCB-4115-A25D-EC9DE5B55F0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127"/>
            <a:stretch/>
          </p:blipFill>
          <p:spPr bwMode="auto">
            <a:xfrm flipH="1">
              <a:off x="609600" y="4343400"/>
              <a:ext cx="1603795" cy="1470025"/>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heroin image">
              <a:extLst>
                <a:ext uri="{FF2B5EF4-FFF2-40B4-BE49-F238E27FC236}">
                  <a16:creationId xmlns:a16="http://schemas.microsoft.com/office/drawing/2014/main" id="{25FA07F8-AA26-413F-A9AE-7142453C37D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795"/>
            <a:stretch/>
          </p:blipFill>
          <p:spPr bwMode="auto">
            <a:xfrm flipH="1">
              <a:off x="2723555" y="4343400"/>
              <a:ext cx="1592085" cy="1514986"/>
            </a:xfrm>
            <a:prstGeom prst="ellipse">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opioid image">
              <a:extLst>
                <a:ext uri="{FF2B5EF4-FFF2-40B4-BE49-F238E27FC236}">
                  <a16:creationId xmlns:a16="http://schemas.microsoft.com/office/drawing/2014/main" id="{0F084430-5B3C-4CC2-BC86-6B784986FE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825800" y="4343400"/>
              <a:ext cx="1522040" cy="1522040"/>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6" descr="Related image">
              <a:extLst>
                <a:ext uri="{FF2B5EF4-FFF2-40B4-BE49-F238E27FC236}">
                  <a16:creationId xmlns:a16="http://schemas.microsoft.com/office/drawing/2014/main" id="{3402A9BF-FEAC-4669-9B0A-7B58816F7D9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818" t="7248" r="10216"/>
            <a:stretch/>
          </p:blipFill>
          <p:spPr bwMode="auto">
            <a:xfrm flipH="1">
              <a:off x="6858000" y="4343400"/>
              <a:ext cx="1550328" cy="1524651"/>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13052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E3B37E4-CEDB-BF4C-AC18-91C7C78F5A38}"/>
              </a:ext>
            </a:extLst>
          </p:cNvPr>
          <p:cNvSpPr>
            <a:spLocks noGrp="1"/>
          </p:cNvSpPr>
          <p:nvPr>
            <p:ph type="title"/>
          </p:nvPr>
        </p:nvSpPr>
        <p:spPr>
          <a:xfrm>
            <a:off x="2057400" y="381000"/>
            <a:ext cx="8382000" cy="556844"/>
          </a:xfrm>
        </p:spPr>
        <p:txBody>
          <a:bodyPr>
            <a:normAutofit fontScale="90000"/>
          </a:bodyPr>
          <a:lstStyle/>
          <a:p>
            <a:r>
              <a:rPr lang="en-US" sz="3200" b="1" dirty="0"/>
              <a:t>Opioid Data &amp; Surveillance Project</a:t>
            </a:r>
            <a:br>
              <a:rPr lang="en-US" sz="3200" b="1" dirty="0"/>
            </a:br>
            <a:r>
              <a:rPr lang="en-US" sz="3200" b="1" dirty="0"/>
              <a:t>Overview</a:t>
            </a:r>
          </a:p>
        </p:txBody>
      </p:sp>
      <p:sp>
        <p:nvSpPr>
          <p:cNvPr id="9" name="TextBox 8"/>
          <p:cNvSpPr txBox="1"/>
          <p:nvPr/>
        </p:nvSpPr>
        <p:spPr>
          <a:xfrm>
            <a:off x="1820016" y="1981200"/>
            <a:ext cx="4659450" cy="3721532"/>
          </a:xfrm>
          <a:prstGeom prst="rect">
            <a:avLst/>
          </a:prstGeom>
          <a:noFill/>
        </p:spPr>
        <p:txBody>
          <a:bodyPr wrap="square" rtlCol="0">
            <a:spAutoFit/>
          </a:bodyPr>
          <a:lstStyle/>
          <a:p>
            <a:pPr marL="342900" indent="-342900">
              <a:lnSpc>
                <a:spcPct val="90000"/>
              </a:lnSpc>
              <a:spcBef>
                <a:spcPts val="750"/>
              </a:spcBef>
              <a:buFont typeface="Arial" panose="020B0604020202020204" pitchFamily="34" charset="0"/>
              <a:buChar char="•"/>
            </a:pPr>
            <a:r>
              <a:rPr lang="en-US" sz="2400" dirty="0">
                <a:solidFill>
                  <a:prstClr val="black"/>
                </a:solidFill>
              </a:rPr>
              <a:t>3-Year grant through the CDC (Centers for Disease Control and Prevention)</a:t>
            </a:r>
          </a:p>
          <a:p>
            <a:pPr marL="342900" indent="-342900">
              <a:lnSpc>
                <a:spcPct val="90000"/>
              </a:lnSpc>
              <a:spcBef>
                <a:spcPts val="750"/>
              </a:spcBef>
              <a:buFont typeface="Arial" panose="020B0604020202020204" pitchFamily="34" charset="0"/>
              <a:buChar char="•"/>
            </a:pPr>
            <a:endParaRPr lang="en-US" sz="1100" dirty="0">
              <a:solidFill>
                <a:prstClr val="black"/>
              </a:solidFill>
            </a:endParaRPr>
          </a:p>
          <a:p>
            <a:pPr marL="342900" indent="-342900">
              <a:lnSpc>
                <a:spcPct val="90000"/>
              </a:lnSpc>
              <a:spcBef>
                <a:spcPts val="750"/>
              </a:spcBef>
              <a:buFont typeface="Arial" panose="020B0604020202020204" pitchFamily="34" charset="0"/>
              <a:buChar char="•"/>
            </a:pPr>
            <a:r>
              <a:rPr lang="en-US" sz="2400" dirty="0">
                <a:solidFill>
                  <a:prstClr val="black"/>
                </a:solidFill>
              </a:rPr>
              <a:t>Add-on to the TEC-PHI grant</a:t>
            </a:r>
          </a:p>
          <a:p>
            <a:pPr marL="342900" indent="-342900">
              <a:lnSpc>
                <a:spcPct val="90000"/>
              </a:lnSpc>
              <a:spcBef>
                <a:spcPts val="750"/>
              </a:spcBef>
              <a:buFont typeface="Arial" panose="020B0604020202020204" pitchFamily="34" charset="0"/>
              <a:buChar char="•"/>
            </a:pPr>
            <a:endParaRPr lang="en-US" sz="1100" dirty="0">
              <a:solidFill>
                <a:prstClr val="black"/>
              </a:solidFill>
            </a:endParaRPr>
          </a:p>
          <a:p>
            <a:pPr marL="342900" indent="-342900">
              <a:lnSpc>
                <a:spcPct val="90000"/>
              </a:lnSpc>
              <a:spcBef>
                <a:spcPts val="750"/>
              </a:spcBef>
              <a:buFont typeface="Arial" panose="020B0604020202020204" pitchFamily="34" charset="0"/>
              <a:buChar char="•"/>
            </a:pPr>
            <a:r>
              <a:rPr lang="en-US" sz="2400" dirty="0">
                <a:solidFill>
                  <a:prstClr val="black"/>
                </a:solidFill>
              </a:rPr>
              <a:t>Goal is to improve opioid &amp; drug surveillance among Northwest tribes, and improve tribal access to drug/opioid data </a:t>
            </a:r>
          </a:p>
          <a:p>
            <a:pPr>
              <a:lnSpc>
                <a:spcPct val="90000"/>
              </a:lnSpc>
              <a:spcBef>
                <a:spcPts val="750"/>
              </a:spcBef>
            </a:pPr>
            <a:endParaRPr lang="en-US" sz="1100" dirty="0">
              <a:solidFill>
                <a:prstClr val="black"/>
              </a:solidFill>
            </a:endParaRPr>
          </a:p>
        </p:txBody>
      </p:sp>
      <p:pic>
        <p:nvPicPr>
          <p:cNvPr id="8" name="Picture 4" descr="Image result for opioid image">
            <a:extLst>
              <a:ext uri="{FF2B5EF4-FFF2-40B4-BE49-F238E27FC236}">
                <a16:creationId xmlns:a16="http://schemas.microsoft.com/office/drawing/2014/main" id="{E8FAA3FE-E930-41F9-9413-27B9FB1FF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905000"/>
            <a:ext cx="2795730" cy="2795730"/>
          </a:xfrm>
          <a:prstGeom prst="ellipse">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question mark icon magnifying glass">
            <a:extLst>
              <a:ext uri="{FF2B5EF4-FFF2-40B4-BE49-F238E27FC236}">
                <a16:creationId xmlns:a16="http://schemas.microsoft.com/office/drawing/2014/main" id="{196F3325-9DA8-45A0-878E-7A8C71899C49}"/>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89" b="92778" l="3600" r="100000">
                        <a14:foregroundMark x1="39600" y1="22222" x2="39600" y2="22222"/>
                        <a14:foregroundMark x1="62500" y1="19167" x2="62500" y2="19167"/>
                        <a14:foregroundMark x1="69500" y1="56574" x2="76100" y2="71944"/>
                        <a14:foregroundMark x1="40200" y1="49537" x2="40200" y2="49537"/>
                        <a14:foregroundMark x1="41100" y1="39444" x2="48500" y2="28704"/>
                      </a14:backgroundRemoval>
                    </a14:imgEffect>
                  </a14:imgLayer>
                </a14:imgProps>
              </a:ext>
              <a:ext uri="{28A0092B-C50C-407E-A947-70E740481C1C}">
                <a14:useLocalDpi xmlns:a14="http://schemas.microsoft.com/office/drawing/2010/main" val="0"/>
              </a:ext>
            </a:extLst>
          </a:blip>
          <a:srcRect b="9628"/>
          <a:stretch/>
        </p:blipFill>
        <p:spPr bwMode="auto">
          <a:xfrm>
            <a:off x="7620001" y="3505201"/>
            <a:ext cx="2888155" cy="281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77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D6FE2A-1424-43EF-9720-C57D372A5DBE}"/>
              </a:ext>
            </a:extLst>
          </p:cNvPr>
          <p:cNvSpPr txBox="1"/>
          <p:nvPr/>
        </p:nvSpPr>
        <p:spPr>
          <a:xfrm>
            <a:off x="1914465" y="1676401"/>
            <a:ext cx="4618856" cy="3853363"/>
          </a:xfrm>
          <a:prstGeom prst="rect">
            <a:avLst/>
          </a:prstGeom>
          <a:noFill/>
        </p:spPr>
        <p:txBody>
          <a:bodyPr wrap="square" rtlCol="0">
            <a:spAutoFit/>
          </a:bodyPr>
          <a:lstStyle/>
          <a:p>
            <a:pPr marL="342900" indent="-342900">
              <a:lnSpc>
                <a:spcPct val="90000"/>
              </a:lnSpc>
              <a:spcBef>
                <a:spcPts val="750"/>
              </a:spcBef>
              <a:spcAft>
                <a:spcPts val="1200"/>
              </a:spcAft>
              <a:buFont typeface="Arial" panose="020B0604020202020204" pitchFamily="34" charset="0"/>
              <a:buChar char="•"/>
            </a:pPr>
            <a:r>
              <a:rPr lang="en-US" sz="2400" dirty="0">
                <a:solidFill>
                  <a:prstClr val="black"/>
                </a:solidFill>
              </a:rPr>
              <a:t>Produce opioid/substance data reports for AI/AN</a:t>
            </a:r>
          </a:p>
          <a:p>
            <a:pPr marL="342900" indent="-342900">
              <a:lnSpc>
                <a:spcPct val="90000"/>
              </a:lnSpc>
              <a:spcBef>
                <a:spcPts val="750"/>
              </a:spcBef>
              <a:spcAft>
                <a:spcPts val="1200"/>
              </a:spcAft>
              <a:buFont typeface="Arial" panose="020B0604020202020204" pitchFamily="34" charset="0"/>
              <a:buChar char="•"/>
            </a:pPr>
            <a:r>
              <a:rPr lang="en-US" sz="2400" dirty="0">
                <a:solidFill>
                  <a:prstClr val="black"/>
                </a:solidFill>
              </a:rPr>
              <a:t>Assist NW tribes with opioid/substance data needs</a:t>
            </a:r>
          </a:p>
          <a:p>
            <a:pPr marL="342900" indent="-342900">
              <a:lnSpc>
                <a:spcPct val="90000"/>
              </a:lnSpc>
              <a:spcBef>
                <a:spcPts val="750"/>
              </a:spcBef>
              <a:spcAft>
                <a:spcPts val="1200"/>
              </a:spcAft>
              <a:buFont typeface="Arial" panose="020B0604020202020204" pitchFamily="34" charset="0"/>
              <a:buChar char="•"/>
            </a:pPr>
            <a:r>
              <a:rPr lang="en-US" sz="2400" dirty="0">
                <a:solidFill>
                  <a:prstClr val="black"/>
                </a:solidFill>
              </a:rPr>
              <a:t>Gain access to additional opioid/substance data sources</a:t>
            </a:r>
          </a:p>
          <a:p>
            <a:pPr marL="342900" indent="-342900">
              <a:lnSpc>
                <a:spcPct val="90000"/>
              </a:lnSpc>
              <a:spcBef>
                <a:spcPts val="750"/>
              </a:spcBef>
              <a:spcAft>
                <a:spcPts val="1200"/>
              </a:spcAft>
              <a:buFont typeface="Arial" panose="020B0604020202020204" pitchFamily="34" charset="0"/>
              <a:buChar char="•"/>
            </a:pPr>
            <a:r>
              <a:rPr lang="en-US" sz="2400" dirty="0">
                <a:solidFill>
                  <a:prstClr val="black"/>
                </a:solidFill>
              </a:rPr>
              <a:t>Work with partners to address racial misclassification in data systems</a:t>
            </a:r>
          </a:p>
        </p:txBody>
      </p:sp>
      <p:pic>
        <p:nvPicPr>
          <p:cNvPr id="6" name="Picture 5">
            <a:extLst>
              <a:ext uri="{FF2B5EF4-FFF2-40B4-BE49-F238E27FC236}">
                <a16:creationId xmlns:a16="http://schemas.microsoft.com/office/drawing/2014/main" id="{C96B8FA4-3E44-4A68-9692-91BF113DD077}"/>
              </a:ext>
            </a:extLst>
          </p:cNvPr>
          <p:cNvPicPr>
            <a:picLocks noChangeAspect="1"/>
          </p:cNvPicPr>
          <p:nvPr/>
        </p:nvPicPr>
        <p:blipFill>
          <a:blip r:embed="rId3"/>
          <a:stretch>
            <a:fillRect/>
          </a:stretch>
        </p:blipFill>
        <p:spPr>
          <a:xfrm>
            <a:off x="7830835" y="1931000"/>
            <a:ext cx="2446700" cy="3157103"/>
          </a:xfrm>
          <a:prstGeom prst="rect">
            <a:avLst/>
          </a:prstGeom>
        </p:spPr>
      </p:pic>
      <p:pic>
        <p:nvPicPr>
          <p:cNvPr id="5" name="Picture 4">
            <a:extLst>
              <a:ext uri="{FF2B5EF4-FFF2-40B4-BE49-F238E27FC236}">
                <a16:creationId xmlns:a16="http://schemas.microsoft.com/office/drawing/2014/main" id="{980EC907-2521-4083-9DC7-F8EDC6D56D92}"/>
              </a:ext>
            </a:extLst>
          </p:cNvPr>
          <p:cNvPicPr>
            <a:picLocks noChangeAspect="1"/>
          </p:cNvPicPr>
          <p:nvPr/>
        </p:nvPicPr>
        <p:blipFill>
          <a:blip r:embed="rId4"/>
          <a:stretch>
            <a:fillRect/>
          </a:stretch>
        </p:blipFill>
        <p:spPr>
          <a:xfrm>
            <a:off x="6947003" y="2744713"/>
            <a:ext cx="2348737" cy="3041604"/>
          </a:xfrm>
          <a:prstGeom prst="rect">
            <a:avLst/>
          </a:prstGeom>
        </p:spPr>
      </p:pic>
      <p:sp>
        <p:nvSpPr>
          <p:cNvPr id="12" name="Title 1">
            <a:extLst>
              <a:ext uri="{FF2B5EF4-FFF2-40B4-BE49-F238E27FC236}">
                <a16:creationId xmlns:a16="http://schemas.microsoft.com/office/drawing/2014/main" id="{0A4390B9-8E86-4843-B763-B41295EB7386}"/>
              </a:ext>
            </a:extLst>
          </p:cNvPr>
          <p:cNvSpPr txBox="1">
            <a:spLocks/>
          </p:cNvSpPr>
          <p:nvPr/>
        </p:nvSpPr>
        <p:spPr>
          <a:xfrm>
            <a:off x="2057400" y="381000"/>
            <a:ext cx="8382000" cy="556844"/>
          </a:xfrm>
          <a:prstGeom prst="rect">
            <a:avLst/>
          </a:prstGeom>
        </p:spPr>
        <p:txBody>
          <a:bodyPr vert="horz" anchor="ctr">
            <a:noAutofit/>
          </a:bodyPr>
          <a:lstStyle>
            <a:lvl1pPr algn="ctr" rtl="0" eaLnBrk="1" latinLnBrk="0" hangingPunct="1">
              <a:spcBef>
                <a:spcPct val="0"/>
              </a:spcBef>
              <a:buNone/>
              <a:defRPr kumimoji="0" sz="4400" kern="1200">
                <a:solidFill>
                  <a:schemeClr val="accent3">
                    <a:shade val="75000"/>
                  </a:schemeClr>
                </a:solidFill>
                <a:latin typeface="+mj-lt"/>
                <a:ea typeface="+mj-ea"/>
                <a:cs typeface="+mj-cs"/>
              </a:defRPr>
            </a:lvl1pPr>
          </a:lstStyle>
          <a:p>
            <a:r>
              <a:rPr lang="en-US" sz="3200" b="1" dirty="0">
                <a:solidFill>
                  <a:schemeClr val="tx1"/>
                </a:solidFill>
              </a:rPr>
              <a:t>Opioid Data &amp; Surveillance Project</a:t>
            </a:r>
          </a:p>
          <a:p>
            <a:r>
              <a:rPr lang="en-US" sz="3200" b="1" dirty="0">
                <a:solidFill>
                  <a:schemeClr val="tx1"/>
                </a:solidFill>
              </a:rPr>
              <a:t>Goals</a:t>
            </a:r>
          </a:p>
        </p:txBody>
      </p:sp>
    </p:spTree>
    <p:extLst>
      <p:ext uri="{BB962C8B-B14F-4D97-AF65-F5344CB8AC3E}">
        <p14:creationId xmlns:p14="http://schemas.microsoft.com/office/powerpoint/2010/main" val="115992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p:cNvSpPr txBox="1">
            <a:spLocks/>
          </p:cNvSpPr>
          <p:nvPr/>
        </p:nvSpPr>
        <p:spPr>
          <a:xfrm>
            <a:off x="4489838" y="4343400"/>
            <a:ext cx="3206362" cy="1689076"/>
          </a:xfrm>
          <a:prstGeom prst="rect">
            <a:avLst/>
          </a:prstGeom>
        </p:spPr>
        <p:txBody>
          <a:bodyPr>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None/>
            </a:pPr>
            <a:r>
              <a:rPr lang="en-US" sz="1650" b="1" dirty="0"/>
              <a:t>Heidi Lovejoy, MSc</a:t>
            </a:r>
          </a:p>
          <a:p>
            <a:pPr marL="0" indent="0">
              <a:buNone/>
            </a:pPr>
            <a:r>
              <a:rPr lang="en-US" sz="1650" i="1" dirty="0"/>
              <a:t>Substance Use Epidemiologist </a:t>
            </a:r>
          </a:p>
          <a:p>
            <a:pPr marL="0" indent="0">
              <a:buNone/>
            </a:pPr>
            <a:endParaRPr lang="en-US" sz="1650" i="1" dirty="0"/>
          </a:p>
          <a:p>
            <a:pPr marL="0" indent="0">
              <a:buNone/>
            </a:pPr>
            <a:r>
              <a:rPr lang="en-US" sz="1650" dirty="0">
                <a:hlinkClick r:id="rId3"/>
              </a:rPr>
              <a:t>HLovejoy@npaihb.org</a:t>
            </a:r>
            <a:endParaRPr lang="en-US" sz="1650" dirty="0"/>
          </a:p>
          <a:p>
            <a:pPr marL="0" indent="0">
              <a:buNone/>
            </a:pPr>
            <a:r>
              <a:rPr lang="en-US" sz="1800" dirty="0">
                <a:latin typeface="Calibri" panose="020F0502020204030204" pitchFamily="34" charset="0"/>
              </a:rPr>
              <a:t>(503) 416-3251</a:t>
            </a:r>
            <a:endParaRPr lang="en-US" sz="1650" dirty="0"/>
          </a:p>
          <a:p>
            <a:endParaRPr lang="en-US" sz="1650" dirty="0"/>
          </a:p>
          <a:p>
            <a:pPr marL="0" indent="0">
              <a:buNone/>
            </a:pPr>
            <a:endParaRPr lang="en-US" dirty="0"/>
          </a:p>
        </p:txBody>
      </p:sp>
      <p:sp>
        <p:nvSpPr>
          <p:cNvPr id="5" name="Title 5"/>
          <p:cNvSpPr txBox="1">
            <a:spLocks/>
          </p:cNvSpPr>
          <p:nvPr/>
        </p:nvSpPr>
        <p:spPr>
          <a:xfrm>
            <a:off x="2286000" y="76200"/>
            <a:ext cx="8039100" cy="1261872"/>
          </a:xfrm>
          <a:prstGeom prst="rect">
            <a:avLst/>
          </a:prstGeom>
        </p:spPr>
        <p:txBody>
          <a:bodyPr vert="horz" anchor="ctr">
            <a:noAutofit/>
          </a:bodyPr>
          <a:lstStyle>
            <a:lvl1pPr algn="ctr" rtl="0" eaLnBrk="1" latinLnBrk="0" hangingPunct="1">
              <a:spcBef>
                <a:spcPct val="0"/>
              </a:spcBef>
              <a:buNone/>
              <a:defRPr kumimoji="0" sz="4400" kern="1200">
                <a:solidFill>
                  <a:schemeClr val="accent3">
                    <a:shade val="75000"/>
                  </a:schemeClr>
                </a:solidFill>
                <a:latin typeface="+mj-lt"/>
                <a:ea typeface="+mj-ea"/>
                <a:cs typeface="+mj-cs"/>
              </a:defRPr>
            </a:lvl1pPr>
          </a:lstStyle>
          <a:p>
            <a:r>
              <a:rPr lang="en-US" b="1" dirty="0">
                <a:solidFill>
                  <a:schemeClr val="accent5"/>
                </a:solidFill>
              </a:rPr>
              <a:t>Need Opioid/Drug Data? </a:t>
            </a:r>
          </a:p>
        </p:txBody>
      </p:sp>
      <p:sp>
        <p:nvSpPr>
          <p:cNvPr id="6" name="Content Placeholder 6"/>
          <p:cNvSpPr txBox="1">
            <a:spLocks/>
          </p:cNvSpPr>
          <p:nvPr/>
        </p:nvSpPr>
        <p:spPr>
          <a:xfrm>
            <a:off x="1828800" y="1447800"/>
            <a:ext cx="8496300" cy="1951383"/>
          </a:xfrm>
          <a:prstGeom prst="rect">
            <a:avLst/>
          </a:prstGeom>
        </p:spPr>
        <p:txBody>
          <a:bodyPr vert="horz">
            <a:normAutofit/>
          </a:bodyPr>
          <a:lstStyle>
            <a:lvl1pPr marL="0" indent="0" algn="ctr" rtl="0" eaLnBrk="1" latinLnBrk="0" hangingPunct="1">
              <a:spcBef>
                <a:spcPct val="20000"/>
              </a:spcBef>
              <a:buClr>
                <a:schemeClr val="accent1"/>
              </a:buClr>
              <a:buSzPct val="85000"/>
              <a:buFont typeface="Wingdings 2"/>
              <a:buNone/>
              <a:defRPr kumimoji="0" sz="2700" kern="1200">
                <a:solidFill>
                  <a:schemeClr val="tx1">
                    <a:tint val="75000"/>
                  </a:schemeClr>
                </a:solidFill>
                <a:latin typeface="+mn-lt"/>
                <a:ea typeface="+mn-ea"/>
                <a:cs typeface="+mn-cs"/>
              </a:defRPr>
            </a:lvl1pPr>
            <a:lvl2pPr marL="457200" indent="0" algn="ctr" rtl="0" eaLnBrk="1" latinLnBrk="0" hangingPunct="1">
              <a:spcBef>
                <a:spcPct val="20000"/>
              </a:spcBef>
              <a:buClr>
                <a:schemeClr val="accent2"/>
              </a:buClr>
              <a:buSzPct val="70000"/>
              <a:buFont typeface="Wingdings"/>
              <a:buNone/>
              <a:defRPr kumimoji="0" sz="2200" kern="1200">
                <a:solidFill>
                  <a:schemeClr val="tx1">
                    <a:tint val="75000"/>
                  </a:schemeClr>
                </a:solidFill>
                <a:latin typeface="+mn-lt"/>
                <a:ea typeface="+mn-ea"/>
                <a:cs typeface="+mn-cs"/>
              </a:defRPr>
            </a:lvl2pPr>
            <a:lvl3pPr marL="914400" indent="0" algn="ctr" rtl="0" eaLnBrk="1" latinLnBrk="0" hangingPunct="1">
              <a:spcBef>
                <a:spcPct val="20000"/>
              </a:spcBef>
              <a:buClr>
                <a:schemeClr val="accent3"/>
              </a:buClr>
              <a:buSzPct val="75000"/>
              <a:buFont typeface="Wingdings 2"/>
              <a:buNone/>
              <a:defRPr kumimoji="0" sz="2000" kern="1200">
                <a:solidFill>
                  <a:schemeClr val="tx1">
                    <a:tint val="75000"/>
                  </a:schemeClr>
                </a:solidFill>
                <a:latin typeface="+mn-lt"/>
                <a:ea typeface="+mn-ea"/>
                <a:cs typeface="+mn-cs"/>
              </a:defRPr>
            </a:lvl3pPr>
            <a:lvl4pPr marL="1371600" indent="0" algn="ctr" rtl="0" eaLnBrk="1" latinLnBrk="0" hangingPunct="1">
              <a:spcBef>
                <a:spcPct val="20000"/>
              </a:spcBef>
              <a:buClr>
                <a:schemeClr val="accent4"/>
              </a:buClr>
              <a:buSzPct val="70000"/>
              <a:buFont typeface="Wingdings"/>
              <a:buNone/>
              <a:defRPr kumimoji="0" sz="2000" kern="1200">
                <a:solidFill>
                  <a:schemeClr val="tx1">
                    <a:tint val="75000"/>
                  </a:schemeClr>
                </a:solidFill>
                <a:latin typeface="+mn-lt"/>
                <a:ea typeface="+mn-ea"/>
                <a:cs typeface="+mn-cs"/>
              </a:defRPr>
            </a:lvl4pPr>
            <a:lvl5pPr marL="1828800" indent="0" algn="ctr" rtl="0" eaLnBrk="1" latinLnBrk="0" hangingPunct="1">
              <a:spcBef>
                <a:spcPct val="20000"/>
              </a:spcBef>
              <a:buClr>
                <a:schemeClr val="accent5"/>
              </a:buClr>
              <a:buFontTx/>
              <a:buNone/>
              <a:defRPr kumimoji="0" sz="1800" kern="1200">
                <a:solidFill>
                  <a:schemeClr val="tx1">
                    <a:tint val="75000"/>
                  </a:schemeClr>
                </a:solidFill>
                <a:latin typeface="+mn-lt"/>
                <a:ea typeface="+mn-ea"/>
                <a:cs typeface="+mn-cs"/>
              </a:defRPr>
            </a:lvl5pPr>
            <a:lvl6pPr marL="2286000" indent="0" algn="ctr" rtl="0" eaLnBrk="1" latinLnBrk="0" hangingPunct="1">
              <a:spcBef>
                <a:spcPct val="20000"/>
              </a:spcBef>
              <a:buClr>
                <a:schemeClr val="accent6"/>
              </a:buClr>
              <a:buSzPct val="80000"/>
              <a:buFont typeface="Wingdings 2"/>
              <a:buNone/>
              <a:defRPr kumimoji="0" sz="1800" kern="1200">
                <a:solidFill>
                  <a:schemeClr val="tx1">
                    <a:tint val="75000"/>
                  </a:schemeClr>
                </a:solidFill>
                <a:latin typeface="+mn-lt"/>
                <a:ea typeface="+mn-ea"/>
                <a:cs typeface="+mn-cs"/>
              </a:defRPr>
            </a:lvl6pPr>
            <a:lvl7pPr marL="2743200" indent="0" algn="ctr" rtl="0" eaLnBrk="1" latinLnBrk="0" hangingPunct="1">
              <a:spcBef>
                <a:spcPct val="20000"/>
              </a:spcBef>
              <a:buClr>
                <a:schemeClr val="accent1">
                  <a:shade val="75000"/>
                </a:schemeClr>
              </a:buClr>
              <a:buSzPct val="90000"/>
              <a:buNone/>
              <a:defRPr kumimoji="0" sz="1600" kern="1200" baseline="0">
                <a:solidFill>
                  <a:schemeClr val="tx1">
                    <a:tint val="75000"/>
                  </a:schemeClr>
                </a:solidFill>
                <a:latin typeface="+mn-lt"/>
                <a:ea typeface="+mn-ea"/>
                <a:cs typeface="+mn-cs"/>
              </a:defRPr>
            </a:lvl7pPr>
            <a:lvl8pPr marL="3200400" indent="0" algn="ctr" rtl="0" eaLnBrk="1" latinLnBrk="0" hangingPunct="1">
              <a:spcBef>
                <a:spcPct val="20000"/>
              </a:spcBef>
              <a:buClr>
                <a:schemeClr val="accent4">
                  <a:shade val="75000"/>
                </a:schemeClr>
              </a:buClr>
              <a:buNone/>
              <a:defRPr kumimoji="0" sz="1600" kern="1200">
                <a:solidFill>
                  <a:schemeClr val="tx1">
                    <a:tint val="75000"/>
                  </a:schemeClr>
                </a:solidFill>
                <a:latin typeface="+mn-lt"/>
                <a:ea typeface="+mn-ea"/>
                <a:cs typeface="+mn-cs"/>
              </a:defRPr>
            </a:lvl8pPr>
            <a:lvl9pPr marL="3657600" indent="0" algn="ctr" rtl="0" eaLnBrk="1" latinLnBrk="0" hangingPunct="1">
              <a:spcBef>
                <a:spcPct val="20000"/>
              </a:spcBef>
              <a:buClr>
                <a:schemeClr val="accent2">
                  <a:shade val="75000"/>
                </a:schemeClr>
              </a:buClr>
              <a:buSzPct val="90000"/>
              <a:buNone/>
              <a:defRPr kumimoji="0" sz="1400" kern="1200" cap="all" baseline="0">
                <a:solidFill>
                  <a:schemeClr val="tx1">
                    <a:tint val="75000"/>
                  </a:schemeClr>
                </a:solidFill>
                <a:latin typeface="+mn-lt"/>
                <a:ea typeface="+mn-ea"/>
                <a:cs typeface="+mn-cs"/>
              </a:defRPr>
            </a:lvl9pPr>
          </a:lstStyle>
          <a:p>
            <a:pPr algn="l"/>
            <a:r>
              <a:rPr lang="en-US" sz="3000" dirty="0">
                <a:solidFill>
                  <a:schemeClr val="tx1"/>
                </a:solidFill>
              </a:rPr>
              <a:t>Contact me!</a:t>
            </a:r>
          </a:p>
          <a:p>
            <a:pPr marL="457200" indent="-457200" algn="l">
              <a:buFont typeface="Arial" panose="020B0604020202020204" pitchFamily="34" charset="0"/>
              <a:buChar char="•"/>
            </a:pPr>
            <a:r>
              <a:rPr lang="en-US" sz="2000" dirty="0">
                <a:solidFill>
                  <a:schemeClr val="tx1"/>
                </a:solidFill>
              </a:rPr>
              <a:t>Overdose deaths in your county/area</a:t>
            </a:r>
          </a:p>
          <a:p>
            <a:pPr marL="457200" indent="-457200" algn="l">
              <a:buFont typeface="Arial" panose="020B0604020202020204" pitchFamily="34" charset="0"/>
              <a:buChar char="•"/>
            </a:pPr>
            <a:r>
              <a:rPr lang="en-US" sz="2000" dirty="0">
                <a:solidFill>
                  <a:schemeClr val="tx1"/>
                </a:solidFill>
              </a:rPr>
              <a:t>Emergency department visits for overdose in your county/area</a:t>
            </a:r>
          </a:p>
          <a:p>
            <a:pPr marL="457200" indent="-457200" algn="l">
              <a:buFont typeface="Arial" panose="020B0604020202020204" pitchFamily="34" charset="0"/>
              <a:buChar char="•"/>
            </a:pPr>
            <a:r>
              <a:rPr lang="en-US" sz="2000" dirty="0">
                <a:solidFill>
                  <a:schemeClr val="tx1"/>
                </a:solidFill>
              </a:rPr>
              <a:t>Other opioid/drug-related data</a:t>
            </a:r>
          </a:p>
          <a:p>
            <a:pPr marL="457200" indent="-457200" algn="l">
              <a:buFont typeface="Arial" panose="020B0604020202020204" pitchFamily="34" charset="0"/>
              <a:buChar char="•"/>
            </a:pPr>
            <a:endParaRPr lang="en-US" sz="2400" dirty="0"/>
          </a:p>
        </p:txBody>
      </p:sp>
      <p:pic>
        <p:nvPicPr>
          <p:cNvPr id="7" name="Picture 6">
            <a:extLst>
              <a:ext uri="{FF2B5EF4-FFF2-40B4-BE49-F238E27FC236}">
                <a16:creationId xmlns:a16="http://schemas.microsoft.com/office/drawing/2014/main" id="{7E5D1CB2-46CF-443F-9AC3-EC87B404213C}"/>
              </a:ext>
            </a:extLst>
          </p:cNvPr>
          <p:cNvPicPr/>
          <p:nvPr/>
        </p:nvPicPr>
        <p:blipFill rotWithShape="1">
          <a:blip r:embed="rId4" cstate="print">
            <a:extLst>
              <a:ext uri="{28A0092B-C50C-407E-A947-70E740481C1C}">
                <a14:useLocalDpi xmlns:a14="http://schemas.microsoft.com/office/drawing/2010/main" val="0"/>
              </a:ext>
            </a:extLst>
          </a:blip>
          <a:srcRect l="11834"/>
          <a:stretch/>
        </p:blipFill>
        <p:spPr bwMode="auto">
          <a:xfrm>
            <a:off x="1977936" y="3399184"/>
            <a:ext cx="2400537" cy="2633293"/>
          </a:xfrm>
          <a:prstGeom prst="rect">
            <a:avLst/>
          </a:prstGeom>
          <a:noFill/>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404421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Indian Country Substance Use Disorder ECHO</a:t>
            </a:r>
          </a:p>
        </p:txBody>
      </p:sp>
      <p:sp>
        <p:nvSpPr>
          <p:cNvPr id="3" name="Content Placeholder 2"/>
          <p:cNvSpPr>
            <a:spLocks noGrp="1"/>
          </p:cNvSpPr>
          <p:nvPr>
            <p:ph idx="1"/>
          </p:nvPr>
        </p:nvSpPr>
        <p:spPr/>
        <p:txBody>
          <a:bodyPr>
            <a:normAutofit lnSpcReduction="10000"/>
          </a:bodyPr>
          <a:lstStyle/>
          <a:p>
            <a:pPr marL="0" indent="0">
              <a:buNone/>
            </a:pPr>
            <a:r>
              <a:rPr lang="en-US" dirty="0"/>
              <a:t>The Indian Country Substance Use Disorder ECHO provides an opportunity to promote expansion of access to treatment for opioid use disorder and other SUDs. Specialists in substance use disorder and behavioral health treatment at NPAIHB offer in-person trainings and a twice monthly </a:t>
            </a:r>
            <a:r>
              <a:rPr lang="en-US" dirty="0" err="1"/>
              <a:t>teleECHO</a:t>
            </a:r>
            <a:r>
              <a:rPr lang="en-US" dirty="0"/>
              <a:t> clinic for Indian Country healthcare staff.  The program offers:</a:t>
            </a:r>
          </a:p>
          <a:p>
            <a:r>
              <a:rPr lang="en-US" dirty="0"/>
              <a:t>In-person trainings with MAT Waiver</a:t>
            </a:r>
          </a:p>
          <a:p>
            <a:r>
              <a:rPr lang="en-US" dirty="0"/>
              <a:t>Telehealth sessions</a:t>
            </a:r>
          </a:p>
          <a:p>
            <a:r>
              <a:rPr lang="en-US" dirty="0"/>
              <a:t>Providers support to improve or integrate best-practice care where opioid use disorder and other substance use disorder treatment may have been previously unavailable.</a:t>
            </a:r>
          </a:p>
        </p:txBody>
      </p:sp>
    </p:spTree>
    <p:extLst>
      <p:ext uri="{BB962C8B-B14F-4D97-AF65-F5344CB8AC3E}">
        <p14:creationId xmlns:p14="http://schemas.microsoft.com/office/powerpoint/2010/main" val="2649175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468D1F5-9FF8-8F43-B036-CA0A39A76924}"/>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Best Practice – Indian Country ECHO </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331567" y="3279894"/>
            <a:ext cx="5455917" cy="2291485"/>
          </a:xfrm>
          <a:prstGeom prst="rect">
            <a:avLst/>
          </a:prstGeom>
        </p:spPr>
      </p:pic>
      <p:cxnSp>
        <p:nvCxnSpPr>
          <p:cNvPr id="14"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3">
            <a:extLst>
              <a:ext uri="{FF2B5EF4-FFF2-40B4-BE49-F238E27FC236}">
                <a16:creationId xmlns:a16="http://schemas.microsoft.com/office/drawing/2014/main" id="{4E2C29BC-834D-594A-84BE-61D5345F6BED}"/>
              </a:ext>
            </a:extLst>
          </p:cNvPr>
          <p:cNvPicPr>
            <a:picLocks noGrp="1" noChangeAspect="1"/>
          </p:cNvPicPr>
          <p:nvPr>
            <p:ph idx="1"/>
          </p:nvPr>
        </p:nvPicPr>
        <p:blipFill>
          <a:blip r:embed="rId4"/>
          <a:stretch>
            <a:fillRect/>
          </a:stretch>
        </p:blipFill>
        <p:spPr>
          <a:xfrm>
            <a:off x="6445073" y="3477671"/>
            <a:ext cx="5455917" cy="1895931"/>
          </a:xfrm>
          <a:prstGeom prst="rect">
            <a:avLst/>
          </a:prstGeom>
        </p:spPr>
      </p:pic>
      <p:sp>
        <p:nvSpPr>
          <p:cNvPr id="2" name="Slide Number Placeholder 1"/>
          <p:cNvSpPr>
            <a:spLocks noGrp="1"/>
          </p:cNvSpPr>
          <p:nvPr>
            <p:ph type="sldNum" sz="quarter" idx="12"/>
          </p:nvPr>
        </p:nvSpPr>
        <p:spPr>
          <a:xfrm>
            <a:off x="8603343" y="6522430"/>
            <a:ext cx="2743200" cy="347472"/>
          </a:xfrm>
        </p:spPr>
        <p:txBody>
          <a:bodyPr vert="horz" lIns="91440" tIns="45720" rIns="91440" bIns="45720" rtlCol="0" anchor="ctr">
            <a:normAutofit/>
          </a:bodyPr>
          <a:lstStyle/>
          <a:p>
            <a:pPr>
              <a:spcAft>
                <a:spcPts val="600"/>
              </a:spcAft>
            </a:pPr>
            <a:fld id="{59F7A3E7-C834-7048-AE82-D03B8AEB1895}" type="slidenum">
              <a:rPr lang="en-US">
                <a:solidFill>
                  <a:srgbClr val="898989"/>
                </a:solidFill>
              </a:rPr>
              <a:pPr>
                <a:spcAft>
                  <a:spcPts val="600"/>
                </a:spcAft>
              </a:pPr>
              <a:t>17</a:t>
            </a:fld>
            <a:endParaRPr lang="en-US">
              <a:solidFill>
                <a:srgbClr val="898989"/>
              </a:solidFill>
            </a:endParaRPr>
          </a:p>
        </p:txBody>
      </p:sp>
    </p:spTree>
    <p:extLst>
      <p:ext uri="{BB962C8B-B14F-4D97-AF65-F5344CB8AC3E}">
        <p14:creationId xmlns:p14="http://schemas.microsoft.com/office/powerpoint/2010/main" val="2697618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FF3B2-4763-4C4F-AA3E-EC2EDA14787A}"/>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dirty="0">
                <a:solidFill>
                  <a:schemeClr val="bg1"/>
                </a:solidFill>
              </a:rPr>
              <a:t>DATA 2000 Waiver Training + ECHO Onboarding</a:t>
            </a:r>
          </a:p>
        </p:txBody>
      </p:sp>
      <p:graphicFrame>
        <p:nvGraphicFramePr>
          <p:cNvPr id="5" name="Content Placeholder 2">
            <a:extLst>
              <a:ext uri="{FF2B5EF4-FFF2-40B4-BE49-F238E27FC236}">
                <a16:creationId xmlns:a16="http://schemas.microsoft.com/office/drawing/2014/main" id="{8127FEA6-46CB-411B-84CB-884B4CBA24EE}"/>
              </a:ext>
            </a:extLst>
          </p:cNvPr>
          <p:cNvGraphicFramePr>
            <a:graphicFrameLocks noGrp="1"/>
          </p:cNvGraphicFramePr>
          <p:nvPr>
            <p:ph sz="half" idx="1"/>
            <p:extLst>
              <p:ext uri="{D42A27DB-BD31-4B8C-83A1-F6EECF244321}">
                <p14:modId xmlns:p14="http://schemas.microsoft.com/office/powerpoint/2010/main" val="3492821307"/>
              </p:ext>
            </p:extLst>
          </p:nvPr>
        </p:nvGraphicFramePr>
        <p:xfrm>
          <a:off x="194510" y="1603457"/>
          <a:ext cx="11802979" cy="4529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id="{54376726-738C-7B44-9DAB-D154B096ABE4}"/>
              </a:ext>
            </a:extLst>
          </p:cNvPr>
          <p:cNvSpPr txBox="1">
            <a:spLocks/>
          </p:cNvSpPr>
          <p:nvPr/>
        </p:nvSpPr>
        <p:spPr>
          <a:xfrm>
            <a:off x="625682" y="724775"/>
            <a:ext cx="10515600" cy="71555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Opioid Use Disorder Training + ECHO Onboarding</a:t>
            </a:r>
          </a:p>
        </p:txBody>
      </p:sp>
    </p:spTree>
    <p:extLst>
      <p:ext uri="{BB962C8B-B14F-4D97-AF65-F5344CB8AC3E}">
        <p14:creationId xmlns:p14="http://schemas.microsoft.com/office/powerpoint/2010/main" val="3660266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DF369-B046-5C4B-9CF8-C41D014171CF}"/>
              </a:ext>
            </a:extLst>
          </p:cNvPr>
          <p:cNvSpPr>
            <a:spLocks noGrp="1"/>
          </p:cNvSpPr>
          <p:nvPr>
            <p:ph type="title"/>
          </p:nvPr>
        </p:nvSpPr>
        <p:spPr>
          <a:xfrm>
            <a:off x="2370667" y="2187743"/>
            <a:ext cx="5293449" cy="2482515"/>
          </a:xfrm>
        </p:spPr>
        <p:txBody>
          <a:bodyPr vert="horz" lIns="91440" tIns="45720" rIns="91440" bIns="45720" rtlCol="0" anchor="ctr">
            <a:normAutofit/>
          </a:bodyPr>
          <a:lstStyle/>
          <a:p>
            <a:r>
              <a:rPr lang="en-US" sz="5600" kern="1200">
                <a:solidFill>
                  <a:schemeClr val="tx1"/>
                </a:solidFill>
                <a:latin typeface="+mj-lt"/>
                <a:ea typeface="+mj-ea"/>
                <a:cs typeface="+mj-cs"/>
              </a:rPr>
              <a:t>Online Opioid Learning Models for Dentistis</a:t>
            </a:r>
          </a:p>
        </p:txBody>
      </p:sp>
      <p:pic>
        <p:nvPicPr>
          <p:cNvPr id="9" name="Graphic 8" descr="Medicine">
            <a:extLst>
              <a:ext uri="{FF2B5EF4-FFF2-40B4-BE49-F238E27FC236}">
                <a16:creationId xmlns:a16="http://schemas.microsoft.com/office/drawing/2014/main" id="{D914CBB9-D2FC-4AAD-8AF6-4773C982CB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38201" y="2743201"/>
            <a:ext cx="1371600" cy="1371600"/>
          </a:xfrm>
          <a:prstGeom prst="rect">
            <a:avLst/>
          </a:prstGeom>
        </p:spPr>
      </p:pic>
      <p:pic>
        <p:nvPicPr>
          <p:cNvPr id="11" name="Graphic 10">
            <a:extLst>
              <a:ext uri="{FF2B5EF4-FFF2-40B4-BE49-F238E27FC236}">
                <a16:creationId xmlns:a16="http://schemas.microsoft.com/office/drawing/2014/main" id="{8C07930F-64AE-4B20-A0EB-411E5683A58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641431" y="816337"/>
            <a:ext cx="5225327" cy="5225327"/>
          </a:xfrm>
          <a:prstGeom prst="rect">
            <a:avLst/>
          </a:prstGeom>
        </p:spPr>
      </p:pic>
    </p:spTree>
    <p:extLst>
      <p:ext uri="{BB962C8B-B14F-4D97-AF65-F5344CB8AC3E}">
        <p14:creationId xmlns:p14="http://schemas.microsoft.com/office/powerpoint/2010/main" val="3095225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B17745-F60F-EB47-BE40-D4CED9AAD485}"/>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How are we responding?</a:t>
            </a:r>
          </a:p>
        </p:txBody>
      </p:sp>
      <p:cxnSp>
        <p:nvCxnSpPr>
          <p:cNvPr id="17"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A group of people posing for the camera&#10;&#10;Description automatically generated">
            <a:extLst>
              <a:ext uri="{FF2B5EF4-FFF2-40B4-BE49-F238E27FC236}">
                <a16:creationId xmlns:a16="http://schemas.microsoft.com/office/drawing/2014/main" id="{AC1E3984-F982-7745-82D7-C03D8258C0B9}"/>
              </a:ext>
            </a:extLst>
          </p:cNvPr>
          <p:cNvPicPr>
            <a:picLocks noChangeAspect="1"/>
          </p:cNvPicPr>
          <p:nvPr/>
        </p:nvPicPr>
        <p:blipFill>
          <a:blip r:embed="rId2"/>
          <a:stretch>
            <a:fillRect/>
          </a:stretch>
        </p:blipFill>
        <p:spPr>
          <a:xfrm>
            <a:off x="1947175" y="2509911"/>
            <a:ext cx="8242550" cy="3997637"/>
          </a:xfrm>
          <a:prstGeom prst="rect">
            <a:avLst/>
          </a:prstGeom>
        </p:spPr>
      </p:pic>
    </p:spTree>
    <p:extLst>
      <p:ext uri="{BB962C8B-B14F-4D97-AF65-F5344CB8AC3E}">
        <p14:creationId xmlns:p14="http://schemas.microsoft.com/office/powerpoint/2010/main" val="1016628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44660A0D-6DCB-4E72-B12D-793F618E9FF4}"/>
              </a:ext>
            </a:extLst>
          </p:cNvPr>
          <p:cNvSpPr txBox="1"/>
          <p:nvPr/>
        </p:nvSpPr>
        <p:spPr>
          <a:xfrm>
            <a:off x="132794" y="5949868"/>
            <a:ext cx="5480191" cy="715196"/>
          </a:xfrm>
          <a:prstGeom prst="rect">
            <a:avLst/>
          </a:prstGeom>
        </p:spPr>
        <p:txBody>
          <a:bodyPr wrap="square" lIns="0" tIns="0" rIns="0" bIns="0" rtlCol="0" anchor="t">
            <a:spAutoFit/>
          </a:bodyPr>
          <a:lstStyle/>
          <a:p>
            <a:pPr>
              <a:lnSpc>
                <a:spcPts val="1867"/>
              </a:lnSpc>
            </a:pPr>
            <a:r>
              <a:rPr lang="en-US" sz="1333" b="1" spc="93" dirty="0">
                <a:solidFill>
                  <a:srgbClr val="050707"/>
                </a:solidFill>
                <a:latin typeface="Anonymous Pro"/>
              </a:rPr>
              <a:t>Project Period  </a:t>
            </a:r>
            <a:r>
              <a:rPr lang="en-US" sz="1333" spc="93" dirty="0">
                <a:solidFill>
                  <a:srgbClr val="050707"/>
                </a:solidFill>
                <a:latin typeface="Anonymous Pro"/>
              </a:rPr>
              <a:t>August 2019 to July 2021</a:t>
            </a:r>
          </a:p>
          <a:p>
            <a:pPr>
              <a:lnSpc>
                <a:spcPts val="1867"/>
              </a:lnSpc>
            </a:pPr>
            <a:r>
              <a:rPr lang="en-US" sz="1333" b="1" spc="93" dirty="0">
                <a:solidFill>
                  <a:srgbClr val="050707"/>
                </a:solidFill>
                <a:latin typeface="Anonymous Pro"/>
              </a:rPr>
              <a:t>Grant No.       </a:t>
            </a:r>
            <a:r>
              <a:rPr lang="en-US" sz="1333" spc="93" dirty="0">
                <a:solidFill>
                  <a:srgbClr val="050707"/>
                </a:solidFill>
                <a:latin typeface="Anonymous Pro"/>
              </a:rPr>
              <a:t>R21DA047940</a:t>
            </a:r>
          </a:p>
          <a:p>
            <a:pPr>
              <a:lnSpc>
                <a:spcPts val="1867"/>
              </a:lnSpc>
            </a:pPr>
            <a:r>
              <a:rPr lang="en-US" sz="1333" b="1" spc="93" dirty="0">
                <a:solidFill>
                  <a:srgbClr val="050707"/>
                </a:solidFill>
                <a:latin typeface="Anonymous Pro"/>
              </a:rPr>
              <a:t>Funder.         </a:t>
            </a:r>
            <a:r>
              <a:rPr lang="en-US" sz="1333" spc="93" dirty="0">
                <a:solidFill>
                  <a:srgbClr val="050707"/>
                </a:solidFill>
                <a:latin typeface="Anonymous Pro"/>
              </a:rPr>
              <a:t>National Institute on Drug Abuse</a:t>
            </a:r>
          </a:p>
        </p:txBody>
      </p:sp>
      <p:pic>
        <p:nvPicPr>
          <p:cNvPr id="3" name="Picture 4">
            <a:extLst>
              <a:ext uri="{FF2B5EF4-FFF2-40B4-BE49-F238E27FC236}">
                <a16:creationId xmlns:a16="http://schemas.microsoft.com/office/drawing/2014/main" id="{DBFE5F92-C855-44AD-BD5C-BF5212CD9433}"/>
              </a:ext>
            </a:extLst>
          </p:cNvPr>
          <p:cNvPicPr>
            <a:picLocks noChangeAspect="1"/>
          </p:cNvPicPr>
          <p:nvPr/>
        </p:nvPicPr>
        <p:blipFill>
          <a:blip r:embed="rId2"/>
          <a:srcRect t="826" b="826"/>
          <a:stretch>
            <a:fillRect/>
          </a:stretch>
        </p:blipFill>
        <p:spPr>
          <a:xfrm>
            <a:off x="2999889" y="2309479"/>
            <a:ext cx="4670911" cy="3066283"/>
          </a:xfrm>
          <a:prstGeom prst="rect">
            <a:avLst/>
          </a:prstGeom>
        </p:spPr>
      </p:pic>
      <p:sp>
        <p:nvSpPr>
          <p:cNvPr id="4" name="TextBox 8">
            <a:extLst>
              <a:ext uri="{FF2B5EF4-FFF2-40B4-BE49-F238E27FC236}">
                <a16:creationId xmlns:a16="http://schemas.microsoft.com/office/drawing/2014/main" id="{E9CFA4DD-F280-4105-8635-03910F7A84CB}"/>
              </a:ext>
            </a:extLst>
          </p:cNvPr>
          <p:cNvSpPr txBox="1"/>
          <p:nvPr/>
        </p:nvSpPr>
        <p:spPr>
          <a:xfrm>
            <a:off x="285195" y="1189221"/>
            <a:ext cx="5607606" cy="721544"/>
          </a:xfrm>
          <a:prstGeom prst="rect">
            <a:avLst/>
          </a:prstGeom>
        </p:spPr>
        <p:txBody>
          <a:bodyPr wrap="square" lIns="0" tIns="0" rIns="0" bIns="0" rtlCol="0" anchor="t">
            <a:spAutoFit/>
          </a:bodyPr>
          <a:lstStyle/>
          <a:p>
            <a:pPr>
              <a:lnSpc>
                <a:spcPts val="5974"/>
              </a:lnSpc>
            </a:pPr>
            <a:r>
              <a:rPr lang="en-US" sz="4267" b="1" spc="384" dirty="0">
                <a:solidFill>
                  <a:srgbClr val="050707"/>
                </a:solidFill>
                <a:latin typeface="Anonymous Pro"/>
              </a:rPr>
              <a:t>MCH-OPIOID STUDY</a:t>
            </a:r>
          </a:p>
        </p:txBody>
      </p:sp>
      <p:sp>
        <p:nvSpPr>
          <p:cNvPr id="5" name="TextBox 9">
            <a:extLst>
              <a:ext uri="{FF2B5EF4-FFF2-40B4-BE49-F238E27FC236}">
                <a16:creationId xmlns:a16="http://schemas.microsoft.com/office/drawing/2014/main" id="{67A27239-EA96-433B-9E39-009F8A470B0F}"/>
              </a:ext>
            </a:extLst>
          </p:cNvPr>
          <p:cNvSpPr txBox="1"/>
          <p:nvPr/>
        </p:nvSpPr>
        <p:spPr>
          <a:xfrm>
            <a:off x="6299201" y="1024513"/>
            <a:ext cx="6063995" cy="892360"/>
          </a:xfrm>
          <a:prstGeom prst="rect">
            <a:avLst/>
          </a:prstGeom>
        </p:spPr>
        <p:txBody>
          <a:bodyPr lIns="0" tIns="0" rIns="0" bIns="0" rtlCol="0" anchor="t">
            <a:spAutoFit/>
          </a:bodyPr>
          <a:lstStyle/>
          <a:p>
            <a:pPr>
              <a:lnSpc>
                <a:spcPts val="2279"/>
              </a:lnSpc>
            </a:pPr>
            <a:r>
              <a:rPr lang="en-US" sz="2400" spc="24" dirty="0">
                <a:solidFill>
                  <a:srgbClr val="050707"/>
                </a:solidFill>
                <a:latin typeface="Anonymous Pro"/>
              </a:rPr>
              <a:t>INVESTIGATING MATERNAL OPIOID USE, NEONATAL ABSTINENCE SYNDROME AND RESPONSE IN NW TRIBAL COMMUNITIES</a:t>
            </a:r>
          </a:p>
        </p:txBody>
      </p:sp>
      <p:sp>
        <p:nvSpPr>
          <p:cNvPr id="6" name="TextBox 10">
            <a:extLst>
              <a:ext uri="{FF2B5EF4-FFF2-40B4-BE49-F238E27FC236}">
                <a16:creationId xmlns:a16="http://schemas.microsoft.com/office/drawing/2014/main" id="{62256847-EFA4-4B14-AC0A-E652FE108D2F}"/>
              </a:ext>
            </a:extLst>
          </p:cNvPr>
          <p:cNvSpPr txBox="1"/>
          <p:nvPr/>
        </p:nvSpPr>
        <p:spPr>
          <a:xfrm>
            <a:off x="7315200" y="5561731"/>
            <a:ext cx="4446183" cy="1103122"/>
          </a:xfrm>
          <a:prstGeom prst="rect">
            <a:avLst/>
          </a:prstGeom>
        </p:spPr>
        <p:txBody>
          <a:bodyPr wrap="square" lIns="0" tIns="0" rIns="0" bIns="0" rtlCol="0" anchor="t">
            <a:spAutoFit/>
          </a:bodyPr>
          <a:lstStyle/>
          <a:p>
            <a:pPr>
              <a:lnSpc>
                <a:spcPts val="2193"/>
              </a:lnSpc>
            </a:pPr>
            <a:r>
              <a:rPr lang="en-US" sz="1333" spc="109" dirty="0">
                <a:solidFill>
                  <a:srgbClr val="050707"/>
                </a:solidFill>
                <a:latin typeface="Anonymous Pro"/>
              </a:rPr>
              <a:t>Tam Lutz/Jodi Lapidus  Co-PIs</a:t>
            </a:r>
          </a:p>
          <a:p>
            <a:pPr>
              <a:lnSpc>
                <a:spcPts val="2193"/>
              </a:lnSpc>
            </a:pPr>
            <a:r>
              <a:rPr lang="en-US" sz="1333" spc="109" dirty="0">
                <a:solidFill>
                  <a:srgbClr val="050707"/>
                </a:solidFill>
                <a:latin typeface="Anonymous Pro"/>
              </a:rPr>
              <a:t>Chiao-Wen Lan      	Co-Inv/</a:t>
            </a:r>
            <a:r>
              <a:rPr lang="en-US" sz="1333" spc="109" dirty="0" err="1">
                <a:solidFill>
                  <a:srgbClr val="050707"/>
                </a:solidFill>
                <a:latin typeface="Anonymous Pro"/>
              </a:rPr>
              <a:t>Biostat</a:t>
            </a:r>
            <a:endParaRPr lang="en-US" sz="1333" spc="109" dirty="0">
              <a:solidFill>
                <a:srgbClr val="050707"/>
              </a:solidFill>
              <a:latin typeface="Anonymous Pro"/>
            </a:endParaRPr>
          </a:p>
          <a:p>
            <a:pPr>
              <a:lnSpc>
                <a:spcPts val="2193"/>
              </a:lnSpc>
            </a:pPr>
            <a:r>
              <a:rPr lang="en-US" sz="1333" spc="109" dirty="0">
                <a:solidFill>
                  <a:srgbClr val="050707"/>
                </a:solidFill>
                <a:latin typeface="Anonymous Pro"/>
              </a:rPr>
              <a:t>Jenine Dankovchik  	Biostatistician</a:t>
            </a:r>
          </a:p>
          <a:p>
            <a:pPr>
              <a:lnSpc>
                <a:spcPts val="2193"/>
              </a:lnSpc>
            </a:pPr>
            <a:r>
              <a:rPr lang="en-US" sz="1333" spc="109" dirty="0">
                <a:solidFill>
                  <a:srgbClr val="050707"/>
                </a:solidFill>
                <a:latin typeface="Anonymous Pro"/>
              </a:rPr>
              <a:t>Candice Jimenez    	Research Manager</a:t>
            </a:r>
          </a:p>
        </p:txBody>
      </p:sp>
      <p:pic>
        <p:nvPicPr>
          <p:cNvPr id="7" name="Picture 5">
            <a:extLst>
              <a:ext uri="{FF2B5EF4-FFF2-40B4-BE49-F238E27FC236}">
                <a16:creationId xmlns:a16="http://schemas.microsoft.com/office/drawing/2014/main" id="{EED8A7BD-D983-496B-BD78-1C074405A688}"/>
              </a:ext>
            </a:extLst>
          </p:cNvPr>
          <p:cNvPicPr>
            <a:picLocks noChangeAspect="1"/>
          </p:cNvPicPr>
          <p:nvPr/>
        </p:nvPicPr>
        <p:blipFill>
          <a:blip r:embed="rId3"/>
          <a:srcRect/>
          <a:stretch>
            <a:fillRect/>
          </a:stretch>
        </p:blipFill>
        <p:spPr>
          <a:xfrm>
            <a:off x="278217" y="291012"/>
            <a:ext cx="2668183" cy="752903"/>
          </a:xfrm>
          <a:prstGeom prst="rect">
            <a:avLst/>
          </a:prstGeom>
        </p:spPr>
      </p:pic>
      <p:pic>
        <p:nvPicPr>
          <p:cNvPr id="8" name="Picture 7">
            <a:extLst>
              <a:ext uri="{FF2B5EF4-FFF2-40B4-BE49-F238E27FC236}">
                <a16:creationId xmlns:a16="http://schemas.microsoft.com/office/drawing/2014/main" id="{876D4A3A-0257-4A3D-B41D-98D75B3B19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2889" y="346001"/>
            <a:ext cx="1258535" cy="655487"/>
          </a:xfrm>
          <a:prstGeom prst="rect">
            <a:avLst/>
          </a:prstGeom>
        </p:spPr>
      </p:pic>
      <p:sp>
        <p:nvSpPr>
          <p:cNvPr id="9" name="Rectangle 8">
            <a:extLst>
              <a:ext uri="{FF2B5EF4-FFF2-40B4-BE49-F238E27FC236}">
                <a16:creationId xmlns:a16="http://schemas.microsoft.com/office/drawing/2014/main" id="{A564538C-9026-4AA4-8439-C183BF33B30A}"/>
              </a:ext>
            </a:extLst>
          </p:cNvPr>
          <p:cNvSpPr/>
          <p:nvPr/>
        </p:nvSpPr>
        <p:spPr>
          <a:xfrm>
            <a:off x="2745889" y="291012"/>
            <a:ext cx="254000" cy="830997"/>
          </a:xfrm>
          <a:prstGeom prst="rect">
            <a:avLst/>
          </a:prstGeom>
        </p:spPr>
        <p:txBody>
          <a:bodyPr wrap="square">
            <a:spAutoFit/>
          </a:bodyPr>
          <a:lstStyle/>
          <a:p>
            <a:r>
              <a:rPr lang="en-US" sz="4800" dirty="0">
                <a:solidFill>
                  <a:srgbClr val="1FA9A5"/>
                </a:solidFill>
                <a:latin typeface="Andale Mono" panose="020B0509000000000004" pitchFamily="49" charset="0"/>
              </a:rPr>
              <a:t>|</a:t>
            </a:r>
          </a:p>
        </p:txBody>
      </p:sp>
    </p:spTree>
    <p:extLst>
      <p:ext uri="{BB962C8B-B14F-4D97-AF65-F5344CB8AC3E}">
        <p14:creationId xmlns:p14="http://schemas.microsoft.com/office/powerpoint/2010/main" val="3670071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853" y="194304"/>
            <a:ext cx="11324493" cy="1325563"/>
          </a:xfrm>
        </p:spPr>
        <p:txBody>
          <a:bodyPr>
            <a:noAutofit/>
          </a:bodyPr>
          <a:lstStyle/>
          <a:p>
            <a:r>
              <a:rPr lang="en-US" sz="3200" dirty="0"/>
              <a:t>In Oregon and Washington, the NAS incidence rate for AI/AN babies was more than </a:t>
            </a:r>
            <a:r>
              <a:rPr lang="en-US" sz="3200" b="1" dirty="0">
                <a:solidFill>
                  <a:srgbClr val="0070C0"/>
                </a:solidFill>
              </a:rPr>
              <a:t>three times higher</a:t>
            </a:r>
            <a:r>
              <a:rPr lang="en-US" sz="3200" dirty="0">
                <a:solidFill>
                  <a:srgbClr val="0070C0"/>
                </a:solidFill>
              </a:rPr>
              <a:t> </a:t>
            </a:r>
            <a:r>
              <a:rPr lang="en-US" sz="3200" dirty="0"/>
              <a:t>than Non-Hispanic </a:t>
            </a:r>
            <a:r>
              <a:rPr lang="en-US" altLang="zh-TW" sz="3200" dirty="0"/>
              <a:t>W</a:t>
            </a:r>
            <a:r>
              <a:rPr lang="en-US" sz="3200" dirty="0"/>
              <a:t>hite babies</a:t>
            </a:r>
          </a:p>
        </p:txBody>
      </p:sp>
      <p:graphicFrame>
        <p:nvGraphicFramePr>
          <p:cNvPr id="10" name="Chart 9"/>
          <p:cNvGraphicFramePr>
            <a:graphicFrameLocks/>
          </p:cNvGraphicFramePr>
          <p:nvPr/>
        </p:nvGraphicFramePr>
        <p:xfrm>
          <a:off x="2195146" y="1597689"/>
          <a:ext cx="7887955" cy="48834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9325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r="14148" b="59425"/>
          <a:stretch>
            <a:fillRect/>
          </a:stretch>
        </p:blipFill>
        <p:spPr>
          <a:xfrm>
            <a:off x="29935" y="1429642"/>
            <a:ext cx="6066065" cy="4198069"/>
          </a:xfrm>
          <a:prstGeom prst="rect">
            <a:avLst/>
          </a:prstGeom>
        </p:spPr>
      </p:pic>
      <p:sp>
        <p:nvSpPr>
          <p:cNvPr id="14" name="TextBox 10">
            <a:extLst>
              <a:ext uri="{FF2B5EF4-FFF2-40B4-BE49-F238E27FC236}">
                <a16:creationId xmlns:a16="http://schemas.microsoft.com/office/drawing/2014/main" id="{8AD55A55-5D9C-4DB2-B073-053FCB16AD7C}"/>
              </a:ext>
            </a:extLst>
          </p:cNvPr>
          <p:cNvSpPr txBox="1"/>
          <p:nvPr/>
        </p:nvSpPr>
        <p:spPr>
          <a:xfrm>
            <a:off x="237444" y="1813979"/>
            <a:ext cx="5563782" cy="3260123"/>
          </a:xfrm>
          <a:prstGeom prst="rect">
            <a:avLst/>
          </a:prstGeom>
        </p:spPr>
        <p:txBody>
          <a:bodyPr wrap="square" lIns="0" tIns="0" rIns="0" bIns="0" rtlCol="0" anchor="t">
            <a:spAutoFit/>
          </a:bodyPr>
          <a:lstStyle/>
          <a:p>
            <a:pPr>
              <a:lnSpc>
                <a:spcPts val="3211"/>
              </a:lnSpc>
              <a:spcBef>
                <a:spcPct val="0"/>
              </a:spcBef>
            </a:pPr>
            <a:r>
              <a:rPr lang="en-US" sz="1600" b="1" dirty="0">
                <a:solidFill>
                  <a:srgbClr val="D9B93E"/>
                </a:solidFill>
                <a:latin typeface="Anonymous Pro"/>
              </a:rPr>
              <a:t>Aim 1</a:t>
            </a:r>
          </a:p>
          <a:p>
            <a:pPr>
              <a:lnSpc>
                <a:spcPts val="2409"/>
              </a:lnSpc>
              <a:spcBef>
                <a:spcPct val="0"/>
              </a:spcBef>
            </a:pPr>
            <a:r>
              <a:rPr lang="en-US" sz="1600" dirty="0">
                <a:solidFill>
                  <a:srgbClr val="D9B93E"/>
                </a:solidFill>
                <a:latin typeface="Anonymous Pro"/>
              </a:rPr>
              <a:t>Perform an epidemiologic assessment to determine the magnitude and impact of maternal substance use during pregnancy and NAS among AI in the Northwest</a:t>
            </a:r>
          </a:p>
          <a:p>
            <a:pPr>
              <a:lnSpc>
                <a:spcPts val="2409"/>
              </a:lnSpc>
              <a:spcBef>
                <a:spcPct val="0"/>
              </a:spcBef>
            </a:pPr>
            <a:endParaRPr lang="en-US" sz="1600" dirty="0">
              <a:solidFill>
                <a:srgbClr val="D9B93E"/>
              </a:solidFill>
              <a:latin typeface="Anonymous Pro"/>
            </a:endParaRPr>
          </a:p>
          <a:p>
            <a:pPr>
              <a:lnSpc>
                <a:spcPts val="2409"/>
              </a:lnSpc>
              <a:spcBef>
                <a:spcPct val="0"/>
              </a:spcBef>
            </a:pPr>
            <a:endParaRPr lang="en-US" sz="1600" dirty="0">
              <a:solidFill>
                <a:srgbClr val="D9B93E"/>
              </a:solidFill>
              <a:latin typeface="Anonymous Pro"/>
            </a:endParaRPr>
          </a:p>
          <a:p>
            <a:pPr>
              <a:lnSpc>
                <a:spcPts val="3211"/>
              </a:lnSpc>
              <a:spcBef>
                <a:spcPct val="0"/>
              </a:spcBef>
            </a:pPr>
            <a:r>
              <a:rPr lang="en-US" sz="1600" b="1" dirty="0">
                <a:solidFill>
                  <a:srgbClr val="D9B93E"/>
                </a:solidFill>
                <a:latin typeface="Anonymous Pro"/>
              </a:rPr>
              <a:t>Aim 2</a:t>
            </a:r>
          </a:p>
          <a:p>
            <a:pPr>
              <a:lnSpc>
                <a:spcPts val="2409"/>
              </a:lnSpc>
              <a:spcBef>
                <a:spcPct val="0"/>
              </a:spcBef>
            </a:pPr>
            <a:r>
              <a:rPr lang="en-US" sz="1600" dirty="0">
                <a:solidFill>
                  <a:srgbClr val="D9B93E"/>
                </a:solidFill>
                <a:latin typeface="Anonymous Pro"/>
              </a:rPr>
              <a:t>Describe the environmental, social and organizational structures, processes and policies, as well as individual behaviors that influence access to, or use of, MAT in NW Tribes</a:t>
            </a:r>
          </a:p>
        </p:txBody>
      </p:sp>
      <p:sp>
        <p:nvSpPr>
          <p:cNvPr id="15" name="TextBox 8">
            <a:extLst>
              <a:ext uri="{FF2B5EF4-FFF2-40B4-BE49-F238E27FC236}">
                <a16:creationId xmlns:a16="http://schemas.microsoft.com/office/drawing/2014/main" id="{C3132788-79E2-4838-8776-0AD720D97743}"/>
              </a:ext>
            </a:extLst>
          </p:cNvPr>
          <p:cNvSpPr txBox="1"/>
          <p:nvPr/>
        </p:nvSpPr>
        <p:spPr>
          <a:xfrm>
            <a:off x="609600" y="1483390"/>
            <a:ext cx="3361739" cy="322268"/>
          </a:xfrm>
          <a:prstGeom prst="rect">
            <a:avLst/>
          </a:prstGeom>
        </p:spPr>
        <p:txBody>
          <a:bodyPr lIns="0" tIns="0" rIns="0" bIns="0" rtlCol="0" anchor="t">
            <a:spAutoFit/>
          </a:bodyPr>
          <a:lstStyle/>
          <a:p>
            <a:pPr algn="r">
              <a:lnSpc>
                <a:spcPts val="2560"/>
              </a:lnSpc>
            </a:pPr>
            <a:r>
              <a:rPr lang="en-US" sz="2133" b="1" spc="107" dirty="0">
                <a:solidFill>
                  <a:srgbClr val="D9B93E"/>
                </a:solidFill>
                <a:latin typeface="Anonymous Pro"/>
              </a:rPr>
              <a:t>SPECIFIC AIMS</a:t>
            </a:r>
          </a:p>
        </p:txBody>
      </p:sp>
      <p:pic>
        <p:nvPicPr>
          <p:cNvPr id="16" name="Picture 5">
            <a:extLst>
              <a:ext uri="{FF2B5EF4-FFF2-40B4-BE49-F238E27FC236}">
                <a16:creationId xmlns:a16="http://schemas.microsoft.com/office/drawing/2014/main" id="{18D0A054-5184-4DE3-90BE-F1A69B24334A}"/>
              </a:ext>
            </a:extLst>
          </p:cNvPr>
          <p:cNvPicPr>
            <a:picLocks noChangeAspect="1"/>
          </p:cNvPicPr>
          <p:nvPr/>
        </p:nvPicPr>
        <p:blipFill>
          <a:blip r:embed="rId3"/>
          <a:srcRect/>
          <a:stretch>
            <a:fillRect/>
          </a:stretch>
        </p:blipFill>
        <p:spPr>
          <a:xfrm>
            <a:off x="6553200" y="1816288"/>
            <a:ext cx="4971208" cy="3558624"/>
          </a:xfrm>
          <a:prstGeom prst="rect">
            <a:avLst/>
          </a:prstGeom>
        </p:spPr>
      </p:pic>
      <p:sp>
        <p:nvSpPr>
          <p:cNvPr id="17" name="TextBox 6">
            <a:extLst>
              <a:ext uri="{FF2B5EF4-FFF2-40B4-BE49-F238E27FC236}">
                <a16:creationId xmlns:a16="http://schemas.microsoft.com/office/drawing/2014/main" id="{15964D71-C293-482E-ACE5-61F15ECB989B}"/>
              </a:ext>
            </a:extLst>
          </p:cNvPr>
          <p:cNvSpPr txBox="1"/>
          <p:nvPr/>
        </p:nvSpPr>
        <p:spPr>
          <a:xfrm>
            <a:off x="5486400" y="5867400"/>
            <a:ext cx="5480191" cy="715196"/>
          </a:xfrm>
          <a:prstGeom prst="rect">
            <a:avLst/>
          </a:prstGeom>
        </p:spPr>
        <p:txBody>
          <a:bodyPr wrap="square" lIns="0" tIns="0" rIns="0" bIns="0" rtlCol="0" anchor="t">
            <a:spAutoFit/>
          </a:bodyPr>
          <a:lstStyle/>
          <a:p>
            <a:pPr>
              <a:lnSpc>
                <a:spcPts val="1867"/>
              </a:lnSpc>
            </a:pPr>
            <a:r>
              <a:rPr lang="en-US" sz="1333" b="1" spc="93" dirty="0">
                <a:solidFill>
                  <a:srgbClr val="050707"/>
                </a:solidFill>
                <a:latin typeface="Anonymous Pro"/>
              </a:rPr>
              <a:t>Contact Us: </a:t>
            </a:r>
          </a:p>
          <a:p>
            <a:pPr>
              <a:lnSpc>
                <a:spcPts val="1867"/>
              </a:lnSpc>
            </a:pPr>
            <a:r>
              <a:rPr lang="en-US" sz="1333" spc="93" dirty="0">
                <a:solidFill>
                  <a:srgbClr val="050707"/>
                </a:solidFill>
                <a:latin typeface="Anonymous Pro"/>
              </a:rPr>
              <a:t>cjimenez@npaihb.org</a:t>
            </a:r>
          </a:p>
          <a:p>
            <a:pPr>
              <a:lnSpc>
                <a:spcPts val="1867"/>
              </a:lnSpc>
            </a:pPr>
            <a:r>
              <a:rPr lang="en-US" sz="1333" spc="93" dirty="0">
                <a:solidFill>
                  <a:srgbClr val="050707"/>
                </a:solidFill>
                <a:latin typeface="Anonymous Pro"/>
              </a:rPr>
              <a:t>503 416 3264</a:t>
            </a:r>
          </a:p>
        </p:txBody>
      </p:sp>
    </p:spTree>
    <p:extLst>
      <p:ext uri="{BB962C8B-B14F-4D97-AF65-F5344CB8AC3E}">
        <p14:creationId xmlns:p14="http://schemas.microsoft.com/office/powerpoint/2010/main" val="121763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Tree>
    <p:extLst>
      <p:ext uri="{BB962C8B-B14F-4D97-AF65-F5344CB8AC3E}">
        <p14:creationId xmlns:p14="http://schemas.microsoft.com/office/powerpoint/2010/main" val="3641780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6139"/>
            <a:ext cx="6555346" cy="1422053"/>
          </a:xfrm>
          <a:prstGeom prst="ellipse">
            <a:avLst/>
          </a:prstGeom>
        </p:spPr>
        <p:txBody>
          <a:bodyPr>
            <a:normAutofit/>
          </a:bodyPr>
          <a:lstStyle/>
          <a:p>
            <a:r>
              <a:rPr lang="en-US" sz="3700" dirty="0"/>
              <a:t>NPAIHB Opioid Projects</a:t>
            </a:r>
          </a:p>
        </p:txBody>
      </p:sp>
      <p:sp>
        <p:nvSpPr>
          <p:cNvPr id="6" name="Content Placeholder 5">
            <a:extLst>
              <a:ext uri="{FF2B5EF4-FFF2-40B4-BE49-F238E27FC236}">
                <a16:creationId xmlns:a16="http://schemas.microsoft.com/office/drawing/2014/main" id="{0E7D62B0-49F8-3942-B169-E760D5229B98}"/>
              </a:ext>
            </a:extLst>
          </p:cNvPr>
          <p:cNvSpPr>
            <a:spLocks noGrp="1"/>
          </p:cNvSpPr>
          <p:nvPr>
            <p:ph idx="1"/>
          </p:nvPr>
        </p:nvSpPr>
        <p:spPr>
          <a:xfrm>
            <a:off x="722290" y="1171978"/>
            <a:ext cx="4595071" cy="5396248"/>
          </a:xfrm>
        </p:spPr>
        <p:txBody>
          <a:bodyPr>
            <a:noAutofit/>
          </a:bodyPr>
          <a:lstStyle/>
          <a:p>
            <a:r>
              <a:rPr lang="en-US" sz="2000" dirty="0"/>
              <a:t>Tribal Opioid Response (TOR) – SAMHSA</a:t>
            </a:r>
          </a:p>
          <a:p>
            <a:pPr lvl="1"/>
            <a:r>
              <a:rPr lang="en-US" sz="2000" dirty="0"/>
              <a:t>Consortium of 28 Tribes (42 Total)</a:t>
            </a:r>
          </a:p>
          <a:p>
            <a:r>
              <a:rPr lang="en-US" sz="2000" dirty="0"/>
              <a:t>Strategic Planning (CDC)</a:t>
            </a:r>
          </a:p>
          <a:p>
            <a:pPr lvl="1"/>
            <a:r>
              <a:rPr lang="en-US" sz="2000" dirty="0"/>
              <a:t>Regional and National Work</a:t>
            </a:r>
          </a:p>
          <a:p>
            <a:pPr lvl="1"/>
            <a:r>
              <a:rPr lang="en-US" sz="2000" dirty="0"/>
              <a:t>49 Days of Ceremony</a:t>
            </a:r>
          </a:p>
          <a:p>
            <a:r>
              <a:rPr lang="en-US" sz="2000" dirty="0"/>
              <a:t>Opioid Overdose Data and Surveillance (CDC)</a:t>
            </a:r>
          </a:p>
          <a:p>
            <a:pPr lvl="1"/>
            <a:r>
              <a:rPr lang="en-US" sz="2000" dirty="0"/>
              <a:t>Improve accuracy and access to data on drug and opioid overdoses for Northwest Tribes</a:t>
            </a:r>
          </a:p>
          <a:p>
            <a:r>
              <a:rPr lang="en-US" sz="2000" dirty="0"/>
              <a:t>Indian Country Substance Use Disorder ECHO clinic (SAMHSA + OMH)</a:t>
            </a:r>
          </a:p>
          <a:p>
            <a:pPr lvl="1"/>
            <a:r>
              <a:rPr lang="en-US" sz="2000" dirty="0"/>
              <a:t>Integrating Medications for Addictions Treatment  in Primary Care</a:t>
            </a:r>
          </a:p>
          <a:p>
            <a:r>
              <a:rPr lang="en-US" sz="2000" dirty="0"/>
              <a:t>MCH Opioid Study</a:t>
            </a:r>
          </a:p>
          <a:p>
            <a:endParaRPr lang="en-US" sz="2000" dirty="0"/>
          </a:p>
          <a:p>
            <a:endParaRPr lang="en-US" sz="2000" dirty="0"/>
          </a:p>
        </p:txBody>
      </p:sp>
      <p:sp>
        <p:nvSpPr>
          <p:cNvPr id="24" name="Rectangle 20">
            <a:extLst>
              <a:ext uri="{FF2B5EF4-FFF2-40B4-BE49-F238E27FC236}">
                <a16:creationId xmlns:a16="http://schemas.microsoft.com/office/drawing/2014/main" id="{003713C1-2FB2-413B-BF91-3AE41726FB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CAB92A9-A23E-4C58-BF68-EDCB6F12A5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4616"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90795B4D-5022-4A7F-A01D-8D880B7CDB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AFD19018-DE7C-4796-ADF2-AD2EB0FC0D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descr="Group">
            <a:extLst>
              <a:ext uri="{FF2B5EF4-FFF2-40B4-BE49-F238E27FC236}">
                <a16:creationId xmlns:a16="http://schemas.microsoft.com/office/drawing/2014/main" id="{97704D4C-6AD6-6F46-9035-B730C02A67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420908" y="509482"/>
            <a:ext cx="2364317" cy="2364317"/>
          </a:xfrm>
          <a:prstGeom prst="rect">
            <a:avLst/>
          </a:prstGeom>
        </p:spPr>
      </p:pic>
      <p:sp>
        <p:nvSpPr>
          <p:cNvPr id="29" name="Rectangle 28">
            <a:extLst>
              <a:ext uri="{FF2B5EF4-FFF2-40B4-BE49-F238E27FC236}">
                <a16:creationId xmlns:a16="http://schemas.microsoft.com/office/drawing/2014/main" id="{B1A0A2C2-4F85-44AF-8708-8DCA4B550C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descr="Checklist">
            <a:extLst>
              <a:ext uri="{FF2B5EF4-FFF2-40B4-BE49-F238E27FC236}">
                <a16:creationId xmlns:a16="http://schemas.microsoft.com/office/drawing/2014/main" id="{78959FC0-1C80-5B45-BFC5-26CF038FDEE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502775" y="509482"/>
            <a:ext cx="2364317" cy="2364317"/>
          </a:xfrm>
          <a:prstGeom prst="rect">
            <a:avLst/>
          </a:prstGeom>
        </p:spPr>
      </p:pic>
      <p:pic>
        <p:nvPicPr>
          <p:cNvPr id="15" name="Graphic 14" descr="Bar chart">
            <a:extLst>
              <a:ext uri="{FF2B5EF4-FFF2-40B4-BE49-F238E27FC236}">
                <a16:creationId xmlns:a16="http://schemas.microsoft.com/office/drawing/2014/main" id="{9AB09A72-BBBF-7041-A3BD-A5AD54FA327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420908" y="3894242"/>
            <a:ext cx="2364317" cy="2364317"/>
          </a:xfrm>
          <a:prstGeom prst="rect">
            <a:avLst/>
          </a:prstGeom>
        </p:spPr>
      </p:pic>
      <p:pic>
        <p:nvPicPr>
          <p:cNvPr id="16" name="Graphic 15" descr="Stethoscope">
            <a:extLst>
              <a:ext uri="{FF2B5EF4-FFF2-40B4-BE49-F238E27FC236}">
                <a16:creationId xmlns:a16="http://schemas.microsoft.com/office/drawing/2014/main" id="{C82ED794-42AE-0A45-8C25-9564376742B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514533" y="3894242"/>
            <a:ext cx="2364317" cy="2364317"/>
          </a:xfrm>
          <a:prstGeom prst="rect">
            <a:avLst/>
          </a:prstGeom>
        </p:spPr>
      </p:pic>
    </p:spTree>
    <p:extLst>
      <p:ext uri="{BB962C8B-B14F-4D97-AF65-F5344CB8AC3E}">
        <p14:creationId xmlns:p14="http://schemas.microsoft.com/office/powerpoint/2010/main" val="267070521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NPAIHB Tribal Opioid Response Consortium</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The overarching goal of the NPAIHB TOR Consortium is to develop a comprehensive and strategic approach to assist Tribes in developing capacity to address the complex factors associated with a comprehensive opioid response. This includes:</a:t>
            </a:r>
          </a:p>
          <a:p>
            <a:r>
              <a:rPr lang="en-US" dirty="0"/>
              <a:t>Developing a framework for an Opioid Response Strategy,</a:t>
            </a:r>
          </a:p>
          <a:p>
            <a:r>
              <a:rPr lang="en-US" dirty="0"/>
              <a:t>Increasing awareness of opioid use disorder,</a:t>
            </a:r>
          </a:p>
          <a:p>
            <a:r>
              <a:rPr lang="en-US" dirty="0"/>
              <a:t>Preventing opioid use disorder,</a:t>
            </a:r>
          </a:p>
          <a:p>
            <a:r>
              <a:rPr lang="en-US" dirty="0"/>
              <a:t>Increasing access to treatment and recovery services and overdose reversal capacity</a:t>
            </a:r>
          </a:p>
          <a:p>
            <a:r>
              <a:rPr lang="en-US" dirty="0"/>
              <a:t>Reducing the health consequences of opioid use disorder in tribal communities.</a:t>
            </a:r>
          </a:p>
        </p:txBody>
      </p:sp>
    </p:spTree>
    <p:extLst>
      <p:ext uri="{BB962C8B-B14F-4D97-AF65-F5344CB8AC3E}">
        <p14:creationId xmlns:p14="http://schemas.microsoft.com/office/powerpoint/2010/main" val="2873859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3764"/>
            <a:ext cx="11470102" cy="1325563"/>
          </a:xfrm>
        </p:spPr>
        <p:txBody>
          <a:bodyPr/>
          <a:lstStyle/>
          <a:p>
            <a:pPr algn="ctr"/>
            <a:r>
              <a:rPr lang="en-US" dirty="0"/>
              <a:t>Year 1 TOR Consortium</a:t>
            </a:r>
          </a:p>
        </p:txBody>
      </p:sp>
      <p:sp>
        <p:nvSpPr>
          <p:cNvPr id="3" name="Content Placeholder 2"/>
          <p:cNvSpPr>
            <a:spLocks noGrp="1"/>
          </p:cNvSpPr>
          <p:nvPr>
            <p:ph sz="half" idx="1"/>
          </p:nvPr>
        </p:nvSpPr>
        <p:spPr>
          <a:xfrm>
            <a:off x="152400" y="1458379"/>
            <a:ext cx="11367831" cy="1475322"/>
          </a:xfrm>
        </p:spPr>
        <p:txBody>
          <a:bodyPr>
            <a:noAutofit/>
          </a:bodyPr>
          <a:lstStyle/>
          <a:p>
            <a:r>
              <a:rPr lang="en-US" sz="2600" dirty="0"/>
              <a:t>16 Tribes developed public awareness campaigns and 9 Tribes reached the point of implementing their campaigns. </a:t>
            </a:r>
          </a:p>
          <a:p>
            <a:r>
              <a:rPr lang="en-US" sz="2600" dirty="0"/>
              <a:t>Extensive work to disseminate and educate about opioid reversal medications.</a:t>
            </a:r>
          </a:p>
        </p:txBody>
      </p:sp>
      <p:pic>
        <p:nvPicPr>
          <p:cNvPr id="8" name="Picture 7"/>
          <p:cNvPicPr>
            <a:picLocks noChangeAspect="1"/>
          </p:cNvPicPr>
          <p:nvPr/>
        </p:nvPicPr>
        <p:blipFill>
          <a:blip r:embed="rId3"/>
          <a:stretch>
            <a:fillRect/>
          </a:stretch>
        </p:blipFill>
        <p:spPr>
          <a:xfrm>
            <a:off x="-201430" y="2952754"/>
            <a:ext cx="6297429" cy="3653886"/>
          </a:xfrm>
          <a:prstGeom prst="rect">
            <a:avLst/>
          </a:prstGeom>
        </p:spPr>
      </p:pic>
      <p:sp>
        <p:nvSpPr>
          <p:cNvPr id="10" name="Content Placeholder 2"/>
          <p:cNvSpPr>
            <a:spLocks noGrp="1"/>
          </p:cNvSpPr>
          <p:nvPr>
            <p:ph sz="half" idx="1"/>
          </p:nvPr>
        </p:nvSpPr>
        <p:spPr>
          <a:xfrm>
            <a:off x="6315074" y="3157199"/>
            <a:ext cx="4986081" cy="3277989"/>
          </a:xfrm>
        </p:spPr>
        <p:txBody>
          <a:bodyPr>
            <a:noAutofit/>
          </a:bodyPr>
          <a:lstStyle/>
          <a:p>
            <a:r>
              <a:rPr lang="en-US" sz="2600" dirty="0"/>
              <a:t>At least 12 Tribes used funds to make MAT available to tribal members. </a:t>
            </a:r>
          </a:p>
          <a:p>
            <a:r>
              <a:rPr lang="en-US" sz="2600" dirty="0"/>
              <a:t>5 Tribes developed MAT policies in preparation to offer MAT through the clinic.</a:t>
            </a:r>
          </a:p>
        </p:txBody>
      </p:sp>
    </p:spTree>
    <p:extLst>
      <p:ext uri="{BB962C8B-B14F-4D97-AF65-F5344CB8AC3E}">
        <p14:creationId xmlns:p14="http://schemas.microsoft.com/office/powerpoint/2010/main" val="1670187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Year 1 TOR Consortium</a:t>
            </a:r>
          </a:p>
        </p:txBody>
      </p:sp>
      <p:sp>
        <p:nvSpPr>
          <p:cNvPr id="3" name="Content Placeholder 2"/>
          <p:cNvSpPr>
            <a:spLocks noGrp="1"/>
          </p:cNvSpPr>
          <p:nvPr>
            <p:ph idx="1"/>
          </p:nvPr>
        </p:nvSpPr>
        <p:spPr>
          <a:xfrm>
            <a:off x="838200" y="1690688"/>
            <a:ext cx="10515600" cy="1950737"/>
          </a:xfrm>
        </p:spPr>
        <p:txBody>
          <a:bodyPr>
            <a:normAutofit fontScale="92500" lnSpcReduction="20000"/>
          </a:bodyPr>
          <a:lstStyle/>
          <a:p>
            <a:pPr lvl="0"/>
            <a:r>
              <a:rPr lang="en-US" sz="3300" dirty="0"/>
              <a:t>11 Tribes reached more than 300 people with recovery services, including recovery coaching, recovery housing, and other cultural programs.</a:t>
            </a:r>
          </a:p>
          <a:p>
            <a:pPr lvl="0"/>
            <a:r>
              <a:rPr lang="en-US" sz="3300" dirty="0"/>
              <a:t>8 Tribes reached more than 3,000 people with prevention services and messages.</a:t>
            </a:r>
          </a:p>
          <a:p>
            <a:pPr marL="0" indent="0">
              <a:buNone/>
            </a:pPr>
            <a:endParaRPr lang="en-US" dirty="0"/>
          </a:p>
        </p:txBody>
      </p:sp>
      <p:pic>
        <p:nvPicPr>
          <p:cNvPr id="4" name="Picture 3"/>
          <p:cNvPicPr>
            <a:picLocks noChangeAspect="1"/>
          </p:cNvPicPr>
          <p:nvPr/>
        </p:nvPicPr>
        <p:blipFill>
          <a:blip r:embed="rId3"/>
          <a:stretch>
            <a:fillRect/>
          </a:stretch>
        </p:blipFill>
        <p:spPr>
          <a:xfrm>
            <a:off x="8210131" y="3295651"/>
            <a:ext cx="3507719" cy="3197524"/>
          </a:xfrm>
          <a:prstGeom prst="rect">
            <a:avLst/>
          </a:prstGeom>
        </p:spPr>
      </p:pic>
      <p:sp>
        <p:nvSpPr>
          <p:cNvPr id="5" name="Content Placeholder 2"/>
          <p:cNvSpPr txBox="1">
            <a:spLocks/>
          </p:cNvSpPr>
          <p:nvPr/>
        </p:nvSpPr>
        <p:spPr>
          <a:xfrm>
            <a:off x="838200" y="3641425"/>
            <a:ext cx="7371931" cy="25355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300" dirty="0"/>
              <a:t>14 Tribes offered wraparound services to support individuals in treatment or recovery from OUD. Services included outreach, transportation, assistance with housing, education regarding OUD and mental health, legal services, and family services.</a:t>
            </a:r>
          </a:p>
          <a:p>
            <a:endParaRPr lang="en-US" sz="36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134981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309BF-21CC-B44C-9501-4270F2C70D91}"/>
              </a:ext>
            </a:extLst>
          </p:cNvPr>
          <p:cNvSpPr>
            <a:spLocks noGrp="1"/>
          </p:cNvSpPr>
          <p:nvPr>
            <p:ph type="title"/>
          </p:nvPr>
        </p:nvSpPr>
        <p:spPr>
          <a:xfrm>
            <a:off x="527538" y="4756638"/>
            <a:ext cx="11139854" cy="930447"/>
          </a:xfrm>
          <a:solidFill>
            <a:schemeClr val="tx1">
              <a:lumMod val="75000"/>
              <a:lumOff val="25000"/>
            </a:schemeClr>
          </a:solidFill>
        </p:spPr>
        <p:txBody>
          <a:bodyPr vert="horz" lIns="91440" tIns="45720" rIns="91440" bIns="45720" rtlCol="0" anchor="b">
            <a:normAutofit/>
          </a:bodyPr>
          <a:lstStyle/>
          <a:p>
            <a:pPr algn="ctr"/>
            <a:r>
              <a:rPr lang="en-US" sz="5400" dirty="0">
                <a:solidFill>
                  <a:srgbClr val="FFFFFF"/>
                </a:solidFill>
              </a:rPr>
              <a:t>A Trickster Tale</a:t>
            </a:r>
          </a:p>
        </p:txBody>
      </p:sp>
      <p:pic>
        <p:nvPicPr>
          <p:cNvPr id="4" name="Picture 3">
            <a:extLst>
              <a:ext uri="{FF2B5EF4-FFF2-40B4-BE49-F238E27FC236}">
                <a16:creationId xmlns:a16="http://schemas.microsoft.com/office/drawing/2014/main" id="{65A9DC3B-6599-6F48-B829-C52D1A51DB16}"/>
              </a:ext>
            </a:extLst>
          </p:cNvPr>
          <p:cNvPicPr>
            <a:picLocks noChangeAspect="1"/>
          </p:cNvPicPr>
          <p:nvPr/>
        </p:nvPicPr>
        <p:blipFill>
          <a:blip r:embed="rId3"/>
          <a:stretch>
            <a:fillRect/>
          </a:stretch>
        </p:blipFill>
        <p:spPr>
          <a:xfrm>
            <a:off x="748604" y="307731"/>
            <a:ext cx="2568481" cy="3997637"/>
          </a:xfrm>
          <a:prstGeom prst="rect">
            <a:avLst/>
          </a:prstGeom>
        </p:spPr>
      </p:pic>
      <p:pic>
        <p:nvPicPr>
          <p:cNvPr id="5" name="Picture 4">
            <a:extLst>
              <a:ext uri="{FF2B5EF4-FFF2-40B4-BE49-F238E27FC236}">
                <a16:creationId xmlns:a16="http://schemas.microsoft.com/office/drawing/2014/main" id="{4D9BC390-2D29-3748-93E5-739E211FB3CF}"/>
              </a:ext>
            </a:extLst>
          </p:cNvPr>
          <p:cNvPicPr>
            <a:picLocks noChangeAspect="1"/>
          </p:cNvPicPr>
          <p:nvPr/>
        </p:nvPicPr>
        <p:blipFill>
          <a:blip r:embed="rId4"/>
          <a:stretch>
            <a:fillRect/>
          </a:stretch>
        </p:blipFill>
        <p:spPr>
          <a:xfrm>
            <a:off x="4808156" y="307731"/>
            <a:ext cx="2588469" cy="3997637"/>
          </a:xfrm>
          <a:prstGeom prst="rect">
            <a:avLst/>
          </a:prstGeom>
        </p:spPr>
      </p:pic>
      <p:pic>
        <p:nvPicPr>
          <p:cNvPr id="6" name="Picture 5">
            <a:extLst>
              <a:ext uri="{FF2B5EF4-FFF2-40B4-BE49-F238E27FC236}">
                <a16:creationId xmlns:a16="http://schemas.microsoft.com/office/drawing/2014/main" id="{FE2822AC-DE0C-1245-B2BA-FA570CDD1911}"/>
              </a:ext>
            </a:extLst>
          </p:cNvPr>
          <p:cNvPicPr>
            <a:picLocks noChangeAspect="1"/>
          </p:cNvPicPr>
          <p:nvPr/>
        </p:nvPicPr>
        <p:blipFill>
          <a:blip r:embed="rId5"/>
          <a:stretch>
            <a:fillRect/>
          </a:stretch>
        </p:blipFill>
        <p:spPr>
          <a:xfrm>
            <a:off x="8892433" y="330045"/>
            <a:ext cx="2538499" cy="3997637"/>
          </a:xfrm>
          <a:prstGeom prst="rect">
            <a:avLst/>
          </a:prstGeom>
        </p:spPr>
      </p:pic>
    </p:spTree>
    <p:extLst>
      <p:ext uri="{BB962C8B-B14F-4D97-AF65-F5344CB8AC3E}">
        <p14:creationId xmlns:p14="http://schemas.microsoft.com/office/powerpoint/2010/main" val="2900650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B2FD2-6A12-2D4C-B58C-0CDF167DEFCD}"/>
              </a:ext>
            </a:extLst>
          </p:cNvPr>
          <p:cNvSpPr>
            <a:spLocks noGrp="1"/>
          </p:cNvSpPr>
          <p:nvPr>
            <p:ph type="title"/>
          </p:nvPr>
        </p:nvSpPr>
        <p:spPr>
          <a:xfrm>
            <a:off x="527538" y="4756638"/>
            <a:ext cx="11139854" cy="930447"/>
          </a:xfrm>
          <a:solidFill>
            <a:schemeClr val="tx1">
              <a:lumMod val="75000"/>
              <a:lumOff val="25000"/>
            </a:schemeClr>
          </a:solidFill>
        </p:spPr>
        <p:txBody>
          <a:bodyPr vert="horz" lIns="91440" tIns="45720" rIns="91440" bIns="45720" rtlCol="0" anchor="b">
            <a:normAutofit/>
          </a:bodyPr>
          <a:lstStyle/>
          <a:p>
            <a:pPr algn="ctr"/>
            <a:r>
              <a:rPr lang="en-US" sz="5400">
                <a:solidFill>
                  <a:srgbClr val="FFFFFF"/>
                </a:solidFill>
              </a:rPr>
              <a:t>Fact Sheets</a:t>
            </a:r>
          </a:p>
        </p:txBody>
      </p:sp>
      <p:pic>
        <p:nvPicPr>
          <p:cNvPr id="6" name="Picture 5">
            <a:extLst>
              <a:ext uri="{FF2B5EF4-FFF2-40B4-BE49-F238E27FC236}">
                <a16:creationId xmlns:a16="http://schemas.microsoft.com/office/drawing/2014/main" id="{B01E7BF2-5E43-2C47-8536-9984D3D47274}"/>
              </a:ext>
            </a:extLst>
          </p:cNvPr>
          <p:cNvPicPr>
            <a:picLocks noChangeAspect="1"/>
          </p:cNvPicPr>
          <p:nvPr/>
        </p:nvPicPr>
        <p:blipFill>
          <a:blip r:embed="rId3"/>
          <a:stretch>
            <a:fillRect/>
          </a:stretch>
        </p:blipFill>
        <p:spPr>
          <a:xfrm>
            <a:off x="488757" y="307731"/>
            <a:ext cx="3088174" cy="3997637"/>
          </a:xfrm>
          <a:prstGeom prst="rect">
            <a:avLst/>
          </a:prstGeom>
        </p:spPr>
      </p:pic>
      <p:pic>
        <p:nvPicPr>
          <p:cNvPr id="4" name="Content Placeholder 3">
            <a:extLst>
              <a:ext uri="{FF2B5EF4-FFF2-40B4-BE49-F238E27FC236}">
                <a16:creationId xmlns:a16="http://schemas.microsoft.com/office/drawing/2014/main" id="{3F4F45EB-D32A-D946-93B6-D7BCDF3F4458}"/>
              </a:ext>
            </a:extLst>
          </p:cNvPr>
          <p:cNvPicPr>
            <a:picLocks noGrp="1" noChangeAspect="1"/>
          </p:cNvPicPr>
          <p:nvPr>
            <p:ph idx="1"/>
          </p:nvPr>
        </p:nvPicPr>
        <p:blipFill>
          <a:blip r:embed="rId4"/>
          <a:stretch>
            <a:fillRect/>
          </a:stretch>
        </p:blipFill>
        <p:spPr>
          <a:xfrm>
            <a:off x="4558304" y="307731"/>
            <a:ext cx="3088174" cy="3997637"/>
          </a:xfrm>
          <a:prstGeom prst="rect">
            <a:avLst/>
          </a:prstGeom>
        </p:spPr>
      </p:pic>
      <p:pic>
        <p:nvPicPr>
          <p:cNvPr id="5" name="Picture 4">
            <a:extLst>
              <a:ext uri="{FF2B5EF4-FFF2-40B4-BE49-F238E27FC236}">
                <a16:creationId xmlns:a16="http://schemas.microsoft.com/office/drawing/2014/main" id="{D679CDAB-F7C7-D74F-A4BD-5908AE5D368D}"/>
              </a:ext>
            </a:extLst>
          </p:cNvPr>
          <p:cNvPicPr>
            <a:picLocks noChangeAspect="1"/>
          </p:cNvPicPr>
          <p:nvPr/>
        </p:nvPicPr>
        <p:blipFill>
          <a:blip r:embed="rId5"/>
          <a:stretch>
            <a:fillRect/>
          </a:stretch>
        </p:blipFill>
        <p:spPr>
          <a:xfrm>
            <a:off x="8646239" y="330045"/>
            <a:ext cx="3030888" cy="3997637"/>
          </a:xfrm>
          <a:prstGeom prst="rect">
            <a:avLst/>
          </a:prstGeom>
        </p:spPr>
      </p:pic>
    </p:spTree>
    <p:extLst>
      <p:ext uri="{BB962C8B-B14F-4D97-AF65-F5344CB8AC3E}">
        <p14:creationId xmlns:p14="http://schemas.microsoft.com/office/powerpoint/2010/main" val="693640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8186986-3D2C-46E2-AF3E-16E1628E1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3FE9BBA-5315-5140-9716-068F3B6FBEDC}"/>
              </a:ext>
            </a:extLst>
          </p:cNvPr>
          <p:cNvSpPr>
            <a:spLocks noGrp="1"/>
          </p:cNvSpPr>
          <p:nvPr>
            <p:ph type="title"/>
          </p:nvPr>
        </p:nvSpPr>
        <p:spPr>
          <a:xfrm>
            <a:off x="7602014" y="856271"/>
            <a:ext cx="4041648" cy="1645139"/>
          </a:xfrm>
        </p:spPr>
        <p:txBody>
          <a:bodyPr vert="horz" lIns="91440" tIns="45720" rIns="91440" bIns="45720" rtlCol="0" anchor="b">
            <a:normAutofit/>
          </a:bodyPr>
          <a:lstStyle/>
          <a:p>
            <a:r>
              <a:rPr lang="en-US" dirty="0"/>
              <a:t>Communication</a:t>
            </a:r>
          </a:p>
        </p:txBody>
      </p:sp>
      <p:pic>
        <p:nvPicPr>
          <p:cNvPr id="7" name="Picture 6" descr="A screenshot of a cell phone&#10;&#10;Description automatically generated">
            <a:extLst>
              <a:ext uri="{FF2B5EF4-FFF2-40B4-BE49-F238E27FC236}">
                <a16:creationId xmlns:a16="http://schemas.microsoft.com/office/drawing/2014/main" id="{9A045746-BA64-8B40-9895-4F49F7C3BED3}"/>
              </a:ext>
            </a:extLst>
          </p:cNvPr>
          <p:cNvPicPr>
            <a:picLocks noChangeAspect="1"/>
          </p:cNvPicPr>
          <p:nvPr/>
        </p:nvPicPr>
        <p:blipFill>
          <a:blip r:embed="rId2"/>
          <a:stretch>
            <a:fillRect/>
          </a:stretch>
        </p:blipFill>
        <p:spPr>
          <a:xfrm>
            <a:off x="962709" y="601136"/>
            <a:ext cx="2125980" cy="2743200"/>
          </a:xfrm>
          <a:prstGeom prst="rect">
            <a:avLst/>
          </a:prstGeom>
        </p:spPr>
      </p:pic>
      <p:pic>
        <p:nvPicPr>
          <p:cNvPr id="11" name="Picture 10" descr="A screenshot of text&#10;&#10;Description automatically generated">
            <a:extLst>
              <a:ext uri="{FF2B5EF4-FFF2-40B4-BE49-F238E27FC236}">
                <a16:creationId xmlns:a16="http://schemas.microsoft.com/office/drawing/2014/main" id="{ABAD0D30-1D4C-7B49-BBC6-9ACDC71A4A3B}"/>
              </a:ext>
            </a:extLst>
          </p:cNvPr>
          <p:cNvPicPr>
            <a:picLocks noChangeAspect="1"/>
          </p:cNvPicPr>
          <p:nvPr/>
        </p:nvPicPr>
        <p:blipFill>
          <a:blip r:embed="rId3"/>
          <a:stretch>
            <a:fillRect/>
          </a:stretch>
        </p:blipFill>
        <p:spPr>
          <a:xfrm>
            <a:off x="3767631" y="848768"/>
            <a:ext cx="3246120" cy="2247938"/>
          </a:xfrm>
          <a:prstGeom prst="rect">
            <a:avLst/>
          </a:prstGeom>
        </p:spPr>
      </p:pic>
      <p:sp>
        <p:nvSpPr>
          <p:cNvPr id="20" name="Rectangle 19">
            <a:extLst>
              <a:ext uri="{FF2B5EF4-FFF2-40B4-BE49-F238E27FC236}">
                <a16:creationId xmlns:a16="http://schemas.microsoft.com/office/drawing/2014/main" id="{481EABE0-FA8E-49A5-A966-F0539111C9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36709"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6A3E26D-73B1-468C-B97B-BC18159597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02012" y="2712821"/>
            <a:ext cx="3975945"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screenshot of a cell phone&#10;&#10;Description automatically generated">
            <a:extLst>
              <a:ext uri="{FF2B5EF4-FFF2-40B4-BE49-F238E27FC236}">
                <a16:creationId xmlns:a16="http://schemas.microsoft.com/office/drawing/2014/main" id="{0524F356-B4A2-ED4D-996A-ED8A7537DD7D}"/>
              </a:ext>
            </a:extLst>
          </p:cNvPr>
          <p:cNvPicPr>
            <a:picLocks noChangeAspect="1"/>
          </p:cNvPicPr>
          <p:nvPr/>
        </p:nvPicPr>
        <p:blipFill>
          <a:blip r:embed="rId4"/>
          <a:stretch>
            <a:fillRect/>
          </a:stretch>
        </p:blipFill>
        <p:spPr>
          <a:xfrm>
            <a:off x="402639" y="3697801"/>
            <a:ext cx="3246120" cy="2223592"/>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7094EA64-F51D-7547-9A80-F9E614E179F7}"/>
              </a:ext>
            </a:extLst>
          </p:cNvPr>
          <p:cNvPicPr>
            <a:picLocks noChangeAspect="1"/>
          </p:cNvPicPr>
          <p:nvPr/>
        </p:nvPicPr>
        <p:blipFill rotWithShape="1">
          <a:blip r:embed="rId5"/>
          <a:srcRect r="1233" b="2507"/>
          <a:stretch/>
        </p:blipFill>
        <p:spPr>
          <a:xfrm>
            <a:off x="3767631" y="3732169"/>
            <a:ext cx="3246120" cy="2154856"/>
          </a:xfrm>
          <a:prstGeom prst="rect">
            <a:avLst/>
          </a:prstGeom>
        </p:spPr>
      </p:pic>
      <p:sp>
        <p:nvSpPr>
          <p:cNvPr id="13" name="Content Placeholder 12">
            <a:extLst>
              <a:ext uri="{FF2B5EF4-FFF2-40B4-BE49-F238E27FC236}">
                <a16:creationId xmlns:a16="http://schemas.microsoft.com/office/drawing/2014/main" id="{4A193304-7A2F-F546-8A30-752D6C887599}"/>
              </a:ext>
            </a:extLst>
          </p:cNvPr>
          <p:cNvSpPr>
            <a:spLocks noGrp="1"/>
          </p:cNvSpPr>
          <p:nvPr>
            <p:ph sz="half" idx="2"/>
          </p:nvPr>
        </p:nvSpPr>
        <p:spPr>
          <a:xfrm>
            <a:off x="7602014" y="2942520"/>
            <a:ext cx="4041648" cy="3245804"/>
          </a:xfrm>
        </p:spPr>
        <p:txBody>
          <a:bodyPr vert="horz" lIns="91440" tIns="45720" rIns="91440" bIns="45720" rtlCol="0">
            <a:normAutofit/>
          </a:bodyPr>
          <a:lstStyle/>
          <a:p>
            <a:r>
              <a:rPr lang="en-US" dirty="0"/>
              <a:t>Newsletter</a:t>
            </a:r>
          </a:p>
          <a:p>
            <a:r>
              <a:rPr lang="en-US" dirty="0"/>
              <a:t>Listserv</a:t>
            </a:r>
          </a:p>
        </p:txBody>
      </p:sp>
    </p:spTree>
    <p:extLst>
      <p:ext uri="{BB962C8B-B14F-4D97-AF65-F5344CB8AC3E}">
        <p14:creationId xmlns:p14="http://schemas.microsoft.com/office/powerpoint/2010/main" val="23611913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TotalTime>
  <Words>1347</Words>
  <Application>Microsoft Office PowerPoint</Application>
  <PresentationFormat>Widescreen</PresentationFormat>
  <Paragraphs>157</Paragraphs>
  <Slides>23</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Andale Mono</vt:lpstr>
      <vt:lpstr>Anonymous Pro</vt:lpstr>
      <vt:lpstr>Arial</vt:lpstr>
      <vt:lpstr>Calibri</vt:lpstr>
      <vt:lpstr>Calibri Light</vt:lpstr>
      <vt:lpstr>新細明體</vt:lpstr>
      <vt:lpstr>Wingdings</vt:lpstr>
      <vt:lpstr>Wingdings 2</vt:lpstr>
      <vt:lpstr>Office Theme</vt:lpstr>
      <vt:lpstr>NPAIHB Tribal Opioid Response – Taking care of each other</vt:lpstr>
      <vt:lpstr>How are we responding?</vt:lpstr>
      <vt:lpstr>NPAIHB Opioid Projects</vt:lpstr>
      <vt:lpstr>NPAIHB Tribal Opioid Response Consortium</vt:lpstr>
      <vt:lpstr>Year 1 TOR Consortium</vt:lpstr>
      <vt:lpstr>Year 1 TOR Consortium</vt:lpstr>
      <vt:lpstr>A Trickster Tale</vt:lpstr>
      <vt:lpstr>Fact Sheets</vt:lpstr>
      <vt:lpstr>Communication</vt:lpstr>
      <vt:lpstr>Tribal Opioid Response Agenda</vt:lpstr>
      <vt:lpstr>49 Days of Ceremony Overview</vt:lpstr>
      <vt:lpstr> Opioid Data &amp; Surveillance Project</vt:lpstr>
      <vt:lpstr>Opioid Data &amp; Surveillance Project Overview</vt:lpstr>
      <vt:lpstr>PowerPoint Presentation</vt:lpstr>
      <vt:lpstr>PowerPoint Presentation</vt:lpstr>
      <vt:lpstr>Indian Country Substance Use Disorder ECHO</vt:lpstr>
      <vt:lpstr>Best Practice – Indian Country ECHO </vt:lpstr>
      <vt:lpstr>DATA 2000 Waiver Training + ECHO Onboarding</vt:lpstr>
      <vt:lpstr>Online Opioid Learning Models for Dentistis</vt:lpstr>
      <vt:lpstr>PowerPoint Presentation</vt:lpstr>
      <vt:lpstr>In Oregon and Washington, the NAS incidence rate for AI/AN babies was more than three times higher than Non-Hispanic White babies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NPAIHB Tribal Opioid Response – Taking care of each other</dc:title>
  <dc:creator>jessica leston</dc:creator>
  <cp:lastModifiedBy>Lisa Griggs</cp:lastModifiedBy>
  <cp:revision>3</cp:revision>
  <dcterms:created xsi:type="dcterms:W3CDTF">2020-01-08T19:50:21Z</dcterms:created>
  <dcterms:modified xsi:type="dcterms:W3CDTF">2020-01-09T16:03:43Z</dcterms:modified>
</cp:coreProperties>
</file>