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63" r:id="rId3"/>
    <p:sldId id="257" r:id="rId4"/>
    <p:sldId id="264" r:id="rId5"/>
    <p:sldId id="260" r:id="rId6"/>
    <p:sldId id="261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939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4/16/2019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4/16/2019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Peer Support in Tribal Communities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32491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Jessica Carroll (Osage) MA-PMHCA, PWS</a:t>
            </a:r>
            <a:endParaRPr lang="en-US" dirty="0"/>
          </a:p>
          <a:p>
            <a:r>
              <a:rPr lang="en-US" dirty="0" smtClean="0"/>
              <a:t>Lead Project Coordinator - Peerlink NTAC</a:t>
            </a:r>
          </a:p>
          <a:p>
            <a:r>
              <a:rPr lang="en-US" dirty="0" smtClean="0"/>
              <a:t>Program Manager - Oregon Peer Training Innovation Center</a:t>
            </a:r>
          </a:p>
          <a:p>
            <a:r>
              <a:rPr lang="en-US" dirty="0" smtClean="0"/>
              <a:t>Mental Health &amp; Addictions Association of Oregon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24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Peer Support?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Peer Support is a profession, where people with lived experience of mental health and/or substance abuse issues who have found recovery, are employed to support others in finding there own path to recovery</a:t>
            </a:r>
          </a:p>
          <a:p>
            <a:r>
              <a:rPr lang="en-US" dirty="0" smtClean="0"/>
              <a:t>Peer workers help others to advocate for themselves and navigate systems, and accessing resources.</a:t>
            </a:r>
          </a:p>
          <a:p>
            <a:r>
              <a:rPr lang="en-US" dirty="0" smtClean="0"/>
              <a:t>Having experience navigating systems and accessing resources from a consumer point of view is essential to Peer Support</a:t>
            </a:r>
          </a:p>
          <a:p>
            <a:r>
              <a:rPr lang="en-US" dirty="0" smtClean="0"/>
              <a:t>Peer workers support others without judgment, understanding that we all have different paths to recovery</a:t>
            </a:r>
          </a:p>
          <a:p>
            <a:r>
              <a:rPr lang="en-US" dirty="0" smtClean="0"/>
              <a:t>Peer workers know that recovery is more than </a:t>
            </a:r>
            <a:r>
              <a:rPr lang="en-US" b="1" i="1" u="sng" dirty="0" smtClean="0"/>
              <a:t>possible</a:t>
            </a:r>
            <a:r>
              <a:rPr lang="en-US" dirty="0" smtClean="0"/>
              <a:t>, it is </a:t>
            </a:r>
            <a:r>
              <a:rPr lang="en-US" b="1" i="1" u="sng" dirty="0" smtClean="0"/>
              <a:t>probable</a:t>
            </a:r>
            <a:r>
              <a:rPr lang="en-US" dirty="0" smtClean="0"/>
              <a:t>, when individuals have appropriate resources and support.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89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Peerlink </a:t>
            </a:r>
            <a:r>
              <a:rPr lang="mr-IN" dirty="0" smtClean="0"/>
              <a:t>–</a:t>
            </a:r>
            <a:r>
              <a:rPr lang="en-US" dirty="0" smtClean="0"/>
              <a:t> About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Peerlink is a Peer-Run National Technical Assistance Center funded by SAMHSA.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Focus area’s are: employment, </a:t>
            </a:r>
            <a:r>
              <a:rPr lang="en-US" dirty="0"/>
              <a:t>f</a:t>
            </a:r>
            <a:r>
              <a:rPr lang="en-US" dirty="0" smtClean="0"/>
              <a:t>inancial self-sufficiency, and organizational development.</a:t>
            </a:r>
          </a:p>
        </p:txBody>
      </p:sp>
    </p:spTree>
    <p:extLst>
      <p:ext uri="{BB962C8B-B14F-4D97-AF65-F5344CB8AC3E}">
        <p14:creationId xmlns:p14="http://schemas.microsoft.com/office/powerpoint/2010/main" val="2940738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Peerlink </a:t>
            </a:r>
            <a:r>
              <a:rPr lang="mr-IN" dirty="0" smtClean="0"/>
              <a:t>–</a:t>
            </a:r>
            <a:r>
              <a:rPr lang="en-US" dirty="0" smtClean="0"/>
              <a:t> About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Peerlink is assigned SAMHSA Regions 9 &amp; 10 which include the following States </a:t>
            </a:r>
            <a:r>
              <a:rPr lang="en-US" dirty="0"/>
              <a:t>and Territories:</a:t>
            </a:r>
          </a:p>
          <a:p>
            <a:pPr lvl="1">
              <a:buFont typeface="Lucida Grande"/>
              <a:buChar char="-"/>
            </a:pPr>
            <a:r>
              <a:rPr lang="en-US" dirty="0"/>
              <a:t>Alaska</a:t>
            </a:r>
          </a:p>
          <a:p>
            <a:pPr lvl="1">
              <a:buFont typeface="Lucida Grande"/>
              <a:buChar char="-"/>
            </a:pPr>
            <a:r>
              <a:rPr lang="en-US" dirty="0"/>
              <a:t>Arizona</a:t>
            </a:r>
          </a:p>
          <a:p>
            <a:pPr lvl="1">
              <a:buFont typeface="Lucida Grande"/>
              <a:buChar char="-"/>
            </a:pPr>
            <a:r>
              <a:rPr lang="en-US" dirty="0"/>
              <a:t>California</a:t>
            </a:r>
          </a:p>
          <a:p>
            <a:pPr lvl="1">
              <a:buFont typeface="Lucida Grande"/>
              <a:buChar char="-"/>
            </a:pPr>
            <a:r>
              <a:rPr lang="en-US" dirty="0"/>
              <a:t>Idaho</a:t>
            </a:r>
          </a:p>
          <a:p>
            <a:pPr lvl="1">
              <a:buFont typeface="Lucida Grande"/>
              <a:buChar char="-"/>
            </a:pPr>
            <a:r>
              <a:rPr lang="en-US" dirty="0"/>
              <a:t>Hawaii</a:t>
            </a:r>
          </a:p>
          <a:p>
            <a:pPr lvl="1">
              <a:buFont typeface="Lucida Grande"/>
              <a:buChar char="-"/>
            </a:pPr>
            <a:r>
              <a:rPr lang="en-US" dirty="0"/>
              <a:t>Nevada</a:t>
            </a:r>
          </a:p>
          <a:p>
            <a:pPr lvl="1">
              <a:buFont typeface="Lucida Grande"/>
              <a:buChar char="-"/>
            </a:pPr>
            <a:r>
              <a:rPr lang="en-US" dirty="0"/>
              <a:t>Oregon</a:t>
            </a:r>
          </a:p>
          <a:p>
            <a:pPr lvl="1">
              <a:buFont typeface="Lucida Grande"/>
              <a:buChar char="-"/>
            </a:pPr>
            <a:r>
              <a:rPr lang="en-US" dirty="0" smtClean="0"/>
              <a:t>Washington</a:t>
            </a:r>
          </a:p>
          <a:p>
            <a:pPr lvl="1">
              <a:buFont typeface="Lucida Grande"/>
              <a:buChar char="-"/>
            </a:pPr>
            <a:r>
              <a:rPr lang="en-US" dirty="0" smtClean="0"/>
              <a:t>American Samoa</a:t>
            </a:r>
          </a:p>
          <a:p>
            <a:pPr lvl="1">
              <a:buFont typeface="Lucida Grande"/>
              <a:buChar char="-"/>
            </a:pPr>
            <a:r>
              <a:rPr lang="en-US" dirty="0" smtClean="0"/>
              <a:t>Commonwealth of Northern Mariana Islands</a:t>
            </a:r>
          </a:p>
          <a:p>
            <a:pPr lvl="1">
              <a:buFont typeface="Lucida Grande"/>
              <a:buChar char="-"/>
            </a:pPr>
            <a:r>
              <a:rPr lang="en-US" dirty="0" smtClean="0"/>
              <a:t>Federated States of Micronesia</a:t>
            </a:r>
          </a:p>
          <a:p>
            <a:pPr lvl="1">
              <a:buFont typeface="Lucida Grande"/>
              <a:buChar char="-"/>
            </a:pPr>
            <a:r>
              <a:rPr lang="en-US" dirty="0" smtClean="0"/>
              <a:t>Guam</a:t>
            </a:r>
          </a:p>
          <a:p>
            <a:pPr lvl="1">
              <a:buFont typeface="Lucida Grande"/>
              <a:buChar char="-"/>
            </a:pPr>
            <a:r>
              <a:rPr lang="en-US" dirty="0" smtClean="0"/>
              <a:t>Palau</a:t>
            </a:r>
          </a:p>
          <a:p>
            <a:pPr lvl="1">
              <a:buFont typeface="Lucida Grande"/>
              <a:buChar char="-"/>
            </a:pPr>
            <a:r>
              <a:rPr lang="en-US" dirty="0" smtClean="0"/>
              <a:t>Marshall Islands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363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Quechan Peer Training</a:t>
            </a:r>
            <a:endParaRPr lang="en-US" dirty="0"/>
          </a:p>
        </p:txBody>
      </p:sp>
      <p:pic>
        <p:nvPicPr>
          <p:cNvPr id="4" name="Content Placeholder 3" descr="IMG_3549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" b="80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55500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Tucson Peer Training</a:t>
            </a:r>
            <a:endParaRPr lang="en-US" dirty="0"/>
          </a:p>
        </p:txBody>
      </p:sp>
      <p:pic>
        <p:nvPicPr>
          <p:cNvPr id="4" name="Content Placeholder 3" descr="IMG_3678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" b="80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94604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Pascua Yaqui Peer Training</a:t>
            </a:r>
            <a:endParaRPr lang="en-US" dirty="0"/>
          </a:p>
        </p:txBody>
      </p:sp>
      <p:pic>
        <p:nvPicPr>
          <p:cNvPr id="4" name="Content Placeholder 3" descr="IMG_4087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" b="80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41247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234</TotalTime>
  <Words>230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Lucida Grande</vt:lpstr>
      <vt:lpstr>Mangal</vt:lpstr>
      <vt:lpstr>Adjacency</vt:lpstr>
      <vt:lpstr>Peer Support in Tribal Communities</vt:lpstr>
      <vt:lpstr>What is Peer Support?</vt:lpstr>
      <vt:lpstr>Peerlink – About the Program</vt:lpstr>
      <vt:lpstr>Peerlink – About the Program</vt:lpstr>
      <vt:lpstr>Quechan Peer Training</vt:lpstr>
      <vt:lpstr>Tucson Peer Training</vt:lpstr>
      <vt:lpstr>Pascua Yaqui Peer Training</vt:lpstr>
    </vt:vector>
  </TitlesOfParts>
  <Company>Lewis &amp; Clark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Support in Tribal Communities</dc:title>
  <dc:creator>Jessica Carroll</dc:creator>
  <cp:lastModifiedBy>Lisa Griggs</cp:lastModifiedBy>
  <cp:revision>7</cp:revision>
  <dcterms:created xsi:type="dcterms:W3CDTF">2019-04-10T16:28:47Z</dcterms:created>
  <dcterms:modified xsi:type="dcterms:W3CDTF">2019-04-16T18:42:50Z</dcterms:modified>
</cp:coreProperties>
</file>