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2" r:id="rId2"/>
    <p:sldId id="307" r:id="rId3"/>
    <p:sldId id="448" r:id="rId4"/>
    <p:sldId id="308" r:id="rId5"/>
    <p:sldId id="309" r:id="rId6"/>
    <p:sldId id="449" r:id="rId7"/>
    <p:sldId id="310" r:id="rId8"/>
    <p:sldId id="445" r:id="rId9"/>
    <p:sldId id="444" r:id="rId10"/>
    <p:sldId id="451" r:id="rId11"/>
    <p:sldId id="44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43" autoAdjust="0"/>
    <p:restoredTop sz="81185" autoAdjust="0"/>
  </p:normalViewPr>
  <p:slideViewPr>
    <p:cSldViewPr snapToGrid="0">
      <p:cViewPr varScale="1">
        <p:scale>
          <a:sx n="109" d="100"/>
          <a:sy n="109" d="100"/>
        </p:scale>
        <p:origin x="91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85DA9C-C09C-4B93-83B8-C95C243A3AF0}" type="doc">
      <dgm:prSet loTypeId="urn:microsoft.com/office/officeart/2005/8/layout/lProcess2" loCatId="list" qsTypeId="urn:microsoft.com/office/officeart/2005/8/quickstyle/simple1" qsCatId="simple" csTypeId="urn:microsoft.com/office/officeart/2005/8/colors/colorful1" csCatId="colorful" phldr="1"/>
      <dgm:spPr/>
      <dgm:t>
        <a:bodyPr/>
        <a:lstStyle/>
        <a:p>
          <a:endParaRPr lang="en-US"/>
        </a:p>
      </dgm:t>
    </dgm:pt>
    <dgm:pt modelId="{F2EF6055-22AB-4017-AFFD-B5C2973BC86E}">
      <dgm:prSet phldrT="[Text]"/>
      <dgm:spPr/>
      <dgm:t>
        <a:bodyPr/>
        <a:lstStyle/>
        <a:p>
          <a:r>
            <a:rPr lang="en-US" dirty="0"/>
            <a:t>1</a:t>
          </a:r>
        </a:p>
      </dgm:t>
    </dgm:pt>
    <dgm:pt modelId="{8E312D6B-98B5-4C3B-86D1-6B9D13BFDC1B}" type="parTrans" cxnId="{EF87826E-8E18-44BC-B85D-60824E41680B}">
      <dgm:prSet/>
      <dgm:spPr/>
      <dgm:t>
        <a:bodyPr/>
        <a:lstStyle/>
        <a:p>
          <a:endParaRPr lang="en-US"/>
        </a:p>
      </dgm:t>
    </dgm:pt>
    <dgm:pt modelId="{7024BB78-399B-4C5D-B392-B1CE47FB2E29}" type="sibTrans" cxnId="{EF87826E-8E18-44BC-B85D-60824E41680B}">
      <dgm:prSet/>
      <dgm:spPr/>
      <dgm:t>
        <a:bodyPr/>
        <a:lstStyle/>
        <a:p>
          <a:endParaRPr lang="en-US"/>
        </a:p>
      </dgm:t>
    </dgm:pt>
    <dgm:pt modelId="{A934D172-D310-44FA-B49E-CE27858B7DCB}">
      <dgm:prSet phldrT="[Text]"/>
      <dgm:spPr/>
      <dgm:t>
        <a:bodyPr/>
        <a:lstStyle/>
        <a:p>
          <a:r>
            <a:rPr lang="en-US" dirty="0"/>
            <a:t>2</a:t>
          </a:r>
        </a:p>
      </dgm:t>
    </dgm:pt>
    <dgm:pt modelId="{EFDC3493-5230-4D04-9E2F-237027BEEA26}" type="parTrans" cxnId="{76105A18-DC3E-4175-A1E6-01F59852FFE0}">
      <dgm:prSet/>
      <dgm:spPr/>
      <dgm:t>
        <a:bodyPr/>
        <a:lstStyle/>
        <a:p>
          <a:endParaRPr lang="en-US"/>
        </a:p>
      </dgm:t>
    </dgm:pt>
    <dgm:pt modelId="{D44E2D75-20DC-4F4B-9911-F3D2D699C21F}" type="sibTrans" cxnId="{76105A18-DC3E-4175-A1E6-01F59852FFE0}">
      <dgm:prSet/>
      <dgm:spPr/>
      <dgm:t>
        <a:bodyPr/>
        <a:lstStyle/>
        <a:p>
          <a:endParaRPr lang="en-US"/>
        </a:p>
      </dgm:t>
    </dgm:pt>
    <dgm:pt modelId="{17DFD7C5-F3B7-4783-B27A-D358BF551D7E}">
      <dgm:prSet phldrT="[Text]" custT="1"/>
      <dgm:spPr/>
      <dgm:t>
        <a:bodyPr/>
        <a:lstStyle/>
        <a:p>
          <a:r>
            <a:rPr lang="en-US" sz="1800" dirty="0">
              <a:latin typeface="Arial" panose="020B0604020202020204" pitchFamily="34" charset="0"/>
            </a:rPr>
            <a:t>Expanding the Program of Comprehensive Assistance for Family Caregivers to eligible Veterans of all eras</a:t>
          </a:r>
          <a:endParaRPr lang="en-US" dirty="0"/>
        </a:p>
      </dgm:t>
    </dgm:pt>
    <dgm:pt modelId="{D19C6E29-2EED-4612-9ED2-C9295CA2027E}" type="parTrans" cxnId="{0D599E74-6B6A-4DA1-819F-6F2847BEF1F7}">
      <dgm:prSet/>
      <dgm:spPr/>
      <dgm:t>
        <a:bodyPr/>
        <a:lstStyle/>
        <a:p>
          <a:endParaRPr lang="en-US"/>
        </a:p>
      </dgm:t>
    </dgm:pt>
    <dgm:pt modelId="{4FAC9080-2CA4-4C93-B695-5AE578929635}" type="sibTrans" cxnId="{0D599E74-6B6A-4DA1-819F-6F2847BEF1F7}">
      <dgm:prSet/>
      <dgm:spPr/>
      <dgm:t>
        <a:bodyPr/>
        <a:lstStyle/>
        <a:p>
          <a:endParaRPr lang="en-US"/>
        </a:p>
      </dgm:t>
    </dgm:pt>
    <dgm:pt modelId="{A9D2C59D-AA9D-48ED-B0A4-783F60B681E0}">
      <dgm:prSet phldrT="[Text]" custT="1"/>
      <dgm:spPr/>
      <dgm:t>
        <a:bodyPr/>
        <a:lstStyle/>
        <a:p>
          <a:r>
            <a:rPr lang="en-US" sz="1800" dirty="0">
              <a:latin typeface="Arial" panose="020B0604020202020204" pitchFamily="34" charset="0"/>
            </a:rPr>
            <a:t>Providing VA the necessary flexibility to align its infrastructure footprint with the needs of our Nation’s Veterans</a:t>
          </a:r>
          <a:endParaRPr lang="en-US" dirty="0"/>
        </a:p>
      </dgm:t>
    </dgm:pt>
    <dgm:pt modelId="{2216AB78-F93D-4272-A6E9-BB282B4BB214}" type="parTrans" cxnId="{67D82C45-396C-49F7-8558-67A86F9FC436}">
      <dgm:prSet/>
      <dgm:spPr/>
      <dgm:t>
        <a:bodyPr/>
        <a:lstStyle/>
        <a:p>
          <a:endParaRPr lang="en-US"/>
        </a:p>
      </dgm:t>
    </dgm:pt>
    <dgm:pt modelId="{2FEA77E8-8670-4FBE-BC99-67860335B783}" type="sibTrans" cxnId="{67D82C45-396C-49F7-8558-67A86F9FC436}">
      <dgm:prSet/>
      <dgm:spPr/>
      <dgm:t>
        <a:bodyPr/>
        <a:lstStyle/>
        <a:p>
          <a:endParaRPr lang="en-US"/>
        </a:p>
      </dgm:t>
    </dgm:pt>
    <dgm:pt modelId="{D5FB24F9-C04B-4746-9F5D-64732B4A4962}">
      <dgm:prSet phldrT="[Text]"/>
      <dgm:spPr/>
      <dgm:t>
        <a:bodyPr/>
        <a:lstStyle/>
        <a:p>
          <a:r>
            <a:rPr lang="en-US" dirty="0"/>
            <a:t>4</a:t>
          </a:r>
        </a:p>
      </dgm:t>
    </dgm:pt>
    <dgm:pt modelId="{8902F3CD-881F-4136-9C2A-021C8507EE0D}" type="parTrans" cxnId="{009E36EC-DD21-471C-AAB8-5810C9A8C31C}">
      <dgm:prSet/>
      <dgm:spPr/>
      <dgm:t>
        <a:bodyPr/>
        <a:lstStyle/>
        <a:p>
          <a:endParaRPr lang="en-US"/>
        </a:p>
      </dgm:t>
    </dgm:pt>
    <dgm:pt modelId="{EC115E42-2C3F-45B5-8F4A-F644A257B3EF}" type="sibTrans" cxnId="{009E36EC-DD21-471C-AAB8-5810C9A8C31C}">
      <dgm:prSet/>
      <dgm:spPr/>
      <dgm:t>
        <a:bodyPr/>
        <a:lstStyle/>
        <a:p>
          <a:endParaRPr lang="en-US"/>
        </a:p>
      </dgm:t>
    </dgm:pt>
    <dgm:pt modelId="{959D4764-D2AC-4E62-A172-171CE85593D0}">
      <dgm:prSet custT="1"/>
      <dgm:spPr/>
      <dgm:t>
        <a:bodyPr/>
        <a:lstStyle/>
        <a:p>
          <a:r>
            <a:rPr lang="en-US" sz="1800" dirty="0">
              <a:latin typeface="Arial" panose="020B0604020202020204" pitchFamily="34" charset="0"/>
            </a:rPr>
            <a:t>Strengthening VA’s ability to recruit and retain quality healthcare professionals</a:t>
          </a:r>
          <a:endParaRPr lang="en-US" dirty="0"/>
        </a:p>
      </dgm:t>
    </dgm:pt>
    <dgm:pt modelId="{DB43753E-27B5-4B47-9859-94222D0CDE1C}" type="parTrans" cxnId="{76183A8F-3426-41F2-AAB0-718D4F5E92F3}">
      <dgm:prSet/>
      <dgm:spPr/>
      <dgm:t>
        <a:bodyPr/>
        <a:lstStyle/>
        <a:p>
          <a:endParaRPr lang="en-US"/>
        </a:p>
      </dgm:t>
    </dgm:pt>
    <dgm:pt modelId="{97975B2B-CC6C-410E-8D2A-9ED7E163D5C6}" type="sibTrans" cxnId="{76183A8F-3426-41F2-AAB0-718D4F5E92F3}">
      <dgm:prSet/>
      <dgm:spPr/>
      <dgm:t>
        <a:bodyPr/>
        <a:lstStyle/>
        <a:p>
          <a:endParaRPr lang="en-US"/>
        </a:p>
      </dgm:t>
    </dgm:pt>
    <dgm:pt modelId="{AB5B33B3-9166-4453-A418-3CBB70EAD611}">
      <dgm:prSet phldrT="[Text]"/>
      <dgm:spPr/>
      <dgm:t>
        <a:bodyPr/>
        <a:lstStyle/>
        <a:p>
          <a:r>
            <a:rPr lang="en-US" dirty="0"/>
            <a:t>3</a:t>
          </a:r>
        </a:p>
      </dgm:t>
    </dgm:pt>
    <dgm:pt modelId="{398D0CCB-78D3-410C-9966-E377D94BA957}" type="sibTrans" cxnId="{D72128AB-221E-473E-956D-CFB25805AE6B}">
      <dgm:prSet/>
      <dgm:spPr/>
      <dgm:t>
        <a:bodyPr/>
        <a:lstStyle/>
        <a:p>
          <a:endParaRPr lang="en-US"/>
        </a:p>
      </dgm:t>
    </dgm:pt>
    <dgm:pt modelId="{FE8FAD33-BEB8-4046-B8D8-0CBD4A1A466E}" type="parTrans" cxnId="{D72128AB-221E-473E-956D-CFB25805AE6B}">
      <dgm:prSet/>
      <dgm:spPr/>
      <dgm:t>
        <a:bodyPr/>
        <a:lstStyle/>
        <a:p>
          <a:endParaRPr lang="en-US"/>
        </a:p>
      </dgm:t>
    </dgm:pt>
    <dgm:pt modelId="{FECEFF5A-ABB1-4996-A9D8-C370DF3AE45A}">
      <dgm:prSet phldrT="[Text]" custT="1"/>
      <dgm:spPr/>
      <dgm:t>
        <a:bodyPr/>
        <a:lstStyle/>
        <a:p>
          <a:r>
            <a:rPr lang="en-US" sz="1800" dirty="0">
              <a:latin typeface="Arial" panose="020B0604020202020204" pitchFamily="34" charset="0"/>
            </a:rPr>
            <a:t>Consolidating VA’s community care programs</a:t>
          </a:r>
          <a:endParaRPr lang="en-US" dirty="0"/>
        </a:p>
      </dgm:t>
    </dgm:pt>
    <dgm:pt modelId="{6B7B95BE-08C3-417D-9FC7-6D24D0CC937E}" type="sibTrans" cxnId="{06B3C44A-66C6-46A2-91F2-799C1EB5211D}">
      <dgm:prSet/>
      <dgm:spPr/>
      <dgm:t>
        <a:bodyPr/>
        <a:lstStyle/>
        <a:p>
          <a:endParaRPr lang="en-US"/>
        </a:p>
      </dgm:t>
    </dgm:pt>
    <dgm:pt modelId="{E951FE37-B811-49E9-9DF3-4EE92B2D7C19}" type="parTrans" cxnId="{06B3C44A-66C6-46A2-91F2-799C1EB5211D}">
      <dgm:prSet/>
      <dgm:spPr/>
      <dgm:t>
        <a:bodyPr/>
        <a:lstStyle/>
        <a:p>
          <a:endParaRPr lang="en-US"/>
        </a:p>
      </dgm:t>
    </dgm:pt>
    <dgm:pt modelId="{F5EC5700-4AC5-4ECF-9205-462951E61BAA}" type="pres">
      <dgm:prSet presAssocID="{DB85DA9C-C09C-4B93-83B8-C95C243A3AF0}" presName="theList" presStyleCnt="0">
        <dgm:presLayoutVars>
          <dgm:dir/>
          <dgm:animLvl val="lvl"/>
          <dgm:resizeHandles val="exact"/>
        </dgm:presLayoutVars>
      </dgm:prSet>
      <dgm:spPr/>
      <dgm:t>
        <a:bodyPr/>
        <a:lstStyle/>
        <a:p>
          <a:endParaRPr lang="en-US"/>
        </a:p>
      </dgm:t>
    </dgm:pt>
    <dgm:pt modelId="{1246A0CF-04D8-4D1E-B6D2-99CDB10E8AE4}" type="pres">
      <dgm:prSet presAssocID="{F2EF6055-22AB-4017-AFFD-B5C2973BC86E}" presName="compNode" presStyleCnt="0"/>
      <dgm:spPr/>
    </dgm:pt>
    <dgm:pt modelId="{D20915F4-A59D-44CE-91B6-B6D8929E3FF4}" type="pres">
      <dgm:prSet presAssocID="{F2EF6055-22AB-4017-AFFD-B5C2973BC86E}" presName="aNode" presStyleLbl="bgShp" presStyleIdx="0" presStyleCnt="4"/>
      <dgm:spPr/>
      <dgm:t>
        <a:bodyPr/>
        <a:lstStyle/>
        <a:p>
          <a:endParaRPr lang="en-US"/>
        </a:p>
      </dgm:t>
    </dgm:pt>
    <dgm:pt modelId="{6638A295-55E0-4377-8C45-7897A26D6FA8}" type="pres">
      <dgm:prSet presAssocID="{F2EF6055-22AB-4017-AFFD-B5C2973BC86E}" presName="textNode" presStyleLbl="bgShp" presStyleIdx="0" presStyleCnt="4"/>
      <dgm:spPr/>
      <dgm:t>
        <a:bodyPr/>
        <a:lstStyle/>
        <a:p>
          <a:endParaRPr lang="en-US"/>
        </a:p>
      </dgm:t>
    </dgm:pt>
    <dgm:pt modelId="{1E683B4A-9B6B-49AF-8277-46EB78CFB57B}" type="pres">
      <dgm:prSet presAssocID="{F2EF6055-22AB-4017-AFFD-B5C2973BC86E}" presName="compChildNode" presStyleCnt="0"/>
      <dgm:spPr/>
    </dgm:pt>
    <dgm:pt modelId="{790F1555-3312-4EA1-9DC6-C4AB25B8A38A}" type="pres">
      <dgm:prSet presAssocID="{F2EF6055-22AB-4017-AFFD-B5C2973BC86E}" presName="theInnerList" presStyleCnt="0"/>
      <dgm:spPr/>
    </dgm:pt>
    <dgm:pt modelId="{3828CF14-9D2C-4E66-ADF4-043933259C55}" type="pres">
      <dgm:prSet presAssocID="{FECEFF5A-ABB1-4996-A9D8-C370DF3AE45A}" presName="childNode" presStyleLbl="node1" presStyleIdx="0" presStyleCnt="4">
        <dgm:presLayoutVars>
          <dgm:bulletEnabled val="1"/>
        </dgm:presLayoutVars>
      </dgm:prSet>
      <dgm:spPr/>
      <dgm:t>
        <a:bodyPr/>
        <a:lstStyle/>
        <a:p>
          <a:endParaRPr lang="en-US"/>
        </a:p>
      </dgm:t>
    </dgm:pt>
    <dgm:pt modelId="{7D2E26F8-2BB6-44BA-913C-416021EE8370}" type="pres">
      <dgm:prSet presAssocID="{F2EF6055-22AB-4017-AFFD-B5C2973BC86E}" presName="aSpace" presStyleCnt="0"/>
      <dgm:spPr/>
    </dgm:pt>
    <dgm:pt modelId="{78336984-CA03-4941-856F-1E093C917B00}" type="pres">
      <dgm:prSet presAssocID="{A934D172-D310-44FA-B49E-CE27858B7DCB}" presName="compNode" presStyleCnt="0"/>
      <dgm:spPr/>
    </dgm:pt>
    <dgm:pt modelId="{17709514-D5A6-4E2F-B922-ED647953E9DB}" type="pres">
      <dgm:prSet presAssocID="{A934D172-D310-44FA-B49E-CE27858B7DCB}" presName="aNode" presStyleLbl="bgShp" presStyleIdx="1" presStyleCnt="4"/>
      <dgm:spPr/>
      <dgm:t>
        <a:bodyPr/>
        <a:lstStyle/>
        <a:p>
          <a:endParaRPr lang="en-US"/>
        </a:p>
      </dgm:t>
    </dgm:pt>
    <dgm:pt modelId="{C266E44D-BA31-4A44-B38C-9BA7332042E9}" type="pres">
      <dgm:prSet presAssocID="{A934D172-D310-44FA-B49E-CE27858B7DCB}" presName="textNode" presStyleLbl="bgShp" presStyleIdx="1" presStyleCnt="4"/>
      <dgm:spPr/>
      <dgm:t>
        <a:bodyPr/>
        <a:lstStyle/>
        <a:p>
          <a:endParaRPr lang="en-US"/>
        </a:p>
      </dgm:t>
    </dgm:pt>
    <dgm:pt modelId="{012B0FB2-C4BF-4F02-B0C0-0C5013E105A2}" type="pres">
      <dgm:prSet presAssocID="{A934D172-D310-44FA-B49E-CE27858B7DCB}" presName="compChildNode" presStyleCnt="0"/>
      <dgm:spPr/>
    </dgm:pt>
    <dgm:pt modelId="{CF95F032-9A51-482B-96BB-4DEAE5999CFF}" type="pres">
      <dgm:prSet presAssocID="{A934D172-D310-44FA-B49E-CE27858B7DCB}" presName="theInnerList" presStyleCnt="0"/>
      <dgm:spPr/>
    </dgm:pt>
    <dgm:pt modelId="{89669425-C30A-4297-B354-4D8C506F1E1A}" type="pres">
      <dgm:prSet presAssocID="{17DFD7C5-F3B7-4783-B27A-D358BF551D7E}" presName="childNode" presStyleLbl="node1" presStyleIdx="1" presStyleCnt="4">
        <dgm:presLayoutVars>
          <dgm:bulletEnabled val="1"/>
        </dgm:presLayoutVars>
      </dgm:prSet>
      <dgm:spPr/>
      <dgm:t>
        <a:bodyPr/>
        <a:lstStyle/>
        <a:p>
          <a:endParaRPr lang="en-US"/>
        </a:p>
      </dgm:t>
    </dgm:pt>
    <dgm:pt modelId="{5A92C135-E557-4299-8CFE-28634DDF56A8}" type="pres">
      <dgm:prSet presAssocID="{A934D172-D310-44FA-B49E-CE27858B7DCB}" presName="aSpace" presStyleCnt="0"/>
      <dgm:spPr/>
    </dgm:pt>
    <dgm:pt modelId="{E5174DBE-93A4-4D32-A434-746AE34F9F5E}" type="pres">
      <dgm:prSet presAssocID="{AB5B33B3-9166-4453-A418-3CBB70EAD611}" presName="compNode" presStyleCnt="0"/>
      <dgm:spPr/>
    </dgm:pt>
    <dgm:pt modelId="{790A0202-B2CE-4393-A4A5-9562A8A86597}" type="pres">
      <dgm:prSet presAssocID="{AB5B33B3-9166-4453-A418-3CBB70EAD611}" presName="aNode" presStyleLbl="bgShp" presStyleIdx="2" presStyleCnt="4"/>
      <dgm:spPr/>
      <dgm:t>
        <a:bodyPr/>
        <a:lstStyle/>
        <a:p>
          <a:endParaRPr lang="en-US"/>
        </a:p>
      </dgm:t>
    </dgm:pt>
    <dgm:pt modelId="{379D5198-AA1F-4979-9D09-CF1B8213F6B4}" type="pres">
      <dgm:prSet presAssocID="{AB5B33B3-9166-4453-A418-3CBB70EAD611}" presName="textNode" presStyleLbl="bgShp" presStyleIdx="2" presStyleCnt="4"/>
      <dgm:spPr/>
      <dgm:t>
        <a:bodyPr/>
        <a:lstStyle/>
        <a:p>
          <a:endParaRPr lang="en-US"/>
        </a:p>
      </dgm:t>
    </dgm:pt>
    <dgm:pt modelId="{BA659B73-641C-4101-86D7-4FEF8F1074F8}" type="pres">
      <dgm:prSet presAssocID="{AB5B33B3-9166-4453-A418-3CBB70EAD611}" presName="compChildNode" presStyleCnt="0"/>
      <dgm:spPr/>
    </dgm:pt>
    <dgm:pt modelId="{8EA53C4F-C61E-4E59-B4D7-FF47DBA1395C}" type="pres">
      <dgm:prSet presAssocID="{AB5B33B3-9166-4453-A418-3CBB70EAD611}" presName="theInnerList" presStyleCnt="0"/>
      <dgm:spPr/>
    </dgm:pt>
    <dgm:pt modelId="{F09278EF-2B39-4D2C-A166-C213A7A43D9F}" type="pres">
      <dgm:prSet presAssocID="{A9D2C59D-AA9D-48ED-B0A4-783F60B681E0}" presName="childNode" presStyleLbl="node1" presStyleIdx="2" presStyleCnt="4">
        <dgm:presLayoutVars>
          <dgm:bulletEnabled val="1"/>
        </dgm:presLayoutVars>
      </dgm:prSet>
      <dgm:spPr/>
      <dgm:t>
        <a:bodyPr/>
        <a:lstStyle/>
        <a:p>
          <a:endParaRPr lang="en-US"/>
        </a:p>
      </dgm:t>
    </dgm:pt>
    <dgm:pt modelId="{D8B4F663-1154-42DA-840D-6B67E521BE2F}" type="pres">
      <dgm:prSet presAssocID="{AB5B33B3-9166-4453-A418-3CBB70EAD611}" presName="aSpace" presStyleCnt="0"/>
      <dgm:spPr/>
    </dgm:pt>
    <dgm:pt modelId="{BE0DAB24-DA73-4957-99B3-73E5364B0E45}" type="pres">
      <dgm:prSet presAssocID="{D5FB24F9-C04B-4746-9F5D-64732B4A4962}" presName="compNode" presStyleCnt="0"/>
      <dgm:spPr/>
    </dgm:pt>
    <dgm:pt modelId="{5C6DCBBC-AB84-4952-B1C6-15B49B653D2A}" type="pres">
      <dgm:prSet presAssocID="{D5FB24F9-C04B-4746-9F5D-64732B4A4962}" presName="aNode" presStyleLbl="bgShp" presStyleIdx="3" presStyleCnt="4"/>
      <dgm:spPr/>
      <dgm:t>
        <a:bodyPr/>
        <a:lstStyle/>
        <a:p>
          <a:endParaRPr lang="en-US"/>
        </a:p>
      </dgm:t>
    </dgm:pt>
    <dgm:pt modelId="{8C7BA989-26EA-4819-A86F-F511C31C0110}" type="pres">
      <dgm:prSet presAssocID="{D5FB24F9-C04B-4746-9F5D-64732B4A4962}" presName="textNode" presStyleLbl="bgShp" presStyleIdx="3" presStyleCnt="4"/>
      <dgm:spPr/>
      <dgm:t>
        <a:bodyPr/>
        <a:lstStyle/>
        <a:p>
          <a:endParaRPr lang="en-US"/>
        </a:p>
      </dgm:t>
    </dgm:pt>
    <dgm:pt modelId="{190990F1-9719-476F-9E9F-EEC21387A7F6}" type="pres">
      <dgm:prSet presAssocID="{D5FB24F9-C04B-4746-9F5D-64732B4A4962}" presName="compChildNode" presStyleCnt="0"/>
      <dgm:spPr/>
    </dgm:pt>
    <dgm:pt modelId="{23C8D019-0702-4D13-80F4-25D2DBEA6191}" type="pres">
      <dgm:prSet presAssocID="{D5FB24F9-C04B-4746-9F5D-64732B4A4962}" presName="theInnerList" presStyleCnt="0"/>
      <dgm:spPr/>
    </dgm:pt>
    <dgm:pt modelId="{E210F5C8-F672-4978-85C5-6BCD55379CE2}" type="pres">
      <dgm:prSet presAssocID="{959D4764-D2AC-4E62-A172-171CE85593D0}" presName="childNode" presStyleLbl="node1" presStyleIdx="3" presStyleCnt="4">
        <dgm:presLayoutVars>
          <dgm:bulletEnabled val="1"/>
        </dgm:presLayoutVars>
      </dgm:prSet>
      <dgm:spPr/>
      <dgm:t>
        <a:bodyPr/>
        <a:lstStyle/>
        <a:p>
          <a:endParaRPr lang="en-US"/>
        </a:p>
      </dgm:t>
    </dgm:pt>
  </dgm:ptLst>
  <dgm:cxnLst>
    <dgm:cxn modelId="{577C3725-98A3-4137-BF44-D5654665AAB0}" type="presOf" srcId="{AB5B33B3-9166-4453-A418-3CBB70EAD611}" destId="{790A0202-B2CE-4393-A4A5-9562A8A86597}" srcOrd="0" destOrd="0" presId="urn:microsoft.com/office/officeart/2005/8/layout/lProcess2"/>
    <dgm:cxn modelId="{06B3C44A-66C6-46A2-91F2-799C1EB5211D}" srcId="{F2EF6055-22AB-4017-AFFD-B5C2973BC86E}" destId="{FECEFF5A-ABB1-4996-A9D8-C370DF3AE45A}" srcOrd="0" destOrd="0" parTransId="{E951FE37-B811-49E9-9DF3-4EE92B2D7C19}" sibTransId="{6B7B95BE-08C3-417D-9FC7-6D24D0CC937E}"/>
    <dgm:cxn modelId="{EF87826E-8E18-44BC-B85D-60824E41680B}" srcId="{DB85DA9C-C09C-4B93-83B8-C95C243A3AF0}" destId="{F2EF6055-22AB-4017-AFFD-B5C2973BC86E}" srcOrd="0" destOrd="0" parTransId="{8E312D6B-98B5-4C3B-86D1-6B9D13BFDC1B}" sibTransId="{7024BB78-399B-4C5D-B392-B1CE47FB2E29}"/>
    <dgm:cxn modelId="{39232D8D-EDFD-4DC0-846C-402A30719F59}" type="presOf" srcId="{FECEFF5A-ABB1-4996-A9D8-C370DF3AE45A}" destId="{3828CF14-9D2C-4E66-ADF4-043933259C55}" srcOrd="0" destOrd="0" presId="urn:microsoft.com/office/officeart/2005/8/layout/lProcess2"/>
    <dgm:cxn modelId="{23283167-4C71-486D-80F0-7BDCDA4001C2}" type="presOf" srcId="{17DFD7C5-F3B7-4783-B27A-D358BF551D7E}" destId="{89669425-C30A-4297-B354-4D8C506F1E1A}" srcOrd="0" destOrd="0" presId="urn:microsoft.com/office/officeart/2005/8/layout/lProcess2"/>
    <dgm:cxn modelId="{C9CD4F35-07F5-42FA-B187-C3C9BF389834}" type="presOf" srcId="{D5FB24F9-C04B-4746-9F5D-64732B4A4962}" destId="{8C7BA989-26EA-4819-A86F-F511C31C0110}" srcOrd="1" destOrd="0" presId="urn:microsoft.com/office/officeart/2005/8/layout/lProcess2"/>
    <dgm:cxn modelId="{9B817DC1-3B3C-483C-A09A-AFBFBC93083B}" type="presOf" srcId="{959D4764-D2AC-4E62-A172-171CE85593D0}" destId="{E210F5C8-F672-4978-85C5-6BCD55379CE2}" srcOrd="0" destOrd="0" presId="urn:microsoft.com/office/officeart/2005/8/layout/lProcess2"/>
    <dgm:cxn modelId="{76183A8F-3426-41F2-AAB0-718D4F5E92F3}" srcId="{D5FB24F9-C04B-4746-9F5D-64732B4A4962}" destId="{959D4764-D2AC-4E62-A172-171CE85593D0}" srcOrd="0" destOrd="0" parTransId="{DB43753E-27B5-4B47-9859-94222D0CDE1C}" sibTransId="{97975B2B-CC6C-410E-8D2A-9ED7E163D5C6}"/>
    <dgm:cxn modelId="{8DCFA7B2-4007-4E0B-8DD6-6DB7F9957B3C}" type="presOf" srcId="{F2EF6055-22AB-4017-AFFD-B5C2973BC86E}" destId="{6638A295-55E0-4377-8C45-7897A26D6FA8}" srcOrd="1" destOrd="0" presId="urn:microsoft.com/office/officeart/2005/8/layout/lProcess2"/>
    <dgm:cxn modelId="{0B29F525-A7C8-43B5-95F9-7BC4217C099C}" type="presOf" srcId="{A9D2C59D-AA9D-48ED-B0A4-783F60B681E0}" destId="{F09278EF-2B39-4D2C-A166-C213A7A43D9F}" srcOrd="0" destOrd="0" presId="urn:microsoft.com/office/officeart/2005/8/layout/lProcess2"/>
    <dgm:cxn modelId="{88A3BBAA-C849-443D-932E-FA74E359B4C1}" type="presOf" srcId="{AB5B33B3-9166-4453-A418-3CBB70EAD611}" destId="{379D5198-AA1F-4979-9D09-CF1B8213F6B4}" srcOrd="1" destOrd="0" presId="urn:microsoft.com/office/officeart/2005/8/layout/lProcess2"/>
    <dgm:cxn modelId="{ABF921AD-1B0C-4A5F-9663-4D7039A732BF}" type="presOf" srcId="{A934D172-D310-44FA-B49E-CE27858B7DCB}" destId="{C266E44D-BA31-4A44-B38C-9BA7332042E9}" srcOrd="1" destOrd="0" presId="urn:microsoft.com/office/officeart/2005/8/layout/lProcess2"/>
    <dgm:cxn modelId="{FBDAAC9E-212F-4C7F-9EFE-31F6B8845BEB}" type="presOf" srcId="{DB85DA9C-C09C-4B93-83B8-C95C243A3AF0}" destId="{F5EC5700-4AC5-4ECF-9205-462951E61BAA}" srcOrd="0" destOrd="0" presId="urn:microsoft.com/office/officeart/2005/8/layout/lProcess2"/>
    <dgm:cxn modelId="{D72128AB-221E-473E-956D-CFB25805AE6B}" srcId="{DB85DA9C-C09C-4B93-83B8-C95C243A3AF0}" destId="{AB5B33B3-9166-4453-A418-3CBB70EAD611}" srcOrd="2" destOrd="0" parTransId="{FE8FAD33-BEB8-4046-B8D8-0CBD4A1A466E}" sibTransId="{398D0CCB-78D3-410C-9966-E377D94BA957}"/>
    <dgm:cxn modelId="{0D599E74-6B6A-4DA1-819F-6F2847BEF1F7}" srcId="{A934D172-D310-44FA-B49E-CE27858B7DCB}" destId="{17DFD7C5-F3B7-4783-B27A-D358BF551D7E}" srcOrd="0" destOrd="0" parTransId="{D19C6E29-2EED-4612-9ED2-C9295CA2027E}" sibTransId="{4FAC9080-2CA4-4C93-B695-5AE578929635}"/>
    <dgm:cxn modelId="{009E36EC-DD21-471C-AAB8-5810C9A8C31C}" srcId="{DB85DA9C-C09C-4B93-83B8-C95C243A3AF0}" destId="{D5FB24F9-C04B-4746-9F5D-64732B4A4962}" srcOrd="3" destOrd="0" parTransId="{8902F3CD-881F-4136-9C2A-021C8507EE0D}" sibTransId="{EC115E42-2C3F-45B5-8F4A-F644A257B3EF}"/>
    <dgm:cxn modelId="{848AB94F-3750-4BB2-8D14-F37225E7E446}" type="presOf" srcId="{D5FB24F9-C04B-4746-9F5D-64732B4A4962}" destId="{5C6DCBBC-AB84-4952-B1C6-15B49B653D2A}" srcOrd="0" destOrd="0" presId="urn:microsoft.com/office/officeart/2005/8/layout/lProcess2"/>
    <dgm:cxn modelId="{5660344C-92A5-4ED3-9B97-CC27ECF3C43C}" type="presOf" srcId="{F2EF6055-22AB-4017-AFFD-B5C2973BC86E}" destId="{D20915F4-A59D-44CE-91B6-B6D8929E3FF4}" srcOrd="0" destOrd="0" presId="urn:microsoft.com/office/officeart/2005/8/layout/lProcess2"/>
    <dgm:cxn modelId="{67D82C45-396C-49F7-8558-67A86F9FC436}" srcId="{AB5B33B3-9166-4453-A418-3CBB70EAD611}" destId="{A9D2C59D-AA9D-48ED-B0A4-783F60B681E0}" srcOrd="0" destOrd="0" parTransId="{2216AB78-F93D-4272-A6E9-BB282B4BB214}" sibTransId="{2FEA77E8-8670-4FBE-BC99-67860335B783}"/>
    <dgm:cxn modelId="{951B8D75-0B9E-45BE-9461-2D4562E642B2}" type="presOf" srcId="{A934D172-D310-44FA-B49E-CE27858B7DCB}" destId="{17709514-D5A6-4E2F-B922-ED647953E9DB}" srcOrd="0" destOrd="0" presId="urn:microsoft.com/office/officeart/2005/8/layout/lProcess2"/>
    <dgm:cxn modelId="{76105A18-DC3E-4175-A1E6-01F59852FFE0}" srcId="{DB85DA9C-C09C-4B93-83B8-C95C243A3AF0}" destId="{A934D172-D310-44FA-B49E-CE27858B7DCB}" srcOrd="1" destOrd="0" parTransId="{EFDC3493-5230-4D04-9E2F-237027BEEA26}" sibTransId="{D44E2D75-20DC-4F4B-9911-F3D2D699C21F}"/>
    <dgm:cxn modelId="{70004ABA-445D-4115-A3CD-6547A86F5352}" type="presParOf" srcId="{F5EC5700-4AC5-4ECF-9205-462951E61BAA}" destId="{1246A0CF-04D8-4D1E-B6D2-99CDB10E8AE4}" srcOrd="0" destOrd="0" presId="urn:microsoft.com/office/officeart/2005/8/layout/lProcess2"/>
    <dgm:cxn modelId="{4558DAEF-B6DF-46B7-AE6E-A119D9DD22C4}" type="presParOf" srcId="{1246A0CF-04D8-4D1E-B6D2-99CDB10E8AE4}" destId="{D20915F4-A59D-44CE-91B6-B6D8929E3FF4}" srcOrd="0" destOrd="0" presId="urn:microsoft.com/office/officeart/2005/8/layout/lProcess2"/>
    <dgm:cxn modelId="{96A5697F-686E-4A4F-A30A-6FB1233A7A51}" type="presParOf" srcId="{1246A0CF-04D8-4D1E-B6D2-99CDB10E8AE4}" destId="{6638A295-55E0-4377-8C45-7897A26D6FA8}" srcOrd="1" destOrd="0" presId="urn:microsoft.com/office/officeart/2005/8/layout/lProcess2"/>
    <dgm:cxn modelId="{04195CEC-2162-4118-AABD-8C981D978DD0}" type="presParOf" srcId="{1246A0CF-04D8-4D1E-B6D2-99CDB10E8AE4}" destId="{1E683B4A-9B6B-49AF-8277-46EB78CFB57B}" srcOrd="2" destOrd="0" presId="urn:microsoft.com/office/officeart/2005/8/layout/lProcess2"/>
    <dgm:cxn modelId="{DE666FF1-1913-4C6A-8B56-8307BCDC6A78}" type="presParOf" srcId="{1E683B4A-9B6B-49AF-8277-46EB78CFB57B}" destId="{790F1555-3312-4EA1-9DC6-C4AB25B8A38A}" srcOrd="0" destOrd="0" presId="urn:microsoft.com/office/officeart/2005/8/layout/lProcess2"/>
    <dgm:cxn modelId="{7F0FE55F-612A-4647-BE1B-4861B7DBFFA2}" type="presParOf" srcId="{790F1555-3312-4EA1-9DC6-C4AB25B8A38A}" destId="{3828CF14-9D2C-4E66-ADF4-043933259C55}" srcOrd="0" destOrd="0" presId="urn:microsoft.com/office/officeart/2005/8/layout/lProcess2"/>
    <dgm:cxn modelId="{D3AD4810-B70C-4BAC-9BB4-EFE0E27C1B72}" type="presParOf" srcId="{F5EC5700-4AC5-4ECF-9205-462951E61BAA}" destId="{7D2E26F8-2BB6-44BA-913C-416021EE8370}" srcOrd="1" destOrd="0" presId="urn:microsoft.com/office/officeart/2005/8/layout/lProcess2"/>
    <dgm:cxn modelId="{52ABDC3E-826A-4382-8854-ADEB13D2A07C}" type="presParOf" srcId="{F5EC5700-4AC5-4ECF-9205-462951E61BAA}" destId="{78336984-CA03-4941-856F-1E093C917B00}" srcOrd="2" destOrd="0" presId="urn:microsoft.com/office/officeart/2005/8/layout/lProcess2"/>
    <dgm:cxn modelId="{3AEC9A9C-29F0-439B-BC7B-0D72A605443B}" type="presParOf" srcId="{78336984-CA03-4941-856F-1E093C917B00}" destId="{17709514-D5A6-4E2F-B922-ED647953E9DB}" srcOrd="0" destOrd="0" presId="urn:microsoft.com/office/officeart/2005/8/layout/lProcess2"/>
    <dgm:cxn modelId="{75CEF166-387C-4C41-8B4A-C8CA78CF769A}" type="presParOf" srcId="{78336984-CA03-4941-856F-1E093C917B00}" destId="{C266E44D-BA31-4A44-B38C-9BA7332042E9}" srcOrd="1" destOrd="0" presId="urn:microsoft.com/office/officeart/2005/8/layout/lProcess2"/>
    <dgm:cxn modelId="{FBD470C1-7421-4377-9CE7-23F469720243}" type="presParOf" srcId="{78336984-CA03-4941-856F-1E093C917B00}" destId="{012B0FB2-C4BF-4F02-B0C0-0C5013E105A2}" srcOrd="2" destOrd="0" presId="urn:microsoft.com/office/officeart/2005/8/layout/lProcess2"/>
    <dgm:cxn modelId="{198AB35C-D5A3-4AE6-885C-D2ADC06DE025}" type="presParOf" srcId="{012B0FB2-C4BF-4F02-B0C0-0C5013E105A2}" destId="{CF95F032-9A51-482B-96BB-4DEAE5999CFF}" srcOrd="0" destOrd="0" presId="urn:microsoft.com/office/officeart/2005/8/layout/lProcess2"/>
    <dgm:cxn modelId="{18B2A445-1A53-4BF4-874E-1ED7C8996F12}" type="presParOf" srcId="{CF95F032-9A51-482B-96BB-4DEAE5999CFF}" destId="{89669425-C30A-4297-B354-4D8C506F1E1A}" srcOrd="0" destOrd="0" presId="urn:microsoft.com/office/officeart/2005/8/layout/lProcess2"/>
    <dgm:cxn modelId="{296EC017-C874-41F4-BDCE-E77A6B815B71}" type="presParOf" srcId="{F5EC5700-4AC5-4ECF-9205-462951E61BAA}" destId="{5A92C135-E557-4299-8CFE-28634DDF56A8}" srcOrd="3" destOrd="0" presId="urn:microsoft.com/office/officeart/2005/8/layout/lProcess2"/>
    <dgm:cxn modelId="{F775E880-9F2A-42B4-9325-82E12465A3C8}" type="presParOf" srcId="{F5EC5700-4AC5-4ECF-9205-462951E61BAA}" destId="{E5174DBE-93A4-4D32-A434-746AE34F9F5E}" srcOrd="4" destOrd="0" presId="urn:microsoft.com/office/officeart/2005/8/layout/lProcess2"/>
    <dgm:cxn modelId="{15337FCB-588F-4C58-859A-3230B194F511}" type="presParOf" srcId="{E5174DBE-93A4-4D32-A434-746AE34F9F5E}" destId="{790A0202-B2CE-4393-A4A5-9562A8A86597}" srcOrd="0" destOrd="0" presId="urn:microsoft.com/office/officeart/2005/8/layout/lProcess2"/>
    <dgm:cxn modelId="{FE544EAF-44F3-476B-9A42-881FF9F54D4F}" type="presParOf" srcId="{E5174DBE-93A4-4D32-A434-746AE34F9F5E}" destId="{379D5198-AA1F-4979-9D09-CF1B8213F6B4}" srcOrd="1" destOrd="0" presId="urn:microsoft.com/office/officeart/2005/8/layout/lProcess2"/>
    <dgm:cxn modelId="{F45B20D7-2F38-4A5B-988D-6E1FFCC5CFA9}" type="presParOf" srcId="{E5174DBE-93A4-4D32-A434-746AE34F9F5E}" destId="{BA659B73-641C-4101-86D7-4FEF8F1074F8}" srcOrd="2" destOrd="0" presId="urn:microsoft.com/office/officeart/2005/8/layout/lProcess2"/>
    <dgm:cxn modelId="{B41FE355-A773-4E43-8D95-263DBE2DD8AB}" type="presParOf" srcId="{BA659B73-641C-4101-86D7-4FEF8F1074F8}" destId="{8EA53C4F-C61E-4E59-B4D7-FF47DBA1395C}" srcOrd="0" destOrd="0" presId="urn:microsoft.com/office/officeart/2005/8/layout/lProcess2"/>
    <dgm:cxn modelId="{2F0DA28B-A73F-4945-AD78-BD01AC25C075}" type="presParOf" srcId="{8EA53C4F-C61E-4E59-B4D7-FF47DBA1395C}" destId="{F09278EF-2B39-4D2C-A166-C213A7A43D9F}" srcOrd="0" destOrd="0" presId="urn:microsoft.com/office/officeart/2005/8/layout/lProcess2"/>
    <dgm:cxn modelId="{2D8C890C-E7E4-445E-A77D-21EDA5F1ABB9}" type="presParOf" srcId="{F5EC5700-4AC5-4ECF-9205-462951E61BAA}" destId="{D8B4F663-1154-42DA-840D-6B67E521BE2F}" srcOrd="5" destOrd="0" presId="urn:microsoft.com/office/officeart/2005/8/layout/lProcess2"/>
    <dgm:cxn modelId="{F04A8272-15BF-4C06-9438-0A069F6EBA25}" type="presParOf" srcId="{F5EC5700-4AC5-4ECF-9205-462951E61BAA}" destId="{BE0DAB24-DA73-4957-99B3-73E5364B0E45}" srcOrd="6" destOrd="0" presId="urn:microsoft.com/office/officeart/2005/8/layout/lProcess2"/>
    <dgm:cxn modelId="{F541D19F-8C0C-4BB9-B114-A39BEEB47A63}" type="presParOf" srcId="{BE0DAB24-DA73-4957-99B3-73E5364B0E45}" destId="{5C6DCBBC-AB84-4952-B1C6-15B49B653D2A}" srcOrd="0" destOrd="0" presId="urn:microsoft.com/office/officeart/2005/8/layout/lProcess2"/>
    <dgm:cxn modelId="{F0CDDF27-41A8-4BF1-9F7C-6B574A3BF29A}" type="presParOf" srcId="{BE0DAB24-DA73-4957-99B3-73E5364B0E45}" destId="{8C7BA989-26EA-4819-A86F-F511C31C0110}" srcOrd="1" destOrd="0" presId="urn:microsoft.com/office/officeart/2005/8/layout/lProcess2"/>
    <dgm:cxn modelId="{5DC098CA-747D-4178-A247-073E41CB8331}" type="presParOf" srcId="{BE0DAB24-DA73-4957-99B3-73E5364B0E45}" destId="{190990F1-9719-476F-9E9F-EEC21387A7F6}" srcOrd="2" destOrd="0" presId="urn:microsoft.com/office/officeart/2005/8/layout/lProcess2"/>
    <dgm:cxn modelId="{AC32CEB9-B777-43EF-8864-AAB6E3D40783}" type="presParOf" srcId="{190990F1-9719-476F-9E9F-EEC21387A7F6}" destId="{23C8D019-0702-4D13-80F4-25D2DBEA6191}" srcOrd="0" destOrd="0" presId="urn:microsoft.com/office/officeart/2005/8/layout/lProcess2"/>
    <dgm:cxn modelId="{AEC65A28-C087-4195-B364-95D06321F39B}" type="presParOf" srcId="{23C8D019-0702-4D13-80F4-25D2DBEA6191}" destId="{E210F5C8-F672-4978-85C5-6BCD55379CE2}"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4B4C9B-9AFB-4EAE-B007-86E4EDD78C51}" type="doc">
      <dgm:prSet loTypeId="urn:microsoft.com/office/officeart/2008/layout/VerticalCurvedList" loCatId="list" qsTypeId="urn:microsoft.com/office/officeart/2005/8/quickstyle/3d3" qsCatId="3D" csTypeId="urn:microsoft.com/office/officeart/2005/8/colors/colorful1" csCatId="colorful" phldr="1"/>
      <dgm:spPr/>
      <dgm:t>
        <a:bodyPr/>
        <a:lstStyle/>
        <a:p>
          <a:endParaRPr lang="en-US"/>
        </a:p>
      </dgm:t>
    </dgm:pt>
    <dgm:pt modelId="{58A8FB6D-DE40-4B90-902C-E1AB67F2A4AD}">
      <dgm:prSet phldrT="[Text]" custT="1"/>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400" eaLnBrk="1" fontAlgn="auto" latinLnBrk="0" hangingPunct="1">
            <a:lnSpc>
              <a:spcPct val="100000"/>
            </a:lnSpc>
            <a:spcBef>
              <a:spcPts val="0"/>
            </a:spcBef>
            <a:spcAft>
              <a:spcPts val="0"/>
            </a:spcAft>
            <a:buClrTx/>
            <a:buSzTx/>
            <a:buFontTx/>
            <a:buNone/>
            <a:tabLst/>
            <a:defRPr/>
          </a:pPr>
          <a:r>
            <a:rPr lang="en-US" sz="2800" dirty="0"/>
            <a:t>Improved Health Information Exchange</a:t>
          </a:r>
        </a:p>
        <a:p>
          <a:pPr lvl="0" algn="l" defTabSz="2489200">
            <a:lnSpc>
              <a:spcPct val="90000"/>
            </a:lnSpc>
            <a:spcBef>
              <a:spcPct val="0"/>
            </a:spcBef>
            <a:spcAft>
              <a:spcPct val="35000"/>
            </a:spcAft>
          </a:pPr>
          <a:endParaRPr lang="en-US" sz="2800" dirty="0"/>
        </a:p>
      </dgm:t>
    </dgm:pt>
    <dgm:pt modelId="{D7CCEE65-F757-4E71-8C9E-B76C2E952E45}" type="parTrans" cxnId="{4E038373-5B2B-4574-BBE9-C674EE861E54}">
      <dgm:prSet/>
      <dgm:spPr/>
      <dgm:t>
        <a:bodyPr/>
        <a:lstStyle/>
        <a:p>
          <a:pPr algn="l"/>
          <a:endParaRPr lang="en-US" sz="2800"/>
        </a:p>
      </dgm:t>
    </dgm:pt>
    <dgm:pt modelId="{C6AD6B5B-A01E-413C-A05A-D3E8C1052893}" type="sibTrans" cxnId="{4E038373-5B2B-4574-BBE9-C674EE861E54}">
      <dgm:prSet/>
      <dgm:spPr/>
      <dgm:t>
        <a:bodyPr/>
        <a:lstStyle/>
        <a:p>
          <a:pPr algn="l"/>
          <a:endParaRPr lang="en-US" sz="2800"/>
        </a:p>
      </dgm:t>
    </dgm:pt>
    <dgm:pt modelId="{E9F87AA5-CFE4-42B6-8E28-99863D3BA1BA}">
      <dgm:prSet phldrT="[Text]" custT="1"/>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400" eaLnBrk="1" fontAlgn="auto" latinLnBrk="0" hangingPunct="1">
            <a:lnSpc>
              <a:spcPct val="100000"/>
            </a:lnSpc>
            <a:spcBef>
              <a:spcPts val="0"/>
            </a:spcBef>
            <a:spcAft>
              <a:spcPts val="0"/>
            </a:spcAft>
            <a:buClrTx/>
            <a:buSzTx/>
            <a:buFontTx/>
            <a:buNone/>
            <a:tabLst/>
            <a:defRPr/>
          </a:pPr>
          <a:r>
            <a:rPr lang="en-US" sz="2800" dirty="0"/>
            <a:t>Improved Referrals and Scheduling</a:t>
          </a:r>
        </a:p>
        <a:p>
          <a:pPr lvl="0" algn="l" defTabSz="2489200">
            <a:lnSpc>
              <a:spcPct val="90000"/>
            </a:lnSpc>
            <a:spcBef>
              <a:spcPct val="0"/>
            </a:spcBef>
            <a:spcAft>
              <a:spcPct val="35000"/>
            </a:spcAft>
          </a:pPr>
          <a:endParaRPr lang="en-US" sz="2800" dirty="0"/>
        </a:p>
      </dgm:t>
    </dgm:pt>
    <dgm:pt modelId="{6FA34483-D329-4539-9ADA-90781FAC3D4C}" type="parTrans" cxnId="{6C331F16-315E-4F03-B068-39BED86AF34F}">
      <dgm:prSet/>
      <dgm:spPr/>
      <dgm:t>
        <a:bodyPr/>
        <a:lstStyle/>
        <a:p>
          <a:pPr algn="l"/>
          <a:endParaRPr lang="en-US" sz="2800"/>
        </a:p>
      </dgm:t>
    </dgm:pt>
    <dgm:pt modelId="{624DF894-AAEE-4083-922B-F85897F57BBF}" type="sibTrans" cxnId="{6C331F16-315E-4F03-B068-39BED86AF34F}">
      <dgm:prSet/>
      <dgm:spPr/>
      <dgm:t>
        <a:bodyPr/>
        <a:lstStyle/>
        <a:p>
          <a:pPr algn="l"/>
          <a:endParaRPr lang="en-US" sz="2800"/>
        </a:p>
      </dgm:t>
    </dgm:pt>
    <dgm:pt modelId="{FFC46709-6421-40F2-ABE1-AA487AF196A6}">
      <dgm:prSet phldrT="[Text]" custT="1"/>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400" eaLnBrk="1" fontAlgn="auto" latinLnBrk="0" hangingPunct="1">
            <a:lnSpc>
              <a:spcPct val="100000"/>
            </a:lnSpc>
            <a:spcBef>
              <a:spcPts val="0"/>
            </a:spcBef>
            <a:spcAft>
              <a:spcPts val="0"/>
            </a:spcAft>
            <a:buClrTx/>
            <a:buSzTx/>
            <a:buFontTx/>
            <a:buNone/>
            <a:tabLst/>
            <a:defRPr/>
          </a:pPr>
          <a:r>
            <a:rPr lang="en-US" sz="2800" dirty="0"/>
            <a:t>Improved Provider Payments</a:t>
          </a:r>
        </a:p>
        <a:p>
          <a:pPr lvl="0" algn="l" defTabSz="2489200">
            <a:lnSpc>
              <a:spcPct val="90000"/>
            </a:lnSpc>
            <a:spcBef>
              <a:spcPct val="0"/>
            </a:spcBef>
            <a:spcAft>
              <a:spcPct val="35000"/>
            </a:spcAft>
          </a:pPr>
          <a:endParaRPr lang="en-US" sz="2800" dirty="0"/>
        </a:p>
      </dgm:t>
    </dgm:pt>
    <dgm:pt modelId="{55698BA0-4EE4-47A2-A047-B230304C91D0}" type="parTrans" cxnId="{D7B7B843-1341-40DE-A423-E66F8873157D}">
      <dgm:prSet/>
      <dgm:spPr/>
      <dgm:t>
        <a:bodyPr/>
        <a:lstStyle/>
        <a:p>
          <a:pPr algn="l"/>
          <a:endParaRPr lang="en-US" sz="2800"/>
        </a:p>
      </dgm:t>
    </dgm:pt>
    <dgm:pt modelId="{EC6C0C58-B370-4466-99E0-CC96EFDE5E5E}" type="sibTrans" cxnId="{D7B7B843-1341-40DE-A423-E66F8873157D}">
      <dgm:prSet/>
      <dgm:spPr/>
      <dgm:t>
        <a:bodyPr/>
        <a:lstStyle/>
        <a:p>
          <a:pPr algn="l"/>
          <a:endParaRPr lang="en-US" sz="2800"/>
        </a:p>
      </dgm:t>
    </dgm:pt>
    <dgm:pt modelId="{0F3EDC1C-79EC-45EF-AFE4-648BC2D62BA3}">
      <dgm:prSet phldrT="[Text]" custT="1"/>
      <dgm:spPr/>
      <dgm:t>
        <a:bodyPr/>
        <a:lstStyle/>
        <a:p>
          <a:pPr marL="0" marR="0" lvl="0" indent="0" algn="l" defTabSz="2489200" eaLnBrk="1" fontAlgn="auto" latinLnBrk="0" hangingPunct="1">
            <a:lnSpc>
              <a:spcPct val="90000"/>
            </a:lnSpc>
            <a:spcBef>
              <a:spcPct val="0"/>
            </a:spcBef>
            <a:spcAft>
              <a:spcPct val="35000"/>
            </a:spcAft>
            <a:buClrTx/>
            <a:buSzTx/>
            <a:buFontTx/>
            <a:buNone/>
            <a:tabLst/>
            <a:defRPr/>
          </a:pPr>
          <a:endParaRPr lang="en-US" sz="2800" dirty="0"/>
        </a:p>
        <a:p>
          <a:pPr marL="0" marR="0" lvl="0" indent="0" algn="l" defTabSz="2489200" eaLnBrk="1" fontAlgn="auto" latinLnBrk="0" hangingPunct="1">
            <a:lnSpc>
              <a:spcPct val="90000"/>
            </a:lnSpc>
            <a:spcBef>
              <a:spcPct val="0"/>
            </a:spcBef>
            <a:spcAft>
              <a:spcPct val="35000"/>
            </a:spcAft>
            <a:buClrTx/>
            <a:buSzTx/>
            <a:buFontTx/>
            <a:buNone/>
            <a:tabLst/>
            <a:defRPr/>
          </a:pPr>
          <a:r>
            <a:rPr lang="en-US" sz="2800" dirty="0"/>
            <a:t>Expanded Health Care Services</a:t>
          </a:r>
        </a:p>
        <a:p>
          <a:pPr lvl="0" algn="l" defTabSz="2489200">
            <a:lnSpc>
              <a:spcPct val="90000"/>
            </a:lnSpc>
            <a:spcBef>
              <a:spcPct val="0"/>
            </a:spcBef>
            <a:spcAft>
              <a:spcPct val="35000"/>
            </a:spcAft>
          </a:pPr>
          <a:endParaRPr lang="en-US" sz="2800" dirty="0"/>
        </a:p>
      </dgm:t>
    </dgm:pt>
    <dgm:pt modelId="{7F42ED84-C08A-4D95-94AD-BDB83C0D5BAF}" type="parTrans" cxnId="{33875BFB-798A-4AC9-A490-B82931634A8A}">
      <dgm:prSet/>
      <dgm:spPr/>
      <dgm:t>
        <a:bodyPr/>
        <a:lstStyle/>
        <a:p>
          <a:pPr algn="l"/>
          <a:endParaRPr lang="en-US" sz="2800"/>
        </a:p>
      </dgm:t>
    </dgm:pt>
    <dgm:pt modelId="{3F766E2E-49DC-42FC-8DB7-03BDBC80CA3B}" type="sibTrans" cxnId="{33875BFB-798A-4AC9-A490-B82931634A8A}">
      <dgm:prSet/>
      <dgm:spPr/>
      <dgm:t>
        <a:bodyPr/>
        <a:lstStyle/>
        <a:p>
          <a:pPr algn="l"/>
          <a:endParaRPr lang="en-US" sz="2800"/>
        </a:p>
      </dgm:t>
    </dgm:pt>
    <dgm:pt modelId="{DF214E11-34BD-48AA-A470-3F5B01ABC474}">
      <dgm:prSet phldrT="[Text]" custT="1"/>
      <dgm:spPr/>
      <dgm:t>
        <a:bodyPr/>
        <a:lstStyle/>
        <a:p>
          <a:pPr marL="0" marR="0" lvl="0" indent="0" algn="l" defTabSz="2489200" eaLnBrk="1" fontAlgn="auto" latinLnBrk="0" hangingPunct="1">
            <a:lnSpc>
              <a:spcPct val="90000"/>
            </a:lnSpc>
            <a:spcBef>
              <a:spcPct val="0"/>
            </a:spcBef>
            <a:spcAft>
              <a:spcPct val="35000"/>
            </a:spcAft>
            <a:buClrTx/>
            <a:buSzTx/>
            <a:buFontTx/>
            <a:buNone/>
            <a:tabLst/>
            <a:defRPr/>
          </a:pPr>
          <a:endParaRPr lang="en-US" sz="2800" dirty="0"/>
        </a:p>
        <a:p>
          <a:pPr marL="0" marR="0" lvl="0" indent="0" algn="l" defTabSz="2489200" eaLnBrk="1" fontAlgn="auto" latinLnBrk="0" hangingPunct="1">
            <a:lnSpc>
              <a:spcPct val="90000"/>
            </a:lnSpc>
            <a:spcBef>
              <a:spcPct val="0"/>
            </a:spcBef>
            <a:spcAft>
              <a:spcPct val="35000"/>
            </a:spcAft>
            <a:buClrTx/>
            <a:buSzTx/>
            <a:buFontTx/>
            <a:buNone/>
            <a:tabLst/>
            <a:defRPr/>
          </a:pPr>
          <a:r>
            <a:rPr lang="en-US" sz="2800" dirty="0"/>
            <a:t>Improved customer service</a:t>
          </a:r>
        </a:p>
        <a:p>
          <a:pPr lvl="0" algn="l" defTabSz="2489200">
            <a:lnSpc>
              <a:spcPct val="90000"/>
            </a:lnSpc>
            <a:spcBef>
              <a:spcPct val="0"/>
            </a:spcBef>
            <a:spcAft>
              <a:spcPct val="35000"/>
            </a:spcAft>
          </a:pPr>
          <a:endParaRPr lang="en-US" sz="2800" dirty="0"/>
        </a:p>
      </dgm:t>
    </dgm:pt>
    <dgm:pt modelId="{9E1AD6D9-4E99-4C2C-92E8-338CC5053B80}" type="parTrans" cxnId="{A3B8E901-EEE1-443A-8F1A-A2F6E291D830}">
      <dgm:prSet/>
      <dgm:spPr/>
      <dgm:t>
        <a:bodyPr/>
        <a:lstStyle/>
        <a:p>
          <a:pPr algn="l"/>
          <a:endParaRPr lang="en-US" sz="2800"/>
        </a:p>
      </dgm:t>
    </dgm:pt>
    <dgm:pt modelId="{3EC0CD63-6A67-4CEF-9970-F7D60E2BD647}" type="sibTrans" cxnId="{A3B8E901-EEE1-443A-8F1A-A2F6E291D830}">
      <dgm:prSet/>
      <dgm:spPr/>
      <dgm:t>
        <a:bodyPr/>
        <a:lstStyle/>
        <a:p>
          <a:pPr algn="l"/>
          <a:endParaRPr lang="en-US" sz="2800"/>
        </a:p>
      </dgm:t>
    </dgm:pt>
    <dgm:pt modelId="{99EC813F-2F43-4C60-B834-BD85684071E5}">
      <dgm:prSet phldrT="[Text]" custT="1"/>
      <dgm:spPr/>
      <dgm:t>
        <a:bodyPr/>
        <a:lstStyle/>
        <a:p>
          <a:pPr marL="0" marR="0" lvl="0" indent="0" algn="l" defTabSz="2489200" eaLnBrk="1" fontAlgn="auto" latinLnBrk="0" hangingPunct="1">
            <a:lnSpc>
              <a:spcPct val="90000"/>
            </a:lnSpc>
            <a:spcBef>
              <a:spcPct val="0"/>
            </a:spcBef>
            <a:spcAft>
              <a:spcPct val="35000"/>
            </a:spcAft>
            <a:buClrTx/>
            <a:buSzTx/>
            <a:buFontTx/>
            <a:buNone/>
            <a:tabLst/>
            <a:defRPr/>
          </a:pPr>
          <a:endParaRPr lang="en-US" sz="2800" dirty="0"/>
        </a:p>
        <a:p>
          <a:pPr marL="0" marR="0" lvl="0" indent="0" algn="l" defTabSz="2489200" eaLnBrk="1" fontAlgn="auto" latinLnBrk="0" hangingPunct="1">
            <a:lnSpc>
              <a:spcPct val="90000"/>
            </a:lnSpc>
            <a:spcBef>
              <a:spcPct val="0"/>
            </a:spcBef>
            <a:spcAft>
              <a:spcPct val="35000"/>
            </a:spcAft>
            <a:buClrTx/>
            <a:buSzTx/>
            <a:buFontTx/>
            <a:buNone/>
            <a:tabLst/>
            <a:defRPr/>
          </a:pPr>
          <a:r>
            <a:rPr lang="en-US" sz="2800" dirty="0"/>
            <a:t>Improved accountability</a:t>
          </a:r>
        </a:p>
        <a:p>
          <a:pPr lvl="0" algn="l" defTabSz="2489200">
            <a:lnSpc>
              <a:spcPct val="90000"/>
            </a:lnSpc>
            <a:spcBef>
              <a:spcPct val="0"/>
            </a:spcBef>
            <a:spcAft>
              <a:spcPct val="35000"/>
            </a:spcAft>
          </a:pPr>
          <a:endParaRPr lang="en-US" sz="2800" dirty="0"/>
        </a:p>
      </dgm:t>
    </dgm:pt>
    <dgm:pt modelId="{6A1246B9-B6EC-49F1-8164-756BA70C701E}" type="parTrans" cxnId="{6792D266-6531-48DA-82F4-77DE01E7B6D0}">
      <dgm:prSet/>
      <dgm:spPr/>
      <dgm:t>
        <a:bodyPr/>
        <a:lstStyle/>
        <a:p>
          <a:pPr algn="l"/>
          <a:endParaRPr lang="en-US" sz="2800"/>
        </a:p>
      </dgm:t>
    </dgm:pt>
    <dgm:pt modelId="{3925F199-A862-401B-8FD5-61D1EADF9DC6}" type="sibTrans" cxnId="{6792D266-6531-48DA-82F4-77DE01E7B6D0}">
      <dgm:prSet/>
      <dgm:spPr/>
      <dgm:t>
        <a:bodyPr/>
        <a:lstStyle/>
        <a:p>
          <a:pPr algn="l"/>
          <a:endParaRPr lang="en-US" sz="2800"/>
        </a:p>
      </dgm:t>
    </dgm:pt>
    <dgm:pt modelId="{BCE85921-B36B-47F9-9747-74A8E377EA8D}" type="pres">
      <dgm:prSet presAssocID="{F74B4C9B-9AFB-4EAE-B007-86E4EDD78C51}" presName="Name0" presStyleCnt="0">
        <dgm:presLayoutVars>
          <dgm:chMax val="7"/>
          <dgm:chPref val="7"/>
          <dgm:dir/>
        </dgm:presLayoutVars>
      </dgm:prSet>
      <dgm:spPr/>
      <dgm:t>
        <a:bodyPr/>
        <a:lstStyle/>
        <a:p>
          <a:endParaRPr lang="en-US"/>
        </a:p>
      </dgm:t>
    </dgm:pt>
    <dgm:pt modelId="{4088538C-4239-4971-8411-7D575E5EBD7E}" type="pres">
      <dgm:prSet presAssocID="{F74B4C9B-9AFB-4EAE-B007-86E4EDD78C51}" presName="Name1" presStyleCnt="0"/>
      <dgm:spPr/>
    </dgm:pt>
    <dgm:pt modelId="{376BF13A-08A6-449D-AFF7-6CF56D9F1790}" type="pres">
      <dgm:prSet presAssocID="{F74B4C9B-9AFB-4EAE-B007-86E4EDD78C51}" presName="cycle" presStyleCnt="0"/>
      <dgm:spPr/>
    </dgm:pt>
    <dgm:pt modelId="{263405DC-1A9C-46B5-8F8A-DEECAFA88B64}" type="pres">
      <dgm:prSet presAssocID="{F74B4C9B-9AFB-4EAE-B007-86E4EDD78C51}" presName="srcNode" presStyleLbl="node1" presStyleIdx="0" presStyleCnt="6"/>
      <dgm:spPr/>
    </dgm:pt>
    <dgm:pt modelId="{B53B5667-D493-4D66-A8EC-CD1E924D1A0C}" type="pres">
      <dgm:prSet presAssocID="{F74B4C9B-9AFB-4EAE-B007-86E4EDD78C51}" presName="conn" presStyleLbl="parChTrans1D2" presStyleIdx="0" presStyleCnt="1"/>
      <dgm:spPr/>
      <dgm:t>
        <a:bodyPr/>
        <a:lstStyle/>
        <a:p>
          <a:endParaRPr lang="en-US"/>
        </a:p>
      </dgm:t>
    </dgm:pt>
    <dgm:pt modelId="{27D1782E-1F0E-4485-934F-C1842302361F}" type="pres">
      <dgm:prSet presAssocID="{F74B4C9B-9AFB-4EAE-B007-86E4EDD78C51}" presName="extraNode" presStyleLbl="node1" presStyleIdx="0" presStyleCnt="6"/>
      <dgm:spPr/>
    </dgm:pt>
    <dgm:pt modelId="{86E6DFF1-1B37-4FBA-917A-389655E6F255}" type="pres">
      <dgm:prSet presAssocID="{F74B4C9B-9AFB-4EAE-B007-86E4EDD78C51}" presName="dstNode" presStyleLbl="node1" presStyleIdx="0" presStyleCnt="6"/>
      <dgm:spPr/>
    </dgm:pt>
    <dgm:pt modelId="{F5FD8162-B0D7-4C4F-9643-30A5236D0C88}" type="pres">
      <dgm:prSet presAssocID="{0F3EDC1C-79EC-45EF-AFE4-648BC2D62BA3}" presName="text_1" presStyleLbl="node1" presStyleIdx="0" presStyleCnt="6">
        <dgm:presLayoutVars>
          <dgm:bulletEnabled val="1"/>
        </dgm:presLayoutVars>
      </dgm:prSet>
      <dgm:spPr/>
      <dgm:t>
        <a:bodyPr/>
        <a:lstStyle/>
        <a:p>
          <a:endParaRPr lang="en-US"/>
        </a:p>
      </dgm:t>
    </dgm:pt>
    <dgm:pt modelId="{EBF17C07-88BC-4244-B32A-AAFAF81C969B}" type="pres">
      <dgm:prSet presAssocID="{0F3EDC1C-79EC-45EF-AFE4-648BC2D62BA3}" presName="accent_1" presStyleCnt="0"/>
      <dgm:spPr/>
    </dgm:pt>
    <dgm:pt modelId="{0E68227B-A9C0-4ADD-9D2B-6F96D646D968}" type="pres">
      <dgm:prSet presAssocID="{0F3EDC1C-79EC-45EF-AFE4-648BC2D62BA3}" presName="accentRepeatNode" presStyleLbl="solidFgAcc1" presStyleIdx="0" presStyleCnt="6"/>
      <dgm:spPr/>
    </dgm:pt>
    <dgm:pt modelId="{8AE273DC-57A5-4C22-AD35-7F4025C1E1DA}" type="pres">
      <dgm:prSet presAssocID="{DF214E11-34BD-48AA-A470-3F5B01ABC474}" presName="text_2" presStyleLbl="node1" presStyleIdx="1" presStyleCnt="6">
        <dgm:presLayoutVars>
          <dgm:bulletEnabled val="1"/>
        </dgm:presLayoutVars>
      </dgm:prSet>
      <dgm:spPr/>
      <dgm:t>
        <a:bodyPr/>
        <a:lstStyle/>
        <a:p>
          <a:endParaRPr lang="en-US"/>
        </a:p>
      </dgm:t>
    </dgm:pt>
    <dgm:pt modelId="{A955CB1E-8BBC-4DA6-A138-8BF45457F469}" type="pres">
      <dgm:prSet presAssocID="{DF214E11-34BD-48AA-A470-3F5B01ABC474}" presName="accent_2" presStyleCnt="0"/>
      <dgm:spPr/>
    </dgm:pt>
    <dgm:pt modelId="{A9687295-8A01-485B-BE0B-6B994427F934}" type="pres">
      <dgm:prSet presAssocID="{DF214E11-34BD-48AA-A470-3F5B01ABC474}" presName="accentRepeatNode" presStyleLbl="solidFgAcc1" presStyleIdx="1" presStyleCnt="6"/>
      <dgm:spPr/>
    </dgm:pt>
    <dgm:pt modelId="{DFD99067-8BAE-4A4F-97E4-DC5F65EB2849}" type="pres">
      <dgm:prSet presAssocID="{99EC813F-2F43-4C60-B834-BD85684071E5}" presName="text_3" presStyleLbl="node1" presStyleIdx="2" presStyleCnt="6">
        <dgm:presLayoutVars>
          <dgm:bulletEnabled val="1"/>
        </dgm:presLayoutVars>
      </dgm:prSet>
      <dgm:spPr/>
      <dgm:t>
        <a:bodyPr/>
        <a:lstStyle/>
        <a:p>
          <a:endParaRPr lang="en-US"/>
        </a:p>
      </dgm:t>
    </dgm:pt>
    <dgm:pt modelId="{5DB2A525-CC02-4D6F-A3AF-442CC2E6DF69}" type="pres">
      <dgm:prSet presAssocID="{99EC813F-2F43-4C60-B834-BD85684071E5}" presName="accent_3" presStyleCnt="0"/>
      <dgm:spPr/>
    </dgm:pt>
    <dgm:pt modelId="{8A5EB330-5C17-4C66-B698-874460F163F7}" type="pres">
      <dgm:prSet presAssocID="{99EC813F-2F43-4C60-B834-BD85684071E5}" presName="accentRepeatNode" presStyleLbl="solidFgAcc1" presStyleIdx="2" presStyleCnt="6"/>
      <dgm:spPr/>
    </dgm:pt>
    <dgm:pt modelId="{70613AA9-5EC8-4C88-865A-DCABFCA766F7}" type="pres">
      <dgm:prSet presAssocID="{58A8FB6D-DE40-4B90-902C-E1AB67F2A4AD}" presName="text_4" presStyleLbl="node1" presStyleIdx="3" presStyleCnt="6">
        <dgm:presLayoutVars>
          <dgm:bulletEnabled val="1"/>
        </dgm:presLayoutVars>
      </dgm:prSet>
      <dgm:spPr/>
      <dgm:t>
        <a:bodyPr/>
        <a:lstStyle/>
        <a:p>
          <a:endParaRPr lang="en-US"/>
        </a:p>
      </dgm:t>
    </dgm:pt>
    <dgm:pt modelId="{EFBDBE7F-626B-4D2E-B841-0C0C549FDC47}" type="pres">
      <dgm:prSet presAssocID="{58A8FB6D-DE40-4B90-902C-E1AB67F2A4AD}" presName="accent_4" presStyleCnt="0"/>
      <dgm:spPr/>
    </dgm:pt>
    <dgm:pt modelId="{A11B0300-EF61-4CAC-B088-AB39CB43BF2F}" type="pres">
      <dgm:prSet presAssocID="{58A8FB6D-DE40-4B90-902C-E1AB67F2A4AD}" presName="accentRepeatNode" presStyleLbl="solidFgAcc1" presStyleIdx="3" presStyleCnt="6"/>
      <dgm:spPr/>
    </dgm:pt>
    <dgm:pt modelId="{7CA4C35F-B3EF-4708-A778-AD0041190DE7}" type="pres">
      <dgm:prSet presAssocID="{E9F87AA5-CFE4-42B6-8E28-99863D3BA1BA}" presName="text_5" presStyleLbl="node1" presStyleIdx="4" presStyleCnt="6">
        <dgm:presLayoutVars>
          <dgm:bulletEnabled val="1"/>
        </dgm:presLayoutVars>
      </dgm:prSet>
      <dgm:spPr/>
      <dgm:t>
        <a:bodyPr/>
        <a:lstStyle/>
        <a:p>
          <a:endParaRPr lang="en-US"/>
        </a:p>
      </dgm:t>
    </dgm:pt>
    <dgm:pt modelId="{7AC6D85E-5BE1-40AB-BEC6-481F8B84BF46}" type="pres">
      <dgm:prSet presAssocID="{E9F87AA5-CFE4-42B6-8E28-99863D3BA1BA}" presName="accent_5" presStyleCnt="0"/>
      <dgm:spPr/>
    </dgm:pt>
    <dgm:pt modelId="{67450EFB-CFD9-4903-9254-FE0AE13AE941}" type="pres">
      <dgm:prSet presAssocID="{E9F87AA5-CFE4-42B6-8E28-99863D3BA1BA}" presName="accentRepeatNode" presStyleLbl="solidFgAcc1" presStyleIdx="4" presStyleCnt="6"/>
      <dgm:spPr/>
    </dgm:pt>
    <dgm:pt modelId="{34276ACF-8D7E-4E1B-ADB3-485C0694F776}" type="pres">
      <dgm:prSet presAssocID="{FFC46709-6421-40F2-ABE1-AA487AF196A6}" presName="text_6" presStyleLbl="node1" presStyleIdx="5" presStyleCnt="6">
        <dgm:presLayoutVars>
          <dgm:bulletEnabled val="1"/>
        </dgm:presLayoutVars>
      </dgm:prSet>
      <dgm:spPr/>
      <dgm:t>
        <a:bodyPr/>
        <a:lstStyle/>
        <a:p>
          <a:endParaRPr lang="en-US"/>
        </a:p>
      </dgm:t>
    </dgm:pt>
    <dgm:pt modelId="{BB90F5F2-FE7D-45CC-86A2-71DA8DFF4389}" type="pres">
      <dgm:prSet presAssocID="{FFC46709-6421-40F2-ABE1-AA487AF196A6}" presName="accent_6" presStyleCnt="0"/>
      <dgm:spPr/>
    </dgm:pt>
    <dgm:pt modelId="{AA04970E-49DA-476D-BEEF-A72843418D3E}" type="pres">
      <dgm:prSet presAssocID="{FFC46709-6421-40F2-ABE1-AA487AF196A6}" presName="accentRepeatNode" presStyleLbl="solidFgAcc1" presStyleIdx="5" presStyleCnt="6"/>
      <dgm:spPr/>
    </dgm:pt>
  </dgm:ptLst>
  <dgm:cxnLst>
    <dgm:cxn modelId="{6792D266-6531-48DA-82F4-77DE01E7B6D0}" srcId="{F74B4C9B-9AFB-4EAE-B007-86E4EDD78C51}" destId="{99EC813F-2F43-4C60-B834-BD85684071E5}" srcOrd="2" destOrd="0" parTransId="{6A1246B9-B6EC-49F1-8164-756BA70C701E}" sibTransId="{3925F199-A862-401B-8FD5-61D1EADF9DC6}"/>
    <dgm:cxn modelId="{D7B7B843-1341-40DE-A423-E66F8873157D}" srcId="{F74B4C9B-9AFB-4EAE-B007-86E4EDD78C51}" destId="{FFC46709-6421-40F2-ABE1-AA487AF196A6}" srcOrd="5" destOrd="0" parTransId="{55698BA0-4EE4-47A2-A047-B230304C91D0}" sibTransId="{EC6C0C58-B370-4466-99E0-CC96EFDE5E5E}"/>
    <dgm:cxn modelId="{5A088C9A-D6CE-42E3-85C2-DE6DDC1949C4}" type="presOf" srcId="{F74B4C9B-9AFB-4EAE-B007-86E4EDD78C51}" destId="{BCE85921-B36B-47F9-9747-74A8E377EA8D}" srcOrd="0" destOrd="0" presId="urn:microsoft.com/office/officeart/2008/layout/VerticalCurvedList"/>
    <dgm:cxn modelId="{A1A33693-08A0-4503-A592-F976C83038EA}" type="presOf" srcId="{3F766E2E-49DC-42FC-8DB7-03BDBC80CA3B}" destId="{B53B5667-D493-4D66-A8EC-CD1E924D1A0C}" srcOrd="0" destOrd="0" presId="urn:microsoft.com/office/officeart/2008/layout/VerticalCurvedList"/>
    <dgm:cxn modelId="{4E038373-5B2B-4574-BBE9-C674EE861E54}" srcId="{F74B4C9B-9AFB-4EAE-B007-86E4EDD78C51}" destId="{58A8FB6D-DE40-4B90-902C-E1AB67F2A4AD}" srcOrd="3" destOrd="0" parTransId="{D7CCEE65-F757-4E71-8C9E-B76C2E952E45}" sibTransId="{C6AD6B5B-A01E-413C-A05A-D3E8C1052893}"/>
    <dgm:cxn modelId="{85144C4D-1901-4B32-94C5-86FA4901C02E}" type="presOf" srcId="{0F3EDC1C-79EC-45EF-AFE4-648BC2D62BA3}" destId="{F5FD8162-B0D7-4C4F-9643-30A5236D0C88}" srcOrd="0" destOrd="0" presId="urn:microsoft.com/office/officeart/2008/layout/VerticalCurvedList"/>
    <dgm:cxn modelId="{02322B5C-5246-4A9F-B544-037144240933}" type="presOf" srcId="{DF214E11-34BD-48AA-A470-3F5B01ABC474}" destId="{8AE273DC-57A5-4C22-AD35-7F4025C1E1DA}" srcOrd="0" destOrd="0" presId="urn:microsoft.com/office/officeart/2008/layout/VerticalCurvedList"/>
    <dgm:cxn modelId="{B54644F8-9350-4579-B385-6322197AA267}" type="presOf" srcId="{99EC813F-2F43-4C60-B834-BD85684071E5}" destId="{DFD99067-8BAE-4A4F-97E4-DC5F65EB2849}" srcOrd="0" destOrd="0" presId="urn:microsoft.com/office/officeart/2008/layout/VerticalCurvedList"/>
    <dgm:cxn modelId="{13FA1725-9322-45A1-A1CD-12706AD296B3}" type="presOf" srcId="{58A8FB6D-DE40-4B90-902C-E1AB67F2A4AD}" destId="{70613AA9-5EC8-4C88-865A-DCABFCA766F7}" srcOrd="0" destOrd="0" presId="urn:microsoft.com/office/officeart/2008/layout/VerticalCurvedList"/>
    <dgm:cxn modelId="{33875BFB-798A-4AC9-A490-B82931634A8A}" srcId="{F74B4C9B-9AFB-4EAE-B007-86E4EDD78C51}" destId="{0F3EDC1C-79EC-45EF-AFE4-648BC2D62BA3}" srcOrd="0" destOrd="0" parTransId="{7F42ED84-C08A-4D95-94AD-BDB83C0D5BAF}" sibTransId="{3F766E2E-49DC-42FC-8DB7-03BDBC80CA3B}"/>
    <dgm:cxn modelId="{0A8BDA4B-6097-4026-B1BC-D23721E56B6D}" type="presOf" srcId="{FFC46709-6421-40F2-ABE1-AA487AF196A6}" destId="{34276ACF-8D7E-4E1B-ADB3-485C0694F776}" srcOrd="0" destOrd="0" presId="urn:microsoft.com/office/officeart/2008/layout/VerticalCurvedList"/>
    <dgm:cxn modelId="{8A731FDD-5C96-4163-84BB-8C86713B4F67}" type="presOf" srcId="{E9F87AA5-CFE4-42B6-8E28-99863D3BA1BA}" destId="{7CA4C35F-B3EF-4708-A778-AD0041190DE7}" srcOrd="0" destOrd="0" presId="urn:microsoft.com/office/officeart/2008/layout/VerticalCurvedList"/>
    <dgm:cxn modelId="{6C331F16-315E-4F03-B068-39BED86AF34F}" srcId="{F74B4C9B-9AFB-4EAE-B007-86E4EDD78C51}" destId="{E9F87AA5-CFE4-42B6-8E28-99863D3BA1BA}" srcOrd="4" destOrd="0" parTransId="{6FA34483-D329-4539-9ADA-90781FAC3D4C}" sibTransId="{624DF894-AAEE-4083-922B-F85897F57BBF}"/>
    <dgm:cxn modelId="{A3B8E901-EEE1-443A-8F1A-A2F6E291D830}" srcId="{F74B4C9B-9AFB-4EAE-B007-86E4EDD78C51}" destId="{DF214E11-34BD-48AA-A470-3F5B01ABC474}" srcOrd="1" destOrd="0" parTransId="{9E1AD6D9-4E99-4C2C-92E8-338CC5053B80}" sibTransId="{3EC0CD63-6A67-4CEF-9970-F7D60E2BD647}"/>
    <dgm:cxn modelId="{09A9A03C-0B0D-409E-8DA2-FFB82B55E4AB}" type="presParOf" srcId="{BCE85921-B36B-47F9-9747-74A8E377EA8D}" destId="{4088538C-4239-4971-8411-7D575E5EBD7E}" srcOrd="0" destOrd="0" presId="urn:microsoft.com/office/officeart/2008/layout/VerticalCurvedList"/>
    <dgm:cxn modelId="{A86B0121-85EA-4B13-BA7E-A0F3160808A7}" type="presParOf" srcId="{4088538C-4239-4971-8411-7D575E5EBD7E}" destId="{376BF13A-08A6-449D-AFF7-6CF56D9F1790}" srcOrd="0" destOrd="0" presId="urn:microsoft.com/office/officeart/2008/layout/VerticalCurvedList"/>
    <dgm:cxn modelId="{F92BD7BF-2AFA-4C07-8B55-99C442FE6DC3}" type="presParOf" srcId="{376BF13A-08A6-449D-AFF7-6CF56D9F1790}" destId="{263405DC-1A9C-46B5-8F8A-DEECAFA88B64}" srcOrd="0" destOrd="0" presId="urn:microsoft.com/office/officeart/2008/layout/VerticalCurvedList"/>
    <dgm:cxn modelId="{17C4908D-76EC-4C76-A2F2-089D9B9EF172}" type="presParOf" srcId="{376BF13A-08A6-449D-AFF7-6CF56D9F1790}" destId="{B53B5667-D493-4D66-A8EC-CD1E924D1A0C}" srcOrd="1" destOrd="0" presId="urn:microsoft.com/office/officeart/2008/layout/VerticalCurvedList"/>
    <dgm:cxn modelId="{E17EA6FC-C51C-44C1-9555-D8069F5563C2}" type="presParOf" srcId="{376BF13A-08A6-449D-AFF7-6CF56D9F1790}" destId="{27D1782E-1F0E-4485-934F-C1842302361F}" srcOrd="2" destOrd="0" presId="urn:microsoft.com/office/officeart/2008/layout/VerticalCurvedList"/>
    <dgm:cxn modelId="{832A61D7-953D-4567-BBCA-06318126B2AE}" type="presParOf" srcId="{376BF13A-08A6-449D-AFF7-6CF56D9F1790}" destId="{86E6DFF1-1B37-4FBA-917A-389655E6F255}" srcOrd="3" destOrd="0" presId="urn:microsoft.com/office/officeart/2008/layout/VerticalCurvedList"/>
    <dgm:cxn modelId="{B412540A-2F6D-4FCC-9175-45F5E4E43BE8}" type="presParOf" srcId="{4088538C-4239-4971-8411-7D575E5EBD7E}" destId="{F5FD8162-B0D7-4C4F-9643-30A5236D0C88}" srcOrd="1" destOrd="0" presId="urn:microsoft.com/office/officeart/2008/layout/VerticalCurvedList"/>
    <dgm:cxn modelId="{CA5FC4A3-CA3E-4E87-AAD0-B8CD96466A81}" type="presParOf" srcId="{4088538C-4239-4971-8411-7D575E5EBD7E}" destId="{EBF17C07-88BC-4244-B32A-AAFAF81C969B}" srcOrd="2" destOrd="0" presId="urn:microsoft.com/office/officeart/2008/layout/VerticalCurvedList"/>
    <dgm:cxn modelId="{6D4CF2FD-5094-46B8-AFCA-15E754CAEC7B}" type="presParOf" srcId="{EBF17C07-88BC-4244-B32A-AAFAF81C969B}" destId="{0E68227B-A9C0-4ADD-9D2B-6F96D646D968}" srcOrd="0" destOrd="0" presId="urn:microsoft.com/office/officeart/2008/layout/VerticalCurvedList"/>
    <dgm:cxn modelId="{0B8E1310-8A7C-4E9F-94B7-5E34C6B9D995}" type="presParOf" srcId="{4088538C-4239-4971-8411-7D575E5EBD7E}" destId="{8AE273DC-57A5-4C22-AD35-7F4025C1E1DA}" srcOrd="3" destOrd="0" presId="urn:microsoft.com/office/officeart/2008/layout/VerticalCurvedList"/>
    <dgm:cxn modelId="{F2816EE5-D759-44F8-9EE8-0AD24888CDBF}" type="presParOf" srcId="{4088538C-4239-4971-8411-7D575E5EBD7E}" destId="{A955CB1E-8BBC-4DA6-A138-8BF45457F469}" srcOrd="4" destOrd="0" presId="urn:microsoft.com/office/officeart/2008/layout/VerticalCurvedList"/>
    <dgm:cxn modelId="{FB5F20BD-B9ED-469E-BE56-A324A05D3EA6}" type="presParOf" srcId="{A955CB1E-8BBC-4DA6-A138-8BF45457F469}" destId="{A9687295-8A01-485B-BE0B-6B994427F934}" srcOrd="0" destOrd="0" presId="urn:microsoft.com/office/officeart/2008/layout/VerticalCurvedList"/>
    <dgm:cxn modelId="{D40A12A4-2196-46D8-9C6C-ABF42601795E}" type="presParOf" srcId="{4088538C-4239-4971-8411-7D575E5EBD7E}" destId="{DFD99067-8BAE-4A4F-97E4-DC5F65EB2849}" srcOrd="5" destOrd="0" presId="urn:microsoft.com/office/officeart/2008/layout/VerticalCurvedList"/>
    <dgm:cxn modelId="{6798EFA9-82FB-48C7-893B-B0E62227ECF7}" type="presParOf" srcId="{4088538C-4239-4971-8411-7D575E5EBD7E}" destId="{5DB2A525-CC02-4D6F-A3AF-442CC2E6DF69}" srcOrd="6" destOrd="0" presId="urn:microsoft.com/office/officeart/2008/layout/VerticalCurvedList"/>
    <dgm:cxn modelId="{3F991992-74F2-4663-B961-E25DD14793F0}" type="presParOf" srcId="{5DB2A525-CC02-4D6F-A3AF-442CC2E6DF69}" destId="{8A5EB330-5C17-4C66-B698-874460F163F7}" srcOrd="0" destOrd="0" presId="urn:microsoft.com/office/officeart/2008/layout/VerticalCurvedList"/>
    <dgm:cxn modelId="{61018169-DB1C-4030-94EF-A428948F682A}" type="presParOf" srcId="{4088538C-4239-4971-8411-7D575E5EBD7E}" destId="{70613AA9-5EC8-4C88-865A-DCABFCA766F7}" srcOrd="7" destOrd="0" presId="urn:microsoft.com/office/officeart/2008/layout/VerticalCurvedList"/>
    <dgm:cxn modelId="{22E98897-16D8-4C4C-8769-77799859D081}" type="presParOf" srcId="{4088538C-4239-4971-8411-7D575E5EBD7E}" destId="{EFBDBE7F-626B-4D2E-B841-0C0C549FDC47}" srcOrd="8" destOrd="0" presId="urn:microsoft.com/office/officeart/2008/layout/VerticalCurvedList"/>
    <dgm:cxn modelId="{D52AB1B1-412C-49CB-AC5D-3900495D1FC6}" type="presParOf" srcId="{EFBDBE7F-626B-4D2E-B841-0C0C549FDC47}" destId="{A11B0300-EF61-4CAC-B088-AB39CB43BF2F}" srcOrd="0" destOrd="0" presId="urn:microsoft.com/office/officeart/2008/layout/VerticalCurvedList"/>
    <dgm:cxn modelId="{6FC97FB9-2D6C-4216-A5B0-4505934C4EFE}" type="presParOf" srcId="{4088538C-4239-4971-8411-7D575E5EBD7E}" destId="{7CA4C35F-B3EF-4708-A778-AD0041190DE7}" srcOrd="9" destOrd="0" presId="urn:microsoft.com/office/officeart/2008/layout/VerticalCurvedList"/>
    <dgm:cxn modelId="{622951D0-F3E2-4455-B639-7A38976031F1}" type="presParOf" srcId="{4088538C-4239-4971-8411-7D575E5EBD7E}" destId="{7AC6D85E-5BE1-40AB-BEC6-481F8B84BF46}" srcOrd="10" destOrd="0" presId="urn:microsoft.com/office/officeart/2008/layout/VerticalCurvedList"/>
    <dgm:cxn modelId="{025C993F-B2E3-468E-99E1-92AFDAB2F0C3}" type="presParOf" srcId="{7AC6D85E-5BE1-40AB-BEC6-481F8B84BF46}" destId="{67450EFB-CFD9-4903-9254-FE0AE13AE941}" srcOrd="0" destOrd="0" presId="urn:microsoft.com/office/officeart/2008/layout/VerticalCurvedList"/>
    <dgm:cxn modelId="{C4A5E3B1-FA8F-4809-A433-7EB07D9E4B83}" type="presParOf" srcId="{4088538C-4239-4971-8411-7D575E5EBD7E}" destId="{34276ACF-8D7E-4E1B-ADB3-485C0694F776}" srcOrd="11" destOrd="0" presId="urn:microsoft.com/office/officeart/2008/layout/VerticalCurvedList"/>
    <dgm:cxn modelId="{7366FC9D-6584-48C6-9C9F-009AF4272900}" type="presParOf" srcId="{4088538C-4239-4971-8411-7D575E5EBD7E}" destId="{BB90F5F2-FE7D-45CC-86A2-71DA8DFF4389}" srcOrd="12" destOrd="0" presId="urn:microsoft.com/office/officeart/2008/layout/VerticalCurvedList"/>
    <dgm:cxn modelId="{32150043-BB5F-4FCF-82D6-9DB36075AA7D}" type="presParOf" srcId="{BB90F5F2-FE7D-45CC-86A2-71DA8DFF4389}" destId="{AA04970E-49DA-476D-BEEF-A72843418D3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0915F4-A59D-44CE-91B6-B6D8929E3FF4}">
      <dsp:nvSpPr>
        <dsp:cNvPr id="0" name=""/>
        <dsp:cNvSpPr/>
      </dsp:nvSpPr>
      <dsp:spPr>
        <a:xfrm>
          <a:off x="2821" y="0"/>
          <a:ext cx="2768917"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a:t>1</a:t>
          </a:r>
        </a:p>
      </dsp:txBody>
      <dsp:txXfrm>
        <a:off x="2821" y="0"/>
        <a:ext cx="2768917" cy="1625600"/>
      </dsp:txXfrm>
    </dsp:sp>
    <dsp:sp modelId="{3828CF14-9D2C-4E66-ADF4-043933259C55}">
      <dsp:nvSpPr>
        <dsp:cNvPr id="0" name=""/>
        <dsp:cNvSpPr/>
      </dsp:nvSpPr>
      <dsp:spPr>
        <a:xfrm>
          <a:off x="279713" y="1625600"/>
          <a:ext cx="2215134" cy="3522133"/>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a:latin typeface="Arial" panose="020B0604020202020204" pitchFamily="34" charset="0"/>
            </a:rPr>
            <a:t>Consolidating VA’s community care programs</a:t>
          </a:r>
          <a:endParaRPr lang="en-US" kern="1200" dirty="0"/>
        </a:p>
      </dsp:txBody>
      <dsp:txXfrm>
        <a:off x="344592" y="1690479"/>
        <a:ext cx="2085376" cy="3392375"/>
      </dsp:txXfrm>
    </dsp:sp>
    <dsp:sp modelId="{17709514-D5A6-4E2F-B922-ED647953E9DB}">
      <dsp:nvSpPr>
        <dsp:cNvPr id="0" name=""/>
        <dsp:cNvSpPr/>
      </dsp:nvSpPr>
      <dsp:spPr>
        <a:xfrm>
          <a:off x="2979408" y="0"/>
          <a:ext cx="2768917"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a:t>2</a:t>
          </a:r>
        </a:p>
      </dsp:txBody>
      <dsp:txXfrm>
        <a:off x="2979408" y="0"/>
        <a:ext cx="2768917" cy="1625600"/>
      </dsp:txXfrm>
    </dsp:sp>
    <dsp:sp modelId="{89669425-C30A-4297-B354-4D8C506F1E1A}">
      <dsp:nvSpPr>
        <dsp:cNvPr id="0" name=""/>
        <dsp:cNvSpPr/>
      </dsp:nvSpPr>
      <dsp:spPr>
        <a:xfrm>
          <a:off x="3256299" y="1625600"/>
          <a:ext cx="2215134" cy="3522133"/>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a:latin typeface="Arial" panose="020B0604020202020204" pitchFamily="34" charset="0"/>
            </a:rPr>
            <a:t>Expanding the Program of Comprehensive Assistance for Family Caregivers to eligible Veterans of all eras</a:t>
          </a:r>
          <a:endParaRPr lang="en-US" kern="1200" dirty="0"/>
        </a:p>
      </dsp:txBody>
      <dsp:txXfrm>
        <a:off x="3321178" y="1690479"/>
        <a:ext cx="2085376" cy="3392375"/>
      </dsp:txXfrm>
    </dsp:sp>
    <dsp:sp modelId="{790A0202-B2CE-4393-A4A5-9562A8A86597}">
      <dsp:nvSpPr>
        <dsp:cNvPr id="0" name=""/>
        <dsp:cNvSpPr/>
      </dsp:nvSpPr>
      <dsp:spPr>
        <a:xfrm>
          <a:off x="5955994" y="0"/>
          <a:ext cx="2768917"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a:t>3</a:t>
          </a:r>
        </a:p>
      </dsp:txBody>
      <dsp:txXfrm>
        <a:off x="5955994" y="0"/>
        <a:ext cx="2768917" cy="1625600"/>
      </dsp:txXfrm>
    </dsp:sp>
    <dsp:sp modelId="{F09278EF-2B39-4D2C-A166-C213A7A43D9F}">
      <dsp:nvSpPr>
        <dsp:cNvPr id="0" name=""/>
        <dsp:cNvSpPr/>
      </dsp:nvSpPr>
      <dsp:spPr>
        <a:xfrm>
          <a:off x="6232886" y="1625600"/>
          <a:ext cx="2215134" cy="3522133"/>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a:latin typeface="Arial" panose="020B0604020202020204" pitchFamily="34" charset="0"/>
            </a:rPr>
            <a:t>Providing VA the necessary flexibility to align its infrastructure footprint with the needs of our Nation’s Veterans</a:t>
          </a:r>
          <a:endParaRPr lang="en-US" kern="1200" dirty="0"/>
        </a:p>
      </dsp:txBody>
      <dsp:txXfrm>
        <a:off x="6297765" y="1690479"/>
        <a:ext cx="2085376" cy="3392375"/>
      </dsp:txXfrm>
    </dsp:sp>
    <dsp:sp modelId="{5C6DCBBC-AB84-4952-B1C6-15B49B653D2A}">
      <dsp:nvSpPr>
        <dsp:cNvPr id="0" name=""/>
        <dsp:cNvSpPr/>
      </dsp:nvSpPr>
      <dsp:spPr>
        <a:xfrm>
          <a:off x="8932580" y="0"/>
          <a:ext cx="2768917"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a:t>4</a:t>
          </a:r>
        </a:p>
      </dsp:txBody>
      <dsp:txXfrm>
        <a:off x="8932580" y="0"/>
        <a:ext cx="2768917" cy="1625600"/>
      </dsp:txXfrm>
    </dsp:sp>
    <dsp:sp modelId="{E210F5C8-F672-4978-85C5-6BCD55379CE2}">
      <dsp:nvSpPr>
        <dsp:cNvPr id="0" name=""/>
        <dsp:cNvSpPr/>
      </dsp:nvSpPr>
      <dsp:spPr>
        <a:xfrm>
          <a:off x="9209472" y="1625600"/>
          <a:ext cx="2215134" cy="3522133"/>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a:latin typeface="Arial" panose="020B0604020202020204" pitchFamily="34" charset="0"/>
            </a:rPr>
            <a:t>Strengthening VA’s ability to recruit and retain quality healthcare professionals</a:t>
          </a:r>
          <a:endParaRPr lang="en-US" kern="1200" dirty="0"/>
        </a:p>
      </dsp:txBody>
      <dsp:txXfrm>
        <a:off x="9274351" y="1690479"/>
        <a:ext cx="2085376" cy="33923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3B5667-D493-4D66-A8EC-CD1E924D1A0C}">
      <dsp:nvSpPr>
        <dsp:cNvPr id="0" name=""/>
        <dsp:cNvSpPr/>
      </dsp:nvSpPr>
      <dsp:spPr>
        <a:xfrm>
          <a:off x="-6126981" y="-937410"/>
          <a:ext cx="7293488" cy="7293488"/>
        </a:xfrm>
        <a:prstGeom prst="blockArc">
          <a:avLst>
            <a:gd name="adj1" fmla="val 18900000"/>
            <a:gd name="adj2" fmla="val 2700000"/>
            <a:gd name="adj3" fmla="val 296"/>
          </a:avLst>
        </a:prstGeom>
        <a:noFill/>
        <a:ln w="15875"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5FD8162-B0D7-4C4F-9643-30A5236D0C88}">
      <dsp:nvSpPr>
        <dsp:cNvPr id="0" name=""/>
        <dsp:cNvSpPr/>
      </dsp:nvSpPr>
      <dsp:spPr>
        <a:xfrm>
          <a:off x="434398" y="285347"/>
          <a:ext cx="7617019" cy="570477"/>
        </a:xfrm>
        <a:prstGeom prst="rect">
          <a:avLst/>
        </a:prstGeom>
        <a:solidFill>
          <a:schemeClr val="accent2">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2816" tIns="71120" rIns="71120" bIns="71120" numCol="1" spcCol="1270" anchor="ctr" anchorCtr="0">
          <a:noAutofit/>
        </a:bodyPr>
        <a:lstStyle/>
        <a:p>
          <a:pPr marL="0" marR="0" lvl="0" indent="0" algn="l" defTabSz="2489200" eaLnBrk="1" fontAlgn="auto" latinLnBrk="0" hangingPunct="1">
            <a:lnSpc>
              <a:spcPct val="90000"/>
            </a:lnSpc>
            <a:spcBef>
              <a:spcPct val="0"/>
            </a:spcBef>
            <a:spcAft>
              <a:spcPct val="35000"/>
            </a:spcAft>
            <a:buClrTx/>
            <a:buSzTx/>
            <a:buFontTx/>
            <a:buNone/>
            <a:tabLst/>
            <a:defRPr/>
          </a:pPr>
          <a:endParaRPr lang="en-US" sz="2800" kern="1200" dirty="0"/>
        </a:p>
        <a:p>
          <a:pPr marL="0" marR="0" lvl="0" indent="0" algn="l" defTabSz="2489200" eaLnBrk="1" fontAlgn="auto" latinLnBrk="0" hangingPunct="1">
            <a:lnSpc>
              <a:spcPct val="90000"/>
            </a:lnSpc>
            <a:spcBef>
              <a:spcPct val="0"/>
            </a:spcBef>
            <a:spcAft>
              <a:spcPct val="35000"/>
            </a:spcAft>
            <a:buClrTx/>
            <a:buSzTx/>
            <a:buFontTx/>
            <a:buNone/>
            <a:tabLst/>
            <a:defRPr/>
          </a:pPr>
          <a:r>
            <a:rPr lang="en-US" sz="2800" kern="1200" dirty="0"/>
            <a:t>Expanded Health Care Services</a:t>
          </a:r>
        </a:p>
        <a:p>
          <a:pPr lvl="0" algn="l" defTabSz="2489200">
            <a:lnSpc>
              <a:spcPct val="90000"/>
            </a:lnSpc>
            <a:spcBef>
              <a:spcPct val="0"/>
            </a:spcBef>
            <a:spcAft>
              <a:spcPct val="35000"/>
            </a:spcAft>
          </a:pPr>
          <a:endParaRPr lang="en-US" sz="2800" kern="1200" dirty="0"/>
        </a:p>
      </dsp:txBody>
      <dsp:txXfrm>
        <a:off x="434398" y="285347"/>
        <a:ext cx="7617019" cy="570477"/>
      </dsp:txXfrm>
    </dsp:sp>
    <dsp:sp modelId="{0E68227B-A9C0-4ADD-9D2B-6F96D646D968}">
      <dsp:nvSpPr>
        <dsp:cNvPr id="0" name=""/>
        <dsp:cNvSpPr/>
      </dsp:nvSpPr>
      <dsp:spPr>
        <a:xfrm>
          <a:off x="77849" y="214037"/>
          <a:ext cx="713096" cy="71309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8AE273DC-57A5-4C22-AD35-7F4025C1E1DA}">
      <dsp:nvSpPr>
        <dsp:cNvPr id="0" name=""/>
        <dsp:cNvSpPr/>
      </dsp:nvSpPr>
      <dsp:spPr>
        <a:xfrm>
          <a:off x="903654" y="1140954"/>
          <a:ext cx="7147763" cy="570477"/>
        </a:xfrm>
        <a:prstGeom prst="rect">
          <a:avLst/>
        </a:prstGeom>
        <a:solidFill>
          <a:schemeClr val="accent3">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2816" tIns="71120" rIns="71120" bIns="71120" numCol="1" spcCol="1270" anchor="ctr" anchorCtr="0">
          <a:noAutofit/>
        </a:bodyPr>
        <a:lstStyle/>
        <a:p>
          <a:pPr marL="0" marR="0" lvl="0" indent="0" algn="l" defTabSz="2489200" eaLnBrk="1" fontAlgn="auto" latinLnBrk="0" hangingPunct="1">
            <a:lnSpc>
              <a:spcPct val="90000"/>
            </a:lnSpc>
            <a:spcBef>
              <a:spcPct val="0"/>
            </a:spcBef>
            <a:spcAft>
              <a:spcPct val="35000"/>
            </a:spcAft>
            <a:buClrTx/>
            <a:buSzTx/>
            <a:buFontTx/>
            <a:buNone/>
            <a:tabLst/>
            <a:defRPr/>
          </a:pPr>
          <a:endParaRPr lang="en-US" sz="2800" kern="1200" dirty="0"/>
        </a:p>
        <a:p>
          <a:pPr marL="0" marR="0" lvl="0" indent="0" algn="l" defTabSz="2489200" eaLnBrk="1" fontAlgn="auto" latinLnBrk="0" hangingPunct="1">
            <a:lnSpc>
              <a:spcPct val="90000"/>
            </a:lnSpc>
            <a:spcBef>
              <a:spcPct val="0"/>
            </a:spcBef>
            <a:spcAft>
              <a:spcPct val="35000"/>
            </a:spcAft>
            <a:buClrTx/>
            <a:buSzTx/>
            <a:buFontTx/>
            <a:buNone/>
            <a:tabLst/>
            <a:defRPr/>
          </a:pPr>
          <a:r>
            <a:rPr lang="en-US" sz="2800" kern="1200" dirty="0"/>
            <a:t>Improved customer service</a:t>
          </a:r>
        </a:p>
        <a:p>
          <a:pPr lvl="0" algn="l" defTabSz="2489200">
            <a:lnSpc>
              <a:spcPct val="90000"/>
            </a:lnSpc>
            <a:spcBef>
              <a:spcPct val="0"/>
            </a:spcBef>
            <a:spcAft>
              <a:spcPct val="35000"/>
            </a:spcAft>
          </a:pPr>
          <a:endParaRPr lang="en-US" sz="2800" kern="1200" dirty="0"/>
        </a:p>
      </dsp:txBody>
      <dsp:txXfrm>
        <a:off x="903654" y="1140954"/>
        <a:ext cx="7147763" cy="570477"/>
      </dsp:txXfrm>
    </dsp:sp>
    <dsp:sp modelId="{A9687295-8A01-485B-BE0B-6B994427F934}">
      <dsp:nvSpPr>
        <dsp:cNvPr id="0" name=""/>
        <dsp:cNvSpPr/>
      </dsp:nvSpPr>
      <dsp:spPr>
        <a:xfrm>
          <a:off x="547106" y="1069644"/>
          <a:ext cx="713096" cy="71309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DFD99067-8BAE-4A4F-97E4-DC5F65EB2849}">
      <dsp:nvSpPr>
        <dsp:cNvPr id="0" name=""/>
        <dsp:cNvSpPr/>
      </dsp:nvSpPr>
      <dsp:spPr>
        <a:xfrm>
          <a:off x="1118233" y="1996562"/>
          <a:ext cx="6933183" cy="570477"/>
        </a:xfrm>
        <a:prstGeom prst="rect">
          <a:avLst/>
        </a:prstGeom>
        <a:solidFill>
          <a:schemeClr val="accent4">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2816" tIns="71120" rIns="71120" bIns="71120" numCol="1" spcCol="1270" anchor="ctr" anchorCtr="0">
          <a:noAutofit/>
        </a:bodyPr>
        <a:lstStyle/>
        <a:p>
          <a:pPr marL="0" marR="0" lvl="0" indent="0" algn="l" defTabSz="2489200" eaLnBrk="1" fontAlgn="auto" latinLnBrk="0" hangingPunct="1">
            <a:lnSpc>
              <a:spcPct val="90000"/>
            </a:lnSpc>
            <a:spcBef>
              <a:spcPct val="0"/>
            </a:spcBef>
            <a:spcAft>
              <a:spcPct val="35000"/>
            </a:spcAft>
            <a:buClrTx/>
            <a:buSzTx/>
            <a:buFontTx/>
            <a:buNone/>
            <a:tabLst/>
            <a:defRPr/>
          </a:pPr>
          <a:endParaRPr lang="en-US" sz="2800" kern="1200" dirty="0"/>
        </a:p>
        <a:p>
          <a:pPr marL="0" marR="0" lvl="0" indent="0" algn="l" defTabSz="2489200" eaLnBrk="1" fontAlgn="auto" latinLnBrk="0" hangingPunct="1">
            <a:lnSpc>
              <a:spcPct val="90000"/>
            </a:lnSpc>
            <a:spcBef>
              <a:spcPct val="0"/>
            </a:spcBef>
            <a:spcAft>
              <a:spcPct val="35000"/>
            </a:spcAft>
            <a:buClrTx/>
            <a:buSzTx/>
            <a:buFontTx/>
            <a:buNone/>
            <a:tabLst/>
            <a:defRPr/>
          </a:pPr>
          <a:r>
            <a:rPr lang="en-US" sz="2800" kern="1200" dirty="0"/>
            <a:t>Improved accountability</a:t>
          </a:r>
        </a:p>
        <a:p>
          <a:pPr lvl="0" algn="l" defTabSz="2489200">
            <a:lnSpc>
              <a:spcPct val="90000"/>
            </a:lnSpc>
            <a:spcBef>
              <a:spcPct val="0"/>
            </a:spcBef>
            <a:spcAft>
              <a:spcPct val="35000"/>
            </a:spcAft>
          </a:pPr>
          <a:endParaRPr lang="en-US" sz="2800" kern="1200" dirty="0"/>
        </a:p>
      </dsp:txBody>
      <dsp:txXfrm>
        <a:off x="1118233" y="1996562"/>
        <a:ext cx="6933183" cy="570477"/>
      </dsp:txXfrm>
    </dsp:sp>
    <dsp:sp modelId="{8A5EB330-5C17-4C66-B698-874460F163F7}">
      <dsp:nvSpPr>
        <dsp:cNvPr id="0" name=""/>
        <dsp:cNvSpPr/>
      </dsp:nvSpPr>
      <dsp:spPr>
        <a:xfrm>
          <a:off x="761685" y="1925252"/>
          <a:ext cx="713096" cy="71309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70613AA9-5EC8-4C88-865A-DCABFCA766F7}">
      <dsp:nvSpPr>
        <dsp:cNvPr id="0" name=""/>
        <dsp:cNvSpPr/>
      </dsp:nvSpPr>
      <dsp:spPr>
        <a:xfrm>
          <a:off x="1118233" y="2851627"/>
          <a:ext cx="6933183" cy="570477"/>
        </a:xfrm>
        <a:prstGeom prst="rect">
          <a:avLst/>
        </a:prstGeom>
        <a:solidFill>
          <a:schemeClr val="accent5">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2816" tIns="71120" rIns="71120" bIns="711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n-US" sz="28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n-US" sz="2800" kern="1200" dirty="0"/>
            <a:t>Improved Health Information Exchange</a:t>
          </a:r>
        </a:p>
        <a:p>
          <a:pPr lvl="0" algn="l" defTabSz="2489200">
            <a:lnSpc>
              <a:spcPct val="90000"/>
            </a:lnSpc>
            <a:spcBef>
              <a:spcPct val="0"/>
            </a:spcBef>
            <a:spcAft>
              <a:spcPct val="35000"/>
            </a:spcAft>
          </a:pPr>
          <a:endParaRPr lang="en-US" sz="2800" kern="1200" dirty="0"/>
        </a:p>
      </dsp:txBody>
      <dsp:txXfrm>
        <a:off x="1118233" y="2851627"/>
        <a:ext cx="6933183" cy="570477"/>
      </dsp:txXfrm>
    </dsp:sp>
    <dsp:sp modelId="{A11B0300-EF61-4CAC-B088-AB39CB43BF2F}">
      <dsp:nvSpPr>
        <dsp:cNvPr id="0" name=""/>
        <dsp:cNvSpPr/>
      </dsp:nvSpPr>
      <dsp:spPr>
        <a:xfrm>
          <a:off x="761685" y="2780318"/>
          <a:ext cx="713096" cy="71309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7CA4C35F-B3EF-4708-A778-AD0041190DE7}">
      <dsp:nvSpPr>
        <dsp:cNvPr id="0" name=""/>
        <dsp:cNvSpPr/>
      </dsp:nvSpPr>
      <dsp:spPr>
        <a:xfrm>
          <a:off x="903654" y="3707235"/>
          <a:ext cx="7147763" cy="570477"/>
        </a:xfrm>
        <a:prstGeom prst="rect">
          <a:avLst/>
        </a:prstGeom>
        <a:solidFill>
          <a:schemeClr val="accent6">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2816" tIns="71120" rIns="71120" bIns="711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n-US" sz="28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n-US" sz="2800" kern="1200" dirty="0"/>
            <a:t>Improved Referrals and Scheduling</a:t>
          </a:r>
        </a:p>
        <a:p>
          <a:pPr lvl="0" algn="l" defTabSz="2489200">
            <a:lnSpc>
              <a:spcPct val="90000"/>
            </a:lnSpc>
            <a:spcBef>
              <a:spcPct val="0"/>
            </a:spcBef>
            <a:spcAft>
              <a:spcPct val="35000"/>
            </a:spcAft>
          </a:pPr>
          <a:endParaRPr lang="en-US" sz="2800" kern="1200" dirty="0"/>
        </a:p>
      </dsp:txBody>
      <dsp:txXfrm>
        <a:off x="903654" y="3707235"/>
        <a:ext cx="7147763" cy="570477"/>
      </dsp:txXfrm>
    </dsp:sp>
    <dsp:sp modelId="{67450EFB-CFD9-4903-9254-FE0AE13AE941}">
      <dsp:nvSpPr>
        <dsp:cNvPr id="0" name=""/>
        <dsp:cNvSpPr/>
      </dsp:nvSpPr>
      <dsp:spPr>
        <a:xfrm>
          <a:off x="547106" y="3635925"/>
          <a:ext cx="713096" cy="71309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34276ACF-8D7E-4E1B-ADB3-485C0694F776}">
      <dsp:nvSpPr>
        <dsp:cNvPr id="0" name=""/>
        <dsp:cNvSpPr/>
      </dsp:nvSpPr>
      <dsp:spPr>
        <a:xfrm>
          <a:off x="434398" y="4562842"/>
          <a:ext cx="7617019" cy="570477"/>
        </a:xfrm>
        <a:prstGeom prst="rect">
          <a:avLst/>
        </a:prstGeom>
        <a:solidFill>
          <a:schemeClr val="accent2">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2816" tIns="71120" rIns="71120" bIns="711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n-US" sz="28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n-US" sz="2800" kern="1200" dirty="0"/>
            <a:t>Improved Provider Payments</a:t>
          </a:r>
        </a:p>
        <a:p>
          <a:pPr lvl="0" algn="l" defTabSz="2489200">
            <a:lnSpc>
              <a:spcPct val="90000"/>
            </a:lnSpc>
            <a:spcBef>
              <a:spcPct val="0"/>
            </a:spcBef>
            <a:spcAft>
              <a:spcPct val="35000"/>
            </a:spcAft>
          </a:pPr>
          <a:endParaRPr lang="en-US" sz="2800" kern="1200" dirty="0"/>
        </a:p>
      </dsp:txBody>
      <dsp:txXfrm>
        <a:off x="434398" y="4562842"/>
        <a:ext cx="7617019" cy="570477"/>
      </dsp:txXfrm>
    </dsp:sp>
    <dsp:sp modelId="{AA04970E-49DA-476D-BEEF-A72843418D3E}">
      <dsp:nvSpPr>
        <dsp:cNvPr id="0" name=""/>
        <dsp:cNvSpPr/>
      </dsp:nvSpPr>
      <dsp:spPr>
        <a:xfrm>
          <a:off x="77849" y="4491533"/>
          <a:ext cx="713096" cy="71309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76" tIns="46588" rIns="93176" bIns="46588" rtlCol="0"/>
          <a:lstStyle>
            <a:lvl1pPr algn="r">
              <a:defRPr sz="1200"/>
            </a:lvl1pPr>
          </a:lstStyle>
          <a:p>
            <a:fld id="{667B5A75-4EA1-40C5-A344-268DBD3D3184}" type="datetimeFigureOut">
              <a:rPr lang="en-US" smtClean="0"/>
              <a:t>4/14/2019</a:t>
            </a:fld>
            <a:endParaRPr lang="en-US" dirty="0"/>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6" tIns="46588" rIns="93176" bIns="46588" rtlCol="0" anchor="b"/>
          <a:lstStyle>
            <a:lvl1pPr algn="r">
              <a:defRPr sz="1200"/>
            </a:lvl1pPr>
          </a:lstStyle>
          <a:p>
            <a:fld id="{3850ECA4-80A7-4003-96EC-A2E24509F11D}" type="slidenum">
              <a:rPr lang="en-US" smtClean="0"/>
              <a:t>‹#›</a:t>
            </a:fld>
            <a:endParaRPr lang="en-US" dirty="0"/>
          </a:p>
        </p:txBody>
      </p:sp>
    </p:spTree>
    <p:extLst>
      <p:ext uri="{BB962C8B-B14F-4D97-AF65-F5344CB8AC3E}">
        <p14:creationId xmlns:p14="http://schemas.microsoft.com/office/powerpoint/2010/main" val="4215793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bioffice.pa.cdw.va.gov/default.aspx?bookid=288ea276-8515-4701-9ca7-b48a656c7a4a|ispasFalse|report9621c349-b84c-4e22-b6f3-4c092411e3f8|ws1|wsb0|isDisabledAnalyticsFalse|isDashboardPanelOnTru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reports.vssc.med.va.gov/ReportServer/Pages/ReportViewer.aspx?/MgmtReports/PocketCard/PocketCard&amp;rs:Command=Render"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the Audience to VISN 20 geographically. </a:t>
            </a:r>
          </a:p>
          <a:p>
            <a:r>
              <a:rPr lang="en-US" dirty="0"/>
              <a:t>8 Healthcare Systems: Alaska, Boise, Portland, Puget Sound, Roseburg, Spokane, Walla Walla, White City</a:t>
            </a:r>
          </a:p>
          <a:p>
            <a:pPr defTabSz="921167">
              <a:defRPr/>
            </a:pPr>
            <a:r>
              <a:rPr lang="en-US" dirty="0"/>
              <a:t>10 VA Campuses: Anchorage, Boise, Portland, Vancouver, Roseburg, Seattle, American Lake, Spokane, Walla Walla, White City</a:t>
            </a:r>
          </a:p>
          <a:p>
            <a:pPr defTabSz="921167">
              <a:defRPr/>
            </a:pPr>
            <a:r>
              <a:rPr lang="en-US" dirty="0"/>
              <a:t>45 Community Clinics:</a:t>
            </a:r>
          </a:p>
          <a:p>
            <a:r>
              <a:rPr lang="en-US" dirty="0"/>
              <a:t>VSSC Bed Cube</a:t>
            </a:r>
          </a:p>
          <a:p>
            <a:r>
              <a:rPr lang="en-US" dirty="0"/>
              <a:t> Hospital Beds: Operating 472, Authorized 580</a:t>
            </a:r>
          </a:p>
          <a:p>
            <a:r>
              <a:rPr lang="en-US" dirty="0"/>
              <a:t>Dom Beds: Operating 591, Authorized 591</a:t>
            </a:r>
          </a:p>
          <a:p>
            <a:r>
              <a:rPr lang="en-US" dirty="0"/>
              <a:t>CLC Beds: Operating 305, Auth 338</a:t>
            </a:r>
          </a:p>
        </p:txBody>
      </p:sp>
      <p:sp>
        <p:nvSpPr>
          <p:cNvPr id="4" name="Slide Number Placeholder 3"/>
          <p:cNvSpPr>
            <a:spLocks noGrp="1"/>
          </p:cNvSpPr>
          <p:nvPr>
            <p:ph type="sldNum" sz="quarter" idx="5"/>
          </p:nvPr>
        </p:nvSpPr>
        <p:spPr/>
        <p:txBody>
          <a:bodyPr/>
          <a:lstStyle/>
          <a:p>
            <a:fld id="{3850ECA4-80A7-4003-96EC-A2E24509F11D}" type="slidenum">
              <a:rPr lang="en-US" smtClean="0"/>
              <a:t>1</a:t>
            </a:fld>
            <a:endParaRPr lang="en-US" dirty="0"/>
          </a:p>
        </p:txBody>
      </p:sp>
    </p:spTree>
    <p:extLst>
      <p:ext uri="{BB962C8B-B14F-4D97-AF65-F5344CB8AC3E}">
        <p14:creationId xmlns:p14="http://schemas.microsoft.com/office/powerpoint/2010/main" val="409979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Specific request from Terry Bentley</a:t>
            </a:r>
          </a:p>
          <a:p>
            <a:endParaRPr lang="en-US" dirty="0"/>
          </a:p>
        </p:txBody>
      </p:sp>
      <p:sp>
        <p:nvSpPr>
          <p:cNvPr id="4" name="Slide Number Placeholder 3"/>
          <p:cNvSpPr>
            <a:spLocks noGrp="1"/>
          </p:cNvSpPr>
          <p:nvPr>
            <p:ph type="sldNum" sz="quarter" idx="5"/>
          </p:nvPr>
        </p:nvSpPr>
        <p:spPr/>
        <p:txBody>
          <a:bodyPr/>
          <a:lstStyle/>
          <a:p>
            <a:fld id="{3850ECA4-80A7-4003-96EC-A2E24509F11D}" type="slidenum">
              <a:rPr lang="en-US" smtClean="0"/>
              <a:t>10</a:t>
            </a:fld>
            <a:endParaRPr lang="en-US" dirty="0"/>
          </a:p>
        </p:txBody>
      </p:sp>
    </p:spTree>
    <p:extLst>
      <p:ext uri="{BB962C8B-B14F-4D97-AF65-F5344CB8AC3E}">
        <p14:creationId xmlns:p14="http://schemas.microsoft.com/office/powerpoint/2010/main" val="2802602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50ECA4-80A7-4003-96EC-A2E24509F11D}" type="slidenum">
              <a:rPr lang="en-US" smtClean="0"/>
              <a:t>11</a:t>
            </a:fld>
            <a:endParaRPr lang="en-US" dirty="0"/>
          </a:p>
        </p:txBody>
      </p:sp>
    </p:spTree>
    <p:extLst>
      <p:ext uri="{BB962C8B-B14F-4D97-AF65-F5344CB8AC3E}">
        <p14:creationId xmlns:p14="http://schemas.microsoft.com/office/powerpoint/2010/main" val="654798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Majority of reimbursement agreements are with Tribal health programs</a:t>
            </a:r>
          </a:p>
          <a:p>
            <a:endParaRPr lang="en-US" dirty="0"/>
          </a:p>
          <a:p>
            <a:r>
              <a:rPr lang="en-US" dirty="0"/>
              <a:t>Biomed services from VAPORHCS to Warm Springs Health and Wellness Center and Chemawa Indian Health center.</a:t>
            </a:r>
          </a:p>
          <a:p>
            <a:endParaRPr lang="en-US" dirty="0"/>
          </a:p>
          <a:p>
            <a:r>
              <a:rPr lang="en-US" dirty="0"/>
              <a:t>Event Dates</a:t>
            </a:r>
          </a:p>
          <a:p>
            <a:r>
              <a:rPr lang="en-US" dirty="0"/>
              <a:t>Aug 14th-19th</a:t>
            </a:r>
          </a:p>
          <a:p>
            <a:r>
              <a:rPr lang="en-US" dirty="0"/>
              <a:t>Veterans Camp Chaparral PTSD Drug and Alcohol Awareness </a:t>
            </a:r>
          </a:p>
          <a:p>
            <a:r>
              <a:rPr lang="en-US" dirty="0"/>
              <a:t>Memorial Day, Veterans Day, PTSD Camp Chaparral - third weekend of August.</a:t>
            </a:r>
          </a:p>
          <a:p>
            <a:r>
              <a:rPr lang="en-US" dirty="0"/>
              <a:t>Camp Chaparral is a week-long cultural immersion experience designed to improve understanding and sensitivity of all ethnic backgrounds. The training is located on restricted grounds of the Yakama Indian Nation, in the foothills of Mount Adams in Washington State. The venue and methodology used in the Camp Chaparral experience provides an ideal opportunity for participants to focus on the way veterans' care or benefits are provided, not just how to provide it.</a:t>
            </a:r>
          </a:p>
          <a:p>
            <a:r>
              <a:rPr lang="en-US" dirty="0"/>
              <a:t>The Veterans Affairs Program coordinates various activities throughout the year with the Yakama Warriors Association such as funeral details, setting of headstones, and flag raising ceremonies.</a:t>
            </a:r>
          </a:p>
          <a:p>
            <a:endParaRPr lang="en-US" dirty="0"/>
          </a:p>
        </p:txBody>
      </p:sp>
      <p:sp>
        <p:nvSpPr>
          <p:cNvPr id="4" name="Slide Number Placeholder 3"/>
          <p:cNvSpPr>
            <a:spLocks noGrp="1"/>
          </p:cNvSpPr>
          <p:nvPr>
            <p:ph type="sldNum" sz="quarter" idx="10"/>
          </p:nvPr>
        </p:nvSpPr>
        <p:spPr/>
        <p:txBody>
          <a:bodyPr/>
          <a:lstStyle/>
          <a:p>
            <a:fld id="{632755A6-3C2A-4312-9ED3-F26F5F897FD0}" type="slidenum">
              <a:rPr lang="en-US" smtClean="0"/>
              <a:pPr/>
              <a:t>2</a:t>
            </a:fld>
            <a:endParaRPr lang="en-US" dirty="0"/>
          </a:p>
        </p:txBody>
      </p:sp>
    </p:spTree>
    <p:extLst>
      <p:ext uri="{BB962C8B-B14F-4D97-AF65-F5344CB8AC3E}">
        <p14:creationId xmlns:p14="http://schemas.microsoft.com/office/powerpoint/2010/main" val="391444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US" dirty="0">
                <a:hlinkClick r:id="rId3"/>
              </a:rPr>
              <a:t>https://bioffice.pa.cdw.va.gov/default.aspx?bookid=288ea276-8515-4701-9ca7-b48a656c7a4a|ispasFalse|report9621c349-b84c-4e22-b6f3-4c092411e3f8|ws1|wsb0|isDisabledAnalyticsFalse|isDashboardPanelOnTrue</a:t>
            </a:r>
            <a:endParaRPr lang="en-US" dirty="0"/>
          </a:p>
          <a:p>
            <a:endParaRPr lang="en-US" dirty="0"/>
          </a:p>
        </p:txBody>
      </p:sp>
      <p:sp>
        <p:nvSpPr>
          <p:cNvPr id="4" name="Slide Number Placeholder 3"/>
          <p:cNvSpPr>
            <a:spLocks noGrp="1"/>
          </p:cNvSpPr>
          <p:nvPr>
            <p:ph type="sldNum" sz="quarter" idx="5"/>
          </p:nvPr>
        </p:nvSpPr>
        <p:spPr/>
        <p:txBody>
          <a:bodyPr/>
          <a:lstStyle/>
          <a:p>
            <a:fld id="{3850ECA4-80A7-4003-96EC-A2E24509F11D}" type="slidenum">
              <a:rPr lang="en-US" smtClean="0"/>
              <a:t>3</a:t>
            </a:fld>
            <a:endParaRPr lang="en-US" dirty="0"/>
          </a:p>
        </p:txBody>
      </p:sp>
    </p:spTree>
    <p:extLst>
      <p:ext uri="{BB962C8B-B14F-4D97-AF65-F5344CB8AC3E}">
        <p14:creationId xmlns:p14="http://schemas.microsoft.com/office/powerpoint/2010/main" val="898980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defRPr/>
            </a:pPr>
            <a:r>
              <a:rPr lang="en-US" dirty="0"/>
              <a:t>Sources: </a:t>
            </a:r>
            <a:r>
              <a:rPr lang="en-US" dirty="0">
                <a:hlinkClick r:id="rId3"/>
              </a:rPr>
              <a:t>https://reports.vssc.med.va.gov/ReportServer/Pages/ReportViewer.aspx?%2fMgmtReports%2fPocketCard%2fPocketCard&amp;rs:Command=Render</a:t>
            </a:r>
            <a:endParaRPr lang="en-US" dirty="0"/>
          </a:p>
          <a:p>
            <a:endParaRPr lang="en-US" dirty="0"/>
          </a:p>
        </p:txBody>
      </p:sp>
      <p:sp>
        <p:nvSpPr>
          <p:cNvPr id="4" name="Slide Number Placeholder 3"/>
          <p:cNvSpPr>
            <a:spLocks noGrp="1"/>
          </p:cNvSpPr>
          <p:nvPr>
            <p:ph type="sldNum" sz="quarter" idx="5"/>
          </p:nvPr>
        </p:nvSpPr>
        <p:spPr/>
        <p:txBody>
          <a:bodyPr/>
          <a:lstStyle/>
          <a:p>
            <a:fld id="{3850ECA4-80A7-4003-96EC-A2E24509F11D}" type="slidenum">
              <a:rPr lang="en-US" smtClean="0"/>
              <a:t>4</a:t>
            </a:fld>
            <a:endParaRPr lang="en-US" dirty="0"/>
          </a:p>
        </p:txBody>
      </p:sp>
    </p:spTree>
    <p:extLst>
      <p:ext uri="{BB962C8B-B14F-4D97-AF65-F5344CB8AC3E}">
        <p14:creationId xmlns:p14="http://schemas.microsoft.com/office/powerpoint/2010/main" val="2899675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Source</a:t>
            </a:r>
            <a:endParaRPr lang="en-US" i="1" dirty="0"/>
          </a:p>
          <a:p>
            <a:r>
              <a:rPr lang="en-US" i="1" dirty="0"/>
              <a:t>https://vaww.vashare.vha.va.gov/sites/LIT/MISSION_Act/SitePages/Homepage.aspx</a:t>
            </a:r>
          </a:p>
          <a:p>
            <a:r>
              <a:rPr lang="en-US" b="1" dirty="0"/>
              <a:t>What is the 2018 VA MISSION Act?</a:t>
            </a:r>
          </a:p>
          <a:p>
            <a:r>
              <a:rPr lang="en-US" dirty="0"/>
              <a:t>The VA MISSION Act of 2018 was signed into law by the</a:t>
            </a:r>
          </a:p>
          <a:p>
            <a:r>
              <a:rPr lang="en-US" dirty="0"/>
              <a:t>President on June 6, 2018. The Act will fundamentally</a:t>
            </a:r>
          </a:p>
          <a:p>
            <a:r>
              <a:rPr lang="en-US" dirty="0"/>
              <a:t>transform elements of VA’s healthcare system, fulfill the</a:t>
            </a:r>
          </a:p>
          <a:p>
            <a:r>
              <a:rPr lang="en-US" dirty="0"/>
              <a:t>President’s commitment to provide Veterans with more</a:t>
            </a:r>
          </a:p>
          <a:p>
            <a:r>
              <a:rPr lang="en-US" dirty="0"/>
              <a:t>choice in their healthcare providers, and prevent a</a:t>
            </a:r>
          </a:p>
          <a:p>
            <a:r>
              <a:rPr lang="en-US" dirty="0"/>
              <a:t>funding shortfall in the current Veterans Choice Program.</a:t>
            </a:r>
          </a:p>
          <a:p>
            <a:r>
              <a:rPr lang="en-US" b="1" dirty="0"/>
              <a:t>What are the immediate impacts to Veterans</a:t>
            </a:r>
          </a:p>
          <a:p>
            <a:r>
              <a:rPr lang="en-US" b="1" dirty="0"/>
              <a:t>for community care due to the VA MISSION</a:t>
            </a:r>
          </a:p>
          <a:p>
            <a:r>
              <a:rPr lang="en-US" b="1" dirty="0"/>
              <a:t>Act?</a:t>
            </a:r>
          </a:p>
          <a:p>
            <a:r>
              <a:rPr lang="en-US" dirty="0"/>
              <a:t>In the near term, the VA MISSION Act of 2018</a:t>
            </a:r>
          </a:p>
          <a:p>
            <a:r>
              <a:rPr lang="en-US" dirty="0"/>
              <a:t>appropriates $5.2 billion in mandatory funding</a:t>
            </a:r>
          </a:p>
          <a:p>
            <a:r>
              <a:rPr lang="en-US" dirty="0"/>
              <a:t>for the Veterans Choice Program to continue to</a:t>
            </a:r>
          </a:p>
          <a:p>
            <a:r>
              <a:rPr lang="en-US" dirty="0"/>
              <a:t>provide care to Veterans until the new,</a:t>
            </a:r>
          </a:p>
          <a:p>
            <a:r>
              <a:rPr lang="en-US" dirty="0"/>
              <a:t>consolidated Veterans Community Care</a:t>
            </a:r>
          </a:p>
          <a:p>
            <a:r>
              <a:rPr lang="en-US" dirty="0"/>
              <a:t>Program is operational—approximately one</a:t>
            </a:r>
          </a:p>
          <a:p>
            <a:r>
              <a:rPr lang="en-US" dirty="0"/>
              <a:t>year after the enactment of this Act.</a:t>
            </a:r>
          </a:p>
        </p:txBody>
      </p:sp>
      <p:sp>
        <p:nvSpPr>
          <p:cNvPr id="4" name="Slide Number Placeholder 3"/>
          <p:cNvSpPr>
            <a:spLocks noGrp="1"/>
          </p:cNvSpPr>
          <p:nvPr>
            <p:ph type="sldNum" sz="quarter" idx="5"/>
          </p:nvPr>
        </p:nvSpPr>
        <p:spPr/>
        <p:txBody>
          <a:bodyPr/>
          <a:lstStyle/>
          <a:p>
            <a:fld id="{3850ECA4-80A7-4003-96EC-A2E24509F11D}" type="slidenum">
              <a:rPr lang="en-US" smtClean="0"/>
              <a:t>5</a:t>
            </a:fld>
            <a:endParaRPr lang="en-US" dirty="0"/>
          </a:p>
        </p:txBody>
      </p:sp>
    </p:spTree>
    <p:extLst>
      <p:ext uri="{BB962C8B-B14F-4D97-AF65-F5344CB8AC3E}">
        <p14:creationId xmlns:p14="http://schemas.microsoft.com/office/powerpoint/2010/main" val="3204364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https://www.va.gov/opa/pressrel/pressrelease.cfm?id=5187</a:t>
            </a:r>
          </a:p>
          <a:p>
            <a:endParaRPr lang="en-US" dirty="0"/>
          </a:p>
        </p:txBody>
      </p:sp>
      <p:sp>
        <p:nvSpPr>
          <p:cNvPr id="4" name="Slide Number Placeholder 3"/>
          <p:cNvSpPr>
            <a:spLocks noGrp="1"/>
          </p:cNvSpPr>
          <p:nvPr>
            <p:ph type="sldNum" sz="quarter" idx="5"/>
          </p:nvPr>
        </p:nvSpPr>
        <p:spPr/>
        <p:txBody>
          <a:bodyPr/>
          <a:lstStyle/>
          <a:p>
            <a:fld id="{3850ECA4-80A7-4003-96EC-A2E24509F11D}" type="slidenum">
              <a:rPr lang="en-US" smtClean="0"/>
              <a:t>6</a:t>
            </a:fld>
            <a:endParaRPr lang="en-US" dirty="0"/>
          </a:p>
        </p:txBody>
      </p:sp>
    </p:spTree>
    <p:extLst>
      <p:ext uri="{BB962C8B-B14F-4D97-AF65-F5344CB8AC3E}">
        <p14:creationId xmlns:p14="http://schemas.microsoft.com/office/powerpoint/2010/main" val="3220924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a:t>
            </a:r>
          </a:p>
          <a:p>
            <a:r>
              <a:rPr lang="en-US" dirty="0"/>
              <a:t>https://www.va.gov/COMMUNITYCARE/docs/pubfiles/factsheets/FactSheet_26-01.pdf</a:t>
            </a:r>
          </a:p>
          <a:p>
            <a:r>
              <a:rPr lang="en-US" b="1" dirty="0"/>
              <a:t>Key Features</a:t>
            </a:r>
            <a:endParaRPr lang="en-US" dirty="0"/>
          </a:p>
          <a:p>
            <a:r>
              <a:rPr lang="en-US" dirty="0"/>
              <a:t>The CCN has several features that will improve care coordination and make it easier for community providers, VA staff, and TPAs to deliver care to Veterans.</a:t>
            </a:r>
          </a:p>
          <a:p>
            <a:r>
              <a:rPr lang="en-US" b="1" dirty="0"/>
              <a:t>Expanded Health Care Services: </a:t>
            </a:r>
            <a:r>
              <a:rPr lang="en-US" dirty="0"/>
              <a:t>The CCN will administer regional networks of high-performing licensed health care providers who will work together with VA physicians and practitioners to provide medical, surgical, Complementary and Integrative Health Services (CIHS), Durable Medical Equipment (DME), pharmacy, and dental services to eligible Veterans who are unable to receive care at local VA medical centers. </a:t>
            </a:r>
          </a:p>
          <a:p>
            <a:r>
              <a:rPr lang="en-US" dirty="0"/>
              <a:t>• </a:t>
            </a:r>
            <a:r>
              <a:rPr lang="en-US" b="1" dirty="0"/>
              <a:t>Improved Customer Service: </a:t>
            </a:r>
            <a:r>
              <a:rPr lang="en-US" dirty="0"/>
              <a:t>The CCN will allow VA staff to directly manage Veteran touchpoints for customer service while the TPAs will support VA staff and community provider inquiries. </a:t>
            </a:r>
          </a:p>
          <a:p>
            <a:r>
              <a:rPr lang="en-US" dirty="0"/>
              <a:t>• </a:t>
            </a:r>
            <a:r>
              <a:rPr lang="en-US" b="1" dirty="0"/>
              <a:t>Improved Accountability</a:t>
            </a:r>
            <a:r>
              <a:rPr lang="en-US" dirty="0"/>
              <a:t>: Performance will be measured at the local VAMC level to help ensure TPAs build provider networks that meet the needs of Veterans and VAMCs. The CCN will also enable the designation of high performing preferred providers by identifying providers that meet specific quality and performance metrics. </a:t>
            </a:r>
          </a:p>
          <a:p>
            <a:r>
              <a:rPr lang="en-US" dirty="0"/>
              <a:t>• </a:t>
            </a:r>
            <a:r>
              <a:rPr lang="en-US" b="1" dirty="0"/>
              <a:t>Improved Health Information Exchange: </a:t>
            </a:r>
            <a:r>
              <a:rPr lang="en-US" dirty="0"/>
              <a:t>The CCN will have direct health information sharing capability between VA and community providers to ensure proper care coordination. </a:t>
            </a:r>
          </a:p>
          <a:p>
            <a:r>
              <a:rPr lang="en-US" dirty="0"/>
              <a:t>• </a:t>
            </a:r>
            <a:r>
              <a:rPr lang="en-US" b="1" dirty="0"/>
              <a:t>Improved Referrals and Scheduling: </a:t>
            </a:r>
            <a:r>
              <a:rPr lang="en-US" dirty="0"/>
              <a:t>Under the new CCN, VA staff will refer Veterans directly to community providers and will directly schedule community care appointments for Veterans through the local VAMC. Veterans can also choose to schedule their own appointment with support from local VA staff. </a:t>
            </a:r>
          </a:p>
          <a:p>
            <a:r>
              <a:rPr lang="en-US" b="1" dirty="0"/>
              <a:t>Improved Provider Payments: </a:t>
            </a:r>
            <a:r>
              <a:rPr lang="en-US" dirty="0"/>
              <a:t>The TPAs will pay claims submitted by community providers within the network they administer and the TPAs will send invoices directly to VA for reimbursement. </a:t>
            </a:r>
          </a:p>
          <a:p>
            <a:endParaRPr lang="en-US" dirty="0"/>
          </a:p>
          <a:p>
            <a:endParaRPr lang="en-US" dirty="0"/>
          </a:p>
        </p:txBody>
      </p:sp>
      <p:sp>
        <p:nvSpPr>
          <p:cNvPr id="4" name="Slide Number Placeholder 3"/>
          <p:cNvSpPr>
            <a:spLocks noGrp="1"/>
          </p:cNvSpPr>
          <p:nvPr>
            <p:ph type="sldNum" sz="quarter" idx="5"/>
          </p:nvPr>
        </p:nvSpPr>
        <p:spPr/>
        <p:txBody>
          <a:bodyPr/>
          <a:lstStyle/>
          <a:p>
            <a:fld id="{3850ECA4-80A7-4003-96EC-A2E24509F11D}" type="slidenum">
              <a:rPr lang="en-US" smtClean="0"/>
              <a:t>7</a:t>
            </a:fld>
            <a:endParaRPr lang="en-US" dirty="0"/>
          </a:p>
        </p:txBody>
      </p:sp>
    </p:spTree>
    <p:extLst>
      <p:ext uri="{BB962C8B-B14F-4D97-AF65-F5344CB8AC3E}">
        <p14:creationId xmlns:p14="http://schemas.microsoft.com/office/powerpoint/2010/main" val="2535703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a:t>
            </a:r>
          </a:p>
          <a:p>
            <a:r>
              <a:rPr lang="en-US" dirty="0"/>
              <a:t>https://www.va.gov/COMMUNITYCARE/docs/pubfiles/factsheets/FactSheet_26-01.pdf</a:t>
            </a:r>
          </a:p>
          <a:p>
            <a:r>
              <a:rPr lang="en-US" b="1" dirty="0"/>
              <a:t>Key Features</a:t>
            </a:r>
            <a:endParaRPr lang="en-US" dirty="0"/>
          </a:p>
          <a:p>
            <a:r>
              <a:rPr lang="en-US" dirty="0"/>
              <a:t>The CCN has several features that will improve care coordination and make it easier for community providers, VA staff, and TPAs to deliver care to Veterans.</a:t>
            </a:r>
          </a:p>
          <a:p>
            <a:r>
              <a:rPr lang="en-US" b="1" dirty="0"/>
              <a:t>Expanded Health Care Services: </a:t>
            </a:r>
            <a:r>
              <a:rPr lang="en-US" dirty="0"/>
              <a:t>The CCN will administer regional networks of high-performing licensed health care providers who will work together with VA physicians and practitioners to provide medical, surgical, Complementary and Integrative Health Services (CIHS), Durable Medical Equipment (DME), pharmacy, and dental services to eligible Veterans who are unable to receive care at local VA medical centers. </a:t>
            </a:r>
          </a:p>
          <a:p>
            <a:r>
              <a:rPr lang="en-US" dirty="0"/>
              <a:t>• </a:t>
            </a:r>
            <a:r>
              <a:rPr lang="en-US" b="1" dirty="0"/>
              <a:t>Improved Customer Service: </a:t>
            </a:r>
            <a:r>
              <a:rPr lang="en-US" dirty="0"/>
              <a:t>The CCN will allow VA staff to directly manage Veteran touchpoints for customer service while the TPAs will support VA staff and community provider inquiries. </a:t>
            </a:r>
          </a:p>
          <a:p>
            <a:r>
              <a:rPr lang="en-US" dirty="0"/>
              <a:t>• </a:t>
            </a:r>
            <a:r>
              <a:rPr lang="en-US" b="1" dirty="0"/>
              <a:t>Improved Accountability</a:t>
            </a:r>
            <a:r>
              <a:rPr lang="en-US" dirty="0"/>
              <a:t>: Performance will be measured at the local VAMC level to help ensure TPAs build provider networks that meet the needs of Veterans and VAMCs. The CCN will also enable the designation of high performing preferred providers by identifying providers that meet specific quality and performance metrics. </a:t>
            </a:r>
          </a:p>
          <a:p>
            <a:r>
              <a:rPr lang="en-US" dirty="0"/>
              <a:t>• </a:t>
            </a:r>
            <a:r>
              <a:rPr lang="en-US" b="1" dirty="0"/>
              <a:t>Improved Health Information Exchange: </a:t>
            </a:r>
            <a:r>
              <a:rPr lang="en-US" dirty="0"/>
              <a:t>The CCN will have direct health information sharing capability between VA and community providers to ensure proper care coordination. </a:t>
            </a:r>
          </a:p>
          <a:p>
            <a:r>
              <a:rPr lang="en-US" dirty="0"/>
              <a:t>• </a:t>
            </a:r>
            <a:r>
              <a:rPr lang="en-US" b="1" dirty="0"/>
              <a:t>Improved Referrals and Scheduling: </a:t>
            </a:r>
            <a:r>
              <a:rPr lang="en-US" dirty="0"/>
              <a:t>Under the new CCN, VA staff will refer Veterans directly to community providers and will directly schedule community care appointments for Veterans through the local VAMC. Veterans can also choose to schedule their own appointment with support from local VA staff. </a:t>
            </a:r>
          </a:p>
          <a:p>
            <a:r>
              <a:rPr lang="en-US" b="1" dirty="0"/>
              <a:t>Improved Provider Payments: </a:t>
            </a:r>
            <a:r>
              <a:rPr lang="en-US" dirty="0"/>
              <a:t>The TPAs will pay claims submitted by community providers within the network they administer and the TPAs will send invoices directly to VA for reimbursement. </a:t>
            </a:r>
          </a:p>
          <a:p>
            <a:endParaRPr lang="en-US" dirty="0"/>
          </a:p>
          <a:p>
            <a:endParaRPr lang="en-US" dirty="0"/>
          </a:p>
        </p:txBody>
      </p:sp>
      <p:sp>
        <p:nvSpPr>
          <p:cNvPr id="4" name="Slide Number Placeholder 3"/>
          <p:cNvSpPr>
            <a:spLocks noGrp="1"/>
          </p:cNvSpPr>
          <p:nvPr>
            <p:ph type="sldNum" sz="quarter" idx="5"/>
          </p:nvPr>
        </p:nvSpPr>
        <p:spPr/>
        <p:txBody>
          <a:bodyPr/>
          <a:lstStyle/>
          <a:p>
            <a:fld id="{3850ECA4-80A7-4003-96EC-A2E24509F11D}" type="slidenum">
              <a:rPr lang="en-US" smtClean="0"/>
              <a:t>8</a:t>
            </a:fld>
            <a:endParaRPr lang="en-US" dirty="0"/>
          </a:p>
        </p:txBody>
      </p:sp>
    </p:spTree>
    <p:extLst>
      <p:ext uri="{BB962C8B-B14F-4D97-AF65-F5344CB8AC3E}">
        <p14:creationId xmlns:p14="http://schemas.microsoft.com/office/powerpoint/2010/main" val="3922249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50ECA4-80A7-4003-96EC-A2E24509F11D}" type="slidenum">
              <a:rPr lang="en-US" smtClean="0"/>
              <a:t>9</a:t>
            </a:fld>
            <a:endParaRPr lang="en-US" dirty="0"/>
          </a:p>
        </p:txBody>
      </p:sp>
    </p:spTree>
    <p:extLst>
      <p:ext uri="{BB962C8B-B14F-4D97-AF65-F5344CB8AC3E}">
        <p14:creationId xmlns:p14="http://schemas.microsoft.com/office/powerpoint/2010/main" val="3211136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E08730-71ED-4855-BB28-9AC5D2D2CE86}"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6934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E08730-71ED-4855-BB28-9AC5D2D2CE86}" type="slidenum">
              <a:rPr lang="en-US" smtClean="0"/>
              <a:t>‹#›</a:t>
            </a:fld>
            <a:endParaRPr lang="en-US" dirty="0"/>
          </a:p>
        </p:txBody>
      </p:sp>
    </p:spTree>
    <p:extLst>
      <p:ext uri="{BB962C8B-B14F-4D97-AF65-F5344CB8AC3E}">
        <p14:creationId xmlns:p14="http://schemas.microsoft.com/office/powerpoint/2010/main" val="184189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E08730-71ED-4855-BB28-9AC5D2D2CE86}" type="slidenum">
              <a:rPr lang="en-US" smtClean="0"/>
              <a:t>‹#›</a:t>
            </a:fld>
            <a:endParaRPr lang="en-US" dirty="0"/>
          </a:p>
        </p:txBody>
      </p:sp>
    </p:spTree>
    <p:extLst>
      <p:ext uri="{BB962C8B-B14F-4D97-AF65-F5344CB8AC3E}">
        <p14:creationId xmlns:p14="http://schemas.microsoft.com/office/powerpoint/2010/main" val="414622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E08730-71ED-4855-BB28-9AC5D2D2CE86}" type="slidenum">
              <a:rPr lang="en-US" smtClean="0"/>
              <a:t>‹#›</a:t>
            </a:fld>
            <a:endParaRPr lang="en-US" dirty="0"/>
          </a:p>
        </p:txBody>
      </p:sp>
    </p:spTree>
    <p:extLst>
      <p:ext uri="{BB962C8B-B14F-4D97-AF65-F5344CB8AC3E}">
        <p14:creationId xmlns:p14="http://schemas.microsoft.com/office/powerpoint/2010/main" val="277388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E08730-71ED-4855-BB28-9AC5D2D2CE86}"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974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E08730-71ED-4855-BB28-9AC5D2D2CE86}" type="slidenum">
              <a:rPr lang="en-US" smtClean="0"/>
              <a:t>‹#›</a:t>
            </a:fld>
            <a:endParaRPr lang="en-US" dirty="0"/>
          </a:p>
        </p:txBody>
      </p:sp>
    </p:spTree>
    <p:extLst>
      <p:ext uri="{BB962C8B-B14F-4D97-AF65-F5344CB8AC3E}">
        <p14:creationId xmlns:p14="http://schemas.microsoft.com/office/powerpoint/2010/main" val="3584021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CE08730-71ED-4855-BB28-9AC5D2D2CE86}" type="slidenum">
              <a:rPr lang="en-US" smtClean="0"/>
              <a:t>‹#›</a:t>
            </a:fld>
            <a:endParaRPr lang="en-US" dirty="0"/>
          </a:p>
        </p:txBody>
      </p:sp>
    </p:spTree>
    <p:extLst>
      <p:ext uri="{BB962C8B-B14F-4D97-AF65-F5344CB8AC3E}">
        <p14:creationId xmlns:p14="http://schemas.microsoft.com/office/powerpoint/2010/main" val="4183824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CE08730-71ED-4855-BB28-9AC5D2D2CE86}" type="slidenum">
              <a:rPr lang="en-US" smtClean="0"/>
              <a:t>‹#›</a:t>
            </a:fld>
            <a:endParaRPr lang="en-US" dirty="0"/>
          </a:p>
        </p:txBody>
      </p:sp>
    </p:spTree>
    <p:extLst>
      <p:ext uri="{BB962C8B-B14F-4D97-AF65-F5344CB8AC3E}">
        <p14:creationId xmlns:p14="http://schemas.microsoft.com/office/powerpoint/2010/main" val="3822213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5CE08730-71ED-4855-BB28-9AC5D2D2CE86}" type="slidenum">
              <a:rPr lang="en-US" smtClean="0"/>
              <a:t>‹#›</a:t>
            </a:fld>
            <a:endParaRPr lang="en-US" dirty="0"/>
          </a:p>
        </p:txBody>
      </p:sp>
    </p:spTree>
    <p:extLst>
      <p:ext uri="{BB962C8B-B14F-4D97-AF65-F5344CB8AC3E}">
        <p14:creationId xmlns:p14="http://schemas.microsoft.com/office/powerpoint/2010/main" val="84276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C65E7EA-1A26-4DB7-B4A6-F6609B99B298}" type="datetimeFigureOut">
              <a:rPr lang="en-US" smtClean="0"/>
              <a:t>4/14/2019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CE08730-71ED-4855-BB28-9AC5D2D2CE86}" type="slidenum">
              <a:rPr lang="en-US" smtClean="0"/>
              <a:t>‹#›</a:t>
            </a:fld>
            <a:endParaRPr lang="en-US" dirty="0"/>
          </a:p>
        </p:txBody>
      </p:sp>
    </p:spTree>
    <p:extLst>
      <p:ext uri="{BB962C8B-B14F-4D97-AF65-F5344CB8AC3E}">
        <p14:creationId xmlns:p14="http://schemas.microsoft.com/office/powerpoint/2010/main" val="1806070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C65E7EA-1A26-4DB7-B4A6-F6609B99B298}" type="datetimeFigureOut">
              <a:rPr lang="en-US" smtClean="0"/>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E08730-71ED-4855-BB28-9AC5D2D2CE86}" type="slidenum">
              <a:rPr lang="en-US" smtClean="0"/>
              <a:t>‹#›</a:t>
            </a:fld>
            <a:endParaRPr lang="en-US" dirty="0"/>
          </a:p>
        </p:txBody>
      </p:sp>
    </p:spTree>
    <p:extLst>
      <p:ext uri="{BB962C8B-B14F-4D97-AF65-F5344CB8AC3E}">
        <p14:creationId xmlns:p14="http://schemas.microsoft.com/office/powerpoint/2010/main" val="37109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C65E7EA-1A26-4DB7-B4A6-F6609B99B298}" type="datetimeFigureOut">
              <a:rPr lang="en-US" smtClean="0"/>
              <a:t>4/14/2019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CE08730-71ED-4855-BB28-9AC5D2D2CE86}"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9828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mailto:vhapor-mhdspc@va.gov" TargetMode="External"/><Relationship Id="rId7" Type="http://schemas.openxmlformats.org/officeDocument/2006/relationships/hyperlink" Target="mailto:kelly.souder@va.gov"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mailto:pugsuicidepreventionteam@va.gov" TargetMode="External"/><Relationship Id="rId5" Type="http://schemas.openxmlformats.org/officeDocument/2006/relationships/hyperlink" Target="mailto:wcospcteam@va.gov" TargetMode="External"/><Relationship Id="rId4" Type="http://schemas.openxmlformats.org/officeDocument/2006/relationships/hyperlink" Target="mailto:kurt.rossbach@va.gov"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Margaux.Macchiaverna@v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ohn.Mendoza3@v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0838DA7-0C14-4833-92BD-978D26B31147}"/>
              </a:ext>
            </a:extLst>
          </p:cNvPr>
          <p:cNvPicPr>
            <a:picLocks noChangeAspect="1"/>
          </p:cNvPicPr>
          <p:nvPr/>
        </p:nvPicPr>
        <p:blipFill>
          <a:blip r:embed="rId3"/>
          <a:stretch>
            <a:fillRect/>
          </a:stretch>
        </p:blipFill>
        <p:spPr>
          <a:xfrm>
            <a:off x="69136" y="34315"/>
            <a:ext cx="5580549" cy="6100573"/>
          </a:xfrm>
          <a:prstGeom prst="rect">
            <a:avLst/>
          </a:prstGeom>
          <a:ln>
            <a:noFill/>
          </a:ln>
          <a:effectLst>
            <a:outerShdw blurRad="292100" dist="139700" dir="2700000" algn="tl" rotWithShape="0">
              <a:srgbClr val="333333">
                <a:alpha val="65000"/>
              </a:srgbClr>
            </a:outerShdw>
          </a:effectLst>
        </p:spPr>
      </p:pic>
      <p:pic>
        <p:nvPicPr>
          <p:cNvPr id="2" name="Picture 1">
            <a:extLst>
              <a:ext uri="{FF2B5EF4-FFF2-40B4-BE49-F238E27FC236}">
                <a16:creationId xmlns:a16="http://schemas.microsoft.com/office/drawing/2014/main" id="{D9233320-7CCE-449C-81C1-16C91EE9014A}"/>
              </a:ext>
            </a:extLst>
          </p:cNvPr>
          <p:cNvPicPr>
            <a:picLocks noChangeAspect="1"/>
          </p:cNvPicPr>
          <p:nvPr/>
        </p:nvPicPr>
        <p:blipFill>
          <a:blip r:embed="rId4"/>
          <a:stretch>
            <a:fillRect/>
          </a:stretch>
        </p:blipFill>
        <p:spPr>
          <a:xfrm>
            <a:off x="4759779" y="498199"/>
            <a:ext cx="7168243" cy="6297335"/>
          </a:xfrm>
          <a:prstGeom prst="rect">
            <a:avLst/>
          </a:prstGeom>
          <a:ln>
            <a:noFill/>
          </a:ln>
          <a:effectLst>
            <a:outerShdw blurRad="292100" dist="139700" dir="2700000" algn="tl" rotWithShape="0">
              <a:srgbClr val="333333">
                <a:alpha val="65000"/>
              </a:srgbClr>
            </a:outerShdw>
          </a:effectLst>
        </p:spPr>
      </p:pic>
      <p:pic>
        <p:nvPicPr>
          <p:cNvPr id="5" name="Picture 4">
            <a:extLst>
              <a:ext uri="{FF2B5EF4-FFF2-40B4-BE49-F238E27FC236}">
                <a16:creationId xmlns:a16="http://schemas.microsoft.com/office/drawing/2014/main" id="{E76E7159-1619-4CE6-89A3-7C006D9B61B3}"/>
              </a:ext>
            </a:extLst>
          </p:cNvPr>
          <p:cNvPicPr>
            <a:picLocks noChangeAspect="1"/>
          </p:cNvPicPr>
          <p:nvPr/>
        </p:nvPicPr>
        <p:blipFill>
          <a:blip r:embed="rId5"/>
          <a:stretch>
            <a:fillRect/>
          </a:stretch>
        </p:blipFill>
        <p:spPr>
          <a:xfrm>
            <a:off x="474078" y="4428643"/>
            <a:ext cx="2503672" cy="1392492"/>
          </a:xfrm>
          <a:prstGeom prst="rect">
            <a:avLst/>
          </a:prstGeom>
        </p:spPr>
      </p:pic>
      <p:sp>
        <p:nvSpPr>
          <p:cNvPr id="6" name="Oval 5">
            <a:extLst>
              <a:ext uri="{FF2B5EF4-FFF2-40B4-BE49-F238E27FC236}">
                <a16:creationId xmlns:a16="http://schemas.microsoft.com/office/drawing/2014/main" id="{24C3069D-1433-4A37-AF4F-F11708748E85}"/>
              </a:ext>
            </a:extLst>
          </p:cNvPr>
          <p:cNvSpPr>
            <a:spLocks noChangeAspect="1"/>
          </p:cNvSpPr>
          <p:nvPr/>
        </p:nvSpPr>
        <p:spPr>
          <a:xfrm>
            <a:off x="6796983" y="2734046"/>
            <a:ext cx="102771" cy="102771"/>
          </a:xfrm>
          <a:prstGeom prst="ellipse">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1E0067E9-C15F-4BEA-9A52-7AB52A8DCAFB}"/>
              </a:ext>
            </a:extLst>
          </p:cNvPr>
          <p:cNvSpPr txBox="1"/>
          <p:nvPr/>
        </p:nvSpPr>
        <p:spPr>
          <a:xfrm>
            <a:off x="6825557" y="2693098"/>
            <a:ext cx="2955472" cy="184666"/>
          </a:xfrm>
          <a:prstGeom prst="rect">
            <a:avLst/>
          </a:prstGeom>
          <a:noFill/>
        </p:spPr>
        <p:txBody>
          <a:bodyPr wrap="square" rtlCol="0">
            <a:spAutoFit/>
          </a:bodyPr>
          <a:lstStyle/>
          <a:p>
            <a:r>
              <a:rPr lang="en-US" sz="600" b="1" dirty="0">
                <a:latin typeface="Arial Rounded MT Bold" panose="020F0704030504030204" pitchFamily="34" charset="0"/>
                <a:cs typeface="Aharoni" panose="02010803020104030203" pitchFamily="2" charset="-79"/>
              </a:rPr>
              <a:t>VISN 20 Office</a:t>
            </a:r>
          </a:p>
        </p:txBody>
      </p:sp>
      <p:sp>
        <p:nvSpPr>
          <p:cNvPr id="8" name="TextBox 7">
            <a:extLst>
              <a:ext uri="{FF2B5EF4-FFF2-40B4-BE49-F238E27FC236}">
                <a16:creationId xmlns:a16="http://schemas.microsoft.com/office/drawing/2014/main" id="{37C5C6D3-5CEA-404A-BB00-9B4817D37370}"/>
              </a:ext>
            </a:extLst>
          </p:cNvPr>
          <p:cNvSpPr txBox="1"/>
          <p:nvPr/>
        </p:nvSpPr>
        <p:spPr>
          <a:xfrm>
            <a:off x="5678715" y="11667"/>
            <a:ext cx="6102055" cy="523220"/>
          </a:xfrm>
          <a:prstGeom prst="rect">
            <a:avLst/>
          </a:prstGeom>
          <a:noFill/>
        </p:spPr>
        <p:txBody>
          <a:bodyPr wrap="none" rtlCol="0">
            <a:spAutoFit/>
          </a:bodyPr>
          <a:lstStyle/>
          <a:p>
            <a:r>
              <a:rPr lang="en-US" sz="2800" b="1" u="sng" dirty="0"/>
              <a:t>Veterans Integrated Service Network 20</a:t>
            </a:r>
          </a:p>
        </p:txBody>
      </p:sp>
    </p:spTree>
    <p:extLst>
      <p:ext uri="{BB962C8B-B14F-4D97-AF65-F5344CB8AC3E}">
        <p14:creationId xmlns:p14="http://schemas.microsoft.com/office/powerpoint/2010/main" val="4073673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A0ED7C-2906-4AF2-9E58-965851AD1DF5}"/>
              </a:ext>
            </a:extLst>
          </p:cNvPr>
          <p:cNvSpPr txBox="1">
            <a:spLocks/>
          </p:cNvSpPr>
          <p:nvPr/>
        </p:nvSpPr>
        <p:spPr>
          <a:xfrm>
            <a:off x="404949" y="274320"/>
            <a:ext cx="11103428" cy="6008914"/>
          </a:xfrm>
          <a:prstGeom prst="rect">
            <a:avLst/>
          </a:prstGeom>
        </p:spPr>
        <p:txBody>
          <a:bodyPr>
            <a:normAutofit fontScale="77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800" b="1" u="sng" dirty="0"/>
              <a:t>SUICIDE PREVENTION COORDINATORS</a:t>
            </a:r>
          </a:p>
          <a:p>
            <a:r>
              <a:rPr lang="en-US" sz="2800" b="1" dirty="0"/>
              <a:t>Moghadam, Monireh</a:t>
            </a:r>
          </a:p>
          <a:p>
            <a:pPr>
              <a:spcBef>
                <a:spcPts val="0"/>
              </a:spcBef>
              <a:spcAft>
                <a:spcPts val="0"/>
              </a:spcAft>
            </a:pPr>
            <a:r>
              <a:rPr lang="en-US" sz="2800" dirty="0"/>
              <a:t>3710 SW U.S. Veterans Hospital Road</a:t>
            </a:r>
            <a:br>
              <a:rPr lang="en-US" sz="2800" dirty="0"/>
            </a:br>
            <a:r>
              <a:rPr lang="en-US" sz="2800" dirty="0"/>
              <a:t>Portland, OR 97239 P: 503-402-2857 F: 503-402-2830 </a:t>
            </a:r>
            <a:r>
              <a:rPr lang="en-US" sz="2800" dirty="0">
                <a:hlinkClick r:id="rId3"/>
              </a:rPr>
              <a:t>vhapor-mhdspc@va.gov</a:t>
            </a:r>
            <a:r>
              <a:rPr lang="en-US" sz="2800" dirty="0"/>
              <a:t> </a:t>
            </a:r>
          </a:p>
          <a:p>
            <a:r>
              <a:rPr lang="en-US" sz="2800" b="1" dirty="0"/>
              <a:t>Rossbach, Kurt</a:t>
            </a:r>
          </a:p>
          <a:p>
            <a:pPr>
              <a:spcBef>
                <a:spcPts val="0"/>
              </a:spcBef>
            </a:pPr>
            <a:r>
              <a:rPr lang="en-US" sz="2800" dirty="0"/>
              <a:t>913 NW Garden Valley Blvd.</a:t>
            </a:r>
            <a:br>
              <a:rPr lang="en-US" sz="2800" dirty="0"/>
            </a:br>
            <a:r>
              <a:rPr lang="en-US" sz="2800" dirty="0"/>
              <a:t>Roseburg, OR 97471-6513 P: 541-440-1000 x40322 F: 541-677-3010 </a:t>
            </a:r>
            <a:r>
              <a:rPr lang="en-US" sz="2800" dirty="0">
                <a:hlinkClick r:id="rId4"/>
              </a:rPr>
              <a:t>kurt.rossbach@va.gov</a:t>
            </a:r>
            <a:r>
              <a:rPr lang="en-US" sz="2800" dirty="0"/>
              <a:t> </a:t>
            </a:r>
          </a:p>
          <a:p>
            <a:r>
              <a:rPr lang="en-US" sz="2800" b="1" dirty="0"/>
              <a:t>Barnes, Kendra</a:t>
            </a:r>
          </a:p>
          <a:p>
            <a:pPr>
              <a:spcBef>
                <a:spcPts val="0"/>
              </a:spcBef>
            </a:pPr>
            <a:r>
              <a:rPr lang="en-US" sz="2800" dirty="0"/>
              <a:t>8495 Crater Lake Hwy.</a:t>
            </a:r>
            <a:br>
              <a:rPr lang="en-US" sz="2800" dirty="0"/>
            </a:br>
            <a:r>
              <a:rPr lang="en-US" sz="2800" dirty="0"/>
              <a:t>White City, OR 97503 P: 541-826-2111 x3943 F: 541-830-3516 </a:t>
            </a:r>
            <a:r>
              <a:rPr lang="en-US" sz="2800" dirty="0">
                <a:hlinkClick r:id="rId5"/>
              </a:rPr>
              <a:t>wcospcteam@va.gov</a:t>
            </a:r>
            <a:r>
              <a:rPr lang="en-US" sz="2800" dirty="0"/>
              <a:t> </a:t>
            </a:r>
          </a:p>
          <a:p>
            <a:r>
              <a:rPr lang="en-US" sz="2800" b="1" dirty="0"/>
              <a:t>Wojcik, Rafal</a:t>
            </a:r>
          </a:p>
          <a:p>
            <a:pPr>
              <a:spcBef>
                <a:spcPts val="0"/>
              </a:spcBef>
            </a:pPr>
            <a:r>
              <a:rPr lang="en-US" sz="2800" dirty="0"/>
              <a:t>1660 S. Columbian Way</a:t>
            </a:r>
            <a:br>
              <a:rPr lang="en-US" sz="2800" dirty="0"/>
            </a:br>
            <a:r>
              <a:rPr lang="en-US" sz="2800" dirty="0"/>
              <a:t>Seattle, WA 98108-1597 P: 206-277-4965 F: 253-589-4067 </a:t>
            </a:r>
            <a:r>
              <a:rPr lang="en-US" sz="2800" dirty="0">
                <a:hlinkClick r:id="rId6"/>
              </a:rPr>
              <a:t>pugsuicidepreventionteam@va.gov</a:t>
            </a:r>
            <a:r>
              <a:rPr lang="en-US" sz="2800" dirty="0"/>
              <a:t> </a:t>
            </a:r>
          </a:p>
          <a:p>
            <a:r>
              <a:rPr lang="en-US" sz="2800" b="1" dirty="0"/>
              <a:t>Souder, Kelly</a:t>
            </a:r>
          </a:p>
          <a:p>
            <a:pPr>
              <a:spcBef>
                <a:spcPts val="0"/>
              </a:spcBef>
            </a:pPr>
            <a:r>
              <a:rPr lang="en-US" sz="2800" dirty="0"/>
              <a:t>4815 N. Assembly Street</a:t>
            </a:r>
            <a:br>
              <a:rPr lang="en-US" sz="2800" dirty="0"/>
            </a:br>
            <a:r>
              <a:rPr lang="en-US" sz="2800" dirty="0"/>
              <a:t>Spokane, WA 99205 P: 509-434-7288 F: 509-434-7113 </a:t>
            </a:r>
            <a:r>
              <a:rPr lang="en-US" sz="2800" dirty="0">
                <a:hlinkClick r:id="rId7"/>
              </a:rPr>
              <a:t>kelly.souder@va.gov</a:t>
            </a:r>
            <a:r>
              <a:rPr lang="en-US" sz="2800" dirty="0"/>
              <a:t> </a:t>
            </a:r>
          </a:p>
          <a:p>
            <a:r>
              <a:rPr lang="en-US" sz="2800" b="1" dirty="0"/>
              <a:t>Veverka, Celena</a:t>
            </a:r>
          </a:p>
          <a:p>
            <a:pPr>
              <a:spcBef>
                <a:spcPts val="0"/>
              </a:spcBef>
            </a:pPr>
            <a:r>
              <a:rPr lang="en-US" sz="2800" dirty="0"/>
              <a:t>77 Wainwright Drive</a:t>
            </a:r>
            <a:br>
              <a:rPr lang="en-US" sz="2800" dirty="0"/>
            </a:br>
            <a:r>
              <a:rPr lang="en-US" sz="2800" dirty="0"/>
              <a:t>Walla Walla, WA 99362 P: 509-525-5200 x26969 F: 509-526-6236 celena.veverka@va.gov;</a:t>
            </a:r>
          </a:p>
          <a:p>
            <a:endParaRPr lang="en-US" sz="2800" dirty="0"/>
          </a:p>
          <a:p>
            <a:pPr marL="400050"/>
            <a:endParaRPr lang="en-US" altLang="en-US" sz="2800" dirty="0">
              <a:ea typeface="Georgia" charset="0"/>
            </a:endParaRPr>
          </a:p>
        </p:txBody>
      </p:sp>
    </p:spTree>
    <p:extLst>
      <p:ext uri="{BB962C8B-B14F-4D97-AF65-F5344CB8AC3E}">
        <p14:creationId xmlns:p14="http://schemas.microsoft.com/office/powerpoint/2010/main" val="287880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84E20-5A18-464B-BE6F-EFBF82518C2B}"/>
              </a:ext>
            </a:extLst>
          </p:cNvPr>
          <p:cNvSpPr>
            <a:spLocks noGrp="1"/>
          </p:cNvSpPr>
          <p:nvPr>
            <p:ph type="title"/>
          </p:nvPr>
        </p:nvSpPr>
        <p:spPr/>
        <p:txBody>
          <a:bodyPr/>
          <a:lstStyle/>
          <a:p>
            <a:pPr algn="ctr"/>
            <a:r>
              <a:rPr lang="en-US" dirty="0"/>
              <a:t>Q&amp;A</a:t>
            </a:r>
          </a:p>
        </p:txBody>
      </p:sp>
      <p:sp>
        <p:nvSpPr>
          <p:cNvPr id="3" name="Content Placeholder 2">
            <a:extLst>
              <a:ext uri="{FF2B5EF4-FFF2-40B4-BE49-F238E27FC236}">
                <a16:creationId xmlns:a16="http://schemas.microsoft.com/office/drawing/2014/main" id="{72B3A8A8-67EE-4147-8CFD-A9F1E2AE1289}"/>
              </a:ext>
            </a:extLst>
          </p:cNvPr>
          <p:cNvSpPr>
            <a:spLocks noGrp="1"/>
          </p:cNvSpPr>
          <p:nvPr>
            <p:ph idx="1"/>
          </p:nvPr>
        </p:nvSpPr>
        <p:spPr/>
        <p:txBody>
          <a:bodyPr>
            <a:normAutofit fontScale="77500" lnSpcReduction="20000"/>
          </a:bodyPr>
          <a:lstStyle/>
          <a:p>
            <a:pPr marL="0" indent="0" algn="ctr">
              <a:buNone/>
            </a:pPr>
            <a:r>
              <a:rPr lang="en-US" sz="3100" dirty="0"/>
              <a:t>CONTACTS</a:t>
            </a:r>
          </a:p>
          <a:p>
            <a:pPr marL="0" indent="0" algn="ctr">
              <a:buNone/>
            </a:pPr>
            <a:endParaRPr lang="en-US" sz="3100" dirty="0"/>
          </a:p>
          <a:p>
            <a:pPr marL="0" indent="0" algn="ctr">
              <a:buNone/>
            </a:pPr>
            <a:r>
              <a:rPr lang="en-US" sz="3100" dirty="0"/>
              <a:t>Margaux Macchiaverna, VISN20 Strategic Planner</a:t>
            </a:r>
          </a:p>
          <a:p>
            <a:pPr marL="0" indent="0" algn="ctr">
              <a:buNone/>
            </a:pPr>
            <a:r>
              <a:rPr lang="en-US" sz="3100" dirty="0">
                <a:hlinkClick r:id="rId3"/>
              </a:rPr>
              <a:t>Margaux.Macchiaverna@va.gov</a:t>
            </a:r>
            <a:endParaRPr lang="en-US" sz="3100" dirty="0"/>
          </a:p>
          <a:p>
            <a:pPr marL="0" indent="0" algn="ctr">
              <a:buNone/>
            </a:pPr>
            <a:r>
              <a:rPr lang="en-US" sz="3100" dirty="0"/>
              <a:t>360-567-4684</a:t>
            </a:r>
          </a:p>
          <a:p>
            <a:pPr marL="0" indent="0" algn="ctr">
              <a:buNone/>
            </a:pPr>
            <a:endParaRPr lang="en-US" sz="3100" dirty="0"/>
          </a:p>
          <a:p>
            <a:pPr marL="0" indent="0" algn="ctr">
              <a:buNone/>
            </a:pPr>
            <a:r>
              <a:rPr lang="en-US" sz="3100" dirty="0"/>
              <a:t>John Mendoza, VISN 20 Deputy Network Director</a:t>
            </a:r>
          </a:p>
          <a:p>
            <a:pPr marL="0" indent="0" algn="ctr">
              <a:buNone/>
            </a:pPr>
            <a:r>
              <a:rPr lang="en-US" sz="3100" dirty="0">
                <a:hlinkClick r:id="rId4"/>
              </a:rPr>
              <a:t>John.Mendoza3@va.gov</a:t>
            </a:r>
            <a:endParaRPr lang="en-US" sz="3100" dirty="0"/>
          </a:p>
          <a:p>
            <a:pPr marL="0" indent="0" algn="ctr">
              <a:buNone/>
            </a:pPr>
            <a:r>
              <a:rPr lang="en-US" sz="3100" dirty="0"/>
              <a:t>360-619-5929</a:t>
            </a:r>
          </a:p>
          <a:p>
            <a:endParaRPr lang="en-US" dirty="0"/>
          </a:p>
        </p:txBody>
      </p:sp>
    </p:spTree>
    <p:extLst>
      <p:ext uri="{BB962C8B-B14F-4D97-AF65-F5344CB8AC3E}">
        <p14:creationId xmlns:p14="http://schemas.microsoft.com/office/powerpoint/2010/main" val="2449596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5940B2B-6007-40AA-9727-7E1AB55A8829}" type="slidenum">
              <a:rPr lang="en-US" smtClean="0"/>
              <a:pPr/>
              <a:t>2</a:t>
            </a:fld>
            <a:endParaRPr lang="en-US" dirty="0"/>
          </a:p>
        </p:txBody>
      </p:sp>
      <p:sp>
        <p:nvSpPr>
          <p:cNvPr id="2" name="Title 1"/>
          <p:cNvSpPr>
            <a:spLocks noGrp="1"/>
          </p:cNvSpPr>
          <p:nvPr>
            <p:ph type="title" idx="4294967295"/>
          </p:nvPr>
        </p:nvSpPr>
        <p:spPr>
          <a:xfrm>
            <a:off x="762000" y="539997"/>
            <a:ext cx="10668000" cy="6102350"/>
          </a:xfrm>
        </p:spPr>
        <p:txBody>
          <a:bodyPr>
            <a:normAutofit fontScale="90000"/>
          </a:bodyPr>
          <a:lstStyle/>
          <a:p>
            <a:pPr algn="ctr"/>
            <a:r>
              <a:rPr lang="en-US" dirty="0"/>
              <a:t>  </a:t>
            </a:r>
            <a:br>
              <a:rPr lang="en-US" dirty="0"/>
            </a:br>
            <a:r>
              <a:rPr lang="en-US" sz="4900" b="1" u="sng" dirty="0"/>
              <a:t>VISN 20 Footprint </a:t>
            </a:r>
            <a:r>
              <a:rPr lang="en-US" dirty="0"/>
              <a:t/>
            </a:r>
            <a:br>
              <a:rPr lang="en-US" dirty="0"/>
            </a:br>
            <a:r>
              <a:rPr lang="en-US" sz="3600" dirty="0"/>
              <a:t>8 VA Health Care Systems Serving</a:t>
            </a:r>
            <a:br>
              <a:rPr lang="en-US" sz="3600" dirty="0"/>
            </a:br>
            <a:r>
              <a:rPr lang="en-US" sz="3600" dirty="0"/>
              <a:t> 200 tribes in Alaska and</a:t>
            </a:r>
            <a:br>
              <a:rPr lang="en-US" sz="3600" dirty="0"/>
            </a:br>
            <a:r>
              <a:rPr lang="en-US" sz="3600" dirty="0"/>
              <a:t>43 tribes in Idaho, Oregon, &amp; Washington</a:t>
            </a:r>
            <a:br>
              <a:rPr lang="en-US" sz="3600" dirty="0"/>
            </a:br>
            <a:r>
              <a:rPr lang="en-US" sz="3600" dirty="0"/>
              <a:t/>
            </a:r>
            <a:br>
              <a:rPr lang="en-US" sz="3600" dirty="0"/>
            </a:br>
            <a:r>
              <a:rPr lang="en-US" sz="3600" dirty="0"/>
              <a:t>26 Reimbursement Agreements in Alaska</a:t>
            </a:r>
            <a:br>
              <a:rPr lang="en-US" sz="3600" dirty="0"/>
            </a:br>
            <a:r>
              <a:rPr lang="en-US" sz="3600" dirty="0"/>
              <a:t>totaling $32M disbursed and 1869 Unique Veterans</a:t>
            </a:r>
            <a:br>
              <a:rPr lang="en-US" sz="3600" dirty="0"/>
            </a:br>
            <a:r>
              <a:rPr lang="en-US" sz="3600" dirty="0"/>
              <a:t/>
            </a:r>
            <a:br>
              <a:rPr lang="en-US" sz="3600" dirty="0"/>
            </a:br>
            <a:r>
              <a:rPr lang="en-US" sz="3600" dirty="0"/>
              <a:t>20 Reimbursement Agreements in Idaho, Oregon, &amp; Washington totaling $1.4M disbursed and 321 Unique Veterans</a:t>
            </a:r>
            <a:br>
              <a:rPr lang="en-US" sz="3600" dirty="0"/>
            </a:br>
            <a:r>
              <a:rPr lang="en-US" sz="3600" dirty="0"/>
              <a:t/>
            </a:r>
            <a:br>
              <a:rPr lang="en-US" sz="3600" dirty="0"/>
            </a:br>
            <a:r>
              <a:rPr lang="en-US" sz="3600" dirty="0"/>
              <a:t>2 MOUs for sweat lodges in Walla Walla and American Lake</a:t>
            </a:r>
            <a:br>
              <a:rPr lang="en-US" sz="3600" dirty="0"/>
            </a:br>
            <a:r>
              <a:rPr lang="en-US" sz="3600" dirty="0"/>
              <a:t>1 MOU for Biomedical services for 2 IHS clinics in Oregon</a:t>
            </a:r>
            <a:br>
              <a:rPr lang="en-US" sz="3600" dirty="0"/>
            </a:br>
            <a:r>
              <a:rPr lang="en-US" sz="3600" dirty="0"/>
              <a:t>Yakama Nation and VA Annual Camp Chaparral</a:t>
            </a:r>
            <a:r>
              <a:rPr lang="en-US" dirty="0"/>
              <a:t/>
            </a:r>
            <a:br>
              <a:rPr lang="en-US" dirty="0"/>
            </a:br>
            <a:endParaRPr lang="en-US" dirty="0"/>
          </a:p>
        </p:txBody>
      </p:sp>
    </p:spTree>
    <p:extLst>
      <p:ext uri="{BB962C8B-B14F-4D97-AF65-F5344CB8AC3E}">
        <p14:creationId xmlns:p14="http://schemas.microsoft.com/office/powerpoint/2010/main" val="429323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C64C0F6-8728-4490-965F-D87A81335462}"/>
              </a:ext>
            </a:extLst>
          </p:cNvPr>
          <p:cNvSpPr txBox="1"/>
          <p:nvPr/>
        </p:nvSpPr>
        <p:spPr>
          <a:xfrm>
            <a:off x="287383" y="718456"/>
            <a:ext cx="11482251" cy="4524315"/>
          </a:xfrm>
          <a:prstGeom prst="rect">
            <a:avLst/>
          </a:prstGeom>
          <a:noFill/>
        </p:spPr>
        <p:txBody>
          <a:bodyPr wrap="square" rtlCol="0">
            <a:spAutoFit/>
          </a:bodyPr>
          <a:lstStyle/>
          <a:p>
            <a:pPr algn="ctr"/>
            <a:r>
              <a:rPr lang="en-US" sz="4800" b="1" dirty="0"/>
              <a:t>VISN 20 Growth</a:t>
            </a:r>
          </a:p>
          <a:p>
            <a:pPr algn="ctr"/>
            <a:r>
              <a:rPr lang="en-US" sz="4000" dirty="0"/>
              <a:t>As of 2</a:t>
            </a:r>
            <a:r>
              <a:rPr lang="en-US" sz="4000" baseline="30000" dirty="0"/>
              <a:t>nd</a:t>
            </a:r>
            <a:r>
              <a:rPr lang="en-US" sz="4000" dirty="0"/>
              <a:t> Quarter FY19: 3% increase</a:t>
            </a:r>
          </a:p>
          <a:p>
            <a:pPr algn="ctr"/>
            <a:endParaRPr lang="en-US" sz="4000" dirty="0"/>
          </a:p>
          <a:p>
            <a:pPr algn="ctr"/>
            <a:r>
              <a:rPr lang="en-US" sz="4000" dirty="0"/>
              <a:t>Ranking 4</a:t>
            </a:r>
            <a:r>
              <a:rPr lang="en-US" sz="4000" baseline="30000" dirty="0"/>
              <a:t>th</a:t>
            </a:r>
            <a:r>
              <a:rPr lang="en-US" sz="4000" dirty="0"/>
              <a:t> in VHA </a:t>
            </a:r>
          </a:p>
          <a:p>
            <a:pPr algn="ctr"/>
            <a:r>
              <a:rPr lang="en-US" sz="4000" dirty="0"/>
              <a:t>compared to national average of 1.5%</a:t>
            </a:r>
          </a:p>
          <a:p>
            <a:pPr algn="ctr"/>
            <a:endParaRPr lang="en-US" sz="4000" dirty="0"/>
          </a:p>
          <a:p>
            <a:pPr algn="ctr"/>
            <a:r>
              <a:rPr lang="en-US" sz="4000" dirty="0"/>
              <a:t>Have ranked in the top 5 for the last 3 years</a:t>
            </a:r>
          </a:p>
        </p:txBody>
      </p:sp>
    </p:spTree>
    <p:extLst>
      <p:ext uri="{BB962C8B-B14F-4D97-AF65-F5344CB8AC3E}">
        <p14:creationId xmlns:p14="http://schemas.microsoft.com/office/powerpoint/2010/main" val="4018698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D0A784-2112-4640-BB83-A7C41FC7B103}"/>
              </a:ext>
            </a:extLst>
          </p:cNvPr>
          <p:cNvSpPr txBox="1"/>
          <p:nvPr/>
        </p:nvSpPr>
        <p:spPr>
          <a:xfrm>
            <a:off x="4635887" y="203200"/>
            <a:ext cx="2920222" cy="769441"/>
          </a:xfrm>
          <a:prstGeom prst="rect">
            <a:avLst/>
          </a:prstGeom>
          <a:noFill/>
        </p:spPr>
        <p:txBody>
          <a:bodyPr wrap="none" rtlCol="0">
            <a:spAutoFit/>
          </a:bodyPr>
          <a:lstStyle/>
          <a:p>
            <a:pPr algn="ctr"/>
            <a:r>
              <a:rPr lang="en-US" sz="4400" dirty="0"/>
              <a:t>WORKLOAD</a:t>
            </a:r>
          </a:p>
        </p:txBody>
      </p:sp>
      <p:pic>
        <p:nvPicPr>
          <p:cNvPr id="5" name="Picture 4">
            <a:extLst>
              <a:ext uri="{FF2B5EF4-FFF2-40B4-BE49-F238E27FC236}">
                <a16:creationId xmlns:a16="http://schemas.microsoft.com/office/drawing/2014/main" id="{5F6DAE6E-1C7F-4C99-B172-105003794AA0}"/>
              </a:ext>
            </a:extLst>
          </p:cNvPr>
          <p:cNvPicPr>
            <a:picLocks noChangeAspect="1"/>
          </p:cNvPicPr>
          <p:nvPr/>
        </p:nvPicPr>
        <p:blipFill rotWithShape="1">
          <a:blip r:embed="rId3"/>
          <a:srcRect r="21857"/>
          <a:stretch/>
        </p:blipFill>
        <p:spPr>
          <a:xfrm>
            <a:off x="291024" y="972630"/>
            <a:ext cx="5727034" cy="4368546"/>
          </a:xfrm>
          <a:prstGeom prst="rect">
            <a:avLst/>
          </a:prstGeom>
        </p:spPr>
      </p:pic>
      <p:pic>
        <p:nvPicPr>
          <p:cNvPr id="7" name="Picture 6">
            <a:extLst>
              <a:ext uri="{FF2B5EF4-FFF2-40B4-BE49-F238E27FC236}">
                <a16:creationId xmlns:a16="http://schemas.microsoft.com/office/drawing/2014/main" id="{C60F836D-7E1F-40BB-AD0A-7B57E9131DFB}"/>
              </a:ext>
            </a:extLst>
          </p:cNvPr>
          <p:cNvPicPr>
            <a:picLocks noChangeAspect="1"/>
          </p:cNvPicPr>
          <p:nvPr/>
        </p:nvPicPr>
        <p:blipFill rotWithShape="1">
          <a:blip r:embed="rId4"/>
          <a:srcRect r="21175"/>
          <a:stretch/>
        </p:blipFill>
        <p:spPr>
          <a:xfrm>
            <a:off x="6095995" y="2129170"/>
            <a:ext cx="5733170" cy="4601147"/>
          </a:xfrm>
          <a:prstGeom prst="rect">
            <a:avLst/>
          </a:prstGeom>
        </p:spPr>
      </p:pic>
    </p:spTree>
    <p:extLst>
      <p:ext uri="{BB962C8B-B14F-4D97-AF65-F5344CB8AC3E}">
        <p14:creationId xmlns:p14="http://schemas.microsoft.com/office/powerpoint/2010/main" val="2179501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D0A784-2112-4640-BB83-A7C41FC7B103}"/>
              </a:ext>
            </a:extLst>
          </p:cNvPr>
          <p:cNvSpPr txBox="1"/>
          <p:nvPr/>
        </p:nvSpPr>
        <p:spPr>
          <a:xfrm>
            <a:off x="2870471" y="202367"/>
            <a:ext cx="6451061" cy="769441"/>
          </a:xfrm>
          <a:prstGeom prst="rect">
            <a:avLst/>
          </a:prstGeom>
          <a:noFill/>
        </p:spPr>
        <p:txBody>
          <a:bodyPr wrap="none" rtlCol="0">
            <a:spAutoFit/>
          </a:bodyPr>
          <a:lstStyle/>
          <a:p>
            <a:pPr algn="ctr"/>
            <a:r>
              <a:rPr lang="en-US" sz="4400" dirty="0"/>
              <a:t>MISSION ACT 4 Main Pillars</a:t>
            </a:r>
          </a:p>
        </p:txBody>
      </p:sp>
      <p:graphicFrame>
        <p:nvGraphicFramePr>
          <p:cNvPr id="4" name="Diagram 3">
            <a:extLst>
              <a:ext uri="{FF2B5EF4-FFF2-40B4-BE49-F238E27FC236}">
                <a16:creationId xmlns:a16="http://schemas.microsoft.com/office/drawing/2014/main" id="{12077086-C71D-441F-A1F1-7E48E8FB96A3}"/>
              </a:ext>
            </a:extLst>
          </p:cNvPr>
          <p:cNvGraphicFramePr/>
          <p:nvPr>
            <p:extLst>
              <p:ext uri="{D42A27DB-BD31-4B8C-83A1-F6EECF244321}">
                <p14:modId xmlns:p14="http://schemas.microsoft.com/office/powerpoint/2010/main" val="3823896420"/>
              </p:ext>
            </p:extLst>
          </p:nvPr>
        </p:nvGraphicFramePr>
        <p:xfrm>
          <a:off x="243840" y="971808"/>
          <a:ext cx="1170432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6276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86E60BD-4454-408F-A70C-6CBE5467747E}"/>
              </a:ext>
            </a:extLst>
          </p:cNvPr>
          <p:cNvSpPr/>
          <p:nvPr/>
        </p:nvSpPr>
        <p:spPr>
          <a:xfrm>
            <a:off x="256903" y="483325"/>
            <a:ext cx="11678194" cy="5847755"/>
          </a:xfrm>
          <a:prstGeom prst="rect">
            <a:avLst/>
          </a:prstGeom>
        </p:spPr>
        <p:txBody>
          <a:bodyPr wrap="square">
            <a:spAutoFit/>
          </a:bodyPr>
          <a:lstStyle/>
          <a:p>
            <a:r>
              <a:rPr lang="en-US" sz="2400" dirty="0">
                <a:latin typeface="Calibri" panose="020F0502020204030204" pitchFamily="34" charset="0"/>
                <a:ea typeface="Calibri" panose="020F0502020204030204" pitchFamily="34" charset="0"/>
              </a:rPr>
              <a:t> </a:t>
            </a:r>
            <a:r>
              <a:rPr lang="en-US" sz="3200" dirty="0">
                <a:latin typeface="Calibri" panose="020F0502020204030204" pitchFamily="34" charset="0"/>
                <a:ea typeface="Calibri" panose="020F0502020204030204" pitchFamily="34" charset="0"/>
              </a:rPr>
              <a:t>Under the MISSION Act</a:t>
            </a:r>
            <a:r>
              <a:rPr lang="en-US" sz="2400" dirty="0">
                <a:latin typeface="Calibri" panose="020F0502020204030204" pitchFamily="34" charset="0"/>
                <a:ea typeface="Calibri" panose="020F0502020204030204" pitchFamily="34" charset="0"/>
              </a:rPr>
              <a:t>, </a:t>
            </a:r>
            <a:r>
              <a:rPr lang="en-US" sz="2400" b="1" u="sng" dirty="0">
                <a:latin typeface="Calibri" panose="020F0502020204030204" pitchFamily="34" charset="0"/>
                <a:ea typeface="Calibri" panose="020F0502020204030204" pitchFamily="34" charset="0"/>
              </a:rPr>
              <a:t>eligibility criteria for community care:</a:t>
            </a:r>
            <a:endParaRPr lang="en-US" sz="3200" dirty="0">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dirty="0">
                <a:solidFill>
                  <a:srgbClr val="010C29"/>
                </a:solidFill>
                <a:latin typeface="Arial" panose="020B0604020202020204" pitchFamily="34" charset="0"/>
                <a:ea typeface="Calibri" panose="020F0502020204030204" pitchFamily="34" charset="0"/>
                <a:cs typeface="Times New Roman" panose="02020603050405020304" pitchFamily="18" charset="0"/>
              </a:rPr>
              <a:t>Services unavailable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dirty="0">
                <a:solidFill>
                  <a:srgbClr val="010C29"/>
                </a:solidFill>
                <a:latin typeface="Arial" panose="020B0604020202020204" pitchFamily="34" charset="0"/>
                <a:ea typeface="Calibri" panose="020F0502020204030204" pitchFamily="34" charset="0"/>
                <a:cs typeface="Times New Roman" panose="02020603050405020304" pitchFamily="18" charset="0"/>
              </a:rPr>
              <a:t>Residence in a State without a full-service VA medical facility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dirty="0">
                <a:solidFill>
                  <a:srgbClr val="010C29"/>
                </a:solidFill>
                <a:latin typeface="Arial" panose="020B0604020202020204" pitchFamily="34" charset="0"/>
                <a:ea typeface="Calibri" panose="020F0502020204030204" pitchFamily="34" charset="0"/>
                <a:cs typeface="Times New Roman" panose="02020603050405020304" pitchFamily="18" charset="0"/>
              </a:rPr>
              <a:t>40-mile legacy/grandfathered from the Choice program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b="1" dirty="0">
                <a:solidFill>
                  <a:srgbClr val="010C29"/>
                </a:solidFill>
                <a:latin typeface="Arial" panose="020B0604020202020204" pitchFamily="34" charset="0"/>
                <a:ea typeface="Calibri" panose="020F0502020204030204" pitchFamily="34" charset="0"/>
                <a:cs typeface="Times New Roman" panose="02020603050405020304" pitchFamily="18" charset="0"/>
              </a:rPr>
              <a:t>Access standards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dirty="0">
                <a:solidFill>
                  <a:srgbClr val="010C29"/>
                </a:solidFill>
                <a:latin typeface="Arial" panose="020B0604020202020204" pitchFamily="34" charset="0"/>
                <a:ea typeface="Calibri" panose="020F0502020204030204" pitchFamily="34" charset="0"/>
                <a:cs typeface="Times New Roman" panose="02020603050405020304" pitchFamily="18" charset="0"/>
              </a:rPr>
              <a:t>Best medical interest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dirty="0">
                <a:solidFill>
                  <a:srgbClr val="010C29"/>
                </a:solidFill>
                <a:latin typeface="Arial" panose="020B0604020202020204" pitchFamily="34" charset="0"/>
                <a:ea typeface="Calibri" panose="020F0502020204030204" pitchFamily="34" charset="0"/>
                <a:cs typeface="Times New Roman" panose="02020603050405020304" pitchFamily="18" charset="0"/>
              </a:rPr>
              <a:t>Needing care from a VA medical service line that VA determines is not providing care that complies with VA’s standards for qualit</a:t>
            </a:r>
            <a:r>
              <a:rPr lang="en-US" b="1" dirty="0">
                <a:solidFill>
                  <a:srgbClr val="010C29"/>
                </a:solidFill>
                <a:latin typeface="Arial" panose="020B0604020202020204" pitchFamily="34" charset="0"/>
                <a:ea typeface="Calibri" panose="020F0502020204030204" pitchFamily="34" charset="0"/>
                <a:cs typeface="Times New Roman" panose="02020603050405020304" pitchFamily="18" charset="0"/>
              </a:rPr>
              <a:t>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b="1" dirty="0">
              <a:latin typeface="Calibri" panose="020F0502020204030204" pitchFamily="34" charset="0"/>
              <a:ea typeface="Calibri" panose="020F0502020204030204" pitchFamily="34" charset="0"/>
            </a:endParaRPr>
          </a:p>
          <a:p>
            <a:r>
              <a:rPr lang="en-US" b="1" dirty="0">
                <a:latin typeface="Calibri" panose="020F0502020204030204" pitchFamily="34" charset="0"/>
                <a:ea typeface="Calibri" panose="020F0502020204030204" pitchFamily="34" charset="0"/>
              </a:rPr>
              <a:t>ACCESS STANDARDS</a:t>
            </a:r>
            <a:endParaRPr lang="en-US" sz="2400" dirty="0">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dirty="0">
                <a:solidFill>
                  <a:srgbClr val="010C29"/>
                </a:solidFill>
                <a:latin typeface="Arial" panose="020B0604020202020204" pitchFamily="34" charset="0"/>
                <a:ea typeface="Calibri" panose="020F0502020204030204" pitchFamily="34" charset="0"/>
              </a:rPr>
              <a:t>Access standards will be based on </a:t>
            </a:r>
            <a:r>
              <a:rPr lang="en-US" b="1" u="sng" dirty="0">
                <a:solidFill>
                  <a:srgbClr val="010C29"/>
                </a:solidFill>
                <a:latin typeface="Arial" panose="020B0604020202020204" pitchFamily="34" charset="0"/>
                <a:ea typeface="Calibri" panose="020F0502020204030204" pitchFamily="34" charset="0"/>
              </a:rPr>
              <a:t>average drive time</a:t>
            </a:r>
            <a:r>
              <a:rPr lang="en-US" dirty="0">
                <a:solidFill>
                  <a:srgbClr val="010C29"/>
                </a:solidFill>
                <a:latin typeface="Arial" panose="020B0604020202020204" pitchFamily="34" charset="0"/>
                <a:ea typeface="Calibri" panose="020F0502020204030204" pitchFamily="34" charset="0"/>
              </a:rPr>
              <a:t> and </a:t>
            </a:r>
            <a:r>
              <a:rPr lang="en-US" b="1" u="sng" dirty="0">
                <a:solidFill>
                  <a:srgbClr val="010C29"/>
                </a:solidFill>
                <a:latin typeface="Arial" panose="020B0604020202020204" pitchFamily="34" charset="0"/>
                <a:ea typeface="Calibri" panose="020F0502020204030204" pitchFamily="34" charset="0"/>
              </a:rPr>
              <a:t>appointment wait times</a:t>
            </a:r>
            <a:r>
              <a:rPr lang="en-US" dirty="0">
                <a:solidFill>
                  <a:srgbClr val="010C29"/>
                </a:solidFill>
                <a:latin typeface="Arial" panose="020B0604020202020204" pitchFamily="34" charset="0"/>
                <a:ea typeface="Calibri" panose="020F0502020204030204" pitchFamily="34" charset="0"/>
              </a:rPr>
              <a:t>. </a:t>
            </a:r>
            <a:endParaRPr lang="en-US" sz="2400" dirty="0">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dirty="0">
                <a:solidFill>
                  <a:srgbClr val="010C29"/>
                </a:solidFill>
                <a:latin typeface="Arial" panose="020B0604020202020204" pitchFamily="34" charset="0"/>
                <a:ea typeface="Calibri" panose="020F0502020204030204" pitchFamily="34" charset="0"/>
              </a:rPr>
              <a:t>For primary care, mental health, and non-institutional extended care services, VA is proposing a </a:t>
            </a:r>
            <a:r>
              <a:rPr lang="en-US" b="1" u="sng" dirty="0">
                <a:solidFill>
                  <a:srgbClr val="010C29"/>
                </a:solidFill>
                <a:latin typeface="Arial" panose="020B0604020202020204" pitchFamily="34" charset="0"/>
                <a:ea typeface="Calibri" panose="020F0502020204030204" pitchFamily="34" charset="0"/>
              </a:rPr>
              <a:t>30-minute average drive time standard</a:t>
            </a:r>
            <a:r>
              <a:rPr lang="en-US" dirty="0">
                <a:solidFill>
                  <a:srgbClr val="010C29"/>
                </a:solidFill>
                <a:latin typeface="Arial" panose="020B0604020202020204" pitchFamily="34" charset="0"/>
                <a:ea typeface="Calibri" panose="020F0502020204030204" pitchFamily="34" charset="0"/>
              </a:rPr>
              <a:t>.</a:t>
            </a:r>
            <a:endParaRPr lang="en-US" sz="2400" dirty="0">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dirty="0">
                <a:solidFill>
                  <a:srgbClr val="010C29"/>
                </a:solidFill>
                <a:latin typeface="Arial" panose="020B0604020202020204" pitchFamily="34" charset="0"/>
                <a:ea typeface="Calibri" panose="020F0502020204030204" pitchFamily="34" charset="0"/>
              </a:rPr>
              <a:t>For specialty care, VA is proposing a </a:t>
            </a:r>
            <a:r>
              <a:rPr lang="en-US" b="1" u="sng" dirty="0">
                <a:solidFill>
                  <a:srgbClr val="010C29"/>
                </a:solidFill>
                <a:latin typeface="Arial" panose="020B0604020202020204" pitchFamily="34" charset="0"/>
                <a:ea typeface="Calibri" panose="020F0502020204030204" pitchFamily="34" charset="0"/>
              </a:rPr>
              <a:t>60-minute average drive time standard</a:t>
            </a:r>
            <a:r>
              <a:rPr lang="en-US" dirty="0">
                <a:solidFill>
                  <a:srgbClr val="010C29"/>
                </a:solidFill>
                <a:latin typeface="Arial" panose="020B0604020202020204" pitchFamily="34" charset="0"/>
                <a:ea typeface="Calibri" panose="020F0502020204030204" pitchFamily="34" charset="0"/>
              </a:rPr>
              <a:t>.</a:t>
            </a:r>
            <a:endParaRPr lang="en-US" sz="2400" dirty="0">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dirty="0">
                <a:solidFill>
                  <a:srgbClr val="010C29"/>
                </a:solidFill>
                <a:latin typeface="Arial" panose="020B0604020202020204" pitchFamily="34" charset="0"/>
                <a:ea typeface="Calibri" panose="020F0502020204030204" pitchFamily="34" charset="0"/>
              </a:rPr>
              <a:t>VA is proposing appointment wait-time standards of </a:t>
            </a:r>
            <a:r>
              <a:rPr lang="en-US" b="1" u="sng" dirty="0">
                <a:solidFill>
                  <a:srgbClr val="010C29"/>
                </a:solidFill>
                <a:latin typeface="Arial" panose="020B0604020202020204" pitchFamily="34" charset="0"/>
                <a:ea typeface="Calibri" panose="020F0502020204030204" pitchFamily="34" charset="0"/>
              </a:rPr>
              <a:t>20 days for primary care, mental health care, and non-institutional extended care services</a:t>
            </a:r>
            <a:r>
              <a:rPr lang="en-US" dirty="0">
                <a:solidFill>
                  <a:srgbClr val="010C29"/>
                </a:solidFill>
                <a:latin typeface="Arial" panose="020B0604020202020204" pitchFamily="34" charset="0"/>
                <a:ea typeface="Calibri" panose="020F0502020204030204" pitchFamily="34" charset="0"/>
              </a:rPr>
              <a:t>, and </a:t>
            </a:r>
            <a:r>
              <a:rPr lang="en-US" b="1" u="sng" dirty="0">
                <a:solidFill>
                  <a:srgbClr val="010C29"/>
                </a:solidFill>
                <a:latin typeface="Arial" panose="020B0604020202020204" pitchFamily="34" charset="0"/>
                <a:ea typeface="Calibri" panose="020F0502020204030204" pitchFamily="34" charset="0"/>
              </a:rPr>
              <a:t>28 days for specialty care from the date of request with certain exceptions</a:t>
            </a:r>
            <a:r>
              <a:rPr lang="en-US" dirty="0">
                <a:solidFill>
                  <a:srgbClr val="010C29"/>
                </a:solidFill>
                <a:latin typeface="Arial" panose="020B0604020202020204" pitchFamily="34" charset="0"/>
                <a:ea typeface="Calibri" panose="020F0502020204030204" pitchFamily="34" charset="0"/>
              </a:rPr>
              <a:t>.</a:t>
            </a:r>
            <a:endParaRPr lang="en-US" sz="2400" dirty="0">
              <a:latin typeface="Calibri" panose="020F0502020204030204" pitchFamily="34" charset="0"/>
              <a:ea typeface="Calibri" panose="020F0502020204030204" pitchFamily="34" charset="0"/>
            </a:endParaRPr>
          </a:p>
          <a:p>
            <a:endParaRPr lang="en-US" dirty="0">
              <a:latin typeface="Calibri" panose="020F0502020204030204" pitchFamily="34" charset="0"/>
              <a:ea typeface="Calibri" panose="020F0502020204030204" pitchFamily="34" charset="0"/>
            </a:endParaRPr>
          </a:p>
          <a:p>
            <a:r>
              <a:rPr lang="en-US" dirty="0">
                <a:latin typeface="Calibri" panose="020F0502020204030204" pitchFamily="34" charset="0"/>
                <a:ea typeface="Calibri" panose="020F0502020204030204" pitchFamily="34" charset="0"/>
              </a:rPr>
              <a:t>Eligible Veterans who cannot access care within those standards would be able to choose between eligible community providers and care at a VA medical facility.</a:t>
            </a:r>
            <a:endParaRPr lang="en-US"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75314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D0A784-2112-4640-BB83-A7C41FC7B103}"/>
              </a:ext>
            </a:extLst>
          </p:cNvPr>
          <p:cNvSpPr txBox="1"/>
          <p:nvPr/>
        </p:nvSpPr>
        <p:spPr>
          <a:xfrm>
            <a:off x="2310990" y="457200"/>
            <a:ext cx="7570021" cy="769441"/>
          </a:xfrm>
          <a:prstGeom prst="rect">
            <a:avLst/>
          </a:prstGeom>
          <a:noFill/>
        </p:spPr>
        <p:txBody>
          <a:bodyPr wrap="none" rtlCol="0">
            <a:spAutoFit/>
          </a:bodyPr>
          <a:lstStyle/>
          <a:p>
            <a:pPr algn="ctr"/>
            <a:r>
              <a:rPr lang="en-US" sz="4400" dirty="0"/>
              <a:t>Community Care Network (CCN)</a:t>
            </a:r>
          </a:p>
        </p:txBody>
      </p:sp>
      <p:sp>
        <p:nvSpPr>
          <p:cNvPr id="3" name="Rectangle 2">
            <a:extLst>
              <a:ext uri="{FF2B5EF4-FFF2-40B4-BE49-F238E27FC236}">
                <a16:creationId xmlns:a16="http://schemas.microsoft.com/office/drawing/2014/main" id="{8A9C96AB-9A05-4CE8-BD5D-0C8EB02C0C31}"/>
              </a:ext>
            </a:extLst>
          </p:cNvPr>
          <p:cNvSpPr/>
          <p:nvPr/>
        </p:nvSpPr>
        <p:spPr>
          <a:xfrm>
            <a:off x="922866" y="1451493"/>
            <a:ext cx="10346267" cy="4770537"/>
          </a:xfrm>
          <a:prstGeom prst="rect">
            <a:avLst/>
          </a:prstGeom>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4400" dirty="0"/>
              <a:t>=More choices and robust care coordination for Veterans using one consolidated program instead of multiple programs and eligibility requirements that can be confusing to veterans.</a:t>
            </a:r>
          </a:p>
          <a:p>
            <a:pPr marL="285750" indent="-285750" algn="ctr">
              <a:buFont typeface="Arial" panose="020B0604020202020204" pitchFamily="34" charset="0"/>
              <a:buChar char="•"/>
            </a:pPr>
            <a:endParaRPr lang="en-US" sz="2800" dirty="0"/>
          </a:p>
          <a:p>
            <a:pPr algn="ctr"/>
            <a:endParaRPr lang="en-US" sz="2800" dirty="0"/>
          </a:p>
          <a:p>
            <a:pPr algn="ctr"/>
            <a:endParaRPr lang="en-US" sz="2800" dirty="0"/>
          </a:p>
        </p:txBody>
      </p:sp>
    </p:spTree>
    <p:extLst>
      <p:ext uri="{BB962C8B-B14F-4D97-AF65-F5344CB8AC3E}">
        <p14:creationId xmlns:p14="http://schemas.microsoft.com/office/powerpoint/2010/main" val="3308411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D0A784-2112-4640-BB83-A7C41FC7B103}"/>
              </a:ext>
            </a:extLst>
          </p:cNvPr>
          <p:cNvSpPr txBox="1"/>
          <p:nvPr/>
        </p:nvSpPr>
        <p:spPr>
          <a:xfrm>
            <a:off x="3832361" y="212692"/>
            <a:ext cx="4197495" cy="769441"/>
          </a:xfrm>
          <a:prstGeom prst="rect">
            <a:avLst/>
          </a:prstGeom>
          <a:noFill/>
        </p:spPr>
        <p:txBody>
          <a:bodyPr wrap="none" rtlCol="0">
            <a:spAutoFit/>
          </a:bodyPr>
          <a:lstStyle/>
          <a:p>
            <a:pPr algn="ctr"/>
            <a:r>
              <a:rPr lang="en-US" sz="4400" dirty="0"/>
              <a:t>CCN Key Features</a:t>
            </a:r>
          </a:p>
        </p:txBody>
      </p:sp>
      <p:graphicFrame>
        <p:nvGraphicFramePr>
          <p:cNvPr id="4" name="Diagram 3">
            <a:extLst>
              <a:ext uri="{FF2B5EF4-FFF2-40B4-BE49-F238E27FC236}">
                <a16:creationId xmlns:a16="http://schemas.microsoft.com/office/drawing/2014/main" id="{31607690-0BB9-4822-957E-7B8637ABB622}"/>
              </a:ext>
            </a:extLst>
          </p:cNvPr>
          <p:cNvGraphicFramePr/>
          <p:nvPr>
            <p:extLst>
              <p:ext uri="{D42A27DB-BD31-4B8C-83A1-F6EECF244321}">
                <p14:modId xmlns:p14="http://schemas.microsoft.com/office/powerpoint/2010/main" val="3177277633"/>
              </p:ext>
            </p:extLst>
          </p:nvPr>
        </p:nvGraphicFramePr>
        <p:xfrm>
          <a:off x="2032000" y="98213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5282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6883" y="-152788"/>
            <a:ext cx="10515600" cy="1325563"/>
          </a:xfrm>
        </p:spPr>
        <p:txBody>
          <a:bodyPr/>
          <a:lstStyle/>
          <a:p>
            <a:pPr algn="ctr"/>
            <a:r>
              <a:rPr lang="en-US" altLang="en-US" dirty="0">
                <a:latin typeface="Georgia" pitchFamily="18" charset="0"/>
                <a:cs typeface="Georgia" pitchFamily="18" charset="0"/>
              </a:rPr>
              <a:t>Electronic Health Record</a:t>
            </a:r>
          </a:p>
        </p:txBody>
      </p:sp>
      <p:sp>
        <p:nvSpPr>
          <p:cNvPr id="16387" name="Content Placeholder 2"/>
          <p:cNvSpPr>
            <a:spLocks noGrp="1"/>
          </p:cNvSpPr>
          <p:nvPr>
            <p:ph idx="1"/>
          </p:nvPr>
        </p:nvSpPr>
        <p:spPr>
          <a:xfrm>
            <a:off x="1134534" y="1881051"/>
            <a:ext cx="10219266" cy="4181082"/>
          </a:xfrm>
        </p:spPr>
        <p:txBody>
          <a:bodyPr>
            <a:normAutofit/>
          </a:bodyPr>
          <a:lstStyle/>
          <a:p>
            <a:pPr marL="400050"/>
            <a:r>
              <a:rPr lang="en-US" altLang="en-US" sz="3200" dirty="0">
                <a:ea typeface="Georgia" charset="0"/>
              </a:rPr>
              <a:t>Contract with Cerner to purchase a new Electronic Health Record (EHR) was awarded May 17, 2018:</a:t>
            </a:r>
          </a:p>
          <a:p>
            <a:pPr marL="800100" lvl="1"/>
            <a:r>
              <a:rPr lang="en-US" altLang="en-US" sz="2800" dirty="0">
                <a:ea typeface="Georgia" charset="0"/>
              </a:rPr>
              <a:t>$10 billion contract award will replace VA’s VistA over 10 years</a:t>
            </a:r>
          </a:p>
          <a:p>
            <a:pPr marL="800100" lvl="1"/>
            <a:r>
              <a:rPr lang="en-US" altLang="en-US" sz="2800" dirty="0">
                <a:ea typeface="Georgia" charset="0"/>
              </a:rPr>
              <a:t>Goal is to seamlessly share VA patient records with DoD and many community healthcare providers</a:t>
            </a:r>
          </a:p>
          <a:p>
            <a:pPr marL="800100" lvl="1"/>
            <a:r>
              <a:rPr lang="en-US" altLang="en-US" sz="2800" dirty="0"/>
              <a:t>Pilot sites for Initial Operating Capability (IOC); both expected to go live in 2020:</a:t>
            </a:r>
          </a:p>
          <a:p>
            <a:pPr marL="1200150" lvl="2"/>
            <a:r>
              <a:rPr lang="en-US" altLang="en-US" sz="2800" dirty="0">
                <a:ea typeface="Georgia" charset="0"/>
              </a:rPr>
              <a:t>VA Puget Sound HCS (w/ Madigan Army </a:t>
            </a:r>
            <a:r>
              <a:rPr lang="en-US" altLang="en-US" sz="2800" dirty="0"/>
              <a:t>Medical Center)</a:t>
            </a:r>
          </a:p>
          <a:p>
            <a:pPr marL="1200150" lvl="2"/>
            <a:r>
              <a:rPr lang="en-US" altLang="en-US" sz="2800" dirty="0">
                <a:ea typeface="Georgia" charset="0"/>
              </a:rPr>
              <a:t>Mann-Grandstaff VAMC </a:t>
            </a:r>
            <a:r>
              <a:rPr lang="en-US" altLang="en-US" sz="2800" dirty="0"/>
              <a:t>in Spokane (w/ Fairchild AFB Clinic)</a:t>
            </a:r>
            <a:endParaRPr lang="en-US" altLang="en-US" sz="2800" dirty="0">
              <a:ea typeface="Georgia" charset="0"/>
            </a:endParaRPr>
          </a:p>
        </p:txBody>
      </p:sp>
      <p:sp>
        <p:nvSpPr>
          <p:cNvPr id="4" name="Slide Number Placeholder 3"/>
          <p:cNvSpPr>
            <a:spLocks noGrp="1"/>
          </p:cNvSpPr>
          <p:nvPr>
            <p:ph type="sldNum" sz="quarter" idx="12"/>
          </p:nvPr>
        </p:nvSpPr>
        <p:spPr/>
        <p:txBody>
          <a:bodyPr/>
          <a:lstStyle/>
          <a:p>
            <a:pPr>
              <a:defRPr/>
            </a:pPr>
            <a:fld id="{3B53FE7D-CD0E-4828-A5C5-BB9A268D0AAD}" type="slidenum">
              <a:rPr lang="en-US" smtClean="0"/>
              <a:pPr>
                <a:defRPr/>
              </a:pPr>
              <a:t>9</a:t>
            </a:fld>
            <a:endParaRPr lang="en-US" dirty="0"/>
          </a:p>
        </p:txBody>
      </p:sp>
    </p:spTree>
    <p:extLst>
      <p:ext uri="{BB962C8B-B14F-4D97-AF65-F5344CB8AC3E}">
        <p14:creationId xmlns:p14="http://schemas.microsoft.com/office/powerpoint/2010/main" val="178164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2564</TotalTime>
  <Words>1278</Words>
  <Application>Microsoft Office PowerPoint</Application>
  <PresentationFormat>Widescreen</PresentationFormat>
  <Paragraphs>155</Paragraphs>
  <Slides>11</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Aharoni</vt:lpstr>
      <vt:lpstr>Arial</vt:lpstr>
      <vt:lpstr>Arial Rounded MT Bold</vt:lpstr>
      <vt:lpstr>Calibri</vt:lpstr>
      <vt:lpstr>Calibri Light</vt:lpstr>
      <vt:lpstr>Courier New</vt:lpstr>
      <vt:lpstr>Georgia</vt:lpstr>
      <vt:lpstr>Symbol</vt:lpstr>
      <vt:lpstr>Times New Roman</vt:lpstr>
      <vt:lpstr>Retrospect</vt:lpstr>
      <vt:lpstr>PowerPoint Presentation</vt:lpstr>
      <vt:lpstr>   VISN 20 Footprint  8 VA Health Care Systems Serving  200 tribes in Alaska and 43 tribes in Idaho, Oregon, &amp; Washington  26 Reimbursement Agreements in Alaska totaling $32M disbursed and 1869 Unique Veterans  20 Reimbursement Agreements in Idaho, Oregon, &amp; Washington totaling $1.4M disbursed and 321 Unique Veterans  2 MOUs for sweat lodges in Walla Walla and American Lake 1 MOU for Biomedical services for 2 IHS clinics in Oregon Yakama Nation and VA Annual Camp Chaparral </vt:lpstr>
      <vt:lpstr>PowerPoint Presentation</vt:lpstr>
      <vt:lpstr>PowerPoint Presentation</vt:lpstr>
      <vt:lpstr>PowerPoint Presentation</vt:lpstr>
      <vt:lpstr>PowerPoint Presentation</vt:lpstr>
      <vt:lpstr>PowerPoint Presentation</vt:lpstr>
      <vt:lpstr>PowerPoint Presentation</vt:lpstr>
      <vt:lpstr>Electronic Health Record</vt:lpstr>
      <vt:lpstr>PowerPoint Presentation</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Knack, Bobbi A</dc:creator>
  <cp:lastModifiedBy>Lisa Griggs</cp:lastModifiedBy>
  <cp:revision>143</cp:revision>
  <cp:lastPrinted>2019-04-08T16:58:09Z</cp:lastPrinted>
  <dcterms:created xsi:type="dcterms:W3CDTF">2018-04-18T15:27:31Z</dcterms:created>
  <dcterms:modified xsi:type="dcterms:W3CDTF">2019-04-15T00:04:22Z</dcterms:modified>
</cp:coreProperties>
</file>