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tags/tag28.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29.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30.xml" ContentType="application/vnd.openxmlformats-officedocument.presentationml.tags+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31.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trictFirstAndLastChars="0" saveSubsetFonts="1">
  <p:sldMasterIdLst>
    <p:sldMasterId id="2147483764" r:id="rId4"/>
    <p:sldMasterId id="2147484030" r:id="rId5"/>
  </p:sldMasterIdLst>
  <p:notesMasterIdLst>
    <p:notesMasterId r:id="rId53"/>
  </p:notesMasterIdLst>
  <p:handoutMasterIdLst>
    <p:handoutMasterId r:id="rId54"/>
  </p:handoutMasterIdLst>
  <p:sldIdLst>
    <p:sldId id="272" r:id="rId6"/>
    <p:sldId id="601" r:id="rId7"/>
    <p:sldId id="682" r:id="rId8"/>
    <p:sldId id="553" r:id="rId9"/>
    <p:sldId id="680" r:id="rId10"/>
    <p:sldId id="770" r:id="rId11"/>
    <p:sldId id="771" r:id="rId12"/>
    <p:sldId id="767" r:id="rId13"/>
    <p:sldId id="694" r:id="rId14"/>
    <p:sldId id="283" r:id="rId15"/>
    <p:sldId id="286" r:id="rId16"/>
    <p:sldId id="290" r:id="rId17"/>
    <p:sldId id="288" r:id="rId18"/>
    <p:sldId id="843" r:id="rId19"/>
    <p:sldId id="780" r:id="rId20"/>
    <p:sldId id="778" r:id="rId21"/>
    <p:sldId id="317" r:id="rId22"/>
    <p:sldId id="320" r:id="rId23"/>
    <p:sldId id="779" r:id="rId24"/>
    <p:sldId id="687" r:id="rId25"/>
    <p:sldId id="1320" r:id="rId26"/>
    <p:sldId id="840" r:id="rId27"/>
    <p:sldId id="841" r:id="rId28"/>
    <p:sldId id="842" r:id="rId29"/>
    <p:sldId id="844" r:id="rId30"/>
    <p:sldId id="835" r:id="rId31"/>
    <p:sldId id="857" r:id="rId32"/>
    <p:sldId id="839" r:id="rId33"/>
    <p:sldId id="838" r:id="rId34"/>
    <p:sldId id="837" r:id="rId35"/>
    <p:sldId id="683" r:id="rId36"/>
    <p:sldId id="814" r:id="rId37"/>
    <p:sldId id="851" r:id="rId38"/>
    <p:sldId id="815" r:id="rId39"/>
    <p:sldId id="791" r:id="rId40"/>
    <p:sldId id="827" r:id="rId41"/>
    <p:sldId id="852" r:id="rId42"/>
    <p:sldId id="794" r:id="rId43"/>
    <p:sldId id="793" r:id="rId44"/>
    <p:sldId id="864" r:id="rId45"/>
    <p:sldId id="1335" r:id="rId46"/>
    <p:sldId id="795" r:id="rId47"/>
    <p:sldId id="855" r:id="rId48"/>
    <p:sldId id="1315" r:id="rId49"/>
    <p:sldId id="368" r:id="rId50"/>
    <p:sldId id="369" r:id="rId51"/>
    <p:sldId id="370" r:id="rId52"/>
  </p:sldIdLst>
  <p:sldSz cx="9902825" cy="6858000"/>
  <p:notesSz cx="7010400" cy="9296400"/>
  <p:custDataLst>
    <p:tags r:id="rId55"/>
  </p:custDataLst>
  <p:kinsoku lang="ja-JP" invalStChars="、。，．・：；？！゛゜ヽヾゝゞ々ー’”）〕］｝〉》」』】°‰′″℃￠％ぁぃぅぇぉっゃゅょゎァィゥェォッャュョヮヵヶ!%),.:;?]}｡｣､･ｧｨｩｪｫｬｭｮｯｰﾞﾟ" invalEndChars="‘“（〔［｛〈《「『【￥＄$([\{｢￡"/>
  <p:defaultTextStyle>
    <a:defPPr>
      <a:defRPr lang="en-US"/>
    </a:defPPr>
    <a:lvl1pPr algn="ctr" rtl="0" eaLnBrk="0" fontAlgn="base" hangingPunct="0">
      <a:spcBef>
        <a:spcPct val="0"/>
      </a:spcBef>
      <a:spcAft>
        <a:spcPct val="0"/>
      </a:spcAft>
      <a:defRPr sz="1200" kern="1200">
        <a:solidFill>
          <a:schemeClr val="tx1"/>
        </a:solidFill>
        <a:latin typeface="Arial" charset="0"/>
        <a:ea typeface="+mn-ea"/>
        <a:cs typeface="+mn-cs"/>
      </a:defRPr>
    </a:lvl1pPr>
    <a:lvl2pPr marL="457200" algn="ctr" rtl="0" eaLnBrk="0" fontAlgn="base" hangingPunct="0">
      <a:spcBef>
        <a:spcPct val="0"/>
      </a:spcBef>
      <a:spcAft>
        <a:spcPct val="0"/>
      </a:spcAft>
      <a:defRPr sz="1200" kern="1200">
        <a:solidFill>
          <a:schemeClr val="tx1"/>
        </a:solidFill>
        <a:latin typeface="Arial" charset="0"/>
        <a:ea typeface="+mn-ea"/>
        <a:cs typeface="+mn-cs"/>
      </a:defRPr>
    </a:lvl2pPr>
    <a:lvl3pPr marL="914400" algn="ctr" rtl="0" eaLnBrk="0" fontAlgn="base" hangingPunct="0">
      <a:spcBef>
        <a:spcPct val="0"/>
      </a:spcBef>
      <a:spcAft>
        <a:spcPct val="0"/>
      </a:spcAft>
      <a:defRPr sz="1200" kern="1200">
        <a:solidFill>
          <a:schemeClr val="tx1"/>
        </a:solidFill>
        <a:latin typeface="Arial" charset="0"/>
        <a:ea typeface="+mn-ea"/>
        <a:cs typeface="+mn-cs"/>
      </a:defRPr>
    </a:lvl3pPr>
    <a:lvl4pPr marL="1371600" algn="ctr" rtl="0" eaLnBrk="0" fontAlgn="base" hangingPunct="0">
      <a:spcBef>
        <a:spcPct val="0"/>
      </a:spcBef>
      <a:spcAft>
        <a:spcPct val="0"/>
      </a:spcAft>
      <a:defRPr sz="1200" kern="1200">
        <a:solidFill>
          <a:schemeClr val="tx1"/>
        </a:solidFill>
        <a:latin typeface="Arial" charset="0"/>
        <a:ea typeface="+mn-ea"/>
        <a:cs typeface="+mn-cs"/>
      </a:defRPr>
    </a:lvl4pPr>
    <a:lvl5pPr marL="1828800" algn="ctr" rtl="0" eaLnBrk="0" fontAlgn="base" hangingPunct="0">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Introduction" id="{6C3F5D22-7452-4C9B-8198-C128293EBEA9}">
          <p14:sldIdLst>
            <p14:sldId id="272"/>
          </p14:sldIdLst>
        </p14:section>
        <p14:section name="Intro" id="{2572CE70-109B-42A9-89A8-987915EEE3C7}">
          <p14:sldIdLst>
            <p14:sldId id="601"/>
            <p14:sldId id="682"/>
          </p14:sldIdLst>
        </p14:section>
        <p14:section name="What is Human Trafficking" id="{050B675C-B2FA-43C1-B200-F136227755F3}">
          <p14:sldIdLst>
            <p14:sldId id="553"/>
            <p14:sldId id="680"/>
            <p14:sldId id="770"/>
            <p14:sldId id="771"/>
            <p14:sldId id="767"/>
            <p14:sldId id="694"/>
            <p14:sldId id="283"/>
            <p14:sldId id="286"/>
            <p14:sldId id="290"/>
            <p14:sldId id="288"/>
            <p14:sldId id="843"/>
            <p14:sldId id="780"/>
            <p14:sldId id="778"/>
            <p14:sldId id="317"/>
            <p14:sldId id="320"/>
            <p14:sldId id="779"/>
            <p14:sldId id="687"/>
          </p14:sldIdLst>
        </p14:section>
        <p14:section name="Risks" id="{9924ED9E-A73D-4911-BD24-558137453C4F}">
          <p14:sldIdLst>
            <p14:sldId id="1320"/>
            <p14:sldId id="840"/>
            <p14:sldId id="841"/>
            <p14:sldId id="842"/>
            <p14:sldId id="844"/>
            <p14:sldId id="835"/>
          </p14:sldIdLst>
        </p14:section>
        <p14:section name="Screening" id="{2AE2EBDF-CBFE-41B5-A59A-A4FD9604B3A3}">
          <p14:sldIdLst>
            <p14:sldId id="857"/>
            <p14:sldId id="839"/>
            <p14:sldId id="838"/>
            <p14:sldId id="837"/>
          </p14:sldIdLst>
        </p14:section>
        <p14:section name="5. Describe HT Resources Relevant to AI/AN" id="{1299D545-7401-46BA-964E-1A1BA65BAC36}">
          <p14:sldIdLst>
            <p14:sldId id="683"/>
            <p14:sldId id="814"/>
            <p14:sldId id="851"/>
            <p14:sldId id="815"/>
            <p14:sldId id="791"/>
          </p14:sldIdLst>
        </p14:section>
        <p14:section name="7. Building  Response to HT in AI/AN" id="{EFB09262-742F-4259-9F0B-86E6932650E3}">
          <p14:sldIdLst>
            <p14:sldId id="827"/>
            <p14:sldId id="852"/>
            <p14:sldId id="794"/>
            <p14:sldId id="793"/>
            <p14:sldId id="864"/>
            <p14:sldId id="1335"/>
            <p14:sldId id="795"/>
            <p14:sldId id="855"/>
            <p14:sldId id="1315"/>
            <p14:sldId id="368"/>
            <p14:sldId id="369"/>
            <p14:sldId id="370"/>
          </p14:sldIdLst>
        </p14:section>
        <p14:section name="8. Module Summary" id="{9B67706E-0B09-4EAD-9805-8FC189D362FD}">
          <p14:sldIdLst/>
        </p14:section>
      </p14:sectionLst>
    </p:ext>
    <p:ext uri="{EFAFB233-063F-42B5-8137-9DF3F51BA10A}">
      <p15:sldGuideLst xmlns:p15="http://schemas.microsoft.com/office/powerpoint/2012/main">
        <p15:guide id="1" orient="horz" pos="2160" userDrawn="1">
          <p15:clr>
            <a:srgbClr val="A4A3A4"/>
          </p15:clr>
        </p15:guide>
        <p15:guide id="2" pos="3119"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7205"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5672"/>
    <a:srgbClr val="63BAB0"/>
    <a:srgbClr val="FFFFFF"/>
    <a:srgbClr val="336A90"/>
    <a:srgbClr val="DDE2E8"/>
    <a:srgbClr val="BCD9ED"/>
    <a:srgbClr val="A12854"/>
    <a:srgbClr val="264A64"/>
    <a:srgbClr val="54A5CC"/>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07" autoAdjust="0"/>
    <p:restoredTop sz="77273" autoAdjust="0"/>
  </p:normalViewPr>
  <p:slideViewPr>
    <p:cSldViewPr>
      <p:cViewPr varScale="1">
        <p:scale>
          <a:sx n="93" d="100"/>
          <a:sy n="93" d="100"/>
        </p:scale>
        <p:origin x="1572" y="90"/>
      </p:cViewPr>
      <p:guideLst>
        <p:guide orient="horz" pos="2160"/>
        <p:guide pos="3119"/>
      </p:guideLst>
    </p:cSldViewPr>
  </p:slideViewPr>
  <p:outlineViewPr>
    <p:cViewPr>
      <p:scale>
        <a:sx n="33" d="100"/>
        <a:sy n="33" d="100"/>
      </p:scale>
      <p:origin x="0" y="-85027"/>
    </p:cViewPr>
  </p:outlineViewPr>
  <p:notesTextViewPr>
    <p:cViewPr>
      <p:scale>
        <a:sx n="100" d="100"/>
        <a:sy n="100" d="100"/>
      </p:scale>
      <p:origin x="0" y="0"/>
    </p:cViewPr>
  </p:notesTextViewPr>
  <p:sorterViewPr>
    <p:cViewPr>
      <p:scale>
        <a:sx n="110" d="100"/>
        <a:sy n="110" d="100"/>
      </p:scale>
      <p:origin x="0" y="0"/>
    </p:cViewPr>
  </p:sorterViewPr>
  <p:notesViewPr>
    <p:cSldViewPr>
      <p:cViewPr>
        <p:scale>
          <a:sx n="100" d="100"/>
          <a:sy n="100" d="100"/>
        </p:scale>
        <p:origin x="1699" y="-1075"/>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Sales</c:v>
                </c:pt>
              </c:strCache>
            </c:strRef>
          </c:tx>
          <c:spPr>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invertIfNegative val="0"/>
          <c:dPt>
            <c:idx val="0"/>
            <c:invertIfNegative val="0"/>
            <c:bubble3D val="0"/>
            <c:spPr>
              <a:solidFill>
                <a:srgbClr val="A12854"/>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extLst>
              <c:ext xmlns:c16="http://schemas.microsoft.com/office/drawing/2014/chart" uri="{C3380CC4-5D6E-409C-BE32-E72D297353CC}">
                <c16:uniqueId val="{00000001-C563-48C5-8338-5455AF4B2967}"/>
              </c:ext>
            </c:extLst>
          </c:dPt>
          <c:dPt>
            <c:idx val="1"/>
            <c:invertIfNegative val="0"/>
            <c:bubble3D val="0"/>
            <c:spPr>
              <a:solidFill>
                <a:srgbClr val="A12854"/>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extLst>
              <c:ext xmlns:c16="http://schemas.microsoft.com/office/drawing/2014/chart" uri="{C3380CC4-5D6E-409C-BE32-E72D297353CC}">
                <c16:uniqueId val="{00000003-C563-48C5-8338-5455AF4B2967}"/>
              </c:ext>
            </c:extLst>
          </c:dPt>
          <c:dPt>
            <c:idx val="2"/>
            <c:invertIfNegative val="0"/>
            <c:bubble3D val="0"/>
            <c:spPr>
              <a:solidFill>
                <a:srgbClr val="A12854"/>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extLst>
              <c:ext xmlns:c16="http://schemas.microsoft.com/office/drawing/2014/chart" uri="{C3380CC4-5D6E-409C-BE32-E72D297353CC}">
                <c16:uniqueId val="{00000005-C563-48C5-8338-5455AF4B2967}"/>
              </c:ext>
            </c:extLst>
          </c:dPt>
          <c:dPt>
            <c:idx val="3"/>
            <c:invertIfNegative val="0"/>
            <c:bubble3D val="0"/>
            <c:spPr>
              <a:solidFill>
                <a:srgbClr val="A12854"/>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extLst>
              <c:ext xmlns:c16="http://schemas.microsoft.com/office/drawing/2014/chart" uri="{C3380CC4-5D6E-409C-BE32-E72D297353CC}">
                <c16:uniqueId val="{00000007-C563-48C5-8338-5455AF4B2967}"/>
              </c:ext>
            </c:extLst>
          </c:dPt>
          <c:dPt>
            <c:idx val="4"/>
            <c:invertIfNegative val="0"/>
            <c:bubble3D val="0"/>
            <c:spPr>
              <a:solidFill>
                <a:srgbClr val="A12854"/>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extLst>
              <c:ext xmlns:c16="http://schemas.microsoft.com/office/drawing/2014/chart" uri="{C3380CC4-5D6E-409C-BE32-E72D297353CC}">
                <c16:uniqueId val="{00000009-C563-48C5-8338-5455AF4B2967}"/>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Boyfriends</c:v>
                </c:pt>
                <c:pt idx="1">
                  <c:v>Employers</c:v>
                </c:pt>
                <c:pt idx="2">
                  <c:v>Friends of Family</c:v>
                </c:pt>
                <c:pt idx="3">
                  <c:v>Immediate Family</c:v>
                </c:pt>
                <c:pt idx="4">
                  <c:v>Strangers</c:v>
                </c:pt>
              </c:strCache>
            </c:strRef>
          </c:cat>
          <c:val>
            <c:numRef>
              <c:f>Sheet1!$B$2:$B$6</c:f>
              <c:numCache>
                <c:formatCode>0%</c:formatCode>
                <c:ptCount val="5"/>
                <c:pt idx="0">
                  <c:v>0.27</c:v>
                </c:pt>
                <c:pt idx="1">
                  <c:v>0.14000000000000001</c:v>
                </c:pt>
                <c:pt idx="2">
                  <c:v>0.14000000000000001</c:v>
                </c:pt>
                <c:pt idx="3">
                  <c:v>0.36</c:v>
                </c:pt>
                <c:pt idx="4">
                  <c:v>0.09</c:v>
                </c:pt>
              </c:numCache>
            </c:numRef>
          </c:val>
          <c:extLst>
            <c:ext xmlns:c16="http://schemas.microsoft.com/office/drawing/2014/chart" uri="{C3380CC4-5D6E-409C-BE32-E72D297353CC}">
              <c16:uniqueId val="{0000000A-C563-48C5-8338-5455AF4B2967}"/>
            </c:ext>
          </c:extLst>
        </c:ser>
        <c:dLbls>
          <c:dLblPos val="outEnd"/>
          <c:showLegendKey val="0"/>
          <c:showVal val="1"/>
          <c:showCatName val="0"/>
          <c:showSerName val="0"/>
          <c:showPercent val="0"/>
          <c:showBubbleSize val="0"/>
        </c:dLbls>
        <c:gapWidth val="100"/>
        <c:axId val="496186040"/>
        <c:axId val="496770736"/>
      </c:barChart>
      <c:catAx>
        <c:axId val="496186040"/>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496770736"/>
        <c:crosses val="autoZero"/>
        <c:auto val="1"/>
        <c:lblAlgn val="ctr"/>
        <c:lblOffset val="100"/>
        <c:noMultiLvlLbl val="0"/>
      </c:catAx>
      <c:valAx>
        <c:axId val="4967707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6186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DBC293-2332-4767-ADCD-ABB970824B03}"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BBB18559-20A8-4CBD-80B6-5245C20C3D78}">
      <dgm:prSet custT="1"/>
      <dgm:spPr>
        <a:solidFill>
          <a:schemeClr val="accent2">
            <a:lumMod val="60000"/>
            <a:lumOff val="40000"/>
          </a:schemeClr>
        </a:solidFill>
        <a:scene3d>
          <a:camera prst="orthographicFront"/>
          <a:lightRig rig="threePt" dir="t"/>
        </a:scene3d>
        <a:sp3d>
          <a:bevelT/>
        </a:sp3d>
      </dgm:spPr>
      <dgm:t>
        <a:bodyPr/>
        <a:lstStyle/>
        <a:p>
          <a:pPr algn="l" rtl="0"/>
          <a:r>
            <a:rPr lang="en-US" sz="1800" dirty="0">
              <a:solidFill>
                <a:schemeClr val="tx1"/>
              </a:solidFill>
              <a:latin typeface="Franklin Gothic Book" panose="020B0503020102020204" pitchFamily="34" charset="0"/>
            </a:rPr>
            <a:t>Human trafficking is a crime involving the exploitation of someone for the purpose of compelled labor or a commercial sex act through the use of force, fraud, or coercion. Where a person younger than 18 is induced to perform a commercial sex act, it is a crime regardless of whether there is any force, fraud, or coercion.</a:t>
          </a:r>
        </a:p>
        <a:p>
          <a:pPr algn="r" rtl="0"/>
          <a:r>
            <a:rPr kumimoji="0" lang="en-US" sz="1800" b="0" i="0" u="none" strike="noStrike" cap="none" spc="0" normalizeH="0" baseline="0" dirty="0">
              <a:ln>
                <a:noFill/>
              </a:ln>
              <a:solidFill>
                <a:schemeClr val="tx1"/>
              </a:solidFill>
              <a:effectLst/>
              <a:uLnTx/>
              <a:uFillTx/>
              <a:latin typeface="Franklin Gothic Book" panose="020B0503020102020204" pitchFamily="34" charset="0"/>
              <a:ea typeface="+mn-ea"/>
              <a:cs typeface="+mn-cs"/>
            </a:rPr>
            <a:t/>
          </a:r>
          <a:br>
            <a:rPr kumimoji="0" lang="en-US" sz="1800" b="0" i="0" u="none" strike="noStrike" cap="none" spc="0" normalizeH="0" baseline="0" dirty="0">
              <a:ln>
                <a:noFill/>
              </a:ln>
              <a:solidFill>
                <a:schemeClr val="tx1"/>
              </a:solidFill>
              <a:effectLst/>
              <a:uLnTx/>
              <a:uFillTx/>
              <a:latin typeface="Franklin Gothic Book" panose="020B0503020102020204" pitchFamily="34" charset="0"/>
              <a:ea typeface="+mn-ea"/>
              <a:cs typeface="+mn-cs"/>
            </a:rPr>
          </a:br>
          <a:r>
            <a:rPr kumimoji="0" lang="en-US" sz="1800" b="0" i="0" u="none" strike="noStrike" cap="none" spc="0" normalizeH="0" baseline="0" dirty="0">
              <a:ln>
                <a:noFill/>
              </a:ln>
              <a:solidFill>
                <a:schemeClr val="tx1"/>
              </a:solidFill>
              <a:effectLst/>
              <a:uLnTx/>
              <a:uFillTx/>
              <a:latin typeface="Franklin Gothic Book" panose="020B0503020102020204" pitchFamily="34" charset="0"/>
              <a:ea typeface="+mn-ea"/>
              <a:cs typeface="+mn-cs"/>
            </a:rPr>
            <a:t>—</a:t>
          </a:r>
          <a:r>
            <a:rPr lang="en-US" sz="1800" b="0" i="1" dirty="0">
              <a:solidFill>
                <a:schemeClr val="tx1"/>
              </a:solidFill>
              <a:latin typeface="Franklin Gothic Book" panose="020B0503020102020204" pitchFamily="34" charset="0"/>
            </a:rPr>
            <a:t>The Trafficking Victims Protection Act</a:t>
          </a:r>
          <a:endParaRPr lang="en-US" sz="1800" i="1" dirty="0">
            <a:solidFill>
              <a:schemeClr val="tx1"/>
            </a:solidFill>
            <a:latin typeface="Franklin Gothic Book" panose="020B0503020102020204" pitchFamily="34" charset="0"/>
          </a:endParaRPr>
        </a:p>
      </dgm:t>
      <dgm:extLst>
        <a:ext uri="{E40237B7-FDA0-4F09-8148-C483321AD2D9}">
          <dgm14:cNvPr xmlns:dgm14="http://schemas.microsoft.com/office/drawing/2010/diagram" id="0" name="" descr="Human trafficking is a crime involving the exploitation of someone for the purpose of compelled labor or a commercial sex act through the use of force, fraud, or coercion. Where a person younger than 18 is induced to perform a commercial sex act, it is a crime regardless of whether there is any force, fraud, or coercion.- The Federal Strategic Action Plan on Services to Victims of Human Trafficking in the United States (Plan)&#10;" title="Definition of human trafficking"/>
        </a:ext>
      </dgm:extLst>
    </dgm:pt>
    <dgm:pt modelId="{C06C20A0-F4FD-4844-A617-6E1F3AF1B4C9}" type="parTrans" cxnId="{DED46692-416F-4DE4-ABCB-31C385C7D3F6}">
      <dgm:prSet/>
      <dgm:spPr/>
      <dgm:t>
        <a:bodyPr/>
        <a:lstStyle/>
        <a:p>
          <a:endParaRPr lang="en-US" sz="1800">
            <a:latin typeface="Franklin Gothic Book" panose="020B0503020102020204" pitchFamily="34" charset="0"/>
          </a:endParaRPr>
        </a:p>
      </dgm:t>
    </dgm:pt>
    <dgm:pt modelId="{DBBB731C-4CE7-42FE-9320-F3F135BBBEA7}" type="sibTrans" cxnId="{DED46692-416F-4DE4-ABCB-31C385C7D3F6}">
      <dgm:prSet/>
      <dgm:spPr/>
      <dgm:t>
        <a:bodyPr/>
        <a:lstStyle/>
        <a:p>
          <a:endParaRPr lang="en-US" sz="1800">
            <a:latin typeface="Franklin Gothic Book" panose="020B0503020102020204" pitchFamily="34" charset="0"/>
          </a:endParaRPr>
        </a:p>
      </dgm:t>
    </dgm:pt>
    <dgm:pt modelId="{88A52EC2-0F1F-4EB4-AE21-99A0C35D97B9}" type="pres">
      <dgm:prSet presAssocID="{95DBC293-2332-4767-ADCD-ABB970824B03}" presName="Name0" presStyleCnt="0">
        <dgm:presLayoutVars>
          <dgm:dir/>
          <dgm:animLvl val="lvl"/>
          <dgm:resizeHandles val="exact"/>
        </dgm:presLayoutVars>
      </dgm:prSet>
      <dgm:spPr/>
      <dgm:t>
        <a:bodyPr/>
        <a:lstStyle/>
        <a:p>
          <a:endParaRPr lang="en-US"/>
        </a:p>
      </dgm:t>
    </dgm:pt>
    <dgm:pt modelId="{E9B4D900-A2F0-41AB-88CC-8AA937463E65}" type="pres">
      <dgm:prSet presAssocID="{BBB18559-20A8-4CBD-80B6-5245C20C3D78}" presName="linNode" presStyleCnt="0"/>
      <dgm:spPr/>
    </dgm:pt>
    <dgm:pt modelId="{461075B9-D921-47B1-A617-0EFAD9F05804}" type="pres">
      <dgm:prSet presAssocID="{BBB18559-20A8-4CBD-80B6-5245C20C3D78}" presName="parentText" presStyleLbl="node1" presStyleIdx="0" presStyleCnt="1" custScaleX="249042" custLinFactNeighborX="35570" custLinFactNeighborY="28436">
        <dgm:presLayoutVars>
          <dgm:chMax val="1"/>
          <dgm:bulletEnabled val="1"/>
        </dgm:presLayoutVars>
      </dgm:prSet>
      <dgm:spPr/>
      <dgm:t>
        <a:bodyPr/>
        <a:lstStyle/>
        <a:p>
          <a:endParaRPr lang="en-US"/>
        </a:p>
      </dgm:t>
    </dgm:pt>
  </dgm:ptLst>
  <dgm:cxnLst>
    <dgm:cxn modelId="{8817FD34-97B0-446C-8707-D9FB1F813DF5}" type="presOf" srcId="{BBB18559-20A8-4CBD-80B6-5245C20C3D78}" destId="{461075B9-D921-47B1-A617-0EFAD9F05804}" srcOrd="0" destOrd="0" presId="urn:microsoft.com/office/officeart/2005/8/layout/vList5"/>
    <dgm:cxn modelId="{DED46692-416F-4DE4-ABCB-31C385C7D3F6}" srcId="{95DBC293-2332-4767-ADCD-ABB970824B03}" destId="{BBB18559-20A8-4CBD-80B6-5245C20C3D78}" srcOrd="0" destOrd="0" parTransId="{C06C20A0-F4FD-4844-A617-6E1F3AF1B4C9}" sibTransId="{DBBB731C-4CE7-42FE-9320-F3F135BBBEA7}"/>
    <dgm:cxn modelId="{56A960B2-80CC-4398-AED1-D885AE14B0CA}" type="presOf" srcId="{95DBC293-2332-4767-ADCD-ABB970824B03}" destId="{88A52EC2-0F1F-4EB4-AE21-99A0C35D97B9}" srcOrd="0" destOrd="0" presId="urn:microsoft.com/office/officeart/2005/8/layout/vList5"/>
    <dgm:cxn modelId="{CFB9D8D4-8DC5-4008-BF85-D3EEADC86995}" type="presParOf" srcId="{88A52EC2-0F1F-4EB4-AE21-99A0C35D97B9}" destId="{E9B4D900-A2F0-41AB-88CC-8AA937463E65}" srcOrd="0" destOrd="0" presId="urn:microsoft.com/office/officeart/2005/8/layout/vList5"/>
    <dgm:cxn modelId="{247874B8-109A-4683-9950-251CD44CE9AD}" type="presParOf" srcId="{E9B4D900-A2F0-41AB-88CC-8AA937463E65}" destId="{461075B9-D921-47B1-A617-0EFAD9F05804}" srcOrd="0" destOrd="0" presId="urn:microsoft.com/office/officeart/2005/8/layout/vList5"/>
  </dgm:cxnLst>
  <dgm:bg>
    <a:solidFill>
      <a:schemeClr val="bg1">
        <a:alpha val="75000"/>
      </a:scheme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DBC293-2332-4767-ADCD-ABB970824B03}"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426FBD59-26C8-4C77-83AF-CC5340D9313F}">
      <dgm:prSet/>
      <dgm:spPr>
        <a:solidFill>
          <a:schemeClr val="accent3">
            <a:lumMod val="60000"/>
            <a:lumOff val="40000"/>
          </a:schemeClr>
        </a:solidFill>
        <a:scene3d>
          <a:camera prst="orthographicFront"/>
          <a:lightRig rig="threePt" dir="t"/>
        </a:scene3d>
        <a:sp3d>
          <a:bevelT/>
        </a:sp3d>
      </dgm:spPr>
      <dgm:t>
        <a:bodyPr/>
        <a:lstStyle/>
        <a:p>
          <a:r>
            <a:rPr lang="en-US" dirty="0">
              <a:solidFill>
                <a:schemeClr val="tx1"/>
              </a:solidFill>
            </a:rPr>
            <a:t>“Individual trauma results from an event, series of events or set of circumstances that is experienced by an individual as physically or emotionally harmful or life threatening and that has lasting adverse effects on the individual’s functioning and mental, physical, social, emotional or spiritual well-being.”</a:t>
          </a:r>
        </a:p>
      </dgm:t>
      <dgm:extLst>
        <a:ext uri="{E40237B7-FDA0-4F09-8148-C483321AD2D9}">
          <dgm14:cNvPr xmlns:dgm14="http://schemas.microsoft.com/office/drawing/2010/diagram" id="0" name="" descr="“Individual trauma results from an event, series of events or set of circumstances that is experienced by an individual as physically or emotionally harmful or life threatening and that has lasting adverse effects on the individual’s functioning and mental, physical, social, emotional or spiritual well-being.”&#10;" title="Definition of trauma"/>
        </a:ext>
      </dgm:extLst>
    </dgm:pt>
    <dgm:pt modelId="{5E051CA7-E0B5-4BB4-9F1E-3C339A4AF9D9}" type="parTrans" cxnId="{823C079D-6CF5-4AA7-902C-2C75628BBAE2}">
      <dgm:prSet/>
      <dgm:spPr/>
      <dgm:t>
        <a:bodyPr/>
        <a:lstStyle/>
        <a:p>
          <a:endParaRPr lang="en-US"/>
        </a:p>
      </dgm:t>
    </dgm:pt>
    <dgm:pt modelId="{84E40DBE-8A6D-4A6D-83A5-79A0F2D4652D}" type="sibTrans" cxnId="{823C079D-6CF5-4AA7-902C-2C75628BBAE2}">
      <dgm:prSet/>
      <dgm:spPr/>
      <dgm:t>
        <a:bodyPr/>
        <a:lstStyle/>
        <a:p>
          <a:endParaRPr lang="en-US"/>
        </a:p>
      </dgm:t>
    </dgm:pt>
    <dgm:pt modelId="{88A52EC2-0F1F-4EB4-AE21-99A0C35D97B9}" type="pres">
      <dgm:prSet presAssocID="{95DBC293-2332-4767-ADCD-ABB970824B03}" presName="Name0" presStyleCnt="0">
        <dgm:presLayoutVars>
          <dgm:dir/>
          <dgm:animLvl val="lvl"/>
          <dgm:resizeHandles val="exact"/>
        </dgm:presLayoutVars>
      </dgm:prSet>
      <dgm:spPr/>
      <dgm:t>
        <a:bodyPr/>
        <a:lstStyle/>
        <a:p>
          <a:endParaRPr lang="en-US"/>
        </a:p>
      </dgm:t>
    </dgm:pt>
    <dgm:pt modelId="{8B95C46D-E0B9-480D-8472-A1CF5C30817E}" type="pres">
      <dgm:prSet presAssocID="{426FBD59-26C8-4C77-83AF-CC5340D9313F}" presName="linNode" presStyleCnt="0"/>
      <dgm:spPr/>
    </dgm:pt>
    <dgm:pt modelId="{F1D9FF15-1186-41CA-8485-CEEA31CF4B90}" type="pres">
      <dgm:prSet presAssocID="{426FBD59-26C8-4C77-83AF-CC5340D9313F}" presName="parentText" presStyleLbl="node1" presStyleIdx="0" presStyleCnt="1" custScaleX="256157">
        <dgm:presLayoutVars>
          <dgm:chMax val="1"/>
          <dgm:bulletEnabled val="1"/>
        </dgm:presLayoutVars>
      </dgm:prSet>
      <dgm:spPr/>
      <dgm:t>
        <a:bodyPr/>
        <a:lstStyle/>
        <a:p>
          <a:endParaRPr lang="en-US"/>
        </a:p>
      </dgm:t>
    </dgm:pt>
  </dgm:ptLst>
  <dgm:cxnLst>
    <dgm:cxn modelId="{21613986-A489-41C5-9DFF-6D63D1BA7831}" type="presOf" srcId="{426FBD59-26C8-4C77-83AF-CC5340D9313F}" destId="{F1D9FF15-1186-41CA-8485-CEEA31CF4B90}" srcOrd="0" destOrd="0" presId="urn:microsoft.com/office/officeart/2005/8/layout/vList5"/>
    <dgm:cxn modelId="{823C079D-6CF5-4AA7-902C-2C75628BBAE2}" srcId="{95DBC293-2332-4767-ADCD-ABB970824B03}" destId="{426FBD59-26C8-4C77-83AF-CC5340D9313F}" srcOrd="0" destOrd="0" parTransId="{5E051CA7-E0B5-4BB4-9F1E-3C339A4AF9D9}" sibTransId="{84E40DBE-8A6D-4A6D-83A5-79A0F2D4652D}"/>
    <dgm:cxn modelId="{6C6667CE-CA3A-4EDE-95E7-44DC06ABA4B3}" type="presOf" srcId="{95DBC293-2332-4767-ADCD-ABB970824B03}" destId="{88A52EC2-0F1F-4EB4-AE21-99A0C35D97B9}" srcOrd="0" destOrd="0" presId="urn:microsoft.com/office/officeart/2005/8/layout/vList5"/>
    <dgm:cxn modelId="{1EEA589E-F606-46A6-889D-E68242F0950B}" type="presParOf" srcId="{88A52EC2-0F1F-4EB4-AE21-99A0C35D97B9}" destId="{8B95C46D-E0B9-480D-8472-A1CF5C30817E}" srcOrd="0" destOrd="0" presId="urn:microsoft.com/office/officeart/2005/8/layout/vList5"/>
    <dgm:cxn modelId="{D68D5B5D-92C4-4A26-8A4D-39CEB545AA60}" type="presParOf" srcId="{8B95C46D-E0B9-480D-8472-A1CF5C30817E}" destId="{F1D9FF15-1186-41CA-8485-CEEA31CF4B90}" srcOrd="0" destOrd="0" presId="urn:microsoft.com/office/officeart/2005/8/layout/vList5"/>
  </dgm:cxnLst>
  <dgm:bg>
    <a:solidFill>
      <a:schemeClr val="bg1">
        <a:alpha val="75000"/>
      </a:schemeClr>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D7AE20-1BDB-485B-BBAA-609895C49BA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13DC944-5030-438E-B97A-266D3EACA7F2}">
      <dgm:prSet phldrT="[Text]"/>
      <dgm:spPr/>
      <dgm:t>
        <a:bodyPr/>
        <a:lstStyle/>
        <a:p>
          <a:r>
            <a:rPr lang="en-US" dirty="0"/>
            <a:t>1. Staff Training</a:t>
          </a:r>
        </a:p>
      </dgm:t>
    </dgm:pt>
    <dgm:pt modelId="{944FC0E7-F4A7-43C6-84B6-A5A1ACFC71F9}" type="parTrans" cxnId="{CE29730B-480C-4AAD-A04D-6F521B420325}">
      <dgm:prSet/>
      <dgm:spPr/>
      <dgm:t>
        <a:bodyPr/>
        <a:lstStyle/>
        <a:p>
          <a:endParaRPr lang="en-US"/>
        </a:p>
      </dgm:t>
    </dgm:pt>
    <dgm:pt modelId="{E7EB4675-2609-4D6F-8548-1D415FE5C43E}" type="sibTrans" cxnId="{CE29730B-480C-4AAD-A04D-6F521B420325}">
      <dgm:prSet/>
      <dgm:spPr/>
      <dgm:t>
        <a:bodyPr/>
        <a:lstStyle/>
        <a:p>
          <a:endParaRPr lang="en-US"/>
        </a:p>
      </dgm:t>
    </dgm:pt>
    <dgm:pt modelId="{C65492F5-5FB7-4AD5-9B93-F5F46664949E}">
      <dgm:prSet phldrT="[Text]"/>
      <dgm:spPr/>
      <dgm:t>
        <a:bodyPr/>
        <a:lstStyle/>
        <a:p>
          <a:r>
            <a:rPr lang="en-US" dirty="0"/>
            <a:t>2. Screening and Identification</a:t>
          </a:r>
        </a:p>
      </dgm:t>
    </dgm:pt>
    <dgm:pt modelId="{1CBA754D-F01D-48FE-ABF4-F6989E946A71}" type="parTrans" cxnId="{26505365-06AD-41C0-AD86-8D1A4B05A0D4}">
      <dgm:prSet/>
      <dgm:spPr/>
      <dgm:t>
        <a:bodyPr/>
        <a:lstStyle/>
        <a:p>
          <a:endParaRPr lang="en-US"/>
        </a:p>
      </dgm:t>
    </dgm:pt>
    <dgm:pt modelId="{37FC05A1-C8B9-46BD-961C-FB14742B2C0F}" type="sibTrans" cxnId="{26505365-06AD-41C0-AD86-8D1A4B05A0D4}">
      <dgm:prSet/>
      <dgm:spPr/>
      <dgm:t>
        <a:bodyPr/>
        <a:lstStyle/>
        <a:p>
          <a:endParaRPr lang="en-US"/>
        </a:p>
      </dgm:t>
    </dgm:pt>
    <dgm:pt modelId="{E4473DBA-2D07-4B14-850F-756135198769}">
      <dgm:prSet phldrT="[Text]"/>
      <dgm:spPr/>
      <dgm:t>
        <a:bodyPr/>
        <a:lstStyle/>
        <a:p>
          <a:r>
            <a:rPr lang="en-US" dirty="0"/>
            <a:t>3. Multidisciplinary Response</a:t>
          </a:r>
        </a:p>
      </dgm:t>
    </dgm:pt>
    <dgm:pt modelId="{F3F7EDE5-8383-4FF4-859B-3CD7091DF2E7}" type="parTrans" cxnId="{8F52A48F-349B-4284-97A6-F93074D70CF9}">
      <dgm:prSet/>
      <dgm:spPr/>
      <dgm:t>
        <a:bodyPr/>
        <a:lstStyle/>
        <a:p>
          <a:endParaRPr lang="en-US"/>
        </a:p>
      </dgm:t>
    </dgm:pt>
    <dgm:pt modelId="{E1C13522-C9E8-4C05-9DB6-A940888264C2}" type="sibTrans" cxnId="{8F52A48F-349B-4284-97A6-F93074D70CF9}">
      <dgm:prSet/>
      <dgm:spPr/>
      <dgm:t>
        <a:bodyPr/>
        <a:lstStyle/>
        <a:p>
          <a:endParaRPr lang="en-US"/>
        </a:p>
      </dgm:t>
    </dgm:pt>
    <dgm:pt modelId="{4D78FD07-E56F-42E9-B012-163C004CAF12}">
      <dgm:prSet phldrT="[Text]"/>
      <dgm:spPr/>
      <dgm:t>
        <a:bodyPr/>
        <a:lstStyle/>
        <a:p>
          <a:r>
            <a:rPr lang="en-US" dirty="0"/>
            <a:t>4. Mandated Reporting</a:t>
          </a:r>
        </a:p>
      </dgm:t>
    </dgm:pt>
    <dgm:pt modelId="{6EE18F1D-2EF7-4A0F-B12D-9A3E65D06340}" type="parTrans" cxnId="{9058EDBA-6A45-46DC-9EFC-E51C5F0BA820}">
      <dgm:prSet/>
      <dgm:spPr/>
      <dgm:t>
        <a:bodyPr/>
        <a:lstStyle/>
        <a:p>
          <a:endParaRPr lang="en-US"/>
        </a:p>
      </dgm:t>
    </dgm:pt>
    <dgm:pt modelId="{54E04274-02B4-44E8-82B2-6489F361553A}" type="sibTrans" cxnId="{9058EDBA-6A45-46DC-9EFC-E51C5F0BA820}">
      <dgm:prSet/>
      <dgm:spPr/>
      <dgm:t>
        <a:bodyPr/>
        <a:lstStyle/>
        <a:p>
          <a:endParaRPr lang="en-US"/>
        </a:p>
      </dgm:t>
    </dgm:pt>
    <dgm:pt modelId="{8F826972-BAE2-4630-BAF7-3C37AA447399}">
      <dgm:prSet phldrT="[Text]"/>
      <dgm:spPr/>
      <dgm:t>
        <a:bodyPr/>
        <a:lstStyle/>
        <a:p>
          <a:r>
            <a:rPr lang="en-US" dirty="0"/>
            <a:t>5. Follow-up/Follow-through Procedures</a:t>
          </a:r>
        </a:p>
      </dgm:t>
    </dgm:pt>
    <dgm:pt modelId="{F5903B7E-4555-492F-8888-CB1F0B8D5D7B}" type="parTrans" cxnId="{07F2B92F-F576-470E-A512-682EEDB9DF55}">
      <dgm:prSet/>
      <dgm:spPr/>
      <dgm:t>
        <a:bodyPr/>
        <a:lstStyle/>
        <a:p>
          <a:endParaRPr lang="en-US"/>
        </a:p>
      </dgm:t>
    </dgm:pt>
    <dgm:pt modelId="{651C70CF-C2B9-481C-A35F-8A2F9278473D}" type="sibTrans" cxnId="{07F2B92F-F576-470E-A512-682EEDB9DF55}">
      <dgm:prSet/>
      <dgm:spPr/>
      <dgm:t>
        <a:bodyPr/>
        <a:lstStyle/>
        <a:p>
          <a:endParaRPr lang="en-US"/>
        </a:p>
      </dgm:t>
    </dgm:pt>
    <dgm:pt modelId="{5D31B536-06E5-443D-AD3F-E30B6A446917}" type="pres">
      <dgm:prSet presAssocID="{62D7AE20-1BDB-485B-BBAA-609895C49BAE}" presName="linear" presStyleCnt="0">
        <dgm:presLayoutVars>
          <dgm:animLvl val="lvl"/>
          <dgm:resizeHandles val="exact"/>
        </dgm:presLayoutVars>
      </dgm:prSet>
      <dgm:spPr/>
      <dgm:t>
        <a:bodyPr/>
        <a:lstStyle/>
        <a:p>
          <a:endParaRPr lang="en-US"/>
        </a:p>
      </dgm:t>
    </dgm:pt>
    <dgm:pt modelId="{AA824628-19E2-4844-8A61-CEF7A06CB4E8}" type="pres">
      <dgm:prSet presAssocID="{413DC944-5030-438E-B97A-266D3EACA7F2}" presName="parentText" presStyleLbl="node1" presStyleIdx="0" presStyleCnt="5">
        <dgm:presLayoutVars>
          <dgm:chMax val="0"/>
          <dgm:bulletEnabled val="1"/>
        </dgm:presLayoutVars>
      </dgm:prSet>
      <dgm:spPr/>
      <dgm:t>
        <a:bodyPr/>
        <a:lstStyle/>
        <a:p>
          <a:endParaRPr lang="en-US"/>
        </a:p>
      </dgm:t>
    </dgm:pt>
    <dgm:pt modelId="{4D8735B0-2BA7-43BB-A33B-C56FE99C176F}" type="pres">
      <dgm:prSet presAssocID="{E7EB4675-2609-4D6F-8548-1D415FE5C43E}" presName="spacer" presStyleCnt="0"/>
      <dgm:spPr/>
    </dgm:pt>
    <dgm:pt modelId="{990DC6B5-2614-4328-B198-22D252877069}" type="pres">
      <dgm:prSet presAssocID="{C65492F5-5FB7-4AD5-9B93-F5F46664949E}" presName="parentText" presStyleLbl="node1" presStyleIdx="1" presStyleCnt="5">
        <dgm:presLayoutVars>
          <dgm:chMax val="0"/>
          <dgm:bulletEnabled val="1"/>
        </dgm:presLayoutVars>
      </dgm:prSet>
      <dgm:spPr/>
      <dgm:t>
        <a:bodyPr/>
        <a:lstStyle/>
        <a:p>
          <a:endParaRPr lang="en-US"/>
        </a:p>
      </dgm:t>
    </dgm:pt>
    <dgm:pt modelId="{09114356-DDBB-499F-831E-2ACA92FB195B}" type="pres">
      <dgm:prSet presAssocID="{37FC05A1-C8B9-46BD-961C-FB14742B2C0F}" presName="spacer" presStyleCnt="0"/>
      <dgm:spPr/>
    </dgm:pt>
    <dgm:pt modelId="{096B5B4B-96F0-421B-9F91-79F767FFB193}" type="pres">
      <dgm:prSet presAssocID="{E4473DBA-2D07-4B14-850F-756135198769}" presName="parentText" presStyleLbl="node1" presStyleIdx="2" presStyleCnt="5">
        <dgm:presLayoutVars>
          <dgm:chMax val="0"/>
          <dgm:bulletEnabled val="1"/>
        </dgm:presLayoutVars>
      </dgm:prSet>
      <dgm:spPr/>
      <dgm:t>
        <a:bodyPr/>
        <a:lstStyle/>
        <a:p>
          <a:endParaRPr lang="en-US"/>
        </a:p>
      </dgm:t>
    </dgm:pt>
    <dgm:pt modelId="{7623F4E1-03F6-4B05-8AA4-F74342ECEB05}" type="pres">
      <dgm:prSet presAssocID="{E1C13522-C9E8-4C05-9DB6-A940888264C2}" presName="spacer" presStyleCnt="0"/>
      <dgm:spPr/>
    </dgm:pt>
    <dgm:pt modelId="{2F53490E-0D20-471A-8C98-C916274912FF}" type="pres">
      <dgm:prSet presAssocID="{4D78FD07-E56F-42E9-B012-163C004CAF12}" presName="parentText" presStyleLbl="node1" presStyleIdx="3" presStyleCnt="5">
        <dgm:presLayoutVars>
          <dgm:chMax val="0"/>
          <dgm:bulletEnabled val="1"/>
        </dgm:presLayoutVars>
      </dgm:prSet>
      <dgm:spPr/>
      <dgm:t>
        <a:bodyPr/>
        <a:lstStyle/>
        <a:p>
          <a:endParaRPr lang="en-US"/>
        </a:p>
      </dgm:t>
    </dgm:pt>
    <dgm:pt modelId="{2A21CB3A-46A1-433D-91B1-BFDA96EDE335}" type="pres">
      <dgm:prSet presAssocID="{54E04274-02B4-44E8-82B2-6489F361553A}" presName="spacer" presStyleCnt="0"/>
      <dgm:spPr/>
    </dgm:pt>
    <dgm:pt modelId="{8A54717F-35D0-4C87-ACDB-6714FFAF158E}" type="pres">
      <dgm:prSet presAssocID="{8F826972-BAE2-4630-BAF7-3C37AA447399}" presName="parentText" presStyleLbl="node1" presStyleIdx="4" presStyleCnt="5">
        <dgm:presLayoutVars>
          <dgm:chMax val="0"/>
          <dgm:bulletEnabled val="1"/>
        </dgm:presLayoutVars>
      </dgm:prSet>
      <dgm:spPr/>
      <dgm:t>
        <a:bodyPr/>
        <a:lstStyle/>
        <a:p>
          <a:endParaRPr lang="en-US"/>
        </a:p>
      </dgm:t>
    </dgm:pt>
  </dgm:ptLst>
  <dgm:cxnLst>
    <dgm:cxn modelId="{22E382E3-2AFF-41EE-B47F-18D265D7E096}" type="presOf" srcId="{62D7AE20-1BDB-485B-BBAA-609895C49BAE}" destId="{5D31B536-06E5-443D-AD3F-E30B6A446917}" srcOrd="0" destOrd="0" presId="urn:microsoft.com/office/officeart/2005/8/layout/vList2"/>
    <dgm:cxn modelId="{2F774AE0-C4BF-4051-9C72-981330E0166D}" type="presOf" srcId="{E4473DBA-2D07-4B14-850F-756135198769}" destId="{096B5B4B-96F0-421B-9F91-79F767FFB193}" srcOrd="0" destOrd="0" presId="urn:microsoft.com/office/officeart/2005/8/layout/vList2"/>
    <dgm:cxn modelId="{686F703B-F72E-42B7-9DC6-07A048A4CA42}" type="presOf" srcId="{C65492F5-5FB7-4AD5-9B93-F5F46664949E}" destId="{990DC6B5-2614-4328-B198-22D252877069}" srcOrd="0" destOrd="0" presId="urn:microsoft.com/office/officeart/2005/8/layout/vList2"/>
    <dgm:cxn modelId="{B5CD55A0-4E23-4ADB-A977-BFC6B8996893}" type="presOf" srcId="{413DC944-5030-438E-B97A-266D3EACA7F2}" destId="{AA824628-19E2-4844-8A61-CEF7A06CB4E8}" srcOrd="0" destOrd="0" presId="urn:microsoft.com/office/officeart/2005/8/layout/vList2"/>
    <dgm:cxn modelId="{611D8073-441A-4475-BDA7-9A72A254D69C}" type="presOf" srcId="{4D78FD07-E56F-42E9-B012-163C004CAF12}" destId="{2F53490E-0D20-471A-8C98-C916274912FF}" srcOrd="0" destOrd="0" presId="urn:microsoft.com/office/officeart/2005/8/layout/vList2"/>
    <dgm:cxn modelId="{CE29730B-480C-4AAD-A04D-6F521B420325}" srcId="{62D7AE20-1BDB-485B-BBAA-609895C49BAE}" destId="{413DC944-5030-438E-B97A-266D3EACA7F2}" srcOrd="0" destOrd="0" parTransId="{944FC0E7-F4A7-43C6-84B6-A5A1ACFC71F9}" sibTransId="{E7EB4675-2609-4D6F-8548-1D415FE5C43E}"/>
    <dgm:cxn modelId="{07F2B92F-F576-470E-A512-682EEDB9DF55}" srcId="{62D7AE20-1BDB-485B-BBAA-609895C49BAE}" destId="{8F826972-BAE2-4630-BAF7-3C37AA447399}" srcOrd="4" destOrd="0" parTransId="{F5903B7E-4555-492F-8888-CB1F0B8D5D7B}" sibTransId="{651C70CF-C2B9-481C-A35F-8A2F9278473D}"/>
    <dgm:cxn modelId="{9058EDBA-6A45-46DC-9EFC-E51C5F0BA820}" srcId="{62D7AE20-1BDB-485B-BBAA-609895C49BAE}" destId="{4D78FD07-E56F-42E9-B012-163C004CAF12}" srcOrd="3" destOrd="0" parTransId="{6EE18F1D-2EF7-4A0F-B12D-9A3E65D06340}" sibTransId="{54E04274-02B4-44E8-82B2-6489F361553A}"/>
    <dgm:cxn modelId="{44FD26F1-86E2-4112-885B-E410F312E15A}" type="presOf" srcId="{8F826972-BAE2-4630-BAF7-3C37AA447399}" destId="{8A54717F-35D0-4C87-ACDB-6714FFAF158E}" srcOrd="0" destOrd="0" presId="urn:microsoft.com/office/officeart/2005/8/layout/vList2"/>
    <dgm:cxn modelId="{8F52A48F-349B-4284-97A6-F93074D70CF9}" srcId="{62D7AE20-1BDB-485B-BBAA-609895C49BAE}" destId="{E4473DBA-2D07-4B14-850F-756135198769}" srcOrd="2" destOrd="0" parTransId="{F3F7EDE5-8383-4FF4-859B-3CD7091DF2E7}" sibTransId="{E1C13522-C9E8-4C05-9DB6-A940888264C2}"/>
    <dgm:cxn modelId="{26505365-06AD-41C0-AD86-8D1A4B05A0D4}" srcId="{62D7AE20-1BDB-485B-BBAA-609895C49BAE}" destId="{C65492F5-5FB7-4AD5-9B93-F5F46664949E}" srcOrd="1" destOrd="0" parTransId="{1CBA754D-F01D-48FE-ABF4-F6989E946A71}" sibTransId="{37FC05A1-C8B9-46BD-961C-FB14742B2C0F}"/>
    <dgm:cxn modelId="{5B1A2CF8-5572-4E46-98A3-C667B70A6893}" type="presParOf" srcId="{5D31B536-06E5-443D-AD3F-E30B6A446917}" destId="{AA824628-19E2-4844-8A61-CEF7A06CB4E8}" srcOrd="0" destOrd="0" presId="urn:microsoft.com/office/officeart/2005/8/layout/vList2"/>
    <dgm:cxn modelId="{836E5C7A-C5E1-4CC6-86AD-A201FD78DD5A}" type="presParOf" srcId="{5D31B536-06E5-443D-AD3F-E30B6A446917}" destId="{4D8735B0-2BA7-43BB-A33B-C56FE99C176F}" srcOrd="1" destOrd="0" presId="urn:microsoft.com/office/officeart/2005/8/layout/vList2"/>
    <dgm:cxn modelId="{34BBF480-7BB1-431B-BF2B-625D686FAD40}" type="presParOf" srcId="{5D31B536-06E5-443D-AD3F-E30B6A446917}" destId="{990DC6B5-2614-4328-B198-22D252877069}" srcOrd="2" destOrd="0" presId="urn:microsoft.com/office/officeart/2005/8/layout/vList2"/>
    <dgm:cxn modelId="{E6BBCE98-6205-462B-867F-7B4C3A3F9E90}" type="presParOf" srcId="{5D31B536-06E5-443D-AD3F-E30B6A446917}" destId="{09114356-DDBB-499F-831E-2ACA92FB195B}" srcOrd="3" destOrd="0" presId="urn:microsoft.com/office/officeart/2005/8/layout/vList2"/>
    <dgm:cxn modelId="{B0C5E6E9-7613-405F-887A-83CC89FE231B}" type="presParOf" srcId="{5D31B536-06E5-443D-AD3F-E30B6A446917}" destId="{096B5B4B-96F0-421B-9F91-79F767FFB193}" srcOrd="4" destOrd="0" presId="urn:microsoft.com/office/officeart/2005/8/layout/vList2"/>
    <dgm:cxn modelId="{D1AEA3E5-8063-4878-A4B2-474548219D74}" type="presParOf" srcId="{5D31B536-06E5-443D-AD3F-E30B6A446917}" destId="{7623F4E1-03F6-4B05-8AA4-F74342ECEB05}" srcOrd="5" destOrd="0" presId="urn:microsoft.com/office/officeart/2005/8/layout/vList2"/>
    <dgm:cxn modelId="{FAA2FF81-FE30-4BA5-8D0C-2BF6E022143B}" type="presParOf" srcId="{5D31B536-06E5-443D-AD3F-E30B6A446917}" destId="{2F53490E-0D20-471A-8C98-C916274912FF}" srcOrd="6" destOrd="0" presId="urn:microsoft.com/office/officeart/2005/8/layout/vList2"/>
    <dgm:cxn modelId="{058A3A9D-197C-4B71-B8CE-61A4679DCD93}" type="presParOf" srcId="{5D31B536-06E5-443D-AD3F-E30B6A446917}" destId="{2A21CB3A-46A1-433D-91B1-BFDA96EDE335}" srcOrd="7" destOrd="0" presId="urn:microsoft.com/office/officeart/2005/8/layout/vList2"/>
    <dgm:cxn modelId="{16A114D8-64D3-43D1-BEC1-8140CE979751}" type="presParOf" srcId="{5D31B536-06E5-443D-AD3F-E30B6A446917}" destId="{8A54717F-35D0-4C87-ACDB-6714FFAF158E}"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075B9-D921-47B1-A617-0EFAD9F05804}">
      <dsp:nvSpPr>
        <dsp:cNvPr id="0" name=""/>
        <dsp:cNvSpPr/>
      </dsp:nvSpPr>
      <dsp:spPr>
        <a:xfrm>
          <a:off x="921958" y="0"/>
          <a:ext cx="7990266" cy="4389437"/>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l" defTabSz="800100" rtl="0">
            <a:lnSpc>
              <a:spcPct val="90000"/>
            </a:lnSpc>
            <a:spcBef>
              <a:spcPct val="0"/>
            </a:spcBef>
            <a:spcAft>
              <a:spcPct val="35000"/>
            </a:spcAft>
          </a:pPr>
          <a:r>
            <a:rPr lang="en-US" sz="1800" kern="1200" dirty="0">
              <a:solidFill>
                <a:schemeClr val="tx1"/>
              </a:solidFill>
              <a:latin typeface="Franklin Gothic Book" panose="020B0503020102020204" pitchFamily="34" charset="0"/>
            </a:rPr>
            <a:t>Human trafficking is a crime involving the exploitation of someone for the purpose of compelled labor or a commercial sex act through the use of force, fraud, or coercion. Where a person younger than 18 is induced to perform a commercial sex act, it is a crime regardless of whether there is any force, fraud, or coercion.</a:t>
          </a:r>
        </a:p>
        <a:p>
          <a:pPr lvl="0" algn="r" defTabSz="800100" rtl="0">
            <a:lnSpc>
              <a:spcPct val="90000"/>
            </a:lnSpc>
            <a:spcBef>
              <a:spcPct val="0"/>
            </a:spcBef>
            <a:spcAft>
              <a:spcPct val="35000"/>
            </a:spcAft>
          </a:pPr>
          <a:r>
            <a:rPr kumimoji="0" lang="en-US" sz="1800" b="0" i="0" u="none" strike="noStrike" kern="1200" cap="none" spc="0" normalizeH="0" baseline="0" dirty="0">
              <a:ln>
                <a:noFill/>
              </a:ln>
              <a:solidFill>
                <a:schemeClr val="tx1"/>
              </a:solidFill>
              <a:effectLst/>
              <a:uLnTx/>
              <a:uFillTx/>
              <a:latin typeface="Franklin Gothic Book" panose="020B0503020102020204" pitchFamily="34" charset="0"/>
              <a:ea typeface="+mn-ea"/>
              <a:cs typeface="+mn-cs"/>
            </a:rPr>
            <a:t/>
          </a:r>
          <a:br>
            <a:rPr kumimoji="0" lang="en-US" sz="1800" b="0" i="0" u="none" strike="noStrike" kern="1200" cap="none" spc="0" normalizeH="0" baseline="0" dirty="0">
              <a:ln>
                <a:noFill/>
              </a:ln>
              <a:solidFill>
                <a:schemeClr val="tx1"/>
              </a:solidFill>
              <a:effectLst/>
              <a:uLnTx/>
              <a:uFillTx/>
              <a:latin typeface="Franklin Gothic Book" panose="020B0503020102020204" pitchFamily="34" charset="0"/>
              <a:ea typeface="+mn-ea"/>
              <a:cs typeface="+mn-cs"/>
            </a:rPr>
          </a:br>
          <a:r>
            <a:rPr kumimoji="0" lang="en-US" sz="1800" b="0" i="0" u="none" strike="noStrike" kern="1200" cap="none" spc="0" normalizeH="0" baseline="0" dirty="0">
              <a:ln>
                <a:noFill/>
              </a:ln>
              <a:solidFill>
                <a:schemeClr val="tx1"/>
              </a:solidFill>
              <a:effectLst/>
              <a:uLnTx/>
              <a:uFillTx/>
              <a:latin typeface="Franklin Gothic Book" panose="020B0503020102020204" pitchFamily="34" charset="0"/>
              <a:ea typeface="+mn-ea"/>
              <a:cs typeface="+mn-cs"/>
            </a:rPr>
            <a:t>—</a:t>
          </a:r>
          <a:r>
            <a:rPr lang="en-US" sz="1800" b="0" i="1" kern="1200" dirty="0">
              <a:solidFill>
                <a:schemeClr val="tx1"/>
              </a:solidFill>
              <a:latin typeface="Franklin Gothic Book" panose="020B0503020102020204" pitchFamily="34" charset="0"/>
            </a:rPr>
            <a:t>The Trafficking Victims Protection Act</a:t>
          </a:r>
          <a:endParaRPr lang="en-US" sz="1800" i="1" kern="1200" dirty="0">
            <a:solidFill>
              <a:schemeClr val="tx1"/>
            </a:solidFill>
            <a:latin typeface="Franklin Gothic Book" panose="020B0503020102020204" pitchFamily="34" charset="0"/>
          </a:endParaRPr>
        </a:p>
      </dsp:txBody>
      <dsp:txXfrm>
        <a:off x="1136233" y="214275"/>
        <a:ext cx="7561716" cy="39608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D9FF15-1186-41CA-8485-CEEA31CF4B90}">
      <dsp:nvSpPr>
        <dsp:cNvPr id="0" name=""/>
        <dsp:cNvSpPr/>
      </dsp:nvSpPr>
      <dsp:spPr>
        <a:xfrm>
          <a:off x="279409" y="0"/>
          <a:ext cx="6620730" cy="3173066"/>
        </a:xfrm>
        <a:prstGeom prst="roundRect">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n-US" sz="2300" kern="1200" dirty="0">
              <a:solidFill>
                <a:schemeClr val="tx1"/>
              </a:solidFill>
            </a:rPr>
            <a:t>“Individual trauma results from an event, series of events or set of circumstances that is experienced by an individual as physically or emotionally harmful or life threatening and that has lasting adverse effects on the individual’s functioning and mental, physical, social, emotional or spiritual well-being.”</a:t>
          </a:r>
        </a:p>
      </dsp:txBody>
      <dsp:txXfrm>
        <a:off x="434305" y="154896"/>
        <a:ext cx="6310938" cy="28632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824628-19E2-4844-8A61-CEF7A06CB4E8}">
      <dsp:nvSpPr>
        <dsp:cNvPr id="0" name=""/>
        <dsp:cNvSpPr/>
      </dsp:nvSpPr>
      <dsp:spPr>
        <a:xfrm>
          <a:off x="0" y="307658"/>
          <a:ext cx="6601882" cy="6949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1. Staff Training</a:t>
          </a:r>
        </a:p>
      </dsp:txBody>
      <dsp:txXfrm>
        <a:off x="33926" y="341584"/>
        <a:ext cx="6534030" cy="627128"/>
      </dsp:txXfrm>
    </dsp:sp>
    <dsp:sp modelId="{990DC6B5-2614-4328-B198-22D252877069}">
      <dsp:nvSpPr>
        <dsp:cNvPr id="0" name=""/>
        <dsp:cNvSpPr/>
      </dsp:nvSpPr>
      <dsp:spPr>
        <a:xfrm>
          <a:off x="0" y="1080398"/>
          <a:ext cx="6601882" cy="6949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2. Screening and Identification</a:t>
          </a:r>
        </a:p>
      </dsp:txBody>
      <dsp:txXfrm>
        <a:off x="33926" y="1114324"/>
        <a:ext cx="6534030" cy="627128"/>
      </dsp:txXfrm>
    </dsp:sp>
    <dsp:sp modelId="{096B5B4B-96F0-421B-9F91-79F767FFB193}">
      <dsp:nvSpPr>
        <dsp:cNvPr id="0" name=""/>
        <dsp:cNvSpPr/>
      </dsp:nvSpPr>
      <dsp:spPr>
        <a:xfrm>
          <a:off x="0" y="1853138"/>
          <a:ext cx="6601882" cy="6949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3. Multidisciplinary Response</a:t>
          </a:r>
        </a:p>
      </dsp:txBody>
      <dsp:txXfrm>
        <a:off x="33926" y="1887064"/>
        <a:ext cx="6534030" cy="627128"/>
      </dsp:txXfrm>
    </dsp:sp>
    <dsp:sp modelId="{2F53490E-0D20-471A-8C98-C916274912FF}">
      <dsp:nvSpPr>
        <dsp:cNvPr id="0" name=""/>
        <dsp:cNvSpPr/>
      </dsp:nvSpPr>
      <dsp:spPr>
        <a:xfrm>
          <a:off x="0" y="2625878"/>
          <a:ext cx="6601882" cy="6949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4. Mandated Reporting</a:t>
          </a:r>
        </a:p>
      </dsp:txBody>
      <dsp:txXfrm>
        <a:off x="33926" y="2659804"/>
        <a:ext cx="6534030" cy="627128"/>
      </dsp:txXfrm>
    </dsp:sp>
    <dsp:sp modelId="{8A54717F-35D0-4C87-ACDB-6714FFAF158E}">
      <dsp:nvSpPr>
        <dsp:cNvPr id="0" name=""/>
        <dsp:cNvSpPr/>
      </dsp:nvSpPr>
      <dsp:spPr>
        <a:xfrm>
          <a:off x="0" y="3398618"/>
          <a:ext cx="6601882" cy="6949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5. Follow-up/Follow-through Procedures</a:t>
          </a:r>
        </a:p>
      </dsp:txBody>
      <dsp:txXfrm>
        <a:off x="33926" y="3432544"/>
        <a:ext cx="6534030" cy="62712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sldNum" sz="quarter" idx="3"/>
          </p:nvPr>
        </p:nvSpPr>
        <p:spPr bwMode="auto">
          <a:xfrm>
            <a:off x="6586643" y="9100065"/>
            <a:ext cx="378983" cy="158026"/>
          </a:xfrm>
          <a:prstGeom prst="rect">
            <a:avLst/>
          </a:prstGeom>
          <a:noFill/>
          <a:ln w="12700">
            <a:noFill/>
            <a:miter lim="800000"/>
            <a:headEnd/>
            <a:tailEnd/>
          </a:ln>
          <a:effectLst/>
        </p:spPr>
        <p:txBody>
          <a:bodyPr vert="horz" wrap="none" lIns="0" tIns="0" rIns="0" bIns="0" numCol="1" anchor="b" anchorCtr="0" compatLnSpc="1">
            <a:prstTxWarp prst="textNoShape">
              <a:avLst/>
            </a:prstTxWarp>
          </a:bodyPr>
          <a:lstStyle>
            <a:lvl1pPr algn="r" defTabSz="916875">
              <a:defRPr sz="800"/>
            </a:lvl1pPr>
          </a:lstStyle>
          <a:p>
            <a:fld id="{86DDF579-651C-4FB4-A5CD-DAFFAE84E430}" type="slidenum">
              <a:rPr lang="en-US"/>
              <a:pPr/>
              <a:t>‹#›</a:t>
            </a:fld>
            <a:endParaRPr lang="en-US" dirty="0"/>
          </a:p>
        </p:txBody>
      </p:sp>
    </p:spTree>
    <p:extLst>
      <p:ext uri="{BB962C8B-B14F-4D97-AF65-F5344CB8AC3E}">
        <p14:creationId xmlns:p14="http://schemas.microsoft.com/office/powerpoint/2010/main" val="423889290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612451" y="4418344"/>
            <a:ext cx="5735927" cy="4585948"/>
          </a:xfrm>
          <a:prstGeom prst="rect">
            <a:avLst/>
          </a:prstGeom>
          <a:noFill/>
          <a:ln w="12700">
            <a:noFill/>
            <a:miter lim="800000"/>
            <a:headEnd/>
            <a:tailEnd/>
          </a:ln>
          <a:effectLst/>
        </p:spPr>
        <p:txBody>
          <a:bodyPr vert="horz" wrap="square" lIns="91973" tIns="45179" rIns="91973" bIns="45179" numCol="1" anchor="t" anchorCtr="0" compatLnSpc="1">
            <a:prstTxWarp prst="textNoShape">
              <a:avLst/>
            </a:prstTxWarp>
          </a:bodyPr>
          <a:lstStyle/>
          <a:p>
            <a:pPr lvl="0"/>
            <a:r>
              <a:rPr lang="en-US"/>
              <a:t>Click to edit Master text styles</a:t>
            </a:r>
          </a:p>
          <a:p>
            <a:pPr lvl="1"/>
            <a:r>
              <a:rPr lang="en-US"/>
              <a:t>Second level</a:t>
            </a:r>
          </a:p>
        </p:txBody>
      </p:sp>
      <p:sp>
        <p:nvSpPr>
          <p:cNvPr id="2051" name="Rectangle 3"/>
          <p:cNvSpPr>
            <a:spLocks noGrp="1" noRot="1" noChangeAspect="1" noChangeArrowheads="1" noTextEdit="1"/>
          </p:cNvSpPr>
          <p:nvPr>
            <p:ph type="sldImg" idx="2"/>
          </p:nvPr>
        </p:nvSpPr>
        <p:spPr bwMode="auto">
          <a:xfrm>
            <a:off x="620713" y="214313"/>
            <a:ext cx="5719762" cy="3962400"/>
          </a:xfrm>
          <a:prstGeom prst="rect">
            <a:avLst/>
          </a:prstGeom>
          <a:noFill/>
          <a:ln w="12700">
            <a:solidFill>
              <a:schemeClr val="tx1"/>
            </a:solidFill>
            <a:miter lim="800000"/>
            <a:headEnd/>
            <a:tailEnd/>
          </a:ln>
          <a:effectLst/>
        </p:spPr>
      </p:sp>
      <p:sp>
        <p:nvSpPr>
          <p:cNvPr id="2052" name="Rectangle 4"/>
          <p:cNvSpPr>
            <a:spLocks noGrp="1" noChangeArrowheads="1"/>
          </p:cNvSpPr>
          <p:nvPr>
            <p:ph type="sldNum" sz="quarter" idx="5"/>
          </p:nvPr>
        </p:nvSpPr>
        <p:spPr bwMode="auto">
          <a:xfrm>
            <a:off x="6733759" y="9117623"/>
            <a:ext cx="231867" cy="140468"/>
          </a:xfrm>
          <a:prstGeom prst="rect">
            <a:avLst/>
          </a:prstGeom>
          <a:noFill/>
          <a:ln w="12700">
            <a:noFill/>
            <a:miter lim="800000"/>
            <a:headEnd/>
            <a:tailEnd/>
          </a:ln>
          <a:effectLst/>
        </p:spPr>
        <p:txBody>
          <a:bodyPr vert="horz" wrap="none" lIns="0" tIns="0" rIns="0" bIns="0" numCol="1" anchor="b" anchorCtr="0" compatLnSpc="1">
            <a:prstTxWarp prst="textNoShape">
              <a:avLst/>
            </a:prstTxWarp>
          </a:bodyPr>
          <a:lstStyle>
            <a:lvl1pPr algn="r" defTabSz="916875">
              <a:defRPr sz="800"/>
            </a:lvl1pPr>
          </a:lstStyle>
          <a:p>
            <a:fld id="{4187C748-44EC-4A39-B7A4-3D84E650E74D}" type="slidenum">
              <a:rPr lang="en-US"/>
              <a:pPr/>
              <a:t>‹#›</a:t>
            </a:fld>
            <a:endParaRPr lang="en-US" dirty="0"/>
          </a:p>
        </p:txBody>
      </p:sp>
    </p:spTree>
    <p:extLst>
      <p:ext uri="{BB962C8B-B14F-4D97-AF65-F5344CB8AC3E}">
        <p14:creationId xmlns:p14="http://schemas.microsoft.com/office/powerpoint/2010/main" val="91122546"/>
      </p:ext>
    </p:extLst>
  </p:cSld>
  <p:clrMap bg1="lt1" tx1="dk1" bg2="lt2" tx2="dk2" accent1="accent1" accent2="accent2" accent3="accent3" accent4="accent4" accent5="accent5" accent6="accent6" hlink="hlink" folHlink="folHlink"/>
  <p:hf sldNum="0" hdr="0" ftr="0" dt="0"/>
  <p:notesStyle>
    <a:lvl1pPr marL="177800" indent="-177800" algn="l" rtl="0" eaLnBrk="0" fontAlgn="base" hangingPunct="0">
      <a:spcBef>
        <a:spcPct val="100000"/>
      </a:spcBef>
      <a:spcAft>
        <a:spcPct val="0"/>
      </a:spcAft>
      <a:buFont typeface="Webdings" pitchFamily="18" charset="2"/>
      <a:buChar char="4"/>
      <a:defRPr sz="1000" kern="1200">
        <a:solidFill>
          <a:schemeClr val="tx1"/>
        </a:solidFill>
        <a:latin typeface="Arial" charset="0"/>
        <a:ea typeface="+mn-ea"/>
        <a:cs typeface="+mn-cs"/>
      </a:defRPr>
    </a:lvl1pPr>
    <a:lvl2pPr marL="342900" indent="-163513" algn="l" rtl="0" eaLnBrk="0" fontAlgn="base" hangingPunct="0">
      <a:lnSpc>
        <a:spcPct val="85000"/>
      </a:lnSpc>
      <a:spcBef>
        <a:spcPct val="45000"/>
      </a:spcBef>
      <a:spcAft>
        <a:spcPct val="0"/>
      </a:spcAft>
      <a:buChar char="–"/>
      <a:defRPr sz="1000" kern="1200">
        <a:solidFill>
          <a:schemeClr val="tx1"/>
        </a:solidFill>
        <a:latin typeface="Arial" charset="0"/>
        <a:ea typeface="+mn-ea"/>
        <a:cs typeface="+mn-cs"/>
      </a:defRPr>
    </a:lvl2pPr>
    <a:lvl3pPr marL="520700" indent="-176213" algn="l" rtl="0" eaLnBrk="0" fontAlgn="base" hangingPunct="0">
      <a:lnSpc>
        <a:spcPct val="85000"/>
      </a:lnSpc>
      <a:spcBef>
        <a:spcPct val="45000"/>
      </a:spcBef>
      <a:spcAft>
        <a:spcPct val="0"/>
      </a:spcAft>
      <a:buFont typeface="Webdings" pitchFamily="18" charset="2"/>
      <a:defRPr sz="1000" kern="1200">
        <a:solidFill>
          <a:schemeClr val="tx1"/>
        </a:solidFill>
        <a:latin typeface="Arial" charset="0"/>
        <a:ea typeface="+mn-ea"/>
        <a:cs typeface="+mn-cs"/>
      </a:defRPr>
    </a:lvl3pPr>
    <a:lvl4pPr marL="685800" indent="-163513" algn="l" rtl="0" eaLnBrk="0" fontAlgn="base" hangingPunct="0">
      <a:lnSpc>
        <a:spcPct val="85000"/>
      </a:lnSpc>
      <a:spcBef>
        <a:spcPct val="45000"/>
      </a:spcBef>
      <a:spcAft>
        <a:spcPct val="0"/>
      </a:spcAft>
      <a:defRPr sz="10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Book Antiqua"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mailto:ChildTrafficking@acf.hhs.gov"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3B0CF2-7F87-4E02-A248-870047730F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133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2138" y="211138"/>
            <a:ext cx="5626100" cy="3897312"/>
          </a:xfrm>
        </p:spPr>
      </p:sp>
      <p:sp>
        <p:nvSpPr>
          <p:cNvPr id="3" name="Notes Placeholder 2"/>
          <p:cNvSpPr>
            <a:spLocks noGrp="1"/>
          </p:cNvSpPr>
          <p:nvPr>
            <p:ph type="body" idx="1"/>
          </p:nvPr>
        </p:nvSpPr>
        <p:spPr/>
        <p:txBody>
          <a:bodyPr/>
          <a:lstStyle/>
          <a:p>
            <a:pPr marL="0" indent="0" defTabSz="897301" eaLnBrk="0" fontAlgn="base" hangingPunct="0">
              <a:spcBef>
                <a:spcPct val="100000"/>
              </a:spcBef>
              <a:spcAft>
                <a:spcPct val="0"/>
              </a:spcAft>
              <a:buNone/>
              <a:defRPr/>
            </a:pPr>
            <a:r>
              <a:rPr lang="en-US" dirty="0"/>
              <a:t>The relationship between the trafficker and the person</a:t>
            </a:r>
            <a:r>
              <a:rPr lang="en-US" baseline="0" dirty="0"/>
              <a:t> being trafficked may also make it difficult to identify a trafficker. </a:t>
            </a:r>
            <a:r>
              <a:rPr lang="en-US" dirty="0"/>
              <a:t>A 2013 study by Covenant House New York revealed</a:t>
            </a:r>
            <a:r>
              <a:rPr lang="en-US" baseline="0" dirty="0"/>
              <a:t> that </a:t>
            </a:r>
            <a:r>
              <a:rPr lang="en-US" dirty="0"/>
              <a:t>was that </a:t>
            </a:r>
            <a:r>
              <a:rPr lang="en-US" b="1" dirty="0"/>
              <a:t>36% of the children being trafficked were</a:t>
            </a:r>
            <a:r>
              <a:rPr lang="en-US" b="1" baseline="0" dirty="0"/>
              <a:t> being trafficked </a:t>
            </a:r>
            <a:r>
              <a:rPr lang="en-US" b="1" dirty="0"/>
              <a:t>by their parents or immediate family members</a:t>
            </a:r>
            <a:r>
              <a:rPr lang="en-US" dirty="0"/>
              <a:t>.</a:t>
            </a:r>
            <a:r>
              <a:rPr lang="en-US" b="1" dirty="0"/>
              <a:t> </a:t>
            </a:r>
            <a:r>
              <a:rPr lang="en-US" dirty="0"/>
              <a:t>It’s also important</a:t>
            </a:r>
            <a:r>
              <a:rPr lang="en-US" baseline="0" dirty="0"/>
              <a:t> to note that while the term boyfriend can mean a romantic partner, it’s also a euphemism used for the trafficker. </a:t>
            </a:r>
            <a:r>
              <a:rPr lang="en-US" b="0" dirty="0"/>
              <a:t>Don’t discount someone</a:t>
            </a:r>
            <a:r>
              <a:rPr lang="en-US" b="0" baseline="0" dirty="0"/>
              <a:t> </a:t>
            </a:r>
            <a:r>
              <a:rPr lang="en-US" dirty="0"/>
              <a:t>as being a potential victim just because they appear to be presenting with a “relative” or a romantic partner. This study also helped to debunk the myth that traffickers</a:t>
            </a:r>
            <a:r>
              <a:rPr lang="en-US" baseline="0" dirty="0"/>
              <a:t> are most often strangers to their victims. </a:t>
            </a:r>
            <a:endParaRPr lang="en-US" dirty="0"/>
          </a:p>
          <a:p>
            <a:endParaRPr lang="en-US" dirty="0"/>
          </a:p>
        </p:txBody>
      </p:sp>
      <p:sp>
        <p:nvSpPr>
          <p:cNvPr id="4" name="Slide Number Placeholder 3"/>
          <p:cNvSpPr>
            <a:spLocks noGrp="1"/>
          </p:cNvSpPr>
          <p:nvPr>
            <p:ph type="sldNum" sz="quarter" idx="10"/>
          </p:nvPr>
        </p:nvSpPr>
        <p:spPr/>
        <p:txBody>
          <a:bodyPr/>
          <a:lstStyle/>
          <a:p>
            <a:fld id="{4187C748-44EC-4A39-B7A4-3D84E650E74D}" type="slidenum">
              <a:rPr lang="en-US" smtClean="0"/>
              <a:pPr/>
              <a:t>13</a:t>
            </a:fld>
            <a:endParaRPr lang="en-US" dirty="0"/>
          </a:p>
        </p:txBody>
      </p:sp>
    </p:spTree>
    <p:extLst>
      <p:ext uri="{BB962C8B-B14F-4D97-AF65-F5344CB8AC3E}">
        <p14:creationId xmlns:p14="http://schemas.microsoft.com/office/powerpoint/2010/main" val="2570844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100000"/>
              </a:spcBef>
              <a:spcAft>
                <a:spcPct val="0"/>
              </a:spcAft>
              <a:buClrTx/>
              <a:buSzTx/>
              <a:buFont typeface="Webdings" pitchFamily="18" charset="2"/>
              <a:buNone/>
              <a:tabLst/>
              <a:defRPr/>
            </a:pPr>
            <a:r>
              <a:rPr lang="en-US" dirty="0">
                <a:effectLst/>
              </a:rPr>
              <a:t>In order to move forward, we must first talk about what has happened</a:t>
            </a:r>
            <a:r>
              <a:rPr lang="en-US" sz="1000" u="none" kern="1200" dirty="0">
                <a:solidFill>
                  <a:schemeClr val="tx1"/>
                </a:solidFill>
                <a:effectLst/>
                <a:latin typeface="Arial" charset="0"/>
                <a:ea typeface="+mn-ea"/>
                <a:cs typeface="+mn-cs"/>
              </a:rPr>
              <a:t>.</a:t>
            </a:r>
            <a:r>
              <a:rPr lang="en-US" u="none" dirty="0">
                <a:effectLst/>
              </a:rPr>
              <a:t> </a:t>
            </a:r>
            <a:r>
              <a:rPr lang="en-US" dirty="0">
                <a:effectLst/>
              </a:rPr>
              <a:t>Although trafficking occurs</a:t>
            </a:r>
            <a:r>
              <a:rPr lang="en-US" baseline="0" dirty="0">
                <a:effectLst/>
              </a:rPr>
              <a:t> within Native communities now, </a:t>
            </a:r>
            <a:r>
              <a:rPr lang="en-US" dirty="0">
                <a:effectLst/>
              </a:rPr>
              <a:t>it is important to recognize that it was not always so.</a:t>
            </a:r>
          </a:p>
          <a:p>
            <a:endParaRPr lang="en-US" dirty="0"/>
          </a:p>
        </p:txBody>
      </p:sp>
    </p:spTree>
    <p:extLst>
      <p:ext uri="{BB962C8B-B14F-4D97-AF65-F5344CB8AC3E}">
        <p14:creationId xmlns:p14="http://schemas.microsoft.com/office/powerpoint/2010/main" val="3383821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effectLst/>
              </a:rPr>
              <a:t>In traditional Native culture,</a:t>
            </a:r>
            <a:r>
              <a:rPr lang="en-US" baseline="0" dirty="0">
                <a:effectLst/>
              </a:rPr>
              <a:t> there were no words for rape or prostitution.</a:t>
            </a:r>
          </a:p>
          <a:p>
            <a:pPr marL="0" lvl="0" indent="0">
              <a:buNone/>
            </a:pPr>
            <a:r>
              <a:rPr lang="en-US" dirty="0">
                <a:effectLst/>
              </a:rPr>
              <a:t>Women were viewed as sacred and violence against them was a capital offence.</a:t>
            </a:r>
          </a:p>
          <a:p>
            <a:pPr marL="0" lvl="0" indent="0">
              <a:buNone/>
            </a:pPr>
            <a:r>
              <a:rPr lang="en-US" dirty="0">
                <a:effectLst/>
              </a:rPr>
              <a:t>Children were valued as gifts from the Creator.</a:t>
            </a:r>
          </a:p>
          <a:p>
            <a:endParaRPr lang="en-US" dirty="0"/>
          </a:p>
          <a:p>
            <a:pPr marL="0" marR="0" lvl="0" indent="0" algn="l" defTabSz="914400" rtl="0" eaLnBrk="0" fontAlgn="base" latinLnBrk="0" hangingPunct="0">
              <a:lnSpc>
                <a:spcPct val="100000"/>
              </a:lnSpc>
              <a:spcBef>
                <a:spcPct val="100000"/>
              </a:spcBef>
              <a:spcAft>
                <a:spcPct val="0"/>
              </a:spcAft>
              <a:buClrTx/>
              <a:buSzTx/>
              <a:buFont typeface="Webdings" pitchFamily="18" charset="2"/>
              <a:buNone/>
              <a:tabLst/>
              <a:defRPr/>
            </a:pPr>
            <a:r>
              <a:rPr lang="en-US" dirty="0">
                <a:effectLst/>
              </a:rPr>
              <a:t>Unfortunately, with</a:t>
            </a:r>
            <a:r>
              <a:rPr lang="en-US" baseline="0" dirty="0">
                <a:effectLst/>
              </a:rPr>
              <a:t> the arrival of Europeans came </a:t>
            </a:r>
            <a:r>
              <a:rPr lang="en-US" dirty="0">
                <a:effectLst/>
              </a:rPr>
              <a:t>genocide, violence against women and children, forced removal, boarding schools, separation of children, sterilization</a:t>
            </a:r>
            <a:r>
              <a:rPr lang="en-US" sz="1000" u="sng" kern="1200" dirty="0">
                <a:solidFill>
                  <a:schemeClr val="tx1"/>
                </a:solidFill>
                <a:effectLst/>
                <a:latin typeface="Arial" charset="0"/>
                <a:ea typeface="+mn-ea"/>
                <a:cs typeface="+mn-cs"/>
              </a:rPr>
              <a:t>,</a:t>
            </a:r>
            <a:r>
              <a:rPr lang="en-US" dirty="0">
                <a:effectLst/>
              </a:rPr>
              <a:t> reservations, and the loss of traditional laws and ways of dealing with such offences. All of these contributed to historical trauma. </a:t>
            </a:r>
          </a:p>
          <a:p>
            <a:endParaRPr lang="en-US" dirty="0"/>
          </a:p>
        </p:txBody>
      </p:sp>
      <p:sp>
        <p:nvSpPr>
          <p:cNvPr id="4" name="Slide Number Placeholder 3"/>
          <p:cNvSpPr>
            <a:spLocks noGrp="1"/>
          </p:cNvSpPr>
          <p:nvPr>
            <p:ph type="sldNum" sz="quarter" idx="10"/>
          </p:nvPr>
        </p:nvSpPr>
        <p:spPr/>
        <p:txBody>
          <a:bodyPr/>
          <a:lstStyle/>
          <a:p>
            <a:fld id="{8A318D3D-F0E9-4A99-8F07-DD96B5255501}" type="slidenum">
              <a:rPr lang="en-US" smtClean="0"/>
              <a:t>15</a:t>
            </a:fld>
            <a:endParaRPr lang="en-US"/>
          </a:p>
        </p:txBody>
      </p:sp>
    </p:spTree>
    <p:extLst>
      <p:ext uri="{BB962C8B-B14F-4D97-AF65-F5344CB8AC3E}">
        <p14:creationId xmlns:p14="http://schemas.microsoft.com/office/powerpoint/2010/main" val="771941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dirty="0"/>
          </a:p>
        </p:txBody>
      </p:sp>
      <p:sp>
        <p:nvSpPr>
          <p:cNvPr id="4" name="Slide Number Placeholder 3"/>
          <p:cNvSpPr>
            <a:spLocks noGrp="1"/>
          </p:cNvSpPr>
          <p:nvPr>
            <p:ph type="sldNum" sz="quarter" idx="10"/>
          </p:nvPr>
        </p:nvSpPr>
        <p:spPr/>
        <p:txBody>
          <a:bodyPr numCol="1"/>
          <a:lstStyle/>
          <a:p>
            <a:fld id="{BDD30603-419E-4F14-92F8-CE2FBC82FD68}" type="slidenum">
              <a:rPr lang="en-US" smtClean="0"/>
              <a:t>16</a:t>
            </a:fld>
            <a:endParaRPr lang="en-US"/>
          </a:p>
        </p:txBody>
      </p:sp>
    </p:spTree>
    <p:extLst>
      <p:ext uri="{BB962C8B-B14F-4D97-AF65-F5344CB8AC3E}">
        <p14:creationId xmlns:p14="http://schemas.microsoft.com/office/powerpoint/2010/main" val="4021396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numCol="1"/>
          <a:lstStyle/>
          <a:p>
            <a:pPr eaLnBrk="1" hangingPunct="1"/>
            <a:endParaRPr lang="en-US" dirty="0"/>
          </a:p>
        </p:txBody>
      </p:sp>
    </p:spTree>
    <p:extLst>
      <p:ext uri="{BB962C8B-B14F-4D97-AF65-F5344CB8AC3E}">
        <p14:creationId xmlns:p14="http://schemas.microsoft.com/office/powerpoint/2010/main" val="2105657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287" lvl="0" indent="0">
              <a:buNone/>
            </a:pPr>
            <a:r>
              <a:rPr lang="en-US" dirty="0">
                <a:effectLst/>
              </a:rPr>
              <a:t>Historical trauma is the cumulative, multigenerational, collective experience of emotional and psychological injury in communities and in descendants. When working with and among Tribal communities,</a:t>
            </a:r>
            <a:r>
              <a:rPr lang="en-US" baseline="0" dirty="0">
                <a:effectLst/>
              </a:rPr>
              <a:t> its vital that we understand and recognize the legacy of colonization, forced relocation away from their historic land, separation of parents and families and placement of children in boarding schools and other historic trauma continues to impact Tribal people today.</a:t>
            </a:r>
            <a:endParaRPr lang="en-US" dirty="0">
              <a:effectLst/>
            </a:endParaRPr>
          </a:p>
          <a:p>
            <a:pPr marL="14287" lvl="0" indent="0">
              <a:buNone/>
            </a:pPr>
            <a:endParaRPr lang="en-US" dirty="0">
              <a:effectLst/>
            </a:endParaRPr>
          </a:p>
          <a:p>
            <a:pPr marL="14287" lvl="0" indent="0">
              <a:buNone/>
            </a:pPr>
            <a:r>
              <a:rPr lang="en-US" dirty="0">
                <a:effectLst/>
              </a:rPr>
              <a:t>It results in defense mechanisms, developmental malfunctions, and behavioral issues as well as depression, anger, isolation, violence and suicide, shame, substance use, and anxiety. </a:t>
            </a:r>
          </a:p>
          <a:p>
            <a:endParaRPr lang="en-US" dirty="0"/>
          </a:p>
          <a:p>
            <a:r>
              <a:rPr lang="en-US" dirty="0" err="1"/>
              <a:t>Mohatt</a:t>
            </a:r>
            <a:r>
              <a:rPr lang="en-US" dirty="0"/>
              <a:t>, Thompson, Thai, Kraemer </a:t>
            </a:r>
            <a:r>
              <a:rPr lang="en-US" dirty="0" err="1"/>
              <a:t>Tebes</a:t>
            </a:r>
            <a:r>
              <a:rPr lang="en-US" dirty="0"/>
              <a:t>.</a:t>
            </a:r>
            <a:r>
              <a:rPr lang="en-US" baseline="0" dirty="0"/>
              <a:t> (2014). Social Science and Medicine. 106: 128-136. Retrieved: https://www.ncbi.nlm.nih.gov/pmc/articles/PMC4001826/#</a:t>
            </a:r>
          </a:p>
          <a:p>
            <a:endParaRPr lang="en-US" baseline="0" dirty="0"/>
          </a:p>
          <a:p>
            <a:endParaRPr lang="en-US" dirty="0"/>
          </a:p>
          <a:p>
            <a:endParaRPr lang="en-US" dirty="0"/>
          </a:p>
          <a:p>
            <a:endParaRPr lang="en-US" dirty="0"/>
          </a:p>
        </p:txBody>
      </p:sp>
    </p:spTree>
    <p:extLst>
      <p:ext uri="{BB962C8B-B14F-4D97-AF65-F5344CB8AC3E}">
        <p14:creationId xmlns:p14="http://schemas.microsoft.com/office/powerpoint/2010/main" val="3853797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t>Adverse</a:t>
            </a:r>
            <a:r>
              <a:rPr lang="en-US" b="0" baseline="0" dirty="0"/>
              <a:t> childhood experiences, or ACEs, are stressful or traumatic events that occur during a child’s formative years. ACEs include a wide variety of issues, including abuse and neglect, and household dysfunction, and </a:t>
            </a:r>
            <a:r>
              <a:rPr lang="en-US" sz="1200" b="0" i="0" kern="1200" dirty="0">
                <a:solidFill>
                  <a:schemeClr val="tx1"/>
                </a:solidFill>
                <a:effectLst/>
                <a:latin typeface="+mn-lt"/>
                <a:ea typeface="+mn-ea"/>
                <a:cs typeface="+mn-cs"/>
              </a:rPr>
              <a:t>are strongly related to the development and prevalence of a wide range of health problems throughout a person’s lifespan, including human trafficking. </a:t>
            </a:r>
          </a:p>
          <a:p>
            <a:pPr marL="0" indent="0">
              <a:buNone/>
            </a:pPr>
            <a:endParaRPr lang="en-US" sz="1200" b="0" i="0" kern="1200" baseline="0" dirty="0">
              <a:solidFill>
                <a:schemeClr val="tx1"/>
              </a:solidFill>
              <a:effectLst/>
              <a:latin typeface="+mn-lt"/>
              <a:ea typeface="+mn-ea"/>
              <a:cs typeface="+mn-cs"/>
            </a:endParaRPr>
          </a:p>
          <a:p>
            <a:pPr marL="0" indent="0">
              <a:buNone/>
            </a:pPr>
            <a:r>
              <a:rPr lang="en-US" sz="1200" b="0" i="0" kern="1200" baseline="0" dirty="0">
                <a:solidFill>
                  <a:schemeClr val="tx1"/>
                </a:solidFill>
                <a:effectLst/>
                <a:latin typeface="+mn-lt"/>
                <a:ea typeface="+mn-ea"/>
                <a:cs typeface="+mn-cs"/>
              </a:rPr>
              <a:t>When looking to prevent human trafficking, understanding these risk factors is a critical step to be able to assess individual risk for your patients or clients, and ACEs gives us one invaluable tool to do so.</a:t>
            </a:r>
            <a:endParaRPr lang="en-US" sz="1200" baseline="0" dirty="0"/>
          </a:p>
          <a:p>
            <a:pPr marL="0" indent="0">
              <a:buNone/>
            </a:pPr>
            <a:endParaRPr lang="en-US" sz="1200" b="0" i="0" kern="1200" dirty="0">
              <a:solidFill>
                <a:schemeClr val="tx1"/>
              </a:solidFill>
              <a:effectLst/>
              <a:latin typeface="+mn-lt"/>
              <a:ea typeface="+mn-ea"/>
              <a:cs typeface="+mn-cs"/>
            </a:endParaRPr>
          </a:p>
          <a:p>
            <a:pPr marL="0" indent="0">
              <a:buNone/>
            </a:pPr>
            <a:endParaRPr lang="en-US" b="0" dirty="0"/>
          </a:p>
        </p:txBody>
      </p:sp>
    </p:spTree>
    <p:extLst>
      <p:ext uri="{BB962C8B-B14F-4D97-AF65-F5344CB8AC3E}">
        <p14:creationId xmlns:p14="http://schemas.microsoft.com/office/powerpoint/2010/main" val="1569231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Jeri</a:t>
            </a:r>
          </a:p>
        </p:txBody>
      </p:sp>
      <p:sp>
        <p:nvSpPr>
          <p:cNvPr id="4" name="Slide Number Placeholder 3"/>
          <p:cNvSpPr>
            <a:spLocks noGrp="1"/>
          </p:cNvSpPr>
          <p:nvPr>
            <p:ph type="sldNum" sz="quarter" idx="10"/>
          </p:nvPr>
        </p:nvSpPr>
        <p:spPr/>
        <p:txBody>
          <a:bodyPr/>
          <a:lstStyle/>
          <a:p>
            <a:fld id="{BC849E9A-41F7-4779-A581-48A7C374A227}" type="slidenum">
              <a:rPr lang="en-US" smtClean="0"/>
              <a:t>20</a:t>
            </a:fld>
            <a:endParaRPr lang="en-US" dirty="0"/>
          </a:p>
        </p:txBody>
      </p:sp>
    </p:spTree>
    <p:extLst>
      <p:ext uri="{BB962C8B-B14F-4D97-AF65-F5344CB8AC3E}">
        <p14:creationId xmlns:p14="http://schemas.microsoft.com/office/powerpoint/2010/main" val="3733155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85000"/>
              </a:lnSpc>
              <a:spcBef>
                <a:spcPct val="45000"/>
              </a:spcBef>
              <a:spcAft>
                <a:spcPct val="0"/>
              </a:spcAft>
              <a:buClrTx/>
              <a:buSzTx/>
              <a:buFont typeface="Webdings" pitchFamily="18" charset="2"/>
              <a:buNone/>
              <a:tabLst/>
              <a:defRPr/>
            </a:pPr>
            <a:r>
              <a:rPr lang="en-US" dirty="0"/>
              <a:t>There are a variety of “red flags” that may indicate either</a:t>
            </a:r>
            <a:r>
              <a:rPr lang="en-US" baseline="0" dirty="0"/>
              <a:t> </a:t>
            </a:r>
            <a:r>
              <a:rPr lang="en-US" dirty="0"/>
              <a:t>sex</a:t>
            </a:r>
            <a:r>
              <a:rPr lang="en-US" baseline="0" dirty="0"/>
              <a:t> or</a:t>
            </a:r>
            <a:r>
              <a:rPr lang="en-US" dirty="0"/>
              <a:t> labor trafficking. </a:t>
            </a:r>
            <a:r>
              <a:rPr lang="en-US" sz="1000" kern="1200" dirty="0">
                <a:solidFill>
                  <a:schemeClr val="tx1"/>
                </a:solidFill>
                <a:effectLst/>
                <a:latin typeface="Arial" charset="0"/>
                <a:ea typeface="+mn-ea"/>
                <a:cs typeface="+mn-cs"/>
              </a:rPr>
              <a:t>These red flags may be physical,</a:t>
            </a:r>
            <a:r>
              <a:rPr lang="en-US" sz="1000" kern="1200" baseline="0" dirty="0">
                <a:solidFill>
                  <a:schemeClr val="tx1"/>
                </a:solidFill>
                <a:effectLst/>
                <a:latin typeface="Arial" charset="0"/>
                <a:ea typeface="+mn-ea"/>
                <a:cs typeface="+mn-cs"/>
              </a:rPr>
              <a:t> behavioral, or social/environmental. The list here provides some examples, but it is not definitive and not every i</a:t>
            </a:r>
            <a:r>
              <a:rPr lang="en-US" baseline="0" dirty="0"/>
              <a:t>ndividual will present the same red flags. </a:t>
            </a:r>
            <a:endParaRPr lang="en-US" sz="1000" kern="1200" dirty="0">
              <a:solidFill>
                <a:schemeClr val="tx1"/>
              </a:solidFill>
              <a:effectLst/>
              <a:latin typeface="Arial" charset="0"/>
              <a:ea typeface="+mn-ea"/>
              <a:cs typeface="+mn-cs"/>
            </a:endParaRPr>
          </a:p>
          <a:p>
            <a:pPr lvl="2"/>
            <a:endParaRPr lang="en-US" sz="1000" kern="1200" dirty="0">
              <a:solidFill>
                <a:schemeClr val="tx1"/>
              </a:solidFill>
              <a:effectLst/>
              <a:latin typeface="Arial" charset="0"/>
              <a:ea typeface="+mn-ea"/>
              <a:cs typeface="+mn-cs"/>
            </a:endParaRPr>
          </a:p>
          <a:p>
            <a:pPr marL="0" lvl="2" indent="0"/>
            <a:r>
              <a:rPr lang="en-US" sz="1000" kern="1200" dirty="0">
                <a:solidFill>
                  <a:schemeClr val="tx1"/>
                </a:solidFill>
                <a:effectLst/>
                <a:latin typeface="Arial" charset="0"/>
                <a:ea typeface="+mn-ea"/>
                <a:cs typeface="+mn-cs"/>
              </a:rPr>
              <a:t>Also, individuals at risk, and those who have been trafficked, typically do not experience their first victimization when they are exploited as victims of trafficking. Many of them experience multiple traumas, at various phases of their lives, including traumatic events that began during their formative childhood years and continue into adulthood. The issues they present when you work with them may be related to trauma they experienced prior to being trafficked.</a:t>
            </a:r>
            <a:endParaRPr lang="en-US" dirty="0">
              <a:effectLst/>
            </a:endParaRPr>
          </a:p>
          <a:p>
            <a:endParaRPr lang="en-US" dirty="0"/>
          </a:p>
        </p:txBody>
      </p:sp>
    </p:spTree>
    <p:extLst>
      <p:ext uri="{BB962C8B-B14F-4D97-AF65-F5344CB8AC3E}">
        <p14:creationId xmlns:p14="http://schemas.microsoft.com/office/powerpoint/2010/main" val="1084700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p:cNvSpPr>
          <p:nvPr>
            <p:ph type="sldImg"/>
          </p:nvPr>
        </p:nvSpPr>
        <p:spPr bwMode="auto">
          <a:xfrm>
            <a:off x="989013" y="696913"/>
            <a:ext cx="5032375" cy="3486150"/>
          </a:xfrm>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normAutofit fontScale="47500" lnSpcReduction="20000"/>
          </a:bodyPr>
          <a:lstStyle/>
          <a:p>
            <a:pPr marL="0" indent="0">
              <a:buNone/>
            </a:pPr>
            <a:r>
              <a:rPr lang="en-US" sz="1000" b="1" kern="1200" dirty="0">
                <a:solidFill>
                  <a:schemeClr val="tx1"/>
                </a:solidFill>
                <a:effectLst/>
                <a:latin typeface="Arial" charset="0"/>
                <a:ea typeface="+mn-ea"/>
                <a:cs typeface="+mn-cs"/>
              </a:rPr>
              <a:t>Narration: </a:t>
            </a:r>
            <a:r>
              <a:rPr lang="en-US" sz="1000" kern="1200" dirty="0">
                <a:solidFill>
                  <a:schemeClr val="tx1"/>
                </a:solidFill>
                <a:effectLst/>
                <a:latin typeface="Arial" charset="0"/>
                <a:ea typeface="+mn-ea"/>
                <a:cs typeface="+mn-cs"/>
              </a:rPr>
              <a:t>The reality is that individuals who are at risk, or who have been trafficked, are not being recognized. This is often due to various barriers that hinder identification.  These barriers fall into two categories, patient or client-related and provider-related barriers. What I would like to do now.  . </a:t>
            </a:r>
          </a:p>
          <a:p>
            <a:pPr marL="0" indent="0">
              <a:buNone/>
            </a:pPr>
            <a:endParaRPr lang="en-US" sz="10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100000"/>
              </a:spcBef>
              <a:spcAft>
                <a:spcPts val="0"/>
              </a:spcAft>
              <a:buClrTx/>
              <a:buSzTx/>
              <a:buFont typeface="Webdings" pitchFamily="18" charset="2"/>
              <a:buNone/>
              <a:tabLst/>
              <a:defRPr/>
            </a:pPr>
            <a:endParaRPr lang="en-US"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100000"/>
              </a:spcBef>
              <a:spcAft>
                <a:spcPts val="0"/>
              </a:spcAft>
              <a:buClrTx/>
              <a:buSzTx/>
              <a:buFont typeface="Webdings" pitchFamily="18" charset="2"/>
              <a:buNone/>
              <a:tabLst/>
              <a:defRPr/>
            </a:pPr>
            <a:r>
              <a:rPr lang="en-US" b="1" baseline="0" dirty="0">
                <a:latin typeface="Arial" panose="020B0604020202020204" pitchFamily="34" charset="0"/>
                <a:cs typeface="Arial" panose="020B0604020202020204" pitchFamily="34" charset="0"/>
              </a:rPr>
              <a:t>Patient/Client-Related</a:t>
            </a:r>
          </a:p>
          <a:p>
            <a:r>
              <a:rPr lang="en-US" dirty="0">
                <a:solidFill>
                  <a:schemeClr val="tx1"/>
                </a:solidFill>
              </a:rPr>
              <a:t>Lacks awareness of victimization</a:t>
            </a:r>
          </a:p>
          <a:p>
            <a:r>
              <a:rPr lang="en-US" dirty="0">
                <a:solidFill>
                  <a:schemeClr val="tx1"/>
                </a:solidFill>
              </a:rPr>
              <a:t>Lacks understanding of victim and legal rights</a:t>
            </a:r>
          </a:p>
          <a:p>
            <a:r>
              <a:rPr lang="en-US" dirty="0">
                <a:solidFill>
                  <a:schemeClr val="tx1"/>
                </a:solidFill>
              </a:rPr>
              <a:t>Lacks identification and other records</a:t>
            </a:r>
            <a:endParaRPr lang="en-US" dirty="0"/>
          </a:p>
          <a:p>
            <a:r>
              <a:rPr lang="en-US" dirty="0">
                <a:solidFill>
                  <a:schemeClr val="tx1"/>
                </a:solidFill>
              </a:rPr>
              <a:t>Has a language barrier</a:t>
            </a:r>
          </a:p>
          <a:p>
            <a:r>
              <a:rPr lang="en-US" dirty="0">
                <a:solidFill>
                  <a:schemeClr val="tx1"/>
                </a:solidFill>
              </a:rPr>
              <a:t>Fears deportation or law enforcement</a:t>
            </a:r>
          </a:p>
          <a:p>
            <a:r>
              <a:rPr lang="en-US" dirty="0">
                <a:solidFill>
                  <a:schemeClr val="tx1"/>
                </a:solidFill>
              </a:rPr>
              <a:t>Fears that reporting could lead to being returned to an abusive home, jail, or foster care placement</a:t>
            </a:r>
          </a:p>
          <a:p>
            <a:r>
              <a:rPr lang="en-US" sz="900" dirty="0">
                <a:solidFill>
                  <a:schemeClr val="tx1"/>
                </a:solidFill>
              </a:rPr>
              <a:t>Feels complicit in an illegal act</a:t>
            </a:r>
          </a:p>
          <a:p>
            <a:r>
              <a:rPr lang="en-US" sz="900" dirty="0">
                <a:solidFill>
                  <a:schemeClr val="tx1"/>
                </a:solidFill>
              </a:rPr>
              <a:t>Fears that traffickers will cause harm to self, family, or loved ones</a:t>
            </a:r>
          </a:p>
          <a:p>
            <a:r>
              <a:rPr lang="en-US" sz="900" dirty="0">
                <a:solidFill>
                  <a:schemeClr val="tx1"/>
                </a:solidFill>
              </a:rPr>
              <a:t>Has limited literacy and education that hinders the ability to communicate</a:t>
            </a:r>
          </a:p>
          <a:p>
            <a:pPr marL="177800" marR="0" lvl="0" indent="-177800" algn="l" defTabSz="914400" rtl="0" eaLnBrk="0" fontAlgn="base" latinLnBrk="0" hangingPunct="0">
              <a:lnSpc>
                <a:spcPct val="100000"/>
              </a:lnSpc>
              <a:spcBef>
                <a:spcPct val="100000"/>
              </a:spcBef>
              <a:spcAft>
                <a:spcPct val="0"/>
              </a:spcAft>
              <a:buClrTx/>
              <a:buSzTx/>
              <a:buFont typeface="Webdings" pitchFamily="18" charset="2"/>
              <a:buChar char="4"/>
              <a:tabLst/>
              <a:defRPr/>
            </a:pPr>
            <a:r>
              <a:rPr lang="en-US" sz="900" dirty="0">
                <a:solidFill>
                  <a:schemeClr val="tx1"/>
                </a:solidFill>
              </a:rPr>
              <a:t>Has experienced trauma bonding with the trafficker or other victims</a:t>
            </a:r>
          </a:p>
          <a:p>
            <a:r>
              <a:rPr lang="en-US" sz="900" dirty="0">
                <a:solidFill>
                  <a:schemeClr val="tx1"/>
                </a:solidFill>
              </a:rPr>
              <a:t>Distrusts the provider or those in authority</a:t>
            </a:r>
          </a:p>
          <a:p>
            <a:r>
              <a:rPr lang="en-US" sz="900" dirty="0">
                <a:solidFill>
                  <a:schemeClr val="tx1"/>
                </a:solidFill>
              </a:rPr>
              <a:t>Feels hopeless and helpless</a:t>
            </a:r>
          </a:p>
          <a:p>
            <a:r>
              <a:rPr lang="en-US" sz="900" dirty="0">
                <a:solidFill>
                  <a:schemeClr val="tx1"/>
                </a:solidFill>
              </a:rPr>
              <a:t>Feels shame or guilt</a:t>
            </a:r>
          </a:p>
          <a:p>
            <a:endParaRPr lang="en-US" sz="900" dirty="0"/>
          </a:p>
          <a:p>
            <a:pPr marL="0" marR="0" lvl="0" indent="0" algn="l" defTabSz="914400" rtl="0" eaLnBrk="0" fontAlgn="base" latinLnBrk="0" hangingPunct="0">
              <a:lnSpc>
                <a:spcPct val="100000"/>
              </a:lnSpc>
              <a:spcBef>
                <a:spcPct val="100000"/>
              </a:spcBef>
              <a:spcAft>
                <a:spcPts val="0"/>
              </a:spcAft>
              <a:buClrTx/>
              <a:buSzTx/>
              <a:buFont typeface="Webdings" pitchFamily="18" charset="2"/>
              <a:buNone/>
              <a:tabLst/>
              <a:defRPr/>
            </a:pPr>
            <a:endParaRPr lang="en-US"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100000"/>
              </a:spcBef>
              <a:spcAft>
                <a:spcPts val="0"/>
              </a:spcAft>
              <a:buClrTx/>
              <a:buSzTx/>
              <a:buFont typeface="Webdings" pitchFamily="18" charset="2"/>
              <a:buNone/>
              <a:tabLst/>
              <a:defRPr/>
            </a:pPr>
            <a:r>
              <a:rPr lang="en-US" b="1" baseline="0" dirty="0">
                <a:latin typeface="Arial" panose="020B0604020202020204" pitchFamily="34" charset="0"/>
                <a:cs typeface="Arial" panose="020B0604020202020204" pitchFamily="34" charset="0"/>
              </a:rPr>
              <a:t>Provider-Related</a:t>
            </a:r>
          </a:p>
          <a:p>
            <a:r>
              <a:rPr lang="en-US" dirty="0"/>
              <a:t>Lacks knowledge about human trafficking</a:t>
            </a:r>
          </a:p>
          <a:p>
            <a:r>
              <a:rPr lang="en-US" dirty="0">
                <a:solidFill>
                  <a:schemeClr val="tx1"/>
                </a:solidFill>
              </a:rPr>
              <a:t>Inadequate understanding of federal, state, and local human trafficking laws</a:t>
            </a:r>
          </a:p>
          <a:p>
            <a:r>
              <a:rPr lang="en-US" dirty="0">
                <a:solidFill>
                  <a:schemeClr val="tx1"/>
                </a:solidFill>
              </a:rPr>
              <a:t>Fears violating Health Insurance Portability and Accountability Act (HIPAA rules)</a:t>
            </a:r>
          </a:p>
          <a:p>
            <a:r>
              <a:rPr lang="en-US" dirty="0">
                <a:solidFill>
                  <a:schemeClr val="tx1"/>
                </a:solidFill>
              </a:rPr>
              <a:t>Lacks trauma-informed care training</a:t>
            </a:r>
          </a:p>
          <a:p>
            <a:r>
              <a:rPr lang="en-US" dirty="0">
                <a:solidFill>
                  <a:schemeClr val="tx1"/>
                </a:solidFill>
              </a:rPr>
              <a:t>Has preconceived notions of how an</a:t>
            </a:r>
            <a:r>
              <a:rPr lang="en-US" baseline="0" dirty="0">
                <a:solidFill>
                  <a:schemeClr val="tx1"/>
                </a:solidFill>
              </a:rPr>
              <a:t> individual who has been trafficked </a:t>
            </a:r>
            <a:r>
              <a:rPr lang="en-US" dirty="0">
                <a:solidFill>
                  <a:schemeClr val="tx1"/>
                </a:solidFill>
              </a:rPr>
              <a:t>will present</a:t>
            </a:r>
          </a:p>
          <a:p>
            <a:pPr marL="177800" marR="0" lvl="0" indent="-177800" algn="l" defTabSz="914400" rtl="0" eaLnBrk="0" fontAlgn="base" latinLnBrk="0" hangingPunct="0">
              <a:lnSpc>
                <a:spcPct val="100000"/>
              </a:lnSpc>
              <a:spcBef>
                <a:spcPct val="100000"/>
              </a:spcBef>
              <a:spcAft>
                <a:spcPct val="0"/>
              </a:spcAft>
              <a:buClrTx/>
              <a:buSzTx/>
              <a:buFont typeface="Webdings" pitchFamily="18" charset="2"/>
              <a:buChar char="4"/>
              <a:tabLst/>
              <a:defRPr/>
            </a:pPr>
            <a:r>
              <a:rPr lang="en-US" dirty="0">
                <a:solidFill>
                  <a:schemeClr val="tx1"/>
                </a:solidFill>
              </a:rPr>
              <a:t>Doesn’t believe it is his or her role to get involved</a:t>
            </a:r>
          </a:p>
          <a:p>
            <a:r>
              <a:rPr lang="en-US" dirty="0">
                <a:solidFill>
                  <a:schemeClr val="tx1"/>
                </a:solidFill>
              </a:rPr>
              <a:t>Lacks access to neutral, professional interpreters </a:t>
            </a:r>
          </a:p>
          <a:p>
            <a:r>
              <a:rPr lang="en-US" dirty="0">
                <a:solidFill>
                  <a:schemeClr val="tx1"/>
                </a:solidFill>
              </a:rPr>
              <a:t>“Checks off boxes” without seeing the full patient or client situation</a:t>
            </a:r>
          </a:p>
          <a:p>
            <a:r>
              <a:rPr lang="en-US" dirty="0">
                <a:solidFill>
                  <a:schemeClr val="tx1"/>
                </a:solidFill>
              </a:rPr>
              <a:t>Thinks that asking will be time consuming or too complex</a:t>
            </a:r>
          </a:p>
          <a:p>
            <a:r>
              <a:rPr lang="en-US" dirty="0">
                <a:solidFill>
                  <a:schemeClr val="tx1"/>
                </a:solidFill>
              </a:rPr>
              <a:t>Feels the patient/client is unresponsive or hostile to questioning or tells a rehearsed story</a:t>
            </a:r>
          </a:p>
          <a:p>
            <a:r>
              <a:rPr lang="en-US" dirty="0">
                <a:solidFill>
                  <a:schemeClr val="tx1"/>
                </a:solidFill>
              </a:rPr>
              <a:t>Lacks information on good referral options</a:t>
            </a:r>
          </a:p>
          <a:p>
            <a:r>
              <a:rPr lang="en-US" dirty="0">
                <a:solidFill>
                  <a:schemeClr val="tx1"/>
                </a:solidFill>
              </a:rPr>
              <a:t>Attributes behavior(s) to harmful cultural stereotypes</a:t>
            </a:r>
          </a:p>
          <a:p>
            <a:pPr marL="177800" marR="0" lvl="0" indent="-177800" algn="l" defTabSz="914400" rtl="0" eaLnBrk="0" fontAlgn="base" latinLnBrk="0" hangingPunct="0">
              <a:lnSpc>
                <a:spcPct val="100000"/>
              </a:lnSpc>
              <a:spcBef>
                <a:spcPct val="100000"/>
              </a:spcBef>
              <a:spcAft>
                <a:spcPct val="0"/>
              </a:spcAft>
              <a:buClrTx/>
              <a:buSzTx/>
              <a:buFont typeface="Webdings" pitchFamily="18" charset="2"/>
              <a:buChar char="4"/>
              <a:tabLst/>
              <a:defRPr/>
            </a:pPr>
            <a:r>
              <a:rPr lang="en-US" dirty="0">
                <a:solidFill>
                  <a:schemeClr val="tx1"/>
                </a:solidFill>
              </a:rPr>
              <a:t>Misidentifies the case</a:t>
            </a:r>
          </a:p>
          <a:p>
            <a:endParaRPr lang="en-US" dirty="0">
              <a:solidFill>
                <a:schemeClr val="tx1"/>
              </a:solidFill>
            </a:endParaRPr>
          </a:p>
          <a:p>
            <a:pPr marL="0" marR="0" lvl="0" indent="0" algn="l" defTabSz="914400" rtl="0" eaLnBrk="0" fontAlgn="base" latinLnBrk="0" hangingPunct="0">
              <a:lnSpc>
                <a:spcPct val="100000"/>
              </a:lnSpc>
              <a:spcBef>
                <a:spcPct val="100000"/>
              </a:spcBef>
              <a:spcAft>
                <a:spcPts val="0"/>
              </a:spcAft>
              <a:buClrTx/>
              <a:buSzTx/>
              <a:buFont typeface="Webdings" pitchFamily="18" charset="2"/>
              <a:buNone/>
              <a:tabLst/>
              <a:defRPr/>
            </a:pPr>
            <a:endParaRPr lang="en-US" b="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0429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100000"/>
              </a:spcBef>
              <a:spcAft>
                <a:spcPct val="0"/>
              </a:spcAft>
              <a:buClrTx/>
              <a:buSzTx/>
              <a:buFont typeface="Webdings" pitchFamily="18" charset="2"/>
              <a:buNone/>
              <a:tabLst/>
              <a:defRPr/>
            </a:pPr>
            <a:r>
              <a:rPr lang="en-US" b="1" dirty="0"/>
              <a:t>Narration: </a:t>
            </a:r>
            <a:r>
              <a:rPr lang="en-US" sz="1000" kern="1200" dirty="0">
                <a:solidFill>
                  <a:schemeClr val="tx1"/>
                </a:solidFill>
                <a:effectLst/>
                <a:latin typeface="Arial" charset="0"/>
                <a:ea typeface="+mn-ea"/>
                <a:cs typeface="+mn-cs"/>
              </a:rPr>
              <a:t>In the past, human trafficking was typically viewed through a </a:t>
            </a:r>
            <a:r>
              <a:rPr lang="en-US" sz="1000" kern="1200" baseline="0" dirty="0">
                <a:solidFill>
                  <a:schemeClr val="tx1"/>
                </a:solidFill>
                <a:effectLst/>
                <a:latin typeface="Arial" charset="0"/>
                <a:ea typeface="+mn-ea"/>
                <a:cs typeface="+mn-cs"/>
              </a:rPr>
              <a:t>criminal justice point of view, which influenced our response to it. A criminal justice response to trafficking provides identified victims with services that are often of short duration and focused on services victims need to be able to become witnesses against their traffickers</a:t>
            </a:r>
            <a:r>
              <a:rPr lang="en-US" sz="1000" kern="1200" dirty="0">
                <a:solidFill>
                  <a:schemeClr val="tx1"/>
                </a:solidFill>
                <a:effectLst/>
                <a:latin typeface="Arial" charset="0"/>
                <a:ea typeface="+mn-ea"/>
                <a:cs typeface="+mn-cs"/>
              </a:rPr>
              <a:t>. While this perspective is important, we now realize that human trafficking is also a public health issue that affects individuals, families, and communities across generations. </a:t>
            </a:r>
            <a:endParaRPr lang="en-US" sz="1000" kern="1200" baseline="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1150280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2138" y="211138"/>
            <a:ext cx="5626100" cy="3897312"/>
          </a:xfrm>
        </p:spPr>
      </p:sp>
      <p:sp>
        <p:nvSpPr>
          <p:cNvPr id="3" name="Notes Placeholder 2"/>
          <p:cNvSpPr>
            <a:spLocks noGrp="1"/>
          </p:cNvSpPr>
          <p:nvPr>
            <p:ph type="body" idx="1"/>
          </p:nvPr>
        </p:nvSpPr>
        <p:spPr/>
        <p:txBody>
          <a:bodyPr/>
          <a:lstStyle/>
          <a:p>
            <a:pPr marL="0" marR="0" lvl="3" indent="0" algn="l" defTabSz="914400" rtl="0" eaLnBrk="0" fontAlgn="base" latinLnBrk="0" hangingPunct="0">
              <a:lnSpc>
                <a:spcPct val="85000"/>
              </a:lnSpc>
              <a:spcBef>
                <a:spcPct val="45000"/>
              </a:spcBef>
              <a:spcAft>
                <a:spcPct val="0"/>
              </a:spcAft>
              <a:buClrTx/>
              <a:buSzTx/>
              <a:buFontTx/>
              <a:buNone/>
              <a:tabLst/>
              <a:defRPr/>
            </a:pPr>
            <a:r>
              <a:rPr lang="en-US" sz="1000" kern="1200" dirty="0">
                <a:solidFill>
                  <a:schemeClr val="tx1"/>
                </a:solidFill>
                <a:effectLst/>
                <a:latin typeface="Arial" charset="0"/>
                <a:ea typeface="+mn-ea"/>
                <a:cs typeface="+mn-cs"/>
              </a:rPr>
              <a:t>Individuals who are at risk, or who have been trafficked, are often not recognized</a:t>
            </a:r>
            <a:r>
              <a:rPr lang="en-US" sz="1000" kern="1200" baseline="0" dirty="0">
                <a:solidFill>
                  <a:schemeClr val="tx1"/>
                </a:solidFill>
                <a:effectLst/>
                <a:latin typeface="Arial" charset="0"/>
                <a:ea typeface="+mn-ea"/>
                <a:cs typeface="+mn-cs"/>
              </a:rPr>
              <a:t> </a:t>
            </a:r>
            <a:r>
              <a:rPr lang="en-US" sz="1000" kern="1200" dirty="0">
                <a:solidFill>
                  <a:schemeClr val="tx1"/>
                </a:solidFill>
                <a:effectLst/>
                <a:latin typeface="Arial" charset="0"/>
                <a:ea typeface="+mn-ea"/>
                <a:cs typeface="+mn-cs"/>
              </a:rPr>
              <a:t>due to various barriers that hinder identification.  </a:t>
            </a:r>
          </a:p>
          <a:p>
            <a:pPr marL="0" marR="0" lvl="3" indent="0" algn="l" defTabSz="914400" rtl="0" eaLnBrk="0" fontAlgn="base" latinLnBrk="0" hangingPunct="0">
              <a:lnSpc>
                <a:spcPct val="85000"/>
              </a:lnSpc>
              <a:spcBef>
                <a:spcPct val="45000"/>
              </a:spcBef>
              <a:spcAft>
                <a:spcPct val="0"/>
              </a:spcAft>
              <a:buClrTx/>
              <a:buSzTx/>
              <a:buFontTx/>
              <a:buNone/>
              <a:tabLst/>
              <a:defRPr/>
            </a:pPr>
            <a:endParaRPr lang="en-US" sz="1000" kern="1200" dirty="0">
              <a:solidFill>
                <a:schemeClr val="tx1"/>
              </a:solidFill>
              <a:effectLst/>
              <a:latin typeface="Arial" charset="0"/>
              <a:ea typeface="+mn-ea"/>
              <a:cs typeface="+mn-cs"/>
            </a:endParaRPr>
          </a:p>
          <a:p>
            <a:pPr marL="0" lvl="3" indent="0"/>
            <a:r>
              <a:rPr lang="en-US" sz="1000" kern="1200" dirty="0">
                <a:solidFill>
                  <a:schemeClr val="tx1"/>
                </a:solidFill>
                <a:effectLst/>
                <a:latin typeface="Arial" charset="0"/>
                <a:ea typeface="+mn-ea"/>
                <a:cs typeface="+mn-cs"/>
              </a:rPr>
              <a:t>A person being trafficked may not</a:t>
            </a:r>
            <a:r>
              <a:rPr lang="en-US" sz="1000" kern="1200" baseline="0" dirty="0">
                <a:solidFill>
                  <a:schemeClr val="tx1"/>
                </a:solidFill>
                <a:effectLst/>
                <a:latin typeface="Arial" charset="0"/>
                <a:ea typeface="+mn-ea"/>
                <a:cs typeface="+mn-cs"/>
              </a:rPr>
              <a:t> self-identify or admit to it either because they don’t realize that they are being trafficked or for many other reasons. </a:t>
            </a:r>
            <a:endParaRPr lang="en-US" dirty="0">
              <a:effectLst/>
            </a:endParaRPr>
          </a:p>
          <a:p>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fld id="{4187C748-44EC-4A39-B7A4-3D84E650E74D}" type="slidenum">
              <a:rPr lang="en-US" smtClean="0"/>
              <a:pPr/>
              <a:t>23</a:t>
            </a:fld>
            <a:endParaRPr lang="en-US" dirty="0"/>
          </a:p>
        </p:txBody>
      </p:sp>
    </p:spTree>
    <p:extLst>
      <p:ext uri="{BB962C8B-B14F-4D97-AF65-F5344CB8AC3E}">
        <p14:creationId xmlns:p14="http://schemas.microsoft.com/office/powerpoint/2010/main" val="3144873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vital when responding</a:t>
            </a:r>
            <a:r>
              <a:rPr lang="en-US" baseline="0" dirty="0"/>
              <a:t> to human trafficking that professionals understand their own limitations, preconceptions and other barriers that can prevent us from identifying individuals at risk as well as those being trafficked. </a:t>
            </a:r>
            <a:endParaRPr lang="en-US" dirty="0"/>
          </a:p>
        </p:txBody>
      </p:sp>
    </p:spTree>
    <p:extLst>
      <p:ext uri="{BB962C8B-B14F-4D97-AF65-F5344CB8AC3E}">
        <p14:creationId xmlns:p14="http://schemas.microsoft.com/office/powerpoint/2010/main" val="2447030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Narration: </a:t>
            </a:r>
            <a:r>
              <a:rPr lang="en-US" dirty="0">
                <a:solidFill>
                  <a:schemeClr val="tx1"/>
                </a:solidFill>
                <a:latin typeface="Arial" charset="0"/>
              </a:rPr>
              <a:t>Mandatory reporting requirements vary from state to state, and within states, and where tribal law has jurisdiction, so it is important to know the requirements in your area and continue to work within HIPAA guidelines.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If</a:t>
            </a:r>
            <a:r>
              <a:rPr lang="en-US" b="0" baseline="0" dirty="0"/>
              <a:t> your screening of a patient leads to the disclosure of traumatization, such as child abuse or domestic violence, state and federal laws may require that you disclose that information to the proper authorities. </a:t>
            </a:r>
            <a:r>
              <a:rPr lang="en-US" dirty="0"/>
              <a:t>Many </a:t>
            </a:r>
            <a:r>
              <a:rPr lang="en-US" baseline="0" dirty="0"/>
              <a:t>federal laws, such as the Trafficking Victims Protection Act (TVAP) and the Preventing Sex Trafficking and Strengthening Families Act may also require you to report certain information to varying entities in order to further protect those who have experienced trafficking or are at risk of being trafficked.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Mandatory reporting requirements vary from state to state, and within states, or where Tribal Law has jurisdiction, so it is important to know the requirements in your area and continue to work within the HIPAA guidelines.  Mandatory laws might include informing law enforcement or</a:t>
            </a:r>
            <a:r>
              <a:rPr lang="en-US" sz="1000" baseline="0" dirty="0">
                <a:latin typeface="Arial" panose="020B0604020202020204" pitchFamily="34" charset="0"/>
                <a:cs typeface="Arial" panose="020B0604020202020204" pitchFamily="34" charset="0"/>
              </a:rPr>
              <a:t> child protection agencies of suspected child abuse, domestic violence, and laws requiring reports of knife or gunshot wounds. </a:t>
            </a:r>
            <a:r>
              <a:rPr lang="en-US" sz="1000" dirty="0">
                <a:latin typeface="Arial" panose="020B0604020202020204" pitchFamily="34" charset="0"/>
                <a:cs typeface="Arial" panose="020B0604020202020204" pitchFamily="34" charset="0"/>
              </a:rPr>
              <a:t>State laws on suspected child abuse, domestic violence, and vulnerable populations’ abuse may apply even if you are not sure this is a trafficking case. As part</a:t>
            </a:r>
            <a:r>
              <a:rPr lang="en-US" sz="1000" baseline="0" dirty="0">
                <a:latin typeface="Arial" panose="020B0604020202020204" pitchFamily="34" charset="0"/>
                <a:cs typeface="Arial" panose="020B0604020202020204" pitchFamily="34" charset="0"/>
              </a:rPr>
              <a:t> of your protocol, include specific guidance on the mandatory reporting requirements related to human trafficking.</a:t>
            </a:r>
            <a:r>
              <a:rPr lang="en-US" sz="1200" kern="1200" dirty="0">
                <a:solidFill>
                  <a:schemeClr val="tx1"/>
                </a:solidFill>
                <a:latin typeface="Arial" charset="0"/>
                <a:ea typeface="+mn-ea"/>
                <a:cs typeface="+mn-cs"/>
              </a:rPr>
              <a:t> Remember that you are not likely to have a patient seeking treatment for human trafficking. They’ll be seeking</a:t>
            </a:r>
            <a:r>
              <a:rPr lang="en-US" sz="1200" kern="1200" baseline="0" dirty="0">
                <a:solidFill>
                  <a:schemeClr val="tx1"/>
                </a:solidFill>
                <a:latin typeface="Arial" charset="0"/>
                <a:ea typeface="+mn-ea"/>
                <a:cs typeface="+mn-cs"/>
              </a:rPr>
              <a:t> care for other health concerns that may need to be reported.</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indent="0">
              <a:buNone/>
            </a:pPr>
            <a:r>
              <a:rPr lang="en-US" sz="800" kern="1200" dirty="0">
                <a:solidFill>
                  <a:schemeClr val="tx1"/>
                </a:solidFill>
                <a:effectLst/>
                <a:latin typeface="Arial" charset="0"/>
                <a:ea typeface="+mn-ea"/>
                <a:cs typeface="+mn-cs"/>
              </a:rPr>
              <a:t>Reporting can be a tricky</a:t>
            </a:r>
            <a:r>
              <a:rPr lang="en-US" sz="800" kern="1200" baseline="0" dirty="0">
                <a:solidFill>
                  <a:schemeClr val="tx1"/>
                </a:solidFill>
                <a:effectLst/>
                <a:latin typeface="Arial" charset="0"/>
                <a:ea typeface="+mn-ea"/>
                <a:cs typeface="+mn-cs"/>
              </a:rPr>
              <a:t> topic for several reasons:</a:t>
            </a:r>
          </a:p>
          <a:p>
            <a:pPr marL="177800" indent="-177800"/>
            <a:r>
              <a:rPr lang="en-US" sz="1000" kern="1200" dirty="0">
                <a:solidFill>
                  <a:schemeClr val="tx1"/>
                </a:solidFill>
                <a:effectLst/>
                <a:latin typeface="Arial" charset="0"/>
                <a:ea typeface="+mn-ea"/>
                <a:cs typeface="+mn-cs"/>
              </a:rPr>
              <a:t>The traumatic physical and psychological impacts for victims are extensive; necessitating that health care providers and social workers must be able to respond to these needs. </a:t>
            </a:r>
            <a:r>
              <a:rPr lang="en-US" sz="1000" b="1" kern="1200" dirty="0">
                <a:solidFill>
                  <a:schemeClr val="tx1"/>
                </a:solidFill>
                <a:effectLst/>
                <a:latin typeface="Arial" charset="0"/>
                <a:ea typeface="+mn-ea"/>
                <a:cs typeface="+mn-cs"/>
              </a:rPr>
              <a:t> </a:t>
            </a:r>
          </a:p>
          <a:p>
            <a:pPr marL="177800" indent="-177800"/>
            <a:r>
              <a:rPr lang="en-US" sz="1000" kern="1200" dirty="0">
                <a:solidFill>
                  <a:schemeClr val="tx1"/>
                </a:solidFill>
                <a:effectLst/>
                <a:latin typeface="Arial" charset="0"/>
                <a:ea typeface="+mn-ea"/>
                <a:cs typeface="+mn-cs"/>
              </a:rPr>
              <a:t>Persons being trafficked may interface with health care providers on several occasions before human trafficking is suspected.  </a:t>
            </a:r>
          </a:p>
          <a:p>
            <a:pPr marL="0" indent="0">
              <a:buNone/>
            </a:pPr>
            <a:endParaRPr lang="en-US" sz="1000" kern="1200" dirty="0">
              <a:solidFill>
                <a:schemeClr val="tx1"/>
              </a:solidFill>
              <a:effectLst/>
              <a:latin typeface="Arial" charset="0"/>
              <a:ea typeface="+mn-ea"/>
              <a:cs typeface="+mn-cs"/>
            </a:endParaRPr>
          </a:p>
          <a:p>
            <a:pPr marL="0" indent="0">
              <a:buNone/>
            </a:pPr>
            <a:r>
              <a:rPr lang="en-US" sz="1000" kern="1200" dirty="0">
                <a:solidFill>
                  <a:schemeClr val="tx1"/>
                </a:solidFill>
                <a:effectLst/>
                <a:latin typeface="Arial" charset="0"/>
                <a:ea typeface="+mn-ea"/>
                <a:cs typeface="+mn-cs"/>
              </a:rPr>
              <a:t>Whenever</a:t>
            </a:r>
            <a:r>
              <a:rPr lang="en-US" sz="1000" kern="1200" baseline="0" dirty="0">
                <a:solidFill>
                  <a:schemeClr val="tx1"/>
                </a:solidFill>
                <a:effectLst/>
                <a:latin typeface="Arial" charset="0"/>
                <a:ea typeface="+mn-ea"/>
                <a:cs typeface="+mn-cs"/>
              </a:rPr>
              <a:t> possible</a:t>
            </a:r>
            <a:r>
              <a:rPr lang="en-US" sz="1000" kern="1200" dirty="0">
                <a:solidFill>
                  <a:schemeClr val="tx1"/>
                </a:solidFill>
                <a:effectLst/>
                <a:latin typeface="Arial" charset="0"/>
                <a:ea typeface="+mn-ea"/>
                <a:cs typeface="+mn-cs"/>
              </a:rPr>
              <a:t>, keep visits positive to encourage a relationship and extend an invitation to return as needed. </a:t>
            </a:r>
            <a:r>
              <a:rPr lang="en-US" sz="1000" i="1" kern="1200" dirty="0">
                <a:solidFill>
                  <a:schemeClr val="tx1"/>
                </a:solidFill>
                <a:effectLst/>
                <a:latin typeface="Arial" charset="0"/>
                <a:ea typeface="+mn-ea"/>
                <a:cs typeface="+mn-cs"/>
              </a:rPr>
              <a:t>The goal for any provider during interactions should not be disclosure.  </a:t>
            </a:r>
            <a:r>
              <a:rPr lang="en-US" sz="1000" kern="1200" dirty="0">
                <a:solidFill>
                  <a:schemeClr val="tx1"/>
                </a:solidFill>
                <a:effectLst/>
                <a:latin typeface="Arial" charset="0"/>
                <a:ea typeface="+mn-ea"/>
                <a:cs typeface="+mn-cs"/>
              </a:rPr>
              <a:t>Our role is to assist our patients and clients and that should be the focus. </a:t>
            </a:r>
          </a:p>
          <a:p>
            <a:pPr marL="0" indent="0">
              <a:buNone/>
            </a:pPr>
            <a:endParaRPr lang="en-US" sz="1000" kern="1200" dirty="0">
              <a:solidFill>
                <a:schemeClr val="tx1"/>
              </a:solidFill>
              <a:effectLst/>
              <a:latin typeface="Arial" charset="0"/>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Select each button to learn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latin typeface="Arial" charset="0"/>
                <a:ea typeface="+mn-ea"/>
                <a:cs typeface="+mn-cs"/>
              </a:rPr>
              <a:t>Programming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latin typeface="Arial" charset="0"/>
                <a:ea typeface="+mn-ea"/>
                <a:cs typeface="+mn-cs"/>
              </a:rPr>
              <a:t>Human Trafficking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u="sng" kern="1200" baseline="0" dirty="0">
                <a:solidFill>
                  <a:schemeClr val="tx1"/>
                </a:solidFill>
                <a:latin typeface="+mn-lt"/>
                <a:ea typeface="+mn-ea"/>
                <a:cs typeface="+mn-cs"/>
              </a:rPr>
              <a:t>Trafficking Victims Protection Act </a:t>
            </a:r>
            <a:r>
              <a:rPr lang="en-US" sz="1200" i="0" u="none" kern="1200" baseline="0" dirty="0">
                <a:solidFill>
                  <a:schemeClr val="tx1"/>
                </a:solidFill>
                <a:latin typeface="+mn-lt"/>
                <a:ea typeface="+mn-ea"/>
                <a:cs typeface="+mn-cs"/>
              </a:rPr>
              <a:t>(https://www.congress.gov/bill/114th-congress/senate-bill/178)</a:t>
            </a:r>
            <a:endParaRPr lang="en-US" sz="1200" i="0" u="none"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Arial" charset="0"/>
                <a:ea typeface="+mn-ea"/>
                <a:cs typeface="+mn-cs"/>
              </a:rPr>
              <a:t>Requires Federal, State, or local officials to notify HHS within 24 hours of discovering a child who may be a foreign victim of trafficking. If you are a federal, state, or local official, </a:t>
            </a:r>
            <a:r>
              <a:rPr lang="en-US" sz="1200" dirty="0">
                <a:latin typeface="+mn-lt"/>
              </a:rPr>
              <a:t>notify an  HHS Child Protection Specialist at </a:t>
            </a:r>
            <a:r>
              <a:rPr lang="en-US" sz="1200" dirty="0">
                <a:latin typeface="+mn-lt"/>
                <a:hlinkClick r:id="rId3"/>
              </a:rPr>
              <a:t>ChildTrafficking@acf.hhs.gov</a:t>
            </a:r>
            <a:r>
              <a:rPr lang="en-US" sz="1200" dirty="0">
                <a:latin typeface="+mn-lt"/>
              </a:rPr>
              <a:t> or call 202.205.4582. </a:t>
            </a:r>
          </a:p>
          <a:p>
            <a:pPr marL="171450" indent="-171450">
              <a:buFont typeface="Arial" panose="020B0604020202020204" pitchFamily="34" charset="0"/>
              <a:buChar char="•"/>
            </a:pPr>
            <a:endParaRPr lang="ar" sz="1200" i="1" u="sng" kern="1200" dirty="0">
              <a:solidFill>
                <a:schemeClr val="tx1"/>
              </a:solidFill>
              <a:latin typeface="+mn-lt"/>
              <a:ea typeface="+mn-ea"/>
              <a:cs typeface="+mn-cs"/>
            </a:endParaRPr>
          </a:p>
          <a:p>
            <a:pPr marL="171450" indent="-171450">
              <a:buFont typeface="Arial" panose="020B0604020202020204" pitchFamily="34" charset="0"/>
              <a:buChar char="•"/>
            </a:pPr>
            <a:r>
              <a:rPr lang="en-US" sz="1200" i="1" u="sng" kern="1200" dirty="0">
                <a:solidFill>
                  <a:schemeClr val="tx1"/>
                </a:solidFill>
                <a:latin typeface="+mn-lt"/>
                <a:ea typeface="+mn-ea"/>
                <a:cs typeface="+mn-cs"/>
              </a:rPr>
              <a:t>Polaris Policy &amp; Legislation</a:t>
            </a:r>
            <a:endParaRPr lang="en-US" sz="1200" i="0" u="sng"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a:solidFill>
                <a:schemeClr val="tx1"/>
              </a:solidFill>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latin typeface="Arial" charset="0"/>
                <a:ea typeface="+mn-ea"/>
                <a:cs typeface="+mn-cs"/>
              </a:rPr>
              <a:t>Child Abuse or Neglect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u="sng" dirty="0">
                <a:latin typeface="+mn-lt"/>
              </a:rPr>
              <a:t>Justice for Victims of Trafficking Act of 2015</a:t>
            </a:r>
            <a:r>
              <a:rPr lang="en-US" sz="1200" dirty="0">
                <a:latin typeface="+mn-lt"/>
              </a:rPr>
              <a:t>(</a:t>
            </a:r>
            <a:r>
              <a:rPr lang="en-US" sz="1200" i="0" u="none" kern="1200" baseline="0" dirty="0">
                <a:solidFill>
                  <a:schemeClr val="tx1"/>
                </a:solidFill>
                <a:latin typeface="+mn-lt"/>
                <a:ea typeface="+mn-ea"/>
                <a:cs typeface="+mn-cs"/>
              </a:rPr>
              <a:t>https://www.congress.gov/bill/114th-congress/senate-bill/178)</a:t>
            </a: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mn-lt"/>
              </a:rPr>
              <a:t>Mandated reporters should report suspected trafficking of a minor as they would abuse and neglect in accordance with the protocols in their state. </a:t>
            </a:r>
            <a:endParaRPr lang="en-US" sz="1200" i="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sng"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sng" dirty="0">
                <a:latin typeface="+mn-lt"/>
              </a:rPr>
              <a:t>Preventing Sex Trafficking and Strengthening</a:t>
            </a:r>
            <a:r>
              <a:rPr lang="en-US" sz="1200" b="0" i="1" u="sng" baseline="0" dirty="0">
                <a:latin typeface="+mn-lt"/>
              </a:rPr>
              <a:t> Families Act</a:t>
            </a:r>
            <a:r>
              <a:rPr lang="en-US" sz="1200" b="0" kern="1200" baseline="0" dirty="0">
                <a:solidFill>
                  <a:schemeClr val="tx1"/>
                </a:solidFill>
                <a:latin typeface="Arial" charset="0"/>
                <a:ea typeface="+mn-ea"/>
                <a:cs typeface="+mn-cs"/>
              </a:rPr>
              <a:t>(https://www.congress.gov/bill/113th-congress/house-bill/4980)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Arial" charset="0"/>
                <a:ea typeface="+mn-ea"/>
                <a:cs typeface="+mn-cs"/>
              </a:rPr>
              <a:t>This federal law requires public child welfare agencies to identify and serve minors who have been, or are at risk of being victims of sex trafficking. Additionally, state child welfare agencies must report any missing children to law enforcement and the National Center for Missing &amp; Exploited Children (NCMEC) within 24 hours. If you work for a state child welfare agency, you can report a missing child to NCMEC by calling 1-800-843-5678.   </a:t>
            </a:r>
            <a:endParaRPr lang="en-US" sz="12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u="sng" kern="1200" dirty="0">
                <a:solidFill>
                  <a:schemeClr val="tx1"/>
                </a:solidFill>
                <a:latin typeface="+mn-lt"/>
                <a:ea typeface="+mn-ea"/>
                <a:cs typeface="+mn-cs"/>
              </a:rPr>
              <a:t>Mandatory Reporters of Child Abuse and Neglect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i="1" u="sng"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a:solidFill>
                <a:schemeClr val="tx1"/>
              </a:solidFill>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latin typeface="Arial" charset="0"/>
                <a:ea typeface="+mn-ea"/>
                <a:cs typeface="+mn-cs"/>
              </a:rPr>
              <a:t>Domestic Violence</a:t>
            </a:r>
          </a:p>
          <a:p>
            <a:pPr marL="171450" indent="-171450">
              <a:buFont typeface="Arial" panose="020B0604020202020204" pitchFamily="34" charset="0"/>
              <a:buChar char="•"/>
            </a:pPr>
            <a:r>
              <a:rPr lang="en-US" sz="1200" i="1" u="sng" kern="1200" dirty="0">
                <a:solidFill>
                  <a:schemeClr val="tx1"/>
                </a:solidFill>
                <a:latin typeface="+mn-lt"/>
                <a:ea typeface="+mn-ea"/>
                <a:cs typeface="+mn-cs"/>
              </a:rPr>
              <a:t>Compendium of State Statutes and Policies on Domestic Violence and Health Care</a:t>
            </a:r>
          </a:p>
          <a:p>
            <a:endParaRPr lang="ar" sz="1200" i="1" u="sng"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latin typeface="Arial" charset="0"/>
                <a:ea typeface="+mn-ea"/>
                <a:cs typeface="+mn-cs"/>
              </a:rPr>
              <a:t>Health Insurance Portability and Accountability Act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u="sng" kern="1200" dirty="0">
                <a:solidFill>
                  <a:schemeClr val="tx1"/>
                </a:solidFill>
                <a:latin typeface="+mn-lt"/>
                <a:ea typeface="+mn-ea"/>
                <a:cs typeface="+mn-cs"/>
              </a:rPr>
              <a:t>Department of Health and Human Services: HIPAA for Professionals</a:t>
            </a:r>
            <a:endParaRPr lang="en-US" sz="1200" i="0" u="sng"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Arial" charset="0"/>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3889C287-C347-415B-99E6-0CB5AE97DC9B}" type="slidenum">
              <a:rPr lang="en-US" smtClean="0"/>
              <a:t>25</a:t>
            </a:fld>
            <a:endParaRPr lang="en-US"/>
          </a:p>
        </p:txBody>
      </p:sp>
    </p:spTree>
    <p:extLst>
      <p:ext uri="{BB962C8B-B14F-4D97-AF65-F5344CB8AC3E}">
        <p14:creationId xmlns:p14="http://schemas.microsoft.com/office/powerpoint/2010/main" val="1163550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100000"/>
              </a:spcBef>
              <a:spcAft>
                <a:spcPct val="0"/>
              </a:spcAft>
              <a:buClrTx/>
              <a:buSzTx/>
              <a:buFont typeface="Webdings" pitchFamily="18" charset="2"/>
              <a:buNone/>
              <a:tabLst/>
              <a:defRPr/>
            </a:pPr>
            <a:r>
              <a:rPr lang="en-US" b="1" dirty="0"/>
              <a:t>Narration: </a:t>
            </a:r>
            <a:r>
              <a:rPr lang="en-US" b="0" dirty="0"/>
              <a:t>The</a:t>
            </a:r>
            <a:r>
              <a:rPr lang="en-US" b="0" baseline="0" dirty="0"/>
              <a:t> National Human Trafficking Training and Technical Assistance Center, or NHTTAC, has developed a human trafficking screening tool to be used to screen potential adult victims of human trafficking to complement the screening tool created by the Office of the Assistant Secretary for Planning and Evaluation (ASPE) to identify minor victims of trafficking. </a:t>
            </a:r>
            <a:r>
              <a:rPr lang="en-US" sz="1000" kern="1200" dirty="0">
                <a:solidFill>
                  <a:schemeClr val="tx1"/>
                </a:solidFill>
                <a:effectLst/>
                <a:latin typeface="Arial" charset="0"/>
                <a:ea typeface="+mn-ea"/>
                <a:cs typeface="+mn-cs"/>
              </a:rPr>
              <a:t>Through use of the NHTTAC and ASPE</a:t>
            </a:r>
            <a:r>
              <a:rPr lang="en-US" sz="1000" kern="1200" baseline="0" dirty="0">
                <a:solidFill>
                  <a:schemeClr val="tx1"/>
                </a:solidFill>
                <a:effectLst/>
                <a:latin typeface="Arial" charset="0"/>
                <a:ea typeface="+mn-ea"/>
                <a:cs typeface="+mn-cs"/>
              </a:rPr>
              <a:t> </a:t>
            </a:r>
            <a:r>
              <a:rPr lang="en-US" sz="1000" kern="1200" dirty="0">
                <a:solidFill>
                  <a:schemeClr val="tx1"/>
                </a:solidFill>
                <a:effectLst/>
                <a:latin typeface="Arial" charset="0"/>
                <a:ea typeface="+mn-ea"/>
                <a:cs typeface="+mn-cs"/>
              </a:rPr>
              <a:t>human trafficking screening tools, professionals in social services, behavioral health, public health, and health care will apply trauma-informed principles to identify individuals</a:t>
            </a:r>
            <a:r>
              <a:rPr lang="en-US" sz="1000" kern="1200" baseline="0" dirty="0">
                <a:solidFill>
                  <a:schemeClr val="tx1"/>
                </a:solidFill>
                <a:effectLst/>
                <a:latin typeface="Arial" charset="0"/>
                <a:ea typeface="+mn-ea"/>
                <a:cs typeface="+mn-cs"/>
              </a:rPr>
              <a:t> who have been trafficked</a:t>
            </a:r>
            <a:r>
              <a:rPr lang="en-US" sz="1000" kern="1200" dirty="0">
                <a:solidFill>
                  <a:schemeClr val="tx1"/>
                </a:solidFill>
                <a:effectLst/>
                <a:latin typeface="Arial" charset="0"/>
                <a:ea typeface="+mn-ea"/>
                <a:cs typeface="+mn-cs"/>
              </a:rPr>
              <a:t> and provide appropriate referrals to supportive and culturally competent services. </a:t>
            </a:r>
          </a:p>
          <a:p>
            <a:pPr marL="0" marR="0" lvl="0" indent="0" algn="l" defTabSz="914400" rtl="0" eaLnBrk="0" fontAlgn="base" latinLnBrk="0" hangingPunct="0">
              <a:lnSpc>
                <a:spcPct val="100000"/>
              </a:lnSpc>
              <a:spcBef>
                <a:spcPct val="100000"/>
              </a:spcBef>
              <a:spcAft>
                <a:spcPct val="0"/>
              </a:spcAft>
              <a:buClrTx/>
              <a:buSzTx/>
              <a:buFont typeface="Webdings" pitchFamily="18" charset="2"/>
              <a:buNone/>
              <a:tabLst/>
              <a:defRPr/>
            </a:pPr>
            <a:endParaRPr lang="en-US" sz="1000" kern="1200" dirty="0">
              <a:solidFill>
                <a:schemeClr val="tx1"/>
              </a:solidFill>
              <a:effectLst/>
              <a:latin typeface="Arial" charset="0"/>
              <a:ea typeface="+mn-ea"/>
              <a:cs typeface="+mn-cs"/>
            </a:endParaRPr>
          </a:p>
          <a:p>
            <a:pPr marL="0" indent="0">
              <a:buNone/>
            </a:pPr>
            <a:endParaRPr lang="en-US" b="1" dirty="0"/>
          </a:p>
        </p:txBody>
      </p:sp>
      <p:sp>
        <p:nvSpPr>
          <p:cNvPr id="4" name="Slide Number Placeholder 3"/>
          <p:cNvSpPr>
            <a:spLocks noGrp="1"/>
          </p:cNvSpPr>
          <p:nvPr>
            <p:ph type="sldNum" sz="quarter" idx="10"/>
          </p:nvPr>
        </p:nvSpPr>
        <p:spPr/>
        <p:txBody>
          <a:bodyPr/>
          <a:lstStyle/>
          <a:p>
            <a:fld id="{4187C748-44EC-4A39-B7A4-3D84E650E74D}" type="slidenum">
              <a:rPr lang="en-US" smtClean="0"/>
              <a:pPr/>
              <a:t>26</a:t>
            </a:fld>
            <a:endParaRPr lang="en-US" dirty="0"/>
          </a:p>
        </p:txBody>
      </p:sp>
    </p:spTree>
    <p:extLst>
      <p:ext uri="{BB962C8B-B14F-4D97-AF65-F5344CB8AC3E}">
        <p14:creationId xmlns:p14="http://schemas.microsoft.com/office/powerpoint/2010/main" val="1430904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Narration:</a:t>
            </a:r>
            <a:r>
              <a:rPr lang="en-US" b="0" dirty="0"/>
              <a:t> </a:t>
            </a:r>
            <a:r>
              <a:rPr lang="en-US" sz="1200" kern="1200" dirty="0">
                <a:solidFill>
                  <a:schemeClr val="tx1"/>
                </a:solidFill>
                <a:effectLst/>
                <a:latin typeface="+mn-lt"/>
                <a:ea typeface="+mn-ea"/>
                <a:cs typeface="+mn-cs"/>
              </a:rPr>
              <a:t>Creating a safe environment and building rapport with </a:t>
            </a:r>
            <a:r>
              <a:rPr lang="en-US" sz="1200" b="0" kern="1200" dirty="0">
                <a:solidFill>
                  <a:schemeClr val="tx1"/>
                </a:solidFill>
                <a:effectLst/>
                <a:latin typeface="+mn-lt"/>
                <a:ea typeface="+mn-ea"/>
                <a:cs typeface="+mn-cs"/>
              </a:rPr>
              <a:t>individuals who</a:t>
            </a:r>
            <a:r>
              <a:rPr lang="en-US" sz="1200" b="0" kern="1200" baseline="0" dirty="0">
                <a:solidFill>
                  <a:schemeClr val="tx1"/>
                </a:solidFill>
                <a:effectLst/>
                <a:latin typeface="+mn-lt"/>
                <a:ea typeface="+mn-ea"/>
                <a:cs typeface="+mn-cs"/>
              </a:rPr>
              <a:t> have been trafficked </a:t>
            </a:r>
            <a:r>
              <a:rPr lang="en-US" sz="1200" kern="1200" dirty="0">
                <a:solidFill>
                  <a:schemeClr val="tx1"/>
                </a:solidFill>
                <a:effectLst/>
                <a:latin typeface="+mn-lt"/>
                <a:ea typeface="+mn-ea"/>
                <a:cs typeface="+mn-cs"/>
              </a:rPr>
              <a:t>are foundational elements of trauma informed care. There are several practical ways to enhance feelings of safety and security when screening</a:t>
            </a:r>
            <a:r>
              <a:rPr lang="en-US" sz="1200" kern="1200" baseline="0" dirty="0">
                <a:solidFill>
                  <a:schemeClr val="tx1"/>
                </a:solidFill>
                <a:effectLst/>
                <a:latin typeface="+mn-lt"/>
                <a:ea typeface="+mn-ea"/>
                <a:cs typeface="+mn-cs"/>
              </a:rPr>
              <a:t> a client. Select the button to learn more.</a:t>
            </a:r>
          </a:p>
          <a:p>
            <a:endParaRPr lang="en-US" sz="1200"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Programming Notes: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Practical ways to enhance feelings of safety and security when screening</a:t>
            </a:r>
            <a:r>
              <a:rPr lang="en-US" sz="1200" kern="1200" baseline="0" dirty="0">
                <a:solidFill>
                  <a:schemeClr val="tx1"/>
                </a:solidFill>
                <a:effectLst/>
                <a:latin typeface="+mn-lt"/>
                <a:ea typeface="+mn-ea"/>
                <a:cs typeface="+mn-cs"/>
              </a:rPr>
              <a:t> a client:</a:t>
            </a:r>
          </a:p>
          <a:p>
            <a:endParaRPr lang="en-US" sz="120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Ask for permission to speak to a survivor before screening them</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Ensure that meeting space is private, neutral and comfortable</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Begin with a warm welcome. For example, it can be helpful to meet new referrals outside of the building or in the lobby to avoid confusion about where they are going and to send the message that the meeting is important.</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Provide a brief tour of the building, particularly is this is the first time the</a:t>
            </a:r>
            <a:r>
              <a:rPr lang="en-US" sz="1200" b="0" i="0" kern="1200" baseline="0" dirty="0">
                <a:solidFill>
                  <a:schemeClr val="tx1"/>
                </a:solidFill>
                <a:effectLst/>
                <a:latin typeface="+mn-lt"/>
                <a:ea typeface="+mn-ea"/>
                <a:cs typeface="+mn-cs"/>
              </a:rPr>
              <a:t> victim has been there. This will help</a:t>
            </a:r>
            <a:r>
              <a:rPr lang="en-US" sz="1200" b="0" i="0" kern="1200" dirty="0">
                <a:solidFill>
                  <a:schemeClr val="tx1"/>
                </a:solidFill>
                <a:effectLst/>
                <a:latin typeface="+mn-lt"/>
                <a:ea typeface="+mn-ea"/>
                <a:cs typeface="+mn-cs"/>
              </a:rPr>
              <a:t> familiarize them with a new environment. Note what services are offered on site and offer coffee, tea, or water (if possible).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Explain your role and that of other service providers who may be involved</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If needed, secure a safe and appropriate interpreter in the language the survivor identified as preferred.</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Review the concept of confidentiality and the specific policy where you work, outlining the commitment to not share any information with any outsider (including law enforcement or other providers associated with the case) without specific, written permission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Be sure to have all documents outlining available services, confidentiality, and victims’ rights on hand; have them printed in the victim’s preferred language.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Avoid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discussions about clients in public spaces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Be aware of nonverbal cues and body language</a:t>
            </a:r>
            <a:r>
              <a:rPr lang="en-US" sz="1200" kern="1200" baseline="0" dirty="0">
                <a:solidFill>
                  <a:schemeClr val="tx1"/>
                </a:solidFill>
                <a:effectLst/>
                <a:latin typeface="+mn-lt"/>
                <a:ea typeface="+mn-ea"/>
                <a:cs typeface="+mn-cs"/>
              </a:rPr>
              <a:t> that you’re displaying. M</a:t>
            </a:r>
            <a:r>
              <a:rPr lang="en-US" sz="1200" kern="1200" dirty="0">
                <a:solidFill>
                  <a:schemeClr val="tx1"/>
                </a:solidFill>
                <a:effectLst/>
                <a:latin typeface="+mn-lt"/>
                <a:ea typeface="+mn-ea"/>
                <a:cs typeface="+mn-cs"/>
              </a:rPr>
              <a:t>aintain openness in your posture, avoid crossing your arms, sit at the same level as the person you are screening, and avoid displaying emotional reactions or judgments to things that are said in the course of the discussion, including your judgments of the trafficker</a:t>
            </a:r>
          </a:p>
          <a:p>
            <a:endParaRPr lang="en-US" b="1" dirty="0"/>
          </a:p>
        </p:txBody>
      </p:sp>
      <p:sp>
        <p:nvSpPr>
          <p:cNvPr id="4" name="Slide Number Placeholder 3"/>
          <p:cNvSpPr>
            <a:spLocks noGrp="1"/>
          </p:cNvSpPr>
          <p:nvPr>
            <p:ph type="sldNum" sz="quarter" idx="10"/>
          </p:nvPr>
        </p:nvSpPr>
        <p:spPr/>
        <p:txBody>
          <a:bodyPr/>
          <a:lstStyle/>
          <a:p>
            <a:fld id="{3889C287-C347-415B-99E6-0CB5AE97DC9B}" type="slidenum">
              <a:rPr lang="en-US" smtClean="0"/>
              <a:t>27</a:t>
            </a:fld>
            <a:endParaRPr lang="en-US"/>
          </a:p>
        </p:txBody>
      </p:sp>
    </p:spTree>
    <p:extLst>
      <p:ext uri="{BB962C8B-B14F-4D97-AF65-F5344CB8AC3E}">
        <p14:creationId xmlns:p14="http://schemas.microsoft.com/office/powerpoint/2010/main" val="782799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Narration:</a:t>
            </a:r>
            <a:r>
              <a:rPr lang="en-US" b="0" dirty="0"/>
              <a:t> </a:t>
            </a:r>
            <a:r>
              <a:rPr lang="en-US" sz="1200" kern="1200" dirty="0">
                <a:solidFill>
                  <a:schemeClr val="tx1"/>
                </a:solidFill>
                <a:effectLst/>
                <a:latin typeface="+mn-lt"/>
                <a:ea typeface="+mn-ea"/>
                <a:cs typeface="+mn-cs"/>
              </a:rPr>
              <a:t>When screening a client</a:t>
            </a:r>
            <a:r>
              <a:rPr lang="en-US" sz="1200" kern="1200" baseline="0" dirty="0">
                <a:solidFill>
                  <a:schemeClr val="tx1"/>
                </a:solidFill>
                <a:effectLst/>
                <a:latin typeface="+mn-lt"/>
                <a:ea typeface="+mn-ea"/>
                <a:cs typeface="+mn-cs"/>
              </a:rPr>
              <a:t> who may have been trafficked,</a:t>
            </a:r>
            <a:r>
              <a:rPr lang="en-US" sz="1200" kern="1200" dirty="0">
                <a:solidFill>
                  <a:schemeClr val="tx1"/>
                </a:solidFill>
                <a:effectLst/>
                <a:latin typeface="+mn-lt"/>
                <a:ea typeface="+mn-ea"/>
                <a:cs typeface="+mn-cs"/>
              </a:rPr>
              <a:t> it’s important to first create a setting that supports a victim-centered, trauma-informed screening. Get informed consent prior to screening a person who has been trafficked. Be sure to let them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know the purpose of the screening, and provide information about the screening process, including potential uses of the information they provide. Individuals being</a:t>
            </a:r>
            <a:r>
              <a:rPr lang="en-US" sz="1200" kern="1200" baseline="0" dirty="0">
                <a:solidFill>
                  <a:schemeClr val="tx1"/>
                </a:solidFill>
                <a:effectLst/>
                <a:latin typeface="+mn-lt"/>
                <a:ea typeface="+mn-ea"/>
                <a:cs typeface="+mn-cs"/>
              </a:rPr>
              <a:t> screened </a:t>
            </a:r>
            <a:r>
              <a:rPr lang="en-US" sz="1200" kern="1200" dirty="0">
                <a:solidFill>
                  <a:schemeClr val="tx1"/>
                </a:solidFill>
                <a:effectLst/>
                <a:latin typeface="+mn-lt"/>
                <a:ea typeface="+mn-ea"/>
                <a:cs typeface="+mn-cs"/>
              </a:rPr>
              <a:t>should also be informed about confidentiality and any limitations in the context of your screening</a:t>
            </a:r>
            <a:r>
              <a:rPr lang="en-US" sz="1200" b="0" kern="1200" dirty="0">
                <a:solidFill>
                  <a:schemeClr val="tx1"/>
                </a:solidFill>
                <a:effectLst/>
                <a:latin typeface="+mn-lt"/>
                <a:ea typeface="+mn-ea"/>
                <a:cs typeface="+mn-cs"/>
              </a:rPr>
              <a:t>,</a:t>
            </a:r>
            <a:r>
              <a:rPr lang="en-US" sz="1200" b="0" kern="1200" baseline="0" dirty="0">
                <a:solidFill>
                  <a:schemeClr val="tx1"/>
                </a:solidFill>
                <a:effectLst/>
                <a:latin typeface="+mn-lt"/>
                <a:ea typeface="+mn-ea"/>
                <a:cs typeface="+mn-cs"/>
              </a:rPr>
              <a:t> particularly any mandated reporting obligations you may have.</a:t>
            </a:r>
            <a:endParaRPr lang="en-US" b="0" dirty="0"/>
          </a:p>
        </p:txBody>
      </p:sp>
      <p:sp>
        <p:nvSpPr>
          <p:cNvPr id="4" name="Slide Number Placeholder 3"/>
          <p:cNvSpPr>
            <a:spLocks noGrp="1"/>
          </p:cNvSpPr>
          <p:nvPr>
            <p:ph type="sldNum" sz="quarter" idx="10"/>
          </p:nvPr>
        </p:nvSpPr>
        <p:spPr/>
        <p:txBody>
          <a:bodyPr/>
          <a:lstStyle/>
          <a:p>
            <a:fld id="{3889C287-C347-415B-99E6-0CB5AE97DC9B}" type="slidenum">
              <a:rPr lang="en-US" smtClean="0"/>
              <a:t>28</a:t>
            </a:fld>
            <a:endParaRPr lang="en-US"/>
          </a:p>
        </p:txBody>
      </p:sp>
    </p:spTree>
    <p:extLst>
      <p:ext uri="{BB962C8B-B14F-4D97-AF65-F5344CB8AC3E}">
        <p14:creationId xmlns:p14="http://schemas.microsoft.com/office/powerpoint/2010/main" val="2344314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100000"/>
              </a:spcBef>
              <a:spcAft>
                <a:spcPct val="0"/>
              </a:spcAft>
              <a:buClrTx/>
              <a:buSzTx/>
              <a:buFont typeface="Webdings" pitchFamily="18" charset="2"/>
              <a:buNone/>
              <a:tabLst/>
              <a:defRPr/>
            </a:pPr>
            <a:r>
              <a:rPr lang="en-US" b="1" dirty="0"/>
              <a:t>Narration: </a:t>
            </a:r>
            <a:r>
              <a:rPr lang="en-US" sz="1200" kern="1200" dirty="0">
                <a:solidFill>
                  <a:schemeClr val="tx1"/>
                </a:solidFill>
                <a:effectLst/>
                <a:latin typeface="+mn-lt"/>
                <a:ea typeface="+mn-ea"/>
                <a:cs typeface="+mn-cs"/>
              </a:rPr>
              <a:t>When screening a</a:t>
            </a:r>
            <a:r>
              <a:rPr lang="en-US" sz="1200" kern="1200" baseline="0" dirty="0">
                <a:solidFill>
                  <a:schemeClr val="tx1"/>
                </a:solidFill>
                <a:effectLst/>
                <a:latin typeface="+mn-lt"/>
                <a:ea typeface="+mn-ea"/>
                <a:cs typeface="+mn-cs"/>
              </a:rPr>
              <a:t> person who has been trafficked</a:t>
            </a:r>
            <a:r>
              <a:rPr lang="en-US" sz="1200" kern="1200" dirty="0">
                <a:solidFill>
                  <a:schemeClr val="tx1"/>
                </a:solidFill>
                <a:effectLst/>
                <a:latin typeface="+mn-lt"/>
                <a:ea typeface="+mn-ea"/>
                <a:cs typeface="+mn-cs"/>
              </a:rPr>
              <a:t>, remember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goal is not to obtain a disclosure about trafficking, but rather to obtain enough information</a:t>
            </a:r>
            <a:r>
              <a:rPr lang="en-US" sz="1200" kern="1200" baseline="0" dirty="0">
                <a:solidFill>
                  <a:schemeClr val="tx1"/>
                </a:solidFill>
                <a:effectLst/>
                <a:latin typeface="+mn-lt"/>
                <a:ea typeface="+mn-ea"/>
                <a:cs typeface="+mn-cs"/>
              </a:rPr>
              <a:t> that helps you best respond to the needs of your client. </a:t>
            </a:r>
            <a:r>
              <a:rPr lang="en-US" sz="1200" kern="1200" dirty="0">
                <a:solidFill>
                  <a:schemeClr val="tx1"/>
                </a:solidFill>
                <a:effectLst/>
                <a:latin typeface="Arial" charset="0"/>
                <a:ea typeface="+mn-ea"/>
                <a:cs typeface="+mn-cs"/>
              </a:rPr>
              <a:t>When applying a trauma-informed lens to screening, it is highly invasive and triggering to ask individuals who may have been trafficked to share a detailed history of their exploitation to secure access to support services. Many individuals</a:t>
            </a:r>
            <a:r>
              <a:rPr lang="en-US" sz="1200" kern="1200" baseline="0" dirty="0">
                <a:solidFill>
                  <a:schemeClr val="tx1"/>
                </a:solidFill>
                <a:effectLst/>
                <a:latin typeface="Arial" charset="0"/>
                <a:ea typeface="+mn-ea"/>
                <a:cs typeface="+mn-cs"/>
              </a:rPr>
              <a:t> who have been trafficked </a:t>
            </a:r>
            <a:r>
              <a:rPr lang="en-US" sz="1200" kern="1200" dirty="0">
                <a:solidFill>
                  <a:schemeClr val="tx1"/>
                </a:solidFill>
                <a:effectLst/>
                <a:latin typeface="Arial" charset="0"/>
                <a:ea typeface="+mn-ea"/>
                <a:cs typeface="+mn-cs"/>
              </a:rPr>
              <a:t>are distrusting of service providers and may be hesitant to respond. Such in-depth questioning may lead them to become unresponsive, defensive, and distrusting of the screener.</a:t>
            </a:r>
          </a:p>
          <a:p>
            <a:pPr marL="0" marR="0" lvl="0" indent="0" algn="l" defTabSz="914400" rtl="0" eaLnBrk="0" fontAlgn="base" latinLnBrk="0" hangingPunct="0">
              <a:lnSpc>
                <a:spcPct val="100000"/>
              </a:lnSpc>
              <a:spcBef>
                <a:spcPct val="100000"/>
              </a:spcBef>
              <a:spcAft>
                <a:spcPct val="0"/>
              </a:spcAft>
              <a:buClrTx/>
              <a:buSzTx/>
              <a:buFont typeface="Webdings" pitchFamily="18" charset="2"/>
              <a:buNone/>
              <a:tabLst/>
              <a:defRPr/>
            </a:pPr>
            <a:endParaRPr lang="en-US" sz="1200" b="1"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100000"/>
              </a:spcBef>
              <a:spcAft>
                <a:spcPct val="0"/>
              </a:spcAft>
              <a:buClrTx/>
              <a:buSzTx/>
              <a:buFont typeface="Webdings" pitchFamily="18" charset="2"/>
              <a:buNone/>
              <a:tabLst/>
              <a:defRPr/>
            </a:pPr>
            <a:endParaRPr lang="en-US" b="1" dirty="0"/>
          </a:p>
          <a:p>
            <a:endParaRPr lang="en-US" b="1" dirty="0"/>
          </a:p>
        </p:txBody>
      </p:sp>
      <p:sp>
        <p:nvSpPr>
          <p:cNvPr id="4" name="Slide Number Placeholder 3"/>
          <p:cNvSpPr>
            <a:spLocks noGrp="1"/>
          </p:cNvSpPr>
          <p:nvPr>
            <p:ph type="sldNum" sz="quarter" idx="10"/>
          </p:nvPr>
        </p:nvSpPr>
        <p:spPr/>
        <p:txBody>
          <a:bodyPr/>
          <a:lstStyle/>
          <a:p>
            <a:fld id="{3889C287-C347-415B-99E6-0CB5AE97DC9B}" type="slidenum">
              <a:rPr lang="en-US" smtClean="0"/>
              <a:t>29</a:t>
            </a:fld>
            <a:endParaRPr lang="en-US"/>
          </a:p>
        </p:txBody>
      </p:sp>
    </p:spTree>
    <p:extLst>
      <p:ext uri="{BB962C8B-B14F-4D97-AF65-F5344CB8AC3E}">
        <p14:creationId xmlns:p14="http://schemas.microsoft.com/office/powerpoint/2010/main" val="1813005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214313"/>
            <a:ext cx="5719762" cy="39624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100000"/>
              </a:spcBef>
              <a:spcAft>
                <a:spcPct val="0"/>
              </a:spcAft>
              <a:buClrTx/>
              <a:buSzTx/>
              <a:buFont typeface="Webdings" pitchFamily="18" charset="2"/>
              <a:buNone/>
              <a:tabLst/>
              <a:defRPr/>
            </a:pPr>
            <a:r>
              <a:rPr lang="en-US" b="0" baseline="0" dirty="0">
                <a:effectLst/>
              </a:rPr>
              <a:t>Let’s</a:t>
            </a:r>
            <a:r>
              <a:rPr lang="en-US" b="1" baseline="0" dirty="0">
                <a:effectLst/>
              </a:rPr>
              <a:t> </a:t>
            </a:r>
            <a:r>
              <a:rPr lang="en-US" baseline="0" dirty="0">
                <a:effectLst/>
              </a:rPr>
              <a:t>take a moment to be sure you understand what we mean by a trauma-informed, culturally and linguistically appropriate approach to trafficking. </a:t>
            </a:r>
          </a:p>
          <a:p>
            <a:pPr marL="0" marR="0" lvl="0" indent="0" algn="l" defTabSz="914400" rtl="0" eaLnBrk="0" fontAlgn="base" latinLnBrk="0" hangingPunct="0">
              <a:lnSpc>
                <a:spcPct val="100000"/>
              </a:lnSpc>
              <a:spcBef>
                <a:spcPct val="100000"/>
              </a:spcBef>
              <a:spcAft>
                <a:spcPct val="0"/>
              </a:spcAft>
              <a:buClrTx/>
              <a:buSzTx/>
              <a:buFont typeface="Webdings" pitchFamily="18" charset="2"/>
              <a:buNone/>
              <a:tabLst/>
              <a:defRPr/>
            </a:pPr>
            <a:endParaRPr lang="en-US" baseline="0" dirty="0"/>
          </a:p>
          <a:p>
            <a:pPr marL="0" marR="0" lvl="0" indent="0" algn="l" defTabSz="914400" rtl="0" eaLnBrk="0" fontAlgn="base" latinLnBrk="0" hangingPunct="0">
              <a:lnSpc>
                <a:spcPct val="100000"/>
              </a:lnSpc>
              <a:spcBef>
                <a:spcPct val="100000"/>
              </a:spcBef>
              <a:spcAft>
                <a:spcPct val="0"/>
              </a:spcAft>
              <a:buClrTx/>
              <a:buSzTx/>
              <a:buFont typeface="Webdings" pitchFamily="18" charset="2"/>
              <a:buNone/>
              <a:tabLst/>
              <a:defRPr/>
            </a:pPr>
            <a:r>
              <a:rPr lang="en-US" baseline="0" dirty="0"/>
              <a:t>The Substance Abuse and Mental Health Services Administration, or SAMHSA, defines trauma as the results from an </a:t>
            </a:r>
            <a:r>
              <a:rPr lang="en-US" dirty="0"/>
              <a:t>event, series of events or set of circumstances that is experienced by an individual as physically or emotionally harmful or life threatening and that has lasting adverse effects on the individual’s functioning and mental, physical, social, emotional or spiritual well-being.</a:t>
            </a:r>
            <a:r>
              <a:rPr lang="en-US" baseline="0" dirty="0"/>
              <a:t> </a:t>
            </a:r>
            <a:r>
              <a:rPr lang="en-US" altLang="en-US" dirty="0"/>
              <a:t>In short, trauma is any experience,</a:t>
            </a:r>
            <a:r>
              <a:rPr lang="en-US" altLang="en-US" baseline="0" dirty="0"/>
              <a:t> such as child abuse or domestic violence,</a:t>
            </a:r>
            <a:r>
              <a:rPr lang="en-US" altLang="en-US" dirty="0"/>
              <a:t> that overwhelms one’s ability to cope.</a:t>
            </a:r>
            <a:r>
              <a:rPr lang="en-US" altLang="en-US" baseline="0" dirty="0"/>
              <a:t> Individuals who have been trafficked may have experienced trauma not only from their actual trafficking exploitation, but also from some of the upstream determinants that made them at risk to trafficking. </a:t>
            </a:r>
            <a:endParaRPr lang="en-US" altLang="en-US" dirty="0"/>
          </a:p>
          <a:p>
            <a:pPr marL="0" marR="0" lvl="0" indent="0" algn="l" defTabSz="914400" rtl="0" eaLnBrk="0" fontAlgn="base" latinLnBrk="0" hangingPunct="0">
              <a:lnSpc>
                <a:spcPct val="100000"/>
              </a:lnSpc>
              <a:spcBef>
                <a:spcPct val="100000"/>
              </a:spcBef>
              <a:spcAft>
                <a:spcPct val="0"/>
              </a:spcAft>
              <a:buClrTx/>
              <a:buSzTx/>
              <a:buFont typeface="Webdings" pitchFamily="18" charset="2"/>
              <a:buNone/>
              <a:tabLst/>
              <a:defRPr/>
            </a:pPr>
            <a:endParaRPr lang="en-US" altLang="en-US" dirty="0"/>
          </a:p>
          <a:p>
            <a:pPr marL="0" indent="0">
              <a:buNone/>
            </a:pPr>
            <a:endParaRPr lang="en-US" dirty="0"/>
          </a:p>
        </p:txBody>
      </p:sp>
    </p:spTree>
    <p:extLst>
      <p:ext uri="{BB962C8B-B14F-4D97-AF65-F5344CB8AC3E}">
        <p14:creationId xmlns:p14="http://schemas.microsoft.com/office/powerpoint/2010/main" val="684890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000" kern="1200" dirty="0">
                <a:solidFill>
                  <a:schemeClr val="tx1"/>
                </a:solidFill>
                <a:effectLst/>
                <a:latin typeface="Arial" charset="0"/>
                <a:ea typeface="+mn-ea"/>
                <a:cs typeface="+mn-cs"/>
              </a:rPr>
              <a:t>Trauma-informed services </a:t>
            </a:r>
          </a:p>
          <a:p>
            <a:pPr lvl="3"/>
            <a:r>
              <a:rPr lang="en-US" sz="1000" kern="1200" dirty="0">
                <a:solidFill>
                  <a:schemeClr val="tx1"/>
                </a:solidFill>
                <a:effectLst/>
                <a:latin typeface="Arial" charset="0"/>
                <a:ea typeface="+mn-ea"/>
                <a:cs typeface="+mn-cs"/>
              </a:rPr>
              <a:t>Recognize that we are spiritual beings on a human journey, not human beings on a spiritual journey. </a:t>
            </a:r>
          </a:p>
          <a:p>
            <a:pPr lvl="3"/>
            <a:r>
              <a:rPr lang="en-US" sz="1000" kern="1200" dirty="0">
                <a:solidFill>
                  <a:schemeClr val="tx1"/>
                </a:solidFill>
                <a:effectLst/>
                <a:latin typeface="Arial" charset="0"/>
                <a:ea typeface="+mn-ea"/>
                <a:cs typeface="+mn-cs"/>
              </a:rPr>
              <a:t>When victimized by violence, often a westernized approach does not acknowledge the spiritual wound of our whole being. A holistic approach is necessary to help heal individuals who have been trafficked. </a:t>
            </a:r>
          </a:p>
          <a:p>
            <a:endParaRPr lang="en-US" dirty="0"/>
          </a:p>
        </p:txBody>
      </p:sp>
    </p:spTree>
    <p:extLst>
      <p:ext uri="{BB962C8B-B14F-4D97-AF65-F5344CB8AC3E}">
        <p14:creationId xmlns:p14="http://schemas.microsoft.com/office/powerpoint/2010/main" val="36143850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Narration:</a:t>
            </a:r>
            <a:r>
              <a:rPr lang="en-US" sz="1200" b="1" kern="1200" baseline="0" dirty="0">
                <a:solidFill>
                  <a:schemeClr val="tx1"/>
                </a:solidFill>
                <a:effectLst/>
                <a:latin typeface="+mn-lt"/>
                <a:ea typeface="+mn-ea"/>
                <a:cs typeface="+mn-cs"/>
              </a:rPr>
              <a:t> </a:t>
            </a:r>
            <a:r>
              <a:rPr lang="en-US" sz="1200" b="0" kern="1200" baseline="0" dirty="0">
                <a:solidFill>
                  <a:schemeClr val="tx1"/>
                </a:solidFill>
                <a:effectLst/>
                <a:latin typeface="+mn-lt"/>
                <a:ea typeface="+mn-ea"/>
                <a:cs typeface="+mn-cs"/>
              </a:rPr>
              <a:t>You have the opportunity to help support individuals at risk, and those who have been trafficked, in a variety of ways. While your role may vary, depending on where you work, the types of services your organization provides, and the populations you serve, it’s important to use a trauma-informed, culturally and linguistically appropriate response with everyone you work with. Select each button to learn more. </a:t>
            </a:r>
          </a:p>
          <a:p>
            <a:endParaRPr lang="en-US" sz="1200" b="0" kern="1200" baseline="0" dirty="0">
              <a:solidFill>
                <a:schemeClr val="tx1"/>
              </a:solidFill>
              <a:effectLst/>
              <a:latin typeface="+mn-lt"/>
              <a:ea typeface="+mn-ea"/>
              <a:cs typeface="+mn-cs"/>
            </a:endParaRPr>
          </a:p>
          <a:p>
            <a:endParaRPr lang="en-US" sz="1200" b="0" kern="1200" baseline="0" dirty="0">
              <a:solidFill>
                <a:schemeClr val="tx1"/>
              </a:solidFill>
              <a:effectLst/>
              <a:latin typeface="+mn-lt"/>
              <a:ea typeface="+mn-ea"/>
              <a:cs typeface="+mn-cs"/>
            </a:endParaRPr>
          </a:p>
          <a:p>
            <a:endParaRPr lang="en-US" sz="1200" b="0" kern="1200" baseline="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Programming Notes:</a:t>
            </a:r>
          </a:p>
          <a:p>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baseline="0" dirty="0">
                <a:solidFill>
                  <a:schemeClr val="tx1"/>
                </a:solidFill>
                <a:effectLst/>
                <a:latin typeface="Arial" charset="0"/>
                <a:ea typeface="+mn-ea"/>
                <a:cs typeface="+mn-cs"/>
              </a:rPr>
              <a:t>Safety</a:t>
            </a:r>
          </a:p>
          <a:p>
            <a:r>
              <a:rPr lang="en-US" sz="1200" kern="1200" dirty="0">
                <a:solidFill>
                  <a:schemeClr val="tx1"/>
                </a:solidFill>
                <a:latin typeface="+mn-lt"/>
                <a:ea typeface="+mn-ea"/>
                <a:cs typeface="+mn-cs"/>
              </a:rPr>
              <a:t>Throughout the organization, staff and the people they serve feel physically and psychologically safe.</a:t>
            </a:r>
          </a:p>
          <a:p>
            <a:endParaRPr lang="en-US" sz="1200" kern="1200" dirty="0">
              <a:solidFill>
                <a:schemeClr val="tx1"/>
              </a:solidFill>
              <a:latin typeface="+mn-lt"/>
              <a:ea typeface="+mn-ea"/>
              <a:cs typeface="+mn-cs"/>
            </a:endParaRPr>
          </a:p>
          <a:p>
            <a:pPr marL="171450" indent="-171450">
              <a:buFont typeface="Arial" panose="020B0604020202020204" pitchFamily="34" charset="0"/>
              <a:buChar char="•"/>
            </a:pPr>
            <a:r>
              <a:rPr lang="en-US" sz="1200" kern="1200" dirty="0">
                <a:solidFill>
                  <a:schemeClr val="tx1"/>
                </a:solidFill>
                <a:latin typeface="+mn-lt"/>
                <a:ea typeface="+mn-ea"/>
                <a:cs typeface="+mn-cs"/>
              </a:rPr>
              <a:t>Recognize what</a:t>
            </a:r>
            <a:r>
              <a:rPr lang="en-US" sz="1200" kern="1200" baseline="0" dirty="0">
                <a:solidFill>
                  <a:schemeClr val="tx1"/>
                </a:solidFill>
                <a:latin typeface="+mn-lt"/>
                <a:ea typeface="+mn-ea"/>
                <a:cs typeface="+mn-cs"/>
              </a:rPr>
              <a:t> it means when someone leaves their tribal community, especially when someone is traditionally a tribal person. Suggesting they leave the community for safety or shelter may be traumatizing. </a:t>
            </a:r>
          </a:p>
          <a:p>
            <a:pPr marL="171450" indent="-171450">
              <a:buFont typeface="Arial" panose="020B0604020202020204" pitchFamily="34" charset="0"/>
              <a:buChar char="•"/>
            </a:pPr>
            <a:r>
              <a:rPr lang="en-US" sz="1200" kern="1200" baseline="0" dirty="0">
                <a:solidFill>
                  <a:schemeClr val="tx1"/>
                </a:solidFill>
                <a:latin typeface="+mn-lt"/>
                <a:ea typeface="+mn-ea"/>
                <a:cs typeface="+mn-cs"/>
              </a:rPr>
              <a:t>In rural communities, it may take a long time to reach services. Safety planning will look different in rural vs urban vs reservations vs island communities. </a:t>
            </a:r>
            <a:endParaRPr lang="en-US" sz="1200" kern="1200" dirty="0">
              <a:solidFill>
                <a:schemeClr val="tx1"/>
              </a:solidFill>
              <a:latin typeface="+mn-lt"/>
              <a:ea typeface="+mn-ea"/>
              <a:cs typeface="+mn-cs"/>
            </a:endParaRPr>
          </a:p>
          <a:p>
            <a:pPr marL="171450" indent="-171450">
              <a:buFont typeface="Arial" panose="020B0604020202020204" pitchFamily="34" charset="0"/>
              <a:buChar char="•"/>
            </a:pPr>
            <a:r>
              <a:rPr lang="en-US" sz="1200" kern="1200" dirty="0">
                <a:solidFill>
                  <a:schemeClr val="tx1"/>
                </a:solidFill>
                <a:latin typeface="+mn-lt"/>
                <a:ea typeface="+mn-ea"/>
                <a:cs typeface="+mn-cs"/>
              </a:rPr>
              <a:t>Provide a welcoming environment. </a:t>
            </a:r>
          </a:p>
          <a:p>
            <a:pPr marL="171450" indent="-171450">
              <a:buFont typeface="Arial" panose="020B0604020202020204" pitchFamily="34" charset="0"/>
              <a:buChar char="•"/>
            </a:pPr>
            <a:r>
              <a:rPr lang="en-US" sz="1200" kern="1200" dirty="0">
                <a:solidFill>
                  <a:schemeClr val="tx1"/>
                </a:solidFill>
                <a:latin typeface="+mn-lt"/>
                <a:ea typeface="+mn-ea"/>
                <a:cs typeface="+mn-cs"/>
              </a:rPr>
              <a:t>Be sensitive to potential triggers that might remind a patient of past trauma.</a:t>
            </a:r>
          </a:p>
          <a:p>
            <a:pPr marL="171450" indent="-171450">
              <a:buFont typeface="Arial" panose="020B0604020202020204" pitchFamily="34" charset="0"/>
              <a:buChar char="•"/>
            </a:pPr>
            <a:r>
              <a:rPr lang="en-US" sz="1200" kern="1200" dirty="0">
                <a:solidFill>
                  <a:schemeClr val="tx1"/>
                </a:solidFill>
                <a:latin typeface="+mn-lt"/>
                <a:ea typeface="+mn-ea"/>
                <a:cs typeface="+mn-cs"/>
              </a:rPr>
              <a:t>Be kind. Individuals who have been trafficked may be belligerent or hostile. Try to remember that their life experiences and past </a:t>
            </a:r>
            <a:r>
              <a:rPr lang="en-US" sz="1200" kern="1200" dirty="0" err="1">
                <a:solidFill>
                  <a:schemeClr val="tx1"/>
                </a:solidFill>
                <a:latin typeface="+mn-lt"/>
                <a:ea typeface="+mn-ea"/>
                <a:cs typeface="+mn-cs"/>
              </a:rPr>
              <a:t>traumatizations</a:t>
            </a:r>
            <a:r>
              <a:rPr lang="en-US" sz="1200" kern="1200" dirty="0">
                <a:solidFill>
                  <a:schemeClr val="tx1"/>
                </a:solidFill>
                <a:latin typeface="+mn-lt"/>
                <a:ea typeface="+mn-ea"/>
                <a:cs typeface="+mn-cs"/>
              </a:rPr>
              <a:t> make it difficult to trust care providers or people in authority.</a:t>
            </a:r>
          </a:p>
          <a:p>
            <a:pPr marL="171450" indent="-171450">
              <a:buFont typeface="Arial" panose="020B0604020202020204" pitchFamily="34" charset="0"/>
              <a:buChar char="•"/>
            </a:pPr>
            <a:r>
              <a:rPr lang="en-US" sz="1200" kern="1200" dirty="0">
                <a:solidFill>
                  <a:schemeClr val="tx1"/>
                </a:solidFill>
                <a:latin typeface="+mn-lt"/>
                <a:ea typeface="+mn-ea"/>
                <a:cs typeface="+mn-cs"/>
              </a:rPr>
              <a:t>Incorporate regular safety planning within your organization, including how to strategize safety concerns with your patient</a:t>
            </a:r>
          </a:p>
          <a:p>
            <a:pPr marL="171450" indent="-171450">
              <a:buFont typeface="Arial" panose="020B0604020202020204" pitchFamily="34" charset="0"/>
              <a:buChar char="•"/>
            </a:pPr>
            <a:r>
              <a:rPr lang="en-US" sz="1200" kern="1200" dirty="0">
                <a:solidFill>
                  <a:schemeClr val="tx1"/>
                </a:solidFill>
                <a:latin typeface="+mn-lt"/>
                <a:ea typeface="+mn-ea"/>
                <a:cs typeface="+mn-cs"/>
              </a:rPr>
              <a:t>Conduct screenings in a confidential setting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kern="1200" baseline="0" dirty="0">
              <a:solidFill>
                <a:schemeClr val="tx1"/>
              </a:solidFill>
              <a:effectLst/>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baseline="0" dirty="0">
                <a:solidFill>
                  <a:schemeClr val="tx1"/>
                </a:solidFill>
                <a:effectLst/>
                <a:latin typeface="Arial" charset="0"/>
                <a:ea typeface="+mn-ea"/>
                <a:cs typeface="+mn-cs"/>
              </a:rPr>
              <a:t>Trustworthiness and Transparency</a:t>
            </a:r>
          </a:p>
          <a:p>
            <a:r>
              <a:rPr lang="en-US" sz="1200" kern="1200" dirty="0">
                <a:solidFill>
                  <a:schemeClr val="tx1"/>
                </a:solidFill>
                <a:latin typeface="+mn-lt"/>
                <a:ea typeface="+mn-ea"/>
                <a:cs typeface="+mn-cs"/>
              </a:rPr>
              <a:t>Organizational operations and decisions are conducted with transparency and the goal of building and maintaining trust among staff, patients, and family members of those receiving services.</a:t>
            </a:r>
          </a:p>
          <a:p>
            <a:endParaRPr lang="en-US" sz="1200" kern="1200" dirty="0">
              <a:solidFill>
                <a:schemeClr val="tx1"/>
              </a:solidFill>
              <a:latin typeface="+mn-lt"/>
              <a:ea typeface="+mn-ea"/>
              <a:cs typeface="+mn-cs"/>
            </a:endParaRPr>
          </a:p>
          <a:p>
            <a:pPr marL="171450" indent="-171450">
              <a:buFont typeface="Arial" panose="020B0604020202020204" pitchFamily="34" charset="0"/>
              <a:buChar char="•"/>
            </a:pPr>
            <a:r>
              <a:rPr lang="en-US" sz="1200" kern="1200" dirty="0">
                <a:solidFill>
                  <a:schemeClr val="tx1"/>
                </a:solidFill>
                <a:latin typeface="+mn-lt"/>
                <a:ea typeface="+mn-ea"/>
                <a:cs typeface="+mn-cs"/>
              </a:rPr>
              <a:t>Explain your role and that of other medical or service providers who may work with the patient</a:t>
            </a:r>
          </a:p>
          <a:p>
            <a:pPr marL="171450" indent="-171450">
              <a:buFont typeface="Arial" panose="020B0604020202020204" pitchFamily="34" charset="0"/>
              <a:buChar char="•"/>
            </a:pPr>
            <a:r>
              <a:rPr lang="en-US" sz="1200" kern="1200" dirty="0">
                <a:solidFill>
                  <a:schemeClr val="tx1"/>
                </a:solidFill>
                <a:latin typeface="+mn-lt"/>
                <a:ea typeface="+mn-ea"/>
                <a:cs typeface="+mn-cs"/>
              </a:rPr>
              <a:t>Involve the patient in decision making, when possible, and respect their decisions even when you disagree with them.</a:t>
            </a:r>
          </a:p>
          <a:p>
            <a:pPr marL="171450" indent="-171450">
              <a:buFont typeface="Arial" panose="020B0604020202020204" pitchFamily="34" charset="0"/>
              <a:buChar char="•"/>
            </a:pPr>
            <a:r>
              <a:rPr lang="en-US" sz="1200" kern="1200" dirty="0">
                <a:solidFill>
                  <a:schemeClr val="tx1"/>
                </a:solidFill>
                <a:latin typeface="+mn-lt"/>
                <a:ea typeface="+mn-ea"/>
                <a:cs typeface="+mn-cs"/>
              </a:rPr>
              <a:t>Provide qualified interpreters and translated materials as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kern="1200" baseline="0" dirty="0">
              <a:solidFill>
                <a:schemeClr val="tx1"/>
              </a:solidFill>
              <a:effectLst/>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baseline="0" dirty="0">
                <a:solidFill>
                  <a:schemeClr val="tx1"/>
                </a:solidFill>
                <a:effectLst/>
                <a:latin typeface="Arial" charset="0"/>
                <a:ea typeface="+mn-ea"/>
                <a:cs typeface="+mn-cs"/>
              </a:rPr>
              <a:t>Peer Support</a:t>
            </a:r>
          </a:p>
          <a:p>
            <a:r>
              <a:rPr lang="en-US" sz="1200" kern="1200" dirty="0">
                <a:solidFill>
                  <a:schemeClr val="tx1"/>
                </a:solidFill>
                <a:latin typeface="+mn-lt"/>
                <a:ea typeface="+mn-ea"/>
                <a:cs typeface="+mn-cs"/>
              </a:rPr>
              <a:t>Peer support provides a way for survivors of human trafficking to meet together and share their strengths and weaknesses as they recover from the trauma of trafficking. Seek out opportunities for peer support. </a:t>
            </a:r>
          </a:p>
          <a:p>
            <a:endParaRPr lang="en-US" sz="1200" kern="1200" dirty="0">
              <a:solidFill>
                <a:schemeClr val="tx1"/>
              </a:solidFill>
              <a:latin typeface="+mn-lt"/>
              <a:ea typeface="+mn-ea"/>
              <a:cs typeface="+mn-cs"/>
            </a:endParaRPr>
          </a:p>
          <a:p>
            <a:pPr marL="171450" indent="-171450">
              <a:buFont typeface="Arial" panose="020B0604020202020204" pitchFamily="34" charset="0"/>
              <a:buChar char="•"/>
            </a:pPr>
            <a:r>
              <a:rPr lang="en-US" sz="1200" kern="1200" dirty="0">
                <a:solidFill>
                  <a:schemeClr val="tx1"/>
                </a:solidFill>
                <a:latin typeface="+mn-lt"/>
                <a:ea typeface="+mn-ea"/>
                <a:cs typeface="+mn-cs"/>
              </a:rPr>
              <a:t>Identify and work with survivor leaders. Know elders in the community</a:t>
            </a:r>
            <a:r>
              <a:rPr lang="en-US" sz="1200" kern="1200" baseline="0" dirty="0">
                <a:solidFill>
                  <a:schemeClr val="tx1"/>
                </a:solidFill>
                <a:latin typeface="+mn-lt"/>
                <a:ea typeface="+mn-ea"/>
                <a:cs typeface="+mn-cs"/>
              </a:rPr>
              <a:t> who have an understanding of trafficking. </a:t>
            </a:r>
            <a:endParaRPr lang="en-US" sz="1200" kern="1200" dirty="0">
              <a:solidFill>
                <a:schemeClr val="tx1"/>
              </a:solidFill>
              <a:latin typeface="+mn-lt"/>
              <a:ea typeface="+mn-ea"/>
              <a:cs typeface="+mn-cs"/>
            </a:endParaRPr>
          </a:p>
          <a:p>
            <a:pPr marL="171450" indent="-171450">
              <a:buFont typeface="Arial" panose="020B0604020202020204" pitchFamily="34" charset="0"/>
              <a:buChar char="•"/>
            </a:pPr>
            <a:r>
              <a:rPr lang="en-US" sz="1200" kern="1200" dirty="0">
                <a:solidFill>
                  <a:schemeClr val="tx1"/>
                </a:solidFill>
                <a:latin typeface="+mn-lt"/>
                <a:ea typeface="+mn-ea"/>
                <a:cs typeface="+mn-cs"/>
              </a:rPr>
              <a:t>Coordinate peer-to-peer counseling and mentoring from survivors who are now serving in a </a:t>
            </a:r>
            <a:r>
              <a:rPr lang="en-US" sz="1200" b="1" kern="1200" dirty="0">
                <a:solidFill>
                  <a:schemeClr val="tx1"/>
                </a:solidFill>
                <a:latin typeface="+mn-lt"/>
                <a:ea typeface="+mn-ea"/>
                <a:cs typeface="+mn-cs"/>
              </a:rPr>
              <a:t>direct </a:t>
            </a:r>
            <a:r>
              <a:rPr lang="en-US" sz="1200" kern="1200" dirty="0">
                <a:solidFill>
                  <a:schemeClr val="tx1"/>
                </a:solidFill>
                <a:latin typeface="+mn-lt"/>
                <a:ea typeface="+mn-ea"/>
                <a:cs typeface="+mn-cs"/>
              </a:rPr>
              <a:t>services or life coach capacity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kern="1200" baseline="0" dirty="0">
              <a:solidFill>
                <a:schemeClr val="tx1"/>
              </a:solidFill>
              <a:effectLst/>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baseline="0" dirty="0">
                <a:solidFill>
                  <a:schemeClr val="tx1"/>
                </a:solidFill>
                <a:effectLst/>
                <a:latin typeface="Arial" charset="0"/>
                <a:ea typeface="+mn-ea"/>
                <a:cs typeface="+mn-cs"/>
              </a:rPr>
              <a:t>Collaboration and Mutuality</a:t>
            </a:r>
          </a:p>
          <a:p>
            <a:r>
              <a:rPr lang="en-US" sz="1200" kern="1200" dirty="0">
                <a:solidFill>
                  <a:schemeClr val="tx1"/>
                </a:solidFill>
                <a:latin typeface="+mn-lt"/>
                <a:ea typeface="+mn-ea"/>
                <a:cs typeface="+mn-cs"/>
              </a:rPr>
              <a:t>There should be true partnering and leveling of power differences between staff and patients and among organizational staff from direct care staff to administrators. The organization recognizes that everyone has a role to play in a trauma-informed approach. </a:t>
            </a:r>
          </a:p>
          <a:p>
            <a:endParaRPr lang="en-US" sz="1200" kern="1200" dirty="0">
              <a:solidFill>
                <a:schemeClr val="tx1"/>
              </a:solidFill>
              <a:latin typeface="+mn-lt"/>
              <a:ea typeface="+mn-ea"/>
              <a:cs typeface="+mn-cs"/>
            </a:endParaRPr>
          </a:p>
          <a:p>
            <a:pPr marL="171450" indent="-171450">
              <a:buFont typeface="Arial" panose="020B0604020202020204" pitchFamily="34" charset="0"/>
              <a:buChar char="•"/>
            </a:pPr>
            <a:r>
              <a:rPr lang="en-US" sz="1200" kern="1200" dirty="0">
                <a:solidFill>
                  <a:schemeClr val="tx1"/>
                </a:solidFill>
                <a:latin typeface="+mn-lt"/>
                <a:ea typeface="+mn-ea"/>
                <a:cs typeface="+mn-cs"/>
              </a:rPr>
              <a:t>Advocate for trauma-informed training for all staff to ensure the whole organization is aware of trauma and its impact both on patients and on staff</a:t>
            </a:r>
          </a:p>
          <a:p>
            <a:pPr marL="171450" indent="-171450">
              <a:buFont typeface="Arial" panose="020B0604020202020204" pitchFamily="34" charset="0"/>
              <a:buChar char="•"/>
            </a:pPr>
            <a:r>
              <a:rPr lang="en-US" sz="1200" kern="1200" dirty="0">
                <a:solidFill>
                  <a:schemeClr val="tx1"/>
                </a:solidFill>
                <a:latin typeface="+mn-lt"/>
                <a:ea typeface="+mn-ea"/>
                <a:cs typeface="+mn-cs"/>
              </a:rPr>
              <a:t>Collaborate with other medical professionals and network across different departments </a:t>
            </a:r>
          </a:p>
          <a:p>
            <a:pPr marL="171450" indent="-171450">
              <a:buFont typeface="Arial" panose="020B0604020202020204" pitchFamily="34" charset="0"/>
              <a:buChar char="•"/>
            </a:pPr>
            <a:r>
              <a:rPr lang="en-US" sz="1200" kern="1200" dirty="0">
                <a:solidFill>
                  <a:schemeClr val="tx1"/>
                </a:solidFill>
                <a:latin typeface="+mn-lt"/>
                <a:ea typeface="+mn-ea"/>
                <a:cs typeface="+mn-cs"/>
              </a:rPr>
              <a:t>Create a resource and referral protocol for use with outside service providers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kern="1200" baseline="0" dirty="0">
              <a:solidFill>
                <a:schemeClr val="tx1"/>
              </a:solidFill>
              <a:effectLst/>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kern="1200" baseline="0" dirty="0">
                <a:solidFill>
                  <a:schemeClr val="tx1"/>
                </a:solidFill>
                <a:effectLst/>
                <a:latin typeface="Arial" charset="0"/>
                <a:ea typeface="+mn-ea"/>
                <a:cs typeface="+mn-cs"/>
              </a:rPr>
              <a:t>Empowerment, Voice, and Choice</a:t>
            </a:r>
          </a:p>
          <a:p>
            <a:r>
              <a:rPr lang="en-US" sz="1200" kern="1200" dirty="0">
                <a:solidFill>
                  <a:schemeClr val="tx1"/>
                </a:solidFill>
                <a:latin typeface="+mn-lt"/>
                <a:ea typeface="+mn-ea"/>
                <a:cs typeface="+mn-cs"/>
              </a:rPr>
              <a:t>Throughout the organization and among the patients served, individuals’ strengths and experiences are recognized and built upon.</a:t>
            </a:r>
          </a:p>
          <a:p>
            <a:endParaRPr lang="en-US" sz="1200" kern="1200" dirty="0">
              <a:solidFill>
                <a:schemeClr val="tx1"/>
              </a:solidFill>
              <a:latin typeface="+mn-lt"/>
              <a:ea typeface="+mn-ea"/>
              <a:cs typeface="+mn-cs"/>
            </a:endParaRPr>
          </a:p>
          <a:p>
            <a:pPr marL="171450" indent="-171450">
              <a:buFont typeface="Arial" panose="020B0604020202020204" pitchFamily="34" charset="0"/>
              <a:buChar char="•"/>
            </a:pPr>
            <a:r>
              <a:rPr lang="en-US" sz="1200" kern="1200" dirty="0">
                <a:solidFill>
                  <a:schemeClr val="tx1"/>
                </a:solidFill>
                <a:latin typeface="+mn-lt"/>
                <a:ea typeface="+mn-ea"/>
                <a:cs typeface="+mn-cs"/>
              </a:rPr>
              <a:t>Be transparent in explaining patient options and your role in working with them</a:t>
            </a:r>
          </a:p>
          <a:p>
            <a:pPr marL="171450" indent="-171450">
              <a:buFont typeface="Arial" panose="020B0604020202020204" pitchFamily="34" charset="0"/>
              <a:buChar char="•"/>
            </a:pPr>
            <a:r>
              <a:rPr lang="en-US" sz="1200" kern="1200" dirty="0">
                <a:solidFill>
                  <a:schemeClr val="tx1"/>
                </a:solidFill>
                <a:latin typeface="+mn-lt"/>
                <a:ea typeface="+mn-ea"/>
                <a:cs typeface="+mn-cs"/>
              </a:rPr>
              <a:t>Respect the decisions patients make, even if you disagree</a:t>
            </a:r>
          </a:p>
          <a:p>
            <a:pPr marL="171450" indent="-171450">
              <a:buFont typeface="Arial" panose="020B0604020202020204" pitchFamily="34" charset="0"/>
              <a:buChar char="•"/>
            </a:pPr>
            <a:r>
              <a:rPr lang="en-US" sz="1200" kern="1200" dirty="0">
                <a:solidFill>
                  <a:schemeClr val="tx1"/>
                </a:solidFill>
                <a:latin typeface="+mn-lt"/>
                <a:ea typeface="+mn-ea"/>
                <a:cs typeface="+mn-cs"/>
              </a:rPr>
              <a:t>Provide interpreters and translated materials, as needed, to insure that all patients feel equally empowered and have a voice in the services they receive </a:t>
            </a:r>
          </a:p>
          <a:p>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baseline="0" dirty="0">
                <a:solidFill>
                  <a:schemeClr val="tx1"/>
                </a:solidFill>
                <a:effectLst/>
                <a:latin typeface="Arial" charset="0"/>
                <a:ea typeface="+mn-ea"/>
                <a:cs typeface="+mn-cs"/>
              </a:rPr>
              <a:t>Cultural, Historical, and Gender Considerations</a:t>
            </a:r>
            <a:endParaRPr lang="en-US" sz="1200" b="1" kern="1200" dirty="0">
              <a:solidFill>
                <a:schemeClr val="tx1"/>
              </a:solidFill>
              <a:latin typeface="+mn-lt"/>
              <a:ea typeface="+mn-ea"/>
              <a:cs typeface="+mn-cs"/>
            </a:endParaRPr>
          </a:p>
          <a:p>
            <a:r>
              <a:rPr lang="en-US" sz="1200" kern="1200" dirty="0">
                <a:solidFill>
                  <a:schemeClr val="tx1"/>
                </a:solidFill>
                <a:latin typeface="+mn-lt"/>
                <a:ea typeface="+mn-ea"/>
                <a:cs typeface="+mn-cs"/>
              </a:rPr>
              <a:t>The organization actively moves past cultural stereotypes and biases (e.g., based on race, ethnicity, sexual orientation, age, geography), offers gender responsive services, leverages the healing value of traditional cultural connections, and recognizes and addresses historical trauma.</a:t>
            </a:r>
          </a:p>
          <a:p>
            <a:pPr marL="0" indent="0">
              <a:buFont typeface="Arial" panose="020B0604020202020204" pitchFamily="34" charset="0"/>
              <a:buNone/>
            </a:pPr>
            <a:endParaRPr lang="en-US" sz="1200" kern="1200" dirty="0">
              <a:solidFill>
                <a:schemeClr val="tx1"/>
              </a:solidFill>
              <a:latin typeface="+mn-lt"/>
              <a:ea typeface="+mn-ea"/>
              <a:cs typeface="+mn-cs"/>
            </a:endParaRPr>
          </a:p>
          <a:p>
            <a:pPr marL="171450" indent="-171450">
              <a:buFont typeface="Arial" panose="020B0604020202020204" pitchFamily="34" charset="0"/>
              <a:buChar char="•"/>
            </a:pPr>
            <a:r>
              <a:rPr lang="en-US" sz="1200" kern="1200" dirty="0">
                <a:solidFill>
                  <a:schemeClr val="tx1"/>
                </a:solidFill>
                <a:latin typeface="+mn-lt"/>
                <a:ea typeface="+mn-ea"/>
                <a:cs typeface="+mn-cs"/>
              </a:rPr>
              <a:t>Avoid letting stereotypes and biases prevent you from identifying a person who has been trafficked</a:t>
            </a:r>
          </a:p>
          <a:p>
            <a:pPr marL="171450" indent="-171450">
              <a:buFont typeface="Arial" panose="020B0604020202020204" pitchFamily="34" charset="0"/>
              <a:buChar char="•"/>
            </a:pPr>
            <a:r>
              <a:rPr lang="en-US" sz="1200" kern="1200" dirty="0">
                <a:solidFill>
                  <a:schemeClr val="tx1"/>
                </a:solidFill>
                <a:latin typeface="+mn-lt"/>
                <a:ea typeface="+mn-ea"/>
                <a:cs typeface="+mn-cs"/>
              </a:rPr>
              <a:t>Respect a patient’s decision to follow traditional practices and treatment. Consider learning more about these approaches</a:t>
            </a:r>
          </a:p>
          <a:p>
            <a:pPr marL="171450" indent="-171450">
              <a:buFont typeface="Arial" panose="020B0604020202020204" pitchFamily="34" charset="0"/>
              <a:buChar char="•"/>
            </a:pPr>
            <a:r>
              <a:rPr lang="en-US" sz="1200" kern="1200" dirty="0">
                <a:solidFill>
                  <a:schemeClr val="tx1"/>
                </a:solidFill>
                <a:latin typeface="+mn-lt"/>
                <a:ea typeface="+mn-ea"/>
                <a:cs typeface="+mn-cs"/>
              </a:rPr>
              <a:t>Seek training and collaboration opportunities from community-based organizations who represent diverse cultural, religious, and ethnic communities</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889C287-C347-415B-99E6-0CB5AE97DC9B}" type="slidenum">
              <a:rPr lang="en-US" smtClean="0"/>
              <a:t>32</a:t>
            </a:fld>
            <a:endParaRPr lang="en-US"/>
          </a:p>
        </p:txBody>
      </p:sp>
    </p:spTree>
    <p:extLst>
      <p:ext uri="{BB962C8B-B14F-4D97-AF65-F5344CB8AC3E}">
        <p14:creationId xmlns:p14="http://schemas.microsoft.com/office/powerpoint/2010/main" val="4141172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100000"/>
              </a:spcBef>
              <a:spcAft>
                <a:spcPct val="0"/>
              </a:spcAft>
              <a:buClrTx/>
              <a:buSzTx/>
              <a:buFont typeface="Webdings" pitchFamily="18" charset="2"/>
              <a:buNone/>
              <a:tabLst/>
              <a:defRPr/>
            </a:pPr>
            <a:r>
              <a:rPr lang="en-US" b="1" dirty="0"/>
              <a:t>Narration: </a:t>
            </a:r>
            <a:r>
              <a:rPr lang="en-US" sz="1000" kern="1200" baseline="0" dirty="0">
                <a:solidFill>
                  <a:schemeClr val="tx1"/>
                </a:solidFill>
                <a:effectLst/>
                <a:latin typeface="Arial" charset="0"/>
                <a:ea typeface="+mn-ea"/>
                <a:cs typeface="+mn-cs"/>
              </a:rPr>
              <a:t>One of the primary benefits of looking at human trafficking as a public health issue is the emphasis on prevention: that is, looking at the systemic issues that cause people to be vulnerable to human trafficking in the first place. </a:t>
            </a:r>
            <a:r>
              <a:rPr lang="en-US" b="0" dirty="0"/>
              <a:t>A </a:t>
            </a:r>
            <a:r>
              <a:rPr lang="en-US" b="0" baseline="0" dirty="0"/>
              <a:t>public health approach begins by identifying the problem. In this case, the problem is human trafficking. The second step of a public health approach is to ask what’s causing human trafficking and to identify risk factors that make certain populations more vulnerable to it. </a:t>
            </a:r>
          </a:p>
          <a:p>
            <a:pPr marL="0" marR="0" indent="0" algn="l" defTabSz="914400" rtl="0" eaLnBrk="0" fontAlgn="base" latinLnBrk="0" hangingPunct="0">
              <a:lnSpc>
                <a:spcPct val="100000"/>
              </a:lnSpc>
              <a:spcBef>
                <a:spcPct val="100000"/>
              </a:spcBef>
              <a:spcAft>
                <a:spcPct val="0"/>
              </a:spcAft>
              <a:buClrTx/>
              <a:buSzTx/>
              <a:buFont typeface="Webdings" pitchFamily="18" charset="2"/>
              <a:buNone/>
              <a:tabLst/>
              <a:defRPr/>
            </a:pPr>
            <a:endParaRPr lang="en-US" b="0" baseline="0" dirty="0"/>
          </a:p>
          <a:p>
            <a:pPr marL="0" marR="0" indent="0" algn="l" defTabSz="914400" rtl="0" eaLnBrk="0" fontAlgn="base" latinLnBrk="0" hangingPunct="0">
              <a:lnSpc>
                <a:spcPct val="100000"/>
              </a:lnSpc>
              <a:spcBef>
                <a:spcPct val="100000"/>
              </a:spcBef>
              <a:spcAft>
                <a:spcPct val="0"/>
              </a:spcAft>
              <a:buClrTx/>
              <a:buSzTx/>
              <a:buFont typeface="Webdings" pitchFamily="18" charset="2"/>
              <a:buNone/>
              <a:tabLst/>
              <a:defRPr/>
            </a:pPr>
            <a:r>
              <a:rPr lang="en-US" b="0" baseline="0" dirty="0"/>
              <a:t>There are many social and economic determinants of health that lead to human trafficking. Awareness of these determinants allows us to create interventions aimed at preventing and reducing trafficking. The final step in a public health approach is to determine how to implement these interventions and determine their effectiveness.  This training is intended to focus more specifically on how together we can apply a public health approach to Native communities that are impacted by human trafficking, not just to respond but to help prevent it from occurring.</a:t>
            </a:r>
            <a:endParaRPr lang="en-US" sz="1000"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100000"/>
              </a:spcBef>
              <a:spcAft>
                <a:spcPct val="0"/>
              </a:spcAft>
              <a:buClrTx/>
              <a:buSzTx/>
              <a:buFont typeface="Webdings" pitchFamily="18" charset="2"/>
              <a:buNone/>
              <a:tabLst/>
              <a:defRPr/>
            </a:pPr>
            <a:endParaRPr lang="en-US" sz="10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26690786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3333"/>
                </a:solidFill>
              </a:rPr>
              <a:t>We are emotional, mental, physical, and spiritual.</a:t>
            </a:r>
          </a:p>
          <a:p>
            <a:r>
              <a:rPr lang="en-US" dirty="0">
                <a:solidFill>
                  <a:srgbClr val="003333"/>
                </a:solidFill>
              </a:rPr>
              <a:t>We are spiritual beings on a human journey, not human beings on a spiritual journey.</a:t>
            </a:r>
          </a:p>
          <a:p>
            <a:r>
              <a:rPr lang="en-US" dirty="0">
                <a:solidFill>
                  <a:srgbClr val="003333"/>
                </a:solidFill>
              </a:rPr>
              <a:t>When victimized by violence, often a westernized approach does not acknowledge the spiritual wound of our whole being.</a:t>
            </a:r>
          </a:p>
          <a:p>
            <a:r>
              <a:rPr lang="en-US" dirty="0">
                <a:solidFill>
                  <a:srgbClr val="003333"/>
                </a:solidFill>
              </a:rPr>
              <a:t>A holistic approach is necessary to help heal individuals who have been trafficked.</a:t>
            </a:r>
          </a:p>
          <a:p>
            <a:r>
              <a:rPr lang="en-US" dirty="0">
                <a:solidFill>
                  <a:srgbClr val="003333"/>
                </a:solidFill>
              </a:rPr>
              <a:t>Both traditional and Western approaches can be utilized at the same time. </a:t>
            </a:r>
          </a:p>
        </p:txBody>
      </p:sp>
    </p:spTree>
    <p:extLst>
      <p:ext uri="{BB962C8B-B14F-4D97-AF65-F5344CB8AC3E}">
        <p14:creationId xmlns:p14="http://schemas.microsoft.com/office/powerpoint/2010/main" val="33364142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effectLst/>
              </a:rPr>
              <a:t>When working with Native survivors</a:t>
            </a:r>
            <a:r>
              <a:rPr lang="en-US" baseline="0" dirty="0">
                <a:effectLst/>
              </a:rPr>
              <a:t> of human trafficking, especially women and girls who have been sex trafficked, look for ways to connect them back to their culture.</a:t>
            </a:r>
          </a:p>
          <a:p>
            <a:pPr marL="0" indent="0">
              <a:buNone/>
            </a:pPr>
            <a:endParaRPr lang="en-US" baseline="0" dirty="0">
              <a:effectLst/>
            </a:endParaRPr>
          </a:p>
          <a:p>
            <a:pPr marL="0" indent="0">
              <a:buNone/>
            </a:pPr>
            <a:r>
              <a:rPr lang="en-US" baseline="0" dirty="0">
                <a:effectLst/>
              </a:rPr>
              <a:t>[Facilitator may offer examples or elaborate from her own knowledge and experience]</a:t>
            </a:r>
          </a:p>
          <a:p>
            <a:pPr marL="0" indent="0">
              <a:buNone/>
            </a:pPr>
            <a:endParaRPr lang="en-US" dirty="0">
              <a:effectLst/>
            </a:endParaRPr>
          </a:p>
        </p:txBody>
      </p:sp>
    </p:spTree>
    <p:extLst>
      <p:ext uri="{BB962C8B-B14F-4D97-AF65-F5344CB8AC3E}">
        <p14:creationId xmlns:p14="http://schemas.microsoft.com/office/powerpoint/2010/main" val="33544491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[No audio]</a:t>
            </a:r>
          </a:p>
        </p:txBody>
      </p:sp>
    </p:spTree>
    <p:extLst>
      <p:ext uri="{BB962C8B-B14F-4D97-AF65-F5344CB8AC3E}">
        <p14:creationId xmlns:p14="http://schemas.microsoft.com/office/powerpoint/2010/main" val="14650826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Narration: </a:t>
            </a:r>
            <a:r>
              <a:rPr lang="en-US" b="0" dirty="0"/>
              <a:t>Every</a:t>
            </a:r>
            <a:r>
              <a:rPr lang="en-US" b="0" baseline="0" dirty="0"/>
              <a:t> person who has been trafficked is unique, and will require a different mix of services. A vital component of responding to human trafficking is collaborating across the public health sectors with experts who can provide services such as legal aid, housing, medical care, and behavioral health services. Select each button to learn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r>
              <a:rPr lang="en-US" b="1" baseline="0" dirty="0"/>
              <a:t>Programming Notes:</a:t>
            </a:r>
          </a:p>
          <a:p>
            <a:endParaRPr lang="en-US" b="1" baseline="0" dirty="0"/>
          </a:p>
          <a:p>
            <a:pPr marL="0" indent="0">
              <a:buNone/>
            </a:pPr>
            <a:r>
              <a:rPr lang="en-US" sz="800" kern="1200" dirty="0">
                <a:solidFill>
                  <a:schemeClr val="tx1"/>
                </a:solidFill>
                <a:effectLst/>
                <a:latin typeface="Arial" charset="0"/>
                <a:ea typeface="+mn-ea"/>
                <a:cs typeface="+mn-cs"/>
              </a:rPr>
              <a:t>Partner</a:t>
            </a:r>
            <a:r>
              <a:rPr lang="en-US" sz="800" kern="1200" baseline="0" dirty="0">
                <a:solidFill>
                  <a:schemeClr val="tx1"/>
                </a:solidFill>
                <a:effectLst/>
                <a:latin typeface="Arial" charset="0"/>
                <a:ea typeface="+mn-ea"/>
                <a:cs typeface="+mn-cs"/>
              </a:rPr>
              <a:t> with organizations in the community:</a:t>
            </a:r>
            <a:endParaRPr lang="en-US" sz="800" kern="1200" dirty="0">
              <a:solidFill>
                <a:schemeClr val="tx1"/>
              </a:solidFill>
              <a:effectLst/>
              <a:latin typeface="Arial" charset="0"/>
              <a:ea typeface="+mn-ea"/>
              <a:cs typeface="+mn-cs"/>
            </a:endParaRPr>
          </a:p>
          <a:p>
            <a:endParaRPr lang="en-US" sz="800" kern="1200" dirty="0">
              <a:solidFill>
                <a:schemeClr val="tx1"/>
              </a:solidFill>
              <a:effectLst/>
              <a:latin typeface="Arial" charset="0"/>
              <a:ea typeface="+mn-ea"/>
              <a:cs typeface="+mn-cs"/>
            </a:endParaRPr>
          </a:p>
          <a:p>
            <a:pPr marL="177800" marR="0" indent="-177800" algn="l" defTabSz="914400" rtl="0" eaLnBrk="0" fontAlgn="base" latinLnBrk="0" hangingPunct="0">
              <a:lnSpc>
                <a:spcPct val="100000"/>
              </a:lnSpc>
              <a:spcBef>
                <a:spcPct val="100000"/>
              </a:spcBef>
              <a:spcAft>
                <a:spcPct val="0"/>
              </a:spcAft>
              <a:buClrTx/>
              <a:buSzTx/>
              <a:buFont typeface="Webdings" pitchFamily="18" charset="2"/>
              <a:buChar char="4"/>
              <a:tabLst/>
              <a:defRPr/>
            </a:pPr>
            <a:r>
              <a:rPr lang="en-US" sz="1000" kern="1200" dirty="0">
                <a:solidFill>
                  <a:schemeClr val="tx1"/>
                </a:solidFill>
                <a:effectLst/>
                <a:latin typeface="Arial" charset="0"/>
                <a:ea typeface="+mn-ea"/>
                <a:cs typeface="+mn-cs"/>
              </a:rPr>
              <a:t>Many urban and reservation sites have Boys &amp; Girls Clubs – they should be linked and staff should have training. All JDCs (juvenile detention centers) have routine visit with healthcare for a variety of reasons including sexual exploitation. My only experience for this is reservation based and we are linked to our JDC. </a:t>
            </a:r>
          </a:p>
          <a:p>
            <a:pPr marL="177800" marR="0" indent="-177800" algn="l" defTabSz="914400" rtl="0" eaLnBrk="0" fontAlgn="base" latinLnBrk="0" hangingPunct="0">
              <a:lnSpc>
                <a:spcPct val="100000"/>
              </a:lnSpc>
              <a:spcBef>
                <a:spcPct val="100000"/>
              </a:spcBef>
              <a:spcAft>
                <a:spcPct val="0"/>
              </a:spcAft>
              <a:buClrTx/>
              <a:buSzTx/>
              <a:buFont typeface="Webdings" pitchFamily="18" charset="2"/>
              <a:buChar char="4"/>
              <a:tabLst/>
              <a:defRPr/>
            </a:pPr>
            <a:r>
              <a:rPr lang="en-US" sz="1000" kern="1200" dirty="0">
                <a:solidFill>
                  <a:schemeClr val="tx1"/>
                </a:solidFill>
                <a:effectLst/>
                <a:latin typeface="Arial" charset="0"/>
                <a:ea typeface="+mn-ea"/>
                <a:cs typeface="+mn-cs"/>
              </a:rPr>
              <a:t>Build a relationship</a:t>
            </a:r>
            <a:r>
              <a:rPr lang="en-US" sz="1000" kern="1200" baseline="0" dirty="0">
                <a:solidFill>
                  <a:schemeClr val="tx1"/>
                </a:solidFill>
                <a:effectLst/>
                <a:latin typeface="Arial" charset="0"/>
                <a:ea typeface="+mn-ea"/>
                <a:cs typeface="+mn-cs"/>
              </a:rPr>
              <a:t> with Residential Recovery Programs. There is a connection between human trafficking and substance use. These programs are highly likely to be serving people who may have been or are being trafficked. It’s a great place to screen for potential trafficking as well as raise awareness. </a:t>
            </a:r>
            <a:endParaRPr lang="en-US" sz="1000" kern="1200" dirty="0">
              <a:solidFill>
                <a:schemeClr val="tx1"/>
              </a:solidFill>
              <a:effectLst/>
              <a:latin typeface="Arial" charset="0"/>
              <a:ea typeface="+mn-ea"/>
              <a:cs typeface="+mn-cs"/>
            </a:endParaRPr>
          </a:p>
          <a:p>
            <a:endParaRPr lang="en-US" sz="1000" kern="1200" dirty="0">
              <a:solidFill>
                <a:schemeClr val="tx1"/>
              </a:solidFill>
              <a:effectLst/>
              <a:latin typeface="Arial" charset="0"/>
              <a:ea typeface="+mn-ea"/>
              <a:cs typeface="+mn-cs"/>
            </a:endParaRP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Health Care Providers</a:t>
            </a:r>
          </a:p>
          <a:p>
            <a:pPr marL="177800" marR="0" indent="-177800" algn="l" defTabSz="914400" rtl="0" eaLnBrk="0" fontAlgn="base" latinLnBrk="0" hangingPunct="0">
              <a:lnSpc>
                <a:spcPct val="100000"/>
              </a:lnSpc>
              <a:spcBef>
                <a:spcPct val="100000"/>
              </a:spcBef>
              <a:spcAft>
                <a:spcPct val="0"/>
              </a:spcAft>
              <a:buClrTx/>
              <a:buSzTx/>
              <a:buFont typeface="Webdings" pitchFamily="18" charset="2"/>
              <a:buChar char="4"/>
              <a:tabLst/>
              <a:defRPr/>
            </a:pPr>
            <a:r>
              <a:rPr lang="en-US" sz="1200" kern="1200" dirty="0">
                <a:solidFill>
                  <a:schemeClr val="tx1"/>
                </a:solidFill>
                <a:latin typeface="+mn-lt"/>
                <a:ea typeface="+mn-ea"/>
                <a:cs typeface="+mn-cs"/>
              </a:rPr>
              <a:t>For help in finding health care providers who have worked with individuals who were trafficked, contact </a:t>
            </a:r>
            <a:r>
              <a:rPr lang="en-US" sz="1200" u="sng" kern="1200" dirty="0">
                <a:solidFill>
                  <a:schemeClr val="tx1"/>
                </a:solidFill>
                <a:latin typeface="+mn-lt"/>
                <a:ea typeface="+mn-ea"/>
                <a:cs typeface="+mn-cs"/>
              </a:rPr>
              <a:t>HEAL Trafficking</a:t>
            </a:r>
            <a:r>
              <a:rPr lang="en-US" sz="1200" u="none" kern="1200" dirty="0">
                <a:solidFill>
                  <a:schemeClr val="tx1"/>
                </a:solidFill>
                <a:latin typeface="+mn-lt"/>
                <a:ea typeface="+mn-ea"/>
                <a:cs typeface="+mn-cs"/>
              </a:rPr>
              <a:t>, an independent, interdisciplinary network of health professionals across the country. </a:t>
            </a:r>
            <a:r>
              <a:rPr lang="en-US" sz="1050" kern="120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IHS/Tribal/Urban Indian healthcare centers could be encouraged to develop foster care clinics to touch base with all Native children in the foster care system as this is a high risk group. </a:t>
            </a:r>
          </a:p>
          <a:p>
            <a:endParaRPr lang="en-US" sz="1200" u="none" kern="1200" dirty="0">
              <a:solidFill>
                <a:schemeClr val="tx1"/>
              </a:solidFill>
              <a:latin typeface="+mn-lt"/>
              <a:ea typeface="+mn-ea"/>
              <a:cs typeface="+mn-cs"/>
            </a:endParaRPr>
          </a:p>
          <a:p>
            <a:r>
              <a:rPr lang="en-US" sz="1200" u="none" kern="1200" dirty="0">
                <a:solidFill>
                  <a:schemeClr val="tx1"/>
                </a:solidFill>
                <a:latin typeface="+mn-lt"/>
                <a:ea typeface="+mn-ea"/>
                <a:cs typeface="+mn-cs"/>
              </a:rPr>
              <a:t>Client health care needs will vary, but may include:</a:t>
            </a:r>
          </a:p>
          <a:p>
            <a:endParaRPr lang="en-US" sz="1200" u="sng" kern="1200" dirty="0">
              <a:solidFill>
                <a:schemeClr val="tx1"/>
              </a:solidFill>
              <a:latin typeface="+mn-lt"/>
              <a:ea typeface="+mn-ea"/>
              <a:cs typeface="+mn-cs"/>
            </a:endParaRPr>
          </a:p>
          <a:p>
            <a:pPr marL="171450" indent="-171450">
              <a:buFont typeface="Arial" panose="020B0604020202020204" pitchFamily="34" charset="0"/>
              <a:buChar char="•"/>
            </a:pPr>
            <a:r>
              <a:rPr lang="en-US" sz="1200" u="none" kern="1200" dirty="0">
                <a:solidFill>
                  <a:schemeClr val="tx1"/>
                </a:solidFill>
                <a:latin typeface="+mn-lt"/>
                <a:ea typeface="+mn-ea"/>
                <a:cs typeface="+mn-cs"/>
              </a:rPr>
              <a:t>Dental care</a:t>
            </a:r>
          </a:p>
          <a:p>
            <a:pPr marL="171450" indent="-171450">
              <a:buFont typeface="Arial" panose="020B0604020202020204" pitchFamily="34" charset="0"/>
              <a:buChar char="•"/>
            </a:pPr>
            <a:r>
              <a:rPr lang="en-US" sz="1200" u="none" kern="1200" dirty="0">
                <a:solidFill>
                  <a:schemeClr val="tx1"/>
                </a:solidFill>
                <a:latin typeface="+mn-lt"/>
                <a:ea typeface="+mn-ea"/>
                <a:cs typeface="+mn-cs"/>
              </a:rPr>
              <a:t>Broken bones</a:t>
            </a:r>
          </a:p>
          <a:p>
            <a:pPr marL="171450" indent="-171450">
              <a:buFont typeface="Arial" panose="020B0604020202020204" pitchFamily="34" charset="0"/>
              <a:buChar char="•"/>
            </a:pPr>
            <a:r>
              <a:rPr lang="en-US" sz="1200" u="none" kern="1200" dirty="0">
                <a:solidFill>
                  <a:schemeClr val="tx1"/>
                </a:solidFill>
                <a:latin typeface="+mn-lt"/>
                <a:ea typeface="+mn-ea"/>
                <a:cs typeface="+mn-cs"/>
              </a:rPr>
              <a:t>Sexual assault forensic examination</a:t>
            </a:r>
          </a:p>
          <a:p>
            <a:pPr marL="171450" indent="-171450">
              <a:buFont typeface="Arial" panose="020B0604020202020204" pitchFamily="34" charset="0"/>
              <a:buChar char="•"/>
            </a:pPr>
            <a:r>
              <a:rPr lang="en-US" sz="1200" u="none" kern="1200" dirty="0">
                <a:solidFill>
                  <a:schemeClr val="tx1"/>
                </a:solidFill>
                <a:latin typeface="+mn-lt"/>
                <a:ea typeface="+mn-ea"/>
                <a:cs typeface="+mn-cs"/>
              </a:rPr>
              <a:t>Substance use treatment</a:t>
            </a:r>
          </a:p>
          <a:p>
            <a:pPr marL="171450" indent="-171450">
              <a:buFont typeface="Arial" panose="020B0604020202020204" pitchFamily="34" charset="0"/>
              <a:buChar char="•"/>
            </a:pPr>
            <a:r>
              <a:rPr lang="en-US" sz="1200" u="none" kern="1200" dirty="0">
                <a:solidFill>
                  <a:schemeClr val="tx1"/>
                </a:solidFill>
                <a:latin typeface="+mn-lt"/>
                <a:ea typeface="+mn-ea"/>
                <a:cs typeface="+mn-cs"/>
              </a:rPr>
              <a:t>Malnutrition and/or dehydration</a:t>
            </a:r>
          </a:p>
          <a:p>
            <a:pPr marL="171450" indent="-171450">
              <a:buFont typeface="Arial" panose="020B0604020202020204" pitchFamily="34" charset="0"/>
              <a:buChar char="•"/>
            </a:pPr>
            <a:r>
              <a:rPr lang="en-US" sz="1200" u="none" kern="1200" dirty="0">
                <a:solidFill>
                  <a:schemeClr val="tx1"/>
                </a:solidFill>
                <a:latin typeface="+mn-lt"/>
                <a:ea typeface="+mn-ea"/>
                <a:cs typeface="+mn-cs"/>
              </a:rPr>
              <a:t>Short- and long-term medical treatment, depending on the seriousness of the injury or infection</a:t>
            </a:r>
          </a:p>
          <a:p>
            <a:pPr marL="171450" indent="-171450">
              <a:buFont typeface="Arial" panose="020B0604020202020204" pitchFamily="34" charset="0"/>
              <a:buChar char="•"/>
            </a:pPr>
            <a:r>
              <a:rPr lang="en-US" sz="1200" u="none" kern="1200" dirty="0">
                <a:solidFill>
                  <a:schemeClr val="tx1"/>
                </a:solidFill>
                <a:latin typeface="+mn-lt"/>
                <a:ea typeface="+mn-ea"/>
                <a:cs typeface="+mn-cs"/>
              </a:rPr>
              <a:t>Long-term physical impact of trauma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Legal Aid</a:t>
            </a:r>
          </a:p>
          <a:p>
            <a:r>
              <a:rPr lang="en-US" sz="1200" kern="1200" dirty="0">
                <a:solidFill>
                  <a:schemeClr val="tx1"/>
                </a:solidFill>
                <a:latin typeface="+mn-lt"/>
                <a:ea typeface="+mn-ea"/>
                <a:cs typeface="+mn-cs"/>
              </a:rPr>
              <a:t>As with health care, behavioral health, and social service needs, your client’s legal needs will vary. Legal aid professionals can provide services such as: </a:t>
            </a:r>
          </a:p>
          <a:p>
            <a:pPr marL="171450" indent="-171450">
              <a:buFont typeface="Arial" panose="020B0604020202020204" pitchFamily="34" charset="0"/>
              <a:buChar char="•"/>
            </a:pPr>
            <a:r>
              <a:rPr lang="en-US" sz="1200" kern="1200" dirty="0">
                <a:solidFill>
                  <a:schemeClr val="tx1"/>
                </a:solidFill>
                <a:latin typeface="+mn-lt"/>
                <a:ea typeface="+mn-ea"/>
                <a:cs typeface="+mn-cs"/>
              </a:rPr>
              <a:t>Applying for “T” visas, for victims and their families</a:t>
            </a:r>
          </a:p>
          <a:p>
            <a:pPr marL="171450" indent="-171450">
              <a:buFont typeface="Arial" panose="020B0604020202020204" pitchFamily="34" charset="0"/>
              <a:buChar char="•"/>
            </a:pPr>
            <a:r>
              <a:rPr lang="en-US" sz="1200" kern="1200" dirty="0">
                <a:solidFill>
                  <a:schemeClr val="tx1"/>
                </a:solidFill>
                <a:latin typeface="+mn-lt"/>
                <a:ea typeface="+mn-ea"/>
                <a:cs typeface="+mn-cs"/>
              </a:rPr>
              <a:t>Helping with orders of protection</a:t>
            </a:r>
          </a:p>
          <a:p>
            <a:pPr marL="171450" indent="-171450">
              <a:buFont typeface="Arial" panose="020B0604020202020204" pitchFamily="34" charset="0"/>
              <a:buChar char="•"/>
            </a:pPr>
            <a:r>
              <a:rPr lang="en-US" sz="1200" kern="1200" dirty="0">
                <a:solidFill>
                  <a:schemeClr val="tx1"/>
                </a:solidFill>
                <a:latin typeface="+mn-lt"/>
                <a:ea typeface="+mn-ea"/>
                <a:cs typeface="+mn-cs"/>
              </a:rPr>
              <a:t>Representing victims who testify against their traffickers</a:t>
            </a:r>
          </a:p>
          <a:p>
            <a:pPr marL="171450" indent="-171450">
              <a:buFont typeface="Arial" panose="020B0604020202020204" pitchFamily="34" charset="0"/>
              <a:buChar char="•"/>
            </a:pPr>
            <a:r>
              <a:rPr lang="en-US" sz="1200" kern="1200" dirty="0">
                <a:solidFill>
                  <a:schemeClr val="tx1"/>
                </a:solidFill>
                <a:latin typeface="+mn-lt"/>
                <a:ea typeface="+mn-ea"/>
                <a:cs typeface="+mn-cs"/>
              </a:rPr>
              <a:t>Assisting with eviction and housing issues</a:t>
            </a:r>
          </a:p>
          <a:p>
            <a:pPr marL="171450" indent="-171450">
              <a:buFont typeface="Arial" panose="020B0604020202020204" pitchFamily="34" charset="0"/>
              <a:buChar char="•"/>
            </a:pPr>
            <a:r>
              <a:rPr lang="en-US" sz="1200" kern="1200" dirty="0">
                <a:solidFill>
                  <a:schemeClr val="tx1"/>
                </a:solidFill>
                <a:latin typeface="+mn-lt"/>
                <a:ea typeface="+mn-ea"/>
                <a:cs typeface="+mn-cs"/>
              </a:rPr>
              <a:t>Obtaining proper legal documentation, including proof of age and name at birth</a:t>
            </a:r>
          </a:p>
          <a:p>
            <a:pPr marL="171450" indent="-171450">
              <a:buFont typeface="Arial" panose="020B0604020202020204" pitchFamily="34" charset="0"/>
              <a:buChar char="•"/>
            </a:pPr>
            <a:r>
              <a:rPr lang="en-US" sz="1200" kern="1200" dirty="0" err="1">
                <a:solidFill>
                  <a:schemeClr val="tx1"/>
                </a:solidFill>
                <a:latin typeface="+mn-lt"/>
                <a:ea typeface="+mn-ea"/>
                <a:cs typeface="+mn-cs"/>
              </a:rPr>
              <a:t>Vacatur</a:t>
            </a:r>
            <a:r>
              <a:rPr lang="en-US" sz="1200" kern="1200" dirty="0">
                <a:solidFill>
                  <a:schemeClr val="tx1"/>
                </a:solidFill>
                <a:latin typeface="+mn-lt"/>
                <a:ea typeface="+mn-ea"/>
                <a:cs typeface="+mn-cs"/>
              </a:rPr>
              <a:t> and expungement relief for victims with a criminal history as a result of their trafficking</a:t>
            </a:r>
          </a:p>
          <a:p>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Public Health Professionals</a:t>
            </a:r>
          </a:p>
          <a:p>
            <a:r>
              <a:rPr lang="en-US" sz="1200" kern="1200" dirty="0">
                <a:solidFill>
                  <a:schemeClr val="tx1"/>
                </a:solidFill>
                <a:latin typeface="+mn-lt"/>
                <a:ea typeface="+mn-ea"/>
                <a:cs typeface="+mn-cs"/>
              </a:rPr>
              <a:t>As a field, public health professionals provide a variety of services in many different settings. Depending on the role they play, they may contribute to preventing and identifying human trafficking in a variety of ways, some more obvious than others, including:</a:t>
            </a:r>
          </a:p>
          <a:p>
            <a:endParaRPr lang="en-US" sz="1200" kern="1200" dirty="0">
              <a:solidFill>
                <a:schemeClr val="tx1"/>
              </a:solidFill>
              <a:latin typeface="+mn-lt"/>
              <a:ea typeface="+mn-ea"/>
              <a:cs typeface="+mn-cs"/>
            </a:endParaRPr>
          </a:p>
          <a:p>
            <a:pPr marL="171450" indent="-171450">
              <a:buFont typeface="Arial" panose="020B0604020202020204" pitchFamily="34" charset="0"/>
              <a:buChar char="•"/>
            </a:pPr>
            <a:r>
              <a:rPr lang="en-US" sz="1200" kern="1200" dirty="0">
                <a:solidFill>
                  <a:schemeClr val="tx1"/>
                </a:solidFill>
                <a:latin typeface="+mn-lt"/>
                <a:ea typeface="+mn-ea"/>
                <a:cs typeface="+mn-cs"/>
              </a:rPr>
              <a:t>Health safety inspectors identifying potential indicators of trafficking in businesses or homes </a:t>
            </a:r>
          </a:p>
          <a:p>
            <a:pPr marL="171450" indent="-171450">
              <a:buFont typeface="Arial" panose="020B0604020202020204" pitchFamily="34" charset="0"/>
              <a:buChar char="•"/>
            </a:pPr>
            <a:r>
              <a:rPr lang="en-US" sz="1200" kern="1200" dirty="0">
                <a:solidFill>
                  <a:schemeClr val="tx1"/>
                </a:solidFill>
                <a:latin typeface="+mn-lt"/>
                <a:ea typeface="+mn-ea"/>
                <a:cs typeface="+mn-cs"/>
              </a:rPr>
              <a:t>Community health workers noticing the spread of disease and infection amongst vulnerable populations</a:t>
            </a:r>
          </a:p>
          <a:p>
            <a:pPr marL="171450" indent="-171450">
              <a:buFont typeface="Arial" panose="020B0604020202020204" pitchFamily="34" charset="0"/>
              <a:buChar char="•"/>
            </a:pPr>
            <a:r>
              <a:rPr lang="en-US" sz="1200" kern="1200" dirty="0">
                <a:solidFill>
                  <a:schemeClr val="tx1"/>
                </a:solidFill>
                <a:latin typeface="+mn-lt"/>
                <a:ea typeface="+mn-ea"/>
                <a:cs typeface="+mn-cs"/>
              </a:rPr>
              <a:t>Researchers identifying methods for preventing trafficking that have worked in other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Law Enforcement</a:t>
            </a:r>
          </a:p>
          <a:p>
            <a:r>
              <a:rPr lang="en-US" sz="1200" kern="1200" dirty="0">
                <a:solidFill>
                  <a:schemeClr val="tx1"/>
                </a:solidFill>
                <a:latin typeface="+mn-lt"/>
                <a:ea typeface="+mn-ea"/>
                <a:cs typeface="+mn-cs"/>
              </a:rPr>
              <a:t>Human trafficking is a crime in all 50 states and 16 territories. To learn more about the laws in your state or territory, visit the </a:t>
            </a:r>
            <a:r>
              <a:rPr lang="en-US" sz="1200" u="sng" kern="1200" dirty="0">
                <a:solidFill>
                  <a:schemeClr val="tx1"/>
                </a:solidFill>
                <a:latin typeface="+mn-lt"/>
                <a:ea typeface="+mn-ea"/>
                <a:cs typeface="+mn-cs"/>
              </a:rPr>
              <a:t>Polaris’s State Ratings web page. </a:t>
            </a:r>
            <a:r>
              <a:rPr lang="en-US" sz="1200" u="none" kern="1200" dirty="0">
                <a:solidFill>
                  <a:schemeClr val="tx1"/>
                </a:solidFill>
                <a:latin typeface="+mn-lt"/>
                <a:ea typeface="+mn-ea"/>
                <a:cs typeface="+mn-cs"/>
              </a:rPr>
              <a:t>As a mandatory reporter, you likely already have members of law enforcement in your referral network. In addition to services within the criminal justice system, law enforcement can also:</a:t>
            </a:r>
          </a:p>
          <a:p>
            <a:endParaRPr lang="en-US" sz="1200" u="sng" kern="1200" dirty="0">
              <a:solidFill>
                <a:schemeClr val="tx1"/>
              </a:solidFill>
              <a:latin typeface="+mn-lt"/>
              <a:ea typeface="+mn-ea"/>
              <a:cs typeface="+mn-cs"/>
            </a:endParaRPr>
          </a:p>
          <a:p>
            <a:pPr marL="171450" indent="-171450">
              <a:buFont typeface="Arial" panose="020B0604020202020204" pitchFamily="34" charset="0"/>
              <a:buChar char="•"/>
            </a:pPr>
            <a:r>
              <a:rPr lang="en-US" sz="1200" u="none" kern="1200" dirty="0">
                <a:solidFill>
                  <a:schemeClr val="tx1"/>
                </a:solidFill>
                <a:latin typeface="+mn-lt"/>
                <a:ea typeface="+mn-ea"/>
                <a:cs typeface="+mn-cs"/>
              </a:rPr>
              <a:t>Refer you to victim service providers in the area</a:t>
            </a:r>
          </a:p>
          <a:p>
            <a:pPr marL="171450" indent="-171450">
              <a:buFont typeface="Arial" panose="020B0604020202020204" pitchFamily="34" charset="0"/>
              <a:buChar char="•"/>
            </a:pPr>
            <a:r>
              <a:rPr lang="en-US" sz="1200" u="none" kern="1200" dirty="0">
                <a:solidFill>
                  <a:schemeClr val="tx1"/>
                </a:solidFill>
                <a:latin typeface="+mn-lt"/>
                <a:ea typeface="+mn-ea"/>
                <a:cs typeface="+mn-cs"/>
              </a:rPr>
              <a:t>Provide a network of resources through a human trafficking task force, where available</a:t>
            </a:r>
          </a:p>
          <a:p>
            <a:pPr marL="171450" indent="-171450">
              <a:buFont typeface="Arial" panose="020B0604020202020204" pitchFamily="34" charset="0"/>
              <a:buChar char="•"/>
            </a:pPr>
            <a:r>
              <a:rPr lang="en-US" sz="1200" u="none" kern="1200" dirty="0">
                <a:solidFill>
                  <a:schemeClr val="tx1"/>
                </a:solidFill>
                <a:latin typeface="+mn-lt"/>
                <a:ea typeface="+mn-ea"/>
                <a:cs typeface="+mn-cs"/>
              </a:rPr>
              <a:t>Provide certification to help patients apply for immigration relief</a:t>
            </a:r>
          </a:p>
          <a:p>
            <a:endParaRPr lang="en-US" sz="1200" u="sng"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Behavioral Health Providers</a:t>
            </a:r>
          </a:p>
          <a:p>
            <a:r>
              <a:rPr lang="en-US" sz="1200" kern="1200" dirty="0">
                <a:solidFill>
                  <a:schemeClr val="tx1"/>
                </a:solidFill>
                <a:latin typeface="+mn-lt"/>
                <a:ea typeface="+mn-ea"/>
                <a:cs typeface="+mn-cs"/>
              </a:rPr>
              <a:t>Many individuals who have been trafficked have experienced multiple traumas over the course of their lives. They develop unique responses to these events, as well as coping mechanisms. Develop an internal protocol for referring your patients to behavioral health specialists within your organization, as well as one for outside referrals.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Behavioral health providers can help survivors address their trauma through:</a:t>
            </a:r>
          </a:p>
          <a:p>
            <a:endParaRPr lang="en-US" sz="1200" kern="1200" dirty="0">
              <a:solidFill>
                <a:schemeClr val="tx1"/>
              </a:solidFill>
              <a:latin typeface="+mn-lt"/>
              <a:ea typeface="+mn-ea"/>
              <a:cs typeface="+mn-cs"/>
            </a:endParaRPr>
          </a:p>
          <a:p>
            <a:pPr marL="171450" indent="-171450">
              <a:buFont typeface="Arial" panose="020B0604020202020204" pitchFamily="34" charset="0"/>
              <a:buChar char="•"/>
            </a:pPr>
            <a:r>
              <a:rPr lang="en-US" sz="1200" kern="1200" dirty="0">
                <a:solidFill>
                  <a:schemeClr val="tx1"/>
                </a:solidFill>
                <a:latin typeface="+mn-lt"/>
                <a:ea typeface="+mn-ea"/>
                <a:cs typeface="+mn-cs"/>
              </a:rPr>
              <a:t>Counseling services</a:t>
            </a:r>
          </a:p>
          <a:p>
            <a:pPr marL="171450" indent="-171450">
              <a:buFont typeface="Arial" panose="020B0604020202020204" pitchFamily="34" charset="0"/>
              <a:buChar char="•"/>
            </a:pPr>
            <a:r>
              <a:rPr lang="en-US" sz="1200" kern="1200" dirty="0">
                <a:solidFill>
                  <a:schemeClr val="tx1"/>
                </a:solidFill>
                <a:latin typeface="+mn-lt"/>
                <a:ea typeface="+mn-ea"/>
                <a:cs typeface="+mn-cs"/>
              </a:rPr>
              <a:t>Treatment for addiction</a:t>
            </a:r>
          </a:p>
          <a:p>
            <a:pPr marL="171450" indent="-171450">
              <a:buFont typeface="Arial" panose="020B0604020202020204" pitchFamily="34" charset="0"/>
              <a:buChar char="•"/>
            </a:pPr>
            <a:r>
              <a:rPr lang="en-US" sz="1200" kern="1200" dirty="0">
                <a:solidFill>
                  <a:schemeClr val="tx1"/>
                </a:solidFill>
                <a:latin typeface="+mn-lt"/>
                <a:ea typeface="+mn-ea"/>
                <a:cs typeface="+mn-cs"/>
              </a:rPr>
              <a:t>Sexual assault trauma services</a:t>
            </a:r>
          </a:p>
          <a:p>
            <a:pPr marL="171450" indent="-171450">
              <a:buFont typeface="Arial" panose="020B0604020202020204" pitchFamily="34" charset="0"/>
              <a:buChar char="•"/>
            </a:pPr>
            <a:r>
              <a:rPr lang="en-US" sz="1200" kern="1200" dirty="0">
                <a:solidFill>
                  <a:schemeClr val="tx1"/>
                </a:solidFill>
                <a:latin typeface="+mn-lt"/>
                <a:ea typeface="+mn-ea"/>
                <a:cs typeface="+mn-cs"/>
              </a:rPr>
              <a:t>Short and long-term therapy </a:t>
            </a:r>
          </a:p>
          <a:p>
            <a:pPr marL="171450" indent="-171450">
              <a:buFont typeface="Arial" panose="020B0604020202020204" pitchFamily="34" charset="0"/>
              <a:buChar char="•"/>
            </a:pPr>
            <a:r>
              <a:rPr lang="en-US" sz="1200" kern="1200" dirty="0">
                <a:solidFill>
                  <a:schemeClr val="tx1"/>
                </a:solidFill>
                <a:latin typeface="+mn-lt"/>
                <a:ea typeface="+mn-ea"/>
                <a:cs typeface="+mn-cs"/>
              </a:rPr>
              <a:t>Referrals for more specialized care</a:t>
            </a:r>
          </a:p>
          <a:p>
            <a:pPr marL="171450" indent="-171450">
              <a:buFont typeface="Arial" panose="020B0604020202020204" pitchFamily="34" charset="0"/>
              <a:buChar char="•"/>
            </a:pPr>
            <a:r>
              <a:rPr lang="en-US" sz="1200" kern="1200" dirty="0">
                <a:solidFill>
                  <a:schemeClr val="tx1"/>
                </a:solidFill>
                <a:latin typeface="+mn-lt"/>
                <a:ea typeface="+mn-ea"/>
                <a:cs typeface="+mn-cs"/>
              </a:rPr>
              <a:t>School based counselors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889C287-C347-415B-99E6-0CB5AE97DC9B}" type="slidenum">
              <a:rPr lang="en-US" smtClean="0"/>
              <a:t>36</a:t>
            </a:fld>
            <a:endParaRPr lang="en-US"/>
          </a:p>
        </p:txBody>
      </p:sp>
    </p:spTree>
    <p:extLst>
      <p:ext uri="{BB962C8B-B14F-4D97-AF65-F5344CB8AC3E}">
        <p14:creationId xmlns:p14="http://schemas.microsoft.com/office/powerpoint/2010/main" val="29091102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Narration: </a:t>
            </a:r>
            <a:r>
              <a:rPr lang="en-US" sz="1000" kern="1200" dirty="0">
                <a:solidFill>
                  <a:schemeClr val="tx1"/>
                </a:solidFill>
                <a:effectLst/>
                <a:latin typeface="Arial" charset="0"/>
                <a:ea typeface="+mn-ea"/>
                <a:cs typeface="+mn-cs"/>
              </a:rPr>
              <a:t>Survivor engagement allows organizations to better serve clients, craft programs, identify challenges and opportunities, and achieve agency missions and mandates. As a primary stakeholder in the anti-trafficking field, survivor leaders offer invaluable insight and expertise. Anti-trafficking efforts can only be successful with comprehensive inclusion of diverse professionals, including survivor leaders. It offers insight into the anti-trafficking field that, through application, adaptation and validation, will contribute to the development of evidence-based practices. Consider ways that your organization ca</a:t>
            </a:r>
            <a:r>
              <a:rPr lang="en-US" sz="1000" kern="1200" baseline="0" dirty="0">
                <a:solidFill>
                  <a:schemeClr val="tx1"/>
                </a:solidFill>
                <a:effectLst/>
                <a:latin typeface="Arial" charset="0"/>
                <a:ea typeface="+mn-ea"/>
                <a:cs typeface="+mn-cs"/>
              </a:rPr>
              <a:t>n collaborate with professionals who have a history of human trafficking to further inform your response.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baseline="0" dirty="0">
              <a:solidFill>
                <a:schemeClr val="tx1"/>
              </a:solidFill>
              <a:effectLst/>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Arial" charset="0"/>
                <a:ea typeface="+mn-ea"/>
                <a:cs typeface="+mn-cs"/>
              </a:rPr>
              <a:t>Understanding the degree to which your organization is survivor-informed is a critical first step. You can assess your organization by eliciting feedback from staff, consultants, and clients through surveys, focus groups, or exit interviews. Regularly assess across the entire organization, including mission, vision, and culture; approach to program development, implementation, and evaluation; referral networks and partnerships; outreach and awareness-raising activities; fundraising strategies; and human resource and staffing development. </a:t>
            </a:r>
          </a:p>
          <a:p>
            <a:endParaRPr lang="en-US" sz="1000" kern="1200" dirty="0">
              <a:solidFill>
                <a:schemeClr val="tx1"/>
              </a:solidFill>
              <a:effectLst/>
              <a:latin typeface="Arial" charset="0"/>
              <a:ea typeface="+mn-ea"/>
              <a:cs typeface="+mn-cs"/>
            </a:endParaRPr>
          </a:p>
          <a:p>
            <a:r>
              <a:rPr lang="en-US" sz="1000" kern="1200" dirty="0">
                <a:solidFill>
                  <a:schemeClr val="tx1"/>
                </a:solidFill>
                <a:effectLst/>
                <a:latin typeface="Arial" charset="0"/>
                <a:ea typeface="+mn-ea"/>
                <a:cs typeface="+mn-cs"/>
              </a:rPr>
              <a:t>Programming:</a:t>
            </a:r>
            <a:r>
              <a:rPr lang="en-US" sz="1000" kern="1200" baseline="0" dirty="0">
                <a:solidFill>
                  <a:schemeClr val="tx1"/>
                </a:solidFill>
                <a:effectLst/>
                <a:latin typeface="Arial" charset="0"/>
                <a:ea typeface="+mn-ea"/>
                <a:cs typeface="+mn-cs"/>
              </a:rPr>
              <a:t> pop up text box </a:t>
            </a:r>
          </a:p>
          <a:p>
            <a:pPr marL="171450" indent="-171450">
              <a:buFont typeface="Arial" panose="020B0604020202020204" pitchFamily="34" charset="0"/>
              <a:buChar char="•"/>
            </a:pPr>
            <a:r>
              <a:rPr lang="en-US" dirty="0">
                <a:effectLst/>
              </a:rPr>
              <a:t>Solicit survivor expertise throughout program development, implementation, and evaluation. </a:t>
            </a:r>
            <a:r>
              <a:rPr lang="en-US" sz="1000" kern="1200" dirty="0">
                <a:solidFill>
                  <a:schemeClr val="tx1"/>
                </a:solidFill>
                <a:effectLst/>
                <a:latin typeface="Arial" charset="0"/>
                <a:ea typeface="+mn-ea"/>
                <a:cs typeface="+mn-cs"/>
              </a:rPr>
              <a:t>Include diverse human trafficking survivor perspectives (i.e., sex and labor trafficking survivors, adult and minor survivors, LGBTQ survivors, and foreign-national and domestic survivors).</a:t>
            </a:r>
          </a:p>
          <a:p>
            <a:pPr marL="171450" lvl="0" indent="-171450">
              <a:buFont typeface="Arial" panose="020B0604020202020204" pitchFamily="34" charset="0"/>
              <a:buChar char="•"/>
            </a:pPr>
            <a:r>
              <a:rPr lang="en-US" sz="1000" kern="1200" dirty="0">
                <a:solidFill>
                  <a:schemeClr val="tx1"/>
                </a:solidFill>
                <a:effectLst/>
                <a:latin typeface="Arial" charset="0"/>
                <a:ea typeface="+mn-ea"/>
                <a:cs typeface="+mn-cs"/>
              </a:rPr>
              <a:t>Integrate promising practices from other related fields (i.e., intimate partner violence, sexual assault, and labor exploitation), when appropriate.</a:t>
            </a:r>
          </a:p>
          <a:p>
            <a:pPr marL="171450" lvl="0" indent="-171450">
              <a:buFont typeface="Arial" panose="020B0604020202020204" pitchFamily="34" charset="0"/>
              <a:buChar char="•"/>
            </a:pPr>
            <a:r>
              <a:rPr lang="en-US" sz="1000" kern="1200" dirty="0">
                <a:solidFill>
                  <a:schemeClr val="tx1"/>
                </a:solidFill>
                <a:effectLst/>
                <a:latin typeface="Arial" charset="0"/>
                <a:ea typeface="+mn-ea"/>
                <a:cs typeface="+mn-cs"/>
              </a:rPr>
              <a:t>Leverage survivor strengths and expertise to determine the most appropriate activities and level of engagement. </a:t>
            </a:r>
          </a:p>
          <a:p>
            <a:pPr marL="171450" lvl="0" indent="-171450">
              <a:buFont typeface="Arial" panose="020B0604020202020204" pitchFamily="34" charset="0"/>
              <a:buChar char="•"/>
            </a:pPr>
            <a:r>
              <a:rPr lang="en-US" sz="1000" kern="1200" dirty="0">
                <a:solidFill>
                  <a:schemeClr val="tx1"/>
                </a:solidFill>
                <a:effectLst/>
                <a:latin typeface="Arial" charset="0"/>
                <a:ea typeface="+mn-ea"/>
                <a:cs typeface="+mn-cs"/>
              </a:rPr>
              <a:t>Be mindful of survivor’s length of time out of their trafficking situation and support survivors in managing their triggers.</a:t>
            </a:r>
          </a:p>
          <a:p>
            <a:pPr marL="171450" lvl="0" indent="-171450">
              <a:buFont typeface="Arial" panose="020B0604020202020204" pitchFamily="34" charset="0"/>
              <a:buChar char="•"/>
            </a:pPr>
            <a:r>
              <a:rPr lang="en-US" sz="1000" kern="1200" dirty="0">
                <a:solidFill>
                  <a:schemeClr val="tx1"/>
                </a:solidFill>
                <a:effectLst/>
                <a:latin typeface="Arial" charset="0"/>
                <a:ea typeface="+mn-ea"/>
                <a:cs typeface="+mn-cs"/>
              </a:rPr>
              <a:t>Train everyone within the organization on trauma-informed and person-centered practices. </a:t>
            </a:r>
          </a:p>
          <a:p>
            <a:pPr marL="171450" indent="-171450">
              <a:buFont typeface="Arial" panose="020B0604020202020204" pitchFamily="34" charset="0"/>
              <a:buChar char="•"/>
            </a:pPr>
            <a:r>
              <a:rPr lang="en-US" sz="1000" kern="1200" dirty="0">
                <a:solidFill>
                  <a:schemeClr val="tx1"/>
                </a:solidFill>
                <a:effectLst/>
                <a:latin typeface="Arial" charset="0"/>
                <a:ea typeface="+mn-ea"/>
                <a:cs typeface="+mn-cs"/>
              </a:rPr>
              <a:t>For guiding principles, assessments tools, resources, and practical tips for implementing survivor-informed policies and procedures as well as information on how to support survivor leaders as staff, volunteers, and consultants, download this toolkit:</a:t>
            </a:r>
            <a:r>
              <a:rPr lang="en-US" sz="1000" kern="1200" baseline="0" dirty="0">
                <a:solidFill>
                  <a:schemeClr val="tx1"/>
                </a:solidFill>
                <a:effectLst/>
                <a:latin typeface="Arial" charset="0"/>
                <a:ea typeface="+mn-ea"/>
                <a:cs typeface="+mn-cs"/>
              </a:rPr>
              <a:t> </a:t>
            </a:r>
            <a:r>
              <a:rPr lang="en-US" sz="1000" b="1" kern="1200" dirty="0">
                <a:solidFill>
                  <a:schemeClr val="tx1"/>
                </a:solidFill>
                <a:effectLst/>
                <a:latin typeface="Arial" charset="0"/>
                <a:ea typeface="+mn-ea"/>
                <a:cs typeface="+mn-cs"/>
              </a:rPr>
              <a:t>Survivor Toolkit for Building Survivor-Informed Organizations (https://www.acf.hhs.gov/otip/resource/nhttacorgtoolkit).</a:t>
            </a:r>
            <a:endParaRPr lang="en-US" sz="1000" kern="1200" dirty="0">
              <a:solidFill>
                <a:schemeClr val="tx1"/>
              </a:solidFill>
              <a:effectLst/>
              <a:latin typeface="Arial" charset="0"/>
              <a:ea typeface="+mn-ea"/>
              <a:cs typeface="+mn-cs"/>
            </a:endParaRPr>
          </a:p>
          <a:p>
            <a:endParaRPr lang="en-US" dirty="0"/>
          </a:p>
        </p:txBody>
      </p:sp>
    </p:spTree>
    <p:extLst>
      <p:ext uri="{BB962C8B-B14F-4D97-AF65-F5344CB8AC3E}">
        <p14:creationId xmlns:p14="http://schemas.microsoft.com/office/powerpoint/2010/main" val="22176041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287" lvl="0" indent="0">
              <a:buNone/>
            </a:pPr>
            <a:r>
              <a:rPr lang="en-US" sz="1000" kern="1200" dirty="0">
                <a:solidFill>
                  <a:schemeClr val="tx1"/>
                </a:solidFill>
                <a:effectLst/>
                <a:latin typeface="Arial" charset="0"/>
                <a:ea typeface="+mn-ea"/>
                <a:cs typeface="+mn-cs"/>
              </a:rPr>
              <a:t>Wherever possible, solutions should involve Elders</a:t>
            </a:r>
            <a:r>
              <a:rPr lang="en-US" sz="1000" kern="1200" baseline="0" dirty="0">
                <a:solidFill>
                  <a:schemeClr val="tx1"/>
                </a:solidFill>
                <a:effectLst/>
                <a:latin typeface="Arial" charset="0"/>
                <a:ea typeface="+mn-ea"/>
                <a:cs typeface="+mn-cs"/>
              </a:rPr>
              <a:t> and </a:t>
            </a:r>
            <a:r>
              <a:rPr lang="en-US" sz="1000" kern="1200" dirty="0">
                <a:solidFill>
                  <a:schemeClr val="tx1"/>
                </a:solidFill>
                <a:effectLst/>
                <a:latin typeface="Arial" charset="0"/>
                <a:ea typeface="+mn-ea"/>
                <a:cs typeface="+mn-cs"/>
              </a:rPr>
              <a:t>leaders</a:t>
            </a:r>
            <a:r>
              <a:rPr lang="en-US" sz="600" kern="1200" dirty="0">
                <a:solidFill>
                  <a:schemeClr val="tx1"/>
                </a:solidFill>
                <a:effectLst/>
                <a:latin typeface="Arial" charset="0"/>
                <a:ea typeface="+mn-ea"/>
                <a:cs typeface="+mn-cs"/>
              </a:rPr>
              <a:t>.</a:t>
            </a:r>
          </a:p>
          <a:p>
            <a:pPr marL="14287" lvl="0" indent="0">
              <a:buNone/>
            </a:pPr>
            <a:endParaRPr lang="en-US" sz="1000" kern="1200" dirty="0">
              <a:solidFill>
                <a:schemeClr val="tx1"/>
              </a:solidFill>
              <a:effectLst/>
              <a:latin typeface="Arial" charset="0"/>
              <a:ea typeface="+mn-ea"/>
              <a:cs typeface="+mn-cs"/>
            </a:endParaRPr>
          </a:p>
          <a:p>
            <a:pPr marL="14287" lvl="0" indent="0">
              <a:buNone/>
            </a:pPr>
            <a:r>
              <a:rPr lang="en-US" sz="1000" kern="1200" dirty="0">
                <a:solidFill>
                  <a:schemeClr val="tx1"/>
                </a:solidFill>
                <a:effectLst/>
                <a:latin typeface="Arial" charset="0"/>
                <a:ea typeface="+mn-ea"/>
                <a:cs typeface="+mn-cs"/>
              </a:rPr>
              <a:t>[Facilitator</a:t>
            </a:r>
            <a:r>
              <a:rPr lang="en-US" sz="1000" kern="1200" baseline="0" dirty="0">
                <a:solidFill>
                  <a:schemeClr val="tx1"/>
                </a:solidFill>
                <a:effectLst/>
                <a:latin typeface="Arial" charset="0"/>
                <a:ea typeface="+mn-ea"/>
                <a:cs typeface="+mn-cs"/>
              </a:rPr>
              <a:t> share example of MOU </a:t>
            </a:r>
            <a:r>
              <a:rPr lang="en-US" sz="1000" kern="1200" dirty="0">
                <a:solidFill>
                  <a:schemeClr val="tx1"/>
                </a:solidFill>
                <a:effectLst/>
                <a:latin typeface="Arial" charset="0"/>
                <a:ea typeface="+mn-ea"/>
                <a:cs typeface="+mn-cs"/>
              </a:rPr>
              <a:t>partnership with a Native direct service organization in Washington State. Through this partnership, she works with Elders from different tribes to provide insight and oversight – they are part of the mobile response team to help survivors regain their culture.]</a:t>
            </a:r>
          </a:p>
          <a:p>
            <a:pPr marL="0" indent="0">
              <a:buNone/>
            </a:pPr>
            <a:endParaRPr lang="en-US" sz="8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9526687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14325"/>
            <a:ext cx="4114800" cy="2849563"/>
          </a:xfrm>
        </p:spPr>
      </p:sp>
      <p:sp>
        <p:nvSpPr>
          <p:cNvPr id="3" name="Notes Placeholder 2"/>
          <p:cNvSpPr>
            <a:spLocks noGrp="1"/>
          </p:cNvSpPr>
          <p:nvPr>
            <p:ph type="body" idx="1"/>
          </p:nvPr>
        </p:nvSpPr>
        <p:spPr>
          <a:xfrm>
            <a:off x="612451" y="3352800"/>
            <a:ext cx="5735927" cy="5651492"/>
          </a:xfrm>
        </p:spPr>
        <p:txBody>
          <a:bodyPr/>
          <a:lstStyle/>
          <a:p>
            <a:pPr marL="0" indent="0">
              <a:buNone/>
            </a:pPr>
            <a:r>
              <a:rPr lang="en-US" sz="800" b="1" dirty="0"/>
              <a:t>Narration: </a:t>
            </a:r>
            <a:r>
              <a:rPr lang="en-US" sz="800" dirty="0"/>
              <a:t>To be able to apply SOAR within your workplace, you’ll need a protocol</a:t>
            </a:r>
            <a:r>
              <a:rPr lang="en-US" sz="800" baseline="0" dirty="0"/>
              <a:t> for working with individuals who have been trafficked. </a:t>
            </a:r>
            <a:r>
              <a:rPr lang="en-US" sz="800" dirty="0"/>
              <a:t>Protocols</a:t>
            </a:r>
            <a:r>
              <a:rPr lang="en-US" sz="800" baseline="0" dirty="0"/>
              <a:t> are guidelines created for an organization to help guide care providers in the appropriate response to trafficking.  </a:t>
            </a:r>
            <a:r>
              <a:rPr lang="en-US" sz="800" dirty="0"/>
              <a:t>The components of a human trafficking protocol within the public health system should include many of the things we have discussed in this module,</a:t>
            </a:r>
            <a:r>
              <a:rPr lang="en-US" sz="800" baseline="0" dirty="0"/>
              <a:t> such as identification, screening, and separation procedures. At a minimum, protocol components should also include guidance for multidisciplinary treatment, mandatory reporting, a referral process, and follow-up or follow-through procedures. Select each component to learn more. </a:t>
            </a:r>
          </a:p>
          <a:p>
            <a:pPr marL="0" indent="0">
              <a:buNone/>
            </a:pPr>
            <a:endParaRPr lang="en-US" sz="800" baseline="0" dirty="0"/>
          </a:p>
          <a:p>
            <a:pPr marL="0" indent="0">
              <a:buNone/>
            </a:pPr>
            <a:r>
              <a:rPr lang="en-US" sz="800" baseline="0" dirty="0"/>
              <a:t>Programing Notes: </a:t>
            </a:r>
          </a:p>
          <a:p>
            <a:pPr marL="228600" indent="-228600">
              <a:buAutoNum type="arabicPeriod"/>
            </a:pPr>
            <a:r>
              <a:rPr lang="en-US" sz="800" baseline="0" dirty="0"/>
              <a:t>Staff Training: In order to identify patients or clients who have been trafficked, all staff in an organization, including administrative and support staff, should be trained in the basic indicators of human trafficking and red flags based on local trends in trafficking. </a:t>
            </a:r>
          </a:p>
          <a:p>
            <a:pPr marL="228600" indent="-228600">
              <a:buAutoNum type="arabicPeriod"/>
            </a:pPr>
            <a:r>
              <a:rPr lang="en-US" sz="800" b="0" dirty="0"/>
              <a:t>As you learned in the Ask lesson, screening tools for people who may have been trafficked should focus</a:t>
            </a:r>
            <a:r>
              <a:rPr lang="en-US" sz="800" b="0" baseline="0" dirty="0"/>
              <a:t> on collecting information about the individual’s emergency, medium, and long-term needs. In addition to the screening tool, organizations also need to have a plan in place that considers screening procedures and how to plan for safety</a:t>
            </a:r>
          </a:p>
          <a:p>
            <a:pPr marL="228600" indent="-228600">
              <a:buAutoNum type="arabicPeriod"/>
            </a:pPr>
            <a:r>
              <a:rPr lang="en-US" sz="800" dirty="0"/>
              <a:t>As we just discussed, a person</a:t>
            </a:r>
            <a:r>
              <a:rPr lang="en-US" sz="800" baseline="0" dirty="0"/>
              <a:t> who has been trafficked will require the services of a multidisciplinary team of experts. Each individual will have a unique set of needs, which you can prepare to meet by creating a referral network that includes providers from law enforcement, health care, tribal elders, behavioral health, social services, legal aid and peer support, just to name a few. </a:t>
            </a:r>
          </a:p>
          <a:p>
            <a:pPr marL="228600" indent="-228600">
              <a:buAutoNum type="arabicPeriod"/>
            </a:pPr>
            <a:r>
              <a:rPr lang="en-US" sz="800" baseline="0" dirty="0"/>
              <a:t>As we discussed in the Ask section, understanding and knowing how and when mandatory reporting applies is vital.</a:t>
            </a:r>
          </a:p>
          <a:p>
            <a:pPr marL="228600" marR="0" indent="-228600" algn="l" defTabSz="914400" rtl="0" eaLnBrk="0" fontAlgn="base" latinLnBrk="0" hangingPunct="0">
              <a:lnSpc>
                <a:spcPct val="100000"/>
              </a:lnSpc>
              <a:spcBef>
                <a:spcPct val="100000"/>
              </a:spcBef>
              <a:spcAft>
                <a:spcPct val="0"/>
              </a:spcAft>
              <a:buClrTx/>
              <a:buSzTx/>
              <a:buFont typeface="Webdings" pitchFamily="18" charset="2"/>
              <a:buAutoNum type="arabicPeriod"/>
              <a:tabLst/>
              <a:defRPr/>
            </a:pPr>
            <a:r>
              <a:rPr lang="en-US" sz="800" dirty="0"/>
              <a:t>After you have properly identified a person</a:t>
            </a:r>
            <a:r>
              <a:rPr lang="en-US" sz="800" baseline="0" dirty="0"/>
              <a:t> who is being trafficked,</a:t>
            </a:r>
            <a:r>
              <a:rPr lang="en-US" sz="800" dirty="0"/>
              <a:t> it’s important you use trauma-informed care to gain their trust.</a:t>
            </a:r>
            <a:r>
              <a:rPr lang="en-US" sz="800" baseline="0" dirty="0"/>
              <a:t> For example, include them in decisions that are made about their future, both with creating a safety plan and when identifying the services they will receive. </a:t>
            </a:r>
            <a:r>
              <a:rPr lang="en-US" sz="800" dirty="0"/>
              <a:t>Once your trust has been established,</a:t>
            </a:r>
            <a:r>
              <a:rPr lang="en-US" sz="800" baseline="0" dirty="0"/>
              <a:t> use a warm handoff when it’s time for the individual to meet their next provider. As you introduce them, explain what will happen next, and answer any questions they have. </a:t>
            </a:r>
            <a:r>
              <a:rPr lang="en-US" sz="800" dirty="0"/>
              <a:t>Maintain a high level of confidentiality while continuing to develop their after-care plan. Enabling individuals who have been trafficked to take back control of their </a:t>
            </a:r>
            <a:r>
              <a:rPr lang="en-US" sz="800" baseline="0" dirty="0"/>
              <a:t>life</a:t>
            </a:r>
            <a:r>
              <a:rPr lang="en-US" sz="800" dirty="0"/>
              <a:t> will help them to feel empowered by the process and avoid abandonment or re-exploitive situations or feelings.</a:t>
            </a:r>
          </a:p>
          <a:p>
            <a:pPr marL="228600" indent="-228600">
              <a:buAutoNum type="arabicPeriod"/>
            </a:pPr>
            <a:endParaRPr lang="en-US" sz="800" baseline="0" dirty="0"/>
          </a:p>
          <a:p>
            <a:pPr marL="228600" indent="-228600">
              <a:buAutoNum type="arabicPeriod"/>
            </a:pPr>
            <a:endParaRPr lang="en-US" sz="800" baseline="0" dirty="0"/>
          </a:p>
          <a:p>
            <a:pPr marL="228600" indent="-228600">
              <a:buAutoNum type="arabicPeriod"/>
            </a:pPr>
            <a:endParaRPr lang="en-US" sz="800" baseline="0" dirty="0"/>
          </a:p>
          <a:p>
            <a:pPr marL="228600" indent="-228600">
              <a:buAutoNum type="arabicPeriod"/>
            </a:pPr>
            <a:endParaRPr lang="en-US" sz="800" baseline="0" dirty="0"/>
          </a:p>
          <a:p>
            <a:pPr marL="0" indent="0">
              <a:buNone/>
            </a:pPr>
            <a:endParaRPr lang="en-US" sz="800" baseline="0" dirty="0"/>
          </a:p>
          <a:p>
            <a:pPr marL="0" indent="0">
              <a:buNone/>
            </a:pPr>
            <a:endParaRPr lang="en-US" sz="800" dirty="0"/>
          </a:p>
          <a:p>
            <a:pPr marL="0" indent="0">
              <a:buNone/>
            </a:pPr>
            <a:endParaRPr lang="en-US" sz="800" dirty="0"/>
          </a:p>
        </p:txBody>
      </p:sp>
    </p:spTree>
    <p:extLst>
      <p:ext uri="{BB962C8B-B14F-4D97-AF65-F5344CB8AC3E}">
        <p14:creationId xmlns:p14="http://schemas.microsoft.com/office/powerpoint/2010/main" val="25315757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Michele:</a:t>
            </a:r>
          </a:p>
          <a:p>
            <a:endParaRPr lang="en-US" dirty="0"/>
          </a:p>
          <a:p>
            <a:r>
              <a:rPr lang="en-US" dirty="0"/>
              <a:t>And improving health!</a:t>
            </a:r>
          </a:p>
          <a:p>
            <a:endParaRPr lang="en-US" dirty="0"/>
          </a:p>
          <a:p>
            <a:r>
              <a:rPr lang="en-US" dirty="0"/>
              <a:t>Again, if the person was a minor or in imminent danger, this would look different. </a:t>
            </a:r>
          </a:p>
        </p:txBody>
      </p:sp>
      <p:sp>
        <p:nvSpPr>
          <p:cNvPr id="4" name="Slide Number Placeholder 3"/>
          <p:cNvSpPr>
            <a:spLocks noGrp="1"/>
          </p:cNvSpPr>
          <p:nvPr>
            <p:ph type="sldNum" sz="quarter" idx="10"/>
          </p:nvPr>
        </p:nvSpPr>
        <p:spPr/>
        <p:txBody>
          <a:bodyPr/>
          <a:lstStyle/>
          <a:p>
            <a:fld id="{893B0CF2-7F87-4E02-A248-870047730F99}" type="slidenum">
              <a:rPr lang="en-US" smtClean="0"/>
              <a:t>40</a:t>
            </a:fld>
            <a:endParaRPr lang="en-US"/>
          </a:p>
        </p:txBody>
      </p:sp>
    </p:spTree>
    <p:extLst>
      <p:ext uri="{BB962C8B-B14F-4D97-AF65-F5344CB8AC3E}">
        <p14:creationId xmlns:p14="http://schemas.microsoft.com/office/powerpoint/2010/main" val="27431011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There are many issues that could</a:t>
            </a:r>
            <a:r>
              <a:rPr lang="en-US" baseline="0" dirty="0"/>
              <a:t> be addressed in order to bring about meaningful change in Native communities and reduce the incidence of human trafficking through early and proactive intervention. Three that could have a big impact are: </a:t>
            </a:r>
          </a:p>
          <a:p>
            <a:pPr marL="177800" indent="-177800"/>
            <a:r>
              <a:rPr lang="en-US" baseline="0" dirty="0"/>
              <a:t>Address poverty</a:t>
            </a:r>
          </a:p>
          <a:p>
            <a:pPr marL="177800" indent="-177800"/>
            <a:r>
              <a:rPr lang="en-US" baseline="0" dirty="0"/>
              <a:t>Prevent ACEs</a:t>
            </a:r>
          </a:p>
          <a:p>
            <a:pPr marL="177800" indent="-177800"/>
            <a:r>
              <a:rPr lang="en-US" baseline="0" dirty="0"/>
              <a:t>Education</a:t>
            </a:r>
          </a:p>
          <a:p>
            <a:pPr marL="177800" indent="-177800"/>
            <a:endParaRPr lang="en-US" baseline="0" dirty="0"/>
          </a:p>
          <a:p>
            <a:pPr marL="177800" indent="-177800"/>
            <a:r>
              <a:rPr lang="en-US" b="1" baseline="0" dirty="0"/>
              <a:t>Poverty</a:t>
            </a:r>
          </a:p>
          <a:p>
            <a:pPr marL="350837" lvl="1" indent="-171450">
              <a:buFont typeface="Arial" panose="020B0604020202020204" pitchFamily="34" charset="0"/>
              <a:buChar char="•"/>
            </a:pPr>
            <a:r>
              <a:rPr lang="en-US" sz="1000" kern="1200" dirty="0">
                <a:solidFill>
                  <a:schemeClr val="tx1"/>
                </a:solidFill>
                <a:effectLst/>
                <a:latin typeface="Arial" charset="0"/>
                <a:ea typeface="+mn-ea"/>
                <a:cs typeface="+mn-cs"/>
              </a:rPr>
              <a:t>Establish programs</a:t>
            </a:r>
            <a:r>
              <a:rPr lang="en-US" sz="1000" kern="1200" baseline="0" dirty="0">
                <a:solidFill>
                  <a:schemeClr val="tx1"/>
                </a:solidFill>
                <a:effectLst/>
                <a:latin typeface="Arial" charset="0"/>
                <a:ea typeface="+mn-ea"/>
                <a:cs typeface="+mn-cs"/>
              </a:rPr>
              <a:t> that provide </a:t>
            </a:r>
            <a:r>
              <a:rPr lang="en-US" sz="1000" kern="1200" dirty="0">
                <a:solidFill>
                  <a:schemeClr val="tx1"/>
                </a:solidFill>
                <a:effectLst/>
                <a:latin typeface="Arial" charset="0"/>
                <a:ea typeface="+mn-ea"/>
                <a:cs typeface="+mn-cs"/>
              </a:rPr>
              <a:t>employment opportunities, especially for youth and women</a:t>
            </a:r>
          </a:p>
          <a:p>
            <a:pPr marL="350837" lvl="1" indent="-171450">
              <a:buFont typeface="Arial" panose="020B0604020202020204" pitchFamily="34" charset="0"/>
              <a:buChar char="•"/>
            </a:pPr>
            <a:r>
              <a:rPr lang="en-US" sz="1000" kern="1200" dirty="0">
                <a:solidFill>
                  <a:schemeClr val="tx1"/>
                </a:solidFill>
                <a:effectLst/>
                <a:latin typeface="Arial" charset="0"/>
                <a:ea typeface="+mn-ea"/>
                <a:cs typeface="+mn-cs"/>
              </a:rPr>
              <a:t>Work towards economic equality</a:t>
            </a:r>
          </a:p>
          <a:p>
            <a:pPr marL="350837" lvl="1" indent="-171450">
              <a:buFont typeface="Arial" panose="020B0604020202020204" pitchFamily="34" charset="0"/>
              <a:buChar char="•"/>
            </a:pPr>
            <a:r>
              <a:rPr lang="en-US" sz="1000" kern="1200" dirty="0">
                <a:solidFill>
                  <a:schemeClr val="tx1"/>
                </a:solidFill>
                <a:effectLst/>
                <a:latin typeface="Arial" charset="0"/>
                <a:ea typeface="+mn-ea"/>
                <a:cs typeface="+mn-cs"/>
              </a:rPr>
              <a:t>Provide</a:t>
            </a:r>
            <a:r>
              <a:rPr lang="en-US" sz="1000" kern="1200" baseline="0" dirty="0">
                <a:solidFill>
                  <a:schemeClr val="tx1"/>
                </a:solidFill>
                <a:effectLst/>
                <a:latin typeface="Arial" charset="0"/>
                <a:ea typeface="+mn-ea"/>
                <a:cs typeface="+mn-cs"/>
              </a:rPr>
              <a:t> access </a:t>
            </a:r>
            <a:r>
              <a:rPr lang="en-US" sz="1000" kern="1200" dirty="0">
                <a:solidFill>
                  <a:schemeClr val="tx1"/>
                </a:solidFill>
                <a:effectLst/>
                <a:latin typeface="Arial" charset="0"/>
                <a:ea typeface="+mn-ea"/>
                <a:cs typeface="+mn-cs"/>
              </a:rPr>
              <a:t>to higher education</a:t>
            </a:r>
          </a:p>
          <a:p>
            <a:pPr marL="177800" indent="-177800"/>
            <a:endParaRPr lang="en-US" baseline="0" dirty="0"/>
          </a:p>
          <a:p>
            <a:pPr marL="177800" indent="-177800"/>
            <a:r>
              <a:rPr lang="en-US" b="1" baseline="0" dirty="0"/>
              <a:t>Education</a:t>
            </a:r>
          </a:p>
          <a:p>
            <a:pPr marL="14287" lvl="0" indent="0">
              <a:buFont typeface="Arial" panose="020B0604020202020204" pitchFamily="34" charset="0"/>
              <a:buNone/>
            </a:pPr>
            <a:r>
              <a:rPr lang="en-US" sz="1000" kern="1200" dirty="0">
                <a:solidFill>
                  <a:schemeClr val="tx1"/>
                </a:solidFill>
                <a:effectLst/>
                <a:latin typeface="Arial" charset="0"/>
                <a:ea typeface="+mn-ea"/>
                <a:cs typeface="+mn-cs"/>
              </a:rPr>
              <a:t>Education</a:t>
            </a:r>
            <a:r>
              <a:rPr lang="en-US" sz="1000" kern="1200" baseline="0" dirty="0">
                <a:solidFill>
                  <a:schemeClr val="tx1"/>
                </a:solidFill>
                <a:effectLst/>
                <a:latin typeface="Arial" charset="0"/>
                <a:ea typeface="+mn-ea"/>
                <a:cs typeface="+mn-cs"/>
              </a:rPr>
              <a:t> is critical, and the schools can be key players in preventing and identifying incidents of human trafficking. Although not ‘traditional’ to go into the schools, children are there all day and it is a good venue for education/awareness efforts. Also, schools are often considered a ‘safe’ place, and teachers are often someone that students turn to in times of stress.</a:t>
            </a:r>
          </a:p>
          <a:p>
            <a:pPr marL="14287" lvl="0" indent="0">
              <a:buFont typeface="Arial" panose="020B0604020202020204" pitchFamily="34" charset="0"/>
              <a:buNone/>
            </a:pPr>
            <a:endParaRPr lang="en-US" sz="1000" kern="1200" baseline="0" dirty="0">
              <a:solidFill>
                <a:schemeClr val="tx1"/>
              </a:solidFill>
              <a:effectLst/>
              <a:latin typeface="Arial" charset="0"/>
              <a:ea typeface="+mn-ea"/>
              <a:cs typeface="+mn-cs"/>
            </a:endParaRPr>
          </a:p>
          <a:p>
            <a:pPr marL="14287" lvl="0" indent="0">
              <a:buFont typeface="Arial" panose="020B0604020202020204" pitchFamily="34" charset="0"/>
              <a:buNone/>
            </a:pPr>
            <a:r>
              <a:rPr lang="en-US" sz="1000" kern="1200" baseline="0" dirty="0">
                <a:solidFill>
                  <a:schemeClr val="tx1"/>
                </a:solidFill>
                <a:effectLst/>
                <a:latin typeface="Arial" charset="0"/>
                <a:ea typeface="+mn-ea"/>
                <a:cs typeface="+mn-cs"/>
              </a:rPr>
              <a:t>Education must begin young (elementary age). Although both sexes should be addressed, it is particularly important to instill a sense of self-worth in girls. There are womanhood ceremonies that could be leveraged to educate young women about human trafficking and how to avoid becoming a victim. </a:t>
            </a:r>
          </a:p>
          <a:p>
            <a:pPr marL="14287" lvl="0" indent="0">
              <a:buFont typeface="Arial" panose="020B0604020202020204" pitchFamily="34" charset="0"/>
              <a:buNone/>
            </a:pPr>
            <a:endParaRPr lang="en-US" sz="1000" kern="1200" baseline="0" dirty="0">
              <a:solidFill>
                <a:schemeClr val="tx1"/>
              </a:solidFill>
              <a:effectLst/>
              <a:latin typeface="Arial" charset="0"/>
              <a:ea typeface="+mn-ea"/>
              <a:cs typeface="+mn-cs"/>
            </a:endParaRPr>
          </a:p>
          <a:p>
            <a:pPr marL="14287" lvl="0" indent="0">
              <a:buFont typeface="Arial" panose="020B0604020202020204" pitchFamily="34" charset="0"/>
              <a:buNone/>
            </a:pPr>
            <a:r>
              <a:rPr lang="en-US" sz="1000" kern="1200" baseline="0" dirty="0">
                <a:solidFill>
                  <a:schemeClr val="tx1"/>
                </a:solidFill>
                <a:effectLst/>
                <a:latin typeface="Arial" charset="0"/>
                <a:ea typeface="+mn-ea"/>
                <a:cs typeface="+mn-cs"/>
              </a:rPr>
              <a:t>Other ways to involve schools include:</a:t>
            </a:r>
          </a:p>
          <a:p>
            <a:pPr marL="342900" lvl="1" indent="-163513">
              <a:buFont typeface="Arial" panose="020B0604020202020204" pitchFamily="34" charset="0"/>
              <a:buChar char="•"/>
            </a:pPr>
            <a:r>
              <a:rPr lang="en-US" sz="1000" kern="1200" dirty="0">
                <a:solidFill>
                  <a:schemeClr val="tx1"/>
                </a:solidFill>
                <a:effectLst/>
                <a:latin typeface="Arial" charset="0"/>
                <a:ea typeface="+mn-ea"/>
                <a:cs typeface="+mn-cs"/>
              </a:rPr>
              <a:t>Encourage schools to have “open gym” after school hours with well-informed adult staff to interact with the community, role model healthy relationships, which may help kids come forward with someone they trust. The open gym also gives alternative activities (although transportation to get kids home can be an issue).  </a:t>
            </a:r>
          </a:p>
          <a:p>
            <a:pPr marL="342900" lvl="1" indent="-163513">
              <a:buFont typeface="Arial" panose="020B0604020202020204" pitchFamily="34" charset="0"/>
              <a:buChar char="•"/>
            </a:pPr>
            <a:r>
              <a:rPr lang="en-US" sz="1000" kern="1200" dirty="0">
                <a:solidFill>
                  <a:schemeClr val="tx1"/>
                </a:solidFill>
                <a:effectLst/>
                <a:latin typeface="Arial" charset="0"/>
                <a:ea typeface="+mn-ea"/>
                <a:cs typeface="+mn-cs"/>
              </a:rPr>
              <a:t>Native schools also have traditional dance clubs, drum groups, and craft classes to link kids to traditional ways and the teachers for those classes are in a good position to talk about traditional ways. </a:t>
            </a:r>
          </a:p>
          <a:p>
            <a:pPr marL="177800" indent="-177800"/>
            <a:endParaRPr lang="en-US" b="1" baseline="0" dirty="0"/>
          </a:p>
          <a:p>
            <a:pPr marL="177800" indent="-177800"/>
            <a:r>
              <a:rPr lang="en-US" b="1" baseline="0" dirty="0"/>
              <a:t>Prevent ACEs</a:t>
            </a:r>
          </a:p>
          <a:p>
            <a:pPr lvl="1">
              <a:buFont typeface="Arial" panose="020B0604020202020204" pitchFamily="34" charset="0"/>
              <a:buChar char="•"/>
            </a:pPr>
            <a:r>
              <a:rPr lang="en-US" sz="1000" kern="1200" dirty="0">
                <a:solidFill>
                  <a:schemeClr val="tx1"/>
                </a:solidFill>
                <a:effectLst/>
                <a:latin typeface="Arial" charset="0"/>
                <a:ea typeface="+mn-ea"/>
                <a:cs typeface="+mn-cs"/>
              </a:rPr>
              <a:t>Preventing adverse childhood experiences (ACEs), which include abuse, neglect, and household dysfunction. Reducing the number of ACEs</a:t>
            </a:r>
            <a:r>
              <a:rPr lang="en-US" sz="1000" kern="1200" baseline="0" dirty="0">
                <a:solidFill>
                  <a:schemeClr val="tx1"/>
                </a:solidFill>
                <a:effectLst/>
                <a:latin typeface="Arial" charset="0"/>
                <a:ea typeface="+mn-ea"/>
                <a:cs typeface="+mn-cs"/>
              </a:rPr>
              <a:t> will reduce negative health outcomes, including human trafficking. </a:t>
            </a:r>
          </a:p>
          <a:p>
            <a:pPr marL="179387" lvl="1" indent="0">
              <a:buFont typeface="Arial" panose="020B0604020202020204" pitchFamily="34" charset="0"/>
              <a:buNone/>
            </a:pPr>
            <a:endParaRPr lang="en-US" sz="1000" kern="1200" baseline="0" dirty="0">
              <a:solidFill>
                <a:schemeClr val="tx1"/>
              </a:solidFill>
              <a:effectLst/>
              <a:latin typeface="Arial" charset="0"/>
              <a:ea typeface="+mn-ea"/>
              <a:cs typeface="+mn-cs"/>
            </a:endParaRPr>
          </a:p>
          <a:p>
            <a:pPr marL="179387" lvl="1" indent="0">
              <a:buFont typeface="Arial" panose="020B0604020202020204" pitchFamily="34" charset="0"/>
              <a:buNone/>
            </a:pPr>
            <a:endParaRPr lang="en-US" baseline="0" dirty="0"/>
          </a:p>
        </p:txBody>
      </p:sp>
    </p:spTree>
    <p:extLst>
      <p:ext uri="{BB962C8B-B14F-4D97-AF65-F5344CB8AC3E}">
        <p14:creationId xmlns:p14="http://schemas.microsoft.com/office/powerpoint/2010/main" val="4263478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214313"/>
            <a:ext cx="5719762" cy="3962400"/>
          </a:xfrm>
        </p:spPr>
      </p:sp>
      <p:sp>
        <p:nvSpPr>
          <p:cNvPr id="3" name="Notes Placeholder 2"/>
          <p:cNvSpPr>
            <a:spLocks noGrp="1"/>
          </p:cNvSpPr>
          <p:nvPr>
            <p:ph type="body" idx="1"/>
          </p:nvPr>
        </p:nvSpPr>
        <p:spPr/>
        <p:txBody>
          <a:bodyPr>
            <a:normAutofit/>
          </a:bodyPr>
          <a:lstStyle/>
          <a:p>
            <a:pPr marL="0" indent="0" defTabSz="920069">
              <a:buNone/>
              <a:defRPr/>
            </a:pPr>
            <a:r>
              <a:rPr lang="en-US" b="1" dirty="0"/>
              <a:t>Narration: </a:t>
            </a:r>
            <a:r>
              <a:rPr lang="en-US" b="0" dirty="0">
                <a:latin typeface="Arial" panose="020B0604020202020204" pitchFamily="34" charset="0"/>
                <a:cs typeface="Arial" panose="020B0604020202020204" pitchFamily="34" charset="0"/>
              </a:rPr>
              <a:t>The National Human Trafficking Hotline </a:t>
            </a:r>
            <a:r>
              <a:rPr lang="en-US" dirty="0">
                <a:latin typeface="Arial" panose="020B0604020202020204" pitchFamily="34" charset="0"/>
                <a:cs typeface="Arial" panose="020B0604020202020204" pitchFamily="34" charset="0"/>
              </a:rPr>
              <a:t>(NHTH) is another resource available to you. It’s a national anti-trafficking hotline and resource center serving people who are</a:t>
            </a:r>
            <a:r>
              <a:rPr lang="en-US" baseline="0" dirty="0">
                <a:latin typeface="Arial" panose="020B0604020202020204" pitchFamily="34" charset="0"/>
                <a:cs typeface="Arial" panose="020B0604020202020204" pitchFamily="34" charset="0"/>
              </a:rPr>
              <a:t> being trafficked</a:t>
            </a:r>
            <a:r>
              <a:rPr lang="en-US" dirty="0">
                <a:latin typeface="Arial" panose="020B0604020202020204" pitchFamily="34" charset="0"/>
                <a:cs typeface="Arial" panose="020B0604020202020204" pitchFamily="34" charset="0"/>
              </a:rPr>
              <a:t> and the anti-trafficking community in the United States. Anyone can call the hotline at any time, be it provider or patient or client. It’s open 24 hours a day, 7 days a week, every day of the year. Select the button to learn more about the information you should have when calling the NHTH. </a:t>
            </a:r>
          </a:p>
          <a:p>
            <a:pPr marL="0" indent="0" defTabSz="920069">
              <a:buNone/>
              <a:defRPr/>
            </a:pPr>
            <a:endParaRPr lang="en-US" dirty="0">
              <a:latin typeface="Arial" panose="020B0604020202020204" pitchFamily="34" charset="0"/>
              <a:cs typeface="Arial" panose="020B0604020202020204" pitchFamily="34" charset="0"/>
            </a:endParaRPr>
          </a:p>
          <a:p>
            <a:pPr marL="0" indent="0" defTabSz="920069">
              <a:buNone/>
              <a:defRPr/>
            </a:pPr>
            <a:endParaRPr lang="en-US"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A858AA77-E5E2-4DC8-BC3A-7F94B130F1D6}" type="slidenum">
              <a:rPr lang="en-US" smtClean="0"/>
              <a:pPr>
                <a:defRPr/>
              </a:pPr>
              <a:t>42</a:t>
            </a:fld>
            <a:endParaRPr lang="en-US" dirty="0"/>
          </a:p>
        </p:txBody>
      </p:sp>
    </p:spTree>
    <p:extLst>
      <p:ext uri="{BB962C8B-B14F-4D97-AF65-F5344CB8AC3E}">
        <p14:creationId xmlns:p14="http://schemas.microsoft.com/office/powerpoint/2010/main" val="947217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214313"/>
            <a:ext cx="5719762" cy="3962400"/>
          </a:xfrm>
        </p:spPr>
      </p:sp>
      <p:sp>
        <p:nvSpPr>
          <p:cNvPr id="3" name="Notes Placeholder 2"/>
          <p:cNvSpPr>
            <a:spLocks noGrp="1"/>
          </p:cNvSpPr>
          <p:nvPr>
            <p:ph type="body" idx="1"/>
          </p:nvPr>
        </p:nvSpPr>
        <p:spPr/>
        <p:txBody>
          <a:bodyPr/>
          <a:lstStyle/>
          <a:p>
            <a:pPr marL="0" indent="0">
              <a:buNone/>
            </a:pPr>
            <a:r>
              <a:rPr lang="en-US" sz="1000" b="1" baseline="0" dirty="0"/>
              <a:t>Narration: </a:t>
            </a:r>
          </a:p>
          <a:p>
            <a:pPr marL="0" indent="0">
              <a:buNone/>
            </a:pPr>
            <a:r>
              <a:rPr lang="en-US" sz="1000" baseline="0" dirty="0"/>
              <a:t>So, what is human trafficking? According to </a:t>
            </a:r>
            <a:r>
              <a:rPr lang="en-US" dirty="0"/>
              <a:t>the </a:t>
            </a:r>
            <a:r>
              <a:rPr lang="en-US" b="0" dirty="0"/>
              <a:t>Trafficking Victims Protection Act of 2000, or TVPA</a:t>
            </a:r>
            <a:r>
              <a:rPr lang="en-US" sz="1000" dirty="0"/>
              <a:t>, human trafficking is a crime involving the exploitation of someone for the purpose of compelled labor or a commercial sex act through the use of force, fraud, or coercion. According to federal law, “a commercial sex act means any sex act on account of which anything of value is given to or received by any person. Where a person younger than 18 is induced to perform a commercial sex act, it is a crime regardless of whether there is any force, fraud, or coercion. </a:t>
            </a:r>
          </a:p>
        </p:txBody>
      </p:sp>
    </p:spTree>
    <p:extLst>
      <p:ext uri="{BB962C8B-B14F-4D97-AF65-F5344CB8AC3E}">
        <p14:creationId xmlns:p14="http://schemas.microsoft.com/office/powerpoint/2010/main" val="270627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p94:notes"/>
          <p:cNvSpPr txBox="1">
            <a:spLocks noGrp="1"/>
          </p:cNvSpPr>
          <p:nvPr>
            <p:ph type="body" idx="1"/>
          </p:nvPr>
        </p:nvSpPr>
        <p:spPr>
          <a:xfrm>
            <a:off x="710248" y="4518203"/>
            <a:ext cx="5681980" cy="3696713"/>
          </a:xfrm>
          <a:prstGeom prst="rect">
            <a:avLst/>
          </a:prstGeom>
        </p:spPr>
        <p:txBody>
          <a:bodyPr spcFirstLastPara="1" wrap="square" lIns="93327" tIns="93327" rIns="93327" bIns="93327" anchor="t" anchorCtr="0">
            <a:noAutofit/>
          </a:bodyPr>
          <a:lstStyle/>
          <a:p>
            <a:pPr marL="0" indent="0"/>
            <a:endParaRPr/>
          </a:p>
        </p:txBody>
      </p:sp>
      <p:sp>
        <p:nvSpPr>
          <p:cNvPr id="1084" name="Google Shape;1084;p94:notes"/>
          <p:cNvSpPr>
            <a:spLocks noGrp="1" noRot="1" noChangeAspect="1"/>
          </p:cNvSpPr>
          <p:nvPr>
            <p:ph type="sldImg" idx="2"/>
          </p:nvPr>
        </p:nvSpPr>
        <p:spPr>
          <a:xfrm>
            <a:off x="1263650" y="1173163"/>
            <a:ext cx="4575175" cy="31686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214313"/>
            <a:ext cx="5719762" cy="3962400"/>
          </a:xfrm>
        </p:spPr>
      </p:sp>
      <p:sp>
        <p:nvSpPr>
          <p:cNvPr id="3" name="Notes Placeholder 2"/>
          <p:cNvSpPr>
            <a:spLocks noGrp="1"/>
          </p:cNvSpPr>
          <p:nvPr>
            <p:ph type="body" idx="1"/>
          </p:nvPr>
        </p:nvSpPr>
        <p:spPr/>
        <p:txBody>
          <a:bodyPr/>
          <a:lstStyle/>
          <a:p>
            <a:pPr marL="0" indent="0">
              <a:buNone/>
            </a:pPr>
            <a:r>
              <a:rPr lang="en-US" sz="1000" kern="1200" dirty="0">
                <a:solidFill>
                  <a:schemeClr val="tx1"/>
                </a:solidFill>
                <a:effectLst/>
                <a:latin typeface="Arial" charset="0"/>
                <a:ea typeface="+mn-ea"/>
                <a:cs typeface="+mn-cs"/>
              </a:rPr>
              <a:t>The TVPA identifies three</a:t>
            </a:r>
            <a:r>
              <a:rPr lang="en-US" sz="1000" kern="1200" baseline="0" dirty="0">
                <a:solidFill>
                  <a:schemeClr val="tx1"/>
                </a:solidFill>
                <a:effectLst/>
                <a:latin typeface="Arial" charset="0"/>
                <a:ea typeface="+mn-ea"/>
                <a:cs typeface="+mn-cs"/>
              </a:rPr>
              <a:t> elements of human trafficking: Action, Means, and Purpose. In order to successfully prosecute an incident of human trafficking, each of these elements must be proven in a court of law. There is one exception, but we’ll look at that later. </a:t>
            </a:r>
          </a:p>
          <a:p>
            <a:pPr marL="0" indent="0">
              <a:buNone/>
            </a:pPr>
            <a:endParaRPr lang="en-US" sz="10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100000"/>
              </a:spcBef>
              <a:spcAft>
                <a:spcPct val="0"/>
              </a:spcAft>
              <a:buClrTx/>
              <a:buSzTx/>
              <a:buFont typeface="Webdings" pitchFamily="18" charset="2"/>
              <a:buNone/>
              <a:tabLst/>
              <a:defRPr/>
            </a:pPr>
            <a:endParaRPr lang="en-US" sz="10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100000"/>
              </a:spcBef>
              <a:spcAft>
                <a:spcPct val="0"/>
              </a:spcAft>
              <a:buClrTx/>
              <a:buSzTx/>
              <a:buFont typeface="Webdings" pitchFamily="18" charset="2"/>
              <a:buNone/>
              <a:tabLst/>
              <a:defRPr/>
            </a:pPr>
            <a:endParaRPr lang="en-US" sz="1000" kern="1200" dirty="0">
              <a:solidFill>
                <a:schemeClr val="tx1"/>
              </a:solidFill>
              <a:effectLst/>
              <a:latin typeface="Arial" charset="0"/>
              <a:ea typeface="+mn-ea"/>
              <a:cs typeface="+mn-cs"/>
            </a:endParaRPr>
          </a:p>
          <a:p>
            <a:pPr marL="0" indent="0">
              <a:buNone/>
            </a:pPr>
            <a:endParaRPr lang="en-US" sz="10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3916675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100000"/>
              </a:spcBef>
              <a:spcAft>
                <a:spcPct val="0"/>
              </a:spcAft>
              <a:buClrTx/>
              <a:buSzTx/>
              <a:buFont typeface="Webdings" pitchFamily="18" charset="2"/>
              <a:buNone/>
              <a:tabLst/>
              <a:defRPr/>
            </a:pPr>
            <a:r>
              <a:rPr lang="en-US" sz="1000" b="1" kern="1200" dirty="0">
                <a:solidFill>
                  <a:schemeClr val="tx1"/>
                </a:solidFill>
                <a:effectLst/>
                <a:latin typeface="Arial" charset="0"/>
                <a:ea typeface="+mn-ea"/>
                <a:cs typeface="+mn-cs"/>
              </a:rPr>
              <a:t>Action </a:t>
            </a:r>
            <a:r>
              <a:rPr lang="en-US" sz="1000" kern="1200" dirty="0">
                <a:solidFill>
                  <a:schemeClr val="tx1"/>
                </a:solidFill>
                <a:effectLst/>
                <a:latin typeface="Arial" charset="0"/>
                <a:ea typeface="+mn-ea"/>
                <a:cs typeface="+mn-cs"/>
              </a:rPr>
              <a:t>includes</a:t>
            </a:r>
            <a:r>
              <a:rPr lang="en-US" sz="1000" kern="1200" baseline="0" dirty="0">
                <a:solidFill>
                  <a:schemeClr val="tx1"/>
                </a:solidFill>
                <a:effectLst/>
                <a:latin typeface="Arial" charset="0"/>
                <a:ea typeface="+mn-ea"/>
                <a:cs typeface="+mn-cs"/>
              </a:rPr>
              <a:t> </a:t>
            </a:r>
            <a:r>
              <a:rPr lang="en-US" sz="1000" kern="1200" dirty="0">
                <a:solidFill>
                  <a:schemeClr val="tx1"/>
                </a:solidFill>
                <a:effectLst/>
                <a:latin typeface="Arial" charset="0"/>
                <a:ea typeface="+mn-ea"/>
                <a:cs typeface="+mn-cs"/>
              </a:rPr>
              <a:t>recruiting, harboring, transporting, providing, and/or obtaining. For sex trafficking, it also includes patronizing, soliciting, and advertising. The</a:t>
            </a:r>
            <a:r>
              <a:rPr lang="en-US" sz="1000" kern="1200" baseline="0" dirty="0">
                <a:solidFill>
                  <a:schemeClr val="tx1"/>
                </a:solidFill>
                <a:effectLst/>
                <a:latin typeface="Arial" charset="0"/>
                <a:ea typeface="+mn-ea"/>
                <a:cs typeface="+mn-cs"/>
              </a:rPr>
              <a:t> action focuses on what the trafficker does, which is considered a crime.</a:t>
            </a:r>
            <a:endParaRPr lang="en-US" sz="1000" kern="1200" dirty="0">
              <a:solidFill>
                <a:schemeClr val="tx1"/>
              </a:solidFill>
              <a:effectLst/>
              <a:latin typeface="Arial" charset="0"/>
              <a:ea typeface="+mn-ea"/>
              <a:cs typeface="+mn-cs"/>
            </a:endParaRPr>
          </a:p>
          <a:p>
            <a:pPr marL="0" indent="0">
              <a:buNone/>
            </a:pPr>
            <a:endParaRPr lang="en-US" sz="1000" kern="1200" dirty="0">
              <a:solidFill>
                <a:schemeClr val="tx1"/>
              </a:solidFill>
              <a:effectLst/>
              <a:latin typeface="Arial" charset="0"/>
              <a:ea typeface="+mn-ea"/>
              <a:cs typeface="+mn-cs"/>
            </a:endParaRPr>
          </a:p>
          <a:p>
            <a:pPr marL="0" indent="0">
              <a:buNone/>
            </a:pPr>
            <a:r>
              <a:rPr lang="en-US" sz="1000" kern="1200" dirty="0">
                <a:solidFill>
                  <a:schemeClr val="tx1"/>
                </a:solidFill>
                <a:effectLst/>
                <a:latin typeface="Arial" charset="0"/>
                <a:ea typeface="+mn-ea"/>
                <a:cs typeface="+mn-cs"/>
              </a:rPr>
              <a:t>Housing is tight in many Native communities and minors are often housed by their adult traffickers. This brings home the reality that family members traffic family members in Native communities, including intimate partner relationships. This level of control, loss of trust, is very important in understanding trafficking in Native Communities</a:t>
            </a:r>
          </a:p>
          <a:p>
            <a:pPr marL="0" indent="0">
              <a:buNone/>
            </a:pPr>
            <a:r>
              <a:rPr lang="en-US" sz="1000" kern="1200" dirty="0">
                <a:solidFill>
                  <a:schemeClr val="tx1"/>
                </a:solidFill>
                <a:effectLst/>
                <a:latin typeface="Arial" charset="0"/>
                <a:ea typeface="+mn-ea"/>
                <a:cs typeface="+mn-cs"/>
              </a:rPr>
              <a:t> </a:t>
            </a:r>
          </a:p>
          <a:p>
            <a:endParaRPr lang="en-US" dirty="0"/>
          </a:p>
        </p:txBody>
      </p:sp>
    </p:spTree>
    <p:extLst>
      <p:ext uri="{BB962C8B-B14F-4D97-AF65-F5344CB8AC3E}">
        <p14:creationId xmlns:p14="http://schemas.microsoft.com/office/powerpoint/2010/main" val="3401106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100000"/>
              </a:spcBef>
              <a:spcAft>
                <a:spcPct val="0"/>
              </a:spcAft>
              <a:buClrTx/>
              <a:buSzTx/>
              <a:buFont typeface="Webdings" pitchFamily="18" charset="2"/>
              <a:buNone/>
              <a:tabLst/>
              <a:defRPr/>
            </a:pPr>
            <a:r>
              <a:rPr lang="en-US" sz="1000" b="1" kern="1200" dirty="0">
                <a:solidFill>
                  <a:schemeClr val="tx1"/>
                </a:solidFill>
                <a:effectLst/>
                <a:latin typeface="Arial" charset="0"/>
                <a:ea typeface="+mn-ea"/>
                <a:cs typeface="+mn-cs"/>
              </a:rPr>
              <a:t>Means</a:t>
            </a:r>
            <a:r>
              <a:rPr lang="en-US" sz="1000" kern="1200" dirty="0">
                <a:solidFill>
                  <a:schemeClr val="tx1"/>
                </a:solidFill>
                <a:effectLst/>
                <a:latin typeface="Arial" charset="0"/>
                <a:ea typeface="+mn-ea"/>
                <a:cs typeface="+mn-cs"/>
              </a:rPr>
              <a:t> is</a:t>
            </a:r>
            <a:r>
              <a:rPr lang="en-US" sz="1000" kern="1200" baseline="0" dirty="0">
                <a:solidFill>
                  <a:schemeClr val="tx1"/>
                </a:solidFill>
                <a:effectLst/>
                <a:latin typeface="Arial" charset="0"/>
                <a:ea typeface="+mn-ea"/>
                <a:cs typeface="+mn-cs"/>
              </a:rPr>
              <a:t> how a trafficker accomplishes the eventual exploitation. He or she may use force, fraud, or coercion. </a:t>
            </a:r>
          </a:p>
          <a:p>
            <a:pPr lvl="1"/>
            <a:r>
              <a:rPr lang="en-US" sz="1000" b="1" kern="1200" dirty="0">
                <a:solidFill>
                  <a:schemeClr val="tx1"/>
                </a:solidFill>
                <a:effectLst/>
                <a:latin typeface="Arial" charset="0"/>
                <a:ea typeface="+mn-ea"/>
                <a:cs typeface="+mn-cs"/>
              </a:rPr>
              <a:t>Force</a:t>
            </a:r>
            <a:r>
              <a:rPr lang="en-US" sz="1000" kern="1200" dirty="0">
                <a:solidFill>
                  <a:schemeClr val="tx1"/>
                </a:solidFill>
                <a:effectLst/>
                <a:latin typeface="Arial" charset="0"/>
                <a:ea typeface="+mn-ea"/>
                <a:cs typeface="+mn-cs"/>
              </a:rPr>
              <a:t> can involve the use of physical restraint or serious physical harm. Physical violence, including rape, beatings, and physical confinement, is often employed as a means to control victims, especially during the early stages of victimization, when the trafficker breaks down the victim’s resistance.</a:t>
            </a:r>
          </a:p>
          <a:p>
            <a:pPr lvl="1"/>
            <a:endParaRPr lang="en-US" sz="1000" kern="1200" dirty="0">
              <a:solidFill>
                <a:schemeClr val="tx1"/>
              </a:solidFill>
              <a:effectLst/>
              <a:latin typeface="Arial" charset="0"/>
              <a:ea typeface="+mn-ea"/>
              <a:cs typeface="+mn-cs"/>
            </a:endParaRPr>
          </a:p>
          <a:p>
            <a:pPr lvl="1"/>
            <a:r>
              <a:rPr lang="en-US" sz="1000" b="1" kern="1200" dirty="0">
                <a:solidFill>
                  <a:schemeClr val="tx1"/>
                </a:solidFill>
                <a:effectLst/>
                <a:latin typeface="Arial" charset="0"/>
                <a:ea typeface="+mn-ea"/>
                <a:cs typeface="+mn-cs"/>
              </a:rPr>
              <a:t>Fraud</a:t>
            </a:r>
            <a:r>
              <a:rPr lang="en-US" sz="1000" kern="1200" dirty="0">
                <a:solidFill>
                  <a:schemeClr val="tx1"/>
                </a:solidFill>
                <a:effectLst/>
                <a:latin typeface="Arial" charset="0"/>
                <a:ea typeface="+mn-ea"/>
                <a:cs typeface="+mn-cs"/>
              </a:rPr>
              <a:t> involves luring individuals with false promises regarding employment, wages, working conditions, or other matters. Once away from home and support, they are forced into labor or sex trafficking. This happens frequently to Native Americans who leave or are lured away from the reservation with promises</a:t>
            </a:r>
            <a:r>
              <a:rPr lang="en-US" sz="1000" kern="1200" baseline="0" dirty="0">
                <a:solidFill>
                  <a:schemeClr val="tx1"/>
                </a:solidFill>
                <a:effectLst/>
                <a:latin typeface="Arial" charset="0"/>
                <a:ea typeface="+mn-ea"/>
                <a:cs typeface="+mn-cs"/>
              </a:rPr>
              <a:t> of a better life</a:t>
            </a:r>
            <a:r>
              <a:rPr lang="en-US" sz="1000" kern="1200" dirty="0">
                <a:solidFill>
                  <a:schemeClr val="tx1"/>
                </a:solidFill>
                <a:effectLst/>
                <a:latin typeface="Arial" charset="0"/>
                <a:ea typeface="+mn-ea"/>
                <a:cs typeface="+mn-cs"/>
              </a:rPr>
              <a:t>.</a:t>
            </a:r>
            <a:r>
              <a:rPr lang="en-US" sz="1000" kern="1200" baseline="0" dirty="0">
                <a:solidFill>
                  <a:schemeClr val="tx1"/>
                </a:solidFill>
                <a:effectLst/>
                <a:latin typeface="Arial" charset="0"/>
                <a:ea typeface="+mn-ea"/>
                <a:cs typeface="+mn-cs"/>
              </a:rPr>
              <a:t> </a:t>
            </a:r>
            <a:r>
              <a:rPr lang="en-US" sz="600" kern="1200" dirty="0">
                <a:solidFill>
                  <a:schemeClr val="tx1"/>
                </a:solidFill>
                <a:effectLst/>
                <a:latin typeface="Arial" charset="0"/>
                <a:ea typeface="+mn-ea"/>
                <a:cs typeface="+mn-cs"/>
              </a:rPr>
              <a:t>They</a:t>
            </a:r>
            <a:r>
              <a:rPr lang="en-US" sz="600" kern="1200" baseline="0" dirty="0">
                <a:solidFill>
                  <a:schemeClr val="tx1"/>
                </a:solidFill>
                <a:effectLst/>
                <a:latin typeface="Arial" charset="0"/>
                <a:ea typeface="+mn-ea"/>
                <a:cs typeface="+mn-cs"/>
              </a:rPr>
              <a:t> may wind up in a </a:t>
            </a:r>
            <a:r>
              <a:rPr lang="en-US" b="0" dirty="0"/>
              <a:t>vulnerable situation because things are so different from where they came from. </a:t>
            </a:r>
          </a:p>
          <a:p>
            <a:pPr marL="179387" lvl="1" indent="0">
              <a:buNone/>
            </a:pPr>
            <a:endParaRPr lang="en-US" sz="1000" kern="1200" dirty="0">
              <a:solidFill>
                <a:schemeClr val="tx1"/>
              </a:solidFill>
              <a:effectLst/>
              <a:latin typeface="Arial" charset="0"/>
              <a:ea typeface="+mn-ea"/>
              <a:cs typeface="+mn-cs"/>
            </a:endParaRPr>
          </a:p>
          <a:p>
            <a:pPr lvl="1"/>
            <a:r>
              <a:rPr lang="en-US" sz="1000" b="1" kern="1200" dirty="0">
                <a:solidFill>
                  <a:schemeClr val="tx1"/>
                </a:solidFill>
                <a:effectLst/>
                <a:latin typeface="Arial" charset="0"/>
                <a:ea typeface="+mn-ea"/>
                <a:cs typeface="+mn-cs"/>
              </a:rPr>
              <a:t>Coercion</a:t>
            </a:r>
            <a:r>
              <a:rPr lang="en-US" sz="1000" kern="1200" dirty="0">
                <a:solidFill>
                  <a:schemeClr val="tx1"/>
                </a:solidFill>
                <a:effectLst/>
                <a:latin typeface="Arial" charset="0"/>
                <a:ea typeface="+mn-ea"/>
                <a:cs typeface="+mn-cs"/>
              </a:rPr>
              <a:t> can involve threats of serious harm to or physical restraint against any person, threatening harm to family members and/or loved ones, mental health or substance use coercion, confiscating personal identification such as driver’s license. It often involves manipulating victims through fear.  We’ll talk more about the historical</a:t>
            </a:r>
            <a:r>
              <a:rPr lang="en-US" sz="1000" kern="1200" baseline="0" dirty="0">
                <a:solidFill>
                  <a:schemeClr val="tx1"/>
                </a:solidFill>
                <a:effectLst/>
                <a:latin typeface="Arial" charset="0"/>
                <a:ea typeface="+mn-ea"/>
                <a:cs typeface="+mn-cs"/>
              </a:rPr>
              <a:t> context of human trafficking in Tribal communities shortly, but for now you should know that Native people and other indigenous populations may be particularly susceptible to coercion in part because of historical trauma.. </a:t>
            </a:r>
            <a:endParaRPr lang="en-US" sz="10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100000"/>
              </a:spcBef>
              <a:spcAft>
                <a:spcPct val="0"/>
              </a:spcAft>
              <a:buClrTx/>
              <a:buSzTx/>
              <a:buFont typeface="Webdings" pitchFamily="18" charset="2"/>
              <a:buNone/>
              <a:tabLst/>
              <a:defRPr/>
            </a:pPr>
            <a:endParaRPr lang="en-US" sz="1000" b="0" i="0" kern="1200" dirty="0">
              <a:solidFill>
                <a:schemeClr val="tx1"/>
              </a:solidFill>
              <a:effectLst/>
              <a:latin typeface="Arial" charset="0"/>
              <a:ea typeface="+mn-ea"/>
              <a:cs typeface="+mn-cs"/>
            </a:endParaRPr>
          </a:p>
          <a:p>
            <a:pPr marL="0" indent="0">
              <a:buNone/>
            </a:pPr>
            <a:endParaRPr lang="en-US" dirty="0">
              <a:latin typeface="Arial" charset="0"/>
            </a:endParaRPr>
          </a:p>
        </p:txBody>
      </p:sp>
    </p:spTree>
    <p:extLst>
      <p:ext uri="{BB962C8B-B14F-4D97-AF65-F5344CB8AC3E}">
        <p14:creationId xmlns:p14="http://schemas.microsoft.com/office/powerpoint/2010/main" val="2306591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100000"/>
              </a:spcBef>
              <a:spcAft>
                <a:spcPct val="0"/>
              </a:spcAft>
              <a:buClrTx/>
              <a:buSzTx/>
              <a:buFont typeface="Webdings" pitchFamily="18" charset="2"/>
              <a:buNone/>
              <a:tabLst/>
              <a:defRPr/>
            </a:pPr>
            <a:r>
              <a:rPr lang="en-US" sz="1000" kern="1200" dirty="0">
                <a:solidFill>
                  <a:schemeClr val="tx1"/>
                </a:solidFill>
                <a:effectLst/>
                <a:latin typeface="Arial" charset="0"/>
                <a:ea typeface="+mn-ea"/>
                <a:cs typeface="+mn-cs"/>
              </a:rPr>
              <a:t>There is an exception to the rule that Action,</a:t>
            </a:r>
            <a:r>
              <a:rPr lang="en-US" sz="1000" kern="1200" baseline="0" dirty="0">
                <a:solidFill>
                  <a:schemeClr val="tx1"/>
                </a:solidFill>
                <a:effectLst/>
                <a:latin typeface="Arial" charset="0"/>
                <a:ea typeface="+mn-ea"/>
                <a:cs typeface="+mn-cs"/>
              </a:rPr>
              <a:t> Means and Purpose must be proven to successfully prosecute human trafficking, and that is </a:t>
            </a:r>
            <a:r>
              <a:rPr lang="en-US" sz="1000" kern="1200" dirty="0">
                <a:solidFill>
                  <a:schemeClr val="tx1"/>
                </a:solidFill>
                <a:effectLst/>
                <a:latin typeface="Arial" charset="0"/>
                <a:ea typeface="+mn-ea"/>
                <a:cs typeface="+mn-cs"/>
              </a:rPr>
              <a:t>that when a minor (anyone under 18 years of age) is involved in commercial sex. In this case, it is considered human trafficking regardless of the means,</a:t>
            </a:r>
            <a:r>
              <a:rPr lang="en-US" sz="1000" kern="1200" baseline="0" dirty="0">
                <a:solidFill>
                  <a:schemeClr val="tx1"/>
                </a:solidFill>
                <a:effectLst/>
                <a:latin typeface="Arial" charset="0"/>
                <a:ea typeface="+mn-ea"/>
                <a:cs typeface="+mn-cs"/>
              </a:rPr>
              <a:t> and means does not need to be proven.</a:t>
            </a:r>
            <a:r>
              <a:rPr lang="en-US" sz="1000" kern="1200" dirty="0">
                <a:solidFill>
                  <a:schemeClr val="tx1"/>
                </a:solidFill>
                <a:effectLst/>
                <a:latin typeface="Arial" charset="0"/>
                <a:ea typeface="+mn-ea"/>
                <a:cs typeface="+mn-cs"/>
              </a:rPr>
              <a:t> </a:t>
            </a:r>
          </a:p>
          <a:p>
            <a:pPr marL="0" marR="0" lvl="0" indent="0" algn="l" defTabSz="914400" rtl="0" eaLnBrk="0" fontAlgn="base" latinLnBrk="0" hangingPunct="0">
              <a:lnSpc>
                <a:spcPct val="100000"/>
              </a:lnSpc>
              <a:spcBef>
                <a:spcPct val="100000"/>
              </a:spcBef>
              <a:spcAft>
                <a:spcPct val="0"/>
              </a:spcAft>
              <a:buClrTx/>
              <a:buSzTx/>
              <a:buFont typeface="Webdings" pitchFamily="18" charset="2"/>
              <a:buNone/>
              <a:tabLst/>
              <a:defRPr/>
            </a:pPr>
            <a:endParaRPr lang="en-US" sz="10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100000"/>
              </a:spcBef>
              <a:spcAft>
                <a:spcPct val="0"/>
              </a:spcAft>
              <a:buClrTx/>
              <a:buSzTx/>
              <a:buFont typeface="Webdings" pitchFamily="18" charset="2"/>
              <a:buNone/>
              <a:tabLst/>
              <a:defRPr/>
            </a:pPr>
            <a:endParaRPr lang="en-US" sz="1000" kern="1200" dirty="0">
              <a:solidFill>
                <a:schemeClr val="tx1"/>
              </a:solidFill>
              <a:effectLst/>
              <a:latin typeface="Arial" charset="0"/>
              <a:ea typeface="+mn-ea"/>
              <a:cs typeface="+mn-cs"/>
            </a:endParaRPr>
          </a:p>
          <a:p>
            <a:pPr marL="0" indent="0">
              <a:buNone/>
            </a:pPr>
            <a:endParaRPr lang="en-US" dirty="0"/>
          </a:p>
        </p:txBody>
      </p:sp>
    </p:spTree>
    <p:extLst>
      <p:ext uri="{BB962C8B-B14F-4D97-AF65-F5344CB8AC3E}">
        <p14:creationId xmlns:p14="http://schemas.microsoft.com/office/powerpoint/2010/main" val="945337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100000"/>
              </a:spcBef>
              <a:spcAft>
                <a:spcPct val="0"/>
              </a:spcAft>
              <a:buClrTx/>
              <a:buSzTx/>
              <a:buFont typeface="Webdings" pitchFamily="18" charset="2"/>
              <a:buNone/>
              <a:tabLst/>
              <a:defRPr/>
            </a:pPr>
            <a:r>
              <a:rPr lang="en-US" sz="1000" b="1" kern="1200" dirty="0">
                <a:solidFill>
                  <a:schemeClr val="tx1"/>
                </a:solidFill>
                <a:effectLst/>
                <a:latin typeface="Arial" charset="0"/>
                <a:ea typeface="+mn-ea"/>
                <a:cs typeface="+mn-cs"/>
              </a:rPr>
              <a:t>Purpose:</a:t>
            </a:r>
            <a:r>
              <a:rPr lang="en-US" sz="1000" b="1" kern="1200" baseline="0" dirty="0">
                <a:solidFill>
                  <a:schemeClr val="tx1"/>
                </a:solidFill>
                <a:effectLst/>
                <a:latin typeface="Arial" charset="0"/>
                <a:ea typeface="+mn-ea"/>
                <a:cs typeface="+mn-cs"/>
              </a:rPr>
              <a:t> </a:t>
            </a:r>
            <a:r>
              <a:rPr lang="en-US" sz="1000" b="0" kern="1200" baseline="0" dirty="0">
                <a:solidFill>
                  <a:schemeClr val="tx1"/>
                </a:solidFill>
                <a:effectLst/>
                <a:latin typeface="Arial" charset="0"/>
                <a:ea typeface="+mn-ea"/>
                <a:cs typeface="+mn-cs"/>
              </a:rPr>
              <a:t>This is either forced labor or commercial sexual exploitation. </a:t>
            </a:r>
            <a:endParaRPr lang="en-US" sz="1000" b="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100000"/>
              </a:spcBef>
              <a:spcAft>
                <a:spcPct val="0"/>
              </a:spcAft>
              <a:buClrTx/>
              <a:buSzTx/>
              <a:buFont typeface="Webdings" pitchFamily="18" charset="2"/>
              <a:buNone/>
              <a:tabLst/>
              <a:defRPr/>
            </a:pPr>
            <a:endParaRPr lang="en-US" b="1" baseline="0" dirty="0"/>
          </a:p>
          <a:p>
            <a:pPr marL="0" marR="0" lvl="0" indent="0" algn="l" defTabSz="914400" rtl="0" eaLnBrk="0" fontAlgn="base" latinLnBrk="0" hangingPunct="0">
              <a:lnSpc>
                <a:spcPct val="100000"/>
              </a:lnSpc>
              <a:spcBef>
                <a:spcPct val="100000"/>
              </a:spcBef>
              <a:spcAft>
                <a:spcPct val="0"/>
              </a:spcAft>
              <a:buClrTx/>
              <a:buSzTx/>
              <a:buFont typeface="Webdings" pitchFamily="18" charset="2"/>
              <a:buNone/>
              <a:tabLst/>
              <a:defRPr/>
            </a:pPr>
            <a:r>
              <a:rPr lang="en-US" sz="1000" b="0" i="0" kern="1200" dirty="0">
                <a:solidFill>
                  <a:schemeClr val="tx1"/>
                </a:solidFill>
                <a:effectLst/>
                <a:latin typeface="Arial" charset="0"/>
                <a:ea typeface="+mn-ea"/>
                <a:cs typeface="+mn-cs"/>
              </a:rPr>
              <a:t>Many individuals</a:t>
            </a:r>
            <a:r>
              <a:rPr lang="en-US" sz="1000" b="0" i="0" kern="1200" baseline="0" dirty="0">
                <a:solidFill>
                  <a:schemeClr val="tx1"/>
                </a:solidFill>
                <a:effectLst/>
                <a:latin typeface="Arial" charset="0"/>
                <a:ea typeface="+mn-ea"/>
                <a:cs typeface="+mn-cs"/>
              </a:rPr>
              <a:t> who are trafficked</a:t>
            </a:r>
            <a:r>
              <a:rPr lang="en-US" sz="1000" b="0" i="0" kern="1200" dirty="0">
                <a:solidFill>
                  <a:schemeClr val="tx1"/>
                </a:solidFill>
                <a:effectLst/>
                <a:latin typeface="Arial" charset="0"/>
                <a:ea typeface="+mn-ea"/>
                <a:cs typeface="+mn-cs"/>
              </a:rPr>
              <a:t>, particularly women and children, are exploited for purposes of prostitution and pornography. </a:t>
            </a:r>
          </a:p>
          <a:p>
            <a:pPr marL="0" marR="0" lvl="0" indent="0" algn="l" defTabSz="914400" rtl="0" eaLnBrk="0" fontAlgn="base" latinLnBrk="0" hangingPunct="0">
              <a:lnSpc>
                <a:spcPct val="100000"/>
              </a:lnSpc>
              <a:spcBef>
                <a:spcPct val="100000"/>
              </a:spcBef>
              <a:spcAft>
                <a:spcPct val="0"/>
              </a:spcAft>
              <a:buClrTx/>
              <a:buSzTx/>
              <a:buFont typeface="Webdings" pitchFamily="18" charset="2"/>
              <a:buNone/>
              <a:tabLst/>
              <a:defRPr/>
            </a:pPr>
            <a:endParaRPr lang="en-US" sz="1000" b="0" i="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100000"/>
              </a:spcBef>
              <a:spcAft>
                <a:spcPct val="0"/>
              </a:spcAft>
              <a:buClrTx/>
              <a:buSzTx/>
              <a:buFont typeface="Webdings" pitchFamily="18" charset="2"/>
              <a:buNone/>
              <a:tabLst/>
              <a:defRPr/>
            </a:pPr>
            <a:r>
              <a:rPr lang="en-US" sz="1000" b="0" i="0" kern="1200" dirty="0">
                <a:solidFill>
                  <a:schemeClr val="tx1"/>
                </a:solidFill>
                <a:effectLst/>
                <a:latin typeface="Arial" charset="0"/>
                <a:ea typeface="+mn-ea"/>
                <a:cs typeface="+mn-cs"/>
              </a:rPr>
              <a:t>Trafficking</a:t>
            </a:r>
            <a:r>
              <a:rPr lang="en-US" sz="1000" b="0" i="0" kern="1200" baseline="0" dirty="0">
                <a:solidFill>
                  <a:schemeClr val="tx1"/>
                </a:solidFill>
                <a:effectLst/>
                <a:latin typeface="Arial" charset="0"/>
                <a:ea typeface="+mn-ea"/>
                <a:cs typeface="+mn-cs"/>
              </a:rPr>
              <a:t> </a:t>
            </a:r>
            <a:r>
              <a:rPr lang="en-US" sz="1000" b="0" i="0" kern="1200" dirty="0">
                <a:solidFill>
                  <a:schemeClr val="tx1"/>
                </a:solidFill>
                <a:effectLst/>
                <a:latin typeface="Arial" charset="0"/>
                <a:ea typeface="+mn-ea"/>
                <a:cs typeface="+mn-cs"/>
              </a:rPr>
              <a:t>also takes place in diverse labor contexts, such as domestic servitude, small businesses, factories, and agricultural work. </a:t>
            </a:r>
            <a:endParaRPr lang="en-US" dirty="0"/>
          </a:p>
          <a:p>
            <a:endParaRPr lang="en-US" dirty="0"/>
          </a:p>
          <a:p>
            <a:pPr marL="0" marR="0" lvl="0" indent="0" algn="l" defTabSz="914400" rtl="0" eaLnBrk="0" fontAlgn="base" latinLnBrk="0" hangingPunct="0">
              <a:lnSpc>
                <a:spcPct val="100000"/>
              </a:lnSpc>
              <a:spcBef>
                <a:spcPct val="100000"/>
              </a:spcBef>
              <a:spcAft>
                <a:spcPct val="0"/>
              </a:spcAft>
              <a:buClrTx/>
              <a:buSzTx/>
              <a:buFont typeface="Webdings" pitchFamily="18" charset="2"/>
              <a:buNone/>
              <a:tabLst/>
              <a:defRPr/>
            </a:pPr>
            <a:endParaRPr lang="en-US" b="0" baseline="0" dirty="0"/>
          </a:p>
          <a:p>
            <a:pPr marL="0" indent="0">
              <a:buNone/>
            </a:pPr>
            <a:endParaRPr lang="en-US" b="0" baseline="0" dirty="0"/>
          </a:p>
          <a:p>
            <a:pPr marL="0" indent="0">
              <a:buNone/>
            </a:pPr>
            <a:endParaRPr lang="en-US" b="0" dirty="0"/>
          </a:p>
        </p:txBody>
      </p:sp>
    </p:spTree>
    <p:extLst>
      <p:ext uri="{BB962C8B-B14F-4D97-AF65-F5344CB8AC3E}">
        <p14:creationId xmlns:p14="http://schemas.microsoft.com/office/powerpoint/2010/main" val="22293479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lcome and Overview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2"/>
          <p:cNvSpPr>
            <a:spLocks noGrp="1"/>
          </p:cNvSpPr>
          <p:nvPr>
            <p:ph idx="1"/>
          </p:nvPr>
        </p:nvSpPr>
        <p:spPr>
          <a:xfrm>
            <a:off x="455612" y="1295400"/>
            <a:ext cx="8839201" cy="4800600"/>
          </a:xfrm>
        </p:spPr>
        <p:txBody>
          <a:bodyPr/>
          <a:lstStyle>
            <a:lvl1pPr marL="223838" indent="-223838">
              <a:buFont typeface="Arial" panose="020B0604020202020204" pitchFamily="34" charset="0"/>
              <a:buChar char="•"/>
              <a:defRPr/>
            </a:lvl1pPr>
            <a:lvl2pPr marL="384048" indent="-182880">
              <a:buFont typeface="Arial" panose="020B0604020202020204" pitchFamily="34" charset="0"/>
              <a:buChar char="•"/>
              <a:defRPr/>
            </a:lvl2pPr>
            <a:lvl3pPr marL="566928" indent="-182880">
              <a:buFont typeface="Arial" panose="020B0604020202020204" pitchFamily="34" charset="0"/>
              <a:buChar char="•"/>
              <a:defRPr/>
            </a:lvl3pPr>
            <a:lvl4pPr marL="749808" indent="-182880">
              <a:buFont typeface="Arial" panose="020B0604020202020204" pitchFamily="34" charset="0"/>
              <a:buChar char="•"/>
              <a:defRPr/>
            </a:lvl4pPr>
            <a:lvl5pPr marL="932688" indent="-18288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p:cNvCxnSpPr/>
          <p:nvPr userDrawn="1"/>
        </p:nvCxnSpPr>
        <p:spPr>
          <a:xfrm>
            <a:off x="455612" y="1219200"/>
            <a:ext cx="883920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65282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209990" y="0"/>
            <a:ext cx="5692835" cy="6129338"/>
          </a:xfrm>
          <a:prstGeom prst="rect">
            <a:avLst/>
          </a:prstGeom>
        </p:spPr>
        <p:txBody>
          <a:bodyPr/>
          <a:lstStyle>
            <a:lvl1pPr marL="0" indent="0">
              <a:buNone/>
              <a:defRPr sz="2599"/>
            </a:lvl1pPr>
            <a:lvl2pPr marL="371338" indent="0">
              <a:buNone/>
              <a:defRPr sz="2274"/>
            </a:lvl2pPr>
            <a:lvl3pPr marL="742676" indent="0">
              <a:buNone/>
              <a:defRPr sz="1949"/>
            </a:lvl3pPr>
            <a:lvl4pPr marL="1114014" indent="0">
              <a:buNone/>
              <a:defRPr sz="1624"/>
            </a:lvl4pPr>
            <a:lvl5pPr marL="1485351" indent="0">
              <a:buNone/>
              <a:defRPr sz="1624"/>
            </a:lvl5pPr>
            <a:lvl6pPr marL="1856689" indent="0">
              <a:buNone/>
              <a:defRPr sz="1624"/>
            </a:lvl6pPr>
            <a:lvl7pPr marL="2228027" indent="0">
              <a:buNone/>
              <a:defRPr sz="1624"/>
            </a:lvl7pPr>
            <a:lvl8pPr marL="2599365" indent="0">
              <a:buNone/>
              <a:defRPr sz="1624"/>
            </a:lvl8pPr>
            <a:lvl9pPr marL="2970703" indent="0">
              <a:buNone/>
              <a:defRPr sz="1624"/>
            </a:lvl9pPr>
          </a:lstStyle>
          <a:p>
            <a:r>
              <a:rPr lang="en-US"/>
              <a:t>Click icon to add picture</a:t>
            </a:r>
            <a:endParaRPr lang="en-US" dirty="0"/>
          </a:p>
        </p:txBody>
      </p:sp>
      <p:sp>
        <p:nvSpPr>
          <p:cNvPr id="6" name="Title 1"/>
          <p:cNvSpPr>
            <a:spLocks noGrp="1"/>
          </p:cNvSpPr>
          <p:nvPr>
            <p:ph type="title" hasCustomPrompt="1"/>
          </p:nvPr>
        </p:nvSpPr>
        <p:spPr>
          <a:xfrm>
            <a:off x="682109" y="663048"/>
            <a:ext cx="3193919" cy="1694390"/>
          </a:xfrm>
          <a:effectLst>
            <a:outerShdw blurRad="101600" dist="50800" dir="5400000" algn="ctr" rotWithShape="0">
              <a:srgbClr val="000000">
                <a:alpha val="43137"/>
              </a:srgbClr>
            </a:outerShdw>
          </a:effectLst>
        </p:spPr>
        <p:txBody>
          <a:bodyPr lIns="182880" rIns="182880" anchor="ctr">
            <a:noAutofit/>
          </a:bodyPr>
          <a:lstStyle>
            <a:lvl1pPr>
              <a:defRPr sz="2924" baseline="0"/>
            </a:lvl1pPr>
          </a:lstStyle>
          <a:p>
            <a:r>
              <a:rPr lang="en-US" dirty="0"/>
              <a:t>Click To Edit Master Title Style</a:t>
            </a:r>
          </a:p>
        </p:txBody>
      </p:sp>
      <p:sp>
        <p:nvSpPr>
          <p:cNvPr id="8" name="Text Placeholder 3"/>
          <p:cNvSpPr>
            <a:spLocks noGrp="1"/>
          </p:cNvSpPr>
          <p:nvPr>
            <p:ph type="body" sz="half" idx="2"/>
          </p:nvPr>
        </p:nvSpPr>
        <p:spPr>
          <a:xfrm>
            <a:off x="682109" y="2357438"/>
            <a:ext cx="3193919" cy="3771900"/>
          </a:xfrm>
          <a:prstGeom prst="rect">
            <a:avLst/>
          </a:prstGeom>
          <a:solidFill>
            <a:schemeClr val="bg1"/>
          </a:solidFill>
          <a:effectLst>
            <a:outerShdw blurRad="101600" dist="50800" dir="5400000" algn="ctr" rotWithShape="0">
              <a:srgbClr val="000000">
                <a:alpha val="43137"/>
              </a:srgbClr>
            </a:outerShdw>
          </a:effectLst>
        </p:spPr>
        <p:txBody>
          <a:bodyPr lIns="274320" tIns="91440" rIns="274320">
            <a:noAutofit/>
          </a:bodyPr>
          <a:lstStyle>
            <a:lvl1pPr marL="0" indent="0">
              <a:buNone/>
              <a:defRPr sz="1462" baseline="0">
                <a:solidFill>
                  <a:schemeClr val="tx1"/>
                </a:solidFill>
              </a:defRPr>
            </a:lvl1pPr>
            <a:lvl2pPr marL="371338" indent="0">
              <a:buNone/>
              <a:defRPr sz="1137"/>
            </a:lvl2pPr>
            <a:lvl3pPr marL="742676" indent="0">
              <a:buNone/>
              <a:defRPr sz="975"/>
            </a:lvl3pPr>
            <a:lvl4pPr marL="1114014" indent="0">
              <a:buNone/>
              <a:defRPr sz="812"/>
            </a:lvl4pPr>
            <a:lvl5pPr marL="1485351" indent="0">
              <a:buNone/>
              <a:defRPr sz="812"/>
            </a:lvl5pPr>
            <a:lvl6pPr marL="1856689" indent="0">
              <a:buNone/>
              <a:defRPr sz="812"/>
            </a:lvl6pPr>
            <a:lvl7pPr marL="2228027" indent="0">
              <a:buNone/>
              <a:defRPr sz="812"/>
            </a:lvl7pPr>
            <a:lvl8pPr marL="2599365" indent="0">
              <a:buNone/>
              <a:defRPr sz="812"/>
            </a:lvl8pPr>
            <a:lvl9pPr marL="2970703" indent="0">
              <a:buNone/>
              <a:defRPr sz="812"/>
            </a:lvl9pPr>
          </a:lstStyle>
          <a:p>
            <a:pPr lvl="0"/>
            <a:r>
              <a:rPr lang="en-US" dirty="0"/>
              <a:t>Click to edit Master text styles</a:t>
            </a:r>
          </a:p>
        </p:txBody>
      </p:sp>
    </p:spTree>
    <p:extLst>
      <p:ext uri="{BB962C8B-B14F-4D97-AF65-F5344CB8AC3E}">
        <p14:creationId xmlns:p14="http://schemas.microsoft.com/office/powerpoint/2010/main" val="1433480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Respond - Title and Content_all audience">
    <p:spTree>
      <p:nvGrpSpPr>
        <p:cNvPr id="1" name=""/>
        <p:cNvGrpSpPr/>
        <p:nvPr/>
      </p:nvGrpSpPr>
      <p:grpSpPr>
        <a:xfrm>
          <a:off x="0" y="0"/>
          <a:ext cx="0" cy="0"/>
          <a:chOff x="0" y="0"/>
          <a:chExt cx="0" cy="0"/>
        </a:xfrm>
      </p:grpSpPr>
      <p:sp>
        <p:nvSpPr>
          <p:cNvPr id="4" name="Content Placeholder 2"/>
          <p:cNvSpPr>
            <a:spLocks noGrp="1"/>
          </p:cNvSpPr>
          <p:nvPr>
            <p:ph idx="1"/>
          </p:nvPr>
        </p:nvSpPr>
        <p:spPr>
          <a:xfrm>
            <a:off x="455612" y="1295400"/>
            <a:ext cx="8839201" cy="4800600"/>
          </a:xfrm>
        </p:spPr>
        <p:txBody>
          <a:bodyPr/>
          <a:lstStyle>
            <a:lvl1pPr marL="223838" indent="-223838">
              <a:buFont typeface="Arial" panose="020B0604020202020204" pitchFamily="34" charset="0"/>
              <a:buChar char="•"/>
              <a:defRPr/>
            </a:lvl1pPr>
            <a:lvl2pPr marL="384048" indent="-182880">
              <a:buFont typeface="Arial" panose="020B0604020202020204" pitchFamily="34" charset="0"/>
              <a:buChar char="•"/>
              <a:defRPr/>
            </a:lvl2pPr>
            <a:lvl3pPr marL="566928" indent="-182880">
              <a:buFont typeface="Arial" panose="020B0604020202020204" pitchFamily="34" charset="0"/>
              <a:buChar char="•"/>
              <a:defRPr/>
            </a:lvl3pPr>
            <a:lvl4pPr marL="749808" indent="-182880">
              <a:buFont typeface="Arial" panose="020B0604020202020204" pitchFamily="34" charset="0"/>
              <a:buChar char="•"/>
              <a:defRPr/>
            </a:lvl4pPr>
            <a:lvl5pPr marL="932688" indent="-18288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455612" y="439008"/>
            <a:ext cx="8839201" cy="780195"/>
          </a:xfrm>
          <a:prstGeom prst="rect">
            <a:avLst/>
          </a:prstGeom>
        </p:spPr>
        <p:txBody>
          <a:bodyPr vert="horz" lIns="91440" tIns="45720" rIns="91440" bIns="45720" rtlCol="0" anchor="b">
            <a:noAutofit/>
          </a:bodyPr>
          <a:lstStyle/>
          <a:p>
            <a:r>
              <a:rPr lang="en-US" dirty="0"/>
              <a:t>Click To Edit Master Title Style</a:t>
            </a:r>
          </a:p>
        </p:txBody>
      </p:sp>
    </p:spTree>
    <p:custDataLst>
      <p:tags r:id="rId1"/>
    </p:custDataLst>
    <p:extLst>
      <p:ext uri="{BB962C8B-B14F-4D97-AF65-F5344CB8AC3E}">
        <p14:creationId xmlns:p14="http://schemas.microsoft.com/office/powerpoint/2010/main" val="1751780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6208894"/>
            <a:ext cx="9902825"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75"/>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2476" y="5937956"/>
            <a:ext cx="6694"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2476" y="5937956"/>
            <a:ext cx="6694"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577665" y="1371600"/>
            <a:ext cx="8503226"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4548"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577665" y="3228536"/>
            <a:ext cx="8506527" cy="1752600"/>
          </a:xfrm>
        </p:spPr>
        <p:txBody>
          <a:bodyPr lIns="0" rIns="18288"/>
          <a:lstStyle>
            <a:lvl1pPr marL="0" marR="37134" indent="0" algn="r">
              <a:buNone/>
              <a:defRPr>
                <a:solidFill>
                  <a:schemeClr val="tx1"/>
                </a:solidFill>
              </a:defRPr>
            </a:lvl1pPr>
            <a:lvl2pPr marL="371338" indent="0" algn="ctr">
              <a:buNone/>
            </a:lvl2pPr>
            <a:lvl3pPr marL="742676" indent="0" algn="ctr">
              <a:buNone/>
            </a:lvl3pPr>
            <a:lvl4pPr marL="1114014" indent="0" algn="ctr">
              <a:buNone/>
            </a:lvl4pPr>
            <a:lvl5pPr marL="1485351" indent="0" algn="ctr">
              <a:buNone/>
            </a:lvl5pPr>
            <a:lvl6pPr marL="1856689" indent="0" algn="ctr">
              <a:buNone/>
            </a:lvl6pPr>
            <a:lvl7pPr marL="2228027" indent="0" algn="ctr">
              <a:buNone/>
            </a:lvl7pPr>
            <a:lvl8pPr marL="2599365" indent="0" algn="ctr">
              <a:buNone/>
            </a:lvl8pPr>
            <a:lvl9pPr marL="2970703"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t>1/16/2019</a:t>
            </a:fld>
            <a:endParaRPr lang="en-US"/>
          </a:p>
        </p:txBody>
      </p:sp>
      <p:sp>
        <p:nvSpPr>
          <p:cNvPr id="19" name="Footer Placeholder 18"/>
          <p:cNvSpPr>
            <a:spLocks noGrp="1"/>
          </p:cNvSpPr>
          <p:nvPr>
            <p:ph type="ftr" sz="quarter" idx="11"/>
          </p:nvPr>
        </p:nvSpPr>
        <p:spPr/>
        <p:txBody>
          <a:bodyPr/>
          <a:lstStyle/>
          <a:p>
            <a:r>
              <a:rPr lang="en-US" dirty="0"/>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5675891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t>1/16/2019</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34336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4364" y="1316736"/>
            <a:ext cx="8417401"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4548"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74364" y="2704664"/>
            <a:ext cx="8417401" cy="1509712"/>
          </a:xfrm>
        </p:spPr>
        <p:txBody>
          <a:bodyPr lIns="45720" rIns="45720" anchor="t"/>
          <a:lstStyle>
            <a:lvl1pPr marL="0" indent="0">
              <a:buNone/>
              <a:defRPr sz="1787">
                <a:solidFill>
                  <a:schemeClr val="tx1"/>
                </a:solidFill>
              </a:defRPr>
            </a:lvl1pPr>
            <a:lvl2pPr>
              <a:buNone/>
              <a:defRPr sz="1462">
                <a:solidFill>
                  <a:schemeClr val="tx1">
                    <a:tint val="75000"/>
                  </a:schemeClr>
                </a:solidFill>
              </a:defRPr>
            </a:lvl2pPr>
            <a:lvl3pPr>
              <a:buNone/>
              <a:defRPr sz="1300">
                <a:solidFill>
                  <a:schemeClr val="tx1">
                    <a:tint val="75000"/>
                  </a:schemeClr>
                </a:solidFill>
              </a:defRPr>
            </a:lvl3pPr>
            <a:lvl4pPr>
              <a:buNone/>
              <a:defRPr sz="1137">
                <a:solidFill>
                  <a:schemeClr val="tx1">
                    <a:tint val="75000"/>
                  </a:schemeClr>
                </a:solidFill>
              </a:defRPr>
            </a:lvl4pPr>
            <a:lvl5pPr>
              <a:buNone/>
              <a:defRPr sz="1137">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t>1/16/2019</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90966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5141" y="704088"/>
            <a:ext cx="8912543" cy="1143000"/>
          </a:xfrm>
        </p:spPr>
        <p:txBody>
          <a:bodyPr/>
          <a:lstStyle/>
          <a:p>
            <a:r>
              <a:rPr kumimoji="0" lang="en-US"/>
              <a:t>Click to edit Master title style</a:t>
            </a:r>
          </a:p>
        </p:txBody>
      </p:sp>
      <p:sp>
        <p:nvSpPr>
          <p:cNvPr id="3" name="Content Placeholder 2"/>
          <p:cNvSpPr>
            <a:spLocks noGrp="1"/>
          </p:cNvSpPr>
          <p:nvPr>
            <p:ph sz="half" idx="1"/>
          </p:nvPr>
        </p:nvSpPr>
        <p:spPr>
          <a:xfrm>
            <a:off x="495141" y="1920085"/>
            <a:ext cx="4373748" cy="4434840"/>
          </a:xfrm>
        </p:spPr>
        <p:txBody>
          <a:bodyPr/>
          <a:lstStyle>
            <a:lvl1pPr>
              <a:defRPr sz="2112"/>
            </a:lvl1pPr>
            <a:lvl2pPr>
              <a:defRPr sz="1949"/>
            </a:lvl2pPr>
            <a:lvl3pPr>
              <a:defRPr sz="1624"/>
            </a:lvl3pPr>
            <a:lvl4pPr>
              <a:defRPr sz="1462"/>
            </a:lvl4pPr>
            <a:lvl5pPr>
              <a:defRPr sz="1462"/>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033936" y="1920085"/>
            <a:ext cx="4373748" cy="4434840"/>
          </a:xfrm>
        </p:spPr>
        <p:txBody>
          <a:bodyPr/>
          <a:lstStyle>
            <a:lvl1pPr>
              <a:defRPr sz="2112"/>
            </a:lvl1pPr>
            <a:lvl2pPr>
              <a:defRPr sz="1949"/>
            </a:lvl2pPr>
            <a:lvl3pPr>
              <a:defRPr sz="1624"/>
            </a:lvl3pPr>
            <a:lvl4pPr>
              <a:defRPr sz="1462"/>
            </a:lvl4pPr>
            <a:lvl5pPr>
              <a:defRPr sz="1462"/>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t>1/16/2019</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189058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141" y="704088"/>
            <a:ext cx="8912543"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95142" y="1855248"/>
            <a:ext cx="4375467" cy="659352"/>
          </a:xfrm>
        </p:spPr>
        <p:txBody>
          <a:bodyPr lIns="45720" tIns="0" rIns="45720" bIns="0" anchor="ctr">
            <a:noAutofit/>
          </a:bodyPr>
          <a:lstStyle>
            <a:lvl1pPr marL="0" indent="0">
              <a:buNone/>
              <a:defRPr sz="1949" b="1" cap="none" baseline="0">
                <a:solidFill>
                  <a:schemeClr val="tx1"/>
                </a:solidFill>
                <a:effectLst/>
              </a:defRPr>
            </a:lvl1pPr>
            <a:lvl2pPr>
              <a:buNone/>
              <a:defRPr sz="1624" b="1"/>
            </a:lvl2pPr>
            <a:lvl3pPr>
              <a:buNone/>
              <a:defRPr sz="1462" b="1"/>
            </a:lvl3pPr>
            <a:lvl4pPr>
              <a:buNone/>
              <a:defRPr sz="1300" b="1"/>
            </a:lvl4pPr>
            <a:lvl5pPr>
              <a:buNone/>
              <a:defRPr sz="13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95142" y="2514600"/>
            <a:ext cx="4375467" cy="3845720"/>
          </a:xfrm>
        </p:spPr>
        <p:txBody>
          <a:bodyPr tIns="0"/>
          <a:lstStyle>
            <a:lvl1pPr>
              <a:defRPr sz="1787"/>
            </a:lvl1pPr>
            <a:lvl2pPr>
              <a:defRPr sz="1624"/>
            </a:lvl2pPr>
            <a:lvl3pPr>
              <a:defRPr sz="1462"/>
            </a:lvl3pPr>
            <a:lvl4pPr>
              <a:defRPr sz="1300"/>
            </a:lvl4pPr>
            <a:lvl5pPr>
              <a:defRPr sz="13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5030499" y="1859759"/>
            <a:ext cx="4377186" cy="654843"/>
          </a:xfrm>
        </p:spPr>
        <p:txBody>
          <a:bodyPr lIns="45720" tIns="0" rIns="45720" bIns="0" anchor="ctr"/>
          <a:lstStyle>
            <a:lvl1pPr marL="0" indent="0">
              <a:buNone/>
              <a:defRPr sz="1949" b="1" cap="none" baseline="0">
                <a:solidFill>
                  <a:schemeClr val="tx1"/>
                </a:solidFill>
                <a:effectLst/>
              </a:defRPr>
            </a:lvl1pPr>
            <a:lvl2pPr>
              <a:buNone/>
              <a:defRPr sz="1624" b="1"/>
            </a:lvl2pPr>
            <a:lvl3pPr>
              <a:buNone/>
              <a:defRPr sz="1462" b="1"/>
            </a:lvl3pPr>
            <a:lvl4pPr>
              <a:buNone/>
              <a:defRPr sz="1300" b="1"/>
            </a:lvl4pPr>
            <a:lvl5pPr>
              <a:buNone/>
              <a:defRPr sz="13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5030499" y="2514600"/>
            <a:ext cx="4377186" cy="3845720"/>
          </a:xfrm>
        </p:spPr>
        <p:txBody>
          <a:bodyPr tIns="0"/>
          <a:lstStyle>
            <a:lvl1pPr>
              <a:defRPr sz="1787"/>
            </a:lvl1pPr>
            <a:lvl2pPr>
              <a:defRPr sz="1624"/>
            </a:lvl2pPr>
            <a:lvl3pPr>
              <a:defRPr sz="1462"/>
            </a:lvl3pPr>
            <a:lvl4pPr>
              <a:defRPr sz="1300"/>
            </a:lvl4pPr>
            <a:lvl5pPr>
              <a:defRPr sz="13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t>1/16/2019</a:t>
            </a:fld>
            <a:endParaRPr lang="en-US"/>
          </a:p>
        </p:txBody>
      </p:sp>
      <p:sp>
        <p:nvSpPr>
          <p:cNvPr id="8" name="Footer Placeholder 7"/>
          <p:cNvSpPr>
            <a:spLocks noGrp="1"/>
          </p:cNvSpPr>
          <p:nvPr>
            <p:ph type="ftr" sz="quarter" idx="11"/>
          </p:nvPr>
        </p:nvSpPr>
        <p:spPr/>
        <p:txBody>
          <a:bodyPr/>
          <a:lstStyle/>
          <a:p>
            <a:r>
              <a:rPr lang="en-US" dirty="0"/>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423145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5141" y="704088"/>
            <a:ext cx="8995066"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4061"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t>1/16/2019</a:t>
            </a:fld>
            <a:endParaRPr lang="en-US"/>
          </a:p>
        </p:txBody>
      </p:sp>
      <p:sp>
        <p:nvSpPr>
          <p:cNvPr id="4" name="Footer Placeholder 3"/>
          <p:cNvSpPr>
            <a:spLocks noGrp="1"/>
          </p:cNvSpPr>
          <p:nvPr>
            <p:ph type="ftr" sz="quarter" idx="11"/>
          </p:nvPr>
        </p:nvSpPr>
        <p:spPr/>
        <p:txBody>
          <a:bodyPr/>
          <a:lstStyle/>
          <a:p>
            <a:r>
              <a:rPr lang="en-US" dirty="0"/>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79316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t>1/16/2019</a:t>
            </a:fld>
            <a:endParaRPr lang="en-US"/>
          </a:p>
        </p:txBody>
      </p:sp>
      <p:sp>
        <p:nvSpPr>
          <p:cNvPr id="3" name="Footer Placeholder 2"/>
          <p:cNvSpPr>
            <a:spLocks noGrp="1"/>
          </p:cNvSpPr>
          <p:nvPr>
            <p:ph type="ftr" sz="quarter" idx="11"/>
          </p:nvPr>
        </p:nvSpPr>
        <p:spPr/>
        <p:txBody>
          <a:bodyPr/>
          <a:lstStyle/>
          <a:p>
            <a:r>
              <a:rPr lang="en-US" dirty="0"/>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14121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2712" y="514352"/>
            <a:ext cx="2970848" cy="1162050"/>
          </a:xfrm>
        </p:spPr>
        <p:txBody>
          <a:bodyPr lIns="0" anchor="b">
            <a:noAutofit/>
          </a:bodyPr>
          <a:lstStyle>
            <a:lvl1pPr algn="l" rtl="0">
              <a:spcBef>
                <a:spcPct val="0"/>
              </a:spcBef>
              <a:buNone/>
              <a:defRPr sz="2112"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3871729" y="1676400"/>
            <a:ext cx="5535955" cy="4572000"/>
          </a:xfrm>
        </p:spPr>
        <p:txBody>
          <a:bodyPr tIns="0"/>
          <a:lstStyle>
            <a:lvl1pPr>
              <a:defRPr sz="2274"/>
            </a:lvl1pPr>
            <a:lvl2pPr>
              <a:defRPr sz="2112"/>
            </a:lvl2pPr>
            <a:lvl3pPr>
              <a:defRPr sz="1949"/>
            </a:lvl3pPr>
            <a:lvl4pPr>
              <a:defRPr sz="1624"/>
            </a:lvl4pPr>
            <a:lvl5pPr>
              <a:defRPr sz="1462"/>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742712" y="1676400"/>
            <a:ext cx="2970848" cy="4572000"/>
          </a:xfrm>
        </p:spPr>
        <p:txBody>
          <a:bodyPr lIns="18288" rIns="18288"/>
          <a:lstStyle>
            <a:lvl1pPr marL="0" indent="0" algn="l">
              <a:buNone/>
              <a:defRPr sz="1137"/>
            </a:lvl1pPr>
            <a:lvl2pPr indent="0" algn="l">
              <a:buNone/>
              <a:defRPr sz="975"/>
            </a:lvl2pPr>
            <a:lvl3pPr indent="0" algn="l">
              <a:buNone/>
              <a:defRPr sz="812"/>
            </a:lvl3pPr>
            <a:lvl4pPr indent="0" algn="l">
              <a:buNone/>
              <a:defRPr sz="731"/>
            </a:lvl4pPr>
            <a:lvl5pPr indent="0" algn="l">
              <a:buNone/>
              <a:defRPr sz="731"/>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t>1/16/2019</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03271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st slide">
    <p:spTree>
      <p:nvGrpSpPr>
        <p:cNvPr id="1" name=""/>
        <p:cNvGrpSpPr/>
        <p:nvPr/>
      </p:nvGrpSpPr>
      <p:grpSpPr>
        <a:xfrm>
          <a:off x="0" y="0"/>
          <a:ext cx="0" cy="0"/>
          <a:chOff x="0" y="0"/>
          <a:chExt cx="0" cy="0"/>
        </a:xfrm>
      </p:grpSpPr>
      <p:sp>
        <p:nvSpPr>
          <p:cNvPr id="4" name="TextBox 3"/>
          <p:cNvSpPr txBox="1"/>
          <p:nvPr userDrawn="1"/>
        </p:nvSpPr>
        <p:spPr>
          <a:xfrm>
            <a:off x="227013" y="914403"/>
            <a:ext cx="9296400" cy="276999"/>
          </a:xfrm>
          <a:prstGeom prst="rect">
            <a:avLst/>
          </a:prstGeom>
          <a:solidFill>
            <a:schemeClr val="bg1"/>
          </a:solidFill>
          <a:ln>
            <a:solidFill>
              <a:schemeClr val="bg1"/>
            </a:solidFill>
          </a:ln>
        </p:spPr>
        <p:txBody>
          <a:bodyPr wrap="square" rtlCol="0">
            <a:spAutoFit/>
          </a:bodyPr>
          <a:lstStyle/>
          <a:p>
            <a:endParaRPr lang="en-US" dirty="0"/>
          </a:p>
        </p:txBody>
      </p:sp>
      <p:sp>
        <p:nvSpPr>
          <p:cNvPr id="2" name="Title 1"/>
          <p:cNvSpPr>
            <a:spLocks noGrp="1"/>
          </p:cNvSpPr>
          <p:nvPr>
            <p:ph type="title"/>
          </p:nvPr>
        </p:nvSpPr>
        <p:spPr/>
        <p:txBody>
          <a:bodyPr/>
          <a:lstStyle/>
          <a:p>
            <a:r>
              <a:rPr lang="en-US"/>
              <a:t>Click to edit Master title style</a:t>
            </a:r>
          </a:p>
        </p:txBody>
      </p:sp>
      <p:cxnSp>
        <p:nvCxnSpPr>
          <p:cNvPr id="5" name="Straight Connector 4"/>
          <p:cNvCxnSpPr/>
          <p:nvPr userDrawn="1"/>
        </p:nvCxnSpPr>
        <p:spPr>
          <a:xfrm>
            <a:off x="455612" y="1219200"/>
            <a:ext cx="883920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728833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428467" y="1108077"/>
            <a:ext cx="5694124"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462"/>
          </a:p>
        </p:txBody>
      </p:sp>
      <p:sp>
        <p:nvSpPr>
          <p:cNvPr id="12" name="Right Triangle 11"/>
          <p:cNvSpPr/>
          <p:nvPr/>
        </p:nvSpPr>
        <p:spPr>
          <a:xfrm rot="420000" flipV="1">
            <a:off x="8668366" y="5359769"/>
            <a:ext cx="1683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462"/>
          </a:p>
        </p:txBody>
      </p:sp>
      <p:sp>
        <p:nvSpPr>
          <p:cNvPr id="2" name="Title 1"/>
          <p:cNvSpPr>
            <a:spLocks noGrp="1"/>
          </p:cNvSpPr>
          <p:nvPr>
            <p:ph type="title"/>
          </p:nvPr>
        </p:nvSpPr>
        <p:spPr>
          <a:xfrm>
            <a:off x="660188" y="1176998"/>
            <a:ext cx="2396484" cy="1582621"/>
          </a:xfrm>
        </p:spPr>
        <p:txBody>
          <a:bodyPr vert="horz" lIns="45720" tIns="45720" rIns="45720" bIns="45720" anchor="b"/>
          <a:lstStyle>
            <a:lvl1pPr algn="l">
              <a:buNone/>
              <a:defRPr sz="1624"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3775065" y="1199517"/>
            <a:ext cx="5000927" cy="3931920"/>
          </a:xfrm>
          <a:prstGeom prst="rect">
            <a:avLst/>
          </a:prstGeom>
          <a:solidFill>
            <a:schemeClr val="bg2"/>
          </a:solidFill>
          <a:ln w="3000" cap="rnd">
            <a:solidFill>
              <a:srgbClr val="C0C0C0"/>
            </a:solidFill>
            <a:round/>
          </a:ln>
          <a:effectLst/>
        </p:spPr>
        <p:txBody>
          <a:bodyPr/>
          <a:lstStyle>
            <a:lvl1pPr marL="0" indent="0">
              <a:buNone/>
              <a:defRPr sz="2599"/>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60188" y="2828785"/>
            <a:ext cx="2393183" cy="2179320"/>
          </a:xfrm>
        </p:spPr>
        <p:txBody>
          <a:bodyPr lIns="64008" rIns="45720" bIns="45720" anchor="t"/>
          <a:lstStyle>
            <a:lvl1pPr marL="0" indent="0" algn="l">
              <a:spcBef>
                <a:spcPts val="203"/>
              </a:spcBef>
              <a:buFontTx/>
              <a:buNone/>
              <a:defRPr sz="1056"/>
            </a:lvl1pPr>
            <a:lvl2pPr>
              <a:defRPr sz="975"/>
            </a:lvl2pPr>
            <a:lvl3pPr>
              <a:defRPr sz="812"/>
            </a:lvl3pPr>
            <a:lvl4pPr>
              <a:defRPr sz="731"/>
            </a:lvl4pPr>
            <a:lvl5pPr>
              <a:defRPr sz="731"/>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t>1/16/2019</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a:xfrm>
            <a:off x="8747496" y="6356352"/>
            <a:ext cx="660188" cy="365125"/>
          </a:xfrm>
        </p:spPr>
        <p:txBody>
          <a:bodyPr/>
          <a:lstStyle/>
          <a:p>
            <a:fld id="{401CF334-2D5C-4859-84A6-CA7E6E43FAEB}" type="slidenum">
              <a:rPr lang="en-US" smtClean="0"/>
              <a:t>‹#›</a:t>
            </a:fld>
            <a:endParaRPr lang="en-US"/>
          </a:p>
        </p:txBody>
      </p:sp>
      <p:sp>
        <p:nvSpPr>
          <p:cNvPr id="10" name="Freeform 9"/>
          <p:cNvSpPr>
            <a:spLocks/>
          </p:cNvSpPr>
          <p:nvPr/>
        </p:nvSpPr>
        <p:spPr bwMode="auto">
          <a:xfrm flipV="1">
            <a:off x="-10316" y="5816600"/>
            <a:ext cx="9923456"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74271" tIns="37136" rIns="74271" bIns="37136" anchor="t" compatLnSpc="1"/>
          <a:lstStyle/>
          <a:p>
            <a:pPr marL="0" algn="l" rtl="0" eaLnBrk="1" latinLnBrk="0" hangingPunct="1"/>
            <a:endParaRPr kumimoji="0" lang="en-US" sz="1462">
              <a:solidFill>
                <a:schemeClr val="tx1"/>
              </a:solidFill>
              <a:latin typeface="+mn-lt"/>
              <a:ea typeface="+mn-ea"/>
              <a:cs typeface="+mn-cs"/>
            </a:endParaRPr>
          </a:p>
        </p:txBody>
      </p:sp>
      <p:sp>
        <p:nvSpPr>
          <p:cNvPr id="11" name="Freeform 10"/>
          <p:cNvSpPr>
            <a:spLocks/>
          </p:cNvSpPr>
          <p:nvPr/>
        </p:nvSpPr>
        <p:spPr bwMode="auto">
          <a:xfrm flipV="1">
            <a:off x="4745104" y="6219827"/>
            <a:ext cx="5157721"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74271" tIns="37136" rIns="74271" bIns="37136" anchor="t" compatLnSpc="1"/>
          <a:lstStyle/>
          <a:p>
            <a:pPr marL="0" algn="l" rtl="0" eaLnBrk="1" latinLnBrk="0" hangingPunct="1"/>
            <a:endParaRPr kumimoji="0" lang="en-US" sz="1462">
              <a:solidFill>
                <a:schemeClr val="tx1"/>
              </a:solidFill>
              <a:latin typeface="+mn-lt"/>
              <a:ea typeface="+mn-ea"/>
              <a:cs typeface="+mn-cs"/>
            </a:endParaRPr>
          </a:p>
        </p:txBody>
      </p:sp>
    </p:spTree>
    <p:extLst>
      <p:ext uri="{BB962C8B-B14F-4D97-AF65-F5344CB8AC3E}">
        <p14:creationId xmlns:p14="http://schemas.microsoft.com/office/powerpoint/2010/main" val="3985311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t>1/16/2019</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992891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79548" y="914402"/>
            <a:ext cx="2228136"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95141" y="914402"/>
            <a:ext cx="651936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t>1/16/2019</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31296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Welcome and Overview - Title and Content all audience">
    <p:spTree>
      <p:nvGrpSpPr>
        <p:cNvPr id="1" name=""/>
        <p:cNvGrpSpPr/>
        <p:nvPr/>
      </p:nvGrpSpPr>
      <p:grpSpPr>
        <a:xfrm>
          <a:off x="0" y="0"/>
          <a:ext cx="0" cy="0"/>
          <a:chOff x="0" y="0"/>
          <a:chExt cx="0" cy="0"/>
        </a:xfrm>
      </p:grpSpPr>
      <p:sp>
        <p:nvSpPr>
          <p:cNvPr id="2" name="Title 1"/>
          <p:cNvSpPr>
            <a:spLocks noGrp="1"/>
          </p:cNvSpPr>
          <p:nvPr>
            <p:ph type="title"/>
          </p:nvPr>
        </p:nvSpPr>
        <p:spPr>
          <a:xfrm>
            <a:off x="455613" y="439011"/>
            <a:ext cx="8839201" cy="780195"/>
          </a:xfrm>
        </p:spPr>
        <p:txBody>
          <a:bodyPr/>
          <a:lstStyle/>
          <a:p>
            <a:r>
              <a:rPr lang="en-US" dirty="0"/>
              <a:t>Click to edit Master title style</a:t>
            </a:r>
          </a:p>
        </p:txBody>
      </p:sp>
      <p:sp>
        <p:nvSpPr>
          <p:cNvPr id="4" name="Content Placeholder 2"/>
          <p:cNvSpPr>
            <a:spLocks noGrp="1"/>
          </p:cNvSpPr>
          <p:nvPr>
            <p:ph idx="1"/>
          </p:nvPr>
        </p:nvSpPr>
        <p:spPr>
          <a:xfrm>
            <a:off x="455613" y="1295400"/>
            <a:ext cx="8839201" cy="4800600"/>
          </a:xfrm>
          <a:prstGeom prst="rect">
            <a:avLst/>
          </a:prstGeom>
        </p:spPr>
        <p:txBody>
          <a:bodyPr/>
          <a:lstStyle>
            <a:lvl1pPr marL="136351" indent="-136351">
              <a:buFont typeface="Arial" panose="020B0604020202020204" pitchFamily="34" charset="0"/>
              <a:buChar char="•"/>
              <a:defRPr/>
            </a:lvl1pPr>
            <a:lvl2pPr marL="233943" indent="-111401">
              <a:buFont typeface="Arial" panose="020B0604020202020204" pitchFamily="34" charset="0"/>
              <a:buChar char="•"/>
              <a:defRPr/>
            </a:lvl2pPr>
            <a:lvl3pPr marL="345344" indent="-111401">
              <a:buFont typeface="Arial" panose="020B0604020202020204" pitchFamily="34" charset="0"/>
              <a:buChar char="•"/>
              <a:defRPr/>
            </a:lvl3pPr>
            <a:lvl4pPr marL="456746" indent="-111401">
              <a:buFont typeface="Arial" panose="020B0604020202020204" pitchFamily="34" charset="0"/>
              <a:buChar char="•"/>
              <a:defRPr/>
            </a:lvl4pPr>
            <a:lvl5pPr marL="568147" indent="-111401">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4009371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Stop - Title and Content_all audience">
    <p:spTree>
      <p:nvGrpSpPr>
        <p:cNvPr id="1" name=""/>
        <p:cNvGrpSpPr/>
        <p:nvPr/>
      </p:nvGrpSpPr>
      <p:grpSpPr>
        <a:xfrm>
          <a:off x="0" y="0"/>
          <a:ext cx="0" cy="0"/>
          <a:chOff x="0" y="0"/>
          <a:chExt cx="0" cy="0"/>
        </a:xfrm>
      </p:grpSpPr>
      <p:sp>
        <p:nvSpPr>
          <p:cNvPr id="2" name="Title 1"/>
          <p:cNvSpPr>
            <a:spLocks noGrp="1"/>
          </p:cNvSpPr>
          <p:nvPr>
            <p:ph type="title"/>
          </p:nvPr>
        </p:nvSpPr>
        <p:spPr>
          <a:xfrm>
            <a:off x="455612" y="439011"/>
            <a:ext cx="8839201" cy="780195"/>
          </a:xfrm>
          <a:prstGeom prst="rect">
            <a:avLst/>
          </a:prstGeom>
        </p:spPr>
        <p:txBody>
          <a:bodyPr/>
          <a:lstStyle/>
          <a:p>
            <a:r>
              <a:rPr lang="en-US" dirty="0"/>
              <a:t>Click to edit Master title style</a:t>
            </a:r>
          </a:p>
        </p:txBody>
      </p:sp>
      <p:sp>
        <p:nvSpPr>
          <p:cNvPr id="3" name="Slide Number Placeholder 2"/>
          <p:cNvSpPr>
            <a:spLocks noGrp="1"/>
          </p:cNvSpPr>
          <p:nvPr>
            <p:ph type="sldNum" sz="quarter" idx="10"/>
          </p:nvPr>
        </p:nvSpPr>
        <p:spPr>
          <a:xfrm>
            <a:off x="7516819" y="6536941"/>
            <a:ext cx="2227262" cy="365125"/>
          </a:xfrm>
          <a:prstGeom prst="rect">
            <a:avLst/>
          </a:prstGeom>
        </p:spPr>
        <p:txBody>
          <a:bodyPr/>
          <a:lstStyle/>
          <a:p>
            <a:fld id="{42DEB251-7B98-40A8-AA37-D3F4ED2E9936}" type="slidenum">
              <a:rPr lang="en-US" smtClean="0"/>
              <a:t>‹#›</a:t>
            </a:fld>
            <a:endParaRPr lang="en-US" dirty="0"/>
          </a:p>
        </p:txBody>
      </p:sp>
      <p:sp>
        <p:nvSpPr>
          <p:cNvPr id="4" name="Content Placeholder 2"/>
          <p:cNvSpPr>
            <a:spLocks noGrp="1"/>
          </p:cNvSpPr>
          <p:nvPr>
            <p:ph idx="1"/>
          </p:nvPr>
        </p:nvSpPr>
        <p:spPr>
          <a:xfrm>
            <a:off x="455612" y="1295400"/>
            <a:ext cx="8839201" cy="4800600"/>
          </a:xfrm>
        </p:spPr>
        <p:txBody>
          <a:bodyPr/>
          <a:lstStyle>
            <a:lvl1pPr marL="167875" indent="-167875">
              <a:buFont typeface="Wingdings" panose="05000000000000000000" pitchFamily="2" charset="2"/>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p:cNvSpPr txBox="1"/>
          <p:nvPr userDrawn="1"/>
        </p:nvSpPr>
        <p:spPr>
          <a:xfrm>
            <a:off x="3960812" y="6581015"/>
            <a:ext cx="1828800" cy="300082"/>
          </a:xfrm>
          <a:prstGeom prst="rect">
            <a:avLst/>
          </a:prstGeom>
          <a:noFill/>
        </p:spPr>
        <p:txBody>
          <a:bodyPr wrap="square" rtlCol="0">
            <a:spAutoFit/>
          </a:bodyPr>
          <a:lstStyle/>
          <a:p>
            <a:pPr algn="ctr"/>
            <a:r>
              <a:rPr lang="en-US" sz="1350" dirty="0">
                <a:latin typeface="Calirbrius"/>
              </a:rPr>
              <a:t>All Audiences</a:t>
            </a:r>
          </a:p>
        </p:txBody>
      </p:sp>
    </p:spTree>
    <p:extLst>
      <p:ext uri="{BB962C8B-B14F-4D97-AF65-F5344CB8AC3E}">
        <p14:creationId xmlns:p14="http://schemas.microsoft.com/office/powerpoint/2010/main" val="638189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Welcome and Overview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2"/>
          <p:cNvSpPr>
            <a:spLocks noGrp="1"/>
          </p:cNvSpPr>
          <p:nvPr>
            <p:ph idx="1"/>
          </p:nvPr>
        </p:nvSpPr>
        <p:spPr>
          <a:xfrm>
            <a:off x="455613" y="1295400"/>
            <a:ext cx="8839201" cy="4800600"/>
          </a:xfrm>
        </p:spPr>
        <p:txBody>
          <a:bodyPr/>
          <a:lstStyle>
            <a:lvl1pPr marL="181801" indent="-181801">
              <a:buFont typeface="Arial" panose="020B0604020202020204" pitchFamily="34" charset="0"/>
              <a:buChar char="•"/>
              <a:defRPr/>
            </a:lvl1pPr>
            <a:lvl2pPr marL="311924" indent="-148535">
              <a:buFont typeface="Arial" panose="020B0604020202020204" pitchFamily="34" charset="0"/>
              <a:buChar char="•"/>
              <a:defRPr/>
            </a:lvl2pPr>
            <a:lvl3pPr marL="460459" indent="-148535">
              <a:buFont typeface="Arial" panose="020B0604020202020204" pitchFamily="34" charset="0"/>
              <a:buChar char="•"/>
              <a:defRPr/>
            </a:lvl3pPr>
            <a:lvl4pPr marL="608994" indent="-148535">
              <a:buFont typeface="Arial" panose="020B0604020202020204" pitchFamily="34" charset="0"/>
              <a:buChar char="•"/>
              <a:defRPr/>
            </a:lvl4pPr>
            <a:lvl5pPr marL="757529" indent="-148535">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p:cNvCxnSpPr/>
          <p:nvPr userDrawn="1"/>
        </p:nvCxnSpPr>
        <p:spPr>
          <a:xfrm>
            <a:off x="455613" y="1219200"/>
            <a:ext cx="883920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656611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Questi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013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02881" y="1097091"/>
            <a:ext cx="4368589" cy="666750"/>
          </a:xfrm>
          <a:prstGeom prst="rect">
            <a:avLst/>
          </a:prstGeom>
          <a:solidFill>
            <a:srgbClr val="336A90"/>
          </a:solidFill>
          <a:effectLst>
            <a:outerShdw blurRad="101600" dist="50800" dir="5400000" algn="ctr" rotWithShape="0">
              <a:srgbClr val="000000">
                <a:alpha val="43137"/>
              </a:srgbClr>
            </a:outerShdw>
          </a:effectLst>
        </p:spPr>
        <p:txBody>
          <a:bodyPr numCol="1" anchor="b">
            <a:noAutofit/>
          </a:bodyPr>
          <a:lstStyle>
            <a:lvl1pPr marL="167879" indent="0" algn="l">
              <a:buNone/>
              <a:tabLst/>
              <a:defRPr sz="1238" b="0" i="0" baseline="0">
                <a:solidFill>
                  <a:schemeClr val="bg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Master Text Styles</a:t>
            </a:r>
          </a:p>
        </p:txBody>
      </p:sp>
      <p:sp>
        <p:nvSpPr>
          <p:cNvPr id="4" name="Content Placeholder 3"/>
          <p:cNvSpPr>
            <a:spLocks noGrp="1"/>
          </p:cNvSpPr>
          <p:nvPr>
            <p:ph sz="half" idx="2"/>
          </p:nvPr>
        </p:nvSpPr>
        <p:spPr>
          <a:xfrm>
            <a:off x="502878" y="1763841"/>
            <a:ext cx="4368591" cy="4425822"/>
          </a:xfrm>
          <a:prstGeom prst="rect">
            <a:avLst/>
          </a:prstGeom>
          <a:solidFill>
            <a:schemeClr val="bg1"/>
          </a:solidFill>
          <a:effectLst>
            <a:outerShdw blurRad="101600" dist="50800" dir="5400000" algn="ctr" rotWithShape="0">
              <a:srgbClr val="000000">
                <a:alpha val="43137"/>
              </a:srgbClr>
            </a:outerShdw>
          </a:effectLst>
        </p:spPr>
        <p:txBody>
          <a:bodyPr tIns="91440" numCol="1">
            <a:noAutofit/>
          </a:bodyPr>
          <a:lstStyle>
            <a:lvl1pPr marL="392906" indent="-192881">
              <a:tabLst/>
              <a:defRPr sz="1013" baseline="0"/>
            </a:lvl1pPr>
            <a:lvl2pPr marL="617935" indent="-200918">
              <a:tabLst/>
              <a:defRPr sz="1013" baseline="0"/>
            </a:lvl2pPr>
            <a:lvl3pPr marL="809923" indent="-151805">
              <a:tabLst/>
              <a:defRPr sz="1013" baseline="0"/>
            </a:lvl3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hasCustomPrompt="1"/>
          </p:nvPr>
        </p:nvSpPr>
        <p:spPr>
          <a:xfrm>
            <a:off x="5013305" y="1097091"/>
            <a:ext cx="4409852" cy="666750"/>
          </a:xfrm>
          <a:prstGeom prst="rect">
            <a:avLst/>
          </a:prstGeom>
          <a:solidFill>
            <a:srgbClr val="336A90"/>
          </a:solidFill>
          <a:effectLst>
            <a:outerShdw blurRad="101600" dist="50800" dir="5400000" algn="ctr" rotWithShape="0">
              <a:srgbClr val="000000">
                <a:alpha val="43137"/>
              </a:srgbClr>
            </a:outerShdw>
          </a:effectLst>
        </p:spPr>
        <p:txBody>
          <a:bodyPr numCol="1" anchor="b">
            <a:noAutofit/>
          </a:bodyPr>
          <a:lstStyle>
            <a:lvl1pPr marL="167879" indent="0" algn="l">
              <a:buNone/>
              <a:tabLst/>
              <a:defRPr sz="1238" b="0" i="0" baseline="0">
                <a:solidFill>
                  <a:schemeClr val="bg1"/>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Master Text Styles</a:t>
            </a:r>
          </a:p>
        </p:txBody>
      </p:sp>
      <p:sp>
        <p:nvSpPr>
          <p:cNvPr id="9" name="Slide Number Placeholder 8"/>
          <p:cNvSpPr>
            <a:spLocks noGrp="1"/>
          </p:cNvSpPr>
          <p:nvPr>
            <p:ph type="sldNum" sz="quarter" idx="12"/>
          </p:nvPr>
        </p:nvSpPr>
        <p:spPr/>
        <p:txBody>
          <a:bodyPr numCol="1"/>
          <a:lstStyle/>
          <a:p>
            <a:fld id="{AC424982-4A79-4E22-BA91-A61F5CD96823}" type="slidenum">
              <a:rPr lang="en-US" smtClean="0"/>
              <a:t>‹#›</a:t>
            </a:fld>
            <a:endParaRPr lang="en-US" dirty="0"/>
          </a:p>
        </p:txBody>
      </p:sp>
      <p:sp>
        <p:nvSpPr>
          <p:cNvPr id="7" name="Title 6"/>
          <p:cNvSpPr>
            <a:spLocks noGrp="1"/>
          </p:cNvSpPr>
          <p:nvPr>
            <p:ph type="title"/>
          </p:nvPr>
        </p:nvSpPr>
        <p:spPr/>
        <p:txBody>
          <a:bodyPr numCol="1"/>
          <a:lstStyle/>
          <a:p>
            <a:r>
              <a:rPr lang="en-US"/>
              <a:t>Click to edit Master title style</a:t>
            </a:r>
          </a:p>
        </p:txBody>
      </p:sp>
      <p:sp>
        <p:nvSpPr>
          <p:cNvPr id="10" name="Content Placeholder 3"/>
          <p:cNvSpPr>
            <a:spLocks noGrp="1"/>
          </p:cNvSpPr>
          <p:nvPr>
            <p:ph sz="half" idx="13"/>
          </p:nvPr>
        </p:nvSpPr>
        <p:spPr>
          <a:xfrm>
            <a:off x="5013305" y="1763841"/>
            <a:ext cx="4409853" cy="4425822"/>
          </a:xfrm>
          <a:prstGeom prst="rect">
            <a:avLst/>
          </a:prstGeom>
          <a:solidFill>
            <a:schemeClr val="bg1"/>
          </a:solidFill>
          <a:effectLst>
            <a:outerShdw blurRad="101600" dist="50800" dir="5400000" algn="ctr" rotWithShape="0">
              <a:srgbClr val="000000">
                <a:alpha val="43137"/>
              </a:srgbClr>
            </a:outerShdw>
          </a:effectLst>
        </p:spPr>
        <p:txBody>
          <a:bodyPr tIns="91440" numCol="1">
            <a:noAutofit/>
          </a:bodyPr>
          <a:lstStyle>
            <a:lvl1pPr marL="392906" indent="-192881">
              <a:tabLst/>
              <a:defRPr sz="1013" baseline="0"/>
            </a:lvl1pPr>
            <a:lvl2pPr marL="617935" indent="-200918">
              <a:tabLst/>
              <a:defRPr sz="1013" baseline="0"/>
            </a:lvl2pPr>
            <a:lvl3pPr marL="809923" indent="-151805">
              <a:tabLst/>
              <a:defRPr sz="1013" baseline="0"/>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36234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Welcome and Overview - Title and Content all audience">
    <p:spTree>
      <p:nvGrpSpPr>
        <p:cNvPr id="1" name=""/>
        <p:cNvGrpSpPr/>
        <p:nvPr/>
      </p:nvGrpSpPr>
      <p:grpSpPr>
        <a:xfrm>
          <a:off x="0" y="0"/>
          <a:ext cx="0" cy="0"/>
          <a:chOff x="0" y="0"/>
          <a:chExt cx="0" cy="0"/>
        </a:xfrm>
      </p:grpSpPr>
      <p:sp>
        <p:nvSpPr>
          <p:cNvPr id="2" name="Title 1"/>
          <p:cNvSpPr>
            <a:spLocks noGrp="1"/>
          </p:cNvSpPr>
          <p:nvPr>
            <p:ph type="title"/>
          </p:nvPr>
        </p:nvSpPr>
        <p:spPr>
          <a:xfrm>
            <a:off x="455612" y="439008"/>
            <a:ext cx="8839201" cy="780195"/>
          </a:xfrm>
        </p:spPr>
        <p:txBody>
          <a:bodyPr/>
          <a:lstStyle/>
          <a:p>
            <a:r>
              <a:rPr lang="en-US" dirty="0"/>
              <a:t>Click to edit Master title style</a:t>
            </a:r>
          </a:p>
        </p:txBody>
      </p:sp>
      <p:sp>
        <p:nvSpPr>
          <p:cNvPr id="4" name="Content Placeholder 2"/>
          <p:cNvSpPr>
            <a:spLocks noGrp="1"/>
          </p:cNvSpPr>
          <p:nvPr>
            <p:ph idx="1"/>
          </p:nvPr>
        </p:nvSpPr>
        <p:spPr>
          <a:xfrm>
            <a:off x="455612" y="1295400"/>
            <a:ext cx="8839201" cy="4800600"/>
          </a:xfrm>
        </p:spPr>
        <p:txBody>
          <a:bodyPr/>
          <a:lstStyle>
            <a:lvl1pPr marL="223838" indent="-223838">
              <a:buFont typeface="Arial" panose="020B0604020202020204" pitchFamily="34" charset="0"/>
              <a:buChar char="•"/>
              <a:defRPr/>
            </a:lvl1pPr>
            <a:lvl2pPr marL="384048" indent="-182880">
              <a:buFont typeface="Arial" panose="020B0604020202020204" pitchFamily="34" charset="0"/>
              <a:buChar char="•"/>
              <a:defRPr/>
            </a:lvl2pPr>
            <a:lvl3pPr marL="566928" indent="-182880">
              <a:buFont typeface="Arial" panose="020B0604020202020204" pitchFamily="34" charset="0"/>
              <a:buChar char="•"/>
              <a:defRPr/>
            </a:lvl3pPr>
            <a:lvl4pPr marL="749808" indent="-182880">
              <a:buFont typeface="Arial" panose="020B0604020202020204" pitchFamily="34" charset="0"/>
              <a:buChar char="•"/>
              <a:defRPr/>
            </a:lvl4pPr>
            <a:lvl5pPr marL="932688" indent="-18288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p:cNvCxnSpPr/>
          <p:nvPr userDrawn="1"/>
        </p:nvCxnSpPr>
        <p:spPr>
          <a:xfrm>
            <a:off x="455612" y="1219200"/>
            <a:ext cx="883920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7218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1254" y="758952"/>
            <a:ext cx="8169831" cy="3566160"/>
          </a:xfrm>
        </p:spPr>
        <p:txBody>
          <a:bodyPr anchor="b" anchorCtr="0">
            <a:normAutofit/>
          </a:bodyPr>
          <a:lstStyle>
            <a:lvl1pPr>
              <a:lnSpc>
                <a:spcPct val="85000"/>
              </a:lnSpc>
              <a:defRPr sz="5400" b="0">
                <a:solidFill>
                  <a:schemeClr val="tx1">
                    <a:lumMod val="85000"/>
                    <a:lumOff val="1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891254" y="4453128"/>
            <a:ext cx="8169831" cy="1143000"/>
          </a:xfrm>
        </p:spPr>
        <p:txBody>
          <a:bodyPr lIns="91440" rIns="91440" anchor="t" anchorCtr="0">
            <a:normAutofit/>
          </a:bodyPr>
          <a:lstStyle>
            <a:lvl1pPr marL="0" indent="0">
              <a:buNone/>
              <a:defRPr sz="2400" b="0" cap="all" spc="200" baseline="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cxnSp>
        <p:nvCxnSpPr>
          <p:cNvPr id="9" name="Straight Connector 8"/>
          <p:cNvCxnSpPr/>
          <p:nvPr/>
        </p:nvCxnSpPr>
        <p:spPr>
          <a:xfrm>
            <a:off x="980908" y="4343400"/>
            <a:ext cx="802128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51212" y="228600"/>
            <a:ext cx="2971800" cy="1143000"/>
          </a:xfrm>
          <a:prstGeom prst="rect">
            <a:avLst/>
          </a:prstGeom>
        </p:spPr>
      </p:pic>
    </p:spTree>
    <p:custDataLst>
      <p:tags r:id="rId1"/>
    </p:custDataLst>
    <p:extLst>
      <p:ext uri="{BB962C8B-B14F-4D97-AF65-F5344CB8AC3E}">
        <p14:creationId xmlns:p14="http://schemas.microsoft.com/office/powerpoint/2010/main" val="130936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455618" y="439005"/>
            <a:ext cx="8915401" cy="703995"/>
          </a:xfrm>
        </p:spPr>
        <p:txBody>
          <a:bodyPr/>
          <a:lstStyle/>
          <a:p>
            <a:r>
              <a:rPr lang="en-US" dirty="0"/>
              <a:t>Click to edit Master title style</a:t>
            </a:r>
          </a:p>
        </p:txBody>
      </p:sp>
      <p:sp>
        <p:nvSpPr>
          <p:cNvPr id="3" name="Text Placeholder 2"/>
          <p:cNvSpPr>
            <a:spLocks noGrp="1"/>
          </p:cNvSpPr>
          <p:nvPr>
            <p:ph type="body" idx="1"/>
          </p:nvPr>
        </p:nvSpPr>
        <p:spPr>
          <a:xfrm>
            <a:off x="455614" y="1213151"/>
            <a:ext cx="426720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5614" y="2193027"/>
            <a:ext cx="4267200" cy="3286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103812" y="1208919"/>
            <a:ext cx="426720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103812" y="2163520"/>
            <a:ext cx="4267200" cy="3286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455612" y="1219200"/>
            <a:ext cx="883920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464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455612" y="439005"/>
            <a:ext cx="8839201" cy="703995"/>
          </a:xfrm>
        </p:spPr>
        <p:txBody>
          <a:bodyPr/>
          <a:lstStyle/>
          <a:p>
            <a:r>
              <a:rPr lang="en-US" dirty="0"/>
              <a:t>Click to edit Master title style</a:t>
            </a:r>
          </a:p>
        </p:txBody>
      </p:sp>
      <p:sp>
        <p:nvSpPr>
          <p:cNvPr id="3" name="Content Placeholder 2"/>
          <p:cNvSpPr>
            <a:spLocks noGrp="1"/>
          </p:cNvSpPr>
          <p:nvPr>
            <p:ph sz="half" idx="1"/>
          </p:nvPr>
        </p:nvSpPr>
        <p:spPr>
          <a:xfrm>
            <a:off x="531812" y="1219200"/>
            <a:ext cx="419100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3348" y="1219200"/>
            <a:ext cx="4201209"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260193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Stop - Title and Content_all audience">
    <p:spTree>
      <p:nvGrpSpPr>
        <p:cNvPr id="1" name=""/>
        <p:cNvGrpSpPr/>
        <p:nvPr/>
      </p:nvGrpSpPr>
      <p:grpSpPr>
        <a:xfrm>
          <a:off x="0" y="0"/>
          <a:ext cx="0" cy="0"/>
          <a:chOff x="0" y="0"/>
          <a:chExt cx="0" cy="0"/>
        </a:xfrm>
      </p:grpSpPr>
      <p:sp>
        <p:nvSpPr>
          <p:cNvPr id="2" name="Title 1"/>
          <p:cNvSpPr>
            <a:spLocks noGrp="1"/>
          </p:cNvSpPr>
          <p:nvPr>
            <p:ph type="title"/>
          </p:nvPr>
        </p:nvSpPr>
        <p:spPr>
          <a:xfrm>
            <a:off x="455612" y="439008"/>
            <a:ext cx="8839201" cy="780195"/>
          </a:xfrm>
          <a:prstGeom prst="rect">
            <a:avLst/>
          </a:prstGeom>
        </p:spPr>
        <p:txBody>
          <a:bodyPr/>
          <a:lstStyle/>
          <a:p>
            <a:r>
              <a:rPr lang="en-US" dirty="0"/>
              <a:t>Click to edit Master title style</a:t>
            </a:r>
          </a:p>
        </p:txBody>
      </p:sp>
      <p:sp>
        <p:nvSpPr>
          <p:cNvPr id="3" name="Slide Number Placeholder 2"/>
          <p:cNvSpPr>
            <a:spLocks noGrp="1"/>
          </p:cNvSpPr>
          <p:nvPr>
            <p:ph type="sldNum" sz="quarter" idx="10"/>
          </p:nvPr>
        </p:nvSpPr>
        <p:spPr>
          <a:xfrm>
            <a:off x="7516818" y="6536938"/>
            <a:ext cx="2227263" cy="365125"/>
          </a:xfrm>
          <a:prstGeom prst="rect">
            <a:avLst/>
          </a:prstGeom>
        </p:spPr>
        <p:txBody>
          <a:bodyPr/>
          <a:lstStyle/>
          <a:p>
            <a:fld id="{42DEB251-7B98-40A8-AA37-D3F4ED2E9936}" type="slidenum">
              <a:rPr lang="en-US" smtClean="0"/>
              <a:t>‹#›</a:t>
            </a:fld>
            <a:endParaRPr lang="en-US" dirty="0"/>
          </a:p>
        </p:txBody>
      </p:sp>
      <p:sp>
        <p:nvSpPr>
          <p:cNvPr id="4" name="Content Placeholder 2"/>
          <p:cNvSpPr>
            <a:spLocks noGrp="1"/>
          </p:cNvSpPr>
          <p:nvPr>
            <p:ph idx="1"/>
          </p:nvPr>
        </p:nvSpPr>
        <p:spPr>
          <a:xfrm>
            <a:off x="455612" y="1295400"/>
            <a:ext cx="8839201" cy="4800600"/>
          </a:xfrm>
        </p:spPr>
        <p:txBody>
          <a:bodyPr/>
          <a:lstStyle>
            <a:lvl1pPr marL="223838" indent="-223838">
              <a:buFont typeface="Wingdings" panose="05000000000000000000" pitchFamily="2" charset="2"/>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p:cNvSpPr txBox="1"/>
          <p:nvPr userDrawn="1"/>
        </p:nvSpPr>
        <p:spPr>
          <a:xfrm>
            <a:off x="3960813" y="6581013"/>
            <a:ext cx="1828800" cy="276999"/>
          </a:xfrm>
          <a:prstGeom prst="rect">
            <a:avLst/>
          </a:prstGeom>
          <a:noFill/>
        </p:spPr>
        <p:txBody>
          <a:bodyPr wrap="square" rtlCol="0">
            <a:spAutoFit/>
          </a:bodyPr>
          <a:lstStyle/>
          <a:p>
            <a:pPr algn="ctr"/>
            <a:r>
              <a:rPr lang="en-US" dirty="0">
                <a:latin typeface="Calirbrius"/>
              </a:rPr>
              <a:t>All Audiences</a:t>
            </a:r>
          </a:p>
        </p:txBody>
      </p:sp>
    </p:spTree>
    <p:extLst>
      <p:ext uri="{BB962C8B-B14F-4D97-AF65-F5344CB8AC3E}">
        <p14:creationId xmlns:p14="http://schemas.microsoft.com/office/powerpoint/2010/main" val="3985630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p:cNvCxnSpPr/>
          <p:nvPr userDrawn="1"/>
        </p:nvCxnSpPr>
        <p:spPr>
          <a:xfrm>
            <a:off x="455612" y="1219200"/>
            <a:ext cx="883920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22923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621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612" y="439008"/>
            <a:ext cx="8839201" cy="780195"/>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455612" y="1295400"/>
            <a:ext cx="8839201" cy="480060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455612" y="1219200"/>
            <a:ext cx="883920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Footer Placeholder 4"/>
          <p:cNvSpPr txBox="1">
            <a:spLocks/>
          </p:cNvSpPr>
          <p:nvPr userDrawn="1"/>
        </p:nvSpPr>
        <p:spPr>
          <a:xfrm>
            <a:off x="4037012" y="-67469"/>
            <a:ext cx="30861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i="1" kern="1200">
                <a:solidFill>
                  <a:schemeClr val="tx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0" i="0" dirty="0">
                <a:solidFill>
                  <a:schemeClr val="bg1"/>
                </a:solidFill>
                <a:latin typeface="Calibrius"/>
              </a:rPr>
              <a:t>Human Trafficking Training</a:t>
            </a:r>
          </a:p>
        </p:txBody>
      </p:sp>
      <p:sp>
        <p:nvSpPr>
          <p:cNvPr id="12" name="Rectangle 11"/>
          <p:cNvSpPr/>
          <p:nvPr userDrawn="1"/>
        </p:nvSpPr>
        <p:spPr>
          <a:xfrm>
            <a:off x="-16476" y="6101"/>
            <a:ext cx="9919301" cy="376962"/>
          </a:xfrm>
          <a:prstGeom prst="rect">
            <a:avLst/>
          </a:prstGeom>
          <a:solidFill>
            <a:srgbClr val="336A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p:cNvSpPr txBox="1"/>
          <p:nvPr userDrawn="1"/>
        </p:nvSpPr>
        <p:spPr>
          <a:xfrm>
            <a:off x="2817812" y="76603"/>
            <a:ext cx="4114800" cy="276999"/>
          </a:xfrm>
          <a:prstGeom prst="rect">
            <a:avLst/>
          </a:prstGeom>
          <a:noFill/>
        </p:spPr>
        <p:txBody>
          <a:bodyPr wrap="square" rtlCol="0">
            <a:spAutoFit/>
          </a:bodyPr>
          <a:lstStyle/>
          <a:p>
            <a:r>
              <a:rPr lang="en-US" dirty="0">
                <a:solidFill>
                  <a:schemeClr val="bg1"/>
                </a:solidFill>
              </a:rPr>
              <a:t>SOAR</a:t>
            </a:r>
            <a:r>
              <a:rPr lang="en-US" baseline="0" dirty="0">
                <a:solidFill>
                  <a:schemeClr val="bg1"/>
                </a:solidFill>
              </a:rPr>
              <a:t> for Native Communities - PILOT</a:t>
            </a:r>
            <a:endParaRPr lang="en-US" dirty="0">
              <a:solidFill>
                <a:schemeClr val="bg1"/>
              </a:solidFill>
            </a:endParaRPr>
          </a:p>
        </p:txBody>
      </p:sp>
      <p:sp>
        <p:nvSpPr>
          <p:cNvPr id="5" name="TextBox 4"/>
          <p:cNvSpPr txBox="1"/>
          <p:nvPr userDrawn="1"/>
        </p:nvSpPr>
        <p:spPr>
          <a:xfrm>
            <a:off x="75823" y="64844"/>
            <a:ext cx="914400" cy="297656"/>
          </a:xfrm>
          <a:prstGeom prst="rect">
            <a:avLst/>
          </a:prstGeom>
          <a:noFill/>
        </p:spPr>
        <p:txBody>
          <a:bodyPr wrap="square" rtlCol="0">
            <a:spAutoFit/>
          </a:bodyPr>
          <a:lstStyle/>
          <a:p>
            <a:endParaRPr lang="en-US" dirty="0"/>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6439" y="44282"/>
            <a:ext cx="733168" cy="253374"/>
          </a:xfrm>
          <a:prstGeom prst="rect">
            <a:avLst/>
          </a:prstGeom>
        </p:spPr>
      </p:pic>
      <p:sp>
        <p:nvSpPr>
          <p:cNvPr id="9" name="Oval 8"/>
          <p:cNvSpPr/>
          <p:nvPr userDrawn="1"/>
        </p:nvSpPr>
        <p:spPr>
          <a:xfrm>
            <a:off x="9485093" y="148714"/>
            <a:ext cx="206698" cy="16581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a:t>
            </a:r>
            <a:r>
              <a:rPr lang="en-US" sz="1600" dirty="0">
                <a:solidFill>
                  <a:schemeClr val="bg1"/>
                </a:solidFill>
              </a:rPr>
              <a:t> </a:t>
            </a:r>
          </a:p>
        </p:txBody>
      </p:sp>
      <p:sp>
        <p:nvSpPr>
          <p:cNvPr id="14" name="Action Button: Home 13">
            <a:hlinkClick r:id="" action="ppaction://noaction" highlightClick="1"/>
          </p:cNvPr>
          <p:cNvSpPr/>
          <p:nvPr userDrawn="1"/>
        </p:nvSpPr>
        <p:spPr>
          <a:xfrm>
            <a:off x="8950482" y="-89304"/>
            <a:ext cx="1246534" cy="902037"/>
          </a:xfrm>
          <a:custGeom>
            <a:avLst/>
            <a:gdLst>
              <a:gd name="connsiteX0" fmla="*/ 0 w 515663"/>
              <a:gd name="connsiteY0" fmla="*/ 0 h 394173"/>
              <a:gd name="connsiteX1" fmla="*/ 515663 w 515663"/>
              <a:gd name="connsiteY1" fmla="*/ 0 h 394173"/>
              <a:gd name="connsiteX2" fmla="*/ 515663 w 515663"/>
              <a:gd name="connsiteY2" fmla="*/ 394173 h 394173"/>
              <a:gd name="connsiteX3" fmla="*/ 0 w 515663"/>
              <a:gd name="connsiteY3" fmla="*/ 394173 h 394173"/>
              <a:gd name="connsiteX4" fmla="*/ 0 w 515663"/>
              <a:gd name="connsiteY4" fmla="*/ 0 h 394173"/>
              <a:gd name="connsiteX5" fmla="*/ 257832 w 515663"/>
              <a:gd name="connsiteY5" fmla="*/ 49272 h 394173"/>
              <a:gd name="connsiteX6" fmla="*/ 110017 w 515663"/>
              <a:gd name="connsiteY6" fmla="*/ 197087 h 394173"/>
              <a:gd name="connsiteX7" fmla="*/ 146970 w 515663"/>
              <a:gd name="connsiteY7" fmla="*/ 197087 h 394173"/>
              <a:gd name="connsiteX8" fmla="*/ 146970 w 515663"/>
              <a:gd name="connsiteY8" fmla="*/ 344901 h 394173"/>
              <a:gd name="connsiteX9" fmla="*/ 368693 w 515663"/>
              <a:gd name="connsiteY9" fmla="*/ 344901 h 394173"/>
              <a:gd name="connsiteX10" fmla="*/ 368693 w 515663"/>
              <a:gd name="connsiteY10" fmla="*/ 197087 h 394173"/>
              <a:gd name="connsiteX11" fmla="*/ 405646 w 515663"/>
              <a:gd name="connsiteY11" fmla="*/ 197087 h 394173"/>
              <a:gd name="connsiteX12" fmla="*/ 350216 w 515663"/>
              <a:gd name="connsiteY12" fmla="*/ 141656 h 394173"/>
              <a:gd name="connsiteX13" fmla="*/ 350216 w 515663"/>
              <a:gd name="connsiteY13" fmla="*/ 67748 h 394173"/>
              <a:gd name="connsiteX14" fmla="*/ 313262 w 515663"/>
              <a:gd name="connsiteY14" fmla="*/ 67748 h 394173"/>
              <a:gd name="connsiteX15" fmla="*/ 313262 w 515663"/>
              <a:gd name="connsiteY15" fmla="*/ 104702 h 394173"/>
              <a:gd name="connsiteX16" fmla="*/ 257832 w 515663"/>
              <a:gd name="connsiteY16" fmla="*/ 49272 h 394173"/>
              <a:gd name="connsiteX0" fmla="*/ 350216 w 515663"/>
              <a:gd name="connsiteY0" fmla="*/ 141656 h 394173"/>
              <a:gd name="connsiteX1" fmla="*/ 350216 w 515663"/>
              <a:gd name="connsiteY1" fmla="*/ 67748 h 394173"/>
              <a:gd name="connsiteX2" fmla="*/ 313262 w 515663"/>
              <a:gd name="connsiteY2" fmla="*/ 67748 h 394173"/>
              <a:gd name="connsiteX3" fmla="*/ 313262 w 515663"/>
              <a:gd name="connsiteY3" fmla="*/ 104702 h 394173"/>
              <a:gd name="connsiteX4" fmla="*/ 350216 w 515663"/>
              <a:gd name="connsiteY4" fmla="*/ 141656 h 394173"/>
              <a:gd name="connsiteX5" fmla="*/ 146970 w 515663"/>
              <a:gd name="connsiteY5" fmla="*/ 197087 h 394173"/>
              <a:gd name="connsiteX6" fmla="*/ 146970 w 515663"/>
              <a:gd name="connsiteY6" fmla="*/ 344901 h 394173"/>
              <a:gd name="connsiteX7" fmla="*/ 239355 w 515663"/>
              <a:gd name="connsiteY7" fmla="*/ 344901 h 394173"/>
              <a:gd name="connsiteX8" fmla="*/ 239355 w 515663"/>
              <a:gd name="connsiteY8" fmla="*/ 270994 h 394173"/>
              <a:gd name="connsiteX9" fmla="*/ 276308 w 515663"/>
              <a:gd name="connsiteY9" fmla="*/ 270994 h 394173"/>
              <a:gd name="connsiteX10" fmla="*/ 276308 w 515663"/>
              <a:gd name="connsiteY10" fmla="*/ 344901 h 394173"/>
              <a:gd name="connsiteX11" fmla="*/ 368693 w 515663"/>
              <a:gd name="connsiteY11" fmla="*/ 344901 h 394173"/>
              <a:gd name="connsiteX12" fmla="*/ 368693 w 515663"/>
              <a:gd name="connsiteY12" fmla="*/ 197087 h 394173"/>
              <a:gd name="connsiteX13" fmla="*/ 146970 w 515663"/>
              <a:gd name="connsiteY13" fmla="*/ 197087 h 394173"/>
              <a:gd name="connsiteX0" fmla="*/ 257832 w 515663"/>
              <a:gd name="connsiteY0" fmla="*/ 49272 h 394173"/>
              <a:gd name="connsiteX1" fmla="*/ 110017 w 515663"/>
              <a:gd name="connsiteY1" fmla="*/ 197087 h 394173"/>
              <a:gd name="connsiteX2" fmla="*/ 405646 w 515663"/>
              <a:gd name="connsiteY2" fmla="*/ 197087 h 394173"/>
              <a:gd name="connsiteX3" fmla="*/ 257832 w 515663"/>
              <a:gd name="connsiteY3" fmla="*/ 49272 h 394173"/>
              <a:gd name="connsiteX4" fmla="*/ 239355 w 515663"/>
              <a:gd name="connsiteY4" fmla="*/ 270994 h 394173"/>
              <a:gd name="connsiteX5" fmla="*/ 276308 w 515663"/>
              <a:gd name="connsiteY5" fmla="*/ 270994 h 394173"/>
              <a:gd name="connsiteX6" fmla="*/ 276308 w 515663"/>
              <a:gd name="connsiteY6" fmla="*/ 344901 h 394173"/>
              <a:gd name="connsiteX7" fmla="*/ 239355 w 515663"/>
              <a:gd name="connsiteY7" fmla="*/ 344901 h 394173"/>
              <a:gd name="connsiteX8" fmla="*/ 239355 w 515663"/>
              <a:gd name="connsiteY8" fmla="*/ 270994 h 394173"/>
              <a:gd name="connsiteX0" fmla="*/ 257832 w 515663"/>
              <a:gd name="connsiteY0" fmla="*/ 49272 h 394173"/>
              <a:gd name="connsiteX1" fmla="*/ 313262 w 515663"/>
              <a:gd name="connsiteY1" fmla="*/ 104702 h 394173"/>
              <a:gd name="connsiteX2" fmla="*/ 313262 w 515663"/>
              <a:gd name="connsiteY2" fmla="*/ 67748 h 394173"/>
              <a:gd name="connsiteX3" fmla="*/ 350216 w 515663"/>
              <a:gd name="connsiteY3" fmla="*/ 67748 h 394173"/>
              <a:gd name="connsiteX4" fmla="*/ 350216 w 515663"/>
              <a:gd name="connsiteY4" fmla="*/ 141656 h 394173"/>
              <a:gd name="connsiteX5" fmla="*/ 405646 w 515663"/>
              <a:gd name="connsiteY5" fmla="*/ 197087 h 394173"/>
              <a:gd name="connsiteX6" fmla="*/ 368693 w 515663"/>
              <a:gd name="connsiteY6" fmla="*/ 197087 h 394173"/>
              <a:gd name="connsiteX7" fmla="*/ 368693 w 515663"/>
              <a:gd name="connsiteY7" fmla="*/ 344901 h 394173"/>
              <a:gd name="connsiteX8" fmla="*/ 146970 w 515663"/>
              <a:gd name="connsiteY8" fmla="*/ 344901 h 394173"/>
              <a:gd name="connsiteX9" fmla="*/ 146970 w 515663"/>
              <a:gd name="connsiteY9" fmla="*/ 197087 h 394173"/>
              <a:gd name="connsiteX10" fmla="*/ 110017 w 515663"/>
              <a:gd name="connsiteY10" fmla="*/ 197087 h 394173"/>
              <a:gd name="connsiteX11" fmla="*/ 257832 w 515663"/>
              <a:gd name="connsiteY11" fmla="*/ 49272 h 394173"/>
              <a:gd name="connsiteX12" fmla="*/ 313262 w 515663"/>
              <a:gd name="connsiteY12" fmla="*/ 104702 h 394173"/>
              <a:gd name="connsiteX13" fmla="*/ 350216 w 515663"/>
              <a:gd name="connsiteY13" fmla="*/ 141656 h 394173"/>
              <a:gd name="connsiteX14" fmla="*/ 368693 w 515663"/>
              <a:gd name="connsiteY14" fmla="*/ 197087 h 394173"/>
              <a:gd name="connsiteX15" fmla="*/ 146970 w 515663"/>
              <a:gd name="connsiteY15" fmla="*/ 197087 h 394173"/>
              <a:gd name="connsiteX16" fmla="*/ 239355 w 515663"/>
              <a:gd name="connsiteY16" fmla="*/ 344901 h 394173"/>
              <a:gd name="connsiteX17" fmla="*/ 239355 w 515663"/>
              <a:gd name="connsiteY17" fmla="*/ 270994 h 394173"/>
              <a:gd name="connsiteX18" fmla="*/ 276308 w 515663"/>
              <a:gd name="connsiteY18" fmla="*/ 270994 h 394173"/>
              <a:gd name="connsiteX19" fmla="*/ 276308 w 515663"/>
              <a:gd name="connsiteY19" fmla="*/ 344901 h 394173"/>
              <a:gd name="connsiteX0" fmla="*/ 0 w 515663"/>
              <a:gd name="connsiteY0" fmla="*/ 0 h 394173"/>
              <a:gd name="connsiteX1" fmla="*/ 515663 w 515663"/>
              <a:gd name="connsiteY1" fmla="*/ 0 h 394173"/>
              <a:gd name="connsiteX2" fmla="*/ 515663 w 515663"/>
              <a:gd name="connsiteY2" fmla="*/ 394173 h 394173"/>
              <a:gd name="connsiteX3" fmla="*/ 0 w 515663"/>
              <a:gd name="connsiteY3" fmla="*/ 394173 h 394173"/>
              <a:gd name="connsiteX4" fmla="*/ 0 w 515663"/>
              <a:gd name="connsiteY4" fmla="*/ 0 h 394173"/>
              <a:gd name="connsiteX0" fmla="*/ 0 w 515663"/>
              <a:gd name="connsiteY0" fmla="*/ 396 h 394569"/>
              <a:gd name="connsiteX1" fmla="*/ 515663 w 515663"/>
              <a:gd name="connsiteY1" fmla="*/ 396 h 394569"/>
              <a:gd name="connsiteX2" fmla="*/ 515663 w 515663"/>
              <a:gd name="connsiteY2" fmla="*/ 394569 h 394569"/>
              <a:gd name="connsiteX3" fmla="*/ 0 w 515663"/>
              <a:gd name="connsiteY3" fmla="*/ 394569 h 394569"/>
              <a:gd name="connsiteX4" fmla="*/ 0 w 515663"/>
              <a:gd name="connsiteY4" fmla="*/ 396 h 394569"/>
              <a:gd name="connsiteX5" fmla="*/ 257832 w 515663"/>
              <a:gd name="connsiteY5" fmla="*/ 49668 h 394569"/>
              <a:gd name="connsiteX6" fmla="*/ 110017 w 515663"/>
              <a:gd name="connsiteY6" fmla="*/ 197483 h 394569"/>
              <a:gd name="connsiteX7" fmla="*/ 146970 w 515663"/>
              <a:gd name="connsiteY7" fmla="*/ 197483 h 394569"/>
              <a:gd name="connsiteX8" fmla="*/ 146970 w 515663"/>
              <a:gd name="connsiteY8" fmla="*/ 345297 h 394569"/>
              <a:gd name="connsiteX9" fmla="*/ 368693 w 515663"/>
              <a:gd name="connsiteY9" fmla="*/ 345297 h 394569"/>
              <a:gd name="connsiteX10" fmla="*/ 368693 w 515663"/>
              <a:gd name="connsiteY10" fmla="*/ 197483 h 394569"/>
              <a:gd name="connsiteX11" fmla="*/ 405646 w 515663"/>
              <a:gd name="connsiteY11" fmla="*/ 197483 h 394569"/>
              <a:gd name="connsiteX12" fmla="*/ 350216 w 515663"/>
              <a:gd name="connsiteY12" fmla="*/ 142052 h 394569"/>
              <a:gd name="connsiteX13" fmla="*/ 350216 w 515663"/>
              <a:gd name="connsiteY13" fmla="*/ 68144 h 394569"/>
              <a:gd name="connsiteX14" fmla="*/ 313262 w 515663"/>
              <a:gd name="connsiteY14" fmla="*/ 68144 h 394569"/>
              <a:gd name="connsiteX15" fmla="*/ 313262 w 515663"/>
              <a:gd name="connsiteY15" fmla="*/ 105098 h 394569"/>
              <a:gd name="connsiteX16" fmla="*/ 257832 w 515663"/>
              <a:gd name="connsiteY16" fmla="*/ 49668 h 394569"/>
              <a:gd name="connsiteX0" fmla="*/ 350216 w 515663"/>
              <a:gd name="connsiteY0" fmla="*/ 142052 h 394569"/>
              <a:gd name="connsiteX1" fmla="*/ 350216 w 515663"/>
              <a:gd name="connsiteY1" fmla="*/ 68144 h 394569"/>
              <a:gd name="connsiteX2" fmla="*/ 313262 w 515663"/>
              <a:gd name="connsiteY2" fmla="*/ 68144 h 394569"/>
              <a:gd name="connsiteX3" fmla="*/ 313262 w 515663"/>
              <a:gd name="connsiteY3" fmla="*/ 105098 h 394569"/>
              <a:gd name="connsiteX4" fmla="*/ 350216 w 515663"/>
              <a:gd name="connsiteY4" fmla="*/ 142052 h 394569"/>
              <a:gd name="connsiteX5" fmla="*/ 146970 w 515663"/>
              <a:gd name="connsiteY5" fmla="*/ 197483 h 394569"/>
              <a:gd name="connsiteX6" fmla="*/ 146970 w 515663"/>
              <a:gd name="connsiteY6" fmla="*/ 345297 h 394569"/>
              <a:gd name="connsiteX7" fmla="*/ 239355 w 515663"/>
              <a:gd name="connsiteY7" fmla="*/ 345297 h 394569"/>
              <a:gd name="connsiteX8" fmla="*/ 239355 w 515663"/>
              <a:gd name="connsiteY8" fmla="*/ 271390 h 394569"/>
              <a:gd name="connsiteX9" fmla="*/ 276308 w 515663"/>
              <a:gd name="connsiteY9" fmla="*/ 271390 h 394569"/>
              <a:gd name="connsiteX10" fmla="*/ 276308 w 515663"/>
              <a:gd name="connsiteY10" fmla="*/ 345297 h 394569"/>
              <a:gd name="connsiteX11" fmla="*/ 368693 w 515663"/>
              <a:gd name="connsiteY11" fmla="*/ 345297 h 394569"/>
              <a:gd name="connsiteX12" fmla="*/ 368693 w 515663"/>
              <a:gd name="connsiteY12" fmla="*/ 197483 h 394569"/>
              <a:gd name="connsiteX13" fmla="*/ 146970 w 515663"/>
              <a:gd name="connsiteY13" fmla="*/ 197483 h 394569"/>
              <a:gd name="connsiteX0" fmla="*/ 257832 w 515663"/>
              <a:gd name="connsiteY0" fmla="*/ 49668 h 394569"/>
              <a:gd name="connsiteX1" fmla="*/ 110017 w 515663"/>
              <a:gd name="connsiteY1" fmla="*/ 197483 h 394569"/>
              <a:gd name="connsiteX2" fmla="*/ 405646 w 515663"/>
              <a:gd name="connsiteY2" fmla="*/ 197483 h 394569"/>
              <a:gd name="connsiteX3" fmla="*/ 257832 w 515663"/>
              <a:gd name="connsiteY3" fmla="*/ 49668 h 394569"/>
              <a:gd name="connsiteX4" fmla="*/ 239355 w 515663"/>
              <a:gd name="connsiteY4" fmla="*/ 271390 h 394569"/>
              <a:gd name="connsiteX5" fmla="*/ 276308 w 515663"/>
              <a:gd name="connsiteY5" fmla="*/ 271390 h 394569"/>
              <a:gd name="connsiteX6" fmla="*/ 276308 w 515663"/>
              <a:gd name="connsiteY6" fmla="*/ 345297 h 394569"/>
              <a:gd name="connsiteX7" fmla="*/ 239355 w 515663"/>
              <a:gd name="connsiteY7" fmla="*/ 345297 h 394569"/>
              <a:gd name="connsiteX8" fmla="*/ 239355 w 515663"/>
              <a:gd name="connsiteY8" fmla="*/ 271390 h 394569"/>
              <a:gd name="connsiteX0" fmla="*/ 257832 w 515663"/>
              <a:gd name="connsiteY0" fmla="*/ 49668 h 394569"/>
              <a:gd name="connsiteX1" fmla="*/ 313262 w 515663"/>
              <a:gd name="connsiteY1" fmla="*/ 105098 h 394569"/>
              <a:gd name="connsiteX2" fmla="*/ 313262 w 515663"/>
              <a:gd name="connsiteY2" fmla="*/ 68144 h 394569"/>
              <a:gd name="connsiteX3" fmla="*/ 350216 w 515663"/>
              <a:gd name="connsiteY3" fmla="*/ 68144 h 394569"/>
              <a:gd name="connsiteX4" fmla="*/ 350216 w 515663"/>
              <a:gd name="connsiteY4" fmla="*/ 142052 h 394569"/>
              <a:gd name="connsiteX5" fmla="*/ 405646 w 515663"/>
              <a:gd name="connsiteY5" fmla="*/ 197483 h 394569"/>
              <a:gd name="connsiteX6" fmla="*/ 368693 w 515663"/>
              <a:gd name="connsiteY6" fmla="*/ 197483 h 394569"/>
              <a:gd name="connsiteX7" fmla="*/ 368693 w 515663"/>
              <a:gd name="connsiteY7" fmla="*/ 345297 h 394569"/>
              <a:gd name="connsiteX8" fmla="*/ 146970 w 515663"/>
              <a:gd name="connsiteY8" fmla="*/ 345297 h 394569"/>
              <a:gd name="connsiteX9" fmla="*/ 146970 w 515663"/>
              <a:gd name="connsiteY9" fmla="*/ 197483 h 394569"/>
              <a:gd name="connsiteX10" fmla="*/ 110017 w 515663"/>
              <a:gd name="connsiteY10" fmla="*/ 197483 h 394569"/>
              <a:gd name="connsiteX11" fmla="*/ 257832 w 515663"/>
              <a:gd name="connsiteY11" fmla="*/ 49668 h 394569"/>
              <a:gd name="connsiteX12" fmla="*/ 313262 w 515663"/>
              <a:gd name="connsiteY12" fmla="*/ 105098 h 394569"/>
              <a:gd name="connsiteX13" fmla="*/ 350216 w 515663"/>
              <a:gd name="connsiteY13" fmla="*/ 142052 h 394569"/>
              <a:gd name="connsiteX14" fmla="*/ 368693 w 515663"/>
              <a:gd name="connsiteY14" fmla="*/ 197483 h 394569"/>
              <a:gd name="connsiteX15" fmla="*/ 146970 w 515663"/>
              <a:gd name="connsiteY15" fmla="*/ 197483 h 394569"/>
              <a:gd name="connsiteX16" fmla="*/ 239355 w 515663"/>
              <a:gd name="connsiteY16" fmla="*/ 345297 h 394569"/>
              <a:gd name="connsiteX17" fmla="*/ 239355 w 515663"/>
              <a:gd name="connsiteY17" fmla="*/ 271390 h 394569"/>
              <a:gd name="connsiteX18" fmla="*/ 276308 w 515663"/>
              <a:gd name="connsiteY18" fmla="*/ 271390 h 394569"/>
              <a:gd name="connsiteX19" fmla="*/ 276308 w 515663"/>
              <a:gd name="connsiteY19" fmla="*/ 345297 h 394569"/>
              <a:gd name="connsiteX0" fmla="*/ 0 w 515663"/>
              <a:gd name="connsiteY0" fmla="*/ 396 h 394569"/>
              <a:gd name="connsiteX1" fmla="*/ 107321 w 515663"/>
              <a:gd name="connsiteY1" fmla="*/ 8087 h 394569"/>
              <a:gd name="connsiteX2" fmla="*/ 515663 w 515663"/>
              <a:gd name="connsiteY2" fmla="*/ 396 h 394569"/>
              <a:gd name="connsiteX3" fmla="*/ 515663 w 515663"/>
              <a:gd name="connsiteY3" fmla="*/ 394569 h 394569"/>
              <a:gd name="connsiteX4" fmla="*/ 0 w 515663"/>
              <a:gd name="connsiteY4" fmla="*/ 394569 h 394569"/>
              <a:gd name="connsiteX5" fmla="*/ 0 w 515663"/>
              <a:gd name="connsiteY5" fmla="*/ 396 h 394569"/>
              <a:gd name="connsiteX0" fmla="*/ 0 w 515663"/>
              <a:gd name="connsiteY0" fmla="*/ 396 h 394569"/>
              <a:gd name="connsiteX1" fmla="*/ 515663 w 515663"/>
              <a:gd name="connsiteY1" fmla="*/ 396 h 394569"/>
              <a:gd name="connsiteX2" fmla="*/ 515663 w 515663"/>
              <a:gd name="connsiteY2" fmla="*/ 394569 h 394569"/>
              <a:gd name="connsiteX3" fmla="*/ 0 w 515663"/>
              <a:gd name="connsiteY3" fmla="*/ 394569 h 394569"/>
              <a:gd name="connsiteX4" fmla="*/ 0 w 515663"/>
              <a:gd name="connsiteY4" fmla="*/ 396 h 394569"/>
              <a:gd name="connsiteX5" fmla="*/ 257832 w 515663"/>
              <a:gd name="connsiteY5" fmla="*/ 49668 h 394569"/>
              <a:gd name="connsiteX6" fmla="*/ 110017 w 515663"/>
              <a:gd name="connsiteY6" fmla="*/ 197483 h 394569"/>
              <a:gd name="connsiteX7" fmla="*/ 146970 w 515663"/>
              <a:gd name="connsiteY7" fmla="*/ 197483 h 394569"/>
              <a:gd name="connsiteX8" fmla="*/ 146970 w 515663"/>
              <a:gd name="connsiteY8" fmla="*/ 345297 h 394569"/>
              <a:gd name="connsiteX9" fmla="*/ 368693 w 515663"/>
              <a:gd name="connsiteY9" fmla="*/ 345297 h 394569"/>
              <a:gd name="connsiteX10" fmla="*/ 368693 w 515663"/>
              <a:gd name="connsiteY10" fmla="*/ 197483 h 394569"/>
              <a:gd name="connsiteX11" fmla="*/ 405646 w 515663"/>
              <a:gd name="connsiteY11" fmla="*/ 197483 h 394569"/>
              <a:gd name="connsiteX12" fmla="*/ 350216 w 515663"/>
              <a:gd name="connsiteY12" fmla="*/ 142052 h 394569"/>
              <a:gd name="connsiteX13" fmla="*/ 350216 w 515663"/>
              <a:gd name="connsiteY13" fmla="*/ 68144 h 394569"/>
              <a:gd name="connsiteX14" fmla="*/ 313262 w 515663"/>
              <a:gd name="connsiteY14" fmla="*/ 68144 h 394569"/>
              <a:gd name="connsiteX15" fmla="*/ 313262 w 515663"/>
              <a:gd name="connsiteY15" fmla="*/ 105098 h 394569"/>
              <a:gd name="connsiteX16" fmla="*/ 257832 w 515663"/>
              <a:gd name="connsiteY16" fmla="*/ 49668 h 394569"/>
              <a:gd name="connsiteX0" fmla="*/ 350216 w 515663"/>
              <a:gd name="connsiteY0" fmla="*/ 142052 h 394569"/>
              <a:gd name="connsiteX1" fmla="*/ 350216 w 515663"/>
              <a:gd name="connsiteY1" fmla="*/ 68144 h 394569"/>
              <a:gd name="connsiteX2" fmla="*/ 313262 w 515663"/>
              <a:gd name="connsiteY2" fmla="*/ 68144 h 394569"/>
              <a:gd name="connsiteX3" fmla="*/ 313262 w 515663"/>
              <a:gd name="connsiteY3" fmla="*/ 105098 h 394569"/>
              <a:gd name="connsiteX4" fmla="*/ 350216 w 515663"/>
              <a:gd name="connsiteY4" fmla="*/ 142052 h 394569"/>
              <a:gd name="connsiteX5" fmla="*/ 146970 w 515663"/>
              <a:gd name="connsiteY5" fmla="*/ 197483 h 394569"/>
              <a:gd name="connsiteX6" fmla="*/ 146970 w 515663"/>
              <a:gd name="connsiteY6" fmla="*/ 345297 h 394569"/>
              <a:gd name="connsiteX7" fmla="*/ 239355 w 515663"/>
              <a:gd name="connsiteY7" fmla="*/ 345297 h 394569"/>
              <a:gd name="connsiteX8" fmla="*/ 239355 w 515663"/>
              <a:gd name="connsiteY8" fmla="*/ 271390 h 394569"/>
              <a:gd name="connsiteX9" fmla="*/ 276308 w 515663"/>
              <a:gd name="connsiteY9" fmla="*/ 271390 h 394569"/>
              <a:gd name="connsiteX10" fmla="*/ 276308 w 515663"/>
              <a:gd name="connsiteY10" fmla="*/ 345297 h 394569"/>
              <a:gd name="connsiteX11" fmla="*/ 368693 w 515663"/>
              <a:gd name="connsiteY11" fmla="*/ 345297 h 394569"/>
              <a:gd name="connsiteX12" fmla="*/ 368693 w 515663"/>
              <a:gd name="connsiteY12" fmla="*/ 197483 h 394569"/>
              <a:gd name="connsiteX13" fmla="*/ 146970 w 515663"/>
              <a:gd name="connsiteY13" fmla="*/ 197483 h 394569"/>
              <a:gd name="connsiteX0" fmla="*/ 257832 w 515663"/>
              <a:gd name="connsiteY0" fmla="*/ 49668 h 394569"/>
              <a:gd name="connsiteX1" fmla="*/ 110017 w 515663"/>
              <a:gd name="connsiteY1" fmla="*/ 197483 h 394569"/>
              <a:gd name="connsiteX2" fmla="*/ 405646 w 515663"/>
              <a:gd name="connsiteY2" fmla="*/ 197483 h 394569"/>
              <a:gd name="connsiteX3" fmla="*/ 257832 w 515663"/>
              <a:gd name="connsiteY3" fmla="*/ 49668 h 394569"/>
              <a:gd name="connsiteX4" fmla="*/ 239355 w 515663"/>
              <a:gd name="connsiteY4" fmla="*/ 271390 h 394569"/>
              <a:gd name="connsiteX5" fmla="*/ 276308 w 515663"/>
              <a:gd name="connsiteY5" fmla="*/ 271390 h 394569"/>
              <a:gd name="connsiteX6" fmla="*/ 276308 w 515663"/>
              <a:gd name="connsiteY6" fmla="*/ 345297 h 394569"/>
              <a:gd name="connsiteX7" fmla="*/ 239355 w 515663"/>
              <a:gd name="connsiteY7" fmla="*/ 345297 h 394569"/>
              <a:gd name="connsiteX8" fmla="*/ 239355 w 515663"/>
              <a:gd name="connsiteY8" fmla="*/ 271390 h 394569"/>
              <a:gd name="connsiteX0" fmla="*/ 257832 w 515663"/>
              <a:gd name="connsiteY0" fmla="*/ 49668 h 394569"/>
              <a:gd name="connsiteX1" fmla="*/ 313262 w 515663"/>
              <a:gd name="connsiteY1" fmla="*/ 105098 h 394569"/>
              <a:gd name="connsiteX2" fmla="*/ 313262 w 515663"/>
              <a:gd name="connsiteY2" fmla="*/ 68144 h 394569"/>
              <a:gd name="connsiteX3" fmla="*/ 350216 w 515663"/>
              <a:gd name="connsiteY3" fmla="*/ 68144 h 394569"/>
              <a:gd name="connsiteX4" fmla="*/ 350216 w 515663"/>
              <a:gd name="connsiteY4" fmla="*/ 142052 h 394569"/>
              <a:gd name="connsiteX5" fmla="*/ 405646 w 515663"/>
              <a:gd name="connsiteY5" fmla="*/ 197483 h 394569"/>
              <a:gd name="connsiteX6" fmla="*/ 368693 w 515663"/>
              <a:gd name="connsiteY6" fmla="*/ 197483 h 394569"/>
              <a:gd name="connsiteX7" fmla="*/ 368693 w 515663"/>
              <a:gd name="connsiteY7" fmla="*/ 345297 h 394569"/>
              <a:gd name="connsiteX8" fmla="*/ 146970 w 515663"/>
              <a:gd name="connsiteY8" fmla="*/ 345297 h 394569"/>
              <a:gd name="connsiteX9" fmla="*/ 146970 w 515663"/>
              <a:gd name="connsiteY9" fmla="*/ 197483 h 394569"/>
              <a:gd name="connsiteX10" fmla="*/ 110017 w 515663"/>
              <a:gd name="connsiteY10" fmla="*/ 197483 h 394569"/>
              <a:gd name="connsiteX11" fmla="*/ 257832 w 515663"/>
              <a:gd name="connsiteY11" fmla="*/ 49668 h 394569"/>
              <a:gd name="connsiteX12" fmla="*/ 313262 w 515663"/>
              <a:gd name="connsiteY12" fmla="*/ 105098 h 394569"/>
              <a:gd name="connsiteX13" fmla="*/ 350216 w 515663"/>
              <a:gd name="connsiteY13" fmla="*/ 142052 h 394569"/>
              <a:gd name="connsiteX14" fmla="*/ 368693 w 515663"/>
              <a:gd name="connsiteY14" fmla="*/ 197483 h 394569"/>
              <a:gd name="connsiteX15" fmla="*/ 146970 w 515663"/>
              <a:gd name="connsiteY15" fmla="*/ 197483 h 394569"/>
              <a:gd name="connsiteX16" fmla="*/ 239355 w 515663"/>
              <a:gd name="connsiteY16" fmla="*/ 345297 h 394569"/>
              <a:gd name="connsiteX17" fmla="*/ 239355 w 515663"/>
              <a:gd name="connsiteY17" fmla="*/ 271390 h 394569"/>
              <a:gd name="connsiteX18" fmla="*/ 276308 w 515663"/>
              <a:gd name="connsiteY18" fmla="*/ 271390 h 394569"/>
              <a:gd name="connsiteX19" fmla="*/ 276308 w 515663"/>
              <a:gd name="connsiteY19" fmla="*/ 345297 h 394569"/>
              <a:gd name="connsiteX0" fmla="*/ 0 w 515663"/>
              <a:gd name="connsiteY0" fmla="*/ 396 h 394569"/>
              <a:gd name="connsiteX1" fmla="*/ 107321 w 515663"/>
              <a:gd name="connsiteY1" fmla="*/ 8087 h 394569"/>
              <a:gd name="connsiteX2" fmla="*/ 515663 w 515663"/>
              <a:gd name="connsiteY2" fmla="*/ 396 h 394569"/>
              <a:gd name="connsiteX3" fmla="*/ 515663 w 515663"/>
              <a:gd name="connsiteY3" fmla="*/ 394569 h 394569"/>
              <a:gd name="connsiteX4" fmla="*/ 0 w 515663"/>
              <a:gd name="connsiteY4" fmla="*/ 394569 h 394569"/>
              <a:gd name="connsiteX5" fmla="*/ 0 w 515663"/>
              <a:gd name="connsiteY5" fmla="*/ 396 h 394569"/>
              <a:gd name="connsiteX0" fmla="*/ 48676 w 564339"/>
              <a:gd name="connsiteY0" fmla="*/ 396 h 594855"/>
              <a:gd name="connsiteX1" fmla="*/ 564339 w 564339"/>
              <a:gd name="connsiteY1" fmla="*/ 396 h 594855"/>
              <a:gd name="connsiteX2" fmla="*/ 564339 w 564339"/>
              <a:gd name="connsiteY2" fmla="*/ 394569 h 594855"/>
              <a:gd name="connsiteX3" fmla="*/ 48676 w 564339"/>
              <a:gd name="connsiteY3" fmla="*/ 394569 h 594855"/>
              <a:gd name="connsiteX4" fmla="*/ 48676 w 564339"/>
              <a:gd name="connsiteY4" fmla="*/ 396 h 594855"/>
              <a:gd name="connsiteX5" fmla="*/ 306508 w 564339"/>
              <a:gd name="connsiteY5" fmla="*/ 49668 h 594855"/>
              <a:gd name="connsiteX6" fmla="*/ 158693 w 564339"/>
              <a:gd name="connsiteY6" fmla="*/ 197483 h 594855"/>
              <a:gd name="connsiteX7" fmla="*/ 195646 w 564339"/>
              <a:gd name="connsiteY7" fmla="*/ 197483 h 594855"/>
              <a:gd name="connsiteX8" fmla="*/ 195646 w 564339"/>
              <a:gd name="connsiteY8" fmla="*/ 345297 h 594855"/>
              <a:gd name="connsiteX9" fmla="*/ 417369 w 564339"/>
              <a:gd name="connsiteY9" fmla="*/ 345297 h 594855"/>
              <a:gd name="connsiteX10" fmla="*/ 417369 w 564339"/>
              <a:gd name="connsiteY10" fmla="*/ 197483 h 594855"/>
              <a:gd name="connsiteX11" fmla="*/ 454322 w 564339"/>
              <a:gd name="connsiteY11" fmla="*/ 197483 h 594855"/>
              <a:gd name="connsiteX12" fmla="*/ 398892 w 564339"/>
              <a:gd name="connsiteY12" fmla="*/ 142052 h 594855"/>
              <a:gd name="connsiteX13" fmla="*/ 398892 w 564339"/>
              <a:gd name="connsiteY13" fmla="*/ 68144 h 594855"/>
              <a:gd name="connsiteX14" fmla="*/ 361938 w 564339"/>
              <a:gd name="connsiteY14" fmla="*/ 68144 h 594855"/>
              <a:gd name="connsiteX15" fmla="*/ 361938 w 564339"/>
              <a:gd name="connsiteY15" fmla="*/ 105098 h 594855"/>
              <a:gd name="connsiteX16" fmla="*/ 306508 w 564339"/>
              <a:gd name="connsiteY16" fmla="*/ 49668 h 594855"/>
              <a:gd name="connsiteX0" fmla="*/ 398892 w 564339"/>
              <a:gd name="connsiteY0" fmla="*/ 142052 h 594855"/>
              <a:gd name="connsiteX1" fmla="*/ 398892 w 564339"/>
              <a:gd name="connsiteY1" fmla="*/ 68144 h 594855"/>
              <a:gd name="connsiteX2" fmla="*/ 361938 w 564339"/>
              <a:gd name="connsiteY2" fmla="*/ 68144 h 594855"/>
              <a:gd name="connsiteX3" fmla="*/ 361938 w 564339"/>
              <a:gd name="connsiteY3" fmla="*/ 105098 h 594855"/>
              <a:gd name="connsiteX4" fmla="*/ 398892 w 564339"/>
              <a:gd name="connsiteY4" fmla="*/ 142052 h 594855"/>
              <a:gd name="connsiteX5" fmla="*/ 195646 w 564339"/>
              <a:gd name="connsiteY5" fmla="*/ 197483 h 594855"/>
              <a:gd name="connsiteX6" fmla="*/ 195646 w 564339"/>
              <a:gd name="connsiteY6" fmla="*/ 345297 h 594855"/>
              <a:gd name="connsiteX7" fmla="*/ 288031 w 564339"/>
              <a:gd name="connsiteY7" fmla="*/ 345297 h 594855"/>
              <a:gd name="connsiteX8" fmla="*/ 288031 w 564339"/>
              <a:gd name="connsiteY8" fmla="*/ 271390 h 594855"/>
              <a:gd name="connsiteX9" fmla="*/ 324984 w 564339"/>
              <a:gd name="connsiteY9" fmla="*/ 271390 h 594855"/>
              <a:gd name="connsiteX10" fmla="*/ 324984 w 564339"/>
              <a:gd name="connsiteY10" fmla="*/ 345297 h 594855"/>
              <a:gd name="connsiteX11" fmla="*/ 417369 w 564339"/>
              <a:gd name="connsiteY11" fmla="*/ 345297 h 594855"/>
              <a:gd name="connsiteX12" fmla="*/ 417369 w 564339"/>
              <a:gd name="connsiteY12" fmla="*/ 197483 h 594855"/>
              <a:gd name="connsiteX13" fmla="*/ 195646 w 564339"/>
              <a:gd name="connsiteY13" fmla="*/ 197483 h 594855"/>
              <a:gd name="connsiteX0" fmla="*/ 306508 w 564339"/>
              <a:gd name="connsiteY0" fmla="*/ 49668 h 594855"/>
              <a:gd name="connsiteX1" fmla="*/ 158693 w 564339"/>
              <a:gd name="connsiteY1" fmla="*/ 197483 h 594855"/>
              <a:gd name="connsiteX2" fmla="*/ 454322 w 564339"/>
              <a:gd name="connsiteY2" fmla="*/ 197483 h 594855"/>
              <a:gd name="connsiteX3" fmla="*/ 306508 w 564339"/>
              <a:gd name="connsiteY3" fmla="*/ 49668 h 594855"/>
              <a:gd name="connsiteX4" fmla="*/ 288031 w 564339"/>
              <a:gd name="connsiteY4" fmla="*/ 271390 h 594855"/>
              <a:gd name="connsiteX5" fmla="*/ 324984 w 564339"/>
              <a:gd name="connsiteY5" fmla="*/ 271390 h 594855"/>
              <a:gd name="connsiteX6" fmla="*/ 324984 w 564339"/>
              <a:gd name="connsiteY6" fmla="*/ 345297 h 594855"/>
              <a:gd name="connsiteX7" fmla="*/ 288031 w 564339"/>
              <a:gd name="connsiteY7" fmla="*/ 345297 h 594855"/>
              <a:gd name="connsiteX8" fmla="*/ 288031 w 564339"/>
              <a:gd name="connsiteY8" fmla="*/ 271390 h 594855"/>
              <a:gd name="connsiteX0" fmla="*/ 306508 w 564339"/>
              <a:gd name="connsiteY0" fmla="*/ 49668 h 594855"/>
              <a:gd name="connsiteX1" fmla="*/ 361938 w 564339"/>
              <a:gd name="connsiteY1" fmla="*/ 105098 h 594855"/>
              <a:gd name="connsiteX2" fmla="*/ 361938 w 564339"/>
              <a:gd name="connsiteY2" fmla="*/ 68144 h 594855"/>
              <a:gd name="connsiteX3" fmla="*/ 398892 w 564339"/>
              <a:gd name="connsiteY3" fmla="*/ 68144 h 594855"/>
              <a:gd name="connsiteX4" fmla="*/ 398892 w 564339"/>
              <a:gd name="connsiteY4" fmla="*/ 142052 h 594855"/>
              <a:gd name="connsiteX5" fmla="*/ 454322 w 564339"/>
              <a:gd name="connsiteY5" fmla="*/ 197483 h 594855"/>
              <a:gd name="connsiteX6" fmla="*/ 417369 w 564339"/>
              <a:gd name="connsiteY6" fmla="*/ 197483 h 594855"/>
              <a:gd name="connsiteX7" fmla="*/ 417369 w 564339"/>
              <a:gd name="connsiteY7" fmla="*/ 345297 h 594855"/>
              <a:gd name="connsiteX8" fmla="*/ 195646 w 564339"/>
              <a:gd name="connsiteY8" fmla="*/ 345297 h 594855"/>
              <a:gd name="connsiteX9" fmla="*/ 195646 w 564339"/>
              <a:gd name="connsiteY9" fmla="*/ 197483 h 594855"/>
              <a:gd name="connsiteX10" fmla="*/ 158693 w 564339"/>
              <a:gd name="connsiteY10" fmla="*/ 197483 h 594855"/>
              <a:gd name="connsiteX11" fmla="*/ 306508 w 564339"/>
              <a:gd name="connsiteY11" fmla="*/ 49668 h 594855"/>
              <a:gd name="connsiteX12" fmla="*/ 361938 w 564339"/>
              <a:gd name="connsiteY12" fmla="*/ 105098 h 594855"/>
              <a:gd name="connsiteX13" fmla="*/ 398892 w 564339"/>
              <a:gd name="connsiteY13" fmla="*/ 142052 h 594855"/>
              <a:gd name="connsiteX14" fmla="*/ 417369 w 564339"/>
              <a:gd name="connsiteY14" fmla="*/ 197483 h 594855"/>
              <a:gd name="connsiteX15" fmla="*/ 195646 w 564339"/>
              <a:gd name="connsiteY15" fmla="*/ 197483 h 594855"/>
              <a:gd name="connsiteX16" fmla="*/ 288031 w 564339"/>
              <a:gd name="connsiteY16" fmla="*/ 345297 h 594855"/>
              <a:gd name="connsiteX17" fmla="*/ 288031 w 564339"/>
              <a:gd name="connsiteY17" fmla="*/ 271390 h 594855"/>
              <a:gd name="connsiteX18" fmla="*/ 324984 w 564339"/>
              <a:gd name="connsiteY18" fmla="*/ 271390 h 594855"/>
              <a:gd name="connsiteX19" fmla="*/ 324984 w 564339"/>
              <a:gd name="connsiteY19" fmla="*/ 345297 h 594855"/>
              <a:gd name="connsiteX0" fmla="*/ 48676 w 564339"/>
              <a:gd name="connsiteY0" fmla="*/ 396 h 594855"/>
              <a:gd name="connsiteX1" fmla="*/ 155997 w 564339"/>
              <a:gd name="connsiteY1" fmla="*/ 8087 h 594855"/>
              <a:gd name="connsiteX2" fmla="*/ 564339 w 564339"/>
              <a:gd name="connsiteY2" fmla="*/ 396 h 594855"/>
              <a:gd name="connsiteX3" fmla="*/ 564339 w 564339"/>
              <a:gd name="connsiteY3" fmla="*/ 394569 h 594855"/>
              <a:gd name="connsiteX4" fmla="*/ 0 w 564339"/>
              <a:gd name="connsiteY4" fmla="*/ 594855 h 594855"/>
              <a:gd name="connsiteX5" fmla="*/ 48676 w 564339"/>
              <a:gd name="connsiteY5" fmla="*/ 396 h 594855"/>
              <a:gd name="connsiteX0" fmla="*/ 48676 w 637353"/>
              <a:gd name="connsiteY0" fmla="*/ 396 h 594855"/>
              <a:gd name="connsiteX1" fmla="*/ 564339 w 637353"/>
              <a:gd name="connsiteY1" fmla="*/ 396 h 594855"/>
              <a:gd name="connsiteX2" fmla="*/ 564339 w 637353"/>
              <a:gd name="connsiteY2" fmla="*/ 394569 h 594855"/>
              <a:gd name="connsiteX3" fmla="*/ 48676 w 637353"/>
              <a:gd name="connsiteY3" fmla="*/ 394569 h 594855"/>
              <a:gd name="connsiteX4" fmla="*/ 48676 w 637353"/>
              <a:gd name="connsiteY4" fmla="*/ 396 h 594855"/>
              <a:gd name="connsiteX5" fmla="*/ 306508 w 637353"/>
              <a:gd name="connsiteY5" fmla="*/ 49668 h 594855"/>
              <a:gd name="connsiteX6" fmla="*/ 158693 w 637353"/>
              <a:gd name="connsiteY6" fmla="*/ 197483 h 594855"/>
              <a:gd name="connsiteX7" fmla="*/ 195646 w 637353"/>
              <a:gd name="connsiteY7" fmla="*/ 197483 h 594855"/>
              <a:gd name="connsiteX8" fmla="*/ 195646 w 637353"/>
              <a:gd name="connsiteY8" fmla="*/ 345297 h 594855"/>
              <a:gd name="connsiteX9" fmla="*/ 417369 w 637353"/>
              <a:gd name="connsiteY9" fmla="*/ 345297 h 594855"/>
              <a:gd name="connsiteX10" fmla="*/ 417369 w 637353"/>
              <a:gd name="connsiteY10" fmla="*/ 197483 h 594855"/>
              <a:gd name="connsiteX11" fmla="*/ 454322 w 637353"/>
              <a:gd name="connsiteY11" fmla="*/ 197483 h 594855"/>
              <a:gd name="connsiteX12" fmla="*/ 398892 w 637353"/>
              <a:gd name="connsiteY12" fmla="*/ 142052 h 594855"/>
              <a:gd name="connsiteX13" fmla="*/ 398892 w 637353"/>
              <a:gd name="connsiteY13" fmla="*/ 68144 h 594855"/>
              <a:gd name="connsiteX14" fmla="*/ 361938 w 637353"/>
              <a:gd name="connsiteY14" fmla="*/ 68144 h 594855"/>
              <a:gd name="connsiteX15" fmla="*/ 361938 w 637353"/>
              <a:gd name="connsiteY15" fmla="*/ 105098 h 594855"/>
              <a:gd name="connsiteX16" fmla="*/ 306508 w 637353"/>
              <a:gd name="connsiteY16" fmla="*/ 49668 h 594855"/>
              <a:gd name="connsiteX0" fmla="*/ 398892 w 637353"/>
              <a:gd name="connsiteY0" fmla="*/ 142052 h 594855"/>
              <a:gd name="connsiteX1" fmla="*/ 398892 w 637353"/>
              <a:gd name="connsiteY1" fmla="*/ 68144 h 594855"/>
              <a:gd name="connsiteX2" fmla="*/ 361938 w 637353"/>
              <a:gd name="connsiteY2" fmla="*/ 68144 h 594855"/>
              <a:gd name="connsiteX3" fmla="*/ 361938 w 637353"/>
              <a:gd name="connsiteY3" fmla="*/ 105098 h 594855"/>
              <a:gd name="connsiteX4" fmla="*/ 398892 w 637353"/>
              <a:gd name="connsiteY4" fmla="*/ 142052 h 594855"/>
              <a:gd name="connsiteX5" fmla="*/ 195646 w 637353"/>
              <a:gd name="connsiteY5" fmla="*/ 197483 h 594855"/>
              <a:gd name="connsiteX6" fmla="*/ 195646 w 637353"/>
              <a:gd name="connsiteY6" fmla="*/ 345297 h 594855"/>
              <a:gd name="connsiteX7" fmla="*/ 288031 w 637353"/>
              <a:gd name="connsiteY7" fmla="*/ 345297 h 594855"/>
              <a:gd name="connsiteX8" fmla="*/ 288031 w 637353"/>
              <a:gd name="connsiteY8" fmla="*/ 271390 h 594855"/>
              <a:gd name="connsiteX9" fmla="*/ 324984 w 637353"/>
              <a:gd name="connsiteY9" fmla="*/ 271390 h 594855"/>
              <a:gd name="connsiteX10" fmla="*/ 324984 w 637353"/>
              <a:gd name="connsiteY10" fmla="*/ 345297 h 594855"/>
              <a:gd name="connsiteX11" fmla="*/ 417369 w 637353"/>
              <a:gd name="connsiteY11" fmla="*/ 345297 h 594855"/>
              <a:gd name="connsiteX12" fmla="*/ 417369 w 637353"/>
              <a:gd name="connsiteY12" fmla="*/ 197483 h 594855"/>
              <a:gd name="connsiteX13" fmla="*/ 195646 w 637353"/>
              <a:gd name="connsiteY13" fmla="*/ 197483 h 594855"/>
              <a:gd name="connsiteX0" fmla="*/ 306508 w 637353"/>
              <a:gd name="connsiteY0" fmla="*/ 49668 h 594855"/>
              <a:gd name="connsiteX1" fmla="*/ 158693 w 637353"/>
              <a:gd name="connsiteY1" fmla="*/ 197483 h 594855"/>
              <a:gd name="connsiteX2" fmla="*/ 454322 w 637353"/>
              <a:gd name="connsiteY2" fmla="*/ 197483 h 594855"/>
              <a:gd name="connsiteX3" fmla="*/ 306508 w 637353"/>
              <a:gd name="connsiteY3" fmla="*/ 49668 h 594855"/>
              <a:gd name="connsiteX4" fmla="*/ 288031 w 637353"/>
              <a:gd name="connsiteY4" fmla="*/ 271390 h 594855"/>
              <a:gd name="connsiteX5" fmla="*/ 324984 w 637353"/>
              <a:gd name="connsiteY5" fmla="*/ 271390 h 594855"/>
              <a:gd name="connsiteX6" fmla="*/ 324984 w 637353"/>
              <a:gd name="connsiteY6" fmla="*/ 345297 h 594855"/>
              <a:gd name="connsiteX7" fmla="*/ 288031 w 637353"/>
              <a:gd name="connsiteY7" fmla="*/ 345297 h 594855"/>
              <a:gd name="connsiteX8" fmla="*/ 288031 w 637353"/>
              <a:gd name="connsiteY8" fmla="*/ 271390 h 594855"/>
              <a:gd name="connsiteX0" fmla="*/ 306508 w 637353"/>
              <a:gd name="connsiteY0" fmla="*/ 49668 h 594855"/>
              <a:gd name="connsiteX1" fmla="*/ 361938 w 637353"/>
              <a:gd name="connsiteY1" fmla="*/ 105098 h 594855"/>
              <a:gd name="connsiteX2" fmla="*/ 361938 w 637353"/>
              <a:gd name="connsiteY2" fmla="*/ 68144 h 594855"/>
              <a:gd name="connsiteX3" fmla="*/ 398892 w 637353"/>
              <a:gd name="connsiteY3" fmla="*/ 68144 h 594855"/>
              <a:gd name="connsiteX4" fmla="*/ 398892 w 637353"/>
              <a:gd name="connsiteY4" fmla="*/ 142052 h 594855"/>
              <a:gd name="connsiteX5" fmla="*/ 454322 w 637353"/>
              <a:gd name="connsiteY5" fmla="*/ 197483 h 594855"/>
              <a:gd name="connsiteX6" fmla="*/ 417369 w 637353"/>
              <a:gd name="connsiteY6" fmla="*/ 197483 h 594855"/>
              <a:gd name="connsiteX7" fmla="*/ 417369 w 637353"/>
              <a:gd name="connsiteY7" fmla="*/ 345297 h 594855"/>
              <a:gd name="connsiteX8" fmla="*/ 195646 w 637353"/>
              <a:gd name="connsiteY8" fmla="*/ 345297 h 594855"/>
              <a:gd name="connsiteX9" fmla="*/ 195646 w 637353"/>
              <a:gd name="connsiteY9" fmla="*/ 197483 h 594855"/>
              <a:gd name="connsiteX10" fmla="*/ 158693 w 637353"/>
              <a:gd name="connsiteY10" fmla="*/ 197483 h 594855"/>
              <a:gd name="connsiteX11" fmla="*/ 306508 w 637353"/>
              <a:gd name="connsiteY11" fmla="*/ 49668 h 594855"/>
              <a:gd name="connsiteX12" fmla="*/ 361938 w 637353"/>
              <a:gd name="connsiteY12" fmla="*/ 105098 h 594855"/>
              <a:gd name="connsiteX13" fmla="*/ 398892 w 637353"/>
              <a:gd name="connsiteY13" fmla="*/ 142052 h 594855"/>
              <a:gd name="connsiteX14" fmla="*/ 417369 w 637353"/>
              <a:gd name="connsiteY14" fmla="*/ 197483 h 594855"/>
              <a:gd name="connsiteX15" fmla="*/ 195646 w 637353"/>
              <a:gd name="connsiteY15" fmla="*/ 197483 h 594855"/>
              <a:gd name="connsiteX16" fmla="*/ 288031 w 637353"/>
              <a:gd name="connsiteY16" fmla="*/ 345297 h 594855"/>
              <a:gd name="connsiteX17" fmla="*/ 288031 w 637353"/>
              <a:gd name="connsiteY17" fmla="*/ 271390 h 594855"/>
              <a:gd name="connsiteX18" fmla="*/ 324984 w 637353"/>
              <a:gd name="connsiteY18" fmla="*/ 271390 h 594855"/>
              <a:gd name="connsiteX19" fmla="*/ 324984 w 637353"/>
              <a:gd name="connsiteY19" fmla="*/ 345297 h 594855"/>
              <a:gd name="connsiteX0" fmla="*/ 48676 w 637353"/>
              <a:gd name="connsiteY0" fmla="*/ 396 h 594855"/>
              <a:gd name="connsiteX1" fmla="*/ 155997 w 637353"/>
              <a:gd name="connsiteY1" fmla="*/ 8087 h 594855"/>
              <a:gd name="connsiteX2" fmla="*/ 564339 w 637353"/>
              <a:gd name="connsiteY2" fmla="*/ 396 h 594855"/>
              <a:gd name="connsiteX3" fmla="*/ 637353 w 637353"/>
              <a:gd name="connsiteY3" fmla="*/ 561474 h 594855"/>
              <a:gd name="connsiteX4" fmla="*/ 0 w 637353"/>
              <a:gd name="connsiteY4" fmla="*/ 594855 h 594855"/>
              <a:gd name="connsiteX5" fmla="*/ 48676 w 637353"/>
              <a:gd name="connsiteY5" fmla="*/ 396 h 594855"/>
              <a:gd name="connsiteX0" fmla="*/ 48676 w 637353"/>
              <a:gd name="connsiteY0" fmla="*/ 214849 h 809308"/>
              <a:gd name="connsiteX1" fmla="*/ 564339 w 637353"/>
              <a:gd name="connsiteY1" fmla="*/ 214849 h 809308"/>
              <a:gd name="connsiteX2" fmla="*/ 564339 w 637353"/>
              <a:gd name="connsiteY2" fmla="*/ 609022 h 809308"/>
              <a:gd name="connsiteX3" fmla="*/ 48676 w 637353"/>
              <a:gd name="connsiteY3" fmla="*/ 609022 h 809308"/>
              <a:gd name="connsiteX4" fmla="*/ 48676 w 637353"/>
              <a:gd name="connsiteY4" fmla="*/ 214849 h 809308"/>
              <a:gd name="connsiteX5" fmla="*/ 306508 w 637353"/>
              <a:gd name="connsiteY5" fmla="*/ 264121 h 809308"/>
              <a:gd name="connsiteX6" fmla="*/ 158693 w 637353"/>
              <a:gd name="connsiteY6" fmla="*/ 411936 h 809308"/>
              <a:gd name="connsiteX7" fmla="*/ 195646 w 637353"/>
              <a:gd name="connsiteY7" fmla="*/ 411936 h 809308"/>
              <a:gd name="connsiteX8" fmla="*/ 195646 w 637353"/>
              <a:gd name="connsiteY8" fmla="*/ 559750 h 809308"/>
              <a:gd name="connsiteX9" fmla="*/ 417369 w 637353"/>
              <a:gd name="connsiteY9" fmla="*/ 559750 h 809308"/>
              <a:gd name="connsiteX10" fmla="*/ 417369 w 637353"/>
              <a:gd name="connsiteY10" fmla="*/ 411936 h 809308"/>
              <a:gd name="connsiteX11" fmla="*/ 454322 w 637353"/>
              <a:gd name="connsiteY11" fmla="*/ 411936 h 809308"/>
              <a:gd name="connsiteX12" fmla="*/ 398892 w 637353"/>
              <a:gd name="connsiteY12" fmla="*/ 356505 h 809308"/>
              <a:gd name="connsiteX13" fmla="*/ 398892 w 637353"/>
              <a:gd name="connsiteY13" fmla="*/ 282597 h 809308"/>
              <a:gd name="connsiteX14" fmla="*/ 361938 w 637353"/>
              <a:gd name="connsiteY14" fmla="*/ 282597 h 809308"/>
              <a:gd name="connsiteX15" fmla="*/ 361938 w 637353"/>
              <a:gd name="connsiteY15" fmla="*/ 319551 h 809308"/>
              <a:gd name="connsiteX16" fmla="*/ 306508 w 637353"/>
              <a:gd name="connsiteY16" fmla="*/ 264121 h 809308"/>
              <a:gd name="connsiteX0" fmla="*/ 398892 w 637353"/>
              <a:gd name="connsiteY0" fmla="*/ 356505 h 809308"/>
              <a:gd name="connsiteX1" fmla="*/ 398892 w 637353"/>
              <a:gd name="connsiteY1" fmla="*/ 282597 h 809308"/>
              <a:gd name="connsiteX2" fmla="*/ 361938 w 637353"/>
              <a:gd name="connsiteY2" fmla="*/ 282597 h 809308"/>
              <a:gd name="connsiteX3" fmla="*/ 361938 w 637353"/>
              <a:gd name="connsiteY3" fmla="*/ 319551 h 809308"/>
              <a:gd name="connsiteX4" fmla="*/ 398892 w 637353"/>
              <a:gd name="connsiteY4" fmla="*/ 356505 h 809308"/>
              <a:gd name="connsiteX5" fmla="*/ 195646 w 637353"/>
              <a:gd name="connsiteY5" fmla="*/ 411936 h 809308"/>
              <a:gd name="connsiteX6" fmla="*/ 195646 w 637353"/>
              <a:gd name="connsiteY6" fmla="*/ 559750 h 809308"/>
              <a:gd name="connsiteX7" fmla="*/ 288031 w 637353"/>
              <a:gd name="connsiteY7" fmla="*/ 559750 h 809308"/>
              <a:gd name="connsiteX8" fmla="*/ 288031 w 637353"/>
              <a:gd name="connsiteY8" fmla="*/ 485843 h 809308"/>
              <a:gd name="connsiteX9" fmla="*/ 324984 w 637353"/>
              <a:gd name="connsiteY9" fmla="*/ 485843 h 809308"/>
              <a:gd name="connsiteX10" fmla="*/ 324984 w 637353"/>
              <a:gd name="connsiteY10" fmla="*/ 559750 h 809308"/>
              <a:gd name="connsiteX11" fmla="*/ 417369 w 637353"/>
              <a:gd name="connsiteY11" fmla="*/ 559750 h 809308"/>
              <a:gd name="connsiteX12" fmla="*/ 417369 w 637353"/>
              <a:gd name="connsiteY12" fmla="*/ 411936 h 809308"/>
              <a:gd name="connsiteX13" fmla="*/ 195646 w 637353"/>
              <a:gd name="connsiteY13" fmla="*/ 411936 h 809308"/>
              <a:gd name="connsiteX0" fmla="*/ 306508 w 637353"/>
              <a:gd name="connsiteY0" fmla="*/ 264121 h 809308"/>
              <a:gd name="connsiteX1" fmla="*/ 158693 w 637353"/>
              <a:gd name="connsiteY1" fmla="*/ 411936 h 809308"/>
              <a:gd name="connsiteX2" fmla="*/ 454322 w 637353"/>
              <a:gd name="connsiteY2" fmla="*/ 411936 h 809308"/>
              <a:gd name="connsiteX3" fmla="*/ 306508 w 637353"/>
              <a:gd name="connsiteY3" fmla="*/ 264121 h 809308"/>
              <a:gd name="connsiteX4" fmla="*/ 288031 w 637353"/>
              <a:gd name="connsiteY4" fmla="*/ 485843 h 809308"/>
              <a:gd name="connsiteX5" fmla="*/ 324984 w 637353"/>
              <a:gd name="connsiteY5" fmla="*/ 485843 h 809308"/>
              <a:gd name="connsiteX6" fmla="*/ 324984 w 637353"/>
              <a:gd name="connsiteY6" fmla="*/ 559750 h 809308"/>
              <a:gd name="connsiteX7" fmla="*/ 288031 w 637353"/>
              <a:gd name="connsiteY7" fmla="*/ 559750 h 809308"/>
              <a:gd name="connsiteX8" fmla="*/ 288031 w 637353"/>
              <a:gd name="connsiteY8" fmla="*/ 485843 h 809308"/>
              <a:gd name="connsiteX0" fmla="*/ 306508 w 637353"/>
              <a:gd name="connsiteY0" fmla="*/ 264121 h 809308"/>
              <a:gd name="connsiteX1" fmla="*/ 361938 w 637353"/>
              <a:gd name="connsiteY1" fmla="*/ 319551 h 809308"/>
              <a:gd name="connsiteX2" fmla="*/ 361938 w 637353"/>
              <a:gd name="connsiteY2" fmla="*/ 282597 h 809308"/>
              <a:gd name="connsiteX3" fmla="*/ 398892 w 637353"/>
              <a:gd name="connsiteY3" fmla="*/ 282597 h 809308"/>
              <a:gd name="connsiteX4" fmla="*/ 398892 w 637353"/>
              <a:gd name="connsiteY4" fmla="*/ 356505 h 809308"/>
              <a:gd name="connsiteX5" fmla="*/ 454322 w 637353"/>
              <a:gd name="connsiteY5" fmla="*/ 411936 h 809308"/>
              <a:gd name="connsiteX6" fmla="*/ 417369 w 637353"/>
              <a:gd name="connsiteY6" fmla="*/ 411936 h 809308"/>
              <a:gd name="connsiteX7" fmla="*/ 417369 w 637353"/>
              <a:gd name="connsiteY7" fmla="*/ 559750 h 809308"/>
              <a:gd name="connsiteX8" fmla="*/ 195646 w 637353"/>
              <a:gd name="connsiteY8" fmla="*/ 559750 h 809308"/>
              <a:gd name="connsiteX9" fmla="*/ 195646 w 637353"/>
              <a:gd name="connsiteY9" fmla="*/ 411936 h 809308"/>
              <a:gd name="connsiteX10" fmla="*/ 158693 w 637353"/>
              <a:gd name="connsiteY10" fmla="*/ 411936 h 809308"/>
              <a:gd name="connsiteX11" fmla="*/ 306508 w 637353"/>
              <a:gd name="connsiteY11" fmla="*/ 264121 h 809308"/>
              <a:gd name="connsiteX12" fmla="*/ 361938 w 637353"/>
              <a:gd name="connsiteY12" fmla="*/ 319551 h 809308"/>
              <a:gd name="connsiteX13" fmla="*/ 398892 w 637353"/>
              <a:gd name="connsiteY13" fmla="*/ 356505 h 809308"/>
              <a:gd name="connsiteX14" fmla="*/ 417369 w 637353"/>
              <a:gd name="connsiteY14" fmla="*/ 411936 h 809308"/>
              <a:gd name="connsiteX15" fmla="*/ 195646 w 637353"/>
              <a:gd name="connsiteY15" fmla="*/ 411936 h 809308"/>
              <a:gd name="connsiteX16" fmla="*/ 288031 w 637353"/>
              <a:gd name="connsiteY16" fmla="*/ 559750 h 809308"/>
              <a:gd name="connsiteX17" fmla="*/ 288031 w 637353"/>
              <a:gd name="connsiteY17" fmla="*/ 485843 h 809308"/>
              <a:gd name="connsiteX18" fmla="*/ 324984 w 637353"/>
              <a:gd name="connsiteY18" fmla="*/ 485843 h 809308"/>
              <a:gd name="connsiteX19" fmla="*/ 324984 w 637353"/>
              <a:gd name="connsiteY19" fmla="*/ 559750 h 809308"/>
              <a:gd name="connsiteX0" fmla="*/ 48676 w 637353"/>
              <a:gd name="connsiteY0" fmla="*/ 214849 h 809308"/>
              <a:gd name="connsiteX1" fmla="*/ 168166 w 637353"/>
              <a:gd name="connsiteY1" fmla="*/ 0 h 809308"/>
              <a:gd name="connsiteX2" fmla="*/ 564339 w 637353"/>
              <a:gd name="connsiteY2" fmla="*/ 214849 h 809308"/>
              <a:gd name="connsiteX3" fmla="*/ 637353 w 637353"/>
              <a:gd name="connsiteY3" fmla="*/ 775927 h 809308"/>
              <a:gd name="connsiteX4" fmla="*/ 0 w 637353"/>
              <a:gd name="connsiteY4" fmla="*/ 809308 h 809308"/>
              <a:gd name="connsiteX5" fmla="*/ 48676 w 637353"/>
              <a:gd name="connsiteY5" fmla="*/ 214849 h 809308"/>
              <a:gd name="connsiteX0" fmla="*/ 48676 w 783381"/>
              <a:gd name="connsiteY0" fmla="*/ 214849 h 809308"/>
              <a:gd name="connsiteX1" fmla="*/ 564339 w 783381"/>
              <a:gd name="connsiteY1" fmla="*/ 214849 h 809308"/>
              <a:gd name="connsiteX2" fmla="*/ 564339 w 783381"/>
              <a:gd name="connsiteY2" fmla="*/ 609022 h 809308"/>
              <a:gd name="connsiteX3" fmla="*/ 48676 w 783381"/>
              <a:gd name="connsiteY3" fmla="*/ 609022 h 809308"/>
              <a:gd name="connsiteX4" fmla="*/ 48676 w 783381"/>
              <a:gd name="connsiteY4" fmla="*/ 214849 h 809308"/>
              <a:gd name="connsiteX5" fmla="*/ 306508 w 783381"/>
              <a:gd name="connsiteY5" fmla="*/ 264121 h 809308"/>
              <a:gd name="connsiteX6" fmla="*/ 158693 w 783381"/>
              <a:gd name="connsiteY6" fmla="*/ 411936 h 809308"/>
              <a:gd name="connsiteX7" fmla="*/ 195646 w 783381"/>
              <a:gd name="connsiteY7" fmla="*/ 411936 h 809308"/>
              <a:gd name="connsiteX8" fmla="*/ 195646 w 783381"/>
              <a:gd name="connsiteY8" fmla="*/ 559750 h 809308"/>
              <a:gd name="connsiteX9" fmla="*/ 417369 w 783381"/>
              <a:gd name="connsiteY9" fmla="*/ 559750 h 809308"/>
              <a:gd name="connsiteX10" fmla="*/ 417369 w 783381"/>
              <a:gd name="connsiteY10" fmla="*/ 411936 h 809308"/>
              <a:gd name="connsiteX11" fmla="*/ 454322 w 783381"/>
              <a:gd name="connsiteY11" fmla="*/ 411936 h 809308"/>
              <a:gd name="connsiteX12" fmla="*/ 398892 w 783381"/>
              <a:gd name="connsiteY12" fmla="*/ 356505 h 809308"/>
              <a:gd name="connsiteX13" fmla="*/ 398892 w 783381"/>
              <a:gd name="connsiteY13" fmla="*/ 282597 h 809308"/>
              <a:gd name="connsiteX14" fmla="*/ 361938 w 783381"/>
              <a:gd name="connsiteY14" fmla="*/ 282597 h 809308"/>
              <a:gd name="connsiteX15" fmla="*/ 361938 w 783381"/>
              <a:gd name="connsiteY15" fmla="*/ 319551 h 809308"/>
              <a:gd name="connsiteX16" fmla="*/ 306508 w 783381"/>
              <a:gd name="connsiteY16" fmla="*/ 264121 h 809308"/>
              <a:gd name="connsiteX0" fmla="*/ 398892 w 783381"/>
              <a:gd name="connsiteY0" fmla="*/ 356505 h 809308"/>
              <a:gd name="connsiteX1" fmla="*/ 398892 w 783381"/>
              <a:gd name="connsiteY1" fmla="*/ 282597 h 809308"/>
              <a:gd name="connsiteX2" fmla="*/ 361938 w 783381"/>
              <a:gd name="connsiteY2" fmla="*/ 282597 h 809308"/>
              <a:gd name="connsiteX3" fmla="*/ 361938 w 783381"/>
              <a:gd name="connsiteY3" fmla="*/ 319551 h 809308"/>
              <a:gd name="connsiteX4" fmla="*/ 398892 w 783381"/>
              <a:gd name="connsiteY4" fmla="*/ 356505 h 809308"/>
              <a:gd name="connsiteX5" fmla="*/ 195646 w 783381"/>
              <a:gd name="connsiteY5" fmla="*/ 411936 h 809308"/>
              <a:gd name="connsiteX6" fmla="*/ 195646 w 783381"/>
              <a:gd name="connsiteY6" fmla="*/ 559750 h 809308"/>
              <a:gd name="connsiteX7" fmla="*/ 288031 w 783381"/>
              <a:gd name="connsiteY7" fmla="*/ 559750 h 809308"/>
              <a:gd name="connsiteX8" fmla="*/ 288031 w 783381"/>
              <a:gd name="connsiteY8" fmla="*/ 485843 h 809308"/>
              <a:gd name="connsiteX9" fmla="*/ 324984 w 783381"/>
              <a:gd name="connsiteY9" fmla="*/ 485843 h 809308"/>
              <a:gd name="connsiteX10" fmla="*/ 324984 w 783381"/>
              <a:gd name="connsiteY10" fmla="*/ 559750 h 809308"/>
              <a:gd name="connsiteX11" fmla="*/ 417369 w 783381"/>
              <a:gd name="connsiteY11" fmla="*/ 559750 h 809308"/>
              <a:gd name="connsiteX12" fmla="*/ 417369 w 783381"/>
              <a:gd name="connsiteY12" fmla="*/ 411936 h 809308"/>
              <a:gd name="connsiteX13" fmla="*/ 195646 w 783381"/>
              <a:gd name="connsiteY13" fmla="*/ 411936 h 809308"/>
              <a:gd name="connsiteX0" fmla="*/ 306508 w 783381"/>
              <a:gd name="connsiteY0" fmla="*/ 264121 h 809308"/>
              <a:gd name="connsiteX1" fmla="*/ 158693 w 783381"/>
              <a:gd name="connsiteY1" fmla="*/ 411936 h 809308"/>
              <a:gd name="connsiteX2" fmla="*/ 454322 w 783381"/>
              <a:gd name="connsiteY2" fmla="*/ 411936 h 809308"/>
              <a:gd name="connsiteX3" fmla="*/ 306508 w 783381"/>
              <a:gd name="connsiteY3" fmla="*/ 264121 h 809308"/>
              <a:gd name="connsiteX4" fmla="*/ 288031 w 783381"/>
              <a:gd name="connsiteY4" fmla="*/ 485843 h 809308"/>
              <a:gd name="connsiteX5" fmla="*/ 324984 w 783381"/>
              <a:gd name="connsiteY5" fmla="*/ 485843 h 809308"/>
              <a:gd name="connsiteX6" fmla="*/ 324984 w 783381"/>
              <a:gd name="connsiteY6" fmla="*/ 559750 h 809308"/>
              <a:gd name="connsiteX7" fmla="*/ 288031 w 783381"/>
              <a:gd name="connsiteY7" fmla="*/ 559750 h 809308"/>
              <a:gd name="connsiteX8" fmla="*/ 288031 w 783381"/>
              <a:gd name="connsiteY8" fmla="*/ 485843 h 809308"/>
              <a:gd name="connsiteX0" fmla="*/ 306508 w 783381"/>
              <a:gd name="connsiteY0" fmla="*/ 264121 h 809308"/>
              <a:gd name="connsiteX1" fmla="*/ 361938 w 783381"/>
              <a:gd name="connsiteY1" fmla="*/ 319551 h 809308"/>
              <a:gd name="connsiteX2" fmla="*/ 361938 w 783381"/>
              <a:gd name="connsiteY2" fmla="*/ 282597 h 809308"/>
              <a:gd name="connsiteX3" fmla="*/ 398892 w 783381"/>
              <a:gd name="connsiteY3" fmla="*/ 282597 h 809308"/>
              <a:gd name="connsiteX4" fmla="*/ 398892 w 783381"/>
              <a:gd name="connsiteY4" fmla="*/ 356505 h 809308"/>
              <a:gd name="connsiteX5" fmla="*/ 454322 w 783381"/>
              <a:gd name="connsiteY5" fmla="*/ 411936 h 809308"/>
              <a:gd name="connsiteX6" fmla="*/ 417369 w 783381"/>
              <a:gd name="connsiteY6" fmla="*/ 411936 h 809308"/>
              <a:gd name="connsiteX7" fmla="*/ 417369 w 783381"/>
              <a:gd name="connsiteY7" fmla="*/ 559750 h 809308"/>
              <a:gd name="connsiteX8" fmla="*/ 195646 w 783381"/>
              <a:gd name="connsiteY8" fmla="*/ 559750 h 809308"/>
              <a:gd name="connsiteX9" fmla="*/ 195646 w 783381"/>
              <a:gd name="connsiteY9" fmla="*/ 411936 h 809308"/>
              <a:gd name="connsiteX10" fmla="*/ 158693 w 783381"/>
              <a:gd name="connsiteY10" fmla="*/ 411936 h 809308"/>
              <a:gd name="connsiteX11" fmla="*/ 306508 w 783381"/>
              <a:gd name="connsiteY11" fmla="*/ 264121 h 809308"/>
              <a:gd name="connsiteX12" fmla="*/ 361938 w 783381"/>
              <a:gd name="connsiteY12" fmla="*/ 319551 h 809308"/>
              <a:gd name="connsiteX13" fmla="*/ 398892 w 783381"/>
              <a:gd name="connsiteY13" fmla="*/ 356505 h 809308"/>
              <a:gd name="connsiteX14" fmla="*/ 417369 w 783381"/>
              <a:gd name="connsiteY14" fmla="*/ 411936 h 809308"/>
              <a:gd name="connsiteX15" fmla="*/ 195646 w 783381"/>
              <a:gd name="connsiteY15" fmla="*/ 411936 h 809308"/>
              <a:gd name="connsiteX16" fmla="*/ 288031 w 783381"/>
              <a:gd name="connsiteY16" fmla="*/ 559750 h 809308"/>
              <a:gd name="connsiteX17" fmla="*/ 288031 w 783381"/>
              <a:gd name="connsiteY17" fmla="*/ 485843 h 809308"/>
              <a:gd name="connsiteX18" fmla="*/ 324984 w 783381"/>
              <a:gd name="connsiteY18" fmla="*/ 485843 h 809308"/>
              <a:gd name="connsiteX19" fmla="*/ 324984 w 783381"/>
              <a:gd name="connsiteY19" fmla="*/ 559750 h 809308"/>
              <a:gd name="connsiteX0" fmla="*/ 48676 w 783381"/>
              <a:gd name="connsiteY0" fmla="*/ 214849 h 809308"/>
              <a:gd name="connsiteX1" fmla="*/ 168166 w 783381"/>
              <a:gd name="connsiteY1" fmla="*/ 0 h 809308"/>
              <a:gd name="connsiteX2" fmla="*/ 783381 w 783381"/>
              <a:gd name="connsiteY2" fmla="*/ 81325 h 809308"/>
              <a:gd name="connsiteX3" fmla="*/ 637353 w 783381"/>
              <a:gd name="connsiteY3" fmla="*/ 775927 h 809308"/>
              <a:gd name="connsiteX4" fmla="*/ 0 w 783381"/>
              <a:gd name="connsiteY4" fmla="*/ 809308 h 809308"/>
              <a:gd name="connsiteX5" fmla="*/ 48676 w 783381"/>
              <a:gd name="connsiteY5" fmla="*/ 214849 h 809308"/>
              <a:gd name="connsiteX0" fmla="*/ 48676 w 1519925"/>
              <a:gd name="connsiteY0" fmla="*/ 214849 h 809308"/>
              <a:gd name="connsiteX1" fmla="*/ 564339 w 1519925"/>
              <a:gd name="connsiteY1" fmla="*/ 214849 h 809308"/>
              <a:gd name="connsiteX2" fmla="*/ 564339 w 1519925"/>
              <a:gd name="connsiteY2" fmla="*/ 609022 h 809308"/>
              <a:gd name="connsiteX3" fmla="*/ 48676 w 1519925"/>
              <a:gd name="connsiteY3" fmla="*/ 609022 h 809308"/>
              <a:gd name="connsiteX4" fmla="*/ 48676 w 1519925"/>
              <a:gd name="connsiteY4" fmla="*/ 214849 h 809308"/>
              <a:gd name="connsiteX5" fmla="*/ 306508 w 1519925"/>
              <a:gd name="connsiteY5" fmla="*/ 264121 h 809308"/>
              <a:gd name="connsiteX6" fmla="*/ 158693 w 1519925"/>
              <a:gd name="connsiteY6" fmla="*/ 411936 h 809308"/>
              <a:gd name="connsiteX7" fmla="*/ 195646 w 1519925"/>
              <a:gd name="connsiteY7" fmla="*/ 411936 h 809308"/>
              <a:gd name="connsiteX8" fmla="*/ 195646 w 1519925"/>
              <a:gd name="connsiteY8" fmla="*/ 559750 h 809308"/>
              <a:gd name="connsiteX9" fmla="*/ 417369 w 1519925"/>
              <a:gd name="connsiteY9" fmla="*/ 559750 h 809308"/>
              <a:gd name="connsiteX10" fmla="*/ 417369 w 1519925"/>
              <a:gd name="connsiteY10" fmla="*/ 411936 h 809308"/>
              <a:gd name="connsiteX11" fmla="*/ 454322 w 1519925"/>
              <a:gd name="connsiteY11" fmla="*/ 411936 h 809308"/>
              <a:gd name="connsiteX12" fmla="*/ 398892 w 1519925"/>
              <a:gd name="connsiteY12" fmla="*/ 356505 h 809308"/>
              <a:gd name="connsiteX13" fmla="*/ 398892 w 1519925"/>
              <a:gd name="connsiteY13" fmla="*/ 282597 h 809308"/>
              <a:gd name="connsiteX14" fmla="*/ 361938 w 1519925"/>
              <a:gd name="connsiteY14" fmla="*/ 282597 h 809308"/>
              <a:gd name="connsiteX15" fmla="*/ 361938 w 1519925"/>
              <a:gd name="connsiteY15" fmla="*/ 319551 h 809308"/>
              <a:gd name="connsiteX16" fmla="*/ 306508 w 1519925"/>
              <a:gd name="connsiteY16" fmla="*/ 264121 h 809308"/>
              <a:gd name="connsiteX0" fmla="*/ 398892 w 1519925"/>
              <a:gd name="connsiteY0" fmla="*/ 356505 h 809308"/>
              <a:gd name="connsiteX1" fmla="*/ 398892 w 1519925"/>
              <a:gd name="connsiteY1" fmla="*/ 282597 h 809308"/>
              <a:gd name="connsiteX2" fmla="*/ 361938 w 1519925"/>
              <a:gd name="connsiteY2" fmla="*/ 282597 h 809308"/>
              <a:gd name="connsiteX3" fmla="*/ 361938 w 1519925"/>
              <a:gd name="connsiteY3" fmla="*/ 319551 h 809308"/>
              <a:gd name="connsiteX4" fmla="*/ 398892 w 1519925"/>
              <a:gd name="connsiteY4" fmla="*/ 356505 h 809308"/>
              <a:gd name="connsiteX5" fmla="*/ 195646 w 1519925"/>
              <a:gd name="connsiteY5" fmla="*/ 411936 h 809308"/>
              <a:gd name="connsiteX6" fmla="*/ 195646 w 1519925"/>
              <a:gd name="connsiteY6" fmla="*/ 559750 h 809308"/>
              <a:gd name="connsiteX7" fmla="*/ 288031 w 1519925"/>
              <a:gd name="connsiteY7" fmla="*/ 559750 h 809308"/>
              <a:gd name="connsiteX8" fmla="*/ 288031 w 1519925"/>
              <a:gd name="connsiteY8" fmla="*/ 485843 h 809308"/>
              <a:gd name="connsiteX9" fmla="*/ 324984 w 1519925"/>
              <a:gd name="connsiteY9" fmla="*/ 485843 h 809308"/>
              <a:gd name="connsiteX10" fmla="*/ 324984 w 1519925"/>
              <a:gd name="connsiteY10" fmla="*/ 559750 h 809308"/>
              <a:gd name="connsiteX11" fmla="*/ 417369 w 1519925"/>
              <a:gd name="connsiteY11" fmla="*/ 559750 h 809308"/>
              <a:gd name="connsiteX12" fmla="*/ 417369 w 1519925"/>
              <a:gd name="connsiteY12" fmla="*/ 411936 h 809308"/>
              <a:gd name="connsiteX13" fmla="*/ 195646 w 1519925"/>
              <a:gd name="connsiteY13" fmla="*/ 411936 h 809308"/>
              <a:gd name="connsiteX0" fmla="*/ 306508 w 1519925"/>
              <a:gd name="connsiteY0" fmla="*/ 264121 h 809308"/>
              <a:gd name="connsiteX1" fmla="*/ 158693 w 1519925"/>
              <a:gd name="connsiteY1" fmla="*/ 411936 h 809308"/>
              <a:gd name="connsiteX2" fmla="*/ 454322 w 1519925"/>
              <a:gd name="connsiteY2" fmla="*/ 411936 h 809308"/>
              <a:gd name="connsiteX3" fmla="*/ 306508 w 1519925"/>
              <a:gd name="connsiteY3" fmla="*/ 264121 h 809308"/>
              <a:gd name="connsiteX4" fmla="*/ 288031 w 1519925"/>
              <a:gd name="connsiteY4" fmla="*/ 485843 h 809308"/>
              <a:gd name="connsiteX5" fmla="*/ 324984 w 1519925"/>
              <a:gd name="connsiteY5" fmla="*/ 485843 h 809308"/>
              <a:gd name="connsiteX6" fmla="*/ 324984 w 1519925"/>
              <a:gd name="connsiteY6" fmla="*/ 559750 h 809308"/>
              <a:gd name="connsiteX7" fmla="*/ 288031 w 1519925"/>
              <a:gd name="connsiteY7" fmla="*/ 559750 h 809308"/>
              <a:gd name="connsiteX8" fmla="*/ 288031 w 1519925"/>
              <a:gd name="connsiteY8" fmla="*/ 485843 h 809308"/>
              <a:gd name="connsiteX0" fmla="*/ 306508 w 1519925"/>
              <a:gd name="connsiteY0" fmla="*/ 264121 h 809308"/>
              <a:gd name="connsiteX1" fmla="*/ 361938 w 1519925"/>
              <a:gd name="connsiteY1" fmla="*/ 319551 h 809308"/>
              <a:gd name="connsiteX2" fmla="*/ 361938 w 1519925"/>
              <a:gd name="connsiteY2" fmla="*/ 282597 h 809308"/>
              <a:gd name="connsiteX3" fmla="*/ 398892 w 1519925"/>
              <a:gd name="connsiteY3" fmla="*/ 282597 h 809308"/>
              <a:gd name="connsiteX4" fmla="*/ 398892 w 1519925"/>
              <a:gd name="connsiteY4" fmla="*/ 356505 h 809308"/>
              <a:gd name="connsiteX5" fmla="*/ 454322 w 1519925"/>
              <a:gd name="connsiteY5" fmla="*/ 411936 h 809308"/>
              <a:gd name="connsiteX6" fmla="*/ 417369 w 1519925"/>
              <a:gd name="connsiteY6" fmla="*/ 411936 h 809308"/>
              <a:gd name="connsiteX7" fmla="*/ 417369 w 1519925"/>
              <a:gd name="connsiteY7" fmla="*/ 559750 h 809308"/>
              <a:gd name="connsiteX8" fmla="*/ 195646 w 1519925"/>
              <a:gd name="connsiteY8" fmla="*/ 559750 h 809308"/>
              <a:gd name="connsiteX9" fmla="*/ 195646 w 1519925"/>
              <a:gd name="connsiteY9" fmla="*/ 411936 h 809308"/>
              <a:gd name="connsiteX10" fmla="*/ 158693 w 1519925"/>
              <a:gd name="connsiteY10" fmla="*/ 411936 h 809308"/>
              <a:gd name="connsiteX11" fmla="*/ 306508 w 1519925"/>
              <a:gd name="connsiteY11" fmla="*/ 264121 h 809308"/>
              <a:gd name="connsiteX12" fmla="*/ 361938 w 1519925"/>
              <a:gd name="connsiteY12" fmla="*/ 319551 h 809308"/>
              <a:gd name="connsiteX13" fmla="*/ 398892 w 1519925"/>
              <a:gd name="connsiteY13" fmla="*/ 356505 h 809308"/>
              <a:gd name="connsiteX14" fmla="*/ 417369 w 1519925"/>
              <a:gd name="connsiteY14" fmla="*/ 411936 h 809308"/>
              <a:gd name="connsiteX15" fmla="*/ 195646 w 1519925"/>
              <a:gd name="connsiteY15" fmla="*/ 411936 h 809308"/>
              <a:gd name="connsiteX16" fmla="*/ 288031 w 1519925"/>
              <a:gd name="connsiteY16" fmla="*/ 559750 h 809308"/>
              <a:gd name="connsiteX17" fmla="*/ 288031 w 1519925"/>
              <a:gd name="connsiteY17" fmla="*/ 485843 h 809308"/>
              <a:gd name="connsiteX18" fmla="*/ 324984 w 1519925"/>
              <a:gd name="connsiteY18" fmla="*/ 485843 h 809308"/>
              <a:gd name="connsiteX19" fmla="*/ 324984 w 1519925"/>
              <a:gd name="connsiteY19" fmla="*/ 559750 h 809308"/>
              <a:gd name="connsiteX0" fmla="*/ 48676 w 1519925"/>
              <a:gd name="connsiteY0" fmla="*/ 214849 h 809308"/>
              <a:gd name="connsiteX1" fmla="*/ 168166 w 1519925"/>
              <a:gd name="connsiteY1" fmla="*/ 0 h 809308"/>
              <a:gd name="connsiteX2" fmla="*/ 783381 w 1519925"/>
              <a:gd name="connsiteY2" fmla="*/ 81325 h 809308"/>
              <a:gd name="connsiteX3" fmla="*/ 637353 w 1519925"/>
              <a:gd name="connsiteY3" fmla="*/ 775927 h 809308"/>
              <a:gd name="connsiteX4" fmla="*/ 0 w 1519925"/>
              <a:gd name="connsiteY4" fmla="*/ 809308 h 809308"/>
              <a:gd name="connsiteX5" fmla="*/ 48676 w 1519925"/>
              <a:gd name="connsiteY5" fmla="*/ 214849 h 809308"/>
              <a:gd name="connsiteX0" fmla="*/ 48676 w 1692404"/>
              <a:gd name="connsiteY0" fmla="*/ 214849 h 1240357"/>
              <a:gd name="connsiteX1" fmla="*/ 564339 w 1692404"/>
              <a:gd name="connsiteY1" fmla="*/ 214849 h 1240357"/>
              <a:gd name="connsiteX2" fmla="*/ 564339 w 1692404"/>
              <a:gd name="connsiteY2" fmla="*/ 609022 h 1240357"/>
              <a:gd name="connsiteX3" fmla="*/ 48676 w 1692404"/>
              <a:gd name="connsiteY3" fmla="*/ 609022 h 1240357"/>
              <a:gd name="connsiteX4" fmla="*/ 48676 w 1692404"/>
              <a:gd name="connsiteY4" fmla="*/ 214849 h 1240357"/>
              <a:gd name="connsiteX5" fmla="*/ 306508 w 1692404"/>
              <a:gd name="connsiteY5" fmla="*/ 264121 h 1240357"/>
              <a:gd name="connsiteX6" fmla="*/ 158693 w 1692404"/>
              <a:gd name="connsiteY6" fmla="*/ 411936 h 1240357"/>
              <a:gd name="connsiteX7" fmla="*/ 195646 w 1692404"/>
              <a:gd name="connsiteY7" fmla="*/ 411936 h 1240357"/>
              <a:gd name="connsiteX8" fmla="*/ 195646 w 1692404"/>
              <a:gd name="connsiteY8" fmla="*/ 559750 h 1240357"/>
              <a:gd name="connsiteX9" fmla="*/ 417369 w 1692404"/>
              <a:gd name="connsiteY9" fmla="*/ 559750 h 1240357"/>
              <a:gd name="connsiteX10" fmla="*/ 417369 w 1692404"/>
              <a:gd name="connsiteY10" fmla="*/ 411936 h 1240357"/>
              <a:gd name="connsiteX11" fmla="*/ 454322 w 1692404"/>
              <a:gd name="connsiteY11" fmla="*/ 411936 h 1240357"/>
              <a:gd name="connsiteX12" fmla="*/ 398892 w 1692404"/>
              <a:gd name="connsiteY12" fmla="*/ 356505 h 1240357"/>
              <a:gd name="connsiteX13" fmla="*/ 398892 w 1692404"/>
              <a:gd name="connsiteY13" fmla="*/ 282597 h 1240357"/>
              <a:gd name="connsiteX14" fmla="*/ 361938 w 1692404"/>
              <a:gd name="connsiteY14" fmla="*/ 282597 h 1240357"/>
              <a:gd name="connsiteX15" fmla="*/ 361938 w 1692404"/>
              <a:gd name="connsiteY15" fmla="*/ 319551 h 1240357"/>
              <a:gd name="connsiteX16" fmla="*/ 306508 w 1692404"/>
              <a:gd name="connsiteY16" fmla="*/ 264121 h 1240357"/>
              <a:gd name="connsiteX0" fmla="*/ 398892 w 1692404"/>
              <a:gd name="connsiteY0" fmla="*/ 356505 h 1240357"/>
              <a:gd name="connsiteX1" fmla="*/ 398892 w 1692404"/>
              <a:gd name="connsiteY1" fmla="*/ 282597 h 1240357"/>
              <a:gd name="connsiteX2" fmla="*/ 361938 w 1692404"/>
              <a:gd name="connsiteY2" fmla="*/ 282597 h 1240357"/>
              <a:gd name="connsiteX3" fmla="*/ 361938 w 1692404"/>
              <a:gd name="connsiteY3" fmla="*/ 319551 h 1240357"/>
              <a:gd name="connsiteX4" fmla="*/ 398892 w 1692404"/>
              <a:gd name="connsiteY4" fmla="*/ 356505 h 1240357"/>
              <a:gd name="connsiteX5" fmla="*/ 195646 w 1692404"/>
              <a:gd name="connsiteY5" fmla="*/ 411936 h 1240357"/>
              <a:gd name="connsiteX6" fmla="*/ 195646 w 1692404"/>
              <a:gd name="connsiteY6" fmla="*/ 559750 h 1240357"/>
              <a:gd name="connsiteX7" fmla="*/ 288031 w 1692404"/>
              <a:gd name="connsiteY7" fmla="*/ 559750 h 1240357"/>
              <a:gd name="connsiteX8" fmla="*/ 288031 w 1692404"/>
              <a:gd name="connsiteY8" fmla="*/ 485843 h 1240357"/>
              <a:gd name="connsiteX9" fmla="*/ 324984 w 1692404"/>
              <a:gd name="connsiteY9" fmla="*/ 485843 h 1240357"/>
              <a:gd name="connsiteX10" fmla="*/ 324984 w 1692404"/>
              <a:gd name="connsiteY10" fmla="*/ 559750 h 1240357"/>
              <a:gd name="connsiteX11" fmla="*/ 417369 w 1692404"/>
              <a:gd name="connsiteY11" fmla="*/ 559750 h 1240357"/>
              <a:gd name="connsiteX12" fmla="*/ 417369 w 1692404"/>
              <a:gd name="connsiteY12" fmla="*/ 411936 h 1240357"/>
              <a:gd name="connsiteX13" fmla="*/ 195646 w 1692404"/>
              <a:gd name="connsiteY13" fmla="*/ 411936 h 1240357"/>
              <a:gd name="connsiteX0" fmla="*/ 306508 w 1692404"/>
              <a:gd name="connsiteY0" fmla="*/ 264121 h 1240357"/>
              <a:gd name="connsiteX1" fmla="*/ 158693 w 1692404"/>
              <a:gd name="connsiteY1" fmla="*/ 411936 h 1240357"/>
              <a:gd name="connsiteX2" fmla="*/ 454322 w 1692404"/>
              <a:gd name="connsiteY2" fmla="*/ 411936 h 1240357"/>
              <a:gd name="connsiteX3" fmla="*/ 306508 w 1692404"/>
              <a:gd name="connsiteY3" fmla="*/ 264121 h 1240357"/>
              <a:gd name="connsiteX4" fmla="*/ 288031 w 1692404"/>
              <a:gd name="connsiteY4" fmla="*/ 485843 h 1240357"/>
              <a:gd name="connsiteX5" fmla="*/ 324984 w 1692404"/>
              <a:gd name="connsiteY5" fmla="*/ 485843 h 1240357"/>
              <a:gd name="connsiteX6" fmla="*/ 324984 w 1692404"/>
              <a:gd name="connsiteY6" fmla="*/ 559750 h 1240357"/>
              <a:gd name="connsiteX7" fmla="*/ 288031 w 1692404"/>
              <a:gd name="connsiteY7" fmla="*/ 559750 h 1240357"/>
              <a:gd name="connsiteX8" fmla="*/ 288031 w 1692404"/>
              <a:gd name="connsiteY8" fmla="*/ 485843 h 1240357"/>
              <a:gd name="connsiteX0" fmla="*/ 306508 w 1692404"/>
              <a:gd name="connsiteY0" fmla="*/ 264121 h 1240357"/>
              <a:gd name="connsiteX1" fmla="*/ 361938 w 1692404"/>
              <a:gd name="connsiteY1" fmla="*/ 319551 h 1240357"/>
              <a:gd name="connsiteX2" fmla="*/ 361938 w 1692404"/>
              <a:gd name="connsiteY2" fmla="*/ 282597 h 1240357"/>
              <a:gd name="connsiteX3" fmla="*/ 398892 w 1692404"/>
              <a:gd name="connsiteY3" fmla="*/ 282597 h 1240357"/>
              <a:gd name="connsiteX4" fmla="*/ 398892 w 1692404"/>
              <a:gd name="connsiteY4" fmla="*/ 356505 h 1240357"/>
              <a:gd name="connsiteX5" fmla="*/ 454322 w 1692404"/>
              <a:gd name="connsiteY5" fmla="*/ 411936 h 1240357"/>
              <a:gd name="connsiteX6" fmla="*/ 417369 w 1692404"/>
              <a:gd name="connsiteY6" fmla="*/ 411936 h 1240357"/>
              <a:gd name="connsiteX7" fmla="*/ 417369 w 1692404"/>
              <a:gd name="connsiteY7" fmla="*/ 559750 h 1240357"/>
              <a:gd name="connsiteX8" fmla="*/ 195646 w 1692404"/>
              <a:gd name="connsiteY8" fmla="*/ 559750 h 1240357"/>
              <a:gd name="connsiteX9" fmla="*/ 195646 w 1692404"/>
              <a:gd name="connsiteY9" fmla="*/ 411936 h 1240357"/>
              <a:gd name="connsiteX10" fmla="*/ 158693 w 1692404"/>
              <a:gd name="connsiteY10" fmla="*/ 411936 h 1240357"/>
              <a:gd name="connsiteX11" fmla="*/ 306508 w 1692404"/>
              <a:gd name="connsiteY11" fmla="*/ 264121 h 1240357"/>
              <a:gd name="connsiteX12" fmla="*/ 361938 w 1692404"/>
              <a:gd name="connsiteY12" fmla="*/ 319551 h 1240357"/>
              <a:gd name="connsiteX13" fmla="*/ 398892 w 1692404"/>
              <a:gd name="connsiteY13" fmla="*/ 356505 h 1240357"/>
              <a:gd name="connsiteX14" fmla="*/ 417369 w 1692404"/>
              <a:gd name="connsiteY14" fmla="*/ 411936 h 1240357"/>
              <a:gd name="connsiteX15" fmla="*/ 195646 w 1692404"/>
              <a:gd name="connsiteY15" fmla="*/ 411936 h 1240357"/>
              <a:gd name="connsiteX16" fmla="*/ 288031 w 1692404"/>
              <a:gd name="connsiteY16" fmla="*/ 559750 h 1240357"/>
              <a:gd name="connsiteX17" fmla="*/ 288031 w 1692404"/>
              <a:gd name="connsiteY17" fmla="*/ 485843 h 1240357"/>
              <a:gd name="connsiteX18" fmla="*/ 324984 w 1692404"/>
              <a:gd name="connsiteY18" fmla="*/ 485843 h 1240357"/>
              <a:gd name="connsiteX19" fmla="*/ 324984 w 1692404"/>
              <a:gd name="connsiteY19" fmla="*/ 559750 h 1240357"/>
              <a:gd name="connsiteX0" fmla="*/ 48676 w 1692404"/>
              <a:gd name="connsiteY0" fmla="*/ 214849 h 1240357"/>
              <a:gd name="connsiteX1" fmla="*/ 168166 w 1692404"/>
              <a:gd name="connsiteY1" fmla="*/ 0 h 1240357"/>
              <a:gd name="connsiteX2" fmla="*/ 783381 w 1692404"/>
              <a:gd name="connsiteY2" fmla="*/ 81325 h 1240357"/>
              <a:gd name="connsiteX3" fmla="*/ 1219604 w 1692404"/>
              <a:gd name="connsiteY3" fmla="*/ 1240357 h 1240357"/>
              <a:gd name="connsiteX4" fmla="*/ 0 w 1692404"/>
              <a:gd name="connsiteY4" fmla="*/ 809308 h 1240357"/>
              <a:gd name="connsiteX5" fmla="*/ 48676 w 1692404"/>
              <a:gd name="connsiteY5" fmla="*/ 214849 h 1240357"/>
              <a:gd name="connsiteX0" fmla="*/ 48676 w 1748671"/>
              <a:gd name="connsiteY0" fmla="*/ 214849 h 1240357"/>
              <a:gd name="connsiteX1" fmla="*/ 564339 w 1748671"/>
              <a:gd name="connsiteY1" fmla="*/ 214849 h 1240357"/>
              <a:gd name="connsiteX2" fmla="*/ 564339 w 1748671"/>
              <a:gd name="connsiteY2" fmla="*/ 609022 h 1240357"/>
              <a:gd name="connsiteX3" fmla="*/ 48676 w 1748671"/>
              <a:gd name="connsiteY3" fmla="*/ 609022 h 1240357"/>
              <a:gd name="connsiteX4" fmla="*/ 48676 w 1748671"/>
              <a:gd name="connsiteY4" fmla="*/ 214849 h 1240357"/>
              <a:gd name="connsiteX5" fmla="*/ 306508 w 1748671"/>
              <a:gd name="connsiteY5" fmla="*/ 264121 h 1240357"/>
              <a:gd name="connsiteX6" fmla="*/ 158693 w 1748671"/>
              <a:gd name="connsiteY6" fmla="*/ 411936 h 1240357"/>
              <a:gd name="connsiteX7" fmla="*/ 195646 w 1748671"/>
              <a:gd name="connsiteY7" fmla="*/ 411936 h 1240357"/>
              <a:gd name="connsiteX8" fmla="*/ 195646 w 1748671"/>
              <a:gd name="connsiteY8" fmla="*/ 559750 h 1240357"/>
              <a:gd name="connsiteX9" fmla="*/ 417369 w 1748671"/>
              <a:gd name="connsiteY9" fmla="*/ 559750 h 1240357"/>
              <a:gd name="connsiteX10" fmla="*/ 417369 w 1748671"/>
              <a:gd name="connsiteY10" fmla="*/ 411936 h 1240357"/>
              <a:gd name="connsiteX11" fmla="*/ 454322 w 1748671"/>
              <a:gd name="connsiteY11" fmla="*/ 411936 h 1240357"/>
              <a:gd name="connsiteX12" fmla="*/ 398892 w 1748671"/>
              <a:gd name="connsiteY12" fmla="*/ 356505 h 1240357"/>
              <a:gd name="connsiteX13" fmla="*/ 398892 w 1748671"/>
              <a:gd name="connsiteY13" fmla="*/ 282597 h 1240357"/>
              <a:gd name="connsiteX14" fmla="*/ 361938 w 1748671"/>
              <a:gd name="connsiteY14" fmla="*/ 282597 h 1240357"/>
              <a:gd name="connsiteX15" fmla="*/ 361938 w 1748671"/>
              <a:gd name="connsiteY15" fmla="*/ 319551 h 1240357"/>
              <a:gd name="connsiteX16" fmla="*/ 306508 w 1748671"/>
              <a:gd name="connsiteY16" fmla="*/ 264121 h 1240357"/>
              <a:gd name="connsiteX0" fmla="*/ 398892 w 1748671"/>
              <a:gd name="connsiteY0" fmla="*/ 356505 h 1240357"/>
              <a:gd name="connsiteX1" fmla="*/ 398892 w 1748671"/>
              <a:gd name="connsiteY1" fmla="*/ 282597 h 1240357"/>
              <a:gd name="connsiteX2" fmla="*/ 361938 w 1748671"/>
              <a:gd name="connsiteY2" fmla="*/ 282597 h 1240357"/>
              <a:gd name="connsiteX3" fmla="*/ 361938 w 1748671"/>
              <a:gd name="connsiteY3" fmla="*/ 319551 h 1240357"/>
              <a:gd name="connsiteX4" fmla="*/ 398892 w 1748671"/>
              <a:gd name="connsiteY4" fmla="*/ 356505 h 1240357"/>
              <a:gd name="connsiteX5" fmla="*/ 195646 w 1748671"/>
              <a:gd name="connsiteY5" fmla="*/ 411936 h 1240357"/>
              <a:gd name="connsiteX6" fmla="*/ 195646 w 1748671"/>
              <a:gd name="connsiteY6" fmla="*/ 559750 h 1240357"/>
              <a:gd name="connsiteX7" fmla="*/ 288031 w 1748671"/>
              <a:gd name="connsiteY7" fmla="*/ 559750 h 1240357"/>
              <a:gd name="connsiteX8" fmla="*/ 288031 w 1748671"/>
              <a:gd name="connsiteY8" fmla="*/ 485843 h 1240357"/>
              <a:gd name="connsiteX9" fmla="*/ 324984 w 1748671"/>
              <a:gd name="connsiteY9" fmla="*/ 485843 h 1240357"/>
              <a:gd name="connsiteX10" fmla="*/ 324984 w 1748671"/>
              <a:gd name="connsiteY10" fmla="*/ 559750 h 1240357"/>
              <a:gd name="connsiteX11" fmla="*/ 417369 w 1748671"/>
              <a:gd name="connsiteY11" fmla="*/ 559750 h 1240357"/>
              <a:gd name="connsiteX12" fmla="*/ 417369 w 1748671"/>
              <a:gd name="connsiteY12" fmla="*/ 411936 h 1240357"/>
              <a:gd name="connsiteX13" fmla="*/ 195646 w 1748671"/>
              <a:gd name="connsiteY13" fmla="*/ 411936 h 1240357"/>
              <a:gd name="connsiteX0" fmla="*/ 306508 w 1748671"/>
              <a:gd name="connsiteY0" fmla="*/ 264121 h 1240357"/>
              <a:gd name="connsiteX1" fmla="*/ 158693 w 1748671"/>
              <a:gd name="connsiteY1" fmla="*/ 411936 h 1240357"/>
              <a:gd name="connsiteX2" fmla="*/ 454322 w 1748671"/>
              <a:gd name="connsiteY2" fmla="*/ 411936 h 1240357"/>
              <a:gd name="connsiteX3" fmla="*/ 306508 w 1748671"/>
              <a:gd name="connsiteY3" fmla="*/ 264121 h 1240357"/>
              <a:gd name="connsiteX4" fmla="*/ 288031 w 1748671"/>
              <a:gd name="connsiteY4" fmla="*/ 485843 h 1240357"/>
              <a:gd name="connsiteX5" fmla="*/ 324984 w 1748671"/>
              <a:gd name="connsiteY5" fmla="*/ 485843 h 1240357"/>
              <a:gd name="connsiteX6" fmla="*/ 324984 w 1748671"/>
              <a:gd name="connsiteY6" fmla="*/ 559750 h 1240357"/>
              <a:gd name="connsiteX7" fmla="*/ 288031 w 1748671"/>
              <a:gd name="connsiteY7" fmla="*/ 559750 h 1240357"/>
              <a:gd name="connsiteX8" fmla="*/ 288031 w 1748671"/>
              <a:gd name="connsiteY8" fmla="*/ 485843 h 1240357"/>
              <a:gd name="connsiteX0" fmla="*/ 306508 w 1748671"/>
              <a:gd name="connsiteY0" fmla="*/ 264121 h 1240357"/>
              <a:gd name="connsiteX1" fmla="*/ 361938 w 1748671"/>
              <a:gd name="connsiteY1" fmla="*/ 319551 h 1240357"/>
              <a:gd name="connsiteX2" fmla="*/ 361938 w 1748671"/>
              <a:gd name="connsiteY2" fmla="*/ 282597 h 1240357"/>
              <a:gd name="connsiteX3" fmla="*/ 398892 w 1748671"/>
              <a:gd name="connsiteY3" fmla="*/ 282597 h 1240357"/>
              <a:gd name="connsiteX4" fmla="*/ 398892 w 1748671"/>
              <a:gd name="connsiteY4" fmla="*/ 356505 h 1240357"/>
              <a:gd name="connsiteX5" fmla="*/ 454322 w 1748671"/>
              <a:gd name="connsiteY5" fmla="*/ 411936 h 1240357"/>
              <a:gd name="connsiteX6" fmla="*/ 417369 w 1748671"/>
              <a:gd name="connsiteY6" fmla="*/ 411936 h 1240357"/>
              <a:gd name="connsiteX7" fmla="*/ 417369 w 1748671"/>
              <a:gd name="connsiteY7" fmla="*/ 559750 h 1240357"/>
              <a:gd name="connsiteX8" fmla="*/ 195646 w 1748671"/>
              <a:gd name="connsiteY8" fmla="*/ 559750 h 1240357"/>
              <a:gd name="connsiteX9" fmla="*/ 195646 w 1748671"/>
              <a:gd name="connsiteY9" fmla="*/ 411936 h 1240357"/>
              <a:gd name="connsiteX10" fmla="*/ 158693 w 1748671"/>
              <a:gd name="connsiteY10" fmla="*/ 411936 h 1240357"/>
              <a:gd name="connsiteX11" fmla="*/ 306508 w 1748671"/>
              <a:gd name="connsiteY11" fmla="*/ 264121 h 1240357"/>
              <a:gd name="connsiteX12" fmla="*/ 361938 w 1748671"/>
              <a:gd name="connsiteY12" fmla="*/ 319551 h 1240357"/>
              <a:gd name="connsiteX13" fmla="*/ 398892 w 1748671"/>
              <a:gd name="connsiteY13" fmla="*/ 356505 h 1240357"/>
              <a:gd name="connsiteX14" fmla="*/ 417369 w 1748671"/>
              <a:gd name="connsiteY14" fmla="*/ 411936 h 1240357"/>
              <a:gd name="connsiteX15" fmla="*/ 195646 w 1748671"/>
              <a:gd name="connsiteY15" fmla="*/ 411936 h 1240357"/>
              <a:gd name="connsiteX16" fmla="*/ 288031 w 1748671"/>
              <a:gd name="connsiteY16" fmla="*/ 559750 h 1240357"/>
              <a:gd name="connsiteX17" fmla="*/ 288031 w 1748671"/>
              <a:gd name="connsiteY17" fmla="*/ 485843 h 1240357"/>
              <a:gd name="connsiteX18" fmla="*/ 324984 w 1748671"/>
              <a:gd name="connsiteY18" fmla="*/ 485843 h 1240357"/>
              <a:gd name="connsiteX19" fmla="*/ 324984 w 1748671"/>
              <a:gd name="connsiteY19" fmla="*/ 559750 h 1240357"/>
              <a:gd name="connsiteX0" fmla="*/ 48676 w 1748671"/>
              <a:gd name="connsiteY0" fmla="*/ 214849 h 1240357"/>
              <a:gd name="connsiteX1" fmla="*/ 168166 w 1748671"/>
              <a:gd name="connsiteY1" fmla="*/ 0 h 1240357"/>
              <a:gd name="connsiteX2" fmla="*/ 870098 w 1748671"/>
              <a:gd name="connsiteY2" fmla="*/ 2032 h 1240357"/>
              <a:gd name="connsiteX3" fmla="*/ 1219604 w 1748671"/>
              <a:gd name="connsiteY3" fmla="*/ 1240357 h 1240357"/>
              <a:gd name="connsiteX4" fmla="*/ 0 w 1748671"/>
              <a:gd name="connsiteY4" fmla="*/ 809308 h 1240357"/>
              <a:gd name="connsiteX5" fmla="*/ 48676 w 1748671"/>
              <a:gd name="connsiteY5" fmla="*/ 214849 h 1240357"/>
              <a:gd name="connsiteX0" fmla="*/ 48676 w 1869878"/>
              <a:gd name="connsiteY0" fmla="*/ 214849 h 1240357"/>
              <a:gd name="connsiteX1" fmla="*/ 564339 w 1869878"/>
              <a:gd name="connsiteY1" fmla="*/ 214849 h 1240357"/>
              <a:gd name="connsiteX2" fmla="*/ 564339 w 1869878"/>
              <a:gd name="connsiteY2" fmla="*/ 609022 h 1240357"/>
              <a:gd name="connsiteX3" fmla="*/ 48676 w 1869878"/>
              <a:gd name="connsiteY3" fmla="*/ 609022 h 1240357"/>
              <a:gd name="connsiteX4" fmla="*/ 48676 w 1869878"/>
              <a:gd name="connsiteY4" fmla="*/ 214849 h 1240357"/>
              <a:gd name="connsiteX5" fmla="*/ 306508 w 1869878"/>
              <a:gd name="connsiteY5" fmla="*/ 264121 h 1240357"/>
              <a:gd name="connsiteX6" fmla="*/ 158693 w 1869878"/>
              <a:gd name="connsiteY6" fmla="*/ 411936 h 1240357"/>
              <a:gd name="connsiteX7" fmla="*/ 195646 w 1869878"/>
              <a:gd name="connsiteY7" fmla="*/ 411936 h 1240357"/>
              <a:gd name="connsiteX8" fmla="*/ 195646 w 1869878"/>
              <a:gd name="connsiteY8" fmla="*/ 559750 h 1240357"/>
              <a:gd name="connsiteX9" fmla="*/ 417369 w 1869878"/>
              <a:gd name="connsiteY9" fmla="*/ 559750 h 1240357"/>
              <a:gd name="connsiteX10" fmla="*/ 417369 w 1869878"/>
              <a:gd name="connsiteY10" fmla="*/ 411936 h 1240357"/>
              <a:gd name="connsiteX11" fmla="*/ 454322 w 1869878"/>
              <a:gd name="connsiteY11" fmla="*/ 411936 h 1240357"/>
              <a:gd name="connsiteX12" fmla="*/ 398892 w 1869878"/>
              <a:gd name="connsiteY12" fmla="*/ 356505 h 1240357"/>
              <a:gd name="connsiteX13" fmla="*/ 398892 w 1869878"/>
              <a:gd name="connsiteY13" fmla="*/ 282597 h 1240357"/>
              <a:gd name="connsiteX14" fmla="*/ 361938 w 1869878"/>
              <a:gd name="connsiteY14" fmla="*/ 282597 h 1240357"/>
              <a:gd name="connsiteX15" fmla="*/ 361938 w 1869878"/>
              <a:gd name="connsiteY15" fmla="*/ 319551 h 1240357"/>
              <a:gd name="connsiteX16" fmla="*/ 306508 w 1869878"/>
              <a:gd name="connsiteY16" fmla="*/ 264121 h 1240357"/>
              <a:gd name="connsiteX0" fmla="*/ 398892 w 1869878"/>
              <a:gd name="connsiteY0" fmla="*/ 356505 h 1240357"/>
              <a:gd name="connsiteX1" fmla="*/ 398892 w 1869878"/>
              <a:gd name="connsiteY1" fmla="*/ 282597 h 1240357"/>
              <a:gd name="connsiteX2" fmla="*/ 361938 w 1869878"/>
              <a:gd name="connsiteY2" fmla="*/ 282597 h 1240357"/>
              <a:gd name="connsiteX3" fmla="*/ 361938 w 1869878"/>
              <a:gd name="connsiteY3" fmla="*/ 319551 h 1240357"/>
              <a:gd name="connsiteX4" fmla="*/ 398892 w 1869878"/>
              <a:gd name="connsiteY4" fmla="*/ 356505 h 1240357"/>
              <a:gd name="connsiteX5" fmla="*/ 195646 w 1869878"/>
              <a:gd name="connsiteY5" fmla="*/ 411936 h 1240357"/>
              <a:gd name="connsiteX6" fmla="*/ 195646 w 1869878"/>
              <a:gd name="connsiteY6" fmla="*/ 559750 h 1240357"/>
              <a:gd name="connsiteX7" fmla="*/ 288031 w 1869878"/>
              <a:gd name="connsiteY7" fmla="*/ 559750 h 1240357"/>
              <a:gd name="connsiteX8" fmla="*/ 288031 w 1869878"/>
              <a:gd name="connsiteY8" fmla="*/ 485843 h 1240357"/>
              <a:gd name="connsiteX9" fmla="*/ 324984 w 1869878"/>
              <a:gd name="connsiteY9" fmla="*/ 485843 h 1240357"/>
              <a:gd name="connsiteX10" fmla="*/ 324984 w 1869878"/>
              <a:gd name="connsiteY10" fmla="*/ 559750 h 1240357"/>
              <a:gd name="connsiteX11" fmla="*/ 417369 w 1869878"/>
              <a:gd name="connsiteY11" fmla="*/ 559750 h 1240357"/>
              <a:gd name="connsiteX12" fmla="*/ 417369 w 1869878"/>
              <a:gd name="connsiteY12" fmla="*/ 411936 h 1240357"/>
              <a:gd name="connsiteX13" fmla="*/ 195646 w 1869878"/>
              <a:gd name="connsiteY13" fmla="*/ 411936 h 1240357"/>
              <a:gd name="connsiteX0" fmla="*/ 306508 w 1869878"/>
              <a:gd name="connsiteY0" fmla="*/ 264121 h 1240357"/>
              <a:gd name="connsiteX1" fmla="*/ 158693 w 1869878"/>
              <a:gd name="connsiteY1" fmla="*/ 411936 h 1240357"/>
              <a:gd name="connsiteX2" fmla="*/ 454322 w 1869878"/>
              <a:gd name="connsiteY2" fmla="*/ 411936 h 1240357"/>
              <a:gd name="connsiteX3" fmla="*/ 306508 w 1869878"/>
              <a:gd name="connsiteY3" fmla="*/ 264121 h 1240357"/>
              <a:gd name="connsiteX4" fmla="*/ 288031 w 1869878"/>
              <a:gd name="connsiteY4" fmla="*/ 485843 h 1240357"/>
              <a:gd name="connsiteX5" fmla="*/ 324984 w 1869878"/>
              <a:gd name="connsiteY5" fmla="*/ 485843 h 1240357"/>
              <a:gd name="connsiteX6" fmla="*/ 324984 w 1869878"/>
              <a:gd name="connsiteY6" fmla="*/ 559750 h 1240357"/>
              <a:gd name="connsiteX7" fmla="*/ 288031 w 1869878"/>
              <a:gd name="connsiteY7" fmla="*/ 559750 h 1240357"/>
              <a:gd name="connsiteX8" fmla="*/ 288031 w 1869878"/>
              <a:gd name="connsiteY8" fmla="*/ 485843 h 1240357"/>
              <a:gd name="connsiteX0" fmla="*/ 306508 w 1869878"/>
              <a:gd name="connsiteY0" fmla="*/ 264121 h 1240357"/>
              <a:gd name="connsiteX1" fmla="*/ 361938 w 1869878"/>
              <a:gd name="connsiteY1" fmla="*/ 319551 h 1240357"/>
              <a:gd name="connsiteX2" fmla="*/ 361938 w 1869878"/>
              <a:gd name="connsiteY2" fmla="*/ 282597 h 1240357"/>
              <a:gd name="connsiteX3" fmla="*/ 398892 w 1869878"/>
              <a:gd name="connsiteY3" fmla="*/ 282597 h 1240357"/>
              <a:gd name="connsiteX4" fmla="*/ 398892 w 1869878"/>
              <a:gd name="connsiteY4" fmla="*/ 356505 h 1240357"/>
              <a:gd name="connsiteX5" fmla="*/ 454322 w 1869878"/>
              <a:gd name="connsiteY5" fmla="*/ 411936 h 1240357"/>
              <a:gd name="connsiteX6" fmla="*/ 417369 w 1869878"/>
              <a:gd name="connsiteY6" fmla="*/ 411936 h 1240357"/>
              <a:gd name="connsiteX7" fmla="*/ 417369 w 1869878"/>
              <a:gd name="connsiteY7" fmla="*/ 559750 h 1240357"/>
              <a:gd name="connsiteX8" fmla="*/ 195646 w 1869878"/>
              <a:gd name="connsiteY8" fmla="*/ 559750 h 1240357"/>
              <a:gd name="connsiteX9" fmla="*/ 195646 w 1869878"/>
              <a:gd name="connsiteY9" fmla="*/ 411936 h 1240357"/>
              <a:gd name="connsiteX10" fmla="*/ 158693 w 1869878"/>
              <a:gd name="connsiteY10" fmla="*/ 411936 h 1240357"/>
              <a:gd name="connsiteX11" fmla="*/ 306508 w 1869878"/>
              <a:gd name="connsiteY11" fmla="*/ 264121 h 1240357"/>
              <a:gd name="connsiteX12" fmla="*/ 361938 w 1869878"/>
              <a:gd name="connsiteY12" fmla="*/ 319551 h 1240357"/>
              <a:gd name="connsiteX13" fmla="*/ 398892 w 1869878"/>
              <a:gd name="connsiteY13" fmla="*/ 356505 h 1240357"/>
              <a:gd name="connsiteX14" fmla="*/ 417369 w 1869878"/>
              <a:gd name="connsiteY14" fmla="*/ 411936 h 1240357"/>
              <a:gd name="connsiteX15" fmla="*/ 195646 w 1869878"/>
              <a:gd name="connsiteY15" fmla="*/ 411936 h 1240357"/>
              <a:gd name="connsiteX16" fmla="*/ 288031 w 1869878"/>
              <a:gd name="connsiteY16" fmla="*/ 559750 h 1240357"/>
              <a:gd name="connsiteX17" fmla="*/ 288031 w 1869878"/>
              <a:gd name="connsiteY17" fmla="*/ 485843 h 1240357"/>
              <a:gd name="connsiteX18" fmla="*/ 324984 w 1869878"/>
              <a:gd name="connsiteY18" fmla="*/ 485843 h 1240357"/>
              <a:gd name="connsiteX19" fmla="*/ 324984 w 1869878"/>
              <a:gd name="connsiteY19" fmla="*/ 559750 h 1240357"/>
              <a:gd name="connsiteX0" fmla="*/ 1869756 w 1869878"/>
              <a:gd name="connsiteY0" fmla="*/ 56263 h 1240357"/>
              <a:gd name="connsiteX1" fmla="*/ 168166 w 1869878"/>
              <a:gd name="connsiteY1" fmla="*/ 0 h 1240357"/>
              <a:gd name="connsiteX2" fmla="*/ 870098 w 1869878"/>
              <a:gd name="connsiteY2" fmla="*/ 2032 h 1240357"/>
              <a:gd name="connsiteX3" fmla="*/ 1219604 w 1869878"/>
              <a:gd name="connsiteY3" fmla="*/ 1240357 h 1240357"/>
              <a:gd name="connsiteX4" fmla="*/ 0 w 1869878"/>
              <a:gd name="connsiteY4" fmla="*/ 809308 h 1240357"/>
              <a:gd name="connsiteX5" fmla="*/ 1869756 w 1869878"/>
              <a:gd name="connsiteY5" fmla="*/ 56263 h 1240357"/>
              <a:gd name="connsiteX0" fmla="*/ 48676 w 1874574"/>
              <a:gd name="connsiteY0" fmla="*/ 214849 h 1240357"/>
              <a:gd name="connsiteX1" fmla="*/ 564339 w 1874574"/>
              <a:gd name="connsiteY1" fmla="*/ 214849 h 1240357"/>
              <a:gd name="connsiteX2" fmla="*/ 564339 w 1874574"/>
              <a:gd name="connsiteY2" fmla="*/ 609022 h 1240357"/>
              <a:gd name="connsiteX3" fmla="*/ 48676 w 1874574"/>
              <a:gd name="connsiteY3" fmla="*/ 609022 h 1240357"/>
              <a:gd name="connsiteX4" fmla="*/ 48676 w 1874574"/>
              <a:gd name="connsiteY4" fmla="*/ 214849 h 1240357"/>
              <a:gd name="connsiteX5" fmla="*/ 306508 w 1874574"/>
              <a:gd name="connsiteY5" fmla="*/ 264121 h 1240357"/>
              <a:gd name="connsiteX6" fmla="*/ 158693 w 1874574"/>
              <a:gd name="connsiteY6" fmla="*/ 411936 h 1240357"/>
              <a:gd name="connsiteX7" fmla="*/ 195646 w 1874574"/>
              <a:gd name="connsiteY7" fmla="*/ 411936 h 1240357"/>
              <a:gd name="connsiteX8" fmla="*/ 195646 w 1874574"/>
              <a:gd name="connsiteY8" fmla="*/ 559750 h 1240357"/>
              <a:gd name="connsiteX9" fmla="*/ 417369 w 1874574"/>
              <a:gd name="connsiteY9" fmla="*/ 559750 h 1240357"/>
              <a:gd name="connsiteX10" fmla="*/ 417369 w 1874574"/>
              <a:gd name="connsiteY10" fmla="*/ 411936 h 1240357"/>
              <a:gd name="connsiteX11" fmla="*/ 454322 w 1874574"/>
              <a:gd name="connsiteY11" fmla="*/ 411936 h 1240357"/>
              <a:gd name="connsiteX12" fmla="*/ 398892 w 1874574"/>
              <a:gd name="connsiteY12" fmla="*/ 356505 h 1240357"/>
              <a:gd name="connsiteX13" fmla="*/ 398892 w 1874574"/>
              <a:gd name="connsiteY13" fmla="*/ 282597 h 1240357"/>
              <a:gd name="connsiteX14" fmla="*/ 361938 w 1874574"/>
              <a:gd name="connsiteY14" fmla="*/ 282597 h 1240357"/>
              <a:gd name="connsiteX15" fmla="*/ 361938 w 1874574"/>
              <a:gd name="connsiteY15" fmla="*/ 319551 h 1240357"/>
              <a:gd name="connsiteX16" fmla="*/ 306508 w 1874574"/>
              <a:gd name="connsiteY16" fmla="*/ 264121 h 1240357"/>
              <a:gd name="connsiteX0" fmla="*/ 398892 w 1874574"/>
              <a:gd name="connsiteY0" fmla="*/ 356505 h 1240357"/>
              <a:gd name="connsiteX1" fmla="*/ 398892 w 1874574"/>
              <a:gd name="connsiteY1" fmla="*/ 282597 h 1240357"/>
              <a:gd name="connsiteX2" fmla="*/ 361938 w 1874574"/>
              <a:gd name="connsiteY2" fmla="*/ 282597 h 1240357"/>
              <a:gd name="connsiteX3" fmla="*/ 361938 w 1874574"/>
              <a:gd name="connsiteY3" fmla="*/ 319551 h 1240357"/>
              <a:gd name="connsiteX4" fmla="*/ 398892 w 1874574"/>
              <a:gd name="connsiteY4" fmla="*/ 356505 h 1240357"/>
              <a:gd name="connsiteX5" fmla="*/ 195646 w 1874574"/>
              <a:gd name="connsiteY5" fmla="*/ 411936 h 1240357"/>
              <a:gd name="connsiteX6" fmla="*/ 195646 w 1874574"/>
              <a:gd name="connsiteY6" fmla="*/ 559750 h 1240357"/>
              <a:gd name="connsiteX7" fmla="*/ 288031 w 1874574"/>
              <a:gd name="connsiteY7" fmla="*/ 559750 h 1240357"/>
              <a:gd name="connsiteX8" fmla="*/ 288031 w 1874574"/>
              <a:gd name="connsiteY8" fmla="*/ 485843 h 1240357"/>
              <a:gd name="connsiteX9" fmla="*/ 324984 w 1874574"/>
              <a:gd name="connsiteY9" fmla="*/ 485843 h 1240357"/>
              <a:gd name="connsiteX10" fmla="*/ 324984 w 1874574"/>
              <a:gd name="connsiteY10" fmla="*/ 559750 h 1240357"/>
              <a:gd name="connsiteX11" fmla="*/ 417369 w 1874574"/>
              <a:gd name="connsiteY11" fmla="*/ 559750 h 1240357"/>
              <a:gd name="connsiteX12" fmla="*/ 417369 w 1874574"/>
              <a:gd name="connsiteY12" fmla="*/ 411936 h 1240357"/>
              <a:gd name="connsiteX13" fmla="*/ 195646 w 1874574"/>
              <a:gd name="connsiteY13" fmla="*/ 411936 h 1240357"/>
              <a:gd name="connsiteX0" fmla="*/ 306508 w 1874574"/>
              <a:gd name="connsiteY0" fmla="*/ 264121 h 1240357"/>
              <a:gd name="connsiteX1" fmla="*/ 158693 w 1874574"/>
              <a:gd name="connsiteY1" fmla="*/ 411936 h 1240357"/>
              <a:gd name="connsiteX2" fmla="*/ 454322 w 1874574"/>
              <a:gd name="connsiteY2" fmla="*/ 411936 h 1240357"/>
              <a:gd name="connsiteX3" fmla="*/ 306508 w 1874574"/>
              <a:gd name="connsiteY3" fmla="*/ 264121 h 1240357"/>
              <a:gd name="connsiteX4" fmla="*/ 288031 w 1874574"/>
              <a:gd name="connsiteY4" fmla="*/ 485843 h 1240357"/>
              <a:gd name="connsiteX5" fmla="*/ 324984 w 1874574"/>
              <a:gd name="connsiteY5" fmla="*/ 485843 h 1240357"/>
              <a:gd name="connsiteX6" fmla="*/ 324984 w 1874574"/>
              <a:gd name="connsiteY6" fmla="*/ 559750 h 1240357"/>
              <a:gd name="connsiteX7" fmla="*/ 288031 w 1874574"/>
              <a:gd name="connsiteY7" fmla="*/ 559750 h 1240357"/>
              <a:gd name="connsiteX8" fmla="*/ 288031 w 1874574"/>
              <a:gd name="connsiteY8" fmla="*/ 485843 h 1240357"/>
              <a:gd name="connsiteX0" fmla="*/ 306508 w 1874574"/>
              <a:gd name="connsiteY0" fmla="*/ 264121 h 1240357"/>
              <a:gd name="connsiteX1" fmla="*/ 361938 w 1874574"/>
              <a:gd name="connsiteY1" fmla="*/ 319551 h 1240357"/>
              <a:gd name="connsiteX2" fmla="*/ 361938 w 1874574"/>
              <a:gd name="connsiteY2" fmla="*/ 282597 h 1240357"/>
              <a:gd name="connsiteX3" fmla="*/ 398892 w 1874574"/>
              <a:gd name="connsiteY3" fmla="*/ 282597 h 1240357"/>
              <a:gd name="connsiteX4" fmla="*/ 398892 w 1874574"/>
              <a:gd name="connsiteY4" fmla="*/ 356505 h 1240357"/>
              <a:gd name="connsiteX5" fmla="*/ 454322 w 1874574"/>
              <a:gd name="connsiteY5" fmla="*/ 411936 h 1240357"/>
              <a:gd name="connsiteX6" fmla="*/ 417369 w 1874574"/>
              <a:gd name="connsiteY6" fmla="*/ 411936 h 1240357"/>
              <a:gd name="connsiteX7" fmla="*/ 417369 w 1874574"/>
              <a:gd name="connsiteY7" fmla="*/ 559750 h 1240357"/>
              <a:gd name="connsiteX8" fmla="*/ 195646 w 1874574"/>
              <a:gd name="connsiteY8" fmla="*/ 559750 h 1240357"/>
              <a:gd name="connsiteX9" fmla="*/ 195646 w 1874574"/>
              <a:gd name="connsiteY9" fmla="*/ 411936 h 1240357"/>
              <a:gd name="connsiteX10" fmla="*/ 158693 w 1874574"/>
              <a:gd name="connsiteY10" fmla="*/ 411936 h 1240357"/>
              <a:gd name="connsiteX11" fmla="*/ 306508 w 1874574"/>
              <a:gd name="connsiteY11" fmla="*/ 264121 h 1240357"/>
              <a:gd name="connsiteX12" fmla="*/ 361938 w 1874574"/>
              <a:gd name="connsiteY12" fmla="*/ 319551 h 1240357"/>
              <a:gd name="connsiteX13" fmla="*/ 398892 w 1874574"/>
              <a:gd name="connsiteY13" fmla="*/ 356505 h 1240357"/>
              <a:gd name="connsiteX14" fmla="*/ 417369 w 1874574"/>
              <a:gd name="connsiteY14" fmla="*/ 411936 h 1240357"/>
              <a:gd name="connsiteX15" fmla="*/ 195646 w 1874574"/>
              <a:gd name="connsiteY15" fmla="*/ 411936 h 1240357"/>
              <a:gd name="connsiteX16" fmla="*/ 288031 w 1874574"/>
              <a:gd name="connsiteY16" fmla="*/ 559750 h 1240357"/>
              <a:gd name="connsiteX17" fmla="*/ 288031 w 1874574"/>
              <a:gd name="connsiteY17" fmla="*/ 485843 h 1240357"/>
              <a:gd name="connsiteX18" fmla="*/ 324984 w 1874574"/>
              <a:gd name="connsiteY18" fmla="*/ 485843 h 1240357"/>
              <a:gd name="connsiteX19" fmla="*/ 324984 w 1874574"/>
              <a:gd name="connsiteY19" fmla="*/ 559750 h 1240357"/>
              <a:gd name="connsiteX0" fmla="*/ 1869756 w 1874574"/>
              <a:gd name="connsiteY0" fmla="*/ 56263 h 1240357"/>
              <a:gd name="connsiteX1" fmla="*/ 168166 w 1874574"/>
              <a:gd name="connsiteY1" fmla="*/ 0 h 1240357"/>
              <a:gd name="connsiteX2" fmla="*/ 870098 w 1874574"/>
              <a:gd name="connsiteY2" fmla="*/ 2032 h 1240357"/>
              <a:gd name="connsiteX3" fmla="*/ 1219604 w 1874574"/>
              <a:gd name="connsiteY3" fmla="*/ 1240357 h 1240357"/>
              <a:gd name="connsiteX4" fmla="*/ 0 w 1874574"/>
              <a:gd name="connsiteY4" fmla="*/ 809308 h 1240357"/>
              <a:gd name="connsiteX5" fmla="*/ 1869756 w 1874574"/>
              <a:gd name="connsiteY5" fmla="*/ 56263 h 12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4574" h="1240357" stroke="0" extrusionOk="0">
                <a:moveTo>
                  <a:pt x="48676" y="214849"/>
                </a:moveTo>
                <a:lnTo>
                  <a:pt x="564339" y="214849"/>
                </a:lnTo>
                <a:lnTo>
                  <a:pt x="564339" y="609022"/>
                </a:lnTo>
                <a:lnTo>
                  <a:pt x="48676" y="609022"/>
                </a:lnTo>
                <a:lnTo>
                  <a:pt x="48676" y="214849"/>
                </a:lnTo>
                <a:close/>
                <a:moveTo>
                  <a:pt x="306508" y="264121"/>
                </a:moveTo>
                <a:lnTo>
                  <a:pt x="158693" y="411936"/>
                </a:lnTo>
                <a:lnTo>
                  <a:pt x="195646" y="411936"/>
                </a:lnTo>
                <a:lnTo>
                  <a:pt x="195646" y="559750"/>
                </a:lnTo>
                <a:lnTo>
                  <a:pt x="417369" y="559750"/>
                </a:lnTo>
                <a:lnTo>
                  <a:pt x="417369" y="411936"/>
                </a:lnTo>
                <a:lnTo>
                  <a:pt x="454322" y="411936"/>
                </a:lnTo>
                <a:lnTo>
                  <a:pt x="398892" y="356505"/>
                </a:lnTo>
                <a:lnTo>
                  <a:pt x="398892" y="282597"/>
                </a:lnTo>
                <a:lnTo>
                  <a:pt x="361938" y="282597"/>
                </a:lnTo>
                <a:lnTo>
                  <a:pt x="361938" y="319551"/>
                </a:lnTo>
                <a:lnTo>
                  <a:pt x="306508" y="264121"/>
                </a:lnTo>
                <a:close/>
              </a:path>
              <a:path w="1874574" h="1240357" fill="darkenLess" stroke="0" extrusionOk="0">
                <a:moveTo>
                  <a:pt x="398892" y="356505"/>
                </a:moveTo>
                <a:lnTo>
                  <a:pt x="398892" y="282597"/>
                </a:lnTo>
                <a:lnTo>
                  <a:pt x="361938" y="282597"/>
                </a:lnTo>
                <a:lnTo>
                  <a:pt x="361938" y="319551"/>
                </a:lnTo>
                <a:lnTo>
                  <a:pt x="398892" y="356505"/>
                </a:lnTo>
                <a:close/>
                <a:moveTo>
                  <a:pt x="195646" y="411936"/>
                </a:moveTo>
                <a:lnTo>
                  <a:pt x="195646" y="559750"/>
                </a:lnTo>
                <a:lnTo>
                  <a:pt x="288031" y="559750"/>
                </a:lnTo>
                <a:lnTo>
                  <a:pt x="288031" y="485843"/>
                </a:lnTo>
                <a:lnTo>
                  <a:pt x="324984" y="485843"/>
                </a:lnTo>
                <a:lnTo>
                  <a:pt x="324984" y="559750"/>
                </a:lnTo>
                <a:lnTo>
                  <a:pt x="417369" y="559750"/>
                </a:lnTo>
                <a:lnTo>
                  <a:pt x="417369" y="411936"/>
                </a:lnTo>
                <a:lnTo>
                  <a:pt x="195646" y="411936"/>
                </a:lnTo>
                <a:close/>
              </a:path>
              <a:path w="1874574" h="1240357" fill="darken" stroke="0" extrusionOk="0">
                <a:moveTo>
                  <a:pt x="306508" y="264121"/>
                </a:moveTo>
                <a:lnTo>
                  <a:pt x="158693" y="411936"/>
                </a:lnTo>
                <a:lnTo>
                  <a:pt x="454322" y="411936"/>
                </a:lnTo>
                <a:lnTo>
                  <a:pt x="306508" y="264121"/>
                </a:lnTo>
                <a:close/>
                <a:moveTo>
                  <a:pt x="288031" y="485843"/>
                </a:moveTo>
                <a:lnTo>
                  <a:pt x="324984" y="485843"/>
                </a:lnTo>
                <a:lnTo>
                  <a:pt x="324984" y="559750"/>
                </a:lnTo>
                <a:lnTo>
                  <a:pt x="288031" y="559750"/>
                </a:lnTo>
                <a:lnTo>
                  <a:pt x="288031" y="485843"/>
                </a:lnTo>
                <a:close/>
              </a:path>
              <a:path w="1874574" h="1240357" fill="none" extrusionOk="0">
                <a:moveTo>
                  <a:pt x="306508" y="264121"/>
                </a:moveTo>
                <a:lnTo>
                  <a:pt x="361938" y="319551"/>
                </a:lnTo>
                <a:lnTo>
                  <a:pt x="361938" y="282597"/>
                </a:lnTo>
                <a:lnTo>
                  <a:pt x="398892" y="282597"/>
                </a:lnTo>
                <a:lnTo>
                  <a:pt x="398892" y="356505"/>
                </a:lnTo>
                <a:lnTo>
                  <a:pt x="454322" y="411936"/>
                </a:lnTo>
                <a:lnTo>
                  <a:pt x="417369" y="411936"/>
                </a:lnTo>
                <a:lnTo>
                  <a:pt x="417369" y="559750"/>
                </a:lnTo>
                <a:lnTo>
                  <a:pt x="195646" y="559750"/>
                </a:lnTo>
                <a:lnTo>
                  <a:pt x="195646" y="411936"/>
                </a:lnTo>
                <a:lnTo>
                  <a:pt x="158693" y="411936"/>
                </a:lnTo>
                <a:lnTo>
                  <a:pt x="306508" y="264121"/>
                </a:lnTo>
                <a:close/>
                <a:moveTo>
                  <a:pt x="361938" y="319551"/>
                </a:moveTo>
                <a:lnTo>
                  <a:pt x="398892" y="356505"/>
                </a:lnTo>
                <a:moveTo>
                  <a:pt x="417369" y="411936"/>
                </a:moveTo>
                <a:lnTo>
                  <a:pt x="195646" y="411936"/>
                </a:lnTo>
                <a:moveTo>
                  <a:pt x="288031" y="559750"/>
                </a:moveTo>
                <a:lnTo>
                  <a:pt x="288031" y="485843"/>
                </a:lnTo>
                <a:lnTo>
                  <a:pt x="324984" y="485843"/>
                </a:lnTo>
                <a:lnTo>
                  <a:pt x="324984" y="559750"/>
                </a:lnTo>
              </a:path>
              <a:path w="1874574" h="1240357" fill="none">
                <a:moveTo>
                  <a:pt x="1869756" y="56263"/>
                </a:moveTo>
                <a:cubicBezTo>
                  <a:pt x="1886648" y="53432"/>
                  <a:pt x="151274" y="2831"/>
                  <a:pt x="168166" y="0"/>
                </a:cubicBezTo>
                <a:lnTo>
                  <a:pt x="870098" y="2032"/>
                </a:lnTo>
                <a:cubicBezTo>
                  <a:pt x="2585933" y="-102"/>
                  <a:pt x="1268280" y="1008823"/>
                  <a:pt x="1219604" y="1240357"/>
                </a:cubicBezTo>
                <a:lnTo>
                  <a:pt x="0" y="809308"/>
                </a:lnTo>
                <a:cubicBezTo>
                  <a:pt x="623252" y="558293"/>
                  <a:pt x="1965025" y="1247463"/>
                  <a:pt x="1869756" y="56263"/>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a:noFill/>
              </a:ln>
            </a:endParaRPr>
          </a:p>
        </p:txBody>
      </p:sp>
    </p:spTree>
    <p:custDataLst>
      <p:tags r:id="rId13"/>
    </p:custDataLst>
    <p:extLst>
      <p:ext uri="{BB962C8B-B14F-4D97-AF65-F5344CB8AC3E}">
        <p14:creationId xmlns:p14="http://schemas.microsoft.com/office/powerpoint/2010/main" val="2031552475"/>
      </p:ext>
    </p:extLst>
  </p:cSld>
  <p:clrMap bg1="lt1" tx1="dk1" bg2="lt2" tx2="dk2" accent1="accent1" accent2="accent2" accent3="accent3" accent4="accent4" accent5="accent5" accent6="accent6" hlink="hlink" folHlink="folHlink"/>
  <p:sldLayoutIdLst>
    <p:sldLayoutId id="2147483765" r:id="rId1"/>
    <p:sldLayoutId id="2147483834" r:id="rId2"/>
    <p:sldLayoutId id="2147483826" r:id="rId3"/>
    <p:sldLayoutId id="2147483780" r:id="rId4"/>
    <p:sldLayoutId id="2147483781" r:id="rId5"/>
    <p:sldLayoutId id="2147484022" r:id="rId6"/>
    <p:sldLayoutId id="2147484023" r:id="rId7"/>
    <p:sldLayoutId id="2147484024" r:id="rId8"/>
    <p:sldLayoutId id="2147484026" r:id="rId9"/>
    <p:sldLayoutId id="2147484027" r:id="rId10"/>
    <p:sldLayoutId id="2147484029" r:id="rId11"/>
  </p:sldLayoutIdLst>
  <p:hf sldNum="0" hdr="0" dt="0"/>
  <p:txStyles>
    <p:titleStyle>
      <a:lvl1pPr algn="l" defTabSz="914400" rtl="0" eaLnBrk="1" latinLnBrk="0" hangingPunct="1">
        <a:lnSpc>
          <a:spcPct val="85000"/>
        </a:lnSpc>
        <a:spcBef>
          <a:spcPct val="0"/>
        </a:spcBef>
        <a:buNone/>
        <a:defRPr sz="2400" b="0" i="0" u="none" kern="1200" spc="-50" baseline="0">
          <a:solidFill>
            <a:srgbClr val="336A90"/>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3838" indent="-223838"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18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b="0" i="0" u="none"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2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2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2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3577" y="-7144"/>
            <a:ext cx="9942406"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462">
                  <a:solidFill>
                    <a:schemeClr val="tx1"/>
                  </a:solidFill>
                  <a:latin typeface="+mn-lt"/>
                  <a:ea typeface="+mn-ea"/>
                  <a:cs typeface="+mn-cs"/>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462">
                  <a:solidFill>
                    <a:schemeClr val="tx1"/>
                  </a:solidFill>
                  <a:latin typeface="+mn-lt"/>
                  <a:ea typeface="+mn-ea"/>
                  <a:cs typeface="+mn-cs"/>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462"/>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462"/>
                </a:p>
              </p:txBody>
            </p:sp>
          </p:grpSp>
        </p:grpSp>
      </p:grpSp>
      <p:sp>
        <p:nvSpPr>
          <p:cNvPr id="9" name="Title Placeholder 8"/>
          <p:cNvSpPr>
            <a:spLocks noGrp="1"/>
          </p:cNvSpPr>
          <p:nvPr>
            <p:ph type="title"/>
          </p:nvPr>
        </p:nvSpPr>
        <p:spPr>
          <a:xfrm>
            <a:off x="495141" y="704088"/>
            <a:ext cx="8912543"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495141" y="1935480"/>
            <a:ext cx="8912543"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495141" y="6356352"/>
            <a:ext cx="2310659" cy="365125"/>
          </a:xfrm>
          <a:prstGeom prst="rect">
            <a:avLst/>
          </a:prstGeom>
        </p:spPr>
        <p:txBody>
          <a:bodyPr vert="horz" lIns="0" tIns="0" rIns="0" bIns="0" anchor="b"/>
          <a:lstStyle>
            <a:lvl1pPr algn="l" eaLnBrk="1" latinLnBrk="0" hangingPunct="1">
              <a:defRPr kumimoji="0" sz="893">
                <a:solidFill>
                  <a:schemeClr val="tx1"/>
                </a:solidFill>
              </a:defRPr>
            </a:lvl1pPr>
          </a:lstStyle>
          <a:p>
            <a:fld id="{61146459-E3C3-4969-9224-5ED50B492D17}" type="datetime1">
              <a:rPr lang="en-US" smtClean="0"/>
              <a:pPr/>
              <a:t>1/16/2019</a:t>
            </a:fld>
            <a:endParaRPr lang="en-US" dirty="0"/>
          </a:p>
        </p:txBody>
      </p:sp>
      <p:sp>
        <p:nvSpPr>
          <p:cNvPr id="22" name="Footer Placeholder 21"/>
          <p:cNvSpPr>
            <a:spLocks noGrp="1"/>
          </p:cNvSpPr>
          <p:nvPr>
            <p:ph type="ftr" sz="quarter" idx="3"/>
          </p:nvPr>
        </p:nvSpPr>
        <p:spPr>
          <a:xfrm>
            <a:off x="2888324" y="6356352"/>
            <a:ext cx="3631036" cy="365125"/>
          </a:xfrm>
          <a:prstGeom prst="rect">
            <a:avLst/>
          </a:prstGeom>
        </p:spPr>
        <p:txBody>
          <a:bodyPr vert="horz" lIns="0" tIns="0" rIns="0" bIns="0" anchor="b"/>
          <a:lstStyle>
            <a:lvl1pPr algn="l" eaLnBrk="1" latinLnBrk="0" hangingPunct="1">
              <a:defRPr kumimoji="0" sz="893">
                <a:solidFill>
                  <a:schemeClr val="tx1"/>
                </a:solidFill>
              </a:defRPr>
            </a:lvl1pPr>
          </a:lstStyle>
          <a:p>
            <a:r>
              <a:rPr lang="en-US" dirty="0"/>
              <a:t>Add a footer</a:t>
            </a:r>
          </a:p>
        </p:txBody>
      </p:sp>
      <p:sp>
        <p:nvSpPr>
          <p:cNvPr id="18" name="Slide Number Placeholder 17"/>
          <p:cNvSpPr>
            <a:spLocks noGrp="1"/>
          </p:cNvSpPr>
          <p:nvPr>
            <p:ph type="sldNum" sz="quarter" idx="4"/>
          </p:nvPr>
        </p:nvSpPr>
        <p:spPr>
          <a:xfrm>
            <a:off x="8582449" y="6356352"/>
            <a:ext cx="825235" cy="365125"/>
          </a:xfrm>
          <a:prstGeom prst="rect">
            <a:avLst/>
          </a:prstGeom>
        </p:spPr>
        <p:txBody>
          <a:bodyPr vert="horz" lIns="0" tIns="0" rIns="0" bIns="0" anchor="b"/>
          <a:lstStyle>
            <a:lvl1pPr algn="r" eaLnBrk="1" latinLnBrk="0" hangingPunct="1">
              <a:defRPr kumimoji="0" sz="893">
                <a:solidFill>
                  <a:schemeClr val="tx1"/>
                </a:solidFill>
              </a:defRPr>
            </a:lvl1pPr>
          </a:lstStyle>
          <a:p>
            <a:fld id="{401CF334-2D5C-4859-84A6-CA7E6E43FAEB}" type="slidenum">
              <a:rPr lang="en-US" smtClean="0"/>
              <a:pPr/>
              <a:t>‹#›</a:t>
            </a:fld>
            <a:endParaRPr lang="en-US"/>
          </a:p>
        </p:txBody>
      </p:sp>
    </p:spTree>
    <p:extLst>
      <p:ext uri="{BB962C8B-B14F-4D97-AF65-F5344CB8AC3E}">
        <p14:creationId xmlns:p14="http://schemas.microsoft.com/office/powerpoint/2010/main" val="2602089291"/>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 id="2147484043" r:id="rId13"/>
    <p:sldLayoutId id="2147484044" r:id="rId14"/>
    <p:sldLayoutId id="2147484045" r:id="rId15"/>
    <p:sldLayoutId id="2147484046"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4061" b="0" kern="1200">
          <a:ln>
            <a:noFill/>
          </a:ln>
          <a:solidFill>
            <a:schemeClr val="tx2"/>
          </a:solidFill>
          <a:effectLst/>
          <a:latin typeface="+mj-lt"/>
          <a:ea typeface="+mj-ea"/>
          <a:cs typeface="+mj-cs"/>
        </a:defRPr>
      </a:lvl1pPr>
    </p:titleStyle>
    <p:bodyStyle>
      <a:lvl1pPr marL="222803" indent="-222803" algn="l" rtl="0" eaLnBrk="1" latinLnBrk="0" hangingPunct="1">
        <a:spcBef>
          <a:spcPct val="20000"/>
        </a:spcBef>
        <a:buClr>
          <a:schemeClr val="accent3">
            <a:lumMod val="50000"/>
          </a:schemeClr>
        </a:buClr>
        <a:buSzPct val="95000"/>
        <a:buFont typeface="Wingdings 2"/>
        <a:buChar char=""/>
        <a:defRPr kumimoji="0" sz="2112" kern="1200">
          <a:solidFill>
            <a:schemeClr val="tx1"/>
          </a:solidFill>
          <a:latin typeface="+mn-lt"/>
          <a:ea typeface="+mn-ea"/>
          <a:cs typeface="+mn-cs"/>
        </a:defRPr>
      </a:lvl1pPr>
      <a:lvl2pPr marL="519873" indent="-200522" algn="l" rtl="0" eaLnBrk="1" latinLnBrk="0" hangingPunct="1">
        <a:spcBef>
          <a:spcPct val="20000"/>
        </a:spcBef>
        <a:buClr>
          <a:schemeClr val="accent1">
            <a:lumMod val="50000"/>
          </a:schemeClr>
        </a:buClr>
        <a:buSzPct val="85000"/>
        <a:buFont typeface="Wingdings 2"/>
        <a:buChar char=""/>
        <a:defRPr kumimoji="0" sz="1949" kern="1200">
          <a:solidFill>
            <a:schemeClr val="tx1"/>
          </a:solidFill>
          <a:latin typeface="+mn-lt"/>
          <a:ea typeface="+mn-ea"/>
          <a:cs typeface="+mn-cs"/>
        </a:defRPr>
      </a:lvl2pPr>
      <a:lvl3pPr marL="742676" indent="-200522" algn="l" rtl="0" eaLnBrk="1" latinLnBrk="0" hangingPunct="1">
        <a:spcBef>
          <a:spcPct val="20000"/>
        </a:spcBef>
        <a:buClr>
          <a:schemeClr val="accent2">
            <a:lumMod val="50000"/>
          </a:schemeClr>
        </a:buClr>
        <a:buSzPct val="70000"/>
        <a:buFont typeface="Wingdings 2"/>
        <a:buChar char=""/>
        <a:defRPr kumimoji="0" sz="1706" kern="1200">
          <a:solidFill>
            <a:schemeClr val="tx1"/>
          </a:solidFill>
          <a:latin typeface="+mn-lt"/>
          <a:ea typeface="+mn-ea"/>
          <a:cs typeface="+mn-cs"/>
        </a:defRPr>
      </a:lvl3pPr>
      <a:lvl4pPr marL="965478" indent="-170815" algn="l" rtl="0" eaLnBrk="1" latinLnBrk="0" hangingPunct="1">
        <a:spcBef>
          <a:spcPct val="20000"/>
        </a:spcBef>
        <a:buClr>
          <a:schemeClr val="accent3">
            <a:lumMod val="50000"/>
          </a:schemeClr>
        </a:buClr>
        <a:buSzPct val="65000"/>
        <a:buFont typeface="Wingdings 2"/>
        <a:buChar char=""/>
        <a:defRPr kumimoji="0" sz="1624" kern="1200">
          <a:solidFill>
            <a:schemeClr val="tx1"/>
          </a:solidFill>
          <a:latin typeface="+mn-lt"/>
          <a:ea typeface="+mn-ea"/>
          <a:cs typeface="+mn-cs"/>
        </a:defRPr>
      </a:lvl4pPr>
      <a:lvl5pPr marL="1188281" indent="-170815" algn="l" rtl="0" eaLnBrk="1" latinLnBrk="0" hangingPunct="1">
        <a:spcBef>
          <a:spcPct val="20000"/>
        </a:spcBef>
        <a:buClr>
          <a:schemeClr val="accent4">
            <a:lumMod val="75000"/>
          </a:schemeClr>
        </a:buClr>
        <a:buSzPct val="65000"/>
        <a:buFont typeface="Wingdings 2"/>
        <a:buChar char=""/>
        <a:defRPr kumimoji="0" sz="1624" kern="1200">
          <a:solidFill>
            <a:schemeClr val="tx1"/>
          </a:solidFill>
          <a:latin typeface="+mn-lt"/>
          <a:ea typeface="+mn-ea"/>
          <a:cs typeface="+mn-cs"/>
        </a:defRPr>
      </a:lvl5pPr>
      <a:lvl6pPr marL="1411084" indent="-170815" algn="l" rtl="0" eaLnBrk="1" latinLnBrk="0" hangingPunct="1">
        <a:spcBef>
          <a:spcPct val="20000"/>
        </a:spcBef>
        <a:buClr>
          <a:schemeClr val="accent5">
            <a:lumMod val="50000"/>
          </a:schemeClr>
        </a:buClr>
        <a:buSzPct val="80000"/>
        <a:buFont typeface="Wingdings 2"/>
        <a:buChar char=""/>
        <a:defRPr kumimoji="0" sz="1462" kern="1200">
          <a:solidFill>
            <a:schemeClr val="tx1"/>
          </a:solidFill>
          <a:latin typeface="+mn-lt"/>
          <a:ea typeface="+mn-ea"/>
          <a:cs typeface="+mn-cs"/>
        </a:defRPr>
      </a:lvl6pPr>
      <a:lvl7pPr marL="1559619" indent="-148535" algn="l" rtl="0" eaLnBrk="1" latinLnBrk="0" hangingPunct="1">
        <a:spcBef>
          <a:spcPct val="20000"/>
        </a:spcBef>
        <a:buClr>
          <a:schemeClr val="accent6">
            <a:lumMod val="75000"/>
          </a:schemeClr>
        </a:buClr>
        <a:buSzPct val="80000"/>
        <a:buFont typeface="Wingdings 2"/>
        <a:buChar char=""/>
        <a:defRPr kumimoji="0" sz="1300" kern="1200" baseline="0">
          <a:solidFill>
            <a:schemeClr val="tx1"/>
          </a:solidFill>
          <a:latin typeface="+mn-lt"/>
          <a:ea typeface="+mn-ea"/>
          <a:cs typeface="+mn-cs"/>
        </a:defRPr>
      </a:lvl7pPr>
      <a:lvl8pPr marL="1782422" indent="-148535" algn="l" rtl="0" eaLnBrk="1" latinLnBrk="0" hangingPunct="1">
        <a:spcBef>
          <a:spcPct val="20000"/>
        </a:spcBef>
        <a:buClr>
          <a:schemeClr val="tx2"/>
        </a:buClr>
        <a:buChar char="•"/>
        <a:defRPr kumimoji="0" sz="1300" kern="1200">
          <a:solidFill>
            <a:schemeClr val="tx1"/>
          </a:solidFill>
          <a:latin typeface="+mn-lt"/>
          <a:ea typeface="+mn-ea"/>
          <a:cs typeface="+mn-cs"/>
        </a:defRPr>
      </a:lvl8pPr>
      <a:lvl9pPr marL="1856689" indent="0" algn="l" rtl="0" eaLnBrk="1" latinLnBrk="0" hangingPunct="1">
        <a:spcBef>
          <a:spcPct val="20000"/>
        </a:spcBef>
        <a:buClr>
          <a:schemeClr val="tx2"/>
        </a:buClr>
        <a:buFontTx/>
        <a:buNone/>
        <a:defRPr kumimoji="0" sz="1137"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71338" algn="l" rtl="0" eaLnBrk="1" latinLnBrk="0" hangingPunct="1">
        <a:defRPr kumimoji="0" kern="1200">
          <a:solidFill>
            <a:schemeClr val="tx1"/>
          </a:solidFill>
          <a:latin typeface="+mn-lt"/>
          <a:ea typeface="+mn-ea"/>
          <a:cs typeface="+mn-cs"/>
        </a:defRPr>
      </a:lvl2pPr>
      <a:lvl3pPr marL="742676" algn="l" rtl="0" eaLnBrk="1" latinLnBrk="0" hangingPunct="1">
        <a:defRPr kumimoji="0" kern="1200">
          <a:solidFill>
            <a:schemeClr val="tx1"/>
          </a:solidFill>
          <a:latin typeface="+mn-lt"/>
          <a:ea typeface="+mn-ea"/>
          <a:cs typeface="+mn-cs"/>
        </a:defRPr>
      </a:lvl3pPr>
      <a:lvl4pPr marL="1114014" algn="l" rtl="0" eaLnBrk="1" latinLnBrk="0" hangingPunct="1">
        <a:defRPr kumimoji="0" kern="1200">
          <a:solidFill>
            <a:schemeClr val="tx1"/>
          </a:solidFill>
          <a:latin typeface="+mn-lt"/>
          <a:ea typeface="+mn-ea"/>
          <a:cs typeface="+mn-cs"/>
        </a:defRPr>
      </a:lvl4pPr>
      <a:lvl5pPr marL="1485351" algn="l" rtl="0" eaLnBrk="1" latinLnBrk="0" hangingPunct="1">
        <a:defRPr kumimoji="0" kern="1200">
          <a:solidFill>
            <a:schemeClr val="tx1"/>
          </a:solidFill>
          <a:latin typeface="+mn-lt"/>
          <a:ea typeface="+mn-ea"/>
          <a:cs typeface="+mn-cs"/>
        </a:defRPr>
      </a:lvl5pPr>
      <a:lvl6pPr marL="1856689" algn="l" rtl="0" eaLnBrk="1" latinLnBrk="0" hangingPunct="1">
        <a:defRPr kumimoji="0" kern="1200">
          <a:solidFill>
            <a:schemeClr val="tx1"/>
          </a:solidFill>
          <a:latin typeface="+mn-lt"/>
          <a:ea typeface="+mn-ea"/>
          <a:cs typeface="+mn-cs"/>
        </a:defRPr>
      </a:lvl6pPr>
      <a:lvl7pPr marL="2228027" algn="l" rtl="0" eaLnBrk="1" latinLnBrk="0" hangingPunct="1">
        <a:defRPr kumimoji="0" kern="1200">
          <a:solidFill>
            <a:schemeClr val="tx1"/>
          </a:solidFill>
          <a:latin typeface="+mn-lt"/>
          <a:ea typeface="+mn-ea"/>
          <a:cs typeface="+mn-cs"/>
        </a:defRPr>
      </a:lvl7pPr>
      <a:lvl8pPr marL="2599365" algn="l" rtl="0" eaLnBrk="1" latinLnBrk="0" hangingPunct="1">
        <a:defRPr kumimoji="0" kern="1200">
          <a:solidFill>
            <a:schemeClr val="tx1"/>
          </a:solidFill>
          <a:latin typeface="+mn-lt"/>
          <a:ea typeface="+mn-ea"/>
          <a:cs typeface="+mn-cs"/>
        </a:defRPr>
      </a:lvl8pPr>
      <a:lvl9pPr marL="2970703"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ags" Target="../tags/tag18.xml"/><Relationship Id="rId5" Type="http://schemas.openxmlformats.org/officeDocument/2006/relationships/chart" Target="../charts/chart1.xml"/><Relationship Id="rId4" Type="http://schemas.openxmlformats.org/officeDocument/2006/relationships/hyperlink" Target="https://traffickingresourcecenter.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ags" Target="../tags/tag13.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8.xml"/><Relationship Id="rId1" Type="http://schemas.openxmlformats.org/officeDocument/2006/relationships/tags" Target="../tags/tag19.xml"/><Relationship Id="rId4" Type="http://schemas.openxmlformats.org/officeDocument/2006/relationships/hyperlink" Target="https://www.cdc.gov/violenceprevention/acestudy/about.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tags" Target="../tags/tag20.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8.xml"/><Relationship Id="rId1" Type="http://schemas.openxmlformats.org/officeDocument/2006/relationships/tags" Target="../tags/tag21.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8.xml"/><Relationship Id="rId1" Type="http://schemas.openxmlformats.org/officeDocument/2006/relationships/tags" Target="../tags/tag2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xml"/><Relationship Id="rId1" Type="http://schemas.openxmlformats.org/officeDocument/2006/relationships/tags" Target="../tags/tag23.xml"/><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8.xml"/><Relationship Id="rId1" Type="http://schemas.openxmlformats.org/officeDocument/2006/relationships/tags" Target="../tags/tag24.xml"/><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8.xml"/><Relationship Id="rId1" Type="http://schemas.openxmlformats.org/officeDocument/2006/relationships/tags" Target="../tags/tag25.xml"/><Relationship Id="rId5" Type="http://schemas.openxmlformats.org/officeDocument/2006/relationships/image" Target="../media/image32.png"/><Relationship Id="rId4" Type="http://schemas.openxmlformats.org/officeDocument/2006/relationships/image" Target="../media/image31.tmp"/></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ags" Target="../tags/tag1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8.xml"/><Relationship Id="rId1" Type="http://schemas.openxmlformats.org/officeDocument/2006/relationships/tags" Target="../tags/tag26.xml"/><Relationship Id="rId4" Type="http://schemas.openxmlformats.org/officeDocument/2006/relationships/image" Target="../media/image33.tmp"/></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27.xml"/><Relationship Id="rId7" Type="http://schemas.openxmlformats.org/officeDocument/2006/relationships/diagramQuickStyle" Target="../diagrams/quickStyle2.xml"/><Relationship Id="rId2" Type="http://schemas.openxmlformats.org/officeDocument/2006/relationships/slideLayout" Target="../slideLayouts/slideLayout18.xml"/><Relationship Id="rId1" Type="http://schemas.openxmlformats.org/officeDocument/2006/relationships/tags" Target="../tags/tag2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hyperlink" Target="https://www.samhsa.gov/trauma-violence" TargetMode="External"/><Relationship Id="rId9" Type="http://schemas.microsoft.com/office/2007/relationships/diagramDrawing" Target="../diagrams/drawing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8.xml"/><Relationship Id="rId1" Type="http://schemas.openxmlformats.org/officeDocument/2006/relationships/tags" Target="../tags/tag28.xml"/><Relationship Id="rId4" Type="http://schemas.openxmlformats.org/officeDocument/2006/relationships/image" Target="../media/image35.tmp"/></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8.xml"/><Relationship Id="rId1" Type="http://schemas.openxmlformats.org/officeDocument/2006/relationships/tags" Target="../tags/tag29.xml"/><Relationship Id="rId4" Type="http://schemas.openxmlformats.org/officeDocument/2006/relationships/image" Target="../media/image39.tmp"/></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4.xml"/><Relationship Id="rId7" Type="http://schemas.openxmlformats.org/officeDocument/2006/relationships/diagramColors" Target="../diagrams/colors1.xml"/><Relationship Id="rId2" Type="http://schemas.openxmlformats.org/officeDocument/2006/relationships/slideLayout" Target="../slideLayouts/slideLayout18.xml"/><Relationship Id="rId1" Type="http://schemas.openxmlformats.org/officeDocument/2006/relationships/tags" Target="../tags/tag1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36.xml"/><Relationship Id="rId7" Type="http://schemas.openxmlformats.org/officeDocument/2006/relationships/diagramColors" Target="../diagrams/colors3.xml"/><Relationship Id="rId2" Type="http://schemas.openxmlformats.org/officeDocument/2006/relationships/slideLayout" Target="../slideLayouts/slideLayout18.xml"/><Relationship Id="rId1" Type="http://schemas.openxmlformats.org/officeDocument/2006/relationships/tags" Target="../tags/tag30.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8.xml"/><Relationship Id="rId1" Type="http://schemas.openxmlformats.org/officeDocument/2006/relationships/tags" Target="../tags/tag31.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tags" Target="../tags/tag1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1.tmp"/><Relationship Id="rId4" Type="http://schemas.openxmlformats.org/officeDocument/2006/relationships/image" Target="../media/image10.tmp"/></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ags" Target="../tags/tag17.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1827212" y="995931"/>
            <a:ext cx="5505450" cy="1485900"/>
          </a:xfrm>
        </p:spPr>
        <p:txBody>
          <a:bodyPr/>
          <a:lstStyle/>
          <a:p>
            <a:r>
              <a:rPr lang="en-US" dirty="0">
                <a:latin typeface="Franklin Gothic Medium" panose="020B0603020102020204" pitchFamily="34" charset="0"/>
              </a:rPr>
              <a:t>Human Trafficking:</a:t>
            </a:r>
            <a:br>
              <a:rPr lang="en-US" dirty="0">
                <a:latin typeface="Franklin Gothic Medium" panose="020B0603020102020204" pitchFamily="34" charset="0"/>
              </a:rPr>
            </a:br>
            <a:r>
              <a:rPr lang="en-US" sz="3249" dirty="0">
                <a:latin typeface="Franklin Gothic Medium" panose="020B0603020102020204" pitchFamily="34" charset="0"/>
              </a:rPr>
              <a:t>The Pivotal Role of Healthcare </a:t>
            </a:r>
            <a:endParaRPr lang="en-US" dirty="0">
              <a:latin typeface="Franklin Gothic Medium" panose="020B0603020102020204" pitchFamily="34" charset="0"/>
            </a:endParaRPr>
          </a:p>
        </p:txBody>
      </p:sp>
      <p:sp>
        <p:nvSpPr>
          <p:cNvPr id="5" name="Subtitle 4"/>
          <p:cNvSpPr>
            <a:spLocks noGrp="1"/>
          </p:cNvSpPr>
          <p:nvPr>
            <p:ph type="subTitle" idx="4294967295"/>
          </p:nvPr>
        </p:nvSpPr>
        <p:spPr>
          <a:xfrm>
            <a:off x="3960812" y="3276600"/>
            <a:ext cx="5942013" cy="1898650"/>
          </a:xfrm>
        </p:spPr>
        <p:txBody>
          <a:bodyPr>
            <a:normAutofit/>
          </a:bodyPr>
          <a:lstStyle/>
          <a:p>
            <a:pPr marL="0" indent="0" algn="ctr">
              <a:buNone/>
            </a:pPr>
            <a:r>
              <a:rPr lang="en-US" dirty="0">
                <a:latin typeface="Franklin Gothic Medium" panose="020B0603020102020204" pitchFamily="34" charset="0"/>
              </a:rPr>
              <a:t>Jeri Moomaw, Executive Director of </a:t>
            </a:r>
          </a:p>
          <a:p>
            <a:pPr marL="0" indent="0" algn="ctr">
              <a:buNone/>
            </a:pPr>
            <a:r>
              <a:rPr lang="en-US" dirty="0">
                <a:latin typeface="Franklin Gothic Medium" panose="020B0603020102020204" pitchFamily="34" charset="0"/>
              </a:rPr>
              <a:t>Innovations Human Trafficking Collaborative</a:t>
            </a:r>
          </a:p>
          <a:p>
            <a:pPr marL="0" indent="0">
              <a:buNone/>
            </a:pPr>
            <a:endParaRPr lang="en-US" dirty="0">
              <a:latin typeface="Franklin Gothic Medium" panose="020B0603020102020204" pitchFamily="34" charset="0"/>
            </a:endParaRPr>
          </a:p>
          <a:p>
            <a:pPr marL="0" indent="0" algn="ctr">
              <a:buNone/>
            </a:pPr>
            <a:r>
              <a:rPr lang="en-US" dirty="0">
                <a:latin typeface="Franklin Gothic Medium" panose="020B0603020102020204" pitchFamily="34" charset="0"/>
              </a:rPr>
              <a:t>January 22</a:t>
            </a:r>
            <a:r>
              <a:rPr lang="en-US" baseline="30000" dirty="0">
                <a:latin typeface="Franklin Gothic Medium" panose="020B0603020102020204" pitchFamily="34" charset="0"/>
              </a:rPr>
              <a:t>nd</a:t>
            </a:r>
            <a:r>
              <a:rPr lang="en-US" dirty="0">
                <a:latin typeface="Franklin Gothic Medium" panose="020B0603020102020204" pitchFamily="34" charset="0"/>
              </a:rPr>
              <a:t> 2019</a:t>
            </a:r>
          </a:p>
          <a:p>
            <a:endParaRPr lang="en-US" dirty="0">
              <a:latin typeface="Franklin Gothic Medium" panose="020B0603020102020204" pitchFamily="34" charset="0"/>
            </a:endParaRPr>
          </a:p>
          <a:p>
            <a:pPr algn="ctr"/>
            <a:endParaRPr lang="en-US" dirty="0">
              <a:latin typeface="Franklin Gothic Medium" panose="020B0603020102020204" pitchFamily="34" charset="0"/>
            </a:endParaRPr>
          </a:p>
          <a:p>
            <a:endParaRPr lang="en-US" dirty="0"/>
          </a:p>
        </p:txBody>
      </p:sp>
      <p:pic>
        <p:nvPicPr>
          <p:cNvPr id="6" name="Google Shape;286;p58">
            <a:extLst>
              <a:ext uri="{FF2B5EF4-FFF2-40B4-BE49-F238E27FC236}">
                <a16:creationId xmlns:a16="http://schemas.microsoft.com/office/drawing/2014/main" id="{8B490456-2F75-45A6-9E33-6973F6A838AD}"/>
              </a:ext>
            </a:extLst>
          </p:cNvPr>
          <p:cNvPicPr preferRelativeResize="0"/>
          <p:nvPr/>
        </p:nvPicPr>
        <p:blipFill rotWithShape="1">
          <a:blip r:embed="rId3">
            <a:alphaModFix/>
          </a:blip>
          <a:srcRect/>
          <a:stretch/>
        </p:blipFill>
        <p:spPr>
          <a:xfrm>
            <a:off x="455612" y="3168770"/>
            <a:ext cx="1780858" cy="1716025"/>
          </a:xfrm>
          <a:prstGeom prst="rect">
            <a:avLst/>
          </a:prstGeom>
          <a:noFill/>
          <a:ln>
            <a:noFill/>
          </a:ln>
        </p:spPr>
      </p:pic>
      <p:pic>
        <p:nvPicPr>
          <p:cNvPr id="2" name="Picture 1">
            <a:extLst>
              <a:ext uri="{FF2B5EF4-FFF2-40B4-BE49-F238E27FC236}">
                <a16:creationId xmlns:a16="http://schemas.microsoft.com/office/drawing/2014/main" id="{B21F5071-E442-4C5C-ADB7-76FE14D6C180}"/>
              </a:ext>
            </a:extLst>
          </p:cNvPr>
          <p:cNvPicPr>
            <a:picLocks noChangeAspect="1"/>
          </p:cNvPicPr>
          <p:nvPr/>
        </p:nvPicPr>
        <p:blipFill>
          <a:blip r:embed="rId4"/>
          <a:stretch>
            <a:fillRect/>
          </a:stretch>
        </p:blipFill>
        <p:spPr>
          <a:xfrm>
            <a:off x="2665412" y="5241447"/>
            <a:ext cx="5142857" cy="1457143"/>
          </a:xfrm>
          <a:prstGeom prst="rect">
            <a:avLst/>
          </a:prstGeom>
        </p:spPr>
      </p:pic>
    </p:spTree>
    <p:extLst>
      <p:ext uri="{BB962C8B-B14F-4D97-AF65-F5344CB8AC3E}">
        <p14:creationId xmlns:p14="http://schemas.microsoft.com/office/powerpoint/2010/main" val="354962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990" y="1143000"/>
            <a:ext cx="8682844" cy="2492990"/>
          </a:xfrm>
          <a:prstGeom prst="rect">
            <a:avLst/>
          </a:prstGeom>
          <a:noFill/>
        </p:spPr>
        <p:txBody>
          <a:bodyPr wrap="square" numCol="1" rtlCol="0">
            <a:spAutoFit/>
          </a:bodyPr>
          <a:lstStyle/>
          <a:p>
            <a:pPr algn="ctr"/>
            <a:r>
              <a:rPr lang="en-US" sz="2400" dirty="0"/>
              <a:t>Labor traffickers often make false promises of a high-paying job, exciting education or travel opportunities to lure people into horrendous working conditions. Yet, victims find that the reality of their jobs proves to be far different than promised and must frequently work long hours for little to no pay. </a:t>
            </a:r>
          </a:p>
          <a:p>
            <a:pPr algn="ctr"/>
            <a:endParaRPr lang="en-US" sz="2400" dirty="0"/>
          </a:p>
          <a:p>
            <a:pPr algn="ctr"/>
            <a:r>
              <a:rPr lang="en-US" dirty="0"/>
              <a:t>https://polarisproject.org/labor-trafficking</a:t>
            </a:r>
          </a:p>
        </p:txBody>
      </p:sp>
      <p:pic>
        <p:nvPicPr>
          <p:cNvPr id="2" name="Picture 1">
            <a:extLst>
              <a:ext uri="{FF2B5EF4-FFF2-40B4-BE49-F238E27FC236}">
                <a16:creationId xmlns:a16="http://schemas.microsoft.com/office/drawing/2014/main" id="{B355736D-BE0E-4A9A-B6BB-8396EB655077}"/>
              </a:ext>
            </a:extLst>
          </p:cNvPr>
          <p:cNvPicPr>
            <a:picLocks noChangeAspect="1"/>
          </p:cNvPicPr>
          <p:nvPr/>
        </p:nvPicPr>
        <p:blipFill rotWithShape="1">
          <a:blip r:embed="rId2"/>
          <a:srcRect t="18889" b="16667"/>
          <a:stretch/>
        </p:blipFill>
        <p:spPr>
          <a:xfrm>
            <a:off x="2132012" y="3903980"/>
            <a:ext cx="5638800" cy="2725420"/>
          </a:xfrm>
          <a:prstGeom prst="rect">
            <a:avLst/>
          </a:prstGeom>
          <a:ln>
            <a:noFill/>
          </a:ln>
          <a:effectLst>
            <a:softEdge rad="112500"/>
          </a:effectLst>
        </p:spPr>
      </p:pic>
    </p:spTree>
    <p:extLst>
      <p:ext uri="{BB962C8B-B14F-4D97-AF65-F5344CB8AC3E}">
        <p14:creationId xmlns:p14="http://schemas.microsoft.com/office/powerpoint/2010/main" val="324378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628991" y="2173259"/>
            <a:ext cx="2285999" cy="13715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itle 1"/>
          <p:cNvSpPr>
            <a:spLocks noGrp="1"/>
          </p:cNvSpPr>
          <p:nvPr>
            <p:ph type="title"/>
          </p:nvPr>
        </p:nvSpPr>
        <p:spPr>
          <a:xfrm>
            <a:off x="1879159" y="898728"/>
            <a:ext cx="5947593" cy="860892"/>
          </a:xfrm>
        </p:spPr>
        <p:txBody>
          <a:bodyPr numCol="1">
            <a:normAutofit fontScale="90000"/>
          </a:bodyPr>
          <a:lstStyle/>
          <a:p>
            <a:pPr algn="ctr"/>
            <a:r>
              <a:rPr lang="en-US" dirty="0"/>
              <a:t>Labor Trafficking</a:t>
            </a:r>
            <a:br>
              <a:rPr lang="en-US" dirty="0"/>
            </a:br>
            <a:r>
              <a:rPr lang="en-US" sz="3000" i="1" dirty="0"/>
              <a:t>Hidden in Plain Sight</a:t>
            </a:r>
            <a:endParaRPr lang="en-US" i="1" dirty="0"/>
          </a:p>
        </p:txBody>
      </p:sp>
      <p:sp>
        <p:nvSpPr>
          <p:cNvPr id="4" name="Slide Number Placeholder 3"/>
          <p:cNvSpPr>
            <a:spLocks noGrp="1"/>
          </p:cNvSpPr>
          <p:nvPr>
            <p:ph type="sldNum" sz="quarter" idx="12"/>
          </p:nvPr>
        </p:nvSpPr>
        <p:spPr/>
        <p:txBody>
          <a:bodyPr numCol="1"/>
          <a:lstStyle/>
          <a:p>
            <a:fld id="{AC424982-4A79-4E22-BA91-A61F5CD96823}" type="slidenum">
              <a:rPr lang="en-US" smtClean="0"/>
              <a:pPr/>
              <a:t>10</a:t>
            </a:fld>
            <a:endParaRPr lang="en-US"/>
          </a:p>
        </p:txBody>
      </p:sp>
      <p:pic>
        <p:nvPicPr>
          <p:cNvPr id="6" name="Content Placeholder 5" descr="image7.png"/>
          <p:cNvPicPr>
            <a:picLocks noGrp="1" noChangeAspect="1"/>
          </p:cNvPicPr>
          <p:nvPr>
            <p:ph idx="1"/>
          </p:nvPr>
        </p:nvPicPr>
        <p:blipFill>
          <a:blip r:embed="rId3"/>
          <a:srcRect t="5899" b="5899"/>
          <a:stretch>
            <a:fillRect/>
          </a:stretch>
        </p:blipFill>
        <p:spPr>
          <a:xfrm>
            <a:off x="845784" y="2190066"/>
            <a:ext cx="2361422" cy="13379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2639459" y="2173257"/>
            <a:ext cx="2433214" cy="1371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 name="Picture 7" descr="image9.png"/>
          <p:cNvPicPr>
            <a:picLocks noChangeAspect="1"/>
          </p:cNvPicPr>
          <p:nvPr/>
        </p:nvPicPr>
        <p:blipFill>
          <a:blip r:embed="rId5"/>
          <a:srcRect/>
          <a:stretch>
            <a:fillRect/>
          </a:stretch>
        </p:blipFill>
        <p:spPr>
          <a:xfrm>
            <a:off x="6814867" y="2156448"/>
            <a:ext cx="2220685" cy="1371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42630" y="3984585"/>
            <a:ext cx="2444976" cy="1938992"/>
          </a:xfrm>
          <a:prstGeom prst="rect">
            <a:avLst/>
          </a:prstGeom>
          <a:noFill/>
        </p:spPr>
        <p:txBody>
          <a:bodyPr wrap="square" numCol="1" rtlCol="0">
            <a:spAutoFit/>
          </a:bodyPr>
          <a:lstStyle/>
          <a:p>
            <a:pPr marL="257175" indent="-257175">
              <a:buClr>
                <a:srgbClr val="234B65"/>
              </a:buClr>
              <a:buFont typeface="Wingdings" panose="05000000000000000000" pitchFamily="2" charset="2"/>
              <a:buChar char="§"/>
            </a:pPr>
            <a:r>
              <a:rPr lang="en-US" sz="2000" dirty="0">
                <a:latin typeface="Arial" panose="020B0604020202020204" pitchFamily="34" charset="0"/>
                <a:cs typeface="Arial" panose="020B0604020202020204" pitchFamily="34" charset="0"/>
              </a:rPr>
              <a:t>Domestic labor</a:t>
            </a:r>
          </a:p>
          <a:p>
            <a:pPr marL="257175" indent="-257175">
              <a:buClr>
                <a:srgbClr val="234B65"/>
              </a:buClr>
              <a:buFont typeface="Wingdings" panose="05000000000000000000" pitchFamily="2" charset="2"/>
              <a:buChar char="§"/>
            </a:pPr>
            <a:r>
              <a:rPr lang="en-US" sz="2000" dirty="0">
                <a:latin typeface="Arial" panose="020B0604020202020204" pitchFamily="34" charset="0"/>
                <a:cs typeface="Arial" panose="020B0604020202020204" pitchFamily="34" charset="0"/>
              </a:rPr>
              <a:t>Agriculture</a:t>
            </a:r>
          </a:p>
          <a:p>
            <a:pPr marL="257175" indent="-257175">
              <a:buClr>
                <a:srgbClr val="234B65"/>
              </a:buClr>
              <a:buFont typeface="Wingdings" panose="05000000000000000000" pitchFamily="2" charset="2"/>
              <a:buChar char="§"/>
            </a:pPr>
            <a:r>
              <a:rPr lang="en-US" sz="2000" dirty="0">
                <a:latin typeface="Arial" panose="020B0604020202020204" pitchFamily="34" charset="0"/>
                <a:cs typeface="Arial" panose="020B0604020202020204" pitchFamily="34" charset="0"/>
              </a:rPr>
              <a:t>Landscaping</a:t>
            </a:r>
          </a:p>
          <a:p>
            <a:pPr marL="257175" indent="-257175">
              <a:buClr>
                <a:srgbClr val="234B65"/>
              </a:buClr>
              <a:buFont typeface="Wingdings" panose="05000000000000000000" pitchFamily="2" charset="2"/>
              <a:buChar char="§"/>
            </a:pPr>
            <a:r>
              <a:rPr lang="en-US" sz="2000" dirty="0">
                <a:latin typeface="Arial" panose="020B0604020202020204" pitchFamily="34" charset="0"/>
                <a:cs typeface="Arial" panose="020B0604020202020204" pitchFamily="34" charset="0"/>
              </a:rPr>
              <a:t>Day labor sites</a:t>
            </a:r>
          </a:p>
          <a:p>
            <a:pPr marL="257175" indent="-257175">
              <a:buClr>
                <a:srgbClr val="234B65"/>
              </a:buClr>
              <a:buFont typeface="Wingdings" panose="05000000000000000000" pitchFamily="2" charset="2"/>
              <a:buChar char="§"/>
            </a:pPr>
            <a:r>
              <a:rPr lang="en-US" sz="2000" dirty="0">
                <a:latin typeface="Arial" panose="020B0604020202020204" pitchFamily="34" charset="0"/>
                <a:cs typeface="Arial" panose="020B0604020202020204" pitchFamily="34" charset="0"/>
              </a:rPr>
              <a:t>Panhandling/Begging</a:t>
            </a:r>
          </a:p>
        </p:txBody>
      </p:sp>
      <p:sp>
        <p:nvSpPr>
          <p:cNvPr id="11" name="TextBox 10"/>
          <p:cNvSpPr txBox="1"/>
          <p:nvPr/>
        </p:nvSpPr>
        <p:spPr>
          <a:xfrm>
            <a:off x="3634204" y="3984586"/>
            <a:ext cx="2437504" cy="2246769"/>
          </a:xfrm>
          <a:prstGeom prst="rect">
            <a:avLst/>
          </a:prstGeom>
          <a:noFill/>
        </p:spPr>
        <p:txBody>
          <a:bodyPr wrap="square" numCol="1" rtlCol="0">
            <a:spAutoFit/>
          </a:bodyPr>
          <a:lstStyle/>
          <a:p>
            <a:pPr marL="257175" indent="-257175">
              <a:buClr>
                <a:srgbClr val="234B65"/>
              </a:buClr>
              <a:buFont typeface="Wingdings" panose="05000000000000000000" pitchFamily="2" charset="2"/>
              <a:buChar char="§"/>
            </a:pPr>
            <a:r>
              <a:rPr lang="en-US" sz="2000" dirty="0">
                <a:latin typeface="Arial" panose="020B0604020202020204" pitchFamily="34" charset="0"/>
                <a:cs typeface="Arial" panose="020B0604020202020204" pitchFamily="34" charset="0"/>
              </a:rPr>
              <a:t>Garment factories</a:t>
            </a:r>
          </a:p>
          <a:p>
            <a:pPr marL="257175" indent="-257175">
              <a:buClr>
                <a:srgbClr val="234B65"/>
              </a:buClr>
              <a:buFont typeface="Wingdings" panose="05000000000000000000" pitchFamily="2" charset="2"/>
              <a:buChar char="§"/>
            </a:pPr>
            <a:r>
              <a:rPr lang="en-US" sz="2000" dirty="0">
                <a:latin typeface="Arial" panose="020B0604020202020204" pitchFamily="34" charset="0"/>
                <a:cs typeface="Arial" panose="020B0604020202020204" pitchFamily="34" charset="0"/>
              </a:rPr>
              <a:t>Meat-packing plants</a:t>
            </a:r>
          </a:p>
          <a:p>
            <a:pPr marL="257175" indent="-257175">
              <a:buClr>
                <a:srgbClr val="234B65"/>
              </a:buClr>
              <a:buFont typeface="Wingdings" panose="05000000000000000000" pitchFamily="2" charset="2"/>
              <a:buChar char="§"/>
            </a:pPr>
            <a:r>
              <a:rPr lang="en-US" sz="2000" dirty="0">
                <a:latin typeface="Arial" panose="020B0604020202020204" pitchFamily="34" charset="0"/>
                <a:cs typeface="Arial" panose="020B0604020202020204" pitchFamily="34" charset="0"/>
              </a:rPr>
              <a:t>Door-to-door sales</a:t>
            </a:r>
          </a:p>
          <a:p>
            <a:pPr marL="257175" indent="-257175">
              <a:buClr>
                <a:srgbClr val="234B65"/>
              </a:buClr>
              <a:buFont typeface="Wingdings" panose="05000000000000000000" pitchFamily="2" charset="2"/>
              <a:buChar char="§"/>
            </a:pPr>
            <a:r>
              <a:rPr lang="en-US" sz="2000" dirty="0">
                <a:latin typeface="Arial" panose="020B0604020202020204" pitchFamily="34" charset="0"/>
                <a:cs typeface="Arial" panose="020B0604020202020204" pitchFamily="34" charset="0"/>
              </a:rPr>
              <a:t>Nail salons</a:t>
            </a:r>
          </a:p>
        </p:txBody>
      </p:sp>
      <p:sp>
        <p:nvSpPr>
          <p:cNvPr id="12" name="TextBox 11"/>
          <p:cNvSpPr txBox="1"/>
          <p:nvPr/>
        </p:nvSpPr>
        <p:spPr>
          <a:xfrm>
            <a:off x="6214978" y="3968480"/>
            <a:ext cx="2437504" cy="1631216"/>
          </a:xfrm>
          <a:prstGeom prst="rect">
            <a:avLst/>
          </a:prstGeom>
          <a:noFill/>
        </p:spPr>
        <p:txBody>
          <a:bodyPr wrap="square" numCol="1" rtlCol="0">
            <a:spAutoFit/>
          </a:bodyPr>
          <a:lstStyle/>
          <a:p>
            <a:pPr marL="257175" indent="-257175">
              <a:buClr>
                <a:srgbClr val="234B65"/>
              </a:buClr>
              <a:buFont typeface="Wingdings" panose="05000000000000000000" pitchFamily="2" charset="2"/>
              <a:buChar char="§"/>
            </a:pPr>
            <a:r>
              <a:rPr lang="en-US" sz="2000" dirty="0">
                <a:latin typeface="Arial" panose="020B0604020202020204" pitchFamily="34" charset="0"/>
                <a:cs typeface="Arial" panose="020B0604020202020204" pitchFamily="34" charset="0"/>
              </a:rPr>
              <a:t>Massage parlors</a:t>
            </a:r>
          </a:p>
          <a:p>
            <a:pPr marL="257175" indent="-257175">
              <a:buClr>
                <a:srgbClr val="234B65"/>
              </a:buClr>
              <a:buFont typeface="Wingdings" panose="05000000000000000000" pitchFamily="2" charset="2"/>
              <a:buChar char="§"/>
            </a:pPr>
            <a:r>
              <a:rPr lang="en-US" sz="2000" dirty="0">
                <a:latin typeface="Arial" panose="020B0604020202020204" pitchFamily="34" charset="0"/>
                <a:cs typeface="Arial" panose="020B0604020202020204" pitchFamily="34" charset="0"/>
              </a:rPr>
              <a:t>Chain and fast-food restaurants</a:t>
            </a:r>
          </a:p>
          <a:p>
            <a:pPr marL="257175" indent="-257175">
              <a:buClr>
                <a:srgbClr val="234B65"/>
              </a:buClr>
              <a:buFont typeface="Wingdings" panose="05000000000000000000" pitchFamily="2" charset="2"/>
              <a:buChar char="§"/>
            </a:pPr>
            <a:r>
              <a:rPr lang="en-US" sz="2000" dirty="0">
                <a:latin typeface="Arial" panose="020B0604020202020204" pitchFamily="34" charset="0"/>
                <a:cs typeface="Arial" panose="020B0604020202020204" pitchFamily="34" charset="0"/>
              </a:rPr>
              <a:t>Bars</a:t>
            </a:r>
          </a:p>
          <a:p>
            <a:pPr marL="257175" indent="-257175">
              <a:buClr>
                <a:srgbClr val="234B65"/>
              </a:buClr>
              <a:buFont typeface="Wingdings" panose="05000000000000000000" pitchFamily="2" charset="2"/>
              <a:buChar char="§"/>
            </a:pPr>
            <a:r>
              <a:rPr lang="en-US" sz="2000" dirty="0">
                <a:latin typeface="Arial" panose="020B0604020202020204" pitchFamily="34" charset="0"/>
                <a:cs typeface="Arial" panose="020B0604020202020204" pitchFamily="34" charset="0"/>
              </a:rPr>
              <a:t>Fishing Industry</a:t>
            </a:r>
          </a:p>
        </p:txBody>
      </p:sp>
    </p:spTree>
    <p:extLst>
      <p:ext uri="{BB962C8B-B14F-4D97-AF65-F5344CB8AC3E}">
        <p14:creationId xmlns:p14="http://schemas.microsoft.com/office/powerpoint/2010/main" val="328606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22CF06-6002-4119-A33D-B810DF532E9D}"/>
              </a:ext>
            </a:extLst>
          </p:cNvPr>
          <p:cNvSpPr>
            <a:spLocks noGrp="1"/>
          </p:cNvSpPr>
          <p:nvPr>
            <p:ph idx="2147483647"/>
          </p:nvPr>
        </p:nvSpPr>
        <p:spPr>
          <a:xfrm>
            <a:off x="836612" y="1828800"/>
            <a:ext cx="8229600" cy="4527550"/>
          </a:xfrm>
          <a:prstGeom prst="rect">
            <a:avLst/>
          </a:prstGeom>
        </p:spPr>
        <p:txBody>
          <a:bodyPr numCol="1"/>
          <a:lstStyle/>
          <a:p>
            <a:pPr marL="0" indent="0" algn="ctr">
              <a:buNone/>
            </a:pPr>
            <a:r>
              <a:rPr lang="en-US" sz="2400" dirty="0"/>
              <a:t>Sex and Labor Trafficking </a:t>
            </a:r>
            <a:r>
              <a:rPr lang="en-US" sz="2400" b="1" dirty="0"/>
              <a:t>May Co-Occur </a:t>
            </a:r>
            <a:r>
              <a:rPr lang="en-US" sz="2400" dirty="0"/>
              <a:t>Although state and federal law divides human trafficking into the </a:t>
            </a:r>
            <a:r>
              <a:rPr lang="en-US" sz="2400" b="1" dirty="0"/>
              <a:t>categories of sex trafficking or labor trafficking, in many cases a survivor has experienced both forms of exploitation</a:t>
            </a:r>
            <a:r>
              <a:rPr lang="en-US" sz="2400" dirty="0"/>
              <a:t>. When working with victims, it is important to ask about potential sex and labor exploitation to identify the full range of services they may need.</a:t>
            </a:r>
          </a:p>
        </p:txBody>
      </p:sp>
    </p:spTree>
    <p:extLst>
      <p:ext uri="{BB962C8B-B14F-4D97-AF65-F5344CB8AC3E}">
        <p14:creationId xmlns:p14="http://schemas.microsoft.com/office/powerpoint/2010/main" val="1941494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41620" y="3657600"/>
            <a:ext cx="4843192" cy="2862322"/>
          </a:xfrm>
          <a:prstGeom prst="rect">
            <a:avLst/>
          </a:prstGeom>
          <a:noFill/>
        </p:spPr>
        <p:txBody>
          <a:bodyPr wrap="square" numCol="1" rtlCol="0">
            <a:spAutoFit/>
          </a:bodyPr>
          <a:lstStyle/>
          <a:p>
            <a:pPr marL="267462" indent="-342900" algn="l">
              <a:spcBef>
                <a:spcPts val="750"/>
              </a:spcBef>
              <a:buClr>
                <a:srgbClr val="234B65"/>
              </a:buClr>
              <a:buFont typeface="Wingdings" panose="05000000000000000000" pitchFamily="2" charset="2"/>
              <a:buChar char="§"/>
            </a:pPr>
            <a:r>
              <a:rPr lang="en-US" sz="2800" dirty="0">
                <a:latin typeface="Arial" panose="020B0604020202020204" pitchFamily="34" charset="0"/>
                <a:cs typeface="Arial" panose="020B0604020202020204" pitchFamily="34" charset="0"/>
              </a:rPr>
              <a:t>Prostitution </a:t>
            </a:r>
          </a:p>
          <a:p>
            <a:pPr marL="267462" indent="-342900" algn="l">
              <a:spcBef>
                <a:spcPts val="750"/>
              </a:spcBef>
              <a:buClr>
                <a:srgbClr val="234B65"/>
              </a:buClr>
              <a:buFont typeface="Wingdings" panose="05000000000000000000" pitchFamily="2" charset="2"/>
              <a:buChar char="§"/>
            </a:pPr>
            <a:r>
              <a:rPr lang="en-US" sz="2800" dirty="0">
                <a:latin typeface="Arial" panose="020B0604020202020204" pitchFamily="34" charset="0"/>
                <a:cs typeface="Arial" panose="020B0604020202020204" pitchFamily="34" charset="0"/>
              </a:rPr>
              <a:t>Pornography </a:t>
            </a:r>
          </a:p>
          <a:p>
            <a:pPr marL="267462" indent="-342900" algn="l">
              <a:spcBef>
                <a:spcPts val="750"/>
              </a:spcBef>
              <a:buClr>
                <a:srgbClr val="234B65"/>
              </a:buClr>
              <a:buFont typeface="Wingdings" panose="05000000000000000000" pitchFamily="2" charset="2"/>
              <a:buChar char="§"/>
            </a:pPr>
            <a:r>
              <a:rPr lang="en-US" sz="2800" dirty="0">
                <a:latin typeface="Arial" panose="020B0604020202020204" pitchFamily="34" charset="0"/>
                <a:cs typeface="Arial" panose="020B0604020202020204" pitchFamily="34" charset="0"/>
              </a:rPr>
              <a:t>Strip clubs</a:t>
            </a:r>
          </a:p>
          <a:p>
            <a:pPr marL="285750" indent="-285750" algn="l">
              <a:spcBef>
                <a:spcPts val="750"/>
              </a:spcBef>
              <a:buClr>
                <a:srgbClr val="234B65"/>
              </a:buClr>
              <a:buFont typeface="Arial" panose="020B0604020202020204" pitchFamily="34" charset="0"/>
              <a:buChar char="•"/>
            </a:pPr>
            <a:r>
              <a:rPr lang="en-US" sz="2800" dirty="0">
                <a:latin typeface="Arial" panose="020B0604020202020204" pitchFamily="34" charset="0"/>
                <a:cs typeface="Arial" panose="020B0604020202020204" pitchFamily="34" charset="0"/>
              </a:rPr>
              <a:t>Commercial/Residential Brothels</a:t>
            </a:r>
          </a:p>
          <a:p>
            <a:pPr marL="257175" indent="-257175" algn="l">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p:txBody>
      </p:sp>
      <p:sp>
        <p:nvSpPr>
          <p:cNvPr id="17" name="TextBox 16"/>
          <p:cNvSpPr txBox="1"/>
          <p:nvPr/>
        </p:nvSpPr>
        <p:spPr>
          <a:xfrm>
            <a:off x="5124341" y="3874631"/>
            <a:ext cx="4136864" cy="1913344"/>
          </a:xfrm>
          <a:prstGeom prst="rect">
            <a:avLst/>
          </a:prstGeom>
          <a:noFill/>
        </p:spPr>
        <p:txBody>
          <a:bodyPr wrap="square" numCol="1" rtlCol="0">
            <a:spAutoFit/>
          </a:bodyPr>
          <a:lstStyle/>
          <a:p>
            <a:pPr marL="267462" indent="-342900" algn="l">
              <a:spcBef>
                <a:spcPts val="750"/>
              </a:spcBef>
              <a:buClr>
                <a:srgbClr val="234B65"/>
              </a:buClr>
              <a:buFont typeface="Wingdings" panose="05000000000000000000" pitchFamily="2" charset="2"/>
              <a:buChar char="§"/>
            </a:pPr>
            <a:r>
              <a:rPr lang="en-US" sz="2800" dirty="0">
                <a:cs typeface="Arial" panose="020B0604020202020204" pitchFamily="34" charset="0"/>
              </a:rPr>
              <a:t>Illicit massage parlors </a:t>
            </a:r>
          </a:p>
          <a:p>
            <a:pPr marL="267462" indent="-342900" algn="l">
              <a:spcBef>
                <a:spcPts val="750"/>
              </a:spcBef>
              <a:buClr>
                <a:srgbClr val="234B65"/>
              </a:buClr>
              <a:buFont typeface="Wingdings" panose="05000000000000000000" pitchFamily="2" charset="2"/>
              <a:buChar char="§"/>
            </a:pPr>
            <a:r>
              <a:rPr lang="en-US" sz="2800" dirty="0">
                <a:cs typeface="Arial" panose="020B0604020202020204" pitchFamily="34" charset="0"/>
              </a:rPr>
              <a:t>Escort services</a:t>
            </a:r>
          </a:p>
          <a:p>
            <a:pPr marL="267462" indent="-342900" algn="l">
              <a:spcBef>
                <a:spcPts val="750"/>
              </a:spcBef>
              <a:buClr>
                <a:srgbClr val="234B65"/>
              </a:buClr>
              <a:buFont typeface="Wingdings" panose="05000000000000000000" pitchFamily="2" charset="2"/>
              <a:buChar char="§"/>
            </a:pPr>
            <a:r>
              <a:rPr lang="en-US" sz="2800" dirty="0">
                <a:cs typeface="Arial" panose="020B0604020202020204" pitchFamily="34" charset="0"/>
              </a:rPr>
              <a:t>Truck stops</a:t>
            </a:r>
          </a:p>
          <a:p>
            <a:pPr marL="342900" indent="-342900">
              <a:buClr>
                <a:srgbClr val="234B65"/>
              </a:buClr>
              <a:buFont typeface="Wingdings" panose="05000000000000000000" pitchFamily="2" charset="2"/>
              <a:buChar char="§"/>
            </a:pPr>
            <a:endParaRPr lang="en-US" sz="2100" dirty="0">
              <a:latin typeface="Arial" panose="020B0604020202020204" pitchFamily="34" charset="0"/>
              <a:cs typeface="Arial" panose="020B0604020202020204" pitchFamily="34" charset="0"/>
            </a:endParaRPr>
          </a:p>
        </p:txBody>
      </p:sp>
      <p:sp>
        <p:nvSpPr>
          <p:cNvPr id="18" name="Title 1"/>
          <p:cNvSpPr txBox="1">
            <a:spLocks/>
          </p:cNvSpPr>
          <p:nvPr/>
        </p:nvSpPr>
        <p:spPr>
          <a:xfrm>
            <a:off x="379412" y="857251"/>
            <a:ext cx="9144000" cy="641541"/>
          </a:xfrm>
          <a:prstGeom prst="rect">
            <a:avLst/>
          </a:prstGeom>
          <a:solidFill>
            <a:srgbClr val="234B65"/>
          </a:solidFill>
          <a:ln>
            <a:noFill/>
          </a:ln>
        </p:spPr>
        <p:txBody>
          <a:bodyPr vert="horz" lIns="68580" tIns="34290" rIns="68580" bIns="34290" numCol="1" rtlCol="0" anchor="b" anchorCtr="0">
            <a:noAutofit/>
          </a:bodyPr>
          <a:lstStyle>
            <a:lvl1pPr marL="228600" indent="0" algn="l" defTabSz="914400" rtl="0" eaLnBrk="1" latinLnBrk="0" hangingPunct="1">
              <a:lnSpc>
                <a:spcPct val="90000"/>
              </a:lnSpc>
              <a:spcBef>
                <a:spcPct val="0"/>
              </a:spcBef>
              <a:buNone/>
              <a:tabLst/>
              <a:defRPr sz="3200" kern="1200" baseline="0">
                <a:solidFill>
                  <a:schemeClr val="bg1"/>
                </a:solidFill>
                <a:latin typeface="Arial" panose="020B0604020202020204" pitchFamily="34" charset="0"/>
                <a:ea typeface="+mj-ea"/>
                <a:cs typeface="Arial" panose="020B0604020202020204" pitchFamily="34" charset="0"/>
              </a:defRPr>
            </a:lvl1pPr>
          </a:lstStyle>
          <a:p>
            <a:r>
              <a:rPr lang="en-US" sz="2400" dirty="0"/>
              <a:t/>
            </a:r>
            <a:br>
              <a:rPr lang="en-US" sz="2400" dirty="0"/>
            </a:br>
            <a:r>
              <a:rPr lang="en-US" sz="2400" dirty="0"/>
              <a:t>Sex Trafficking—</a:t>
            </a:r>
            <a:r>
              <a:rPr lang="en-US" sz="2400" i="1" dirty="0"/>
              <a:t>Hidden in Plain Sight</a:t>
            </a:r>
            <a:endParaRPr lang="en-US" sz="24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3746" y="1850690"/>
            <a:ext cx="2675270" cy="1672043"/>
          </a:xfrm>
          <a:prstGeom prst="rect">
            <a:avLst/>
          </a:prstGeom>
        </p:spPr>
      </p:pic>
    </p:spTree>
    <p:extLst>
      <p:ext uri="{BB962C8B-B14F-4D97-AF65-F5344CB8AC3E}">
        <p14:creationId xmlns:p14="http://schemas.microsoft.com/office/powerpoint/2010/main" val="277325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109912" y="5553044"/>
            <a:ext cx="5499103" cy="504562"/>
          </a:xfrm>
          <a:prstGeom prst="rect">
            <a:avLst/>
          </a:prstGeom>
          <a:noFill/>
        </p:spPr>
        <p:txBody>
          <a:bodyPr wrap="square" rtlCol="0">
            <a:spAutoFit/>
          </a:bodyPr>
          <a:lstStyle/>
          <a:p>
            <a:pPr algn="r"/>
            <a:r>
              <a:rPr lang="en-US" sz="893" dirty="0">
                <a:solidFill>
                  <a:srgbClr val="000000"/>
                </a:solidFill>
                <a:latin typeface="Arial" panose="020B0604020202020204" pitchFamily="34" charset="0"/>
                <a:cs typeface="Arial" panose="020B0604020202020204" pitchFamily="34" charset="0"/>
              </a:rPr>
              <a:t>Covenant House New York and Fordham University’s Applied Developmental Psychology Department. Homelessness, survival sex, and human trafficking as experienced by the youth of Covenant House New York. May 2013. </a:t>
            </a:r>
            <a:r>
              <a:rPr lang="en-US" sz="893" dirty="0">
                <a:solidFill>
                  <a:srgbClr val="000000"/>
                </a:solidFill>
                <a:latin typeface="Arial" panose="020B0604020202020204" pitchFamily="34" charset="0"/>
                <a:cs typeface="Arial" panose="020B0604020202020204" pitchFamily="34" charset="0"/>
                <a:hlinkClick r:id="rId4" tooltip="Study by Covenant House New York"/>
              </a:rPr>
              <a:t>https://traffickingresourcecenter.org</a:t>
            </a:r>
            <a:r>
              <a:rPr lang="en-US" sz="812" dirty="0">
                <a:solidFill>
                  <a:srgbClr val="000000"/>
                </a:solidFill>
                <a:latin typeface="Franklin Gothic Book" panose="020B0503020102020204" pitchFamily="34" charset="0"/>
              </a:rPr>
              <a:t>. </a:t>
            </a:r>
          </a:p>
        </p:txBody>
      </p:sp>
      <p:graphicFrame>
        <p:nvGraphicFramePr>
          <p:cNvPr id="9" name="Chart 8" descr="Boyfriends: 27%&#10;Employers: 14%&#10;Friends of family: 14%&#10;Immediate family: 36%&#10;Strangers: 9%" title="Relationship of trafficker to victim"/>
          <p:cNvGraphicFramePr/>
          <p:nvPr>
            <p:extLst/>
          </p:nvPr>
        </p:nvGraphicFramePr>
        <p:xfrm>
          <a:off x="1065213" y="2314933"/>
          <a:ext cx="7543802" cy="3099578"/>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idx="4294967295"/>
          </p:nvPr>
        </p:nvSpPr>
        <p:spPr>
          <a:xfrm>
            <a:off x="0" y="1052170"/>
            <a:ext cx="9902825" cy="782638"/>
          </a:xfrm>
        </p:spPr>
        <p:txBody>
          <a:bodyPr>
            <a:normAutofit fontScale="90000"/>
          </a:bodyPr>
          <a:lstStyle/>
          <a:p>
            <a:pPr algn="ctr"/>
            <a:r>
              <a:rPr lang="en-US" dirty="0"/>
              <a:t>Relationships Between Trafficker and Trafficked Individual</a:t>
            </a:r>
          </a:p>
        </p:txBody>
      </p:sp>
    </p:spTree>
    <p:custDataLst>
      <p:tags r:id="rId1"/>
    </p:custDataLst>
    <p:extLst>
      <p:ext uri="{BB962C8B-B14F-4D97-AF65-F5344CB8AC3E}">
        <p14:creationId xmlns:p14="http://schemas.microsoft.com/office/powerpoint/2010/main" val="8093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244" t="23333" r="3948"/>
          <a:stretch/>
        </p:blipFill>
        <p:spPr>
          <a:xfrm>
            <a:off x="-10080" y="381000"/>
            <a:ext cx="9906001" cy="6553200"/>
          </a:xfrm>
          <a:prstGeom prst="rect">
            <a:avLst/>
          </a:prstGeom>
        </p:spPr>
      </p:pic>
      <p:sp>
        <p:nvSpPr>
          <p:cNvPr id="3" name="TextBox 2"/>
          <p:cNvSpPr txBox="1"/>
          <p:nvPr/>
        </p:nvSpPr>
        <p:spPr>
          <a:xfrm>
            <a:off x="6395916" y="5536298"/>
            <a:ext cx="184731" cy="242374"/>
          </a:xfrm>
          <a:prstGeom prst="rect">
            <a:avLst/>
          </a:prstGeom>
          <a:noFill/>
        </p:spPr>
        <p:txBody>
          <a:bodyPr wrap="none" rtlCol="0">
            <a:spAutoFit/>
          </a:bodyPr>
          <a:lstStyle/>
          <a:p>
            <a:endParaRPr lang="en-US" sz="975" dirty="0"/>
          </a:p>
        </p:txBody>
      </p:sp>
      <p:sp>
        <p:nvSpPr>
          <p:cNvPr id="6" name="TextBox 5"/>
          <p:cNvSpPr txBox="1"/>
          <p:nvPr/>
        </p:nvSpPr>
        <p:spPr>
          <a:xfrm>
            <a:off x="442432" y="5536298"/>
            <a:ext cx="184731" cy="242374"/>
          </a:xfrm>
          <a:prstGeom prst="rect">
            <a:avLst/>
          </a:prstGeom>
          <a:noFill/>
        </p:spPr>
        <p:txBody>
          <a:bodyPr wrap="none" rtlCol="0">
            <a:spAutoFit/>
          </a:bodyPr>
          <a:lstStyle/>
          <a:p>
            <a:endParaRPr lang="en-US" sz="975" dirty="0"/>
          </a:p>
        </p:txBody>
      </p:sp>
      <p:sp>
        <p:nvSpPr>
          <p:cNvPr id="4" name="Title 3"/>
          <p:cNvSpPr>
            <a:spLocks noGrp="1"/>
          </p:cNvSpPr>
          <p:nvPr>
            <p:ph type="title" idx="4294967295"/>
          </p:nvPr>
        </p:nvSpPr>
        <p:spPr>
          <a:xfrm>
            <a:off x="0" y="2286000"/>
            <a:ext cx="2590800" cy="1752600"/>
          </a:xfrm>
          <a:solidFill>
            <a:srgbClr val="FFFFFF">
              <a:alpha val="60000"/>
            </a:srgbClr>
          </a:solidFill>
        </p:spPr>
        <p:txBody>
          <a:bodyPr anchor="ctr" anchorCtr="0">
            <a:normAutofit fontScale="90000"/>
          </a:bodyPr>
          <a:lstStyle/>
          <a:p>
            <a:pPr algn="ctr"/>
            <a:r>
              <a:rPr lang="en-US" dirty="0">
                <a:solidFill>
                  <a:schemeClr val="tx1"/>
                </a:solidFill>
              </a:rPr>
              <a:t>To understand how to move forward, we must first talk about what has happened.</a:t>
            </a:r>
          </a:p>
        </p:txBody>
      </p:sp>
    </p:spTree>
    <p:extLst>
      <p:ext uri="{BB962C8B-B14F-4D97-AF65-F5344CB8AC3E}">
        <p14:creationId xmlns:p14="http://schemas.microsoft.com/office/powerpoint/2010/main" val="254244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705568" y="1946611"/>
            <a:ext cx="4084915" cy="2511841"/>
          </a:xfrm>
          <a:prstGeom prst="rect">
            <a:avLst/>
          </a:prstGeom>
          <a:noFill/>
        </p:spPr>
        <p:txBody>
          <a:bodyPr wrap="square" rtlCol="0">
            <a:spAutoFit/>
          </a:bodyPr>
          <a:lstStyle/>
          <a:p>
            <a:pPr marL="289644" indent="-232086" algn="l" defTabSz="742676" eaLnBrk="1" fontAlgn="auto" hangingPunct="1">
              <a:spcBef>
                <a:spcPts val="812"/>
              </a:spcBef>
              <a:spcAft>
                <a:spcPts val="1200"/>
              </a:spcAft>
              <a:buClr>
                <a:srgbClr val="234B65"/>
              </a:buClr>
              <a:buFont typeface="Wingdings" panose="05000000000000000000" pitchFamily="2" charset="2"/>
              <a:buChar char="§"/>
              <a:defRPr/>
            </a:pPr>
            <a:r>
              <a:rPr lang="en-US" sz="1787" dirty="0">
                <a:solidFill>
                  <a:prstClr val="black"/>
                </a:solidFill>
                <a:latin typeface="Arial" panose="020B0604020202020204" pitchFamily="34" charset="0"/>
                <a:cs typeface="Arial" panose="020B0604020202020204" pitchFamily="34" charset="0"/>
              </a:rPr>
              <a:t>No words for rape or prostitution</a:t>
            </a:r>
          </a:p>
          <a:p>
            <a:pPr marL="289644" indent="-232086" algn="l" defTabSz="742676" eaLnBrk="1" fontAlgn="auto" hangingPunct="1">
              <a:spcBef>
                <a:spcPts val="812"/>
              </a:spcBef>
              <a:spcAft>
                <a:spcPts val="1200"/>
              </a:spcAft>
              <a:buClr>
                <a:srgbClr val="234B65"/>
              </a:buClr>
              <a:buFont typeface="Wingdings" panose="05000000000000000000" pitchFamily="2" charset="2"/>
              <a:buChar char="§"/>
              <a:defRPr/>
            </a:pPr>
            <a:r>
              <a:rPr lang="en-US" sz="1787" dirty="0">
                <a:solidFill>
                  <a:prstClr val="black"/>
                </a:solidFill>
                <a:latin typeface="Arial" panose="020B0604020202020204" pitchFamily="34" charset="0"/>
                <a:cs typeface="Arial" panose="020B0604020202020204" pitchFamily="34" charset="0"/>
              </a:rPr>
              <a:t>Violence against women was a capital offense</a:t>
            </a:r>
          </a:p>
          <a:p>
            <a:pPr marL="289644" indent="-232086" algn="l" defTabSz="742676" eaLnBrk="1" fontAlgn="auto" hangingPunct="1">
              <a:spcBef>
                <a:spcPts val="812"/>
              </a:spcBef>
              <a:spcAft>
                <a:spcPts val="1200"/>
              </a:spcAft>
              <a:buClr>
                <a:srgbClr val="234B65"/>
              </a:buClr>
              <a:buFont typeface="Wingdings" panose="05000000000000000000" pitchFamily="2" charset="2"/>
              <a:buChar char="§"/>
              <a:defRPr/>
            </a:pPr>
            <a:r>
              <a:rPr lang="en-US" sz="1787" dirty="0">
                <a:solidFill>
                  <a:prstClr val="black"/>
                </a:solidFill>
                <a:latin typeface="Arial" panose="020B0604020202020204" pitchFamily="34" charset="0"/>
                <a:cs typeface="Arial" panose="020B0604020202020204" pitchFamily="34" charset="0"/>
              </a:rPr>
              <a:t>Women were viewed as sacred</a:t>
            </a:r>
          </a:p>
          <a:p>
            <a:pPr marL="289644" indent="-232086" algn="l" defTabSz="742676" eaLnBrk="1" fontAlgn="auto" hangingPunct="1">
              <a:spcBef>
                <a:spcPts val="812"/>
              </a:spcBef>
              <a:spcAft>
                <a:spcPts val="1200"/>
              </a:spcAft>
              <a:buClr>
                <a:srgbClr val="234B65"/>
              </a:buClr>
              <a:buFont typeface="Wingdings" panose="05000000000000000000" pitchFamily="2" charset="2"/>
              <a:buChar char="§"/>
              <a:defRPr/>
            </a:pPr>
            <a:r>
              <a:rPr lang="en-US" sz="1787" dirty="0">
                <a:solidFill>
                  <a:prstClr val="black"/>
                </a:solidFill>
                <a:latin typeface="Arial" panose="020B0604020202020204" pitchFamily="34" charset="0"/>
                <a:cs typeface="Arial" panose="020B0604020202020204" pitchFamily="34" charset="0"/>
              </a:rPr>
              <a:t>Children were seen as a gift from the Creator</a:t>
            </a:r>
          </a:p>
        </p:txBody>
      </p:sp>
      <p:sp>
        <p:nvSpPr>
          <p:cNvPr id="2" name="Title 1"/>
          <p:cNvSpPr>
            <a:spLocks noGrp="1"/>
          </p:cNvSpPr>
          <p:nvPr>
            <p:ph type="title" idx="4294967295"/>
          </p:nvPr>
        </p:nvSpPr>
        <p:spPr>
          <a:xfrm>
            <a:off x="836612" y="838200"/>
            <a:ext cx="8839200" cy="779462"/>
          </a:xfrm>
        </p:spPr>
        <p:txBody>
          <a:bodyPr>
            <a:normAutofit fontScale="90000"/>
          </a:bodyPr>
          <a:lstStyle/>
          <a:p>
            <a:r>
              <a:rPr lang="en-US" dirty="0"/>
              <a:t>Traditional View of Women and Children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812" y="1946611"/>
            <a:ext cx="4343400" cy="2895600"/>
          </a:xfrm>
          <a:prstGeom prst="rect">
            <a:avLst/>
          </a:prstGeom>
          <a:ln>
            <a:solidFill>
              <a:schemeClr val="tx1"/>
            </a:solidFill>
          </a:ln>
        </p:spPr>
      </p:pic>
    </p:spTree>
    <p:extLst>
      <p:ext uri="{BB962C8B-B14F-4D97-AF65-F5344CB8AC3E}">
        <p14:creationId xmlns:p14="http://schemas.microsoft.com/office/powerpoint/2010/main" val="250119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 calcmode="lin" valueType="num">
                                      <p:cBhvr additive="base">
                                        <p:cTn id="14"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anim calcmode="lin" valueType="num">
                                      <p:cBhvr additive="base">
                                        <p:cTn id="20"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5">
                                            <p:txEl>
                                              <p:pRg st="3" end="3"/>
                                            </p:txEl>
                                          </p:spTgt>
                                        </p:tgtEl>
                                        <p:attrNameLst>
                                          <p:attrName>style.visibility</p:attrName>
                                        </p:attrNameLst>
                                      </p:cBhvr>
                                      <p:to>
                                        <p:strVal val="visible"/>
                                      </p:to>
                                    </p:set>
                                    <p:anim calcmode="lin" valueType="num">
                                      <p:cBhvr additive="base">
                                        <p:cTn id="26"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6488" y="1304790"/>
            <a:ext cx="4489847" cy="640511"/>
          </a:xfrm>
        </p:spPr>
        <p:txBody>
          <a:bodyPr numCol="1">
            <a:normAutofit fontScale="90000"/>
          </a:bodyPr>
          <a:lstStyle/>
          <a:p>
            <a:pPr algn="ctr"/>
            <a:r>
              <a:rPr lang="en-US" dirty="0"/>
              <a:t>American Indian / Alaska Native Statistics</a:t>
            </a:r>
          </a:p>
        </p:txBody>
      </p:sp>
      <p:sp>
        <p:nvSpPr>
          <p:cNvPr id="4" name="Content Placeholder 3"/>
          <p:cNvSpPr>
            <a:spLocks noGrp="1"/>
          </p:cNvSpPr>
          <p:nvPr>
            <p:ph sz="half" idx="2"/>
          </p:nvPr>
        </p:nvSpPr>
        <p:spPr>
          <a:xfrm>
            <a:off x="1508978" y="4516174"/>
            <a:ext cx="3213834" cy="1656026"/>
          </a:xfrm>
        </p:spPr>
        <p:txBody>
          <a:bodyPr numCol="1"/>
          <a:lstStyle/>
          <a:p>
            <a:pPr marL="0" indent="0">
              <a:buNone/>
            </a:pPr>
            <a:r>
              <a:rPr lang="en-US" sz="2000" dirty="0">
                <a:solidFill>
                  <a:srgbClr val="234B65"/>
                </a:solidFill>
              </a:rPr>
              <a:t>Native American women experience domestic violence at a rate that is 50% higher than the national average. </a:t>
            </a:r>
          </a:p>
        </p:txBody>
      </p:sp>
      <p:sp>
        <p:nvSpPr>
          <p:cNvPr id="6" name="Content Placeholder 5"/>
          <p:cNvSpPr>
            <a:spLocks noGrp="1"/>
          </p:cNvSpPr>
          <p:nvPr>
            <p:ph sz="quarter" idx="4"/>
          </p:nvPr>
        </p:nvSpPr>
        <p:spPr>
          <a:xfrm>
            <a:off x="5180012" y="2047388"/>
            <a:ext cx="3053954" cy="619181"/>
          </a:xfrm>
        </p:spPr>
        <p:txBody>
          <a:bodyPr numCol="1"/>
          <a:lstStyle/>
          <a:p>
            <a:pPr marL="0" indent="0">
              <a:buNone/>
            </a:pPr>
            <a:r>
              <a:rPr lang="en-US" sz="2000" dirty="0">
                <a:solidFill>
                  <a:srgbClr val="234B65"/>
                </a:solidFill>
              </a:rPr>
              <a:t>Native Americans are the most raped, assaulted, stalked, and murdered of all ethnicities. </a:t>
            </a:r>
          </a:p>
          <a:p>
            <a:pPr marL="0" indent="0">
              <a:buNone/>
            </a:pPr>
            <a:endParaRPr lang="en-US" dirty="0">
              <a:solidFill>
                <a:srgbClr val="234B65"/>
              </a:solidFill>
            </a:endParaRPr>
          </a:p>
        </p:txBody>
      </p:sp>
      <p:sp>
        <p:nvSpPr>
          <p:cNvPr id="7" name="Slide Number Placeholder 6"/>
          <p:cNvSpPr>
            <a:spLocks noGrp="1"/>
          </p:cNvSpPr>
          <p:nvPr>
            <p:ph type="sldNum" sz="quarter" idx="12"/>
          </p:nvPr>
        </p:nvSpPr>
        <p:spPr/>
        <p:txBody>
          <a:bodyPr numCol="1"/>
          <a:lstStyle/>
          <a:p>
            <a:fld id="{AC424982-4A79-4E22-BA91-A61F5CD96823}" type="slidenum">
              <a:rPr lang="en-US" smtClean="0"/>
              <a:t>16</a:t>
            </a:fld>
            <a:endParaRPr lang="en-US"/>
          </a:p>
        </p:txBody>
      </p:sp>
      <p:sp>
        <p:nvSpPr>
          <p:cNvPr id="12" name="Rectangle 11"/>
          <p:cNvSpPr/>
          <p:nvPr/>
        </p:nvSpPr>
        <p:spPr>
          <a:xfrm>
            <a:off x="8167493" y="2558603"/>
            <a:ext cx="1037403" cy="854593"/>
          </a:xfrm>
          <a:prstGeom prst="rect">
            <a:avLst/>
          </a:prstGeom>
        </p:spPr>
        <p:txBody>
          <a:bodyPr wrap="square" numCol="1">
            <a:spAutoFit/>
          </a:bodyPr>
          <a:lstStyle/>
          <a:p>
            <a:pPr>
              <a:buClr>
                <a:schemeClr val="lt1"/>
              </a:buClr>
              <a:buSzPct val="100000"/>
            </a:pPr>
            <a:r>
              <a:rPr lang="en-US" sz="619" dirty="0">
                <a:solidFill>
                  <a:schemeClr val="accent5">
                    <a:lumMod val="75000"/>
                  </a:schemeClr>
                </a:solidFill>
              </a:rPr>
              <a:t>U.S. Department of Justice. Violence Against American Indian and Alaska Native Women and the Criminal Justice Response: What is known. 2008:7 </a:t>
            </a:r>
            <a:endParaRPr lang="en-US" sz="619" dirty="0">
              <a:solidFill>
                <a:schemeClr val="accent5">
                  <a:lumMod val="75000"/>
                </a:schemeClr>
              </a:solidFill>
              <a:latin typeface="Trebuchet MS"/>
              <a:ea typeface="Trebuchet MS"/>
              <a:cs typeface="Trebuchet MS"/>
              <a:sym typeface="Trebuchet MS"/>
            </a:endParaRPr>
          </a:p>
        </p:txBody>
      </p:sp>
      <p:sp>
        <p:nvSpPr>
          <p:cNvPr id="13" name="Rectangle 12"/>
          <p:cNvSpPr/>
          <p:nvPr/>
        </p:nvSpPr>
        <p:spPr>
          <a:xfrm>
            <a:off x="696470" y="4671222"/>
            <a:ext cx="913665" cy="1045158"/>
          </a:xfrm>
          <a:prstGeom prst="rect">
            <a:avLst/>
          </a:prstGeom>
        </p:spPr>
        <p:txBody>
          <a:bodyPr wrap="square" numCol="1">
            <a:spAutoFit/>
          </a:bodyPr>
          <a:lstStyle/>
          <a:p>
            <a:pPr marL="128588" indent="-128588">
              <a:buClr>
                <a:schemeClr val="lt1"/>
              </a:buClr>
              <a:buSzPct val="100000"/>
              <a:buFont typeface="Arial"/>
              <a:buChar char="•"/>
            </a:pPr>
            <a:r>
              <a:rPr lang="en-US" sz="619" dirty="0">
                <a:solidFill>
                  <a:schemeClr val="accent5">
                    <a:lumMod val="75000"/>
                  </a:schemeClr>
                </a:solidFill>
              </a:rPr>
              <a:t>U.S. Department of Justice. Violence Against American Indian and Alaska Native Women and the Criminal Justice Response: What is known. 2008:7 </a:t>
            </a:r>
            <a:endParaRPr lang="en-US" sz="619" dirty="0">
              <a:solidFill>
                <a:schemeClr val="accent5">
                  <a:lumMod val="75000"/>
                </a:schemeClr>
              </a:solidFill>
              <a:latin typeface="Trebuchet MS"/>
              <a:ea typeface="Trebuchet MS"/>
              <a:cs typeface="Trebuchet MS"/>
              <a:sym typeface="Trebuchet MS"/>
            </a:endParaRPr>
          </a:p>
        </p:txBody>
      </p:sp>
      <p:pic>
        <p:nvPicPr>
          <p:cNvPr id="3" name="Picture 2" descr="IMG_808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413" y="2029723"/>
            <a:ext cx="2319896" cy="2260041"/>
          </a:xfrm>
          <a:prstGeom prst="rect">
            <a:avLst/>
          </a:prstGeom>
        </p:spPr>
      </p:pic>
      <p:pic>
        <p:nvPicPr>
          <p:cNvPr id="5" name="Picture 4" descr="IMG_808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0756" y="3444804"/>
            <a:ext cx="2993090" cy="1991236"/>
          </a:xfrm>
          <a:prstGeom prst="rect">
            <a:avLst/>
          </a:prstGeom>
        </p:spPr>
      </p:pic>
    </p:spTree>
    <p:extLst>
      <p:ext uri="{BB962C8B-B14F-4D97-AF65-F5344CB8AC3E}">
        <p14:creationId xmlns:p14="http://schemas.microsoft.com/office/powerpoint/2010/main" val="241330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p:cNvSpPr>
          <p:nvPr/>
        </p:nvSpPr>
        <p:spPr>
          <a:xfrm>
            <a:off x="1522413" y="1885952"/>
            <a:ext cx="6867525" cy="127397"/>
          </a:xfrm>
          <a:prstGeom prst="rect">
            <a:avLst/>
          </a:prstGeom>
          <a:solidFill>
            <a:schemeClr val="accent1"/>
          </a:solidFill>
          <a:ln w="25400">
            <a:solidFill>
              <a:schemeClr val="tx1"/>
            </a:solidFill>
            <a:round/>
            <a:headEnd/>
            <a:tailEnd/>
          </a:ln>
        </p:spPr>
        <p:txBody>
          <a:bodyPr lIns="0" tIns="0" rIns="0" bIns="0" numCol="1"/>
          <a:lstStyle>
            <a:lvl1pPr>
              <a:spcBef>
                <a:spcPts val="600"/>
              </a:spcBef>
              <a:buClr>
                <a:srgbClr val="000000"/>
              </a:buClr>
              <a:buSzPct val="100000"/>
              <a:buFont typeface="ヒラギノ角ゴ ProN W3" pitchFamily="-1" charset="-128"/>
              <a:buChar char="▪"/>
              <a:defRPr sz="3200">
                <a:solidFill>
                  <a:schemeClr val="tx1"/>
                </a:solidFill>
                <a:latin typeface="Lucida Grande" pitchFamily="-1" charset="0"/>
                <a:ea typeface="ヒラギノ角ゴ ProN W3" pitchFamily="-1" charset="-128"/>
                <a:sym typeface="Lucida Grande" pitchFamily="-1" charset="0"/>
              </a:defRPr>
            </a:lvl1pPr>
            <a:lvl2pPr marL="37931725" indent="-37474525">
              <a:spcBef>
                <a:spcPts val="500"/>
              </a:spcBef>
              <a:buClr>
                <a:srgbClr val="000000"/>
              </a:buClr>
              <a:buSzPct val="100000"/>
              <a:buFont typeface="Arial" charset="0"/>
              <a:buChar char="•"/>
              <a:defRPr sz="2800">
                <a:solidFill>
                  <a:schemeClr val="tx1"/>
                </a:solidFill>
                <a:latin typeface="Lucida Grande" pitchFamily="-1" charset="0"/>
                <a:ea typeface="ヒラギノ角ゴ ProN W3" pitchFamily="-1" charset="-128"/>
                <a:sym typeface="Lucida Grande" pitchFamily="-1" charset="0"/>
              </a:defRPr>
            </a:lvl2pPr>
            <a:lvl3pPr marL="1054100" indent="-76200">
              <a:spcBef>
                <a:spcPts val="400"/>
              </a:spcBef>
              <a:buClr>
                <a:srgbClr val="000000"/>
              </a:buClr>
              <a:buSzPct val="100000"/>
              <a:buFont typeface="Courier New" pitchFamily="-1" charset="0"/>
              <a:buChar char="o"/>
              <a:defRPr sz="2400">
                <a:solidFill>
                  <a:schemeClr val="tx1"/>
                </a:solidFill>
                <a:latin typeface="Lucida Grande" pitchFamily="-1" charset="0"/>
                <a:ea typeface="ヒラギノ角ゴ ProN W3" pitchFamily="-1" charset="-128"/>
                <a:sym typeface="Lucida Grande" pitchFamily="-1" charset="0"/>
              </a:defRPr>
            </a:lvl3pPr>
            <a:lvl4pPr marL="1625600" indent="-215900">
              <a:spcBef>
                <a:spcPts val="400"/>
              </a:spcBef>
              <a:buClr>
                <a:srgbClr val="000000"/>
              </a:buClr>
              <a:buSzPct val="100000"/>
              <a:buFont typeface="Zapf Dingbats" pitchFamily="-1" charset="2"/>
              <a:buChar char="➢"/>
              <a:defRPr sz="2000">
                <a:solidFill>
                  <a:schemeClr val="tx1"/>
                </a:solidFill>
                <a:latin typeface="Lucida Grande" pitchFamily="-1" charset="0"/>
                <a:ea typeface="ヒラギノ角ゴ ProN W3" pitchFamily="-1" charset="-128"/>
                <a:sym typeface="Lucida Grande" pitchFamily="-1" charset="0"/>
              </a:defRPr>
            </a:lvl4pPr>
            <a:lvl5pPr marL="1968500" indent="-101600">
              <a:spcBef>
                <a:spcPts val="400"/>
              </a:spcBef>
              <a:buClr>
                <a:srgbClr val="000000"/>
              </a:buClr>
              <a:buSzPct val="100000"/>
              <a:buFont typeface="Arial" charset="0"/>
              <a:buChar char="»"/>
              <a:defRPr sz="2000">
                <a:solidFill>
                  <a:schemeClr val="tx1"/>
                </a:solidFill>
                <a:latin typeface="Lucida Grande" pitchFamily="-1" charset="0"/>
                <a:ea typeface="ヒラギノ角ゴ ProN W3" pitchFamily="-1" charset="-128"/>
                <a:sym typeface="Lucida Grande" pitchFamily="-1" charset="0"/>
              </a:defRPr>
            </a:lvl5pPr>
            <a:lvl6pPr marL="2425700" indent="-101600" eaLnBrk="0" fontAlgn="base" hangingPunct="0">
              <a:spcBef>
                <a:spcPts val="400"/>
              </a:spcBef>
              <a:spcAft>
                <a:spcPct val="0"/>
              </a:spcAft>
              <a:buClr>
                <a:srgbClr val="000000"/>
              </a:buClr>
              <a:buSzPct val="100000"/>
              <a:buFont typeface="Arial" charset="0"/>
              <a:buChar char="»"/>
              <a:defRPr sz="2000">
                <a:solidFill>
                  <a:schemeClr val="tx1"/>
                </a:solidFill>
                <a:latin typeface="Lucida Grande" pitchFamily="-1" charset="0"/>
                <a:ea typeface="ヒラギノ角ゴ ProN W3" pitchFamily="-1" charset="-128"/>
                <a:sym typeface="Lucida Grande" pitchFamily="-1" charset="0"/>
              </a:defRPr>
            </a:lvl6pPr>
            <a:lvl7pPr marL="2882900" indent="-101600" eaLnBrk="0" fontAlgn="base" hangingPunct="0">
              <a:spcBef>
                <a:spcPts val="400"/>
              </a:spcBef>
              <a:spcAft>
                <a:spcPct val="0"/>
              </a:spcAft>
              <a:buClr>
                <a:srgbClr val="000000"/>
              </a:buClr>
              <a:buSzPct val="100000"/>
              <a:buFont typeface="Arial" charset="0"/>
              <a:buChar char="»"/>
              <a:defRPr sz="2000">
                <a:solidFill>
                  <a:schemeClr val="tx1"/>
                </a:solidFill>
                <a:latin typeface="Lucida Grande" pitchFamily="-1" charset="0"/>
                <a:ea typeface="ヒラギノ角ゴ ProN W3" pitchFamily="-1" charset="-128"/>
                <a:sym typeface="Lucida Grande" pitchFamily="-1" charset="0"/>
              </a:defRPr>
            </a:lvl7pPr>
            <a:lvl8pPr marL="3340100" indent="-101600" eaLnBrk="0" fontAlgn="base" hangingPunct="0">
              <a:spcBef>
                <a:spcPts val="400"/>
              </a:spcBef>
              <a:spcAft>
                <a:spcPct val="0"/>
              </a:spcAft>
              <a:buClr>
                <a:srgbClr val="000000"/>
              </a:buClr>
              <a:buSzPct val="100000"/>
              <a:buFont typeface="Arial" charset="0"/>
              <a:buChar char="»"/>
              <a:defRPr sz="2000">
                <a:solidFill>
                  <a:schemeClr val="tx1"/>
                </a:solidFill>
                <a:latin typeface="Lucida Grande" pitchFamily="-1" charset="0"/>
                <a:ea typeface="ヒラギノ角ゴ ProN W3" pitchFamily="-1" charset="-128"/>
                <a:sym typeface="Lucida Grande" pitchFamily="-1" charset="0"/>
              </a:defRPr>
            </a:lvl8pPr>
            <a:lvl9pPr marL="3797300" indent="-101600" eaLnBrk="0" fontAlgn="base" hangingPunct="0">
              <a:spcBef>
                <a:spcPts val="400"/>
              </a:spcBef>
              <a:spcAft>
                <a:spcPct val="0"/>
              </a:spcAft>
              <a:buClr>
                <a:srgbClr val="000000"/>
              </a:buClr>
              <a:buSzPct val="100000"/>
              <a:buFont typeface="Arial" charset="0"/>
              <a:buChar char="»"/>
              <a:defRPr sz="2000">
                <a:solidFill>
                  <a:schemeClr val="tx1"/>
                </a:solidFill>
                <a:latin typeface="Lucida Grande" pitchFamily="-1" charset="0"/>
                <a:ea typeface="ヒラギノ角ゴ ProN W3" pitchFamily="-1" charset="-128"/>
                <a:sym typeface="Lucida Grande" pitchFamily="-1" charset="0"/>
              </a:defRPr>
            </a:lvl9pPr>
          </a:lstStyle>
          <a:p>
            <a:pPr algn="ctr" eaLnBrk="1" hangingPunct="1">
              <a:spcBef>
                <a:spcPct val="0"/>
              </a:spcBef>
              <a:buClrTx/>
              <a:buSzTx/>
              <a:buFontTx/>
              <a:buNone/>
            </a:pPr>
            <a:endParaRPr lang="en-US" sz="3150" dirty="0">
              <a:solidFill>
                <a:srgbClr val="000000"/>
              </a:solidFill>
              <a:latin typeface="Gill Sans" pitchFamily="-1" charset="0"/>
              <a:sym typeface="Gill Sans" pitchFamily="-1" charset="0"/>
            </a:endParaRPr>
          </a:p>
        </p:txBody>
      </p:sp>
      <p:sp>
        <p:nvSpPr>
          <p:cNvPr id="39940" name="Rectangle 3"/>
          <p:cNvSpPr>
            <a:spLocks/>
          </p:cNvSpPr>
          <p:nvPr/>
        </p:nvSpPr>
        <p:spPr>
          <a:xfrm>
            <a:off x="1522413" y="1885952"/>
            <a:ext cx="6867525" cy="127397"/>
          </a:xfrm>
          <a:prstGeom prst="rect">
            <a:avLst/>
          </a:prstGeom>
          <a:solidFill>
            <a:schemeClr val="accent1"/>
          </a:solidFill>
          <a:ln w="25400">
            <a:solidFill>
              <a:schemeClr val="tx1"/>
            </a:solidFill>
            <a:round/>
            <a:headEnd/>
            <a:tailEnd/>
          </a:ln>
        </p:spPr>
        <p:txBody>
          <a:bodyPr lIns="0" tIns="0" rIns="0" bIns="0" numCol="1"/>
          <a:lstStyle>
            <a:lvl1pPr>
              <a:spcBef>
                <a:spcPts val="600"/>
              </a:spcBef>
              <a:buClr>
                <a:srgbClr val="000000"/>
              </a:buClr>
              <a:buSzPct val="100000"/>
              <a:buFont typeface="ヒラギノ角ゴ ProN W3" pitchFamily="-1" charset="-128"/>
              <a:buChar char="▪"/>
              <a:defRPr sz="3200">
                <a:solidFill>
                  <a:schemeClr val="tx1"/>
                </a:solidFill>
                <a:latin typeface="Lucida Grande" pitchFamily="-1" charset="0"/>
                <a:ea typeface="ヒラギノ角ゴ ProN W3" pitchFamily="-1" charset="-128"/>
                <a:sym typeface="Lucida Grande" pitchFamily="-1" charset="0"/>
              </a:defRPr>
            </a:lvl1pPr>
            <a:lvl2pPr marL="37931725" indent="-37474525">
              <a:spcBef>
                <a:spcPts val="500"/>
              </a:spcBef>
              <a:buClr>
                <a:srgbClr val="000000"/>
              </a:buClr>
              <a:buSzPct val="100000"/>
              <a:buFont typeface="Arial" charset="0"/>
              <a:buChar char="•"/>
              <a:defRPr sz="2800">
                <a:solidFill>
                  <a:schemeClr val="tx1"/>
                </a:solidFill>
                <a:latin typeface="Lucida Grande" pitchFamily="-1" charset="0"/>
                <a:ea typeface="ヒラギノ角ゴ ProN W3" pitchFamily="-1" charset="-128"/>
                <a:sym typeface="Lucida Grande" pitchFamily="-1" charset="0"/>
              </a:defRPr>
            </a:lvl2pPr>
            <a:lvl3pPr marL="1054100" indent="-76200">
              <a:spcBef>
                <a:spcPts val="400"/>
              </a:spcBef>
              <a:buClr>
                <a:srgbClr val="000000"/>
              </a:buClr>
              <a:buSzPct val="100000"/>
              <a:buFont typeface="Courier New" pitchFamily="-1" charset="0"/>
              <a:buChar char="o"/>
              <a:defRPr sz="2400">
                <a:solidFill>
                  <a:schemeClr val="tx1"/>
                </a:solidFill>
                <a:latin typeface="Lucida Grande" pitchFamily="-1" charset="0"/>
                <a:ea typeface="ヒラギノ角ゴ ProN W3" pitchFamily="-1" charset="-128"/>
                <a:sym typeface="Lucida Grande" pitchFamily="-1" charset="0"/>
              </a:defRPr>
            </a:lvl3pPr>
            <a:lvl4pPr marL="1625600" indent="-215900">
              <a:spcBef>
                <a:spcPts val="400"/>
              </a:spcBef>
              <a:buClr>
                <a:srgbClr val="000000"/>
              </a:buClr>
              <a:buSzPct val="100000"/>
              <a:buFont typeface="Zapf Dingbats" pitchFamily="-1" charset="2"/>
              <a:buChar char="➢"/>
              <a:defRPr sz="2000">
                <a:solidFill>
                  <a:schemeClr val="tx1"/>
                </a:solidFill>
                <a:latin typeface="Lucida Grande" pitchFamily="-1" charset="0"/>
                <a:ea typeface="ヒラギノ角ゴ ProN W3" pitchFamily="-1" charset="-128"/>
                <a:sym typeface="Lucida Grande" pitchFamily="-1" charset="0"/>
              </a:defRPr>
            </a:lvl4pPr>
            <a:lvl5pPr marL="1968500" indent="-101600">
              <a:spcBef>
                <a:spcPts val="400"/>
              </a:spcBef>
              <a:buClr>
                <a:srgbClr val="000000"/>
              </a:buClr>
              <a:buSzPct val="100000"/>
              <a:buFont typeface="Arial" charset="0"/>
              <a:buChar char="»"/>
              <a:defRPr sz="2000">
                <a:solidFill>
                  <a:schemeClr val="tx1"/>
                </a:solidFill>
                <a:latin typeface="Lucida Grande" pitchFamily="-1" charset="0"/>
                <a:ea typeface="ヒラギノ角ゴ ProN W3" pitchFamily="-1" charset="-128"/>
                <a:sym typeface="Lucida Grande" pitchFamily="-1" charset="0"/>
              </a:defRPr>
            </a:lvl5pPr>
            <a:lvl6pPr marL="2425700" indent="-101600" eaLnBrk="0" fontAlgn="base" hangingPunct="0">
              <a:spcBef>
                <a:spcPts val="400"/>
              </a:spcBef>
              <a:spcAft>
                <a:spcPct val="0"/>
              </a:spcAft>
              <a:buClr>
                <a:srgbClr val="000000"/>
              </a:buClr>
              <a:buSzPct val="100000"/>
              <a:buFont typeface="Arial" charset="0"/>
              <a:buChar char="»"/>
              <a:defRPr sz="2000">
                <a:solidFill>
                  <a:schemeClr val="tx1"/>
                </a:solidFill>
                <a:latin typeface="Lucida Grande" pitchFamily="-1" charset="0"/>
                <a:ea typeface="ヒラギノ角ゴ ProN W3" pitchFamily="-1" charset="-128"/>
                <a:sym typeface="Lucida Grande" pitchFamily="-1" charset="0"/>
              </a:defRPr>
            </a:lvl6pPr>
            <a:lvl7pPr marL="2882900" indent="-101600" eaLnBrk="0" fontAlgn="base" hangingPunct="0">
              <a:spcBef>
                <a:spcPts val="400"/>
              </a:spcBef>
              <a:spcAft>
                <a:spcPct val="0"/>
              </a:spcAft>
              <a:buClr>
                <a:srgbClr val="000000"/>
              </a:buClr>
              <a:buSzPct val="100000"/>
              <a:buFont typeface="Arial" charset="0"/>
              <a:buChar char="»"/>
              <a:defRPr sz="2000">
                <a:solidFill>
                  <a:schemeClr val="tx1"/>
                </a:solidFill>
                <a:latin typeface="Lucida Grande" pitchFamily="-1" charset="0"/>
                <a:ea typeface="ヒラギノ角ゴ ProN W3" pitchFamily="-1" charset="-128"/>
                <a:sym typeface="Lucida Grande" pitchFamily="-1" charset="0"/>
              </a:defRPr>
            </a:lvl7pPr>
            <a:lvl8pPr marL="3340100" indent="-101600" eaLnBrk="0" fontAlgn="base" hangingPunct="0">
              <a:spcBef>
                <a:spcPts val="400"/>
              </a:spcBef>
              <a:spcAft>
                <a:spcPct val="0"/>
              </a:spcAft>
              <a:buClr>
                <a:srgbClr val="000000"/>
              </a:buClr>
              <a:buSzPct val="100000"/>
              <a:buFont typeface="Arial" charset="0"/>
              <a:buChar char="»"/>
              <a:defRPr sz="2000">
                <a:solidFill>
                  <a:schemeClr val="tx1"/>
                </a:solidFill>
                <a:latin typeface="Lucida Grande" pitchFamily="-1" charset="0"/>
                <a:ea typeface="ヒラギノ角ゴ ProN W3" pitchFamily="-1" charset="-128"/>
                <a:sym typeface="Lucida Grande" pitchFamily="-1" charset="0"/>
              </a:defRPr>
            </a:lvl8pPr>
            <a:lvl9pPr marL="3797300" indent="-101600" eaLnBrk="0" fontAlgn="base" hangingPunct="0">
              <a:spcBef>
                <a:spcPts val="400"/>
              </a:spcBef>
              <a:spcAft>
                <a:spcPct val="0"/>
              </a:spcAft>
              <a:buClr>
                <a:srgbClr val="000000"/>
              </a:buClr>
              <a:buSzPct val="100000"/>
              <a:buFont typeface="Arial" charset="0"/>
              <a:buChar char="»"/>
              <a:defRPr sz="2000">
                <a:solidFill>
                  <a:schemeClr val="tx1"/>
                </a:solidFill>
                <a:latin typeface="Lucida Grande" pitchFamily="-1" charset="0"/>
                <a:ea typeface="ヒラギノ角ゴ ProN W3" pitchFamily="-1" charset="-128"/>
                <a:sym typeface="Lucida Grande" pitchFamily="-1" charset="0"/>
              </a:defRPr>
            </a:lvl9pPr>
          </a:lstStyle>
          <a:p>
            <a:pPr algn="ctr" eaLnBrk="1" hangingPunct="1">
              <a:spcBef>
                <a:spcPct val="0"/>
              </a:spcBef>
              <a:buClrTx/>
              <a:buSzTx/>
              <a:buFontTx/>
              <a:buNone/>
            </a:pPr>
            <a:endParaRPr lang="en-US" sz="3150" dirty="0">
              <a:solidFill>
                <a:srgbClr val="000000"/>
              </a:solidFill>
              <a:latin typeface="Gill Sans" pitchFamily="-1" charset="0"/>
              <a:sym typeface="Gill Sans" pitchFamily="-1" charset="0"/>
            </a:endParaRPr>
          </a:p>
        </p:txBody>
      </p:sp>
      <p:sp>
        <p:nvSpPr>
          <p:cNvPr id="39941" name="Rectangle 4"/>
          <p:cNvSpPr>
            <a:spLocks noGrp="1" noChangeArrowheads="1"/>
          </p:cNvSpPr>
          <p:nvPr>
            <p:ph type="title"/>
          </p:nvPr>
        </p:nvSpPr>
        <p:spPr/>
        <p:txBody>
          <a:bodyPr numCol="1"/>
          <a:lstStyle/>
          <a:p>
            <a:pPr algn="ctr" eaLnBrk="1" hangingPunct="1"/>
            <a:r>
              <a:rPr lang="en-US" dirty="0">
                <a:latin typeface="PT Sans" pitchFamily="-1" charset="0"/>
                <a:ea typeface="ヒラギノ角ゴ ProN W3" pitchFamily="-1" charset="-128"/>
                <a:sym typeface="PT Sans" pitchFamily="-1" charset="0"/>
              </a:rPr>
              <a:t>“Perfect Population”</a:t>
            </a:r>
          </a:p>
        </p:txBody>
      </p:sp>
      <p:sp>
        <p:nvSpPr>
          <p:cNvPr id="39942" name="Rectangle 5"/>
          <p:cNvSpPr>
            <a:spLocks noGrp="1" noChangeArrowheads="1"/>
          </p:cNvSpPr>
          <p:nvPr>
            <p:ph idx="1"/>
          </p:nvPr>
        </p:nvSpPr>
        <p:spPr>
          <a:xfrm>
            <a:off x="1865312" y="2343151"/>
            <a:ext cx="6172200" cy="3944541"/>
          </a:xfrm>
        </p:spPr>
        <p:txBody>
          <a:bodyPr numCol="1">
            <a:normAutofit/>
          </a:bodyPr>
          <a:lstStyle/>
          <a:p>
            <a:pPr marL="85725" indent="0">
              <a:buNone/>
            </a:pPr>
            <a:r>
              <a:rPr lang="en-US" dirty="0"/>
              <a:t>"If you're a trafficker looking for the perfect population of people to violate, Native [</a:t>
            </a:r>
            <a:r>
              <a:rPr lang="en-US" sz="2400" dirty="0"/>
              <a:t>American</a:t>
            </a:r>
            <a:r>
              <a:rPr lang="en-US" dirty="0"/>
              <a:t>] women would be a prime target. You have poverty. You have a people who have been traumatized. And you have a legal system that doesn't step in to stop it."</a:t>
            </a:r>
          </a:p>
        </p:txBody>
      </p:sp>
      <p:sp>
        <p:nvSpPr>
          <p:cNvPr id="39943" name="TextBox 6"/>
          <p:cNvSpPr txBox="1">
            <a:spLocks noChangeArrowheads="1"/>
          </p:cNvSpPr>
          <p:nvPr/>
        </p:nvSpPr>
        <p:spPr>
          <a:xfrm>
            <a:off x="1981087" y="6049855"/>
            <a:ext cx="6057900" cy="507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numCol="1">
            <a:spAutoFit/>
          </a:bodyPr>
          <a:lstStyle>
            <a:lvl1pPr>
              <a:spcBef>
                <a:spcPts val="600"/>
              </a:spcBef>
              <a:buClr>
                <a:srgbClr val="000000"/>
              </a:buClr>
              <a:buSzPct val="100000"/>
              <a:buFont typeface="ヒラギノ角ゴ ProN W3" pitchFamily="-1" charset="-128"/>
              <a:buChar char="▪"/>
              <a:defRPr sz="3200">
                <a:solidFill>
                  <a:schemeClr val="tx1"/>
                </a:solidFill>
                <a:latin typeface="Lucida Grande" pitchFamily="-1" charset="0"/>
                <a:ea typeface="ヒラギノ角ゴ ProN W3" pitchFamily="-1" charset="-128"/>
                <a:sym typeface="Lucida Grande" pitchFamily="-1" charset="0"/>
              </a:defRPr>
            </a:lvl1pPr>
            <a:lvl2pPr marL="37931725" indent="-37474525">
              <a:spcBef>
                <a:spcPts val="500"/>
              </a:spcBef>
              <a:buClr>
                <a:srgbClr val="000000"/>
              </a:buClr>
              <a:buSzPct val="100000"/>
              <a:buFont typeface="Arial" charset="0"/>
              <a:buChar char="•"/>
              <a:defRPr sz="2800">
                <a:solidFill>
                  <a:schemeClr val="tx1"/>
                </a:solidFill>
                <a:latin typeface="Lucida Grande" pitchFamily="-1" charset="0"/>
                <a:ea typeface="ヒラギノ角ゴ ProN W3" pitchFamily="-1" charset="-128"/>
                <a:sym typeface="Lucida Grande" pitchFamily="-1" charset="0"/>
              </a:defRPr>
            </a:lvl2pPr>
            <a:lvl3pPr marL="1054100" indent="-76200">
              <a:spcBef>
                <a:spcPts val="400"/>
              </a:spcBef>
              <a:buClr>
                <a:srgbClr val="000000"/>
              </a:buClr>
              <a:buSzPct val="100000"/>
              <a:buFont typeface="Courier New" pitchFamily="-1" charset="0"/>
              <a:buChar char="o"/>
              <a:defRPr sz="2400">
                <a:solidFill>
                  <a:schemeClr val="tx1"/>
                </a:solidFill>
                <a:latin typeface="Lucida Grande" pitchFamily="-1" charset="0"/>
                <a:ea typeface="ヒラギノ角ゴ ProN W3" pitchFamily="-1" charset="-128"/>
                <a:sym typeface="Lucida Grande" pitchFamily="-1" charset="0"/>
              </a:defRPr>
            </a:lvl3pPr>
            <a:lvl4pPr marL="1625600" indent="-215900">
              <a:spcBef>
                <a:spcPts val="400"/>
              </a:spcBef>
              <a:buClr>
                <a:srgbClr val="000000"/>
              </a:buClr>
              <a:buSzPct val="100000"/>
              <a:buFont typeface="Zapf Dingbats" pitchFamily="-1" charset="2"/>
              <a:buChar char="➢"/>
              <a:defRPr sz="2000">
                <a:solidFill>
                  <a:schemeClr val="tx1"/>
                </a:solidFill>
                <a:latin typeface="Lucida Grande" pitchFamily="-1" charset="0"/>
                <a:ea typeface="ヒラギノ角ゴ ProN W3" pitchFamily="-1" charset="-128"/>
                <a:sym typeface="Lucida Grande" pitchFamily="-1" charset="0"/>
              </a:defRPr>
            </a:lvl4pPr>
            <a:lvl5pPr marL="1968500" indent="-101600">
              <a:spcBef>
                <a:spcPts val="400"/>
              </a:spcBef>
              <a:buClr>
                <a:srgbClr val="000000"/>
              </a:buClr>
              <a:buSzPct val="100000"/>
              <a:buFont typeface="Arial" charset="0"/>
              <a:buChar char="»"/>
              <a:defRPr sz="2000">
                <a:solidFill>
                  <a:schemeClr val="tx1"/>
                </a:solidFill>
                <a:latin typeface="Lucida Grande" pitchFamily="-1" charset="0"/>
                <a:ea typeface="ヒラギノ角ゴ ProN W3" pitchFamily="-1" charset="-128"/>
                <a:sym typeface="Lucida Grande" pitchFamily="-1" charset="0"/>
              </a:defRPr>
            </a:lvl5pPr>
            <a:lvl6pPr marL="2425700" indent="-101600" eaLnBrk="0" fontAlgn="base" hangingPunct="0">
              <a:spcBef>
                <a:spcPts val="400"/>
              </a:spcBef>
              <a:spcAft>
                <a:spcPct val="0"/>
              </a:spcAft>
              <a:buClr>
                <a:srgbClr val="000000"/>
              </a:buClr>
              <a:buSzPct val="100000"/>
              <a:buFont typeface="Arial" charset="0"/>
              <a:buChar char="»"/>
              <a:defRPr sz="2000">
                <a:solidFill>
                  <a:schemeClr val="tx1"/>
                </a:solidFill>
                <a:latin typeface="Lucida Grande" pitchFamily="-1" charset="0"/>
                <a:ea typeface="ヒラギノ角ゴ ProN W3" pitchFamily="-1" charset="-128"/>
                <a:sym typeface="Lucida Grande" pitchFamily="-1" charset="0"/>
              </a:defRPr>
            </a:lvl6pPr>
            <a:lvl7pPr marL="2882900" indent="-101600" eaLnBrk="0" fontAlgn="base" hangingPunct="0">
              <a:spcBef>
                <a:spcPts val="400"/>
              </a:spcBef>
              <a:spcAft>
                <a:spcPct val="0"/>
              </a:spcAft>
              <a:buClr>
                <a:srgbClr val="000000"/>
              </a:buClr>
              <a:buSzPct val="100000"/>
              <a:buFont typeface="Arial" charset="0"/>
              <a:buChar char="»"/>
              <a:defRPr sz="2000">
                <a:solidFill>
                  <a:schemeClr val="tx1"/>
                </a:solidFill>
                <a:latin typeface="Lucida Grande" pitchFamily="-1" charset="0"/>
                <a:ea typeface="ヒラギノ角ゴ ProN W3" pitchFamily="-1" charset="-128"/>
                <a:sym typeface="Lucida Grande" pitchFamily="-1" charset="0"/>
              </a:defRPr>
            </a:lvl7pPr>
            <a:lvl8pPr marL="3340100" indent="-101600" eaLnBrk="0" fontAlgn="base" hangingPunct="0">
              <a:spcBef>
                <a:spcPts val="400"/>
              </a:spcBef>
              <a:spcAft>
                <a:spcPct val="0"/>
              </a:spcAft>
              <a:buClr>
                <a:srgbClr val="000000"/>
              </a:buClr>
              <a:buSzPct val="100000"/>
              <a:buFont typeface="Arial" charset="0"/>
              <a:buChar char="»"/>
              <a:defRPr sz="2000">
                <a:solidFill>
                  <a:schemeClr val="tx1"/>
                </a:solidFill>
                <a:latin typeface="Lucida Grande" pitchFamily="-1" charset="0"/>
                <a:ea typeface="ヒラギノ角ゴ ProN W3" pitchFamily="-1" charset="-128"/>
                <a:sym typeface="Lucida Grande" pitchFamily="-1" charset="0"/>
              </a:defRPr>
            </a:lvl8pPr>
            <a:lvl9pPr marL="3797300" indent="-101600" eaLnBrk="0" fontAlgn="base" hangingPunct="0">
              <a:spcBef>
                <a:spcPts val="400"/>
              </a:spcBef>
              <a:spcAft>
                <a:spcPct val="0"/>
              </a:spcAft>
              <a:buClr>
                <a:srgbClr val="000000"/>
              </a:buClr>
              <a:buSzPct val="100000"/>
              <a:buFont typeface="Arial" charset="0"/>
              <a:buChar char="»"/>
              <a:defRPr sz="2000">
                <a:solidFill>
                  <a:schemeClr val="tx1"/>
                </a:solidFill>
                <a:latin typeface="Lucida Grande" pitchFamily="-1" charset="0"/>
                <a:ea typeface="ヒラギノ角ゴ ProN W3" pitchFamily="-1" charset="-128"/>
                <a:sym typeface="Lucida Grande" pitchFamily="-1" charset="0"/>
              </a:defRPr>
            </a:lvl9pPr>
          </a:lstStyle>
          <a:p>
            <a:pPr eaLnBrk="1" hangingPunct="1">
              <a:spcBef>
                <a:spcPct val="0"/>
              </a:spcBef>
              <a:buClrTx/>
              <a:buSzTx/>
              <a:buFontTx/>
              <a:buNone/>
            </a:pPr>
            <a:r>
              <a:rPr lang="en-US" sz="1350" dirty="0">
                <a:solidFill>
                  <a:srgbClr val="000000"/>
                </a:solidFill>
                <a:latin typeface="Gill Sans" pitchFamily="-1" charset="0"/>
                <a:sym typeface="Gill Sans" pitchFamily="-1" charset="0"/>
              </a:rPr>
              <a:t>Source: Sarah Deer, attorney &amp; author of “The Beginning and End of Rape: Confronting Sexual  Violence in Native America.”</a:t>
            </a:r>
          </a:p>
        </p:txBody>
      </p:sp>
      <p:sp>
        <p:nvSpPr>
          <p:cNvPr id="3" name="Slide Number Placeholder 2"/>
          <p:cNvSpPr>
            <a:spLocks noGrp="1"/>
          </p:cNvSpPr>
          <p:nvPr>
            <p:ph type="sldNum" sz="quarter" idx="12"/>
          </p:nvPr>
        </p:nvSpPr>
        <p:spPr/>
        <p:txBody>
          <a:bodyPr numCol="1"/>
          <a:lstStyle/>
          <a:p>
            <a:fld id="{8037E89F-5237-4B0D-91F5-25BDB9FD1CB5}" type="slidenum">
              <a:rPr lang="en-US" smtClean="0"/>
              <a:t>17</a:t>
            </a:fld>
            <a:endParaRPr lang="en-US"/>
          </a:p>
        </p:txBody>
      </p:sp>
    </p:spTree>
    <p:extLst>
      <p:ext uri="{BB962C8B-B14F-4D97-AF65-F5344CB8AC3E}">
        <p14:creationId xmlns:p14="http://schemas.microsoft.com/office/powerpoint/2010/main" val="137045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439738"/>
            <a:ext cx="8839200" cy="779462"/>
          </a:xfrm>
        </p:spPr>
        <p:txBody>
          <a:bodyPr/>
          <a:lstStyle/>
          <a:p>
            <a:pPr algn="ctr"/>
            <a:r>
              <a:rPr lang="en-US" dirty="0"/>
              <a:t>Historical Trauma</a:t>
            </a:r>
          </a:p>
        </p:txBody>
      </p:sp>
      <p:sp>
        <p:nvSpPr>
          <p:cNvPr id="6" name="Rounded Rectangle 5"/>
          <p:cNvSpPr/>
          <p:nvPr/>
        </p:nvSpPr>
        <p:spPr>
          <a:xfrm>
            <a:off x="633856" y="1828800"/>
            <a:ext cx="3250756" cy="4022504"/>
          </a:xfrm>
          <a:prstGeom prst="roundRect">
            <a:avLst/>
          </a:prstGeom>
          <a:solidFill>
            <a:schemeClr val="accent3">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40">
              <a:spcBef>
                <a:spcPts val="812"/>
              </a:spcBef>
              <a:buClr>
                <a:srgbClr val="234B65"/>
              </a:buClr>
            </a:pPr>
            <a:r>
              <a:rPr lang="en-US" sz="1787" dirty="0">
                <a:solidFill>
                  <a:schemeClr val="tx1"/>
                </a:solidFill>
                <a:latin typeface="Arial" panose="020B0604020202020204" pitchFamily="34" charset="0"/>
                <a:cs typeface="Arial" panose="020B0604020202020204" pitchFamily="34" charset="0"/>
              </a:rPr>
              <a:t>Historical trauma is the cumulative, multigenerational, collective experience of emotional and psychological injury in communities and in descendants.</a:t>
            </a:r>
          </a:p>
          <a:p>
            <a:pPr marL="11140">
              <a:spcBef>
                <a:spcPts val="812"/>
              </a:spcBef>
              <a:buClr>
                <a:srgbClr val="234B65"/>
              </a:buClr>
            </a:pPr>
            <a:endParaRPr lang="en-US" sz="1787" dirty="0">
              <a:solidFill>
                <a:schemeClr val="tx1"/>
              </a:solidFill>
              <a:latin typeface="Arial" panose="020B0604020202020204" pitchFamily="34" charset="0"/>
              <a:cs typeface="Arial" panose="020B0604020202020204" pitchFamily="34" charset="0"/>
            </a:endParaRPr>
          </a:p>
          <a:p>
            <a:pPr marL="11140" algn="r">
              <a:spcBef>
                <a:spcPts val="0"/>
              </a:spcBef>
              <a:buClr>
                <a:srgbClr val="234B65"/>
              </a:buClr>
            </a:pPr>
            <a:r>
              <a:rPr lang="en-US" sz="1787" i="1" dirty="0">
                <a:solidFill>
                  <a:schemeClr val="tx1"/>
                </a:solidFill>
                <a:latin typeface="Arial" panose="020B0604020202020204" pitchFamily="34" charset="0"/>
                <a:cs typeface="Arial" panose="020B0604020202020204" pitchFamily="34" charset="0"/>
              </a:rPr>
              <a:t>Brave Heart, </a:t>
            </a:r>
          </a:p>
          <a:p>
            <a:pPr marL="11140" algn="r">
              <a:spcBef>
                <a:spcPts val="0"/>
              </a:spcBef>
              <a:buClr>
                <a:srgbClr val="234B65"/>
              </a:buClr>
            </a:pPr>
            <a:r>
              <a:rPr lang="en-US" sz="1787" i="1" dirty="0">
                <a:solidFill>
                  <a:schemeClr val="tx1"/>
                </a:solidFill>
                <a:latin typeface="Arial" panose="020B0604020202020204" pitchFamily="34" charset="0"/>
                <a:cs typeface="Arial" panose="020B0604020202020204" pitchFamily="34" charset="0"/>
              </a:rPr>
              <a:t>M.Y.H. (2003</a:t>
            </a:r>
            <a:r>
              <a:rPr lang="en-US" sz="1787" i="1" dirty="0">
                <a:solidFill>
                  <a:srgbClr val="FFFFFF"/>
                </a:solidFill>
                <a:latin typeface="Arial" panose="020B0604020202020204" pitchFamily="34" charset="0"/>
                <a:cs typeface="Arial" panose="020B0604020202020204" pitchFamily="34" charset="0"/>
              </a:rPr>
              <a:t>)</a:t>
            </a:r>
          </a:p>
          <a:p>
            <a:pPr algn="r"/>
            <a:endParaRPr lang="en-US" b="1" dirty="0">
              <a:solidFill>
                <a:srgbClr val="FFFFFF"/>
              </a:solidFill>
            </a:endParaRPr>
          </a:p>
        </p:txBody>
      </p:sp>
      <p:sp>
        <p:nvSpPr>
          <p:cNvPr id="8" name="TextBox 7"/>
          <p:cNvSpPr txBox="1"/>
          <p:nvPr/>
        </p:nvSpPr>
        <p:spPr>
          <a:xfrm>
            <a:off x="4570412" y="2855612"/>
            <a:ext cx="2171700" cy="2995692"/>
          </a:xfrm>
          <a:prstGeom prst="rect">
            <a:avLst/>
          </a:prstGeom>
          <a:noFill/>
        </p:spPr>
        <p:txBody>
          <a:bodyPr wrap="square" rtlCol="0">
            <a:spAutoFit/>
          </a:bodyPr>
          <a:lstStyle/>
          <a:p>
            <a:pPr marL="401638" indent="-285750" algn="l">
              <a:spcBef>
                <a:spcPts val="812"/>
              </a:spcBef>
              <a:buClr>
                <a:srgbClr val="234B65"/>
              </a:buClr>
              <a:buFont typeface="Arial" panose="020B0604020202020204" pitchFamily="34" charset="0"/>
              <a:buChar char="•"/>
            </a:pPr>
            <a:r>
              <a:rPr lang="en-US" sz="1800" dirty="0">
                <a:solidFill>
                  <a:sysClr val="windowText" lastClr="000000"/>
                </a:solidFill>
                <a:latin typeface="Arial" panose="020B0604020202020204" pitchFamily="34" charset="0"/>
                <a:cs typeface="Arial" panose="020B0604020202020204" pitchFamily="34" charset="0"/>
              </a:rPr>
              <a:t>Defense mechanisms</a:t>
            </a:r>
          </a:p>
          <a:p>
            <a:pPr marL="401638" indent="-285750" algn="l">
              <a:spcBef>
                <a:spcPts val="812"/>
              </a:spcBef>
              <a:buClr>
                <a:srgbClr val="234B65"/>
              </a:buClr>
              <a:buFont typeface="Arial" panose="020B0604020202020204" pitchFamily="34" charset="0"/>
              <a:buChar char="•"/>
            </a:pPr>
            <a:r>
              <a:rPr lang="en-US" sz="1800" dirty="0">
                <a:solidFill>
                  <a:sysClr val="windowText" lastClr="000000"/>
                </a:solidFill>
                <a:latin typeface="Arial" panose="020B0604020202020204" pitchFamily="34" charset="0"/>
                <a:cs typeface="Arial" panose="020B0604020202020204" pitchFamily="34" charset="0"/>
              </a:rPr>
              <a:t>Developmental malfunctions</a:t>
            </a:r>
          </a:p>
          <a:p>
            <a:pPr marL="401638" indent="-285750" algn="l">
              <a:spcBef>
                <a:spcPts val="812"/>
              </a:spcBef>
              <a:buClr>
                <a:srgbClr val="234B65"/>
              </a:buClr>
              <a:buFont typeface="Arial" panose="020B0604020202020204" pitchFamily="34" charset="0"/>
              <a:buChar char="•"/>
            </a:pPr>
            <a:r>
              <a:rPr lang="en-US" sz="1800" dirty="0">
                <a:solidFill>
                  <a:sysClr val="windowText" lastClr="000000"/>
                </a:solidFill>
                <a:latin typeface="Arial" panose="020B0604020202020204" pitchFamily="34" charset="0"/>
                <a:cs typeface="Arial" panose="020B0604020202020204" pitchFamily="34" charset="0"/>
              </a:rPr>
              <a:t>Behavioral issues</a:t>
            </a:r>
          </a:p>
          <a:p>
            <a:pPr marL="401638" indent="-285750" algn="l">
              <a:spcBef>
                <a:spcPts val="812"/>
              </a:spcBef>
              <a:buClr>
                <a:srgbClr val="234B65"/>
              </a:buClr>
              <a:buFont typeface="Arial" panose="020B0604020202020204" pitchFamily="34" charset="0"/>
              <a:buChar char="•"/>
            </a:pPr>
            <a:r>
              <a:rPr lang="en-US" sz="1800" dirty="0">
                <a:solidFill>
                  <a:sysClr val="windowText" lastClr="000000"/>
                </a:solidFill>
                <a:latin typeface="Arial" panose="020B0604020202020204" pitchFamily="34" charset="0"/>
                <a:cs typeface="Arial" panose="020B0604020202020204" pitchFamily="34" charset="0"/>
              </a:rPr>
              <a:t>Depression</a:t>
            </a:r>
          </a:p>
          <a:p>
            <a:pPr marL="401638" indent="-285750" algn="l">
              <a:spcBef>
                <a:spcPts val="812"/>
              </a:spcBef>
              <a:buClr>
                <a:srgbClr val="234B65"/>
              </a:buClr>
              <a:buFont typeface="Arial" panose="020B0604020202020204" pitchFamily="34" charset="0"/>
              <a:buChar char="•"/>
            </a:pPr>
            <a:r>
              <a:rPr lang="en-US" sz="1800" dirty="0">
                <a:solidFill>
                  <a:sysClr val="windowText" lastClr="000000"/>
                </a:solidFill>
                <a:latin typeface="Arial" panose="020B0604020202020204" pitchFamily="34" charset="0"/>
                <a:cs typeface="Arial" panose="020B0604020202020204" pitchFamily="34" charset="0"/>
              </a:rPr>
              <a:t>Anger</a:t>
            </a:r>
          </a:p>
          <a:p>
            <a:pPr marL="401638" indent="-285750"/>
            <a:endParaRPr lang="en-US" sz="1800" dirty="0"/>
          </a:p>
        </p:txBody>
      </p:sp>
      <p:sp>
        <p:nvSpPr>
          <p:cNvPr id="9" name="TextBox 8"/>
          <p:cNvSpPr txBox="1"/>
          <p:nvPr/>
        </p:nvSpPr>
        <p:spPr>
          <a:xfrm>
            <a:off x="7095617" y="2855612"/>
            <a:ext cx="2209800" cy="2544286"/>
          </a:xfrm>
          <a:prstGeom prst="rect">
            <a:avLst/>
          </a:prstGeom>
          <a:noFill/>
        </p:spPr>
        <p:txBody>
          <a:bodyPr wrap="square" rtlCol="0">
            <a:spAutoFit/>
          </a:bodyPr>
          <a:lstStyle/>
          <a:p>
            <a:pPr marL="401638" indent="-285750" algn="l">
              <a:spcBef>
                <a:spcPts val="812"/>
              </a:spcBef>
              <a:buClr>
                <a:srgbClr val="234B65"/>
              </a:buClr>
              <a:buFont typeface="Arial" panose="020B0604020202020204" pitchFamily="34" charset="0"/>
              <a:buChar char="•"/>
            </a:pPr>
            <a:r>
              <a:rPr lang="en-US" sz="1800" dirty="0">
                <a:solidFill>
                  <a:sysClr val="windowText" lastClr="000000"/>
                </a:solidFill>
                <a:latin typeface="Arial" panose="020B0604020202020204" pitchFamily="34" charset="0"/>
                <a:cs typeface="Arial" panose="020B0604020202020204" pitchFamily="34" charset="0"/>
              </a:rPr>
              <a:t>Isolation</a:t>
            </a:r>
          </a:p>
          <a:p>
            <a:pPr marL="401638" indent="-285750" algn="l">
              <a:spcBef>
                <a:spcPts val="812"/>
              </a:spcBef>
              <a:buClr>
                <a:srgbClr val="234B65"/>
              </a:buClr>
              <a:buFont typeface="Arial" panose="020B0604020202020204" pitchFamily="34" charset="0"/>
              <a:buChar char="•"/>
            </a:pPr>
            <a:r>
              <a:rPr lang="en-US" sz="1800" dirty="0">
                <a:solidFill>
                  <a:sysClr val="windowText" lastClr="000000"/>
                </a:solidFill>
                <a:latin typeface="Arial" panose="020B0604020202020204" pitchFamily="34" charset="0"/>
                <a:cs typeface="Arial" panose="020B0604020202020204" pitchFamily="34" charset="0"/>
              </a:rPr>
              <a:t>Violence</a:t>
            </a:r>
          </a:p>
          <a:p>
            <a:pPr marL="401638" indent="-285750" algn="l">
              <a:spcBef>
                <a:spcPts val="812"/>
              </a:spcBef>
              <a:buClr>
                <a:srgbClr val="234B65"/>
              </a:buClr>
              <a:buFont typeface="Arial" panose="020B0604020202020204" pitchFamily="34" charset="0"/>
              <a:buChar char="•"/>
            </a:pPr>
            <a:r>
              <a:rPr lang="en-US" sz="1800" dirty="0">
                <a:solidFill>
                  <a:sysClr val="windowText" lastClr="000000"/>
                </a:solidFill>
                <a:latin typeface="Arial" panose="020B0604020202020204" pitchFamily="34" charset="0"/>
                <a:cs typeface="Arial" panose="020B0604020202020204" pitchFamily="34" charset="0"/>
              </a:rPr>
              <a:t>Suicide</a:t>
            </a:r>
          </a:p>
          <a:p>
            <a:pPr marL="401638" indent="-285750" algn="l">
              <a:spcBef>
                <a:spcPts val="812"/>
              </a:spcBef>
              <a:buClr>
                <a:srgbClr val="234B65"/>
              </a:buClr>
              <a:buFont typeface="Arial" panose="020B0604020202020204" pitchFamily="34" charset="0"/>
              <a:buChar char="•"/>
            </a:pPr>
            <a:r>
              <a:rPr lang="en-US" sz="1800" dirty="0">
                <a:solidFill>
                  <a:sysClr val="windowText" lastClr="000000"/>
                </a:solidFill>
                <a:latin typeface="Arial" panose="020B0604020202020204" pitchFamily="34" charset="0"/>
                <a:cs typeface="Arial" panose="020B0604020202020204" pitchFamily="34" charset="0"/>
              </a:rPr>
              <a:t>Shame</a:t>
            </a:r>
          </a:p>
          <a:p>
            <a:pPr marL="401638" indent="-285750" algn="l">
              <a:spcBef>
                <a:spcPts val="812"/>
              </a:spcBef>
              <a:buClr>
                <a:srgbClr val="234B65"/>
              </a:buClr>
              <a:buFont typeface="Arial" panose="020B0604020202020204" pitchFamily="34" charset="0"/>
              <a:buChar char="•"/>
            </a:pPr>
            <a:r>
              <a:rPr lang="en-US" sz="1800" dirty="0">
                <a:solidFill>
                  <a:sysClr val="windowText" lastClr="000000"/>
                </a:solidFill>
                <a:latin typeface="Arial" panose="020B0604020202020204" pitchFamily="34" charset="0"/>
                <a:cs typeface="Arial" panose="020B0604020202020204" pitchFamily="34" charset="0"/>
              </a:rPr>
              <a:t>Substance use</a:t>
            </a:r>
          </a:p>
          <a:p>
            <a:pPr marL="401638" indent="-285750" algn="l">
              <a:spcBef>
                <a:spcPts val="812"/>
              </a:spcBef>
              <a:buClr>
                <a:srgbClr val="234B65"/>
              </a:buClr>
              <a:buFont typeface="Arial" panose="020B0604020202020204" pitchFamily="34" charset="0"/>
              <a:buChar char="•"/>
            </a:pPr>
            <a:r>
              <a:rPr lang="en-US" sz="1800" dirty="0">
                <a:solidFill>
                  <a:sysClr val="windowText" lastClr="000000"/>
                </a:solidFill>
                <a:latin typeface="Arial" panose="020B0604020202020204" pitchFamily="34" charset="0"/>
                <a:cs typeface="Arial" panose="020B0604020202020204" pitchFamily="34" charset="0"/>
              </a:rPr>
              <a:t>Anxiety</a:t>
            </a:r>
            <a:endParaRPr lang="en-US" sz="1800" i="1" u="sng" dirty="0">
              <a:solidFill>
                <a:sysClr val="windowText" lastClr="000000"/>
              </a:solidFill>
              <a:latin typeface="Arial" panose="020B0604020202020204" pitchFamily="34" charset="0"/>
              <a:cs typeface="Arial" panose="020B0604020202020204" pitchFamily="34" charset="0"/>
            </a:endParaRPr>
          </a:p>
          <a:p>
            <a:pPr marL="401638" indent="-285750"/>
            <a:endParaRPr lang="en-US" sz="1800" dirty="0"/>
          </a:p>
        </p:txBody>
      </p:sp>
      <p:sp>
        <p:nvSpPr>
          <p:cNvPr id="10" name="TextBox 9"/>
          <p:cNvSpPr txBox="1"/>
          <p:nvPr/>
        </p:nvSpPr>
        <p:spPr>
          <a:xfrm>
            <a:off x="4823332" y="2075685"/>
            <a:ext cx="4419600" cy="769441"/>
          </a:xfrm>
          <a:prstGeom prst="rect">
            <a:avLst/>
          </a:prstGeom>
          <a:noFill/>
        </p:spPr>
        <p:txBody>
          <a:bodyPr wrap="square" rtlCol="0">
            <a:spAutoFit/>
          </a:bodyPr>
          <a:lstStyle/>
          <a:p>
            <a:r>
              <a:rPr lang="en-US" sz="2000" u="sng" dirty="0">
                <a:solidFill>
                  <a:sysClr val="windowText" lastClr="000000"/>
                </a:solidFill>
                <a:latin typeface="Arial" panose="020B0604020202020204" pitchFamily="34" charset="0"/>
                <a:cs typeface="Arial" panose="020B0604020202020204" pitchFamily="34" charset="0"/>
              </a:rPr>
              <a:t>Results of Historical Trauma</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938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340" y="990600"/>
            <a:ext cx="9670472"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4294967295"/>
          </p:nvPr>
        </p:nvSpPr>
        <p:spPr>
          <a:xfrm>
            <a:off x="0" y="1833563"/>
            <a:ext cx="4267200" cy="735012"/>
          </a:xfrm>
        </p:spPr>
        <p:txBody>
          <a:bodyPr/>
          <a:lstStyle/>
          <a:p>
            <a:pPr algn="ctr"/>
            <a:r>
              <a:rPr lang="en-US" dirty="0"/>
              <a:t>Criminal Justice</a:t>
            </a:r>
          </a:p>
        </p:txBody>
      </p:sp>
      <p:sp>
        <p:nvSpPr>
          <p:cNvPr id="8" name="Text Placeholder 7"/>
          <p:cNvSpPr>
            <a:spLocks noGrp="1"/>
          </p:cNvSpPr>
          <p:nvPr>
            <p:ph type="body" sz="quarter" idx="4294967295"/>
          </p:nvPr>
        </p:nvSpPr>
        <p:spPr>
          <a:xfrm>
            <a:off x="5635625" y="1828800"/>
            <a:ext cx="4267200" cy="736600"/>
          </a:xfrm>
        </p:spPr>
        <p:txBody>
          <a:bodyPr/>
          <a:lstStyle/>
          <a:p>
            <a:pPr algn="ctr"/>
            <a:r>
              <a:rPr lang="en-US" dirty="0"/>
              <a:t>Public health</a:t>
            </a:r>
          </a:p>
        </p:txBody>
      </p:sp>
      <p:sp>
        <p:nvSpPr>
          <p:cNvPr id="2" name="Title 1"/>
          <p:cNvSpPr>
            <a:spLocks noGrp="1"/>
          </p:cNvSpPr>
          <p:nvPr>
            <p:ph type="title" idx="4294967295"/>
          </p:nvPr>
        </p:nvSpPr>
        <p:spPr>
          <a:xfrm>
            <a:off x="198258" y="419100"/>
            <a:ext cx="8912225" cy="1143000"/>
          </a:xfrm>
        </p:spPr>
        <p:txBody>
          <a:bodyPr/>
          <a:lstStyle/>
          <a:p>
            <a:pPr algn="ctr"/>
            <a:r>
              <a:rPr lang="en-US" dirty="0"/>
              <a:t>Approach to Trafficking</a:t>
            </a:r>
          </a:p>
        </p:txBody>
      </p:sp>
      <p:pic>
        <p:nvPicPr>
          <p:cNvPr id="10" name="Content Placeholder 9"/>
          <p:cNvPicPr>
            <a:picLocks noGrp="1" noChangeAspect="1"/>
          </p:cNvPicPr>
          <p:nvPr>
            <p:ph sz="half" idx="4294967295"/>
          </p:nvPr>
        </p:nvPicPr>
        <p:blipFill>
          <a:blip r:embed="rId4" cstate="print">
            <a:extLst>
              <a:ext uri="{28A0092B-C50C-407E-A947-70E740481C1C}">
                <a14:useLocalDpi xmlns:a14="http://schemas.microsoft.com/office/drawing/2010/main" val="0"/>
              </a:ext>
            </a:extLst>
          </a:blip>
          <a:stretch>
            <a:fillRect/>
          </a:stretch>
        </p:blipFill>
        <p:spPr>
          <a:xfrm>
            <a:off x="0" y="2767013"/>
            <a:ext cx="4114800" cy="2743200"/>
          </a:xfrm>
          <a:ln>
            <a:solidFill>
              <a:schemeClr val="tx1"/>
            </a:solidFill>
          </a:ln>
        </p:spPr>
      </p:pic>
      <p:pic>
        <p:nvPicPr>
          <p:cNvPr id="11" name="Content Placeholder 10"/>
          <p:cNvPicPr>
            <a:picLocks noGrp="1" noChangeAspect="1"/>
          </p:cNvPicPr>
          <p:nvPr>
            <p:ph sz="half" idx="4294967295"/>
          </p:nvPr>
        </p:nvPicPr>
        <p:blipFill>
          <a:blip r:embed="rId5" cstate="print">
            <a:extLst>
              <a:ext uri="{28A0092B-C50C-407E-A947-70E740481C1C}">
                <a14:useLocalDpi xmlns:a14="http://schemas.microsoft.com/office/drawing/2010/main" val="0"/>
              </a:ext>
            </a:extLst>
          </a:blip>
          <a:stretch>
            <a:fillRect/>
          </a:stretch>
        </p:blipFill>
        <p:spPr>
          <a:xfrm>
            <a:off x="5788025" y="2767013"/>
            <a:ext cx="4114800" cy="2743200"/>
          </a:xfrm>
          <a:ln>
            <a:solidFill>
              <a:schemeClr val="tx1"/>
            </a:solidFill>
          </a:ln>
        </p:spPr>
      </p:pic>
    </p:spTree>
    <p:custDataLst>
      <p:tags r:id="rId1"/>
    </p:custDataLst>
    <p:extLst>
      <p:ext uri="{BB962C8B-B14F-4D97-AF65-F5344CB8AC3E}">
        <p14:creationId xmlns:p14="http://schemas.microsoft.com/office/powerpoint/2010/main" val="173740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95663"/>
            <a:ext cx="8839200" cy="779462"/>
          </a:xfrm>
        </p:spPr>
        <p:txBody>
          <a:bodyPr>
            <a:normAutofit fontScale="90000"/>
          </a:bodyPr>
          <a:lstStyle/>
          <a:p>
            <a:pPr algn="ctr"/>
            <a:r>
              <a:rPr lang="en-US" dirty="0"/>
              <a:t>Adverse Childhood Experiences (ACEs)</a:t>
            </a:r>
          </a:p>
        </p:txBody>
      </p:sp>
      <p:sp>
        <p:nvSpPr>
          <p:cNvPr id="3" name="Right Arrow 2"/>
          <p:cNvSpPr/>
          <p:nvPr/>
        </p:nvSpPr>
        <p:spPr>
          <a:xfrm>
            <a:off x="836612" y="1527010"/>
            <a:ext cx="8305800" cy="2133601"/>
          </a:xfrm>
          <a:prstGeom prst="rightArrow">
            <a:avLst/>
          </a:prstGeom>
          <a:gradFill>
            <a:gsLst>
              <a:gs pos="0">
                <a:schemeClr val="bg2">
                  <a:lumMod val="90000"/>
                </a:schemeClr>
              </a:gs>
              <a:gs pos="100000">
                <a:schemeClr val="tx2">
                  <a:lumMod val="50000"/>
                </a:schemeClr>
              </a:gs>
              <a:gs pos="100000">
                <a:schemeClr val="accent1">
                  <a:lumMod val="45000"/>
                  <a:lumOff val="55000"/>
                </a:schemeClr>
              </a:gs>
              <a:gs pos="100000">
                <a:schemeClr val="bg2">
                  <a:lumMod val="90000"/>
                </a:schemeClr>
              </a:gs>
            </a:gsLst>
            <a:lin ang="10800000" scaled="0"/>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400" b="1" dirty="0"/>
              <a:t>Traumatic Event</a:t>
            </a:r>
          </a:p>
        </p:txBody>
      </p:sp>
      <p:sp>
        <p:nvSpPr>
          <p:cNvPr id="17" name="Right Arrow 16"/>
          <p:cNvSpPr/>
          <p:nvPr/>
        </p:nvSpPr>
        <p:spPr>
          <a:xfrm>
            <a:off x="3122612" y="2365210"/>
            <a:ext cx="6019800" cy="2133601"/>
          </a:xfrm>
          <a:prstGeom prst="rightArrow">
            <a:avLst/>
          </a:prstGeom>
          <a:gradFill>
            <a:gsLst>
              <a:gs pos="0">
                <a:schemeClr val="accent2">
                  <a:lumMod val="75000"/>
                </a:schemeClr>
              </a:gs>
              <a:gs pos="100000">
                <a:schemeClr val="accent1">
                  <a:lumMod val="20000"/>
                  <a:lumOff val="80000"/>
                </a:schemeClr>
              </a:gs>
            </a:gsLst>
            <a:lin ang="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400" b="1" dirty="0"/>
              <a:t>Traumatic Event</a:t>
            </a:r>
          </a:p>
        </p:txBody>
      </p:sp>
      <p:sp>
        <p:nvSpPr>
          <p:cNvPr id="20" name="Right Arrow 19"/>
          <p:cNvSpPr/>
          <p:nvPr/>
        </p:nvSpPr>
        <p:spPr>
          <a:xfrm>
            <a:off x="5561012" y="3124199"/>
            <a:ext cx="3555230" cy="2133601"/>
          </a:xfrm>
          <a:prstGeom prst="rightArrow">
            <a:avLst/>
          </a:prstGeom>
          <a:gradFill>
            <a:gsLst>
              <a:gs pos="100000">
                <a:schemeClr val="accent3">
                  <a:lumMod val="75000"/>
                </a:schemeClr>
              </a:gs>
              <a:gs pos="0">
                <a:schemeClr val="tx2">
                  <a:lumMod val="50000"/>
                </a:schemeClr>
              </a:gs>
            </a:gsLst>
            <a:lin ang="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400" b="1" dirty="0"/>
              <a:t>Traumatic Event</a:t>
            </a:r>
          </a:p>
        </p:txBody>
      </p:sp>
      <p:sp>
        <p:nvSpPr>
          <p:cNvPr id="5" name="TextBox 4"/>
          <p:cNvSpPr txBox="1"/>
          <p:nvPr/>
        </p:nvSpPr>
        <p:spPr>
          <a:xfrm>
            <a:off x="836612" y="1527010"/>
            <a:ext cx="2604778" cy="400110"/>
          </a:xfrm>
          <a:prstGeom prst="rect">
            <a:avLst/>
          </a:prstGeom>
          <a:noFill/>
        </p:spPr>
        <p:txBody>
          <a:bodyPr wrap="square" rtlCol="0">
            <a:spAutoFit/>
          </a:bodyPr>
          <a:lstStyle/>
          <a:p>
            <a:pPr algn="l"/>
            <a:r>
              <a:rPr lang="en-US" sz="2000" b="1" dirty="0"/>
              <a:t>Childhood</a:t>
            </a:r>
          </a:p>
        </p:txBody>
      </p:sp>
      <p:sp>
        <p:nvSpPr>
          <p:cNvPr id="11" name="TextBox 10"/>
          <p:cNvSpPr txBox="1"/>
          <p:nvPr/>
        </p:nvSpPr>
        <p:spPr>
          <a:xfrm>
            <a:off x="7115293" y="5337011"/>
            <a:ext cx="2000949" cy="400110"/>
          </a:xfrm>
          <a:prstGeom prst="rect">
            <a:avLst/>
          </a:prstGeom>
          <a:noFill/>
        </p:spPr>
        <p:txBody>
          <a:bodyPr wrap="square" rtlCol="0">
            <a:spAutoFit/>
          </a:bodyPr>
          <a:lstStyle/>
          <a:p>
            <a:pPr algn="r"/>
            <a:r>
              <a:rPr lang="en-US" sz="2000" b="1" dirty="0"/>
              <a:t>Adulthood</a:t>
            </a:r>
          </a:p>
        </p:txBody>
      </p:sp>
      <p:sp>
        <p:nvSpPr>
          <p:cNvPr id="4" name="Rectangle 3"/>
          <p:cNvSpPr/>
          <p:nvPr/>
        </p:nvSpPr>
        <p:spPr>
          <a:xfrm>
            <a:off x="1065212" y="5245100"/>
            <a:ext cx="4949825" cy="830997"/>
          </a:xfrm>
          <a:prstGeom prst="rect">
            <a:avLst/>
          </a:prstGeom>
        </p:spPr>
        <p:txBody>
          <a:bodyPr>
            <a:spAutoFit/>
          </a:bodyPr>
          <a:lstStyle/>
          <a:p>
            <a:r>
              <a:rPr lang="en-US" dirty="0"/>
              <a:t>Mechanisms by Which Adverse Childhood Experiences Influence Health and Well-Being Throughout the Lifespan</a:t>
            </a:r>
          </a:p>
          <a:p>
            <a:endParaRPr lang="en-US" dirty="0"/>
          </a:p>
          <a:p>
            <a:r>
              <a:rPr lang="en-US" dirty="0">
                <a:hlinkClick r:id="rId4"/>
              </a:rPr>
              <a:t>https://www.cdc.gov/violenceprevention/acestudy/about.html</a:t>
            </a:r>
            <a:r>
              <a:rPr lang="en-US" dirty="0"/>
              <a:t> </a:t>
            </a:r>
          </a:p>
        </p:txBody>
      </p:sp>
    </p:spTree>
    <p:custDataLst>
      <p:tags r:id="rId1"/>
    </p:custDataLst>
    <p:extLst>
      <p:ext uri="{BB962C8B-B14F-4D97-AF65-F5344CB8AC3E}">
        <p14:creationId xmlns:p14="http://schemas.microsoft.com/office/powerpoint/2010/main" val="309930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19" y="1446587"/>
            <a:ext cx="8524895" cy="4526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304" y="1446586"/>
            <a:ext cx="2372553" cy="492314"/>
          </a:xfrm>
          <a:prstGeom prst="rect">
            <a:avLst/>
          </a:prstGeom>
          <a:noFill/>
          <a:ln>
            <a:noFill/>
          </a:ln>
        </p:spPr>
        <p:txBody>
          <a:bodyPr wrap="square" rtlCol="0">
            <a:spAutoFit/>
          </a:bodyPr>
          <a:lstStyle/>
          <a:p>
            <a:r>
              <a:rPr lang="en-US" sz="2599" dirty="0">
                <a:solidFill>
                  <a:schemeClr val="tx2">
                    <a:lumMod val="50000"/>
                  </a:schemeClr>
                </a:solidFill>
                <a:latin typeface="Franklin Gothic Medium" panose="020B0603020102020204" pitchFamily="34" charset="0"/>
              </a:rPr>
              <a:t>Risk </a:t>
            </a:r>
            <a:r>
              <a:rPr lang="en-US" sz="2599" dirty="0">
                <a:solidFill>
                  <a:schemeClr val="tx2">
                    <a:lumMod val="75000"/>
                  </a:schemeClr>
                </a:solidFill>
                <a:latin typeface="Franklin Gothic Medium" panose="020B0603020102020204" pitchFamily="34" charset="0"/>
              </a:rPr>
              <a:t>Factors</a:t>
            </a:r>
          </a:p>
        </p:txBody>
      </p:sp>
    </p:spTree>
    <p:extLst>
      <p:ext uri="{BB962C8B-B14F-4D97-AF65-F5344CB8AC3E}">
        <p14:creationId xmlns:p14="http://schemas.microsoft.com/office/powerpoint/2010/main" val="369488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57200"/>
            <a:ext cx="8839200" cy="779463"/>
          </a:xfrm>
        </p:spPr>
        <p:txBody>
          <a:bodyPr>
            <a:normAutofit fontScale="90000"/>
          </a:bodyPr>
          <a:lstStyle/>
          <a:p>
            <a:pPr algn="ctr"/>
            <a:r>
              <a:rPr lang="en-US" dirty="0"/>
              <a:t/>
            </a:r>
            <a:br>
              <a:rPr lang="en-US" dirty="0"/>
            </a:br>
            <a:r>
              <a:rPr lang="en-US" dirty="0"/>
              <a:t>Signs of Trauma</a:t>
            </a:r>
          </a:p>
        </p:txBody>
      </p:sp>
      <p:grpSp>
        <p:nvGrpSpPr>
          <p:cNvPr id="14" name="Group 13"/>
          <p:cNvGrpSpPr/>
          <p:nvPr/>
        </p:nvGrpSpPr>
        <p:grpSpPr>
          <a:xfrm>
            <a:off x="421069" y="1551709"/>
            <a:ext cx="9060686" cy="5038972"/>
            <a:chOff x="466691" y="1551709"/>
            <a:chExt cx="9060686" cy="5038972"/>
          </a:xfrm>
        </p:grpSpPr>
        <p:grpSp>
          <p:nvGrpSpPr>
            <p:cNvPr id="11" name="Group 10"/>
            <p:cNvGrpSpPr/>
            <p:nvPr/>
          </p:nvGrpSpPr>
          <p:grpSpPr>
            <a:xfrm>
              <a:off x="466691" y="1551709"/>
              <a:ext cx="2743200" cy="5038972"/>
              <a:chOff x="466691" y="1551709"/>
              <a:chExt cx="2743200" cy="5038972"/>
            </a:xfrm>
          </p:grpSpPr>
          <p:sp>
            <p:nvSpPr>
              <p:cNvPr id="5" name="Freeform 4"/>
              <p:cNvSpPr/>
              <p:nvPr/>
            </p:nvSpPr>
            <p:spPr>
              <a:xfrm>
                <a:off x="466691" y="1551709"/>
                <a:ext cx="2743200" cy="457200"/>
              </a:xfrm>
              <a:custGeom>
                <a:avLst/>
                <a:gdLst>
                  <a:gd name="connsiteX0" fmla="*/ 0 w 2809833"/>
                  <a:gd name="connsiteY0" fmla="*/ 0 h 399915"/>
                  <a:gd name="connsiteX1" fmla="*/ 2809833 w 2809833"/>
                  <a:gd name="connsiteY1" fmla="*/ 0 h 399915"/>
                  <a:gd name="connsiteX2" fmla="*/ 2809833 w 2809833"/>
                  <a:gd name="connsiteY2" fmla="*/ 399915 h 399915"/>
                  <a:gd name="connsiteX3" fmla="*/ 0 w 2809833"/>
                  <a:gd name="connsiteY3" fmla="*/ 399915 h 399915"/>
                  <a:gd name="connsiteX4" fmla="*/ 0 w 2809833"/>
                  <a:gd name="connsiteY4" fmla="*/ 0 h 399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9833" h="399915">
                    <a:moveTo>
                      <a:pt x="0" y="0"/>
                    </a:moveTo>
                    <a:lnTo>
                      <a:pt x="2809833" y="0"/>
                    </a:lnTo>
                    <a:lnTo>
                      <a:pt x="2809833" y="399915"/>
                    </a:lnTo>
                    <a:lnTo>
                      <a:pt x="0" y="399915"/>
                    </a:lnTo>
                    <a:lnTo>
                      <a:pt x="0" y="0"/>
                    </a:lnTo>
                    <a:close/>
                  </a:path>
                </a:pathLst>
              </a:custGeom>
              <a:solidFill>
                <a:schemeClr val="accent2">
                  <a:lumMod val="75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b="0" kern="1200" dirty="0">
                    <a:latin typeface="Arial" panose="020B0604020202020204" pitchFamily="34" charset="0"/>
                    <a:cs typeface="Arial" panose="020B0604020202020204" pitchFamily="34" charset="0"/>
                  </a:rPr>
                  <a:t>Physical</a:t>
                </a:r>
              </a:p>
            </p:txBody>
          </p:sp>
          <p:sp>
            <p:nvSpPr>
              <p:cNvPr id="6" name="Freeform 5"/>
              <p:cNvSpPr/>
              <p:nvPr/>
            </p:nvSpPr>
            <p:spPr>
              <a:xfrm>
                <a:off x="466691" y="2018681"/>
                <a:ext cx="2743200" cy="4572000"/>
              </a:xfrm>
              <a:custGeom>
                <a:avLst/>
                <a:gdLst>
                  <a:gd name="connsiteX0" fmla="*/ 0 w 2809833"/>
                  <a:gd name="connsiteY0" fmla="*/ 0 h 4161173"/>
                  <a:gd name="connsiteX1" fmla="*/ 2809833 w 2809833"/>
                  <a:gd name="connsiteY1" fmla="*/ 0 h 4161173"/>
                  <a:gd name="connsiteX2" fmla="*/ 2809833 w 2809833"/>
                  <a:gd name="connsiteY2" fmla="*/ 4161173 h 4161173"/>
                  <a:gd name="connsiteX3" fmla="*/ 0 w 2809833"/>
                  <a:gd name="connsiteY3" fmla="*/ 4161173 h 4161173"/>
                  <a:gd name="connsiteX4" fmla="*/ 0 w 2809833"/>
                  <a:gd name="connsiteY4" fmla="*/ 0 h 4161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9833" h="4161173">
                    <a:moveTo>
                      <a:pt x="0" y="0"/>
                    </a:moveTo>
                    <a:lnTo>
                      <a:pt x="2809833" y="0"/>
                    </a:lnTo>
                    <a:lnTo>
                      <a:pt x="2809833" y="4161173"/>
                    </a:lnTo>
                    <a:lnTo>
                      <a:pt x="0" y="4161173"/>
                    </a:lnTo>
                    <a:lnTo>
                      <a:pt x="0" y="0"/>
                    </a:lnTo>
                    <a:close/>
                  </a:path>
                </a:pathLst>
              </a:custGeom>
              <a:solidFill>
                <a:srgbClr val="92D050">
                  <a:alpha val="90000"/>
                </a:srgb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ts val="1200"/>
                  </a:spcAft>
                  <a:buChar char="••"/>
                  <a:tabLst>
                    <a:tab pos="228600" algn="l"/>
                  </a:tabLst>
                </a:pPr>
                <a:r>
                  <a:rPr lang="en-US" sz="1600" b="0" kern="1200" dirty="0">
                    <a:solidFill>
                      <a:schemeClr val="tx1"/>
                    </a:solidFill>
                    <a:latin typeface="Arial" panose="020B0604020202020204" pitchFamily="34" charset="0"/>
                    <a:cs typeface="Arial" panose="020B0604020202020204" pitchFamily="34" charset="0"/>
                  </a:rPr>
                  <a:t>Frequent sexually transmitted infections</a:t>
                </a:r>
              </a:p>
              <a:p>
                <a:pPr marL="114300" lvl="1" indent="-114300" algn="l" defTabSz="622300">
                  <a:lnSpc>
                    <a:spcPct val="90000"/>
                  </a:lnSpc>
                  <a:spcBef>
                    <a:spcPct val="0"/>
                  </a:spcBef>
                  <a:spcAft>
                    <a:spcPts val="1200"/>
                  </a:spcAft>
                  <a:buChar char="••"/>
                  <a:tabLst>
                    <a:tab pos="228600" algn="l"/>
                  </a:tabLst>
                </a:pPr>
                <a:r>
                  <a:rPr lang="en-US" sz="1600" b="0" kern="1200" dirty="0">
                    <a:solidFill>
                      <a:schemeClr val="tx1"/>
                    </a:solidFill>
                    <a:latin typeface="Arial" panose="020B0604020202020204" pitchFamily="34" charset="0"/>
                    <a:cs typeface="Arial" panose="020B0604020202020204" pitchFamily="34" charset="0"/>
                  </a:rPr>
                  <a:t>Multiple pregnancies/abortions</a:t>
                </a:r>
              </a:p>
              <a:p>
                <a:pPr marL="114300" lvl="1" indent="-114300" algn="l" defTabSz="622300">
                  <a:lnSpc>
                    <a:spcPct val="90000"/>
                  </a:lnSpc>
                  <a:spcBef>
                    <a:spcPct val="0"/>
                  </a:spcBef>
                  <a:spcAft>
                    <a:spcPts val="1200"/>
                  </a:spcAft>
                  <a:buChar char="••"/>
                  <a:tabLst>
                    <a:tab pos="228600" algn="l"/>
                  </a:tabLst>
                </a:pPr>
                <a:r>
                  <a:rPr lang="en-US" sz="1600" b="0" kern="1200" dirty="0">
                    <a:solidFill>
                      <a:schemeClr val="tx1"/>
                    </a:solidFill>
                    <a:latin typeface="Arial" panose="020B0604020202020204" pitchFamily="34" charset="0"/>
                    <a:cs typeface="Arial" panose="020B0604020202020204" pitchFamily="34" charset="0"/>
                  </a:rPr>
                  <a:t>Dental issues</a:t>
                </a:r>
              </a:p>
              <a:p>
                <a:pPr marL="114300" lvl="1" indent="-114300" algn="l" defTabSz="622300">
                  <a:lnSpc>
                    <a:spcPct val="90000"/>
                  </a:lnSpc>
                  <a:spcBef>
                    <a:spcPct val="0"/>
                  </a:spcBef>
                  <a:spcAft>
                    <a:spcPts val="1200"/>
                  </a:spcAft>
                  <a:buChar char="••"/>
                  <a:tabLst>
                    <a:tab pos="228600" algn="l"/>
                  </a:tabLst>
                </a:pPr>
                <a:r>
                  <a:rPr lang="en-US" sz="1600" b="0" kern="1200" dirty="0">
                    <a:solidFill>
                      <a:schemeClr val="tx1"/>
                    </a:solidFill>
                    <a:latin typeface="Arial" panose="020B0604020202020204" pitchFamily="34" charset="0"/>
                    <a:cs typeface="Arial" panose="020B0604020202020204" pitchFamily="34" charset="0"/>
                  </a:rPr>
                  <a:t>Bruising and burns</a:t>
                </a:r>
              </a:p>
              <a:p>
                <a:pPr marL="114300" lvl="1" indent="-114300" algn="l" defTabSz="622300">
                  <a:lnSpc>
                    <a:spcPct val="90000"/>
                  </a:lnSpc>
                  <a:spcBef>
                    <a:spcPct val="0"/>
                  </a:spcBef>
                  <a:spcAft>
                    <a:spcPts val="1200"/>
                  </a:spcAft>
                  <a:buChar char="••"/>
                  <a:tabLst>
                    <a:tab pos="228600" algn="l"/>
                  </a:tabLst>
                </a:pPr>
                <a:r>
                  <a:rPr lang="en-US" sz="1600" b="0" kern="1200" dirty="0">
                    <a:solidFill>
                      <a:schemeClr val="tx1"/>
                    </a:solidFill>
                    <a:latin typeface="Arial" panose="020B0604020202020204" pitchFamily="34" charset="0"/>
                    <a:cs typeface="Arial" panose="020B0604020202020204" pitchFamily="34" charset="0"/>
                  </a:rPr>
                  <a:t>Signs of self-harm </a:t>
                </a:r>
              </a:p>
              <a:p>
                <a:pPr marL="114300" lvl="1" indent="-114300" algn="l" defTabSz="622300">
                  <a:lnSpc>
                    <a:spcPct val="90000"/>
                  </a:lnSpc>
                  <a:spcBef>
                    <a:spcPct val="0"/>
                  </a:spcBef>
                  <a:spcAft>
                    <a:spcPts val="1200"/>
                  </a:spcAft>
                  <a:buChar char="••"/>
                  <a:tabLst>
                    <a:tab pos="228600" algn="l"/>
                  </a:tabLst>
                </a:pPr>
                <a:r>
                  <a:rPr lang="en-US" sz="1600" b="0" kern="1200" dirty="0">
                    <a:solidFill>
                      <a:schemeClr val="tx1"/>
                    </a:solidFill>
                    <a:latin typeface="Arial" panose="020B0604020202020204" pitchFamily="34" charset="0"/>
                    <a:cs typeface="Arial" panose="020B0604020202020204" pitchFamily="34" charset="0"/>
                  </a:rPr>
                  <a:t>Weight loss or malnourishment</a:t>
                </a:r>
              </a:p>
              <a:p>
                <a:pPr marL="114300" lvl="1" indent="-114300" algn="l" defTabSz="622300">
                  <a:lnSpc>
                    <a:spcPct val="90000"/>
                  </a:lnSpc>
                  <a:spcBef>
                    <a:spcPct val="0"/>
                  </a:spcBef>
                  <a:spcAft>
                    <a:spcPts val="1200"/>
                  </a:spcAft>
                  <a:buChar char="••"/>
                  <a:tabLst>
                    <a:tab pos="228600" algn="l"/>
                  </a:tabLst>
                </a:pPr>
                <a:r>
                  <a:rPr lang="en-US" sz="1600" b="0" kern="1200" dirty="0">
                    <a:solidFill>
                      <a:schemeClr val="tx1"/>
                    </a:solidFill>
                    <a:latin typeface="Arial" panose="020B0604020202020204" pitchFamily="34" charset="0"/>
                    <a:cs typeface="Arial" panose="020B0604020202020204" pitchFamily="34" charset="0"/>
                  </a:rPr>
                  <a:t>Respiratory issues</a:t>
                </a:r>
              </a:p>
              <a:p>
                <a:pPr marL="114300" lvl="1" indent="-114300" algn="l" defTabSz="622300">
                  <a:lnSpc>
                    <a:spcPct val="90000"/>
                  </a:lnSpc>
                  <a:spcBef>
                    <a:spcPct val="0"/>
                  </a:spcBef>
                  <a:spcAft>
                    <a:spcPts val="1200"/>
                  </a:spcAft>
                  <a:buChar char="••"/>
                  <a:tabLst>
                    <a:tab pos="228600" algn="l"/>
                  </a:tabLst>
                </a:pPr>
                <a:r>
                  <a:rPr lang="en-US" sz="1600" b="0" kern="1200" dirty="0">
                    <a:solidFill>
                      <a:schemeClr val="tx1"/>
                    </a:solidFill>
                    <a:latin typeface="Arial" panose="020B0604020202020204" pitchFamily="34" charset="0"/>
                    <a:cs typeface="Arial" panose="020B0604020202020204" pitchFamily="34" charset="0"/>
                  </a:rPr>
                  <a:t>Suicide attempts</a:t>
                </a:r>
              </a:p>
              <a:p>
                <a:pPr marL="114300" lvl="1" indent="-114300" algn="l" defTabSz="622300">
                  <a:lnSpc>
                    <a:spcPct val="90000"/>
                  </a:lnSpc>
                  <a:spcBef>
                    <a:spcPct val="0"/>
                  </a:spcBef>
                  <a:spcAft>
                    <a:spcPts val="1200"/>
                  </a:spcAft>
                  <a:buChar char="••"/>
                  <a:tabLst>
                    <a:tab pos="228600" algn="l"/>
                  </a:tabLst>
                </a:pPr>
                <a:r>
                  <a:rPr lang="en-US" sz="1600" b="0" kern="1200" dirty="0">
                    <a:solidFill>
                      <a:schemeClr val="tx1"/>
                    </a:solidFill>
                    <a:latin typeface="Arial" panose="020B0604020202020204" pitchFamily="34" charset="0"/>
                    <a:cs typeface="Arial" panose="020B0604020202020204" pitchFamily="34" charset="0"/>
                  </a:rPr>
                  <a:t>Physical and sexual abuse</a:t>
                </a:r>
              </a:p>
            </p:txBody>
          </p:sp>
        </p:grpSp>
        <p:grpSp>
          <p:nvGrpSpPr>
            <p:cNvPr id="12" name="Group 11"/>
            <p:cNvGrpSpPr/>
            <p:nvPr/>
          </p:nvGrpSpPr>
          <p:grpSpPr>
            <a:xfrm>
              <a:off x="3625434" y="1551709"/>
              <a:ext cx="2743200" cy="5025428"/>
              <a:chOff x="3622830" y="1551709"/>
              <a:chExt cx="2743200" cy="5025428"/>
            </a:xfrm>
          </p:grpSpPr>
          <p:sp>
            <p:nvSpPr>
              <p:cNvPr id="7" name="Freeform 6"/>
              <p:cNvSpPr/>
              <p:nvPr/>
            </p:nvSpPr>
            <p:spPr>
              <a:xfrm>
                <a:off x="3622830" y="1551709"/>
                <a:ext cx="2743200" cy="457200"/>
              </a:xfrm>
              <a:custGeom>
                <a:avLst/>
                <a:gdLst>
                  <a:gd name="connsiteX0" fmla="*/ 0 w 2807355"/>
                  <a:gd name="connsiteY0" fmla="*/ 0 h 456597"/>
                  <a:gd name="connsiteX1" fmla="*/ 2807355 w 2807355"/>
                  <a:gd name="connsiteY1" fmla="*/ 0 h 456597"/>
                  <a:gd name="connsiteX2" fmla="*/ 2807355 w 2807355"/>
                  <a:gd name="connsiteY2" fmla="*/ 456597 h 456597"/>
                  <a:gd name="connsiteX3" fmla="*/ 0 w 2807355"/>
                  <a:gd name="connsiteY3" fmla="*/ 456597 h 456597"/>
                  <a:gd name="connsiteX4" fmla="*/ 0 w 2807355"/>
                  <a:gd name="connsiteY4" fmla="*/ 0 h 456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7355" h="456597">
                    <a:moveTo>
                      <a:pt x="0" y="0"/>
                    </a:moveTo>
                    <a:lnTo>
                      <a:pt x="2807355" y="0"/>
                    </a:lnTo>
                    <a:lnTo>
                      <a:pt x="2807355" y="456597"/>
                    </a:lnTo>
                    <a:lnTo>
                      <a:pt x="0" y="456597"/>
                    </a:lnTo>
                    <a:lnTo>
                      <a:pt x="0" y="0"/>
                    </a:lnTo>
                    <a:close/>
                  </a:path>
                </a:pathLst>
              </a:custGeom>
              <a:solidFill>
                <a:schemeClr val="accent2">
                  <a:lumMod val="75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b="0" kern="1200" dirty="0">
                    <a:latin typeface="Arial" panose="020B0604020202020204" pitchFamily="34" charset="0"/>
                    <a:cs typeface="Arial" panose="020B0604020202020204" pitchFamily="34" charset="0"/>
                  </a:rPr>
                  <a:t>Behavioral</a:t>
                </a:r>
              </a:p>
            </p:txBody>
          </p:sp>
          <p:sp>
            <p:nvSpPr>
              <p:cNvPr id="8" name="Freeform 7"/>
              <p:cNvSpPr/>
              <p:nvPr/>
            </p:nvSpPr>
            <p:spPr>
              <a:xfrm>
                <a:off x="3622830" y="2005137"/>
                <a:ext cx="2743200" cy="4572000"/>
              </a:xfrm>
              <a:custGeom>
                <a:avLst/>
                <a:gdLst>
                  <a:gd name="connsiteX0" fmla="*/ 0 w 2807355"/>
                  <a:gd name="connsiteY0" fmla="*/ 0 h 4194666"/>
                  <a:gd name="connsiteX1" fmla="*/ 2807355 w 2807355"/>
                  <a:gd name="connsiteY1" fmla="*/ 0 h 4194666"/>
                  <a:gd name="connsiteX2" fmla="*/ 2807355 w 2807355"/>
                  <a:gd name="connsiteY2" fmla="*/ 4194666 h 4194666"/>
                  <a:gd name="connsiteX3" fmla="*/ 0 w 2807355"/>
                  <a:gd name="connsiteY3" fmla="*/ 4194666 h 4194666"/>
                  <a:gd name="connsiteX4" fmla="*/ 0 w 2807355"/>
                  <a:gd name="connsiteY4" fmla="*/ 0 h 419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7355" h="4194666">
                    <a:moveTo>
                      <a:pt x="0" y="0"/>
                    </a:moveTo>
                    <a:lnTo>
                      <a:pt x="2807355" y="0"/>
                    </a:lnTo>
                    <a:lnTo>
                      <a:pt x="2807355" y="4194666"/>
                    </a:lnTo>
                    <a:lnTo>
                      <a:pt x="0" y="4194666"/>
                    </a:lnTo>
                    <a:lnTo>
                      <a:pt x="0" y="0"/>
                    </a:lnTo>
                    <a:close/>
                  </a:path>
                </a:pathLst>
              </a:custGeom>
              <a:solidFill>
                <a:srgbClr val="92D050">
                  <a:alpha val="90000"/>
                </a:srgb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73736" lvl="1" indent="-173736" algn="l" defTabSz="622300">
                  <a:lnSpc>
                    <a:spcPct val="90000"/>
                  </a:lnSpc>
                  <a:spcBef>
                    <a:spcPct val="0"/>
                  </a:spcBef>
                  <a:spcAft>
                    <a:spcPts val="1200"/>
                  </a:spcAft>
                  <a:buChar char="••"/>
                </a:pPr>
                <a:r>
                  <a:rPr lang="en-US" sz="1600" b="0" kern="1200" dirty="0">
                    <a:solidFill>
                      <a:schemeClr val="tx1"/>
                    </a:solidFill>
                    <a:latin typeface="Arial" panose="020B0604020202020204" pitchFamily="34" charset="0"/>
                    <a:cs typeface="Arial" panose="020B0604020202020204" pitchFamily="34" charset="0"/>
                  </a:rPr>
                  <a:t>Confusing or contradicting  stories</a:t>
                </a:r>
              </a:p>
              <a:p>
                <a:pPr marL="173736" lvl="1" indent="-173736" algn="l" defTabSz="622300">
                  <a:lnSpc>
                    <a:spcPct val="90000"/>
                  </a:lnSpc>
                  <a:spcBef>
                    <a:spcPct val="0"/>
                  </a:spcBef>
                  <a:spcAft>
                    <a:spcPts val="1200"/>
                  </a:spcAft>
                  <a:buChar char="••"/>
                </a:pPr>
                <a:r>
                  <a:rPr lang="en-US" sz="1600" b="0" kern="1200" dirty="0">
                    <a:solidFill>
                      <a:schemeClr val="tx1"/>
                    </a:solidFill>
                    <a:latin typeface="Arial" panose="020B0604020202020204" pitchFamily="34" charset="0"/>
                    <a:cs typeface="Arial" panose="020B0604020202020204" pitchFamily="34" charset="0"/>
                  </a:rPr>
                  <a:t>Inability to focus </a:t>
                </a:r>
              </a:p>
              <a:p>
                <a:pPr marL="173736" lvl="1" indent="-173736" algn="l" defTabSz="622300">
                  <a:lnSpc>
                    <a:spcPct val="90000"/>
                  </a:lnSpc>
                  <a:spcBef>
                    <a:spcPct val="0"/>
                  </a:spcBef>
                  <a:spcAft>
                    <a:spcPts val="1200"/>
                  </a:spcAft>
                  <a:buChar char="••"/>
                </a:pPr>
                <a:r>
                  <a:rPr lang="en-US" sz="1600" b="0" kern="1200" dirty="0">
                    <a:solidFill>
                      <a:schemeClr val="tx1"/>
                    </a:solidFill>
                    <a:latin typeface="Arial" panose="020B0604020202020204" pitchFamily="34" charset="0"/>
                    <a:cs typeface="Arial" panose="020B0604020202020204" pitchFamily="34" charset="0"/>
                  </a:rPr>
                  <a:t>Unaware of current date, location, or time</a:t>
                </a:r>
              </a:p>
              <a:p>
                <a:pPr marL="173736" lvl="1" indent="-173736" algn="l" defTabSz="622300">
                  <a:lnSpc>
                    <a:spcPct val="90000"/>
                  </a:lnSpc>
                  <a:spcBef>
                    <a:spcPct val="0"/>
                  </a:spcBef>
                  <a:spcAft>
                    <a:spcPts val="1200"/>
                  </a:spcAft>
                  <a:buChar char="••"/>
                </a:pPr>
                <a:r>
                  <a:rPr lang="en-US" sz="1600" b="0" kern="1200" dirty="0">
                    <a:solidFill>
                      <a:schemeClr val="tx1"/>
                    </a:solidFill>
                    <a:latin typeface="Arial" panose="020B0604020202020204" pitchFamily="34" charset="0"/>
                    <a:cs typeface="Arial" panose="020B0604020202020204" pitchFamily="34" charset="0"/>
                  </a:rPr>
                  <a:t>Minimizes abuse</a:t>
                </a:r>
              </a:p>
              <a:p>
                <a:pPr marL="173736" lvl="1" indent="-173736" algn="l" defTabSz="622300">
                  <a:lnSpc>
                    <a:spcPct val="90000"/>
                  </a:lnSpc>
                  <a:spcBef>
                    <a:spcPct val="0"/>
                  </a:spcBef>
                  <a:spcAft>
                    <a:spcPts val="1200"/>
                  </a:spcAft>
                  <a:buChar char="••"/>
                </a:pPr>
                <a:r>
                  <a:rPr lang="en-US" sz="1600" b="0" kern="1200" dirty="0">
                    <a:solidFill>
                      <a:schemeClr val="tx1"/>
                    </a:solidFill>
                    <a:latin typeface="Arial" panose="020B0604020202020204" pitchFamily="34" charset="0"/>
                    <a:cs typeface="Arial" panose="020B0604020202020204" pitchFamily="34" charset="0"/>
                  </a:rPr>
                  <a:t>Extreme timidity</a:t>
                </a:r>
              </a:p>
              <a:p>
                <a:pPr marL="173736" lvl="1" indent="-173736" algn="l" defTabSz="622300">
                  <a:lnSpc>
                    <a:spcPct val="90000"/>
                  </a:lnSpc>
                  <a:spcBef>
                    <a:spcPct val="0"/>
                  </a:spcBef>
                  <a:spcAft>
                    <a:spcPts val="1200"/>
                  </a:spcAft>
                  <a:buChar char="••"/>
                </a:pPr>
                <a:r>
                  <a:rPr lang="en-US" sz="1600" b="0" kern="1200" dirty="0">
                    <a:solidFill>
                      <a:schemeClr val="tx1"/>
                    </a:solidFill>
                    <a:latin typeface="Arial" panose="020B0604020202020204" pitchFamily="34" charset="0"/>
                    <a:cs typeface="Arial" panose="020B0604020202020204" pitchFamily="34" charset="0"/>
                  </a:rPr>
                  <a:t>Aggressive or defensive</a:t>
                </a:r>
              </a:p>
              <a:p>
                <a:pPr marL="173736" lvl="1" indent="-173736" algn="l" defTabSz="622300">
                  <a:lnSpc>
                    <a:spcPct val="90000"/>
                  </a:lnSpc>
                  <a:spcBef>
                    <a:spcPct val="0"/>
                  </a:spcBef>
                  <a:spcAft>
                    <a:spcPts val="1200"/>
                  </a:spcAft>
                  <a:buChar char="••"/>
                </a:pPr>
                <a:r>
                  <a:rPr lang="en-US" sz="1600" b="0" kern="1200" dirty="0">
                    <a:solidFill>
                      <a:schemeClr val="tx1"/>
                    </a:solidFill>
                    <a:latin typeface="Arial" panose="020B0604020202020204" pitchFamily="34" charset="0"/>
                    <a:cs typeface="Arial" panose="020B0604020202020204" pitchFamily="34" charset="0"/>
                  </a:rPr>
                  <a:t>Heightened stress response</a:t>
                </a:r>
              </a:p>
              <a:p>
                <a:pPr marL="173736" lvl="1" indent="-173736" algn="l" defTabSz="622300">
                  <a:lnSpc>
                    <a:spcPct val="90000"/>
                  </a:lnSpc>
                  <a:spcBef>
                    <a:spcPct val="0"/>
                  </a:spcBef>
                  <a:spcAft>
                    <a:spcPts val="1200"/>
                  </a:spcAft>
                  <a:buChar char="••"/>
                </a:pPr>
                <a:r>
                  <a:rPr lang="en-US" sz="1600" b="0" kern="1200" dirty="0">
                    <a:solidFill>
                      <a:schemeClr val="tx1"/>
                    </a:solidFill>
                    <a:latin typeface="Arial" panose="020B0604020202020204" pitchFamily="34" charset="0"/>
                    <a:cs typeface="Arial" panose="020B0604020202020204" pitchFamily="34" charset="0"/>
                  </a:rPr>
                  <a:t>Withdrawn or depressed</a:t>
                </a:r>
              </a:p>
            </p:txBody>
          </p:sp>
        </p:grpSp>
        <p:grpSp>
          <p:nvGrpSpPr>
            <p:cNvPr id="13" name="Group 12"/>
            <p:cNvGrpSpPr/>
            <p:nvPr/>
          </p:nvGrpSpPr>
          <p:grpSpPr>
            <a:xfrm>
              <a:off x="6784177" y="1551709"/>
              <a:ext cx="2743200" cy="5025428"/>
              <a:chOff x="6784177" y="1551709"/>
              <a:chExt cx="2743200" cy="5025428"/>
            </a:xfrm>
          </p:grpSpPr>
          <p:sp>
            <p:nvSpPr>
              <p:cNvPr id="9" name="Freeform 8"/>
              <p:cNvSpPr/>
              <p:nvPr/>
            </p:nvSpPr>
            <p:spPr>
              <a:xfrm>
                <a:off x="6784177" y="1551709"/>
                <a:ext cx="2743200" cy="457200"/>
              </a:xfrm>
              <a:custGeom>
                <a:avLst/>
                <a:gdLst>
                  <a:gd name="connsiteX0" fmla="*/ 0 w 2898685"/>
                  <a:gd name="connsiteY0" fmla="*/ 0 h 456597"/>
                  <a:gd name="connsiteX1" fmla="*/ 2898685 w 2898685"/>
                  <a:gd name="connsiteY1" fmla="*/ 0 h 456597"/>
                  <a:gd name="connsiteX2" fmla="*/ 2898685 w 2898685"/>
                  <a:gd name="connsiteY2" fmla="*/ 456597 h 456597"/>
                  <a:gd name="connsiteX3" fmla="*/ 0 w 2898685"/>
                  <a:gd name="connsiteY3" fmla="*/ 456597 h 456597"/>
                  <a:gd name="connsiteX4" fmla="*/ 0 w 2898685"/>
                  <a:gd name="connsiteY4" fmla="*/ 0 h 456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685" h="456597">
                    <a:moveTo>
                      <a:pt x="0" y="0"/>
                    </a:moveTo>
                    <a:lnTo>
                      <a:pt x="2898685" y="0"/>
                    </a:lnTo>
                    <a:lnTo>
                      <a:pt x="2898685" y="456597"/>
                    </a:lnTo>
                    <a:lnTo>
                      <a:pt x="0" y="456597"/>
                    </a:lnTo>
                    <a:lnTo>
                      <a:pt x="0" y="0"/>
                    </a:lnTo>
                    <a:close/>
                  </a:path>
                </a:pathLst>
              </a:custGeom>
              <a:solidFill>
                <a:schemeClr val="accent2">
                  <a:lumMod val="75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b="0" kern="1200" dirty="0">
                    <a:latin typeface="Arial" panose="020B0604020202020204" pitchFamily="34" charset="0"/>
                    <a:cs typeface="Arial" panose="020B0604020202020204" pitchFamily="34" charset="0"/>
                  </a:rPr>
                  <a:t>Social/Environmental</a:t>
                </a:r>
              </a:p>
            </p:txBody>
          </p:sp>
          <p:sp>
            <p:nvSpPr>
              <p:cNvPr id="10" name="Freeform 9"/>
              <p:cNvSpPr/>
              <p:nvPr/>
            </p:nvSpPr>
            <p:spPr>
              <a:xfrm>
                <a:off x="6784177" y="2005137"/>
                <a:ext cx="2743200" cy="4572000"/>
              </a:xfrm>
              <a:custGeom>
                <a:avLst/>
                <a:gdLst>
                  <a:gd name="connsiteX0" fmla="*/ 0 w 2898685"/>
                  <a:gd name="connsiteY0" fmla="*/ 0 h 4208830"/>
                  <a:gd name="connsiteX1" fmla="*/ 2898685 w 2898685"/>
                  <a:gd name="connsiteY1" fmla="*/ 0 h 4208830"/>
                  <a:gd name="connsiteX2" fmla="*/ 2898685 w 2898685"/>
                  <a:gd name="connsiteY2" fmla="*/ 4208830 h 4208830"/>
                  <a:gd name="connsiteX3" fmla="*/ 0 w 2898685"/>
                  <a:gd name="connsiteY3" fmla="*/ 4208830 h 4208830"/>
                  <a:gd name="connsiteX4" fmla="*/ 0 w 2898685"/>
                  <a:gd name="connsiteY4" fmla="*/ 0 h 420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685" h="4208830">
                    <a:moveTo>
                      <a:pt x="0" y="0"/>
                    </a:moveTo>
                    <a:lnTo>
                      <a:pt x="2898685" y="0"/>
                    </a:lnTo>
                    <a:lnTo>
                      <a:pt x="2898685" y="4208830"/>
                    </a:lnTo>
                    <a:lnTo>
                      <a:pt x="0" y="4208830"/>
                    </a:lnTo>
                    <a:lnTo>
                      <a:pt x="0" y="0"/>
                    </a:lnTo>
                    <a:close/>
                  </a:path>
                </a:pathLst>
              </a:custGeom>
              <a:solidFill>
                <a:srgbClr val="92D050">
                  <a:alpha val="90000"/>
                </a:srgb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73736" lvl="1" indent="-173736" algn="l" defTabSz="622300">
                  <a:lnSpc>
                    <a:spcPct val="90000"/>
                  </a:lnSpc>
                  <a:spcBef>
                    <a:spcPct val="0"/>
                  </a:spcBef>
                  <a:spcAft>
                    <a:spcPts val="1200"/>
                  </a:spcAft>
                  <a:buChar char="••"/>
                </a:pPr>
                <a:r>
                  <a:rPr lang="en-US" sz="1600" b="0" kern="1200" dirty="0">
                    <a:solidFill>
                      <a:schemeClr val="tx1"/>
                    </a:solidFill>
                    <a:latin typeface="Arial" panose="020B0604020202020204" pitchFamily="34" charset="0"/>
                    <a:cs typeface="Arial" panose="020B0604020202020204" pitchFamily="34" charset="0"/>
                  </a:rPr>
                  <a:t>Frequent school absences/failing grades</a:t>
                </a:r>
              </a:p>
              <a:p>
                <a:pPr marL="173736" lvl="1" indent="-173736" algn="l" defTabSz="622300">
                  <a:lnSpc>
                    <a:spcPct val="90000"/>
                  </a:lnSpc>
                  <a:spcBef>
                    <a:spcPct val="0"/>
                  </a:spcBef>
                  <a:spcAft>
                    <a:spcPts val="1200"/>
                  </a:spcAft>
                  <a:buChar char="••"/>
                </a:pPr>
                <a:r>
                  <a:rPr lang="en-US" sz="1600" dirty="0">
                    <a:solidFill>
                      <a:schemeClr val="tx1"/>
                    </a:solidFill>
                    <a:latin typeface="Arial" panose="020B0604020202020204" pitchFamily="34" charset="0"/>
                    <a:cs typeface="Arial" panose="020B0604020202020204" pitchFamily="34" charset="0"/>
                  </a:rPr>
                  <a:t>I</a:t>
                </a:r>
                <a:r>
                  <a:rPr lang="en-US" sz="1600" b="0" kern="1200" dirty="0">
                    <a:solidFill>
                      <a:schemeClr val="tx1"/>
                    </a:solidFill>
                    <a:latin typeface="Arial" panose="020B0604020202020204" pitchFamily="34" charset="0"/>
                    <a:cs typeface="Arial" panose="020B0604020202020204" pitchFamily="34" charset="0"/>
                  </a:rPr>
                  <a:t>ncrease in substance use</a:t>
                </a:r>
              </a:p>
              <a:p>
                <a:pPr marL="173736" lvl="1" indent="-173736" algn="l" defTabSz="622300">
                  <a:lnSpc>
                    <a:spcPct val="90000"/>
                  </a:lnSpc>
                  <a:spcBef>
                    <a:spcPct val="0"/>
                  </a:spcBef>
                  <a:spcAft>
                    <a:spcPts val="1200"/>
                  </a:spcAft>
                  <a:buChar char="••"/>
                </a:pPr>
                <a:r>
                  <a:rPr lang="en-US" sz="1600" b="0" kern="1200" dirty="0">
                    <a:solidFill>
                      <a:schemeClr val="tx1"/>
                    </a:solidFill>
                    <a:latin typeface="Arial" panose="020B0604020202020204" pitchFamily="34" charset="0"/>
                    <a:cs typeface="Arial" panose="020B0604020202020204" pitchFamily="34" charset="0"/>
                  </a:rPr>
                  <a:t>Change in dress</a:t>
                </a:r>
              </a:p>
              <a:p>
                <a:pPr marL="173736" lvl="1" indent="-173736" algn="l" defTabSz="622300">
                  <a:lnSpc>
                    <a:spcPct val="90000"/>
                  </a:lnSpc>
                  <a:spcBef>
                    <a:spcPct val="0"/>
                  </a:spcBef>
                  <a:spcAft>
                    <a:spcPts val="1200"/>
                  </a:spcAft>
                  <a:buChar char="••"/>
                </a:pPr>
                <a:r>
                  <a:rPr lang="en-US" sz="1600" b="0" kern="1200" dirty="0">
                    <a:solidFill>
                      <a:schemeClr val="tx1"/>
                    </a:solidFill>
                    <a:latin typeface="Arial" panose="020B0604020202020204" pitchFamily="34" charset="0"/>
                    <a:cs typeface="Arial" panose="020B0604020202020204" pitchFamily="34" charset="0"/>
                  </a:rPr>
                  <a:t>Age-inappropriate romantic partner</a:t>
                </a:r>
              </a:p>
              <a:p>
                <a:pPr marL="173736" lvl="1" indent="-173736" algn="l" defTabSz="622300">
                  <a:lnSpc>
                    <a:spcPct val="90000"/>
                  </a:lnSpc>
                  <a:spcBef>
                    <a:spcPct val="0"/>
                  </a:spcBef>
                  <a:spcAft>
                    <a:spcPts val="1200"/>
                  </a:spcAft>
                  <a:buChar char="••"/>
                </a:pPr>
                <a:r>
                  <a:rPr lang="en-US" sz="1600" b="0" kern="1200" dirty="0">
                    <a:solidFill>
                      <a:schemeClr val="tx1"/>
                    </a:solidFill>
                    <a:latin typeface="Arial" panose="020B0604020202020204" pitchFamily="34" charset="0"/>
                    <a:cs typeface="Arial" panose="020B0604020202020204" pitchFamily="34" charset="0"/>
                  </a:rPr>
                  <a:t>Change in friends</a:t>
                </a:r>
              </a:p>
              <a:p>
                <a:pPr marL="173736" lvl="1" indent="-173736" algn="l" defTabSz="622300">
                  <a:lnSpc>
                    <a:spcPct val="90000"/>
                  </a:lnSpc>
                  <a:spcBef>
                    <a:spcPct val="0"/>
                  </a:spcBef>
                  <a:spcAft>
                    <a:spcPts val="1200"/>
                  </a:spcAft>
                  <a:buChar char="••"/>
                </a:pPr>
                <a:r>
                  <a:rPr lang="en-US" sz="1600" b="0" kern="1200" dirty="0">
                    <a:solidFill>
                      <a:schemeClr val="tx1"/>
                    </a:solidFill>
                    <a:latin typeface="Arial" panose="020B0604020202020204" pitchFamily="34" charset="0"/>
                    <a:cs typeface="Arial" panose="020B0604020202020204" pitchFamily="34" charset="0"/>
                  </a:rPr>
                  <a:t>Repeat runaway</a:t>
                </a:r>
              </a:p>
              <a:p>
                <a:pPr marL="173736" lvl="1" indent="-173736" algn="l" defTabSz="622300">
                  <a:lnSpc>
                    <a:spcPct val="90000"/>
                  </a:lnSpc>
                  <a:spcBef>
                    <a:spcPct val="0"/>
                  </a:spcBef>
                  <a:spcAft>
                    <a:spcPts val="1200"/>
                  </a:spcAft>
                  <a:buChar char="••"/>
                </a:pPr>
                <a:r>
                  <a:rPr lang="en-US" sz="1600" b="0" kern="1200" dirty="0">
                    <a:solidFill>
                      <a:schemeClr val="tx1"/>
                    </a:solidFill>
                    <a:latin typeface="Arial" panose="020B0604020202020204" pitchFamily="34" charset="0"/>
                    <a:cs typeface="Arial" panose="020B0604020202020204" pitchFamily="34" charset="0"/>
                  </a:rPr>
                  <a:t>Doesn’t </a:t>
                </a:r>
                <a:r>
                  <a:rPr lang="en-US" sz="1600" dirty="0">
                    <a:solidFill>
                      <a:schemeClr val="tx1"/>
                    </a:solidFill>
                    <a:latin typeface="Arial" panose="020B0604020202020204" pitchFamily="34" charset="0"/>
                    <a:cs typeface="Arial" panose="020B0604020202020204" pitchFamily="34" charset="0"/>
                  </a:rPr>
                  <a:t>share </a:t>
                </a:r>
                <a:r>
                  <a:rPr lang="en-US" sz="1600" b="0" kern="1200" dirty="0">
                    <a:solidFill>
                      <a:schemeClr val="tx1"/>
                    </a:solidFill>
                    <a:latin typeface="Arial" panose="020B0604020202020204" pitchFamily="34" charset="0"/>
                    <a:cs typeface="Arial" panose="020B0604020202020204" pitchFamily="34" charset="0"/>
                  </a:rPr>
                  <a:t>information</a:t>
                </a:r>
              </a:p>
              <a:p>
                <a:pPr marL="173736" lvl="1" indent="-173736" algn="l" defTabSz="622300">
                  <a:lnSpc>
                    <a:spcPct val="90000"/>
                  </a:lnSpc>
                  <a:spcBef>
                    <a:spcPct val="0"/>
                  </a:spcBef>
                  <a:spcAft>
                    <a:spcPts val="1200"/>
                  </a:spcAft>
                  <a:buChar char="••"/>
                </a:pPr>
                <a:r>
                  <a:rPr lang="en-US" sz="1600" b="0" kern="1200" dirty="0">
                    <a:solidFill>
                      <a:schemeClr val="tx1"/>
                    </a:solidFill>
                    <a:latin typeface="Arial" panose="020B0604020202020204" pitchFamily="34" charset="0"/>
                    <a:cs typeface="Arial" panose="020B0604020202020204" pitchFamily="34" charset="0"/>
                  </a:rPr>
                  <a:t>Evidence of being controlled</a:t>
                </a:r>
              </a:p>
              <a:p>
                <a:pPr marL="173736" lvl="1" indent="-173736" algn="l" defTabSz="622300">
                  <a:lnSpc>
                    <a:spcPct val="90000"/>
                  </a:lnSpc>
                  <a:spcBef>
                    <a:spcPct val="0"/>
                  </a:spcBef>
                  <a:spcAft>
                    <a:spcPts val="1200"/>
                  </a:spcAft>
                  <a:buChar char="••"/>
                </a:pPr>
                <a:r>
                  <a:rPr lang="en-US" sz="1600" b="0" kern="1200" dirty="0">
                    <a:solidFill>
                      <a:schemeClr val="tx1"/>
                    </a:solidFill>
                    <a:latin typeface="Arial" panose="020B0604020202020204" pitchFamily="34" charset="0"/>
                    <a:cs typeface="Arial" panose="020B0604020202020204" pitchFamily="34" charset="0"/>
                  </a:rPr>
                  <a:t>Crowded living conditions</a:t>
                </a:r>
              </a:p>
              <a:p>
                <a:pPr marL="173736" lvl="1" indent="-173736" algn="l" defTabSz="622300">
                  <a:lnSpc>
                    <a:spcPct val="90000"/>
                  </a:lnSpc>
                  <a:spcBef>
                    <a:spcPct val="0"/>
                  </a:spcBef>
                  <a:spcAft>
                    <a:spcPts val="1200"/>
                  </a:spcAft>
                  <a:buChar char="••"/>
                </a:pPr>
                <a:r>
                  <a:rPr lang="en-US" sz="1600" b="0" kern="1200" dirty="0">
                    <a:solidFill>
                      <a:schemeClr val="tx1"/>
                    </a:solidFill>
                    <a:latin typeface="Arial" panose="020B0604020202020204" pitchFamily="34" charset="0"/>
                    <a:cs typeface="Arial" panose="020B0604020202020204" pitchFamily="34" charset="0"/>
                  </a:rPr>
                  <a:t>No address</a:t>
                </a:r>
              </a:p>
            </p:txBody>
          </p:sp>
        </p:grpSp>
      </p:grpSp>
    </p:spTree>
    <p:extLst>
      <p:ext uri="{BB962C8B-B14F-4D97-AF65-F5344CB8AC3E}">
        <p14:creationId xmlns:p14="http://schemas.microsoft.com/office/powerpoint/2010/main" val="88085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idx="4294967295"/>
          </p:nvPr>
        </p:nvSpPr>
        <p:spPr>
          <a:xfrm>
            <a:off x="837193" y="1137064"/>
            <a:ext cx="8839200" cy="703262"/>
          </a:xfrm>
        </p:spPr>
        <p:txBody>
          <a:bodyPr/>
          <a:lstStyle/>
          <a:p>
            <a:r>
              <a:rPr lang="en-US" dirty="0"/>
              <a:t>Barriers That Prevent Identification</a:t>
            </a:r>
          </a:p>
        </p:txBody>
      </p:sp>
      <p:sp>
        <p:nvSpPr>
          <p:cNvPr id="5" name="Content Placeholder 4"/>
          <p:cNvSpPr>
            <a:spLocks noGrp="1"/>
          </p:cNvSpPr>
          <p:nvPr>
            <p:ph sz="half" idx="4294967295"/>
          </p:nvPr>
        </p:nvSpPr>
        <p:spPr>
          <a:xfrm>
            <a:off x="5700713" y="1219200"/>
            <a:ext cx="4202112" cy="4022725"/>
          </a:xfrm>
          <a:prstGeom prst="rect">
            <a:avLst/>
          </a:prstGeom>
        </p:spPr>
        <p:txBody>
          <a:bodyPr>
            <a:normAutofit/>
          </a:bodyPr>
          <a:lstStyle/>
          <a:p>
            <a:pPr marL="0" indent="0">
              <a:buNone/>
            </a:pPr>
            <a:endParaRPr lang="en-US" sz="1662" dirty="0">
              <a:solidFill>
                <a:schemeClr val="tx1"/>
              </a:solidFill>
            </a:endParaRPr>
          </a:p>
          <a:p>
            <a:pPr marL="0" indent="0">
              <a:buNone/>
            </a:pPr>
            <a:endParaRPr lang="en-US" sz="1662" dirty="0">
              <a:solidFill>
                <a:schemeClr val="tx1"/>
              </a:solidFill>
            </a:endParaRPr>
          </a:p>
          <a:p>
            <a:pPr marL="0" indent="0">
              <a:buNone/>
            </a:pPr>
            <a:endParaRPr lang="en-US" sz="1662" dirty="0">
              <a:solidFill>
                <a:schemeClr val="tx1"/>
              </a:solidFill>
            </a:endParaRPr>
          </a:p>
          <a:p>
            <a:endParaRPr lang="en-US" sz="1662" dirty="0"/>
          </a:p>
        </p:txBody>
      </p:sp>
      <p:sp>
        <p:nvSpPr>
          <p:cNvPr id="3" name="Rounded Rectangle 2"/>
          <p:cNvSpPr/>
          <p:nvPr/>
        </p:nvSpPr>
        <p:spPr>
          <a:xfrm>
            <a:off x="2175556" y="3906246"/>
            <a:ext cx="2203521" cy="11433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16" dirty="0">
                <a:latin typeface="Open Sans" panose="020B0606030504020204" pitchFamily="34" charset="0"/>
                <a:ea typeface="Open Sans" panose="020B0606030504020204" pitchFamily="34" charset="0"/>
                <a:cs typeface="Open Sans" panose="020B0606030504020204" pitchFamily="34" charset="0"/>
              </a:rPr>
              <a:t>Patient/Client-Related</a:t>
            </a:r>
          </a:p>
        </p:txBody>
      </p:sp>
      <p:sp>
        <p:nvSpPr>
          <p:cNvPr id="8" name="Rounded Rectangle 7"/>
          <p:cNvSpPr/>
          <p:nvPr/>
        </p:nvSpPr>
        <p:spPr>
          <a:xfrm>
            <a:off x="5256793" y="3906246"/>
            <a:ext cx="2535791" cy="11433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16" dirty="0">
                <a:latin typeface="Open Sans" panose="020B0606030504020204" pitchFamily="34" charset="0"/>
                <a:ea typeface="Open Sans" panose="020B0606030504020204" pitchFamily="34" charset="0"/>
                <a:cs typeface="Open Sans" panose="020B0606030504020204" pitchFamily="34" charset="0"/>
              </a:rPr>
              <a:t>Provider-Related</a:t>
            </a:r>
          </a:p>
        </p:txBody>
      </p:sp>
      <p:pic>
        <p:nvPicPr>
          <p:cNvPr id="2" name="Picture 1"/>
          <p:cNvPicPr>
            <a:picLocks noChangeAspect="1"/>
          </p:cNvPicPr>
          <p:nvPr/>
        </p:nvPicPr>
        <p:blipFill>
          <a:blip r:embed="rId4"/>
          <a:stretch>
            <a:fillRect/>
          </a:stretch>
        </p:blipFill>
        <p:spPr>
          <a:xfrm>
            <a:off x="3539794" y="1951419"/>
            <a:ext cx="2682514" cy="1732640"/>
          </a:xfrm>
          <a:prstGeom prst="rect">
            <a:avLst/>
          </a:prstGeom>
        </p:spPr>
      </p:pic>
    </p:spTree>
    <p:custDataLst>
      <p:tags r:id="rId1"/>
    </p:custDataLst>
    <p:extLst>
      <p:ext uri="{BB962C8B-B14F-4D97-AF65-F5344CB8AC3E}">
        <p14:creationId xmlns:p14="http://schemas.microsoft.com/office/powerpoint/2010/main" val="387894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9738"/>
            <a:ext cx="8839200" cy="703262"/>
          </a:xfrm>
        </p:spPr>
        <p:txBody>
          <a:bodyPr>
            <a:normAutofit fontScale="90000"/>
          </a:bodyPr>
          <a:lstStyle/>
          <a:p>
            <a:pPr algn="ctr"/>
            <a:r>
              <a:rPr lang="en-US" dirty="0"/>
              <a:t>Reasons Why Individuals May Not Self-Identify</a:t>
            </a:r>
          </a:p>
        </p:txBody>
      </p:sp>
      <p:sp>
        <p:nvSpPr>
          <p:cNvPr id="3" name="Content Placeholder 2"/>
          <p:cNvSpPr>
            <a:spLocks noGrp="1"/>
          </p:cNvSpPr>
          <p:nvPr>
            <p:ph sz="half" idx="4294967295"/>
          </p:nvPr>
        </p:nvSpPr>
        <p:spPr>
          <a:xfrm>
            <a:off x="9524" y="1148751"/>
            <a:ext cx="4941887" cy="4490049"/>
          </a:xfrm>
        </p:spPr>
        <p:txBody>
          <a:bodyPr>
            <a:noAutofit/>
          </a:bodyPr>
          <a:lstStyle/>
          <a:p>
            <a:r>
              <a:rPr lang="en-US" sz="2000" dirty="0">
                <a:solidFill>
                  <a:schemeClr val="tx1"/>
                </a:solidFill>
              </a:rPr>
              <a:t>Lack of awareness of victimization</a:t>
            </a:r>
          </a:p>
          <a:p>
            <a:r>
              <a:rPr lang="en-US" sz="2000" dirty="0">
                <a:solidFill>
                  <a:schemeClr val="tx1"/>
                </a:solidFill>
              </a:rPr>
              <a:t>Lack of understanding of victim and legal rights</a:t>
            </a:r>
          </a:p>
          <a:p>
            <a:r>
              <a:rPr lang="en-US" sz="2000" dirty="0">
                <a:solidFill>
                  <a:schemeClr val="tx1"/>
                </a:solidFill>
              </a:rPr>
              <a:t>Fear of law enforcement or social services</a:t>
            </a:r>
          </a:p>
          <a:p>
            <a:r>
              <a:rPr lang="en-US" sz="2000" dirty="0">
                <a:solidFill>
                  <a:schemeClr val="tx1"/>
                </a:solidFill>
              </a:rPr>
              <a:t>Fear that reporting could lead to being returned to an abusive home, jail, or foster care placement</a:t>
            </a:r>
          </a:p>
          <a:p>
            <a:r>
              <a:rPr lang="en-US" sz="2000" dirty="0">
                <a:solidFill>
                  <a:schemeClr val="tx1"/>
                </a:solidFill>
              </a:rPr>
              <a:t>Distrust of provider or those in authority</a:t>
            </a:r>
          </a:p>
          <a:p>
            <a:r>
              <a:rPr lang="en-US" sz="2000" dirty="0">
                <a:solidFill>
                  <a:schemeClr val="tx1"/>
                </a:solidFill>
              </a:rPr>
              <a:t>Feels hopeless and helpless</a:t>
            </a:r>
          </a:p>
          <a:p>
            <a:r>
              <a:rPr lang="en-US" sz="2000" dirty="0">
                <a:solidFill>
                  <a:schemeClr val="tx1"/>
                </a:solidFill>
              </a:rPr>
              <a:t>Feels isolation, shame, or guilt</a:t>
            </a:r>
          </a:p>
          <a:p>
            <a:r>
              <a:rPr lang="en-US" sz="2000" dirty="0">
                <a:solidFill>
                  <a:schemeClr val="tx1"/>
                </a:solidFill>
              </a:rPr>
              <a:t>Feels complicit in an illegal act</a:t>
            </a:r>
          </a:p>
          <a:p>
            <a:endParaRPr lang="en-US" sz="2000" dirty="0">
              <a:solidFill>
                <a:schemeClr val="tx1"/>
              </a:solidFill>
            </a:endParaRPr>
          </a:p>
          <a:p>
            <a:endParaRPr lang="en-US" sz="2000" dirty="0">
              <a:solidFill>
                <a:schemeClr val="tx1"/>
              </a:solidFill>
            </a:endParaRPr>
          </a:p>
          <a:p>
            <a:endParaRPr lang="en-US" sz="2000" dirty="0">
              <a:solidFill>
                <a:schemeClr val="tx1"/>
              </a:solidFill>
            </a:endParaRPr>
          </a:p>
          <a:p>
            <a:pPr lvl="2">
              <a:spcAft>
                <a:spcPts val="1200"/>
              </a:spcAft>
            </a:pPr>
            <a:endParaRPr lang="en-US" sz="2000" dirty="0">
              <a:solidFill>
                <a:schemeClr val="tx1"/>
              </a:solidFill>
              <a:latin typeface="Open Sans" panose="020B0606030504020204"/>
            </a:endParaRPr>
          </a:p>
          <a:p>
            <a:endParaRPr lang="en-US" sz="2000" dirty="0">
              <a:latin typeface="Open Sans" panose="020B0606030504020204"/>
            </a:endParaRPr>
          </a:p>
        </p:txBody>
      </p:sp>
      <p:sp>
        <p:nvSpPr>
          <p:cNvPr id="4" name="Content Placeholder 3"/>
          <p:cNvSpPr>
            <a:spLocks noGrp="1"/>
          </p:cNvSpPr>
          <p:nvPr>
            <p:ph sz="half" idx="4294967295"/>
          </p:nvPr>
        </p:nvSpPr>
        <p:spPr>
          <a:xfrm>
            <a:off x="5702300" y="1524000"/>
            <a:ext cx="4200525" cy="1752600"/>
          </a:xfrm>
        </p:spPr>
        <p:txBody>
          <a:bodyPr>
            <a:normAutofit fontScale="85000" lnSpcReduction="10000"/>
          </a:bodyPr>
          <a:lstStyle/>
          <a:p>
            <a:r>
              <a:rPr lang="en-US" dirty="0">
                <a:solidFill>
                  <a:schemeClr val="tx1"/>
                </a:solidFill>
              </a:rPr>
              <a:t>Fear that traffickers will cause harm to self, family, or loved ones</a:t>
            </a:r>
          </a:p>
          <a:p>
            <a:r>
              <a:rPr lang="en-US" dirty="0">
                <a:solidFill>
                  <a:schemeClr val="tx1"/>
                </a:solidFill>
              </a:rPr>
              <a:t>Trauma bonding with trafficker or other victims</a:t>
            </a:r>
          </a:p>
          <a:p>
            <a:r>
              <a:rPr lang="en-US" dirty="0">
                <a:solidFill>
                  <a:schemeClr val="tx1"/>
                </a:solidFill>
              </a:rPr>
              <a:t>Dependence on trafficker for drugs or emotional support</a:t>
            </a:r>
          </a:p>
          <a:p>
            <a:endParaRPr lang="en-US" dirty="0">
              <a:solidFill>
                <a:schemeClr val="tx1"/>
              </a:solidFill>
            </a:endParaRPr>
          </a:p>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6591" y="3657600"/>
            <a:ext cx="3429000" cy="2286000"/>
          </a:xfrm>
          <a:prstGeom prst="rect">
            <a:avLst/>
          </a:prstGeom>
          <a:ln>
            <a:solidFill>
              <a:schemeClr val="tx1"/>
            </a:solidFill>
          </a:ln>
        </p:spPr>
      </p:pic>
    </p:spTree>
    <p:custDataLst>
      <p:tags r:id="rId1"/>
    </p:custDataLst>
    <p:extLst>
      <p:ext uri="{BB962C8B-B14F-4D97-AF65-F5344CB8AC3E}">
        <p14:creationId xmlns:p14="http://schemas.microsoft.com/office/powerpoint/2010/main" val="999578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0812" y="1082675"/>
            <a:ext cx="8839200" cy="703262"/>
          </a:xfrm>
        </p:spPr>
        <p:txBody>
          <a:bodyPr>
            <a:normAutofit fontScale="90000"/>
          </a:bodyPr>
          <a:lstStyle/>
          <a:p>
            <a:pPr algn="ctr"/>
            <a:r>
              <a:rPr lang="en-US" dirty="0"/>
              <a:t>Reasons Why Professionals May Not Identify</a:t>
            </a:r>
          </a:p>
        </p:txBody>
      </p:sp>
      <p:sp>
        <p:nvSpPr>
          <p:cNvPr id="3" name="Content Placeholder 2"/>
          <p:cNvSpPr>
            <a:spLocks noGrp="1"/>
          </p:cNvSpPr>
          <p:nvPr>
            <p:ph sz="half" idx="4294967295"/>
          </p:nvPr>
        </p:nvSpPr>
        <p:spPr>
          <a:xfrm>
            <a:off x="0" y="1752600"/>
            <a:ext cx="5256212" cy="4022725"/>
          </a:xfrm>
        </p:spPr>
        <p:txBody>
          <a:bodyPr>
            <a:noAutofit/>
          </a:bodyPr>
          <a:lstStyle/>
          <a:p>
            <a:r>
              <a:rPr lang="en-US" sz="2000" dirty="0">
                <a:solidFill>
                  <a:schemeClr val="tx1"/>
                </a:solidFill>
              </a:rPr>
              <a:t>Lacks knowledge about human trafficking</a:t>
            </a:r>
          </a:p>
          <a:p>
            <a:r>
              <a:rPr lang="en-US" sz="2000" dirty="0">
                <a:solidFill>
                  <a:schemeClr val="tx1"/>
                </a:solidFill>
              </a:rPr>
              <a:t>Inadequate understanding of federal, state, local and tribal human trafficking laws</a:t>
            </a:r>
          </a:p>
          <a:p>
            <a:r>
              <a:rPr lang="en-US" sz="2000" dirty="0">
                <a:solidFill>
                  <a:schemeClr val="tx1"/>
                </a:solidFill>
              </a:rPr>
              <a:t>Fears violating Health Insurance Portability and Accountability Act (HIPAA rules)</a:t>
            </a:r>
          </a:p>
          <a:p>
            <a:r>
              <a:rPr lang="en-US" sz="2000" dirty="0">
                <a:solidFill>
                  <a:schemeClr val="tx1"/>
                </a:solidFill>
              </a:rPr>
              <a:t>Lacks trauma-informed care training</a:t>
            </a:r>
          </a:p>
          <a:p>
            <a:r>
              <a:rPr lang="en-US" sz="2000" dirty="0">
                <a:solidFill>
                  <a:schemeClr val="tx1"/>
                </a:solidFill>
              </a:rPr>
              <a:t>Has preconceived notions of how an individual who has been trafficked will present</a:t>
            </a:r>
          </a:p>
          <a:p>
            <a:pPr eaLnBrk="0" fontAlgn="base" hangingPunct="0">
              <a:lnSpc>
                <a:spcPct val="100000"/>
              </a:lnSpc>
              <a:spcBef>
                <a:spcPct val="100000"/>
              </a:spcBef>
              <a:spcAft>
                <a:spcPct val="0"/>
              </a:spcAft>
              <a:buClrTx/>
              <a:buSzTx/>
              <a:defRPr/>
            </a:pPr>
            <a:r>
              <a:rPr lang="en-US" sz="2000" dirty="0">
                <a:solidFill>
                  <a:schemeClr val="tx1"/>
                </a:solidFill>
              </a:rPr>
              <a:t>Doesn’t believe it is his or her role to get involved</a:t>
            </a:r>
          </a:p>
          <a:p>
            <a:pPr eaLnBrk="0" fontAlgn="base" hangingPunct="0">
              <a:lnSpc>
                <a:spcPct val="100000"/>
              </a:lnSpc>
              <a:spcBef>
                <a:spcPct val="100000"/>
              </a:spcBef>
              <a:spcAft>
                <a:spcPct val="0"/>
              </a:spcAft>
              <a:buClrTx/>
              <a:buSzTx/>
              <a:defRPr/>
            </a:pPr>
            <a:r>
              <a:rPr lang="en-US" sz="2000" dirty="0">
                <a:solidFill>
                  <a:schemeClr val="tx1"/>
                </a:solidFill>
              </a:rPr>
              <a:t>Mistrust of law enforcement</a:t>
            </a:r>
          </a:p>
          <a:p>
            <a:endParaRPr lang="en-US" sz="2000" dirty="0"/>
          </a:p>
        </p:txBody>
      </p:sp>
      <p:sp>
        <p:nvSpPr>
          <p:cNvPr id="4" name="Content Placeholder 3"/>
          <p:cNvSpPr>
            <a:spLocks noGrp="1"/>
          </p:cNvSpPr>
          <p:nvPr>
            <p:ph sz="half" idx="4294967295"/>
          </p:nvPr>
        </p:nvSpPr>
        <p:spPr>
          <a:xfrm>
            <a:off x="5256212" y="1752600"/>
            <a:ext cx="4646613" cy="4022725"/>
          </a:xfrm>
        </p:spPr>
        <p:txBody>
          <a:bodyPr>
            <a:noAutofit/>
          </a:bodyPr>
          <a:lstStyle/>
          <a:p>
            <a:r>
              <a:rPr lang="en-US" sz="2000" dirty="0">
                <a:solidFill>
                  <a:schemeClr val="tx1"/>
                </a:solidFill>
              </a:rPr>
              <a:t>Lacks access to neutral, professional interpreters </a:t>
            </a:r>
          </a:p>
          <a:p>
            <a:r>
              <a:rPr lang="en-US" sz="2000" dirty="0">
                <a:solidFill>
                  <a:schemeClr val="tx1"/>
                </a:solidFill>
              </a:rPr>
              <a:t>“Checks off boxes” without seeing the full patient or client situation</a:t>
            </a:r>
          </a:p>
          <a:p>
            <a:r>
              <a:rPr lang="en-US" sz="2000" dirty="0">
                <a:solidFill>
                  <a:schemeClr val="tx1"/>
                </a:solidFill>
              </a:rPr>
              <a:t>Thinks that asking will be time consuming or too complex</a:t>
            </a:r>
          </a:p>
          <a:p>
            <a:r>
              <a:rPr lang="en-US" sz="2000" dirty="0">
                <a:solidFill>
                  <a:schemeClr val="tx1"/>
                </a:solidFill>
              </a:rPr>
              <a:t>Feels the patient/client is unresponsive or hostile to questioning or tells a rehearsed story</a:t>
            </a:r>
          </a:p>
          <a:p>
            <a:r>
              <a:rPr lang="en-US" sz="2000" dirty="0">
                <a:solidFill>
                  <a:schemeClr val="tx1"/>
                </a:solidFill>
              </a:rPr>
              <a:t>Lacks information on good referral options</a:t>
            </a:r>
          </a:p>
          <a:p>
            <a:r>
              <a:rPr lang="en-US" sz="2000" dirty="0">
                <a:solidFill>
                  <a:schemeClr val="tx1"/>
                </a:solidFill>
              </a:rPr>
              <a:t>Attributes behavior(s) to harmful cultural stereotypes</a:t>
            </a:r>
          </a:p>
          <a:p>
            <a:pPr eaLnBrk="0" fontAlgn="base" hangingPunct="0">
              <a:lnSpc>
                <a:spcPct val="100000"/>
              </a:lnSpc>
              <a:spcBef>
                <a:spcPct val="100000"/>
              </a:spcBef>
              <a:spcAft>
                <a:spcPct val="0"/>
              </a:spcAft>
              <a:buClrTx/>
              <a:buSzTx/>
              <a:defRPr/>
            </a:pPr>
            <a:r>
              <a:rPr lang="en-US" sz="2000" dirty="0">
                <a:solidFill>
                  <a:schemeClr val="tx1"/>
                </a:solidFill>
              </a:rPr>
              <a:t>Misidentifies the case</a:t>
            </a:r>
          </a:p>
          <a:p>
            <a:endParaRPr lang="en-US" sz="2000" dirty="0"/>
          </a:p>
        </p:txBody>
      </p:sp>
    </p:spTree>
    <p:extLst>
      <p:ext uri="{BB962C8B-B14F-4D97-AF65-F5344CB8AC3E}">
        <p14:creationId xmlns:p14="http://schemas.microsoft.com/office/powerpoint/2010/main" val="281280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439738"/>
            <a:ext cx="8839200" cy="779462"/>
          </a:xfrm>
        </p:spPr>
        <p:txBody>
          <a:bodyPr/>
          <a:lstStyle/>
          <a:p>
            <a:pPr algn="ctr"/>
            <a:r>
              <a:rPr lang="en-US" dirty="0"/>
              <a:t>Mandated Reporting</a:t>
            </a:r>
          </a:p>
        </p:txBody>
      </p:sp>
      <p:sp>
        <p:nvSpPr>
          <p:cNvPr id="5" name="Rectangle 4"/>
          <p:cNvSpPr/>
          <p:nvPr/>
        </p:nvSpPr>
        <p:spPr>
          <a:xfrm>
            <a:off x="694722" y="1445975"/>
            <a:ext cx="2580290" cy="13426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Human Trafficking</a:t>
            </a:r>
          </a:p>
        </p:txBody>
      </p:sp>
      <p:sp>
        <p:nvSpPr>
          <p:cNvPr id="6" name="Rectangle 5"/>
          <p:cNvSpPr/>
          <p:nvPr/>
        </p:nvSpPr>
        <p:spPr>
          <a:xfrm>
            <a:off x="694722" y="2620105"/>
            <a:ext cx="2580290" cy="13426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Child Abuse or Neglect</a:t>
            </a:r>
          </a:p>
        </p:txBody>
      </p:sp>
      <p:sp>
        <p:nvSpPr>
          <p:cNvPr id="7" name="Rectangle 6"/>
          <p:cNvSpPr/>
          <p:nvPr/>
        </p:nvSpPr>
        <p:spPr>
          <a:xfrm>
            <a:off x="694722" y="3827994"/>
            <a:ext cx="2580290" cy="13426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Domestic </a:t>
            </a:r>
            <a:r>
              <a:rPr lang="en-US" sz="2000" dirty="0"/>
              <a:t>Violence</a:t>
            </a:r>
            <a:endParaRPr lang="en-US" sz="1800" dirty="0"/>
          </a:p>
        </p:txBody>
      </p:sp>
      <p:sp>
        <p:nvSpPr>
          <p:cNvPr id="8" name="Rectangle 7"/>
          <p:cNvSpPr/>
          <p:nvPr/>
        </p:nvSpPr>
        <p:spPr>
          <a:xfrm>
            <a:off x="694722" y="4981905"/>
            <a:ext cx="2580290" cy="13426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Health Insurance Portability and Accountability Act (HIPAA)</a:t>
            </a:r>
          </a:p>
        </p:txBody>
      </p:sp>
      <p:sp>
        <p:nvSpPr>
          <p:cNvPr id="9" name="TextBox 8"/>
          <p:cNvSpPr txBox="1"/>
          <p:nvPr/>
        </p:nvSpPr>
        <p:spPr>
          <a:xfrm>
            <a:off x="3579812" y="2217294"/>
            <a:ext cx="5549462" cy="2985433"/>
          </a:xfrm>
          <a:prstGeom prst="rect">
            <a:avLst/>
          </a:prstGeom>
          <a:noFill/>
        </p:spPr>
        <p:txBody>
          <a:bodyPr wrap="square" rtlCol="0">
            <a:spAutoFit/>
          </a:bodyPr>
          <a:lstStyle/>
          <a:p>
            <a:r>
              <a:rPr lang="en-US" sz="2000" dirty="0">
                <a:solidFill>
                  <a:schemeClr val="bg2">
                    <a:lumMod val="25000"/>
                  </a:schemeClr>
                </a:solidFill>
              </a:rPr>
              <a:t>When to Report? </a:t>
            </a:r>
          </a:p>
          <a:p>
            <a:endParaRPr lang="en-US" sz="2000" dirty="0">
              <a:solidFill>
                <a:schemeClr val="bg2">
                  <a:lumMod val="25000"/>
                </a:schemeClr>
              </a:solidFill>
            </a:endParaRPr>
          </a:p>
          <a:p>
            <a:r>
              <a:rPr lang="en-US" sz="2000" i="1" dirty="0">
                <a:solidFill>
                  <a:schemeClr val="bg2">
                    <a:lumMod val="25000"/>
                  </a:schemeClr>
                </a:solidFill>
              </a:rPr>
              <a:t>During the screening process for any of these crimes, if you are a mandated reporter, you are required to report suspected abuse. Many federal laws have expanded mandatory reporting requirements related to human trafficking.</a:t>
            </a:r>
          </a:p>
          <a:p>
            <a:endParaRPr lang="en-US" sz="1600" i="1" dirty="0">
              <a:solidFill>
                <a:schemeClr val="bg2">
                  <a:lumMod val="25000"/>
                </a:schemeClr>
              </a:solidFill>
            </a:endParaRPr>
          </a:p>
          <a:p>
            <a:endParaRPr lang="en-US" dirty="0">
              <a:solidFill>
                <a:schemeClr val="bg2">
                  <a:lumMod val="25000"/>
                </a:schemeClr>
              </a:solidFill>
            </a:endParaRPr>
          </a:p>
        </p:txBody>
      </p:sp>
    </p:spTree>
    <p:custDataLst>
      <p:tags r:id="rId1"/>
    </p:custDataLst>
    <p:extLst>
      <p:ext uri="{BB962C8B-B14F-4D97-AF65-F5344CB8AC3E}">
        <p14:creationId xmlns:p14="http://schemas.microsoft.com/office/powerpoint/2010/main" val="31996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9738"/>
            <a:ext cx="8839200" cy="779462"/>
          </a:xfrm>
        </p:spPr>
        <p:txBody>
          <a:bodyPr/>
          <a:lstStyle/>
          <a:p>
            <a:pPr algn="ctr"/>
            <a:r>
              <a:rPr lang="en-US" dirty="0"/>
              <a:t>HHS Screening Tools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5060" y="2805704"/>
            <a:ext cx="4081534" cy="101461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9024" y="2433583"/>
            <a:ext cx="3001861" cy="1831644"/>
          </a:xfrm>
          <a:prstGeom prst="rect">
            <a:avLst/>
          </a:prstGeom>
        </p:spPr>
      </p:pic>
      <p:sp>
        <p:nvSpPr>
          <p:cNvPr id="6" name="TextBox 5"/>
          <p:cNvSpPr txBox="1"/>
          <p:nvPr/>
        </p:nvSpPr>
        <p:spPr>
          <a:xfrm>
            <a:off x="790866" y="4465318"/>
            <a:ext cx="4038174" cy="646331"/>
          </a:xfrm>
          <a:prstGeom prst="rect">
            <a:avLst/>
          </a:prstGeom>
          <a:noFill/>
        </p:spPr>
        <p:txBody>
          <a:bodyPr wrap="square" rtlCol="0">
            <a:spAutoFit/>
          </a:bodyPr>
          <a:lstStyle/>
          <a:p>
            <a:pPr algn="ctr"/>
            <a:r>
              <a:rPr lang="en-US" sz="1800" dirty="0">
                <a:latin typeface="Open Sans" panose="020B0606030504020204" pitchFamily="34" charset="0"/>
                <a:ea typeface="Open Sans" panose="020B0606030504020204" pitchFamily="34" charset="0"/>
                <a:cs typeface="Open Sans" panose="020B0606030504020204" pitchFamily="34" charset="0"/>
              </a:rPr>
              <a:t>Screening tool to identify minors who are being trafficked</a:t>
            </a:r>
          </a:p>
        </p:txBody>
      </p:sp>
      <p:sp>
        <p:nvSpPr>
          <p:cNvPr id="9" name="TextBox 8"/>
          <p:cNvSpPr txBox="1"/>
          <p:nvPr/>
        </p:nvSpPr>
        <p:spPr>
          <a:xfrm>
            <a:off x="4965060" y="4434025"/>
            <a:ext cx="4038174" cy="646331"/>
          </a:xfrm>
          <a:prstGeom prst="rect">
            <a:avLst/>
          </a:prstGeom>
          <a:noFill/>
        </p:spPr>
        <p:txBody>
          <a:bodyPr wrap="square" rtlCol="0">
            <a:spAutoFit/>
          </a:bodyPr>
          <a:lstStyle/>
          <a:p>
            <a:pPr algn="ctr"/>
            <a:r>
              <a:rPr lang="en-US" sz="1800" dirty="0">
                <a:latin typeface="Open Sans" panose="020B0606030504020204" pitchFamily="34" charset="0"/>
                <a:ea typeface="Open Sans" panose="020B0606030504020204" pitchFamily="34" charset="0"/>
                <a:cs typeface="Open Sans" panose="020B0606030504020204" pitchFamily="34" charset="0"/>
              </a:rPr>
              <a:t>Screening tool for adults who may be  trafficked</a:t>
            </a:r>
          </a:p>
        </p:txBody>
      </p:sp>
    </p:spTree>
    <p:custDataLst>
      <p:tags r:id="rId1"/>
    </p:custDataLst>
    <p:extLst>
      <p:ext uri="{BB962C8B-B14F-4D97-AF65-F5344CB8AC3E}">
        <p14:creationId xmlns:p14="http://schemas.microsoft.com/office/powerpoint/2010/main" val="416551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9738"/>
            <a:ext cx="8839200" cy="779462"/>
          </a:xfrm>
        </p:spPr>
        <p:txBody>
          <a:bodyPr>
            <a:normAutofit/>
          </a:bodyPr>
          <a:lstStyle/>
          <a:p>
            <a:pPr algn="ctr"/>
            <a:r>
              <a:rPr lang="en-US" dirty="0"/>
              <a:t>Creating a Safe Environment</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1683" y="1774556"/>
            <a:ext cx="4959458" cy="3308888"/>
          </a:xfrm>
          <a:prstGeom prst="rect">
            <a:avLst/>
          </a:prstGeom>
        </p:spPr>
      </p:pic>
    </p:spTree>
    <p:custDataLst>
      <p:tags r:id="rId1"/>
    </p:custDataLst>
    <p:extLst>
      <p:ext uri="{BB962C8B-B14F-4D97-AF65-F5344CB8AC3E}">
        <p14:creationId xmlns:p14="http://schemas.microsoft.com/office/powerpoint/2010/main" val="4283465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9738"/>
            <a:ext cx="8839200" cy="779462"/>
          </a:xfrm>
        </p:spPr>
        <p:txBody>
          <a:bodyPr>
            <a:normAutofit fontScale="90000"/>
          </a:bodyPr>
          <a:lstStyle/>
          <a:p>
            <a:pPr algn="ctr"/>
            <a:r>
              <a:rPr lang="en-US" dirty="0"/>
              <a:t>Survivor-Centered Screening Techniques</a:t>
            </a:r>
          </a:p>
        </p:txBody>
      </p:sp>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2254" y="1589141"/>
            <a:ext cx="6548032" cy="4717066"/>
          </a:xfrm>
          <a:prstGeom prst="rect">
            <a:avLst/>
          </a:prstGeom>
        </p:spPr>
      </p:pic>
      <p:pic>
        <p:nvPicPr>
          <p:cNvPr id="4" name="Picture 3"/>
          <p:cNvPicPr>
            <a:picLocks noChangeAspect="1"/>
          </p:cNvPicPr>
          <p:nvPr/>
        </p:nvPicPr>
        <p:blipFill>
          <a:blip r:embed="rId5"/>
          <a:stretch>
            <a:fillRect/>
          </a:stretch>
        </p:blipFill>
        <p:spPr>
          <a:xfrm>
            <a:off x="1065213" y="1673052"/>
            <a:ext cx="6780126" cy="4444635"/>
          </a:xfrm>
          <a:prstGeom prst="rect">
            <a:avLst/>
          </a:prstGeom>
        </p:spPr>
      </p:pic>
    </p:spTree>
    <p:custDataLst>
      <p:tags r:id="rId1"/>
    </p:custDataLst>
    <p:extLst>
      <p:ext uri="{BB962C8B-B14F-4D97-AF65-F5344CB8AC3E}">
        <p14:creationId xmlns:p14="http://schemas.microsoft.com/office/powerpoint/2010/main" val="330556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08050" y="704850"/>
            <a:ext cx="8994775" cy="1143000"/>
          </a:xfrm>
        </p:spPr>
        <p:txBody>
          <a:bodyPr>
            <a:normAutofit fontScale="90000"/>
          </a:bodyPr>
          <a:lstStyle/>
          <a:p>
            <a:pPr algn="ctr"/>
            <a:r>
              <a:rPr lang="en-US" dirty="0"/>
              <a:t>Public Health Approach to Violence Prevention</a:t>
            </a:r>
          </a:p>
        </p:txBody>
      </p:sp>
      <p:sp>
        <p:nvSpPr>
          <p:cNvPr id="5" name="Rectangle 4"/>
          <p:cNvSpPr/>
          <p:nvPr/>
        </p:nvSpPr>
        <p:spPr>
          <a:xfrm>
            <a:off x="195840" y="5072215"/>
            <a:ext cx="2146989"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Step 1</a:t>
            </a:r>
          </a:p>
        </p:txBody>
      </p:sp>
      <p:sp>
        <p:nvSpPr>
          <p:cNvPr id="8" name="Rectangle 7"/>
          <p:cNvSpPr/>
          <p:nvPr/>
        </p:nvSpPr>
        <p:spPr>
          <a:xfrm>
            <a:off x="2456763" y="5072215"/>
            <a:ext cx="2323734"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Step 2</a:t>
            </a:r>
          </a:p>
        </p:txBody>
      </p:sp>
      <p:sp>
        <p:nvSpPr>
          <p:cNvPr id="9" name="Rectangle 8"/>
          <p:cNvSpPr/>
          <p:nvPr/>
        </p:nvSpPr>
        <p:spPr>
          <a:xfrm>
            <a:off x="4951779" y="5072215"/>
            <a:ext cx="22098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Step 3</a:t>
            </a:r>
          </a:p>
        </p:txBody>
      </p:sp>
      <p:sp>
        <p:nvSpPr>
          <p:cNvPr id="10" name="Rectangle 9"/>
          <p:cNvSpPr/>
          <p:nvPr/>
        </p:nvSpPr>
        <p:spPr>
          <a:xfrm>
            <a:off x="7275513" y="5072215"/>
            <a:ext cx="2323734"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Step 4</a:t>
            </a:r>
          </a:p>
        </p:txBody>
      </p:sp>
      <p:sp>
        <p:nvSpPr>
          <p:cNvPr id="6" name="Rectangle 5"/>
          <p:cNvSpPr/>
          <p:nvPr/>
        </p:nvSpPr>
        <p:spPr>
          <a:xfrm>
            <a:off x="195840" y="2286000"/>
            <a:ext cx="2146989" cy="2786215"/>
          </a:xfrm>
          <a:prstGeom prst="rect">
            <a:avLst/>
          </a:prstGeom>
          <a:solidFill>
            <a:srgbClr val="63B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Identify the Problem</a:t>
            </a:r>
          </a:p>
          <a:p>
            <a:pPr algn="ctr"/>
            <a:endParaRPr lang="en-US" sz="1800" dirty="0"/>
          </a:p>
          <a:p>
            <a:pPr algn="ctr"/>
            <a:r>
              <a:rPr lang="en-US" sz="1800" dirty="0"/>
              <a:t>Trafficking</a:t>
            </a:r>
          </a:p>
          <a:p>
            <a:pPr algn="ctr"/>
            <a:endParaRPr lang="en-US" sz="1800" dirty="0"/>
          </a:p>
          <a:p>
            <a:pPr algn="ctr"/>
            <a:endParaRPr lang="en-US" sz="1800" dirty="0"/>
          </a:p>
          <a:p>
            <a:pPr algn="ctr"/>
            <a:endParaRPr lang="en-US" sz="1800" dirty="0"/>
          </a:p>
        </p:txBody>
      </p:sp>
      <p:sp>
        <p:nvSpPr>
          <p:cNvPr id="11" name="Rectangle 10"/>
          <p:cNvSpPr/>
          <p:nvPr/>
        </p:nvSpPr>
        <p:spPr>
          <a:xfrm>
            <a:off x="2456763" y="2285999"/>
            <a:ext cx="2323734" cy="2786215"/>
          </a:xfrm>
          <a:prstGeom prst="rect">
            <a:avLst/>
          </a:prstGeom>
          <a:solidFill>
            <a:srgbClr val="63B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Risk/Protective Factors</a:t>
            </a:r>
          </a:p>
          <a:p>
            <a:pPr algn="ctr"/>
            <a:endParaRPr lang="en-US" dirty="0"/>
          </a:p>
          <a:p>
            <a:pPr algn="ctr"/>
            <a:r>
              <a:rPr lang="en-US" sz="1600" dirty="0"/>
              <a:t>What’s causing trafficking?</a:t>
            </a:r>
          </a:p>
          <a:p>
            <a:pPr algn="ctr"/>
            <a:endParaRPr lang="en-US" sz="1600" dirty="0"/>
          </a:p>
          <a:p>
            <a:pPr algn="ctr"/>
            <a:r>
              <a:rPr lang="en-US" sz="1600" dirty="0"/>
              <a:t>What are the risk and protective factors?</a:t>
            </a:r>
          </a:p>
        </p:txBody>
      </p:sp>
      <p:sp>
        <p:nvSpPr>
          <p:cNvPr id="12" name="Rectangle 11"/>
          <p:cNvSpPr/>
          <p:nvPr/>
        </p:nvSpPr>
        <p:spPr>
          <a:xfrm>
            <a:off x="4951779" y="2302592"/>
            <a:ext cx="2209800" cy="2786215"/>
          </a:xfrm>
          <a:prstGeom prst="rect">
            <a:avLst/>
          </a:prstGeom>
          <a:solidFill>
            <a:srgbClr val="63B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t>Prevention Strategies</a:t>
            </a:r>
          </a:p>
          <a:p>
            <a:endParaRPr lang="en-US" dirty="0"/>
          </a:p>
          <a:p>
            <a:r>
              <a:rPr lang="en-US" sz="1600" dirty="0"/>
              <a:t>How can trafficking be prevented by considering social and economic determinants involved?</a:t>
            </a:r>
          </a:p>
        </p:txBody>
      </p:sp>
      <p:sp>
        <p:nvSpPr>
          <p:cNvPr id="13" name="Rectangle 12"/>
          <p:cNvSpPr/>
          <p:nvPr/>
        </p:nvSpPr>
        <p:spPr>
          <a:xfrm>
            <a:off x="7275513" y="2286000"/>
            <a:ext cx="2323734" cy="2786215"/>
          </a:xfrm>
          <a:prstGeom prst="rect">
            <a:avLst/>
          </a:prstGeom>
          <a:solidFill>
            <a:srgbClr val="63B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t>Implementation</a:t>
            </a:r>
          </a:p>
          <a:p>
            <a:endParaRPr lang="en-US" sz="2200" b="1" dirty="0"/>
          </a:p>
          <a:p>
            <a:endParaRPr lang="en-US" dirty="0"/>
          </a:p>
          <a:p>
            <a:r>
              <a:rPr lang="en-US" sz="1600" dirty="0"/>
              <a:t>How can we implement identified interventions and determine their effectiveness?</a:t>
            </a:r>
          </a:p>
        </p:txBody>
      </p:sp>
    </p:spTree>
    <p:custDataLst>
      <p:tags r:id="rId1"/>
    </p:custDataLst>
    <p:extLst>
      <p:ext uri="{BB962C8B-B14F-4D97-AF65-F5344CB8AC3E}">
        <p14:creationId xmlns:p14="http://schemas.microsoft.com/office/powerpoint/2010/main" val="423343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9738"/>
            <a:ext cx="8839200" cy="779462"/>
          </a:xfrm>
        </p:spPr>
        <p:txBody>
          <a:bodyPr/>
          <a:lstStyle/>
          <a:p>
            <a:pPr algn="ctr"/>
            <a:r>
              <a:rPr lang="en-US" dirty="0"/>
              <a:t>Trauma-Informed Screening</a:t>
            </a:r>
          </a:p>
        </p:txBody>
      </p:sp>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441" y="1447800"/>
            <a:ext cx="8399542" cy="5036682"/>
          </a:xfrm>
          <a:prstGeom prst="rect">
            <a:avLst/>
          </a:prstGeom>
        </p:spPr>
      </p:pic>
    </p:spTree>
    <p:custDataLst>
      <p:tags r:id="rId1"/>
    </p:custDataLst>
    <p:extLst>
      <p:ext uri="{BB962C8B-B14F-4D97-AF65-F5344CB8AC3E}">
        <p14:creationId xmlns:p14="http://schemas.microsoft.com/office/powerpoint/2010/main" val="5251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01333" y="5486400"/>
            <a:ext cx="4114800" cy="415498"/>
          </a:xfrm>
          <a:prstGeom prst="rect">
            <a:avLst/>
          </a:prstGeom>
          <a:noFill/>
        </p:spPr>
        <p:txBody>
          <a:bodyPr wrap="square" rtlCol="0">
            <a:spAutoFit/>
          </a:bodyPr>
          <a:lstStyle/>
          <a:p>
            <a:pPr lvl="0" algn="r"/>
            <a:r>
              <a:rPr lang="en-US" sz="1050" dirty="0">
                <a:latin typeface="Franklin Gothic Book"/>
                <a:cs typeface="Franklin Gothic Book"/>
              </a:rPr>
              <a:t>Substance Abuse and Mental Health Services Administration </a:t>
            </a:r>
            <a:r>
              <a:rPr lang="en-US" sz="1050" dirty="0">
                <a:latin typeface="Franklin Gothic Book" panose="020B0503020102020204" pitchFamily="34" charset="0"/>
                <a:hlinkClick r:id="rId4"/>
              </a:rPr>
              <a:t>https://www.samhsa.gov/trauma-violence</a:t>
            </a:r>
            <a:r>
              <a:rPr lang="en-US" sz="1050" dirty="0">
                <a:latin typeface="Franklin Gothic Book" panose="020B0503020102020204" pitchFamily="34" charset="0"/>
              </a:rPr>
              <a:t> </a:t>
            </a:r>
          </a:p>
        </p:txBody>
      </p:sp>
      <p:graphicFrame>
        <p:nvGraphicFramePr>
          <p:cNvPr id="8" name="Content Placeholder 223" descr="“Individual trauma results from an event, series of events or set of circumstances that is experienced by an individual as physically or emotionally harmful or life threatening and that has lasting adverse effects on the individual’s functioning and mental, physical, social, emotional or spiritual well-being.”&#10;" title="Definition of trauma"/>
          <p:cNvGraphicFramePr>
            <a:graphicFrameLocks/>
          </p:cNvGraphicFramePr>
          <p:nvPr>
            <p:extLst>
              <p:ext uri="{D42A27DB-BD31-4B8C-83A1-F6EECF244321}">
                <p14:modId xmlns:p14="http://schemas.microsoft.com/office/powerpoint/2010/main" val="1706041491"/>
              </p:ext>
            </p:extLst>
          </p:nvPr>
        </p:nvGraphicFramePr>
        <p:xfrm>
          <a:off x="1141412" y="1766268"/>
          <a:ext cx="7179549" cy="31730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itle 3"/>
          <p:cNvSpPr>
            <a:spLocks noGrp="1"/>
          </p:cNvSpPr>
          <p:nvPr>
            <p:ph type="title" idx="4294967295"/>
          </p:nvPr>
        </p:nvSpPr>
        <p:spPr>
          <a:xfrm>
            <a:off x="912812" y="566371"/>
            <a:ext cx="8839200" cy="779462"/>
          </a:xfrm>
        </p:spPr>
        <p:txBody>
          <a:bodyPr/>
          <a:lstStyle/>
          <a:p>
            <a:pPr algn="ctr"/>
            <a:r>
              <a:rPr lang="en-US" dirty="0"/>
              <a:t>What Do We Mean by “Trauma”?</a:t>
            </a:r>
          </a:p>
        </p:txBody>
      </p:sp>
    </p:spTree>
    <p:custDataLst>
      <p:tags r:id="rId1"/>
    </p:custDataLst>
    <p:extLst>
      <p:ext uri="{BB962C8B-B14F-4D97-AF65-F5344CB8AC3E}">
        <p14:creationId xmlns:p14="http://schemas.microsoft.com/office/powerpoint/2010/main" val="116955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0" y="1843088"/>
            <a:ext cx="3867150" cy="3940175"/>
          </a:xfrm>
        </p:spPr>
        <p:txBody>
          <a:bodyPr>
            <a:normAutofit/>
          </a:bodyPr>
          <a:lstStyle/>
          <a:p>
            <a:pPr marL="289644" indent="-289644"/>
            <a:r>
              <a:rPr lang="en-US" dirty="0">
                <a:solidFill>
                  <a:srgbClr val="003333"/>
                </a:solidFill>
              </a:rPr>
              <a:t>Incorporate knowledge about trauma in all aspects of service delivery</a:t>
            </a:r>
          </a:p>
          <a:p>
            <a:pPr marL="289644" indent="-289644"/>
            <a:r>
              <a:rPr lang="en-US" dirty="0">
                <a:solidFill>
                  <a:srgbClr val="003333"/>
                </a:solidFill>
              </a:rPr>
              <a:t>Minimize traumatization or re-traumatization</a:t>
            </a:r>
          </a:p>
          <a:p>
            <a:pPr marL="289644" indent="-289644"/>
            <a:r>
              <a:rPr lang="en-US" dirty="0">
                <a:solidFill>
                  <a:srgbClr val="003333"/>
                </a:solidFill>
              </a:rPr>
              <a:t>Facilitate healing, connection, and empowerment</a:t>
            </a:r>
          </a:p>
          <a:p>
            <a:pPr marL="37134" indent="0">
              <a:spcAft>
                <a:spcPts val="975"/>
              </a:spcAft>
              <a:buNone/>
            </a:pPr>
            <a:endParaRPr lang="en-US" sz="3249" dirty="0">
              <a:solidFill>
                <a:srgbClr val="003333"/>
              </a:solidFill>
            </a:endParaRPr>
          </a:p>
          <a:p>
            <a:endParaRPr lang="en-US" dirty="0"/>
          </a:p>
        </p:txBody>
      </p:sp>
      <p:sp>
        <p:nvSpPr>
          <p:cNvPr id="3" name="Title 2"/>
          <p:cNvSpPr>
            <a:spLocks noGrp="1"/>
          </p:cNvSpPr>
          <p:nvPr>
            <p:ph type="title" idx="4294967295"/>
          </p:nvPr>
        </p:nvSpPr>
        <p:spPr>
          <a:xfrm>
            <a:off x="531812" y="532029"/>
            <a:ext cx="8839200" cy="779462"/>
          </a:xfrm>
        </p:spPr>
        <p:txBody>
          <a:bodyPr/>
          <a:lstStyle/>
          <a:p>
            <a:pPr algn="ctr"/>
            <a:r>
              <a:rPr lang="en-US" dirty="0"/>
              <a:t>Trauma-Informed Services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3224" y="1843069"/>
            <a:ext cx="3810001" cy="4482902"/>
          </a:xfrm>
          <a:prstGeom prst="rect">
            <a:avLst/>
          </a:prstGeom>
        </p:spPr>
      </p:pic>
    </p:spTree>
    <p:extLst>
      <p:ext uri="{BB962C8B-B14F-4D97-AF65-F5344CB8AC3E}">
        <p14:creationId xmlns:p14="http://schemas.microsoft.com/office/powerpoint/2010/main" val="372489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9738"/>
            <a:ext cx="8839200" cy="779462"/>
          </a:xfrm>
        </p:spPr>
        <p:txBody>
          <a:bodyPr>
            <a:normAutofit/>
          </a:bodyPr>
          <a:lstStyle/>
          <a:p>
            <a:pPr algn="ctr"/>
            <a:r>
              <a:rPr lang="en-US" dirty="0"/>
              <a:t>Trauma Informed Care </a:t>
            </a:r>
          </a:p>
        </p:txBody>
      </p:sp>
      <p:pic>
        <p:nvPicPr>
          <p:cNvPr id="5" name="Picture 4" descr="Screen Clipping"/>
          <p:cNvPicPr>
            <a:picLocks noChangeAspect="1"/>
          </p:cNvPicPr>
          <p:nvPr/>
        </p:nvPicPr>
        <p:blipFill rotWithShape="1">
          <a:blip r:embed="rId4">
            <a:extLst>
              <a:ext uri="{28A0092B-C50C-407E-A947-70E740481C1C}">
                <a14:useLocalDpi xmlns:a14="http://schemas.microsoft.com/office/drawing/2010/main" val="0"/>
              </a:ext>
            </a:extLst>
          </a:blip>
          <a:srcRect l="1747"/>
          <a:stretch/>
        </p:blipFill>
        <p:spPr>
          <a:xfrm>
            <a:off x="980472" y="1364118"/>
            <a:ext cx="7914290" cy="4494300"/>
          </a:xfrm>
          <a:prstGeom prst="rect">
            <a:avLst/>
          </a:prstGeom>
        </p:spPr>
      </p:pic>
    </p:spTree>
    <p:custDataLst>
      <p:tags r:id="rId1"/>
    </p:custDataLst>
    <p:extLst>
      <p:ext uri="{BB962C8B-B14F-4D97-AF65-F5344CB8AC3E}">
        <p14:creationId xmlns:p14="http://schemas.microsoft.com/office/powerpoint/2010/main" val="231053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021"/>
          <a:stretch/>
        </p:blipFill>
        <p:spPr>
          <a:xfrm>
            <a:off x="1587" y="381000"/>
            <a:ext cx="9902825" cy="6477000"/>
          </a:xfrm>
          <a:prstGeom prst="rect">
            <a:avLst/>
          </a:prstGeom>
        </p:spPr>
      </p:pic>
      <p:sp>
        <p:nvSpPr>
          <p:cNvPr id="3" name="Title 2"/>
          <p:cNvSpPr>
            <a:spLocks noGrp="1"/>
          </p:cNvSpPr>
          <p:nvPr>
            <p:ph type="title" idx="4294967295"/>
          </p:nvPr>
        </p:nvSpPr>
        <p:spPr>
          <a:xfrm>
            <a:off x="531812" y="3039268"/>
            <a:ext cx="8839200" cy="779463"/>
          </a:xfrm>
        </p:spPr>
        <p:txBody>
          <a:bodyPr/>
          <a:lstStyle/>
          <a:p>
            <a:r>
              <a:rPr lang="en-US" sz="4000" dirty="0"/>
              <a:t>Spiritual Healing</a:t>
            </a:r>
          </a:p>
        </p:txBody>
      </p:sp>
    </p:spTree>
    <p:extLst>
      <p:ext uri="{BB962C8B-B14F-4D97-AF65-F5344CB8AC3E}">
        <p14:creationId xmlns:p14="http://schemas.microsoft.com/office/powerpoint/2010/main" val="158377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1812" y="487105"/>
            <a:ext cx="8839200" cy="703262"/>
          </a:xfrm>
        </p:spPr>
        <p:txBody>
          <a:bodyPr/>
          <a:lstStyle/>
          <a:p>
            <a:pPr algn="ctr"/>
            <a:r>
              <a:rPr lang="en-US" dirty="0"/>
              <a:t>Honoring Culture and Tradition</a:t>
            </a:r>
          </a:p>
        </p:txBody>
      </p:sp>
      <p:sp>
        <p:nvSpPr>
          <p:cNvPr id="5" name="Content Placeholder 4"/>
          <p:cNvSpPr>
            <a:spLocks noGrp="1"/>
          </p:cNvSpPr>
          <p:nvPr>
            <p:ph sz="half" idx="4294967295"/>
          </p:nvPr>
        </p:nvSpPr>
        <p:spPr>
          <a:xfrm>
            <a:off x="6554788" y="1905000"/>
            <a:ext cx="3348037" cy="4243388"/>
          </a:xfrm>
        </p:spPr>
        <p:txBody>
          <a:bodyPr>
            <a:normAutofit fontScale="85000" lnSpcReduction="10000"/>
          </a:bodyPr>
          <a:lstStyle/>
          <a:p>
            <a:r>
              <a:rPr lang="en-US" dirty="0"/>
              <a:t>Modeling of traditional behavior</a:t>
            </a:r>
          </a:p>
          <a:p>
            <a:r>
              <a:rPr lang="en-US" dirty="0"/>
              <a:t>Offering sage, sweet grass, or something to drink in a warm, caring environment</a:t>
            </a:r>
          </a:p>
          <a:p>
            <a:r>
              <a:rPr lang="en-US" dirty="0"/>
              <a:t>Traditional healing, sacred medicines, ceremonies</a:t>
            </a:r>
          </a:p>
          <a:p>
            <a:r>
              <a:rPr lang="en-US" dirty="0"/>
              <a:t>Welcome home ceremonies</a:t>
            </a:r>
          </a:p>
          <a:p>
            <a:r>
              <a:rPr lang="en-US" dirty="0"/>
              <a:t>Wiping Away the Tears (Lakota)</a:t>
            </a:r>
          </a:p>
          <a:p>
            <a:r>
              <a:rPr lang="en-US" dirty="0"/>
              <a:t>Naming ceremony</a:t>
            </a:r>
          </a:p>
          <a:p>
            <a:r>
              <a:rPr lang="en-US" dirty="0"/>
              <a:t>Making relatives</a:t>
            </a:r>
          </a:p>
          <a:p>
            <a:r>
              <a:rPr lang="en-US" dirty="0"/>
              <a:t>Connect to Elders</a:t>
            </a:r>
          </a:p>
          <a:p>
            <a:endParaRPr lang="en-US" dirty="0"/>
          </a:p>
          <a:p>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9982" r="8970"/>
          <a:stretch/>
        </p:blipFill>
        <p:spPr>
          <a:xfrm>
            <a:off x="455612" y="1752600"/>
            <a:ext cx="4970563" cy="4663440"/>
          </a:xfrm>
          <a:prstGeom prst="rect">
            <a:avLst/>
          </a:prstGeom>
          <a:ln>
            <a:solidFill>
              <a:schemeClr val="tx1"/>
            </a:solidFill>
          </a:ln>
          <a:effectLst/>
        </p:spPr>
      </p:pic>
    </p:spTree>
    <p:extLst>
      <p:ext uri="{BB962C8B-B14F-4D97-AF65-F5344CB8AC3E}">
        <p14:creationId xmlns:p14="http://schemas.microsoft.com/office/powerpoint/2010/main" val="394929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62148" y="2971800"/>
            <a:ext cx="4414837" cy="1371600"/>
          </a:xfrm>
        </p:spPr>
        <p:txBody>
          <a:bodyPr>
            <a:normAutofit fontScale="90000"/>
          </a:bodyPr>
          <a:lstStyle/>
          <a:p>
            <a:pPr algn="r"/>
            <a:r>
              <a:rPr lang="en-US" sz="3600" dirty="0"/>
              <a:t>Building a Response to Trafficking in Native  Communities</a:t>
            </a:r>
          </a:p>
        </p:txBody>
      </p:sp>
      <p:pic>
        <p:nvPicPr>
          <p:cNvPr id="3" name="Picture 2"/>
          <p:cNvPicPr>
            <a:picLocks noChangeAspect="1"/>
          </p:cNvPicPr>
          <p:nvPr/>
        </p:nvPicPr>
        <p:blipFill rotWithShape="1">
          <a:blip r:embed="rId3" cstate="print">
            <a:duotone>
              <a:prstClr val="black"/>
              <a:srgbClr val="D9C3A5">
                <a:tint val="50000"/>
                <a:satMod val="180000"/>
              </a:srgbClr>
            </a:duotone>
            <a:extLst>
              <a:ext uri="{28A0092B-C50C-407E-A947-70E740481C1C}">
                <a14:useLocalDpi xmlns:a14="http://schemas.microsoft.com/office/drawing/2010/main" val="0"/>
              </a:ext>
            </a:extLst>
          </a:blip>
          <a:srcRect l="21300" t="786" r="12034" b="-786"/>
          <a:stretch/>
        </p:blipFill>
        <p:spPr>
          <a:xfrm>
            <a:off x="425840" y="1905000"/>
            <a:ext cx="4572000" cy="4572000"/>
          </a:xfrm>
          <a:prstGeom prst="rect">
            <a:avLst/>
          </a:prstGeom>
          <a:scene3d>
            <a:camera prst="orthographicFront"/>
            <a:lightRig rig="threePt" dir="t"/>
          </a:scene3d>
          <a:sp3d>
            <a:bevelT/>
          </a:sp3d>
        </p:spPr>
      </p:pic>
    </p:spTree>
    <p:extLst>
      <p:ext uri="{BB962C8B-B14F-4D97-AF65-F5344CB8AC3E}">
        <p14:creationId xmlns:p14="http://schemas.microsoft.com/office/powerpoint/2010/main" val="229119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3212" y="913291"/>
            <a:ext cx="8839200" cy="779462"/>
          </a:xfrm>
        </p:spPr>
        <p:txBody>
          <a:bodyPr>
            <a:normAutofit fontScale="90000"/>
          </a:bodyPr>
          <a:lstStyle/>
          <a:p>
            <a:pPr algn="ctr"/>
            <a:r>
              <a:rPr lang="en-US" dirty="0"/>
              <a:t>Collaborating Across the Public Health Sectors</a:t>
            </a:r>
          </a:p>
        </p:txBody>
      </p:sp>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62" y="1692753"/>
            <a:ext cx="7876928" cy="4219316"/>
          </a:xfrm>
          <a:prstGeom prst="rect">
            <a:avLst/>
          </a:prstGeom>
        </p:spPr>
      </p:pic>
    </p:spTree>
    <p:custDataLst>
      <p:tags r:id="rId1"/>
    </p:custDataLst>
    <p:extLst>
      <p:ext uri="{BB962C8B-B14F-4D97-AF65-F5344CB8AC3E}">
        <p14:creationId xmlns:p14="http://schemas.microsoft.com/office/powerpoint/2010/main" val="93184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34645" y="143669"/>
            <a:ext cx="8839200" cy="779462"/>
          </a:xfrm>
        </p:spPr>
        <p:txBody>
          <a:bodyPr/>
          <a:lstStyle/>
          <a:p>
            <a:r>
              <a:rPr lang="en-US" dirty="0"/>
              <a:t>Engaging Survivor Leaders</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2708" t="-373" r="17288" b="373"/>
          <a:stretch/>
        </p:blipFill>
        <p:spPr>
          <a:xfrm>
            <a:off x="684212" y="1752600"/>
            <a:ext cx="3429000" cy="4572000"/>
          </a:xfrm>
          <a:prstGeom prst="rect">
            <a:avLst/>
          </a:prstGeom>
          <a:ln>
            <a:solidFill>
              <a:schemeClr val="tx1"/>
            </a:solidFill>
          </a:ln>
        </p:spPr>
      </p:pic>
      <p:sp>
        <p:nvSpPr>
          <p:cNvPr id="5" name="Rounded Rectangle 4"/>
          <p:cNvSpPr/>
          <p:nvPr/>
        </p:nvSpPr>
        <p:spPr>
          <a:xfrm>
            <a:off x="4704080" y="979075"/>
            <a:ext cx="4864100" cy="50905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“A survivor-informed practice acknowledges the unique perspectives of survivors with relevant expertise based on knowledge of their trafficking experiences and challenges they have faced in their efforts to regain and rebuild their lives. A survivor-informed practice includes meaningful input from a diverse community of survivors at all stages of a program or project, including development, implementation, and evaluation.”</a:t>
            </a:r>
            <a:r>
              <a:rPr lang="en-US" sz="1800" dirty="0"/>
              <a:t/>
            </a:r>
            <a:br>
              <a:rPr lang="en-US" sz="1800" dirty="0"/>
            </a:br>
            <a:r>
              <a:rPr lang="en-US" sz="1800" dirty="0"/>
              <a:t/>
            </a:r>
            <a:br>
              <a:rPr lang="en-US" sz="1800" dirty="0"/>
            </a:br>
            <a:r>
              <a:rPr lang="en-US" sz="2000" i="1" dirty="0"/>
              <a:t>Human Trafficking Leadership Academy, 2017</a:t>
            </a:r>
          </a:p>
        </p:txBody>
      </p:sp>
      <p:sp>
        <p:nvSpPr>
          <p:cNvPr id="9" name="Rectangle 8"/>
          <p:cNvSpPr/>
          <p:nvPr/>
        </p:nvSpPr>
        <p:spPr>
          <a:xfrm>
            <a:off x="5433060" y="6069647"/>
            <a:ext cx="3406140" cy="697230"/>
          </a:xfrm>
          <a:prstGeom prst="rect">
            <a:avLst/>
          </a:prstGeom>
          <a:solidFill>
            <a:srgbClr val="A128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Promising Practices</a:t>
            </a:r>
          </a:p>
        </p:txBody>
      </p:sp>
    </p:spTree>
    <p:extLst>
      <p:ext uri="{BB962C8B-B14F-4D97-AF65-F5344CB8AC3E}">
        <p14:creationId xmlns:p14="http://schemas.microsoft.com/office/powerpoint/2010/main" val="374458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9738"/>
            <a:ext cx="8839200" cy="779462"/>
          </a:xfrm>
        </p:spPr>
        <p:txBody>
          <a:bodyPr/>
          <a:lstStyle/>
          <a:p>
            <a:pPr algn="ctr"/>
            <a:r>
              <a:rPr lang="en-US" dirty="0"/>
              <a:t>Involving Elders/Leaders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812" y="1447800"/>
            <a:ext cx="3169428" cy="4754880"/>
          </a:xfrm>
          <a:prstGeom prst="rect">
            <a:avLst/>
          </a:prstGeom>
          <a:ln>
            <a:solidFill>
              <a:schemeClr val="tx1"/>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9936" r="10906"/>
          <a:stretch/>
        </p:blipFill>
        <p:spPr>
          <a:xfrm>
            <a:off x="4570412" y="2133600"/>
            <a:ext cx="4343400" cy="3657600"/>
          </a:xfrm>
          <a:prstGeom prst="rect">
            <a:avLst/>
          </a:prstGeom>
          <a:ln>
            <a:solidFill>
              <a:schemeClr val="tx1"/>
            </a:solidFill>
          </a:ln>
        </p:spPr>
      </p:pic>
    </p:spTree>
    <p:extLst>
      <p:ext uri="{BB962C8B-B14F-4D97-AF65-F5344CB8AC3E}">
        <p14:creationId xmlns:p14="http://schemas.microsoft.com/office/powerpoint/2010/main" val="111352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4" name="Content Placeholder 223" title="Definition of human trafficking"/>
          <p:cNvGraphicFramePr>
            <a:graphicFrameLocks noGrp="1"/>
          </p:cNvGraphicFramePr>
          <p:nvPr>
            <p:ph idx="4294967295"/>
            <p:extLst>
              <p:ext uri="{D42A27DB-BD31-4B8C-83A1-F6EECF244321}">
                <p14:modId xmlns:p14="http://schemas.microsoft.com/office/powerpoint/2010/main" val="1146993268"/>
              </p:ext>
            </p:extLst>
          </p:nvPr>
        </p:nvGraphicFramePr>
        <p:xfrm>
          <a:off x="0" y="1935163"/>
          <a:ext cx="8912225" cy="43894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p:cNvSpPr txBox="1"/>
          <p:nvPr/>
        </p:nvSpPr>
        <p:spPr>
          <a:xfrm>
            <a:off x="646112" y="914400"/>
            <a:ext cx="8610599" cy="646331"/>
          </a:xfrm>
          <a:prstGeom prst="rect">
            <a:avLst/>
          </a:prstGeom>
          <a:noFill/>
        </p:spPr>
        <p:txBody>
          <a:bodyPr wrap="square" rtlCol="0">
            <a:spAutoFit/>
          </a:bodyPr>
          <a:lstStyle/>
          <a:p>
            <a:r>
              <a:rPr lang="en-US" sz="2400" i="1" dirty="0">
                <a:latin typeface="Franklin Gothic Book" panose="020B0503020102020204" pitchFamily="34" charset="0"/>
              </a:rPr>
              <a:t>What do we mean by </a:t>
            </a:r>
            <a:r>
              <a:rPr lang="en-US" sz="3600" i="1" dirty="0">
                <a:solidFill>
                  <a:schemeClr val="accent2">
                    <a:lumMod val="75000"/>
                  </a:schemeClr>
                </a:solidFill>
                <a:latin typeface="Franklin Gothic Book" panose="020B0503020102020204" pitchFamily="34" charset="0"/>
              </a:rPr>
              <a:t>human trafficking</a:t>
            </a:r>
            <a:r>
              <a:rPr lang="en-US" sz="2400" i="1" dirty="0">
                <a:latin typeface="Franklin Gothic Book" panose="020B0503020102020204" pitchFamily="34" charset="0"/>
              </a:rPr>
              <a:t>? </a:t>
            </a:r>
          </a:p>
        </p:txBody>
      </p:sp>
    </p:spTree>
    <p:custDataLst>
      <p:tags r:id="rId1"/>
    </p:custDataLst>
    <p:extLst>
      <p:ext uri="{BB962C8B-B14F-4D97-AF65-F5344CB8AC3E}">
        <p14:creationId xmlns:p14="http://schemas.microsoft.com/office/powerpoint/2010/main" val="241469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439738"/>
            <a:ext cx="8839200" cy="779462"/>
          </a:xfrm>
        </p:spPr>
        <p:txBody>
          <a:bodyPr/>
          <a:lstStyle/>
          <a:p>
            <a:pPr algn="ctr"/>
            <a:r>
              <a:rPr lang="en-US" dirty="0"/>
              <a:t>Protocol Components</a:t>
            </a:r>
          </a:p>
        </p:txBody>
      </p:sp>
      <p:graphicFrame>
        <p:nvGraphicFramePr>
          <p:cNvPr id="2" name="Diagram 1"/>
          <p:cNvGraphicFramePr/>
          <p:nvPr>
            <p:extLst/>
          </p:nvPr>
        </p:nvGraphicFramePr>
        <p:xfrm>
          <a:off x="1674812" y="1752600"/>
          <a:ext cx="6601883" cy="4401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p:cNvSpPr txBox="1"/>
          <p:nvPr/>
        </p:nvSpPr>
        <p:spPr>
          <a:xfrm>
            <a:off x="-29106" y="1429434"/>
            <a:ext cx="8305801" cy="646331"/>
          </a:xfrm>
          <a:prstGeom prst="rect">
            <a:avLst/>
          </a:prstGeom>
          <a:noFill/>
        </p:spPr>
        <p:txBody>
          <a:bodyPr wrap="square" rtlCol="0" anchor="ctr">
            <a:spAutoFit/>
          </a:bodyPr>
          <a:lstStyle/>
          <a:p>
            <a:r>
              <a:rPr lang="en-US" sz="1800" dirty="0">
                <a:latin typeface="Open Sans" panose="020B0606030504020204" pitchFamily="34" charset="0"/>
                <a:ea typeface="Open Sans" panose="020B0606030504020204" pitchFamily="34" charset="0"/>
                <a:cs typeface="Open Sans" panose="020B0606030504020204" pitchFamily="34" charset="0"/>
              </a:rPr>
              <a:t>Protocol development for human trafficking should include these elements:</a:t>
            </a:r>
          </a:p>
          <a:p>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p:cNvSpPr txBox="1"/>
          <p:nvPr/>
        </p:nvSpPr>
        <p:spPr>
          <a:xfrm>
            <a:off x="5408612" y="6296799"/>
            <a:ext cx="4038600" cy="276999"/>
          </a:xfrm>
          <a:prstGeom prst="rect">
            <a:avLst/>
          </a:prstGeom>
          <a:noFill/>
        </p:spPr>
        <p:txBody>
          <a:bodyPr wrap="square" rtlCol="0">
            <a:spAutoFit/>
          </a:bodyPr>
          <a:lstStyle/>
          <a:p>
            <a:r>
              <a:rPr lang="en-US" dirty="0" err="1"/>
              <a:t>HealTrafficking</a:t>
            </a:r>
            <a:r>
              <a:rPr lang="en-US" dirty="0"/>
              <a:t> and Hope for Justice’s Protocol Toolkit</a:t>
            </a:r>
          </a:p>
        </p:txBody>
      </p:sp>
    </p:spTree>
    <p:custDataLst>
      <p:tags r:id="rId1"/>
    </p:custDataLst>
    <p:extLst>
      <p:ext uri="{BB962C8B-B14F-4D97-AF65-F5344CB8AC3E}">
        <p14:creationId xmlns:p14="http://schemas.microsoft.com/office/powerpoint/2010/main" val="226516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377" y="1297028"/>
            <a:ext cx="7138286" cy="530626"/>
          </a:xfrm>
        </p:spPr>
        <p:txBody>
          <a:bodyPr>
            <a:normAutofit fontScale="90000"/>
          </a:bodyPr>
          <a:lstStyle/>
          <a:p>
            <a:r>
              <a:rPr lang="en-US" sz="3574" dirty="0">
                <a:latin typeface="Franklin Gothic Medium" panose="020B0603020102020204" pitchFamily="34" charset="0"/>
              </a:rPr>
              <a:t>Suspicion or Disclosure: Now what?</a:t>
            </a:r>
          </a:p>
        </p:txBody>
      </p:sp>
      <p:sp>
        <p:nvSpPr>
          <p:cNvPr id="3" name="Rounded Rectangle 2"/>
          <p:cNvSpPr/>
          <p:nvPr/>
        </p:nvSpPr>
        <p:spPr>
          <a:xfrm>
            <a:off x="652544" y="2611699"/>
            <a:ext cx="1526686" cy="10521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75"/>
          </a:p>
        </p:txBody>
      </p:sp>
      <p:sp>
        <p:nvSpPr>
          <p:cNvPr id="4" name="Rounded Rectangle 3"/>
          <p:cNvSpPr/>
          <p:nvPr/>
        </p:nvSpPr>
        <p:spPr>
          <a:xfrm>
            <a:off x="4594705" y="2610121"/>
            <a:ext cx="1526686" cy="10521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75"/>
          </a:p>
        </p:txBody>
      </p:sp>
      <p:sp>
        <p:nvSpPr>
          <p:cNvPr id="11" name="Rounded Rectangle 10"/>
          <p:cNvSpPr/>
          <p:nvPr/>
        </p:nvSpPr>
        <p:spPr>
          <a:xfrm>
            <a:off x="7433101" y="2673653"/>
            <a:ext cx="1526686" cy="10521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75"/>
          </a:p>
        </p:txBody>
      </p:sp>
      <p:sp>
        <p:nvSpPr>
          <p:cNvPr id="12" name="Rounded Rectangle 11"/>
          <p:cNvSpPr/>
          <p:nvPr/>
        </p:nvSpPr>
        <p:spPr>
          <a:xfrm>
            <a:off x="4645195" y="4435561"/>
            <a:ext cx="1526686" cy="10521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75"/>
          </a:p>
        </p:txBody>
      </p:sp>
      <p:sp>
        <p:nvSpPr>
          <p:cNvPr id="14" name="Rounded Rectangle 13"/>
          <p:cNvSpPr/>
          <p:nvPr/>
        </p:nvSpPr>
        <p:spPr>
          <a:xfrm>
            <a:off x="649834" y="4409532"/>
            <a:ext cx="1526686" cy="10521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75"/>
          </a:p>
        </p:txBody>
      </p:sp>
      <p:cxnSp>
        <p:nvCxnSpPr>
          <p:cNvPr id="19" name="Straight Arrow Connector 18"/>
          <p:cNvCxnSpPr/>
          <p:nvPr/>
        </p:nvCxnSpPr>
        <p:spPr>
          <a:xfrm>
            <a:off x="1415887" y="3766259"/>
            <a:ext cx="0" cy="526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343997" y="3199741"/>
            <a:ext cx="9696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358048" y="3725828"/>
            <a:ext cx="0" cy="6070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940080" y="2748727"/>
            <a:ext cx="946194" cy="792268"/>
          </a:xfrm>
          <a:prstGeom prst="rect">
            <a:avLst/>
          </a:prstGeom>
          <a:noFill/>
          <a:ln>
            <a:solidFill>
              <a:schemeClr val="bg2"/>
            </a:solidFill>
          </a:ln>
        </p:spPr>
        <p:txBody>
          <a:bodyPr wrap="square" rtlCol="0">
            <a:spAutoFit/>
          </a:bodyPr>
          <a:lstStyle/>
          <a:p>
            <a:r>
              <a:rPr lang="en-US" sz="2274" dirty="0">
                <a:latin typeface="Franklin Gothic Medium" panose="020B0603020102020204" pitchFamily="34" charset="0"/>
              </a:rPr>
              <a:t>Ask &amp; Deny</a:t>
            </a:r>
          </a:p>
        </p:txBody>
      </p:sp>
      <p:sp>
        <p:nvSpPr>
          <p:cNvPr id="15" name="TextBox 14"/>
          <p:cNvSpPr txBox="1"/>
          <p:nvPr/>
        </p:nvSpPr>
        <p:spPr>
          <a:xfrm>
            <a:off x="771643" y="4469588"/>
            <a:ext cx="1663530" cy="792268"/>
          </a:xfrm>
          <a:prstGeom prst="rect">
            <a:avLst/>
          </a:prstGeom>
          <a:noFill/>
          <a:ln>
            <a:noFill/>
          </a:ln>
        </p:spPr>
        <p:txBody>
          <a:bodyPr wrap="square" rtlCol="0">
            <a:spAutoFit/>
          </a:bodyPr>
          <a:lstStyle/>
          <a:p>
            <a:r>
              <a:rPr lang="en-US" sz="2274" dirty="0">
                <a:latin typeface="Franklin Gothic Medium" panose="020B0603020102020204" pitchFamily="34" charset="0"/>
              </a:rPr>
              <a:t>Resources &amp; Safety</a:t>
            </a:r>
          </a:p>
        </p:txBody>
      </p:sp>
      <p:sp>
        <p:nvSpPr>
          <p:cNvPr id="17" name="TextBox 16"/>
          <p:cNvSpPr txBox="1"/>
          <p:nvPr/>
        </p:nvSpPr>
        <p:spPr>
          <a:xfrm>
            <a:off x="4778954" y="2748727"/>
            <a:ext cx="1377937" cy="792268"/>
          </a:xfrm>
          <a:prstGeom prst="rect">
            <a:avLst/>
          </a:prstGeom>
          <a:noFill/>
          <a:ln>
            <a:noFill/>
          </a:ln>
        </p:spPr>
        <p:txBody>
          <a:bodyPr wrap="square" rtlCol="0">
            <a:spAutoFit/>
          </a:bodyPr>
          <a:lstStyle/>
          <a:p>
            <a:r>
              <a:rPr lang="en-US" sz="2274" dirty="0">
                <a:latin typeface="Franklin Gothic Medium" panose="020B0603020102020204" pitchFamily="34" charset="0"/>
              </a:rPr>
              <a:t>Ask &amp; Disclose</a:t>
            </a:r>
          </a:p>
        </p:txBody>
      </p:sp>
      <p:sp>
        <p:nvSpPr>
          <p:cNvPr id="18" name="TextBox 17"/>
          <p:cNvSpPr txBox="1"/>
          <p:nvPr/>
        </p:nvSpPr>
        <p:spPr>
          <a:xfrm>
            <a:off x="7525541" y="2673653"/>
            <a:ext cx="1434246" cy="1492203"/>
          </a:xfrm>
          <a:prstGeom prst="rect">
            <a:avLst/>
          </a:prstGeom>
          <a:noFill/>
          <a:ln>
            <a:noFill/>
          </a:ln>
        </p:spPr>
        <p:txBody>
          <a:bodyPr wrap="square" rtlCol="0">
            <a:spAutoFit/>
          </a:bodyPr>
          <a:lstStyle/>
          <a:p>
            <a:r>
              <a:rPr lang="en-US" sz="2274" dirty="0">
                <a:latin typeface="Franklin Gothic Medium" panose="020B0603020102020204" pitchFamily="34" charset="0"/>
              </a:rPr>
              <a:t>Police, SANE, Resources</a:t>
            </a:r>
          </a:p>
        </p:txBody>
      </p:sp>
      <p:sp>
        <p:nvSpPr>
          <p:cNvPr id="20" name="TextBox 19"/>
          <p:cNvSpPr txBox="1"/>
          <p:nvPr/>
        </p:nvSpPr>
        <p:spPr>
          <a:xfrm>
            <a:off x="4605474" y="4550087"/>
            <a:ext cx="1590608" cy="792268"/>
          </a:xfrm>
          <a:prstGeom prst="rect">
            <a:avLst/>
          </a:prstGeom>
          <a:noFill/>
          <a:ln>
            <a:noFill/>
          </a:ln>
        </p:spPr>
        <p:txBody>
          <a:bodyPr wrap="square" rtlCol="0">
            <a:spAutoFit/>
          </a:bodyPr>
          <a:lstStyle/>
          <a:p>
            <a:r>
              <a:rPr lang="en-US" sz="2274" dirty="0">
                <a:latin typeface="Franklin Gothic Medium" panose="020B0603020102020204" pitchFamily="34" charset="0"/>
              </a:rPr>
              <a:t>Resources &amp; Referrals</a:t>
            </a:r>
          </a:p>
        </p:txBody>
      </p:sp>
      <p:sp>
        <p:nvSpPr>
          <p:cNvPr id="7" name="TextBox 6"/>
          <p:cNvSpPr txBox="1"/>
          <p:nvPr/>
        </p:nvSpPr>
        <p:spPr>
          <a:xfrm>
            <a:off x="6452309" y="2858655"/>
            <a:ext cx="753027" cy="242374"/>
          </a:xfrm>
          <a:prstGeom prst="rect">
            <a:avLst/>
          </a:prstGeom>
          <a:noFill/>
          <a:ln>
            <a:noFill/>
          </a:ln>
        </p:spPr>
        <p:txBody>
          <a:bodyPr wrap="square" rtlCol="0">
            <a:spAutoFit/>
          </a:bodyPr>
          <a:lstStyle/>
          <a:p>
            <a:r>
              <a:rPr lang="en-US" sz="975" dirty="0">
                <a:solidFill>
                  <a:schemeClr val="tx1">
                    <a:lumMod val="65000"/>
                    <a:lumOff val="35000"/>
                  </a:schemeClr>
                </a:solidFill>
                <a:latin typeface="Franklin Gothic Medium" panose="020B0603020102020204" pitchFamily="34" charset="0"/>
              </a:rPr>
              <a:t>Report</a:t>
            </a:r>
          </a:p>
        </p:txBody>
      </p:sp>
      <p:sp>
        <p:nvSpPr>
          <p:cNvPr id="22" name="TextBox 21"/>
          <p:cNvSpPr txBox="1"/>
          <p:nvPr/>
        </p:nvSpPr>
        <p:spPr>
          <a:xfrm>
            <a:off x="4739763" y="3900116"/>
            <a:ext cx="1456318" cy="242374"/>
          </a:xfrm>
          <a:prstGeom prst="rect">
            <a:avLst/>
          </a:prstGeom>
          <a:noFill/>
          <a:ln>
            <a:noFill/>
          </a:ln>
        </p:spPr>
        <p:txBody>
          <a:bodyPr wrap="square" rtlCol="0">
            <a:spAutoFit/>
          </a:bodyPr>
          <a:lstStyle/>
          <a:p>
            <a:r>
              <a:rPr lang="en-US" sz="975" dirty="0">
                <a:solidFill>
                  <a:schemeClr val="tx1">
                    <a:lumMod val="65000"/>
                    <a:lumOff val="35000"/>
                  </a:schemeClr>
                </a:solidFill>
                <a:latin typeface="Franklin Gothic Medium" panose="020B0603020102020204" pitchFamily="34" charset="0"/>
              </a:rPr>
              <a:t>Do not Report</a:t>
            </a:r>
          </a:p>
        </p:txBody>
      </p:sp>
      <p:cxnSp>
        <p:nvCxnSpPr>
          <p:cNvPr id="24" name="Straight Arrow Connector 23"/>
          <p:cNvCxnSpPr/>
          <p:nvPr/>
        </p:nvCxnSpPr>
        <p:spPr>
          <a:xfrm>
            <a:off x="2229108" y="3663874"/>
            <a:ext cx="1005317" cy="96651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3414527" y="3662297"/>
            <a:ext cx="1166746" cy="94924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683329" y="4701367"/>
            <a:ext cx="1415335" cy="104340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75"/>
          </a:p>
        </p:txBody>
      </p:sp>
      <p:sp>
        <p:nvSpPr>
          <p:cNvPr id="33" name="TextBox 32"/>
          <p:cNvSpPr txBox="1"/>
          <p:nvPr/>
        </p:nvSpPr>
        <p:spPr>
          <a:xfrm>
            <a:off x="2981704" y="5025064"/>
            <a:ext cx="913014" cy="242374"/>
          </a:xfrm>
          <a:prstGeom prst="rect">
            <a:avLst/>
          </a:prstGeom>
          <a:noFill/>
          <a:ln>
            <a:solidFill>
              <a:schemeClr val="bg2"/>
            </a:solidFill>
          </a:ln>
        </p:spPr>
        <p:txBody>
          <a:bodyPr wrap="square" rtlCol="0">
            <a:spAutoFit/>
          </a:bodyPr>
          <a:lstStyle/>
          <a:p>
            <a:r>
              <a:rPr lang="en-US" sz="975" b="1" dirty="0">
                <a:solidFill>
                  <a:srgbClr val="C00000"/>
                </a:solidFill>
                <a:latin typeface="Franklin Gothic Medium" panose="020B0603020102020204" pitchFamily="34" charset="0"/>
              </a:rPr>
              <a:t>MINOR</a:t>
            </a:r>
          </a:p>
        </p:txBody>
      </p:sp>
      <p:sp>
        <p:nvSpPr>
          <p:cNvPr id="57" name="Bent Arrow 56"/>
          <p:cNvSpPr/>
          <p:nvPr/>
        </p:nvSpPr>
        <p:spPr>
          <a:xfrm rot="8600496">
            <a:off x="2094137" y="2010638"/>
            <a:ext cx="682071" cy="596744"/>
          </a:xfrm>
          <a:prstGeom prst="bentArrow">
            <a:avLst>
              <a:gd name="adj1" fmla="val 20322"/>
              <a:gd name="adj2" fmla="val 25000"/>
              <a:gd name="adj3" fmla="val 25000"/>
              <a:gd name="adj4" fmla="val 4375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75">
              <a:solidFill>
                <a:schemeClr val="tx1"/>
              </a:solidFill>
            </a:endParaRPr>
          </a:p>
        </p:txBody>
      </p:sp>
      <p:sp>
        <p:nvSpPr>
          <p:cNvPr id="61" name="Bent Arrow 60"/>
          <p:cNvSpPr/>
          <p:nvPr/>
        </p:nvSpPr>
        <p:spPr>
          <a:xfrm rot="1668270" flipV="1">
            <a:off x="3806472" y="1986981"/>
            <a:ext cx="802211" cy="608341"/>
          </a:xfrm>
          <a:prstGeom prst="bentArrow">
            <a:avLst>
              <a:gd name="adj1" fmla="val 23881"/>
              <a:gd name="adj2" fmla="val 25000"/>
              <a:gd name="adj3" fmla="val 25000"/>
              <a:gd name="adj4" fmla="val 4375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75">
              <a:solidFill>
                <a:schemeClr val="tx1"/>
              </a:solidFill>
            </a:endParaRPr>
          </a:p>
        </p:txBody>
      </p:sp>
    </p:spTree>
    <p:extLst>
      <p:ext uri="{BB962C8B-B14F-4D97-AF65-F5344CB8AC3E}">
        <p14:creationId xmlns:p14="http://schemas.microsoft.com/office/powerpoint/2010/main" val="1140946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198812" y="219869"/>
            <a:ext cx="8839200" cy="779462"/>
          </a:xfrm>
        </p:spPr>
        <p:txBody>
          <a:bodyPr/>
          <a:lstStyle/>
          <a:p>
            <a:r>
              <a:rPr lang="en-US" dirty="0"/>
              <a:t>Prevention</a:t>
            </a:r>
          </a:p>
        </p:txBody>
      </p:sp>
      <p:sp>
        <p:nvSpPr>
          <p:cNvPr id="4" name="Content Placeholder 3"/>
          <p:cNvSpPr>
            <a:spLocks noGrp="1"/>
          </p:cNvSpPr>
          <p:nvPr>
            <p:ph idx="4294967295"/>
          </p:nvPr>
        </p:nvSpPr>
        <p:spPr>
          <a:xfrm>
            <a:off x="149223" y="999331"/>
            <a:ext cx="6021389" cy="5181600"/>
          </a:xfrm>
        </p:spPr>
        <p:txBody>
          <a:bodyPr>
            <a:noAutofit/>
          </a:bodyPr>
          <a:lstStyle/>
          <a:p>
            <a:pPr marL="457200" indent="-457200">
              <a:buFont typeface="+mj-lt"/>
              <a:buAutoNum type="arabicPeriod"/>
            </a:pPr>
            <a:r>
              <a:rPr lang="en-US" dirty="0">
                <a:solidFill>
                  <a:schemeClr val="tx1"/>
                </a:solidFill>
                <a:latin typeface="Open Sans" panose="020B0606030504020204"/>
              </a:rPr>
              <a:t>Engage schools</a:t>
            </a:r>
          </a:p>
          <a:p>
            <a:pPr marL="338010" lvl="1" indent="-177800"/>
            <a:r>
              <a:rPr lang="en-US" sz="1800" dirty="0">
                <a:solidFill>
                  <a:schemeClr val="tx1"/>
                </a:solidFill>
                <a:latin typeface="Open Sans" panose="020B0606030504020204"/>
              </a:rPr>
              <a:t>Educate youth about healthy relationships</a:t>
            </a:r>
          </a:p>
          <a:p>
            <a:pPr marL="338010" lvl="1" indent="-177800"/>
            <a:r>
              <a:rPr lang="en-US" sz="1800" dirty="0">
                <a:solidFill>
                  <a:schemeClr val="tx1"/>
                </a:solidFill>
                <a:latin typeface="Open Sans" panose="020B0606030504020204"/>
              </a:rPr>
              <a:t>Strengthen cultural identity through traditional dance clubs, drum groups and craft classes</a:t>
            </a:r>
          </a:p>
          <a:p>
            <a:pPr marL="342900" indent="-342900">
              <a:buFont typeface="+mj-lt"/>
              <a:buAutoNum type="arabicPeriod"/>
            </a:pPr>
            <a:r>
              <a:rPr lang="en-US" dirty="0">
                <a:solidFill>
                  <a:schemeClr val="tx1"/>
                </a:solidFill>
                <a:latin typeface="Open Sans" panose="020B0606030504020204"/>
              </a:rPr>
              <a:t>Address poverty</a:t>
            </a:r>
          </a:p>
          <a:p>
            <a:pPr marL="350837" lvl="1" indent="-171450"/>
            <a:r>
              <a:rPr lang="en-US" sz="1800" dirty="0">
                <a:solidFill>
                  <a:schemeClr val="tx1"/>
                </a:solidFill>
                <a:latin typeface="Open Sans" panose="020B0606030504020204"/>
              </a:rPr>
              <a:t>Establish programs that provide employment opportunities, especially for youth and women</a:t>
            </a:r>
          </a:p>
          <a:p>
            <a:pPr marL="350837" lvl="1" indent="-171450"/>
            <a:r>
              <a:rPr lang="en-US" sz="1800" dirty="0">
                <a:solidFill>
                  <a:schemeClr val="tx1"/>
                </a:solidFill>
                <a:latin typeface="Open Sans" panose="020B0606030504020204"/>
              </a:rPr>
              <a:t>Work toward economic equality</a:t>
            </a:r>
          </a:p>
          <a:p>
            <a:pPr marL="350837" lvl="1" indent="-171450"/>
            <a:r>
              <a:rPr lang="en-US" sz="1800" dirty="0">
                <a:solidFill>
                  <a:schemeClr val="tx1"/>
                </a:solidFill>
                <a:latin typeface="Open Sans" panose="020B0606030504020204"/>
              </a:rPr>
              <a:t>Provide access to higher education</a:t>
            </a:r>
          </a:p>
          <a:p>
            <a:pPr marL="342900" indent="-342900">
              <a:buFont typeface="+mj-lt"/>
              <a:buAutoNum type="arabicPeriod"/>
            </a:pPr>
            <a:r>
              <a:rPr lang="en-US" dirty="0">
                <a:solidFill>
                  <a:schemeClr val="tx1"/>
                </a:solidFill>
                <a:latin typeface="Open Sans" panose="020B0606030504020204"/>
              </a:rPr>
              <a:t>Prevent and reduce ACEs</a:t>
            </a:r>
          </a:p>
          <a:p>
            <a:pPr marL="338010" lvl="1" indent="-177800"/>
            <a:r>
              <a:rPr lang="en-US" sz="1800" dirty="0">
                <a:solidFill>
                  <a:schemeClr val="tx1"/>
                </a:solidFill>
                <a:latin typeface="Open Sans" panose="020B0606030504020204"/>
              </a:rPr>
              <a:t>ACEs includes abuse, neglect, and household dysfunction; reducing the number of ACEs will reduce negative health outcomes, including trafficking </a:t>
            </a:r>
          </a:p>
          <a:p>
            <a:pPr marL="0" indent="0">
              <a:lnSpc>
                <a:spcPct val="50000"/>
              </a:lnSpc>
              <a:buNone/>
            </a:pPr>
            <a:r>
              <a:rPr lang="en-US" dirty="0">
                <a:solidFill>
                  <a:schemeClr val="tx2"/>
                </a:solidFill>
                <a:latin typeface="Open Sans" panose="020B0606030504020204"/>
              </a:rPr>
              <a:t>4</a:t>
            </a:r>
            <a:r>
              <a:rPr lang="en-US" dirty="0">
                <a:solidFill>
                  <a:schemeClr val="tx1"/>
                </a:solidFill>
                <a:latin typeface="Open Sans" panose="020B0606030504020204"/>
              </a:rPr>
              <a:t>. Awareness </a:t>
            </a:r>
          </a:p>
          <a:p>
            <a:pPr>
              <a:lnSpc>
                <a:spcPct val="100000"/>
              </a:lnSpc>
            </a:pPr>
            <a:r>
              <a:rPr lang="en-US" dirty="0">
                <a:solidFill>
                  <a:schemeClr val="tx1"/>
                </a:solidFill>
                <a:latin typeface="Open Sans" panose="020B0606030504020204"/>
              </a:rPr>
              <a:t>Hold talking circles and support groups to raise awareness and provide safety and support</a:t>
            </a:r>
          </a:p>
          <a:p>
            <a:pPr marL="177800" indent="-177800"/>
            <a:endParaRPr lang="en-US" dirty="0">
              <a:latin typeface="Open Sans" panose="020B0606030504020204"/>
            </a:endParaRPr>
          </a:p>
          <a:p>
            <a:endParaRPr lang="en-US" dirty="0">
              <a:latin typeface="Open Sans" panose="020B0606030504020204"/>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3950" y="1420588"/>
            <a:ext cx="3048000" cy="4572000"/>
          </a:xfrm>
          <a:prstGeom prst="rect">
            <a:avLst/>
          </a:prstGeom>
        </p:spPr>
      </p:pic>
    </p:spTree>
    <p:extLst>
      <p:ext uri="{BB962C8B-B14F-4D97-AF65-F5344CB8AC3E}">
        <p14:creationId xmlns:p14="http://schemas.microsoft.com/office/powerpoint/2010/main" val="5816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idx="4294967295"/>
          </p:nvPr>
        </p:nvSpPr>
        <p:spPr>
          <a:xfrm>
            <a:off x="531812" y="529431"/>
            <a:ext cx="8839200" cy="779462"/>
          </a:xfrm>
        </p:spPr>
        <p:txBody>
          <a:bodyPr/>
          <a:lstStyle/>
          <a:p>
            <a:pPr algn="ctr"/>
            <a:r>
              <a:rPr lang="en-US" dirty="0"/>
              <a:t>National Human Trafficking Hotline</a:t>
            </a:r>
          </a:p>
        </p:txBody>
      </p:sp>
      <p:sp>
        <p:nvSpPr>
          <p:cNvPr id="6" name="Content Placeholder 5"/>
          <p:cNvSpPr>
            <a:spLocks noGrp="1"/>
          </p:cNvSpPr>
          <p:nvPr>
            <p:ph idx="4294967295"/>
          </p:nvPr>
        </p:nvSpPr>
        <p:spPr>
          <a:xfrm>
            <a:off x="0" y="4038600"/>
            <a:ext cx="8161338" cy="1900238"/>
          </a:xfrm>
        </p:spPr>
        <p:txBody>
          <a:bodyPr>
            <a:normAutofit/>
          </a:bodyPr>
          <a:lstStyle/>
          <a:p>
            <a:pPr marL="185759" lvl="1" indent="0">
              <a:buNone/>
            </a:pPr>
            <a:endParaRPr lang="en-US" b="1" dirty="0"/>
          </a:p>
          <a:p>
            <a:pPr lvl="1"/>
            <a:r>
              <a:rPr lang="en-US" sz="1477" dirty="0"/>
              <a:t>Comprehensive service referrals for potential victims of human trafficking</a:t>
            </a:r>
          </a:p>
          <a:p>
            <a:pPr lvl="1"/>
            <a:r>
              <a:rPr lang="en-US" sz="1477" dirty="0"/>
              <a:t>Tip reporting to trained law enforcement</a:t>
            </a:r>
          </a:p>
          <a:p>
            <a:pPr lvl="1"/>
            <a:r>
              <a:rPr lang="en-US" sz="1477" dirty="0"/>
              <a:t>Data and trends on human trafficking in the United States</a:t>
            </a:r>
          </a:p>
          <a:p>
            <a:pPr lvl="1"/>
            <a:r>
              <a:rPr lang="en-US" sz="1477" b="1" dirty="0"/>
              <a:t>Text HELP to 233733 (BEFREE) </a:t>
            </a:r>
            <a:r>
              <a:rPr lang="en-US" sz="1477" dirty="0"/>
              <a:t>to get help for potential victims of human trafficking or to connect with local services.</a:t>
            </a:r>
            <a:endParaRPr lang="en-US" dirty="0"/>
          </a:p>
        </p:txBody>
      </p:sp>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651212" y="1579065"/>
            <a:ext cx="2459679" cy="2459679"/>
          </a:xfrm>
          <a:prstGeom prst="rect">
            <a:avLst/>
          </a:prstGeom>
          <a:noFill/>
          <a:ln w="381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36914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6" name="Google Shape;1086;p150"/>
          <p:cNvSpPr txBox="1">
            <a:spLocks noGrp="1"/>
          </p:cNvSpPr>
          <p:nvPr>
            <p:ph type="sldNum" idx="12"/>
          </p:nvPr>
        </p:nvSpPr>
        <p:spPr>
          <a:xfrm>
            <a:off x="8383987" y="5616005"/>
            <a:ext cx="498023" cy="273844"/>
          </a:xfrm>
          <a:prstGeom prst="rect">
            <a:avLst/>
          </a:prstGeom>
          <a:noFill/>
          <a:ln>
            <a:noFill/>
          </a:ln>
        </p:spPr>
        <p:txBody>
          <a:bodyPr spcFirstLastPara="1" vert="horz" wrap="square" lIns="68569" tIns="34275" rIns="68569" bIns="34275" numCol="1" rtlCol="0" anchor="ctr" anchorCtr="0">
            <a:noAutofit/>
          </a:bodyPr>
          <a:lstStyle/>
          <a:p>
            <a:pPr>
              <a:buClr>
                <a:srgbClr val="000000"/>
              </a:buClr>
              <a:buSzPts val="1200"/>
            </a:pPr>
            <a:fld id="{00000000-1234-1234-1234-123412341234}" type="slidenum">
              <a:rPr lang="en-US" sz="900">
                <a:solidFill>
                  <a:srgbClr val="264A64"/>
                </a:solidFill>
                <a:latin typeface="Calibri"/>
                <a:ea typeface="Calibri"/>
                <a:cs typeface="Calibri"/>
                <a:sym typeface="Calibri"/>
              </a:rPr>
              <a:pPr>
                <a:buClr>
                  <a:srgbClr val="000000"/>
                </a:buClr>
                <a:buSzPts val="1200"/>
              </a:pPr>
              <a:t>43</a:t>
            </a:fld>
            <a:endParaRPr sz="900">
              <a:solidFill>
                <a:srgbClr val="264A64"/>
              </a:solidFill>
              <a:latin typeface="Calibri"/>
              <a:ea typeface="Calibri"/>
              <a:cs typeface="Calibri"/>
              <a:sym typeface="Calibri"/>
            </a:endParaRPr>
          </a:p>
        </p:txBody>
      </p:sp>
      <p:pic>
        <p:nvPicPr>
          <p:cNvPr id="1087" name="Google Shape;1087;p150" descr="A close up of a sign&#10;&#10;Description generated with high confidence"/>
          <p:cNvPicPr preferRelativeResize="0"/>
          <p:nvPr/>
        </p:nvPicPr>
        <p:blipFill rotWithShape="1">
          <a:blip r:embed="rId3">
            <a:alphaModFix/>
          </a:blip>
          <a:srcRect/>
          <a:stretch/>
        </p:blipFill>
        <p:spPr>
          <a:xfrm>
            <a:off x="379412" y="1326572"/>
            <a:ext cx="9144000" cy="4222907"/>
          </a:xfrm>
          <a:prstGeom prst="rect">
            <a:avLst/>
          </a:prstGeom>
          <a:noFill/>
          <a:ln>
            <a:noFill/>
          </a:ln>
        </p:spPr>
      </p:pic>
      <p:sp>
        <p:nvSpPr>
          <p:cNvPr id="1088" name="Google Shape;1088;p150"/>
          <p:cNvSpPr txBox="1"/>
          <p:nvPr/>
        </p:nvSpPr>
        <p:spPr>
          <a:xfrm>
            <a:off x="1525421" y="968153"/>
            <a:ext cx="6081963" cy="300083"/>
          </a:xfrm>
          <a:prstGeom prst="rect">
            <a:avLst/>
          </a:prstGeom>
          <a:noFill/>
          <a:ln>
            <a:noFill/>
          </a:ln>
        </p:spPr>
        <p:txBody>
          <a:bodyPr spcFirstLastPara="1" wrap="square" lIns="68569" tIns="34275" rIns="68569" bIns="34275" anchor="t" anchorCtr="0">
            <a:noAutofit/>
          </a:bodyPr>
          <a:lstStyle/>
          <a:p>
            <a:pPr algn="ctr"/>
            <a:r>
              <a:rPr lang="en-US" sz="1500">
                <a:solidFill>
                  <a:srgbClr val="000000"/>
                </a:solidFill>
                <a:latin typeface="Times New Roman"/>
                <a:ea typeface="Times New Roman"/>
                <a:cs typeface="Times New Roman"/>
                <a:sym typeface="Times New Roman"/>
              </a:rPr>
              <a:t>https://www.watraffickinghelp.org/</a:t>
            </a:r>
            <a:endParaRPr sz="13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numCol="1"/>
          <a:lstStyle/>
          <a:p>
            <a:fld id="{AC424982-4A79-4E22-BA91-A61F5CD96823}" type="slidenum">
              <a:rPr lang="en-US" smtClean="0"/>
              <a:t>44</a:t>
            </a:fld>
            <a:endParaRPr lang="en-US" dirty="0"/>
          </a:p>
        </p:txBody>
      </p:sp>
      <p:sp>
        <p:nvSpPr>
          <p:cNvPr id="3" name="Rectangle 2"/>
          <p:cNvSpPr/>
          <p:nvPr/>
        </p:nvSpPr>
        <p:spPr>
          <a:xfrm>
            <a:off x="2337001" y="5664576"/>
            <a:ext cx="5393029" cy="830997"/>
          </a:xfrm>
          <a:prstGeom prst="rect">
            <a:avLst/>
          </a:prstGeom>
        </p:spPr>
        <p:txBody>
          <a:bodyPr wrap="square" numCol="1">
            <a:spAutoFit/>
          </a:bodyPr>
          <a:lstStyle/>
          <a:p>
            <a:pPr algn="ctr"/>
            <a:r>
              <a:rPr lang="en-US" sz="2400" dirty="0"/>
              <a:t>Monday through Friday, from 9 a.m. to 5:30 p.m. CST.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8084" y="266043"/>
            <a:ext cx="7543800" cy="5029200"/>
          </a:xfrm>
          <a:prstGeom prst="rect">
            <a:avLst/>
          </a:prstGeom>
        </p:spPr>
      </p:pic>
    </p:spTree>
    <p:extLst>
      <p:ext uri="{BB962C8B-B14F-4D97-AF65-F5344CB8AC3E}">
        <p14:creationId xmlns:p14="http://schemas.microsoft.com/office/powerpoint/2010/main" val="285050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454418" y="1371600"/>
            <a:ext cx="6705600" cy="4274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68652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p:cNvSpPr>
          <p:nvPr/>
        </p:nvSpPr>
        <p:spPr>
          <a:xfrm>
            <a:off x="381000" y="914400"/>
            <a:ext cx="9156700" cy="2057400"/>
          </a:xfrm>
          <a:prstGeom prst="rect">
            <a:avLst/>
          </a:prstGeom>
          <a:solidFill>
            <a:schemeClr val="accent1"/>
          </a:solidFill>
          <a:ln w="25400">
            <a:solidFill>
              <a:schemeClr val="tx1"/>
            </a:solidFill>
            <a:round/>
            <a:headEnd/>
            <a:tailEnd/>
          </a:ln>
        </p:spPr>
        <p:txBody>
          <a:bodyPr lIns="0" tIns="0" rIns="0" bIns="0" numCol="1"/>
          <a:lstStyle>
            <a:lvl1pPr>
              <a:defRPr sz="4200">
                <a:solidFill>
                  <a:srgbClr val="000000"/>
                </a:solidFill>
                <a:latin typeface="Gill Sans" pitchFamily="-1" charset="0"/>
                <a:ea typeface="ヒラギノ角ゴ ProN W3" pitchFamily="-1" charset="-128"/>
                <a:sym typeface="Gill Sans" pitchFamily="-1" charset="0"/>
              </a:defRPr>
            </a:lvl1pPr>
            <a:lvl2pPr marL="37931725" indent="-37474525">
              <a:defRPr sz="4200">
                <a:solidFill>
                  <a:srgbClr val="000000"/>
                </a:solidFill>
                <a:latin typeface="Gill Sans" pitchFamily="-1" charset="0"/>
                <a:ea typeface="ヒラギノ角ゴ ProN W3" pitchFamily="-1" charset="-128"/>
                <a:sym typeface="Gill Sans" pitchFamily="-1" charset="0"/>
              </a:defRPr>
            </a:lvl2pPr>
            <a:lvl3pPr marL="1143000" indent="-228600">
              <a:defRPr sz="4200">
                <a:solidFill>
                  <a:srgbClr val="000000"/>
                </a:solidFill>
                <a:latin typeface="Gill Sans" pitchFamily="-1" charset="0"/>
                <a:ea typeface="ヒラギノ角ゴ ProN W3" pitchFamily="-1" charset="-128"/>
                <a:sym typeface="Gill Sans" pitchFamily="-1" charset="0"/>
              </a:defRPr>
            </a:lvl3pPr>
            <a:lvl4pPr marL="1600200" indent="-228600">
              <a:defRPr sz="4200">
                <a:solidFill>
                  <a:srgbClr val="000000"/>
                </a:solidFill>
                <a:latin typeface="Gill Sans" pitchFamily="-1" charset="0"/>
                <a:ea typeface="ヒラギノ角ゴ ProN W3" pitchFamily="-1" charset="-128"/>
                <a:sym typeface="Gill Sans" pitchFamily="-1" charset="0"/>
              </a:defRPr>
            </a:lvl4pPr>
            <a:lvl5pPr marL="2057400" indent="-228600">
              <a:defRPr sz="4200">
                <a:solidFill>
                  <a:srgbClr val="000000"/>
                </a:solidFill>
                <a:latin typeface="Gill Sans" pitchFamily="-1" charset="0"/>
                <a:ea typeface="ヒラギノ角ゴ ProN W3" pitchFamily="-1" charset="-128"/>
                <a:sym typeface="Gill Sans" pitchFamily="-1" charset="0"/>
              </a:defRPr>
            </a:lvl5pPr>
            <a:lvl6pPr marL="2514600" indent="-228600"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6pPr>
            <a:lvl7pPr marL="2971800" indent="-228600"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7pPr>
            <a:lvl8pPr marL="3429000" indent="-228600"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8pPr>
            <a:lvl9pPr marL="3886200" indent="-228600"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9pPr>
          </a:lstStyle>
          <a:p>
            <a:pPr algn="ctr" eaLnBrk="1" hangingPunct="1"/>
            <a:endParaRPr lang="en-US" dirty="0"/>
          </a:p>
        </p:txBody>
      </p:sp>
      <p:sp>
        <p:nvSpPr>
          <p:cNvPr id="72709" name="Line 4"/>
          <p:cNvSpPr>
            <a:spLocks noChangeShapeType="1"/>
          </p:cNvSpPr>
          <p:nvPr/>
        </p:nvSpPr>
        <p:spPr>
          <a:xfrm>
            <a:off x="4113212" y="1444626"/>
            <a:ext cx="0" cy="987425"/>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lIns="0" tIns="0" rIns="0" bIns="0" numCol="1"/>
          <a:lstStyle/>
          <a:p>
            <a:endParaRPr lang="en-US" dirty="0"/>
          </a:p>
        </p:txBody>
      </p:sp>
      <p:sp>
        <p:nvSpPr>
          <p:cNvPr id="72711" name="Rectangle 6"/>
          <p:cNvSpPr>
            <a:spLocks/>
          </p:cNvSpPr>
          <p:nvPr/>
        </p:nvSpPr>
        <p:spPr>
          <a:xfrm>
            <a:off x="4471303" y="1308100"/>
            <a:ext cx="33655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38100" tIns="38100" rIns="38100" bIns="38100" numCol="1"/>
          <a:lstStyle>
            <a:lvl1pPr>
              <a:defRPr sz="4200">
                <a:solidFill>
                  <a:srgbClr val="000000"/>
                </a:solidFill>
                <a:latin typeface="Gill Sans" pitchFamily="-1" charset="0"/>
                <a:ea typeface="ヒラギノ角ゴ ProN W3" pitchFamily="-1" charset="-128"/>
                <a:sym typeface="Gill Sans" pitchFamily="-1" charset="0"/>
              </a:defRPr>
            </a:lvl1pPr>
            <a:lvl2pPr marL="37931725" indent="-37474525">
              <a:defRPr sz="4200">
                <a:solidFill>
                  <a:srgbClr val="000000"/>
                </a:solidFill>
                <a:latin typeface="Gill Sans" pitchFamily="-1" charset="0"/>
                <a:ea typeface="ヒラギノ角ゴ ProN W3" pitchFamily="-1" charset="-128"/>
                <a:sym typeface="Gill Sans" pitchFamily="-1" charset="0"/>
              </a:defRPr>
            </a:lvl2pPr>
            <a:lvl3pPr marL="1143000" indent="-228600">
              <a:defRPr sz="4200">
                <a:solidFill>
                  <a:srgbClr val="000000"/>
                </a:solidFill>
                <a:latin typeface="Gill Sans" pitchFamily="-1" charset="0"/>
                <a:ea typeface="ヒラギノ角ゴ ProN W3" pitchFamily="-1" charset="-128"/>
                <a:sym typeface="Gill Sans" pitchFamily="-1" charset="0"/>
              </a:defRPr>
            </a:lvl3pPr>
            <a:lvl4pPr marL="1600200" indent="-228600">
              <a:defRPr sz="4200">
                <a:solidFill>
                  <a:srgbClr val="000000"/>
                </a:solidFill>
                <a:latin typeface="Gill Sans" pitchFamily="-1" charset="0"/>
                <a:ea typeface="ヒラギノ角ゴ ProN W3" pitchFamily="-1" charset="-128"/>
                <a:sym typeface="Gill Sans" pitchFamily="-1" charset="0"/>
              </a:defRPr>
            </a:lvl4pPr>
            <a:lvl5pPr marL="2057400" indent="-228600">
              <a:defRPr sz="4200">
                <a:solidFill>
                  <a:srgbClr val="000000"/>
                </a:solidFill>
                <a:latin typeface="Gill Sans" pitchFamily="-1" charset="0"/>
                <a:ea typeface="ヒラギノ角ゴ ProN W3" pitchFamily="-1" charset="-128"/>
                <a:sym typeface="Gill Sans" pitchFamily="-1" charset="0"/>
              </a:defRPr>
            </a:lvl5pPr>
            <a:lvl6pPr marL="2514600" indent="-228600"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6pPr>
            <a:lvl7pPr marL="2971800" indent="-228600"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7pPr>
            <a:lvl8pPr marL="3429000" indent="-228600"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8pPr>
            <a:lvl9pPr marL="3886200" indent="-228600"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9pPr>
          </a:lstStyle>
          <a:p>
            <a:pPr eaLnBrk="1" hangingPunct="1"/>
            <a:r>
              <a:rPr lang="en-US" sz="4000" b="1" dirty="0">
                <a:solidFill>
                  <a:srgbClr val="FFFFFF"/>
                </a:solidFill>
                <a:latin typeface="Lucida Grande" pitchFamily="-1" charset="0"/>
                <a:sym typeface="Lucida Grande" pitchFamily="-1" charset="0"/>
              </a:rPr>
              <a:t>CONTACT US</a:t>
            </a:r>
          </a:p>
        </p:txBody>
      </p:sp>
      <p:sp>
        <p:nvSpPr>
          <p:cNvPr id="72712" name="Rectangle 7"/>
          <p:cNvSpPr>
            <a:spLocks/>
          </p:cNvSpPr>
          <p:nvPr/>
        </p:nvSpPr>
        <p:spPr>
          <a:xfrm>
            <a:off x="912812" y="2854326"/>
            <a:ext cx="83058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38100" tIns="38100" rIns="38100" bIns="38100" numCol="1"/>
          <a:lstStyle>
            <a:lvl1pPr>
              <a:defRPr sz="4200">
                <a:solidFill>
                  <a:srgbClr val="000000"/>
                </a:solidFill>
                <a:latin typeface="Gill Sans" pitchFamily="-1" charset="0"/>
                <a:ea typeface="ヒラギノ角ゴ ProN W3" pitchFamily="-1" charset="-128"/>
                <a:sym typeface="Gill Sans" pitchFamily="-1" charset="0"/>
              </a:defRPr>
            </a:lvl1pPr>
            <a:lvl2pPr marL="37931725" indent="-37474525">
              <a:defRPr sz="4200">
                <a:solidFill>
                  <a:srgbClr val="000000"/>
                </a:solidFill>
                <a:latin typeface="Gill Sans" pitchFamily="-1" charset="0"/>
                <a:ea typeface="ヒラギノ角ゴ ProN W3" pitchFamily="-1" charset="-128"/>
                <a:sym typeface="Gill Sans" pitchFamily="-1" charset="0"/>
              </a:defRPr>
            </a:lvl2pPr>
            <a:lvl3pPr marL="1143000" indent="-228600">
              <a:defRPr sz="4200">
                <a:solidFill>
                  <a:srgbClr val="000000"/>
                </a:solidFill>
                <a:latin typeface="Gill Sans" pitchFamily="-1" charset="0"/>
                <a:ea typeface="ヒラギノ角ゴ ProN W3" pitchFamily="-1" charset="-128"/>
                <a:sym typeface="Gill Sans" pitchFamily="-1" charset="0"/>
              </a:defRPr>
            </a:lvl3pPr>
            <a:lvl4pPr marL="1600200" indent="-228600">
              <a:defRPr sz="4200">
                <a:solidFill>
                  <a:srgbClr val="000000"/>
                </a:solidFill>
                <a:latin typeface="Gill Sans" pitchFamily="-1" charset="0"/>
                <a:ea typeface="ヒラギノ角ゴ ProN W3" pitchFamily="-1" charset="-128"/>
                <a:sym typeface="Gill Sans" pitchFamily="-1" charset="0"/>
              </a:defRPr>
            </a:lvl4pPr>
            <a:lvl5pPr marL="2057400" indent="-228600">
              <a:defRPr sz="4200">
                <a:solidFill>
                  <a:srgbClr val="000000"/>
                </a:solidFill>
                <a:latin typeface="Gill Sans" pitchFamily="-1" charset="0"/>
                <a:ea typeface="ヒラギノ角ゴ ProN W3" pitchFamily="-1" charset="-128"/>
                <a:sym typeface="Gill Sans" pitchFamily="-1" charset="0"/>
              </a:defRPr>
            </a:lvl5pPr>
            <a:lvl6pPr marL="2514600" indent="-228600"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6pPr>
            <a:lvl7pPr marL="2971800" indent="-228600"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7pPr>
            <a:lvl8pPr marL="3429000" indent="-228600"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8pPr>
            <a:lvl9pPr marL="3886200" indent="-228600"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9pPr>
          </a:lstStyle>
          <a:p>
            <a:pPr algn="ctr" eaLnBrk="1" hangingPunct="1">
              <a:lnSpc>
                <a:spcPct val="150000"/>
              </a:lnSpc>
            </a:pPr>
            <a:r>
              <a:rPr lang="en-US" sz="2800" b="1" dirty="0">
                <a:solidFill>
                  <a:schemeClr val="tx1"/>
                </a:solidFill>
                <a:latin typeface="Lucida Grande" pitchFamily="-1" charset="0"/>
                <a:sym typeface="Lucida Grande" pitchFamily="-1" charset="0"/>
              </a:rPr>
              <a:t>www.innovationshtc.com</a:t>
            </a:r>
          </a:p>
          <a:p>
            <a:pPr algn="ctr" eaLnBrk="1" hangingPunct="1">
              <a:lnSpc>
                <a:spcPct val="150000"/>
              </a:lnSpc>
            </a:pPr>
            <a:r>
              <a:rPr lang="en-US" sz="2800" b="1" dirty="0">
                <a:solidFill>
                  <a:schemeClr val="tx1"/>
                </a:solidFill>
                <a:latin typeface="Lucida Grande" pitchFamily="-1" charset="0"/>
                <a:sym typeface="Lucida Grande" pitchFamily="-1" charset="0"/>
              </a:rPr>
              <a:t>info@innovationshtc.org</a:t>
            </a:r>
          </a:p>
          <a:p>
            <a:pPr algn="ctr" eaLnBrk="1" hangingPunct="1">
              <a:lnSpc>
                <a:spcPct val="150000"/>
              </a:lnSpc>
            </a:pPr>
            <a:r>
              <a:rPr lang="en-US" sz="2800" b="1" dirty="0">
                <a:solidFill>
                  <a:schemeClr val="tx1"/>
                </a:solidFill>
                <a:latin typeface="Lucida Grande" pitchFamily="-1" charset="0"/>
                <a:sym typeface="Lucida Grande" pitchFamily="-1" charset="0"/>
              </a:rPr>
              <a:t>360-705-8575</a:t>
            </a:r>
          </a:p>
        </p:txBody>
      </p:sp>
      <p:pic>
        <p:nvPicPr>
          <p:cNvPr id="7271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375599" y="5638800"/>
            <a:ext cx="321151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813" y="914401"/>
            <a:ext cx="2031377" cy="2031377"/>
          </a:xfrm>
          <a:prstGeom prst="rect">
            <a:avLst/>
          </a:prstGeom>
          <a:ln>
            <a:noFill/>
          </a:ln>
          <a:effectLst>
            <a:softEdge rad="112500"/>
          </a:effectLst>
        </p:spPr>
      </p:pic>
    </p:spTree>
    <p:extLst>
      <p:ext uri="{BB962C8B-B14F-4D97-AF65-F5344CB8AC3E}">
        <p14:creationId xmlns:p14="http://schemas.microsoft.com/office/powerpoint/2010/main" val="3673483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6704012" y="2590800"/>
            <a:ext cx="2743200" cy="228600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Franklin Gothic Book" panose="020B0503020102020204" pitchFamily="34" charset="0"/>
            </a:endParaRPr>
          </a:p>
        </p:txBody>
      </p:sp>
      <p:sp>
        <p:nvSpPr>
          <p:cNvPr id="30" name="Rounded Rectangle 29"/>
          <p:cNvSpPr/>
          <p:nvPr/>
        </p:nvSpPr>
        <p:spPr>
          <a:xfrm>
            <a:off x="3717631" y="2590800"/>
            <a:ext cx="2743200" cy="228600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Franklin Gothic Book" panose="020B0503020102020204" pitchFamily="34" charset="0"/>
            </a:endParaRPr>
          </a:p>
        </p:txBody>
      </p:sp>
      <p:sp>
        <p:nvSpPr>
          <p:cNvPr id="4" name="Rounded Rectangle 3"/>
          <p:cNvSpPr/>
          <p:nvPr/>
        </p:nvSpPr>
        <p:spPr>
          <a:xfrm>
            <a:off x="760412" y="2590800"/>
            <a:ext cx="2743200" cy="228600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Franklin Gothic Book" panose="020B0503020102020204" pitchFamily="34" charset="0"/>
            </a:endParaRPr>
          </a:p>
        </p:txBody>
      </p:sp>
      <p:sp>
        <p:nvSpPr>
          <p:cNvPr id="6" name="TextBox 5"/>
          <p:cNvSpPr txBox="1"/>
          <p:nvPr/>
        </p:nvSpPr>
        <p:spPr>
          <a:xfrm>
            <a:off x="760412" y="3464106"/>
            <a:ext cx="2743200" cy="548013"/>
          </a:xfrm>
          <a:prstGeom prst="rect">
            <a:avLst/>
          </a:prstGeom>
          <a:noFill/>
        </p:spPr>
        <p:txBody>
          <a:bodyPr wrap="square" rtlCol="0">
            <a:spAutoFit/>
          </a:bodyPr>
          <a:lstStyle/>
          <a:p>
            <a:pPr algn="ctr">
              <a:lnSpc>
                <a:spcPts val="3400"/>
              </a:lnSpc>
            </a:pPr>
            <a:r>
              <a:rPr lang="en-US" sz="3000" b="1" dirty="0">
                <a:solidFill>
                  <a:schemeClr val="tx2">
                    <a:lumMod val="20000"/>
                    <a:lumOff val="80000"/>
                  </a:schemeClr>
                </a:solidFill>
                <a:latin typeface="Franklin Gothic Book" panose="020B0503020102020204" pitchFamily="34" charset="0"/>
                <a:cs typeface="Arial" pitchFamily="34" charset="0"/>
              </a:rPr>
              <a:t>ACTION</a:t>
            </a:r>
          </a:p>
        </p:txBody>
      </p:sp>
      <p:sp>
        <p:nvSpPr>
          <p:cNvPr id="10" name="TextBox 9"/>
          <p:cNvSpPr txBox="1"/>
          <p:nvPr/>
        </p:nvSpPr>
        <p:spPr>
          <a:xfrm>
            <a:off x="6704012" y="3498273"/>
            <a:ext cx="2743200" cy="537754"/>
          </a:xfrm>
          <a:prstGeom prst="rect">
            <a:avLst/>
          </a:prstGeom>
          <a:noFill/>
        </p:spPr>
        <p:txBody>
          <a:bodyPr wrap="square" rtlCol="0">
            <a:spAutoFit/>
          </a:bodyPr>
          <a:lstStyle>
            <a:defPPr>
              <a:defRPr lang="en-US"/>
            </a:defPPr>
            <a:lvl1pPr>
              <a:lnSpc>
                <a:spcPts val="3400"/>
              </a:lnSpc>
              <a:defRPr sz="3000" b="1">
                <a:solidFill>
                  <a:schemeClr val="tx2">
                    <a:lumMod val="20000"/>
                    <a:lumOff val="80000"/>
                  </a:schemeClr>
                </a:solidFill>
                <a:latin typeface="Arial" pitchFamily="34" charset="0"/>
                <a:cs typeface="Arial" pitchFamily="34" charset="0"/>
              </a:defRPr>
            </a:lvl1pPr>
          </a:lstStyle>
          <a:p>
            <a:r>
              <a:rPr lang="en-US" dirty="0">
                <a:latin typeface="Franklin Gothic Book" panose="020B0503020102020204" pitchFamily="34" charset="0"/>
              </a:rPr>
              <a:t>PURPOSE</a:t>
            </a:r>
          </a:p>
        </p:txBody>
      </p:sp>
      <p:grpSp>
        <p:nvGrpSpPr>
          <p:cNvPr id="11" name="Group 10"/>
          <p:cNvGrpSpPr/>
          <p:nvPr/>
        </p:nvGrpSpPr>
        <p:grpSpPr>
          <a:xfrm>
            <a:off x="5988960" y="3311874"/>
            <a:ext cx="1128191" cy="914400"/>
            <a:chOff x="5597226" y="2971800"/>
            <a:chExt cx="1154943" cy="914400"/>
          </a:xfrm>
        </p:grpSpPr>
        <p:sp>
          <p:nvSpPr>
            <p:cNvPr id="12" name="Right Arrow 11"/>
            <p:cNvSpPr/>
            <p:nvPr/>
          </p:nvSpPr>
          <p:spPr bwMode="auto">
            <a:xfrm>
              <a:off x="5597226" y="2971800"/>
              <a:ext cx="1154943" cy="914400"/>
            </a:xfrm>
            <a:prstGeom prst="rightArrow">
              <a:avLst>
                <a:gd name="adj1" fmla="val 70574"/>
                <a:gd name="adj2" fmla="val 41935"/>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lang="en-US" sz="1800" b="1" dirty="0">
                <a:solidFill>
                  <a:schemeClr val="bg2"/>
                </a:solidFill>
                <a:latin typeface="Franklin Gothic Book" panose="020B0503020102020204" pitchFamily="34" charset="0"/>
              </a:endParaRPr>
            </a:p>
          </p:txBody>
        </p:sp>
        <p:sp>
          <p:nvSpPr>
            <p:cNvPr id="13" name="TextBox 12"/>
            <p:cNvSpPr txBox="1"/>
            <p:nvPr/>
          </p:nvSpPr>
          <p:spPr>
            <a:xfrm>
              <a:off x="5812084" y="3231219"/>
              <a:ext cx="740464" cy="400110"/>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marL="0" marR="0" indent="0" algn="l" defTabSz="914400" latinLnBrk="0">
                <a:lnSpc>
                  <a:spcPct val="100000"/>
                </a:lnSpc>
                <a:buClrTx/>
                <a:buSzTx/>
                <a:buFontTx/>
                <a:buNone/>
                <a:tabLst/>
                <a:defRPr kumimoji="0" sz="1800" b="0" i="0" u="none" strike="noStrike" cap="none" normalizeH="0" baseline="0">
                  <a:solidFill>
                    <a:schemeClr val="bg2"/>
                  </a:solidFill>
                  <a:effectLst/>
                  <a:latin typeface="Garamond" pitchFamily="-109" charset="0"/>
                </a:defRPr>
              </a:lvl1pPr>
            </a:lstStyle>
            <a:p>
              <a:r>
                <a:rPr lang="en-US" b="1" dirty="0">
                  <a:solidFill>
                    <a:schemeClr val="tx2"/>
                  </a:solidFill>
                  <a:latin typeface="Franklin Gothic Book" panose="020B0503020102020204" pitchFamily="34" charset="0"/>
                  <a:cs typeface="Arial" panose="020B0604020202020204" pitchFamily="34" charset="0"/>
                </a:rPr>
                <a:t>FOR</a:t>
              </a:r>
            </a:p>
          </p:txBody>
        </p:sp>
      </p:grpSp>
      <p:sp>
        <p:nvSpPr>
          <p:cNvPr id="19" name="TextBox 18"/>
          <p:cNvSpPr txBox="1"/>
          <p:nvPr/>
        </p:nvSpPr>
        <p:spPr>
          <a:xfrm>
            <a:off x="3713494" y="3500197"/>
            <a:ext cx="2706316" cy="537754"/>
          </a:xfrm>
          <a:prstGeom prst="rect">
            <a:avLst/>
          </a:prstGeom>
          <a:noFill/>
        </p:spPr>
        <p:txBody>
          <a:bodyPr wrap="square" rtlCol="0">
            <a:spAutoFit/>
          </a:bodyPr>
          <a:lstStyle>
            <a:defPPr>
              <a:defRPr lang="en-US"/>
            </a:defPPr>
            <a:lvl1pPr>
              <a:lnSpc>
                <a:spcPts val="3400"/>
              </a:lnSpc>
              <a:defRPr sz="3000" b="1">
                <a:solidFill>
                  <a:schemeClr val="tx2">
                    <a:lumMod val="20000"/>
                    <a:lumOff val="80000"/>
                  </a:schemeClr>
                </a:solidFill>
                <a:latin typeface="Arial" pitchFamily="34" charset="0"/>
                <a:cs typeface="Arial" pitchFamily="34" charset="0"/>
              </a:defRPr>
            </a:lvl1pPr>
          </a:lstStyle>
          <a:p>
            <a:r>
              <a:rPr lang="en-US" dirty="0">
                <a:latin typeface="Franklin Gothic Book" panose="020B0503020102020204" pitchFamily="34" charset="0"/>
              </a:rPr>
              <a:t>MEANS</a:t>
            </a:r>
          </a:p>
        </p:txBody>
      </p:sp>
      <p:grpSp>
        <p:nvGrpSpPr>
          <p:cNvPr id="15" name="Group 14"/>
          <p:cNvGrpSpPr/>
          <p:nvPr/>
        </p:nvGrpSpPr>
        <p:grpSpPr>
          <a:xfrm>
            <a:off x="3206748" y="3289789"/>
            <a:ext cx="941733" cy="914400"/>
            <a:chOff x="2718256" y="2971800"/>
            <a:chExt cx="860689" cy="914400"/>
          </a:xfrm>
        </p:grpSpPr>
        <p:sp>
          <p:nvSpPr>
            <p:cNvPr id="16" name="Right Arrow 15"/>
            <p:cNvSpPr/>
            <p:nvPr/>
          </p:nvSpPr>
          <p:spPr bwMode="auto">
            <a:xfrm>
              <a:off x="2718256" y="2971800"/>
              <a:ext cx="860689" cy="914400"/>
            </a:xfrm>
            <a:prstGeom prst="rightArrow">
              <a:avLst>
                <a:gd name="adj1" fmla="val 70574"/>
                <a:gd name="adj2" fmla="val 35484"/>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solidFill>
                  <a:schemeClr val="bg2"/>
                </a:solidFill>
                <a:effectLst/>
                <a:latin typeface="Franklin Gothic Book" panose="020B0503020102020204" pitchFamily="34" charset="0"/>
              </a:endParaRPr>
            </a:p>
          </p:txBody>
        </p:sp>
        <p:sp>
          <p:nvSpPr>
            <p:cNvPr id="17" name="TextBox 16"/>
            <p:cNvSpPr txBox="1"/>
            <p:nvPr/>
          </p:nvSpPr>
          <p:spPr>
            <a:xfrm>
              <a:off x="2759888" y="3231219"/>
              <a:ext cx="635286" cy="400110"/>
            </a:xfrm>
            <a:prstGeom prst="rect">
              <a:avLst/>
            </a:prstGeom>
            <a:noFill/>
          </p:spPr>
          <p:txBody>
            <a:bodyPr wrap="square" rtlCol="0">
              <a:spAutoFit/>
            </a:bodyPr>
            <a:lstStyle/>
            <a:p>
              <a:r>
                <a:rPr lang="en-US" sz="2000" b="1" dirty="0">
                  <a:solidFill>
                    <a:schemeClr val="tx1">
                      <a:lumMod val="75000"/>
                      <a:lumOff val="25000"/>
                    </a:schemeClr>
                  </a:solidFill>
                  <a:latin typeface="Franklin Gothic Book" panose="020B0503020102020204" pitchFamily="34" charset="0"/>
                  <a:cs typeface="Arial" pitchFamily="34" charset="0"/>
                </a:rPr>
                <a:t>BY</a:t>
              </a:r>
              <a:endParaRPr lang="en-US" b="1" dirty="0">
                <a:solidFill>
                  <a:schemeClr val="tx1">
                    <a:lumMod val="75000"/>
                    <a:lumOff val="25000"/>
                  </a:schemeClr>
                </a:solidFill>
                <a:latin typeface="Franklin Gothic Book" panose="020B0503020102020204" pitchFamily="34" charset="0"/>
                <a:cs typeface="Arial" pitchFamily="34" charset="0"/>
              </a:endParaRPr>
            </a:p>
          </p:txBody>
        </p:sp>
      </p:grpSp>
      <p:sp>
        <p:nvSpPr>
          <p:cNvPr id="2" name="Title 1"/>
          <p:cNvSpPr>
            <a:spLocks noGrp="1"/>
          </p:cNvSpPr>
          <p:nvPr>
            <p:ph type="title" idx="4294967295"/>
          </p:nvPr>
        </p:nvSpPr>
        <p:spPr>
          <a:xfrm>
            <a:off x="0" y="704850"/>
            <a:ext cx="8912225" cy="1143000"/>
          </a:xfrm>
        </p:spPr>
        <p:txBody>
          <a:bodyPr>
            <a:normAutofit fontScale="90000"/>
          </a:bodyPr>
          <a:lstStyle/>
          <a:p>
            <a:pPr algn="ctr"/>
            <a:r>
              <a:rPr lang="en-US" dirty="0"/>
              <a:t>Trafficking Victims Protection Act of 2000 (TVPA)</a:t>
            </a:r>
          </a:p>
        </p:txBody>
      </p:sp>
      <p:sp>
        <p:nvSpPr>
          <p:cNvPr id="37" name="Content Placeholder 12"/>
          <p:cNvSpPr txBox="1">
            <a:spLocks/>
          </p:cNvSpPr>
          <p:nvPr/>
        </p:nvSpPr>
        <p:spPr>
          <a:xfrm>
            <a:off x="1389252" y="6058348"/>
            <a:ext cx="7354799" cy="508258"/>
          </a:xfrm>
          <a:prstGeom prst="rect">
            <a:avLst/>
          </a:prstGeom>
        </p:spPr>
        <p:txBody>
          <a:bodyPr vert="horz" lIns="0" tIns="45720" rIns="0" bIns="45720" rtlCol="0" anchor="b">
            <a:normAutofit/>
          </a:bodyPr>
          <a:lstStyle>
            <a:lvl1pPr marL="223838" indent="-223838" algn="l" defTabSz="914400" rtl="0" eaLnBrk="1" latinLnBrk="0" hangingPunct="1">
              <a:lnSpc>
                <a:spcPct val="9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Franklin Gothic Book" panose="020B0503020102020204" pitchFamily="34" charset="0"/>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Franklin Gothic Book" panose="020B0503020102020204" pitchFamily="34" charset="0"/>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Franklin Gothic Book" panose="020B0503020102020204" pitchFamily="34" charset="0"/>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Franklin Gothic Book" panose="020B0503020102020204" pitchFamily="34" charset="0"/>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Franklin Gothic Book" panose="020B0503020102020204" pitchFamily="34"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28600" indent="-228600" algn="r" fontAlgn="auto">
              <a:spcBef>
                <a:spcPts val="0"/>
              </a:spcBef>
              <a:buNone/>
            </a:pPr>
            <a:r>
              <a:rPr lang="en-US" sz="1000" dirty="0">
                <a:solidFill>
                  <a:prstClr val="black"/>
                </a:solidFill>
                <a:cs typeface="Arial" charset="0"/>
              </a:rPr>
              <a:t>Victims of Trafficking and Violence Protection Act of 2000 (TVPA), Pub. L. No.106-386, 8 U.S.C. §1101, §7101, 114 STAT 1464 (2000)</a:t>
            </a:r>
            <a:endParaRPr lang="en-US" sz="1000" dirty="0"/>
          </a:p>
        </p:txBody>
      </p:sp>
      <p:sp>
        <p:nvSpPr>
          <p:cNvPr id="3" name="TextBox 2"/>
          <p:cNvSpPr txBox="1"/>
          <p:nvPr/>
        </p:nvSpPr>
        <p:spPr>
          <a:xfrm>
            <a:off x="4217986" y="6550059"/>
            <a:ext cx="1343026" cy="307941"/>
          </a:xfrm>
          <a:prstGeom prst="rect">
            <a:avLst/>
          </a:prstGeom>
          <a:solidFill>
            <a:schemeClr val="bg1"/>
          </a:solidFill>
        </p:spPr>
        <p:txBody>
          <a:bodyPr wrap="square" rtlCol="0">
            <a:spAutoFit/>
          </a:bodyPr>
          <a:lstStyle/>
          <a:p>
            <a:endParaRPr lang="en-US" dirty="0"/>
          </a:p>
        </p:txBody>
      </p:sp>
    </p:spTree>
    <p:custDataLst>
      <p:tags r:id="rId1"/>
    </p:custDataLst>
    <p:extLst>
      <p:ext uri="{BB962C8B-B14F-4D97-AF65-F5344CB8AC3E}">
        <p14:creationId xmlns:p14="http://schemas.microsoft.com/office/powerpoint/2010/main" val="20121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04850"/>
            <a:ext cx="8912225" cy="1143000"/>
          </a:xfrm>
        </p:spPr>
        <p:txBody>
          <a:bodyPr/>
          <a:lstStyle/>
          <a:p>
            <a:r>
              <a:rPr lang="en-US" dirty="0"/>
              <a:t>Action</a:t>
            </a:r>
          </a:p>
        </p:txBody>
      </p:sp>
      <p:sp>
        <p:nvSpPr>
          <p:cNvPr id="13" name="Content Placeholder 12"/>
          <p:cNvSpPr>
            <a:spLocks noGrp="1"/>
          </p:cNvSpPr>
          <p:nvPr>
            <p:ph sz="half" idx="4294967295"/>
          </p:nvPr>
        </p:nvSpPr>
        <p:spPr>
          <a:xfrm>
            <a:off x="0" y="1920875"/>
            <a:ext cx="4373563" cy="4433888"/>
          </a:xfrm>
        </p:spPr>
        <p:txBody>
          <a:bodyPr>
            <a:normAutofit/>
          </a:bodyPr>
          <a:lstStyle/>
          <a:p>
            <a:r>
              <a:rPr lang="en-US" dirty="0"/>
              <a:t>Recruiting</a:t>
            </a:r>
          </a:p>
          <a:p>
            <a:r>
              <a:rPr lang="en-US" dirty="0"/>
              <a:t>Harboring  (or housing)</a:t>
            </a:r>
          </a:p>
          <a:p>
            <a:r>
              <a:rPr lang="en-US" dirty="0"/>
              <a:t>Transporting</a:t>
            </a:r>
          </a:p>
          <a:p>
            <a:r>
              <a:rPr lang="en-US" dirty="0"/>
              <a:t>Providing</a:t>
            </a:r>
          </a:p>
          <a:p>
            <a:r>
              <a:rPr lang="en-US" dirty="0"/>
              <a:t>Obtaining</a:t>
            </a:r>
          </a:p>
          <a:p>
            <a:endParaRPr lang="en-US" dirty="0"/>
          </a:p>
          <a:p>
            <a:pPr marL="0" indent="0">
              <a:buNone/>
            </a:pPr>
            <a:r>
              <a:rPr lang="en-US" sz="2400" dirty="0">
                <a:solidFill>
                  <a:srgbClr val="336A90"/>
                </a:solidFill>
              </a:rPr>
              <a:t>In the case of sex trafficking</a:t>
            </a:r>
          </a:p>
          <a:p>
            <a:r>
              <a:rPr lang="en-US" dirty="0"/>
              <a:t>Patronizing</a:t>
            </a:r>
          </a:p>
          <a:p>
            <a:r>
              <a:rPr lang="en-US" dirty="0"/>
              <a:t>Soliciting</a:t>
            </a:r>
          </a:p>
          <a:p>
            <a:r>
              <a:rPr lang="en-US" dirty="0"/>
              <a:t>Advertising</a:t>
            </a:r>
          </a:p>
        </p:txBody>
      </p:sp>
      <p:sp>
        <p:nvSpPr>
          <p:cNvPr id="12" name="TextBox 11"/>
          <p:cNvSpPr txBox="1"/>
          <p:nvPr/>
        </p:nvSpPr>
        <p:spPr>
          <a:xfrm>
            <a:off x="6094412" y="5080667"/>
            <a:ext cx="1867471" cy="307777"/>
          </a:xfrm>
          <a:prstGeom prst="rect">
            <a:avLst/>
          </a:prstGeom>
          <a:noFill/>
        </p:spPr>
        <p:txBody>
          <a:bodyPr wrap="square" rtlCol="0">
            <a:spAutoFit/>
          </a:bodyPr>
          <a:lstStyle/>
          <a:p>
            <a:r>
              <a:rPr lang="en-US" sz="1400" dirty="0">
                <a:solidFill>
                  <a:schemeClr val="bg1"/>
                </a:solidFill>
                <a:latin typeface="Franklin Gothic Book" panose="020B0503020102020204" pitchFamily="34" charset="0"/>
                <a:cs typeface="Arial" panose="020B0604020202020204" pitchFamily="34" charset="0"/>
              </a:rPr>
              <a:t>* Sex trafficking only</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8314" t="-474" r="25117" b="474"/>
          <a:stretch/>
        </p:blipFill>
        <p:spPr>
          <a:xfrm>
            <a:off x="5180013" y="1905000"/>
            <a:ext cx="4114800" cy="4114800"/>
          </a:xfrm>
          <a:prstGeom prst="rect">
            <a:avLst/>
          </a:prstGeom>
          <a:ln>
            <a:solidFill>
              <a:schemeClr val="tx1"/>
            </a:solidFill>
          </a:ln>
        </p:spPr>
      </p:pic>
    </p:spTree>
    <p:extLst>
      <p:ext uri="{BB962C8B-B14F-4D97-AF65-F5344CB8AC3E}">
        <p14:creationId xmlns:p14="http://schemas.microsoft.com/office/powerpoint/2010/main" val="227408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04850"/>
            <a:ext cx="8912225" cy="1143000"/>
          </a:xfrm>
        </p:spPr>
        <p:txBody>
          <a:bodyPr/>
          <a:lstStyle/>
          <a:p>
            <a:r>
              <a:rPr lang="en-US" dirty="0"/>
              <a:t>Means</a:t>
            </a:r>
          </a:p>
        </p:txBody>
      </p:sp>
      <p:pic>
        <p:nvPicPr>
          <p:cNvPr id="9" name="Picture 8"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012" y="2905693"/>
            <a:ext cx="1257409" cy="965609"/>
          </a:xfrm>
          <a:prstGeom prst="rect">
            <a:avLst/>
          </a:prstGeom>
        </p:spPr>
      </p:pic>
      <p:sp>
        <p:nvSpPr>
          <p:cNvPr id="10" name="TextBox 9"/>
          <p:cNvSpPr txBox="1"/>
          <p:nvPr/>
        </p:nvSpPr>
        <p:spPr>
          <a:xfrm>
            <a:off x="1742195" y="2961412"/>
            <a:ext cx="7714738" cy="917367"/>
          </a:xfrm>
          <a:prstGeom prst="rect">
            <a:avLst/>
          </a:prstGeom>
          <a:noFill/>
        </p:spPr>
        <p:txBody>
          <a:bodyPr wrap="square" rtlCol="0">
            <a:spAutoFit/>
          </a:bodyPr>
          <a:lstStyle/>
          <a:p>
            <a:pPr algn="l"/>
            <a:r>
              <a:rPr lang="en-US" sz="1787" b="1" dirty="0">
                <a:latin typeface="Arial" panose="020B0604020202020204" pitchFamily="34" charset="0"/>
                <a:cs typeface="Arial" panose="020B0604020202020204" pitchFamily="34" charset="0"/>
              </a:rPr>
              <a:t>Fraud—</a:t>
            </a:r>
            <a:r>
              <a:rPr lang="en-US" sz="1787" dirty="0">
                <a:latin typeface="Arial" panose="020B0604020202020204" pitchFamily="34" charset="0"/>
                <a:cs typeface="Arial" panose="020B0604020202020204" pitchFamily="34" charset="0"/>
              </a:rPr>
              <a:t>False promises about work and living conditions, </a:t>
            </a:r>
          </a:p>
          <a:p>
            <a:pPr algn="l"/>
            <a:r>
              <a:rPr lang="en-US" sz="1787" dirty="0">
                <a:latin typeface="Arial" panose="020B0604020202020204" pitchFamily="34" charset="0"/>
                <a:cs typeface="Arial" panose="020B0604020202020204" pitchFamily="34" charset="0"/>
              </a:rPr>
              <a:t>false pretenses for interpersonal relationships, use of fraudulent travel documents, fraudulent employment offers, withholding wages</a:t>
            </a:r>
          </a:p>
        </p:txBody>
      </p:sp>
      <p:pic>
        <p:nvPicPr>
          <p:cNvPr id="11" name="Picture 10"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476" y="1773361"/>
            <a:ext cx="914479" cy="940850"/>
          </a:xfrm>
          <a:prstGeom prst="rect">
            <a:avLst/>
          </a:prstGeom>
        </p:spPr>
      </p:pic>
      <p:pic>
        <p:nvPicPr>
          <p:cNvPr id="12" name="Picture 1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374" y="4147891"/>
            <a:ext cx="990686" cy="866572"/>
          </a:xfrm>
          <a:prstGeom prst="rect">
            <a:avLst/>
          </a:prstGeom>
        </p:spPr>
      </p:pic>
      <p:sp>
        <p:nvSpPr>
          <p:cNvPr id="13" name="TextBox 12"/>
          <p:cNvSpPr txBox="1"/>
          <p:nvPr/>
        </p:nvSpPr>
        <p:spPr>
          <a:xfrm>
            <a:off x="1742195" y="1998472"/>
            <a:ext cx="6604722" cy="642355"/>
          </a:xfrm>
          <a:prstGeom prst="rect">
            <a:avLst/>
          </a:prstGeom>
          <a:noFill/>
        </p:spPr>
        <p:txBody>
          <a:bodyPr wrap="square" rtlCol="0">
            <a:spAutoFit/>
          </a:bodyPr>
          <a:lstStyle/>
          <a:p>
            <a:pPr algn="l"/>
            <a:r>
              <a:rPr lang="en-US" sz="1787" b="1" dirty="0">
                <a:latin typeface="Arial" panose="020B0604020202020204" pitchFamily="34" charset="0"/>
                <a:cs typeface="Arial" panose="020B0604020202020204" pitchFamily="34" charset="0"/>
              </a:rPr>
              <a:t>Force—</a:t>
            </a:r>
            <a:r>
              <a:rPr lang="en-US" sz="1787" dirty="0">
                <a:latin typeface="Arial" panose="020B0604020202020204" pitchFamily="34" charset="0"/>
                <a:cs typeface="Arial" panose="020B0604020202020204" pitchFamily="34" charset="0"/>
              </a:rPr>
              <a:t>Physical assault, sexual assault, physical confinement, or isolation </a:t>
            </a:r>
          </a:p>
        </p:txBody>
      </p:sp>
      <p:sp>
        <p:nvSpPr>
          <p:cNvPr id="14" name="TextBox 13"/>
          <p:cNvSpPr txBox="1"/>
          <p:nvPr/>
        </p:nvSpPr>
        <p:spPr>
          <a:xfrm>
            <a:off x="1732060" y="4133254"/>
            <a:ext cx="7152186" cy="1192378"/>
          </a:xfrm>
          <a:prstGeom prst="rect">
            <a:avLst/>
          </a:prstGeom>
          <a:noFill/>
        </p:spPr>
        <p:txBody>
          <a:bodyPr wrap="square" rtlCol="0">
            <a:spAutoFit/>
          </a:bodyPr>
          <a:lstStyle/>
          <a:p>
            <a:pPr algn="l"/>
            <a:r>
              <a:rPr lang="en-US" sz="1787" b="1" dirty="0">
                <a:latin typeface="Arial" panose="020B0604020202020204" pitchFamily="34" charset="0"/>
                <a:cs typeface="Arial" panose="020B0604020202020204" pitchFamily="34" charset="0"/>
              </a:rPr>
              <a:t>Coercion—</a:t>
            </a:r>
            <a:r>
              <a:rPr lang="en-US" sz="1787" dirty="0">
                <a:latin typeface="Arial" panose="020B0604020202020204" pitchFamily="34" charset="0"/>
                <a:cs typeface="Arial" panose="020B0604020202020204" pitchFamily="34" charset="0"/>
              </a:rPr>
              <a:t>Threats of serious harm or psychological manipulation such as holding someone at gunpoint, threating the life and safety of a person or their family and friends, withholding legal documents, debt bondage</a:t>
            </a:r>
          </a:p>
        </p:txBody>
      </p:sp>
    </p:spTree>
    <p:extLst>
      <p:ext uri="{BB962C8B-B14F-4D97-AF65-F5344CB8AC3E}">
        <p14:creationId xmlns:p14="http://schemas.microsoft.com/office/powerpoint/2010/main" val="139331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04850"/>
            <a:ext cx="8912225" cy="1143000"/>
          </a:xfrm>
        </p:spPr>
        <p:txBody>
          <a:bodyPr/>
          <a:lstStyle/>
          <a:p>
            <a:pPr algn="ctr"/>
            <a:r>
              <a:rPr lang="en-US" dirty="0"/>
              <a:t>Sex Trafficking of Minors</a:t>
            </a:r>
          </a:p>
        </p:txBody>
      </p:sp>
      <p:sp>
        <p:nvSpPr>
          <p:cNvPr id="5" name="Content Placeholder 4"/>
          <p:cNvSpPr>
            <a:spLocks noGrp="1"/>
          </p:cNvSpPr>
          <p:nvPr>
            <p:ph idx="4294967295"/>
          </p:nvPr>
        </p:nvSpPr>
        <p:spPr>
          <a:xfrm>
            <a:off x="0" y="1935163"/>
            <a:ext cx="8912225" cy="4389437"/>
          </a:xfrm>
        </p:spPr>
        <p:txBody>
          <a:bodyPr/>
          <a:lstStyle/>
          <a:p>
            <a:pPr marL="0" indent="0" algn="ctr">
              <a:buNone/>
            </a:pPr>
            <a:r>
              <a:rPr lang="en-US" dirty="0">
                <a:solidFill>
                  <a:schemeClr val="tx1"/>
                </a:solidFill>
                <a:latin typeface="Franklin Gothic Book" panose="020B0503020102020204" pitchFamily="34" charset="0"/>
              </a:rPr>
              <a:t>Minors induced into commercial sex are trafficking victims regardless of whether force, fraud, or coercion have been used. </a:t>
            </a:r>
          </a:p>
          <a:p>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4" t="11174" r="-94" b="22284"/>
          <a:stretch/>
        </p:blipFill>
        <p:spPr>
          <a:xfrm>
            <a:off x="3046412" y="3016657"/>
            <a:ext cx="3410712" cy="3410712"/>
          </a:xfrm>
          <a:prstGeom prst="rect">
            <a:avLst/>
          </a:prstGeom>
          <a:ln>
            <a:solidFill>
              <a:schemeClr val="tx1"/>
            </a:solidFill>
          </a:ln>
        </p:spPr>
      </p:pic>
    </p:spTree>
    <p:extLst>
      <p:ext uri="{BB962C8B-B14F-4D97-AF65-F5344CB8AC3E}">
        <p14:creationId xmlns:p14="http://schemas.microsoft.com/office/powerpoint/2010/main" val="72327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39738"/>
            <a:ext cx="8839200" cy="779462"/>
          </a:xfrm>
        </p:spPr>
        <p:txBody>
          <a:bodyPr/>
          <a:lstStyle/>
          <a:p>
            <a:pPr algn="ctr"/>
            <a:r>
              <a:rPr lang="en-US" dirty="0"/>
              <a:t>Purpose</a:t>
            </a:r>
          </a:p>
        </p:txBody>
      </p:sp>
      <p:sp>
        <p:nvSpPr>
          <p:cNvPr id="7" name="TextBox 6"/>
          <p:cNvSpPr txBox="1"/>
          <p:nvPr/>
        </p:nvSpPr>
        <p:spPr>
          <a:xfrm>
            <a:off x="1804779" y="5917313"/>
            <a:ext cx="1404552" cy="338554"/>
          </a:xfrm>
          <a:prstGeom prst="rect">
            <a:avLst/>
          </a:prstGeom>
          <a:noFill/>
        </p:spPr>
        <p:txBody>
          <a:bodyPr wrap="none" rtlCol="0">
            <a:spAutoFit/>
          </a:bodyPr>
          <a:lstStyle/>
          <a:p>
            <a:r>
              <a:rPr lang="en-US" sz="1600" dirty="0"/>
              <a:t>Forced Labor</a:t>
            </a:r>
          </a:p>
        </p:txBody>
      </p:sp>
      <p:sp>
        <p:nvSpPr>
          <p:cNvPr id="8" name="TextBox 7"/>
          <p:cNvSpPr txBox="1"/>
          <p:nvPr/>
        </p:nvSpPr>
        <p:spPr>
          <a:xfrm>
            <a:off x="5699169" y="5917313"/>
            <a:ext cx="3076484" cy="338554"/>
          </a:xfrm>
          <a:prstGeom prst="rect">
            <a:avLst/>
          </a:prstGeom>
          <a:noFill/>
        </p:spPr>
        <p:txBody>
          <a:bodyPr wrap="none" rtlCol="0">
            <a:spAutoFit/>
          </a:bodyPr>
          <a:lstStyle/>
          <a:p>
            <a:r>
              <a:rPr lang="en-US" sz="1600" dirty="0"/>
              <a:t>Commercial Sexual Exploitation</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5812" y="1680135"/>
            <a:ext cx="2743199" cy="4114800"/>
          </a:xfrm>
          <a:prstGeom prst="rect">
            <a:avLst/>
          </a:prstGeom>
          <a:ln>
            <a:solidFill>
              <a:schemeClr val="tx1"/>
            </a:solidFill>
          </a:ln>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7612" y="1680135"/>
            <a:ext cx="2578886" cy="4114800"/>
          </a:xfrm>
          <a:prstGeom prst="rect">
            <a:avLst/>
          </a:prstGeom>
        </p:spPr>
      </p:pic>
    </p:spTree>
    <p:custDataLst>
      <p:tags r:id="rId1"/>
    </p:custDataLst>
    <p:extLst>
      <p:ext uri="{BB962C8B-B14F-4D97-AF65-F5344CB8AC3E}">
        <p14:creationId xmlns:p14="http://schemas.microsoft.com/office/powerpoint/2010/main" val="241186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3_RESPOND - SLIDES" val="VUisdYMj"/>
  <p:tag name="ARTICULATE_DESIGN_ID_1_RESPOND - SLIDES" val="RAjDzxMb"/>
  <p:tag name="ARTICULATE_DESIGN_ID_2_ASK - SLIDES" val="TptkhINq"/>
  <p:tag name="ARTICULATE_DESIGN_ID_1_ASK - SLIDES" val="zn0x04Tr"/>
  <p:tag name="ARTICULATE_DESIGN_ID_RESPOND - SLIDES" val="Tu0uF65x"/>
  <p:tag name="ARTICULATE_DESIGN_ID_WELCOME AND OVERVIEW - SLIDES" val="VEDGm8YG"/>
  <p:tag name="ARTICULATE_DESIGN_ID_STOP - SLIDES" val="ZKg7tFNq"/>
  <p:tag name="ARTICULATE_DESIGN_ID_OBSERVE - SLIDES" val="ql4OKeYj"/>
  <p:tag name="ARTICULATE_DESIGN_ID_ASK - SLIDES" val="luObfFQY"/>
  <p:tag name="ARTICULATE_DESIGN_ID_MODULE 6 SHARE - SLIDES" val="PwtoLt0m"/>
  <p:tag name="ARTICULATE_DESIGN_ID_BUILDING A COMMUNITY - SLIDES" val="wdHcTG2g"/>
  <p:tag name="ARTICULATE_DESIGN_ID_RESOURCES - SLIDES" val="5woFSC7R"/>
  <p:tag name="ARTICULATE_DESIGN_ID_1_STOP - SLIDES" val="K2XZa641"/>
  <p:tag name="ARTICULATE_DESIGN_ID_1_WELCOME AND OVERVIEW - SLIDES" val="NGC7oFdu"/>
  <p:tag name="ARTICULATE_DESIGN_ID_2_WELCOME AND OVERVIEW - SLIDES" val="NuqoJZg9"/>
  <p:tag name="ARTICULATE_DESIGN_ID_S - STOP" val="B8FRrdSy"/>
  <p:tag name="ARTICULATE_DESIGN_ID_1_S - STOP" val="yFuq1Zpj"/>
  <p:tag name="ARTICULATE_DESIGN_ID_O - OBSERVE" val="GIRhY6JU"/>
  <p:tag name="ARTICULATE_DESIGN_ID_1_O - OBSERVE" val="lus9YdeE"/>
  <p:tag name="ARTICULATE_DESIGN_ID_A - ASK" val="5DV4mT8O"/>
  <p:tag name="ARTICULATE_DESIGN_ID_1_A - ASK" val="EIFNn8YN"/>
  <p:tag name="ARTICULATE_DESIGN_ID_R - RESPOND" val="kYcSTokU"/>
  <p:tag name="ARTICULATE_DESIGN_ID_1_R - RESPOND" val="kn9400s5"/>
  <p:tag name="ARTICULATE_DESIGN_ID_CONCLUSION" val="PYeDexMY"/>
  <p:tag name="ARTICULATE_SLIDE_COUNT" val="83"/>
  <p:tag name="ARTICULATE_PROJECT_OPEN" val="0"/>
  <p:tag name="MMPROD_NEXTUNIQUEID" val="10010"/>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713&quot;/&gt;&lt;/object&gt;&lt;object type=&quot;3&quot; unique_id=&quot;10007&quot;&gt;&lt;property id=&quot;20148&quot; value=&quot;5&quot;/&gt;&lt;property id=&quot;20300&quot; value=&quot;Slide 3 - &amp;quot;Pretraining Evaluation&amp;quot;&quot;/&gt;&lt;property id=&quot;20307&quot; value=&quot;729&quot;/&gt;&lt;/object&gt;&lt;object type=&quot;3&quot; unique_id=&quot;10009&quot;&gt;&lt;property id=&quot;20148&quot; value=&quot;5&quot;/&gt;&lt;property id=&quot;20300&quot; value=&quot;Slide 4 - &amp;quot;Pretraining Evaluation&amp;quot;&quot;/&gt;&lt;property id=&quot;20307&quot; value=&quot;732&quot;/&gt;&lt;/object&gt;&lt;object type=&quot;3&quot; unique_id=&quot;10011&quot;&gt;&lt;property id=&quot;20148&quot; value=&quot;5&quot;/&gt;&lt;property id=&quot;20300&quot; value=&quot;Slide 6 - &amp;quot;SOAR Framework&amp;quot;&quot;/&gt;&lt;property id=&quot;20307&quot; value=&quot;413&quot;/&gt;&lt;/object&gt;&lt;object type=&quot;3&quot; unique_id=&quot;10012&quot;&gt;&lt;property id=&quot;20148&quot; value=&quot;5&quot;/&gt;&lt;property id=&quot;20300&quot; value=&quot;Slide 7 - &amp;quot;Approach to Trafficking&amp;quot;&quot;/&gt;&lt;property id=&quot;20307&quot; value=&quot;601&quot;/&gt;&lt;/object&gt;&lt;object type=&quot;3&quot; unique_id=&quot;10014&quot;&gt;&lt;property id=&quot;20148&quot; value=&quot;5&quot;/&gt;&lt;property id=&quot;20300&quot; value=&quot;Slide 8 - &amp;quot;Public Health Approach to Violence Prevention&amp;quot;&quot;/&gt;&lt;property id=&quot;20307&quot; value=&quot;682&quot;/&gt;&lt;/object&gt;&lt;object type=&quot;3&quot; unique_id=&quot;10015&quot;&gt;&lt;property id=&quot;20148&quot; value=&quot;5&quot;/&gt;&lt;property id=&quot;20300&quot; value=&quot;Slide 9 - &amp;quot;SOAR for Tribal Communities Learning Objectives&amp;quot;&quot;/&gt;&lt;property id=&quot;20307&quot; value=&quot;270&quot;/&gt;&lt;/object&gt;&lt;object type=&quot;3&quot; unique_id=&quot;10022&quot;&gt;&lt;property id=&quot;20148&quot; value=&quot;5&quot;/&gt;&lt;property id=&quot;20300&quot; value=&quot;Slide 10 - &amp;quot;Terminology&amp;quot;&quot;/&gt;&lt;property id=&quot;20307&quot; value=&quot;708&quot;/&gt;&lt;/object&gt;&lt;object type=&quot;3&quot; unique_id=&quot;10026&quot;&gt;&lt;property id=&quot;20148&quot; value=&quot;5&quot;/&gt;&lt;property id=&quot;20300&quot; value=&quot;Slide 50 - &amp;quot;What Do We Mean by “Trauma”?&amp;quot;&quot;/&gt;&lt;property id=&quot;20307&quot; value=&quot;683&quot;/&gt;&lt;/object&gt;&lt;object type=&quot;3&quot; unique_id=&quot;10027&quot;&gt;&lt;property id=&quot;20148&quot; value=&quot;5&quot;/&gt;&lt;property id=&quot;20300&quot; value=&quot;Slide 52 - &amp;quot;Trauma-Informed Approach&amp;quot;&quot;/&gt;&lt;property id=&quot;20307&quot; value=&quot;684&quot;/&gt;&lt;/object&gt;&lt;object type=&quot;3&quot; unique_id=&quot;10033&quot;&gt;&lt;property id=&quot;20148&quot; value=&quot;5&quot;/&gt;&lt;property id=&quot;20300&quot; value=&quot;Slide 14 - &amp;quot;General Definition&amp;quot;&quot;/&gt;&lt;property id=&quot;20307&quot; value=&quot;553&quot;/&gt;&lt;/object&gt;&lt;object type=&quot;3&quot; unique_id=&quot;10034&quot;&gt;&lt;property id=&quot;20148&quot; value=&quot;5&quot;/&gt;&lt;property id=&quot;20300&quot; value=&quot;Slide 15 - &amp;quot;Trafficking Victims Protection Act of 2000 (TVPA)&amp;quot;&quot;/&gt;&lt;property id=&quot;20307&quot; value=&quot;680&quot;/&gt;&lt;/object&gt;&lt;object type=&quot;3&quot; unique_id=&quot;10035&quot;&gt;&lt;property id=&quot;20148&quot; value=&quot;5&quot;/&gt;&lt;property id=&quot;20300&quot; value=&quot;Slide 19 - &amp;quot;Purpose&amp;quot;&quot;/&gt;&lt;property id=&quot;20307&quot; value=&quot;694&quot;/&gt;&lt;/object&gt;&lt;object type=&quot;3&quot; unique_id=&quot;10040&quot;&gt;&lt;property id=&quot;20148&quot; value=&quot;5&quot;/&gt;&lt;property id=&quot;20300&quot; value=&quot;Slide 25 - &amp;quot;Adverse Childhood Experiences (ACEs)&amp;quot;&quot;/&gt;&lt;property id=&quot;20307&quot; value=&quot;687&quot;/&gt;&lt;/object&gt;&lt;object type=&quot;3&quot; unique_id=&quot;11198&quot;&gt;&lt;property id=&quot;20148&quot; value=&quot;5&quot;/&gt;&lt;property id=&quot;20300&quot; value=&quot;Slide 5 - &amp;quot;Introduction to the SOAR Framework&amp;quot;&quot;/&gt;&lt;property id=&quot;20307&quot; value=&quot;760&quot;/&gt;&lt;/object&gt;&lt;object type=&quot;3&quot; unique_id=&quot;12630&quot;&gt;&lt;property id=&quot;20148&quot; value=&quot;5&quot;/&gt;&lt;property id=&quot;20300&quot; value=&quot;Slide 11 - &amp;quot;Disclaimer&amp;quot;&quot;/&gt;&lt;property id=&quot;20307&quot; value=&quot;762&quot;/&gt;&lt;/object&gt;&lt;object type=&quot;3&quot; unique_id=&quot;13528&quot;&gt;&lt;property id=&quot;20148&quot; value=&quot;5&quot;/&gt;&lt;property id=&quot;20300&quot; value=&quot;Slide 18 - &amp;quot;Sex Trafficking of Minors&amp;quot;&quot;/&gt;&lt;property id=&quot;20307&quot; value=&quot;767&quot;/&gt;&lt;/object&gt;&lt;object type=&quot;3&quot; unique_id=&quot;15533&quot;&gt;&lt;property id=&quot;20148&quot; value=&quot;5&quot;/&gt;&lt;property id=&quot;20300&quot; value=&quot;Slide 12 - &amp;quot;STOP&amp;quot;&quot;/&gt;&lt;property id=&quot;20307&quot; value=&quot;769&quot;/&gt;&lt;/object&gt;&lt;object type=&quot;3&quot; unique_id=&quot;15534&quot;&gt;&lt;property id=&quot;20148&quot; value=&quot;5&quot;/&gt;&lt;property id=&quot;20300&quot; value=&quot;Slide 16 - &amp;quot;Action&amp;quot;&quot;/&gt;&lt;property id=&quot;20307&quot; value=&quot;770&quot;/&gt;&lt;/object&gt;&lt;object type=&quot;3&quot; unique_id=&quot;15535&quot;&gt;&lt;property id=&quot;20148&quot; value=&quot;5&quot;/&gt;&lt;property id=&quot;20300&quot; value=&quot;Slide 17 - &amp;quot;Means&amp;quot;&quot;/&gt;&lt;property id=&quot;20307&quot; value=&quot;771&quot;/&gt;&lt;/object&gt;&lt;object type=&quot;3&quot; unique_id=&quot;15537&quot;&gt;&lt;property id=&quot;20148&quot; value=&quot;5&quot;/&gt;&lt;property id=&quot;20300&quot; value=&quot;Slide 20 - &amp;quot;Labor Trafficking&amp;quot;&quot;/&gt;&lt;property id=&quot;20307&quot; value=&quot;774&quot;/&gt;&lt;/object&gt;&lt;object type=&quot;3&quot; unique_id=&quot;15538&quot;&gt;&lt;property id=&quot;20148&quot; value=&quot;5&quot;/&gt;&lt;property id=&quot;20300&quot; value=&quot;Slide 21 - &amp;quot;Sex Trafficking&amp;quot;&quot;/&gt;&lt;property id=&quot;20307&quot; value=&quot;773&quot;/&gt;&lt;/object&gt;&lt;object type=&quot;3&quot; unique_id=&quot;15540&quot;&gt;&lt;property id=&quot;20148&quot; value=&quot;5&quot;/&gt;&lt;property id=&quot;20300&quot; value=&quot;Slide 24 - &amp;quot;Risk Factors for Native Populations&amp;quot;&quot;/&gt;&lt;property id=&quot;20307&quot; value=&quot;776&quot;/&gt;&lt;/object&gt;&lt;object type=&quot;3&quot; unique_id=&quot;15541&quot;&gt;&lt;property id=&quot;20148&quot; value=&quot;5&quot;/&gt;&lt;property id=&quot;20300&quot; value=&quot;Slide 29 - &amp;quot;To understand how to move forward, we must first talk about what has happened.&amp;quot;&quot;/&gt;&lt;property id=&quot;20307&quot; value=&quot;780&quot;/&gt;&lt;/object&gt;&lt;object type=&quot;3&quot; unique_id=&quot;15542&quot;&gt;&lt;property id=&quot;20148&quot; value=&quot;5&quot;/&gt;&lt;property id=&quot;20300&quot; value=&quot;Slide 30 - &amp;quot;Traditional View of Women and Children&amp;quot;&quot;/&gt;&lt;property id=&quot;20307&quot; value=&quot;778&quot;/&gt;&lt;/object&gt;&lt;object type=&quot;3&quot; unique_id=&quot;15543&quot;&gt;&lt;property id=&quot;20148&quot; value=&quot;5&quot;/&gt;&lt;property id=&quot;20300&quot; value=&quot;Slide 31 - &amp;quot;Historical Trauma&amp;quot;&quot;/&gt;&lt;property id=&quot;20307&quot; value=&quot;779&quot;/&gt;&lt;/object&gt;&lt;object type=&quot;3&quot; unique_id=&quot;18452&quot;&gt;&lt;property id=&quot;20148&quot; value=&quot;5&quot;/&gt;&lt;property id=&quot;20300&quot; value=&quot;Slide 13 - &amp;quot;Stop&amp;quot;&quot;/&gt;&lt;property id=&quot;20307&quot; value=&quot;799&quot;/&gt;&lt;/object&gt;&lt;object type=&quot;3&quot; unique_id=&quot;18453&quot;&gt;&lt;property id=&quot;20148&quot; value=&quot;5&quot;/&gt;&lt;property id=&quot;20300&quot; value=&quot;Slide 40 - &amp;quot;Where you might encounter individuals who are being trafficked&amp;quot;&quot;/&gt;&lt;property id=&quot;20307&quot; value=&quot;781&quot;/&gt;&lt;/object&gt;&lt;object type=&quot;3&quot; unique_id=&quot;18463&quot;&gt;&lt;property id=&quot;20148&quot; value=&quot;5&quot;/&gt;&lt;property id=&quot;20300&quot; value=&quot;Slide 56 - &amp;quot;Honoring Culture and Tradition&amp;quot;&quot;/&gt;&lt;property id=&quot;20307&quot; value=&quot;791&quot;/&gt;&lt;/object&gt;&lt;object type=&quot;3&quot; unique_id=&quot;18465&quot;&gt;&lt;property id=&quot;20148&quot; value=&quot;5&quot;/&gt;&lt;property id=&quot;20300&quot; value=&quot;Slide 60 - &amp;quot;Involving Elders/Leaders&amp;quot;&quot;/&gt;&lt;property id=&quot;20307&quot; value=&quot;793&quot;/&gt;&lt;/object&gt;&lt;object type=&quot;3&quot; unique_id=&quot;18466&quot;&gt;&lt;property id=&quot;20148&quot; value=&quot;5&quot;/&gt;&lt;property id=&quot;20300&quot; value=&quot;Slide 59 - &amp;quot;Engaging Survivor Leaders&amp;quot;&quot;/&gt;&lt;property id=&quot;20307&quot; value=&quot;794&quot;/&gt;&lt;/object&gt;&lt;object type=&quot;3&quot; unique_id=&quot;18467&quot;&gt;&lt;property id=&quot;20148&quot; value=&quot;5&quot;/&gt;&lt;property id=&quot;20300&quot; value=&quot;Slide 62 - &amp;quot;Prevention&amp;quot;&quot;/&gt;&lt;property id=&quot;20307&quot; value=&quot;795&quot;/&gt;&lt;/object&gt;&lt;object type=&quot;3&quot; unique_id=&quot;19358&quot;&gt;&lt;property id=&quot;20148&quot; value=&quot;5&quot;/&gt;&lt;property id=&quot;20300&quot; value=&quot;Slide 68 - &amp;quot;Training Conclusion&amp;quot;&quot;/&gt;&lt;property id=&quot;20307&quot; value=&quot;801&quot;/&gt;&lt;/object&gt;&lt;object type=&quot;3&quot; unique_id=&quot;19800&quot;&gt;&lt;property id=&quot;20148&quot; value=&quot;5&quot;/&gt;&lt;property id=&quot;20300&quot; value=&quot;Slide 28 - &amp;quot;Observe&amp;quot;&quot;/&gt;&lt;property id=&quot;20307&quot; value=&quot;802&quot;/&gt;&lt;/object&gt;&lt;object type=&quot;3&quot; unique_id=&quot;21867&quot;&gt;&lt;property id=&quot;20148&quot; value=&quot;5&quot;/&gt;&lt;property id=&quot;20300&quot; value=&quot;Slide 27 - &amp;quot;OBSERVE&amp;quot;&quot;/&gt;&lt;property id=&quot;20307&quot; value=&quot;809&quot;/&gt;&lt;/object&gt;&lt;object type=&quot;3&quot; unique_id=&quot;23804&quot;&gt;&lt;property id=&quot;20148&quot; value=&quot;5&quot;/&gt;&lt;property id=&quot;20300&quot; value=&quot;Slide 39 - &amp;quot;Ask&amp;quot;&quot;/&gt;&lt;property id=&quot;20307&quot; value=&quot;812&quot;/&gt;&lt;/object&gt;&lt;object type=&quot;3&quot; unique_id=&quot;23805&quot;&gt;&lt;property id=&quot;20148&quot; value=&quot;5&quot;/&gt;&lt;property id=&quot;20300&quot; value=&quot;Slide 49 - &amp;quot;Respond&amp;quot;&quot;/&gt;&lt;property id=&quot;20307&quot; value=&quot;817&quot;/&gt;&lt;/object&gt;&lt;object type=&quot;3&quot; unique_id=&quot;23806&quot;&gt;&lt;property id=&quot;20148&quot; value=&quot;5&quot;/&gt;&lt;property id=&quot;20300&quot; value=&quot;Slide 51 - &amp;quot;Understanding the Impact of Trauma&amp;quot;&quot;/&gt;&lt;property id=&quot;20307&quot; value=&quot;813&quot;/&gt;&lt;/object&gt;&lt;object type=&quot;3&quot; unique_id=&quot;23807&quot;&gt;&lt;property id=&quot;20148&quot; value=&quot;5&quot;/&gt;&lt;property id=&quot;20300&quot; value=&quot;Slide 53 - &amp;quot;Trauma-Informed Services&amp;quot;&quot;/&gt;&lt;property id=&quot;20307&quot; value=&quot;814&quot;/&gt;&lt;/object&gt;&lt;object type=&quot;3&quot; unique_id=&quot;23808&quot;&gt;&lt;property id=&quot;20148&quot; value=&quot;5&quot;/&gt;&lt;property id=&quot;20300&quot; value=&quot;Slide 55 - &amp;quot;Spiritual Healing&amp;quot;&quot;/&gt;&lt;property id=&quot;20307&quot; value=&quot;815&quot;/&gt;&lt;/object&gt;&lt;object type=&quot;3&quot; unique_id=&quot;24925&quot;&gt;&lt;property id=&quot;20148&quot; value=&quot;5&quot;/&gt;&lt;property id=&quot;20300&quot; value=&quot;Slide 23 - &amp;quot;Impact&amp;quot;&quot;/&gt;&lt;property id=&quot;20307&quot; value=&quot;821&quot;/&gt;&lt;/object&gt;&lt;object type=&quot;3&quot; unique_id=&quot;24926&quot;&gt;&lt;property id=&quot;20148&quot; value=&quot;5&quot;/&gt;&lt;property id=&quot;20300&quot; value=&quot;Slide 38 - &amp;quot;ASK&amp;quot;&quot;/&gt;&lt;property id=&quot;20307&quot; value=&quot;818&quot;/&gt;&lt;/object&gt;&lt;object type=&quot;3&quot; unique_id=&quot;24930&quot;&gt;&lt;property id=&quot;20148&quot; value=&quot;5&quot;/&gt;&lt;property id=&quot;20300&quot; value=&quot;Slide 48 - &amp;quot;RESPOND&amp;quot;&quot;/&gt;&lt;property id=&quot;20307&quot; value=&quot;819&quot;/&gt;&lt;/object&gt;&lt;object type=&quot;3&quot; unique_id=&quot;25413&quot;&gt;&lt;property id=&quot;20148&quot; value=&quot;5&quot;/&gt;&lt;property id=&quot;20300&quot; value=&quot;Slide 57 - &amp;quot;Building a Response to Trafficking in Native  Communities&amp;quot;&quot;/&gt;&lt;property id=&quot;20307&quot; value=&quot;827&quot;/&gt;&lt;/object&gt;&lt;object type=&quot;3&quot; unique_id=&quot;25415&quot;&gt;&lt;property id=&quot;20148&quot; value=&quot;5&quot;/&gt;&lt;property id=&quot;20300&quot; value=&quot;Slide 69 - &amp;quot;For More Information&amp;quot;&quot;/&gt;&lt;property id=&quot;20307&quot; value=&quot;829&quot;/&gt;&lt;/object&gt;&lt;object type=&quot;3&quot; unique_id=&quot;25867&quot;&gt;&lt;property id=&quot;20148&quot; value=&quot;5&quot;/&gt;&lt;property id=&quot;20300&quot; value=&quot;Slide 66 - &amp;quot;Summary&amp;quot;&quot;/&gt;&lt;property id=&quot;20307&quot; value=&quot;830&quot;/&gt;&lt;/object&gt;&lt;object type=&quot;3&quot; unique_id=&quot;25869&quot;&gt;&lt;property id=&quot;20148&quot; value=&quot;5&quot;/&gt;&lt;property id=&quot;20300&quot; value=&quot;Slide 2 - &amp;quot;Curriculum Development Team&amp;quot;&quot;/&gt;&lt;property id=&quot;20307&quot; value=&quot;831&quot;/&gt;&lt;/object&gt;&lt;object type=&quot;3&quot; unique_id=&quot;25870&quot;&gt;&lt;property id=&quot;20148&quot; value=&quot;5&quot;/&gt;&lt;property id=&quot;20300&quot; value=&quot;Slide 22 - &amp;quot;Native Communities Legal Systems and Human Trafficking&amp;quot;&quot;/&gt;&lt;property id=&quot;20307&quot; value=&quot;832&quot;/&gt;&lt;/object&gt;&lt;object type=&quot;3&quot; unique_id=&quot;25871&quot;&gt;&lt;property id=&quot;20148&quot; value=&quot;5&quot;/&gt;&lt;property id=&quot;20300&quot; value=&quot;Slide 26 - &amp;quot;Knowledge Check&amp;quot;&quot;/&gt;&lt;property id=&quot;20307&quot; value=&quot;866&quot;/&gt;&lt;/object&gt;&lt;object type=&quot;3&quot; unique_id=&quot;25872&quot;&gt;&lt;property id=&quot;20148&quot; value=&quot;5&quot;/&gt;&lt;property id=&quot;20300&quot; value=&quot;Slide 32 - &amp;quot; Signs of Trauma&amp;quot;&quot;/&gt;&lt;property id=&quot;20307&quot; value=&quot;840&quot;/&gt;&lt;/object&gt;&lt;object type=&quot;3&quot; unique_id=&quot;25873&quot;&gt;&lt;property id=&quot;20148&quot; value=&quot;5&quot;/&gt;&lt;property id=&quot;20300&quot; value=&quot;Slide 33 - &amp;quot;Barriers That Prevent Identification&amp;quot;&quot;/&gt;&lt;property id=&quot;20307&quot; value=&quot;841&quot;/&gt;&lt;/object&gt;&lt;object type=&quot;3&quot; unique_id=&quot;25874&quot;&gt;&lt;property id=&quot;20148&quot; value=&quot;5&quot;/&gt;&lt;property id=&quot;20300&quot; value=&quot;Slide 34 - &amp;quot;Reasons Why Individuals May Not Self-Identify&amp;quot;&quot;/&gt;&lt;property id=&quot;20307&quot; value=&quot;842&quot;/&gt;&lt;/object&gt;&lt;object type=&quot;3&quot; unique_id=&quot;25875&quot;&gt;&lt;property id=&quot;20148&quot; value=&quot;5&quot;/&gt;&lt;property id=&quot;20300&quot; value=&quot;Slide 35 - &amp;quot;Relationships Between Trafficker and Trafficked Individual&amp;quot;&quot;/&gt;&lt;property id=&quot;20307&quot; value=&quot;843&quot;/&gt;&lt;/object&gt;&lt;object type=&quot;3&quot; unique_id=&quot;25876&quot;&gt;&lt;property id=&quot;20148&quot; value=&quot;5&quot;/&gt;&lt;property id=&quot;20300&quot; value=&quot;Slide 36 - &amp;quot;Reasons Why Professionals May Not Identify&amp;quot;&quot;/&gt;&lt;property id=&quot;20307&quot; value=&quot;844&quot;/&gt;&lt;/object&gt;&lt;object type=&quot;3&quot; unique_id=&quot;25877&quot;&gt;&lt;property id=&quot;20148&quot; value=&quot;5&quot;/&gt;&lt;property id=&quot;20300&quot; value=&quot;Slide 37 - &amp;quot;Knowledge Check&amp;quot;&quot;/&gt;&lt;property id=&quot;20307&quot; value=&quot;869&quot;/&gt;&lt;/object&gt;&lt;object type=&quot;3&quot; unique_id=&quot;25878&quot;&gt;&lt;property id=&quot;20148&quot; value=&quot;5&quot;/&gt;&lt;property id=&quot;20300&quot; value=&quot;Slide 41 - &amp;quot;Your Role in Screening  Patients and Clients&amp;quot;&quot;/&gt;&lt;property id=&quot;20307&quot; value=&quot;836&quot;/&gt;&lt;/object&gt;&lt;object type=&quot;3&quot; unique_id=&quot;25879&quot;&gt;&lt;property id=&quot;20148&quot; value=&quot;5&quot;/&gt;&lt;property id=&quot;20300&quot; value=&quot;Slide 42 - &amp;quot;Trauma-Informed Screening&amp;quot;&quot;/&gt;&lt;property id=&quot;20307&quot; value=&quot;837&quot;/&gt;&lt;/object&gt;&lt;object type=&quot;3&quot; unique_id=&quot;25880&quot;&gt;&lt;property id=&quot;20148&quot; value=&quot;5&quot;/&gt;&lt;property id=&quot;20300&quot; value=&quot;Slide 43 - &amp;quot;Survivor-Centered Screening Techniques&amp;quot;&quot;/&gt;&lt;property id=&quot;20307&quot; value=&quot;838&quot;/&gt;&lt;/object&gt;&lt;object type=&quot;3&quot; unique_id=&quot;25881&quot;&gt;&lt;property id=&quot;20148&quot; value=&quot;5&quot;/&gt;&lt;property id=&quot;20300&quot; value=&quot;Slide 44 - &amp;quot;Creating a Safe Environment&amp;quot;&quot;/&gt;&lt;property id=&quot;20307&quot; value=&quot;839&quot;/&gt;&lt;/object&gt;&lt;object type=&quot;3&quot; unique_id=&quot;25882&quot;&gt;&lt;property id=&quot;20148&quot; value=&quot;5&quot;/&gt;&lt;property id=&quot;20300&quot; value=&quot;Slide 45 - &amp;quot;Mandated Reporting&amp;quot;&quot;/&gt;&lt;property id=&quot;20307&quot; value=&quot;835&quot;/&gt;&lt;/object&gt;&lt;object type=&quot;3&quot; unique_id=&quot;25883&quot;&gt;&lt;property id=&quot;20148&quot; value=&quot;5&quot;/&gt;&lt;property id=&quot;20300&quot; value=&quot;Slide 46 - &amp;quot;HHS Screening Tools&amp;quot;&quot;/&gt;&lt;property id=&quot;20307&quot; value=&quot;857&quot;/&gt;&lt;/object&gt;&lt;object type=&quot;3&quot; unique_id=&quot;25884&quot;&gt;&lt;property id=&quot;20148&quot; value=&quot;5&quot;/&gt;&lt;property id=&quot;20300&quot; value=&quot;Slide 47 - &amp;quot;Knowledge Check&amp;quot;&quot;/&gt;&lt;property id=&quot;20307&quot; value=&quot;867&quot;/&gt;&lt;/object&gt;&lt;object type=&quot;3&quot; unique_id=&quot;25885&quot;&gt;&lt;property id=&quot;20148&quot; value=&quot;5&quot;/&gt;&lt;property id=&quot;20300&quot; value=&quot;Slide 54 - &amp;quot;Trauma Informed Care &amp;quot;&quot;/&gt;&lt;property id=&quot;20307&quot; value=&quot;851&quot;/&gt;&lt;/object&gt;&lt;object type=&quot;3&quot; unique_id=&quot;25886&quot;&gt;&lt;property id=&quot;20148&quot; value=&quot;5&quot;/&gt;&lt;property id=&quot;20300&quot; value=&quot;Slide 58 - &amp;quot;Collaborating Across the Public Health Sectors&amp;quot;&quot;/&gt;&lt;property id=&quot;20307&quot; value=&quot;852&quot;/&gt;&lt;/object&gt;&lt;object type=&quot;3&quot; unique_id=&quot;25887&quot;&gt;&lt;property id=&quot;20148&quot; value=&quot;5&quot;/&gt;&lt;property id=&quot;20300&quot; value=&quot;Slide 61 - &amp;quot;Protocol Components&amp;quot;&quot;/&gt;&lt;property id=&quot;20307&quot; value=&quot;864&quot;/&gt;&lt;/object&gt;&lt;object type=&quot;3&quot; unique_id=&quot;25888&quot;&gt;&lt;property id=&quot;20148&quot; value=&quot;5&quot;/&gt;&lt;property id=&quot;20300&quot; value=&quot;Slide 63&quot;/&gt;&lt;property id=&quot;20307&quot; value=&quot;854&quot;/&gt;&lt;/object&gt;&lt;object type=&quot;3&quot; unique_id=&quot;25889&quot;&gt;&lt;property id=&quot;20148&quot; value=&quot;5&quot;/&gt;&lt;property id=&quot;20300&quot; value=&quot;Slide 64 - &amp;quot;National Human Trafficking Hotline&amp;quot;&quot;/&gt;&lt;property id=&quot;20307&quot; value=&quot;855&quot;/&gt;&lt;/object&gt;&lt;object type=&quot;3&quot; unique_id=&quot;25890&quot;&gt;&lt;property id=&quot;20148&quot; value=&quot;5&quot;/&gt;&lt;property id=&quot;20300&quot; value=&quot;Slide 65 - &amp;quot;Knowledge Check&amp;quot;&quot;/&gt;&lt;property id=&quot;20307&quot; value=&quot;868&quot;/&gt;&lt;/object&gt;&lt;object type=&quot;3&quot; unique_id=&quot;25891&quot;&gt;&lt;property id=&quot;20148&quot; value=&quot;5&quot;/&gt;&lt;property id=&quot;20300&quot; value=&quot;Slide 67 - &amp;quot;SOAR Framework&amp;quot;&quot;/&gt;&lt;property id=&quot;20307&quot; value=&quot;856&quot;/&gt;&lt;/object&gt;&lt;object type=&quot;3&quot; unique_id=&quot;25892&quot;&gt;&lt;property id=&quot;20148&quot; value=&quot;5&quot;/&gt;&lt;property id=&quot;20300&quot; value=&quot;Slide 70 - &amp;quot;Facilitated Focus Group&amp;quot;&quot;/&gt;&lt;property id=&quot;20307&quot; value=&quot;853&quot;/&gt;&lt;/object&gt;&lt;/object&gt;&lt;object type=&quot;8&quot; unique_id=&quot;10238&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Welcome and Overview - Slides">
  <a:themeElements>
    <a:clrScheme name="Custom 2">
      <a:dk1>
        <a:sysClr val="windowText" lastClr="000000"/>
      </a:dk1>
      <a:lt1>
        <a:sysClr val="window" lastClr="FFFFFF"/>
      </a:lt1>
      <a:dk2>
        <a:srgbClr val="335B74"/>
      </a:dk2>
      <a:lt2>
        <a:srgbClr val="DFE3E5"/>
      </a:lt2>
      <a:accent1>
        <a:srgbClr val="0D5672"/>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3.xml><?xml version="1.0" encoding="utf-8"?>
<a:theme xmlns:a="http://schemas.openxmlformats.org/drawingml/2006/main" name="Office Theme">
  <a:themeElements>
    <a:clrScheme name="">
      <a:dk1>
        <a:srgbClr val="000000"/>
      </a:dk1>
      <a:lt1>
        <a:srgbClr val="FFFFFF"/>
      </a:lt1>
      <a:dk2>
        <a:srgbClr val="B69404"/>
      </a:dk2>
      <a:lt2>
        <a:srgbClr val="C0C0C0"/>
      </a:lt2>
      <a:accent1>
        <a:srgbClr val="0000FF"/>
      </a:accent1>
      <a:accent2>
        <a:srgbClr val="E2E1C0"/>
      </a:accent2>
      <a:accent3>
        <a:srgbClr val="FFFFFF"/>
      </a:accent3>
      <a:accent4>
        <a:srgbClr val="000000"/>
      </a:accent4>
      <a:accent5>
        <a:srgbClr val="AAAAFF"/>
      </a:accent5>
      <a:accent6>
        <a:srgbClr val="CDCCAE"/>
      </a:accent6>
      <a:hlink>
        <a:srgbClr val="3D97AF"/>
      </a:hlink>
      <a:folHlink>
        <a:srgbClr val="B72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B69404"/>
      </a:dk2>
      <a:lt2>
        <a:srgbClr val="C0C0C0"/>
      </a:lt2>
      <a:accent1>
        <a:srgbClr val="0000FF"/>
      </a:accent1>
      <a:accent2>
        <a:srgbClr val="E2E1C0"/>
      </a:accent2>
      <a:accent3>
        <a:srgbClr val="FFFFFF"/>
      </a:accent3>
      <a:accent4>
        <a:srgbClr val="000000"/>
      </a:accent4>
      <a:accent5>
        <a:srgbClr val="AAAAFF"/>
      </a:accent5>
      <a:accent6>
        <a:srgbClr val="CDCCAE"/>
      </a:accent6>
      <a:hlink>
        <a:srgbClr val="3D97AF"/>
      </a:hlink>
      <a:folHlink>
        <a:srgbClr val="B72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86785FD11DFFC4EA1B711963489046D" ma:contentTypeVersion="2" ma:contentTypeDescription="Create a new document." ma:contentTypeScope="" ma:versionID="da921edba5aa2c7f5d99d73481d15135">
  <xsd:schema xmlns:xsd="http://www.w3.org/2001/XMLSchema" xmlns:xs="http://www.w3.org/2001/XMLSchema" xmlns:p="http://schemas.microsoft.com/office/2006/metadata/properties" targetNamespace="http://schemas.microsoft.com/office/2006/metadata/properties" ma:root="true" ma:fieldsID="c18fa9c4c679c6c1480809ae55a60b6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Deliverable Nam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057F7D-3BB9-47C0-ABA1-DE9BB264F896}">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5D2AD62A-5268-4C47-A030-426D872DD4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18C0701D-9058-4E21-A741-AB54089C40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BAH_dark blue bar template (2015-02-05)</Template>
  <TotalTime>0</TotalTime>
  <Pages>8</Pages>
  <Words>6916</Words>
  <Application>Microsoft Office PowerPoint</Application>
  <PresentationFormat>Custom</PresentationFormat>
  <Paragraphs>617</Paragraphs>
  <Slides>47</Slides>
  <Notes>40</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47</vt:i4>
      </vt:variant>
    </vt:vector>
  </HeadingPairs>
  <TitlesOfParts>
    <vt:vector size="67" baseType="lpstr">
      <vt:lpstr>Arial</vt:lpstr>
      <vt:lpstr>Calibri</vt:lpstr>
      <vt:lpstr>Calibrius</vt:lpstr>
      <vt:lpstr>Calirbrius</vt:lpstr>
      <vt:lpstr>Century Gothic</vt:lpstr>
      <vt:lpstr>Franklin Gothic Book</vt:lpstr>
      <vt:lpstr>Franklin Gothic Medium</vt:lpstr>
      <vt:lpstr>Gill Sans</vt:lpstr>
      <vt:lpstr>Lucida Grande</vt:lpstr>
      <vt:lpstr>Open Sans</vt:lpstr>
      <vt:lpstr>Palatino Linotype</vt:lpstr>
      <vt:lpstr>PT Sans</vt:lpstr>
      <vt:lpstr>Times New Roman</vt:lpstr>
      <vt:lpstr>Trebuchet MS</vt:lpstr>
      <vt:lpstr>Webdings</vt:lpstr>
      <vt:lpstr>Wingdings</vt:lpstr>
      <vt:lpstr>Wingdings 2</vt:lpstr>
      <vt:lpstr>ヒラギノ角ゴ ProN W3</vt:lpstr>
      <vt:lpstr>Welcome and Overview - Slides</vt:lpstr>
      <vt:lpstr>Presentation on brainstorming</vt:lpstr>
      <vt:lpstr>Human Trafficking: The Pivotal Role of Healthcare </vt:lpstr>
      <vt:lpstr>Approach to Trafficking</vt:lpstr>
      <vt:lpstr>Public Health Approach to Violence Prevention</vt:lpstr>
      <vt:lpstr>PowerPoint Presentation</vt:lpstr>
      <vt:lpstr>Trafficking Victims Protection Act of 2000 (TVPA)</vt:lpstr>
      <vt:lpstr>Action</vt:lpstr>
      <vt:lpstr>Means</vt:lpstr>
      <vt:lpstr>Sex Trafficking of Minors</vt:lpstr>
      <vt:lpstr>Purpose</vt:lpstr>
      <vt:lpstr>PowerPoint Presentation</vt:lpstr>
      <vt:lpstr>Labor Trafficking Hidden in Plain Sight</vt:lpstr>
      <vt:lpstr>PowerPoint Presentation</vt:lpstr>
      <vt:lpstr>PowerPoint Presentation</vt:lpstr>
      <vt:lpstr>Relationships Between Trafficker and Trafficked Individual</vt:lpstr>
      <vt:lpstr>To understand how to move forward, we must first talk about what has happened.</vt:lpstr>
      <vt:lpstr>Traditional View of Women and Children</vt:lpstr>
      <vt:lpstr>American Indian / Alaska Native Statistics</vt:lpstr>
      <vt:lpstr>“Perfect Population”</vt:lpstr>
      <vt:lpstr>Historical Trauma</vt:lpstr>
      <vt:lpstr>Adverse Childhood Experiences (ACEs)</vt:lpstr>
      <vt:lpstr>PowerPoint Presentation</vt:lpstr>
      <vt:lpstr> Signs of Trauma</vt:lpstr>
      <vt:lpstr>Barriers That Prevent Identification</vt:lpstr>
      <vt:lpstr>Reasons Why Individuals May Not Self-Identify</vt:lpstr>
      <vt:lpstr>Reasons Why Professionals May Not Identify</vt:lpstr>
      <vt:lpstr>Mandated Reporting</vt:lpstr>
      <vt:lpstr>HHS Screening Tools</vt:lpstr>
      <vt:lpstr>Creating a Safe Environment</vt:lpstr>
      <vt:lpstr>Survivor-Centered Screening Techniques</vt:lpstr>
      <vt:lpstr>Trauma-Informed Screening</vt:lpstr>
      <vt:lpstr>What Do We Mean by “Trauma”?</vt:lpstr>
      <vt:lpstr>Trauma-Informed Services</vt:lpstr>
      <vt:lpstr>Trauma Informed Care </vt:lpstr>
      <vt:lpstr>Spiritual Healing</vt:lpstr>
      <vt:lpstr>Honoring Culture and Tradition</vt:lpstr>
      <vt:lpstr>Building a Response to Trafficking in Native  Communities</vt:lpstr>
      <vt:lpstr>Collaborating Across the Public Health Sectors</vt:lpstr>
      <vt:lpstr>Engaging Survivor Leaders</vt:lpstr>
      <vt:lpstr>Involving Elders/Leaders</vt:lpstr>
      <vt:lpstr>Protocol Components</vt:lpstr>
      <vt:lpstr>Suspicion or Disclosure: Now what?</vt:lpstr>
      <vt:lpstr>Prevention</vt:lpstr>
      <vt:lpstr>National Human Trafficking Hotline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SOAR Training: Presentation</dc:title>
  <dc:subject>Human Trafficking</dc:subject>
  <dc:creator/>
  <cp:keywords>Human Trafficking, sex crimes, forced servitude, Trafficking in Persons, child abuse, forced labor, health care providers, social workers, public health professionals, behavioral health professionals</cp:keywords>
  <cp:lastModifiedBy/>
  <cp:revision>3</cp:revision>
  <dcterms:created xsi:type="dcterms:W3CDTF">2015-05-14T13:39:08Z</dcterms:created>
  <dcterms:modified xsi:type="dcterms:W3CDTF">2019-01-16T15:04:31Z</dcterms:modified>
  <cp:category>Training, Awareness,</cp:category>
  <cp:contentStatus>Final 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0x010100C86785FD11DFFC4EA1B711963489046D</vt:lpwstr>
  </property>
  <property fmtid="{D5CDD505-2E9C-101B-9397-08002B2CF9AE}" pid="3" name="ArticulateGUID">
    <vt:lpwstr>8A23E1B9-6487-4406-B48C-5596C0E5EB58</vt:lpwstr>
  </property>
  <property fmtid="{D5CDD505-2E9C-101B-9397-08002B2CF9AE}" pid="4" name="ArticulatePath">
    <vt:lpwstr>SOAR to Health and Wellness-Comments</vt:lpwstr>
  </property>
  <property fmtid="{D5CDD505-2E9C-101B-9397-08002B2CF9AE}" pid="5" name="_MarkAsFinal">
    <vt:bool>true</vt:bool>
  </property>
</Properties>
</file>