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5"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1" autoAdjust="0"/>
    <p:restoredTop sz="74826" autoAdjust="0"/>
  </p:normalViewPr>
  <p:slideViewPr>
    <p:cSldViewPr snapToGrid="0">
      <p:cViewPr varScale="1">
        <p:scale>
          <a:sx n="64" d="100"/>
          <a:sy n="64" d="100"/>
        </p:scale>
        <p:origin x="78" y="588"/>
      </p:cViewPr>
      <p:guideLst/>
    </p:cSldViewPr>
  </p:slideViewPr>
  <p:notesTextViewPr>
    <p:cViewPr>
      <p:scale>
        <a:sx n="1" d="1"/>
        <a:sy n="1" d="1"/>
      </p:scale>
      <p:origin x="0" y="0"/>
    </p:cViewPr>
  </p:notesTextViewPr>
  <p:sorterViewPr>
    <p:cViewPr>
      <p:scale>
        <a:sx n="100" d="100"/>
        <a:sy n="100" d="100"/>
      </p:scale>
      <p:origin x="0" y="-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68816-3261-4781-B319-65EAC12C473C}"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8BA3-C777-4ADD-9586-B4A62149A161}" type="slidenum">
              <a:rPr lang="en-US" smtClean="0"/>
              <a:t>‹#›</a:t>
            </a:fld>
            <a:endParaRPr lang="en-US"/>
          </a:p>
        </p:txBody>
      </p:sp>
    </p:spTree>
    <p:extLst>
      <p:ext uri="{BB962C8B-B14F-4D97-AF65-F5344CB8AC3E}">
        <p14:creationId xmlns:p14="http://schemas.microsoft.com/office/powerpoint/2010/main" val="302261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response to the </a:t>
            </a:r>
            <a:r>
              <a:rPr lang="en-US" sz="1200" b="1" kern="1200" dirty="0">
                <a:solidFill>
                  <a:schemeClr val="tx1"/>
                </a:solidFill>
                <a:effectLst/>
                <a:latin typeface="+mn-lt"/>
                <a:ea typeface="+mn-ea"/>
                <a:cs typeface="+mn-cs"/>
              </a:rPr>
              <a:t>Tribal-Researcher Capacity Building Grant </a:t>
            </a:r>
            <a:r>
              <a:rPr lang="en-US" sz="1200" kern="1200" dirty="0">
                <a:solidFill>
                  <a:schemeClr val="tx1"/>
                </a:solidFill>
                <a:effectLst/>
                <a:latin typeface="+mn-lt"/>
                <a:ea typeface="+mn-ea"/>
                <a:cs typeface="+mn-cs"/>
              </a:rPr>
              <a:t>opportunity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issued by the U.S. Department of Justice (DOJ), Office of Justice Programs (OJP), National Institute of Justice (NIJ), the Northwest Portland Area Indian Health Board will form a new inter-tribal workgroup – the NW Tribal Juvenile Justice Alliance (NW TJJA) – that will meet over 18 months to collaboratively design a research study to evaluate and disseminate juvenile justice best practices for AI/AN youth in the Pacific Northwest, aligning with DOJ research priorities. </a:t>
            </a:r>
          </a:p>
          <a:p>
            <a:endParaRPr lang="en-US" dirty="0"/>
          </a:p>
        </p:txBody>
      </p:sp>
      <p:sp>
        <p:nvSpPr>
          <p:cNvPr id="4" name="Slide Number Placeholder 3"/>
          <p:cNvSpPr>
            <a:spLocks noGrp="1"/>
          </p:cNvSpPr>
          <p:nvPr>
            <p:ph type="sldNum" sz="quarter" idx="10"/>
          </p:nvPr>
        </p:nvSpPr>
        <p:spPr/>
        <p:txBody>
          <a:bodyPr/>
          <a:lstStyle/>
          <a:p>
            <a:fld id="{FECC8BA3-C777-4ADD-9586-B4A62149A161}" type="slidenum">
              <a:rPr lang="en-US" smtClean="0"/>
              <a:t>2</a:t>
            </a:fld>
            <a:endParaRPr lang="en-US"/>
          </a:p>
        </p:txBody>
      </p:sp>
    </p:spTree>
    <p:extLst>
      <p:ext uri="{BB962C8B-B14F-4D97-AF65-F5344CB8AC3E}">
        <p14:creationId xmlns:p14="http://schemas.microsoft.com/office/powerpoint/2010/main" val="248147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CC8BA3-C777-4ADD-9586-B4A62149A161}" type="slidenum">
              <a:rPr lang="en-US" smtClean="0"/>
              <a:t>3</a:t>
            </a:fld>
            <a:endParaRPr lang="en-US"/>
          </a:p>
        </p:txBody>
      </p:sp>
    </p:spTree>
    <p:extLst>
      <p:ext uri="{BB962C8B-B14F-4D97-AF65-F5344CB8AC3E}">
        <p14:creationId xmlns:p14="http://schemas.microsoft.com/office/powerpoint/2010/main" val="165961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Risk Factors – </a:t>
            </a:r>
            <a:r>
              <a:rPr lang="en-US" sz="1200" kern="1200" dirty="0">
                <a:solidFill>
                  <a:schemeClr val="tx1"/>
                </a:solidFill>
                <a:effectLst/>
                <a:latin typeface="+mn-lt"/>
                <a:ea typeface="+mn-ea"/>
                <a:cs typeface="+mn-cs"/>
              </a:rPr>
              <a:t>Numerous risk factors have been shown to impact AI/AN delinquency rates:  including . </a:t>
            </a:r>
          </a:p>
          <a:p>
            <a:endParaRPr lang="en-US" dirty="0"/>
          </a:p>
        </p:txBody>
      </p:sp>
      <p:sp>
        <p:nvSpPr>
          <p:cNvPr id="4" name="Slide Number Placeholder 3"/>
          <p:cNvSpPr>
            <a:spLocks noGrp="1"/>
          </p:cNvSpPr>
          <p:nvPr>
            <p:ph type="sldNum" sz="quarter" idx="10"/>
          </p:nvPr>
        </p:nvSpPr>
        <p:spPr/>
        <p:txBody>
          <a:bodyPr/>
          <a:lstStyle/>
          <a:p>
            <a:fld id="{FECC8BA3-C777-4ADD-9586-B4A62149A161}" type="slidenum">
              <a:rPr lang="en-US" smtClean="0"/>
              <a:t>4</a:t>
            </a:fld>
            <a:endParaRPr lang="en-US"/>
          </a:p>
        </p:txBody>
      </p:sp>
    </p:spTree>
    <p:extLst>
      <p:ext uri="{BB962C8B-B14F-4D97-AF65-F5344CB8AC3E}">
        <p14:creationId xmlns:p14="http://schemas.microsoft.com/office/powerpoint/2010/main" val="60054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address research needs identified by Tribes in our region, the NPAIHB will guide a multi-stakeholder planning process to collaboratively design a study that aligns with DOJ research priorities, to: </a:t>
            </a:r>
          </a:p>
          <a:p>
            <a:pPr lvl="0"/>
            <a:r>
              <a:rPr lang="en-US" sz="1200" kern="1200" dirty="0">
                <a:solidFill>
                  <a:schemeClr val="tx1"/>
                </a:solidFill>
                <a:effectLst/>
                <a:latin typeface="+mn-lt"/>
                <a:ea typeface="+mn-ea"/>
                <a:cs typeface="+mn-cs"/>
              </a:rPr>
              <a:t>identify, test and expand best practices that improve Juvenile Justice systems for Tribes in the Pacific Northwest, </a:t>
            </a:r>
          </a:p>
          <a:p>
            <a:pPr lvl="0"/>
            <a:r>
              <a:rPr lang="en-US" sz="1200" kern="1200" dirty="0">
                <a:solidFill>
                  <a:schemeClr val="tx1"/>
                </a:solidFill>
                <a:effectLst/>
                <a:latin typeface="+mn-lt"/>
                <a:ea typeface="+mn-ea"/>
                <a:cs typeface="+mn-cs"/>
              </a:rPr>
              <a:t>ensure that non-Native justice systems are improving life outcomes for AI/AN youth who interact with their services, and </a:t>
            </a:r>
          </a:p>
          <a:p>
            <a:pPr lvl="0"/>
            <a:r>
              <a:rPr lang="en-US" sz="1200" kern="1200" dirty="0">
                <a:solidFill>
                  <a:schemeClr val="tx1"/>
                </a:solidFill>
                <a:effectLst/>
                <a:latin typeface="+mn-lt"/>
                <a:ea typeface="+mn-ea"/>
                <a:cs typeface="+mn-cs"/>
              </a:rPr>
              <a:t>build tribal capacity to access and utilize data that support quality improvement at the community-level. </a:t>
            </a:r>
          </a:p>
          <a:p>
            <a:endParaRPr lang="en-US" dirty="0"/>
          </a:p>
        </p:txBody>
      </p:sp>
      <p:sp>
        <p:nvSpPr>
          <p:cNvPr id="4" name="Slide Number Placeholder 3"/>
          <p:cNvSpPr>
            <a:spLocks noGrp="1"/>
          </p:cNvSpPr>
          <p:nvPr>
            <p:ph type="sldNum" sz="quarter" idx="10"/>
          </p:nvPr>
        </p:nvSpPr>
        <p:spPr/>
        <p:txBody>
          <a:bodyPr/>
          <a:lstStyle/>
          <a:p>
            <a:fld id="{FECC8BA3-C777-4ADD-9586-B4A62149A161}" type="slidenum">
              <a:rPr lang="en-US" smtClean="0"/>
              <a:t>6</a:t>
            </a:fld>
            <a:endParaRPr lang="en-US"/>
          </a:p>
        </p:txBody>
      </p:sp>
    </p:spTree>
    <p:extLst>
      <p:ext uri="{BB962C8B-B14F-4D97-AF65-F5344CB8AC3E}">
        <p14:creationId xmlns:p14="http://schemas.microsoft.com/office/powerpoint/2010/main" val="383153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During the 18-month planning phase, our aims are to: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Convene, monitor, and support collaborative research and surveillance activities carried out by a network of research partners and community experts, by planning and facilitating 6 regional planning meetings and quarterly NPAIHB Board Meetings.</a:t>
            </a:r>
          </a:p>
          <a:p>
            <a:endParaRPr lang="en-US" dirty="0"/>
          </a:p>
          <a:p>
            <a:pPr lvl="0"/>
            <a:r>
              <a:rPr lang="en-US" b="1" dirty="0"/>
              <a:t>AIM 1: </a:t>
            </a:r>
            <a:r>
              <a:rPr lang="en-US" dirty="0"/>
              <a:t>Convene, monitor, and support collaborative research and surveillance activities carried out by a network of research partners and community experts, by planning and facilitating 6 regional planning meetings and quarterly NPAIHB Board Meetings.</a:t>
            </a:r>
          </a:p>
          <a:p>
            <a:r>
              <a:rPr lang="en-US" b="1" dirty="0"/>
              <a:t>Hypothesis 1:</a:t>
            </a:r>
            <a:r>
              <a:rPr lang="en-US" dirty="0"/>
              <a:t> Joint timelines and data collection tools will improve inter-agency coordination, ensuring that each partner’s research and surveillance activities are successfully carried out.</a:t>
            </a:r>
          </a:p>
          <a:p>
            <a:r>
              <a:rPr lang="en-US" sz="1200" b="1" kern="1200" dirty="0">
                <a:solidFill>
                  <a:schemeClr val="tx1"/>
                </a:solidFill>
                <a:effectLst/>
                <a:latin typeface="+mn-lt"/>
                <a:ea typeface="+mn-ea"/>
                <a:cs typeface="+mn-cs"/>
              </a:rPr>
              <a:t>Hypothesis 2:</a:t>
            </a:r>
            <a:r>
              <a:rPr lang="en-US" sz="1200" kern="1200" dirty="0">
                <a:solidFill>
                  <a:schemeClr val="tx1"/>
                </a:solidFill>
                <a:effectLst/>
                <a:latin typeface="+mn-lt"/>
                <a:ea typeface="+mn-ea"/>
                <a:cs typeface="+mn-cs"/>
              </a:rPr>
              <a:t> The collaborative planning process will inform the identification of best practices that improve Juvenile Justice systems for Tribes in the Pacific Northwest.</a:t>
            </a:r>
          </a:p>
          <a:p>
            <a:r>
              <a:rPr lang="en-US" sz="1200" b="1" kern="1200" dirty="0">
                <a:solidFill>
                  <a:schemeClr val="tx1"/>
                </a:solidFill>
                <a:effectLst/>
                <a:latin typeface="+mn-lt"/>
                <a:ea typeface="+mn-ea"/>
                <a:cs typeface="+mn-cs"/>
              </a:rPr>
              <a:t>Hypothesis 3:</a:t>
            </a:r>
            <a:r>
              <a:rPr lang="en-US" sz="1200" kern="1200" dirty="0">
                <a:solidFill>
                  <a:schemeClr val="tx1"/>
                </a:solidFill>
                <a:effectLst/>
                <a:latin typeface="+mn-lt"/>
                <a:ea typeface="+mn-ea"/>
                <a:cs typeface="+mn-cs"/>
              </a:rPr>
              <a:t> Collaborative planning activities will improve the coordination and rigor of our resultant DOJ study.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AIM 2: </a:t>
            </a:r>
            <a:r>
              <a:rPr lang="en-US" sz="1200" kern="1200" dirty="0">
                <a:solidFill>
                  <a:schemeClr val="tx1"/>
                </a:solidFill>
                <a:effectLst/>
                <a:latin typeface="+mn-lt"/>
                <a:ea typeface="+mn-ea"/>
                <a:cs typeface="+mn-cs"/>
              </a:rPr>
              <a:t>Support bi-directional communication between research partners, NW Tribes, local tribal governments, OJJDP grantees, topical experts and other regional stakeholders.</a:t>
            </a:r>
          </a:p>
          <a:p>
            <a:r>
              <a:rPr lang="en-US" sz="1200" b="1" kern="1200" dirty="0">
                <a:solidFill>
                  <a:schemeClr val="tx1"/>
                </a:solidFill>
                <a:effectLst/>
                <a:latin typeface="+mn-lt"/>
                <a:ea typeface="+mn-ea"/>
                <a:cs typeface="+mn-cs"/>
              </a:rPr>
              <a:t>Hypothesis 1:</a:t>
            </a:r>
            <a:r>
              <a:rPr lang="en-US" sz="1200" kern="1200" dirty="0">
                <a:solidFill>
                  <a:schemeClr val="tx1"/>
                </a:solidFill>
                <a:effectLst/>
                <a:latin typeface="+mn-lt"/>
                <a:ea typeface="+mn-ea"/>
                <a:cs typeface="+mn-cs"/>
              </a:rPr>
              <a:t> Open, bi-directional communication will improve adherence to community-based participatory research (CBPR) principles, building tribal capacity to carryout rigorous research and evaluation (including tribal capacity to access and utilize data that supports quality improvement at the community-level).</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AIM 3:</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Design and submit a DOJ study, aimed to improve Juvenile Justice systems for Tribes and AI/AN youth in the Pacific Northwest. </a:t>
            </a:r>
          </a:p>
          <a:p>
            <a:r>
              <a:rPr lang="en-US" sz="1200" b="1" kern="1200" dirty="0">
                <a:solidFill>
                  <a:schemeClr val="tx1"/>
                </a:solidFill>
                <a:effectLst/>
                <a:latin typeface="+mn-lt"/>
                <a:ea typeface="+mn-ea"/>
                <a:cs typeface="+mn-cs"/>
              </a:rPr>
              <a:t>Hypothesis 1:</a:t>
            </a:r>
            <a:r>
              <a:rPr lang="en-US" sz="1200" kern="1200" dirty="0">
                <a:solidFill>
                  <a:schemeClr val="tx1"/>
                </a:solidFill>
                <a:effectLst/>
                <a:latin typeface="+mn-lt"/>
                <a:ea typeface="+mn-ea"/>
                <a:cs typeface="+mn-cs"/>
              </a:rPr>
              <a:t> The study will improve the uptake and utilization of evidence-based, culturally-relevant juvenile justice policies and programs by Tribes in the Pacific NW.</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CC8BA3-C777-4ADD-9586-B4A62149A161}" type="slidenum">
              <a:rPr lang="en-US" smtClean="0"/>
              <a:t>7</a:t>
            </a:fld>
            <a:endParaRPr lang="en-US"/>
          </a:p>
        </p:txBody>
      </p:sp>
    </p:spTree>
    <p:extLst>
      <p:ext uri="{BB962C8B-B14F-4D97-AF65-F5344CB8AC3E}">
        <p14:creationId xmlns:p14="http://schemas.microsoft.com/office/powerpoint/2010/main" val="337882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Final Research Report</a:t>
            </a:r>
            <a:r>
              <a:rPr lang="en-US" sz="1200" kern="1200" dirty="0">
                <a:solidFill>
                  <a:schemeClr val="tx1"/>
                </a:solidFill>
                <a:effectLst/>
                <a:latin typeface="+mn-lt"/>
                <a:ea typeface="+mn-ea"/>
                <a:cs typeface="+mn-cs"/>
              </a:rPr>
              <a:t>: The NPAIHB will prepare and submit a final research proposal that complies with the instructions provided in </a:t>
            </a:r>
            <a:r>
              <a:rPr lang="en-US" sz="1200" u="sng" kern="1200" dirty="0">
                <a:solidFill>
                  <a:schemeClr val="tx1"/>
                </a:solidFill>
                <a:effectLst/>
                <a:latin typeface="+mn-lt"/>
                <a:ea typeface="+mn-ea"/>
                <a:cs typeface="+mn-cs"/>
              </a:rPr>
              <a:t>Section D</a:t>
            </a:r>
            <a:r>
              <a:rPr lang="en-US" sz="1200" kern="1200" dirty="0">
                <a:solidFill>
                  <a:schemeClr val="tx1"/>
                </a:solidFill>
                <a:effectLst/>
                <a:latin typeface="+mn-lt"/>
                <a:ea typeface="+mn-ea"/>
                <a:cs typeface="+mn-cs"/>
              </a:rPr>
              <a:t>, based on the funding criteria provided in </a:t>
            </a:r>
            <a:r>
              <a:rPr lang="en-US" sz="1200" u="sng" kern="1200" dirty="0">
                <a:solidFill>
                  <a:schemeClr val="tx1"/>
                </a:solidFill>
                <a:effectLst/>
                <a:latin typeface="+mn-lt"/>
                <a:ea typeface="+mn-ea"/>
                <a:cs typeface="+mn-cs"/>
              </a:rPr>
              <a:t>Section E</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Special Report: </a:t>
            </a:r>
            <a:r>
              <a:rPr lang="en-US" sz="1200" kern="1200" dirty="0">
                <a:solidFill>
                  <a:schemeClr val="tx1"/>
                </a:solidFill>
                <a:effectLst/>
                <a:latin typeface="+mn-lt"/>
                <a:ea typeface="+mn-ea"/>
                <a:cs typeface="+mn-cs"/>
              </a:rPr>
              <a:t>The NPAIHB will also prepare and submit a special report detailing the tribal-research partnership. The report will thoroughly capture the process and substance of the collaboration, including: lessons learned, challenges and successes experienced, and overall reflections. The special report will map out key issues that can help inform existing or future partnerships of a similar nature.</a:t>
            </a:r>
          </a:p>
          <a:p>
            <a:pPr lvl="0"/>
            <a:r>
              <a:rPr lang="en-US" sz="1200" b="1" kern="1200" dirty="0">
                <a:solidFill>
                  <a:schemeClr val="tx1"/>
                </a:solidFill>
                <a:effectLst/>
                <a:latin typeface="+mn-lt"/>
                <a:ea typeface="+mn-ea"/>
                <a:cs typeface="+mn-cs"/>
              </a:rPr>
              <a:t>Required Data Sets and Associated Files and Documentation: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NPAIHB will submit to the National Archive of Criminal Justice Data (NACJD) all data sets that result in whole or in part from the work funded by the award, and will enter into data-sharing agreements with the DOJ that protect the rights and welfare of NW Tribal data.</a:t>
            </a:r>
          </a:p>
          <a:p>
            <a:pPr lvl="0"/>
            <a:r>
              <a:rPr lang="en-US" sz="1200" b="1" kern="1200" dirty="0">
                <a:solidFill>
                  <a:schemeClr val="tx1"/>
                </a:solidFill>
                <a:effectLst/>
                <a:latin typeface="+mn-lt"/>
                <a:ea typeface="+mn-ea"/>
                <a:cs typeface="+mn-cs"/>
              </a:rPr>
              <a:t>Publications</a:t>
            </a:r>
            <a:r>
              <a:rPr lang="en-US" sz="1200" kern="1200" dirty="0">
                <a:solidFill>
                  <a:schemeClr val="tx1"/>
                </a:solidFill>
                <a:effectLst/>
                <a:latin typeface="+mn-lt"/>
                <a:ea typeface="+mn-ea"/>
                <a:cs typeface="+mn-cs"/>
              </a:rPr>
              <a:t>: The team will disseminate research findings to the DOJ and the scientific community, through scholarly publications.</a:t>
            </a:r>
          </a:p>
          <a:p>
            <a:endParaRPr lang="en-US" dirty="0"/>
          </a:p>
        </p:txBody>
      </p:sp>
      <p:sp>
        <p:nvSpPr>
          <p:cNvPr id="4" name="Slide Number Placeholder 3"/>
          <p:cNvSpPr>
            <a:spLocks noGrp="1"/>
          </p:cNvSpPr>
          <p:nvPr>
            <p:ph type="sldNum" sz="quarter" idx="10"/>
          </p:nvPr>
        </p:nvSpPr>
        <p:spPr/>
        <p:txBody>
          <a:bodyPr/>
          <a:lstStyle/>
          <a:p>
            <a:fld id="{FECC8BA3-C777-4ADD-9586-B4A62149A161}" type="slidenum">
              <a:rPr lang="en-US" smtClean="0"/>
              <a:t>11</a:t>
            </a:fld>
            <a:endParaRPr lang="en-US"/>
          </a:p>
        </p:txBody>
      </p:sp>
    </p:spTree>
    <p:extLst>
      <p:ext uri="{BB962C8B-B14F-4D97-AF65-F5344CB8AC3E}">
        <p14:creationId xmlns:p14="http://schemas.microsoft.com/office/powerpoint/2010/main" val="391506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8FC36AC-D1E7-41F0-9FCD-7383D5ECD1D2}"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BE063-21E7-451C-9A0A-CAD700E3E16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57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C36AC-D1E7-41F0-9FCD-7383D5ECD1D2}"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306419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C36AC-D1E7-41F0-9FCD-7383D5ECD1D2}"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BE063-21E7-451C-9A0A-CAD700E3E16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C36AC-D1E7-41F0-9FCD-7383D5ECD1D2}"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140147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FC36AC-D1E7-41F0-9FCD-7383D5ECD1D2}"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BE063-21E7-451C-9A0A-CAD700E3E16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63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FC36AC-D1E7-41F0-9FCD-7383D5ECD1D2}"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203916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FC36AC-D1E7-41F0-9FCD-7383D5ECD1D2}"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196126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FC36AC-D1E7-41F0-9FCD-7383D5ECD1D2}"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250973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C36AC-D1E7-41F0-9FCD-7383D5ECD1D2}"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167926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8FC36AC-D1E7-41F0-9FCD-7383D5ECD1D2}"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BE063-21E7-451C-9A0A-CAD700E3E16E}" type="slidenum">
              <a:rPr lang="en-US" smtClean="0"/>
              <a:t>‹#›</a:t>
            </a:fld>
            <a:endParaRPr lang="en-US"/>
          </a:p>
        </p:txBody>
      </p:sp>
    </p:spTree>
    <p:extLst>
      <p:ext uri="{BB962C8B-B14F-4D97-AF65-F5344CB8AC3E}">
        <p14:creationId xmlns:p14="http://schemas.microsoft.com/office/powerpoint/2010/main" val="67461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FC36AC-D1E7-41F0-9FCD-7383D5ECD1D2}"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BE063-21E7-451C-9A0A-CAD700E3E16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78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FC36AC-D1E7-41F0-9FCD-7383D5ECD1D2}" type="datetimeFigureOut">
              <a:rPr lang="en-US" smtClean="0"/>
              <a:t>1/14/2019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C9BE063-21E7-451C-9A0A-CAD700E3E16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822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brown@npaihb.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NW Tribal Juvenile Justice Alliance</a:t>
            </a:r>
          </a:p>
        </p:txBody>
      </p:sp>
      <p:sp>
        <p:nvSpPr>
          <p:cNvPr id="3" name="Subtitle 2"/>
          <p:cNvSpPr>
            <a:spLocks noGrp="1"/>
          </p:cNvSpPr>
          <p:nvPr>
            <p:ph type="subTitle" idx="1"/>
          </p:nvPr>
        </p:nvSpPr>
        <p:spPr/>
        <p:txBody>
          <a:bodyPr/>
          <a:lstStyle/>
          <a:p>
            <a:r>
              <a:rPr lang="en-US" dirty="0"/>
              <a:t>Danica Love Brown, MSW, CACIII, PhD</a:t>
            </a:r>
          </a:p>
          <a:p>
            <a:r>
              <a:rPr lang="en-US" dirty="0"/>
              <a:t>Stephanie Craig Rushing, PhD, MPH</a:t>
            </a:r>
          </a:p>
        </p:txBody>
      </p:sp>
    </p:spTree>
    <p:extLst>
      <p:ext uri="{BB962C8B-B14F-4D97-AF65-F5344CB8AC3E}">
        <p14:creationId xmlns:p14="http://schemas.microsoft.com/office/powerpoint/2010/main" val="395237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FF31-A550-4945-A693-96DDA14715EE}"/>
              </a:ext>
            </a:extLst>
          </p:cNvPr>
          <p:cNvSpPr>
            <a:spLocks noGrp="1"/>
          </p:cNvSpPr>
          <p:nvPr>
            <p:ph type="title"/>
          </p:nvPr>
        </p:nvSpPr>
        <p:spPr/>
        <p:txBody>
          <a:bodyPr>
            <a:normAutofit/>
          </a:bodyPr>
          <a:lstStyle/>
          <a:p>
            <a:r>
              <a:rPr lang="en-US" dirty="0"/>
              <a:t>Create and Administer Data Collection Tools (with NPC) to:</a:t>
            </a:r>
          </a:p>
        </p:txBody>
      </p:sp>
      <p:sp>
        <p:nvSpPr>
          <p:cNvPr id="3" name="Content Placeholder 2">
            <a:extLst>
              <a:ext uri="{FF2B5EF4-FFF2-40B4-BE49-F238E27FC236}">
                <a16:creationId xmlns:a16="http://schemas.microsoft.com/office/drawing/2014/main" id="{7CCB23D8-CBD5-4269-96DF-337DB8FB805A}"/>
              </a:ext>
            </a:extLst>
          </p:cNvPr>
          <p:cNvSpPr>
            <a:spLocks noGrp="1"/>
          </p:cNvSpPr>
          <p:nvPr>
            <p:ph idx="1"/>
          </p:nvPr>
        </p:nvSpPr>
        <p:spPr>
          <a:xfrm>
            <a:off x="838200" y="2116183"/>
            <a:ext cx="10304417" cy="4060780"/>
          </a:xfrm>
        </p:spPr>
        <p:txBody>
          <a:bodyPr/>
          <a:lstStyle/>
          <a:p>
            <a:pPr fontAlgn="ctr">
              <a:spcAft>
                <a:spcPts val="1200"/>
              </a:spcAft>
            </a:pPr>
            <a:r>
              <a:rPr lang="en-US" dirty="0"/>
              <a:t>Identify </a:t>
            </a:r>
            <a:r>
              <a:rPr lang="en-US" b="1" dirty="0"/>
              <a:t>Data Sources </a:t>
            </a:r>
            <a:r>
              <a:rPr lang="en-US" dirty="0"/>
              <a:t>that could inform our understanding of Juvenile justice disparities or concerns for our NW Tribes</a:t>
            </a:r>
          </a:p>
          <a:p>
            <a:pPr fontAlgn="ctr">
              <a:spcAft>
                <a:spcPts val="1200"/>
              </a:spcAft>
            </a:pPr>
            <a:r>
              <a:rPr lang="en-US" dirty="0"/>
              <a:t>Identify </a:t>
            </a:r>
            <a:r>
              <a:rPr lang="en-US" b="1" dirty="0"/>
              <a:t>Best Practices </a:t>
            </a:r>
            <a:r>
              <a:rPr lang="en-US" dirty="0"/>
              <a:t>&amp; </a:t>
            </a:r>
            <a:r>
              <a:rPr lang="en-US" b="1" dirty="0"/>
              <a:t>Research Priorities</a:t>
            </a:r>
            <a:r>
              <a:rPr lang="en-US" dirty="0"/>
              <a:t>:</a:t>
            </a:r>
          </a:p>
          <a:p>
            <a:pPr lvl="1" fontAlgn="ctr"/>
            <a:r>
              <a:rPr lang="en-US" sz="2800" dirty="0"/>
              <a:t>Literature Review </a:t>
            </a:r>
          </a:p>
          <a:p>
            <a:pPr lvl="1" fontAlgn="ctr"/>
            <a:r>
              <a:rPr lang="en-US" sz="2800" dirty="0"/>
              <a:t>Stakeholder Surveys</a:t>
            </a:r>
          </a:p>
          <a:p>
            <a:pPr lvl="1" fontAlgn="ctr"/>
            <a:r>
              <a:rPr lang="en-US" sz="2800" dirty="0"/>
              <a:t>Key Informant Interviews </a:t>
            </a:r>
          </a:p>
          <a:p>
            <a:endParaRPr lang="en-US" dirty="0"/>
          </a:p>
        </p:txBody>
      </p:sp>
    </p:spTree>
    <p:extLst>
      <p:ext uri="{BB962C8B-B14F-4D97-AF65-F5344CB8AC3E}">
        <p14:creationId xmlns:p14="http://schemas.microsoft.com/office/powerpoint/2010/main" val="333404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1520" y="591312"/>
            <a:ext cx="6598920" cy="1499616"/>
          </a:xfrm>
        </p:spPr>
        <p:txBody>
          <a:bodyPr/>
          <a:lstStyle/>
          <a:p>
            <a:r>
              <a:rPr lang="en-US" b="1" dirty="0"/>
              <a:t>Planning Deliverables</a:t>
            </a:r>
            <a:endParaRPr lang="en-US" dirty="0"/>
          </a:p>
        </p:txBody>
      </p:sp>
      <p:sp>
        <p:nvSpPr>
          <p:cNvPr id="4" name="Content Placeholder 3"/>
          <p:cNvSpPr>
            <a:spLocks noGrp="1"/>
          </p:cNvSpPr>
          <p:nvPr>
            <p:ph idx="1"/>
          </p:nvPr>
        </p:nvSpPr>
        <p:spPr>
          <a:xfrm>
            <a:off x="5061204" y="2090928"/>
            <a:ext cx="5148072" cy="4023360"/>
          </a:xfrm>
        </p:spPr>
        <p:txBody>
          <a:bodyPr/>
          <a:lstStyle/>
          <a:p>
            <a:pPr>
              <a:spcAft>
                <a:spcPts val="600"/>
              </a:spcAft>
              <a:buFont typeface="Arial" panose="020B0604020202020204" pitchFamily="34" charset="0"/>
              <a:buChar char="•"/>
            </a:pPr>
            <a:r>
              <a:rPr lang="en-US" sz="2800" b="1" dirty="0"/>
              <a:t>Final Research Proposal</a:t>
            </a:r>
          </a:p>
          <a:p>
            <a:pPr>
              <a:spcAft>
                <a:spcPts val="600"/>
              </a:spcAft>
              <a:buFont typeface="Arial" panose="020B0604020202020204" pitchFamily="34" charset="0"/>
              <a:buChar char="•"/>
            </a:pPr>
            <a:r>
              <a:rPr lang="en-US" sz="2800" b="1" dirty="0"/>
              <a:t>Special Report: </a:t>
            </a:r>
            <a:r>
              <a:rPr lang="en-US" sz="2800" dirty="0"/>
              <a:t>Lessons learned, reflections on the process </a:t>
            </a:r>
          </a:p>
          <a:p>
            <a:pPr>
              <a:spcAft>
                <a:spcPts val="600"/>
              </a:spcAft>
              <a:buFont typeface="Arial" panose="020B0604020202020204" pitchFamily="34" charset="0"/>
              <a:buChar char="•"/>
            </a:pPr>
            <a:r>
              <a:rPr lang="en-US" sz="2800" b="1" dirty="0"/>
              <a:t>Required Data Sets and Associated Files and Documentation</a:t>
            </a:r>
          </a:p>
          <a:p>
            <a:pPr>
              <a:spcAft>
                <a:spcPts val="600"/>
              </a:spcAft>
              <a:buFont typeface="Arial" panose="020B0604020202020204" pitchFamily="34" charset="0"/>
              <a:buChar char="•"/>
            </a:pPr>
            <a:r>
              <a:rPr lang="en-US" sz="2800" b="1" dirty="0"/>
              <a:t>Publications</a:t>
            </a:r>
          </a:p>
          <a:p>
            <a:endParaRPr lang="en-US" dirty="0"/>
          </a:p>
        </p:txBody>
      </p:sp>
      <p:pic>
        <p:nvPicPr>
          <p:cNvPr id="2" name="Picture 1"/>
          <p:cNvPicPr>
            <a:picLocks noChangeAspect="1"/>
          </p:cNvPicPr>
          <p:nvPr/>
        </p:nvPicPr>
        <p:blipFill>
          <a:blip r:embed="rId3"/>
          <a:stretch>
            <a:fillRect/>
          </a:stretch>
        </p:blipFill>
        <p:spPr>
          <a:xfrm>
            <a:off x="685800" y="585216"/>
            <a:ext cx="3611880" cy="6069191"/>
          </a:xfrm>
          <a:prstGeom prst="rect">
            <a:avLst/>
          </a:prstGeom>
        </p:spPr>
      </p:pic>
    </p:spTree>
    <p:extLst>
      <p:ext uri="{BB962C8B-B14F-4D97-AF65-F5344CB8AC3E}">
        <p14:creationId xmlns:p14="http://schemas.microsoft.com/office/powerpoint/2010/main" val="228130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7D55-2935-466B-A1D0-BF94B50866B3}"/>
              </a:ext>
            </a:extLst>
          </p:cNvPr>
          <p:cNvSpPr>
            <a:spLocks noGrp="1"/>
          </p:cNvSpPr>
          <p:nvPr>
            <p:ph type="title"/>
          </p:nvPr>
        </p:nvSpPr>
        <p:spPr/>
        <p:txBody>
          <a:bodyPr/>
          <a:lstStyle/>
          <a:p>
            <a:r>
              <a:rPr lang="en-US" dirty="0"/>
              <a:t>Danica Love Brown, MSW, PhD</a:t>
            </a:r>
          </a:p>
        </p:txBody>
      </p:sp>
      <p:sp>
        <p:nvSpPr>
          <p:cNvPr id="3" name="Content Placeholder 2">
            <a:extLst>
              <a:ext uri="{FF2B5EF4-FFF2-40B4-BE49-F238E27FC236}">
                <a16:creationId xmlns:a16="http://schemas.microsoft.com/office/drawing/2014/main" id="{E4C44253-E8F5-4279-B580-0F0D915A9092}"/>
              </a:ext>
            </a:extLst>
          </p:cNvPr>
          <p:cNvSpPr>
            <a:spLocks noGrp="1"/>
          </p:cNvSpPr>
          <p:nvPr>
            <p:ph idx="1"/>
          </p:nvPr>
        </p:nvSpPr>
        <p:spPr/>
        <p:txBody>
          <a:bodyPr>
            <a:normAutofit/>
          </a:bodyPr>
          <a:lstStyle/>
          <a:p>
            <a:pPr marL="0" indent="0">
              <a:buNone/>
            </a:pPr>
            <a:r>
              <a:rPr lang="en-US" dirty="0"/>
              <a:t>Choctaw Nation of Oklahoma</a:t>
            </a:r>
          </a:p>
          <a:p>
            <a:pPr marL="0" indent="0">
              <a:buNone/>
            </a:pPr>
            <a:r>
              <a:rPr lang="en-US" dirty="0"/>
              <a:t>Northwest Portland Area Indian Health Board</a:t>
            </a:r>
          </a:p>
          <a:p>
            <a:pPr marL="0" indent="0">
              <a:buNone/>
            </a:pPr>
            <a:r>
              <a:rPr lang="en-US" dirty="0"/>
              <a:t>Behavioral Health Manger</a:t>
            </a:r>
          </a:p>
          <a:p>
            <a:pPr marL="0" indent="0">
              <a:buNone/>
            </a:pPr>
            <a:r>
              <a:rPr lang="en-US" dirty="0"/>
              <a:t>503-416-3291</a:t>
            </a:r>
          </a:p>
          <a:p>
            <a:pPr marL="0" indent="0">
              <a:buNone/>
            </a:pPr>
            <a:r>
              <a:rPr lang="en-US" dirty="0">
                <a:hlinkClick r:id="rId2"/>
              </a:rPr>
              <a:t>dbrown@npaihb.org</a:t>
            </a:r>
            <a:r>
              <a:rPr lang="en-US" dirty="0"/>
              <a:t> </a:t>
            </a:r>
          </a:p>
          <a:p>
            <a:pPr marL="0" indent="0">
              <a:buNone/>
            </a:pPr>
            <a:endParaRPr lang="en-US" dirty="0"/>
          </a:p>
        </p:txBody>
      </p:sp>
    </p:spTree>
    <p:extLst>
      <p:ext uri="{BB962C8B-B14F-4D97-AF65-F5344CB8AC3E}">
        <p14:creationId xmlns:p14="http://schemas.microsoft.com/office/powerpoint/2010/main" val="293226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592211" cy="1499616"/>
          </a:xfrm>
        </p:spPr>
        <p:txBody>
          <a:bodyPr/>
          <a:lstStyle/>
          <a:p>
            <a:r>
              <a:rPr lang="en-US" b="1" dirty="0"/>
              <a:t>Tribal-Researcher Capacity Building Grant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 Department of Justice (DOJ) </a:t>
            </a:r>
          </a:p>
          <a:p>
            <a:pPr>
              <a:buFont typeface="Arial" panose="020B0604020202020204" pitchFamily="34" charset="0"/>
              <a:buChar char="•"/>
            </a:pPr>
            <a:r>
              <a:rPr lang="en-US" dirty="0"/>
              <a:t>Office of Justice Programs (OJP) </a:t>
            </a:r>
          </a:p>
          <a:p>
            <a:pPr>
              <a:buFont typeface="Arial" panose="020B0604020202020204" pitchFamily="34" charset="0"/>
              <a:buChar char="•"/>
            </a:pPr>
            <a:r>
              <a:rPr lang="en-US" dirty="0"/>
              <a:t>National Institute of Justice (NIJ)</a:t>
            </a:r>
          </a:p>
          <a:p>
            <a:pPr>
              <a:buFont typeface="Arial" panose="020B0604020202020204" pitchFamily="34" charset="0"/>
              <a:buChar char="•"/>
            </a:pPr>
            <a:r>
              <a:rPr lang="en-US" dirty="0" smtClean="0"/>
              <a:t>Northwest Portland Area Indian Health Board </a:t>
            </a:r>
          </a:p>
          <a:p>
            <a:endParaRPr lang="en-US" dirty="0"/>
          </a:p>
          <a:p>
            <a:pPr marL="0" indent="0">
              <a:buNone/>
            </a:pPr>
            <a:r>
              <a:rPr lang="en-US" dirty="0"/>
              <a:t>Planning Grant: Will form a new inter-tribal workgroup  </a:t>
            </a:r>
          </a:p>
          <a:p>
            <a:pPr lvl="1"/>
            <a:r>
              <a:rPr lang="en-US" dirty="0"/>
              <a:t> </a:t>
            </a:r>
            <a:r>
              <a:rPr lang="en-US" sz="2400" dirty="0"/>
              <a:t>NW Tribal Juvenile Justice Alliance (NW TJJA) </a:t>
            </a:r>
          </a:p>
          <a:p>
            <a:pPr lvl="1"/>
            <a:r>
              <a:rPr lang="en-US" sz="2400" b="1" dirty="0"/>
              <a:t> Dates</a:t>
            </a:r>
            <a:r>
              <a:rPr lang="en-US" sz="2400" dirty="0"/>
              <a:t>: 01/01/19 - 06/30/2020</a:t>
            </a:r>
          </a:p>
          <a:p>
            <a:pPr lvl="1"/>
            <a:endParaRPr lang="en-US" dirty="0"/>
          </a:p>
        </p:txBody>
      </p:sp>
    </p:spTree>
    <p:extLst>
      <p:ext uri="{BB962C8B-B14F-4D97-AF65-F5344CB8AC3E}">
        <p14:creationId xmlns:p14="http://schemas.microsoft.com/office/powerpoint/2010/main" val="360713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cs"/>
              </a:rPr>
              <a:t>Aim: Facilitate a strategic planning process </a:t>
            </a:r>
            <a:endParaRPr lang="en-US" dirty="0"/>
          </a:p>
        </p:txBody>
      </p:sp>
      <p:sp>
        <p:nvSpPr>
          <p:cNvPr id="3" name="Content Placeholder 2"/>
          <p:cNvSpPr>
            <a:spLocks noGrp="1"/>
          </p:cNvSpPr>
          <p:nvPr>
            <p:ph idx="1"/>
          </p:nvPr>
        </p:nvSpPr>
        <p:spPr>
          <a:xfrm>
            <a:off x="1892085" y="2457594"/>
            <a:ext cx="4214247" cy="3821221"/>
          </a:xfrm>
        </p:spPr>
        <p:txBody>
          <a:bodyPr>
            <a:normAutofit lnSpcReduction="10000"/>
          </a:bodyPr>
          <a:lstStyle/>
          <a:p>
            <a:r>
              <a:rPr lang="en-US" sz="2800" dirty="0"/>
              <a:t>While AI/AN youth in the region experience disproportionate rates of juvenile justice involvement, no planning body is presently convening decision-makers to elevate these important health and safety research questions in AI/AN communities.</a:t>
            </a:r>
          </a:p>
          <a:p>
            <a:endParaRPr lang="en-US" dirty="0"/>
          </a:p>
        </p:txBody>
      </p:sp>
      <p:pic>
        <p:nvPicPr>
          <p:cNvPr id="4" name="Picture 3"/>
          <p:cNvPicPr>
            <a:picLocks noChangeAspect="1"/>
          </p:cNvPicPr>
          <p:nvPr/>
        </p:nvPicPr>
        <p:blipFill>
          <a:blip r:embed="rId3"/>
          <a:stretch>
            <a:fillRect/>
          </a:stretch>
        </p:blipFill>
        <p:spPr>
          <a:xfrm>
            <a:off x="7263208" y="1428014"/>
            <a:ext cx="3480992" cy="5223563"/>
          </a:xfrm>
          <a:prstGeom prst="rect">
            <a:avLst/>
          </a:prstGeom>
        </p:spPr>
      </p:pic>
    </p:spTree>
    <p:extLst>
      <p:ext uri="{BB962C8B-B14F-4D97-AF65-F5344CB8AC3E}">
        <p14:creationId xmlns:p14="http://schemas.microsoft.com/office/powerpoint/2010/main" val="416455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Justice: A Public Health Issue</a:t>
            </a:r>
          </a:p>
        </p:txBody>
      </p:sp>
      <p:sp>
        <p:nvSpPr>
          <p:cNvPr id="3" name="Content Placeholder 2"/>
          <p:cNvSpPr>
            <a:spLocks noGrp="1"/>
          </p:cNvSpPr>
          <p:nvPr>
            <p:ph idx="1"/>
          </p:nvPr>
        </p:nvSpPr>
        <p:spPr>
          <a:xfrm>
            <a:off x="1999488" y="2084832"/>
            <a:ext cx="4904231" cy="4023360"/>
          </a:xfrm>
        </p:spPr>
        <p:txBody>
          <a:bodyPr>
            <a:normAutofit fontScale="92500" lnSpcReduction="10000"/>
          </a:bodyPr>
          <a:lstStyle/>
          <a:p>
            <a:r>
              <a:rPr lang="en-US" sz="3600" dirty="0"/>
              <a:t>Risk Factors:</a:t>
            </a:r>
          </a:p>
          <a:p>
            <a:pPr lvl="1"/>
            <a:r>
              <a:rPr lang="en-US" sz="3600" dirty="0"/>
              <a:t>H</a:t>
            </a:r>
            <a:r>
              <a:rPr lang="en-US" sz="3600" dirty="0" smtClean="0"/>
              <a:t>istorical </a:t>
            </a:r>
            <a:r>
              <a:rPr lang="en-US" sz="3600" dirty="0"/>
              <a:t>trauma </a:t>
            </a:r>
          </a:p>
          <a:p>
            <a:pPr lvl="1"/>
            <a:r>
              <a:rPr lang="en-US" sz="3600" dirty="0"/>
              <a:t>P</a:t>
            </a:r>
            <a:r>
              <a:rPr lang="en-US" sz="3600" dirty="0" smtClean="0"/>
              <a:t>overty </a:t>
            </a:r>
            <a:endParaRPr lang="en-US" sz="3600" dirty="0"/>
          </a:p>
          <a:p>
            <a:pPr lvl="1"/>
            <a:r>
              <a:rPr lang="en-US" sz="3600" dirty="0"/>
              <a:t>V</a:t>
            </a:r>
            <a:r>
              <a:rPr lang="en-US" sz="3600" dirty="0" smtClean="0"/>
              <a:t>ictimization </a:t>
            </a:r>
            <a:r>
              <a:rPr lang="en-US" sz="3600" dirty="0"/>
              <a:t>and violence </a:t>
            </a:r>
          </a:p>
          <a:p>
            <a:pPr lvl="1"/>
            <a:r>
              <a:rPr lang="en-US" sz="3600" dirty="0"/>
              <a:t>M</a:t>
            </a:r>
            <a:r>
              <a:rPr lang="en-US" sz="3600" dirty="0" smtClean="0"/>
              <a:t>ental </a:t>
            </a:r>
            <a:r>
              <a:rPr lang="en-US" sz="3600" dirty="0"/>
              <a:t>health and </a:t>
            </a:r>
            <a:r>
              <a:rPr lang="en-US" sz="3600" dirty="0" smtClean="0"/>
              <a:t>suicide</a:t>
            </a:r>
            <a:endParaRPr lang="en-US" sz="3600" dirty="0"/>
          </a:p>
          <a:p>
            <a:pPr lvl="1"/>
            <a:r>
              <a:rPr lang="en-US" sz="3600" dirty="0"/>
              <a:t>S</a:t>
            </a:r>
            <a:r>
              <a:rPr lang="en-US" sz="3600" dirty="0" smtClean="0"/>
              <a:t>ubstance </a:t>
            </a:r>
            <a:r>
              <a:rPr lang="en-US" sz="3600" dirty="0"/>
              <a:t>abuse and dependency</a:t>
            </a:r>
          </a:p>
          <a:p>
            <a:pPr lvl="1"/>
            <a:r>
              <a:rPr lang="en-US" sz="3600" dirty="0" err="1"/>
              <a:t>HepC</a:t>
            </a:r>
            <a:r>
              <a:rPr lang="en-US" sz="3600" dirty="0"/>
              <a:t> and HIV</a:t>
            </a:r>
          </a:p>
        </p:txBody>
      </p:sp>
      <p:pic>
        <p:nvPicPr>
          <p:cNvPr id="5" name="Picture 4"/>
          <p:cNvPicPr>
            <a:picLocks noChangeAspect="1"/>
          </p:cNvPicPr>
          <p:nvPr/>
        </p:nvPicPr>
        <p:blipFill>
          <a:blip r:embed="rId3"/>
          <a:stretch>
            <a:fillRect/>
          </a:stretch>
        </p:blipFill>
        <p:spPr>
          <a:xfrm>
            <a:off x="7496063" y="1737360"/>
            <a:ext cx="2894436" cy="4343400"/>
          </a:xfrm>
          <a:prstGeom prst="rect">
            <a:avLst/>
          </a:prstGeom>
        </p:spPr>
      </p:pic>
    </p:spTree>
    <p:extLst>
      <p:ext uri="{BB962C8B-B14F-4D97-AF65-F5344CB8AC3E}">
        <p14:creationId xmlns:p14="http://schemas.microsoft.com/office/powerpoint/2010/main" val="408201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28198754"/>
              </p:ext>
            </p:extLst>
          </p:nvPr>
        </p:nvGraphicFramePr>
        <p:xfrm>
          <a:off x="1379349" y="2129878"/>
          <a:ext cx="8973518" cy="4410410"/>
        </p:xfrm>
        <a:graphic>
          <a:graphicData uri="http://schemas.openxmlformats.org/drawingml/2006/table">
            <a:tbl>
              <a:tblPr firstRow="1" firstCol="1" bandRow="1"/>
              <a:tblGrid>
                <a:gridCol w="5530193">
                  <a:extLst>
                    <a:ext uri="{9D8B030D-6E8A-4147-A177-3AD203B41FA5}">
                      <a16:colId xmlns:a16="http://schemas.microsoft.com/office/drawing/2014/main" val="2305346567"/>
                    </a:ext>
                  </a:extLst>
                </a:gridCol>
                <a:gridCol w="1460804">
                  <a:extLst>
                    <a:ext uri="{9D8B030D-6E8A-4147-A177-3AD203B41FA5}">
                      <a16:colId xmlns:a16="http://schemas.microsoft.com/office/drawing/2014/main" val="3278355611"/>
                    </a:ext>
                  </a:extLst>
                </a:gridCol>
                <a:gridCol w="1982521">
                  <a:extLst>
                    <a:ext uri="{9D8B030D-6E8A-4147-A177-3AD203B41FA5}">
                      <a16:colId xmlns:a16="http://schemas.microsoft.com/office/drawing/2014/main" val="4031990523"/>
                    </a:ext>
                  </a:extLst>
                </a:gridCol>
              </a:tblGrid>
              <a:tr h="367534">
                <a:tc>
                  <a:txBody>
                    <a:bodyPr/>
                    <a:lstStyle/>
                    <a:p>
                      <a:pPr marL="0" marR="0">
                        <a:lnSpc>
                          <a:spcPct val="115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population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149424"/>
                  </a:ext>
                </a:extLst>
              </a:tr>
              <a:tr h="367534">
                <a:tc>
                  <a:txBody>
                    <a:bodyPr/>
                    <a:lstStyle/>
                    <a:p>
                      <a:pPr marL="0" marR="0">
                        <a:lnSpc>
                          <a:spcPct val="115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Median Age (years)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917239"/>
                  </a:ext>
                </a:extLst>
              </a:tr>
              <a:tr h="367534">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Percent of population between 10 and 24 years of age </a:t>
                      </a:r>
                      <a:r>
                        <a:rPr lang="en-US" sz="14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26.0</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20.6</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547707"/>
                  </a:ext>
                </a:extLst>
              </a:tr>
              <a:tr h="367534">
                <a:tc>
                  <a:txBody>
                    <a:bodyPr/>
                    <a:lstStyle/>
                    <a:p>
                      <a:pPr marL="0" marR="0">
                        <a:lnSpc>
                          <a:spcPct val="115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 of adults with less than a high school degree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277085"/>
                  </a:ext>
                </a:extLst>
              </a:tr>
              <a:tr h="367534">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Unemployment rate among people 16 years and older</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10.8</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180349"/>
                  </a:ext>
                </a:extLst>
              </a:tr>
              <a:tr h="367534">
                <a:tc>
                  <a:txBody>
                    <a:bodyPr/>
                    <a:lstStyle/>
                    <a:p>
                      <a:pPr marL="0" marR="0">
                        <a:lnSpc>
                          <a:spcPct val="115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Median per capita Income (dollars)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$16,155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690767"/>
                  </a:ext>
                </a:extLst>
              </a:tr>
              <a:tr h="367534">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Poverty rate</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27.1</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15.5</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253662"/>
                  </a:ext>
                </a:extLst>
              </a:tr>
              <a:tr h="367534">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Childhood  poverty rate</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31.4</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20.5</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350351"/>
                  </a:ext>
                </a:extLst>
              </a:tr>
              <a:tr h="367534">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Percent of households receiving Food Stamp benefits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32.3</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15.5</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803127"/>
                  </a:ext>
                </a:extLst>
              </a:tr>
              <a:tr h="367534">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Percent of population without health insurance</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23.8</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15.6</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844227"/>
                  </a:ext>
                </a:extLst>
              </a:tr>
              <a:tr h="735070">
                <a:tc gridSpan="3">
                  <a:txBody>
                    <a:bodyPr/>
                    <a:lstStyle/>
                    <a:p>
                      <a:pPr marL="0" marR="0">
                        <a:lnSpc>
                          <a:spcPct val="115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data from U.S. Census Bureau 2010-2012 American Community Survey 3-year estimates except: b. 2010 Census American Indian and Alaska Native Summary File.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5545452"/>
                  </a:ext>
                </a:extLst>
              </a:tr>
            </a:tbl>
          </a:graphicData>
        </a:graphic>
      </p:graphicFrame>
      <p:sp>
        <p:nvSpPr>
          <p:cNvPr id="7" name="Title 6"/>
          <p:cNvSpPr>
            <a:spLocks noGrp="1"/>
          </p:cNvSpPr>
          <p:nvPr>
            <p:ph type="title"/>
          </p:nvPr>
        </p:nvSpPr>
        <p:spPr>
          <a:xfrm>
            <a:off x="838200" y="365125"/>
            <a:ext cx="10515600" cy="1608641"/>
          </a:xfrm>
        </p:spPr>
        <p:txBody>
          <a:bodyPr>
            <a:normAutofit/>
          </a:bodyPr>
          <a:lstStyle/>
          <a:p>
            <a:r>
              <a:rPr lang="en-US" sz="3600" b="1" dirty="0"/>
              <a:t>Table 1. Selected demographic and socio-economic characteristics for AI/AN and the total population in Idaho, Oregon, and Washington.</a:t>
            </a:r>
            <a:endParaRPr lang="en-US" dirty="0"/>
          </a:p>
        </p:txBody>
      </p:sp>
    </p:spTree>
    <p:extLst>
      <p:ext uri="{BB962C8B-B14F-4D97-AF65-F5344CB8AC3E}">
        <p14:creationId xmlns:p14="http://schemas.microsoft.com/office/powerpoint/2010/main" val="38408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mn-lt"/>
                <a:ea typeface="+mn-ea"/>
                <a:cs typeface="+mn-cs"/>
              </a:rPr>
              <a:t>Establish Tribal-Researcher Partnerships to: </a:t>
            </a:r>
            <a:endParaRPr lang="en-US" dirty="0"/>
          </a:p>
        </p:txBody>
      </p:sp>
      <p:sp>
        <p:nvSpPr>
          <p:cNvPr id="4" name="Content Placeholder 3"/>
          <p:cNvSpPr>
            <a:spLocks noGrp="1"/>
          </p:cNvSpPr>
          <p:nvPr>
            <p:ph idx="1"/>
          </p:nvPr>
        </p:nvSpPr>
        <p:spPr/>
        <p:txBody>
          <a:bodyPr/>
          <a:lstStyle/>
          <a:p>
            <a:pPr lvl="0">
              <a:spcAft>
                <a:spcPts val="1200"/>
              </a:spcAft>
              <a:buFont typeface="Arial" panose="020B0604020202020204" pitchFamily="34" charset="0"/>
              <a:buChar char="•"/>
            </a:pPr>
            <a:r>
              <a:rPr lang="en-US" sz="3200" dirty="0"/>
              <a:t>Identify, test and expand best practices that improve Juvenile Justice systems for Tribes in the Pacific Northwest, </a:t>
            </a:r>
          </a:p>
          <a:p>
            <a:pPr lvl="0">
              <a:spcAft>
                <a:spcPts val="1200"/>
              </a:spcAft>
              <a:buFont typeface="Arial" panose="020B0604020202020204" pitchFamily="34" charset="0"/>
              <a:buChar char="•"/>
            </a:pPr>
            <a:r>
              <a:rPr lang="en-US" sz="3200" dirty="0"/>
              <a:t>Ensure that non-Native justice systems are improving life outcomes for AI/AN youth who interact with their services, and </a:t>
            </a:r>
          </a:p>
          <a:p>
            <a:pPr lvl="0">
              <a:spcAft>
                <a:spcPts val="1200"/>
              </a:spcAft>
              <a:buFont typeface="Arial" panose="020B0604020202020204" pitchFamily="34" charset="0"/>
              <a:buChar char="•"/>
            </a:pPr>
            <a:r>
              <a:rPr lang="en-US" sz="3200" dirty="0"/>
              <a:t>Build tribal capacity to access and utilize data that support quality improvement at the community-level. </a:t>
            </a:r>
          </a:p>
          <a:p>
            <a:endParaRPr lang="en-US" dirty="0"/>
          </a:p>
        </p:txBody>
      </p:sp>
    </p:spTree>
    <p:extLst>
      <p:ext uri="{BB962C8B-B14F-4D97-AF65-F5344CB8AC3E}">
        <p14:creationId xmlns:p14="http://schemas.microsoft.com/office/powerpoint/2010/main" val="288548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365125"/>
            <a:ext cx="9814560" cy="1325563"/>
          </a:xfrm>
        </p:spPr>
        <p:txBody>
          <a:bodyPr/>
          <a:lstStyle/>
          <a:p>
            <a:r>
              <a:rPr lang="en-US" dirty="0"/>
              <a:t>Aims for the NW Tribal Juvenile Justice Alliance:</a:t>
            </a:r>
          </a:p>
        </p:txBody>
      </p:sp>
      <p:sp>
        <p:nvSpPr>
          <p:cNvPr id="3" name="Content Placeholder 2"/>
          <p:cNvSpPr>
            <a:spLocks noGrp="1"/>
          </p:cNvSpPr>
          <p:nvPr>
            <p:ph idx="1"/>
          </p:nvPr>
        </p:nvSpPr>
        <p:spPr>
          <a:xfrm>
            <a:off x="470263" y="1734184"/>
            <a:ext cx="10883537" cy="4351338"/>
          </a:xfrm>
        </p:spPr>
        <p:txBody>
          <a:bodyPr/>
          <a:lstStyle/>
          <a:p>
            <a:pPr lvl="0">
              <a:spcAft>
                <a:spcPts val="1200"/>
              </a:spcAft>
            </a:pPr>
            <a:r>
              <a:rPr lang="en-US" sz="2800" b="1" dirty="0"/>
              <a:t>AIM 1: </a:t>
            </a:r>
            <a:r>
              <a:rPr lang="en-US" sz="2800" dirty="0"/>
              <a:t>Convene, monitor, and support collaborative research and surveillance activities carried out by a network of research partners and community experts, by planning and facilitating 6 regional planning meetings and quarterly NPAIHB Board Meetings.</a:t>
            </a:r>
          </a:p>
          <a:p>
            <a:pPr>
              <a:spcAft>
                <a:spcPts val="1200"/>
              </a:spcAft>
            </a:pPr>
            <a:r>
              <a:rPr lang="en-US" sz="2800" b="1" dirty="0"/>
              <a:t>AIM 2: </a:t>
            </a:r>
            <a:r>
              <a:rPr lang="en-US" sz="2800" dirty="0"/>
              <a:t>Support bi-directional communication between research partners, NW Tribes, local tribal governments, OJJDP grantees, topical experts and other regional stakeholders.</a:t>
            </a:r>
          </a:p>
          <a:p>
            <a:pPr>
              <a:spcAft>
                <a:spcPts val="1200"/>
              </a:spcAft>
            </a:pPr>
            <a:r>
              <a:rPr lang="en-US" sz="2800" b="1" dirty="0"/>
              <a:t>AIM 3: </a:t>
            </a:r>
            <a:r>
              <a:rPr lang="en-US" sz="2800" dirty="0"/>
              <a:t>Design and submit a DOJ study, aimed to improve Juvenile Justice systems for Tribes and AI/AN youth in the Pacific Northwest. </a:t>
            </a:r>
          </a:p>
          <a:p>
            <a:pPr lvl="0">
              <a:spcAft>
                <a:spcPts val="1200"/>
              </a:spcAft>
            </a:pPr>
            <a:endParaRPr lang="en-US" dirty="0"/>
          </a:p>
        </p:txBody>
      </p:sp>
    </p:spTree>
    <p:extLst>
      <p:ext uri="{BB962C8B-B14F-4D97-AF65-F5344CB8AC3E}">
        <p14:creationId xmlns:p14="http://schemas.microsoft.com/office/powerpoint/2010/main" val="368074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8260"/>
            <a:ext cx="10515600" cy="1325563"/>
          </a:xfrm>
        </p:spPr>
        <p:txBody>
          <a:bodyPr/>
          <a:lstStyle/>
          <a:p>
            <a:r>
              <a:rPr lang="en-US" b="1" dirty="0"/>
              <a:t>Partners</a:t>
            </a:r>
            <a:endParaRPr lang="en-US" dirty="0"/>
          </a:p>
        </p:txBody>
      </p:sp>
      <p:sp>
        <p:nvSpPr>
          <p:cNvPr id="3" name="Content Placeholder 2"/>
          <p:cNvSpPr>
            <a:spLocks noGrp="1"/>
          </p:cNvSpPr>
          <p:nvPr>
            <p:ph idx="1"/>
          </p:nvPr>
        </p:nvSpPr>
        <p:spPr>
          <a:xfrm>
            <a:off x="1830977" y="1403303"/>
            <a:ext cx="9400903" cy="5230451"/>
          </a:xfrm>
        </p:spPr>
        <p:txBody>
          <a:bodyPr>
            <a:normAutofit/>
          </a:bodyPr>
          <a:lstStyle/>
          <a:p>
            <a:r>
              <a:rPr lang="en-US" dirty="0"/>
              <a:t>The Northwest Portland Area Indian Health Board (lead)</a:t>
            </a:r>
          </a:p>
          <a:p>
            <a:r>
              <a:rPr lang="en-US" dirty="0"/>
              <a:t>Tribes in the Pacific Northwest (Oregon, Washington, and Idaho) </a:t>
            </a:r>
          </a:p>
          <a:p>
            <a:pPr lvl="1"/>
            <a:r>
              <a:rPr lang="en-US" dirty="0"/>
              <a:t>Confederated Tribes of the Colville Reservation, WA</a:t>
            </a:r>
          </a:p>
          <a:p>
            <a:pPr lvl="1"/>
            <a:r>
              <a:rPr lang="en-US" dirty="0"/>
              <a:t>Confederated Tribes of the Umatilla Indian Reservation, OR</a:t>
            </a:r>
          </a:p>
          <a:p>
            <a:pPr lvl="1"/>
            <a:r>
              <a:rPr lang="en-US" dirty="0"/>
              <a:t>Cowlitz Indian Tribe, WA</a:t>
            </a:r>
          </a:p>
          <a:p>
            <a:pPr lvl="1"/>
            <a:r>
              <a:rPr lang="en-US" dirty="0" err="1"/>
              <a:t>Kooteni</a:t>
            </a:r>
            <a:r>
              <a:rPr lang="en-US" dirty="0"/>
              <a:t> Tribe of Idaho, ID</a:t>
            </a:r>
          </a:p>
          <a:p>
            <a:pPr lvl="1"/>
            <a:r>
              <a:rPr lang="en-US" dirty="0"/>
              <a:t>Confederated Tribes of Warm Springs, OR</a:t>
            </a:r>
          </a:p>
          <a:p>
            <a:pPr lvl="1"/>
            <a:r>
              <a:rPr lang="en-US" dirty="0" err="1"/>
              <a:t>Shoalwater</a:t>
            </a:r>
            <a:r>
              <a:rPr lang="en-US" dirty="0"/>
              <a:t> Bay Indian Tribe, WA</a:t>
            </a:r>
          </a:p>
          <a:p>
            <a:pPr lvl="1"/>
            <a:r>
              <a:rPr lang="en-US" dirty="0"/>
              <a:t>Spokane Tribe of Indians, WA</a:t>
            </a:r>
          </a:p>
          <a:p>
            <a:pPr lvl="1"/>
            <a:r>
              <a:rPr lang="en-US" dirty="0"/>
              <a:t>Lower Elwha </a:t>
            </a:r>
            <a:r>
              <a:rPr lang="en-US" dirty="0" err="1"/>
              <a:t>Klallam</a:t>
            </a:r>
            <a:r>
              <a:rPr lang="en-US" dirty="0"/>
              <a:t> Tribe, WA</a:t>
            </a:r>
          </a:p>
          <a:p>
            <a:pPr lvl="1"/>
            <a:r>
              <a:rPr lang="en-US" dirty="0"/>
              <a:t>Confederated Tribes of Coos, Lower Umpqua and Siuslaw Indians, OR</a:t>
            </a:r>
          </a:p>
          <a:p>
            <a:r>
              <a:rPr lang="en-US" dirty="0"/>
              <a:t>Other member-Tribes of the NPAIHB, during QBM updates </a:t>
            </a:r>
          </a:p>
          <a:p>
            <a:r>
              <a:rPr lang="en-US" dirty="0"/>
              <a:t>NPC Research (Topical Expert)</a:t>
            </a:r>
          </a:p>
          <a:p>
            <a:r>
              <a:rPr lang="en-US" dirty="0"/>
              <a:t>State Juvenile Justice Departments in the Pacific Northwest</a:t>
            </a:r>
          </a:p>
        </p:txBody>
      </p:sp>
    </p:spTree>
    <p:extLst>
      <p:ext uri="{BB962C8B-B14F-4D97-AF65-F5344CB8AC3E}">
        <p14:creationId xmlns:p14="http://schemas.microsoft.com/office/powerpoint/2010/main" val="54136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12874"/>
            <a:ext cx="10515600" cy="797248"/>
          </a:xfrm>
        </p:spPr>
        <p:txBody>
          <a:bodyPr>
            <a:normAutofit/>
          </a:bodyPr>
          <a:lstStyle/>
          <a:p>
            <a:r>
              <a:rPr lang="en-US" dirty="0"/>
              <a:t>Timeline: 01/01/19 - 06/30/2020</a:t>
            </a:r>
          </a:p>
        </p:txBody>
      </p:sp>
      <p:graphicFrame>
        <p:nvGraphicFramePr>
          <p:cNvPr id="5" name="Table 4"/>
          <p:cNvGraphicFramePr>
            <a:graphicFrameLocks noGrp="1"/>
          </p:cNvGraphicFramePr>
          <p:nvPr>
            <p:extLst>
              <p:ext uri="{D42A27DB-BD31-4B8C-83A1-F6EECF244321}">
                <p14:modId xmlns:p14="http://schemas.microsoft.com/office/powerpoint/2010/main" val="2805227097"/>
              </p:ext>
            </p:extLst>
          </p:nvPr>
        </p:nvGraphicFramePr>
        <p:xfrm>
          <a:off x="222069" y="1162374"/>
          <a:ext cx="11612879" cy="5439899"/>
        </p:xfrm>
        <a:graphic>
          <a:graphicData uri="http://schemas.openxmlformats.org/drawingml/2006/table">
            <a:tbl>
              <a:tblPr/>
              <a:tblGrid>
                <a:gridCol w="8701893">
                  <a:extLst>
                    <a:ext uri="{9D8B030D-6E8A-4147-A177-3AD203B41FA5}">
                      <a16:colId xmlns:a16="http://schemas.microsoft.com/office/drawing/2014/main" val="2266103277"/>
                    </a:ext>
                  </a:extLst>
                </a:gridCol>
                <a:gridCol w="340818">
                  <a:extLst>
                    <a:ext uri="{9D8B030D-6E8A-4147-A177-3AD203B41FA5}">
                      <a16:colId xmlns:a16="http://schemas.microsoft.com/office/drawing/2014/main" val="1033512971"/>
                    </a:ext>
                  </a:extLst>
                </a:gridCol>
                <a:gridCol w="340818">
                  <a:extLst>
                    <a:ext uri="{9D8B030D-6E8A-4147-A177-3AD203B41FA5}">
                      <a16:colId xmlns:a16="http://schemas.microsoft.com/office/drawing/2014/main" val="3383561099"/>
                    </a:ext>
                  </a:extLst>
                </a:gridCol>
                <a:gridCol w="340818">
                  <a:extLst>
                    <a:ext uri="{9D8B030D-6E8A-4147-A177-3AD203B41FA5}">
                      <a16:colId xmlns:a16="http://schemas.microsoft.com/office/drawing/2014/main" val="782245339"/>
                    </a:ext>
                  </a:extLst>
                </a:gridCol>
                <a:gridCol w="344828">
                  <a:extLst>
                    <a:ext uri="{9D8B030D-6E8A-4147-A177-3AD203B41FA5}">
                      <a16:colId xmlns:a16="http://schemas.microsoft.com/office/drawing/2014/main" val="101031382"/>
                    </a:ext>
                  </a:extLst>
                </a:gridCol>
                <a:gridCol w="346832">
                  <a:extLst>
                    <a:ext uri="{9D8B030D-6E8A-4147-A177-3AD203B41FA5}">
                      <a16:colId xmlns:a16="http://schemas.microsoft.com/office/drawing/2014/main" val="2175273337"/>
                    </a:ext>
                  </a:extLst>
                </a:gridCol>
                <a:gridCol w="400961">
                  <a:extLst>
                    <a:ext uri="{9D8B030D-6E8A-4147-A177-3AD203B41FA5}">
                      <a16:colId xmlns:a16="http://schemas.microsoft.com/office/drawing/2014/main" val="4250705271"/>
                    </a:ext>
                  </a:extLst>
                </a:gridCol>
                <a:gridCol w="334804">
                  <a:extLst>
                    <a:ext uri="{9D8B030D-6E8A-4147-A177-3AD203B41FA5}">
                      <a16:colId xmlns:a16="http://schemas.microsoft.com/office/drawing/2014/main" val="1553554784"/>
                    </a:ext>
                  </a:extLst>
                </a:gridCol>
                <a:gridCol w="461107">
                  <a:extLst>
                    <a:ext uri="{9D8B030D-6E8A-4147-A177-3AD203B41FA5}">
                      <a16:colId xmlns:a16="http://schemas.microsoft.com/office/drawing/2014/main" val="1216602187"/>
                    </a:ext>
                  </a:extLst>
                </a:gridCol>
              </a:tblGrid>
              <a:tr h="259042">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67" marR="6756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67" marR="6756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67" marR="6756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23383"/>
                  </a:ext>
                </a:extLst>
              </a:tr>
              <a:tr h="259042">
                <a:tc>
                  <a:txBody>
                    <a:bodyPr/>
                    <a:lstStyle/>
                    <a:p>
                      <a:pPr marL="0" marR="0">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Milestones (Lead Organization)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726780"/>
                  </a:ext>
                </a:extLst>
              </a:tr>
              <a:tr h="259042">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NPC MOA and Contract (NPAIHB and NPC) </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gridSpan="2">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10" hMerge="1">
                  <a:txBody>
                    <a:bodyPr/>
                    <a:lstStyle/>
                    <a:p>
                      <a:endParaRPr lang="en-US"/>
                    </a:p>
                  </a:txBody>
                  <a:tcPr/>
                </a:tc>
                <a:extLst>
                  <a:ext uri="{0D108BD9-81ED-4DB2-BD59-A6C34878D82A}">
                    <a16:rowId xmlns:a16="http://schemas.microsoft.com/office/drawing/2014/main" val="1424045768"/>
                  </a:ext>
                </a:extLst>
              </a:tr>
              <a:tr h="259042">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Project Kick off – January QBM (NPAIHB Host)</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379638660"/>
                  </a:ext>
                </a:extLst>
              </a:tr>
              <a:tr h="777129">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Identify Juvenile Justice Best Practices (NPAIHB and Tribes)</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rial" panose="020B0604020202020204" pitchFamily="34" charset="0"/>
                          <a:ea typeface="Calibri" panose="020F0502020204030204" pitchFamily="34" charset="0"/>
                          <a:cs typeface="Arial" panose="020B0604020202020204" pitchFamily="34" charset="0"/>
                        </a:rPr>
                        <a:t>Best Practices</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rial" panose="020B0604020202020204" pitchFamily="34" charset="0"/>
                          <a:ea typeface="Calibri" panose="020F0502020204030204" pitchFamily="34" charset="0"/>
                          <a:cs typeface="Arial" panose="020B0604020202020204" pitchFamily="34" charset="0"/>
                        </a:rPr>
                        <a:t>Research Priorities</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983590237"/>
                  </a:ext>
                </a:extLst>
              </a:tr>
              <a:tr h="777129">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Create and Administer Data Collection Tools (NPC)</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Identify Data Sources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Lit. Review, Stakeholder Survey, Key Informant Interviews </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47650657"/>
                  </a:ext>
                </a:extLst>
              </a:tr>
              <a:tr h="1295218">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Collaborative Planning Process (NPAIHB)</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rial" panose="020B0604020202020204" pitchFamily="34" charset="0"/>
                          <a:ea typeface="Calibri" panose="020F0502020204030204" pitchFamily="34" charset="0"/>
                          <a:cs typeface="Arial" panose="020B0604020202020204" pitchFamily="34" charset="0"/>
                        </a:rPr>
                        <a:t>NW Tribal Juvenile Justice Alliance meetings (N = 6)</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rial" panose="020B0604020202020204" pitchFamily="34" charset="0"/>
                          <a:ea typeface="Calibri" panose="020F0502020204030204" pitchFamily="34" charset="0"/>
                          <a:cs typeface="Arial" panose="020B0604020202020204" pitchFamily="34" charset="0"/>
                        </a:rPr>
                        <a:t>NPAIHB Quarterly Board Meetings (N = 4)</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rial" panose="020B0604020202020204" pitchFamily="34" charset="0"/>
                          <a:ea typeface="Calibri" panose="020F0502020204030204" pitchFamily="34" charset="0"/>
                          <a:cs typeface="Arial" panose="020B0604020202020204" pitchFamily="34" charset="0"/>
                        </a:rPr>
                        <a:t>NW Native Adolescent Health Alliance meeting (N = 2)</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rial" panose="020B0604020202020204" pitchFamily="34" charset="0"/>
                          <a:ea typeface="Calibri" panose="020F0502020204030204" pitchFamily="34" charset="0"/>
                          <a:cs typeface="Arial" panose="020B0604020202020204" pitchFamily="34" charset="0"/>
                        </a:rPr>
                        <a:t>Youth Input: NPAIHB Youth Delegates (N = 2)</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dirty="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46605516"/>
                  </a:ext>
                </a:extLst>
              </a:tr>
              <a:tr h="259042">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Brainstorm: Study Aims and Study Design (NPAIHB)</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61021108"/>
                  </a:ext>
                </a:extLst>
              </a:tr>
              <a:tr h="518087">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Draft, Review, Finalize and Submit DOJ Study (NPAIHB)</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Identify Study: Aims, Methods, Sites, Participants</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28983011"/>
                  </a:ext>
                </a:extLst>
              </a:tr>
              <a:tr h="259042">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Create and Implement Dissemination Plans for Effective Strategies (NPAIHB)</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05078946"/>
                  </a:ext>
                </a:extLst>
              </a:tr>
              <a:tr h="259042">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Report milestones in annual reports (NPAIHB)</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BFBFBF"/>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73720523"/>
                  </a:ext>
                </a:extLst>
              </a:tr>
              <a:tr h="259042">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Publications and Presentations (All Partners)</a:t>
                      </a:r>
                    </a:p>
                  </a:txBody>
                  <a:tcPr marL="67567" marR="6756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80947494"/>
                  </a:ext>
                </a:extLst>
              </a:tr>
            </a:tbl>
          </a:graphicData>
        </a:graphic>
      </p:graphicFrame>
    </p:spTree>
    <p:extLst>
      <p:ext uri="{BB962C8B-B14F-4D97-AF65-F5344CB8AC3E}">
        <p14:creationId xmlns:p14="http://schemas.microsoft.com/office/powerpoint/2010/main" val="491211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229</TotalTime>
  <Words>1490</Words>
  <Application>Microsoft Office PowerPoint</Application>
  <PresentationFormat>Widescreen</PresentationFormat>
  <Paragraphs>217</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Symbol</vt:lpstr>
      <vt:lpstr>Times New Roman</vt:lpstr>
      <vt:lpstr>Tw Cen MT</vt:lpstr>
      <vt:lpstr>Tw Cen MT Condensed</vt:lpstr>
      <vt:lpstr>Wingdings 3</vt:lpstr>
      <vt:lpstr>Integral</vt:lpstr>
      <vt:lpstr>NW Tribal Juvenile Justice Alliance</vt:lpstr>
      <vt:lpstr>Tribal-Researcher Capacity Building Grant </vt:lpstr>
      <vt:lpstr>Aim: Facilitate a strategic planning process </vt:lpstr>
      <vt:lpstr>Juvenile Justice: A Public Health Issue</vt:lpstr>
      <vt:lpstr>Table 1. Selected demographic and socio-economic characteristics for AI/AN and the total population in Idaho, Oregon, and Washington.</vt:lpstr>
      <vt:lpstr>Establish Tribal-Researcher Partnerships to: </vt:lpstr>
      <vt:lpstr>Aims for the NW Tribal Juvenile Justice Alliance:</vt:lpstr>
      <vt:lpstr>Partners</vt:lpstr>
      <vt:lpstr>Timeline: 01/01/19 - 06/30/2020</vt:lpstr>
      <vt:lpstr>Create and Administer Data Collection Tools (with NPC) to:</vt:lpstr>
      <vt:lpstr>Planning Deliverables</vt:lpstr>
      <vt:lpstr>Danica Love Brown, MSW, PhD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 Tribal Juvenile Justice Alliance</dc:title>
  <dc:creator>Danica Brown</dc:creator>
  <cp:lastModifiedBy>Lisa Griggs</cp:lastModifiedBy>
  <cp:revision>10</cp:revision>
  <dcterms:created xsi:type="dcterms:W3CDTF">2019-01-11T17:55:03Z</dcterms:created>
  <dcterms:modified xsi:type="dcterms:W3CDTF">2019-01-14T21:39:49Z</dcterms:modified>
</cp:coreProperties>
</file>