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96" r:id="rId2"/>
    <p:sldId id="339" r:id="rId3"/>
    <p:sldId id="319" r:id="rId4"/>
    <p:sldId id="297" r:id="rId5"/>
    <p:sldId id="314" r:id="rId6"/>
    <p:sldId id="298" r:id="rId7"/>
    <p:sldId id="299" r:id="rId8"/>
    <p:sldId id="344" r:id="rId9"/>
    <p:sldId id="345" r:id="rId10"/>
    <p:sldId id="301" r:id="rId11"/>
    <p:sldId id="302" r:id="rId12"/>
    <p:sldId id="303" r:id="rId13"/>
    <p:sldId id="306" r:id="rId14"/>
    <p:sldId id="305" r:id="rId15"/>
    <p:sldId id="307" r:id="rId16"/>
    <p:sldId id="326" r:id="rId17"/>
    <p:sldId id="338" r:id="rId18"/>
    <p:sldId id="311" r:id="rId19"/>
    <p:sldId id="318" r:id="rId20"/>
    <p:sldId id="327" r:id="rId21"/>
    <p:sldId id="328" r:id="rId22"/>
    <p:sldId id="329" r:id="rId23"/>
    <p:sldId id="330" r:id="rId24"/>
    <p:sldId id="308" r:id="rId25"/>
    <p:sldId id="316" r:id="rId26"/>
    <p:sldId id="346" r:id="rId27"/>
    <p:sldId id="347" r:id="rId28"/>
    <p:sldId id="313" r:id="rId29"/>
    <p:sldId id="340" r:id="rId30"/>
    <p:sldId id="335" r:id="rId31"/>
    <p:sldId id="342" r:id="rId32"/>
    <p:sldId id="312" r:id="rId33"/>
    <p:sldId id="341" r:id="rId34"/>
    <p:sldId id="331" r:id="rId35"/>
    <p:sldId id="337" r:id="rId36"/>
    <p:sldId id="300" r:id="rId37"/>
    <p:sldId id="332" r:id="rId38"/>
    <p:sldId id="333" r:id="rId39"/>
    <p:sldId id="336" r:id="rId40"/>
    <p:sldId id="334" r:id="rId41"/>
    <p:sldId id="304" r:id="rId42"/>
    <p:sldId id="323" r:id="rId43"/>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3399FF"/>
    <a:srgbClr val="00FFFF"/>
    <a:srgbClr val="F3EFBF"/>
    <a:srgbClr val="E3DBA1"/>
    <a:srgbClr val="E3D6A1"/>
    <a:srgbClr val="FAE9B8"/>
    <a:srgbClr val="008080"/>
    <a:srgbClr val="715C29"/>
    <a:srgbClr val="7E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73752" autoAdjust="0"/>
  </p:normalViewPr>
  <p:slideViewPr>
    <p:cSldViewPr>
      <p:cViewPr varScale="1">
        <p:scale>
          <a:sx n="92" d="100"/>
          <a:sy n="92" d="100"/>
        </p:scale>
        <p:origin x="2076" y="84"/>
      </p:cViewPr>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699206"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defTabSz="942425">
              <a:defRPr sz="1300"/>
            </a:lvl1pPr>
          </a:lstStyle>
          <a:p>
            <a:pPr>
              <a:defRPr/>
            </a:pPr>
            <a:r>
              <a:rPr lang="en-US"/>
              <a:t>Northwest Portland Area Indian Health Board</a:t>
            </a:r>
          </a:p>
        </p:txBody>
      </p:sp>
      <p:sp>
        <p:nvSpPr>
          <p:cNvPr id="32771" name="Rectangle 3"/>
          <p:cNvSpPr>
            <a:spLocks noGrp="1" noChangeArrowheads="1"/>
          </p:cNvSpPr>
          <p:nvPr>
            <p:ph type="dt" sz="quarter" idx="1"/>
          </p:nvPr>
        </p:nvSpPr>
        <p:spPr bwMode="auto">
          <a:xfrm>
            <a:off x="4024429" y="0"/>
            <a:ext cx="3078047"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algn="r" defTabSz="942425">
              <a:defRPr sz="1300"/>
            </a:lvl1pPr>
          </a:lstStyle>
          <a:p>
            <a:pPr>
              <a:defRPr/>
            </a:pPr>
            <a:endParaRPr lang="en-US"/>
          </a:p>
        </p:txBody>
      </p:sp>
      <p:sp>
        <p:nvSpPr>
          <p:cNvPr id="32772" name="Rectangle 4"/>
          <p:cNvSpPr>
            <a:spLocks noGrp="1" noChangeArrowheads="1"/>
          </p:cNvSpPr>
          <p:nvPr>
            <p:ph type="ftr" sz="quarter" idx="2"/>
          </p:nvPr>
        </p:nvSpPr>
        <p:spPr bwMode="auto">
          <a:xfrm>
            <a:off x="0" y="8919673"/>
            <a:ext cx="3078048"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defTabSz="942425">
              <a:defRPr sz="1300"/>
            </a:lvl1pPr>
          </a:lstStyle>
          <a:p>
            <a:pPr>
              <a:defRPr/>
            </a:pPr>
            <a:endParaRPr lang="en-US"/>
          </a:p>
        </p:txBody>
      </p:sp>
      <p:sp>
        <p:nvSpPr>
          <p:cNvPr id="32773" name="Rectangle 5"/>
          <p:cNvSpPr>
            <a:spLocks noGrp="1" noChangeArrowheads="1"/>
          </p:cNvSpPr>
          <p:nvPr>
            <p:ph type="sldNum" sz="quarter" idx="3"/>
          </p:nvPr>
        </p:nvSpPr>
        <p:spPr bwMode="auto">
          <a:xfrm>
            <a:off x="4024429" y="8919673"/>
            <a:ext cx="3078047"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algn="r" defTabSz="942425">
              <a:defRPr sz="1300"/>
            </a:lvl1pPr>
          </a:lstStyle>
          <a:p>
            <a:fld id="{B4D10B08-0C91-4C95-872F-B7C65BC0256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8048"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defTabSz="942425">
              <a:defRPr sz="1300"/>
            </a:lvl1pPr>
          </a:lstStyle>
          <a:p>
            <a:pPr>
              <a:defRPr/>
            </a:pPr>
            <a:endParaRPr lang="en-US"/>
          </a:p>
        </p:txBody>
      </p:sp>
      <p:sp>
        <p:nvSpPr>
          <p:cNvPr id="8195" name="Rectangle 3"/>
          <p:cNvSpPr>
            <a:spLocks noGrp="1" noChangeArrowheads="1"/>
          </p:cNvSpPr>
          <p:nvPr>
            <p:ph type="dt" idx="1"/>
          </p:nvPr>
        </p:nvSpPr>
        <p:spPr bwMode="auto">
          <a:xfrm>
            <a:off x="4024429" y="0"/>
            <a:ext cx="3078047"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algn="r" defTabSz="942425">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46380" y="4459837"/>
            <a:ext cx="5209715" cy="4223882"/>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919673"/>
            <a:ext cx="3078048"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defTabSz="942425">
              <a:defRPr sz="1300"/>
            </a:lvl1pPr>
          </a:lstStyle>
          <a:p>
            <a:pPr>
              <a:defRPr/>
            </a:pPr>
            <a:endParaRPr lang="en-US"/>
          </a:p>
        </p:txBody>
      </p:sp>
      <p:sp>
        <p:nvSpPr>
          <p:cNvPr id="8199" name="Rectangle 7"/>
          <p:cNvSpPr>
            <a:spLocks noGrp="1" noChangeArrowheads="1"/>
          </p:cNvSpPr>
          <p:nvPr>
            <p:ph type="sldNum" sz="quarter" idx="5"/>
          </p:nvPr>
        </p:nvSpPr>
        <p:spPr bwMode="auto">
          <a:xfrm>
            <a:off x="4024429" y="8919673"/>
            <a:ext cx="3078047"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algn="r" defTabSz="942425">
              <a:defRPr sz="1300"/>
            </a:lvl1pPr>
          </a:lstStyle>
          <a:p>
            <a:fld id="{8B87E937-AD4D-4061-8B3B-60CEDB07314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says on slide 4, a gap analysis was asked for in order to further understand the need for these new provider types.</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4</a:t>
            </a:fld>
            <a:endParaRPr lang="en-US" altLang="en-US"/>
          </a:p>
        </p:txBody>
      </p:sp>
    </p:spTree>
    <p:extLst>
      <p:ext uri="{BB962C8B-B14F-4D97-AF65-F5344CB8AC3E}">
        <p14:creationId xmlns:p14="http://schemas.microsoft.com/office/powerpoint/2010/main" val="61115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explain how the CHA/P and BHA/P programs can address these.</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19</a:t>
            </a:fld>
            <a:endParaRPr lang="en-US" altLang="en-US"/>
          </a:p>
        </p:txBody>
      </p:sp>
    </p:spTree>
    <p:extLst>
      <p:ext uri="{BB962C8B-B14F-4D97-AF65-F5344CB8AC3E}">
        <p14:creationId xmlns:p14="http://schemas.microsoft.com/office/powerpoint/2010/main" val="93775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20</a:t>
            </a:fld>
            <a:endParaRPr lang="en-US" altLang="en-US"/>
          </a:p>
        </p:txBody>
      </p:sp>
    </p:spTree>
    <p:extLst>
      <p:ext uri="{BB962C8B-B14F-4D97-AF65-F5344CB8AC3E}">
        <p14:creationId xmlns:p14="http://schemas.microsoft.com/office/powerpoint/2010/main" val="813370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WA we don’t have federal $ earmarked for CHAP. We’ll look to congress for allocations, get state plan amendments in place so that chaps are billable so that funding comes from 3</a:t>
            </a:r>
            <a:r>
              <a:rPr lang="en-US" baseline="30000" dirty="0"/>
              <a:t>rd</a:t>
            </a:r>
            <a:r>
              <a:rPr lang="en-US" dirty="0"/>
              <a:t> party revenue, and seek private foundation funding. </a:t>
            </a:r>
          </a:p>
          <a:p>
            <a:r>
              <a:rPr lang="en-US" dirty="0"/>
              <a:t>In Alaska, they have a lot of financial support from village built clinic program which is federal $. They’re all compacted tribes and chap money is part of it. Sue had budget of 1.45 million for 4 clinics and 10-12 staff. Money was for equipment, supplies, health aide salary and training. Backfill for itinerant staff when someone is out used 3</a:t>
            </a:r>
            <a:r>
              <a:rPr lang="en-US" baseline="30000" dirty="0"/>
              <a:t>rd</a:t>
            </a:r>
            <a:r>
              <a:rPr lang="en-US" dirty="0"/>
              <a:t> part revenue. Found other $ for big purchases or use 3</a:t>
            </a:r>
            <a:r>
              <a:rPr lang="en-US" baseline="30000" dirty="0"/>
              <a:t>rd</a:t>
            </a:r>
            <a:r>
              <a:rPr lang="en-US" dirty="0"/>
              <a:t> party revenue. </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21</a:t>
            </a:fld>
            <a:endParaRPr lang="en-US" altLang="en-US"/>
          </a:p>
        </p:txBody>
      </p:sp>
    </p:spTree>
    <p:extLst>
      <p:ext uri="{BB962C8B-B14F-4D97-AF65-F5344CB8AC3E}">
        <p14:creationId xmlns:p14="http://schemas.microsoft.com/office/powerpoint/2010/main" val="330690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it’s expected they will be able to bill following state certification process</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22</a:t>
            </a:fld>
            <a:endParaRPr lang="en-US" altLang="en-US"/>
          </a:p>
        </p:txBody>
      </p:sp>
    </p:spTree>
    <p:extLst>
      <p:ext uri="{BB962C8B-B14F-4D97-AF65-F5344CB8AC3E}">
        <p14:creationId xmlns:p14="http://schemas.microsoft.com/office/powerpoint/2010/main" val="282056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low</a:t>
            </a:r>
          </a:p>
          <a:p>
            <a:r>
              <a:rPr lang="en-US" dirty="0"/>
              <a:t>10-16 med</a:t>
            </a:r>
          </a:p>
          <a:p>
            <a:r>
              <a:rPr lang="en-US" dirty="0"/>
              <a:t>17+ high</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26</a:t>
            </a:fld>
            <a:endParaRPr lang="en-US" altLang="en-US"/>
          </a:p>
        </p:txBody>
      </p:sp>
    </p:spTree>
    <p:extLst>
      <p:ext uri="{BB962C8B-B14F-4D97-AF65-F5344CB8AC3E}">
        <p14:creationId xmlns:p14="http://schemas.microsoft.com/office/powerpoint/2010/main" val="228002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icons</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36</a:t>
            </a:fld>
            <a:endParaRPr lang="en-US" altLang="en-US"/>
          </a:p>
        </p:txBody>
      </p:sp>
    </p:spTree>
    <p:extLst>
      <p:ext uri="{BB962C8B-B14F-4D97-AF65-F5344CB8AC3E}">
        <p14:creationId xmlns:p14="http://schemas.microsoft.com/office/powerpoint/2010/main" val="355184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Akchap.org</a:t>
            </a:r>
          </a:p>
          <a:p>
            <a:r>
              <a:rPr lang="en-US" dirty="0"/>
              <a:t>https://www.ncbi.nlm.nih.gov/pmc/articles/PMC3417638/</a:t>
            </a:r>
          </a:p>
          <a:p>
            <a:r>
              <a:rPr lang="en-US" dirty="0"/>
              <a:t>https://www.uaa.alaska.edu/academics/college-of-health/departments/ACRHHW/dataandreportspages/_documents/2004%20The%20Alaska%20Community%20Health%20Aide%20Program_An%20Integrative%20Literature%20Review%20and%20Visions%20for%20Future%20Research.pdf</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37</a:t>
            </a:fld>
            <a:endParaRPr lang="en-US" altLang="en-US"/>
          </a:p>
        </p:txBody>
      </p:sp>
    </p:spTree>
    <p:extLst>
      <p:ext uri="{BB962C8B-B14F-4D97-AF65-F5344CB8AC3E}">
        <p14:creationId xmlns:p14="http://schemas.microsoft.com/office/powerpoint/2010/main" val="3942993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38</a:t>
            </a:fld>
            <a:endParaRPr lang="en-US" altLang="en-US"/>
          </a:p>
        </p:txBody>
      </p:sp>
    </p:spTree>
    <p:extLst>
      <p:ext uri="{BB962C8B-B14F-4D97-AF65-F5344CB8AC3E}">
        <p14:creationId xmlns:p14="http://schemas.microsoft.com/office/powerpoint/2010/main" val="410118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need to talk about gap analysis methodology too much today, but you can take a look at the summary on slide 5 if you’re interested. But let’s look at the aims on slide 6.</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5</a:t>
            </a:fld>
            <a:endParaRPr lang="en-US" altLang="en-US"/>
          </a:p>
        </p:txBody>
      </p:sp>
    </p:spTree>
    <p:extLst>
      <p:ext uri="{BB962C8B-B14F-4D97-AF65-F5344CB8AC3E}">
        <p14:creationId xmlns:p14="http://schemas.microsoft.com/office/powerpoint/2010/main" val="153749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6</a:t>
            </a:fld>
            <a:endParaRPr lang="en-US" altLang="en-US"/>
          </a:p>
        </p:txBody>
      </p:sp>
    </p:spTree>
    <p:extLst>
      <p:ext uri="{BB962C8B-B14F-4D97-AF65-F5344CB8AC3E}">
        <p14:creationId xmlns:p14="http://schemas.microsoft.com/office/powerpoint/2010/main" val="325860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just explain that we use the term mid-level to refer to (read 2</a:t>
            </a:r>
            <a:r>
              <a:rPr lang="en-US" baseline="30000" dirty="0"/>
              <a:t>nd</a:t>
            </a:r>
            <a:r>
              <a:rPr lang="en-US" dirty="0"/>
              <a:t> bullet)</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7</a:t>
            </a:fld>
            <a:endParaRPr lang="en-US" altLang="en-US"/>
          </a:p>
        </p:txBody>
      </p:sp>
    </p:spTree>
    <p:extLst>
      <p:ext uri="{BB962C8B-B14F-4D97-AF65-F5344CB8AC3E}">
        <p14:creationId xmlns:p14="http://schemas.microsoft.com/office/powerpoint/2010/main" val="376924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does not indicate that a high degree of professionalism and professional expertise is not needed for these jobs</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8</a:t>
            </a:fld>
            <a:endParaRPr lang="en-US" altLang="en-US"/>
          </a:p>
        </p:txBody>
      </p:sp>
    </p:spTree>
    <p:extLst>
      <p:ext uri="{BB962C8B-B14F-4D97-AF65-F5344CB8AC3E}">
        <p14:creationId xmlns:p14="http://schemas.microsoft.com/office/powerpoint/2010/main" val="379790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does not indicate that a high degree of professionalism and professional expertise is not needed for these jobs</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9</a:t>
            </a:fld>
            <a:endParaRPr lang="en-US" altLang="en-US"/>
          </a:p>
        </p:txBody>
      </p:sp>
    </p:spTree>
    <p:extLst>
      <p:ext uri="{BB962C8B-B14F-4D97-AF65-F5344CB8AC3E}">
        <p14:creationId xmlns:p14="http://schemas.microsoft.com/office/powerpoint/2010/main" val="411599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10</a:t>
            </a:fld>
            <a:endParaRPr lang="en-US" altLang="en-US"/>
          </a:p>
        </p:txBody>
      </p:sp>
    </p:spTree>
    <p:extLst>
      <p:ext uri="{BB962C8B-B14F-4D97-AF65-F5344CB8AC3E}">
        <p14:creationId xmlns:p14="http://schemas.microsoft.com/office/powerpoint/2010/main" val="25955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skip ahead to slide 11, we get to our methods section. We used a tiered data collection strategy to start with available data and build on it to get more nuanced answers to our study questions.</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11</a:t>
            </a:fld>
            <a:endParaRPr lang="en-US" altLang="en-US"/>
          </a:p>
        </p:txBody>
      </p:sp>
    </p:spTree>
    <p:extLst>
      <p:ext uri="{BB962C8B-B14F-4D97-AF65-F5344CB8AC3E}">
        <p14:creationId xmlns:p14="http://schemas.microsoft.com/office/powerpoint/2010/main" val="11326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involves not only licensing but also establishing a training program and community infrastructure (and funding) it will address some of the root causes of the existing provider shortage and is more than just adding another provider license type.</a:t>
            </a:r>
          </a:p>
        </p:txBody>
      </p:sp>
      <p:sp>
        <p:nvSpPr>
          <p:cNvPr id="4" name="Slide Number Placeholder 3"/>
          <p:cNvSpPr>
            <a:spLocks noGrp="1"/>
          </p:cNvSpPr>
          <p:nvPr>
            <p:ph type="sldNum" sz="quarter" idx="10"/>
          </p:nvPr>
        </p:nvSpPr>
        <p:spPr/>
        <p:txBody>
          <a:bodyPr/>
          <a:lstStyle/>
          <a:p>
            <a:fld id="{8B87E937-AD4D-4061-8B3B-60CEDB07314A}" type="slidenum">
              <a:rPr lang="en-US" altLang="en-US" smtClean="0"/>
              <a:pPr/>
              <a:t>18</a:t>
            </a:fld>
            <a:endParaRPr lang="en-US" altLang="en-US"/>
          </a:p>
        </p:txBody>
      </p:sp>
    </p:spTree>
    <p:extLst>
      <p:ext uri="{BB962C8B-B14F-4D97-AF65-F5344CB8AC3E}">
        <p14:creationId xmlns:p14="http://schemas.microsoft.com/office/powerpoint/2010/main" val="1870753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124200"/>
          </a:xfrm>
          <a:prstGeom prst="rect">
            <a:avLst/>
          </a:prstGeom>
          <a:solidFill>
            <a:schemeClr val="accent1">
              <a:lumMod val="75000"/>
            </a:schemeClr>
          </a:solidFill>
          <a:ln w="9525">
            <a:noFill/>
            <a:miter lim="800000"/>
            <a:headEnd/>
            <a:tailEnd/>
          </a:ln>
          <a:effectLst/>
        </p:spPr>
        <p:txBody>
          <a:bodyPr wrap="none" anchor="ctr"/>
          <a:lstStyle/>
          <a:p>
            <a:pPr>
              <a:defRPr/>
            </a:pPr>
            <a:endParaRPr lang="en-US"/>
          </a:p>
        </p:txBody>
      </p:sp>
      <p:grpSp>
        <p:nvGrpSpPr>
          <p:cNvPr id="5" name="Group 55"/>
          <p:cNvGrpSpPr>
            <a:grpSpLocks/>
          </p:cNvGrpSpPr>
          <p:nvPr/>
        </p:nvGrpSpPr>
        <p:grpSpPr bwMode="auto">
          <a:xfrm>
            <a:off x="228600" y="5715000"/>
            <a:ext cx="3962400" cy="1022350"/>
            <a:chOff x="4876800" y="5835650"/>
            <a:chExt cx="3962400" cy="1022350"/>
          </a:xfrm>
        </p:grpSpPr>
        <p:grpSp>
          <p:nvGrpSpPr>
            <p:cNvPr id="6" name="Group 54"/>
            <p:cNvGrpSpPr>
              <a:grpSpLocks/>
            </p:cNvGrpSpPr>
            <p:nvPr/>
          </p:nvGrpSpPr>
          <p:grpSpPr bwMode="auto">
            <a:xfrm>
              <a:off x="6096000" y="5943600"/>
              <a:ext cx="2743200" cy="757238"/>
              <a:chOff x="1295400" y="157163"/>
              <a:chExt cx="2743200" cy="757238"/>
            </a:xfrm>
          </p:grpSpPr>
          <p:sp>
            <p:nvSpPr>
              <p:cNvPr id="8" name="TextBox 7"/>
              <p:cNvSpPr txBox="1"/>
              <p:nvPr/>
            </p:nvSpPr>
            <p:spPr bwMode="auto">
              <a:xfrm>
                <a:off x="1295400" y="157163"/>
                <a:ext cx="2743200" cy="604838"/>
              </a:xfrm>
              <a:prstGeom prst="rect">
                <a:avLst/>
              </a:prstGeom>
              <a:noFill/>
            </p:spPr>
            <p:txBody>
              <a:bodyPr>
                <a:spAutoFit/>
              </a:bodyPr>
              <a:lstStyle/>
              <a:p>
                <a:pPr>
                  <a:lnSpc>
                    <a:spcPts val="2000"/>
                  </a:lnSpc>
                  <a:defRPr/>
                </a:pPr>
                <a:r>
                  <a:rPr lang="en-US" sz="2000" dirty="0">
                    <a:solidFill>
                      <a:srgbClr val="B40000"/>
                    </a:solidFill>
                    <a:latin typeface="Maiandra GD" pitchFamily="34" charset="0"/>
                  </a:rPr>
                  <a:t>N</a:t>
                </a:r>
                <a:r>
                  <a:rPr lang="en-US" sz="1600" dirty="0">
                    <a:solidFill>
                      <a:srgbClr val="B40000"/>
                    </a:solidFill>
                    <a:latin typeface="Maiandra GD" pitchFamily="34" charset="0"/>
                  </a:rPr>
                  <a:t>orthwest </a:t>
                </a:r>
                <a:r>
                  <a:rPr lang="en-US" sz="2000" dirty="0">
                    <a:solidFill>
                      <a:srgbClr val="B40000"/>
                    </a:solidFill>
                    <a:latin typeface="Maiandra GD" pitchFamily="34" charset="0"/>
                  </a:rPr>
                  <a:t>P</a:t>
                </a:r>
                <a:r>
                  <a:rPr lang="en-US" sz="1600" dirty="0">
                    <a:solidFill>
                      <a:srgbClr val="B40000"/>
                    </a:solidFill>
                    <a:latin typeface="Maiandra GD" pitchFamily="34" charset="0"/>
                  </a:rPr>
                  <a:t>ortland </a:t>
                </a:r>
                <a:r>
                  <a:rPr lang="en-US" sz="2000" dirty="0">
                    <a:solidFill>
                      <a:srgbClr val="B40000"/>
                    </a:solidFill>
                    <a:latin typeface="Maiandra GD" pitchFamily="34" charset="0"/>
                  </a:rPr>
                  <a:t>A</a:t>
                </a:r>
                <a:r>
                  <a:rPr lang="en-US" sz="1600" dirty="0">
                    <a:solidFill>
                      <a:srgbClr val="B40000"/>
                    </a:solidFill>
                    <a:latin typeface="Maiandra GD" pitchFamily="34" charset="0"/>
                  </a:rPr>
                  <a:t>rea</a:t>
                </a:r>
              </a:p>
              <a:p>
                <a:pPr>
                  <a:lnSpc>
                    <a:spcPts val="2000"/>
                  </a:lnSpc>
                  <a:defRPr/>
                </a:pPr>
                <a:r>
                  <a:rPr lang="en-US" sz="1600" dirty="0">
                    <a:solidFill>
                      <a:srgbClr val="B40000"/>
                    </a:solidFill>
                    <a:latin typeface="Maiandra GD" pitchFamily="34" charset="0"/>
                  </a:rPr>
                  <a:t>         </a:t>
                </a:r>
                <a:r>
                  <a:rPr lang="en-US" sz="2000" dirty="0">
                    <a:solidFill>
                      <a:srgbClr val="B40000"/>
                    </a:solidFill>
                    <a:latin typeface="Maiandra GD" pitchFamily="34" charset="0"/>
                  </a:rPr>
                  <a:t>I</a:t>
                </a:r>
                <a:r>
                  <a:rPr lang="en-US" sz="1600" dirty="0">
                    <a:solidFill>
                      <a:srgbClr val="B40000"/>
                    </a:solidFill>
                    <a:latin typeface="Maiandra GD" pitchFamily="34" charset="0"/>
                  </a:rPr>
                  <a:t>ndian </a:t>
                </a:r>
                <a:r>
                  <a:rPr lang="en-US" sz="2000" dirty="0">
                    <a:solidFill>
                      <a:srgbClr val="B40000"/>
                    </a:solidFill>
                    <a:latin typeface="Maiandra GD" pitchFamily="34" charset="0"/>
                  </a:rPr>
                  <a:t>H</a:t>
                </a:r>
                <a:r>
                  <a:rPr lang="en-US" sz="1600" dirty="0">
                    <a:solidFill>
                      <a:srgbClr val="B40000"/>
                    </a:solidFill>
                    <a:latin typeface="Maiandra GD" pitchFamily="34" charset="0"/>
                  </a:rPr>
                  <a:t>ealth </a:t>
                </a:r>
                <a:r>
                  <a:rPr lang="en-US" sz="2000" dirty="0">
                    <a:solidFill>
                      <a:srgbClr val="B40000"/>
                    </a:solidFill>
                    <a:latin typeface="Maiandra GD" pitchFamily="34" charset="0"/>
                  </a:rPr>
                  <a:t>B</a:t>
                </a:r>
                <a:r>
                  <a:rPr lang="en-US" sz="1600" dirty="0">
                    <a:solidFill>
                      <a:srgbClr val="B40000"/>
                    </a:solidFill>
                    <a:latin typeface="Maiandra GD" pitchFamily="34" charset="0"/>
                  </a:rPr>
                  <a:t>oard</a:t>
                </a:r>
              </a:p>
            </p:txBody>
          </p:sp>
          <p:sp>
            <p:nvSpPr>
              <p:cNvPr id="9" name="TextBox 8"/>
              <p:cNvSpPr txBox="1"/>
              <p:nvPr/>
            </p:nvSpPr>
            <p:spPr bwMode="auto">
              <a:xfrm>
                <a:off x="1371600" y="652463"/>
                <a:ext cx="2514600" cy="261938"/>
              </a:xfrm>
              <a:prstGeom prst="rect">
                <a:avLst/>
              </a:prstGeom>
              <a:noFill/>
            </p:spPr>
            <p:txBody>
              <a:bodyPr>
                <a:spAutoFit/>
              </a:bodyPr>
              <a:lstStyle/>
              <a:p>
                <a:pPr algn="r">
                  <a:defRPr/>
                </a:pPr>
                <a:r>
                  <a:rPr lang="en-US" sz="1100" i="1" dirty="0">
                    <a:solidFill>
                      <a:schemeClr val="accent3">
                        <a:lumMod val="50000"/>
                      </a:schemeClr>
                    </a:solidFill>
                    <a:latin typeface="Gill Sans MT" pitchFamily="34" charset="0"/>
                    <a:cs typeface="Estrangelo Edessa" pitchFamily="66"/>
                  </a:rPr>
                  <a:t>Indian Leadership for Indian Health</a:t>
                </a:r>
              </a:p>
            </p:txBody>
          </p:sp>
        </p:grpSp>
        <p:pic>
          <p:nvPicPr>
            <p:cNvPr id="7"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83565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40"/>
          <p:cNvGrpSpPr>
            <a:grpSpLocks/>
          </p:cNvGrpSpPr>
          <p:nvPr/>
        </p:nvGrpSpPr>
        <p:grpSpPr bwMode="auto">
          <a:xfrm>
            <a:off x="0" y="3048000"/>
            <a:ext cx="9144000" cy="180975"/>
            <a:chOff x="0" y="816"/>
            <a:chExt cx="5760" cy="114"/>
          </a:xfrm>
        </p:grpSpPr>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Rectangle 3"/>
          <p:cNvSpPr>
            <a:spLocks noGrp="1" noChangeArrowheads="1"/>
          </p:cNvSpPr>
          <p:nvPr>
            <p:ph type="ctrTitle"/>
          </p:nvPr>
        </p:nvSpPr>
        <p:spPr>
          <a:xfrm>
            <a:off x="381000" y="762000"/>
            <a:ext cx="8382000" cy="2133600"/>
          </a:xfrm>
          <a:prstGeom prst="rect">
            <a:avLst/>
          </a:prstGeom>
        </p:spPr>
        <p:txBody>
          <a:bodyPr anchor="b"/>
          <a:lstStyle>
            <a:lvl1pPr algn="ctr">
              <a:defRPr u="none">
                <a:solidFill>
                  <a:srgbClr val="F3EFBF"/>
                </a:solidFill>
                <a:latin typeface="Georgia" pitchFamily="18" charset="0"/>
              </a:defRPr>
            </a:lvl1pPr>
          </a:lstStyle>
          <a:p>
            <a:r>
              <a:rPr lang="en-US"/>
              <a:t>Click to edit Master title style</a:t>
            </a:r>
            <a:endParaRPr lang="en-US" dirty="0"/>
          </a:p>
        </p:txBody>
      </p:sp>
      <p:sp>
        <p:nvSpPr>
          <p:cNvPr id="31" name="Rectangle 4"/>
          <p:cNvSpPr>
            <a:spLocks noGrp="1" noChangeArrowheads="1"/>
          </p:cNvSpPr>
          <p:nvPr>
            <p:ph type="subTitle" idx="1"/>
          </p:nvPr>
        </p:nvSpPr>
        <p:spPr>
          <a:xfrm>
            <a:off x="381000" y="3276600"/>
            <a:ext cx="8382000" cy="2133600"/>
          </a:xfrm>
        </p:spPr>
        <p:txBody>
          <a:bodyPr/>
          <a:lstStyle>
            <a:lvl1pPr marL="0" indent="0" algn="ctr">
              <a:buFontTx/>
              <a:buNone/>
              <a:defRPr sz="3200">
                <a:solidFill>
                  <a:schemeClr val="accent3">
                    <a:lumMod val="50000"/>
                  </a:schemeClr>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322584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7"/>
          <p:cNvSpPr>
            <a:spLocks noChangeArrowheads="1"/>
          </p:cNvSpPr>
          <p:nvPr/>
        </p:nvSpPr>
        <p:spPr bwMode="auto">
          <a:xfrm>
            <a:off x="7239000" y="0"/>
            <a:ext cx="1905000" cy="68580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5" name="Picture 8" descr="NPAIHBtransparentTEAL"/>
          <p:cNvPicPr>
            <a:picLocks noChangeAspect="1" noChangeArrowheads="1"/>
          </p:cNvPicPr>
          <p:nvPr/>
        </p:nvPicPr>
        <p:blipFill>
          <a:blip r:embed="rId2"/>
          <a:srcRect/>
          <a:stretch>
            <a:fillRect/>
          </a:stretch>
        </p:blipFill>
        <p:spPr bwMode="auto">
          <a:xfrm>
            <a:off x="7620000" y="152400"/>
            <a:ext cx="1219200" cy="1022350"/>
          </a:xfrm>
          <a:prstGeom prst="rect">
            <a:avLst/>
          </a:prstGeom>
          <a:noFill/>
          <a:ln w="9525">
            <a:noFill/>
            <a:miter lim="800000"/>
            <a:headEnd/>
            <a:tailEnd/>
          </a:ln>
          <a:scene3d>
            <a:camera prst="orthographicFront">
              <a:rot lat="0" lon="0" rev="16200000"/>
            </a:camera>
            <a:lightRig rig="threePt" dir="t"/>
          </a:scene3d>
        </p:spPr>
      </p:pic>
      <p:grpSp>
        <p:nvGrpSpPr>
          <p:cNvPr id="6" name="Group 61"/>
          <p:cNvGrpSpPr>
            <a:grpSpLocks/>
          </p:cNvGrpSpPr>
          <p:nvPr/>
        </p:nvGrpSpPr>
        <p:grpSpPr bwMode="auto">
          <a:xfrm>
            <a:off x="7010400" y="47625"/>
            <a:ext cx="304800" cy="6762750"/>
            <a:chOff x="6629400" y="47625"/>
            <a:chExt cx="304800" cy="6762750"/>
          </a:xfrm>
        </p:grpSpPr>
        <p:pic>
          <p:nvPicPr>
            <p:cNvPr id="7" name="Picture 32"/>
            <p:cNvPicPr>
              <a:picLocks noChangeAspect="1" noChangeArrowheads="1"/>
            </p:cNvPicPr>
            <p:nvPr/>
          </p:nvPicPr>
          <p:blipFill>
            <a:blip r:embed="rId3"/>
            <a:srcRect/>
            <a:stretch>
              <a:fillRect/>
            </a:stretch>
          </p:blipFill>
          <p:spPr bwMode="auto">
            <a:xfrm>
              <a:off x="6629400" y="47625"/>
              <a:ext cx="304800" cy="180975"/>
            </a:xfrm>
            <a:prstGeom prst="rect">
              <a:avLst/>
            </a:prstGeom>
            <a:noFill/>
            <a:ln w="9525">
              <a:noFill/>
              <a:miter lim="800000"/>
              <a:headEnd/>
              <a:tailEnd/>
            </a:ln>
            <a:scene3d>
              <a:camera prst="orthographicFront">
                <a:rot lat="0" lon="0" rev="5400000"/>
              </a:camera>
              <a:lightRig rig="threePt" dir="t"/>
            </a:scene3d>
          </p:spPr>
        </p:pic>
        <p:pic>
          <p:nvPicPr>
            <p:cNvPr id="8" name="Picture 32"/>
            <p:cNvPicPr>
              <a:picLocks noChangeAspect="1" noChangeArrowheads="1"/>
            </p:cNvPicPr>
            <p:nvPr/>
          </p:nvPicPr>
          <p:blipFill>
            <a:blip r:embed="rId3"/>
            <a:srcRect/>
            <a:stretch>
              <a:fillRect/>
            </a:stretch>
          </p:blipFill>
          <p:spPr bwMode="auto">
            <a:xfrm>
              <a:off x="6629400" y="352425"/>
              <a:ext cx="304800" cy="180975"/>
            </a:xfrm>
            <a:prstGeom prst="rect">
              <a:avLst/>
            </a:prstGeom>
            <a:noFill/>
            <a:ln w="9525">
              <a:noFill/>
              <a:miter lim="800000"/>
              <a:headEnd/>
              <a:tailEnd/>
            </a:ln>
            <a:scene3d>
              <a:camera prst="orthographicFront">
                <a:rot lat="0" lon="0" rev="5400000"/>
              </a:camera>
              <a:lightRig rig="threePt" dir="t"/>
            </a:scene3d>
          </p:spPr>
        </p:pic>
        <p:pic>
          <p:nvPicPr>
            <p:cNvPr id="9" name="Picture 32"/>
            <p:cNvPicPr>
              <a:picLocks noChangeAspect="1" noChangeArrowheads="1"/>
            </p:cNvPicPr>
            <p:nvPr/>
          </p:nvPicPr>
          <p:blipFill>
            <a:blip r:embed="rId3"/>
            <a:srcRect/>
            <a:stretch>
              <a:fillRect/>
            </a:stretch>
          </p:blipFill>
          <p:spPr bwMode="auto">
            <a:xfrm>
              <a:off x="6629400" y="657225"/>
              <a:ext cx="304800" cy="180975"/>
            </a:xfrm>
            <a:prstGeom prst="rect">
              <a:avLst/>
            </a:prstGeom>
            <a:noFill/>
            <a:ln w="9525">
              <a:noFill/>
              <a:miter lim="800000"/>
              <a:headEnd/>
              <a:tailEnd/>
            </a:ln>
            <a:scene3d>
              <a:camera prst="orthographicFront">
                <a:rot lat="0" lon="0" rev="5400000"/>
              </a:camera>
              <a:lightRig rig="threePt" dir="t"/>
            </a:scene3d>
          </p:spPr>
        </p:pic>
        <p:pic>
          <p:nvPicPr>
            <p:cNvPr id="10" name="Picture 32"/>
            <p:cNvPicPr>
              <a:picLocks noChangeAspect="1" noChangeArrowheads="1"/>
            </p:cNvPicPr>
            <p:nvPr/>
          </p:nvPicPr>
          <p:blipFill>
            <a:blip r:embed="rId3"/>
            <a:srcRect/>
            <a:stretch>
              <a:fillRect/>
            </a:stretch>
          </p:blipFill>
          <p:spPr bwMode="auto">
            <a:xfrm>
              <a:off x="6629400" y="962025"/>
              <a:ext cx="304800" cy="180975"/>
            </a:xfrm>
            <a:prstGeom prst="rect">
              <a:avLst/>
            </a:prstGeom>
            <a:noFill/>
            <a:ln w="9525">
              <a:noFill/>
              <a:miter lim="800000"/>
              <a:headEnd/>
              <a:tailEnd/>
            </a:ln>
            <a:scene3d>
              <a:camera prst="orthographicFront">
                <a:rot lat="0" lon="0" rev="5400000"/>
              </a:camera>
              <a:lightRig rig="threePt" dir="t"/>
            </a:scene3d>
          </p:spPr>
        </p:pic>
        <p:pic>
          <p:nvPicPr>
            <p:cNvPr id="11" name="Picture 32"/>
            <p:cNvPicPr>
              <a:picLocks noChangeAspect="1" noChangeArrowheads="1"/>
            </p:cNvPicPr>
            <p:nvPr/>
          </p:nvPicPr>
          <p:blipFill>
            <a:blip r:embed="rId3"/>
            <a:srcRect/>
            <a:stretch>
              <a:fillRect/>
            </a:stretch>
          </p:blipFill>
          <p:spPr bwMode="auto">
            <a:xfrm>
              <a:off x="6629400" y="1266825"/>
              <a:ext cx="304800" cy="180975"/>
            </a:xfrm>
            <a:prstGeom prst="rect">
              <a:avLst/>
            </a:prstGeom>
            <a:noFill/>
            <a:ln w="9525">
              <a:noFill/>
              <a:miter lim="800000"/>
              <a:headEnd/>
              <a:tailEnd/>
            </a:ln>
            <a:scene3d>
              <a:camera prst="orthographicFront">
                <a:rot lat="0" lon="0" rev="5400000"/>
              </a:camera>
              <a:lightRig rig="threePt" dir="t"/>
            </a:scene3d>
          </p:spPr>
        </p:pic>
        <p:pic>
          <p:nvPicPr>
            <p:cNvPr id="12" name="Picture 32"/>
            <p:cNvPicPr>
              <a:picLocks noChangeAspect="1" noChangeArrowheads="1"/>
            </p:cNvPicPr>
            <p:nvPr/>
          </p:nvPicPr>
          <p:blipFill>
            <a:blip r:embed="rId3"/>
            <a:srcRect/>
            <a:stretch>
              <a:fillRect/>
            </a:stretch>
          </p:blipFill>
          <p:spPr bwMode="auto">
            <a:xfrm>
              <a:off x="6629400" y="1571625"/>
              <a:ext cx="304800" cy="180975"/>
            </a:xfrm>
            <a:prstGeom prst="rect">
              <a:avLst/>
            </a:prstGeom>
            <a:noFill/>
            <a:ln w="9525">
              <a:noFill/>
              <a:miter lim="800000"/>
              <a:headEnd/>
              <a:tailEnd/>
            </a:ln>
            <a:scene3d>
              <a:camera prst="orthographicFront">
                <a:rot lat="0" lon="0" rev="5400000"/>
              </a:camera>
              <a:lightRig rig="threePt" dir="t"/>
            </a:scene3d>
          </p:spPr>
        </p:pic>
        <p:pic>
          <p:nvPicPr>
            <p:cNvPr id="13" name="Picture 32"/>
            <p:cNvPicPr>
              <a:picLocks noChangeAspect="1" noChangeArrowheads="1"/>
            </p:cNvPicPr>
            <p:nvPr/>
          </p:nvPicPr>
          <p:blipFill>
            <a:blip r:embed="rId3"/>
            <a:srcRect/>
            <a:stretch>
              <a:fillRect/>
            </a:stretch>
          </p:blipFill>
          <p:spPr bwMode="auto">
            <a:xfrm>
              <a:off x="6629400" y="1876425"/>
              <a:ext cx="304800" cy="180975"/>
            </a:xfrm>
            <a:prstGeom prst="rect">
              <a:avLst/>
            </a:prstGeom>
            <a:noFill/>
            <a:ln w="9525">
              <a:noFill/>
              <a:miter lim="800000"/>
              <a:headEnd/>
              <a:tailEnd/>
            </a:ln>
            <a:scene3d>
              <a:camera prst="orthographicFront">
                <a:rot lat="0" lon="0" rev="5400000"/>
              </a:camera>
              <a:lightRig rig="threePt" dir="t"/>
            </a:scene3d>
          </p:spPr>
        </p:pic>
        <p:pic>
          <p:nvPicPr>
            <p:cNvPr id="14" name="Picture 32"/>
            <p:cNvPicPr>
              <a:picLocks noChangeAspect="1" noChangeArrowheads="1"/>
            </p:cNvPicPr>
            <p:nvPr/>
          </p:nvPicPr>
          <p:blipFill>
            <a:blip r:embed="rId3"/>
            <a:srcRect/>
            <a:stretch>
              <a:fillRect/>
            </a:stretch>
          </p:blipFill>
          <p:spPr bwMode="auto">
            <a:xfrm>
              <a:off x="6629400" y="2181225"/>
              <a:ext cx="304800" cy="180975"/>
            </a:xfrm>
            <a:prstGeom prst="rect">
              <a:avLst/>
            </a:prstGeom>
            <a:noFill/>
            <a:ln w="9525">
              <a:noFill/>
              <a:miter lim="800000"/>
              <a:headEnd/>
              <a:tailEnd/>
            </a:ln>
            <a:scene3d>
              <a:camera prst="orthographicFront">
                <a:rot lat="0" lon="0" rev="5400000"/>
              </a:camera>
              <a:lightRig rig="threePt" dir="t"/>
            </a:scene3d>
          </p:spPr>
        </p:pic>
        <p:pic>
          <p:nvPicPr>
            <p:cNvPr id="15" name="Picture 32"/>
            <p:cNvPicPr>
              <a:picLocks noChangeAspect="1" noChangeArrowheads="1"/>
            </p:cNvPicPr>
            <p:nvPr/>
          </p:nvPicPr>
          <p:blipFill>
            <a:blip r:embed="rId3"/>
            <a:srcRect/>
            <a:stretch>
              <a:fillRect/>
            </a:stretch>
          </p:blipFill>
          <p:spPr bwMode="auto">
            <a:xfrm>
              <a:off x="6629400" y="2486025"/>
              <a:ext cx="304800" cy="180975"/>
            </a:xfrm>
            <a:prstGeom prst="rect">
              <a:avLst/>
            </a:prstGeom>
            <a:noFill/>
            <a:ln w="9525">
              <a:noFill/>
              <a:miter lim="800000"/>
              <a:headEnd/>
              <a:tailEnd/>
            </a:ln>
            <a:scene3d>
              <a:camera prst="orthographicFront">
                <a:rot lat="0" lon="0" rev="5400000"/>
              </a:camera>
              <a:lightRig rig="threePt" dir="t"/>
            </a:scene3d>
          </p:spPr>
        </p:pic>
        <p:pic>
          <p:nvPicPr>
            <p:cNvPr id="16" name="Picture 32"/>
            <p:cNvPicPr>
              <a:picLocks noChangeAspect="1" noChangeArrowheads="1"/>
            </p:cNvPicPr>
            <p:nvPr/>
          </p:nvPicPr>
          <p:blipFill>
            <a:blip r:embed="rId3"/>
            <a:srcRect/>
            <a:stretch>
              <a:fillRect/>
            </a:stretch>
          </p:blipFill>
          <p:spPr bwMode="auto">
            <a:xfrm>
              <a:off x="6629400" y="2743200"/>
              <a:ext cx="304800" cy="180975"/>
            </a:xfrm>
            <a:prstGeom prst="rect">
              <a:avLst/>
            </a:prstGeom>
            <a:noFill/>
            <a:ln w="9525">
              <a:noFill/>
              <a:miter lim="800000"/>
              <a:headEnd/>
              <a:tailEnd/>
            </a:ln>
            <a:scene3d>
              <a:camera prst="orthographicFront">
                <a:rot lat="0" lon="0" rev="5400000"/>
              </a:camera>
              <a:lightRig rig="threePt" dir="t"/>
            </a:scene3d>
          </p:spPr>
        </p:pic>
        <p:pic>
          <p:nvPicPr>
            <p:cNvPr id="17" name="Picture 32"/>
            <p:cNvPicPr>
              <a:picLocks noChangeAspect="1" noChangeArrowheads="1"/>
            </p:cNvPicPr>
            <p:nvPr/>
          </p:nvPicPr>
          <p:blipFill>
            <a:blip r:embed="rId3"/>
            <a:srcRect/>
            <a:stretch>
              <a:fillRect/>
            </a:stretch>
          </p:blipFill>
          <p:spPr bwMode="auto">
            <a:xfrm>
              <a:off x="6629400" y="3048000"/>
              <a:ext cx="304800" cy="180975"/>
            </a:xfrm>
            <a:prstGeom prst="rect">
              <a:avLst/>
            </a:prstGeom>
            <a:noFill/>
            <a:ln w="9525">
              <a:noFill/>
              <a:miter lim="800000"/>
              <a:headEnd/>
              <a:tailEnd/>
            </a:ln>
            <a:scene3d>
              <a:camera prst="orthographicFront">
                <a:rot lat="0" lon="0" rev="5400000"/>
              </a:camera>
              <a:lightRig rig="threePt" dir="t"/>
            </a:scene3d>
          </p:spPr>
        </p:pic>
        <p:pic>
          <p:nvPicPr>
            <p:cNvPr id="18" name="Picture 32"/>
            <p:cNvPicPr>
              <a:picLocks noChangeAspect="1" noChangeArrowheads="1"/>
            </p:cNvPicPr>
            <p:nvPr/>
          </p:nvPicPr>
          <p:blipFill>
            <a:blip r:embed="rId3"/>
            <a:srcRect/>
            <a:stretch>
              <a:fillRect/>
            </a:stretch>
          </p:blipFill>
          <p:spPr bwMode="auto">
            <a:xfrm>
              <a:off x="6629400" y="3352800"/>
              <a:ext cx="304800" cy="180975"/>
            </a:xfrm>
            <a:prstGeom prst="rect">
              <a:avLst/>
            </a:prstGeom>
            <a:noFill/>
            <a:ln w="9525">
              <a:noFill/>
              <a:miter lim="800000"/>
              <a:headEnd/>
              <a:tailEnd/>
            </a:ln>
            <a:scene3d>
              <a:camera prst="orthographicFront">
                <a:rot lat="0" lon="0" rev="5400000"/>
              </a:camera>
              <a:lightRig rig="threePt" dir="t"/>
            </a:scene3d>
          </p:spPr>
        </p:pic>
        <p:pic>
          <p:nvPicPr>
            <p:cNvPr id="19" name="Picture 32"/>
            <p:cNvPicPr>
              <a:picLocks noChangeAspect="1" noChangeArrowheads="1"/>
            </p:cNvPicPr>
            <p:nvPr/>
          </p:nvPicPr>
          <p:blipFill>
            <a:blip r:embed="rId3"/>
            <a:srcRect/>
            <a:stretch>
              <a:fillRect/>
            </a:stretch>
          </p:blipFill>
          <p:spPr bwMode="auto">
            <a:xfrm>
              <a:off x="6629400" y="3657600"/>
              <a:ext cx="304800" cy="180975"/>
            </a:xfrm>
            <a:prstGeom prst="rect">
              <a:avLst/>
            </a:prstGeom>
            <a:noFill/>
            <a:ln w="9525">
              <a:noFill/>
              <a:miter lim="800000"/>
              <a:headEnd/>
              <a:tailEnd/>
            </a:ln>
            <a:scene3d>
              <a:camera prst="orthographicFront">
                <a:rot lat="0" lon="0" rev="5400000"/>
              </a:camera>
              <a:lightRig rig="threePt" dir="t"/>
            </a:scene3d>
          </p:spPr>
        </p:pic>
        <p:pic>
          <p:nvPicPr>
            <p:cNvPr id="20" name="Picture 32"/>
            <p:cNvPicPr>
              <a:picLocks noChangeAspect="1" noChangeArrowheads="1"/>
            </p:cNvPicPr>
            <p:nvPr/>
          </p:nvPicPr>
          <p:blipFill>
            <a:blip r:embed="rId3"/>
            <a:srcRect/>
            <a:stretch>
              <a:fillRect/>
            </a:stretch>
          </p:blipFill>
          <p:spPr bwMode="auto">
            <a:xfrm>
              <a:off x="6629400" y="3962400"/>
              <a:ext cx="304800" cy="180975"/>
            </a:xfrm>
            <a:prstGeom prst="rect">
              <a:avLst/>
            </a:prstGeom>
            <a:noFill/>
            <a:ln w="9525">
              <a:noFill/>
              <a:miter lim="800000"/>
              <a:headEnd/>
              <a:tailEnd/>
            </a:ln>
            <a:scene3d>
              <a:camera prst="orthographicFront">
                <a:rot lat="0" lon="0" rev="5400000"/>
              </a:camera>
              <a:lightRig rig="threePt" dir="t"/>
            </a:scene3d>
          </p:spPr>
        </p:pic>
        <p:pic>
          <p:nvPicPr>
            <p:cNvPr id="21" name="Picture 32"/>
            <p:cNvPicPr>
              <a:picLocks noChangeAspect="1" noChangeArrowheads="1"/>
            </p:cNvPicPr>
            <p:nvPr/>
          </p:nvPicPr>
          <p:blipFill>
            <a:blip r:embed="rId3"/>
            <a:srcRect/>
            <a:stretch>
              <a:fillRect/>
            </a:stretch>
          </p:blipFill>
          <p:spPr bwMode="auto">
            <a:xfrm>
              <a:off x="6629400" y="4267200"/>
              <a:ext cx="304800" cy="180975"/>
            </a:xfrm>
            <a:prstGeom prst="rect">
              <a:avLst/>
            </a:prstGeom>
            <a:noFill/>
            <a:ln w="9525">
              <a:noFill/>
              <a:miter lim="800000"/>
              <a:headEnd/>
              <a:tailEnd/>
            </a:ln>
            <a:scene3d>
              <a:camera prst="orthographicFront">
                <a:rot lat="0" lon="0" rev="5400000"/>
              </a:camera>
              <a:lightRig rig="threePt" dir="t"/>
            </a:scene3d>
          </p:spPr>
        </p:pic>
        <p:pic>
          <p:nvPicPr>
            <p:cNvPr id="22" name="Picture 32"/>
            <p:cNvPicPr>
              <a:picLocks noChangeAspect="1" noChangeArrowheads="1"/>
            </p:cNvPicPr>
            <p:nvPr/>
          </p:nvPicPr>
          <p:blipFill>
            <a:blip r:embed="rId3"/>
            <a:srcRect/>
            <a:stretch>
              <a:fillRect/>
            </a:stretch>
          </p:blipFill>
          <p:spPr bwMode="auto">
            <a:xfrm>
              <a:off x="6629400" y="4543425"/>
              <a:ext cx="304800" cy="180975"/>
            </a:xfrm>
            <a:prstGeom prst="rect">
              <a:avLst/>
            </a:prstGeom>
            <a:noFill/>
            <a:ln w="9525">
              <a:noFill/>
              <a:miter lim="800000"/>
              <a:headEnd/>
              <a:tailEnd/>
            </a:ln>
            <a:scene3d>
              <a:camera prst="orthographicFront">
                <a:rot lat="0" lon="0" rev="5400000"/>
              </a:camera>
              <a:lightRig rig="threePt" dir="t"/>
            </a:scene3d>
          </p:spPr>
        </p:pic>
        <p:pic>
          <p:nvPicPr>
            <p:cNvPr id="23" name="Picture 32"/>
            <p:cNvPicPr>
              <a:picLocks noChangeAspect="1" noChangeArrowheads="1"/>
            </p:cNvPicPr>
            <p:nvPr/>
          </p:nvPicPr>
          <p:blipFill>
            <a:blip r:embed="rId3"/>
            <a:srcRect/>
            <a:stretch>
              <a:fillRect/>
            </a:stretch>
          </p:blipFill>
          <p:spPr bwMode="auto">
            <a:xfrm>
              <a:off x="6629400" y="4848225"/>
              <a:ext cx="304800" cy="180975"/>
            </a:xfrm>
            <a:prstGeom prst="rect">
              <a:avLst/>
            </a:prstGeom>
            <a:noFill/>
            <a:ln w="9525">
              <a:noFill/>
              <a:miter lim="800000"/>
              <a:headEnd/>
              <a:tailEnd/>
            </a:ln>
            <a:scene3d>
              <a:camera prst="orthographicFront">
                <a:rot lat="0" lon="0" rev="5400000"/>
              </a:camera>
              <a:lightRig rig="threePt" dir="t"/>
            </a:scene3d>
          </p:spPr>
        </p:pic>
        <p:pic>
          <p:nvPicPr>
            <p:cNvPr id="24" name="Picture 32"/>
            <p:cNvPicPr>
              <a:picLocks noChangeAspect="1" noChangeArrowheads="1"/>
            </p:cNvPicPr>
            <p:nvPr/>
          </p:nvPicPr>
          <p:blipFill>
            <a:blip r:embed="rId3"/>
            <a:srcRect/>
            <a:stretch>
              <a:fillRect/>
            </a:stretch>
          </p:blipFill>
          <p:spPr bwMode="auto">
            <a:xfrm>
              <a:off x="6629400" y="5153025"/>
              <a:ext cx="304800" cy="180975"/>
            </a:xfrm>
            <a:prstGeom prst="rect">
              <a:avLst/>
            </a:prstGeom>
            <a:noFill/>
            <a:ln w="9525">
              <a:noFill/>
              <a:miter lim="800000"/>
              <a:headEnd/>
              <a:tailEnd/>
            </a:ln>
            <a:scene3d>
              <a:camera prst="orthographicFront">
                <a:rot lat="0" lon="0" rev="5400000"/>
              </a:camera>
              <a:lightRig rig="threePt" dir="t"/>
            </a:scene3d>
          </p:spPr>
        </p:pic>
        <p:pic>
          <p:nvPicPr>
            <p:cNvPr id="25" name="Picture 32"/>
            <p:cNvPicPr>
              <a:picLocks noChangeAspect="1" noChangeArrowheads="1"/>
            </p:cNvPicPr>
            <p:nvPr/>
          </p:nvPicPr>
          <p:blipFill>
            <a:blip r:embed="rId3"/>
            <a:srcRect/>
            <a:stretch>
              <a:fillRect/>
            </a:stretch>
          </p:blipFill>
          <p:spPr bwMode="auto">
            <a:xfrm>
              <a:off x="6629400" y="5457825"/>
              <a:ext cx="304800" cy="180975"/>
            </a:xfrm>
            <a:prstGeom prst="rect">
              <a:avLst/>
            </a:prstGeom>
            <a:noFill/>
            <a:ln w="9525">
              <a:noFill/>
              <a:miter lim="800000"/>
              <a:headEnd/>
              <a:tailEnd/>
            </a:ln>
            <a:scene3d>
              <a:camera prst="orthographicFront">
                <a:rot lat="0" lon="0" rev="5400000"/>
              </a:camera>
              <a:lightRig rig="threePt" dir="t"/>
            </a:scene3d>
          </p:spPr>
        </p:pic>
        <p:pic>
          <p:nvPicPr>
            <p:cNvPr id="26" name="Picture 32"/>
            <p:cNvPicPr>
              <a:picLocks noChangeAspect="1" noChangeArrowheads="1"/>
            </p:cNvPicPr>
            <p:nvPr/>
          </p:nvPicPr>
          <p:blipFill>
            <a:blip r:embed="rId3"/>
            <a:srcRect/>
            <a:stretch>
              <a:fillRect/>
            </a:stretch>
          </p:blipFill>
          <p:spPr bwMode="auto">
            <a:xfrm>
              <a:off x="6629400" y="5762625"/>
              <a:ext cx="304800" cy="180975"/>
            </a:xfrm>
            <a:prstGeom prst="rect">
              <a:avLst/>
            </a:prstGeom>
            <a:noFill/>
            <a:ln w="9525">
              <a:noFill/>
              <a:miter lim="800000"/>
              <a:headEnd/>
              <a:tailEnd/>
            </a:ln>
            <a:scene3d>
              <a:camera prst="orthographicFront">
                <a:rot lat="0" lon="0" rev="5400000"/>
              </a:camera>
              <a:lightRig rig="threePt" dir="t"/>
            </a:scene3d>
          </p:spPr>
        </p:pic>
        <p:pic>
          <p:nvPicPr>
            <p:cNvPr id="27" name="Picture 32"/>
            <p:cNvPicPr>
              <a:picLocks noChangeAspect="1" noChangeArrowheads="1"/>
            </p:cNvPicPr>
            <p:nvPr/>
          </p:nvPicPr>
          <p:blipFill>
            <a:blip r:embed="rId3"/>
            <a:srcRect/>
            <a:stretch>
              <a:fillRect/>
            </a:stretch>
          </p:blipFill>
          <p:spPr bwMode="auto">
            <a:xfrm>
              <a:off x="6629400" y="6067425"/>
              <a:ext cx="304800" cy="180975"/>
            </a:xfrm>
            <a:prstGeom prst="rect">
              <a:avLst/>
            </a:prstGeom>
            <a:noFill/>
            <a:ln w="9525">
              <a:noFill/>
              <a:miter lim="800000"/>
              <a:headEnd/>
              <a:tailEnd/>
            </a:ln>
            <a:scene3d>
              <a:camera prst="orthographicFront">
                <a:rot lat="0" lon="0" rev="5400000"/>
              </a:camera>
              <a:lightRig rig="threePt" dir="t"/>
            </a:scene3d>
          </p:spPr>
        </p:pic>
        <p:pic>
          <p:nvPicPr>
            <p:cNvPr id="28" name="Picture 32"/>
            <p:cNvPicPr>
              <a:picLocks noChangeAspect="1" noChangeArrowheads="1"/>
            </p:cNvPicPr>
            <p:nvPr/>
          </p:nvPicPr>
          <p:blipFill>
            <a:blip r:embed="rId3"/>
            <a:srcRect/>
            <a:stretch>
              <a:fillRect/>
            </a:stretch>
          </p:blipFill>
          <p:spPr bwMode="auto">
            <a:xfrm>
              <a:off x="6629400" y="6372225"/>
              <a:ext cx="304800" cy="180975"/>
            </a:xfrm>
            <a:prstGeom prst="rect">
              <a:avLst/>
            </a:prstGeom>
            <a:noFill/>
            <a:ln w="9525">
              <a:noFill/>
              <a:miter lim="800000"/>
              <a:headEnd/>
              <a:tailEnd/>
            </a:ln>
            <a:scene3d>
              <a:camera prst="orthographicFront">
                <a:rot lat="0" lon="0" rev="5400000"/>
              </a:camera>
              <a:lightRig rig="threePt" dir="t"/>
            </a:scene3d>
          </p:spPr>
        </p:pic>
        <p:pic>
          <p:nvPicPr>
            <p:cNvPr id="29" name="Picture 32"/>
            <p:cNvPicPr>
              <a:picLocks noChangeAspect="1" noChangeArrowheads="1"/>
            </p:cNvPicPr>
            <p:nvPr/>
          </p:nvPicPr>
          <p:blipFill>
            <a:blip r:embed="rId3"/>
            <a:srcRect/>
            <a:stretch>
              <a:fillRect/>
            </a:stretch>
          </p:blipFill>
          <p:spPr bwMode="auto">
            <a:xfrm>
              <a:off x="6629400" y="6629400"/>
              <a:ext cx="304800" cy="180975"/>
            </a:xfrm>
            <a:prstGeom prst="rect">
              <a:avLst/>
            </a:prstGeom>
            <a:noFill/>
            <a:ln w="9525">
              <a:noFill/>
              <a:miter lim="800000"/>
              <a:headEnd/>
              <a:tailEnd/>
            </a:ln>
            <a:scene3d>
              <a:camera prst="orthographicFront">
                <a:rot lat="0" lon="0" rev="5400000"/>
              </a:camera>
              <a:lightRig rig="threePt" dir="t"/>
            </a:scene3d>
          </p:spPr>
        </p:pic>
      </p:grpSp>
      <p:sp>
        <p:nvSpPr>
          <p:cNvPr id="2" name="Vertical Title 1"/>
          <p:cNvSpPr>
            <a:spLocks noGrp="1"/>
          </p:cNvSpPr>
          <p:nvPr>
            <p:ph type="title" orient="vert"/>
          </p:nvPr>
        </p:nvSpPr>
        <p:spPr>
          <a:xfrm>
            <a:off x="7239000" y="1600200"/>
            <a:ext cx="1905000" cy="48768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0" y="457200"/>
            <a:ext cx="6934200" cy="5791200"/>
          </a:xfrm>
        </p:spPr>
        <p:txBody>
          <a:bodyPr vert="eaVert"/>
          <a:lstStyle>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Date Placeholder 62"/>
          <p:cNvSpPr>
            <a:spLocks noGrp="1"/>
          </p:cNvSpPr>
          <p:nvPr>
            <p:ph type="dt" sz="half" idx="10"/>
          </p:nvPr>
        </p:nvSpPr>
        <p:spPr/>
        <p:txBody>
          <a:bodyPr/>
          <a:lstStyle>
            <a:lvl1pPr>
              <a:defRPr/>
            </a:lvl1pPr>
          </a:lstStyle>
          <a:p>
            <a:pPr>
              <a:defRPr/>
            </a:pPr>
            <a:fld id="{CED4E678-A855-430B-95CE-83E2D7B2BBE8}" type="datetime1">
              <a:rPr lang="en-US"/>
              <a:pPr>
                <a:defRPr/>
              </a:pPr>
              <a:t>1/18/2019</a:t>
            </a:fld>
            <a:endParaRPr lang="en-US" dirty="0"/>
          </a:p>
        </p:txBody>
      </p:sp>
      <p:sp>
        <p:nvSpPr>
          <p:cNvPr id="31" name="Slide Number Placeholder 63"/>
          <p:cNvSpPr>
            <a:spLocks noGrp="1"/>
          </p:cNvSpPr>
          <p:nvPr>
            <p:ph type="sldNum" sz="quarter" idx="11"/>
          </p:nvPr>
        </p:nvSpPr>
        <p:spPr/>
        <p:txBody>
          <a:bodyPr/>
          <a:lstStyle>
            <a:lvl1pPr>
              <a:defRPr/>
            </a:lvl1pPr>
          </a:lstStyle>
          <a:p>
            <a:fld id="{C271C858-771B-4F89-A5AB-89D3F26561FD}" type="slidenum">
              <a:rPr lang="en-US" altLang="en-US"/>
              <a:pPr/>
              <a:t>‹#›</a:t>
            </a:fld>
            <a:endParaRPr lang="en-US" altLang="en-US"/>
          </a:p>
        </p:txBody>
      </p:sp>
      <p:sp>
        <p:nvSpPr>
          <p:cNvPr id="32" name="Footer Placeholder 64"/>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324113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6"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0"/>
          <p:cNvGrpSpPr>
            <a:grpSpLocks/>
          </p:cNvGrpSpPr>
          <p:nvPr/>
        </p:nvGrpSpPr>
        <p:grpSpPr bwMode="auto">
          <a:xfrm>
            <a:off x="0" y="1295400"/>
            <a:ext cx="9144000" cy="180975"/>
            <a:chOff x="0" y="816"/>
            <a:chExt cx="5760" cy="114"/>
          </a:xfrm>
        </p:grpSpPr>
        <p:pic>
          <p:nvPicPr>
            <p:cNvPr id="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lvl2pPr marL="741363" indent="-284163">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buClr>
                <a:srgbClr val="B40000"/>
              </a:buClr>
              <a:buSzPct val="100000"/>
              <a:buFont typeface="Arial" pitchFamily="34" charset="0"/>
              <a:buChar char="•"/>
              <a:defRPr sz="2800" b="0">
                <a:solidFill>
                  <a:schemeClr val="tx1"/>
                </a:solidFill>
              </a:defRPr>
            </a:lvl3pPr>
            <a:lvl4pPr marL="1719263" indent="-347663">
              <a:buFont typeface="Trebuchet MS" pitchFamily="34" charset="0"/>
              <a:buChar char="—"/>
              <a:defRPr sz="2800">
                <a:solidFill>
                  <a:schemeClr val="tx1"/>
                </a:solidFill>
              </a:defRPr>
            </a:lvl4pPr>
            <a:lvl5pPr marL="2176463" indent="-347663">
              <a:buFont typeface="Trebuchet MS" pitchFamily="34" charset="0"/>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a:t>Click to edit Master title style</a:t>
            </a:r>
            <a:endParaRPr lang="en-US" dirty="0"/>
          </a:p>
        </p:txBody>
      </p:sp>
      <p:sp>
        <p:nvSpPr>
          <p:cNvPr id="38"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9" name="Rectangle 4"/>
          <p:cNvSpPr>
            <a:spLocks noGrp="1" noChangeArrowheads="1"/>
          </p:cNvSpPr>
          <p:nvPr>
            <p:ph type="dt" sz="half" idx="11"/>
          </p:nvPr>
        </p:nvSpPr>
        <p:spPr/>
        <p:txBody>
          <a:bodyPr/>
          <a:lstStyle>
            <a:lvl1pPr>
              <a:defRPr/>
            </a:lvl1pPr>
          </a:lstStyle>
          <a:p>
            <a:pPr>
              <a:defRPr/>
            </a:pPr>
            <a:fld id="{723BF795-A8D2-4DFE-BBF4-2999DD7925A3}" type="datetime1">
              <a:rPr lang="en-US"/>
              <a:pPr>
                <a:defRPr/>
              </a:pPr>
              <a:t>1/18/2019</a:t>
            </a:fld>
            <a:endParaRPr lang="en-US" dirty="0"/>
          </a:p>
        </p:txBody>
      </p:sp>
      <p:sp>
        <p:nvSpPr>
          <p:cNvPr id="40" name="Slide Number Placeholder 39"/>
          <p:cNvSpPr>
            <a:spLocks noGrp="1" noChangeArrowheads="1"/>
          </p:cNvSpPr>
          <p:nvPr>
            <p:ph type="sldNum" sz="quarter" idx="12"/>
          </p:nvPr>
        </p:nvSpPr>
        <p:spPr/>
        <p:txBody>
          <a:bodyPr/>
          <a:lstStyle>
            <a:lvl1pPr>
              <a:defRPr/>
            </a:lvl1pPr>
          </a:lstStyle>
          <a:p>
            <a:fld id="{B92ED170-6E32-45CF-BE9E-EC84FD119674}" type="slidenum">
              <a:rPr lang="en-US" altLang="en-US"/>
              <a:pPr/>
              <a:t>‹#›</a:t>
            </a:fld>
            <a:endParaRPr lang="en-US" altLang="en-US"/>
          </a:p>
        </p:txBody>
      </p:sp>
    </p:spTree>
    <p:extLst>
      <p:ext uri="{BB962C8B-B14F-4D97-AF65-F5344CB8AC3E}">
        <p14:creationId xmlns:p14="http://schemas.microsoft.com/office/powerpoint/2010/main" val="196355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3048000"/>
          </a:xfrm>
          <a:prstGeom prst="rect">
            <a:avLst/>
          </a:prstGeom>
          <a:solidFill>
            <a:srgbClr val="FFFFCC"/>
          </a:solidFill>
          <a:ln w="9525">
            <a:noFill/>
            <a:miter lim="800000"/>
            <a:headEnd/>
            <a:tailEnd/>
          </a:ln>
          <a:effectLst/>
        </p:spPr>
        <p:txBody>
          <a:bodyPr wrap="none" anchor="ctr"/>
          <a:lstStyle/>
          <a:p>
            <a:pPr>
              <a:defRPr/>
            </a:pPr>
            <a:endParaRPr lang="en-US"/>
          </a:p>
        </p:txBody>
      </p:sp>
      <p:grpSp>
        <p:nvGrpSpPr>
          <p:cNvPr id="5" name="Group 7"/>
          <p:cNvGrpSpPr>
            <a:grpSpLocks/>
          </p:cNvGrpSpPr>
          <p:nvPr/>
        </p:nvGrpSpPr>
        <p:grpSpPr bwMode="auto">
          <a:xfrm>
            <a:off x="0" y="2971800"/>
            <a:ext cx="9144000" cy="180975"/>
            <a:chOff x="0" y="816"/>
            <a:chExt cx="5760" cy="114"/>
          </a:xfrm>
        </p:grpSpPr>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762000" y="32766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62000"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36"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37" name="Date Placeholder 36"/>
          <p:cNvSpPr>
            <a:spLocks noGrp="1" noChangeArrowheads="1"/>
          </p:cNvSpPr>
          <p:nvPr>
            <p:ph type="dt" sz="half" idx="11"/>
          </p:nvPr>
        </p:nvSpPr>
        <p:spPr/>
        <p:txBody>
          <a:bodyPr/>
          <a:lstStyle>
            <a:lvl1pPr>
              <a:defRPr/>
            </a:lvl1pPr>
          </a:lstStyle>
          <a:p>
            <a:pPr>
              <a:defRPr/>
            </a:pPr>
            <a:fld id="{4DA01494-8245-4205-90FB-692262482B10}" type="datetime1">
              <a:rPr lang="en-US"/>
              <a:pPr>
                <a:defRPr/>
              </a:pPr>
              <a:t>1/18/2019</a:t>
            </a:fld>
            <a:endParaRPr lang="en-US" dirty="0"/>
          </a:p>
        </p:txBody>
      </p:sp>
      <p:sp>
        <p:nvSpPr>
          <p:cNvPr id="38" name="Rectangle 6"/>
          <p:cNvSpPr>
            <a:spLocks noGrp="1" noChangeArrowheads="1"/>
          </p:cNvSpPr>
          <p:nvPr>
            <p:ph type="sldNum" sz="quarter" idx="12"/>
          </p:nvPr>
        </p:nvSpPr>
        <p:spPr/>
        <p:txBody>
          <a:bodyPr/>
          <a:lstStyle>
            <a:lvl1pPr>
              <a:defRPr/>
            </a:lvl1pPr>
          </a:lstStyle>
          <a:p>
            <a:fld id="{821270D6-0279-4DE8-9E9B-DAAF337F2E21}" type="slidenum">
              <a:rPr lang="en-US" altLang="en-US"/>
              <a:pPr/>
              <a:t>‹#›</a:t>
            </a:fld>
            <a:endParaRPr lang="en-US" altLang="en-US"/>
          </a:p>
        </p:txBody>
      </p:sp>
    </p:spTree>
    <p:extLst>
      <p:ext uri="{BB962C8B-B14F-4D97-AF65-F5344CB8AC3E}">
        <p14:creationId xmlns:p14="http://schemas.microsoft.com/office/powerpoint/2010/main" val="335822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7"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0"/>
          <p:cNvGrpSpPr>
            <a:grpSpLocks/>
          </p:cNvGrpSpPr>
          <p:nvPr/>
        </p:nvGrpSpPr>
        <p:grpSpPr bwMode="auto">
          <a:xfrm>
            <a:off x="0" y="1295400"/>
            <a:ext cx="9144000" cy="180975"/>
            <a:chOff x="0" y="816"/>
            <a:chExt cx="5760" cy="114"/>
          </a:xfrm>
        </p:grpSpPr>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752600"/>
            <a:ext cx="4038600" cy="4648200"/>
          </a:xfrm>
        </p:spPr>
        <p:txBody>
          <a:bodyPr/>
          <a:lstStyle>
            <a:lvl1pPr>
              <a:defRPr sz="2800"/>
            </a:lvl1pPr>
            <a:lvl2pPr marL="804863" indent="-347663">
              <a:buSzPct val="85000"/>
              <a:defRPr lang="en-US" sz="2000" b="0" dirty="0" smtClean="0">
                <a:solidFill>
                  <a:schemeClr val="tx1"/>
                </a:solidFill>
                <a:latin typeface="Trebuchet MS"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52600"/>
            <a:ext cx="4038600" cy="4648200"/>
          </a:xfrm>
        </p:spPr>
        <p:txBody>
          <a:bodyPr/>
          <a:lstStyle>
            <a:lvl1pPr>
              <a:defRPr sz="2800"/>
            </a:lvl1pPr>
            <a:lvl2pPr marL="806450" indent="-285750">
              <a:tabLst/>
              <a:defRPr lang="en-US" sz="2000" dirty="0" smtClean="0">
                <a:solidFill>
                  <a:schemeClr val="tx1"/>
                </a:solidFill>
                <a:latin typeface="Trebuchet MS" pitchFamily="34" charset="0"/>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1371600" y="76200"/>
            <a:ext cx="7315200" cy="1143000"/>
          </a:xfrm>
          <a:prstGeom prst="rect">
            <a:avLst/>
          </a:prstGeom>
          <a:noFill/>
          <a:ln w="9525">
            <a:noFill/>
            <a:miter lim="800000"/>
            <a:headEnd/>
            <a:tailEnd/>
          </a:ln>
        </p:spPr>
        <p:txBody>
          <a:bodyPr/>
          <a:lstStyle>
            <a:lvl1pPr algn="l">
              <a:defRPr/>
            </a:lvl1pPr>
          </a:lstStyle>
          <a:p>
            <a:pPr lvl="0"/>
            <a:r>
              <a:rPr lang="en-US"/>
              <a:t>Click to edit Master title style</a:t>
            </a:r>
            <a:endParaRPr lang="en-US" dirty="0"/>
          </a:p>
        </p:txBody>
      </p:sp>
      <p:sp>
        <p:nvSpPr>
          <p:cNvPr id="39" name="Footer Placeholder 38"/>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0" name="Rectangle 4"/>
          <p:cNvSpPr>
            <a:spLocks noGrp="1" noChangeArrowheads="1"/>
          </p:cNvSpPr>
          <p:nvPr>
            <p:ph type="dt" sz="half" idx="11"/>
          </p:nvPr>
        </p:nvSpPr>
        <p:spPr/>
        <p:txBody>
          <a:bodyPr/>
          <a:lstStyle>
            <a:lvl1pPr>
              <a:defRPr/>
            </a:lvl1pPr>
          </a:lstStyle>
          <a:p>
            <a:pPr>
              <a:defRPr/>
            </a:pPr>
            <a:fld id="{82C5F102-80D9-4C1B-AB6C-1A4C76E77851}" type="datetime1">
              <a:rPr lang="en-US"/>
              <a:pPr>
                <a:defRPr/>
              </a:pPr>
              <a:t>1/18/2019</a:t>
            </a:fld>
            <a:endParaRPr lang="en-US" dirty="0"/>
          </a:p>
        </p:txBody>
      </p:sp>
      <p:sp>
        <p:nvSpPr>
          <p:cNvPr id="41" name="Rectangle 6"/>
          <p:cNvSpPr>
            <a:spLocks noGrp="1" noChangeArrowheads="1"/>
          </p:cNvSpPr>
          <p:nvPr>
            <p:ph type="sldNum" sz="quarter" idx="12"/>
          </p:nvPr>
        </p:nvSpPr>
        <p:spPr/>
        <p:txBody>
          <a:bodyPr/>
          <a:lstStyle>
            <a:lvl1pPr>
              <a:defRPr/>
            </a:lvl1pPr>
          </a:lstStyle>
          <a:p>
            <a:fld id="{9B812307-272F-4806-93AD-F4C20008332E}" type="slidenum">
              <a:rPr lang="en-US" altLang="en-US"/>
              <a:pPr/>
              <a:t>‹#›</a:t>
            </a:fld>
            <a:endParaRPr lang="en-US" altLang="en-US"/>
          </a:p>
        </p:txBody>
      </p:sp>
    </p:spTree>
    <p:extLst>
      <p:ext uri="{BB962C8B-B14F-4D97-AF65-F5344CB8AC3E}">
        <p14:creationId xmlns:p14="http://schemas.microsoft.com/office/powerpoint/2010/main" val="41834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0"/>
          <p:cNvGrpSpPr>
            <a:grpSpLocks/>
          </p:cNvGrpSpPr>
          <p:nvPr/>
        </p:nvGrpSpPr>
        <p:grpSpPr bwMode="auto">
          <a:xfrm>
            <a:off x="0" y="1295400"/>
            <a:ext cx="9144000" cy="180975"/>
            <a:chOff x="0" y="816"/>
            <a:chExt cx="5760" cy="114"/>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240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4040188" cy="3962400"/>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240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962401"/>
          </a:xfrm>
        </p:spPr>
        <p:txBody>
          <a:bodyPr/>
          <a:lstStyle>
            <a:lvl1pPr>
              <a:defRPr sz="2400"/>
            </a:lvl1pPr>
            <a:lvl2pPr marL="804863" indent="-347663">
              <a:defRPr lang="en-US" sz="2000" dirty="0" smtClean="0">
                <a:solidFill>
                  <a:schemeClr val="tx1"/>
                </a:solidFill>
                <a:latin typeface="Trebuchet MS"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a:xfrm>
            <a:off x="1371600" y="76200"/>
            <a:ext cx="7315200" cy="1143000"/>
          </a:xfrm>
        </p:spPr>
        <p:txBody>
          <a:bodyPr/>
          <a:lstStyle/>
          <a:p>
            <a:r>
              <a:rPr lang="en-US"/>
              <a:t>Click to edit Master title style</a:t>
            </a:r>
            <a:endParaRPr lang="en-US" dirty="0"/>
          </a:p>
        </p:txBody>
      </p:sp>
      <p:sp>
        <p:nvSpPr>
          <p:cNvPr id="4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42" name="Rectangle 4"/>
          <p:cNvSpPr>
            <a:spLocks noGrp="1" noChangeArrowheads="1"/>
          </p:cNvSpPr>
          <p:nvPr>
            <p:ph type="dt" sz="half" idx="11"/>
          </p:nvPr>
        </p:nvSpPr>
        <p:spPr/>
        <p:txBody>
          <a:bodyPr/>
          <a:lstStyle>
            <a:lvl1pPr>
              <a:defRPr/>
            </a:lvl1pPr>
          </a:lstStyle>
          <a:p>
            <a:pPr>
              <a:defRPr/>
            </a:pPr>
            <a:fld id="{8CA56C34-CE12-4599-87BE-23FFB9566100}" type="datetime1">
              <a:rPr lang="en-US"/>
              <a:pPr>
                <a:defRPr/>
              </a:pPr>
              <a:t>1/18/2019</a:t>
            </a:fld>
            <a:endParaRPr lang="en-US" dirty="0"/>
          </a:p>
        </p:txBody>
      </p:sp>
      <p:sp>
        <p:nvSpPr>
          <p:cNvPr id="43" name="Rectangle 6"/>
          <p:cNvSpPr>
            <a:spLocks noGrp="1" noChangeArrowheads="1"/>
          </p:cNvSpPr>
          <p:nvPr>
            <p:ph type="sldNum" sz="quarter" idx="12"/>
          </p:nvPr>
        </p:nvSpPr>
        <p:spPr/>
        <p:txBody>
          <a:bodyPr/>
          <a:lstStyle>
            <a:lvl1pPr>
              <a:defRPr/>
            </a:lvl1pPr>
          </a:lstStyle>
          <a:p>
            <a:fld id="{5B69D452-E505-4B4D-AFB7-9A3DEF2CC8F8}" type="slidenum">
              <a:rPr lang="en-US" altLang="en-US"/>
              <a:pPr/>
              <a:t>‹#›</a:t>
            </a:fld>
            <a:endParaRPr lang="en-US" altLang="en-US"/>
          </a:p>
        </p:txBody>
      </p:sp>
    </p:spTree>
    <p:extLst>
      <p:ext uri="{BB962C8B-B14F-4D97-AF65-F5344CB8AC3E}">
        <p14:creationId xmlns:p14="http://schemas.microsoft.com/office/powerpoint/2010/main" val="217864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39"/>
          <p:cNvGrpSpPr>
            <a:grpSpLocks/>
          </p:cNvGrpSpPr>
          <p:nvPr/>
        </p:nvGrpSpPr>
        <p:grpSpPr bwMode="auto">
          <a:xfrm>
            <a:off x="0" y="0"/>
            <a:ext cx="9144000" cy="1476375"/>
            <a:chOff x="0" y="0"/>
            <a:chExt cx="9144000" cy="1476375"/>
          </a:xfrm>
        </p:grpSpPr>
        <p:grpSp>
          <p:nvGrpSpPr>
            <p:cNvPr id="3" name="Group 7"/>
            <p:cNvGrpSpPr>
              <a:grpSpLocks/>
            </p:cNvGrpSpPr>
            <p:nvPr/>
          </p:nvGrpSpPr>
          <p:grpSpPr bwMode="auto">
            <a:xfrm>
              <a:off x="0" y="0"/>
              <a:ext cx="9144000" cy="1295400"/>
              <a:chOff x="0" y="0"/>
              <a:chExt cx="9144000" cy="1295400"/>
            </a:xfrm>
          </p:grpSpPr>
          <p:sp>
            <p:nvSpPr>
              <p:cNvPr id="35"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6"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0" y="1295400"/>
              <a:ext cx="9144000" cy="180975"/>
              <a:chOff x="0" y="816"/>
              <a:chExt cx="5760" cy="114"/>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 name="Rectangle 2"/>
          <p:cNvSpPr txBox="1">
            <a:spLocks noChangeArrowheads="1"/>
          </p:cNvSpPr>
          <p:nvPr/>
        </p:nvSpPr>
        <p:spPr bwMode="auto">
          <a:xfrm>
            <a:off x="1371600" y="76200"/>
            <a:ext cx="7315200" cy="1143000"/>
          </a:xfrm>
          <a:prstGeom prst="rect">
            <a:avLst/>
          </a:prstGeom>
          <a:noFill/>
          <a:ln w="9525">
            <a:noFill/>
            <a:miter lim="800000"/>
            <a:headEnd/>
            <a:tailEnd/>
          </a:ln>
        </p:spPr>
        <p:txBody>
          <a:bodyPr anchor="ctr"/>
          <a:lstStyle>
            <a:lvl1pPr algn="l">
              <a:defRPr/>
            </a:lvl1pPr>
          </a:lstStyle>
          <a:p>
            <a:pPr eaLnBrk="0" hangingPunct="0">
              <a:defRPr/>
            </a:pPr>
            <a:r>
              <a:rPr lang="en-US" sz="4000" kern="0" dirty="0">
                <a:solidFill>
                  <a:srgbClr val="990000"/>
                </a:solidFill>
                <a:latin typeface="Georgia" pitchFamily="18" charset="0"/>
                <a:ea typeface="+mj-ea"/>
                <a:cs typeface="+mj-cs"/>
              </a:rPr>
              <a:t>Click to edit Master title style</a:t>
            </a:r>
          </a:p>
        </p:txBody>
      </p:sp>
      <p:sp>
        <p:nvSpPr>
          <p:cNvPr id="38" name="Rectangle 5"/>
          <p:cNvSpPr>
            <a:spLocks noGrp="1" noChangeArrowheads="1"/>
          </p:cNvSpPr>
          <p:nvPr>
            <p:ph type="ftr" sz="quarter" idx="10"/>
          </p:nvPr>
        </p:nvSpPr>
        <p:spPr/>
        <p:txBody>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39" name="Date Placeholder 38"/>
          <p:cNvSpPr>
            <a:spLocks noGrp="1" noChangeArrowheads="1"/>
          </p:cNvSpPr>
          <p:nvPr>
            <p:ph type="dt" sz="half" idx="11"/>
          </p:nvPr>
        </p:nvSpPr>
        <p:spPr/>
        <p:txBody>
          <a:bodyPr/>
          <a:lstStyle>
            <a:lvl1pPr>
              <a:defRPr sz="1200">
                <a:solidFill>
                  <a:srgbClr val="800000"/>
                </a:solidFill>
                <a:latin typeface="Gill Sans MT" pitchFamily="34" charset="0"/>
              </a:defRPr>
            </a:lvl1pPr>
          </a:lstStyle>
          <a:p>
            <a:pPr>
              <a:defRPr/>
            </a:pPr>
            <a:fld id="{312234AE-2EDE-4268-892B-5383C96FE1C1}" type="datetime1">
              <a:rPr lang="en-US"/>
              <a:pPr>
                <a:defRPr/>
              </a:pPr>
              <a:t>1/18/2019</a:t>
            </a:fld>
            <a:endParaRPr lang="en-US" dirty="0"/>
          </a:p>
        </p:txBody>
      </p:sp>
      <p:sp>
        <p:nvSpPr>
          <p:cNvPr id="40" name="Rectangle 6"/>
          <p:cNvSpPr>
            <a:spLocks noGrp="1" noChangeArrowheads="1"/>
          </p:cNvSpPr>
          <p:nvPr>
            <p:ph type="sldNum" sz="quarter" idx="12"/>
          </p:nvPr>
        </p:nvSpPr>
        <p:spPr/>
        <p:txBody>
          <a:bodyPr/>
          <a:lstStyle>
            <a:lvl1pPr>
              <a:defRPr/>
            </a:lvl1pPr>
          </a:lstStyle>
          <a:p>
            <a:fld id="{FD50FF06-03AF-41A1-A3EA-66AE7721028D}" type="slidenum">
              <a:rPr lang="en-US" altLang="en-US"/>
              <a:pPr/>
              <a:t>‹#›</a:t>
            </a:fld>
            <a:endParaRPr lang="en-US" altLang="en-US"/>
          </a:p>
        </p:txBody>
      </p:sp>
    </p:spTree>
    <p:extLst>
      <p:ext uri="{BB962C8B-B14F-4D97-AF65-F5344CB8AC3E}">
        <p14:creationId xmlns:p14="http://schemas.microsoft.com/office/powerpoint/2010/main" val="47318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562600"/>
          </a:xfrm>
        </p:spPr>
        <p:txBody>
          <a:bodyPr/>
          <a:lstStyle>
            <a:lvl1pPr>
              <a:defRPr sz="3200"/>
            </a:lvl1pPr>
            <a:lvl2pPr marL="914400" indent="-457200">
              <a:buSzPct val="85000"/>
              <a:defRPr sz="2800"/>
            </a:lvl2pPr>
            <a:lvl3pPr marL="1262063" indent="-347663">
              <a:defRPr sz="2400"/>
            </a:lvl3pPr>
            <a:lvl4pPr marL="1719263" indent="-347663">
              <a:defRPr sz="2000"/>
            </a:lvl4pPr>
            <a:lvl5pPr marL="2176463" indent="-347663">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8B10406C-FFB4-4AFF-920F-10198CD3322B}" type="datetime1">
              <a:rPr lang="en-US"/>
              <a:pPr>
                <a:defRPr/>
              </a:pPr>
              <a:t>1/18/2019</a:t>
            </a:fld>
            <a:endParaRPr lang="en-US" dirty="0"/>
          </a:p>
        </p:txBody>
      </p:sp>
      <p:sp>
        <p:nvSpPr>
          <p:cNvPr id="73" name="Slide Number Placeholder 72"/>
          <p:cNvSpPr>
            <a:spLocks noGrp="1" noChangeArrowheads="1"/>
          </p:cNvSpPr>
          <p:nvPr>
            <p:ph type="sldNum" sz="quarter" idx="12"/>
          </p:nvPr>
        </p:nvSpPr>
        <p:spPr/>
        <p:txBody>
          <a:bodyPr/>
          <a:lstStyle>
            <a:lvl1pPr>
              <a:defRPr/>
            </a:lvl1pPr>
          </a:lstStyle>
          <a:p>
            <a:fld id="{23052EE9-6144-4DD8-8DE5-BDCA1ACE2A4C}" type="slidenum">
              <a:rPr lang="en-US" altLang="en-US"/>
              <a:pPr/>
              <a:t>‹#›</a:t>
            </a:fld>
            <a:endParaRPr lang="en-US" altLang="en-US"/>
          </a:p>
        </p:txBody>
      </p:sp>
    </p:spTree>
    <p:extLst>
      <p:ext uri="{BB962C8B-B14F-4D97-AF65-F5344CB8AC3E}">
        <p14:creationId xmlns:p14="http://schemas.microsoft.com/office/powerpoint/2010/main" val="54209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p:nvSpPr>
        <p:spPr>
          <a:xfrm>
            <a:off x="0" y="685800"/>
            <a:ext cx="3505200"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38"/>
          <p:cNvGrpSpPr>
            <a:grpSpLocks/>
          </p:cNvGrpSpPr>
          <p:nvPr/>
        </p:nvGrpSpPr>
        <p:grpSpPr bwMode="auto">
          <a:xfrm>
            <a:off x="0" y="0"/>
            <a:ext cx="9144000" cy="609600"/>
            <a:chOff x="0" y="0"/>
            <a:chExt cx="9144000" cy="609600"/>
          </a:xfrm>
        </p:grpSpPr>
        <p:sp>
          <p:nvSpPr>
            <p:cNvPr id="7" name="Rectangle 7"/>
            <p:cNvSpPr>
              <a:spLocks noChangeArrowheads="1"/>
            </p:cNvSpPr>
            <p:nvPr/>
          </p:nvSpPr>
          <p:spPr bwMode="auto">
            <a:xfrm>
              <a:off x="0" y="0"/>
              <a:ext cx="9144000" cy="6096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0"/>
          <p:cNvGrpSpPr>
            <a:grpSpLocks/>
          </p:cNvGrpSpPr>
          <p:nvPr/>
        </p:nvGrpSpPr>
        <p:grpSpPr bwMode="auto">
          <a:xfrm>
            <a:off x="0" y="533400"/>
            <a:ext cx="9144000" cy="180975"/>
            <a:chOff x="0" y="816"/>
            <a:chExt cx="5760" cy="114"/>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40"/>
          <p:cNvGrpSpPr>
            <a:grpSpLocks/>
          </p:cNvGrpSpPr>
          <p:nvPr/>
        </p:nvGrpSpPr>
        <p:grpSpPr bwMode="auto">
          <a:xfrm>
            <a:off x="0" y="6248400"/>
            <a:ext cx="9144000" cy="180975"/>
            <a:chOff x="0" y="816"/>
            <a:chExt cx="5760" cy="114"/>
          </a:xfrm>
        </p:grpSpPr>
        <p:pic>
          <p:nvPicPr>
            <p:cNvPr id="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62000"/>
            <a:ext cx="2971800" cy="1219200"/>
          </a:xfrm>
          <a:prstGeom prst="rect">
            <a:avLst/>
          </a:prstGeom>
        </p:spPr>
        <p:txBody>
          <a:bodyPr anchor="b"/>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2057400"/>
            <a:ext cx="2971800" cy="4114800"/>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5" name="Picture Placeholder 2"/>
          <p:cNvSpPr>
            <a:spLocks noGrp="1"/>
          </p:cNvSpPr>
          <p:nvPr>
            <p:ph type="pic" idx="1"/>
          </p:nvPr>
        </p:nvSpPr>
        <p:spPr>
          <a:xfrm>
            <a:off x="3581400" y="762000"/>
            <a:ext cx="54102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1" name="Rectangle 5"/>
          <p:cNvSpPr>
            <a:spLocks noGrp="1" noChangeArrowheads="1"/>
          </p:cNvSpPr>
          <p:nvPr>
            <p:ph type="ftr" sz="quarter" idx="10"/>
          </p:nvPr>
        </p:nvSpPr>
        <p:spPr/>
        <p:txBody>
          <a:bodyPr/>
          <a:lstStyle>
            <a:lvl1pPr>
              <a:defRPr/>
            </a:lvl1pPr>
          </a:lstStyle>
          <a:p>
            <a:pPr>
              <a:defRPr/>
            </a:pPr>
            <a:r>
              <a:rPr lang="en-US"/>
              <a:t>Northwest Portland Area Indian Health Board</a:t>
            </a:r>
          </a:p>
        </p:txBody>
      </p:sp>
      <p:sp>
        <p:nvSpPr>
          <p:cNvPr id="72" name="Rectangle 4"/>
          <p:cNvSpPr>
            <a:spLocks noGrp="1" noChangeArrowheads="1"/>
          </p:cNvSpPr>
          <p:nvPr>
            <p:ph type="dt" sz="half" idx="11"/>
          </p:nvPr>
        </p:nvSpPr>
        <p:spPr/>
        <p:txBody>
          <a:bodyPr/>
          <a:lstStyle>
            <a:lvl1pPr>
              <a:defRPr/>
            </a:lvl1pPr>
          </a:lstStyle>
          <a:p>
            <a:pPr>
              <a:defRPr/>
            </a:pPr>
            <a:fld id="{6174B4DA-FC53-45C4-8325-4BB5DADBFE38}" type="datetime1">
              <a:rPr lang="en-US"/>
              <a:pPr>
                <a:defRPr/>
              </a:pPr>
              <a:t>1/18/2019</a:t>
            </a:fld>
            <a:endParaRPr lang="en-US" dirty="0"/>
          </a:p>
        </p:txBody>
      </p:sp>
      <p:sp>
        <p:nvSpPr>
          <p:cNvPr id="73" name="Slide Number Placeholder 72"/>
          <p:cNvSpPr>
            <a:spLocks noGrp="1" noChangeArrowheads="1"/>
          </p:cNvSpPr>
          <p:nvPr>
            <p:ph type="sldNum" sz="quarter" idx="12"/>
          </p:nvPr>
        </p:nvSpPr>
        <p:spPr/>
        <p:txBody>
          <a:bodyPr/>
          <a:lstStyle>
            <a:lvl1pPr>
              <a:defRPr/>
            </a:lvl1pPr>
          </a:lstStyle>
          <a:p>
            <a:fld id="{DBAD5BCF-AD18-4DD5-A223-B81AA1BF8B5B}" type="slidenum">
              <a:rPr lang="en-US" altLang="en-US"/>
              <a:pPr/>
              <a:t>‹#›</a:t>
            </a:fld>
            <a:endParaRPr lang="en-US" altLang="en-US"/>
          </a:p>
        </p:txBody>
      </p:sp>
    </p:spTree>
    <p:extLst>
      <p:ext uri="{BB962C8B-B14F-4D97-AF65-F5344CB8AC3E}">
        <p14:creationId xmlns:p14="http://schemas.microsoft.com/office/powerpoint/2010/main" val="246980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4"/>
          <p:cNvGrpSpPr>
            <a:grpSpLocks/>
          </p:cNvGrpSpPr>
          <p:nvPr/>
        </p:nvGrpSpPr>
        <p:grpSpPr bwMode="auto">
          <a:xfrm>
            <a:off x="0" y="0"/>
            <a:ext cx="9144000" cy="1476375"/>
            <a:chOff x="0" y="0"/>
            <a:chExt cx="9144000" cy="1476375"/>
          </a:xfrm>
        </p:grpSpPr>
        <p:grpSp>
          <p:nvGrpSpPr>
            <p:cNvPr id="5" name="Group 38"/>
            <p:cNvGrpSpPr>
              <a:grpSpLocks/>
            </p:cNvGrpSpPr>
            <p:nvPr/>
          </p:nvGrpSpPr>
          <p:grpSpPr bwMode="auto">
            <a:xfrm>
              <a:off x="0" y="0"/>
              <a:ext cx="9144000" cy="1295400"/>
              <a:chOff x="0" y="0"/>
              <a:chExt cx="9144000" cy="1295400"/>
            </a:xfrm>
          </p:grpSpPr>
          <p:sp>
            <p:nvSpPr>
              <p:cNvPr id="37" name="Rectangle 7"/>
              <p:cNvSpPr>
                <a:spLocks noChangeArrowheads="1"/>
              </p:cNvSpPr>
              <p:nvPr/>
            </p:nvSpPr>
            <p:spPr bwMode="auto">
              <a:xfrm>
                <a:off x="0" y="0"/>
                <a:ext cx="9144000" cy="1295400"/>
              </a:xfrm>
              <a:prstGeom prst="rect">
                <a:avLst/>
              </a:prstGeom>
              <a:solidFill>
                <a:srgbClr val="FFFFCC"/>
              </a:solidFill>
              <a:ln w="9525">
                <a:noFill/>
                <a:miter lim="800000"/>
                <a:headEnd/>
                <a:tailEnd/>
              </a:ln>
              <a:effectLst/>
            </p:spPr>
            <p:txBody>
              <a:bodyPr wrap="none" anchor="ctr"/>
              <a:lstStyle/>
              <a:p>
                <a:pPr>
                  <a:defRPr/>
                </a:pPr>
                <a:endParaRPr lang="en-US"/>
              </a:p>
            </p:txBody>
          </p:sp>
          <p:pic>
            <p:nvPicPr>
              <p:cNvPr id="38" name="Picture 8" descr="NPAIHBtransparentT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1219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0"/>
            <p:cNvGrpSpPr>
              <a:grpSpLocks/>
            </p:cNvGrpSpPr>
            <p:nvPr/>
          </p:nvGrpSpPr>
          <p:grpSpPr bwMode="auto">
            <a:xfrm>
              <a:off x="0" y="1295400"/>
              <a:ext cx="9144000" cy="180975"/>
              <a:chOff x="0" y="816"/>
              <a:chExt cx="5760" cy="114"/>
            </a:xfrm>
          </p:grpSpPr>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 y="816"/>
                <a:ext cx="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title"/>
          </p:nvPr>
        </p:nvSpPr>
        <p:spPr>
          <a:xfrm>
            <a:off x="1295400" y="152400"/>
            <a:ext cx="7696200" cy="10668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Date Placeholder 69"/>
          <p:cNvSpPr>
            <a:spLocks noGrp="1"/>
          </p:cNvSpPr>
          <p:nvPr>
            <p:ph type="dt" sz="half" idx="10"/>
          </p:nvPr>
        </p:nvSpPr>
        <p:spPr/>
        <p:txBody>
          <a:bodyPr/>
          <a:lstStyle>
            <a:lvl1pPr>
              <a:defRPr/>
            </a:lvl1pPr>
          </a:lstStyle>
          <a:p>
            <a:pPr>
              <a:defRPr/>
            </a:pPr>
            <a:fld id="{D69F0FC6-D422-4484-BA2E-B7ACCFB705C1}" type="datetime1">
              <a:rPr lang="en-US"/>
              <a:pPr>
                <a:defRPr/>
              </a:pPr>
              <a:t>1/18/2019</a:t>
            </a:fld>
            <a:endParaRPr lang="en-US" dirty="0"/>
          </a:p>
        </p:txBody>
      </p:sp>
      <p:sp>
        <p:nvSpPr>
          <p:cNvPr id="40" name="Slide Number Placeholder 70"/>
          <p:cNvSpPr>
            <a:spLocks noGrp="1"/>
          </p:cNvSpPr>
          <p:nvPr>
            <p:ph type="sldNum" sz="quarter" idx="11"/>
          </p:nvPr>
        </p:nvSpPr>
        <p:spPr/>
        <p:txBody>
          <a:bodyPr/>
          <a:lstStyle>
            <a:lvl1pPr>
              <a:defRPr/>
            </a:lvl1pPr>
          </a:lstStyle>
          <a:p>
            <a:fld id="{9BE24318-E9E4-4EAA-81F4-B38314CC684D}" type="slidenum">
              <a:rPr lang="en-US" altLang="en-US"/>
              <a:pPr/>
              <a:t>‹#›</a:t>
            </a:fld>
            <a:endParaRPr lang="en-US" altLang="en-US"/>
          </a:p>
        </p:txBody>
      </p:sp>
      <p:sp>
        <p:nvSpPr>
          <p:cNvPr id="41" name="Footer Placeholder 71"/>
          <p:cNvSpPr>
            <a:spLocks noGrp="1"/>
          </p:cNvSpPr>
          <p:nvPr>
            <p:ph type="ftr" sz="quarter" idx="12"/>
          </p:nvPr>
        </p:nvSpPr>
        <p:spPr/>
        <p:txBody>
          <a:bodyPr/>
          <a:lstStyle>
            <a:lvl1pPr>
              <a:defRPr/>
            </a:lvl1pPr>
          </a:lstStyle>
          <a:p>
            <a:pPr>
              <a:defRPr/>
            </a:pPr>
            <a:r>
              <a:rPr lang="en-US"/>
              <a:t>Northwest Portland Area Indian Health Board</a:t>
            </a:r>
          </a:p>
        </p:txBody>
      </p:sp>
    </p:spTree>
    <p:extLst>
      <p:ext uri="{BB962C8B-B14F-4D97-AF65-F5344CB8AC3E}">
        <p14:creationId xmlns:p14="http://schemas.microsoft.com/office/powerpoint/2010/main" val="2633929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27" name="Rectangle 2"/>
          <p:cNvSpPr>
            <a:spLocks noGrp="1" noChangeArrowheads="1"/>
          </p:cNvSpPr>
          <p:nvPr>
            <p:ph type="title"/>
          </p:nvPr>
        </p:nvSpPr>
        <p:spPr bwMode="auto">
          <a:xfrm>
            <a:off x="1371600" y="762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5" name="Rectangle 5"/>
          <p:cNvSpPr>
            <a:spLocks noGrp="1" noChangeArrowheads="1"/>
          </p:cNvSpPr>
          <p:nvPr>
            <p:ph type="ftr" sz="quarter" idx="3"/>
          </p:nvPr>
        </p:nvSpPr>
        <p:spPr bwMode="auto">
          <a:xfrm>
            <a:off x="2667000" y="6461125"/>
            <a:ext cx="3810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800000"/>
                </a:solidFill>
                <a:latin typeface="Gill Sans MT" pitchFamily="34" charset="0"/>
              </a:defRPr>
            </a:lvl1pPr>
          </a:lstStyle>
          <a:p>
            <a:pPr>
              <a:defRPr/>
            </a:pPr>
            <a:r>
              <a:rPr lang="en-US"/>
              <a:t>Northwest Portland Area Indian Health Board</a:t>
            </a:r>
          </a:p>
        </p:txBody>
      </p:sp>
      <p:sp>
        <p:nvSpPr>
          <p:cNvPr id="66" name="Rectangle 4"/>
          <p:cNvSpPr>
            <a:spLocks noGrp="1" noChangeArrowheads="1"/>
          </p:cNvSpPr>
          <p:nvPr>
            <p:ph type="dt" sz="half" idx="2"/>
          </p:nvPr>
        </p:nvSpPr>
        <p:spPr bwMode="auto">
          <a:xfrm>
            <a:off x="457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800000"/>
                </a:solidFill>
                <a:latin typeface="Gill Sans MT" pitchFamily="34" charset="0"/>
              </a:defRPr>
            </a:lvl1pPr>
          </a:lstStyle>
          <a:p>
            <a:pPr>
              <a:defRPr/>
            </a:pPr>
            <a:fld id="{47757F3D-C5EC-4617-8A34-C533F49961F8}" type="datetime1">
              <a:rPr lang="en-US"/>
              <a:pPr>
                <a:defRPr/>
              </a:pPr>
              <a:t>1/18/2019</a:t>
            </a:fld>
            <a:endParaRPr lang="en-US" dirty="0"/>
          </a:p>
        </p:txBody>
      </p:sp>
      <p:sp>
        <p:nvSpPr>
          <p:cNvPr id="67" name="Rectangle 6"/>
          <p:cNvSpPr>
            <a:spLocks noGrp="1" noChangeArrowheads="1"/>
          </p:cNvSpPr>
          <p:nvPr>
            <p:ph type="sldNum" sz="quarter" idx="4"/>
          </p:nvPr>
        </p:nvSpPr>
        <p:spPr bwMode="auto">
          <a:xfrm>
            <a:off x="6553200" y="64611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0000"/>
                </a:solidFill>
                <a:latin typeface="Georgia" panose="02040502050405020303" pitchFamily="18" charset="0"/>
              </a:defRPr>
            </a:lvl1pPr>
          </a:lstStyle>
          <a:p>
            <a:fld id="{5830A3D2-FDB7-4661-9131-4B5DBBDBEF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hdr="0"/>
  <p:txStyles>
    <p:titleStyle>
      <a:lvl1pPr algn="l" rtl="0" eaLnBrk="1" fontAlgn="base" hangingPunct="1">
        <a:spcBef>
          <a:spcPct val="0"/>
        </a:spcBef>
        <a:spcAft>
          <a:spcPct val="0"/>
        </a:spcAft>
        <a:defRPr sz="4000">
          <a:solidFill>
            <a:srgbClr val="990000"/>
          </a:solidFill>
          <a:latin typeface="Georgia" pitchFamily="18" charset="0"/>
          <a:ea typeface="+mj-ea"/>
          <a:cs typeface="+mj-cs"/>
        </a:defRPr>
      </a:lvl1pPr>
      <a:lvl2pPr algn="l" rtl="0" eaLnBrk="1" fontAlgn="base" hangingPunct="1">
        <a:spcBef>
          <a:spcPct val="0"/>
        </a:spcBef>
        <a:spcAft>
          <a:spcPct val="0"/>
        </a:spcAft>
        <a:defRPr sz="4000">
          <a:solidFill>
            <a:srgbClr val="990000"/>
          </a:solidFill>
          <a:latin typeface="Georgia" pitchFamily="18" charset="0"/>
        </a:defRPr>
      </a:lvl2pPr>
      <a:lvl3pPr algn="l" rtl="0" eaLnBrk="1" fontAlgn="base" hangingPunct="1">
        <a:spcBef>
          <a:spcPct val="0"/>
        </a:spcBef>
        <a:spcAft>
          <a:spcPct val="0"/>
        </a:spcAft>
        <a:defRPr sz="4000">
          <a:solidFill>
            <a:srgbClr val="990000"/>
          </a:solidFill>
          <a:latin typeface="Georgia" pitchFamily="18" charset="0"/>
        </a:defRPr>
      </a:lvl3pPr>
      <a:lvl4pPr algn="l" rtl="0" eaLnBrk="1" fontAlgn="base" hangingPunct="1">
        <a:spcBef>
          <a:spcPct val="0"/>
        </a:spcBef>
        <a:spcAft>
          <a:spcPct val="0"/>
        </a:spcAft>
        <a:defRPr sz="4000">
          <a:solidFill>
            <a:srgbClr val="990000"/>
          </a:solidFill>
          <a:latin typeface="Georgia" pitchFamily="18" charset="0"/>
        </a:defRPr>
      </a:lvl4pPr>
      <a:lvl5pPr algn="l" rtl="0" eaLnBrk="1" fontAlgn="base" hangingPunct="1">
        <a:spcBef>
          <a:spcPct val="0"/>
        </a:spcBef>
        <a:spcAft>
          <a:spcPct val="0"/>
        </a:spcAft>
        <a:defRPr sz="4000">
          <a:solidFill>
            <a:srgbClr val="990000"/>
          </a:solidFill>
          <a:latin typeface="Georgia" pitchFamily="18" charset="0"/>
        </a:defRPr>
      </a:lvl5pPr>
      <a:lvl6pPr marL="457200" algn="ctr" rtl="0" eaLnBrk="1" fontAlgn="base" hangingPunct="1">
        <a:spcBef>
          <a:spcPct val="0"/>
        </a:spcBef>
        <a:spcAft>
          <a:spcPct val="0"/>
        </a:spcAft>
        <a:defRPr sz="4400" u="sng">
          <a:solidFill>
            <a:srgbClr val="990000"/>
          </a:solidFill>
          <a:latin typeface="Arial Black" pitchFamily="34" charset="0"/>
        </a:defRPr>
      </a:lvl6pPr>
      <a:lvl7pPr marL="914400" algn="ctr" rtl="0" eaLnBrk="1" fontAlgn="base" hangingPunct="1">
        <a:spcBef>
          <a:spcPct val="0"/>
        </a:spcBef>
        <a:spcAft>
          <a:spcPct val="0"/>
        </a:spcAft>
        <a:defRPr sz="4400" u="sng">
          <a:solidFill>
            <a:srgbClr val="990000"/>
          </a:solidFill>
          <a:latin typeface="Arial Black" pitchFamily="34" charset="0"/>
        </a:defRPr>
      </a:lvl7pPr>
      <a:lvl8pPr marL="1371600" algn="ctr" rtl="0" eaLnBrk="1" fontAlgn="base" hangingPunct="1">
        <a:spcBef>
          <a:spcPct val="0"/>
        </a:spcBef>
        <a:spcAft>
          <a:spcPct val="0"/>
        </a:spcAft>
        <a:defRPr sz="4400" u="sng">
          <a:solidFill>
            <a:srgbClr val="990000"/>
          </a:solidFill>
          <a:latin typeface="Arial Black" pitchFamily="34" charset="0"/>
        </a:defRPr>
      </a:lvl8pPr>
      <a:lvl9pPr marL="1828800" algn="ctr" rtl="0" eaLnBrk="1" fontAlgn="base" hangingPunct="1">
        <a:spcBef>
          <a:spcPct val="0"/>
        </a:spcBef>
        <a:spcAft>
          <a:spcPct val="0"/>
        </a:spcAft>
        <a:defRPr sz="4400" u="sng">
          <a:solidFill>
            <a:srgbClr val="990000"/>
          </a:solidFill>
          <a:latin typeface="Arial Black" pitchFamily="34" charset="0"/>
        </a:defRPr>
      </a:lvl9pPr>
    </p:titleStyle>
    <p:bodyStyle>
      <a:lvl1pPr marL="342900" indent="-342900" algn="l" rtl="0" eaLnBrk="1" fontAlgn="base" hangingPunct="1">
        <a:spcBef>
          <a:spcPct val="20000"/>
        </a:spcBef>
        <a:spcAft>
          <a:spcPct val="0"/>
        </a:spcAft>
        <a:buClr>
          <a:srgbClr val="715C29"/>
        </a:buClr>
        <a:buSzPct val="95000"/>
        <a:buFont typeface="Arial" panose="020B0604020202020204" pitchFamily="34" charset="0"/>
        <a:buChar char="•"/>
        <a:defRPr sz="3600">
          <a:solidFill>
            <a:schemeClr val="tx1"/>
          </a:solidFill>
          <a:latin typeface="Trebuchet MS" pitchFamily="34" charset="0"/>
          <a:ea typeface="+mn-ea"/>
          <a:cs typeface="+mn-cs"/>
        </a:defRPr>
      </a:lvl1pPr>
      <a:lvl2pPr marL="742950" indent="-285750" algn="l" rtl="0" eaLnBrk="1" fontAlgn="base" hangingPunct="1">
        <a:spcBef>
          <a:spcPct val="20000"/>
        </a:spcBef>
        <a:spcAft>
          <a:spcPct val="0"/>
        </a:spcAft>
        <a:buClr>
          <a:srgbClr val="008080"/>
        </a:buClr>
        <a:buSzPct val="100000"/>
        <a:buFont typeface="Wingdings" panose="05000000000000000000" pitchFamily="2" charset="2"/>
        <a:buChar char="§"/>
        <a:defRPr lang="en-US" sz="3400" dirty="0">
          <a:solidFill>
            <a:schemeClr val="tx1"/>
          </a:solidFill>
          <a:latin typeface="Trebuchet MS" pitchFamily="34" charset="0"/>
        </a:defRPr>
      </a:lvl2pPr>
      <a:lvl3pPr marL="1143000" indent="-228600" algn="l" rtl="0" eaLnBrk="1" fontAlgn="base" hangingPunct="1">
        <a:spcBef>
          <a:spcPct val="20000"/>
        </a:spcBef>
        <a:spcAft>
          <a:spcPct val="0"/>
        </a:spcAft>
        <a:buClr>
          <a:srgbClr val="B40000"/>
        </a:buClr>
        <a:buSzPct val="100000"/>
        <a:buFont typeface="Arial" panose="020B0604020202020204" pitchFamily="34" charset="0"/>
        <a:buChar char="•"/>
        <a:defRPr sz="2800">
          <a:solidFill>
            <a:schemeClr val="tx1"/>
          </a:solidFill>
          <a:latin typeface="Trebuchet MS" pitchFamily="34" charset="0"/>
        </a:defRPr>
      </a:lvl3pPr>
      <a:lvl4pPr marL="1600200" indent="-228600" algn="l" rtl="0" eaLnBrk="1" fontAlgn="base" hangingPunct="1">
        <a:spcBef>
          <a:spcPct val="20000"/>
        </a:spcBef>
        <a:spcAft>
          <a:spcPct val="0"/>
        </a:spcAft>
        <a:buClr>
          <a:srgbClr val="644646"/>
        </a:buClr>
        <a:buSzPct val="100000"/>
        <a:buFont typeface="Trebuchet MS" panose="020B0603020202020204" pitchFamily="34" charset="0"/>
        <a:buChar char="—"/>
        <a:defRPr sz="2800" i="1">
          <a:solidFill>
            <a:schemeClr val="tx1"/>
          </a:solidFill>
          <a:latin typeface="Trebuchet MS" pitchFamily="34" charset="0"/>
        </a:defRPr>
      </a:lvl4pPr>
      <a:lvl5pPr marL="2057400" indent="-228600" algn="l" rtl="0" eaLnBrk="1" fontAlgn="base" hangingPunct="1">
        <a:spcBef>
          <a:spcPct val="20000"/>
        </a:spcBef>
        <a:spcAft>
          <a:spcPct val="0"/>
        </a:spcAft>
        <a:buFont typeface="Trebuchet MS" panose="020B0603020202020204"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12"/>
        </a:buBlip>
        <a:defRPr sz="3200" i="1">
          <a:solidFill>
            <a:schemeClr val="tx1"/>
          </a:solidFill>
          <a:latin typeface="+mn-lt"/>
        </a:defRPr>
      </a:lvl6pPr>
      <a:lvl7pPr marL="2971800" indent="-228600" algn="l" rtl="0" eaLnBrk="1" fontAlgn="base" hangingPunct="1">
        <a:spcBef>
          <a:spcPct val="20000"/>
        </a:spcBef>
        <a:spcAft>
          <a:spcPct val="0"/>
        </a:spcAft>
        <a:buBlip>
          <a:blip r:embed="rId12"/>
        </a:buBlip>
        <a:defRPr sz="3200" i="1">
          <a:solidFill>
            <a:schemeClr val="tx1"/>
          </a:solidFill>
          <a:latin typeface="+mn-lt"/>
        </a:defRPr>
      </a:lvl7pPr>
      <a:lvl8pPr marL="3429000" indent="-228600" algn="l" rtl="0" eaLnBrk="1" fontAlgn="base" hangingPunct="1">
        <a:spcBef>
          <a:spcPct val="20000"/>
        </a:spcBef>
        <a:spcAft>
          <a:spcPct val="0"/>
        </a:spcAft>
        <a:buBlip>
          <a:blip r:embed="rId12"/>
        </a:buBlip>
        <a:defRPr sz="3200" i="1">
          <a:solidFill>
            <a:schemeClr val="tx1"/>
          </a:solidFill>
          <a:latin typeface="+mn-lt"/>
        </a:defRPr>
      </a:lvl8pPr>
      <a:lvl9pPr marL="3886200" indent="-228600" algn="l" rtl="0" eaLnBrk="1" fontAlgn="base" hangingPunct="1">
        <a:spcBef>
          <a:spcPct val="20000"/>
        </a:spcBef>
        <a:spcAft>
          <a:spcPct val="0"/>
        </a:spcAft>
        <a:buBlip>
          <a:blip r:embed="rId12"/>
        </a:buBlip>
        <a:defRPr sz="3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F2C4-5E75-4A7A-B93D-61C2CB79533D}"/>
              </a:ext>
            </a:extLst>
          </p:cNvPr>
          <p:cNvSpPr>
            <a:spLocks noGrp="1"/>
          </p:cNvSpPr>
          <p:nvPr>
            <p:ph type="ctrTitle"/>
          </p:nvPr>
        </p:nvSpPr>
        <p:spPr/>
        <p:txBody>
          <a:bodyPr/>
          <a:lstStyle/>
          <a:p>
            <a:r>
              <a:rPr lang="en-US" dirty="0"/>
              <a:t>Introducing Community and Behavioral Health Aide Services in Washington State: A Gap Analysis</a:t>
            </a:r>
          </a:p>
        </p:txBody>
      </p:sp>
      <p:sp>
        <p:nvSpPr>
          <p:cNvPr id="3" name="Subtitle 2">
            <a:extLst>
              <a:ext uri="{FF2B5EF4-FFF2-40B4-BE49-F238E27FC236}">
                <a16:creationId xmlns:a16="http://schemas.microsoft.com/office/drawing/2014/main" id="{4D531335-A6D2-4A4C-A77A-F51987A34892}"/>
              </a:ext>
            </a:extLst>
          </p:cNvPr>
          <p:cNvSpPr>
            <a:spLocks noGrp="1"/>
          </p:cNvSpPr>
          <p:nvPr>
            <p:ph type="subTitle" idx="1"/>
          </p:nvPr>
        </p:nvSpPr>
        <p:spPr/>
        <p:txBody>
          <a:bodyPr/>
          <a:lstStyle/>
          <a:p>
            <a:r>
              <a:rPr lang="en-US" dirty="0"/>
              <a:t>Assessing mid-level provider staffing needs in tribal and urban Indian health and behavioral health clinics in Washington State</a:t>
            </a:r>
          </a:p>
        </p:txBody>
      </p:sp>
    </p:spTree>
    <p:extLst>
      <p:ext uri="{BB962C8B-B14F-4D97-AF65-F5344CB8AC3E}">
        <p14:creationId xmlns:p14="http://schemas.microsoft.com/office/powerpoint/2010/main" val="335292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077F-F1E4-4815-A8B8-A4A751069A85}"/>
              </a:ext>
            </a:extLst>
          </p:cNvPr>
          <p:cNvSpPr>
            <a:spLocks noGrp="1"/>
          </p:cNvSpPr>
          <p:nvPr>
            <p:ph type="title"/>
          </p:nvPr>
        </p:nvSpPr>
        <p:spPr/>
        <p:txBody>
          <a:bodyPr/>
          <a:lstStyle/>
          <a:p>
            <a:r>
              <a:rPr lang="en-US" sz="2800" dirty="0"/>
              <a:t>Gap Analysis Overview</a:t>
            </a:r>
          </a:p>
        </p:txBody>
      </p:sp>
      <p:sp>
        <p:nvSpPr>
          <p:cNvPr id="3" name="Text Placeholder 2">
            <a:extLst>
              <a:ext uri="{FF2B5EF4-FFF2-40B4-BE49-F238E27FC236}">
                <a16:creationId xmlns:a16="http://schemas.microsoft.com/office/drawing/2014/main" id="{EA550682-44A5-4F6A-BC23-0FBDD77BCC42}"/>
              </a:ext>
            </a:extLst>
          </p:cNvPr>
          <p:cNvSpPr>
            <a:spLocks noGrp="1"/>
          </p:cNvSpPr>
          <p:nvPr>
            <p:ph type="body" sz="half" idx="2"/>
          </p:nvPr>
        </p:nvSpPr>
        <p:spPr/>
        <p:txBody>
          <a:bodyPr/>
          <a:lstStyle/>
          <a:p>
            <a:pPr marL="285750" indent="-285750">
              <a:buFont typeface="Wingdings" panose="05000000000000000000" pitchFamily="2" charset="2"/>
              <a:buChar char="§"/>
            </a:pPr>
            <a:r>
              <a:rPr lang="en-US" sz="2000" dirty="0"/>
              <a:t>Community Health Aides (CHA/Ps)</a:t>
            </a:r>
          </a:p>
          <a:p>
            <a:pPr marL="285750" indent="-285750">
              <a:buFont typeface="Wingdings" panose="05000000000000000000" pitchFamily="2" charset="2"/>
              <a:buChar char="§"/>
            </a:pPr>
            <a:r>
              <a:rPr lang="en-US" sz="2000" dirty="0"/>
              <a:t>Behavioral Health Aides (BHA/Ps)</a:t>
            </a:r>
          </a:p>
        </p:txBody>
      </p:sp>
      <p:sp>
        <p:nvSpPr>
          <p:cNvPr id="5" name="Footer Placeholder 4">
            <a:extLst>
              <a:ext uri="{FF2B5EF4-FFF2-40B4-BE49-F238E27FC236}">
                <a16:creationId xmlns:a16="http://schemas.microsoft.com/office/drawing/2014/main" id="{7A47DFD4-D02F-4061-B41F-FCA92CC1DD31}"/>
              </a:ext>
            </a:extLst>
          </p:cNvPr>
          <p:cNvSpPr>
            <a:spLocks noGrp="1"/>
          </p:cNvSpPr>
          <p:nvPr>
            <p:ph type="ftr" sz="quarter" idx="10"/>
          </p:nvPr>
        </p:nvSpPr>
        <p:spPr/>
        <p:txBody>
          <a:bodyPr/>
          <a:lstStyle/>
          <a:p>
            <a:pPr>
              <a:defRPr/>
            </a:pPr>
            <a:r>
              <a:rPr lang="en-US"/>
              <a:t>Northwest Portland Area Indian Health Board</a:t>
            </a:r>
          </a:p>
        </p:txBody>
      </p:sp>
      <p:sp>
        <p:nvSpPr>
          <p:cNvPr id="6" name="Date Placeholder 5">
            <a:extLst>
              <a:ext uri="{FF2B5EF4-FFF2-40B4-BE49-F238E27FC236}">
                <a16:creationId xmlns:a16="http://schemas.microsoft.com/office/drawing/2014/main" id="{BA5A5534-5C8A-46BE-A3A4-92744F4F629E}"/>
              </a:ext>
            </a:extLst>
          </p:cNvPr>
          <p:cNvSpPr>
            <a:spLocks noGrp="1"/>
          </p:cNvSpPr>
          <p:nvPr>
            <p:ph type="dt" sz="half" idx="11"/>
          </p:nvPr>
        </p:nvSpPr>
        <p:spPr/>
        <p:txBody>
          <a:bodyPr/>
          <a:lstStyle/>
          <a:p>
            <a:pPr>
              <a:defRPr/>
            </a:pPr>
            <a:fld id="{6174B4DA-FC53-45C4-8325-4BB5DADBFE38}" type="datetime1">
              <a:rPr lang="en-US" smtClean="0"/>
              <a:pPr>
                <a:defRPr/>
              </a:pPr>
              <a:t>1/18/2019</a:t>
            </a:fld>
            <a:endParaRPr lang="en-US" dirty="0"/>
          </a:p>
        </p:txBody>
      </p:sp>
      <p:sp>
        <p:nvSpPr>
          <p:cNvPr id="7" name="Slide Number Placeholder 6">
            <a:extLst>
              <a:ext uri="{FF2B5EF4-FFF2-40B4-BE49-F238E27FC236}">
                <a16:creationId xmlns:a16="http://schemas.microsoft.com/office/drawing/2014/main" id="{D21D27E2-5E36-46E9-BD91-2C78D238210A}"/>
              </a:ext>
            </a:extLst>
          </p:cNvPr>
          <p:cNvSpPr>
            <a:spLocks noGrp="1"/>
          </p:cNvSpPr>
          <p:nvPr>
            <p:ph type="sldNum" sz="quarter" idx="12"/>
          </p:nvPr>
        </p:nvSpPr>
        <p:spPr/>
        <p:txBody>
          <a:bodyPr/>
          <a:lstStyle/>
          <a:p>
            <a:fld id="{DBAD5BCF-AD18-4DD5-A223-B81AA1BF8B5B}" type="slidenum">
              <a:rPr lang="en-US" altLang="en-US" smtClean="0"/>
              <a:pPr/>
              <a:t>10</a:t>
            </a:fld>
            <a:endParaRPr lang="en-US" altLang="en-US"/>
          </a:p>
        </p:txBody>
      </p:sp>
      <p:pic>
        <p:nvPicPr>
          <p:cNvPr id="16" name="Picture 15">
            <a:extLst>
              <a:ext uri="{FF2B5EF4-FFF2-40B4-BE49-F238E27FC236}">
                <a16:creationId xmlns:a16="http://schemas.microsoft.com/office/drawing/2014/main" id="{542BF3F1-223C-417D-8818-29916E690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676400"/>
            <a:ext cx="2895600" cy="2895600"/>
          </a:xfrm>
          <a:prstGeom prst="rect">
            <a:avLst/>
          </a:prstGeom>
        </p:spPr>
      </p:pic>
      <p:sp>
        <p:nvSpPr>
          <p:cNvPr id="17" name="Rectangle 16">
            <a:extLst>
              <a:ext uri="{FF2B5EF4-FFF2-40B4-BE49-F238E27FC236}">
                <a16:creationId xmlns:a16="http://schemas.microsoft.com/office/drawing/2014/main" id="{8308FAE1-45A8-4006-98DD-8629B0B33074}"/>
              </a:ext>
            </a:extLst>
          </p:cNvPr>
          <p:cNvSpPr/>
          <p:nvPr/>
        </p:nvSpPr>
        <p:spPr>
          <a:xfrm>
            <a:off x="5562600" y="1866900"/>
            <a:ext cx="1371600" cy="2705100"/>
          </a:xfrm>
          <a:prstGeom prst="rect">
            <a:avLst/>
          </a:prstGeom>
          <a:noFill/>
          <a:ln w="38100">
            <a:solidFill>
              <a:srgbClr val="B4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9C9F92A-BA0A-46A6-85D9-F6423D5DF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219450"/>
            <a:ext cx="2514600" cy="2514600"/>
          </a:xfrm>
          <a:prstGeom prst="rect">
            <a:avLst/>
          </a:prstGeom>
        </p:spPr>
      </p:pic>
    </p:spTree>
    <p:extLst>
      <p:ext uri="{BB962C8B-B14F-4D97-AF65-F5344CB8AC3E}">
        <p14:creationId xmlns:p14="http://schemas.microsoft.com/office/powerpoint/2010/main" val="410440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DBEE9C-1334-4306-B2A9-8A3D443AF21D}"/>
              </a:ext>
            </a:extLst>
          </p:cNvPr>
          <p:cNvSpPr>
            <a:spLocks noGrp="1"/>
          </p:cNvSpPr>
          <p:nvPr>
            <p:ph sz="half" idx="1"/>
          </p:nvPr>
        </p:nvSpPr>
        <p:spPr>
          <a:xfrm>
            <a:off x="72074" y="1820861"/>
            <a:ext cx="4259239" cy="4038600"/>
          </a:xfrm>
        </p:spPr>
        <p:txBody>
          <a:bodyPr/>
          <a:lstStyle/>
          <a:p>
            <a:r>
              <a:rPr lang="en-US" dirty="0"/>
              <a:t>Tiered data collection strategy</a:t>
            </a:r>
          </a:p>
          <a:p>
            <a:pPr lvl="1"/>
            <a:r>
              <a:rPr lang="en-US" sz="2800" dirty="0"/>
              <a:t>Review of existing data</a:t>
            </a:r>
          </a:p>
          <a:p>
            <a:pPr lvl="1"/>
            <a:r>
              <a:rPr lang="en-US" sz="2800" dirty="0"/>
              <a:t>Tribal and urban clinic outreach</a:t>
            </a:r>
          </a:p>
          <a:p>
            <a:pPr lvl="1"/>
            <a:r>
              <a:rPr lang="en-US" sz="2800" dirty="0"/>
              <a:t>Key informant inquiries</a:t>
            </a:r>
          </a:p>
          <a:p>
            <a:pPr lvl="1"/>
            <a:endParaRPr lang="en-US" sz="2800" dirty="0"/>
          </a:p>
        </p:txBody>
      </p:sp>
      <p:sp>
        <p:nvSpPr>
          <p:cNvPr id="4" name="Title 3">
            <a:extLst>
              <a:ext uri="{FF2B5EF4-FFF2-40B4-BE49-F238E27FC236}">
                <a16:creationId xmlns:a16="http://schemas.microsoft.com/office/drawing/2014/main" id="{AD0D7577-8F65-4EE7-825B-EF340822CAEF}"/>
              </a:ext>
            </a:extLst>
          </p:cNvPr>
          <p:cNvSpPr>
            <a:spLocks noGrp="1"/>
          </p:cNvSpPr>
          <p:nvPr>
            <p:ph type="title"/>
          </p:nvPr>
        </p:nvSpPr>
        <p:spPr/>
        <p:txBody>
          <a:bodyPr/>
          <a:lstStyle/>
          <a:p>
            <a:r>
              <a:rPr lang="en-US" dirty="0"/>
              <a:t>Methods</a:t>
            </a:r>
          </a:p>
        </p:txBody>
      </p:sp>
      <p:sp>
        <p:nvSpPr>
          <p:cNvPr id="5" name="Footer Placeholder 4">
            <a:extLst>
              <a:ext uri="{FF2B5EF4-FFF2-40B4-BE49-F238E27FC236}">
                <a16:creationId xmlns:a16="http://schemas.microsoft.com/office/drawing/2014/main" id="{DEE1A9E8-DB0E-46F6-9867-15E9DFEB6537}"/>
              </a:ext>
            </a:extLst>
          </p:cNvPr>
          <p:cNvSpPr>
            <a:spLocks noGrp="1"/>
          </p:cNvSpPr>
          <p:nvPr>
            <p:ph type="ftr" sz="quarter" idx="10"/>
          </p:nvPr>
        </p:nvSpPr>
        <p:spPr/>
        <p:txBody>
          <a:bodyPr/>
          <a:lstStyle/>
          <a:p>
            <a:pPr>
              <a:defRPr/>
            </a:pPr>
            <a:r>
              <a:rPr lang="en-US"/>
              <a:t>Northwest Portland Area Indian Health Board</a:t>
            </a:r>
          </a:p>
        </p:txBody>
      </p:sp>
      <p:sp>
        <p:nvSpPr>
          <p:cNvPr id="6" name="Date Placeholder 5">
            <a:extLst>
              <a:ext uri="{FF2B5EF4-FFF2-40B4-BE49-F238E27FC236}">
                <a16:creationId xmlns:a16="http://schemas.microsoft.com/office/drawing/2014/main" id="{37610CF7-8A38-41F7-97F8-6E0BC1CB1CA8}"/>
              </a:ext>
            </a:extLst>
          </p:cNvPr>
          <p:cNvSpPr>
            <a:spLocks noGrp="1"/>
          </p:cNvSpPr>
          <p:nvPr>
            <p:ph type="dt" sz="half" idx="11"/>
          </p:nvPr>
        </p:nvSpPr>
        <p:spPr/>
        <p:txBody>
          <a:bodyPr/>
          <a:lstStyle/>
          <a:p>
            <a:pPr>
              <a:defRPr/>
            </a:pPr>
            <a:fld id="{82C5F102-80D9-4C1B-AB6C-1A4C76E77851}" type="datetime1">
              <a:rPr lang="en-US" smtClean="0"/>
              <a:pPr>
                <a:defRPr/>
              </a:pPr>
              <a:t>1/18/2019</a:t>
            </a:fld>
            <a:endParaRPr lang="en-US" dirty="0"/>
          </a:p>
        </p:txBody>
      </p:sp>
      <p:sp>
        <p:nvSpPr>
          <p:cNvPr id="7" name="Slide Number Placeholder 6">
            <a:extLst>
              <a:ext uri="{FF2B5EF4-FFF2-40B4-BE49-F238E27FC236}">
                <a16:creationId xmlns:a16="http://schemas.microsoft.com/office/drawing/2014/main" id="{81680EFC-A6EB-4A9B-9301-DD9706E28411}"/>
              </a:ext>
            </a:extLst>
          </p:cNvPr>
          <p:cNvSpPr>
            <a:spLocks noGrp="1"/>
          </p:cNvSpPr>
          <p:nvPr>
            <p:ph type="sldNum" sz="quarter" idx="12"/>
          </p:nvPr>
        </p:nvSpPr>
        <p:spPr/>
        <p:txBody>
          <a:bodyPr/>
          <a:lstStyle/>
          <a:p>
            <a:fld id="{9B812307-272F-4806-93AD-F4C20008332E}" type="slidenum">
              <a:rPr lang="en-US" altLang="en-US" smtClean="0"/>
              <a:pPr/>
              <a:t>11</a:t>
            </a:fld>
            <a:endParaRPr lang="en-US" altLang="en-US"/>
          </a:p>
        </p:txBody>
      </p:sp>
      <p:pic>
        <p:nvPicPr>
          <p:cNvPr id="12" name="Picture Placeholder 8">
            <a:extLst>
              <a:ext uri="{FF2B5EF4-FFF2-40B4-BE49-F238E27FC236}">
                <a16:creationId xmlns:a16="http://schemas.microsoft.com/office/drawing/2014/main" id="{D1FEC1A1-DF85-49F2-B1A7-CB6DCE11458A}"/>
              </a:ext>
            </a:extLst>
          </p:cNvPr>
          <p:cNvPicPr>
            <a:picLocks noChangeAspect="1"/>
          </p:cNvPicPr>
          <p:nvPr/>
        </p:nvPicPr>
        <p:blipFill>
          <a:blip r:embed="rId3" cstate="print">
            <a:extLst>
              <a:ext uri="{28A0092B-C50C-407E-A947-70E740481C1C}">
                <a14:useLocalDpi xmlns:a14="http://schemas.microsoft.com/office/drawing/2010/main" val="0"/>
              </a:ext>
            </a:extLst>
          </a:blip>
          <a:srcRect t="704" b="704"/>
          <a:stretch>
            <a:fillRect/>
          </a:stretch>
        </p:blipFill>
        <p:spPr bwMode="auto">
          <a:xfrm>
            <a:off x="4812689" y="1961993"/>
            <a:ext cx="3810000" cy="37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40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78A2F95-CE1F-4E30-99AD-6BBA15DD6B48}"/>
              </a:ext>
            </a:extLst>
          </p:cNvPr>
          <p:cNvSpPr>
            <a:spLocks noGrp="1"/>
          </p:cNvSpPr>
          <p:nvPr>
            <p:ph sz="half" idx="1"/>
          </p:nvPr>
        </p:nvSpPr>
        <p:spPr>
          <a:xfrm>
            <a:off x="457200" y="1752600"/>
            <a:ext cx="4267200" cy="4648200"/>
          </a:xfrm>
        </p:spPr>
        <p:txBody>
          <a:bodyPr/>
          <a:lstStyle/>
          <a:p>
            <a:pPr>
              <a:spcAft>
                <a:spcPts val="600"/>
              </a:spcAft>
            </a:pPr>
            <a:r>
              <a:rPr lang="en-US" dirty="0"/>
              <a:t>Health Provider Shortage data</a:t>
            </a:r>
          </a:p>
          <a:p>
            <a:pPr>
              <a:spcAft>
                <a:spcPts val="600"/>
              </a:spcAft>
            </a:pPr>
            <a:r>
              <a:rPr lang="en-US" dirty="0"/>
              <a:t>BHA Program Roll Out Feasibility Report conducted by Cumming</a:t>
            </a:r>
          </a:p>
          <a:p>
            <a:pPr>
              <a:spcAft>
                <a:spcPts val="600"/>
              </a:spcAft>
            </a:pPr>
            <a:r>
              <a:rPr lang="en-US" dirty="0"/>
              <a:t>AIHC Health Profiles</a:t>
            </a:r>
          </a:p>
          <a:p>
            <a:pPr>
              <a:spcAft>
                <a:spcPts val="600"/>
              </a:spcAft>
            </a:pPr>
            <a:r>
              <a:rPr lang="en-US" dirty="0"/>
              <a:t>Data from the Alaska CHA/P &amp; BHA/P Programs</a:t>
            </a:r>
          </a:p>
        </p:txBody>
      </p:sp>
      <p:sp>
        <p:nvSpPr>
          <p:cNvPr id="3" name="Title 2">
            <a:extLst>
              <a:ext uri="{FF2B5EF4-FFF2-40B4-BE49-F238E27FC236}">
                <a16:creationId xmlns:a16="http://schemas.microsoft.com/office/drawing/2014/main" id="{7DE09BE5-95FC-430C-99AE-5EAB861E5174}"/>
              </a:ext>
            </a:extLst>
          </p:cNvPr>
          <p:cNvSpPr>
            <a:spLocks noGrp="1"/>
          </p:cNvSpPr>
          <p:nvPr>
            <p:ph type="title"/>
          </p:nvPr>
        </p:nvSpPr>
        <p:spPr/>
        <p:txBody>
          <a:bodyPr/>
          <a:lstStyle/>
          <a:p>
            <a:r>
              <a:rPr lang="en-US" dirty="0"/>
              <a:t>Existing Data Sources</a:t>
            </a:r>
          </a:p>
        </p:txBody>
      </p:sp>
      <p:sp>
        <p:nvSpPr>
          <p:cNvPr id="4" name="Footer Placeholder 3">
            <a:extLst>
              <a:ext uri="{FF2B5EF4-FFF2-40B4-BE49-F238E27FC236}">
                <a16:creationId xmlns:a16="http://schemas.microsoft.com/office/drawing/2014/main" id="{BFCA051C-5EE3-4F2E-83C5-853FE43C1C6E}"/>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CBD5EBA1-09AC-49CC-893A-C3AB05145CBA}"/>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D1DC353A-2D45-490A-B56E-CA829073FCEA}"/>
              </a:ext>
            </a:extLst>
          </p:cNvPr>
          <p:cNvSpPr>
            <a:spLocks noGrp="1"/>
          </p:cNvSpPr>
          <p:nvPr>
            <p:ph type="sldNum" sz="quarter" idx="12"/>
          </p:nvPr>
        </p:nvSpPr>
        <p:spPr/>
        <p:txBody>
          <a:bodyPr/>
          <a:lstStyle/>
          <a:p>
            <a:fld id="{B92ED170-6E32-45CF-BE9E-EC84FD119674}" type="slidenum">
              <a:rPr lang="en-US" altLang="en-US" smtClean="0"/>
              <a:pPr/>
              <a:t>12</a:t>
            </a:fld>
            <a:endParaRPr lang="en-US" altLang="en-US"/>
          </a:p>
        </p:txBody>
      </p:sp>
      <p:pic>
        <p:nvPicPr>
          <p:cNvPr id="9" name="Picture 8">
            <a:extLst>
              <a:ext uri="{FF2B5EF4-FFF2-40B4-BE49-F238E27FC236}">
                <a16:creationId xmlns:a16="http://schemas.microsoft.com/office/drawing/2014/main" id="{96473FA2-E575-4F84-9F70-2CAFB37C149A}"/>
              </a:ext>
            </a:extLst>
          </p:cNvPr>
          <p:cNvPicPr>
            <a:picLocks noChangeAspect="1"/>
          </p:cNvPicPr>
          <p:nvPr/>
        </p:nvPicPr>
        <p:blipFill rotWithShape="1">
          <a:blip r:embed="rId2"/>
          <a:srcRect l="9166" t="21838" r="10834" b="44071"/>
          <a:stretch/>
        </p:blipFill>
        <p:spPr>
          <a:xfrm>
            <a:off x="4933950" y="1884363"/>
            <a:ext cx="3810000" cy="912813"/>
          </a:xfrm>
          <a:prstGeom prst="rect">
            <a:avLst/>
          </a:prstGeom>
          <a:ln>
            <a:solidFill>
              <a:schemeClr val="accent6"/>
            </a:solidFill>
          </a:ln>
        </p:spPr>
      </p:pic>
      <p:pic>
        <p:nvPicPr>
          <p:cNvPr id="12" name="Picture 11">
            <a:extLst>
              <a:ext uri="{FF2B5EF4-FFF2-40B4-BE49-F238E27FC236}">
                <a16:creationId xmlns:a16="http://schemas.microsoft.com/office/drawing/2014/main" id="{E31AB341-DB19-4DFE-9FB3-E2BBF0987072}"/>
              </a:ext>
            </a:extLst>
          </p:cNvPr>
          <p:cNvPicPr>
            <a:picLocks noChangeAspect="1"/>
          </p:cNvPicPr>
          <p:nvPr/>
        </p:nvPicPr>
        <p:blipFill>
          <a:blip r:embed="rId3"/>
          <a:stretch>
            <a:fillRect/>
          </a:stretch>
        </p:blipFill>
        <p:spPr>
          <a:xfrm>
            <a:off x="5029200" y="3114621"/>
            <a:ext cx="3276798" cy="1845929"/>
          </a:xfrm>
          <a:prstGeom prst="rect">
            <a:avLst/>
          </a:prstGeom>
          <a:ln>
            <a:solidFill>
              <a:schemeClr val="accent6"/>
            </a:solidFill>
          </a:ln>
        </p:spPr>
      </p:pic>
      <p:pic>
        <p:nvPicPr>
          <p:cNvPr id="2" name="Picture 1">
            <a:extLst>
              <a:ext uri="{FF2B5EF4-FFF2-40B4-BE49-F238E27FC236}">
                <a16:creationId xmlns:a16="http://schemas.microsoft.com/office/drawing/2014/main" id="{A4936229-F45F-4E84-802A-5E5B231CE3D4}"/>
              </a:ext>
            </a:extLst>
          </p:cNvPr>
          <p:cNvPicPr>
            <a:picLocks noChangeAspect="1"/>
          </p:cNvPicPr>
          <p:nvPr/>
        </p:nvPicPr>
        <p:blipFill rotWithShape="1">
          <a:blip r:embed="rId4"/>
          <a:srcRect l="1042" t="19954" r="55834" b="62290"/>
          <a:stretch/>
        </p:blipFill>
        <p:spPr>
          <a:xfrm>
            <a:off x="4933950" y="5277995"/>
            <a:ext cx="3943350" cy="912813"/>
          </a:xfrm>
          <a:prstGeom prst="rect">
            <a:avLst/>
          </a:prstGeom>
        </p:spPr>
      </p:pic>
    </p:spTree>
    <p:extLst>
      <p:ext uri="{BB962C8B-B14F-4D97-AF65-F5344CB8AC3E}">
        <p14:creationId xmlns:p14="http://schemas.microsoft.com/office/powerpoint/2010/main" val="132810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413384-FBA2-48FF-B0F9-951D63AB6E7B}"/>
              </a:ext>
            </a:extLst>
          </p:cNvPr>
          <p:cNvSpPr>
            <a:spLocks noGrp="1"/>
          </p:cNvSpPr>
          <p:nvPr>
            <p:ph idx="1"/>
          </p:nvPr>
        </p:nvSpPr>
        <p:spPr/>
        <p:txBody>
          <a:bodyPr/>
          <a:lstStyle/>
          <a:p>
            <a:r>
              <a:rPr lang="en-US" sz="3200" dirty="0"/>
              <a:t>Clinics/programs were sampled in order to reflect a diversity of: geography, proximity to urban area; service population size; IHS vs. tribally-run</a:t>
            </a:r>
          </a:p>
          <a:p>
            <a:r>
              <a:rPr lang="en-US" sz="3200" dirty="0"/>
              <a:t>We asked program personnel about: Current staffing levels; Turnover; Ease of filling open positions; Capacity to meet service demands; Factors influencing overall capacity to provide services</a:t>
            </a:r>
          </a:p>
        </p:txBody>
      </p:sp>
      <p:sp>
        <p:nvSpPr>
          <p:cNvPr id="3" name="Title 2">
            <a:extLst>
              <a:ext uri="{FF2B5EF4-FFF2-40B4-BE49-F238E27FC236}">
                <a16:creationId xmlns:a16="http://schemas.microsoft.com/office/drawing/2014/main" id="{4846E83C-AB7B-44C5-ABAC-62904C5F89E4}"/>
              </a:ext>
            </a:extLst>
          </p:cNvPr>
          <p:cNvSpPr>
            <a:spLocks noGrp="1"/>
          </p:cNvSpPr>
          <p:nvPr>
            <p:ph type="title"/>
          </p:nvPr>
        </p:nvSpPr>
        <p:spPr>
          <a:xfrm>
            <a:off x="1371600" y="76200"/>
            <a:ext cx="7772400" cy="1143000"/>
          </a:xfrm>
        </p:spPr>
        <p:txBody>
          <a:bodyPr/>
          <a:lstStyle/>
          <a:p>
            <a:r>
              <a:rPr lang="en-US" dirty="0"/>
              <a:t>Tribal and Urban Clinic Outreach</a:t>
            </a:r>
          </a:p>
        </p:txBody>
      </p:sp>
      <p:sp>
        <p:nvSpPr>
          <p:cNvPr id="4" name="Footer Placeholder 3">
            <a:extLst>
              <a:ext uri="{FF2B5EF4-FFF2-40B4-BE49-F238E27FC236}">
                <a16:creationId xmlns:a16="http://schemas.microsoft.com/office/drawing/2014/main" id="{3CADAAEC-59AB-4B1E-A9BC-C796AA53E1D1}"/>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8DB88DC3-8975-41C0-91BD-743971502AE7}"/>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815C9783-114C-46A6-A61D-CC440FC53AD8}"/>
              </a:ext>
            </a:extLst>
          </p:cNvPr>
          <p:cNvSpPr>
            <a:spLocks noGrp="1"/>
          </p:cNvSpPr>
          <p:nvPr>
            <p:ph type="sldNum" sz="quarter" idx="12"/>
          </p:nvPr>
        </p:nvSpPr>
        <p:spPr/>
        <p:txBody>
          <a:bodyPr/>
          <a:lstStyle/>
          <a:p>
            <a:fld id="{B92ED170-6E32-45CF-BE9E-EC84FD119674}" type="slidenum">
              <a:rPr lang="en-US" altLang="en-US" smtClean="0"/>
              <a:pPr/>
              <a:t>13</a:t>
            </a:fld>
            <a:endParaRPr lang="en-US" altLang="en-US"/>
          </a:p>
        </p:txBody>
      </p:sp>
    </p:spTree>
    <p:extLst>
      <p:ext uri="{BB962C8B-B14F-4D97-AF65-F5344CB8AC3E}">
        <p14:creationId xmlns:p14="http://schemas.microsoft.com/office/powerpoint/2010/main" val="1782556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7D13CD-E967-403A-8B62-78F0C1FA8555}"/>
              </a:ext>
            </a:extLst>
          </p:cNvPr>
          <p:cNvSpPr>
            <a:spLocks noGrp="1"/>
          </p:cNvSpPr>
          <p:nvPr>
            <p:ph idx="1"/>
          </p:nvPr>
        </p:nvSpPr>
        <p:spPr>
          <a:xfrm>
            <a:off x="457200" y="1752600"/>
            <a:ext cx="8229600" cy="4572000"/>
          </a:xfrm>
        </p:spPr>
        <p:txBody>
          <a:bodyPr/>
          <a:lstStyle/>
          <a:p>
            <a:pPr>
              <a:spcAft>
                <a:spcPts val="1200"/>
              </a:spcAft>
            </a:pPr>
            <a:r>
              <a:rPr lang="en-US" dirty="0"/>
              <a:t>Clinic/Program Managers</a:t>
            </a:r>
          </a:p>
          <a:p>
            <a:pPr>
              <a:spcAft>
                <a:spcPts val="1200"/>
              </a:spcAft>
            </a:pPr>
            <a:r>
              <a:rPr lang="en-US" dirty="0"/>
              <a:t>Consultants</a:t>
            </a:r>
          </a:p>
          <a:p>
            <a:pPr>
              <a:spcAft>
                <a:spcPts val="1200"/>
              </a:spcAft>
            </a:pPr>
            <a:r>
              <a:rPr lang="en-US" dirty="0"/>
              <a:t>Advisory Committee Members</a:t>
            </a:r>
          </a:p>
        </p:txBody>
      </p:sp>
      <p:sp>
        <p:nvSpPr>
          <p:cNvPr id="3" name="Title 2">
            <a:extLst>
              <a:ext uri="{FF2B5EF4-FFF2-40B4-BE49-F238E27FC236}">
                <a16:creationId xmlns:a16="http://schemas.microsoft.com/office/drawing/2014/main" id="{3AE59211-554C-4F03-8E62-95EF6DA504E4}"/>
              </a:ext>
            </a:extLst>
          </p:cNvPr>
          <p:cNvSpPr>
            <a:spLocks noGrp="1"/>
          </p:cNvSpPr>
          <p:nvPr>
            <p:ph type="title"/>
          </p:nvPr>
        </p:nvSpPr>
        <p:spPr/>
        <p:txBody>
          <a:bodyPr/>
          <a:lstStyle/>
          <a:p>
            <a:r>
              <a:rPr lang="en-US" dirty="0"/>
              <a:t>Key Informant Interviews</a:t>
            </a:r>
          </a:p>
        </p:txBody>
      </p:sp>
      <p:sp>
        <p:nvSpPr>
          <p:cNvPr id="4" name="Footer Placeholder 3">
            <a:extLst>
              <a:ext uri="{FF2B5EF4-FFF2-40B4-BE49-F238E27FC236}">
                <a16:creationId xmlns:a16="http://schemas.microsoft.com/office/drawing/2014/main" id="{6ADAA6AB-D8ED-4A92-ABED-2856552006EB}"/>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AAB1164B-B66D-4768-8BB0-DC1A710CC12B}"/>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57A4C3A7-A901-406F-9A87-6F2BE653CEBB}"/>
              </a:ext>
            </a:extLst>
          </p:cNvPr>
          <p:cNvSpPr>
            <a:spLocks noGrp="1"/>
          </p:cNvSpPr>
          <p:nvPr>
            <p:ph type="sldNum" sz="quarter" idx="12"/>
          </p:nvPr>
        </p:nvSpPr>
        <p:spPr/>
        <p:txBody>
          <a:bodyPr/>
          <a:lstStyle/>
          <a:p>
            <a:fld id="{B92ED170-6E32-45CF-BE9E-EC84FD119674}" type="slidenum">
              <a:rPr lang="en-US" altLang="en-US" smtClean="0"/>
              <a:pPr/>
              <a:t>14</a:t>
            </a:fld>
            <a:endParaRPr lang="en-US" altLang="en-US"/>
          </a:p>
        </p:txBody>
      </p:sp>
    </p:spTree>
    <p:extLst>
      <p:ext uri="{BB962C8B-B14F-4D97-AF65-F5344CB8AC3E}">
        <p14:creationId xmlns:p14="http://schemas.microsoft.com/office/powerpoint/2010/main" val="306400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1588-82E5-4E78-82E6-C559025E4DBB}"/>
              </a:ext>
            </a:extLst>
          </p:cNvPr>
          <p:cNvSpPr>
            <a:spLocks noGrp="1"/>
          </p:cNvSpPr>
          <p:nvPr>
            <p:ph type="title"/>
          </p:nvPr>
        </p:nvSpPr>
        <p:spPr/>
        <p:txBody>
          <a:bodyPr/>
          <a:lstStyle/>
          <a:p>
            <a:r>
              <a:rPr lang="en-US" sz="2800" dirty="0"/>
              <a:t>Findings</a:t>
            </a:r>
          </a:p>
        </p:txBody>
      </p:sp>
      <p:pic>
        <p:nvPicPr>
          <p:cNvPr id="10" name="Picture Placeholder 9">
            <a:extLst>
              <a:ext uri="{FF2B5EF4-FFF2-40B4-BE49-F238E27FC236}">
                <a16:creationId xmlns:a16="http://schemas.microsoft.com/office/drawing/2014/main" id="{1FAAA7CE-86D6-4E56-84F3-54F6E4908D54}"/>
              </a:ext>
            </a:extLst>
          </p:cNvPr>
          <p:cNvPicPr>
            <a:picLocks noGrp="1" noChangeAspect="1"/>
          </p:cNvPicPr>
          <p:nvPr>
            <p:ph type="pic"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704" b="704"/>
          <a:stretch>
            <a:fillRect/>
          </a:stretch>
        </p:blipFill>
        <p:spPr/>
      </p:pic>
      <p:sp>
        <p:nvSpPr>
          <p:cNvPr id="4" name="Footer Placeholder 3">
            <a:extLst>
              <a:ext uri="{FF2B5EF4-FFF2-40B4-BE49-F238E27FC236}">
                <a16:creationId xmlns:a16="http://schemas.microsoft.com/office/drawing/2014/main" id="{A2F07119-3FF7-4E9C-88AE-1F0AC52506AD}"/>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70D07AFE-5351-4313-B220-D15FD5490C43}"/>
              </a:ext>
            </a:extLst>
          </p:cNvPr>
          <p:cNvSpPr>
            <a:spLocks noGrp="1"/>
          </p:cNvSpPr>
          <p:nvPr>
            <p:ph type="dt" sz="half" idx="11"/>
          </p:nvPr>
        </p:nvSpPr>
        <p:spPr/>
        <p:txBody>
          <a:bodyPr/>
          <a:lstStyle/>
          <a:p>
            <a:pPr>
              <a:defRPr/>
            </a:pPr>
            <a:fld id="{4DA01494-8245-4205-90FB-692262482B10}"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80C572C1-4502-4601-9C06-3A051D2935F5}"/>
              </a:ext>
            </a:extLst>
          </p:cNvPr>
          <p:cNvSpPr>
            <a:spLocks noGrp="1"/>
          </p:cNvSpPr>
          <p:nvPr>
            <p:ph type="sldNum" sz="quarter" idx="12"/>
          </p:nvPr>
        </p:nvSpPr>
        <p:spPr/>
        <p:txBody>
          <a:bodyPr/>
          <a:lstStyle/>
          <a:p>
            <a:fld id="{821270D6-0279-4DE8-9E9B-DAAF337F2E21}" type="slidenum">
              <a:rPr lang="en-US" altLang="en-US" smtClean="0"/>
              <a:pPr/>
              <a:t>15</a:t>
            </a:fld>
            <a:endParaRPr lang="en-US" altLang="en-US"/>
          </a:p>
        </p:txBody>
      </p:sp>
    </p:spTree>
    <p:extLst>
      <p:ext uri="{BB962C8B-B14F-4D97-AF65-F5344CB8AC3E}">
        <p14:creationId xmlns:p14="http://schemas.microsoft.com/office/powerpoint/2010/main" val="338341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7169-149F-454E-82F6-A43DBB0BEEE5}"/>
              </a:ext>
            </a:extLst>
          </p:cNvPr>
          <p:cNvSpPr>
            <a:spLocks noGrp="1"/>
          </p:cNvSpPr>
          <p:nvPr>
            <p:ph type="title"/>
          </p:nvPr>
        </p:nvSpPr>
        <p:spPr>
          <a:xfrm>
            <a:off x="685800" y="1447800"/>
            <a:ext cx="7772400" cy="1362075"/>
          </a:xfrm>
        </p:spPr>
        <p:txBody>
          <a:bodyPr anchor="b"/>
          <a:lstStyle/>
          <a:p>
            <a:r>
              <a:rPr lang="en-US" dirty="0"/>
              <a:t>Aim 1</a:t>
            </a:r>
          </a:p>
        </p:txBody>
      </p:sp>
      <p:sp>
        <p:nvSpPr>
          <p:cNvPr id="3" name="Text Placeholder 2">
            <a:extLst>
              <a:ext uri="{FF2B5EF4-FFF2-40B4-BE49-F238E27FC236}">
                <a16:creationId xmlns:a16="http://schemas.microsoft.com/office/drawing/2014/main" id="{8F449245-1D34-4FF0-9ACE-85003ED71DB0}"/>
              </a:ext>
            </a:extLst>
          </p:cNvPr>
          <p:cNvSpPr>
            <a:spLocks noGrp="1"/>
          </p:cNvSpPr>
          <p:nvPr>
            <p:ph type="body" idx="1"/>
          </p:nvPr>
        </p:nvSpPr>
        <p:spPr>
          <a:xfrm>
            <a:off x="685800" y="3298032"/>
            <a:ext cx="7772400" cy="1500187"/>
          </a:xfrm>
        </p:spPr>
        <p:txBody>
          <a:bodyPr anchor="t"/>
          <a:lstStyle/>
          <a:p>
            <a:r>
              <a:rPr lang="en-US" dirty="0"/>
              <a:t>Understand what underlying factors contribute to the need for mid-level medical and behavioral health providers in Washington Tribal and urban Indian communities</a:t>
            </a:r>
          </a:p>
        </p:txBody>
      </p:sp>
      <p:sp>
        <p:nvSpPr>
          <p:cNvPr id="4" name="Footer Placeholder 3">
            <a:extLst>
              <a:ext uri="{FF2B5EF4-FFF2-40B4-BE49-F238E27FC236}">
                <a16:creationId xmlns:a16="http://schemas.microsoft.com/office/drawing/2014/main" id="{6C3A7275-2ECD-46DC-A5BC-D02637557ACA}"/>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B3E7B2E5-8412-4B20-A804-4B007F7E2E5A}"/>
              </a:ext>
            </a:extLst>
          </p:cNvPr>
          <p:cNvSpPr>
            <a:spLocks noGrp="1"/>
          </p:cNvSpPr>
          <p:nvPr>
            <p:ph type="dt" sz="half" idx="11"/>
          </p:nvPr>
        </p:nvSpPr>
        <p:spPr/>
        <p:txBody>
          <a:bodyPr/>
          <a:lstStyle/>
          <a:p>
            <a:pPr>
              <a:defRPr/>
            </a:pPr>
            <a:fld id="{4DA01494-8245-4205-90FB-692262482B10}"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149D477-BEE7-4850-BD35-29317089B28F}"/>
              </a:ext>
            </a:extLst>
          </p:cNvPr>
          <p:cNvSpPr>
            <a:spLocks noGrp="1"/>
          </p:cNvSpPr>
          <p:nvPr>
            <p:ph type="sldNum" sz="quarter" idx="12"/>
          </p:nvPr>
        </p:nvSpPr>
        <p:spPr/>
        <p:txBody>
          <a:bodyPr/>
          <a:lstStyle/>
          <a:p>
            <a:fld id="{821270D6-0279-4DE8-9E9B-DAAF337F2E21}" type="slidenum">
              <a:rPr lang="en-US" altLang="en-US" smtClean="0"/>
              <a:pPr/>
              <a:t>16</a:t>
            </a:fld>
            <a:endParaRPr lang="en-US" altLang="en-US"/>
          </a:p>
        </p:txBody>
      </p:sp>
    </p:spTree>
    <p:extLst>
      <p:ext uri="{BB962C8B-B14F-4D97-AF65-F5344CB8AC3E}">
        <p14:creationId xmlns:p14="http://schemas.microsoft.com/office/powerpoint/2010/main" val="159328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43564-F2BB-43D4-93B5-7C889970051B}"/>
              </a:ext>
            </a:extLst>
          </p:cNvPr>
          <p:cNvSpPr>
            <a:spLocks noGrp="1"/>
          </p:cNvSpPr>
          <p:nvPr>
            <p:ph idx="1"/>
          </p:nvPr>
        </p:nvSpPr>
        <p:spPr>
          <a:xfrm>
            <a:off x="457200" y="1676400"/>
            <a:ext cx="8229600" cy="4419600"/>
          </a:xfrm>
        </p:spPr>
        <p:txBody>
          <a:bodyPr/>
          <a:lstStyle/>
          <a:p>
            <a:r>
              <a:rPr lang="en-US" dirty="0"/>
              <a:t>Background Aim</a:t>
            </a:r>
          </a:p>
          <a:p>
            <a:r>
              <a:rPr lang="en-US" dirty="0"/>
              <a:t>Establishing considerations underpinning Aims 2 &amp; 3 </a:t>
            </a:r>
          </a:p>
          <a:p>
            <a:r>
              <a:rPr lang="en-US" dirty="0"/>
              <a:t>Drawing on existing data from key informants closely involved in CHAP implementation</a:t>
            </a:r>
          </a:p>
        </p:txBody>
      </p:sp>
      <p:sp>
        <p:nvSpPr>
          <p:cNvPr id="3" name="Title 2">
            <a:extLst>
              <a:ext uri="{FF2B5EF4-FFF2-40B4-BE49-F238E27FC236}">
                <a16:creationId xmlns:a16="http://schemas.microsoft.com/office/drawing/2014/main" id="{35A4EF07-868C-4352-8EAA-4F4EEB93FC49}"/>
              </a:ext>
            </a:extLst>
          </p:cNvPr>
          <p:cNvSpPr>
            <a:spLocks noGrp="1"/>
          </p:cNvSpPr>
          <p:nvPr>
            <p:ph type="title"/>
          </p:nvPr>
        </p:nvSpPr>
        <p:spPr/>
        <p:txBody>
          <a:bodyPr/>
          <a:lstStyle/>
          <a:p>
            <a:r>
              <a:rPr lang="en-US" dirty="0"/>
              <a:t>Aim 1 Overview</a:t>
            </a:r>
          </a:p>
        </p:txBody>
      </p:sp>
      <p:sp>
        <p:nvSpPr>
          <p:cNvPr id="4" name="Footer Placeholder 3">
            <a:extLst>
              <a:ext uri="{FF2B5EF4-FFF2-40B4-BE49-F238E27FC236}">
                <a16:creationId xmlns:a16="http://schemas.microsoft.com/office/drawing/2014/main" id="{E5EF814D-48E5-40F3-BCDF-9D53BA4E040C}"/>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1509B4F5-6059-455F-AE64-34CE0362F95A}"/>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38330C2B-5621-4827-8656-407F2741BDA3}"/>
              </a:ext>
            </a:extLst>
          </p:cNvPr>
          <p:cNvSpPr>
            <a:spLocks noGrp="1"/>
          </p:cNvSpPr>
          <p:nvPr>
            <p:ph type="sldNum" sz="quarter" idx="12"/>
          </p:nvPr>
        </p:nvSpPr>
        <p:spPr/>
        <p:txBody>
          <a:bodyPr/>
          <a:lstStyle/>
          <a:p>
            <a:fld id="{B92ED170-6E32-45CF-BE9E-EC84FD119674}" type="slidenum">
              <a:rPr lang="en-US" altLang="en-US" smtClean="0"/>
              <a:pPr/>
              <a:t>17</a:t>
            </a:fld>
            <a:endParaRPr lang="en-US" altLang="en-US"/>
          </a:p>
        </p:txBody>
      </p:sp>
    </p:spTree>
    <p:extLst>
      <p:ext uri="{BB962C8B-B14F-4D97-AF65-F5344CB8AC3E}">
        <p14:creationId xmlns:p14="http://schemas.microsoft.com/office/powerpoint/2010/main" val="328998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12CD07C-4979-4F7A-8CB2-F7460650AD40}"/>
              </a:ext>
            </a:extLst>
          </p:cNvPr>
          <p:cNvSpPr>
            <a:spLocks noGrp="1"/>
          </p:cNvSpPr>
          <p:nvPr>
            <p:ph idx="1"/>
          </p:nvPr>
        </p:nvSpPr>
        <p:spPr/>
        <p:txBody>
          <a:bodyPr/>
          <a:lstStyle/>
          <a:p>
            <a:r>
              <a:rPr lang="en-US" sz="3200" dirty="0"/>
              <a:t>We will present information related to current provider shortages; however, identifying the underlying factors contributing to these shortages is key to understanding how the addition of Community and Behavioral Health Aide providers and the associated training and funding infrastructure can address these shortages.</a:t>
            </a:r>
          </a:p>
          <a:p>
            <a:endParaRPr lang="en-US" sz="3200" dirty="0"/>
          </a:p>
        </p:txBody>
      </p:sp>
      <p:sp>
        <p:nvSpPr>
          <p:cNvPr id="3" name="Title 2">
            <a:extLst>
              <a:ext uri="{FF2B5EF4-FFF2-40B4-BE49-F238E27FC236}">
                <a16:creationId xmlns:a16="http://schemas.microsoft.com/office/drawing/2014/main" id="{A4362870-3CB2-4601-A6CA-30D1B251DFA7}"/>
              </a:ext>
            </a:extLst>
          </p:cNvPr>
          <p:cNvSpPr>
            <a:spLocks noGrp="1"/>
          </p:cNvSpPr>
          <p:nvPr>
            <p:ph type="title"/>
          </p:nvPr>
        </p:nvSpPr>
        <p:spPr/>
        <p:txBody>
          <a:bodyPr/>
          <a:lstStyle/>
          <a:p>
            <a:r>
              <a:rPr lang="en-US" dirty="0"/>
              <a:t>Identifying Underlying Issues</a:t>
            </a:r>
          </a:p>
        </p:txBody>
      </p:sp>
      <p:sp>
        <p:nvSpPr>
          <p:cNvPr id="4" name="Footer Placeholder 3">
            <a:extLst>
              <a:ext uri="{FF2B5EF4-FFF2-40B4-BE49-F238E27FC236}">
                <a16:creationId xmlns:a16="http://schemas.microsoft.com/office/drawing/2014/main" id="{697784E6-6F47-4891-A8AD-E26510F0102F}"/>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DB07D063-2443-430A-B04E-93C70F1E2F56}"/>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B1B9D58B-7D66-4BAD-A3A1-E31620CDCC5F}"/>
              </a:ext>
            </a:extLst>
          </p:cNvPr>
          <p:cNvSpPr>
            <a:spLocks noGrp="1"/>
          </p:cNvSpPr>
          <p:nvPr>
            <p:ph type="sldNum" sz="quarter" idx="12"/>
          </p:nvPr>
        </p:nvSpPr>
        <p:spPr/>
        <p:txBody>
          <a:bodyPr/>
          <a:lstStyle/>
          <a:p>
            <a:fld id="{B92ED170-6E32-45CF-BE9E-EC84FD119674}" type="slidenum">
              <a:rPr lang="en-US" altLang="en-US" smtClean="0"/>
              <a:pPr/>
              <a:t>18</a:t>
            </a:fld>
            <a:endParaRPr lang="en-US" altLang="en-US"/>
          </a:p>
        </p:txBody>
      </p:sp>
    </p:spTree>
    <p:extLst>
      <p:ext uri="{BB962C8B-B14F-4D97-AF65-F5344CB8AC3E}">
        <p14:creationId xmlns:p14="http://schemas.microsoft.com/office/powerpoint/2010/main" val="191428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13366B-8A81-4C84-9D8F-1B28BA0CC719}"/>
              </a:ext>
            </a:extLst>
          </p:cNvPr>
          <p:cNvSpPr>
            <a:spLocks noGrp="1"/>
          </p:cNvSpPr>
          <p:nvPr>
            <p:ph idx="1"/>
          </p:nvPr>
        </p:nvSpPr>
        <p:spPr>
          <a:xfrm>
            <a:off x="228600" y="3798888"/>
            <a:ext cx="2133600" cy="1143000"/>
          </a:xfrm>
        </p:spPr>
        <p:txBody>
          <a:bodyPr/>
          <a:lstStyle/>
          <a:p>
            <a:pPr marL="0" indent="0" algn="ctr">
              <a:buNone/>
            </a:pPr>
            <a:r>
              <a:rPr lang="en-US" sz="3200" dirty="0"/>
              <a:t>A Trained Workforce</a:t>
            </a:r>
          </a:p>
        </p:txBody>
      </p:sp>
      <p:sp>
        <p:nvSpPr>
          <p:cNvPr id="3" name="Title 2">
            <a:extLst>
              <a:ext uri="{FF2B5EF4-FFF2-40B4-BE49-F238E27FC236}">
                <a16:creationId xmlns:a16="http://schemas.microsoft.com/office/drawing/2014/main" id="{C305FBD3-D352-48DA-8015-38659311A2B0}"/>
              </a:ext>
            </a:extLst>
          </p:cNvPr>
          <p:cNvSpPr>
            <a:spLocks noGrp="1"/>
          </p:cNvSpPr>
          <p:nvPr>
            <p:ph type="title"/>
          </p:nvPr>
        </p:nvSpPr>
        <p:spPr/>
        <p:txBody>
          <a:bodyPr/>
          <a:lstStyle/>
          <a:p>
            <a:r>
              <a:rPr lang="en-US" dirty="0"/>
              <a:t>These issues include </a:t>
            </a:r>
          </a:p>
        </p:txBody>
      </p:sp>
      <p:sp>
        <p:nvSpPr>
          <p:cNvPr id="4" name="Footer Placeholder 3">
            <a:extLst>
              <a:ext uri="{FF2B5EF4-FFF2-40B4-BE49-F238E27FC236}">
                <a16:creationId xmlns:a16="http://schemas.microsoft.com/office/drawing/2014/main" id="{4899719A-B4A8-45D9-B25F-12E90BCC65D6}"/>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EFF7CB1B-434C-4C1F-888F-B39571D5CC84}"/>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97ADF01-B7CB-4C67-8E7A-3AA44821B43F}"/>
              </a:ext>
            </a:extLst>
          </p:cNvPr>
          <p:cNvSpPr>
            <a:spLocks noGrp="1"/>
          </p:cNvSpPr>
          <p:nvPr>
            <p:ph type="sldNum" sz="quarter" idx="12"/>
          </p:nvPr>
        </p:nvSpPr>
        <p:spPr/>
        <p:txBody>
          <a:bodyPr/>
          <a:lstStyle/>
          <a:p>
            <a:fld id="{B92ED170-6E32-45CF-BE9E-EC84FD119674}" type="slidenum">
              <a:rPr lang="en-US" altLang="en-US" smtClean="0"/>
              <a:pPr/>
              <a:t>19</a:t>
            </a:fld>
            <a:endParaRPr lang="en-US" altLang="en-US"/>
          </a:p>
        </p:txBody>
      </p:sp>
      <p:sp>
        <p:nvSpPr>
          <p:cNvPr id="8" name="Content Placeholder 1">
            <a:extLst>
              <a:ext uri="{FF2B5EF4-FFF2-40B4-BE49-F238E27FC236}">
                <a16:creationId xmlns:a16="http://schemas.microsoft.com/office/drawing/2014/main" id="{235CC76B-B704-4C5A-9B40-118A0DC0A0FF}"/>
              </a:ext>
            </a:extLst>
          </p:cNvPr>
          <p:cNvSpPr txBox="1">
            <a:spLocks/>
          </p:cNvSpPr>
          <p:nvPr/>
        </p:nvSpPr>
        <p:spPr bwMode="auto">
          <a:xfrm>
            <a:off x="3200400" y="4648200"/>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15C29"/>
              </a:buClr>
              <a:buSzPct val="95000"/>
              <a:buFont typeface="Arial" panose="020B0604020202020204" pitchFamily="34" charset="0"/>
              <a:buChar char="•"/>
              <a:defRPr sz="3600">
                <a:solidFill>
                  <a:schemeClr val="tx1"/>
                </a:solidFill>
                <a:latin typeface="Trebuchet MS" pitchFamily="34" charset="0"/>
                <a:ea typeface="+mn-ea"/>
                <a:cs typeface="+mn-cs"/>
              </a:defRPr>
            </a:lvl1pPr>
            <a:lvl2pPr marL="741363" indent="-284163" algn="l" rtl="0" eaLnBrk="1" fontAlgn="base" hangingPunct="1">
              <a:spcBef>
                <a:spcPct val="20000"/>
              </a:spcBef>
              <a:spcAft>
                <a:spcPct val="0"/>
              </a:spcAft>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lgn="l" rtl="0" eaLnBrk="1" fontAlgn="base" hangingPunct="1">
              <a:spcBef>
                <a:spcPct val="20000"/>
              </a:spcBef>
              <a:spcAft>
                <a:spcPct val="0"/>
              </a:spcAft>
              <a:buClr>
                <a:srgbClr val="B40000"/>
              </a:buClr>
              <a:buSzPct val="100000"/>
              <a:buFont typeface="Arial" pitchFamily="34" charset="0"/>
              <a:buChar char="•"/>
              <a:defRPr sz="2800" b="0">
                <a:solidFill>
                  <a:schemeClr val="tx1"/>
                </a:solidFill>
                <a:latin typeface="Trebuchet MS" pitchFamily="34" charset="0"/>
              </a:defRPr>
            </a:lvl3pPr>
            <a:lvl4pPr marL="1719263" indent="-347663"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176463" indent="-347663"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3"/>
              </a:buBlip>
              <a:defRPr sz="3200" i="1">
                <a:solidFill>
                  <a:schemeClr val="tx1"/>
                </a:solidFill>
                <a:latin typeface="+mn-lt"/>
              </a:defRPr>
            </a:lvl6pPr>
            <a:lvl7pPr marL="2971800" indent="-228600" algn="l" rtl="0" eaLnBrk="1" fontAlgn="base" hangingPunct="1">
              <a:spcBef>
                <a:spcPct val="20000"/>
              </a:spcBef>
              <a:spcAft>
                <a:spcPct val="0"/>
              </a:spcAft>
              <a:buBlip>
                <a:blip r:embed="rId3"/>
              </a:buBlip>
              <a:defRPr sz="3200" i="1">
                <a:solidFill>
                  <a:schemeClr val="tx1"/>
                </a:solidFill>
                <a:latin typeface="+mn-lt"/>
              </a:defRPr>
            </a:lvl7pPr>
            <a:lvl8pPr marL="3429000" indent="-228600" algn="l" rtl="0" eaLnBrk="1" fontAlgn="base" hangingPunct="1">
              <a:spcBef>
                <a:spcPct val="20000"/>
              </a:spcBef>
              <a:spcAft>
                <a:spcPct val="0"/>
              </a:spcAft>
              <a:buBlip>
                <a:blip r:embed="rId3"/>
              </a:buBlip>
              <a:defRPr sz="3200" i="1">
                <a:solidFill>
                  <a:schemeClr val="tx1"/>
                </a:solidFill>
                <a:latin typeface="+mn-lt"/>
              </a:defRPr>
            </a:lvl8pPr>
            <a:lvl9pPr marL="3886200" indent="-228600" algn="l" rtl="0" eaLnBrk="1" fontAlgn="base" hangingPunct="1">
              <a:spcBef>
                <a:spcPct val="20000"/>
              </a:spcBef>
              <a:spcAft>
                <a:spcPct val="0"/>
              </a:spcAft>
              <a:buBlip>
                <a:blip r:embed="rId3"/>
              </a:buBlip>
              <a:defRPr sz="3200" i="1">
                <a:solidFill>
                  <a:schemeClr val="tx1"/>
                </a:solidFill>
                <a:latin typeface="+mn-lt"/>
              </a:defRPr>
            </a:lvl9pPr>
          </a:lstStyle>
          <a:p>
            <a:pPr marL="0" indent="0" algn="ctr">
              <a:buFont typeface="Arial" panose="020B0604020202020204" pitchFamily="34" charset="0"/>
              <a:buNone/>
            </a:pPr>
            <a:r>
              <a:rPr lang="en-US" sz="3200" kern="0" dirty="0"/>
              <a:t>Community/ Clinic Infrastructure</a:t>
            </a:r>
          </a:p>
        </p:txBody>
      </p:sp>
      <p:sp>
        <p:nvSpPr>
          <p:cNvPr id="9" name="Content Placeholder 1">
            <a:extLst>
              <a:ext uri="{FF2B5EF4-FFF2-40B4-BE49-F238E27FC236}">
                <a16:creationId xmlns:a16="http://schemas.microsoft.com/office/drawing/2014/main" id="{673CDD83-F7C2-4CF3-9C74-AC3472CA001F}"/>
              </a:ext>
            </a:extLst>
          </p:cNvPr>
          <p:cNvSpPr txBox="1">
            <a:spLocks/>
          </p:cNvSpPr>
          <p:nvPr/>
        </p:nvSpPr>
        <p:spPr bwMode="auto">
          <a:xfrm>
            <a:off x="6553200" y="3798888"/>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15C29"/>
              </a:buClr>
              <a:buSzPct val="95000"/>
              <a:buFont typeface="Arial" panose="020B0604020202020204" pitchFamily="34" charset="0"/>
              <a:buChar char="•"/>
              <a:defRPr sz="3600">
                <a:solidFill>
                  <a:schemeClr val="tx1"/>
                </a:solidFill>
                <a:latin typeface="Trebuchet MS" pitchFamily="34" charset="0"/>
                <a:ea typeface="+mn-ea"/>
                <a:cs typeface="+mn-cs"/>
              </a:defRPr>
            </a:lvl1pPr>
            <a:lvl2pPr marL="741363" indent="-284163" algn="l" rtl="0" eaLnBrk="1" fontAlgn="base" hangingPunct="1">
              <a:spcBef>
                <a:spcPct val="20000"/>
              </a:spcBef>
              <a:spcAft>
                <a:spcPct val="0"/>
              </a:spcAft>
              <a:buClr>
                <a:srgbClr val="008080"/>
              </a:buClr>
              <a:buSzPct val="105000"/>
              <a:buFont typeface="Wingdings" pitchFamily="2" charset="2"/>
              <a:buChar char="§"/>
              <a:defRPr lang="en-US" sz="3400" b="0" dirty="0" smtClean="0">
                <a:solidFill>
                  <a:schemeClr val="tx1"/>
                </a:solidFill>
                <a:latin typeface="Trebuchet MS" pitchFamily="34" charset="0"/>
              </a:defRPr>
            </a:lvl2pPr>
            <a:lvl3pPr marL="1262063" indent="-347663" algn="l" rtl="0" eaLnBrk="1" fontAlgn="base" hangingPunct="1">
              <a:spcBef>
                <a:spcPct val="20000"/>
              </a:spcBef>
              <a:spcAft>
                <a:spcPct val="0"/>
              </a:spcAft>
              <a:buClr>
                <a:srgbClr val="B40000"/>
              </a:buClr>
              <a:buSzPct val="100000"/>
              <a:buFont typeface="Arial" pitchFamily="34" charset="0"/>
              <a:buChar char="•"/>
              <a:defRPr sz="2800" b="0">
                <a:solidFill>
                  <a:schemeClr val="tx1"/>
                </a:solidFill>
                <a:latin typeface="Trebuchet MS" pitchFamily="34" charset="0"/>
              </a:defRPr>
            </a:lvl3pPr>
            <a:lvl4pPr marL="1719263" indent="-347663" algn="l" rtl="0" eaLnBrk="1" fontAlgn="base" hangingPunct="1">
              <a:spcBef>
                <a:spcPct val="20000"/>
              </a:spcBef>
              <a:spcAft>
                <a:spcPct val="0"/>
              </a:spcAft>
              <a:buClr>
                <a:srgbClr val="644646"/>
              </a:buClr>
              <a:buSzPct val="100000"/>
              <a:buFont typeface="Trebuchet MS" pitchFamily="34" charset="0"/>
              <a:buChar char="—"/>
              <a:defRPr sz="2800" i="1">
                <a:solidFill>
                  <a:schemeClr val="tx1"/>
                </a:solidFill>
                <a:latin typeface="Trebuchet MS" pitchFamily="34" charset="0"/>
              </a:defRPr>
            </a:lvl4pPr>
            <a:lvl5pPr marL="2176463" indent="-347663" algn="l" rtl="0" eaLnBrk="1" fontAlgn="base" hangingPunct="1">
              <a:spcBef>
                <a:spcPct val="20000"/>
              </a:spcBef>
              <a:spcAft>
                <a:spcPct val="0"/>
              </a:spcAft>
              <a:buFont typeface="Trebuchet MS" pitchFamily="34" charset="0"/>
              <a:buChar char="—"/>
              <a:defRPr sz="2400" i="1">
                <a:solidFill>
                  <a:schemeClr val="tx1"/>
                </a:solidFill>
                <a:latin typeface="Trebuchet MS" pitchFamily="34" charset="0"/>
              </a:defRPr>
            </a:lvl5pPr>
            <a:lvl6pPr marL="2514600" indent="-228600" algn="l" rtl="0" eaLnBrk="1" fontAlgn="base" hangingPunct="1">
              <a:spcBef>
                <a:spcPct val="20000"/>
              </a:spcBef>
              <a:spcAft>
                <a:spcPct val="0"/>
              </a:spcAft>
              <a:buBlip>
                <a:blip r:embed="rId3"/>
              </a:buBlip>
              <a:defRPr sz="3200" i="1">
                <a:solidFill>
                  <a:schemeClr val="tx1"/>
                </a:solidFill>
                <a:latin typeface="+mn-lt"/>
              </a:defRPr>
            </a:lvl6pPr>
            <a:lvl7pPr marL="2971800" indent="-228600" algn="l" rtl="0" eaLnBrk="1" fontAlgn="base" hangingPunct="1">
              <a:spcBef>
                <a:spcPct val="20000"/>
              </a:spcBef>
              <a:spcAft>
                <a:spcPct val="0"/>
              </a:spcAft>
              <a:buBlip>
                <a:blip r:embed="rId3"/>
              </a:buBlip>
              <a:defRPr sz="3200" i="1">
                <a:solidFill>
                  <a:schemeClr val="tx1"/>
                </a:solidFill>
                <a:latin typeface="+mn-lt"/>
              </a:defRPr>
            </a:lvl7pPr>
            <a:lvl8pPr marL="3429000" indent="-228600" algn="l" rtl="0" eaLnBrk="1" fontAlgn="base" hangingPunct="1">
              <a:spcBef>
                <a:spcPct val="20000"/>
              </a:spcBef>
              <a:spcAft>
                <a:spcPct val="0"/>
              </a:spcAft>
              <a:buBlip>
                <a:blip r:embed="rId3"/>
              </a:buBlip>
              <a:defRPr sz="3200" i="1">
                <a:solidFill>
                  <a:schemeClr val="tx1"/>
                </a:solidFill>
                <a:latin typeface="+mn-lt"/>
              </a:defRPr>
            </a:lvl8pPr>
            <a:lvl9pPr marL="3886200" indent="-228600" algn="l" rtl="0" eaLnBrk="1" fontAlgn="base" hangingPunct="1">
              <a:spcBef>
                <a:spcPct val="20000"/>
              </a:spcBef>
              <a:spcAft>
                <a:spcPct val="0"/>
              </a:spcAft>
              <a:buBlip>
                <a:blip r:embed="rId3"/>
              </a:buBlip>
              <a:defRPr sz="3200" i="1">
                <a:solidFill>
                  <a:schemeClr val="tx1"/>
                </a:solidFill>
                <a:latin typeface="+mn-lt"/>
              </a:defRPr>
            </a:lvl9pPr>
          </a:lstStyle>
          <a:p>
            <a:pPr marL="0" indent="0" algn="ctr">
              <a:buFont typeface="Arial" panose="020B0604020202020204" pitchFamily="34" charset="0"/>
              <a:buNone/>
            </a:pPr>
            <a:r>
              <a:rPr lang="en-US" sz="3200" kern="0" dirty="0"/>
              <a:t>Position Funding</a:t>
            </a:r>
          </a:p>
        </p:txBody>
      </p:sp>
      <p:pic>
        <p:nvPicPr>
          <p:cNvPr id="11" name="Picture 10">
            <a:extLst>
              <a:ext uri="{FF2B5EF4-FFF2-40B4-BE49-F238E27FC236}">
                <a16:creationId xmlns:a16="http://schemas.microsoft.com/office/drawing/2014/main" id="{E768FBA6-E857-437A-BC23-1D72078EB55C}"/>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33537"/>
            <a:ext cx="1981200" cy="1981200"/>
          </a:xfrm>
          <a:prstGeom prst="rect">
            <a:avLst/>
          </a:prstGeom>
        </p:spPr>
      </p:pic>
      <p:pic>
        <p:nvPicPr>
          <p:cNvPr id="13" name="Picture 12">
            <a:extLst>
              <a:ext uri="{FF2B5EF4-FFF2-40B4-BE49-F238E27FC236}">
                <a16:creationId xmlns:a16="http://schemas.microsoft.com/office/drawing/2014/main" id="{7D8663A9-8692-4F45-A838-0B845C94BE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2375741"/>
            <a:ext cx="1981200" cy="1981200"/>
          </a:xfrm>
          <a:prstGeom prst="rect">
            <a:avLst/>
          </a:prstGeom>
        </p:spPr>
      </p:pic>
      <p:pic>
        <p:nvPicPr>
          <p:cNvPr id="15" name="Picture 14">
            <a:extLst>
              <a:ext uri="{FF2B5EF4-FFF2-40B4-BE49-F238E27FC236}">
                <a16:creationId xmlns:a16="http://schemas.microsoft.com/office/drawing/2014/main" id="{C3701B3A-65F7-48D4-9B74-3BBB09A1F2E0}"/>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81800" y="1862137"/>
            <a:ext cx="1752600" cy="1752600"/>
          </a:xfrm>
          <a:prstGeom prst="rect">
            <a:avLst/>
          </a:prstGeom>
        </p:spPr>
      </p:pic>
    </p:spTree>
    <p:extLst>
      <p:ext uri="{BB962C8B-B14F-4D97-AF65-F5344CB8AC3E}">
        <p14:creationId xmlns:p14="http://schemas.microsoft.com/office/powerpoint/2010/main" val="279583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A628-5B42-45EA-A4A0-99D3E44DED13}"/>
              </a:ext>
            </a:extLst>
          </p:cNvPr>
          <p:cNvSpPr>
            <a:spLocks noGrp="1"/>
          </p:cNvSpPr>
          <p:nvPr>
            <p:ph type="title"/>
          </p:nvPr>
        </p:nvSpPr>
        <p:spPr>
          <a:xfrm>
            <a:off x="762000" y="3276600"/>
            <a:ext cx="7772400" cy="2971800"/>
          </a:xfrm>
        </p:spPr>
        <p:txBody>
          <a:bodyPr/>
          <a:lstStyle/>
          <a:p>
            <a:r>
              <a:rPr lang="en-US" sz="2400" dirty="0"/>
              <a:t>JBA contributors:</a:t>
            </a:r>
            <a:br>
              <a:rPr lang="en-US" sz="2400" dirty="0"/>
            </a:br>
            <a:r>
              <a:rPr lang="en-US" sz="2400" cap="none" dirty="0">
                <a:solidFill>
                  <a:srgbClr val="715C29"/>
                </a:solidFill>
                <a:latin typeface="+mn-lt"/>
              </a:rPr>
              <a:t>Tess Abrahamson-Richards, M.P.H.</a:t>
            </a:r>
            <a:br>
              <a:rPr lang="en-US" sz="2400" cap="none" dirty="0">
                <a:solidFill>
                  <a:srgbClr val="715C29"/>
                </a:solidFill>
                <a:latin typeface="+mn-lt"/>
              </a:rPr>
            </a:br>
            <a:r>
              <a:rPr lang="en-US" sz="2400" cap="none" dirty="0">
                <a:solidFill>
                  <a:srgbClr val="715C29"/>
                </a:solidFill>
                <a:latin typeface="+mn-lt"/>
              </a:rPr>
              <a:t>Amy </a:t>
            </a:r>
            <a:r>
              <a:rPr lang="en-US" sz="2400" cap="none" dirty="0" err="1">
                <a:solidFill>
                  <a:srgbClr val="715C29"/>
                </a:solidFill>
                <a:latin typeface="+mn-lt"/>
              </a:rPr>
              <a:t>Stiffarm</a:t>
            </a:r>
            <a:r>
              <a:rPr lang="en-US" sz="2400" cap="none" dirty="0">
                <a:solidFill>
                  <a:srgbClr val="715C29"/>
                </a:solidFill>
                <a:latin typeface="+mn-lt"/>
              </a:rPr>
              <a:t>, M.P.H.</a:t>
            </a:r>
            <a:br>
              <a:rPr lang="en-US" sz="2400" cap="none" dirty="0">
                <a:solidFill>
                  <a:srgbClr val="715C29"/>
                </a:solidFill>
                <a:latin typeface="+mn-lt"/>
              </a:rPr>
            </a:br>
            <a:r>
              <a:rPr lang="en-US" sz="2400" cap="none" dirty="0">
                <a:solidFill>
                  <a:srgbClr val="715C29"/>
                </a:solidFill>
                <a:latin typeface="+mn-lt"/>
              </a:rPr>
              <a:t>Erin Geary, Ph.D</a:t>
            </a:r>
            <a:r>
              <a:rPr lang="en-US" sz="2400" cap="none" dirty="0">
                <a:solidFill>
                  <a:srgbClr val="715C29"/>
                </a:solidFill>
              </a:rPr>
              <a:t>.</a:t>
            </a:r>
            <a:r>
              <a:rPr lang="en-US" sz="2400" dirty="0"/>
              <a:t/>
            </a:r>
            <a:br>
              <a:rPr lang="en-US" sz="2400" dirty="0"/>
            </a:br>
            <a:r>
              <a:rPr lang="en-US" sz="2400" dirty="0"/>
              <a:t/>
            </a:r>
            <a:br>
              <a:rPr lang="en-US" sz="2400" dirty="0"/>
            </a:br>
            <a:r>
              <a:rPr lang="en-US" sz="2400" dirty="0"/>
              <a:t>In Consultation with:</a:t>
            </a:r>
            <a:br>
              <a:rPr lang="en-US" sz="2400" dirty="0"/>
            </a:br>
            <a:r>
              <a:rPr lang="en-US" sz="2400" cap="none" dirty="0">
                <a:solidFill>
                  <a:srgbClr val="715C29"/>
                </a:solidFill>
                <a:latin typeface="+mn-lt"/>
              </a:rPr>
              <a:t>Susan Steward, NPAIHB CHAP Project Director</a:t>
            </a:r>
            <a:r>
              <a:rPr lang="en-US" sz="2400" dirty="0"/>
              <a:t/>
            </a:r>
            <a:br>
              <a:rPr lang="en-US" sz="2400" dirty="0"/>
            </a:br>
            <a:endParaRPr lang="en-US" dirty="0"/>
          </a:p>
        </p:txBody>
      </p:sp>
      <p:sp>
        <p:nvSpPr>
          <p:cNvPr id="3" name="Text Placeholder 2">
            <a:extLst>
              <a:ext uri="{FF2B5EF4-FFF2-40B4-BE49-F238E27FC236}">
                <a16:creationId xmlns:a16="http://schemas.microsoft.com/office/drawing/2014/main" id="{6A398A03-8A3A-452C-BCB2-D0CACF01F99E}"/>
              </a:ext>
            </a:extLst>
          </p:cNvPr>
          <p:cNvSpPr>
            <a:spLocks noGrp="1"/>
          </p:cNvSpPr>
          <p:nvPr>
            <p:ph type="body" idx="1"/>
          </p:nvPr>
        </p:nvSpPr>
        <p:spPr>
          <a:xfrm>
            <a:off x="762000" y="1371600"/>
            <a:ext cx="7772400" cy="1500187"/>
          </a:xfrm>
        </p:spPr>
        <p:txBody>
          <a:bodyPr/>
          <a:lstStyle/>
          <a:p>
            <a:r>
              <a:rPr lang="en-US" dirty="0"/>
              <a:t>This presentation and the accompanying crosswalk document were prepared for the Northwest Portland Area Indian Health Board by James Bell Associates, Inc. </a:t>
            </a:r>
          </a:p>
        </p:txBody>
      </p:sp>
      <p:sp>
        <p:nvSpPr>
          <p:cNvPr id="4" name="Footer Placeholder 3">
            <a:extLst>
              <a:ext uri="{FF2B5EF4-FFF2-40B4-BE49-F238E27FC236}">
                <a16:creationId xmlns:a16="http://schemas.microsoft.com/office/drawing/2014/main" id="{0FE6BCFF-14FB-42B4-9F85-FB75FC16838F}"/>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89FA3F2F-6052-493C-8AB2-B666D68EEA93}"/>
              </a:ext>
            </a:extLst>
          </p:cNvPr>
          <p:cNvSpPr>
            <a:spLocks noGrp="1"/>
          </p:cNvSpPr>
          <p:nvPr>
            <p:ph type="dt" sz="half" idx="11"/>
          </p:nvPr>
        </p:nvSpPr>
        <p:spPr/>
        <p:txBody>
          <a:bodyPr/>
          <a:lstStyle/>
          <a:p>
            <a:pPr>
              <a:defRPr/>
            </a:pPr>
            <a:fld id="{4DA01494-8245-4205-90FB-692262482B10}"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CC86C0D0-F62A-44F0-8BA7-63C7EF47FB9F}"/>
              </a:ext>
            </a:extLst>
          </p:cNvPr>
          <p:cNvSpPr>
            <a:spLocks noGrp="1"/>
          </p:cNvSpPr>
          <p:nvPr>
            <p:ph type="sldNum" sz="quarter" idx="12"/>
          </p:nvPr>
        </p:nvSpPr>
        <p:spPr/>
        <p:txBody>
          <a:bodyPr/>
          <a:lstStyle/>
          <a:p>
            <a:fld id="{821270D6-0279-4DE8-9E9B-DAAF337F2E21}" type="slidenum">
              <a:rPr lang="en-US" altLang="en-US" smtClean="0"/>
              <a:pPr/>
              <a:t>2</a:t>
            </a:fld>
            <a:endParaRPr lang="en-US" altLang="en-US"/>
          </a:p>
        </p:txBody>
      </p:sp>
      <p:pic>
        <p:nvPicPr>
          <p:cNvPr id="10" name="Picture 9">
            <a:extLst>
              <a:ext uri="{FF2B5EF4-FFF2-40B4-BE49-F238E27FC236}">
                <a16:creationId xmlns:a16="http://schemas.microsoft.com/office/drawing/2014/main" id="{636FCF01-F3D3-472D-BA16-256FB21273E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2000" y="424089"/>
            <a:ext cx="1286510" cy="1157605"/>
          </a:xfrm>
          <a:prstGeom prst="rect">
            <a:avLst/>
          </a:prstGeom>
        </p:spPr>
      </p:pic>
    </p:spTree>
    <p:extLst>
      <p:ext uri="{BB962C8B-B14F-4D97-AF65-F5344CB8AC3E}">
        <p14:creationId xmlns:p14="http://schemas.microsoft.com/office/powerpoint/2010/main" val="168587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C1B956-F283-4EE1-A43B-9FB13F5312AD}"/>
              </a:ext>
            </a:extLst>
          </p:cNvPr>
          <p:cNvSpPr>
            <a:spLocks noGrp="1"/>
          </p:cNvSpPr>
          <p:nvPr>
            <p:ph idx="1"/>
          </p:nvPr>
        </p:nvSpPr>
        <p:spPr>
          <a:xfrm>
            <a:off x="2438400" y="1600199"/>
            <a:ext cx="6248400" cy="4860925"/>
          </a:xfrm>
        </p:spPr>
        <p:txBody>
          <a:bodyPr/>
          <a:lstStyle/>
          <a:p>
            <a:r>
              <a:rPr lang="en-US" sz="2800" dirty="0"/>
              <a:t>Training that is affordable, culturally and contextually specific, and accessible for tribal students can be very challenging</a:t>
            </a:r>
          </a:p>
          <a:p>
            <a:r>
              <a:rPr lang="en-US" sz="2800" dirty="0"/>
              <a:t>The CHA/P and BHA/P program implementation is working towards an accompanying community-partnered education training program through a local tribal college and/or community college partnership</a:t>
            </a:r>
          </a:p>
          <a:p>
            <a:endParaRPr lang="en-US" sz="2800" dirty="0"/>
          </a:p>
        </p:txBody>
      </p:sp>
      <p:sp>
        <p:nvSpPr>
          <p:cNvPr id="3" name="Title 2">
            <a:extLst>
              <a:ext uri="{FF2B5EF4-FFF2-40B4-BE49-F238E27FC236}">
                <a16:creationId xmlns:a16="http://schemas.microsoft.com/office/drawing/2014/main" id="{C396F9AE-F23D-409F-8DEA-AF93652D6F5C}"/>
              </a:ext>
            </a:extLst>
          </p:cNvPr>
          <p:cNvSpPr>
            <a:spLocks noGrp="1"/>
          </p:cNvSpPr>
          <p:nvPr>
            <p:ph type="title"/>
          </p:nvPr>
        </p:nvSpPr>
        <p:spPr/>
        <p:txBody>
          <a:bodyPr/>
          <a:lstStyle/>
          <a:p>
            <a:r>
              <a:rPr lang="en-US" dirty="0"/>
              <a:t>A Trained Workforce</a:t>
            </a:r>
          </a:p>
        </p:txBody>
      </p:sp>
      <p:sp>
        <p:nvSpPr>
          <p:cNvPr id="4" name="Footer Placeholder 3">
            <a:extLst>
              <a:ext uri="{FF2B5EF4-FFF2-40B4-BE49-F238E27FC236}">
                <a16:creationId xmlns:a16="http://schemas.microsoft.com/office/drawing/2014/main" id="{CAF3C0D0-462A-4770-8742-D7BDE4586542}"/>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07B6F6E8-31A3-4E21-986E-3D6D9DEAA8D0}"/>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CD5BB236-CD72-4684-8CD7-C4BC4C144146}"/>
              </a:ext>
            </a:extLst>
          </p:cNvPr>
          <p:cNvSpPr>
            <a:spLocks noGrp="1"/>
          </p:cNvSpPr>
          <p:nvPr>
            <p:ph type="sldNum" sz="quarter" idx="12"/>
          </p:nvPr>
        </p:nvSpPr>
        <p:spPr/>
        <p:txBody>
          <a:bodyPr/>
          <a:lstStyle/>
          <a:p>
            <a:fld id="{B92ED170-6E32-45CF-BE9E-EC84FD119674}" type="slidenum">
              <a:rPr lang="en-US" altLang="en-US" smtClean="0"/>
              <a:pPr/>
              <a:t>20</a:t>
            </a:fld>
            <a:endParaRPr lang="en-US" altLang="en-US"/>
          </a:p>
        </p:txBody>
      </p:sp>
      <p:pic>
        <p:nvPicPr>
          <p:cNvPr id="7" name="Picture 6">
            <a:extLst>
              <a:ext uri="{FF2B5EF4-FFF2-40B4-BE49-F238E27FC236}">
                <a16:creationId xmlns:a16="http://schemas.microsoft.com/office/drawing/2014/main" id="{AC8C1DBC-09B1-403E-B771-A481289DB2CC}"/>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33537"/>
            <a:ext cx="1981200" cy="1981200"/>
          </a:xfrm>
          <a:prstGeom prst="rect">
            <a:avLst/>
          </a:prstGeom>
        </p:spPr>
      </p:pic>
    </p:spTree>
    <p:extLst>
      <p:ext uri="{BB962C8B-B14F-4D97-AF65-F5344CB8AC3E}">
        <p14:creationId xmlns:p14="http://schemas.microsoft.com/office/powerpoint/2010/main" val="176977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5341BA-171A-409C-BBCF-D583024D70C8}"/>
              </a:ext>
            </a:extLst>
          </p:cNvPr>
          <p:cNvSpPr>
            <a:spLocks noGrp="1"/>
          </p:cNvSpPr>
          <p:nvPr>
            <p:ph type="title"/>
          </p:nvPr>
        </p:nvSpPr>
        <p:spPr>
          <a:xfrm>
            <a:off x="1295400" y="76200"/>
            <a:ext cx="7772400" cy="1143000"/>
          </a:xfrm>
        </p:spPr>
        <p:txBody>
          <a:bodyPr/>
          <a:lstStyle/>
          <a:p>
            <a:r>
              <a:rPr lang="en-US" dirty="0"/>
              <a:t>Community/Clinic Infrastructure</a:t>
            </a:r>
          </a:p>
        </p:txBody>
      </p:sp>
      <p:sp>
        <p:nvSpPr>
          <p:cNvPr id="4" name="Footer Placeholder 3">
            <a:extLst>
              <a:ext uri="{FF2B5EF4-FFF2-40B4-BE49-F238E27FC236}">
                <a16:creationId xmlns:a16="http://schemas.microsoft.com/office/drawing/2014/main" id="{B3064E56-1223-4B45-81CE-35D5EB1693AC}"/>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116A3E96-6926-41B1-B5A7-ACB98ADEB142}"/>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7EEBE59B-4911-4C72-A8FA-5858F4D8F319}"/>
              </a:ext>
            </a:extLst>
          </p:cNvPr>
          <p:cNvSpPr>
            <a:spLocks noGrp="1"/>
          </p:cNvSpPr>
          <p:nvPr>
            <p:ph type="sldNum" sz="quarter" idx="12"/>
          </p:nvPr>
        </p:nvSpPr>
        <p:spPr/>
        <p:txBody>
          <a:bodyPr/>
          <a:lstStyle/>
          <a:p>
            <a:fld id="{B92ED170-6E32-45CF-BE9E-EC84FD119674}" type="slidenum">
              <a:rPr lang="en-US" altLang="en-US" smtClean="0"/>
              <a:pPr/>
              <a:t>21</a:t>
            </a:fld>
            <a:endParaRPr lang="en-US" altLang="en-US"/>
          </a:p>
        </p:txBody>
      </p:sp>
      <p:pic>
        <p:nvPicPr>
          <p:cNvPr id="7" name="Picture 6">
            <a:extLst>
              <a:ext uri="{FF2B5EF4-FFF2-40B4-BE49-F238E27FC236}">
                <a16:creationId xmlns:a16="http://schemas.microsoft.com/office/drawing/2014/main" id="{A29F382E-AB34-4E2B-A5B9-A4FCAAFF2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00200"/>
            <a:ext cx="1981200" cy="1981200"/>
          </a:xfrm>
          <a:prstGeom prst="rect">
            <a:avLst/>
          </a:prstGeom>
        </p:spPr>
      </p:pic>
      <p:sp>
        <p:nvSpPr>
          <p:cNvPr id="8" name="Content Placeholder 1">
            <a:extLst>
              <a:ext uri="{FF2B5EF4-FFF2-40B4-BE49-F238E27FC236}">
                <a16:creationId xmlns:a16="http://schemas.microsoft.com/office/drawing/2014/main" id="{64E3EC5B-9060-4A75-9A8B-A18147CD7AE7}"/>
              </a:ext>
            </a:extLst>
          </p:cNvPr>
          <p:cNvSpPr>
            <a:spLocks noGrp="1"/>
          </p:cNvSpPr>
          <p:nvPr>
            <p:ph idx="1"/>
          </p:nvPr>
        </p:nvSpPr>
        <p:spPr>
          <a:xfrm>
            <a:off x="2438400" y="1600199"/>
            <a:ext cx="6248400" cy="4860925"/>
          </a:xfrm>
        </p:spPr>
        <p:txBody>
          <a:bodyPr/>
          <a:lstStyle/>
          <a:p>
            <a:r>
              <a:rPr lang="en-US" sz="2800" dirty="0"/>
              <a:t>It is critical that infrastructure to support new providers is developed alongside the positions themselves in order for providers and programs to benefit</a:t>
            </a:r>
          </a:p>
          <a:p>
            <a:r>
              <a:rPr lang="en-US" sz="2800" dirty="0"/>
              <a:t>Programs will be developed in partnership and support NPAIHB, and funding structures will be in place for program implementation as well as ongoing services and administration.</a:t>
            </a:r>
          </a:p>
        </p:txBody>
      </p:sp>
    </p:spTree>
    <p:extLst>
      <p:ext uri="{BB962C8B-B14F-4D97-AF65-F5344CB8AC3E}">
        <p14:creationId xmlns:p14="http://schemas.microsoft.com/office/powerpoint/2010/main" val="72395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31032-BDFF-48D9-ADFC-F3BA6E5BA928}"/>
              </a:ext>
            </a:extLst>
          </p:cNvPr>
          <p:cNvSpPr>
            <a:spLocks noGrp="1"/>
          </p:cNvSpPr>
          <p:nvPr>
            <p:ph type="title"/>
          </p:nvPr>
        </p:nvSpPr>
        <p:spPr/>
        <p:txBody>
          <a:bodyPr/>
          <a:lstStyle/>
          <a:p>
            <a:r>
              <a:rPr lang="en-US" dirty="0"/>
              <a:t>Position Funding</a:t>
            </a:r>
          </a:p>
        </p:txBody>
      </p:sp>
      <p:sp>
        <p:nvSpPr>
          <p:cNvPr id="4" name="Footer Placeholder 3">
            <a:extLst>
              <a:ext uri="{FF2B5EF4-FFF2-40B4-BE49-F238E27FC236}">
                <a16:creationId xmlns:a16="http://schemas.microsoft.com/office/drawing/2014/main" id="{BEFBF4E3-51FB-4DA9-95CD-DBCCE04B8B79}"/>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FCE5EF5F-B388-41A8-84B3-E4808424D800}"/>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6F7DEF4-F60E-48CC-9C21-C0A017E6ED91}"/>
              </a:ext>
            </a:extLst>
          </p:cNvPr>
          <p:cNvSpPr>
            <a:spLocks noGrp="1"/>
          </p:cNvSpPr>
          <p:nvPr>
            <p:ph type="sldNum" sz="quarter" idx="12"/>
          </p:nvPr>
        </p:nvSpPr>
        <p:spPr/>
        <p:txBody>
          <a:bodyPr/>
          <a:lstStyle/>
          <a:p>
            <a:fld id="{B92ED170-6E32-45CF-BE9E-EC84FD119674}" type="slidenum">
              <a:rPr lang="en-US" altLang="en-US" smtClean="0"/>
              <a:pPr/>
              <a:t>22</a:t>
            </a:fld>
            <a:endParaRPr lang="en-US" altLang="en-US"/>
          </a:p>
        </p:txBody>
      </p:sp>
      <p:pic>
        <p:nvPicPr>
          <p:cNvPr id="7" name="Picture 6">
            <a:extLst>
              <a:ext uri="{FF2B5EF4-FFF2-40B4-BE49-F238E27FC236}">
                <a16:creationId xmlns:a16="http://schemas.microsoft.com/office/drawing/2014/main" id="{ADE98F02-2623-4773-937F-1B30EAFC5C5C}"/>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1000" y="1600200"/>
            <a:ext cx="1752600" cy="1752600"/>
          </a:xfrm>
          <a:prstGeom prst="rect">
            <a:avLst/>
          </a:prstGeom>
        </p:spPr>
      </p:pic>
      <p:sp>
        <p:nvSpPr>
          <p:cNvPr id="8" name="Content Placeholder 1">
            <a:extLst>
              <a:ext uri="{FF2B5EF4-FFF2-40B4-BE49-F238E27FC236}">
                <a16:creationId xmlns:a16="http://schemas.microsoft.com/office/drawing/2014/main" id="{70691C43-D535-4B62-8057-1CEF94B25883}"/>
              </a:ext>
            </a:extLst>
          </p:cNvPr>
          <p:cNvSpPr>
            <a:spLocks noGrp="1"/>
          </p:cNvSpPr>
          <p:nvPr>
            <p:ph idx="1"/>
          </p:nvPr>
        </p:nvSpPr>
        <p:spPr>
          <a:xfrm>
            <a:off x="2438400" y="1600200"/>
            <a:ext cx="6248400" cy="4724400"/>
          </a:xfrm>
        </p:spPr>
        <p:txBody>
          <a:bodyPr/>
          <a:lstStyle/>
          <a:p>
            <a:r>
              <a:rPr lang="en-US" sz="3200" dirty="0"/>
              <a:t>New positions must be able to bill against existing funding sources or access new revenue streams</a:t>
            </a:r>
          </a:p>
          <a:p>
            <a:r>
              <a:rPr lang="en-US" sz="3200" dirty="0"/>
              <a:t>Exact billing details have not been finalized for the CHA/P and BHA/P programs, but they will be an essential component of implementation</a:t>
            </a:r>
          </a:p>
        </p:txBody>
      </p:sp>
    </p:spTree>
    <p:extLst>
      <p:ext uri="{BB962C8B-B14F-4D97-AF65-F5344CB8AC3E}">
        <p14:creationId xmlns:p14="http://schemas.microsoft.com/office/powerpoint/2010/main" val="301513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7169-149F-454E-82F6-A43DBB0BEEE5}"/>
              </a:ext>
            </a:extLst>
          </p:cNvPr>
          <p:cNvSpPr>
            <a:spLocks noGrp="1"/>
          </p:cNvSpPr>
          <p:nvPr>
            <p:ph type="title"/>
          </p:nvPr>
        </p:nvSpPr>
        <p:spPr>
          <a:xfrm>
            <a:off x="685800" y="1447800"/>
            <a:ext cx="7772400" cy="1362075"/>
          </a:xfrm>
        </p:spPr>
        <p:txBody>
          <a:bodyPr anchor="b"/>
          <a:lstStyle/>
          <a:p>
            <a:r>
              <a:rPr lang="en-US" dirty="0"/>
              <a:t>Aim 2</a:t>
            </a:r>
          </a:p>
        </p:txBody>
      </p:sp>
      <p:sp>
        <p:nvSpPr>
          <p:cNvPr id="3" name="Text Placeholder 2">
            <a:extLst>
              <a:ext uri="{FF2B5EF4-FFF2-40B4-BE49-F238E27FC236}">
                <a16:creationId xmlns:a16="http://schemas.microsoft.com/office/drawing/2014/main" id="{8F449245-1D34-4FF0-9ACE-85003ED71DB0}"/>
              </a:ext>
            </a:extLst>
          </p:cNvPr>
          <p:cNvSpPr>
            <a:spLocks noGrp="1"/>
          </p:cNvSpPr>
          <p:nvPr>
            <p:ph type="body" idx="1"/>
          </p:nvPr>
        </p:nvSpPr>
        <p:spPr>
          <a:xfrm>
            <a:off x="685800" y="3298032"/>
            <a:ext cx="7772400" cy="1500187"/>
          </a:xfrm>
        </p:spPr>
        <p:txBody>
          <a:bodyPr anchor="t"/>
          <a:lstStyle/>
          <a:p>
            <a:r>
              <a:rPr lang="en-US" dirty="0"/>
              <a:t>Describe specific data points and qualitative information characterizing this regional demand</a:t>
            </a:r>
          </a:p>
        </p:txBody>
      </p:sp>
      <p:sp>
        <p:nvSpPr>
          <p:cNvPr id="4" name="Footer Placeholder 3">
            <a:extLst>
              <a:ext uri="{FF2B5EF4-FFF2-40B4-BE49-F238E27FC236}">
                <a16:creationId xmlns:a16="http://schemas.microsoft.com/office/drawing/2014/main" id="{6C3A7275-2ECD-46DC-A5BC-D02637557ACA}"/>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B3E7B2E5-8412-4B20-A804-4B007F7E2E5A}"/>
              </a:ext>
            </a:extLst>
          </p:cNvPr>
          <p:cNvSpPr>
            <a:spLocks noGrp="1"/>
          </p:cNvSpPr>
          <p:nvPr>
            <p:ph type="dt" sz="half" idx="11"/>
          </p:nvPr>
        </p:nvSpPr>
        <p:spPr/>
        <p:txBody>
          <a:bodyPr/>
          <a:lstStyle/>
          <a:p>
            <a:pPr>
              <a:defRPr/>
            </a:pPr>
            <a:fld id="{4DA01494-8245-4205-90FB-692262482B10}"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149D477-BEE7-4850-BD35-29317089B28F}"/>
              </a:ext>
            </a:extLst>
          </p:cNvPr>
          <p:cNvSpPr>
            <a:spLocks noGrp="1"/>
          </p:cNvSpPr>
          <p:nvPr>
            <p:ph type="sldNum" sz="quarter" idx="12"/>
          </p:nvPr>
        </p:nvSpPr>
        <p:spPr/>
        <p:txBody>
          <a:bodyPr/>
          <a:lstStyle/>
          <a:p>
            <a:fld id="{821270D6-0279-4DE8-9E9B-DAAF337F2E21}" type="slidenum">
              <a:rPr lang="en-US" altLang="en-US" smtClean="0"/>
              <a:pPr/>
              <a:t>23</a:t>
            </a:fld>
            <a:endParaRPr lang="en-US" altLang="en-US"/>
          </a:p>
        </p:txBody>
      </p:sp>
    </p:spTree>
    <p:extLst>
      <p:ext uri="{BB962C8B-B14F-4D97-AF65-F5344CB8AC3E}">
        <p14:creationId xmlns:p14="http://schemas.microsoft.com/office/powerpoint/2010/main" val="271822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43564-F2BB-43D4-93B5-7C889970051B}"/>
              </a:ext>
            </a:extLst>
          </p:cNvPr>
          <p:cNvSpPr>
            <a:spLocks noGrp="1"/>
          </p:cNvSpPr>
          <p:nvPr>
            <p:ph idx="1"/>
          </p:nvPr>
        </p:nvSpPr>
        <p:spPr/>
        <p:txBody>
          <a:bodyPr/>
          <a:lstStyle/>
          <a:p>
            <a:r>
              <a:rPr lang="en-US" dirty="0"/>
              <a:t>Central component of this gap analysis</a:t>
            </a:r>
          </a:p>
          <a:p>
            <a:r>
              <a:rPr lang="en-US" dirty="0"/>
              <a:t>Examining concrete metrics and on-the-ground expertise</a:t>
            </a:r>
          </a:p>
          <a:p>
            <a:r>
              <a:rPr lang="en-US" dirty="0"/>
              <a:t>Triangulating quantitative and qualitative data sources to gather a richer picture of regional provider demand</a:t>
            </a:r>
          </a:p>
        </p:txBody>
      </p:sp>
      <p:sp>
        <p:nvSpPr>
          <p:cNvPr id="3" name="Title 2">
            <a:extLst>
              <a:ext uri="{FF2B5EF4-FFF2-40B4-BE49-F238E27FC236}">
                <a16:creationId xmlns:a16="http://schemas.microsoft.com/office/drawing/2014/main" id="{35A4EF07-868C-4352-8EAA-4F4EEB93FC49}"/>
              </a:ext>
            </a:extLst>
          </p:cNvPr>
          <p:cNvSpPr>
            <a:spLocks noGrp="1"/>
          </p:cNvSpPr>
          <p:nvPr>
            <p:ph type="title"/>
          </p:nvPr>
        </p:nvSpPr>
        <p:spPr/>
        <p:txBody>
          <a:bodyPr/>
          <a:lstStyle/>
          <a:p>
            <a:r>
              <a:rPr lang="en-US" dirty="0"/>
              <a:t>Aim 2 Overview</a:t>
            </a:r>
          </a:p>
        </p:txBody>
      </p:sp>
      <p:sp>
        <p:nvSpPr>
          <p:cNvPr id="4" name="Footer Placeholder 3">
            <a:extLst>
              <a:ext uri="{FF2B5EF4-FFF2-40B4-BE49-F238E27FC236}">
                <a16:creationId xmlns:a16="http://schemas.microsoft.com/office/drawing/2014/main" id="{E5EF814D-48E5-40F3-BCDF-9D53BA4E040C}"/>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1509B4F5-6059-455F-AE64-34CE0362F95A}"/>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38330C2B-5621-4827-8656-407F2741BDA3}"/>
              </a:ext>
            </a:extLst>
          </p:cNvPr>
          <p:cNvSpPr>
            <a:spLocks noGrp="1"/>
          </p:cNvSpPr>
          <p:nvPr>
            <p:ph type="sldNum" sz="quarter" idx="12"/>
          </p:nvPr>
        </p:nvSpPr>
        <p:spPr/>
        <p:txBody>
          <a:bodyPr/>
          <a:lstStyle/>
          <a:p>
            <a:fld id="{B92ED170-6E32-45CF-BE9E-EC84FD119674}" type="slidenum">
              <a:rPr lang="en-US" altLang="en-US" smtClean="0"/>
              <a:pPr/>
              <a:t>24</a:t>
            </a:fld>
            <a:endParaRPr lang="en-US" altLang="en-US"/>
          </a:p>
        </p:txBody>
      </p:sp>
    </p:spTree>
    <p:extLst>
      <p:ext uri="{BB962C8B-B14F-4D97-AF65-F5344CB8AC3E}">
        <p14:creationId xmlns:p14="http://schemas.microsoft.com/office/powerpoint/2010/main" val="3534461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05EBC-DE8D-4F36-B1E9-4CF19A161FA5}"/>
              </a:ext>
            </a:extLst>
          </p:cNvPr>
          <p:cNvSpPr>
            <a:spLocks noGrp="1"/>
          </p:cNvSpPr>
          <p:nvPr>
            <p:ph type="title"/>
          </p:nvPr>
        </p:nvSpPr>
        <p:spPr/>
        <p:txBody>
          <a:bodyPr/>
          <a:lstStyle/>
          <a:p>
            <a:r>
              <a:rPr lang="en-US" dirty="0"/>
              <a:t>Health Provider Shortage Areas </a:t>
            </a:r>
          </a:p>
        </p:txBody>
      </p:sp>
      <p:sp>
        <p:nvSpPr>
          <p:cNvPr id="4" name="Footer Placeholder 3">
            <a:extLst>
              <a:ext uri="{FF2B5EF4-FFF2-40B4-BE49-F238E27FC236}">
                <a16:creationId xmlns:a16="http://schemas.microsoft.com/office/drawing/2014/main" id="{3BD63057-BC09-4899-B5E8-0481612704B1}"/>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FC2683ED-0C3D-4529-BC3B-B5081426BD98}"/>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6DFD1392-3900-4125-9C7B-552E3C29FAA5}"/>
              </a:ext>
            </a:extLst>
          </p:cNvPr>
          <p:cNvSpPr>
            <a:spLocks noGrp="1"/>
          </p:cNvSpPr>
          <p:nvPr>
            <p:ph type="sldNum" sz="quarter" idx="12"/>
          </p:nvPr>
        </p:nvSpPr>
        <p:spPr/>
        <p:txBody>
          <a:bodyPr/>
          <a:lstStyle/>
          <a:p>
            <a:fld id="{B92ED170-6E32-45CF-BE9E-EC84FD119674}" type="slidenum">
              <a:rPr lang="en-US" altLang="en-US" smtClean="0"/>
              <a:pPr/>
              <a:t>25</a:t>
            </a:fld>
            <a:endParaRPr lang="en-US" altLang="en-US"/>
          </a:p>
        </p:txBody>
      </p:sp>
      <p:sp>
        <p:nvSpPr>
          <p:cNvPr id="2" name="Content Placeholder 1">
            <a:extLst>
              <a:ext uri="{FF2B5EF4-FFF2-40B4-BE49-F238E27FC236}">
                <a16:creationId xmlns:a16="http://schemas.microsoft.com/office/drawing/2014/main" id="{6527A7B1-0C50-4D3F-A5DD-6EB4BD78FCD1}"/>
              </a:ext>
            </a:extLst>
          </p:cNvPr>
          <p:cNvSpPr>
            <a:spLocks noGrp="1"/>
          </p:cNvSpPr>
          <p:nvPr>
            <p:ph idx="1"/>
          </p:nvPr>
        </p:nvSpPr>
        <p:spPr>
          <a:xfrm>
            <a:off x="457200" y="1600200"/>
            <a:ext cx="8229600" cy="5181600"/>
          </a:xfrm>
          <a:solidFill>
            <a:schemeClr val="bg1"/>
          </a:solidFill>
        </p:spPr>
        <p:txBody>
          <a:bodyPr/>
          <a:lstStyle/>
          <a:p>
            <a:r>
              <a:rPr lang="en-US" sz="2400" dirty="0"/>
              <a:t>A Health Provider Shortage Area (HPSA) is a regional designation that indicates practitioner shortages in dental health, behavioral health, or primary care.</a:t>
            </a:r>
            <a:endParaRPr lang="en-US" sz="2400" dirty="0">
              <a:highlight>
                <a:srgbClr val="FFFF00"/>
              </a:highlight>
            </a:endParaRPr>
          </a:p>
          <a:p>
            <a:r>
              <a:rPr lang="en-US" sz="2400" dirty="0"/>
              <a:t>The National Health Service Corps developed a HPSA scoring system to determine regional-level health provider shortages and to thereby prioritize areas of greatest need.</a:t>
            </a:r>
          </a:p>
          <a:p>
            <a:r>
              <a:rPr lang="en-US" sz="2400" dirty="0"/>
              <a:t>Scores range from 1 to 26, with 26 being the highest priority. </a:t>
            </a:r>
            <a:endParaRPr lang="en-US" sz="2400" dirty="0">
              <a:highlight>
                <a:srgbClr val="FFFF00"/>
              </a:highlight>
            </a:endParaRPr>
          </a:p>
          <a:p>
            <a:r>
              <a:rPr lang="en-US" sz="2400" dirty="0"/>
              <a:t>A such, we categorized programs into low (1-9), moderate (10-16), and severe (17+) HPSA score groups, indicated by light, medium, and dark blue dots on the following maps</a:t>
            </a:r>
          </a:p>
        </p:txBody>
      </p:sp>
    </p:spTree>
    <p:extLst>
      <p:ext uri="{BB962C8B-B14F-4D97-AF65-F5344CB8AC3E}">
        <p14:creationId xmlns:p14="http://schemas.microsoft.com/office/powerpoint/2010/main" val="364420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FF37CC0-1B18-4499-9EF3-D6D178B7BEEF}"/>
              </a:ext>
            </a:extLst>
          </p:cNvPr>
          <p:cNvSpPr>
            <a:spLocks noGrp="1"/>
          </p:cNvSpPr>
          <p:nvPr>
            <p:ph type="title"/>
          </p:nvPr>
        </p:nvSpPr>
        <p:spPr>
          <a:xfrm>
            <a:off x="1371600" y="76200"/>
            <a:ext cx="7772400" cy="1143000"/>
          </a:xfrm>
        </p:spPr>
        <p:txBody>
          <a:bodyPr/>
          <a:lstStyle/>
          <a:p>
            <a:r>
              <a:rPr lang="en-US" sz="3600" dirty="0">
                <a:solidFill>
                  <a:srgbClr val="B40000"/>
                </a:solidFill>
              </a:rPr>
              <a:t>WA Tribal and UIHP Clinic Medical Provider HPSA Designations </a:t>
            </a:r>
            <a:endParaRPr lang="en-US" sz="3600" dirty="0"/>
          </a:p>
        </p:txBody>
      </p:sp>
      <p:sp>
        <p:nvSpPr>
          <p:cNvPr id="4" name="Footer Placeholder 3">
            <a:extLst>
              <a:ext uri="{FF2B5EF4-FFF2-40B4-BE49-F238E27FC236}">
                <a16:creationId xmlns:a16="http://schemas.microsoft.com/office/drawing/2014/main" id="{06A6BF70-B7C7-4FA1-AE2C-5A392C7A71D6}"/>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389B94E2-4008-42ED-B003-8771F6443B34}"/>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95786DD2-47A0-4D8B-8602-BC29CFCA83E8}"/>
              </a:ext>
            </a:extLst>
          </p:cNvPr>
          <p:cNvSpPr>
            <a:spLocks noGrp="1"/>
          </p:cNvSpPr>
          <p:nvPr>
            <p:ph type="sldNum" sz="quarter" idx="12"/>
          </p:nvPr>
        </p:nvSpPr>
        <p:spPr/>
        <p:txBody>
          <a:bodyPr/>
          <a:lstStyle/>
          <a:p>
            <a:fld id="{B92ED170-6E32-45CF-BE9E-EC84FD119674}" type="slidenum">
              <a:rPr lang="en-US" altLang="en-US" smtClean="0"/>
              <a:pPr/>
              <a:t>26</a:t>
            </a:fld>
            <a:endParaRPr lang="en-US" altLang="en-US"/>
          </a:p>
        </p:txBody>
      </p:sp>
      <p:pic>
        <p:nvPicPr>
          <p:cNvPr id="1026" name="Picture 1" descr="image001">
            <a:extLst>
              <a:ext uri="{FF2B5EF4-FFF2-40B4-BE49-F238E27FC236}">
                <a16:creationId xmlns:a16="http://schemas.microsoft.com/office/drawing/2014/main" id="{339FC474-7BEB-4EB5-A9D1-3BFDFF778B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20" r="14982" b="14933"/>
          <a:stretch/>
        </p:blipFill>
        <p:spPr bwMode="auto">
          <a:xfrm>
            <a:off x="23120" y="1676400"/>
            <a:ext cx="9097761"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94AC3154-2B55-4ACB-9FB5-EE2026DD1123}"/>
              </a:ext>
            </a:extLst>
          </p:cNvPr>
          <p:cNvSpPr txBox="1"/>
          <p:nvPr/>
        </p:nvSpPr>
        <p:spPr>
          <a:xfrm>
            <a:off x="7010400" y="4343400"/>
            <a:ext cx="2133600" cy="1800493"/>
          </a:xfrm>
          <a:prstGeom prst="rect">
            <a:avLst/>
          </a:prstGeom>
          <a:solidFill>
            <a:schemeClr val="bg1"/>
          </a:solidFill>
        </p:spPr>
        <p:txBody>
          <a:bodyPr wrap="square" rtlCol="0">
            <a:spAutoFit/>
          </a:bodyPr>
          <a:lstStyle/>
          <a:p>
            <a:pPr>
              <a:spcAft>
                <a:spcPts val="600"/>
              </a:spcAft>
            </a:pPr>
            <a:r>
              <a:rPr lang="en-US" dirty="0"/>
              <a:t>Key:</a:t>
            </a:r>
          </a:p>
          <a:p>
            <a:pPr>
              <a:spcAft>
                <a:spcPts val="600"/>
              </a:spcAft>
            </a:pPr>
            <a:r>
              <a:rPr lang="en-US" dirty="0"/>
              <a:t>       Low</a:t>
            </a:r>
          </a:p>
          <a:p>
            <a:pPr>
              <a:spcAft>
                <a:spcPts val="600"/>
              </a:spcAft>
            </a:pPr>
            <a:r>
              <a:rPr lang="en-US" dirty="0"/>
              <a:t>       Moderate</a:t>
            </a:r>
          </a:p>
          <a:p>
            <a:pPr>
              <a:spcAft>
                <a:spcPts val="600"/>
              </a:spcAft>
            </a:pPr>
            <a:r>
              <a:rPr lang="en-US" dirty="0"/>
              <a:t>       Severe</a:t>
            </a:r>
          </a:p>
        </p:txBody>
      </p:sp>
      <p:sp>
        <p:nvSpPr>
          <p:cNvPr id="20" name="Oval 19">
            <a:extLst>
              <a:ext uri="{FF2B5EF4-FFF2-40B4-BE49-F238E27FC236}">
                <a16:creationId xmlns:a16="http://schemas.microsoft.com/office/drawing/2014/main" id="{55F8A68D-258A-4655-BCF6-0817339C59CE}"/>
              </a:ext>
            </a:extLst>
          </p:cNvPr>
          <p:cNvSpPr/>
          <p:nvPr/>
        </p:nvSpPr>
        <p:spPr>
          <a:xfrm>
            <a:off x="7239000" y="4876800"/>
            <a:ext cx="228600" cy="2286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382A16-770C-4881-ACFD-40099DA48741}"/>
              </a:ext>
            </a:extLst>
          </p:cNvPr>
          <p:cNvSpPr/>
          <p:nvPr/>
        </p:nvSpPr>
        <p:spPr>
          <a:xfrm>
            <a:off x="7239000" y="5334000"/>
            <a:ext cx="228600" cy="2286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E572700-9140-499E-98C6-D9816DAF8FAF}"/>
              </a:ext>
            </a:extLst>
          </p:cNvPr>
          <p:cNvSpPr/>
          <p:nvPr/>
        </p:nvSpPr>
        <p:spPr>
          <a:xfrm>
            <a:off x="7239000" y="57912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07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3DEFC8-5A5D-4928-9170-74759B5B82C0}"/>
              </a:ext>
            </a:extLst>
          </p:cNvPr>
          <p:cNvSpPr>
            <a:spLocks noGrp="1"/>
          </p:cNvSpPr>
          <p:nvPr>
            <p:ph type="title"/>
          </p:nvPr>
        </p:nvSpPr>
        <p:spPr>
          <a:xfrm>
            <a:off x="1371600" y="76200"/>
            <a:ext cx="7772400" cy="1143000"/>
          </a:xfrm>
        </p:spPr>
        <p:txBody>
          <a:bodyPr/>
          <a:lstStyle/>
          <a:p>
            <a:r>
              <a:rPr lang="en-US" sz="3600" dirty="0">
                <a:solidFill>
                  <a:srgbClr val="B40000"/>
                </a:solidFill>
              </a:rPr>
              <a:t>WA Tribal and UIHP Clinic Mental Health Provider HPSA Designations </a:t>
            </a:r>
            <a:endParaRPr lang="en-US" sz="3600" dirty="0"/>
          </a:p>
        </p:txBody>
      </p:sp>
      <p:sp>
        <p:nvSpPr>
          <p:cNvPr id="4" name="Footer Placeholder 3">
            <a:extLst>
              <a:ext uri="{FF2B5EF4-FFF2-40B4-BE49-F238E27FC236}">
                <a16:creationId xmlns:a16="http://schemas.microsoft.com/office/drawing/2014/main" id="{06A6BF70-B7C7-4FA1-AE2C-5A392C7A71D6}"/>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389B94E2-4008-42ED-B003-8771F6443B34}"/>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95786DD2-47A0-4D8B-8602-BC29CFCA83E8}"/>
              </a:ext>
            </a:extLst>
          </p:cNvPr>
          <p:cNvSpPr>
            <a:spLocks noGrp="1"/>
          </p:cNvSpPr>
          <p:nvPr>
            <p:ph type="sldNum" sz="quarter" idx="12"/>
          </p:nvPr>
        </p:nvSpPr>
        <p:spPr/>
        <p:txBody>
          <a:bodyPr/>
          <a:lstStyle/>
          <a:p>
            <a:fld id="{B92ED170-6E32-45CF-BE9E-EC84FD119674}" type="slidenum">
              <a:rPr lang="en-US" altLang="en-US" smtClean="0"/>
              <a:pPr/>
              <a:t>27</a:t>
            </a:fld>
            <a:endParaRPr lang="en-US" altLang="en-US"/>
          </a:p>
        </p:txBody>
      </p:sp>
      <p:pic>
        <p:nvPicPr>
          <p:cNvPr id="2050" name="Picture 1" descr="image001">
            <a:extLst>
              <a:ext uri="{FF2B5EF4-FFF2-40B4-BE49-F238E27FC236}">
                <a16:creationId xmlns:a16="http://schemas.microsoft.com/office/drawing/2014/main" id="{190994D3-32A7-49A3-B642-789FCF086F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45" t="13204" r="16557" b="8899"/>
          <a:stretch/>
        </p:blipFill>
        <p:spPr bwMode="auto">
          <a:xfrm>
            <a:off x="0" y="1836738"/>
            <a:ext cx="91440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E7D1CD5-DEE4-415E-8E92-0AFF8A7C1EFC}"/>
              </a:ext>
            </a:extLst>
          </p:cNvPr>
          <p:cNvSpPr txBox="1"/>
          <p:nvPr/>
        </p:nvSpPr>
        <p:spPr>
          <a:xfrm>
            <a:off x="7010400" y="4371707"/>
            <a:ext cx="2133600" cy="1800493"/>
          </a:xfrm>
          <a:prstGeom prst="rect">
            <a:avLst/>
          </a:prstGeom>
          <a:solidFill>
            <a:schemeClr val="bg1"/>
          </a:solidFill>
        </p:spPr>
        <p:txBody>
          <a:bodyPr wrap="square" rtlCol="0">
            <a:spAutoFit/>
          </a:bodyPr>
          <a:lstStyle/>
          <a:p>
            <a:pPr>
              <a:spcAft>
                <a:spcPts val="600"/>
              </a:spcAft>
            </a:pPr>
            <a:r>
              <a:rPr lang="en-US" dirty="0"/>
              <a:t>Key:</a:t>
            </a:r>
          </a:p>
          <a:p>
            <a:pPr>
              <a:spcAft>
                <a:spcPts val="600"/>
              </a:spcAft>
            </a:pPr>
            <a:r>
              <a:rPr lang="en-US" dirty="0"/>
              <a:t>       Low</a:t>
            </a:r>
          </a:p>
          <a:p>
            <a:pPr>
              <a:spcAft>
                <a:spcPts val="600"/>
              </a:spcAft>
            </a:pPr>
            <a:r>
              <a:rPr lang="en-US" dirty="0"/>
              <a:t>       Moderate</a:t>
            </a:r>
          </a:p>
          <a:p>
            <a:pPr>
              <a:spcAft>
                <a:spcPts val="600"/>
              </a:spcAft>
            </a:pPr>
            <a:r>
              <a:rPr lang="en-US" dirty="0"/>
              <a:t>       Severe</a:t>
            </a:r>
          </a:p>
        </p:txBody>
      </p:sp>
      <p:sp>
        <p:nvSpPr>
          <p:cNvPr id="15" name="Oval 14">
            <a:extLst>
              <a:ext uri="{FF2B5EF4-FFF2-40B4-BE49-F238E27FC236}">
                <a16:creationId xmlns:a16="http://schemas.microsoft.com/office/drawing/2014/main" id="{7FC39EC1-2F88-4FFE-915F-47988CD8FB75}"/>
              </a:ext>
            </a:extLst>
          </p:cNvPr>
          <p:cNvSpPr/>
          <p:nvPr/>
        </p:nvSpPr>
        <p:spPr>
          <a:xfrm>
            <a:off x="7239000" y="4905107"/>
            <a:ext cx="228600" cy="2286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F227D07-E67C-4785-BC28-D8BBFCE42069}"/>
              </a:ext>
            </a:extLst>
          </p:cNvPr>
          <p:cNvSpPr/>
          <p:nvPr/>
        </p:nvSpPr>
        <p:spPr>
          <a:xfrm>
            <a:off x="7239000" y="5362307"/>
            <a:ext cx="228600" cy="2286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8C7DBF-2739-4919-99FC-A62D2E97E8FC}"/>
              </a:ext>
            </a:extLst>
          </p:cNvPr>
          <p:cNvSpPr/>
          <p:nvPr/>
        </p:nvSpPr>
        <p:spPr>
          <a:xfrm>
            <a:off x="7239000" y="5819507"/>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74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53307A-4B87-4255-B1F3-E2D0FB70459C}"/>
              </a:ext>
            </a:extLst>
          </p:cNvPr>
          <p:cNvSpPr>
            <a:spLocks noGrp="1"/>
          </p:cNvSpPr>
          <p:nvPr>
            <p:ph type="title"/>
          </p:nvPr>
        </p:nvSpPr>
        <p:spPr>
          <a:xfrm>
            <a:off x="1295400" y="76200"/>
            <a:ext cx="7772400" cy="1143000"/>
          </a:xfrm>
        </p:spPr>
        <p:txBody>
          <a:bodyPr/>
          <a:lstStyle/>
          <a:p>
            <a:r>
              <a:rPr lang="en-US" dirty="0"/>
              <a:t>Notable Findings from the Cumming Report on BHA rollout</a:t>
            </a:r>
          </a:p>
        </p:txBody>
      </p:sp>
      <p:sp>
        <p:nvSpPr>
          <p:cNvPr id="4" name="Footer Placeholder 3">
            <a:extLst>
              <a:ext uri="{FF2B5EF4-FFF2-40B4-BE49-F238E27FC236}">
                <a16:creationId xmlns:a16="http://schemas.microsoft.com/office/drawing/2014/main" id="{C3C4BCA9-87BC-4C5C-8B4E-4A8A982A8162}"/>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E6E31B87-6E65-47A8-8B3A-587BB0D8D763}"/>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5FBA2046-67A0-4F80-AB47-99645049CBF4}"/>
              </a:ext>
            </a:extLst>
          </p:cNvPr>
          <p:cNvSpPr>
            <a:spLocks noGrp="1"/>
          </p:cNvSpPr>
          <p:nvPr>
            <p:ph type="sldNum" sz="quarter" idx="12"/>
          </p:nvPr>
        </p:nvSpPr>
        <p:spPr/>
        <p:txBody>
          <a:bodyPr/>
          <a:lstStyle/>
          <a:p>
            <a:fld id="{B92ED170-6E32-45CF-BE9E-EC84FD119674}" type="slidenum">
              <a:rPr lang="en-US" altLang="en-US" smtClean="0"/>
              <a:pPr/>
              <a:t>28</a:t>
            </a:fld>
            <a:endParaRPr lang="en-US" altLang="en-US" dirty="0"/>
          </a:p>
        </p:txBody>
      </p:sp>
      <p:sp>
        <p:nvSpPr>
          <p:cNvPr id="2" name="Content Placeholder 1">
            <a:extLst>
              <a:ext uri="{FF2B5EF4-FFF2-40B4-BE49-F238E27FC236}">
                <a16:creationId xmlns:a16="http://schemas.microsoft.com/office/drawing/2014/main" id="{8F4500B1-E4AC-44C6-BEB3-AB27C49A93A6}"/>
              </a:ext>
            </a:extLst>
          </p:cNvPr>
          <p:cNvSpPr>
            <a:spLocks noGrp="1"/>
          </p:cNvSpPr>
          <p:nvPr>
            <p:ph idx="1"/>
          </p:nvPr>
        </p:nvSpPr>
        <p:spPr>
          <a:xfrm>
            <a:off x="457200" y="1828800"/>
            <a:ext cx="8229600" cy="4953000"/>
          </a:xfrm>
          <a:solidFill>
            <a:schemeClr val="bg1"/>
          </a:solidFill>
        </p:spPr>
        <p:txBody>
          <a:bodyPr/>
          <a:lstStyle/>
          <a:p>
            <a:pPr>
              <a:spcAft>
                <a:spcPts val="600"/>
              </a:spcAft>
            </a:pPr>
            <a:r>
              <a:rPr lang="en-US" sz="2400" dirty="0"/>
              <a:t>AIAN individuals and communities experience a large unmet need for providers and access to providers</a:t>
            </a:r>
          </a:p>
          <a:p>
            <a:pPr lvl="1">
              <a:spcAft>
                <a:spcPts val="600"/>
              </a:spcAft>
            </a:pPr>
            <a:r>
              <a:rPr lang="en-US" sz="2400" dirty="0"/>
              <a:t>“Of those with a mental [health] disorder, only 32 percent had received mental health or substance abuse services.”</a:t>
            </a:r>
          </a:p>
          <a:p>
            <a:pPr lvl="1">
              <a:spcAft>
                <a:spcPts val="1200"/>
              </a:spcAft>
            </a:pPr>
            <a:r>
              <a:rPr lang="en-US" sz="2400" dirty="0"/>
              <a:t>Nationally, AIAN individuals have access to 42% fewer providers per 100,000 population than whites</a:t>
            </a:r>
            <a:endParaRPr lang="en-US" sz="2000" dirty="0"/>
          </a:p>
          <a:p>
            <a:pPr>
              <a:spcAft>
                <a:spcPts val="600"/>
              </a:spcAft>
            </a:pPr>
            <a:r>
              <a:rPr lang="en-US" sz="2400" dirty="0"/>
              <a:t>Demand projections suggest that most tribes in WA could use 1 BHA provider initially, with larger communities eventually adding a 2</a:t>
            </a:r>
            <a:r>
              <a:rPr lang="en-US" sz="2400" baseline="30000" dirty="0"/>
              <a:t>nd</a:t>
            </a:r>
            <a:r>
              <a:rPr lang="en-US" sz="2400" dirty="0"/>
              <a:t> BHA provider</a:t>
            </a:r>
          </a:p>
        </p:txBody>
      </p:sp>
    </p:spTree>
    <p:extLst>
      <p:ext uri="{BB962C8B-B14F-4D97-AF65-F5344CB8AC3E}">
        <p14:creationId xmlns:p14="http://schemas.microsoft.com/office/powerpoint/2010/main" val="137337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53307A-4B87-4255-B1F3-E2D0FB70459C}"/>
              </a:ext>
            </a:extLst>
          </p:cNvPr>
          <p:cNvSpPr>
            <a:spLocks noGrp="1"/>
          </p:cNvSpPr>
          <p:nvPr>
            <p:ph type="title"/>
          </p:nvPr>
        </p:nvSpPr>
        <p:spPr>
          <a:xfrm>
            <a:off x="1295400" y="76200"/>
            <a:ext cx="7772400" cy="1143000"/>
          </a:xfrm>
        </p:spPr>
        <p:txBody>
          <a:bodyPr/>
          <a:lstStyle/>
          <a:p>
            <a:r>
              <a:rPr lang="en-US" dirty="0"/>
              <a:t>Continuing Beyond the Cumming Report on BHA rollout</a:t>
            </a:r>
          </a:p>
        </p:txBody>
      </p:sp>
      <p:sp>
        <p:nvSpPr>
          <p:cNvPr id="4" name="Footer Placeholder 3">
            <a:extLst>
              <a:ext uri="{FF2B5EF4-FFF2-40B4-BE49-F238E27FC236}">
                <a16:creationId xmlns:a16="http://schemas.microsoft.com/office/drawing/2014/main" id="{C3C4BCA9-87BC-4C5C-8B4E-4A8A982A8162}"/>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E6E31B87-6E65-47A8-8B3A-587BB0D8D763}"/>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5FBA2046-67A0-4F80-AB47-99645049CBF4}"/>
              </a:ext>
            </a:extLst>
          </p:cNvPr>
          <p:cNvSpPr>
            <a:spLocks noGrp="1"/>
          </p:cNvSpPr>
          <p:nvPr>
            <p:ph type="sldNum" sz="quarter" idx="12"/>
          </p:nvPr>
        </p:nvSpPr>
        <p:spPr/>
        <p:txBody>
          <a:bodyPr/>
          <a:lstStyle/>
          <a:p>
            <a:fld id="{B92ED170-6E32-45CF-BE9E-EC84FD119674}" type="slidenum">
              <a:rPr lang="en-US" altLang="en-US" smtClean="0"/>
              <a:pPr/>
              <a:t>29</a:t>
            </a:fld>
            <a:endParaRPr lang="en-US" altLang="en-US" dirty="0"/>
          </a:p>
        </p:txBody>
      </p:sp>
      <p:sp>
        <p:nvSpPr>
          <p:cNvPr id="2" name="Content Placeholder 1">
            <a:extLst>
              <a:ext uri="{FF2B5EF4-FFF2-40B4-BE49-F238E27FC236}">
                <a16:creationId xmlns:a16="http://schemas.microsoft.com/office/drawing/2014/main" id="{8F4500B1-E4AC-44C6-BEB3-AB27C49A93A6}"/>
              </a:ext>
            </a:extLst>
          </p:cNvPr>
          <p:cNvSpPr>
            <a:spLocks noGrp="1"/>
          </p:cNvSpPr>
          <p:nvPr>
            <p:ph idx="1"/>
          </p:nvPr>
        </p:nvSpPr>
        <p:spPr>
          <a:xfrm>
            <a:off x="457200" y="1828800"/>
            <a:ext cx="8229600" cy="4953000"/>
          </a:xfrm>
          <a:solidFill>
            <a:schemeClr val="bg1"/>
          </a:solidFill>
        </p:spPr>
        <p:txBody>
          <a:bodyPr/>
          <a:lstStyle/>
          <a:p>
            <a:pPr>
              <a:spcAft>
                <a:spcPts val="1200"/>
              </a:spcAft>
            </a:pPr>
            <a:r>
              <a:rPr lang="en-US" sz="2800" dirty="0"/>
              <a:t>List of BHA training and program needs in the Cumming Report offer a starting point, but will need to be further updated for Washington’s program</a:t>
            </a:r>
          </a:p>
          <a:p>
            <a:r>
              <a:rPr lang="en-US" sz="2800" dirty="0"/>
              <a:t>The forthcoming demonstration project with 3-6 students starting later this year will provide key insights for continued planning and roll-out activities</a:t>
            </a:r>
          </a:p>
          <a:p>
            <a:endParaRPr lang="en-US" sz="2800" dirty="0"/>
          </a:p>
        </p:txBody>
      </p:sp>
    </p:spTree>
    <p:extLst>
      <p:ext uri="{BB962C8B-B14F-4D97-AF65-F5344CB8AC3E}">
        <p14:creationId xmlns:p14="http://schemas.microsoft.com/office/powerpoint/2010/main" val="232403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1A06-6EB2-4E1E-AD80-B4510408CBEC}"/>
              </a:ext>
            </a:extLst>
          </p:cNvPr>
          <p:cNvSpPr>
            <a:spLocks noGrp="1"/>
          </p:cNvSpPr>
          <p:nvPr>
            <p:ph type="title"/>
          </p:nvPr>
        </p:nvSpPr>
        <p:spPr/>
        <p:txBody>
          <a:bodyPr/>
          <a:lstStyle/>
          <a:p>
            <a:r>
              <a:rPr lang="en-US" dirty="0"/>
              <a:t>Background</a:t>
            </a:r>
          </a:p>
        </p:txBody>
      </p:sp>
      <p:sp>
        <p:nvSpPr>
          <p:cNvPr id="4" name="Footer Placeholder 3">
            <a:extLst>
              <a:ext uri="{FF2B5EF4-FFF2-40B4-BE49-F238E27FC236}">
                <a16:creationId xmlns:a16="http://schemas.microsoft.com/office/drawing/2014/main" id="{74C60418-D0DE-4C63-9AC7-7141563696E6}"/>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438109FC-0C3E-477E-932A-064061C84A90}"/>
              </a:ext>
            </a:extLst>
          </p:cNvPr>
          <p:cNvSpPr>
            <a:spLocks noGrp="1"/>
          </p:cNvSpPr>
          <p:nvPr>
            <p:ph type="dt" sz="half" idx="11"/>
          </p:nvPr>
        </p:nvSpPr>
        <p:spPr/>
        <p:txBody>
          <a:bodyPr/>
          <a:lstStyle/>
          <a:p>
            <a:pPr>
              <a:defRPr/>
            </a:pPr>
            <a:fld id="{4DA01494-8245-4205-90FB-692262482B10}"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D503313F-7FC5-48A7-B27A-AB3FAF4C5DD3}"/>
              </a:ext>
            </a:extLst>
          </p:cNvPr>
          <p:cNvSpPr>
            <a:spLocks noGrp="1"/>
          </p:cNvSpPr>
          <p:nvPr>
            <p:ph type="sldNum" sz="quarter" idx="12"/>
          </p:nvPr>
        </p:nvSpPr>
        <p:spPr/>
        <p:txBody>
          <a:bodyPr/>
          <a:lstStyle/>
          <a:p>
            <a:fld id="{821270D6-0279-4DE8-9E9B-DAAF337F2E21}" type="slidenum">
              <a:rPr lang="en-US" altLang="en-US" smtClean="0"/>
              <a:pPr/>
              <a:t>3</a:t>
            </a:fld>
            <a:endParaRPr lang="en-US" altLang="en-US"/>
          </a:p>
        </p:txBody>
      </p:sp>
    </p:spTree>
    <p:extLst>
      <p:ext uri="{BB962C8B-B14F-4D97-AF65-F5344CB8AC3E}">
        <p14:creationId xmlns:p14="http://schemas.microsoft.com/office/powerpoint/2010/main" val="249225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B19CE-4C7B-46C8-846D-D776244B1D4A}"/>
              </a:ext>
            </a:extLst>
          </p:cNvPr>
          <p:cNvSpPr>
            <a:spLocks noGrp="1"/>
          </p:cNvSpPr>
          <p:nvPr>
            <p:ph idx="1"/>
          </p:nvPr>
        </p:nvSpPr>
        <p:spPr/>
        <p:txBody>
          <a:bodyPr/>
          <a:lstStyle/>
          <a:p>
            <a:pPr>
              <a:spcAft>
                <a:spcPts val="600"/>
              </a:spcAft>
            </a:pPr>
            <a:r>
              <a:rPr lang="en-US" sz="3200" dirty="0"/>
              <a:t>Data on current behavioral health staffing was a starting point for sampling and outreach to programs (CHAP-comparable provider data not available)</a:t>
            </a:r>
          </a:p>
          <a:p>
            <a:pPr>
              <a:spcAft>
                <a:spcPts val="0"/>
              </a:spcAft>
            </a:pPr>
            <a:r>
              <a:rPr lang="en-US" sz="3200" dirty="0"/>
              <a:t>Service population data provides greater specificity than census or other sources</a:t>
            </a:r>
          </a:p>
          <a:p>
            <a:pPr lvl="1">
              <a:spcAft>
                <a:spcPts val="600"/>
              </a:spcAft>
            </a:pPr>
            <a:r>
              <a:rPr lang="en-US" sz="3000" dirty="0"/>
              <a:t>Most programs serve a broader population than solely their tribal members</a:t>
            </a:r>
          </a:p>
        </p:txBody>
      </p:sp>
      <p:sp>
        <p:nvSpPr>
          <p:cNvPr id="3" name="Title 2">
            <a:extLst>
              <a:ext uri="{FF2B5EF4-FFF2-40B4-BE49-F238E27FC236}">
                <a16:creationId xmlns:a16="http://schemas.microsoft.com/office/drawing/2014/main" id="{EDECDA2F-EC0B-4BAA-A62E-A779322D6B73}"/>
              </a:ext>
            </a:extLst>
          </p:cNvPr>
          <p:cNvSpPr>
            <a:spLocks noGrp="1"/>
          </p:cNvSpPr>
          <p:nvPr>
            <p:ph type="title"/>
          </p:nvPr>
        </p:nvSpPr>
        <p:spPr/>
        <p:txBody>
          <a:bodyPr/>
          <a:lstStyle/>
          <a:p>
            <a:r>
              <a:rPr lang="en-US" dirty="0"/>
              <a:t>American Indian Health Commission Data</a:t>
            </a:r>
          </a:p>
        </p:txBody>
      </p:sp>
      <p:sp>
        <p:nvSpPr>
          <p:cNvPr id="4" name="Footer Placeholder 3">
            <a:extLst>
              <a:ext uri="{FF2B5EF4-FFF2-40B4-BE49-F238E27FC236}">
                <a16:creationId xmlns:a16="http://schemas.microsoft.com/office/drawing/2014/main" id="{B2B9F27D-3855-46DE-A38A-BC69213B39D0}"/>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5CD3738B-92B4-4F04-B792-D0122B506C5F}"/>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8C6FA63A-04FC-4263-85C2-28A48A074E3E}"/>
              </a:ext>
            </a:extLst>
          </p:cNvPr>
          <p:cNvSpPr>
            <a:spLocks noGrp="1"/>
          </p:cNvSpPr>
          <p:nvPr>
            <p:ph type="sldNum" sz="quarter" idx="12"/>
          </p:nvPr>
        </p:nvSpPr>
        <p:spPr/>
        <p:txBody>
          <a:bodyPr/>
          <a:lstStyle/>
          <a:p>
            <a:fld id="{B92ED170-6E32-45CF-BE9E-EC84FD119674}" type="slidenum">
              <a:rPr lang="en-US" altLang="en-US" smtClean="0"/>
              <a:pPr/>
              <a:t>30</a:t>
            </a:fld>
            <a:endParaRPr lang="en-US" altLang="en-US"/>
          </a:p>
        </p:txBody>
      </p:sp>
    </p:spTree>
    <p:extLst>
      <p:ext uri="{BB962C8B-B14F-4D97-AF65-F5344CB8AC3E}">
        <p14:creationId xmlns:p14="http://schemas.microsoft.com/office/powerpoint/2010/main" val="221958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CDA2F-EC0B-4BAA-A62E-A779322D6B73}"/>
              </a:ext>
            </a:extLst>
          </p:cNvPr>
          <p:cNvSpPr>
            <a:spLocks noGrp="1"/>
          </p:cNvSpPr>
          <p:nvPr>
            <p:ph type="title"/>
          </p:nvPr>
        </p:nvSpPr>
        <p:spPr/>
        <p:txBody>
          <a:bodyPr/>
          <a:lstStyle/>
          <a:p>
            <a:r>
              <a:rPr lang="en-US" dirty="0"/>
              <a:t>American Indian Health Commission Data</a:t>
            </a:r>
          </a:p>
        </p:txBody>
      </p:sp>
      <p:sp>
        <p:nvSpPr>
          <p:cNvPr id="4" name="Footer Placeholder 3">
            <a:extLst>
              <a:ext uri="{FF2B5EF4-FFF2-40B4-BE49-F238E27FC236}">
                <a16:creationId xmlns:a16="http://schemas.microsoft.com/office/drawing/2014/main" id="{B2B9F27D-3855-46DE-A38A-BC69213B39D0}"/>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5CD3738B-92B4-4F04-B792-D0122B506C5F}"/>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8C6FA63A-04FC-4263-85C2-28A48A074E3E}"/>
              </a:ext>
            </a:extLst>
          </p:cNvPr>
          <p:cNvSpPr>
            <a:spLocks noGrp="1"/>
          </p:cNvSpPr>
          <p:nvPr>
            <p:ph type="sldNum" sz="quarter" idx="12"/>
          </p:nvPr>
        </p:nvSpPr>
        <p:spPr/>
        <p:txBody>
          <a:bodyPr/>
          <a:lstStyle/>
          <a:p>
            <a:fld id="{B92ED170-6E32-45CF-BE9E-EC84FD119674}" type="slidenum">
              <a:rPr lang="en-US" altLang="en-US" smtClean="0"/>
              <a:pPr/>
              <a:t>31</a:t>
            </a:fld>
            <a:endParaRPr lang="en-US" altLang="en-US"/>
          </a:p>
        </p:txBody>
      </p:sp>
      <p:sp>
        <p:nvSpPr>
          <p:cNvPr id="2" name="Content Placeholder 1">
            <a:extLst>
              <a:ext uri="{FF2B5EF4-FFF2-40B4-BE49-F238E27FC236}">
                <a16:creationId xmlns:a16="http://schemas.microsoft.com/office/drawing/2014/main" id="{EC4B19CE-4C7B-46C8-846D-D776244B1D4A}"/>
              </a:ext>
            </a:extLst>
          </p:cNvPr>
          <p:cNvSpPr>
            <a:spLocks noGrp="1"/>
          </p:cNvSpPr>
          <p:nvPr>
            <p:ph idx="1"/>
          </p:nvPr>
        </p:nvSpPr>
        <p:spPr>
          <a:xfrm>
            <a:off x="457200" y="1524000"/>
            <a:ext cx="8229600" cy="5257800"/>
          </a:xfrm>
          <a:solidFill>
            <a:schemeClr val="bg1"/>
          </a:solidFill>
        </p:spPr>
        <p:txBody>
          <a:bodyPr/>
          <a:lstStyle/>
          <a:p>
            <a:pPr>
              <a:spcAft>
                <a:spcPts val="0"/>
              </a:spcAft>
            </a:pPr>
            <a:r>
              <a:rPr lang="en-US" sz="2800" dirty="0"/>
              <a:t>Overview of range of services provided</a:t>
            </a:r>
          </a:p>
          <a:p>
            <a:pPr lvl="1">
              <a:spcAft>
                <a:spcPts val="0"/>
              </a:spcAft>
            </a:pPr>
            <a:r>
              <a:rPr lang="en-US" sz="2400" dirty="0"/>
              <a:t>Primary and emergency care</a:t>
            </a:r>
          </a:p>
          <a:p>
            <a:pPr lvl="1">
              <a:spcAft>
                <a:spcPts val="0"/>
              </a:spcAft>
            </a:pPr>
            <a:r>
              <a:rPr lang="en-US" sz="2400" dirty="0"/>
              <a:t>Obstetrics</a:t>
            </a:r>
          </a:p>
          <a:p>
            <a:pPr lvl="1">
              <a:spcAft>
                <a:spcPts val="0"/>
              </a:spcAft>
            </a:pPr>
            <a:r>
              <a:rPr lang="en-US" sz="2400" dirty="0"/>
              <a:t>Youth and elder specific programs</a:t>
            </a:r>
          </a:p>
          <a:p>
            <a:pPr lvl="1">
              <a:spcAft>
                <a:spcPts val="0"/>
              </a:spcAft>
            </a:pPr>
            <a:r>
              <a:rPr lang="en-US" sz="2400" dirty="0"/>
              <a:t>Physical therapy</a:t>
            </a:r>
          </a:p>
          <a:p>
            <a:pPr lvl="1">
              <a:spcAft>
                <a:spcPts val="0"/>
              </a:spcAft>
            </a:pPr>
            <a:r>
              <a:rPr lang="en-US" sz="2400" dirty="0"/>
              <a:t>Community health services</a:t>
            </a:r>
          </a:p>
          <a:p>
            <a:pPr lvl="1">
              <a:spcAft>
                <a:spcPts val="0"/>
              </a:spcAft>
            </a:pPr>
            <a:r>
              <a:rPr lang="en-US" sz="2400" dirty="0"/>
              <a:t>Case management, home-based, and care coordination services</a:t>
            </a:r>
          </a:p>
          <a:p>
            <a:pPr lvl="1">
              <a:spcAft>
                <a:spcPts val="0"/>
              </a:spcAft>
            </a:pPr>
            <a:r>
              <a:rPr lang="en-US" sz="2400" dirty="0"/>
              <a:t>Outpatient and Inpatient treatment</a:t>
            </a:r>
          </a:p>
          <a:p>
            <a:pPr lvl="1">
              <a:spcAft>
                <a:spcPts val="0"/>
              </a:spcAft>
            </a:pPr>
            <a:r>
              <a:rPr lang="en-US" sz="2400" dirty="0"/>
              <a:t>Individual, family, and group counseling</a:t>
            </a:r>
          </a:p>
          <a:p>
            <a:pPr lvl="1">
              <a:spcAft>
                <a:spcPts val="0"/>
              </a:spcAft>
            </a:pPr>
            <a:r>
              <a:rPr lang="en-US" sz="2400" dirty="0"/>
              <a:t>Psychiatric care</a:t>
            </a:r>
          </a:p>
          <a:p>
            <a:pPr lvl="1">
              <a:spcAft>
                <a:spcPts val="0"/>
              </a:spcAft>
            </a:pPr>
            <a:r>
              <a:rPr lang="en-US" sz="2400" dirty="0"/>
              <a:t>Suicide prevention</a:t>
            </a:r>
          </a:p>
        </p:txBody>
      </p:sp>
    </p:spTree>
    <p:extLst>
      <p:ext uri="{BB962C8B-B14F-4D97-AF65-F5344CB8AC3E}">
        <p14:creationId xmlns:p14="http://schemas.microsoft.com/office/powerpoint/2010/main" val="3308744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2849D3-B048-42CA-8E11-CF4F8F58A734}"/>
              </a:ext>
            </a:extLst>
          </p:cNvPr>
          <p:cNvSpPr>
            <a:spLocks noGrp="1"/>
          </p:cNvSpPr>
          <p:nvPr>
            <p:ph type="title"/>
          </p:nvPr>
        </p:nvSpPr>
        <p:spPr/>
        <p:txBody>
          <a:bodyPr/>
          <a:lstStyle/>
          <a:p>
            <a:r>
              <a:rPr lang="en-US" dirty="0"/>
              <a:t>Qualitative Interview Findings</a:t>
            </a:r>
          </a:p>
        </p:txBody>
      </p:sp>
      <p:sp>
        <p:nvSpPr>
          <p:cNvPr id="4" name="Footer Placeholder 3">
            <a:extLst>
              <a:ext uri="{FF2B5EF4-FFF2-40B4-BE49-F238E27FC236}">
                <a16:creationId xmlns:a16="http://schemas.microsoft.com/office/drawing/2014/main" id="{9D8DA306-FEBF-491B-89CB-CDFC33F37C32}"/>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EE0C0591-450B-4AB1-9A20-276D58E3C107}"/>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CE379A53-6478-4A0A-BAAC-D88AF9499C7C}"/>
              </a:ext>
            </a:extLst>
          </p:cNvPr>
          <p:cNvSpPr>
            <a:spLocks noGrp="1"/>
          </p:cNvSpPr>
          <p:nvPr>
            <p:ph type="sldNum" sz="quarter" idx="12"/>
          </p:nvPr>
        </p:nvSpPr>
        <p:spPr/>
        <p:txBody>
          <a:bodyPr/>
          <a:lstStyle/>
          <a:p>
            <a:fld id="{B92ED170-6E32-45CF-BE9E-EC84FD119674}" type="slidenum">
              <a:rPr lang="en-US" altLang="en-US" smtClean="0"/>
              <a:pPr/>
              <a:t>32</a:t>
            </a:fld>
            <a:endParaRPr lang="en-US" altLang="en-US"/>
          </a:p>
        </p:txBody>
      </p:sp>
      <p:sp>
        <p:nvSpPr>
          <p:cNvPr id="2" name="Content Placeholder 1">
            <a:extLst>
              <a:ext uri="{FF2B5EF4-FFF2-40B4-BE49-F238E27FC236}">
                <a16:creationId xmlns:a16="http://schemas.microsoft.com/office/drawing/2014/main" id="{BA9378C3-CB68-477B-8BE6-938802357AC2}"/>
              </a:ext>
            </a:extLst>
          </p:cNvPr>
          <p:cNvSpPr>
            <a:spLocks noGrp="1"/>
          </p:cNvSpPr>
          <p:nvPr>
            <p:ph idx="1"/>
          </p:nvPr>
        </p:nvSpPr>
        <p:spPr>
          <a:xfrm>
            <a:off x="381000" y="1524000"/>
            <a:ext cx="8360229" cy="5181600"/>
          </a:xfrm>
          <a:solidFill>
            <a:schemeClr val="bg1"/>
          </a:solidFill>
        </p:spPr>
        <p:txBody>
          <a:bodyPr/>
          <a:lstStyle/>
          <a:p>
            <a:pPr>
              <a:spcAft>
                <a:spcPts val="1000"/>
              </a:spcAft>
            </a:pPr>
            <a:r>
              <a:rPr lang="en-US" sz="2400" dirty="0"/>
              <a:t>Behavioral health integration is a key contextual issue when thinking about existing and new providers’ roles and capacity</a:t>
            </a:r>
          </a:p>
          <a:p>
            <a:pPr>
              <a:spcAft>
                <a:spcPts val="1000"/>
              </a:spcAft>
            </a:pPr>
            <a:r>
              <a:rPr lang="en-US" sz="2400" dirty="0"/>
              <a:t>There is interest in CHA/Ps and BHA/Ps at some facilities because these providers can meet a wide range of service needs whereas other providers may need to be more honed in on a certain scope of practice</a:t>
            </a:r>
          </a:p>
          <a:p>
            <a:pPr>
              <a:spcAft>
                <a:spcPts val="1000"/>
              </a:spcAft>
            </a:pPr>
            <a:r>
              <a:rPr lang="en-US" sz="2400" dirty="0"/>
              <a:t>Similarly, there are many instances where current providers </a:t>
            </a:r>
            <a:r>
              <a:rPr lang="en-US" sz="2400" i="1" dirty="0"/>
              <a:t>are </a:t>
            </a:r>
            <a:r>
              <a:rPr lang="en-US" sz="2400" dirty="0"/>
              <a:t>practicing beyond the scope of their core duties (e.g. offering transportation, conducting community or home-based outreach, etc.) and that limits their ability to fully do their assigned job or serve more patients</a:t>
            </a:r>
          </a:p>
        </p:txBody>
      </p:sp>
    </p:spTree>
    <p:extLst>
      <p:ext uri="{BB962C8B-B14F-4D97-AF65-F5344CB8AC3E}">
        <p14:creationId xmlns:p14="http://schemas.microsoft.com/office/powerpoint/2010/main" val="425090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2849D3-B048-42CA-8E11-CF4F8F58A734}"/>
              </a:ext>
            </a:extLst>
          </p:cNvPr>
          <p:cNvSpPr>
            <a:spLocks noGrp="1"/>
          </p:cNvSpPr>
          <p:nvPr>
            <p:ph type="title"/>
          </p:nvPr>
        </p:nvSpPr>
        <p:spPr/>
        <p:txBody>
          <a:bodyPr/>
          <a:lstStyle/>
          <a:p>
            <a:r>
              <a:rPr lang="en-US" dirty="0"/>
              <a:t>Qualitative Interview Findings</a:t>
            </a:r>
          </a:p>
        </p:txBody>
      </p:sp>
      <p:sp>
        <p:nvSpPr>
          <p:cNvPr id="4" name="Footer Placeholder 3">
            <a:extLst>
              <a:ext uri="{FF2B5EF4-FFF2-40B4-BE49-F238E27FC236}">
                <a16:creationId xmlns:a16="http://schemas.microsoft.com/office/drawing/2014/main" id="{9D8DA306-FEBF-491B-89CB-CDFC33F37C32}"/>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EE0C0591-450B-4AB1-9A20-276D58E3C107}"/>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CE379A53-6478-4A0A-BAAC-D88AF9499C7C}"/>
              </a:ext>
            </a:extLst>
          </p:cNvPr>
          <p:cNvSpPr>
            <a:spLocks noGrp="1"/>
          </p:cNvSpPr>
          <p:nvPr>
            <p:ph type="sldNum" sz="quarter" idx="12"/>
          </p:nvPr>
        </p:nvSpPr>
        <p:spPr/>
        <p:txBody>
          <a:bodyPr/>
          <a:lstStyle/>
          <a:p>
            <a:fld id="{B92ED170-6E32-45CF-BE9E-EC84FD119674}" type="slidenum">
              <a:rPr lang="en-US" altLang="en-US" smtClean="0"/>
              <a:pPr/>
              <a:t>33</a:t>
            </a:fld>
            <a:endParaRPr lang="en-US" altLang="en-US"/>
          </a:p>
        </p:txBody>
      </p:sp>
      <p:sp>
        <p:nvSpPr>
          <p:cNvPr id="2" name="Content Placeholder 1">
            <a:extLst>
              <a:ext uri="{FF2B5EF4-FFF2-40B4-BE49-F238E27FC236}">
                <a16:creationId xmlns:a16="http://schemas.microsoft.com/office/drawing/2014/main" id="{BA9378C3-CB68-477B-8BE6-938802357AC2}"/>
              </a:ext>
            </a:extLst>
          </p:cNvPr>
          <p:cNvSpPr>
            <a:spLocks noGrp="1"/>
          </p:cNvSpPr>
          <p:nvPr>
            <p:ph idx="1"/>
          </p:nvPr>
        </p:nvSpPr>
        <p:spPr>
          <a:xfrm>
            <a:off x="228600" y="1600200"/>
            <a:ext cx="8686800" cy="5181600"/>
          </a:xfrm>
          <a:solidFill>
            <a:schemeClr val="bg1"/>
          </a:solidFill>
        </p:spPr>
        <p:txBody>
          <a:bodyPr/>
          <a:lstStyle/>
          <a:p>
            <a:r>
              <a:rPr lang="en-US" sz="2400" dirty="0"/>
              <a:t>Varies from agency-to-agency, but both finding and retaining qualified providers at the mid-level is an issue for many agencies</a:t>
            </a:r>
          </a:p>
          <a:p>
            <a:r>
              <a:rPr lang="en-US" sz="2400" dirty="0"/>
              <a:t>Other related issues tribal and urban medical and behavioral health programs face include working to offer attractive/competitive salaries, infrastructure barriers to adding providers (e.g. space, funding, equipment), </a:t>
            </a:r>
          </a:p>
          <a:p>
            <a:r>
              <a:rPr lang="en-US" sz="2400" dirty="0"/>
              <a:t>Connection to community and service orientation helps retention</a:t>
            </a:r>
          </a:p>
          <a:p>
            <a:r>
              <a:rPr lang="en-US" sz="2400" dirty="0"/>
              <a:t>Patient and community outreach benefit health outcomes; asks more of providers and other staff, but is effective for getting patients through the door</a:t>
            </a:r>
          </a:p>
        </p:txBody>
      </p:sp>
    </p:spTree>
    <p:extLst>
      <p:ext uri="{BB962C8B-B14F-4D97-AF65-F5344CB8AC3E}">
        <p14:creationId xmlns:p14="http://schemas.microsoft.com/office/powerpoint/2010/main" val="113149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7169-149F-454E-82F6-A43DBB0BEEE5}"/>
              </a:ext>
            </a:extLst>
          </p:cNvPr>
          <p:cNvSpPr>
            <a:spLocks noGrp="1"/>
          </p:cNvSpPr>
          <p:nvPr>
            <p:ph type="title"/>
          </p:nvPr>
        </p:nvSpPr>
        <p:spPr>
          <a:xfrm>
            <a:off x="685800" y="1447800"/>
            <a:ext cx="7772400" cy="1362075"/>
          </a:xfrm>
        </p:spPr>
        <p:txBody>
          <a:bodyPr anchor="b"/>
          <a:lstStyle/>
          <a:p>
            <a:r>
              <a:rPr lang="en-US" dirty="0"/>
              <a:t>Aim 3</a:t>
            </a:r>
          </a:p>
        </p:txBody>
      </p:sp>
      <p:sp>
        <p:nvSpPr>
          <p:cNvPr id="3" name="Text Placeholder 2">
            <a:extLst>
              <a:ext uri="{FF2B5EF4-FFF2-40B4-BE49-F238E27FC236}">
                <a16:creationId xmlns:a16="http://schemas.microsoft.com/office/drawing/2014/main" id="{8F449245-1D34-4FF0-9ACE-85003ED71DB0}"/>
              </a:ext>
            </a:extLst>
          </p:cNvPr>
          <p:cNvSpPr>
            <a:spLocks noGrp="1"/>
          </p:cNvSpPr>
          <p:nvPr>
            <p:ph type="body" idx="1"/>
          </p:nvPr>
        </p:nvSpPr>
        <p:spPr>
          <a:xfrm>
            <a:off x="685800" y="3298032"/>
            <a:ext cx="7772400" cy="1500187"/>
          </a:xfrm>
        </p:spPr>
        <p:txBody>
          <a:bodyPr anchor="t"/>
          <a:lstStyle/>
          <a:p>
            <a:r>
              <a:rPr lang="en-US" dirty="0"/>
              <a:t>Analyze the potential of the Community and Behavioral Health Aide program to address the provider shortage</a:t>
            </a:r>
          </a:p>
          <a:p>
            <a:endParaRPr lang="en-US" dirty="0"/>
          </a:p>
        </p:txBody>
      </p:sp>
      <p:sp>
        <p:nvSpPr>
          <p:cNvPr id="4" name="Footer Placeholder 3">
            <a:extLst>
              <a:ext uri="{FF2B5EF4-FFF2-40B4-BE49-F238E27FC236}">
                <a16:creationId xmlns:a16="http://schemas.microsoft.com/office/drawing/2014/main" id="{6C3A7275-2ECD-46DC-A5BC-D02637557ACA}"/>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B3E7B2E5-8412-4B20-A804-4B007F7E2E5A}"/>
              </a:ext>
            </a:extLst>
          </p:cNvPr>
          <p:cNvSpPr>
            <a:spLocks noGrp="1"/>
          </p:cNvSpPr>
          <p:nvPr>
            <p:ph type="dt" sz="half" idx="11"/>
          </p:nvPr>
        </p:nvSpPr>
        <p:spPr/>
        <p:txBody>
          <a:bodyPr/>
          <a:lstStyle/>
          <a:p>
            <a:pPr>
              <a:defRPr/>
            </a:pPr>
            <a:fld id="{4DA01494-8245-4205-90FB-692262482B10}"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149D477-BEE7-4850-BD35-29317089B28F}"/>
              </a:ext>
            </a:extLst>
          </p:cNvPr>
          <p:cNvSpPr>
            <a:spLocks noGrp="1"/>
          </p:cNvSpPr>
          <p:nvPr>
            <p:ph type="sldNum" sz="quarter" idx="12"/>
          </p:nvPr>
        </p:nvSpPr>
        <p:spPr/>
        <p:txBody>
          <a:bodyPr/>
          <a:lstStyle/>
          <a:p>
            <a:fld id="{821270D6-0279-4DE8-9E9B-DAAF337F2E21}" type="slidenum">
              <a:rPr lang="en-US" altLang="en-US" smtClean="0"/>
              <a:pPr/>
              <a:t>34</a:t>
            </a:fld>
            <a:endParaRPr lang="en-US" altLang="en-US"/>
          </a:p>
        </p:txBody>
      </p:sp>
    </p:spTree>
    <p:extLst>
      <p:ext uri="{BB962C8B-B14F-4D97-AF65-F5344CB8AC3E}">
        <p14:creationId xmlns:p14="http://schemas.microsoft.com/office/powerpoint/2010/main" val="1601660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43564-F2BB-43D4-93B5-7C889970051B}"/>
              </a:ext>
            </a:extLst>
          </p:cNvPr>
          <p:cNvSpPr>
            <a:spLocks noGrp="1"/>
          </p:cNvSpPr>
          <p:nvPr>
            <p:ph idx="1"/>
          </p:nvPr>
        </p:nvSpPr>
        <p:spPr/>
        <p:txBody>
          <a:bodyPr/>
          <a:lstStyle/>
          <a:p>
            <a:r>
              <a:rPr lang="en-US" sz="3200" dirty="0"/>
              <a:t>Understanding how the CHAP program may be able to address the underlying issues established in Aim 1 and the shortage described in Aim 2</a:t>
            </a:r>
          </a:p>
          <a:p>
            <a:r>
              <a:rPr lang="en-US" sz="3200" dirty="0"/>
              <a:t>Drawing on data from the Alaska program and Key Informant consultation with those closely involved with CHAP implementation</a:t>
            </a:r>
          </a:p>
        </p:txBody>
      </p:sp>
      <p:sp>
        <p:nvSpPr>
          <p:cNvPr id="3" name="Title 2">
            <a:extLst>
              <a:ext uri="{FF2B5EF4-FFF2-40B4-BE49-F238E27FC236}">
                <a16:creationId xmlns:a16="http://schemas.microsoft.com/office/drawing/2014/main" id="{35A4EF07-868C-4352-8EAA-4F4EEB93FC49}"/>
              </a:ext>
            </a:extLst>
          </p:cNvPr>
          <p:cNvSpPr>
            <a:spLocks noGrp="1"/>
          </p:cNvSpPr>
          <p:nvPr>
            <p:ph type="title"/>
          </p:nvPr>
        </p:nvSpPr>
        <p:spPr/>
        <p:txBody>
          <a:bodyPr/>
          <a:lstStyle/>
          <a:p>
            <a:r>
              <a:rPr lang="en-US" dirty="0"/>
              <a:t>Aim 3 Overview</a:t>
            </a:r>
          </a:p>
        </p:txBody>
      </p:sp>
      <p:sp>
        <p:nvSpPr>
          <p:cNvPr id="4" name="Footer Placeholder 3">
            <a:extLst>
              <a:ext uri="{FF2B5EF4-FFF2-40B4-BE49-F238E27FC236}">
                <a16:creationId xmlns:a16="http://schemas.microsoft.com/office/drawing/2014/main" id="{E5EF814D-48E5-40F3-BCDF-9D53BA4E040C}"/>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1509B4F5-6059-455F-AE64-34CE0362F95A}"/>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38330C2B-5621-4827-8656-407F2741BDA3}"/>
              </a:ext>
            </a:extLst>
          </p:cNvPr>
          <p:cNvSpPr>
            <a:spLocks noGrp="1"/>
          </p:cNvSpPr>
          <p:nvPr>
            <p:ph type="sldNum" sz="quarter" idx="12"/>
          </p:nvPr>
        </p:nvSpPr>
        <p:spPr/>
        <p:txBody>
          <a:bodyPr/>
          <a:lstStyle/>
          <a:p>
            <a:fld id="{B92ED170-6E32-45CF-BE9E-EC84FD119674}" type="slidenum">
              <a:rPr lang="en-US" altLang="en-US" smtClean="0"/>
              <a:pPr/>
              <a:t>35</a:t>
            </a:fld>
            <a:endParaRPr lang="en-US" altLang="en-US"/>
          </a:p>
        </p:txBody>
      </p:sp>
    </p:spTree>
    <p:extLst>
      <p:ext uri="{BB962C8B-B14F-4D97-AF65-F5344CB8AC3E}">
        <p14:creationId xmlns:p14="http://schemas.microsoft.com/office/powerpoint/2010/main" val="3604437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99C7B-8BAB-4CCE-8F7A-A95BE726D5A9}"/>
              </a:ext>
            </a:extLst>
          </p:cNvPr>
          <p:cNvSpPr>
            <a:spLocks noGrp="1"/>
          </p:cNvSpPr>
          <p:nvPr>
            <p:ph idx="1"/>
          </p:nvPr>
        </p:nvSpPr>
        <p:spPr>
          <a:xfrm>
            <a:off x="304800" y="1600200"/>
            <a:ext cx="6218424" cy="4724400"/>
          </a:xfrm>
        </p:spPr>
        <p:txBody>
          <a:bodyPr anchor="ctr"/>
          <a:lstStyle/>
          <a:p>
            <a:pPr>
              <a:spcAft>
                <a:spcPts val="1800"/>
              </a:spcAft>
            </a:pPr>
            <a:r>
              <a:rPr lang="en-US" dirty="0"/>
              <a:t>Growing our own</a:t>
            </a:r>
          </a:p>
          <a:p>
            <a:pPr>
              <a:spcAft>
                <a:spcPts val="1800"/>
              </a:spcAft>
            </a:pPr>
            <a:r>
              <a:rPr lang="en-US" dirty="0"/>
              <a:t>Training/educational investment promotes retention</a:t>
            </a:r>
          </a:p>
          <a:p>
            <a:pPr>
              <a:spcAft>
                <a:spcPts val="1800"/>
              </a:spcAft>
            </a:pPr>
            <a:r>
              <a:rPr lang="en-US" dirty="0"/>
              <a:t>Filling a needed service gap</a:t>
            </a:r>
          </a:p>
        </p:txBody>
      </p:sp>
      <p:sp>
        <p:nvSpPr>
          <p:cNvPr id="3" name="Title 2">
            <a:extLst>
              <a:ext uri="{FF2B5EF4-FFF2-40B4-BE49-F238E27FC236}">
                <a16:creationId xmlns:a16="http://schemas.microsoft.com/office/drawing/2014/main" id="{53C80F10-1543-4DD6-9322-EB4B8B92FD23}"/>
              </a:ext>
            </a:extLst>
          </p:cNvPr>
          <p:cNvSpPr>
            <a:spLocks noGrp="1"/>
          </p:cNvSpPr>
          <p:nvPr>
            <p:ph type="title"/>
          </p:nvPr>
        </p:nvSpPr>
        <p:spPr>
          <a:xfrm>
            <a:off x="1371600" y="76200"/>
            <a:ext cx="7620000" cy="1143000"/>
          </a:xfrm>
        </p:spPr>
        <p:txBody>
          <a:bodyPr/>
          <a:lstStyle/>
          <a:p>
            <a:r>
              <a:rPr lang="en-US" dirty="0"/>
              <a:t>Advantages of CHA/P and BHA/P staffing in tribal clinics</a:t>
            </a:r>
          </a:p>
        </p:txBody>
      </p:sp>
      <p:sp>
        <p:nvSpPr>
          <p:cNvPr id="4" name="Footer Placeholder 3">
            <a:extLst>
              <a:ext uri="{FF2B5EF4-FFF2-40B4-BE49-F238E27FC236}">
                <a16:creationId xmlns:a16="http://schemas.microsoft.com/office/drawing/2014/main" id="{CCFF3A5E-4F89-437B-A30D-F31C2185DA18}"/>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0A91B5A6-C36B-4AFB-BA25-654F89BC13B2}"/>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486964F7-4845-45F6-A0A4-EBCE5856A8E0}"/>
              </a:ext>
            </a:extLst>
          </p:cNvPr>
          <p:cNvSpPr>
            <a:spLocks noGrp="1"/>
          </p:cNvSpPr>
          <p:nvPr>
            <p:ph type="sldNum" sz="quarter" idx="12"/>
          </p:nvPr>
        </p:nvSpPr>
        <p:spPr/>
        <p:txBody>
          <a:bodyPr/>
          <a:lstStyle/>
          <a:p>
            <a:fld id="{B92ED170-6E32-45CF-BE9E-EC84FD119674}" type="slidenum">
              <a:rPr lang="en-US" altLang="en-US" smtClean="0"/>
              <a:pPr/>
              <a:t>36</a:t>
            </a:fld>
            <a:endParaRPr lang="en-US" altLang="en-US"/>
          </a:p>
        </p:txBody>
      </p:sp>
      <p:pic>
        <p:nvPicPr>
          <p:cNvPr id="8" name="Picture 7">
            <a:extLst>
              <a:ext uri="{FF2B5EF4-FFF2-40B4-BE49-F238E27FC236}">
                <a16:creationId xmlns:a16="http://schemas.microsoft.com/office/drawing/2014/main" id="{BE7A1C75-B966-4B5D-A0D3-9226B0EC1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310" y="1454710"/>
            <a:ext cx="1745690" cy="1745690"/>
          </a:xfrm>
          <a:prstGeom prst="rect">
            <a:avLst/>
          </a:prstGeom>
        </p:spPr>
      </p:pic>
      <p:pic>
        <p:nvPicPr>
          <p:cNvPr id="10" name="Picture 9">
            <a:extLst>
              <a:ext uri="{FF2B5EF4-FFF2-40B4-BE49-F238E27FC236}">
                <a16:creationId xmlns:a16="http://schemas.microsoft.com/office/drawing/2014/main" id="{C05C0819-0A57-497C-BC77-6367F2164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3914" y="3009900"/>
            <a:ext cx="1905000" cy="1905000"/>
          </a:xfrm>
          <a:prstGeom prst="rect">
            <a:avLst/>
          </a:prstGeom>
        </p:spPr>
      </p:pic>
      <p:pic>
        <p:nvPicPr>
          <p:cNvPr id="12" name="Picture 11">
            <a:extLst>
              <a:ext uri="{FF2B5EF4-FFF2-40B4-BE49-F238E27FC236}">
                <a16:creationId xmlns:a16="http://schemas.microsoft.com/office/drawing/2014/main" id="{F2DC37A0-7831-4D27-A86D-2196859BA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860925"/>
            <a:ext cx="1600200" cy="1600200"/>
          </a:xfrm>
          <a:prstGeom prst="rect">
            <a:avLst/>
          </a:prstGeom>
        </p:spPr>
      </p:pic>
    </p:spTree>
    <p:extLst>
      <p:ext uri="{BB962C8B-B14F-4D97-AF65-F5344CB8AC3E}">
        <p14:creationId xmlns:p14="http://schemas.microsoft.com/office/powerpoint/2010/main" val="1533273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FB2B4-6BA9-430F-86A8-6DA790B2EA74}"/>
              </a:ext>
            </a:extLst>
          </p:cNvPr>
          <p:cNvSpPr>
            <a:spLocks noGrp="1"/>
          </p:cNvSpPr>
          <p:nvPr>
            <p:ph type="title"/>
          </p:nvPr>
        </p:nvSpPr>
        <p:spPr/>
        <p:txBody>
          <a:bodyPr/>
          <a:lstStyle/>
          <a:p>
            <a:r>
              <a:rPr lang="en-US" dirty="0"/>
              <a:t>Successes in Alaska</a:t>
            </a:r>
          </a:p>
        </p:txBody>
      </p:sp>
      <p:sp>
        <p:nvSpPr>
          <p:cNvPr id="4" name="Footer Placeholder 3">
            <a:extLst>
              <a:ext uri="{FF2B5EF4-FFF2-40B4-BE49-F238E27FC236}">
                <a16:creationId xmlns:a16="http://schemas.microsoft.com/office/drawing/2014/main" id="{4176A79A-A846-4E2C-9054-5FD57E053B5E}"/>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66E396F4-0114-47D9-BE0C-53AF169B70CF}"/>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C779BBC9-1ED9-41B6-8416-60D87E91A1B4}"/>
              </a:ext>
            </a:extLst>
          </p:cNvPr>
          <p:cNvSpPr>
            <a:spLocks noGrp="1"/>
          </p:cNvSpPr>
          <p:nvPr>
            <p:ph type="sldNum" sz="quarter" idx="12"/>
          </p:nvPr>
        </p:nvSpPr>
        <p:spPr/>
        <p:txBody>
          <a:bodyPr/>
          <a:lstStyle/>
          <a:p>
            <a:fld id="{B92ED170-6E32-45CF-BE9E-EC84FD119674}" type="slidenum">
              <a:rPr lang="en-US" altLang="en-US" smtClean="0"/>
              <a:pPr/>
              <a:t>37</a:t>
            </a:fld>
            <a:endParaRPr lang="en-US" altLang="en-US"/>
          </a:p>
        </p:txBody>
      </p:sp>
      <p:sp>
        <p:nvSpPr>
          <p:cNvPr id="2" name="Content Placeholder 1">
            <a:extLst>
              <a:ext uri="{FF2B5EF4-FFF2-40B4-BE49-F238E27FC236}">
                <a16:creationId xmlns:a16="http://schemas.microsoft.com/office/drawing/2014/main" id="{946F1463-5474-4F9E-9D1D-F6BA250EAFB8}"/>
              </a:ext>
            </a:extLst>
          </p:cNvPr>
          <p:cNvSpPr>
            <a:spLocks noGrp="1"/>
          </p:cNvSpPr>
          <p:nvPr>
            <p:ph idx="1"/>
          </p:nvPr>
        </p:nvSpPr>
        <p:spPr>
          <a:xfrm>
            <a:off x="457200" y="1600200"/>
            <a:ext cx="8229600" cy="5181600"/>
          </a:xfrm>
          <a:solidFill>
            <a:schemeClr val="bg1"/>
          </a:solidFill>
        </p:spPr>
        <p:txBody>
          <a:bodyPr/>
          <a:lstStyle/>
          <a:p>
            <a:r>
              <a:rPr lang="en-US" sz="2600" dirty="0"/>
              <a:t>Increased access to care and provision of services: 550 CHAs in over 170 villages</a:t>
            </a:r>
          </a:p>
          <a:p>
            <a:pPr lvl="1"/>
            <a:r>
              <a:rPr lang="en-US" sz="2600" dirty="0"/>
              <a:t>CHA/Ps offer consistent local access to primary care and local emergency response</a:t>
            </a:r>
          </a:p>
          <a:p>
            <a:r>
              <a:rPr lang="en-US" sz="2600" dirty="0"/>
              <a:t>Health outcomes have improved in a variety of metrics since CHAP introduction (access to care, infant mortality, life expectancy, hospitalization rates)</a:t>
            </a:r>
          </a:p>
          <a:p>
            <a:r>
              <a:rPr lang="en-US" sz="2600" dirty="0"/>
              <a:t>Patients and providers report very favorably about their experiences with CHA/Ps and the impact of their work</a:t>
            </a:r>
          </a:p>
          <a:p>
            <a:r>
              <a:rPr lang="en-US" sz="2600" dirty="0"/>
              <a:t>Cost savings related to transport and contract care</a:t>
            </a:r>
          </a:p>
        </p:txBody>
      </p:sp>
    </p:spTree>
    <p:extLst>
      <p:ext uri="{BB962C8B-B14F-4D97-AF65-F5344CB8AC3E}">
        <p14:creationId xmlns:p14="http://schemas.microsoft.com/office/powerpoint/2010/main" val="2798240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0BF035-E563-4123-80EC-E24BBB91583F}"/>
              </a:ext>
            </a:extLst>
          </p:cNvPr>
          <p:cNvSpPr>
            <a:spLocks noGrp="1"/>
          </p:cNvSpPr>
          <p:nvPr>
            <p:ph idx="1"/>
          </p:nvPr>
        </p:nvSpPr>
        <p:spPr>
          <a:xfrm>
            <a:off x="457200" y="1600199"/>
            <a:ext cx="8229600" cy="4860925"/>
          </a:xfrm>
        </p:spPr>
        <p:txBody>
          <a:bodyPr/>
          <a:lstStyle/>
          <a:p>
            <a:r>
              <a:rPr lang="en-US" dirty="0"/>
              <a:t>Training and education program structure</a:t>
            </a:r>
          </a:p>
          <a:p>
            <a:r>
              <a:rPr lang="en-US" dirty="0"/>
              <a:t>NPAIHB CHAP Project</a:t>
            </a:r>
          </a:p>
          <a:p>
            <a:r>
              <a:rPr lang="en-US" dirty="0"/>
              <a:t>Alaska program resources, AK CHAP staff, and the Alaska CHAP certification board</a:t>
            </a:r>
          </a:p>
          <a:p>
            <a:r>
              <a:rPr lang="en-US" dirty="0"/>
              <a:t>Washington Dental Health Aide Therapy Program</a:t>
            </a:r>
          </a:p>
        </p:txBody>
      </p:sp>
      <p:sp>
        <p:nvSpPr>
          <p:cNvPr id="3" name="Title 2">
            <a:extLst>
              <a:ext uri="{FF2B5EF4-FFF2-40B4-BE49-F238E27FC236}">
                <a16:creationId xmlns:a16="http://schemas.microsoft.com/office/drawing/2014/main" id="{A5EF4219-0297-4636-902E-FDA182861F95}"/>
              </a:ext>
            </a:extLst>
          </p:cNvPr>
          <p:cNvSpPr>
            <a:spLocks noGrp="1"/>
          </p:cNvSpPr>
          <p:nvPr>
            <p:ph type="title"/>
          </p:nvPr>
        </p:nvSpPr>
        <p:spPr/>
        <p:txBody>
          <a:bodyPr/>
          <a:lstStyle/>
          <a:p>
            <a:r>
              <a:rPr lang="en-US" dirty="0"/>
              <a:t>Resources and Partnerships to Support the Programs’ Success</a:t>
            </a:r>
          </a:p>
        </p:txBody>
      </p:sp>
      <p:sp>
        <p:nvSpPr>
          <p:cNvPr id="4" name="Footer Placeholder 3">
            <a:extLst>
              <a:ext uri="{FF2B5EF4-FFF2-40B4-BE49-F238E27FC236}">
                <a16:creationId xmlns:a16="http://schemas.microsoft.com/office/drawing/2014/main" id="{5C68A067-821D-4ADB-BDF4-3FBB636E7D05}"/>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07CD2187-0DC6-4ACC-8BCE-7AC4E32CBAE5}"/>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5CBAD57C-BEBF-4EBD-B657-A013A041070C}"/>
              </a:ext>
            </a:extLst>
          </p:cNvPr>
          <p:cNvSpPr>
            <a:spLocks noGrp="1"/>
          </p:cNvSpPr>
          <p:nvPr>
            <p:ph type="sldNum" sz="quarter" idx="12"/>
          </p:nvPr>
        </p:nvSpPr>
        <p:spPr/>
        <p:txBody>
          <a:bodyPr/>
          <a:lstStyle/>
          <a:p>
            <a:fld id="{B92ED170-6E32-45CF-BE9E-EC84FD119674}" type="slidenum">
              <a:rPr lang="en-US" altLang="en-US" smtClean="0"/>
              <a:pPr/>
              <a:t>38</a:t>
            </a:fld>
            <a:endParaRPr lang="en-US" altLang="en-US"/>
          </a:p>
        </p:txBody>
      </p:sp>
    </p:spTree>
    <p:extLst>
      <p:ext uri="{BB962C8B-B14F-4D97-AF65-F5344CB8AC3E}">
        <p14:creationId xmlns:p14="http://schemas.microsoft.com/office/powerpoint/2010/main" val="153540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EB7F0-CA90-46ED-80C8-D4F1CD7C5169}"/>
              </a:ext>
            </a:extLst>
          </p:cNvPr>
          <p:cNvSpPr>
            <a:spLocks noGrp="1"/>
          </p:cNvSpPr>
          <p:nvPr>
            <p:ph idx="1"/>
          </p:nvPr>
        </p:nvSpPr>
        <p:spPr/>
        <p:txBody>
          <a:bodyPr/>
          <a:lstStyle/>
          <a:p>
            <a:r>
              <a:rPr lang="en-US" dirty="0"/>
              <a:t>Certification</a:t>
            </a:r>
          </a:p>
          <a:p>
            <a:r>
              <a:rPr lang="en-US" dirty="0"/>
              <a:t>Funding and billing</a:t>
            </a:r>
          </a:p>
          <a:p>
            <a:r>
              <a:rPr lang="en-US" dirty="0"/>
              <a:t>Training program curriculum</a:t>
            </a:r>
          </a:p>
        </p:txBody>
      </p:sp>
      <p:sp>
        <p:nvSpPr>
          <p:cNvPr id="3" name="Title 2">
            <a:extLst>
              <a:ext uri="{FF2B5EF4-FFF2-40B4-BE49-F238E27FC236}">
                <a16:creationId xmlns:a16="http://schemas.microsoft.com/office/drawing/2014/main" id="{1A760744-C9EF-4557-9F52-1939F6CC15EA}"/>
              </a:ext>
            </a:extLst>
          </p:cNvPr>
          <p:cNvSpPr>
            <a:spLocks noGrp="1"/>
          </p:cNvSpPr>
          <p:nvPr>
            <p:ph type="title"/>
          </p:nvPr>
        </p:nvSpPr>
        <p:spPr/>
        <p:txBody>
          <a:bodyPr/>
          <a:lstStyle/>
          <a:p>
            <a:r>
              <a:rPr lang="en-US" dirty="0"/>
              <a:t>Outstanding Areas to Address</a:t>
            </a:r>
          </a:p>
        </p:txBody>
      </p:sp>
      <p:sp>
        <p:nvSpPr>
          <p:cNvPr id="4" name="Footer Placeholder 3">
            <a:extLst>
              <a:ext uri="{FF2B5EF4-FFF2-40B4-BE49-F238E27FC236}">
                <a16:creationId xmlns:a16="http://schemas.microsoft.com/office/drawing/2014/main" id="{566A5AF7-D18D-44A9-A245-848995BFD50F}"/>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9952CB1E-B248-4AA1-8804-74CDBB626B3C}"/>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7DA5AD6D-536E-4177-AD95-24D344DB6FC3}"/>
              </a:ext>
            </a:extLst>
          </p:cNvPr>
          <p:cNvSpPr>
            <a:spLocks noGrp="1"/>
          </p:cNvSpPr>
          <p:nvPr>
            <p:ph type="sldNum" sz="quarter" idx="12"/>
          </p:nvPr>
        </p:nvSpPr>
        <p:spPr/>
        <p:txBody>
          <a:bodyPr/>
          <a:lstStyle/>
          <a:p>
            <a:fld id="{B92ED170-6E32-45CF-BE9E-EC84FD119674}" type="slidenum">
              <a:rPr lang="en-US" altLang="en-US" smtClean="0"/>
              <a:pPr/>
              <a:t>39</a:t>
            </a:fld>
            <a:endParaRPr lang="en-US" altLang="en-US"/>
          </a:p>
        </p:txBody>
      </p:sp>
    </p:spTree>
    <p:extLst>
      <p:ext uri="{BB962C8B-B14F-4D97-AF65-F5344CB8AC3E}">
        <p14:creationId xmlns:p14="http://schemas.microsoft.com/office/powerpoint/2010/main" val="24024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5B690-C1CC-4ACE-B9BB-25BD38D7FFE2}"/>
              </a:ext>
            </a:extLst>
          </p:cNvPr>
          <p:cNvSpPr>
            <a:spLocks noGrp="1"/>
          </p:cNvSpPr>
          <p:nvPr>
            <p:ph idx="1"/>
          </p:nvPr>
        </p:nvSpPr>
        <p:spPr/>
        <p:txBody>
          <a:bodyPr/>
          <a:lstStyle/>
          <a:p>
            <a:pPr>
              <a:spcAft>
                <a:spcPts val="600"/>
              </a:spcAft>
            </a:pPr>
            <a:r>
              <a:rPr lang="en-US" sz="2800" dirty="0"/>
              <a:t>Describing the existing landscape of Washington tribal medical and behavioral health services</a:t>
            </a:r>
          </a:p>
          <a:p>
            <a:r>
              <a:rPr lang="en-US" sz="2800" dirty="0"/>
              <a:t>Understanding the need for additional training and licensing pathways for mid-level providers in tribal communities</a:t>
            </a:r>
          </a:p>
        </p:txBody>
      </p:sp>
      <p:sp>
        <p:nvSpPr>
          <p:cNvPr id="3" name="Title 2">
            <a:extLst>
              <a:ext uri="{FF2B5EF4-FFF2-40B4-BE49-F238E27FC236}">
                <a16:creationId xmlns:a16="http://schemas.microsoft.com/office/drawing/2014/main" id="{FC992560-7A91-4C7E-BF23-C853CEECA6C0}"/>
              </a:ext>
            </a:extLst>
          </p:cNvPr>
          <p:cNvSpPr>
            <a:spLocks noGrp="1"/>
          </p:cNvSpPr>
          <p:nvPr>
            <p:ph type="title"/>
          </p:nvPr>
        </p:nvSpPr>
        <p:spPr/>
        <p:txBody>
          <a:bodyPr/>
          <a:lstStyle/>
          <a:p>
            <a:r>
              <a:rPr lang="en-US" dirty="0"/>
              <a:t>Why a Gap Analysis?</a:t>
            </a:r>
          </a:p>
        </p:txBody>
      </p:sp>
      <p:sp>
        <p:nvSpPr>
          <p:cNvPr id="4" name="Footer Placeholder 3">
            <a:extLst>
              <a:ext uri="{FF2B5EF4-FFF2-40B4-BE49-F238E27FC236}">
                <a16:creationId xmlns:a16="http://schemas.microsoft.com/office/drawing/2014/main" id="{658DB5C1-FD01-460D-B4CF-3981110B7BFE}"/>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23EBC1E7-8DE7-4B26-BF01-AF36F156C499}"/>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54649FB-7966-45A8-94A8-06A5508B899D}"/>
              </a:ext>
            </a:extLst>
          </p:cNvPr>
          <p:cNvSpPr>
            <a:spLocks noGrp="1"/>
          </p:cNvSpPr>
          <p:nvPr>
            <p:ph type="sldNum" sz="quarter" idx="12"/>
          </p:nvPr>
        </p:nvSpPr>
        <p:spPr/>
        <p:txBody>
          <a:bodyPr/>
          <a:lstStyle/>
          <a:p>
            <a:fld id="{B92ED170-6E32-45CF-BE9E-EC84FD119674}" type="slidenum">
              <a:rPr lang="en-US" altLang="en-US" smtClean="0"/>
              <a:pPr/>
              <a:t>4</a:t>
            </a:fld>
            <a:endParaRPr lang="en-US" altLang="en-US"/>
          </a:p>
        </p:txBody>
      </p:sp>
      <p:pic>
        <p:nvPicPr>
          <p:cNvPr id="8" name="Picture 7">
            <a:extLst>
              <a:ext uri="{FF2B5EF4-FFF2-40B4-BE49-F238E27FC236}">
                <a16:creationId xmlns:a16="http://schemas.microsoft.com/office/drawing/2014/main" id="{A7BDACA5-69B2-4CFA-B0F3-C66398B9B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70585" y="3962400"/>
            <a:ext cx="2438400" cy="2438400"/>
          </a:xfrm>
          <a:prstGeom prst="rect">
            <a:avLst/>
          </a:prstGeom>
        </p:spPr>
      </p:pic>
      <p:sp>
        <p:nvSpPr>
          <p:cNvPr id="9" name="TextBox 8">
            <a:extLst>
              <a:ext uri="{FF2B5EF4-FFF2-40B4-BE49-F238E27FC236}">
                <a16:creationId xmlns:a16="http://schemas.microsoft.com/office/drawing/2014/main" id="{21A38345-0BB3-42C5-8938-2BCFB4427C31}"/>
              </a:ext>
            </a:extLst>
          </p:cNvPr>
          <p:cNvSpPr txBox="1"/>
          <p:nvPr/>
        </p:nvSpPr>
        <p:spPr>
          <a:xfrm>
            <a:off x="1524000" y="4150548"/>
            <a:ext cx="2895600" cy="2062103"/>
          </a:xfrm>
          <a:prstGeom prst="rect">
            <a:avLst/>
          </a:prstGeom>
          <a:noFill/>
        </p:spPr>
        <p:txBody>
          <a:bodyPr wrap="square" rtlCol="0">
            <a:spAutoFit/>
          </a:bodyPr>
          <a:lstStyle/>
          <a:p>
            <a:r>
              <a:rPr lang="en-US" sz="3200" dirty="0">
                <a:solidFill>
                  <a:srgbClr val="B40000"/>
                </a:solidFill>
                <a:latin typeface="+mn-lt"/>
              </a:rPr>
              <a:t>Getting from where we are to where we want to be</a:t>
            </a:r>
          </a:p>
        </p:txBody>
      </p:sp>
    </p:spTree>
    <p:extLst>
      <p:ext uri="{BB962C8B-B14F-4D97-AF65-F5344CB8AC3E}">
        <p14:creationId xmlns:p14="http://schemas.microsoft.com/office/powerpoint/2010/main" val="247163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0570-F3A5-492D-B5BB-F6116D05D6D4}"/>
              </a:ext>
            </a:extLst>
          </p:cNvPr>
          <p:cNvSpPr>
            <a:spLocks noGrp="1"/>
          </p:cNvSpPr>
          <p:nvPr>
            <p:ph type="title"/>
          </p:nvPr>
        </p:nvSpPr>
        <p:spPr/>
        <p:txBody>
          <a:bodyPr/>
          <a:lstStyle/>
          <a:p>
            <a:r>
              <a:rPr lang="en-US" dirty="0"/>
              <a:t>Final Thoughts</a:t>
            </a:r>
          </a:p>
        </p:txBody>
      </p:sp>
      <p:sp>
        <p:nvSpPr>
          <p:cNvPr id="5" name="Footer Placeholder 4">
            <a:extLst>
              <a:ext uri="{FF2B5EF4-FFF2-40B4-BE49-F238E27FC236}">
                <a16:creationId xmlns:a16="http://schemas.microsoft.com/office/drawing/2014/main" id="{E9F410E1-7724-4C6E-990F-D77F05F2D4EB}"/>
              </a:ext>
            </a:extLst>
          </p:cNvPr>
          <p:cNvSpPr>
            <a:spLocks noGrp="1"/>
          </p:cNvSpPr>
          <p:nvPr>
            <p:ph type="ftr" sz="quarter" idx="10"/>
          </p:nvPr>
        </p:nvSpPr>
        <p:spPr/>
        <p:txBody>
          <a:bodyPr/>
          <a:lstStyle/>
          <a:p>
            <a:pPr>
              <a:defRPr/>
            </a:pPr>
            <a:r>
              <a:rPr lang="en-US"/>
              <a:t>Northwest Portland Area Indian Health Board</a:t>
            </a:r>
          </a:p>
        </p:txBody>
      </p:sp>
      <p:sp>
        <p:nvSpPr>
          <p:cNvPr id="6" name="Date Placeholder 5">
            <a:extLst>
              <a:ext uri="{FF2B5EF4-FFF2-40B4-BE49-F238E27FC236}">
                <a16:creationId xmlns:a16="http://schemas.microsoft.com/office/drawing/2014/main" id="{0DA8B149-BF37-40FE-93D1-4A6D5001085A}"/>
              </a:ext>
            </a:extLst>
          </p:cNvPr>
          <p:cNvSpPr>
            <a:spLocks noGrp="1"/>
          </p:cNvSpPr>
          <p:nvPr>
            <p:ph type="dt" sz="half" idx="11"/>
          </p:nvPr>
        </p:nvSpPr>
        <p:spPr/>
        <p:txBody>
          <a:bodyPr/>
          <a:lstStyle/>
          <a:p>
            <a:pPr>
              <a:defRPr/>
            </a:pPr>
            <a:fld id="{8B10406C-FFB4-4AFF-920F-10198CD3322B}" type="datetime1">
              <a:rPr lang="en-US" smtClean="0"/>
              <a:pPr>
                <a:defRPr/>
              </a:pPr>
              <a:t>1/18/2019</a:t>
            </a:fld>
            <a:endParaRPr lang="en-US" dirty="0"/>
          </a:p>
        </p:txBody>
      </p:sp>
      <p:sp>
        <p:nvSpPr>
          <p:cNvPr id="7" name="Slide Number Placeholder 6">
            <a:extLst>
              <a:ext uri="{FF2B5EF4-FFF2-40B4-BE49-F238E27FC236}">
                <a16:creationId xmlns:a16="http://schemas.microsoft.com/office/drawing/2014/main" id="{A0D9BB08-B3DE-493D-BBDE-1C9A8A1C43BC}"/>
              </a:ext>
            </a:extLst>
          </p:cNvPr>
          <p:cNvSpPr>
            <a:spLocks noGrp="1"/>
          </p:cNvSpPr>
          <p:nvPr>
            <p:ph type="sldNum" sz="quarter" idx="12"/>
          </p:nvPr>
        </p:nvSpPr>
        <p:spPr/>
        <p:txBody>
          <a:bodyPr/>
          <a:lstStyle/>
          <a:p>
            <a:fld id="{23052EE9-6144-4DD8-8DE5-BDCA1ACE2A4C}" type="slidenum">
              <a:rPr lang="en-US" altLang="en-US" smtClean="0"/>
              <a:pPr/>
              <a:t>40</a:t>
            </a:fld>
            <a:endParaRPr lang="en-US" altLang="en-US"/>
          </a:p>
        </p:txBody>
      </p:sp>
      <p:pic>
        <p:nvPicPr>
          <p:cNvPr id="12" name="Picture 11">
            <a:extLst>
              <a:ext uri="{FF2B5EF4-FFF2-40B4-BE49-F238E27FC236}">
                <a16:creationId xmlns:a16="http://schemas.microsoft.com/office/drawing/2014/main" id="{67124C74-EAF9-420C-BF10-4AAF2EC3A0B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38600" y="1143000"/>
            <a:ext cx="4572000" cy="4572000"/>
          </a:xfrm>
          <a:prstGeom prst="rect">
            <a:avLst/>
          </a:prstGeom>
        </p:spPr>
      </p:pic>
    </p:spTree>
    <p:extLst>
      <p:ext uri="{BB962C8B-B14F-4D97-AF65-F5344CB8AC3E}">
        <p14:creationId xmlns:p14="http://schemas.microsoft.com/office/powerpoint/2010/main" val="646818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6651CD-946C-4832-9B44-957D3C20338A}"/>
              </a:ext>
            </a:extLst>
          </p:cNvPr>
          <p:cNvSpPr>
            <a:spLocks noGrp="1"/>
          </p:cNvSpPr>
          <p:nvPr>
            <p:ph idx="1"/>
          </p:nvPr>
        </p:nvSpPr>
        <p:spPr/>
        <p:txBody>
          <a:bodyPr/>
          <a:lstStyle/>
          <a:p>
            <a:r>
              <a:rPr lang="en-US" dirty="0"/>
              <a:t>Staffing data more limited at the mid-level</a:t>
            </a:r>
          </a:p>
          <a:p>
            <a:r>
              <a:rPr lang="en-US" dirty="0"/>
              <a:t>Employment numbers and service gaps are in a state of constant flux</a:t>
            </a:r>
          </a:p>
          <a:p>
            <a:r>
              <a:rPr lang="en-US" dirty="0"/>
              <a:t>Staffing need is more complicated than vacancies; funding and billing specifics also play an important role</a:t>
            </a:r>
          </a:p>
        </p:txBody>
      </p:sp>
      <p:sp>
        <p:nvSpPr>
          <p:cNvPr id="3" name="Title 2">
            <a:extLst>
              <a:ext uri="{FF2B5EF4-FFF2-40B4-BE49-F238E27FC236}">
                <a16:creationId xmlns:a16="http://schemas.microsoft.com/office/drawing/2014/main" id="{55996483-F9BA-4BA8-A327-E73CD946B44C}"/>
              </a:ext>
            </a:extLst>
          </p:cNvPr>
          <p:cNvSpPr>
            <a:spLocks noGrp="1"/>
          </p:cNvSpPr>
          <p:nvPr>
            <p:ph type="title"/>
          </p:nvPr>
        </p:nvSpPr>
        <p:spPr/>
        <p:txBody>
          <a:bodyPr/>
          <a:lstStyle/>
          <a:p>
            <a:r>
              <a:rPr lang="en-US" dirty="0"/>
              <a:t>Limitations</a:t>
            </a:r>
          </a:p>
        </p:txBody>
      </p:sp>
      <p:sp>
        <p:nvSpPr>
          <p:cNvPr id="4" name="Footer Placeholder 3">
            <a:extLst>
              <a:ext uri="{FF2B5EF4-FFF2-40B4-BE49-F238E27FC236}">
                <a16:creationId xmlns:a16="http://schemas.microsoft.com/office/drawing/2014/main" id="{B6B2E834-3D8E-45DA-86DF-D7E7E8A58980}"/>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5884D98A-4467-4598-8EA7-46E15FC91B80}"/>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6272FD57-8B78-4C57-9C3E-A6EF39AD60BC}"/>
              </a:ext>
            </a:extLst>
          </p:cNvPr>
          <p:cNvSpPr>
            <a:spLocks noGrp="1"/>
          </p:cNvSpPr>
          <p:nvPr>
            <p:ph type="sldNum" sz="quarter" idx="12"/>
          </p:nvPr>
        </p:nvSpPr>
        <p:spPr/>
        <p:txBody>
          <a:bodyPr/>
          <a:lstStyle/>
          <a:p>
            <a:fld id="{B92ED170-6E32-45CF-BE9E-EC84FD119674}" type="slidenum">
              <a:rPr lang="en-US" altLang="en-US" smtClean="0"/>
              <a:pPr/>
              <a:t>41</a:t>
            </a:fld>
            <a:endParaRPr lang="en-US" altLang="en-US"/>
          </a:p>
        </p:txBody>
      </p:sp>
    </p:spTree>
    <p:extLst>
      <p:ext uri="{BB962C8B-B14F-4D97-AF65-F5344CB8AC3E}">
        <p14:creationId xmlns:p14="http://schemas.microsoft.com/office/powerpoint/2010/main" val="792464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83F98-E75D-4825-BDAE-A1C50AB36B18}"/>
              </a:ext>
            </a:extLst>
          </p:cNvPr>
          <p:cNvSpPr>
            <a:spLocks noGrp="1"/>
          </p:cNvSpPr>
          <p:nvPr>
            <p:ph type="title"/>
          </p:nvPr>
        </p:nvSpPr>
        <p:spPr/>
        <p:txBody>
          <a:bodyPr/>
          <a:lstStyle/>
          <a:p>
            <a:r>
              <a:rPr lang="en-US" dirty="0"/>
              <a:t>Conclusions</a:t>
            </a:r>
          </a:p>
        </p:txBody>
      </p:sp>
      <p:sp>
        <p:nvSpPr>
          <p:cNvPr id="4" name="Footer Placeholder 3">
            <a:extLst>
              <a:ext uri="{FF2B5EF4-FFF2-40B4-BE49-F238E27FC236}">
                <a16:creationId xmlns:a16="http://schemas.microsoft.com/office/drawing/2014/main" id="{EE487A9E-FE72-4191-996B-3CE765C4B056}"/>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A282A134-AF2D-469B-BB6D-A84662BFFA55}"/>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2" name="Content Placeholder 1">
            <a:extLst>
              <a:ext uri="{FF2B5EF4-FFF2-40B4-BE49-F238E27FC236}">
                <a16:creationId xmlns:a16="http://schemas.microsoft.com/office/drawing/2014/main" id="{D76C7348-3289-4BA7-A7E2-96966D642D1F}"/>
              </a:ext>
            </a:extLst>
          </p:cNvPr>
          <p:cNvSpPr>
            <a:spLocks noGrp="1"/>
          </p:cNvSpPr>
          <p:nvPr>
            <p:ph idx="1"/>
          </p:nvPr>
        </p:nvSpPr>
        <p:spPr>
          <a:xfrm>
            <a:off x="457200" y="1600200"/>
            <a:ext cx="8229600" cy="5181600"/>
          </a:xfrm>
          <a:solidFill>
            <a:schemeClr val="bg1"/>
          </a:solidFill>
        </p:spPr>
        <p:txBody>
          <a:bodyPr/>
          <a:lstStyle/>
          <a:p>
            <a:r>
              <a:rPr lang="en-US" sz="3200" dirty="0"/>
              <a:t>The need for mid-level medical and behavioral health providers in tribal and UIH programs is well supported by available data</a:t>
            </a:r>
          </a:p>
          <a:p>
            <a:r>
              <a:rPr lang="en-US" sz="3200" dirty="0"/>
              <a:t>The broader structure of the Community and Behavioral Health Programs will be critical to their success and merits uniquely focused attention alongside the tasks of recruiting, training, placing, and supporting individual providers</a:t>
            </a:r>
          </a:p>
        </p:txBody>
      </p:sp>
      <p:sp>
        <p:nvSpPr>
          <p:cNvPr id="6" name="Slide Number Placeholder 5">
            <a:extLst>
              <a:ext uri="{FF2B5EF4-FFF2-40B4-BE49-F238E27FC236}">
                <a16:creationId xmlns:a16="http://schemas.microsoft.com/office/drawing/2014/main" id="{EA944B43-8636-4D20-AE5C-8F920269F893}"/>
              </a:ext>
            </a:extLst>
          </p:cNvPr>
          <p:cNvSpPr>
            <a:spLocks noGrp="1"/>
          </p:cNvSpPr>
          <p:nvPr>
            <p:ph type="sldNum" sz="quarter" idx="12"/>
          </p:nvPr>
        </p:nvSpPr>
        <p:spPr/>
        <p:txBody>
          <a:bodyPr/>
          <a:lstStyle/>
          <a:p>
            <a:fld id="{B92ED170-6E32-45CF-BE9E-EC84FD119674}" type="slidenum">
              <a:rPr lang="en-US" altLang="en-US" smtClean="0"/>
              <a:pPr/>
              <a:t>42</a:t>
            </a:fld>
            <a:endParaRPr lang="en-US" altLang="en-US"/>
          </a:p>
        </p:txBody>
      </p:sp>
    </p:spTree>
    <p:extLst>
      <p:ext uri="{BB962C8B-B14F-4D97-AF65-F5344CB8AC3E}">
        <p14:creationId xmlns:p14="http://schemas.microsoft.com/office/powerpoint/2010/main" val="30634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D5B690-C1CC-4ACE-B9BB-25BD38D7FFE2}"/>
              </a:ext>
            </a:extLst>
          </p:cNvPr>
          <p:cNvSpPr>
            <a:spLocks noGrp="1"/>
          </p:cNvSpPr>
          <p:nvPr>
            <p:ph idx="1"/>
          </p:nvPr>
        </p:nvSpPr>
        <p:spPr/>
        <p:txBody>
          <a:bodyPr/>
          <a:lstStyle/>
          <a:p>
            <a:r>
              <a:rPr lang="en-US" sz="3200" dirty="0"/>
              <a:t>Determining where there is a need, deficit, or breakdown (i.e. a gap) between the current and ideal situation</a:t>
            </a:r>
          </a:p>
          <a:p>
            <a:r>
              <a:rPr lang="en-US" sz="3200" dirty="0"/>
              <a:t>Determine the root causes of the gap</a:t>
            </a:r>
          </a:p>
          <a:p>
            <a:r>
              <a:rPr lang="en-US" sz="3200" dirty="0"/>
              <a:t>Analyze proposed solutions; And/Or, </a:t>
            </a:r>
          </a:p>
          <a:p>
            <a:r>
              <a:rPr lang="en-US" sz="3200" dirty="0"/>
              <a:t>Identify root causes that are more versus less subject to influence based on things like: character of the issue, time and monetary parameters, available solutions</a:t>
            </a:r>
          </a:p>
        </p:txBody>
      </p:sp>
      <p:sp>
        <p:nvSpPr>
          <p:cNvPr id="3" name="Title 2">
            <a:extLst>
              <a:ext uri="{FF2B5EF4-FFF2-40B4-BE49-F238E27FC236}">
                <a16:creationId xmlns:a16="http://schemas.microsoft.com/office/drawing/2014/main" id="{FC992560-7A91-4C7E-BF23-C853CEECA6C0}"/>
              </a:ext>
            </a:extLst>
          </p:cNvPr>
          <p:cNvSpPr>
            <a:spLocks noGrp="1"/>
          </p:cNvSpPr>
          <p:nvPr>
            <p:ph type="title"/>
          </p:nvPr>
        </p:nvSpPr>
        <p:spPr/>
        <p:txBody>
          <a:bodyPr/>
          <a:lstStyle/>
          <a:p>
            <a:r>
              <a:rPr lang="en-US" dirty="0"/>
              <a:t>Overview of Gap Analysis Methodology</a:t>
            </a:r>
          </a:p>
        </p:txBody>
      </p:sp>
      <p:sp>
        <p:nvSpPr>
          <p:cNvPr id="4" name="Footer Placeholder 3">
            <a:extLst>
              <a:ext uri="{FF2B5EF4-FFF2-40B4-BE49-F238E27FC236}">
                <a16:creationId xmlns:a16="http://schemas.microsoft.com/office/drawing/2014/main" id="{658DB5C1-FD01-460D-B4CF-3981110B7BFE}"/>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23EBC1E7-8DE7-4B26-BF01-AF36F156C499}"/>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154649FB-7966-45A8-94A8-06A5508B899D}"/>
              </a:ext>
            </a:extLst>
          </p:cNvPr>
          <p:cNvSpPr>
            <a:spLocks noGrp="1"/>
          </p:cNvSpPr>
          <p:nvPr>
            <p:ph type="sldNum" sz="quarter" idx="12"/>
          </p:nvPr>
        </p:nvSpPr>
        <p:spPr/>
        <p:txBody>
          <a:bodyPr/>
          <a:lstStyle/>
          <a:p>
            <a:fld id="{B92ED170-6E32-45CF-BE9E-EC84FD119674}" type="slidenum">
              <a:rPr lang="en-US" altLang="en-US" smtClean="0"/>
              <a:pPr/>
              <a:t>5</a:t>
            </a:fld>
            <a:endParaRPr lang="en-US" altLang="en-US"/>
          </a:p>
        </p:txBody>
      </p:sp>
    </p:spTree>
    <p:extLst>
      <p:ext uri="{BB962C8B-B14F-4D97-AF65-F5344CB8AC3E}">
        <p14:creationId xmlns:p14="http://schemas.microsoft.com/office/powerpoint/2010/main" val="289459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D9AD86-B1E3-4A0C-9576-57ED105737E7}"/>
              </a:ext>
            </a:extLst>
          </p:cNvPr>
          <p:cNvSpPr>
            <a:spLocks noGrp="1"/>
          </p:cNvSpPr>
          <p:nvPr>
            <p:ph idx="1"/>
          </p:nvPr>
        </p:nvSpPr>
        <p:spPr>
          <a:xfrm>
            <a:off x="457200" y="1600200"/>
            <a:ext cx="8229600" cy="5257800"/>
          </a:xfrm>
        </p:spPr>
        <p:txBody>
          <a:bodyPr/>
          <a:lstStyle/>
          <a:p>
            <a:pPr marL="514350" indent="-514350">
              <a:buFont typeface="+mj-lt"/>
              <a:buAutoNum type="arabicPeriod"/>
            </a:pPr>
            <a:r>
              <a:rPr lang="en-US" sz="2800" dirty="0"/>
              <a:t>Understand what underlying factors contribute to the need for mid-level medical and behavioral health providers in Washington Tribal and urban Indian communities</a:t>
            </a:r>
          </a:p>
          <a:p>
            <a:pPr marL="514350" indent="-514350">
              <a:buFont typeface="+mj-lt"/>
              <a:buAutoNum type="arabicPeriod"/>
            </a:pPr>
            <a:r>
              <a:rPr lang="en-US" sz="2800" dirty="0"/>
              <a:t>Describe specific data points and qualitative information characterizing this regional demand, meaning how do we know there’s a shortage and what does it look like on the ground?</a:t>
            </a:r>
          </a:p>
          <a:p>
            <a:pPr marL="514350" indent="-514350">
              <a:buFont typeface="+mj-lt"/>
              <a:buAutoNum type="arabicPeriod"/>
            </a:pPr>
            <a:r>
              <a:rPr lang="en-US" sz="2800" dirty="0"/>
              <a:t>Analyze the potential of the Community and Behavioral Health Aide program to address the provider shortage</a:t>
            </a:r>
          </a:p>
        </p:txBody>
      </p:sp>
      <p:sp>
        <p:nvSpPr>
          <p:cNvPr id="3" name="Title 2">
            <a:extLst>
              <a:ext uri="{FF2B5EF4-FFF2-40B4-BE49-F238E27FC236}">
                <a16:creationId xmlns:a16="http://schemas.microsoft.com/office/drawing/2014/main" id="{364E2BAF-B3BA-439F-B177-36B92E49AB1B}"/>
              </a:ext>
            </a:extLst>
          </p:cNvPr>
          <p:cNvSpPr>
            <a:spLocks noGrp="1"/>
          </p:cNvSpPr>
          <p:nvPr>
            <p:ph type="title"/>
          </p:nvPr>
        </p:nvSpPr>
        <p:spPr/>
        <p:txBody>
          <a:bodyPr/>
          <a:lstStyle/>
          <a:p>
            <a:r>
              <a:rPr lang="en-US" dirty="0"/>
              <a:t>Goals of this Gap Analysis</a:t>
            </a:r>
          </a:p>
        </p:txBody>
      </p:sp>
      <p:sp>
        <p:nvSpPr>
          <p:cNvPr id="4" name="Footer Placeholder 3">
            <a:extLst>
              <a:ext uri="{FF2B5EF4-FFF2-40B4-BE49-F238E27FC236}">
                <a16:creationId xmlns:a16="http://schemas.microsoft.com/office/drawing/2014/main" id="{620C7037-BF25-4033-B9BD-C3CFB4E9EAC6}"/>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3274640D-D2B6-4C92-8109-284FB0BD5B4C}"/>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6" name="Slide Number Placeholder 5">
            <a:extLst>
              <a:ext uri="{FF2B5EF4-FFF2-40B4-BE49-F238E27FC236}">
                <a16:creationId xmlns:a16="http://schemas.microsoft.com/office/drawing/2014/main" id="{0D44551F-3391-485A-B211-1539ADB0522A}"/>
              </a:ext>
            </a:extLst>
          </p:cNvPr>
          <p:cNvSpPr>
            <a:spLocks noGrp="1"/>
          </p:cNvSpPr>
          <p:nvPr>
            <p:ph type="sldNum" sz="quarter" idx="12"/>
          </p:nvPr>
        </p:nvSpPr>
        <p:spPr/>
        <p:txBody>
          <a:bodyPr/>
          <a:lstStyle/>
          <a:p>
            <a:fld id="{B92ED170-6E32-45CF-BE9E-EC84FD119674}" type="slidenum">
              <a:rPr lang="en-US" altLang="en-US" smtClean="0"/>
              <a:pPr/>
              <a:t>6</a:t>
            </a:fld>
            <a:endParaRPr lang="en-US" altLang="en-US"/>
          </a:p>
        </p:txBody>
      </p:sp>
    </p:spTree>
    <p:extLst>
      <p:ext uri="{BB962C8B-B14F-4D97-AF65-F5344CB8AC3E}">
        <p14:creationId xmlns:p14="http://schemas.microsoft.com/office/powerpoint/2010/main" val="267027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6291-2130-42C2-8A10-B36D0E169A64}"/>
              </a:ext>
            </a:extLst>
          </p:cNvPr>
          <p:cNvSpPr>
            <a:spLocks noGrp="1"/>
          </p:cNvSpPr>
          <p:nvPr>
            <p:ph type="title"/>
          </p:nvPr>
        </p:nvSpPr>
        <p:spPr/>
        <p:txBody>
          <a:bodyPr/>
          <a:lstStyle/>
          <a:p>
            <a:r>
              <a:rPr lang="en-US" dirty="0"/>
              <a:t>A quick footnote</a:t>
            </a:r>
          </a:p>
        </p:txBody>
      </p:sp>
      <p:sp>
        <p:nvSpPr>
          <p:cNvPr id="4" name="Footer Placeholder 3">
            <a:extLst>
              <a:ext uri="{FF2B5EF4-FFF2-40B4-BE49-F238E27FC236}">
                <a16:creationId xmlns:a16="http://schemas.microsoft.com/office/drawing/2014/main" id="{4E363BE9-4E5C-4798-B1E2-AC321121299F}"/>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0C84C3B0-5949-4A55-B41B-9C23FDF310D5}"/>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2" name="Content Placeholder 1">
            <a:extLst>
              <a:ext uri="{FF2B5EF4-FFF2-40B4-BE49-F238E27FC236}">
                <a16:creationId xmlns:a16="http://schemas.microsoft.com/office/drawing/2014/main" id="{693F4A20-365C-41B0-A586-F525D3365D1C}"/>
              </a:ext>
            </a:extLst>
          </p:cNvPr>
          <p:cNvSpPr>
            <a:spLocks noGrp="1"/>
          </p:cNvSpPr>
          <p:nvPr>
            <p:ph idx="1"/>
          </p:nvPr>
        </p:nvSpPr>
        <p:spPr>
          <a:xfrm>
            <a:off x="342900" y="1447799"/>
            <a:ext cx="8458200" cy="5334001"/>
          </a:xfrm>
          <a:solidFill>
            <a:schemeClr val="bg1"/>
          </a:solidFill>
        </p:spPr>
        <p:txBody>
          <a:bodyPr/>
          <a:lstStyle/>
          <a:p>
            <a:r>
              <a:rPr lang="en-US" sz="2600" dirty="0"/>
              <a:t>What do the terms “mid-level” and “paraprofessional” refer to?</a:t>
            </a:r>
          </a:p>
          <a:p>
            <a:r>
              <a:rPr lang="en-US" sz="2600" dirty="0">
                <a:solidFill>
                  <a:schemeClr val="bg1">
                    <a:lumMod val="85000"/>
                  </a:schemeClr>
                </a:solidFill>
              </a:rPr>
              <a:t>Both terms can be used to refer to positions in the medical and behavioral health field that do not require graduate degrees, such as nurses, nurse assistants, mental health counselors, chemical dependency professionals, etc. We use “mid-level” in this analysis and presentation.</a:t>
            </a:r>
          </a:p>
          <a:p>
            <a:r>
              <a:rPr lang="en-US" sz="2600" dirty="0">
                <a:solidFill>
                  <a:schemeClr val="bg1">
                    <a:lumMod val="85000"/>
                  </a:schemeClr>
                </a:solidFill>
              </a:rPr>
              <a:t>“Mid-level provider” has in the past been used by some in the medical field to refer to Nurse Practitioner and Physician Assistant providers, but those professionals are now commonly referred to as “Advance Practice Providers.”</a:t>
            </a:r>
          </a:p>
        </p:txBody>
      </p:sp>
      <p:sp>
        <p:nvSpPr>
          <p:cNvPr id="6" name="Slide Number Placeholder 5">
            <a:extLst>
              <a:ext uri="{FF2B5EF4-FFF2-40B4-BE49-F238E27FC236}">
                <a16:creationId xmlns:a16="http://schemas.microsoft.com/office/drawing/2014/main" id="{C1E53277-F508-4BD8-A0D5-90A722AAF307}"/>
              </a:ext>
            </a:extLst>
          </p:cNvPr>
          <p:cNvSpPr>
            <a:spLocks noGrp="1"/>
          </p:cNvSpPr>
          <p:nvPr>
            <p:ph type="sldNum" sz="quarter" idx="12"/>
          </p:nvPr>
        </p:nvSpPr>
        <p:spPr/>
        <p:txBody>
          <a:bodyPr/>
          <a:lstStyle/>
          <a:p>
            <a:fld id="{B92ED170-6E32-45CF-BE9E-EC84FD119674}" type="slidenum">
              <a:rPr lang="en-US" altLang="en-US" smtClean="0"/>
              <a:pPr/>
              <a:t>7</a:t>
            </a:fld>
            <a:endParaRPr lang="en-US" altLang="en-US"/>
          </a:p>
        </p:txBody>
      </p:sp>
    </p:spTree>
    <p:extLst>
      <p:ext uri="{BB962C8B-B14F-4D97-AF65-F5344CB8AC3E}">
        <p14:creationId xmlns:p14="http://schemas.microsoft.com/office/powerpoint/2010/main" val="39719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6291-2130-42C2-8A10-B36D0E169A64}"/>
              </a:ext>
            </a:extLst>
          </p:cNvPr>
          <p:cNvSpPr>
            <a:spLocks noGrp="1"/>
          </p:cNvSpPr>
          <p:nvPr>
            <p:ph type="title"/>
          </p:nvPr>
        </p:nvSpPr>
        <p:spPr/>
        <p:txBody>
          <a:bodyPr/>
          <a:lstStyle/>
          <a:p>
            <a:r>
              <a:rPr lang="en-US" dirty="0"/>
              <a:t>A quick footnote</a:t>
            </a:r>
          </a:p>
        </p:txBody>
      </p:sp>
      <p:sp>
        <p:nvSpPr>
          <p:cNvPr id="4" name="Footer Placeholder 3">
            <a:extLst>
              <a:ext uri="{FF2B5EF4-FFF2-40B4-BE49-F238E27FC236}">
                <a16:creationId xmlns:a16="http://schemas.microsoft.com/office/drawing/2014/main" id="{4E363BE9-4E5C-4798-B1E2-AC321121299F}"/>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0C84C3B0-5949-4A55-B41B-9C23FDF310D5}"/>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2" name="Content Placeholder 1">
            <a:extLst>
              <a:ext uri="{FF2B5EF4-FFF2-40B4-BE49-F238E27FC236}">
                <a16:creationId xmlns:a16="http://schemas.microsoft.com/office/drawing/2014/main" id="{693F4A20-365C-41B0-A586-F525D3365D1C}"/>
              </a:ext>
            </a:extLst>
          </p:cNvPr>
          <p:cNvSpPr>
            <a:spLocks noGrp="1"/>
          </p:cNvSpPr>
          <p:nvPr>
            <p:ph idx="1"/>
          </p:nvPr>
        </p:nvSpPr>
        <p:spPr>
          <a:xfrm>
            <a:off x="342900" y="1447799"/>
            <a:ext cx="8458200" cy="5334001"/>
          </a:xfrm>
          <a:solidFill>
            <a:schemeClr val="bg1"/>
          </a:solidFill>
        </p:spPr>
        <p:txBody>
          <a:bodyPr/>
          <a:lstStyle/>
          <a:p>
            <a:r>
              <a:rPr lang="en-US" sz="2600" dirty="0">
                <a:solidFill>
                  <a:schemeClr val="bg1">
                    <a:lumMod val="85000"/>
                  </a:schemeClr>
                </a:solidFill>
              </a:rPr>
              <a:t>What do the terms “mid-level” and “paraprofessional” refer to?</a:t>
            </a:r>
          </a:p>
          <a:p>
            <a:r>
              <a:rPr lang="en-US" sz="2600" dirty="0"/>
              <a:t>Both terms can be used to refer to positions in the medical and behavioral health field that do not require graduate degrees, such as nurses, nurse assistants, mental health counselors, chemical dependency professionals, etc. </a:t>
            </a:r>
            <a:r>
              <a:rPr lang="en-US" sz="2600" dirty="0">
                <a:solidFill>
                  <a:srgbClr val="B40000"/>
                </a:solidFill>
              </a:rPr>
              <a:t>We use “mid-level” in this analysis and presentation.</a:t>
            </a:r>
          </a:p>
          <a:p>
            <a:r>
              <a:rPr lang="en-US" sz="2600" dirty="0">
                <a:solidFill>
                  <a:schemeClr val="bg1">
                    <a:lumMod val="85000"/>
                  </a:schemeClr>
                </a:solidFill>
              </a:rPr>
              <a:t>“Mid-level provider” has in the past been used by some in the medical field to refer to Nurse Practitioner and Physician Assistant providers, but those professionals are now commonly referred to as “Advance Practice Providers.”</a:t>
            </a:r>
          </a:p>
        </p:txBody>
      </p:sp>
      <p:sp>
        <p:nvSpPr>
          <p:cNvPr id="6" name="Slide Number Placeholder 5">
            <a:extLst>
              <a:ext uri="{FF2B5EF4-FFF2-40B4-BE49-F238E27FC236}">
                <a16:creationId xmlns:a16="http://schemas.microsoft.com/office/drawing/2014/main" id="{C1E53277-F508-4BD8-A0D5-90A722AAF307}"/>
              </a:ext>
            </a:extLst>
          </p:cNvPr>
          <p:cNvSpPr>
            <a:spLocks noGrp="1"/>
          </p:cNvSpPr>
          <p:nvPr>
            <p:ph type="sldNum" sz="quarter" idx="12"/>
          </p:nvPr>
        </p:nvSpPr>
        <p:spPr/>
        <p:txBody>
          <a:bodyPr/>
          <a:lstStyle/>
          <a:p>
            <a:fld id="{B92ED170-6E32-45CF-BE9E-EC84FD119674}" type="slidenum">
              <a:rPr lang="en-US" altLang="en-US" smtClean="0"/>
              <a:pPr/>
              <a:t>8</a:t>
            </a:fld>
            <a:endParaRPr lang="en-US" altLang="en-US"/>
          </a:p>
        </p:txBody>
      </p:sp>
    </p:spTree>
    <p:extLst>
      <p:ext uri="{BB962C8B-B14F-4D97-AF65-F5344CB8AC3E}">
        <p14:creationId xmlns:p14="http://schemas.microsoft.com/office/powerpoint/2010/main" val="349504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F6291-2130-42C2-8A10-B36D0E169A64}"/>
              </a:ext>
            </a:extLst>
          </p:cNvPr>
          <p:cNvSpPr>
            <a:spLocks noGrp="1"/>
          </p:cNvSpPr>
          <p:nvPr>
            <p:ph type="title"/>
          </p:nvPr>
        </p:nvSpPr>
        <p:spPr/>
        <p:txBody>
          <a:bodyPr/>
          <a:lstStyle/>
          <a:p>
            <a:r>
              <a:rPr lang="en-US" dirty="0"/>
              <a:t>A quick footnote</a:t>
            </a:r>
          </a:p>
        </p:txBody>
      </p:sp>
      <p:sp>
        <p:nvSpPr>
          <p:cNvPr id="4" name="Footer Placeholder 3">
            <a:extLst>
              <a:ext uri="{FF2B5EF4-FFF2-40B4-BE49-F238E27FC236}">
                <a16:creationId xmlns:a16="http://schemas.microsoft.com/office/drawing/2014/main" id="{4E363BE9-4E5C-4798-B1E2-AC321121299F}"/>
              </a:ext>
            </a:extLst>
          </p:cNvPr>
          <p:cNvSpPr>
            <a:spLocks noGrp="1"/>
          </p:cNvSpPr>
          <p:nvPr>
            <p:ph type="ftr" sz="quarter" idx="10"/>
          </p:nvPr>
        </p:nvSpPr>
        <p:spPr/>
        <p:txBody>
          <a:bodyPr/>
          <a:lstStyle/>
          <a:p>
            <a:pPr>
              <a:defRPr/>
            </a:pPr>
            <a:r>
              <a:rPr lang="en-US"/>
              <a:t>Northwest Portland Area Indian Health Board</a:t>
            </a:r>
          </a:p>
        </p:txBody>
      </p:sp>
      <p:sp>
        <p:nvSpPr>
          <p:cNvPr id="5" name="Date Placeholder 4">
            <a:extLst>
              <a:ext uri="{FF2B5EF4-FFF2-40B4-BE49-F238E27FC236}">
                <a16:creationId xmlns:a16="http://schemas.microsoft.com/office/drawing/2014/main" id="{0C84C3B0-5949-4A55-B41B-9C23FDF310D5}"/>
              </a:ext>
            </a:extLst>
          </p:cNvPr>
          <p:cNvSpPr>
            <a:spLocks noGrp="1"/>
          </p:cNvSpPr>
          <p:nvPr>
            <p:ph type="dt" sz="half" idx="11"/>
          </p:nvPr>
        </p:nvSpPr>
        <p:spPr/>
        <p:txBody>
          <a:bodyPr/>
          <a:lstStyle/>
          <a:p>
            <a:pPr>
              <a:defRPr/>
            </a:pPr>
            <a:fld id="{723BF795-A8D2-4DFE-BBF4-2999DD7925A3}" type="datetime1">
              <a:rPr lang="en-US" smtClean="0"/>
              <a:pPr>
                <a:defRPr/>
              </a:pPr>
              <a:t>1/18/2019</a:t>
            </a:fld>
            <a:endParaRPr lang="en-US" dirty="0"/>
          </a:p>
        </p:txBody>
      </p:sp>
      <p:sp>
        <p:nvSpPr>
          <p:cNvPr id="2" name="Content Placeholder 1">
            <a:extLst>
              <a:ext uri="{FF2B5EF4-FFF2-40B4-BE49-F238E27FC236}">
                <a16:creationId xmlns:a16="http://schemas.microsoft.com/office/drawing/2014/main" id="{693F4A20-365C-41B0-A586-F525D3365D1C}"/>
              </a:ext>
            </a:extLst>
          </p:cNvPr>
          <p:cNvSpPr>
            <a:spLocks noGrp="1"/>
          </p:cNvSpPr>
          <p:nvPr>
            <p:ph idx="1"/>
          </p:nvPr>
        </p:nvSpPr>
        <p:spPr>
          <a:xfrm>
            <a:off x="342900" y="1447799"/>
            <a:ext cx="8458200" cy="5334001"/>
          </a:xfrm>
          <a:solidFill>
            <a:schemeClr val="bg1"/>
          </a:solidFill>
        </p:spPr>
        <p:txBody>
          <a:bodyPr/>
          <a:lstStyle/>
          <a:p>
            <a:r>
              <a:rPr lang="en-US" sz="2600" dirty="0">
                <a:solidFill>
                  <a:schemeClr val="bg1">
                    <a:lumMod val="85000"/>
                  </a:schemeClr>
                </a:solidFill>
              </a:rPr>
              <a:t>What do the terms “mid-level” and “paraprofessional” refer to?</a:t>
            </a:r>
          </a:p>
          <a:p>
            <a:r>
              <a:rPr lang="en-US" sz="2600" dirty="0">
                <a:solidFill>
                  <a:schemeClr val="bg1">
                    <a:lumMod val="85000"/>
                  </a:schemeClr>
                </a:solidFill>
              </a:rPr>
              <a:t>Both terms can be used to refer to positions in the medical and behavioral health field that do not require graduate degrees, such as nurses, nurse assistants, mental health counselors, chemical dependency professionals, etc. We use “mid-level” in this analysis and presentation.</a:t>
            </a:r>
          </a:p>
          <a:p>
            <a:r>
              <a:rPr lang="en-US" sz="2600" dirty="0"/>
              <a:t>“Mid-level provider” has in the past been used by some in the medical field to refer to Nurse Practitioner and Physician Assistant providers, but those professionals are now commonly referred to as “Advance Practice Providers.”</a:t>
            </a:r>
          </a:p>
        </p:txBody>
      </p:sp>
      <p:sp>
        <p:nvSpPr>
          <p:cNvPr id="6" name="Slide Number Placeholder 5">
            <a:extLst>
              <a:ext uri="{FF2B5EF4-FFF2-40B4-BE49-F238E27FC236}">
                <a16:creationId xmlns:a16="http://schemas.microsoft.com/office/drawing/2014/main" id="{C1E53277-F508-4BD8-A0D5-90A722AAF307}"/>
              </a:ext>
            </a:extLst>
          </p:cNvPr>
          <p:cNvSpPr>
            <a:spLocks noGrp="1"/>
          </p:cNvSpPr>
          <p:nvPr>
            <p:ph type="sldNum" sz="quarter" idx="12"/>
          </p:nvPr>
        </p:nvSpPr>
        <p:spPr/>
        <p:txBody>
          <a:bodyPr/>
          <a:lstStyle/>
          <a:p>
            <a:fld id="{B92ED170-6E32-45CF-BE9E-EC84FD119674}" type="slidenum">
              <a:rPr lang="en-US" altLang="en-US" smtClean="0"/>
              <a:pPr/>
              <a:t>9</a:t>
            </a:fld>
            <a:endParaRPr lang="en-US" altLang="en-US"/>
          </a:p>
        </p:txBody>
      </p:sp>
    </p:spTree>
    <p:extLst>
      <p:ext uri="{BB962C8B-B14F-4D97-AF65-F5344CB8AC3E}">
        <p14:creationId xmlns:p14="http://schemas.microsoft.com/office/powerpoint/2010/main" val="2885650634"/>
      </p:ext>
    </p:extLst>
  </p:cSld>
  <p:clrMapOvr>
    <a:masterClrMapping/>
  </p:clrMapOvr>
</p:sld>
</file>

<file path=ppt/theme/theme1.xml><?xml version="1.0" encoding="utf-8"?>
<a:theme xmlns:a="http://schemas.openxmlformats.org/drawingml/2006/main" name="AvalancheTemplate_9703">
  <a:themeElements>
    <a:clrScheme name="Custom 6">
      <a:dk1>
        <a:sysClr val="windowText" lastClr="000000"/>
      </a:dk1>
      <a:lt1>
        <a:sysClr val="window" lastClr="FFFFFF"/>
      </a:lt1>
      <a:dk2>
        <a:srgbClr val="4F271C"/>
      </a:dk2>
      <a:lt2>
        <a:srgbClr val="F8EDC5"/>
      </a:lt2>
      <a:accent1>
        <a:srgbClr val="3891A7"/>
      </a:accent1>
      <a:accent2>
        <a:srgbClr val="F1DB8C"/>
      </a:accent2>
      <a:accent3>
        <a:srgbClr val="C32D2E"/>
      </a:accent3>
      <a:accent4>
        <a:srgbClr val="637F26"/>
      </a:accent4>
      <a:accent5>
        <a:srgbClr val="964305"/>
      </a:accent5>
      <a:accent6>
        <a:srgbClr val="475A8D"/>
      </a:accent6>
      <a:hlink>
        <a:srgbClr val="8DC765"/>
      </a:hlink>
      <a:folHlink>
        <a:srgbClr val="AA8A14"/>
      </a:folHlink>
    </a:clrScheme>
    <a:fontScheme name="NPAIHB1">
      <a:majorFont>
        <a:latin typeface="Georgia"/>
        <a:ea typeface=""/>
        <a:cs typeface=""/>
      </a:majorFont>
      <a:minorFont>
        <a:latin typeface="Trebuchet MS"/>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AvalancheTemplate_9703</Template>
  <TotalTime>46807</TotalTime>
  <Words>2615</Words>
  <Application>Microsoft Office PowerPoint</Application>
  <PresentationFormat>On-screen Show (4:3)</PresentationFormat>
  <Paragraphs>318</Paragraphs>
  <Slides>42</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 Black</vt:lpstr>
      <vt:lpstr>Estrangelo Edessa</vt:lpstr>
      <vt:lpstr>Georgia</vt:lpstr>
      <vt:lpstr>Gill Sans MT</vt:lpstr>
      <vt:lpstr>Maiandra GD</vt:lpstr>
      <vt:lpstr>Times New Roman</vt:lpstr>
      <vt:lpstr>Trebuchet MS</vt:lpstr>
      <vt:lpstr>Wingdings</vt:lpstr>
      <vt:lpstr>AvalancheTemplate_9703</vt:lpstr>
      <vt:lpstr>Introducing Community and Behavioral Health Aide Services in Washington State: A Gap Analysis</vt:lpstr>
      <vt:lpstr>JBA contributors: Tess Abrahamson-Richards, M.P.H. Amy Stiffarm, M.P.H. Erin Geary, Ph.D.  In Consultation with: Susan Steward, NPAIHB CHAP Project Director </vt:lpstr>
      <vt:lpstr>Background</vt:lpstr>
      <vt:lpstr>Why a Gap Analysis?</vt:lpstr>
      <vt:lpstr>Overview of Gap Analysis Methodology</vt:lpstr>
      <vt:lpstr>Goals of this Gap Analysis</vt:lpstr>
      <vt:lpstr>A quick footnote</vt:lpstr>
      <vt:lpstr>A quick footnote</vt:lpstr>
      <vt:lpstr>A quick footnote</vt:lpstr>
      <vt:lpstr>Gap Analysis Overview</vt:lpstr>
      <vt:lpstr>Methods</vt:lpstr>
      <vt:lpstr>Existing Data Sources</vt:lpstr>
      <vt:lpstr>Tribal and Urban Clinic Outreach</vt:lpstr>
      <vt:lpstr>Key Informant Interviews</vt:lpstr>
      <vt:lpstr>Findings</vt:lpstr>
      <vt:lpstr>Aim 1</vt:lpstr>
      <vt:lpstr>Aim 1 Overview</vt:lpstr>
      <vt:lpstr>Identifying Underlying Issues</vt:lpstr>
      <vt:lpstr>These issues include </vt:lpstr>
      <vt:lpstr>A Trained Workforce</vt:lpstr>
      <vt:lpstr>Community/Clinic Infrastructure</vt:lpstr>
      <vt:lpstr>Position Funding</vt:lpstr>
      <vt:lpstr>Aim 2</vt:lpstr>
      <vt:lpstr>Aim 2 Overview</vt:lpstr>
      <vt:lpstr>Health Provider Shortage Areas </vt:lpstr>
      <vt:lpstr>WA Tribal and UIHP Clinic Medical Provider HPSA Designations </vt:lpstr>
      <vt:lpstr>WA Tribal and UIHP Clinic Mental Health Provider HPSA Designations </vt:lpstr>
      <vt:lpstr>Notable Findings from the Cumming Report on BHA rollout</vt:lpstr>
      <vt:lpstr>Continuing Beyond the Cumming Report on BHA rollout</vt:lpstr>
      <vt:lpstr>American Indian Health Commission Data</vt:lpstr>
      <vt:lpstr>American Indian Health Commission Data</vt:lpstr>
      <vt:lpstr>Qualitative Interview Findings</vt:lpstr>
      <vt:lpstr>Qualitative Interview Findings</vt:lpstr>
      <vt:lpstr>Aim 3</vt:lpstr>
      <vt:lpstr>Aim 3 Overview</vt:lpstr>
      <vt:lpstr>Advantages of CHA/P and BHA/P staffing in tribal clinics</vt:lpstr>
      <vt:lpstr>Successes in Alaska</vt:lpstr>
      <vt:lpstr>Resources and Partnerships to Support the Programs’ Success</vt:lpstr>
      <vt:lpstr>Outstanding Areas to Address</vt:lpstr>
      <vt:lpstr>Final Thoughts</vt:lpstr>
      <vt:lpstr>Limitations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Project</dc:title>
  <dc:creator>Susan Steward</dc:creator>
  <cp:lastModifiedBy>Lisa Griggs</cp:lastModifiedBy>
  <cp:revision>170</cp:revision>
  <cp:lastPrinted>2018-09-17T04:59:14Z</cp:lastPrinted>
  <dcterms:created xsi:type="dcterms:W3CDTF">2018-07-13T15:19:46Z</dcterms:created>
  <dcterms:modified xsi:type="dcterms:W3CDTF">2019-01-18T16:01:47Z</dcterms:modified>
</cp:coreProperties>
</file>