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96" r:id="rId2"/>
    <p:sldId id="295" r:id="rId3"/>
    <p:sldId id="282" r:id="rId4"/>
    <p:sldId id="302" r:id="rId5"/>
    <p:sldId id="314" r:id="rId6"/>
    <p:sldId id="297" r:id="rId7"/>
    <p:sldId id="310" r:id="rId8"/>
    <p:sldId id="304" r:id="rId9"/>
    <p:sldId id="315" r:id="rId10"/>
    <p:sldId id="298" r:id="rId11"/>
    <p:sldId id="308" r:id="rId12"/>
    <p:sldId id="306" r:id="rId13"/>
    <p:sldId id="309" r:id="rId14"/>
    <p:sldId id="307" r:id="rId15"/>
  </p:sldIdLst>
  <p:sldSz cx="9144000" cy="6858000" type="screen4x3"/>
  <p:notesSz cx="7102475" cy="9388475"/>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EFBF"/>
    <a:srgbClr val="E3DBA1"/>
    <a:srgbClr val="E3D6A1"/>
    <a:srgbClr val="FAE9B8"/>
    <a:srgbClr val="008080"/>
    <a:srgbClr val="B40000"/>
    <a:srgbClr val="715C29"/>
    <a:srgbClr val="7E67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9397" autoAdjust="0"/>
  </p:normalViewPr>
  <p:slideViewPr>
    <p:cSldViewPr>
      <p:cViewPr varScale="1">
        <p:scale>
          <a:sx n="99" d="100"/>
          <a:sy n="99" d="100"/>
        </p:scale>
        <p:origin x="1944" y="84"/>
      </p:cViewPr>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699206" cy="468803"/>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defTabSz="942425">
              <a:defRPr sz="1300"/>
            </a:lvl1pPr>
          </a:lstStyle>
          <a:p>
            <a:pPr>
              <a:defRPr/>
            </a:pPr>
            <a:r>
              <a:rPr lang="en-US" dirty="0"/>
              <a:t>Northwest Portland </a:t>
            </a:r>
            <a:r>
              <a:rPr lang="en-US" dirty="0" smtClean="0"/>
              <a:t>Area Indian Health Board</a:t>
            </a:r>
            <a:endParaRPr lang="en-US" dirty="0"/>
          </a:p>
        </p:txBody>
      </p:sp>
      <p:sp>
        <p:nvSpPr>
          <p:cNvPr id="32771" name="Rectangle 3"/>
          <p:cNvSpPr>
            <a:spLocks noGrp="1" noChangeArrowheads="1"/>
          </p:cNvSpPr>
          <p:nvPr>
            <p:ph type="dt" sz="quarter" idx="1"/>
          </p:nvPr>
        </p:nvSpPr>
        <p:spPr bwMode="auto">
          <a:xfrm>
            <a:off x="4024429" y="0"/>
            <a:ext cx="3078047" cy="468803"/>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algn="r" defTabSz="942425">
              <a:defRPr sz="1300"/>
            </a:lvl1pPr>
          </a:lstStyle>
          <a:p>
            <a:pPr>
              <a:defRPr/>
            </a:pPr>
            <a:endParaRPr lang="en-US" dirty="0"/>
          </a:p>
        </p:txBody>
      </p:sp>
      <p:sp>
        <p:nvSpPr>
          <p:cNvPr id="32772" name="Rectangle 4"/>
          <p:cNvSpPr>
            <a:spLocks noGrp="1" noChangeArrowheads="1"/>
          </p:cNvSpPr>
          <p:nvPr>
            <p:ph type="ftr" sz="quarter" idx="2"/>
          </p:nvPr>
        </p:nvSpPr>
        <p:spPr bwMode="auto">
          <a:xfrm>
            <a:off x="0" y="8919673"/>
            <a:ext cx="3078048" cy="468803"/>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defTabSz="942425">
              <a:defRPr sz="1300"/>
            </a:lvl1pPr>
          </a:lstStyle>
          <a:p>
            <a:pPr>
              <a:defRPr/>
            </a:pPr>
            <a:endParaRPr lang="en-US" dirty="0"/>
          </a:p>
        </p:txBody>
      </p:sp>
      <p:sp>
        <p:nvSpPr>
          <p:cNvPr id="32773" name="Rectangle 5"/>
          <p:cNvSpPr>
            <a:spLocks noGrp="1" noChangeArrowheads="1"/>
          </p:cNvSpPr>
          <p:nvPr>
            <p:ph type="sldNum" sz="quarter" idx="3"/>
          </p:nvPr>
        </p:nvSpPr>
        <p:spPr bwMode="auto">
          <a:xfrm>
            <a:off x="4024429" y="8919673"/>
            <a:ext cx="3078047" cy="468803"/>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algn="r" defTabSz="942425">
              <a:defRPr sz="1300"/>
            </a:lvl1pPr>
          </a:lstStyle>
          <a:p>
            <a:fld id="{B4D10B08-0C91-4C95-872F-B7C65BC0256C}" type="slidenum">
              <a:rPr lang="en-US" altLang="en-US"/>
              <a:pPr/>
              <a:t>‹#›</a:t>
            </a:fld>
            <a:endParaRPr lang="en-US" altLang="en-US" dirty="0"/>
          </a:p>
        </p:txBody>
      </p:sp>
    </p:spTree>
    <p:extLst>
      <p:ext uri="{BB962C8B-B14F-4D97-AF65-F5344CB8AC3E}">
        <p14:creationId xmlns:p14="http://schemas.microsoft.com/office/powerpoint/2010/main" val="3212220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8048" cy="468803"/>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defTabSz="942425">
              <a:defRPr sz="1300"/>
            </a:lvl1pPr>
          </a:lstStyle>
          <a:p>
            <a:pPr>
              <a:defRPr/>
            </a:pPr>
            <a:endParaRPr lang="en-US" dirty="0"/>
          </a:p>
        </p:txBody>
      </p:sp>
      <p:sp>
        <p:nvSpPr>
          <p:cNvPr id="8195" name="Rectangle 3"/>
          <p:cNvSpPr>
            <a:spLocks noGrp="1" noChangeArrowheads="1"/>
          </p:cNvSpPr>
          <p:nvPr>
            <p:ph type="dt" idx="1"/>
          </p:nvPr>
        </p:nvSpPr>
        <p:spPr bwMode="auto">
          <a:xfrm>
            <a:off x="4024429" y="0"/>
            <a:ext cx="3078047" cy="468803"/>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algn="r" defTabSz="942425">
              <a:defRPr sz="1300"/>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204913" y="704850"/>
            <a:ext cx="4692650" cy="3521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46380" y="4459837"/>
            <a:ext cx="5209715" cy="4223882"/>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919673"/>
            <a:ext cx="3078048" cy="468803"/>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defTabSz="942425">
              <a:defRPr sz="1300"/>
            </a:lvl1pPr>
          </a:lstStyle>
          <a:p>
            <a:pPr>
              <a:defRPr/>
            </a:pPr>
            <a:endParaRPr lang="en-US" dirty="0"/>
          </a:p>
        </p:txBody>
      </p:sp>
      <p:sp>
        <p:nvSpPr>
          <p:cNvPr id="8199" name="Rectangle 7"/>
          <p:cNvSpPr>
            <a:spLocks noGrp="1" noChangeArrowheads="1"/>
          </p:cNvSpPr>
          <p:nvPr>
            <p:ph type="sldNum" sz="quarter" idx="5"/>
          </p:nvPr>
        </p:nvSpPr>
        <p:spPr bwMode="auto">
          <a:xfrm>
            <a:off x="4024429" y="8919673"/>
            <a:ext cx="3078047" cy="468803"/>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algn="r" defTabSz="942425">
              <a:defRPr sz="1300"/>
            </a:lvl1pPr>
          </a:lstStyle>
          <a:p>
            <a:fld id="{8B87E937-AD4D-4061-8B3B-60CEDB07314A}" type="slidenum">
              <a:rPr lang="en-US" altLang="en-US"/>
              <a:pPr/>
              <a:t>‹#›</a:t>
            </a:fld>
            <a:endParaRPr lang="en-US" altLang="en-US" dirty="0"/>
          </a:p>
        </p:txBody>
      </p:sp>
    </p:spTree>
    <p:extLst>
      <p:ext uri="{BB962C8B-B14F-4D97-AF65-F5344CB8AC3E}">
        <p14:creationId xmlns:p14="http://schemas.microsoft.com/office/powerpoint/2010/main" val="700223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we want to share the progress</a:t>
            </a:r>
            <a:r>
              <a:rPr lang="en-US" baseline="0" dirty="0" smtClean="0"/>
              <a:t> of the workgroup and where we are in the process of establishing a Portland Area CHAP Certification Board.</a:t>
            </a:r>
            <a:endParaRPr lang="en-US" dirty="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2</a:t>
            </a:fld>
            <a:endParaRPr lang="en-US" altLang="en-US" dirty="0"/>
          </a:p>
        </p:txBody>
      </p:sp>
    </p:spTree>
    <p:extLst>
      <p:ext uri="{BB962C8B-B14F-4D97-AF65-F5344CB8AC3E}">
        <p14:creationId xmlns:p14="http://schemas.microsoft.com/office/powerpoint/2010/main" val="1097940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early</a:t>
            </a:r>
            <a:r>
              <a:rPr lang="en-US" baseline="0" dirty="0" smtClean="0"/>
              <a:t> version of suggested membership was created in the first draft of the IHS Interim policy that includes representation for Title I, Title V and Direct Service tribes as well as representation for tribes in each State.  </a:t>
            </a:r>
            <a:endParaRPr lang="en-US" dirty="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13</a:t>
            </a:fld>
            <a:endParaRPr lang="en-US" altLang="en-US" dirty="0"/>
          </a:p>
        </p:txBody>
      </p:sp>
    </p:spTree>
    <p:extLst>
      <p:ext uri="{BB962C8B-B14F-4D97-AF65-F5344CB8AC3E}">
        <p14:creationId xmlns:p14="http://schemas.microsoft.com/office/powerpoint/2010/main" val="3770634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Currently we have 36 members but we welcome all interested persons. Voting is limited to one vote per tribe or partner organization.</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3</a:t>
            </a:fld>
            <a:endParaRPr lang="en-US" altLang="en-US" dirty="0"/>
          </a:p>
        </p:txBody>
      </p:sp>
    </p:spTree>
    <p:extLst>
      <p:ext uri="{BB962C8B-B14F-4D97-AF65-F5344CB8AC3E}">
        <p14:creationId xmlns:p14="http://schemas.microsoft.com/office/powerpoint/2010/main" val="3900799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NPAIHB is preparing a separate letter</a:t>
            </a:r>
            <a:r>
              <a:rPr lang="en-US" baseline="0" dirty="0" smtClean="0"/>
              <a:t> to IHS to discuss the consultation process and specific concerns for our tribes.</a:t>
            </a:r>
          </a:p>
          <a:p>
            <a:endParaRPr lang="en-US" baseline="0" dirty="0" smtClean="0"/>
          </a:p>
          <a:p>
            <a:r>
              <a:rPr lang="en-US" sz="1200" kern="1200" dirty="0" smtClean="0">
                <a:solidFill>
                  <a:schemeClr val="tx1"/>
                </a:solidFill>
                <a:effectLst/>
                <a:latin typeface="Times New Roman" pitchFamily="18" charset="0"/>
                <a:ea typeface="+mn-ea"/>
                <a:cs typeface="+mn-cs"/>
              </a:rPr>
              <a:t>We are working on draft comments to share with our member Tribes if they want some assistance responding to the DTLL.</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6</a:t>
            </a:fld>
            <a:endParaRPr lang="en-US" altLang="en-US" dirty="0"/>
          </a:p>
        </p:txBody>
      </p:sp>
    </p:spTree>
    <p:extLst>
      <p:ext uri="{BB962C8B-B14F-4D97-AF65-F5344CB8AC3E}">
        <p14:creationId xmlns:p14="http://schemas.microsoft.com/office/powerpoint/2010/main" val="4088633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New Roman" pitchFamily="18" charset="0"/>
                <a:ea typeface="+mn-ea"/>
                <a:cs typeface="+mn-cs"/>
              </a:rPr>
              <a:t>CHAP work group is going through the Alaska CHAP standards to adapt them to Washington as a basis for our CHAP Certification Board. </a:t>
            </a:r>
            <a:endParaRPr lang="en-US" dirty="0" smtClean="0"/>
          </a:p>
          <a:p>
            <a:r>
              <a:rPr lang="en-US" sz="1200" kern="1200" dirty="0" smtClean="0">
                <a:solidFill>
                  <a:schemeClr val="tx1"/>
                </a:solidFill>
                <a:effectLst/>
                <a:latin typeface="Times New Roman" pitchFamily="18" charset="0"/>
                <a:ea typeface="+mn-ea"/>
                <a:cs typeface="+mn-cs"/>
              </a:rPr>
              <a:t>The Exo team is intimately involved with the intricate review of the Alaska S &amp; P’s.</a:t>
            </a:r>
            <a:endParaRPr lang="en-US" dirty="0" smtClean="0"/>
          </a:p>
          <a:p>
            <a:endParaRPr lang="en-US" dirty="0" smtClean="0"/>
          </a:p>
          <a:p>
            <a:r>
              <a:rPr lang="en-US" sz="1200" kern="1200" dirty="0" smtClean="0">
                <a:solidFill>
                  <a:schemeClr val="tx1"/>
                </a:solidFill>
                <a:effectLst/>
                <a:latin typeface="Times New Roman" pitchFamily="18" charset="0"/>
                <a:ea typeface="+mn-ea"/>
                <a:cs typeface="+mn-cs"/>
              </a:rPr>
              <a:t>There is legal work that is being done to understand how to integrate CHAP into Washington. If anyone is interested we can share the legal analysis. </a:t>
            </a:r>
            <a:endParaRPr lang="en-US" dirty="0" smtClean="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7</a:t>
            </a:fld>
            <a:endParaRPr lang="en-US" altLang="en-US" dirty="0"/>
          </a:p>
        </p:txBody>
      </p:sp>
    </p:spTree>
    <p:extLst>
      <p:ext uri="{BB962C8B-B14F-4D97-AF65-F5344CB8AC3E}">
        <p14:creationId xmlns:p14="http://schemas.microsoft.com/office/powerpoint/2010/main" val="2185152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Here are the sites and states that our</a:t>
            </a:r>
            <a:r>
              <a:rPr lang="en-US" baseline="0" dirty="0" smtClean="0"/>
              <a:t> new DHATs will soon be providing care. </a:t>
            </a:r>
            <a:r>
              <a:rPr lang="en-US" dirty="0" smtClean="0"/>
              <a:t>Since we have 7 DHATs returning in June, the plan is to complete all the overall and general sections and the DHAT relevant sections. Once that is complete, we will turn our attention to the BHA section and then the CHA section.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8</a:t>
            </a:fld>
            <a:endParaRPr lang="en-US" altLang="en-US" dirty="0"/>
          </a:p>
        </p:txBody>
      </p:sp>
    </p:spTree>
    <p:extLst>
      <p:ext uri="{BB962C8B-B14F-4D97-AF65-F5344CB8AC3E}">
        <p14:creationId xmlns:p14="http://schemas.microsoft.com/office/powerpoint/2010/main" val="2087008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detailed</a:t>
            </a:r>
            <a:r>
              <a:rPr lang="en-US" baseline="0" dirty="0" smtClean="0"/>
              <a:t> work that is informed by the actual demonstration of the process. A chicken or egg, which comes first scenario. After we have launched the BHA I students and they have completed a full cycle of education we will start on those sections that pertain to them and eventually we will use the same process for CHAs.</a:t>
            </a:r>
            <a:endParaRPr lang="en-US" dirty="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9</a:t>
            </a:fld>
            <a:endParaRPr lang="en-US" altLang="en-US" dirty="0"/>
          </a:p>
        </p:txBody>
      </p:sp>
    </p:spTree>
    <p:extLst>
      <p:ext uri="{BB962C8B-B14F-4D97-AF65-F5344CB8AC3E}">
        <p14:creationId xmlns:p14="http://schemas.microsoft.com/office/powerpoint/2010/main" val="1893280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Times New Roman" pitchFamily="18" charset="0"/>
                <a:ea typeface="+mn-ea"/>
                <a:cs typeface="+mn-cs"/>
              </a:rPr>
              <a:t>PLAN B:</a:t>
            </a:r>
            <a:r>
              <a:rPr lang="en-US" sz="1200" kern="1200" dirty="0" smtClean="0">
                <a:solidFill>
                  <a:schemeClr val="tx1"/>
                </a:solidFill>
                <a:effectLst/>
                <a:latin typeface="Times New Roman" pitchFamily="18" charset="0"/>
                <a:ea typeface="+mn-ea"/>
                <a:cs typeface="+mn-cs"/>
              </a:rPr>
              <a:t> Fall back plan if we do not have a PACCB in place – 1) Swinomish is licensing their DHATs and have</a:t>
            </a:r>
            <a:r>
              <a:rPr lang="en-US" sz="1200" kern="1200" baseline="0" dirty="0" smtClean="0">
                <a:solidFill>
                  <a:schemeClr val="tx1"/>
                </a:solidFill>
                <a:effectLst/>
                <a:latin typeface="Times New Roman" pitchFamily="18" charset="0"/>
                <a:ea typeface="+mn-ea"/>
                <a:cs typeface="+mn-cs"/>
              </a:rPr>
              <a:t> licensed some other tribes DHATs, 2) AACCB could enter into an agreement with tribes to temporarily certify their DHATs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Times New Roman" pitchFamily="18"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Times New Roman" pitchFamily="18"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10</a:t>
            </a:fld>
            <a:endParaRPr lang="en-US" altLang="en-US" dirty="0"/>
          </a:p>
        </p:txBody>
      </p:sp>
    </p:spTree>
    <p:extLst>
      <p:ext uri="{BB962C8B-B14F-4D97-AF65-F5344CB8AC3E}">
        <p14:creationId xmlns:p14="http://schemas.microsoft.com/office/powerpoint/2010/main" val="4034878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Times New Roman" pitchFamily="18" charset="0"/>
                <a:ea typeface="+mn-ea"/>
                <a:cs typeface="+mn-cs"/>
              </a:rPr>
              <a:t>COST:</a:t>
            </a:r>
            <a:r>
              <a:rPr lang="en-US" sz="1200" kern="1200" dirty="0" smtClean="0">
                <a:solidFill>
                  <a:schemeClr val="tx1"/>
                </a:solidFill>
                <a:effectLst/>
                <a:latin typeface="Times New Roman" pitchFamily="18" charset="0"/>
                <a:ea typeface="+mn-ea"/>
                <a:cs typeface="+mn-cs"/>
              </a:rPr>
              <a:t> Cost to operate a PACCB – feasibility study needed for PACCB but we do know what it costs AK.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Times New Roman" pitchFamily="18"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Times New Roman" pitchFamily="18" charset="0"/>
                <a:ea typeface="+mn-ea"/>
                <a:cs typeface="+mn-cs"/>
              </a:rPr>
              <a:t>The CHAP CB in Alaska is self sustained through certification fees and the main expense of the board is the travel for board members to come to the three meetings annually and staff. It will take several years for a new board to become sustainable since it is dependent on workforce. </a:t>
            </a:r>
          </a:p>
          <a:p>
            <a:endParaRPr lang="en-US" dirty="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11</a:t>
            </a:fld>
            <a:endParaRPr lang="en-US" altLang="en-US" dirty="0"/>
          </a:p>
        </p:txBody>
      </p:sp>
    </p:spTree>
    <p:extLst>
      <p:ext uri="{BB962C8B-B14F-4D97-AF65-F5344CB8AC3E}">
        <p14:creationId xmlns:p14="http://schemas.microsoft.com/office/powerpoint/2010/main" val="3828522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would like to walk</a:t>
            </a:r>
            <a:r>
              <a:rPr lang="en-US" baseline="0" dirty="0" smtClean="0"/>
              <a:t> you through the draft. </a:t>
            </a:r>
            <a:endParaRPr lang="en-US" dirty="0"/>
          </a:p>
        </p:txBody>
      </p:sp>
      <p:sp>
        <p:nvSpPr>
          <p:cNvPr id="4" name="Slide Number Placeholder 3"/>
          <p:cNvSpPr>
            <a:spLocks noGrp="1"/>
          </p:cNvSpPr>
          <p:nvPr>
            <p:ph type="sldNum" sz="quarter" idx="10"/>
          </p:nvPr>
        </p:nvSpPr>
        <p:spPr/>
        <p:txBody>
          <a:bodyPr/>
          <a:lstStyle/>
          <a:p>
            <a:fld id="{8B87E937-AD4D-4061-8B3B-60CEDB07314A}" type="slidenum">
              <a:rPr lang="en-US" altLang="en-US" smtClean="0"/>
              <a:pPr/>
              <a:t>12</a:t>
            </a:fld>
            <a:endParaRPr lang="en-US" altLang="en-US" dirty="0"/>
          </a:p>
        </p:txBody>
      </p:sp>
    </p:spTree>
    <p:extLst>
      <p:ext uri="{BB962C8B-B14F-4D97-AF65-F5344CB8AC3E}">
        <p14:creationId xmlns:p14="http://schemas.microsoft.com/office/powerpoint/2010/main" val="5676766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0" y="0"/>
            <a:ext cx="9144000" cy="3124200"/>
          </a:xfrm>
          <a:prstGeom prst="rect">
            <a:avLst/>
          </a:prstGeom>
          <a:solidFill>
            <a:schemeClr val="accent1">
              <a:lumMod val="75000"/>
            </a:schemeClr>
          </a:solidFill>
          <a:ln w="9525">
            <a:noFill/>
            <a:miter lim="800000"/>
            <a:headEnd/>
            <a:tailEnd/>
          </a:ln>
          <a:effectLst/>
        </p:spPr>
        <p:txBody>
          <a:bodyPr wrap="none" anchor="ctr"/>
          <a:lstStyle/>
          <a:p>
            <a:pPr>
              <a:defRPr/>
            </a:pPr>
            <a:endParaRPr lang="en-US" dirty="0"/>
          </a:p>
        </p:txBody>
      </p:sp>
      <p:grpSp>
        <p:nvGrpSpPr>
          <p:cNvPr id="5" name="Group 55"/>
          <p:cNvGrpSpPr>
            <a:grpSpLocks/>
          </p:cNvGrpSpPr>
          <p:nvPr/>
        </p:nvGrpSpPr>
        <p:grpSpPr bwMode="auto">
          <a:xfrm>
            <a:off x="228600" y="5715000"/>
            <a:ext cx="3962400" cy="1022350"/>
            <a:chOff x="4876800" y="5835650"/>
            <a:chExt cx="3962400" cy="1022350"/>
          </a:xfrm>
        </p:grpSpPr>
        <p:grpSp>
          <p:nvGrpSpPr>
            <p:cNvPr id="6" name="Group 54"/>
            <p:cNvGrpSpPr>
              <a:grpSpLocks/>
            </p:cNvGrpSpPr>
            <p:nvPr/>
          </p:nvGrpSpPr>
          <p:grpSpPr bwMode="auto">
            <a:xfrm>
              <a:off x="6096000" y="5943600"/>
              <a:ext cx="2743200" cy="757238"/>
              <a:chOff x="1295400" y="157163"/>
              <a:chExt cx="2743200" cy="757238"/>
            </a:xfrm>
          </p:grpSpPr>
          <p:sp>
            <p:nvSpPr>
              <p:cNvPr id="8" name="TextBox 7"/>
              <p:cNvSpPr txBox="1"/>
              <p:nvPr/>
            </p:nvSpPr>
            <p:spPr bwMode="auto">
              <a:xfrm>
                <a:off x="1295400" y="157163"/>
                <a:ext cx="2743200" cy="604838"/>
              </a:xfrm>
              <a:prstGeom prst="rect">
                <a:avLst/>
              </a:prstGeom>
              <a:noFill/>
            </p:spPr>
            <p:txBody>
              <a:bodyPr>
                <a:spAutoFit/>
              </a:bodyPr>
              <a:lstStyle/>
              <a:p>
                <a:pPr>
                  <a:lnSpc>
                    <a:spcPts val="2000"/>
                  </a:lnSpc>
                  <a:defRPr/>
                </a:pPr>
                <a:r>
                  <a:rPr lang="en-US" sz="2000" dirty="0">
                    <a:solidFill>
                      <a:srgbClr val="B40000"/>
                    </a:solidFill>
                    <a:latin typeface="Maiandra GD" pitchFamily="34" charset="0"/>
                  </a:rPr>
                  <a:t>N</a:t>
                </a:r>
                <a:r>
                  <a:rPr lang="en-US" sz="1600" dirty="0">
                    <a:solidFill>
                      <a:srgbClr val="B40000"/>
                    </a:solidFill>
                    <a:latin typeface="Maiandra GD" pitchFamily="34" charset="0"/>
                  </a:rPr>
                  <a:t>orthwest </a:t>
                </a:r>
                <a:r>
                  <a:rPr lang="en-US" sz="2000" dirty="0">
                    <a:solidFill>
                      <a:srgbClr val="B40000"/>
                    </a:solidFill>
                    <a:latin typeface="Maiandra GD" pitchFamily="34" charset="0"/>
                  </a:rPr>
                  <a:t>P</a:t>
                </a:r>
                <a:r>
                  <a:rPr lang="en-US" sz="1600" dirty="0">
                    <a:solidFill>
                      <a:srgbClr val="B40000"/>
                    </a:solidFill>
                    <a:latin typeface="Maiandra GD" pitchFamily="34" charset="0"/>
                  </a:rPr>
                  <a:t>ortland </a:t>
                </a:r>
                <a:r>
                  <a:rPr lang="en-US" sz="2000" dirty="0">
                    <a:solidFill>
                      <a:srgbClr val="B40000"/>
                    </a:solidFill>
                    <a:latin typeface="Maiandra GD" pitchFamily="34" charset="0"/>
                  </a:rPr>
                  <a:t>A</a:t>
                </a:r>
                <a:r>
                  <a:rPr lang="en-US" sz="1600" dirty="0">
                    <a:solidFill>
                      <a:srgbClr val="B40000"/>
                    </a:solidFill>
                    <a:latin typeface="Maiandra GD" pitchFamily="34" charset="0"/>
                  </a:rPr>
                  <a:t>rea</a:t>
                </a:r>
              </a:p>
              <a:p>
                <a:pPr>
                  <a:lnSpc>
                    <a:spcPts val="2000"/>
                  </a:lnSpc>
                  <a:defRPr/>
                </a:pPr>
                <a:r>
                  <a:rPr lang="en-US" sz="1600" dirty="0">
                    <a:solidFill>
                      <a:srgbClr val="B40000"/>
                    </a:solidFill>
                    <a:latin typeface="Maiandra GD" pitchFamily="34" charset="0"/>
                  </a:rPr>
                  <a:t>         </a:t>
                </a:r>
                <a:r>
                  <a:rPr lang="en-US" sz="2000" dirty="0">
                    <a:solidFill>
                      <a:srgbClr val="B40000"/>
                    </a:solidFill>
                    <a:latin typeface="Maiandra GD" pitchFamily="34" charset="0"/>
                  </a:rPr>
                  <a:t>I</a:t>
                </a:r>
                <a:r>
                  <a:rPr lang="en-US" sz="1600" dirty="0">
                    <a:solidFill>
                      <a:srgbClr val="B40000"/>
                    </a:solidFill>
                    <a:latin typeface="Maiandra GD" pitchFamily="34" charset="0"/>
                  </a:rPr>
                  <a:t>ndian </a:t>
                </a:r>
                <a:r>
                  <a:rPr lang="en-US" sz="2000" dirty="0">
                    <a:solidFill>
                      <a:srgbClr val="B40000"/>
                    </a:solidFill>
                    <a:latin typeface="Maiandra GD" pitchFamily="34" charset="0"/>
                  </a:rPr>
                  <a:t>H</a:t>
                </a:r>
                <a:r>
                  <a:rPr lang="en-US" sz="1600" dirty="0">
                    <a:solidFill>
                      <a:srgbClr val="B40000"/>
                    </a:solidFill>
                    <a:latin typeface="Maiandra GD" pitchFamily="34" charset="0"/>
                  </a:rPr>
                  <a:t>ealth </a:t>
                </a:r>
                <a:r>
                  <a:rPr lang="en-US" sz="2000" dirty="0">
                    <a:solidFill>
                      <a:srgbClr val="B40000"/>
                    </a:solidFill>
                    <a:latin typeface="Maiandra GD" pitchFamily="34" charset="0"/>
                  </a:rPr>
                  <a:t>B</a:t>
                </a:r>
                <a:r>
                  <a:rPr lang="en-US" sz="1600" dirty="0">
                    <a:solidFill>
                      <a:srgbClr val="B40000"/>
                    </a:solidFill>
                    <a:latin typeface="Maiandra GD" pitchFamily="34" charset="0"/>
                  </a:rPr>
                  <a:t>oard</a:t>
                </a:r>
              </a:p>
            </p:txBody>
          </p:sp>
          <p:sp>
            <p:nvSpPr>
              <p:cNvPr id="9" name="TextBox 8"/>
              <p:cNvSpPr txBox="1"/>
              <p:nvPr/>
            </p:nvSpPr>
            <p:spPr bwMode="auto">
              <a:xfrm>
                <a:off x="1371600" y="652463"/>
                <a:ext cx="2514600" cy="261938"/>
              </a:xfrm>
              <a:prstGeom prst="rect">
                <a:avLst/>
              </a:prstGeom>
              <a:noFill/>
            </p:spPr>
            <p:txBody>
              <a:bodyPr>
                <a:spAutoFit/>
              </a:bodyPr>
              <a:lstStyle/>
              <a:p>
                <a:pPr algn="r">
                  <a:defRPr/>
                </a:pPr>
                <a:r>
                  <a:rPr lang="en-US" sz="1100" i="1" dirty="0">
                    <a:solidFill>
                      <a:schemeClr val="accent3">
                        <a:lumMod val="50000"/>
                      </a:schemeClr>
                    </a:solidFill>
                    <a:latin typeface="Gill Sans MT" pitchFamily="34" charset="0"/>
                    <a:cs typeface="Estrangelo Edessa" pitchFamily="66"/>
                  </a:rPr>
                  <a:t>Indian Leadership for Indian Health</a:t>
                </a:r>
              </a:p>
            </p:txBody>
          </p:sp>
        </p:grpSp>
        <p:pic>
          <p:nvPicPr>
            <p:cNvPr id="7" name="Picture 8" descr="NPAIHBtransparentT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835650"/>
              <a:ext cx="12192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40"/>
          <p:cNvGrpSpPr>
            <a:grpSpLocks/>
          </p:cNvGrpSpPr>
          <p:nvPr/>
        </p:nvGrpSpPr>
        <p:grpSpPr bwMode="auto">
          <a:xfrm>
            <a:off x="0" y="3048000"/>
            <a:ext cx="9144000" cy="180975"/>
            <a:chOff x="0" y="816"/>
            <a:chExt cx="5760" cy="114"/>
          </a:xfrm>
        </p:grpSpPr>
        <p:pic>
          <p:nvPicPr>
            <p:cNvPr id="11"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 name="Rectangle 3"/>
          <p:cNvSpPr>
            <a:spLocks noGrp="1" noChangeArrowheads="1"/>
          </p:cNvSpPr>
          <p:nvPr>
            <p:ph type="ctrTitle"/>
          </p:nvPr>
        </p:nvSpPr>
        <p:spPr>
          <a:xfrm>
            <a:off x="381000" y="762000"/>
            <a:ext cx="8382000" cy="2133600"/>
          </a:xfrm>
          <a:prstGeom prst="rect">
            <a:avLst/>
          </a:prstGeom>
        </p:spPr>
        <p:txBody>
          <a:bodyPr anchor="b"/>
          <a:lstStyle>
            <a:lvl1pPr algn="ctr">
              <a:defRPr u="none">
                <a:solidFill>
                  <a:srgbClr val="F3EFBF"/>
                </a:solidFill>
                <a:latin typeface="Georgia" pitchFamily="18" charset="0"/>
              </a:defRPr>
            </a:lvl1pPr>
          </a:lstStyle>
          <a:p>
            <a:r>
              <a:rPr lang="en-US" smtClean="0"/>
              <a:t>Click to edit Master title style</a:t>
            </a:r>
            <a:endParaRPr lang="en-US" dirty="0"/>
          </a:p>
        </p:txBody>
      </p:sp>
      <p:sp>
        <p:nvSpPr>
          <p:cNvPr id="31" name="Rectangle 4"/>
          <p:cNvSpPr>
            <a:spLocks noGrp="1" noChangeArrowheads="1"/>
          </p:cNvSpPr>
          <p:nvPr>
            <p:ph type="subTitle" idx="1"/>
          </p:nvPr>
        </p:nvSpPr>
        <p:spPr>
          <a:xfrm>
            <a:off x="381000" y="3276600"/>
            <a:ext cx="8382000" cy="2133600"/>
          </a:xfrm>
        </p:spPr>
        <p:txBody>
          <a:bodyPr/>
          <a:lstStyle>
            <a:lvl1pPr marL="0" indent="0" algn="ctr">
              <a:buFontTx/>
              <a:buNone/>
              <a:defRPr sz="3200">
                <a:solidFill>
                  <a:schemeClr val="accent3">
                    <a:lumMod val="50000"/>
                  </a:schemeClr>
                </a:solidFill>
                <a:latin typeface="Georgia" pitchFamily="18"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3225849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7239000" y="0"/>
            <a:ext cx="1905000" cy="6858000"/>
          </a:xfrm>
          <a:prstGeom prst="rect">
            <a:avLst/>
          </a:prstGeom>
          <a:solidFill>
            <a:srgbClr val="FFFFCC"/>
          </a:solidFill>
          <a:ln w="9525">
            <a:noFill/>
            <a:miter lim="800000"/>
            <a:headEnd/>
            <a:tailEnd/>
          </a:ln>
          <a:effectLst/>
        </p:spPr>
        <p:txBody>
          <a:bodyPr wrap="none" anchor="ctr"/>
          <a:lstStyle/>
          <a:p>
            <a:pPr>
              <a:defRPr/>
            </a:pPr>
            <a:endParaRPr lang="en-US" dirty="0"/>
          </a:p>
        </p:txBody>
      </p:sp>
      <p:pic>
        <p:nvPicPr>
          <p:cNvPr id="5" name="Picture 8" descr="NPAIHBtransparentTEAL"/>
          <p:cNvPicPr>
            <a:picLocks noChangeAspect="1" noChangeArrowheads="1"/>
          </p:cNvPicPr>
          <p:nvPr/>
        </p:nvPicPr>
        <p:blipFill>
          <a:blip r:embed="rId2"/>
          <a:srcRect/>
          <a:stretch>
            <a:fillRect/>
          </a:stretch>
        </p:blipFill>
        <p:spPr bwMode="auto">
          <a:xfrm>
            <a:off x="7620000" y="152400"/>
            <a:ext cx="1219200" cy="1022350"/>
          </a:xfrm>
          <a:prstGeom prst="rect">
            <a:avLst/>
          </a:prstGeom>
          <a:noFill/>
          <a:ln w="9525">
            <a:noFill/>
            <a:miter lim="800000"/>
            <a:headEnd/>
            <a:tailEnd/>
          </a:ln>
          <a:scene3d>
            <a:camera prst="orthographicFront">
              <a:rot lat="0" lon="0" rev="16200000"/>
            </a:camera>
            <a:lightRig rig="threePt" dir="t"/>
          </a:scene3d>
        </p:spPr>
      </p:pic>
      <p:grpSp>
        <p:nvGrpSpPr>
          <p:cNvPr id="6" name="Group 61"/>
          <p:cNvGrpSpPr>
            <a:grpSpLocks/>
          </p:cNvGrpSpPr>
          <p:nvPr/>
        </p:nvGrpSpPr>
        <p:grpSpPr bwMode="auto">
          <a:xfrm>
            <a:off x="7010400" y="47625"/>
            <a:ext cx="304800" cy="6762750"/>
            <a:chOff x="6629400" y="47625"/>
            <a:chExt cx="304800" cy="6762750"/>
          </a:xfrm>
        </p:grpSpPr>
        <p:pic>
          <p:nvPicPr>
            <p:cNvPr id="7" name="Picture 32"/>
            <p:cNvPicPr>
              <a:picLocks noChangeAspect="1" noChangeArrowheads="1"/>
            </p:cNvPicPr>
            <p:nvPr/>
          </p:nvPicPr>
          <p:blipFill>
            <a:blip r:embed="rId3"/>
            <a:srcRect/>
            <a:stretch>
              <a:fillRect/>
            </a:stretch>
          </p:blipFill>
          <p:spPr bwMode="auto">
            <a:xfrm>
              <a:off x="6629400" y="47625"/>
              <a:ext cx="304800" cy="180975"/>
            </a:xfrm>
            <a:prstGeom prst="rect">
              <a:avLst/>
            </a:prstGeom>
            <a:noFill/>
            <a:ln w="9525">
              <a:noFill/>
              <a:miter lim="800000"/>
              <a:headEnd/>
              <a:tailEnd/>
            </a:ln>
            <a:scene3d>
              <a:camera prst="orthographicFront">
                <a:rot lat="0" lon="0" rev="5400000"/>
              </a:camera>
              <a:lightRig rig="threePt" dir="t"/>
            </a:scene3d>
          </p:spPr>
        </p:pic>
        <p:pic>
          <p:nvPicPr>
            <p:cNvPr id="8" name="Picture 32"/>
            <p:cNvPicPr>
              <a:picLocks noChangeAspect="1" noChangeArrowheads="1"/>
            </p:cNvPicPr>
            <p:nvPr/>
          </p:nvPicPr>
          <p:blipFill>
            <a:blip r:embed="rId3"/>
            <a:srcRect/>
            <a:stretch>
              <a:fillRect/>
            </a:stretch>
          </p:blipFill>
          <p:spPr bwMode="auto">
            <a:xfrm>
              <a:off x="6629400" y="352425"/>
              <a:ext cx="304800" cy="180975"/>
            </a:xfrm>
            <a:prstGeom prst="rect">
              <a:avLst/>
            </a:prstGeom>
            <a:noFill/>
            <a:ln w="9525">
              <a:noFill/>
              <a:miter lim="800000"/>
              <a:headEnd/>
              <a:tailEnd/>
            </a:ln>
            <a:scene3d>
              <a:camera prst="orthographicFront">
                <a:rot lat="0" lon="0" rev="5400000"/>
              </a:camera>
              <a:lightRig rig="threePt" dir="t"/>
            </a:scene3d>
          </p:spPr>
        </p:pic>
        <p:pic>
          <p:nvPicPr>
            <p:cNvPr id="9" name="Picture 32"/>
            <p:cNvPicPr>
              <a:picLocks noChangeAspect="1" noChangeArrowheads="1"/>
            </p:cNvPicPr>
            <p:nvPr/>
          </p:nvPicPr>
          <p:blipFill>
            <a:blip r:embed="rId3"/>
            <a:srcRect/>
            <a:stretch>
              <a:fillRect/>
            </a:stretch>
          </p:blipFill>
          <p:spPr bwMode="auto">
            <a:xfrm>
              <a:off x="6629400" y="657225"/>
              <a:ext cx="304800" cy="180975"/>
            </a:xfrm>
            <a:prstGeom prst="rect">
              <a:avLst/>
            </a:prstGeom>
            <a:noFill/>
            <a:ln w="9525">
              <a:noFill/>
              <a:miter lim="800000"/>
              <a:headEnd/>
              <a:tailEnd/>
            </a:ln>
            <a:scene3d>
              <a:camera prst="orthographicFront">
                <a:rot lat="0" lon="0" rev="5400000"/>
              </a:camera>
              <a:lightRig rig="threePt" dir="t"/>
            </a:scene3d>
          </p:spPr>
        </p:pic>
        <p:pic>
          <p:nvPicPr>
            <p:cNvPr id="10" name="Picture 32"/>
            <p:cNvPicPr>
              <a:picLocks noChangeAspect="1" noChangeArrowheads="1"/>
            </p:cNvPicPr>
            <p:nvPr/>
          </p:nvPicPr>
          <p:blipFill>
            <a:blip r:embed="rId3"/>
            <a:srcRect/>
            <a:stretch>
              <a:fillRect/>
            </a:stretch>
          </p:blipFill>
          <p:spPr bwMode="auto">
            <a:xfrm>
              <a:off x="6629400" y="962025"/>
              <a:ext cx="304800" cy="180975"/>
            </a:xfrm>
            <a:prstGeom prst="rect">
              <a:avLst/>
            </a:prstGeom>
            <a:noFill/>
            <a:ln w="9525">
              <a:noFill/>
              <a:miter lim="800000"/>
              <a:headEnd/>
              <a:tailEnd/>
            </a:ln>
            <a:scene3d>
              <a:camera prst="orthographicFront">
                <a:rot lat="0" lon="0" rev="5400000"/>
              </a:camera>
              <a:lightRig rig="threePt" dir="t"/>
            </a:scene3d>
          </p:spPr>
        </p:pic>
        <p:pic>
          <p:nvPicPr>
            <p:cNvPr id="11" name="Picture 32"/>
            <p:cNvPicPr>
              <a:picLocks noChangeAspect="1" noChangeArrowheads="1"/>
            </p:cNvPicPr>
            <p:nvPr/>
          </p:nvPicPr>
          <p:blipFill>
            <a:blip r:embed="rId3"/>
            <a:srcRect/>
            <a:stretch>
              <a:fillRect/>
            </a:stretch>
          </p:blipFill>
          <p:spPr bwMode="auto">
            <a:xfrm>
              <a:off x="6629400" y="1266825"/>
              <a:ext cx="304800" cy="180975"/>
            </a:xfrm>
            <a:prstGeom prst="rect">
              <a:avLst/>
            </a:prstGeom>
            <a:noFill/>
            <a:ln w="9525">
              <a:noFill/>
              <a:miter lim="800000"/>
              <a:headEnd/>
              <a:tailEnd/>
            </a:ln>
            <a:scene3d>
              <a:camera prst="orthographicFront">
                <a:rot lat="0" lon="0" rev="5400000"/>
              </a:camera>
              <a:lightRig rig="threePt" dir="t"/>
            </a:scene3d>
          </p:spPr>
        </p:pic>
        <p:pic>
          <p:nvPicPr>
            <p:cNvPr id="12" name="Picture 32"/>
            <p:cNvPicPr>
              <a:picLocks noChangeAspect="1" noChangeArrowheads="1"/>
            </p:cNvPicPr>
            <p:nvPr/>
          </p:nvPicPr>
          <p:blipFill>
            <a:blip r:embed="rId3"/>
            <a:srcRect/>
            <a:stretch>
              <a:fillRect/>
            </a:stretch>
          </p:blipFill>
          <p:spPr bwMode="auto">
            <a:xfrm>
              <a:off x="6629400" y="1571625"/>
              <a:ext cx="304800" cy="180975"/>
            </a:xfrm>
            <a:prstGeom prst="rect">
              <a:avLst/>
            </a:prstGeom>
            <a:noFill/>
            <a:ln w="9525">
              <a:noFill/>
              <a:miter lim="800000"/>
              <a:headEnd/>
              <a:tailEnd/>
            </a:ln>
            <a:scene3d>
              <a:camera prst="orthographicFront">
                <a:rot lat="0" lon="0" rev="5400000"/>
              </a:camera>
              <a:lightRig rig="threePt" dir="t"/>
            </a:scene3d>
          </p:spPr>
        </p:pic>
        <p:pic>
          <p:nvPicPr>
            <p:cNvPr id="13" name="Picture 32"/>
            <p:cNvPicPr>
              <a:picLocks noChangeAspect="1" noChangeArrowheads="1"/>
            </p:cNvPicPr>
            <p:nvPr/>
          </p:nvPicPr>
          <p:blipFill>
            <a:blip r:embed="rId3"/>
            <a:srcRect/>
            <a:stretch>
              <a:fillRect/>
            </a:stretch>
          </p:blipFill>
          <p:spPr bwMode="auto">
            <a:xfrm>
              <a:off x="6629400" y="1876425"/>
              <a:ext cx="304800" cy="180975"/>
            </a:xfrm>
            <a:prstGeom prst="rect">
              <a:avLst/>
            </a:prstGeom>
            <a:noFill/>
            <a:ln w="9525">
              <a:noFill/>
              <a:miter lim="800000"/>
              <a:headEnd/>
              <a:tailEnd/>
            </a:ln>
            <a:scene3d>
              <a:camera prst="orthographicFront">
                <a:rot lat="0" lon="0" rev="5400000"/>
              </a:camera>
              <a:lightRig rig="threePt" dir="t"/>
            </a:scene3d>
          </p:spPr>
        </p:pic>
        <p:pic>
          <p:nvPicPr>
            <p:cNvPr id="14" name="Picture 32"/>
            <p:cNvPicPr>
              <a:picLocks noChangeAspect="1" noChangeArrowheads="1"/>
            </p:cNvPicPr>
            <p:nvPr/>
          </p:nvPicPr>
          <p:blipFill>
            <a:blip r:embed="rId3"/>
            <a:srcRect/>
            <a:stretch>
              <a:fillRect/>
            </a:stretch>
          </p:blipFill>
          <p:spPr bwMode="auto">
            <a:xfrm>
              <a:off x="6629400" y="2181225"/>
              <a:ext cx="304800" cy="180975"/>
            </a:xfrm>
            <a:prstGeom prst="rect">
              <a:avLst/>
            </a:prstGeom>
            <a:noFill/>
            <a:ln w="9525">
              <a:noFill/>
              <a:miter lim="800000"/>
              <a:headEnd/>
              <a:tailEnd/>
            </a:ln>
            <a:scene3d>
              <a:camera prst="orthographicFront">
                <a:rot lat="0" lon="0" rev="5400000"/>
              </a:camera>
              <a:lightRig rig="threePt" dir="t"/>
            </a:scene3d>
          </p:spPr>
        </p:pic>
        <p:pic>
          <p:nvPicPr>
            <p:cNvPr id="15" name="Picture 32"/>
            <p:cNvPicPr>
              <a:picLocks noChangeAspect="1" noChangeArrowheads="1"/>
            </p:cNvPicPr>
            <p:nvPr/>
          </p:nvPicPr>
          <p:blipFill>
            <a:blip r:embed="rId3"/>
            <a:srcRect/>
            <a:stretch>
              <a:fillRect/>
            </a:stretch>
          </p:blipFill>
          <p:spPr bwMode="auto">
            <a:xfrm>
              <a:off x="6629400" y="2486025"/>
              <a:ext cx="304800" cy="180975"/>
            </a:xfrm>
            <a:prstGeom prst="rect">
              <a:avLst/>
            </a:prstGeom>
            <a:noFill/>
            <a:ln w="9525">
              <a:noFill/>
              <a:miter lim="800000"/>
              <a:headEnd/>
              <a:tailEnd/>
            </a:ln>
            <a:scene3d>
              <a:camera prst="orthographicFront">
                <a:rot lat="0" lon="0" rev="5400000"/>
              </a:camera>
              <a:lightRig rig="threePt" dir="t"/>
            </a:scene3d>
          </p:spPr>
        </p:pic>
        <p:pic>
          <p:nvPicPr>
            <p:cNvPr id="16" name="Picture 32"/>
            <p:cNvPicPr>
              <a:picLocks noChangeAspect="1" noChangeArrowheads="1"/>
            </p:cNvPicPr>
            <p:nvPr/>
          </p:nvPicPr>
          <p:blipFill>
            <a:blip r:embed="rId3"/>
            <a:srcRect/>
            <a:stretch>
              <a:fillRect/>
            </a:stretch>
          </p:blipFill>
          <p:spPr bwMode="auto">
            <a:xfrm>
              <a:off x="6629400" y="2743200"/>
              <a:ext cx="304800" cy="180975"/>
            </a:xfrm>
            <a:prstGeom prst="rect">
              <a:avLst/>
            </a:prstGeom>
            <a:noFill/>
            <a:ln w="9525">
              <a:noFill/>
              <a:miter lim="800000"/>
              <a:headEnd/>
              <a:tailEnd/>
            </a:ln>
            <a:scene3d>
              <a:camera prst="orthographicFront">
                <a:rot lat="0" lon="0" rev="5400000"/>
              </a:camera>
              <a:lightRig rig="threePt" dir="t"/>
            </a:scene3d>
          </p:spPr>
        </p:pic>
        <p:pic>
          <p:nvPicPr>
            <p:cNvPr id="17" name="Picture 32"/>
            <p:cNvPicPr>
              <a:picLocks noChangeAspect="1" noChangeArrowheads="1"/>
            </p:cNvPicPr>
            <p:nvPr/>
          </p:nvPicPr>
          <p:blipFill>
            <a:blip r:embed="rId3"/>
            <a:srcRect/>
            <a:stretch>
              <a:fillRect/>
            </a:stretch>
          </p:blipFill>
          <p:spPr bwMode="auto">
            <a:xfrm>
              <a:off x="6629400" y="3048000"/>
              <a:ext cx="304800" cy="180975"/>
            </a:xfrm>
            <a:prstGeom prst="rect">
              <a:avLst/>
            </a:prstGeom>
            <a:noFill/>
            <a:ln w="9525">
              <a:noFill/>
              <a:miter lim="800000"/>
              <a:headEnd/>
              <a:tailEnd/>
            </a:ln>
            <a:scene3d>
              <a:camera prst="orthographicFront">
                <a:rot lat="0" lon="0" rev="5400000"/>
              </a:camera>
              <a:lightRig rig="threePt" dir="t"/>
            </a:scene3d>
          </p:spPr>
        </p:pic>
        <p:pic>
          <p:nvPicPr>
            <p:cNvPr id="18" name="Picture 32"/>
            <p:cNvPicPr>
              <a:picLocks noChangeAspect="1" noChangeArrowheads="1"/>
            </p:cNvPicPr>
            <p:nvPr/>
          </p:nvPicPr>
          <p:blipFill>
            <a:blip r:embed="rId3"/>
            <a:srcRect/>
            <a:stretch>
              <a:fillRect/>
            </a:stretch>
          </p:blipFill>
          <p:spPr bwMode="auto">
            <a:xfrm>
              <a:off x="6629400" y="3352800"/>
              <a:ext cx="304800" cy="180975"/>
            </a:xfrm>
            <a:prstGeom prst="rect">
              <a:avLst/>
            </a:prstGeom>
            <a:noFill/>
            <a:ln w="9525">
              <a:noFill/>
              <a:miter lim="800000"/>
              <a:headEnd/>
              <a:tailEnd/>
            </a:ln>
            <a:scene3d>
              <a:camera prst="orthographicFront">
                <a:rot lat="0" lon="0" rev="5400000"/>
              </a:camera>
              <a:lightRig rig="threePt" dir="t"/>
            </a:scene3d>
          </p:spPr>
        </p:pic>
        <p:pic>
          <p:nvPicPr>
            <p:cNvPr id="19" name="Picture 32"/>
            <p:cNvPicPr>
              <a:picLocks noChangeAspect="1" noChangeArrowheads="1"/>
            </p:cNvPicPr>
            <p:nvPr/>
          </p:nvPicPr>
          <p:blipFill>
            <a:blip r:embed="rId3"/>
            <a:srcRect/>
            <a:stretch>
              <a:fillRect/>
            </a:stretch>
          </p:blipFill>
          <p:spPr bwMode="auto">
            <a:xfrm>
              <a:off x="6629400" y="3657600"/>
              <a:ext cx="304800" cy="180975"/>
            </a:xfrm>
            <a:prstGeom prst="rect">
              <a:avLst/>
            </a:prstGeom>
            <a:noFill/>
            <a:ln w="9525">
              <a:noFill/>
              <a:miter lim="800000"/>
              <a:headEnd/>
              <a:tailEnd/>
            </a:ln>
            <a:scene3d>
              <a:camera prst="orthographicFront">
                <a:rot lat="0" lon="0" rev="5400000"/>
              </a:camera>
              <a:lightRig rig="threePt" dir="t"/>
            </a:scene3d>
          </p:spPr>
        </p:pic>
        <p:pic>
          <p:nvPicPr>
            <p:cNvPr id="20" name="Picture 32"/>
            <p:cNvPicPr>
              <a:picLocks noChangeAspect="1" noChangeArrowheads="1"/>
            </p:cNvPicPr>
            <p:nvPr/>
          </p:nvPicPr>
          <p:blipFill>
            <a:blip r:embed="rId3"/>
            <a:srcRect/>
            <a:stretch>
              <a:fillRect/>
            </a:stretch>
          </p:blipFill>
          <p:spPr bwMode="auto">
            <a:xfrm>
              <a:off x="6629400" y="3962400"/>
              <a:ext cx="304800" cy="180975"/>
            </a:xfrm>
            <a:prstGeom prst="rect">
              <a:avLst/>
            </a:prstGeom>
            <a:noFill/>
            <a:ln w="9525">
              <a:noFill/>
              <a:miter lim="800000"/>
              <a:headEnd/>
              <a:tailEnd/>
            </a:ln>
            <a:scene3d>
              <a:camera prst="orthographicFront">
                <a:rot lat="0" lon="0" rev="5400000"/>
              </a:camera>
              <a:lightRig rig="threePt" dir="t"/>
            </a:scene3d>
          </p:spPr>
        </p:pic>
        <p:pic>
          <p:nvPicPr>
            <p:cNvPr id="21" name="Picture 32"/>
            <p:cNvPicPr>
              <a:picLocks noChangeAspect="1" noChangeArrowheads="1"/>
            </p:cNvPicPr>
            <p:nvPr/>
          </p:nvPicPr>
          <p:blipFill>
            <a:blip r:embed="rId3"/>
            <a:srcRect/>
            <a:stretch>
              <a:fillRect/>
            </a:stretch>
          </p:blipFill>
          <p:spPr bwMode="auto">
            <a:xfrm>
              <a:off x="6629400" y="4267200"/>
              <a:ext cx="304800" cy="180975"/>
            </a:xfrm>
            <a:prstGeom prst="rect">
              <a:avLst/>
            </a:prstGeom>
            <a:noFill/>
            <a:ln w="9525">
              <a:noFill/>
              <a:miter lim="800000"/>
              <a:headEnd/>
              <a:tailEnd/>
            </a:ln>
            <a:scene3d>
              <a:camera prst="orthographicFront">
                <a:rot lat="0" lon="0" rev="5400000"/>
              </a:camera>
              <a:lightRig rig="threePt" dir="t"/>
            </a:scene3d>
          </p:spPr>
        </p:pic>
        <p:pic>
          <p:nvPicPr>
            <p:cNvPr id="22" name="Picture 32"/>
            <p:cNvPicPr>
              <a:picLocks noChangeAspect="1" noChangeArrowheads="1"/>
            </p:cNvPicPr>
            <p:nvPr/>
          </p:nvPicPr>
          <p:blipFill>
            <a:blip r:embed="rId3"/>
            <a:srcRect/>
            <a:stretch>
              <a:fillRect/>
            </a:stretch>
          </p:blipFill>
          <p:spPr bwMode="auto">
            <a:xfrm>
              <a:off x="6629400" y="4543425"/>
              <a:ext cx="304800" cy="180975"/>
            </a:xfrm>
            <a:prstGeom prst="rect">
              <a:avLst/>
            </a:prstGeom>
            <a:noFill/>
            <a:ln w="9525">
              <a:noFill/>
              <a:miter lim="800000"/>
              <a:headEnd/>
              <a:tailEnd/>
            </a:ln>
            <a:scene3d>
              <a:camera prst="orthographicFront">
                <a:rot lat="0" lon="0" rev="5400000"/>
              </a:camera>
              <a:lightRig rig="threePt" dir="t"/>
            </a:scene3d>
          </p:spPr>
        </p:pic>
        <p:pic>
          <p:nvPicPr>
            <p:cNvPr id="23" name="Picture 32"/>
            <p:cNvPicPr>
              <a:picLocks noChangeAspect="1" noChangeArrowheads="1"/>
            </p:cNvPicPr>
            <p:nvPr/>
          </p:nvPicPr>
          <p:blipFill>
            <a:blip r:embed="rId3"/>
            <a:srcRect/>
            <a:stretch>
              <a:fillRect/>
            </a:stretch>
          </p:blipFill>
          <p:spPr bwMode="auto">
            <a:xfrm>
              <a:off x="6629400" y="4848225"/>
              <a:ext cx="304800" cy="180975"/>
            </a:xfrm>
            <a:prstGeom prst="rect">
              <a:avLst/>
            </a:prstGeom>
            <a:noFill/>
            <a:ln w="9525">
              <a:noFill/>
              <a:miter lim="800000"/>
              <a:headEnd/>
              <a:tailEnd/>
            </a:ln>
            <a:scene3d>
              <a:camera prst="orthographicFront">
                <a:rot lat="0" lon="0" rev="5400000"/>
              </a:camera>
              <a:lightRig rig="threePt" dir="t"/>
            </a:scene3d>
          </p:spPr>
        </p:pic>
        <p:pic>
          <p:nvPicPr>
            <p:cNvPr id="24" name="Picture 32"/>
            <p:cNvPicPr>
              <a:picLocks noChangeAspect="1" noChangeArrowheads="1"/>
            </p:cNvPicPr>
            <p:nvPr/>
          </p:nvPicPr>
          <p:blipFill>
            <a:blip r:embed="rId3"/>
            <a:srcRect/>
            <a:stretch>
              <a:fillRect/>
            </a:stretch>
          </p:blipFill>
          <p:spPr bwMode="auto">
            <a:xfrm>
              <a:off x="6629400" y="5153025"/>
              <a:ext cx="304800" cy="180975"/>
            </a:xfrm>
            <a:prstGeom prst="rect">
              <a:avLst/>
            </a:prstGeom>
            <a:noFill/>
            <a:ln w="9525">
              <a:noFill/>
              <a:miter lim="800000"/>
              <a:headEnd/>
              <a:tailEnd/>
            </a:ln>
            <a:scene3d>
              <a:camera prst="orthographicFront">
                <a:rot lat="0" lon="0" rev="5400000"/>
              </a:camera>
              <a:lightRig rig="threePt" dir="t"/>
            </a:scene3d>
          </p:spPr>
        </p:pic>
        <p:pic>
          <p:nvPicPr>
            <p:cNvPr id="25" name="Picture 32"/>
            <p:cNvPicPr>
              <a:picLocks noChangeAspect="1" noChangeArrowheads="1"/>
            </p:cNvPicPr>
            <p:nvPr/>
          </p:nvPicPr>
          <p:blipFill>
            <a:blip r:embed="rId3"/>
            <a:srcRect/>
            <a:stretch>
              <a:fillRect/>
            </a:stretch>
          </p:blipFill>
          <p:spPr bwMode="auto">
            <a:xfrm>
              <a:off x="6629400" y="5457825"/>
              <a:ext cx="304800" cy="180975"/>
            </a:xfrm>
            <a:prstGeom prst="rect">
              <a:avLst/>
            </a:prstGeom>
            <a:noFill/>
            <a:ln w="9525">
              <a:noFill/>
              <a:miter lim="800000"/>
              <a:headEnd/>
              <a:tailEnd/>
            </a:ln>
            <a:scene3d>
              <a:camera prst="orthographicFront">
                <a:rot lat="0" lon="0" rev="5400000"/>
              </a:camera>
              <a:lightRig rig="threePt" dir="t"/>
            </a:scene3d>
          </p:spPr>
        </p:pic>
        <p:pic>
          <p:nvPicPr>
            <p:cNvPr id="26" name="Picture 32"/>
            <p:cNvPicPr>
              <a:picLocks noChangeAspect="1" noChangeArrowheads="1"/>
            </p:cNvPicPr>
            <p:nvPr/>
          </p:nvPicPr>
          <p:blipFill>
            <a:blip r:embed="rId3"/>
            <a:srcRect/>
            <a:stretch>
              <a:fillRect/>
            </a:stretch>
          </p:blipFill>
          <p:spPr bwMode="auto">
            <a:xfrm>
              <a:off x="6629400" y="5762625"/>
              <a:ext cx="304800" cy="180975"/>
            </a:xfrm>
            <a:prstGeom prst="rect">
              <a:avLst/>
            </a:prstGeom>
            <a:noFill/>
            <a:ln w="9525">
              <a:noFill/>
              <a:miter lim="800000"/>
              <a:headEnd/>
              <a:tailEnd/>
            </a:ln>
            <a:scene3d>
              <a:camera prst="orthographicFront">
                <a:rot lat="0" lon="0" rev="5400000"/>
              </a:camera>
              <a:lightRig rig="threePt" dir="t"/>
            </a:scene3d>
          </p:spPr>
        </p:pic>
        <p:pic>
          <p:nvPicPr>
            <p:cNvPr id="27" name="Picture 32"/>
            <p:cNvPicPr>
              <a:picLocks noChangeAspect="1" noChangeArrowheads="1"/>
            </p:cNvPicPr>
            <p:nvPr/>
          </p:nvPicPr>
          <p:blipFill>
            <a:blip r:embed="rId3"/>
            <a:srcRect/>
            <a:stretch>
              <a:fillRect/>
            </a:stretch>
          </p:blipFill>
          <p:spPr bwMode="auto">
            <a:xfrm>
              <a:off x="6629400" y="6067425"/>
              <a:ext cx="304800" cy="180975"/>
            </a:xfrm>
            <a:prstGeom prst="rect">
              <a:avLst/>
            </a:prstGeom>
            <a:noFill/>
            <a:ln w="9525">
              <a:noFill/>
              <a:miter lim="800000"/>
              <a:headEnd/>
              <a:tailEnd/>
            </a:ln>
            <a:scene3d>
              <a:camera prst="orthographicFront">
                <a:rot lat="0" lon="0" rev="5400000"/>
              </a:camera>
              <a:lightRig rig="threePt" dir="t"/>
            </a:scene3d>
          </p:spPr>
        </p:pic>
        <p:pic>
          <p:nvPicPr>
            <p:cNvPr id="28" name="Picture 32"/>
            <p:cNvPicPr>
              <a:picLocks noChangeAspect="1" noChangeArrowheads="1"/>
            </p:cNvPicPr>
            <p:nvPr/>
          </p:nvPicPr>
          <p:blipFill>
            <a:blip r:embed="rId3"/>
            <a:srcRect/>
            <a:stretch>
              <a:fillRect/>
            </a:stretch>
          </p:blipFill>
          <p:spPr bwMode="auto">
            <a:xfrm>
              <a:off x="6629400" y="6372225"/>
              <a:ext cx="304800" cy="180975"/>
            </a:xfrm>
            <a:prstGeom prst="rect">
              <a:avLst/>
            </a:prstGeom>
            <a:noFill/>
            <a:ln w="9525">
              <a:noFill/>
              <a:miter lim="800000"/>
              <a:headEnd/>
              <a:tailEnd/>
            </a:ln>
            <a:scene3d>
              <a:camera prst="orthographicFront">
                <a:rot lat="0" lon="0" rev="5400000"/>
              </a:camera>
              <a:lightRig rig="threePt" dir="t"/>
            </a:scene3d>
          </p:spPr>
        </p:pic>
        <p:pic>
          <p:nvPicPr>
            <p:cNvPr id="29" name="Picture 32"/>
            <p:cNvPicPr>
              <a:picLocks noChangeAspect="1" noChangeArrowheads="1"/>
            </p:cNvPicPr>
            <p:nvPr/>
          </p:nvPicPr>
          <p:blipFill>
            <a:blip r:embed="rId3"/>
            <a:srcRect/>
            <a:stretch>
              <a:fillRect/>
            </a:stretch>
          </p:blipFill>
          <p:spPr bwMode="auto">
            <a:xfrm>
              <a:off x="6629400" y="6629400"/>
              <a:ext cx="304800" cy="180975"/>
            </a:xfrm>
            <a:prstGeom prst="rect">
              <a:avLst/>
            </a:prstGeom>
            <a:noFill/>
            <a:ln w="9525">
              <a:noFill/>
              <a:miter lim="800000"/>
              <a:headEnd/>
              <a:tailEnd/>
            </a:ln>
            <a:scene3d>
              <a:camera prst="orthographicFront">
                <a:rot lat="0" lon="0" rev="5400000"/>
              </a:camera>
              <a:lightRig rig="threePt" dir="t"/>
            </a:scene3d>
          </p:spPr>
        </p:pic>
      </p:grpSp>
      <p:sp>
        <p:nvSpPr>
          <p:cNvPr id="2" name="Vertical Title 1"/>
          <p:cNvSpPr>
            <a:spLocks noGrp="1"/>
          </p:cNvSpPr>
          <p:nvPr>
            <p:ph type="title" orient="vert"/>
          </p:nvPr>
        </p:nvSpPr>
        <p:spPr>
          <a:xfrm>
            <a:off x="7239000" y="1600200"/>
            <a:ext cx="1905000" cy="4876800"/>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0" y="457200"/>
            <a:ext cx="6934200" cy="5791200"/>
          </a:xfrm>
        </p:spPr>
        <p:txBody>
          <a:bodyPr vert="eaVert"/>
          <a:lstStyle>
            <a:lvl2pPr>
              <a:defRPr/>
            </a:lvl2pPr>
            <a:lvl3pPr>
              <a:defRPr/>
            </a:lvl3pPr>
            <a:lvl4pPr>
              <a:defRPr/>
            </a:lvl4pPr>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Date Placeholder 62"/>
          <p:cNvSpPr>
            <a:spLocks noGrp="1"/>
          </p:cNvSpPr>
          <p:nvPr>
            <p:ph type="dt" sz="half" idx="10"/>
          </p:nvPr>
        </p:nvSpPr>
        <p:spPr/>
        <p:txBody>
          <a:bodyPr/>
          <a:lstStyle>
            <a:lvl1pPr>
              <a:defRPr/>
            </a:lvl1pPr>
          </a:lstStyle>
          <a:p>
            <a:pPr>
              <a:defRPr/>
            </a:pPr>
            <a:fld id="{CED4E678-A855-430B-95CE-83E2D7B2BBE8}" type="datetime1">
              <a:rPr lang="en-US"/>
              <a:pPr>
                <a:defRPr/>
              </a:pPr>
              <a:t>1/17/2019</a:t>
            </a:fld>
            <a:endParaRPr lang="en-US" dirty="0"/>
          </a:p>
        </p:txBody>
      </p:sp>
      <p:sp>
        <p:nvSpPr>
          <p:cNvPr id="31" name="Slide Number Placeholder 63"/>
          <p:cNvSpPr>
            <a:spLocks noGrp="1"/>
          </p:cNvSpPr>
          <p:nvPr>
            <p:ph type="sldNum" sz="quarter" idx="11"/>
          </p:nvPr>
        </p:nvSpPr>
        <p:spPr/>
        <p:txBody>
          <a:bodyPr/>
          <a:lstStyle>
            <a:lvl1pPr>
              <a:defRPr/>
            </a:lvl1pPr>
          </a:lstStyle>
          <a:p>
            <a:fld id="{C271C858-771B-4F89-A5AB-89D3F26561FD}" type="slidenum">
              <a:rPr lang="en-US" altLang="en-US"/>
              <a:pPr/>
              <a:t>‹#›</a:t>
            </a:fld>
            <a:endParaRPr lang="en-US" altLang="en-US" dirty="0"/>
          </a:p>
        </p:txBody>
      </p:sp>
      <p:sp>
        <p:nvSpPr>
          <p:cNvPr id="32" name="Footer Placeholder 64"/>
          <p:cNvSpPr>
            <a:spLocks noGrp="1"/>
          </p:cNvSpPr>
          <p:nvPr>
            <p:ph type="ftr" sz="quarter" idx="12"/>
          </p:nvPr>
        </p:nvSpPr>
        <p:spPr/>
        <p:txBody>
          <a:bodyPr/>
          <a:lstStyle>
            <a:lvl1pPr>
              <a:defRPr/>
            </a:lvl1pPr>
          </a:lstStyle>
          <a:p>
            <a:pPr>
              <a:defRPr/>
            </a:pPr>
            <a:r>
              <a:rPr lang="en-US" dirty="0"/>
              <a:t>Northwest Portland Area Indian Health Board</a:t>
            </a:r>
          </a:p>
        </p:txBody>
      </p:sp>
    </p:spTree>
    <p:extLst>
      <p:ext uri="{BB962C8B-B14F-4D97-AF65-F5344CB8AC3E}">
        <p14:creationId xmlns:p14="http://schemas.microsoft.com/office/powerpoint/2010/main" val="324113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0" y="0"/>
            <a:ext cx="9144000" cy="1295400"/>
          </a:xfrm>
          <a:prstGeom prst="rect">
            <a:avLst/>
          </a:prstGeom>
          <a:solidFill>
            <a:srgbClr val="FFFFCC"/>
          </a:solidFill>
          <a:ln w="9525">
            <a:noFill/>
            <a:miter lim="800000"/>
            <a:headEnd/>
            <a:tailEnd/>
          </a:ln>
          <a:effectLst/>
        </p:spPr>
        <p:txBody>
          <a:bodyPr wrap="none" anchor="ctr"/>
          <a:lstStyle/>
          <a:p>
            <a:pPr>
              <a:defRPr/>
            </a:pPr>
            <a:endParaRPr lang="en-US" dirty="0"/>
          </a:p>
        </p:txBody>
      </p:sp>
      <p:pic>
        <p:nvPicPr>
          <p:cNvPr id="6" name="Picture 8" descr="NPAIHBtransparentT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8600"/>
            <a:ext cx="12192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40"/>
          <p:cNvGrpSpPr>
            <a:grpSpLocks/>
          </p:cNvGrpSpPr>
          <p:nvPr/>
        </p:nvGrpSpPr>
        <p:grpSpPr bwMode="auto">
          <a:xfrm>
            <a:off x="0" y="1295400"/>
            <a:ext cx="9144000" cy="180975"/>
            <a:chOff x="0" y="816"/>
            <a:chExt cx="5760" cy="114"/>
          </a:xfrm>
        </p:grpSpPr>
        <p:pic>
          <p:nvPicPr>
            <p:cNvPr id="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Content Placeholder 2"/>
          <p:cNvSpPr>
            <a:spLocks noGrp="1"/>
          </p:cNvSpPr>
          <p:nvPr>
            <p:ph idx="1"/>
          </p:nvPr>
        </p:nvSpPr>
        <p:spPr/>
        <p:txBody>
          <a:bodyPr/>
          <a:lstStyle>
            <a:lvl2pPr marL="741363" indent="-284163">
              <a:buClr>
                <a:srgbClr val="008080"/>
              </a:buClr>
              <a:buSzPct val="105000"/>
              <a:buFont typeface="Wingdings" pitchFamily="2" charset="2"/>
              <a:buChar char="§"/>
              <a:defRPr lang="en-US" sz="3400" b="0" dirty="0" smtClean="0">
                <a:solidFill>
                  <a:schemeClr val="tx1"/>
                </a:solidFill>
                <a:latin typeface="Trebuchet MS" pitchFamily="34" charset="0"/>
              </a:defRPr>
            </a:lvl2pPr>
            <a:lvl3pPr marL="1262063" indent="-347663">
              <a:buClr>
                <a:srgbClr val="B40000"/>
              </a:buClr>
              <a:buSzPct val="100000"/>
              <a:buFont typeface="Arial" pitchFamily="34" charset="0"/>
              <a:buChar char="•"/>
              <a:defRPr sz="2800" b="0">
                <a:solidFill>
                  <a:schemeClr val="tx1"/>
                </a:solidFill>
              </a:defRPr>
            </a:lvl3pPr>
            <a:lvl4pPr marL="1719263" indent="-347663">
              <a:buFont typeface="Trebuchet MS" pitchFamily="34" charset="0"/>
              <a:buChar char="—"/>
              <a:defRPr sz="2800">
                <a:solidFill>
                  <a:schemeClr val="tx1"/>
                </a:solidFill>
              </a:defRPr>
            </a:lvl4pPr>
            <a:lvl5pPr marL="2176463" indent="-347663">
              <a:buFont typeface="Trebuchet MS" pitchFamily="34" charset="0"/>
              <a:buChar char="—"/>
              <a:defRPr sz="24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2"/>
          <p:cNvSpPr>
            <a:spLocks noGrp="1" noChangeArrowheads="1"/>
          </p:cNvSpPr>
          <p:nvPr>
            <p:ph type="title"/>
          </p:nvPr>
        </p:nvSpPr>
        <p:spPr bwMode="auto">
          <a:xfrm>
            <a:off x="1371600" y="76200"/>
            <a:ext cx="7315200" cy="1143000"/>
          </a:xfrm>
          <a:prstGeom prst="rect">
            <a:avLst/>
          </a:prstGeom>
          <a:noFill/>
          <a:ln w="9525">
            <a:noFill/>
            <a:miter lim="800000"/>
            <a:headEnd/>
            <a:tailEnd/>
          </a:ln>
        </p:spPr>
        <p:txBody>
          <a:bodyPr/>
          <a:lstStyle>
            <a:lvl1pPr algn="l">
              <a:defRPr/>
            </a:lvl1pPr>
          </a:lstStyle>
          <a:p>
            <a:pPr lvl="0"/>
            <a:r>
              <a:rPr lang="en-US" smtClean="0"/>
              <a:t>Click to edit Master title style</a:t>
            </a:r>
            <a:endParaRPr lang="en-US" dirty="0" smtClean="0"/>
          </a:p>
        </p:txBody>
      </p:sp>
      <p:sp>
        <p:nvSpPr>
          <p:cNvPr id="38" name="Rectangle 5"/>
          <p:cNvSpPr>
            <a:spLocks noGrp="1" noChangeArrowheads="1"/>
          </p:cNvSpPr>
          <p:nvPr>
            <p:ph type="ftr" sz="quarter" idx="10"/>
          </p:nvPr>
        </p:nvSpPr>
        <p:spPr/>
        <p:txBody>
          <a:bodyPr/>
          <a:lstStyle>
            <a:lvl1pPr>
              <a:defRPr/>
            </a:lvl1pPr>
          </a:lstStyle>
          <a:p>
            <a:pPr>
              <a:defRPr/>
            </a:pPr>
            <a:r>
              <a:rPr lang="en-US" dirty="0"/>
              <a:t>Northwest Portland Area Indian Health Board</a:t>
            </a:r>
          </a:p>
        </p:txBody>
      </p:sp>
      <p:sp>
        <p:nvSpPr>
          <p:cNvPr id="39" name="Rectangle 4"/>
          <p:cNvSpPr>
            <a:spLocks noGrp="1" noChangeArrowheads="1"/>
          </p:cNvSpPr>
          <p:nvPr>
            <p:ph type="dt" sz="half" idx="11"/>
          </p:nvPr>
        </p:nvSpPr>
        <p:spPr/>
        <p:txBody>
          <a:bodyPr/>
          <a:lstStyle>
            <a:lvl1pPr>
              <a:defRPr/>
            </a:lvl1pPr>
          </a:lstStyle>
          <a:p>
            <a:pPr>
              <a:defRPr/>
            </a:pPr>
            <a:fld id="{723BF795-A8D2-4DFE-BBF4-2999DD7925A3}" type="datetime1">
              <a:rPr lang="en-US"/>
              <a:pPr>
                <a:defRPr/>
              </a:pPr>
              <a:t>1/17/2019</a:t>
            </a:fld>
            <a:endParaRPr lang="en-US" dirty="0"/>
          </a:p>
        </p:txBody>
      </p:sp>
      <p:sp>
        <p:nvSpPr>
          <p:cNvPr id="40" name="Slide Number Placeholder 39"/>
          <p:cNvSpPr>
            <a:spLocks noGrp="1" noChangeArrowheads="1"/>
          </p:cNvSpPr>
          <p:nvPr>
            <p:ph type="sldNum" sz="quarter" idx="12"/>
          </p:nvPr>
        </p:nvSpPr>
        <p:spPr/>
        <p:txBody>
          <a:bodyPr/>
          <a:lstStyle>
            <a:lvl1pPr>
              <a:defRPr/>
            </a:lvl1pPr>
          </a:lstStyle>
          <a:p>
            <a:fld id="{B92ED170-6E32-45CF-BE9E-EC84FD119674}" type="slidenum">
              <a:rPr lang="en-US" altLang="en-US"/>
              <a:pPr/>
              <a:t>‹#›</a:t>
            </a:fld>
            <a:endParaRPr lang="en-US" altLang="en-US" dirty="0"/>
          </a:p>
        </p:txBody>
      </p:sp>
    </p:spTree>
    <p:extLst>
      <p:ext uri="{BB962C8B-B14F-4D97-AF65-F5344CB8AC3E}">
        <p14:creationId xmlns:p14="http://schemas.microsoft.com/office/powerpoint/2010/main" val="196355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0" y="0"/>
            <a:ext cx="9144000" cy="3048000"/>
          </a:xfrm>
          <a:prstGeom prst="rect">
            <a:avLst/>
          </a:prstGeom>
          <a:solidFill>
            <a:srgbClr val="FFFFCC"/>
          </a:solidFill>
          <a:ln w="9525">
            <a:noFill/>
            <a:miter lim="800000"/>
            <a:headEnd/>
            <a:tailEnd/>
          </a:ln>
          <a:effectLst/>
        </p:spPr>
        <p:txBody>
          <a:bodyPr wrap="none" anchor="ctr"/>
          <a:lstStyle/>
          <a:p>
            <a:pPr>
              <a:defRPr/>
            </a:pPr>
            <a:endParaRPr lang="en-US" dirty="0"/>
          </a:p>
        </p:txBody>
      </p:sp>
      <p:grpSp>
        <p:nvGrpSpPr>
          <p:cNvPr id="5" name="Group 7"/>
          <p:cNvGrpSpPr>
            <a:grpSpLocks/>
          </p:cNvGrpSpPr>
          <p:nvPr/>
        </p:nvGrpSpPr>
        <p:grpSpPr bwMode="auto">
          <a:xfrm>
            <a:off x="0" y="2971800"/>
            <a:ext cx="9144000" cy="180975"/>
            <a:chOff x="0" y="816"/>
            <a:chExt cx="5760" cy="114"/>
          </a:xfrm>
        </p:grpSpPr>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762000" y="3276600"/>
            <a:ext cx="7772400" cy="1362075"/>
          </a:xfrm>
          <a:prstGeom prst="rect">
            <a:avLst/>
          </a:prstGeo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1371600"/>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36" name="Rectangle 5"/>
          <p:cNvSpPr>
            <a:spLocks noGrp="1" noChangeArrowheads="1"/>
          </p:cNvSpPr>
          <p:nvPr>
            <p:ph type="ftr" sz="quarter" idx="10"/>
          </p:nvPr>
        </p:nvSpPr>
        <p:spPr/>
        <p:txBody>
          <a:bodyPr/>
          <a:lstStyle>
            <a:lvl1pPr>
              <a:defRPr/>
            </a:lvl1pPr>
          </a:lstStyle>
          <a:p>
            <a:pPr>
              <a:defRPr/>
            </a:pPr>
            <a:r>
              <a:rPr lang="en-US" dirty="0"/>
              <a:t>Northwest Portland Area Indian Health Board</a:t>
            </a:r>
          </a:p>
        </p:txBody>
      </p:sp>
      <p:sp>
        <p:nvSpPr>
          <p:cNvPr id="37" name="Date Placeholder 36"/>
          <p:cNvSpPr>
            <a:spLocks noGrp="1" noChangeArrowheads="1"/>
          </p:cNvSpPr>
          <p:nvPr>
            <p:ph type="dt" sz="half" idx="11"/>
          </p:nvPr>
        </p:nvSpPr>
        <p:spPr/>
        <p:txBody>
          <a:bodyPr/>
          <a:lstStyle>
            <a:lvl1pPr>
              <a:defRPr/>
            </a:lvl1pPr>
          </a:lstStyle>
          <a:p>
            <a:pPr>
              <a:defRPr/>
            </a:pPr>
            <a:fld id="{4DA01494-8245-4205-90FB-692262482B10}" type="datetime1">
              <a:rPr lang="en-US"/>
              <a:pPr>
                <a:defRPr/>
              </a:pPr>
              <a:t>1/17/2019</a:t>
            </a:fld>
            <a:endParaRPr lang="en-US" dirty="0"/>
          </a:p>
        </p:txBody>
      </p:sp>
      <p:sp>
        <p:nvSpPr>
          <p:cNvPr id="38" name="Rectangle 6"/>
          <p:cNvSpPr>
            <a:spLocks noGrp="1" noChangeArrowheads="1"/>
          </p:cNvSpPr>
          <p:nvPr>
            <p:ph type="sldNum" sz="quarter" idx="12"/>
          </p:nvPr>
        </p:nvSpPr>
        <p:spPr/>
        <p:txBody>
          <a:bodyPr/>
          <a:lstStyle>
            <a:lvl1pPr>
              <a:defRPr/>
            </a:lvl1pPr>
          </a:lstStyle>
          <a:p>
            <a:fld id="{821270D6-0279-4DE8-9E9B-DAAF337F2E21}" type="slidenum">
              <a:rPr lang="en-US" altLang="en-US"/>
              <a:pPr/>
              <a:t>‹#›</a:t>
            </a:fld>
            <a:endParaRPr lang="en-US" altLang="en-US" dirty="0"/>
          </a:p>
        </p:txBody>
      </p:sp>
    </p:spTree>
    <p:extLst>
      <p:ext uri="{BB962C8B-B14F-4D97-AF65-F5344CB8AC3E}">
        <p14:creationId xmlns:p14="http://schemas.microsoft.com/office/powerpoint/2010/main" val="3358225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7"/>
          <p:cNvSpPr>
            <a:spLocks noChangeArrowheads="1"/>
          </p:cNvSpPr>
          <p:nvPr/>
        </p:nvSpPr>
        <p:spPr bwMode="auto">
          <a:xfrm>
            <a:off x="0" y="0"/>
            <a:ext cx="9144000" cy="1295400"/>
          </a:xfrm>
          <a:prstGeom prst="rect">
            <a:avLst/>
          </a:prstGeom>
          <a:solidFill>
            <a:srgbClr val="FFFFCC"/>
          </a:solidFill>
          <a:ln w="9525">
            <a:noFill/>
            <a:miter lim="800000"/>
            <a:headEnd/>
            <a:tailEnd/>
          </a:ln>
          <a:effectLst/>
        </p:spPr>
        <p:txBody>
          <a:bodyPr wrap="none" anchor="ctr"/>
          <a:lstStyle/>
          <a:p>
            <a:pPr>
              <a:defRPr/>
            </a:pPr>
            <a:endParaRPr lang="en-US" dirty="0"/>
          </a:p>
        </p:txBody>
      </p:sp>
      <p:pic>
        <p:nvPicPr>
          <p:cNvPr id="7" name="Picture 8" descr="NPAIHBtransparentT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8600"/>
            <a:ext cx="12192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40"/>
          <p:cNvGrpSpPr>
            <a:grpSpLocks/>
          </p:cNvGrpSpPr>
          <p:nvPr/>
        </p:nvGrpSpPr>
        <p:grpSpPr bwMode="auto">
          <a:xfrm>
            <a:off x="0" y="1295400"/>
            <a:ext cx="9144000" cy="180975"/>
            <a:chOff x="0" y="816"/>
            <a:chExt cx="5760" cy="114"/>
          </a:xfrm>
        </p:grpSpPr>
        <p:pic>
          <p:nvPicPr>
            <p:cNvPr id="9"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Content Placeholder 2"/>
          <p:cNvSpPr>
            <a:spLocks noGrp="1"/>
          </p:cNvSpPr>
          <p:nvPr>
            <p:ph sz="half" idx="1"/>
          </p:nvPr>
        </p:nvSpPr>
        <p:spPr>
          <a:xfrm>
            <a:off x="457200" y="1752600"/>
            <a:ext cx="4038600" cy="4648200"/>
          </a:xfrm>
        </p:spPr>
        <p:txBody>
          <a:bodyPr/>
          <a:lstStyle>
            <a:lvl1pPr>
              <a:defRPr sz="2800"/>
            </a:lvl1pPr>
            <a:lvl2pPr marL="804863" indent="-347663">
              <a:buSzPct val="85000"/>
              <a:defRPr lang="en-US" sz="2000" b="0" dirty="0" smtClean="0">
                <a:solidFill>
                  <a:schemeClr val="tx1"/>
                </a:solidFill>
                <a:latin typeface="Trebuchet MS" pitchFamily="34" charset="0"/>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52600"/>
            <a:ext cx="4038600" cy="4648200"/>
          </a:xfrm>
        </p:spPr>
        <p:txBody>
          <a:bodyPr/>
          <a:lstStyle>
            <a:lvl1pPr>
              <a:defRPr sz="2800"/>
            </a:lvl1pPr>
            <a:lvl2pPr marL="806450" indent="-285750">
              <a:tabLst/>
              <a:defRPr lang="en-US" sz="2000" dirty="0" smtClean="0">
                <a:solidFill>
                  <a:schemeClr val="tx1"/>
                </a:solidFill>
                <a:latin typeface="Trebuchet MS" pitchFamily="34" charset="0"/>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2"/>
          <p:cNvSpPr>
            <a:spLocks noGrp="1" noChangeArrowheads="1"/>
          </p:cNvSpPr>
          <p:nvPr>
            <p:ph type="title"/>
          </p:nvPr>
        </p:nvSpPr>
        <p:spPr bwMode="auto">
          <a:xfrm>
            <a:off x="1371600" y="76200"/>
            <a:ext cx="7315200" cy="1143000"/>
          </a:xfrm>
          <a:prstGeom prst="rect">
            <a:avLst/>
          </a:prstGeom>
          <a:noFill/>
          <a:ln w="9525">
            <a:noFill/>
            <a:miter lim="800000"/>
            <a:headEnd/>
            <a:tailEnd/>
          </a:ln>
        </p:spPr>
        <p:txBody>
          <a:bodyPr/>
          <a:lstStyle>
            <a:lvl1pPr algn="l">
              <a:defRPr/>
            </a:lvl1pPr>
          </a:lstStyle>
          <a:p>
            <a:pPr lvl="0"/>
            <a:r>
              <a:rPr lang="en-US" smtClean="0"/>
              <a:t>Click to edit Master title style</a:t>
            </a:r>
            <a:endParaRPr lang="en-US" dirty="0" smtClean="0"/>
          </a:p>
        </p:txBody>
      </p:sp>
      <p:sp>
        <p:nvSpPr>
          <p:cNvPr id="39" name="Footer Placeholder 38"/>
          <p:cNvSpPr>
            <a:spLocks noGrp="1" noChangeArrowheads="1"/>
          </p:cNvSpPr>
          <p:nvPr>
            <p:ph type="ftr" sz="quarter" idx="10"/>
          </p:nvPr>
        </p:nvSpPr>
        <p:spPr/>
        <p:txBody>
          <a:bodyPr/>
          <a:lstStyle>
            <a:lvl1pPr>
              <a:defRPr/>
            </a:lvl1pPr>
          </a:lstStyle>
          <a:p>
            <a:pPr>
              <a:defRPr/>
            </a:pPr>
            <a:r>
              <a:rPr lang="en-US" dirty="0"/>
              <a:t>Northwest Portland Area Indian Health Board</a:t>
            </a:r>
          </a:p>
        </p:txBody>
      </p:sp>
      <p:sp>
        <p:nvSpPr>
          <p:cNvPr id="40" name="Rectangle 4"/>
          <p:cNvSpPr>
            <a:spLocks noGrp="1" noChangeArrowheads="1"/>
          </p:cNvSpPr>
          <p:nvPr>
            <p:ph type="dt" sz="half" idx="11"/>
          </p:nvPr>
        </p:nvSpPr>
        <p:spPr/>
        <p:txBody>
          <a:bodyPr/>
          <a:lstStyle>
            <a:lvl1pPr>
              <a:defRPr/>
            </a:lvl1pPr>
          </a:lstStyle>
          <a:p>
            <a:pPr>
              <a:defRPr/>
            </a:pPr>
            <a:fld id="{82C5F102-80D9-4C1B-AB6C-1A4C76E77851}" type="datetime1">
              <a:rPr lang="en-US"/>
              <a:pPr>
                <a:defRPr/>
              </a:pPr>
              <a:t>1/17/2019</a:t>
            </a:fld>
            <a:endParaRPr lang="en-US" dirty="0"/>
          </a:p>
        </p:txBody>
      </p:sp>
      <p:sp>
        <p:nvSpPr>
          <p:cNvPr id="41" name="Rectangle 6"/>
          <p:cNvSpPr>
            <a:spLocks noGrp="1" noChangeArrowheads="1"/>
          </p:cNvSpPr>
          <p:nvPr>
            <p:ph type="sldNum" sz="quarter" idx="12"/>
          </p:nvPr>
        </p:nvSpPr>
        <p:spPr/>
        <p:txBody>
          <a:bodyPr/>
          <a:lstStyle>
            <a:lvl1pPr>
              <a:defRPr/>
            </a:lvl1pPr>
          </a:lstStyle>
          <a:p>
            <a:fld id="{9B812307-272F-4806-93AD-F4C20008332E}" type="slidenum">
              <a:rPr lang="en-US" altLang="en-US"/>
              <a:pPr/>
              <a:t>‹#›</a:t>
            </a:fld>
            <a:endParaRPr lang="en-US" altLang="en-US" dirty="0"/>
          </a:p>
        </p:txBody>
      </p:sp>
    </p:spTree>
    <p:extLst>
      <p:ext uri="{BB962C8B-B14F-4D97-AF65-F5344CB8AC3E}">
        <p14:creationId xmlns:p14="http://schemas.microsoft.com/office/powerpoint/2010/main" val="41834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0" y="0"/>
            <a:ext cx="9144000" cy="1295400"/>
          </a:xfrm>
          <a:prstGeom prst="rect">
            <a:avLst/>
          </a:prstGeom>
          <a:solidFill>
            <a:srgbClr val="FFFFCC"/>
          </a:solidFill>
          <a:ln w="9525">
            <a:noFill/>
            <a:miter lim="800000"/>
            <a:headEnd/>
            <a:tailEnd/>
          </a:ln>
          <a:effectLst/>
        </p:spPr>
        <p:txBody>
          <a:bodyPr wrap="none" anchor="ctr"/>
          <a:lstStyle/>
          <a:p>
            <a:pPr>
              <a:defRPr/>
            </a:pPr>
            <a:endParaRPr lang="en-US" dirty="0"/>
          </a:p>
        </p:txBody>
      </p:sp>
      <p:pic>
        <p:nvPicPr>
          <p:cNvPr id="8" name="Picture 8" descr="NPAIHBtransparentT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8600"/>
            <a:ext cx="12192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40"/>
          <p:cNvGrpSpPr>
            <a:grpSpLocks/>
          </p:cNvGrpSpPr>
          <p:nvPr/>
        </p:nvGrpSpPr>
        <p:grpSpPr bwMode="auto">
          <a:xfrm>
            <a:off x="0" y="1295400"/>
            <a:ext cx="9144000" cy="180975"/>
            <a:chOff x="0" y="816"/>
            <a:chExt cx="5760" cy="114"/>
          </a:xfrm>
        </p:grpSpPr>
        <p:pic>
          <p:nvPicPr>
            <p:cNvPr id="1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 Placeholder 2"/>
          <p:cNvSpPr>
            <a:spLocks noGrp="1"/>
          </p:cNvSpPr>
          <p:nvPr>
            <p:ph type="body" idx="1"/>
          </p:nvPr>
        </p:nvSpPr>
        <p:spPr>
          <a:xfrm>
            <a:off x="457200" y="1524000"/>
            <a:ext cx="4040188" cy="838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438400"/>
            <a:ext cx="4040188" cy="3962400"/>
          </a:xfrm>
        </p:spPr>
        <p:txBody>
          <a:bodyPr/>
          <a:lstStyle>
            <a:lvl1pPr>
              <a:defRPr sz="2400"/>
            </a:lvl1pPr>
            <a:lvl2pPr marL="804863" indent="-347663">
              <a:defRPr lang="en-US" sz="2000" dirty="0" smtClean="0">
                <a:solidFill>
                  <a:schemeClr val="tx1"/>
                </a:solidFill>
                <a:latin typeface="Trebuchet MS" pitchFamily="34" charset="0"/>
              </a:defRPr>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24000"/>
            <a:ext cx="4041775" cy="838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438399"/>
            <a:ext cx="4041775" cy="3962401"/>
          </a:xfrm>
        </p:spPr>
        <p:txBody>
          <a:bodyPr/>
          <a:lstStyle>
            <a:lvl1pPr>
              <a:defRPr sz="2400"/>
            </a:lvl1pPr>
            <a:lvl2pPr marL="804863" indent="-347663">
              <a:defRPr lang="en-US" sz="2000" dirty="0" smtClean="0">
                <a:solidFill>
                  <a:schemeClr val="tx1"/>
                </a:solidFill>
                <a:latin typeface="Trebuchet MS" pitchFamily="34" charset="0"/>
              </a:defRPr>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0"/>
          <p:cNvSpPr>
            <a:spLocks noGrp="1"/>
          </p:cNvSpPr>
          <p:nvPr>
            <p:ph type="title"/>
          </p:nvPr>
        </p:nvSpPr>
        <p:spPr>
          <a:xfrm>
            <a:off x="1371600" y="76200"/>
            <a:ext cx="7315200" cy="1143000"/>
          </a:xfrm>
        </p:spPr>
        <p:txBody>
          <a:bodyPr/>
          <a:lstStyle/>
          <a:p>
            <a:r>
              <a:rPr lang="en-US" smtClean="0"/>
              <a:t>Click to edit Master title style</a:t>
            </a:r>
            <a:endParaRPr lang="en-US" dirty="0"/>
          </a:p>
        </p:txBody>
      </p:sp>
      <p:sp>
        <p:nvSpPr>
          <p:cNvPr id="41" name="Rectangle 5"/>
          <p:cNvSpPr>
            <a:spLocks noGrp="1" noChangeArrowheads="1"/>
          </p:cNvSpPr>
          <p:nvPr>
            <p:ph type="ftr" sz="quarter" idx="10"/>
          </p:nvPr>
        </p:nvSpPr>
        <p:spPr/>
        <p:txBody>
          <a:bodyPr/>
          <a:lstStyle>
            <a:lvl1pPr>
              <a:defRPr/>
            </a:lvl1pPr>
          </a:lstStyle>
          <a:p>
            <a:pPr>
              <a:defRPr/>
            </a:pPr>
            <a:r>
              <a:rPr lang="en-US" dirty="0"/>
              <a:t>Northwest Portland Area Indian Health Board</a:t>
            </a:r>
          </a:p>
        </p:txBody>
      </p:sp>
      <p:sp>
        <p:nvSpPr>
          <p:cNvPr id="42" name="Rectangle 4"/>
          <p:cNvSpPr>
            <a:spLocks noGrp="1" noChangeArrowheads="1"/>
          </p:cNvSpPr>
          <p:nvPr>
            <p:ph type="dt" sz="half" idx="11"/>
          </p:nvPr>
        </p:nvSpPr>
        <p:spPr/>
        <p:txBody>
          <a:bodyPr/>
          <a:lstStyle>
            <a:lvl1pPr>
              <a:defRPr/>
            </a:lvl1pPr>
          </a:lstStyle>
          <a:p>
            <a:pPr>
              <a:defRPr/>
            </a:pPr>
            <a:fld id="{8CA56C34-CE12-4599-87BE-23FFB9566100}" type="datetime1">
              <a:rPr lang="en-US"/>
              <a:pPr>
                <a:defRPr/>
              </a:pPr>
              <a:t>1/17/2019</a:t>
            </a:fld>
            <a:endParaRPr lang="en-US" dirty="0"/>
          </a:p>
        </p:txBody>
      </p:sp>
      <p:sp>
        <p:nvSpPr>
          <p:cNvPr id="43" name="Rectangle 6"/>
          <p:cNvSpPr>
            <a:spLocks noGrp="1" noChangeArrowheads="1"/>
          </p:cNvSpPr>
          <p:nvPr>
            <p:ph type="sldNum" sz="quarter" idx="12"/>
          </p:nvPr>
        </p:nvSpPr>
        <p:spPr/>
        <p:txBody>
          <a:bodyPr/>
          <a:lstStyle>
            <a:lvl1pPr>
              <a:defRPr/>
            </a:lvl1pPr>
          </a:lstStyle>
          <a:p>
            <a:fld id="{5B69D452-E505-4B4D-AFB7-9A3DEF2CC8F8}" type="slidenum">
              <a:rPr lang="en-US" altLang="en-US"/>
              <a:pPr/>
              <a:t>‹#›</a:t>
            </a:fld>
            <a:endParaRPr lang="en-US" altLang="en-US" dirty="0"/>
          </a:p>
        </p:txBody>
      </p:sp>
    </p:spTree>
    <p:extLst>
      <p:ext uri="{BB962C8B-B14F-4D97-AF65-F5344CB8AC3E}">
        <p14:creationId xmlns:p14="http://schemas.microsoft.com/office/powerpoint/2010/main" val="2178640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2" name="Group 39"/>
          <p:cNvGrpSpPr>
            <a:grpSpLocks/>
          </p:cNvGrpSpPr>
          <p:nvPr/>
        </p:nvGrpSpPr>
        <p:grpSpPr bwMode="auto">
          <a:xfrm>
            <a:off x="0" y="0"/>
            <a:ext cx="9144000" cy="1476375"/>
            <a:chOff x="0" y="0"/>
            <a:chExt cx="9144000" cy="1476375"/>
          </a:xfrm>
        </p:grpSpPr>
        <p:grpSp>
          <p:nvGrpSpPr>
            <p:cNvPr id="3" name="Group 7"/>
            <p:cNvGrpSpPr>
              <a:grpSpLocks/>
            </p:cNvGrpSpPr>
            <p:nvPr/>
          </p:nvGrpSpPr>
          <p:grpSpPr bwMode="auto">
            <a:xfrm>
              <a:off x="0" y="0"/>
              <a:ext cx="9144000" cy="1295400"/>
              <a:chOff x="0" y="0"/>
              <a:chExt cx="9144000" cy="1295400"/>
            </a:xfrm>
          </p:grpSpPr>
          <p:sp>
            <p:nvSpPr>
              <p:cNvPr id="35" name="Rectangle 7"/>
              <p:cNvSpPr>
                <a:spLocks noChangeArrowheads="1"/>
              </p:cNvSpPr>
              <p:nvPr/>
            </p:nvSpPr>
            <p:spPr bwMode="auto">
              <a:xfrm>
                <a:off x="0" y="0"/>
                <a:ext cx="9144000" cy="1295400"/>
              </a:xfrm>
              <a:prstGeom prst="rect">
                <a:avLst/>
              </a:prstGeom>
              <a:solidFill>
                <a:srgbClr val="FFFFCC"/>
              </a:solidFill>
              <a:ln w="9525">
                <a:noFill/>
                <a:miter lim="800000"/>
                <a:headEnd/>
                <a:tailEnd/>
              </a:ln>
              <a:effectLst/>
            </p:spPr>
            <p:txBody>
              <a:bodyPr wrap="none" anchor="ctr"/>
              <a:lstStyle/>
              <a:p>
                <a:pPr>
                  <a:defRPr/>
                </a:pPr>
                <a:endParaRPr lang="en-US" dirty="0"/>
              </a:p>
            </p:txBody>
          </p:sp>
          <p:pic>
            <p:nvPicPr>
              <p:cNvPr id="36" name="Picture 8" descr="NPAIHBtransparentT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8600"/>
                <a:ext cx="12192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 name="Group 40"/>
            <p:cNvGrpSpPr>
              <a:grpSpLocks/>
            </p:cNvGrpSpPr>
            <p:nvPr/>
          </p:nvGrpSpPr>
          <p:grpSpPr bwMode="auto">
            <a:xfrm>
              <a:off x="0" y="1295400"/>
              <a:ext cx="9144000" cy="180975"/>
              <a:chOff x="0" y="816"/>
              <a:chExt cx="5760" cy="114"/>
            </a:xfrm>
          </p:grpSpPr>
          <p:pic>
            <p:nvPicPr>
              <p:cNvPr id="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7" name="Rectangle 2"/>
          <p:cNvSpPr txBox="1">
            <a:spLocks noChangeArrowheads="1"/>
          </p:cNvSpPr>
          <p:nvPr/>
        </p:nvSpPr>
        <p:spPr bwMode="auto">
          <a:xfrm>
            <a:off x="1371600" y="76200"/>
            <a:ext cx="7315200" cy="1143000"/>
          </a:xfrm>
          <a:prstGeom prst="rect">
            <a:avLst/>
          </a:prstGeom>
          <a:noFill/>
          <a:ln w="9525">
            <a:noFill/>
            <a:miter lim="800000"/>
            <a:headEnd/>
            <a:tailEnd/>
          </a:ln>
        </p:spPr>
        <p:txBody>
          <a:bodyPr anchor="ctr"/>
          <a:lstStyle>
            <a:lvl1pPr algn="l">
              <a:defRPr/>
            </a:lvl1pPr>
          </a:lstStyle>
          <a:p>
            <a:pPr eaLnBrk="0" hangingPunct="0">
              <a:defRPr/>
            </a:pPr>
            <a:r>
              <a:rPr lang="en-US" sz="4000" kern="0" dirty="0" smtClean="0">
                <a:solidFill>
                  <a:srgbClr val="990000"/>
                </a:solidFill>
                <a:latin typeface="Georgia" pitchFamily="18" charset="0"/>
                <a:ea typeface="+mj-ea"/>
                <a:cs typeface="+mj-cs"/>
              </a:rPr>
              <a:t>Click to edit Master title style</a:t>
            </a:r>
          </a:p>
        </p:txBody>
      </p:sp>
      <p:sp>
        <p:nvSpPr>
          <p:cNvPr id="38" name="Rectangle 5"/>
          <p:cNvSpPr>
            <a:spLocks noGrp="1" noChangeArrowheads="1"/>
          </p:cNvSpPr>
          <p:nvPr>
            <p:ph type="ftr" sz="quarter" idx="10"/>
          </p:nvPr>
        </p:nvSpPr>
        <p:spPr/>
        <p:txBody>
          <a:bodyPr/>
          <a:lstStyle>
            <a:lvl1pPr algn="ctr">
              <a:defRPr sz="1200">
                <a:solidFill>
                  <a:srgbClr val="800000"/>
                </a:solidFill>
                <a:latin typeface="Gill Sans MT" pitchFamily="34" charset="0"/>
              </a:defRPr>
            </a:lvl1pPr>
          </a:lstStyle>
          <a:p>
            <a:pPr>
              <a:defRPr/>
            </a:pPr>
            <a:r>
              <a:rPr lang="en-US" dirty="0"/>
              <a:t>Northwest Portland Area Indian Health Board</a:t>
            </a:r>
          </a:p>
        </p:txBody>
      </p:sp>
      <p:sp>
        <p:nvSpPr>
          <p:cNvPr id="39" name="Date Placeholder 38"/>
          <p:cNvSpPr>
            <a:spLocks noGrp="1" noChangeArrowheads="1"/>
          </p:cNvSpPr>
          <p:nvPr>
            <p:ph type="dt" sz="half" idx="11"/>
          </p:nvPr>
        </p:nvSpPr>
        <p:spPr/>
        <p:txBody>
          <a:bodyPr/>
          <a:lstStyle>
            <a:lvl1pPr>
              <a:defRPr sz="1200">
                <a:solidFill>
                  <a:srgbClr val="800000"/>
                </a:solidFill>
                <a:latin typeface="Gill Sans MT" pitchFamily="34" charset="0"/>
              </a:defRPr>
            </a:lvl1pPr>
          </a:lstStyle>
          <a:p>
            <a:pPr>
              <a:defRPr/>
            </a:pPr>
            <a:fld id="{312234AE-2EDE-4268-892B-5383C96FE1C1}" type="datetime1">
              <a:rPr lang="en-US"/>
              <a:pPr>
                <a:defRPr/>
              </a:pPr>
              <a:t>1/17/2019</a:t>
            </a:fld>
            <a:endParaRPr lang="en-US" dirty="0"/>
          </a:p>
        </p:txBody>
      </p:sp>
      <p:sp>
        <p:nvSpPr>
          <p:cNvPr id="40" name="Rectangle 6"/>
          <p:cNvSpPr>
            <a:spLocks noGrp="1" noChangeArrowheads="1"/>
          </p:cNvSpPr>
          <p:nvPr>
            <p:ph type="sldNum" sz="quarter" idx="12"/>
          </p:nvPr>
        </p:nvSpPr>
        <p:spPr/>
        <p:txBody>
          <a:bodyPr/>
          <a:lstStyle>
            <a:lvl1pPr>
              <a:defRPr/>
            </a:lvl1pPr>
          </a:lstStyle>
          <a:p>
            <a:fld id="{FD50FF06-03AF-41A1-A3EA-66AE7721028D}" type="slidenum">
              <a:rPr lang="en-US" altLang="en-US"/>
              <a:pPr/>
              <a:t>‹#›</a:t>
            </a:fld>
            <a:endParaRPr lang="en-US" altLang="en-US" dirty="0"/>
          </a:p>
        </p:txBody>
      </p:sp>
    </p:spTree>
    <p:extLst>
      <p:ext uri="{BB962C8B-B14F-4D97-AF65-F5344CB8AC3E}">
        <p14:creationId xmlns:p14="http://schemas.microsoft.com/office/powerpoint/2010/main" val="473185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685800"/>
            <a:ext cx="3505200" cy="556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6" name="Group 38"/>
          <p:cNvGrpSpPr>
            <a:grpSpLocks/>
          </p:cNvGrpSpPr>
          <p:nvPr/>
        </p:nvGrpSpPr>
        <p:grpSpPr bwMode="auto">
          <a:xfrm>
            <a:off x="0" y="0"/>
            <a:ext cx="9144000" cy="609600"/>
            <a:chOff x="0" y="0"/>
            <a:chExt cx="9144000" cy="609600"/>
          </a:xfrm>
        </p:grpSpPr>
        <p:sp>
          <p:nvSpPr>
            <p:cNvPr id="7" name="Rectangle 7"/>
            <p:cNvSpPr>
              <a:spLocks noChangeArrowheads="1"/>
            </p:cNvSpPr>
            <p:nvPr/>
          </p:nvSpPr>
          <p:spPr bwMode="auto">
            <a:xfrm>
              <a:off x="0" y="0"/>
              <a:ext cx="9144000" cy="609600"/>
            </a:xfrm>
            <a:prstGeom prst="rect">
              <a:avLst/>
            </a:prstGeom>
            <a:solidFill>
              <a:srgbClr val="FFFFCC"/>
            </a:solidFill>
            <a:ln w="9525">
              <a:noFill/>
              <a:miter lim="800000"/>
              <a:headEnd/>
              <a:tailEnd/>
            </a:ln>
            <a:effectLst/>
          </p:spPr>
          <p:txBody>
            <a:bodyPr wrap="none" anchor="ctr"/>
            <a:lstStyle/>
            <a:p>
              <a:pPr>
                <a:defRPr/>
              </a:pPr>
              <a:endParaRPr lang="en-US" dirty="0"/>
            </a:p>
          </p:txBody>
        </p:sp>
        <p:pic>
          <p:nvPicPr>
            <p:cNvPr id="8" name="Picture 8" descr="NPAIHBtransparentT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40"/>
          <p:cNvGrpSpPr>
            <a:grpSpLocks/>
          </p:cNvGrpSpPr>
          <p:nvPr/>
        </p:nvGrpSpPr>
        <p:grpSpPr bwMode="auto">
          <a:xfrm>
            <a:off x="0" y="533400"/>
            <a:ext cx="9144000" cy="180975"/>
            <a:chOff x="0" y="816"/>
            <a:chExt cx="5760" cy="114"/>
          </a:xfrm>
        </p:grpSpPr>
        <p:pic>
          <p:nvPicPr>
            <p:cNvPr id="1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 name="Group 40"/>
          <p:cNvGrpSpPr>
            <a:grpSpLocks/>
          </p:cNvGrpSpPr>
          <p:nvPr/>
        </p:nvGrpSpPr>
        <p:grpSpPr bwMode="auto">
          <a:xfrm>
            <a:off x="0" y="6248400"/>
            <a:ext cx="9144000" cy="180975"/>
            <a:chOff x="0" y="816"/>
            <a:chExt cx="5760" cy="114"/>
          </a:xfrm>
        </p:grpSpPr>
        <p:pic>
          <p:nvPicPr>
            <p:cNvPr id="4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457200" y="762000"/>
            <a:ext cx="2971800" cy="1219200"/>
          </a:xfrm>
          <a:prstGeom prst="rect">
            <a:avLst/>
          </a:prstGeom>
        </p:spPr>
        <p:txBody>
          <a:bodyPr anchor="b"/>
          <a:lstStyle>
            <a:lvl1pPr algn="l">
              <a:defRPr sz="2000" b="1">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685800"/>
            <a:ext cx="5111750" cy="5562600"/>
          </a:xfrm>
        </p:spPr>
        <p:txBody>
          <a:bodyPr/>
          <a:lstStyle>
            <a:lvl1pPr>
              <a:defRPr sz="3200"/>
            </a:lvl1pPr>
            <a:lvl2pPr marL="914400" indent="-457200">
              <a:buSzPct val="85000"/>
              <a:defRPr sz="2800"/>
            </a:lvl2pPr>
            <a:lvl3pPr marL="1262063" indent="-347663">
              <a:defRPr sz="2400"/>
            </a:lvl3pPr>
            <a:lvl4pPr marL="1719263" indent="-347663">
              <a:defRPr sz="2000"/>
            </a:lvl4pPr>
            <a:lvl5pPr marL="2176463" indent="-347663">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057400"/>
            <a:ext cx="2971800" cy="4114800"/>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1" name="Rectangle 5"/>
          <p:cNvSpPr>
            <a:spLocks noGrp="1" noChangeArrowheads="1"/>
          </p:cNvSpPr>
          <p:nvPr>
            <p:ph type="ftr" sz="quarter" idx="10"/>
          </p:nvPr>
        </p:nvSpPr>
        <p:spPr/>
        <p:txBody>
          <a:bodyPr/>
          <a:lstStyle>
            <a:lvl1pPr>
              <a:defRPr/>
            </a:lvl1pPr>
          </a:lstStyle>
          <a:p>
            <a:pPr>
              <a:defRPr/>
            </a:pPr>
            <a:r>
              <a:rPr lang="en-US" dirty="0"/>
              <a:t>Northwest Portland Area Indian Health Board</a:t>
            </a:r>
          </a:p>
        </p:txBody>
      </p:sp>
      <p:sp>
        <p:nvSpPr>
          <p:cNvPr id="72" name="Rectangle 4"/>
          <p:cNvSpPr>
            <a:spLocks noGrp="1" noChangeArrowheads="1"/>
          </p:cNvSpPr>
          <p:nvPr>
            <p:ph type="dt" sz="half" idx="11"/>
          </p:nvPr>
        </p:nvSpPr>
        <p:spPr/>
        <p:txBody>
          <a:bodyPr/>
          <a:lstStyle>
            <a:lvl1pPr>
              <a:defRPr/>
            </a:lvl1pPr>
          </a:lstStyle>
          <a:p>
            <a:pPr>
              <a:defRPr/>
            </a:pPr>
            <a:fld id="{8B10406C-FFB4-4AFF-920F-10198CD3322B}" type="datetime1">
              <a:rPr lang="en-US"/>
              <a:pPr>
                <a:defRPr/>
              </a:pPr>
              <a:t>1/17/2019</a:t>
            </a:fld>
            <a:endParaRPr lang="en-US" dirty="0"/>
          </a:p>
        </p:txBody>
      </p:sp>
      <p:sp>
        <p:nvSpPr>
          <p:cNvPr id="73" name="Slide Number Placeholder 72"/>
          <p:cNvSpPr>
            <a:spLocks noGrp="1" noChangeArrowheads="1"/>
          </p:cNvSpPr>
          <p:nvPr>
            <p:ph type="sldNum" sz="quarter" idx="12"/>
          </p:nvPr>
        </p:nvSpPr>
        <p:spPr/>
        <p:txBody>
          <a:bodyPr/>
          <a:lstStyle>
            <a:lvl1pPr>
              <a:defRPr/>
            </a:lvl1pPr>
          </a:lstStyle>
          <a:p>
            <a:fld id="{23052EE9-6144-4DD8-8DE5-BDCA1ACE2A4C}" type="slidenum">
              <a:rPr lang="en-US" altLang="en-US"/>
              <a:pPr/>
              <a:t>‹#›</a:t>
            </a:fld>
            <a:endParaRPr lang="en-US" altLang="en-US" dirty="0"/>
          </a:p>
        </p:txBody>
      </p:sp>
    </p:spTree>
    <p:extLst>
      <p:ext uri="{BB962C8B-B14F-4D97-AF65-F5344CB8AC3E}">
        <p14:creationId xmlns:p14="http://schemas.microsoft.com/office/powerpoint/2010/main" val="542094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Rectangle 4"/>
          <p:cNvSpPr/>
          <p:nvPr/>
        </p:nvSpPr>
        <p:spPr>
          <a:xfrm>
            <a:off x="0" y="685800"/>
            <a:ext cx="3505200" cy="556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6" name="Group 38"/>
          <p:cNvGrpSpPr>
            <a:grpSpLocks/>
          </p:cNvGrpSpPr>
          <p:nvPr/>
        </p:nvGrpSpPr>
        <p:grpSpPr bwMode="auto">
          <a:xfrm>
            <a:off x="0" y="0"/>
            <a:ext cx="9144000" cy="609600"/>
            <a:chOff x="0" y="0"/>
            <a:chExt cx="9144000" cy="609600"/>
          </a:xfrm>
        </p:grpSpPr>
        <p:sp>
          <p:nvSpPr>
            <p:cNvPr id="7" name="Rectangle 7"/>
            <p:cNvSpPr>
              <a:spLocks noChangeArrowheads="1"/>
            </p:cNvSpPr>
            <p:nvPr/>
          </p:nvSpPr>
          <p:spPr bwMode="auto">
            <a:xfrm>
              <a:off x="0" y="0"/>
              <a:ext cx="9144000" cy="609600"/>
            </a:xfrm>
            <a:prstGeom prst="rect">
              <a:avLst/>
            </a:prstGeom>
            <a:solidFill>
              <a:srgbClr val="FFFFCC"/>
            </a:solidFill>
            <a:ln w="9525">
              <a:noFill/>
              <a:miter lim="800000"/>
              <a:headEnd/>
              <a:tailEnd/>
            </a:ln>
            <a:effectLst/>
          </p:spPr>
          <p:txBody>
            <a:bodyPr wrap="none" anchor="ctr"/>
            <a:lstStyle/>
            <a:p>
              <a:pPr>
                <a:defRPr/>
              </a:pPr>
              <a:endParaRPr lang="en-US" dirty="0"/>
            </a:p>
          </p:txBody>
        </p:sp>
        <p:pic>
          <p:nvPicPr>
            <p:cNvPr id="8" name="Picture 8" descr="NPAIHBtransparentT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40"/>
          <p:cNvGrpSpPr>
            <a:grpSpLocks/>
          </p:cNvGrpSpPr>
          <p:nvPr/>
        </p:nvGrpSpPr>
        <p:grpSpPr bwMode="auto">
          <a:xfrm>
            <a:off x="0" y="533400"/>
            <a:ext cx="9144000" cy="180975"/>
            <a:chOff x="0" y="816"/>
            <a:chExt cx="5760" cy="114"/>
          </a:xfrm>
        </p:grpSpPr>
        <p:pic>
          <p:nvPicPr>
            <p:cNvPr id="1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 name="Group 40"/>
          <p:cNvGrpSpPr>
            <a:grpSpLocks/>
          </p:cNvGrpSpPr>
          <p:nvPr/>
        </p:nvGrpSpPr>
        <p:grpSpPr bwMode="auto">
          <a:xfrm>
            <a:off x="0" y="6248400"/>
            <a:ext cx="9144000" cy="180975"/>
            <a:chOff x="0" y="816"/>
            <a:chExt cx="5760" cy="114"/>
          </a:xfrm>
        </p:grpSpPr>
        <p:pic>
          <p:nvPicPr>
            <p:cNvPr id="4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457200" y="762000"/>
            <a:ext cx="2971800" cy="1219200"/>
          </a:xfrm>
          <a:prstGeom prst="rect">
            <a:avLst/>
          </a:prstGeom>
        </p:spPr>
        <p:txBody>
          <a:bodyPr anchor="b"/>
          <a:lstStyle>
            <a:lvl1pPr algn="l">
              <a:defRPr sz="2000" b="1">
                <a:solidFill>
                  <a:schemeClr val="bg1"/>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57201" y="2057400"/>
            <a:ext cx="2971800" cy="4114800"/>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5" name="Picture Placeholder 2"/>
          <p:cNvSpPr>
            <a:spLocks noGrp="1"/>
          </p:cNvSpPr>
          <p:nvPr>
            <p:ph type="pic" idx="1"/>
          </p:nvPr>
        </p:nvSpPr>
        <p:spPr>
          <a:xfrm>
            <a:off x="3581400" y="762000"/>
            <a:ext cx="5410200"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71" name="Rectangle 5"/>
          <p:cNvSpPr>
            <a:spLocks noGrp="1" noChangeArrowheads="1"/>
          </p:cNvSpPr>
          <p:nvPr>
            <p:ph type="ftr" sz="quarter" idx="10"/>
          </p:nvPr>
        </p:nvSpPr>
        <p:spPr/>
        <p:txBody>
          <a:bodyPr/>
          <a:lstStyle>
            <a:lvl1pPr>
              <a:defRPr/>
            </a:lvl1pPr>
          </a:lstStyle>
          <a:p>
            <a:pPr>
              <a:defRPr/>
            </a:pPr>
            <a:r>
              <a:rPr lang="en-US" dirty="0"/>
              <a:t>Northwest Portland Area Indian Health Board</a:t>
            </a:r>
          </a:p>
        </p:txBody>
      </p:sp>
      <p:sp>
        <p:nvSpPr>
          <p:cNvPr id="72" name="Rectangle 4"/>
          <p:cNvSpPr>
            <a:spLocks noGrp="1" noChangeArrowheads="1"/>
          </p:cNvSpPr>
          <p:nvPr>
            <p:ph type="dt" sz="half" idx="11"/>
          </p:nvPr>
        </p:nvSpPr>
        <p:spPr/>
        <p:txBody>
          <a:bodyPr/>
          <a:lstStyle>
            <a:lvl1pPr>
              <a:defRPr/>
            </a:lvl1pPr>
          </a:lstStyle>
          <a:p>
            <a:pPr>
              <a:defRPr/>
            </a:pPr>
            <a:fld id="{6174B4DA-FC53-45C4-8325-4BB5DADBFE38}" type="datetime1">
              <a:rPr lang="en-US"/>
              <a:pPr>
                <a:defRPr/>
              </a:pPr>
              <a:t>1/17/2019</a:t>
            </a:fld>
            <a:endParaRPr lang="en-US" dirty="0"/>
          </a:p>
        </p:txBody>
      </p:sp>
      <p:sp>
        <p:nvSpPr>
          <p:cNvPr id="73" name="Slide Number Placeholder 72"/>
          <p:cNvSpPr>
            <a:spLocks noGrp="1" noChangeArrowheads="1"/>
          </p:cNvSpPr>
          <p:nvPr>
            <p:ph type="sldNum" sz="quarter" idx="12"/>
          </p:nvPr>
        </p:nvSpPr>
        <p:spPr/>
        <p:txBody>
          <a:bodyPr/>
          <a:lstStyle>
            <a:lvl1pPr>
              <a:defRPr/>
            </a:lvl1pPr>
          </a:lstStyle>
          <a:p>
            <a:fld id="{DBAD5BCF-AD18-4DD5-A223-B81AA1BF8B5B}" type="slidenum">
              <a:rPr lang="en-US" altLang="en-US"/>
              <a:pPr/>
              <a:t>‹#›</a:t>
            </a:fld>
            <a:endParaRPr lang="en-US" altLang="en-US" dirty="0"/>
          </a:p>
        </p:txBody>
      </p:sp>
    </p:spTree>
    <p:extLst>
      <p:ext uri="{BB962C8B-B14F-4D97-AF65-F5344CB8AC3E}">
        <p14:creationId xmlns:p14="http://schemas.microsoft.com/office/powerpoint/2010/main" val="2469803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34"/>
          <p:cNvGrpSpPr>
            <a:grpSpLocks/>
          </p:cNvGrpSpPr>
          <p:nvPr/>
        </p:nvGrpSpPr>
        <p:grpSpPr bwMode="auto">
          <a:xfrm>
            <a:off x="0" y="0"/>
            <a:ext cx="9144000" cy="1476375"/>
            <a:chOff x="0" y="0"/>
            <a:chExt cx="9144000" cy="1476375"/>
          </a:xfrm>
        </p:grpSpPr>
        <p:grpSp>
          <p:nvGrpSpPr>
            <p:cNvPr id="5" name="Group 38"/>
            <p:cNvGrpSpPr>
              <a:grpSpLocks/>
            </p:cNvGrpSpPr>
            <p:nvPr/>
          </p:nvGrpSpPr>
          <p:grpSpPr bwMode="auto">
            <a:xfrm>
              <a:off x="0" y="0"/>
              <a:ext cx="9144000" cy="1295400"/>
              <a:chOff x="0" y="0"/>
              <a:chExt cx="9144000" cy="1295400"/>
            </a:xfrm>
          </p:grpSpPr>
          <p:sp>
            <p:nvSpPr>
              <p:cNvPr id="37" name="Rectangle 7"/>
              <p:cNvSpPr>
                <a:spLocks noChangeArrowheads="1"/>
              </p:cNvSpPr>
              <p:nvPr/>
            </p:nvSpPr>
            <p:spPr bwMode="auto">
              <a:xfrm>
                <a:off x="0" y="0"/>
                <a:ext cx="9144000" cy="1295400"/>
              </a:xfrm>
              <a:prstGeom prst="rect">
                <a:avLst/>
              </a:prstGeom>
              <a:solidFill>
                <a:srgbClr val="FFFFCC"/>
              </a:solidFill>
              <a:ln w="9525">
                <a:noFill/>
                <a:miter lim="800000"/>
                <a:headEnd/>
                <a:tailEnd/>
              </a:ln>
              <a:effectLst/>
            </p:spPr>
            <p:txBody>
              <a:bodyPr wrap="none" anchor="ctr"/>
              <a:lstStyle/>
              <a:p>
                <a:pPr>
                  <a:defRPr/>
                </a:pPr>
                <a:endParaRPr lang="en-US" dirty="0"/>
              </a:p>
            </p:txBody>
          </p:sp>
          <p:pic>
            <p:nvPicPr>
              <p:cNvPr id="38" name="Picture 8" descr="NPAIHBtransparentT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8600"/>
                <a:ext cx="12192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40"/>
            <p:cNvGrpSpPr>
              <a:grpSpLocks/>
            </p:cNvGrpSpPr>
            <p:nvPr/>
          </p:nvGrpSpPr>
          <p:grpSpPr bwMode="auto">
            <a:xfrm>
              <a:off x="0" y="1295400"/>
              <a:ext cx="9144000" cy="180975"/>
              <a:chOff x="0" y="816"/>
              <a:chExt cx="5760" cy="114"/>
            </a:xfrm>
          </p:grpSpPr>
          <p:pic>
            <p:nvPicPr>
              <p:cNvPr id="7"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4"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 y="816"/>
                <a:ext cx="19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 name="Title 1"/>
          <p:cNvSpPr>
            <a:spLocks noGrp="1"/>
          </p:cNvSpPr>
          <p:nvPr>
            <p:ph type="title"/>
          </p:nvPr>
        </p:nvSpPr>
        <p:spPr>
          <a:xfrm>
            <a:off x="1295400" y="152400"/>
            <a:ext cx="7696200" cy="1066800"/>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2pPr>
              <a:defRPr/>
            </a:lvl2pPr>
            <a:lvl3pPr>
              <a:defRPr/>
            </a:lvl3pPr>
            <a:lvl4pPr>
              <a:defRPr/>
            </a:lvl4pPr>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9" name="Date Placeholder 69"/>
          <p:cNvSpPr>
            <a:spLocks noGrp="1"/>
          </p:cNvSpPr>
          <p:nvPr>
            <p:ph type="dt" sz="half" idx="10"/>
          </p:nvPr>
        </p:nvSpPr>
        <p:spPr/>
        <p:txBody>
          <a:bodyPr/>
          <a:lstStyle>
            <a:lvl1pPr>
              <a:defRPr/>
            </a:lvl1pPr>
          </a:lstStyle>
          <a:p>
            <a:pPr>
              <a:defRPr/>
            </a:pPr>
            <a:fld id="{D69F0FC6-D422-4484-BA2E-B7ACCFB705C1}" type="datetime1">
              <a:rPr lang="en-US"/>
              <a:pPr>
                <a:defRPr/>
              </a:pPr>
              <a:t>1/17/2019</a:t>
            </a:fld>
            <a:endParaRPr lang="en-US" dirty="0"/>
          </a:p>
        </p:txBody>
      </p:sp>
      <p:sp>
        <p:nvSpPr>
          <p:cNvPr id="40" name="Slide Number Placeholder 70"/>
          <p:cNvSpPr>
            <a:spLocks noGrp="1"/>
          </p:cNvSpPr>
          <p:nvPr>
            <p:ph type="sldNum" sz="quarter" idx="11"/>
          </p:nvPr>
        </p:nvSpPr>
        <p:spPr/>
        <p:txBody>
          <a:bodyPr/>
          <a:lstStyle>
            <a:lvl1pPr>
              <a:defRPr/>
            </a:lvl1pPr>
          </a:lstStyle>
          <a:p>
            <a:fld id="{9BE24318-E9E4-4EAA-81F4-B38314CC684D}" type="slidenum">
              <a:rPr lang="en-US" altLang="en-US"/>
              <a:pPr/>
              <a:t>‹#›</a:t>
            </a:fld>
            <a:endParaRPr lang="en-US" altLang="en-US" dirty="0"/>
          </a:p>
        </p:txBody>
      </p:sp>
      <p:sp>
        <p:nvSpPr>
          <p:cNvPr id="41" name="Footer Placeholder 71"/>
          <p:cNvSpPr>
            <a:spLocks noGrp="1"/>
          </p:cNvSpPr>
          <p:nvPr>
            <p:ph type="ftr" sz="quarter" idx="12"/>
          </p:nvPr>
        </p:nvSpPr>
        <p:spPr/>
        <p:txBody>
          <a:bodyPr/>
          <a:lstStyle>
            <a:lvl1pPr>
              <a:defRPr/>
            </a:lvl1pPr>
          </a:lstStyle>
          <a:p>
            <a:pPr>
              <a:defRPr/>
            </a:pPr>
            <a:r>
              <a:rPr lang="en-US" dirty="0"/>
              <a:t>Northwest Portland Area Indian Health Board</a:t>
            </a:r>
          </a:p>
        </p:txBody>
      </p:sp>
    </p:spTree>
    <p:extLst>
      <p:ext uri="{BB962C8B-B14F-4D97-AF65-F5344CB8AC3E}">
        <p14:creationId xmlns:p14="http://schemas.microsoft.com/office/powerpoint/2010/main" val="2633929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1"/>
          <p:cNvSpPr>
            <a:spLocks noGrp="1" noChangeArrowheads="1"/>
          </p:cNvSpPr>
          <p:nvPr>
            <p:ph type="body" idx="1"/>
          </p:nvPr>
        </p:nvSpPr>
        <p:spPr bwMode="auto">
          <a:xfrm>
            <a:off x="457200" y="1600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 Second level</a:t>
            </a:r>
          </a:p>
          <a:p>
            <a:pPr lvl="2"/>
            <a:r>
              <a:rPr lang="en-US" altLang="en-US" smtClean="0"/>
              <a:t> Third level</a:t>
            </a:r>
          </a:p>
          <a:p>
            <a:pPr lvl="3"/>
            <a:r>
              <a:rPr lang="en-US" altLang="en-US" smtClean="0"/>
              <a:t> Fourth level</a:t>
            </a:r>
          </a:p>
          <a:p>
            <a:pPr lvl="4"/>
            <a:r>
              <a:rPr lang="en-US" altLang="en-US" smtClean="0"/>
              <a:t> Fifth level</a:t>
            </a:r>
          </a:p>
        </p:txBody>
      </p:sp>
      <p:sp>
        <p:nvSpPr>
          <p:cNvPr id="1027" name="Rectangle 2"/>
          <p:cNvSpPr>
            <a:spLocks noGrp="1" noChangeArrowheads="1"/>
          </p:cNvSpPr>
          <p:nvPr>
            <p:ph type="title"/>
          </p:nvPr>
        </p:nvSpPr>
        <p:spPr bwMode="auto">
          <a:xfrm>
            <a:off x="1371600" y="76200"/>
            <a:ext cx="7315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5" name="Rectangle 5"/>
          <p:cNvSpPr>
            <a:spLocks noGrp="1" noChangeArrowheads="1"/>
          </p:cNvSpPr>
          <p:nvPr>
            <p:ph type="ftr" sz="quarter" idx="3"/>
          </p:nvPr>
        </p:nvSpPr>
        <p:spPr bwMode="auto">
          <a:xfrm>
            <a:off x="2667000" y="6461125"/>
            <a:ext cx="38100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800000"/>
                </a:solidFill>
                <a:latin typeface="Gill Sans MT" pitchFamily="34" charset="0"/>
              </a:defRPr>
            </a:lvl1pPr>
          </a:lstStyle>
          <a:p>
            <a:pPr>
              <a:defRPr/>
            </a:pPr>
            <a:r>
              <a:rPr lang="en-US" dirty="0"/>
              <a:t>Northwest Portland Area Indian Health Board</a:t>
            </a:r>
          </a:p>
        </p:txBody>
      </p:sp>
      <p:sp>
        <p:nvSpPr>
          <p:cNvPr id="66" name="Rectangle 4"/>
          <p:cNvSpPr>
            <a:spLocks noGrp="1" noChangeArrowheads="1"/>
          </p:cNvSpPr>
          <p:nvPr>
            <p:ph type="dt" sz="half" idx="2"/>
          </p:nvPr>
        </p:nvSpPr>
        <p:spPr bwMode="auto">
          <a:xfrm>
            <a:off x="457200" y="64611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800000"/>
                </a:solidFill>
                <a:latin typeface="Gill Sans MT" pitchFamily="34" charset="0"/>
              </a:defRPr>
            </a:lvl1pPr>
          </a:lstStyle>
          <a:p>
            <a:pPr>
              <a:defRPr/>
            </a:pPr>
            <a:fld id="{47757F3D-C5EC-4617-8A34-C533F49961F8}" type="datetime1">
              <a:rPr lang="en-US"/>
              <a:pPr>
                <a:defRPr/>
              </a:pPr>
              <a:t>1/17/2019</a:t>
            </a:fld>
            <a:endParaRPr lang="en-US" dirty="0"/>
          </a:p>
        </p:txBody>
      </p:sp>
      <p:sp>
        <p:nvSpPr>
          <p:cNvPr id="67" name="Rectangle 6"/>
          <p:cNvSpPr>
            <a:spLocks noGrp="1" noChangeArrowheads="1"/>
          </p:cNvSpPr>
          <p:nvPr>
            <p:ph type="sldNum" sz="quarter" idx="4"/>
          </p:nvPr>
        </p:nvSpPr>
        <p:spPr bwMode="auto">
          <a:xfrm>
            <a:off x="6553200" y="64611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800000"/>
                </a:solidFill>
                <a:latin typeface="Georgia" panose="02040502050405020303" pitchFamily="18" charset="0"/>
              </a:defRPr>
            </a:lvl1pPr>
          </a:lstStyle>
          <a:p>
            <a:fld id="{5830A3D2-FDB7-4661-9131-4B5DBBDBEFE1}"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Lst>
  <p:hf hdr="0"/>
  <p:txStyles>
    <p:titleStyle>
      <a:lvl1pPr algn="l" rtl="0" eaLnBrk="1" fontAlgn="base" hangingPunct="1">
        <a:spcBef>
          <a:spcPct val="0"/>
        </a:spcBef>
        <a:spcAft>
          <a:spcPct val="0"/>
        </a:spcAft>
        <a:defRPr sz="4000">
          <a:solidFill>
            <a:srgbClr val="990000"/>
          </a:solidFill>
          <a:latin typeface="Georgia" pitchFamily="18" charset="0"/>
          <a:ea typeface="+mj-ea"/>
          <a:cs typeface="+mj-cs"/>
        </a:defRPr>
      </a:lvl1pPr>
      <a:lvl2pPr algn="l" rtl="0" eaLnBrk="1" fontAlgn="base" hangingPunct="1">
        <a:spcBef>
          <a:spcPct val="0"/>
        </a:spcBef>
        <a:spcAft>
          <a:spcPct val="0"/>
        </a:spcAft>
        <a:defRPr sz="4000">
          <a:solidFill>
            <a:srgbClr val="990000"/>
          </a:solidFill>
          <a:latin typeface="Georgia" pitchFamily="18" charset="0"/>
        </a:defRPr>
      </a:lvl2pPr>
      <a:lvl3pPr algn="l" rtl="0" eaLnBrk="1" fontAlgn="base" hangingPunct="1">
        <a:spcBef>
          <a:spcPct val="0"/>
        </a:spcBef>
        <a:spcAft>
          <a:spcPct val="0"/>
        </a:spcAft>
        <a:defRPr sz="4000">
          <a:solidFill>
            <a:srgbClr val="990000"/>
          </a:solidFill>
          <a:latin typeface="Georgia" pitchFamily="18" charset="0"/>
        </a:defRPr>
      </a:lvl3pPr>
      <a:lvl4pPr algn="l" rtl="0" eaLnBrk="1" fontAlgn="base" hangingPunct="1">
        <a:spcBef>
          <a:spcPct val="0"/>
        </a:spcBef>
        <a:spcAft>
          <a:spcPct val="0"/>
        </a:spcAft>
        <a:defRPr sz="4000">
          <a:solidFill>
            <a:srgbClr val="990000"/>
          </a:solidFill>
          <a:latin typeface="Georgia" pitchFamily="18" charset="0"/>
        </a:defRPr>
      </a:lvl4pPr>
      <a:lvl5pPr algn="l" rtl="0" eaLnBrk="1" fontAlgn="base" hangingPunct="1">
        <a:spcBef>
          <a:spcPct val="0"/>
        </a:spcBef>
        <a:spcAft>
          <a:spcPct val="0"/>
        </a:spcAft>
        <a:defRPr sz="4000">
          <a:solidFill>
            <a:srgbClr val="990000"/>
          </a:solidFill>
          <a:latin typeface="Georgia" pitchFamily="18" charset="0"/>
        </a:defRPr>
      </a:lvl5pPr>
      <a:lvl6pPr marL="457200" algn="ctr" rtl="0" eaLnBrk="1" fontAlgn="base" hangingPunct="1">
        <a:spcBef>
          <a:spcPct val="0"/>
        </a:spcBef>
        <a:spcAft>
          <a:spcPct val="0"/>
        </a:spcAft>
        <a:defRPr sz="4400" u="sng">
          <a:solidFill>
            <a:srgbClr val="990000"/>
          </a:solidFill>
          <a:latin typeface="Arial Black" pitchFamily="34" charset="0"/>
        </a:defRPr>
      </a:lvl6pPr>
      <a:lvl7pPr marL="914400" algn="ctr" rtl="0" eaLnBrk="1" fontAlgn="base" hangingPunct="1">
        <a:spcBef>
          <a:spcPct val="0"/>
        </a:spcBef>
        <a:spcAft>
          <a:spcPct val="0"/>
        </a:spcAft>
        <a:defRPr sz="4400" u="sng">
          <a:solidFill>
            <a:srgbClr val="990000"/>
          </a:solidFill>
          <a:latin typeface="Arial Black" pitchFamily="34" charset="0"/>
        </a:defRPr>
      </a:lvl7pPr>
      <a:lvl8pPr marL="1371600" algn="ctr" rtl="0" eaLnBrk="1" fontAlgn="base" hangingPunct="1">
        <a:spcBef>
          <a:spcPct val="0"/>
        </a:spcBef>
        <a:spcAft>
          <a:spcPct val="0"/>
        </a:spcAft>
        <a:defRPr sz="4400" u="sng">
          <a:solidFill>
            <a:srgbClr val="990000"/>
          </a:solidFill>
          <a:latin typeface="Arial Black" pitchFamily="34" charset="0"/>
        </a:defRPr>
      </a:lvl8pPr>
      <a:lvl9pPr marL="1828800" algn="ctr" rtl="0" eaLnBrk="1" fontAlgn="base" hangingPunct="1">
        <a:spcBef>
          <a:spcPct val="0"/>
        </a:spcBef>
        <a:spcAft>
          <a:spcPct val="0"/>
        </a:spcAft>
        <a:defRPr sz="4400" u="sng">
          <a:solidFill>
            <a:srgbClr val="990000"/>
          </a:solidFill>
          <a:latin typeface="Arial Black" pitchFamily="34" charset="0"/>
        </a:defRPr>
      </a:lvl9pPr>
    </p:titleStyle>
    <p:bodyStyle>
      <a:lvl1pPr marL="342900" indent="-342900" algn="l" rtl="0" eaLnBrk="1" fontAlgn="base" hangingPunct="1">
        <a:spcBef>
          <a:spcPct val="20000"/>
        </a:spcBef>
        <a:spcAft>
          <a:spcPct val="0"/>
        </a:spcAft>
        <a:buClr>
          <a:srgbClr val="715C29"/>
        </a:buClr>
        <a:buSzPct val="95000"/>
        <a:buFont typeface="Arial" panose="020B0604020202020204" pitchFamily="34" charset="0"/>
        <a:buChar char="•"/>
        <a:defRPr sz="3600">
          <a:solidFill>
            <a:schemeClr val="tx1"/>
          </a:solidFill>
          <a:latin typeface="Trebuchet MS" pitchFamily="34" charset="0"/>
          <a:ea typeface="+mn-ea"/>
          <a:cs typeface="+mn-cs"/>
        </a:defRPr>
      </a:lvl1pPr>
      <a:lvl2pPr marL="742950" indent="-285750" algn="l" rtl="0" eaLnBrk="1" fontAlgn="base" hangingPunct="1">
        <a:spcBef>
          <a:spcPct val="20000"/>
        </a:spcBef>
        <a:spcAft>
          <a:spcPct val="0"/>
        </a:spcAft>
        <a:buClr>
          <a:srgbClr val="008080"/>
        </a:buClr>
        <a:buSzPct val="100000"/>
        <a:buFont typeface="Wingdings" panose="05000000000000000000" pitchFamily="2" charset="2"/>
        <a:buChar char="§"/>
        <a:defRPr lang="en-US" sz="3400" dirty="0">
          <a:solidFill>
            <a:schemeClr val="tx1"/>
          </a:solidFill>
          <a:latin typeface="Trebuchet MS" pitchFamily="34" charset="0"/>
        </a:defRPr>
      </a:lvl2pPr>
      <a:lvl3pPr marL="1143000" indent="-228600" algn="l" rtl="0" eaLnBrk="1" fontAlgn="base" hangingPunct="1">
        <a:spcBef>
          <a:spcPct val="20000"/>
        </a:spcBef>
        <a:spcAft>
          <a:spcPct val="0"/>
        </a:spcAft>
        <a:buClr>
          <a:srgbClr val="B40000"/>
        </a:buClr>
        <a:buSzPct val="100000"/>
        <a:buFont typeface="Arial" panose="020B0604020202020204" pitchFamily="34" charset="0"/>
        <a:buChar char="•"/>
        <a:defRPr sz="2800">
          <a:solidFill>
            <a:schemeClr val="tx1"/>
          </a:solidFill>
          <a:latin typeface="Trebuchet MS" pitchFamily="34" charset="0"/>
        </a:defRPr>
      </a:lvl3pPr>
      <a:lvl4pPr marL="1600200" indent="-228600" algn="l" rtl="0" eaLnBrk="1" fontAlgn="base" hangingPunct="1">
        <a:spcBef>
          <a:spcPct val="20000"/>
        </a:spcBef>
        <a:spcAft>
          <a:spcPct val="0"/>
        </a:spcAft>
        <a:buClr>
          <a:srgbClr val="644646"/>
        </a:buClr>
        <a:buSzPct val="100000"/>
        <a:buFont typeface="Trebuchet MS" panose="020B0603020202020204" pitchFamily="34" charset="0"/>
        <a:buChar char="—"/>
        <a:defRPr sz="2800" i="1">
          <a:solidFill>
            <a:schemeClr val="tx1"/>
          </a:solidFill>
          <a:latin typeface="Trebuchet MS" pitchFamily="34" charset="0"/>
        </a:defRPr>
      </a:lvl4pPr>
      <a:lvl5pPr marL="2057400" indent="-228600" algn="l" rtl="0" eaLnBrk="1" fontAlgn="base" hangingPunct="1">
        <a:spcBef>
          <a:spcPct val="20000"/>
        </a:spcBef>
        <a:spcAft>
          <a:spcPct val="0"/>
        </a:spcAft>
        <a:buFont typeface="Trebuchet MS" panose="020B0603020202020204" pitchFamily="34" charset="0"/>
        <a:buChar char="—"/>
        <a:defRPr sz="2400" i="1">
          <a:solidFill>
            <a:schemeClr val="tx1"/>
          </a:solidFill>
          <a:latin typeface="Trebuchet MS" pitchFamily="34" charset="0"/>
        </a:defRPr>
      </a:lvl5pPr>
      <a:lvl6pPr marL="2514600" indent="-228600" algn="l" rtl="0" eaLnBrk="1" fontAlgn="base" hangingPunct="1">
        <a:spcBef>
          <a:spcPct val="20000"/>
        </a:spcBef>
        <a:spcAft>
          <a:spcPct val="0"/>
        </a:spcAft>
        <a:buBlip>
          <a:blip r:embed="rId12"/>
        </a:buBlip>
        <a:defRPr sz="3200" i="1">
          <a:solidFill>
            <a:schemeClr val="tx1"/>
          </a:solidFill>
          <a:latin typeface="+mn-lt"/>
        </a:defRPr>
      </a:lvl6pPr>
      <a:lvl7pPr marL="2971800" indent="-228600" algn="l" rtl="0" eaLnBrk="1" fontAlgn="base" hangingPunct="1">
        <a:spcBef>
          <a:spcPct val="20000"/>
        </a:spcBef>
        <a:spcAft>
          <a:spcPct val="0"/>
        </a:spcAft>
        <a:buBlip>
          <a:blip r:embed="rId12"/>
        </a:buBlip>
        <a:defRPr sz="3200" i="1">
          <a:solidFill>
            <a:schemeClr val="tx1"/>
          </a:solidFill>
          <a:latin typeface="+mn-lt"/>
        </a:defRPr>
      </a:lvl7pPr>
      <a:lvl8pPr marL="3429000" indent="-228600" algn="l" rtl="0" eaLnBrk="1" fontAlgn="base" hangingPunct="1">
        <a:spcBef>
          <a:spcPct val="20000"/>
        </a:spcBef>
        <a:spcAft>
          <a:spcPct val="0"/>
        </a:spcAft>
        <a:buBlip>
          <a:blip r:embed="rId12"/>
        </a:buBlip>
        <a:defRPr sz="3200" i="1">
          <a:solidFill>
            <a:schemeClr val="tx1"/>
          </a:solidFill>
          <a:latin typeface="+mn-lt"/>
        </a:defRPr>
      </a:lvl8pPr>
      <a:lvl9pPr marL="3886200" indent="-228600" algn="l" rtl="0" eaLnBrk="1" fontAlgn="base" hangingPunct="1">
        <a:spcBef>
          <a:spcPct val="20000"/>
        </a:spcBef>
        <a:spcAft>
          <a:spcPct val="0"/>
        </a:spcAft>
        <a:buBlip>
          <a:blip r:embed="rId12"/>
        </a:buBlip>
        <a:defRPr sz="3200" 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 Board Advisory Work Group</a:t>
            </a:r>
            <a:endParaRPr lang="en-US" dirty="0"/>
          </a:p>
        </p:txBody>
      </p:sp>
      <p:sp>
        <p:nvSpPr>
          <p:cNvPr id="3" name="Subtitle 2"/>
          <p:cNvSpPr>
            <a:spLocks noGrp="1"/>
          </p:cNvSpPr>
          <p:nvPr>
            <p:ph type="subTitle" idx="1"/>
          </p:nvPr>
        </p:nvSpPr>
        <p:spPr/>
        <p:txBody>
          <a:bodyPr/>
          <a:lstStyle/>
          <a:p>
            <a:r>
              <a:rPr lang="en-US" dirty="0" smtClean="0"/>
              <a:t>NPAIHB QBM</a:t>
            </a:r>
          </a:p>
          <a:p>
            <a:r>
              <a:rPr lang="en-US" dirty="0" smtClean="0"/>
              <a:t>Suquamish Casino &amp; Hotel</a:t>
            </a:r>
          </a:p>
          <a:p>
            <a:r>
              <a:rPr lang="en-US" dirty="0" smtClean="0"/>
              <a:t>January 22, 2019</a:t>
            </a:r>
            <a:endParaRPr lang="en-US" dirty="0"/>
          </a:p>
        </p:txBody>
      </p:sp>
    </p:spTree>
    <p:extLst>
      <p:ext uri="{BB962C8B-B14F-4D97-AF65-F5344CB8AC3E}">
        <p14:creationId xmlns:p14="http://schemas.microsoft.com/office/powerpoint/2010/main" val="85661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partial shut down of the U.S. Government may delay the release of an IHS Interim CHAP Policy;</a:t>
            </a:r>
          </a:p>
          <a:p>
            <a:r>
              <a:rPr lang="en-US" dirty="0" smtClean="0"/>
              <a:t>Temporary Solutions</a:t>
            </a:r>
          </a:p>
          <a:p>
            <a:pPr lvl="1"/>
            <a:r>
              <a:rPr lang="en-US" dirty="0" smtClean="0"/>
              <a:t>Swinomish Licensing</a:t>
            </a:r>
          </a:p>
          <a:p>
            <a:pPr lvl="1"/>
            <a:r>
              <a:rPr lang="en-US" dirty="0" smtClean="0"/>
              <a:t>Alaska CHAP Certification Board </a:t>
            </a:r>
          </a:p>
          <a:p>
            <a:endParaRPr lang="en-US" dirty="0"/>
          </a:p>
        </p:txBody>
      </p:sp>
      <p:sp>
        <p:nvSpPr>
          <p:cNvPr id="3" name="Title 2"/>
          <p:cNvSpPr>
            <a:spLocks noGrp="1"/>
          </p:cNvSpPr>
          <p:nvPr>
            <p:ph type="title"/>
          </p:nvPr>
        </p:nvSpPr>
        <p:spPr/>
        <p:txBody>
          <a:bodyPr/>
          <a:lstStyle/>
          <a:p>
            <a:r>
              <a:rPr lang="en-US" dirty="0" smtClean="0"/>
              <a:t>Plan B</a:t>
            </a:r>
            <a:endParaRPr lang="en-US" dirty="0"/>
          </a:p>
        </p:txBody>
      </p:sp>
      <p:sp>
        <p:nvSpPr>
          <p:cNvPr id="4" name="Footer Placeholder 3"/>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5" name="Date Placeholder 4"/>
          <p:cNvSpPr>
            <a:spLocks noGrp="1"/>
          </p:cNvSpPr>
          <p:nvPr>
            <p:ph type="dt" sz="half" idx="11"/>
          </p:nvPr>
        </p:nvSpPr>
        <p:spPr/>
        <p:txBody>
          <a:bodyPr/>
          <a:lstStyle/>
          <a:p>
            <a:pPr>
              <a:defRPr/>
            </a:pPr>
            <a:fld id="{723BF795-A8D2-4DFE-BBF4-2999DD7925A3}" type="datetime1">
              <a:rPr lang="en-US" smtClean="0"/>
              <a:pPr>
                <a:defRPr/>
              </a:pPr>
              <a:t>1/17/2019</a:t>
            </a:fld>
            <a:endParaRPr lang="en-US" dirty="0"/>
          </a:p>
        </p:txBody>
      </p:sp>
      <p:sp>
        <p:nvSpPr>
          <p:cNvPr id="6" name="Slide Number Placeholder 5"/>
          <p:cNvSpPr>
            <a:spLocks noGrp="1"/>
          </p:cNvSpPr>
          <p:nvPr>
            <p:ph type="sldNum" sz="quarter" idx="12"/>
          </p:nvPr>
        </p:nvSpPr>
        <p:spPr/>
        <p:txBody>
          <a:bodyPr/>
          <a:lstStyle/>
          <a:p>
            <a:fld id="{B92ED170-6E32-45CF-BE9E-EC84FD119674}" type="slidenum">
              <a:rPr lang="en-US" altLang="en-US" smtClean="0"/>
              <a:pPr/>
              <a:t>10</a:t>
            </a:fld>
            <a:endParaRPr lang="en-US" altLang="en-US" dirty="0"/>
          </a:p>
        </p:txBody>
      </p:sp>
    </p:spTree>
    <p:extLst>
      <p:ext uri="{BB962C8B-B14F-4D97-AF65-F5344CB8AC3E}">
        <p14:creationId xmlns:p14="http://schemas.microsoft.com/office/powerpoint/2010/main" val="2302780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1"/>
          </p:nvPr>
        </p:nvSpPr>
        <p:spPr/>
        <p:txBody>
          <a:bodyPr/>
          <a:lstStyle/>
          <a:p>
            <a:r>
              <a:rPr lang="en-US" sz="3200" dirty="0" smtClean="0"/>
              <a:t>A Portland Area feasibility study will need to be completed, but we know this about the AK CB costs;</a:t>
            </a:r>
          </a:p>
          <a:p>
            <a:pPr lvl="1"/>
            <a:r>
              <a:rPr lang="en-US" sz="3200" dirty="0" smtClean="0"/>
              <a:t>Current certification is about 600; </a:t>
            </a:r>
          </a:p>
          <a:p>
            <a:pPr lvl="1"/>
            <a:r>
              <a:rPr lang="en-US" sz="3200" dirty="0" smtClean="0"/>
              <a:t>This amounts to about 150K annually;</a:t>
            </a:r>
          </a:p>
          <a:p>
            <a:pPr lvl="1"/>
            <a:r>
              <a:rPr lang="en-US" sz="3200" dirty="0" smtClean="0"/>
              <a:t>Certification costs $500.00 q 2 years</a:t>
            </a:r>
          </a:p>
          <a:p>
            <a:pPr marL="457200" lvl="1" indent="0">
              <a:buNone/>
            </a:pPr>
            <a:endParaRPr lang="en-US" sz="3200" dirty="0"/>
          </a:p>
        </p:txBody>
      </p:sp>
      <p:sp>
        <p:nvSpPr>
          <p:cNvPr id="11" name="Title 10"/>
          <p:cNvSpPr>
            <a:spLocks noGrp="1"/>
          </p:cNvSpPr>
          <p:nvPr>
            <p:ph type="title"/>
          </p:nvPr>
        </p:nvSpPr>
        <p:spPr/>
        <p:txBody>
          <a:bodyPr/>
          <a:lstStyle/>
          <a:p>
            <a:r>
              <a:rPr lang="en-US" dirty="0" smtClean="0"/>
              <a:t>Costs </a:t>
            </a:r>
            <a:endParaRPr lang="en-US" dirty="0"/>
          </a:p>
        </p:txBody>
      </p:sp>
      <p:sp>
        <p:nvSpPr>
          <p:cNvPr id="5" name="Footer Placeholder 4"/>
          <p:cNvSpPr>
            <a:spLocks noGrp="1"/>
          </p:cNvSpPr>
          <p:nvPr>
            <p:ph type="ftr" sz="quarter" idx="10"/>
          </p:nvPr>
        </p:nvSpPr>
        <p:spPr/>
        <p:txBody>
          <a:bodyPr/>
          <a:lstStyle/>
          <a:p>
            <a:r>
              <a:rPr lang="en-US" dirty="0" smtClean="0"/>
              <a:t>Northwest Portland Area Indian Health Board</a:t>
            </a:r>
            <a:endParaRPr lang="en-US" dirty="0"/>
          </a:p>
        </p:txBody>
      </p:sp>
      <p:sp>
        <p:nvSpPr>
          <p:cNvPr id="6" name="Date Placeholder 5"/>
          <p:cNvSpPr>
            <a:spLocks noGrp="1"/>
          </p:cNvSpPr>
          <p:nvPr>
            <p:ph type="dt" sz="half" idx="11"/>
          </p:nvPr>
        </p:nvSpPr>
        <p:spPr/>
        <p:txBody>
          <a:bodyPr/>
          <a:lstStyle/>
          <a:p>
            <a:fld id="{82C5F102-80D9-4C1B-AB6C-1A4C76E77851}" type="datetime1">
              <a:rPr lang="en-US" smtClean="0"/>
              <a:pPr/>
              <a:t>1/17/2019</a:t>
            </a:fld>
            <a:endParaRPr lang="en-US" dirty="0"/>
          </a:p>
        </p:txBody>
      </p:sp>
      <p:sp>
        <p:nvSpPr>
          <p:cNvPr id="7" name="Slide Number Placeholder 6"/>
          <p:cNvSpPr>
            <a:spLocks noGrp="1"/>
          </p:cNvSpPr>
          <p:nvPr>
            <p:ph type="sldNum" sz="quarter" idx="12"/>
          </p:nvPr>
        </p:nvSpPr>
        <p:spPr/>
        <p:txBody>
          <a:bodyPr/>
          <a:lstStyle/>
          <a:p>
            <a:fld id="{9B812307-272F-4806-93AD-F4C20008332E}" type="slidenum">
              <a:rPr lang="en-US" altLang="en-US" smtClean="0"/>
              <a:pPr/>
              <a:t>11</a:t>
            </a:fld>
            <a:endParaRPr lang="en-US" altLang="en-US" dirty="0"/>
          </a:p>
        </p:txBody>
      </p:sp>
    </p:spTree>
    <p:extLst>
      <p:ext uri="{BB962C8B-B14F-4D97-AF65-F5344CB8AC3E}">
        <p14:creationId xmlns:p14="http://schemas.microsoft.com/office/powerpoint/2010/main" val="1124245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Draft PACCB Resolution</a:t>
            </a:r>
            <a:endParaRPr lang="en-US" dirty="0"/>
          </a:p>
        </p:txBody>
      </p:sp>
      <p:sp>
        <p:nvSpPr>
          <p:cNvPr id="9" name="Content Placeholder 8"/>
          <p:cNvSpPr>
            <a:spLocks noGrp="1"/>
          </p:cNvSpPr>
          <p:nvPr>
            <p:ph idx="1"/>
          </p:nvPr>
        </p:nvSpPr>
        <p:spPr/>
        <p:txBody>
          <a:bodyPr/>
          <a:lstStyle/>
          <a:p>
            <a:r>
              <a:rPr lang="en-US" dirty="0" smtClean="0"/>
              <a:t>We are targeting April QBM to introduce a Resolution to create and seat Portland Area Federal Certification Board</a:t>
            </a:r>
            <a:endParaRPr lang="en-US" dirty="0"/>
          </a:p>
        </p:txBody>
      </p:sp>
      <p:sp>
        <p:nvSpPr>
          <p:cNvPr id="10" name="Text Placeholder 9"/>
          <p:cNvSpPr>
            <a:spLocks noGrp="1"/>
          </p:cNvSpPr>
          <p:nvPr>
            <p:ph type="body" sz="half" idx="2"/>
          </p:nvPr>
        </p:nvSpPr>
        <p:spPr/>
        <p:txBody>
          <a:bodyPr/>
          <a:lstStyle/>
          <a:p>
            <a:endParaRPr lang="en-US" dirty="0" smtClean="0"/>
          </a:p>
          <a:p>
            <a:endParaRPr lang="en-US" dirty="0"/>
          </a:p>
          <a:p>
            <a:r>
              <a:rPr lang="en-US" dirty="0" smtClean="0"/>
              <a:t>Copies of the draft are located in packets.</a:t>
            </a:r>
            <a:endParaRPr lang="en-US" dirty="0"/>
          </a:p>
        </p:txBody>
      </p:sp>
      <p:sp>
        <p:nvSpPr>
          <p:cNvPr id="5" name="Footer Placeholder 4"/>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6" name="Date Placeholder 5"/>
          <p:cNvSpPr>
            <a:spLocks noGrp="1"/>
          </p:cNvSpPr>
          <p:nvPr>
            <p:ph type="dt" sz="half" idx="11"/>
          </p:nvPr>
        </p:nvSpPr>
        <p:spPr/>
        <p:txBody>
          <a:bodyPr/>
          <a:lstStyle/>
          <a:p>
            <a:pPr>
              <a:defRPr/>
            </a:pPr>
            <a:fld id="{82C5F102-80D9-4C1B-AB6C-1A4C76E77851}" type="datetime1">
              <a:rPr lang="en-US" smtClean="0"/>
              <a:pPr>
                <a:defRPr/>
              </a:pPr>
              <a:t>1/17/2019</a:t>
            </a:fld>
            <a:endParaRPr lang="en-US" dirty="0"/>
          </a:p>
        </p:txBody>
      </p:sp>
      <p:sp>
        <p:nvSpPr>
          <p:cNvPr id="7" name="Slide Number Placeholder 6"/>
          <p:cNvSpPr>
            <a:spLocks noGrp="1"/>
          </p:cNvSpPr>
          <p:nvPr>
            <p:ph type="sldNum" sz="quarter" idx="12"/>
          </p:nvPr>
        </p:nvSpPr>
        <p:spPr/>
        <p:txBody>
          <a:bodyPr/>
          <a:lstStyle/>
          <a:p>
            <a:fld id="{9B812307-272F-4806-93AD-F4C20008332E}" type="slidenum">
              <a:rPr lang="en-US" altLang="en-US" smtClean="0"/>
              <a:pPr/>
              <a:t>12</a:t>
            </a:fld>
            <a:endParaRPr lang="en-US" altLang="en-US" dirty="0"/>
          </a:p>
        </p:txBody>
      </p:sp>
    </p:spTree>
    <p:extLst>
      <p:ext uri="{BB962C8B-B14F-4D97-AF65-F5344CB8AC3E}">
        <p14:creationId xmlns:p14="http://schemas.microsoft.com/office/powerpoint/2010/main" val="507749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pPr marL="0" indent="0">
              <a:buNone/>
            </a:pPr>
            <a:r>
              <a:rPr lang="en-US" sz="1200" dirty="0" smtClean="0"/>
              <a:t>-</a:t>
            </a:r>
            <a:endParaRPr lang="en-US" sz="1200" dirty="0"/>
          </a:p>
          <a:p>
            <a:r>
              <a:rPr lang="en-US" dirty="0" smtClean="0"/>
              <a:t>Finalize the draft Resolution;</a:t>
            </a:r>
          </a:p>
          <a:p>
            <a:r>
              <a:rPr lang="en-US" dirty="0" smtClean="0"/>
              <a:t>Submit it to the Policy Committee;</a:t>
            </a:r>
          </a:p>
          <a:p>
            <a:r>
              <a:rPr lang="en-US" dirty="0" smtClean="0"/>
              <a:t>Suggest membership</a:t>
            </a:r>
            <a:endParaRPr lang="en-US" dirty="0"/>
          </a:p>
        </p:txBody>
      </p:sp>
      <p:sp>
        <p:nvSpPr>
          <p:cNvPr id="8" name="Title 7"/>
          <p:cNvSpPr>
            <a:spLocks noGrp="1"/>
          </p:cNvSpPr>
          <p:nvPr>
            <p:ph type="title"/>
          </p:nvPr>
        </p:nvSpPr>
        <p:spPr/>
        <p:txBody>
          <a:bodyPr/>
          <a:lstStyle/>
          <a:p>
            <a:r>
              <a:rPr lang="en-US" dirty="0" smtClean="0"/>
              <a:t>Next Steps</a:t>
            </a:r>
            <a:endParaRPr lang="en-US" dirty="0"/>
          </a:p>
        </p:txBody>
      </p:sp>
      <p:sp>
        <p:nvSpPr>
          <p:cNvPr id="5" name="Footer Placeholder 4"/>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6" name="Date Placeholder 5"/>
          <p:cNvSpPr>
            <a:spLocks noGrp="1"/>
          </p:cNvSpPr>
          <p:nvPr>
            <p:ph type="dt" sz="half" idx="11"/>
          </p:nvPr>
        </p:nvSpPr>
        <p:spPr/>
        <p:txBody>
          <a:bodyPr/>
          <a:lstStyle/>
          <a:p>
            <a:pPr>
              <a:defRPr/>
            </a:pPr>
            <a:fld id="{8B10406C-FFB4-4AFF-920F-10198CD3322B}" type="datetime1">
              <a:rPr lang="en-US" smtClean="0"/>
              <a:pPr>
                <a:defRPr/>
              </a:pPr>
              <a:t>1/17/2019</a:t>
            </a:fld>
            <a:endParaRPr lang="en-US" dirty="0"/>
          </a:p>
        </p:txBody>
      </p:sp>
      <p:sp>
        <p:nvSpPr>
          <p:cNvPr id="7" name="Slide Number Placeholder 6"/>
          <p:cNvSpPr>
            <a:spLocks noGrp="1"/>
          </p:cNvSpPr>
          <p:nvPr>
            <p:ph type="sldNum" sz="quarter" idx="12"/>
          </p:nvPr>
        </p:nvSpPr>
        <p:spPr/>
        <p:txBody>
          <a:bodyPr/>
          <a:lstStyle/>
          <a:p>
            <a:fld id="{23052EE9-6144-4DD8-8DE5-BDCA1ACE2A4C}" type="slidenum">
              <a:rPr lang="en-US" altLang="en-US" smtClean="0"/>
              <a:pPr/>
              <a:t>13</a:t>
            </a:fld>
            <a:endParaRPr lang="en-US" altLang="en-US" dirty="0"/>
          </a:p>
        </p:txBody>
      </p:sp>
    </p:spTree>
    <p:extLst>
      <p:ext uri="{BB962C8B-B14F-4D97-AF65-F5344CB8AC3E}">
        <p14:creationId xmlns:p14="http://schemas.microsoft.com/office/powerpoint/2010/main" val="237450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2800" dirty="0" smtClean="0"/>
              <a:t>Questions?</a:t>
            </a:r>
            <a:endParaRPr lang="en-US" sz="2800" dirty="0"/>
          </a:p>
        </p:txBody>
      </p:sp>
      <p:sp>
        <p:nvSpPr>
          <p:cNvPr id="10" name="Text Placeholder 9"/>
          <p:cNvSpPr>
            <a:spLocks noGrp="1"/>
          </p:cNvSpPr>
          <p:nvPr>
            <p:ph type="body" sz="half" idx="2"/>
          </p:nvPr>
        </p:nvSpPr>
        <p:spPr>
          <a:xfrm>
            <a:off x="457201" y="2057400"/>
            <a:ext cx="2590799" cy="4114800"/>
          </a:xfrm>
        </p:spPr>
        <p:txBody>
          <a:bodyPr/>
          <a:lstStyle/>
          <a:p>
            <a:endParaRPr lang="en-US" sz="2000" dirty="0" smtClean="0"/>
          </a:p>
          <a:p>
            <a:r>
              <a:rPr lang="en-US" sz="2000" dirty="0" smtClean="0"/>
              <a:t>CHAP Board Advisory Work Group meets here on Thursday afte</a:t>
            </a:r>
            <a:r>
              <a:rPr lang="en-US" sz="2000" dirty="0"/>
              <a:t>r</a:t>
            </a:r>
            <a:r>
              <a:rPr lang="en-US" sz="2000" dirty="0" smtClean="0"/>
              <a:t> QBM </a:t>
            </a:r>
          </a:p>
          <a:p>
            <a:endParaRPr lang="en-US" sz="2000" dirty="0"/>
          </a:p>
          <a:p>
            <a:endParaRPr lang="en-US" sz="2000" dirty="0" smtClean="0"/>
          </a:p>
          <a:p>
            <a:r>
              <a:rPr lang="en-US" sz="2000" dirty="0" smtClean="0"/>
              <a:t>Safe Travels</a:t>
            </a:r>
            <a:endParaRPr lang="en-US" sz="2000" dirty="0"/>
          </a:p>
        </p:txBody>
      </p:sp>
      <p:pic>
        <p:nvPicPr>
          <p:cNvPr id="11" name="Picture Placeholder 10"/>
          <p:cNvPicPr>
            <a:picLocks noGrp="1" noChangeAspect="1"/>
          </p:cNvPicPr>
          <p:nvPr>
            <p:ph type="pic" idx="1"/>
          </p:nvPr>
        </p:nvPicPr>
        <p:blipFill>
          <a:blip r:embed="rId2">
            <a:extLst>
              <a:ext uri="{28A0092B-C50C-407E-A947-70E740481C1C}">
                <a14:useLocalDpi xmlns:a14="http://schemas.microsoft.com/office/drawing/2010/main" val="0"/>
              </a:ext>
            </a:extLst>
          </a:blip>
          <a:srcRect t="704" b="704"/>
          <a:stretch>
            <a:fillRect/>
          </a:stretch>
        </p:blipFill>
        <p:spPr>
          <a:xfrm>
            <a:off x="3505200" y="762000"/>
            <a:ext cx="5410200" cy="5334000"/>
          </a:xfrm>
        </p:spPr>
      </p:pic>
      <p:sp>
        <p:nvSpPr>
          <p:cNvPr id="5" name="Footer Placeholder 4"/>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6" name="Date Placeholder 5"/>
          <p:cNvSpPr>
            <a:spLocks noGrp="1"/>
          </p:cNvSpPr>
          <p:nvPr>
            <p:ph type="dt" sz="half" idx="11"/>
          </p:nvPr>
        </p:nvSpPr>
        <p:spPr/>
        <p:txBody>
          <a:bodyPr/>
          <a:lstStyle/>
          <a:p>
            <a:pPr>
              <a:defRPr/>
            </a:pPr>
            <a:fld id="{82C5F102-80D9-4C1B-AB6C-1A4C76E77851}" type="datetime1">
              <a:rPr lang="en-US" smtClean="0"/>
              <a:pPr>
                <a:defRPr/>
              </a:pPr>
              <a:t>1/17/2019</a:t>
            </a:fld>
            <a:endParaRPr lang="en-US" dirty="0"/>
          </a:p>
        </p:txBody>
      </p:sp>
      <p:sp>
        <p:nvSpPr>
          <p:cNvPr id="7" name="Slide Number Placeholder 6"/>
          <p:cNvSpPr>
            <a:spLocks noGrp="1"/>
          </p:cNvSpPr>
          <p:nvPr>
            <p:ph type="sldNum" sz="quarter" idx="12"/>
          </p:nvPr>
        </p:nvSpPr>
        <p:spPr/>
        <p:txBody>
          <a:bodyPr/>
          <a:lstStyle/>
          <a:p>
            <a:fld id="{9B812307-272F-4806-93AD-F4C20008332E}" type="slidenum">
              <a:rPr lang="en-US" altLang="en-US" smtClean="0"/>
              <a:pPr/>
              <a:t>14</a:t>
            </a:fld>
            <a:endParaRPr lang="en-US" altLang="en-US" dirty="0"/>
          </a:p>
        </p:txBody>
      </p:sp>
    </p:spTree>
    <p:extLst>
      <p:ext uri="{BB962C8B-B14F-4D97-AF65-F5344CB8AC3E}">
        <p14:creationId xmlns:p14="http://schemas.microsoft.com/office/powerpoint/2010/main" val="1334036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Purpose:</a:t>
            </a:r>
          </a:p>
          <a:p>
            <a:pPr lvl="0"/>
            <a:r>
              <a:rPr lang="en-US" sz="2000" dirty="0"/>
              <a:t>To inform and support the strategic direction and development of a Portland Area CHAP Federal Certification Board in accordance with IHS policy (yet to be finalized) as referenced in IHCIA title 25 section 1616L  that provides DHAT’s, BHA/P’s and CHA/P’s aka Tribal Health Providers (THP) individual certification as well as review and certification of training centers, curricula, continuing education and manuals that dictate patient care.</a:t>
            </a:r>
          </a:p>
          <a:p>
            <a:endParaRPr lang="en-US" sz="2800" dirty="0"/>
          </a:p>
        </p:txBody>
      </p:sp>
      <p:sp>
        <p:nvSpPr>
          <p:cNvPr id="3" name="Title 2"/>
          <p:cNvSpPr>
            <a:spLocks noGrp="1"/>
          </p:cNvSpPr>
          <p:nvPr>
            <p:ph type="title"/>
          </p:nvPr>
        </p:nvSpPr>
        <p:spPr/>
        <p:txBody>
          <a:bodyPr/>
          <a:lstStyle/>
          <a:p>
            <a:r>
              <a:rPr lang="en-US" dirty="0" smtClean="0"/>
              <a:t>Work Group Purpose</a:t>
            </a:r>
            <a:endParaRPr lang="en-US" dirty="0"/>
          </a:p>
        </p:txBody>
      </p:sp>
      <p:sp>
        <p:nvSpPr>
          <p:cNvPr id="4" name="Footer Placeholder 3"/>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5" name="Date Placeholder 4"/>
          <p:cNvSpPr>
            <a:spLocks noGrp="1"/>
          </p:cNvSpPr>
          <p:nvPr>
            <p:ph type="dt" sz="half" idx="11"/>
          </p:nvPr>
        </p:nvSpPr>
        <p:spPr/>
        <p:txBody>
          <a:bodyPr/>
          <a:lstStyle/>
          <a:p>
            <a:pPr>
              <a:defRPr/>
            </a:pPr>
            <a:fld id="{723BF795-A8D2-4DFE-BBF4-2999DD7925A3}" type="datetime1">
              <a:rPr lang="en-US" smtClean="0"/>
              <a:pPr>
                <a:defRPr/>
              </a:pPr>
              <a:t>1/17/2019</a:t>
            </a:fld>
            <a:endParaRPr lang="en-US" dirty="0"/>
          </a:p>
        </p:txBody>
      </p:sp>
      <p:sp>
        <p:nvSpPr>
          <p:cNvPr id="6" name="Slide Number Placeholder 5"/>
          <p:cNvSpPr>
            <a:spLocks noGrp="1"/>
          </p:cNvSpPr>
          <p:nvPr>
            <p:ph type="sldNum" sz="quarter" idx="12"/>
          </p:nvPr>
        </p:nvSpPr>
        <p:spPr/>
        <p:txBody>
          <a:bodyPr/>
          <a:lstStyle/>
          <a:p>
            <a:fld id="{B92ED170-6E32-45CF-BE9E-EC84FD119674}" type="slidenum">
              <a:rPr lang="en-US" altLang="en-US" smtClean="0"/>
              <a:pPr/>
              <a:t>2</a:t>
            </a:fld>
            <a:endParaRPr lang="en-US" altLang="en-US" dirty="0"/>
          </a:p>
        </p:txBody>
      </p:sp>
    </p:spTree>
    <p:extLst>
      <p:ext uri="{BB962C8B-B14F-4D97-AF65-F5344CB8AC3E}">
        <p14:creationId xmlns:p14="http://schemas.microsoft.com/office/powerpoint/2010/main" val="368441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CHAP Board Advisory Work Grou</a:t>
            </a:r>
            <a:r>
              <a:rPr lang="en-US" dirty="0"/>
              <a:t>p</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304923655"/>
              </p:ext>
            </p:extLst>
          </p:nvPr>
        </p:nvGraphicFramePr>
        <p:xfrm>
          <a:off x="3800706" y="761988"/>
          <a:ext cx="5114694" cy="5678424"/>
        </p:xfrm>
        <a:graphic>
          <a:graphicData uri="http://schemas.openxmlformats.org/drawingml/2006/table">
            <a:tbl>
              <a:tblPr firstRow="1" firstCol="1" bandRow="1"/>
              <a:tblGrid>
                <a:gridCol w="1778441">
                  <a:extLst>
                    <a:ext uri="{9D8B030D-6E8A-4147-A177-3AD203B41FA5}">
                      <a16:colId xmlns:a16="http://schemas.microsoft.com/office/drawing/2014/main" val="743786392"/>
                    </a:ext>
                  </a:extLst>
                </a:gridCol>
                <a:gridCol w="497115">
                  <a:extLst>
                    <a:ext uri="{9D8B030D-6E8A-4147-A177-3AD203B41FA5}">
                      <a16:colId xmlns:a16="http://schemas.microsoft.com/office/drawing/2014/main" val="2483273813"/>
                    </a:ext>
                  </a:extLst>
                </a:gridCol>
                <a:gridCol w="2839138">
                  <a:extLst>
                    <a:ext uri="{9D8B030D-6E8A-4147-A177-3AD203B41FA5}">
                      <a16:colId xmlns:a16="http://schemas.microsoft.com/office/drawing/2014/main" val="4015534929"/>
                    </a:ext>
                  </a:extLst>
                </a:gridCol>
              </a:tblGrid>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Jim Steinruck</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Tulalip Health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426998"/>
                  </a:ext>
                </a:extLst>
              </a:tr>
              <a:tr h="150284">
                <a:tc>
                  <a:txBody>
                    <a:bodyPr/>
                    <a:lstStyle/>
                    <a:p>
                      <a:pPr marL="0" marR="0">
                        <a:lnSpc>
                          <a:spcPct val="115000"/>
                        </a:lnSpc>
                        <a:spcBef>
                          <a:spcPts val="0"/>
                        </a:spcBef>
                        <a:spcAft>
                          <a:spcPts val="0"/>
                        </a:spcAft>
                      </a:pPr>
                      <a:r>
                        <a:rPr lang="en-US" sz="9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Andrew Shogren, Chair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Suquamish Tribe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74354"/>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Lori Hartelius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Stillaguamish Tribe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249829"/>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John Stephens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Swinomish Indian Tribal Community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0545090"/>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Cheryl Rasar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Swinomish Indian Tribal Community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7439209"/>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Rachel Hogan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Swinomish Indian Tribal Community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625773"/>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Cheryl Sanders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Lummi Nation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2843446"/>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Regina Miller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Lummi Nation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1531424"/>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Veronica Smith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Lummi Nation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81131"/>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Maureen Kinley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Lummi Nation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205670"/>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Tara Olsen </a:t>
                      </a: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Lummi Nation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8015253"/>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Vicki Lowe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American Indian Health Commission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0132342"/>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Cindy Gamble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American Indian Health Commission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9486573"/>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Candice Wilson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NorthSound ACH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5626896"/>
                  </a:ext>
                </a:extLst>
              </a:tr>
              <a:tr h="150284">
                <a:tc>
                  <a:txBody>
                    <a:bodyPr/>
                    <a:lstStyle/>
                    <a:p>
                      <a:pPr marL="0" marR="0">
                        <a:lnSpc>
                          <a:spcPct val="115000"/>
                        </a:lnSpc>
                        <a:spcBef>
                          <a:spcPts val="0"/>
                        </a:spcBef>
                        <a:spcAft>
                          <a:spcPts val="0"/>
                        </a:spcAft>
                      </a:pPr>
                      <a:r>
                        <a:rPr lang="en-US" sz="9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Kay Culbertson, Secretary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Cowlitz Tribe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4475730"/>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Cassandra Sellards Reck</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Cowlitz Tribe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4526127"/>
                  </a:ext>
                </a:extLst>
              </a:tr>
              <a:tr h="150284">
                <a:tc>
                  <a:txBody>
                    <a:bodyPr/>
                    <a:lstStyle/>
                    <a:p>
                      <a:pPr marL="0" marR="0">
                        <a:lnSpc>
                          <a:spcPct val="115000"/>
                        </a:lnSpc>
                        <a:spcBef>
                          <a:spcPts val="0"/>
                        </a:spcBef>
                        <a:spcAft>
                          <a:spcPts val="0"/>
                        </a:spcAft>
                      </a:pPr>
                      <a:r>
                        <a:rPr lang="en-US" sz="9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Libby Cope (IHS), Co-Chair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Makah Tribe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0421033"/>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Matthew Whitacre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Lower Elwha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563469"/>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Marilyn Scott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Upper Skagit Tribe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0161432"/>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Andy Joseph Jr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Colville Tribes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6268953"/>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Barbara Juarez</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Northwest Washington Indian Health Board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3965"/>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Wilbert James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Sauk Suiattle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6593421"/>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Aren Sparck</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WA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Seattle Indian Health Board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7543502"/>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Sharon Stanphill</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OR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Cow Creek Tribe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050071"/>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Kelle Little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OR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Coquille Indian Tribe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2780801"/>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Lisa Guzman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OR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Umatilla (Yellow Hawk)</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4655092"/>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Jon McConville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ID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Nimiipuu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5852267"/>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Chantel Eastman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ID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Nez Perce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440617"/>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Carolyn Craig</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AK</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Alaska Native Tribal Health Consortium</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7701208"/>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Crystal Stordahl</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AK</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Tanana Chiefs Conference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2604676"/>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Christina Peters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NPAIHB</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3910981"/>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Sue Steward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NPAIHB</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899767"/>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Cheryl Sixkiller (IHS)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PAO-IHS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587771"/>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Tess Abrahamson-Richardson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NPAIHB consultant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7280181"/>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Geoffrey D. Strommer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HOBBS STRAUS DEAN &amp; WALKER, LLP</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4382034"/>
                  </a:ext>
                </a:extLst>
              </a:tr>
              <a:tr h="150284">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Starla K. Roels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HOBBS STRAUS DEAN &amp; WALKER, LLP</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66" marR="549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19178"/>
                  </a:ext>
                </a:extLst>
              </a:tr>
            </a:tbl>
          </a:graphicData>
        </a:graphic>
      </p:graphicFrame>
      <p:sp>
        <p:nvSpPr>
          <p:cNvPr id="4" name="Text Placeholder 3"/>
          <p:cNvSpPr>
            <a:spLocks noGrp="1"/>
          </p:cNvSpPr>
          <p:nvPr>
            <p:ph type="body" sz="half" idx="2"/>
          </p:nvPr>
        </p:nvSpPr>
        <p:spPr/>
        <p:txBody>
          <a:bodyPr/>
          <a:lstStyle/>
          <a:p>
            <a:endParaRPr lang="en-US" dirty="0" smtClean="0"/>
          </a:p>
          <a:p>
            <a:endParaRPr lang="en-US" dirty="0" smtClean="0"/>
          </a:p>
        </p:txBody>
      </p:sp>
      <p:sp>
        <p:nvSpPr>
          <p:cNvPr id="6" name="Rectangle 5"/>
          <p:cNvSpPr/>
          <p:nvPr/>
        </p:nvSpPr>
        <p:spPr>
          <a:xfrm>
            <a:off x="609600" y="53077"/>
            <a:ext cx="1864613" cy="400110"/>
          </a:xfrm>
          <a:prstGeom prst="rect">
            <a:avLst/>
          </a:prstGeom>
        </p:spPr>
        <p:txBody>
          <a:bodyPr wrap="none">
            <a:spAutoFit/>
          </a:bodyPr>
          <a:lstStyle/>
          <a:p>
            <a:r>
              <a:rPr lang="en-US" sz="2000" b="1" kern="0" dirty="0" smtClean="0">
                <a:solidFill>
                  <a:srgbClr val="C00000"/>
                </a:solidFill>
                <a:latin typeface="Georgia" pitchFamily="18" charset="0"/>
                <a:ea typeface="+mj-ea"/>
                <a:cs typeface="+mj-cs"/>
              </a:rPr>
              <a:t>Membership</a:t>
            </a:r>
            <a:endParaRPr lang="en-US" dirty="0">
              <a:solidFill>
                <a:srgbClr val="C00000"/>
              </a:solidFill>
            </a:endParaRPr>
          </a:p>
        </p:txBody>
      </p:sp>
    </p:spTree>
    <p:extLst>
      <p:ext uri="{BB962C8B-B14F-4D97-AF65-F5344CB8AC3E}">
        <p14:creationId xmlns:p14="http://schemas.microsoft.com/office/powerpoint/2010/main" val="702184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Funding</a:t>
            </a:r>
            <a:endParaRPr lang="en-US" dirty="0"/>
          </a:p>
        </p:txBody>
      </p:sp>
      <p:sp>
        <p:nvSpPr>
          <p:cNvPr id="3" name="Content Placeholder 2"/>
          <p:cNvSpPr>
            <a:spLocks noGrp="1"/>
          </p:cNvSpPr>
          <p:nvPr>
            <p:ph idx="1"/>
          </p:nvPr>
        </p:nvSpPr>
        <p:spPr/>
        <p:txBody>
          <a:bodyPr/>
          <a:lstStyle/>
          <a:p>
            <a:r>
              <a:rPr lang="en-US" sz="2800" dirty="0" smtClean="0"/>
              <a:t>Washington tribes provided a percentage of their Medicaid Transformation Funds as detailed in Resolution 18-03-09 for CHAP Area Certification Board project start up.</a:t>
            </a:r>
            <a:endParaRPr lang="en-US" sz="2800" dirty="0"/>
          </a:p>
        </p:txBody>
      </p:sp>
      <p:sp>
        <p:nvSpPr>
          <p:cNvPr id="4" name="Text Placeholder 3"/>
          <p:cNvSpPr>
            <a:spLocks noGrp="1"/>
          </p:cNvSpPr>
          <p:nvPr>
            <p:ph type="body" sz="half" idx="2"/>
          </p:nvPr>
        </p:nvSpPr>
        <p:spPr/>
        <p:txBody>
          <a:bodyPr/>
          <a:lstStyle/>
          <a:p>
            <a:r>
              <a:rPr lang="en-US" sz="2400" dirty="0" smtClean="0"/>
              <a:t>$548,228</a:t>
            </a:r>
            <a:endParaRPr lang="en-US" sz="2400" dirty="0"/>
          </a:p>
        </p:txBody>
      </p:sp>
      <p:sp>
        <p:nvSpPr>
          <p:cNvPr id="5" name="Footer Placeholder 4"/>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6" name="Date Placeholder 5"/>
          <p:cNvSpPr>
            <a:spLocks noGrp="1"/>
          </p:cNvSpPr>
          <p:nvPr>
            <p:ph type="dt" sz="half" idx="11"/>
          </p:nvPr>
        </p:nvSpPr>
        <p:spPr/>
        <p:txBody>
          <a:bodyPr/>
          <a:lstStyle/>
          <a:p>
            <a:pPr>
              <a:defRPr/>
            </a:pPr>
            <a:fld id="{8B10406C-FFB4-4AFF-920F-10198CD3322B}" type="datetime1">
              <a:rPr lang="en-US" smtClean="0"/>
              <a:pPr>
                <a:defRPr/>
              </a:pPr>
              <a:t>1/17/2019</a:t>
            </a:fld>
            <a:endParaRPr lang="en-US" dirty="0"/>
          </a:p>
        </p:txBody>
      </p:sp>
      <p:sp>
        <p:nvSpPr>
          <p:cNvPr id="7" name="Slide Number Placeholder 6"/>
          <p:cNvSpPr>
            <a:spLocks noGrp="1"/>
          </p:cNvSpPr>
          <p:nvPr>
            <p:ph type="sldNum" sz="quarter" idx="12"/>
          </p:nvPr>
        </p:nvSpPr>
        <p:spPr/>
        <p:txBody>
          <a:bodyPr/>
          <a:lstStyle/>
          <a:p>
            <a:fld id="{23052EE9-6144-4DD8-8DE5-BDCA1ACE2A4C}" type="slidenum">
              <a:rPr lang="en-US" altLang="en-US" smtClean="0"/>
              <a:pPr/>
              <a:t>4</a:t>
            </a:fld>
            <a:endParaRPr lang="en-US" altLang="en-US" dirty="0"/>
          </a:p>
        </p:txBody>
      </p:sp>
    </p:spTree>
    <p:extLst>
      <p:ext uri="{BB962C8B-B14F-4D97-AF65-F5344CB8AC3E}">
        <p14:creationId xmlns:p14="http://schemas.microsoft.com/office/powerpoint/2010/main" val="597244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Circular 18-01</a:t>
            </a:r>
            <a:endParaRPr lang="en-US" dirty="0"/>
          </a:p>
        </p:txBody>
      </p:sp>
      <p:sp>
        <p:nvSpPr>
          <p:cNvPr id="3" name="Content Placeholder 2"/>
          <p:cNvSpPr>
            <a:spLocks noGrp="1"/>
          </p:cNvSpPr>
          <p:nvPr>
            <p:ph sz="half" idx="2"/>
          </p:nvPr>
        </p:nvSpPr>
        <p:spPr/>
        <p:txBody>
          <a:bodyPr/>
          <a:lstStyle/>
          <a:p>
            <a:r>
              <a:rPr lang="en-US" dirty="0" smtClean="0"/>
              <a:t>To provide subject matter expertise, program information, innovative solutions, and advice to the I.H.S. to establish a National CHAP.</a:t>
            </a:r>
            <a:endParaRPr lang="en-US" dirty="0"/>
          </a:p>
        </p:txBody>
      </p:sp>
      <p:sp>
        <p:nvSpPr>
          <p:cNvPr id="4" name="Text Placeholder 3"/>
          <p:cNvSpPr>
            <a:spLocks noGrp="1"/>
          </p:cNvSpPr>
          <p:nvPr>
            <p:ph type="body" sz="quarter" idx="3"/>
          </p:nvPr>
        </p:nvSpPr>
        <p:spPr/>
        <p:txBody>
          <a:bodyPr/>
          <a:lstStyle/>
          <a:p>
            <a:r>
              <a:rPr lang="en-US" dirty="0" smtClean="0"/>
              <a:t>IHS</a:t>
            </a:r>
            <a:endParaRPr lang="en-US" dirty="0"/>
          </a:p>
        </p:txBody>
      </p:sp>
      <p:sp>
        <p:nvSpPr>
          <p:cNvPr id="5" name="Content Placeholder 4"/>
          <p:cNvSpPr>
            <a:spLocks noGrp="1"/>
          </p:cNvSpPr>
          <p:nvPr>
            <p:ph sz="quarter" idx="4"/>
          </p:nvPr>
        </p:nvSpPr>
        <p:spPr/>
        <p:txBody>
          <a:bodyPr/>
          <a:lstStyle/>
          <a:p>
            <a:r>
              <a:rPr lang="en-US" dirty="0" smtClean="0"/>
              <a:t>Meetings</a:t>
            </a:r>
          </a:p>
          <a:p>
            <a:pPr lvl="1"/>
            <a:r>
              <a:rPr lang="en-US" dirty="0" smtClean="0"/>
              <a:t> August 17 in Seattle</a:t>
            </a:r>
          </a:p>
          <a:p>
            <a:pPr lvl="2"/>
            <a:r>
              <a:rPr lang="en-US" dirty="0" smtClean="0"/>
              <a:t>Version IV</a:t>
            </a:r>
          </a:p>
          <a:p>
            <a:pPr lvl="1"/>
            <a:r>
              <a:rPr lang="en-US" dirty="0" smtClean="0"/>
              <a:t>October 10 at HQ</a:t>
            </a:r>
          </a:p>
          <a:p>
            <a:pPr lvl="2"/>
            <a:r>
              <a:rPr lang="en-US" dirty="0" smtClean="0"/>
              <a:t>Version V</a:t>
            </a:r>
          </a:p>
          <a:p>
            <a:r>
              <a:rPr lang="en-US" sz="1800" dirty="0" smtClean="0"/>
              <a:t>The good news is that the I.H.S. draft now includes tribal participation and has language including ACCB’s. Honest conversation was held about what responsibilities a National CB could reasonably execute.</a:t>
            </a:r>
            <a:endParaRPr lang="en-US" sz="1800" dirty="0"/>
          </a:p>
        </p:txBody>
      </p:sp>
      <p:sp>
        <p:nvSpPr>
          <p:cNvPr id="6" name="Title 5"/>
          <p:cNvSpPr>
            <a:spLocks noGrp="1"/>
          </p:cNvSpPr>
          <p:nvPr>
            <p:ph type="title"/>
          </p:nvPr>
        </p:nvSpPr>
        <p:spPr/>
        <p:txBody>
          <a:bodyPr/>
          <a:lstStyle/>
          <a:p>
            <a:r>
              <a:rPr lang="en-US" dirty="0" smtClean="0"/>
              <a:t>CHAP TAG</a:t>
            </a:r>
            <a:endParaRPr lang="en-US" dirty="0"/>
          </a:p>
        </p:txBody>
      </p:sp>
      <p:sp>
        <p:nvSpPr>
          <p:cNvPr id="7" name="Footer Placeholder 6"/>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8" name="Date Placeholder 7"/>
          <p:cNvSpPr>
            <a:spLocks noGrp="1"/>
          </p:cNvSpPr>
          <p:nvPr>
            <p:ph type="dt" sz="half" idx="11"/>
          </p:nvPr>
        </p:nvSpPr>
        <p:spPr/>
        <p:txBody>
          <a:bodyPr/>
          <a:lstStyle/>
          <a:p>
            <a:pPr>
              <a:defRPr/>
            </a:pPr>
            <a:fld id="{8CA56C34-CE12-4599-87BE-23FFB9566100}" type="datetime1">
              <a:rPr lang="en-US" smtClean="0"/>
              <a:pPr>
                <a:defRPr/>
              </a:pPr>
              <a:t>1/17/2019</a:t>
            </a:fld>
            <a:endParaRPr lang="en-US" dirty="0"/>
          </a:p>
        </p:txBody>
      </p:sp>
      <p:sp>
        <p:nvSpPr>
          <p:cNvPr id="9" name="Slide Number Placeholder 8"/>
          <p:cNvSpPr>
            <a:spLocks noGrp="1"/>
          </p:cNvSpPr>
          <p:nvPr>
            <p:ph type="sldNum" sz="quarter" idx="12"/>
          </p:nvPr>
        </p:nvSpPr>
        <p:spPr/>
        <p:txBody>
          <a:bodyPr/>
          <a:lstStyle/>
          <a:p>
            <a:fld id="{5B69D452-E505-4B4D-AFB7-9A3DEF2CC8F8}" type="slidenum">
              <a:rPr lang="en-US" altLang="en-US" smtClean="0"/>
              <a:pPr/>
              <a:t>5</a:t>
            </a:fld>
            <a:endParaRPr lang="en-US" altLang="en-US" dirty="0"/>
          </a:p>
        </p:txBody>
      </p:sp>
    </p:spTree>
    <p:extLst>
      <p:ext uri="{BB962C8B-B14F-4D97-AF65-F5344CB8AC3E}">
        <p14:creationId xmlns:p14="http://schemas.microsoft.com/office/powerpoint/2010/main" val="2796383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sz="2000" dirty="0" smtClean="0"/>
              <a:t>11/5/18</a:t>
            </a:r>
            <a:r>
              <a:rPr lang="en-US" dirty="0" smtClean="0"/>
              <a:t> </a:t>
            </a:r>
            <a:r>
              <a:rPr lang="en-US" sz="1600" dirty="0" smtClean="0"/>
              <a:t>CHAP TAG requested that IHS provide an updated policy for discussion. IHS agreed to submit that by the next Friday and reschedule teleconference. That did not happen.</a:t>
            </a:r>
          </a:p>
          <a:p>
            <a:r>
              <a:rPr lang="en-US" sz="2000" dirty="0" smtClean="0"/>
              <a:t>12/20/18</a:t>
            </a:r>
            <a:r>
              <a:rPr lang="en-US" dirty="0" smtClean="0"/>
              <a:t> </a:t>
            </a:r>
            <a:r>
              <a:rPr lang="en-US" sz="1600" dirty="0" smtClean="0"/>
              <a:t>Version VI of draft policy was sent out to CHAP TAG with letter that it would be announced at the January 3, 2019 Tribal Leaders and Urban teleconference and a DTLL would be forth coming.</a:t>
            </a:r>
          </a:p>
          <a:p>
            <a:r>
              <a:rPr lang="en-US" sz="2000" dirty="0" smtClean="0"/>
              <a:t>12/21/18</a:t>
            </a:r>
            <a:r>
              <a:rPr lang="en-US" sz="1800" dirty="0" smtClean="0"/>
              <a:t> </a:t>
            </a:r>
            <a:r>
              <a:rPr lang="en-US" sz="1600" dirty="0" smtClean="0"/>
              <a:t>Partial Government shut down.</a:t>
            </a:r>
          </a:p>
          <a:p>
            <a:r>
              <a:rPr lang="en-US" sz="2000" dirty="0" smtClean="0"/>
              <a:t>1/3/19</a:t>
            </a:r>
            <a:r>
              <a:rPr lang="en-US" dirty="0" smtClean="0"/>
              <a:t> </a:t>
            </a:r>
            <a:r>
              <a:rPr lang="en-US" sz="1600" dirty="0" smtClean="0"/>
              <a:t>No announcement at Tribal and Urban Leaders Teleconference.</a:t>
            </a:r>
          </a:p>
          <a:p>
            <a:r>
              <a:rPr lang="en-US" sz="2000" dirty="0" smtClean="0"/>
              <a:t>1/4/19</a:t>
            </a:r>
            <a:r>
              <a:rPr lang="en-US" sz="1800" dirty="0" smtClean="0"/>
              <a:t> </a:t>
            </a:r>
            <a:r>
              <a:rPr lang="en-US" sz="1600" dirty="0" smtClean="0"/>
              <a:t>A letter was prepared by CHAP TAG and sent to IHS under signature of chairperson Dr. Segay’s </a:t>
            </a:r>
            <a:r>
              <a:rPr lang="en-US" sz="1600" dirty="0" smtClean="0">
                <a:latin typeface="+mn-lt"/>
              </a:rPr>
              <a:t>signature</a:t>
            </a:r>
            <a:r>
              <a:rPr lang="en-US" sz="1600" kern="1200" dirty="0" smtClean="0">
                <a:latin typeface="+mn-lt"/>
              </a:rPr>
              <a:t> expressing CHAP TAGs </a:t>
            </a:r>
            <a:r>
              <a:rPr lang="en-US" sz="1600" kern="1200" dirty="0">
                <a:latin typeface="+mn-lt"/>
              </a:rPr>
              <a:t>concern that they did not approve the current draft being sent out for tribal consultation.</a:t>
            </a:r>
            <a:r>
              <a:rPr lang="en-US" sz="1600" dirty="0" smtClean="0">
                <a:latin typeface="+mn-lt"/>
              </a:rPr>
              <a:t> </a:t>
            </a:r>
          </a:p>
          <a:p>
            <a:pPr marL="0" indent="0">
              <a:buNone/>
            </a:pPr>
            <a:endParaRPr lang="en-US" sz="1600" dirty="0">
              <a:latin typeface="+mn-lt"/>
            </a:endParaRPr>
          </a:p>
        </p:txBody>
      </p:sp>
      <p:sp>
        <p:nvSpPr>
          <p:cNvPr id="8" name="Title 7"/>
          <p:cNvSpPr>
            <a:spLocks noGrp="1"/>
          </p:cNvSpPr>
          <p:nvPr>
            <p:ph type="title"/>
          </p:nvPr>
        </p:nvSpPr>
        <p:spPr/>
        <p:txBody>
          <a:bodyPr/>
          <a:lstStyle/>
          <a:p>
            <a:r>
              <a:rPr lang="en-US" dirty="0" smtClean="0"/>
              <a:t>CHAP TAG</a:t>
            </a:r>
            <a:endParaRPr lang="en-US" dirty="0"/>
          </a:p>
        </p:txBody>
      </p:sp>
      <p:sp>
        <p:nvSpPr>
          <p:cNvPr id="5" name="Footer Placeholder 4"/>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6" name="Date Placeholder 5"/>
          <p:cNvSpPr>
            <a:spLocks noGrp="1"/>
          </p:cNvSpPr>
          <p:nvPr>
            <p:ph type="dt" sz="half" idx="11"/>
          </p:nvPr>
        </p:nvSpPr>
        <p:spPr/>
        <p:txBody>
          <a:bodyPr/>
          <a:lstStyle/>
          <a:p>
            <a:pPr>
              <a:defRPr/>
            </a:pPr>
            <a:fld id="{8B10406C-FFB4-4AFF-920F-10198CD3322B}" type="datetime1">
              <a:rPr lang="en-US" smtClean="0"/>
              <a:pPr>
                <a:defRPr/>
              </a:pPr>
              <a:t>1/17/2019</a:t>
            </a:fld>
            <a:endParaRPr lang="en-US" dirty="0"/>
          </a:p>
        </p:txBody>
      </p:sp>
      <p:sp>
        <p:nvSpPr>
          <p:cNvPr id="7" name="Slide Number Placeholder 6"/>
          <p:cNvSpPr>
            <a:spLocks noGrp="1"/>
          </p:cNvSpPr>
          <p:nvPr>
            <p:ph type="sldNum" sz="quarter" idx="12"/>
          </p:nvPr>
        </p:nvSpPr>
        <p:spPr/>
        <p:txBody>
          <a:bodyPr/>
          <a:lstStyle/>
          <a:p>
            <a:fld id="{23052EE9-6144-4DD8-8DE5-BDCA1ACE2A4C}" type="slidenum">
              <a:rPr lang="en-US" altLang="en-US" smtClean="0"/>
              <a:pPr/>
              <a:t>6</a:t>
            </a:fld>
            <a:endParaRPr lang="en-US" altLang="en-US" dirty="0"/>
          </a:p>
        </p:txBody>
      </p:sp>
    </p:spTree>
    <p:extLst>
      <p:ext uri="{BB962C8B-B14F-4D97-AF65-F5344CB8AC3E}">
        <p14:creationId xmlns:p14="http://schemas.microsoft.com/office/powerpoint/2010/main" val="153046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Our focus is on those sections that relate to DHATs;</a:t>
            </a:r>
          </a:p>
          <a:p>
            <a:r>
              <a:rPr lang="en-US" sz="2800" dirty="0"/>
              <a:t>We have completed review and legal analysis of the first 5 chapters;</a:t>
            </a:r>
          </a:p>
          <a:p>
            <a:r>
              <a:rPr lang="en-US" sz="2800" dirty="0" smtClean="0"/>
              <a:t>Our next face to face meeting is Thursday Noon to 4 PM to review the remainder of the AK S&amp;P for DHATs needing certification to practice in June.</a:t>
            </a:r>
            <a:endParaRPr lang="en-US" sz="2800" dirty="0"/>
          </a:p>
        </p:txBody>
      </p:sp>
      <p:sp>
        <p:nvSpPr>
          <p:cNvPr id="3" name="Title 2"/>
          <p:cNvSpPr>
            <a:spLocks noGrp="1"/>
          </p:cNvSpPr>
          <p:nvPr>
            <p:ph type="title"/>
          </p:nvPr>
        </p:nvSpPr>
        <p:spPr/>
        <p:txBody>
          <a:bodyPr/>
          <a:lstStyle/>
          <a:p>
            <a:r>
              <a:rPr lang="en-US" dirty="0"/>
              <a:t>Analysis of AK Standards &amp; Procedures</a:t>
            </a:r>
          </a:p>
        </p:txBody>
      </p:sp>
      <p:sp>
        <p:nvSpPr>
          <p:cNvPr id="4" name="Footer Placeholder 3"/>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5" name="Date Placeholder 4"/>
          <p:cNvSpPr>
            <a:spLocks noGrp="1"/>
          </p:cNvSpPr>
          <p:nvPr>
            <p:ph type="dt" sz="half" idx="11"/>
          </p:nvPr>
        </p:nvSpPr>
        <p:spPr/>
        <p:txBody>
          <a:bodyPr/>
          <a:lstStyle/>
          <a:p>
            <a:pPr>
              <a:defRPr/>
            </a:pPr>
            <a:fld id="{723BF795-A8D2-4DFE-BBF4-2999DD7925A3}" type="datetime1">
              <a:rPr lang="en-US" smtClean="0"/>
              <a:pPr>
                <a:defRPr/>
              </a:pPr>
              <a:t>1/17/2019</a:t>
            </a:fld>
            <a:endParaRPr lang="en-US" dirty="0"/>
          </a:p>
        </p:txBody>
      </p:sp>
      <p:sp>
        <p:nvSpPr>
          <p:cNvPr id="6" name="Slide Number Placeholder 5"/>
          <p:cNvSpPr>
            <a:spLocks noGrp="1"/>
          </p:cNvSpPr>
          <p:nvPr>
            <p:ph type="sldNum" sz="quarter" idx="12"/>
          </p:nvPr>
        </p:nvSpPr>
        <p:spPr/>
        <p:txBody>
          <a:bodyPr/>
          <a:lstStyle/>
          <a:p>
            <a:fld id="{B92ED170-6E32-45CF-BE9E-EC84FD119674}" type="slidenum">
              <a:rPr lang="en-US" altLang="en-US" smtClean="0"/>
              <a:pPr/>
              <a:t>7</a:t>
            </a:fld>
            <a:endParaRPr lang="en-US" altLang="en-US" dirty="0"/>
          </a:p>
        </p:txBody>
      </p:sp>
    </p:spTree>
    <p:extLst>
      <p:ext uri="{BB962C8B-B14F-4D97-AF65-F5344CB8AC3E}">
        <p14:creationId xmlns:p14="http://schemas.microsoft.com/office/powerpoint/2010/main" val="2136653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June 2019 we celebrate the return of 7 graduating DHATs</a:t>
            </a:r>
          </a:p>
          <a:p>
            <a:pPr lvl="1"/>
            <a:r>
              <a:rPr lang="en-US" sz="2600" dirty="0" smtClean="0"/>
              <a:t>(1) Coeur d’Alene (Idaho)</a:t>
            </a:r>
          </a:p>
          <a:p>
            <a:pPr lvl="1"/>
            <a:r>
              <a:rPr lang="en-US" sz="2600" dirty="0" smtClean="0"/>
              <a:t>(1) NARA (Oregon)</a:t>
            </a:r>
          </a:p>
          <a:p>
            <a:pPr lvl="1"/>
            <a:r>
              <a:rPr lang="en-US" sz="2600" dirty="0" smtClean="0"/>
              <a:t>(1) Colville (Washington)</a:t>
            </a:r>
          </a:p>
          <a:p>
            <a:pPr lvl="1"/>
            <a:r>
              <a:rPr lang="en-US" sz="2600" dirty="0" smtClean="0"/>
              <a:t>(2) Lummi</a:t>
            </a:r>
            <a:r>
              <a:rPr lang="en-US" sz="2600" dirty="0"/>
              <a:t> </a:t>
            </a:r>
            <a:r>
              <a:rPr lang="en-US" sz="2600" dirty="0" smtClean="0"/>
              <a:t>(Washington)</a:t>
            </a:r>
          </a:p>
          <a:p>
            <a:pPr lvl="1"/>
            <a:r>
              <a:rPr lang="en-US" sz="2600" dirty="0" smtClean="0"/>
              <a:t>(2) Swinomish (Washington)</a:t>
            </a:r>
          </a:p>
        </p:txBody>
      </p:sp>
      <p:sp>
        <p:nvSpPr>
          <p:cNvPr id="3" name="Title 2"/>
          <p:cNvSpPr>
            <a:spLocks noGrp="1"/>
          </p:cNvSpPr>
          <p:nvPr>
            <p:ph type="title"/>
          </p:nvPr>
        </p:nvSpPr>
        <p:spPr/>
        <p:txBody>
          <a:bodyPr/>
          <a:lstStyle/>
          <a:p>
            <a:r>
              <a:rPr lang="en-US" dirty="0" smtClean="0"/>
              <a:t>Analysis of AK Standards &amp; Procedures</a:t>
            </a:r>
            <a:endParaRPr lang="en-US" dirty="0"/>
          </a:p>
        </p:txBody>
      </p:sp>
      <p:sp>
        <p:nvSpPr>
          <p:cNvPr id="4" name="Footer Placeholder 3"/>
          <p:cNvSpPr>
            <a:spLocks noGrp="1"/>
          </p:cNvSpPr>
          <p:nvPr>
            <p:ph type="ftr" sz="quarter" idx="10"/>
          </p:nvPr>
        </p:nvSpPr>
        <p:spPr/>
        <p:txBody>
          <a:bodyPr/>
          <a:lstStyle/>
          <a:p>
            <a:pPr>
              <a:defRPr/>
            </a:pPr>
            <a:r>
              <a:rPr lang="en-US" dirty="0" smtClean="0"/>
              <a:t>Northwest Portland Area Indian Health Board</a:t>
            </a:r>
            <a:endParaRPr lang="en-US" dirty="0"/>
          </a:p>
        </p:txBody>
      </p:sp>
      <p:sp>
        <p:nvSpPr>
          <p:cNvPr id="5" name="Date Placeholder 4"/>
          <p:cNvSpPr>
            <a:spLocks noGrp="1"/>
          </p:cNvSpPr>
          <p:nvPr>
            <p:ph type="dt" sz="half" idx="11"/>
          </p:nvPr>
        </p:nvSpPr>
        <p:spPr/>
        <p:txBody>
          <a:bodyPr/>
          <a:lstStyle/>
          <a:p>
            <a:pPr>
              <a:defRPr/>
            </a:pPr>
            <a:fld id="{723BF795-A8D2-4DFE-BBF4-2999DD7925A3}" type="datetime1">
              <a:rPr lang="en-US" smtClean="0"/>
              <a:pPr>
                <a:defRPr/>
              </a:pPr>
              <a:t>1/17/2019</a:t>
            </a:fld>
            <a:endParaRPr lang="en-US" dirty="0"/>
          </a:p>
        </p:txBody>
      </p:sp>
      <p:sp>
        <p:nvSpPr>
          <p:cNvPr id="6" name="Slide Number Placeholder 5"/>
          <p:cNvSpPr>
            <a:spLocks noGrp="1"/>
          </p:cNvSpPr>
          <p:nvPr>
            <p:ph type="sldNum" sz="quarter" idx="12"/>
          </p:nvPr>
        </p:nvSpPr>
        <p:spPr/>
        <p:txBody>
          <a:bodyPr/>
          <a:lstStyle/>
          <a:p>
            <a:fld id="{B92ED170-6E32-45CF-BE9E-EC84FD119674}" type="slidenum">
              <a:rPr lang="en-US" altLang="en-US" smtClean="0"/>
              <a:pPr/>
              <a:t>8</a:t>
            </a:fld>
            <a:endParaRPr lang="en-US" altLang="en-US" dirty="0"/>
          </a:p>
        </p:txBody>
      </p:sp>
    </p:spTree>
    <p:extLst>
      <p:ext uri="{BB962C8B-B14F-4D97-AF65-F5344CB8AC3E}">
        <p14:creationId xmlns:p14="http://schemas.microsoft.com/office/powerpoint/2010/main" val="2395326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 </a:t>
            </a:r>
          </a:p>
          <a:p>
            <a:r>
              <a:rPr lang="en-US" dirty="0" smtClean="0"/>
              <a:t>The Alaska standards and procedures were develop for Alaskans by Alaskans after many years of CHA training and education.</a:t>
            </a:r>
            <a:endParaRPr lang="en-US" dirty="0"/>
          </a:p>
        </p:txBody>
      </p:sp>
      <p:sp>
        <p:nvSpPr>
          <p:cNvPr id="3" name="Title 2"/>
          <p:cNvSpPr>
            <a:spLocks noGrp="1"/>
          </p:cNvSpPr>
          <p:nvPr>
            <p:ph type="title"/>
          </p:nvPr>
        </p:nvSpPr>
        <p:spPr/>
        <p:txBody>
          <a:bodyPr/>
          <a:lstStyle/>
          <a:p>
            <a:r>
              <a:rPr lang="en-US" dirty="0"/>
              <a:t>Analysis of AK Standards &amp; Procedures</a:t>
            </a:r>
          </a:p>
        </p:txBody>
      </p:sp>
      <p:sp>
        <p:nvSpPr>
          <p:cNvPr id="4" name="Footer Placeholder 3"/>
          <p:cNvSpPr>
            <a:spLocks noGrp="1"/>
          </p:cNvSpPr>
          <p:nvPr>
            <p:ph type="ftr" sz="quarter" idx="10"/>
          </p:nvPr>
        </p:nvSpPr>
        <p:spPr/>
        <p:txBody>
          <a:bodyPr/>
          <a:lstStyle/>
          <a:p>
            <a:pPr>
              <a:defRPr/>
            </a:pPr>
            <a:r>
              <a:rPr lang="en-US" smtClean="0"/>
              <a:t>Northwest Portland Area Indian Health Board</a:t>
            </a:r>
            <a:endParaRPr lang="en-US" dirty="0"/>
          </a:p>
        </p:txBody>
      </p:sp>
      <p:sp>
        <p:nvSpPr>
          <p:cNvPr id="5" name="Date Placeholder 4"/>
          <p:cNvSpPr>
            <a:spLocks noGrp="1"/>
          </p:cNvSpPr>
          <p:nvPr>
            <p:ph type="dt" sz="half" idx="11"/>
          </p:nvPr>
        </p:nvSpPr>
        <p:spPr/>
        <p:txBody>
          <a:bodyPr/>
          <a:lstStyle/>
          <a:p>
            <a:pPr>
              <a:defRPr/>
            </a:pPr>
            <a:fld id="{723BF795-A8D2-4DFE-BBF4-2999DD7925A3}" type="datetime1">
              <a:rPr lang="en-US" smtClean="0"/>
              <a:pPr>
                <a:defRPr/>
              </a:pPr>
              <a:t>1/17/2019</a:t>
            </a:fld>
            <a:endParaRPr lang="en-US" dirty="0"/>
          </a:p>
        </p:txBody>
      </p:sp>
      <p:sp>
        <p:nvSpPr>
          <p:cNvPr id="6" name="Slide Number Placeholder 5"/>
          <p:cNvSpPr>
            <a:spLocks noGrp="1"/>
          </p:cNvSpPr>
          <p:nvPr>
            <p:ph type="sldNum" sz="quarter" idx="12"/>
          </p:nvPr>
        </p:nvSpPr>
        <p:spPr/>
        <p:txBody>
          <a:bodyPr/>
          <a:lstStyle/>
          <a:p>
            <a:fld id="{B92ED170-6E32-45CF-BE9E-EC84FD119674}" type="slidenum">
              <a:rPr lang="en-US" altLang="en-US" smtClean="0"/>
              <a:pPr/>
              <a:t>9</a:t>
            </a:fld>
            <a:endParaRPr lang="en-US" altLang="en-US" dirty="0"/>
          </a:p>
        </p:txBody>
      </p:sp>
    </p:spTree>
    <p:extLst>
      <p:ext uri="{BB962C8B-B14F-4D97-AF65-F5344CB8AC3E}">
        <p14:creationId xmlns:p14="http://schemas.microsoft.com/office/powerpoint/2010/main" val="3999776163"/>
      </p:ext>
    </p:extLst>
  </p:cSld>
  <p:clrMapOvr>
    <a:masterClrMapping/>
  </p:clrMapOvr>
</p:sld>
</file>

<file path=ppt/theme/theme1.xml><?xml version="1.0" encoding="utf-8"?>
<a:theme xmlns:a="http://schemas.openxmlformats.org/drawingml/2006/main" name="AvalancheTemplate_9703">
  <a:themeElements>
    <a:clrScheme name="Custom 6">
      <a:dk1>
        <a:sysClr val="windowText" lastClr="000000"/>
      </a:dk1>
      <a:lt1>
        <a:sysClr val="window" lastClr="FFFFFF"/>
      </a:lt1>
      <a:dk2>
        <a:srgbClr val="4F271C"/>
      </a:dk2>
      <a:lt2>
        <a:srgbClr val="F8EDC5"/>
      </a:lt2>
      <a:accent1>
        <a:srgbClr val="3891A7"/>
      </a:accent1>
      <a:accent2>
        <a:srgbClr val="F1DB8C"/>
      </a:accent2>
      <a:accent3>
        <a:srgbClr val="C32D2E"/>
      </a:accent3>
      <a:accent4>
        <a:srgbClr val="637F26"/>
      </a:accent4>
      <a:accent5>
        <a:srgbClr val="964305"/>
      </a:accent5>
      <a:accent6>
        <a:srgbClr val="475A8D"/>
      </a:accent6>
      <a:hlink>
        <a:srgbClr val="8DC765"/>
      </a:hlink>
      <a:folHlink>
        <a:srgbClr val="AA8A14"/>
      </a:folHlink>
    </a:clrScheme>
    <a:fontScheme name="NPAIHB1">
      <a:majorFont>
        <a:latin typeface="Georgia"/>
        <a:ea typeface=""/>
        <a:cs typeface=""/>
      </a:majorFont>
      <a:minorFont>
        <a:latin typeface="Trebuchet MS"/>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AvalancheTemplate_9703</Template>
  <TotalTime>6700</TotalTime>
  <Words>1327</Words>
  <Application>Microsoft Office PowerPoint</Application>
  <PresentationFormat>On-screen Show (4:3)</PresentationFormat>
  <Paragraphs>240</Paragraphs>
  <Slides>14</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Arial</vt:lpstr>
      <vt:lpstr>Arial Black</vt:lpstr>
      <vt:lpstr>Calibri</vt:lpstr>
      <vt:lpstr>Estrangelo Edessa</vt:lpstr>
      <vt:lpstr>Georgia</vt:lpstr>
      <vt:lpstr>Gill Sans MT</vt:lpstr>
      <vt:lpstr>Maiandra GD</vt:lpstr>
      <vt:lpstr>Times New Roman</vt:lpstr>
      <vt:lpstr>Trebuchet MS</vt:lpstr>
      <vt:lpstr>Wingdings</vt:lpstr>
      <vt:lpstr>AvalancheTemplate_9703</vt:lpstr>
      <vt:lpstr>CHAP Board Advisory Work Group</vt:lpstr>
      <vt:lpstr>Work Group Purpose</vt:lpstr>
      <vt:lpstr>CHAP Board Advisory Work Group</vt:lpstr>
      <vt:lpstr>Project Funding</vt:lpstr>
      <vt:lpstr>CHAP TAG</vt:lpstr>
      <vt:lpstr>CHAP TAG</vt:lpstr>
      <vt:lpstr>Analysis of AK Standards &amp; Procedures</vt:lpstr>
      <vt:lpstr>Analysis of AK Standards &amp; Procedures</vt:lpstr>
      <vt:lpstr>Analysis of AK Standards &amp; Procedures</vt:lpstr>
      <vt:lpstr>Plan B</vt:lpstr>
      <vt:lpstr>Costs </vt:lpstr>
      <vt:lpstr>Draft PACCB Resolution</vt:lpstr>
      <vt:lpstr>Next Steps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Project</dc:title>
  <dc:creator>Susan Steward</dc:creator>
  <cp:lastModifiedBy>Lisa Griggs</cp:lastModifiedBy>
  <cp:revision>134</cp:revision>
  <cp:lastPrinted>2018-09-17T04:59:14Z</cp:lastPrinted>
  <dcterms:created xsi:type="dcterms:W3CDTF">2018-07-13T15:19:46Z</dcterms:created>
  <dcterms:modified xsi:type="dcterms:W3CDTF">2019-01-17T16:53:05Z</dcterms:modified>
</cp:coreProperties>
</file>