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4" r:id="rId2"/>
    <p:sldId id="423" r:id="rId3"/>
    <p:sldId id="442" r:id="rId4"/>
    <p:sldId id="424" r:id="rId5"/>
    <p:sldId id="422" r:id="rId6"/>
    <p:sldId id="441" r:id="rId7"/>
    <p:sldId id="425" r:id="rId8"/>
    <p:sldId id="415" r:id="rId9"/>
    <p:sldId id="414" r:id="rId10"/>
    <p:sldId id="450" r:id="rId11"/>
    <p:sldId id="449" r:id="rId12"/>
    <p:sldId id="430" r:id="rId13"/>
    <p:sldId id="429" r:id="rId14"/>
    <p:sldId id="457" r:id="rId15"/>
    <p:sldId id="458" r:id="rId16"/>
    <p:sldId id="446" r:id="rId17"/>
    <p:sldId id="447" r:id="rId18"/>
    <p:sldId id="456" r:id="rId19"/>
    <p:sldId id="448" r:id="rId20"/>
    <p:sldId id="459" r:id="rId21"/>
    <p:sldId id="434" r:id="rId22"/>
    <p:sldId id="435" r:id="rId23"/>
    <p:sldId id="436" r:id="rId24"/>
    <p:sldId id="437" r:id="rId25"/>
    <p:sldId id="438" r:id="rId26"/>
    <p:sldId id="460" r:id="rId27"/>
    <p:sldId id="431" r:id="rId28"/>
    <p:sldId id="416" r:id="rId29"/>
    <p:sldId id="432" r:id="rId30"/>
    <p:sldId id="417" r:id="rId31"/>
    <p:sldId id="428" r:id="rId32"/>
    <p:sldId id="440" r:id="rId33"/>
    <p:sldId id="426" r:id="rId34"/>
    <p:sldId id="453" r:id="rId35"/>
    <p:sldId id="454" r:id="rId36"/>
    <p:sldId id="452" r:id="rId37"/>
    <p:sldId id="408" r:id="rId38"/>
  </p:sldIdLst>
  <p:sldSz cx="9144000" cy="6858000" type="screen4x3"/>
  <p:notesSz cx="6934200" cy="9220200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BF"/>
    <a:srgbClr val="E3DBA1"/>
    <a:srgbClr val="E3D6A1"/>
    <a:srgbClr val="FAE9B8"/>
    <a:srgbClr val="008080"/>
    <a:srgbClr val="B40000"/>
    <a:srgbClr val="715C29"/>
    <a:srgbClr val="7E67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1"/>
    <p:restoredTop sz="94604"/>
  </p:normalViewPr>
  <p:slideViewPr>
    <p:cSldViewPr>
      <p:cViewPr varScale="1">
        <p:scale>
          <a:sx n="118" d="100"/>
          <a:sy n="118" d="100"/>
        </p:scale>
        <p:origin x="17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24" y="-9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2C421AC-3FED-440B-BA75-C4E6D7CEC6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6115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t" anchorCtr="0" compatLnSpc="1">
            <a:prstTxWarp prst="textNoShape">
              <a:avLst/>
            </a:prstTxWarp>
          </a:bodyPr>
          <a:lstStyle>
            <a:lvl1pPr defTabSz="922960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60F2542-41AA-4418-876D-76AA2A839A3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t" anchorCtr="0" compatLnSpc="1">
            <a:prstTxWarp prst="textNoShape">
              <a:avLst/>
            </a:prstTxWarp>
          </a:bodyPr>
          <a:lstStyle>
            <a:lvl1pPr algn="r" defTabSz="922960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70DCCDD6-C34A-4F73-9834-63D7963579B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b" anchorCtr="0" compatLnSpc="1">
            <a:prstTxWarp prst="textNoShape">
              <a:avLst/>
            </a:prstTxWarp>
          </a:bodyPr>
          <a:lstStyle>
            <a:lvl1pPr defTabSz="922960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F86C579B-5D3C-4C6F-918A-54612A414D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smtClean="0"/>
            </a:lvl1pPr>
          </a:lstStyle>
          <a:p>
            <a:pPr>
              <a:defRPr/>
            </a:pPr>
            <a:fld id="{4379E1AA-99FB-4F7C-994C-9B43693B2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838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E1032A4-8511-4BD3-AF67-358E35028B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t" anchorCtr="0" compatLnSpc="1">
            <a:prstTxWarp prst="textNoShape">
              <a:avLst/>
            </a:prstTxWarp>
          </a:bodyPr>
          <a:lstStyle>
            <a:lvl1pPr defTabSz="922960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F75A306-3F0E-43A6-A2AA-C41C7AFBFC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t" anchorCtr="0" compatLnSpc="1">
            <a:prstTxWarp prst="textNoShape">
              <a:avLst/>
            </a:prstTxWarp>
          </a:bodyPr>
          <a:lstStyle>
            <a:lvl1pPr algn="r" defTabSz="922960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B0C1326F-1C5D-4B4D-93F3-DF52253A6C0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B71E5420-3A08-49E5-B948-EBAA505655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9913"/>
            <a:ext cx="508635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63FAE204-6D7C-4858-B498-2DE3C383ED9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b" anchorCtr="0" compatLnSpc="1">
            <a:prstTxWarp prst="textNoShape">
              <a:avLst/>
            </a:prstTxWarp>
          </a:bodyPr>
          <a:lstStyle>
            <a:lvl1pPr defTabSz="922960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7DC414DF-73A7-4689-8C4D-C5754419FD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9" tIns="46141" rIns="92279" bIns="46141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smtClean="0"/>
            </a:lvl1pPr>
          </a:lstStyle>
          <a:p>
            <a:pPr>
              <a:defRPr/>
            </a:pPr>
            <a:fld id="{37DBBCC4-F140-48E3-A8A8-A2E4CF700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559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AC0A84E-AA06-4DBD-9696-AEAFAD5967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06438" indent="-269875" defTabSz="919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9025" indent="-215900" defTabSz="919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525588" indent="-215900" defTabSz="919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962150" indent="-215900" defTabSz="919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419350" indent="-2159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876550" indent="-2159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333750" indent="-2159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790950" indent="-215900" defTabSz="9191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B1581B-44EC-420D-9D6C-7B5DA98E7ED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9846BDE-2539-47F7-880B-107D55016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88C3692-A72B-4BF7-9B19-0A575E870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329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What clinical training topics are you interested in?
https://www.polleverywhere.com/free_text_polls/pfi8hMdvFnzNFnOcZZQgO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BCC4-F140-48E3-A8A8-A2E4CF700D2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F8363-AB25-49DE-BC28-7D0CF740D1E8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09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DBBCC4-F140-48E3-A8A8-A2E4CF700D2F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278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Would you like more clinical trainings?
https://www.polleverywhere.com/multiple_choice_polls/fJiQe0Bt3Zf7nvSUDE2HO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BCC4-F140-48E3-A8A8-A2E4CF700D2F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A2BA1-B3FF-4A7A-9313-EF19A76A0ED7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47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Where would you like them to be offered?
https://www.polleverywhere.com/multiple_choice_polls/wFJLGV5yzzZ7kAWI4R5hr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BCC4-F140-48E3-A8A8-A2E4CF700D2F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9B53EA-2462-49A4-BA83-44499CF1B70D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42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What other types of clinical trainings would you like to see offered by NPAIHB?
https://www.polleverywhere.com/free_text_polls/XaCc7OAvKkGY9M4YAvOoh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BCC4-F140-48E3-A8A8-A2E4CF700D2F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24D39-DCEF-4767-85FC-258A8839435F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6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502355BD-61C1-46E0-9C49-6EE620B098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3124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+mn-ea"/>
            </a:endParaRPr>
          </a:p>
        </p:txBody>
      </p:sp>
      <p:grpSp>
        <p:nvGrpSpPr>
          <p:cNvPr id="5" name="Group 55">
            <a:extLst>
              <a:ext uri="{FF2B5EF4-FFF2-40B4-BE49-F238E27FC236}">
                <a16:creationId xmlns:a16="http://schemas.microsoft.com/office/drawing/2014/main" id="{8D14EBA3-DC95-4913-B987-334506C8352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8600" y="5715000"/>
            <a:ext cx="3962400" cy="1022350"/>
            <a:chOff x="4876800" y="5835650"/>
            <a:chExt cx="3962400" cy="1022350"/>
          </a:xfrm>
        </p:grpSpPr>
        <p:grpSp>
          <p:nvGrpSpPr>
            <p:cNvPr id="6" name="Group 54">
              <a:extLst>
                <a:ext uri="{FF2B5EF4-FFF2-40B4-BE49-F238E27FC236}">
                  <a16:creationId xmlns:a16="http://schemas.microsoft.com/office/drawing/2014/main" id="{1DE3AA67-64B5-4D65-A0FC-E038E10023C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096000" y="5943600"/>
              <a:ext cx="2743200" cy="757238"/>
              <a:chOff x="1295400" y="157163"/>
              <a:chExt cx="2743200" cy="757238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07FEC20-1FEB-4711-8CB6-E5215EBB5547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1295400" y="157163"/>
                <a:ext cx="2743200" cy="604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ts val="2000"/>
                  </a:lnSpc>
                  <a:defRPr/>
                </a:pPr>
                <a:r>
                  <a:rPr lang="en-US" sz="20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N</a:t>
                </a: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orthwest </a:t>
                </a:r>
                <a:r>
                  <a:rPr lang="en-US" sz="20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P</a:t>
                </a: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ortland </a:t>
                </a:r>
                <a:r>
                  <a:rPr lang="en-US" sz="20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A</a:t>
                </a: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rea</a:t>
                </a:r>
              </a:p>
              <a:p>
                <a:pPr eaLnBrk="1" hangingPunct="1">
                  <a:lnSpc>
                    <a:spcPts val="2000"/>
                  </a:lnSpc>
                  <a:defRPr/>
                </a:pP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         </a:t>
                </a:r>
                <a:r>
                  <a:rPr lang="en-US" sz="20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I</a:t>
                </a: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ndian </a:t>
                </a:r>
                <a:r>
                  <a:rPr lang="en-US" sz="20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H</a:t>
                </a: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ealth </a:t>
                </a:r>
                <a:r>
                  <a:rPr lang="en-US" sz="20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B</a:t>
                </a:r>
                <a:r>
                  <a:rPr lang="en-US" sz="1600">
                    <a:solidFill>
                      <a:srgbClr val="B40000"/>
                    </a:solidFill>
                    <a:latin typeface="Maiandra GD" pitchFamily="34" charset="0"/>
                    <a:ea typeface="+mn-ea"/>
                  </a:rPr>
                  <a:t>oard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42F7768-F4A6-4500-BA18-AD9B9E19CC64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1371600" y="652463"/>
                <a:ext cx="2514600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r>
                  <a:rPr lang="en-US" sz="1100" i="1">
                    <a:solidFill>
                      <a:srgbClr val="611617"/>
                    </a:solidFill>
                    <a:latin typeface="Gill Sans MT" pitchFamily="34" charset="0"/>
                    <a:ea typeface="+mn-ea"/>
                    <a:cs typeface="Estrangelo Edessa" pitchFamily="66" charset="0"/>
                  </a:rPr>
                  <a:t>Indian Leadership for Indian Health</a:t>
                </a:r>
              </a:p>
            </p:txBody>
          </p:sp>
        </p:grpSp>
        <p:pic>
          <p:nvPicPr>
            <p:cNvPr id="7" name="Picture 8" descr="NPAIHBtransparentTEAL">
              <a:extLst>
                <a:ext uri="{FF2B5EF4-FFF2-40B4-BE49-F238E27FC236}">
                  <a16:creationId xmlns:a16="http://schemas.microsoft.com/office/drawing/2014/main" id="{A876D628-DCB3-43D4-B841-05A3B4416B1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0" y="5835650"/>
              <a:ext cx="1219200" cy="102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40">
            <a:extLst>
              <a:ext uri="{FF2B5EF4-FFF2-40B4-BE49-F238E27FC236}">
                <a16:creationId xmlns:a16="http://schemas.microsoft.com/office/drawing/2014/main" id="{C34E7175-6A80-40BC-B1DF-ADFCCC8DC8B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3048000"/>
            <a:ext cx="9144000" cy="180975"/>
            <a:chOff x="0" y="816"/>
            <a:chExt cx="5760" cy="114"/>
          </a:xfrm>
        </p:grpSpPr>
        <p:pic>
          <p:nvPicPr>
            <p:cNvPr id="11" name="Picture 13">
              <a:extLst>
                <a:ext uri="{FF2B5EF4-FFF2-40B4-BE49-F238E27FC236}">
                  <a16:creationId xmlns:a16="http://schemas.microsoft.com/office/drawing/2014/main" id="{3A043D50-67B6-46C7-B90C-A49B27668B9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FE37066B-6BC6-4794-A273-23BB1E317A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>
              <a:extLst>
                <a:ext uri="{FF2B5EF4-FFF2-40B4-BE49-F238E27FC236}">
                  <a16:creationId xmlns:a16="http://schemas.microsoft.com/office/drawing/2014/main" id="{EB15429F-7154-48E1-AF04-F3E5CC48FCA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6">
              <a:extLst>
                <a:ext uri="{FF2B5EF4-FFF2-40B4-BE49-F238E27FC236}">
                  <a16:creationId xmlns:a16="http://schemas.microsoft.com/office/drawing/2014/main" id="{813E2B8B-9D79-4164-A1CB-B3C1EBB1FA7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7">
              <a:extLst>
                <a:ext uri="{FF2B5EF4-FFF2-40B4-BE49-F238E27FC236}">
                  <a16:creationId xmlns:a16="http://schemas.microsoft.com/office/drawing/2014/main" id="{6AA8E566-50F0-46E5-B273-992CE3D4CD0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8">
              <a:extLst>
                <a:ext uri="{FF2B5EF4-FFF2-40B4-BE49-F238E27FC236}">
                  <a16:creationId xmlns:a16="http://schemas.microsoft.com/office/drawing/2014/main" id="{773F2CEE-A94C-48A6-BC84-6E23BDCF247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9">
              <a:extLst>
                <a:ext uri="{FF2B5EF4-FFF2-40B4-BE49-F238E27FC236}">
                  <a16:creationId xmlns:a16="http://schemas.microsoft.com/office/drawing/2014/main" id="{E0A92253-4449-4B8F-8AC5-3ABA31D9FE0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0">
              <a:extLst>
                <a:ext uri="{FF2B5EF4-FFF2-40B4-BE49-F238E27FC236}">
                  <a16:creationId xmlns:a16="http://schemas.microsoft.com/office/drawing/2014/main" id="{09428DDF-3883-4C97-BE72-7887AE0A097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1">
              <a:extLst>
                <a:ext uri="{FF2B5EF4-FFF2-40B4-BE49-F238E27FC236}">
                  <a16:creationId xmlns:a16="http://schemas.microsoft.com/office/drawing/2014/main" id="{E29557EC-7B4E-4111-B7E9-AF3BF9B4B5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2">
              <a:extLst>
                <a:ext uri="{FF2B5EF4-FFF2-40B4-BE49-F238E27FC236}">
                  <a16:creationId xmlns:a16="http://schemas.microsoft.com/office/drawing/2014/main" id="{46E1835A-ED28-4663-8954-68EC102C3E5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3">
              <a:extLst>
                <a:ext uri="{FF2B5EF4-FFF2-40B4-BE49-F238E27FC236}">
                  <a16:creationId xmlns:a16="http://schemas.microsoft.com/office/drawing/2014/main" id="{159FB2C9-6A0D-4D0D-BE99-FFCE0910CBE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4">
              <a:extLst>
                <a:ext uri="{FF2B5EF4-FFF2-40B4-BE49-F238E27FC236}">
                  <a16:creationId xmlns:a16="http://schemas.microsoft.com/office/drawing/2014/main" id="{DD7B3079-883F-4D11-AA8B-37548FA5739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5">
              <a:extLst>
                <a:ext uri="{FF2B5EF4-FFF2-40B4-BE49-F238E27FC236}">
                  <a16:creationId xmlns:a16="http://schemas.microsoft.com/office/drawing/2014/main" id="{37869027-D9C5-494C-82A9-5D1591295C4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6">
              <a:extLst>
                <a:ext uri="{FF2B5EF4-FFF2-40B4-BE49-F238E27FC236}">
                  <a16:creationId xmlns:a16="http://schemas.microsoft.com/office/drawing/2014/main" id="{BA0C10F4-CFB0-4970-AA98-F04EC6F039F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7">
              <a:extLst>
                <a:ext uri="{FF2B5EF4-FFF2-40B4-BE49-F238E27FC236}">
                  <a16:creationId xmlns:a16="http://schemas.microsoft.com/office/drawing/2014/main" id="{17DE5A38-E635-4920-AA72-B508D2EBEA5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8">
              <a:extLst>
                <a:ext uri="{FF2B5EF4-FFF2-40B4-BE49-F238E27FC236}">
                  <a16:creationId xmlns:a16="http://schemas.microsoft.com/office/drawing/2014/main" id="{D1A06232-C2FA-4830-A43C-11CB1ABB422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9">
              <a:extLst>
                <a:ext uri="{FF2B5EF4-FFF2-40B4-BE49-F238E27FC236}">
                  <a16:creationId xmlns:a16="http://schemas.microsoft.com/office/drawing/2014/main" id="{0D09B8BE-81D3-41B2-B88C-E82E883796D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0">
              <a:extLst>
                <a:ext uri="{FF2B5EF4-FFF2-40B4-BE49-F238E27FC236}">
                  <a16:creationId xmlns:a16="http://schemas.microsoft.com/office/drawing/2014/main" id="{7B9F7CCB-AE2E-4DB3-A35C-AA165E2E3DC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1">
              <a:extLst>
                <a:ext uri="{FF2B5EF4-FFF2-40B4-BE49-F238E27FC236}">
                  <a16:creationId xmlns:a16="http://schemas.microsoft.com/office/drawing/2014/main" id="{D2AEC371-7686-4D09-95DC-FAA26AC8D43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29">
              <a:extLst>
                <a:ext uri="{FF2B5EF4-FFF2-40B4-BE49-F238E27FC236}">
                  <a16:creationId xmlns:a16="http://schemas.microsoft.com/office/drawing/2014/main" id="{17F61024-24A3-4D24-9615-293D2B9249E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0">
              <a:extLst>
                <a:ext uri="{FF2B5EF4-FFF2-40B4-BE49-F238E27FC236}">
                  <a16:creationId xmlns:a16="http://schemas.microsoft.com/office/drawing/2014/main" id="{72AF40AA-A911-454C-AEB1-B67B5C1013C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1">
              <a:extLst>
                <a:ext uri="{FF2B5EF4-FFF2-40B4-BE49-F238E27FC236}">
                  <a16:creationId xmlns:a16="http://schemas.microsoft.com/office/drawing/2014/main" id="{D982B7B6-FC2F-408B-B969-71E8567DE7E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2">
              <a:extLst>
                <a:ext uri="{FF2B5EF4-FFF2-40B4-BE49-F238E27FC236}">
                  <a16:creationId xmlns:a16="http://schemas.microsoft.com/office/drawing/2014/main" id="{2459F750-FDB4-44F7-B9AD-39A7C6D4839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3">
              <a:extLst>
                <a:ext uri="{FF2B5EF4-FFF2-40B4-BE49-F238E27FC236}">
                  <a16:creationId xmlns:a16="http://schemas.microsoft.com/office/drawing/2014/main" id="{B59F401B-E1FA-4356-84F8-0D54E3F4FC3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4">
              <a:extLst>
                <a:ext uri="{FF2B5EF4-FFF2-40B4-BE49-F238E27FC236}">
                  <a16:creationId xmlns:a16="http://schemas.microsoft.com/office/drawing/2014/main" id="{8CD5B1B9-3AA7-4687-A01C-148B7F56242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35">
              <a:extLst>
                <a:ext uri="{FF2B5EF4-FFF2-40B4-BE49-F238E27FC236}">
                  <a16:creationId xmlns:a16="http://schemas.microsoft.com/office/drawing/2014/main" id="{CE68C6D9-F002-4FB8-AB3C-AABFA16864F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36">
              <a:extLst>
                <a:ext uri="{FF2B5EF4-FFF2-40B4-BE49-F238E27FC236}">
                  <a16:creationId xmlns:a16="http://schemas.microsoft.com/office/drawing/2014/main" id="{05B7F37C-DF9A-46C3-8AE1-23633D354AC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7">
              <a:extLst>
                <a:ext uri="{FF2B5EF4-FFF2-40B4-BE49-F238E27FC236}">
                  <a16:creationId xmlns:a16="http://schemas.microsoft.com/office/drawing/2014/main" id="{919E626A-0727-42B4-8BA5-E586B88EC25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38">
              <a:extLst>
                <a:ext uri="{FF2B5EF4-FFF2-40B4-BE49-F238E27FC236}">
                  <a16:creationId xmlns:a16="http://schemas.microsoft.com/office/drawing/2014/main" id="{BD9B7295-FD70-4BA9-B0E7-8026F991D38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39">
              <a:extLst>
                <a:ext uri="{FF2B5EF4-FFF2-40B4-BE49-F238E27FC236}">
                  <a16:creationId xmlns:a16="http://schemas.microsoft.com/office/drawing/2014/main" id="{BDAA158F-1ADE-4C8E-9B13-EF3C35E63A4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382000" cy="2133600"/>
          </a:xfrm>
          <a:prstGeom prst="rect">
            <a:avLst/>
          </a:prstGeom>
        </p:spPr>
        <p:txBody>
          <a:bodyPr anchor="b"/>
          <a:lstStyle>
            <a:lvl1pPr algn="ctr">
              <a:defRPr u="none">
                <a:solidFill>
                  <a:srgbClr val="F3EFBF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8382000" cy="2133600"/>
          </a:xfrm>
        </p:spPr>
        <p:txBody>
          <a:bodyPr/>
          <a:lstStyle>
            <a:lvl1pPr marL="0" indent="0" algn="ctr">
              <a:buFontTx/>
              <a:buNone/>
              <a:defRPr sz="320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022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15106B3F-2E72-4683-8A5E-3C48F0D0CC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39000" y="0"/>
            <a:ext cx="1905000" cy="6858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5" name="Picture 8" descr="NPAIHBtransparentTEAL">
            <a:extLst>
              <a:ext uri="{FF2B5EF4-FFF2-40B4-BE49-F238E27FC236}">
                <a16:creationId xmlns:a16="http://schemas.microsoft.com/office/drawing/2014/main" id="{EFD2055E-4408-499B-9606-C7778CD763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152400"/>
            <a:ext cx="121920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</p:pic>
      <p:grpSp>
        <p:nvGrpSpPr>
          <p:cNvPr id="6" name="Group 61">
            <a:extLst>
              <a:ext uri="{FF2B5EF4-FFF2-40B4-BE49-F238E27FC236}">
                <a16:creationId xmlns:a16="http://schemas.microsoft.com/office/drawing/2014/main" id="{193E668F-BB86-44F6-AC12-BA95544BBA9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010400" y="47625"/>
            <a:ext cx="304800" cy="6762750"/>
            <a:chOff x="6629400" y="47625"/>
            <a:chExt cx="304800" cy="6762750"/>
          </a:xfrm>
        </p:grpSpPr>
        <p:pic>
          <p:nvPicPr>
            <p:cNvPr id="7" name="Picture 32">
              <a:extLst>
                <a:ext uri="{FF2B5EF4-FFF2-40B4-BE49-F238E27FC236}">
                  <a16:creationId xmlns:a16="http://schemas.microsoft.com/office/drawing/2014/main" id="{FCB19870-874A-401A-8051-AE4B666FE79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476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8" name="Picture 32">
              <a:extLst>
                <a:ext uri="{FF2B5EF4-FFF2-40B4-BE49-F238E27FC236}">
                  <a16:creationId xmlns:a16="http://schemas.microsoft.com/office/drawing/2014/main" id="{0764CB46-DEA0-4C03-BC31-16B296B3B0A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524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9" name="Picture 32">
              <a:extLst>
                <a:ext uri="{FF2B5EF4-FFF2-40B4-BE49-F238E27FC236}">
                  <a16:creationId xmlns:a16="http://schemas.microsoft.com/office/drawing/2014/main" id="{925AB80D-4150-4EE6-85EA-5D92AB3F6E8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6572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0" name="Picture 32">
              <a:extLst>
                <a:ext uri="{FF2B5EF4-FFF2-40B4-BE49-F238E27FC236}">
                  <a16:creationId xmlns:a16="http://schemas.microsoft.com/office/drawing/2014/main" id="{1FA2D639-F55B-484E-A616-3867A90BBF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9620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1" name="Picture 32">
              <a:extLst>
                <a:ext uri="{FF2B5EF4-FFF2-40B4-BE49-F238E27FC236}">
                  <a16:creationId xmlns:a16="http://schemas.microsoft.com/office/drawing/2014/main" id="{5461003A-7736-497A-A68B-931CFCC4837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12668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2" name="Picture 32">
              <a:extLst>
                <a:ext uri="{FF2B5EF4-FFF2-40B4-BE49-F238E27FC236}">
                  <a16:creationId xmlns:a16="http://schemas.microsoft.com/office/drawing/2014/main" id="{870CB286-A1FD-43B2-8960-0EFA50941BD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15716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3" name="Picture 32">
              <a:extLst>
                <a:ext uri="{FF2B5EF4-FFF2-40B4-BE49-F238E27FC236}">
                  <a16:creationId xmlns:a16="http://schemas.microsoft.com/office/drawing/2014/main" id="{8198AA86-AAE3-4684-BE55-6E30AC0D553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18764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4" name="Picture 32">
              <a:extLst>
                <a:ext uri="{FF2B5EF4-FFF2-40B4-BE49-F238E27FC236}">
                  <a16:creationId xmlns:a16="http://schemas.microsoft.com/office/drawing/2014/main" id="{AD1069FC-0E32-4DCD-847A-3E7B1579A3E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21812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5" name="Picture 32">
              <a:extLst>
                <a:ext uri="{FF2B5EF4-FFF2-40B4-BE49-F238E27FC236}">
                  <a16:creationId xmlns:a16="http://schemas.microsoft.com/office/drawing/2014/main" id="{5DCF64F4-FB90-44A4-B6C9-35C27271EB9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24860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6" name="Picture 32">
              <a:extLst>
                <a:ext uri="{FF2B5EF4-FFF2-40B4-BE49-F238E27FC236}">
                  <a16:creationId xmlns:a16="http://schemas.microsoft.com/office/drawing/2014/main" id="{7D9EBC4F-6031-4902-B8FE-8856BA9275F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27432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7" name="Picture 32">
              <a:extLst>
                <a:ext uri="{FF2B5EF4-FFF2-40B4-BE49-F238E27FC236}">
                  <a16:creationId xmlns:a16="http://schemas.microsoft.com/office/drawing/2014/main" id="{F5DE248C-592F-4725-8A88-D48F50F4A52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8" name="Picture 32">
              <a:extLst>
                <a:ext uri="{FF2B5EF4-FFF2-40B4-BE49-F238E27FC236}">
                  <a16:creationId xmlns:a16="http://schemas.microsoft.com/office/drawing/2014/main" id="{E1E4648D-8B66-4796-9DBA-D5B86E775B0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3528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19" name="Picture 32">
              <a:extLst>
                <a:ext uri="{FF2B5EF4-FFF2-40B4-BE49-F238E27FC236}">
                  <a16:creationId xmlns:a16="http://schemas.microsoft.com/office/drawing/2014/main" id="{8F49D51A-C5F8-4419-8AEC-FF15D9ECAC4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6576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0" name="Picture 32">
              <a:extLst>
                <a:ext uri="{FF2B5EF4-FFF2-40B4-BE49-F238E27FC236}">
                  <a16:creationId xmlns:a16="http://schemas.microsoft.com/office/drawing/2014/main" id="{90270862-8C81-4FD1-954C-E1993F5E27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9624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1" name="Picture 32">
              <a:extLst>
                <a:ext uri="{FF2B5EF4-FFF2-40B4-BE49-F238E27FC236}">
                  <a16:creationId xmlns:a16="http://schemas.microsoft.com/office/drawing/2014/main" id="{1574F325-45D3-4995-9A51-3D1D6863D24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42672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2" name="Picture 32">
              <a:extLst>
                <a:ext uri="{FF2B5EF4-FFF2-40B4-BE49-F238E27FC236}">
                  <a16:creationId xmlns:a16="http://schemas.microsoft.com/office/drawing/2014/main" id="{3F45E023-5D9F-4778-9B8F-ED6711AFB61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45434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3" name="Picture 32">
              <a:extLst>
                <a:ext uri="{FF2B5EF4-FFF2-40B4-BE49-F238E27FC236}">
                  <a16:creationId xmlns:a16="http://schemas.microsoft.com/office/drawing/2014/main" id="{49D1A7A6-260B-46A1-A695-9ED869805E8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48482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4" name="Picture 32">
              <a:extLst>
                <a:ext uri="{FF2B5EF4-FFF2-40B4-BE49-F238E27FC236}">
                  <a16:creationId xmlns:a16="http://schemas.microsoft.com/office/drawing/2014/main" id="{AFCC4D8A-B555-4F1C-94B7-3CABBC84355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51530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5" name="Picture 32">
              <a:extLst>
                <a:ext uri="{FF2B5EF4-FFF2-40B4-BE49-F238E27FC236}">
                  <a16:creationId xmlns:a16="http://schemas.microsoft.com/office/drawing/2014/main" id="{D760E27F-9FD4-43F1-8A9F-464E06C1723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54578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6" name="Picture 32">
              <a:extLst>
                <a:ext uri="{FF2B5EF4-FFF2-40B4-BE49-F238E27FC236}">
                  <a16:creationId xmlns:a16="http://schemas.microsoft.com/office/drawing/2014/main" id="{F73AB5DD-D97D-4063-8E3B-806B115CD17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57626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7" name="Picture 32">
              <a:extLst>
                <a:ext uri="{FF2B5EF4-FFF2-40B4-BE49-F238E27FC236}">
                  <a16:creationId xmlns:a16="http://schemas.microsoft.com/office/drawing/2014/main" id="{70F8AA25-184E-4526-9A4B-CE7E0BD7A6D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60674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8" name="Picture 32">
              <a:extLst>
                <a:ext uri="{FF2B5EF4-FFF2-40B4-BE49-F238E27FC236}">
                  <a16:creationId xmlns:a16="http://schemas.microsoft.com/office/drawing/2014/main" id="{4EF1B4E8-157A-4ABB-BB14-7E55E6622D6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6372225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  <p:pic>
          <p:nvPicPr>
            <p:cNvPr id="29" name="Picture 32">
              <a:extLst>
                <a:ext uri="{FF2B5EF4-FFF2-40B4-BE49-F238E27FC236}">
                  <a16:creationId xmlns:a16="http://schemas.microsoft.com/office/drawing/2014/main" id="{1B6F93B4-AB29-4169-9EA3-B5CD8464AAA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6629400"/>
              <a:ext cx="3048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1600200"/>
            <a:ext cx="1905000" cy="487680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457200"/>
            <a:ext cx="6934200" cy="5791200"/>
          </a:xfrm>
        </p:spPr>
        <p:txBody>
          <a:bodyPr vert="eaVert"/>
          <a:lstStyle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30" name="Date Placeholder 62">
            <a:extLst>
              <a:ext uri="{FF2B5EF4-FFF2-40B4-BE49-F238E27FC236}">
                <a16:creationId xmlns:a16="http://schemas.microsoft.com/office/drawing/2014/main" id="{AC477345-71C0-4130-A4CB-EEDD161A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FE36C-A89F-438E-8281-504BF109D483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1" name="Slide Number Placeholder 63">
            <a:extLst>
              <a:ext uri="{FF2B5EF4-FFF2-40B4-BE49-F238E27FC236}">
                <a16:creationId xmlns:a16="http://schemas.microsoft.com/office/drawing/2014/main" id="{4CF9D024-B8C9-41AA-B958-210517EBD1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DE296F-1A77-4333-B8D8-CE0FD1E00A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2" name="Footer Placeholder 64">
            <a:extLst>
              <a:ext uri="{FF2B5EF4-FFF2-40B4-BE49-F238E27FC236}">
                <a16:creationId xmlns:a16="http://schemas.microsoft.com/office/drawing/2014/main" id="{D1B9E7D9-F133-4D01-B898-FD6578872E0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</p:spTree>
    <p:extLst>
      <p:ext uri="{BB962C8B-B14F-4D97-AF65-F5344CB8AC3E}">
        <p14:creationId xmlns:p14="http://schemas.microsoft.com/office/powerpoint/2010/main" val="18673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E087FB-0CA1-4B35-B274-37C9EB033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E3BDA0-92C8-49B8-8A72-CB2E28CABD1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3829FCB-3DB5-4336-917D-1C5EE113153B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13B9B-AB28-42EE-B22A-92EB0AF0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86959-8B31-4BD5-97C7-32A97FF113E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8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33C27C8-08CB-4A94-8AB2-8C963D999C8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6" name="Picture 8" descr="NPAIHBtransparentTEAL">
            <a:extLst>
              <a:ext uri="{FF2B5EF4-FFF2-40B4-BE49-F238E27FC236}">
                <a16:creationId xmlns:a16="http://schemas.microsoft.com/office/drawing/2014/main" id="{E423E7DB-75F3-4B78-AA5B-3AA28BCBE1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2192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40">
            <a:extLst>
              <a:ext uri="{FF2B5EF4-FFF2-40B4-BE49-F238E27FC236}">
                <a16:creationId xmlns:a16="http://schemas.microsoft.com/office/drawing/2014/main" id="{FC596722-B56E-4757-94B5-D8CB1A4F4D8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295400"/>
            <a:ext cx="9144000" cy="180975"/>
            <a:chOff x="0" y="816"/>
            <a:chExt cx="5760" cy="114"/>
          </a:xfrm>
        </p:grpSpPr>
        <p:pic>
          <p:nvPicPr>
            <p:cNvPr id="8" name="Picture 10">
              <a:extLst>
                <a:ext uri="{FF2B5EF4-FFF2-40B4-BE49-F238E27FC236}">
                  <a16:creationId xmlns:a16="http://schemas.microsoft.com/office/drawing/2014/main" id="{49CBD4FC-C4FE-41D1-8DB0-D9D3F9C6BE6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>
              <a:extLst>
                <a:ext uri="{FF2B5EF4-FFF2-40B4-BE49-F238E27FC236}">
                  <a16:creationId xmlns:a16="http://schemas.microsoft.com/office/drawing/2014/main" id="{9A628C17-0872-4797-B731-8C01148250C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2">
              <a:extLst>
                <a:ext uri="{FF2B5EF4-FFF2-40B4-BE49-F238E27FC236}">
                  <a16:creationId xmlns:a16="http://schemas.microsoft.com/office/drawing/2014/main" id="{E0E3797D-91F0-4D21-A74E-99B4F11C7C2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3">
              <a:extLst>
                <a:ext uri="{FF2B5EF4-FFF2-40B4-BE49-F238E27FC236}">
                  <a16:creationId xmlns:a16="http://schemas.microsoft.com/office/drawing/2014/main" id="{1EEC9149-406E-4134-B6B7-96A87BA589A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11E5687F-2DE0-4017-9AFA-04FFD0001A3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>
              <a:extLst>
                <a:ext uri="{FF2B5EF4-FFF2-40B4-BE49-F238E27FC236}">
                  <a16:creationId xmlns:a16="http://schemas.microsoft.com/office/drawing/2014/main" id="{431A55C7-A334-435E-ABAD-0FB610A5EB0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6">
              <a:extLst>
                <a:ext uri="{FF2B5EF4-FFF2-40B4-BE49-F238E27FC236}">
                  <a16:creationId xmlns:a16="http://schemas.microsoft.com/office/drawing/2014/main" id="{B6FFF84C-3B6A-44F1-80B1-F2815CAC2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7">
              <a:extLst>
                <a:ext uri="{FF2B5EF4-FFF2-40B4-BE49-F238E27FC236}">
                  <a16:creationId xmlns:a16="http://schemas.microsoft.com/office/drawing/2014/main" id="{34BE8619-55B8-41F6-AD0E-FEDE46FBBD1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8">
              <a:extLst>
                <a:ext uri="{FF2B5EF4-FFF2-40B4-BE49-F238E27FC236}">
                  <a16:creationId xmlns:a16="http://schemas.microsoft.com/office/drawing/2014/main" id="{D6ADA58B-2AAA-41AB-A4E6-CD755AE9165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9">
              <a:extLst>
                <a:ext uri="{FF2B5EF4-FFF2-40B4-BE49-F238E27FC236}">
                  <a16:creationId xmlns:a16="http://schemas.microsoft.com/office/drawing/2014/main" id="{1A9A46B8-4025-46BB-AC6A-C176CF288E7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0">
              <a:extLst>
                <a:ext uri="{FF2B5EF4-FFF2-40B4-BE49-F238E27FC236}">
                  <a16:creationId xmlns:a16="http://schemas.microsoft.com/office/drawing/2014/main" id="{79A00296-4BA5-496E-9A92-98A29869FB8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1">
              <a:extLst>
                <a:ext uri="{FF2B5EF4-FFF2-40B4-BE49-F238E27FC236}">
                  <a16:creationId xmlns:a16="http://schemas.microsoft.com/office/drawing/2014/main" id="{FB8C37D8-72F1-49BA-BF94-C7AFCFC3728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2">
              <a:extLst>
                <a:ext uri="{FF2B5EF4-FFF2-40B4-BE49-F238E27FC236}">
                  <a16:creationId xmlns:a16="http://schemas.microsoft.com/office/drawing/2014/main" id="{72AABC2A-500F-4967-AB66-3020B7F9EAC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3">
              <a:extLst>
                <a:ext uri="{FF2B5EF4-FFF2-40B4-BE49-F238E27FC236}">
                  <a16:creationId xmlns:a16="http://schemas.microsoft.com/office/drawing/2014/main" id="{0FF74C61-8F8E-4A3C-A292-9783668EA1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4">
              <a:extLst>
                <a:ext uri="{FF2B5EF4-FFF2-40B4-BE49-F238E27FC236}">
                  <a16:creationId xmlns:a16="http://schemas.microsoft.com/office/drawing/2014/main" id="{EFED708A-0D19-4162-B20C-097901AE960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5">
              <a:extLst>
                <a:ext uri="{FF2B5EF4-FFF2-40B4-BE49-F238E27FC236}">
                  <a16:creationId xmlns:a16="http://schemas.microsoft.com/office/drawing/2014/main" id="{9F2A90BB-5009-48AC-8C23-F09714DE39F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6">
              <a:extLst>
                <a:ext uri="{FF2B5EF4-FFF2-40B4-BE49-F238E27FC236}">
                  <a16:creationId xmlns:a16="http://schemas.microsoft.com/office/drawing/2014/main" id="{0A7A7D5A-656E-472E-973B-1E6877E05CA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7">
              <a:extLst>
                <a:ext uri="{FF2B5EF4-FFF2-40B4-BE49-F238E27FC236}">
                  <a16:creationId xmlns:a16="http://schemas.microsoft.com/office/drawing/2014/main" id="{4FEA2A94-11DE-4FE0-BB32-CDC38F8FA41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8">
              <a:extLst>
                <a:ext uri="{FF2B5EF4-FFF2-40B4-BE49-F238E27FC236}">
                  <a16:creationId xmlns:a16="http://schemas.microsoft.com/office/drawing/2014/main" id="{90B34700-63DE-43C1-B454-544BD8143AA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9">
              <a:extLst>
                <a:ext uri="{FF2B5EF4-FFF2-40B4-BE49-F238E27FC236}">
                  <a16:creationId xmlns:a16="http://schemas.microsoft.com/office/drawing/2014/main" id="{80E31BFD-6573-4A27-AC44-A8A6CB3578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0">
              <a:extLst>
                <a:ext uri="{FF2B5EF4-FFF2-40B4-BE49-F238E27FC236}">
                  <a16:creationId xmlns:a16="http://schemas.microsoft.com/office/drawing/2014/main" id="{8AB62084-6B45-4FB8-AA27-DCDDA0EDCA8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1">
              <a:extLst>
                <a:ext uri="{FF2B5EF4-FFF2-40B4-BE49-F238E27FC236}">
                  <a16:creationId xmlns:a16="http://schemas.microsoft.com/office/drawing/2014/main" id="{5937171C-B916-4132-BD9A-37C10B79AA3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2">
              <a:extLst>
                <a:ext uri="{FF2B5EF4-FFF2-40B4-BE49-F238E27FC236}">
                  <a16:creationId xmlns:a16="http://schemas.microsoft.com/office/drawing/2014/main" id="{C7FA0BD6-401D-49D3-AD3E-721FBE0AC48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3">
              <a:extLst>
                <a:ext uri="{FF2B5EF4-FFF2-40B4-BE49-F238E27FC236}">
                  <a16:creationId xmlns:a16="http://schemas.microsoft.com/office/drawing/2014/main" id="{E06D035B-FB98-442B-8DA4-4DDF215916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4">
              <a:extLst>
                <a:ext uri="{FF2B5EF4-FFF2-40B4-BE49-F238E27FC236}">
                  <a16:creationId xmlns:a16="http://schemas.microsoft.com/office/drawing/2014/main" id="{EBAE13C2-FAB1-473D-8FFB-A751733B101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5">
              <a:extLst>
                <a:ext uri="{FF2B5EF4-FFF2-40B4-BE49-F238E27FC236}">
                  <a16:creationId xmlns:a16="http://schemas.microsoft.com/office/drawing/2014/main" id="{B5E6635D-464E-42C0-A48A-39B87A5BD3D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6">
              <a:extLst>
                <a:ext uri="{FF2B5EF4-FFF2-40B4-BE49-F238E27FC236}">
                  <a16:creationId xmlns:a16="http://schemas.microsoft.com/office/drawing/2014/main" id="{9E81F2AB-5C70-407F-8E5C-40310A5596C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7">
              <a:extLst>
                <a:ext uri="{FF2B5EF4-FFF2-40B4-BE49-F238E27FC236}">
                  <a16:creationId xmlns:a16="http://schemas.microsoft.com/office/drawing/2014/main" id="{056E2F5E-0A1D-4C66-A17C-EB171BEBABF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8">
              <a:extLst>
                <a:ext uri="{FF2B5EF4-FFF2-40B4-BE49-F238E27FC236}">
                  <a16:creationId xmlns:a16="http://schemas.microsoft.com/office/drawing/2014/main" id="{623CD251-3425-4430-924C-1F0D2ACC263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9">
              <a:extLst>
                <a:ext uri="{FF2B5EF4-FFF2-40B4-BE49-F238E27FC236}">
                  <a16:creationId xmlns:a16="http://schemas.microsoft.com/office/drawing/2014/main" id="{27916256-F2B0-4E6D-918C-3D372210101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1363" indent="-284163">
              <a:buClr>
                <a:srgbClr val="008080"/>
              </a:buClr>
              <a:buSzPct val="105000"/>
              <a:buFont typeface="Wingdings" pitchFamily="2" charset="2"/>
              <a:buChar char="§"/>
              <a:defRPr lang="en-US" sz="3400" b="0" dirty="0" smtClean="0">
                <a:solidFill>
                  <a:schemeClr val="tx1"/>
                </a:solidFill>
                <a:latin typeface="Trebuchet MS" pitchFamily="34" charset="0"/>
              </a:defRPr>
            </a:lvl2pPr>
            <a:lvl3pPr marL="1262063" indent="-347663">
              <a:buClr>
                <a:srgbClr val="B40000"/>
              </a:buClr>
              <a:buSzPct val="100000"/>
              <a:buFont typeface="Arial" pitchFamily="34" charset="0"/>
              <a:buChar char="•"/>
              <a:defRPr sz="2800" b="0">
                <a:solidFill>
                  <a:schemeClr val="tx1"/>
                </a:solidFill>
              </a:defRPr>
            </a:lvl3pPr>
            <a:lvl4pPr marL="1719263" indent="-347663">
              <a:buFont typeface="Trebuchet MS" pitchFamily="34" charset="0"/>
              <a:buChar char="—"/>
              <a:defRPr sz="2800">
                <a:solidFill>
                  <a:schemeClr val="tx1"/>
                </a:solidFill>
              </a:defRPr>
            </a:lvl4pPr>
            <a:lvl5pPr marL="2176463" indent="-347663">
              <a:buFont typeface="Trebuchet MS" pitchFamily="34" charset="0"/>
              <a:buChar char="—"/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1D530F23-5E48-47BB-81A2-6E64F1F0E5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CF03CC4C-BDE4-40D4-82C4-992F2EF7C0C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9EDA-4CE1-4218-9069-F5AA94E87058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866E6AC8-0E3F-4CA7-89BD-4A8ED135F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7830-849D-43CA-BA23-59AD1A6A9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96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D54093FD-4C75-46CA-8DF7-A279226781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3048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CCEEF5E4-DEAB-4446-AB1B-F54C9B71EC2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971800"/>
            <a:ext cx="9144000" cy="180975"/>
            <a:chOff x="0" y="816"/>
            <a:chExt cx="5760" cy="114"/>
          </a:xfrm>
        </p:grpSpPr>
        <p:pic>
          <p:nvPicPr>
            <p:cNvPr id="6" name="Picture 10">
              <a:extLst>
                <a:ext uri="{FF2B5EF4-FFF2-40B4-BE49-F238E27FC236}">
                  <a16:creationId xmlns:a16="http://schemas.microsoft.com/office/drawing/2014/main" id="{B4637C72-61A2-47EF-BF28-3B420AEE766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>
              <a:extLst>
                <a:ext uri="{FF2B5EF4-FFF2-40B4-BE49-F238E27FC236}">
                  <a16:creationId xmlns:a16="http://schemas.microsoft.com/office/drawing/2014/main" id="{0940F2AC-3561-41EF-8CA6-2AB00892EC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>
              <a:extLst>
                <a:ext uri="{FF2B5EF4-FFF2-40B4-BE49-F238E27FC236}">
                  <a16:creationId xmlns:a16="http://schemas.microsoft.com/office/drawing/2014/main" id="{8664FCBB-04D0-4066-826B-D56F4A52B5E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3">
              <a:extLst>
                <a:ext uri="{FF2B5EF4-FFF2-40B4-BE49-F238E27FC236}">
                  <a16:creationId xmlns:a16="http://schemas.microsoft.com/office/drawing/2014/main" id="{99477A27-838D-47D6-9E82-B5683F9145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63F47CEA-9D18-4770-84B4-D055E5E5D1B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5">
              <a:extLst>
                <a:ext uri="{FF2B5EF4-FFF2-40B4-BE49-F238E27FC236}">
                  <a16:creationId xmlns:a16="http://schemas.microsoft.com/office/drawing/2014/main" id="{26DB72D1-7EF7-4F7A-A5FA-55719D6B732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6">
              <a:extLst>
                <a:ext uri="{FF2B5EF4-FFF2-40B4-BE49-F238E27FC236}">
                  <a16:creationId xmlns:a16="http://schemas.microsoft.com/office/drawing/2014/main" id="{7D0D87AD-1BC5-4955-8716-EC55A41446D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7">
              <a:extLst>
                <a:ext uri="{FF2B5EF4-FFF2-40B4-BE49-F238E27FC236}">
                  <a16:creationId xmlns:a16="http://schemas.microsoft.com/office/drawing/2014/main" id="{A33C4FAB-5EC6-46CE-BC4C-B82100997E4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8">
              <a:extLst>
                <a:ext uri="{FF2B5EF4-FFF2-40B4-BE49-F238E27FC236}">
                  <a16:creationId xmlns:a16="http://schemas.microsoft.com/office/drawing/2014/main" id="{29DF7903-CF9C-4E69-AA17-54A575D8AE2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9">
              <a:extLst>
                <a:ext uri="{FF2B5EF4-FFF2-40B4-BE49-F238E27FC236}">
                  <a16:creationId xmlns:a16="http://schemas.microsoft.com/office/drawing/2014/main" id="{835F112C-BC40-4377-82E3-4541F854705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0">
              <a:extLst>
                <a:ext uri="{FF2B5EF4-FFF2-40B4-BE49-F238E27FC236}">
                  <a16:creationId xmlns:a16="http://schemas.microsoft.com/office/drawing/2014/main" id="{0855A702-EACD-47F6-ADB2-ED36535CE27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1">
              <a:extLst>
                <a:ext uri="{FF2B5EF4-FFF2-40B4-BE49-F238E27FC236}">
                  <a16:creationId xmlns:a16="http://schemas.microsoft.com/office/drawing/2014/main" id="{12ABB2B5-9CBE-47F7-8A45-843BE6E48F3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2">
              <a:extLst>
                <a:ext uri="{FF2B5EF4-FFF2-40B4-BE49-F238E27FC236}">
                  <a16:creationId xmlns:a16="http://schemas.microsoft.com/office/drawing/2014/main" id="{A3FD7D94-FB61-4C3E-B828-042B0ABC3A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3">
              <a:extLst>
                <a:ext uri="{FF2B5EF4-FFF2-40B4-BE49-F238E27FC236}">
                  <a16:creationId xmlns:a16="http://schemas.microsoft.com/office/drawing/2014/main" id="{75972926-3739-4968-A259-B957AE1AB9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4">
              <a:extLst>
                <a:ext uri="{FF2B5EF4-FFF2-40B4-BE49-F238E27FC236}">
                  <a16:creationId xmlns:a16="http://schemas.microsoft.com/office/drawing/2014/main" id="{01D73077-9D3B-4988-A978-1AAD60EF4D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5">
              <a:extLst>
                <a:ext uri="{FF2B5EF4-FFF2-40B4-BE49-F238E27FC236}">
                  <a16:creationId xmlns:a16="http://schemas.microsoft.com/office/drawing/2014/main" id="{41AD8DD6-D907-4C16-B1E3-30FBEE7CD45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6">
              <a:extLst>
                <a:ext uri="{FF2B5EF4-FFF2-40B4-BE49-F238E27FC236}">
                  <a16:creationId xmlns:a16="http://schemas.microsoft.com/office/drawing/2014/main" id="{A49BF57B-7887-4DAE-8733-F61CE53B319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7">
              <a:extLst>
                <a:ext uri="{FF2B5EF4-FFF2-40B4-BE49-F238E27FC236}">
                  <a16:creationId xmlns:a16="http://schemas.microsoft.com/office/drawing/2014/main" id="{1D9A7F88-B33D-41E8-8EC3-8CF92997AC7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8">
              <a:extLst>
                <a:ext uri="{FF2B5EF4-FFF2-40B4-BE49-F238E27FC236}">
                  <a16:creationId xmlns:a16="http://schemas.microsoft.com/office/drawing/2014/main" id="{F9EF1A2E-F5BC-4558-88C1-AA9FA0162EE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9">
              <a:extLst>
                <a:ext uri="{FF2B5EF4-FFF2-40B4-BE49-F238E27FC236}">
                  <a16:creationId xmlns:a16="http://schemas.microsoft.com/office/drawing/2014/main" id="{E6AE306F-68DC-4B7B-AEE2-089D9402063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30">
              <a:extLst>
                <a:ext uri="{FF2B5EF4-FFF2-40B4-BE49-F238E27FC236}">
                  <a16:creationId xmlns:a16="http://schemas.microsoft.com/office/drawing/2014/main" id="{746B1D20-03F7-4A1B-8813-A867A572F99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31">
              <a:extLst>
                <a:ext uri="{FF2B5EF4-FFF2-40B4-BE49-F238E27FC236}">
                  <a16:creationId xmlns:a16="http://schemas.microsoft.com/office/drawing/2014/main" id="{71A56528-2AB0-4486-8BF5-804FC4CA499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2">
              <a:extLst>
                <a:ext uri="{FF2B5EF4-FFF2-40B4-BE49-F238E27FC236}">
                  <a16:creationId xmlns:a16="http://schemas.microsoft.com/office/drawing/2014/main" id="{5CE9A847-5174-4CC4-8105-475A9260F41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3">
              <a:extLst>
                <a:ext uri="{FF2B5EF4-FFF2-40B4-BE49-F238E27FC236}">
                  <a16:creationId xmlns:a16="http://schemas.microsoft.com/office/drawing/2014/main" id="{89D8D57F-6BFD-432C-9DCE-05AD0ABD0B9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4">
              <a:extLst>
                <a:ext uri="{FF2B5EF4-FFF2-40B4-BE49-F238E27FC236}">
                  <a16:creationId xmlns:a16="http://schemas.microsoft.com/office/drawing/2014/main" id="{28BD0DF5-13EA-4AF4-8867-3DE54001530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5">
              <a:extLst>
                <a:ext uri="{FF2B5EF4-FFF2-40B4-BE49-F238E27FC236}">
                  <a16:creationId xmlns:a16="http://schemas.microsoft.com/office/drawing/2014/main" id="{0F47B8E1-EC06-4501-BBEC-179FE19DDCB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6">
              <a:extLst>
                <a:ext uri="{FF2B5EF4-FFF2-40B4-BE49-F238E27FC236}">
                  <a16:creationId xmlns:a16="http://schemas.microsoft.com/office/drawing/2014/main" id="{7B4C9602-2C9F-4C17-B981-A8540B96070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7">
              <a:extLst>
                <a:ext uri="{FF2B5EF4-FFF2-40B4-BE49-F238E27FC236}">
                  <a16:creationId xmlns:a16="http://schemas.microsoft.com/office/drawing/2014/main" id="{EA23CA21-3170-4E17-ACF6-FDE4DC6CD66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8">
              <a:extLst>
                <a:ext uri="{FF2B5EF4-FFF2-40B4-BE49-F238E27FC236}">
                  <a16:creationId xmlns:a16="http://schemas.microsoft.com/office/drawing/2014/main" id="{01BC1DE7-794A-4826-94CB-192127B0858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9">
              <a:extLst>
                <a:ext uri="{FF2B5EF4-FFF2-40B4-BE49-F238E27FC236}">
                  <a16:creationId xmlns:a16="http://schemas.microsoft.com/office/drawing/2014/main" id="{244E6551-94F5-400D-9771-3B0AB97E3F0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3716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80E7A3A0-77D1-4991-A4B4-ED463C2557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7" name="Date Placeholder 36">
            <a:extLst>
              <a:ext uri="{FF2B5EF4-FFF2-40B4-BE49-F238E27FC236}">
                <a16:creationId xmlns:a16="http://schemas.microsoft.com/office/drawing/2014/main" id="{686286C0-5DAA-49CF-97C4-FCF9A4004C4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D364-ABA7-4B51-B39A-31C7E905AD26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275EB778-079C-4348-831D-981CC9F62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020D5E-EDFE-4DB4-ADA5-07F75B12E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85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D4F10DB8-AD55-45A1-B253-91F462242F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7" name="Picture 8" descr="NPAIHBtransparentTEAL">
            <a:extLst>
              <a:ext uri="{FF2B5EF4-FFF2-40B4-BE49-F238E27FC236}">
                <a16:creationId xmlns:a16="http://schemas.microsoft.com/office/drawing/2014/main" id="{DBB84AF4-447B-49DD-AB4A-E79B6898EF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2192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40">
            <a:extLst>
              <a:ext uri="{FF2B5EF4-FFF2-40B4-BE49-F238E27FC236}">
                <a16:creationId xmlns:a16="http://schemas.microsoft.com/office/drawing/2014/main" id="{E608428F-61F5-4317-B075-B6D88F79FCB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295400"/>
            <a:ext cx="9144000" cy="180975"/>
            <a:chOff x="0" y="816"/>
            <a:chExt cx="5760" cy="114"/>
          </a:xfrm>
        </p:grpSpPr>
        <p:pic>
          <p:nvPicPr>
            <p:cNvPr id="9" name="Picture 10">
              <a:extLst>
                <a:ext uri="{FF2B5EF4-FFF2-40B4-BE49-F238E27FC236}">
                  <a16:creationId xmlns:a16="http://schemas.microsoft.com/office/drawing/2014/main" id="{17D4EF76-C69D-4ED9-8E56-0791182AAEE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1">
              <a:extLst>
                <a:ext uri="{FF2B5EF4-FFF2-40B4-BE49-F238E27FC236}">
                  <a16:creationId xmlns:a16="http://schemas.microsoft.com/office/drawing/2014/main" id="{2A220353-555A-41D2-B3DF-21F8FCC1C06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2">
              <a:extLst>
                <a:ext uri="{FF2B5EF4-FFF2-40B4-BE49-F238E27FC236}">
                  <a16:creationId xmlns:a16="http://schemas.microsoft.com/office/drawing/2014/main" id="{A3E61A25-2DB5-42A6-8BBB-6FAD2A48450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3">
              <a:extLst>
                <a:ext uri="{FF2B5EF4-FFF2-40B4-BE49-F238E27FC236}">
                  <a16:creationId xmlns:a16="http://schemas.microsoft.com/office/drawing/2014/main" id="{E40AF038-B555-489A-A635-2C27A64B90C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4">
              <a:extLst>
                <a:ext uri="{FF2B5EF4-FFF2-40B4-BE49-F238E27FC236}">
                  <a16:creationId xmlns:a16="http://schemas.microsoft.com/office/drawing/2014/main" id="{BD22B6A6-0D72-4CFB-AA63-746E8565ACC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5">
              <a:extLst>
                <a:ext uri="{FF2B5EF4-FFF2-40B4-BE49-F238E27FC236}">
                  <a16:creationId xmlns:a16="http://schemas.microsoft.com/office/drawing/2014/main" id="{EDB65128-4DF7-4FBE-A838-085ADC1E89D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6">
              <a:extLst>
                <a:ext uri="{FF2B5EF4-FFF2-40B4-BE49-F238E27FC236}">
                  <a16:creationId xmlns:a16="http://schemas.microsoft.com/office/drawing/2014/main" id="{5D93745B-6B59-42A8-9B82-70B7A7158FF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7">
              <a:extLst>
                <a:ext uri="{FF2B5EF4-FFF2-40B4-BE49-F238E27FC236}">
                  <a16:creationId xmlns:a16="http://schemas.microsoft.com/office/drawing/2014/main" id="{17F05C9D-A20D-4437-B8B4-5B52A8CB023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8">
              <a:extLst>
                <a:ext uri="{FF2B5EF4-FFF2-40B4-BE49-F238E27FC236}">
                  <a16:creationId xmlns:a16="http://schemas.microsoft.com/office/drawing/2014/main" id="{486AC774-6E3B-4ACE-AF82-54D5EFDD293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9">
              <a:extLst>
                <a:ext uri="{FF2B5EF4-FFF2-40B4-BE49-F238E27FC236}">
                  <a16:creationId xmlns:a16="http://schemas.microsoft.com/office/drawing/2014/main" id="{55D17500-6924-4143-8620-538016C7C33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0">
              <a:extLst>
                <a:ext uri="{FF2B5EF4-FFF2-40B4-BE49-F238E27FC236}">
                  <a16:creationId xmlns:a16="http://schemas.microsoft.com/office/drawing/2014/main" id="{BDF50FCD-1782-41CD-BFCE-F9E7B3019A8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1">
              <a:extLst>
                <a:ext uri="{FF2B5EF4-FFF2-40B4-BE49-F238E27FC236}">
                  <a16:creationId xmlns:a16="http://schemas.microsoft.com/office/drawing/2014/main" id="{4E745919-CA7D-4D57-8973-089B925256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2">
              <a:extLst>
                <a:ext uri="{FF2B5EF4-FFF2-40B4-BE49-F238E27FC236}">
                  <a16:creationId xmlns:a16="http://schemas.microsoft.com/office/drawing/2014/main" id="{467FA6E1-1A64-49B8-ADCD-51FBBE016BD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3">
              <a:extLst>
                <a:ext uri="{FF2B5EF4-FFF2-40B4-BE49-F238E27FC236}">
                  <a16:creationId xmlns:a16="http://schemas.microsoft.com/office/drawing/2014/main" id="{E825EF8F-BCAB-4C64-B78E-213F4A8588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4">
              <a:extLst>
                <a:ext uri="{FF2B5EF4-FFF2-40B4-BE49-F238E27FC236}">
                  <a16:creationId xmlns:a16="http://schemas.microsoft.com/office/drawing/2014/main" id="{A9E4CBDF-F6B7-47DE-ACD7-29FE49DF446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5">
              <a:extLst>
                <a:ext uri="{FF2B5EF4-FFF2-40B4-BE49-F238E27FC236}">
                  <a16:creationId xmlns:a16="http://schemas.microsoft.com/office/drawing/2014/main" id="{876F81F9-7C45-40C8-986B-D2373C76D3F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6">
              <a:extLst>
                <a:ext uri="{FF2B5EF4-FFF2-40B4-BE49-F238E27FC236}">
                  <a16:creationId xmlns:a16="http://schemas.microsoft.com/office/drawing/2014/main" id="{C7E33C52-3FF4-492B-8986-0B9AA84320D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7">
              <a:extLst>
                <a:ext uri="{FF2B5EF4-FFF2-40B4-BE49-F238E27FC236}">
                  <a16:creationId xmlns:a16="http://schemas.microsoft.com/office/drawing/2014/main" id="{CFB4EB3F-5E7B-431E-82AE-F3B0865AAEE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8">
              <a:extLst>
                <a:ext uri="{FF2B5EF4-FFF2-40B4-BE49-F238E27FC236}">
                  <a16:creationId xmlns:a16="http://schemas.microsoft.com/office/drawing/2014/main" id="{B477AFA6-7821-4DE4-A011-7264EB87C76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9">
              <a:extLst>
                <a:ext uri="{FF2B5EF4-FFF2-40B4-BE49-F238E27FC236}">
                  <a16:creationId xmlns:a16="http://schemas.microsoft.com/office/drawing/2014/main" id="{E93965D7-B325-4ABA-9657-94BAC211466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0">
              <a:extLst>
                <a:ext uri="{FF2B5EF4-FFF2-40B4-BE49-F238E27FC236}">
                  <a16:creationId xmlns:a16="http://schemas.microsoft.com/office/drawing/2014/main" id="{B774D5CD-6C2D-4116-AF03-6F7CFBD97EC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1">
              <a:extLst>
                <a:ext uri="{FF2B5EF4-FFF2-40B4-BE49-F238E27FC236}">
                  <a16:creationId xmlns:a16="http://schemas.microsoft.com/office/drawing/2014/main" id="{16480DE3-569E-45C9-9D5A-6721C2B3951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2">
              <a:extLst>
                <a:ext uri="{FF2B5EF4-FFF2-40B4-BE49-F238E27FC236}">
                  <a16:creationId xmlns:a16="http://schemas.microsoft.com/office/drawing/2014/main" id="{92B5B389-E58D-4C17-B2AB-5BAD80627A9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3">
              <a:extLst>
                <a:ext uri="{FF2B5EF4-FFF2-40B4-BE49-F238E27FC236}">
                  <a16:creationId xmlns:a16="http://schemas.microsoft.com/office/drawing/2014/main" id="{4BFCA49D-87FA-415E-A29D-F6BBBD53E8F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4">
              <a:extLst>
                <a:ext uri="{FF2B5EF4-FFF2-40B4-BE49-F238E27FC236}">
                  <a16:creationId xmlns:a16="http://schemas.microsoft.com/office/drawing/2014/main" id="{008343DC-6BEA-4775-B639-467D7097C32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5">
              <a:extLst>
                <a:ext uri="{FF2B5EF4-FFF2-40B4-BE49-F238E27FC236}">
                  <a16:creationId xmlns:a16="http://schemas.microsoft.com/office/drawing/2014/main" id="{EF47716A-7ACF-4236-A910-F342EA83849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6">
              <a:extLst>
                <a:ext uri="{FF2B5EF4-FFF2-40B4-BE49-F238E27FC236}">
                  <a16:creationId xmlns:a16="http://schemas.microsoft.com/office/drawing/2014/main" id="{1AA269D3-0FAE-4A92-8B5C-75857CCF664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7">
              <a:extLst>
                <a:ext uri="{FF2B5EF4-FFF2-40B4-BE49-F238E27FC236}">
                  <a16:creationId xmlns:a16="http://schemas.microsoft.com/office/drawing/2014/main" id="{AE19D955-2F74-446A-AD38-4019A014828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8">
              <a:extLst>
                <a:ext uri="{FF2B5EF4-FFF2-40B4-BE49-F238E27FC236}">
                  <a16:creationId xmlns:a16="http://schemas.microsoft.com/office/drawing/2014/main" id="{1683ECA6-9A1C-498B-8041-ED1E885F679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39">
              <a:extLst>
                <a:ext uri="{FF2B5EF4-FFF2-40B4-BE49-F238E27FC236}">
                  <a16:creationId xmlns:a16="http://schemas.microsoft.com/office/drawing/2014/main" id="{6B17C7AC-5C47-4A82-848A-BA5660CA586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648200"/>
          </a:xfrm>
        </p:spPr>
        <p:txBody>
          <a:bodyPr/>
          <a:lstStyle>
            <a:lvl1pPr>
              <a:defRPr sz="2800"/>
            </a:lvl1pPr>
            <a:lvl2pPr marL="804863" indent="-347663">
              <a:buSzPct val="85000"/>
              <a:defRPr lang="en-US" sz="2000" b="0" dirty="0" smtClean="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648200"/>
          </a:xfrm>
        </p:spPr>
        <p:txBody>
          <a:bodyPr/>
          <a:lstStyle>
            <a:lvl1pPr>
              <a:defRPr sz="2800"/>
            </a:lvl1pPr>
            <a:lvl2pPr marL="806450" indent="-285750">
              <a:tabLst/>
              <a:defRPr lang="en-US" sz="2000" dirty="0" smtClean="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9" name="Footer Placeholder 38">
            <a:extLst>
              <a:ext uri="{FF2B5EF4-FFF2-40B4-BE49-F238E27FC236}">
                <a16:creationId xmlns:a16="http://schemas.microsoft.com/office/drawing/2014/main" id="{CC7D6D9A-A6E6-4524-9305-BE496EC9DB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40" name="Rectangle 4">
            <a:extLst>
              <a:ext uri="{FF2B5EF4-FFF2-40B4-BE49-F238E27FC236}">
                <a16:creationId xmlns:a16="http://schemas.microsoft.com/office/drawing/2014/main" id="{36A63C15-F06E-4001-BF6D-79152122B1B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6ADB-396D-40A6-9095-7CF701F7397B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1" name="Rectangle 6">
            <a:extLst>
              <a:ext uri="{FF2B5EF4-FFF2-40B4-BE49-F238E27FC236}">
                <a16:creationId xmlns:a16="http://schemas.microsoft.com/office/drawing/2014/main" id="{7D8B4B74-905D-4935-9E30-9C7248825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AE5ADD-0D15-46CB-9C84-521456F2CF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47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514601-6396-47B5-9171-0E3A8F186C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8" name="Picture 8" descr="NPAIHBtransparentTEAL">
            <a:extLst>
              <a:ext uri="{FF2B5EF4-FFF2-40B4-BE49-F238E27FC236}">
                <a16:creationId xmlns:a16="http://schemas.microsoft.com/office/drawing/2014/main" id="{82B51A6F-1E21-40CA-992F-8C2ACD5432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12192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40">
            <a:extLst>
              <a:ext uri="{FF2B5EF4-FFF2-40B4-BE49-F238E27FC236}">
                <a16:creationId xmlns:a16="http://schemas.microsoft.com/office/drawing/2014/main" id="{4E7C5E00-1748-4576-921C-527324A5C07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1295400"/>
            <a:ext cx="9144000" cy="180975"/>
            <a:chOff x="0" y="816"/>
            <a:chExt cx="5760" cy="114"/>
          </a:xfrm>
        </p:grpSpPr>
        <p:pic>
          <p:nvPicPr>
            <p:cNvPr id="10" name="Picture 10">
              <a:extLst>
                <a:ext uri="{FF2B5EF4-FFF2-40B4-BE49-F238E27FC236}">
                  <a16:creationId xmlns:a16="http://schemas.microsoft.com/office/drawing/2014/main" id="{E90F74E7-37B6-4FB8-B13C-E70A85C8D81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>
              <a:extLst>
                <a:ext uri="{FF2B5EF4-FFF2-40B4-BE49-F238E27FC236}">
                  <a16:creationId xmlns:a16="http://schemas.microsoft.com/office/drawing/2014/main" id="{B99D447F-A75B-4994-B711-DD6AE8F66B2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1">
              <a:extLst>
                <a:ext uri="{FF2B5EF4-FFF2-40B4-BE49-F238E27FC236}">
                  <a16:creationId xmlns:a16="http://schemas.microsoft.com/office/drawing/2014/main" id="{7E307155-982B-49B3-BE94-D345CB583C4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2">
              <a:extLst>
                <a:ext uri="{FF2B5EF4-FFF2-40B4-BE49-F238E27FC236}">
                  <a16:creationId xmlns:a16="http://schemas.microsoft.com/office/drawing/2014/main" id="{548430C0-09B0-4A52-A67D-0530490374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3">
              <a:extLst>
                <a:ext uri="{FF2B5EF4-FFF2-40B4-BE49-F238E27FC236}">
                  <a16:creationId xmlns:a16="http://schemas.microsoft.com/office/drawing/2014/main" id="{98D0A29D-3074-45E1-BAAE-D0EF2FB0DEE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4">
              <a:extLst>
                <a:ext uri="{FF2B5EF4-FFF2-40B4-BE49-F238E27FC236}">
                  <a16:creationId xmlns:a16="http://schemas.microsoft.com/office/drawing/2014/main" id="{A1AC53B2-D5F3-497C-88EA-03649F7DBFB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5">
              <a:extLst>
                <a:ext uri="{FF2B5EF4-FFF2-40B4-BE49-F238E27FC236}">
                  <a16:creationId xmlns:a16="http://schemas.microsoft.com/office/drawing/2014/main" id="{8DE6C2FD-B106-4859-BBB2-04E3E4535FE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6">
              <a:extLst>
                <a:ext uri="{FF2B5EF4-FFF2-40B4-BE49-F238E27FC236}">
                  <a16:creationId xmlns:a16="http://schemas.microsoft.com/office/drawing/2014/main" id="{09EBE535-BC52-4CE8-8023-F48B6001157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7">
              <a:extLst>
                <a:ext uri="{FF2B5EF4-FFF2-40B4-BE49-F238E27FC236}">
                  <a16:creationId xmlns:a16="http://schemas.microsoft.com/office/drawing/2014/main" id="{6E71530A-C8E0-4DA8-AF4B-15D3E144DD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8">
              <a:extLst>
                <a:ext uri="{FF2B5EF4-FFF2-40B4-BE49-F238E27FC236}">
                  <a16:creationId xmlns:a16="http://schemas.microsoft.com/office/drawing/2014/main" id="{08276DD0-3F1C-4729-94BC-BBAA648FF07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9">
              <a:extLst>
                <a:ext uri="{FF2B5EF4-FFF2-40B4-BE49-F238E27FC236}">
                  <a16:creationId xmlns:a16="http://schemas.microsoft.com/office/drawing/2014/main" id="{4EDD44C1-F6D8-4833-AAD0-4627BDEDA7C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0">
              <a:extLst>
                <a:ext uri="{FF2B5EF4-FFF2-40B4-BE49-F238E27FC236}">
                  <a16:creationId xmlns:a16="http://schemas.microsoft.com/office/drawing/2014/main" id="{90A196F3-0908-47E2-B08D-3118A22D06D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1">
              <a:extLst>
                <a:ext uri="{FF2B5EF4-FFF2-40B4-BE49-F238E27FC236}">
                  <a16:creationId xmlns:a16="http://schemas.microsoft.com/office/drawing/2014/main" id="{C212FCFE-FDA7-4006-914F-91BA59B8BC8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2">
              <a:extLst>
                <a:ext uri="{FF2B5EF4-FFF2-40B4-BE49-F238E27FC236}">
                  <a16:creationId xmlns:a16="http://schemas.microsoft.com/office/drawing/2014/main" id="{8922D86B-6252-4786-B4E6-5131EDAA878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3">
              <a:extLst>
                <a:ext uri="{FF2B5EF4-FFF2-40B4-BE49-F238E27FC236}">
                  <a16:creationId xmlns:a16="http://schemas.microsoft.com/office/drawing/2014/main" id="{250074DF-4A1B-4602-B107-3E353CAFF19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4">
              <a:extLst>
                <a:ext uri="{FF2B5EF4-FFF2-40B4-BE49-F238E27FC236}">
                  <a16:creationId xmlns:a16="http://schemas.microsoft.com/office/drawing/2014/main" id="{FB258B8F-C3EA-4671-8C05-63119158268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5">
              <a:extLst>
                <a:ext uri="{FF2B5EF4-FFF2-40B4-BE49-F238E27FC236}">
                  <a16:creationId xmlns:a16="http://schemas.microsoft.com/office/drawing/2014/main" id="{B8CE54E5-E8DC-4A42-ABE3-F48CFD6A71A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6">
              <a:extLst>
                <a:ext uri="{FF2B5EF4-FFF2-40B4-BE49-F238E27FC236}">
                  <a16:creationId xmlns:a16="http://schemas.microsoft.com/office/drawing/2014/main" id="{CDF3A608-BFD5-4AB5-A758-6D46796A20E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7">
              <a:extLst>
                <a:ext uri="{FF2B5EF4-FFF2-40B4-BE49-F238E27FC236}">
                  <a16:creationId xmlns:a16="http://schemas.microsoft.com/office/drawing/2014/main" id="{DAF6247E-EF4C-42CA-BF8B-605C12432A4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8">
              <a:extLst>
                <a:ext uri="{FF2B5EF4-FFF2-40B4-BE49-F238E27FC236}">
                  <a16:creationId xmlns:a16="http://schemas.microsoft.com/office/drawing/2014/main" id="{C74269FB-4068-4BE3-8AC0-AF6606771EE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29">
              <a:extLst>
                <a:ext uri="{FF2B5EF4-FFF2-40B4-BE49-F238E27FC236}">
                  <a16:creationId xmlns:a16="http://schemas.microsoft.com/office/drawing/2014/main" id="{92A3B9EE-48D4-4294-ACBB-C552846856E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0">
              <a:extLst>
                <a:ext uri="{FF2B5EF4-FFF2-40B4-BE49-F238E27FC236}">
                  <a16:creationId xmlns:a16="http://schemas.microsoft.com/office/drawing/2014/main" id="{FE00FA10-A75E-4823-B4EB-9A80BA6A2F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1">
              <a:extLst>
                <a:ext uri="{FF2B5EF4-FFF2-40B4-BE49-F238E27FC236}">
                  <a16:creationId xmlns:a16="http://schemas.microsoft.com/office/drawing/2014/main" id="{84D02BFB-B1A1-47AD-BCD5-077A0BA802F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2">
              <a:extLst>
                <a:ext uri="{FF2B5EF4-FFF2-40B4-BE49-F238E27FC236}">
                  <a16:creationId xmlns:a16="http://schemas.microsoft.com/office/drawing/2014/main" id="{7C969A35-8BC9-4658-A447-530F40B6DF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3">
              <a:extLst>
                <a:ext uri="{FF2B5EF4-FFF2-40B4-BE49-F238E27FC236}">
                  <a16:creationId xmlns:a16="http://schemas.microsoft.com/office/drawing/2014/main" id="{87C0B6BF-72C2-4879-AAF5-3C9F4E8FE52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4">
              <a:extLst>
                <a:ext uri="{FF2B5EF4-FFF2-40B4-BE49-F238E27FC236}">
                  <a16:creationId xmlns:a16="http://schemas.microsoft.com/office/drawing/2014/main" id="{3F4FB157-550C-4356-9DEC-F42845B637A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5">
              <a:extLst>
                <a:ext uri="{FF2B5EF4-FFF2-40B4-BE49-F238E27FC236}">
                  <a16:creationId xmlns:a16="http://schemas.microsoft.com/office/drawing/2014/main" id="{E481D98B-DB55-4611-BF68-469E5832425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36">
              <a:extLst>
                <a:ext uri="{FF2B5EF4-FFF2-40B4-BE49-F238E27FC236}">
                  <a16:creationId xmlns:a16="http://schemas.microsoft.com/office/drawing/2014/main" id="{7847AA28-28A5-459F-9A82-011FD9222D4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37">
              <a:extLst>
                <a:ext uri="{FF2B5EF4-FFF2-40B4-BE49-F238E27FC236}">
                  <a16:creationId xmlns:a16="http://schemas.microsoft.com/office/drawing/2014/main" id="{7D90BFED-87F7-4048-BB23-296E0CBE8F9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38">
              <a:extLst>
                <a:ext uri="{FF2B5EF4-FFF2-40B4-BE49-F238E27FC236}">
                  <a16:creationId xmlns:a16="http://schemas.microsoft.com/office/drawing/2014/main" id="{D49694D7-E220-4ED5-9745-BAEBD0E3D13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838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962400"/>
          </a:xfrm>
        </p:spPr>
        <p:txBody>
          <a:bodyPr/>
          <a:lstStyle>
            <a:lvl1pPr>
              <a:defRPr sz="2400"/>
            </a:lvl1pPr>
            <a:lvl2pPr marL="804863" indent="-347663">
              <a:defRPr lang="en-US" sz="2000" dirty="0" smtClean="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24000"/>
            <a:ext cx="4041775" cy="838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962401"/>
          </a:xfrm>
        </p:spPr>
        <p:txBody>
          <a:bodyPr/>
          <a:lstStyle>
            <a:lvl1pPr>
              <a:defRPr sz="2400"/>
            </a:lvl1pPr>
            <a:lvl2pPr marL="804863" indent="-347663">
              <a:defRPr lang="en-US" sz="2000" dirty="0" smtClean="0">
                <a:solidFill>
                  <a:schemeClr val="tx1"/>
                </a:solidFill>
                <a:latin typeface="Trebuchet MS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315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id="{364514C7-98BA-4F08-88B4-B8C766F350C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37CD3701-B4C8-40C2-AFAA-3ADC21C39CA4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37E5-0BA1-4FB1-AE52-C94EE641DF7F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3" name="Rectangle 6">
            <a:extLst>
              <a:ext uri="{FF2B5EF4-FFF2-40B4-BE49-F238E27FC236}">
                <a16:creationId xmlns:a16="http://schemas.microsoft.com/office/drawing/2014/main" id="{EB1E6EA8-47D8-4CAD-8AD9-A16DA4B1FE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D142AB-9680-41AF-9F86-51CACF3DA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7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>
            <a:extLst>
              <a:ext uri="{FF2B5EF4-FFF2-40B4-BE49-F238E27FC236}">
                <a16:creationId xmlns:a16="http://schemas.microsoft.com/office/drawing/2014/main" id="{B9C1085B-F309-4996-B5E4-0047F91C22D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1476375"/>
            <a:chOff x="0" y="0"/>
            <a:chExt cx="9144000" cy="1476375"/>
          </a:xfrm>
        </p:grpSpPr>
        <p:grpSp>
          <p:nvGrpSpPr>
            <p:cNvPr id="3" name="Group 7">
              <a:extLst>
                <a:ext uri="{FF2B5EF4-FFF2-40B4-BE49-F238E27FC236}">
                  <a16:creationId xmlns:a16="http://schemas.microsoft.com/office/drawing/2014/main" id="{F81D15CD-FD80-40F8-97C2-039FBCB81BB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9144000" cy="1295400"/>
              <a:chOff x="0" y="0"/>
              <a:chExt cx="9144000" cy="1295400"/>
            </a:xfrm>
          </p:grpSpPr>
          <p:sp>
            <p:nvSpPr>
              <p:cNvPr id="35" name="Rectangle 7">
                <a:extLst>
                  <a:ext uri="{FF2B5EF4-FFF2-40B4-BE49-F238E27FC236}">
                    <a16:creationId xmlns:a16="http://schemas.microsoft.com/office/drawing/2014/main" id="{25D13169-F433-4F92-B72F-2D19AE52105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9144000" cy="129540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pic>
            <p:nvPicPr>
              <p:cNvPr id="36" name="Picture 8" descr="NPAIHBtransparentTEAL">
                <a:extLst>
                  <a:ext uri="{FF2B5EF4-FFF2-40B4-BE49-F238E27FC236}">
                    <a16:creationId xmlns:a16="http://schemas.microsoft.com/office/drawing/2014/main" id="{AEEF9E7B-67F7-4B86-AFA2-A11965325C87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228600"/>
                <a:ext cx="1219200" cy="1022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" name="Group 40">
              <a:extLst>
                <a:ext uri="{FF2B5EF4-FFF2-40B4-BE49-F238E27FC236}">
                  <a16:creationId xmlns:a16="http://schemas.microsoft.com/office/drawing/2014/main" id="{DDB31491-C9D9-490A-8A76-E4DBB18F843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295400"/>
              <a:ext cx="9144000" cy="180975"/>
              <a:chOff x="0" y="816"/>
              <a:chExt cx="5760" cy="114"/>
            </a:xfrm>
          </p:grpSpPr>
          <p:pic>
            <p:nvPicPr>
              <p:cNvPr id="5" name="Picture 10">
                <a:extLst>
                  <a:ext uri="{FF2B5EF4-FFF2-40B4-BE49-F238E27FC236}">
                    <a16:creationId xmlns:a16="http://schemas.microsoft.com/office/drawing/2014/main" id="{CC9D0DE1-80E2-4784-A930-BAFC69088624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" name="Picture 11">
                <a:extLst>
                  <a:ext uri="{FF2B5EF4-FFF2-40B4-BE49-F238E27FC236}">
                    <a16:creationId xmlns:a16="http://schemas.microsoft.com/office/drawing/2014/main" id="{E487E999-791C-4AC7-9FD8-735D71F7741B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" name="Picture 12">
                <a:extLst>
                  <a:ext uri="{FF2B5EF4-FFF2-40B4-BE49-F238E27FC236}">
                    <a16:creationId xmlns:a16="http://schemas.microsoft.com/office/drawing/2014/main" id="{48E99E1B-6F2D-4A93-A8C8-C53CB1D9C065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13">
                <a:extLst>
                  <a:ext uri="{FF2B5EF4-FFF2-40B4-BE49-F238E27FC236}">
                    <a16:creationId xmlns:a16="http://schemas.microsoft.com/office/drawing/2014/main" id="{7EB86955-B584-4F1E-8B43-6FF3ED869960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4">
                <a:extLst>
                  <a:ext uri="{FF2B5EF4-FFF2-40B4-BE49-F238E27FC236}">
                    <a16:creationId xmlns:a16="http://schemas.microsoft.com/office/drawing/2014/main" id="{095DC0D5-2CAC-43E2-B364-14C764E2212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5">
                <a:extLst>
                  <a:ext uri="{FF2B5EF4-FFF2-40B4-BE49-F238E27FC236}">
                    <a16:creationId xmlns:a16="http://schemas.microsoft.com/office/drawing/2014/main" id="{1F5328BD-A9A1-4897-A4C0-137A47E46628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16">
                <a:extLst>
                  <a:ext uri="{FF2B5EF4-FFF2-40B4-BE49-F238E27FC236}">
                    <a16:creationId xmlns:a16="http://schemas.microsoft.com/office/drawing/2014/main" id="{42FACB68-E1D0-4EFC-8DA4-5891C359CC1C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17">
                <a:extLst>
                  <a:ext uri="{FF2B5EF4-FFF2-40B4-BE49-F238E27FC236}">
                    <a16:creationId xmlns:a16="http://schemas.microsoft.com/office/drawing/2014/main" id="{11D08E49-801C-4526-A4D4-D3D62F419CAB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8">
                <a:extLst>
                  <a:ext uri="{FF2B5EF4-FFF2-40B4-BE49-F238E27FC236}">
                    <a16:creationId xmlns:a16="http://schemas.microsoft.com/office/drawing/2014/main" id="{86613E59-D852-49E5-97CC-E2FB49067FB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19">
                <a:extLst>
                  <a:ext uri="{FF2B5EF4-FFF2-40B4-BE49-F238E27FC236}">
                    <a16:creationId xmlns:a16="http://schemas.microsoft.com/office/drawing/2014/main" id="{960336D0-00F1-4B89-BB66-355F6293E1D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20">
                <a:extLst>
                  <a:ext uri="{FF2B5EF4-FFF2-40B4-BE49-F238E27FC236}">
                    <a16:creationId xmlns:a16="http://schemas.microsoft.com/office/drawing/2014/main" id="{38755F5E-3E70-47CF-AECA-DC99AF1ECA9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21">
                <a:extLst>
                  <a:ext uri="{FF2B5EF4-FFF2-40B4-BE49-F238E27FC236}">
                    <a16:creationId xmlns:a16="http://schemas.microsoft.com/office/drawing/2014/main" id="{9965E691-770D-4D61-98F0-CA56FFDB3F77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22">
                <a:extLst>
                  <a:ext uri="{FF2B5EF4-FFF2-40B4-BE49-F238E27FC236}">
                    <a16:creationId xmlns:a16="http://schemas.microsoft.com/office/drawing/2014/main" id="{658C7F92-DDE1-4462-92A2-5D3E85C33F9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23">
                <a:extLst>
                  <a:ext uri="{FF2B5EF4-FFF2-40B4-BE49-F238E27FC236}">
                    <a16:creationId xmlns:a16="http://schemas.microsoft.com/office/drawing/2014/main" id="{93AC0625-36AC-4785-B5F3-7B9D198DB5B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24">
                <a:extLst>
                  <a:ext uri="{FF2B5EF4-FFF2-40B4-BE49-F238E27FC236}">
                    <a16:creationId xmlns:a16="http://schemas.microsoft.com/office/drawing/2014/main" id="{F3FBAE77-C469-4610-975E-2326AC584E88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25">
                <a:extLst>
                  <a:ext uri="{FF2B5EF4-FFF2-40B4-BE49-F238E27FC236}">
                    <a16:creationId xmlns:a16="http://schemas.microsoft.com/office/drawing/2014/main" id="{C3C9B5AE-8BAE-4673-84C4-FF2C0C18DDA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26">
                <a:extLst>
                  <a:ext uri="{FF2B5EF4-FFF2-40B4-BE49-F238E27FC236}">
                    <a16:creationId xmlns:a16="http://schemas.microsoft.com/office/drawing/2014/main" id="{2A68D112-06C0-4E0D-9A8A-94A73F3B75C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27">
                <a:extLst>
                  <a:ext uri="{FF2B5EF4-FFF2-40B4-BE49-F238E27FC236}">
                    <a16:creationId xmlns:a16="http://schemas.microsoft.com/office/drawing/2014/main" id="{FC810A7B-A73A-4800-99BA-A0C434C5A700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8">
                <a:extLst>
                  <a:ext uri="{FF2B5EF4-FFF2-40B4-BE49-F238E27FC236}">
                    <a16:creationId xmlns:a16="http://schemas.microsoft.com/office/drawing/2014/main" id="{750CA8AB-A27B-4C59-AA99-B7BCBB0D978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29">
                <a:extLst>
                  <a:ext uri="{FF2B5EF4-FFF2-40B4-BE49-F238E27FC236}">
                    <a16:creationId xmlns:a16="http://schemas.microsoft.com/office/drawing/2014/main" id="{CE5D2DF4-4C1E-44C4-AE09-F6DBC23EE8C2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30">
                <a:extLst>
                  <a:ext uri="{FF2B5EF4-FFF2-40B4-BE49-F238E27FC236}">
                    <a16:creationId xmlns:a16="http://schemas.microsoft.com/office/drawing/2014/main" id="{C5BE524C-5D84-4AB6-9DDF-098EC4C48E13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31">
                <a:extLst>
                  <a:ext uri="{FF2B5EF4-FFF2-40B4-BE49-F238E27FC236}">
                    <a16:creationId xmlns:a16="http://schemas.microsoft.com/office/drawing/2014/main" id="{64224463-EE2E-4DD0-AB71-B76A4C0A00C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32">
                <a:extLst>
                  <a:ext uri="{FF2B5EF4-FFF2-40B4-BE49-F238E27FC236}">
                    <a16:creationId xmlns:a16="http://schemas.microsoft.com/office/drawing/2014/main" id="{40DC5F62-ED8B-4B34-96FB-EE741AAFB74E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33">
                <a:extLst>
                  <a:ext uri="{FF2B5EF4-FFF2-40B4-BE49-F238E27FC236}">
                    <a16:creationId xmlns:a16="http://schemas.microsoft.com/office/drawing/2014/main" id="{2FB9B978-D568-4FD3-AF68-E60B5D1B4DA3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34">
                <a:extLst>
                  <a:ext uri="{FF2B5EF4-FFF2-40B4-BE49-F238E27FC236}">
                    <a16:creationId xmlns:a16="http://schemas.microsoft.com/office/drawing/2014/main" id="{3BCBE40E-02B0-48CA-B604-EA06706BB6F7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" name="Picture 35">
                <a:extLst>
                  <a:ext uri="{FF2B5EF4-FFF2-40B4-BE49-F238E27FC236}">
                    <a16:creationId xmlns:a16="http://schemas.microsoft.com/office/drawing/2014/main" id="{FCEE9EB6-E4C6-4A69-A368-CD7F1C27E808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" name="Picture 36">
                <a:extLst>
                  <a:ext uri="{FF2B5EF4-FFF2-40B4-BE49-F238E27FC236}">
                    <a16:creationId xmlns:a16="http://schemas.microsoft.com/office/drawing/2014/main" id="{222B9DC1-4120-4628-B3FD-980B5482613C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" name="Picture 37">
                <a:extLst>
                  <a:ext uri="{FF2B5EF4-FFF2-40B4-BE49-F238E27FC236}">
                    <a16:creationId xmlns:a16="http://schemas.microsoft.com/office/drawing/2014/main" id="{EF6ED68E-F0D8-4320-B8EB-0D3BECD443FF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8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38">
                <a:extLst>
                  <a:ext uri="{FF2B5EF4-FFF2-40B4-BE49-F238E27FC236}">
                    <a16:creationId xmlns:a16="http://schemas.microsoft.com/office/drawing/2014/main" id="{9CF95106-6782-4ABD-A2E5-6BF090849325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39">
                <a:extLst>
                  <a:ext uri="{FF2B5EF4-FFF2-40B4-BE49-F238E27FC236}">
                    <a16:creationId xmlns:a16="http://schemas.microsoft.com/office/drawing/2014/main" id="{7058C065-EC79-4FA9-B1E4-E2E6A78EE2A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7" name="Rectangle 2">
            <a:extLst>
              <a:ext uri="{FF2B5EF4-FFF2-40B4-BE49-F238E27FC236}">
                <a16:creationId xmlns:a16="http://schemas.microsoft.com/office/drawing/2014/main" id="{92EDEF11-B60E-46B0-AA1C-6090D955972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71600" y="762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4000">
                <a:solidFill>
                  <a:srgbClr val="990000"/>
                </a:solidFill>
                <a:latin typeface="Georgia" pitchFamily="18" charset="0"/>
                <a:ea typeface="+mn-ea"/>
              </a:rPr>
              <a:t>Click to edit Master 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CBEADCC1-EB44-4584-8F5F-229D72A2F7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>
                <a:solidFill>
                  <a:srgbClr val="800000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9" name="Date Placeholder 38">
            <a:extLst>
              <a:ext uri="{FF2B5EF4-FFF2-40B4-BE49-F238E27FC236}">
                <a16:creationId xmlns:a16="http://schemas.microsoft.com/office/drawing/2014/main" id="{3A0F967D-9818-4551-8DB7-7EA1B6AB327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86CF2-5A70-4868-80E4-41FCF982F917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469659A2-5C80-4730-8B8A-65B51BD49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00C848-ED32-4C35-9410-A6264BDEE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71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3233B73-3B01-4431-85E5-9F8C8D5BDE69}"/>
              </a:ext>
            </a:extLst>
          </p:cNvPr>
          <p:cNvSpPr/>
          <p:nvPr userDrawn="1"/>
        </p:nvSpPr>
        <p:spPr>
          <a:xfrm>
            <a:off x="0" y="685800"/>
            <a:ext cx="3505200" cy="556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38">
            <a:extLst>
              <a:ext uri="{FF2B5EF4-FFF2-40B4-BE49-F238E27FC236}">
                <a16:creationId xmlns:a16="http://schemas.microsoft.com/office/drawing/2014/main" id="{FA032EF4-7450-40D6-92A4-1659C2492F4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09600"/>
            <a:chOff x="0" y="0"/>
            <a:chExt cx="9144000" cy="609600"/>
          </a:xfrm>
        </p:grpSpPr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B4B7D751-7104-4D00-AC7E-7A9E02F992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609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pic>
          <p:nvPicPr>
            <p:cNvPr id="8" name="Picture 8" descr="NPAIHBtransparentTEAL">
              <a:extLst>
                <a:ext uri="{FF2B5EF4-FFF2-40B4-BE49-F238E27FC236}">
                  <a16:creationId xmlns:a16="http://schemas.microsoft.com/office/drawing/2014/main" id="{B933D2C7-4665-4A32-A3F8-CBFB545DF68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" cy="575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40">
            <a:extLst>
              <a:ext uri="{FF2B5EF4-FFF2-40B4-BE49-F238E27FC236}">
                <a16:creationId xmlns:a16="http://schemas.microsoft.com/office/drawing/2014/main" id="{C1512D18-8D06-4B33-B823-8C14E5F2E8F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533400"/>
            <a:ext cx="9144000" cy="180975"/>
            <a:chOff x="0" y="816"/>
            <a:chExt cx="5760" cy="114"/>
          </a:xfrm>
        </p:grpSpPr>
        <p:pic>
          <p:nvPicPr>
            <p:cNvPr id="10" name="Picture 10">
              <a:extLst>
                <a:ext uri="{FF2B5EF4-FFF2-40B4-BE49-F238E27FC236}">
                  <a16:creationId xmlns:a16="http://schemas.microsoft.com/office/drawing/2014/main" id="{A9953FA3-6904-4D9D-B58E-7AFBD22F3CE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B12D7151-C144-420A-915C-0FA5FE67D5F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2">
              <a:extLst>
                <a:ext uri="{FF2B5EF4-FFF2-40B4-BE49-F238E27FC236}">
                  <a16:creationId xmlns:a16="http://schemas.microsoft.com/office/drawing/2014/main" id="{9ED732B6-504A-4CBC-AF14-526C10C09D0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3">
              <a:extLst>
                <a:ext uri="{FF2B5EF4-FFF2-40B4-BE49-F238E27FC236}">
                  <a16:creationId xmlns:a16="http://schemas.microsoft.com/office/drawing/2014/main" id="{39D4C1EA-6232-492F-BD7E-57AE9E7DF89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4">
              <a:extLst>
                <a:ext uri="{FF2B5EF4-FFF2-40B4-BE49-F238E27FC236}">
                  <a16:creationId xmlns:a16="http://schemas.microsoft.com/office/drawing/2014/main" id="{A3F5908E-F173-4937-887D-8983ACB9924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>
              <a:extLst>
                <a:ext uri="{FF2B5EF4-FFF2-40B4-BE49-F238E27FC236}">
                  <a16:creationId xmlns:a16="http://schemas.microsoft.com/office/drawing/2014/main" id="{201A8A56-B272-4394-8DFA-719C8180E82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6">
              <a:extLst>
                <a:ext uri="{FF2B5EF4-FFF2-40B4-BE49-F238E27FC236}">
                  <a16:creationId xmlns:a16="http://schemas.microsoft.com/office/drawing/2014/main" id="{6006B212-6CBC-4C6C-BB86-3768A8BA5EC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7">
              <a:extLst>
                <a:ext uri="{FF2B5EF4-FFF2-40B4-BE49-F238E27FC236}">
                  <a16:creationId xmlns:a16="http://schemas.microsoft.com/office/drawing/2014/main" id="{2F028241-B239-45FF-831D-5D856CA0FFE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8">
              <a:extLst>
                <a:ext uri="{FF2B5EF4-FFF2-40B4-BE49-F238E27FC236}">
                  <a16:creationId xmlns:a16="http://schemas.microsoft.com/office/drawing/2014/main" id="{FD4506D0-214F-4D9B-968B-45F51819EEB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9">
              <a:extLst>
                <a:ext uri="{FF2B5EF4-FFF2-40B4-BE49-F238E27FC236}">
                  <a16:creationId xmlns:a16="http://schemas.microsoft.com/office/drawing/2014/main" id="{79B32B73-6514-4CE3-9B64-410C9F2B805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0">
              <a:extLst>
                <a:ext uri="{FF2B5EF4-FFF2-40B4-BE49-F238E27FC236}">
                  <a16:creationId xmlns:a16="http://schemas.microsoft.com/office/drawing/2014/main" id="{9F7A1AF9-CBD8-4613-A540-8C7AD708673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1">
              <a:extLst>
                <a:ext uri="{FF2B5EF4-FFF2-40B4-BE49-F238E27FC236}">
                  <a16:creationId xmlns:a16="http://schemas.microsoft.com/office/drawing/2014/main" id="{C2EE0A7A-EC28-4B5A-80F2-1B4E8ADB36F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2">
              <a:extLst>
                <a:ext uri="{FF2B5EF4-FFF2-40B4-BE49-F238E27FC236}">
                  <a16:creationId xmlns:a16="http://schemas.microsoft.com/office/drawing/2014/main" id="{8D894AB5-B310-414B-BFDA-F6C457D4578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3">
              <a:extLst>
                <a:ext uri="{FF2B5EF4-FFF2-40B4-BE49-F238E27FC236}">
                  <a16:creationId xmlns:a16="http://schemas.microsoft.com/office/drawing/2014/main" id="{7366002F-5A41-448D-9D76-CECA054136B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4">
              <a:extLst>
                <a:ext uri="{FF2B5EF4-FFF2-40B4-BE49-F238E27FC236}">
                  <a16:creationId xmlns:a16="http://schemas.microsoft.com/office/drawing/2014/main" id="{415EBDFF-6CD1-47D5-9681-05EF3F31AF6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5">
              <a:extLst>
                <a:ext uri="{FF2B5EF4-FFF2-40B4-BE49-F238E27FC236}">
                  <a16:creationId xmlns:a16="http://schemas.microsoft.com/office/drawing/2014/main" id="{1555E2E4-1F31-4CA5-806C-BDA5D9840EB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6">
              <a:extLst>
                <a:ext uri="{FF2B5EF4-FFF2-40B4-BE49-F238E27FC236}">
                  <a16:creationId xmlns:a16="http://schemas.microsoft.com/office/drawing/2014/main" id="{789B9BCB-312A-43A2-BB9A-B666E3FF72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7">
              <a:extLst>
                <a:ext uri="{FF2B5EF4-FFF2-40B4-BE49-F238E27FC236}">
                  <a16:creationId xmlns:a16="http://schemas.microsoft.com/office/drawing/2014/main" id="{75E4471A-F164-4B12-BE03-195D87C246E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8">
              <a:extLst>
                <a:ext uri="{FF2B5EF4-FFF2-40B4-BE49-F238E27FC236}">
                  <a16:creationId xmlns:a16="http://schemas.microsoft.com/office/drawing/2014/main" id="{4CA4D08F-452E-4E9B-8645-F0A86F400E7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9">
              <a:extLst>
                <a:ext uri="{FF2B5EF4-FFF2-40B4-BE49-F238E27FC236}">
                  <a16:creationId xmlns:a16="http://schemas.microsoft.com/office/drawing/2014/main" id="{8421805E-5A96-448A-9BAA-3AA9DB933A1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0">
              <a:extLst>
                <a:ext uri="{FF2B5EF4-FFF2-40B4-BE49-F238E27FC236}">
                  <a16:creationId xmlns:a16="http://schemas.microsoft.com/office/drawing/2014/main" id="{AD02615E-C904-4DDB-817E-AAB55892BB6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1">
              <a:extLst>
                <a:ext uri="{FF2B5EF4-FFF2-40B4-BE49-F238E27FC236}">
                  <a16:creationId xmlns:a16="http://schemas.microsoft.com/office/drawing/2014/main" id="{062B2BF6-1D79-4043-88A7-8C12BB6B3C6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2">
              <a:extLst>
                <a:ext uri="{FF2B5EF4-FFF2-40B4-BE49-F238E27FC236}">
                  <a16:creationId xmlns:a16="http://schemas.microsoft.com/office/drawing/2014/main" id="{4004C99F-2A96-4544-9A9D-189EAD9B3B8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3">
              <a:extLst>
                <a:ext uri="{FF2B5EF4-FFF2-40B4-BE49-F238E27FC236}">
                  <a16:creationId xmlns:a16="http://schemas.microsoft.com/office/drawing/2014/main" id="{C952D2D5-38F2-45C5-8265-E9067813B14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4">
              <a:extLst>
                <a:ext uri="{FF2B5EF4-FFF2-40B4-BE49-F238E27FC236}">
                  <a16:creationId xmlns:a16="http://schemas.microsoft.com/office/drawing/2014/main" id="{E4982584-754E-4E28-95EB-064FA918CA8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5">
              <a:extLst>
                <a:ext uri="{FF2B5EF4-FFF2-40B4-BE49-F238E27FC236}">
                  <a16:creationId xmlns:a16="http://schemas.microsoft.com/office/drawing/2014/main" id="{3B81731E-7702-4DB4-86ED-AF17EBD84BA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6">
              <a:extLst>
                <a:ext uri="{FF2B5EF4-FFF2-40B4-BE49-F238E27FC236}">
                  <a16:creationId xmlns:a16="http://schemas.microsoft.com/office/drawing/2014/main" id="{AEE9D5F3-6283-4EA4-8B76-FBAAD78A425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7">
              <a:extLst>
                <a:ext uri="{FF2B5EF4-FFF2-40B4-BE49-F238E27FC236}">
                  <a16:creationId xmlns:a16="http://schemas.microsoft.com/office/drawing/2014/main" id="{B86AB2A2-9E29-420C-B56F-F959F32AE75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38">
              <a:extLst>
                <a:ext uri="{FF2B5EF4-FFF2-40B4-BE49-F238E27FC236}">
                  <a16:creationId xmlns:a16="http://schemas.microsoft.com/office/drawing/2014/main" id="{C0197DE0-AE7E-488E-96D6-1F645849517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39">
              <a:extLst>
                <a:ext uri="{FF2B5EF4-FFF2-40B4-BE49-F238E27FC236}">
                  <a16:creationId xmlns:a16="http://schemas.microsoft.com/office/drawing/2014/main" id="{540D2FF0-2E9E-45AA-9676-86E6C92FE69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0" name="Group 40">
            <a:extLst>
              <a:ext uri="{FF2B5EF4-FFF2-40B4-BE49-F238E27FC236}">
                <a16:creationId xmlns:a16="http://schemas.microsoft.com/office/drawing/2014/main" id="{4D1FA040-630A-4F20-8285-292EE3A980F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48400"/>
            <a:ext cx="9144000" cy="180975"/>
            <a:chOff x="0" y="816"/>
            <a:chExt cx="5760" cy="114"/>
          </a:xfrm>
        </p:grpSpPr>
        <p:pic>
          <p:nvPicPr>
            <p:cNvPr id="41" name="Picture 10">
              <a:extLst>
                <a:ext uri="{FF2B5EF4-FFF2-40B4-BE49-F238E27FC236}">
                  <a16:creationId xmlns:a16="http://schemas.microsoft.com/office/drawing/2014/main" id="{ED7D9C43-F55B-48F2-A150-49B5B0D8E6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11">
              <a:extLst>
                <a:ext uri="{FF2B5EF4-FFF2-40B4-BE49-F238E27FC236}">
                  <a16:creationId xmlns:a16="http://schemas.microsoft.com/office/drawing/2014/main" id="{3C467537-988A-4A85-8AE9-962755188FF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12">
              <a:extLst>
                <a:ext uri="{FF2B5EF4-FFF2-40B4-BE49-F238E27FC236}">
                  <a16:creationId xmlns:a16="http://schemas.microsoft.com/office/drawing/2014/main" id="{B152C754-ECA0-4805-9418-B6055B9E686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13">
              <a:extLst>
                <a:ext uri="{FF2B5EF4-FFF2-40B4-BE49-F238E27FC236}">
                  <a16:creationId xmlns:a16="http://schemas.microsoft.com/office/drawing/2014/main" id="{3FC12895-4E99-4730-97C0-524D074C4E8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14">
              <a:extLst>
                <a:ext uri="{FF2B5EF4-FFF2-40B4-BE49-F238E27FC236}">
                  <a16:creationId xmlns:a16="http://schemas.microsoft.com/office/drawing/2014/main" id="{D228C8CA-9D9C-4F24-9103-B2690A4B7E0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5">
              <a:extLst>
                <a:ext uri="{FF2B5EF4-FFF2-40B4-BE49-F238E27FC236}">
                  <a16:creationId xmlns:a16="http://schemas.microsoft.com/office/drawing/2014/main" id="{7C64A402-27E4-47F6-ABBA-2356BE2B784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16">
              <a:extLst>
                <a:ext uri="{FF2B5EF4-FFF2-40B4-BE49-F238E27FC236}">
                  <a16:creationId xmlns:a16="http://schemas.microsoft.com/office/drawing/2014/main" id="{45A82C13-D9AC-43D9-8B71-EE54E6539CD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7">
              <a:extLst>
                <a:ext uri="{FF2B5EF4-FFF2-40B4-BE49-F238E27FC236}">
                  <a16:creationId xmlns:a16="http://schemas.microsoft.com/office/drawing/2014/main" id="{28D5191D-285A-449E-824B-976910E3232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18">
              <a:extLst>
                <a:ext uri="{FF2B5EF4-FFF2-40B4-BE49-F238E27FC236}">
                  <a16:creationId xmlns:a16="http://schemas.microsoft.com/office/drawing/2014/main" id="{E02F2E18-89AB-4129-ACD7-2676D0A545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19">
              <a:extLst>
                <a:ext uri="{FF2B5EF4-FFF2-40B4-BE49-F238E27FC236}">
                  <a16:creationId xmlns:a16="http://schemas.microsoft.com/office/drawing/2014/main" id="{B1B1D708-5655-4417-A1B8-3A2EF0A500B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0">
              <a:extLst>
                <a:ext uri="{FF2B5EF4-FFF2-40B4-BE49-F238E27FC236}">
                  <a16:creationId xmlns:a16="http://schemas.microsoft.com/office/drawing/2014/main" id="{723E59F9-8C76-4D9F-873C-F2BD9385123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21">
              <a:extLst>
                <a:ext uri="{FF2B5EF4-FFF2-40B4-BE49-F238E27FC236}">
                  <a16:creationId xmlns:a16="http://schemas.microsoft.com/office/drawing/2014/main" id="{EFB18C7F-D6E4-4330-91CA-D511386AE8E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22">
              <a:extLst>
                <a:ext uri="{FF2B5EF4-FFF2-40B4-BE49-F238E27FC236}">
                  <a16:creationId xmlns:a16="http://schemas.microsoft.com/office/drawing/2014/main" id="{701D53D1-A290-4B94-B295-30CFB4BD1F3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23">
              <a:extLst>
                <a:ext uri="{FF2B5EF4-FFF2-40B4-BE49-F238E27FC236}">
                  <a16:creationId xmlns:a16="http://schemas.microsoft.com/office/drawing/2014/main" id="{57F54383-BBB6-41B3-8598-11E234856D1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24">
              <a:extLst>
                <a:ext uri="{FF2B5EF4-FFF2-40B4-BE49-F238E27FC236}">
                  <a16:creationId xmlns:a16="http://schemas.microsoft.com/office/drawing/2014/main" id="{F8D9AC38-302A-448E-96B0-7684E2948A4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25">
              <a:extLst>
                <a:ext uri="{FF2B5EF4-FFF2-40B4-BE49-F238E27FC236}">
                  <a16:creationId xmlns:a16="http://schemas.microsoft.com/office/drawing/2014/main" id="{657CE4CC-8CFD-4D82-9186-024DC6792F5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" name="Picture 26">
              <a:extLst>
                <a:ext uri="{FF2B5EF4-FFF2-40B4-BE49-F238E27FC236}">
                  <a16:creationId xmlns:a16="http://schemas.microsoft.com/office/drawing/2014/main" id="{36EE2BEE-1F38-491B-876A-C6E364BB006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27">
              <a:extLst>
                <a:ext uri="{FF2B5EF4-FFF2-40B4-BE49-F238E27FC236}">
                  <a16:creationId xmlns:a16="http://schemas.microsoft.com/office/drawing/2014/main" id="{000F2516-4147-424C-B093-3774CC87705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28">
              <a:extLst>
                <a:ext uri="{FF2B5EF4-FFF2-40B4-BE49-F238E27FC236}">
                  <a16:creationId xmlns:a16="http://schemas.microsoft.com/office/drawing/2014/main" id="{1E245E74-0A43-4C84-9EC3-1CE96647699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29">
              <a:extLst>
                <a:ext uri="{FF2B5EF4-FFF2-40B4-BE49-F238E27FC236}">
                  <a16:creationId xmlns:a16="http://schemas.microsoft.com/office/drawing/2014/main" id="{9210DA38-A9AE-459D-BC69-822225F24D7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30">
              <a:extLst>
                <a:ext uri="{FF2B5EF4-FFF2-40B4-BE49-F238E27FC236}">
                  <a16:creationId xmlns:a16="http://schemas.microsoft.com/office/drawing/2014/main" id="{8377F0E8-7662-4C00-A924-D971E460F88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31">
              <a:extLst>
                <a:ext uri="{FF2B5EF4-FFF2-40B4-BE49-F238E27FC236}">
                  <a16:creationId xmlns:a16="http://schemas.microsoft.com/office/drawing/2014/main" id="{D139129F-8DFD-47B6-B395-CD9CE39EA7A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32">
              <a:extLst>
                <a:ext uri="{FF2B5EF4-FFF2-40B4-BE49-F238E27FC236}">
                  <a16:creationId xmlns:a16="http://schemas.microsoft.com/office/drawing/2014/main" id="{8384F27D-F6A7-4039-AC5F-BE2FA93E659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33">
              <a:extLst>
                <a:ext uri="{FF2B5EF4-FFF2-40B4-BE49-F238E27FC236}">
                  <a16:creationId xmlns:a16="http://schemas.microsoft.com/office/drawing/2014/main" id="{F3FF1375-1B4D-4369-AFC0-FDAAEE64AD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Picture 34">
              <a:extLst>
                <a:ext uri="{FF2B5EF4-FFF2-40B4-BE49-F238E27FC236}">
                  <a16:creationId xmlns:a16="http://schemas.microsoft.com/office/drawing/2014/main" id="{690D0FAD-9EC6-4EB2-86F3-698F2FE8EE8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35">
              <a:extLst>
                <a:ext uri="{FF2B5EF4-FFF2-40B4-BE49-F238E27FC236}">
                  <a16:creationId xmlns:a16="http://schemas.microsoft.com/office/drawing/2014/main" id="{CBEA52B6-192D-4947-B7BB-A7F10B6A75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36">
              <a:extLst>
                <a:ext uri="{FF2B5EF4-FFF2-40B4-BE49-F238E27FC236}">
                  <a16:creationId xmlns:a16="http://schemas.microsoft.com/office/drawing/2014/main" id="{BC11F2DE-4DAD-44E5-9422-4D72A0D6CFC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" name="Picture 37">
              <a:extLst>
                <a:ext uri="{FF2B5EF4-FFF2-40B4-BE49-F238E27FC236}">
                  <a16:creationId xmlns:a16="http://schemas.microsoft.com/office/drawing/2014/main" id="{F4C52667-CF33-4AED-8E89-A28C204764C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9" name="Picture 38">
              <a:extLst>
                <a:ext uri="{FF2B5EF4-FFF2-40B4-BE49-F238E27FC236}">
                  <a16:creationId xmlns:a16="http://schemas.microsoft.com/office/drawing/2014/main" id="{25992633-85D9-4ECF-B244-815E9E98676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39">
              <a:extLst>
                <a:ext uri="{FF2B5EF4-FFF2-40B4-BE49-F238E27FC236}">
                  <a16:creationId xmlns:a16="http://schemas.microsoft.com/office/drawing/2014/main" id="{97957A67-5B4F-41C3-BCCA-F41A9C4A0BC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2971800" cy="12192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62600"/>
          </a:xfrm>
        </p:spPr>
        <p:txBody>
          <a:bodyPr/>
          <a:lstStyle>
            <a:lvl1pPr>
              <a:defRPr sz="3200"/>
            </a:lvl1pPr>
            <a:lvl2pPr marL="914400" indent="-457200">
              <a:buSzPct val="85000"/>
              <a:defRPr sz="2800"/>
            </a:lvl2pPr>
            <a:lvl3pPr marL="1262063" indent="-347663">
              <a:defRPr sz="2400"/>
            </a:lvl3pPr>
            <a:lvl4pPr marL="1719263" indent="-347663">
              <a:defRPr sz="2000"/>
            </a:lvl4pPr>
            <a:lvl5pPr marL="2176463" indent="-347663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57400"/>
            <a:ext cx="2971800" cy="4114800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BF1086A8-5F9F-4A85-8E2B-0C12C1EBAEB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72" name="Rectangle 4">
            <a:extLst>
              <a:ext uri="{FF2B5EF4-FFF2-40B4-BE49-F238E27FC236}">
                <a16:creationId xmlns:a16="http://schemas.microsoft.com/office/drawing/2014/main" id="{49524746-2638-4C40-B951-DF2ADA8DE76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5EFD-8C09-4BBA-85BD-A6CABFCA623A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73" name="Slide Number Placeholder 72">
            <a:extLst>
              <a:ext uri="{FF2B5EF4-FFF2-40B4-BE49-F238E27FC236}">
                <a16:creationId xmlns:a16="http://schemas.microsoft.com/office/drawing/2014/main" id="{7B1786E1-0177-415F-A8C6-32A4A6C3D9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4229BA-BE67-4458-BF66-F0CBA82279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49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DB0ECCC-C9A2-4020-88D0-5276D10781AD}"/>
              </a:ext>
            </a:extLst>
          </p:cNvPr>
          <p:cNvSpPr/>
          <p:nvPr userDrawn="1"/>
        </p:nvSpPr>
        <p:spPr>
          <a:xfrm>
            <a:off x="0" y="685800"/>
            <a:ext cx="3505200" cy="556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38">
            <a:extLst>
              <a:ext uri="{FF2B5EF4-FFF2-40B4-BE49-F238E27FC236}">
                <a16:creationId xmlns:a16="http://schemas.microsoft.com/office/drawing/2014/main" id="{8A5F4AA5-D91F-41CA-8423-1AC5CAE600B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09600"/>
            <a:chOff x="0" y="0"/>
            <a:chExt cx="9144000" cy="609600"/>
          </a:xfrm>
        </p:grpSpPr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B8549C7D-AA1F-4870-AAEF-BC79F6C286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609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pic>
          <p:nvPicPr>
            <p:cNvPr id="8" name="Picture 8" descr="NPAIHBtransparentTEAL">
              <a:extLst>
                <a:ext uri="{FF2B5EF4-FFF2-40B4-BE49-F238E27FC236}">
                  <a16:creationId xmlns:a16="http://schemas.microsoft.com/office/drawing/2014/main" id="{60BBE8F8-48BF-4334-9605-2FEAADC55C2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85800" cy="575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40">
            <a:extLst>
              <a:ext uri="{FF2B5EF4-FFF2-40B4-BE49-F238E27FC236}">
                <a16:creationId xmlns:a16="http://schemas.microsoft.com/office/drawing/2014/main" id="{040A0873-C379-46A1-AC1F-86F77829645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533400"/>
            <a:ext cx="9144000" cy="180975"/>
            <a:chOff x="0" y="816"/>
            <a:chExt cx="5760" cy="114"/>
          </a:xfrm>
        </p:grpSpPr>
        <p:pic>
          <p:nvPicPr>
            <p:cNvPr id="10" name="Picture 10">
              <a:extLst>
                <a:ext uri="{FF2B5EF4-FFF2-40B4-BE49-F238E27FC236}">
                  <a16:creationId xmlns:a16="http://schemas.microsoft.com/office/drawing/2014/main" id="{0A3EBC52-A884-4970-B50B-6ECE66A81A8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00DB823D-71A2-4A47-B21E-4CA6198431F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2">
              <a:extLst>
                <a:ext uri="{FF2B5EF4-FFF2-40B4-BE49-F238E27FC236}">
                  <a16:creationId xmlns:a16="http://schemas.microsoft.com/office/drawing/2014/main" id="{C65C2675-1CF3-41EB-B93E-F0726A41544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3">
              <a:extLst>
                <a:ext uri="{FF2B5EF4-FFF2-40B4-BE49-F238E27FC236}">
                  <a16:creationId xmlns:a16="http://schemas.microsoft.com/office/drawing/2014/main" id="{57661C94-FC26-44BF-A68E-FC13518C2BF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4">
              <a:extLst>
                <a:ext uri="{FF2B5EF4-FFF2-40B4-BE49-F238E27FC236}">
                  <a16:creationId xmlns:a16="http://schemas.microsoft.com/office/drawing/2014/main" id="{C6B73DA5-C6E7-433A-99E4-D7A6FA46B12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5">
              <a:extLst>
                <a:ext uri="{FF2B5EF4-FFF2-40B4-BE49-F238E27FC236}">
                  <a16:creationId xmlns:a16="http://schemas.microsoft.com/office/drawing/2014/main" id="{88A98D6F-5103-4833-9570-1D8BAE02187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6">
              <a:extLst>
                <a:ext uri="{FF2B5EF4-FFF2-40B4-BE49-F238E27FC236}">
                  <a16:creationId xmlns:a16="http://schemas.microsoft.com/office/drawing/2014/main" id="{A86BC1FF-08BD-43B6-8E16-F3678C7914B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7">
              <a:extLst>
                <a:ext uri="{FF2B5EF4-FFF2-40B4-BE49-F238E27FC236}">
                  <a16:creationId xmlns:a16="http://schemas.microsoft.com/office/drawing/2014/main" id="{9D9F658F-3FCD-48B1-80FB-B277F335A43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8">
              <a:extLst>
                <a:ext uri="{FF2B5EF4-FFF2-40B4-BE49-F238E27FC236}">
                  <a16:creationId xmlns:a16="http://schemas.microsoft.com/office/drawing/2014/main" id="{A84EFB94-6EC2-40EB-B038-5B006151BC9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9">
              <a:extLst>
                <a:ext uri="{FF2B5EF4-FFF2-40B4-BE49-F238E27FC236}">
                  <a16:creationId xmlns:a16="http://schemas.microsoft.com/office/drawing/2014/main" id="{6392A6FC-3E3A-4A48-A65D-8D5AAD510AA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0">
              <a:extLst>
                <a:ext uri="{FF2B5EF4-FFF2-40B4-BE49-F238E27FC236}">
                  <a16:creationId xmlns:a16="http://schemas.microsoft.com/office/drawing/2014/main" id="{0C95A89F-C3F9-4373-9E22-E57DA0DF031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1">
              <a:extLst>
                <a:ext uri="{FF2B5EF4-FFF2-40B4-BE49-F238E27FC236}">
                  <a16:creationId xmlns:a16="http://schemas.microsoft.com/office/drawing/2014/main" id="{30CD7958-9B44-4D36-921C-F2007AB9D2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2">
              <a:extLst>
                <a:ext uri="{FF2B5EF4-FFF2-40B4-BE49-F238E27FC236}">
                  <a16:creationId xmlns:a16="http://schemas.microsoft.com/office/drawing/2014/main" id="{59610E2B-A0A7-4284-AC4F-E6FCE9B801F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3">
              <a:extLst>
                <a:ext uri="{FF2B5EF4-FFF2-40B4-BE49-F238E27FC236}">
                  <a16:creationId xmlns:a16="http://schemas.microsoft.com/office/drawing/2014/main" id="{29781873-1039-4BDB-8CA5-CCAE379DAD5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4">
              <a:extLst>
                <a:ext uri="{FF2B5EF4-FFF2-40B4-BE49-F238E27FC236}">
                  <a16:creationId xmlns:a16="http://schemas.microsoft.com/office/drawing/2014/main" id="{DC36F572-836F-4C20-A8F4-FD6BCE8B4F5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5">
              <a:extLst>
                <a:ext uri="{FF2B5EF4-FFF2-40B4-BE49-F238E27FC236}">
                  <a16:creationId xmlns:a16="http://schemas.microsoft.com/office/drawing/2014/main" id="{50E03F9B-1C6A-484E-AF96-7F6285EE2D5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6">
              <a:extLst>
                <a:ext uri="{FF2B5EF4-FFF2-40B4-BE49-F238E27FC236}">
                  <a16:creationId xmlns:a16="http://schemas.microsoft.com/office/drawing/2014/main" id="{1BC2DE7E-F347-426A-B02F-BE038162FE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7">
              <a:extLst>
                <a:ext uri="{FF2B5EF4-FFF2-40B4-BE49-F238E27FC236}">
                  <a16:creationId xmlns:a16="http://schemas.microsoft.com/office/drawing/2014/main" id="{27430189-E200-49EC-95E5-3F7CD747D99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8">
              <a:extLst>
                <a:ext uri="{FF2B5EF4-FFF2-40B4-BE49-F238E27FC236}">
                  <a16:creationId xmlns:a16="http://schemas.microsoft.com/office/drawing/2014/main" id="{6044AA85-B9BB-4493-94DF-DC7AAF89EBB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9">
              <a:extLst>
                <a:ext uri="{FF2B5EF4-FFF2-40B4-BE49-F238E27FC236}">
                  <a16:creationId xmlns:a16="http://schemas.microsoft.com/office/drawing/2014/main" id="{4BBC92CD-5709-4D75-8938-A26A9F43632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0">
              <a:extLst>
                <a:ext uri="{FF2B5EF4-FFF2-40B4-BE49-F238E27FC236}">
                  <a16:creationId xmlns:a16="http://schemas.microsoft.com/office/drawing/2014/main" id="{E55F699F-8F6B-4568-A948-948C769630C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1">
              <a:extLst>
                <a:ext uri="{FF2B5EF4-FFF2-40B4-BE49-F238E27FC236}">
                  <a16:creationId xmlns:a16="http://schemas.microsoft.com/office/drawing/2014/main" id="{027BBF2A-9519-4D36-8A9B-F9C122B7EAF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32">
              <a:extLst>
                <a:ext uri="{FF2B5EF4-FFF2-40B4-BE49-F238E27FC236}">
                  <a16:creationId xmlns:a16="http://schemas.microsoft.com/office/drawing/2014/main" id="{6FF9A4AF-1579-4D66-A5DA-D3CF974E967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33">
              <a:extLst>
                <a:ext uri="{FF2B5EF4-FFF2-40B4-BE49-F238E27FC236}">
                  <a16:creationId xmlns:a16="http://schemas.microsoft.com/office/drawing/2014/main" id="{74B7FD17-87F6-4C10-B8AD-0AB0FDDF88D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4">
              <a:extLst>
                <a:ext uri="{FF2B5EF4-FFF2-40B4-BE49-F238E27FC236}">
                  <a16:creationId xmlns:a16="http://schemas.microsoft.com/office/drawing/2014/main" id="{FF8D1926-EB9A-4805-B8D3-A3EDF552902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5">
              <a:extLst>
                <a:ext uri="{FF2B5EF4-FFF2-40B4-BE49-F238E27FC236}">
                  <a16:creationId xmlns:a16="http://schemas.microsoft.com/office/drawing/2014/main" id="{B7846EB7-5A6B-4EB8-8E1B-8F25D829484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36">
              <a:extLst>
                <a:ext uri="{FF2B5EF4-FFF2-40B4-BE49-F238E27FC236}">
                  <a16:creationId xmlns:a16="http://schemas.microsoft.com/office/drawing/2014/main" id="{2823CC9C-3458-4135-B1DA-140A8DA81A2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7">
              <a:extLst>
                <a:ext uri="{FF2B5EF4-FFF2-40B4-BE49-F238E27FC236}">
                  <a16:creationId xmlns:a16="http://schemas.microsoft.com/office/drawing/2014/main" id="{2BD85606-8C5A-425E-BCE9-975E60901DA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Picture 38">
              <a:extLst>
                <a:ext uri="{FF2B5EF4-FFF2-40B4-BE49-F238E27FC236}">
                  <a16:creationId xmlns:a16="http://schemas.microsoft.com/office/drawing/2014/main" id="{26449CD9-2950-44B8-ACE1-19DD003B97B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39">
              <a:extLst>
                <a:ext uri="{FF2B5EF4-FFF2-40B4-BE49-F238E27FC236}">
                  <a16:creationId xmlns:a16="http://schemas.microsoft.com/office/drawing/2014/main" id="{ABCCD1EA-9E69-40E6-A9C4-145F6A8A31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0" name="Group 40">
            <a:extLst>
              <a:ext uri="{FF2B5EF4-FFF2-40B4-BE49-F238E27FC236}">
                <a16:creationId xmlns:a16="http://schemas.microsoft.com/office/drawing/2014/main" id="{344953B0-BC3C-4F22-BA95-6BF465FBDF5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48400"/>
            <a:ext cx="9144000" cy="180975"/>
            <a:chOff x="0" y="816"/>
            <a:chExt cx="5760" cy="114"/>
          </a:xfrm>
        </p:grpSpPr>
        <p:pic>
          <p:nvPicPr>
            <p:cNvPr id="41" name="Picture 10">
              <a:extLst>
                <a:ext uri="{FF2B5EF4-FFF2-40B4-BE49-F238E27FC236}">
                  <a16:creationId xmlns:a16="http://schemas.microsoft.com/office/drawing/2014/main" id="{56C174E5-E333-46FC-86E0-6355851185F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11">
              <a:extLst>
                <a:ext uri="{FF2B5EF4-FFF2-40B4-BE49-F238E27FC236}">
                  <a16:creationId xmlns:a16="http://schemas.microsoft.com/office/drawing/2014/main" id="{C96CD8B5-F3FF-45F1-8584-0540756FB7C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12">
              <a:extLst>
                <a:ext uri="{FF2B5EF4-FFF2-40B4-BE49-F238E27FC236}">
                  <a16:creationId xmlns:a16="http://schemas.microsoft.com/office/drawing/2014/main" id="{C93C9C33-94A6-478C-8C20-3A4B9197E66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13">
              <a:extLst>
                <a:ext uri="{FF2B5EF4-FFF2-40B4-BE49-F238E27FC236}">
                  <a16:creationId xmlns:a16="http://schemas.microsoft.com/office/drawing/2014/main" id="{4EB39917-258B-4CC7-9067-18AFECDD033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14">
              <a:extLst>
                <a:ext uri="{FF2B5EF4-FFF2-40B4-BE49-F238E27FC236}">
                  <a16:creationId xmlns:a16="http://schemas.microsoft.com/office/drawing/2014/main" id="{EAED5AEB-39BA-4642-91CD-A66CFEDF786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5">
              <a:extLst>
                <a:ext uri="{FF2B5EF4-FFF2-40B4-BE49-F238E27FC236}">
                  <a16:creationId xmlns:a16="http://schemas.microsoft.com/office/drawing/2014/main" id="{C2A917B0-51C0-414E-8980-E8C5390D695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16">
              <a:extLst>
                <a:ext uri="{FF2B5EF4-FFF2-40B4-BE49-F238E27FC236}">
                  <a16:creationId xmlns:a16="http://schemas.microsoft.com/office/drawing/2014/main" id="{56DDF3B6-E595-45E9-B5E7-D0BB1B259AD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7">
              <a:extLst>
                <a:ext uri="{FF2B5EF4-FFF2-40B4-BE49-F238E27FC236}">
                  <a16:creationId xmlns:a16="http://schemas.microsoft.com/office/drawing/2014/main" id="{0BCD3E1A-C978-45C2-9C66-69C22B6AC18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18">
              <a:extLst>
                <a:ext uri="{FF2B5EF4-FFF2-40B4-BE49-F238E27FC236}">
                  <a16:creationId xmlns:a16="http://schemas.microsoft.com/office/drawing/2014/main" id="{ED51C22C-E2CA-4BF9-B608-4CA050F26B0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19">
              <a:extLst>
                <a:ext uri="{FF2B5EF4-FFF2-40B4-BE49-F238E27FC236}">
                  <a16:creationId xmlns:a16="http://schemas.microsoft.com/office/drawing/2014/main" id="{0493DA65-3680-4E40-9CBD-214CC484868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0">
              <a:extLst>
                <a:ext uri="{FF2B5EF4-FFF2-40B4-BE49-F238E27FC236}">
                  <a16:creationId xmlns:a16="http://schemas.microsoft.com/office/drawing/2014/main" id="{FD111A98-8E4F-43F7-BF78-75DAD52B3D2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21">
              <a:extLst>
                <a:ext uri="{FF2B5EF4-FFF2-40B4-BE49-F238E27FC236}">
                  <a16:creationId xmlns:a16="http://schemas.microsoft.com/office/drawing/2014/main" id="{D5AB5B89-9F3B-4411-8771-8FC4A941479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22">
              <a:extLst>
                <a:ext uri="{FF2B5EF4-FFF2-40B4-BE49-F238E27FC236}">
                  <a16:creationId xmlns:a16="http://schemas.microsoft.com/office/drawing/2014/main" id="{4391081D-F9B9-4FCF-A8D9-1BBA066C2E4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23">
              <a:extLst>
                <a:ext uri="{FF2B5EF4-FFF2-40B4-BE49-F238E27FC236}">
                  <a16:creationId xmlns:a16="http://schemas.microsoft.com/office/drawing/2014/main" id="{B5B670FC-2E2F-44D7-8BCC-4C91B57F6D7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24">
              <a:extLst>
                <a:ext uri="{FF2B5EF4-FFF2-40B4-BE49-F238E27FC236}">
                  <a16:creationId xmlns:a16="http://schemas.microsoft.com/office/drawing/2014/main" id="{B39622D7-B356-4E2D-A51F-D57325CD116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" name="Picture 25">
              <a:extLst>
                <a:ext uri="{FF2B5EF4-FFF2-40B4-BE49-F238E27FC236}">
                  <a16:creationId xmlns:a16="http://schemas.microsoft.com/office/drawing/2014/main" id="{AAB8346A-F2C6-4F0B-9165-1266D23E065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" name="Picture 26">
              <a:extLst>
                <a:ext uri="{FF2B5EF4-FFF2-40B4-BE49-F238E27FC236}">
                  <a16:creationId xmlns:a16="http://schemas.microsoft.com/office/drawing/2014/main" id="{139C4E91-B5A3-403C-9EEE-3F7E4D43A44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" name="Picture 27">
              <a:extLst>
                <a:ext uri="{FF2B5EF4-FFF2-40B4-BE49-F238E27FC236}">
                  <a16:creationId xmlns:a16="http://schemas.microsoft.com/office/drawing/2014/main" id="{64DF004B-C77A-45BB-96FA-8AA5741F54A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28">
              <a:extLst>
                <a:ext uri="{FF2B5EF4-FFF2-40B4-BE49-F238E27FC236}">
                  <a16:creationId xmlns:a16="http://schemas.microsoft.com/office/drawing/2014/main" id="{6603ADAF-C9F1-4201-A8EB-B8BA06D1484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29">
              <a:extLst>
                <a:ext uri="{FF2B5EF4-FFF2-40B4-BE49-F238E27FC236}">
                  <a16:creationId xmlns:a16="http://schemas.microsoft.com/office/drawing/2014/main" id="{5AD887F6-F6FB-4D16-A54B-C4DF8805898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" name="Picture 30">
              <a:extLst>
                <a:ext uri="{FF2B5EF4-FFF2-40B4-BE49-F238E27FC236}">
                  <a16:creationId xmlns:a16="http://schemas.microsoft.com/office/drawing/2014/main" id="{1264673C-6046-4EF3-8C73-905CEC9E9E1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31">
              <a:extLst>
                <a:ext uri="{FF2B5EF4-FFF2-40B4-BE49-F238E27FC236}">
                  <a16:creationId xmlns:a16="http://schemas.microsoft.com/office/drawing/2014/main" id="{29F79ED6-B104-4B0B-B2E7-A4825A4090A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3" name="Picture 32">
              <a:extLst>
                <a:ext uri="{FF2B5EF4-FFF2-40B4-BE49-F238E27FC236}">
                  <a16:creationId xmlns:a16="http://schemas.microsoft.com/office/drawing/2014/main" id="{F97376BB-9157-4855-9B41-D8E25AA9C1A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33">
              <a:extLst>
                <a:ext uri="{FF2B5EF4-FFF2-40B4-BE49-F238E27FC236}">
                  <a16:creationId xmlns:a16="http://schemas.microsoft.com/office/drawing/2014/main" id="{4C6DB9D1-21B1-45E9-BB90-BA8304FD628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Picture 34">
              <a:extLst>
                <a:ext uri="{FF2B5EF4-FFF2-40B4-BE49-F238E27FC236}">
                  <a16:creationId xmlns:a16="http://schemas.microsoft.com/office/drawing/2014/main" id="{5FA9DBE1-935D-4B27-A08F-2333752C33E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6" name="Picture 35">
              <a:extLst>
                <a:ext uri="{FF2B5EF4-FFF2-40B4-BE49-F238E27FC236}">
                  <a16:creationId xmlns:a16="http://schemas.microsoft.com/office/drawing/2014/main" id="{55DEF5B1-672C-439D-9740-385435B0DD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" name="Picture 36">
              <a:extLst>
                <a:ext uri="{FF2B5EF4-FFF2-40B4-BE49-F238E27FC236}">
                  <a16:creationId xmlns:a16="http://schemas.microsoft.com/office/drawing/2014/main" id="{0512FEEE-7D5D-4D79-AEDB-B318087DC3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8" name="Picture 37">
              <a:extLst>
                <a:ext uri="{FF2B5EF4-FFF2-40B4-BE49-F238E27FC236}">
                  <a16:creationId xmlns:a16="http://schemas.microsoft.com/office/drawing/2014/main" id="{CFD23FF1-6AF8-4089-A0FC-22090BAF555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9" name="Picture 38">
              <a:extLst>
                <a:ext uri="{FF2B5EF4-FFF2-40B4-BE49-F238E27FC236}">
                  <a16:creationId xmlns:a16="http://schemas.microsoft.com/office/drawing/2014/main" id="{7B99BB31-4D26-46D5-8446-8B45838D3B7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6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39">
              <a:extLst>
                <a:ext uri="{FF2B5EF4-FFF2-40B4-BE49-F238E27FC236}">
                  <a16:creationId xmlns:a16="http://schemas.microsoft.com/office/drawing/2014/main" id="{89C08731-C2C1-4FE8-B08A-4BFE6FBEE67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8" y="816"/>
              <a:ext cx="192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2971800" cy="12192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57400"/>
            <a:ext cx="2971800" cy="4114800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5" name="Picture Placeholder 2"/>
          <p:cNvSpPr>
            <a:spLocks noGrp="1"/>
          </p:cNvSpPr>
          <p:nvPr>
            <p:ph type="pic" idx="1"/>
          </p:nvPr>
        </p:nvSpPr>
        <p:spPr>
          <a:xfrm>
            <a:off x="3581400" y="762000"/>
            <a:ext cx="5410200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19FDE470-6D3F-4399-933E-59D126D2DF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72" name="Rectangle 4">
            <a:extLst>
              <a:ext uri="{FF2B5EF4-FFF2-40B4-BE49-F238E27FC236}">
                <a16:creationId xmlns:a16="http://schemas.microsoft.com/office/drawing/2014/main" id="{04AA9D47-B807-45AC-8077-2C74D5A3C08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FE79F-F168-4FA0-B61B-006AD28641CB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73" name="Slide Number Placeholder 72">
            <a:extLst>
              <a:ext uri="{FF2B5EF4-FFF2-40B4-BE49-F238E27FC236}">
                <a16:creationId xmlns:a16="http://schemas.microsoft.com/office/drawing/2014/main" id="{7FDB316D-3949-42E5-A938-ECBC67BF0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713350-2934-468A-ABD5-419D3B2CE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44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4">
            <a:extLst>
              <a:ext uri="{FF2B5EF4-FFF2-40B4-BE49-F238E27FC236}">
                <a16:creationId xmlns:a16="http://schemas.microsoft.com/office/drawing/2014/main" id="{D599764B-2F2E-443A-B92D-68EF1BDC479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1476375"/>
            <a:chOff x="0" y="0"/>
            <a:chExt cx="9144000" cy="1476375"/>
          </a:xfrm>
        </p:grpSpPr>
        <p:grpSp>
          <p:nvGrpSpPr>
            <p:cNvPr id="5" name="Group 38">
              <a:extLst>
                <a:ext uri="{FF2B5EF4-FFF2-40B4-BE49-F238E27FC236}">
                  <a16:creationId xmlns:a16="http://schemas.microsoft.com/office/drawing/2014/main" id="{08607744-88C2-4EAF-AF89-9ED5F4643D8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9144000" cy="1295400"/>
              <a:chOff x="0" y="0"/>
              <a:chExt cx="9144000" cy="1295400"/>
            </a:xfrm>
          </p:grpSpPr>
          <p:sp>
            <p:nvSpPr>
              <p:cNvPr id="37" name="Rectangle 7">
                <a:extLst>
                  <a:ext uri="{FF2B5EF4-FFF2-40B4-BE49-F238E27FC236}">
                    <a16:creationId xmlns:a16="http://schemas.microsoft.com/office/drawing/2014/main" id="{76B7585D-A151-4AB2-BC0A-D2B23C51AD9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9144000" cy="129540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ea typeface="MS PGothic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pic>
            <p:nvPicPr>
              <p:cNvPr id="38" name="Picture 8" descr="NPAIHBtransparentTEAL">
                <a:extLst>
                  <a:ext uri="{FF2B5EF4-FFF2-40B4-BE49-F238E27FC236}">
                    <a16:creationId xmlns:a16="http://schemas.microsoft.com/office/drawing/2014/main" id="{E75F5E03-4636-41C3-8914-BAAF29D6244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" y="228600"/>
                <a:ext cx="1219200" cy="1022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" name="Group 40">
              <a:extLst>
                <a:ext uri="{FF2B5EF4-FFF2-40B4-BE49-F238E27FC236}">
                  <a16:creationId xmlns:a16="http://schemas.microsoft.com/office/drawing/2014/main" id="{EA9FAF36-C8BD-4C3C-BBEC-6114B2B9654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295400"/>
              <a:ext cx="9144000" cy="180975"/>
              <a:chOff x="0" y="816"/>
              <a:chExt cx="5760" cy="114"/>
            </a:xfrm>
          </p:grpSpPr>
          <p:pic>
            <p:nvPicPr>
              <p:cNvPr id="7" name="Picture 10">
                <a:extLst>
                  <a:ext uri="{FF2B5EF4-FFF2-40B4-BE49-F238E27FC236}">
                    <a16:creationId xmlns:a16="http://schemas.microsoft.com/office/drawing/2014/main" id="{36042400-29E7-48CA-96E4-32176B8D3254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11">
                <a:extLst>
                  <a:ext uri="{FF2B5EF4-FFF2-40B4-BE49-F238E27FC236}">
                    <a16:creationId xmlns:a16="http://schemas.microsoft.com/office/drawing/2014/main" id="{4212E135-FA5B-4182-A37D-E7C83B674478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2">
                <a:extLst>
                  <a:ext uri="{FF2B5EF4-FFF2-40B4-BE49-F238E27FC236}">
                    <a16:creationId xmlns:a16="http://schemas.microsoft.com/office/drawing/2014/main" id="{E41E7CA3-2FDA-4F59-BF89-7BA5CA0D609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3">
                <a:extLst>
                  <a:ext uri="{FF2B5EF4-FFF2-40B4-BE49-F238E27FC236}">
                    <a16:creationId xmlns:a16="http://schemas.microsoft.com/office/drawing/2014/main" id="{434EC53B-436E-441E-895B-4FB379991D07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14">
                <a:extLst>
                  <a:ext uri="{FF2B5EF4-FFF2-40B4-BE49-F238E27FC236}">
                    <a16:creationId xmlns:a16="http://schemas.microsoft.com/office/drawing/2014/main" id="{1FCFA27B-4C2E-4B56-A8CD-89E2E5578A7F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15">
                <a:extLst>
                  <a:ext uri="{FF2B5EF4-FFF2-40B4-BE49-F238E27FC236}">
                    <a16:creationId xmlns:a16="http://schemas.microsoft.com/office/drawing/2014/main" id="{8DA9E850-D6E9-4CF2-9839-6B21289CDE70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6">
                <a:extLst>
                  <a:ext uri="{FF2B5EF4-FFF2-40B4-BE49-F238E27FC236}">
                    <a16:creationId xmlns:a16="http://schemas.microsoft.com/office/drawing/2014/main" id="{80811C11-0559-42DD-898B-C4C288D4CB75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17">
                <a:extLst>
                  <a:ext uri="{FF2B5EF4-FFF2-40B4-BE49-F238E27FC236}">
                    <a16:creationId xmlns:a16="http://schemas.microsoft.com/office/drawing/2014/main" id="{2BCD43F8-4641-4E43-B02B-549C6952D62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18">
                <a:extLst>
                  <a:ext uri="{FF2B5EF4-FFF2-40B4-BE49-F238E27FC236}">
                    <a16:creationId xmlns:a16="http://schemas.microsoft.com/office/drawing/2014/main" id="{B1F65117-6291-46EE-8730-7538A343C51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19">
                <a:extLst>
                  <a:ext uri="{FF2B5EF4-FFF2-40B4-BE49-F238E27FC236}">
                    <a16:creationId xmlns:a16="http://schemas.microsoft.com/office/drawing/2014/main" id="{7B476E51-96E4-435B-8C02-CA1CF58E7633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20">
                <a:extLst>
                  <a:ext uri="{FF2B5EF4-FFF2-40B4-BE49-F238E27FC236}">
                    <a16:creationId xmlns:a16="http://schemas.microsoft.com/office/drawing/2014/main" id="{5DB1FA7D-DF24-48C5-9B3B-6D4694A578BC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21">
                <a:extLst>
                  <a:ext uri="{FF2B5EF4-FFF2-40B4-BE49-F238E27FC236}">
                    <a16:creationId xmlns:a16="http://schemas.microsoft.com/office/drawing/2014/main" id="{000D7979-F16F-452E-8783-884CB665DDD2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22">
                <a:extLst>
                  <a:ext uri="{FF2B5EF4-FFF2-40B4-BE49-F238E27FC236}">
                    <a16:creationId xmlns:a16="http://schemas.microsoft.com/office/drawing/2014/main" id="{719662A4-7E07-40E4-913E-73D3C198A88A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23">
                <a:extLst>
                  <a:ext uri="{FF2B5EF4-FFF2-40B4-BE49-F238E27FC236}">
                    <a16:creationId xmlns:a16="http://schemas.microsoft.com/office/drawing/2014/main" id="{37860B0D-C0E0-4C0F-9F7A-E98394BB5D6B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24">
                <a:extLst>
                  <a:ext uri="{FF2B5EF4-FFF2-40B4-BE49-F238E27FC236}">
                    <a16:creationId xmlns:a16="http://schemas.microsoft.com/office/drawing/2014/main" id="{C480FD55-5A8C-42B7-89D8-274C10DA4E1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25">
                <a:extLst>
                  <a:ext uri="{FF2B5EF4-FFF2-40B4-BE49-F238E27FC236}">
                    <a16:creationId xmlns:a16="http://schemas.microsoft.com/office/drawing/2014/main" id="{60F72211-F9B1-467F-A21D-7C331333078C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6">
                <a:extLst>
                  <a:ext uri="{FF2B5EF4-FFF2-40B4-BE49-F238E27FC236}">
                    <a16:creationId xmlns:a16="http://schemas.microsoft.com/office/drawing/2014/main" id="{9AADBDAC-942B-4E33-82D7-0C627449428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27">
                <a:extLst>
                  <a:ext uri="{FF2B5EF4-FFF2-40B4-BE49-F238E27FC236}">
                    <a16:creationId xmlns:a16="http://schemas.microsoft.com/office/drawing/2014/main" id="{5C017EEC-218D-4521-9D85-FCC93EC0B76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28">
                <a:extLst>
                  <a:ext uri="{FF2B5EF4-FFF2-40B4-BE49-F238E27FC236}">
                    <a16:creationId xmlns:a16="http://schemas.microsoft.com/office/drawing/2014/main" id="{E5A3065A-2558-4107-822F-7550E7345A7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5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29">
                <a:extLst>
                  <a:ext uri="{FF2B5EF4-FFF2-40B4-BE49-F238E27FC236}">
                    <a16:creationId xmlns:a16="http://schemas.microsoft.com/office/drawing/2014/main" id="{54646BDA-C72A-4352-9184-B34808DCD03F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30">
                <a:extLst>
                  <a:ext uri="{FF2B5EF4-FFF2-40B4-BE49-F238E27FC236}">
                    <a16:creationId xmlns:a16="http://schemas.microsoft.com/office/drawing/2014/main" id="{156B4E66-7121-4DED-AA29-769CF5B811C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31">
                <a:extLst>
                  <a:ext uri="{FF2B5EF4-FFF2-40B4-BE49-F238E27FC236}">
                    <a16:creationId xmlns:a16="http://schemas.microsoft.com/office/drawing/2014/main" id="{31622189-CB6F-4276-AC16-E655212473A2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32">
                <a:extLst>
                  <a:ext uri="{FF2B5EF4-FFF2-40B4-BE49-F238E27FC236}">
                    <a16:creationId xmlns:a16="http://schemas.microsoft.com/office/drawing/2014/main" id="{4E08F6F4-3AC8-485F-8F32-CA086A615414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" name="Picture 33">
                <a:extLst>
                  <a:ext uri="{FF2B5EF4-FFF2-40B4-BE49-F238E27FC236}">
                    <a16:creationId xmlns:a16="http://schemas.microsoft.com/office/drawing/2014/main" id="{7651CB03-6011-4EC9-A580-AD5733366AC2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" name="Picture 34">
                <a:extLst>
                  <a:ext uri="{FF2B5EF4-FFF2-40B4-BE49-F238E27FC236}">
                    <a16:creationId xmlns:a16="http://schemas.microsoft.com/office/drawing/2014/main" id="{9FAF74BF-D881-4419-8555-6E5D6E6EC17E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" name="Picture 35">
                <a:extLst>
                  <a:ext uri="{FF2B5EF4-FFF2-40B4-BE49-F238E27FC236}">
                    <a16:creationId xmlns:a16="http://schemas.microsoft.com/office/drawing/2014/main" id="{B518C545-33CB-4793-8EE7-4F548860EAE3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0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36">
                <a:extLst>
                  <a:ext uri="{FF2B5EF4-FFF2-40B4-BE49-F238E27FC236}">
                    <a16:creationId xmlns:a16="http://schemas.microsoft.com/office/drawing/2014/main" id="{79E6E94C-A0CA-47A6-9198-362333153820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2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37">
                <a:extLst>
                  <a:ext uri="{FF2B5EF4-FFF2-40B4-BE49-F238E27FC236}">
                    <a16:creationId xmlns:a16="http://schemas.microsoft.com/office/drawing/2014/main" id="{461CB468-2866-4387-A4BB-4D450AB2286A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84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5" name="Picture 38">
                <a:extLst>
                  <a:ext uri="{FF2B5EF4-FFF2-40B4-BE49-F238E27FC236}">
                    <a16:creationId xmlns:a16="http://schemas.microsoft.com/office/drawing/2014/main" id="{0155E3E6-AEA8-432D-BEB3-8416598BDBB4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6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Picture 39">
                <a:extLst>
                  <a:ext uri="{FF2B5EF4-FFF2-40B4-BE49-F238E27FC236}">
                    <a16:creationId xmlns:a16="http://schemas.microsoft.com/office/drawing/2014/main" id="{96F39F38-451E-4DD5-A126-97A1033FA6D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8" y="816"/>
                <a:ext cx="192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696200" cy="1066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39" name="Date Placeholder 69">
            <a:extLst>
              <a:ext uri="{FF2B5EF4-FFF2-40B4-BE49-F238E27FC236}">
                <a16:creationId xmlns:a16="http://schemas.microsoft.com/office/drawing/2014/main" id="{931317F3-7BD4-4B72-8A96-3F9EEE1A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C9E7C-1A43-4EC3-B6EB-C949CB7CD873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0" name="Slide Number Placeholder 70">
            <a:extLst>
              <a:ext uri="{FF2B5EF4-FFF2-40B4-BE49-F238E27FC236}">
                <a16:creationId xmlns:a16="http://schemas.microsoft.com/office/drawing/2014/main" id="{C824CD48-2C3D-4207-88C3-94536D074E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DDAFB8-5170-4FA5-B7B2-D3D30E694E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" name="Footer Placeholder 71">
            <a:extLst>
              <a:ext uri="{FF2B5EF4-FFF2-40B4-BE49-F238E27FC236}">
                <a16:creationId xmlns:a16="http://schemas.microsoft.com/office/drawing/2014/main" id="{07E45BDB-8FC1-4AF4-A66B-3B0AE86974D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</p:spTree>
    <p:extLst>
      <p:ext uri="{BB962C8B-B14F-4D97-AF65-F5344CB8AC3E}">
        <p14:creationId xmlns:p14="http://schemas.microsoft.com/office/powerpoint/2010/main" val="60933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1">
            <a:extLst>
              <a:ext uri="{FF2B5EF4-FFF2-40B4-BE49-F238E27FC236}">
                <a16:creationId xmlns:a16="http://schemas.microsoft.com/office/drawing/2014/main" id="{EA2302E5-75EF-46DC-BEFF-063C22CC4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74BE8A1-D48F-485A-8F3D-CC50AE422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6C054992-F84C-468A-90AD-111F60BBC2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461125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00000"/>
                </a:solidFill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66" name="Rectangle 4">
            <a:extLst>
              <a:ext uri="{FF2B5EF4-FFF2-40B4-BE49-F238E27FC236}">
                <a16:creationId xmlns:a16="http://schemas.microsoft.com/office/drawing/2014/main" id="{6CFEE1CC-3FC4-439D-884D-9BCE9DC8B2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00000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23829FCB-3DB5-4336-917D-1C5EE113153B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id="{28CD143F-2C5E-4824-B5C5-3DA7372C9E3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611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00000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9BC86959-8B31-4BD5-97C7-32A97FF11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2" r:id="rId1"/>
    <p:sldLayoutId id="2147484363" r:id="rId2"/>
    <p:sldLayoutId id="2147484364" r:id="rId3"/>
    <p:sldLayoutId id="2147484365" r:id="rId4"/>
    <p:sldLayoutId id="2147484366" r:id="rId5"/>
    <p:sldLayoutId id="2147484367" r:id="rId6"/>
    <p:sldLayoutId id="2147484368" r:id="rId7"/>
    <p:sldLayoutId id="2147484369" r:id="rId8"/>
    <p:sldLayoutId id="2147484370" r:id="rId9"/>
    <p:sldLayoutId id="2147484371" r:id="rId10"/>
    <p:sldLayoutId id="214748437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Georgia" pitchFamily="18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Georgia" pitchFamily="18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Georgia" pitchFamily="18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Georgia" pitchFamily="18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Georgia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u="sng">
          <a:solidFill>
            <a:srgbClr val="990000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u="sng">
          <a:solidFill>
            <a:srgbClr val="990000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u="sng">
          <a:solidFill>
            <a:srgbClr val="990000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u="sng">
          <a:solidFill>
            <a:srgbClr val="990000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15C29"/>
        </a:buClr>
        <a:buSzPct val="95000"/>
        <a:buFont typeface="Arial" panose="020B0604020202020204" pitchFamily="34" charset="0"/>
        <a:buChar char="•"/>
        <a:defRPr sz="3600">
          <a:solidFill>
            <a:schemeClr val="tx1"/>
          </a:solidFill>
          <a:latin typeface="Trebuchet MS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8080"/>
        </a:buClr>
        <a:buSzPct val="100000"/>
        <a:buFont typeface="Wingdings" panose="05000000000000000000" pitchFamily="2" charset="2"/>
        <a:buChar char="§"/>
        <a:defRPr lang="en-US" sz="3400" dirty="0">
          <a:solidFill>
            <a:schemeClr val="tx1"/>
          </a:solidFill>
          <a:latin typeface="Trebuchet MS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0000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Trebuchet MS" pitchFamily="34" charset="0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4646"/>
        </a:buClr>
        <a:buSzPct val="100000"/>
        <a:buFont typeface="Trebuchet MS" panose="020B0603020202020204" pitchFamily="34" charset="0"/>
        <a:buChar char="—"/>
        <a:defRPr sz="2800" i="1">
          <a:solidFill>
            <a:schemeClr val="tx1"/>
          </a:solidFill>
          <a:latin typeface="Trebuchet MS" pitchFamily="34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rebuchet MS" panose="020B0603020202020204" pitchFamily="34" charset="0"/>
        <a:buChar char="—"/>
        <a:defRPr sz="2400" i="1">
          <a:solidFill>
            <a:schemeClr val="tx1"/>
          </a:solidFill>
          <a:latin typeface="Trebuchet MS" pitchFamily="34" charset="0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hscqpub.cosocloud.com/content/connect/c1/7/en/events/event/shared/1812032102/event_landing.html?sco-id=1812096787&amp;_charset_=utf-8" TargetMode="External"/><Relationship Id="rId2" Type="http://schemas.openxmlformats.org/officeDocument/2006/relationships/hyperlink" Target="https://www.youtube.com/watch?v=v6ZecSIm2nY&amp;list=PLzTTmEbo5e5FHNrDsqZM6JJ_5qz08-sN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lopez@npaihb.or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wtdp@npaihb.or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wtdp@npaihb.or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wtdp@npaihb.or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rsealy@npaihb.or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aaguirre@npaihb.or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frutos@npaihb.org" TargetMode="External"/><Relationship Id="rId2" Type="http://schemas.openxmlformats.org/officeDocument/2006/relationships/hyperlink" Target="mailto:aaguirre@npaihb.or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frutos@npaihb.org" TargetMode="External"/><Relationship Id="rId2" Type="http://schemas.openxmlformats.org/officeDocument/2006/relationships/hyperlink" Target="mailto:aaguirre@npaihb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rfrutos@npaihb.or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tmason@npaihb.or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tmason@npaihb.or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tmason@npaihb.or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tmason@npaihb.or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tmason@npaihb.or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ccaughlan@npaihb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dstephens@npaihb.or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dstephens@npaihb.or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dstephens@npaihb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dstephens@npaihb.or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c.ucsf.edu/" TargetMode="External"/><Relationship Id="rId2" Type="http://schemas.openxmlformats.org/officeDocument/2006/relationships/hyperlink" Target="https://echo.unm.edu/initiatives/indian-health-services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altalk.org/" TargetMode="External"/><Relationship Id="rId2" Type="http://schemas.openxmlformats.org/officeDocument/2006/relationships/hyperlink" Target="https://traumainformedoregon.org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Relationship Id="rId4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Relationship Id="rId4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joshi@npaihb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aihb.org/events/" TargetMode="External"/><Relationship Id="rId2" Type="http://schemas.openxmlformats.org/officeDocument/2006/relationships/hyperlink" Target="https://www.ihs.gov/rpms/train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johnson@npaihb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33F0FD2-3C0B-40FF-863E-2FBDE20CED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609600"/>
            <a:ext cx="8382000" cy="18288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Clinical Training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8FD6B8C-67AF-42D6-BADB-D03049659A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3505200"/>
            <a:ext cx="8382000" cy="1828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ea typeface="+mn-ea"/>
              </a:rPr>
              <a:t>Eric Vinson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ea typeface="+mn-ea"/>
              </a:rPr>
              <a:t>ECHO Project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ea typeface="+mn-ea"/>
              </a:rPr>
              <a:t>January 23, 2019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ea typeface="+mn-ea"/>
              </a:rPr>
              <a:t>NPAIHB QBM</a:t>
            </a:r>
          </a:p>
        </p:txBody>
      </p:sp>
    </p:spTree>
    <p:extLst>
      <p:ext uri="{BB962C8B-B14F-4D97-AF65-F5344CB8AC3E}">
        <p14:creationId xmlns:p14="http://schemas.microsoft.com/office/powerpoint/2010/main" val="2643160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724400"/>
          </a:xfrm>
        </p:spPr>
        <p:txBody>
          <a:bodyPr/>
          <a:lstStyle/>
          <a:p>
            <a:r>
              <a:rPr lang="en-US" dirty="0"/>
              <a:t>RPMS Recordings Repository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Including </a:t>
            </a:r>
            <a:r>
              <a:rPr lang="en-US" sz="1800" dirty="0" err="1"/>
              <a:t>iCare</a:t>
            </a:r>
            <a:r>
              <a:rPr lang="en-US" sz="1800" dirty="0"/>
              <a:t>, Behavioral Health, Radiology, Pharmacy, Lab, CAC, </a:t>
            </a:r>
            <a:r>
              <a:rPr lang="en-US" sz="1800" dirty="0" err="1"/>
              <a:t>etc</a:t>
            </a:r>
            <a:endParaRPr lang="en-US" sz="1800" dirty="0"/>
          </a:p>
          <a:p>
            <a:r>
              <a:rPr lang="en-US" sz="1800" dirty="0"/>
              <a:t>Nearly every RPMS package is </a:t>
            </a:r>
            <a:r>
              <a:rPr lang="en-US" sz="1800"/>
              <a:t>covered 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76200"/>
            <a:ext cx="7543800" cy="1143000"/>
          </a:xfrm>
        </p:spPr>
        <p:txBody>
          <a:bodyPr/>
          <a:lstStyle/>
          <a:p>
            <a:r>
              <a:rPr lang="en-US" dirty="0"/>
              <a:t>Training Title: Recorded EHR/RPMS Trainings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86000"/>
            <a:ext cx="5339028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71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A829A8-AFA6-4A69-8AEC-32C7E6B48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NPAIHB YouTube Channel </a:t>
            </a:r>
          </a:p>
          <a:p>
            <a:pPr lvl="1"/>
            <a:r>
              <a:rPr lang="en-US" sz="2000" dirty="0"/>
              <a:t>Playlist of recordings aimed at providers new to using RPMS EHR</a:t>
            </a:r>
          </a:p>
          <a:p>
            <a:pPr lvl="1"/>
            <a:r>
              <a:rPr lang="en-US" sz="2000" dirty="0">
                <a:hlinkClick r:id="rId2"/>
              </a:rPr>
              <a:t>https://www.youtube.com/watch?v=v6ZecSIm2nY&amp;list=PLzTTmEbo5e5FHNrDsqZM6JJ_5qz08-sNk</a:t>
            </a:r>
            <a:r>
              <a:rPr lang="en-US" sz="2000" dirty="0"/>
              <a:t> </a:t>
            </a:r>
          </a:p>
          <a:p>
            <a:r>
              <a:rPr lang="en-US" sz="3000" dirty="0"/>
              <a:t>IHS Recorded Training Repository</a:t>
            </a:r>
          </a:p>
          <a:p>
            <a:pPr lvl="1"/>
            <a:r>
              <a:rPr lang="en-US" sz="2200" dirty="0"/>
              <a:t>Large variety of topics on RPMS</a:t>
            </a:r>
          </a:p>
          <a:p>
            <a:pPr lvl="1"/>
            <a:r>
              <a:rPr lang="en-US" sz="2200" dirty="0"/>
              <a:t>Requires registration, but ANYONE can register </a:t>
            </a:r>
            <a:r>
              <a:rPr lang="en-US" sz="2200" dirty="0">
                <a:hlinkClick r:id="rId3"/>
              </a:rPr>
              <a:t>https://ihscqpub.cosocloud.com/content/connect/c1/7/en/events/event/shared/1812032102/event_landing.html?sco-id=1812096787&amp;_charset_=utf-8</a:t>
            </a:r>
            <a:r>
              <a:rPr lang="en-US" sz="2200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67DE5F-8420-4939-BB2A-CB50D1A0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Title: Recorded EHR/RPMS Trainings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0FAAC-F285-4C4F-92F6-207F9DF8F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EC7F5-959D-46DD-82D1-4789AE960C4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D7C44-4514-4D5F-8CF5-6AA430A7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980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Diabetes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In-person and subsequent 1 hour virtual telehealth sessions include didactics, case presentations, and treatment recommendations for patients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Monthly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All staff who work with patients with diabetes 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CME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CDC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April – Sept 2019 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Kerri Lopez </a:t>
            </a:r>
            <a:r>
              <a:rPr lang="en-US" altLang="en-US" sz="2400" dirty="0">
                <a:hlinkClick r:id="rId2"/>
              </a:rPr>
              <a:t>klopez@npaihb.org</a:t>
            </a:r>
            <a:r>
              <a:rPr lang="en-US" altLang="en-US" sz="2400" dirty="0"/>
              <a:t> 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600" dirty="0"/>
              <a:t>Training Title: Diabetes ECHO series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12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44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Diabetes Management System – RPMS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Hands On training – Presentations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Quarterly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CAC-RN-MA-Diabetes Coordinators-Data entry –PharmD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N/A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IHS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March 5-7, June 4-6, September 24-26, December 3-5, 2019</a:t>
            </a:r>
          </a:p>
          <a:p>
            <a:r>
              <a:rPr lang="en-US" altLang="en-US" sz="2400" b="1" dirty="0"/>
              <a:t>Contact: </a:t>
            </a:r>
            <a:r>
              <a:rPr lang="fi-FI" altLang="en-US" sz="2400" dirty="0"/>
              <a:t>Don Head, Erik Kakuska </a:t>
            </a:r>
            <a:r>
              <a:rPr lang="fi-FI" altLang="en-US" sz="2400" dirty="0">
                <a:hlinkClick r:id="rId2"/>
              </a:rPr>
              <a:t>wtdp@npaihb.org</a:t>
            </a:r>
            <a:r>
              <a:rPr lang="fi-FI" altLang="en-US" sz="2400" dirty="0"/>
              <a:t>  </a:t>
            </a:r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Western Tribal Diabetes Project DMS training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13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26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4724400"/>
          </a:xfrm>
        </p:spPr>
        <p:txBody>
          <a:bodyPr/>
          <a:lstStyle/>
          <a:p>
            <a:r>
              <a:rPr lang="en-US" altLang="en-US" sz="2100" b="1" dirty="0"/>
              <a:t>Topic: </a:t>
            </a:r>
            <a:r>
              <a:rPr lang="en-US" altLang="en-US" sz="2100" dirty="0"/>
              <a:t>SDPI best practices, clinical component (MI, Tobacco Cessation, Childhood Obesity, Historical Trauma, Data) Round table topics: Traditional food, Physical Activity, Nutrition, Youth programs, healthy cooking, diabetes prevention and a SDPI poster board session</a:t>
            </a:r>
          </a:p>
          <a:p>
            <a:r>
              <a:rPr lang="en-US" altLang="en-US" sz="2100" b="1" dirty="0"/>
              <a:t>Format: </a:t>
            </a:r>
            <a:r>
              <a:rPr lang="en-US" altLang="en-US" sz="2100" dirty="0"/>
              <a:t>Lecture, hands on, interactive</a:t>
            </a:r>
          </a:p>
          <a:p>
            <a:r>
              <a:rPr lang="en-US" altLang="en-US" sz="2100" b="1" dirty="0"/>
              <a:t>Frequency: </a:t>
            </a:r>
            <a:r>
              <a:rPr lang="en-US" altLang="en-US" sz="2100" dirty="0"/>
              <a:t>Yearly</a:t>
            </a:r>
          </a:p>
          <a:p>
            <a:r>
              <a:rPr lang="en-US" altLang="en-US" sz="2100" b="1" dirty="0"/>
              <a:t>Audience: </a:t>
            </a:r>
            <a:r>
              <a:rPr lang="en-US" altLang="en-US" sz="2100" dirty="0"/>
              <a:t>CAC-RN-MA-Diabetes Coordinators-Data entry –PharmD</a:t>
            </a:r>
          </a:p>
          <a:p>
            <a:r>
              <a:rPr lang="en-US" altLang="en-US" sz="2100" b="1" dirty="0"/>
              <a:t>Accreditation: </a:t>
            </a:r>
            <a:r>
              <a:rPr lang="en-US" altLang="en-US" sz="2100" dirty="0"/>
              <a:t>CNE, RD</a:t>
            </a:r>
          </a:p>
          <a:p>
            <a:r>
              <a:rPr lang="en-US" altLang="en-US" sz="2100" b="1" dirty="0"/>
              <a:t>Funding: </a:t>
            </a:r>
            <a:r>
              <a:rPr lang="en-US" altLang="en-US" sz="2100" dirty="0"/>
              <a:t>IHS</a:t>
            </a:r>
          </a:p>
          <a:p>
            <a:r>
              <a:rPr lang="en-US" altLang="en-US" sz="2100" b="1" dirty="0"/>
              <a:t>Upcoming Dates: </a:t>
            </a:r>
            <a:r>
              <a:rPr lang="en-US" altLang="en-US" sz="2100" dirty="0"/>
              <a:t>May 2-3rd, 2019</a:t>
            </a:r>
          </a:p>
          <a:p>
            <a:r>
              <a:rPr lang="en-US" altLang="en-US" sz="2100" b="1" dirty="0"/>
              <a:t>Contact: </a:t>
            </a:r>
            <a:r>
              <a:rPr lang="fi-FI" altLang="en-US" sz="2100" dirty="0"/>
              <a:t>Don Head, Erik Kakuska </a:t>
            </a:r>
            <a:r>
              <a:rPr lang="fi-FI" altLang="en-US" sz="2100" dirty="0">
                <a:hlinkClick r:id="rId2"/>
              </a:rPr>
              <a:t>wtdp@npaihb.org</a:t>
            </a:r>
            <a:r>
              <a:rPr lang="fi-FI" altLang="en-US" sz="2100" dirty="0"/>
              <a:t>  </a:t>
            </a:r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Western Tribal Diabetes SDPI NW Gathering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14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84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4724400"/>
          </a:xfrm>
        </p:spPr>
        <p:txBody>
          <a:bodyPr/>
          <a:lstStyle/>
          <a:p>
            <a:r>
              <a:rPr lang="en-US" altLang="en-US" sz="2000" b="1" dirty="0"/>
              <a:t>Topic: </a:t>
            </a:r>
            <a:r>
              <a:rPr lang="en-US" altLang="en-US" sz="2000" dirty="0"/>
              <a:t>SDPI best data, clinical component (MI, Tobacco Cessation, Sugar sweeten beverage, Historical Trauma, AI/AN youth programs) Session topics: Physical Activity sessions: Chair Aerobics, native youth games, elders workouts, running/walking, strength/conditioning, boot camp, powwow yoga. A session on traditional food and healthy cooking. </a:t>
            </a:r>
          </a:p>
          <a:p>
            <a:r>
              <a:rPr lang="en-US" altLang="en-US" sz="2000" b="1" dirty="0"/>
              <a:t>Format: </a:t>
            </a:r>
            <a:r>
              <a:rPr lang="en-US" altLang="en-US" sz="2000" dirty="0"/>
              <a:t>hands on, interactive didactic lecture, </a:t>
            </a:r>
          </a:p>
          <a:p>
            <a:r>
              <a:rPr lang="en-US" altLang="en-US" sz="2000" b="1" dirty="0"/>
              <a:t>Frequency: </a:t>
            </a:r>
            <a:r>
              <a:rPr lang="en-US" altLang="en-US" sz="2000" dirty="0"/>
              <a:t>Yearly</a:t>
            </a:r>
          </a:p>
          <a:p>
            <a:r>
              <a:rPr lang="en-US" altLang="en-US" sz="2000" b="1" dirty="0"/>
              <a:t>Audience: </a:t>
            </a:r>
            <a:r>
              <a:rPr lang="en-US" altLang="en-US" sz="2000" dirty="0"/>
              <a:t>Diabetes Coordinators, Fitness Instructors, Nurses, Dietitians, MD’s, PA’s, MA’s, CHR’s, THD, and tribal leaders </a:t>
            </a:r>
          </a:p>
          <a:p>
            <a:r>
              <a:rPr lang="en-US" altLang="en-US" sz="2000" b="1" dirty="0"/>
              <a:t>Accreditation: </a:t>
            </a:r>
            <a:r>
              <a:rPr lang="en-US" altLang="en-US" sz="2000" dirty="0"/>
              <a:t>N/A</a:t>
            </a:r>
          </a:p>
          <a:p>
            <a:r>
              <a:rPr lang="en-US" altLang="en-US" sz="2000" b="1" dirty="0"/>
              <a:t>Funding: </a:t>
            </a:r>
            <a:r>
              <a:rPr lang="en-US" altLang="en-US" sz="2000" dirty="0"/>
              <a:t>IHS</a:t>
            </a:r>
          </a:p>
          <a:p>
            <a:r>
              <a:rPr lang="en-US" altLang="en-US" sz="2000" b="1" dirty="0"/>
              <a:t>Upcoming Dates: </a:t>
            </a:r>
            <a:r>
              <a:rPr lang="en-US" altLang="en-US" sz="2000" dirty="0"/>
              <a:t>June-August TBD, 2019</a:t>
            </a:r>
          </a:p>
          <a:p>
            <a:r>
              <a:rPr lang="en-US" altLang="en-US" sz="2000" b="1" dirty="0"/>
              <a:t>Contact: </a:t>
            </a:r>
            <a:r>
              <a:rPr lang="fi-FI" altLang="en-US" sz="2000" dirty="0"/>
              <a:t>WTDP staff </a:t>
            </a:r>
            <a:r>
              <a:rPr lang="fi-FI" altLang="en-US" sz="2000" dirty="0">
                <a:hlinkClick r:id="rId2"/>
              </a:rPr>
              <a:t>wtdp@npaihb.org</a:t>
            </a:r>
            <a:r>
              <a:rPr lang="fi-FI" altLang="en-US" sz="2000" dirty="0"/>
              <a:t>  </a:t>
            </a: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Western Tribal Diabetes NF gathering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15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260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Tobacco Prevention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Didactic Lecture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Yearly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MD/DO/NP/PA, RN, PharmD, MA, Health Ed, Admin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N/A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CDC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N/A 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Ryan Sealy </a:t>
            </a:r>
            <a:r>
              <a:rPr lang="en-US" altLang="en-US" sz="2400" dirty="0">
                <a:hlinkClick r:id="rId2"/>
              </a:rPr>
              <a:t>rsealy@npaihb.org</a:t>
            </a:r>
            <a:r>
              <a:rPr lang="en-US" altLang="en-US" sz="2400" dirty="0"/>
              <a:t> 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NW Tribal Tobacco Prevention Conference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16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8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Tobacco Cessation and Cervical Cancer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Didactic Lecture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N/A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MD/DO/NP/PA, RN, PharmD, MA, Health Ed, Diabetes Coordinators, Admin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CME, CNE, CPE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CDC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N/A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Antoinette Aguirre </a:t>
            </a:r>
            <a:r>
              <a:rPr lang="en-US" altLang="en-US" sz="2400" dirty="0">
                <a:hlinkClick r:id="rId2"/>
              </a:rPr>
              <a:t>aaguirre@npaihb.org</a:t>
            </a:r>
            <a:r>
              <a:rPr lang="en-US" altLang="en-US" sz="2400" dirty="0"/>
              <a:t>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2000" dirty="0"/>
              <a:t>Training Title: Prescribing NRT (Nicotine Replacement Therapy) 101 and treating commercial tobacco addiction as a chronic disease – Cervical Cancer Webinar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17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57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000" b="1" dirty="0"/>
              <a:t>Topic: </a:t>
            </a:r>
            <a:r>
              <a:rPr lang="en-US" altLang="en-US" sz="2000" dirty="0"/>
              <a:t>Tobacco Cessation / Clinical and Community Curriculum utilized: Second Wind, 5A’s, Basic Tobacco Intervention Skills for AI/AN </a:t>
            </a:r>
          </a:p>
          <a:p>
            <a:r>
              <a:rPr lang="en-US" altLang="en-US" sz="2000" b="1" dirty="0"/>
              <a:t>Format: </a:t>
            </a:r>
            <a:r>
              <a:rPr lang="en-US" altLang="en-US" sz="2000" dirty="0"/>
              <a:t>Didactic Lecture, interactive curriculum teach back, on site tribal technical assistance</a:t>
            </a:r>
          </a:p>
          <a:p>
            <a:r>
              <a:rPr lang="en-US" altLang="en-US" sz="2000" b="1" dirty="0"/>
              <a:t>Frequency: </a:t>
            </a:r>
            <a:r>
              <a:rPr lang="en-US" altLang="en-US" sz="2000" dirty="0"/>
              <a:t>Bi-Annually</a:t>
            </a:r>
          </a:p>
          <a:p>
            <a:r>
              <a:rPr lang="en-US" altLang="en-US" sz="2000" b="1" dirty="0"/>
              <a:t>Audience: </a:t>
            </a:r>
            <a:r>
              <a:rPr lang="en-US" altLang="en-US" sz="2000" dirty="0"/>
              <a:t>MD/DO/NP/PA, RN, PharmD, MA, Health Ed, Admin</a:t>
            </a:r>
          </a:p>
          <a:p>
            <a:r>
              <a:rPr lang="en-US" altLang="en-US" sz="2000" b="1" dirty="0"/>
              <a:t>Accreditation: </a:t>
            </a:r>
            <a:r>
              <a:rPr lang="en-US" altLang="en-US" sz="2000" dirty="0"/>
              <a:t>N/A</a:t>
            </a:r>
          </a:p>
          <a:p>
            <a:r>
              <a:rPr lang="en-US" altLang="en-US" sz="2000" b="1" dirty="0"/>
              <a:t>Funding: </a:t>
            </a:r>
            <a:r>
              <a:rPr lang="en-US" altLang="en-US" sz="2000" dirty="0"/>
              <a:t>CDC</a:t>
            </a:r>
          </a:p>
          <a:p>
            <a:r>
              <a:rPr lang="en-US" altLang="en-US" sz="2000" b="1" dirty="0"/>
              <a:t>Upcoming Dates: </a:t>
            </a:r>
            <a:r>
              <a:rPr lang="en-US" altLang="en-US" sz="2000" dirty="0"/>
              <a:t>June 2019 </a:t>
            </a:r>
          </a:p>
          <a:p>
            <a:r>
              <a:rPr lang="en-US" altLang="en-US" sz="2000" b="1" dirty="0"/>
              <a:t>Contact: </a:t>
            </a:r>
            <a:r>
              <a:rPr lang="en-US" altLang="en-US" sz="2000" dirty="0"/>
              <a:t>Antoinette Aguirre </a:t>
            </a:r>
            <a:r>
              <a:rPr lang="en-US" altLang="en-US" sz="2000" dirty="0">
                <a:hlinkClick r:id="rId2"/>
              </a:rPr>
              <a:t>aaguirre@npaihb.org</a:t>
            </a:r>
            <a:r>
              <a:rPr lang="en-US" altLang="en-US" sz="2000" dirty="0"/>
              <a:t> </a:t>
            </a:r>
          </a:p>
          <a:p>
            <a:pPr marL="0" indent="0">
              <a:buNone/>
            </a:pPr>
            <a:r>
              <a:rPr lang="en-US" altLang="en-US" sz="2000" dirty="0"/>
              <a:t>	      Rosa Frutos </a:t>
            </a:r>
            <a:r>
              <a:rPr lang="en-US" altLang="en-US" sz="2000" dirty="0">
                <a:hlinkClick r:id="rId3"/>
              </a:rPr>
              <a:t>rfrutos@npaihb.org</a:t>
            </a:r>
            <a:r>
              <a:rPr lang="en-US" altLang="en-US" sz="2000" dirty="0"/>
              <a:t>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NTCCP Tobacco Cessation Trainings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18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721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000" b="1" dirty="0"/>
              <a:t>Topic: </a:t>
            </a:r>
            <a:r>
              <a:rPr lang="en-US" altLang="en-US" sz="2000" dirty="0"/>
              <a:t>PSE’s, Cancer Screening, Women’s Health, HPV, Colorectal Cancer, Tobacco Cessation, digital storytelling, survivorship, liver cancer, cancer data, traditional food,  electronic health records, patient navigation, healthy life styles, etc.</a:t>
            </a:r>
          </a:p>
          <a:p>
            <a:r>
              <a:rPr lang="en-US" altLang="en-US" sz="2000" b="1" dirty="0"/>
              <a:t>Format: </a:t>
            </a:r>
            <a:r>
              <a:rPr lang="en-US" altLang="en-US" sz="2000" dirty="0"/>
              <a:t>Didactic Lecture, </a:t>
            </a:r>
            <a:r>
              <a:rPr lang="fr-FR" altLang="en-US" sz="2000" dirty="0"/>
              <a:t>interactive curriculum, focus groups, on site tribal </a:t>
            </a:r>
            <a:r>
              <a:rPr lang="fr-FR" altLang="en-US" sz="2000" dirty="0" err="1"/>
              <a:t>technical</a:t>
            </a:r>
            <a:r>
              <a:rPr lang="fr-FR" altLang="en-US" sz="2000" dirty="0"/>
              <a:t> assistance</a:t>
            </a:r>
          </a:p>
          <a:p>
            <a:r>
              <a:rPr lang="en-US" altLang="en-US" sz="2000" b="1" dirty="0"/>
              <a:t>Frequency: </a:t>
            </a:r>
            <a:r>
              <a:rPr lang="en-US" altLang="en-US" sz="2000" dirty="0"/>
              <a:t>Yearly</a:t>
            </a:r>
          </a:p>
          <a:p>
            <a:r>
              <a:rPr lang="en-US" altLang="en-US" sz="2000" b="1" dirty="0"/>
              <a:t>Audience: </a:t>
            </a:r>
            <a:r>
              <a:rPr lang="en-US" altLang="en-US" sz="2000" dirty="0"/>
              <a:t>Tobacco Coordinators, Nurses, MD’s, PA’s, MA’s, CHR’s, Pharmacists </a:t>
            </a:r>
          </a:p>
          <a:p>
            <a:r>
              <a:rPr lang="en-US" altLang="en-US" sz="2000" b="1" dirty="0"/>
              <a:t>Accreditation: </a:t>
            </a:r>
            <a:r>
              <a:rPr lang="en-US" altLang="en-US" sz="2000" dirty="0"/>
              <a:t>N/A</a:t>
            </a:r>
          </a:p>
          <a:p>
            <a:r>
              <a:rPr lang="en-US" altLang="en-US" sz="2000" b="1" dirty="0"/>
              <a:t>Funding: </a:t>
            </a:r>
            <a:r>
              <a:rPr lang="en-US" altLang="en-US" sz="2000" dirty="0"/>
              <a:t>CDC</a:t>
            </a:r>
          </a:p>
          <a:p>
            <a:r>
              <a:rPr lang="en-US" altLang="en-US" sz="2000" b="1" dirty="0"/>
              <a:t>Upcoming Dates: </a:t>
            </a:r>
            <a:r>
              <a:rPr lang="en-US" altLang="en-US" sz="2000" dirty="0"/>
              <a:t>June 2019</a:t>
            </a:r>
          </a:p>
          <a:p>
            <a:r>
              <a:rPr lang="en-US" altLang="en-US" sz="2000" b="1" dirty="0"/>
              <a:t>Contact: </a:t>
            </a:r>
            <a:r>
              <a:rPr lang="en-US" altLang="en-US" sz="2000" dirty="0"/>
              <a:t>Antoinette Aguirre </a:t>
            </a:r>
            <a:r>
              <a:rPr lang="en-US" altLang="en-US" sz="2000" dirty="0">
                <a:hlinkClick r:id="rId2"/>
              </a:rPr>
              <a:t>aaguirre@npaihb.org</a:t>
            </a:r>
            <a:r>
              <a:rPr lang="en-US" altLang="en-US" sz="2000" dirty="0"/>
              <a:t> </a:t>
            </a:r>
          </a:p>
          <a:p>
            <a:pPr marL="0" indent="0">
              <a:buNone/>
            </a:pPr>
            <a:r>
              <a:rPr lang="en-US" altLang="en-US" sz="2000" dirty="0"/>
              <a:t>	      Rosa Frutos </a:t>
            </a:r>
            <a:r>
              <a:rPr lang="en-US" altLang="en-US" sz="2000" dirty="0">
                <a:hlinkClick r:id="rId3"/>
              </a:rPr>
              <a:t>rfrutos@npaihb.org</a:t>
            </a:r>
            <a:r>
              <a:rPr lang="en-US" altLang="en-US" sz="2000" dirty="0"/>
              <a:t>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NTCCP Tribal Cancer Coalition Meetings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19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1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8A7A3D-A9FE-4509-A6B0-023D915CD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any specific workforce shortages/capacity building that you/your tribes would like to see?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3CF664-FC6A-479A-B36A-DCE99AE0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Training and capacity building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F7D0BA-C60F-48BE-93B8-E9FB5468F3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71E46-5E7A-4A8C-A1BF-FC1E558A2FB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4CFD9-D5FE-4730-BB14-2A4C6F452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C0C735A-5E3D-4109-BE7D-C55457E34D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63" r="12963" b="7201"/>
          <a:stretch/>
        </p:blipFill>
        <p:spPr bwMode="auto">
          <a:xfrm>
            <a:off x="2362200" y="3429000"/>
            <a:ext cx="3927932" cy="276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478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800" b="1" dirty="0"/>
              <a:t>Topic: </a:t>
            </a:r>
            <a:r>
              <a:rPr lang="en-US" altLang="en-US" sz="2800" dirty="0"/>
              <a:t>Cancer Prevention, screening, treatment, survivorship, </a:t>
            </a:r>
          </a:p>
          <a:p>
            <a:r>
              <a:rPr lang="en-US" altLang="en-US" sz="2800" b="1" dirty="0"/>
              <a:t>Format: </a:t>
            </a:r>
            <a:r>
              <a:rPr lang="en-US" altLang="en-US" sz="2800" dirty="0"/>
              <a:t>Didactic Lecture, w/ Q&amp;A</a:t>
            </a:r>
          </a:p>
          <a:p>
            <a:r>
              <a:rPr lang="en-US" altLang="en-US" sz="2800" b="1" dirty="0"/>
              <a:t>Frequency: </a:t>
            </a:r>
            <a:r>
              <a:rPr lang="en-US" altLang="en-US" sz="2800" dirty="0"/>
              <a:t>Yearly</a:t>
            </a:r>
          </a:p>
          <a:p>
            <a:r>
              <a:rPr lang="en-US" altLang="en-US" sz="2800" b="1" dirty="0"/>
              <a:t>Audience: </a:t>
            </a:r>
            <a:r>
              <a:rPr lang="en-US" altLang="en-US" sz="2800" dirty="0"/>
              <a:t>MD/DO/NP/PA, RN</a:t>
            </a:r>
          </a:p>
          <a:p>
            <a:r>
              <a:rPr lang="en-US" altLang="en-US" sz="2800" b="1" dirty="0"/>
              <a:t>Accreditation: </a:t>
            </a:r>
            <a:r>
              <a:rPr lang="en-US" altLang="en-US" sz="2800" dirty="0"/>
              <a:t>CME, CNE</a:t>
            </a:r>
          </a:p>
          <a:p>
            <a:r>
              <a:rPr lang="en-US" altLang="en-US" sz="2800" b="1" dirty="0"/>
              <a:t>Funding: </a:t>
            </a:r>
            <a:r>
              <a:rPr lang="en-US" altLang="en-US" sz="2800" dirty="0"/>
              <a:t>CDC</a:t>
            </a:r>
          </a:p>
          <a:p>
            <a:r>
              <a:rPr lang="en-US" altLang="en-US" sz="2800" b="1" dirty="0"/>
              <a:t>Upcoming Dates: </a:t>
            </a:r>
            <a:r>
              <a:rPr lang="en-US" altLang="en-US" sz="2800" dirty="0"/>
              <a:t>April 25, 2019</a:t>
            </a:r>
          </a:p>
          <a:p>
            <a:r>
              <a:rPr lang="en-US" altLang="en-US" sz="2800" b="1" dirty="0"/>
              <a:t>Contact: </a:t>
            </a:r>
            <a:r>
              <a:rPr lang="en-US" altLang="en-US" sz="2800" dirty="0"/>
              <a:t>Rosa Frutos </a:t>
            </a:r>
            <a:r>
              <a:rPr lang="en-US" altLang="en-US" sz="2800" dirty="0">
                <a:hlinkClick r:id="rId2"/>
              </a:rPr>
              <a:t>rfrutos@npaihb.org</a:t>
            </a:r>
            <a:r>
              <a:rPr lang="en-US" altLang="en-US" sz="2800" dirty="0"/>
              <a:t>  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Tribal Clinician’s Cancer Update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20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3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800" b="1" dirty="0"/>
              <a:t>Topic: </a:t>
            </a:r>
            <a:r>
              <a:rPr lang="en-US" altLang="en-US" sz="2800" dirty="0"/>
              <a:t>Dental</a:t>
            </a:r>
          </a:p>
          <a:p>
            <a:r>
              <a:rPr lang="en-US" altLang="en-US" sz="2800" b="1" dirty="0"/>
              <a:t>Format: </a:t>
            </a:r>
            <a:r>
              <a:rPr lang="en-US" altLang="en-US" sz="2800" dirty="0"/>
              <a:t>Hands on Skills</a:t>
            </a:r>
          </a:p>
          <a:p>
            <a:r>
              <a:rPr lang="en-US" altLang="en-US" sz="2800" b="1" dirty="0"/>
              <a:t>Frequency: </a:t>
            </a:r>
            <a:r>
              <a:rPr lang="en-US" altLang="en-US" sz="2800" dirty="0"/>
              <a:t>Yearly</a:t>
            </a:r>
          </a:p>
          <a:p>
            <a:r>
              <a:rPr lang="en-US" altLang="en-US" sz="2800" b="1" dirty="0"/>
              <a:t>Audience: </a:t>
            </a:r>
            <a:r>
              <a:rPr lang="en-US" altLang="en-US" sz="2800" dirty="0"/>
              <a:t>DDS, DMD, Dental Programs</a:t>
            </a:r>
          </a:p>
          <a:p>
            <a:r>
              <a:rPr lang="en-US" altLang="en-US" sz="2800" b="1" dirty="0"/>
              <a:t>Accreditation: </a:t>
            </a:r>
            <a:r>
              <a:rPr lang="en-US" altLang="en-US" sz="2800" dirty="0"/>
              <a:t>CDE</a:t>
            </a:r>
          </a:p>
          <a:p>
            <a:r>
              <a:rPr lang="en-US" altLang="en-US" sz="2800" b="1" dirty="0"/>
              <a:t>Funding: </a:t>
            </a:r>
            <a:r>
              <a:rPr lang="en-US" altLang="en-US" sz="2800" dirty="0" err="1"/>
              <a:t>Arcora</a:t>
            </a:r>
            <a:r>
              <a:rPr lang="en-US" altLang="en-US" sz="2800" dirty="0"/>
              <a:t> Foundation</a:t>
            </a:r>
          </a:p>
          <a:p>
            <a:r>
              <a:rPr lang="en-US" altLang="en-US" sz="2800" b="1" dirty="0"/>
              <a:t>Upcoming Dates: </a:t>
            </a:r>
            <a:r>
              <a:rPr lang="en-US" altLang="en-US" sz="2800" dirty="0"/>
              <a:t>N/A</a:t>
            </a:r>
          </a:p>
          <a:p>
            <a:r>
              <a:rPr lang="en-US" altLang="en-US" sz="2800" b="1" dirty="0"/>
              <a:t>Contact: </a:t>
            </a:r>
            <a:r>
              <a:rPr lang="en-US" altLang="en-US" sz="2800" dirty="0"/>
              <a:t>Ticey Mason, MA </a:t>
            </a:r>
            <a:r>
              <a:rPr lang="en-US" altLang="en-US" sz="2800" dirty="0">
                <a:hlinkClick r:id="rId2"/>
              </a:rPr>
              <a:t>tmason@npaihb.org</a:t>
            </a:r>
            <a:r>
              <a:rPr lang="en-US" altLang="en-US" sz="2800" dirty="0"/>
              <a:t>   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Minimally Invasive Dentistry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21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72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various Dental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Didactic Lecture, w/ Q&amp;A, interactive workgroups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Yearly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DMD, DDS, Dental Hygiene, Dental Health Aid, Dental Assistant, Dental Program staff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CDE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IHS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May 14-16, 2019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Ticey Mason, MA </a:t>
            </a:r>
            <a:r>
              <a:rPr lang="en-US" altLang="en-US" sz="2400" dirty="0">
                <a:hlinkClick r:id="rId2"/>
              </a:rPr>
              <a:t>tmason@npaihb.org</a:t>
            </a:r>
            <a:r>
              <a:rPr lang="en-US" altLang="en-US" sz="2400" dirty="0"/>
              <a:t> 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Portland Area Dental Meeting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22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05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800" b="1" dirty="0"/>
              <a:t>Topic: </a:t>
            </a:r>
            <a:r>
              <a:rPr lang="en-US" altLang="en-US" sz="2800" dirty="0"/>
              <a:t>Dental</a:t>
            </a:r>
          </a:p>
          <a:p>
            <a:r>
              <a:rPr lang="en-US" altLang="en-US" sz="2800" b="1" dirty="0"/>
              <a:t>Format: </a:t>
            </a:r>
            <a:r>
              <a:rPr lang="en-US" altLang="en-US" sz="2800" dirty="0"/>
              <a:t>Didactic Lecture, w/ Q&amp;A</a:t>
            </a:r>
          </a:p>
          <a:p>
            <a:r>
              <a:rPr lang="en-US" altLang="en-US" sz="2800" b="1" dirty="0"/>
              <a:t>Frequency: </a:t>
            </a:r>
            <a:r>
              <a:rPr lang="en-US" altLang="en-US" sz="2800" dirty="0"/>
              <a:t>Quarterly</a:t>
            </a:r>
          </a:p>
          <a:p>
            <a:r>
              <a:rPr lang="en-US" altLang="en-US" sz="2800" b="1" dirty="0"/>
              <a:t>Audience: </a:t>
            </a:r>
            <a:r>
              <a:rPr lang="en-US" altLang="en-US" sz="2800" dirty="0"/>
              <a:t>DDS, DMD, Dental Clinics</a:t>
            </a:r>
          </a:p>
          <a:p>
            <a:r>
              <a:rPr lang="en-US" altLang="en-US" sz="2800" b="1" dirty="0"/>
              <a:t>Accreditation: </a:t>
            </a:r>
            <a:r>
              <a:rPr lang="en-US" altLang="en-US" sz="2800" dirty="0"/>
              <a:t>CDE</a:t>
            </a:r>
          </a:p>
          <a:p>
            <a:r>
              <a:rPr lang="en-US" altLang="en-US" sz="2800" b="1" dirty="0"/>
              <a:t>Funding: </a:t>
            </a:r>
            <a:r>
              <a:rPr lang="en-US" altLang="en-US" sz="2800" dirty="0"/>
              <a:t>IHS and </a:t>
            </a:r>
            <a:r>
              <a:rPr lang="en-US" altLang="en-US" sz="2800" dirty="0" err="1"/>
              <a:t>Arcora</a:t>
            </a:r>
            <a:r>
              <a:rPr lang="en-US" altLang="en-US" sz="2800" dirty="0"/>
              <a:t> Foundation</a:t>
            </a:r>
          </a:p>
          <a:p>
            <a:r>
              <a:rPr lang="en-US" altLang="en-US" sz="2800" b="1" dirty="0"/>
              <a:t>Upcoming Dates: </a:t>
            </a:r>
            <a:r>
              <a:rPr lang="en-US" altLang="en-US" sz="2800" dirty="0"/>
              <a:t>various</a:t>
            </a:r>
          </a:p>
          <a:p>
            <a:r>
              <a:rPr lang="en-US" altLang="en-US" sz="2800" b="1" dirty="0"/>
              <a:t>Contact: </a:t>
            </a:r>
            <a:r>
              <a:rPr lang="en-US" altLang="en-US" sz="2800" dirty="0"/>
              <a:t>Ticey Mason, MA </a:t>
            </a:r>
            <a:r>
              <a:rPr lang="en-US" altLang="en-US" sz="2800" dirty="0">
                <a:hlinkClick r:id="rId2"/>
              </a:rPr>
              <a:t>tmason@npaihb.org</a:t>
            </a:r>
            <a:r>
              <a:rPr lang="en-US" altLang="en-US" sz="2800" dirty="0"/>
              <a:t> 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Elder Initiative Workgroup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23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69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800" b="1" dirty="0"/>
              <a:t>Topic: </a:t>
            </a:r>
            <a:r>
              <a:rPr lang="en-US" altLang="en-US" sz="2800" dirty="0"/>
              <a:t>Dental</a:t>
            </a:r>
          </a:p>
          <a:p>
            <a:r>
              <a:rPr lang="en-US" altLang="en-US" sz="2800" b="1" dirty="0"/>
              <a:t>Format: </a:t>
            </a:r>
            <a:r>
              <a:rPr lang="en-US" altLang="en-US" sz="2800" dirty="0"/>
              <a:t>Didactic Lecture, w/ Q&amp;A</a:t>
            </a:r>
          </a:p>
          <a:p>
            <a:r>
              <a:rPr lang="en-US" altLang="en-US" sz="2800" b="1" dirty="0"/>
              <a:t>Frequency: </a:t>
            </a:r>
            <a:r>
              <a:rPr lang="en-US" altLang="en-US" sz="2800" dirty="0"/>
              <a:t>quarterly in-person/online</a:t>
            </a:r>
          </a:p>
          <a:p>
            <a:r>
              <a:rPr lang="en-US" altLang="en-US" sz="2800" b="1" dirty="0"/>
              <a:t>Audience: </a:t>
            </a:r>
            <a:r>
              <a:rPr lang="en-US" altLang="en-US" sz="2800" dirty="0"/>
              <a:t>DDS, DMD, Dental clinics</a:t>
            </a:r>
          </a:p>
          <a:p>
            <a:r>
              <a:rPr lang="en-US" altLang="en-US" sz="2800" b="1" dirty="0"/>
              <a:t>Accreditation: </a:t>
            </a:r>
            <a:r>
              <a:rPr lang="en-US" altLang="en-US" sz="2800" dirty="0"/>
              <a:t>CDE</a:t>
            </a:r>
          </a:p>
          <a:p>
            <a:r>
              <a:rPr lang="en-US" altLang="en-US" sz="2800" b="1" dirty="0"/>
              <a:t>Funding: </a:t>
            </a:r>
            <a:r>
              <a:rPr lang="en-US" altLang="en-US" sz="2800" dirty="0"/>
              <a:t>IHS and </a:t>
            </a:r>
            <a:r>
              <a:rPr lang="en-US" altLang="en-US" sz="2800" dirty="0" err="1"/>
              <a:t>Arcora</a:t>
            </a:r>
            <a:r>
              <a:rPr lang="en-US" altLang="en-US" sz="2800" dirty="0"/>
              <a:t> Foundation</a:t>
            </a:r>
          </a:p>
          <a:p>
            <a:r>
              <a:rPr lang="en-US" altLang="en-US" sz="2800" b="1" dirty="0"/>
              <a:t>Upcoming Dates:</a:t>
            </a:r>
            <a:r>
              <a:rPr lang="en-US" altLang="en-US" sz="2800" dirty="0"/>
              <a:t> various</a:t>
            </a:r>
          </a:p>
          <a:p>
            <a:r>
              <a:rPr lang="en-US" altLang="en-US" sz="2800" b="1" dirty="0"/>
              <a:t>Contact: </a:t>
            </a:r>
            <a:r>
              <a:rPr lang="en-US" altLang="en-US" sz="2800" dirty="0"/>
              <a:t>Ticey Mason, MA </a:t>
            </a:r>
            <a:r>
              <a:rPr lang="en-US" altLang="en-US" sz="2800" dirty="0">
                <a:hlinkClick r:id="rId2"/>
              </a:rPr>
              <a:t>tmason@npaihb.org</a:t>
            </a:r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600" dirty="0"/>
              <a:t>Training Title: Baby Teeth Matter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24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640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800" b="1" dirty="0"/>
              <a:t>Topic: </a:t>
            </a:r>
            <a:r>
              <a:rPr lang="en-US" altLang="en-US" sz="2800" dirty="0"/>
              <a:t>Various dental</a:t>
            </a:r>
          </a:p>
          <a:p>
            <a:r>
              <a:rPr lang="en-US" altLang="en-US" sz="2800" b="1" dirty="0"/>
              <a:t>Format: </a:t>
            </a:r>
            <a:r>
              <a:rPr lang="en-US" altLang="en-US" sz="2800" dirty="0"/>
              <a:t>Didactic Lecture, w/ Q&amp;A</a:t>
            </a:r>
          </a:p>
          <a:p>
            <a:r>
              <a:rPr lang="en-US" altLang="en-US" sz="2800" b="1" dirty="0"/>
              <a:t>Frequency: </a:t>
            </a:r>
            <a:r>
              <a:rPr lang="en-US" altLang="en-US" sz="2800" dirty="0"/>
              <a:t>as requested</a:t>
            </a:r>
          </a:p>
          <a:p>
            <a:r>
              <a:rPr lang="en-US" altLang="en-US" sz="2800" b="1" dirty="0"/>
              <a:t>Audience: </a:t>
            </a:r>
            <a:r>
              <a:rPr lang="en-US" altLang="en-US" sz="2800" dirty="0"/>
              <a:t>DMD, DDS, Dental Clinic</a:t>
            </a:r>
          </a:p>
          <a:p>
            <a:r>
              <a:rPr lang="en-US" altLang="en-US" sz="2800" b="1" dirty="0"/>
              <a:t>Accreditation: </a:t>
            </a:r>
            <a:r>
              <a:rPr lang="en-US" altLang="en-US" sz="2800" dirty="0"/>
              <a:t>CDE</a:t>
            </a:r>
          </a:p>
          <a:p>
            <a:r>
              <a:rPr lang="en-US" altLang="en-US" sz="2800" b="1" dirty="0"/>
              <a:t>Funding: </a:t>
            </a:r>
            <a:r>
              <a:rPr lang="en-US" altLang="en-US" sz="2800" dirty="0"/>
              <a:t>IHS</a:t>
            </a:r>
          </a:p>
          <a:p>
            <a:r>
              <a:rPr lang="en-US" altLang="en-US" sz="2800" b="1" dirty="0"/>
              <a:t>Upcoming Dates: </a:t>
            </a:r>
            <a:r>
              <a:rPr lang="en-US" altLang="en-US" sz="2800" dirty="0"/>
              <a:t>various</a:t>
            </a:r>
          </a:p>
          <a:p>
            <a:r>
              <a:rPr lang="en-US" altLang="en-US" sz="2800" b="1" dirty="0"/>
              <a:t>Contact: </a:t>
            </a:r>
            <a:r>
              <a:rPr lang="en-US" altLang="en-US" sz="2800" dirty="0"/>
              <a:t>Ticey Mason, MA </a:t>
            </a:r>
            <a:r>
              <a:rPr lang="en-US" altLang="en-US" sz="2800" dirty="0">
                <a:hlinkClick r:id="rId2"/>
              </a:rPr>
              <a:t>tmason@npaihb.org</a:t>
            </a:r>
            <a:r>
              <a:rPr lang="en-US" altLang="en-US" sz="2800" dirty="0"/>
              <a:t> 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600" dirty="0"/>
              <a:t>Training Title: Dental Site Visits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25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65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915400" cy="4724400"/>
          </a:xfrm>
        </p:spPr>
        <p:txBody>
          <a:bodyPr/>
          <a:lstStyle/>
          <a:p>
            <a:r>
              <a:rPr lang="en-US" altLang="en-US" sz="2100" b="1" dirty="0"/>
              <a:t>Topic: </a:t>
            </a:r>
            <a:r>
              <a:rPr lang="en-US" altLang="en-US" sz="2100" dirty="0"/>
              <a:t>ASIST – Applied Suicide Intervention Skills Training</a:t>
            </a:r>
          </a:p>
          <a:p>
            <a:pPr marL="0" indent="0">
              <a:buNone/>
            </a:pPr>
            <a:r>
              <a:rPr lang="en-US" altLang="en-US" sz="2100" dirty="0"/>
              <a:t>	    QPR – Question Persuade Refer</a:t>
            </a:r>
          </a:p>
          <a:p>
            <a:pPr marL="0" indent="0">
              <a:buNone/>
            </a:pPr>
            <a:r>
              <a:rPr lang="en-US" altLang="en-US" sz="2100" dirty="0"/>
              <a:t>	    </a:t>
            </a:r>
            <a:r>
              <a:rPr lang="en-US" altLang="en-US" sz="2100" dirty="0" err="1"/>
              <a:t>safeTALK</a:t>
            </a:r>
            <a:r>
              <a:rPr lang="en-US" altLang="en-US" sz="2100" dirty="0"/>
              <a:t> – Suicide Awareness For Everyone, Talk. Ask. 	        Listen. </a:t>
            </a:r>
            <a:r>
              <a:rPr lang="en-US" altLang="en-US" sz="2100" dirty="0" err="1"/>
              <a:t>Keepsafe</a:t>
            </a:r>
            <a:r>
              <a:rPr lang="en-US" altLang="en-US" sz="2100" dirty="0"/>
              <a:t>.</a:t>
            </a:r>
            <a:endParaRPr lang="en-US" altLang="en-US" sz="2100" b="1" dirty="0"/>
          </a:p>
          <a:p>
            <a:r>
              <a:rPr lang="en-US" altLang="en-US" sz="2100" b="1" dirty="0"/>
              <a:t>Format: </a:t>
            </a:r>
            <a:r>
              <a:rPr lang="en-US" altLang="en-US" sz="2100" dirty="0"/>
              <a:t>Didactic Lecture, discussion, and role-plays </a:t>
            </a:r>
          </a:p>
          <a:p>
            <a:pPr marL="0" indent="0">
              <a:buNone/>
            </a:pPr>
            <a:r>
              <a:rPr lang="en-US" altLang="en-US" sz="2100" dirty="0"/>
              <a:t>	  ASIST is a 2-day training, QPR is 1.5-2hrs, </a:t>
            </a:r>
            <a:r>
              <a:rPr lang="en-US" altLang="en-US" sz="2100" dirty="0" err="1"/>
              <a:t>safeTALK</a:t>
            </a:r>
            <a:r>
              <a:rPr lang="en-US" altLang="en-US" sz="2100" dirty="0"/>
              <a:t> is 3hrs</a:t>
            </a:r>
            <a:endParaRPr lang="en-US" altLang="en-US" sz="1900" dirty="0"/>
          </a:p>
          <a:p>
            <a:r>
              <a:rPr lang="en-US" altLang="en-US" sz="2100" b="1" dirty="0"/>
              <a:t>Frequency: </a:t>
            </a:r>
            <a:r>
              <a:rPr lang="en-US" altLang="en-US" sz="2100" dirty="0"/>
              <a:t>As requested</a:t>
            </a:r>
          </a:p>
          <a:p>
            <a:r>
              <a:rPr lang="en-US" altLang="en-US" sz="2100" b="1" dirty="0"/>
              <a:t>Audience: </a:t>
            </a:r>
            <a:r>
              <a:rPr lang="en-US" altLang="en-US" sz="2100" dirty="0"/>
              <a:t>Everyone (over 16 for ASIST without parental consent) </a:t>
            </a:r>
          </a:p>
          <a:p>
            <a:r>
              <a:rPr lang="en-US" altLang="en-US" sz="2100" b="1" dirty="0"/>
              <a:t>Accreditation: </a:t>
            </a:r>
            <a:r>
              <a:rPr lang="en-US" altLang="en-US" sz="2100" dirty="0"/>
              <a:t>NASW (ASIST)</a:t>
            </a:r>
          </a:p>
          <a:p>
            <a:r>
              <a:rPr lang="en-US" altLang="en-US" sz="2100" b="1" dirty="0"/>
              <a:t>Funding: </a:t>
            </a:r>
            <a:r>
              <a:rPr lang="en-US" altLang="en-US" sz="2100" dirty="0"/>
              <a:t>IHS, SAMHSA</a:t>
            </a:r>
          </a:p>
          <a:p>
            <a:r>
              <a:rPr lang="en-US" altLang="en-US" sz="2100" b="1" dirty="0"/>
              <a:t>Upcoming Dates: </a:t>
            </a:r>
            <a:r>
              <a:rPr lang="en-US" altLang="en-US" sz="2100" dirty="0"/>
              <a:t>March 25-26 at Heritage University</a:t>
            </a:r>
          </a:p>
          <a:p>
            <a:r>
              <a:rPr lang="en-US" altLang="en-US" sz="2100" b="1" dirty="0"/>
              <a:t>Contact: </a:t>
            </a:r>
            <a:r>
              <a:rPr lang="en-US" altLang="en-US" sz="2100" dirty="0"/>
              <a:t>Colbie Caughlan, </a:t>
            </a:r>
            <a:r>
              <a:rPr lang="en-US" altLang="en-US" sz="2100" dirty="0">
                <a:hlinkClick r:id="rId3"/>
              </a:rPr>
              <a:t>ccaughlan@npaihb.org</a:t>
            </a:r>
            <a:r>
              <a:rPr lang="en-US" altLang="en-US" sz="2100" dirty="0"/>
              <a:t>, 503-416-3284</a:t>
            </a:r>
          </a:p>
          <a:p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Suicide Prevention Trainings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26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95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Integrating SUD services at your tribe or facility and medications for addictions treatment waiver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In-person, didactics, case presentations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Approximately Quarterly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Clinicians and staff working in Indian Country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CME, CNE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SAMHSA, OMH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February 28, March 5-6, May 2  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David Stephens, RN, BSN </a:t>
            </a:r>
            <a:r>
              <a:rPr lang="en-US" altLang="en-US" sz="2400" dirty="0">
                <a:hlinkClick r:id="rId2"/>
              </a:rPr>
              <a:t>dstephens@npaihb.org</a:t>
            </a:r>
            <a:r>
              <a:rPr lang="en-US" altLang="en-US" sz="2400" dirty="0"/>
              <a:t>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Substance Use Disorder Training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27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190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Topics: </a:t>
            </a:r>
            <a:r>
              <a:rPr lang="en-US" altLang="en-US" sz="2400" dirty="0"/>
              <a:t>Substance use and use disorders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1 hour virtual telehealth sessions include didactics, case presentations, and treatment recommendations for patients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2x/month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Clinicians and staff working in Indian Country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CME, CNE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SAMHSA, OMH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First and third Thursday of every month @11am PST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David Stephens, RN, BSN </a:t>
            </a:r>
            <a:r>
              <a:rPr lang="en-US" altLang="en-US" sz="2400" dirty="0">
                <a:hlinkClick r:id="rId2"/>
              </a:rPr>
              <a:t>dstephens@npaihb.org</a:t>
            </a:r>
            <a:r>
              <a:rPr lang="en-US" altLang="en-US" sz="2400" dirty="0"/>
              <a:t>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Substance Use Disorder ECHO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28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27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400" b="1" dirty="0"/>
              <a:t>Topic: </a:t>
            </a:r>
            <a:r>
              <a:rPr lang="en-US" altLang="en-US" sz="2400" dirty="0"/>
              <a:t>Screening, Treatment and Management of Patients w/ HCV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In-person, didactics, case presentations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Approximately Quarterly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Clinicians and staff working in Indian Country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CME, CNE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IHS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Jan 31-Feb 1, May 1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David Stephens, RN, BSN </a:t>
            </a:r>
            <a:r>
              <a:rPr lang="en-US" altLang="en-US" sz="2400" dirty="0">
                <a:hlinkClick r:id="rId2"/>
              </a:rPr>
              <a:t>dstephens@npaihb.org</a:t>
            </a:r>
            <a:r>
              <a:rPr lang="en-US" altLang="en-US" sz="2400" dirty="0"/>
              <a:t>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Hepatitis C Training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29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0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F4BC28-9B11-4FFD-AB74-42BF6013D7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0B583E-A80C-4BCA-B374-DC262397FC8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3829FCB-3DB5-4336-917D-1C5EE113153B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A7E29-CDAC-49C5-BEA5-8035C4FE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86959-8B31-4BD5-97C7-32A97FF113E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336885-2C9D-4E26-8C74-098C856ADFA8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053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839200" cy="4724400"/>
          </a:xfrm>
        </p:spPr>
        <p:txBody>
          <a:bodyPr/>
          <a:lstStyle/>
          <a:p>
            <a:r>
              <a:rPr lang="en-US" altLang="en-US" sz="2400" b="1" dirty="0"/>
              <a:t>Topics: </a:t>
            </a:r>
            <a:r>
              <a:rPr lang="en-US" altLang="en-US" sz="2400" dirty="0"/>
              <a:t>Screening, Treatment and Management of Patients w/ HCV</a:t>
            </a:r>
          </a:p>
          <a:p>
            <a:r>
              <a:rPr lang="en-US" altLang="en-US" sz="2400" b="1" dirty="0"/>
              <a:t>Format: </a:t>
            </a:r>
            <a:r>
              <a:rPr lang="en-US" altLang="en-US" sz="2400" dirty="0"/>
              <a:t>1 hour virtual telehealth sessions include didactics, case presentations, and treatment recommendations for patients</a:t>
            </a:r>
          </a:p>
          <a:p>
            <a:r>
              <a:rPr lang="en-US" altLang="en-US" sz="2400" b="1" dirty="0"/>
              <a:t>Frequency: </a:t>
            </a:r>
            <a:r>
              <a:rPr lang="en-US" altLang="en-US" sz="2400" dirty="0"/>
              <a:t>6x/month</a:t>
            </a:r>
          </a:p>
          <a:p>
            <a:r>
              <a:rPr lang="en-US" altLang="en-US" sz="2400" b="1" dirty="0"/>
              <a:t>Audience: </a:t>
            </a:r>
            <a:r>
              <a:rPr lang="en-US" altLang="en-US" sz="2400" dirty="0"/>
              <a:t>Clinicians and staff working in Indian Country</a:t>
            </a:r>
          </a:p>
          <a:p>
            <a:r>
              <a:rPr lang="en-US" altLang="en-US" sz="2400" b="1" dirty="0"/>
              <a:t>Accreditation: </a:t>
            </a:r>
            <a:r>
              <a:rPr lang="en-US" altLang="en-US" sz="2400" dirty="0"/>
              <a:t>CME, CNE, CPE</a:t>
            </a:r>
          </a:p>
          <a:p>
            <a:r>
              <a:rPr lang="en-US" altLang="en-US" sz="2400" b="1" dirty="0"/>
              <a:t>Funding: </a:t>
            </a:r>
            <a:r>
              <a:rPr lang="en-US" altLang="en-US" sz="2400" dirty="0"/>
              <a:t>IHS</a:t>
            </a:r>
          </a:p>
          <a:p>
            <a:r>
              <a:rPr lang="en-US" altLang="en-US" sz="2400" b="1" dirty="0"/>
              <a:t>Upcoming Dates: </a:t>
            </a:r>
            <a:r>
              <a:rPr lang="en-US" altLang="en-US" sz="2400" dirty="0"/>
              <a:t>Jan 23, Feb 6, Feb 12, Feb 14, Feb 20, Feb 27</a:t>
            </a:r>
          </a:p>
          <a:p>
            <a:r>
              <a:rPr lang="en-US" altLang="en-US" sz="2400" b="1" dirty="0"/>
              <a:t>Contact: </a:t>
            </a:r>
            <a:r>
              <a:rPr lang="en-US" altLang="en-US" sz="2400" dirty="0"/>
              <a:t>David Stephens, RN, BSN </a:t>
            </a:r>
            <a:r>
              <a:rPr lang="en-US" altLang="en-US" sz="2400" dirty="0">
                <a:hlinkClick r:id="rId2"/>
              </a:rPr>
              <a:t>dstephens@npaihb.org</a:t>
            </a:r>
            <a:r>
              <a:rPr lang="en-US" altLang="en-US" sz="2400" dirty="0"/>
              <a:t>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Hepatitis C ECHO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30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21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09FF61-EED7-4BCD-93C5-3ABFED7EF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1" y="1600200"/>
            <a:ext cx="8839200" cy="4724400"/>
          </a:xfrm>
        </p:spPr>
        <p:txBody>
          <a:bodyPr/>
          <a:lstStyle/>
          <a:p>
            <a:r>
              <a:rPr lang="en-US" sz="2800" dirty="0"/>
              <a:t>UNM ECHO</a:t>
            </a:r>
          </a:p>
          <a:p>
            <a:pPr lvl="1"/>
            <a:r>
              <a:rPr lang="en-US" sz="2400" dirty="0"/>
              <a:t>IHS sponsored: Hep C, Chronic Pain</a:t>
            </a:r>
          </a:p>
          <a:p>
            <a:pPr lvl="1"/>
            <a:r>
              <a:rPr lang="en-US" sz="2400" dirty="0"/>
              <a:t>Many other topics: Cardiology, AIDS, Dementia, Palliative Care, </a:t>
            </a:r>
            <a:r>
              <a:rPr lang="en-US" sz="2400" dirty="0" err="1"/>
              <a:t>etc</a:t>
            </a:r>
            <a:endParaRPr lang="en-US" sz="2400" dirty="0">
              <a:hlinkClick r:id="rId2"/>
            </a:endParaRPr>
          </a:p>
          <a:p>
            <a:pPr lvl="1"/>
            <a:r>
              <a:rPr lang="en-US" sz="2400" dirty="0">
                <a:hlinkClick r:id="rId2"/>
              </a:rPr>
              <a:t>echo.unm.edu/initiatives/</a:t>
            </a:r>
            <a:r>
              <a:rPr lang="en-US" sz="2400" dirty="0" err="1">
                <a:hlinkClick r:id="rId2"/>
              </a:rPr>
              <a:t>indian</a:t>
            </a:r>
            <a:r>
              <a:rPr lang="en-US" sz="2400" dirty="0">
                <a:hlinkClick r:id="rId2"/>
              </a:rPr>
              <a:t>-health-services/</a:t>
            </a:r>
            <a:r>
              <a:rPr lang="en-US" sz="2400" dirty="0"/>
              <a:t> </a:t>
            </a:r>
          </a:p>
          <a:p>
            <a:r>
              <a:rPr lang="en-US" sz="2800" dirty="0"/>
              <a:t>UCSF Warmline</a:t>
            </a:r>
          </a:p>
          <a:p>
            <a:pPr lvl="1"/>
            <a:r>
              <a:rPr lang="en-US" sz="2400" dirty="0"/>
              <a:t>HIV/AIDS Management, Hepatitis C Treatment, Substance Use/Medication Assisted Treatment, PEP, </a:t>
            </a:r>
            <a:r>
              <a:rPr lang="en-US" sz="2400" dirty="0" err="1"/>
              <a:t>PrEP</a:t>
            </a:r>
            <a:endParaRPr lang="en-US" sz="2400" dirty="0"/>
          </a:p>
          <a:p>
            <a:pPr lvl="1"/>
            <a:r>
              <a:rPr lang="en-US" sz="2400" dirty="0">
                <a:hlinkClick r:id="rId3"/>
              </a:rPr>
              <a:t>https://nccc.ucsf.edu/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A1E6A5-7BBF-431C-A8FC-8CB6C993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other organizations offer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F7E53-6DE0-4337-BA26-F802EE45D8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31D763-FAC0-45BD-B24F-A64C74C421B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6B9C7-20FD-457A-AE4E-37625616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075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A829A8-AFA6-4A69-8AEC-32C7E6B48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Trauma Informed Oregon</a:t>
            </a:r>
          </a:p>
          <a:p>
            <a:pPr lvl="1"/>
            <a:r>
              <a:rPr lang="en-US" sz="2400" dirty="0"/>
              <a:t>OHSU and the Oregon Pediatric Society (OPS)</a:t>
            </a:r>
          </a:p>
          <a:p>
            <a:pPr lvl="1"/>
            <a:r>
              <a:rPr lang="en-US" sz="2400" dirty="0">
                <a:hlinkClick r:id="rId2"/>
              </a:rPr>
              <a:t>https://traumainformedoregon.org</a:t>
            </a:r>
            <a:endParaRPr lang="en-US" sz="2400" dirty="0"/>
          </a:p>
          <a:p>
            <a:r>
              <a:rPr lang="en-US" sz="2800" dirty="0"/>
              <a:t>Vital Talk</a:t>
            </a:r>
          </a:p>
          <a:p>
            <a:pPr lvl="1"/>
            <a:r>
              <a:rPr lang="en-US" sz="2400" dirty="0"/>
              <a:t>Clinician communication skills for serious illness. Nonprofit founded at UW</a:t>
            </a:r>
          </a:p>
          <a:p>
            <a:pPr lvl="1"/>
            <a:r>
              <a:rPr lang="en-US" sz="2400" dirty="0">
                <a:hlinkClick r:id="rId3"/>
              </a:rPr>
              <a:t>www.vitaltalk.org</a:t>
            </a:r>
            <a:r>
              <a:rPr lang="en-US" sz="2400" dirty="0"/>
              <a:t> </a:t>
            </a:r>
          </a:p>
          <a:p>
            <a:r>
              <a:rPr lang="en-US" sz="2600" dirty="0"/>
              <a:t>Peer Wellness Specialist</a:t>
            </a:r>
          </a:p>
          <a:p>
            <a:pPr lvl="1"/>
            <a:r>
              <a:rPr lang="en-US" sz="2400" dirty="0"/>
              <a:t>Training for Peer Support Specialists </a:t>
            </a:r>
          </a:p>
          <a:p>
            <a:pPr lvl="1"/>
            <a:r>
              <a:rPr lang="en-US" sz="2400" dirty="0"/>
              <a:t>https://www.mhaoforegon.org/trainingandevents/</a:t>
            </a:r>
          </a:p>
          <a:p>
            <a:pPr lvl="1"/>
            <a:endParaRPr lang="en-US" sz="2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67DE5F-8420-4939-BB2A-CB50D1A0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organizations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0FAAC-F285-4C4F-92F6-207F9DF8F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EC7F5-959D-46DD-82D1-4789AE960C4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D7C44-4514-4D5F-8CF5-6AA430A7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210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F71F1C-B1AD-4DBA-92B3-47DA5C6D6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something missing from our list of trainings? Let us know!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874892-7DEE-473A-85CF-1E3F2102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95BA6-B401-4FAD-ADFB-1F64A8FC2E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46A72-9B47-4ECA-BD8C-1459EDBB290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46EE0-0BCD-4721-BC83-5C3228D9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157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B73840-6416-4FFB-9A18-AB93D1790B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2D3FC-9A83-44DE-8DDA-BBEB2984C7F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3829FCB-3DB5-4336-917D-1C5EE113153B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47ABB8-DBA9-40B3-A9B8-D7358B71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86959-8B31-4BD5-97C7-32A97FF113E5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9477C6-43E5-45CE-9EE4-A113EBBD0BCF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782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BFB86C-94B1-4327-8E92-96620B74AD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D58FC-9699-4ADD-89E3-F63A2042D8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3829FCB-3DB5-4336-917D-1C5EE113153B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48B03-0344-473A-882C-8114D2571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86959-8B31-4BD5-97C7-32A97FF113E5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E64F24-24FE-4AB1-9287-DEC01B9AD4DC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782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472A8A-F445-424C-86DD-B4CE2736B1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C3999-A8B9-4453-A19C-9F976E9ED6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3829FCB-3DB5-4336-917D-1C5EE113153B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104CB-FB55-42D6-9D1F-61571B92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86959-8B31-4BD5-97C7-32A97FF113E5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CFEEE1-060D-4908-BF86-D1F8827F0A88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" y="0"/>
            <a:ext cx="91354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843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1">
            <a:extLst>
              <a:ext uri="{FF2B5EF4-FFF2-40B4-BE49-F238E27FC236}">
                <a16:creationId xmlns:a16="http://schemas.microsoft.com/office/drawing/2014/main" id="{AABDA8B1-8D5B-4B28-8C52-D7F034FDEF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447800"/>
            <a:ext cx="9067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2800" dirty="0"/>
              <a:t>ECHO Project</a:t>
            </a:r>
          </a:p>
          <a:p>
            <a:pPr>
              <a:buNone/>
            </a:pPr>
            <a:r>
              <a:rPr lang="en-US" altLang="en-US" sz="2600" dirty="0"/>
              <a:t>Jessica Leston, MPH (Tsimshian), Clinical Programs Director</a:t>
            </a:r>
          </a:p>
          <a:p>
            <a:pPr>
              <a:buNone/>
            </a:pPr>
            <a:r>
              <a:rPr lang="en-US" altLang="en-US" sz="2600" dirty="0"/>
              <a:t>David Stephens, BSN, RN, ECHO Clinical Director</a:t>
            </a:r>
          </a:p>
          <a:p>
            <a:pPr>
              <a:buNone/>
            </a:pPr>
            <a:r>
              <a:rPr lang="en-US" altLang="en-US" sz="2600" dirty="0"/>
              <a:t>Eric Vinson (Cherokee) Project Manager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1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600" dirty="0"/>
              <a:t>Phone: 503-416-3295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600" dirty="0"/>
              <a:t>Email: evinson@npaihb.org</a:t>
            </a:r>
          </a:p>
        </p:txBody>
      </p:sp>
      <p:sp>
        <p:nvSpPr>
          <p:cNvPr id="62467" name="Title 2">
            <a:extLst>
              <a:ext uri="{FF2B5EF4-FFF2-40B4-BE49-F238E27FC236}">
                <a16:creationId xmlns:a16="http://schemas.microsoft.com/office/drawing/2014/main" id="{87EF81B8-4AF6-41B0-A501-455A120E0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Contact Information</a:t>
            </a:r>
          </a:p>
        </p:txBody>
      </p:sp>
      <p:sp>
        <p:nvSpPr>
          <p:cNvPr id="62468" name="Footer Placeholder 3">
            <a:extLst>
              <a:ext uri="{FF2B5EF4-FFF2-40B4-BE49-F238E27FC236}">
                <a16:creationId xmlns:a16="http://schemas.microsoft.com/office/drawing/2014/main" id="{11522BB1-BBFA-4A6C-B80C-091AD0F19E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15C29"/>
              </a:buClr>
              <a:buSzPct val="95000"/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8080"/>
              </a:buClr>
              <a:buSzPct val="100000"/>
              <a:buFont typeface="Wingdings" panose="05000000000000000000" pitchFamily="2" charset="2"/>
              <a:buChar char="§"/>
              <a:defRPr sz="34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B40000"/>
              </a:buClr>
              <a:buSzPct val="10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4646"/>
              </a:buClr>
              <a:buSzPct val="100000"/>
              <a:buFont typeface="Trebuchet MS" panose="020B0603020202020204" pitchFamily="34" charset="0"/>
              <a:buChar char="—"/>
              <a:defRPr sz="28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800000"/>
                </a:solidFill>
                <a:latin typeface="Gill Sans MT" panose="020B0502020104020203" pitchFamily="34" charset="0"/>
              </a:rPr>
              <a:t>Northwest Portland Area Indian Health Board</a:t>
            </a:r>
          </a:p>
        </p:txBody>
      </p:sp>
      <p:sp>
        <p:nvSpPr>
          <p:cNvPr id="62469" name="Date Placeholder 4">
            <a:extLst>
              <a:ext uri="{FF2B5EF4-FFF2-40B4-BE49-F238E27FC236}">
                <a16:creationId xmlns:a16="http://schemas.microsoft.com/office/drawing/2014/main" id="{F618966F-C851-497C-8BC0-EA3DF1DF2D78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15C29"/>
              </a:buClr>
              <a:buSzPct val="95000"/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8080"/>
              </a:buClr>
              <a:buSzPct val="100000"/>
              <a:buFont typeface="Wingdings" panose="05000000000000000000" pitchFamily="2" charset="2"/>
              <a:buChar char="§"/>
              <a:defRPr sz="34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B40000"/>
              </a:buClr>
              <a:buSzPct val="10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4646"/>
              </a:buClr>
              <a:buSzPct val="100000"/>
              <a:buFont typeface="Trebuchet MS" panose="020B0603020202020204" pitchFamily="34" charset="0"/>
              <a:buChar char="—"/>
              <a:defRPr sz="28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C88275-DE02-4024-9827-C78563753514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62470" name="Slide Number Placeholder 5">
            <a:extLst>
              <a:ext uri="{FF2B5EF4-FFF2-40B4-BE49-F238E27FC236}">
                <a16:creationId xmlns:a16="http://schemas.microsoft.com/office/drawing/2014/main" id="{A5E330E8-E754-4EE9-9B44-CA043AA4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15C29"/>
              </a:buClr>
              <a:buSzPct val="95000"/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8080"/>
              </a:buClr>
              <a:buSzPct val="100000"/>
              <a:buFont typeface="Wingdings" panose="05000000000000000000" pitchFamily="2" charset="2"/>
              <a:buChar char="§"/>
              <a:defRPr sz="34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B40000"/>
              </a:buClr>
              <a:buSzPct val="10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4646"/>
              </a:buClr>
              <a:buSzPct val="100000"/>
              <a:buFont typeface="Trebuchet MS" panose="020B0603020202020204" pitchFamily="34" charset="0"/>
              <a:buChar char="—"/>
              <a:defRPr sz="28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rebuchet MS" panose="020B0603020202020204" pitchFamily="34" charset="0"/>
              <a:buChar char="—"/>
              <a:defRPr sz="2400" i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159EF3-82A5-4FE1-92D7-054802D3C5AA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63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DF99DB-8F65-4AF2-B6F0-D39F3F575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In-person or online</a:t>
            </a:r>
          </a:p>
          <a:p>
            <a:pPr lvl="1"/>
            <a:r>
              <a:rPr lang="en-US" dirty="0"/>
              <a:t>Lecture (didactic) w/o Q&amp;A</a:t>
            </a:r>
          </a:p>
          <a:p>
            <a:pPr lvl="2"/>
            <a:r>
              <a:rPr lang="en-US" dirty="0"/>
              <a:t>Seminar, Conference, workshop</a:t>
            </a:r>
          </a:p>
          <a:p>
            <a:pPr lvl="1"/>
            <a:r>
              <a:rPr lang="en-US" dirty="0"/>
              <a:t>Group discussions</a:t>
            </a:r>
          </a:p>
          <a:p>
            <a:pPr lvl="1"/>
            <a:r>
              <a:rPr lang="en-US" dirty="0"/>
              <a:t>Case Presentations</a:t>
            </a:r>
          </a:p>
          <a:p>
            <a:pPr lvl="1"/>
            <a:r>
              <a:rPr lang="en-US" dirty="0"/>
              <a:t>Skills building (hands on)</a:t>
            </a:r>
          </a:p>
          <a:p>
            <a:pPr lvl="1"/>
            <a:r>
              <a:rPr lang="en-US" dirty="0"/>
              <a:t>One on one mentoring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5880E4-3465-440A-9BAA-81B949974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trainings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D892C7-5D12-40C1-A9C2-4A9A9F7A44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37D07-5B66-4C0A-A87A-72C66E7755D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BEC4F-36AA-4F25-998B-66EF09EA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72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63BD61-2470-441B-8E16-A22506C63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See a profession missing from what we currently offer? Let us know! What other types of CE would you like to see offered by NPAIHB?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3FE53F-4801-485B-9A27-7FD90BD88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Professions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F4D869-52C8-4830-8BFF-ECC2249855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8EDF3-1348-4057-9BCE-C0EFC1B6D83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1A40C-5572-4F99-9508-CA350F70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45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D87CC629-DD55-4B74-ADF2-4C339F8437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r>
              <a:rPr lang="en-US" altLang="en-US" sz="2800" dirty="0"/>
              <a:t>Medical (CME): Accreditation Council for Continuing Medical Education</a:t>
            </a:r>
          </a:p>
          <a:p>
            <a:r>
              <a:rPr lang="en-US" altLang="en-US" sz="2800" dirty="0"/>
              <a:t>Nursing (CNE): Accreditation Commission for Education in Nursing</a:t>
            </a:r>
          </a:p>
          <a:p>
            <a:r>
              <a:rPr lang="en-US" altLang="en-US" sz="2800" dirty="0"/>
              <a:t>Social Work: Association of Social Work Boards</a:t>
            </a:r>
          </a:p>
          <a:p>
            <a:r>
              <a:rPr lang="en-US" altLang="en-US" sz="2800" dirty="0"/>
              <a:t>Chemical Dependency: NAADAC, the Association for Addiction Professionals</a:t>
            </a:r>
          </a:p>
          <a:p>
            <a:r>
              <a:rPr lang="en-US" altLang="en-US" sz="2800" dirty="0"/>
              <a:t>Health Education: National Commission for Health Education Credentialing</a:t>
            </a:r>
          </a:p>
          <a:p>
            <a:r>
              <a:rPr lang="en-US" altLang="en-US" sz="2800" dirty="0"/>
              <a:t>Others: Depending on specialty </a:t>
            </a:r>
            <a:r>
              <a:rPr lang="en-US" altLang="en-US" sz="2000" dirty="0"/>
              <a:t>(ex. Child Safety Seat)</a:t>
            </a:r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D7AA6213-51E2-49B5-9482-2E9F758FA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Continuing Education professions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D6CEF4-4799-4057-B003-1FD8A73B2B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20485" name="Date Placeholder 4">
            <a:extLst>
              <a:ext uri="{FF2B5EF4-FFF2-40B4-BE49-F238E27FC236}">
                <a16:creationId xmlns:a16="http://schemas.microsoft.com/office/drawing/2014/main" id="{C93941DC-47CE-40D0-940D-28B61F756A66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550049A-6877-4C1D-B3C0-F61949E49A4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0486" name="Slide Number Placeholder 5">
            <a:extLst>
              <a:ext uri="{FF2B5EF4-FFF2-40B4-BE49-F238E27FC236}">
                <a16:creationId xmlns:a16="http://schemas.microsoft.com/office/drawing/2014/main" id="{97342D01-8FEB-4EF6-B1EE-9B44A57A0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738733F-079E-4F58-AA75-6A76E88E79B8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6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0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84B9D9F-BA96-4190-AFCF-B8D2120D9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Trainings offered by NPAIHB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C9C4A4F-7F1C-4084-89CF-A2C7F98894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2CA81-4807-4B4F-9ED4-5DE06AD10E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F3638-51BC-4F94-BCD9-1553AA88E47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999EDA-4CE1-4218-9069-F5AA94E87058}" type="datetime1">
              <a:rPr lang="en-US" smtClean="0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2208-6AA2-4EA9-92DA-E40516C8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37830-849D-43CA-BA23-59AD1A6A900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67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724400"/>
          </a:xfrm>
        </p:spPr>
        <p:txBody>
          <a:bodyPr/>
          <a:lstStyle/>
          <a:p>
            <a:r>
              <a:rPr lang="en-US" altLang="en-US" sz="2100" b="1" dirty="0"/>
              <a:t>Topic: </a:t>
            </a:r>
            <a:r>
              <a:rPr lang="en-US" altLang="en-US" sz="2100" dirty="0"/>
              <a:t>Epidemiology 101, Sources of AI/AN Health Data, Introduction to GIS Mapping, Data Visualization, Finding and Using Data for Strategic Planning/Policy Development</a:t>
            </a:r>
          </a:p>
          <a:p>
            <a:r>
              <a:rPr lang="en-US" altLang="en-US" sz="2100" b="1" dirty="0"/>
              <a:t>Format: </a:t>
            </a:r>
            <a:r>
              <a:rPr lang="en-US" altLang="en-US" sz="2100" dirty="0"/>
              <a:t>Lecture w/ Q&amp;A, Hands On Skill Building </a:t>
            </a:r>
          </a:p>
          <a:p>
            <a:r>
              <a:rPr lang="en-US" altLang="en-US" sz="2100" b="1" dirty="0"/>
              <a:t>Frequency: </a:t>
            </a:r>
            <a:r>
              <a:rPr lang="en-US" altLang="en-US" sz="2100" dirty="0"/>
              <a:t>At least once a year</a:t>
            </a:r>
          </a:p>
          <a:p>
            <a:r>
              <a:rPr lang="en-US" altLang="en-US" sz="2100" b="1" dirty="0"/>
              <a:t>Audience: </a:t>
            </a:r>
            <a:r>
              <a:rPr lang="en-US" altLang="en-US" sz="2100" dirty="0"/>
              <a:t>Tribal health staff (clinical and non-clinical), planners, grant writers, anyone who needs an introduction/refresher course for tribal epidemiology</a:t>
            </a:r>
          </a:p>
          <a:p>
            <a:r>
              <a:rPr lang="en-US" altLang="en-US" sz="2100" b="1" dirty="0"/>
              <a:t>Accreditation: </a:t>
            </a:r>
            <a:r>
              <a:rPr lang="en-US" altLang="en-US" sz="2100" dirty="0"/>
              <a:t>none</a:t>
            </a:r>
          </a:p>
          <a:p>
            <a:r>
              <a:rPr lang="en-US" altLang="en-US" sz="2100" b="1" dirty="0"/>
              <a:t>Funding: </a:t>
            </a:r>
            <a:r>
              <a:rPr lang="en-US" altLang="en-US" sz="2100" dirty="0"/>
              <a:t>CDC</a:t>
            </a:r>
          </a:p>
          <a:p>
            <a:r>
              <a:rPr lang="en-US" altLang="en-US" sz="2100" b="1" dirty="0"/>
              <a:t>Upcoming Dates:</a:t>
            </a:r>
            <a:r>
              <a:rPr lang="en-US" altLang="en-US" sz="2100" dirty="0"/>
              <a:t> TBD</a:t>
            </a:r>
          </a:p>
          <a:p>
            <a:r>
              <a:rPr lang="en-US" altLang="en-US" sz="2100" b="1" dirty="0"/>
              <a:t>Contact: </a:t>
            </a:r>
            <a:r>
              <a:rPr lang="fi-FI" altLang="en-US" sz="2100" dirty="0"/>
              <a:t>Sujata Joshi, MSPH </a:t>
            </a:r>
            <a:r>
              <a:rPr lang="fi-FI" altLang="en-US" sz="2100" dirty="0">
                <a:hlinkClick r:id="rId2"/>
              </a:rPr>
              <a:t>sjoshi@npaihb.org</a:t>
            </a:r>
            <a:r>
              <a:rPr lang="fi-FI" altLang="en-US" sz="2100" dirty="0"/>
              <a:t> </a:t>
            </a:r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  <a:p>
            <a:endParaRPr lang="en-US" altLang="en-US" sz="21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Training Title: Health Data Literacy and Applications for Tribal Health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8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045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9F63D7C2-0CBA-4B7A-B380-D886916FBB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4724400"/>
          </a:xfrm>
        </p:spPr>
        <p:txBody>
          <a:bodyPr/>
          <a:lstStyle/>
          <a:p>
            <a:r>
              <a:rPr lang="en-US" altLang="en-US" sz="2000" b="1" dirty="0"/>
              <a:t>Topics: </a:t>
            </a:r>
            <a:r>
              <a:rPr lang="en-US" altLang="en-US" sz="2000" dirty="0"/>
              <a:t>Basic CAC, Advanced CAC, Advanced TIU, Reminders, Integrated Behavioral Health, Data Management, Advanced Reminders</a:t>
            </a:r>
          </a:p>
          <a:p>
            <a:r>
              <a:rPr lang="en-US" altLang="en-US" sz="2000" b="1" dirty="0"/>
              <a:t>Format: </a:t>
            </a:r>
            <a:r>
              <a:rPr lang="en-US" altLang="en-US" sz="2000" dirty="0"/>
              <a:t>Didactic lectures, hands-on, Q&amp;A</a:t>
            </a:r>
          </a:p>
          <a:p>
            <a:pPr lvl="1"/>
            <a:r>
              <a:rPr lang="en-US" altLang="en-US" sz="2000" dirty="0"/>
              <a:t>Most courses available in computer training room at NPAIHB, also available remotely (log in from your home site).</a:t>
            </a:r>
          </a:p>
          <a:p>
            <a:r>
              <a:rPr lang="en-US" altLang="en-US" sz="2000" b="1" dirty="0"/>
              <a:t>Frequency: </a:t>
            </a:r>
            <a:r>
              <a:rPr lang="en-US" altLang="en-US" sz="2000" dirty="0"/>
              <a:t>Typically one class per month</a:t>
            </a:r>
          </a:p>
          <a:p>
            <a:pPr lvl="1"/>
            <a:r>
              <a:rPr lang="en-US" altLang="en-US" sz="2000" dirty="0"/>
              <a:t>(monitor </a:t>
            </a:r>
            <a:r>
              <a:rPr lang="en-US" altLang="en-US" sz="2000" dirty="0">
                <a:hlinkClick r:id="rId2"/>
              </a:rPr>
              <a:t>https://www.ihs.gov/rpms/training/</a:t>
            </a:r>
            <a:r>
              <a:rPr lang="en-US" altLang="en-US" sz="2000" dirty="0"/>
              <a:t> and </a:t>
            </a:r>
            <a:r>
              <a:rPr lang="en-US" altLang="en-US" sz="2000" dirty="0">
                <a:hlinkClick r:id="rId3"/>
              </a:rPr>
              <a:t>http://www.npaihb.org/events/</a:t>
            </a:r>
            <a:r>
              <a:rPr lang="en-US" altLang="en-US" sz="2000" dirty="0"/>
              <a:t> for schedule)</a:t>
            </a:r>
          </a:p>
          <a:p>
            <a:r>
              <a:rPr lang="en-US" altLang="en-US" sz="2000" b="1" dirty="0"/>
              <a:t>Audience: </a:t>
            </a:r>
            <a:r>
              <a:rPr lang="en-US" altLang="en-US" sz="2000" dirty="0"/>
              <a:t>CACs (</a:t>
            </a:r>
            <a:r>
              <a:rPr lang="en-US" altLang="en-US" sz="2000" dirty="0" err="1"/>
              <a:t>Informaticists</a:t>
            </a:r>
            <a:r>
              <a:rPr lang="en-US" altLang="en-US" sz="2000" dirty="0"/>
              <a:t>) </a:t>
            </a:r>
          </a:p>
          <a:p>
            <a:r>
              <a:rPr lang="en-US" altLang="en-US" sz="2000" b="1" dirty="0"/>
              <a:t>Accreditation: </a:t>
            </a:r>
            <a:r>
              <a:rPr lang="en-US" altLang="en-US" sz="2000" dirty="0"/>
              <a:t>N/A</a:t>
            </a:r>
          </a:p>
          <a:p>
            <a:r>
              <a:rPr lang="en-US" altLang="en-US" sz="2000" b="1" dirty="0"/>
              <a:t>Funding: </a:t>
            </a:r>
            <a:r>
              <a:rPr lang="en-US" altLang="en-US" sz="2000" dirty="0"/>
              <a:t>IHS</a:t>
            </a:r>
          </a:p>
          <a:p>
            <a:r>
              <a:rPr lang="en-US" altLang="en-US" sz="2000" b="1" dirty="0"/>
              <a:t>Upcoming Dates: </a:t>
            </a:r>
            <a:r>
              <a:rPr lang="en-US" altLang="en-US" sz="2000" dirty="0"/>
              <a:t>February for Basic CAC</a:t>
            </a:r>
          </a:p>
          <a:p>
            <a:r>
              <a:rPr lang="en-US" altLang="en-US" sz="2000" b="1" dirty="0"/>
              <a:t>Contact: </a:t>
            </a:r>
            <a:r>
              <a:rPr lang="en-US" altLang="en-US" sz="2000" dirty="0"/>
              <a:t>Katie Johnson, Pharm D </a:t>
            </a:r>
            <a:r>
              <a:rPr lang="en-US" altLang="en-US" sz="2000" dirty="0">
                <a:hlinkClick r:id="rId4"/>
              </a:rPr>
              <a:t>kjohnson@npaihb.org</a:t>
            </a:r>
            <a:r>
              <a:rPr lang="en-US" altLang="en-US" sz="2000" dirty="0"/>
              <a:t>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F2A5AFC2-CC46-49EB-BB34-EEDD2FC9A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dirty="0"/>
              <a:t>Training Title: EHR/RPMS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D1547-DC5A-42AE-9853-73FEE1624A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Northwest Portland Area Indian Health Board</a:t>
            </a:r>
          </a:p>
        </p:txBody>
      </p:sp>
      <p:sp>
        <p:nvSpPr>
          <p:cNvPr id="16389" name="Date Placeholder 4">
            <a:extLst>
              <a:ext uri="{FF2B5EF4-FFF2-40B4-BE49-F238E27FC236}">
                <a16:creationId xmlns:a16="http://schemas.microsoft.com/office/drawing/2014/main" id="{BD42A353-2778-4F5F-9678-831C5B0A56A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C909F40-7832-4101-90AD-F637D634EF5C}" type="datetime1">
              <a:rPr lang="en-US" altLang="en-US" sz="1200" smtClean="0">
                <a:solidFill>
                  <a:srgbClr val="800000"/>
                </a:solidFill>
                <a:latin typeface="Gill Sans MT" panose="020B0502020104020203" pitchFamily="34" charset="0"/>
              </a:rPr>
              <a:pPr/>
              <a:t>1/18/2019</a:t>
            </a:fld>
            <a:endParaRPr lang="en-US" altLang="en-US" sz="1200">
              <a:solidFill>
                <a:srgbClr val="8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E68E9DE8-E728-4CEF-A2EC-1418A1FAC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2E66E4-A32C-4112-96EF-EBBCBE60A470}" type="slidenum">
              <a:rPr lang="en-US" altLang="en-US" sz="1200">
                <a:solidFill>
                  <a:srgbClr val="800000"/>
                </a:solidFill>
                <a:latin typeface="Georgia" panose="02040502050405020303" pitchFamily="18" charset="0"/>
              </a:rPr>
              <a:pPr/>
              <a:t>9</a:t>
            </a:fld>
            <a:endParaRPr lang="en-US" altLang="en-US" sz="1200">
              <a:solidFill>
                <a:srgbClr val="8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5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Northwest Tribal Comprehensive Cancer Program &amp;quot;&quot;/&gt;&lt;property id=&quot;20307&quot; value=&quot;284&quot;/&gt;&lt;/object&gt;&lt;object type=&quot;3&quot; unique_id=&quot;10004&quot;&gt;&lt;property id=&quot;20148&quot; value=&quot;5&quot;/&gt;&lt;property id=&quot;20300&quot; value=&quot;Slide 2 - &amp;quot;Organizational Chart&amp;quot;&quot;/&gt;&lt;property id=&quot;20307&quot; value=&quot;331&quot;/&gt;&lt;/object&gt;&lt;object type=&quot;3&quot; unique_id=&quot;12151&quot;&gt;&lt;property id=&quot;20148&quot; value=&quot;5&quot;/&gt;&lt;property id=&quot;20300&quot; value=&quot;Slide 12 - &amp;quot;NTCCP projects&amp;quot;&quot;/&gt;&lt;property id=&quot;20307&quot; value=&quot;376&quot;/&gt;&lt;/object&gt;&lt;object type=&quot;3&quot; unique_id=&quot;12287&quot;&gt;&lt;property id=&quot;20148&quot; value=&quot;5&quot;/&gt;&lt;property id=&quot;20300&quot; value=&quot;Slide 3 - &amp;quot;About our Board:&amp;quot;&quot;/&gt;&lt;property id=&quot;20307&quot; value=&quot;377&quot;/&gt;&lt;/object&gt;&lt;object type=&quot;3&quot; unique_id=&quot;12288&quot;&gt;&lt;property id=&quot;20148&quot; value=&quot;5&quot;/&gt;&lt;property id=&quot;20300&quot; value=&quot;Slide 4 - &amp;quot;Current Tribal Epicenter Data &amp;quot;&quot;/&gt;&lt;property id=&quot;20307&quot; value=&quot;378&quot;/&gt;&lt;/object&gt;&lt;object type=&quot;3&quot; unique_id=&quot;12289&quot;&gt;&lt;property id=&quot;20148&quot; value=&quot;5&quot;/&gt;&lt;property id=&quot;20300&quot; value=&quot;Slide 9 - &amp;quot;Cancer Disparities&amp;quot;&quot;/&gt;&lt;property id=&quot;20307&quot; value=&quot;379&quot;/&gt;&lt;/object&gt;&lt;object type=&quot;3&quot; unique_id=&quot;12293&quot;&gt;&lt;property id=&quot;20148&quot; value=&quot;5&quot;/&gt;&lt;property id=&quot;20300&quot; value=&quot;Slide 20 - &amp;quot;BRFSS - Partnership Benefits&amp;quot;&quot;/&gt;&lt;property id=&quot;20307&quot; value=&quot;383&quot;/&gt;&lt;/object&gt;&lt;object type=&quot;3&quot; unique_id=&quot;12294&quot;&gt;&lt;property id=&quot;20148&quot; value=&quot;5&quot;/&gt;&lt;property id=&quot;20300&quot; value=&quot;Slide 21 - &amp;quot;2012 Results&amp;quot;&quot;/&gt;&lt;property id=&quot;20307&quot; value=&quot;384&quot;/&gt;&lt;/object&gt;&lt;object type=&quot;3&quot; unique_id=&quot;12295&quot;&gt;&lt;property id=&quot;20148&quot; value=&quot;5&quot;/&gt;&lt;property id=&quot;20300&quot; value=&quot;Slide 22 - &amp;quot;Conclusion&amp;quot;&quot;/&gt;&lt;property id=&quot;20307&quot; value=&quot;385&quot;/&gt;&lt;/object&gt;&lt;object type=&quot;3&quot; unique_id=&quot;12296&quot;&gt;&lt;property id=&quot;20148&quot; value=&quot;5&quot;/&gt;&lt;property id=&quot;20300&quot; value=&quot;Slide 23 - &amp;quot;In conclusion&amp;quot;&quot;/&gt;&lt;property id=&quot;20307&quot; value=&quot;386&quot;/&gt;&lt;/object&gt;&lt;object type=&quot;3&quot; unique_id=&quot;12297&quot;&gt;&lt;property id=&quot;20148&quot; value=&quot;5&quot;/&gt;&lt;property id=&quot;20300&quot; value=&quot;Slide 28 - &amp;quot;Northwest Tribes Meet the Challenge&amp;quot;&quot;/&gt;&lt;property id=&quot;20307&quot; value=&quot;387&quot;/&gt;&lt;/object&gt;&lt;object type=&quot;3&quot; unique_id=&quot;12524&quot;&gt;&lt;property id=&quot;20148&quot; value=&quot;5&quot;/&gt;&lt;property id=&quot;20300&quot; value=&quot;Slide 14 - &amp;quot;CRC Toolkit Funding&amp;quot;&quot;/&gt;&lt;property id=&quot;20307&quot; value=&quot;389&quot;/&gt;&lt;/object&gt;&lt;object type=&quot;3&quot; unique_id=&quot;12525&quot;&gt;&lt;property id=&quot;20148&quot; value=&quot;5&quot;/&gt;&lt;property id=&quot;20300&quot; value=&quot;Slide 27 - &amp;quot;Opportunities&amp;quot;&quot;/&gt;&lt;property id=&quot;20307&quot; value=&quot;390&quot;/&gt;&lt;/object&gt;&lt;object type=&quot;3&quot; unique_id=&quot;12526&quot;&gt;&lt;property id=&quot;20148&quot; value=&quot;5&quot;/&gt;&lt;property id=&quot;20300&quot; value=&quot;Slide 13 - &amp;quot;CRC / Take Away Message&amp;quot;&quot;/&gt;&lt;property id=&quot;20307&quot; value=&quot;388&quot;/&gt;&lt;/object&gt;&lt;object type=&quot;3&quot; unique_id=&quot;12528&quot;&gt;&lt;property id=&quot;20148&quot; value=&quot;5&quot;/&gt;&lt;property id=&quot;20300&quot; value=&quot;Slide 16 - &amp;quot;Tribal Colorectal Cancer Screening Toolkit&amp;quot;&quot;/&gt;&lt;property id=&quot;20307&quot; value=&quot;391&quot;/&gt;&lt;/object&gt;&lt;object type=&quot;3&quot; unique_id=&quot;12744&quot;&gt;&lt;property id=&quot;20148&quot; value=&quot;5&quot;/&gt;&lt;property id=&quot;20300&quot; value=&quot;Slide 19 - &amp;quot;Tribal Community Input&amp;quot;&quot;/&gt;&lt;property id=&quot;20307&quot; value=&quot;394&quot;/&gt;&lt;/object&gt;&lt;object type=&quot;3&quot; unique_id=&quot;12928&quot;&gt;&lt;property id=&quot;20148&quot; value=&quot;5&quot;/&gt;&lt;property id=&quot;20300&quot; value=&quot;Slide 10 - &amp;quot;Cancer Challenges - Multifaceted&amp;quot;&quot;/&gt;&lt;property id=&quot;20307&quot; value=&quot;395&quot;/&gt;&lt;/object&gt;&lt;object type=&quot;3&quot; unique_id=&quot;13203&quot;&gt;&lt;property id=&quot;20148&quot; value=&quot;5&quot;/&gt;&lt;property id=&quot;20300&quot; value=&quot;Slide 11 - &amp;quot;History of research projects&amp;quot;&quot;/&gt;&lt;property id=&quot;20307&quot; value=&quot;402&quot;/&gt;&lt;/object&gt;&lt;object type=&quot;3&quot; unique_id=&quot;13204&quot;&gt;&lt;property id=&quot;20148&quot; value=&quot;5&quot;/&gt;&lt;property id=&quot;20300&quot; value=&quot;Slide 24 - &amp;quot;AIMS&amp;quot;&quot;/&gt;&lt;property id=&quot;20307&quot; value=&quot;401&quot;/&gt;&lt;/object&gt;&lt;object type=&quot;3&quot; unique_id=&quot;13205&quot;&gt;&lt;property id=&quot;20148&quot; value=&quot;5&quot;/&gt;&lt;property id=&quot;20300&quot; value=&quot;Slide 25 - &amp;quot;Or needs&amp;quot;&quot;/&gt;&lt;property id=&quot;20307&quot; value=&quot;400&quot;/&gt;&lt;/object&gt;&lt;object type=&quot;3&quot; unique_id=&quot;13207&quot;&gt;&lt;property id=&quot;20148&quot; value=&quot;5&quot;/&gt;&lt;property id=&quot;20300&quot; value=&quot;Slide 5 - &amp;quot;NTCCP Trainings/Activities&amp;quot;&quot;/&gt;&lt;property id=&quot;20307&quot; value=&quot;403&quot;/&gt;&lt;/object&gt;&lt;object type=&quot;3&quot; unique_id=&quot;13208&quot;&gt;&lt;property id=&quot;20148&quot; value=&quot;5&quot;/&gt;&lt;property id=&quot;20300&quot; value=&quot;Slide 15 - &amp;quot;CRC Curriculum&amp;quot;&quot;/&gt;&lt;property id=&quot;20307&quot; value=&quot;404&quot;/&gt;&lt;/object&gt;&lt;object type=&quot;3&quot; unique_id=&quot;13209&quot;&gt;&lt;property id=&quot;20148&quot; value=&quot;5&quot;/&gt;&lt;property id=&quot;20300&quot; value=&quot;Slide 17 - &amp;quot;Summary&amp;quot;&quot;/&gt;&lt;property id=&quot;20307&quot; value=&quot;405&quot;/&gt;&lt;/object&gt;&lt;object type=&quot;3&quot; unique_id=&quot;13463&quot;&gt;&lt;property id=&quot;20148&quot; value=&quot;5&quot;/&gt;&lt;property id=&quot;20300&quot; value=&quot;Slide 29 - &amp;quot;Northwest Tribes Meet the Challenge&amp;quot;&quot;/&gt;&lt;property id=&quot;20307&quot; value=&quot;406&quot;/&gt;&lt;/object&gt;&lt;object type=&quot;3&quot; unique_id=&quot;13991&quot;&gt;&lt;property id=&quot;20148&quot; value=&quot;5&quot;/&gt;&lt;property id=&quot;20300&quot; value=&quot;Slide 30 - &amp;quot;NTCCP Tools and Resources&amp;quot;&quot;/&gt;&lt;property id=&quot;20307&quot; value=&quot;407&quot;/&gt;&lt;/object&gt;&lt;object type=&quot;3&quot; unique_id=&quot;15132&quot;&gt;&lt;property id=&quot;20148&quot; value=&quot;5&quot;/&gt;&lt;property id=&quot;20300&quot; value=&quot;Slide 31 - &amp;quot;Contact Information&amp;quot;&quot;/&gt;&lt;property id=&quot;20307&quot; value=&quot;408&quot;/&gt;&lt;/object&gt;&lt;object type=&quot;3&quot; unique_id=&quot;15385&quot;&gt;&lt;property id=&quot;20148&quot; value=&quot;5&quot;/&gt;&lt;property id=&quot;20300&quot; value=&quot;Slide 18 - &amp;quot;Current Tribal BRFSS&amp;quot;&quot;/&gt;&lt;property id=&quot;20307&quot; value=&quot;409&quot;/&gt;&lt;/object&gt;&lt;object type=&quot;3&quot; unique_id=&quot;15538&quot;&gt;&lt;property id=&quot;20148&quot; value=&quot;5&quot;/&gt;&lt;property id=&quot;20300&quot; value=&quot;Slide 26 - &amp;quot;Cancer 101&amp;quot;&quot;/&gt;&lt;property id=&quot;20307&quot; value=&quot;410&quot;/&gt;&lt;/object&gt;&lt;object type=&quot;3&quot; unique_id=&quot;15639&quot;&gt;&lt;property id=&quot;20148&quot; value=&quot;5&quot;/&gt;&lt;property id=&quot;20300&quot; value=&quot;Slide 6 - &amp;quot;Northwest Tribal Cancer Coalition meeting – 11/18/2014&amp;quot;&quot;/&gt;&lt;property id=&quot;20307&quot; value=&quot;411&quot;/&gt;&lt;/object&gt;&lt;object type=&quot;3&quot; unique_id=&quot;15640&quot;&gt;&lt;property id=&quot;20148&quot; value=&quot;5&quot;/&gt;&lt;property id=&quot;20300&quot; value=&quot;Slide 7 - &amp;quot;Cancer Risky Business – 6/25/2015&amp;quot;&quot;/&gt;&lt;property id=&quot;20307&quot; value=&quot;412&quot;/&gt;&lt;/object&gt;&lt;object type=&quot;3&quot; unique_id=&quot;15641&quot;&gt;&lt;property id=&quot;20148&quot; value=&quot;5&quot;/&gt;&lt;property id=&quot;20300&quot; value=&quot;Slide 8 - &amp;quot;Northwest Tribal Clinical Cancer Update 4/22/2015&amp;quot;&quot;/&gt;&lt;property id=&quot;20307&quot; value=&quot;413&quot;/&gt;&lt;/object&gt;&lt;/object&gt;&lt;object type=&quot;8&quot; unique_id=&quot;10064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f87ae2b-82cd-4296-ad5d-6b894e3931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91056f49-adea-4bcc-a31c-6e2bda4fae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b9261ea-d05a-4daf-966a-95a9851c31b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4832e6e-4b1f-4a13-aa67-7a20cd53c9ee"/>
</p:tagLst>
</file>

<file path=ppt/theme/theme1.xml><?xml version="1.0" encoding="utf-8"?>
<a:theme xmlns:a="http://schemas.openxmlformats.org/drawingml/2006/main" name="NPAIHB Template">
  <a:themeElements>
    <a:clrScheme name="Custom 6">
      <a:dk1>
        <a:sysClr val="windowText" lastClr="000000"/>
      </a:dk1>
      <a:lt1>
        <a:sysClr val="window" lastClr="FFFFFF"/>
      </a:lt1>
      <a:dk2>
        <a:srgbClr val="4F271C"/>
      </a:dk2>
      <a:lt2>
        <a:srgbClr val="F8EDC5"/>
      </a:lt2>
      <a:accent1>
        <a:srgbClr val="3891A7"/>
      </a:accent1>
      <a:accent2>
        <a:srgbClr val="F1DB8C"/>
      </a:accent2>
      <a:accent3>
        <a:srgbClr val="C32D2E"/>
      </a:accent3>
      <a:accent4>
        <a:srgbClr val="637F26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PAIHB1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6639</TotalTime>
  <Words>2143</Words>
  <Application>Microsoft Office PowerPoint</Application>
  <PresentationFormat>On-screen Show (4:3)</PresentationFormat>
  <Paragraphs>438</Paragraphs>
  <Slides>37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MS PGothic</vt:lpstr>
      <vt:lpstr>Arial</vt:lpstr>
      <vt:lpstr>Arial Black</vt:lpstr>
      <vt:lpstr>Estrangelo Edessa</vt:lpstr>
      <vt:lpstr>Georgia</vt:lpstr>
      <vt:lpstr>Gill Sans MT</vt:lpstr>
      <vt:lpstr>Maiandra GD</vt:lpstr>
      <vt:lpstr>Times New Roman</vt:lpstr>
      <vt:lpstr>Trebuchet MS</vt:lpstr>
      <vt:lpstr>Wingdings</vt:lpstr>
      <vt:lpstr>NPAIHB Template</vt:lpstr>
      <vt:lpstr> Clinical Training</vt:lpstr>
      <vt:lpstr>Clinical Training and capacity building</vt:lpstr>
      <vt:lpstr>PowerPoint Presentation</vt:lpstr>
      <vt:lpstr>Types of trainings</vt:lpstr>
      <vt:lpstr>CE Professions</vt:lpstr>
      <vt:lpstr>Continuing Education professions</vt:lpstr>
      <vt:lpstr>Trainings offered by NPAIHB</vt:lpstr>
      <vt:lpstr>Training Title: Health Data Literacy and Applications for Tribal Health </vt:lpstr>
      <vt:lpstr>Training Title: EHR/RPMS </vt:lpstr>
      <vt:lpstr>Training Title: Recorded EHR/RPMS Trainings</vt:lpstr>
      <vt:lpstr>Training Title: Recorded EHR/RPMS Trainings</vt:lpstr>
      <vt:lpstr>Training Title: Diabetes ECHO series</vt:lpstr>
      <vt:lpstr>Training Title: Western Tribal Diabetes Project DMS training</vt:lpstr>
      <vt:lpstr>Training Title: Western Tribal Diabetes SDPI NW Gathering</vt:lpstr>
      <vt:lpstr>Training Title: Western Tribal Diabetes NF gathering</vt:lpstr>
      <vt:lpstr>Training Title: NW Tribal Tobacco Prevention Conference</vt:lpstr>
      <vt:lpstr>Training Title: Prescribing NRT (Nicotine Replacement Therapy) 101 and treating commercial tobacco addiction as a chronic disease – Cervical Cancer Webinar</vt:lpstr>
      <vt:lpstr>Training Title: NTCCP Tobacco Cessation Trainings</vt:lpstr>
      <vt:lpstr>Training Title: NTCCP Tribal Cancer Coalition Meetings</vt:lpstr>
      <vt:lpstr>Training Title: Tribal Clinician’s Cancer Update</vt:lpstr>
      <vt:lpstr>Training Title: Minimally Invasive Dentistry</vt:lpstr>
      <vt:lpstr>Training Title: Portland Area Dental Meeting</vt:lpstr>
      <vt:lpstr>Training Title: Elder Initiative Workgroup</vt:lpstr>
      <vt:lpstr>Training Title: Baby Teeth Matter</vt:lpstr>
      <vt:lpstr>Training Title: Dental Site Visits</vt:lpstr>
      <vt:lpstr>Training Title: Suicide Prevention Trainings</vt:lpstr>
      <vt:lpstr>Training Title: Substance Use Disorder Training</vt:lpstr>
      <vt:lpstr>Training Title: Substance Use Disorder ECHO</vt:lpstr>
      <vt:lpstr>Training Title: Hepatitis C Training</vt:lpstr>
      <vt:lpstr>Training Title: Hepatitis C ECHO</vt:lpstr>
      <vt:lpstr>Training other organizations offer</vt:lpstr>
      <vt:lpstr>Other organizations</vt:lpstr>
      <vt:lpstr>PowerPoint Presentation</vt:lpstr>
      <vt:lpstr>PowerPoint Presentation</vt:lpstr>
      <vt:lpstr>PowerPoint Presentation</vt:lpstr>
      <vt:lpstr>PowerPoint Presentation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NPAIHB</dc:creator>
  <cp:lastModifiedBy>Lisa Griggs</cp:lastModifiedBy>
  <cp:revision>265</cp:revision>
  <cp:lastPrinted>2014-04-23T18:00:53Z</cp:lastPrinted>
  <dcterms:created xsi:type="dcterms:W3CDTF">2005-04-18T14:58:50Z</dcterms:created>
  <dcterms:modified xsi:type="dcterms:W3CDTF">2019-01-18T15:57:38Z</dcterms:modified>
</cp:coreProperties>
</file>