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4"/>
  </p:sldMasterIdLst>
  <p:notesMasterIdLst>
    <p:notesMasterId r:id="rId18"/>
  </p:notesMasterIdLst>
  <p:handoutMasterIdLst>
    <p:handoutMasterId r:id="rId19"/>
  </p:handoutMasterIdLst>
  <p:sldIdLst>
    <p:sldId id="330" r:id="rId5"/>
    <p:sldId id="399" r:id="rId6"/>
    <p:sldId id="422" r:id="rId7"/>
    <p:sldId id="393" r:id="rId8"/>
    <p:sldId id="398" r:id="rId9"/>
    <p:sldId id="423" r:id="rId10"/>
    <p:sldId id="424" r:id="rId11"/>
    <p:sldId id="402" r:id="rId12"/>
    <p:sldId id="407" r:id="rId13"/>
    <p:sldId id="411" r:id="rId14"/>
    <p:sldId id="412" r:id="rId15"/>
    <p:sldId id="415" r:id="rId16"/>
    <p:sldId id="410" r:id="rId17"/>
  </p:sldIdLst>
  <p:sldSz cx="9144000" cy="6858000" type="screen4x3"/>
  <p:notesSz cx="7010400" cy="9236075"/>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charset="-128"/>
        <a:cs typeface="+mn-cs"/>
      </a:defRPr>
    </a:lvl5pPr>
    <a:lvl6pPr marL="2286000" algn="l" defTabSz="914400" rtl="0" eaLnBrk="1" latinLnBrk="0" hangingPunct="1">
      <a:defRPr kern="1200">
        <a:solidFill>
          <a:schemeClr val="tx1"/>
        </a:solidFill>
        <a:latin typeface="Arial" pitchFamily="34" charset="0"/>
        <a:ea typeface="ＭＳ Ｐゴシック" charset="-128"/>
        <a:cs typeface="+mn-cs"/>
      </a:defRPr>
    </a:lvl6pPr>
    <a:lvl7pPr marL="2743200" algn="l" defTabSz="914400" rtl="0" eaLnBrk="1" latinLnBrk="0" hangingPunct="1">
      <a:defRPr kern="1200">
        <a:solidFill>
          <a:schemeClr val="tx1"/>
        </a:solidFill>
        <a:latin typeface="Arial" pitchFamily="34" charset="0"/>
        <a:ea typeface="ＭＳ Ｐゴシック" charset="-128"/>
        <a:cs typeface="+mn-cs"/>
      </a:defRPr>
    </a:lvl7pPr>
    <a:lvl8pPr marL="3200400" algn="l" defTabSz="914400" rtl="0" eaLnBrk="1" latinLnBrk="0" hangingPunct="1">
      <a:defRPr kern="1200">
        <a:solidFill>
          <a:schemeClr val="tx1"/>
        </a:solidFill>
        <a:latin typeface="Arial" pitchFamily="34" charset="0"/>
        <a:ea typeface="ＭＳ Ｐゴシック" charset="-128"/>
        <a:cs typeface="+mn-cs"/>
      </a:defRPr>
    </a:lvl8pPr>
    <a:lvl9pPr marL="3657600" algn="l" defTabSz="914400" rtl="0" eaLnBrk="1" latinLnBrk="0" hangingPunct="1">
      <a:defRPr kern="1200">
        <a:solidFill>
          <a:schemeClr val="tx1"/>
        </a:solidFill>
        <a:latin typeface="Arial" pitchFamily="34" charset="0"/>
        <a:ea typeface="ＭＳ Ｐゴシック"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B" initials="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37FF"/>
    <a:srgbClr val="6600CC"/>
    <a:srgbClr val="003399"/>
    <a:srgbClr val="CCECFF"/>
    <a:srgbClr val="336699"/>
    <a:srgbClr val="0083BE"/>
    <a:srgbClr val="3366CC"/>
    <a:srgbClr val="000099"/>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743" autoAdjust="0"/>
    <p:restoredTop sz="75824" autoAdjust="0"/>
  </p:normalViewPr>
  <p:slideViewPr>
    <p:cSldViewPr snapToGrid="0" snapToObjects="1">
      <p:cViewPr>
        <p:scale>
          <a:sx n="90" d="100"/>
          <a:sy n="90" d="100"/>
        </p:scale>
        <p:origin x="-804" y="-1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100" d="100"/>
          <a:sy n="100" d="100"/>
        </p:scale>
        <p:origin x="-1968" y="360"/>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3038145" cy="461193"/>
          </a:xfrm>
          <a:prstGeom prst="rect">
            <a:avLst/>
          </a:prstGeom>
        </p:spPr>
        <p:txBody>
          <a:bodyPr vert="horz" wrap="square" lIns="92302" tIns="46151" rIns="92302" bIns="46151" numCol="1" anchor="t" anchorCtr="0" compatLnSpc="1">
            <a:prstTxWarp prst="textNoShape">
              <a:avLst/>
            </a:prstTxWarp>
          </a:bodyPr>
          <a:lstStyle>
            <a:lvl1pPr>
              <a:defRPr sz="1200">
                <a:latin typeface="Calibri" pitchFamily="-108" charset="0"/>
                <a:ea typeface="ＭＳ Ｐゴシック" pitchFamily="-108" charset="-128"/>
                <a:cs typeface="+mn-cs"/>
              </a:defRPr>
            </a:lvl1pPr>
          </a:lstStyle>
          <a:p>
            <a:pPr>
              <a:defRPr/>
            </a:pPr>
            <a:endParaRPr lang="en-US" dirty="0"/>
          </a:p>
        </p:txBody>
      </p:sp>
      <p:sp>
        <p:nvSpPr>
          <p:cNvPr id="3" name="Date Placeholder 2"/>
          <p:cNvSpPr>
            <a:spLocks noGrp="1"/>
          </p:cNvSpPr>
          <p:nvPr>
            <p:ph type="dt" sz="quarter" idx="1"/>
          </p:nvPr>
        </p:nvSpPr>
        <p:spPr>
          <a:xfrm>
            <a:off x="3970734" y="4"/>
            <a:ext cx="3038145" cy="461193"/>
          </a:xfrm>
          <a:prstGeom prst="rect">
            <a:avLst/>
          </a:prstGeom>
        </p:spPr>
        <p:txBody>
          <a:bodyPr vert="horz" wrap="square" lIns="92302" tIns="46151" rIns="92302" bIns="46151" numCol="1" anchor="t" anchorCtr="0" compatLnSpc="1">
            <a:prstTxWarp prst="textNoShape">
              <a:avLst/>
            </a:prstTxWarp>
          </a:bodyPr>
          <a:lstStyle>
            <a:lvl1pPr algn="r">
              <a:defRPr sz="1200">
                <a:latin typeface="Calibri" pitchFamily="34" charset="0"/>
              </a:defRPr>
            </a:lvl1pPr>
          </a:lstStyle>
          <a:p>
            <a:pPr>
              <a:defRPr/>
            </a:pPr>
            <a:fld id="{ADCE56C1-B30B-4E0B-B4AF-AA0A774A2B7A}" type="datetime1">
              <a:rPr lang="en-US"/>
              <a:pPr>
                <a:defRPr/>
              </a:pPr>
              <a:t>12/31/2013</a:t>
            </a:fld>
            <a:endParaRPr lang="en-US" dirty="0"/>
          </a:p>
        </p:txBody>
      </p:sp>
      <p:sp>
        <p:nvSpPr>
          <p:cNvPr id="4" name="Footer Placeholder 3"/>
          <p:cNvSpPr>
            <a:spLocks noGrp="1"/>
          </p:cNvSpPr>
          <p:nvPr>
            <p:ph type="ftr" sz="quarter" idx="2"/>
          </p:nvPr>
        </p:nvSpPr>
        <p:spPr>
          <a:xfrm>
            <a:off x="1" y="8773360"/>
            <a:ext cx="3038145" cy="461193"/>
          </a:xfrm>
          <a:prstGeom prst="rect">
            <a:avLst/>
          </a:prstGeom>
        </p:spPr>
        <p:txBody>
          <a:bodyPr vert="horz" wrap="square" lIns="92302" tIns="46151" rIns="92302" bIns="46151" numCol="1" anchor="b" anchorCtr="0" compatLnSpc="1">
            <a:prstTxWarp prst="textNoShape">
              <a:avLst/>
            </a:prstTxWarp>
          </a:bodyPr>
          <a:lstStyle>
            <a:lvl1pPr>
              <a:defRPr sz="1200">
                <a:latin typeface="Calibri" pitchFamily="-108" charset="0"/>
                <a:ea typeface="ＭＳ Ｐゴシック" pitchFamily="-108" charset="-128"/>
                <a:cs typeface="+mn-cs"/>
              </a:defRPr>
            </a:lvl1pPr>
          </a:lstStyle>
          <a:p>
            <a:pPr>
              <a:defRPr/>
            </a:pPr>
            <a:endParaRPr lang="en-US" dirty="0"/>
          </a:p>
        </p:txBody>
      </p:sp>
      <p:sp>
        <p:nvSpPr>
          <p:cNvPr id="5" name="Slide Number Placeholder 4"/>
          <p:cNvSpPr>
            <a:spLocks noGrp="1"/>
          </p:cNvSpPr>
          <p:nvPr>
            <p:ph type="sldNum" sz="quarter" idx="3"/>
          </p:nvPr>
        </p:nvSpPr>
        <p:spPr>
          <a:xfrm>
            <a:off x="3970734" y="8773360"/>
            <a:ext cx="3038145" cy="461193"/>
          </a:xfrm>
          <a:prstGeom prst="rect">
            <a:avLst/>
          </a:prstGeom>
        </p:spPr>
        <p:txBody>
          <a:bodyPr vert="horz" wrap="square" lIns="92302" tIns="46151" rIns="92302" bIns="46151" numCol="1" anchor="b" anchorCtr="0" compatLnSpc="1">
            <a:prstTxWarp prst="textNoShape">
              <a:avLst/>
            </a:prstTxWarp>
          </a:bodyPr>
          <a:lstStyle>
            <a:lvl1pPr algn="r">
              <a:defRPr sz="1200">
                <a:latin typeface="Calibri" pitchFamily="34" charset="0"/>
              </a:defRPr>
            </a:lvl1pPr>
          </a:lstStyle>
          <a:p>
            <a:pPr>
              <a:defRPr/>
            </a:pPr>
            <a:fld id="{B9766B6E-F780-4189-A9E9-CF88040C5F0C}" type="slidenum">
              <a:rPr lang="en-US"/>
              <a:pPr>
                <a:defRPr/>
              </a:pPr>
              <a:t>‹#›</a:t>
            </a:fld>
            <a:endParaRPr lang="en-US" dirty="0"/>
          </a:p>
        </p:txBody>
      </p:sp>
    </p:spTree>
    <p:extLst>
      <p:ext uri="{BB962C8B-B14F-4D97-AF65-F5344CB8AC3E}">
        <p14:creationId xmlns:p14="http://schemas.microsoft.com/office/powerpoint/2010/main" val="7819808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3038145" cy="461193"/>
          </a:xfrm>
          <a:prstGeom prst="rect">
            <a:avLst/>
          </a:prstGeom>
        </p:spPr>
        <p:txBody>
          <a:bodyPr vert="horz" wrap="square" lIns="92302" tIns="46151" rIns="92302" bIns="46151" numCol="1" anchor="t" anchorCtr="0" compatLnSpc="1">
            <a:prstTxWarp prst="textNoShape">
              <a:avLst/>
            </a:prstTxWarp>
          </a:bodyPr>
          <a:lstStyle>
            <a:lvl1pPr>
              <a:defRPr sz="1200">
                <a:latin typeface="Calibri" pitchFamily="-108" charset="0"/>
                <a:ea typeface="ＭＳ Ｐゴシック" pitchFamily="-108" charset="-128"/>
                <a:cs typeface="+mn-cs"/>
              </a:defRPr>
            </a:lvl1pPr>
          </a:lstStyle>
          <a:p>
            <a:pPr>
              <a:defRPr/>
            </a:pPr>
            <a:endParaRPr lang="en-US" dirty="0"/>
          </a:p>
        </p:txBody>
      </p:sp>
      <p:sp>
        <p:nvSpPr>
          <p:cNvPr id="3" name="Date Placeholder 2"/>
          <p:cNvSpPr>
            <a:spLocks noGrp="1"/>
          </p:cNvSpPr>
          <p:nvPr>
            <p:ph type="dt" idx="1"/>
          </p:nvPr>
        </p:nvSpPr>
        <p:spPr>
          <a:xfrm>
            <a:off x="3970734" y="4"/>
            <a:ext cx="3038145" cy="461193"/>
          </a:xfrm>
          <a:prstGeom prst="rect">
            <a:avLst/>
          </a:prstGeom>
        </p:spPr>
        <p:txBody>
          <a:bodyPr vert="horz" wrap="square" lIns="92302" tIns="46151" rIns="92302" bIns="46151" numCol="1" anchor="t" anchorCtr="0" compatLnSpc="1">
            <a:prstTxWarp prst="textNoShape">
              <a:avLst/>
            </a:prstTxWarp>
          </a:bodyPr>
          <a:lstStyle>
            <a:lvl1pPr algn="r">
              <a:defRPr sz="1200">
                <a:latin typeface="Calibri" pitchFamily="34" charset="0"/>
              </a:defRPr>
            </a:lvl1pPr>
          </a:lstStyle>
          <a:p>
            <a:pPr>
              <a:defRPr/>
            </a:pPr>
            <a:fld id="{50F45370-6F28-403B-B7B2-95C1EE238BC8}" type="datetime1">
              <a:rPr lang="en-US"/>
              <a:pPr>
                <a:defRPr/>
              </a:pPr>
              <a:t>12/31/2013</a:t>
            </a:fld>
            <a:endParaRPr lang="en-US" dirty="0"/>
          </a:p>
        </p:txBody>
      </p:sp>
      <p:sp>
        <p:nvSpPr>
          <p:cNvPr id="4" name="Slide Image Placeholder 3"/>
          <p:cNvSpPr>
            <a:spLocks noGrp="1" noRot="1" noChangeAspect="1"/>
          </p:cNvSpPr>
          <p:nvPr>
            <p:ph type="sldImg" idx="2"/>
          </p:nvPr>
        </p:nvSpPr>
        <p:spPr>
          <a:xfrm>
            <a:off x="1196975" y="693738"/>
            <a:ext cx="4618038" cy="3463925"/>
          </a:xfrm>
          <a:prstGeom prst="rect">
            <a:avLst/>
          </a:prstGeom>
          <a:noFill/>
          <a:ln w="12700">
            <a:solidFill>
              <a:prstClr val="black"/>
            </a:solidFill>
          </a:ln>
        </p:spPr>
        <p:txBody>
          <a:bodyPr vert="horz" wrap="square" lIns="92302" tIns="46151" rIns="92302" bIns="46151" numCol="1" anchor="ctr" anchorCtr="0" compatLnSpc="1">
            <a:prstTxWarp prst="textNoShape">
              <a:avLst/>
            </a:prstTxWarp>
          </a:bodyPr>
          <a:lstStyle/>
          <a:p>
            <a:pPr lvl="0"/>
            <a:endParaRPr lang="en-US" noProof="0" dirty="0" smtClean="0"/>
          </a:p>
        </p:txBody>
      </p:sp>
      <p:sp>
        <p:nvSpPr>
          <p:cNvPr id="5" name="Notes Placeholder 4"/>
          <p:cNvSpPr>
            <a:spLocks noGrp="1"/>
          </p:cNvSpPr>
          <p:nvPr>
            <p:ph type="body" sz="quarter" idx="3"/>
          </p:nvPr>
        </p:nvSpPr>
        <p:spPr>
          <a:xfrm>
            <a:off x="701347" y="4387446"/>
            <a:ext cx="5607712" cy="4155317"/>
          </a:xfrm>
          <a:prstGeom prst="rect">
            <a:avLst/>
          </a:prstGeom>
        </p:spPr>
        <p:txBody>
          <a:bodyPr vert="horz" wrap="square" lIns="92302" tIns="46151" rIns="92302" bIns="46151"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1" y="8773360"/>
            <a:ext cx="3038145" cy="461193"/>
          </a:xfrm>
          <a:prstGeom prst="rect">
            <a:avLst/>
          </a:prstGeom>
        </p:spPr>
        <p:txBody>
          <a:bodyPr vert="horz" wrap="square" lIns="92302" tIns="46151" rIns="92302" bIns="46151" numCol="1" anchor="b" anchorCtr="0" compatLnSpc="1">
            <a:prstTxWarp prst="textNoShape">
              <a:avLst/>
            </a:prstTxWarp>
          </a:bodyPr>
          <a:lstStyle>
            <a:lvl1pPr>
              <a:defRPr sz="1200">
                <a:latin typeface="Calibri" pitchFamily="-108" charset="0"/>
                <a:ea typeface="ＭＳ Ｐゴシック" pitchFamily="-108" charset="-128"/>
                <a:cs typeface="+mn-cs"/>
              </a:defRPr>
            </a:lvl1pPr>
          </a:lstStyle>
          <a:p>
            <a:pPr>
              <a:defRPr/>
            </a:pPr>
            <a:endParaRPr lang="en-US" dirty="0"/>
          </a:p>
        </p:txBody>
      </p:sp>
      <p:sp>
        <p:nvSpPr>
          <p:cNvPr id="7" name="Slide Number Placeholder 6"/>
          <p:cNvSpPr>
            <a:spLocks noGrp="1"/>
          </p:cNvSpPr>
          <p:nvPr>
            <p:ph type="sldNum" sz="quarter" idx="5"/>
          </p:nvPr>
        </p:nvSpPr>
        <p:spPr>
          <a:xfrm>
            <a:off x="3970734" y="8773360"/>
            <a:ext cx="3038145" cy="461193"/>
          </a:xfrm>
          <a:prstGeom prst="rect">
            <a:avLst/>
          </a:prstGeom>
        </p:spPr>
        <p:txBody>
          <a:bodyPr vert="horz" wrap="square" lIns="92302" tIns="46151" rIns="92302" bIns="46151" numCol="1" anchor="b" anchorCtr="0" compatLnSpc="1">
            <a:prstTxWarp prst="textNoShape">
              <a:avLst/>
            </a:prstTxWarp>
          </a:bodyPr>
          <a:lstStyle>
            <a:lvl1pPr algn="r">
              <a:defRPr sz="1200">
                <a:latin typeface="Calibri" pitchFamily="34" charset="0"/>
              </a:defRPr>
            </a:lvl1pPr>
          </a:lstStyle>
          <a:p>
            <a:pPr>
              <a:defRPr/>
            </a:pPr>
            <a:fld id="{FB850CD8-3DC0-4D51-9F0F-9FA8CBAFAED7}" type="slidenum">
              <a:rPr lang="en-US"/>
              <a:pPr>
                <a:defRPr/>
              </a:pPr>
              <a:t>‹#›</a:t>
            </a:fld>
            <a:endParaRPr lang="en-US" dirty="0"/>
          </a:p>
        </p:txBody>
      </p:sp>
    </p:spTree>
    <p:extLst>
      <p:ext uri="{BB962C8B-B14F-4D97-AF65-F5344CB8AC3E}">
        <p14:creationId xmlns:p14="http://schemas.microsoft.com/office/powerpoint/2010/main" val="3403093618"/>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pitchFamily="28" charset="-128"/>
        <a:cs typeface="ＭＳ Ｐゴシック" pitchFamily="28"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28" charset="-128"/>
        <a:cs typeface="ＭＳ Ｐゴシック"/>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28" charset="-128"/>
        <a:cs typeface="ＭＳ Ｐゴシック"/>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28" charset="-128"/>
        <a:cs typeface="ＭＳ Ｐゴシック"/>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28" charset="-128"/>
        <a:cs typeface="ＭＳ Ｐゴシック"/>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a:lstStyle/>
          <a:p>
            <a:r>
              <a:rPr lang="en-US" dirty="0" smtClean="0">
                <a:ea typeface="ＭＳ Ｐゴシック" charset="-128"/>
              </a:rPr>
              <a:t>Introduction</a:t>
            </a:r>
          </a:p>
        </p:txBody>
      </p:sp>
      <p:sp>
        <p:nvSpPr>
          <p:cNvPr id="12292" name="Slide Number Placeholder 3"/>
          <p:cNvSpPr>
            <a:spLocks noGrp="1"/>
          </p:cNvSpPr>
          <p:nvPr>
            <p:ph type="sldNum" sz="quarter" idx="5"/>
          </p:nvPr>
        </p:nvSpPr>
        <p:spPr bwMode="auto">
          <a:noFill/>
          <a:ln>
            <a:miter lim="800000"/>
            <a:headEnd/>
            <a:tailEnd/>
          </a:ln>
        </p:spPr>
        <p:txBody>
          <a:bodyPr/>
          <a:lstStyle/>
          <a:p>
            <a:fld id="{B637A67D-6C35-4F46-9CB9-B4A0A07F8E8E}" type="slidenum">
              <a:rPr lang="en-US" smtClean="0"/>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Page</a:t>
            </a:r>
            <a:r>
              <a:rPr lang="en-US" baseline="0" dirty="0" smtClean="0"/>
              <a:t> two of the document outlines more detailed information on reimbursement agreements, and provides some additional web resources. </a:t>
            </a:r>
            <a:endParaRPr lang="en-US" sz="1200" b="0" kern="1200" baseline="0" dirty="0" smtClean="0">
              <a:solidFill>
                <a:schemeClr val="tx1"/>
              </a:solidFill>
              <a:latin typeface="+mn-lt"/>
              <a:ea typeface="ＭＳ Ｐゴシック" pitchFamily="28" charset="-128"/>
              <a:cs typeface="ＭＳ Ｐゴシック" pitchFamily="28" charset="-128"/>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CB88186B-0943-4F21-8F66-B2D20CBD55AB}" type="slidenum">
              <a:rPr lang="en-US" smtClean="0"/>
              <a:pPr>
                <a:defRPr/>
              </a:pPr>
              <a:t>10</a:t>
            </a:fld>
            <a:endParaRPr lang="en-US" dirty="0"/>
          </a:p>
        </p:txBody>
      </p:sp>
    </p:spTree>
    <p:extLst>
      <p:ext uri="{BB962C8B-B14F-4D97-AF65-F5344CB8AC3E}">
        <p14:creationId xmlns:p14="http://schemas.microsoft.com/office/powerpoint/2010/main" val="2426095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This</a:t>
            </a:r>
            <a:r>
              <a:rPr lang="en-US" baseline="0" dirty="0" smtClean="0"/>
              <a:t> slides shows a key feature of the local implementation plan that accompanies THP reimbursement agreement development. Section 2.1 of that plan lists the key site readiness criteria that must be met before an agreement can be finalized. </a:t>
            </a:r>
            <a:endParaRPr lang="en-US" sz="1200" b="0" kern="1200" baseline="0" dirty="0" smtClean="0">
              <a:solidFill>
                <a:schemeClr val="tx1"/>
              </a:solidFill>
              <a:latin typeface="+mn-lt"/>
              <a:ea typeface="ＭＳ Ｐゴシック" pitchFamily="28" charset="-128"/>
              <a:cs typeface="ＭＳ Ｐゴシック" pitchFamily="28" charset="-128"/>
            </a:endParaRPr>
          </a:p>
          <a:p>
            <a:endParaRPr lang="en-US" dirty="0"/>
          </a:p>
        </p:txBody>
      </p:sp>
      <p:sp>
        <p:nvSpPr>
          <p:cNvPr id="4" name="Slide Number Placeholder 3"/>
          <p:cNvSpPr>
            <a:spLocks noGrp="1"/>
          </p:cNvSpPr>
          <p:nvPr>
            <p:ph type="sldNum" sz="quarter" idx="10"/>
          </p:nvPr>
        </p:nvSpPr>
        <p:spPr/>
        <p:txBody>
          <a:bodyPr/>
          <a:lstStyle/>
          <a:p>
            <a:pPr>
              <a:defRPr/>
            </a:pPr>
            <a:fld id="{CB88186B-0943-4F21-8F66-B2D20CBD55AB}" type="slidenum">
              <a:rPr lang="en-US" smtClean="0"/>
              <a:pPr>
                <a:defRPr/>
              </a:pPr>
              <a:t>11</a:t>
            </a:fld>
            <a:endParaRPr lang="en-US" dirty="0"/>
          </a:p>
        </p:txBody>
      </p:sp>
    </p:spTree>
    <p:extLst>
      <p:ext uri="{BB962C8B-B14F-4D97-AF65-F5344CB8AC3E}">
        <p14:creationId xmlns:p14="http://schemas.microsoft.com/office/powerpoint/2010/main" val="2426095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key features of the local implementation plan include</a:t>
            </a:r>
            <a:r>
              <a:rPr lang="en-US" baseline="0" dirty="0" smtClean="0"/>
              <a:t> sections which capture the key services that are offered at both the THP as well as the VA medical center. Finally, on the last page of the implementation plan, the key points of contact for both facilities are consolidated. This is important to facilitate coordination of care as well as any other issues regarding full implementation of the agreement. </a:t>
            </a:r>
            <a:endParaRPr lang="en-US" dirty="0"/>
          </a:p>
        </p:txBody>
      </p:sp>
      <p:sp>
        <p:nvSpPr>
          <p:cNvPr id="4" name="Slide Number Placeholder 3"/>
          <p:cNvSpPr>
            <a:spLocks noGrp="1"/>
          </p:cNvSpPr>
          <p:nvPr>
            <p:ph type="sldNum" sz="quarter" idx="10"/>
          </p:nvPr>
        </p:nvSpPr>
        <p:spPr/>
        <p:txBody>
          <a:bodyPr/>
          <a:lstStyle/>
          <a:p>
            <a:pPr>
              <a:defRPr/>
            </a:pPr>
            <a:fld id="{CB88186B-0943-4F21-8F66-B2D20CBD55AB}" type="slidenum">
              <a:rPr lang="en-US" smtClean="0"/>
              <a:pPr>
                <a:defRPr/>
              </a:pPr>
              <a:t>12</a:t>
            </a:fld>
            <a:endParaRPr lang="en-US" dirty="0"/>
          </a:p>
        </p:txBody>
      </p:sp>
    </p:spTree>
    <p:extLst>
      <p:ext uri="{BB962C8B-B14F-4D97-AF65-F5344CB8AC3E}">
        <p14:creationId xmlns:p14="http://schemas.microsoft.com/office/powerpoint/2010/main" val="2426095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It’s been our pleasure to go over this presentation with you today. Here’s our</a:t>
            </a:r>
            <a:r>
              <a:rPr lang="en-US" baseline="0" dirty="0" smtClean="0"/>
              <a:t> contact information.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kern="1200" baseline="0" dirty="0" smtClean="0">
              <a:solidFill>
                <a:schemeClr val="tx1"/>
              </a:solidFill>
              <a:latin typeface="+mn-lt"/>
              <a:ea typeface="ＭＳ Ｐゴシック" pitchFamily="28" charset="-128"/>
              <a:cs typeface="ＭＳ Ｐゴシック" pitchFamily="28"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kern="1200" baseline="0" dirty="0" smtClean="0">
                <a:solidFill>
                  <a:schemeClr val="tx1"/>
                </a:solidFill>
                <a:latin typeface="+mn-lt"/>
                <a:ea typeface="ＭＳ Ｐゴシック" pitchFamily="28" charset="-128"/>
                <a:cs typeface="ＭＳ Ｐゴシック" pitchFamily="28" charset="-128"/>
              </a:rPr>
              <a:t>I’ll now open it up for any questions. </a:t>
            </a:r>
          </a:p>
          <a:p>
            <a:endParaRPr lang="en-US" dirty="0"/>
          </a:p>
        </p:txBody>
      </p:sp>
      <p:sp>
        <p:nvSpPr>
          <p:cNvPr id="4" name="Slide Number Placeholder 3"/>
          <p:cNvSpPr>
            <a:spLocks noGrp="1"/>
          </p:cNvSpPr>
          <p:nvPr>
            <p:ph type="sldNum" sz="quarter" idx="10"/>
          </p:nvPr>
        </p:nvSpPr>
        <p:spPr/>
        <p:txBody>
          <a:bodyPr/>
          <a:lstStyle/>
          <a:p>
            <a:pPr>
              <a:defRPr/>
            </a:pPr>
            <a:fld id="{CB88186B-0943-4F21-8F66-B2D20CBD55AB}" type="slidenum">
              <a:rPr lang="en-US" smtClean="0"/>
              <a:pPr>
                <a:defRPr/>
              </a:pPr>
              <a:t>13</a:t>
            </a:fld>
            <a:endParaRPr lang="en-US" dirty="0"/>
          </a:p>
        </p:txBody>
      </p:sp>
    </p:spTree>
    <p:extLst>
      <p:ext uri="{BB962C8B-B14F-4D97-AF65-F5344CB8AC3E}">
        <p14:creationId xmlns:p14="http://schemas.microsoft.com/office/powerpoint/2010/main" val="2426095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mn-lt"/>
                <a:ea typeface="+mn-ea"/>
                <a:cs typeface="+mn-cs"/>
              </a:rPr>
              <a:t>Here is an overview of some of the key milestones we have passed.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mn-lt"/>
                <a:ea typeface="+mn-ea"/>
                <a:cs typeface="+mn-cs"/>
              </a:rPr>
              <a:t>On October 1, 2010, VA and IHS signed an MOU to promote quality healthcare and enhance coordination and collaboration between the two agencies.</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mn-lt"/>
                <a:ea typeface="+mn-ea"/>
                <a:cs typeface="+mn-cs"/>
              </a:rPr>
              <a:t>This past spring, a draft national agreement was distributed for tribal consultation and review.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mn-lt"/>
                <a:ea typeface="ＭＳ Ｐゴシック" pitchFamily="28" charset="-128"/>
                <a:cs typeface="ＭＳ Ｐゴシック" pitchFamily="28" charset="-128"/>
              </a:rPr>
              <a:t>A strategy change occurred in June when the DOJ provided </a:t>
            </a:r>
            <a:r>
              <a:rPr lang="en-US" sz="1200" b="1" kern="1200" baseline="0" dirty="0" smtClean="0">
                <a:solidFill>
                  <a:schemeClr val="tx1"/>
                </a:solidFill>
                <a:latin typeface="+mn-lt"/>
                <a:ea typeface="ＭＳ Ｐゴシック" pitchFamily="28" charset="-128"/>
                <a:cs typeface="ＭＳ Ｐゴシック" pitchFamily="28" charset="-128"/>
              </a:rPr>
              <a:t>guidance </a:t>
            </a:r>
            <a:r>
              <a:rPr lang="en-US" sz="1200" kern="1200" baseline="0" dirty="0" smtClean="0">
                <a:solidFill>
                  <a:schemeClr val="tx1"/>
                </a:solidFill>
                <a:latin typeface="+mn-lt"/>
                <a:ea typeface="ＭＳ Ｐゴシック" pitchFamily="28" charset="-128"/>
                <a:cs typeface="ＭＳ Ｐゴシック" pitchFamily="28" charset="-128"/>
              </a:rPr>
              <a:t>that VA’s Title 38 authorities allowed VAMCs to make agreements with Tribal Health Programs.  So, the program changed from one national agreement to one in which a national agreement would apply to IHS facilities, while local reimbursement agreements could be developed between VAMCs and Tribal Health Programs.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baseline="0" dirty="0" smtClean="0">
              <a:solidFill>
                <a:schemeClr val="tx1"/>
              </a:solidFill>
              <a:latin typeface="+mn-lt"/>
              <a:ea typeface="ＭＳ Ｐゴシック" pitchFamily="28" charset="-128"/>
              <a:cs typeface="ＭＳ Ｐゴシック" pitchFamily="28" charset="-128"/>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mn-lt"/>
                <a:ea typeface="ＭＳ Ｐゴシック" pitchFamily="28" charset="-128"/>
                <a:cs typeface="ＭＳ Ｐゴシック" pitchFamily="28" charset="-128"/>
              </a:rPr>
              <a:t>On August 24</a:t>
            </a:r>
            <a:r>
              <a:rPr lang="en-US" sz="1200" kern="1200" baseline="30000" dirty="0" smtClean="0">
                <a:solidFill>
                  <a:schemeClr val="tx1"/>
                </a:solidFill>
                <a:latin typeface="+mn-lt"/>
                <a:ea typeface="ＭＳ Ｐゴシック" pitchFamily="28" charset="-128"/>
                <a:cs typeface="ＭＳ Ｐゴシック" pitchFamily="28" charset="-128"/>
              </a:rPr>
              <a:t>th</a:t>
            </a:r>
            <a:r>
              <a:rPr lang="en-US" sz="1200" kern="1200" baseline="0" dirty="0" smtClean="0">
                <a:solidFill>
                  <a:schemeClr val="tx1"/>
                </a:solidFill>
                <a:latin typeface="+mn-lt"/>
                <a:ea typeface="ＭＳ Ｐゴシック" pitchFamily="28" charset="-128"/>
                <a:cs typeface="ＭＳ Ｐゴシック" pitchFamily="28" charset="-128"/>
              </a:rPr>
              <a:t>, Dr. Petzel sent out a Dear Tribal Leader letter detailing program guidance for Tribal Health Programs.</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baseline="0" dirty="0" smtClean="0">
              <a:solidFill>
                <a:schemeClr val="tx1"/>
              </a:solidFill>
              <a:latin typeface="+mn-lt"/>
              <a:ea typeface="+mn-ea"/>
              <a:cs typeface="+mn-cs"/>
            </a:endParaRPr>
          </a:p>
          <a:p>
            <a:r>
              <a:rPr lang="en-US" dirty="0" smtClean="0"/>
              <a:t>On December 5</a:t>
            </a:r>
            <a:r>
              <a:rPr lang="en-US" baseline="30000" dirty="0" smtClean="0"/>
              <a:t>th</a:t>
            </a:r>
            <a:r>
              <a:rPr lang="en-US" dirty="0" smtClean="0"/>
              <a:t>,  the VA-IHS National Agreement was signed after months of negotiation and coordination. </a:t>
            </a:r>
          </a:p>
          <a:p>
            <a:endParaRPr lang="en-US" dirty="0" smtClean="0"/>
          </a:p>
          <a:p>
            <a:r>
              <a:rPr lang="en-US" dirty="0" smtClean="0"/>
              <a:t>April 23, 2013, </a:t>
            </a:r>
            <a:r>
              <a:rPr lang="en-US" smtClean="0"/>
              <a:t>OGC Opinion Issued:</a:t>
            </a:r>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CB88186B-0943-4F21-8F66-B2D20CBD55AB}" type="slidenum">
              <a:rPr lang="en-US" smtClean="0"/>
              <a:pPr>
                <a:defRPr/>
              </a:pPr>
              <a:t>2</a:t>
            </a:fld>
            <a:endParaRPr lang="en-US" dirty="0"/>
          </a:p>
        </p:txBody>
      </p:sp>
    </p:spTree>
    <p:extLst>
      <p:ext uri="{BB962C8B-B14F-4D97-AF65-F5344CB8AC3E}">
        <p14:creationId xmlns:p14="http://schemas.microsoft.com/office/powerpoint/2010/main" val="2299878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The basic principles of the IHS and THP Reimbursement Agreement allows for eligible AI/AN Veterans to receive direct care services at their local tribal facility and in turn, that facility will be reimbursed per terms of the agreement. Other benefits that focus specifically on the Veteran include: </a:t>
            </a:r>
          </a:p>
          <a:p>
            <a:pPr lvl="1"/>
            <a:r>
              <a:rPr lang="en-US" sz="2000" dirty="0" smtClean="0"/>
              <a:t>Medical Benefits Package (read slide)</a:t>
            </a:r>
          </a:p>
          <a:p>
            <a:pPr lvl="1"/>
            <a:r>
              <a:rPr lang="en-US" sz="2000" dirty="0" smtClean="0"/>
              <a:t>Choice of care provider (read slide)</a:t>
            </a:r>
          </a:p>
          <a:p>
            <a:pPr lvl="1"/>
            <a:r>
              <a:rPr lang="en-US" sz="2000" dirty="0" smtClean="0"/>
              <a:t>Pharmacy Options (read slide)</a:t>
            </a:r>
          </a:p>
          <a:p>
            <a:pPr lvl="1"/>
            <a:r>
              <a:rPr lang="en-US" sz="2000" dirty="0" smtClean="0"/>
              <a:t>No Copayment (read slide)</a:t>
            </a:r>
          </a:p>
          <a:p>
            <a:pPr lvl="1"/>
            <a:r>
              <a:rPr lang="en-US" sz="2000" dirty="0" smtClean="0"/>
              <a:t>Third Party Billing (read slide)</a:t>
            </a:r>
          </a:p>
          <a:p>
            <a:endParaRPr lang="en-US" dirty="0"/>
          </a:p>
        </p:txBody>
      </p:sp>
      <p:sp>
        <p:nvSpPr>
          <p:cNvPr id="4" name="Slide Number Placeholder 3"/>
          <p:cNvSpPr>
            <a:spLocks noGrp="1"/>
          </p:cNvSpPr>
          <p:nvPr>
            <p:ph type="sldNum" sz="quarter" idx="10"/>
          </p:nvPr>
        </p:nvSpPr>
        <p:spPr/>
        <p:txBody>
          <a:bodyPr/>
          <a:lstStyle/>
          <a:p>
            <a:pPr>
              <a:defRPr/>
            </a:pPr>
            <a:fld id="{FB850CD8-3DC0-4D51-9F0F-9FA8CBAFAED7}" type="slidenum">
              <a:rPr lang="en-US" smtClean="0"/>
              <a:pPr>
                <a:defRPr/>
              </a:pPr>
              <a:t>3</a:t>
            </a:fld>
            <a:endParaRPr lang="en-US" dirty="0"/>
          </a:p>
        </p:txBody>
      </p:sp>
    </p:spTree>
    <p:extLst>
      <p:ext uri="{BB962C8B-B14F-4D97-AF65-F5344CB8AC3E}">
        <p14:creationId xmlns:p14="http://schemas.microsoft.com/office/powerpoint/2010/main" val="3430766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&lt;Same as</a:t>
            </a:r>
            <a:r>
              <a:rPr lang="en-US" baseline="0" dirty="0" smtClean="0"/>
              <a:t> slide&gt;</a:t>
            </a:r>
          </a:p>
          <a:p>
            <a:endParaRPr lang="en-US" sz="1200" b="0" dirty="0" smtClean="0">
              <a:solidFill>
                <a:schemeClr val="tx1"/>
              </a:solidFill>
            </a:endParaRPr>
          </a:p>
          <a:p>
            <a:r>
              <a:rPr lang="en-US" sz="1200" dirty="0" smtClean="0"/>
              <a:t>Direct Care Services is defined as any health service that is provided directly by IHS/THP.  This does not include Contract Health Services, unless those services are provided within the walls of the IHS or THP facility. </a:t>
            </a:r>
          </a:p>
          <a:p>
            <a:endParaRPr lang="en-US" sz="1200" b="0" dirty="0" smtClean="0">
              <a:solidFill>
                <a:schemeClr val="tx1"/>
              </a:solidFill>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0" dirty="0" smtClean="0">
                <a:solidFill>
                  <a:schemeClr val="tx1"/>
                </a:solidFill>
              </a:rPr>
              <a:t>VA will not reimburse for any services that are excluded from the Medical Benefits package or for which the eligible AI/AN Veteran does not meet qualifying criteria. </a:t>
            </a:r>
          </a:p>
          <a:p>
            <a:endParaRPr lang="en-US" dirty="0"/>
          </a:p>
        </p:txBody>
      </p:sp>
      <p:sp>
        <p:nvSpPr>
          <p:cNvPr id="4" name="Slide Number Placeholder 3"/>
          <p:cNvSpPr>
            <a:spLocks noGrp="1"/>
          </p:cNvSpPr>
          <p:nvPr>
            <p:ph type="sldNum" sz="quarter" idx="10"/>
          </p:nvPr>
        </p:nvSpPr>
        <p:spPr/>
        <p:txBody>
          <a:bodyPr/>
          <a:lstStyle/>
          <a:p>
            <a:pPr>
              <a:defRPr/>
            </a:pPr>
            <a:fld id="{FB850CD8-3DC0-4D51-9F0F-9FA8CBAFAED7}" type="slidenum">
              <a:rPr lang="en-US" smtClean="0"/>
              <a:pPr>
                <a:defRPr/>
              </a:pPr>
              <a:t>4</a:t>
            </a:fld>
            <a:endParaRPr lang="en-US" dirty="0"/>
          </a:p>
        </p:txBody>
      </p:sp>
    </p:spTree>
    <p:extLst>
      <p:ext uri="{BB962C8B-B14F-4D97-AF65-F5344CB8AC3E}">
        <p14:creationId xmlns:p14="http://schemas.microsoft.com/office/powerpoint/2010/main" val="3458242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231892" indent="-231892"/>
            <a:r>
              <a:rPr lang="en-US" baseline="0" dirty="0" smtClean="0"/>
              <a:t>It’s important to note that the approved VA-IHS National Agreement sets forth Payment Methodologies that have not previously been implemented in non-VA Care programs. These methodologies will also be offered to Tribal Health Programs that wish to enter into reimbursement agreements with VA. </a:t>
            </a:r>
          </a:p>
          <a:p>
            <a:pPr marL="231892" indent="-231892" defTabSz="463784">
              <a:defRPr/>
            </a:pPr>
            <a:endParaRPr lang="en-US" baseline="0" dirty="0" smtClean="0"/>
          </a:p>
          <a:p>
            <a:pPr marL="231892" indent="-231892" defTabSz="463784">
              <a:defRPr/>
            </a:pPr>
            <a:r>
              <a:rPr lang="en-US" baseline="0" dirty="0" smtClean="0"/>
              <a:t>While inpatient services will be reimbursed using Medicare payment methodologies, outpatient services will be reimbursed using the all-inclusive rate approved each year by the Director of IHS. This rate is published annually in the Federal Register. In addition, Medicare rates will be used for reimbursement at Critical Access Hospitals as well as for Ambulatory Surgical Services. </a:t>
            </a:r>
          </a:p>
          <a:p>
            <a:pPr marL="231892" indent="-231892" defTabSz="463784">
              <a:defRPr/>
            </a:pPr>
            <a:endParaRPr lang="en-US" baseline="0" dirty="0" smtClean="0"/>
          </a:p>
          <a:p>
            <a:pPr lvl="0"/>
            <a:r>
              <a:rPr lang="en-US" sz="1200" kern="1200" dirty="0" smtClean="0">
                <a:solidFill>
                  <a:schemeClr val="tx1"/>
                </a:solidFill>
                <a:effectLst/>
                <a:latin typeface="+mn-lt"/>
                <a:ea typeface="ＭＳ Ｐゴシック" pitchFamily="28" charset="-128"/>
                <a:cs typeface="ＭＳ Ｐゴシック" pitchFamily="28" charset="-128"/>
              </a:rPr>
              <a:t>Due to the differences and complexities of processing these claims, VA will also impose a $15 administrative fee for Outpatient claims for two years from Dec. 5, 2012 (the date the agreement was executed). </a:t>
            </a:r>
          </a:p>
          <a:p>
            <a:pPr lvl="0"/>
            <a:endParaRPr lang="en-US" sz="1200" kern="1200" dirty="0" smtClean="0">
              <a:solidFill>
                <a:schemeClr val="tx1"/>
              </a:solidFill>
              <a:effectLst/>
              <a:latin typeface="+mn-lt"/>
              <a:ea typeface="ＭＳ Ｐゴシック" pitchFamily="28" charset="-128"/>
              <a:cs typeface="ＭＳ Ｐゴシック" pitchFamily="28" charset="-128"/>
            </a:endParaRPr>
          </a:p>
          <a:p>
            <a:pPr lvl="0"/>
            <a:r>
              <a:rPr lang="en-US" sz="1200" kern="1200" dirty="0" smtClean="0">
                <a:solidFill>
                  <a:schemeClr val="tx1"/>
                </a:solidFill>
                <a:effectLst/>
                <a:latin typeface="+mn-lt"/>
                <a:ea typeface="ＭＳ Ｐゴシック" pitchFamily="28" charset="-128"/>
                <a:cs typeface="ＭＳ Ｐゴシック" pitchFamily="28" charset="-128"/>
              </a:rPr>
              <a:t>Paper claims will also incur a $15 administrative fee reduction</a:t>
            </a:r>
            <a:r>
              <a:rPr lang="en-US" sz="1200" kern="1200" baseline="0" dirty="0" smtClean="0">
                <a:solidFill>
                  <a:schemeClr val="tx1"/>
                </a:solidFill>
                <a:effectLst/>
                <a:latin typeface="+mn-lt"/>
                <a:ea typeface="ＭＳ Ｐゴシック" pitchFamily="28" charset="-128"/>
                <a:cs typeface="ＭＳ Ｐゴシック" pitchFamily="28" charset="-128"/>
              </a:rPr>
              <a:t> for the duration of the agreement. For IHS and THP entities able to submit electronic claims, this fee would not apply. </a:t>
            </a:r>
            <a:endParaRPr lang="en-US" sz="1200" kern="1200" dirty="0" smtClean="0">
              <a:solidFill>
                <a:schemeClr val="tx1"/>
              </a:solidFill>
              <a:effectLst/>
              <a:latin typeface="+mn-lt"/>
              <a:ea typeface="ＭＳ Ｐゴシック" pitchFamily="28" charset="-128"/>
              <a:cs typeface="ＭＳ Ｐゴシック" pitchFamily="28" charset="-128"/>
            </a:endParaRPr>
          </a:p>
          <a:p>
            <a:pPr lvl="0"/>
            <a:endParaRPr lang="en-US" sz="1200" kern="1200" dirty="0" smtClean="0">
              <a:solidFill>
                <a:schemeClr val="tx1"/>
              </a:solidFill>
              <a:effectLst/>
              <a:latin typeface="+mn-lt"/>
              <a:ea typeface="ＭＳ Ｐゴシック" pitchFamily="28" charset="-128"/>
              <a:cs typeface="ＭＳ Ｐゴシック" pitchFamily="28" charset="-128"/>
            </a:endParaRPr>
          </a:p>
          <a:p>
            <a:pPr lvl="0"/>
            <a:r>
              <a:rPr lang="en-US" sz="1200" kern="1200" dirty="0" smtClean="0">
                <a:solidFill>
                  <a:schemeClr val="tx1"/>
                </a:solidFill>
                <a:effectLst/>
                <a:latin typeface="+mn-lt"/>
                <a:ea typeface="ＭＳ Ｐゴシック" pitchFamily="28" charset="-128"/>
                <a:cs typeface="ＭＳ Ｐゴシック" pitchFamily="28" charset="-128"/>
              </a:rPr>
              <a:t>Finally, IHS will bill all other third party payers, as permissible by law, prior to billing VA. VA is responsible only for the balance remaining after other third party reimbursements. </a:t>
            </a:r>
          </a:p>
          <a:p>
            <a:endParaRPr lang="en-US" b="1" dirty="0"/>
          </a:p>
        </p:txBody>
      </p:sp>
      <p:sp>
        <p:nvSpPr>
          <p:cNvPr id="4" name="Slide Number Placeholder 3"/>
          <p:cNvSpPr>
            <a:spLocks noGrp="1"/>
          </p:cNvSpPr>
          <p:nvPr>
            <p:ph type="sldNum" sz="quarter" idx="10"/>
          </p:nvPr>
        </p:nvSpPr>
        <p:spPr/>
        <p:txBody>
          <a:bodyPr/>
          <a:lstStyle/>
          <a:p>
            <a:pPr>
              <a:defRPr/>
            </a:pPr>
            <a:fld id="{FB850CD8-3DC0-4D51-9F0F-9FA8CBAFAED7}" type="slidenum">
              <a:rPr lang="en-US" smtClean="0"/>
              <a:pPr>
                <a:defRPr/>
              </a:pPr>
              <a:t>5</a:t>
            </a:fld>
            <a:endParaRPr lang="en-US" dirty="0"/>
          </a:p>
        </p:txBody>
      </p:sp>
    </p:spTree>
    <p:extLst>
      <p:ext uri="{BB962C8B-B14F-4D97-AF65-F5344CB8AC3E}">
        <p14:creationId xmlns:p14="http://schemas.microsoft.com/office/powerpoint/2010/main" val="589561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There are 27 Reimbursement</a:t>
            </a:r>
            <a:r>
              <a:rPr lang="en-US" baseline="0" dirty="0" smtClean="0"/>
              <a:t> Agreements in Alaska. Alaska was the first area where this reimbursement program was implemented. </a:t>
            </a:r>
            <a:endParaRPr lang="en-US" dirty="0"/>
          </a:p>
        </p:txBody>
      </p:sp>
      <p:sp>
        <p:nvSpPr>
          <p:cNvPr id="4" name="Slide Number Placeholder 3"/>
          <p:cNvSpPr>
            <a:spLocks noGrp="1"/>
          </p:cNvSpPr>
          <p:nvPr>
            <p:ph type="sldNum" sz="quarter" idx="10"/>
          </p:nvPr>
        </p:nvSpPr>
        <p:spPr/>
        <p:txBody>
          <a:bodyPr/>
          <a:lstStyle/>
          <a:p>
            <a:pPr>
              <a:defRPr/>
            </a:pPr>
            <a:fld id="{FB850CD8-3DC0-4D51-9F0F-9FA8CBAFAED7}" type="slidenum">
              <a:rPr lang="en-US" smtClean="0"/>
              <a:pPr>
                <a:defRPr/>
              </a:pPr>
              <a:t>6</a:t>
            </a:fld>
            <a:endParaRPr lang="en-US" dirty="0"/>
          </a:p>
        </p:txBody>
      </p:sp>
    </p:spTree>
    <p:extLst>
      <p:ext uri="{BB962C8B-B14F-4D97-AF65-F5344CB8AC3E}">
        <p14:creationId xmlns:p14="http://schemas.microsoft.com/office/powerpoint/2010/main" val="775553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 remaining</a:t>
            </a:r>
            <a:r>
              <a:rPr lang="en-US" baseline="0" dirty="0" smtClean="0"/>
              <a:t> 8 Reimbursement Agreements are located in these 5 states. </a:t>
            </a:r>
            <a:endParaRPr lang="en-US" dirty="0"/>
          </a:p>
        </p:txBody>
      </p:sp>
      <p:sp>
        <p:nvSpPr>
          <p:cNvPr id="4" name="Slide Number Placeholder 3"/>
          <p:cNvSpPr>
            <a:spLocks noGrp="1"/>
          </p:cNvSpPr>
          <p:nvPr>
            <p:ph type="sldNum" sz="quarter" idx="10"/>
          </p:nvPr>
        </p:nvSpPr>
        <p:spPr/>
        <p:txBody>
          <a:bodyPr/>
          <a:lstStyle/>
          <a:p>
            <a:pPr>
              <a:defRPr/>
            </a:pPr>
            <a:fld id="{FB850CD8-3DC0-4D51-9F0F-9FA8CBAFAED7}" type="slidenum">
              <a:rPr lang="en-US" smtClean="0"/>
              <a:pPr>
                <a:defRPr/>
              </a:pPr>
              <a:t>7</a:t>
            </a:fld>
            <a:endParaRPr lang="en-US" dirty="0"/>
          </a:p>
        </p:txBody>
      </p:sp>
    </p:spTree>
    <p:extLst>
      <p:ext uri="{BB962C8B-B14F-4D97-AF65-F5344CB8AC3E}">
        <p14:creationId xmlns:p14="http://schemas.microsoft.com/office/powerpoint/2010/main" val="775553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simplified process for agreement development. A more detailed process is located within the Provider Orientation Guide</a:t>
            </a:r>
            <a:r>
              <a:rPr lang="en-US" baseline="0" dirty="0" smtClean="0"/>
              <a:t> posted to the OTGR website.  A link to that site is provided on the last page.</a:t>
            </a:r>
          </a:p>
          <a:p>
            <a:endParaRPr lang="en-US" baseline="0" dirty="0" smtClean="0"/>
          </a:p>
          <a:p>
            <a:pPr marL="171450" indent="-171450">
              <a:buFont typeface="Arial" pitchFamily="34" charset="0"/>
              <a:buChar char="•"/>
            </a:pPr>
            <a:r>
              <a:rPr lang="en-US" baseline="0" dirty="0" smtClean="0"/>
              <a:t>Using the agreement template, the VAMC and THP work together to complete the draft reimbursement agreement.</a:t>
            </a:r>
          </a:p>
          <a:p>
            <a:pPr marL="171450" indent="-171450">
              <a:buFont typeface="Arial" pitchFamily="34" charset="0"/>
              <a:buChar char="•"/>
            </a:pPr>
            <a:r>
              <a:rPr lang="en-US" baseline="0" dirty="0" smtClean="0"/>
              <a:t>Concurrently, the THP works to satisfy site readiness criteria. Site readiness will be addressed on a later slide.</a:t>
            </a:r>
          </a:p>
          <a:p>
            <a:pPr marL="171450" indent="-171450">
              <a:buFont typeface="Arial" pitchFamily="34" charset="0"/>
              <a:buChar char="•"/>
            </a:pPr>
            <a:r>
              <a:rPr lang="en-US" baseline="0" dirty="0" smtClean="0"/>
              <a:t>Once the draft is complete, it will be reviewed by CBO, regional contracting and regional counsel</a:t>
            </a:r>
          </a:p>
          <a:p>
            <a:pPr marL="171450" indent="-171450">
              <a:buFont typeface="Arial" pitchFamily="34" charset="0"/>
              <a:buChar char="•"/>
            </a:pPr>
            <a:r>
              <a:rPr lang="en-US" baseline="0" dirty="0" smtClean="0"/>
              <a:t>After final signatures, reimbursement for direct care can commence.</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FB850CD8-3DC0-4D51-9F0F-9FA8CBAFAED7}" type="slidenum">
              <a:rPr lang="en-US" smtClean="0"/>
              <a:pPr>
                <a:defRPr/>
              </a:pPr>
              <a:t>8</a:t>
            </a:fld>
            <a:endParaRPr lang="en-US" dirty="0"/>
          </a:p>
        </p:txBody>
      </p:sp>
    </p:spTree>
    <p:extLst>
      <p:ext uri="{BB962C8B-B14F-4D97-AF65-F5344CB8AC3E}">
        <p14:creationId xmlns:p14="http://schemas.microsoft.com/office/powerpoint/2010/main" val="775553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From that OTGR site on the previous</a:t>
            </a:r>
            <a:r>
              <a:rPr lang="en-US" baseline="0" dirty="0" smtClean="0"/>
              <a:t> slide, you’ll find a variety of reference documents. The next few slides will highlight some them.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This is a document to help those who are not familiar with the Department of Veterans Affairs understand its structure. An explanation of VA’s three main service lines are featured: The Veterans Health Administration, the National Cemetery Administration, and the Veterans Benefits Administration.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map shows the Veterans Integrated Service Networks (VISNs), and their geographic boundaries. </a:t>
            </a:r>
            <a:endParaRPr lang="en-US" dirty="0"/>
          </a:p>
        </p:txBody>
      </p:sp>
      <p:sp>
        <p:nvSpPr>
          <p:cNvPr id="4" name="Slide Number Placeholder 3"/>
          <p:cNvSpPr>
            <a:spLocks noGrp="1"/>
          </p:cNvSpPr>
          <p:nvPr>
            <p:ph type="sldNum" sz="quarter" idx="10"/>
          </p:nvPr>
        </p:nvSpPr>
        <p:spPr/>
        <p:txBody>
          <a:bodyPr/>
          <a:lstStyle/>
          <a:p>
            <a:pPr>
              <a:defRPr/>
            </a:pPr>
            <a:fld id="{CB88186B-0943-4F21-8F66-B2D20CBD55AB}" type="slidenum">
              <a:rPr lang="en-US" smtClean="0"/>
              <a:pPr>
                <a:defRPr/>
              </a:pPr>
              <a:t>9</a:t>
            </a:fld>
            <a:endParaRPr lang="en-US" dirty="0"/>
          </a:p>
        </p:txBody>
      </p:sp>
    </p:spTree>
    <p:extLst>
      <p:ext uri="{BB962C8B-B14F-4D97-AF65-F5344CB8AC3E}">
        <p14:creationId xmlns:p14="http://schemas.microsoft.com/office/powerpoint/2010/main" val="24260958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ackground cover.pdf"/>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338880" y="3178162"/>
            <a:ext cx="7772400" cy="730127"/>
          </a:xfrm>
        </p:spPr>
        <p:txBody>
          <a:bodyPr>
            <a:normAutofit/>
          </a:bodyPr>
          <a:lstStyle>
            <a:lvl1pPr algn="l">
              <a:defRPr sz="2000" b="1">
                <a:latin typeface="Calibri"/>
                <a:cs typeface="Calibri"/>
              </a:defRPr>
            </a:lvl1pPr>
          </a:lstStyle>
          <a:p>
            <a:r>
              <a:rPr lang="en-US" smtClean="0"/>
              <a:t>Click to edit Master title style</a:t>
            </a:r>
            <a:endParaRPr lang="en-US" dirty="0"/>
          </a:p>
        </p:txBody>
      </p:sp>
      <p:sp>
        <p:nvSpPr>
          <p:cNvPr id="3" name="Subtitle 2"/>
          <p:cNvSpPr>
            <a:spLocks noGrp="1"/>
          </p:cNvSpPr>
          <p:nvPr>
            <p:ph type="subTitle" idx="1"/>
          </p:nvPr>
        </p:nvSpPr>
        <p:spPr>
          <a:xfrm>
            <a:off x="357696" y="4004454"/>
            <a:ext cx="7753584" cy="914813"/>
          </a:xfrm>
        </p:spPr>
        <p:txBody>
          <a:bodyPr>
            <a:noAutofit/>
          </a:bodyPr>
          <a:lstStyle>
            <a:lvl1pPr marL="0" indent="0" algn="l">
              <a:buNone/>
              <a:defRPr sz="1600">
                <a:solidFill>
                  <a:srgbClr val="FFFFFF"/>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pPr>
              <a:defRPr/>
            </a:pPr>
            <a:fld id="{1E1760D5-4C07-408F-A1D5-FBE4E348B26D}" type="slidenum">
              <a:rPr lang="en-US"/>
              <a:pPr>
                <a:defRPr/>
              </a:pPr>
              <a:t>‹#›</a:t>
            </a:fld>
            <a:endParaRPr 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2534" y="2760397"/>
            <a:ext cx="6798733" cy="1125803"/>
          </a:xfrm>
          <a:prstGeom prst="rect">
            <a:avLst/>
          </a:prstGeom>
        </p:spPr>
        <p:txBody>
          <a:bodyPr>
            <a:normAutofit/>
          </a:bodyPr>
          <a:lstStyle>
            <a:lvl1pPr algn="l">
              <a:defRPr sz="32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42533" y="3886200"/>
            <a:ext cx="6798733" cy="1422400"/>
          </a:xfrm>
          <a:prstGeom prst="rect">
            <a:avLst/>
          </a:prstGeo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8" name="Text Placeholder 7"/>
          <p:cNvSpPr>
            <a:spLocks noGrp="1"/>
          </p:cNvSpPr>
          <p:nvPr>
            <p:ph type="body" sz="quarter" idx="10"/>
          </p:nvPr>
        </p:nvSpPr>
        <p:spPr>
          <a:xfrm>
            <a:off x="1643063" y="5308600"/>
            <a:ext cx="6797675" cy="804863"/>
          </a:xfrm>
          <a:prstGeom prst="rect">
            <a:avLst/>
          </a:prstGeom>
        </p:spPr>
        <p:txBody>
          <a:bodyPr/>
          <a:lstStyle>
            <a:lvl1pPr>
              <a:buNone/>
              <a:defRPr sz="1400">
                <a:solidFill>
                  <a:schemeClr val="bg1"/>
                </a:solidFill>
              </a:defRPr>
            </a:lvl1pPr>
            <a:lvl2pPr>
              <a:buNone/>
              <a:defRPr sz="1400">
                <a:solidFill>
                  <a:schemeClr val="bg1"/>
                </a:solidFill>
              </a:defRPr>
            </a:lvl2pPr>
            <a:lvl3pPr>
              <a:buNone/>
              <a:defRPr sz="1400">
                <a:solidFill>
                  <a:schemeClr val="bg1"/>
                </a:solidFill>
              </a:defRPr>
            </a:lvl3pPr>
            <a:lvl4pPr>
              <a:buNone/>
              <a:defRPr sz="1400">
                <a:solidFill>
                  <a:schemeClr val="bg1"/>
                </a:solidFill>
              </a:defRPr>
            </a:lvl4pPr>
            <a:lvl5pPr>
              <a:buNone/>
              <a:defRPr sz="1400">
                <a:solidFill>
                  <a:schemeClr val="bg1"/>
                </a:solidFill>
              </a:defRPr>
            </a:lvl5pPr>
          </a:lstStyle>
          <a:p>
            <a:pPr lvl="0"/>
            <a:r>
              <a:rPr lang="en-US" dirty="0" smtClean="0"/>
              <a:t>Click to edit Master text styles</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935650"/>
            <a:ext cx="8229600" cy="41905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C32E41BC-F3C7-4440-964A-79A2B9AB8CF4}"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normAutofit/>
          </a:bodyPr>
          <a:lstStyle>
            <a:lvl1pPr algn="l">
              <a:defRPr sz="32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3322"/>
            <a:ext cx="4038600" cy="4202841"/>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923322"/>
            <a:ext cx="4038600" cy="4202841"/>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5"/>
          <p:cNvSpPr>
            <a:spLocks noGrp="1"/>
          </p:cNvSpPr>
          <p:nvPr>
            <p:ph type="sldNum" sz="quarter" idx="10"/>
          </p:nvPr>
        </p:nvSpPr>
        <p:spPr/>
        <p:txBody>
          <a:bodyPr/>
          <a:lstStyle>
            <a:lvl1pPr>
              <a:defRPr/>
            </a:lvl1pPr>
          </a:lstStyle>
          <a:p>
            <a:pPr>
              <a:defRPr/>
            </a:pPr>
            <a:fld id="{61ECAB98-9D83-492E-8368-C7175A3158D5}" type="slidenum">
              <a:rPr lang="en-US"/>
              <a:pPr>
                <a:defRPr/>
              </a:pPr>
              <a:t>‹#›</a:t>
            </a:fld>
            <a:endParaRPr lang="en-US" dirty="0"/>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732377"/>
            <a:ext cx="4040188" cy="63976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372139"/>
            <a:ext cx="4040188" cy="3706052"/>
          </a:xfrm>
        </p:spPr>
        <p:txBody>
          <a:bodyPr>
            <a:normAutofit/>
          </a:bodyPr>
          <a:lstStyle>
            <a:lvl1pPr>
              <a:defRPr sz="1600"/>
            </a:lvl1pPr>
            <a:lvl2pPr>
              <a:defRPr sz="1600"/>
            </a:lvl2pPr>
            <a:lvl3pPr>
              <a:defRPr sz="16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4"/>
          <p:cNvSpPr>
            <a:spLocks noGrp="1"/>
          </p:cNvSpPr>
          <p:nvPr>
            <p:ph type="body" sz="quarter" idx="3"/>
          </p:nvPr>
        </p:nvSpPr>
        <p:spPr>
          <a:xfrm>
            <a:off x="4645025" y="1732377"/>
            <a:ext cx="4041775" cy="63976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372139"/>
            <a:ext cx="4041775" cy="37060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5"/>
          <p:cNvSpPr>
            <a:spLocks noGrp="1"/>
          </p:cNvSpPr>
          <p:nvPr>
            <p:ph type="sldNum" sz="quarter" idx="10"/>
          </p:nvPr>
        </p:nvSpPr>
        <p:spPr/>
        <p:txBody>
          <a:bodyPr/>
          <a:lstStyle>
            <a:lvl1pPr>
              <a:defRPr/>
            </a:lvl1pPr>
          </a:lstStyle>
          <a:p>
            <a:pPr>
              <a:defRPr/>
            </a:pPr>
            <a:fld id="{F89C8036-696E-4188-A6AA-7FE09813FD3C}" type="slidenum">
              <a:rPr lang="en-US"/>
              <a:pPr>
                <a:defRPr/>
              </a:pPr>
              <a:t>‹#›</a:t>
            </a:fld>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5B1AF43B-DC5F-4813-A4DA-17F2F6C1393F}" type="slidenum">
              <a:rPr lang="en-US"/>
              <a:pPr>
                <a:defRPr/>
              </a:pPr>
              <a:t>‹#›</a:t>
            </a:fld>
            <a:endParaRPr lang="en-US" dirty="0"/>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p:txBody>
          <a:bodyPr/>
          <a:lstStyle>
            <a:lvl1pPr>
              <a:defRPr/>
            </a:lvl1pPr>
          </a:lstStyle>
          <a:p>
            <a:pPr>
              <a:defRPr/>
            </a:pPr>
            <a:fld id="{6370341D-E8BE-4F86-965D-1FB71959D2E4}" type="slidenum">
              <a:rPr lang="en-US"/>
              <a:pPr>
                <a:defRPr/>
              </a:pPr>
              <a:t>‹#›</a:t>
            </a:fld>
            <a:endParaRPr lang="en-US"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997295"/>
            <a:ext cx="5111750" cy="4128867"/>
          </a:xfrm>
        </p:spPr>
        <p:txBody>
          <a:bodyPr>
            <a:normAutofit/>
          </a:bodyPr>
          <a:lstStyle>
            <a:lvl1pPr>
              <a:defRPr sz="1800"/>
            </a:lvl1pPr>
            <a:lvl2pPr>
              <a:defRPr sz="18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p:txBody>
      </p:sp>
      <p:sp>
        <p:nvSpPr>
          <p:cNvPr id="4" name="Text Placeholder 3"/>
          <p:cNvSpPr>
            <a:spLocks noGrp="1"/>
          </p:cNvSpPr>
          <p:nvPr>
            <p:ph type="body" sz="half" idx="2"/>
          </p:nvPr>
        </p:nvSpPr>
        <p:spPr>
          <a:xfrm>
            <a:off x="457200" y="1997296"/>
            <a:ext cx="3008313" cy="4128866"/>
          </a:xfrm>
          <a:solidFill>
            <a:srgbClr val="FFFFFF"/>
          </a:solidFill>
          <a:ln>
            <a:solidFill>
              <a:srgbClr val="BFBFBF"/>
            </a:solidFill>
          </a:ln>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Slide Number Placeholder 5"/>
          <p:cNvSpPr>
            <a:spLocks noGrp="1"/>
          </p:cNvSpPr>
          <p:nvPr>
            <p:ph type="sldNum" sz="quarter" idx="10"/>
          </p:nvPr>
        </p:nvSpPr>
        <p:spPr/>
        <p:txBody>
          <a:bodyPr/>
          <a:lstStyle>
            <a:lvl1pPr>
              <a:defRPr/>
            </a:lvl1pPr>
          </a:lstStyle>
          <a:p>
            <a:pPr>
              <a:defRPr/>
            </a:pPr>
            <a:fld id="{66C7BBB8-63D5-4F68-8BFB-EAA674B48DC9}" type="slidenum">
              <a:rPr lang="en-US"/>
              <a:pPr>
                <a:defRPr/>
              </a:pPr>
              <a:t>‹#›</a:t>
            </a:fld>
            <a:endParaRPr lang="en-US" dirty="0"/>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2391824"/>
            <a:ext cx="5486400" cy="2724039"/>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682602"/>
            <a:ext cx="5486400" cy="61356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itle 4"/>
          <p:cNvSpPr>
            <a:spLocks noGrp="1"/>
          </p:cNvSpPr>
          <p:nvPr>
            <p:ph type="title"/>
          </p:nvPr>
        </p:nvSpPr>
        <p:spPr/>
        <p:txBody>
          <a:bodyPr/>
          <a:lstStyle/>
          <a:p>
            <a:r>
              <a:rPr lang="en-US" smtClean="0"/>
              <a:t>Click to edit Master title style</a:t>
            </a:r>
            <a:endParaRPr lang="en-US"/>
          </a:p>
        </p:txBody>
      </p:sp>
      <p:sp>
        <p:nvSpPr>
          <p:cNvPr id="6" name="Slide Number Placeholder 5"/>
          <p:cNvSpPr>
            <a:spLocks noGrp="1"/>
          </p:cNvSpPr>
          <p:nvPr>
            <p:ph type="sldNum" sz="quarter" idx="10"/>
          </p:nvPr>
        </p:nvSpPr>
        <p:spPr/>
        <p:txBody>
          <a:bodyPr/>
          <a:lstStyle>
            <a:lvl1pPr>
              <a:defRPr/>
            </a:lvl1pPr>
          </a:lstStyle>
          <a:p>
            <a:pPr>
              <a:defRPr/>
            </a:pPr>
            <a:fld id="{A17788A4-D08F-4E06-9EB3-D565824E40CB}" type="slidenum">
              <a:rPr lang="en-US"/>
              <a:pPr>
                <a:defRPr/>
              </a:pPr>
              <a:t>‹#›</a:t>
            </a:fld>
            <a:endParaRPr lang="en-US" dirty="0"/>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background interior.pdf"/>
          <p:cNvPicPr>
            <a:picLocks noChangeAspect="1"/>
          </p:cNvPicPr>
          <p:nvPr/>
        </p:nvPicPr>
        <p:blipFill>
          <a:blip r:embed="rId13"/>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457200" y="274638"/>
            <a:ext cx="8229600" cy="12906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849438"/>
            <a:ext cx="8229600" cy="427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Slide Number Placeholder 5"/>
          <p:cNvSpPr>
            <a:spLocks noGrp="1"/>
          </p:cNvSpPr>
          <p:nvPr>
            <p:ph type="sldNum" sz="quarter" idx="4"/>
          </p:nvPr>
        </p:nvSpPr>
        <p:spPr>
          <a:xfrm>
            <a:off x="8583613" y="6249988"/>
            <a:ext cx="490537" cy="365125"/>
          </a:xfrm>
          <a:prstGeom prst="rect">
            <a:avLst/>
          </a:prstGeom>
        </p:spPr>
        <p:txBody>
          <a:bodyPr vert="horz" wrap="square" lIns="91440" tIns="45720" rIns="91440" bIns="45720" numCol="1" anchor="ctr" anchorCtr="0" compatLnSpc="1">
            <a:prstTxWarp prst="textNoShape">
              <a:avLst/>
            </a:prstTxWarp>
          </a:bodyPr>
          <a:lstStyle>
            <a:lvl1pPr algn="r">
              <a:defRPr sz="1000">
                <a:solidFill>
                  <a:srgbClr val="898989"/>
                </a:solidFill>
                <a:latin typeface="Georgia" pitchFamily="18" charset="0"/>
              </a:defRPr>
            </a:lvl1pPr>
          </a:lstStyle>
          <a:p>
            <a:pPr>
              <a:defRPr/>
            </a:pPr>
            <a:fld id="{4452FDFF-9483-4A82-A0D2-0EFD9C982FB8}" type="slidenum">
              <a:rPr lang="en-US"/>
              <a:pPr>
                <a:defRPr/>
              </a:pPr>
              <a:t>‹#›</a:t>
            </a:fld>
            <a:endParaRPr lang="en-US" dirty="0"/>
          </a:p>
        </p:txBody>
      </p:sp>
      <p:pic>
        <p:nvPicPr>
          <p:cNvPr id="1030" name="Picture 4" descr="Department of Veterans Affairs, Veterans Health Administration, Office of Health Information"/>
          <p:cNvPicPr>
            <a:picLocks noChangeAspect="1" noChangeArrowheads="1"/>
          </p:cNvPicPr>
          <p:nvPr userDrawn="1"/>
        </p:nvPicPr>
        <p:blipFill>
          <a:blip r:embed="rId14"/>
          <a:srcRect/>
          <a:stretch>
            <a:fillRect/>
          </a:stretch>
        </p:blipFill>
        <p:spPr bwMode="auto">
          <a:xfrm>
            <a:off x="911225" y="495300"/>
            <a:ext cx="165100" cy="165100"/>
          </a:xfrm>
          <a:prstGeom prst="rect">
            <a:avLst/>
          </a:prstGeom>
          <a:noFill/>
          <a:ln w="9525">
            <a:noFill/>
            <a:miter lim="800000"/>
            <a:headEnd/>
            <a:tailEnd/>
          </a:ln>
        </p:spPr>
      </p:pic>
      <p:sp>
        <p:nvSpPr>
          <p:cNvPr id="7" name="TextBox 6"/>
          <p:cNvSpPr txBox="1"/>
          <p:nvPr userDrawn="1"/>
        </p:nvSpPr>
        <p:spPr>
          <a:xfrm>
            <a:off x="457200" y="6284913"/>
            <a:ext cx="4311650" cy="276225"/>
          </a:xfrm>
          <a:prstGeom prst="rect">
            <a:avLst/>
          </a:prstGeom>
          <a:noFill/>
        </p:spPr>
        <p:txBody>
          <a:bodyPr>
            <a:spAutoFit/>
          </a:bodyPr>
          <a:lstStyle/>
          <a:p>
            <a:pPr>
              <a:defRPr/>
            </a:pPr>
            <a:r>
              <a:rPr lang="en-US" sz="1200" spc="100" dirty="0">
                <a:solidFill>
                  <a:schemeClr val="bg1">
                    <a:lumMod val="65000"/>
                  </a:schemeClr>
                </a:solidFill>
                <a:latin typeface="Arial" charset="0"/>
                <a:ea typeface="ＭＳ Ｐゴシック" charset="0"/>
                <a:cs typeface="ＭＳ Ｐゴシック" charset="0"/>
              </a:rPr>
              <a:t>VETERANS HEALTH ADMINISTRATION</a:t>
            </a:r>
          </a:p>
        </p:txBody>
      </p:sp>
    </p:spTree>
  </p:cSld>
  <p:clrMap bg1="lt1" tx1="dk1" bg2="lt2" tx2="dk2" accent1="accent1" accent2="accent2" accent3="accent3" accent4="accent4" accent5="accent5" accent6="accent6" hlink="hlink" folHlink="folHlink"/>
  <p:sldLayoutIdLst>
    <p:sldLayoutId id="2147483792" r:id="rId1"/>
    <p:sldLayoutId id="2147483785" r:id="rId2"/>
    <p:sldLayoutId id="2147483793" r:id="rId3"/>
    <p:sldLayoutId id="2147483786" r:id="rId4"/>
    <p:sldLayoutId id="2147483787" r:id="rId5"/>
    <p:sldLayoutId id="2147483788" r:id="rId6"/>
    <p:sldLayoutId id="2147483794" r:id="rId7"/>
    <p:sldLayoutId id="2147483789" r:id="rId8"/>
    <p:sldLayoutId id="2147483790" r:id="rId9"/>
    <p:sldLayoutId id="2147483791" r:id="rId10"/>
    <p:sldLayoutId id="2147483795" r:id="rId11"/>
  </p:sldLayoutIdLst>
  <p:hf hdr="0" ftr="0" dt="0"/>
  <p:txStyles>
    <p:titleStyle>
      <a:lvl1pPr algn="l" defTabSz="457200" rtl="0" eaLnBrk="0" fontAlgn="base" hangingPunct="0">
        <a:spcBef>
          <a:spcPct val="0"/>
        </a:spcBef>
        <a:spcAft>
          <a:spcPct val="0"/>
        </a:spcAft>
        <a:defRPr sz="2400" kern="1200">
          <a:solidFill>
            <a:schemeClr val="bg1"/>
          </a:solidFill>
          <a:latin typeface="Georgia"/>
          <a:ea typeface="ＭＳ Ｐゴシック" charset="0"/>
          <a:cs typeface="Georgia"/>
        </a:defRPr>
      </a:lvl1pPr>
      <a:lvl2pPr algn="l" defTabSz="457200" rtl="0" eaLnBrk="0" fontAlgn="base" hangingPunct="0">
        <a:spcBef>
          <a:spcPct val="0"/>
        </a:spcBef>
        <a:spcAft>
          <a:spcPct val="0"/>
        </a:spcAft>
        <a:defRPr sz="2400">
          <a:solidFill>
            <a:schemeClr val="bg1"/>
          </a:solidFill>
          <a:latin typeface="Georgia" charset="0"/>
          <a:ea typeface="ＭＳ Ｐゴシック" charset="0"/>
          <a:cs typeface="Georgia" charset="0"/>
        </a:defRPr>
      </a:lvl2pPr>
      <a:lvl3pPr algn="l" defTabSz="457200" rtl="0" eaLnBrk="0" fontAlgn="base" hangingPunct="0">
        <a:spcBef>
          <a:spcPct val="0"/>
        </a:spcBef>
        <a:spcAft>
          <a:spcPct val="0"/>
        </a:spcAft>
        <a:defRPr sz="2400">
          <a:solidFill>
            <a:schemeClr val="bg1"/>
          </a:solidFill>
          <a:latin typeface="Georgia" charset="0"/>
          <a:ea typeface="ＭＳ Ｐゴシック" charset="0"/>
          <a:cs typeface="Georgia" charset="0"/>
        </a:defRPr>
      </a:lvl3pPr>
      <a:lvl4pPr algn="l" defTabSz="457200" rtl="0" eaLnBrk="0" fontAlgn="base" hangingPunct="0">
        <a:spcBef>
          <a:spcPct val="0"/>
        </a:spcBef>
        <a:spcAft>
          <a:spcPct val="0"/>
        </a:spcAft>
        <a:defRPr sz="2400">
          <a:solidFill>
            <a:schemeClr val="bg1"/>
          </a:solidFill>
          <a:latin typeface="Georgia" charset="0"/>
          <a:ea typeface="ＭＳ Ｐゴシック" charset="0"/>
          <a:cs typeface="Georgia" charset="0"/>
        </a:defRPr>
      </a:lvl4pPr>
      <a:lvl5pPr algn="l" defTabSz="457200" rtl="0" eaLnBrk="0" fontAlgn="base" hangingPunct="0">
        <a:spcBef>
          <a:spcPct val="0"/>
        </a:spcBef>
        <a:spcAft>
          <a:spcPct val="0"/>
        </a:spcAft>
        <a:defRPr sz="2400">
          <a:solidFill>
            <a:schemeClr val="bg1"/>
          </a:solidFill>
          <a:latin typeface="Georgia" charset="0"/>
          <a:ea typeface="ＭＳ Ｐゴシック" charset="0"/>
          <a:cs typeface="Georgia" charset="0"/>
        </a:defRPr>
      </a:lvl5pPr>
      <a:lvl6pPr marL="457200" algn="l" defTabSz="457200" rtl="0" fontAlgn="base">
        <a:spcBef>
          <a:spcPct val="0"/>
        </a:spcBef>
        <a:spcAft>
          <a:spcPct val="0"/>
        </a:spcAft>
        <a:defRPr sz="2400">
          <a:solidFill>
            <a:schemeClr val="bg1"/>
          </a:solidFill>
          <a:latin typeface="Georgia" charset="0"/>
          <a:ea typeface="ＭＳ Ｐゴシック" charset="0"/>
          <a:cs typeface="Georgia" charset="0"/>
        </a:defRPr>
      </a:lvl6pPr>
      <a:lvl7pPr marL="914400" algn="l" defTabSz="457200" rtl="0" fontAlgn="base">
        <a:spcBef>
          <a:spcPct val="0"/>
        </a:spcBef>
        <a:spcAft>
          <a:spcPct val="0"/>
        </a:spcAft>
        <a:defRPr sz="2400">
          <a:solidFill>
            <a:schemeClr val="bg1"/>
          </a:solidFill>
          <a:latin typeface="Georgia" charset="0"/>
          <a:ea typeface="ＭＳ Ｐゴシック" charset="0"/>
          <a:cs typeface="Georgia" charset="0"/>
        </a:defRPr>
      </a:lvl7pPr>
      <a:lvl8pPr marL="1371600" algn="l" defTabSz="457200" rtl="0" fontAlgn="base">
        <a:spcBef>
          <a:spcPct val="0"/>
        </a:spcBef>
        <a:spcAft>
          <a:spcPct val="0"/>
        </a:spcAft>
        <a:defRPr sz="2400">
          <a:solidFill>
            <a:schemeClr val="bg1"/>
          </a:solidFill>
          <a:latin typeface="Georgia" charset="0"/>
          <a:ea typeface="ＭＳ Ｐゴシック" charset="0"/>
          <a:cs typeface="Georgia" charset="0"/>
        </a:defRPr>
      </a:lvl8pPr>
      <a:lvl9pPr marL="1828800" algn="l" defTabSz="457200" rtl="0" fontAlgn="base">
        <a:spcBef>
          <a:spcPct val="0"/>
        </a:spcBef>
        <a:spcAft>
          <a:spcPct val="0"/>
        </a:spcAft>
        <a:defRPr sz="2400">
          <a:solidFill>
            <a:schemeClr val="bg1"/>
          </a:solidFill>
          <a:latin typeface="Georgia" charset="0"/>
          <a:ea typeface="ＭＳ Ｐゴシック" charset="0"/>
          <a:cs typeface="Georgia" charset="0"/>
        </a:defRPr>
      </a:lvl9pPr>
    </p:titleStyle>
    <p:bodyStyle>
      <a:lvl1pPr marL="342900" indent="-342900" algn="l" defTabSz="457200" rtl="0" eaLnBrk="0" fontAlgn="base" hangingPunct="0">
        <a:spcBef>
          <a:spcPct val="20000"/>
        </a:spcBef>
        <a:spcAft>
          <a:spcPct val="0"/>
        </a:spcAft>
        <a:buFont typeface="Arial" pitchFamily="34" charset="0"/>
        <a:buChar char="•"/>
        <a:defRPr kern="1200">
          <a:solidFill>
            <a:schemeClr val="tx1"/>
          </a:solidFill>
          <a:latin typeface="+mn-lt"/>
          <a:ea typeface="ＭＳ Ｐゴシック" charset="0"/>
          <a:cs typeface="Georgia"/>
        </a:defRPr>
      </a:lvl1pPr>
      <a:lvl2pPr marL="742950" indent="-285750" algn="l" defTabSz="457200" rtl="0" eaLnBrk="0" fontAlgn="base" hangingPunct="0">
        <a:spcBef>
          <a:spcPct val="20000"/>
        </a:spcBef>
        <a:spcAft>
          <a:spcPct val="0"/>
        </a:spcAft>
        <a:buFont typeface="Arial" pitchFamily="34" charset="0"/>
        <a:buChar char="–"/>
        <a:defRPr sz="1600" kern="1200">
          <a:solidFill>
            <a:schemeClr val="tx1"/>
          </a:solidFill>
          <a:latin typeface="+mn-lt"/>
          <a:ea typeface="Georgia" charset="0"/>
          <a:cs typeface="Georgia"/>
        </a:defRPr>
      </a:lvl2pPr>
      <a:lvl3pPr marL="1143000" indent="-228600" algn="l" defTabSz="457200" rtl="0" eaLnBrk="0" fontAlgn="base" hangingPunct="0">
        <a:spcBef>
          <a:spcPct val="20000"/>
        </a:spcBef>
        <a:spcAft>
          <a:spcPct val="0"/>
        </a:spcAft>
        <a:buFont typeface="Arial" pitchFamily="34" charset="0"/>
        <a:buChar char="•"/>
        <a:defRPr sz="1400" kern="1200">
          <a:solidFill>
            <a:schemeClr val="tx1"/>
          </a:solidFill>
          <a:latin typeface="+mn-lt"/>
          <a:ea typeface="Georgia" charset="0"/>
          <a:cs typeface="Georgia"/>
        </a:defRPr>
      </a:lvl3pPr>
      <a:lvl4pPr marL="1600200" indent="-228600" algn="l" defTabSz="457200" rtl="0" eaLnBrk="0" fontAlgn="base" hangingPunct="0">
        <a:spcBef>
          <a:spcPct val="20000"/>
        </a:spcBef>
        <a:spcAft>
          <a:spcPct val="0"/>
        </a:spcAft>
        <a:buFont typeface="Arial" pitchFamily="34" charset="0"/>
        <a:buChar char="–"/>
        <a:defRPr sz="1200" kern="1200">
          <a:solidFill>
            <a:schemeClr val="tx1"/>
          </a:solidFill>
          <a:latin typeface="+mn-lt"/>
          <a:ea typeface="Georgia" charset="0"/>
          <a:cs typeface="Georgia"/>
        </a:defRPr>
      </a:lvl4pPr>
      <a:lvl5pPr marL="2057400" indent="-228600" algn="l" defTabSz="457200" rtl="0" eaLnBrk="0" fontAlgn="base" hangingPunct="0">
        <a:spcBef>
          <a:spcPct val="20000"/>
        </a:spcBef>
        <a:spcAft>
          <a:spcPct val="0"/>
        </a:spcAft>
        <a:buFont typeface="Arial" pitchFamily="34" charset="0"/>
        <a:buChar char="»"/>
        <a:defRPr sz="1200" kern="1200">
          <a:solidFill>
            <a:schemeClr val="tx1"/>
          </a:solidFill>
          <a:latin typeface="Georgia"/>
          <a:ea typeface="Georgia" charset="0"/>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tribal.agreements@va.gov"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ctrTitle"/>
          </p:nvPr>
        </p:nvSpPr>
        <p:spPr>
          <a:xfrm>
            <a:off x="338137" y="2988175"/>
            <a:ext cx="8465621" cy="956504"/>
          </a:xfrm>
        </p:spPr>
        <p:txBody>
          <a:bodyPr>
            <a:normAutofit/>
          </a:bodyPr>
          <a:lstStyle/>
          <a:p>
            <a:pPr marL="4763" indent="-4763">
              <a:spcBef>
                <a:spcPct val="20000"/>
              </a:spcBef>
              <a:defRPr/>
            </a:pPr>
            <a:r>
              <a:rPr lang="en-US" sz="2400" spc="100" dirty="0" smtClean="0"/>
              <a:t>Indian Health Service and Tribal Health Program Reimbursement Agreements</a:t>
            </a:r>
            <a:endParaRPr lang="en-US" sz="2400" spc="100" dirty="0"/>
          </a:p>
        </p:txBody>
      </p:sp>
      <p:sp>
        <p:nvSpPr>
          <p:cNvPr id="7171" name="Subtitle 2"/>
          <p:cNvSpPr>
            <a:spLocks noGrp="1"/>
          </p:cNvSpPr>
          <p:nvPr>
            <p:ph type="subTitle" idx="1"/>
          </p:nvPr>
        </p:nvSpPr>
        <p:spPr>
          <a:xfrm>
            <a:off x="357188" y="3996944"/>
            <a:ext cx="3821407" cy="915988"/>
          </a:xfrm>
        </p:spPr>
        <p:txBody>
          <a:bodyPr/>
          <a:lstStyle/>
          <a:p>
            <a:pPr eaLnBrk="1" hangingPunct="1">
              <a:buFont typeface="Arial" charset="0"/>
              <a:buNone/>
              <a:defRPr/>
            </a:pPr>
            <a:r>
              <a:rPr lang="en-US" sz="1800" spc="100" dirty="0" smtClean="0">
                <a:cs typeface="Calibri"/>
              </a:rPr>
              <a:t>Northwest Portland Area Indian Health Board</a:t>
            </a:r>
          </a:p>
          <a:p>
            <a:pPr eaLnBrk="1" hangingPunct="1">
              <a:buFont typeface="Arial" charset="0"/>
              <a:buNone/>
              <a:defRPr/>
            </a:pPr>
            <a:r>
              <a:rPr lang="en-US" sz="1800" spc="100" dirty="0" smtClean="0">
                <a:cs typeface="Calibri"/>
              </a:rPr>
              <a:t>Portland</a:t>
            </a:r>
            <a:r>
              <a:rPr lang="en-US" sz="1800" spc="100" dirty="0" smtClean="0">
                <a:cs typeface="Calibri"/>
              </a:rPr>
              <a:t>, OR</a:t>
            </a:r>
          </a:p>
          <a:p>
            <a:pPr eaLnBrk="1" hangingPunct="1">
              <a:buFont typeface="Arial" charset="0"/>
              <a:buNone/>
              <a:defRPr/>
            </a:pPr>
            <a:endParaRPr lang="en-US" sz="1800" spc="100" dirty="0">
              <a:cs typeface="Calibri"/>
            </a:endParaRPr>
          </a:p>
          <a:p>
            <a:pPr eaLnBrk="1" hangingPunct="1">
              <a:defRPr/>
            </a:pPr>
            <a:endParaRPr lang="en-US" sz="1800" spc="100" dirty="0" smtClean="0">
              <a:cs typeface="Calibri"/>
            </a:endParaRPr>
          </a:p>
          <a:p>
            <a:pPr eaLnBrk="1" hangingPunct="1">
              <a:buFont typeface="Arial" charset="0"/>
              <a:buNone/>
              <a:defRPr/>
            </a:pPr>
            <a:r>
              <a:rPr lang="en-US" sz="1800" spc="100" dirty="0" smtClean="0">
                <a:cs typeface="Calibri"/>
              </a:rPr>
              <a:t>January 22, 2013</a:t>
            </a:r>
            <a:endParaRPr lang="en-US" sz="1800" spc="100" dirty="0" smtClean="0">
              <a:cs typeface="Calibri"/>
            </a:endParaRPr>
          </a:p>
          <a:p>
            <a:pPr eaLnBrk="1" hangingPunct="1">
              <a:buFont typeface="Arial" charset="0"/>
              <a:buNone/>
              <a:defRPr/>
            </a:pPr>
            <a:endParaRPr lang="en-US" sz="1800" spc="100" dirty="0" smtClean="0">
              <a:cs typeface="Calibri"/>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sz="2800" dirty="0" smtClean="0">
                <a:latin typeface="+mj-lt"/>
              </a:rPr>
              <a:t>Getting To Know VA (2 of 2)</a:t>
            </a:r>
            <a:endParaRPr lang="en-US" sz="2800" dirty="0">
              <a:latin typeface="+mj-lt"/>
            </a:endParaRPr>
          </a:p>
        </p:txBody>
      </p:sp>
      <p:sp>
        <p:nvSpPr>
          <p:cNvPr id="4" name="Slide Number Placeholder 3"/>
          <p:cNvSpPr>
            <a:spLocks noGrp="1"/>
          </p:cNvSpPr>
          <p:nvPr>
            <p:ph type="sldNum" sz="quarter" idx="10"/>
          </p:nvPr>
        </p:nvSpPr>
        <p:spPr/>
        <p:txBody>
          <a:bodyPr/>
          <a:lstStyle/>
          <a:p>
            <a:pPr>
              <a:defRPr/>
            </a:pPr>
            <a:fld id="{EA5C139E-8E0D-4709-BB46-94FBD8D4F94E}" type="slidenum">
              <a:rPr lang="en-US" smtClean="0">
                <a:solidFill>
                  <a:prstClr val="black">
                    <a:tint val="75000"/>
                  </a:prstClr>
                </a:solidFill>
              </a:rPr>
              <a:pPr>
                <a:defRPr/>
              </a:pPr>
              <a:t>10</a:t>
            </a:fld>
            <a:endParaRPr lang="en-US" dirty="0">
              <a:solidFill>
                <a:prstClr val="black">
                  <a:tint val="75000"/>
                </a:prstClr>
              </a:solidFill>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464" t="23661" r="58750" b="10491"/>
          <a:stretch/>
        </p:blipFill>
        <p:spPr bwMode="auto">
          <a:xfrm>
            <a:off x="1376593" y="1659774"/>
            <a:ext cx="6073547" cy="503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57200" y="6249988"/>
            <a:ext cx="1451021" cy="369332"/>
          </a:xfrm>
          <a:prstGeom prst="rect">
            <a:avLst/>
          </a:prstGeom>
          <a:solidFill>
            <a:schemeClr val="bg1"/>
          </a:solidFill>
        </p:spPr>
        <p:txBody>
          <a:bodyPr wrap="square" rtlCol="0">
            <a:spAutoFit/>
          </a:bodyPr>
          <a:lstStyle/>
          <a:p>
            <a:r>
              <a:rPr lang="en-US" dirty="0" smtClean="0">
                <a:solidFill>
                  <a:schemeClr val="bg1"/>
                </a:solidFill>
              </a:rPr>
              <a:t>t</a:t>
            </a:r>
            <a:endParaRPr lang="en-US" dirty="0">
              <a:solidFill>
                <a:schemeClr val="bg1"/>
              </a:solidFill>
            </a:endParaRPr>
          </a:p>
        </p:txBody>
      </p:sp>
    </p:spTree>
    <p:extLst>
      <p:ext uri="{BB962C8B-B14F-4D97-AF65-F5344CB8AC3E}">
        <p14:creationId xmlns:p14="http://schemas.microsoft.com/office/powerpoint/2010/main" val="10911073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sz="2800" dirty="0" smtClean="0">
                <a:latin typeface="+mj-lt"/>
              </a:rPr>
              <a:t>Local Implementation Plan (1 of 2)</a:t>
            </a:r>
            <a:endParaRPr lang="en-US" sz="2800" dirty="0">
              <a:latin typeface="+mj-lt"/>
            </a:endParaRPr>
          </a:p>
        </p:txBody>
      </p:sp>
      <p:sp>
        <p:nvSpPr>
          <p:cNvPr id="4" name="Slide Number Placeholder 3"/>
          <p:cNvSpPr>
            <a:spLocks noGrp="1"/>
          </p:cNvSpPr>
          <p:nvPr>
            <p:ph type="sldNum" sz="quarter" idx="10"/>
          </p:nvPr>
        </p:nvSpPr>
        <p:spPr/>
        <p:txBody>
          <a:bodyPr/>
          <a:lstStyle/>
          <a:p>
            <a:pPr>
              <a:defRPr/>
            </a:pPr>
            <a:fld id="{EA5C139E-8E0D-4709-BB46-94FBD8D4F94E}" type="slidenum">
              <a:rPr lang="en-US" smtClean="0">
                <a:solidFill>
                  <a:prstClr val="black">
                    <a:tint val="75000"/>
                  </a:prstClr>
                </a:solidFill>
              </a:rPr>
              <a:pPr>
                <a:defRPr/>
              </a:pPr>
              <a:t>11</a:t>
            </a:fld>
            <a:endParaRPr lang="en-US" dirty="0">
              <a:solidFill>
                <a:prstClr val="black">
                  <a:tint val="75000"/>
                </a:prstClr>
              </a:solidFill>
            </a:endParaRP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9471" t="18749" r="8898" b="4001"/>
          <a:stretch/>
        </p:blipFill>
        <p:spPr bwMode="auto">
          <a:xfrm>
            <a:off x="247650" y="1714451"/>
            <a:ext cx="2638425" cy="25775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8750" t="24740" r="9167" b="12468"/>
          <a:stretch/>
        </p:blipFill>
        <p:spPr bwMode="auto">
          <a:xfrm>
            <a:off x="2952750" y="1644511"/>
            <a:ext cx="5941757" cy="465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11965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sz="2800" dirty="0" smtClean="0">
                <a:latin typeface="+mj-lt"/>
              </a:rPr>
              <a:t>Local Implementation Plan (2 of 2)</a:t>
            </a:r>
            <a:endParaRPr lang="en-US" sz="2800" dirty="0">
              <a:latin typeface="+mj-lt"/>
            </a:endParaRPr>
          </a:p>
        </p:txBody>
      </p:sp>
      <p:sp>
        <p:nvSpPr>
          <p:cNvPr id="4" name="Slide Number Placeholder 3"/>
          <p:cNvSpPr>
            <a:spLocks noGrp="1"/>
          </p:cNvSpPr>
          <p:nvPr>
            <p:ph type="sldNum" sz="quarter" idx="10"/>
          </p:nvPr>
        </p:nvSpPr>
        <p:spPr/>
        <p:txBody>
          <a:bodyPr/>
          <a:lstStyle/>
          <a:p>
            <a:pPr>
              <a:defRPr/>
            </a:pPr>
            <a:fld id="{EA5C139E-8E0D-4709-BB46-94FBD8D4F94E}" type="slidenum">
              <a:rPr lang="en-US" smtClean="0">
                <a:solidFill>
                  <a:prstClr val="black">
                    <a:tint val="75000"/>
                  </a:prstClr>
                </a:solidFill>
              </a:rPr>
              <a:pPr>
                <a:defRPr/>
              </a:pPr>
              <a:t>12</a:t>
            </a:fld>
            <a:endParaRPr lang="en-US" dirty="0">
              <a:solidFill>
                <a:prstClr val="black">
                  <a:tint val="75000"/>
                </a:prstClr>
              </a:solidFill>
            </a:endParaRPr>
          </a:p>
        </p:txBody>
      </p:sp>
      <p:sp>
        <p:nvSpPr>
          <p:cNvPr id="3" name="TextBox 2"/>
          <p:cNvSpPr txBox="1"/>
          <p:nvPr/>
        </p:nvSpPr>
        <p:spPr>
          <a:xfrm>
            <a:off x="212910" y="1619250"/>
            <a:ext cx="2533650" cy="369332"/>
          </a:xfrm>
          <a:prstGeom prst="rect">
            <a:avLst/>
          </a:prstGeom>
          <a:noFill/>
        </p:spPr>
        <p:txBody>
          <a:bodyPr wrap="square" rtlCol="0">
            <a:spAutoFit/>
          </a:bodyPr>
          <a:lstStyle/>
          <a:p>
            <a:r>
              <a:rPr lang="en-US" u="sng" dirty="0" smtClean="0"/>
              <a:t>Services Inventory</a:t>
            </a:r>
            <a:r>
              <a:rPr lang="en-US" dirty="0" smtClean="0"/>
              <a: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94225760"/>
              </p:ext>
            </p:extLst>
          </p:nvPr>
        </p:nvGraphicFramePr>
        <p:xfrm>
          <a:off x="266700" y="1988582"/>
          <a:ext cx="3426760" cy="1028700"/>
        </p:xfrm>
        <a:graphic>
          <a:graphicData uri="http://schemas.openxmlformats.org/drawingml/2006/table">
            <a:tbl>
              <a:tblPr firstRow="1" firstCol="1" bandRow="1">
                <a:tableStyleId>{5C22544A-7EE6-4342-B048-85BDC9FD1C3A}</a:tableStyleId>
              </a:tblPr>
              <a:tblGrid>
                <a:gridCol w="1713380"/>
                <a:gridCol w="1713380"/>
              </a:tblGrid>
              <a:tr h="0">
                <a:tc>
                  <a:txBody>
                    <a:bodyPr/>
                    <a:lstStyle/>
                    <a:p>
                      <a:pPr marL="0" marR="0">
                        <a:lnSpc>
                          <a:spcPct val="115000"/>
                        </a:lnSpc>
                        <a:spcBef>
                          <a:spcPts val="0"/>
                        </a:spcBef>
                        <a:spcAft>
                          <a:spcPts val="0"/>
                        </a:spcAft>
                      </a:pPr>
                      <a:r>
                        <a:rPr lang="en-US" sz="1000" dirty="0">
                          <a:effectLst/>
                        </a:rPr>
                        <a:t>Tribal Health Program</a:t>
                      </a:r>
                      <a:endParaRPr lang="en-US" sz="11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 </a:t>
                      </a:r>
                      <a:endParaRPr lang="en-US" sz="1100">
                        <a:effectLst/>
                        <a:latin typeface="Calibri"/>
                        <a:ea typeface="Times New Roman"/>
                        <a:cs typeface="Times New Roman"/>
                      </a:endParaRPr>
                    </a:p>
                  </a:txBody>
                  <a:tcPr marL="68580" marR="68580" marT="0" marB="0"/>
                </a:tc>
              </a:tr>
              <a:tr h="0">
                <a:tc>
                  <a:txBody>
                    <a:bodyPr/>
                    <a:lstStyle/>
                    <a:p>
                      <a:pPr marL="0" marR="0">
                        <a:lnSpc>
                          <a:spcPct val="115000"/>
                        </a:lnSpc>
                        <a:spcBef>
                          <a:spcPts val="0"/>
                        </a:spcBef>
                        <a:spcAft>
                          <a:spcPts val="0"/>
                        </a:spcAft>
                      </a:pPr>
                      <a:r>
                        <a:rPr lang="en-US" sz="1000" dirty="0">
                          <a:solidFill>
                            <a:schemeClr val="tx1"/>
                          </a:solidFill>
                          <a:effectLst/>
                        </a:rPr>
                        <a:t>Direct care services include:</a:t>
                      </a:r>
                      <a:endParaRPr lang="en-US" sz="1100" dirty="0">
                        <a:solidFill>
                          <a:schemeClr val="tx1"/>
                        </a:solidFill>
                        <a:effectLst/>
                      </a:endParaRPr>
                    </a:p>
                    <a:p>
                      <a:pPr marL="342900" marR="0" lvl="0" indent="-342900">
                        <a:spcBef>
                          <a:spcPts val="0"/>
                        </a:spcBef>
                        <a:spcAft>
                          <a:spcPts val="0"/>
                        </a:spcAft>
                        <a:buFont typeface="Symbol"/>
                        <a:buChar char=""/>
                      </a:pPr>
                      <a:r>
                        <a:rPr lang="en-US" sz="1000" dirty="0">
                          <a:solidFill>
                            <a:schemeClr val="tx1"/>
                          </a:solidFill>
                          <a:effectLst/>
                        </a:rPr>
                        <a:t> </a:t>
                      </a:r>
                      <a:endParaRPr lang="en-US" sz="1100" dirty="0">
                        <a:solidFill>
                          <a:schemeClr val="tx1"/>
                        </a:solidFill>
                        <a:effectLst/>
                        <a:latin typeface="Calibri"/>
                        <a:ea typeface="Calibri"/>
                        <a:cs typeface="Times New Roman"/>
                      </a:endParaRPr>
                    </a:p>
                  </a:txBody>
                  <a:tcPr marL="68580" marR="68580" marT="0" marB="0">
                    <a:noFill/>
                  </a:tcPr>
                </a:tc>
                <a:tc>
                  <a:txBody>
                    <a:bodyPr/>
                    <a:lstStyle/>
                    <a:p>
                      <a:pPr marL="0" marR="0">
                        <a:lnSpc>
                          <a:spcPct val="115000"/>
                        </a:lnSpc>
                        <a:spcBef>
                          <a:spcPts val="0"/>
                        </a:spcBef>
                        <a:spcAft>
                          <a:spcPts val="0"/>
                        </a:spcAft>
                      </a:pPr>
                      <a:r>
                        <a:rPr lang="en-US" sz="1000" dirty="0">
                          <a:solidFill>
                            <a:schemeClr val="tx1"/>
                          </a:solidFill>
                          <a:effectLst/>
                        </a:rPr>
                        <a:t>This THP facility typically uses </a:t>
                      </a:r>
                      <a:r>
                        <a:rPr lang="en-US" sz="1000" b="1" dirty="0">
                          <a:solidFill>
                            <a:schemeClr val="tx1"/>
                          </a:solidFill>
                          <a:effectLst/>
                        </a:rPr>
                        <a:t>Contract Healthcare Services</a:t>
                      </a:r>
                      <a:r>
                        <a:rPr lang="en-US" sz="1000" dirty="0">
                          <a:solidFill>
                            <a:schemeClr val="tx1"/>
                          </a:solidFill>
                          <a:effectLst/>
                        </a:rPr>
                        <a:t> for the following services: </a:t>
                      </a:r>
                      <a:endParaRPr lang="en-US" sz="1100" dirty="0">
                        <a:solidFill>
                          <a:schemeClr val="tx1"/>
                        </a:solidFill>
                        <a:effectLst/>
                      </a:endParaRPr>
                    </a:p>
                    <a:p>
                      <a:pPr marL="0" marR="0">
                        <a:lnSpc>
                          <a:spcPct val="115000"/>
                        </a:lnSpc>
                        <a:spcBef>
                          <a:spcPts val="0"/>
                        </a:spcBef>
                        <a:spcAft>
                          <a:spcPts val="0"/>
                        </a:spcAft>
                      </a:pPr>
                      <a:r>
                        <a:rPr lang="en-US" sz="1000" dirty="0">
                          <a:solidFill>
                            <a:schemeClr val="tx1"/>
                          </a:solidFill>
                          <a:effectLst/>
                        </a:rPr>
                        <a:t> </a:t>
                      </a:r>
                      <a:endParaRPr lang="en-US" sz="1100" dirty="0">
                        <a:solidFill>
                          <a:schemeClr val="tx1"/>
                        </a:solidFill>
                        <a:effectLst/>
                      </a:endParaRPr>
                    </a:p>
                    <a:p>
                      <a:pPr marL="342900" marR="0" lvl="0" indent="-342900">
                        <a:spcBef>
                          <a:spcPts val="0"/>
                        </a:spcBef>
                        <a:spcAft>
                          <a:spcPts val="0"/>
                        </a:spcAft>
                        <a:buFont typeface="Symbol"/>
                        <a:buChar char=""/>
                      </a:pPr>
                      <a:r>
                        <a:rPr lang="en-US" sz="1000" dirty="0">
                          <a:solidFill>
                            <a:schemeClr val="tx1"/>
                          </a:solidFill>
                          <a:effectLst/>
                        </a:rPr>
                        <a:t> </a:t>
                      </a:r>
                      <a:endParaRPr lang="en-US" sz="1100" dirty="0">
                        <a:solidFill>
                          <a:schemeClr val="tx1"/>
                        </a:solidFill>
                        <a:effectLst/>
                        <a:latin typeface="Calibri"/>
                        <a:ea typeface="Calibri"/>
                        <a:cs typeface="Times New Roman"/>
                      </a:endParaRPr>
                    </a:p>
                  </a:txBody>
                  <a:tcPr marL="68580" marR="68580" marT="0" marB="0">
                    <a:noFill/>
                  </a:tcPr>
                </a:tc>
              </a:tr>
            </a:tbl>
          </a:graphicData>
        </a:graphic>
      </p:graphicFrame>
      <p:sp>
        <p:nvSpPr>
          <p:cNvPr id="6" name="Rectangle 1"/>
          <p:cNvSpPr>
            <a:spLocks noChangeArrowheads="1"/>
          </p:cNvSpPr>
          <p:nvPr/>
        </p:nvSpPr>
        <p:spPr bwMode="auto">
          <a:xfrm>
            <a:off x="1531938" y="35607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
            </a:r>
            <a:br>
              <a:rPr kumimoji="0" lang="en-US" sz="1100" b="1"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br>
            <a:endParaRPr kumimoji="0" lang="en-US" sz="9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0110" t="38452" r="14384" b="7675"/>
          <a:stretch/>
        </p:blipFill>
        <p:spPr bwMode="auto">
          <a:xfrm>
            <a:off x="4077891" y="2167712"/>
            <a:ext cx="4608909" cy="38940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3979276" y="1690968"/>
            <a:ext cx="2533650" cy="369332"/>
          </a:xfrm>
          <a:prstGeom prst="rect">
            <a:avLst/>
          </a:prstGeom>
          <a:noFill/>
        </p:spPr>
        <p:txBody>
          <a:bodyPr wrap="square" rtlCol="0">
            <a:spAutoFit/>
          </a:bodyPr>
          <a:lstStyle/>
          <a:p>
            <a:r>
              <a:rPr lang="en-US" u="sng" dirty="0" smtClean="0"/>
              <a:t>Key Points of Contact</a:t>
            </a:r>
            <a:r>
              <a:rPr lang="en-US" dirty="0" smtClean="0"/>
              <a:t>:</a:t>
            </a:r>
            <a:endParaRPr lang="en-US" dirty="0"/>
          </a:p>
        </p:txBody>
      </p:sp>
      <p:sp>
        <p:nvSpPr>
          <p:cNvPr id="7" name="Rectangle 6"/>
          <p:cNvSpPr/>
          <p:nvPr/>
        </p:nvSpPr>
        <p:spPr>
          <a:xfrm>
            <a:off x="266700" y="1988582"/>
            <a:ext cx="3426760" cy="150765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10082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sz="2800" dirty="0" smtClean="0">
                <a:latin typeface="+mj-lt"/>
              </a:rPr>
              <a:t>Questions</a:t>
            </a:r>
            <a:endParaRPr lang="en-US" sz="2800" dirty="0">
              <a:latin typeface="+mj-lt"/>
            </a:endParaRPr>
          </a:p>
        </p:txBody>
      </p:sp>
      <p:sp>
        <p:nvSpPr>
          <p:cNvPr id="4" name="Slide Number Placeholder 3"/>
          <p:cNvSpPr>
            <a:spLocks noGrp="1"/>
          </p:cNvSpPr>
          <p:nvPr>
            <p:ph type="sldNum" sz="quarter" idx="10"/>
          </p:nvPr>
        </p:nvSpPr>
        <p:spPr/>
        <p:txBody>
          <a:bodyPr/>
          <a:lstStyle/>
          <a:p>
            <a:pPr>
              <a:defRPr/>
            </a:pPr>
            <a:fld id="{EA5C139E-8E0D-4709-BB46-94FBD8D4F94E}" type="slidenum">
              <a:rPr lang="en-US" smtClean="0">
                <a:solidFill>
                  <a:prstClr val="black">
                    <a:tint val="75000"/>
                  </a:prstClr>
                </a:solidFill>
              </a:rPr>
              <a:pPr>
                <a:defRPr/>
              </a:pPr>
              <a:t>13</a:t>
            </a:fld>
            <a:endParaRPr lang="en-US" dirty="0">
              <a:solidFill>
                <a:prstClr val="black">
                  <a:tint val="75000"/>
                </a:prstClr>
              </a:solidFill>
            </a:endParaRPr>
          </a:p>
        </p:txBody>
      </p:sp>
      <p:sp>
        <p:nvSpPr>
          <p:cNvPr id="8" name="TextBox 7"/>
          <p:cNvSpPr txBox="1"/>
          <p:nvPr/>
        </p:nvSpPr>
        <p:spPr>
          <a:xfrm>
            <a:off x="808682" y="2639541"/>
            <a:ext cx="7270106" cy="1384995"/>
          </a:xfrm>
          <a:prstGeom prst="rect">
            <a:avLst/>
          </a:prstGeom>
          <a:noFill/>
        </p:spPr>
        <p:txBody>
          <a:bodyPr wrap="square" rtlCol="0">
            <a:spAutoFit/>
          </a:bodyPr>
          <a:lstStyle/>
          <a:p>
            <a:endParaRPr lang="en-US" sz="2800" dirty="0">
              <a:latin typeface="+mn-lt"/>
            </a:endParaRPr>
          </a:p>
          <a:p>
            <a:endParaRPr lang="en-US" sz="2800" dirty="0" smtClean="0">
              <a:latin typeface="+mn-lt"/>
            </a:endParaRPr>
          </a:p>
          <a:p>
            <a:pPr algn="ctr"/>
            <a:r>
              <a:rPr lang="en-US" sz="2800" dirty="0" smtClean="0">
                <a:latin typeface="+mn-lt"/>
                <a:hlinkClick r:id="rId3"/>
              </a:rPr>
              <a:t>tribal.agreements@va.gov</a:t>
            </a:r>
            <a:r>
              <a:rPr lang="en-US" sz="2800" dirty="0" smtClean="0">
                <a:latin typeface="+mn-lt"/>
              </a:rPr>
              <a:t> </a:t>
            </a:r>
            <a:endParaRPr lang="en-US" sz="2800" dirty="0">
              <a:latin typeface="+mn-lt"/>
            </a:endParaRPr>
          </a:p>
        </p:txBody>
      </p:sp>
    </p:spTree>
    <p:extLst>
      <p:ext uri="{BB962C8B-B14F-4D97-AF65-F5344CB8AC3E}">
        <p14:creationId xmlns:p14="http://schemas.microsoft.com/office/powerpoint/2010/main" val="7590049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8229600" cy="1020762"/>
          </a:xfrm>
        </p:spPr>
        <p:txBody>
          <a:bodyPr/>
          <a:lstStyle/>
          <a:p>
            <a:pPr algn="ctr"/>
            <a:r>
              <a:rPr lang="en-US" sz="2800" dirty="0" smtClean="0">
                <a:latin typeface="Calibri" pitchFamily="34" charset="0"/>
              </a:rPr>
              <a:t>Indian Health Service &amp; </a:t>
            </a:r>
            <a:br>
              <a:rPr lang="en-US" sz="2800" dirty="0" smtClean="0">
                <a:latin typeface="Calibri" pitchFamily="34" charset="0"/>
              </a:rPr>
            </a:br>
            <a:r>
              <a:rPr lang="en-US" sz="2800" dirty="0" smtClean="0">
                <a:latin typeface="Calibri" pitchFamily="34" charset="0"/>
              </a:rPr>
              <a:t>Tribal Health Reimbursement </a:t>
            </a:r>
            <a:br>
              <a:rPr lang="en-US" sz="2800" dirty="0" smtClean="0">
                <a:latin typeface="Calibri" pitchFamily="34" charset="0"/>
              </a:rPr>
            </a:br>
            <a:r>
              <a:rPr lang="en-US" sz="2800" dirty="0" smtClean="0">
                <a:latin typeface="Calibri" pitchFamily="34" charset="0"/>
              </a:rPr>
              <a:t>Milestones</a:t>
            </a:r>
            <a:endParaRPr lang="en-US" sz="28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EA5C139E-8E0D-4709-BB46-94FBD8D4F94E}" type="slidenum">
              <a:rPr lang="en-US" smtClean="0">
                <a:solidFill>
                  <a:prstClr val="black">
                    <a:tint val="75000"/>
                  </a:prstClr>
                </a:solidFill>
              </a:rPr>
              <a:pPr>
                <a:defRPr/>
              </a:pPr>
              <a:t>2</a:t>
            </a:fld>
            <a:endParaRPr lang="en-US" dirty="0">
              <a:solidFill>
                <a:prstClr val="black">
                  <a:tint val="75000"/>
                </a:prstClr>
              </a:solidFill>
            </a:endParaRPr>
          </a:p>
        </p:txBody>
      </p:sp>
      <p:sp>
        <p:nvSpPr>
          <p:cNvPr id="6" name="Content Placeholder 2"/>
          <p:cNvSpPr>
            <a:spLocks noGrp="1"/>
          </p:cNvSpPr>
          <p:nvPr>
            <p:ph sz="half" idx="1"/>
          </p:nvPr>
        </p:nvSpPr>
        <p:spPr>
          <a:xfrm>
            <a:off x="127578" y="1795132"/>
            <a:ext cx="6560298" cy="4929187"/>
          </a:xfrm>
        </p:spPr>
        <p:txBody>
          <a:bodyPr>
            <a:noAutofit/>
          </a:bodyPr>
          <a:lstStyle/>
          <a:p>
            <a:r>
              <a:rPr lang="en-US" dirty="0" smtClean="0"/>
              <a:t>October 1, 2010: the VA Under Secretary for Health, Dr. Petzel, and the IHS Director, Dr. Roubideaux, signed a Memorandum of Understand (MOU).</a:t>
            </a:r>
          </a:p>
          <a:p>
            <a:pPr marL="342900" lvl="1" indent="-342900">
              <a:buClr>
                <a:schemeClr val="tx1"/>
              </a:buClr>
              <a:buFont typeface="Arial" panose="020B0604020202020204" pitchFamily="34" charset="0"/>
              <a:buChar char="•"/>
              <a:defRPr/>
            </a:pPr>
            <a:r>
              <a:rPr lang="en-US" sz="1800" dirty="0" smtClean="0"/>
              <a:t>March </a:t>
            </a:r>
            <a:r>
              <a:rPr lang="en-US" sz="1800" dirty="0"/>
              <a:t>– May </a:t>
            </a:r>
            <a:r>
              <a:rPr lang="en-US" sz="1800" dirty="0" smtClean="0"/>
              <a:t>2012: VA and IHS and Tribal Health Programs (THP) initiated tribal consultation on a draft national agreement.</a:t>
            </a:r>
          </a:p>
          <a:p>
            <a:pPr marL="342900" lvl="1" indent="-342900">
              <a:buClr>
                <a:schemeClr val="tx1"/>
              </a:buClr>
              <a:buFont typeface="Arial" panose="020B0604020202020204" pitchFamily="34" charset="0"/>
              <a:buChar char="•"/>
              <a:defRPr/>
            </a:pPr>
            <a:r>
              <a:rPr lang="en-US" sz="1800" dirty="0" smtClean="0"/>
              <a:t>June 2012: Department of Justice provided guidance that VA’s Title 38 was the authority that governed agreements between VA and IHS/ THP.</a:t>
            </a:r>
          </a:p>
          <a:p>
            <a:pPr marL="742950" lvl="2" indent="-342900">
              <a:buClr>
                <a:schemeClr val="tx1"/>
              </a:buClr>
              <a:buSzPct val="90000"/>
              <a:buFont typeface="Courier New" panose="02070309020205020404" pitchFamily="49" charset="0"/>
              <a:buChar char="o"/>
              <a:defRPr/>
            </a:pPr>
            <a:r>
              <a:rPr lang="en-US" sz="1800" dirty="0" smtClean="0"/>
              <a:t>Changed approach from one National Agreement for both to National Agreement for IHS and individual sharing agreements under 38 USC 8153 for Tribal Organizations.</a:t>
            </a:r>
          </a:p>
          <a:p>
            <a:pPr marL="342900" lvl="1" indent="-342900">
              <a:buClr>
                <a:schemeClr val="tx1"/>
              </a:buClr>
              <a:buFont typeface="Arial" panose="020B0604020202020204" pitchFamily="34" charset="0"/>
              <a:buChar char="•"/>
              <a:defRPr/>
            </a:pPr>
            <a:r>
              <a:rPr lang="en-US" sz="1800" dirty="0" smtClean="0"/>
              <a:t>August 24, 2012: Dr. Petzel signed and distributed the Dear Tribal Leader Letter with program guidance.</a:t>
            </a:r>
          </a:p>
          <a:p>
            <a:pPr marL="342900" lvl="1" indent="-342900">
              <a:buClr>
                <a:schemeClr val="tx1"/>
              </a:buClr>
              <a:buFont typeface="Arial" panose="020B0604020202020204" pitchFamily="34" charset="0"/>
              <a:buChar char="•"/>
              <a:defRPr/>
            </a:pPr>
            <a:r>
              <a:rPr lang="en-US" sz="1800" dirty="0" smtClean="0"/>
              <a:t>December 5, 2012: VA-IHS National Agreement signed.</a:t>
            </a:r>
          </a:p>
          <a:p>
            <a:pPr marL="342900" lvl="1" indent="-342900">
              <a:buClr>
                <a:schemeClr val="tx1"/>
              </a:buClr>
              <a:buFont typeface="Wingdings" pitchFamily="2" charset="2"/>
              <a:buChar char="Ø"/>
              <a:defRPr/>
            </a:pPr>
            <a:endParaRPr lang="en-US" sz="1400" dirty="0" smtClean="0"/>
          </a:p>
          <a:p>
            <a:pPr marL="342900" lvl="1" indent="-342900">
              <a:buClr>
                <a:schemeClr val="tx1"/>
              </a:buClr>
              <a:buFont typeface="Wingdings" pitchFamily="2" charset="2"/>
              <a:buChar char="Ø"/>
              <a:defRPr/>
            </a:pPr>
            <a:endParaRPr lang="en-US" sz="1400" dirty="0" smtClean="0"/>
          </a:p>
        </p:txBody>
      </p:sp>
      <p:sp>
        <p:nvSpPr>
          <p:cNvPr id="7" name="Slide Number Placeholder 4"/>
          <p:cNvSpPr txBox="1">
            <a:spLocks/>
          </p:cNvSpPr>
          <p:nvPr/>
        </p:nvSpPr>
        <p:spPr>
          <a:xfrm>
            <a:off x="8583613" y="6249988"/>
            <a:ext cx="490537" cy="365125"/>
          </a:xfrm>
          <a:prstGeom prst="rect">
            <a:avLst/>
          </a:prstGeom>
        </p:spPr>
        <p:txBody>
          <a:bodyPr vert="horz" lIns="91440" tIns="45720" rIns="91440" bIns="45720" rtlCol="0" anchor="ctr"/>
          <a:lstStyle>
            <a:defPPr>
              <a:defRPr lang="en-US"/>
            </a:defPPr>
            <a:lvl1pPr algn="r" rtl="0" fontAlgn="auto">
              <a:spcBef>
                <a:spcPts val="0"/>
              </a:spcBef>
              <a:spcAft>
                <a:spcPts val="0"/>
              </a:spcAft>
              <a:defRPr sz="1000" kern="1200">
                <a:solidFill>
                  <a:schemeClr val="tx1">
                    <a:tint val="75000"/>
                  </a:schemeClr>
                </a:solidFill>
                <a:latin typeface="Georgia"/>
                <a:ea typeface="Arial Unicode MS" pitchFamily="34" charset="-128"/>
                <a:cs typeface="Georgia"/>
              </a:defRPr>
            </a:lvl1pPr>
            <a:lvl2pPr marL="457200" algn="l" rtl="0" fontAlgn="base">
              <a:spcBef>
                <a:spcPct val="0"/>
              </a:spcBef>
              <a:spcAft>
                <a:spcPct val="0"/>
              </a:spcAft>
              <a:defRPr kern="1200">
                <a:solidFill>
                  <a:schemeClr val="tx1"/>
                </a:solidFill>
                <a:latin typeface="Arial" pitchFamily="34" charset="0"/>
                <a:ea typeface="Arial Unicode MS" pitchFamily="34" charset="-128"/>
                <a:cs typeface="Arial Unicode MS" pitchFamily="34" charset="-128"/>
              </a:defRPr>
            </a:lvl2pPr>
            <a:lvl3pPr marL="914400" algn="l" rtl="0" fontAlgn="base">
              <a:spcBef>
                <a:spcPct val="0"/>
              </a:spcBef>
              <a:spcAft>
                <a:spcPct val="0"/>
              </a:spcAft>
              <a:defRPr kern="1200">
                <a:solidFill>
                  <a:schemeClr val="tx1"/>
                </a:solidFill>
                <a:latin typeface="Arial" pitchFamily="34" charset="0"/>
                <a:ea typeface="Arial Unicode MS" pitchFamily="34" charset="-128"/>
                <a:cs typeface="Arial Unicode MS" pitchFamily="34" charset="-128"/>
              </a:defRPr>
            </a:lvl3pPr>
            <a:lvl4pPr marL="1371600" algn="l" rtl="0" fontAlgn="base">
              <a:spcBef>
                <a:spcPct val="0"/>
              </a:spcBef>
              <a:spcAft>
                <a:spcPct val="0"/>
              </a:spcAft>
              <a:defRPr kern="1200">
                <a:solidFill>
                  <a:schemeClr val="tx1"/>
                </a:solidFill>
                <a:latin typeface="Arial" pitchFamily="34" charset="0"/>
                <a:ea typeface="Arial Unicode MS" pitchFamily="34" charset="-128"/>
                <a:cs typeface="Arial Unicode MS" pitchFamily="34" charset="-128"/>
              </a:defRPr>
            </a:lvl4pPr>
            <a:lvl5pPr marL="1828800" algn="l" rtl="0" fontAlgn="base">
              <a:spcBef>
                <a:spcPct val="0"/>
              </a:spcBef>
              <a:spcAft>
                <a:spcPct val="0"/>
              </a:spcAft>
              <a:defRPr kern="1200">
                <a:solidFill>
                  <a:schemeClr val="tx1"/>
                </a:solidFill>
                <a:latin typeface="Arial" pitchFamily="34" charset="0"/>
                <a:ea typeface="Arial Unicode MS" pitchFamily="34" charset="-128"/>
                <a:cs typeface="Arial Unicode MS" pitchFamily="34" charset="-128"/>
              </a:defRPr>
            </a:lvl5pPr>
            <a:lvl6pPr marL="2286000" algn="l" defTabSz="914400" rtl="0" eaLnBrk="1" latinLnBrk="0" hangingPunct="1">
              <a:defRPr kern="1200">
                <a:solidFill>
                  <a:schemeClr val="tx1"/>
                </a:solidFill>
                <a:latin typeface="Arial" pitchFamily="34" charset="0"/>
                <a:ea typeface="Arial Unicode MS" pitchFamily="34" charset="-128"/>
                <a:cs typeface="Arial Unicode MS" pitchFamily="34" charset="-128"/>
              </a:defRPr>
            </a:lvl6pPr>
            <a:lvl7pPr marL="2743200" algn="l" defTabSz="914400" rtl="0" eaLnBrk="1" latinLnBrk="0" hangingPunct="1">
              <a:defRPr kern="1200">
                <a:solidFill>
                  <a:schemeClr val="tx1"/>
                </a:solidFill>
                <a:latin typeface="Arial" pitchFamily="34" charset="0"/>
                <a:ea typeface="Arial Unicode MS" pitchFamily="34" charset="-128"/>
                <a:cs typeface="Arial Unicode MS" pitchFamily="34" charset="-128"/>
              </a:defRPr>
            </a:lvl7pPr>
            <a:lvl8pPr marL="3200400" algn="l" defTabSz="914400" rtl="0" eaLnBrk="1" latinLnBrk="0" hangingPunct="1">
              <a:defRPr kern="1200">
                <a:solidFill>
                  <a:schemeClr val="tx1"/>
                </a:solidFill>
                <a:latin typeface="Arial" pitchFamily="34" charset="0"/>
                <a:ea typeface="Arial Unicode MS" pitchFamily="34" charset="-128"/>
                <a:cs typeface="Arial Unicode MS" pitchFamily="34" charset="-128"/>
              </a:defRPr>
            </a:lvl8pPr>
            <a:lvl9pPr marL="3657600" algn="l" defTabSz="914400" rtl="0" eaLnBrk="1" latinLnBrk="0" hangingPunct="1">
              <a:defRPr kern="1200">
                <a:solidFill>
                  <a:schemeClr val="tx1"/>
                </a:solidFill>
                <a:latin typeface="Arial" pitchFamily="34" charset="0"/>
                <a:ea typeface="Arial Unicode MS" pitchFamily="34" charset="-128"/>
                <a:cs typeface="Arial Unicode MS" pitchFamily="34" charset="-128"/>
              </a:defRPr>
            </a:lvl9pPr>
          </a:lstStyle>
          <a:p>
            <a:pPr>
              <a:defRPr/>
            </a:pPr>
            <a:fld id="{C344CA1A-B625-4A24-B61B-3DEFF5B8CCCC}" type="slidenum">
              <a:rPr lang="en-US" smtClean="0"/>
              <a:pPr>
                <a:defRPr/>
              </a:pPr>
              <a:t>2</a:t>
            </a:fld>
            <a:endParaRPr lang="en-US" dirty="0"/>
          </a:p>
        </p:txBody>
      </p:sp>
      <p:sp>
        <p:nvSpPr>
          <p:cNvPr id="8" name="Rectangle 7"/>
          <p:cNvSpPr/>
          <p:nvPr/>
        </p:nvSpPr>
        <p:spPr>
          <a:xfrm>
            <a:off x="6645351" y="1752600"/>
            <a:ext cx="2322716" cy="4191000"/>
          </a:xfrm>
          <a:prstGeom prst="rect">
            <a:avLst/>
          </a:prstGeom>
          <a:ln w="28575">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dirty="0" smtClean="0">
                <a:solidFill>
                  <a:schemeClr val="accent2">
                    <a:lumMod val="50000"/>
                  </a:schemeClr>
                </a:solidFill>
              </a:rPr>
              <a:t>The MOU and Agreements: </a:t>
            </a:r>
          </a:p>
          <a:p>
            <a:pPr algn="ctr">
              <a:buFont typeface="Wingdings" pitchFamily="2" charset="2"/>
              <a:buChar char="Ø"/>
            </a:pPr>
            <a:endParaRPr lang="en-US" sz="1600" dirty="0" smtClean="0">
              <a:solidFill>
                <a:schemeClr val="accent2">
                  <a:lumMod val="50000"/>
                </a:schemeClr>
              </a:solidFill>
            </a:endParaRPr>
          </a:p>
          <a:p>
            <a:pPr algn="ctr">
              <a:buFont typeface="Wingdings" pitchFamily="2" charset="2"/>
              <a:buChar char="ü"/>
            </a:pPr>
            <a:r>
              <a:rPr lang="en-US" sz="1600" dirty="0" smtClean="0">
                <a:solidFill>
                  <a:schemeClr val="accent2">
                    <a:lumMod val="50000"/>
                  </a:schemeClr>
                </a:solidFill>
              </a:rPr>
              <a:t> Promotes quality health care through collaborative relationships and agreements</a:t>
            </a:r>
          </a:p>
          <a:p>
            <a:pPr algn="ctr">
              <a:buFont typeface="Wingdings" pitchFamily="2" charset="2"/>
              <a:buChar char="ü"/>
            </a:pPr>
            <a:endParaRPr lang="en-US" sz="1600" dirty="0" smtClean="0">
              <a:solidFill>
                <a:schemeClr val="accent2">
                  <a:lumMod val="50000"/>
                </a:schemeClr>
              </a:solidFill>
            </a:endParaRPr>
          </a:p>
          <a:p>
            <a:pPr algn="ctr">
              <a:buFont typeface="Wingdings" pitchFamily="2" charset="2"/>
              <a:buChar char="ü"/>
            </a:pPr>
            <a:r>
              <a:rPr lang="en-US" sz="1600" dirty="0" smtClean="0">
                <a:solidFill>
                  <a:schemeClr val="accent2">
                    <a:lumMod val="50000"/>
                  </a:schemeClr>
                </a:solidFill>
              </a:rPr>
              <a:t> Focuses on increasing coordination, collaboration, and resource-sharing for eligible American Indian and Alaska Native Veterans </a:t>
            </a:r>
            <a:endParaRPr lang="en-US" sz="1600" dirty="0">
              <a:solidFill>
                <a:schemeClr val="accent2">
                  <a:lumMod val="50000"/>
                </a:schemeClr>
              </a:solidFill>
            </a:endParaRPr>
          </a:p>
        </p:txBody>
      </p:sp>
    </p:spTree>
    <p:extLst>
      <p:ext uri="{BB962C8B-B14F-4D97-AF65-F5344CB8AC3E}">
        <p14:creationId xmlns:p14="http://schemas.microsoft.com/office/powerpoint/2010/main" val="29324384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sz="2800" dirty="0">
                <a:latin typeface="Calibri" pitchFamily="34" charset="0"/>
              </a:rPr>
              <a:t>Benefits</a:t>
            </a:r>
          </a:p>
        </p:txBody>
      </p:sp>
      <p:sp>
        <p:nvSpPr>
          <p:cNvPr id="4" name="Slide Number Placeholder 3"/>
          <p:cNvSpPr>
            <a:spLocks noGrp="1"/>
          </p:cNvSpPr>
          <p:nvPr>
            <p:ph type="sldNum" sz="quarter" idx="4294967295"/>
          </p:nvPr>
        </p:nvSpPr>
        <p:spPr>
          <a:xfrm>
            <a:off x="7696200" y="6324600"/>
            <a:ext cx="1066800" cy="152400"/>
          </a:xfrm>
          <a:prstGeom prst="rect">
            <a:avLst/>
          </a:prstGeom>
        </p:spPr>
        <p:txBody>
          <a:bodyPr/>
          <a:lstStyle/>
          <a:p>
            <a:pPr>
              <a:defRPr/>
            </a:pPr>
            <a:fld id="{4B8A776D-0C4D-4BAE-B23D-093998D10A51}" type="slidenum">
              <a:rPr lang="en-US" smtClean="0">
                <a:solidFill>
                  <a:srgbClr val="000000"/>
                </a:solidFill>
              </a:rPr>
              <a:pPr>
                <a:defRPr/>
              </a:pPr>
              <a:t>3</a:t>
            </a:fld>
            <a:endParaRPr lang="en-US" dirty="0">
              <a:solidFill>
                <a:srgbClr val="000000"/>
              </a:solidFill>
            </a:endParaRPr>
          </a:p>
        </p:txBody>
      </p:sp>
      <p:sp>
        <p:nvSpPr>
          <p:cNvPr id="10" name="TextBox 9"/>
          <p:cNvSpPr txBox="1"/>
          <p:nvPr/>
        </p:nvSpPr>
        <p:spPr>
          <a:xfrm>
            <a:off x="159487" y="1642665"/>
            <a:ext cx="8771861" cy="5016758"/>
          </a:xfrm>
          <a:prstGeom prst="rect">
            <a:avLst/>
          </a:prstGeom>
          <a:noFill/>
        </p:spPr>
        <p:txBody>
          <a:bodyPr wrap="square" rtlCol="0">
            <a:spAutoFit/>
          </a:bodyPr>
          <a:lstStyle/>
          <a:p>
            <a:pPr marL="285750" lvl="0" indent="-285750">
              <a:buClr>
                <a:schemeClr val="accent1">
                  <a:lumMod val="50000"/>
                </a:schemeClr>
              </a:buClr>
              <a:buFont typeface="Arial" pitchFamily="34" charset="0"/>
              <a:buChar char="•"/>
            </a:pPr>
            <a:r>
              <a:rPr lang="en-US" sz="1600" b="1" dirty="0" smtClean="0">
                <a:latin typeface="+mn-lt"/>
              </a:rPr>
              <a:t>Medical </a:t>
            </a:r>
            <a:r>
              <a:rPr lang="en-US" sz="1600" b="1" dirty="0">
                <a:latin typeface="+mn-lt"/>
              </a:rPr>
              <a:t>Benefits </a:t>
            </a:r>
            <a:r>
              <a:rPr lang="en-US" sz="1600" b="1" dirty="0" smtClean="0">
                <a:latin typeface="+mn-lt"/>
              </a:rPr>
              <a:t>Package – </a:t>
            </a:r>
            <a:r>
              <a:rPr lang="en-US" sz="1600" dirty="0" smtClean="0">
                <a:latin typeface="+mn-lt"/>
              </a:rPr>
              <a:t>VA </a:t>
            </a:r>
            <a:r>
              <a:rPr lang="en-US" sz="1600" dirty="0">
                <a:latin typeface="+mn-lt"/>
              </a:rPr>
              <a:t>will reimburse for direct care services provided under the Medical Benefits package available to eligible Veterans under 38 CFR § 17.38.  </a:t>
            </a:r>
            <a:endParaRPr lang="en-US" sz="1600" dirty="0" smtClean="0">
              <a:latin typeface="+mn-lt"/>
            </a:endParaRPr>
          </a:p>
          <a:p>
            <a:pPr marL="285750" indent="-285750">
              <a:buClr>
                <a:schemeClr val="accent1">
                  <a:lumMod val="50000"/>
                </a:schemeClr>
              </a:buClr>
              <a:buFont typeface="Arial" pitchFamily="34" charset="0"/>
              <a:buChar char="•"/>
            </a:pPr>
            <a:endParaRPr lang="en-US" sz="1600" dirty="0" smtClean="0">
              <a:latin typeface="+mn-lt"/>
            </a:endParaRPr>
          </a:p>
          <a:p>
            <a:pPr marL="285750" lvl="0" indent="-285750">
              <a:buClr>
                <a:schemeClr val="accent1">
                  <a:lumMod val="50000"/>
                </a:schemeClr>
              </a:buClr>
              <a:buFont typeface="Arial" pitchFamily="34" charset="0"/>
              <a:buChar char="•"/>
            </a:pPr>
            <a:r>
              <a:rPr lang="en-US" sz="1600" b="1" dirty="0" smtClean="0">
                <a:latin typeface="+mn-lt"/>
              </a:rPr>
              <a:t>Choice </a:t>
            </a:r>
            <a:r>
              <a:rPr lang="en-US" sz="1600" b="1" dirty="0">
                <a:latin typeface="+mn-lt"/>
              </a:rPr>
              <a:t>of care </a:t>
            </a:r>
            <a:r>
              <a:rPr lang="en-US" sz="1600" b="1" dirty="0" smtClean="0">
                <a:latin typeface="+mn-lt"/>
              </a:rPr>
              <a:t>provider – </a:t>
            </a:r>
            <a:r>
              <a:rPr lang="en-US" sz="1600" dirty="0" smtClean="0">
                <a:latin typeface="+mn-lt"/>
              </a:rPr>
              <a:t>Eligible </a:t>
            </a:r>
            <a:r>
              <a:rPr lang="en-US" sz="1600" dirty="0">
                <a:latin typeface="+mn-lt"/>
              </a:rPr>
              <a:t>AI/AN Veterans can choose to receive their health care from the </a:t>
            </a:r>
            <a:r>
              <a:rPr lang="en-US" sz="1600" dirty="0" smtClean="0">
                <a:latin typeface="+mn-lt"/>
              </a:rPr>
              <a:t>IHS/THP </a:t>
            </a:r>
            <a:r>
              <a:rPr lang="en-US" sz="1600" dirty="0">
                <a:latin typeface="+mn-lt"/>
              </a:rPr>
              <a:t>facility and/or VA Medical Center (VAMC).  No pre-authorization by VA will be required for direct care services provided to eligible AI/AN Veterans if care is received at the </a:t>
            </a:r>
            <a:r>
              <a:rPr lang="en-US" sz="1600" dirty="0" smtClean="0">
                <a:latin typeface="+mn-lt"/>
              </a:rPr>
              <a:t>IHS/THP </a:t>
            </a:r>
            <a:r>
              <a:rPr lang="en-US" sz="1600" dirty="0">
                <a:latin typeface="+mn-lt"/>
              </a:rPr>
              <a:t>facility. </a:t>
            </a:r>
            <a:r>
              <a:rPr lang="en-US" sz="1600" dirty="0" smtClean="0">
                <a:latin typeface="+mn-lt"/>
              </a:rPr>
              <a:t> </a:t>
            </a:r>
          </a:p>
          <a:p>
            <a:pPr marL="285750" indent="-285750">
              <a:buClr>
                <a:schemeClr val="accent1">
                  <a:lumMod val="50000"/>
                </a:schemeClr>
              </a:buClr>
              <a:buFont typeface="Arial" pitchFamily="34" charset="0"/>
              <a:buChar char="•"/>
            </a:pPr>
            <a:endParaRPr lang="en-US" sz="1600" dirty="0" smtClean="0">
              <a:latin typeface="+mn-lt"/>
            </a:endParaRPr>
          </a:p>
          <a:p>
            <a:pPr marL="285750" lvl="0" indent="-285750">
              <a:buClr>
                <a:schemeClr val="accent1">
                  <a:lumMod val="50000"/>
                </a:schemeClr>
              </a:buClr>
              <a:buFont typeface="Arial" pitchFamily="34" charset="0"/>
              <a:buChar char="•"/>
            </a:pPr>
            <a:r>
              <a:rPr lang="en-US" sz="1600" b="1" dirty="0" smtClean="0">
                <a:latin typeface="+mn-lt"/>
              </a:rPr>
              <a:t>Pharmacy Options – </a:t>
            </a:r>
            <a:r>
              <a:rPr lang="en-US" sz="1600" dirty="0" smtClean="0">
                <a:latin typeface="+mn-lt"/>
              </a:rPr>
              <a:t>IHS/THP </a:t>
            </a:r>
            <a:r>
              <a:rPr lang="en-US" sz="1600" dirty="0">
                <a:latin typeface="+mn-lt"/>
              </a:rPr>
              <a:t>health care facilities will be reimbursed when providing a 30-day supply of outpatient medications to eligible AI/AN Veterans. After the initial 30-day supply, eligible AI/AN Veterans may obtain prescriptions using the VA Consolidated Mail Outpatient Pharmacy (CMOP) for routine, long-term outpatient medication. </a:t>
            </a:r>
            <a:endParaRPr lang="en-US" sz="1600" dirty="0" smtClean="0">
              <a:latin typeface="+mn-lt"/>
            </a:endParaRPr>
          </a:p>
          <a:p>
            <a:pPr marL="285750" indent="-285750">
              <a:buClr>
                <a:schemeClr val="accent1">
                  <a:lumMod val="50000"/>
                </a:schemeClr>
              </a:buClr>
              <a:buFont typeface="Arial" pitchFamily="34" charset="0"/>
              <a:buChar char="•"/>
            </a:pPr>
            <a:endParaRPr lang="en-US" sz="1600" dirty="0" smtClean="0">
              <a:latin typeface="+mn-lt"/>
            </a:endParaRPr>
          </a:p>
          <a:p>
            <a:pPr marL="285750" lvl="0" indent="-285750">
              <a:buClr>
                <a:schemeClr val="accent1">
                  <a:lumMod val="50000"/>
                </a:schemeClr>
              </a:buClr>
              <a:buFont typeface="Arial" pitchFamily="34" charset="0"/>
              <a:buChar char="•"/>
            </a:pPr>
            <a:r>
              <a:rPr lang="en-US" sz="1600" b="1" dirty="0" smtClean="0">
                <a:latin typeface="+mn-lt"/>
              </a:rPr>
              <a:t>No Copayment – </a:t>
            </a:r>
            <a:r>
              <a:rPr lang="en-US" sz="1600" dirty="0" smtClean="0">
                <a:latin typeface="+mn-lt"/>
              </a:rPr>
              <a:t>Pursuant </a:t>
            </a:r>
            <a:r>
              <a:rPr lang="en-US" sz="1600" dirty="0">
                <a:latin typeface="+mn-lt"/>
              </a:rPr>
              <a:t>to section 405(c) of the Indian Health Care Improvement Act (IHCIA), VA copayments do not apply to direct care services provided by the </a:t>
            </a:r>
            <a:r>
              <a:rPr lang="en-US" sz="1600" dirty="0" smtClean="0">
                <a:latin typeface="+mn-lt"/>
              </a:rPr>
              <a:t>IHS/THP facility </a:t>
            </a:r>
            <a:r>
              <a:rPr lang="en-US" sz="1600" dirty="0">
                <a:latin typeface="+mn-lt"/>
              </a:rPr>
              <a:t>to eligible AI/AN Veterans under the National </a:t>
            </a:r>
            <a:r>
              <a:rPr lang="en-US" sz="1600" dirty="0" smtClean="0">
                <a:latin typeface="+mn-lt"/>
              </a:rPr>
              <a:t>Agreement</a:t>
            </a:r>
            <a:r>
              <a:rPr lang="en-US" sz="1600" dirty="0">
                <a:latin typeface="+mn-lt"/>
              </a:rPr>
              <a:t> </a:t>
            </a:r>
            <a:r>
              <a:rPr lang="en-US" sz="1600" dirty="0" smtClean="0">
                <a:latin typeface="+mn-lt"/>
              </a:rPr>
              <a:t>or local reimbursement agreements. </a:t>
            </a:r>
          </a:p>
          <a:p>
            <a:pPr marL="285750" indent="-285750">
              <a:buClr>
                <a:schemeClr val="accent1">
                  <a:lumMod val="50000"/>
                </a:schemeClr>
              </a:buClr>
              <a:buFont typeface="Arial" pitchFamily="34" charset="0"/>
              <a:buChar char="•"/>
            </a:pPr>
            <a:endParaRPr lang="en-US" sz="1600" dirty="0" smtClean="0">
              <a:latin typeface="+mn-lt"/>
            </a:endParaRPr>
          </a:p>
          <a:p>
            <a:pPr marL="285750" lvl="0" indent="-285750">
              <a:buClr>
                <a:schemeClr val="accent1">
                  <a:lumMod val="50000"/>
                </a:schemeClr>
              </a:buClr>
              <a:buFont typeface="Arial" pitchFamily="34" charset="0"/>
              <a:buChar char="•"/>
            </a:pPr>
            <a:r>
              <a:rPr lang="en-US" sz="1600" b="1" dirty="0" smtClean="0">
                <a:latin typeface="+mn-lt"/>
              </a:rPr>
              <a:t>Third </a:t>
            </a:r>
            <a:r>
              <a:rPr lang="en-US" sz="1600" b="1" dirty="0">
                <a:latin typeface="+mn-lt"/>
              </a:rPr>
              <a:t>Party </a:t>
            </a:r>
            <a:r>
              <a:rPr lang="en-US" sz="1600" b="1" dirty="0" smtClean="0">
                <a:latin typeface="+mn-lt"/>
              </a:rPr>
              <a:t>Billing – </a:t>
            </a:r>
            <a:r>
              <a:rPr lang="en-US" sz="1600" dirty="0" smtClean="0">
                <a:latin typeface="+mn-lt"/>
              </a:rPr>
              <a:t>Pursuant </a:t>
            </a:r>
            <a:r>
              <a:rPr lang="en-US" sz="1600" dirty="0">
                <a:latin typeface="+mn-lt"/>
              </a:rPr>
              <a:t>to section 405(c) of IHCIA, </a:t>
            </a:r>
            <a:r>
              <a:rPr lang="en-US" sz="1600" dirty="0" smtClean="0">
                <a:latin typeface="+mn-lt"/>
              </a:rPr>
              <a:t>IHS/THP </a:t>
            </a:r>
            <a:r>
              <a:rPr lang="en-US" sz="1600" dirty="0">
                <a:latin typeface="+mn-lt"/>
              </a:rPr>
              <a:t>health care facilities will bill all third party payers, as permissible by law, prior to billing </a:t>
            </a:r>
            <a:r>
              <a:rPr lang="en-US" sz="1600" dirty="0" smtClean="0">
                <a:latin typeface="+mn-lt"/>
              </a:rPr>
              <a:t>VA.</a:t>
            </a:r>
            <a:endParaRPr lang="en-US" sz="1600" dirty="0">
              <a:latin typeface="+mn-lt"/>
            </a:endParaRPr>
          </a:p>
          <a:p>
            <a:pPr marL="285750" indent="-285750">
              <a:buClr>
                <a:schemeClr val="accent1">
                  <a:lumMod val="50000"/>
                </a:schemeClr>
              </a:buClr>
              <a:buFont typeface="Arial" pitchFamily="34" charset="0"/>
              <a:buChar char="•"/>
            </a:pPr>
            <a:endParaRPr lang="en-US" sz="1600" dirty="0">
              <a:latin typeface="+mn-lt"/>
            </a:endParaRPr>
          </a:p>
          <a:p>
            <a:endParaRPr lang="en-US" sz="1600" dirty="0" smtClean="0">
              <a:latin typeface="+mn-lt"/>
            </a:endParaRPr>
          </a:p>
        </p:txBody>
      </p:sp>
    </p:spTree>
    <p:extLst>
      <p:ext uri="{BB962C8B-B14F-4D97-AF65-F5344CB8AC3E}">
        <p14:creationId xmlns:p14="http://schemas.microsoft.com/office/powerpoint/2010/main" val="11894027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a:latin typeface="Calibri" pitchFamily="34" charset="0"/>
              </a:rPr>
              <a:t>Direct Care </a:t>
            </a:r>
            <a:r>
              <a:rPr lang="en-US" sz="2800" dirty="0" smtClean="0">
                <a:latin typeface="Calibri" pitchFamily="34" charset="0"/>
              </a:rPr>
              <a:t>Services</a:t>
            </a:r>
            <a:endParaRPr lang="en-US" sz="2800" dirty="0">
              <a:latin typeface="Calibri" pitchFamily="34" charset="0"/>
            </a:endParaRPr>
          </a:p>
        </p:txBody>
      </p:sp>
      <p:sp>
        <p:nvSpPr>
          <p:cNvPr id="2" name="Slide Number Placeholder 1"/>
          <p:cNvSpPr>
            <a:spLocks noGrp="1"/>
          </p:cNvSpPr>
          <p:nvPr>
            <p:ph type="sldNum" sz="quarter" idx="4294967295"/>
          </p:nvPr>
        </p:nvSpPr>
        <p:spPr>
          <a:xfrm>
            <a:off x="7696200" y="6324600"/>
            <a:ext cx="1066800" cy="152400"/>
          </a:xfrm>
          <a:prstGeom prst="rect">
            <a:avLst/>
          </a:prstGeom>
        </p:spPr>
        <p:txBody>
          <a:bodyPr/>
          <a:lstStyle/>
          <a:p>
            <a:pPr>
              <a:defRPr/>
            </a:pPr>
            <a:fld id="{38300C78-ACBA-45B8-82B4-3CC715D34528}" type="slidenum">
              <a:rPr lang="en-US" smtClean="0">
                <a:solidFill>
                  <a:srgbClr val="000000"/>
                </a:solidFill>
              </a:rPr>
              <a:pPr>
                <a:defRPr/>
              </a:pPr>
              <a:t>4</a:t>
            </a:fld>
            <a:endParaRPr lang="en-US" dirty="0">
              <a:solidFill>
                <a:srgbClr val="000000"/>
              </a:solidFill>
            </a:endParaRPr>
          </a:p>
        </p:txBody>
      </p:sp>
      <p:sp>
        <p:nvSpPr>
          <p:cNvPr id="5" name="Content Placeholder 4"/>
          <p:cNvSpPr>
            <a:spLocks noGrp="1"/>
          </p:cNvSpPr>
          <p:nvPr>
            <p:ph idx="1"/>
          </p:nvPr>
        </p:nvSpPr>
        <p:spPr>
          <a:xfrm>
            <a:off x="457200" y="1770280"/>
            <a:ext cx="8229600" cy="4190513"/>
          </a:xfrm>
        </p:spPr>
        <p:txBody>
          <a:bodyPr/>
          <a:lstStyle/>
          <a:p>
            <a:endParaRPr lang="en-US" sz="2000" dirty="0"/>
          </a:p>
          <a:p>
            <a:r>
              <a:rPr lang="en-US" sz="2000" dirty="0"/>
              <a:t>Direct Care Services </a:t>
            </a:r>
            <a:r>
              <a:rPr lang="en-US" sz="2000" dirty="0" smtClean="0"/>
              <a:t>are </a:t>
            </a:r>
            <a:r>
              <a:rPr lang="en-US" sz="2000" dirty="0"/>
              <a:t>defined as any health service that is provided directly by IHS/THP.  This does not include Contract Health Services, unless those services are provided within the walls of the IHS or THP facility. </a:t>
            </a:r>
            <a:endParaRPr lang="en-US" sz="2000" dirty="0" smtClean="0"/>
          </a:p>
          <a:p>
            <a:endParaRPr lang="en-US" sz="2000" dirty="0"/>
          </a:p>
          <a:p>
            <a:r>
              <a:rPr lang="en-US" sz="2000" b="0" dirty="0" smtClean="0">
                <a:solidFill>
                  <a:schemeClr val="tx1"/>
                </a:solidFill>
              </a:rPr>
              <a:t>VA will not reimburse for any services that are excluded from the Medical Benefits package or for which the eligible AI/AN Veteran does not meet qualifying criteria. </a:t>
            </a:r>
          </a:p>
          <a:p>
            <a:endParaRPr lang="en-US" sz="2000" b="0" dirty="0" smtClean="0">
              <a:solidFill>
                <a:schemeClr val="tx1"/>
              </a:solidFill>
            </a:endParaRPr>
          </a:p>
        </p:txBody>
      </p:sp>
    </p:spTree>
    <p:extLst>
      <p:ext uri="{BB962C8B-B14F-4D97-AF65-F5344CB8AC3E}">
        <p14:creationId xmlns:p14="http://schemas.microsoft.com/office/powerpoint/2010/main" val="3618279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latin typeface="Calibri" pitchFamily="34" charset="0"/>
              </a:rPr>
              <a:t>Payment Methodologies and Fees</a:t>
            </a:r>
          </a:p>
        </p:txBody>
      </p:sp>
      <p:sp>
        <p:nvSpPr>
          <p:cNvPr id="3" name="Content Placeholder 2"/>
          <p:cNvSpPr>
            <a:spLocks noGrp="1"/>
          </p:cNvSpPr>
          <p:nvPr>
            <p:ph idx="1"/>
          </p:nvPr>
        </p:nvSpPr>
        <p:spPr/>
        <p:txBody>
          <a:bodyPr/>
          <a:lstStyle/>
          <a:p>
            <a:pPr lvl="0"/>
            <a:r>
              <a:rPr lang="en-US" sz="2000" b="1" dirty="0">
                <a:solidFill>
                  <a:schemeClr val="tx1"/>
                </a:solidFill>
              </a:rPr>
              <a:t>Inpatient</a:t>
            </a:r>
            <a:r>
              <a:rPr lang="en-US" sz="2000" dirty="0">
                <a:solidFill>
                  <a:schemeClr val="tx1"/>
                </a:solidFill>
              </a:rPr>
              <a:t> hospital services </a:t>
            </a:r>
            <a:r>
              <a:rPr lang="en-US" sz="2000" b="0" dirty="0">
                <a:solidFill>
                  <a:schemeClr val="tx1"/>
                </a:solidFill>
              </a:rPr>
              <a:t>are based on Medicare Inpatient Prospective Patient </a:t>
            </a:r>
            <a:r>
              <a:rPr lang="en-US" sz="2000" dirty="0"/>
              <a:t>System (IPPS).</a:t>
            </a:r>
          </a:p>
          <a:p>
            <a:pPr lvl="0"/>
            <a:r>
              <a:rPr lang="en-US" sz="2000" b="1" dirty="0">
                <a:solidFill>
                  <a:schemeClr val="tx1"/>
                </a:solidFill>
              </a:rPr>
              <a:t>Outpatient</a:t>
            </a:r>
            <a:r>
              <a:rPr lang="en-US" sz="2000" dirty="0">
                <a:solidFill>
                  <a:schemeClr val="tx1"/>
                </a:solidFill>
              </a:rPr>
              <a:t> services </a:t>
            </a:r>
            <a:r>
              <a:rPr lang="en-US" sz="2000" b="0" dirty="0">
                <a:solidFill>
                  <a:schemeClr val="tx1"/>
                </a:solidFill>
              </a:rPr>
              <a:t>will be based on the IHS All Inclusive Rate </a:t>
            </a:r>
            <a:r>
              <a:rPr lang="en-US" sz="2000" b="0" dirty="0" smtClean="0">
                <a:solidFill>
                  <a:schemeClr val="tx1"/>
                </a:solidFill>
              </a:rPr>
              <a:t>published </a:t>
            </a:r>
            <a:r>
              <a:rPr lang="en-US" sz="2000" b="0" dirty="0">
                <a:solidFill>
                  <a:schemeClr val="tx1"/>
                </a:solidFill>
              </a:rPr>
              <a:t>in the Federal Register. </a:t>
            </a:r>
          </a:p>
          <a:p>
            <a:pPr lvl="0"/>
            <a:r>
              <a:rPr lang="en-US" sz="2000" b="1" dirty="0">
                <a:solidFill>
                  <a:schemeClr val="tx1"/>
                </a:solidFill>
              </a:rPr>
              <a:t>Critical Access Hospitals </a:t>
            </a:r>
            <a:r>
              <a:rPr lang="en-US" sz="2000" b="0" dirty="0">
                <a:solidFill>
                  <a:schemeClr val="tx1"/>
                </a:solidFill>
              </a:rPr>
              <a:t>will be reimbursed at the established rate as determined by Medicare.</a:t>
            </a:r>
          </a:p>
          <a:p>
            <a:pPr lvl="0"/>
            <a:r>
              <a:rPr lang="en-US" sz="2000" b="1" dirty="0">
                <a:solidFill>
                  <a:schemeClr val="tx1"/>
                </a:solidFill>
              </a:rPr>
              <a:t>Ambulatory Surgical Services </a:t>
            </a:r>
            <a:r>
              <a:rPr lang="en-US" sz="2000" b="0" dirty="0">
                <a:solidFill>
                  <a:schemeClr val="tx1"/>
                </a:solidFill>
              </a:rPr>
              <a:t>will be reimbursed at Medicare rates.</a:t>
            </a:r>
          </a:p>
          <a:p>
            <a:pPr lvl="0"/>
            <a:r>
              <a:rPr lang="en-US" sz="2000" b="1" dirty="0">
                <a:solidFill>
                  <a:schemeClr val="tx1"/>
                </a:solidFill>
              </a:rPr>
              <a:t>Administrative fees </a:t>
            </a:r>
            <a:r>
              <a:rPr lang="en-US" sz="2000" dirty="0" smtClean="0">
                <a:solidFill>
                  <a:schemeClr val="tx1"/>
                </a:solidFill>
              </a:rPr>
              <a:t>will be applied to the following claims:</a:t>
            </a:r>
          </a:p>
          <a:p>
            <a:pPr lvl="1">
              <a:buFont typeface="Wingdings" pitchFamily="2" charset="2"/>
              <a:buChar char="Ø"/>
            </a:pPr>
            <a:r>
              <a:rPr lang="en-US" sz="1800" dirty="0" smtClean="0"/>
              <a:t>Outpatient claims with the All Inclusive Rate will have a $1</a:t>
            </a:r>
            <a:r>
              <a:rPr lang="en-US" sz="1800" dirty="0" smtClean="0">
                <a:solidFill>
                  <a:schemeClr val="tx1"/>
                </a:solidFill>
              </a:rPr>
              <a:t>5 </a:t>
            </a:r>
            <a:r>
              <a:rPr lang="en-US" sz="1800" dirty="0" smtClean="0"/>
              <a:t>fee per claim for the </a:t>
            </a:r>
            <a:r>
              <a:rPr lang="en-US" sz="1800" dirty="0" smtClean="0">
                <a:solidFill>
                  <a:schemeClr val="tx1"/>
                </a:solidFill>
              </a:rPr>
              <a:t>first </a:t>
            </a:r>
            <a:r>
              <a:rPr lang="en-US" sz="1800" dirty="0">
                <a:solidFill>
                  <a:schemeClr val="tx1"/>
                </a:solidFill>
              </a:rPr>
              <a:t>two </a:t>
            </a:r>
            <a:r>
              <a:rPr lang="en-US" sz="1800" dirty="0" smtClean="0">
                <a:solidFill>
                  <a:schemeClr val="tx1"/>
                </a:solidFill>
              </a:rPr>
              <a:t>years</a:t>
            </a:r>
          </a:p>
          <a:p>
            <a:pPr lvl="1">
              <a:buFont typeface="Wingdings" pitchFamily="2" charset="2"/>
              <a:buChar char="Ø"/>
            </a:pPr>
            <a:r>
              <a:rPr lang="en-US" sz="1800" dirty="0" smtClean="0">
                <a:solidFill>
                  <a:schemeClr val="tx1"/>
                </a:solidFill>
              </a:rPr>
              <a:t>Paper </a:t>
            </a:r>
            <a:r>
              <a:rPr lang="en-US" sz="1800" dirty="0">
                <a:solidFill>
                  <a:schemeClr val="tx1"/>
                </a:solidFill>
              </a:rPr>
              <a:t>claims will also incur a $15 fee for the duration of </a:t>
            </a:r>
            <a:r>
              <a:rPr lang="en-US" sz="1800" dirty="0" smtClean="0">
                <a:solidFill>
                  <a:schemeClr val="tx1"/>
                </a:solidFill>
              </a:rPr>
              <a:t>agreements</a:t>
            </a:r>
            <a:endParaRPr lang="en-US" sz="1800" dirty="0">
              <a:solidFill>
                <a:schemeClr val="tx1"/>
              </a:solidFill>
            </a:endParaRPr>
          </a:p>
        </p:txBody>
      </p:sp>
      <p:sp>
        <p:nvSpPr>
          <p:cNvPr id="4" name="Slide Number Placeholder 3"/>
          <p:cNvSpPr>
            <a:spLocks noGrp="1"/>
          </p:cNvSpPr>
          <p:nvPr>
            <p:ph type="sldNum" sz="quarter" idx="4294967295"/>
          </p:nvPr>
        </p:nvSpPr>
        <p:spPr>
          <a:xfrm>
            <a:off x="7696200" y="6324600"/>
            <a:ext cx="1066800" cy="152400"/>
          </a:xfrm>
          <a:prstGeom prst="rect">
            <a:avLst/>
          </a:prstGeom>
        </p:spPr>
        <p:txBody>
          <a:bodyPr/>
          <a:lstStyle/>
          <a:p>
            <a:pPr>
              <a:defRPr/>
            </a:pPr>
            <a:fld id="{4B8A776D-0C4D-4BAE-B23D-093998D10A51}" type="slidenum">
              <a:rPr lang="en-US" smtClean="0">
                <a:solidFill>
                  <a:srgbClr val="000000"/>
                </a:solidFill>
              </a:rPr>
              <a:pPr>
                <a:defRPr/>
              </a:pPr>
              <a:t>5</a:t>
            </a:fld>
            <a:endParaRPr lang="en-US" dirty="0">
              <a:solidFill>
                <a:srgbClr val="000000"/>
              </a:solidFill>
            </a:endParaRPr>
          </a:p>
        </p:txBody>
      </p:sp>
    </p:spTree>
    <p:extLst>
      <p:ext uri="{BB962C8B-B14F-4D97-AF65-F5344CB8AC3E}">
        <p14:creationId xmlns:p14="http://schemas.microsoft.com/office/powerpoint/2010/main" val="908830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800" dirty="0" smtClean="0">
                <a:latin typeface="Calibri" pitchFamily="34" charset="0"/>
              </a:rPr>
              <a:t>Current Tribal Health Programs with Signed Reimbursement Agreements</a:t>
            </a:r>
            <a:endParaRPr lang="en-US" sz="28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C32E41BC-F3C7-4440-964A-79A2B9AB8CF4}" type="slidenum">
              <a:rPr lang="en-US" smtClean="0"/>
              <a:pPr>
                <a:defRPr/>
              </a:pPr>
              <a:t>6</a:t>
            </a:fld>
            <a:endParaRPr lang="en-US" dirty="0"/>
          </a:p>
        </p:txBody>
      </p:sp>
      <p:sp>
        <p:nvSpPr>
          <p:cNvPr id="22" name="TextBox 21"/>
          <p:cNvSpPr txBox="1"/>
          <p:nvPr/>
        </p:nvSpPr>
        <p:spPr>
          <a:xfrm>
            <a:off x="2944470" y="1750460"/>
            <a:ext cx="2647507" cy="369332"/>
          </a:xfrm>
          <a:prstGeom prst="rect">
            <a:avLst/>
          </a:prstGeom>
          <a:noFill/>
        </p:spPr>
        <p:txBody>
          <a:bodyPr wrap="square" rtlCol="0">
            <a:spAutoFit/>
          </a:bodyPr>
          <a:lstStyle/>
          <a:p>
            <a:pPr algn="ctr"/>
            <a:r>
              <a:rPr lang="en-US" u="sng" dirty="0" smtClean="0">
                <a:latin typeface="+mn-lt"/>
              </a:rPr>
              <a:t>Alaska (26)</a:t>
            </a:r>
            <a:endParaRPr lang="en-US" u="sng" dirty="0">
              <a:latin typeface="+mn-lt"/>
            </a:endParaRPr>
          </a:p>
        </p:txBody>
      </p:sp>
      <p:sp>
        <p:nvSpPr>
          <p:cNvPr id="5" name="Rectangle 4"/>
          <p:cNvSpPr/>
          <p:nvPr/>
        </p:nvSpPr>
        <p:spPr>
          <a:xfrm>
            <a:off x="106311" y="2317914"/>
            <a:ext cx="4572000" cy="3539430"/>
          </a:xfrm>
          <a:prstGeom prst="rect">
            <a:avLst/>
          </a:prstGeom>
        </p:spPr>
        <p:txBody>
          <a:bodyPr>
            <a:spAutoFit/>
          </a:bodyPr>
          <a:lstStyle/>
          <a:p>
            <a:pPr marL="285750" indent="-285750">
              <a:buFont typeface="Arial" pitchFamily="34" charset="0"/>
              <a:buChar char="•"/>
            </a:pPr>
            <a:r>
              <a:rPr lang="en-US" sz="1600" dirty="0">
                <a:latin typeface="+mn-lt"/>
              </a:rPr>
              <a:t>Alaska Native Tribal Health Consortium</a:t>
            </a:r>
          </a:p>
          <a:p>
            <a:pPr marL="285750" indent="-285750">
              <a:buFont typeface="Arial" pitchFamily="34" charset="0"/>
              <a:buChar char="•"/>
            </a:pPr>
            <a:r>
              <a:rPr lang="en-US" sz="1600" dirty="0">
                <a:latin typeface="+mn-lt"/>
              </a:rPr>
              <a:t>Aleutian Pribilof Islands Association</a:t>
            </a:r>
          </a:p>
          <a:p>
            <a:pPr marL="285750" indent="-285750">
              <a:buFont typeface="Arial" pitchFamily="34" charset="0"/>
              <a:buChar char="•"/>
            </a:pPr>
            <a:r>
              <a:rPr lang="en-US" sz="1600" dirty="0">
                <a:latin typeface="+mn-lt"/>
              </a:rPr>
              <a:t>Annette Island Service </a:t>
            </a:r>
            <a:r>
              <a:rPr lang="en-US" sz="1600" dirty="0" smtClean="0">
                <a:latin typeface="+mn-lt"/>
              </a:rPr>
              <a:t>Unit / Metlakatla</a:t>
            </a:r>
            <a:endParaRPr lang="en-US" sz="1600" dirty="0">
              <a:latin typeface="+mn-lt"/>
            </a:endParaRPr>
          </a:p>
          <a:p>
            <a:pPr marL="285750" indent="-285750">
              <a:buFont typeface="Arial" pitchFamily="34" charset="0"/>
              <a:buChar char="•"/>
            </a:pPr>
            <a:r>
              <a:rPr lang="en-US" sz="1600" dirty="0">
                <a:latin typeface="+mn-lt"/>
              </a:rPr>
              <a:t>Arctic Slope Native Association Limited</a:t>
            </a:r>
          </a:p>
          <a:p>
            <a:pPr marL="285750" indent="-285750">
              <a:buFont typeface="Arial" pitchFamily="34" charset="0"/>
              <a:buChar char="•"/>
            </a:pPr>
            <a:r>
              <a:rPr lang="en-US" sz="1600" dirty="0">
                <a:latin typeface="+mn-lt"/>
              </a:rPr>
              <a:t>Athabascan Tribal Government</a:t>
            </a:r>
          </a:p>
          <a:p>
            <a:pPr marL="285750" indent="-285750">
              <a:buFont typeface="Arial" pitchFamily="34" charset="0"/>
              <a:buChar char="•"/>
            </a:pPr>
            <a:r>
              <a:rPr lang="en-US" sz="1600" dirty="0">
                <a:latin typeface="+mn-lt"/>
              </a:rPr>
              <a:t>Bristol Bay Area health Corporation</a:t>
            </a:r>
          </a:p>
          <a:p>
            <a:pPr marL="285750" indent="-285750">
              <a:buFont typeface="Arial" pitchFamily="34" charset="0"/>
              <a:buChar char="•"/>
            </a:pPr>
            <a:r>
              <a:rPr lang="en-US" sz="1600" dirty="0">
                <a:latin typeface="+mn-lt"/>
              </a:rPr>
              <a:t>Chickaloon Village Traditional</a:t>
            </a:r>
          </a:p>
          <a:p>
            <a:pPr marL="285750" indent="-285750">
              <a:buFont typeface="Arial" pitchFamily="34" charset="0"/>
              <a:buChar char="•"/>
            </a:pPr>
            <a:r>
              <a:rPr lang="en-US" sz="1600" dirty="0">
                <a:latin typeface="+mn-lt"/>
              </a:rPr>
              <a:t>Chugachmuit</a:t>
            </a:r>
          </a:p>
          <a:p>
            <a:pPr marL="285750" indent="-285750">
              <a:buFont typeface="Arial" pitchFamily="34" charset="0"/>
              <a:buChar char="•"/>
            </a:pPr>
            <a:r>
              <a:rPr lang="en-US" sz="1600" dirty="0">
                <a:latin typeface="+mn-lt"/>
              </a:rPr>
              <a:t>Copper River Native Association</a:t>
            </a:r>
          </a:p>
          <a:p>
            <a:pPr marL="285750" indent="-285750">
              <a:buFont typeface="Arial" pitchFamily="34" charset="0"/>
              <a:buChar char="•"/>
            </a:pPr>
            <a:r>
              <a:rPr lang="en-US" sz="1600" dirty="0">
                <a:latin typeface="+mn-lt"/>
              </a:rPr>
              <a:t>Eastern Aleutian Tribes, Inc.</a:t>
            </a:r>
          </a:p>
          <a:p>
            <a:pPr marL="285750" indent="-285750">
              <a:buFont typeface="Arial" pitchFamily="34" charset="0"/>
              <a:buChar char="•"/>
            </a:pPr>
            <a:r>
              <a:rPr lang="en-US" sz="1600" dirty="0">
                <a:latin typeface="+mn-lt"/>
              </a:rPr>
              <a:t>Native Village of Eklutna</a:t>
            </a:r>
          </a:p>
          <a:p>
            <a:pPr marL="285750" indent="-285750">
              <a:buFont typeface="Arial" pitchFamily="34" charset="0"/>
              <a:buChar char="•"/>
            </a:pPr>
            <a:r>
              <a:rPr lang="en-US" sz="1600" dirty="0">
                <a:latin typeface="+mn-lt"/>
              </a:rPr>
              <a:t>Native Village of Eyak</a:t>
            </a:r>
          </a:p>
          <a:p>
            <a:pPr marL="285750" indent="-285750">
              <a:buFont typeface="Arial" pitchFamily="34" charset="0"/>
              <a:buChar char="•"/>
            </a:pPr>
            <a:r>
              <a:rPr lang="en-US" sz="1600" dirty="0">
                <a:latin typeface="+mn-lt"/>
              </a:rPr>
              <a:t>Kenaitze Indian Tribe</a:t>
            </a:r>
          </a:p>
          <a:p>
            <a:pPr marL="285750" indent="-285750">
              <a:buFont typeface="Arial" pitchFamily="34" charset="0"/>
              <a:buChar char="•"/>
            </a:pPr>
            <a:r>
              <a:rPr lang="en-US" sz="1600" dirty="0">
                <a:latin typeface="+mn-lt"/>
              </a:rPr>
              <a:t>Ketchikan Indian </a:t>
            </a:r>
            <a:r>
              <a:rPr lang="en-US" sz="1600" dirty="0" smtClean="0">
                <a:latin typeface="+mn-lt"/>
              </a:rPr>
              <a:t>Tribe</a:t>
            </a:r>
            <a:endParaRPr lang="en-US" sz="1600" dirty="0">
              <a:latin typeface="+mn-lt"/>
            </a:endParaRPr>
          </a:p>
        </p:txBody>
      </p:sp>
      <p:sp>
        <p:nvSpPr>
          <p:cNvPr id="6" name="Rectangle 5"/>
          <p:cNvSpPr/>
          <p:nvPr/>
        </p:nvSpPr>
        <p:spPr>
          <a:xfrm>
            <a:off x="4512783" y="2346990"/>
            <a:ext cx="4572000" cy="3046988"/>
          </a:xfrm>
          <a:prstGeom prst="rect">
            <a:avLst/>
          </a:prstGeom>
        </p:spPr>
        <p:txBody>
          <a:bodyPr>
            <a:spAutoFit/>
          </a:bodyPr>
          <a:lstStyle/>
          <a:p>
            <a:pPr marL="285750" indent="-285750">
              <a:buFont typeface="Arial" pitchFamily="34" charset="0"/>
              <a:buChar char="•"/>
            </a:pPr>
            <a:r>
              <a:rPr lang="en-US" sz="1600" dirty="0" smtClean="0">
                <a:latin typeface="+mn-lt"/>
              </a:rPr>
              <a:t>Kodiak </a:t>
            </a:r>
            <a:r>
              <a:rPr lang="en-US" sz="1600" dirty="0">
                <a:latin typeface="+mn-lt"/>
              </a:rPr>
              <a:t>Area Native Association</a:t>
            </a:r>
          </a:p>
          <a:p>
            <a:pPr marL="285750" indent="-285750">
              <a:buFont typeface="Arial" pitchFamily="34" charset="0"/>
              <a:buChar char="•"/>
            </a:pPr>
            <a:r>
              <a:rPr lang="en-US" sz="1600" dirty="0">
                <a:latin typeface="+mn-lt"/>
              </a:rPr>
              <a:t>Maniilaq Association</a:t>
            </a:r>
          </a:p>
          <a:p>
            <a:pPr marL="285750" indent="-285750">
              <a:buFont typeface="Arial" pitchFamily="34" charset="0"/>
              <a:buChar char="•"/>
            </a:pPr>
            <a:r>
              <a:rPr lang="en-US" sz="1600" dirty="0">
                <a:latin typeface="+mn-lt"/>
              </a:rPr>
              <a:t>Mount Sandford Tribal Consortium</a:t>
            </a:r>
          </a:p>
          <a:p>
            <a:pPr marL="285750" indent="-285750">
              <a:buFont typeface="Arial" pitchFamily="34" charset="0"/>
              <a:buChar char="•"/>
            </a:pPr>
            <a:r>
              <a:rPr lang="en-US" sz="1600" dirty="0">
                <a:latin typeface="+mn-lt"/>
              </a:rPr>
              <a:t>Norton Sound Health Corporation</a:t>
            </a:r>
          </a:p>
          <a:p>
            <a:pPr marL="285750" indent="-285750">
              <a:buFont typeface="Arial" pitchFamily="34" charset="0"/>
              <a:buChar char="•"/>
            </a:pPr>
            <a:r>
              <a:rPr lang="en-US" sz="1600" dirty="0">
                <a:latin typeface="+mn-lt"/>
              </a:rPr>
              <a:t>Seldovia Village Tribe</a:t>
            </a:r>
          </a:p>
          <a:p>
            <a:pPr marL="285750" indent="-285750">
              <a:buFont typeface="Arial" pitchFamily="34" charset="0"/>
              <a:buChar char="•"/>
            </a:pPr>
            <a:r>
              <a:rPr lang="en-US" sz="1600" dirty="0">
                <a:latin typeface="+mn-lt"/>
              </a:rPr>
              <a:t>Southcentral Foundation</a:t>
            </a:r>
          </a:p>
          <a:p>
            <a:pPr marL="285750" indent="-285750">
              <a:buFont typeface="Arial" pitchFamily="34" charset="0"/>
              <a:buChar char="•"/>
            </a:pPr>
            <a:r>
              <a:rPr lang="en-US" sz="1600" dirty="0">
                <a:latin typeface="+mn-lt"/>
              </a:rPr>
              <a:t>Southeast Alaska Regional Health Consortium</a:t>
            </a:r>
          </a:p>
          <a:p>
            <a:pPr marL="285750" indent="-285750">
              <a:buFont typeface="Arial" pitchFamily="34" charset="0"/>
              <a:buChar char="•"/>
            </a:pPr>
            <a:r>
              <a:rPr lang="en-US" sz="1600" dirty="0">
                <a:latin typeface="+mn-lt"/>
              </a:rPr>
              <a:t>Tanana Chiefs Conference</a:t>
            </a:r>
          </a:p>
          <a:p>
            <a:pPr marL="285750" indent="-285750">
              <a:buFont typeface="Arial" pitchFamily="34" charset="0"/>
              <a:buChar char="•"/>
            </a:pPr>
            <a:r>
              <a:rPr lang="en-US" sz="1600" dirty="0">
                <a:latin typeface="+mn-lt"/>
              </a:rPr>
              <a:t>Yakutat Tlingit Tribe</a:t>
            </a:r>
          </a:p>
          <a:p>
            <a:pPr marL="285750" indent="-285750">
              <a:buFont typeface="Arial" pitchFamily="34" charset="0"/>
              <a:buChar char="•"/>
            </a:pPr>
            <a:r>
              <a:rPr lang="en-US" sz="1600" dirty="0">
                <a:latin typeface="+mn-lt"/>
              </a:rPr>
              <a:t>Yukon-Kuskokwim Health Corporation</a:t>
            </a:r>
          </a:p>
          <a:p>
            <a:pPr marL="285750" indent="-285750">
              <a:buFont typeface="Arial" pitchFamily="34" charset="0"/>
              <a:buChar char="•"/>
            </a:pPr>
            <a:r>
              <a:rPr lang="en-US" sz="1600" dirty="0">
                <a:latin typeface="+mn-lt"/>
              </a:rPr>
              <a:t>Native Village of </a:t>
            </a:r>
            <a:r>
              <a:rPr lang="en-US" sz="1600" dirty="0" smtClean="0">
                <a:latin typeface="+mn-lt"/>
              </a:rPr>
              <a:t>Tanana</a:t>
            </a:r>
          </a:p>
          <a:p>
            <a:pPr marL="285750" indent="-285750">
              <a:buFont typeface="Arial" pitchFamily="34" charset="0"/>
              <a:buChar char="•"/>
            </a:pPr>
            <a:r>
              <a:rPr lang="en-US" sz="1600" dirty="0">
                <a:latin typeface="+mn-lt"/>
              </a:rPr>
              <a:t>Ninilchik Tribe</a:t>
            </a:r>
          </a:p>
        </p:txBody>
      </p:sp>
    </p:spTree>
    <p:extLst>
      <p:ext uri="{BB962C8B-B14F-4D97-AF65-F5344CB8AC3E}">
        <p14:creationId xmlns:p14="http://schemas.microsoft.com/office/powerpoint/2010/main" val="22693056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800" dirty="0">
                <a:latin typeface="Calibri" pitchFamily="34" charset="0"/>
              </a:rPr>
              <a:t>Current Tribal Health Programs with Signed Reimbursement Agreements</a:t>
            </a:r>
          </a:p>
        </p:txBody>
      </p:sp>
      <p:sp>
        <p:nvSpPr>
          <p:cNvPr id="4" name="Slide Number Placeholder 3"/>
          <p:cNvSpPr>
            <a:spLocks noGrp="1"/>
          </p:cNvSpPr>
          <p:nvPr>
            <p:ph type="sldNum" sz="quarter" idx="10"/>
          </p:nvPr>
        </p:nvSpPr>
        <p:spPr/>
        <p:txBody>
          <a:bodyPr/>
          <a:lstStyle/>
          <a:p>
            <a:pPr>
              <a:defRPr/>
            </a:pPr>
            <a:fld id="{C32E41BC-F3C7-4440-964A-79A2B9AB8CF4}" type="slidenum">
              <a:rPr lang="en-US" smtClean="0"/>
              <a:pPr>
                <a:defRPr/>
              </a:pPr>
              <a:t>7</a:t>
            </a:fld>
            <a:endParaRPr lang="en-US" dirty="0"/>
          </a:p>
        </p:txBody>
      </p:sp>
      <p:sp>
        <p:nvSpPr>
          <p:cNvPr id="22" name="TextBox 21"/>
          <p:cNvSpPr txBox="1"/>
          <p:nvPr/>
        </p:nvSpPr>
        <p:spPr>
          <a:xfrm>
            <a:off x="5729247" y="3516764"/>
            <a:ext cx="2647507" cy="1600438"/>
          </a:xfrm>
          <a:prstGeom prst="rect">
            <a:avLst/>
          </a:prstGeom>
          <a:noFill/>
        </p:spPr>
        <p:txBody>
          <a:bodyPr wrap="square" rtlCol="0">
            <a:spAutoFit/>
          </a:bodyPr>
          <a:lstStyle/>
          <a:p>
            <a:r>
              <a:rPr lang="en-US" u="sng" dirty="0" smtClean="0">
                <a:latin typeface="+mn-lt"/>
              </a:rPr>
              <a:t>Oklahoma</a:t>
            </a:r>
          </a:p>
          <a:p>
            <a:pPr marL="285750" indent="-285750">
              <a:buFont typeface="Arial" pitchFamily="34" charset="0"/>
              <a:buChar char="•"/>
            </a:pPr>
            <a:r>
              <a:rPr lang="en-US" sz="1600" dirty="0" smtClean="0">
                <a:latin typeface="+mn-lt"/>
              </a:rPr>
              <a:t>Muscogee (Creek) Nation</a:t>
            </a:r>
          </a:p>
          <a:p>
            <a:pPr marL="285750" indent="-285750">
              <a:buFont typeface="Arial" pitchFamily="34" charset="0"/>
              <a:buChar char="•"/>
            </a:pPr>
            <a:r>
              <a:rPr lang="en-US" sz="1600" dirty="0" smtClean="0">
                <a:latin typeface="+mn-lt"/>
              </a:rPr>
              <a:t>Choctaw Nation</a:t>
            </a:r>
          </a:p>
          <a:p>
            <a:pPr marL="285750" indent="-285750">
              <a:buFont typeface="Arial" pitchFamily="34" charset="0"/>
              <a:buChar char="•"/>
            </a:pPr>
            <a:r>
              <a:rPr lang="en-US" sz="1600" dirty="0" smtClean="0">
                <a:latin typeface="+mn-lt"/>
              </a:rPr>
              <a:t>White Eagle – Ponca</a:t>
            </a:r>
          </a:p>
          <a:p>
            <a:pPr marL="285750" indent="-285750">
              <a:buFont typeface="Arial" pitchFamily="34" charset="0"/>
              <a:buChar char="•"/>
            </a:pPr>
            <a:r>
              <a:rPr lang="en-US" sz="1600" dirty="0" smtClean="0">
                <a:latin typeface="+mn-lt"/>
              </a:rPr>
              <a:t>Chickasaw Nation</a:t>
            </a:r>
          </a:p>
          <a:p>
            <a:pPr marL="285750" indent="-285750">
              <a:buFont typeface="Arial" pitchFamily="34" charset="0"/>
              <a:buChar char="•"/>
            </a:pPr>
            <a:endParaRPr lang="en-US" sz="1600" dirty="0">
              <a:latin typeface="+mn-lt"/>
            </a:endParaRPr>
          </a:p>
        </p:txBody>
      </p:sp>
      <p:sp>
        <p:nvSpPr>
          <p:cNvPr id="7" name="TextBox 6"/>
          <p:cNvSpPr txBox="1"/>
          <p:nvPr/>
        </p:nvSpPr>
        <p:spPr>
          <a:xfrm>
            <a:off x="478462" y="1842961"/>
            <a:ext cx="2647507" cy="1600438"/>
          </a:xfrm>
          <a:prstGeom prst="rect">
            <a:avLst/>
          </a:prstGeom>
          <a:noFill/>
        </p:spPr>
        <p:txBody>
          <a:bodyPr wrap="square" rtlCol="0">
            <a:spAutoFit/>
          </a:bodyPr>
          <a:lstStyle/>
          <a:p>
            <a:r>
              <a:rPr lang="en-US" u="sng" dirty="0" smtClean="0">
                <a:latin typeface="+mn-lt"/>
              </a:rPr>
              <a:t>Arizona</a:t>
            </a:r>
          </a:p>
          <a:p>
            <a:pPr marL="285750" indent="-285750">
              <a:buFont typeface="Arial" pitchFamily="34" charset="0"/>
              <a:buChar char="•"/>
            </a:pPr>
            <a:r>
              <a:rPr lang="en-US" sz="1600" dirty="0" smtClean="0">
                <a:latin typeface="+mn-lt"/>
              </a:rPr>
              <a:t>Tuba City Regional Health Corporation (Navajo Nation)</a:t>
            </a:r>
          </a:p>
          <a:p>
            <a:pPr marL="285750" indent="-285750">
              <a:buFont typeface="Arial" pitchFamily="34" charset="0"/>
              <a:buChar char="•"/>
            </a:pPr>
            <a:r>
              <a:rPr lang="en-US" sz="1600" dirty="0" smtClean="0">
                <a:latin typeface="+mn-lt"/>
              </a:rPr>
              <a:t>Winslow Indian Health Care Center</a:t>
            </a:r>
            <a:endParaRPr lang="en-US" sz="1600" dirty="0">
              <a:latin typeface="+mn-lt"/>
            </a:endParaRPr>
          </a:p>
        </p:txBody>
      </p:sp>
      <p:sp>
        <p:nvSpPr>
          <p:cNvPr id="8" name="TextBox 7"/>
          <p:cNvSpPr txBox="1"/>
          <p:nvPr/>
        </p:nvSpPr>
        <p:spPr>
          <a:xfrm>
            <a:off x="5729247" y="1915967"/>
            <a:ext cx="2647507" cy="1600438"/>
          </a:xfrm>
          <a:prstGeom prst="rect">
            <a:avLst/>
          </a:prstGeom>
          <a:noFill/>
        </p:spPr>
        <p:txBody>
          <a:bodyPr wrap="square" rtlCol="0">
            <a:spAutoFit/>
          </a:bodyPr>
          <a:lstStyle/>
          <a:p>
            <a:r>
              <a:rPr lang="en-US" u="sng" dirty="0" smtClean="0">
                <a:latin typeface="+mn-lt"/>
              </a:rPr>
              <a:t>Oregon</a:t>
            </a:r>
          </a:p>
          <a:p>
            <a:pPr marL="285750" indent="-285750">
              <a:buFont typeface="Arial" pitchFamily="34" charset="0"/>
              <a:buChar char="•"/>
            </a:pPr>
            <a:r>
              <a:rPr lang="en-US" sz="1600" dirty="0" smtClean="0">
                <a:latin typeface="+mn-lt"/>
              </a:rPr>
              <a:t>Confederated Tribes of Grand Ronde</a:t>
            </a:r>
          </a:p>
          <a:p>
            <a:pPr marL="285750" indent="-285750">
              <a:buFont typeface="Arial" pitchFamily="34" charset="0"/>
              <a:buChar char="•"/>
            </a:pPr>
            <a:r>
              <a:rPr lang="en-US" sz="1600" dirty="0">
                <a:latin typeface="+mn-lt"/>
              </a:rPr>
              <a:t>Confederated </a:t>
            </a:r>
            <a:r>
              <a:rPr lang="en-US" sz="1600" dirty="0" smtClean="0">
                <a:latin typeface="+mn-lt"/>
              </a:rPr>
              <a:t>Tribes </a:t>
            </a:r>
            <a:r>
              <a:rPr lang="en-US" sz="1600" dirty="0">
                <a:latin typeface="+mn-lt"/>
              </a:rPr>
              <a:t>of the Umatilla Indian Reservation</a:t>
            </a:r>
          </a:p>
        </p:txBody>
      </p:sp>
      <p:sp>
        <p:nvSpPr>
          <p:cNvPr id="9" name="TextBox 8"/>
          <p:cNvSpPr txBox="1"/>
          <p:nvPr/>
        </p:nvSpPr>
        <p:spPr>
          <a:xfrm>
            <a:off x="5729247" y="4870622"/>
            <a:ext cx="2647507" cy="1107996"/>
          </a:xfrm>
          <a:prstGeom prst="rect">
            <a:avLst/>
          </a:prstGeom>
          <a:noFill/>
        </p:spPr>
        <p:txBody>
          <a:bodyPr wrap="square" rtlCol="0">
            <a:spAutoFit/>
          </a:bodyPr>
          <a:lstStyle/>
          <a:p>
            <a:r>
              <a:rPr lang="en-US" u="sng" dirty="0" smtClean="0">
                <a:latin typeface="+mn-lt"/>
              </a:rPr>
              <a:t>Idaho</a:t>
            </a:r>
          </a:p>
          <a:p>
            <a:pPr marL="285750" indent="-285750">
              <a:buFont typeface="Arial" pitchFamily="34" charset="0"/>
              <a:buChar char="•"/>
            </a:pPr>
            <a:r>
              <a:rPr lang="en-US" sz="1600" dirty="0" smtClean="0">
                <a:latin typeface="+mn-lt"/>
              </a:rPr>
              <a:t>Benewah Medical &amp; </a:t>
            </a:r>
            <a:r>
              <a:rPr lang="en-US" sz="1600" dirty="0">
                <a:latin typeface="+mn-lt"/>
              </a:rPr>
              <a:t>Wellness Center (Coeur d’ Alene Indian </a:t>
            </a:r>
            <a:r>
              <a:rPr lang="en-US" sz="1600" dirty="0" smtClean="0">
                <a:latin typeface="+mn-lt"/>
              </a:rPr>
              <a:t>Tribes)</a:t>
            </a:r>
            <a:endParaRPr lang="en-US" sz="1600" dirty="0">
              <a:latin typeface="+mn-lt"/>
            </a:endParaRPr>
          </a:p>
        </p:txBody>
      </p:sp>
      <p:sp>
        <p:nvSpPr>
          <p:cNvPr id="10" name="TextBox 9"/>
          <p:cNvSpPr txBox="1"/>
          <p:nvPr/>
        </p:nvSpPr>
        <p:spPr>
          <a:xfrm>
            <a:off x="478462" y="3516405"/>
            <a:ext cx="2955854" cy="1600438"/>
          </a:xfrm>
          <a:prstGeom prst="rect">
            <a:avLst/>
          </a:prstGeom>
          <a:noFill/>
        </p:spPr>
        <p:txBody>
          <a:bodyPr wrap="square" rtlCol="0">
            <a:spAutoFit/>
          </a:bodyPr>
          <a:lstStyle/>
          <a:p>
            <a:r>
              <a:rPr lang="en-US" u="sng" dirty="0" smtClean="0">
                <a:latin typeface="+mn-lt"/>
              </a:rPr>
              <a:t>California</a:t>
            </a:r>
          </a:p>
          <a:p>
            <a:pPr marL="285750" indent="-285750">
              <a:buFont typeface="Arial" pitchFamily="34" charset="0"/>
              <a:buChar char="•"/>
            </a:pPr>
            <a:r>
              <a:rPr lang="en-US" sz="1600" dirty="0" smtClean="0">
                <a:latin typeface="+mn-lt"/>
              </a:rPr>
              <a:t>The Indian Health Council, Inc.</a:t>
            </a:r>
          </a:p>
          <a:p>
            <a:pPr marL="285750" indent="-285750">
              <a:buFont typeface="Arial" pitchFamily="34" charset="0"/>
              <a:buChar char="•"/>
            </a:pPr>
            <a:r>
              <a:rPr lang="en-US" sz="1600" dirty="0" smtClean="0">
                <a:latin typeface="+mn-lt"/>
              </a:rPr>
              <a:t>The Southern Indian Health Council</a:t>
            </a:r>
          </a:p>
          <a:p>
            <a:pPr marL="285750" indent="-285750">
              <a:buFont typeface="Arial" pitchFamily="34" charset="0"/>
              <a:buChar char="•"/>
            </a:pPr>
            <a:r>
              <a:rPr lang="en-US" sz="1600" dirty="0" smtClean="0">
                <a:latin typeface="+mn-lt"/>
              </a:rPr>
              <a:t>United Indian Health Services</a:t>
            </a:r>
            <a:endParaRPr lang="en-US" sz="1600" dirty="0">
              <a:latin typeface="+mn-lt"/>
            </a:endParaRPr>
          </a:p>
        </p:txBody>
      </p:sp>
      <p:sp>
        <p:nvSpPr>
          <p:cNvPr id="11" name="TextBox 10"/>
          <p:cNvSpPr txBox="1"/>
          <p:nvPr/>
        </p:nvSpPr>
        <p:spPr>
          <a:xfrm>
            <a:off x="4930103" y="6220379"/>
            <a:ext cx="3292688" cy="369332"/>
          </a:xfrm>
          <a:prstGeom prst="rect">
            <a:avLst/>
          </a:prstGeom>
          <a:noFill/>
        </p:spPr>
        <p:txBody>
          <a:bodyPr wrap="square" rtlCol="0">
            <a:spAutoFit/>
          </a:bodyPr>
          <a:lstStyle/>
          <a:p>
            <a:r>
              <a:rPr lang="en-US" dirty="0" smtClean="0">
                <a:latin typeface="+mn-lt"/>
              </a:rPr>
              <a:t>Total: 39 (as of December 2013)</a:t>
            </a:r>
            <a:endParaRPr lang="en-US" sz="1600" dirty="0">
              <a:latin typeface="+mn-lt"/>
            </a:endParaRPr>
          </a:p>
        </p:txBody>
      </p:sp>
      <p:sp>
        <p:nvSpPr>
          <p:cNvPr id="12" name="TextBox 11"/>
          <p:cNvSpPr txBox="1"/>
          <p:nvPr/>
        </p:nvSpPr>
        <p:spPr>
          <a:xfrm>
            <a:off x="478462" y="5169384"/>
            <a:ext cx="2647507" cy="861774"/>
          </a:xfrm>
          <a:prstGeom prst="rect">
            <a:avLst/>
          </a:prstGeom>
          <a:noFill/>
        </p:spPr>
        <p:txBody>
          <a:bodyPr wrap="square" rtlCol="0">
            <a:spAutoFit/>
          </a:bodyPr>
          <a:lstStyle/>
          <a:p>
            <a:r>
              <a:rPr lang="en-US" u="sng" dirty="0" smtClean="0">
                <a:latin typeface="+mn-lt"/>
              </a:rPr>
              <a:t>Colorado</a:t>
            </a:r>
          </a:p>
          <a:p>
            <a:pPr marL="285750" indent="-285750">
              <a:buFont typeface="Arial" pitchFamily="34" charset="0"/>
              <a:buChar char="•"/>
            </a:pPr>
            <a:r>
              <a:rPr lang="en-US" sz="1600" dirty="0" smtClean="0">
                <a:latin typeface="+mn-lt"/>
              </a:rPr>
              <a:t>Southern Ute Indian Health</a:t>
            </a:r>
            <a:endParaRPr lang="en-US" sz="1600" dirty="0">
              <a:latin typeface="+mn-lt"/>
            </a:endParaRPr>
          </a:p>
        </p:txBody>
      </p:sp>
      <p:sp>
        <p:nvSpPr>
          <p:cNvPr id="13" name="TextBox 12"/>
          <p:cNvSpPr txBox="1"/>
          <p:nvPr/>
        </p:nvSpPr>
        <p:spPr>
          <a:xfrm>
            <a:off x="2944470" y="1750460"/>
            <a:ext cx="2647507" cy="369332"/>
          </a:xfrm>
          <a:prstGeom prst="rect">
            <a:avLst/>
          </a:prstGeom>
          <a:noFill/>
        </p:spPr>
        <p:txBody>
          <a:bodyPr wrap="square" rtlCol="0">
            <a:spAutoFit/>
          </a:bodyPr>
          <a:lstStyle/>
          <a:p>
            <a:pPr algn="ctr"/>
            <a:r>
              <a:rPr lang="en-US" u="sng" dirty="0" smtClean="0">
                <a:latin typeface="+mn-lt"/>
              </a:rPr>
              <a:t>Continental US (13)</a:t>
            </a:r>
            <a:endParaRPr lang="en-US" u="sng" dirty="0">
              <a:latin typeface="+mn-lt"/>
            </a:endParaRPr>
          </a:p>
        </p:txBody>
      </p:sp>
    </p:spTree>
    <p:extLst>
      <p:ext uri="{BB962C8B-B14F-4D97-AF65-F5344CB8AC3E}">
        <p14:creationId xmlns:p14="http://schemas.microsoft.com/office/powerpoint/2010/main" val="9362695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69371"/>
          </a:xfrm>
        </p:spPr>
        <p:txBody>
          <a:bodyPr/>
          <a:lstStyle/>
          <a:p>
            <a:pPr algn="ctr"/>
            <a:r>
              <a:rPr lang="en-US" sz="2800" dirty="0" smtClean="0">
                <a:latin typeface="Calibri" pitchFamily="34" charset="0"/>
              </a:rPr>
              <a:t>Basic THP </a:t>
            </a:r>
            <a:r>
              <a:rPr lang="en-US" sz="2800" dirty="0">
                <a:latin typeface="Calibri" pitchFamily="34" charset="0"/>
              </a:rPr>
              <a:t>Process for Establishing Agreements</a:t>
            </a:r>
          </a:p>
        </p:txBody>
      </p:sp>
      <p:sp>
        <p:nvSpPr>
          <p:cNvPr id="4" name="Slide Number Placeholder 3"/>
          <p:cNvSpPr>
            <a:spLocks noGrp="1"/>
          </p:cNvSpPr>
          <p:nvPr>
            <p:ph type="sldNum" sz="quarter" idx="10"/>
          </p:nvPr>
        </p:nvSpPr>
        <p:spPr/>
        <p:txBody>
          <a:bodyPr/>
          <a:lstStyle/>
          <a:p>
            <a:pPr>
              <a:defRPr/>
            </a:pPr>
            <a:fld id="{C32E41BC-F3C7-4440-964A-79A2B9AB8CF4}" type="slidenum">
              <a:rPr lang="en-US" smtClean="0"/>
              <a:pPr>
                <a:defRPr/>
              </a:pPr>
              <a:t>8</a:t>
            </a:fld>
            <a:endParaRPr lang="en-US" dirty="0"/>
          </a:p>
        </p:txBody>
      </p:sp>
      <p:sp>
        <p:nvSpPr>
          <p:cNvPr id="3" name="Content Placeholder 2"/>
          <p:cNvSpPr>
            <a:spLocks noGrp="1"/>
          </p:cNvSpPr>
          <p:nvPr>
            <p:ph idx="1"/>
          </p:nvPr>
        </p:nvSpPr>
        <p:spPr>
          <a:xfrm>
            <a:off x="254774" y="5111867"/>
            <a:ext cx="8437712" cy="1395259"/>
          </a:xfrm>
          <a:solidFill>
            <a:schemeClr val="bg2"/>
          </a:solidFill>
        </p:spPr>
        <p:txBody>
          <a:bodyPr/>
          <a:lstStyle/>
          <a:p>
            <a:r>
              <a:rPr lang="en-US" sz="1200" dirty="0"/>
              <a:t>Using the agreement template, the VAMC, THP, and Contracting Officer work together to complete the draft reimbursement agreement. </a:t>
            </a:r>
          </a:p>
          <a:p>
            <a:r>
              <a:rPr lang="en-US" sz="1200" dirty="0"/>
              <a:t>The national template shall always be used.</a:t>
            </a:r>
          </a:p>
          <a:p>
            <a:r>
              <a:rPr lang="en-US" sz="1200" dirty="0"/>
              <a:t>Concurrently, the THP works to satisfy local implementation criteria. </a:t>
            </a:r>
          </a:p>
          <a:p>
            <a:r>
              <a:rPr lang="en-US" sz="1200" dirty="0"/>
              <a:t>Once the draft is complete, it will be reviewed by </a:t>
            </a:r>
            <a:r>
              <a:rPr lang="en-US" sz="1200" dirty="0" smtClean="0"/>
              <a:t>VA’s Chief Business Office, </a:t>
            </a:r>
            <a:r>
              <a:rPr lang="en-US" sz="1200" dirty="0"/>
              <a:t>Network Contracting Office and Regional Counsel, respectively.</a:t>
            </a:r>
          </a:p>
          <a:p>
            <a:r>
              <a:rPr lang="en-US" sz="1200" dirty="0"/>
              <a:t>After final signatures, reimbursement for direct care can commence.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544" y="1244009"/>
            <a:ext cx="7416173" cy="3867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50143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011902"/>
          </a:xfrm>
          <a:noFill/>
          <a:ln w="9525">
            <a:noFill/>
            <a:miter lim="800000"/>
            <a:headEnd/>
            <a:tailEnd/>
          </a:ln>
        </p:spPr>
        <p:txBody>
          <a:bodyPr vert="horz" wrap="square" lIns="91440" tIns="45720" rIns="91440" bIns="45720" numCol="1" anchor="b" anchorCtr="0" compatLnSpc="1">
            <a:prstTxWarp prst="textNoShape">
              <a:avLst/>
            </a:prstTxWarp>
          </a:bodyPr>
          <a:lstStyle/>
          <a:p>
            <a:r>
              <a:rPr lang="en-US" sz="2800" dirty="0" smtClean="0">
                <a:latin typeface="+mj-lt"/>
              </a:rPr>
              <a:t>Getting To Know VA (1 of 2)</a:t>
            </a:r>
            <a:endParaRPr lang="en-US" sz="2800" dirty="0">
              <a:latin typeface="+mj-lt"/>
            </a:endParaRPr>
          </a:p>
        </p:txBody>
      </p:sp>
      <p:sp>
        <p:nvSpPr>
          <p:cNvPr id="4" name="Slide Number Placeholder 3"/>
          <p:cNvSpPr>
            <a:spLocks noGrp="1"/>
          </p:cNvSpPr>
          <p:nvPr>
            <p:ph type="sldNum" sz="quarter" idx="10"/>
          </p:nvPr>
        </p:nvSpPr>
        <p:spPr/>
        <p:txBody>
          <a:bodyPr/>
          <a:lstStyle/>
          <a:p>
            <a:pPr>
              <a:defRPr/>
            </a:pPr>
            <a:fld id="{EA5C139E-8E0D-4709-BB46-94FBD8D4F94E}" type="slidenum">
              <a:rPr lang="en-US" smtClean="0">
                <a:solidFill>
                  <a:prstClr val="black">
                    <a:tint val="75000"/>
                  </a:prstClr>
                </a:solidFill>
              </a:rPr>
              <a:pPr>
                <a:defRPr/>
              </a:pPr>
              <a:t>9</a:t>
            </a:fld>
            <a:endParaRPr lang="en-US" dirty="0">
              <a:solidFill>
                <a:prstClr val="black">
                  <a:tint val="75000"/>
                </a:prstClr>
              </a:solidFill>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457" t="8764" r="58342" b="9103"/>
          <a:stretch/>
        </p:blipFill>
        <p:spPr bwMode="auto">
          <a:xfrm>
            <a:off x="146585" y="1286541"/>
            <a:ext cx="5086259" cy="518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p:nvPr/>
        </p:nvPicPr>
        <p:blipFill rotWithShape="1">
          <a:blip r:embed="rId4"/>
          <a:srcRect l="9565" t="11814" r="59340" b="79491"/>
          <a:stretch/>
        </p:blipFill>
        <p:spPr bwMode="auto">
          <a:xfrm>
            <a:off x="4959389" y="3161347"/>
            <a:ext cx="3976856" cy="719830"/>
          </a:xfrm>
          <a:prstGeom prst="rect">
            <a:avLst/>
          </a:prstGeom>
          <a:ln>
            <a:noFill/>
          </a:ln>
          <a:extLst>
            <a:ext uri="{53640926-AAD7-44D8-BBD7-CCE9431645EC}">
              <a14:shadowObscured xmlns:a14="http://schemas.microsoft.com/office/drawing/2010/main"/>
            </a:ext>
          </a:extLst>
        </p:spPr>
      </p:pic>
      <p:pic>
        <p:nvPicPr>
          <p:cNvPr id="11" name="Picture 10"/>
          <p:cNvPicPr/>
          <p:nvPr/>
        </p:nvPicPr>
        <p:blipFill rotWithShape="1">
          <a:blip r:embed="rId4"/>
          <a:srcRect l="8985" t="52615" r="59816" b="38770"/>
          <a:stretch/>
        </p:blipFill>
        <p:spPr bwMode="auto">
          <a:xfrm>
            <a:off x="4879852" y="2261144"/>
            <a:ext cx="4194298" cy="66179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91107379"/>
      </p:ext>
    </p:extLst>
  </p:cSld>
  <p:clrMapOvr>
    <a:masterClrMapping/>
  </p:clrMapOvr>
  <p:timing>
    <p:tnLst>
      <p:par>
        <p:cTn id="1" dur="indefinite" restart="never" nodeType="tmRoot"/>
      </p:par>
    </p:tnLst>
  </p:timing>
</p:sld>
</file>

<file path=ppt/theme/theme1.xml><?xml version="1.0" encoding="utf-8"?>
<a:theme xmlns:a="http://schemas.openxmlformats.org/drawingml/2006/main" name="PPT_VHA_Template">
  <a:themeElements>
    <a:clrScheme name="Custom 5">
      <a:dk1>
        <a:sysClr val="windowText" lastClr="000000"/>
      </a:dk1>
      <a:lt1>
        <a:sysClr val="window" lastClr="FFFFFF"/>
      </a:lt1>
      <a:dk2>
        <a:srgbClr val="FFFFFE"/>
      </a:dk2>
      <a:lt2>
        <a:srgbClr val="FFFFFE"/>
      </a:lt2>
      <a:accent1>
        <a:srgbClr val="0083BE"/>
      </a:accent1>
      <a:accent2>
        <a:srgbClr val="78BE20"/>
      </a:accent2>
      <a:accent3>
        <a:srgbClr val="C4262E"/>
      </a:accent3>
      <a:accent4>
        <a:srgbClr val="FF7F32"/>
      </a:accent4>
      <a:accent5>
        <a:srgbClr val="F3CF45"/>
      </a:accent5>
      <a:accent6>
        <a:srgbClr val="FFFFFE"/>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0416210F3BEA442AF2C7FB6E5BA72CA" ma:contentTypeVersion="17" ma:contentTypeDescription="Create a new document." ma:contentTypeScope="" ma:versionID="7180465b774da468c0de629bd9b0be7a">
  <xsd:schema xmlns:xsd="http://www.w3.org/2001/XMLSchema" xmlns:xs="http://www.w3.org/2001/XMLSchema" xmlns:p="http://schemas.microsoft.com/office/2006/metadata/properties" xmlns:ns2="99b8fad8-1015-4110-ace3-7708bceb6553" targetNamespace="http://schemas.microsoft.com/office/2006/metadata/properties" ma:root="true" ma:fieldsID="61071c9e6839819e138699ffb06b1104" ns2:_="">
    <xsd:import namespace="99b8fad8-1015-4110-ace3-7708bceb6553"/>
    <xsd:element name="properties">
      <xsd:complexType>
        <xsd:sequence>
          <xsd:element name="documentManagement">
            <xsd:complexType>
              <xsd:all>
                <xsd:element ref="ns2:Critical_x0020_Access_x0020_Hospital_x0020_Design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b8fad8-1015-4110-ace3-7708bceb6553" elementFormDefault="qualified">
    <xsd:import namespace="http://schemas.microsoft.com/office/2006/documentManagement/types"/>
    <xsd:import namespace="http://schemas.microsoft.com/office/infopath/2007/PartnerControls"/>
    <xsd:element name="Critical_x0020_Access_x0020_Hospital_x0020_Designation" ma:index="8" nillable="true" ma:displayName="Critical Access Hospital Designation" ma:internalName="Critical_x0020_Access_x0020_Hospital_x0020_Designation">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ritical_x0020_Access_x0020_Hospital_x0020_Designation xmlns="99b8fad8-1015-4110-ace3-7708bceb6553" xsi:nil="true"/>
  </documentManagement>
</p:properties>
</file>

<file path=customXml/itemProps1.xml><?xml version="1.0" encoding="utf-8"?>
<ds:datastoreItem xmlns:ds="http://schemas.openxmlformats.org/officeDocument/2006/customXml" ds:itemID="{7CE776ED-E466-428A-864C-A6E527AE2236}">
  <ds:schemaRefs>
    <ds:schemaRef ds:uri="http://schemas.microsoft.com/sharepoint/v3/contenttype/forms"/>
  </ds:schemaRefs>
</ds:datastoreItem>
</file>

<file path=customXml/itemProps2.xml><?xml version="1.0" encoding="utf-8"?>
<ds:datastoreItem xmlns:ds="http://schemas.openxmlformats.org/officeDocument/2006/customXml" ds:itemID="{1209ACFA-448B-4C58-9770-F6EA7361D6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b8fad8-1015-4110-ace3-7708bceb65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B17FFB3-4926-44A4-9D61-B98EAE0CCB7E}">
  <ds:schemaRefs>
    <ds:schemaRef ds:uri="http://schemas.microsoft.com/office/infopath/2007/PartnerControls"/>
    <ds:schemaRef ds:uri="http://schemas.microsoft.com/office/2006/metadata/properties"/>
    <ds:schemaRef ds:uri="http://purl.org/dc/elements/1.1/"/>
    <ds:schemaRef ds:uri="http://schemas.microsoft.com/office/2006/documentManagement/types"/>
    <ds:schemaRef ds:uri="http://purl.org/dc/terms/"/>
    <ds:schemaRef ds:uri="http://www.w3.org/XML/1998/namespace"/>
    <ds:schemaRef ds:uri="http://purl.org/dc/dcmitype/"/>
    <ds:schemaRef ds:uri="99b8fad8-1015-4110-ace3-7708bceb6553"/>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21484</TotalTime>
  <Words>1888</Words>
  <Application>Microsoft Office PowerPoint</Application>
  <PresentationFormat>On-screen Show (4:3)</PresentationFormat>
  <Paragraphs>197</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PPT_VHA_Template</vt:lpstr>
      <vt:lpstr>Indian Health Service and Tribal Health Program Reimbursement Agreements</vt:lpstr>
      <vt:lpstr>Indian Health Service &amp;  Tribal Health Reimbursement  Milestones</vt:lpstr>
      <vt:lpstr>Benefits</vt:lpstr>
      <vt:lpstr>Direct Care Services</vt:lpstr>
      <vt:lpstr>Payment Methodologies and Fees</vt:lpstr>
      <vt:lpstr>Current Tribal Health Programs with Signed Reimbursement Agreements</vt:lpstr>
      <vt:lpstr>Current Tribal Health Programs with Signed Reimbursement Agreements</vt:lpstr>
      <vt:lpstr>Basic THP Process for Establishing Agreements</vt:lpstr>
      <vt:lpstr>Getting To Know VA (1 of 2)</vt:lpstr>
      <vt:lpstr>Getting To Know VA (2 of 2)</vt:lpstr>
      <vt:lpstr>Local Implementation Plan (1 of 2)</vt:lpstr>
      <vt:lpstr>Local Implementation Plan (2 of 2)</vt:lpstr>
      <vt:lpstr>Questions</vt:lpstr>
    </vt:vector>
  </TitlesOfParts>
  <Company>Woodpile Studios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Rick Aleman</dc:creator>
  <cp:lastModifiedBy>Waters, Josephine (Jodie) (V20)</cp:lastModifiedBy>
  <cp:revision>912</cp:revision>
  <cp:lastPrinted>2013-11-04T15:38:32Z</cp:lastPrinted>
  <dcterms:created xsi:type="dcterms:W3CDTF">2011-11-28T15:11:58Z</dcterms:created>
  <dcterms:modified xsi:type="dcterms:W3CDTF">2013-12-31T21:14:54Z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0x01010000416210F3BEA442AF2C7FB6E5BA72CA</vt:lpwstr>
  </property>
</Properties>
</file>