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1" r:id="rId4"/>
  </p:sldMasterIdLst>
  <p:notesMasterIdLst>
    <p:notesMasterId r:id="rId17"/>
  </p:notesMasterIdLst>
  <p:handoutMasterIdLst>
    <p:handoutMasterId r:id="rId18"/>
  </p:handoutMasterIdLst>
  <p:sldIdLst>
    <p:sldId id="476" r:id="rId5"/>
    <p:sldId id="534" r:id="rId6"/>
    <p:sldId id="478" r:id="rId7"/>
    <p:sldId id="470" r:id="rId8"/>
    <p:sldId id="526" r:id="rId9"/>
    <p:sldId id="543" r:id="rId10"/>
    <p:sldId id="462" r:id="rId11"/>
    <p:sldId id="540" r:id="rId12"/>
    <p:sldId id="545" r:id="rId13"/>
    <p:sldId id="541" r:id="rId14"/>
    <p:sldId id="299" r:id="rId15"/>
    <p:sldId id="544" r:id="rId1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lleen Meiman" initials="CPM" lastIdx="20" clrIdx="0"/>
  <p:cmAuthor id="1" name="Windows User" initials="WU" lastIdx="1" clrIdx="1"/>
  <p:cmAuthor id="2" name="Yolonda Campbell" initials="YC" lastIdx="1" clrIdx="2"/>
  <p:cmAuthor id="3" name="Mayra" initials="MS" lastIdx="9"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6AF00"/>
    <a:srgbClr val="78D84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95" autoAdjust="0"/>
    <p:restoredTop sz="82659" autoAdjust="0"/>
  </p:normalViewPr>
  <p:slideViewPr>
    <p:cSldViewPr>
      <p:cViewPr>
        <p:scale>
          <a:sx n="50" d="100"/>
          <a:sy n="50" d="100"/>
        </p:scale>
        <p:origin x="-1722"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48"/>
    </p:cViewPr>
  </p:sorterViewPr>
  <p:notesViewPr>
    <p:cSldViewPr>
      <p:cViewPr varScale="1">
        <p:scale>
          <a:sx n="82" d="100"/>
          <a:sy n="82" d="100"/>
        </p:scale>
        <p:origin x="-3120" y="-96"/>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24BC387A-C2C8-4800-84D7-25D83DE3D78B}" type="datetimeFigureOut">
              <a:rPr lang="en-US" smtClean="0"/>
              <a:pPr/>
              <a:t>1/19/2014</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DE48698-724D-4779-9AF6-6BFA1F46D07B}" type="slidenum">
              <a:rPr lang="en-US" smtClean="0"/>
              <a:pPr/>
              <a:t>‹#›</a:t>
            </a:fld>
            <a:endParaRPr lang="en-US" dirty="0"/>
          </a:p>
        </p:txBody>
      </p:sp>
    </p:spTree>
    <p:extLst>
      <p:ext uri="{BB962C8B-B14F-4D97-AF65-F5344CB8AC3E}">
        <p14:creationId xmlns="" xmlns:p14="http://schemas.microsoft.com/office/powerpoint/2010/main" val="6528082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3B7B4F95-62FA-42B2-A4AB-7B0268F535C9}" type="datetimeFigureOut">
              <a:rPr lang="en-US" smtClean="0"/>
              <a:pPr/>
              <a:t>1/19/2014</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746BEB9E-4E7D-4FDE-A134-9B9C0C13B2C4}" type="slidenum">
              <a:rPr lang="en-US" smtClean="0"/>
              <a:pPr/>
              <a:t>‹#›</a:t>
            </a:fld>
            <a:endParaRPr lang="en-US" dirty="0"/>
          </a:p>
        </p:txBody>
      </p:sp>
    </p:spTree>
    <p:extLst>
      <p:ext uri="{BB962C8B-B14F-4D97-AF65-F5344CB8AC3E}">
        <p14:creationId xmlns="" xmlns:p14="http://schemas.microsoft.com/office/powerpoint/2010/main" val="3607932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12</a:t>
            </a:fld>
            <a:endParaRPr lang="en-US" dirty="0"/>
          </a:p>
        </p:txBody>
      </p:sp>
    </p:spTree>
    <p:extLst>
      <p:ext uri="{BB962C8B-B14F-4D97-AF65-F5344CB8AC3E}">
        <p14:creationId xmlns="" xmlns:p14="http://schemas.microsoft.com/office/powerpoint/2010/main" val="3802117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3</a:t>
            </a:fld>
            <a:endParaRPr lang="en-US" dirty="0"/>
          </a:p>
        </p:txBody>
      </p:sp>
    </p:spTree>
    <p:extLst>
      <p:ext uri="{BB962C8B-B14F-4D97-AF65-F5344CB8AC3E}">
        <p14:creationId xmlns="" xmlns:p14="http://schemas.microsoft.com/office/powerpoint/2010/main" val="98475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64BDDF-6235-4F77-BA63-72C44C840117}" type="slidenum">
              <a:rPr lang="en-US" smtClean="0"/>
              <a:pPr/>
              <a:t>4</a:t>
            </a:fld>
            <a:endParaRPr lang="en-US" dirty="0"/>
          </a:p>
        </p:txBody>
      </p:sp>
      <p:sp>
        <p:nvSpPr>
          <p:cNvPr id="5" name="Date Placeholder 4"/>
          <p:cNvSpPr>
            <a:spLocks noGrp="1"/>
          </p:cNvSpPr>
          <p:nvPr>
            <p:ph type="dt" idx="11"/>
          </p:nvPr>
        </p:nvSpPr>
        <p:spPr/>
        <p:txBody>
          <a:bodyPr/>
          <a:lstStyle/>
          <a:p>
            <a:r>
              <a:rPr lang="en-US" dirty="0" smtClean="0"/>
              <a:t>05/15/2013</a:t>
            </a:r>
            <a:endParaRPr lang="en-US" dirty="0"/>
          </a:p>
        </p:txBody>
      </p:sp>
      <p:sp>
        <p:nvSpPr>
          <p:cNvPr id="6" name="Footer Placeholder 5"/>
          <p:cNvSpPr>
            <a:spLocks noGrp="1"/>
          </p:cNvSpPr>
          <p:nvPr>
            <p:ph type="ftr" sz="quarter" idx="12"/>
          </p:nvPr>
        </p:nvSpPr>
        <p:spPr/>
        <p:txBody>
          <a:bodyPr/>
          <a:lstStyle/>
          <a:p>
            <a:r>
              <a:rPr lang="en-US" dirty="0" smtClean="0"/>
              <a:t>Health Insurance Marketplace 101</a:t>
            </a:r>
            <a:endParaRPr lang="en-US" dirty="0"/>
          </a:p>
        </p:txBody>
      </p:sp>
    </p:spTree>
    <p:extLst>
      <p:ext uri="{BB962C8B-B14F-4D97-AF65-F5344CB8AC3E}">
        <p14:creationId xmlns="" xmlns:p14="http://schemas.microsoft.com/office/powerpoint/2010/main" val="3106630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5</a:t>
            </a:fld>
            <a:endParaRPr lang="en-US" dirty="0"/>
          </a:p>
        </p:txBody>
      </p:sp>
    </p:spTree>
    <p:extLst>
      <p:ext uri="{BB962C8B-B14F-4D97-AF65-F5344CB8AC3E}">
        <p14:creationId xmlns="" xmlns:p14="http://schemas.microsoft.com/office/powerpoint/2010/main" val="3099156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6</a:t>
            </a:fld>
            <a:endParaRPr lang="en-US" dirty="0"/>
          </a:p>
        </p:txBody>
      </p:sp>
    </p:spTree>
    <p:extLst>
      <p:ext uri="{BB962C8B-B14F-4D97-AF65-F5344CB8AC3E}">
        <p14:creationId xmlns="" xmlns:p14="http://schemas.microsoft.com/office/powerpoint/2010/main" val="3099156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7</a:t>
            </a:fld>
            <a:endParaRPr lang="en-US" dirty="0"/>
          </a:p>
        </p:txBody>
      </p:sp>
    </p:spTree>
    <p:extLst>
      <p:ext uri="{BB962C8B-B14F-4D97-AF65-F5344CB8AC3E}">
        <p14:creationId xmlns="" xmlns:p14="http://schemas.microsoft.com/office/powerpoint/2010/main" val="2952645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8</a:t>
            </a:fld>
            <a:endParaRPr lang="en-US" dirty="0"/>
          </a:p>
        </p:txBody>
      </p:sp>
    </p:spTree>
    <p:extLst>
      <p:ext uri="{BB962C8B-B14F-4D97-AF65-F5344CB8AC3E}">
        <p14:creationId xmlns="" xmlns:p14="http://schemas.microsoft.com/office/powerpoint/2010/main" val="2392606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9</a:t>
            </a:fld>
            <a:endParaRPr lang="en-US" dirty="0"/>
          </a:p>
        </p:txBody>
      </p:sp>
    </p:spTree>
    <p:extLst>
      <p:ext uri="{BB962C8B-B14F-4D97-AF65-F5344CB8AC3E}">
        <p14:creationId xmlns="" xmlns:p14="http://schemas.microsoft.com/office/powerpoint/2010/main" val="2392606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purpose of this grant program is to support the establishment and development of </a:t>
            </a:r>
            <a:r>
              <a:rPr lang="en-US" sz="1200" kern="1200" dirty="0" err="1" smtClean="0">
                <a:solidFill>
                  <a:schemeClr val="tx1"/>
                </a:solidFill>
                <a:latin typeface="+mn-lt"/>
                <a:ea typeface="+mn-ea"/>
                <a:cs typeface="+mn-cs"/>
              </a:rPr>
              <a:t>Telehealth</a:t>
            </a:r>
            <a:r>
              <a:rPr lang="en-US" sz="1200" kern="1200" dirty="0" smtClean="0">
                <a:solidFill>
                  <a:schemeClr val="tx1"/>
                </a:solidFill>
                <a:latin typeface="+mn-lt"/>
                <a:ea typeface="+mn-ea"/>
                <a:cs typeface="+mn-cs"/>
              </a:rPr>
              <a:t> Resource Centers (TRCs) in order to: expedite and customize the provision of </a:t>
            </a:r>
            <a:r>
              <a:rPr lang="en-US" sz="1200" kern="1200" dirty="0" err="1" smtClean="0">
                <a:solidFill>
                  <a:schemeClr val="tx1"/>
                </a:solidFill>
                <a:latin typeface="+mn-lt"/>
                <a:ea typeface="+mn-ea"/>
                <a:cs typeface="+mn-cs"/>
              </a:rPr>
              <a:t>telehealth</a:t>
            </a:r>
            <a:r>
              <a:rPr lang="en-US" sz="1200" kern="1200" dirty="0" smtClean="0">
                <a:solidFill>
                  <a:schemeClr val="tx1"/>
                </a:solidFill>
                <a:latin typeface="+mn-lt"/>
                <a:ea typeface="+mn-ea"/>
                <a:cs typeface="+mn-cs"/>
              </a:rPr>
              <a:t> technical assistance across the country, while at the same time working together to make available a wide range of expertise that might not be available in any region.  The TRCs provide technical assistance to health care organizations, health care networks, and health care providers in the implementation of cost-effective </a:t>
            </a:r>
            <a:r>
              <a:rPr lang="en-US" sz="1200" kern="1200" dirty="0" err="1" smtClean="0">
                <a:solidFill>
                  <a:schemeClr val="tx1"/>
                </a:solidFill>
                <a:latin typeface="+mn-lt"/>
                <a:ea typeface="+mn-ea"/>
                <a:cs typeface="+mn-cs"/>
              </a:rPr>
              <a:t>telehealth</a:t>
            </a:r>
            <a:r>
              <a:rPr lang="en-US" sz="1200" kern="1200" dirty="0" smtClean="0">
                <a:solidFill>
                  <a:schemeClr val="tx1"/>
                </a:solidFill>
                <a:latin typeface="+mn-lt"/>
                <a:ea typeface="+mn-ea"/>
                <a:cs typeface="+mn-cs"/>
              </a:rPr>
              <a:t> programs to serve rural and medically underserved areas and populations.</a:t>
            </a:r>
            <a:endParaRPr lang="en-US" dirty="0"/>
          </a:p>
        </p:txBody>
      </p:sp>
      <p:sp>
        <p:nvSpPr>
          <p:cNvPr id="4" name="Slide Number Placeholder 3"/>
          <p:cNvSpPr>
            <a:spLocks noGrp="1"/>
          </p:cNvSpPr>
          <p:nvPr>
            <p:ph type="sldNum" sz="quarter" idx="10"/>
          </p:nvPr>
        </p:nvSpPr>
        <p:spPr/>
        <p:txBody>
          <a:bodyPr/>
          <a:lstStyle/>
          <a:p>
            <a:fld id="{746BEB9E-4E7D-4FDE-A134-9B9C0C13B2C4}" type="slidenum">
              <a:rPr lang="en-US" smtClean="0"/>
              <a:pPr/>
              <a:t>10</a:t>
            </a:fld>
            <a:endParaRPr lang="en-US" dirty="0"/>
          </a:p>
        </p:txBody>
      </p:sp>
    </p:spTree>
    <p:extLst>
      <p:ext uri="{BB962C8B-B14F-4D97-AF65-F5344CB8AC3E}">
        <p14:creationId xmlns="" xmlns:p14="http://schemas.microsoft.com/office/powerpoint/2010/main" val="2942886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4"/>
          <p:cNvSpPr>
            <a:spLocks noChangeArrowheads="1"/>
          </p:cNvSpPr>
          <p:nvPr/>
        </p:nvSpPr>
        <p:spPr bwMode="auto">
          <a:xfrm>
            <a:off x="0" y="0"/>
            <a:ext cx="9144000" cy="1066800"/>
          </a:xfrm>
          <a:prstGeom prst="rect">
            <a:avLst/>
          </a:prstGeom>
          <a:solidFill>
            <a:srgbClr val="056594"/>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latin typeface="CopprplGoth Bd BT" pitchFamily="34" charset="0"/>
            </a:endParaRPr>
          </a:p>
        </p:txBody>
      </p:sp>
      <p:pic>
        <p:nvPicPr>
          <p:cNvPr id="5" name="Picture 15" descr="hhslogoWhite_eagleF500x91"/>
          <p:cNvPicPr>
            <a:picLocks noChangeAspect="1" noChangeArrowheads="1"/>
          </p:cNvPicPr>
          <p:nvPr/>
        </p:nvPicPr>
        <p:blipFill>
          <a:blip r:embed="rId3" cstate="print"/>
          <a:srcRect r="79105"/>
          <a:stretch>
            <a:fillRect/>
          </a:stretch>
        </p:blipFill>
        <p:spPr bwMode="auto">
          <a:xfrm>
            <a:off x="457200" y="123825"/>
            <a:ext cx="919163" cy="800100"/>
          </a:xfrm>
          <a:prstGeom prst="rect">
            <a:avLst/>
          </a:prstGeom>
          <a:noFill/>
          <a:ln w="9525">
            <a:noFill/>
            <a:miter lim="800000"/>
            <a:headEnd/>
            <a:tailEnd/>
          </a:ln>
        </p:spPr>
      </p:pic>
      <p:graphicFrame>
        <p:nvGraphicFramePr>
          <p:cNvPr id="6" name="Object 16"/>
          <p:cNvGraphicFramePr>
            <a:graphicFrameLocks noChangeAspect="1"/>
          </p:cNvGraphicFramePr>
          <p:nvPr/>
        </p:nvGraphicFramePr>
        <p:xfrm>
          <a:off x="7162800" y="304800"/>
          <a:ext cx="1600200" cy="493713"/>
        </p:xfrm>
        <a:graphic>
          <a:graphicData uri="http://schemas.openxmlformats.org/presentationml/2006/ole">
            <p:oleObj spid="_x0000_s2207" name="Photo Editor Photo" r:id="rId4" imgW="15623181" imgH="4819048" progId="">
              <p:embed/>
            </p:oleObj>
          </a:graphicData>
        </a:graphic>
      </p:graphicFrame>
      <p:sp>
        <p:nvSpPr>
          <p:cNvPr id="7" name="Line 19"/>
          <p:cNvSpPr>
            <a:spLocks noChangeShapeType="1"/>
          </p:cNvSpPr>
          <p:nvPr/>
        </p:nvSpPr>
        <p:spPr bwMode="auto">
          <a:xfrm>
            <a:off x="0" y="1143000"/>
            <a:ext cx="9144000" cy="0"/>
          </a:xfrm>
          <a:prstGeom prst="line">
            <a:avLst/>
          </a:prstGeom>
          <a:noFill/>
          <a:ln w="279400">
            <a:solidFill>
              <a:srgbClr val="078ACB"/>
            </a:solidFill>
            <a:round/>
            <a:headEnd/>
            <a:tailEnd/>
          </a:ln>
          <a:effectLst/>
        </p:spPr>
        <p:txBody>
          <a:bodyPr/>
          <a:lstStyle/>
          <a:p>
            <a:pPr fontAlgn="base">
              <a:spcBef>
                <a:spcPct val="0"/>
              </a:spcBef>
              <a:spcAft>
                <a:spcPct val="0"/>
              </a:spcAft>
              <a:defRPr/>
            </a:pPr>
            <a:endParaRPr lang="en-US" dirty="0">
              <a:solidFill>
                <a:srgbClr val="000000"/>
              </a:solidFill>
              <a:latin typeface="CopprplGoth Bd BT" pitchFamily="34" charset="0"/>
            </a:endParaRPr>
          </a:p>
        </p:txBody>
      </p:sp>
      <p:sp>
        <p:nvSpPr>
          <p:cNvPr id="90114" name="Rectangle 2"/>
          <p:cNvSpPr>
            <a:spLocks noGrp="1" noChangeArrowheads="1"/>
          </p:cNvSpPr>
          <p:nvPr>
            <p:ph type="ctrTitle"/>
          </p:nvPr>
        </p:nvSpPr>
        <p:spPr>
          <a:xfrm>
            <a:off x="1066800" y="3124200"/>
            <a:ext cx="7010400" cy="990600"/>
          </a:xfrm>
        </p:spPr>
        <p:txBody>
          <a:bodyPr/>
          <a:lstStyle>
            <a:lvl1pPr>
              <a:defRPr>
                <a:solidFill>
                  <a:srgbClr val="056594"/>
                </a:solidFill>
              </a:defRPr>
            </a:lvl1pPr>
          </a:lstStyle>
          <a:p>
            <a:r>
              <a:rPr lang="en-US"/>
              <a:t>HRSA TEMPLATE 5</a:t>
            </a:r>
          </a:p>
        </p:txBody>
      </p:sp>
      <p:sp>
        <p:nvSpPr>
          <p:cNvPr id="90115" name="Rectangle 3"/>
          <p:cNvSpPr>
            <a:spLocks noGrp="1" noChangeArrowheads="1"/>
          </p:cNvSpPr>
          <p:nvPr>
            <p:ph type="subTitle" idx="1"/>
          </p:nvPr>
        </p:nvSpPr>
        <p:spPr>
          <a:xfrm>
            <a:off x="1524000" y="4267200"/>
            <a:ext cx="6400800" cy="1752600"/>
          </a:xfrm>
        </p:spPr>
        <p:txBody>
          <a:bodyPr/>
          <a:lstStyle>
            <a:lvl1pPr marL="0" indent="0" algn="ctr">
              <a:buFontTx/>
              <a:buNone/>
              <a:defRPr>
                <a:solidFill>
                  <a:srgbClr val="056594"/>
                </a:solidFill>
              </a:defRPr>
            </a:lvl1pPr>
          </a:lstStyle>
          <a:p>
            <a:r>
              <a:rPr lang="en-US"/>
              <a:t>Click to edit Master subtitle style</a:t>
            </a:r>
          </a:p>
        </p:txBody>
      </p:sp>
    </p:spTree>
    <p:extLst>
      <p:ext uri="{BB962C8B-B14F-4D97-AF65-F5344CB8AC3E}">
        <p14:creationId xmlns="" xmlns:p14="http://schemas.microsoft.com/office/powerpoint/2010/main" val="6310932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571174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2484438"/>
            <a:ext cx="3200400" cy="3916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484438"/>
            <a:ext cx="3200400" cy="3916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077080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3" name="Rectangle 31"/>
          <p:cNvSpPr>
            <a:spLocks noChangeArrowheads="1"/>
          </p:cNvSpPr>
          <p:nvPr/>
        </p:nvSpPr>
        <p:spPr bwMode="auto">
          <a:xfrm>
            <a:off x="0" y="0"/>
            <a:ext cx="9144000" cy="914400"/>
          </a:xfrm>
          <a:prstGeom prst="rect">
            <a:avLst/>
          </a:prstGeom>
          <a:solidFill>
            <a:srgbClr val="056594"/>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latin typeface="CopprplGoth Bd BT" pitchFamily="34" charset="0"/>
            </a:endParaRPr>
          </a:p>
        </p:txBody>
      </p:sp>
      <p:pic>
        <p:nvPicPr>
          <p:cNvPr id="4" name="Picture 14" descr="hhslogoWhite_eagleF500x91"/>
          <p:cNvPicPr>
            <a:picLocks noChangeAspect="1" noChangeArrowheads="1"/>
          </p:cNvPicPr>
          <p:nvPr/>
        </p:nvPicPr>
        <p:blipFill>
          <a:blip r:embed="rId3" cstate="print"/>
          <a:srcRect r="79105"/>
          <a:stretch>
            <a:fillRect/>
          </a:stretch>
        </p:blipFill>
        <p:spPr bwMode="auto">
          <a:xfrm>
            <a:off x="381000" y="152400"/>
            <a:ext cx="762000" cy="630238"/>
          </a:xfrm>
          <a:prstGeom prst="rect">
            <a:avLst/>
          </a:prstGeom>
          <a:noFill/>
          <a:ln w="9525">
            <a:noFill/>
            <a:miter lim="800000"/>
            <a:headEnd/>
            <a:tailEnd/>
          </a:ln>
        </p:spPr>
      </p:pic>
      <p:sp>
        <p:nvSpPr>
          <p:cNvPr id="5" name="Line 33"/>
          <p:cNvSpPr>
            <a:spLocks noChangeShapeType="1"/>
          </p:cNvSpPr>
          <p:nvPr/>
        </p:nvSpPr>
        <p:spPr bwMode="auto">
          <a:xfrm>
            <a:off x="0" y="990600"/>
            <a:ext cx="9144000" cy="0"/>
          </a:xfrm>
          <a:prstGeom prst="line">
            <a:avLst/>
          </a:prstGeom>
          <a:noFill/>
          <a:ln w="228600">
            <a:solidFill>
              <a:srgbClr val="078ACB"/>
            </a:solidFill>
            <a:round/>
            <a:headEnd/>
            <a:tailEnd/>
          </a:ln>
          <a:effectLst/>
        </p:spPr>
        <p:txBody>
          <a:bodyPr/>
          <a:lstStyle/>
          <a:p>
            <a:pPr fontAlgn="base">
              <a:spcBef>
                <a:spcPct val="0"/>
              </a:spcBef>
              <a:spcAft>
                <a:spcPct val="0"/>
              </a:spcAft>
              <a:defRPr/>
            </a:pPr>
            <a:endParaRPr lang="en-US" dirty="0">
              <a:solidFill>
                <a:srgbClr val="000000"/>
              </a:solidFill>
              <a:latin typeface="CopprplGoth Bd BT" pitchFamily="34" charset="0"/>
            </a:endParaRPr>
          </a:p>
        </p:txBody>
      </p:sp>
      <p:graphicFrame>
        <p:nvGraphicFramePr>
          <p:cNvPr id="6" name="Object 34"/>
          <p:cNvGraphicFramePr>
            <a:graphicFrameLocks noChangeAspect="1"/>
          </p:cNvGraphicFramePr>
          <p:nvPr/>
        </p:nvGraphicFramePr>
        <p:xfrm>
          <a:off x="7239000" y="298450"/>
          <a:ext cx="1371600" cy="423863"/>
        </p:xfrm>
        <a:graphic>
          <a:graphicData uri="http://schemas.openxmlformats.org/presentationml/2006/ole">
            <p:oleObj spid="_x0000_s3231" name="Photo Editor Photo" r:id="rId4" imgW="15623181" imgH="4819048" progId="">
              <p:embed/>
            </p:oleObj>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7" name="Date Placeholder 2"/>
          <p:cNvSpPr>
            <a:spLocks noGrp="1"/>
          </p:cNvSpPr>
          <p:nvPr>
            <p:ph type="dt" sz="half" idx="10"/>
          </p:nvPr>
        </p:nvSpPr>
        <p:spPr>
          <a:xfrm>
            <a:off x="457200" y="6356350"/>
            <a:ext cx="2133600" cy="365125"/>
          </a:xfrm>
          <a:prstGeom prst="rect">
            <a:avLst/>
          </a:prstGeom>
        </p:spPr>
        <p:txBody>
          <a:bodyPr/>
          <a:lstStyle>
            <a:lvl1pPr>
              <a:defRPr>
                <a:latin typeface="CopprplGoth Bd BT" pitchFamily="34" charset="0"/>
              </a:defRPr>
            </a:lvl1pPr>
          </a:lstStyle>
          <a:p>
            <a:pPr fontAlgn="base">
              <a:spcBef>
                <a:spcPct val="0"/>
              </a:spcBef>
              <a:spcAft>
                <a:spcPct val="0"/>
              </a:spcAft>
              <a:defRPr/>
            </a:pPr>
            <a:endParaRPr lang="en-US" dirty="0">
              <a:solidFill>
                <a:srgbClr val="000000"/>
              </a:solidFill>
            </a:endParaRPr>
          </a:p>
        </p:txBody>
      </p:sp>
      <p:sp>
        <p:nvSpPr>
          <p:cNvPr id="8" name="Footer Placeholder 3"/>
          <p:cNvSpPr>
            <a:spLocks noGrp="1"/>
          </p:cNvSpPr>
          <p:nvPr>
            <p:ph type="ftr" sz="quarter" idx="11"/>
          </p:nvPr>
        </p:nvSpPr>
        <p:spPr>
          <a:xfrm>
            <a:off x="3124200" y="6356350"/>
            <a:ext cx="2895600" cy="365125"/>
          </a:xfrm>
          <a:prstGeom prst="rect">
            <a:avLst/>
          </a:prstGeom>
        </p:spPr>
        <p:txBody>
          <a:bodyPr/>
          <a:lstStyle>
            <a:lvl1pPr>
              <a:defRPr>
                <a:latin typeface="CopprplGoth Bd BT" pitchFamily="34" charset="0"/>
              </a:defRPr>
            </a:lvl1pPr>
          </a:lstStyle>
          <a:p>
            <a:pPr fontAlgn="base">
              <a:spcBef>
                <a:spcPct val="0"/>
              </a:spcBef>
              <a:spcAft>
                <a:spcPct val="0"/>
              </a:spcAft>
              <a:defRPr/>
            </a:pPr>
            <a:r>
              <a:rPr lang="en-US" dirty="0" smtClean="0">
                <a:solidFill>
                  <a:srgbClr val="000000"/>
                </a:solidFill>
              </a:rPr>
              <a:t>For Internal Use Only; May Not Be Distributed Outside of HRSA</a:t>
            </a:r>
            <a:endParaRPr lang="en-US" dirty="0">
              <a:solidFill>
                <a:srgbClr val="000000"/>
              </a:solidFill>
            </a:endParaRPr>
          </a:p>
        </p:txBody>
      </p:sp>
      <p:sp>
        <p:nvSpPr>
          <p:cNvPr id="9" name="Slide Number Placeholder 4"/>
          <p:cNvSpPr>
            <a:spLocks noGrp="1"/>
          </p:cNvSpPr>
          <p:nvPr>
            <p:ph type="sldNum" sz="quarter" idx="12"/>
          </p:nvPr>
        </p:nvSpPr>
        <p:spPr>
          <a:xfrm>
            <a:off x="6553200" y="6356350"/>
            <a:ext cx="2133600" cy="365125"/>
          </a:xfrm>
          <a:prstGeom prst="rect">
            <a:avLst/>
          </a:prstGeom>
        </p:spPr>
        <p:txBody>
          <a:bodyPr/>
          <a:lstStyle>
            <a:lvl1pPr>
              <a:defRPr>
                <a:latin typeface="CopprplGoth Bd BT" pitchFamily="34" charset="0"/>
              </a:defRPr>
            </a:lvl1pPr>
          </a:lstStyle>
          <a:p>
            <a:pPr fontAlgn="base">
              <a:spcBef>
                <a:spcPct val="0"/>
              </a:spcBef>
              <a:spcAft>
                <a:spcPct val="0"/>
              </a:spcAft>
              <a:defRPr/>
            </a:pPr>
            <a:fld id="{E26C323C-47A6-451A-843C-F59010D5C724}" type="slidenum">
              <a:rPr lang="en-US">
                <a:solidFill>
                  <a:srgbClr val="000000"/>
                </a:solidFill>
              </a:rPr>
              <a:pPr fontAlgn="base">
                <a:spcBef>
                  <a:spcPct val="0"/>
                </a:spcBef>
                <a:spcAft>
                  <a:spcPct val="0"/>
                </a:spcAft>
                <a:defRPr/>
              </a:pPr>
              <a:t>‹#›</a:t>
            </a:fld>
            <a:endParaRPr lang="en-US" dirty="0">
              <a:solidFill>
                <a:srgbClr val="000000"/>
              </a:solidFill>
            </a:endParaRPr>
          </a:p>
        </p:txBody>
      </p:sp>
    </p:spTree>
    <p:extLst>
      <p:ext uri="{BB962C8B-B14F-4D97-AF65-F5344CB8AC3E}">
        <p14:creationId xmlns="" xmlns:p14="http://schemas.microsoft.com/office/powerpoint/2010/main" val="1962112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4" name="Rectangle 14"/>
          <p:cNvSpPr>
            <a:spLocks noChangeArrowheads="1"/>
          </p:cNvSpPr>
          <p:nvPr/>
        </p:nvSpPr>
        <p:spPr bwMode="auto">
          <a:xfrm>
            <a:off x="0" y="0"/>
            <a:ext cx="9144000" cy="1066800"/>
          </a:xfrm>
          <a:prstGeom prst="rect">
            <a:avLst/>
          </a:prstGeom>
          <a:solidFill>
            <a:srgbClr val="056594"/>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latin typeface="CopprplGoth Bd BT" pitchFamily="34" charset="0"/>
            </a:endParaRPr>
          </a:p>
        </p:txBody>
      </p:sp>
      <p:pic>
        <p:nvPicPr>
          <p:cNvPr id="5" name="Picture 15" descr="hhslogoWhite_eagleF500x91"/>
          <p:cNvPicPr>
            <a:picLocks noChangeAspect="1" noChangeArrowheads="1"/>
          </p:cNvPicPr>
          <p:nvPr/>
        </p:nvPicPr>
        <p:blipFill>
          <a:blip r:embed="rId3" cstate="print"/>
          <a:srcRect r="79105"/>
          <a:stretch>
            <a:fillRect/>
          </a:stretch>
        </p:blipFill>
        <p:spPr bwMode="auto">
          <a:xfrm>
            <a:off x="457200" y="123825"/>
            <a:ext cx="919163" cy="800100"/>
          </a:xfrm>
          <a:prstGeom prst="rect">
            <a:avLst/>
          </a:prstGeom>
          <a:noFill/>
          <a:ln w="9525">
            <a:noFill/>
            <a:miter lim="800000"/>
            <a:headEnd/>
            <a:tailEnd/>
          </a:ln>
        </p:spPr>
      </p:pic>
      <p:graphicFrame>
        <p:nvGraphicFramePr>
          <p:cNvPr id="6" name="Object 16"/>
          <p:cNvGraphicFramePr>
            <a:graphicFrameLocks noChangeAspect="1"/>
          </p:cNvGraphicFramePr>
          <p:nvPr/>
        </p:nvGraphicFramePr>
        <p:xfrm>
          <a:off x="7162800" y="304800"/>
          <a:ext cx="1600200" cy="493713"/>
        </p:xfrm>
        <a:graphic>
          <a:graphicData uri="http://schemas.openxmlformats.org/presentationml/2006/ole">
            <p:oleObj spid="_x0000_s4210" name="Photo Editor Photo" r:id="rId4" imgW="15623181" imgH="4819048" progId="">
              <p:embed/>
            </p:oleObj>
          </a:graphicData>
        </a:graphic>
      </p:graphicFrame>
      <p:sp>
        <p:nvSpPr>
          <p:cNvPr id="7" name="Line 19"/>
          <p:cNvSpPr>
            <a:spLocks noChangeShapeType="1"/>
          </p:cNvSpPr>
          <p:nvPr/>
        </p:nvSpPr>
        <p:spPr bwMode="auto">
          <a:xfrm>
            <a:off x="0" y="1143000"/>
            <a:ext cx="9144000" cy="0"/>
          </a:xfrm>
          <a:prstGeom prst="line">
            <a:avLst/>
          </a:prstGeom>
          <a:noFill/>
          <a:ln w="279400">
            <a:solidFill>
              <a:srgbClr val="078ACB"/>
            </a:solidFill>
            <a:round/>
            <a:headEnd/>
            <a:tailEnd/>
          </a:ln>
          <a:effectLst/>
        </p:spPr>
        <p:txBody>
          <a:bodyPr/>
          <a:lstStyle/>
          <a:p>
            <a:pPr fontAlgn="base">
              <a:spcBef>
                <a:spcPct val="0"/>
              </a:spcBef>
              <a:spcAft>
                <a:spcPct val="0"/>
              </a:spcAft>
              <a:defRPr/>
            </a:pPr>
            <a:endParaRPr lang="en-US" dirty="0">
              <a:solidFill>
                <a:srgbClr val="000000"/>
              </a:solidFill>
              <a:latin typeface="CopprplGoth Bd BT" pitchFamily="34" charset="0"/>
            </a:endParaRPr>
          </a:p>
        </p:txBody>
      </p:sp>
    </p:spTree>
    <p:extLst>
      <p:ext uri="{BB962C8B-B14F-4D97-AF65-F5344CB8AC3E}">
        <p14:creationId xmlns="" xmlns:p14="http://schemas.microsoft.com/office/powerpoint/2010/main" val="23269708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4" name="Rectangle 14"/>
          <p:cNvSpPr>
            <a:spLocks noChangeArrowheads="1"/>
          </p:cNvSpPr>
          <p:nvPr/>
        </p:nvSpPr>
        <p:spPr bwMode="auto">
          <a:xfrm>
            <a:off x="0" y="0"/>
            <a:ext cx="9144000" cy="1066800"/>
          </a:xfrm>
          <a:prstGeom prst="rect">
            <a:avLst/>
          </a:prstGeom>
          <a:solidFill>
            <a:srgbClr val="056594"/>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latin typeface="CopprplGoth Bd BT" pitchFamily="34" charset="0"/>
            </a:endParaRPr>
          </a:p>
        </p:txBody>
      </p:sp>
      <p:pic>
        <p:nvPicPr>
          <p:cNvPr id="5" name="Picture 15" descr="hhslogoWhite_eagleF500x91"/>
          <p:cNvPicPr>
            <a:picLocks noChangeAspect="1" noChangeArrowheads="1"/>
          </p:cNvPicPr>
          <p:nvPr/>
        </p:nvPicPr>
        <p:blipFill>
          <a:blip r:embed="rId3" cstate="print"/>
          <a:srcRect r="79105"/>
          <a:stretch>
            <a:fillRect/>
          </a:stretch>
        </p:blipFill>
        <p:spPr bwMode="auto">
          <a:xfrm>
            <a:off x="457200" y="123825"/>
            <a:ext cx="919163" cy="800100"/>
          </a:xfrm>
          <a:prstGeom prst="rect">
            <a:avLst/>
          </a:prstGeom>
          <a:noFill/>
          <a:ln w="9525">
            <a:noFill/>
            <a:miter lim="800000"/>
            <a:headEnd/>
            <a:tailEnd/>
          </a:ln>
        </p:spPr>
      </p:pic>
      <p:graphicFrame>
        <p:nvGraphicFramePr>
          <p:cNvPr id="6" name="Object 16"/>
          <p:cNvGraphicFramePr>
            <a:graphicFrameLocks noChangeAspect="1"/>
          </p:cNvGraphicFramePr>
          <p:nvPr/>
        </p:nvGraphicFramePr>
        <p:xfrm>
          <a:off x="7162800" y="304800"/>
          <a:ext cx="1600200" cy="493713"/>
        </p:xfrm>
        <a:graphic>
          <a:graphicData uri="http://schemas.openxmlformats.org/presentationml/2006/ole">
            <p:oleObj spid="_x0000_s5232" name="Photo Editor Photo" r:id="rId4" imgW="15623181" imgH="4819048" progId="">
              <p:embed/>
            </p:oleObj>
          </a:graphicData>
        </a:graphic>
      </p:graphicFrame>
      <p:sp>
        <p:nvSpPr>
          <p:cNvPr id="7" name="Line 19"/>
          <p:cNvSpPr>
            <a:spLocks noChangeShapeType="1"/>
          </p:cNvSpPr>
          <p:nvPr/>
        </p:nvSpPr>
        <p:spPr bwMode="auto">
          <a:xfrm>
            <a:off x="0" y="1143000"/>
            <a:ext cx="9144000" cy="0"/>
          </a:xfrm>
          <a:prstGeom prst="line">
            <a:avLst/>
          </a:prstGeom>
          <a:noFill/>
          <a:ln w="279400">
            <a:solidFill>
              <a:srgbClr val="078ACB"/>
            </a:solidFill>
            <a:round/>
            <a:headEnd/>
            <a:tailEnd/>
          </a:ln>
          <a:effectLst/>
        </p:spPr>
        <p:txBody>
          <a:bodyPr/>
          <a:lstStyle/>
          <a:p>
            <a:pPr fontAlgn="base">
              <a:spcBef>
                <a:spcPct val="0"/>
              </a:spcBef>
              <a:spcAft>
                <a:spcPct val="0"/>
              </a:spcAft>
              <a:defRPr/>
            </a:pPr>
            <a:endParaRPr lang="en-US" dirty="0">
              <a:solidFill>
                <a:srgbClr val="000000"/>
              </a:solidFill>
              <a:latin typeface="CopprplGoth Bd BT" pitchFamily="34" charset="0"/>
            </a:endParaRPr>
          </a:p>
        </p:txBody>
      </p:sp>
    </p:spTree>
    <p:extLst>
      <p:ext uri="{BB962C8B-B14F-4D97-AF65-F5344CB8AC3E}">
        <p14:creationId xmlns="" xmlns:p14="http://schemas.microsoft.com/office/powerpoint/2010/main" val="21193746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1"/>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29" tIns="45714" rIns="91429" bIns="45714" rtlCol="0" anchor="ctr">
            <a:noAutofit/>
          </a:bodyPr>
          <a:lstStyle/>
          <a:p>
            <a:r>
              <a:rPr lang="en-US" smtClean="0"/>
              <a:t>Click to edit Master title style</a:t>
            </a:r>
            <a:endParaRPr lang="en-US" dirty="0"/>
          </a:p>
        </p:txBody>
      </p:sp>
    </p:spTree>
    <p:extLst>
      <p:ext uri="{BB962C8B-B14F-4D97-AF65-F5344CB8AC3E}">
        <p14:creationId xmlns="" xmlns:p14="http://schemas.microsoft.com/office/powerpoint/2010/main" val="329226224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1371600" y="1295400"/>
            <a:ext cx="6553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1371600" y="2484438"/>
            <a:ext cx="6553200" cy="3916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55" name="Rectangle 31"/>
          <p:cNvSpPr>
            <a:spLocks noChangeArrowheads="1"/>
          </p:cNvSpPr>
          <p:nvPr/>
        </p:nvSpPr>
        <p:spPr bwMode="auto">
          <a:xfrm>
            <a:off x="0" y="0"/>
            <a:ext cx="9144000" cy="914400"/>
          </a:xfrm>
          <a:prstGeom prst="rect">
            <a:avLst/>
          </a:prstGeom>
          <a:solidFill>
            <a:srgbClr val="056594"/>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latin typeface="CopprplGoth Bd BT" pitchFamily="34" charset="0"/>
            </a:endParaRPr>
          </a:p>
        </p:txBody>
      </p:sp>
      <p:pic>
        <p:nvPicPr>
          <p:cNvPr id="1031" name="Picture 14" descr="hhslogoWhite_eagleF500x91"/>
          <p:cNvPicPr>
            <a:picLocks noChangeAspect="1" noChangeArrowheads="1"/>
          </p:cNvPicPr>
          <p:nvPr/>
        </p:nvPicPr>
        <p:blipFill>
          <a:blip r:embed="rId10" cstate="print"/>
          <a:srcRect r="79105"/>
          <a:stretch>
            <a:fillRect/>
          </a:stretch>
        </p:blipFill>
        <p:spPr bwMode="auto">
          <a:xfrm>
            <a:off x="381000" y="152400"/>
            <a:ext cx="762000" cy="630238"/>
          </a:xfrm>
          <a:prstGeom prst="rect">
            <a:avLst/>
          </a:prstGeom>
          <a:noFill/>
          <a:ln w="9525">
            <a:noFill/>
            <a:miter lim="800000"/>
            <a:headEnd/>
            <a:tailEnd/>
          </a:ln>
        </p:spPr>
      </p:pic>
      <p:sp>
        <p:nvSpPr>
          <p:cNvPr id="1057" name="Line 33"/>
          <p:cNvSpPr>
            <a:spLocks noChangeShapeType="1"/>
          </p:cNvSpPr>
          <p:nvPr/>
        </p:nvSpPr>
        <p:spPr bwMode="auto">
          <a:xfrm>
            <a:off x="0" y="990600"/>
            <a:ext cx="9144000" cy="0"/>
          </a:xfrm>
          <a:prstGeom prst="line">
            <a:avLst/>
          </a:prstGeom>
          <a:noFill/>
          <a:ln w="228600">
            <a:solidFill>
              <a:srgbClr val="078ACB"/>
            </a:solidFill>
            <a:round/>
            <a:headEnd/>
            <a:tailEnd/>
          </a:ln>
          <a:effectLst/>
        </p:spPr>
        <p:txBody>
          <a:bodyPr/>
          <a:lstStyle/>
          <a:p>
            <a:pPr fontAlgn="base">
              <a:spcBef>
                <a:spcPct val="0"/>
              </a:spcBef>
              <a:spcAft>
                <a:spcPct val="0"/>
              </a:spcAft>
              <a:defRPr/>
            </a:pPr>
            <a:endParaRPr lang="en-US" dirty="0">
              <a:solidFill>
                <a:srgbClr val="000000"/>
              </a:solidFill>
              <a:latin typeface="CopprplGoth Bd BT" pitchFamily="34" charset="0"/>
            </a:endParaRPr>
          </a:p>
        </p:txBody>
      </p:sp>
      <p:graphicFrame>
        <p:nvGraphicFramePr>
          <p:cNvPr id="1026" name="Object 34"/>
          <p:cNvGraphicFramePr>
            <a:graphicFrameLocks noChangeAspect="1"/>
          </p:cNvGraphicFramePr>
          <p:nvPr/>
        </p:nvGraphicFramePr>
        <p:xfrm>
          <a:off x="7239000" y="298450"/>
          <a:ext cx="1371600" cy="423863"/>
        </p:xfrm>
        <a:graphic>
          <a:graphicData uri="http://schemas.openxmlformats.org/presentationml/2006/ole">
            <p:oleObj spid="_x0000_s1183" name="Photo Editor Photo" r:id="rId11" imgW="15623181" imgH="4819048" progId="">
              <p:embed/>
            </p:oleObj>
          </a:graphicData>
        </a:graphic>
      </p:graphicFrame>
    </p:spTree>
    <p:extLst>
      <p:ext uri="{BB962C8B-B14F-4D97-AF65-F5344CB8AC3E}">
        <p14:creationId xmlns="" xmlns:p14="http://schemas.microsoft.com/office/powerpoint/2010/main" val="311824288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7" r:id="rId5"/>
    <p:sldLayoutId id="2147483688" r:id="rId6"/>
    <p:sldLayoutId id="2147483689" r:id="rId7"/>
  </p:sldLayoutIdLst>
  <p:hf sldNum="0" hdr="0" dt="0"/>
  <p:txStyles>
    <p:titleStyle>
      <a:lvl1pPr algn="ctr" rtl="0" eaLnBrk="0" fontAlgn="base" hangingPunct="0">
        <a:spcBef>
          <a:spcPct val="0"/>
        </a:spcBef>
        <a:spcAft>
          <a:spcPct val="0"/>
        </a:spcAft>
        <a:defRPr sz="3600" b="1">
          <a:solidFill>
            <a:srgbClr val="057590"/>
          </a:solidFill>
          <a:latin typeface="+mj-lt"/>
          <a:ea typeface="+mj-ea"/>
          <a:cs typeface="+mj-cs"/>
        </a:defRPr>
      </a:lvl1pPr>
      <a:lvl2pPr algn="ctr" rtl="0" eaLnBrk="0" fontAlgn="base" hangingPunct="0">
        <a:spcBef>
          <a:spcPct val="0"/>
        </a:spcBef>
        <a:spcAft>
          <a:spcPct val="0"/>
        </a:spcAft>
        <a:defRPr sz="3600" b="1">
          <a:solidFill>
            <a:srgbClr val="057590"/>
          </a:solidFill>
          <a:latin typeface="Arial Unicode MS" pitchFamily="34" charset="-128"/>
        </a:defRPr>
      </a:lvl2pPr>
      <a:lvl3pPr algn="ctr" rtl="0" eaLnBrk="0" fontAlgn="base" hangingPunct="0">
        <a:spcBef>
          <a:spcPct val="0"/>
        </a:spcBef>
        <a:spcAft>
          <a:spcPct val="0"/>
        </a:spcAft>
        <a:defRPr sz="3600" b="1">
          <a:solidFill>
            <a:srgbClr val="057590"/>
          </a:solidFill>
          <a:latin typeface="Arial Unicode MS" pitchFamily="34" charset="-128"/>
        </a:defRPr>
      </a:lvl3pPr>
      <a:lvl4pPr algn="ctr" rtl="0" eaLnBrk="0" fontAlgn="base" hangingPunct="0">
        <a:spcBef>
          <a:spcPct val="0"/>
        </a:spcBef>
        <a:spcAft>
          <a:spcPct val="0"/>
        </a:spcAft>
        <a:defRPr sz="3600" b="1">
          <a:solidFill>
            <a:srgbClr val="057590"/>
          </a:solidFill>
          <a:latin typeface="Arial Unicode MS" pitchFamily="34" charset="-128"/>
        </a:defRPr>
      </a:lvl4pPr>
      <a:lvl5pPr algn="ctr" rtl="0" eaLnBrk="0" fontAlgn="base" hangingPunct="0">
        <a:spcBef>
          <a:spcPct val="0"/>
        </a:spcBef>
        <a:spcAft>
          <a:spcPct val="0"/>
        </a:spcAft>
        <a:defRPr sz="3600" b="1">
          <a:solidFill>
            <a:srgbClr val="057590"/>
          </a:solidFill>
          <a:latin typeface="Arial Unicode MS" pitchFamily="34" charset="-128"/>
        </a:defRPr>
      </a:lvl5pPr>
      <a:lvl6pPr marL="457200" algn="ctr" rtl="0" fontAlgn="base">
        <a:spcBef>
          <a:spcPct val="0"/>
        </a:spcBef>
        <a:spcAft>
          <a:spcPct val="0"/>
        </a:spcAft>
        <a:defRPr sz="3600" b="1">
          <a:solidFill>
            <a:srgbClr val="057590"/>
          </a:solidFill>
          <a:latin typeface="Arial Unicode MS" pitchFamily="34" charset="-128"/>
        </a:defRPr>
      </a:lvl6pPr>
      <a:lvl7pPr marL="914400" algn="ctr" rtl="0" fontAlgn="base">
        <a:spcBef>
          <a:spcPct val="0"/>
        </a:spcBef>
        <a:spcAft>
          <a:spcPct val="0"/>
        </a:spcAft>
        <a:defRPr sz="3600" b="1">
          <a:solidFill>
            <a:srgbClr val="057590"/>
          </a:solidFill>
          <a:latin typeface="Arial Unicode MS" pitchFamily="34" charset="-128"/>
        </a:defRPr>
      </a:lvl7pPr>
      <a:lvl8pPr marL="1371600" algn="ctr" rtl="0" fontAlgn="base">
        <a:spcBef>
          <a:spcPct val="0"/>
        </a:spcBef>
        <a:spcAft>
          <a:spcPct val="0"/>
        </a:spcAft>
        <a:defRPr sz="3600" b="1">
          <a:solidFill>
            <a:srgbClr val="057590"/>
          </a:solidFill>
          <a:latin typeface="Arial Unicode MS" pitchFamily="34" charset="-128"/>
        </a:defRPr>
      </a:lvl8pPr>
      <a:lvl9pPr marL="1828800" algn="ctr" rtl="0" fontAlgn="base">
        <a:spcBef>
          <a:spcPct val="0"/>
        </a:spcBef>
        <a:spcAft>
          <a:spcPct val="0"/>
        </a:spcAft>
        <a:defRPr sz="3600" b="1">
          <a:solidFill>
            <a:srgbClr val="057590"/>
          </a:solidFill>
          <a:latin typeface="Arial Unicode MS" pitchFamily="34" charset="-128"/>
        </a:defRPr>
      </a:lvl9pPr>
    </p:titleStyle>
    <p:bodyStyle>
      <a:lvl1pPr marL="342900" indent="-342900" algn="l" rtl="0" eaLnBrk="0" fontAlgn="base" hangingPunct="0">
        <a:spcBef>
          <a:spcPct val="20000"/>
        </a:spcBef>
        <a:spcAft>
          <a:spcPct val="0"/>
        </a:spcAft>
        <a:buChar char="•"/>
        <a:defRPr sz="3200">
          <a:solidFill>
            <a:srgbClr val="057590"/>
          </a:solidFill>
          <a:latin typeface="+mn-lt"/>
          <a:ea typeface="+mn-ea"/>
          <a:cs typeface="+mn-cs"/>
        </a:defRPr>
      </a:lvl1pPr>
      <a:lvl2pPr marL="742950" indent="-285750" algn="l" rtl="0" eaLnBrk="0" fontAlgn="base" hangingPunct="0">
        <a:spcBef>
          <a:spcPct val="20000"/>
        </a:spcBef>
        <a:spcAft>
          <a:spcPct val="0"/>
        </a:spcAft>
        <a:buChar char="–"/>
        <a:defRPr sz="2800">
          <a:solidFill>
            <a:srgbClr val="057590"/>
          </a:solidFill>
          <a:latin typeface="+mn-lt"/>
        </a:defRPr>
      </a:lvl2pPr>
      <a:lvl3pPr marL="1143000" indent="-228600" algn="l" rtl="0" eaLnBrk="0" fontAlgn="base" hangingPunct="0">
        <a:spcBef>
          <a:spcPct val="20000"/>
        </a:spcBef>
        <a:spcAft>
          <a:spcPct val="0"/>
        </a:spcAft>
        <a:buChar char="•"/>
        <a:defRPr sz="2400">
          <a:solidFill>
            <a:srgbClr val="057590"/>
          </a:solidFill>
          <a:latin typeface="+mn-lt"/>
        </a:defRPr>
      </a:lvl3pPr>
      <a:lvl4pPr marL="1600200" indent="-228600" algn="l" rtl="0" eaLnBrk="0" fontAlgn="base" hangingPunct="0">
        <a:spcBef>
          <a:spcPct val="20000"/>
        </a:spcBef>
        <a:spcAft>
          <a:spcPct val="0"/>
        </a:spcAft>
        <a:buChar char="–"/>
        <a:defRPr sz="2000">
          <a:solidFill>
            <a:srgbClr val="057590"/>
          </a:solidFill>
          <a:latin typeface="+mn-lt"/>
        </a:defRPr>
      </a:lvl4pPr>
      <a:lvl5pPr marL="2057400" indent="-228600" algn="l" rtl="0" eaLnBrk="0" fontAlgn="base" hangingPunct="0">
        <a:spcBef>
          <a:spcPct val="20000"/>
        </a:spcBef>
        <a:spcAft>
          <a:spcPct val="0"/>
        </a:spcAft>
        <a:buChar char="»"/>
        <a:defRPr sz="2000">
          <a:solidFill>
            <a:srgbClr val="057590"/>
          </a:solidFill>
          <a:latin typeface="+mn-lt"/>
        </a:defRPr>
      </a:lvl5pPr>
      <a:lvl6pPr marL="2514600" indent="-228600" algn="l" rtl="0" fontAlgn="base">
        <a:spcBef>
          <a:spcPct val="20000"/>
        </a:spcBef>
        <a:spcAft>
          <a:spcPct val="0"/>
        </a:spcAft>
        <a:buChar char="»"/>
        <a:defRPr sz="2000">
          <a:solidFill>
            <a:srgbClr val="057590"/>
          </a:solidFill>
          <a:latin typeface="+mn-lt"/>
        </a:defRPr>
      </a:lvl6pPr>
      <a:lvl7pPr marL="2971800" indent="-228600" algn="l" rtl="0" fontAlgn="base">
        <a:spcBef>
          <a:spcPct val="20000"/>
        </a:spcBef>
        <a:spcAft>
          <a:spcPct val="0"/>
        </a:spcAft>
        <a:buChar char="»"/>
        <a:defRPr sz="2000">
          <a:solidFill>
            <a:srgbClr val="057590"/>
          </a:solidFill>
          <a:latin typeface="+mn-lt"/>
        </a:defRPr>
      </a:lvl7pPr>
      <a:lvl8pPr marL="3429000" indent="-228600" algn="l" rtl="0" fontAlgn="base">
        <a:spcBef>
          <a:spcPct val="20000"/>
        </a:spcBef>
        <a:spcAft>
          <a:spcPct val="0"/>
        </a:spcAft>
        <a:buChar char="»"/>
        <a:defRPr sz="2000">
          <a:solidFill>
            <a:srgbClr val="057590"/>
          </a:solidFill>
          <a:latin typeface="+mn-lt"/>
        </a:defRPr>
      </a:lvl8pPr>
      <a:lvl9pPr marL="3886200" indent="-228600" algn="l" rtl="0" fontAlgn="base">
        <a:spcBef>
          <a:spcPct val="20000"/>
        </a:spcBef>
        <a:spcAft>
          <a:spcPct val="0"/>
        </a:spcAft>
        <a:buChar char="»"/>
        <a:defRPr sz="2000">
          <a:solidFill>
            <a:srgbClr val="05759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www.hrsa.gov/grants/index.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lwylie@hrsa.gov"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nhsc.hrsa.gov/loanrepayment/nhscloanrepayment/index.html" TargetMode="External"/><Relationship Id="rId2" Type="http://schemas.openxmlformats.org/officeDocument/2006/relationships/hyperlink" Target="http://www.nhsc.hrsa.gov/loanrepayment/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hrsa.gov/loanscholarships/repayment/nursi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bphc.hrsa.gov/technicalassistance/trainings/index.html"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rants.gov/view-opportunity.html?oppId=25009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mailto:CallCenter@HRSA.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76200" y="1371600"/>
            <a:ext cx="9067800" cy="5105400"/>
          </a:xfrm>
          <a:prstGeom prst="rect">
            <a:avLst/>
          </a:prstGeom>
          <a:noFill/>
          <a:ln w="76200">
            <a:noFill/>
          </a:ln>
        </p:spPr>
        <p:style>
          <a:lnRef idx="2">
            <a:schemeClr val="accent1"/>
          </a:lnRef>
          <a:fillRef idx="1">
            <a:schemeClr val="lt1"/>
          </a:fillRef>
          <a:effectRef idx="0">
            <a:schemeClr val="accent1"/>
          </a:effectRef>
          <a:fontRef idx="minor">
            <a:schemeClr val="dk1"/>
          </a:fontRef>
        </p:style>
        <p:txBody>
          <a:bodyPr/>
          <a:lstStyle/>
          <a:p>
            <a:r>
              <a:rPr lang="en-US" sz="4700" dirty="0" smtClean="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sz="4700" dirty="0" smtClean="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4700" dirty="0" smtClean="0">
                <a:solidFill>
                  <a:srgbClr val="0070C0"/>
                </a:solidFill>
                <a:latin typeface="Arial" panose="020B0604020202020204" pitchFamily="34" charset="0"/>
                <a:cs typeface="Arial" panose="020B0604020202020204" pitchFamily="34" charset="0"/>
              </a:rPr>
              <a:t>HRSA UPDATE</a:t>
            </a:r>
            <a:r>
              <a:rPr lang="en-US" sz="4700" dirty="0" smtClean="0">
                <a:solidFill>
                  <a:srgbClr val="0070C0"/>
                </a:solidFill>
                <a:latin typeface="Arial" panose="020B0604020202020204" pitchFamily="34" charset="0"/>
                <a:cs typeface="Arial" panose="020B0604020202020204" pitchFamily="34" charset="0"/>
              </a:rPr>
              <a:t/>
            </a:r>
            <a:br>
              <a:rPr lang="en-US" sz="4700" dirty="0" smtClean="0">
                <a:solidFill>
                  <a:srgbClr val="0070C0"/>
                </a:solidFill>
                <a:latin typeface="Arial" panose="020B0604020202020204" pitchFamily="34" charset="0"/>
                <a:cs typeface="Arial" panose="020B0604020202020204" pitchFamily="34" charset="0"/>
              </a:rPr>
            </a:br>
            <a:r>
              <a:rPr lang="en-US" sz="4700" dirty="0" smtClean="0">
                <a:solidFill>
                  <a:srgbClr val="0070C0"/>
                </a:solidFill>
                <a:latin typeface="Arial" panose="020B0604020202020204" pitchFamily="34" charset="0"/>
                <a:cs typeface="Arial" panose="020B0604020202020204" pitchFamily="34" charset="0"/>
              </a:rPr>
              <a:t/>
            </a:r>
            <a:br>
              <a:rPr lang="en-US" sz="4700" dirty="0" smtClean="0">
                <a:solidFill>
                  <a:srgbClr val="0070C0"/>
                </a:solidFill>
                <a:latin typeface="Arial" panose="020B0604020202020204" pitchFamily="34" charset="0"/>
                <a:cs typeface="Arial" panose="020B0604020202020204" pitchFamily="34" charset="0"/>
              </a:rPr>
            </a:br>
            <a:r>
              <a:rPr lang="en-US" dirty="0" smtClean="0">
                <a:solidFill>
                  <a:srgbClr val="0070C0"/>
                </a:solidFill>
                <a:latin typeface="Arial" panose="020B0604020202020204" pitchFamily="34" charset="0"/>
                <a:cs typeface="Arial" panose="020B0604020202020204" pitchFamily="34" charset="0"/>
              </a:rPr>
              <a:t>NPAIHB Meeting</a:t>
            </a:r>
            <a:r>
              <a:rPr lang="en-US" sz="3200" dirty="0">
                <a:solidFill>
                  <a:srgbClr val="0070C0"/>
                </a:solidFill>
                <a:latin typeface="Arial" panose="020B0604020202020204" pitchFamily="34" charset="0"/>
                <a:cs typeface="Arial" panose="020B0604020202020204" pitchFamily="34" charset="0"/>
              </a:rPr>
              <a:t/>
            </a:r>
            <a:br>
              <a:rPr lang="en-US" sz="3200" dirty="0">
                <a:solidFill>
                  <a:srgbClr val="0070C0"/>
                </a:solidFill>
                <a:latin typeface="Arial" panose="020B0604020202020204" pitchFamily="34" charset="0"/>
                <a:cs typeface="Arial" panose="020B0604020202020204" pitchFamily="34" charset="0"/>
              </a:rPr>
            </a:br>
            <a:r>
              <a:rPr lang="en-US" sz="3200" dirty="0">
                <a:solidFill>
                  <a:srgbClr val="0070C0"/>
                </a:solidFill>
                <a:latin typeface="Arial" panose="020B0604020202020204" pitchFamily="34" charset="0"/>
                <a:cs typeface="Arial" panose="020B0604020202020204" pitchFamily="34" charset="0"/>
              </a:rPr>
              <a:t/>
            </a:r>
            <a:br>
              <a:rPr lang="en-US" sz="3200" dirty="0">
                <a:solidFill>
                  <a:srgbClr val="0070C0"/>
                </a:solidFill>
                <a:latin typeface="Arial" panose="020B0604020202020204" pitchFamily="34" charset="0"/>
                <a:cs typeface="Arial" panose="020B0604020202020204" pitchFamily="34" charset="0"/>
              </a:rPr>
            </a:br>
            <a:r>
              <a:rPr lang="en-US" sz="3200" dirty="0" smtClean="0">
                <a:solidFill>
                  <a:srgbClr val="0070C0"/>
                </a:solidFill>
                <a:latin typeface="Arial" panose="020B0604020202020204" pitchFamily="34" charset="0"/>
                <a:cs typeface="Arial" panose="020B0604020202020204" pitchFamily="34" charset="0"/>
              </a:rPr>
              <a:t>January </a:t>
            </a:r>
            <a:r>
              <a:rPr lang="en-US" sz="3200" dirty="0" smtClean="0">
                <a:solidFill>
                  <a:srgbClr val="0070C0"/>
                </a:solidFill>
                <a:latin typeface="Arial" panose="020B0604020202020204" pitchFamily="34" charset="0"/>
                <a:cs typeface="Arial" panose="020B0604020202020204" pitchFamily="34" charset="0"/>
              </a:rPr>
              <a:t>2014</a:t>
            </a:r>
            <a:br>
              <a:rPr lang="en-US" sz="3200" dirty="0" smtClean="0">
                <a:solidFill>
                  <a:srgbClr val="0070C0"/>
                </a:solidFill>
                <a:latin typeface="Arial" panose="020B0604020202020204" pitchFamily="34" charset="0"/>
                <a:cs typeface="Arial" panose="020B0604020202020204" pitchFamily="34" charset="0"/>
              </a:rPr>
            </a:br>
            <a:r>
              <a:rPr lang="en-US" sz="2800" dirty="0" smtClean="0">
                <a:solidFill>
                  <a:srgbClr val="0070C0"/>
                </a:solidFill>
                <a:latin typeface="Arial" panose="020B0604020202020204" pitchFamily="34" charset="0"/>
                <a:cs typeface="Arial" panose="020B0604020202020204" pitchFamily="34" charset="0"/>
              </a:rPr>
              <a:t/>
            </a:r>
            <a:br>
              <a:rPr lang="en-US" sz="2800" dirty="0" smtClean="0">
                <a:solidFill>
                  <a:srgbClr val="0070C0"/>
                </a:solidFill>
                <a:latin typeface="Arial" panose="020B0604020202020204" pitchFamily="34" charset="0"/>
                <a:cs typeface="Arial" panose="020B0604020202020204" pitchFamily="34" charset="0"/>
              </a:rPr>
            </a:br>
            <a:r>
              <a:rPr lang="en-US" sz="2800" dirty="0" smtClean="0">
                <a:solidFill>
                  <a:srgbClr val="0070C0"/>
                </a:solidFill>
                <a:latin typeface="Arial" panose="020B0604020202020204" pitchFamily="34" charset="0"/>
                <a:cs typeface="Arial" panose="020B0604020202020204" pitchFamily="34" charset="0"/>
              </a:rPr>
              <a:t>Laurie Wylie, HRSA Regional Administrator</a:t>
            </a:r>
            <a:r>
              <a:rPr lang="en-US" sz="3200" dirty="0" smtClean="0">
                <a:solidFill>
                  <a:srgbClr val="0070C0"/>
                </a:solidFill>
                <a:latin typeface="Arial" panose="020B0604020202020204" pitchFamily="34" charset="0"/>
                <a:cs typeface="Arial" panose="020B0604020202020204" pitchFamily="34" charset="0"/>
              </a:rPr>
              <a:t/>
            </a:r>
            <a:br>
              <a:rPr lang="en-US" sz="3200" dirty="0" smtClean="0">
                <a:solidFill>
                  <a:srgbClr val="0070C0"/>
                </a:solidFill>
                <a:latin typeface="Arial" panose="020B0604020202020204" pitchFamily="34" charset="0"/>
                <a:cs typeface="Arial" panose="020B0604020202020204" pitchFamily="34" charset="0"/>
              </a:rPr>
            </a:br>
            <a:r>
              <a:rPr lang="en-US" sz="3200" dirty="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sz="3200" dirty="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3200" dirty="0">
              <a:solidFill>
                <a:srgbClr val="0070C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713457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8458200" cy="5029200"/>
          </a:xfrm>
        </p:spPr>
        <p:txBody>
          <a:bodyPr/>
          <a:lstStyle/>
          <a:p>
            <a:pPr marL="0" indent="0" algn="ctr">
              <a:buNone/>
            </a:pPr>
            <a:r>
              <a:rPr lang="en-US" sz="2800" b="1" dirty="0" err="1" smtClean="0"/>
              <a:t>Telehealth</a:t>
            </a:r>
            <a:r>
              <a:rPr lang="en-US" sz="2800" b="1" dirty="0" smtClean="0"/>
              <a:t> Resource Center Grant Program</a:t>
            </a:r>
            <a:endParaRPr lang="en-US" sz="2800" b="1" dirty="0" smtClean="0"/>
          </a:p>
          <a:p>
            <a:pPr marL="0" indent="0">
              <a:buNone/>
            </a:pPr>
            <a:r>
              <a:rPr lang="en-US" sz="2800" dirty="0" smtClean="0"/>
              <a:t>Eligible applicants:</a:t>
            </a:r>
            <a:endParaRPr lang="en-US" sz="2800" dirty="0" smtClean="0"/>
          </a:p>
          <a:p>
            <a:pPr marL="0" indent="0">
              <a:buNone/>
            </a:pPr>
            <a:r>
              <a:rPr lang="en-US" sz="2800" dirty="0" smtClean="0"/>
              <a:t>Native </a:t>
            </a:r>
            <a:r>
              <a:rPr lang="en-US" sz="2800" dirty="0" smtClean="0"/>
              <a:t>American tribal organizations (other than Federally recognized tribal governments</a:t>
            </a:r>
            <a:r>
              <a:rPr lang="en-US" sz="2800" dirty="0" smtClean="0"/>
              <a:t>)</a:t>
            </a:r>
          </a:p>
          <a:p>
            <a:pPr marL="0" indent="0">
              <a:buNone/>
            </a:pPr>
            <a:endParaRPr lang="en-US" sz="2800" dirty="0" smtClean="0"/>
          </a:p>
          <a:p>
            <a:pPr marL="0" indent="0">
              <a:buNone/>
            </a:pPr>
            <a:r>
              <a:rPr lang="en-US" sz="2800" dirty="0" smtClean="0"/>
              <a:t>Due Feb. 25</a:t>
            </a:r>
            <a:r>
              <a:rPr lang="en-US" sz="2800" dirty="0" smtClean="0"/>
              <a:t/>
            </a:r>
            <a:br>
              <a:rPr lang="en-US" sz="2800" dirty="0" smtClean="0"/>
            </a:br>
            <a:endParaRPr lang="en-US" sz="2800" dirty="0" smtClean="0"/>
          </a:p>
          <a:p>
            <a:pPr marL="0" indent="0">
              <a:buNone/>
            </a:pPr>
            <a:r>
              <a:rPr lang="en-US" sz="2800" dirty="0" smtClean="0"/>
              <a:t>Additional Grant Notices:</a:t>
            </a:r>
          </a:p>
          <a:p>
            <a:pPr marL="0" indent="0">
              <a:buNone/>
            </a:pPr>
            <a:r>
              <a:rPr lang="en-US" sz="2800" dirty="0" smtClean="0">
                <a:latin typeface="Arial" panose="020B0604020202020204" pitchFamily="34" charset="0"/>
                <a:cs typeface="Arial" panose="020B0604020202020204" pitchFamily="34" charset="0"/>
                <a:hlinkClick r:id="rId3"/>
              </a:rPr>
              <a:t>http</a:t>
            </a:r>
            <a:r>
              <a:rPr lang="en-US" sz="2800" dirty="0" smtClean="0">
                <a:latin typeface="Arial" panose="020B0604020202020204" pitchFamily="34" charset="0"/>
                <a:cs typeface="Arial" panose="020B0604020202020204" pitchFamily="34" charset="0"/>
                <a:hlinkClick r:id="rId3"/>
              </a:rPr>
              <a:t>://</a:t>
            </a:r>
            <a:r>
              <a:rPr lang="en-US" sz="2800" dirty="0" smtClean="0">
                <a:latin typeface="Arial" panose="020B0604020202020204" pitchFamily="34" charset="0"/>
                <a:cs typeface="Arial" panose="020B0604020202020204" pitchFamily="34" charset="0"/>
                <a:hlinkClick r:id="rId3"/>
              </a:rPr>
              <a:t>www.hrsa.gov/grants/index.html</a:t>
            </a:r>
            <a:endParaRPr lang="en-US" sz="2800" dirty="0" smtClean="0">
              <a:latin typeface="Arial" panose="020B0604020202020204" pitchFamily="34" charset="0"/>
              <a:cs typeface="Arial" panose="020B0604020202020204" pitchFamily="34" charset="0"/>
            </a:endParaRPr>
          </a:p>
          <a:p>
            <a:pPr marL="0" indent="0">
              <a:buNone/>
            </a:pPr>
            <a:endParaRPr lang="en-US" sz="2800" dirty="0">
              <a:latin typeface="Arial" panose="020B0604020202020204" pitchFamily="34" charset="0"/>
              <a:cs typeface="Arial" panose="020B0604020202020204" pitchFamily="34" charset="0"/>
            </a:endParaRPr>
          </a:p>
        </p:txBody>
      </p:sp>
      <p:sp>
        <p:nvSpPr>
          <p:cNvPr id="4" name="Title 1"/>
          <p:cNvSpPr txBox="1">
            <a:spLocks/>
          </p:cNvSpPr>
          <p:nvPr/>
        </p:nvSpPr>
        <p:spPr bwMode="auto">
          <a:xfrm>
            <a:off x="1371600" y="0"/>
            <a:ext cx="5943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057590"/>
                </a:solidFill>
                <a:latin typeface="+mj-lt"/>
                <a:ea typeface="+mj-ea"/>
                <a:cs typeface="+mj-cs"/>
              </a:defRPr>
            </a:lvl1pPr>
            <a:lvl2pPr algn="ctr" rtl="0" eaLnBrk="0" fontAlgn="base" hangingPunct="0">
              <a:spcBef>
                <a:spcPct val="0"/>
              </a:spcBef>
              <a:spcAft>
                <a:spcPct val="0"/>
              </a:spcAft>
              <a:defRPr sz="3600" b="1">
                <a:solidFill>
                  <a:srgbClr val="057590"/>
                </a:solidFill>
                <a:latin typeface="Arial Unicode MS" pitchFamily="34" charset="-128"/>
              </a:defRPr>
            </a:lvl2pPr>
            <a:lvl3pPr algn="ctr" rtl="0" eaLnBrk="0" fontAlgn="base" hangingPunct="0">
              <a:spcBef>
                <a:spcPct val="0"/>
              </a:spcBef>
              <a:spcAft>
                <a:spcPct val="0"/>
              </a:spcAft>
              <a:defRPr sz="3600" b="1">
                <a:solidFill>
                  <a:srgbClr val="057590"/>
                </a:solidFill>
                <a:latin typeface="Arial Unicode MS" pitchFamily="34" charset="-128"/>
              </a:defRPr>
            </a:lvl3pPr>
            <a:lvl4pPr algn="ctr" rtl="0" eaLnBrk="0" fontAlgn="base" hangingPunct="0">
              <a:spcBef>
                <a:spcPct val="0"/>
              </a:spcBef>
              <a:spcAft>
                <a:spcPct val="0"/>
              </a:spcAft>
              <a:defRPr sz="3600" b="1">
                <a:solidFill>
                  <a:srgbClr val="057590"/>
                </a:solidFill>
                <a:latin typeface="Arial Unicode MS" pitchFamily="34" charset="-128"/>
              </a:defRPr>
            </a:lvl4pPr>
            <a:lvl5pPr algn="ctr" rtl="0" eaLnBrk="0" fontAlgn="base" hangingPunct="0">
              <a:spcBef>
                <a:spcPct val="0"/>
              </a:spcBef>
              <a:spcAft>
                <a:spcPct val="0"/>
              </a:spcAft>
              <a:defRPr sz="3600" b="1">
                <a:solidFill>
                  <a:srgbClr val="057590"/>
                </a:solidFill>
                <a:latin typeface="Arial Unicode MS" pitchFamily="34" charset="-128"/>
              </a:defRPr>
            </a:lvl5pPr>
            <a:lvl6pPr marL="457200" algn="ctr" rtl="0" fontAlgn="base">
              <a:spcBef>
                <a:spcPct val="0"/>
              </a:spcBef>
              <a:spcAft>
                <a:spcPct val="0"/>
              </a:spcAft>
              <a:defRPr sz="3600" b="1">
                <a:solidFill>
                  <a:srgbClr val="057590"/>
                </a:solidFill>
                <a:latin typeface="Arial Unicode MS" pitchFamily="34" charset="-128"/>
              </a:defRPr>
            </a:lvl6pPr>
            <a:lvl7pPr marL="914400" algn="ctr" rtl="0" fontAlgn="base">
              <a:spcBef>
                <a:spcPct val="0"/>
              </a:spcBef>
              <a:spcAft>
                <a:spcPct val="0"/>
              </a:spcAft>
              <a:defRPr sz="3600" b="1">
                <a:solidFill>
                  <a:srgbClr val="057590"/>
                </a:solidFill>
                <a:latin typeface="Arial Unicode MS" pitchFamily="34" charset="-128"/>
              </a:defRPr>
            </a:lvl7pPr>
            <a:lvl8pPr marL="1371600" algn="ctr" rtl="0" fontAlgn="base">
              <a:spcBef>
                <a:spcPct val="0"/>
              </a:spcBef>
              <a:spcAft>
                <a:spcPct val="0"/>
              </a:spcAft>
              <a:defRPr sz="3600" b="1">
                <a:solidFill>
                  <a:srgbClr val="057590"/>
                </a:solidFill>
                <a:latin typeface="Arial Unicode MS" pitchFamily="34" charset="-128"/>
              </a:defRPr>
            </a:lvl8pPr>
            <a:lvl9pPr marL="1828800" algn="ctr" rtl="0" fontAlgn="base">
              <a:spcBef>
                <a:spcPct val="0"/>
              </a:spcBef>
              <a:spcAft>
                <a:spcPct val="0"/>
              </a:spcAft>
              <a:defRPr sz="3600" b="1">
                <a:solidFill>
                  <a:srgbClr val="057590"/>
                </a:solidFill>
                <a:latin typeface="Arial Unicode MS" pitchFamily="34" charset="-128"/>
              </a:defRPr>
            </a:lvl9pPr>
          </a:lstStyle>
          <a:p>
            <a:endParaRPr lang="en-US" sz="2800" kern="0" dirty="0">
              <a:solidFill>
                <a:schemeClr val="bg1"/>
              </a:solidFill>
              <a:latin typeface="Arial" panose="020B0604020202020204" pitchFamily="34" charset="0"/>
              <a:cs typeface="Arial" pitchFamily="34" charset="0"/>
            </a:endParaRPr>
          </a:p>
        </p:txBody>
      </p:sp>
    </p:spTree>
    <p:extLst>
      <p:ext uri="{BB962C8B-B14F-4D97-AF65-F5344CB8AC3E}">
        <p14:creationId xmlns="" xmlns:p14="http://schemas.microsoft.com/office/powerpoint/2010/main" val="1136237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6553200" cy="838200"/>
          </a:xfrm>
        </p:spPr>
        <p:txBody>
          <a:bodyPr/>
          <a:lstStyle/>
          <a:p>
            <a:r>
              <a:rPr lang="en-US" dirty="0" smtClean="0">
                <a:solidFill>
                  <a:schemeClr val="bg1"/>
                </a:solidFill>
                <a:latin typeface="Arial" pitchFamily="34" charset="0"/>
                <a:cs typeface="Arial" pitchFamily="34" charset="0"/>
              </a:rPr>
              <a:t>Q&amp;A</a:t>
            </a:r>
            <a:endParaRPr lang="en-US" dirty="0">
              <a:solidFill>
                <a:schemeClr val="bg1"/>
              </a:solidFill>
              <a:latin typeface="Arial" pitchFamily="34" charset="0"/>
              <a:cs typeface="Arial" pitchFamily="34" charset="0"/>
            </a:endParaRPr>
          </a:p>
        </p:txBody>
      </p:sp>
      <p:pic>
        <p:nvPicPr>
          <p:cNvPr id="5" name="Picture 4" descr="Graphic of a Question ball."/>
          <p:cNvPicPr>
            <a:picLocks noChangeAspect="1"/>
          </p:cNvPicPr>
          <p:nvPr/>
        </p:nvPicPr>
        <p:blipFill>
          <a:blip r:embed="rId3" cstate="print">
            <a:duotone>
              <a:schemeClr val="accent1">
                <a:shade val="45000"/>
                <a:satMod val="135000"/>
              </a:schemeClr>
              <a:prstClr val="white"/>
            </a:duotone>
          </a:blip>
          <a:srcRect b="4478"/>
          <a:stretch>
            <a:fillRect/>
          </a:stretch>
        </p:blipFill>
        <p:spPr>
          <a:xfrm>
            <a:off x="2286000" y="1828800"/>
            <a:ext cx="4419600" cy="422170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0"/>
            <a:ext cx="6553200" cy="1066800"/>
          </a:xfrm>
        </p:spPr>
        <p:txBody>
          <a:bodyPr/>
          <a:lstStyle/>
          <a:p>
            <a:endParaRPr lang="en-US" dirty="0">
              <a:solidFill>
                <a:schemeClr val="bg1"/>
              </a:solidFill>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533400" y="1371600"/>
            <a:ext cx="8229600" cy="5181600"/>
          </a:xfrm>
        </p:spPr>
        <p:txBody>
          <a:bodyPr/>
          <a:lstStyle/>
          <a:p>
            <a:pPr algn="ctr">
              <a:buNone/>
            </a:pPr>
            <a:r>
              <a:rPr lang="en-US" sz="2800" b="1" dirty="0" smtClean="0">
                <a:solidFill>
                  <a:schemeClr val="tx1"/>
                </a:solidFill>
                <a:latin typeface="Arial" pitchFamily="34" charset="0"/>
                <a:cs typeface="Arial" pitchFamily="34" charset="0"/>
              </a:rPr>
              <a:t>Contact Information</a:t>
            </a:r>
          </a:p>
          <a:p>
            <a:pPr algn="ctr">
              <a:buNone/>
            </a:pPr>
            <a:endParaRPr lang="en-US" sz="2800" b="1" dirty="0" smtClean="0">
              <a:solidFill>
                <a:schemeClr val="tx1"/>
              </a:solidFill>
              <a:latin typeface="Arial" pitchFamily="34" charset="0"/>
              <a:cs typeface="Arial" pitchFamily="34" charset="0"/>
            </a:endParaRPr>
          </a:p>
          <a:p>
            <a:pPr algn="ctr">
              <a:buNone/>
            </a:pPr>
            <a:r>
              <a:rPr lang="en-US" sz="2800" b="1" dirty="0" smtClean="0">
                <a:solidFill>
                  <a:schemeClr val="tx1"/>
                </a:solidFill>
                <a:latin typeface="Arial" pitchFamily="34" charset="0"/>
                <a:cs typeface="Arial" pitchFamily="34" charset="0"/>
              </a:rPr>
              <a:t>Laurie Wylie, MA, RN</a:t>
            </a:r>
          </a:p>
          <a:p>
            <a:pPr algn="ctr">
              <a:buNone/>
            </a:pPr>
            <a:r>
              <a:rPr lang="en-US" sz="2800" b="1" dirty="0" smtClean="0">
                <a:solidFill>
                  <a:schemeClr val="tx1"/>
                </a:solidFill>
                <a:latin typeface="Arial" pitchFamily="34" charset="0"/>
                <a:cs typeface="Arial" pitchFamily="34" charset="0"/>
              </a:rPr>
              <a:t>HRSA Regional Administrator</a:t>
            </a:r>
          </a:p>
          <a:p>
            <a:pPr algn="ctr">
              <a:buNone/>
            </a:pPr>
            <a:endParaRPr lang="en-US" sz="2800" b="1" dirty="0" smtClean="0">
              <a:solidFill>
                <a:schemeClr val="tx1"/>
              </a:solidFill>
              <a:latin typeface="Arial" pitchFamily="34" charset="0"/>
              <a:cs typeface="Arial" pitchFamily="34" charset="0"/>
              <a:hlinkClick r:id="rId3"/>
            </a:endParaRPr>
          </a:p>
          <a:p>
            <a:pPr algn="ctr">
              <a:buNone/>
            </a:pPr>
            <a:r>
              <a:rPr lang="en-US" sz="2800" b="1" dirty="0" smtClean="0">
                <a:solidFill>
                  <a:schemeClr val="tx1"/>
                </a:solidFill>
                <a:latin typeface="Arial" pitchFamily="34" charset="0"/>
                <a:cs typeface="Arial" pitchFamily="34" charset="0"/>
                <a:hlinkClick r:id="rId3"/>
              </a:rPr>
              <a:t>lwylie@hrsa.gov</a:t>
            </a:r>
            <a:endParaRPr lang="en-US" sz="2800" b="1" dirty="0" smtClean="0">
              <a:solidFill>
                <a:schemeClr val="tx1"/>
              </a:solidFill>
              <a:latin typeface="Arial" pitchFamily="34" charset="0"/>
              <a:cs typeface="Arial" pitchFamily="34" charset="0"/>
            </a:endParaRPr>
          </a:p>
          <a:p>
            <a:pPr algn="ctr">
              <a:buNone/>
            </a:pPr>
            <a:endParaRPr lang="en-US" sz="2800" b="1" dirty="0" smtClean="0">
              <a:solidFill>
                <a:schemeClr val="tx1"/>
              </a:solidFill>
              <a:latin typeface="Arial" pitchFamily="34" charset="0"/>
              <a:cs typeface="Arial" pitchFamily="34" charset="0"/>
            </a:endParaRPr>
          </a:p>
          <a:p>
            <a:pPr algn="ctr">
              <a:buNone/>
            </a:pPr>
            <a:r>
              <a:rPr lang="en-US" sz="2800" b="1" dirty="0" smtClean="0">
                <a:solidFill>
                  <a:schemeClr val="tx1"/>
                </a:solidFill>
                <a:latin typeface="Arial" pitchFamily="34" charset="0"/>
                <a:cs typeface="Arial" pitchFamily="34" charset="0"/>
              </a:rPr>
              <a:t>206-615-2491</a:t>
            </a:r>
            <a:endParaRPr lang="en-US" sz="2800" b="1"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2132119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itle of Slide"/>
          <p:cNvSpPr>
            <a:spLocks noGrp="1"/>
          </p:cNvSpPr>
          <p:nvPr>
            <p:ph type="title"/>
          </p:nvPr>
        </p:nvSpPr>
        <p:spPr>
          <a:xfrm>
            <a:off x="1181100" y="57150"/>
            <a:ext cx="6553200" cy="838200"/>
          </a:xfrm>
        </p:spPr>
        <p:txBody>
          <a:bodyPr/>
          <a:lstStyle/>
          <a:p>
            <a:r>
              <a:rPr lang="en-US" dirty="0" smtClean="0">
                <a:solidFill>
                  <a:schemeClr val="bg1"/>
                </a:solidFill>
                <a:latin typeface="Arial" panose="020B0604020202020204" pitchFamily="34" charset="0"/>
                <a:cs typeface="Arial" pitchFamily="34" charset="0"/>
              </a:rPr>
              <a:t>National Health Service Corps</a:t>
            </a:r>
            <a:endParaRPr lang="en-US" dirty="0"/>
          </a:p>
        </p:txBody>
      </p:sp>
      <p:sp>
        <p:nvSpPr>
          <p:cNvPr id="3" name="Content Placeholder 2"/>
          <p:cNvSpPr>
            <a:spLocks noGrp="1"/>
          </p:cNvSpPr>
          <p:nvPr>
            <p:ph idx="1"/>
          </p:nvPr>
        </p:nvSpPr>
        <p:spPr>
          <a:xfrm>
            <a:off x="381000" y="1524000"/>
            <a:ext cx="8534400" cy="4876800"/>
          </a:xfrm>
        </p:spPr>
        <p:txBody>
          <a:bodyPr/>
          <a:lstStyle/>
          <a:p>
            <a:pPr>
              <a:buNone/>
            </a:pPr>
            <a:r>
              <a:rPr lang="en-US" dirty="0" smtClean="0"/>
              <a:t>	The </a:t>
            </a:r>
            <a:r>
              <a:rPr lang="en-US" dirty="0" smtClean="0"/>
              <a:t>2014 </a:t>
            </a:r>
            <a:r>
              <a:rPr lang="en-US" u="sng" dirty="0" smtClean="0">
                <a:hlinkClick r:id="rId2"/>
              </a:rPr>
              <a:t>NHSC Loan Repayment Program</a:t>
            </a:r>
            <a:r>
              <a:rPr lang="en-US" dirty="0" smtClean="0"/>
              <a:t> application cycle </a:t>
            </a:r>
            <a:r>
              <a:rPr lang="en-US" dirty="0" smtClean="0"/>
              <a:t>for providers is </a:t>
            </a:r>
            <a:r>
              <a:rPr lang="en-US" dirty="0" smtClean="0"/>
              <a:t>now open. </a:t>
            </a:r>
            <a:endParaRPr lang="en-US" dirty="0" smtClean="0"/>
          </a:p>
          <a:p>
            <a:pPr>
              <a:buNone/>
            </a:pPr>
            <a:r>
              <a:rPr lang="en-US" dirty="0" smtClean="0"/>
              <a:t>	</a:t>
            </a:r>
            <a:r>
              <a:rPr lang="en-US" dirty="0" smtClean="0"/>
              <a:t>The </a:t>
            </a:r>
            <a:r>
              <a:rPr lang="en-US" dirty="0" smtClean="0"/>
              <a:t>application cycle will close on March 20th at 7:30 pm ET</a:t>
            </a:r>
            <a:r>
              <a:rPr lang="en-US" dirty="0" smtClean="0"/>
              <a:t>.</a:t>
            </a:r>
          </a:p>
          <a:p>
            <a:r>
              <a:rPr lang="en-US" dirty="0" smtClean="0"/>
              <a:t>Technical assistance webcasts and conference calls have been scheduled to address questions. :  </a:t>
            </a:r>
            <a:r>
              <a:rPr lang="en-US" u="sng" dirty="0" smtClean="0">
                <a:hlinkClick r:id="rId3"/>
              </a:rPr>
              <a:t>https://nhsc.hrsa.gov/loanrepayment/nhscloanrepayment/index.html</a:t>
            </a:r>
            <a:r>
              <a:rPr lang="en-US" dirty="0" smtClean="0"/>
              <a:t>.</a:t>
            </a:r>
          </a:p>
          <a:p>
            <a:pPr>
              <a:buNone/>
            </a:pPr>
            <a:endParaRPr lang="en-US" dirty="0" smtClean="0"/>
          </a:p>
          <a:p>
            <a:pPr>
              <a:buNone/>
            </a:pPr>
            <a:endParaRPr lang="en-US" dirty="0"/>
          </a:p>
        </p:txBody>
      </p:sp>
    </p:spTree>
    <p:extLst>
      <p:ext uri="{BB962C8B-B14F-4D97-AF65-F5344CB8AC3E}">
        <p14:creationId xmlns="" xmlns:p14="http://schemas.microsoft.com/office/powerpoint/2010/main" val="3610047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
            <a:ext cx="7086600" cy="1143000"/>
          </a:xfrm>
        </p:spPr>
        <p:txBody>
          <a:bodyPr/>
          <a:lstStyle/>
          <a:p>
            <a:pPr>
              <a:lnSpc>
                <a:spcPts val="3600"/>
              </a:lnSpc>
            </a:pPr>
            <a:r>
              <a:rPr lang="en-US" sz="2800" dirty="0" smtClean="0">
                <a:solidFill>
                  <a:schemeClr val="bg1"/>
                </a:solidFill>
                <a:latin typeface="Arial" panose="020B0604020202020204" pitchFamily="34" charset="0"/>
                <a:cs typeface="Arial" pitchFamily="34" charset="0"/>
              </a:rPr>
              <a:t>NHSC Continued</a:t>
            </a:r>
            <a:endParaRPr lang="en-US" sz="2800" dirty="0">
              <a:latin typeface="Arial" pitchFamily="34" charset="0"/>
              <a:cs typeface="Arial" pitchFamily="34" charset="0"/>
            </a:endParaRPr>
          </a:p>
        </p:txBody>
      </p:sp>
      <p:sp>
        <p:nvSpPr>
          <p:cNvPr id="3" name="Content Placeholder 2"/>
          <p:cNvSpPr>
            <a:spLocks noGrp="1"/>
          </p:cNvSpPr>
          <p:nvPr>
            <p:ph idx="1"/>
          </p:nvPr>
        </p:nvSpPr>
        <p:spPr>
          <a:xfrm>
            <a:off x="381000" y="1143000"/>
            <a:ext cx="8763000" cy="3916362"/>
          </a:xfrm>
        </p:spPr>
        <p:txBody>
          <a:bodyPr/>
          <a:lstStyle/>
          <a:p>
            <a:endParaRPr lang="en-US" sz="2400" dirty="0" smtClean="0"/>
          </a:p>
          <a:p>
            <a:endParaRPr lang="en-US" sz="2400" dirty="0" smtClean="0"/>
          </a:p>
          <a:p>
            <a:pPr>
              <a:buNone/>
            </a:pPr>
            <a:r>
              <a:rPr lang="en-US" b="1" dirty="0" smtClean="0"/>
              <a:t>Dates to remember:</a:t>
            </a:r>
            <a:endParaRPr lang="en-US" b="1" dirty="0" smtClean="0"/>
          </a:p>
          <a:p>
            <a:r>
              <a:rPr lang="en-US" dirty="0" smtClean="0"/>
              <a:t>Webcast</a:t>
            </a:r>
            <a:r>
              <a:rPr lang="en-US" dirty="0" smtClean="0"/>
              <a:t>: Wed, January 29 at 8:00 – 9:30 p.m. ET</a:t>
            </a:r>
          </a:p>
          <a:p>
            <a:r>
              <a:rPr lang="en-US" dirty="0" smtClean="0"/>
              <a:t>Conference Call: Wed, February 5 at 8:00 – 9:30 p.m. ET</a:t>
            </a:r>
          </a:p>
          <a:p>
            <a:r>
              <a:rPr lang="en-US" dirty="0" smtClean="0"/>
              <a:t>Conference Call: Wed, February 12 at 8:00 – 9:30 p.m. ET</a:t>
            </a:r>
          </a:p>
          <a:p>
            <a:pPr marL="0" lvl="0" indent="0" algn="ctr">
              <a:buNone/>
            </a:pPr>
            <a:r>
              <a:rPr lang="en-US" sz="2400" dirty="0" smtClean="0">
                <a:solidFill>
                  <a:schemeClr val="tx1"/>
                </a:solidFill>
                <a:latin typeface="Arial" pitchFamily="34" charset="0"/>
                <a:cs typeface="Arial" pitchFamily="34" charset="0"/>
              </a:rPr>
              <a:t>. </a:t>
            </a:r>
            <a:endParaRPr lang="en-US" sz="2400" dirty="0">
              <a:solidFill>
                <a:schemeClr val="tx1"/>
              </a:solidFill>
              <a:latin typeface="Arial" pitchFamily="34" charset="0"/>
              <a:cs typeface="Arial" pitchFamily="34" charset="0"/>
            </a:endParaRPr>
          </a:p>
        </p:txBody>
      </p:sp>
    </p:spTree>
    <p:extLst>
      <p:ext uri="{BB962C8B-B14F-4D97-AF65-F5344CB8AC3E}">
        <p14:creationId xmlns="" xmlns:p14="http://schemas.microsoft.com/office/powerpoint/2010/main" val="3591660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0"/>
            <a:ext cx="6553200" cy="1066800"/>
          </a:xfrm>
        </p:spPr>
        <p:txBody>
          <a:bodyPr/>
          <a:lstStyle/>
          <a:p>
            <a:r>
              <a:rPr lang="en-US" sz="3200" dirty="0" smtClean="0">
                <a:solidFill>
                  <a:schemeClr val="bg1"/>
                </a:solidFill>
                <a:latin typeface="Arial" panose="020B0604020202020204" pitchFamily="34" charset="0"/>
                <a:cs typeface="Arial" panose="020B0604020202020204" pitchFamily="34" charset="0"/>
              </a:rPr>
              <a:t>NHSC Cont.</a:t>
            </a:r>
            <a:endParaRPr lang="en-US" sz="3200" dirty="0">
              <a:solidFill>
                <a:schemeClr val="bg1"/>
              </a:solidFill>
              <a:latin typeface="Arial" panose="020B0604020202020204" pitchFamily="34" charset="0"/>
              <a:cs typeface="Arial" panose="020B0604020202020204" pitchFamily="34" charset="0"/>
            </a:endParaRPr>
          </a:p>
        </p:txBody>
      </p:sp>
      <p:sp>
        <p:nvSpPr>
          <p:cNvPr id="4" name="Content Placeholder 3"/>
          <p:cNvSpPr>
            <a:spLocks noGrp="1"/>
          </p:cNvSpPr>
          <p:nvPr>
            <p:ph idx="4294967295"/>
          </p:nvPr>
        </p:nvSpPr>
        <p:spPr>
          <a:xfrm>
            <a:off x="304800" y="1447800"/>
            <a:ext cx="8610600" cy="4800600"/>
          </a:xfrm>
        </p:spPr>
        <p:txBody>
          <a:bodyPr>
            <a:normAutofit/>
          </a:bodyPr>
          <a:lstStyle/>
          <a:p>
            <a:pPr algn="ctr">
              <a:buNone/>
            </a:pPr>
            <a:r>
              <a:rPr lang="en-US" b="1" dirty="0" smtClean="0"/>
              <a:t>Now Open: Nurse Corps Loan Repayment Opportunity</a:t>
            </a:r>
            <a:r>
              <a:rPr lang="en-US" dirty="0" smtClean="0"/>
              <a:t> </a:t>
            </a:r>
            <a:endParaRPr lang="en-US" dirty="0" smtClean="0"/>
          </a:p>
          <a:p>
            <a:pPr algn="ctr">
              <a:buNone/>
            </a:pPr>
            <a:endParaRPr lang="en-US" dirty="0" smtClean="0"/>
          </a:p>
          <a:p>
            <a:r>
              <a:rPr lang="en-US" dirty="0" smtClean="0"/>
              <a:t>The competitive application cycle will close on </a:t>
            </a:r>
            <a:r>
              <a:rPr lang="en-US" b="1" dirty="0" smtClean="0"/>
              <a:t>Thursday, February 27, 2014, 7:30pm ET</a:t>
            </a:r>
            <a:r>
              <a:rPr lang="en-US" dirty="0" smtClean="0"/>
              <a:t>.</a:t>
            </a:r>
          </a:p>
          <a:p>
            <a:endParaRPr lang="en-US" dirty="0" smtClean="0"/>
          </a:p>
          <a:p>
            <a:pPr>
              <a:buNone/>
            </a:pPr>
            <a:r>
              <a:rPr lang="en-US" sz="2400" dirty="0" smtClean="0">
                <a:hlinkClick r:id="rId3"/>
              </a:rPr>
              <a:t>http://www.hrsa.gov/loanscholarships/repayment/nursing</a:t>
            </a:r>
            <a:r>
              <a:rPr lang="en-US" sz="2400" dirty="0" smtClean="0">
                <a:hlinkClick r:id="rId3"/>
              </a:rPr>
              <a:t>/</a:t>
            </a:r>
            <a:endParaRPr lang="en-US" sz="2400" dirty="0" smtClean="0"/>
          </a:p>
          <a:p>
            <a:pPr>
              <a:buNone/>
            </a:pPr>
            <a:endParaRPr lang="en-US" sz="2400" dirty="0"/>
          </a:p>
        </p:txBody>
      </p:sp>
    </p:spTree>
    <p:extLst>
      <p:ext uri="{BB962C8B-B14F-4D97-AF65-F5344CB8AC3E}">
        <p14:creationId xmlns="" xmlns:p14="http://schemas.microsoft.com/office/powerpoint/2010/main" val="2360076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6553200" cy="838200"/>
          </a:xfrm>
        </p:spPr>
        <p:txBody>
          <a:bodyPr/>
          <a:lstStyle/>
          <a:p>
            <a:r>
              <a:rPr lang="en-US" sz="3200" dirty="0" smtClean="0">
                <a:solidFill>
                  <a:schemeClr val="bg1"/>
                </a:solidFill>
                <a:latin typeface="Arial" panose="020B0604020202020204" pitchFamily="34" charset="0"/>
                <a:cs typeface="Arial" panose="020B0604020202020204" pitchFamily="34" charset="0"/>
              </a:rPr>
              <a:t>Dually Funded Clinics</a:t>
            </a:r>
            <a:endParaRPr lang="en-US" sz="3200" dirty="0"/>
          </a:p>
        </p:txBody>
      </p:sp>
      <p:sp>
        <p:nvSpPr>
          <p:cNvPr id="6" name="Content Placeholder 5"/>
          <p:cNvSpPr>
            <a:spLocks noGrp="1"/>
          </p:cNvSpPr>
          <p:nvPr>
            <p:ph sz="half" idx="1"/>
          </p:nvPr>
        </p:nvSpPr>
        <p:spPr>
          <a:xfrm>
            <a:off x="228600" y="1600200"/>
            <a:ext cx="8229600" cy="3733800"/>
          </a:xfrm>
        </p:spPr>
        <p:txBody>
          <a:bodyPr/>
          <a:lstStyle/>
          <a:p>
            <a:pPr lvl="0"/>
            <a:r>
              <a:rPr lang="en-US" b="1" dirty="0" smtClean="0"/>
              <a:t>Save the Date:  BPHC All Programs Webcast </a:t>
            </a:r>
            <a:r>
              <a:rPr lang="en-US" dirty="0" smtClean="0"/>
              <a:t>– </a:t>
            </a:r>
            <a:endParaRPr lang="en-US" dirty="0" smtClean="0"/>
          </a:p>
          <a:p>
            <a:pPr lvl="0">
              <a:buNone/>
            </a:pPr>
            <a:r>
              <a:rPr lang="en-US" dirty="0" smtClean="0"/>
              <a:t>	</a:t>
            </a:r>
            <a:r>
              <a:rPr lang="en-US" dirty="0" smtClean="0"/>
              <a:t>This </a:t>
            </a:r>
            <a:r>
              <a:rPr lang="en-US" dirty="0" smtClean="0"/>
              <a:t>webcast, for Health Centers, Look </a:t>
            </a:r>
            <a:r>
              <a:rPr lang="en-US" dirty="0" err="1" smtClean="0"/>
              <a:t>Alikes</a:t>
            </a:r>
            <a:r>
              <a:rPr lang="en-US" dirty="0" smtClean="0"/>
              <a:t>, PCAs, NCAs, HCCNs, will provide an update on BPHC Activities in Fiscal Year 2014 and provide an opportunity for participants to ask questions. The webcast will be held on </a:t>
            </a:r>
            <a:r>
              <a:rPr lang="en-US" b="1" dirty="0" smtClean="0"/>
              <a:t>Thursday, February 6, 2014, 2:00pm-3:30pm, ET</a:t>
            </a:r>
            <a:r>
              <a:rPr lang="en-US" dirty="0" smtClean="0"/>
              <a:t>. </a:t>
            </a:r>
            <a:endParaRPr lang="en-US" dirty="0" smtClean="0"/>
          </a:p>
          <a:p>
            <a:pPr lvl="0">
              <a:buNone/>
            </a:pPr>
            <a:r>
              <a:rPr lang="en-US" sz="3600" u="sng" dirty="0" smtClean="0">
                <a:hlinkClick r:id="rId3"/>
              </a:rPr>
              <a:t>View more information on the webcast here</a:t>
            </a:r>
            <a:r>
              <a:rPr lang="en-US" sz="3600" dirty="0" smtClean="0"/>
              <a:t> the week of the session. </a:t>
            </a:r>
          </a:p>
          <a:p>
            <a:pPr marL="0"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177047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6553200" cy="838200"/>
          </a:xfrm>
        </p:spPr>
        <p:txBody>
          <a:bodyPr/>
          <a:lstStyle/>
          <a:p>
            <a:r>
              <a:rPr lang="en-US" sz="3200" dirty="0" smtClean="0">
                <a:solidFill>
                  <a:schemeClr val="bg1"/>
                </a:solidFill>
                <a:latin typeface="Arial" panose="020B0604020202020204" pitchFamily="34" charset="0"/>
                <a:cs typeface="Arial" panose="020B0604020202020204" pitchFamily="34" charset="0"/>
              </a:rPr>
              <a:t>Dually Funded Clinics</a:t>
            </a:r>
            <a:endParaRPr lang="en-US" sz="3200" dirty="0"/>
          </a:p>
        </p:txBody>
      </p:sp>
      <p:sp>
        <p:nvSpPr>
          <p:cNvPr id="6" name="Content Placeholder 5"/>
          <p:cNvSpPr>
            <a:spLocks noGrp="1"/>
          </p:cNvSpPr>
          <p:nvPr>
            <p:ph sz="half" idx="1"/>
          </p:nvPr>
        </p:nvSpPr>
        <p:spPr>
          <a:xfrm>
            <a:off x="228600" y="1600200"/>
            <a:ext cx="8229600" cy="4267200"/>
          </a:xfrm>
        </p:spPr>
        <p:txBody>
          <a:bodyPr/>
          <a:lstStyle/>
          <a:p>
            <a:pPr marL="0" indent="0">
              <a:buNone/>
            </a:pPr>
            <a:r>
              <a:rPr lang="en-US" dirty="0" smtClean="0"/>
              <a:t>$58 million in grants to 1,157 health centers across the nation currently working to enroll uninsured Americans in new health insurance coverage options made available by the Affordable Care Act.  </a:t>
            </a:r>
            <a:endParaRPr lang="en-US" dirty="0" smtClean="0"/>
          </a:p>
          <a:p>
            <a:pPr marL="0" indent="0">
              <a:buNone/>
            </a:pPr>
            <a:r>
              <a:rPr lang="en-US" dirty="0" smtClean="0"/>
              <a:t>With </a:t>
            </a:r>
            <a:r>
              <a:rPr lang="en-US" dirty="0" smtClean="0"/>
              <a:t>these funds, health centers can expand their enrollment assistance efforts as more Americans enroll in affordable health insurance coverage.</a:t>
            </a:r>
          </a:p>
          <a:p>
            <a:pPr marL="0"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177047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6858000" cy="1143000"/>
          </a:xfrm>
        </p:spPr>
        <p:txBody>
          <a:bodyPr/>
          <a:lstStyle/>
          <a:p>
            <a:r>
              <a:rPr lang="en-US" sz="2400" dirty="0" smtClean="0">
                <a:solidFill>
                  <a:schemeClr val="bg1"/>
                </a:solidFill>
                <a:latin typeface="Arial" panose="020B0604020202020204" pitchFamily="34" charset="0"/>
                <a:cs typeface="Arial" pitchFamily="34" charset="0"/>
              </a:rPr>
              <a:t>Health Professions Education</a:t>
            </a:r>
            <a:endParaRPr lang="en-US" sz="2400" dirty="0">
              <a:solidFill>
                <a:schemeClr val="bg1"/>
              </a:solidFill>
              <a:latin typeface="Arial" panose="020B0604020202020204" pitchFamily="34" charset="0"/>
              <a:cs typeface="Arial" pitchFamily="34" charset="0"/>
            </a:endParaRPr>
          </a:p>
        </p:txBody>
      </p:sp>
      <p:sp>
        <p:nvSpPr>
          <p:cNvPr id="3" name="Content Placeholder 2"/>
          <p:cNvSpPr>
            <a:spLocks noGrp="1"/>
          </p:cNvSpPr>
          <p:nvPr>
            <p:ph idx="1"/>
          </p:nvPr>
        </p:nvSpPr>
        <p:spPr>
          <a:xfrm>
            <a:off x="381000" y="1295400"/>
            <a:ext cx="8153400" cy="5029200"/>
          </a:xfrm>
        </p:spPr>
        <p:txBody>
          <a:bodyPr/>
          <a:lstStyle/>
          <a:p>
            <a:pPr marL="400050" lvl="1" indent="0" rtl="0" eaLnBrk="1" fontAlgn="ctr" latinLnBrk="0" hangingPunct="1">
              <a:buFontTx/>
              <a:buNone/>
            </a:pPr>
            <a:r>
              <a:rPr lang="en-US" sz="400" b="0" i="0" u="none" strike="noStrike" dirty="0" smtClean="0">
                <a:solidFill>
                  <a:schemeClr val="bg1"/>
                </a:solidFill>
                <a:effectLst/>
                <a:latin typeface="Arial" pitchFamily="34" charset="0"/>
                <a:ea typeface="+mn-ea"/>
                <a:cs typeface="Arial" pitchFamily="34" charset="0"/>
              </a:rPr>
              <a:t>Family</a:t>
            </a:r>
            <a:r>
              <a:rPr lang="en-US" sz="400" b="0" i="0" u="none" strike="noStrike" baseline="0" dirty="0" smtClean="0">
                <a:solidFill>
                  <a:schemeClr val="bg1"/>
                </a:solidFill>
                <a:effectLst/>
                <a:latin typeface="Arial" pitchFamily="34" charset="0"/>
                <a:ea typeface="+mn-ea"/>
                <a:cs typeface="Arial" pitchFamily="34" charset="0"/>
              </a:rPr>
              <a:t> </a:t>
            </a:r>
            <a:r>
              <a:rPr lang="en-US" sz="400" b="0" i="0" u="none" strike="noStrike" dirty="0" smtClean="0">
                <a:solidFill>
                  <a:schemeClr val="bg1"/>
                </a:solidFill>
                <a:effectLst/>
                <a:latin typeface="Arial" pitchFamily="34" charset="0"/>
                <a:ea typeface="+mn-ea"/>
                <a:cs typeface="Arial" pitchFamily="34" charset="0"/>
              </a:rPr>
              <a:t>of 4 household income*</a:t>
            </a:r>
          </a:p>
          <a:p>
            <a:pPr lvl="1" rtl="0" eaLnBrk="1" fontAlgn="ctr" latinLnBrk="0" hangingPunct="1"/>
            <a:r>
              <a:rPr lang="en-US" sz="400" b="0" i="0" u="none" strike="noStrike" dirty="0" smtClean="0">
                <a:solidFill>
                  <a:schemeClr val="bg1"/>
                </a:solidFill>
                <a:effectLst/>
                <a:latin typeface="Arial" pitchFamily="34" charset="0"/>
                <a:ea typeface="+mn-ea"/>
                <a:cs typeface="Arial" pitchFamily="34" charset="0"/>
              </a:rPr>
              <a:t>Discounted Premiums</a:t>
            </a:r>
          </a:p>
          <a:p>
            <a:pPr lvl="1" algn="ctr" eaLnBrk="1" fontAlgn="ctr" hangingPunct="1">
              <a:buNone/>
            </a:pPr>
            <a:r>
              <a:rPr lang="en-US" sz="2400" b="1" dirty="0" smtClean="0"/>
              <a:t>HHS awards $55.5 million to bolster America’s health care </a:t>
            </a:r>
            <a:r>
              <a:rPr lang="en-US" sz="2400" b="1" dirty="0" smtClean="0"/>
              <a:t>workforce</a:t>
            </a:r>
            <a:endParaRPr lang="en-US" sz="2400" dirty="0" smtClean="0"/>
          </a:p>
          <a:p>
            <a:pPr eaLnBrk="1" fontAlgn="ctr" hangingPunct="1">
              <a:buNone/>
            </a:pPr>
            <a:r>
              <a:rPr lang="en-US" sz="2400" dirty="0" smtClean="0"/>
              <a:t>A majority of the funding, $45.4 million, will support nursing workforce development </a:t>
            </a:r>
            <a:r>
              <a:rPr lang="en-US" sz="2400" dirty="0" smtClean="0"/>
              <a:t>:</a:t>
            </a:r>
            <a:endParaRPr lang="en-US" sz="2200" dirty="0" smtClean="0"/>
          </a:p>
          <a:p>
            <a:pPr eaLnBrk="1" fontAlgn="ctr" hangingPunct="1">
              <a:buFont typeface="Arial" pitchFamily="34" charset="0"/>
              <a:buChar char="•"/>
            </a:pPr>
            <a:r>
              <a:rPr lang="en-US" sz="2200" dirty="0" smtClean="0"/>
              <a:t>More </a:t>
            </a:r>
            <a:r>
              <a:rPr lang="en-US" sz="2200" dirty="0" smtClean="0"/>
              <a:t>than 270 grants will address health workforce needs in nursing, public health, behavioral health, health workforce development, and dentistry.  The grants are managed by HHS’ Health Resources and Services Administration (HRSA). </a:t>
            </a:r>
            <a:endParaRPr lang="en-US" sz="2200" dirty="0" smtClean="0"/>
          </a:p>
          <a:p>
            <a:pPr eaLnBrk="1" fontAlgn="ctr" hangingPunct="1">
              <a:buFont typeface="Arial" pitchFamily="34" charset="0"/>
              <a:buChar char="•"/>
            </a:pPr>
            <a:r>
              <a:rPr lang="en-US" sz="2200" dirty="0" smtClean="0"/>
              <a:t>Improving nursing diversity ($5.2 million) -- expands educational opportunities for students from disadvantaged backgrounds, including racial and ethnic minorities who are underrepresented among registered nurses.   </a:t>
            </a:r>
          </a:p>
          <a:p>
            <a:pPr eaLnBrk="1" fontAlgn="ctr" hangingPunct="1">
              <a:buFont typeface="Arial" pitchFamily="34" charset="0"/>
              <a:buChar char="•"/>
            </a:pPr>
            <a:r>
              <a:rPr lang="en-US" dirty="0" smtClean="0"/>
              <a:t/>
            </a:r>
            <a:br>
              <a:rPr lang="en-US" dirty="0" smtClean="0"/>
            </a:br>
            <a:r>
              <a:rPr lang="en-US" dirty="0" smtClean="0"/>
              <a:t/>
            </a:r>
            <a:br>
              <a:rPr lang="en-US" dirty="0" smtClean="0"/>
            </a:br>
            <a:endParaRPr lang="en-US" sz="2400" dirty="0">
              <a:latin typeface="Arial" pitchFamily="34" charset="0"/>
              <a:cs typeface="Arial" pitchFamily="34" charset="0"/>
            </a:endParaRPr>
          </a:p>
        </p:txBody>
      </p:sp>
    </p:spTree>
    <p:extLst>
      <p:ext uri="{BB962C8B-B14F-4D97-AF65-F5344CB8AC3E}">
        <p14:creationId xmlns="" xmlns:p14="http://schemas.microsoft.com/office/powerpoint/2010/main" val="3925048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371600"/>
            <a:ext cx="8763000" cy="5257800"/>
          </a:xfrm>
        </p:spPr>
        <p:txBody>
          <a:bodyPr/>
          <a:lstStyle/>
          <a:p>
            <a:pPr lvl="1">
              <a:buFont typeface="Arial" pitchFamily="34" charset="0"/>
              <a:buChar char="•"/>
            </a:pPr>
            <a:r>
              <a:rPr lang="en-US" sz="2400" dirty="0" smtClean="0"/>
              <a:t>Increasing the number of nurse faculty ($22.1 million) -- provides low-interest loans to nurses to train to become faculty and loan cancellation for service as </a:t>
            </a:r>
            <a:r>
              <a:rPr lang="en-US" sz="2400" dirty="0" smtClean="0"/>
              <a:t>faculty</a:t>
            </a:r>
          </a:p>
          <a:p>
            <a:pPr lvl="1">
              <a:buFont typeface="Arial" pitchFamily="34" charset="0"/>
              <a:buChar char="•"/>
            </a:pPr>
            <a:r>
              <a:rPr lang="en-US" sz="2400" dirty="0" smtClean="0"/>
              <a:t>Funding also supports training of doctoral-level psychologists to address the behavioral health needs of vulnerable and underserved populations ($2.4 million);  accredited residency programs in preventive medicine and public health ($3 million); and four health workforce research centers ($1.4 million) to improve understanding of both local and national health workforce needs</a:t>
            </a:r>
            <a:r>
              <a:rPr lang="en-US" sz="2400" dirty="0" smtClean="0"/>
              <a:t>.</a:t>
            </a:r>
          </a:p>
          <a:p>
            <a:pPr lvl="1">
              <a:buNone/>
            </a:pPr>
            <a:r>
              <a:rPr lang="en-US" sz="2400" dirty="0" smtClean="0"/>
              <a:t>Although Tribes will not be direct applicants, we hope to see many more tribal applicants for these education programs.</a:t>
            </a:r>
            <a:r>
              <a:rPr lang="en-US" sz="2400" dirty="0" smtClean="0"/>
              <a:t/>
            </a:r>
            <a:br>
              <a:rPr lang="en-US" sz="2400" dirty="0" smtClean="0"/>
            </a:br>
            <a:endParaRPr lang="en-US" sz="2400" dirty="0"/>
          </a:p>
        </p:txBody>
      </p:sp>
      <p:sp>
        <p:nvSpPr>
          <p:cNvPr id="6" name="Title 1"/>
          <p:cNvSpPr txBox="1">
            <a:spLocks/>
          </p:cNvSpPr>
          <p:nvPr/>
        </p:nvSpPr>
        <p:spPr bwMode="auto">
          <a:xfrm>
            <a:off x="1371600" y="-76200"/>
            <a:ext cx="5943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057590"/>
                </a:solidFill>
                <a:latin typeface="+mj-lt"/>
                <a:ea typeface="+mj-ea"/>
                <a:cs typeface="+mj-cs"/>
              </a:defRPr>
            </a:lvl1pPr>
            <a:lvl2pPr algn="ctr" rtl="0" eaLnBrk="0" fontAlgn="base" hangingPunct="0">
              <a:spcBef>
                <a:spcPct val="0"/>
              </a:spcBef>
              <a:spcAft>
                <a:spcPct val="0"/>
              </a:spcAft>
              <a:defRPr sz="3600" b="1">
                <a:solidFill>
                  <a:srgbClr val="057590"/>
                </a:solidFill>
                <a:latin typeface="Arial Unicode MS" pitchFamily="34" charset="-128"/>
              </a:defRPr>
            </a:lvl2pPr>
            <a:lvl3pPr algn="ctr" rtl="0" eaLnBrk="0" fontAlgn="base" hangingPunct="0">
              <a:spcBef>
                <a:spcPct val="0"/>
              </a:spcBef>
              <a:spcAft>
                <a:spcPct val="0"/>
              </a:spcAft>
              <a:defRPr sz="3600" b="1">
                <a:solidFill>
                  <a:srgbClr val="057590"/>
                </a:solidFill>
                <a:latin typeface="Arial Unicode MS" pitchFamily="34" charset="-128"/>
              </a:defRPr>
            </a:lvl3pPr>
            <a:lvl4pPr algn="ctr" rtl="0" eaLnBrk="0" fontAlgn="base" hangingPunct="0">
              <a:spcBef>
                <a:spcPct val="0"/>
              </a:spcBef>
              <a:spcAft>
                <a:spcPct val="0"/>
              </a:spcAft>
              <a:defRPr sz="3600" b="1">
                <a:solidFill>
                  <a:srgbClr val="057590"/>
                </a:solidFill>
                <a:latin typeface="Arial Unicode MS" pitchFamily="34" charset="-128"/>
              </a:defRPr>
            </a:lvl4pPr>
            <a:lvl5pPr algn="ctr" rtl="0" eaLnBrk="0" fontAlgn="base" hangingPunct="0">
              <a:spcBef>
                <a:spcPct val="0"/>
              </a:spcBef>
              <a:spcAft>
                <a:spcPct val="0"/>
              </a:spcAft>
              <a:defRPr sz="3600" b="1">
                <a:solidFill>
                  <a:srgbClr val="057590"/>
                </a:solidFill>
                <a:latin typeface="Arial Unicode MS" pitchFamily="34" charset="-128"/>
              </a:defRPr>
            </a:lvl5pPr>
            <a:lvl6pPr marL="457200" algn="ctr" rtl="0" fontAlgn="base">
              <a:spcBef>
                <a:spcPct val="0"/>
              </a:spcBef>
              <a:spcAft>
                <a:spcPct val="0"/>
              </a:spcAft>
              <a:defRPr sz="3600" b="1">
                <a:solidFill>
                  <a:srgbClr val="057590"/>
                </a:solidFill>
                <a:latin typeface="Arial Unicode MS" pitchFamily="34" charset="-128"/>
              </a:defRPr>
            </a:lvl6pPr>
            <a:lvl7pPr marL="914400" algn="ctr" rtl="0" fontAlgn="base">
              <a:spcBef>
                <a:spcPct val="0"/>
              </a:spcBef>
              <a:spcAft>
                <a:spcPct val="0"/>
              </a:spcAft>
              <a:defRPr sz="3600" b="1">
                <a:solidFill>
                  <a:srgbClr val="057590"/>
                </a:solidFill>
                <a:latin typeface="Arial Unicode MS" pitchFamily="34" charset="-128"/>
              </a:defRPr>
            </a:lvl7pPr>
            <a:lvl8pPr marL="1371600" algn="ctr" rtl="0" fontAlgn="base">
              <a:spcBef>
                <a:spcPct val="0"/>
              </a:spcBef>
              <a:spcAft>
                <a:spcPct val="0"/>
              </a:spcAft>
              <a:defRPr sz="3600" b="1">
                <a:solidFill>
                  <a:srgbClr val="057590"/>
                </a:solidFill>
                <a:latin typeface="Arial Unicode MS" pitchFamily="34" charset="-128"/>
              </a:defRPr>
            </a:lvl8pPr>
            <a:lvl9pPr marL="1828800" algn="ctr" rtl="0" fontAlgn="base">
              <a:spcBef>
                <a:spcPct val="0"/>
              </a:spcBef>
              <a:spcAft>
                <a:spcPct val="0"/>
              </a:spcAft>
              <a:defRPr sz="3600" b="1">
                <a:solidFill>
                  <a:srgbClr val="057590"/>
                </a:solidFill>
                <a:latin typeface="Arial Unicode MS" pitchFamily="34" charset="-128"/>
              </a:defRPr>
            </a:lvl9pPr>
          </a:lstStyle>
          <a:p>
            <a:r>
              <a:rPr lang="en-US" sz="2800" dirty="0" smtClean="0">
                <a:solidFill>
                  <a:schemeClr val="bg1"/>
                </a:solidFill>
                <a:latin typeface="Arial" panose="020B0604020202020204" pitchFamily="34" charset="0"/>
                <a:cs typeface="Arial" pitchFamily="34" charset="0"/>
              </a:rPr>
              <a:t>Health Professions </a:t>
            </a:r>
            <a:r>
              <a:rPr lang="en-US" sz="2800" dirty="0" smtClean="0">
                <a:solidFill>
                  <a:schemeClr val="bg1"/>
                </a:solidFill>
                <a:latin typeface="Arial" panose="020B0604020202020204" pitchFamily="34" charset="0"/>
                <a:cs typeface="Arial" pitchFamily="34" charset="0"/>
              </a:rPr>
              <a:t>Education Cont</a:t>
            </a:r>
            <a:endParaRPr lang="en-US" sz="2800" kern="0" dirty="0">
              <a:solidFill>
                <a:schemeClr val="bg1"/>
              </a:solidFill>
              <a:latin typeface="Arial" panose="020B0604020202020204" pitchFamily="34" charset="0"/>
              <a:cs typeface="Arial" pitchFamily="34" charset="0"/>
            </a:endParaRPr>
          </a:p>
        </p:txBody>
      </p:sp>
    </p:spTree>
    <p:extLst>
      <p:ext uri="{BB962C8B-B14F-4D97-AF65-F5344CB8AC3E}">
        <p14:creationId xmlns="" xmlns:p14="http://schemas.microsoft.com/office/powerpoint/2010/main" val="452819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371600"/>
            <a:ext cx="8763000" cy="5257800"/>
          </a:xfrm>
        </p:spPr>
        <p:txBody>
          <a:bodyPr/>
          <a:lstStyle/>
          <a:p>
            <a:pPr lvl="1">
              <a:buNone/>
            </a:pPr>
            <a:r>
              <a:rPr lang="en-US" sz="2400" b="1" dirty="0" smtClean="0"/>
              <a:t>Additional Areas for Service Area Competition (CHC Grants)</a:t>
            </a:r>
          </a:p>
          <a:p>
            <a:pPr lvl="1">
              <a:buFont typeface="Arial" pitchFamily="34" charset="0"/>
              <a:buChar char="•"/>
            </a:pPr>
            <a:r>
              <a:rPr lang="en-US" sz="2400" dirty="0" smtClean="0"/>
              <a:t>Apply by February 19</a:t>
            </a:r>
          </a:p>
          <a:p>
            <a:pPr lvl="1">
              <a:buFont typeface="Arial" pitchFamily="34" charset="0"/>
              <a:buChar char="•"/>
            </a:pPr>
            <a:r>
              <a:rPr lang="en-US" sz="2400" dirty="0" smtClean="0"/>
              <a:t>Applicable to Oregon and Idaho</a:t>
            </a:r>
          </a:p>
          <a:p>
            <a:pPr lvl="1">
              <a:buFont typeface="Arial" pitchFamily="34" charset="0"/>
              <a:buChar char="•"/>
            </a:pPr>
            <a:r>
              <a:rPr lang="en-US" sz="2400" dirty="0" smtClean="0"/>
              <a:t>Twelve new awards anticipated</a:t>
            </a:r>
          </a:p>
          <a:p>
            <a:pPr lvl="1">
              <a:buFont typeface="Arial" pitchFamily="34" charset="0"/>
              <a:buChar char="•"/>
            </a:pPr>
            <a:r>
              <a:rPr lang="en-US" sz="2400" dirty="0" smtClean="0">
                <a:hlinkClick r:id="rId3"/>
              </a:rPr>
              <a:t>http://</a:t>
            </a:r>
            <a:r>
              <a:rPr lang="en-US" sz="2400" dirty="0" smtClean="0">
                <a:hlinkClick r:id="rId3"/>
              </a:rPr>
              <a:t>www.grants.gov/view-opportunity.html?oppId=250090</a:t>
            </a:r>
            <a:r>
              <a:rPr lang="en-US" sz="2400" dirty="0" smtClean="0"/>
              <a:t> </a:t>
            </a:r>
          </a:p>
          <a:p>
            <a:pPr lvl="1">
              <a:buNone/>
            </a:pPr>
            <a:r>
              <a:rPr lang="en-US" sz="2400" dirty="0" smtClean="0"/>
              <a:t>				OR</a:t>
            </a:r>
          </a:p>
          <a:p>
            <a:pPr lvl="1">
              <a:buNone/>
            </a:pPr>
            <a:r>
              <a:rPr lang="en-US" sz="2400" dirty="0" smtClean="0"/>
              <a:t>Contact HRSA Call Center at 877-Go4-HRSA (877-464-4772) or email </a:t>
            </a:r>
            <a:r>
              <a:rPr lang="en-US" sz="2400" dirty="0" smtClean="0">
                <a:hlinkClick r:id="rId4"/>
              </a:rPr>
              <a:t>CallCenter@HRSA.GOV </a:t>
            </a:r>
            <a:r>
              <a:rPr lang="en-US" sz="2400" dirty="0" smtClean="0"/>
              <a:t/>
            </a:r>
            <a:br>
              <a:rPr lang="en-US" sz="2400" dirty="0" smtClean="0"/>
            </a:br>
            <a:r>
              <a:rPr lang="en-US" sz="2400" dirty="0" smtClean="0"/>
              <a:t/>
            </a:r>
            <a:br>
              <a:rPr lang="en-US" sz="2400" dirty="0" smtClean="0"/>
            </a:br>
            <a:endParaRPr lang="en-US" sz="2400" dirty="0"/>
          </a:p>
        </p:txBody>
      </p:sp>
      <p:sp>
        <p:nvSpPr>
          <p:cNvPr id="6" name="Title 1"/>
          <p:cNvSpPr txBox="1">
            <a:spLocks/>
          </p:cNvSpPr>
          <p:nvPr/>
        </p:nvSpPr>
        <p:spPr bwMode="auto">
          <a:xfrm>
            <a:off x="1371600" y="-76200"/>
            <a:ext cx="5943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057590"/>
                </a:solidFill>
                <a:latin typeface="+mj-lt"/>
                <a:ea typeface="+mj-ea"/>
                <a:cs typeface="+mj-cs"/>
              </a:defRPr>
            </a:lvl1pPr>
            <a:lvl2pPr algn="ctr" rtl="0" eaLnBrk="0" fontAlgn="base" hangingPunct="0">
              <a:spcBef>
                <a:spcPct val="0"/>
              </a:spcBef>
              <a:spcAft>
                <a:spcPct val="0"/>
              </a:spcAft>
              <a:defRPr sz="3600" b="1">
                <a:solidFill>
                  <a:srgbClr val="057590"/>
                </a:solidFill>
                <a:latin typeface="Arial Unicode MS" pitchFamily="34" charset="-128"/>
              </a:defRPr>
            </a:lvl2pPr>
            <a:lvl3pPr algn="ctr" rtl="0" eaLnBrk="0" fontAlgn="base" hangingPunct="0">
              <a:spcBef>
                <a:spcPct val="0"/>
              </a:spcBef>
              <a:spcAft>
                <a:spcPct val="0"/>
              </a:spcAft>
              <a:defRPr sz="3600" b="1">
                <a:solidFill>
                  <a:srgbClr val="057590"/>
                </a:solidFill>
                <a:latin typeface="Arial Unicode MS" pitchFamily="34" charset="-128"/>
              </a:defRPr>
            </a:lvl3pPr>
            <a:lvl4pPr algn="ctr" rtl="0" eaLnBrk="0" fontAlgn="base" hangingPunct="0">
              <a:spcBef>
                <a:spcPct val="0"/>
              </a:spcBef>
              <a:spcAft>
                <a:spcPct val="0"/>
              </a:spcAft>
              <a:defRPr sz="3600" b="1">
                <a:solidFill>
                  <a:srgbClr val="057590"/>
                </a:solidFill>
                <a:latin typeface="Arial Unicode MS" pitchFamily="34" charset="-128"/>
              </a:defRPr>
            </a:lvl4pPr>
            <a:lvl5pPr algn="ctr" rtl="0" eaLnBrk="0" fontAlgn="base" hangingPunct="0">
              <a:spcBef>
                <a:spcPct val="0"/>
              </a:spcBef>
              <a:spcAft>
                <a:spcPct val="0"/>
              </a:spcAft>
              <a:defRPr sz="3600" b="1">
                <a:solidFill>
                  <a:srgbClr val="057590"/>
                </a:solidFill>
                <a:latin typeface="Arial Unicode MS" pitchFamily="34" charset="-128"/>
              </a:defRPr>
            </a:lvl5pPr>
            <a:lvl6pPr marL="457200" algn="ctr" rtl="0" fontAlgn="base">
              <a:spcBef>
                <a:spcPct val="0"/>
              </a:spcBef>
              <a:spcAft>
                <a:spcPct val="0"/>
              </a:spcAft>
              <a:defRPr sz="3600" b="1">
                <a:solidFill>
                  <a:srgbClr val="057590"/>
                </a:solidFill>
                <a:latin typeface="Arial Unicode MS" pitchFamily="34" charset="-128"/>
              </a:defRPr>
            </a:lvl6pPr>
            <a:lvl7pPr marL="914400" algn="ctr" rtl="0" fontAlgn="base">
              <a:spcBef>
                <a:spcPct val="0"/>
              </a:spcBef>
              <a:spcAft>
                <a:spcPct val="0"/>
              </a:spcAft>
              <a:defRPr sz="3600" b="1">
                <a:solidFill>
                  <a:srgbClr val="057590"/>
                </a:solidFill>
                <a:latin typeface="Arial Unicode MS" pitchFamily="34" charset="-128"/>
              </a:defRPr>
            </a:lvl7pPr>
            <a:lvl8pPr marL="1371600" algn="ctr" rtl="0" fontAlgn="base">
              <a:spcBef>
                <a:spcPct val="0"/>
              </a:spcBef>
              <a:spcAft>
                <a:spcPct val="0"/>
              </a:spcAft>
              <a:defRPr sz="3600" b="1">
                <a:solidFill>
                  <a:srgbClr val="057590"/>
                </a:solidFill>
                <a:latin typeface="Arial Unicode MS" pitchFamily="34" charset="-128"/>
              </a:defRPr>
            </a:lvl8pPr>
            <a:lvl9pPr marL="1828800" algn="ctr" rtl="0" fontAlgn="base">
              <a:spcBef>
                <a:spcPct val="0"/>
              </a:spcBef>
              <a:spcAft>
                <a:spcPct val="0"/>
              </a:spcAft>
              <a:defRPr sz="3600" b="1">
                <a:solidFill>
                  <a:srgbClr val="057590"/>
                </a:solidFill>
                <a:latin typeface="Arial Unicode MS" pitchFamily="34" charset="-128"/>
              </a:defRPr>
            </a:lvl9pPr>
          </a:lstStyle>
          <a:p>
            <a:r>
              <a:rPr lang="en-US" sz="2800" dirty="0" smtClean="0">
                <a:solidFill>
                  <a:schemeClr val="bg1"/>
                </a:solidFill>
                <a:latin typeface="Arial" panose="020B0604020202020204" pitchFamily="34" charset="0"/>
                <a:cs typeface="Arial" pitchFamily="34" charset="0"/>
              </a:rPr>
              <a:t>A</a:t>
            </a:r>
            <a:r>
              <a:rPr lang="en-US" sz="2800" dirty="0" smtClean="0">
                <a:solidFill>
                  <a:schemeClr val="bg1"/>
                </a:solidFill>
                <a:latin typeface="Arial" panose="020B0604020202020204" pitchFamily="34" charset="0"/>
                <a:cs typeface="Arial" pitchFamily="34" charset="0"/>
              </a:rPr>
              <a:t>dditional Grants</a:t>
            </a:r>
            <a:endParaRPr lang="en-US" sz="2800" kern="0" dirty="0">
              <a:solidFill>
                <a:schemeClr val="bg1"/>
              </a:solidFill>
              <a:latin typeface="Arial" panose="020B0604020202020204" pitchFamily="34" charset="0"/>
              <a:cs typeface="Arial" pitchFamily="34" charset="0"/>
            </a:endParaRPr>
          </a:p>
        </p:txBody>
      </p:sp>
    </p:spTree>
    <p:extLst>
      <p:ext uri="{BB962C8B-B14F-4D97-AF65-F5344CB8AC3E}">
        <p14:creationId xmlns="" xmlns:p14="http://schemas.microsoft.com/office/powerpoint/2010/main" val="452819015"/>
      </p:ext>
    </p:extLst>
  </p:cSld>
  <p:clrMapOvr>
    <a:masterClrMapping/>
  </p:clrMapOvr>
</p:sld>
</file>

<file path=ppt/theme/theme1.xml><?xml version="1.0" encoding="utf-8"?>
<a:theme xmlns:a="http://schemas.openxmlformats.org/drawingml/2006/main" name="Default Design">
  <a:themeElements>
    <a:clrScheme name="Custom 2">
      <a:dk1>
        <a:sysClr val="windowText" lastClr="000000"/>
      </a:dk1>
      <a:lt1>
        <a:sysClr val="window" lastClr="FFFFFF"/>
      </a:lt1>
      <a:dk2>
        <a:srgbClr val="1F497D"/>
      </a:dk2>
      <a:lt2>
        <a:srgbClr val="EEECE1"/>
      </a:lt2>
      <a:accent1>
        <a:srgbClr val="4F81BD"/>
      </a:accent1>
      <a:accent2>
        <a:srgbClr val="F79646"/>
      </a:accent2>
      <a:accent3>
        <a:srgbClr val="9BBB59"/>
      </a:accent3>
      <a:accent4>
        <a:srgbClr val="9BBB59"/>
      </a:accent4>
      <a:accent5>
        <a:srgbClr val="4BACC6"/>
      </a:accent5>
      <a:accent6>
        <a:srgbClr val="F79646"/>
      </a:accent6>
      <a:hlink>
        <a:srgbClr val="0000FF"/>
      </a:hlink>
      <a:folHlink>
        <a:srgbClr val="800080"/>
      </a:folHlink>
    </a:clrScheme>
    <a:fontScheme name="Default Design">
      <a:majorFont>
        <a:latin typeface="Arial Unicode MS"/>
        <a:ea typeface=""/>
        <a:cs typeface=""/>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URL xmlns="http://schemas.microsoft.com/sharepoint/v3">
      <Url>http://services.choruscall.com/links/hrsa130626.html</Url>
      <Description>HRSA &amp; the Affordable Care Act: Part 2 (June 26, 2013)</Description>
    </URL>
    <Description0 xmlns="902ac842-5469-4701-94c2-378b1b113d3c">More detailed Affordable Care Act 101 presentation for HRSA staff originally presented on June 26, 2013.  This presentation details private insurance reforms, Marketplaces, and Medicaid expansion revised to reflect opening of Marketplaces in 2014 1.3.14</Description0>
    <IconOverlay xmlns="http://schemas.microsoft.com/sharepoint/v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268C2A78B745343A1D4411E302C1DBE" ma:contentTypeVersion="4" ma:contentTypeDescription="Create a new document." ma:contentTypeScope="" ma:versionID="96dd8e538a4f85db1ecd2cd148bfdf70">
  <xsd:schema xmlns:xsd="http://www.w3.org/2001/XMLSchema" xmlns:xs="http://www.w3.org/2001/XMLSchema" xmlns:p="http://schemas.microsoft.com/office/2006/metadata/properties" xmlns:ns1="http://schemas.microsoft.com/sharepoint/v3" xmlns:ns2="902ac842-5469-4701-94c2-378b1b113d3c" xmlns:ns3="http://schemas.microsoft.com/sharepoint/v4" targetNamespace="http://schemas.microsoft.com/office/2006/metadata/properties" ma:root="true" ma:fieldsID="5769d28a7a7227bc90c3f46996a0d8b3" ns1:_="" ns2:_="" ns3:_="">
    <xsd:import namespace="http://schemas.microsoft.com/sharepoint/v3"/>
    <xsd:import namespace="902ac842-5469-4701-94c2-378b1b113d3c"/>
    <xsd:import namespace="http://schemas.microsoft.com/sharepoint/v4"/>
    <xsd:element name="properties">
      <xsd:complexType>
        <xsd:sequence>
          <xsd:element name="documentManagement">
            <xsd:complexType>
              <xsd:all>
                <xsd:element ref="ns2:Description0"/>
                <xsd:element ref="ns1:URL"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URL" ma:index="9" nillable="true" ma:displayName="URL" ma:format="Hyperlink" ma:internalName="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02ac842-5469-4701-94c2-378b1b113d3c" elementFormDefault="qualified">
    <xsd:import namespace="http://schemas.microsoft.com/office/2006/documentManagement/types"/>
    <xsd:import namespace="http://schemas.microsoft.com/office/infopath/2007/PartnerControls"/>
    <xsd:element name="Description0" ma:index="2" ma:displayName="Description" ma:internalName="Description0">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A7529C-7B76-4BAA-861C-CE797F2C9882}">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902ac842-5469-4701-94c2-378b1b113d3c"/>
    <ds:schemaRef ds:uri="http://schemas.microsoft.com/sharepoint/v4"/>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AF4F9FB7-F1E3-428D-B95A-28BA7AD0CE9E}">
  <ds:schemaRefs>
    <ds:schemaRef ds:uri="http://schemas.microsoft.com/sharepoint/v3/contenttype/forms"/>
  </ds:schemaRefs>
</ds:datastoreItem>
</file>

<file path=customXml/itemProps3.xml><?xml version="1.0" encoding="utf-8"?>
<ds:datastoreItem xmlns:ds="http://schemas.openxmlformats.org/officeDocument/2006/customXml" ds:itemID="{084FFDBC-7137-4207-BDF9-2585095156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02ac842-5469-4701-94c2-378b1b113d3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16103</TotalTime>
  <Words>386</Words>
  <Application>Microsoft Office PowerPoint</Application>
  <PresentationFormat>On-screen Show (4:3)</PresentationFormat>
  <Paragraphs>76</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Default Design</vt:lpstr>
      <vt:lpstr>Photo Editor Photo</vt:lpstr>
      <vt:lpstr> HRSA UPDATE  NPAIHB Meeting  January 2014  Laurie Wylie, HRSA Regional Administrator  </vt:lpstr>
      <vt:lpstr>National Health Service Corps</vt:lpstr>
      <vt:lpstr>NHSC Continued</vt:lpstr>
      <vt:lpstr>NHSC Cont.</vt:lpstr>
      <vt:lpstr>Dually Funded Clinics</vt:lpstr>
      <vt:lpstr>Dually Funded Clinics</vt:lpstr>
      <vt:lpstr>Health Professions Education</vt:lpstr>
      <vt:lpstr>Slide 8</vt:lpstr>
      <vt:lpstr>Slide 9</vt:lpstr>
      <vt:lpstr>Slide 10</vt:lpstr>
      <vt:lpstr>Q&amp;A</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HRSA and the Affordable Care Act: Part 2</dc:title>
  <dc:creator>hrsa</dc:creator>
  <cp:lastModifiedBy>Laurie Wylie</cp:lastModifiedBy>
  <cp:revision>336</cp:revision>
  <cp:lastPrinted>2013-08-20T15:12:31Z</cp:lastPrinted>
  <dcterms:created xsi:type="dcterms:W3CDTF">2013-08-30T15:03:20Z</dcterms:created>
  <dcterms:modified xsi:type="dcterms:W3CDTF">2014-01-19T21:54:43Z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0x010100D268C2A78B745343A1D4411E302C1DBE</vt:lpwstr>
  </property>
  <property fmtid="{D5CDD505-2E9C-101B-9397-08002B2CF9AE}" pid="3" name="_dlc_DocIdItemGuid">
    <vt:lpwstr>e064f13c-a6f8-46e0-a32c-2de76693f9dc</vt:lpwstr>
  </property>
  <property fmtid="{D5CDD505-2E9C-101B-9397-08002B2CF9AE}" pid="4" name="Order">
    <vt:r8>1400</vt:r8>
  </property>
</Properties>
</file>