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8" r:id="rId2"/>
    <p:sldId id="259" r:id="rId3"/>
    <p:sldId id="266" r:id="rId4"/>
    <p:sldId id="260" r:id="rId5"/>
    <p:sldId id="261" r:id="rId6"/>
    <p:sldId id="262" r:id="rId7"/>
    <p:sldId id="272" r:id="rId8"/>
    <p:sldId id="273" r:id="rId9"/>
    <p:sldId id="263" r:id="rId10"/>
    <p:sldId id="265" r:id="rId11"/>
    <p:sldId id="267" r:id="rId12"/>
    <p:sldId id="268" r:id="rId13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7876"/>
    <a:srgbClr val="1FA6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441" autoAdjust="0"/>
  </p:normalViewPr>
  <p:slideViewPr>
    <p:cSldViewPr snapToGrid="0" snapToObjects="1" showGuides="1">
      <p:cViewPr>
        <p:scale>
          <a:sx n="100" d="100"/>
          <a:sy n="100" d="100"/>
        </p:scale>
        <p:origin x="-1104" y="18"/>
      </p:cViewPr>
      <p:guideLst>
        <p:guide orient="horz" pos="727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9A17C5-D2F8-7443-A492-6930344DCA80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46ECBB-9A09-1A4D-9BDD-B597B9243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619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D16D0-F230-024A-AD96-38D5FDA455A8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5965E-23AF-214D-8E42-268287E3D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575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D16D0-F230-024A-AD96-38D5FDA455A8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5965E-23AF-214D-8E42-268287E3D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629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487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487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D16D0-F230-024A-AD96-38D5FDA455A8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5965E-23AF-214D-8E42-268287E3D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88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D16D0-F230-024A-AD96-38D5FDA455A8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5965E-23AF-214D-8E42-268287E3D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766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D16D0-F230-024A-AD96-38D5FDA455A8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5965E-23AF-214D-8E42-268287E3D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861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D16D0-F230-024A-AD96-38D5FDA455A8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5965E-23AF-214D-8E42-268287E3D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7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D16D0-F230-024A-AD96-38D5FDA455A8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5965E-23AF-214D-8E42-268287E3D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815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D16D0-F230-024A-AD96-38D5FDA455A8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5965E-23AF-214D-8E42-268287E3D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401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D16D0-F230-024A-AD96-38D5FDA455A8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5965E-23AF-214D-8E42-268287E3D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9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D16D0-F230-024A-AD96-38D5FDA455A8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5965E-23AF-214D-8E42-268287E3D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983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D16D0-F230-024A-AD96-38D5FDA455A8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5965E-23AF-214D-8E42-268287E3D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519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5D16D0-F230-024A-AD96-38D5FDA455A8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5965E-23AF-214D-8E42-268287E3D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622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1.wdp"/><Relationship Id="rId7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microsoft.com/office/2007/relationships/hdphoto" Target="../media/hdphoto2.wdp"/><Relationship Id="rId4" Type="http://schemas.openxmlformats.org/officeDocument/2006/relationships/image" Target="../media/image13.png"/><Relationship Id="rId9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6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11" Type="http://schemas.openxmlformats.org/officeDocument/2006/relationships/image" Target="../media/image24.pn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png"/><Relationship Id="rId9" Type="http://schemas.openxmlformats.org/officeDocument/2006/relationships/image" Target="../media/image22.jpeg"/><Relationship Id="rId1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5.png"/><Relationship Id="rId3" Type="http://schemas.microsoft.com/office/2007/relationships/hdphoto" Target="../media/hdphoto4.wdp"/><Relationship Id="rId7" Type="http://schemas.microsoft.com/office/2007/relationships/hdphoto" Target="../media/hdphoto6.wdp"/><Relationship Id="rId12" Type="http://schemas.microsoft.com/office/2007/relationships/hdphoto" Target="../media/hdphoto8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4.png"/><Relationship Id="rId5" Type="http://schemas.microsoft.com/office/2007/relationships/hdphoto" Target="../media/hdphoto5.wdp"/><Relationship Id="rId15" Type="http://schemas.openxmlformats.org/officeDocument/2006/relationships/image" Target="../media/image8.emf"/><Relationship Id="rId10" Type="http://schemas.microsoft.com/office/2007/relationships/hdphoto" Target="../media/hdphoto7.wdp"/><Relationship Id="rId4" Type="http://schemas.openxmlformats.org/officeDocument/2006/relationships/image" Target="../media/image30.png"/><Relationship Id="rId9" Type="http://schemas.openxmlformats.org/officeDocument/2006/relationships/image" Target="../media/image33.png"/><Relationship Id="rId14" Type="http://schemas.microsoft.com/office/2007/relationships/hdphoto" Target="../media/hdphoto9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meridoc logo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4" t="14754" r="15184" b="25421"/>
          <a:stretch/>
        </p:blipFill>
        <p:spPr>
          <a:xfrm>
            <a:off x="126999" y="2794000"/>
            <a:ext cx="3538267" cy="1002913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3665267" y="-1208670"/>
            <a:ext cx="8424936" cy="9145016"/>
          </a:xfrm>
          <a:prstGeom prst="ellipse">
            <a:avLst/>
          </a:prstGeom>
          <a:solidFill>
            <a:srgbClr val="1B8F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796309" y="1507172"/>
            <a:ext cx="52880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24/7 Physician Access for Employees and their Families</a:t>
            </a:r>
            <a:endParaRPr lang="en-US" sz="3200" dirty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392539" y="4589000"/>
            <a:ext cx="4608512" cy="432048"/>
          </a:xfrm>
          <a:prstGeom prst="roundRect">
            <a:avLst>
              <a:gd name="adj" fmla="val 50000"/>
            </a:avLst>
          </a:prstGeom>
          <a:solidFill>
            <a:srgbClr val="1672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LOWERING COST • IMPROVING HEALTH</a:t>
            </a:r>
            <a:endParaRPr lang="en-US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567" y="5133108"/>
            <a:ext cx="3651509" cy="1080301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4802965" y="3220849"/>
            <a:ext cx="5184576" cy="1170147"/>
            <a:chOff x="4531432" y="1995686"/>
            <a:chExt cx="5184576" cy="1170147"/>
          </a:xfrm>
        </p:grpSpPr>
        <p:sp>
          <p:nvSpPr>
            <p:cNvPr id="10" name="Oval 9"/>
            <p:cNvSpPr/>
            <p:nvPr/>
          </p:nvSpPr>
          <p:spPr>
            <a:xfrm>
              <a:off x="4603440" y="2027126"/>
              <a:ext cx="760648" cy="760648"/>
            </a:xfrm>
            <a:prstGeom prst="ellipse">
              <a:avLst/>
            </a:prstGeom>
            <a:solidFill>
              <a:srgbClr val="1672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016" y="2121185"/>
              <a:ext cx="540246" cy="540246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4531432" y="2765723"/>
              <a:ext cx="518457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bg1"/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Phone     Webcam     Email</a:t>
              </a:r>
              <a:endParaRPr lang="en-US" sz="20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5827576" y="2015691"/>
              <a:ext cx="760648" cy="760648"/>
            </a:xfrm>
            <a:prstGeom prst="ellipse">
              <a:avLst/>
            </a:prstGeom>
            <a:solidFill>
              <a:srgbClr val="1672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6948264" y="1995686"/>
              <a:ext cx="760648" cy="760648"/>
            </a:xfrm>
            <a:prstGeom prst="ellipse">
              <a:avLst/>
            </a:prstGeom>
            <a:solidFill>
              <a:srgbClr val="1672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71592" y="2159707"/>
              <a:ext cx="504056" cy="504056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92280" y="2102793"/>
              <a:ext cx="468957" cy="4689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4528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210312" y="182880"/>
            <a:ext cx="8568952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l" defTabSz="1088232"/>
            <a:r>
              <a:rPr lang="en-CA" sz="2400" b="1" spc="-15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itchFamily="34" charset="0"/>
              </a:rPr>
              <a:t>AmeriDoc</a:t>
            </a:r>
            <a:r>
              <a:rPr lang="en-CA" sz="2400" b="1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itchFamily="34" charset="0"/>
              </a:rPr>
              <a:t> will craft a program that fits the employers needs</a:t>
            </a:r>
            <a:endParaRPr lang="en-CA" sz="2400" b="1" spc="-150" dirty="0">
              <a:solidFill>
                <a:schemeClr val="tx1">
                  <a:lumMod val="50000"/>
                  <a:lumOff val="5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3171700"/>
            <a:ext cx="702304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167876"/>
                </a:solidFill>
                <a:latin typeface="Rockwell" pitchFamily="18" charset="0"/>
              </a:rPr>
              <a:t>Responsibilities:</a:t>
            </a:r>
          </a:p>
          <a:p>
            <a:endParaRPr lang="en-US" dirty="0">
              <a:latin typeface="Rockwell" pitchFamily="18" charset="0"/>
            </a:endParaRPr>
          </a:p>
          <a:p>
            <a:r>
              <a:rPr lang="en-US" b="1" dirty="0"/>
              <a:t>AmeriDoc to Provide</a:t>
            </a:r>
            <a:r>
              <a:rPr lang="en-US" b="1" dirty="0" smtClean="0"/>
              <a:t>:</a:t>
            </a:r>
            <a:endParaRPr lang="en-US" b="1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Telemedicine platform for secure video and telephone medical consultations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Cloud based</a:t>
            </a:r>
            <a:r>
              <a:rPr lang="en-US" dirty="0"/>
              <a:t> health records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Registered Medical Professionals with </a:t>
            </a:r>
            <a:r>
              <a:rPr lang="en-US" dirty="0"/>
              <a:t>professional health care training to provide member assistance and coordinate medical </a:t>
            </a:r>
            <a:r>
              <a:rPr lang="en-US" dirty="0" smtClean="0"/>
              <a:t>consultations</a:t>
            </a:r>
          </a:p>
          <a:p>
            <a:endParaRPr lang="en-US" dirty="0"/>
          </a:p>
          <a:p>
            <a:r>
              <a:rPr lang="en-US" b="1" dirty="0" smtClean="0"/>
              <a:t>Employer to </a:t>
            </a:r>
            <a:r>
              <a:rPr lang="en-US" b="1" dirty="0"/>
              <a:t>Provide</a:t>
            </a:r>
            <a:r>
              <a:rPr lang="en-US" b="1" dirty="0" smtClean="0"/>
              <a:t>:</a:t>
            </a:r>
            <a:endParaRPr lang="en-US" b="1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Promotion </a:t>
            </a:r>
            <a:r>
              <a:rPr lang="en-US" dirty="0"/>
              <a:t>of service to achieve utilization </a:t>
            </a:r>
            <a:r>
              <a:rPr lang="en-US" dirty="0" smtClean="0"/>
              <a:t>objectives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7858215"/>
              </p:ext>
            </p:extLst>
          </p:nvPr>
        </p:nvGraphicFramePr>
        <p:xfrm>
          <a:off x="413266" y="1576923"/>
          <a:ext cx="7330380" cy="9753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tableStyleId>{7DF18680-E054-41AD-8BC1-D1AEF772440D}</a:tableStyleId>
              </a:tblPr>
              <a:tblGrid>
                <a:gridCol w="1792802"/>
                <a:gridCol w="1228658"/>
                <a:gridCol w="2154460"/>
                <a:gridCol w="215446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Members*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16787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PMPM*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16787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Fee</a:t>
                      </a:r>
                      <a:r>
                        <a:rPr lang="en-US" sz="1600" baseline="0" dirty="0" smtClean="0">
                          <a:solidFill>
                            <a:schemeClr val="bg1"/>
                          </a:solidFill>
                        </a:rPr>
                        <a:t> Per Diagnostic Consult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16787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Fee</a:t>
                      </a:r>
                      <a:r>
                        <a:rPr lang="en-US" sz="1600" baseline="0" dirty="0" smtClean="0">
                          <a:solidFill>
                            <a:schemeClr val="bg1"/>
                          </a:solidFill>
                        </a:rPr>
                        <a:t> Per Informational Consult</a:t>
                      </a:r>
                      <a:endParaRPr lang="en-US" sz="16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16787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#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1B918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$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1B918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$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1B918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$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1B918F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21420" y="2615165"/>
            <a:ext cx="50443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*coverage includes employee and dependents under 26 years of age  </a:t>
            </a:r>
            <a:endParaRPr lang="en-US" sz="12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16510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28600" y="1140936"/>
            <a:ext cx="11574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167876"/>
                </a:solidFill>
                <a:latin typeface="Rockwell" pitchFamily="18" charset="0"/>
              </a:rPr>
              <a:t>Proposal:</a:t>
            </a:r>
            <a:endParaRPr lang="en-US" dirty="0">
              <a:solidFill>
                <a:srgbClr val="167876"/>
              </a:solidFill>
              <a:latin typeface="Rockwell" pitchFamily="18" charset="0"/>
            </a:endParaRPr>
          </a:p>
        </p:txBody>
      </p:sp>
      <p:sp>
        <p:nvSpPr>
          <p:cNvPr id="8" name="Flowchart: Off-page Connector 14"/>
          <p:cNvSpPr/>
          <p:nvPr/>
        </p:nvSpPr>
        <p:spPr>
          <a:xfrm>
            <a:off x="8518549" y="141481"/>
            <a:ext cx="379264" cy="223298"/>
          </a:xfrm>
          <a:prstGeom prst="flowChartOffpageConnector">
            <a:avLst/>
          </a:prstGeom>
          <a:solidFill>
            <a:srgbClr val="1B8F9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HN" sz="1200" b="1" dirty="0" smtClean="0"/>
              <a:t>11</a:t>
            </a:r>
            <a:endParaRPr lang="en-US" sz="1200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8739" y="6196491"/>
            <a:ext cx="1953786" cy="68182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2435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Off-page Connector 14"/>
          <p:cNvSpPr/>
          <p:nvPr/>
        </p:nvSpPr>
        <p:spPr>
          <a:xfrm>
            <a:off x="8518549" y="141481"/>
            <a:ext cx="379264" cy="223298"/>
          </a:xfrm>
          <a:prstGeom prst="flowChartOffpageConnector">
            <a:avLst/>
          </a:prstGeom>
          <a:solidFill>
            <a:srgbClr val="1B8F9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HN" sz="1200" b="1" dirty="0" smtClean="0"/>
              <a:t>12</a:t>
            </a:r>
            <a:endParaRPr lang="en-US" sz="12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8739" y="6196491"/>
            <a:ext cx="1953786" cy="68182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467544" y="267494"/>
            <a:ext cx="376000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l" defTabSz="1088232"/>
            <a:r>
              <a:rPr lang="en-CA" sz="3100" b="1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itchFamily="34" charset="0"/>
              </a:rPr>
              <a:t>Return on Investment</a:t>
            </a:r>
            <a:endParaRPr lang="en-CA" sz="3100" b="1" spc="-150" dirty="0">
              <a:solidFill>
                <a:schemeClr val="tx1">
                  <a:lumMod val="50000"/>
                  <a:lumOff val="5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930374"/>
            <a:ext cx="8939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167876"/>
                </a:solidFill>
                <a:latin typeface="Rockwell" pitchFamily="18" charset="0"/>
              </a:rPr>
              <a:t>Cost:</a:t>
            </a:r>
            <a:endParaRPr lang="en-US" sz="2400" dirty="0">
              <a:solidFill>
                <a:srgbClr val="167876"/>
              </a:solidFill>
              <a:latin typeface="Rockwell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3577811"/>
            <a:ext cx="19945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167876"/>
                </a:solidFill>
                <a:latin typeface="Rockwell" pitchFamily="18" charset="0"/>
              </a:rPr>
              <a:t>Savings/ROI:</a:t>
            </a:r>
            <a:endParaRPr lang="en-US" sz="2400" dirty="0">
              <a:solidFill>
                <a:srgbClr val="167876"/>
              </a:solidFill>
              <a:latin typeface="Rockwell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5128618"/>
              </p:ext>
            </p:extLst>
          </p:nvPr>
        </p:nvGraphicFramePr>
        <p:xfrm>
          <a:off x="306637" y="1393413"/>
          <a:ext cx="8608764" cy="197484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tableStyleId>{7DF18680-E054-41AD-8BC1-D1AEF772440D}</a:tableStyleId>
              </a:tblPr>
              <a:tblGrid>
                <a:gridCol w="4354263"/>
                <a:gridCol w="1371600"/>
                <a:gridCol w="1407113"/>
                <a:gridCol w="1475788"/>
              </a:tblGrid>
              <a:tr h="493712"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rgbClr val="FFFFFF"/>
                          </a:solidFill>
                        </a:rPr>
                        <a:t>Utilization</a:t>
                      </a:r>
                      <a:endParaRPr lang="en-US" sz="2000" b="0" dirty="0">
                        <a:solidFill>
                          <a:srgbClr val="FFFFFF"/>
                        </a:solidFill>
                      </a:endParaRPr>
                    </a:p>
                  </a:txBody>
                  <a:tcPr anchor="b">
                    <a:solidFill>
                      <a:srgbClr val="16787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rgbClr val="FFFFFF"/>
                          </a:solidFill>
                        </a:rPr>
                        <a:t>10%</a:t>
                      </a:r>
                      <a:endParaRPr lang="en-US" sz="2000" b="0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solidFill>
                      <a:srgbClr val="16787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rgbClr val="FFFFFF"/>
                          </a:solidFill>
                        </a:rPr>
                        <a:t>15%</a:t>
                      </a:r>
                      <a:endParaRPr lang="en-US" sz="2000" b="0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solidFill>
                      <a:srgbClr val="16787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bg1"/>
                          </a:solidFill>
                        </a:rPr>
                        <a:t>20%</a:t>
                      </a:r>
                      <a:endParaRPr lang="en-US" sz="20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167876"/>
                    </a:solidFill>
                  </a:tcPr>
                </a:tc>
              </a:tr>
              <a:tr h="4937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Annual Subscription Expense</a:t>
                      </a:r>
                      <a:endParaRPr lang="en-US" sz="2000" b="0" dirty="0">
                        <a:solidFill>
                          <a:srgbClr val="FFFFFF"/>
                        </a:solidFill>
                        <a:latin typeface="Trebuchet MS"/>
                        <a:cs typeface="Trebuchet MS"/>
                      </a:endParaRPr>
                    </a:p>
                  </a:txBody>
                  <a:tcPr anchor="b">
                    <a:solidFill>
                      <a:srgbClr val="1B91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FFFFFF"/>
                          </a:solidFill>
                          <a:effectLst/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en-US" sz="20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Trebuchet MS"/>
                          <a:cs typeface="Trebuchet MS"/>
                        </a:rPr>
                        <a:t>$</a:t>
                      </a:r>
                      <a:endParaRPr lang="en-US" sz="2000" b="0" i="0" u="none" strike="noStrike" dirty="0">
                        <a:solidFill>
                          <a:srgbClr val="FFFFFF"/>
                        </a:solidFill>
                        <a:effectLst/>
                        <a:latin typeface="Trebuchet MS"/>
                        <a:cs typeface="Trebuchet MS"/>
                      </a:endParaRPr>
                    </a:p>
                  </a:txBody>
                  <a:tcPr marL="12700" marR="12700" marT="12700" marB="0" anchor="b">
                    <a:solidFill>
                      <a:srgbClr val="1B91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Trebuchet MS"/>
                          <a:cs typeface="Trebuchet MS"/>
                        </a:rPr>
                        <a:t>$ </a:t>
                      </a:r>
                      <a:endParaRPr lang="en-US" sz="2000" b="0" i="0" u="none" strike="noStrike" dirty="0">
                        <a:solidFill>
                          <a:srgbClr val="FFFFFF"/>
                        </a:solidFill>
                        <a:effectLst/>
                        <a:latin typeface="Trebuchet MS"/>
                        <a:cs typeface="Trebuchet MS"/>
                      </a:endParaRPr>
                    </a:p>
                  </a:txBody>
                  <a:tcPr marL="12700" marR="12700" marT="12700" marB="0" anchor="b">
                    <a:solidFill>
                      <a:srgbClr val="1B91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FFFFFF"/>
                          </a:solidFill>
                          <a:effectLst/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en-US" sz="20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Trebuchet MS"/>
                          <a:cs typeface="Trebuchet MS"/>
                        </a:rPr>
                        <a:t>$</a:t>
                      </a:r>
                      <a:endParaRPr lang="en-US" sz="2000" b="0" i="0" u="none" strike="noStrike" dirty="0">
                        <a:solidFill>
                          <a:srgbClr val="FFFFFF"/>
                        </a:solidFill>
                        <a:effectLst/>
                        <a:latin typeface="Trebuchet MS"/>
                        <a:cs typeface="Trebuchet MS"/>
                      </a:endParaRPr>
                    </a:p>
                  </a:txBody>
                  <a:tcPr marL="12700" marR="12700" marT="12700" marB="0" anchor="b">
                    <a:solidFill>
                      <a:srgbClr val="1B918F"/>
                    </a:solidFill>
                  </a:tcPr>
                </a:tc>
              </a:tr>
              <a:tr h="493712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baseline="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en-US" sz="2000" b="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Consult Fees (estimated)</a:t>
                      </a:r>
                      <a:endParaRPr lang="en-US" sz="2000" b="0" i="0" u="none" strike="noStrike" dirty="0">
                        <a:solidFill>
                          <a:srgbClr val="FFFFFF"/>
                        </a:solidFill>
                        <a:effectLst/>
                        <a:latin typeface="Trebuchet MS"/>
                        <a:cs typeface="Trebuchet MS"/>
                      </a:endParaRPr>
                    </a:p>
                  </a:txBody>
                  <a:tcPr marL="12700" marR="12700" marT="12700" marB="0" anchor="b">
                    <a:solidFill>
                      <a:srgbClr val="1B91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effectLst/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en-US" sz="20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Trebuchet MS"/>
                          <a:cs typeface="Trebuchet MS"/>
                        </a:rPr>
                        <a:t>$</a:t>
                      </a:r>
                      <a:endParaRPr lang="en-US" sz="2000" b="0" i="0" u="none" strike="noStrike" dirty="0">
                        <a:solidFill>
                          <a:srgbClr val="FFFFFF"/>
                        </a:solidFill>
                        <a:effectLst/>
                        <a:latin typeface="Trebuchet MS"/>
                        <a:cs typeface="Trebuchet MS"/>
                      </a:endParaRPr>
                    </a:p>
                  </a:txBody>
                  <a:tcPr marL="12700" marR="12700" marT="12700" marB="0" anchor="b">
                    <a:solidFill>
                      <a:srgbClr val="1B91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Trebuchet MS"/>
                          <a:cs typeface="Trebuchet MS"/>
                        </a:rPr>
                        <a:t>$</a:t>
                      </a:r>
                      <a:endParaRPr lang="en-US" sz="2000" b="0" i="0" u="none" strike="noStrike" dirty="0">
                        <a:solidFill>
                          <a:srgbClr val="FFFFFF"/>
                        </a:solidFill>
                        <a:effectLst/>
                        <a:latin typeface="Trebuchet MS"/>
                        <a:cs typeface="Trebuchet MS"/>
                      </a:endParaRPr>
                    </a:p>
                  </a:txBody>
                  <a:tcPr marL="12700" marR="12700" marT="12700" marB="0" anchor="b">
                    <a:solidFill>
                      <a:srgbClr val="1B91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Trebuchet MS"/>
                          <a:cs typeface="Trebuchet MS"/>
                        </a:rPr>
                        <a:t>$</a:t>
                      </a:r>
                      <a:endParaRPr lang="en-US" sz="2000" b="0" i="0" u="none" strike="noStrike" dirty="0">
                        <a:solidFill>
                          <a:srgbClr val="FFFFFF"/>
                        </a:solidFill>
                        <a:effectLst/>
                        <a:latin typeface="Trebuchet MS"/>
                        <a:cs typeface="Trebuchet MS"/>
                      </a:endParaRPr>
                    </a:p>
                  </a:txBody>
                  <a:tcPr marL="12700" marR="12700" marT="12700" marB="0" anchor="b">
                    <a:solidFill>
                      <a:srgbClr val="1B918F"/>
                    </a:solidFill>
                  </a:tcPr>
                </a:tc>
              </a:tr>
              <a:tr h="493712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Trebuchet MS"/>
                          <a:cs typeface="Trebuchet MS"/>
                        </a:rPr>
                        <a:t> Total</a:t>
                      </a:r>
                      <a:r>
                        <a:rPr lang="en-US" sz="20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Trebuchet MS"/>
                          <a:cs typeface="Trebuchet MS"/>
                        </a:rPr>
                        <a:t> Program Expense (</a:t>
                      </a:r>
                      <a:r>
                        <a:rPr lang="en-US" sz="2000" b="1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estimated)</a:t>
                      </a:r>
                      <a:endParaRPr lang="en-US" sz="2000" b="1" i="0" u="none" strike="noStrike" dirty="0">
                        <a:solidFill>
                          <a:srgbClr val="FFFFFF"/>
                        </a:solidFill>
                        <a:effectLst/>
                        <a:latin typeface="Trebuchet MS"/>
                        <a:cs typeface="Trebuchet MS"/>
                      </a:endParaRPr>
                    </a:p>
                  </a:txBody>
                  <a:tcPr marL="12700" marR="12700" marT="12700" marB="0" anchor="b">
                    <a:solidFill>
                      <a:srgbClr val="1B91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Trebuchet MS"/>
                          <a:cs typeface="Trebuchet MS"/>
                        </a:rPr>
                        <a:t>$</a:t>
                      </a:r>
                      <a:endParaRPr lang="en-US" sz="2000" b="0" i="0" u="none" strike="noStrike" dirty="0">
                        <a:solidFill>
                          <a:srgbClr val="FFFFFF"/>
                        </a:solidFill>
                        <a:effectLst/>
                        <a:latin typeface="Trebuchet MS"/>
                        <a:cs typeface="Trebuchet MS"/>
                      </a:endParaRPr>
                    </a:p>
                  </a:txBody>
                  <a:tcPr marL="12700" marR="12700" marT="12700" marB="0" anchor="b">
                    <a:solidFill>
                      <a:srgbClr val="1B91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Trebuchet MS"/>
                          <a:cs typeface="Trebuchet MS"/>
                        </a:rPr>
                        <a:t>$</a:t>
                      </a:r>
                      <a:endParaRPr lang="en-US" sz="2000" b="0" i="0" u="none" strike="noStrike" dirty="0">
                        <a:solidFill>
                          <a:srgbClr val="FFFFFF"/>
                        </a:solidFill>
                        <a:effectLst/>
                        <a:latin typeface="Trebuchet MS"/>
                        <a:cs typeface="Trebuchet MS"/>
                      </a:endParaRPr>
                    </a:p>
                  </a:txBody>
                  <a:tcPr marL="12700" marR="12700" marT="12700" marB="0" anchor="b">
                    <a:solidFill>
                      <a:srgbClr val="1B91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Trebuchet MS"/>
                          <a:cs typeface="Trebuchet MS"/>
                        </a:rPr>
                        <a:t>$</a:t>
                      </a:r>
                      <a:endParaRPr lang="en-US" sz="2000" b="0" i="0" u="none" strike="noStrike" dirty="0">
                        <a:solidFill>
                          <a:srgbClr val="FFFFFF"/>
                        </a:solidFill>
                        <a:effectLst/>
                        <a:latin typeface="Trebuchet MS"/>
                        <a:cs typeface="Trebuchet MS"/>
                      </a:endParaRPr>
                    </a:p>
                  </a:txBody>
                  <a:tcPr marL="12700" marR="12700" marT="12700" marB="0" anchor="b">
                    <a:solidFill>
                      <a:srgbClr val="1B918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6161867"/>
              </p:ext>
            </p:extLst>
          </p:nvPr>
        </p:nvGraphicFramePr>
        <p:xfrm>
          <a:off x="306637" y="4030665"/>
          <a:ext cx="8608764" cy="1662993"/>
        </p:xfrm>
        <a:graphic>
          <a:graphicData uri="http://schemas.openxmlformats.org/drawingml/2006/table">
            <a:tbl>
              <a:tblPr bandRow="1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tableStyleId>{7DF18680-E054-41AD-8BC1-D1AEF772440D}</a:tableStyleId>
              </a:tblPr>
              <a:tblGrid>
                <a:gridCol w="4328863"/>
                <a:gridCol w="1371600"/>
                <a:gridCol w="1432513"/>
                <a:gridCol w="1475788"/>
              </a:tblGrid>
              <a:tr h="41376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Total Program Savings</a:t>
                      </a:r>
                      <a:endParaRPr lang="en-US" sz="2000" b="0" dirty="0">
                        <a:solidFill>
                          <a:srgbClr val="FFFFFF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116899" marR="116899" marT="58449" marB="58449" anchor="b">
                    <a:solidFill>
                      <a:srgbClr val="1B91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FFFFFF"/>
                          </a:solidFill>
                          <a:effectLst/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en-US" sz="20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Trebuchet MS"/>
                          <a:cs typeface="Trebuchet MS"/>
                        </a:rPr>
                        <a:t>$</a:t>
                      </a:r>
                      <a:endParaRPr lang="en-US" sz="2000" b="0" i="0" u="none" strike="noStrike" dirty="0">
                        <a:solidFill>
                          <a:srgbClr val="FFFFFF"/>
                        </a:solidFill>
                        <a:effectLst/>
                        <a:latin typeface="Trebuchet MS"/>
                        <a:cs typeface="Trebuchet MS"/>
                      </a:endParaRPr>
                    </a:p>
                  </a:txBody>
                  <a:tcPr marL="16236" marR="16236" marT="16236" marB="0" anchor="b">
                    <a:solidFill>
                      <a:srgbClr val="1B91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Trebuchet MS"/>
                          <a:cs typeface="Trebuchet MS"/>
                        </a:rPr>
                        <a:t>$</a:t>
                      </a:r>
                      <a:endParaRPr lang="en-US" sz="2000" b="0" i="0" u="none" strike="noStrike" dirty="0">
                        <a:solidFill>
                          <a:srgbClr val="FFFFFF"/>
                        </a:solidFill>
                        <a:effectLst/>
                        <a:latin typeface="Trebuchet MS"/>
                        <a:cs typeface="Trebuchet MS"/>
                      </a:endParaRPr>
                    </a:p>
                  </a:txBody>
                  <a:tcPr marL="16236" marR="16236" marT="16236" marB="0" anchor="b">
                    <a:solidFill>
                      <a:srgbClr val="1B91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FFFFFF"/>
                          </a:solidFill>
                          <a:effectLst/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en-US" sz="20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Trebuchet MS"/>
                          <a:cs typeface="Trebuchet MS"/>
                        </a:rPr>
                        <a:t>$</a:t>
                      </a:r>
                      <a:endParaRPr lang="en-US" sz="2000" b="0" i="0" u="none" strike="noStrike" dirty="0">
                        <a:solidFill>
                          <a:srgbClr val="FFFFFF"/>
                        </a:solidFill>
                        <a:effectLst/>
                        <a:latin typeface="Trebuchet MS"/>
                        <a:cs typeface="Trebuchet MS"/>
                      </a:endParaRPr>
                    </a:p>
                  </a:txBody>
                  <a:tcPr marL="16236" marR="16236" marT="16236" marB="0" anchor="b">
                    <a:solidFill>
                      <a:srgbClr val="1B918F"/>
                    </a:solidFill>
                  </a:tcPr>
                </a:tc>
              </a:tr>
              <a:tr h="41376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baseline="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en-US" sz="2000" b="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ROI </a:t>
                      </a:r>
                      <a:endParaRPr lang="en-US" sz="2000" b="0" i="0" u="none" strike="noStrike" dirty="0">
                        <a:solidFill>
                          <a:srgbClr val="FFFFFF"/>
                        </a:solidFill>
                        <a:effectLst/>
                        <a:latin typeface="Trebuchet MS"/>
                        <a:cs typeface="Trebuchet MS"/>
                      </a:endParaRPr>
                    </a:p>
                  </a:txBody>
                  <a:tcPr marL="16236" marR="16236" marT="16236" marB="0" anchor="b">
                    <a:solidFill>
                      <a:srgbClr val="1B91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Trebuchet MS"/>
                          <a:cs typeface="Trebuchet MS"/>
                        </a:rPr>
                        <a:t>%</a:t>
                      </a:r>
                      <a:endParaRPr lang="en-US" sz="2000" b="0" i="0" u="none" strike="noStrike" dirty="0">
                        <a:solidFill>
                          <a:srgbClr val="FFFFFF"/>
                        </a:solidFill>
                        <a:effectLst/>
                        <a:latin typeface="Trebuchet MS"/>
                        <a:cs typeface="Trebuchet MS"/>
                      </a:endParaRPr>
                    </a:p>
                  </a:txBody>
                  <a:tcPr marL="16236" marR="16236" marT="16236" marB="0" anchor="b">
                    <a:solidFill>
                      <a:srgbClr val="1B91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Trebuchet MS"/>
                          <a:cs typeface="Trebuchet MS"/>
                        </a:rPr>
                        <a:t>%</a:t>
                      </a:r>
                      <a:endParaRPr lang="en-US" sz="2000" b="0" i="0" u="none" strike="noStrike" dirty="0">
                        <a:solidFill>
                          <a:srgbClr val="FFFFFF"/>
                        </a:solidFill>
                        <a:effectLst/>
                        <a:latin typeface="Trebuchet MS"/>
                        <a:cs typeface="Trebuchet MS"/>
                      </a:endParaRPr>
                    </a:p>
                  </a:txBody>
                  <a:tcPr marL="16236" marR="16236" marT="16236" marB="0" anchor="b">
                    <a:solidFill>
                      <a:srgbClr val="1B91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Trebuchet MS"/>
                          <a:cs typeface="Trebuchet MS"/>
                        </a:rPr>
                        <a:t>%</a:t>
                      </a:r>
                      <a:endParaRPr lang="en-US" sz="2000" b="0" i="0" u="none" strike="noStrike" dirty="0">
                        <a:solidFill>
                          <a:srgbClr val="FFFFFF"/>
                        </a:solidFill>
                        <a:effectLst/>
                        <a:latin typeface="Trebuchet MS"/>
                        <a:cs typeface="Trebuchet MS"/>
                      </a:endParaRPr>
                    </a:p>
                  </a:txBody>
                  <a:tcPr marL="16236" marR="16236" marT="16236" marB="0" anchor="b">
                    <a:solidFill>
                      <a:srgbClr val="1B918F"/>
                    </a:solidFill>
                  </a:tcPr>
                </a:tc>
              </a:tr>
              <a:tr h="41376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Trebuchet MS"/>
                          <a:cs typeface="Trebuchet MS"/>
                        </a:rPr>
                        <a:t> Productivity Add Back*</a:t>
                      </a:r>
                      <a:endParaRPr lang="en-US" sz="2000" b="0" i="0" u="none" strike="noStrike" dirty="0">
                        <a:solidFill>
                          <a:srgbClr val="FFFFFF"/>
                        </a:solidFill>
                        <a:effectLst/>
                        <a:latin typeface="Trebuchet MS"/>
                        <a:cs typeface="Trebuchet MS"/>
                      </a:endParaRPr>
                    </a:p>
                  </a:txBody>
                  <a:tcPr marL="16236" marR="16236" marT="16236" marB="0" anchor="b">
                    <a:solidFill>
                      <a:srgbClr val="1B91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Trebuchet MS"/>
                          <a:cs typeface="Trebuchet MS"/>
                        </a:rPr>
                        <a:t>$</a:t>
                      </a:r>
                      <a:endParaRPr lang="en-US" sz="2000" b="0" i="0" u="none" strike="noStrike" dirty="0">
                        <a:solidFill>
                          <a:srgbClr val="FFFFFF"/>
                        </a:solidFill>
                        <a:effectLst/>
                        <a:latin typeface="Trebuchet MS"/>
                        <a:cs typeface="Trebuchet MS"/>
                      </a:endParaRPr>
                    </a:p>
                  </a:txBody>
                  <a:tcPr marL="16236" marR="16236" marT="16236" marB="0" anchor="b">
                    <a:solidFill>
                      <a:srgbClr val="1B91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Trebuchet MS"/>
                          <a:cs typeface="Trebuchet MS"/>
                        </a:rPr>
                        <a:t>$</a:t>
                      </a:r>
                      <a:endParaRPr lang="en-US" sz="2000" b="0" i="0" u="none" strike="noStrike" dirty="0">
                        <a:solidFill>
                          <a:srgbClr val="FFFFFF"/>
                        </a:solidFill>
                        <a:effectLst/>
                        <a:latin typeface="Trebuchet MS"/>
                        <a:cs typeface="Trebuchet MS"/>
                      </a:endParaRPr>
                    </a:p>
                  </a:txBody>
                  <a:tcPr marL="16236" marR="16236" marT="16236" marB="0" anchor="b">
                    <a:solidFill>
                      <a:srgbClr val="1B91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Trebuchet MS"/>
                          <a:cs typeface="Trebuchet MS"/>
                        </a:rPr>
                        <a:t>$</a:t>
                      </a:r>
                      <a:endParaRPr lang="en-US" sz="2000" b="0" i="0" u="none" strike="noStrike" dirty="0">
                        <a:solidFill>
                          <a:srgbClr val="FFFFFF"/>
                        </a:solidFill>
                        <a:effectLst/>
                        <a:latin typeface="Trebuchet MS"/>
                        <a:cs typeface="Trebuchet MS"/>
                      </a:endParaRPr>
                    </a:p>
                  </a:txBody>
                  <a:tcPr marL="16236" marR="16236" marT="16236" marB="0" anchor="b">
                    <a:solidFill>
                      <a:srgbClr val="1B918F"/>
                    </a:solidFill>
                  </a:tcPr>
                </a:tc>
              </a:tr>
              <a:tr h="41376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Trebuchet MS"/>
                          <a:cs typeface="Trebuchet MS"/>
                        </a:rPr>
                        <a:t> ROI (with productivity</a:t>
                      </a:r>
                      <a:r>
                        <a:rPr lang="en-US" sz="20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Trebuchet MS"/>
                          <a:cs typeface="Trebuchet MS"/>
                        </a:rPr>
                        <a:t>)</a:t>
                      </a:r>
                      <a:endParaRPr lang="en-US" sz="2000" b="0" i="0" u="none" strike="noStrike" dirty="0">
                        <a:solidFill>
                          <a:srgbClr val="FFFFFF"/>
                        </a:solidFill>
                        <a:effectLst/>
                        <a:latin typeface="Trebuchet MS"/>
                        <a:cs typeface="Trebuchet MS"/>
                      </a:endParaRPr>
                    </a:p>
                  </a:txBody>
                  <a:tcPr marL="16236" marR="16236" marT="16236" marB="0" anchor="b">
                    <a:solidFill>
                      <a:srgbClr val="1B91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Trebuchet MS"/>
                          <a:cs typeface="Trebuchet MS"/>
                        </a:rPr>
                        <a:t>%</a:t>
                      </a:r>
                      <a:endParaRPr lang="en-US" sz="2000" b="0" i="0" u="none" strike="noStrike" dirty="0">
                        <a:solidFill>
                          <a:srgbClr val="FFFFFF"/>
                        </a:solidFill>
                        <a:effectLst/>
                        <a:latin typeface="Trebuchet MS"/>
                        <a:cs typeface="Trebuchet MS"/>
                      </a:endParaRPr>
                    </a:p>
                  </a:txBody>
                  <a:tcPr marL="16236" marR="16236" marT="16236" marB="0" anchor="b">
                    <a:solidFill>
                      <a:srgbClr val="1B91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Trebuchet MS"/>
                          <a:cs typeface="Trebuchet MS"/>
                        </a:rPr>
                        <a:t>%</a:t>
                      </a:r>
                      <a:endParaRPr lang="en-US" sz="2000" b="0" i="0" u="none" strike="noStrike" dirty="0">
                        <a:solidFill>
                          <a:srgbClr val="FFFFFF"/>
                        </a:solidFill>
                        <a:effectLst/>
                        <a:latin typeface="Trebuchet MS"/>
                        <a:cs typeface="Trebuchet MS"/>
                      </a:endParaRPr>
                    </a:p>
                  </a:txBody>
                  <a:tcPr marL="16236" marR="16236" marT="16236" marB="0" anchor="b">
                    <a:solidFill>
                      <a:srgbClr val="1B91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Trebuchet MS"/>
                          <a:cs typeface="Trebuchet MS"/>
                        </a:rPr>
                        <a:t>%</a:t>
                      </a:r>
                      <a:endParaRPr lang="en-US" sz="2000" b="0" i="0" u="none" strike="noStrike" dirty="0">
                        <a:solidFill>
                          <a:srgbClr val="FFFFFF"/>
                        </a:solidFill>
                        <a:effectLst/>
                        <a:latin typeface="Trebuchet MS"/>
                        <a:cs typeface="Trebuchet MS"/>
                      </a:endParaRPr>
                    </a:p>
                  </a:txBody>
                  <a:tcPr marL="16236" marR="16236" marT="16236" marB="0" anchor="b">
                    <a:solidFill>
                      <a:srgbClr val="1B918F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06637" y="5837788"/>
            <a:ext cx="50742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/>
              <a:t>*Calculated on employee consultations only and assumes a 3x productivity multiple</a:t>
            </a:r>
            <a:endParaRPr lang="en-US" sz="1100" i="1" dirty="0"/>
          </a:p>
        </p:txBody>
      </p:sp>
      <p:sp>
        <p:nvSpPr>
          <p:cNvPr id="10" name="Rectangle 9"/>
          <p:cNvSpPr/>
          <p:nvPr/>
        </p:nvSpPr>
        <p:spPr>
          <a:xfrm>
            <a:off x="4240248" y="414378"/>
            <a:ext cx="21106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Trebuchet MS"/>
                <a:cs typeface="Trebuchet MS"/>
              </a:rPr>
              <a:t>(employee and dependents)</a:t>
            </a:r>
            <a:endParaRPr lang="en-US" sz="1200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32441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Off-page Connector 14"/>
          <p:cNvSpPr/>
          <p:nvPr/>
        </p:nvSpPr>
        <p:spPr>
          <a:xfrm>
            <a:off x="8518549" y="141481"/>
            <a:ext cx="379264" cy="223298"/>
          </a:xfrm>
          <a:prstGeom prst="flowChartOffpageConnector">
            <a:avLst/>
          </a:prstGeom>
          <a:solidFill>
            <a:srgbClr val="1B8F9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HN" sz="1200" b="1" dirty="0" smtClean="0"/>
              <a:t>13</a:t>
            </a:r>
            <a:endParaRPr lang="en-US" sz="12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8739" y="6196491"/>
            <a:ext cx="1953786" cy="68182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210312" y="182880"/>
            <a:ext cx="69143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88232"/>
            <a:r>
              <a:rPr lang="en-CA" sz="2400" b="1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itchFamily="34" charset="0"/>
              </a:rPr>
              <a:t>ROI Increases as Utilization of AmeriDoc Expands</a:t>
            </a:r>
          </a:p>
        </p:txBody>
      </p:sp>
      <p:sp>
        <p:nvSpPr>
          <p:cNvPr id="8" name="Rectangle 7"/>
          <p:cNvSpPr/>
          <p:nvPr/>
        </p:nvSpPr>
        <p:spPr>
          <a:xfrm>
            <a:off x="469900" y="2565402"/>
            <a:ext cx="84279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800" dirty="0" smtClean="0">
                <a:latin typeface="Trebuchet MS"/>
                <a:cs typeface="Trebuchet MS"/>
              </a:rPr>
              <a:t>Custom fulfillment by mail or electronically</a:t>
            </a:r>
            <a:endParaRPr lang="en-US" sz="2800" dirty="0">
              <a:latin typeface="Trebuchet MS"/>
              <a:cs typeface="Trebuchet MS"/>
            </a:endParaRPr>
          </a:p>
          <a:p>
            <a:pPr marL="285750" indent="-285750">
              <a:buFont typeface="Arial"/>
              <a:buChar char="•"/>
            </a:pPr>
            <a:r>
              <a:rPr lang="en-US" sz="2800" dirty="0">
                <a:latin typeface="Trebuchet MS"/>
                <a:cs typeface="Trebuchet MS"/>
              </a:rPr>
              <a:t>Email </a:t>
            </a:r>
            <a:r>
              <a:rPr lang="en-US" sz="2800" dirty="0" smtClean="0">
                <a:latin typeface="Trebuchet MS"/>
                <a:cs typeface="Trebuchet MS"/>
              </a:rPr>
              <a:t>blasts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 smtClean="0">
                <a:latin typeface="Trebuchet MS"/>
                <a:cs typeface="Trebuchet MS"/>
              </a:rPr>
              <a:t>Conference calls</a:t>
            </a:r>
            <a:endParaRPr lang="en-US" sz="2800" dirty="0">
              <a:latin typeface="Trebuchet MS"/>
              <a:cs typeface="Trebuchet MS"/>
            </a:endParaRPr>
          </a:p>
          <a:p>
            <a:pPr marL="285750" indent="-285750">
              <a:buFont typeface="Arial"/>
              <a:buChar char="•"/>
            </a:pPr>
            <a:r>
              <a:rPr lang="en-US" sz="2800" dirty="0">
                <a:latin typeface="Trebuchet MS"/>
                <a:cs typeface="Trebuchet MS"/>
              </a:rPr>
              <a:t>Posters </a:t>
            </a:r>
            <a:r>
              <a:rPr lang="en-US" sz="2800" dirty="0" smtClean="0">
                <a:latin typeface="Trebuchet MS"/>
                <a:cs typeface="Trebuchet MS"/>
              </a:rPr>
              <a:t>in hallways (public areas</a:t>
            </a:r>
            <a:r>
              <a:rPr lang="en-US" sz="2800" dirty="0">
                <a:latin typeface="Trebuchet MS"/>
                <a:cs typeface="Trebuchet MS"/>
              </a:rPr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>
                <a:latin typeface="Trebuchet MS"/>
                <a:cs typeface="Trebuchet MS"/>
              </a:rPr>
              <a:t>Signs </a:t>
            </a:r>
            <a:r>
              <a:rPr lang="en-US" sz="2800" dirty="0" smtClean="0">
                <a:latin typeface="Trebuchet MS"/>
                <a:cs typeface="Trebuchet MS"/>
              </a:rPr>
              <a:t>on </a:t>
            </a:r>
            <a:r>
              <a:rPr lang="en-US" sz="2800" dirty="0">
                <a:latin typeface="Trebuchet MS"/>
                <a:cs typeface="Trebuchet MS"/>
              </a:rPr>
              <a:t>front of </a:t>
            </a:r>
            <a:r>
              <a:rPr lang="en-US" sz="2800" dirty="0" smtClean="0">
                <a:latin typeface="Trebuchet MS"/>
                <a:cs typeface="Trebuchet MS"/>
              </a:rPr>
              <a:t>doors</a:t>
            </a:r>
            <a:endParaRPr lang="en-US" sz="2800" dirty="0">
              <a:latin typeface="Trebuchet MS"/>
              <a:cs typeface="Trebuchet M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799" y="806274"/>
            <a:ext cx="8593013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rebuchet MS"/>
                <a:cs typeface="Trebuchet MS"/>
              </a:rPr>
              <a:t>Educating and communicating with employees on the quality of care, convenience and cost savings with AmeriDoc improves ROI</a:t>
            </a:r>
            <a:endParaRPr lang="en-US" sz="2400" dirty="0">
              <a:latin typeface="Trebuchet MS"/>
              <a:cs typeface="Trebuchet M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3812" y="5320698"/>
            <a:ext cx="44251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Shift Behavior Increase Savings</a:t>
            </a:r>
            <a:endParaRPr lang="en-US" sz="3600" b="1" i="1" dirty="0">
              <a:solidFill>
                <a:schemeClr val="tx1">
                  <a:lumMod val="50000"/>
                  <a:lumOff val="50000"/>
                </a:schemeClr>
              </a:solidFill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32441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467544" y="4319365"/>
            <a:ext cx="7282075" cy="2200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 anchor="ctr">
            <a:spAutoFit/>
          </a:bodyPr>
          <a:lstStyle/>
          <a:p>
            <a:pPr marL="285750" indent="-285750" defTabSz="1088232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1B8F91"/>
                </a:solidFill>
                <a:latin typeface="Trebuchet MS" pitchFamily="34" charset="0"/>
              </a:rPr>
              <a:t>Established in 2008</a:t>
            </a:r>
          </a:p>
          <a:p>
            <a:pPr marL="285750" indent="-285750" defTabSz="1088232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1B8F91"/>
                </a:solidFill>
                <a:latin typeface="Trebuchet MS" pitchFamily="34" charset="0"/>
              </a:rPr>
              <a:t>1.2 million members served by 350 </a:t>
            </a:r>
            <a:r>
              <a:rPr lang="en-US" sz="2000" dirty="0">
                <a:solidFill>
                  <a:srgbClr val="1B8F91"/>
                </a:solidFill>
                <a:latin typeface="Trebuchet MS" pitchFamily="34" charset="0"/>
              </a:rPr>
              <a:t>p</a:t>
            </a:r>
            <a:r>
              <a:rPr lang="en-US" sz="2000" dirty="0" smtClean="0">
                <a:solidFill>
                  <a:srgbClr val="1B8F91"/>
                </a:solidFill>
                <a:latin typeface="Trebuchet MS" pitchFamily="34" charset="0"/>
              </a:rPr>
              <a:t>hysicians</a:t>
            </a:r>
            <a:endParaRPr lang="en-US" sz="2000" dirty="0">
              <a:solidFill>
                <a:srgbClr val="1B8F91"/>
              </a:solidFill>
              <a:latin typeface="Trebuchet MS" pitchFamily="34" charset="0"/>
            </a:endParaRPr>
          </a:p>
          <a:p>
            <a:pPr marL="285750" indent="-285750" defTabSz="1088232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1B8F91"/>
                </a:solidFill>
                <a:latin typeface="Trebuchet MS" pitchFamily="34" charset="0"/>
              </a:rPr>
              <a:t>No venture capital/no debt</a:t>
            </a:r>
          </a:p>
          <a:p>
            <a:pPr marL="285750" indent="-285750" defTabSz="1088232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1B8F91"/>
                </a:solidFill>
                <a:latin typeface="Trebuchet MS" pitchFamily="34" charset="0"/>
              </a:rPr>
              <a:t>Proven track </a:t>
            </a:r>
            <a:r>
              <a:rPr lang="en-US" sz="2000" dirty="0">
                <a:solidFill>
                  <a:srgbClr val="1B8F91"/>
                </a:solidFill>
                <a:latin typeface="Trebuchet MS" pitchFamily="34" charset="0"/>
              </a:rPr>
              <a:t>r</a:t>
            </a:r>
            <a:r>
              <a:rPr lang="en-US" sz="2000" dirty="0" smtClean="0">
                <a:solidFill>
                  <a:srgbClr val="1B8F91"/>
                </a:solidFill>
                <a:latin typeface="Trebuchet MS" pitchFamily="34" charset="0"/>
              </a:rPr>
              <a:t>ecord</a:t>
            </a:r>
          </a:p>
          <a:p>
            <a:pPr marL="285750" indent="-285750" defTabSz="1088232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1B8F91"/>
                </a:solidFill>
                <a:latin typeface="Trebuchet MS" pitchFamily="34" charset="0"/>
              </a:rPr>
              <a:t>Serving employers, health </a:t>
            </a:r>
            <a:r>
              <a:rPr lang="en-US" sz="2000" dirty="0">
                <a:solidFill>
                  <a:srgbClr val="1B8F91"/>
                </a:solidFill>
                <a:latin typeface="Trebuchet MS" pitchFamily="34" charset="0"/>
              </a:rPr>
              <a:t>p</a:t>
            </a:r>
            <a:r>
              <a:rPr lang="en-US" sz="2000" dirty="0" smtClean="0">
                <a:solidFill>
                  <a:srgbClr val="1B8F91"/>
                </a:solidFill>
                <a:latin typeface="Trebuchet MS" pitchFamily="34" charset="0"/>
              </a:rPr>
              <a:t>lans, affiliates</a:t>
            </a:r>
          </a:p>
          <a:p>
            <a:pPr marL="285750" indent="-285750" defTabSz="1088232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1B8F91"/>
                </a:solidFill>
                <a:latin typeface="Trebuchet MS" pitchFamily="34" charset="0"/>
              </a:rPr>
              <a:t>Technology -- ground-breaking, efficient, </a:t>
            </a:r>
            <a:r>
              <a:rPr lang="en-US" sz="2000" dirty="0">
                <a:solidFill>
                  <a:srgbClr val="1B8F91"/>
                </a:solidFill>
                <a:latin typeface="Trebuchet MS" pitchFamily="34" charset="0"/>
              </a:rPr>
              <a:t>i</a:t>
            </a:r>
            <a:r>
              <a:rPr lang="en-US" sz="2000" dirty="0" smtClean="0">
                <a:solidFill>
                  <a:srgbClr val="1B8F91"/>
                </a:solidFill>
                <a:latin typeface="Trebuchet MS" pitchFamily="34" charset="0"/>
              </a:rPr>
              <a:t>nnovative</a:t>
            </a:r>
          </a:p>
          <a:p>
            <a:pPr marL="285750" indent="-285750" defTabSz="1088232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1B8F91"/>
                </a:solidFill>
                <a:latin typeface="Trebuchet MS" pitchFamily="34" charset="0"/>
              </a:rPr>
              <a:t>Headquartered in Dallas, Texas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251520" y="3583600"/>
            <a:ext cx="1874872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l" defTabSz="1088232"/>
            <a:r>
              <a:rPr lang="en-CA" sz="3600" b="1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itchFamily="34" charset="0"/>
              </a:rPr>
              <a:t>About Us</a:t>
            </a:r>
            <a:endParaRPr lang="en-CA" sz="3600" b="1" spc="-150" dirty="0">
              <a:solidFill>
                <a:schemeClr val="tx1">
                  <a:lumMod val="50000"/>
                  <a:lumOff val="5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109882" y="506038"/>
            <a:ext cx="3813130" cy="3289021"/>
          </a:xfrm>
          <a:prstGeom prst="roundRect">
            <a:avLst>
              <a:gd name="adj" fmla="val 3881"/>
            </a:avLst>
          </a:prstGeom>
          <a:solidFill>
            <a:srgbClr val="1B8F9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229411" y="1994758"/>
            <a:ext cx="276411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HN" dirty="0" smtClean="0">
                <a:solidFill>
                  <a:schemeClr val="bg1"/>
                </a:solidFill>
              </a:rPr>
              <a:t>The powerful telemedicine platform that has gained the confidence of over 1.2 million Americans nationwide.</a:t>
            </a:r>
            <a:endParaRPr lang="es-HN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973"/>
          <a:stretch/>
        </p:blipFill>
        <p:spPr>
          <a:xfrm>
            <a:off x="7550780" y="451852"/>
            <a:ext cx="1372232" cy="277664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8963" y="860635"/>
            <a:ext cx="2640656" cy="78123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1519" y="1352019"/>
            <a:ext cx="458942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AmeriDoc’s</a:t>
            </a:r>
            <a:r>
              <a:rPr lang="en-US" sz="20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 mission is to deliver quality, on-demand healthcare access securely and efficiently with the highest level of patient satisfaction to improve patient health and reduce cost.</a:t>
            </a:r>
            <a:r>
              <a:rPr lang="en-US" sz="2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 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251520" y="612010"/>
            <a:ext cx="3695884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l" defTabSz="1088232"/>
            <a:r>
              <a:rPr lang="en-CA" sz="3600" b="1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itchFamily="34" charset="0"/>
              </a:rPr>
              <a:t>Mission Statement</a:t>
            </a:r>
            <a:endParaRPr lang="en-CA" sz="3600" b="1" spc="-150" dirty="0">
              <a:solidFill>
                <a:schemeClr val="tx1">
                  <a:lumMod val="50000"/>
                  <a:lumOff val="50000"/>
                </a:schemeClr>
              </a:solidFill>
              <a:latin typeface="Trebuchet MS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251520" y="1199474"/>
            <a:ext cx="2749037" cy="687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251520" y="4171028"/>
            <a:ext cx="2749037" cy="687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lowchart: Off-page Connector 14"/>
          <p:cNvSpPr/>
          <p:nvPr/>
        </p:nvSpPr>
        <p:spPr>
          <a:xfrm>
            <a:off x="8518549" y="141481"/>
            <a:ext cx="379264" cy="223298"/>
          </a:xfrm>
          <a:prstGeom prst="flowChartOffpageConnector">
            <a:avLst/>
          </a:prstGeom>
          <a:solidFill>
            <a:srgbClr val="1B8F9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HN" sz="1200" b="1" dirty="0" smtClean="0"/>
              <a:t>02</a:t>
            </a:r>
            <a:endParaRPr lang="en-US" sz="1200" b="1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8739" y="6196491"/>
            <a:ext cx="1953786" cy="68182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9778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4000" y="200799"/>
            <a:ext cx="76072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88232"/>
            <a:r>
              <a:rPr lang="en-CA" sz="2400" b="1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itchFamily="34" charset="0"/>
              </a:rPr>
              <a:t>AmeriDoc has a solution for rising health costs, longer wait times and a shortage of physicians</a:t>
            </a:r>
            <a:endParaRPr lang="en-CA" sz="2400" b="1" spc="-150" dirty="0">
              <a:solidFill>
                <a:schemeClr val="tx1">
                  <a:lumMod val="50000"/>
                  <a:lumOff val="50000"/>
                </a:schemeClr>
              </a:solidFill>
              <a:latin typeface="Trebuchet MS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0102" y="1286765"/>
            <a:ext cx="4104456" cy="1269785"/>
            <a:chOff x="179512" y="1464565"/>
            <a:chExt cx="4104456" cy="1269785"/>
          </a:xfrm>
        </p:grpSpPr>
        <p:sp>
          <p:nvSpPr>
            <p:cNvPr id="3" name="Rectangle 2"/>
            <p:cNvSpPr/>
            <p:nvPr/>
          </p:nvSpPr>
          <p:spPr>
            <a:xfrm>
              <a:off x="1209164" y="1464565"/>
              <a:ext cx="3074804" cy="31509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611560" y="1995686"/>
              <a:ext cx="352714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32 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million citizens will gain access to coverage by 2019, increasing the proportion of the population with coverage to </a:t>
              </a:r>
              <a:r>
                <a:rPr 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94%.</a:t>
              </a:r>
              <a:endPara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611560" y="1464565"/>
              <a:ext cx="3240360" cy="315097"/>
            </a:xfrm>
            <a:prstGeom prst="rect">
              <a:avLst/>
            </a:prstGeom>
            <a:solidFill>
              <a:srgbClr val="1FA6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32 MILLION CITIZENS</a:t>
              </a:r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413961" y="1491308"/>
              <a:ext cx="43204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chemeClr val="bg1"/>
                  </a:solidFill>
                </a:rPr>
                <a:t>94%</a:t>
              </a:r>
              <a:endParaRPr 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79512" y="1674693"/>
              <a:ext cx="3785652" cy="319976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endParaRPr lang="en-US" dirty="0">
                <a:ln>
                  <a:solidFill>
                    <a:schemeClr val="tx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r>
                <a:rPr lang="en-US" dirty="0" smtClean="0">
                  <a:ln>
                    <a:solidFill>
                      <a:schemeClr val="tx1"/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-</a:t>
              </a:r>
            </a:p>
            <a:p>
              <a:r>
                <a:rPr lang="en-US" dirty="0" smtClean="0">
                  <a:ln>
                    <a:solidFill>
                      <a:schemeClr val="tx1"/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-</a:t>
              </a:r>
            </a:p>
            <a:p>
              <a:r>
                <a:rPr lang="en-US" dirty="0" smtClean="0">
                  <a:ln>
                    <a:solidFill>
                      <a:schemeClr val="tx1"/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-</a:t>
              </a:r>
            </a:p>
            <a:p>
              <a:r>
                <a:rPr lang="en-US" dirty="0" smtClean="0">
                  <a:ln>
                    <a:solidFill>
                      <a:schemeClr val="tx1"/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-</a:t>
              </a:r>
            </a:p>
            <a:p>
              <a:r>
                <a:rPr lang="en-US" dirty="0" smtClean="0">
                  <a:ln>
                    <a:solidFill>
                      <a:schemeClr val="tx1"/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-</a:t>
              </a:r>
            </a:p>
            <a:p>
              <a:r>
                <a:rPr lang="en-US" dirty="0" smtClean="0">
                  <a:ln>
                    <a:solidFill>
                      <a:schemeClr val="tx1"/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-</a:t>
              </a:r>
            </a:p>
            <a:p>
              <a:r>
                <a:rPr lang="en-US" dirty="0" smtClean="0">
                  <a:ln>
                    <a:solidFill>
                      <a:schemeClr val="tx1"/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-</a:t>
              </a:r>
            </a:p>
            <a:p>
              <a:r>
                <a:rPr lang="en-US" dirty="0" smtClean="0">
                  <a:ln>
                    <a:solidFill>
                      <a:schemeClr val="tx1"/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-</a:t>
              </a:r>
            </a:p>
            <a:p>
              <a:r>
                <a:rPr lang="en-US" dirty="0" smtClean="0">
                  <a:ln>
                    <a:solidFill>
                      <a:schemeClr val="tx1"/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-</a:t>
              </a:r>
            </a:p>
            <a:p>
              <a:r>
                <a:rPr lang="en-US" dirty="0" smtClean="0">
                  <a:ln>
                    <a:solidFill>
                      <a:schemeClr val="tx1"/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-</a:t>
              </a:r>
            </a:p>
            <a:p>
              <a:r>
                <a:rPr lang="en-US" dirty="0" smtClean="0">
                  <a:ln>
                    <a:solidFill>
                      <a:schemeClr val="tx1"/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-</a:t>
              </a:r>
            </a:p>
            <a:p>
              <a:r>
                <a:rPr lang="en-US" dirty="0">
                  <a:ln>
                    <a:solidFill>
                      <a:schemeClr val="tx1"/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_</a:t>
              </a:r>
              <a:endParaRPr lang="en-US" dirty="0" smtClean="0">
                <a:ln>
                  <a:solidFill>
                    <a:schemeClr val="tx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3413961" y="1529313"/>
              <a:ext cx="0" cy="185598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195296" y="5428325"/>
            <a:ext cx="4414804" cy="954107"/>
            <a:chOff x="277921" y="3696257"/>
            <a:chExt cx="4028641" cy="954107"/>
          </a:xfrm>
        </p:grpSpPr>
        <p:sp>
          <p:nvSpPr>
            <p:cNvPr id="9" name="TextBox 8"/>
            <p:cNvSpPr txBox="1"/>
            <p:nvPr/>
          </p:nvSpPr>
          <p:spPr>
            <a:xfrm>
              <a:off x="922536" y="3696257"/>
              <a:ext cx="338402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The convergence of the physician shortage and new requirements of the healthcare reform require </a:t>
              </a:r>
              <a:r>
                <a:rPr 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payers 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and providers to consider alternative methods of delivering </a:t>
              </a:r>
              <a:r>
                <a:rPr 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care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921" y="3930898"/>
              <a:ext cx="602916" cy="692459"/>
            </a:xfrm>
            <a:prstGeom prst="rect">
              <a:avLst/>
            </a:prstGeom>
          </p:spPr>
        </p:pic>
      </p:grpSp>
      <p:grpSp>
        <p:nvGrpSpPr>
          <p:cNvPr id="15" name="Group 14"/>
          <p:cNvGrpSpPr/>
          <p:nvPr/>
        </p:nvGrpSpPr>
        <p:grpSpPr>
          <a:xfrm>
            <a:off x="462150" y="2754646"/>
            <a:ext cx="3672408" cy="2592809"/>
            <a:chOff x="6168797" y="780530"/>
            <a:chExt cx="3672408" cy="2592809"/>
          </a:xfrm>
        </p:grpSpPr>
        <p:sp>
          <p:nvSpPr>
            <p:cNvPr id="13" name="TextBox 12"/>
            <p:cNvSpPr txBox="1"/>
            <p:nvPr/>
          </p:nvSpPr>
          <p:spPr>
            <a:xfrm>
              <a:off x="6168797" y="2634675"/>
              <a:ext cx="367240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The current shortage of primary care physicians will worsen as the nation</a:t>
              </a: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’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 population grows and </a:t>
              </a:r>
              <a:r>
                <a:rPr 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ages.</a:t>
              </a:r>
              <a:endParaRPr lang="en-US" sz="1400" dirty="0"/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66401" y="780530"/>
              <a:ext cx="2496245" cy="1768055"/>
            </a:xfrm>
            <a:prstGeom prst="rect">
              <a:avLst/>
            </a:prstGeom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  <p:cxnSp>
        <p:nvCxnSpPr>
          <p:cNvPr id="19" name="Straight Connector 18"/>
          <p:cNvCxnSpPr/>
          <p:nvPr/>
        </p:nvCxnSpPr>
        <p:spPr>
          <a:xfrm>
            <a:off x="365808" y="2657889"/>
            <a:ext cx="3939492" cy="5376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24050" y="5395538"/>
            <a:ext cx="3939492" cy="5376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lowchart: Off-page Connector 14"/>
          <p:cNvSpPr/>
          <p:nvPr/>
        </p:nvSpPr>
        <p:spPr>
          <a:xfrm>
            <a:off x="8518549" y="141481"/>
            <a:ext cx="379264" cy="223298"/>
          </a:xfrm>
          <a:prstGeom prst="flowChartOffpageConnector">
            <a:avLst/>
          </a:prstGeom>
          <a:solidFill>
            <a:srgbClr val="1B8F9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HN" sz="1200" b="1" dirty="0" smtClean="0"/>
              <a:t>04</a:t>
            </a:r>
            <a:endParaRPr lang="en-US" sz="1200" b="1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8739" y="6221891"/>
            <a:ext cx="1953786" cy="68182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34" name="Group 33"/>
          <p:cNvGrpSpPr/>
          <p:nvPr/>
        </p:nvGrpSpPr>
        <p:grpSpPr>
          <a:xfrm>
            <a:off x="4805704" y="3305278"/>
            <a:ext cx="3939492" cy="2888835"/>
            <a:chOff x="4399304" y="3305278"/>
            <a:chExt cx="3939492" cy="2888835"/>
          </a:xfrm>
        </p:grpSpPr>
        <p:sp>
          <p:nvSpPr>
            <p:cNvPr id="21" name="TextBox 20"/>
            <p:cNvSpPr txBox="1"/>
            <p:nvPr/>
          </p:nvSpPr>
          <p:spPr>
            <a:xfrm>
              <a:off x="4610100" y="5455449"/>
              <a:ext cx="372110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rebuchet MS"/>
                  <a:cs typeface="Trebuchet MS"/>
                </a:rPr>
                <a:t>Average wait times average 1+ Hours</a:t>
              </a:r>
            </a:p>
            <a:p>
              <a:r>
                <a:rPr 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rebuchet MS"/>
                  <a:cs typeface="Trebuchet MS"/>
                </a:rPr>
                <a:t>Primary Care Physician appointments take up to three weeks to schedule.</a:t>
              </a:r>
              <a:endPara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686550" y="3435411"/>
              <a:ext cx="1270000" cy="1866778"/>
              <a:chOff x="5448300" y="3267179"/>
              <a:chExt cx="1270000" cy="1866778"/>
            </a:xfrm>
          </p:grpSpPr>
          <p:sp>
            <p:nvSpPr>
              <p:cNvPr id="25" name="Rounded Rectangle 24"/>
              <p:cNvSpPr/>
              <p:nvPr/>
            </p:nvSpPr>
            <p:spPr>
              <a:xfrm>
                <a:off x="5448300" y="4368800"/>
                <a:ext cx="419100" cy="765156"/>
              </a:xfrm>
              <a:prstGeom prst="roundRect">
                <a:avLst/>
              </a:prstGeom>
              <a:solidFill>
                <a:srgbClr val="1FA6A9"/>
              </a:solidFill>
              <a:ln>
                <a:solidFill>
                  <a:srgbClr val="1FA6A9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ounded Rectangle 25"/>
              <p:cNvSpPr/>
              <p:nvPr/>
            </p:nvSpPr>
            <p:spPr>
              <a:xfrm>
                <a:off x="5867400" y="4165599"/>
                <a:ext cx="419100" cy="968357"/>
              </a:xfrm>
              <a:prstGeom prst="roundRect">
                <a:avLst/>
              </a:prstGeom>
              <a:solidFill>
                <a:srgbClr val="167876"/>
              </a:solidFill>
              <a:ln>
                <a:solidFill>
                  <a:srgbClr val="16787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ounded Rectangle 26"/>
              <p:cNvSpPr/>
              <p:nvPr/>
            </p:nvSpPr>
            <p:spPr>
              <a:xfrm>
                <a:off x="6299200" y="3267179"/>
                <a:ext cx="419100" cy="1866778"/>
              </a:xfrm>
              <a:prstGeom prst="roundRect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4438880" y="3809545"/>
              <a:ext cx="26255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167876"/>
                  </a:solidFill>
                  <a:latin typeface="Trebuchet MS"/>
                  <a:cs typeface="Trebuchet MS"/>
                </a:rPr>
                <a:t>National Averages</a:t>
              </a:r>
              <a:endParaRPr lang="en-US" sz="2400" dirty="0">
                <a:solidFill>
                  <a:srgbClr val="167876"/>
                </a:solidFill>
                <a:latin typeface="Trebuchet MS"/>
                <a:cs typeface="Trebuchet MS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463926" y="4286311"/>
              <a:ext cx="21234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accent6"/>
                  </a:solidFill>
                  <a:latin typeface="Trebuchet MS"/>
                  <a:cs typeface="Trebuchet MS"/>
                </a:rPr>
                <a:t>ER visits average $1,318 </a:t>
              </a:r>
              <a:endParaRPr lang="en-US" sz="1400" dirty="0">
                <a:solidFill>
                  <a:schemeClr val="accent6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463926" y="4594088"/>
              <a:ext cx="20731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167876"/>
                  </a:solidFill>
                  <a:latin typeface="Trebuchet MS"/>
                  <a:cs typeface="Trebuchet MS"/>
                </a:rPr>
                <a:t>PCP Visits Average $165 </a:t>
              </a:r>
              <a:endParaRPr lang="en-US" sz="1400" dirty="0">
                <a:solidFill>
                  <a:srgbClr val="167876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461021" y="4886702"/>
              <a:ext cx="2314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1FA6A9"/>
                  </a:solidFill>
                  <a:latin typeface="Trebuchet MS"/>
                  <a:cs typeface="Trebuchet MS"/>
                </a:rPr>
                <a:t>Urgent Care Average $155 </a:t>
              </a:r>
              <a:endParaRPr lang="en-US" sz="1400" dirty="0">
                <a:solidFill>
                  <a:srgbClr val="1FA6A9"/>
                </a:solidFill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4399304" y="3305278"/>
              <a:ext cx="3939492" cy="5376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4785493" y="950055"/>
            <a:ext cx="3899789" cy="2240923"/>
            <a:chOff x="4785493" y="950055"/>
            <a:chExt cx="3899789" cy="2240923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5493" y="950055"/>
              <a:ext cx="3899789" cy="2240923"/>
            </a:xfrm>
            <a:prstGeom prst="rect">
              <a:avLst/>
            </a:prstGeom>
          </p:spPr>
        </p:pic>
        <p:sp>
          <p:nvSpPr>
            <p:cNvPr id="35" name="Rectangle 34"/>
            <p:cNvSpPr/>
            <p:nvPr/>
          </p:nvSpPr>
          <p:spPr>
            <a:xfrm>
              <a:off x="4856504" y="975455"/>
              <a:ext cx="386642" cy="4727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2435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Oval 92"/>
          <p:cNvSpPr/>
          <p:nvPr/>
        </p:nvSpPr>
        <p:spPr>
          <a:xfrm>
            <a:off x="1112741" y="3901500"/>
            <a:ext cx="1783627" cy="1783097"/>
          </a:xfrm>
          <a:prstGeom prst="ellipse">
            <a:avLst/>
          </a:prstGeom>
          <a:solidFill>
            <a:srgbClr val="136163"/>
          </a:solidFill>
          <a:ln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Diagnostic Consultation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6150735" y="4559117"/>
            <a:ext cx="144016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Diagnostic</a:t>
            </a:r>
          </a:p>
          <a:p>
            <a:pPr algn="ctr"/>
            <a:r>
              <a:rPr lang="en-US" sz="1600" b="1" dirty="0">
                <a:solidFill>
                  <a:schemeClr val="bg1"/>
                </a:solidFill>
              </a:rPr>
              <a:t>C</a:t>
            </a:r>
            <a:r>
              <a:rPr lang="en-US" sz="1600" b="1" dirty="0" smtClean="0">
                <a:solidFill>
                  <a:schemeClr val="bg1"/>
                </a:solidFill>
              </a:rPr>
              <a:t>onsultations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43035" y="2193149"/>
            <a:ext cx="144016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Informationa</a:t>
            </a:r>
            <a:r>
              <a:rPr lang="en-US" sz="1600" b="1" dirty="0">
                <a:solidFill>
                  <a:schemeClr val="bg1"/>
                </a:solidFill>
              </a:rPr>
              <a:t>l</a:t>
            </a:r>
            <a:endParaRPr lang="en-US" sz="16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1600" b="1" dirty="0">
                <a:solidFill>
                  <a:schemeClr val="bg1"/>
                </a:solidFill>
              </a:rPr>
              <a:t>C</a:t>
            </a:r>
            <a:r>
              <a:rPr lang="en-US" sz="1600" b="1" dirty="0" smtClean="0">
                <a:solidFill>
                  <a:schemeClr val="bg1"/>
                </a:solidFill>
              </a:rPr>
              <a:t>onsultations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973983" y="3928505"/>
            <a:ext cx="1783627" cy="1783097"/>
          </a:xfrm>
          <a:prstGeom prst="ellipse">
            <a:avLst/>
          </a:prstGeom>
          <a:solidFill>
            <a:srgbClr val="136163"/>
          </a:solidFill>
          <a:ln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Informational Consultation</a:t>
            </a:r>
            <a:endParaRPr lang="en-US" sz="1400" dirty="0"/>
          </a:p>
        </p:txBody>
      </p:sp>
      <p:sp>
        <p:nvSpPr>
          <p:cNvPr id="10" name="Rounded Rectangle 9"/>
          <p:cNvSpPr/>
          <p:nvPr/>
        </p:nvSpPr>
        <p:spPr>
          <a:xfrm>
            <a:off x="2286927" y="3207507"/>
            <a:ext cx="1178231" cy="1314934"/>
          </a:xfrm>
          <a:prstGeom prst="roundRect">
            <a:avLst/>
          </a:prstGeom>
          <a:solidFill>
            <a:srgbClr val="1B8F91"/>
          </a:solidFill>
          <a:ln w="57150">
            <a:solidFill>
              <a:schemeClr val="bg2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2457147" y="3428358"/>
            <a:ext cx="852799" cy="748691"/>
          </a:xfrm>
          <a:prstGeom prst="roundRect">
            <a:avLst/>
          </a:prstGeom>
          <a:solidFill>
            <a:srgbClr val="1B8F91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331514" y="4238308"/>
            <a:ext cx="113364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HN" sz="900" b="1" dirty="0" smtClean="0">
                <a:solidFill>
                  <a:schemeClr val="bg1"/>
                </a:solidFill>
              </a:rPr>
              <a:t>Phone Consultation</a:t>
            </a:r>
            <a:endParaRPr lang="es-HN" sz="900" b="1" dirty="0">
              <a:solidFill>
                <a:schemeClr val="bg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8852" y="3537166"/>
            <a:ext cx="597938" cy="59793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4" name="Group 13"/>
          <p:cNvGrpSpPr/>
          <p:nvPr/>
        </p:nvGrpSpPr>
        <p:grpSpPr>
          <a:xfrm>
            <a:off x="499179" y="3207507"/>
            <a:ext cx="1215827" cy="1327633"/>
            <a:chOff x="5669051" y="2334580"/>
            <a:chExt cx="1215827" cy="1327633"/>
          </a:xfrm>
        </p:grpSpPr>
        <p:sp>
          <p:nvSpPr>
            <p:cNvPr id="15" name="Rounded Rectangle 14"/>
            <p:cNvSpPr/>
            <p:nvPr/>
          </p:nvSpPr>
          <p:spPr>
            <a:xfrm>
              <a:off x="5669051" y="2334580"/>
              <a:ext cx="1215827" cy="1327633"/>
            </a:xfrm>
            <a:prstGeom prst="roundRect">
              <a:avLst/>
            </a:prstGeom>
            <a:solidFill>
              <a:srgbClr val="1B8F91"/>
            </a:solidFill>
            <a:ln w="57150">
              <a:solidFill>
                <a:schemeClr val="bg2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5817213" y="2595654"/>
              <a:ext cx="900448" cy="790523"/>
            </a:xfrm>
            <a:prstGeom prst="roundRect">
              <a:avLst/>
            </a:prstGeom>
            <a:solidFill>
              <a:srgbClr val="1B8F91"/>
            </a:solidFill>
            <a:ln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734581" y="3394485"/>
              <a:ext cx="111219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HN" sz="900" b="1" dirty="0" smtClean="0">
                  <a:solidFill>
                    <a:schemeClr val="bg1"/>
                  </a:solidFill>
                </a:rPr>
                <a:t>Video Consultation</a:t>
              </a:r>
              <a:endParaRPr lang="es-HN" sz="900" b="1" dirty="0">
                <a:solidFill>
                  <a:schemeClr val="bg1"/>
                </a:solidFill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55646" y="2608108"/>
              <a:ext cx="628669" cy="62866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31" name="TextBox 30"/>
          <p:cNvSpPr txBox="1"/>
          <p:nvPr/>
        </p:nvSpPr>
        <p:spPr>
          <a:xfrm>
            <a:off x="4575638" y="5691783"/>
            <a:ext cx="43397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Informational Consultation: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convenience of on-demand access to physicians for general advice and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recommendations.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92100" y="5691783"/>
            <a:ext cx="42835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Diagnostic Consultation: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Anytime access to physicians via live video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or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phone for in-depth, personal consultations, including prescription requests or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refills.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492808" y="3064289"/>
            <a:ext cx="8230013" cy="5376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 Box 7"/>
          <p:cNvSpPr txBox="1">
            <a:spLocks noChangeArrowheads="1"/>
          </p:cNvSpPr>
          <p:nvPr/>
        </p:nvSpPr>
        <p:spPr bwMode="auto">
          <a:xfrm>
            <a:off x="203200" y="812780"/>
            <a:ext cx="8712200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 anchor="ctr">
            <a:spAutoFit/>
          </a:bodyPr>
          <a:lstStyle/>
          <a:p>
            <a:pPr defTabSz="1088232"/>
            <a:r>
              <a:rPr lang="en-CA" sz="1400" dirty="0" smtClean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AmeriDoc provides access to over 350 US Based and Licensed Network Physician in </a:t>
            </a:r>
            <a:r>
              <a:rPr lang="en-CA" sz="1400" dirty="0" smtClean="0">
                <a:solidFill>
                  <a:srgbClr val="1B8F91"/>
                </a:solidFill>
                <a:latin typeface="Trebuchet MS" pitchFamily="34" charset="0"/>
              </a:rPr>
              <a:t>all 50 States, Puerto Rico, the Virgin Islands and Guam. </a:t>
            </a:r>
            <a:endParaRPr lang="en-CA" sz="1400" b="1" dirty="0">
              <a:solidFill>
                <a:srgbClr val="1B8F91"/>
              </a:solidFill>
              <a:latin typeface="Trebuchet MS" pitchFamily="34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5211002" y="1391270"/>
            <a:ext cx="2552175" cy="276999"/>
            <a:chOff x="5211000" y="1492869"/>
            <a:chExt cx="2552175" cy="276999"/>
          </a:xfrm>
        </p:grpSpPr>
        <p:sp>
          <p:nvSpPr>
            <p:cNvPr id="37" name="TextBox 36"/>
            <p:cNvSpPr txBox="1"/>
            <p:nvPr/>
          </p:nvSpPr>
          <p:spPr>
            <a:xfrm>
              <a:off x="5524910" y="1492869"/>
              <a:ext cx="22382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1B8F91"/>
                  </a:solidFill>
                  <a:latin typeface="Trebuchet MS" pitchFamily="34" charset="0"/>
                </a:rPr>
                <a:t>Credentialed</a:t>
              </a:r>
              <a:endParaRPr lang="en-CA" sz="1200" b="1" dirty="0" smtClean="0">
                <a:solidFill>
                  <a:srgbClr val="1B8F91"/>
                </a:solidFill>
                <a:latin typeface="Trebuchet MS" pitchFamily="34" charset="0"/>
              </a:endParaRPr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>
              <a:off x="5211000" y="1648039"/>
              <a:ext cx="276016" cy="0"/>
            </a:xfrm>
            <a:prstGeom prst="straightConnector1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/>
          <p:cNvGrpSpPr/>
          <p:nvPr/>
        </p:nvGrpSpPr>
        <p:grpSpPr>
          <a:xfrm>
            <a:off x="5211002" y="1764249"/>
            <a:ext cx="2552175" cy="276999"/>
            <a:chOff x="5241135" y="2830330"/>
            <a:chExt cx="2552175" cy="369332"/>
          </a:xfrm>
        </p:grpSpPr>
        <p:sp>
          <p:nvSpPr>
            <p:cNvPr id="40" name="TextBox 39"/>
            <p:cNvSpPr txBox="1"/>
            <p:nvPr/>
          </p:nvSpPr>
          <p:spPr>
            <a:xfrm>
              <a:off x="5555045" y="2830330"/>
              <a:ext cx="22382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1B8F91"/>
                  </a:solidFill>
                  <a:latin typeface="Trebuchet MS" pitchFamily="34" charset="0"/>
                </a:rPr>
                <a:t>US Based and Licensed</a:t>
              </a:r>
              <a:endParaRPr lang="en-CA" sz="1200" b="1" dirty="0">
                <a:solidFill>
                  <a:srgbClr val="1B8F91"/>
                </a:solidFill>
                <a:latin typeface="Trebuchet MS" pitchFamily="34" charset="0"/>
              </a:endParaRPr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>
              <a:off x="5241135" y="3030991"/>
              <a:ext cx="276016" cy="0"/>
            </a:xfrm>
            <a:prstGeom prst="straightConnector1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5211002" y="2137113"/>
            <a:ext cx="2552175" cy="276999"/>
            <a:chOff x="5241135" y="3649214"/>
            <a:chExt cx="2552175" cy="369332"/>
          </a:xfrm>
        </p:grpSpPr>
        <p:sp>
          <p:nvSpPr>
            <p:cNvPr id="43" name="TextBox 42"/>
            <p:cNvSpPr txBox="1"/>
            <p:nvPr/>
          </p:nvSpPr>
          <p:spPr>
            <a:xfrm>
              <a:off x="5555045" y="3649214"/>
              <a:ext cx="22382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1B8F91"/>
                  </a:solidFill>
                  <a:latin typeface="Trebuchet MS" pitchFamily="34" charset="0"/>
                </a:rPr>
                <a:t>Continuing Education</a:t>
              </a:r>
              <a:endParaRPr lang="en-CA" sz="1200" b="1" dirty="0">
                <a:solidFill>
                  <a:srgbClr val="1B8F91"/>
                </a:solidFill>
                <a:latin typeface="Trebuchet MS" pitchFamily="34" charset="0"/>
              </a:endParaRPr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>
              <a:off x="5241135" y="3843796"/>
              <a:ext cx="276016" cy="0"/>
            </a:xfrm>
            <a:prstGeom prst="straightConnector1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>
            <a:off x="1509229" y="1352884"/>
            <a:ext cx="3066409" cy="1664583"/>
            <a:chOff x="1179012" y="1396840"/>
            <a:chExt cx="3320980" cy="1876276"/>
          </a:xfrm>
        </p:grpSpPr>
        <p:pic>
          <p:nvPicPr>
            <p:cNvPr id="46" name="Picture 3"/>
            <p:cNvPicPr>
              <a:picLocks noChangeAspect="1" noChangeArrowheads="1"/>
            </p:cNvPicPr>
            <p:nvPr/>
          </p:nvPicPr>
          <p:blipFill>
            <a:blip r:embed="rId6">
              <a:duotone>
                <a:prstClr val="black"/>
                <a:srgbClr val="1FA6A9">
                  <a:tint val="45000"/>
                  <a:satMod val="400000"/>
                </a:srgbClr>
              </a:duotone>
              <a:lum bright="-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9012" y="1396840"/>
              <a:ext cx="3320980" cy="18762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7" name="Group 46"/>
            <p:cNvGrpSpPr/>
            <p:nvPr/>
          </p:nvGrpSpPr>
          <p:grpSpPr>
            <a:xfrm>
              <a:off x="1470564" y="1680701"/>
              <a:ext cx="2250870" cy="1179081"/>
              <a:chOff x="1470564" y="2655353"/>
              <a:chExt cx="2752330" cy="1513330"/>
            </a:xfrm>
          </p:grpSpPr>
          <p:sp>
            <p:nvSpPr>
              <p:cNvPr id="72" name="Oval 71"/>
              <p:cNvSpPr/>
              <p:nvPr/>
            </p:nvSpPr>
            <p:spPr>
              <a:xfrm>
                <a:off x="4011797" y="3033835"/>
                <a:ext cx="105549" cy="10554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3362971" y="2871629"/>
                <a:ext cx="105549" cy="10554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2735449" y="3778396"/>
                <a:ext cx="105550" cy="1055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3455631" y="3678656"/>
                <a:ext cx="105549" cy="10554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Oval 75"/>
              <p:cNvSpPr/>
              <p:nvPr/>
            </p:nvSpPr>
            <p:spPr>
              <a:xfrm>
                <a:off x="1470564" y="3286448"/>
                <a:ext cx="105550" cy="1055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Oval 76"/>
              <p:cNvSpPr/>
              <p:nvPr/>
            </p:nvSpPr>
            <p:spPr>
              <a:xfrm>
                <a:off x="3888917" y="4063134"/>
                <a:ext cx="105549" cy="10554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8" name="Oval 77"/>
              <p:cNvSpPr/>
              <p:nvPr/>
            </p:nvSpPr>
            <p:spPr>
              <a:xfrm>
                <a:off x="4117345" y="3281847"/>
                <a:ext cx="105549" cy="10554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Oval 78"/>
              <p:cNvSpPr/>
              <p:nvPr/>
            </p:nvSpPr>
            <p:spPr>
              <a:xfrm>
                <a:off x="3941692" y="3612397"/>
                <a:ext cx="105549" cy="10554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0" name="Oval 79"/>
              <p:cNvSpPr/>
              <p:nvPr/>
            </p:nvSpPr>
            <p:spPr>
              <a:xfrm>
                <a:off x="2335665" y="3506848"/>
                <a:ext cx="105549" cy="10554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2802114" y="2937692"/>
                <a:ext cx="105549" cy="10554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2" name="Oval 81"/>
              <p:cNvSpPr/>
              <p:nvPr/>
            </p:nvSpPr>
            <p:spPr>
              <a:xfrm>
                <a:off x="1740908" y="2655353"/>
                <a:ext cx="105549" cy="10554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83" name="Straight Connector 82"/>
              <p:cNvCxnSpPr>
                <a:stCxn id="82" idx="6"/>
                <a:endCxn id="81" idx="2"/>
              </p:cNvCxnSpPr>
              <p:nvPr/>
            </p:nvCxnSpPr>
            <p:spPr>
              <a:xfrm>
                <a:off x="1846457" y="2708128"/>
                <a:ext cx="955657" cy="282338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>
                <a:stCxn id="81" idx="6"/>
                <a:endCxn id="73" idx="2"/>
              </p:cNvCxnSpPr>
              <p:nvPr/>
            </p:nvCxnSpPr>
            <p:spPr>
              <a:xfrm flipV="1">
                <a:off x="2907662" y="2924403"/>
                <a:ext cx="455309" cy="66063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>
                <a:stCxn id="80" idx="7"/>
                <a:endCxn id="81" idx="3"/>
              </p:cNvCxnSpPr>
              <p:nvPr/>
            </p:nvCxnSpPr>
            <p:spPr>
              <a:xfrm flipV="1">
                <a:off x="2425756" y="3027783"/>
                <a:ext cx="391815" cy="494523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>
                <a:stCxn id="75" idx="7"/>
                <a:endCxn id="78" idx="3"/>
              </p:cNvCxnSpPr>
              <p:nvPr/>
            </p:nvCxnSpPr>
            <p:spPr>
              <a:xfrm flipV="1">
                <a:off x="3545722" y="3371938"/>
                <a:ext cx="587080" cy="322175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>
                <a:stCxn id="78" idx="1"/>
                <a:endCxn id="72" idx="4"/>
              </p:cNvCxnSpPr>
              <p:nvPr/>
            </p:nvCxnSpPr>
            <p:spPr>
              <a:xfrm flipH="1" flipV="1">
                <a:off x="4064571" y="3139383"/>
                <a:ext cx="68232" cy="157921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>
                <a:stCxn id="72" idx="2"/>
                <a:endCxn id="76" idx="6"/>
              </p:cNvCxnSpPr>
              <p:nvPr/>
            </p:nvCxnSpPr>
            <p:spPr>
              <a:xfrm flipH="1">
                <a:off x="1576113" y="3086609"/>
                <a:ext cx="2435684" cy="252613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>
                <a:stCxn id="81" idx="4"/>
                <a:endCxn id="79" idx="2"/>
              </p:cNvCxnSpPr>
              <p:nvPr/>
            </p:nvCxnSpPr>
            <p:spPr>
              <a:xfrm>
                <a:off x="2854888" y="3043240"/>
                <a:ext cx="1086804" cy="621931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>
                <a:stCxn id="77" idx="1"/>
                <a:endCxn id="73" idx="4"/>
              </p:cNvCxnSpPr>
              <p:nvPr/>
            </p:nvCxnSpPr>
            <p:spPr>
              <a:xfrm flipH="1" flipV="1">
                <a:off x="3415746" y="2977177"/>
                <a:ext cx="488629" cy="1101415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>
                <a:stCxn id="74" idx="3"/>
                <a:endCxn id="72" idx="3"/>
              </p:cNvCxnSpPr>
              <p:nvPr/>
            </p:nvCxnSpPr>
            <p:spPr>
              <a:xfrm flipV="1">
                <a:off x="2750907" y="3123927"/>
                <a:ext cx="1276348" cy="744561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8" name="Straight Connector 56"/>
            <p:cNvCxnSpPr/>
            <p:nvPr/>
          </p:nvCxnSpPr>
          <p:spPr>
            <a:xfrm>
              <a:off x="1331640" y="1942728"/>
              <a:ext cx="1349670" cy="846862"/>
            </a:xfrm>
            <a:prstGeom prst="bentConnector3">
              <a:avLst>
                <a:gd name="adj1" fmla="val 81224"/>
              </a:avLst>
            </a:prstGeom>
            <a:ln>
              <a:solidFill>
                <a:schemeClr val="bg1"/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2168741" y="1590060"/>
              <a:ext cx="477091" cy="76611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61"/>
            <p:cNvCxnSpPr/>
            <p:nvPr/>
          </p:nvCxnSpPr>
          <p:spPr>
            <a:xfrm flipV="1">
              <a:off x="1691653" y="2246599"/>
              <a:ext cx="1172659" cy="313625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bg1"/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V="1">
              <a:off x="3202795" y="1959858"/>
              <a:ext cx="721133" cy="279156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V="1">
              <a:off x="3923928" y="1690480"/>
              <a:ext cx="470539" cy="269378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V="1">
              <a:off x="1907704" y="2045781"/>
              <a:ext cx="313503" cy="339464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V="1">
              <a:off x="1802319" y="1590060"/>
              <a:ext cx="239058" cy="410915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>
              <a:off x="2290937" y="1590060"/>
              <a:ext cx="311736" cy="664582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V="1">
              <a:off x="2049212" y="1680701"/>
              <a:ext cx="358074" cy="267217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V="1">
              <a:off x="2446804" y="1590061"/>
              <a:ext cx="469012" cy="341383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flipV="1">
              <a:off x="2041377" y="2556892"/>
              <a:ext cx="249560" cy="110324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3460947" y="2346711"/>
              <a:ext cx="390973" cy="13806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2816609" y="2436039"/>
              <a:ext cx="201575" cy="266789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V="1">
              <a:off x="2439814" y="2596816"/>
              <a:ext cx="340584" cy="179001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V="1">
              <a:off x="2439814" y="2099436"/>
              <a:ext cx="376224" cy="166789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1331640" y="1590061"/>
              <a:ext cx="288032" cy="351737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V="1">
              <a:off x="3261145" y="2079494"/>
              <a:ext cx="358074" cy="267217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V="1">
              <a:off x="3647757" y="2353614"/>
              <a:ext cx="8676" cy="723574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3347864" y="2555698"/>
              <a:ext cx="316679" cy="70162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V="1">
              <a:off x="1568237" y="2099436"/>
              <a:ext cx="353611" cy="335922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flipV="1">
              <a:off x="1331640" y="1778670"/>
              <a:ext cx="144016" cy="368537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flipV="1">
              <a:off x="1326050" y="1531830"/>
              <a:ext cx="293622" cy="238038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H="1" flipV="1">
              <a:off x="3068216" y="1742462"/>
              <a:ext cx="423249" cy="147864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flipH="1" flipV="1">
              <a:off x="2391047" y="1573955"/>
              <a:ext cx="456928" cy="204715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4" name="Group 93"/>
          <p:cNvGrpSpPr/>
          <p:nvPr/>
        </p:nvGrpSpPr>
        <p:grpSpPr>
          <a:xfrm>
            <a:off x="7038279" y="3232938"/>
            <a:ext cx="1178231" cy="1314934"/>
            <a:chOff x="3585683" y="1085504"/>
            <a:chExt cx="1178231" cy="1314934"/>
          </a:xfrm>
        </p:grpSpPr>
        <p:sp>
          <p:nvSpPr>
            <p:cNvPr id="95" name="Rounded Rectangle 94"/>
            <p:cNvSpPr/>
            <p:nvPr/>
          </p:nvSpPr>
          <p:spPr>
            <a:xfrm>
              <a:off x="3585683" y="1085504"/>
              <a:ext cx="1178231" cy="1314934"/>
            </a:xfrm>
            <a:prstGeom prst="roundRect">
              <a:avLst/>
            </a:prstGeom>
            <a:solidFill>
              <a:srgbClr val="1B8F91"/>
            </a:solidFill>
            <a:ln w="57150">
              <a:solidFill>
                <a:schemeClr val="bg2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Rounded Rectangle 95"/>
            <p:cNvSpPr/>
            <p:nvPr/>
          </p:nvSpPr>
          <p:spPr>
            <a:xfrm>
              <a:off x="3755903" y="1306355"/>
              <a:ext cx="852799" cy="748691"/>
            </a:xfrm>
            <a:prstGeom prst="roundRect">
              <a:avLst/>
            </a:prstGeom>
            <a:solidFill>
              <a:srgbClr val="1B8F91"/>
            </a:solidFill>
            <a:ln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3630270" y="2116305"/>
              <a:ext cx="113364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HN" sz="900" b="1" dirty="0" smtClean="0">
                  <a:solidFill>
                    <a:schemeClr val="bg1"/>
                  </a:solidFill>
                </a:rPr>
                <a:t>Phone Consultation</a:t>
              </a:r>
              <a:endParaRPr lang="es-HN" sz="9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00" name="Rounded Rectangle 99"/>
          <p:cNvSpPr/>
          <p:nvPr/>
        </p:nvSpPr>
        <p:spPr>
          <a:xfrm>
            <a:off x="5316110" y="3254341"/>
            <a:ext cx="1215827" cy="1327633"/>
          </a:xfrm>
          <a:prstGeom prst="roundRect">
            <a:avLst/>
          </a:prstGeom>
          <a:solidFill>
            <a:srgbClr val="1B8F91"/>
          </a:solidFill>
          <a:ln w="57150">
            <a:solidFill>
              <a:schemeClr val="bg2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ounded Rectangle 100"/>
          <p:cNvSpPr/>
          <p:nvPr/>
        </p:nvSpPr>
        <p:spPr>
          <a:xfrm>
            <a:off x="5464272" y="3515415"/>
            <a:ext cx="900448" cy="790523"/>
          </a:xfrm>
          <a:prstGeom prst="roundRect">
            <a:avLst/>
          </a:prstGeom>
          <a:solidFill>
            <a:srgbClr val="1B8F91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/>
          <p:cNvSpPr txBox="1"/>
          <p:nvPr/>
        </p:nvSpPr>
        <p:spPr>
          <a:xfrm>
            <a:off x="5381640" y="4314246"/>
            <a:ext cx="111219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HN" sz="900" b="1" dirty="0" smtClean="0">
                <a:solidFill>
                  <a:schemeClr val="bg1"/>
                </a:solidFill>
              </a:rPr>
              <a:t>Video Consultation</a:t>
            </a:r>
            <a:endParaRPr lang="es-HN" sz="900" b="1" dirty="0">
              <a:solidFill>
                <a:schemeClr val="bg1"/>
              </a:solidFill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6569" y="3557078"/>
            <a:ext cx="604852" cy="470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4" name="Picture 10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8843" y="3629917"/>
            <a:ext cx="597938" cy="59793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5" name="Rectangle 104"/>
          <p:cNvSpPr/>
          <p:nvPr/>
        </p:nvSpPr>
        <p:spPr>
          <a:xfrm>
            <a:off x="207556" y="171371"/>
            <a:ext cx="78537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88232"/>
            <a:r>
              <a:rPr lang="en-CA" sz="2400" b="1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itchFamily="34" charset="0"/>
              </a:rPr>
              <a:t>At the Core of the Service is the AmeriDoc Physician Network</a:t>
            </a:r>
            <a:endParaRPr lang="en-CA" sz="2400" b="1" spc="-150" dirty="0">
              <a:solidFill>
                <a:schemeClr val="tx1">
                  <a:lumMod val="50000"/>
                  <a:lumOff val="5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106" name="Flowchart: Off-page Connector 14"/>
          <p:cNvSpPr/>
          <p:nvPr/>
        </p:nvSpPr>
        <p:spPr>
          <a:xfrm>
            <a:off x="8518549" y="141481"/>
            <a:ext cx="379264" cy="223298"/>
          </a:xfrm>
          <a:prstGeom prst="flowChartOffpageConnector">
            <a:avLst/>
          </a:prstGeom>
          <a:solidFill>
            <a:srgbClr val="1B8F9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HN" sz="1200" b="1" dirty="0" smtClean="0"/>
              <a:t>05</a:t>
            </a:r>
            <a:endParaRPr lang="en-US" sz="1200" b="1" dirty="0"/>
          </a:p>
        </p:txBody>
      </p:sp>
      <p:pic>
        <p:nvPicPr>
          <p:cNvPr id="107" name="Picture 10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78739" y="6196491"/>
            <a:ext cx="1953786" cy="68182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3225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Off-page Connector 14"/>
          <p:cNvSpPr/>
          <p:nvPr/>
        </p:nvSpPr>
        <p:spPr>
          <a:xfrm>
            <a:off x="8518549" y="141481"/>
            <a:ext cx="379264" cy="223298"/>
          </a:xfrm>
          <a:prstGeom prst="flowChartOffpageConnector">
            <a:avLst/>
          </a:prstGeom>
          <a:solidFill>
            <a:srgbClr val="1B8F9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HN" sz="1200" b="1" dirty="0" smtClean="0"/>
              <a:t>06</a:t>
            </a:r>
            <a:endParaRPr lang="en-US" sz="12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8739" y="6196491"/>
            <a:ext cx="1953786" cy="68182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4" name="Group 3"/>
          <p:cNvGrpSpPr/>
          <p:nvPr/>
        </p:nvGrpSpPr>
        <p:grpSpPr>
          <a:xfrm>
            <a:off x="1298297" y="1641204"/>
            <a:ext cx="6424728" cy="2342007"/>
            <a:chOff x="153966" y="1939565"/>
            <a:chExt cx="8450482" cy="3080458"/>
          </a:xfrm>
        </p:grpSpPr>
        <p:cxnSp>
          <p:nvCxnSpPr>
            <p:cNvPr id="5" name="Elbow Connector 4"/>
            <p:cNvCxnSpPr>
              <a:endCxn id="15" idx="0"/>
            </p:cNvCxnSpPr>
            <p:nvPr/>
          </p:nvCxnSpPr>
          <p:spPr>
            <a:xfrm>
              <a:off x="4715272" y="1939565"/>
              <a:ext cx="2557028" cy="972480"/>
            </a:xfrm>
            <a:prstGeom prst="bentConnector2">
              <a:avLst/>
            </a:prstGeom>
            <a:ln>
              <a:solidFill>
                <a:srgbClr val="167876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>
              <a:stCxn id="9" idx="3"/>
              <a:endCxn id="37" idx="1"/>
            </p:cNvCxnSpPr>
            <p:nvPr/>
          </p:nvCxnSpPr>
          <p:spPr>
            <a:xfrm>
              <a:off x="3419872" y="3164073"/>
              <a:ext cx="1959510" cy="38420"/>
            </a:xfrm>
            <a:prstGeom prst="straightConnector1">
              <a:avLst/>
            </a:prstGeom>
            <a:ln>
              <a:solidFill>
                <a:srgbClr val="167876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5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0618" y="2912045"/>
              <a:ext cx="504055" cy="5040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Cloud 7"/>
            <p:cNvSpPr/>
            <p:nvPr/>
          </p:nvSpPr>
          <p:spPr>
            <a:xfrm>
              <a:off x="3851920" y="2696021"/>
              <a:ext cx="1152128" cy="1008112"/>
            </a:xfrm>
            <a:prstGeom prst="cloud">
              <a:avLst/>
            </a:prstGeom>
            <a:solidFill>
              <a:schemeClr val="bg1"/>
            </a:solidFill>
            <a:ln>
              <a:solidFill>
                <a:srgbClr val="1FA6A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555776" y="2840037"/>
              <a:ext cx="864096" cy="648072"/>
            </a:xfrm>
            <a:prstGeom prst="rect">
              <a:avLst/>
            </a:prstGeom>
            <a:noFill/>
            <a:ln>
              <a:solidFill>
                <a:srgbClr val="16787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2915816" y="4064174"/>
              <a:ext cx="2952328" cy="955849"/>
              <a:chOff x="1475656" y="4155926"/>
              <a:chExt cx="2952328" cy="955849"/>
            </a:xfrm>
          </p:grpSpPr>
          <p:grpSp>
            <p:nvGrpSpPr>
              <p:cNvPr id="43" name="Group 42"/>
              <p:cNvGrpSpPr/>
              <p:nvPr/>
            </p:nvGrpSpPr>
            <p:grpSpPr>
              <a:xfrm>
                <a:off x="1475656" y="4155926"/>
                <a:ext cx="2952328" cy="706585"/>
                <a:chOff x="1475656" y="4155926"/>
                <a:chExt cx="2952328" cy="706585"/>
              </a:xfrm>
            </p:grpSpPr>
            <p:pic>
              <p:nvPicPr>
                <p:cNvPr id="45" name="Picture 63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987824" y="4227934"/>
                  <a:ext cx="504038" cy="5040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6" name="Picture 53" descr="ScreenHunter_16 Dec. 31 13.15.jpg"/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267744" y="4227934"/>
                  <a:ext cx="607182" cy="5760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7" name="Picture 46" descr="ScreenHunter_06 Dec. 31 13.14.jpg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07694" y="4299942"/>
                  <a:ext cx="660050" cy="4320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8" name="Picture 47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635896" y="4299942"/>
                  <a:ext cx="684076" cy="432048"/>
                </a:xfrm>
                <a:prstGeom prst="rect">
                  <a:avLst/>
                </a:prstGeom>
              </p:spPr>
            </p:pic>
            <p:sp>
              <p:nvSpPr>
                <p:cNvPr id="49" name="Rectangle 48"/>
                <p:cNvSpPr/>
                <p:nvPr/>
              </p:nvSpPr>
              <p:spPr>
                <a:xfrm>
                  <a:off x="1475656" y="4155926"/>
                  <a:ext cx="2952328" cy="706585"/>
                </a:xfrm>
                <a:prstGeom prst="rect">
                  <a:avLst/>
                </a:prstGeom>
                <a:noFill/>
                <a:ln>
                  <a:solidFill>
                    <a:srgbClr val="167876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4" name="TextBox 43"/>
              <p:cNvSpPr txBox="1"/>
              <p:nvPr/>
            </p:nvSpPr>
            <p:spPr>
              <a:xfrm>
                <a:off x="2483768" y="4803998"/>
                <a:ext cx="99257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rebuchet MS"/>
                    <a:cs typeface="Trebuchet MS"/>
                  </a:rPr>
                  <a:t>Telemetry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rebuchet MS"/>
                  <a:cs typeface="Trebuchet MS"/>
                </a:endParaRPr>
              </a:p>
            </p:txBody>
          </p:sp>
        </p:grpSp>
        <p:sp>
          <p:nvSpPr>
            <p:cNvPr id="11" name="Rectangle 10"/>
            <p:cNvSpPr/>
            <p:nvPr/>
          </p:nvSpPr>
          <p:spPr>
            <a:xfrm>
              <a:off x="323528" y="2840037"/>
              <a:ext cx="2088232" cy="648072"/>
            </a:xfrm>
            <a:prstGeom prst="rect">
              <a:avLst/>
            </a:prstGeom>
            <a:noFill/>
            <a:ln>
              <a:solidFill>
                <a:srgbClr val="16787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5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2912045"/>
              <a:ext cx="504056" cy="50407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3" name="Group 12"/>
            <p:cNvGrpSpPr/>
            <p:nvPr/>
          </p:nvGrpSpPr>
          <p:grpSpPr>
            <a:xfrm>
              <a:off x="5379381" y="2840037"/>
              <a:ext cx="3225067" cy="1008112"/>
              <a:chOff x="5307373" y="2283718"/>
              <a:chExt cx="3225067" cy="1008112"/>
            </a:xfrm>
          </p:grpSpPr>
          <p:grpSp>
            <p:nvGrpSpPr>
              <p:cNvPr id="35" name="Group 34"/>
              <p:cNvGrpSpPr/>
              <p:nvPr/>
            </p:nvGrpSpPr>
            <p:grpSpPr>
              <a:xfrm>
                <a:off x="6372200" y="2283718"/>
                <a:ext cx="2160240" cy="1008112"/>
                <a:chOff x="1907704" y="1707654"/>
                <a:chExt cx="2160240" cy="1008112"/>
              </a:xfrm>
            </p:grpSpPr>
            <p:sp>
              <p:nvSpPr>
                <p:cNvPr id="38" name="Rectangle 37"/>
                <p:cNvSpPr/>
                <p:nvPr/>
              </p:nvSpPr>
              <p:spPr>
                <a:xfrm>
                  <a:off x="1907704" y="1707654"/>
                  <a:ext cx="2088232" cy="648072"/>
                </a:xfrm>
                <a:prstGeom prst="rect">
                  <a:avLst/>
                </a:prstGeom>
                <a:noFill/>
                <a:ln>
                  <a:solidFill>
                    <a:srgbClr val="167876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39" name="Picture 55" descr="ScreenHunter_12 Dec. 31 13.15.jpg"/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979712" y="1779662"/>
                  <a:ext cx="504056" cy="5250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0" name="Picture 67" descr="ScreenHunter_19 Dec. 31 13.15.jpg"/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987824" y="1779662"/>
                  <a:ext cx="504056" cy="53329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1" name="Picture 40" descr="ScreenHunter_17 Dec. 31 13.15.jpg"/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419872" y="1799407"/>
                  <a:ext cx="548512" cy="5040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2" name="TextBox 41"/>
                <p:cNvSpPr txBox="1"/>
                <p:nvPr/>
              </p:nvSpPr>
              <p:spPr>
                <a:xfrm>
                  <a:off x="2623280" y="2407989"/>
                  <a:ext cx="144466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Trebuchet MS"/>
                      <a:cs typeface="Trebuchet MS"/>
                    </a:rPr>
                    <a:t>Health Network</a:t>
                  </a:r>
                  <a:endParaRPr 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rebuchet MS"/>
                    <a:cs typeface="Trebuchet MS"/>
                  </a:endParaRPr>
                </a:p>
              </p:txBody>
            </p:sp>
          </p:grpSp>
          <p:sp>
            <p:nvSpPr>
              <p:cNvPr id="36" name="Rectangle 35"/>
              <p:cNvSpPr/>
              <p:nvPr/>
            </p:nvSpPr>
            <p:spPr>
              <a:xfrm>
                <a:off x="5364088" y="2283718"/>
                <a:ext cx="864096" cy="648072"/>
              </a:xfrm>
              <a:prstGeom prst="rect">
                <a:avLst/>
              </a:prstGeom>
              <a:noFill/>
              <a:ln>
                <a:solidFill>
                  <a:srgbClr val="16787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5307373" y="2322317"/>
                <a:ext cx="915947" cy="6477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rebuchet MS"/>
                    <a:cs typeface="Trebuchet MS"/>
                  </a:rPr>
                  <a:t>Clinical</a:t>
                </a:r>
                <a:r>
                  <a:rPr lang="en-US" sz="14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rebuchet MS"/>
                    <a:cs typeface="Trebuchet MS"/>
                  </a:rPr>
                  <a:t> </a:t>
                </a:r>
              </a:p>
              <a:p>
                <a:pPr algn="ctr"/>
                <a:r>
                  <a:rPr 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rebuchet MS"/>
                    <a:cs typeface="Trebuchet MS"/>
                  </a:rPr>
                  <a:t>Portal</a:t>
                </a:r>
                <a:endPara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rebuchet MS"/>
                  <a:cs typeface="Trebuchet MS"/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2562745" y="2895341"/>
              <a:ext cx="891830" cy="6072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rebuchet MS"/>
                  <a:cs typeface="Trebuchet MS"/>
                </a:rPr>
                <a:t>Patient</a:t>
              </a:r>
            </a:p>
            <a:p>
              <a:pPr algn="ctr"/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rebuchet MS"/>
                  <a:cs typeface="Trebuchet MS"/>
                </a:rPr>
                <a:t>Portal</a:t>
              </a: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endParaRPr>
            </a:p>
          </p:txBody>
        </p:sp>
        <p:pic>
          <p:nvPicPr>
            <p:cNvPr id="15" name="Picture 67" descr="ScreenHunter_19 Dec. 31 13.15.jpg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0272" y="2912046"/>
              <a:ext cx="504056" cy="53329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6" name="Elbow Connector 15"/>
            <p:cNvCxnSpPr>
              <a:endCxn id="12" idx="0"/>
            </p:cNvCxnSpPr>
            <p:nvPr/>
          </p:nvCxnSpPr>
          <p:spPr>
            <a:xfrm rot="10800000" flipV="1">
              <a:off x="1799692" y="1939565"/>
              <a:ext cx="2268252" cy="972480"/>
            </a:xfrm>
            <a:prstGeom prst="bentConnector2">
              <a:avLst/>
            </a:prstGeom>
            <a:ln>
              <a:solidFill>
                <a:srgbClr val="167876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23930" y="2931790"/>
              <a:ext cx="1031711" cy="36004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8" name="TextBox 17"/>
            <p:cNvSpPr txBox="1"/>
            <p:nvPr/>
          </p:nvSpPr>
          <p:spPr>
            <a:xfrm>
              <a:off x="153966" y="3560117"/>
              <a:ext cx="1148708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rebuchet MS"/>
                  <a:cs typeface="Trebuchet MS"/>
                </a:rPr>
                <a:t>Membership</a:t>
              </a:r>
              <a:endPara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endParaRPr>
            </a:p>
          </p:txBody>
        </p:sp>
        <p:cxnSp>
          <p:nvCxnSpPr>
            <p:cNvPr id="19" name="Straight Arrow Connector 18"/>
            <p:cNvCxnSpPr>
              <a:endCxn id="8" idx="1"/>
            </p:cNvCxnSpPr>
            <p:nvPr/>
          </p:nvCxnSpPr>
          <p:spPr>
            <a:xfrm flipV="1">
              <a:off x="4427984" y="3703061"/>
              <a:ext cx="0" cy="361113"/>
            </a:xfrm>
            <a:prstGeom prst="straightConnector1">
              <a:avLst/>
            </a:prstGeom>
            <a:ln>
              <a:solidFill>
                <a:srgbClr val="167876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stCxn id="36" idx="3"/>
              <a:endCxn id="38" idx="1"/>
            </p:cNvCxnSpPr>
            <p:nvPr/>
          </p:nvCxnSpPr>
          <p:spPr>
            <a:xfrm>
              <a:off x="6300192" y="3164073"/>
              <a:ext cx="144016" cy="0"/>
            </a:xfrm>
            <a:prstGeom prst="line">
              <a:avLst/>
            </a:prstGeom>
            <a:ln>
              <a:solidFill>
                <a:srgbClr val="16787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stCxn id="11" idx="3"/>
              <a:endCxn id="9" idx="1"/>
            </p:cNvCxnSpPr>
            <p:nvPr/>
          </p:nvCxnSpPr>
          <p:spPr>
            <a:xfrm>
              <a:off x="2411760" y="3164073"/>
              <a:ext cx="144016" cy="0"/>
            </a:xfrm>
            <a:prstGeom prst="line">
              <a:avLst/>
            </a:prstGeom>
            <a:ln>
              <a:solidFill>
                <a:srgbClr val="16787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Group 21"/>
            <p:cNvGrpSpPr/>
            <p:nvPr/>
          </p:nvGrpSpPr>
          <p:grpSpPr>
            <a:xfrm>
              <a:off x="6012160" y="3579862"/>
              <a:ext cx="1296144" cy="1296144"/>
              <a:chOff x="6012160" y="3579862"/>
              <a:chExt cx="1296144" cy="1296144"/>
            </a:xfrm>
          </p:grpSpPr>
          <p:pic>
            <p:nvPicPr>
              <p:cNvPr id="31" name="Picture 30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372200" y="3579862"/>
                <a:ext cx="836712" cy="627534"/>
              </a:xfrm>
              <a:prstGeom prst="rect">
                <a:avLst/>
              </a:prstGeom>
            </p:spPr>
          </p:pic>
          <p:pic>
            <p:nvPicPr>
              <p:cNvPr id="32" name="Picture 31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 flipH="1">
                <a:off x="6015649" y="4011910"/>
                <a:ext cx="428559" cy="479450"/>
              </a:xfrm>
              <a:prstGeom prst="rect">
                <a:avLst/>
              </a:prstGeom>
            </p:spPr>
          </p:pic>
          <p:pic>
            <p:nvPicPr>
              <p:cNvPr id="33" name="Picture 32"/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6372200" y="4155926"/>
                <a:ext cx="924539" cy="614834"/>
              </a:xfrm>
              <a:prstGeom prst="rect">
                <a:avLst/>
              </a:prstGeom>
            </p:spPr>
          </p:pic>
          <p:sp>
            <p:nvSpPr>
              <p:cNvPr id="34" name="Oval 33"/>
              <p:cNvSpPr/>
              <p:nvPr/>
            </p:nvSpPr>
            <p:spPr>
              <a:xfrm>
                <a:off x="6012160" y="3579862"/>
                <a:ext cx="1296144" cy="1296144"/>
              </a:xfrm>
              <a:prstGeom prst="ellipse">
                <a:avLst/>
              </a:prstGeom>
              <a:noFill/>
              <a:ln>
                <a:solidFill>
                  <a:srgbClr val="16787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1475656" y="3579862"/>
              <a:ext cx="1296144" cy="1296144"/>
              <a:chOff x="6012160" y="3579862"/>
              <a:chExt cx="1296144" cy="1296144"/>
            </a:xfrm>
          </p:grpSpPr>
          <p:pic>
            <p:nvPicPr>
              <p:cNvPr id="27" name="Picture 26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372200" y="3579862"/>
                <a:ext cx="836712" cy="627534"/>
              </a:xfrm>
              <a:prstGeom prst="rect">
                <a:avLst/>
              </a:prstGeom>
            </p:spPr>
          </p:pic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 flipH="1">
                <a:off x="6015649" y="4011910"/>
                <a:ext cx="428559" cy="479450"/>
              </a:xfrm>
              <a:prstGeom prst="rect">
                <a:avLst/>
              </a:prstGeom>
            </p:spPr>
          </p:pic>
          <p:pic>
            <p:nvPicPr>
              <p:cNvPr id="29" name="Picture 28"/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6372200" y="4155926"/>
                <a:ext cx="924539" cy="614834"/>
              </a:xfrm>
              <a:prstGeom prst="rect">
                <a:avLst/>
              </a:prstGeom>
            </p:spPr>
          </p:pic>
          <p:sp>
            <p:nvSpPr>
              <p:cNvPr id="30" name="Oval 29"/>
              <p:cNvSpPr/>
              <p:nvPr/>
            </p:nvSpPr>
            <p:spPr>
              <a:xfrm>
                <a:off x="6012160" y="3579862"/>
                <a:ext cx="1296144" cy="1296144"/>
              </a:xfrm>
              <a:prstGeom prst="ellipse">
                <a:avLst/>
              </a:prstGeom>
              <a:noFill/>
              <a:ln>
                <a:solidFill>
                  <a:srgbClr val="16787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4" name="Straight Connector 23"/>
            <p:cNvCxnSpPr>
              <a:stCxn id="9" idx="2"/>
              <a:endCxn id="30" idx="7"/>
            </p:cNvCxnSpPr>
            <p:nvPr/>
          </p:nvCxnSpPr>
          <p:spPr>
            <a:xfrm flipH="1">
              <a:off x="2581984" y="3488110"/>
              <a:ext cx="405840" cy="281569"/>
            </a:xfrm>
            <a:prstGeom prst="line">
              <a:avLst/>
            </a:prstGeom>
            <a:ln>
              <a:solidFill>
                <a:srgbClr val="16787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stCxn id="36" idx="2"/>
              <a:endCxn id="34" idx="1"/>
            </p:cNvCxnSpPr>
            <p:nvPr/>
          </p:nvCxnSpPr>
          <p:spPr>
            <a:xfrm>
              <a:off x="5868144" y="3488110"/>
              <a:ext cx="333832" cy="281569"/>
            </a:xfrm>
            <a:prstGeom prst="line">
              <a:avLst/>
            </a:prstGeom>
            <a:ln>
              <a:solidFill>
                <a:srgbClr val="16787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3 CuadroTexto"/>
          <p:cNvSpPr txBox="1"/>
          <p:nvPr/>
        </p:nvSpPr>
        <p:spPr>
          <a:xfrm>
            <a:off x="729859" y="4930221"/>
            <a:ext cx="3272445" cy="1538883"/>
          </a:xfrm>
          <a:prstGeom prst="rect">
            <a:avLst/>
          </a:prstGeom>
          <a:noFill/>
        </p:spPr>
        <p:txBody>
          <a:bodyPr wrap="square" lIns="0" tIns="0" rIns="0" bIns="0" numCol="1" spcCol="720000">
            <a:spAutoFit/>
          </a:bodyPr>
          <a:lstStyle/>
          <a:p>
            <a:pPr marL="285750" indent="-285750" algn="just" fontAlgn="auto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en-US" sz="1600" dirty="0" smtClean="0">
                <a:solidFill>
                  <a:srgbClr val="1B8F91"/>
                </a:solidFill>
              </a:rPr>
              <a:t>Secure HIPAA compliant </a:t>
            </a:r>
            <a:r>
              <a:rPr lang="en-US" sz="1600" dirty="0">
                <a:solidFill>
                  <a:srgbClr val="1B8F91"/>
                </a:solidFill>
              </a:rPr>
              <a:t>p</a:t>
            </a:r>
            <a:r>
              <a:rPr lang="en-US" sz="1600" dirty="0" smtClean="0">
                <a:solidFill>
                  <a:srgbClr val="1B8F91"/>
                </a:solidFill>
              </a:rPr>
              <a:t>latform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en-US" sz="1600" dirty="0" smtClean="0">
                <a:solidFill>
                  <a:srgbClr val="1B8F91"/>
                </a:solidFill>
              </a:rPr>
              <a:t>Always open 24/7/365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en-US" sz="1600" dirty="0" smtClean="0">
                <a:solidFill>
                  <a:srgbClr val="1B8F91"/>
                </a:solidFill>
              </a:rPr>
              <a:t>Cloud accessibility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en-US" sz="1600" dirty="0" smtClean="0">
                <a:solidFill>
                  <a:srgbClr val="1B8F91"/>
                </a:solidFill>
              </a:rPr>
              <a:t>Built in cloud health records</a:t>
            </a:r>
          </a:p>
          <a:p>
            <a:pPr marL="285750" indent="-285750" algn="just"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en-US" sz="1600" dirty="0">
                <a:solidFill>
                  <a:srgbClr val="1B8F91"/>
                </a:solidFill>
              </a:rPr>
              <a:t>Easy to </a:t>
            </a:r>
            <a:r>
              <a:rPr lang="en-US" sz="1600" dirty="0" smtClean="0">
                <a:solidFill>
                  <a:srgbClr val="1B8F91"/>
                </a:solidFill>
              </a:rPr>
              <a:t>use</a:t>
            </a:r>
            <a:endParaRPr lang="en-US" sz="1600" dirty="0">
              <a:solidFill>
                <a:srgbClr val="1B8F91"/>
              </a:solidFill>
            </a:endParaRPr>
          </a:p>
        </p:txBody>
      </p:sp>
      <p:pic>
        <p:nvPicPr>
          <p:cNvPr id="51" name="Picture 50" descr="SW_LAP.png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09" t="-4" r="-4389" b="4"/>
          <a:stretch/>
        </p:blipFill>
        <p:spPr>
          <a:xfrm>
            <a:off x="4276494" y="4160252"/>
            <a:ext cx="4337843" cy="2287519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372859" y="4151613"/>
            <a:ext cx="45175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1B8F91"/>
                </a:solidFill>
                <a:latin typeface="Trebuchet MS" pitchFamily="34" charset="0"/>
              </a:rPr>
              <a:t>Our Secure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itchFamily="34" charset="0"/>
              </a:rPr>
              <a:t> &amp; </a:t>
            </a:r>
            <a:r>
              <a:rPr lang="en-US" b="1" dirty="0" smtClean="0">
                <a:solidFill>
                  <a:srgbClr val="1B8F91"/>
                </a:solidFill>
                <a:latin typeface="Trebuchet MS" pitchFamily="34" charset="0"/>
              </a:rPr>
              <a:t>User-friendly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itchFamily="34" charset="0"/>
              </a:rPr>
              <a:t>phone and video consultation platform </a:t>
            </a:r>
            <a:endParaRPr lang="en-US" dirty="0"/>
          </a:p>
        </p:txBody>
      </p:sp>
      <p:cxnSp>
        <p:nvCxnSpPr>
          <p:cNvPr id="53" name="Straight Connector 52"/>
          <p:cNvCxnSpPr/>
          <p:nvPr/>
        </p:nvCxnSpPr>
        <p:spPr>
          <a:xfrm>
            <a:off x="433397" y="4042189"/>
            <a:ext cx="8230013" cy="5376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Picture 5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597" y="2351215"/>
            <a:ext cx="412570" cy="412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Rectangle 54"/>
          <p:cNvSpPr/>
          <p:nvPr/>
        </p:nvSpPr>
        <p:spPr>
          <a:xfrm>
            <a:off x="208614" y="180332"/>
            <a:ext cx="77179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latin typeface="Trebuchet MS"/>
                <a:cs typeface="Trebuchet MS"/>
              </a:rPr>
              <a:t>AmeriDoc is delivering telemedicine of the future </a:t>
            </a:r>
          </a:p>
        </p:txBody>
      </p:sp>
      <p:sp>
        <p:nvSpPr>
          <p:cNvPr id="56" name="Rectangle 55"/>
          <p:cNvSpPr/>
          <p:nvPr/>
        </p:nvSpPr>
        <p:spPr>
          <a:xfrm>
            <a:off x="240755" y="705497"/>
            <a:ext cx="8422655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7F7F7F"/>
                </a:solidFill>
                <a:latin typeface="Trebuchet MS"/>
                <a:cs typeface="Trebuchet MS"/>
              </a:rPr>
              <a:t>Our </a:t>
            </a:r>
            <a:r>
              <a:rPr lang="en-US" sz="1600" dirty="0" smtClean="0">
                <a:solidFill>
                  <a:srgbClr val="7F7F7F"/>
                </a:solidFill>
                <a:latin typeface="Trebuchet MS"/>
                <a:cs typeface="Trebuchet MS"/>
              </a:rPr>
              <a:t>bi-directional </a:t>
            </a:r>
            <a:r>
              <a:rPr lang="en-US" sz="1600" dirty="0">
                <a:solidFill>
                  <a:srgbClr val="7F7F7F"/>
                </a:solidFill>
                <a:latin typeface="Trebuchet MS"/>
                <a:cs typeface="Trebuchet MS"/>
              </a:rPr>
              <a:t>platform allows for both member and practitioner initiated </a:t>
            </a:r>
            <a:r>
              <a:rPr lang="en-US" sz="1600" dirty="0" smtClean="0">
                <a:solidFill>
                  <a:srgbClr val="7F7F7F"/>
                </a:solidFill>
                <a:latin typeface="Trebuchet MS"/>
                <a:cs typeface="Trebuchet MS"/>
              </a:rPr>
              <a:t>events, </a:t>
            </a:r>
            <a:r>
              <a:rPr lang="en-US" sz="1600" dirty="0">
                <a:solidFill>
                  <a:srgbClr val="7F7F7F"/>
                </a:solidFill>
                <a:latin typeface="Trebuchet MS"/>
                <a:cs typeface="Trebuchet MS"/>
              </a:rPr>
              <a:t>lowering cost of care by improving patient outcomes.</a:t>
            </a:r>
          </a:p>
        </p:txBody>
      </p:sp>
      <p:sp>
        <p:nvSpPr>
          <p:cNvPr id="57" name="Rectangle 56"/>
          <p:cNvSpPr/>
          <p:nvPr/>
        </p:nvSpPr>
        <p:spPr>
          <a:xfrm>
            <a:off x="3807682" y="1384300"/>
            <a:ext cx="1506510" cy="482600"/>
          </a:xfrm>
          <a:prstGeom prst="rect">
            <a:avLst/>
          </a:prstGeom>
          <a:gradFill>
            <a:gsLst>
              <a:gs pos="0">
                <a:srgbClr val="167876"/>
              </a:gs>
              <a:gs pos="11000">
                <a:srgbClr val="1FA6A9"/>
              </a:gs>
            </a:gsLst>
          </a:gradFill>
          <a:ln>
            <a:solidFill>
              <a:srgbClr val="1678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4023582" y="1409700"/>
            <a:ext cx="1463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Employer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35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Off-page Connector 14"/>
          <p:cNvSpPr/>
          <p:nvPr/>
        </p:nvSpPr>
        <p:spPr>
          <a:xfrm>
            <a:off x="8518549" y="141481"/>
            <a:ext cx="379264" cy="223298"/>
          </a:xfrm>
          <a:prstGeom prst="flowChartOffpageConnector">
            <a:avLst/>
          </a:prstGeom>
          <a:solidFill>
            <a:srgbClr val="1B8F9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HN" sz="1200" b="1" dirty="0" smtClean="0"/>
              <a:t>07</a:t>
            </a:r>
            <a:endParaRPr lang="en-US" sz="12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8739" y="6196491"/>
            <a:ext cx="1953786" cy="68182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210312" y="180113"/>
            <a:ext cx="77597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88232"/>
            <a:r>
              <a:rPr lang="en-CA" sz="2400" b="1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itchFamily="34" charset="0"/>
              </a:rPr>
              <a:t>Technologically Advanced Reporting Tracks the Effectiveness of the Program</a:t>
            </a:r>
            <a:endParaRPr lang="en-CA" sz="2400" b="1" spc="-150" dirty="0">
              <a:solidFill>
                <a:schemeClr val="tx1">
                  <a:lumMod val="50000"/>
                  <a:lumOff val="5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1258669"/>
            <a:ext cx="71501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AmeriDoc’s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reporting system provides results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of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programs in a real-time environment.</a:t>
            </a:r>
          </a:p>
          <a:p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2" y="2514600"/>
            <a:ext cx="5622933" cy="4364902"/>
          </a:xfrm>
          <a:prstGeom prst="rect">
            <a:avLst/>
          </a:prstGeom>
        </p:spPr>
      </p:pic>
      <p:sp>
        <p:nvSpPr>
          <p:cNvPr id="7" name="Text Placeholder 3"/>
          <p:cNvSpPr txBox="1">
            <a:spLocks/>
          </p:cNvSpPr>
          <p:nvPr/>
        </p:nvSpPr>
        <p:spPr>
          <a:xfrm>
            <a:off x="5686029" y="2051700"/>
            <a:ext cx="3456384" cy="29979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 smtClean="0">
                <a:solidFill>
                  <a:srgbClr val="167274"/>
                </a:solidFill>
                <a:latin typeface="+mj-lt"/>
              </a:rPr>
              <a:t>Our Cloud-based Platform Tracks…</a:t>
            </a:r>
          </a:p>
          <a:p>
            <a:pPr marL="285750" indent="-285750" algn="l">
              <a:buFont typeface="Arial"/>
              <a:buChar char="•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Utilization to report program ROI</a:t>
            </a:r>
          </a:p>
          <a:p>
            <a:pPr marL="285750" indent="-285750" algn="l">
              <a:buFont typeface="Arial"/>
              <a:buChar char="•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Group billing</a:t>
            </a:r>
          </a:p>
          <a:p>
            <a:pPr marL="285750" indent="-285750" algn="l">
              <a:buFont typeface="Arial"/>
              <a:buChar char="•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Member eligibility</a:t>
            </a:r>
          </a:p>
          <a:p>
            <a:pPr marL="285750" indent="-285750" algn="l">
              <a:buFont typeface="Arial"/>
              <a:buChar char="•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Cloud based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ccess</a:t>
            </a:r>
          </a:p>
          <a:p>
            <a:pPr marL="285750" indent="-285750" algn="l">
              <a:buFont typeface="Arial"/>
              <a:buChar char="•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Real time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eporting</a:t>
            </a:r>
          </a:p>
          <a:p>
            <a:pPr marL="285750" indent="-285750" algn="l">
              <a:buFont typeface="Arial"/>
              <a:buChar char="•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Single and group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nrollment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odules</a:t>
            </a:r>
          </a:p>
          <a:p>
            <a:pPr marL="285750" indent="-285750" algn="l">
              <a:buFont typeface="Arial"/>
              <a:buChar char="•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File management</a:t>
            </a:r>
          </a:p>
          <a:p>
            <a:pPr marL="285750" indent="-285750" algn="l">
              <a:buFont typeface="Arial"/>
              <a:buChar char="•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File upload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odule</a:t>
            </a:r>
          </a:p>
          <a:p>
            <a:pPr marL="285750" indent="-285750" algn="l">
              <a:buFont typeface="Arial"/>
              <a:buChar char="•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Marketing collateral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rganizer</a:t>
            </a:r>
          </a:p>
          <a:p>
            <a:pPr algn="l"/>
            <a:endParaRPr lang="en-US" sz="1600" b="1" dirty="0">
              <a:solidFill>
                <a:srgbClr val="167274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2435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210312" y="182880"/>
            <a:ext cx="3465051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l" defTabSz="1088232"/>
            <a:r>
              <a:rPr lang="en-CA" sz="2400" b="1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itchFamily="34" charset="0"/>
              </a:rPr>
              <a:t>Available Member Services</a:t>
            </a:r>
            <a:endParaRPr lang="en-CA" sz="2400" b="1" spc="-150" dirty="0">
              <a:solidFill>
                <a:schemeClr val="tx1">
                  <a:lumMod val="50000"/>
                  <a:lumOff val="5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5" name="Flowchart: Off-page Connector 25"/>
          <p:cNvSpPr/>
          <p:nvPr/>
        </p:nvSpPr>
        <p:spPr>
          <a:xfrm>
            <a:off x="8518549" y="141481"/>
            <a:ext cx="379264" cy="223298"/>
          </a:xfrm>
          <a:prstGeom prst="flowChartOffpageConnector">
            <a:avLst/>
          </a:prstGeom>
          <a:solidFill>
            <a:srgbClr val="1B8F9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HN" sz="1200" b="1" dirty="0" smtClean="0"/>
              <a:t>08</a:t>
            </a:r>
            <a:endParaRPr lang="en-US" sz="1200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1252988" y="2046234"/>
            <a:ext cx="6631994" cy="1478188"/>
            <a:chOff x="414788" y="2208159"/>
            <a:chExt cx="6631994" cy="1478188"/>
          </a:xfrm>
        </p:grpSpPr>
        <p:sp>
          <p:nvSpPr>
            <p:cNvPr id="7" name="Rounded Rectangle 6"/>
            <p:cNvSpPr/>
            <p:nvPr/>
          </p:nvSpPr>
          <p:spPr>
            <a:xfrm>
              <a:off x="5581029" y="2208159"/>
              <a:ext cx="1440159" cy="1478188"/>
            </a:xfrm>
            <a:prstGeom prst="roundRect">
              <a:avLst/>
            </a:prstGeom>
            <a:solidFill>
              <a:srgbClr val="1B8F91"/>
            </a:solidFill>
            <a:ln w="57150"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3879602" y="2208159"/>
              <a:ext cx="1440159" cy="1478188"/>
            </a:xfrm>
            <a:prstGeom prst="roundRect">
              <a:avLst/>
            </a:prstGeom>
            <a:solidFill>
              <a:srgbClr val="1B8F91"/>
            </a:solidFill>
            <a:ln w="57150"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133847" y="2244690"/>
              <a:ext cx="1440159" cy="1441657"/>
            </a:xfrm>
            <a:prstGeom prst="roundRect">
              <a:avLst/>
            </a:prstGeom>
            <a:solidFill>
              <a:srgbClr val="1B8F91"/>
            </a:solidFill>
            <a:ln w="57150"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424224" y="2230207"/>
              <a:ext cx="1440159" cy="1456140"/>
            </a:xfrm>
            <a:prstGeom prst="roundRect">
              <a:avLst/>
            </a:prstGeom>
            <a:solidFill>
              <a:srgbClr val="1B8F91"/>
            </a:solidFill>
            <a:ln w="57150"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4107556" y="2436900"/>
              <a:ext cx="984252" cy="864096"/>
            </a:xfrm>
            <a:prstGeom prst="roundRect">
              <a:avLst/>
            </a:prstGeom>
            <a:solidFill>
              <a:srgbClr val="1B8F91"/>
            </a:solidFill>
            <a:ln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2356691" y="2462048"/>
              <a:ext cx="984252" cy="864096"/>
            </a:xfrm>
            <a:prstGeom prst="roundRect">
              <a:avLst/>
            </a:prstGeom>
            <a:solidFill>
              <a:srgbClr val="1B8F91"/>
            </a:solidFill>
            <a:ln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14788" y="3403409"/>
              <a:ext cx="144959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HN" sz="900" b="1" dirty="0" smtClean="0">
                  <a:solidFill>
                    <a:schemeClr val="bg1"/>
                  </a:solidFill>
                </a:rPr>
                <a:t>Cloud </a:t>
              </a:r>
              <a:r>
                <a:rPr lang="es-HN" sz="900" b="1" dirty="0" err="1" smtClean="0">
                  <a:solidFill>
                    <a:schemeClr val="bg1"/>
                  </a:solidFill>
                </a:rPr>
                <a:t>Health</a:t>
              </a:r>
              <a:r>
                <a:rPr lang="es-HN" sz="900" b="1" dirty="0" smtClean="0">
                  <a:solidFill>
                    <a:schemeClr val="bg1"/>
                  </a:solidFill>
                </a:rPr>
                <a:t> Records</a:t>
              </a:r>
              <a:endParaRPr lang="es-HN" sz="900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879601" y="3380261"/>
              <a:ext cx="144015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HN" sz="900" b="1" dirty="0" err="1" smtClean="0">
                  <a:solidFill>
                    <a:schemeClr val="bg1"/>
                  </a:solidFill>
                </a:rPr>
                <a:t>Patient</a:t>
              </a:r>
              <a:r>
                <a:rPr lang="es-HN" sz="900" b="1" dirty="0" smtClean="0">
                  <a:solidFill>
                    <a:schemeClr val="bg1"/>
                  </a:solidFill>
                </a:rPr>
                <a:t> </a:t>
              </a:r>
              <a:r>
                <a:rPr lang="es-HN" sz="900" b="1" dirty="0" err="1" smtClean="0">
                  <a:solidFill>
                    <a:schemeClr val="bg1"/>
                  </a:solidFill>
                </a:rPr>
                <a:t>Advocacy</a:t>
              </a:r>
              <a:endParaRPr lang="es-HN" sz="900" b="1" dirty="0">
                <a:solidFill>
                  <a:schemeClr val="bg1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133848" y="3403392"/>
              <a:ext cx="143504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HN" sz="900" b="1" dirty="0" err="1" smtClean="0">
                  <a:solidFill>
                    <a:schemeClr val="bg1"/>
                  </a:solidFill>
                </a:rPr>
                <a:t>Lab</a:t>
              </a:r>
              <a:r>
                <a:rPr lang="es-HN" sz="900" b="1" dirty="0" smtClean="0">
                  <a:solidFill>
                    <a:schemeClr val="bg1"/>
                  </a:solidFill>
                </a:rPr>
                <a:t> </a:t>
              </a:r>
              <a:r>
                <a:rPr lang="es-HN" sz="900" b="1" dirty="0" err="1" smtClean="0">
                  <a:solidFill>
                    <a:schemeClr val="bg1"/>
                  </a:solidFill>
                </a:rPr>
                <a:t>Testing</a:t>
              </a:r>
              <a:endParaRPr lang="es-HN" sz="900" b="1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6219" y="2488569"/>
              <a:ext cx="816169" cy="81616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45843" y="2488569"/>
              <a:ext cx="816169" cy="81616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31089" y="2445786"/>
              <a:ext cx="737186" cy="91411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2" name="Group 1"/>
            <p:cNvGrpSpPr/>
            <p:nvPr/>
          </p:nvGrpSpPr>
          <p:grpSpPr>
            <a:xfrm>
              <a:off x="5519961" y="2433947"/>
              <a:ext cx="1526821" cy="1140582"/>
              <a:chOff x="7257881" y="2466616"/>
              <a:chExt cx="1526821" cy="1140582"/>
            </a:xfrm>
          </p:grpSpPr>
          <p:sp>
            <p:nvSpPr>
              <p:cNvPr id="24" name="Rounded Rectangle 23"/>
              <p:cNvSpPr/>
              <p:nvPr/>
            </p:nvSpPr>
            <p:spPr>
              <a:xfrm>
                <a:off x="7521591" y="2466616"/>
                <a:ext cx="984252" cy="864096"/>
              </a:xfrm>
              <a:prstGeom prst="roundRect">
                <a:avLst/>
              </a:prstGeom>
              <a:solidFill>
                <a:srgbClr val="1B8F91"/>
              </a:solidFill>
              <a:ln>
                <a:solidFill>
                  <a:schemeClr val="bg1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7257881" y="3376366"/>
                <a:ext cx="152682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solidFill>
                      <a:schemeClr val="bg1"/>
                    </a:solidFill>
                  </a:rPr>
                  <a:t>Counseling &amp; Therapy</a:t>
                </a:r>
              </a:p>
            </p:txBody>
          </p:sp>
          <p:pic>
            <p:nvPicPr>
              <p:cNvPr id="26" name="Picture 25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27343" y="2488569"/>
                <a:ext cx="787897" cy="896126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</p:grpSp>
      <p:sp>
        <p:nvSpPr>
          <p:cNvPr id="27" name="Cloud 26"/>
          <p:cNvSpPr/>
          <p:nvPr/>
        </p:nvSpPr>
        <p:spPr>
          <a:xfrm>
            <a:off x="1479413" y="2300823"/>
            <a:ext cx="434681" cy="241335"/>
          </a:xfrm>
          <a:prstGeom prst="cloud">
            <a:avLst/>
          </a:prstGeom>
          <a:solidFill>
            <a:schemeClr val="bg1"/>
          </a:solidFill>
          <a:ln w="9525">
            <a:solidFill>
              <a:srgbClr val="1FA6A9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>
          <a:xfrm>
            <a:off x="3879600" y="4040700"/>
            <a:ext cx="1440159" cy="1478188"/>
          </a:xfrm>
          <a:prstGeom prst="roundRect">
            <a:avLst/>
          </a:prstGeom>
          <a:solidFill>
            <a:srgbClr val="1B8F91"/>
          </a:solidFill>
          <a:ln w="5715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ounded Rectangle 28"/>
          <p:cNvSpPr/>
          <p:nvPr/>
        </p:nvSpPr>
        <p:spPr>
          <a:xfrm>
            <a:off x="4099978" y="4299157"/>
            <a:ext cx="984252" cy="864096"/>
          </a:xfrm>
          <a:prstGeom prst="roundRect">
            <a:avLst/>
          </a:prstGeom>
          <a:solidFill>
            <a:srgbClr val="1B8F91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3836268" y="5208907"/>
            <a:ext cx="15268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bg1"/>
                </a:solidFill>
              </a:rPr>
              <a:t>Chronic Disease</a:t>
            </a:r>
            <a:endParaRPr lang="en-US" sz="900" b="1" dirty="0">
              <a:solidFill>
                <a:schemeClr val="bg1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5730" y="4375224"/>
            <a:ext cx="787897" cy="7878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2" name="Rounded Rectangle 31"/>
          <p:cNvSpPr/>
          <p:nvPr/>
        </p:nvSpPr>
        <p:spPr>
          <a:xfrm>
            <a:off x="5606623" y="4049829"/>
            <a:ext cx="1440159" cy="1478188"/>
          </a:xfrm>
          <a:prstGeom prst="roundRect">
            <a:avLst/>
          </a:prstGeom>
          <a:solidFill>
            <a:srgbClr val="1B8F91"/>
          </a:solidFill>
          <a:ln w="5715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/>
          <p:cNvSpPr/>
          <p:nvPr/>
        </p:nvSpPr>
        <p:spPr>
          <a:xfrm>
            <a:off x="5827001" y="4308286"/>
            <a:ext cx="984252" cy="864096"/>
          </a:xfrm>
          <a:prstGeom prst="roundRect">
            <a:avLst/>
          </a:prstGeom>
          <a:solidFill>
            <a:srgbClr val="1B8F91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5563291" y="5218036"/>
            <a:ext cx="15268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bg1"/>
                </a:solidFill>
              </a:rPr>
              <a:t>Behavioral Health</a:t>
            </a:r>
            <a:endParaRPr lang="en-US" sz="900" b="1" dirty="0">
              <a:solidFill>
                <a:schemeClr val="bg1"/>
              </a:solidFill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2753" y="4384353"/>
            <a:ext cx="787897" cy="7878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6" name="Rounded Rectangle 35"/>
          <p:cNvSpPr/>
          <p:nvPr/>
        </p:nvSpPr>
        <p:spPr>
          <a:xfrm>
            <a:off x="7331055" y="4049829"/>
            <a:ext cx="1440159" cy="1478188"/>
          </a:xfrm>
          <a:prstGeom prst="roundRect">
            <a:avLst/>
          </a:prstGeom>
          <a:solidFill>
            <a:srgbClr val="1B8F91"/>
          </a:solidFill>
          <a:ln w="5715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ounded Rectangle 36"/>
          <p:cNvSpPr/>
          <p:nvPr/>
        </p:nvSpPr>
        <p:spPr>
          <a:xfrm>
            <a:off x="7551433" y="4308286"/>
            <a:ext cx="984252" cy="864096"/>
          </a:xfrm>
          <a:prstGeom prst="roundRect">
            <a:avLst/>
          </a:prstGeom>
          <a:solidFill>
            <a:srgbClr val="1B8F91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7287723" y="5218036"/>
            <a:ext cx="15268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bg1"/>
                </a:solidFill>
              </a:rPr>
              <a:t>Dermatology</a:t>
            </a:r>
            <a:endParaRPr lang="en-US" sz="900" b="1" dirty="0">
              <a:solidFill>
                <a:schemeClr val="bg1"/>
              </a:solidFill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7185" y="4384353"/>
            <a:ext cx="787897" cy="7878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0" name="Text Placeholder 3"/>
          <p:cNvSpPr txBox="1">
            <a:spLocks/>
          </p:cNvSpPr>
          <p:nvPr/>
        </p:nvSpPr>
        <p:spPr>
          <a:xfrm>
            <a:off x="541355" y="990264"/>
            <a:ext cx="7637445" cy="9361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key to increasing utilization is ensuring </a:t>
            </a: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product adoption </a:t>
            </a:r>
            <a:r>
              <a:rPr 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through </a:t>
            </a:r>
            <a:r>
              <a:rPr lang="en-US" sz="1800" b="1" dirty="0" smtClean="0">
                <a:solidFill>
                  <a:srgbClr val="187C7E"/>
                </a:solidFill>
                <a:latin typeface="+mj-lt"/>
              </a:rPr>
              <a:t>effective member engagement</a:t>
            </a:r>
            <a:r>
              <a:rPr 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.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1" name="Text Box 7"/>
          <p:cNvSpPr txBox="1">
            <a:spLocks noChangeArrowheads="1"/>
          </p:cNvSpPr>
          <p:nvPr/>
        </p:nvSpPr>
        <p:spPr bwMode="auto">
          <a:xfrm>
            <a:off x="656843" y="4333178"/>
            <a:ext cx="2969339" cy="1000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l" defTabSz="1088232"/>
            <a:r>
              <a:rPr lang="en-CA" sz="3100" b="1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itchFamily="34" charset="0"/>
              </a:rPr>
              <a:t>Upcoming </a:t>
            </a:r>
          </a:p>
          <a:p>
            <a:pPr algn="l" defTabSz="1088232"/>
            <a:r>
              <a:rPr lang="en-CA" sz="3100" b="1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itchFamily="34" charset="0"/>
              </a:rPr>
              <a:t>Member Services</a:t>
            </a:r>
            <a:endParaRPr lang="en-CA" sz="3100" b="1" spc="-150" dirty="0">
              <a:solidFill>
                <a:schemeClr val="tx1">
                  <a:lumMod val="50000"/>
                  <a:lumOff val="50000"/>
                </a:schemeClr>
              </a:solidFill>
              <a:latin typeface="Trebuchet MS" pitchFamily="34" charset="0"/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>
            <a:off x="541355" y="3922514"/>
            <a:ext cx="8020494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Picture 4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378739" y="6196491"/>
            <a:ext cx="1953786" cy="68182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214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210312" y="182880"/>
            <a:ext cx="8784976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l" defTabSz="1088232"/>
            <a:r>
              <a:rPr lang="en-CA" sz="2400" b="1" spc="-15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itchFamily="34" charset="0"/>
              </a:rPr>
              <a:t>AmeriDoc’s</a:t>
            </a:r>
            <a:r>
              <a:rPr lang="en-CA" sz="2400" b="1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itchFamily="34" charset="0"/>
              </a:rPr>
              <a:t> Lab-in-a-Box Provides Convenient Blood Testing</a:t>
            </a:r>
            <a:endParaRPr lang="en-CA" sz="2400" b="1" spc="-150" dirty="0">
              <a:solidFill>
                <a:schemeClr val="tx1">
                  <a:lumMod val="50000"/>
                  <a:lumOff val="5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2029098"/>
            <a:ext cx="510049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Registered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m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edical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p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rofessionals follow up with every patient to ensure satisfaction.</a:t>
            </a:r>
          </a:p>
          <a:p>
            <a:endParaRPr lang="en-US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Trebuchet MS"/>
              <a:cs typeface="Trebuchet MS"/>
            </a:endParaRPr>
          </a:p>
          <a:p>
            <a:endParaRPr lang="en-US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Trebuchet MS"/>
              <a:cs typeface="Trebuchet MS"/>
            </a:endParaRPr>
          </a:p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AmeriDoc offers an industry exclusive: Lab-in-a-Box. Tests include cholesterol, glucose, triglycerides, thyroid, prostate, and additional screening.</a:t>
            </a:r>
          </a:p>
          <a:p>
            <a:endParaRPr lang="en-US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Trebuchet MS"/>
              <a:cs typeface="Trebuchet MS"/>
            </a:endParaRPr>
          </a:p>
          <a:p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Trebuchet MS"/>
              <a:cs typeface="Trebuchet MS"/>
            </a:endParaRPr>
          </a:p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Patient can have a follow up consultation with a doctor to discuss lab results and health improvement strategy.</a:t>
            </a:r>
          </a:p>
          <a:p>
            <a:endParaRPr lang="en-US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Trebuchet MS"/>
              <a:cs typeface="Trebuchet MS"/>
            </a:endParaRPr>
          </a:p>
        </p:txBody>
      </p:sp>
      <p:pic>
        <p:nvPicPr>
          <p:cNvPr id="8" name="Picture 7" descr="ameridoc-at-home-lab-in-a-box-blood-drop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0004" y="2435225"/>
            <a:ext cx="1769111" cy="1263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ameridoc-at-home-lab-in-a-box-content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64560" y="1305198"/>
            <a:ext cx="2725440" cy="15160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ameridoc-at-home-lab-in-a-box-litmus-paper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36946" y="3067050"/>
            <a:ext cx="1800654" cy="11180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 descr="ameridoc-at-home-lab-in-a-box-UP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16488" y="3973513"/>
            <a:ext cx="2440790" cy="15067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Flowchart: Off-page Connector 14"/>
          <p:cNvSpPr/>
          <p:nvPr/>
        </p:nvSpPr>
        <p:spPr>
          <a:xfrm>
            <a:off x="8518549" y="141481"/>
            <a:ext cx="379264" cy="223298"/>
          </a:xfrm>
          <a:prstGeom prst="flowChartOffpageConnector">
            <a:avLst/>
          </a:prstGeom>
          <a:solidFill>
            <a:srgbClr val="1B8F9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HN" sz="1200" b="1" dirty="0" smtClean="0"/>
              <a:t>09</a:t>
            </a:r>
            <a:endParaRPr lang="en-US" sz="1200" b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78739" y="6196491"/>
            <a:ext cx="1953786" cy="68182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6440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Off-page Connector 14"/>
          <p:cNvSpPr/>
          <p:nvPr/>
        </p:nvSpPr>
        <p:spPr>
          <a:xfrm>
            <a:off x="8518549" y="141481"/>
            <a:ext cx="379264" cy="223298"/>
          </a:xfrm>
          <a:prstGeom prst="flowChartOffpageConnector">
            <a:avLst/>
          </a:prstGeom>
          <a:solidFill>
            <a:srgbClr val="1B8F9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HN" sz="1200" b="1" dirty="0" smtClean="0"/>
              <a:t>10</a:t>
            </a:r>
            <a:endParaRPr lang="en-US" sz="12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8739" y="6196491"/>
            <a:ext cx="1953786" cy="68182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210312" y="182880"/>
            <a:ext cx="8158988" cy="11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l" defTabSz="1088232"/>
            <a:r>
              <a:rPr lang="en-CA" sz="2400" b="1" spc="-15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itchFamily="34" charset="0"/>
              </a:rPr>
              <a:t>AmeriDoc’s</a:t>
            </a:r>
            <a:r>
              <a:rPr lang="en-CA" sz="2400" b="1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itchFamily="34" charset="0"/>
              </a:rPr>
              <a:t> Physicians, Registered Medical Professionals and Technology </a:t>
            </a:r>
            <a:r>
              <a:rPr lang="en-CA" sz="2400" b="1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itchFamily="34" charset="0"/>
              </a:rPr>
              <a:t>P</a:t>
            </a:r>
            <a:r>
              <a:rPr lang="en-CA" sz="2400" b="1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itchFamily="34" charset="0"/>
              </a:rPr>
              <a:t>latform </a:t>
            </a:r>
            <a:r>
              <a:rPr lang="en-CA" sz="2400" b="1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itchFamily="34" charset="0"/>
              </a:rPr>
              <a:t>C</a:t>
            </a:r>
            <a:r>
              <a:rPr lang="en-CA" sz="2400" b="1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itchFamily="34" charset="0"/>
              </a:rPr>
              <a:t>ombine to Deliver </a:t>
            </a:r>
            <a:r>
              <a:rPr lang="en-CA" sz="2400" b="1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itchFamily="34" charset="0"/>
              </a:rPr>
              <a:t>S</a:t>
            </a:r>
            <a:r>
              <a:rPr lang="en-CA" sz="2400" b="1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itchFamily="34" charset="0"/>
              </a:rPr>
              <a:t>uperior </a:t>
            </a:r>
            <a:r>
              <a:rPr lang="en-CA" sz="2400" b="1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itchFamily="34" charset="0"/>
              </a:rPr>
              <a:t>C</a:t>
            </a:r>
            <a:r>
              <a:rPr lang="en-CA" sz="2400" b="1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itchFamily="34" charset="0"/>
              </a:rPr>
              <a:t>ustomer </a:t>
            </a:r>
            <a:r>
              <a:rPr lang="en-CA" sz="2400" b="1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itchFamily="34" charset="0"/>
              </a:rPr>
              <a:t>S</a:t>
            </a:r>
            <a:r>
              <a:rPr lang="en-CA" sz="2400" b="1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itchFamily="34" charset="0"/>
              </a:rPr>
              <a:t>ervice</a:t>
            </a:r>
            <a:endParaRPr lang="en-CA" sz="2400" b="1" spc="-150" dirty="0">
              <a:solidFill>
                <a:schemeClr val="tx1">
                  <a:lumMod val="50000"/>
                  <a:lumOff val="50000"/>
                </a:schemeClr>
              </a:solidFill>
              <a:latin typeface="Trebuchet MS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1727200"/>
            <a:ext cx="5480496" cy="248875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19" y="4688422"/>
            <a:ext cx="48337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Current staffing levels can accommodate a 70% increase in call volume without adversely affecting these statistics.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Trebuchet MS"/>
              <a:cs typeface="Trebuchet M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0757" y="2015890"/>
            <a:ext cx="3470345" cy="2413448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356662" y="5666518"/>
            <a:ext cx="4728576" cy="529973"/>
            <a:chOff x="801162" y="5832727"/>
            <a:chExt cx="4176464" cy="270030"/>
          </a:xfrm>
        </p:grpSpPr>
        <p:sp>
          <p:nvSpPr>
            <p:cNvPr id="8" name="Pentagon 7"/>
            <p:cNvSpPr/>
            <p:nvPr/>
          </p:nvSpPr>
          <p:spPr>
            <a:xfrm>
              <a:off x="1471699" y="5832727"/>
              <a:ext cx="3505927" cy="270030"/>
            </a:xfrm>
            <a:prstGeom prst="homePlate">
              <a:avLst/>
            </a:prstGeom>
            <a:solidFill>
              <a:srgbClr val="1361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/>
                <a:t>70%</a:t>
              </a:r>
              <a:endParaRPr lang="en-US" sz="2800" b="1" dirty="0"/>
            </a:p>
          </p:txBody>
        </p:sp>
        <p:sp>
          <p:nvSpPr>
            <p:cNvPr id="9" name="Pentagon 8"/>
            <p:cNvSpPr/>
            <p:nvPr/>
          </p:nvSpPr>
          <p:spPr>
            <a:xfrm>
              <a:off x="801162" y="5832727"/>
              <a:ext cx="996518" cy="270030"/>
            </a:xfrm>
            <a:prstGeom prst="homePlate">
              <a:avLst/>
            </a:prstGeom>
            <a:solidFill>
              <a:srgbClr val="1B8F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82435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770</TotalTime>
  <Words>790</Words>
  <Application>Microsoft Office PowerPoint</Application>
  <PresentationFormat>Letter Paper (8.5x11 in)</PresentationFormat>
  <Paragraphs>182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GC Consulting Services, LLC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Gregory Couto</dc:creator>
  <cp:lastModifiedBy>Annika Jones</cp:lastModifiedBy>
  <cp:revision>43</cp:revision>
  <cp:lastPrinted>2013-08-26T16:23:35Z</cp:lastPrinted>
  <dcterms:created xsi:type="dcterms:W3CDTF">2013-08-13T16:22:00Z</dcterms:created>
  <dcterms:modified xsi:type="dcterms:W3CDTF">2013-09-16T21:01:14Z</dcterms:modified>
</cp:coreProperties>
</file>