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69" r:id="rId2"/>
    <p:sldId id="385" r:id="rId3"/>
    <p:sldId id="368" r:id="rId4"/>
    <p:sldId id="386" r:id="rId5"/>
    <p:sldId id="371" r:id="rId6"/>
    <p:sldId id="365" r:id="rId7"/>
    <p:sldId id="372" r:id="rId8"/>
    <p:sldId id="384" r:id="rId9"/>
    <p:sldId id="387" r:id="rId10"/>
    <p:sldId id="388" r:id="rId11"/>
    <p:sldId id="383" r:id="rId12"/>
    <p:sldId id="367" r:id="rId13"/>
    <p:sldId id="382" r:id="rId14"/>
    <p:sldId id="356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9613B"/>
    <a:srgbClr val="99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620"/>
    <p:restoredTop sz="90548" autoAdjust="0"/>
  </p:normalViewPr>
  <p:slideViewPr>
    <p:cSldViewPr>
      <p:cViewPr varScale="1">
        <p:scale>
          <a:sx n="97" d="100"/>
          <a:sy n="97" d="100"/>
        </p:scale>
        <p:origin x="-114" y="-1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7" d="100"/>
          <a:sy n="67" d="100"/>
        </p:scale>
        <p:origin x="-3216" y="-9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543DB5-223F-4D61-B8A9-70F5B7F764B8}" type="datetimeFigureOut">
              <a:rPr lang="en-US" smtClean="0"/>
              <a:t>1/20/2014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FB25E3-B818-4997-A6D1-ECAFD5B9F6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57292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96BFF-CE54-4240-ACF1-69C7596A2AD1}" type="datetimeFigureOut">
              <a:rPr lang="en-US" smtClean="0"/>
              <a:pPr/>
              <a:t>1/20/2014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FB202-8B32-4DDE-9D5A-3996BF0DCB9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906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96BFF-CE54-4240-ACF1-69C7596A2AD1}" type="datetimeFigureOut">
              <a:rPr lang="en-US" smtClean="0"/>
              <a:pPr/>
              <a:t>1/20/2014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FB202-8B32-4DDE-9D5A-3996BF0DCB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96BFF-CE54-4240-ACF1-69C7596A2AD1}" type="datetimeFigureOut">
              <a:rPr lang="en-US" smtClean="0"/>
              <a:pPr/>
              <a:t>1/20/2014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FB202-8B32-4DDE-9D5A-3996BF0DCB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274638"/>
            <a:ext cx="72390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1600200"/>
            <a:ext cx="71628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96BFF-CE54-4240-ACF1-69C7596A2AD1}" type="datetimeFigureOut">
              <a:rPr lang="en-US" smtClean="0"/>
              <a:pPr/>
              <a:t>1/20/2014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FB202-8B32-4DDE-9D5A-3996BF0DCB9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287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96BFF-CE54-4240-ACF1-69C7596A2AD1}" type="datetimeFigureOut">
              <a:rPr lang="en-US" smtClean="0"/>
              <a:pPr/>
              <a:t>1/20/2014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FB202-8B32-4DDE-9D5A-3996BF0DCB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96BFF-CE54-4240-ACF1-69C7596A2AD1}" type="datetimeFigureOut">
              <a:rPr lang="en-US" smtClean="0"/>
              <a:pPr/>
              <a:t>1/20/2014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FB202-8B32-4DDE-9D5A-3996BF0DCB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96BFF-CE54-4240-ACF1-69C7596A2AD1}" type="datetimeFigureOut">
              <a:rPr lang="en-US" smtClean="0"/>
              <a:pPr/>
              <a:t>1/20/2014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FB202-8B32-4DDE-9D5A-3996BF0DCB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96BFF-CE54-4240-ACF1-69C7596A2AD1}" type="datetimeFigureOut">
              <a:rPr lang="en-US" smtClean="0"/>
              <a:pPr/>
              <a:t>1/20/2014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FB202-8B32-4DDE-9D5A-3996BF0DCB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96BFF-CE54-4240-ACF1-69C7596A2AD1}" type="datetimeFigureOut">
              <a:rPr lang="en-US" smtClean="0"/>
              <a:pPr/>
              <a:t>1/20/2014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FB202-8B32-4DDE-9D5A-3996BF0DCB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96BFF-CE54-4240-ACF1-69C7596A2AD1}" type="datetimeFigureOut">
              <a:rPr lang="en-US" smtClean="0"/>
              <a:pPr/>
              <a:t>1/20/2014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FB202-8B32-4DDE-9D5A-3996BF0DCB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96BFF-CE54-4240-ACF1-69C7596A2AD1}" type="datetimeFigureOut">
              <a:rPr lang="en-US" smtClean="0"/>
              <a:pPr/>
              <a:t>1/20/2014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FB202-8B32-4DDE-9D5A-3996BF0DCB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D96BFF-CE54-4240-ACF1-69C7596A2AD1}" type="datetimeFigureOut">
              <a:rPr lang="en-US" smtClean="0"/>
              <a:pPr/>
              <a:t>1/20/2014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7FB202-8B32-4DDE-9D5A-3996BF0DCB9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dropbox.com/home/Delegates/Temp%20Folder%20created%20by%20Jim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4.e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9C42150-723B-4C2A-B8AA-C6F96496E035}" type="slidenum">
              <a:rPr lang="en-US" altLang="en-US" smtClean="0">
                <a:latin typeface="Tahoma" pitchFamily="34" charset="0"/>
              </a:rPr>
              <a:pPr/>
              <a:t>1</a:t>
            </a:fld>
            <a:endParaRPr lang="en-US" altLang="en-US" smtClean="0">
              <a:latin typeface="Tahoma" pitchFamily="34" charset="0"/>
            </a:endParaRPr>
          </a:p>
        </p:txBody>
      </p:sp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1752600" y="914400"/>
            <a:ext cx="6477000" cy="1219200"/>
          </a:xfrm>
        </p:spPr>
        <p:txBody>
          <a:bodyPr>
            <a:noAutofit/>
          </a:bodyPr>
          <a:lstStyle/>
          <a:p>
            <a:r>
              <a:rPr lang="en-US" sz="3600" b="1" i="1" dirty="0" smtClean="0">
                <a:latin typeface="Arial" charset="0"/>
                <a:cs typeface="Arial" charset="0"/>
              </a:rPr>
              <a:t>Legislative &amp; </a:t>
            </a:r>
            <a:r>
              <a:rPr lang="en-US" sz="3600" b="1" i="1" dirty="0" smtClean="0">
                <a:latin typeface="Arial" charset="0"/>
                <a:cs typeface="Arial" charset="0"/>
              </a:rPr>
              <a:t>Policy </a:t>
            </a:r>
            <a:r>
              <a:rPr lang="en-US" sz="3600" b="1" i="1" dirty="0" smtClean="0">
                <a:latin typeface="Arial" charset="0"/>
                <a:cs typeface="Arial" charset="0"/>
              </a:rPr>
              <a:t>Update</a:t>
            </a:r>
            <a:br>
              <a:rPr lang="en-US" sz="3600" b="1" i="1" dirty="0" smtClean="0">
                <a:latin typeface="Arial" charset="0"/>
                <a:cs typeface="Arial" charset="0"/>
              </a:rPr>
            </a:br>
            <a:endParaRPr lang="en-US" altLang="en-US" sz="3200" b="1" dirty="0" smtClean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52600" y="4018560"/>
            <a:ext cx="6705600" cy="1600200"/>
          </a:xfrm>
        </p:spPr>
        <p:txBody>
          <a:bodyPr>
            <a:noAutofit/>
          </a:bodyPr>
          <a:lstStyle/>
          <a:p>
            <a:pPr algn="ctr" eaLnBrk="1" hangingPunct="1">
              <a:buFont typeface="Wingdings" pitchFamily="2" charset="2"/>
              <a:buNone/>
            </a:pPr>
            <a:r>
              <a:rPr lang="en-US" altLang="en-US" sz="1800" dirty="0" smtClean="0"/>
              <a:t>NW Portland Area Indian Health Board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en-US" altLang="en-US" sz="1800" dirty="0" smtClean="0"/>
              <a:t>Quarterly Board </a:t>
            </a:r>
            <a:r>
              <a:rPr lang="en-US" altLang="en-US" sz="1800" dirty="0" smtClean="0"/>
              <a:t>Meeting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en-US" altLang="en-US" sz="1800" dirty="0" smtClean="0"/>
              <a:t>Embassy Suites, Portland OR</a:t>
            </a:r>
            <a:endParaRPr lang="en-US" altLang="en-US" sz="1800" dirty="0" smtClean="0"/>
          </a:p>
          <a:p>
            <a:pPr algn="ctr" eaLnBrk="1" hangingPunct="1">
              <a:buFont typeface="Wingdings" pitchFamily="2" charset="2"/>
              <a:buNone/>
            </a:pPr>
            <a:endParaRPr lang="en-US" sz="1600" i="1" dirty="0" smtClean="0">
              <a:latin typeface="Arial" charset="0"/>
              <a:cs typeface="Arial" charset="0"/>
            </a:endParaRPr>
          </a:p>
          <a:p>
            <a:pPr algn="ctr" eaLnBrk="1" hangingPunct="1">
              <a:buFont typeface="Wingdings" pitchFamily="2" charset="2"/>
              <a:buNone/>
            </a:pPr>
            <a:r>
              <a:rPr lang="en-US" sz="1400" dirty="0" smtClean="0">
                <a:latin typeface="Arial" charset="0"/>
                <a:cs typeface="Arial" charset="0"/>
              </a:rPr>
              <a:t>January 22, 2014</a:t>
            </a:r>
            <a:endParaRPr lang="en-US" sz="1400" dirty="0" smtClean="0">
              <a:latin typeface="Arial" charset="0"/>
              <a:cs typeface="Arial" charset="0"/>
            </a:endParaRPr>
          </a:p>
          <a:p>
            <a:pPr algn="ctr" eaLnBrk="1" hangingPunct="1">
              <a:buFont typeface="Wingdings" pitchFamily="2" charset="2"/>
              <a:buNone/>
            </a:pPr>
            <a:endParaRPr lang="en-US" sz="1400" dirty="0" smtClean="0">
              <a:latin typeface="Arial" charset="0"/>
              <a:cs typeface="Arial" charset="0"/>
            </a:endParaRPr>
          </a:p>
          <a:p>
            <a:pPr algn="ctr" eaLnBrk="1" hangingPunct="1">
              <a:buFont typeface="Wingdings" pitchFamily="2" charset="2"/>
              <a:buNone/>
            </a:pPr>
            <a:r>
              <a:rPr lang="en-US" sz="1400" dirty="0" smtClean="0">
                <a:latin typeface="Arial" charset="0"/>
                <a:cs typeface="Arial" charset="0"/>
              </a:rPr>
              <a:t/>
            </a:r>
            <a:br>
              <a:rPr lang="en-US" sz="1400" dirty="0" smtClean="0">
                <a:latin typeface="Arial" charset="0"/>
                <a:cs typeface="Arial" charset="0"/>
              </a:rPr>
            </a:br>
            <a:endParaRPr lang="en-US" sz="1400" dirty="0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Dear Tribal Leader Letters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52600" y="1600200"/>
            <a:ext cx="6934200" cy="4525963"/>
          </a:xfrm>
        </p:spPr>
        <p:txBody>
          <a:bodyPr>
            <a:normAutofit fontScale="77500" lnSpcReduction="20000"/>
          </a:bodyPr>
          <a:lstStyle/>
          <a:p>
            <a:r>
              <a:rPr lang="en-US" sz="2600" dirty="0" smtClean="0"/>
              <a:t>12/6/2013  </a:t>
            </a:r>
            <a:r>
              <a:rPr lang="en-US" sz="2600" dirty="0" err="1" smtClean="0"/>
              <a:t>DTLL</a:t>
            </a:r>
            <a:r>
              <a:rPr lang="en-US" sz="2600" dirty="0" smtClean="0"/>
              <a:t> on Medicare-like Rates </a:t>
            </a:r>
          </a:p>
          <a:p>
            <a:pPr lvl="1"/>
            <a:r>
              <a:rPr lang="en-US" sz="1900" dirty="0" smtClean="0"/>
              <a:t>Director seeks input on expansion of Section 506 to non-hospital based charges, including physician fees, and other services not associated with a hospital </a:t>
            </a:r>
          </a:p>
          <a:p>
            <a:pPr lvl="1"/>
            <a:r>
              <a:rPr lang="en-US" sz="1900" dirty="0" smtClean="0"/>
              <a:t>April 2013 GAO Study estimates IHS could save $32 million in FY 2012 had </a:t>
            </a:r>
            <a:r>
              <a:rPr lang="en-US" sz="1900" dirty="0" err="1" smtClean="0"/>
              <a:t>MLR</a:t>
            </a:r>
            <a:r>
              <a:rPr lang="en-US" sz="1900" dirty="0" smtClean="0"/>
              <a:t> been available </a:t>
            </a:r>
          </a:p>
          <a:p>
            <a:pPr lvl="1"/>
            <a:r>
              <a:rPr lang="en-US" sz="1900" dirty="0" smtClean="0"/>
              <a:t>IHS is only federal purchaser of care that pays hospital full billed charges (VA, DOD, etc. do not)</a:t>
            </a:r>
          </a:p>
          <a:p>
            <a:pPr lvl="1"/>
            <a:r>
              <a:rPr lang="en-US" sz="1900" dirty="0" smtClean="0"/>
              <a:t>May 2013 CHS Workgroup recommended IHS pursue </a:t>
            </a:r>
            <a:r>
              <a:rPr lang="en-US" sz="1900" dirty="0" err="1" smtClean="0"/>
              <a:t>MLR</a:t>
            </a:r>
            <a:r>
              <a:rPr lang="en-US" sz="1900" dirty="0" smtClean="0"/>
              <a:t> legislation for non-hospital based services </a:t>
            </a:r>
          </a:p>
          <a:p>
            <a:pPr lvl="1"/>
            <a:r>
              <a:rPr lang="en-US" sz="1900" dirty="0" smtClean="0"/>
              <a:t>IHS Director requests comments/concerns on GAO findings and options to improve CHS payment rates</a:t>
            </a:r>
          </a:p>
          <a:p>
            <a:r>
              <a:rPr lang="en-US" sz="2600" dirty="0" smtClean="0"/>
              <a:t>NPAIHB supports legislation; been working with ANHB, </a:t>
            </a:r>
            <a:r>
              <a:rPr lang="en-US" sz="2600" dirty="0" err="1" smtClean="0"/>
              <a:t>USET</a:t>
            </a:r>
            <a:r>
              <a:rPr lang="en-US" sz="2600" dirty="0" smtClean="0"/>
              <a:t> &amp; </a:t>
            </a:r>
            <a:r>
              <a:rPr lang="en-US" sz="2600" dirty="0" err="1" smtClean="0"/>
              <a:t>NIHB</a:t>
            </a:r>
            <a:r>
              <a:rPr lang="en-US" sz="2600" dirty="0"/>
              <a:t> </a:t>
            </a:r>
            <a:r>
              <a:rPr lang="en-US" sz="2600" dirty="0" smtClean="0"/>
              <a:t>to get legislation passed</a:t>
            </a:r>
          </a:p>
          <a:p>
            <a:r>
              <a:rPr lang="en-US" sz="2600" dirty="0" smtClean="0"/>
              <a:t>Bingaman amendment history </a:t>
            </a:r>
          </a:p>
          <a:p>
            <a:r>
              <a:rPr lang="en-US" sz="2600" dirty="0" smtClean="0"/>
              <a:t>Refer to </a:t>
            </a:r>
            <a:r>
              <a:rPr lang="en-US" sz="2600" dirty="0" err="1" smtClean="0"/>
              <a:t>MLR</a:t>
            </a:r>
            <a:r>
              <a:rPr lang="en-US" sz="2600" dirty="0" smtClean="0"/>
              <a:t> whitepaper &amp; draft bill language</a:t>
            </a:r>
          </a:p>
          <a:p>
            <a:r>
              <a:rPr lang="en-US" sz="2600" dirty="0" smtClean="0"/>
              <a:t>Recommend:  NPAIHB support letter and Board resolution</a:t>
            </a:r>
          </a:p>
        </p:txBody>
      </p:sp>
    </p:spTree>
    <p:extLst>
      <p:ext uri="{BB962C8B-B14F-4D97-AF65-F5344CB8AC3E}">
        <p14:creationId xmlns:p14="http://schemas.microsoft.com/office/powerpoint/2010/main" val="32211922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Indian Health Legislation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28800" y="1600200"/>
            <a:ext cx="7010400" cy="4525963"/>
          </a:xfrm>
        </p:spPr>
        <p:txBody>
          <a:bodyPr>
            <a:noAutofit/>
          </a:bodyPr>
          <a:lstStyle/>
          <a:p>
            <a:r>
              <a:rPr lang="en-US" sz="2400" dirty="0" smtClean="0"/>
              <a:t>Advance Appropriations Bills </a:t>
            </a:r>
          </a:p>
          <a:p>
            <a:pPr lvl="1"/>
            <a:r>
              <a:rPr lang="en-US" sz="2000" dirty="0" smtClean="0"/>
              <a:t>H.R. 3229: Don Young &amp; Ray Lujan</a:t>
            </a:r>
          </a:p>
          <a:p>
            <a:pPr lvl="1">
              <a:spcAft>
                <a:spcPts val="1200"/>
              </a:spcAft>
            </a:pPr>
            <a:r>
              <a:rPr lang="en-US" sz="2000" dirty="0" smtClean="0"/>
              <a:t>S. 1570: </a:t>
            </a:r>
            <a:r>
              <a:rPr lang="en-US" sz="2000" dirty="0" err="1" smtClean="0"/>
              <a:t>Begich</a:t>
            </a:r>
            <a:r>
              <a:rPr lang="en-US" sz="2000" dirty="0" smtClean="0"/>
              <a:t>, Udall, Murkowski </a:t>
            </a:r>
          </a:p>
          <a:p>
            <a:r>
              <a:rPr lang="en-US" sz="2400" dirty="0" smtClean="0"/>
              <a:t>Special Diabetes Program for Indians </a:t>
            </a:r>
          </a:p>
          <a:p>
            <a:pPr lvl="1">
              <a:spcAft>
                <a:spcPts val="1200"/>
              </a:spcAft>
            </a:pPr>
            <a:r>
              <a:rPr lang="en-US" sz="2000" dirty="0" smtClean="0"/>
              <a:t>House and Senate Sign-on letters </a:t>
            </a:r>
            <a:endParaRPr lang="en-US" sz="2400" dirty="0" smtClean="0"/>
          </a:p>
          <a:p>
            <a:r>
              <a:rPr lang="en-US" sz="2400" dirty="0" smtClean="0"/>
              <a:t>Indian Definition Fix </a:t>
            </a:r>
          </a:p>
          <a:p>
            <a:pPr lvl="1">
              <a:spcAft>
                <a:spcPts val="1200"/>
              </a:spcAft>
            </a:pPr>
            <a:r>
              <a:rPr lang="en-US" sz="2000" dirty="0" smtClean="0"/>
              <a:t>S. 1575:  Senators:  Mark </a:t>
            </a:r>
            <a:r>
              <a:rPr lang="en-US" sz="2000" dirty="0" err="1"/>
              <a:t>Begich</a:t>
            </a:r>
            <a:r>
              <a:rPr lang="en-US" sz="2000" dirty="0"/>
              <a:t> (D-AK), Max Baucus (D-MT), Tom Udall (D-NM), Brian Schatz (D-HI), Al Franken (D-MN</a:t>
            </a:r>
            <a:r>
              <a:rPr lang="en-US" sz="2000" dirty="0" smtClean="0"/>
              <a:t>) </a:t>
            </a:r>
          </a:p>
          <a:p>
            <a:pPr>
              <a:spcAft>
                <a:spcPts val="1200"/>
              </a:spcAft>
            </a:pPr>
            <a:r>
              <a:rPr lang="en-US" sz="2400" dirty="0" smtClean="0"/>
              <a:t>Medicare-like Rates? </a:t>
            </a: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2795609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5146"/>
            <a:ext cx="7239000" cy="1143000"/>
          </a:xfrm>
        </p:spPr>
        <p:txBody>
          <a:bodyPr>
            <a:normAutofit/>
          </a:bodyPr>
          <a:lstStyle/>
          <a:p>
            <a:r>
              <a:rPr lang="en-US" sz="4000" b="1" dirty="0" err="1" smtClean="0"/>
              <a:t>TTAG</a:t>
            </a:r>
            <a:r>
              <a:rPr lang="en-US" sz="4000" b="1" dirty="0" smtClean="0"/>
              <a:t>/</a:t>
            </a:r>
            <a:r>
              <a:rPr lang="en-US" sz="4000" b="1" dirty="0" err="1" smtClean="0"/>
              <a:t>MMPC</a:t>
            </a:r>
            <a:r>
              <a:rPr lang="en-US" sz="4000" b="1" dirty="0" smtClean="0"/>
              <a:t> Updates 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1066800"/>
            <a:ext cx="7162800" cy="5059363"/>
          </a:xfrm>
        </p:spPr>
        <p:txBody>
          <a:bodyPr>
            <a:noAutofit/>
          </a:bodyPr>
          <a:lstStyle/>
          <a:p>
            <a:r>
              <a:rPr lang="en-US" sz="1800" dirty="0" err="1" smtClean="0"/>
              <a:t>ACA</a:t>
            </a:r>
            <a:r>
              <a:rPr lang="en-US" sz="1800" dirty="0" smtClean="0"/>
              <a:t> Policy Subcommittee is very active </a:t>
            </a:r>
          </a:p>
          <a:p>
            <a:pPr lvl="1"/>
            <a:r>
              <a:rPr lang="en-US" sz="1800" dirty="0" smtClean="0"/>
              <a:t>Tribal Exemption &amp; I/T/U hardship exemption </a:t>
            </a:r>
          </a:p>
          <a:p>
            <a:pPr lvl="1"/>
            <a:r>
              <a:rPr lang="en-US" sz="1800" dirty="0"/>
              <a:t>Medicare PPS for Federally Qualified Health </a:t>
            </a:r>
            <a:r>
              <a:rPr lang="en-US" sz="1800" dirty="0" smtClean="0"/>
              <a:t>Centers: no more multiple encounters – November 18th</a:t>
            </a:r>
          </a:p>
          <a:p>
            <a:pPr lvl="1"/>
            <a:r>
              <a:rPr lang="en-US" sz="1800" dirty="0"/>
              <a:t>CMS-R-267 Medicare Advantage Program Requirements-Due November </a:t>
            </a:r>
            <a:r>
              <a:rPr lang="en-US" sz="1800" dirty="0" smtClean="0"/>
              <a:t>17</a:t>
            </a:r>
            <a:r>
              <a:rPr lang="en-US" sz="1800" baseline="30000" dirty="0" smtClean="0"/>
              <a:t>th</a:t>
            </a:r>
            <a:r>
              <a:rPr lang="en-US" sz="1800" dirty="0" smtClean="0"/>
              <a:t> </a:t>
            </a:r>
          </a:p>
          <a:p>
            <a:pPr lvl="1"/>
            <a:r>
              <a:rPr lang="en-US" sz="1800" dirty="0"/>
              <a:t>HHS-OS-20475-60D Survey of Providers for the Evaluation of the Regional Extension Center Program-Due November 18</a:t>
            </a:r>
            <a:r>
              <a:rPr lang="en-US" sz="1800" baseline="30000" dirty="0"/>
              <a:t>th</a:t>
            </a:r>
            <a:r>
              <a:rPr lang="en-US" sz="1800" dirty="0"/>
              <a:t> </a:t>
            </a:r>
            <a:endParaRPr lang="en-US" sz="1800" dirty="0" smtClean="0"/>
          </a:p>
          <a:p>
            <a:r>
              <a:rPr lang="en-US" sz="1800" dirty="0" smtClean="0"/>
              <a:t>Revising the CMS Tribal Consultation Policy </a:t>
            </a:r>
          </a:p>
          <a:p>
            <a:r>
              <a:rPr lang="en-US" sz="1800" dirty="0" smtClean="0"/>
              <a:t>Evaluation of CMS Strategic Plan &amp; Updates </a:t>
            </a:r>
          </a:p>
          <a:p>
            <a:r>
              <a:rPr lang="en-US" sz="1800" dirty="0" smtClean="0"/>
              <a:t>Alternatives for Medicaid Expansion: Arkansas Model and </a:t>
            </a:r>
            <a:r>
              <a:rPr lang="en-US" sz="1800" dirty="0" err="1" smtClean="0"/>
              <a:t>UCC</a:t>
            </a:r>
            <a:r>
              <a:rPr lang="en-US" sz="1800" dirty="0" smtClean="0"/>
              <a:t> Waivers  </a:t>
            </a:r>
          </a:p>
          <a:p>
            <a:r>
              <a:rPr lang="en-US" sz="1800" dirty="0" smtClean="0"/>
              <a:t>Indian definition issues </a:t>
            </a:r>
          </a:p>
          <a:p>
            <a:r>
              <a:rPr lang="en-US" sz="1800" dirty="0" err="1" smtClean="0"/>
              <a:t>QHP</a:t>
            </a:r>
            <a:r>
              <a:rPr lang="en-US" sz="1800" dirty="0" smtClean="0"/>
              <a:t> contraction and payment issues related to </a:t>
            </a:r>
            <a:r>
              <a:rPr lang="en-US" sz="1800" dirty="0" err="1" smtClean="0"/>
              <a:t>IHCIA</a:t>
            </a:r>
            <a:r>
              <a:rPr lang="en-US" sz="1800" dirty="0" smtClean="0"/>
              <a:t> section 206 and 408 (Reimbursement Subcommittee) </a:t>
            </a:r>
          </a:p>
          <a:p>
            <a:r>
              <a:rPr lang="en-US" sz="1800" dirty="0" smtClean="0"/>
              <a:t>IRS/CMS Resource Exemptions </a:t>
            </a:r>
          </a:p>
          <a:p>
            <a:r>
              <a:rPr lang="en-US" sz="1800" dirty="0" smtClean="0"/>
              <a:t>Extending Medicare Like Rates to non-hospital based services </a:t>
            </a:r>
          </a:p>
          <a:p>
            <a:r>
              <a:rPr lang="en-US" sz="1800" dirty="0" err="1" smtClean="0"/>
              <a:t>ACA</a:t>
            </a:r>
            <a:r>
              <a:rPr lang="en-US" sz="1800" dirty="0" smtClean="0"/>
              <a:t> Educational materials </a:t>
            </a:r>
          </a:p>
          <a:p>
            <a:r>
              <a:rPr lang="en-US" sz="1800" dirty="0" smtClean="0"/>
              <a:t>Data projects and studies </a:t>
            </a:r>
          </a:p>
          <a:p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429902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TTAG</a:t>
            </a:r>
            <a:r>
              <a:rPr lang="en-US" dirty="0" smtClean="0"/>
              <a:t>/</a:t>
            </a:r>
            <a:r>
              <a:rPr lang="en-US" dirty="0" err="1" smtClean="0"/>
              <a:t>MMPC</a:t>
            </a:r>
            <a:r>
              <a:rPr lang="en-US" dirty="0" smtClean="0"/>
              <a:t> Resources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>
                <a:hlinkClick r:id="rId2"/>
              </a:rPr>
              <a:t>https://</a:t>
            </a:r>
            <a:r>
              <a:rPr lang="en-US" sz="2400" dirty="0" smtClean="0">
                <a:hlinkClick r:id="rId2"/>
              </a:rPr>
              <a:t>www.dropbox.com/home/Delegates/Temp%20Folder%20created%20by%20Jim</a:t>
            </a:r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err="1" smtClean="0"/>
              <a:t>MMPC</a:t>
            </a:r>
            <a:r>
              <a:rPr lang="en-US" sz="2400" dirty="0" smtClean="0"/>
              <a:t> Action Items and Tracking List</a:t>
            </a:r>
          </a:p>
          <a:p>
            <a:endParaRPr lang="en-US" sz="2400" dirty="0"/>
          </a:p>
          <a:p>
            <a:r>
              <a:rPr lang="en-US" sz="2400" dirty="0" err="1" smtClean="0"/>
              <a:t>TTAG</a:t>
            </a:r>
            <a:r>
              <a:rPr lang="en-US" sz="2400" dirty="0" smtClean="0"/>
              <a:t> Roster of Pending Regulations and Assignments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291842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000" dirty="0" smtClean="0"/>
              <a:t>Discussion? 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460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Report Overview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57400" y="1752600"/>
            <a:ext cx="5486400" cy="4373563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FY 2014 Budget Update 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err="1" smtClean="0"/>
              <a:t>DTLL</a:t>
            </a:r>
            <a:r>
              <a:rPr lang="en-US" sz="2800" dirty="0" smtClean="0"/>
              <a:t> Tribal Consultation Issues </a:t>
            </a:r>
          </a:p>
          <a:p>
            <a:pPr marL="914400" lvl="1" indent="-514350">
              <a:buAutoNum type="alphaLcPeriod"/>
            </a:pPr>
            <a:r>
              <a:rPr lang="en-US" sz="2400" dirty="0" smtClean="0"/>
              <a:t>Special Diabetes Program for Indians </a:t>
            </a:r>
          </a:p>
          <a:p>
            <a:pPr marL="914400" lvl="1" indent="-514350">
              <a:buAutoNum type="alphaLcPeriod"/>
            </a:pPr>
            <a:r>
              <a:rPr lang="en-US" sz="2400" dirty="0" smtClean="0"/>
              <a:t>Medicare Like Rate </a:t>
            </a:r>
          </a:p>
          <a:p>
            <a:pPr marL="914400" lvl="1" indent="-514350">
              <a:buAutoNum type="alphaLcPeriod"/>
            </a:pPr>
            <a:r>
              <a:rPr lang="en-US" sz="2400" dirty="0" smtClean="0"/>
              <a:t>Advance Appropriations*</a:t>
            </a:r>
          </a:p>
          <a:p>
            <a:pPr marL="514350" indent="-514350">
              <a:buAutoNum type="arabicPeriod"/>
            </a:pPr>
            <a:r>
              <a:rPr lang="en-US" sz="2800" dirty="0" smtClean="0"/>
              <a:t>Legislative Plan 113</a:t>
            </a:r>
            <a:r>
              <a:rPr lang="en-US" sz="2800" baseline="30000" dirty="0" smtClean="0"/>
              <a:t>th</a:t>
            </a:r>
            <a:r>
              <a:rPr lang="en-US" sz="2800" dirty="0" smtClean="0"/>
              <a:t> Congress, 2</a:t>
            </a:r>
            <a:r>
              <a:rPr lang="en-US" sz="2800" baseline="30000" dirty="0" smtClean="0"/>
              <a:t>nd</a:t>
            </a:r>
            <a:r>
              <a:rPr lang="en-US" sz="2800" dirty="0" smtClean="0"/>
              <a:t> Session</a:t>
            </a:r>
          </a:p>
          <a:p>
            <a:pPr marL="514350" indent="-514350">
              <a:buAutoNum type="arabicPeriod"/>
            </a:pPr>
            <a:r>
              <a:rPr lang="en-US" sz="2800" dirty="0" smtClean="0"/>
              <a:t>Q&amp;A </a:t>
            </a:r>
          </a:p>
        </p:txBody>
      </p:sp>
    </p:spTree>
    <p:extLst>
      <p:ext uri="{BB962C8B-B14F-4D97-AF65-F5344CB8AC3E}">
        <p14:creationId xmlns:p14="http://schemas.microsoft.com/office/powerpoint/2010/main" val="583134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FY 2014 Budget </a:t>
            </a:r>
            <a:r>
              <a:rPr lang="en-US" b="1" dirty="0" smtClean="0"/>
              <a:t>Update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2400" dirty="0" smtClean="0"/>
              <a:t>Recap 16 </a:t>
            </a:r>
            <a:r>
              <a:rPr lang="en-US" sz="2400" dirty="0" smtClean="0"/>
              <a:t>Day Government Shutdown </a:t>
            </a:r>
          </a:p>
          <a:p>
            <a:pPr lvl="1"/>
            <a:r>
              <a:rPr lang="en-US" sz="2000" dirty="0" smtClean="0"/>
              <a:t>Furloughs of over 800,000 federal employees </a:t>
            </a:r>
          </a:p>
          <a:p>
            <a:pPr lvl="1"/>
            <a:r>
              <a:rPr lang="en-US" sz="2000" dirty="0" smtClean="0"/>
              <a:t>IHS </a:t>
            </a:r>
            <a:r>
              <a:rPr lang="en-US" sz="2000" dirty="0" smtClean="0"/>
              <a:t>suspended </a:t>
            </a:r>
            <a:r>
              <a:rPr lang="en-US" sz="2000" dirty="0"/>
              <a:t>meetings, </a:t>
            </a:r>
            <a:r>
              <a:rPr lang="en-US" sz="2000" dirty="0" smtClean="0"/>
              <a:t>grant &amp; contract activity, payments</a:t>
            </a:r>
            <a:r>
              <a:rPr lang="en-US" sz="2000" dirty="0"/>
              <a:t>, </a:t>
            </a:r>
            <a:r>
              <a:rPr lang="en-US" sz="2000" dirty="0" err="1"/>
              <a:t>ISDEAA</a:t>
            </a:r>
            <a:r>
              <a:rPr lang="en-US" sz="2000" dirty="0"/>
              <a:t> negotiations, </a:t>
            </a:r>
            <a:r>
              <a:rPr lang="en-US" sz="2000" dirty="0" smtClean="0"/>
              <a:t>and </a:t>
            </a:r>
            <a:r>
              <a:rPr lang="en-US" sz="2000" dirty="0" err="1" smtClean="0"/>
              <a:t>CDA</a:t>
            </a:r>
            <a:r>
              <a:rPr lang="en-US" sz="2000" dirty="0" smtClean="0"/>
              <a:t> claims</a:t>
            </a:r>
          </a:p>
          <a:p>
            <a:pPr lvl="1"/>
            <a:r>
              <a:rPr lang="en-US" sz="2000" dirty="0" smtClean="0"/>
              <a:t>Issues:  </a:t>
            </a:r>
            <a:r>
              <a:rPr lang="en-US" sz="2000" dirty="0" err="1" smtClean="0"/>
              <a:t>ACA</a:t>
            </a:r>
            <a:r>
              <a:rPr lang="en-US" sz="2000" dirty="0" smtClean="0"/>
              <a:t> financing; debt ceiling; </a:t>
            </a:r>
            <a:r>
              <a:rPr lang="en-US" sz="2000" dirty="0" err="1" smtClean="0"/>
              <a:t>ACA-PTC</a:t>
            </a:r>
            <a:r>
              <a:rPr lang="en-US" sz="2000" dirty="0" smtClean="0"/>
              <a:t> &amp; cost-sharing </a:t>
            </a:r>
            <a:r>
              <a:rPr lang="en-US" sz="2000" dirty="0" smtClean="0"/>
              <a:t>verification  </a:t>
            </a:r>
            <a:endParaRPr lang="en-US" sz="2000" dirty="0" smtClean="0"/>
          </a:p>
          <a:p>
            <a:pPr lvl="1"/>
            <a:r>
              <a:rPr lang="en-US" sz="2000" dirty="0" smtClean="0"/>
              <a:t>Continuing </a:t>
            </a:r>
            <a:r>
              <a:rPr lang="en-US" sz="2000" dirty="0" smtClean="0"/>
              <a:t>Resolution to Jan. 15, </a:t>
            </a:r>
            <a:r>
              <a:rPr lang="en-US" sz="2000" dirty="0" smtClean="0"/>
              <a:t>2014</a:t>
            </a:r>
            <a:endParaRPr lang="en-US" sz="2000" dirty="0"/>
          </a:p>
          <a:p>
            <a:r>
              <a:rPr lang="en-US" sz="2400" dirty="0" smtClean="0"/>
              <a:t>Bipartisan Budget Act of 2013– “Ryan/Murray Deal” </a:t>
            </a:r>
          </a:p>
          <a:p>
            <a:r>
              <a:rPr lang="en-US" sz="2400" dirty="0" smtClean="0"/>
              <a:t>H.R. 3457 Omnibus Consolidated Appropriations Act</a:t>
            </a:r>
          </a:p>
          <a:p>
            <a:pPr lvl="1"/>
            <a:r>
              <a:rPr lang="en-US" sz="2000" dirty="0" smtClean="0"/>
              <a:t>$1.012 Trillion bill funds government through end of September 30, 2014</a:t>
            </a:r>
          </a:p>
          <a:p>
            <a:pPr lvl="1"/>
            <a:r>
              <a:rPr lang="en-US" sz="2000" dirty="0" smtClean="0"/>
              <a:t>Funds IH</a:t>
            </a:r>
            <a:r>
              <a:rPr lang="en-US" sz="2000" dirty="0" smtClean="0"/>
              <a:t>S Appropriation $77.9 million above pre-sequester amount </a:t>
            </a:r>
          </a:p>
          <a:p>
            <a:pPr lvl="1"/>
            <a:r>
              <a:rPr lang="en-US" sz="2000" dirty="0" smtClean="0"/>
              <a:t>Adopts most of the President’s recommendations on funding amounts </a:t>
            </a:r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1959359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228600"/>
            <a:ext cx="7772400" cy="1143000"/>
          </a:xfrm>
        </p:spPr>
        <p:txBody>
          <a:bodyPr>
            <a:noAutofit/>
          </a:bodyPr>
          <a:lstStyle/>
          <a:p>
            <a:r>
              <a:rPr lang="en-US" sz="3600" b="1" dirty="0" smtClean="0"/>
              <a:t>Bipartisan Budget Control Act of 2013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600200"/>
            <a:ext cx="6858000" cy="4525963"/>
          </a:xfrm>
        </p:spPr>
        <p:txBody>
          <a:bodyPr>
            <a:normAutofit lnSpcReduction="10000"/>
          </a:bodyPr>
          <a:lstStyle/>
          <a:p>
            <a:r>
              <a:rPr lang="en-US" sz="2000" dirty="0" smtClean="0"/>
              <a:t>Informally known as the Ryan/Murray Deal reached in December </a:t>
            </a:r>
          </a:p>
          <a:p>
            <a:r>
              <a:rPr lang="en-US" sz="2000" dirty="0" smtClean="0"/>
              <a:t>Two year agreement that adds back $63 billion in discretionary spending in FY 2014 and FY 2015</a:t>
            </a:r>
          </a:p>
          <a:p>
            <a:pPr lvl="1"/>
            <a:r>
              <a:rPr lang="en-US" sz="1600" dirty="0" smtClean="0"/>
              <a:t>$45 billion in FY 2014;  $18 billion in 2015</a:t>
            </a:r>
          </a:p>
          <a:p>
            <a:r>
              <a:rPr lang="en-US" sz="2000" dirty="0" smtClean="0"/>
              <a:t>More $ for Congress to work with and should avoid sequester under the Budget Control Act </a:t>
            </a:r>
          </a:p>
          <a:p>
            <a:r>
              <a:rPr lang="en-US" sz="2000" dirty="0" smtClean="0"/>
              <a:t>Does not restore any sequestered funds </a:t>
            </a:r>
          </a:p>
          <a:p>
            <a:r>
              <a:rPr lang="en-US" sz="2000" dirty="0" smtClean="0"/>
              <a:t>Offset comes from federal pension plans, retirement contributions of government workers, reduced COLAs of future military retirees </a:t>
            </a:r>
          </a:p>
          <a:p>
            <a:r>
              <a:rPr lang="en-US" sz="2000" dirty="0" smtClean="0"/>
              <a:t>No offset from programs that directly affect Tribal governments </a:t>
            </a:r>
          </a:p>
          <a:p>
            <a:r>
              <a:rPr lang="en-US" sz="2000" dirty="0" err="1" smtClean="0"/>
              <a:t>BCA</a:t>
            </a:r>
            <a:r>
              <a:rPr lang="en-US" sz="2000" dirty="0" smtClean="0"/>
              <a:t> 2% sequester stays in place (</a:t>
            </a:r>
            <a:r>
              <a:rPr lang="en-US" sz="2000" dirty="0" err="1" smtClean="0"/>
              <a:t>SDPI</a:t>
            </a:r>
            <a:r>
              <a:rPr lang="en-US" sz="2000" dirty="0" smtClean="0"/>
              <a:t>) </a:t>
            </a:r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2035829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b="1" dirty="0" smtClean="0"/>
              <a:t>H.R. 3547 Omnibus and </a:t>
            </a:r>
            <a:br>
              <a:rPr lang="en-US" sz="3600" b="1" dirty="0" smtClean="0"/>
            </a:br>
            <a:r>
              <a:rPr lang="en-US" sz="3600" b="1" dirty="0" smtClean="0"/>
              <a:t>the IHS FY 2014 Budget 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1752600"/>
            <a:ext cx="7162800" cy="4800600"/>
          </a:xfrm>
        </p:spPr>
        <p:txBody>
          <a:bodyPr>
            <a:normAutofit/>
          </a:bodyPr>
          <a:lstStyle/>
          <a:p>
            <a:r>
              <a:rPr lang="en-US" dirty="0" smtClean="0"/>
              <a:t>Important footnotes: </a:t>
            </a:r>
          </a:p>
          <a:p>
            <a:pPr lvl="1"/>
            <a:r>
              <a:rPr lang="en-US" sz="2400" dirty="0" smtClean="0"/>
              <a:t>Full details of spending plan are not available – treat this as preliminary estimates </a:t>
            </a:r>
          </a:p>
          <a:p>
            <a:pPr lvl="1"/>
            <a:r>
              <a:rPr lang="en-US" sz="2400" dirty="0" smtClean="0"/>
              <a:t>Word of caution on presentation of FY 2014: final numbers can look better depending on baseline due to 203 sequester and </a:t>
            </a:r>
            <a:r>
              <a:rPr lang="en-US" sz="2400" dirty="0" err="1" smtClean="0"/>
              <a:t>recission</a:t>
            </a:r>
            <a:r>
              <a:rPr lang="en-US" sz="2400" dirty="0" smtClean="0"/>
              <a:t> </a:t>
            </a:r>
          </a:p>
          <a:p>
            <a:pPr lvl="1"/>
            <a:r>
              <a:rPr lang="en-US" sz="2400" dirty="0" smtClean="0"/>
              <a:t>NPAIHB agrees to use FY 2013 </a:t>
            </a:r>
            <a:r>
              <a:rPr lang="en-US" sz="2400" i="1" u="sng" dirty="0" smtClean="0"/>
              <a:t>pre-sequester</a:t>
            </a:r>
            <a:r>
              <a:rPr lang="en-US" sz="2400" dirty="0" smtClean="0"/>
              <a:t> amounts and reference that post-sequester </a:t>
            </a:r>
            <a:r>
              <a:rPr lang="en-US" sz="2400" dirty="0" smtClean="0"/>
              <a:t>was </a:t>
            </a:r>
            <a:r>
              <a:rPr lang="en-US" sz="2400" dirty="0" smtClean="0"/>
              <a:t>less than FY 2012 amounts.  Never use FY 2013 post-sequester for comparisons!</a:t>
            </a:r>
          </a:p>
        </p:txBody>
      </p:sp>
    </p:spTree>
    <p:extLst>
      <p:ext uri="{BB962C8B-B14F-4D97-AF65-F5344CB8AC3E}">
        <p14:creationId xmlns:p14="http://schemas.microsoft.com/office/powerpoint/2010/main" val="219478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6781800" cy="990600"/>
          </a:xfrm>
        </p:spPr>
        <p:txBody>
          <a:bodyPr>
            <a:normAutofit fontScale="90000"/>
          </a:bodyPr>
          <a:lstStyle/>
          <a:p>
            <a:r>
              <a:rPr lang="en-US" sz="3600" b="1" smtClean="0"/>
              <a:t>Senate &amp; House Budget Resolutions</a:t>
            </a:r>
            <a:endParaRPr lang="en-US" sz="3600" b="1" dirty="0"/>
          </a:p>
        </p:txBody>
      </p:sp>
      <p:pic>
        <p:nvPicPr>
          <p:cNvPr id="6" name="Picture 5"/>
          <p:cNvPicPr>
            <a:picLocks noGrp="1"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914400"/>
            <a:ext cx="5638800" cy="55111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8452" y="1270816"/>
            <a:ext cx="790575" cy="476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95087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en-US" sz="4000" b="1" dirty="0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69036989"/>
              </p:ext>
            </p:extLst>
          </p:nvPr>
        </p:nvGraphicFramePr>
        <p:xfrm>
          <a:off x="914400" y="0"/>
          <a:ext cx="7010400" cy="68524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00" name="Worksheet" r:id="rId3" imgW="8505808" imgH="8315417" progId="Excel.Sheet.12">
                  <p:embed/>
                </p:oleObj>
              </mc:Choice>
              <mc:Fallback>
                <p:oleObj name="Worksheet" r:id="rId3" imgW="8505808" imgH="8315417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14400" y="0"/>
                        <a:ext cx="7010400" cy="685247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294903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1" y="32656"/>
            <a:ext cx="8571627" cy="68253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77291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Dear Tribal Leader Letters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52600" y="1600200"/>
            <a:ext cx="6934200" cy="4525963"/>
          </a:xfrm>
        </p:spPr>
        <p:txBody>
          <a:bodyPr>
            <a:normAutofit lnSpcReduction="10000"/>
          </a:bodyPr>
          <a:lstStyle/>
          <a:p>
            <a:r>
              <a:rPr lang="en-US" sz="2400" dirty="0" smtClean="0"/>
              <a:t>12/20/2013  </a:t>
            </a:r>
            <a:r>
              <a:rPr lang="en-US" sz="2400" dirty="0" err="1" smtClean="0"/>
              <a:t>DTLL</a:t>
            </a:r>
            <a:r>
              <a:rPr lang="en-US" sz="2400" dirty="0" smtClean="0"/>
              <a:t> on </a:t>
            </a:r>
            <a:r>
              <a:rPr lang="en-US" sz="2400" dirty="0" err="1" smtClean="0"/>
              <a:t>SDPI</a:t>
            </a:r>
            <a:r>
              <a:rPr lang="en-US" sz="2400" dirty="0" smtClean="0"/>
              <a:t> Consultation: </a:t>
            </a:r>
          </a:p>
          <a:p>
            <a:pPr lvl="1"/>
            <a:r>
              <a:rPr lang="en-US" sz="2000" dirty="0" smtClean="0"/>
              <a:t>Initiate consultation on FY 2015 </a:t>
            </a:r>
            <a:r>
              <a:rPr lang="en-US" sz="2000" dirty="0" err="1" smtClean="0"/>
              <a:t>SDPI</a:t>
            </a:r>
            <a:r>
              <a:rPr lang="en-US" sz="2000" dirty="0" smtClean="0"/>
              <a:t> distribution </a:t>
            </a:r>
          </a:p>
          <a:p>
            <a:pPr lvl="1"/>
            <a:r>
              <a:rPr lang="en-US" sz="2000" dirty="0" smtClean="0"/>
              <a:t>Expires end of FY 2014 </a:t>
            </a:r>
          </a:p>
          <a:p>
            <a:pPr lvl="1"/>
            <a:r>
              <a:rPr lang="en-US" sz="2000" dirty="0" smtClean="0"/>
              <a:t>Finance Committee proposed reauthorization for 5 years @ $150 million/year </a:t>
            </a:r>
          </a:p>
          <a:p>
            <a:pPr lvl="1"/>
            <a:r>
              <a:rPr lang="en-US" sz="2000" dirty="0" smtClean="0"/>
              <a:t>IHS Director anticipate continence of </a:t>
            </a:r>
            <a:r>
              <a:rPr lang="en-US" sz="2000" dirty="0" err="1" smtClean="0"/>
              <a:t>SDPI</a:t>
            </a:r>
            <a:r>
              <a:rPr lang="en-US" sz="2000" dirty="0" smtClean="0"/>
              <a:t> and want to develop recommendation in advance </a:t>
            </a:r>
            <a:endParaRPr lang="en-US" sz="2000" dirty="0"/>
          </a:p>
          <a:p>
            <a:r>
              <a:rPr lang="en-US" sz="2400" dirty="0" smtClean="0"/>
              <a:t>Consultation Issues:  Refer to the letter </a:t>
            </a:r>
          </a:p>
          <a:p>
            <a:r>
              <a:rPr lang="en-US" sz="2400" dirty="0" smtClean="0"/>
              <a:t>Refer to NPAIHB recommendations on </a:t>
            </a:r>
            <a:r>
              <a:rPr lang="en-US" sz="2400" dirty="0" err="1" smtClean="0"/>
              <a:t>SDPI</a:t>
            </a:r>
            <a:r>
              <a:rPr lang="en-US" sz="2400" dirty="0" smtClean="0"/>
              <a:t>:</a:t>
            </a:r>
          </a:p>
          <a:p>
            <a:pPr lvl="1"/>
            <a:r>
              <a:rPr lang="en-US" sz="2000" dirty="0" smtClean="0"/>
              <a:t>December 9, 2013 letter </a:t>
            </a:r>
          </a:p>
          <a:p>
            <a:pPr lvl="1"/>
            <a:r>
              <a:rPr lang="en-US" sz="2000" dirty="0" smtClean="0"/>
              <a:t>February 11, 2011 </a:t>
            </a:r>
          </a:p>
          <a:p>
            <a:r>
              <a:rPr lang="en-US" sz="2400" dirty="0" smtClean="0"/>
              <a:t>FY 2015 Recommendations continue to put forward these as the Portland Area Recommendations</a:t>
            </a:r>
          </a:p>
        </p:txBody>
      </p:sp>
    </p:spTree>
    <p:extLst>
      <p:ext uri="{BB962C8B-B14F-4D97-AF65-F5344CB8AC3E}">
        <p14:creationId xmlns:p14="http://schemas.microsoft.com/office/powerpoint/2010/main" val="3507037560"/>
      </p:ext>
    </p:extLst>
  </p:cSld>
  <p:clrMapOvr>
    <a:masterClrMapping/>
  </p:clrMapOvr>
</p:sld>
</file>

<file path=ppt/theme/theme1.xml><?xml version="1.0" encoding="utf-8"?>
<a:theme xmlns:a="http://schemas.openxmlformats.org/drawingml/2006/main" name="Gathering Wisdom Presentation - May 26, 201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Gathering Wisdom Presentation - May 26, 2011</Template>
  <TotalTime>6549</TotalTime>
  <Words>755</Words>
  <Application>Microsoft Office PowerPoint</Application>
  <PresentationFormat>On-screen Show (4:3)</PresentationFormat>
  <Paragraphs>96</Paragraphs>
  <Slides>14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6" baseType="lpstr">
      <vt:lpstr>Gathering Wisdom Presentation - May 26, 2011</vt:lpstr>
      <vt:lpstr>Microsoft Excel Worksheet</vt:lpstr>
      <vt:lpstr>Legislative &amp; Policy Update </vt:lpstr>
      <vt:lpstr>Report Overview </vt:lpstr>
      <vt:lpstr>FY 2014 Budget Update</vt:lpstr>
      <vt:lpstr>Bipartisan Budget Control Act of 2013</vt:lpstr>
      <vt:lpstr>H.R. 3547 Omnibus and  the IHS FY 2014 Budget </vt:lpstr>
      <vt:lpstr>Senate &amp; House Budget Resolutions</vt:lpstr>
      <vt:lpstr>PowerPoint Presentation</vt:lpstr>
      <vt:lpstr>PowerPoint Presentation</vt:lpstr>
      <vt:lpstr>Dear Tribal Leader Letters</vt:lpstr>
      <vt:lpstr>Dear Tribal Leader Letters</vt:lpstr>
      <vt:lpstr>Indian Health Legislation</vt:lpstr>
      <vt:lpstr>TTAG/MMPC Updates </vt:lpstr>
      <vt:lpstr>TTAG/MMPC Resources 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Legislative Update   NPAIHB Quarterly Board Meeting  Thunder Valley Casino Resort Lincoln, CA</dc:title>
  <dc:creator>jroberts</dc:creator>
  <cp:lastModifiedBy>Jim Roberts</cp:lastModifiedBy>
  <cp:revision>271</cp:revision>
  <dcterms:created xsi:type="dcterms:W3CDTF">2011-07-14T14:04:56Z</dcterms:created>
  <dcterms:modified xsi:type="dcterms:W3CDTF">2014-01-20T20:52:53Z</dcterms:modified>
</cp:coreProperties>
</file>