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303" r:id="rId3"/>
    <p:sldId id="364" r:id="rId4"/>
    <p:sldId id="365" r:id="rId5"/>
    <p:sldId id="366" r:id="rId6"/>
    <p:sldId id="349" r:id="rId7"/>
    <p:sldId id="352" r:id="rId8"/>
    <p:sldId id="368" r:id="rId9"/>
    <p:sldId id="369" r:id="rId10"/>
    <p:sldId id="370" r:id="rId11"/>
    <p:sldId id="371" r:id="rId12"/>
    <p:sldId id="372" r:id="rId13"/>
    <p:sldId id="353" r:id="rId14"/>
    <p:sldId id="367" r:id="rId15"/>
    <p:sldId id="359" r:id="rId16"/>
    <p:sldId id="354" r:id="rId17"/>
    <p:sldId id="373" r:id="rId18"/>
    <p:sldId id="361" r:id="rId19"/>
    <p:sldId id="290" r:id="rId20"/>
    <p:sldId id="350" r:id="rId21"/>
    <p:sldId id="363" r:id="rId22"/>
    <p:sldId id="340" r:id="rId23"/>
    <p:sldId id="272" r:id="rId24"/>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65371" autoAdjust="0"/>
  </p:normalViewPr>
  <p:slideViewPr>
    <p:cSldViewPr>
      <p:cViewPr varScale="1">
        <p:scale>
          <a:sx n="69" d="100"/>
          <a:sy n="69" d="100"/>
        </p:scale>
        <p:origin x="-1771"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82913"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897313" y="0"/>
            <a:ext cx="2982912"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1/17/2014</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688975" y="4416433"/>
            <a:ext cx="550545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829675"/>
            <a:ext cx="2982913"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600" b="1" dirty="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07AC5186-4372-438C-8CA9-CC4C6E0180BB}" type="slidenum">
              <a:rPr lang="en-US" altLang="en-US" smtClean="0"/>
              <a:pPr eaLnBrk="1" hangingPunct="1"/>
              <a:t>10</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600" b="1" dirty="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FA354C88-F158-439A-813A-482C5E167080}" type="slidenum">
              <a:rPr lang="en-US" altLang="en-US" smtClean="0"/>
              <a:pPr eaLnBrk="1" hangingPunct="1"/>
              <a:t>11</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600" b="1"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3DC9ECB1-6AA8-41BD-9F1C-1D7048EAC233}" type="slidenum">
              <a:rPr lang="en-US" altLang="en-US" smtClean="0"/>
              <a:pPr eaLnBrk="1" hangingPunct="1"/>
              <a:t>12</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2318325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2318325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15</a:t>
            </a:fld>
            <a:endParaRPr lang="en-US" dirty="0"/>
          </a:p>
        </p:txBody>
      </p:sp>
    </p:spTree>
    <p:extLst>
      <p:ext uri="{BB962C8B-B14F-4D97-AF65-F5344CB8AC3E}">
        <p14:creationId xmlns:p14="http://schemas.microsoft.com/office/powerpoint/2010/main" val="599321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dirty="0" smtClean="0"/>
          </a:p>
          <a:p>
            <a:endParaRPr lang="en-US" sz="1100" b="0" dirty="0" smtClean="0"/>
          </a:p>
          <a:p>
            <a:endParaRPr lang="en-US" sz="1100" b="0" dirty="0"/>
          </a:p>
        </p:txBody>
      </p:sp>
      <p:sp>
        <p:nvSpPr>
          <p:cNvPr id="4" name="Slide Number Placeholder 3"/>
          <p:cNvSpPr>
            <a:spLocks noGrp="1"/>
          </p:cNvSpPr>
          <p:nvPr>
            <p:ph type="sldNum" sz="quarter" idx="10"/>
          </p:nvPr>
        </p:nvSpPr>
        <p:spPr/>
        <p:txBody>
          <a:bodyPr/>
          <a:lstStyle/>
          <a:p>
            <a:fld id="{C85B0A02-D819-448E-8BCA-1DD395A4E017}" type="slidenum">
              <a:rPr lang="en-US" smtClean="0"/>
              <a:t>16</a:t>
            </a:fld>
            <a:endParaRPr lang="en-US" dirty="0"/>
          </a:p>
        </p:txBody>
      </p:sp>
    </p:spTree>
    <p:extLst>
      <p:ext uri="{BB962C8B-B14F-4D97-AF65-F5344CB8AC3E}">
        <p14:creationId xmlns:p14="http://schemas.microsoft.com/office/powerpoint/2010/main" val="3221297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dirty="0"/>
          </a:p>
        </p:txBody>
      </p:sp>
      <p:sp>
        <p:nvSpPr>
          <p:cNvPr id="4" name="Slide Number Placeholder 3"/>
          <p:cNvSpPr>
            <a:spLocks noGrp="1"/>
          </p:cNvSpPr>
          <p:nvPr>
            <p:ph type="sldNum" sz="quarter" idx="10"/>
          </p:nvPr>
        </p:nvSpPr>
        <p:spPr/>
        <p:txBody>
          <a:bodyPr/>
          <a:lstStyle/>
          <a:p>
            <a:fld id="{C85B0A02-D819-448E-8BCA-1DD395A4E017}" type="slidenum">
              <a:rPr lang="en-US" smtClean="0"/>
              <a:t>17</a:t>
            </a:fld>
            <a:endParaRPr lang="en-US" dirty="0"/>
          </a:p>
        </p:txBody>
      </p:sp>
    </p:spTree>
    <p:extLst>
      <p:ext uri="{BB962C8B-B14F-4D97-AF65-F5344CB8AC3E}">
        <p14:creationId xmlns:p14="http://schemas.microsoft.com/office/powerpoint/2010/main" val="3221297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18</a:t>
            </a:fld>
            <a:endParaRPr lang="en-US" dirty="0"/>
          </a:p>
        </p:txBody>
      </p:sp>
    </p:spTree>
    <p:extLst>
      <p:ext uri="{BB962C8B-B14F-4D97-AF65-F5344CB8AC3E}">
        <p14:creationId xmlns:p14="http://schemas.microsoft.com/office/powerpoint/2010/main" val="2221455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19</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22</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23</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1277947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2000" b="1" dirty="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07E59122-BC2E-4124-BBB3-1909DEC27216}" type="slidenum">
              <a:rPr lang="en-US" altLang="en-US" smtClean="0"/>
              <a:pPr eaLnBrk="1" hangingPunct="1"/>
              <a:t>8</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51122" indent="-288893" eaLnBrk="0" hangingPunct="0">
              <a:defRPr>
                <a:solidFill>
                  <a:schemeClr val="tx1"/>
                </a:solidFill>
                <a:latin typeface="Arial" charset="0"/>
              </a:defRPr>
            </a:lvl2pPr>
            <a:lvl3pPr marL="1155573" indent="-231115" eaLnBrk="0" hangingPunct="0">
              <a:defRPr>
                <a:solidFill>
                  <a:schemeClr val="tx1"/>
                </a:solidFill>
                <a:latin typeface="Arial" charset="0"/>
              </a:defRPr>
            </a:lvl3pPr>
            <a:lvl4pPr marL="1617802" indent="-231115" eaLnBrk="0" hangingPunct="0">
              <a:defRPr>
                <a:solidFill>
                  <a:schemeClr val="tx1"/>
                </a:solidFill>
                <a:latin typeface="Arial" charset="0"/>
              </a:defRPr>
            </a:lvl4pPr>
            <a:lvl5pPr marL="2080031" indent="-231115" eaLnBrk="0" hangingPunct="0">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eaLnBrk="1" hangingPunct="1"/>
            <a:fld id="{028194F8-CE31-43F2-9B74-FB2EC8F8B136}" type="slidenum">
              <a:rPr lang="en-US" altLang="en-US" smtClean="0"/>
              <a:pPr eaLnBrk="1" hangingPunct="1"/>
              <a:t>9</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1/17/2014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nationalregistry.fmcsa.dot.gov/NRPublicUI/home.seam" TargetMode="External"/><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hs.gov/newsroom/triballeaderletters/" TargetMode="External"/><Relationship Id="rId5" Type="http://schemas.openxmlformats.org/officeDocument/2006/relationships/image" Target="../media/image6.pn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January 21, 2014</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Quarterly </a:t>
            </a:r>
            <a:r>
              <a:rPr lang="en-US" sz="2400" b="1" dirty="0">
                <a:solidFill>
                  <a:schemeClr val="bg1"/>
                </a:solidFill>
                <a:latin typeface="+mj-lt"/>
              </a:rPr>
              <a:t>Board Meeting</a:t>
            </a:r>
          </a:p>
          <a:p>
            <a:r>
              <a:rPr lang="en-US" sz="2400" b="1" dirty="0" smtClean="0">
                <a:solidFill>
                  <a:schemeClr val="bg1"/>
                </a:solidFill>
                <a:latin typeface="+mj-lt"/>
              </a:rPr>
              <a:t>Embassy Suites</a:t>
            </a:r>
            <a:r>
              <a:rPr lang="en-US" sz="2400" b="1" dirty="0">
                <a:solidFill>
                  <a:schemeClr val="bg1"/>
                </a:solidFill>
                <a:latin typeface="+mj-lt"/>
              </a:rPr>
              <a:t> </a:t>
            </a:r>
            <a:r>
              <a:rPr lang="en-US" sz="2400" b="1" dirty="0" smtClean="0">
                <a:solidFill>
                  <a:schemeClr val="bg1"/>
                </a:solidFill>
                <a:latin typeface="+mj-lt"/>
              </a:rPr>
              <a:t>- Portland</a:t>
            </a:r>
            <a:endParaRPr lang="en-US" sz="2400" b="1" dirty="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85837"/>
            <a:ext cx="8686800" cy="572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9" name="Title 3"/>
          <p:cNvSpPr>
            <a:spLocks noGrp="1"/>
          </p:cNvSpPr>
          <p:nvPr>
            <p:ph type="title"/>
          </p:nvPr>
        </p:nvSpPr>
        <p:spPr>
          <a:xfrm>
            <a:off x="530224" y="-12700"/>
            <a:ext cx="8229600" cy="1143000"/>
          </a:xfrm>
          <a:noFill/>
        </p:spPr>
        <p:txBody>
          <a:bodyPr/>
          <a:lstStyle/>
          <a:p>
            <a:pPr eaLnBrk="1" hangingPunct="1"/>
            <a:r>
              <a:rPr lang="en-US" altLang="en-US" sz="2400" dirty="0" smtClean="0">
                <a:solidFill>
                  <a:schemeClr val="bg1"/>
                </a:solidFill>
              </a:rPr>
              <a:t>Portland Area RPMS Influenza-Like Illness (ILI) Surveillance, Week 1 (ending 1/4/14)</a:t>
            </a:r>
          </a:p>
        </p:txBody>
      </p:sp>
      <p:cxnSp>
        <p:nvCxnSpPr>
          <p:cNvPr id="6" name="Straight Arrow Connector 5"/>
          <p:cNvCxnSpPr/>
          <p:nvPr/>
        </p:nvCxnSpPr>
        <p:spPr>
          <a:xfrm>
            <a:off x="3124200" y="3848100"/>
            <a:ext cx="0" cy="457200"/>
          </a:xfrm>
          <a:prstGeom prst="straightConnector1">
            <a:avLst/>
          </a:prstGeom>
          <a:ln w="317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4101" name="TextBox 6"/>
          <p:cNvSpPr txBox="1">
            <a:spLocks noChangeArrowheads="1"/>
          </p:cNvSpPr>
          <p:nvPr/>
        </p:nvSpPr>
        <p:spPr bwMode="auto">
          <a:xfrm>
            <a:off x="2781300" y="3609975"/>
            <a:ext cx="723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1/04/14</a:t>
            </a:r>
          </a:p>
        </p:txBody>
      </p:sp>
      <p:sp>
        <p:nvSpPr>
          <p:cNvPr id="4102" name="TextBox 7"/>
          <p:cNvSpPr txBox="1">
            <a:spLocks noChangeArrowheads="1"/>
          </p:cNvSpPr>
          <p:nvPr/>
        </p:nvSpPr>
        <p:spPr bwMode="auto">
          <a:xfrm>
            <a:off x="1365250" y="1744663"/>
            <a:ext cx="1149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H1N1 Second Wave (2010)</a:t>
            </a:r>
          </a:p>
        </p:txBody>
      </p:sp>
      <p:cxnSp>
        <p:nvCxnSpPr>
          <p:cNvPr id="10" name="Straight Arrow Connector 9"/>
          <p:cNvCxnSpPr/>
          <p:nvPr/>
        </p:nvCxnSpPr>
        <p:spPr>
          <a:xfrm>
            <a:off x="1752600" y="2205038"/>
            <a:ext cx="0" cy="461962"/>
          </a:xfrm>
          <a:prstGeom prst="straightConnector1">
            <a:avLst/>
          </a:prstGeom>
          <a:ln w="3175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4104" name="TextBox 12"/>
          <p:cNvSpPr txBox="1">
            <a:spLocks noChangeArrowheads="1"/>
          </p:cNvSpPr>
          <p:nvPr/>
        </p:nvSpPr>
        <p:spPr bwMode="auto">
          <a:xfrm>
            <a:off x="2971800" y="2679700"/>
            <a:ext cx="129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Early flu activity last season</a:t>
            </a:r>
          </a:p>
        </p:txBody>
      </p:sp>
      <p:cxnSp>
        <p:nvCxnSpPr>
          <p:cNvPr id="15" name="Straight Arrow Connector 14"/>
          <p:cNvCxnSpPr/>
          <p:nvPr/>
        </p:nvCxnSpPr>
        <p:spPr>
          <a:xfrm>
            <a:off x="3581400" y="3141663"/>
            <a:ext cx="0" cy="287337"/>
          </a:xfrm>
          <a:prstGeom prst="straightConnector1">
            <a:avLst/>
          </a:prstGeom>
          <a:ln w="31750">
            <a:solidFill>
              <a:srgbClr val="FF33CC"/>
            </a:solidFill>
            <a:tailEnd type="arrow"/>
          </a:ln>
        </p:spPr>
        <p:style>
          <a:lnRef idx="1">
            <a:schemeClr val="accent1"/>
          </a:lnRef>
          <a:fillRef idx="0">
            <a:schemeClr val="accent1"/>
          </a:fillRef>
          <a:effectRef idx="0">
            <a:schemeClr val="accent1"/>
          </a:effectRef>
          <a:fontRef idx="minor">
            <a:schemeClr val="tx1"/>
          </a:fontRef>
        </p:style>
      </p:cxnSp>
      <p:sp>
        <p:nvSpPr>
          <p:cNvPr id="4106" name="TextBox 15"/>
          <p:cNvSpPr txBox="1">
            <a:spLocks noChangeArrowheads="1"/>
          </p:cNvSpPr>
          <p:nvPr/>
        </p:nvSpPr>
        <p:spPr bwMode="auto">
          <a:xfrm rot="-5400000">
            <a:off x="307975" y="3208338"/>
            <a:ext cx="1300163"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a:t>ILI Percent</a:t>
            </a:r>
          </a:p>
        </p:txBody>
      </p:sp>
      <p:sp>
        <p:nvSpPr>
          <p:cNvPr id="4107" name="TextBox 16"/>
          <p:cNvSpPr txBox="1">
            <a:spLocks noChangeArrowheads="1"/>
          </p:cNvSpPr>
          <p:nvPr/>
        </p:nvSpPr>
        <p:spPr bwMode="auto">
          <a:xfrm>
            <a:off x="3956050" y="5757863"/>
            <a:ext cx="13779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a:t>Report Week</a:t>
            </a:r>
          </a:p>
        </p:txBody>
      </p:sp>
      <p:sp>
        <p:nvSpPr>
          <p:cNvPr id="4108" name="TextBox 17"/>
          <p:cNvSpPr txBox="1">
            <a:spLocks noChangeArrowheads="1"/>
          </p:cNvSpPr>
          <p:nvPr/>
        </p:nvSpPr>
        <p:spPr bwMode="auto">
          <a:xfrm>
            <a:off x="6858000" y="5819775"/>
            <a:ext cx="1371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28 sites reporting</a:t>
            </a:r>
          </a:p>
        </p:txBody>
      </p:sp>
    </p:spTree>
    <p:extLst>
      <p:ext uri="{BB962C8B-B14F-4D97-AF65-F5344CB8AC3E}">
        <p14:creationId xmlns:p14="http://schemas.microsoft.com/office/powerpoint/2010/main" val="2102255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133476"/>
            <a:ext cx="8839200" cy="5526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3" name="Rectangle 2"/>
          <p:cNvSpPr>
            <a:spLocks noGrp="1" noChangeArrowheads="1"/>
          </p:cNvSpPr>
          <p:nvPr>
            <p:ph type="title"/>
          </p:nvPr>
        </p:nvSpPr>
        <p:spPr>
          <a:xfrm>
            <a:off x="0" y="0"/>
            <a:ext cx="9067800" cy="1219200"/>
          </a:xfrm>
          <a:noFill/>
        </p:spPr>
        <p:txBody>
          <a:bodyPr/>
          <a:lstStyle/>
          <a:p>
            <a:pPr eaLnBrk="1" hangingPunct="1"/>
            <a:r>
              <a:rPr lang="en-US" altLang="en-US" sz="2000" dirty="0" smtClean="0">
                <a:solidFill>
                  <a:schemeClr val="bg1"/>
                </a:solidFill>
              </a:rPr>
              <a:t>Seasonal Influenza Vaccine Coverage by Age Group,</a:t>
            </a:r>
            <a:br>
              <a:rPr lang="en-US" altLang="en-US" sz="2000" dirty="0" smtClean="0">
                <a:solidFill>
                  <a:schemeClr val="bg1"/>
                </a:solidFill>
              </a:rPr>
            </a:br>
            <a:r>
              <a:rPr lang="en-US" altLang="en-US" sz="2000" dirty="0" smtClean="0">
                <a:solidFill>
                  <a:schemeClr val="bg1"/>
                </a:solidFill>
              </a:rPr>
              <a:t>Portland Area and National IHS</a:t>
            </a:r>
            <a:br>
              <a:rPr lang="en-US" altLang="en-US" sz="2000" dirty="0" smtClean="0">
                <a:solidFill>
                  <a:schemeClr val="bg1"/>
                </a:solidFill>
              </a:rPr>
            </a:br>
            <a:r>
              <a:rPr lang="en-US" altLang="en-US" sz="2000" dirty="0" smtClean="0">
                <a:solidFill>
                  <a:schemeClr val="bg1"/>
                </a:solidFill>
              </a:rPr>
              <a:t>6/30/2013—12/18/13</a:t>
            </a:r>
          </a:p>
        </p:txBody>
      </p:sp>
      <p:sp>
        <p:nvSpPr>
          <p:cNvPr id="5124" name="TextBox 5"/>
          <p:cNvSpPr txBox="1">
            <a:spLocks noChangeArrowheads="1"/>
          </p:cNvSpPr>
          <p:nvPr/>
        </p:nvSpPr>
        <p:spPr bwMode="auto">
          <a:xfrm>
            <a:off x="7239000" y="6383338"/>
            <a:ext cx="1371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28 sites reporting</a:t>
            </a:r>
          </a:p>
        </p:txBody>
      </p:sp>
    </p:spTree>
    <p:extLst>
      <p:ext uri="{BB962C8B-B14F-4D97-AF65-F5344CB8AC3E}">
        <p14:creationId xmlns:p14="http://schemas.microsoft.com/office/powerpoint/2010/main" val="2300453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08075"/>
            <a:ext cx="8915400" cy="572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2"/>
          <p:cNvSpPr>
            <a:spLocks noGrp="1" noChangeArrowheads="1"/>
          </p:cNvSpPr>
          <p:nvPr>
            <p:ph type="title"/>
          </p:nvPr>
        </p:nvSpPr>
        <p:spPr>
          <a:xfrm>
            <a:off x="456406" y="0"/>
            <a:ext cx="8229600" cy="1143000"/>
          </a:xfrm>
          <a:noFill/>
        </p:spPr>
        <p:txBody>
          <a:bodyPr/>
          <a:lstStyle/>
          <a:p>
            <a:pPr eaLnBrk="1" hangingPunct="1"/>
            <a:r>
              <a:rPr lang="en-US" altLang="en-US" sz="2000" dirty="0" smtClean="0">
                <a:solidFill>
                  <a:schemeClr val="bg1"/>
                </a:solidFill>
              </a:rPr>
              <a:t>Seasonal Influenza Coverage, 6 months or older, </a:t>
            </a:r>
            <a:br>
              <a:rPr lang="en-US" altLang="en-US" sz="2000" dirty="0" smtClean="0">
                <a:solidFill>
                  <a:schemeClr val="bg1"/>
                </a:solidFill>
              </a:rPr>
            </a:br>
            <a:r>
              <a:rPr lang="en-US" altLang="en-US" sz="2000" dirty="0" smtClean="0">
                <a:solidFill>
                  <a:schemeClr val="bg1"/>
                </a:solidFill>
              </a:rPr>
              <a:t>by Tribe/Service Unit, 6/131/13—12/28/13</a:t>
            </a:r>
          </a:p>
        </p:txBody>
      </p:sp>
      <p:sp>
        <p:nvSpPr>
          <p:cNvPr id="6148" name="TextBox 6"/>
          <p:cNvSpPr txBox="1">
            <a:spLocks noChangeArrowheads="1"/>
          </p:cNvSpPr>
          <p:nvPr/>
        </p:nvSpPr>
        <p:spPr bwMode="auto">
          <a:xfrm>
            <a:off x="6934200" y="6276975"/>
            <a:ext cx="1371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t>28 sites reporting</a:t>
            </a:r>
          </a:p>
        </p:txBody>
      </p:sp>
    </p:spTree>
    <p:extLst>
      <p:ext uri="{BB962C8B-B14F-4D97-AF65-F5344CB8AC3E}">
        <p14:creationId xmlns:p14="http://schemas.microsoft.com/office/powerpoint/2010/main" val="1239826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381000" y="2514600"/>
            <a:ext cx="8229600" cy="3276600"/>
          </a:xfrm>
        </p:spPr>
        <p:txBody>
          <a:bodyPr>
            <a:normAutofit lnSpcReduction="10000"/>
          </a:bodyPr>
          <a:lstStyle/>
          <a:p>
            <a:pPr>
              <a:buClrTx/>
              <a:buFont typeface="Wingdings" panose="05000000000000000000" pitchFamily="2" charset="2"/>
              <a:buChar char="v"/>
            </a:pPr>
            <a:endParaRPr lang="en-US" sz="1800" dirty="0" smtClean="0">
              <a:solidFill>
                <a:schemeClr val="bg1"/>
              </a:solidFill>
            </a:endParaRPr>
          </a:p>
          <a:p>
            <a:pPr>
              <a:buClrTx/>
              <a:buFont typeface="Wingdings" panose="05000000000000000000" pitchFamily="2" charset="2"/>
              <a:buChar char="v"/>
            </a:pPr>
            <a:r>
              <a:rPr lang="en-US" sz="1800" b="1" dirty="0" smtClean="0">
                <a:solidFill>
                  <a:schemeClr val="bg1"/>
                </a:solidFill>
                <a:latin typeface="+mj-lt"/>
              </a:rPr>
              <a:t>Previously</a:t>
            </a:r>
            <a:r>
              <a:rPr lang="en-US" sz="1800" b="1" dirty="0">
                <a:solidFill>
                  <a:schemeClr val="bg1"/>
                </a:solidFill>
                <a:latin typeface="+mj-lt"/>
              </a:rPr>
              <a:t>, physical examinations for interstate commercial motor vehicle drivers could be conducted by any licensed medical provider licensed in their state to conduct physical examinations.</a:t>
            </a:r>
          </a:p>
          <a:p>
            <a:pPr>
              <a:buClrTx/>
              <a:buFont typeface="Wingdings" panose="05000000000000000000" pitchFamily="2" charset="2"/>
              <a:buChar char="v"/>
            </a:pPr>
            <a:endParaRPr lang="en-US" sz="1800" b="1" dirty="0" smtClean="0">
              <a:solidFill>
                <a:schemeClr val="bg1"/>
              </a:solidFill>
              <a:latin typeface="+mj-lt"/>
            </a:endParaRPr>
          </a:p>
          <a:p>
            <a:pPr>
              <a:buClrTx/>
              <a:buFont typeface="Wingdings" panose="05000000000000000000" pitchFamily="2" charset="2"/>
              <a:buChar char="v"/>
            </a:pPr>
            <a:endParaRPr lang="en-US" sz="1800" b="1" dirty="0">
              <a:solidFill>
                <a:schemeClr val="bg1"/>
              </a:solidFill>
              <a:latin typeface="+mj-lt"/>
            </a:endParaRPr>
          </a:p>
          <a:p>
            <a:pPr>
              <a:buClrTx/>
              <a:buFont typeface="Wingdings" panose="05000000000000000000" pitchFamily="2" charset="2"/>
              <a:buChar char="v"/>
            </a:pPr>
            <a:r>
              <a:rPr lang="en-US" sz="1800" b="1" dirty="0" smtClean="0">
                <a:solidFill>
                  <a:schemeClr val="bg1"/>
                </a:solidFill>
                <a:latin typeface="+mj-lt"/>
              </a:rPr>
              <a:t>The </a:t>
            </a:r>
            <a:r>
              <a:rPr lang="en-US" sz="1800" b="1" dirty="0">
                <a:solidFill>
                  <a:schemeClr val="bg1"/>
                </a:solidFill>
                <a:latin typeface="+mj-lt"/>
              </a:rPr>
              <a:t>Federal Motor Carrier Safety Administration (FMCSA) has now established the National Registry of Certified Medical Examiners (49 CFR Parts 350, 383, 390, and 391</a:t>
            </a:r>
            <a:r>
              <a:rPr lang="en-US" sz="1800" b="1" dirty="0" smtClean="0">
                <a:solidFill>
                  <a:schemeClr val="bg1"/>
                </a:solidFill>
                <a:latin typeface="+mj-lt"/>
              </a:rPr>
              <a:t>) </a:t>
            </a:r>
          </a:p>
          <a:p>
            <a:pPr marL="137160" indent="0">
              <a:buClrTx/>
              <a:buNone/>
            </a:pPr>
            <a:endParaRPr lang="en-US" sz="1800" b="1" dirty="0" smtClean="0">
              <a:solidFill>
                <a:schemeClr val="bg1"/>
              </a:solidFill>
              <a:latin typeface="+mj-lt"/>
            </a:endParaRPr>
          </a:p>
          <a:p>
            <a:pPr>
              <a:buClrTx/>
              <a:buFont typeface="Wingdings" panose="05000000000000000000" pitchFamily="2" charset="2"/>
              <a:buChar char="v"/>
            </a:pPr>
            <a:r>
              <a:rPr lang="en-US" sz="1800" b="1" dirty="0" smtClean="0">
                <a:solidFill>
                  <a:schemeClr val="bg1"/>
                </a:solidFill>
                <a:latin typeface="+mj-lt"/>
              </a:rPr>
              <a:t>Effective - May 21, 2012</a:t>
            </a:r>
            <a:endParaRPr lang="en-US" sz="1800" b="1" dirty="0">
              <a:solidFill>
                <a:schemeClr val="bg1"/>
              </a:solidFill>
              <a:latin typeface="+mj-lt"/>
            </a:endParaRPr>
          </a:p>
          <a:p>
            <a:endParaRPr lang="en-US" dirty="0"/>
          </a:p>
        </p:txBody>
      </p:sp>
      <p:sp>
        <p:nvSpPr>
          <p:cNvPr id="3" name="TextBox 2"/>
          <p:cNvSpPr txBox="1"/>
          <p:nvPr/>
        </p:nvSpPr>
        <p:spPr>
          <a:xfrm>
            <a:off x="381000" y="1868318"/>
            <a:ext cx="6700873" cy="430887"/>
          </a:xfrm>
          <a:prstGeom prst="rect">
            <a:avLst/>
          </a:prstGeom>
          <a:noFill/>
        </p:spPr>
        <p:txBody>
          <a:bodyPr wrap="none" rtlCol="0">
            <a:spAutoFit/>
          </a:bodyPr>
          <a:lstStyle/>
          <a:p>
            <a:r>
              <a:rPr lang="en-US" sz="2200" b="1" dirty="0">
                <a:solidFill>
                  <a:schemeClr val="bg1"/>
                </a:solidFill>
                <a:latin typeface="+mj-lt"/>
              </a:rPr>
              <a:t>National Registry of Certified Medical Examiners</a:t>
            </a:r>
          </a:p>
        </p:txBody>
      </p:sp>
    </p:spTree>
    <p:extLst>
      <p:ext uri="{BB962C8B-B14F-4D97-AF65-F5344CB8AC3E}">
        <p14:creationId xmlns:p14="http://schemas.microsoft.com/office/powerpoint/2010/main" val="2156750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15607" y="2667000"/>
            <a:ext cx="8763000" cy="3733800"/>
          </a:xfrm>
        </p:spPr>
        <p:txBody>
          <a:bodyPr>
            <a:normAutofit/>
          </a:bodyPr>
          <a:lstStyle/>
          <a:p>
            <a:pPr lvl="1">
              <a:buClrTx/>
              <a:buFont typeface="Wingdings" panose="05000000000000000000" pitchFamily="2" charset="2"/>
              <a:buChar char="v"/>
            </a:pPr>
            <a:r>
              <a:rPr lang="en-US" sz="1800" b="1" u="sng" dirty="0" smtClean="0">
                <a:solidFill>
                  <a:schemeClr val="bg1"/>
                </a:solidFill>
                <a:latin typeface="+mj-lt"/>
              </a:rPr>
              <a:t>Medical </a:t>
            </a:r>
            <a:r>
              <a:rPr lang="en-US" sz="1800" b="1" u="sng" dirty="0">
                <a:solidFill>
                  <a:schemeClr val="bg1"/>
                </a:solidFill>
                <a:latin typeface="+mj-lt"/>
              </a:rPr>
              <a:t>Examiners must meet the following criteria:</a:t>
            </a:r>
          </a:p>
          <a:p>
            <a:pPr lvl="2">
              <a:buClrTx/>
              <a:buFont typeface="Wingdings" panose="05000000000000000000" pitchFamily="2" charset="2"/>
              <a:buChar char="v"/>
            </a:pPr>
            <a:r>
              <a:rPr lang="en-US" sz="1800" b="1" dirty="0">
                <a:solidFill>
                  <a:schemeClr val="bg1"/>
                </a:solidFill>
                <a:latin typeface="+mj-lt"/>
              </a:rPr>
              <a:t>Complete training on FCMSA’s physical qualification standards.</a:t>
            </a:r>
          </a:p>
          <a:p>
            <a:pPr lvl="2">
              <a:buClrTx/>
              <a:buFont typeface="Wingdings" panose="05000000000000000000" pitchFamily="2" charset="2"/>
              <a:buChar char="v"/>
            </a:pPr>
            <a:r>
              <a:rPr lang="en-US" sz="1800" b="1" dirty="0">
                <a:solidFill>
                  <a:schemeClr val="bg1"/>
                </a:solidFill>
                <a:latin typeface="+mj-lt"/>
              </a:rPr>
              <a:t>Pass a test to verify understanding of those standards</a:t>
            </a:r>
          </a:p>
          <a:p>
            <a:pPr lvl="2">
              <a:buClrTx/>
              <a:buFont typeface="Wingdings" panose="05000000000000000000" pitchFamily="2" charset="2"/>
              <a:buChar char="v"/>
            </a:pPr>
            <a:r>
              <a:rPr lang="en-US" sz="1800" b="1" dirty="0">
                <a:solidFill>
                  <a:schemeClr val="bg1"/>
                </a:solidFill>
                <a:latin typeface="+mj-lt"/>
              </a:rPr>
              <a:t>Maintain and demonstrate competence through periodic training (every 5 years) and testing (every 10 years</a:t>
            </a:r>
            <a:r>
              <a:rPr lang="en-US" sz="1800" b="1" dirty="0" smtClean="0">
                <a:solidFill>
                  <a:schemeClr val="bg1"/>
                </a:solidFill>
                <a:latin typeface="+mj-lt"/>
              </a:rPr>
              <a:t>)</a:t>
            </a:r>
          </a:p>
          <a:p>
            <a:pPr marL="585216" lvl="1" indent="0">
              <a:buClrTx/>
              <a:buNone/>
            </a:pPr>
            <a:endParaRPr lang="en-US" sz="1800" b="1" dirty="0">
              <a:solidFill>
                <a:schemeClr val="bg1"/>
              </a:solidFill>
              <a:latin typeface="+mj-lt"/>
            </a:endParaRPr>
          </a:p>
          <a:p>
            <a:pPr lvl="1">
              <a:buClrTx/>
              <a:buFont typeface="Wingdings" panose="05000000000000000000" pitchFamily="2" charset="2"/>
              <a:buChar char="v"/>
            </a:pPr>
            <a:r>
              <a:rPr lang="en-US" sz="1800" b="1" u="sng" dirty="0">
                <a:solidFill>
                  <a:schemeClr val="bg1"/>
                </a:solidFill>
                <a:latin typeface="+mj-lt"/>
              </a:rPr>
              <a:t>Compliance Required- May 21, 2014</a:t>
            </a:r>
          </a:p>
          <a:p>
            <a:pPr lvl="2">
              <a:buClrTx/>
              <a:buFont typeface="Wingdings" panose="05000000000000000000" pitchFamily="2" charset="2"/>
              <a:buChar char="v"/>
            </a:pPr>
            <a:r>
              <a:rPr lang="en-US" sz="1800" b="1" dirty="0">
                <a:solidFill>
                  <a:schemeClr val="bg1"/>
                </a:solidFill>
                <a:latin typeface="+mj-lt"/>
              </a:rPr>
              <a:t>After this date the FCMSA will only accept valid medical examiner certificates issued by medical examiners listed on the National Registry.</a:t>
            </a:r>
          </a:p>
          <a:p>
            <a:endParaRPr lang="en-US" sz="1800" b="1" dirty="0">
              <a:latin typeface="+mj-lt"/>
            </a:endParaRPr>
          </a:p>
        </p:txBody>
      </p:sp>
      <p:sp>
        <p:nvSpPr>
          <p:cNvPr id="3" name="TextBox 2"/>
          <p:cNvSpPr txBox="1"/>
          <p:nvPr/>
        </p:nvSpPr>
        <p:spPr>
          <a:xfrm>
            <a:off x="617419" y="1904999"/>
            <a:ext cx="6700873" cy="430887"/>
          </a:xfrm>
          <a:prstGeom prst="rect">
            <a:avLst/>
          </a:prstGeom>
          <a:noFill/>
        </p:spPr>
        <p:txBody>
          <a:bodyPr wrap="none" rtlCol="0">
            <a:spAutoFit/>
          </a:bodyPr>
          <a:lstStyle/>
          <a:p>
            <a:pPr lvl="0"/>
            <a:r>
              <a:rPr lang="en-US" sz="2200" b="1" dirty="0">
                <a:solidFill>
                  <a:prstClr val="black"/>
                </a:solidFill>
                <a:latin typeface="Arial"/>
              </a:rPr>
              <a:t>National Registry of Certified Medical Examiners</a:t>
            </a:r>
          </a:p>
        </p:txBody>
      </p:sp>
    </p:spTree>
    <p:extLst>
      <p:ext uri="{BB962C8B-B14F-4D97-AF65-F5344CB8AC3E}">
        <p14:creationId xmlns:p14="http://schemas.microsoft.com/office/powerpoint/2010/main" val="2764555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bwMode="auto">
          <a:xfrm>
            <a:off x="152400" y="2209800"/>
            <a:ext cx="4495800" cy="4038600"/>
          </a:xfrm>
          <a:prstGeom prst="rect">
            <a:avLst/>
          </a:prstGeom>
          <a:noFill/>
          <a:ln w="9525">
            <a:noFill/>
            <a:miter lim="800000"/>
            <a:headEnd/>
            <a:tailEnd/>
          </a:ln>
        </p:spPr>
        <p:txBody>
          <a:bodyPr vert="horz" wrap="square" lIns="91430" tIns="45715" rIns="91430" bIns="45715" numCol="1" anchor="t" anchorCtr="0" compatLnSpc="1">
            <a:prstTxWarp prst="textNoShape">
              <a:avLst/>
            </a:prstTxWarp>
          </a:bodyPr>
          <a:lstStyle>
            <a:lvl1pPr marL="342860" indent="-342860" algn="l" rtl="0" eaLnBrk="0" fontAlgn="base" hangingPunct="0">
              <a:spcBef>
                <a:spcPct val="20000"/>
              </a:spcBef>
              <a:spcAft>
                <a:spcPct val="0"/>
              </a:spcAft>
              <a:buClr>
                <a:schemeClr val="tx1"/>
              </a:buClr>
              <a:buChar char="•"/>
              <a:defRPr sz="2800">
                <a:solidFill>
                  <a:srgbClr val="000000"/>
                </a:solidFill>
                <a:latin typeface="+mn-lt"/>
                <a:ea typeface="+mn-ea"/>
                <a:cs typeface="+mn-cs"/>
              </a:defRPr>
            </a:lvl1pPr>
            <a:lvl2pPr marL="742864" indent="-285717" algn="l" rtl="0" eaLnBrk="0" fontAlgn="base" hangingPunct="0">
              <a:spcBef>
                <a:spcPct val="20000"/>
              </a:spcBef>
              <a:spcAft>
                <a:spcPct val="0"/>
              </a:spcAft>
              <a:buClr>
                <a:schemeClr val="tx1"/>
              </a:buClr>
              <a:buChar char="•"/>
              <a:defRPr sz="2600">
                <a:solidFill>
                  <a:srgbClr val="000000"/>
                </a:solidFill>
                <a:latin typeface="+mn-lt"/>
              </a:defRPr>
            </a:lvl2pPr>
            <a:lvl3pPr marL="1142866" indent="-228573" algn="l" rtl="0" eaLnBrk="0" fontAlgn="base" hangingPunct="0">
              <a:spcBef>
                <a:spcPct val="20000"/>
              </a:spcBef>
              <a:spcAft>
                <a:spcPct val="0"/>
              </a:spcAft>
              <a:buClr>
                <a:schemeClr val="tx1"/>
              </a:buClr>
              <a:buChar char="•"/>
              <a:defRPr sz="2400">
                <a:solidFill>
                  <a:srgbClr val="000000"/>
                </a:solidFill>
                <a:latin typeface="+mn-lt"/>
              </a:defRPr>
            </a:lvl3pPr>
            <a:lvl4pPr marL="1600013" indent="-228573" algn="l" rtl="0" eaLnBrk="0" fontAlgn="base" hangingPunct="0">
              <a:spcBef>
                <a:spcPct val="20000"/>
              </a:spcBef>
              <a:spcAft>
                <a:spcPct val="0"/>
              </a:spcAft>
              <a:buClr>
                <a:schemeClr val="tx1"/>
              </a:buClr>
              <a:buChar char="•"/>
              <a:defRPr sz="2000">
                <a:solidFill>
                  <a:srgbClr val="000000"/>
                </a:solidFill>
                <a:latin typeface="+mn-lt"/>
              </a:defRPr>
            </a:lvl4pPr>
            <a:lvl5pPr marL="2057160" indent="-228573" algn="l" rtl="0" eaLnBrk="0" fontAlgn="base" hangingPunct="0">
              <a:spcBef>
                <a:spcPct val="20000"/>
              </a:spcBef>
              <a:spcAft>
                <a:spcPct val="0"/>
              </a:spcAft>
              <a:buClr>
                <a:schemeClr val="tx1"/>
              </a:buClr>
              <a:buChar char="•"/>
              <a:defRPr sz="2000">
                <a:solidFill>
                  <a:srgbClr val="000000"/>
                </a:solidFill>
                <a:latin typeface="+mn-lt"/>
              </a:defRPr>
            </a:lvl5pPr>
            <a:lvl6pPr marL="2514306" indent="-228573" algn="l" rtl="0" eaLnBrk="1" fontAlgn="base" hangingPunct="1">
              <a:spcBef>
                <a:spcPct val="20000"/>
              </a:spcBef>
              <a:spcAft>
                <a:spcPct val="0"/>
              </a:spcAft>
              <a:buClr>
                <a:schemeClr val="tx1"/>
              </a:buClr>
              <a:buChar char="•"/>
              <a:defRPr sz="2000">
                <a:solidFill>
                  <a:srgbClr val="000000"/>
                </a:solidFill>
                <a:latin typeface="+mn-lt"/>
              </a:defRPr>
            </a:lvl6pPr>
            <a:lvl7pPr marL="2971454" indent="-228573" algn="l" rtl="0" eaLnBrk="1" fontAlgn="base" hangingPunct="1">
              <a:spcBef>
                <a:spcPct val="20000"/>
              </a:spcBef>
              <a:spcAft>
                <a:spcPct val="0"/>
              </a:spcAft>
              <a:buClr>
                <a:schemeClr val="tx1"/>
              </a:buClr>
              <a:buChar char="•"/>
              <a:defRPr sz="2000">
                <a:solidFill>
                  <a:srgbClr val="000000"/>
                </a:solidFill>
                <a:latin typeface="+mn-lt"/>
              </a:defRPr>
            </a:lvl7pPr>
            <a:lvl8pPr marL="3428601" indent="-228573" algn="l" rtl="0" eaLnBrk="1" fontAlgn="base" hangingPunct="1">
              <a:spcBef>
                <a:spcPct val="20000"/>
              </a:spcBef>
              <a:spcAft>
                <a:spcPct val="0"/>
              </a:spcAft>
              <a:buClr>
                <a:schemeClr val="tx1"/>
              </a:buClr>
              <a:buChar char="•"/>
              <a:defRPr sz="2000">
                <a:solidFill>
                  <a:srgbClr val="000000"/>
                </a:solidFill>
                <a:latin typeface="+mn-lt"/>
              </a:defRPr>
            </a:lvl8pPr>
            <a:lvl9pPr marL="3885747" indent="-228573" algn="l" rtl="0" eaLnBrk="1" fontAlgn="base" hangingPunct="1">
              <a:spcBef>
                <a:spcPct val="20000"/>
              </a:spcBef>
              <a:spcAft>
                <a:spcPct val="0"/>
              </a:spcAft>
              <a:buClr>
                <a:schemeClr val="tx1"/>
              </a:buClr>
              <a:buChar char="•"/>
              <a:defRPr sz="2000">
                <a:solidFill>
                  <a:srgbClr val="000000"/>
                </a:solidFill>
                <a:latin typeface="+mn-lt"/>
              </a:defRPr>
            </a:lvl9pPr>
          </a:lstStyle>
          <a:p>
            <a:pPr marR="0" lvl="0" algn="l" defTabSz="914400" rtl="0" eaLnBrk="0" fontAlgn="base" latinLnBrk="0" hangingPunct="0">
              <a:lnSpc>
                <a:spcPct val="100000"/>
              </a:lnSpc>
              <a:spcBef>
                <a:spcPct val="20000"/>
              </a:spcBef>
              <a:spcAft>
                <a:spcPct val="0"/>
              </a:spcAft>
              <a:buClr>
                <a:srgbClr val="000000"/>
              </a:buClr>
              <a:buSzTx/>
              <a:buFont typeface="Wingdings" panose="05000000000000000000" pitchFamily="2" charset="2"/>
              <a:buChar char="v"/>
              <a:tabLst/>
              <a:defRPr/>
            </a:pPr>
            <a:r>
              <a:rPr kumimoji="0" lang="en-US" sz="1800" b="1" i="0" u="none" strike="noStrike" kern="0" cap="none" spc="0" normalizeH="0" baseline="0" noProof="0" dirty="0" smtClean="0">
                <a:ln>
                  <a:noFill/>
                </a:ln>
                <a:solidFill>
                  <a:srgbClr val="000000"/>
                </a:solidFill>
                <a:effectLst/>
                <a:uLnTx/>
                <a:uFillTx/>
                <a:latin typeface="+mj-lt"/>
              </a:rPr>
              <a:t>Training is available on-line or through in-person courses.</a:t>
            </a:r>
          </a:p>
          <a:p>
            <a:pPr marR="0" lvl="1" algn="l" defTabSz="914400" rtl="0" eaLnBrk="0" fontAlgn="base" latinLnBrk="0" hangingPunct="0">
              <a:lnSpc>
                <a:spcPct val="100000"/>
              </a:lnSpc>
              <a:spcBef>
                <a:spcPct val="20000"/>
              </a:spcBef>
              <a:spcAft>
                <a:spcPct val="0"/>
              </a:spcAft>
              <a:buClr>
                <a:srgbClr val="000000"/>
              </a:buClr>
              <a:buSzTx/>
              <a:buFont typeface="Wingdings" panose="05000000000000000000" pitchFamily="2" charset="2"/>
              <a:buChar char="v"/>
              <a:tabLst/>
              <a:defRPr/>
            </a:pPr>
            <a:r>
              <a:rPr kumimoji="0" lang="en-US" sz="1600" b="1" i="0" u="none" strike="noStrike" kern="0" cap="none" spc="0" normalizeH="0" baseline="0" noProof="0" dirty="0" smtClean="0">
                <a:ln>
                  <a:noFill/>
                </a:ln>
                <a:solidFill>
                  <a:srgbClr val="000000"/>
                </a:solidFill>
                <a:effectLst/>
                <a:uLnTx/>
                <a:uFillTx/>
                <a:latin typeface="+mj-lt"/>
              </a:rPr>
              <a:t>Fee: ~ $300-$600 per course</a:t>
            </a:r>
          </a:p>
          <a:p>
            <a:pPr marR="0" lvl="0" algn="l" defTabSz="914400" rtl="0" eaLnBrk="0" fontAlgn="base" latinLnBrk="0" hangingPunct="0">
              <a:lnSpc>
                <a:spcPct val="100000"/>
              </a:lnSpc>
              <a:spcBef>
                <a:spcPct val="20000"/>
              </a:spcBef>
              <a:spcAft>
                <a:spcPct val="0"/>
              </a:spcAft>
              <a:buClr>
                <a:srgbClr val="000000"/>
              </a:buClr>
              <a:buSzTx/>
              <a:buFont typeface="Wingdings" panose="05000000000000000000" pitchFamily="2" charset="2"/>
              <a:buChar char="v"/>
              <a:tabLst/>
              <a:defRPr/>
            </a:pPr>
            <a:r>
              <a:rPr kumimoji="0" lang="en-US" sz="1800" b="1" i="0" u="none" strike="noStrike" kern="0" cap="none" spc="0" normalizeH="0" baseline="0" noProof="0" dirty="0" smtClean="0">
                <a:ln>
                  <a:noFill/>
                </a:ln>
                <a:solidFill>
                  <a:srgbClr val="000000"/>
                </a:solidFill>
                <a:effectLst/>
                <a:uLnTx/>
                <a:uFillTx/>
                <a:latin typeface="+mj-lt"/>
              </a:rPr>
              <a:t>Testing occurs either in-person or on-line (in some cases) with an organization approved to administer the FCMSA’s Medical Examiner Certification Test.</a:t>
            </a:r>
          </a:p>
          <a:p>
            <a:pPr marR="0" lvl="1" algn="l" defTabSz="914400" rtl="0" eaLnBrk="0" fontAlgn="base" latinLnBrk="0" hangingPunct="0">
              <a:lnSpc>
                <a:spcPct val="100000"/>
              </a:lnSpc>
              <a:spcBef>
                <a:spcPct val="20000"/>
              </a:spcBef>
              <a:spcAft>
                <a:spcPct val="0"/>
              </a:spcAft>
              <a:buClr>
                <a:srgbClr val="000000"/>
              </a:buClr>
              <a:buSzTx/>
              <a:buFont typeface="Wingdings" panose="05000000000000000000" pitchFamily="2" charset="2"/>
              <a:buChar char="v"/>
              <a:tabLst/>
              <a:defRPr/>
            </a:pPr>
            <a:r>
              <a:rPr kumimoji="0" lang="en-US" sz="1600" b="1" i="0" u="none" strike="noStrike" kern="0" cap="none" spc="0" normalizeH="0" baseline="0" noProof="0" dirty="0" smtClean="0">
                <a:ln>
                  <a:noFill/>
                </a:ln>
                <a:solidFill>
                  <a:srgbClr val="000000"/>
                </a:solidFill>
                <a:effectLst/>
                <a:uLnTx/>
                <a:uFillTx/>
                <a:latin typeface="+mj-lt"/>
              </a:rPr>
              <a:t>Fee: $79.00 (typically)</a:t>
            </a:r>
          </a:p>
          <a:p>
            <a:pPr marR="0" lvl="0" algn="l" defTabSz="914400" rtl="0" eaLnBrk="0" fontAlgn="base" latinLnBrk="0" hangingPunct="0">
              <a:lnSpc>
                <a:spcPct val="100000"/>
              </a:lnSpc>
              <a:spcBef>
                <a:spcPct val="20000"/>
              </a:spcBef>
              <a:spcAft>
                <a:spcPct val="0"/>
              </a:spcAft>
              <a:buClr>
                <a:srgbClr val="000000"/>
              </a:buClr>
              <a:buSzTx/>
              <a:buFont typeface="Wingdings" panose="05000000000000000000" pitchFamily="2" charset="2"/>
              <a:buChar char="v"/>
              <a:tabLst/>
              <a:defRPr/>
            </a:pPr>
            <a:r>
              <a:rPr kumimoji="0" lang="en-US" sz="2200" b="1" i="0" u="none" strike="noStrike" kern="0" cap="none" spc="0" normalizeH="0" baseline="0" noProof="0" dirty="0" smtClean="0">
                <a:ln>
                  <a:noFill/>
                </a:ln>
                <a:solidFill>
                  <a:srgbClr val="000000"/>
                </a:solidFill>
                <a:effectLst/>
                <a:uLnTx/>
                <a:uFillTx/>
                <a:latin typeface="+mj-lt"/>
                <a:hlinkClick r:id="rId6"/>
              </a:rPr>
              <a:t>https://nationalregistry.fmcsa.dot.gov/NRPublicUI/home.seam</a:t>
            </a:r>
            <a:endParaRPr kumimoji="0" lang="en-US" sz="2200" b="1" i="0" u="none" strike="noStrike" kern="0" cap="none" spc="0" normalizeH="0" baseline="0" noProof="0" dirty="0" smtClean="0">
              <a:ln>
                <a:noFill/>
              </a:ln>
              <a:solidFill>
                <a:srgbClr val="000000"/>
              </a:solidFill>
              <a:effectLst/>
              <a:uLnTx/>
              <a:uFillTx/>
              <a:latin typeface="+mj-lt"/>
            </a:endParaRPr>
          </a:p>
          <a:p>
            <a:pPr marL="0" marR="0" lvl="0" indent="0" algn="l" defTabSz="914400" rtl="0" eaLnBrk="0" fontAlgn="base" latinLnBrk="0" hangingPunct="0">
              <a:lnSpc>
                <a:spcPct val="100000"/>
              </a:lnSpc>
              <a:spcBef>
                <a:spcPct val="20000"/>
              </a:spcBef>
              <a:spcAft>
                <a:spcPct val="0"/>
              </a:spcAft>
              <a:buClr>
                <a:srgbClr val="000000"/>
              </a:buClr>
              <a:buSzTx/>
              <a:buFontTx/>
              <a:buNone/>
              <a:tabLst/>
              <a:defRPr/>
            </a:pPr>
            <a:endParaRPr kumimoji="0" lang="en-US" sz="2200" b="0" i="0" u="none" strike="noStrike" kern="0" cap="none" spc="0" normalizeH="0" baseline="0" noProof="0" dirty="0" smtClean="0">
              <a:ln>
                <a:noFill/>
              </a:ln>
              <a:solidFill>
                <a:srgbClr val="000000"/>
              </a:solidFill>
              <a:effectLst/>
              <a:uLnTx/>
              <a:uFillTx/>
              <a:latin typeface="Gill Sans MT"/>
            </a:endParaRPr>
          </a:p>
          <a:p>
            <a:pPr marL="742864" marR="0" lvl="1" indent="-285717"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3000" b="0" i="0" u="none" strike="noStrike" kern="0" cap="none" spc="0" normalizeH="0" baseline="0" noProof="0" dirty="0" smtClean="0">
              <a:ln>
                <a:noFill/>
              </a:ln>
              <a:solidFill>
                <a:srgbClr val="000000"/>
              </a:solidFill>
              <a:effectLst/>
              <a:uLnTx/>
              <a:uFillTx/>
              <a:latin typeface="Gill Sans MT"/>
            </a:endParaRPr>
          </a:p>
          <a:p>
            <a:pPr marL="742864" marR="0" lvl="1" indent="-285717"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600" b="0" i="0" u="none" strike="noStrike" kern="0" cap="none" spc="0" normalizeH="0" baseline="0" noProof="0" dirty="0" smtClean="0">
              <a:ln>
                <a:noFill/>
              </a:ln>
              <a:solidFill>
                <a:srgbClr val="000000"/>
              </a:solidFill>
              <a:effectLst/>
              <a:uLnTx/>
              <a:uFillTx/>
              <a:latin typeface="Gill Sans MT"/>
            </a:endParaRPr>
          </a:p>
          <a:p>
            <a:pPr marL="742864" marR="0" lvl="1" indent="-285717"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600" b="0" i="0" u="none" strike="noStrike" kern="0" cap="none" spc="0" normalizeH="0" baseline="0" noProof="0" dirty="0">
              <a:ln>
                <a:noFill/>
              </a:ln>
              <a:solidFill>
                <a:srgbClr val="000000"/>
              </a:solidFill>
              <a:effectLst/>
              <a:uLnTx/>
              <a:uFillTx/>
              <a:latin typeface="Gill Sans MT"/>
            </a:endParaRPr>
          </a:p>
        </p:txBody>
      </p:sp>
      <p:pic>
        <p:nvPicPr>
          <p:cNvPr id="1026" name="Picture 2"/>
          <p:cNvPicPr>
            <a:picLocks noGrp="1" noChangeAspect="1" noChangeArrowheads="1"/>
          </p:cNvPicPr>
          <p:nvPr>
            <p:ph idx="1"/>
          </p:nvPr>
        </p:nvPicPr>
        <p:blipFill>
          <a:blip r:embed="rId7">
            <a:extLst>
              <a:ext uri="{28A0092B-C50C-407E-A947-70E740481C1C}">
                <a14:useLocalDpi xmlns:a14="http://schemas.microsoft.com/office/drawing/2010/main" val="0"/>
              </a:ext>
            </a:extLst>
          </a:blip>
          <a:srcRect/>
          <a:stretch>
            <a:fillRect/>
          </a:stretch>
        </p:blipFill>
        <p:spPr bwMode="auto">
          <a:xfrm>
            <a:off x="4882532" y="2057400"/>
            <a:ext cx="4200508" cy="320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3581400"/>
            <a:ext cx="2835275" cy="29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8699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95400" y="274638"/>
            <a:ext cx="6553200" cy="1143000"/>
          </a:xfrm>
        </p:spPr>
        <p:txBody>
          <a:bodyPr>
            <a:normAutofit/>
          </a:bodyPr>
          <a:lstStyle/>
          <a:p>
            <a:r>
              <a:rPr lang="en-US" sz="4000" dirty="0" smtClean="0">
                <a:solidFill>
                  <a:prstClr val="black"/>
                </a:solidFill>
              </a:rPr>
              <a:t>To Reform the IHS</a:t>
            </a:r>
            <a:endParaRPr lang="en-US" dirty="0">
              <a:solidFill>
                <a:schemeClr val="bg1"/>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5393" y="1981200"/>
            <a:ext cx="8458201" cy="3847207"/>
          </a:xfrm>
          <a:prstGeom prst="rect">
            <a:avLst/>
          </a:prstGeom>
          <a:noFill/>
        </p:spPr>
        <p:txBody>
          <a:bodyPr wrap="square" rtlCol="0">
            <a:spAutoFit/>
          </a:bodyPr>
          <a:lstStyle/>
          <a:p>
            <a:pPr marL="457200" indent="-457200">
              <a:buFont typeface="Wingdings" panose="05000000000000000000" pitchFamily="2" charset="2"/>
              <a:buChar char="v"/>
            </a:pPr>
            <a:r>
              <a:rPr lang="en-US" sz="2200" b="1" u="sng" dirty="0" smtClean="0">
                <a:solidFill>
                  <a:schemeClr val="bg1"/>
                </a:solidFill>
                <a:latin typeface="+mj-lt"/>
              </a:rPr>
              <a:t>Office of Tribal and Service Unit Operations Director</a:t>
            </a:r>
          </a:p>
          <a:p>
            <a:pPr marL="914400" lvl="1" indent="-457200">
              <a:buFont typeface="Wingdings" panose="05000000000000000000" pitchFamily="2" charset="2"/>
              <a:buChar char="v"/>
            </a:pPr>
            <a:r>
              <a:rPr lang="en-US" sz="2000" b="1" dirty="0" smtClean="0">
                <a:solidFill>
                  <a:schemeClr val="bg1"/>
                </a:solidFill>
                <a:latin typeface="+mj-lt"/>
              </a:rPr>
              <a:t>Former </a:t>
            </a:r>
            <a:r>
              <a:rPr lang="en-US" sz="2000" b="1" dirty="0" smtClean="0">
                <a:solidFill>
                  <a:schemeClr val="bg1"/>
                </a:solidFill>
                <a:latin typeface="+mj-lt"/>
              </a:rPr>
              <a:t>Roselyn Tso</a:t>
            </a:r>
          </a:p>
          <a:p>
            <a:pPr marL="914400" lvl="1" indent="-457200">
              <a:buFont typeface="Wingdings" panose="05000000000000000000" pitchFamily="2" charset="2"/>
              <a:buChar char="v"/>
            </a:pPr>
            <a:r>
              <a:rPr lang="en-US" sz="2000" b="1" dirty="0" smtClean="0">
                <a:solidFill>
                  <a:schemeClr val="bg1"/>
                </a:solidFill>
                <a:latin typeface="+mj-lt"/>
              </a:rPr>
              <a:t>CDR </a:t>
            </a:r>
            <a:r>
              <a:rPr lang="en-US" sz="2000" b="1" dirty="0">
                <a:solidFill>
                  <a:schemeClr val="bg1"/>
                </a:solidFill>
                <a:latin typeface="+mj-lt"/>
              </a:rPr>
              <a:t>Ann Arnett and CDR Marcus Martinez to serve as Acting Director, Service Unit </a:t>
            </a:r>
            <a:r>
              <a:rPr lang="en-US" sz="2000" b="1" dirty="0" smtClean="0">
                <a:solidFill>
                  <a:schemeClr val="bg1"/>
                </a:solidFill>
                <a:latin typeface="+mj-lt"/>
              </a:rPr>
              <a:t>Operations</a:t>
            </a:r>
          </a:p>
          <a:p>
            <a:pPr marL="914400" lvl="1" indent="-457200">
              <a:buFont typeface="Wingdings" panose="05000000000000000000" pitchFamily="2" charset="2"/>
              <a:buChar char="v"/>
            </a:pPr>
            <a:r>
              <a:rPr lang="en-US" sz="2000" b="1" dirty="0" smtClean="0">
                <a:solidFill>
                  <a:schemeClr val="bg1"/>
                </a:solidFill>
                <a:latin typeface="+mj-lt"/>
              </a:rPr>
              <a:t>Expect To Advertise Within Next Three Months</a:t>
            </a:r>
            <a:endParaRPr lang="en-US" sz="2000" b="1" dirty="0">
              <a:solidFill>
                <a:schemeClr val="bg1"/>
              </a:solidFill>
              <a:latin typeface="+mj-lt"/>
            </a:endParaRPr>
          </a:p>
          <a:p>
            <a:pPr marL="457200" indent="-457200">
              <a:buFont typeface="Wingdings" panose="05000000000000000000" pitchFamily="2" charset="2"/>
              <a:buChar char="v"/>
            </a:pPr>
            <a:endParaRPr lang="en-US" sz="2000" b="1" dirty="0">
              <a:solidFill>
                <a:schemeClr val="bg1"/>
              </a:solidFill>
              <a:latin typeface="+mj-lt"/>
            </a:endParaRPr>
          </a:p>
          <a:p>
            <a:pPr marL="457200" indent="-457200">
              <a:buFont typeface="Wingdings" panose="05000000000000000000" pitchFamily="2" charset="2"/>
              <a:buChar char="v"/>
            </a:pPr>
            <a:endParaRPr lang="en-US" sz="2000" b="1" dirty="0">
              <a:solidFill>
                <a:schemeClr val="bg1"/>
              </a:solidFill>
              <a:latin typeface="+mj-lt"/>
            </a:endParaRPr>
          </a:p>
          <a:p>
            <a:pPr marL="457200" indent="-457200">
              <a:buFont typeface="Wingdings" panose="05000000000000000000" pitchFamily="2" charset="2"/>
              <a:buChar char="v"/>
            </a:pPr>
            <a:r>
              <a:rPr lang="en-US" sz="2200" b="1" u="sng" dirty="0">
                <a:solidFill>
                  <a:schemeClr val="bg1"/>
                </a:solidFill>
                <a:latin typeface="+mj-lt"/>
              </a:rPr>
              <a:t>AAAHC Training</a:t>
            </a:r>
          </a:p>
          <a:p>
            <a:pPr marL="914400" lvl="1" indent="-457200">
              <a:buFont typeface="Wingdings" panose="05000000000000000000" pitchFamily="2" charset="2"/>
              <a:buChar char="v"/>
            </a:pPr>
            <a:r>
              <a:rPr lang="en-US" sz="2000" b="1" dirty="0" smtClean="0">
                <a:solidFill>
                  <a:schemeClr val="bg1"/>
                </a:solidFill>
                <a:latin typeface="+mj-lt"/>
              </a:rPr>
              <a:t>Primary Focus – Federal Sites</a:t>
            </a:r>
          </a:p>
          <a:p>
            <a:pPr marL="914400" lvl="1" indent="-457200">
              <a:buFont typeface="Wingdings" panose="05000000000000000000" pitchFamily="2" charset="2"/>
              <a:buChar char="v"/>
            </a:pPr>
            <a:r>
              <a:rPr lang="en-US" sz="2000" b="1" dirty="0" smtClean="0">
                <a:solidFill>
                  <a:schemeClr val="bg1"/>
                </a:solidFill>
                <a:latin typeface="+mj-lt"/>
              </a:rPr>
              <a:t>Tribal Sites Encouraged To Attend</a:t>
            </a:r>
          </a:p>
          <a:p>
            <a:pPr marL="914400" lvl="1" indent="-457200">
              <a:buFont typeface="Wingdings" panose="05000000000000000000" pitchFamily="2" charset="2"/>
              <a:buChar char="v"/>
            </a:pPr>
            <a:r>
              <a:rPr lang="en-US" sz="2000" b="1" dirty="0" smtClean="0">
                <a:solidFill>
                  <a:schemeClr val="bg1"/>
                </a:solidFill>
                <a:latin typeface="+mj-lt"/>
              </a:rPr>
              <a:t>March </a:t>
            </a:r>
            <a:r>
              <a:rPr lang="en-US" sz="2000" b="1" dirty="0">
                <a:solidFill>
                  <a:schemeClr val="bg1"/>
                </a:solidFill>
                <a:latin typeface="+mj-lt"/>
              </a:rPr>
              <a:t>4 &amp; 5 </a:t>
            </a:r>
            <a:r>
              <a:rPr lang="en-US" sz="2000" b="1" dirty="0" smtClean="0">
                <a:solidFill>
                  <a:schemeClr val="bg1"/>
                </a:solidFill>
                <a:latin typeface="+mj-lt"/>
              </a:rPr>
              <a:t>In Portland</a:t>
            </a:r>
            <a:r>
              <a:rPr lang="en-US" sz="2000" b="1" dirty="0">
                <a:solidFill>
                  <a:schemeClr val="bg1"/>
                </a:solidFill>
                <a:latin typeface="+mj-lt"/>
              </a:rPr>
              <a:t>, OR</a:t>
            </a:r>
          </a:p>
          <a:p>
            <a:pPr marL="914400" lvl="1" indent="-457200">
              <a:buFont typeface="Wingdings" panose="05000000000000000000" pitchFamily="2" charset="2"/>
              <a:buChar char="v"/>
            </a:pPr>
            <a:r>
              <a:rPr lang="en-US" sz="2000" b="1" dirty="0">
                <a:solidFill>
                  <a:schemeClr val="bg1"/>
                </a:solidFill>
                <a:latin typeface="+mj-lt"/>
              </a:rPr>
              <a:t>Location to be announced</a:t>
            </a:r>
          </a:p>
        </p:txBody>
      </p:sp>
    </p:spTree>
    <p:extLst>
      <p:ext uri="{BB962C8B-B14F-4D97-AF65-F5344CB8AC3E}">
        <p14:creationId xmlns:p14="http://schemas.microsoft.com/office/powerpoint/2010/main" val="1098066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95400" y="274638"/>
            <a:ext cx="6553200" cy="1143000"/>
          </a:xfrm>
        </p:spPr>
        <p:txBody>
          <a:bodyPr>
            <a:normAutofit/>
          </a:bodyPr>
          <a:lstStyle/>
          <a:p>
            <a:r>
              <a:rPr lang="en-US" sz="4000" dirty="0" smtClean="0">
                <a:solidFill>
                  <a:prstClr val="black"/>
                </a:solidFill>
              </a:rPr>
              <a:t>To Reform the IHS</a:t>
            </a:r>
            <a:endParaRPr lang="en-US" dirty="0">
              <a:solidFill>
                <a:schemeClr val="bg1"/>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1000" y="1828800"/>
            <a:ext cx="8458201" cy="3231654"/>
          </a:xfrm>
          <a:prstGeom prst="rect">
            <a:avLst/>
          </a:prstGeom>
          <a:noFill/>
        </p:spPr>
        <p:txBody>
          <a:bodyPr wrap="square" rtlCol="0">
            <a:spAutoFit/>
          </a:bodyPr>
          <a:lstStyle/>
          <a:p>
            <a:endParaRPr lang="en-US" sz="2000" b="1" dirty="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Portland Area Recognition of Excellence for 2013 </a:t>
            </a:r>
          </a:p>
          <a:p>
            <a:pPr marL="914400" lvl="1" indent="-457200">
              <a:buFont typeface="Wingdings" panose="05000000000000000000" pitchFamily="2" charset="2"/>
              <a:buChar char="v"/>
            </a:pPr>
            <a:r>
              <a:rPr lang="en-US" sz="2000" b="1" dirty="0" smtClean="0">
                <a:solidFill>
                  <a:schemeClr val="bg1"/>
                </a:solidFill>
                <a:latin typeface="+mj-lt"/>
              </a:rPr>
              <a:t>Nomination Period Is Open </a:t>
            </a:r>
            <a:r>
              <a:rPr lang="en-US" sz="2000" b="1" dirty="0">
                <a:solidFill>
                  <a:schemeClr val="bg1"/>
                </a:solidFill>
                <a:latin typeface="+mj-lt"/>
              </a:rPr>
              <a:t>t</a:t>
            </a:r>
            <a:r>
              <a:rPr lang="en-US" sz="2000" b="1" dirty="0" smtClean="0">
                <a:solidFill>
                  <a:schemeClr val="bg1"/>
                </a:solidFill>
                <a:latin typeface="+mj-lt"/>
              </a:rPr>
              <a:t>hru </a:t>
            </a:r>
            <a:r>
              <a:rPr lang="en-US" sz="2000" b="1" u="sng" dirty="0" smtClean="0">
                <a:solidFill>
                  <a:schemeClr val="bg1"/>
                </a:solidFill>
                <a:latin typeface="+mj-lt"/>
              </a:rPr>
              <a:t>February </a:t>
            </a:r>
            <a:r>
              <a:rPr lang="en-US" sz="2000" b="1" u="sng" dirty="0" smtClean="0">
                <a:solidFill>
                  <a:schemeClr val="bg1"/>
                </a:solidFill>
                <a:latin typeface="+mj-lt"/>
              </a:rPr>
              <a:t>7</a:t>
            </a:r>
            <a:endParaRPr lang="en-US" sz="2000" b="1" u="sng" dirty="0" smtClean="0">
              <a:solidFill>
                <a:schemeClr val="bg1"/>
              </a:solidFill>
              <a:latin typeface="+mj-lt"/>
            </a:endParaRPr>
          </a:p>
          <a:p>
            <a:pPr marL="914400" lvl="1" indent="-457200">
              <a:buFont typeface="Wingdings" panose="05000000000000000000" pitchFamily="2" charset="2"/>
              <a:buChar char="v"/>
            </a:pPr>
            <a:r>
              <a:rPr lang="en-US" sz="2000" b="1" dirty="0" smtClean="0">
                <a:solidFill>
                  <a:schemeClr val="bg1"/>
                </a:solidFill>
                <a:latin typeface="+mj-lt"/>
              </a:rPr>
              <a:t>Letter to Federal, Tribal, and Urban</a:t>
            </a:r>
          </a:p>
          <a:p>
            <a:pPr marL="914400" lvl="1" indent="-457200">
              <a:buFont typeface="Wingdings" panose="05000000000000000000" pitchFamily="2" charset="2"/>
              <a:buChar char="v"/>
            </a:pPr>
            <a:r>
              <a:rPr lang="en-US" sz="2000" b="1" dirty="0" smtClean="0">
                <a:solidFill>
                  <a:schemeClr val="bg1"/>
                </a:solidFill>
                <a:latin typeface="+mj-lt"/>
              </a:rPr>
              <a:t>Ceremony in May</a:t>
            </a:r>
          </a:p>
          <a:p>
            <a:pPr marL="914400" lvl="1" indent="-457200">
              <a:buFont typeface="Wingdings" panose="05000000000000000000" pitchFamily="2" charset="2"/>
              <a:buChar char="v"/>
            </a:pPr>
            <a:r>
              <a:rPr lang="en-US" sz="2000" b="1" dirty="0" smtClean="0">
                <a:solidFill>
                  <a:schemeClr val="bg1"/>
                </a:solidFill>
                <a:latin typeface="+mj-lt"/>
              </a:rPr>
              <a:t>Location To Be Announced </a:t>
            </a:r>
          </a:p>
          <a:p>
            <a:pPr lvl="1"/>
            <a:endParaRPr lang="en-US" sz="2000" b="1" dirty="0">
              <a:solidFill>
                <a:schemeClr val="bg1"/>
              </a:solidFill>
              <a:latin typeface="+mj-lt"/>
            </a:endParaRPr>
          </a:p>
          <a:p>
            <a:pPr marL="457200" indent="-457200">
              <a:buFont typeface="Wingdings" panose="05000000000000000000" pitchFamily="2" charset="2"/>
              <a:buChar char="v"/>
            </a:pPr>
            <a:r>
              <a:rPr lang="en-US" sz="2200" b="1" u="sng" dirty="0" smtClean="0">
                <a:solidFill>
                  <a:schemeClr val="bg1"/>
                </a:solidFill>
                <a:latin typeface="+mj-lt"/>
              </a:rPr>
              <a:t>IHS Directors 2013 Award Ceremony</a:t>
            </a:r>
          </a:p>
          <a:p>
            <a:pPr marL="914400" lvl="1" indent="-457200">
              <a:buFont typeface="Wingdings" panose="05000000000000000000" pitchFamily="2" charset="2"/>
              <a:buChar char="v"/>
            </a:pPr>
            <a:r>
              <a:rPr lang="en-US" sz="2000" b="1" dirty="0" smtClean="0">
                <a:solidFill>
                  <a:schemeClr val="bg1"/>
                </a:solidFill>
                <a:latin typeface="+mj-lt"/>
              </a:rPr>
              <a:t>Expect To See An Announcement Soon </a:t>
            </a:r>
            <a:endParaRPr lang="en-US" sz="2000" b="1" dirty="0">
              <a:solidFill>
                <a:schemeClr val="bg1"/>
              </a:solidFill>
              <a:latin typeface="+mj-lt"/>
            </a:endParaRPr>
          </a:p>
          <a:p>
            <a:pPr marL="457200" indent="-457200">
              <a:buFont typeface="Wingdings" panose="05000000000000000000" pitchFamily="2" charset="2"/>
              <a:buChar char="v"/>
            </a:pPr>
            <a:endParaRPr lang="en-US" sz="2000" b="1" dirty="0">
              <a:solidFill>
                <a:schemeClr val="bg1"/>
              </a:solidFill>
              <a:latin typeface="+mj-lt"/>
            </a:endParaRPr>
          </a:p>
        </p:txBody>
      </p:sp>
    </p:spTree>
    <p:extLst>
      <p:ext uri="{BB962C8B-B14F-4D97-AF65-F5344CB8AC3E}">
        <p14:creationId xmlns:p14="http://schemas.microsoft.com/office/powerpoint/2010/main" val="3331853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95400" y="274638"/>
            <a:ext cx="6553200" cy="1143000"/>
          </a:xfrm>
        </p:spPr>
        <p:txBody>
          <a:bodyPr>
            <a:normAutofit/>
          </a:bodyPr>
          <a:lstStyle/>
          <a:p>
            <a:r>
              <a:rPr lang="en-US" sz="4000" dirty="0" smtClean="0">
                <a:solidFill>
                  <a:prstClr val="black"/>
                </a:solidFill>
              </a:rPr>
              <a:t>To Reform the IHS</a:t>
            </a:r>
            <a:endParaRPr lang="en-US" dirty="0">
              <a:solidFill>
                <a:schemeClr val="bg1"/>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304800" y="2362200"/>
            <a:ext cx="8686800"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r>
              <a:rPr kumimoji="0" lang="en-US" sz="2200" b="1" i="0" u="none" strike="noStrike" kern="1200" cap="none" spc="0" normalizeH="0" baseline="0" noProof="0" dirty="0" smtClean="0">
                <a:ln>
                  <a:noFill/>
                </a:ln>
                <a:solidFill>
                  <a:sysClr val="windowText" lastClr="000000"/>
                </a:solidFill>
                <a:effectLst/>
                <a:uLnTx/>
                <a:uFillTx/>
                <a:latin typeface="+mj-lt"/>
              </a:rPr>
              <a:t>Patient Centered Improvement</a:t>
            </a: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endParaRPr kumimoji="0" lang="en-US" sz="2200" b="1" i="0" u="none" strike="noStrike" kern="1200" cap="none" spc="0" normalizeH="0" baseline="0" noProof="0" dirty="0" smtClean="0">
              <a:ln>
                <a:noFill/>
              </a:ln>
              <a:solidFill>
                <a:sysClr val="windowText" lastClr="000000"/>
              </a:solidFill>
              <a:effectLst/>
              <a:uLnTx/>
              <a:uFillTx/>
              <a:latin typeface="+mj-lt"/>
            </a:endParaRP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r>
              <a:rPr kumimoji="0" lang="en-US" sz="2000" b="1" i="0" u="none" strike="noStrike" kern="1200" cap="none" spc="0" normalizeH="0" baseline="0" noProof="0" dirty="0" smtClean="0">
                <a:ln>
                  <a:noFill/>
                </a:ln>
                <a:solidFill>
                  <a:sysClr val="windowText" lastClr="000000"/>
                </a:solidFill>
                <a:effectLst/>
                <a:uLnTx/>
                <a:uFillTx/>
                <a:latin typeface="+mj-lt"/>
              </a:rPr>
              <a:t>Team led by </a:t>
            </a:r>
            <a:r>
              <a:rPr lang="en-US" sz="2000" b="1" dirty="0" smtClean="0">
                <a:solidFill>
                  <a:sysClr val="windowText" lastClr="000000"/>
                </a:solidFill>
                <a:latin typeface="+mj-lt"/>
              </a:rPr>
              <a:t>CAPT</a:t>
            </a:r>
            <a:r>
              <a:rPr kumimoji="0" lang="en-US" sz="2000" b="1" i="0" u="none" strike="noStrike" kern="1200" cap="none" spc="0" normalizeH="0" baseline="0" noProof="0" dirty="0" smtClean="0">
                <a:ln>
                  <a:noFill/>
                </a:ln>
                <a:solidFill>
                  <a:sysClr val="windowText" lastClr="000000"/>
                </a:solidFill>
                <a:effectLst/>
                <a:uLnTx/>
                <a:uFillTx/>
                <a:latin typeface="+mj-lt"/>
              </a:rPr>
              <a:t> Thomas Weiser, MD, </a:t>
            </a:r>
            <a:r>
              <a:rPr kumimoji="0" lang="en-US" sz="2000" b="1" i="0" u="none" strike="noStrike" kern="1200" cap="none" spc="0" normalizeH="0" baseline="0" noProof="0" dirty="0" smtClean="0">
                <a:ln>
                  <a:noFill/>
                </a:ln>
                <a:solidFill>
                  <a:sysClr val="windowText" lastClr="000000"/>
                </a:solidFill>
                <a:effectLst/>
                <a:uLnTx/>
                <a:uFillTx/>
                <a:latin typeface="+mj-lt"/>
              </a:rPr>
              <a:t>Area Epidemiologist</a:t>
            </a:r>
          </a:p>
          <a:p>
            <a:pPr marR="0" lvl="1"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r>
              <a:rPr kumimoji="0" lang="en-US" sz="1800" b="1" i="0" u="none" strike="noStrike" kern="1200" cap="none" spc="0" normalizeH="0" baseline="0" noProof="0" dirty="0" smtClean="0">
                <a:ln>
                  <a:noFill/>
                </a:ln>
                <a:solidFill>
                  <a:sysClr val="windowText" lastClr="000000"/>
                </a:solidFill>
                <a:effectLst/>
                <a:uLnTx/>
                <a:uFillTx/>
                <a:latin typeface="+mj-lt"/>
              </a:rPr>
              <a:t>Other Members</a:t>
            </a:r>
            <a:r>
              <a:rPr kumimoji="0" lang="en-US" sz="1800" b="1" i="0" u="none" strike="noStrike" kern="1200" cap="none" spc="0" normalizeH="0" noProof="0" dirty="0" smtClean="0">
                <a:ln>
                  <a:noFill/>
                </a:ln>
                <a:solidFill>
                  <a:sysClr val="windowText" lastClr="000000"/>
                </a:solidFill>
                <a:effectLst/>
                <a:uLnTx/>
                <a:uFillTx/>
                <a:latin typeface="+mj-lt"/>
              </a:rPr>
              <a:t> </a:t>
            </a:r>
            <a:r>
              <a:rPr lang="en-US" sz="1800" b="1" dirty="0">
                <a:solidFill>
                  <a:sysClr val="windowText" lastClr="000000"/>
                </a:solidFill>
                <a:latin typeface="+mj-lt"/>
              </a:rPr>
              <a:t>o</a:t>
            </a:r>
            <a:r>
              <a:rPr kumimoji="0" lang="en-US" sz="1800" b="1" i="0" u="none" strike="noStrike" kern="1200" cap="none" spc="0" normalizeH="0" noProof="0" dirty="0" smtClean="0">
                <a:ln>
                  <a:noFill/>
                </a:ln>
                <a:solidFill>
                  <a:sysClr val="windowText" lastClr="000000"/>
                </a:solidFill>
                <a:effectLst/>
                <a:uLnTx/>
                <a:uFillTx/>
                <a:latin typeface="+mj-lt"/>
              </a:rPr>
              <a:t>f the Team:</a:t>
            </a:r>
          </a:p>
          <a:p>
            <a:pPr lvl="2">
              <a:buFont typeface="Wingdings" panose="05000000000000000000" pitchFamily="2" charset="2"/>
              <a:buChar char="v"/>
              <a:defRPr/>
            </a:pPr>
            <a:r>
              <a:rPr lang="en-US" sz="1400" b="1" dirty="0" smtClean="0">
                <a:solidFill>
                  <a:sysClr val="windowText" lastClr="000000"/>
                </a:solidFill>
                <a:latin typeface="+mj-lt"/>
              </a:rPr>
              <a:t>CAPT Stephen “Miles” Rudd, MD, Area Chief Medical Officer</a:t>
            </a:r>
          </a:p>
          <a:p>
            <a:pPr lvl="2">
              <a:buFont typeface="Wingdings" panose="05000000000000000000" pitchFamily="2" charset="2"/>
              <a:buChar char="v"/>
              <a:defRPr/>
            </a:pPr>
            <a:r>
              <a:rPr kumimoji="0" lang="en-US" sz="1400" b="1" i="0" u="none" strike="noStrike" kern="1200" cap="none" spc="0" normalizeH="0" baseline="0" noProof="0" dirty="0" smtClean="0">
                <a:ln>
                  <a:noFill/>
                </a:ln>
                <a:solidFill>
                  <a:sysClr val="windowText" lastClr="000000"/>
                </a:solidFill>
                <a:effectLst/>
                <a:uLnTx/>
                <a:uFillTx/>
                <a:latin typeface="+mj-lt"/>
              </a:rPr>
              <a:t>And Five Others From </a:t>
            </a:r>
            <a:r>
              <a:rPr kumimoji="0" lang="en-US" sz="1400" b="1" i="0" u="none" strike="noStrike" kern="1200" cap="none" spc="0" normalizeH="0" baseline="0" noProof="0" dirty="0" smtClean="0">
                <a:ln>
                  <a:noFill/>
                </a:ln>
                <a:solidFill>
                  <a:sysClr val="windowText" lastClr="000000"/>
                </a:solidFill>
                <a:effectLst/>
                <a:uLnTx/>
                <a:uFillTx/>
                <a:latin typeface="+mj-lt"/>
              </a:rPr>
              <a:t>the </a:t>
            </a:r>
            <a:r>
              <a:rPr kumimoji="0" lang="en-US" sz="1400" b="1" i="0" u="none" strike="noStrike" kern="1200" cap="none" spc="0" normalizeH="0" baseline="0" noProof="0" dirty="0" smtClean="0">
                <a:ln>
                  <a:noFill/>
                </a:ln>
                <a:solidFill>
                  <a:sysClr val="windowText" lastClr="000000"/>
                </a:solidFill>
                <a:effectLst/>
                <a:uLnTx/>
                <a:uFillTx/>
                <a:latin typeface="+mj-lt"/>
              </a:rPr>
              <a:t>Service Units </a:t>
            </a:r>
            <a:r>
              <a:rPr kumimoji="0" lang="en-US" sz="1400" b="1" i="0" u="none" strike="noStrike" kern="1200" cap="none" spc="0" normalizeH="0" baseline="0" noProof="0" dirty="0" smtClean="0">
                <a:ln>
                  <a:noFill/>
                </a:ln>
                <a:solidFill>
                  <a:sysClr val="windowText" lastClr="000000"/>
                </a:solidFill>
                <a:effectLst/>
                <a:uLnTx/>
                <a:uFillTx/>
                <a:latin typeface="+mj-lt"/>
              </a:rPr>
              <a:t>and NPAIHB</a:t>
            </a: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endParaRPr kumimoji="0" lang="en-US" sz="2000" b="1" i="0" u="none" strike="noStrike" kern="1200" cap="none" spc="0" normalizeH="0" baseline="0" noProof="0" dirty="0" smtClean="0">
              <a:ln>
                <a:noFill/>
              </a:ln>
              <a:solidFill>
                <a:sysClr val="windowText" lastClr="000000"/>
              </a:solidFill>
              <a:effectLst/>
              <a:uLnTx/>
              <a:uFillTx/>
              <a:latin typeface="+mj-lt"/>
            </a:endParaRP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r>
              <a:rPr kumimoji="0" lang="en-US" sz="2000" b="1" i="0" u="none" strike="noStrike" kern="1200" cap="none" spc="0" normalizeH="0" baseline="0" noProof="0" dirty="0" smtClean="0">
                <a:ln>
                  <a:noFill/>
                </a:ln>
                <a:solidFill>
                  <a:sysClr val="windowText" lastClr="000000"/>
                </a:solidFill>
                <a:effectLst/>
                <a:uLnTx/>
                <a:uFillTx/>
                <a:latin typeface="+mj-lt"/>
              </a:rPr>
              <a:t>Visit to Colville Service Unit in October 2013</a:t>
            </a: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endParaRPr kumimoji="0" lang="en-US" sz="2000" b="1" i="0" u="none" strike="noStrike" kern="1200" cap="none" spc="0" normalizeH="0" baseline="0" noProof="0" dirty="0" smtClean="0">
              <a:ln>
                <a:noFill/>
              </a:ln>
              <a:solidFill>
                <a:sysClr val="windowText" lastClr="000000"/>
              </a:solidFill>
              <a:effectLst/>
              <a:uLnTx/>
              <a:uFillTx/>
              <a:latin typeface="+mj-lt"/>
            </a:endParaRPr>
          </a:p>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v"/>
              <a:tabLst/>
              <a:defRPr/>
            </a:pPr>
            <a:r>
              <a:rPr kumimoji="0" lang="en-US" sz="2000" b="1" i="0" u="none" strike="noStrike" kern="1200" cap="none" spc="0" normalizeH="0" baseline="0" noProof="0" dirty="0" smtClean="0">
                <a:ln>
                  <a:noFill/>
                </a:ln>
                <a:solidFill>
                  <a:sysClr val="windowText" lastClr="000000"/>
                </a:solidFill>
                <a:effectLst/>
                <a:uLnTx/>
                <a:uFillTx/>
                <a:latin typeface="+mj-lt"/>
              </a:rPr>
              <a:t>The Improving Patient Care initiative is </a:t>
            </a:r>
            <a:r>
              <a:rPr kumimoji="0" lang="en-US" sz="2000" b="1" i="0" u="none" strike="noStrike" kern="1200" cap="none" spc="0" normalizeH="0" baseline="0" noProof="0" dirty="0" smtClean="0">
                <a:ln>
                  <a:noFill/>
                </a:ln>
                <a:solidFill>
                  <a:sysClr val="windowText" lastClr="000000"/>
                </a:solidFill>
                <a:effectLst/>
                <a:uLnTx/>
                <a:uFillTx/>
                <a:latin typeface="+mj-lt"/>
              </a:rPr>
              <a:t>Area-wide</a:t>
            </a:r>
            <a:r>
              <a:rPr kumimoji="0" lang="en-US" sz="2000" b="1" i="0" u="none" strike="noStrike" kern="1200" cap="none" spc="0" normalizeH="0" baseline="0" noProof="0" dirty="0" smtClean="0">
                <a:ln>
                  <a:noFill/>
                </a:ln>
                <a:solidFill>
                  <a:sysClr val="windowText" lastClr="000000"/>
                </a:solidFill>
                <a:effectLst/>
                <a:uLnTx/>
                <a:uFillTx/>
                <a:latin typeface="+mj-lt"/>
              </a:rPr>
              <a:t>. </a:t>
            </a:r>
          </a:p>
        </p:txBody>
      </p:sp>
      <p:sp>
        <p:nvSpPr>
          <p:cNvPr id="9" name="Title 1"/>
          <p:cNvSpPr txBox="1">
            <a:spLocks/>
          </p:cNvSpPr>
          <p:nvPr/>
        </p:nvSpPr>
        <p:spPr>
          <a:xfrm>
            <a:off x="236220" y="1341438"/>
            <a:ext cx="8229600" cy="140176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ysClr val="windowText" lastClr="000000"/>
                </a:solidFill>
                <a:effectLst/>
                <a:uLnTx/>
                <a:uFillTx/>
              </a:rPr>
              <a:t>Improvement Services </a:t>
            </a:r>
            <a:r>
              <a:rPr kumimoji="0" lang="en-US" sz="2800" b="1" i="0" u="none" strike="noStrike" kern="1200" cap="none" spc="0" normalizeH="0" baseline="0" noProof="0" dirty="0" smtClean="0">
                <a:ln>
                  <a:noFill/>
                </a:ln>
                <a:solidFill>
                  <a:sysClr val="windowText" lastClr="000000"/>
                </a:solidFill>
                <a:effectLst/>
                <a:uLnTx/>
                <a:uFillTx/>
              </a:rPr>
              <a:t>Team (IST)</a:t>
            </a:r>
            <a:r>
              <a:rPr kumimoji="0" lang="en-US" sz="2800" b="1" i="0" u="none" strike="noStrike" kern="1200" cap="none" spc="0" normalizeH="0" baseline="0" noProof="0" dirty="0" smtClean="0">
                <a:ln>
                  <a:noFill/>
                </a:ln>
                <a:solidFill>
                  <a:sysClr val="windowText" lastClr="000000"/>
                </a:solidFill>
                <a:effectLst/>
                <a:uLnTx/>
                <a:uFillTx/>
              </a:rPr>
              <a:t/>
            </a:r>
            <a:br>
              <a:rPr kumimoji="0" lang="en-US" sz="2800" b="1" i="0" u="none" strike="noStrike" kern="1200" cap="none" spc="0" normalizeH="0" baseline="0" noProof="0" dirty="0" smtClean="0">
                <a:ln>
                  <a:noFill/>
                </a:ln>
                <a:solidFill>
                  <a:sysClr val="windowText" lastClr="000000"/>
                </a:solidFill>
                <a:effectLst/>
                <a:uLnTx/>
                <a:uFillTx/>
              </a:rPr>
            </a:br>
            <a:endParaRPr kumimoji="0" lang="en-US" sz="2800" b="1" i="0" u="none" strike="noStrike" kern="120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685221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Fund Distribution Workgroup - </a:t>
            </a:r>
            <a:r>
              <a:rPr lang="en-US" sz="2400" b="1" u="sng" dirty="0" smtClean="0">
                <a:solidFill>
                  <a:srgbClr val="C00000"/>
                </a:solidFill>
                <a:latin typeface="+mj-lt"/>
              </a:rPr>
              <a:t>UPDATE</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Teleconference </a:t>
            </a:r>
            <a:r>
              <a:rPr lang="en-US" b="1" dirty="0" smtClean="0">
                <a:solidFill>
                  <a:schemeClr val="bg1"/>
                </a:solidFill>
                <a:latin typeface="+mj-lt"/>
              </a:rPr>
              <a:t>Held</a:t>
            </a:r>
            <a:r>
              <a:rPr lang="en-US" b="1" dirty="0" smtClean="0">
                <a:solidFill>
                  <a:schemeClr val="bg1"/>
                </a:solidFill>
                <a:latin typeface="+mj-lt"/>
              </a:rPr>
              <a:t>  </a:t>
            </a:r>
            <a:r>
              <a:rPr lang="en-US" b="1" dirty="0" smtClean="0">
                <a:solidFill>
                  <a:schemeClr val="bg1"/>
                </a:solidFill>
                <a:latin typeface="+mj-lt"/>
              </a:rPr>
              <a:t>August 20, 2013 </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Charter Updated </a:t>
            </a:r>
            <a:r>
              <a:rPr lang="en-US" b="1" dirty="0" smtClean="0">
                <a:solidFill>
                  <a:schemeClr val="bg1"/>
                </a:solidFill>
                <a:latin typeface="+mj-lt"/>
              </a:rPr>
              <a:t>after </a:t>
            </a:r>
            <a:r>
              <a:rPr lang="en-US" b="1" dirty="0" smtClean="0">
                <a:solidFill>
                  <a:schemeClr val="bg1"/>
                </a:solidFill>
                <a:latin typeface="+mj-lt"/>
              </a:rPr>
              <a:t>Workgroup Input </a:t>
            </a:r>
          </a:p>
          <a:p>
            <a:pPr marL="1138428" lvl="1" indent="-342900">
              <a:buClr>
                <a:schemeClr val="bg1">
                  <a:lumMod val="75000"/>
                  <a:lumOff val="25000"/>
                </a:schemeClr>
              </a:buClr>
              <a:buFont typeface="Wingdings" pitchFamily="2" charset="2"/>
              <a:buChar char="v"/>
            </a:pPr>
            <a:r>
              <a:rPr lang="en-US" b="1" dirty="0" smtClean="0">
                <a:solidFill>
                  <a:srgbClr val="C00000"/>
                </a:solidFill>
                <a:latin typeface="+mj-lt"/>
              </a:rPr>
              <a:t>Follow-Up </a:t>
            </a:r>
            <a:r>
              <a:rPr lang="en-US" b="1" dirty="0" smtClean="0">
                <a:solidFill>
                  <a:srgbClr val="C00000"/>
                </a:solidFill>
                <a:latin typeface="+mj-lt"/>
              </a:rPr>
              <a:t>Meeting – Target February </a:t>
            </a:r>
            <a:r>
              <a:rPr lang="en-US" b="1" dirty="0" smtClean="0">
                <a:solidFill>
                  <a:srgbClr val="C00000"/>
                </a:solidFill>
                <a:latin typeface="+mj-lt"/>
              </a:rPr>
              <a:t>11</a:t>
            </a:r>
            <a:r>
              <a:rPr lang="en-US" b="1" baseline="30000" dirty="0">
                <a:solidFill>
                  <a:srgbClr val="C00000"/>
                </a:solidFill>
                <a:latin typeface="+mj-lt"/>
              </a:rPr>
              <a:t> </a:t>
            </a:r>
            <a:r>
              <a:rPr lang="en-US" b="1" dirty="0" smtClean="0">
                <a:solidFill>
                  <a:srgbClr val="C00000"/>
                </a:solidFill>
                <a:latin typeface="+mj-lt"/>
              </a:rPr>
              <a:t>or 12</a:t>
            </a:r>
            <a:endParaRPr lang="en-US" b="1" dirty="0" smtClean="0">
              <a:solidFill>
                <a:srgbClr val="C00000"/>
              </a:solidFill>
              <a:latin typeface="+mj-lt"/>
            </a:endParaRP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Existing </a:t>
            </a:r>
            <a:r>
              <a:rPr lang="en-US" b="1" dirty="0" smtClean="0">
                <a:solidFill>
                  <a:schemeClr val="bg1"/>
                </a:solidFill>
                <a:latin typeface="+mj-lt"/>
              </a:rPr>
              <a:t>Members:</a:t>
            </a:r>
            <a:endParaRPr lang="en-US" b="1" dirty="0" smtClean="0">
              <a:solidFill>
                <a:schemeClr val="bg1"/>
              </a:solidFill>
              <a:latin typeface="+mj-lt"/>
            </a:endParaRP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Angela Mendez	Janice Clements		Stella </a:t>
            </a:r>
            <a:r>
              <a:rPr lang="en-US" b="1" dirty="0" err="1" smtClean="0">
                <a:solidFill>
                  <a:schemeClr val="bg1"/>
                </a:solidFill>
                <a:latin typeface="+mj-lt"/>
              </a:rPr>
              <a:t>Washines</a:t>
            </a:r>
            <a:endParaRPr lang="en-US" b="1" dirty="0" smtClean="0">
              <a:solidFill>
                <a:schemeClr val="bg1"/>
              </a:solidFill>
              <a:latin typeface="+mj-lt"/>
            </a:endParaRP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Dan Gleason		Marilyn Scott		</a:t>
            </a:r>
            <a:r>
              <a:rPr lang="en-US" b="1" dirty="0" smtClean="0">
                <a:solidFill>
                  <a:srgbClr val="C00000"/>
                </a:solidFill>
                <a:latin typeface="+mj-lt"/>
              </a:rPr>
              <a:t>T-1 Vacancy</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Judy Muschamp	Mark Johnston		Leslie Wosnig</a:t>
            </a:r>
          </a:p>
          <a:p>
            <a:pPr marL="342900" indent="-342900">
              <a:buClr>
                <a:schemeClr val="bg1">
                  <a:lumMod val="75000"/>
                  <a:lumOff val="25000"/>
                </a:schemeClr>
              </a:buClr>
              <a:buFont typeface="Wingdings" pitchFamily="2" charset="2"/>
              <a:buChar char="v"/>
            </a:pPr>
            <a:r>
              <a:rPr lang="en-US" sz="2400" b="1" u="sng" dirty="0" smtClean="0">
                <a:solidFill>
                  <a:prstClr val="black"/>
                </a:solidFill>
                <a:latin typeface="Arial"/>
              </a:rPr>
              <a:t>FY16 IHS Budget Formulation National Meeting</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February </a:t>
            </a:r>
            <a:r>
              <a:rPr lang="en-US" sz="2200" b="1" dirty="0" smtClean="0">
                <a:solidFill>
                  <a:prstClr val="black"/>
                </a:solidFill>
                <a:latin typeface="Arial"/>
              </a:rPr>
              <a:t>25 </a:t>
            </a:r>
            <a:r>
              <a:rPr lang="en-US" sz="2200" b="1" dirty="0" smtClean="0">
                <a:solidFill>
                  <a:prstClr val="black"/>
                </a:solidFill>
                <a:latin typeface="Arial"/>
              </a:rPr>
              <a:t>– </a:t>
            </a:r>
            <a:r>
              <a:rPr lang="en-US" sz="2200" b="1" dirty="0" smtClean="0">
                <a:solidFill>
                  <a:prstClr val="black"/>
                </a:solidFill>
                <a:latin typeface="Arial"/>
              </a:rPr>
              <a:t>27</a:t>
            </a:r>
            <a:endParaRPr lang="en-US" sz="2200" b="1" dirty="0" smtClean="0">
              <a:solidFill>
                <a:prstClr val="black"/>
              </a:solidFill>
              <a:latin typeface="Arial"/>
            </a:endParaRP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Tentative Location – Crystal </a:t>
            </a:r>
            <a:r>
              <a:rPr lang="en-US" sz="2200" b="1" dirty="0" smtClean="0">
                <a:solidFill>
                  <a:prstClr val="black"/>
                </a:solidFill>
                <a:latin typeface="Arial"/>
              </a:rPr>
              <a:t>City, VA</a:t>
            </a:r>
            <a:endParaRPr lang="en-US" sz="2200" b="1" dirty="0" smtClean="0">
              <a:solidFill>
                <a:prstClr val="black"/>
              </a:solidFill>
              <a:latin typeface="Arial"/>
            </a:endParaRP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016150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Portland Area Direct </a:t>
            </a:r>
            <a:r>
              <a:rPr lang="en-US" sz="2400" b="1" u="sng" dirty="0">
                <a:solidFill>
                  <a:schemeClr val="bg1"/>
                </a:solidFill>
                <a:latin typeface="+mj-lt"/>
              </a:rPr>
              <a:t>Service </a:t>
            </a:r>
            <a:r>
              <a:rPr lang="en-US" sz="2400" b="1" u="sng" dirty="0" smtClean="0">
                <a:solidFill>
                  <a:schemeClr val="bg1"/>
                </a:solidFill>
                <a:latin typeface="+mj-lt"/>
              </a:rPr>
              <a:t>Tribes Meeting</a:t>
            </a:r>
            <a:endParaRPr lang="en-US" sz="2400" b="1" u="sng"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mj-lt"/>
              </a:rPr>
              <a:t>Originally - November 2013 – Was Cancelled</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mj-lt"/>
              </a:rPr>
              <a:t>Spring 2014</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mj-lt"/>
              </a:rPr>
              <a:t>Location To Be Determined</a:t>
            </a:r>
          </a:p>
          <a:p>
            <a:pPr marL="1138428" lvl="1" indent="-342900">
              <a:buClr>
                <a:schemeClr val="bg1">
                  <a:lumMod val="75000"/>
                  <a:lumOff val="25000"/>
                </a:schemeClr>
              </a:buClr>
              <a:buFont typeface="Wingdings" pitchFamily="2" charset="2"/>
              <a:buChar char="v"/>
            </a:pPr>
            <a:endParaRPr lang="en-US" sz="2200" b="1" dirty="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a:p>
            <a:pPr marL="342900" lvl="0" indent="-342900">
              <a:buClrTx/>
              <a:buSzTx/>
              <a:buFont typeface="Wingdings" panose="05000000000000000000" pitchFamily="2" charset="2"/>
              <a:buChar char="v"/>
            </a:pPr>
            <a:r>
              <a:rPr lang="en-US" sz="2200" b="1" u="sng" dirty="0">
                <a:solidFill>
                  <a:prstClr val="black"/>
                </a:solidFill>
                <a:latin typeface="Arial" panose="020B0604020202020204" pitchFamily="34" charset="0"/>
                <a:cs typeface="Arial" panose="020B0604020202020204" pitchFamily="34" charset="0"/>
              </a:rPr>
              <a:t>IHS Director DTLL Dec 20, 2013:</a:t>
            </a:r>
          </a:p>
          <a:p>
            <a:pPr marL="662940" lvl="1" indent="-342900">
              <a:buClrTx/>
              <a:buSzTx/>
              <a:buFont typeface="Wingdings" panose="05000000000000000000" pitchFamily="2" charset="2"/>
              <a:buChar char="v"/>
            </a:pPr>
            <a:r>
              <a:rPr lang="en-US" sz="2200" dirty="0">
                <a:solidFill>
                  <a:prstClr val="black"/>
                </a:solidFill>
                <a:latin typeface="Arial" panose="020B0604020202020204" pitchFamily="34" charset="0"/>
                <a:cs typeface="Arial" panose="020B0604020202020204" pitchFamily="34" charset="0"/>
              </a:rPr>
              <a:t>Initiate </a:t>
            </a:r>
            <a:r>
              <a:rPr lang="en-US" sz="2200" dirty="0" smtClean="0">
                <a:solidFill>
                  <a:prstClr val="black"/>
                </a:solidFill>
                <a:latin typeface="Arial" panose="020B0604020202020204" pitchFamily="34" charset="0"/>
                <a:cs typeface="Arial" panose="020B0604020202020204" pitchFamily="34" charset="0"/>
              </a:rPr>
              <a:t>Consultation </a:t>
            </a:r>
            <a:r>
              <a:rPr lang="en-US" sz="2200" dirty="0">
                <a:solidFill>
                  <a:prstClr val="black"/>
                </a:solidFill>
                <a:latin typeface="Arial" panose="020B0604020202020204" pitchFamily="34" charset="0"/>
                <a:cs typeface="Arial" panose="020B0604020202020204" pitchFamily="34" charset="0"/>
              </a:rPr>
              <a:t>on </a:t>
            </a:r>
            <a:r>
              <a:rPr lang="en-US" sz="2200" dirty="0" smtClean="0">
                <a:solidFill>
                  <a:prstClr val="black"/>
                </a:solidFill>
                <a:latin typeface="Arial" panose="020B0604020202020204" pitchFamily="34" charset="0"/>
                <a:cs typeface="Arial" panose="020B0604020202020204" pitchFamily="34" charset="0"/>
              </a:rPr>
              <a:t>The </a:t>
            </a:r>
            <a:r>
              <a:rPr lang="en-US" sz="2200" dirty="0">
                <a:solidFill>
                  <a:prstClr val="black"/>
                </a:solidFill>
                <a:latin typeface="Arial" panose="020B0604020202020204" pitchFamily="34" charset="0"/>
                <a:cs typeface="Arial" panose="020B0604020202020204" pitchFamily="34" charset="0"/>
              </a:rPr>
              <a:t>D</a:t>
            </a:r>
            <a:r>
              <a:rPr lang="en-US" sz="2200" dirty="0" smtClean="0">
                <a:solidFill>
                  <a:prstClr val="black"/>
                </a:solidFill>
                <a:latin typeface="Arial" panose="020B0604020202020204" pitchFamily="34" charset="0"/>
                <a:cs typeface="Arial" panose="020B0604020202020204" pitchFamily="34" charset="0"/>
              </a:rPr>
              <a:t>istribution </a:t>
            </a:r>
            <a:r>
              <a:rPr lang="en-US" sz="2200" dirty="0">
                <a:solidFill>
                  <a:prstClr val="black"/>
                </a:solidFill>
                <a:latin typeface="Arial" panose="020B0604020202020204" pitchFamily="34" charset="0"/>
                <a:cs typeface="Arial" panose="020B0604020202020204" pitchFamily="34" charset="0"/>
              </a:rPr>
              <a:t>of </a:t>
            </a:r>
            <a:r>
              <a:rPr lang="en-US" sz="2200" dirty="0" smtClean="0">
                <a:solidFill>
                  <a:prstClr val="black"/>
                </a:solidFill>
                <a:latin typeface="Arial" panose="020B0604020202020204" pitchFamily="34" charset="0"/>
                <a:cs typeface="Arial" panose="020B0604020202020204" pitchFamily="34" charset="0"/>
              </a:rPr>
              <a:t>Funding </a:t>
            </a:r>
            <a:r>
              <a:rPr lang="en-US" sz="2200" dirty="0">
                <a:solidFill>
                  <a:prstClr val="black"/>
                </a:solidFill>
                <a:latin typeface="Arial" panose="020B0604020202020204" pitchFamily="34" charset="0"/>
                <a:cs typeface="Arial" panose="020B0604020202020204" pitchFamily="34" charset="0"/>
              </a:rPr>
              <a:t>F</a:t>
            </a:r>
            <a:r>
              <a:rPr lang="en-US" sz="2200" dirty="0" smtClean="0">
                <a:solidFill>
                  <a:prstClr val="black"/>
                </a:solidFill>
                <a:latin typeface="Arial" panose="020B0604020202020204" pitchFamily="34" charset="0"/>
                <a:cs typeface="Arial" panose="020B0604020202020204" pitchFamily="34" charset="0"/>
              </a:rPr>
              <a:t>or </a:t>
            </a:r>
            <a:r>
              <a:rPr lang="en-US" sz="2200" dirty="0">
                <a:solidFill>
                  <a:prstClr val="black"/>
                </a:solidFill>
                <a:latin typeface="Arial" panose="020B0604020202020204" pitchFamily="34" charset="0"/>
                <a:cs typeface="Arial" panose="020B0604020202020204" pitchFamily="34" charset="0"/>
              </a:rPr>
              <a:t>T</a:t>
            </a:r>
            <a:r>
              <a:rPr lang="en-US" sz="2200" dirty="0" smtClean="0">
                <a:solidFill>
                  <a:prstClr val="black"/>
                </a:solidFill>
                <a:latin typeface="Arial" panose="020B0604020202020204" pitchFamily="34" charset="0"/>
                <a:cs typeface="Arial" panose="020B0604020202020204" pitchFamily="34" charset="0"/>
              </a:rPr>
              <a:t>he </a:t>
            </a:r>
            <a:r>
              <a:rPr lang="en-US" sz="2200" dirty="0">
                <a:solidFill>
                  <a:prstClr val="black"/>
                </a:solidFill>
                <a:latin typeface="Arial" panose="020B0604020202020204" pitchFamily="34" charset="0"/>
                <a:cs typeface="Arial" panose="020B0604020202020204" pitchFamily="34" charset="0"/>
              </a:rPr>
              <a:t>Special Diabetes Program </a:t>
            </a:r>
            <a:r>
              <a:rPr lang="en-US" sz="2200" dirty="0" smtClean="0">
                <a:solidFill>
                  <a:prstClr val="black"/>
                </a:solidFill>
                <a:latin typeface="Arial" panose="020B0604020202020204" pitchFamily="34" charset="0"/>
                <a:cs typeface="Arial" panose="020B0604020202020204" pitchFamily="34" charset="0"/>
              </a:rPr>
              <a:t>For </a:t>
            </a:r>
            <a:r>
              <a:rPr lang="en-US" sz="2200" dirty="0">
                <a:solidFill>
                  <a:prstClr val="black"/>
                </a:solidFill>
                <a:latin typeface="Arial" panose="020B0604020202020204" pitchFamily="34" charset="0"/>
                <a:cs typeface="Arial" panose="020B0604020202020204" pitchFamily="34" charset="0"/>
              </a:rPr>
              <a:t>Indians (SDPI) in FY 2015</a:t>
            </a:r>
            <a:r>
              <a:rPr lang="en-US" sz="2200" dirty="0" smtClean="0">
                <a:solidFill>
                  <a:prstClr val="black"/>
                </a:solidFill>
                <a:latin typeface="Arial" panose="020B0604020202020204" pitchFamily="34" charset="0"/>
                <a:cs typeface="Arial" panose="020B0604020202020204" pitchFamily="34" charset="0"/>
              </a:rPr>
              <a:t>.</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Link to DTLL - </a:t>
            </a:r>
            <a:r>
              <a:rPr lang="en-US" sz="2200" dirty="0" smtClean="0">
                <a:solidFill>
                  <a:srgbClr val="0070C0"/>
                </a:solidFill>
                <a:latin typeface="Arial" panose="020B0604020202020204" pitchFamily="34" charset="0"/>
                <a:cs typeface="Arial" panose="020B0604020202020204" pitchFamily="34" charset="0"/>
                <a:hlinkClick r:id="rId6"/>
              </a:rPr>
              <a:t>http</a:t>
            </a:r>
            <a:r>
              <a:rPr lang="en-US" sz="2200" dirty="0">
                <a:solidFill>
                  <a:srgbClr val="0070C0"/>
                </a:solidFill>
                <a:latin typeface="Arial" panose="020B0604020202020204" pitchFamily="34" charset="0"/>
                <a:cs typeface="Arial" panose="020B0604020202020204" pitchFamily="34" charset="0"/>
                <a:hlinkClick r:id="rId6"/>
              </a:rPr>
              <a:t>://www.ihs.gov/newsroom/triballeaderletters</a:t>
            </a:r>
            <a:r>
              <a:rPr lang="en-US" sz="2200" dirty="0" smtClean="0">
                <a:solidFill>
                  <a:srgbClr val="0070C0"/>
                </a:solidFill>
                <a:latin typeface="Arial" panose="020B0604020202020204" pitchFamily="34" charset="0"/>
                <a:cs typeface="Arial" panose="020B0604020202020204" pitchFamily="34" charset="0"/>
                <a:hlinkClick r:id="rId6"/>
              </a:rPr>
              <a:t>/</a:t>
            </a: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r>
              <a:rPr lang="en-US" sz="2400" b="1" u="sng" dirty="0" smtClean="0">
                <a:solidFill>
                  <a:schemeClr val="bg1"/>
                </a:solidFill>
                <a:latin typeface="+mj-lt"/>
              </a:rPr>
              <a:t>FY13 </a:t>
            </a:r>
            <a:r>
              <a:rPr lang="en-US" sz="2400" b="1" u="sng" dirty="0" smtClean="0">
                <a:solidFill>
                  <a:schemeClr val="bg1"/>
                </a:solidFill>
                <a:latin typeface="+mj-lt"/>
              </a:rPr>
              <a:t>User Population Quick Stats</a:t>
            </a:r>
            <a:r>
              <a:rPr lang="en-US" sz="2400" b="1" dirty="0" smtClean="0">
                <a:solidFill>
                  <a:schemeClr val="bg1"/>
                </a:solidFill>
                <a:latin typeface="+mj-lt"/>
              </a:rPr>
              <a:t>:</a:t>
            </a:r>
          </a:p>
          <a:p>
            <a:pPr marL="1042416" lvl="1" indent="-457200">
              <a:buClr>
                <a:schemeClr val="bg1"/>
              </a:buClr>
              <a:buFont typeface="Wingdings" panose="05000000000000000000" pitchFamily="2" charset="2"/>
              <a:buChar char="v"/>
            </a:pPr>
            <a:endParaRPr lang="en-US" sz="2400" b="1" dirty="0" smtClean="0">
              <a:solidFill>
                <a:schemeClr val="bg1"/>
              </a:solidFill>
              <a:latin typeface="+mj-lt"/>
            </a:endParaRPr>
          </a:p>
          <a:p>
            <a:pPr marL="1042416" lvl="1" indent="-457200">
              <a:buClr>
                <a:schemeClr val="bg1"/>
              </a:buClr>
              <a:buFont typeface="Wingdings" panose="05000000000000000000" pitchFamily="2" charset="2"/>
              <a:buChar char="v"/>
            </a:pPr>
            <a:r>
              <a:rPr lang="en-US" sz="2000" b="1" dirty="0" smtClean="0">
                <a:solidFill>
                  <a:schemeClr val="bg1"/>
                </a:solidFill>
                <a:latin typeface="+mj-lt"/>
              </a:rPr>
              <a:t>PAIHS </a:t>
            </a:r>
            <a:r>
              <a:rPr lang="en-US" sz="2000" b="1" dirty="0" smtClean="0">
                <a:solidFill>
                  <a:schemeClr val="bg1"/>
                </a:solidFill>
                <a:latin typeface="+mj-lt"/>
              </a:rPr>
              <a:t>Service </a:t>
            </a:r>
            <a:r>
              <a:rPr lang="en-US" sz="2000" b="1" dirty="0">
                <a:solidFill>
                  <a:schemeClr val="bg1"/>
                </a:solidFill>
                <a:latin typeface="+mj-lt"/>
              </a:rPr>
              <a:t>P</a:t>
            </a:r>
            <a:r>
              <a:rPr lang="en-US" sz="2000" b="1" dirty="0" smtClean="0">
                <a:solidFill>
                  <a:schemeClr val="bg1"/>
                </a:solidFill>
                <a:latin typeface="+mj-lt"/>
              </a:rPr>
              <a:t>opulation </a:t>
            </a:r>
            <a:r>
              <a:rPr lang="en-US" sz="2000" b="1" dirty="0">
                <a:solidFill>
                  <a:schemeClr val="bg1"/>
                </a:solidFill>
                <a:latin typeface="+mj-lt"/>
              </a:rPr>
              <a:t>I</a:t>
            </a:r>
            <a:r>
              <a:rPr lang="en-US" sz="2000" b="1" dirty="0" smtClean="0">
                <a:solidFill>
                  <a:schemeClr val="bg1"/>
                </a:solidFill>
                <a:latin typeface="+mj-lt"/>
              </a:rPr>
              <a:t>s Approximately </a:t>
            </a:r>
            <a:r>
              <a:rPr lang="en-US" sz="2000" b="1" dirty="0" smtClean="0">
                <a:solidFill>
                  <a:schemeClr val="bg1"/>
                </a:solidFill>
                <a:latin typeface="+mj-lt"/>
              </a:rPr>
              <a:t>190,000*</a:t>
            </a:r>
          </a:p>
          <a:p>
            <a:pPr marL="585216" lvl="1" indent="0">
              <a:buClr>
                <a:schemeClr val="bg1"/>
              </a:buClr>
            </a:pPr>
            <a:endParaRPr lang="en-US" sz="2000" b="1" dirty="0" smtClean="0">
              <a:solidFill>
                <a:schemeClr val="bg1"/>
              </a:solidFill>
              <a:latin typeface="+mj-lt"/>
            </a:endParaRPr>
          </a:p>
          <a:p>
            <a:pPr marL="1042416" lvl="1" indent="-457200">
              <a:buClr>
                <a:schemeClr val="bg1"/>
              </a:buClr>
              <a:buFont typeface="Wingdings" panose="05000000000000000000" pitchFamily="2" charset="2"/>
              <a:buChar char="v"/>
            </a:pPr>
            <a:r>
              <a:rPr lang="en-US" sz="2000" b="1" dirty="0" smtClean="0">
                <a:solidFill>
                  <a:schemeClr val="bg1"/>
                </a:solidFill>
                <a:latin typeface="+mj-lt"/>
              </a:rPr>
              <a:t>FY13 User Population </a:t>
            </a:r>
            <a:r>
              <a:rPr lang="en-US" sz="2000" b="1" dirty="0" smtClean="0">
                <a:solidFill>
                  <a:schemeClr val="bg1"/>
                </a:solidFill>
                <a:latin typeface="+mj-lt"/>
              </a:rPr>
              <a:t>Is </a:t>
            </a:r>
            <a:r>
              <a:rPr lang="en-US" sz="2000" b="1" dirty="0" smtClean="0">
                <a:solidFill>
                  <a:schemeClr val="bg1"/>
                </a:solidFill>
                <a:latin typeface="+mj-lt"/>
              </a:rPr>
              <a:t>110,493</a:t>
            </a:r>
          </a:p>
          <a:p>
            <a:pPr marL="1362456" lvl="2" indent="-457200">
              <a:buClr>
                <a:schemeClr val="bg1"/>
              </a:buClr>
              <a:buFont typeface="Wingdings" panose="05000000000000000000" pitchFamily="2" charset="2"/>
              <a:buChar char="v"/>
            </a:pPr>
            <a:r>
              <a:rPr lang="en-US" sz="1800" b="1" dirty="0" smtClean="0">
                <a:solidFill>
                  <a:schemeClr val="bg1"/>
                </a:solidFill>
                <a:latin typeface="+mj-lt"/>
              </a:rPr>
              <a:t>FY12 </a:t>
            </a:r>
            <a:r>
              <a:rPr lang="en-US" sz="1800" b="1" dirty="0">
                <a:solidFill>
                  <a:schemeClr val="bg1"/>
                </a:solidFill>
                <a:latin typeface="+mj-lt"/>
              </a:rPr>
              <a:t>w</a:t>
            </a:r>
            <a:r>
              <a:rPr lang="en-US" sz="1800" b="1" dirty="0" smtClean="0">
                <a:solidFill>
                  <a:schemeClr val="bg1"/>
                </a:solidFill>
                <a:latin typeface="+mj-lt"/>
              </a:rPr>
              <a:t>as </a:t>
            </a:r>
            <a:r>
              <a:rPr lang="en-US" sz="1800" b="1" dirty="0" smtClean="0">
                <a:solidFill>
                  <a:schemeClr val="bg1"/>
                </a:solidFill>
                <a:latin typeface="+mj-lt"/>
              </a:rPr>
              <a:t>110,170</a:t>
            </a:r>
          </a:p>
          <a:p>
            <a:pPr marL="1042416" lvl="1" indent="-457200">
              <a:buClr>
                <a:schemeClr val="bg1"/>
              </a:buClr>
              <a:buFont typeface="Wingdings" panose="05000000000000000000" pitchFamily="2" charset="2"/>
              <a:buChar char="v"/>
            </a:pPr>
            <a:endParaRPr lang="en-US" sz="2400" b="1" dirty="0" smtClean="0">
              <a:solidFill>
                <a:schemeClr val="bg1"/>
              </a:solidFill>
              <a:latin typeface="+mj-lt"/>
            </a:endParaRPr>
          </a:p>
          <a:p>
            <a:pPr marL="1042416" lvl="1" indent="-457200">
              <a:buClr>
                <a:schemeClr val="bg1"/>
              </a:buClr>
              <a:buFont typeface="Wingdings" panose="05000000000000000000" pitchFamily="2" charset="2"/>
              <a:buChar char="v"/>
            </a:pPr>
            <a:r>
              <a:rPr lang="en-US" sz="2000" b="1" dirty="0" smtClean="0">
                <a:solidFill>
                  <a:schemeClr val="bg1"/>
                </a:solidFill>
                <a:latin typeface="+mj-lt"/>
              </a:rPr>
              <a:t>Nearly </a:t>
            </a:r>
            <a:r>
              <a:rPr lang="en-US" sz="2000" b="1" dirty="0">
                <a:solidFill>
                  <a:schemeClr val="bg1"/>
                </a:solidFill>
                <a:latin typeface="+mj-lt"/>
              </a:rPr>
              <a:t>O</a:t>
            </a:r>
            <a:r>
              <a:rPr lang="en-US" sz="2000" b="1" dirty="0" smtClean="0">
                <a:solidFill>
                  <a:schemeClr val="bg1"/>
                </a:solidFill>
                <a:latin typeface="+mj-lt"/>
              </a:rPr>
              <a:t>ne Million </a:t>
            </a:r>
            <a:r>
              <a:rPr lang="en-US" sz="2000" b="1" dirty="0">
                <a:solidFill>
                  <a:schemeClr val="bg1"/>
                </a:solidFill>
                <a:latin typeface="+mj-lt"/>
              </a:rPr>
              <a:t>W</a:t>
            </a:r>
            <a:r>
              <a:rPr lang="en-US" sz="2000" b="1" dirty="0" smtClean="0">
                <a:solidFill>
                  <a:schemeClr val="bg1"/>
                </a:solidFill>
                <a:latin typeface="+mj-lt"/>
              </a:rPr>
              <a:t>orkload </a:t>
            </a:r>
            <a:r>
              <a:rPr lang="en-US" sz="2000" b="1" dirty="0">
                <a:solidFill>
                  <a:schemeClr val="bg1"/>
                </a:solidFill>
                <a:latin typeface="+mj-lt"/>
              </a:rPr>
              <a:t>R</a:t>
            </a:r>
            <a:r>
              <a:rPr lang="en-US" sz="2000" b="1" dirty="0" smtClean="0">
                <a:solidFill>
                  <a:schemeClr val="bg1"/>
                </a:solidFill>
                <a:latin typeface="+mj-lt"/>
              </a:rPr>
              <a:t>eportable </a:t>
            </a:r>
            <a:r>
              <a:rPr lang="en-US" sz="2000" b="1" dirty="0">
                <a:solidFill>
                  <a:schemeClr val="bg1"/>
                </a:solidFill>
                <a:latin typeface="+mj-lt"/>
              </a:rPr>
              <a:t>P</a:t>
            </a:r>
            <a:r>
              <a:rPr lang="en-US" sz="2000" b="1" dirty="0" smtClean="0">
                <a:solidFill>
                  <a:schemeClr val="bg1"/>
                </a:solidFill>
                <a:latin typeface="+mj-lt"/>
              </a:rPr>
              <a:t>atient </a:t>
            </a:r>
            <a:r>
              <a:rPr lang="en-US" sz="2000" b="1" dirty="0">
                <a:solidFill>
                  <a:schemeClr val="bg1"/>
                </a:solidFill>
                <a:latin typeface="+mj-lt"/>
              </a:rPr>
              <a:t>E</a:t>
            </a:r>
            <a:r>
              <a:rPr lang="en-US" sz="2000" b="1" dirty="0" smtClean="0">
                <a:solidFill>
                  <a:schemeClr val="bg1"/>
                </a:solidFill>
                <a:latin typeface="+mj-lt"/>
              </a:rPr>
              <a:t>ncounters </a:t>
            </a:r>
            <a:r>
              <a:rPr lang="en-US" sz="2000" b="1" dirty="0" smtClean="0">
                <a:solidFill>
                  <a:schemeClr val="bg1"/>
                </a:solidFill>
                <a:latin typeface="+mj-lt"/>
              </a:rPr>
              <a:t>i</a:t>
            </a:r>
            <a:r>
              <a:rPr lang="en-US" sz="2000" b="1" dirty="0" smtClean="0">
                <a:solidFill>
                  <a:schemeClr val="bg1"/>
                </a:solidFill>
                <a:latin typeface="+mj-lt"/>
              </a:rPr>
              <a:t>n </a:t>
            </a:r>
            <a:r>
              <a:rPr lang="en-US" sz="2000" b="1" dirty="0" smtClean="0">
                <a:solidFill>
                  <a:schemeClr val="bg1"/>
                </a:solidFill>
                <a:latin typeface="+mj-lt"/>
              </a:rPr>
              <a:t>FY13 (940,135)</a:t>
            </a:r>
          </a:p>
          <a:p>
            <a:pPr marL="585216" lvl="1" indent="0"/>
            <a:endParaRPr lang="en-US" b="1" dirty="0" smtClean="0">
              <a:solidFill>
                <a:schemeClr val="accent5"/>
              </a:solidFill>
              <a:latin typeface="+mj-lt"/>
            </a:endParaRPr>
          </a:p>
          <a:p>
            <a:pPr marL="585216" lvl="1" indent="0"/>
            <a:endParaRPr lang="en-US" b="1" dirty="0" smtClean="0">
              <a:solidFill>
                <a:schemeClr val="accent5"/>
              </a:solidFill>
              <a:latin typeface="+mj-lt"/>
            </a:endParaRPr>
          </a:p>
          <a:p>
            <a:pPr marL="585216" lvl="1" indent="0"/>
            <a:r>
              <a:rPr lang="en-US" sz="1700" b="1" dirty="0" smtClean="0">
                <a:solidFill>
                  <a:schemeClr val="bg1"/>
                </a:solidFill>
                <a:latin typeface="+mj-lt"/>
              </a:rPr>
              <a:t>*As of 2009, most recent data available, IHS publication:  </a:t>
            </a:r>
            <a:r>
              <a:rPr lang="en-US" sz="1700" b="1" u="sng" dirty="0" smtClean="0">
                <a:solidFill>
                  <a:schemeClr val="bg1"/>
                </a:solidFill>
                <a:latin typeface="+mj-lt"/>
              </a:rPr>
              <a:t>Trends in Indian Health</a:t>
            </a:r>
            <a:r>
              <a:rPr lang="en-US" sz="1700" b="1" dirty="0" smtClean="0">
                <a:solidFill>
                  <a:schemeClr val="bg1"/>
                </a:solidFill>
                <a:latin typeface="+mj-lt"/>
              </a:rPr>
              <a:t>.  Service population is </a:t>
            </a:r>
            <a:r>
              <a:rPr lang="en-US" sz="1700" b="1" u="sng" dirty="0" smtClean="0">
                <a:solidFill>
                  <a:schemeClr val="bg1"/>
                </a:solidFill>
                <a:latin typeface="+mj-lt"/>
              </a:rPr>
              <a:t>not</a:t>
            </a:r>
            <a:r>
              <a:rPr lang="en-US" sz="1700" b="1" dirty="0" smtClean="0">
                <a:solidFill>
                  <a:schemeClr val="bg1"/>
                </a:solidFill>
                <a:latin typeface="+mj-lt"/>
              </a:rPr>
              <a:t> AI/AN census population.</a:t>
            </a:r>
            <a:r>
              <a:rPr lang="en-US" b="1" dirty="0" smtClean="0">
                <a:solidFill>
                  <a:schemeClr val="bg1"/>
                </a:solidFill>
                <a:latin typeface="+mj-lt"/>
              </a:rPr>
              <a:t> </a:t>
            </a:r>
            <a:endParaRPr lang="en-US" b="1" dirty="0">
              <a:solidFill>
                <a:schemeClr val="bg1"/>
              </a:solidFill>
              <a:latin typeface="+mj-lt"/>
            </a:endParaRPr>
          </a:p>
        </p:txBody>
      </p:sp>
    </p:spTree>
    <p:extLst>
      <p:ext uri="{BB962C8B-B14F-4D97-AF65-F5344CB8AC3E}">
        <p14:creationId xmlns:p14="http://schemas.microsoft.com/office/powerpoint/2010/main" val="1180087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Content Placeholder 8"/>
          <p:cNvGraphicFramePr>
            <a:graphicFrameLocks/>
          </p:cNvGraphicFramePr>
          <p:nvPr>
            <p:extLst>
              <p:ext uri="{D42A27DB-BD31-4B8C-83A1-F6EECF244321}">
                <p14:modId xmlns:p14="http://schemas.microsoft.com/office/powerpoint/2010/main" val="2445796457"/>
              </p:ext>
            </p:extLst>
          </p:nvPr>
        </p:nvGraphicFramePr>
        <p:xfrm>
          <a:off x="152400" y="1981200"/>
          <a:ext cx="8839200" cy="4724400"/>
        </p:xfrm>
        <a:graphic>
          <a:graphicData uri="http://schemas.openxmlformats.org/drawingml/2006/table">
            <a:tbl>
              <a:tblPr firstRow="1" firstCol="1" bandRow="1"/>
              <a:tblGrid>
                <a:gridCol w="2270760"/>
                <a:gridCol w="946150"/>
                <a:gridCol w="946150"/>
                <a:gridCol w="2270760"/>
                <a:gridCol w="946150"/>
                <a:gridCol w="1459230"/>
              </a:tblGrid>
              <a:tr h="393700">
                <a:tc>
                  <a:txBody>
                    <a:bodyPr/>
                    <a:lstStyle/>
                    <a:p>
                      <a:pPr marL="0" marR="0" algn="ctr">
                        <a:spcBef>
                          <a:spcPts val="0"/>
                        </a:spcBef>
                        <a:spcAft>
                          <a:spcPts val="0"/>
                        </a:spcAft>
                      </a:pPr>
                      <a:r>
                        <a:rPr lang="en-US" sz="1200" b="1" dirty="0">
                          <a:effectLst/>
                          <a:latin typeface="Times New Roman"/>
                          <a:ea typeface="Calibri"/>
                          <a:cs typeface="Times New Roman"/>
                        </a:rPr>
                        <a:t> </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2012</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2013</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a:effectLst/>
                          <a:latin typeface="Times New Roman"/>
                          <a:ea typeface="Calibri"/>
                          <a:cs typeface="Times New Roman"/>
                        </a:rPr>
                        <a:t> </a:t>
                      </a:r>
                      <a:endParaRPr lang="en-US" sz="120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2012</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c>
                  <a:txBody>
                    <a:bodyPr/>
                    <a:lstStyle/>
                    <a:p>
                      <a:pPr marL="0" marR="0" algn="ctr">
                        <a:spcBef>
                          <a:spcPts val="0"/>
                        </a:spcBef>
                        <a:spcAft>
                          <a:spcPts val="0"/>
                        </a:spcAft>
                      </a:pPr>
                      <a:r>
                        <a:rPr lang="en-US" sz="1200" b="1" dirty="0">
                          <a:effectLst/>
                          <a:latin typeface="Times New Roman"/>
                          <a:ea typeface="Calibri"/>
                          <a:cs typeface="Times New Roman"/>
                        </a:rPr>
                        <a:t>User Pop</a:t>
                      </a:r>
                      <a:endParaRPr lang="en-US" sz="1200" dirty="0">
                        <a:effectLst/>
                        <a:latin typeface="Times New Roman"/>
                        <a:ea typeface="Calibri"/>
                        <a:cs typeface="Times New Roman"/>
                      </a:endParaRPr>
                    </a:p>
                    <a:p>
                      <a:pPr marL="0" marR="0" algn="ctr">
                        <a:spcBef>
                          <a:spcPts val="0"/>
                        </a:spcBef>
                        <a:spcAft>
                          <a:spcPts val="0"/>
                        </a:spcAft>
                      </a:pPr>
                      <a:r>
                        <a:rPr lang="en-US" sz="1200" b="1" dirty="0">
                          <a:effectLst/>
                          <a:latin typeface="Times New Roman"/>
                          <a:ea typeface="Calibri"/>
                          <a:cs typeface="Times New Roman"/>
                        </a:rPr>
                        <a:t>FY </a:t>
                      </a:r>
                      <a:r>
                        <a:rPr lang="en-US" sz="1200" b="1" dirty="0" smtClean="0">
                          <a:effectLst/>
                          <a:latin typeface="Times New Roman"/>
                          <a:ea typeface="Calibri"/>
                          <a:cs typeface="Times New Roman"/>
                        </a:rPr>
                        <a:t>2013</a:t>
                      </a:r>
                      <a:endParaRPr lang="en-US"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lumOff val="25000"/>
                      </a:schemeClr>
                    </a:solidFill>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Burns Paiute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207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203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Port Gamble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1,609</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1,642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Chehalis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1,159</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1,072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Puyallup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7,042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7,157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Coeur d’Alene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4,990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5,035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Quileute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725</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670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Colville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8,481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8,386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Quinault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2,605</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2,510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Coos, Lower Umpqua, Siuslaw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722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682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710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571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Coquille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1,108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1,140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Sauk-Suiattle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102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Cow Creek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2,448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2,419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err="1">
                          <a:solidFill>
                            <a:schemeClr val="bg1"/>
                          </a:solidFill>
                          <a:effectLst/>
                          <a:latin typeface="Times New Roman"/>
                          <a:ea typeface="Calibri"/>
                          <a:cs typeface="Times New Roman"/>
                        </a:rPr>
                        <a:t>Shoalwater</a:t>
                      </a:r>
                      <a:r>
                        <a:rPr lang="en-US" sz="1200" dirty="0">
                          <a:solidFill>
                            <a:schemeClr val="bg1"/>
                          </a:solidFill>
                          <a:effectLst/>
                          <a:latin typeface="Times New Roman"/>
                          <a:ea typeface="Calibri"/>
                          <a:cs typeface="Times New Roman"/>
                        </a:rPr>
                        <a:t> Bay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417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421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Cowlitz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3,190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3,835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Shoshone Bannock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6,312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6,322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Grand </a:t>
                      </a:r>
                      <a:r>
                        <a:rPr lang="en-US" sz="1200" dirty="0" err="1">
                          <a:solidFill>
                            <a:schemeClr val="bg1"/>
                          </a:solidFill>
                          <a:effectLst/>
                          <a:latin typeface="Times New Roman"/>
                          <a:ea typeface="Calibri"/>
                          <a:cs typeface="Times New Roman"/>
                        </a:rPr>
                        <a:t>Ronde</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3,948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4,009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Siletz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5,275</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5,179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Hoh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Skokomish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832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818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Jamestown </a:t>
                      </a:r>
                      <a:r>
                        <a:rPr lang="en-US" sz="1200" dirty="0" err="1">
                          <a:solidFill>
                            <a:schemeClr val="bg1"/>
                          </a:solidFill>
                          <a:effectLst/>
                          <a:latin typeface="Times New Roman"/>
                          <a:ea typeface="Calibri"/>
                          <a:cs typeface="Times New Roman"/>
                        </a:rPr>
                        <a:t>S’klallam</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504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Snoqualmie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412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609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err="1">
                          <a:solidFill>
                            <a:schemeClr val="bg1"/>
                          </a:solidFill>
                          <a:effectLst/>
                          <a:latin typeface="Times New Roman"/>
                          <a:ea typeface="Calibri"/>
                          <a:cs typeface="Times New Roman"/>
                        </a:rPr>
                        <a:t>Kalispel</a:t>
                      </a:r>
                      <a:endParaRPr lang="en-US" sz="1200" dirty="0">
                        <a:solidFill>
                          <a:schemeClr val="bg1"/>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565 </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636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Spokane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1,681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1,700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Klamath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2,950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2,892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Squaxin Island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743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732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Kootenai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182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bg1"/>
                          </a:solidFill>
                          <a:effectLst/>
                          <a:latin typeface="Times New Roman"/>
                          <a:ea typeface="Calibri"/>
                          <a:cs typeface="Times New Roman"/>
                        </a:rPr>
                        <a:t>Stillaguamish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107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82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Lower Elwha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888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993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Suquamish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558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601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Lummi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4,305</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4,178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Swinomish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1,288</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1,332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Makah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2,304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2,327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Tulalip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5,023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5,121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Muckleshoot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4,857</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4,759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Umatilla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3,052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a:solidFill>
                            <a:srgbClr val="0070C0"/>
                          </a:solidFill>
                          <a:effectLst/>
                          <a:latin typeface="Times New Roman"/>
                          <a:ea typeface="Calibri"/>
                          <a:cs typeface="Times New Roman"/>
                        </a:rPr>
                        <a:t>3,110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Nez Perce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3,974</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3,987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Upper Skagit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506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491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Nisqually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1,872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1,755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Warm Springs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5,643</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5,772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Nooksack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1,190</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1,339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Western Oregon Service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2,661</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2,368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850">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NW Band of Shoshoni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36</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34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bg1"/>
                          </a:solidFill>
                          <a:effectLst/>
                          <a:latin typeface="Times New Roman"/>
                          <a:ea typeface="Calibri"/>
                          <a:cs typeface="Times New Roman"/>
                        </a:rPr>
                        <a:t>Yakama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smtClean="0">
                          <a:solidFill>
                            <a:schemeClr val="accent5"/>
                          </a:solidFill>
                          <a:effectLst/>
                          <a:latin typeface="Times New Roman"/>
                          <a:ea typeface="Calibri"/>
                          <a:cs typeface="Times New Roman"/>
                        </a:rPr>
                        <a:t>12,862</a:t>
                      </a:r>
                      <a:endParaRPr lang="en-US" sz="1200" dirty="0">
                        <a:solidFill>
                          <a:schemeClr val="accent5"/>
                        </a:solidFill>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200" dirty="0">
                          <a:solidFill>
                            <a:srgbClr val="0070C0"/>
                          </a:solidFill>
                          <a:effectLst/>
                          <a:latin typeface="Times New Roman"/>
                          <a:ea typeface="Calibri"/>
                          <a:cs typeface="Times New Roman"/>
                        </a:rPr>
                        <a:t>12,743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187511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381000" y="1981200"/>
            <a:ext cx="8458200" cy="4813852"/>
          </a:xfrm>
        </p:spPr>
        <p:txBody>
          <a:bodyPr>
            <a:normAutofit/>
          </a:bodyPr>
          <a:lstStyle/>
          <a:p>
            <a:pPr marL="342900" indent="-342900">
              <a:buClr>
                <a:schemeClr val="bg1"/>
              </a:buClr>
              <a:buFont typeface="Wingdings" panose="05000000000000000000" pitchFamily="2" charset="2"/>
              <a:buChar char="v"/>
            </a:pPr>
            <a:r>
              <a:rPr lang="en-US" sz="2200" b="1" u="sng" dirty="0" smtClean="0">
                <a:solidFill>
                  <a:schemeClr val="bg1"/>
                </a:solidFill>
                <a:latin typeface="Arial" pitchFamily="34" charset="0"/>
              </a:rPr>
              <a:t>FY14 Budget</a:t>
            </a:r>
          </a:p>
          <a:p>
            <a:pPr marL="1138428" lvl="1" indent="-342900">
              <a:buClr>
                <a:schemeClr val="bg1"/>
              </a:buClr>
              <a:buFont typeface="Wingdings" panose="05000000000000000000" pitchFamily="2" charset="2"/>
              <a:buChar char="v"/>
            </a:pPr>
            <a:r>
              <a:rPr lang="en-US" b="1" dirty="0" smtClean="0">
                <a:solidFill>
                  <a:schemeClr val="bg1"/>
                </a:solidFill>
                <a:latin typeface="Arial" pitchFamily="34" charset="0"/>
              </a:rPr>
              <a:t>Anticipated </a:t>
            </a:r>
            <a:r>
              <a:rPr lang="en-US" b="1" dirty="0" smtClean="0">
                <a:solidFill>
                  <a:schemeClr val="bg1"/>
                </a:solidFill>
                <a:latin typeface="Arial" pitchFamily="34" charset="0"/>
              </a:rPr>
              <a:t>Remaining </a:t>
            </a:r>
            <a:r>
              <a:rPr lang="en-US" b="1" dirty="0" smtClean="0">
                <a:solidFill>
                  <a:schemeClr val="bg1"/>
                </a:solidFill>
                <a:latin typeface="Arial" pitchFamily="34" charset="0"/>
              </a:rPr>
              <a:t>FY14 budget </a:t>
            </a:r>
          </a:p>
          <a:p>
            <a:pPr marL="1138428" lvl="1" indent="-342900">
              <a:buClr>
                <a:schemeClr val="bg1"/>
              </a:buClr>
              <a:buFont typeface="Wingdings" panose="05000000000000000000" pitchFamily="2" charset="2"/>
              <a:buChar char="v"/>
            </a:pPr>
            <a:r>
              <a:rPr lang="en-US" b="1" dirty="0" smtClean="0">
                <a:solidFill>
                  <a:schemeClr val="bg1"/>
                </a:solidFill>
                <a:latin typeface="Arial" pitchFamily="34" charset="0"/>
              </a:rPr>
              <a:t>Payments to Tribes, Urbans, and Tribal Organizations </a:t>
            </a:r>
            <a:r>
              <a:rPr lang="en-US" b="1" dirty="0">
                <a:solidFill>
                  <a:schemeClr val="bg1"/>
                </a:solidFill>
                <a:latin typeface="Arial" pitchFamily="34" charset="0"/>
              </a:rPr>
              <a:t>W</a:t>
            </a:r>
            <a:r>
              <a:rPr lang="en-US" b="1" dirty="0" smtClean="0">
                <a:solidFill>
                  <a:schemeClr val="bg1"/>
                </a:solidFill>
                <a:latin typeface="Arial" pitchFamily="34" charset="0"/>
              </a:rPr>
              <a:t>ill Be Expedited</a:t>
            </a:r>
            <a:r>
              <a:rPr lang="en-US" b="1" dirty="0" smtClean="0">
                <a:solidFill>
                  <a:schemeClr val="bg1"/>
                </a:solidFill>
                <a:latin typeface="Arial" pitchFamily="34" charset="0"/>
              </a:rPr>
              <a:t>.  </a:t>
            </a:r>
          </a:p>
          <a:p>
            <a:pPr marL="342900" indent="-342900">
              <a:buClr>
                <a:schemeClr val="bg1"/>
              </a:buClr>
              <a:buFont typeface="Wingdings" panose="05000000000000000000" pitchFamily="2" charset="2"/>
              <a:buChar char="v"/>
            </a:pPr>
            <a:r>
              <a:rPr lang="en-US" sz="2200" b="1" u="sng" dirty="0" smtClean="0">
                <a:solidFill>
                  <a:schemeClr val="bg1"/>
                </a:solidFill>
                <a:latin typeface="Arial" pitchFamily="34" charset="0"/>
              </a:rPr>
              <a:t>Contract Support Cost Workgroup</a:t>
            </a: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January </a:t>
            </a:r>
            <a:r>
              <a:rPr lang="en-US" sz="2000" b="1" dirty="0" smtClean="0">
                <a:solidFill>
                  <a:schemeClr val="bg1"/>
                </a:solidFill>
                <a:latin typeface="Arial" pitchFamily="34" charset="0"/>
              </a:rPr>
              <a:t>7 </a:t>
            </a:r>
            <a:r>
              <a:rPr lang="en-US" sz="2000" b="1" dirty="0" smtClean="0">
                <a:solidFill>
                  <a:schemeClr val="bg1"/>
                </a:solidFill>
                <a:latin typeface="Arial" pitchFamily="34" charset="0"/>
              </a:rPr>
              <a:t>and </a:t>
            </a:r>
            <a:r>
              <a:rPr lang="en-US" sz="2000" b="1" dirty="0" smtClean="0">
                <a:solidFill>
                  <a:schemeClr val="bg1"/>
                </a:solidFill>
                <a:latin typeface="Arial" pitchFamily="34" charset="0"/>
              </a:rPr>
              <a:t>8 </a:t>
            </a:r>
            <a:r>
              <a:rPr lang="en-US" sz="2000" b="1" dirty="0">
                <a:solidFill>
                  <a:schemeClr val="bg1"/>
                </a:solidFill>
                <a:latin typeface="Arial" pitchFamily="34" charset="0"/>
              </a:rPr>
              <a:t>i</a:t>
            </a:r>
            <a:r>
              <a:rPr lang="en-US" sz="2000" b="1" dirty="0" smtClean="0">
                <a:solidFill>
                  <a:schemeClr val="bg1"/>
                </a:solidFill>
                <a:latin typeface="Arial" pitchFamily="34" charset="0"/>
              </a:rPr>
              <a:t>n </a:t>
            </a:r>
            <a:r>
              <a:rPr lang="en-US" sz="2000" b="1" dirty="0" smtClean="0">
                <a:solidFill>
                  <a:schemeClr val="bg1"/>
                </a:solidFill>
                <a:latin typeface="Arial" pitchFamily="34" charset="0"/>
              </a:rPr>
              <a:t>Rockville</a:t>
            </a: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Tribal and Federal Workgroup Members</a:t>
            </a: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Recommendations </a:t>
            </a:r>
            <a:r>
              <a:rPr lang="en-US" sz="2000" b="1" dirty="0" smtClean="0">
                <a:solidFill>
                  <a:schemeClr val="bg1"/>
                </a:solidFill>
                <a:latin typeface="Arial" pitchFamily="34" charset="0"/>
              </a:rPr>
              <a:t>in Draft Form</a:t>
            </a:r>
            <a:endParaRPr lang="en-US" sz="2000" b="1" dirty="0" smtClean="0">
              <a:solidFill>
                <a:schemeClr val="bg1"/>
              </a:solidFill>
              <a:latin typeface="Arial" pitchFamily="34" charset="0"/>
            </a:endParaRPr>
          </a:p>
          <a:p>
            <a:pPr marL="1403604" lvl="2" indent="-342900">
              <a:buClr>
                <a:schemeClr val="bg1"/>
              </a:buClr>
              <a:buFont typeface="Wingdings" panose="05000000000000000000" pitchFamily="2" charset="2"/>
              <a:buChar char="v"/>
            </a:pPr>
            <a:r>
              <a:rPr lang="en-US" b="1" dirty="0" smtClean="0">
                <a:solidFill>
                  <a:schemeClr val="bg1"/>
                </a:solidFill>
                <a:latin typeface="Arial" pitchFamily="34" charset="0"/>
              </a:rPr>
              <a:t>Factors </a:t>
            </a:r>
            <a:r>
              <a:rPr lang="en-US" b="1" dirty="0">
                <a:solidFill>
                  <a:schemeClr val="bg1"/>
                </a:solidFill>
                <a:latin typeface="Arial" pitchFamily="34" charset="0"/>
              </a:rPr>
              <a:t>T</a:t>
            </a:r>
            <a:r>
              <a:rPr lang="en-US" b="1" dirty="0" smtClean="0">
                <a:solidFill>
                  <a:schemeClr val="bg1"/>
                </a:solidFill>
                <a:latin typeface="Arial" pitchFamily="34" charset="0"/>
              </a:rPr>
              <a:t>hat </a:t>
            </a:r>
            <a:r>
              <a:rPr lang="en-US" b="1" dirty="0" smtClean="0">
                <a:solidFill>
                  <a:schemeClr val="bg1"/>
                </a:solidFill>
                <a:latin typeface="Arial" pitchFamily="34" charset="0"/>
              </a:rPr>
              <a:t>Apply </a:t>
            </a:r>
            <a:r>
              <a:rPr lang="en-US" b="1" dirty="0" smtClean="0">
                <a:solidFill>
                  <a:schemeClr val="bg1"/>
                </a:solidFill>
                <a:latin typeface="Arial" pitchFamily="34" charset="0"/>
              </a:rPr>
              <a:t>to </a:t>
            </a:r>
            <a:r>
              <a:rPr lang="en-US" b="1" dirty="0" smtClean="0">
                <a:solidFill>
                  <a:schemeClr val="bg1"/>
                </a:solidFill>
                <a:latin typeface="Arial" pitchFamily="34" charset="0"/>
              </a:rPr>
              <a:t>All Categories </a:t>
            </a:r>
            <a:r>
              <a:rPr lang="en-US" b="1" dirty="0" smtClean="0">
                <a:solidFill>
                  <a:schemeClr val="bg1"/>
                </a:solidFill>
                <a:latin typeface="Arial" pitchFamily="34" charset="0"/>
              </a:rPr>
              <a:t>of </a:t>
            </a:r>
            <a:r>
              <a:rPr lang="en-US" b="1" dirty="0" smtClean="0">
                <a:solidFill>
                  <a:schemeClr val="bg1"/>
                </a:solidFill>
                <a:latin typeface="Arial" pitchFamily="34" charset="0"/>
              </a:rPr>
              <a:t>CSC</a:t>
            </a:r>
          </a:p>
          <a:p>
            <a:pPr marL="1403604" lvl="2" indent="-342900">
              <a:buClr>
                <a:schemeClr val="bg1"/>
              </a:buClr>
              <a:buFont typeface="Wingdings" panose="05000000000000000000" pitchFamily="2" charset="2"/>
              <a:buChar char="v"/>
            </a:pPr>
            <a:r>
              <a:rPr lang="en-US" b="1" dirty="0" smtClean="0">
                <a:solidFill>
                  <a:schemeClr val="bg1"/>
                </a:solidFill>
                <a:latin typeface="Arial" pitchFamily="34" charset="0"/>
              </a:rPr>
              <a:t>Factors Specific to Indirect </a:t>
            </a:r>
            <a:r>
              <a:rPr lang="en-US" b="1" dirty="0" smtClean="0">
                <a:solidFill>
                  <a:schemeClr val="bg1"/>
                </a:solidFill>
                <a:latin typeface="Arial" pitchFamily="34" charset="0"/>
              </a:rPr>
              <a:t>CSC</a:t>
            </a:r>
          </a:p>
          <a:p>
            <a:pPr marL="1403604" lvl="2" indent="-342900">
              <a:buClr>
                <a:schemeClr val="bg1"/>
              </a:buClr>
              <a:buFont typeface="Wingdings" panose="05000000000000000000" pitchFamily="2" charset="2"/>
              <a:buChar char="v"/>
            </a:pPr>
            <a:r>
              <a:rPr lang="en-US" b="1" dirty="0" smtClean="0">
                <a:solidFill>
                  <a:schemeClr val="bg1"/>
                </a:solidFill>
                <a:latin typeface="Arial" pitchFamily="34" charset="0"/>
              </a:rPr>
              <a:t>Factors Specific to Direct CSC</a:t>
            </a:r>
            <a:endParaRPr lang="en-US" b="1" dirty="0">
              <a:solidFill>
                <a:schemeClr val="bg1"/>
              </a:solidFill>
              <a:latin typeface="Arial" pitchFamily="34" charset="0"/>
            </a:endParaRP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Portland Members</a:t>
            </a:r>
          </a:p>
          <a:p>
            <a:pPr marL="1403604" lvl="2" indent="-342900">
              <a:buClr>
                <a:schemeClr val="bg1"/>
              </a:buClr>
              <a:buFont typeface="Wingdings" panose="05000000000000000000" pitchFamily="2" charset="2"/>
              <a:buChar char="v"/>
            </a:pPr>
            <a:r>
              <a:rPr lang="en-US" b="1" dirty="0" smtClean="0">
                <a:solidFill>
                  <a:schemeClr val="bg1"/>
                </a:solidFill>
                <a:latin typeface="Arial" pitchFamily="34" charset="0"/>
              </a:rPr>
              <a:t>Andy Joseph, Fawn Sharp, </a:t>
            </a:r>
            <a:r>
              <a:rPr lang="en-US" b="1" dirty="0" smtClean="0">
                <a:solidFill>
                  <a:schemeClr val="bg1"/>
                </a:solidFill>
                <a:latin typeface="Arial" pitchFamily="34" charset="0"/>
              </a:rPr>
              <a:t>Dean </a:t>
            </a:r>
            <a:r>
              <a:rPr lang="en-US" b="1" dirty="0" smtClean="0">
                <a:solidFill>
                  <a:schemeClr val="bg1"/>
                </a:solidFill>
                <a:latin typeface="Arial" pitchFamily="34" charset="0"/>
              </a:rPr>
              <a:t>Seyler</a:t>
            </a:r>
          </a:p>
          <a:p>
            <a:pPr marL="1138428" lvl="1" indent="-342900">
              <a:buClr>
                <a:schemeClr val="bg1"/>
              </a:buClr>
              <a:buFont typeface="Wingdings" panose="05000000000000000000" pitchFamily="2" charset="2"/>
              <a:buChar char="v"/>
            </a:pPr>
            <a:r>
              <a:rPr lang="en-US" b="1" dirty="0">
                <a:solidFill>
                  <a:schemeClr val="bg1"/>
                </a:solidFill>
                <a:latin typeface="Arial" pitchFamily="34" charset="0"/>
              </a:rPr>
              <a:t>February </a:t>
            </a:r>
            <a:r>
              <a:rPr lang="en-US" b="1" dirty="0" smtClean="0">
                <a:solidFill>
                  <a:schemeClr val="bg1"/>
                </a:solidFill>
                <a:latin typeface="Arial" pitchFamily="34" charset="0"/>
              </a:rPr>
              <a:t>24 </a:t>
            </a:r>
            <a:r>
              <a:rPr lang="en-US" b="1" dirty="0">
                <a:solidFill>
                  <a:schemeClr val="bg1"/>
                </a:solidFill>
                <a:latin typeface="Arial" pitchFamily="34" charset="0"/>
              </a:rPr>
              <a:t>and </a:t>
            </a:r>
            <a:r>
              <a:rPr lang="en-US" b="1" dirty="0" smtClean="0">
                <a:solidFill>
                  <a:schemeClr val="bg1"/>
                </a:solidFill>
                <a:latin typeface="Arial" pitchFamily="34" charset="0"/>
              </a:rPr>
              <a:t>25 </a:t>
            </a:r>
            <a:r>
              <a:rPr lang="en-US" b="1" dirty="0">
                <a:solidFill>
                  <a:schemeClr val="bg1"/>
                </a:solidFill>
                <a:latin typeface="Arial" pitchFamily="34" charset="0"/>
              </a:rPr>
              <a:t>In Crystal </a:t>
            </a:r>
            <a:r>
              <a:rPr lang="en-US" b="1" dirty="0" smtClean="0">
                <a:solidFill>
                  <a:schemeClr val="bg1"/>
                </a:solidFill>
                <a:latin typeface="Arial" pitchFamily="34" charset="0"/>
              </a:rPr>
              <a:t>City, VA </a:t>
            </a:r>
            <a:r>
              <a:rPr lang="en-US" b="1" dirty="0">
                <a:solidFill>
                  <a:schemeClr val="bg1"/>
                </a:solidFill>
                <a:latin typeface="Arial" pitchFamily="34" charset="0"/>
              </a:rPr>
              <a:t>(</a:t>
            </a:r>
            <a:r>
              <a:rPr lang="en-US" b="1" dirty="0" smtClean="0">
                <a:solidFill>
                  <a:schemeClr val="bg1"/>
                </a:solidFill>
                <a:latin typeface="Arial" pitchFamily="34" charset="0"/>
              </a:rPr>
              <a:t>tentatively)</a:t>
            </a:r>
            <a:endParaRPr lang="en-US" b="1" dirty="0">
              <a:solidFill>
                <a:schemeClr val="bg1"/>
              </a:solidFill>
              <a:latin typeface="Arial" pitchFamily="34" charset="0"/>
            </a:endParaRPr>
          </a:p>
          <a:p>
            <a:pPr marL="1138428" lvl="1" indent="-342900">
              <a:buClr>
                <a:schemeClr val="bg1"/>
              </a:buClr>
              <a:buFont typeface="Wingdings" panose="05000000000000000000" pitchFamily="2" charset="2"/>
              <a:buChar char="v"/>
            </a:pPr>
            <a:endParaRPr lang="en-US" b="1" dirty="0">
              <a:solidFill>
                <a:schemeClr val="bg1"/>
              </a:solidFill>
              <a:latin typeface="Arial" pitchFamily="34" charset="0"/>
            </a:endParaRPr>
          </a:p>
          <a:p>
            <a:pPr marL="1060704" lvl="2" indent="0">
              <a:buClr>
                <a:schemeClr val="bg1"/>
              </a:buClr>
            </a:pPr>
            <a:endParaRPr lang="en-US" sz="18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800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1400" b="1" dirty="0" smtClean="0">
              <a:solidFill>
                <a:srgbClr val="0066FF"/>
              </a:solidFill>
              <a:latin typeface="+mj-lt"/>
            </a:endParaRPr>
          </a:p>
        </p:txBody>
      </p:sp>
    </p:spTree>
    <p:extLst>
      <p:ext uri="{BB962C8B-B14F-4D97-AF65-F5344CB8AC3E}">
        <p14:creationId xmlns:p14="http://schemas.microsoft.com/office/powerpoint/2010/main" val="1281519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6400800" cy="1143000"/>
          </a:xfrm>
        </p:spPr>
        <p:txBody>
          <a:bodyPr>
            <a:noAutofit/>
          </a:bodyPr>
          <a:lstStyle/>
          <a:p>
            <a:r>
              <a:rPr lang="en-US" sz="3600" dirty="0">
                <a:solidFill>
                  <a:prstClr val="black"/>
                </a:solidFill>
              </a:rPr>
              <a:t>Renew And Strengthen Our Partnership With Tribes</a:t>
            </a:r>
            <a:r>
              <a:rPr lang="en-US" sz="4300" dirty="0">
                <a:solidFill>
                  <a:prstClr val="black"/>
                </a:solidFill>
              </a:rPr>
              <a:t/>
            </a:r>
            <a:br>
              <a:rPr lang="en-US" sz="4300" dirty="0">
                <a:solidFill>
                  <a:prstClr val="black"/>
                </a:solidFill>
              </a:rPr>
            </a:br>
            <a:endParaRPr lang="en-US" sz="24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600200"/>
            <a:ext cx="8229600" cy="4876800"/>
          </a:xfrm>
        </p:spPr>
        <p:txBody>
          <a:bodyPr>
            <a:normAutofit/>
          </a:bodyPr>
          <a:lstStyle/>
          <a:p>
            <a:pPr marL="0" lvl="0" indent="0">
              <a:buClrTx/>
              <a:buSzTx/>
              <a:buNone/>
            </a:pPr>
            <a:endParaRPr lang="en-US" sz="2200" b="1" dirty="0" smtClean="0">
              <a:solidFill>
                <a:prstClr val="black"/>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r>
              <a:rPr lang="en-US" sz="2400" b="1" dirty="0" smtClean="0">
                <a:solidFill>
                  <a:prstClr val="black"/>
                </a:solidFill>
                <a:latin typeface="Arial" panose="020B0604020202020204" pitchFamily="34" charset="0"/>
                <a:cs typeface="Arial" panose="020B0604020202020204" pitchFamily="34" charset="0"/>
              </a:rPr>
              <a:t>Each </a:t>
            </a:r>
            <a:r>
              <a:rPr lang="en-US" sz="2400" b="1" dirty="0">
                <a:solidFill>
                  <a:prstClr val="black"/>
                </a:solidFill>
                <a:latin typeface="Arial" panose="020B0604020202020204" pitchFamily="34" charset="0"/>
                <a:cs typeface="Arial" panose="020B0604020202020204" pitchFamily="34" charset="0"/>
              </a:rPr>
              <a:t>IHS Area will consult with Tribes by:</a:t>
            </a:r>
          </a:p>
          <a:p>
            <a:pPr marL="662940" lvl="1" indent="-342900">
              <a:buClrTx/>
              <a:buSzTx/>
              <a:buFont typeface="Wingdings" panose="05000000000000000000" pitchFamily="2" charset="2"/>
              <a:buChar char="v"/>
            </a:pPr>
            <a:r>
              <a:rPr lang="en-US" sz="1900" dirty="0">
                <a:solidFill>
                  <a:prstClr val="black"/>
                </a:solidFill>
                <a:latin typeface="Arial" panose="020B0604020202020204" pitchFamily="34" charset="0"/>
                <a:cs typeface="Arial" panose="020B0604020202020204" pitchFamily="34" charset="0"/>
              </a:rPr>
              <a:t>Hosting face-to-face meeting and/or teleconference</a:t>
            </a:r>
          </a:p>
          <a:p>
            <a:pPr marL="662940" lvl="1" indent="-342900">
              <a:buClrTx/>
              <a:buSzTx/>
              <a:buFont typeface="Wingdings" panose="05000000000000000000" pitchFamily="2" charset="2"/>
              <a:buChar char="v"/>
            </a:pPr>
            <a:r>
              <a:rPr lang="en-US" sz="1900" dirty="0">
                <a:solidFill>
                  <a:prstClr val="black"/>
                </a:solidFill>
                <a:latin typeface="Arial" panose="020B0604020202020204" pitchFamily="34" charset="0"/>
                <a:cs typeface="Arial" panose="020B0604020202020204" pitchFamily="34" charset="0"/>
              </a:rPr>
              <a:t>Tribal Leaders can submit written comments to the IHS Director (</a:t>
            </a:r>
            <a:r>
              <a:rPr lang="en-US" sz="1900" i="1" dirty="0">
                <a:solidFill>
                  <a:schemeClr val="bg1"/>
                </a:solidFill>
                <a:latin typeface="Arial" panose="020B0604020202020204" pitchFamily="34" charset="0"/>
                <a:cs typeface="Arial" panose="020B0604020202020204" pitchFamily="34" charset="0"/>
              </a:rPr>
              <a:t>www.consultation@ihs.gov)</a:t>
            </a:r>
          </a:p>
          <a:p>
            <a:pPr marL="662940" lvl="1" indent="-342900">
              <a:buClrTx/>
              <a:buSzTx/>
              <a:buFont typeface="Wingdings" panose="05000000000000000000" pitchFamily="2" charset="2"/>
              <a:buChar char="v"/>
            </a:pPr>
            <a:r>
              <a:rPr lang="en-US" sz="1900" dirty="0">
                <a:solidFill>
                  <a:prstClr val="black"/>
                </a:solidFill>
                <a:latin typeface="Arial" panose="020B0604020202020204" pitchFamily="34" charset="0"/>
                <a:cs typeface="Arial" panose="020B0604020202020204" pitchFamily="34" charset="0"/>
              </a:rPr>
              <a:t>The deadline to submit all feedback is </a:t>
            </a:r>
            <a:r>
              <a:rPr lang="en-US" sz="1900" b="1" u="sng" dirty="0">
                <a:solidFill>
                  <a:prstClr val="black"/>
                </a:solidFill>
                <a:latin typeface="Arial" panose="020B0604020202020204" pitchFamily="34" charset="0"/>
                <a:cs typeface="Arial" panose="020B0604020202020204" pitchFamily="34" charset="0"/>
              </a:rPr>
              <a:t>February 15, 2014</a:t>
            </a:r>
            <a:r>
              <a:rPr lang="en-US" sz="1900" dirty="0">
                <a:solidFill>
                  <a:prstClr val="black"/>
                </a:solidFill>
                <a:latin typeface="Arial" panose="020B0604020202020204" pitchFamily="34" charset="0"/>
                <a:cs typeface="Arial" panose="020B0604020202020204" pitchFamily="34" charset="0"/>
              </a:rPr>
              <a:t>.</a:t>
            </a:r>
          </a:p>
          <a:p>
            <a:pPr>
              <a:buClrTx/>
              <a:buFont typeface="Wingdings" panose="05000000000000000000" pitchFamily="2" charset="2"/>
              <a:buChar char="v"/>
            </a:pPr>
            <a:endParaRPr lang="en-US" sz="2400" b="1" dirty="0">
              <a:solidFill>
                <a:schemeClr val="bg1"/>
              </a:solidFill>
              <a:latin typeface="Arial" panose="020B0604020202020204" pitchFamily="34" charset="0"/>
              <a:cs typeface="Arial" panose="020B0604020202020204" pitchFamily="34" charset="0"/>
            </a:endParaRPr>
          </a:p>
          <a:p>
            <a:pPr>
              <a:buClrTx/>
              <a:buFont typeface="Wingdings" panose="05000000000000000000" pitchFamily="2" charset="2"/>
              <a:buChar char="v"/>
            </a:pPr>
            <a:r>
              <a:rPr lang="en-US" sz="2400" b="1" dirty="0" smtClean="0">
                <a:solidFill>
                  <a:schemeClr val="bg1"/>
                </a:solidFill>
                <a:latin typeface="Arial" panose="020B0604020202020204" pitchFamily="34" charset="0"/>
                <a:cs typeface="Arial" panose="020B0604020202020204" pitchFamily="34" charset="0"/>
              </a:rPr>
              <a:t>IHS </a:t>
            </a:r>
            <a:r>
              <a:rPr lang="en-US" sz="2400" b="1" dirty="0">
                <a:solidFill>
                  <a:schemeClr val="bg1"/>
                </a:solidFill>
                <a:latin typeface="Arial" panose="020B0604020202020204" pitchFamily="34" charset="0"/>
                <a:cs typeface="Arial" panose="020B0604020202020204" pitchFamily="34" charset="0"/>
              </a:rPr>
              <a:t>Adobe Connect  session for Tribal Consultation:</a:t>
            </a:r>
          </a:p>
          <a:p>
            <a:pPr lvl="1">
              <a:buClrTx/>
              <a:buFont typeface="Wingdings" panose="05000000000000000000" pitchFamily="2" charset="2"/>
              <a:buChar char="v"/>
            </a:pPr>
            <a:r>
              <a:rPr lang="en-US" sz="1900" dirty="0">
                <a:solidFill>
                  <a:schemeClr val="bg1"/>
                </a:solidFill>
                <a:latin typeface="Arial" panose="020B0604020202020204" pitchFamily="34" charset="0"/>
                <a:cs typeface="Arial" panose="020B0604020202020204" pitchFamily="34" charset="0"/>
              </a:rPr>
              <a:t>Monday February 3 (1:30 – 3:30 </a:t>
            </a:r>
            <a:r>
              <a:rPr lang="en-US" sz="1900" dirty="0" smtClean="0">
                <a:solidFill>
                  <a:schemeClr val="bg1"/>
                </a:solidFill>
                <a:latin typeface="Arial" panose="020B0604020202020204" pitchFamily="34" charset="0"/>
                <a:cs typeface="Arial" panose="020B0604020202020204" pitchFamily="34" charset="0"/>
              </a:rPr>
              <a:t>PM PST)</a:t>
            </a:r>
            <a:endParaRPr lang="en-US" sz="1900" dirty="0">
              <a:solidFill>
                <a:schemeClr val="bg1"/>
              </a:solidFill>
              <a:latin typeface="Arial" panose="020B0604020202020204" pitchFamily="34" charset="0"/>
              <a:cs typeface="Arial" panose="020B0604020202020204" pitchFamily="34" charset="0"/>
            </a:endParaRPr>
          </a:p>
          <a:p>
            <a:pPr lvl="1">
              <a:buClrTx/>
              <a:buFont typeface="Wingdings" panose="05000000000000000000" pitchFamily="2" charset="2"/>
              <a:buChar char="v"/>
            </a:pPr>
            <a:r>
              <a:rPr lang="en-US" sz="1900" dirty="0">
                <a:solidFill>
                  <a:schemeClr val="bg1"/>
                </a:solidFill>
                <a:latin typeface="Arial" panose="020B0604020202020204" pitchFamily="34" charset="0"/>
                <a:cs typeface="Arial" panose="020B0604020202020204" pitchFamily="34" charset="0"/>
              </a:rPr>
              <a:t>Call-in # TBA</a:t>
            </a:r>
          </a:p>
          <a:p>
            <a:pPr lvl="1">
              <a:buClrTx/>
              <a:buFont typeface="Wingdings" panose="05000000000000000000" pitchFamily="2" charset="2"/>
              <a:buChar char="v"/>
            </a:pPr>
            <a:r>
              <a:rPr lang="en-US" sz="1900" dirty="0">
                <a:solidFill>
                  <a:schemeClr val="bg1"/>
                </a:solidFill>
                <a:latin typeface="Arial" panose="020B0604020202020204" pitchFamily="34" charset="0"/>
                <a:cs typeface="Arial" panose="020B0604020202020204" pitchFamily="34" charset="0"/>
              </a:rPr>
              <a:t>Contact: CAPT Donnie Lee MD</a:t>
            </a:r>
          </a:p>
          <a:p>
            <a:pPr lvl="2">
              <a:buClrTx/>
              <a:buFont typeface="Wingdings" panose="05000000000000000000" pitchFamily="2" charset="2"/>
              <a:buChar char="v"/>
            </a:pPr>
            <a:r>
              <a:rPr lang="en-US" sz="1900" dirty="0">
                <a:solidFill>
                  <a:schemeClr val="bg1"/>
                </a:solidFill>
                <a:latin typeface="Arial" panose="020B0604020202020204" pitchFamily="34" charset="0"/>
                <a:cs typeface="Arial" panose="020B0604020202020204" pitchFamily="34" charset="0"/>
              </a:rPr>
              <a:t>503-414-5550 / Donnie.lee@ihs.gov</a:t>
            </a:r>
          </a:p>
          <a:p>
            <a:pPr marL="0" indent="0">
              <a:buClrTx/>
              <a:buSzTx/>
              <a:buNone/>
            </a:pPr>
            <a:endParaRPr lang="en-US" sz="1800" dirty="0" smtClean="0">
              <a:solidFill>
                <a:prstClr val="black"/>
              </a:solidFill>
              <a:latin typeface="Calibri"/>
            </a:endParaRPr>
          </a:p>
          <a:p>
            <a:pPr marL="0" lvl="0" indent="0">
              <a:buClrTx/>
              <a:buSzTx/>
              <a:buNone/>
            </a:pPr>
            <a:endParaRPr lang="en-US" sz="2200" b="1" dirty="0" smtClean="0">
              <a:solidFill>
                <a:prstClr val="black"/>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153749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172200" cy="1143000"/>
          </a:xfrm>
        </p:spPr>
        <p:txBody>
          <a:bodyPr>
            <a:normAutofit fontScale="90000"/>
          </a:bodyPr>
          <a:lstStyle/>
          <a:p>
            <a:r>
              <a:rPr lang="en-US" sz="4000" dirty="0">
                <a:solidFill>
                  <a:prstClr val="black"/>
                </a:solidFill>
              </a:rPr>
              <a:t>Renew And Strengthen Our Partnership With Tribes</a:t>
            </a:r>
            <a:r>
              <a:rPr lang="en-US" sz="4300" dirty="0">
                <a:solidFill>
                  <a:prstClr val="black"/>
                </a:solidFill>
              </a:rPr>
              <a:t/>
            </a:r>
            <a:br>
              <a:rPr lang="en-US" sz="43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a:bodyPr>
          <a:lstStyle/>
          <a:p>
            <a:pPr marL="137160" indent="0">
              <a:buClrTx/>
              <a:buNone/>
            </a:pPr>
            <a:r>
              <a:rPr lang="en-US" sz="2400" b="1" dirty="0">
                <a:solidFill>
                  <a:schemeClr val="bg1"/>
                </a:solidFill>
                <a:latin typeface="Arial" panose="020B0604020202020204" pitchFamily="34" charset="0"/>
                <a:cs typeface="Arial" panose="020B0604020202020204" pitchFamily="34" charset="0"/>
              </a:rPr>
              <a:t>Tribal Consultation </a:t>
            </a:r>
            <a:r>
              <a:rPr lang="en-US" sz="2400" b="1" dirty="0" smtClean="0">
                <a:solidFill>
                  <a:schemeClr val="bg1"/>
                </a:solidFill>
                <a:latin typeface="Arial" panose="020B0604020202020204" pitchFamily="34" charset="0"/>
                <a:cs typeface="Arial" panose="020B0604020202020204" pitchFamily="34" charset="0"/>
              </a:rPr>
              <a:t>Questions:</a:t>
            </a:r>
          </a:p>
          <a:p>
            <a:pPr marL="457200" lvl="0" indent="-457200">
              <a:buClrTx/>
              <a:buSzTx/>
              <a:buAutoNum type="arabicPeriod"/>
            </a:pPr>
            <a:r>
              <a:rPr lang="en-US" sz="2100" u="sng" dirty="0" smtClean="0">
                <a:solidFill>
                  <a:schemeClr val="bg1"/>
                </a:solidFill>
                <a:latin typeface="Arial" panose="020B0604020202020204" pitchFamily="34" charset="0"/>
                <a:cs typeface="Arial" panose="020B0604020202020204" pitchFamily="34" charset="0"/>
              </a:rPr>
              <a:t>SDPI </a:t>
            </a:r>
            <a:r>
              <a:rPr lang="en-US" sz="2100" u="sng" dirty="0">
                <a:solidFill>
                  <a:schemeClr val="bg1"/>
                </a:solidFill>
                <a:latin typeface="Arial" panose="020B0604020202020204" pitchFamily="34" charset="0"/>
                <a:cs typeface="Arial" panose="020B0604020202020204" pitchFamily="34" charset="0"/>
              </a:rPr>
              <a:t>Grant Application </a:t>
            </a:r>
            <a:r>
              <a:rPr lang="en-US" sz="2100" u="sng" dirty="0" smtClean="0">
                <a:solidFill>
                  <a:schemeClr val="bg1"/>
                </a:solidFill>
                <a:latin typeface="Arial" panose="020B0604020202020204" pitchFamily="34" charset="0"/>
                <a:cs typeface="Arial" panose="020B0604020202020204" pitchFamily="34" charset="0"/>
              </a:rPr>
              <a:t>Process</a:t>
            </a:r>
            <a:r>
              <a:rPr lang="en-US" sz="2100" dirty="0" smtClean="0">
                <a:solidFill>
                  <a:schemeClr val="bg1"/>
                </a:solidFill>
                <a:latin typeface="Arial" panose="020B0604020202020204" pitchFamily="34" charset="0"/>
                <a:cs typeface="Arial" panose="020B0604020202020204" pitchFamily="34" charset="0"/>
              </a:rPr>
              <a:t>:</a:t>
            </a:r>
            <a:r>
              <a:rPr lang="en-US" sz="2100" u="sng" dirty="0" smtClean="0">
                <a:solidFill>
                  <a:schemeClr val="bg1"/>
                </a:solidFill>
                <a:latin typeface="Arial" panose="020B0604020202020204" pitchFamily="34" charset="0"/>
                <a:cs typeface="Arial" panose="020B0604020202020204" pitchFamily="34" charset="0"/>
              </a:rPr>
              <a:t> </a:t>
            </a:r>
            <a:endParaRPr lang="en-US" sz="2100" dirty="0" smtClean="0">
              <a:solidFill>
                <a:schemeClr val="bg1"/>
              </a:solidFill>
              <a:latin typeface="Arial" panose="020B0604020202020204" pitchFamily="34" charset="0"/>
              <a:cs typeface="Arial" panose="020B0604020202020204" pitchFamily="34" charset="0"/>
            </a:endParaRPr>
          </a:p>
          <a:p>
            <a:pPr marL="0" lvl="0" indent="0">
              <a:buClrTx/>
              <a:buSzTx/>
              <a:buNone/>
            </a:pPr>
            <a:r>
              <a:rPr lang="en-US" sz="2100" dirty="0">
                <a:solidFill>
                  <a:schemeClr val="bg1"/>
                </a:solidFill>
                <a:latin typeface="Arial" panose="020B0604020202020204" pitchFamily="34" charset="0"/>
                <a:cs typeface="Arial" panose="020B0604020202020204" pitchFamily="34" charset="0"/>
              </a:rPr>
              <a:t>	</a:t>
            </a:r>
            <a:r>
              <a:rPr lang="en-US" sz="2100" dirty="0" smtClean="0">
                <a:solidFill>
                  <a:schemeClr val="bg1"/>
                </a:solidFill>
                <a:latin typeface="Arial" panose="020B0604020202020204" pitchFamily="34" charset="0"/>
                <a:cs typeface="Arial" panose="020B0604020202020204" pitchFamily="34" charset="0"/>
              </a:rPr>
              <a:t>If </a:t>
            </a:r>
            <a:r>
              <a:rPr lang="en-US" sz="2100" dirty="0" smtClean="0">
                <a:solidFill>
                  <a:schemeClr val="bg1"/>
                </a:solidFill>
                <a:latin typeface="Arial" panose="020B0604020202020204" pitchFamily="34" charset="0"/>
                <a:cs typeface="Arial" panose="020B0604020202020204" pitchFamily="34" charset="0"/>
              </a:rPr>
              <a:t>one</a:t>
            </a:r>
            <a:r>
              <a:rPr lang="en-US" sz="2100" dirty="0" smtClean="0">
                <a:solidFill>
                  <a:schemeClr val="bg1"/>
                </a:solidFill>
                <a:latin typeface="Arial" panose="020B0604020202020204" pitchFamily="34" charset="0"/>
                <a:cs typeface="Arial" panose="020B0604020202020204" pitchFamily="34" charset="0"/>
              </a:rPr>
              <a:t> year </a:t>
            </a:r>
            <a:r>
              <a:rPr lang="en-US" sz="2100" dirty="0">
                <a:solidFill>
                  <a:schemeClr val="bg1"/>
                </a:solidFill>
                <a:latin typeface="Arial" panose="020B0604020202020204" pitchFamily="34" charset="0"/>
                <a:cs typeface="Arial" panose="020B0604020202020204" pitchFamily="34" charset="0"/>
              </a:rPr>
              <a:t>of funding is </a:t>
            </a:r>
            <a:r>
              <a:rPr lang="en-US" sz="2100" dirty="0" smtClean="0">
                <a:solidFill>
                  <a:schemeClr val="bg1"/>
                </a:solidFill>
                <a:latin typeface="Arial" panose="020B0604020202020204" pitchFamily="34" charset="0"/>
                <a:cs typeface="Arial" panose="020B0604020202020204" pitchFamily="34" charset="0"/>
              </a:rPr>
              <a:t>reauthorized</a:t>
            </a:r>
            <a:r>
              <a:rPr lang="en-US" sz="2100" dirty="0">
                <a:solidFill>
                  <a:schemeClr val="bg1"/>
                </a:solidFill>
                <a:latin typeface="Arial" panose="020B0604020202020204" pitchFamily="34" charset="0"/>
                <a:cs typeface="Arial" panose="020B0604020202020204" pitchFamily="34" charset="0"/>
              </a:rPr>
              <a:t>, would Tribes </a:t>
            </a:r>
            <a:r>
              <a:rPr lang="en-US" sz="2100" dirty="0" smtClean="0">
                <a:solidFill>
                  <a:schemeClr val="bg1"/>
                </a:solidFill>
                <a:latin typeface="Arial" panose="020B0604020202020204" pitchFamily="34" charset="0"/>
                <a:cs typeface="Arial" panose="020B0604020202020204" pitchFamily="34" charset="0"/>
              </a:rPr>
              <a:t>prefer </a:t>
            </a:r>
            <a:r>
              <a:rPr lang="en-US" sz="2100" dirty="0">
                <a:solidFill>
                  <a:schemeClr val="bg1"/>
                </a:solidFill>
                <a:latin typeface="Arial" panose="020B0604020202020204" pitchFamily="34" charset="0"/>
                <a:cs typeface="Arial" panose="020B0604020202020204" pitchFamily="34" charset="0"/>
              </a:rPr>
              <a:t>a </a:t>
            </a:r>
            <a:r>
              <a:rPr lang="en-US" sz="2100" dirty="0" smtClean="0">
                <a:solidFill>
                  <a:schemeClr val="bg1"/>
                </a:solidFill>
                <a:latin typeface="Arial" panose="020B0604020202020204" pitchFamily="34" charset="0"/>
                <a:cs typeface="Arial" panose="020B0604020202020204" pitchFamily="34" charset="0"/>
              </a:rPr>
              <a:t>	continuation </a:t>
            </a:r>
            <a:r>
              <a:rPr lang="en-US" sz="2100" dirty="0">
                <a:solidFill>
                  <a:schemeClr val="bg1"/>
                </a:solidFill>
                <a:latin typeface="Arial" panose="020B0604020202020204" pitchFamily="34" charset="0"/>
                <a:cs typeface="Arial" panose="020B0604020202020204" pitchFamily="34" charset="0"/>
              </a:rPr>
              <a:t>(not </a:t>
            </a:r>
            <a:r>
              <a:rPr lang="en-US" sz="2100" dirty="0" smtClean="0">
                <a:solidFill>
                  <a:schemeClr val="bg1"/>
                </a:solidFill>
                <a:latin typeface="Arial" panose="020B0604020202020204" pitchFamily="34" charset="0"/>
                <a:cs typeface="Arial" panose="020B0604020202020204" pitchFamily="34" charset="0"/>
              </a:rPr>
              <a:t>a competitive</a:t>
            </a:r>
            <a:r>
              <a:rPr lang="en-US" sz="2100" dirty="0">
                <a:solidFill>
                  <a:schemeClr val="bg1"/>
                </a:solidFill>
                <a:latin typeface="Arial" panose="020B0604020202020204" pitchFamily="34" charset="0"/>
                <a:cs typeface="Arial" panose="020B0604020202020204" pitchFamily="34" charset="0"/>
              </a:rPr>
              <a:t>) application process be used </a:t>
            </a:r>
            <a:r>
              <a:rPr lang="en-US" sz="2100" dirty="0" smtClean="0">
                <a:solidFill>
                  <a:schemeClr val="bg1"/>
                </a:solidFill>
                <a:latin typeface="Arial" panose="020B0604020202020204" pitchFamily="34" charset="0"/>
                <a:cs typeface="Arial" panose="020B0604020202020204" pitchFamily="34" charset="0"/>
              </a:rPr>
              <a:t>	if </a:t>
            </a:r>
            <a:r>
              <a:rPr lang="en-US" sz="2100" dirty="0">
                <a:solidFill>
                  <a:schemeClr val="bg1"/>
                </a:solidFill>
                <a:latin typeface="Arial" panose="020B0604020202020204" pitchFamily="34" charset="0"/>
                <a:cs typeface="Arial" panose="020B0604020202020204" pitchFamily="34" charset="0"/>
              </a:rPr>
              <a:t>possible</a:t>
            </a:r>
            <a:r>
              <a:rPr lang="en-US" sz="2100" dirty="0" smtClean="0">
                <a:solidFill>
                  <a:schemeClr val="bg1"/>
                </a:solidFill>
                <a:latin typeface="Arial" panose="020B0604020202020204" pitchFamily="34" charset="0"/>
                <a:cs typeface="Arial" panose="020B0604020202020204" pitchFamily="34" charset="0"/>
              </a:rPr>
              <a:t>?</a:t>
            </a:r>
          </a:p>
          <a:p>
            <a:pPr marL="0" lvl="0" indent="0">
              <a:buClrTx/>
              <a:buSzTx/>
              <a:buNone/>
            </a:pPr>
            <a:endParaRPr lang="en-US" sz="2100" dirty="0" smtClean="0">
              <a:solidFill>
                <a:schemeClr val="bg1"/>
              </a:solidFill>
              <a:latin typeface="Arial" panose="020B0604020202020204" pitchFamily="34" charset="0"/>
              <a:cs typeface="Arial" panose="020B0604020202020204" pitchFamily="34" charset="0"/>
            </a:endParaRPr>
          </a:p>
          <a:p>
            <a:pPr marL="0" lvl="0" indent="0">
              <a:buNone/>
            </a:pPr>
            <a:r>
              <a:rPr lang="en-US" sz="2100" dirty="0" smtClean="0">
                <a:solidFill>
                  <a:schemeClr val="bg1"/>
                </a:solidFill>
                <a:latin typeface="Arial" panose="020B0604020202020204" pitchFamily="34" charset="0"/>
                <a:cs typeface="Arial" panose="020B0604020202020204" pitchFamily="34" charset="0"/>
              </a:rPr>
              <a:t>2. </a:t>
            </a:r>
            <a:r>
              <a:rPr lang="en-US" sz="2100" u="sng" dirty="0">
                <a:solidFill>
                  <a:schemeClr val="bg1"/>
                </a:solidFill>
                <a:latin typeface="Arial" panose="020B0604020202020204" pitchFamily="34" charset="0"/>
                <a:cs typeface="Arial" panose="020B0604020202020204" pitchFamily="34" charset="0"/>
              </a:rPr>
              <a:t>Changes to the SDPI National </a:t>
            </a:r>
            <a:r>
              <a:rPr lang="en-US" sz="2100" u="sng" dirty="0" smtClean="0">
                <a:solidFill>
                  <a:schemeClr val="bg1"/>
                </a:solidFill>
                <a:latin typeface="Arial" panose="020B0604020202020204" pitchFamily="34" charset="0"/>
                <a:cs typeface="Arial" panose="020B0604020202020204" pitchFamily="34" charset="0"/>
              </a:rPr>
              <a:t>Funding Distribution</a:t>
            </a:r>
            <a:r>
              <a:rPr lang="en-US" sz="2100" dirty="0" smtClean="0">
                <a:solidFill>
                  <a:schemeClr val="bg1"/>
                </a:solidFill>
                <a:latin typeface="Arial" panose="020B0604020202020204" pitchFamily="34" charset="0"/>
                <a:cs typeface="Arial" panose="020B0604020202020204" pitchFamily="34" charset="0"/>
              </a:rPr>
              <a:t>:  </a:t>
            </a:r>
            <a:r>
              <a:rPr lang="en-US" sz="2100" b="1" dirty="0" smtClean="0">
                <a:solidFill>
                  <a:schemeClr val="bg1"/>
                </a:solidFill>
                <a:latin typeface="Arial" panose="020B0604020202020204" pitchFamily="34" charset="0"/>
                <a:cs typeface="Arial" panose="020B0604020202020204" pitchFamily="34" charset="0"/>
              </a:rPr>
              <a:t>	</a:t>
            </a:r>
            <a:r>
              <a:rPr lang="en-US" sz="2100" dirty="0" smtClean="0">
                <a:solidFill>
                  <a:schemeClr val="bg1"/>
                </a:solidFill>
                <a:latin typeface="Arial" panose="020B0604020202020204" pitchFamily="34" charset="0"/>
                <a:cs typeface="Arial" panose="020B0604020202020204" pitchFamily="34" charset="0"/>
              </a:rPr>
              <a:t>Should </a:t>
            </a:r>
            <a:r>
              <a:rPr lang="en-US" sz="2100" dirty="0">
                <a:solidFill>
                  <a:schemeClr val="bg1"/>
                </a:solidFill>
                <a:latin typeface="Arial" panose="020B0604020202020204" pitchFamily="34" charset="0"/>
                <a:cs typeface="Arial" panose="020B0604020202020204" pitchFamily="34" charset="0"/>
              </a:rPr>
              <a:t>there be any changes in the </a:t>
            </a:r>
            <a:r>
              <a:rPr lang="en-US" sz="2100" dirty="0" smtClean="0">
                <a:solidFill>
                  <a:schemeClr val="bg1"/>
                </a:solidFill>
                <a:latin typeface="Arial" panose="020B0604020202020204" pitchFamily="34" charset="0"/>
                <a:cs typeface="Arial" panose="020B0604020202020204" pitchFamily="34" charset="0"/>
              </a:rPr>
              <a:t>national </a:t>
            </a:r>
            <a:r>
              <a:rPr lang="en-US" sz="2100" dirty="0">
                <a:solidFill>
                  <a:schemeClr val="bg1"/>
                </a:solidFill>
                <a:latin typeface="Arial" panose="020B0604020202020204" pitchFamily="34" charset="0"/>
                <a:cs typeface="Arial" panose="020B0604020202020204" pitchFamily="34" charset="0"/>
              </a:rPr>
              <a:t>SDPI funding </a:t>
            </a:r>
            <a:r>
              <a:rPr lang="en-US" sz="2100" dirty="0" smtClean="0">
                <a:solidFill>
                  <a:schemeClr val="bg1"/>
                </a:solidFill>
                <a:latin typeface="Arial" panose="020B0604020202020204" pitchFamily="34" charset="0"/>
                <a:cs typeface="Arial" panose="020B0604020202020204" pitchFamily="34" charset="0"/>
              </a:rPr>
              <a:t>	distribution</a:t>
            </a:r>
            <a:r>
              <a:rPr lang="en-US" sz="2100" dirty="0">
                <a:solidFill>
                  <a:schemeClr val="bg1"/>
                </a:solidFill>
                <a:latin typeface="Arial" panose="020B0604020202020204" pitchFamily="34" charset="0"/>
                <a:cs typeface="Arial" panose="020B0604020202020204" pitchFamily="34" charset="0"/>
              </a:rPr>
              <a:t>?  If so, in what way</a:t>
            </a:r>
            <a:r>
              <a:rPr lang="en-US" sz="2100" dirty="0" smtClean="0">
                <a:solidFill>
                  <a:schemeClr val="bg1"/>
                </a:solidFill>
                <a:latin typeface="Arial" panose="020B0604020202020204" pitchFamily="34" charset="0"/>
                <a:cs typeface="Arial" panose="020B0604020202020204" pitchFamily="34" charset="0"/>
              </a:rPr>
              <a:t>?</a:t>
            </a:r>
          </a:p>
          <a:p>
            <a:pPr marL="0" lvl="0" indent="0">
              <a:buNone/>
            </a:pPr>
            <a:r>
              <a:rPr lang="en-US" sz="3400" dirty="0">
                <a:solidFill>
                  <a:schemeClr val="bg1"/>
                </a:solidFill>
                <a:latin typeface="Arial" panose="020B0604020202020204" pitchFamily="34" charset="0"/>
                <a:cs typeface="Arial" panose="020B0604020202020204" pitchFamily="34" charset="0"/>
              </a:rPr>
              <a:t>	</a:t>
            </a:r>
          </a:p>
          <a:p>
            <a:pPr marL="0" lvl="0" indent="0">
              <a:buNone/>
            </a:pPr>
            <a:endParaRPr lang="en-US" sz="2400" dirty="0">
              <a:solidFill>
                <a:schemeClr val="bg1"/>
              </a:solidFill>
            </a:endParaRPr>
          </a:p>
          <a:p>
            <a:pPr marL="0" lvl="0" indent="0">
              <a:buNone/>
            </a:pPr>
            <a:endParaRPr lang="en-US" sz="2400" dirty="0">
              <a:solidFill>
                <a:schemeClr val="bg1"/>
              </a:solidFill>
            </a:endParaRPr>
          </a:p>
          <a:p>
            <a:pPr marL="0" lvl="0" indent="0">
              <a:buNone/>
            </a:pPr>
            <a:endParaRPr lang="en-US" sz="2200" dirty="0">
              <a:solidFill>
                <a:schemeClr val="bg1"/>
              </a:solidFill>
              <a:latin typeface="Arial" panose="020B0604020202020204" pitchFamily="34" charset="0"/>
              <a:cs typeface="Arial" panose="020B0604020202020204" pitchFamily="34" charset="0"/>
            </a:endParaRPr>
          </a:p>
          <a:p>
            <a:pPr marL="0" lvl="0" indent="0">
              <a:buNone/>
            </a:pPr>
            <a:endParaRPr lang="en-US" sz="2200" b="1" u="sng"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72345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248400" cy="1143000"/>
          </a:xfrm>
        </p:spPr>
        <p:txBody>
          <a:bodyPr>
            <a:noAutofit/>
          </a:bodyPr>
          <a:lstStyle/>
          <a:p>
            <a:r>
              <a:rPr lang="en-US" sz="3600" dirty="0">
                <a:solidFill>
                  <a:prstClr val="black"/>
                </a:solidFill>
              </a:rPr>
              <a:t>Renew And Strengthen Our Partnership With Tribes</a:t>
            </a:r>
            <a:br>
              <a:rPr lang="en-US" sz="3600" dirty="0">
                <a:solidFill>
                  <a:prstClr val="black"/>
                </a:solidFill>
              </a:rPr>
            </a:br>
            <a:endParaRPr lang="en-US" sz="36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1600200"/>
            <a:ext cx="8854440" cy="4709160"/>
          </a:xfrm>
        </p:spPr>
        <p:txBody>
          <a:bodyPr>
            <a:normAutofit fontScale="62500" lnSpcReduction="20000"/>
          </a:bodyPr>
          <a:lstStyle/>
          <a:p>
            <a:pPr marL="137160" indent="0">
              <a:buClrTx/>
              <a:buNone/>
            </a:pPr>
            <a:r>
              <a:rPr lang="en-US" sz="4000" b="1" dirty="0">
                <a:solidFill>
                  <a:schemeClr val="bg1"/>
                </a:solidFill>
                <a:latin typeface="Arial" panose="020B0604020202020204" pitchFamily="34" charset="0"/>
                <a:cs typeface="Arial" panose="020B0604020202020204" pitchFamily="34" charset="0"/>
              </a:rPr>
              <a:t>Tribal Consultation </a:t>
            </a:r>
            <a:r>
              <a:rPr lang="en-US" sz="4000" b="1" dirty="0" smtClean="0">
                <a:solidFill>
                  <a:schemeClr val="bg1"/>
                </a:solidFill>
                <a:latin typeface="Arial" panose="020B0604020202020204" pitchFamily="34" charset="0"/>
                <a:cs typeface="Arial" panose="020B0604020202020204" pitchFamily="34" charset="0"/>
              </a:rPr>
              <a:t>Questions:</a:t>
            </a:r>
          </a:p>
          <a:p>
            <a:pPr marL="137160" indent="0">
              <a:buClrTx/>
              <a:buNone/>
            </a:pPr>
            <a:endParaRPr lang="en-US" sz="4000" b="1" dirty="0" smtClean="0">
              <a:solidFill>
                <a:schemeClr val="bg1"/>
              </a:solidFill>
              <a:latin typeface="Arial" panose="020B0604020202020204" pitchFamily="34" charset="0"/>
              <a:cs typeface="Arial" panose="020B0604020202020204" pitchFamily="34" charset="0"/>
            </a:endParaRPr>
          </a:p>
          <a:p>
            <a:pPr marL="0" lvl="0" indent="0">
              <a:buNone/>
            </a:pPr>
            <a:r>
              <a:rPr lang="en-US" sz="3400" dirty="0" smtClean="0">
                <a:solidFill>
                  <a:schemeClr val="bg1"/>
                </a:solidFill>
                <a:latin typeface="Arial" panose="020B0604020202020204" pitchFamily="34" charset="0"/>
                <a:cs typeface="Arial" panose="020B0604020202020204" pitchFamily="34" charset="0"/>
              </a:rPr>
              <a:t>3.</a:t>
            </a:r>
            <a:r>
              <a:rPr lang="en-US" sz="3400" b="1" dirty="0" smtClean="0">
                <a:solidFill>
                  <a:schemeClr val="bg1"/>
                </a:solidFill>
                <a:latin typeface="Arial" panose="020B0604020202020204" pitchFamily="34" charset="0"/>
                <a:cs typeface="Arial" panose="020B0604020202020204" pitchFamily="34" charset="0"/>
              </a:rPr>
              <a:t> </a:t>
            </a:r>
            <a:r>
              <a:rPr lang="en-US" sz="3400" u="sng" dirty="0">
                <a:solidFill>
                  <a:schemeClr val="bg1"/>
                </a:solidFill>
                <a:latin typeface="Arial" panose="020B0604020202020204" pitchFamily="34" charset="0"/>
                <a:cs typeface="Arial" panose="020B0604020202020204" pitchFamily="34" charset="0"/>
              </a:rPr>
              <a:t>Use of more recent User Population and Diabetes </a:t>
            </a:r>
            <a:r>
              <a:rPr lang="en-US" sz="3400" u="sng" dirty="0" smtClean="0">
                <a:solidFill>
                  <a:schemeClr val="bg1"/>
                </a:solidFill>
                <a:latin typeface="Arial" panose="020B0604020202020204" pitchFamily="34" charset="0"/>
                <a:cs typeface="Arial" panose="020B0604020202020204" pitchFamily="34" charset="0"/>
              </a:rPr>
              <a:t>Prevalence Data</a:t>
            </a:r>
            <a:r>
              <a:rPr lang="en-US" sz="3400" b="1" dirty="0" smtClean="0">
                <a:solidFill>
                  <a:schemeClr val="bg1"/>
                </a:solidFill>
                <a:latin typeface="Arial" panose="020B0604020202020204" pitchFamily="34" charset="0"/>
                <a:cs typeface="Arial" panose="020B0604020202020204" pitchFamily="34" charset="0"/>
              </a:rPr>
              <a:t>:</a:t>
            </a:r>
            <a:r>
              <a:rPr lang="en-US" sz="3400" dirty="0" smtClean="0">
                <a:solidFill>
                  <a:schemeClr val="bg1"/>
                </a:solidFill>
                <a:latin typeface="Arial" panose="020B0604020202020204" pitchFamily="34" charset="0"/>
                <a:cs typeface="Arial" panose="020B0604020202020204" pitchFamily="34" charset="0"/>
              </a:rPr>
              <a:t> </a:t>
            </a:r>
          </a:p>
          <a:p>
            <a:pPr marL="0" lvl="0" indent="0">
              <a:buNone/>
            </a:pPr>
            <a:r>
              <a:rPr lang="en-US" sz="3400" dirty="0" smtClean="0">
                <a:solidFill>
                  <a:schemeClr val="bg1"/>
                </a:solidFill>
                <a:latin typeface="Arial" panose="020B0604020202020204" pitchFamily="34" charset="0"/>
                <a:cs typeface="Arial" panose="020B0604020202020204" pitchFamily="34" charset="0"/>
              </a:rPr>
              <a:t>	Should </a:t>
            </a:r>
            <a:r>
              <a:rPr lang="en-US" sz="3400" dirty="0">
                <a:solidFill>
                  <a:schemeClr val="bg1"/>
                </a:solidFill>
                <a:latin typeface="Arial" panose="020B0604020202020204" pitchFamily="34" charset="0"/>
                <a:cs typeface="Arial" panose="020B0604020202020204" pitchFamily="34" charset="0"/>
              </a:rPr>
              <a:t>more recent user population and </a:t>
            </a:r>
            <a:r>
              <a:rPr lang="en-US" sz="3400" dirty="0" smtClean="0">
                <a:solidFill>
                  <a:schemeClr val="bg1"/>
                </a:solidFill>
                <a:latin typeface="Arial" panose="020B0604020202020204" pitchFamily="34" charset="0"/>
                <a:cs typeface="Arial" panose="020B0604020202020204" pitchFamily="34" charset="0"/>
              </a:rPr>
              <a:t>diabetes </a:t>
            </a:r>
            <a:r>
              <a:rPr lang="en-US" sz="3400" dirty="0">
                <a:solidFill>
                  <a:schemeClr val="bg1"/>
                </a:solidFill>
                <a:latin typeface="Arial" panose="020B0604020202020204" pitchFamily="34" charset="0"/>
                <a:cs typeface="Arial" panose="020B0604020202020204" pitchFamily="34" charset="0"/>
              </a:rPr>
              <a:t>prevalence </a:t>
            </a:r>
            <a:r>
              <a:rPr lang="en-US" sz="3400" dirty="0" smtClean="0">
                <a:solidFill>
                  <a:schemeClr val="bg1"/>
                </a:solidFill>
                <a:latin typeface="Arial" panose="020B0604020202020204" pitchFamily="34" charset="0"/>
                <a:cs typeface="Arial" panose="020B0604020202020204" pitchFamily="34" charset="0"/>
              </a:rPr>
              <a:t>	data </a:t>
            </a:r>
            <a:r>
              <a:rPr lang="en-US" sz="3400" dirty="0">
                <a:solidFill>
                  <a:schemeClr val="bg1"/>
                </a:solidFill>
                <a:latin typeface="Arial" panose="020B0604020202020204" pitchFamily="34" charset="0"/>
                <a:cs typeface="Arial" panose="020B0604020202020204" pitchFamily="34" charset="0"/>
              </a:rPr>
              <a:t>be used in the national funding </a:t>
            </a:r>
            <a:r>
              <a:rPr lang="en-US" sz="3400" dirty="0" smtClean="0">
                <a:solidFill>
                  <a:schemeClr val="bg1"/>
                </a:solidFill>
                <a:latin typeface="Arial" panose="020B0604020202020204" pitchFamily="34" charset="0"/>
                <a:cs typeface="Arial" panose="020B0604020202020204" pitchFamily="34" charset="0"/>
              </a:rPr>
              <a:t>formula?</a:t>
            </a:r>
          </a:p>
          <a:p>
            <a:pPr marL="0" lvl="0" indent="0">
              <a:buNone/>
            </a:pPr>
            <a:endParaRPr lang="en-US" sz="3400" dirty="0" smtClean="0">
              <a:solidFill>
                <a:schemeClr val="bg1"/>
              </a:solidFill>
              <a:latin typeface="Arial" panose="020B0604020202020204" pitchFamily="34" charset="0"/>
              <a:cs typeface="Arial" panose="020B0604020202020204" pitchFamily="34" charset="0"/>
            </a:endParaRPr>
          </a:p>
          <a:p>
            <a:pPr marL="0" lvl="0" indent="0">
              <a:buNone/>
            </a:pPr>
            <a:r>
              <a:rPr lang="en-US" sz="3400" dirty="0" smtClean="0">
                <a:solidFill>
                  <a:schemeClr val="bg1"/>
                </a:solidFill>
                <a:latin typeface="Arial" panose="020B0604020202020204" pitchFamily="34" charset="0"/>
                <a:cs typeface="Arial" panose="020B0604020202020204" pitchFamily="34" charset="0"/>
              </a:rPr>
              <a:t>4</a:t>
            </a:r>
            <a:r>
              <a:rPr lang="en-US" sz="3400" dirty="0">
                <a:solidFill>
                  <a:schemeClr val="bg1"/>
                </a:solidFill>
                <a:latin typeface="Arial" panose="020B0604020202020204" pitchFamily="34" charset="0"/>
                <a:cs typeface="Arial" panose="020B0604020202020204" pitchFamily="34" charset="0"/>
              </a:rPr>
              <a:t>. </a:t>
            </a:r>
            <a:r>
              <a:rPr lang="en-US" sz="3400" u="sng" dirty="0">
                <a:solidFill>
                  <a:schemeClr val="bg1"/>
                </a:solidFill>
                <a:latin typeface="Arial" panose="020B0604020202020204" pitchFamily="34" charset="0"/>
                <a:cs typeface="Arial" panose="020B0604020202020204" pitchFamily="34" charset="0"/>
              </a:rPr>
              <a:t>Structure and activities of the SDPI Grant </a:t>
            </a:r>
            <a:r>
              <a:rPr lang="en-US" sz="3400" u="sng" dirty="0" smtClean="0">
                <a:solidFill>
                  <a:schemeClr val="bg1"/>
                </a:solidFill>
                <a:latin typeface="Arial" panose="020B0604020202020204" pitchFamily="34" charset="0"/>
                <a:cs typeface="Arial" panose="020B0604020202020204" pitchFamily="34" charset="0"/>
              </a:rPr>
              <a:t>Programs</a:t>
            </a:r>
            <a:r>
              <a:rPr lang="en-US" sz="3400" dirty="0" smtClean="0">
                <a:solidFill>
                  <a:schemeClr val="bg1"/>
                </a:solidFill>
                <a:latin typeface="Arial" panose="020B0604020202020204" pitchFamily="34" charset="0"/>
                <a:cs typeface="Arial" panose="020B0604020202020204" pitchFamily="34" charset="0"/>
              </a:rPr>
              <a:t>: </a:t>
            </a:r>
          </a:p>
          <a:p>
            <a:pPr marL="0" lvl="0" indent="0">
              <a:buNone/>
            </a:pPr>
            <a:r>
              <a:rPr lang="en-US" sz="3400" dirty="0">
                <a:solidFill>
                  <a:schemeClr val="bg1"/>
                </a:solidFill>
                <a:latin typeface="Arial" panose="020B0604020202020204" pitchFamily="34" charset="0"/>
                <a:cs typeface="Arial" panose="020B0604020202020204" pitchFamily="34" charset="0"/>
              </a:rPr>
              <a:t>	</a:t>
            </a:r>
            <a:r>
              <a:rPr lang="en-US" sz="3400" dirty="0" smtClean="0">
                <a:solidFill>
                  <a:schemeClr val="bg1"/>
                </a:solidFill>
                <a:latin typeface="Arial" panose="020B0604020202020204" pitchFamily="34" charset="0"/>
                <a:cs typeface="Arial" panose="020B0604020202020204" pitchFamily="34" charset="0"/>
              </a:rPr>
              <a:t>Should </a:t>
            </a:r>
            <a:r>
              <a:rPr lang="en-US" sz="3400" dirty="0">
                <a:solidFill>
                  <a:schemeClr val="bg1"/>
                </a:solidFill>
                <a:latin typeface="Arial" panose="020B0604020202020204" pitchFamily="34" charset="0"/>
                <a:cs typeface="Arial" panose="020B0604020202020204" pitchFamily="34" charset="0"/>
              </a:rPr>
              <a:t>	</a:t>
            </a:r>
            <a:r>
              <a:rPr lang="en-US" sz="3400" dirty="0" smtClean="0">
                <a:solidFill>
                  <a:schemeClr val="bg1"/>
                </a:solidFill>
                <a:latin typeface="Arial" panose="020B0604020202020204" pitchFamily="34" charset="0"/>
                <a:cs typeface="Arial" panose="020B0604020202020204" pitchFamily="34" charset="0"/>
              </a:rPr>
              <a:t>there </a:t>
            </a:r>
            <a:r>
              <a:rPr lang="en-US" sz="3400" dirty="0">
                <a:solidFill>
                  <a:schemeClr val="bg1"/>
                </a:solidFill>
                <a:latin typeface="Arial" panose="020B0604020202020204" pitchFamily="34" charset="0"/>
                <a:cs typeface="Arial" panose="020B0604020202020204" pitchFamily="34" charset="0"/>
              </a:rPr>
              <a:t>be changes in the SDPI Community-directed </a:t>
            </a:r>
            <a:r>
              <a:rPr lang="en-US" sz="3400" dirty="0" smtClean="0">
                <a:solidFill>
                  <a:schemeClr val="bg1"/>
                </a:solidFill>
                <a:latin typeface="Arial" panose="020B0604020202020204" pitchFamily="34" charset="0"/>
                <a:cs typeface="Arial" panose="020B0604020202020204" pitchFamily="34" charset="0"/>
              </a:rPr>
              <a:t>	grant </a:t>
            </a:r>
            <a:r>
              <a:rPr lang="en-US" sz="3400" dirty="0">
                <a:solidFill>
                  <a:schemeClr val="bg1"/>
                </a:solidFill>
                <a:latin typeface="Arial" panose="020B0604020202020204" pitchFamily="34" charset="0"/>
                <a:cs typeface="Arial" panose="020B0604020202020204" pitchFamily="34" charset="0"/>
              </a:rPr>
              <a:t>program</a:t>
            </a:r>
            <a:r>
              <a:rPr lang="en-US" sz="3400" dirty="0" smtClean="0">
                <a:solidFill>
                  <a:schemeClr val="bg1"/>
                </a:solidFill>
                <a:latin typeface="Arial" panose="020B0604020202020204" pitchFamily="34" charset="0"/>
                <a:cs typeface="Arial" panose="020B0604020202020204" pitchFamily="34" charset="0"/>
              </a:rPr>
              <a:t>?  If </a:t>
            </a:r>
            <a:r>
              <a:rPr lang="en-US" sz="3400" dirty="0">
                <a:solidFill>
                  <a:schemeClr val="bg1"/>
                </a:solidFill>
                <a:latin typeface="Arial" panose="020B0604020202020204" pitchFamily="34" charset="0"/>
                <a:cs typeface="Arial" panose="020B0604020202020204" pitchFamily="34" charset="0"/>
              </a:rPr>
              <a:t>so, what changes do </a:t>
            </a:r>
            <a:r>
              <a:rPr lang="en-US" sz="3400" dirty="0" smtClean="0">
                <a:solidFill>
                  <a:schemeClr val="bg1"/>
                </a:solidFill>
                <a:latin typeface="Arial" panose="020B0604020202020204" pitchFamily="34" charset="0"/>
                <a:cs typeface="Arial" panose="020B0604020202020204" pitchFamily="34" charset="0"/>
              </a:rPr>
              <a:t>Tribes recommend? 	</a:t>
            </a:r>
            <a:r>
              <a:rPr lang="en-US" sz="3400" dirty="0" smtClean="0">
                <a:solidFill>
                  <a:prstClr val="black"/>
                </a:solidFill>
                <a:latin typeface="Arial" panose="020B0604020202020204" pitchFamily="34" charset="0"/>
                <a:cs typeface="Arial" panose="020B0604020202020204" pitchFamily="34" charset="0"/>
              </a:rPr>
              <a:t>What </a:t>
            </a:r>
            <a:r>
              <a:rPr lang="en-US" sz="3400" dirty="0">
                <a:solidFill>
                  <a:prstClr val="black"/>
                </a:solidFill>
                <a:latin typeface="Arial" panose="020B0604020202020204" pitchFamily="34" charset="0"/>
                <a:cs typeface="Arial" panose="020B0604020202020204" pitchFamily="34" charset="0"/>
              </a:rPr>
              <a:t>do </a:t>
            </a:r>
            <a:r>
              <a:rPr lang="en-US" sz="3400" dirty="0" smtClean="0">
                <a:solidFill>
                  <a:prstClr val="black"/>
                </a:solidFill>
                <a:latin typeface="Arial" panose="020B0604020202020204" pitchFamily="34" charset="0"/>
                <a:cs typeface="Arial" panose="020B0604020202020204" pitchFamily="34" charset="0"/>
              </a:rPr>
              <a:t>Tribes recommend </a:t>
            </a:r>
            <a:r>
              <a:rPr lang="en-US" sz="3400" dirty="0">
                <a:solidFill>
                  <a:prstClr val="black"/>
                </a:solidFill>
                <a:latin typeface="Arial" panose="020B0604020202020204" pitchFamily="34" charset="0"/>
                <a:cs typeface="Arial" panose="020B0604020202020204" pitchFamily="34" charset="0"/>
              </a:rPr>
              <a:t>for the Diabetes </a:t>
            </a:r>
            <a:r>
              <a:rPr lang="en-US" sz="3400" dirty="0" smtClean="0">
                <a:solidFill>
                  <a:prstClr val="black"/>
                </a:solidFill>
                <a:latin typeface="Arial" panose="020B0604020202020204" pitchFamily="34" charset="0"/>
                <a:cs typeface="Arial" panose="020B0604020202020204" pitchFamily="34" charset="0"/>
              </a:rPr>
              <a:t>	Prevention 	and </a:t>
            </a:r>
            <a:r>
              <a:rPr lang="en-US" sz="3400" dirty="0">
                <a:solidFill>
                  <a:prstClr val="black"/>
                </a:solidFill>
                <a:latin typeface="Arial" panose="020B0604020202020204" pitchFamily="34" charset="0"/>
                <a:cs typeface="Arial" panose="020B0604020202020204" pitchFamily="34" charset="0"/>
              </a:rPr>
              <a:t>Healthy Heart </a:t>
            </a:r>
            <a:r>
              <a:rPr lang="en-US" sz="3400" dirty="0" smtClean="0">
                <a:solidFill>
                  <a:prstClr val="black"/>
                </a:solidFill>
                <a:latin typeface="Arial" panose="020B0604020202020204" pitchFamily="34" charset="0"/>
                <a:cs typeface="Arial" panose="020B0604020202020204" pitchFamily="34" charset="0"/>
              </a:rPr>
              <a:t>Initiatives</a:t>
            </a:r>
            <a:r>
              <a:rPr lang="en-US" sz="3400" dirty="0" smtClean="0">
                <a:solidFill>
                  <a:prstClr val="black"/>
                </a:solidFill>
                <a:latin typeface="Arial" panose="020B0604020202020204" pitchFamily="34" charset="0"/>
                <a:cs typeface="Arial" panose="020B0604020202020204" pitchFamily="34" charset="0"/>
              </a:rPr>
              <a:t>?</a:t>
            </a:r>
          </a:p>
          <a:p>
            <a:pPr marL="0" lvl="0" indent="0">
              <a:buNone/>
            </a:pPr>
            <a:endParaRPr lang="en-US" sz="3400" dirty="0" smtClean="0">
              <a:solidFill>
                <a:prstClr val="black"/>
              </a:solidFill>
              <a:latin typeface="Arial" panose="020B0604020202020204" pitchFamily="34" charset="0"/>
              <a:cs typeface="Arial" panose="020B0604020202020204" pitchFamily="34" charset="0"/>
            </a:endParaRPr>
          </a:p>
          <a:p>
            <a:pPr marL="0" lvl="0" indent="0">
              <a:buNone/>
            </a:pPr>
            <a:r>
              <a:rPr lang="en-US" sz="3400" dirty="0" smtClean="0">
                <a:solidFill>
                  <a:schemeClr val="bg1"/>
                </a:solidFill>
                <a:latin typeface="Arial" panose="020B0604020202020204" pitchFamily="34" charset="0"/>
                <a:cs typeface="Arial" panose="020B0604020202020204" pitchFamily="34" charset="0"/>
              </a:rPr>
              <a:t>5</a:t>
            </a:r>
            <a:r>
              <a:rPr lang="en-US" sz="3400" dirty="0">
                <a:solidFill>
                  <a:schemeClr val="bg1"/>
                </a:solidFill>
                <a:latin typeface="Arial" panose="020B0604020202020204" pitchFamily="34" charset="0"/>
                <a:cs typeface="Arial" panose="020B0604020202020204" pitchFamily="34" charset="0"/>
              </a:rPr>
              <a:t>. </a:t>
            </a:r>
            <a:r>
              <a:rPr lang="en-US" sz="3400" u="sng" dirty="0">
                <a:solidFill>
                  <a:schemeClr val="bg1"/>
                </a:solidFill>
                <a:latin typeface="Arial" panose="020B0604020202020204" pitchFamily="34" charset="0"/>
                <a:cs typeface="Arial" panose="020B0604020202020204" pitchFamily="34" charset="0"/>
              </a:rPr>
              <a:t>Opportunity for Tribes not currently funded by </a:t>
            </a:r>
            <a:r>
              <a:rPr lang="en-US" sz="3400" u="sng" dirty="0" smtClean="0">
                <a:solidFill>
                  <a:schemeClr val="bg1"/>
                </a:solidFill>
                <a:latin typeface="Arial" panose="020B0604020202020204" pitchFamily="34" charset="0"/>
                <a:cs typeface="Arial" panose="020B0604020202020204" pitchFamily="34" charset="0"/>
              </a:rPr>
              <a:t>SDPI</a:t>
            </a:r>
            <a:r>
              <a:rPr lang="en-US" sz="3400" b="1" dirty="0" smtClean="0">
                <a:solidFill>
                  <a:schemeClr val="bg1"/>
                </a:solidFill>
                <a:latin typeface="Arial" panose="020B0604020202020204" pitchFamily="34" charset="0"/>
                <a:cs typeface="Arial" panose="020B0604020202020204" pitchFamily="34" charset="0"/>
              </a:rPr>
              <a:t>:</a:t>
            </a:r>
          </a:p>
          <a:p>
            <a:pPr marL="0" lvl="0" indent="0">
              <a:buNone/>
            </a:pPr>
            <a:r>
              <a:rPr lang="en-US" sz="3400" b="1" dirty="0">
                <a:solidFill>
                  <a:schemeClr val="bg1"/>
                </a:solidFill>
                <a:latin typeface="Arial" panose="020B0604020202020204" pitchFamily="34" charset="0"/>
                <a:cs typeface="Arial" panose="020B0604020202020204" pitchFamily="34" charset="0"/>
              </a:rPr>
              <a:t>	</a:t>
            </a:r>
            <a:r>
              <a:rPr lang="en-US" sz="3400" dirty="0" smtClean="0">
                <a:solidFill>
                  <a:schemeClr val="bg1"/>
                </a:solidFill>
                <a:latin typeface="Arial" panose="020B0604020202020204" pitchFamily="34" charset="0"/>
                <a:cs typeface="Arial" panose="020B0604020202020204" pitchFamily="34" charset="0"/>
              </a:rPr>
              <a:t>Should Tribes </a:t>
            </a:r>
            <a:r>
              <a:rPr lang="en-US" sz="3400" dirty="0">
                <a:solidFill>
                  <a:schemeClr val="bg1"/>
                </a:solidFill>
                <a:latin typeface="Arial" panose="020B0604020202020204" pitchFamily="34" charset="0"/>
                <a:cs typeface="Arial" panose="020B0604020202020204" pitchFamily="34" charset="0"/>
              </a:rPr>
              <a:t>not currently funded by SDPI be allowed to </a:t>
            </a:r>
            <a:r>
              <a:rPr lang="en-US" sz="3400" dirty="0" smtClean="0">
                <a:solidFill>
                  <a:schemeClr val="bg1"/>
                </a:solidFill>
                <a:latin typeface="Arial" panose="020B0604020202020204" pitchFamily="34" charset="0"/>
                <a:cs typeface="Arial" panose="020B0604020202020204" pitchFamily="34" charset="0"/>
              </a:rPr>
              <a:t>	apply </a:t>
            </a:r>
            <a:r>
              <a:rPr lang="en-US" sz="3400" dirty="0">
                <a:solidFill>
                  <a:schemeClr val="bg1"/>
                </a:solidFill>
                <a:latin typeface="Arial" panose="020B0604020202020204" pitchFamily="34" charset="0"/>
                <a:cs typeface="Arial" panose="020B0604020202020204" pitchFamily="34" charset="0"/>
              </a:rPr>
              <a:t>with the </a:t>
            </a:r>
            <a:r>
              <a:rPr lang="en-US" sz="3400" dirty="0" smtClean="0">
                <a:solidFill>
                  <a:schemeClr val="bg1"/>
                </a:solidFill>
                <a:latin typeface="Arial" panose="020B0604020202020204" pitchFamily="34" charset="0"/>
                <a:cs typeface="Arial" panose="020B0604020202020204" pitchFamily="34" charset="0"/>
              </a:rPr>
              <a:t>next </a:t>
            </a:r>
            <a:r>
              <a:rPr lang="en-US" sz="3400" dirty="0">
                <a:solidFill>
                  <a:schemeClr val="bg1"/>
                </a:solidFill>
                <a:latin typeface="Arial" panose="020B0604020202020204" pitchFamily="34" charset="0"/>
                <a:cs typeface="Arial" panose="020B0604020202020204" pitchFamily="34" charset="0"/>
              </a:rPr>
              <a:t>competitive grant application?</a:t>
            </a:r>
          </a:p>
          <a:p>
            <a:pPr marL="0" lvl="0" indent="0">
              <a:buNone/>
            </a:pPr>
            <a:endParaRPr lang="en-US" sz="2400" dirty="0">
              <a:solidFill>
                <a:schemeClr val="bg1"/>
              </a:solidFill>
            </a:endParaRPr>
          </a:p>
          <a:p>
            <a:pPr marL="0" lvl="0" indent="0">
              <a:buNone/>
            </a:pPr>
            <a:endParaRPr lang="en-US" sz="2400" dirty="0">
              <a:solidFill>
                <a:schemeClr val="bg1"/>
              </a:solidFill>
            </a:endParaRPr>
          </a:p>
          <a:p>
            <a:pPr marL="0" lvl="0" indent="0">
              <a:buNone/>
            </a:pPr>
            <a:endParaRPr lang="en-US" sz="2200" dirty="0">
              <a:solidFill>
                <a:schemeClr val="bg1"/>
              </a:solidFill>
              <a:latin typeface="Arial" panose="020B0604020202020204" pitchFamily="34" charset="0"/>
              <a:cs typeface="Arial" panose="020B0604020202020204" pitchFamily="34" charset="0"/>
            </a:endParaRPr>
          </a:p>
          <a:p>
            <a:pPr marL="0" lvl="0" indent="0">
              <a:buNone/>
            </a:pPr>
            <a:endParaRPr lang="en-US" sz="2200" b="1" u="sng"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099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76200" y="1600200"/>
            <a:ext cx="900684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16052" indent="-342900">
              <a:buClr>
                <a:schemeClr val="bg1"/>
              </a:buClr>
              <a:buFont typeface="Wingdings" panose="05000000000000000000" pitchFamily="2" charset="2"/>
              <a:buChar char="v"/>
            </a:pPr>
            <a:r>
              <a:rPr lang="en-US" sz="2200" b="1" dirty="0" smtClean="0">
                <a:solidFill>
                  <a:schemeClr val="bg1"/>
                </a:solidFill>
                <a:latin typeface="+mj-lt"/>
              </a:rPr>
              <a:t>2</a:t>
            </a:r>
            <a:r>
              <a:rPr lang="en-US" b="1" dirty="0" smtClean="0">
                <a:solidFill>
                  <a:schemeClr val="bg1"/>
                </a:solidFill>
                <a:latin typeface="+mj-lt"/>
              </a:rPr>
              <a:t>014 </a:t>
            </a:r>
            <a:r>
              <a:rPr lang="en-US" b="1" dirty="0">
                <a:solidFill>
                  <a:schemeClr val="bg1"/>
                </a:solidFill>
                <a:latin typeface="+mj-lt"/>
              </a:rPr>
              <a:t>RPMS Electronic Health Record (EHR) that will meet Meaningful Use 2 (MU2) requirements.  </a:t>
            </a:r>
          </a:p>
          <a:p>
            <a:pPr marL="870966" lvl="1" indent="-285750">
              <a:buClr>
                <a:schemeClr val="bg1"/>
              </a:buClr>
              <a:buFont typeface="Wingdings" panose="05000000000000000000" pitchFamily="2" charset="2"/>
              <a:buChar char="v"/>
            </a:pPr>
            <a:r>
              <a:rPr lang="en-US" b="1" dirty="0">
                <a:solidFill>
                  <a:schemeClr val="bg1"/>
                </a:solidFill>
                <a:latin typeface="+mj-lt"/>
              </a:rPr>
              <a:t>The new Personal Health Record (PHR) will be part of the 2014 EHR  </a:t>
            </a:r>
          </a:p>
          <a:p>
            <a:pPr marL="870966" lvl="1" indent="-285750">
              <a:buClr>
                <a:schemeClr val="bg1"/>
              </a:buClr>
              <a:buFont typeface="Wingdings" panose="05000000000000000000" pitchFamily="2" charset="2"/>
              <a:buChar char="v"/>
            </a:pPr>
            <a:r>
              <a:rPr lang="en-US" b="1" dirty="0">
                <a:solidFill>
                  <a:schemeClr val="bg1"/>
                </a:solidFill>
                <a:latin typeface="+mj-lt"/>
              </a:rPr>
              <a:t>Once certified it could be released as early as February or early March.</a:t>
            </a:r>
          </a:p>
          <a:p>
            <a:pPr marL="870966" lvl="1" indent="-285750">
              <a:buClr>
                <a:schemeClr val="bg1"/>
              </a:buClr>
              <a:buFont typeface="Wingdings" panose="05000000000000000000" pitchFamily="2" charset="2"/>
              <a:buChar char="v"/>
            </a:pPr>
            <a:r>
              <a:rPr lang="en-US" b="1" dirty="0">
                <a:solidFill>
                  <a:schemeClr val="bg1"/>
                </a:solidFill>
                <a:latin typeface="+mj-lt"/>
              </a:rPr>
              <a:t>The PHR will require sites to </a:t>
            </a:r>
            <a:r>
              <a:rPr lang="en-US" b="1" dirty="0" smtClean="0">
                <a:solidFill>
                  <a:schemeClr val="bg1"/>
                </a:solidFill>
                <a:latin typeface="+mj-lt"/>
              </a:rPr>
              <a:t>download </a:t>
            </a:r>
            <a:r>
              <a:rPr lang="en-US" b="1" dirty="0">
                <a:solidFill>
                  <a:schemeClr val="bg1"/>
                </a:solidFill>
                <a:latin typeface="+mj-lt"/>
              </a:rPr>
              <a:t>patient data to central servers  </a:t>
            </a:r>
          </a:p>
          <a:p>
            <a:pPr marL="870966" lvl="1" indent="-285750">
              <a:buClr>
                <a:schemeClr val="bg1"/>
              </a:buClr>
              <a:buFont typeface="Wingdings" panose="05000000000000000000" pitchFamily="2" charset="2"/>
              <a:buChar char="v"/>
            </a:pPr>
            <a:r>
              <a:rPr lang="en-US" b="1" dirty="0">
                <a:solidFill>
                  <a:schemeClr val="bg1"/>
                </a:solidFill>
                <a:latin typeface="+mj-lt"/>
              </a:rPr>
              <a:t>From these central servers patients will be able to access their health records from the Internet    </a:t>
            </a:r>
          </a:p>
          <a:p>
            <a:pPr marL="342900" indent="-342900">
              <a:buClr>
                <a:schemeClr val="bg1"/>
              </a:buClr>
              <a:buFont typeface="Wingdings" panose="05000000000000000000" pitchFamily="2" charset="2"/>
              <a:buChar char="v"/>
            </a:pPr>
            <a:endParaRPr lang="en-US" b="1" dirty="0">
              <a:solidFill>
                <a:schemeClr val="bg1"/>
              </a:solidFill>
              <a:latin typeface="+mj-lt"/>
            </a:endParaRPr>
          </a:p>
          <a:p>
            <a:pPr marL="416052" indent="-342900">
              <a:buClr>
                <a:schemeClr val="bg1"/>
              </a:buClr>
              <a:buFont typeface="Wingdings" panose="05000000000000000000" pitchFamily="2" charset="2"/>
              <a:buChar char="v"/>
            </a:pPr>
            <a:r>
              <a:rPr lang="en-US" b="1" dirty="0">
                <a:solidFill>
                  <a:schemeClr val="bg1"/>
                </a:solidFill>
                <a:latin typeface="+mj-lt"/>
              </a:rPr>
              <a:t>Costs associated to managing and maintaining the infrastructure for the PHR and other related applications i.e. Servers, licenses, </a:t>
            </a:r>
            <a:r>
              <a:rPr lang="en-US" b="1" dirty="0" smtClean="0">
                <a:solidFill>
                  <a:schemeClr val="bg1"/>
                </a:solidFill>
                <a:latin typeface="+mj-lt"/>
              </a:rPr>
              <a:t>etc</a:t>
            </a:r>
            <a:r>
              <a:rPr lang="en-US" b="1" dirty="0">
                <a:solidFill>
                  <a:schemeClr val="bg1"/>
                </a:solidFill>
                <a:latin typeface="+mj-lt"/>
              </a:rPr>
              <a:t>. </a:t>
            </a:r>
            <a:r>
              <a:rPr lang="en-US" b="1" dirty="0" smtClean="0">
                <a:solidFill>
                  <a:schemeClr val="bg1"/>
                </a:solidFill>
                <a:latin typeface="+mj-lt"/>
              </a:rPr>
              <a:t>are </a:t>
            </a:r>
            <a:r>
              <a:rPr lang="en-US" b="1" dirty="0">
                <a:solidFill>
                  <a:schemeClr val="bg1"/>
                </a:solidFill>
                <a:latin typeface="+mj-lt"/>
              </a:rPr>
              <a:t>not being </a:t>
            </a:r>
            <a:r>
              <a:rPr lang="en-US" b="1" dirty="0" smtClean="0">
                <a:solidFill>
                  <a:schemeClr val="bg1"/>
                </a:solidFill>
                <a:latin typeface="+mj-lt"/>
              </a:rPr>
              <a:t>assessed at this time </a:t>
            </a:r>
            <a:r>
              <a:rPr lang="en-US" b="1" dirty="0">
                <a:solidFill>
                  <a:schemeClr val="bg1"/>
                </a:solidFill>
                <a:latin typeface="+mj-lt"/>
              </a:rPr>
              <a:t>but possibly will be in the future.  </a:t>
            </a:r>
          </a:p>
          <a:p>
            <a:pPr marL="0">
              <a:buClr>
                <a:schemeClr val="bg1"/>
              </a:buClr>
            </a:pPr>
            <a:endParaRPr lang="en-US" b="1" dirty="0">
              <a:solidFill>
                <a:schemeClr val="bg1"/>
              </a:solidFill>
              <a:latin typeface="+mj-lt"/>
            </a:endParaRPr>
          </a:p>
          <a:p>
            <a:pPr marL="0"/>
            <a:endParaRPr lang="en-US" dirty="0"/>
          </a:p>
          <a:p>
            <a:pPr marL="0" lvl="1" indent="0" defTabSz="461963">
              <a:buClr>
                <a:schemeClr val="bg1">
                  <a:lumMod val="75000"/>
                  <a:lumOff val="25000"/>
                </a:schemeClr>
              </a:buClr>
            </a:pPr>
            <a:endParaRPr lang="en-US" sz="2200" dirty="0" smtClean="0">
              <a:solidFill>
                <a:schemeClr val="bg1"/>
              </a:solidFill>
              <a:latin typeface="+mj-lt"/>
            </a:endParaRPr>
          </a:p>
          <a:p>
            <a:pPr marL="0" lvl="1" indent="0" defTabSz="461963">
              <a:buClr>
                <a:schemeClr val="bg1">
                  <a:lumMod val="75000"/>
                  <a:lumOff val="25000"/>
                </a:schemeClr>
              </a:buClr>
            </a:pPr>
            <a:endParaRPr lang="en-US" sz="2200" dirty="0">
              <a:solidFill>
                <a:schemeClr val="bg1"/>
              </a:solidFill>
              <a:latin typeface="+mj-lt"/>
            </a:endParaRPr>
          </a:p>
          <a:p>
            <a:pPr marL="608076" lvl="2" indent="-342900">
              <a:buClr>
                <a:schemeClr val="bg1">
                  <a:lumMod val="75000"/>
                  <a:lumOff val="25000"/>
                </a:schemeClr>
              </a:buClr>
              <a:buFont typeface="Wingdings" panose="05000000000000000000" pitchFamily="2" charset="2"/>
              <a:buChar char="v"/>
            </a:pPr>
            <a:endParaRPr lang="en-US" sz="2200" dirty="0">
              <a:solidFill>
                <a:schemeClr val="bg1"/>
              </a:solidFill>
              <a:latin typeface="+mj-lt"/>
            </a:endParaRPr>
          </a:p>
          <a:p>
            <a:pPr marL="730314" lvl="2" indent="-342900">
              <a:buClr>
                <a:schemeClr val="bg1">
                  <a:lumMod val="75000"/>
                  <a:lumOff val="25000"/>
                </a:schemeClr>
              </a:buClr>
              <a:buFont typeface="Arial" panose="020B0604020202020204" pitchFamily="34" charset="0"/>
              <a:buChar char="•"/>
            </a:pPr>
            <a:endParaRPr lang="en-US" sz="2000" b="1" dirty="0" smtClean="0">
              <a:solidFill>
                <a:schemeClr val="bg1"/>
              </a:solidFill>
              <a:latin typeface="+mj-lt"/>
            </a:endParaRPr>
          </a:p>
        </p:txBody>
      </p:sp>
    </p:spTree>
    <p:extLst>
      <p:ext uri="{BB962C8B-B14F-4D97-AF65-F5344CB8AC3E}">
        <p14:creationId xmlns:p14="http://schemas.microsoft.com/office/powerpoint/2010/main" val="560101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95400" y="274638"/>
            <a:ext cx="65532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smtClean="0">
                <a:solidFill>
                  <a:prstClr val="black"/>
                </a:solidFill>
              </a:rPr>
              <a:t>Improve The Quality Of And Access To Care</a:t>
            </a:r>
            <a:endParaRPr lang="en-US" dirty="0">
              <a:solidFill>
                <a:prstClr val="black"/>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36220" y="4800600"/>
            <a:ext cx="8538210" cy="1583140"/>
          </a:xfrm>
        </p:spPr>
        <p:txBody>
          <a:bodyPr/>
          <a:lstStyle/>
          <a:p>
            <a:pPr marL="342900" indent="-342900">
              <a:buClr>
                <a:schemeClr val="bg1"/>
              </a:buClr>
              <a:buFont typeface="Wingdings" panose="05000000000000000000" pitchFamily="2" charset="2"/>
              <a:buChar char="v"/>
            </a:pPr>
            <a:r>
              <a:rPr lang="en-US" sz="2200" b="1" u="sng" dirty="0">
                <a:solidFill>
                  <a:schemeClr val="bg1"/>
                </a:solidFill>
                <a:latin typeface="Arial" pitchFamily="34" charset="0"/>
              </a:rPr>
              <a:t>S</a:t>
            </a:r>
            <a:r>
              <a:rPr lang="en-US" sz="2200" b="1" u="sng" dirty="0" smtClean="0">
                <a:solidFill>
                  <a:schemeClr val="bg1"/>
                </a:solidFill>
                <a:latin typeface="Arial" pitchFamily="34" charset="0"/>
              </a:rPr>
              <a:t>easonal Influenza Update</a:t>
            </a:r>
          </a:p>
          <a:p>
            <a:pPr marL="662940" lvl="1" indent="-342900">
              <a:buClr>
                <a:schemeClr val="bg1"/>
              </a:buClr>
              <a:buFont typeface="Wingdings" panose="05000000000000000000" pitchFamily="2" charset="2"/>
              <a:buChar char="v"/>
            </a:pPr>
            <a:r>
              <a:rPr lang="en-US" sz="1800" b="1" dirty="0" smtClean="0">
                <a:solidFill>
                  <a:schemeClr val="bg1"/>
                </a:solidFill>
                <a:latin typeface="Arial" pitchFamily="34" charset="0"/>
              </a:rPr>
              <a:t> </a:t>
            </a:r>
            <a:r>
              <a:rPr lang="en-US" sz="1800" dirty="0" smtClean="0">
                <a:solidFill>
                  <a:schemeClr val="bg1"/>
                </a:solidFill>
                <a:latin typeface="Arial" pitchFamily="34" charset="0"/>
              </a:rPr>
              <a:t>2014 GPRA Target - 69.1 percent for 65+</a:t>
            </a:r>
          </a:p>
          <a:p>
            <a:pPr marL="662940" lvl="1" indent="-342900">
              <a:buClr>
                <a:schemeClr val="bg1"/>
              </a:buClr>
              <a:buFont typeface="Wingdings" panose="05000000000000000000" pitchFamily="2" charset="2"/>
              <a:buChar char="v"/>
            </a:pPr>
            <a:r>
              <a:rPr lang="en-US" sz="1800" dirty="0" smtClean="0">
                <a:solidFill>
                  <a:schemeClr val="bg1"/>
                </a:solidFill>
                <a:latin typeface="Arial" pitchFamily="34" charset="0"/>
              </a:rPr>
              <a:t>Plenty Of Vaccine and Still Time To Be Effective </a:t>
            </a:r>
          </a:p>
          <a:p>
            <a:pPr marL="662940" lvl="1" indent="-342900">
              <a:buClr>
                <a:schemeClr val="bg1"/>
              </a:buClr>
              <a:buFont typeface="Wingdings" panose="05000000000000000000" pitchFamily="2" charset="2"/>
              <a:buChar char="v"/>
            </a:pPr>
            <a:r>
              <a:rPr lang="en-US" sz="1800" dirty="0" smtClean="0">
                <a:solidFill>
                  <a:schemeClr val="bg1"/>
                </a:solidFill>
                <a:latin typeface="Arial" pitchFamily="34" charset="0"/>
              </a:rPr>
              <a:t>Highly Recommend For School Age Children</a:t>
            </a:r>
            <a:endParaRPr lang="en-US" sz="1800" dirty="0">
              <a:solidFill>
                <a:schemeClr val="bg1"/>
              </a:solidFill>
              <a:latin typeface="Arial" pitchFamily="34" charset="0"/>
            </a:endParaRPr>
          </a:p>
          <a:p>
            <a:pPr marL="0">
              <a:buClr>
                <a:schemeClr val="bg1"/>
              </a:buClr>
            </a:pPr>
            <a:endParaRPr lang="en-US" sz="2200" b="1" dirty="0">
              <a:solidFill>
                <a:schemeClr val="bg1"/>
              </a:solidFill>
              <a:latin typeface="Arial" pitchFamily="34" charset="0"/>
            </a:endParaRPr>
          </a:p>
        </p:txBody>
      </p:sp>
      <p:sp>
        <p:nvSpPr>
          <p:cNvPr id="3" name="Rectangle 2"/>
          <p:cNvSpPr/>
          <p:nvPr/>
        </p:nvSpPr>
        <p:spPr>
          <a:xfrm>
            <a:off x="236220" y="1417638"/>
            <a:ext cx="8846820" cy="3200876"/>
          </a:xfrm>
          <a:prstGeom prst="rect">
            <a:avLst/>
          </a:prstGeom>
        </p:spPr>
        <p:txBody>
          <a:bodyPr wrap="square">
            <a:spAutoFit/>
          </a:bodyPr>
          <a:lstStyle/>
          <a:p>
            <a:pPr marL="285750" indent="-285750">
              <a:buFont typeface="Wingdings" panose="05000000000000000000" pitchFamily="2" charset="2"/>
              <a:buChar char="v"/>
            </a:pPr>
            <a:r>
              <a:rPr lang="en-US" sz="2200" b="1" u="sng" dirty="0" smtClean="0">
                <a:solidFill>
                  <a:schemeClr val="bg1"/>
                </a:solidFill>
                <a:latin typeface="+mj-lt"/>
              </a:rPr>
              <a:t>Purchased or Referred Care </a:t>
            </a:r>
            <a:r>
              <a:rPr lang="en-US" sz="2200" b="1" u="sng" dirty="0" smtClean="0">
                <a:solidFill>
                  <a:schemeClr val="bg1"/>
                </a:solidFill>
                <a:latin typeface="+mj-lt"/>
              </a:rPr>
              <a:t>(</a:t>
            </a:r>
            <a:r>
              <a:rPr lang="en-US" sz="2200" b="1" u="sng" dirty="0" smtClean="0">
                <a:solidFill>
                  <a:schemeClr val="bg1"/>
                </a:solidFill>
                <a:latin typeface="+mj-lt"/>
              </a:rPr>
              <a:t>PRC</a:t>
            </a:r>
            <a:r>
              <a:rPr lang="en-US" sz="2200" b="1" u="sng" dirty="0" smtClean="0">
                <a:solidFill>
                  <a:schemeClr val="bg1"/>
                </a:solidFill>
                <a:latin typeface="+mj-lt"/>
              </a:rPr>
              <a:t>) </a:t>
            </a:r>
            <a:r>
              <a:rPr lang="en-US" sz="2200" b="1" u="sng" dirty="0" smtClean="0">
                <a:solidFill>
                  <a:schemeClr val="bg1"/>
                </a:solidFill>
                <a:latin typeface="+mj-lt"/>
              </a:rPr>
              <a:t>Unmet Needs Report</a:t>
            </a:r>
          </a:p>
          <a:p>
            <a:pPr marL="285750" indent="-285750">
              <a:buFont typeface="Wingdings" panose="05000000000000000000" pitchFamily="2" charset="2"/>
              <a:buChar char="v"/>
            </a:pPr>
            <a:endParaRPr lang="en-US" b="1" dirty="0" smtClean="0">
              <a:solidFill>
                <a:schemeClr val="bg1"/>
              </a:solidFill>
              <a:latin typeface="+mj-lt"/>
            </a:endParaRPr>
          </a:p>
          <a:p>
            <a:pPr marL="285750" indent="-285750">
              <a:buFont typeface="Wingdings" panose="05000000000000000000" pitchFamily="2" charset="2"/>
              <a:buChar char="v"/>
            </a:pPr>
            <a:r>
              <a:rPr lang="en-US" b="1" dirty="0" smtClean="0">
                <a:solidFill>
                  <a:schemeClr val="bg1"/>
                </a:solidFill>
                <a:latin typeface="+mj-lt"/>
              </a:rPr>
              <a:t>Communication to All Federal &amp; Tribal </a:t>
            </a:r>
            <a:r>
              <a:rPr lang="en-US" b="1" dirty="0" smtClean="0">
                <a:solidFill>
                  <a:schemeClr val="bg1"/>
                </a:solidFill>
                <a:latin typeface="+mj-lt"/>
              </a:rPr>
              <a:t>PRC</a:t>
            </a:r>
            <a:r>
              <a:rPr lang="en-US" b="1" dirty="0" smtClean="0">
                <a:solidFill>
                  <a:schemeClr val="bg1"/>
                </a:solidFill>
                <a:latin typeface="+mj-lt"/>
              </a:rPr>
              <a:t> </a:t>
            </a:r>
            <a:r>
              <a:rPr lang="en-US" b="1" dirty="0" smtClean="0">
                <a:solidFill>
                  <a:schemeClr val="bg1"/>
                </a:solidFill>
                <a:latin typeface="+mj-lt"/>
              </a:rPr>
              <a:t>staff - Jan </a:t>
            </a:r>
            <a:r>
              <a:rPr lang="en-US" b="1" dirty="0">
                <a:solidFill>
                  <a:schemeClr val="bg1"/>
                </a:solidFill>
                <a:latin typeface="+mj-lt"/>
              </a:rPr>
              <a:t>3, </a:t>
            </a:r>
            <a:r>
              <a:rPr lang="en-US" b="1" dirty="0" smtClean="0">
                <a:solidFill>
                  <a:schemeClr val="bg1"/>
                </a:solidFill>
                <a:latin typeface="+mj-lt"/>
              </a:rPr>
              <a:t>2014</a:t>
            </a:r>
            <a:endParaRPr lang="en-US" b="1" dirty="0">
              <a:solidFill>
                <a:schemeClr val="bg1"/>
              </a:solidFill>
              <a:latin typeface="+mj-lt"/>
            </a:endParaRPr>
          </a:p>
          <a:p>
            <a:pPr marL="742950" lvl="1" indent="-285750">
              <a:buFont typeface="Wingdings" panose="05000000000000000000" pitchFamily="2" charset="2"/>
              <a:buChar char="v"/>
            </a:pPr>
            <a:r>
              <a:rPr lang="en-US" dirty="0" smtClean="0">
                <a:solidFill>
                  <a:schemeClr val="bg1"/>
                </a:solidFill>
                <a:latin typeface="+mj-lt"/>
              </a:rPr>
              <a:t>Deadline </a:t>
            </a:r>
            <a:r>
              <a:rPr lang="en-US" dirty="0">
                <a:solidFill>
                  <a:schemeClr val="bg1"/>
                </a:solidFill>
                <a:latin typeface="+mj-lt"/>
              </a:rPr>
              <a:t>to PAO </a:t>
            </a:r>
            <a:r>
              <a:rPr lang="en-US" dirty="0" smtClean="0">
                <a:solidFill>
                  <a:schemeClr val="bg1"/>
                </a:solidFill>
                <a:latin typeface="+mj-lt"/>
              </a:rPr>
              <a:t>PRC</a:t>
            </a:r>
            <a:r>
              <a:rPr lang="en-US" dirty="0" smtClean="0">
                <a:solidFill>
                  <a:schemeClr val="bg1"/>
                </a:solidFill>
                <a:latin typeface="+mj-lt"/>
              </a:rPr>
              <a:t>O </a:t>
            </a:r>
            <a:r>
              <a:rPr lang="en-US" dirty="0">
                <a:solidFill>
                  <a:schemeClr val="bg1"/>
                </a:solidFill>
                <a:latin typeface="+mj-lt"/>
              </a:rPr>
              <a:t>-</a:t>
            </a:r>
            <a:r>
              <a:rPr lang="en-US" dirty="0" smtClean="0">
                <a:solidFill>
                  <a:schemeClr val="bg1"/>
                </a:solidFill>
                <a:latin typeface="+mj-lt"/>
              </a:rPr>
              <a:t> </a:t>
            </a:r>
            <a:r>
              <a:rPr lang="en-US" dirty="0">
                <a:solidFill>
                  <a:schemeClr val="bg1"/>
                </a:solidFill>
                <a:latin typeface="+mj-lt"/>
              </a:rPr>
              <a:t>January 27, </a:t>
            </a:r>
            <a:r>
              <a:rPr lang="en-US" dirty="0" smtClean="0">
                <a:solidFill>
                  <a:schemeClr val="bg1"/>
                </a:solidFill>
                <a:latin typeface="+mj-lt"/>
              </a:rPr>
              <a:t>2014</a:t>
            </a:r>
            <a:endParaRPr lang="en-US" dirty="0">
              <a:solidFill>
                <a:schemeClr val="bg1"/>
              </a:solidFill>
              <a:latin typeface="+mj-lt"/>
            </a:endParaRPr>
          </a:p>
          <a:p>
            <a:pPr marL="285750" indent="-285750">
              <a:buFont typeface="Wingdings" panose="05000000000000000000" pitchFamily="2" charset="2"/>
              <a:buChar char="v"/>
            </a:pPr>
            <a:endParaRPr lang="en-US" b="1" dirty="0">
              <a:solidFill>
                <a:schemeClr val="bg1"/>
              </a:solidFill>
              <a:latin typeface="+mj-lt"/>
            </a:endParaRPr>
          </a:p>
          <a:p>
            <a:pPr marL="285750" indent="-285750">
              <a:buFont typeface="Wingdings" panose="05000000000000000000" pitchFamily="2" charset="2"/>
              <a:buChar char="v"/>
            </a:pPr>
            <a:r>
              <a:rPr lang="en-US" b="1" u="sng" dirty="0" smtClean="0">
                <a:solidFill>
                  <a:schemeClr val="bg1"/>
                </a:solidFill>
                <a:latin typeface="+mj-lt"/>
              </a:rPr>
              <a:t>Deferred </a:t>
            </a:r>
            <a:r>
              <a:rPr lang="en-US" b="1" u="sng" dirty="0">
                <a:solidFill>
                  <a:schemeClr val="bg1"/>
                </a:solidFill>
                <a:latin typeface="+mj-lt"/>
              </a:rPr>
              <a:t>Services </a:t>
            </a:r>
            <a:r>
              <a:rPr lang="en-US" b="1" u="sng" dirty="0" smtClean="0">
                <a:solidFill>
                  <a:schemeClr val="bg1"/>
                </a:solidFill>
                <a:latin typeface="+mj-lt"/>
              </a:rPr>
              <a:t>Report</a:t>
            </a:r>
          </a:p>
          <a:p>
            <a:pPr marL="742950" lvl="1" indent="-285750">
              <a:buFont typeface="Wingdings" panose="05000000000000000000" pitchFamily="2" charset="2"/>
              <a:buChar char="v"/>
            </a:pPr>
            <a:r>
              <a:rPr lang="en-US" dirty="0" smtClean="0">
                <a:solidFill>
                  <a:schemeClr val="bg1"/>
                </a:solidFill>
                <a:latin typeface="+mj-lt"/>
              </a:rPr>
              <a:t>PRC</a:t>
            </a:r>
            <a:r>
              <a:rPr lang="en-US" dirty="0" smtClean="0">
                <a:solidFill>
                  <a:schemeClr val="bg1"/>
                </a:solidFill>
                <a:latin typeface="+mj-lt"/>
              </a:rPr>
              <a:t> </a:t>
            </a:r>
            <a:r>
              <a:rPr lang="en-US" dirty="0">
                <a:solidFill>
                  <a:schemeClr val="bg1"/>
                </a:solidFill>
                <a:latin typeface="+mj-lt"/>
              </a:rPr>
              <a:t>programs, Tribal and Federal, are encouraged to submit their Deferred Services Report </a:t>
            </a:r>
            <a:r>
              <a:rPr lang="en-US" dirty="0" smtClean="0">
                <a:solidFill>
                  <a:schemeClr val="bg1"/>
                </a:solidFill>
                <a:latin typeface="+mj-lt"/>
              </a:rPr>
              <a:t>which includes</a:t>
            </a:r>
            <a:endParaRPr lang="en-US" dirty="0">
              <a:solidFill>
                <a:schemeClr val="bg1"/>
              </a:solidFill>
              <a:latin typeface="+mj-lt"/>
            </a:endParaRPr>
          </a:p>
          <a:p>
            <a:pPr marL="1200150" lvl="2" indent="-285750">
              <a:buFont typeface="Wingdings" panose="05000000000000000000" pitchFamily="2" charset="2"/>
              <a:buChar char="v"/>
            </a:pPr>
            <a:r>
              <a:rPr lang="en-US" dirty="0">
                <a:solidFill>
                  <a:schemeClr val="bg1"/>
                </a:solidFill>
                <a:latin typeface="+mj-lt"/>
              </a:rPr>
              <a:t>Preventive (Medical Priority II</a:t>
            </a:r>
            <a:r>
              <a:rPr lang="en-US" dirty="0" smtClean="0">
                <a:solidFill>
                  <a:schemeClr val="bg1"/>
                </a:solidFill>
                <a:latin typeface="+mj-lt"/>
              </a:rPr>
              <a:t>)</a:t>
            </a:r>
            <a:endParaRPr lang="en-US" dirty="0">
              <a:solidFill>
                <a:schemeClr val="bg1"/>
              </a:solidFill>
              <a:latin typeface="+mj-lt"/>
            </a:endParaRPr>
          </a:p>
          <a:p>
            <a:pPr marL="1200150" lvl="2" indent="-285750">
              <a:buFont typeface="Wingdings" panose="05000000000000000000" pitchFamily="2" charset="2"/>
              <a:buChar char="v"/>
            </a:pPr>
            <a:r>
              <a:rPr lang="en-US" dirty="0">
                <a:solidFill>
                  <a:schemeClr val="bg1"/>
                </a:solidFill>
                <a:latin typeface="+mj-lt"/>
              </a:rPr>
              <a:t>Acute &amp; Chronic Primary and Secondary Care (Medical Priority III</a:t>
            </a:r>
            <a:r>
              <a:rPr lang="en-US" dirty="0" smtClean="0">
                <a:solidFill>
                  <a:schemeClr val="bg1"/>
                </a:solidFill>
                <a:latin typeface="+mj-lt"/>
              </a:rPr>
              <a:t>)</a:t>
            </a:r>
            <a:endParaRPr lang="en-US" dirty="0">
              <a:solidFill>
                <a:schemeClr val="bg1"/>
              </a:solidFill>
              <a:latin typeface="+mj-lt"/>
            </a:endParaRPr>
          </a:p>
          <a:p>
            <a:pPr marL="1200150" lvl="2" indent="-285750">
              <a:buFont typeface="Wingdings" panose="05000000000000000000" pitchFamily="2" charset="2"/>
              <a:buChar char="v"/>
            </a:pPr>
            <a:r>
              <a:rPr lang="en-US" dirty="0">
                <a:solidFill>
                  <a:schemeClr val="bg1"/>
                </a:solidFill>
                <a:latin typeface="+mj-lt"/>
              </a:rPr>
              <a:t>Acute Chronic Tertiary Care (Medical Priority IV</a:t>
            </a:r>
            <a:r>
              <a:rPr lang="en-US" dirty="0" smtClean="0">
                <a:solidFill>
                  <a:schemeClr val="bg1"/>
                </a:solidFill>
                <a:latin typeface="+mj-lt"/>
              </a:rPr>
              <a:t>)</a:t>
            </a:r>
            <a:endParaRPr lang="en-US" dirty="0">
              <a:solidFill>
                <a:schemeClr val="bg1"/>
              </a:solidFill>
              <a:latin typeface="+mj-lt"/>
            </a:endParaRPr>
          </a:p>
        </p:txBody>
      </p:sp>
    </p:spTree>
    <p:extLst>
      <p:ext uri="{BB962C8B-B14F-4D97-AF65-F5344CB8AC3E}">
        <p14:creationId xmlns:p14="http://schemas.microsoft.com/office/powerpoint/2010/main" val="2280903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202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4522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p:cNvPicPr>
            <a:picLocks noChangeAspect="1" noChangeArrowheads="1"/>
          </p:cNvPicPr>
          <p:nvPr/>
        </p:nvPicPr>
        <p:blipFill>
          <a:blip r:embed="rId3">
            <a:extLst>
              <a:ext uri="{28A0092B-C50C-407E-A947-70E740481C1C}">
                <a14:useLocalDpi xmlns:a14="http://schemas.microsoft.com/office/drawing/2010/main" val="0"/>
              </a:ext>
            </a:extLst>
          </a:blip>
          <a:srcRect l="9814" t="3889" b="4610"/>
          <a:stretch>
            <a:fillRect/>
          </a:stretch>
        </p:blipFill>
        <p:spPr bwMode="auto">
          <a:xfrm>
            <a:off x="125413" y="41275"/>
            <a:ext cx="8713787" cy="658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74592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150383</TotalTime>
  <Words>1301</Words>
  <Application>Microsoft Office PowerPoint</Application>
  <PresentationFormat>On-screen Show (4:3)</PresentationFormat>
  <Paragraphs>364</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Indian Health Service Portland Area Director’s Update</vt:lpstr>
      <vt:lpstr>Renew And Strengthen Our Partnership With Tribes </vt:lpstr>
      <vt:lpstr>Renew And Strengthen Our Partnership With Tribes </vt:lpstr>
      <vt:lpstr>Renew And Strengthen Our Partnership With Tribes </vt:lpstr>
      <vt:lpstr>Renew And Strengthen Our Partnership With Tribes </vt:lpstr>
      <vt:lpstr>Renew And Strengthen Our Partnership With Tribes </vt:lpstr>
      <vt:lpstr>PowerPoint Presentation</vt:lpstr>
      <vt:lpstr>PowerPoint Presentation</vt:lpstr>
      <vt:lpstr>PowerPoint Presentation</vt:lpstr>
      <vt:lpstr>Portland Area RPMS Influenza-Like Illness (ILI) Surveillance, Week 1 (ending 1/4/14)</vt:lpstr>
      <vt:lpstr>Seasonal Influenza Vaccine Coverage by Age Group, Portland Area and National IHS 6/30/2013—12/18/13</vt:lpstr>
      <vt:lpstr>Seasonal Influenza Coverage, 6 months or older,  by Tribe/Service Unit, 6/131/13—12/28/13</vt:lpstr>
      <vt:lpstr>Improve The Quality Of And Access To Care</vt:lpstr>
      <vt:lpstr>Improve The Quality Of And Access To Care</vt:lpstr>
      <vt:lpstr>Improve The Quality Of And Access To Care</vt:lpstr>
      <vt:lpstr>To Reform the IHS</vt:lpstr>
      <vt:lpstr>To Reform the IHS</vt:lpstr>
      <vt:lpstr>To Reform the IHS</vt:lpstr>
      <vt:lpstr>Ensure that our work is transparent, accountable, fair, and inclusive</vt:lpstr>
      <vt:lpstr>Ensure that our work is transparent, accountable, fair, and inclusive</vt:lpstr>
      <vt:lpstr>Ensure that our work is transparent, accountable, fair, and inclusive</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398</cp:revision>
  <cp:lastPrinted>2014-01-17T15:48:14Z</cp:lastPrinted>
  <dcterms:created xsi:type="dcterms:W3CDTF">2011-08-31T16:04:47Z</dcterms:created>
  <dcterms:modified xsi:type="dcterms:W3CDTF">2014-01-17T17:45:15Z</dcterms:modified>
</cp:coreProperties>
</file>