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9" r:id="rId2"/>
    <p:sldId id="385" r:id="rId3"/>
    <p:sldId id="417" r:id="rId4"/>
    <p:sldId id="455" r:id="rId5"/>
    <p:sldId id="447" r:id="rId6"/>
    <p:sldId id="448" r:id="rId7"/>
    <p:sldId id="449" r:id="rId8"/>
    <p:sldId id="450" r:id="rId9"/>
    <p:sldId id="451" r:id="rId10"/>
    <p:sldId id="452" r:id="rId11"/>
    <p:sldId id="454" r:id="rId12"/>
    <p:sldId id="453" r:id="rId13"/>
    <p:sldId id="456" r:id="rId14"/>
    <p:sldId id="457" r:id="rId15"/>
    <p:sldId id="459" r:id="rId16"/>
    <p:sldId id="460" r:id="rId17"/>
    <p:sldId id="458" r:id="rId18"/>
    <p:sldId id="35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13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0548" autoAdjust="0"/>
  </p:normalViewPr>
  <p:slideViewPr>
    <p:cSldViewPr>
      <p:cViewPr varScale="1">
        <p:scale>
          <a:sx n="62" d="100"/>
          <a:sy n="62" d="100"/>
        </p:scale>
        <p:origin x="-73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95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3DB5-223F-4D61-B8A9-70F5B7F764B8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B25E3-B818-4997-A6D1-ECAFD5B9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2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6BFF-CE54-4240-ACF1-69C7596A2AD1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42150-723B-4C2A-B8AA-C6F96496E035}" type="slidenum">
              <a:rPr lang="en-US" altLang="en-US" smtClean="0">
                <a:latin typeface="Tahoma" pitchFamily="34" charset="0"/>
              </a:rPr>
              <a:pPr/>
              <a:t>1</a:t>
            </a:fld>
            <a:endParaRPr lang="en-US" altLang="en-US" smtClean="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914400"/>
            <a:ext cx="6477000" cy="1219200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latin typeface="Arial" charset="0"/>
                <a:cs typeface="Arial" charset="0"/>
              </a:rPr>
              <a:t>Legislative &amp; Policy Update</a:t>
            </a:r>
            <a:br>
              <a:rPr lang="en-US" sz="3600" b="1" i="1" dirty="0" smtClean="0">
                <a:latin typeface="Arial" charset="0"/>
                <a:cs typeface="Arial" charset="0"/>
              </a:rPr>
            </a:br>
            <a:endParaRPr lang="en-US" altLang="en-US" sz="32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018560"/>
            <a:ext cx="6705600" cy="1600200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en-US" sz="1800" dirty="0" smtClean="0"/>
              <a:t>NW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1800" dirty="0" smtClean="0"/>
              <a:t>Quarterly Board Meeting </a:t>
            </a:r>
            <a:endParaRPr lang="en-US" altLang="en-US" sz="1800" dirty="0"/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1800" dirty="0" smtClean="0"/>
              <a:t>Hosed by Confederated Tribes of the Umatilla 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en-US" sz="18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i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400" dirty="0" smtClean="0">
                <a:latin typeface="Arial" charset="0"/>
                <a:cs typeface="Arial" charset="0"/>
              </a:rPr>
              <a:t>October 23, 2015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4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sz="14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400" dirty="0" smtClean="0">
                <a:latin typeface="Arial" charset="0"/>
                <a:cs typeface="Arial" charset="0"/>
              </a:rPr>
              <a:t/>
            </a:r>
            <a:br>
              <a:rPr lang="en-US" sz="1400" dirty="0" smtClean="0">
                <a:latin typeface="Arial" charset="0"/>
                <a:cs typeface="Arial" charset="0"/>
              </a:rPr>
            </a:br>
            <a:endParaRPr lang="en-US" sz="1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Legislative Issues in the 114</a:t>
            </a:r>
            <a:r>
              <a:rPr lang="en-US" sz="3200" b="1" baseline="30000" dirty="0" smtClean="0"/>
              <a:t>th</a:t>
            </a:r>
            <a:r>
              <a:rPr lang="en-US" sz="3200" b="1" dirty="0" smtClean="0"/>
              <a:t> Congress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Employer Mandate </a:t>
            </a:r>
          </a:p>
          <a:p>
            <a:r>
              <a:rPr lang="en-US" sz="2800" dirty="0" smtClean="0"/>
              <a:t>Advance Appropriations</a:t>
            </a:r>
          </a:p>
          <a:p>
            <a:r>
              <a:rPr lang="en-US" sz="2800" dirty="0" err="1" smtClean="0"/>
              <a:t>SDPI</a:t>
            </a:r>
            <a:r>
              <a:rPr lang="en-US" sz="2800" dirty="0" smtClean="0"/>
              <a:t> Reauthorization </a:t>
            </a:r>
          </a:p>
          <a:p>
            <a:r>
              <a:rPr lang="en-US" sz="2800" dirty="0" err="1" smtClean="0"/>
              <a:t>IHCIA</a:t>
            </a:r>
            <a:r>
              <a:rPr lang="en-US" sz="2800" dirty="0" smtClean="0"/>
              <a:t> Technical Amendments </a:t>
            </a:r>
          </a:p>
          <a:p>
            <a:r>
              <a:rPr lang="en-US" sz="2800" dirty="0" smtClean="0"/>
              <a:t> Medicare-like Rates for outpatient services</a:t>
            </a:r>
          </a:p>
          <a:p>
            <a:r>
              <a:rPr lang="en-US" sz="2800" dirty="0" smtClean="0"/>
              <a:t>Contract Support Costs mandatory funding and reconciliation language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12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Contract Support Cost Update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67688"/>
            <a:ext cx="7162800" cy="4525963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IHS Continues to revisit CSC negotiated amounts using a cost incurred approach more than a year or more later</a:t>
            </a:r>
          </a:p>
          <a:p>
            <a:pPr lvl="1"/>
            <a:r>
              <a:rPr lang="en-US" sz="2000" dirty="0" smtClean="0"/>
              <a:t>BIA does not follow the same method – why does IHS? </a:t>
            </a:r>
          </a:p>
          <a:p>
            <a:pPr lvl="1"/>
            <a:r>
              <a:rPr lang="en-US" sz="2000" dirty="0" smtClean="0"/>
              <a:t>IHS advises that it must verify that CSC is being paid on the correct amount and cost-incurred (audit) is the only way to do this </a:t>
            </a:r>
          </a:p>
          <a:p>
            <a:r>
              <a:rPr lang="en-US" sz="2400" dirty="0" smtClean="0"/>
              <a:t>IHS Past Year’s Claims – Agency want to settle by end of this year </a:t>
            </a:r>
          </a:p>
          <a:p>
            <a:r>
              <a:rPr lang="en-US" sz="2400" dirty="0" smtClean="0"/>
              <a:t>Revised CSC Policies:  BIA has completed a revised policy; IHS should have a draft available soon for </a:t>
            </a:r>
            <a:r>
              <a:rPr lang="en-US" sz="2400" dirty="0" err="1" smtClean="0"/>
              <a:t>reivew</a:t>
            </a:r>
            <a:endParaRPr lang="en-US" sz="2400" dirty="0" smtClean="0"/>
          </a:p>
          <a:p>
            <a:pPr lvl="1"/>
            <a:r>
              <a:rPr lang="en-US" sz="2000" dirty="0" smtClean="0"/>
              <a:t>Fixed Rates </a:t>
            </a:r>
          </a:p>
          <a:p>
            <a:pPr lvl="1"/>
            <a:r>
              <a:rPr lang="en-US" sz="2000" dirty="0" smtClean="0"/>
              <a:t>OMB should bring IHS and BIA CSC Workgroups together to align the issues and resulting policies </a:t>
            </a:r>
          </a:p>
        </p:txBody>
      </p:sp>
    </p:spTree>
    <p:extLst>
      <p:ext uri="{BB962C8B-B14F-4D97-AF65-F5344CB8AC3E}">
        <p14:creationId xmlns:p14="http://schemas.microsoft.com/office/powerpoint/2010/main" val="2338396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Contract Support Cost Update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02771"/>
            <a:ext cx="71628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CSC Appropriations in FY 2016 and potential sequester</a:t>
            </a:r>
          </a:p>
          <a:p>
            <a:pPr lvl="1"/>
            <a:r>
              <a:rPr lang="en-US" sz="2000" dirty="0" smtClean="0"/>
              <a:t>Congress and Administration have established a policy to fully fund CSC requirements </a:t>
            </a:r>
          </a:p>
          <a:p>
            <a:pPr lvl="1"/>
            <a:r>
              <a:rPr lang="en-US" sz="2000" dirty="0" smtClean="0"/>
              <a:t>In event of FY 2016 year long CR; or sequester if CSC is not adequate IHS will likely reprogram funds</a:t>
            </a:r>
          </a:p>
          <a:p>
            <a:pPr lvl="1"/>
            <a:r>
              <a:rPr lang="en-US" sz="2000" dirty="0" smtClean="0"/>
              <a:t>FY 2016 CR is approximately $55 million short of fully funding CSC requirements </a:t>
            </a:r>
          </a:p>
          <a:p>
            <a:pPr lvl="1"/>
            <a:r>
              <a:rPr lang="en-US" sz="2000" dirty="0" smtClean="0"/>
              <a:t>A potential 2% sequester and across the board cut will result in not enough CSC funds </a:t>
            </a:r>
          </a:p>
          <a:p>
            <a:pPr lvl="1"/>
            <a:r>
              <a:rPr lang="en-US" sz="2000" dirty="0" smtClean="0"/>
              <a:t>Administration could request an anomaly for additional funding in the appropriation </a:t>
            </a:r>
          </a:p>
          <a:p>
            <a:r>
              <a:rPr lang="en-US" sz="2400" dirty="0" smtClean="0"/>
              <a:t>Mandatory CSC proposal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3979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IHS Dear Tribal Leader letters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92380"/>
            <a:ext cx="7162800" cy="4525963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DTLL</a:t>
            </a:r>
            <a:r>
              <a:rPr lang="en-US" sz="2400" dirty="0" smtClean="0"/>
              <a:t> on IHS implementation of a new Integrated </a:t>
            </a:r>
            <a:r>
              <a:rPr lang="en-US" sz="2400" dirty="0"/>
              <a:t>Data Collection System Data Mart (IDCS DM) </a:t>
            </a:r>
            <a:endParaRPr lang="en-US" sz="2400" dirty="0" smtClean="0"/>
          </a:p>
          <a:p>
            <a:r>
              <a:rPr lang="en-US" sz="2400" dirty="0" smtClean="0"/>
              <a:t>Intended to improve </a:t>
            </a:r>
            <a:r>
              <a:rPr lang="en-US" sz="2400" dirty="0" err="1" smtClean="0"/>
              <a:t>GPRA</a:t>
            </a:r>
            <a:r>
              <a:rPr lang="en-US" sz="2400" dirty="0" smtClean="0"/>
              <a:t>/</a:t>
            </a:r>
            <a:r>
              <a:rPr lang="en-US" sz="2400" dirty="0" err="1" smtClean="0"/>
              <a:t>GPRAMA</a:t>
            </a:r>
            <a:r>
              <a:rPr lang="en-US" sz="2400" dirty="0" smtClean="0"/>
              <a:t> national </a:t>
            </a:r>
            <a:r>
              <a:rPr lang="en-US" sz="2400" dirty="0"/>
              <a:t>clinical </a:t>
            </a:r>
            <a:r>
              <a:rPr lang="en-US" sz="2400" dirty="0" smtClean="0"/>
              <a:t>measures </a:t>
            </a:r>
          </a:p>
          <a:p>
            <a:r>
              <a:rPr lang="en-US" sz="2400" dirty="0" smtClean="0"/>
              <a:t>RPMS </a:t>
            </a:r>
            <a:r>
              <a:rPr lang="en-US" sz="2400" dirty="0"/>
              <a:t>has decreased as tribes opt to utilize commercial health information </a:t>
            </a:r>
            <a:r>
              <a:rPr lang="en-US" sz="2400" dirty="0" smtClean="0"/>
              <a:t>systems</a:t>
            </a:r>
            <a:r>
              <a:rPr lang="en-US" sz="2400" dirty="0"/>
              <a:t> </a:t>
            </a:r>
            <a:r>
              <a:rPr lang="en-US" sz="2400" dirty="0" smtClean="0"/>
              <a:t>and the IDCS-DM is intended to address this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opt-out feature will be available to tribal programs that do not want their data included in </a:t>
            </a:r>
            <a:r>
              <a:rPr lang="en-US" sz="2400" dirty="0" err="1"/>
              <a:t>GPRA</a:t>
            </a:r>
            <a:r>
              <a:rPr lang="en-US" sz="2400" dirty="0"/>
              <a:t> and </a:t>
            </a:r>
            <a:r>
              <a:rPr lang="en-US" sz="2400" dirty="0" err="1"/>
              <a:t>GPRAMA</a:t>
            </a:r>
            <a:r>
              <a:rPr lang="en-US" sz="2400" dirty="0"/>
              <a:t> reporting </a:t>
            </a:r>
            <a:endParaRPr lang="en-US" sz="2400" dirty="0" smtClean="0"/>
          </a:p>
          <a:p>
            <a:r>
              <a:rPr lang="en-US" sz="2400" dirty="0" smtClean="0"/>
              <a:t>Tribal consultation closes on October 31, 2015 </a:t>
            </a:r>
          </a:p>
          <a:p>
            <a:r>
              <a:rPr lang="en-US" sz="2400" dirty="0" smtClean="0"/>
              <a:t>Session during </a:t>
            </a:r>
            <a:r>
              <a:rPr lang="en-US" sz="2400" dirty="0" err="1" smtClean="0"/>
              <a:t>QBM</a:t>
            </a:r>
            <a:r>
              <a:rPr lang="en-US" sz="2400" dirty="0" smtClean="0"/>
              <a:t> with IHS Deputy Director and </a:t>
            </a:r>
            <a:r>
              <a:rPr lang="en-US" sz="2400" dirty="0" err="1" smtClean="0"/>
              <a:t>OIT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4878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CMS 100% </a:t>
            </a:r>
            <a:r>
              <a:rPr lang="en-US" sz="3600" b="1" dirty="0" err="1" smtClean="0"/>
              <a:t>FMAP</a:t>
            </a:r>
            <a:r>
              <a:rPr lang="en-US" sz="3600" b="1" dirty="0" smtClean="0"/>
              <a:t> Policy Change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81989"/>
            <a:ext cx="7162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NEW CMS WHITE PAPER COMMENTS </a:t>
            </a:r>
            <a:r>
              <a:rPr lang="en-US" sz="2400" b="1" u="sng" dirty="0" smtClean="0"/>
              <a:t>DUE NOVEMBER 17</a:t>
            </a:r>
            <a:r>
              <a:rPr lang="en-US" sz="2400" b="1" u="sng" baseline="30000" dirty="0" smtClean="0"/>
              <a:t>TH</a:t>
            </a:r>
            <a:r>
              <a:rPr lang="en-US" sz="2400" b="1" u="sng" dirty="0" smtClean="0"/>
              <a:t> </a:t>
            </a:r>
          </a:p>
          <a:p>
            <a:r>
              <a:rPr lang="en-US" sz="2400" dirty="0" smtClean="0"/>
              <a:t>AK </a:t>
            </a:r>
            <a:r>
              <a:rPr lang="en-US" sz="2400" dirty="0" smtClean="0"/>
              <a:t>&amp; SD Medicaid Expansion proposals to CMS </a:t>
            </a:r>
          </a:p>
          <a:p>
            <a:r>
              <a:rPr lang="en-US" sz="2400" dirty="0" smtClean="0"/>
              <a:t>AK 100</a:t>
            </a:r>
            <a:r>
              <a:rPr lang="en-US" sz="2400" dirty="0"/>
              <a:t>% </a:t>
            </a:r>
            <a:r>
              <a:rPr lang="en-US" sz="2400" dirty="0" err="1"/>
              <a:t>FMAP</a:t>
            </a:r>
            <a:r>
              <a:rPr lang="en-US" sz="2400" dirty="0"/>
              <a:t> </a:t>
            </a:r>
            <a:r>
              <a:rPr lang="en-US" sz="2400" dirty="0" smtClean="0"/>
              <a:t>request for </a:t>
            </a:r>
            <a:r>
              <a:rPr lang="en-US" sz="2400" dirty="0"/>
              <a:t>emergency and non-emergency medical </a:t>
            </a:r>
            <a:r>
              <a:rPr lang="en-US" sz="2400" dirty="0" smtClean="0"/>
              <a:t>transportation and services </a:t>
            </a:r>
            <a:r>
              <a:rPr lang="en-US" sz="2400" dirty="0"/>
              <a:t>provided through CHS/PRC </a:t>
            </a:r>
            <a:r>
              <a:rPr lang="en-US" sz="2400" dirty="0" smtClean="0"/>
              <a:t>referrals</a:t>
            </a:r>
          </a:p>
          <a:p>
            <a:r>
              <a:rPr lang="en-US" sz="2400" dirty="0" smtClean="0"/>
              <a:t>SD requests </a:t>
            </a:r>
            <a:r>
              <a:rPr lang="en-US" sz="2400" dirty="0"/>
              <a:t>100% </a:t>
            </a:r>
            <a:r>
              <a:rPr lang="en-US" sz="2400" dirty="0" err="1"/>
              <a:t>FMAP</a:t>
            </a:r>
            <a:r>
              <a:rPr lang="en-US" sz="2400" dirty="0"/>
              <a:t> for telehealth services, specialty services provided through collaborative arrangements, and services provided by community health </a:t>
            </a:r>
            <a:r>
              <a:rPr lang="en-US" sz="2400" dirty="0" smtClean="0"/>
              <a:t>representatives</a:t>
            </a:r>
          </a:p>
          <a:p>
            <a:r>
              <a:rPr lang="en-US" sz="2400" dirty="0" smtClean="0"/>
              <a:t>CMS has conducted Tribal consultation and expected to issue a decision soon </a:t>
            </a:r>
          </a:p>
          <a:p>
            <a:r>
              <a:rPr lang="en-US" sz="2400" dirty="0" smtClean="0"/>
              <a:t>NPAIHB has submitted recommendations </a:t>
            </a:r>
          </a:p>
          <a:p>
            <a:pPr lvl="1"/>
            <a:r>
              <a:rPr lang="en-US" sz="2000" dirty="0" smtClean="0"/>
              <a:t>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for CHS referrals  or </a:t>
            </a:r>
          </a:p>
          <a:p>
            <a:pPr lvl="1"/>
            <a:r>
              <a:rPr lang="en-US" sz="2000" dirty="0" smtClean="0"/>
              <a:t>100% </a:t>
            </a:r>
            <a:r>
              <a:rPr lang="en-US" sz="2000" dirty="0" err="1" smtClean="0"/>
              <a:t>FMAP</a:t>
            </a:r>
            <a:r>
              <a:rPr lang="en-US" sz="2000" dirty="0" smtClean="0"/>
              <a:t> for services under contract with I/T/U </a:t>
            </a:r>
          </a:p>
          <a:p>
            <a:pPr lvl="1"/>
            <a:r>
              <a:rPr lang="en-US" sz="2000" dirty="0" smtClean="0"/>
              <a:t>Without link to I/T there is not incentive for States to work w/Tribes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8508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CMS-Tribal Technical Advisory </a:t>
            </a:r>
            <a:br>
              <a:rPr lang="en-US" sz="3600" b="1" dirty="0" smtClean="0"/>
            </a:br>
            <a:r>
              <a:rPr lang="en-US" sz="3600" b="1" dirty="0" smtClean="0"/>
              <a:t>Group Issues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Summary of Benefit Documents for zero and limited cost sharing variations</a:t>
            </a:r>
          </a:p>
          <a:p>
            <a:r>
              <a:rPr lang="en-US" sz="2400" dirty="0" smtClean="0"/>
              <a:t>Referrals for cost-sharing and proper payments </a:t>
            </a:r>
          </a:p>
          <a:p>
            <a:r>
              <a:rPr lang="en-US" sz="2400" dirty="0" smtClean="0"/>
              <a:t>Marketplace Call Center Tribal Scripts </a:t>
            </a:r>
          </a:p>
          <a:p>
            <a:r>
              <a:rPr lang="en-US" sz="2400" dirty="0" smtClean="0"/>
              <a:t>Network Adequacy for I/T/Us – contract issues </a:t>
            </a:r>
          </a:p>
          <a:p>
            <a:r>
              <a:rPr lang="en-US" sz="2400" dirty="0" smtClean="0"/>
              <a:t>Simplify Family Plan Provisions for Indians </a:t>
            </a:r>
          </a:p>
          <a:p>
            <a:r>
              <a:rPr lang="en-US" sz="2400" dirty="0" smtClean="0"/>
              <a:t>Enrollment data for Indians </a:t>
            </a:r>
          </a:p>
          <a:p>
            <a:r>
              <a:rPr lang="en-US" sz="2400" dirty="0" smtClean="0"/>
              <a:t>Transition from Marketplace Coverage to Medicaid coverage (AK) – Could effect Idaho  </a:t>
            </a:r>
          </a:p>
          <a:p>
            <a:pPr lvl="1"/>
            <a:r>
              <a:rPr lang="en-US" sz="2000" dirty="0" smtClean="0"/>
              <a:t>New Medicaid </a:t>
            </a:r>
            <a:r>
              <a:rPr lang="en-US" sz="2000" dirty="0" err="1" smtClean="0"/>
              <a:t>eligibles</a:t>
            </a:r>
            <a:r>
              <a:rPr lang="en-US" sz="2000" dirty="0" smtClean="0"/>
              <a:t> can not cancel Marketplace coverage </a:t>
            </a:r>
          </a:p>
          <a:p>
            <a:pPr lvl="1"/>
            <a:r>
              <a:rPr lang="en-US" sz="2000" dirty="0" smtClean="0"/>
              <a:t>NACs and </a:t>
            </a:r>
            <a:r>
              <a:rPr lang="en-US" sz="2000" dirty="0" err="1" smtClean="0"/>
              <a:t>CCIIO</a:t>
            </a:r>
            <a:r>
              <a:rPr lang="en-US" sz="2000" dirty="0" smtClean="0"/>
              <a:t> have invested much time in this process </a:t>
            </a:r>
          </a:p>
          <a:p>
            <a:pPr lvl="1"/>
            <a:r>
              <a:rPr lang="en-US" sz="2000" dirty="0" smtClean="0"/>
              <a:t>Results in enrollee not having coverage for some time which has resulted in bills to individual s </a:t>
            </a:r>
          </a:p>
          <a:p>
            <a:pPr lvl="1"/>
            <a:r>
              <a:rPr lang="en-US" sz="2000" dirty="0" smtClean="0"/>
              <a:t>Complicates Indian cost-sharing for </a:t>
            </a:r>
            <a:r>
              <a:rPr lang="en-US" sz="2000" dirty="0" err="1" smtClean="0"/>
              <a:t>QHP</a:t>
            </a:r>
            <a:r>
              <a:rPr lang="en-US" sz="2000" dirty="0" smtClean="0"/>
              <a:t> &amp; Medicaid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57012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VA Dear Tribal Leader Letter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Veterans Budget and Choice Improvement Act</a:t>
            </a:r>
          </a:p>
          <a:p>
            <a:r>
              <a:rPr lang="en-US" sz="2400" dirty="0" smtClean="0"/>
              <a:t>Act requires a report to Congress on how the VA will streamline all non-VA programs into single program called Veterans Choice Program </a:t>
            </a:r>
          </a:p>
          <a:p>
            <a:r>
              <a:rPr lang="en-US" sz="2400" dirty="0" smtClean="0"/>
              <a:t>VA is seeking consultation regarding inclusion of I/T as part of the VA’s core provider network including efforts to streamline provision of non-VA care to veterans</a:t>
            </a:r>
          </a:p>
          <a:p>
            <a:r>
              <a:rPr lang="en-US" sz="2400" dirty="0" smtClean="0"/>
              <a:t> Comment on existing VA reimbursement agreements</a:t>
            </a:r>
          </a:p>
          <a:p>
            <a:r>
              <a:rPr lang="en-US" sz="2400" dirty="0" smtClean="0"/>
              <a:t>Comments due October 26, 2015 </a:t>
            </a:r>
          </a:p>
          <a:p>
            <a:r>
              <a:rPr lang="en-US" sz="2400" dirty="0" smtClean="0"/>
              <a:t>Additional tribal consultation on November 1, 2015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9514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63425"/>
            <a:ext cx="72390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HRSA</a:t>
            </a:r>
            <a:r>
              <a:rPr lang="en-US" sz="3600" b="1" dirty="0" smtClean="0"/>
              <a:t> 340B Proposed Guidance 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7162800" cy="541020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HRSA</a:t>
            </a:r>
            <a:r>
              <a:rPr lang="en-US" sz="2000" dirty="0" smtClean="0"/>
              <a:t> has proposed 340B </a:t>
            </a:r>
            <a:r>
              <a:rPr lang="en-US" sz="2000" dirty="0"/>
              <a:t>Drug Pricing Program Omnibus </a:t>
            </a:r>
            <a:r>
              <a:rPr lang="en-US" sz="2000" dirty="0" smtClean="0"/>
              <a:t>Guidance, August 28, 2015, makes </a:t>
            </a:r>
            <a:r>
              <a:rPr lang="en-US" sz="2000" dirty="0"/>
              <a:t>significant changes regarding </a:t>
            </a:r>
            <a:r>
              <a:rPr lang="en-US" sz="2000" dirty="0" smtClean="0"/>
              <a:t>individuals eligible </a:t>
            </a:r>
            <a:r>
              <a:rPr lang="en-US" sz="2000" dirty="0"/>
              <a:t>for 340B drug pricing </a:t>
            </a:r>
            <a:r>
              <a:rPr lang="en-US" sz="2000" dirty="0" smtClean="0"/>
              <a:t> </a:t>
            </a:r>
          </a:p>
          <a:p>
            <a:r>
              <a:rPr lang="en-US" sz="2000" dirty="0"/>
              <a:t>Guidance redefines the required relationship between a provider and a </a:t>
            </a:r>
            <a:r>
              <a:rPr lang="en-US" sz="2000" dirty="0" smtClean="0"/>
              <a:t>patient &amp; will effect Tribal access 340B </a:t>
            </a:r>
            <a:r>
              <a:rPr lang="en-US" sz="2000" dirty="0"/>
              <a:t>drug </a:t>
            </a:r>
            <a:r>
              <a:rPr lang="en-US" sz="2000" dirty="0" smtClean="0"/>
              <a:t>pricing: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dirty="0" smtClean="0"/>
              <a:t>require </a:t>
            </a:r>
            <a:r>
              <a:rPr lang="en-US" sz="1800" dirty="0"/>
              <a:t>that the relationship between a patient and a provider be evaluated on a prescription-by-prescription basis; and </a:t>
            </a:r>
            <a:endParaRPr lang="en-US" sz="18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en-US" sz="1800" dirty="0" smtClean="0"/>
              <a:t>that </a:t>
            </a:r>
            <a:r>
              <a:rPr lang="en-US" sz="1800" dirty="0"/>
              <a:t>the prescription be issued at a tribal facility.</a:t>
            </a:r>
            <a:endParaRPr lang="en-US" sz="1800" dirty="0" smtClean="0"/>
          </a:p>
          <a:p>
            <a:r>
              <a:rPr lang="en-US" sz="2000" dirty="0" smtClean="0"/>
              <a:t>Will make </a:t>
            </a:r>
            <a:r>
              <a:rPr lang="en-US" sz="2000" dirty="0" err="1" smtClean="0"/>
              <a:t>PRx</a:t>
            </a:r>
            <a:r>
              <a:rPr lang="en-US" sz="2000" dirty="0" smtClean="0"/>
              <a:t> issued </a:t>
            </a:r>
            <a:r>
              <a:rPr lang="en-US" sz="2000" dirty="0"/>
              <a:t>by providers serving tribal health program patients outside of tribal clinic facilities ineligible for 340B </a:t>
            </a:r>
            <a:r>
              <a:rPr lang="en-US" sz="2000" dirty="0" smtClean="0"/>
              <a:t>pricing </a:t>
            </a:r>
          </a:p>
          <a:p>
            <a:r>
              <a:rPr lang="en-US" sz="2000" dirty="0" smtClean="0"/>
              <a:t>NPAIHB Comments clarify standards that should be applicable to Tribal health programs to “permit covered entities” and not focus on  facilities ; and defining patient eligibility under the </a:t>
            </a:r>
            <a:r>
              <a:rPr lang="en-US" sz="2000" dirty="0" err="1" smtClean="0"/>
              <a:t>ISDEAA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9535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Discussion?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6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Report 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752600"/>
            <a:ext cx="6858000" cy="4373563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/>
              <a:t>Appropriations Update &amp; Continuing Resolution 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/>
              <a:t>Contract Support Cost Updates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/>
              <a:t>Indian Health Legislation in 114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Congress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/>
              <a:t>100% </a:t>
            </a:r>
            <a:r>
              <a:rPr lang="en-US" sz="2400" dirty="0" err="1" smtClean="0"/>
              <a:t>FMAP</a:t>
            </a:r>
            <a:r>
              <a:rPr lang="en-US" sz="2400" dirty="0" smtClean="0"/>
              <a:t> &amp; TTAG Updates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err="1" smtClean="0"/>
              <a:t>HRSA</a:t>
            </a:r>
            <a:r>
              <a:rPr lang="en-US" sz="2400" dirty="0" smtClean="0"/>
              <a:t> 340(b) Regulation </a:t>
            </a:r>
          </a:p>
        </p:txBody>
      </p:sp>
    </p:spTree>
    <p:extLst>
      <p:ext uri="{BB962C8B-B14F-4D97-AF65-F5344CB8AC3E}">
        <p14:creationId xmlns:p14="http://schemas.microsoft.com/office/powerpoint/2010/main" val="5831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FY 2016 Continuing Resolution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731" y="1415972"/>
            <a:ext cx="7162800" cy="4525963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FY 2016 President Request $460 million increase</a:t>
            </a:r>
          </a:p>
          <a:p>
            <a:pPr lvl="1"/>
            <a:r>
              <a:rPr lang="en-US" sz="2000" dirty="0" smtClean="0"/>
              <a:t>House bill is $315 less than President’s Request – 3.1%</a:t>
            </a:r>
          </a:p>
          <a:p>
            <a:pPr lvl="1"/>
            <a:r>
              <a:rPr lang="en-US" sz="2000" dirty="0" smtClean="0"/>
              <a:t>Senate bill is $324 million less than President’s Request – 2.9%</a:t>
            </a:r>
          </a:p>
          <a:p>
            <a:pPr lvl="1"/>
            <a:r>
              <a:rPr lang="en-US" sz="2000" dirty="0" smtClean="0"/>
              <a:t>$8.6 million difference with House mark higher</a:t>
            </a:r>
            <a:endParaRPr lang="en-US" sz="2400" dirty="0" smtClean="0"/>
          </a:p>
          <a:p>
            <a:r>
              <a:rPr lang="en-US" sz="2400" dirty="0" smtClean="0"/>
              <a:t>Senate provides $17 million increase for </a:t>
            </a:r>
            <a:r>
              <a:rPr lang="en-US" sz="2400" dirty="0" err="1" smtClean="0"/>
              <a:t>H&amp;C</a:t>
            </a:r>
            <a:r>
              <a:rPr lang="en-US" sz="2400" dirty="0" smtClean="0"/>
              <a:t> accounts while House provides $78 million</a:t>
            </a:r>
          </a:p>
          <a:p>
            <a:r>
              <a:rPr lang="en-US" sz="2400" dirty="0" smtClean="0"/>
              <a:t>Senate provides $61 million for Facilities accounts, while House provides $6 million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Congress passed CR through 12/11/2015 for twelve regular appropriation bills </a:t>
            </a:r>
          </a:p>
          <a:p>
            <a:r>
              <a:rPr lang="en-US" sz="2400" dirty="0" smtClean="0"/>
              <a:t>CR funds @ 2015 levels; less a .2018% across the board decrease </a:t>
            </a:r>
          </a:p>
        </p:txBody>
      </p:sp>
    </p:spTree>
    <p:extLst>
      <p:ext uri="{BB962C8B-B14F-4D97-AF65-F5344CB8AC3E}">
        <p14:creationId xmlns:p14="http://schemas.microsoft.com/office/powerpoint/2010/main" val="31376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FY 2017 Budget </a:t>
            </a:r>
            <a:r>
              <a:rPr lang="en-US" sz="4000" b="1" dirty="0" err="1" smtClean="0"/>
              <a:t>Requst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Discussion at </a:t>
            </a:r>
            <a:r>
              <a:rPr lang="en-US" sz="2800" dirty="0" err="1" smtClean="0"/>
              <a:t>TSGAC</a:t>
            </a:r>
            <a:r>
              <a:rPr lang="en-US" sz="2800" dirty="0" smtClean="0"/>
              <a:t> Meeting with IHS Deputy Director </a:t>
            </a:r>
          </a:p>
          <a:p>
            <a:r>
              <a:rPr lang="en-US" sz="2800" dirty="0" smtClean="0"/>
              <a:t>Positive developments for the FY 2017 budget </a:t>
            </a:r>
          </a:p>
          <a:p>
            <a:r>
              <a:rPr lang="en-US" sz="2800" dirty="0" smtClean="0"/>
              <a:t>Full funding for current services and contract support costs may be possible </a:t>
            </a:r>
          </a:p>
          <a:p>
            <a:r>
              <a:rPr lang="en-US" sz="2800" dirty="0" smtClean="0"/>
              <a:t>HHS Secretary Burwell took “took our proposals to heart” </a:t>
            </a:r>
          </a:p>
          <a:p>
            <a:r>
              <a:rPr lang="en-US" sz="2800" dirty="0" smtClean="0"/>
              <a:t>Emphasis on behavioral health and suicide prevention 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87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Indian Legislative Bills in 114</a:t>
            </a:r>
            <a:r>
              <a:rPr lang="en-US" sz="3200" b="1" baseline="30000" dirty="0" smtClean="0"/>
              <a:t>th</a:t>
            </a:r>
            <a:r>
              <a:rPr lang="en-US" sz="3200" b="1" dirty="0" smtClean="0"/>
              <a:t> Congress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19643"/>
            <a:ext cx="7162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S. 286 – Department of Interior Tribal Self-Governance Act of 2015 </a:t>
            </a:r>
          </a:p>
          <a:p>
            <a:pPr lvl="1"/>
            <a:r>
              <a:rPr lang="en-US" sz="1800" dirty="0" smtClean="0"/>
              <a:t>Introduced by Sen. John </a:t>
            </a:r>
            <a:r>
              <a:rPr lang="en-US" sz="1800" dirty="0" err="1" smtClean="0"/>
              <a:t>Barasso</a:t>
            </a:r>
            <a:r>
              <a:rPr lang="en-US" sz="1800" dirty="0" smtClean="0"/>
              <a:t>;  Co-sponsors  include Senators Tester, Murkowski, Crapo, Schatz, Franken</a:t>
            </a:r>
          </a:p>
          <a:p>
            <a:pPr lvl="1"/>
            <a:r>
              <a:rPr lang="en-US" sz="1800" dirty="0"/>
              <a:t>Amends Title IV of </a:t>
            </a:r>
            <a:r>
              <a:rPr lang="en-US" sz="1800" dirty="0" err="1"/>
              <a:t>of</a:t>
            </a:r>
            <a:r>
              <a:rPr lang="en-US" sz="1800" dirty="0"/>
              <a:t> </a:t>
            </a:r>
            <a:r>
              <a:rPr lang="en-US" sz="1800" dirty="0" err="1"/>
              <a:t>ISDEAA</a:t>
            </a:r>
            <a:r>
              <a:rPr lang="en-US" sz="1800" dirty="0"/>
              <a:t> to make it consistent with Title VI, the Self-Governance Program for HHS </a:t>
            </a:r>
          </a:p>
          <a:p>
            <a:pPr lvl="1"/>
            <a:r>
              <a:rPr lang="en-US" sz="1800" dirty="0" smtClean="0"/>
              <a:t>Creates the same administrative efficiencies for </a:t>
            </a:r>
            <a:r>
              <a:rPr lang="en-US" sz="1800" dirty="0" err="1" smtClean="0"/>
              <a:t>DOI</a:t>
            </a:r>
            <a:r>
              <a:rPr lang="en-US" sz="1800" dirty="0" smtClean="0"/>
              <a:t> that have been in place for HHS programs. </a:t>
            </a:r>
          </a:p>
          <a:p>
            <a:pPr lvl="1"/>
            <a:r>
              <a:rPr lang="en-US" sz="1800" dirty="0" smtClean="0"/>
              <a:t> Sen. McCain Amendments cause alarm going to mark-up but were withdrawn and had to do with </a:t>
            </a:r>
            <a:r>
              <a:rPr lang="en-US" sz="1800" i="1" dirty="0" smtClean="0"/>
              <a:t>“OIG Alert to Tribes on the use of </a:t>
            </a:r>
            <a:r>
              <a:rPr lang="en-US" sz="1800" i="1" dirty="0" err="1" smtClean="0"/>
              <a:t>ISDEAA</a:t>
            </a:r>
            <a:r>
              <a:rPr lang="en-US" sz="1800" i="1" dirty="0" smtClean="0"/>
              <a:t> and 3</a:t>
            </a:r>
            <a:r>
              <a:rPr lang="en-US" sz="1800" i="1" baseline="30000" dirty="0" smtClean="0"/>
              <a:t>rd</a:t>
            </a:r>
            <a:r>
              <a:rPr lang="en-US" sz="1800" i="1" dirty="0" smtClean="0"/>
              <a:t> Party Funds”</a:t>
            </a:r>
          </a:p>
          <a:p>
            <a:pPr lvl="1"/>
            <a:r>
              <a:rPr lang="en-US" sz="1800" dirty="0" smtClean="0"/>
              <a:t>S. 286 passed Senate by Unanimous Consent and has now been sent to the House for consideration</a:t>
            </a:r>
          </a:p>
          <a:p>
            <a:pPr lvl="1"/>
            <a:r>
              <a:rPr lang="en-US" sz="1800" dirty="0" smtClean="0"/>
              <a:t>Title IV Task Force is trying to find a primary sponsor in the House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2722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Indian Legislative Bills in 114</a:t>
            </a:r>
            <a:r>
              <a:rPr lang="en-US" sz="3200" b="1" baseline="30000" dirty="0"/>
              <a:t>th</a:t>
            </a:r>
            <a:r>
              <a:rPr lang="en-US" sz="3200" b="1" dirty="0"/>
              <a:t> Congress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23553"/>
            <a:ext cx="7162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Senate bill Exempts Tribal Programs from Sequestration </a:t>
            </a:r>
          </a:p>
          <a:p>
            <a:pPr lvl="1"/>
            <a:r>
              <a:rPr lang="en-US" sz="2000" dirty="0" smtClean="0"/>
              <a:t>S. 1497 would exempt IHS, BIA, HUD and other Indian programs from sequestration required under the Budget Control Act of 2011 </a:t>
            </a:r>
          </a:p>
          <a:p>
            <a:pPr lvl="1"/>
            <a:r>
              <a:rPr lang="en-US" sz="2000" dirty="0" smtClean="0"/>
              <a:t>Introduced by Sen. Tester (MT); only one cosponsor Sen. Udall (NM)</a:t>
            </a:r>
          </a:p>
          <a:p>
            <a:pPr marL="400050"/>
            <a:r>
              <a:rPr lang="en-US" sz="2400" dirty="0" smtClean="0"/>
              <a:t>House bill Exempts Tribal Programs from Sequestration</a:t>
            </a:r>
          </a:p>
          <a:p>
            <a:pPr marL="800100" lvl="1"/>
            <a:r>
              <a:rPr lang="en-US" sz="2000" dirty="0" smtClean="0"/>
              <a:t>H.R. 3063 same companion bill to S. 1497 </a:t>
            </a:r>
          </a:p>
          <a:p>
            <a:pPr marL="800100" lvl="1"/>
            <a:r>
              <a:rPr lang="en-US" sz="2000" dirty="0" smtClean="0"/>
              <a:t>Introduced by Rep. Young (AK); Co-sponsors include Representatives Cole (OK), Ruiz (CA), McCollum (MN) </a:t>
            </a:r>
          </a:p>
          <a:p>
            <a:pPr marL="400050"/>
            <a:r>
              <a:rPr lang="en-US" sz="2400" dirty="0" smtClean="0"/>
              <a:t>Both bills referred to Budget Committees</a:t>
            </a:r>
          </a:p>
          <a:p>
            <a:pPr marL="400050"/>
            <a:r>
              <a:rPr lang="en-US" sz="2400" dirty="0" smtClean="0"/>
              <a:t>Likely to die in Committee </a:t>
            </a:r>
          </a:p>
          <a:p>
            <a:pPr marL="400050"/>
            <a:r>
              <a:rPr lang="en-US" sz="2400" dirty="0" smtClean="0"/>
              <a:t>Likely best chance to avoid sequester for Indian programs is language in specific appropriations (Interior, HUD, Labor-HHS)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4971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91301"/>
            <a:ext cx="9021896" cy="4781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80339"/>
            <a:ext cx="7239000" cy="1143000"/>
          </a:xfrm>
        </p:spPr>
        <p:txBody>
          <a:bodyPr>
            <a:noAutofit/>
          </a:bodyPr>
          <a:lstStyle/>
          <a:p>
            <a:r>
              <a:rPr lang="en-US" sz="4000" b="1" dirty="0" err="1" smtClean="0"/>
              <a:t>NCAI</a:t>
            </a:r>
            <a:r>
              <a:rPr lang="en-US" sz="4000" b="1" dirty="0" smtClean="0"/>
              <a:t> Analysis of Budget Trends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26494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Indian Legislative Bills in 114</a:t>
            </a:r>
            <a:r>
              <a:rPr lang="en-US" sz="3200" b="1" baseline="30000" dirty="0"/>
              <a:t>th</a:t>
            </a:r>
            <a:r>
              <a:rPr lang="en-US" sz="3200" b="1" dirty="0"/>
              <a:t> Congress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23553"/>
            <a:ext cx="71628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Exemption from ACA Employer Mandate (Shared Responsibility)</a:t>
            </a:r>
          </a:p>
          <a:p>
            <a:pPr lvl="1"/>
            <a:r>
              <a:rPr lang="en-US" sz="2400" dirty="0" smtClean="0"/>
              <a:t>Tribal Jobs Employment and Protection Act </a:t>
            </a:r>
          </a:p>
          <a:p>
            <a:pPr lvl="1"/>
            <a:r>
              <a:rPr lang="en-US" sz="2400" dirty="0" smtClean="0"/>
              <a:t> S. 1771 Introduced by Sen. </a:t>
            </a:r>
            <a:r>
              <a:rPr lang="en-US" sz="2400" dirty="0" err="1" smtClean="0"/>
              <a:t>Daines</a:t>
            </a:r>
            <a:r>
              <a:rPr lang="en-US" sz="2400" dirty="0" smtClean="0"/>
              <a:t> (MT); Co-sponsors Senators Crapo (ID) and Thune (SD)</a:t>
            </a:r>
          </a:p>
          <a:p>
            <a:pPr lvl="1"/>
            <a:r>
              <a:rPr lang="en-US" sz="2400" dirty="0" smtClean="0"/>
              <a:t>H.R. 3080 introduced by Rep. </a:t>
            </a:r>
            <a:r>
              <a:rPr lang="en-US" sz="2400" dirty="0" err="1" smtClean="0"/>
              <a:t>Noem</a:t>
            </a:r>
            <a:r>
              <a:rPr lang="en-US" sz="2400" dirty="0" smtClean="0"/>
              <a:t> (SD); Co-sponsors Representatives Cole (OK) and </a:t>
            </a:r>
            <a:r>
              <a:rPr lang="en-US" sz="2400" dirty="0" err="1" smtClean="0"/>
              <a:t>Zinke</a:t>
            </a:r>
            <a:r>
              <a:rPr lang="en-US" sz="2400" dirty="0" smtClean="0"/>
              <a:t> (SD)</a:t>
            </a:r>
          </a:p>
          <a:p>
            <a:pPr lvl="1"/>
            <a:r>
              <a:rPr lang="en-US" sz="2400" dirty="0" smtClean="0"/>
              <a:t>Senate bill referred to Finance; House bill referred to Ways &amp; Means</a:t>
            </a:r>
          </a:p>
          <a:p>
            <a:r>
              <a:rPr lang="en-US" sz="2400" dirty="0" smtClean="0"/>
              <a:t>Cadillac Tax amendment? </a:t>
            </a:r>
          </a:p>
          <a:p>
            <a:r>
              <a:rPr lang="en-US" sz="2400" dirty="0" smtClean="0"/>
              <a:t>If passed what will the President do?   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05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Indian Legislative Bills in 114</a:t>
            </a:r>
            <a:r>
              <a:rPr lang="en-US" sz="3200" b="1" baseline="30000" dirty="0"/>
              <a:t>th</a:t>
            </a:r>
            <a:r>
              <a:rPr lang="en-US" sz="3200" b="1" dirty="0"/>
              <a:t> Congress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40425"/>
            <a:ext cx="7162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S. 1964 Family Stability and Family Kinship Act of 2015 </a:t>
            </a:r>
          </a:p>
          <a:p>
            <a:pPr lvl="1"/>
            <a:r>
              <a:rPr lang="en-US" sz="2400" dirty="0" smtClean="0"/>
              <a:t>Introduced by Sen. Wyden; Co-sponsors Sen. Bennett, Brown, Cantwell, Casey, </a:t>
            </a:r>
            <a:r>
              <a:rPr lang="en-US" sz="2400" dirty="0" err="1" smtClean="0"/>
              <a:t>Gillbrand</a:t>
            </a:r>
            <a:r>
              <a:rPr lang="en-US" sz="2400" dirty="0" smtClean="0"/>
              <a:t>, Menendez, Schumer, Stabenow, Warner </a:t>
            </a:r>
          </a:p>
          <a:p>
            <a:pPr lvl="1"/>
            <a:r>
              <a:rPr lang="en-US" sz="2400" dirty="0" smtClean="0"/>
              <a:t>Reforms the federal finance system supporting state and child welfare services </a:t>
            </a:r>
          </a:p>
          <a:p>
            <a:pPr lvl="1"/>
            <a:r>
              <a:rPr lang="en-US" sz="2400" dirty="0" smtClean="0"/>
              <a:t>Funds preventive services and kinship placements for children at risk of foster placement </a:t>
            </a:r>
          </a:p>
          <a:p>
            <a:pPr lvl="1"/>
            <a:r>
              <a:rPr lang="en-US" sz="2400" dirty="0" smtClean="0"/>
              <a:t>Current law creates incentives to place Indian children outside of families in order to receive federal funding</a:t>
            </a:r>
          </a:p>
          <a:p>
            <a:pPr lvl="1"/>
            <a:r>
              <a:rPr lang="en-US" sz="2400" dirty="0" smtClean="0"/>
              <a:t>Encourages child welfare system to forego alternatives to prevent breakup of families like parent training, mental health counseling, trauma recovery, etc.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8815573"/>
      </p:ext>
    </p:extLst>
  </p:cSld>
  <p:clrMapOvr>
    <a:masterClrMapping/>
  </p:clrMapOvr>
</p:sld>
</file>

<file path=ppt/theme/theme1.xml><?xml version="1.0" encoding="utf-8"?>
<a:theme xmlns:a="http://schemas.openxmlformats.org/drawingml/2006/main" name="Gathering Wisdom Presentation - May 26,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Gathering Wisdom Presentation - May 26, 2011</Template>
  <TotalTime>8542</TotalTime>
  <Words>1404</Words>
  <Application>Microsoft Office PowerPoint</Application>
  <PresentationFormat>On-screen Show (4:3)</PresentationFormat>
  <Paragraphs>133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Gathering Wisdom Presentation - May 26, 2011</vt:lpstr>
      <vt:lpstr>Legislative &amp; Policy Update </vt:lpstr>
      <vt:lpstr>Report Overview </vt:lpstr>
      <vt:lpstr>FY 2016 Continuing Resolution </vt:lpstr>
      <vt:lpstr>FY 2017 Budget Requst </vt:lpstr>
      <vt:lpstr>Indian Legislative Bills in 114th Congress </vt:lpstr>
      <vt:lpstr>Indian Legislative Bills in 114th Congress </vt:lpstr>
      <vt:lpstr>NCAI Analysis of Budget Trends </vt:lpstr>
      <vt:lpstr>Indian Legislative Bills in 114th Congress </vt:lpstr>
      <vt:lpstr>Indian Legislative Bills in 114th Congress </vt:lpstr>
      <vt:lpstr>Legislative Issues in the 114th Congress</vt:lpstr>
      <vt:lpstr>Contract Support Cost Update</vt:lpstr>
      <vt:lpstr>Contract Support Cost Update </vt:lpstr>
      <vt:lpstr>IHS Dear Tribal Leader letters</vt:lpstr>
      <vt:lpstr>CMS 100% FMAP Policy Change</vt:lpstr>
      <vt:lpstr>CMS-Tribal Technical Advisory  Group Issues </vt:lpstr>
      <vt:lpstr>VA Dear Tribal Leader Letter</vt:lpstr>
      <vt:lpstr>HRSA 340B Proposed Guidance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   NPAIHB Quarterly Board Meeting  Thunder Valley Casino Resort Lincoln, CA</dc:title>
  <dc:creator>jroberts</dc:creator>
  <cp:lastModifiedBy>Jim Roberts</cp:lastModifiedBy>
  <cp:revision>449</cp:revision>
  <dcterms:created xsi:type="dcterms:W3CDTF">2011-07-14T14:04:56Z</dcterms:created>
  <dcterms:modified xsi:type="dcterms:W3CDTF">2015-10-27T22:53:16Z</dcterms:modified>
</cp:coreProperties>
</file>