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70" r:id="rId2"/>
    <p:sldId id="271" r:id="rId3"/>
    <p:sldId id="289" r:id="rId4"/>
    <p:sldId id="257" r:id="rId5"/>
    <p:sldId id="258" r:id="rId6"/>
    <p:sldId id="263" r:id="rId7"/>
    <p:sldId id="260" r:id="rId8"/>
    <p:sldId id="264" r:id="rId9"/>
    <p:sldId id="284" r:id="rId10"/>
    <p:sldId id="280" r:id="rId11"/>
    <p:sldId id="279" r:id="rId12"/>
    <p:sldId id="282" r:id="rId13"/>
    <p:sldId id="285" r:id="rId14"/>
    <p:sldId id="288" r:id="rId15"/>
    <p:sldId id="267" r:id="rId16"/>
    <p:sldId id="268" r:id="rId17"/>
    <p:sldId id="290" r:id="rId18"/>
  </p:sldIdLst>
  <p:sldSz cx="9144000" cy="6858000" type="screen4x3"/>
  <p:notesSz cx="6858000" cy="9144000"/>
  <p:custDataLst>
    <p:tags r:id="rId2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CC"/>
    <a:srgbClr val="CC00CC"/>
    <a:srgbClr val="0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67" autoAdjust="0"/>
    <p:restoredTop sz="94660"/>
  </p:normalViewPr>
  <p:slideViewPr>
    <p:cSldViewPr>
      <p:cViewPr varScale="1">
        <p:scale>
          <a:sx n="116" d="100"/>
          <a:sy n="116" d="100"/>
        </p:scale>
        <p:origin x="-1494"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2F9203-5CDE-4184-B8EF-0F9AB48C6540}" type="datetimeFigureOut">
              <a:rPr lang="en-US" smtClean="0"/>
              <a:t>1/20/2015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EA1E5AE-268B-4CCD-9504-D622857CBD52}" type="slidenum">
              <a:rPr lang="en-US" smtClean="0"/>
              <a:t>‹#›</a:t>
            </a:fld>
            <a:endParaRPr lang="en-US"/>
          </a:p>
        </p:txBody>
      </p:sp>
    </p:spTree>
    <p:extLst>
      <p:ext uri="{BB962C8B-B14F-4D97-AF65-F5344CB8AC3E}">
        <p14:creationId xmlns:p14="http://schemas.microsoft.com/office/powerpoint/2010/main" val="2613027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EA1E5AE-268B-4CCD-9504-D622857CBD52}" type="slidenum">
              <a:rPr lang="en-US" smtClean="0"/>
              <a:t>4</a:t>
            </a:fld>
            <a:endParaRPr lang="en-US"/>
          </a:p>
        </p:txBody>
      </p:sp>
    </p:spTree>
    <p:extLst>
      <p:ext uri="{BB962C8B-B14F-4D97-AF65-F5344CB8AC3E}">
        <p14:creationId xmlns:p14="http://schemas.microsoft.com/office/powerpoint/2010/main" val="25750456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 RE-AIM</a:t>
            </a:r>
          </a:p>
          <a:p>
            <a:endParaRPr lang="en-US" b="1" dirty="0" smtClean="0"/>
          </a:p>
          <a:p>
            <a:r>
              <a:rPr lang="en-US" b="1" dirty="0" smtClean="0"/>
              <a:t>REACH – number of health educators and organizations trained, youth receiving</a:t>
            </a:r>
          </a:p>
          <a:p>
            <a:r>
              <a:rPr lang="en-US" b="1" dirty="0" smtClean="0"/>
              <a:t>EFFICACY/EFFECTIVENESS – youth tested for STIs, always reporting using a condom, talking to peers</a:t>
            </a:r>
          </a:p>
          <a:p>
            <a:r>
              <a:rPr lang="en-US" b="1" dirty="0" smtClean="0"/>
              <a:t>ADOPTION – number and representativeness of staff/organizations offering Native STAND</a:t>
            </a:r>
          </a:p>
          <a:p>
            <a:r>
              <a:rPr lang="en-US" b="1" dirty="0" smtClean="0"/>
              <a:t>IMPLEMENTATION – consistency of delivery, time and cost of program</a:t>
            </a:r>
          </a:p>
          <a:p>
            <a:r>
              <a:rPr lang="en-US" b="1" dirty="0" smtClean="0"/>
              <a:t>MAINTAINANCE – institutionalization of the program at sites</a:t>
            </a:r>
          </a:p>
          <a:p>
            <a:endParaRPr lang="en-US" dirty="0"/>
          </a:p>
        </p:txBody>
      </p:sp>
      <p:sp>
        <p:nvSpPr>
          <p:cNvPr id="4" name="Slide Number Placeholder 3"/>
          <p:cNvSpPr>
            <a:spLocks noGrp="1"/>
          </p:cNvSpPr>
          <p:nvPr>
            <p:ph type="sldNum" sz="quarter" idx="10"/>
          </p:nvPr>
        </p:nvSpPr>
        <p:spPr/>
        <p:txBody>
          <a:bodyPr/>
          <a:lstStyle/>
          <a:p>
            <a:fld id="{7EA1E5AE-268B-4CCD-9504-D622857CBD52}" type="slidenum">
              <a:rPr lang="en-US" smtClean="0"/>
              <a:t>11</a:t>
            </a:fld>
            <a:endParaRPr lang="en-US"/>
          </a:p>
        </p:txBody>
      </p:sp>
    </p:spTree>
    <p:extLst>
      <p:ext uri="{BB962C8B-B14F-4D97-AF65-F5344CB8AC3E}">
        <p14:creationId xmlns:p14="http://schemas.microsoft.com/office/powerpoint/2010/main" val="38853268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Rectangle 7"/>
          <p:cNvSpPr/>
          <p:nvPr userDrawn="1"/>
        </p:nvSpPr>
        <p:spPr>
          <a:xfrm>
            <a:off x="457200" y="6172200"/>
            <a:ext cx="7924800" cy="533400"/>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685800" y="457200"/>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2098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pic>
        <p:nvPicPr>
          <p:cNvPr id="7" name="Picture 6" descr="PRC Identifier Green White.jpg"/>
          <p:cNvPicPr>
            <a:picLocks noChangeAspect="1"/>
          </p:cNvPicPr>
          <p:nvPr userDrawn="1"/>
        </p:nvPicPr>
        <p:blipFill>
          <a:blip r:embed="rId2" cstate="print"/>
          <a:stretch>
            <a:fillRect/>
          </a:stretch>
        </p:blipFill>
        <p:spPr>
          <a:xfrm>
            <a:off x="381000" y="6096000"/>
            <a:ext cx="1344168" cy="625038"/>
          </a:xfrm>
          <a:prstGeom prst="rect">
            <a:avLst/>
          </a:prstGeom>
        </p:spPr>
      </p:pic>
      <p:sp>
        <p:nvSpPr>
          <p:cNvPr id="9" name="TextBox 8"/>
          <p:cNvSpPr txBox="1"/>
          <p:nvPr userDrawn="1"/>
        </p:nvSpPr>
        <p:spPr>
          <a:xfrm>
            <a:off x="1752600" y="6172200"/>
            <a:ext cx="6629400" cy="553998"/>
          </a:xfrm>
          <a:prstGeom prst="rect">
            <a:avLst/>
          </a:prstGeom>
          <a:noFill/>
        </p:spPr>
        <p:txBody>
          <a:bodyPr wrap="square" rtlCol="0">
            <a:spAutoFit/>
          </a:bodyPr>
          <a:lstStyle/>
          <a:p>
            <a:r>
              <a:rPr lang="en-US" sz="1000" dirty="0" smtClean="0">
                <a:solidFill>
                  <a:schemeClr val="bg1"/>
                </a:solidFill>
              </a:rPr>
              <a:t>This presentation was supported by Cooperative Agreement number U48 DP 00005006 from the Centers for Disease Control and Prevention, Prevention Research Centers program. The findings and conclusions in this presentations are those of the authors and do not necessarily represent the official position of the Centers for Disease Control and Prevention.</a:t>
            </a:r>
            <a:endParaRPr lang="en-US" sz="1000" dirty="0">
              <a:solidFill>
                <a:schemeClr val="bg1"/>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1163109-62F9-4BF5-9ABA-07146AF9FE0B}" type="datetimeFigureOut">
              <a:rPr lang="en-US" smtClean="0"/>
              <a:pPr/>
              <a:t>1/20/2015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E8E31F-186D-4568-A932-B49B6015BED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1163109-62F9-4BF5-9ABA-07146AF9FE0B}" type="datetimeFigureOut">
              <a:rPr lang="en-US" smtClean="0"/>
              <a:pPr/>
              <a:t>1/20/2015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E8E31F-186D-4568-A932-B49B6015BED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pic>
        <p:nvPicPr>
          <p:cNvPr id="8" name="Picture 7" descr="PRC Identifier Green White.jpg"/>
          <p:cNvPicPr>
            <a:picLocks noChangeAspect="1"/>
          </p:cNvPicPr>
          <p:nvPr userDrawn="1"/>
        </p:nvPicPr>
        <p:blipFill>
          <a:blip r:embed="rId2" cstate="print"/>
          <a:stretch>
            <a:fillRect/>
          </a:stretch>
        </p:blipFill>
        <p:spPr>
          <a:xfrm>
            <a:off x="381000" y="6224976"/>
            <a:ext cx="1066800" cy="496062"/>
          </a:xfrm>
          <a:prstGeom prst="rect">
            <a:avLst/>
          </a:prstGeom>
        </p:spPr>
      </p:pic>
      <p:sp>
        <p:nvSpPr>
          <p:cNvPr id="9" name="Slide Number Placeholder 5"/>
          <p:cNvSpPr>
            <a:spLocks noGrp="1"/>
          </p:cNvSpPr>
          <p:nvPr>
            <p:ph type="sldNum" sz="quarter" idx="12"/>
          </p:nvPr>
        </p:nvSpPr>
        <p:spPr>
          <a:xfrm>
            <a:off x="8153400" y="6324600"/>
            <a:ext cx="533400" cy="365125"/>
          </a:xfrm>
        </p:spPr>
        <p:txBody>
          <a:bodyPr/>
          <a:lstStyle/>
          <a:p>
            <a:fld id="{D5E8E31F-186D-4568-A932-B49B6015BED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1163109-62F9-4BF5-9ABA-07146AF9FE0B}" type="datetimeFigureOut">
              <a:rPr lang="en-US" smtClean="0"/>
              <a:pPr/>
              <a:t>1/20/2015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E8E31F-186D-4568-A932-B49B6015BED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1163109-62F9-4BF5-9ABA-07146AF9FE0B}" type="datetimeFigureOut">
              <a:rPr lang="en-US" smtClean="0"/>
              <a:pPr/>
              <a:t>1/20/2015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E8E31F-186D-4568-A932-B49B6015BED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1163109-62F9-4BF5-9ABA-07146AF9FE0B}" type="datetimeFigureOut">
              <a:rPr lang="en-US" smtClean="0"/>
              <a:pPr/>
              <a:t>1/20/2015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5E8E31F-186D-4568-A932-B49B6015BED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1163109-62F9-4BF5-9ABA-07146AF9FE0B}" type="datetimeFigureOut">
              <a:rPr lang="en-US" smtClean="0"/>
              <a:pPr/>
              <a:t>1/20/2015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5E8E31F-186D-4568-A932-B49B6015BED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163109-62F9-4BF5-9ABA-07146AF9FE0B}" type="datetimeFigureOut">
              <a:rPr lang="en-US" smtClean="0"/>
              <a:pPr/>
              <a:t>1/20/2015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5E8E31F-186D-4568-A932-B49B6015BED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1163109-62F9-4BF5-9ABA-07146AF9FE0B}" type="datetimeFigureOut">
              <a:rPr lang="en-US" smtClean="0"/>
              <a:pPr/>
              <a:t>1/20/2015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E8E31F-186D-4568-A932-B49B6015BED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1163109-62F9-4BF5-9ABA-07146AF9FE0B}" type="datetimeFigureOut">
              <a:rPr lang="en-US" smtClean="0"/>
              <a:pPr/>
              <a:t>1/20/2015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E8E31F-186D-4568-A932-B49B6015BED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163109-62F9-4BF5-9ABA-07146AF9FE0B}" type="datetimeFigureOut">
              <a:rPr lang="en-US" smtClean="0"/>
              <a:pPr/>
              <a:t>1/20/2015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E8E31F-186D-4568-A932-B49B6015BEDA}"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6.jpg"/></Relationships>
</file>

<file path=ppt/slides/_rels/slide1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9.jpg"/></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2.xml"/><Relationship Id="rId4" Type="http://schemas.openxmlformats.org/officeDocument/2006/relationships/image" Target="../media/image23.jpg"/></Relationships>
</file>

<file path=ppt/slides/_rels/slide15.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mailto:singerm@ohsu.edu" TargetMode="External"/><Relationship Id="rId2" Type="http://schemas.openxmlformats.org/officeDocument/2006/relationships/hyperlink" Target="http://www.oregonprc.org/" TargetMode="External"/><Relationship Id="rId1" Type="http://schemas.openxmlformats.org/officeDocument/2006/relationships/slideLayout" Target="../slideLayouts/slideLayout2.xml"/><Relationship Id="rId4" Type="http://schemas.openxmlformats.org/officeDocument/2006/relationships/image" Target="../media/image25.jpg"/></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s://www.surveymonkey.com/s/NativeSTANDfeedback" TargetMode="Externa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nativestand.com/" TargetMode="Externa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hyperlink" Target="http://www.youtube.com/watch?v=JdJIBDYmtd8" TargetMode="External"/><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 y="1066800"/>
            <a:ext cx="5715000" cy="2209800"/>
          </a:xfrm>
          <a:solidFill>
            <a:schemeClr val="accent5"/>
          </a:solidFill>
          <a:ln>
            <a:solidFill>
              <a:srgbClr val="FF0000"/>
            </a:solidFill>
          </a:ln>
        </p:spPr>
        <p:txBody>
          <a:bodyPr>
            <a:normAutofit/>
          </a:bodyPr>
          <a:lstStyle/>
          <a:p>
            <a:r>
              <a:rPr lang="en-US" b="1" dirty="0" smtClean="0">
                <a:solidFill>
                  <a:srgbClr val="FF0000"/>
                </a:solidFill>
                <a:effectLst>
                  <a:outerShdw blurRad="38100" dist="38100" dir="2700000" algn="tl">
                    <a:srgbClr val="000000">
                      <a:alpha val="43137"/>
                    </a:srgbClr>
                  </a:outerShdw>
                </a:effectLst>
              </a:rPr>
              <a:t>Native STAND</a:t>
            </a:r>
            <a:r>
              <a:rPr lang="en-US" dirty="0" smtClean="0"/>
              <a:t/>
            </a:r>
            <a:br>
              <a:rPr lang="en-US" dirty="0" smtClean="0"/>
            </a:br>
            <a:r>
              <a:rPr lang="en-US" dirty="0" smtClean="0">
                <a:effectLst>
                  <a:outerShdw blurRad="38100" dist="38100" dir="2700000" algn="tl">
                    <a:srgbClr val="000000">
                      <a:alpha val="43137"/>
                    </a:srgbClr>
                  </a:outerShdw>
                </a:effectLst>
              </a:rPr>
              <a:t>“</a:t>
            </a:r>
            <a:r>
              <a:rPr lang="en-US" sz="4000" i="1" dirty="0" smtClean="0">
                <a:effectLst>
                  <a:outerShdw blurRad="38100" dist="38100" dir="2700000" algn="tl">
                    <a:srgbClr val="000000">
                      <a:alpha val="43137"/>
                    </a:srgbClr>
                  </a:outerShdw>
                </a:effectLst>
              </a:rPr>
              <a:t>N</a:t>
            </a:r>
            <a:r>
              <a:rPr lang="en-US" sz="4000" b="1" i="1" dirty="0" smtClean="0">
                <a:effectLst>
                  <a:outerShdw blurRad="38100" dist="38100" dir="2700000" algn="tl">
                    <a:srgbClr val="000000">
                      <a:alpha val="43137"/>
                    </a:srgbClr>
                  </a:outerShdw>
                </a:effectLst>
              </a:rPr>
              <a:t>atives Helping Natives</a:t>
            </a:r>
            <a:r>
              <a:rPr lang="en-US" b="1" i="1" dirty="0" smtClean="0">
                <a:effectLst>
                  <a:outerShdw blurRad="38100" dist="38100" dir="2700000" algn="tl">
                    <a:srgbClr val="000000">
                      <a:alpha val="43137"/>
                    </a:srgbClr>
                  </a:outerShdw>
                </a:effectLst>
              </a:rPr>
              <a:t>”</a:t>
            </a:r>
            <a:endParaRPr lang="en-US" b="1" i="1" dirty="0">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902084" y="4572000"/>
            <a:ext cx="7403715" cy="1371600"/>
          </a:xfrm>
        </p:spPr>
        <p:txBody>
          <a:bodyPr>
            <a:normAutofit/>
          </a:bodyPr>
          <a:lstStyle/>
          <a:p>
            <a:r>
              <a:rPr lang="en-US" sz="2800" b="1" dirty="0" smtClean="0">
                <a:solidFill>
                  <a:srgbClr val="FFFF00"/>
                </a:solidFill>
              </a:rPr>
              <a:t>Michelle Singer (Navajo)</a:t>
            </a:r>
          </a:p>
          <a:p>
            <a:r>
              <a:rPr lang="en-US" sz="2000" dirty="0" smtClean="0">
                <a:solidFill>
                  <a:srgbClr val="FFFF00"/>
                </a:solidFill>
              </a:rPr>
              <a:t>The Center for Healthy Communities </a:t>
            </a:r>
          </a:p>
          <a:p>
            <a:r>
              <a:rPr lang="en-US" sz="2000" dirty="0" smtClean="0">
                <a:solidFill>
                  <a:srgbClr val="FFFF00"/>
                </a:solidFill>
              </a:rPr>
              <a:t>Oregon Health &amp; Science University (OHSU)</a:t>
            </a:r>
          </a:p>
          <a:p>
            <a:endParaRPr lang="en-US" sz="2800" dirty="0">
              <a:solidFill>
                <a:schemeClr val="tx1"/>
              </a:solidFill>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0" y="380999"/>
            <a:ext cx="2743200" cy="3657601"/>
          </a:xfrm>
          <a:prstGeom prst="rect">
            <a:avLst/>
          </a:prstGeom>
          <a:ln>
            <a:solidFill>
              <a:srgbClr val="FF0000"/>
            </a:solidFill>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152400"/>
            <a:ext cx="8229600" cy="1143000"/>
          </a:xfrm>
        </p:spPr>
        <p:txBody>
          <a:bodyPr>
            <a:normAutofit/>
          </a:bodyPr>
          <a:lstStyle/>
          <a:p>
            <a:r>
              <a:rPr lang="en-US" b="1" dirty="0" smtClean="0"/>
              <a:t>Summer Training Opportunity</a:t>
            </a:r>
            <a:endParaRPr lang="en-US" b="1" dirty="0"/>
          </a:p>
        </p:txBody>
      </p:sp>
      <p:sp>
        <p:nvSpPr>
          <p:cNvPr id="5" name="Content Placeholder 2"/>
          <p:cNvSpPr>
            <a:spLocks noGrp="1"/>
          </p:cNvSpPr>
          <p:nvPr>
            <p:ph sz="half" idx="1"/>
          </p:nvPr>
        </p:nvSpPr>
        <p:spPr>
          <a:xfrm>
            <a:off x="228600" y="1447800"/>
            <a:ext cx="4038600" cy="4191000"/>
          </a:xfrm>
          <a:solidFill>
            <a:schemeClr val="tx1"/>
          </a:solidFill>
        </p:spPr>
        <p:txBody>
          <a:bodyPr>
            <a:normAutofit fontScale="70000" lnSpcReduction="20000"/>
          </a:bodyPr>
          <a:lstStyle/>
          <a:p>
            <a:pPr marL="0" indent="0" algn="ctr">
              <a:buNone/>
            </a:pPr>
            <a:r>
              <a:rPr lang="en-US" sz="3400" b="1" u="sng" dirty="0" smtClean="0">
                <a:solidFill>
                  <a:srgbClr val="C00000"/>
                </a:solidFill>
                <a:effectLst>
                  <a:outerShdw blurRad="38100" dist="38100" dir="2700000" algn="tl">
                    <a:srgbClr val="000000">
                      <a:alpha val="43137"/>
                    </a:srgbClr>
                  </a:outerShdw>
                </a:effectLst>
              </a:rPr>
              <a:t>Highlights</a:t>
            </a:r>
          </a:p>
          <a:p>
            <a:pPr marL="0" indent="0">
              <a:buNone/>
            </a:pPr>
            <a:endParaRPr lang="en-US" sz="1700" u="sng" dirty="0" smtClean="0">
              <a:solidFill>
                <a:srgbClr val="C00000"/>
              </a:solidFill>
            </a:endParaRPr>
          </a:p>
          <a:p>
            <a:pPr marL="514350" indent="-514350">
              <a:buFont typeface="+mj-lt"/>
              <a:buAutoNum type="arabicPeriod"/>
            </a:pPr>
            <a:r>
              <a:rPr lang="en-US" b="1" dirty="0" smtClean="0">
                <a:solidFill>
                  <a:schemeClr val="bg1"/>
                </a:solidFill>
              </a:rPr>
              <a:t>1 week in Portland</a:t>
            </a:r>
          </a:p>
          <a:p>
            <a:pPr marL="514350" indent="-514350">
              <a:buFont typeface="+mj-lt"/>
              <a:buAutoNum type="arabicPeriod"/>
            </a:pPr>
            <a:endParaRPr lang="en-US" sz="1700" b="1" dirty="0" smtClean="0">
              <a:solidFill>
                <a:schemeClr val="bg1"/>
              </a:solidFill>
            </a:endParaRPr>
          </a:p>
          <a:p>
            <a:pPr marL="514350" indent="-514350">
              <a:buFont typeface="+mj-lt"/>
              <a:buAutoNum type="arabicPeriod"/>
            </a:pPr>
            <a:r>
              <a:rPr lang="en-US" b="1" dirty="0" smtClean="0">
                <a:solidFill>
                  <a:schemeClr val="bg1"/>
                </a:solidFill>
              </a:rPr>
              <a:t>Native STAND curriculum</a:t>
            </a:r>
          </a:p>
          <a:p>
            <a:pPr marL="514350" indent="-514350">
              <a:buFont typeface="+mj-lt"/>
              <a:buAutoNum type="arabicPeriod"/>
            </a:pPr>
            <a:endParaRPr lang="en-US" sz="1700" b="1" dirty="0" smtClean="0">
              <a:solidFill>
                <a:schemeClr val="bg1"/>
              </a:solidFill>
            </a:endParaRPr>
          </a:p>
          <a:p>
            <a:pPr marL="514350" indent="-514350">
              <a:buFont typeface="+mj-lt"/>
              <a:buAutoNum type="arabicPeriod"/>
            </a:pPr>
            <a:r>
              <a:rPr lang="en-US" b="1" dirty="0" smtClean="0">
                <a:solidFill>
                  <a:schemeClr val="bg1"/>
                </a:solidFill>
              </a:rPr>
              <a:t>Practice at THRIVE</a:t>
            </a:r>
          </a:p>
          <a:p>
            <a:pPr marL="514350" indent="-514350">
              <a:buFont typeface="+mj-lt"/>
              <a:buAutoNum type="arabicPeriod"/>
            </a:pPr>
            <a:endParaRPr lang="en-US" sz="1500" b="1" dirty="0" smtClean="0">
              <a:solidFill>
                <a:schemeClr val="bg1"/>
              </a:solidFill>
            </a:endParaRPr>
          </a:p>
          <a:p>
            <a:pPr marL="514350" indent="-514350">
              <a:buFont typeface="+mj-lt"/>
              <a:buAutoNum type="arabicPeriod"/>
            </a:pPr>
            <a:r>
              <a:rPr lang="en-US" b="1" dirty="0" smtClean="0">
                <a:solidFill>
                  <a:schemeClr val="bg1"/>
                </a:solidFill>
              </a:rPr>
              <a:t>Evaluation Process</a:t>
            </a:r>
          </a:p>
          <a:p>
            <a:pPr marL="514350" indent="-514350">
              <a:buFont typeface="+mj-lt"/>
              <a:buAutoNum type="arabicPeriod"/>
            </a:pPr>
            <a:endParaRPr lang="en-US" sz="1500" b="1" dirty="0" smtClean="0">
              <a:solidFill>
                <a:schemeClr val="bg1"/>
              </a:solidFill>
            </a:endParaRPr>
          </a:p>
          <a:p>
            <a:pPr marL="514350" indent="-514350">
              <a:buFont typeface="+mj-lt"/>
              <a:buAutoNum type="arabicPeriod"/>
            </a:pPr>
            <a:r>
              <a:rPr lang="en-US" b="1" dirty="0" smtClean="0">
                <a:solidFill>
                  <a:schemeClr val="bg1"/>
                </a:solidFill>
              </a:rPr>
              <a:t>Human Subjects Protection Workshop</a:t>
            </a:r>
          </a:p>
          <a:p>
            <a:pPr marL="514350" indent="-514350">
              <a:buFont typeface="+mj-lt"/>
              <a:buAutoNum type="arabicPeriod"/>
            </a:pPr>
            <a:endParaRPr lang="en-US" sz="1500" b="1" dirty="0" smtClean="0">
              <a:solidFill>
                <a:schemeClr val="bg1"/>
              </a:solidFill>
            </a:endParaRPr>
          </a:p>
          <a:p>
            <a:pPr marL="514350" indent="-514350">
              <a:buFont typeface="+mj-lt"/>
              <a:buAutoNum type="arabicPeriod"/>
            </a:pPr>
            <a:r>
              <a:rPr lang="en-US" b="1" dirty="0" smtClean="0">
                <a:solidFill>
                  <a:schemeClr val="bg1"/>
                </a:solidFill>
              </a:rPr>
              <a:t>Leave with Action Plans &amp; Funds</a:t>
            </a:r>
          </a:p>
          <a:p>
            <a:pPr marL="0" indent="0">
              <a:buNone/>
            </a:pPr>
            <a:endParaRPr lang="en-US" b="1" i="1" dirty="0">
              <a:solidFill>
                <a:srgbClr val="C00000"/>
              </a:solidFill>
            </a:endParaRPr>
          </a:p>
        </p:txBody>
      </p:sp>
      <p:pic>
        <p:nvPicPr>
          <p:cNvPr id="7" name="Picture 6" descr="group%20learning-1.jpg"/>
          <p:cNvPicPr>
            <a:picLocks noChangeAspect="1"/>
          </p:cNvPicPr>
          <p:nvPr/>
        </p:nvPicPr>
        <p:blipFill>
          <a:blip r:embed="rId2"/>
          <a:stretch>
            <a:fillRect/>
          </a:stretch>
        </p:blipFill>
        <p:spPr>
          <a:xfrm>
            <a:off x="4495800" y="1447800"/>
            <a:ext cx="4238312" cy="2590801"/>
          </a:xfrm>
          <a:prstGeom prst="rect">
            <a:avLst/>
          </a:prstGeom>
          <a:ln w="38100" cap="sq">
            <a:solidFill>
              <a:srgbClr val="00B0F0"/>
            </a:solidFill>
            <a:prstDash val="solid"/>
            <a:miter lim="800000"/>
          </a:ln>
          <a:effectLst>
            <a:outerShdw blurRad="50800" dist="38100" dir="2700000" algn="tl" rotWithShape="0">
              <a:srgbClr val="000000">
                <a:alpha val="43000"/>
              </a:srgbClr>
            </a:outerShdw>
          </a:effectLst>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48200" y="4572000"/>
            <a:ext cx="3733800" cy="1450848"/>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152400"/>
            <a:ext cx="7772400" cy="838200"/>
          </a:xfrm>
        </p:spPr>
        <p:txBody>
          <a:bodyPr/>
          <a:lstStyle/>
          <a:p>
            <a:r>
              <a:rPr lang="en-US" b="1" dirty="0" smtClean="0"/>
              <a:t>Evaluation</a:t>
            </a:r>
            <a:endParaRPr lang="en-US" b="1" dirty="0"/>
          </a:p>
        </p:txBody>
      </p:sp>
      <p:sp>
        <p:nvSpPr>
          <p:cNvPr id="8" name="Content Placeholder 7"/>
          <p:cNvSpPr>
            <a:spLocks noGrp="1"/>
          </p:cNvSpPr>
          <p:nvPr>
            <p:ph idx="1"/>
          </p:nvPr>
        </p:nvSpPr>
        <p:spPr>
          <a:xfrm>
            <a:off x="609600" y="1447800"/>
            <a:ext cx="3962400" cy="4492625"/>
          </a:xfrm>
          <a:solidFill>
            <a:schemeClr val="accent5">
              <a:lumMod val="75000"/>
            </a:schemeClr>
          </a:solidFill>
        </p:spPr>
        <p:txBody>
          <a:bodyPr>
            <a:normAutofit/>
          </a:bodyPr>
          <a:lstStyle/>
          <a:p>
            <a:pPr marL="0" indent="0" algn="ctr">
              <a:buNone/>
            </a:pPr>
            <a:r>
              <a:rPr lang="en-US" sz="4000" b="1" i="1" dirty="0" smtClean="0">
                <a:solidFill>
                  <a:srgbClr val="FFFF00"/>
                </a:solidFill>
                <a:effectLst>
                  <a:outerShdw blurRad="38100" dist="38100" dir="2700000" algn="tl">
                    <a:srgbClr val="000000">
                      <a:alpha val="43137"/>
                    </a:srgbClr>
                  </a:outerShdw>
                </a:effectLst>
              </a:rPr>
              <a:t>RE-AIM =</a:t>
            </a:r>
          </a:p>
          <a:p>
            <a:pPr marL="0" indent="0" algn="ctr">
              <a:buNone/>
            </a:pPr>
            <a:endParaRPr lang="en-US" sz="1200" b="1" dirty="0">
              <a:effectLst>
                <a:outerShdw blurRad="38100" dist="38100" dir="2700000" algn="tl">
                  <a:srgbClr val="000000">
                    <a:alpha val="43137"/>
                  </a:srgbClr>
                </a:outerShdw>
              </a:effectLst>
            </a:endParaRPr>
          </a:p>
          <a:p>
            <a:r>
              <a:rPr lang="en-US" b="1" i="1" dirty="0" smtClean="0">
                <a:solidFill>
                  <a:srgbClr val="FFFF00"/>
                </a:solidFill>
                <a:effectLst>
                  <a:outerShdw blurRad="38100" dist="38100" dir="2700000" algn="tl">
                    <a:srgbClr val="000000">
                      <a:alpha val="43137"/>
                    </a:srgbClr>
                  </a:outerShdw>
                </a:effectLst>
              </a:rPr>
              <a:t>R</a:t>
            </a:r>
            <a:r>
              <a:rPr lang="en-US" b="1" i="1" dirty="0" smtClean="0">
                <a:effectLst>
                  <a:outerShdw blurRad="38100" dist="38100" dir="2700000" algn="tl">
                    <a:srgbClr val="000000">
                      <a:alpha val="43137"/>
                    </a:srgbClr>
                  </a:outerShdw>
                </a:effectLst>
              </a:rPr>
              <a:t>EACH</a:t>
            </a:r>
            <a:endParaRPr lang="en-US" i="1" dirty="0"/>
          </a:p>
          <a:p>
            <a:r>
              <a:rPr lang="en-US" b="1" i="1" dirty="0" smtClean="0">
                <a:solidFill>
                  <a:srgbClr val="FFFF00"/>
                </a:solidFill>
                <a:effectLst>
                  <a:outerShdw blurRad="38100" dist="38100" dir="2700000" algn="tl">
                    <a:srgbClr val="000000">
                      <a:alpha val="43137"/>
                    </a:srgbClr>
                  </a:outerShdw>
                </a:effectLst>
              </a:rPr>
              <a:t>E</a:t>
            </a:r>
            <a:r>
              <a:rPr lang="en-US" b="1" i="1" dirty="0" smtClean="0">
                <a:effectLst>
                  <a:outerShdw blurRad="38100" dist="38100" dir="2700000" algn="tl">
                    <a:srgbClr val="000000">
                      <a:alpha val="43137"/>
                    </a:srgbClr>
                  </a:outerShdw>
                </a:effectLst>
              </a:rPr>
              <a:t>FFECTIVENESS</a:t>
            </a:r>
          </a:p>
          <a:p>
            <a:r>
              <a:rPr lang="en-US" b="1" i="1" dirty="0" smtClean="0">
                <a:solidFill>
                  <a:srgbClr val="FFFF00"/>
                </a:solidFill>
                <a:effectLst>
                  <a:outerShdw blurRad="38100" dist="38100" dir="2700000" algn="tl">
                    <a:srgbClr val="000000">
                      <a:alpha val="43137"/>
                    </a:srgbClr>
                  </a:outerShdw>
                </a:effectLst>
              </a:rPr>
              <a:t>A</a:t>
            </a:r>
            <a:r>
              <a:rPr lang="en-US" b="1" i="1" dirty="0" smtClean="0">
                <a:effectLst>
                  <a:outerShdw blurRad="38100" dist="38100" dir="2700000" algn="tl">
                    <a:srgbClr val="000000">
                      <a:alpha val="43137"/>
                    </a:srgbClr>
                  </a:outerShdw>
                </a:effectLst>
              </a:rPr>
              <a:t>DOPTION</a:t>
            </a:r>
            <a:endParaRPr lang="en-US" i="1" dirty="0" smtClean="0"/>
          </a:p>
          <a:p>
            <a:r>
              <a:rPr lang="en-US" b="1" i="1" dirty="0" smtClean="0">
                <a:solidFill>
                  <a:srgbClr val="FFFF00"/>
                </a:solidFill>
                <a:effectLst>
                  <a:outerShdw blurRad="38100" dist="38100" dir="2700000" algn="tl">
                    <a:srgbClr val="000000">
                      <a:alpha val="43137"/>
                    </a:srgbClr>
                  </a:outerShdw>
                </a:effectLst>
              </a:rPr>
              <a:t>I</a:t>
            </a:r>
            <a:r>
              <a:rPr lang="en-US" b="1" i="1" dirty="0" smtClean="0">
                <a:effectLst>
                  <a:outerShdw blurRad="38100" dist="38100" dir="2700000" algn="tl">
                    <a:srgbClr val="000000">
                      <a:alpha val="43137"/>
                    </a:srgbClr>
                  </a:outerShdw>
                </a:effectLst>
              </a:rPr>
              <a:t>MPLEMENTATION</a:t>
            </a:r>
            <a:endParaRPr lang="en-US" i="1" dirty="0" smtClean="0"/>
          </a:p>
          <a:p>
            <a:r>
              <a:rPr lang="en-US" b="1" i="1" dirty="0" smtClean="0">
                <a:solidFill>
                  <a:srgbClr val="FFFF00"/>
                </a:solidFill>
                <a:effectLst>
                  <a:outerShdw blurRad="38100" dist="38100" dir="2700000" algn="tl">
                    <a:srgbClr val="000000">
                      <a:alpha val="43137"/>
                    </a:srgbClr>
                  </a:outerShdw>
                </a:effectLst>
              </a:rPr>
              <a:t>M</a:t>
            </a:r>
            <a:r>
              <a:rPr lang="en-US" b="1" i="1" dirty="0" smtClean="0">
                <a:effectLst>
                  <a:outerShdw blurRad="38100" dist="38100" dir="2700000" algn="tl">
                    <a:srgbClr val="000000">
                      <a:alpha val="43137"/>
                    </a:srgbClr>
                  </a:outerShdw>
                </a:effectLst>
              </a:rPr>
              <a:t>AINTAINANCE</a:t>
            </a:r>
            <a:endParaRPr lang="en-US" i="1"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5400" y="1752600"/>
            <a:ext cx="3798887" cy="4648200"/>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05600" y="287381"/>
            <a:ext cx="1569720" cy="1252728"/>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152400"/>
            <a:ext cx="8229600" cy="609600"/>
          </a:xfrm>
        </p:spPr>
        <p:txBody>
          <a:bodyPr>
            <a:normAutofit fontScale="90000"/>
          </a:bodyPr>
          <a:lstStyle/>
          <a:p>
            <a:r>
              <a:rPr lang="en-US" b="1" dirty="0" smtClean="0"/>
              <a:t>Significance</a:t>
            </a:r>
            <a:endParaRPr lang="en-US" b="1" dirty="0"/>
          </a:p>
        </p:txBody>
      </p:sp>
      <p:sp>
        <p:nvSpPr>
          <p:cNvPr id="8" name="Content Placeholder 7"/>
          <p:cNvSpPr>
            <a:spLocks noGrp="1"/>
          </p:cNvSpPr>
          <p:nvPr>
            <p:ph idx="1"/>
          </p:nvPr>
        </p:nvSpPr>
        <p:spPr>
          <a:xfrm>
            <a:off x="304800" y="1143000"/>
            <a:ext cx="5486400" cy="4876800"/>
          </a:xfrm>
          <a:solidFill>
            <a:schemeClr val="accent2">
              <a:lumMod val="75000"/>
            </a:schemeClr>
          </a:solidFill>
        </p:spPr>
        <p:txBody>
          <a:bodyPr>
            <a:normAutofit fontScale="25000" lnSpcReduction="20000"/>
          </a:bodyPr>
          <a:lstStyle/>
          <a:p>
            <a:pPr marL="0" lvl="1" indent="0" algn="ctr">
              <a:buNone/>
            </a:pPr>
            <a:r>
              <a:rPr lang="en-US" sz="9600" b="1" i="1" u="sng" dirty="0">
                <a:effectLst>
                  <a:outerShdw blurRad="38100" dist="38100" dir="2700000" algn="tl">
                    <a:srgbClr val="000000">
                      <a:alpha val="43137"/>
                    </a:srgbClr>
                  </a:outerShdw>
                </a:effectLst>
              </a:rPr>
              <a:t>Community </a:t>
            </a:r>
            <a:r>
              <a:rPr lang="en-US" sz="9600" b="1" i="1" u="sng" dirty="0" smtClean="0">
                <a:effectLst>
                  <a:outerShdw blurRad="38100" dist="38100" dir="2700000" algn="tl">
                    <a:srgbClr val="000000">
                      <a:alpha val="43137"/>
                    </a:srgbClr>
                  </a:outerShdw>
                </a:effectLst>
              </a:rPr>
              <a:t>Driven</a:t>
            </a:r>
            <a:endParaRPr lang="en-US" sz="9600" b="1" i="1" u="sng" dirty="0">
              <a:effectLst>
                <a:outerShdw blurRad="38100" dist="38100" dir="2700000" algn="tl">
                  <a:srgbClr val="000000">
                    <a:alpha val="43137"/>
                  </a:srgbClr>
                </a:outerShdw>
              </a:effectLst>
            </a:endParaRPr>
          </a:p>
          <a:p>
            <a:endParaRPr lang="en-US" sz="4800" i="1" dirty="0">
              <a:solidFill>
                <a:srgbClr val="00B0F0"/>
              </a:solidFill>
              <a:effectLst>
                <a:outerShdw blurRad="38100" dist="38100" dir="2700000" algn="tl">
                  <a:srgbClr val="000000">
                    <a:alpha val="43137"/>
                  </a:srgbClr>
                </a:outerShdw>
              </a:effectLst>
            </a:endParaRPr>
          </a:p>
          <a:p>
            <a:r>
              <a:rPr lang="en-US" sz="9600" i="1" dirty="0" smtClean="0">
                <a:solidFill>
                  <a:schemeClr val="bg1"/>
                </a:solidFill>
                <a:effectLst>
                  <a:outerShdw blurRad="38100" dist="38100" dir="2700000" algn="tl">
                    <a:srgbClr val="000000">
                      <a:alpha val="43137"/>
                    </a:srgbClr>
                  </a:outerShdw>
                </a:effectLst>
              </a:rPr>
              <a:t>Tribes/tribal organizations trained. </a:t>
            </a:r>
          </a:p>
          <a:p>
            <a:endParaRPr lang="en-US" sz="9600" i="1" dirty="0" smtClean="0">
              <a:solidFill>
                <a:schemeClr val="bg1"/>
              </a:solidFill>
              <a:effectLst>
                <a:outerShdw blurRad="38100" dist="38100" dir="2700000" algn="tl">
                  <a:srgbClr val="000000">
                    <a:alpha val="43137"/>
                  </a:srgbClr>
                </a:outerShdw>
              </a:effectLst>
            </a:endParaRPr>
          </a:p>
          <a:p>
            <a:r>
              <a:rPr lang="en-US" sz="9600" i="1" dirty="0">
                <a:solidFill>
                  <a:schemeClr val="bg1"/>
                </a:solidFill>
                <a:effectLst>
                  <a:outerShdw blurRad="38100" dist="38100" dir="2700000" algn="tl">
                    <a:srgbClr val="000000">
                      <a:alpha val="43137"/>
                    </a:srgbClr>
                  </a:outerShdw>
                </a:effectLst>
              </a:rPr>
              <a:t>Train-the-Trainer </a:t>
            </a:r>
            <a:r>
              <a:rPr lang="en-US" sz="9600" i="1" dirty="0" smtClean="0">
                <a:solidFill>
                  <a:schemeClr val="bg1"/>
                </a:solidFill>
                <a:effectLst>
                  <a:outerShdw blurRad="38100" dist="38100" dir="2700000" algn="tl">
                    <a:srgbClr val="000000">
                      <a:alpha val="43137"/>
                    </a:srgbClr>
                  </a:outerShdw>
                </a:effectLst>
              </a:rPr>
              <a:t>opportunity.</a:t>
            </a:r>
          </a:p>
          <a:p>
            <a:endParaRPr lang="en-US" sz="9600" i="1" dirty="0">
              <a:solidFill>
                <a:schemeClr val="bg1"/>
              </a:solidFill>
              <a:effectLst>
                <a:outerShdw blurRad="38100" dist="38100" dir="2700000" algn="tl">
                  <a:srgbClr val="000000">
                    <a:alpha val="43137"/>
                  </a:srgbClr>
                </a:outerShdw>
              </a:effectLst>
            </a:endParaRPr>
          </a:p>
          <a:p>
            <a:r>
              <a:rPr lang="en-US" sz="9600" i="1" dirty="0" smtClean="0">
                <a:solidFill>
                  <a:schemeClr val="bg1"/>
                </a:solidFill>
                <a:effectLst>
                  <a:outerShdw blurRad="38100" dist="38100" dir="2700000" algn="tl">
                    <a:srgbClr val="000000">
                      <a:alpha val="43137"/>
                    </a:srgbClr>
                  </a:outerShdw>
                </a:effectLst>
              </a:rPr>
              <a:t>Snowball Effect: Add new youth &amp; allies.</a:t>
            </a:r>
          </a:p>
          <a:p>
            <a:endParaRPr lang="en-US" sz="9600" i="1" dirty="0" smtClean="0">
              <a:solidFill>
                <a:schemeClr val="bg1"/>
              </a:solidFill>
            </a:endParaRPr>
          </a:p>
          <a:p>
            <a:r>
              <a:rPr lang="en-US" sz="9600" i="1" dirty="0" smtClean="0">
                <a:solidFill>
                  <a:schemeClr val="bg1"/>
                </a:solidFill>
                <a:effectLst>
                  <a:outerShdw blurRad="38100" dist="38100" dir="2700000" algn="tl">
                    <a:srgbClr val="000000">
                      <a:alpha val="43137"/>
                    </a:srgbClr>
                  </a:outerShdw>
                </a:effectLst>
              </a:rPr>
              <a:t>Pre- and post- data on key indicators:</a:t>
            </a:r>
          </a:p>
          <a:p>
            <a:endParaRPr lang="en-US" sz="4800" i="1" dirty="0" smtClean="0">
              <a:solidFill>
                <a:srgbClr val="00B0F0"/>
              </a:solidFill>
              <a:effectLst>
                <a:outerShdw blurRad="38100" dist="38100" dir="2700000" algn="tl">
                  <a:srgbClr val="000000">
                    <a:alpha val="43137"/>
                  </a:srgbClr>
                </a:outerShdw>
              </a:effectLst>
            </a:endParaRPr>
          </a:p>
          <a:p>
            <a:pPr lvl="1"/>
            <a:r>
              <a:rPr lang="en-US" sz="8800" i="1" dirty="0" smtClean="0">
                <a:solidFill>
                  <a:srgbClr val="92D050"/>
                </a:solidFill>
              </a:rPr>
              <a:t>(+/-) Changes in youth </a:t>
            </a:r>
          </a:p>
          <a:p>
            <a:pPr lvl="1"/>
            <a:r>
              <a:rPr lang="en-US" sz="8800" i="1" dirty="0" smtClean="0">
                <a:solidFill>
                  <a:srgbClr val="92D050"/>
                </a:solidFill>
              </a:rPr>
              <a:t>Community Awareness &amp; Engagement</a:t>
            </a:r>
          </a:p>
          <a:p>
            <a:pPr lvl="1"/>
            <a:r>
              <a:rPr lang="en-US" sz="8800" i="1" dirty="0" smtClean="0">
                <a:solidFill>
                  <a:srgbClr val="92D050"/>
                </a:solidFill>
              </a:rPr>
              <a:t>Capacity Building</a:t>
            </a:r>
          </a:p>
          <a:p>
            <a:pPr lvl="1"/>
            <a:r>
              <a:rPr lang="en-US" sz="8800" i="1" dirty="0" smtClean="0">
                <a:solidFill>
                  <a:srgbClr val="92D050"/>
                </a:solidFill>
              </a:rPr>
              <a:t>Leverage</a:t>
            </a:r>
          </a:p>
          <a:p>
            <a:pPr marL="457200" lvl="1" indent="0">
              <a:buNone/>
            </a:pPr>
            <a:endParaRPr lang="en-US" sz="9600" i="1" dirty="0">
              <a:solidFill>
                <a:srgbClr val="00B0F0"/>
              </a:solidFill>
              <a:effectLst>
                <a:outerShdw blurRad="38100" dist="38100" dir="2700000" algn="tl">
                  <a:srgbClr val="000000">
                    <a:alpha val="43137"/>
                  </a:srgbClr>
                </a:outerShdw>
              </a:effectLst>
            </a:endParaRPr>
          </a:p>
          <a:p>
            <a:pPr marL="457200" lvl="1" indent="0">
              <a:buNone/>
            </a:pPr>
            <a:endParaRPr lang="en-US" sz="9600" i="1" dirty="0" smtClean="0"/>
          </a:p>
          <a:p>
            <a:pPr lvl="1"/>
            <a:endParaRPr lang="en-US" sz="5000" dirty="0"/>
          </a:p>
          <a:p>
            <a:pPr marL="457200" lvl="1" indent="0">
              <a:buNone/>
            </a:pPr>
            <a:endParaRPr lang="en-US" sz="5000" dirty="0" smtClean="0"/>
          </a:p>
          <a:p>
            <a:pPr lvl="1"/>
            <a:endParaRPr lang="en-US" dirty="0" smtClean="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11254" y="4343400"/>
            <a:ext cx="2523146" cy="1933110"/>
          </a:xfrm>
          <a:prstGeom prst="rect">
            <a:avLst/>
          </a:prstGeom>
          <a:ln>
            <a:solidFill>
              <a:srgbClr val="002060"/>
            </a:solidFill>
          </a:ln>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34100" y="228600"/>
            <a:ext cx="2819400" cy="1828800"/>
          </a:xfrm>
          <a:prstGeom prst="rect">
            <a:avLst/>
          </a:prstGeom>
          <a:ln>
            <a:solidFill>
              <a:srgbClr val="FFFF00"/>
            </a:solidFill>
          </a:ln>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57530" y="2286000"/>
            <a:ext cx="1752600" cy="1809750"/>
          </a:xfrm>
          <a:prstGeom prst="rect">
            <a:avLst/>
          </a:prstGeom>
          <a:ln>
            <a:solidFill>
              <a:srgbClr val="FF0000"/>
            </a:solidFill>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152400"/>
            <a:ext cx="8229600" cy="762000"/>
          </a:xfrm>
        </p:spPr>
        <p:txBody>
          <a:bodyPr/>
          <a:lstStyle/>
          <a:p>
            <a:r>
              <a:rPr lang="en-US" b="1" dirty="0" smtClean="0"/>
              <a:t>“</a:t>
            </a:r>
            <a:r>
              <a:rPr lang="en-US" b="1" dirty="0" smtClean="0">
                <a:effectLst>
                  <a:outerShdw blurRad="38100" dist="38100" dir="2700000" algn="tl">
                    <a:srgbClr val="000000">
                      <a:alpha val="43137"/>
                    </a:srgbClr>
                  </a:outerShdw>
                </a:effectLst>
              </a:rPr>
              <a:t>Natives Helping Natives</a:t>
            </a:r>
            <a:r>
              <a:rPr lang="en-US" b="1" dirty="0" smtClean="0"/>
              <a:t>”</a:t>
            </a:r>
            <a:endParaRPr lang="en-US" b="1" dirty="0"/>
          </a:p>
        </p:txBody>
      </p:sp>
      <p:sp>
        <p:nvSpPr>
          <p:cNvPr id="8" name="Content Placeholder 7"/>
          <p:cNvSpPr>
            <a:spLocks noGrp="1"/>
          </p:cNvSpPr>
          <p:nvPr>
            <p:ph idx="1"/>
          </p:nvPr>
        </p:nvSpPr>
        <p:spPr>
          <a:xfrm>
            <a:off x="228600" y="990600"/>
            <a:ext cx="5181600" cy="4800600"/>
          </a:xfrm>
          <a:solidFill>
            <a:srgbClr val="0070C0"/>
          </a:solidFill>
        </p:spPr>
        <p:txBody>
          <a:bodyPr>
            <a:normAutofit fontScale="25000" lnSpcReduction="20000"/>
          </a:bodyPr>
          <a:lstStyle/>
          <a:p>
            <a:pPr marL="0" indent="0" algn="ctr">
              <a:buNone/>
            </a:pPr>
            <a:endParaRPr lang="en-US" sz="5900" dirty="0" smtClean="0">
              <a:solidFill>
                <a:srgbClr val="FFFF00"/>
              </a:solidFill>
              <a:effectLst>
                <a:outerShdw blurRad="38100" dist="38100" dir="2700000" algn="tl">
                  <a:srgbClr val="000000">
                    <a:alpha val="43137"/>
                  </a:srgbClr>
                </a:outerShdw>
              </a:effectLst>
            </a:endParaRPr>
          </a:p>
          <a:p>
            <a:pPr marL="0" indent="0" algn="ctr">
              <a:buNone/>
            </a:pPr>
            <a:r>
              <a:rPr lang="en-US" sz="8000" b="1" dirty="0" smtClean="0"/>
              <a:t>The Native STAND Project Commitment: </a:t>
            </a:r>
          </a:p>
          <a:p>
            <a:pPr marL="0" indent="0">
              <a:buNone/>
            </a:pPr>
            <a:endParaRPr lang="en-US" sz="3000" dirty="0" smtClean="0">
              <a:solidFill>
                <a:srgbClr val="FFFF00"/>
              </a:solidFill>
              <a:effectLst>
                <a:outerShdw blurRad="38100" dist="38100" dir="2700000" algn="tl">
                  <a:srgbClr val="000000">
                    <a:alpha val="43137"/>
                  </a:srgbClr>
                </a:outerShdw>
              </a:effectLst>
            </a:endParaRPr>
          </a:p>
          <a:p>
            <a:pPr marL="457200" lvl="1" indent="0">
              <a:buNone/>
            </a:pPr>
            <a:endParaRPr lang="en-US" sz="2200" dirty="0"/>
          </a:p>
          <a:p>
            <a:pPr lvl="1">
              <a:buFont typeface="Arial" panose="020B0604020202020204" pitchFamily="34" charset="0"/>
              <a:buChar char="•"/>
            </a:pPr>
            <a:r>
              <a:rPr lang="en-US" sz="9600" dirty="0" smtClean="0">
                <a:solidFill>
                  <a:srgbClr val="FFFF00"/>
                </a:solidFill>
                <a:effectLst>
                  <a:outerShdw blurRad="38100" dist="38100" dir="2700000" algn="tl">
                    <a:srgbClr val="000000">
                      <a:alpha val="43137"/>
                    </a:srgbClr>
                  </a:outerShdw>
                </a:effectLst>
              </a:rPr>
              <a:t>Build </a:t>
            </a:r>
            <a:r>
              <a:rPr lang="en-US" sz="9600" dirty="0">
                <a:solidFill>
                  <a:srgbClr val="FFFF00"/>
                </a:solidFill>
                <a:effectLst>
                  <a:outerShdw blurRad="38100" dist="38100" dir="2700000" algn="tl">
                    <a:srgbClr val="000000">
                      <a:alpha val="43137"/>
                    </a:srgbClr>
                  </a:outerShdw>
                </a:effectLst>
              </a:rPr>
              <a:t>the capacities of tribal communities to engage in </a:t>
            </a:r>
            <a:r>
              <a:rPr lang="en-US" sz="9600" dirty="0" smtClean="0">
                <a:solidFill>
                  <a:srgbClr val="FFFF00"/>
                </a:solidFill>
                <a:effectLst>
                  <a:outerShdw blurRad="38100" dist="38100" dir="2700000" algn="tl">
                    <a:srgbClr val="000000">
                      <a:alpha val="43137"/>
                    </a:srgbClr>
                  </a:outerShdw>
                </a:effectLst>
              </a:rPr>
              <a:t>research.</a:t>
            </a:r>
          </a:p>
          <a:p>
            <a:pPr lvl="1">
              <a:buFont typeface="Arial" panose="020B0604020202020204" pitchFamily="34" charset="0"/>
              <a:buChar char="•"/>
            </a:pPr>
            <a:endParaRPr lang="en-US" sz="4800" dirty="0" smtClean="0">
              <a:solidFill>
                <a:srgbClr val="FFFF00"/>
              </a:solidFill>
              <a:effectLst>
                <a:outerShdw blurRad="38100" dist="38100" dir="2700000" algn="tl">
                  <a:srgbClr val="000000">
                    <a:alpha val="43137"/>
                  </a:srgbClr>
                </a:outerShdw>
              </a:effectLst>
            </a:endParaRPr>
          </a:p>
          <a:p>
            <a:pPr lvl="1">
              <a:buFont typeface="Arial" panose="020B0604020202020204" pitchFamily="34" charset="0"/>
              <a:buChar char="•"/>
            </a:pPr>
            <a:r>
              <a:rPr lang="en-US" sz="9600" dirty="0" smtClean="0">
                <a:solidFill>
                  <a:srgbClr val="FFFF00"/>
                </a:solidFill>
                <a:effectLst>
                  <a:outerShdw blurRad="38100" dist="38100" dir="2700000" algn="tl">
                    <a:srgbClr val="000000">
                      <a:alpha val="43137"/>
                    </a:srgbClr>
                  </a:outerShdw>
                </a:effectLst>
              </a:rPr>
              <a:t>Allow </a:t>
            </a:r>
            <a:r>
              <a:rPr lang="en-US" sz="9600" dirty="0">
                <a:solidFill>
                  <a:srgbClr val="FFFF00"/>
                </a:solidFill>
                <a:effectLst>
                  <a:outerShdw blurRad="38100" dist="38100" dir="2700000" algn="tl">
                    <a:srgbClr val="000000">
                      <a:alpha val="43137"/>
                    </a:srgbClr>
                  </a:outerShdw>
                </a:effectLst>
              </a:rPr>
              <a:t>individual communities to better access and understand data that would benefit their communities toward eliminating health </a:t>
            </a:r>
            <a:r>
              <a:rPr lang="en-US" sz="9600" dirty="0" smtClean="0">
                <a:solidFill>
                  <a:srgbClr val="FFFF00"/>
                </a:solidFill>
                <a:effectLst>
                  <a:outerShdw blurRad="38100" dist="38100" dir="2700000" algn="tl">
                    <a:srgbClr val="000000">
                      <a:alpha val="43137"/>
                    </a:srgbClr>
                  </a:outerShdw>
                </a:effectLst>
              </a:rPr>
              <a:t>disparities.</a:t>
            </a:r>
          </a:p>
          <a:p>
            <a:pPr lvl="1">
              <a:buFont typeface="Arial" panose="020B0604020202020204" pitchFamily="34" charset="0"/>
              <a:buChar char="•"/>
            </a:pPr>
            <a:endParaRPr lang="en-US" sz="4800" dirty="0" smtClean="0">
              <a:solidFill>
                <a:srgbClr val="FFFF00"/>
              </a:solidFill>
              <a:effectLst>
                <a:outerShdw blurRad="38100" dist="38100" dir="2700000" algn="tl">
                  <a:srgbClr val="000000">
                    <a:alpha val="43137"/>
                  </a:srgbClr>
                </a:outerShdw>
              </a:effectLst>
            </a:endParaRPr>
          </a:p>
          <a:p>
            <a:pPr lvl="1">
              <a:buFont typeface="Arial" panose="020B0604020202020204" pitchFamily="34" charset="0"/>
              <a:buChar char="•"/>
            </a:pPr>
            <a:r>
              <a:rPr lang="en-US" sz="9600" dirty="0" smtClean="0">
                <a:solidFill>
                  <a:srgbClr val="FFFF00"/>
                </a:solidFill>
                <a:effectLst>
                  <a:outerShdw blurRad="38100" dist="38100" dir="2700000" algn="tl">
                    <a:srgbClr val="000000">
                      <a:alpha val="43137"/>
                    </a:srgbClr>
                  </a:outerShdw>
                </a:effectLst>
              </a:rPr>
              <a:t>Potentially </a:t>
            </a:r>
            <a:r>
              <a:rPr lang="en-US" sz="9600" dirty="0">
                <a:solidFill>
                  <a:srgbClr val="FFFF00"/>
                </a:solidFill>
                <a:effectLst>
                  <a:outerShdw blurRad="38100" dist="38100" dir="2700000" algn="tl">
                    <a:srgbClr val="000000">
                      <a:alpha val="43137"/>
                    </a:srgbClr>
                  </a:outerShdw>
                </a:effectLst>
              </a:rPr>
              <a:t>affect Federal Indian policy, budget &amp; appropriations efforts.</a:t>
            </a:r>
          </a:p>
          <a:p>
            <a:endParaRPr lang="en-US" sz="9600" dirty="0" smtClean="0"/>
          </a:p>
          <a:p>
            <a:endParaRPr lang="en-US" sz="9600" dirty="0"/>
          </a:p>
          <a:p>
            <a:endParaRPr lang="en-US" sz="9600" dirty="0" smtClean="0"/>
          </a:p>
          <a:p>
            <a:pPr lvl="1"/>
            <a:endParaRPr lang="en-US" sz="5000" dirty="0"/>
          </a:p>
          <a:p>
            <a:pPr marL="457200" lvl="1" indent="0">
              <a:buNone/>
            </a:pPr>
            <a:endParaRPr lang="en-US" sz="5000" dirty="0" smtClean="0"/>
          </a:p>
          <a:p>
            <a:pPr lvl="1"/>
            <a:endParaRPr lang="en-US" dirty="0" smtClean="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914400"/>
            <a:ext cx="3200400" cy="4419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29200" y="5503164"/>
            <a:ext cx="1569720" cy="1252728"/>
          </a:xfrm>
          <a:prstGeom prst="rect">
            <a:avLst/>
          </a:prstGeom>
        </p:spPr>
      </p:pic>
    </p:spTree>
    <p:extLst>
      <p:ext uri="{BB962C8B-B14F-4D97-AF65-F5344CB8AC3E}">
        <p14:creationId xmlns:p14="http://schemas.microsoft.com/office/powerpoint/2010/main" val="321400418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1"/>
            <a:ext cx="8229600" cy="762000"/>
          </a:xfrm>
        </p:spPr>
        <p:txBody>
          <a:bodyPr>
            <a:normAutofit/>
          </a:bodyPr>
          <a:lstStyle/>
          <a:p>
            <a:r>
              <a:rPr lang="en-US" b="1" dirty="0" smtClean="0"/>
              <a:t>Opportunities &amp; Resources</a:t>
            </a:r>
            <a:endParaRPr lang="en-US" b="1" dirty="0"/>
          </a:p>
        </p:txBody>
      </p:sp>
      <p:sp>
        <p:nvSpPr>
          <p:cNvPr id="3" name="Content Placeholder 2"/>
          <p:cNvSpPr>
            <a:spLocks noGrp="1"/>
          </p:cNvSpPr>
          <p:nvPr>
            <p:ph idx="1"/>
          </p:nvPr>
        </p:nvSpPr>
        <p:spPr>
          <a:xfrm>
            <a:off x="152400" y="1219200"/>
            <a:ext cx="5410200" cy="4572000"/>
          </a:xfrm>
          <a:solidFill>
            <a:schemeClr val="tx1"/>
          </a:solidFill>
        </p:spPr>
        <p:txBody>
          <a:bodyPr>
            <a:normAutofit/>
          </a:bodyPr>
          <a:lstStyle/>
          <a:p>
            <a:pPr marL="0" indent="0" algn="ctr">
              <a:buNone/>
            </a:pPr>
            <a:r>
              <a:rPr lang="en-US" sz="4000" b="1" dirty="0" smtClean="0">
                <a:solidFill>
                  <a:srgbClr val="FF0000"/>
                </a:solidFill>
                <a:effectLst>
                  <a:outerShdw blurRad="38100" dist="38100" dir="2700000" algn="tl">
                    <a:srgbClr val="000000">
                      <a:alpha val="43137"/>
                    </a:srgbClr>
                  </a:outerShdw>
                </a:effectLst>
              </a:rPr>
              <a:t>Application Available</a:t>
            </a:r>
          </a:p>
          <a:p>
            <a:pPr marL="0" indent="0" algn="ctr">
              <a:buNone/>
            </a:pPr>
            <a:r>
              <a:rPr lang="en-US" sz="4000" b="1" i="1" u="sng" dirty="0" smtClean="0">
                <a:solidFill>
                  <a:srgbClr val="FF0000"/>
                </a:solidFill>
                <a:effectLst>
                  <a:outerShdw blurRad="38100" dist="38100" dir="2700000" algn="tl">
                    <a:srgbClr val="000000">
                      <a:alpha val="43137"/>
                    </a:srgbClr>
                  </a:outerShdw>
                </a:effectLst>
              </a:rPr>
              <a:t>Due – February 15</a:t>
            </a:r>
          </a:p>
          <a:p>
            <a:pPr marL="514350" indent="-514350">
              <a:buFont typeface="+mj-lt"/>
              <a:buAutoNum type="arabicPeriod"/>
            </a:pPr>
            <a:endParaRPr lang="en-US" sz="1300" b="1" baseline="30000" dirty="0" smtClean="0">
              <a:solidFill>
                <a:srgbClr val="FFC000"/>
              </a:solidFill>
              <a:effectLst>
                <a:outerShdw blurRad="38100" dist="38100" dir="2700000" algn="tl">
                  <a:srgbClr val="000000">
                    <a:alpha val="43137"/>
                  </a:srgbClr>
                </a:outerShdw>
              </a:effectLst>
            </a:endParaRPr>
          </a:p>
          <a:p>
            <a:pPr marL="514350" indent="-514350">
              <a:buFont typeface="+mj-lt"/>
              <a:buAutoNum type="arabicPeriod"/>
            </a:pPr>
            <a:endParaRPr lang="en-US" sz="1300" b="1" baseline="30000" dirty="0" smtClean="0">
              <a:solidFill>
                <a:srgbClr val="FFC000"/>
              </a:solidFill>
              <a:effectLst>
                <a:outerShdw blurRad="38100" dist="38100" dir="2700000" algn="tl">
                  <a:srgbClr val="000000">
                    <a:alpha val="43137"/>
                  </a:srgbClr>
                </a:outerShdw>
              </a:effectLst>
            </a:endParaRPr>
          </a:p>
          <a:p>
            <a:pPr marL="514350" indent="-514350">
              <a:buFont typeface="+mj-lt"/>
              <a:buAutoNum type="arabicPeriod"/>
            </a:pPr>
            <a:r>
              <a:rPr lang="en-US" b="1" dirty="0" smtClean="0">
                <a:solidFill>
                  <a:schemeClr val="bg1"/>
                </a:solidFill>
                <a:effectLst>
                  <a:outerShdw blurRad="38100" dist="38100" dir="2700000" algn="tl">
                    <a:srgbClr val="000000">
                      <a:alpha val="43137"/>
                    </a:srgbClr>
                  </a:outerShdw>
                </a:effectLst>
              </a:rPr>
              <a:t>Live Webinar for Interested Applicants – Feb . 4</a:t>
            </a:r>
          </a:p>
          <a:p>
            <a:pPr marL="514350" indent="-514350">
              <a:buFont typeface="+mj-lt"/>
              <a:buAutoNum type="arabicPeriod"/>
            </a:pPr>
            <a:endParaRPr lang="en-US" sz="1200" b="1" baseline="30000" dirty="0">
              <a:solidFill>
                <a:schemeClr val="bg1"/>
              </a:solidFill>
              <a:effectLst>
                <a:outerShdw blurRad="38100" dist="38100" dir="2700000" algn="tl">
                  <a:srgbClr val="000000">
                    <a:alpha val="43137"/>
                  </a:srgbClr>
                </a:outerShdw>
              </a:effectLst>
            </a:endParaRPr>
          </a:p>
          <a:p>
            <a:pPr marL="514350" indent="-514350">
              <a:buFont typeface="+mj-lt"/>
              <a:buAutoNum type="arabicPeriod"/>
            </a:pPr>
            <a:r>
              <a:rPr lang="en-US" b="1" dirty="0" smtClean="0">
                <a:solidFill>
                  <a:schemeClr val="bg1"/>
                </a:solidFill>
                <a:effectLst>
                  <a:outerShdw blurRad="38100" dist="38100" dir="2700000" algn="tl">
                    <a:srgbClr val="000000">
                      <a:alpha val="43137"/>
                    </a:srgbClr>
                  </a:outerShdw>
                </a:effectLst>
              </a:rPr>
              <a:t>View Website </a:t>
            </a:r>
          </a:p>
          <a:p>
            <a:pPr marL="228600" indent="-228600">
              <a:buFont typeface="+mj-lt"/>
              <a:buAutoNum type="arabicPeriod"/>
            </a:pPr>
            <a:endParaRPr lang="en-US" sz="1200" b="1" dirty="0">
              <a:solidFill>
                <a:schemeClr val="bg1"/>
              </a:solidFill>
              <a:effectLst>
                <a:outerShdw blurRad="38100" dist="38100" dir="2700000" algn="tl">
                  <a:srgbClr val="000000">
                    <a:alpha val="43137"/>
                  </a:srgbClr>
                </a:outerShdw>
              </a:effectLst>
            </a:endParaRPr>
          </a:p>
          <a:p>
            <a:pPr marL="514350" indent="-514350">
              <a:buFont typeface="+mj-lt"/>
              <a:buAutoNum type="arabicPeriod"/>
            </a:pPr>
            <a:r>
              <a:rPr lang="en-US" b="1" dirty="0" smtClean="0">
                <a:solidFill>
                  <a:schemeClr val="bg1"/>
                </a:solidFill>
                <a:effectLst>
                  <a:outerShdw blurRad="38100" dist="38100" dir="2700000" algn="tl">
                    <a:srgbClr val="000000">
                      <a:alpha val="43137"/>
                    </a:srgbClr>
                  </a:outerShdw>
                </a:effectLst>
              </a:rPr>
              <a:t>Contact Project Manager </a:t>
            </a:r>
          </a:p>
          <a:p>
            <a:pPr marL="0" indent="0">
              <a:buNone/>
            </a:pPr>
            <a:endParaRPr lang="en-US" baseline="30000" dirty="0"/>
          </a:p>
          <a:p>
            <a:pPr marL="0" indent="0">
              <a:buNone/>
            </a:pPr>
            <a:endParaRPr lang="en-US" baseline="30000" dirty="0"/>
          </a:p>
          <a:p>
            <a:endParaRPr lang="en-US" dirty="0" smtClean="0"/>
          </a:p>
          <a:p>
            <a:endParaRPr lang="en-US" dirty="0"/>
          </a:p>
          <a:p>
            <a:endParaRPr lang="en-US" dirty="0" smtClean="0"/>
          </a:p>
          <a:p>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0953" y="4572000"/>
            <a:ext cx="2718247" cy="1828800"/>
          </a:xfrm>
          <a:prstGeom prst="rect">
            <a:avLst/>
          </a:prstGeom>
          <a:ln>
            <a:solidFill>
              <a:srgbClr val="FFFF00"/>
            </a:solidFill>
          </a:ln>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20953" y="1054167"/>
            <a:ext cx="2718247" cy="1917633"/>
          </a:xfrm>
          <a:prstGeom prst="rect">
            <a:avLst/>
          </a:prstGeom>
          <a:ln>
            <a:solidFill>
              <a:srgbClr val="FFFF00"/>
            </a:solidFill>
          </a:ln>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20953" y="3124199"/>
            <a:ext cx="2718247" cy="1295401"/>
          </a:xfrm>
          <a:prstGeom prst="rect">
            <a:avLst/>
          </a:prstGeom>
          <a:ln>
            <a:solidFill>
              <a:srgbClr val="FFFF00"/>
            </a:solidFill>
          </a:ln>
        </p:spPr>
      </p:pic>
    </p:spTree>
    <p:extLst>
      <p:ext uri="{BB962C8B-B14F-4D97-AF65-F5344CB8AC3E}">
        <p14:creationId xmlns:p14="http://schemas.microsoft.com/office/powerpoint/2010/main" val="125196032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38200"/>
          </a:xfrm>
        </p:spPr>
        <p:txBody>
          <a:bodyPr/>
          <a:lstStyle/>
          <a:p>
            <a:r>
              <a:rPr lang="en-US" b="1" dirty="0" smtClean="0"/>
              <a:t>Native STAND Core Team</a:t>
            </a:r>
            <a:endParaRPr lang="en-US" b="1" dirty="0"/>
          </a:p>
        </p:txBody>
      </p:sp>
      <p:sp>
        <p:nvSpPr>
          <p:cNvPr id="3" name="Content Placeholder 2"/>
          <p:cNvSpPr>
            <a:spLocks noGrp="1"/>
          </p:cNvSpPr>
          <p:nvPr>
            <p:ph idx="1"/>
          </p:nvPr>
        </p:nvSpPr>
        <p:spPr>
          <a:xfrm>
            <a:off x="304800" y="1371600"/>
            <a:ext cx="4267201" cy="4191000"/>
          </a:xfrm>
          <a:solidFill>
            <a:srgbClr val="002060"/>
          </a:solidFill>
        </p:spPr>
        <p:txBody>
          <a:bodyPr>
            <a:normAutofit fontScale="85000" lnSpcReduction="10000"/>
          </a:bodyPr>
          <a:lstStyle/>
          <a:p>
            <a:pPr marL="0" indent="0" algn="ctr">
              <a:buNone/>
            </a:pPr>
            <a:r>
              <a:rPr lang="en-US" i="1" dirty="0" smtClean="0">
                <a:solidFill>
                  <a:srgbClr val="FFFF00"/>
                </a:solidFill>
              </a:rPr>
              <a:t>OHSU is </a:t>
            </a:r>
            <a:r>
              <a:rPr lang="en-US" i="1" dirty="0">
                <a:solidFill>
                  <a:srgbClr val="FFFF00"/>
                </a:solidFill>
              </a:rPr>
              <a:t>coordinating with the </a:t>
            </a:r>
            <a:r>
              <a:rPr lang="en-US" i="1" dirty="0" smtClean="0">
                <a:solidFill>
                  <a:srgbClr val="FFFF00"/>
                </a:solidFill>
              </a:rPr>
              <a:t>NPAIHB</a:t>
            </a:r>
          </a:p>
          <a:p>
            <a:pPr marL="0" indent="0" algn="ctr">
              <a:buNone/>
            </a:pPr>
            <a:endParaRPr lang="en-US" i="1" dirty="0" smtClean="0">
              <a:solidFill>
                <a:srgbClr val="FFFF00"/>
              </a:solidFill>
            </a:endParaRPr>
          </a:p>
          <a:p>
            <a:r>
              <a:rPr lang="en-US" dirty="0" smtClean="0"/>
              <a:t>Tom Becker</a:t>
            </a:r>
            <a:endParaRPr lang="en-US" dirty="0"/>
          </a:p>
          <a:p>
            <a:r>
              <a:rPr lang="en-US" dirty="0" smtClean="0">
                <a:solidFill>
                  <a:srgbClr val="FF0000"/>
                </a:solidFill>
              </a:rPr>
              <a:t>Bill Lambert</a:t>
            </a:r>
          </a:p>
          <a:p>
            <a:r>
              <a:rPr lang="en-US" dirty="0">
                <a:solidFill>
                  <a:srgbClr val="FF0000"/>
                </a:solidFill>
              </a:rPr>
              <a:t>Stephanie Craig-Rushing</a:t>
            </a:r>
          </a:p>
          <a:p>
            <a:r>
              <a:rPr lang="en-US" dirty="0" smtClean="0">
                <a:solidFill>
                  <a:srgbClr val="00B0F0"/>
                </a:solidFill>
              </a:rPr>
              <a:t>Michelle Singer</a:t>
            </a:r>
          </a:p>
          <a:p>
            <a:r>
              <a:rPr lang="en-US" dirty="0" smtClean="0">
                <a:solidFill>
                  <a:srgbClr val="FFFF00"/>
                </a:solidFill>
              </a:rPr>
              <a:t>Ashley Thomas</a:t>
            </a:r>
          </a:p>
          <a:p>
            <a:r>
              <a:rPr lang="en-US" dirty="0" smtClean="0">
                <a:solidFill>
                  <a:srgbClr val="FFFF00"/>
                </a:solidFill>
              </a:rPr>
              <a:t>Tosha Zaback</a:t>
            </a:r>
          </a:p>
          <a:p>
            <a:endParaRPr lang="en-US" dirty="0"/>
          </a:p>
          <a:p>
            <a:endParaRPr lang="en-US" dirty="0" smtClean="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81550" y="1219200"/>
            <a:ext cx="3829050" cy="4876800"/>
          </a:xfrm>
          <a:prstGeom prst="rect">
            <a:avLst/>
          </a:prstGeom>
          <a:ln>
            <a:solidFill>
              <a:srgbClr val="FF0000"/>
            </a:solidFill>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r>
              <a:rPr lang="en-US" b="1" dirty="0" smtClean="0"/>
              <a:t>Contact Information</a:t>
            </a:r>
            <a:endParaRPr lang="en-US" b="1" dirty="0"/>
          </a:p>
        </p:txBody>
      </p:sp>
      <p:sp>
        <p:nvSpPr>
          <p:cNvPr id="3" name="Content Placeholder 2"/>
          <p:cNvSpPr>
            <a:spLocks noGrp="1"/>
          </p:cNvSpPr>
          <p:nvPr>
            <p:ph idx="1"/>
          </p:nvPr>
        </p:nvSpPr>
        <p:spPr>
          <a:xfrm>
            <a:off x="457200" y="3124200"/>
            <a:ext cx="8229600" cy="3124200"/>
          </a:xfrm>
        </p:spPr>
        <p:txBody>
          <a:bodyPr>
            <a:normAutofit fontScale="25000" lnSpcReduction="20000"/>
          </a:bodyPr>
          <a:lstStyle/>
          <a:p>
            <a:pPr algn="ctr">
              <a:buNone/>
            </a:pPr>
            <a:r>
              <a:rPr lang="en-US" sz="12800" dirty="0" smtClean="0">
                <a:solidFill>
                  <a:srgbClr val="FFFF00"/>
                </a:solidFill>
                <a:effectLst>
                  <a:outerShdw blurRad="38100" dist="38100" dir="2700000" algn="tl">
                    <a:srgbClr val="000000">
                      <a:alpha val="43137"/>
                    </a:srgbClr>
                  </a:outerShdw>
                </a:effectLst>
              </a:rPr>
              <a:t>The Center for Healthy Communities</a:t>
            </a:r>
          </a:p>
          <a:p>
            <a:pPr algn="ctr">
              <a:buNone/>
            </a:pPr>
            <a:r>
              <a:rPr lang="en-US" sz="12800" dirty="0" smtClean="0">
                <a:solidFill>
                  <a:srgbClr val="FFFF00"/>
                </a:solidFill>
                <a:effectLst>
                  <a:outerShdw blurRad="38100" dist="38100" dir="2700000" algn="tl">
                    <a:srgbClr val="000000">
                      <a:alpha val="43137"/>
                    </a:srgbClr>
                  </a:outerShdw>
                </a:effectLst>
              </a:rPr>
              <a:t>Native STAND Project</a:t>
            </a:r>
          </a:p>
          <a:p>
            <a:pPr algn="ctr">
              <a:buNone/>
            </a:pPr>
            <a:r>
              <a:rPr lang="en-US" sz="11200" dirty="0" smtClean="0">
                <a:solidFill>
                  <a:schemeClr val="bg2"/>
                </a:solidFill>
                <a:effectLst>
                  <a:outerShdw blurRad="38100" dist="38100" dir="2700000" algn="tl">
                    <a:srgbClr val="000000">
                      <a:alpha val="43137"/>
                    </a:srgbClr>
                  </a:outerShdw>
                </a:effectLst>
                <a:hlinkClick r:id="rId2"/>
              </a:rPr>
              <a:t>www.oregonprc.org</a:t>
            </a:r>
            <a:r>
              <a:rPr lang="en-US" sz="11200" dirty="0" smtClean="0">
                <a:solidFill>
                  <a:schemeClr val="bg2"/>
                </a:solidFill>
                <a:effectLst>
                  <a:outerShdw blurRad="38100" dist="38100" dir="2700000" algn="tl">
                    <a:srgbClr val="000000">
                      <a:alpha val="43137"/>
                    </a:srgbClr>
                  </a:outerShdw>
                </a:effectLst>
              </a:rPr>
              <a:t> </a:t>
            </a:r>
          </a:p>
          <a:p>
            <a:pPr algn="ctr">
              <a:buNone/>
            </a:pPr>
            <a:endParaRPr lang="en-US" sz="4800" dirty="0" smtClean="0"/>
          </a:p>
          <a:p>
            <a:pPr algn="ctr">
              <a:buNone/>
            </a:pPr>
            <a:endParaRPr lang="en-US" sz="4800" dirty="0" smtClean="0"/>
          </a:p>
          <a:p>
            <a:pPr algn="ctr">
              <a:buNone/>
            </a:pPr>
            <a:r>
              <a:rPr lang="en-US" sz="12800" b="1" dirty="0" smtClean="0">
                <a:solidFill>
                  <a:schemeClr val="bg1"/>
                </a:solidFill>
                <a:effectLst>
                  <a:outerShdw blurRad="38100" dist="38100" dir="2700000" algn="tl">
                    <a:srgbClr val="000000">
                      <a:alpha val="43137"/>
                    </a:srgbClr>
                  </a:outerShdw>
                </a:effectLst>
              </a:rPr>
              <a:t>Michelle Singer (Navajo), Project Manager</a:t>
            </a:r>
          </a:p>
          <a:p>
            <a:pPr algn="ctr">
              <a:buNone/>
            </a:pPr>
            <a:r>
              <a:rPr lang="en-US" sz="11200" b="1" dirty="0" smtClean="0">
                <a:solidFill>
                  <a:srgbClr val="FFFF00"/>
                </a:solidFill>
                <a:effectLst>
                  <a:outerShdw blurRad="38100" dist="38100" dir="2700000" algn="tl">
                    <a:srgbClr val="000000">
                      <a:alpha val="43137"/>
                    </a:srgbClr>
                  </a:outerShdw>
                </a:effectLst>
                <a:hlinkClick r:id="rId3"/>
              </a:rPr>
              <a:t>singerm@ohsu.edu</a:t>
            </a:r>
            <a:r>
              <a:rPr lang="en-US" sz="11200" b="1" dirty="0" smtClean="0">
                <a:solidFill>
                  <a:srgbClr val="FFFF00"/>
                </a:solidFill>
                <a:effectLst>
                  <a:outerShdw blurRad="38100" dist="38100" dir="2700000" algn="tl">
                    <a:srgbClr val="000000">
                      <a:alpha val="43137"/>
                    </a:srgbClr>
                  </a:outerShdw>
                </a:effectLst>
              </a:rPr>
              <a:t> </a:t>
            </a:r>
          </a:p>
          <a:p>
            <a:pPr algn="ctr">
              <a:buNone/>
            </a:pPr>
            <a:r>
              <a:rPr lang="en-US" sz="11200" dirty="0" smtClean="0">
                <a:solidFill>
                  <a:srgbClr val="FFFF00"/>
                </a:solidFill>
              </a:rPr>
              <a:t>503-418-2199</a:t>
            </a:r>
          </a:p>
          <a:p>
            <a:endParaRPr lang="en-US" dirty="0"/>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86000" y="1219200"/>
            <a:ext cx="4572000" cy="1600200"/>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066800"/>
          </a:xfrm>
        </p:spPr>
        <p:txBody>
          <a:bodyPr/>
          <a:lstStyle/>
          <a:p>
            <a:r>
              <a:rPr lang="en-US" b="1" dirty="0" smtClean="0"/>
              <a:t>Presentation Evaluation</a:t>
            </a:r>
            <a:endParaRPr lang="en-US" b="1" dirty="0"/>
          </a:p>
        </p:txBody>
      </p:sp>
      <p:sp>
        <p:nvSpPr>
          <p:cNvPr id="3" name="Content Placeholder 2"/>
          <p:cNvSpPr>
            <a:spLocks noGrp="1"/>
          </p:cNvSpPr>
          <p:nvPr>
            <p:ph idx="1"/>
          </p:nvPr>
        </p:nvSpPr>
        <p:spPr>
          <a:xfrm>
            <a:off x="457200" y="1828800"/>
            <a:ext cx="8382000" cy="3352800"/>
          </a:xfrm>
          <a:solidFill>
            <a:schemeClr val="tx1"/>
          </a:solidFill>
        </p:spPr>
        <p:txBody>
          <a:bodyPr>
            <a:normAutofit/>
          </a:bodyPr>
          <a:lstStyle/>
          <a:p>
            <a:pPr marL="0" indent="0" algn="ctr">
              <a:buNone/>
            </a:pPr>
            <a:endParaRPr lang="en-US" sz="1200" dirty="0">
              <a:solidFill>
                <a:srgbClr val="FF0000"/>
              </a:solidFill>
              <a:effectLst>
                <a:outerShdw blurRad="38100" dist="38100" dir="2700000" algn="tl">
                  <a:srgbClr val="000000">
                    <a:alpha val="43137"/>
                  </a:srgbClr>
                </a:outerShdw>
              </a:effectLst>
            </a:endParaRPr>
          </a:p>
          <a:p>
            <a:pPr marL="0" indent="0" algn="ctr">
              <a:buNone/>
            </a:pPr>
            <a:r>
              <a:rPr lang="en-US" sz="4400" b="1" dirty="0" smtClean="0">
                <a:solidFill>
                  <a:srgbClr val="00B050"/>
                </a:solidFill>
                <a:effectLst>
                  <a:outerShdw blurRad="38100" dist="38100" dir="2700000" algn="tl">
                    <a:srgbClr val="000000">
                      <a:alpha val="43137"/>
                    </a:srgbClr>
                  </a:outerShdw>
                </a:effectLst>
              </a:rPr>
              <a:t>Thank you!  </a:t>
            </a:r>
          </a:p>
          <a:p>
            <a:pPr marL="0" indent="0" algn="ctr">
              <a:buNone/>
            </a:pPr>
            <a:endParaRPr lang="en-US" sz="3600" dirty="0" smtClean="0">
              <a:solidFill>
                <a:srgbClr val="FF0000"/>
              </a:solidFill>
              <a:effectLst>
                <a:outerShdw blurRad="38100" dist="38100" dir="2700000" algn="tl">
                  <a:srgbClr val="000000">
                    <a:alpha val="43137"/>
                  </a:srgbClr>
                </a:outerShdw>
              </a:effectLst>
            </a:endParaRPr>
          </a:p>
          <a:p>
            <a:pPr marL="0" indent="0" algn="ctr">
              <a:buNone/>
            </a:pPr>
            <a:endParaRPr lang="en-US" sz="3600" dirty="0">
              <a:solidFill>
                <a:srgbClr val="FF0000"/>
              </a:solidFill>
              <a:effectLst>
                <a:outerShdw blurRad="38100" dist="38100" dir="2700000" algn="tl">
                  <a:srgbClr val="000000">
                    <a:alpha val="43137"/>
                  </a:srgbClr>
                </a:outerShdw>
              </a:effectLst>
            </a:endParaRPr>
          </a:p>
          <a:p>
            <a:pPr marL="0" indent="0" algn="ctr">
              <a:buNone/>
            </a:pPr>
            <a:r>
              <a:rPr lang="en-US" sz="2400" u="sng" dirty="0">
                <a:hlinkClick r:id="rId2"/>
              </a:rPr>
              <a:t>https://www.surveymonkey.com/s/NativeSTANDfeedback</a:t>
            </a:r>
            <a:endParaRPr lang="en-US" sz="2400" dirty="0">
              <a:solidFill>
                <a:srgbClr val="FF0000"/>
              </a:solidFill>
            </a:endParaRPr>
          </a:p>
          <a:p>
            <a:pPr marL="0" indent="0" algn="ctr">
              <a:buNone/>
            </a:pPr>
            <a:endParaRPr lang="en-US" dirty="0">
              <a:solidFill>
                <a:srgbClr val="FF0000"/>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5800" y="2140198"/>
            <a:ext cx="1828800" cy="170688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00800" y="2028437"/>
            <a:ext cx="2324101" cy="1930402"/>
          </a:xfrm>
          <a:prstGeom prst="rect">
            <a:avLst/>
          </a:prstGeom>
        </p:spPr>
      </p:pic>
    </p:spTree>
    <p:extLst>
      <p:ext uri="{BB962C8B-B14F-4D97-AF65-F5344CB8AC3E}">
        <p14:creationId xmlns:p14="http://schemas.microsoft.com/office/powerpoint/2010/main" val="382543282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Presentation Overview</a:t>
            </a:r>
            <a:endParaRPr lang="en-US" b="1" dirty="0"/>
          </a:p>
        </p:txBody>
      </p:sp>
      <p:sp>
        <p:nvSpPr>
          <p:cNvPr id="3" name="Content Placeholder 2"/>
          <p:cNvSpPr>
            <a:spLocks noGrp="1"/>
          </p:cNvSpPr>
          <p:nvPr>
            <p:ph idx="1"/>
          </p:nvPr>
        </p:nvSpPr>
        <p:spPr>
          <a:xfrm>
            <a:off x="3276600" y="1447800"/>
            <a:ext cx="5410200" cy="4724400"/>
          </a:xfrm>
          <a:solidFill>
            <a:srgbClr val="002060"/>
          </a:solidFill>
        </p:spPr>
        <p:txBody>
          <a:bodyPr>
            <a:normAutofit fontScale="25000" lnSpcReduction="20000"/>
          </a:bodyPr>
          <a:lstStyle/>
          <a:p>
            <a:r>
              <a:rPr lang="en-US" sz="11200" b="1" dirty="0" smtClean="0">
                <a:solidFill>
                  <a:srgbClr val="00B050"/>
                </a:solidFill>
                <a:effectLst>
                  <a:outerShdw blurRad="38100" dist="38100" dir="2700000" algn="tl">
                    <a:srgbClr val="000000">
                      <a:alpha val="43137"/>
                    </a:srgbClr>
                  </a:outerShdw>
                </a:effectLst>
              </a:rPr>
              <a:t>Native STAND 101</a:t>
            </a:r>
          </a:p>
          <a:p>
            <a:endParaRPr lang="en-US" sz="4800" b="1" dirty="0" smtClean="0">
              <a:solidFill>
                <a:srgbClr val="00B050"/>
              </a:solidFill>
              <a:effectLst>
                <a:outerShdw blurRad="38100" dist="38100" dir="2700000" algn="tl">
                  <a:srgbClr val="000000">
                    <a:alpha val="43137"/>
                  </a:srgbClr>
                </a:outerShdw>
              </a:effectLst>
            </a:endParaRPr>
          </a:p>
          <a:p>
            <a:r>
              <a:rPr lang="en-US" sz="11200" b="1" dirty="0" smtClean="0">
                <a:solidFill>
                  <a:srgbClr val="00B050"/>
                </a:solidFill>
                <a:effectLst>
                  <a:outerShdw blurRad="38100" dist="38100" dir="2700000" algn="tl">
                    <a:srgbClr val="000000">
                      <a:alpha val="43137"/>
                    </a:srgbClr>
                  </a:outerShdw>
                </a:effectLst>
              </a:rPr>
              <a:t>Resources</a:t>
            </a:r>
          </a:p>
          <a:p>
            <a:endParaRPr lang="en-US" sz="4800" b="1" dirty="0" smtClean="0">
              <a:solidFill>
                <a:srgbClr val="00B050"/>
              </a:solidFill>
              <a:effectLst>
                <a:outerShdw blurRad="38100" dist="38100" dir="2700000" algn="tl">
                  <a:srgbClr val="000000">
                    <a:alpha val="43137"/>
                  </a:srgbClr>
                </a:outerShdw>
              </a:effectLst>
            </a:endParaRPr>
          </a:p>
          <a:p>
            <a:r>
              <a:rPr lang="en-US" sz="11200" b="1" dirty="0" smtClean="0">
                <a:solidFill>
                  <a:srgbClr val="00B050"/>
                </a:solidFill>
                <a:effectLst>
                  <a:outerShdw blurRad="38100" dist="38100" dir="2700000" algn="tl">
                    <a:srgbClr val="000000">
                      <a:alpha val="43137"/>
                    </a:srgbClr>
                  </a:outerShdw>
                </a:effectLst>
              </a:rPr>
              <a:t>Indian Country Significance</a:t>
            </a:r>
          </a:p>
          <a:p>
            <a:endParaRPr lang="en-US" sz="4800" b="1" dirty="0" smtClean="0">
              <a:solidFill>
                <a:srgbClr val="00B050"/>
              </a:solidFill>
              <a:effectLst>
                <a:outerShdw blurRad="38100" dist="38100" dir="2700000" algn="tl">
                  <a:srgbClr val="000000">
                    <a:alpha val="43137"/>
                  </a:srgbClr>
                </a:outerShdw>
              </a:effectLst>
            </a:endParaRPr>
          </a:p>
          <a:p>
            <a:r>
              <a:rPr lang="en-US" sz="11200" b="1" dirty="0" smtClean="0">
                <a:solidFill>
                  <a:srgbClr val="00B050"/>
                </a:solidFill>
                <a:effectLst>
                  <a:outerShdw blurRad="38100" dist="38100" dir="2700000" algn="tl">
                    <a:srgbClr val="000000">
                      <a:alpha val="43137"/>
                    </a:srgbClr>
                  </a:outerShdw>
                </a:effectLst>
              </a:rPr>
              <a:t>Opportunities</a:t>
            </a:r>
          </a:p>
          <a:p>
            <a:endParaRPr lang="en-US" sz="4800" b="1" i="1" dirty="0">
              <a:solidFill>
                <a:srgbClr val="00B050"/>
              </a:solidFill>
              <a:effectLst>
                <a:outerShdw blurRad="38100" dist="38100" dir="2700000" algn="tl">
                  <a:srgbClr val="000000">
                    <a:alpha val="43137"/>
                  </a:srgbClr>
                </a:outerShdw>
              </a:effectLst>
            </a:endParaRPr>
          </a:p>
          <a:p>
            <a:pPr>
              <a:buFont typeface="Wingdings" panose="05000000000000000000" pitchFamily="2" charset="2"/>
              <a:buChar char="Ø"/>
            </a:pPr>
            <a:r>
              <a:rPr lang="en-US" sz="9600" i="1" dirty="0" smtClean="0">
                <a:solidFill>
                  <a:srgbClr val="00B0F0"/>
                </a:solidFill>
                <a:effectLst>
                  <a:outerShdw blurRad="38100" dist="38100" dir="2700000" algn="tl">
                    <a:srgbClr val="000000">
                      <a:alpha val="43137"/>
                    </a:srgbClr>
                  </a:outerShdw>
                </a:effectLst>
              </a:rPr>
              <a:t>Training  – Applications Now Available</a:t>
            </a:r>
          </a:p>
          <a:p>
            <a:pPr>
              <a:buFont typeface="Wingdings" panose="05000000000000000000" pitchFamily="2" charset="2"/>
              <a:buChar char="Ø"/>
            </a:pPr>
            <a:r>
              <a:rPr lang="en-US" sz="9600" i="1" dirty="0" smtClean="0">
                <a:solidFill>
                  <a:srgbClr val="00B0F0"/>
                </a:solidFill>
                <a:effectLst>
                  <a:outerShdw blurRad="38100" dist="38100" dir="2700000" algn="tl">
                    <a:srgbClr val="000000">
                      <a:alpha val="43137"/>
                    </a:srgbClr>
                  </a:outerShdw>
                </a:effectLst>
              </a:rPr>
              <a:t>Upcoming Webinar for Interested Applicants</a:t>
            </a:r>
          </a:p>
          <a:p>
            <a:endParaRPr lang="en-US" sz="4800" dirty="0" smtClean="0">
              <a:solidFill>
                <a:srgbClr val="00B050"/>
              </a:solidFill>
              <a:effectLst>
                <a:outerShdw blurRad="38100" dist="38100" dir="2700000" algn="tl">
                  <a:srgbClr val="000000">
                    <a:alpha val="43137"/>
                  </a:srgbClr>
                </a:outerShdw>
              </a:effectLst>
            </a:endParaRPr>
          </a:p>
          <a:p>
            <a:r>
              <a:rPr lang="en-US" sz="11200" b="1" dirty="0" smtClean="0">
                <a:solidFill>
                  <a:srgbClr val="00B050"/>
                </a:solidFill>
                <a:effectLst>
                  <a:outerShdw blurRad="38100" dist="38100" dir="2700000" algn="tl">
                    <a:srgbClr val="000000">
                      <a:alpha val="43137"/>
                    </a:srgbClr>
                  </a:outerShdw>
                </a:effectLst>
              </a:rPr>
              <a:t>Key Contact Info </a:t>
            </a:r>
          </a:p>
          <a:p>
            <a:pPr marL="0" indent="0">
              <a:buNone/>
            </a:pPr>
            <a:endParaRPr lang="en-US" sz="4800" b="1" dirty="0">
              <a:solidFill>
                <a:srgbClr val="00B050"/>
              </a:solidFill>
              <a:effectLst>
                <a:outerShdw blurRad="38100" dist="38100" dir="2700000" algn="tl">
                  <a:srgbClr val="000000">
                    <a:alpha val="43137"/>
                  </a:srgbClr>
                </a:outerShdw>
              </a:effectLst>
            </a:endParaRPr>
          </a:p>
          <a:p>
            <a:r>
              <a:rPr lang="en-US" sz="11200" b="1" dirty="0" smtClean="0">
                <a:solidFill>
                  <a:srgbClr val="00B050"/>
                </a:solidFill>
                <a:effectLst>
                  <a:outerShdw blurRad="38100" dist="38100" dir="2700000" algn="tl">
                    <a:srgbClr val="000000">
                      <a:alpha val="43137"/>
                    </a:srgbClr>
                  </a:outerShdw>
                </a:effectLst>
              </a:rPr>
              <a:t>Discussion and Q &amp; A</a:t>
            </a:r>
          </a:p>
          <a:p>
            <a:pPr marL="0" indent="0">
              <a:buNone/>
            </a:pPr>
            <a:endParaRPr lang="en-US" sz="1800" dirty="0" smtClean="0"/>
          </a:p>
          <a:p>
            <a:pPr marL="0" indent="0">
              <a:buNone/>
            </a:pPr>
            <a:endParaRPr lang="en-US" sz="1800" dirty="0" smtClean="0"/>
          </a:p>
          <a:p>
            <a:pPr marL="0" indent="0">
              <a:buNone/>
            </a:pPr>
            <a:endParaRPr lang="en-US" sz="1800" dirty="0" smtClean="0"/>
          </a:p>
          <a:p>
            <a:pPr marL="0" indent="0">
              <a:buNone/>
            </a:pPr>
            <a:endParaRPr lang="en-US" sz="1800" dirty="0"/>
          </a:p>
          <a:p>
            <a:pPr marL="0" indent="0">
              <a:buNone/>
            </a:pPr>
            <a:endParaRPr lang="en-US" sz="1400" dirty="0" smtClean="0"/>
          </a:p>
          <a:p>
            <a:endParaRPr lang="en-US" sz="4800" dirty="0"/>
          </a:p>
          <a:p>
            <a:pPr marL="0" indent="0" algn="ctr">
              <a:buNone/>
            </a:pPr>
            <a:endParaRPr lang="en-US" sz="1800"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0" y="1447800"/>
            <a:ext cx="2514600" cy="4495800"/>
          </a:xfrm>
          <a:prstGeom prst="rect">
            <a:avLst/>
          </a:prstGeom>
          <a:ln>
            <a:solidFill>
              <a:srgbClr val="00B0F0"/>
            </a:solid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838200"/>
          </a:xfrm>
        </p:spPr>
        <p:txBody>
          <a:bodyPr/>
          <a:lstStyle/>
          <a:p>
            <a:r>
              <a:rPr lang="en-US" b="1" dirty="0" smtClean="0"/>
              <a:t>What is Native STAND?</a:t>
            </a:r>
            <a:endParaRPr lang="en-US" b="1" dirty="0"/>
          </a:p>
        </p:txBody>
      </p:sp>
      <p:sp>
        <p:nvSpPr>
          <p:cNvPr id="3" name="Content Placeholder 2"/>
          <p:cNvSpPr>
            <a:spLocks noGrp="1"/>
          </p:cNvSpPr>
          <p:nvPr>
            <p:ph idx="1"/>
          </p:nvPr>
        </p:nvSpPr>
        <p:spPr>
          <a:xfrm>
            <a:off x="457200" y="1371601"/>
            <a:ext cx="8153400" cy="4572000"/>
          </a:xfrm>
          <a:solidFill>
            <a:schemeClr val="accent5"/>
          </a:solidFill>
        </p:spPr>
        <p:txBody>
          <a:bodyPr>
            <a:normAutofit/>
          </a:bodyPr>
          <a:lstStyle/>
          <a:p>
            <a:r>
              <a:rPr lang="en-US" sz="4000" b="1" dirty="0" smtClean="0">
                <a:solidFill>
                  <a:srgbClr val="FFFF00"/>
                </a:solidFill>
                <a:effectLst>
                  <a:outerShdw blurRad="38100" dist="38100" dir="2700000" algn="tl">
                    <a:srgbClr val="000000">
                      <a:alpha val="43137"/>
                    </a:srgbClr>
                  </a:outerShdw>
                </a:effectLst>
              </a:rPr>
              <a:t>N</a:t>
            </a:r>
            <a:r>
              <a:rPr lang="en-US" sz="4000" b="1" dirty="0" smtClean="0">
                <a:effectLst>
                  <a:outerShdw blurRad="38100" dist="38100" dir="2700000" algn="tl">
                    <a:srgbClr val="000000">
                      <a:alpha val="43137"/>
                    </a:srgbClr>
                  </a:outerShdw>
                </a:effectLst>
              </a:rPr>
              <a:t>ative 		</a:t>
            </a:r>
          </a:p>
          <a:p>
            <a:r>
              <a:rPr lang="en-US" sz="4000" b="1" dirty="0" smtClean="0">
                <a:solidFill>
                  <a:srgbClr val="FF0000"/>
                </a:solidFill>
                <a:effectLst>
                  <a:outerShdw blurRad="38100" dist="38100" dir="2700000" algn="tl">
                    <a:srgbClr val="000000">
                      <a:alpha val="43137"/>
                    </a:srgbClr>
                  </a:outerShdw>
                </a:effectLst>
              </a:rPr>
              <a:t>S</a:t>
            </a:r>
            <a:r>
              <a:rPr lang="en-US" sz="4000" dirty="0" smtClean="0">
                <a:effectLst>
                  <a:outerShdw blurRad="38100" dist="38100" dir="2700000" algn="tl">
                    <a:srgbClr val="000000">
                      <a:alpha val="43137"/>
                    </a:srgbClr>
                  </a:outerShdw>
                </a:effectLst>
              </a:rPr>
              <a:t>tudents</a:t>
            </a:r>
          </a:p>
          <a:p>
            <a:r>
              <a:rPr lang="en-US" sz="4000" b="1" dirty="0" smtClean="0">
                <a:solidFill>
                  <a:srgbClr val="008080"/>
                </a:solidFill>
                <a:effectLst>
                  <a:outerShdw blurRad="38100" dist="38100" dir="2700000" algn="tl">
                    <a:srgbClr val="000000">
                      <a:alpha val="43137"/>
                    </a:srgbClr>
                  </a:outerShdw>
                </a:effectLst>
              </a:rPr>
              <a:t>T</a:t>
            </a:r>
            <a:r>
              <a:rPr lang="en-US" sz="4000" dirty="0" smtClean="0">
                <a:effectLst>
                  <a:outerShdw blurRad="38100" dist="38100" dir="2700000" algn="tl">
                    <a:srgbClr val="000000">
                      <a:alpha val="43137"/>
                    </a:srgbClr>
                  </a:outerShdw>
                </a:effectLst>
              </a:rPr>
              <a:t>ogether			</a:t>
            </a:r>
          </a:p>
          <a:p>
            <a:r>
              <a:rPr lang="en-US" sz="4000" b="1" dirty="0" smtClean="0">
                <a:solidFill>
                  <a:srgbClr val="FFC000"/>
                </a:solidFill>
                <a:effectLst>
                  <a:outerShdw blurRad="38100" dist="38100" dir="2700000" algn="tl">
                    <a:srgbClr val="000000">
                      <a:alpha val="43137"/>
                    </a:srgbClr>
                  </a:outerShdw>
                </a:effectLst>
              </a:rPr>
              <a:t>A</a:t>
            </a:r>
            <a:r>
              <a:rPr lang="en-US" sz="4000" dirty="0" smtClean="0">
                <a:effectLst>
                  <a:outerShdw blurRad="38100" dist="38100" dir="2700000" algn="tl">
                    <a:srgbClr val="000000">
                      <a:alpha val="43137"/>
                    </a:srgbClr>
                  </a:outerShdw>
                </a:effectLst>
              </a:rPr>
              <a:t>gainst				</a:t>
            </a:r>
          </a:p>
          <a:p>
            <a:r>
              <a:rPr lang="en-US" sz="4000" b="1" dirty="0" smtClean="0">
                <a:solidFill>
                  <a:schemeClr val="bg2"/>
                </a:solidFill>
                <a:effectLst>
                  <a:outerShdw blurRad="38100" dist="38100" dir="2700000" algn="tl">
                    <a:srgbClr val="000000">
                      <a:alpha val="43137"/>
                    </a:srgbClr>
                  </a:outerShdw>
                </a:effectLst>
              </a:rPr>
              <a:t>N</a:t>
            </a:r>
            <a:r>
              <a:rPr lang="en-US" sz="4000" dirty="0" smtClean="0">
                <a:effectLst>
                  <a:outerShdw blurRad="38100" dist="38100" dir="2700000" algn="tl">
                    <a:srgbClr val="000000">
                      <a:alpha val="43137"/>
                    </a:srgbClr>
                  </a:outerShdw>
                </a:effectLst>
              </a:rPr>
              <a:t>egative</a:t>
            </a:r>
          </a:p>
          <a:p>
            <a:r>
              <a:rPr lang="en-US" sz="4000" b="1" dirty="0" smtClean="0">
                <a:solidFill>
                  <a:srgbClr val="CC00CC"/>
                </a:solidFill>
                <a:effectLst>
                  <a:outerShdw blurRad="38100" dist="38100" dir="2700000" algn="tl">
                    <a:srgbClr val="000000">
                      <a:alpha val="43137"/>
                    </a:srgbClr>
                  </a:outerShdw>
                </a:effectLst>
              </a:rPr>
              <a:t>D</a:t>
            </a:r>
            <a:r>
              <a:rPr lang="en-US" sz="4000" dirty="0" smtClean="0">
                <a:effectLst>
                  <a:outerShdw blurRad="38100" dist="38100" dir="2700000" algn="tl">
                    <a:srgbClr val="000000">
                      <a:alpha val="43137"/>
                    </a:srgbClr>
                  </a:outerShdw>
                </a:effectLst>
              </a:rPr>
              <a:t>ecisions</a:t>
            </a:r>
          </a:p>
          <a:p>
            <a:endParaRPr lang="en-US" dirty="0"/>
          </a:p>
          <a:p>
            <a:pPr marL="0" indent="0" algn="ctr">
              <a:buNone/>
            </a:pPr>
            <a:endParaRPr lang="en-US" sz="4300"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79976" y="1981200"/>
            <a:ext cx="4896240" cy="2667000"/>
          </a:xfrm>
          <a:prstGeom prst="rect">
            <a:avLst/>
          </a:prstGeom>
          <a:ln>
            <a:solidFill>
              <a:srgbClr val="FF0000"/>
            </a:solidFill>
          </a:ln>
        </p:spPr>
      </p:pic>
    </p:spTree>
    <p:extLst>
      <p:ext uri="{BB962C8B-B14F-4D97-AF65-F5344CB8AC3E}">
        <p14:creationId xmlns:p14="http://schemas.microsoft.com/office/powerpoint/2010/main" val="40162320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76200"/>
            <a:ext cx="8229600" cy="762000"/>
          </a:xfrm>
        </p:spPr>
        <p:txBody>
          <a:bodyPr/>
          <a:lstStyle/>
          <a:p>
            <a:r>
              <a:rPr lang="en-US" b="1" dirty="0" smtClean="0"/>
              <a:t>Rationale</a:t>
            </a:r>
            <a:endParaRPr lang="en-US" b="1" dirty="0"/>
          </a:p>
        </p:txBody>
      </p:sp>
      <p:sp>
        <p:nvSpPr>
          <p:cNvPr id="5" name="Content Placeholder 4"/>
          <p:cNvSpPr>
            <a:spLocks noGrp="1"/>
          </p:cNvSpPr>
          <p:nvPr>
            <p:ph sz="half" idx="1"/>
          </p:nvPr>
        </p:nvSpPr>
        <p:spPr>
          <a:xfrm>
            <a:off x="228600" y="1143000"/>
            <a:ext cx="4267200" cy="4953000"/>
          </a:xfrm>
          <a:solidFill>
            <a:schemeClr val="tx1"/>
          </a:solidFill>
          <a:ln>
            <a:solidFill>
              <a:srgbClr val="FFFF00"/>
            </a:solidFill>
          </a:ln>
        </p:spPr>
        <p:txBody>
          <a:bodyPr>
            <a:normAutofit fontScale="85000" lnSpcReduction="20000"/>
          </a:bodyPr>
          <a:lstStyle/>
          <a:p>
            <a:pPr>
              <a:buNone/>
            </a:pPr>
            <a:r>
              <a:rPr lang="en-US" sz="2800" i="1" dirty="0" smtClean="0">
                <a:solidFill>
                  <a:schemeClr val="bg1">
                    <a:lumMod val="95000"/>
                    <a:lumOff val="5000"/>
                  </a:schemeClr>
                </a:solidFill>
                <a:effectLst>
                  <a:outerShdw blurRad="38100" dist="38100" dir="2700000" algn="tl">
                    <a:srgbClr val="000000">
                      <a:alpha val="43137"/>
                    </a:srgbClr>
                  </a:outerShdw>
                </a:effectLst>
                <a:latin typeface="+mj-lt"/>
              </a:rPr>
              <a:t>Tribal citizens are </a:t>
            </a:r>
            <a:r>
              <a:rPr lang="en-US" sz="2800" i="1" dirty="0" smtClean="0">
                <a:solidFill>
                  <a:schemeClr val="bg1">
                    <a:lumMod val="95000"/>
                    <a:lumOff val="5000"/>
                  </a:schemeClr>
                </a:solidFill>
                <a:effectLst>
                  <a:outerShdw blurRad="38100" dist="38100" dir="2700000" algn="tl">
                    <a:srgbClr val="000000">
                      <a:alpha val="43137"/>
                    </a:srgbClr>
                  </a:outerShdw>
                </a:effectLst>
                <a:latin typeface="+mj-lt"/>
              </a:rPr>
              <a:t>generally aware </a:t>
            </a:r>
            <a:r>
              <a:rPr lang="en-US" sz="2800" i="1" dirty="0" smtClean="0">
                <a:solidFill>
                  <a:schemeClr val="bg1">
                    <a:lumMod val="95000"/>
                    <a:lumOff val="5000"/>
                  </a:schemeClr>
                </a:solidFill>
                <a:effectLst>
                  <a:outerShdw blurRad="38100" dist="38100" dir="2700000" algn="tl">
                    <a:srgbClr val="000000">
                      <a:alpha val="43137"/>
                    </a:srgbClr>
                  </a:outerShdw>
                </a:effectLst>
                <a:latin typeface="+mj-lt"/>
              </a:rPr>
              <a:t>of </a:t>
            </a:r>
            <a:r>
              <a:rPr lang="en-US" sz="2800" i="1" dirty="0" smtClean="0">
                <a:solidFill>
                  <a:schemeClr val="bg1">
                    <a:lumMod val="95000"/>
                    <a:lumOff val="5000"/>
                  </a:schemeClr>
                </a:solidFill>
                <a:effectLst>
                  <a:outerShdw blurRad="38100" dist="38100" dir="2700000" algn="tl">
                    <a:srgbClr val="000000">
                      <a:alpha val="43137"/>
                    </a:srgbClr>
                  </a:outerShdw>
                </a:effectLst>
                <a:latin typeface="+mj-lt"/>
              </a:rPr>
              <a:t>the challenges </a:t>
            </a:r>
            <a:r>
              <a:rPr lang="en-US" sz="2800" i="1" dirty="0" smtClean="0">
                <a:solidFill>
                  <a:schemeClr val="bg1">
                    <a:lumMod val="95000"/>
                    <a:lumOff val="5000"/>
                  </a:schemeClr>
                </a:solidFill>
                <a:effectLst>
                  <a:outerShdw blurRad="38100" dist="38100" dir="2700000" algn="tl">
                    <a:srgbClr val="000000">
                      <a:alpha val="43137"/>
                    </a:srgbClr>
                  </a:outerShdw>
                </a:effectLst>
                <a:latin typeface="+mj-lt"/>
              </a:rPr>
              <a:t>today’s youth face in Indian </a:t>
            </a:r>
            <a:r>
              <a:rPr lang="en-US" sz="2800" i="1" dirty="0" smtClean="0">
                <a:solidFill>
                  <a:schemeClr val="bg1">
                    <a:lumMod val="95000"/>
                    <a:lumOff val="5000"/>
                  </a:schemeClr>
                </a:solidFill>
                <a:effectLst>
                  <a:outerShdw blurRad="38100" dist="38100" dir="2700000" algn="tl">
                    <a:srgbClr val="000000">
                      <a:alpha val="43137"/>
                    </a:srgbClr>
                  </a:outerShdw>
                </a:effectLst>
                <a:latin typeface="+mj-lt"/>
              </a:rPr>
              <a:t>Country</a:t>
            </a:r>
            <a:r>
              <a:rPr lang="en-US" sz="2800" i="1" dirty="0" smtClean="0">
                <a:solidFill>
                  <a:schemeClr val="bg1">
                    <a:lumMod val="95000"/>
                    <a:lumOff val="5000"/>
                  </a:schemeClr>
                </a:solidFill>
                <a:effectLst>
                  <a:outerShdw blurRad="38100" dist="38100" dir="2700000" algn="tl">
                    <a:srgbClr val="000000">
                      <a:alpha val="43137"/>
                    </a:srgbClr>
                  </a:outerShdw>
                </a:effectLst>
                <a:latin typeface="+mj-lt"/>
              </a:rPr>
              <a:t>.</a:t>
            </a:r>
          </a:p>
          <a:p>
            <a:pPr>
              <a:buNone/>
            </a:pPr>
            <a:endParaRPr lang="en-US" sz="2200" i="1" dirty="0"/>
          </a:p>
          <a:p>
            <a:pPr lvl="1">
              <a:buFont typeface="Wingdings" panose="05000000000000000000" pitchFamily="2" charset="2"/>
              <a:buChar char="§"/>
            </a:pPr>
            <a:r>
              <a:rPr lang="en-US" sz="3100" dirty="0" smtClean="0">
                <a:solidFill>
                  <a:srgbClr val="FF0000"/>
                </a:solidFill>
                <a:effectLst>
                  <a:outerShdw blurRad="38100" dist="38100" dir="2700000" algn="tl">
                    <a:srgbClr val="000000">
                      <a:alpha val="43137"/>
                    </a:srgbClr>
                  </a:outerShdw>
                </a:effectLst>
              </a:rPr>
              <a:t>Substance Use</a:t>
            </a:r>
          </a:p>
          <a:p>
            <a:pPr lvl="1">
              <a:buFont typeface="Wingdings" panose="05000000000000000000" pitchFamily="2" charset="2"/>
              <a:buChar char="§"/>
            </a:pPr>
            <a:r>
              <a:rPr lang="en-US" sz="3100" dirty="0" smtClean="0">
                <a:solidFill>
                  <a:srgbClr val="FF0000"/>
                </a:solidFill>
                <a:effectLst>
                  <a:outerShdw blurRad="38100" dist="38100" dir="2700000" algn="tl">
                    <a:srgbClr val="000000">
                      <a:alpha val="43137"/>
                    </a:srgbClr>
                  </a:outerShdw>
                </a:effectLst>
              </a:rPr>
              <a:t>Behavioral Health</a:t>
            </a:r>
          </a:p>
          <a:p>
            <a:pPr lvl="1">
              <a:buFont typeface="Wingdings" panose="05000000000000000000" pitchFamily="2" charset="2"/>
              <a:buChar char="§"/>
            </a:pPr>
            <a:r>
              <a:rPr lang="en-US" sz="3100" dirty="0" smtClean="0">
                <a:solidFill>
                  <a:srgbClr val="FF0000"/>
                </a:solidFill>
                <a:effectLst>
                  <a:outerShdw blurRad="38100" dist="38100" dir="2700000" algn="tl">
                    <a:srgbClr val="000000">
                      <a:alpha val="43137"/>
                    </a:srgbClr>
                  </a:outerShdw>
                </a:effectLst>
              </a:rPr>
              <a:t>Relationships</a:t>
            </a:r>
          </a:p>
          <a:p>
            <a:pPr lvl="1">
              <a:buFont typeface="Wingdings" panose="05000000000000000000" pitchFamily="2" charset="2"/>
              <a:buChar char="§"/>
            </a:pPr>
            <a:r>
              <a:rPr lang="en-US" sz="3100" dirty="0" smtClean="0">
                <a:solidFill>
                  <a:srgbClr val="FF0000"/>
                </a:solidFill>
                <a:effectLst>
                  <a:outerShdw blurRad="38100" dist="38100" dir="2700000" algn="tl">
                    <a:srgbClr val="000000">
                      <a:alpha val="43137"/>
                    </a:srgbClr>
                  </a:outerShdw>
                </a:effectLst>
              </a:rPr>
              <a:t>Communication</a:t>
            </a:r>
          </a:p>
          <a:p>
            <a:pPr lvl="1">
              <a:buFont typeface="Wingdings" panose="05000000000000000000" pitchFamily="2" charset="2"/>
              <a:buChar char="§"/>
            </a:pPr>
            <a:r>
              <a:rPr lang="en-US" sz="3100" dirty="0">
                <a:solidFill>
                  <a:srgbClr val="FF0000"/>
                </a:solidFill>
                <a:effectLst>
                  <a:outerShdw blurRad="38100" dist="38100" dir="2700000" algn="tl">
                    <a:srgbClr val="000000">
                      <a:alpha val="43137"/>
                    </a:srgbClr>
                  </a:outerShdw>
                </a:effectLst>
              </a:rPr>
              <a:t>STIs</a:t>
            </a:r>
          </a:p>
          <a:p>
            <a:pPr lvl="1">
              <a:buFont typeface="Wingdings" panose="05000000000000000000" pitchFamily="2" charset="2"/>
              <a:buChar char="§"/>
            </a:pPr>
            <a:r>
              <a:rPr lang="en-US" sz="3100" dirty="0">
                <a:solidFill>
                  <a:srgbClr val="FF0000"/>
                </a:solidFill>
                <a:effectLst>
                  <a:outerShdw blurRad="38100" dist="38100" dir="2700000" algn="tl">
                    <a:srgbClr val="000000">
                      <a:alpha val="43137"/>
                    </a:srgbClr>
                  </a:outerShdw>
                </a:effectLst>
              </a:rPr>
              <a:t>Early pregnancy</a:t>
            </a:r>
          </a:p>
          <a:p>
            <a:pPr lvl="1">
              <a:buFont typeface="Wingdings" panose="05000000000000000000" pitchFamily="2" charset="2"/>
              <a:buChar char="§"/>
            </a:pPr>
            <a:r>
              <a:rPr lang="en-US" sz="3100" dirty="0">
                <a:solidFill>
                  <a:srgbClr val="FF0000"/>
                </a:solidFill>
                <a:effectLst>
                  <a:outerShdw blurRad="38100" dist="38100" dir="2700000" algn="tl">
                    <a:srgbClr val="000000">
                      <a:alpha val="43137"/>
                    </a:srgbClr>
                  </a:outerShdw>
                </a:effectLst>
              </a:rPr>
              <a:t>Violence &amp; Bullying</a:t>
            </a:r>
          </a:p>
          <a:p>
            <a:pPr lvl="1">
              <a:buFont typeface="Wingdings" panose="05000000000000000000" pitchFamily="2" charset="2"/>
              <a:buChar char="§"/>
            </a:pPr>
            <a:r>
              <a:rPr lang="en-US" sz="3100" dirty="0">
                <a:solidFill>
                  <a:srgbClr val="FF0000"/>
                </a:solidFill>
                <a:effectLst>
                  <a:outerShdw blurRad="38100" dist="38100" dir="2700000" algn="tl">
                    <a:srgbClr val="000000">
                      <a:alpha val="43137"/>
                    </a:srgbClr>
                  </a:outerShdw>
                </a:effectLst>
              </a:rPr>
              <a:t>Identity</a:t>
            </a:r>
          </a:p>
          <a:p>
            <a:pPr marL="457200" lvl="1" indent="0">
              <a:buNone/>
            </a:pPr>
            <a:endParaRPr lang="en-US" sz="3600" dirty="0" smtClean="0"/>
          </a:p>
          <a:p>
            <a:pPr marL="457200" lvl="1" indent="0">
              <a:buNone/>
            </a:pPr>
            <a:endParaRPr lang="en-US" dirty="0"/>
          </a:p>
        </p:txBody>
      </p:sp>
      <p:pic>
        <p:nvPicPr>
          <p:cNvPr id="10" name="Picture 9" descr="group%20of%20youth%20learning.jpg"/>
          <p:cNvPicPr>
            <a:picLocks noChangeAspect="1"/>
          </p:cNvPicPr>
          <p:nvPr/>
        </p:nvPicPr>
        <p:blipFill>
          <a:blip r:embed="rId4"/>
          <a:stretch>
            <a:fillRect/>
          </a:stretch>
        </p:blipFill>
        <p:spPr>
          <a:xfrm>
            <a:off x="4724400" y="1905000"/>
            <a:ext cx="4267201" cy="2832867"/>
          </a:xfrm>
          <a:prstGeom prst="rect">
            <a:avLst/>
          </a:prstGeom>
          <a:ln w="38100" cap="sq">
            <a:solidFill>
              <a:srgbClr val="92D050"/>
            </a:solidFill>
            <a:prstDash val="solid"/>
            <a:miter lim="800000"/>
          </a:ln>
          <a:effectLst>
            <a:outerShdw blurRad="50800" dist="38100" dir="2700000" algn="tl" rotWithShape="0">
              <a:srgbClr val="000000">
                <a:alpha val="43000"/>
              </a:srgbClr>
            </a:outerShdw>
          </a:effectLst>
        </p:spPr>
      </p:pic>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76200"/>
            <a:ext cx="8229600" cy="762000"/>
          </a:xfrm>
        </p:spPr>
        <p:txBody>
          <a:bodyPr/>
          <a:lstStyle/>
          <a:p>
            <a:r>
              <a:rPr lang="en-US" b="1" dirty="0" smtClean="0"/>
              <a:t>Purpose</a:t>
            </a:r>
            <a:endParaRPr lang="en-US" b="1" dirty="0"/>
          </a:p>
        </p:txBody>
      </p:sp>
      <p:sp>
        <p:nvSpPr>
          <p:cNvPr id="5" name="Content Placeholder 2"/>
          <p:cNvSpPr>
            <a:spLocks noGrp="1"/>
          </p:cNvSpPr>
          <p:nvPr>
            <p:ph sz="half" idx="1"/>
          </p:nvPr>
        </p:nvSpPr>
        <p:spPr>
          <a:xfrm>
            <a:off x="304800" y="990600"/>
            <a:ext cx="4191000" cy="5029200"/>
          </a:xfrm>
          <a:solidFill>
            <a:schemeClr val="accent2">
              <a:lumMod val="75000"/>
            </a:schemeClr>
          </a:solidFill>
          <a:ln>
            <a:solidFill>
              <a:schemeClr val="tx2">
                <a:lumMod val="50000"/>
              </a:schemeClr>
            </a:solidFill>
          </a:ln>
        </p:spPr>
        <p:txBody>
          <a:bodyPr>
            <a:noAutofit/>
          </a:bodyPr>
          <a:lstStyle/>
          <a:p>
            <a:pPr algn="ctr">
              <a:buNone/>
            </a:pPr>
            <a:r>
              <a:rPr lang="en-US" i="1" dirty="0" smtClean="0"/>
              <a:t>  </a:t>
            </a:r>
            <a:r>
              <a:rPr lang="en-US" i="1" dirty="0" smtClean="0">
                <a:solidFill>
                  <a:schemeClr val="bg1"/>
                </a:solidFill>
              </a:rPr>
              <a:t> </a:t>
            </a:r>
            <a:r>
              <a:rPr lang="en-US" i="1" u="sng" dirty="0" smtClean="0">
                <a:solidFill>
                  <a:schemeClr val="bg1"/>
                </a:solidFill>
                <a:effectLst>
                  <a:outerShdw blurRad="38100" dist="38100" dir="2700000" algn="tl">
                    <a:srgbClr val="000000">
                      <a:alpha val="43137"/>
                    </a:srgbClr>
                  </a:outerShdw>
                </a:effectLst>
              </a:rPr>
              <a:t>The Challenges</a:t>
            </a:r>
          </a:p>
          <a:p>
            <a:pPr algn="ctr">
              <a:buNone/>
            </a:pPr>
            <a:endParaRPr lang="en-US" sz="1200" i="1" u="sng" dirty="0" smtClean="0">
              <a:effectLst>
                <a:outerShdw blurRad="38100" dist="38100" dir="2700000" algn="tl">
                  <a:srgbClr val="000000">
                    <a:alpha val="43137"/>
                  </a:srgbClr>
                </a:outerShdw>
              </a:effectLst>
            </a:endParaRPr>
          </a:p>
          <a:p>
            <a:pPr marL="514350" indent="-514350">
              <a:buFont typeface="+mj-lt"/>
              <a:buAutoNum type="arabicPeriod"/>
            </a:pPr>
            <a:r>
              <a:rPr lang="en-US" sz="2600" b="1" i="1" dirty="0" smtClean="0">
                <a:solidFill>
                  <a:schemeClr val="accent1"/>
                </a:solidFill>
                <a:effectLst>
                  <a:outerShdw blurRad="38100" dist="38100" dir="2700000" algn="tl">
                    <a:srgbClr val="000000">
                      <a:alpha val="43137"/>
                    </a:srgbClr>
                  </a:outerShdw>
                </a:effectLst>
              </a:rPr>
              <a:t>Community readiness.</a:t>
            </a:r>
          </a:p>
          <a:p>
            <a:pPr marL="514350" indent="-514350">
              <a:buFont typeface="+mj-lt"/>
              <a:buAutoNum type="arabicPeriod"/>
            </a:pPr>
            <a:endParaRPr lang="en-US" sz="1200" b="1" i="1" dirty="0" smtClean="0">
              <a:effectLst>
                <a:outerShdw blurRad="38100" dist="38100" dir="2700000" algn="tl">
                  <a:srgbClr val="000000">
                    <a:alpha val="43137"/>
                  </a:srgbClr>
                </a:outerShdw>
              </a:effectLst>
            </a:endParaRPr>
          </a:p>
          <a:p>
            <a:pPr marL="514350" indent="-514350">
              <a:buFont typeface="+mj-lt"/>
              <a:buAutoNum type="arabicPeriod"/>
            </a:pPr>
            <a:r>
              <a:rPr lang="en-US" sz="2600" b="1" i="1" dirty="0" smtClean="0">
                <a:solidFill>
                  <a:schemeClr val="accent1"/>
                </a:solidFill>
                <a:effectLst>
                  <a:outerShdw blurRad="38100" dist="38100" dir="2700000" algn="tl">
                    <a:srgbClr val="000000">
                      <a:alpha val="43137"/>
                    </a:srgbClr>
                  </a:outerShdw>
                </a:effectLst>
              </a:rPr>
              <a:t>Move community leaders beyond recognition of the problem.</a:t>
            </a:r>
          </a:p>
          <a:p>
            <a:pPr marL="514350" indent="-514350">
              <a:buFont typeface="+mj-lt"/>
              <a:buAutoNum type="arabicPeriod"/>
            </a:pPr>
            <a:endParaRPr lang="en-US" sz="1200" b="1" i="1" dirty="0" smtClean="0">
              <a:effectLst>
                <a:outerShdw blurRad="38100" dist="38100" dir="2700000" algn="tl">
                  <a:srgbClr val="000000">
                    <a:alpha val="43137"/>
                  </a:srgbClr>
                </a:outerShdw>
              </a:effectLst>
            </a:endParaRPr>
          </a:p>
          <a:p>
            <a:pPr marL="514350" indent="-514350">
              <a:buFont typeface="+mj-lt"/>
              <a:buAutoNum type="arabicPeriod"/>
            </a:pPr>
            <a:r>
              <a:rPr lang="en-US" sz="2600" b="1" i="1" dirty="0" smtClean="0">
                <a:solidFill>
                  <a:schemeClr val="accent1"/>
                </a:solidFill>
                <a:effectLst>
                  <a:outerShdw blurRad="38100" dist="38100" dir="2700000" algn="tl">
                    <a:srgbClr val="000000">
                      <a:alpha val="43137"/>
                    </a:srgbClr>
                  </a:outerShdw>
                </a:effectLst>
              </a:rPr>
              <a:t>Actual commitment of resources to evidence-based interventions towards </a:t>
            </a:r>
            <a:r>
              <a:rPr lang="en-US" sz="2600" b="1" i="1" dirty="0" smtClean="0">
                <a:solidFill>
                  <a:schemeClr val="accent1"/>
                </a:solidFill>
                <a:effectLst>
                  <a:outerShdw blurRad="38100" dist="38100" dir="2700000" algn="tl">
                    <a:srgbClr val="000000">
                      <a:alpha val="43137"/>
                    </a:srgbClr>
                  </a:outerShdw>
                </a:effectLst>
              </a:rPr>
              <a:t>progressive solutions.</a:t>
            </a:r>
            <a:endParaRPr lang="en-US" sz="2600" b="1" i="1" dirty="0">
              <a:solidFill>
                <a:schemeClr val="accent1"/>
              </a:solidFill>
              <a:effectLst>
                <a:outerShdw blurRad="38100" dist="38100" dir="2700000" algn="tl">
                  <a:srgbClr val="000000">
                    <a:alpha val="43137"/>
                  </a:srgbClr>
                </a:outerShdw>
              </a:effectLst>
            </a:endParaRPr>
          </a:p>
        </p:txBody>
      </p:sp>
      <p:pic>
        <p:nvPicPr>
          <p:cNvPr id="6" name="Picture 5" descr="140403-We_Are_Native1603-1.JPG"/>
          <p:cNvPicPr>
            <a:picLocks noChangeAspect="1"/>
          </p:cNvPicPr>
          <p:nvPr/>
        </p:nvPicPr>
        <p:blipFill>
          <a:blip r:embed="rId3"/>
          <a:stretch>
            <a:fillRect/>
          </a:stretch>
        </p:blipFill>
        <p:spPr>
          <a:xfrm>
            <a:off x="4648200" y="3657600"/>
            <a:ext cx="3990000" cy="2324812"/>
          </a:xfrm>
          <a:prstGeom prst="rect">
            <a:avLst/>
          </a:prstGeom>
          <a:ln w="38100" cap="sq">
            <a:solidFill>
              <a:srgbClr val="92D050"/>
            </a:solidFill>
            <a:prstDash val="solid"/>
            <a:miter lim="800000"/>
          </a:ln>
          <a:effectLst>
            <a:outerShdw blurRad="50800" dist="38100" dir="2700000" algn="tl" rotWithShape="0">
              <a:srgbClr val="000000">
                <a:alpha val="43000"/>
              </a:srgbClr>
            </a:outerShdw>
          </a:effec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8200" y="990600"/>
            <a:ext cx="4038600" cy="2514600"/>
          </a:xfrm>
          <a:prstGeom prst="rect">
            <a:avLst/>
          </a:prstGeom>
          <a:ln>
            <a:solidFill>
              <a:srgbClr val="92D050"/>
            </a:solidFill>
          </a:ln>
          <a:effectLst/>
        </p:spPr>
      </p:pic>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76200"/>
            <a:ext cx="8229600" cy="1143000"/>
          </a:xfrm>
        </p:spPr>
        <p:txBody>
          <a:bodyPr>
            <a:normAutofit/>
          </a:bodyPr>
          <a:lstStyle/>
          <a:p>
            <a:r>
              <a:rPr lang="en-US" b="1" dirty="0" smtClean="0"/>
              <a:t>Background &amp; Overview</a:t>
            </a:r>
            <a:endParaRPr lang="en-US" b="1" dirty="0"/>
          </a:p>
        </p:txBody>
      </p:sp>
      <p:sp>
        <p:nvSpPr>
          <p:cNvPr id="5" name="Content Placeholder 2"/>
          <p:cNvSpPr>
            <a:spLocks noGrp="1"/>
          </p:cNvSpPr>
          <p:nvPr>
            <p:ph sz="half" idx="1"/>
          </p:nvPr>
        </p:nvSpPr>
        <p:spPr>
          <a:xfrm>
            <a:off x="457200" y="1219200"/>
            <a:ext cx="3657600" cy="4724400"/>
          </a:xfrm>
          <a:solidFill>
            <a:schemeClr val="accent3">
              <a:lumMod val="50000"/>
            </a:schemeClr>
          </a:solidFill>
          <a:ln>
            <a:solidFill>
              <a:srgbClr val="FFFF00"/>
            </a:solidFill>
          </a:ln>
        </p:spPr>
        <p:txBody>
          <a:bodyPr>
            <a:normAutofit fontScale="92500" lnSpcReduction="10000"/>
          </a:bodyPr>
          <a:lstStyle/>
          <a:p>
            <a:r>
              <a:rPr lang="en-US" sz="3000" dirty="0" smtClean="0">
                <a:solidFill>
                  <a:srgbClr val="FFFF00"/>
                </a:solidFill>
                <a:effectLst>
                  <a:outerShdw blurRad="38100" dist="38100" dir="2700000" algn="tl">
                    <a:srgbClr val="000000">
                      <a:alpha val="43137"/>
                    </a:srgbClr>
                  </a:outerShdw>
                </a:effectLst>
              </a:rPr>
              <a:t>A</a:t>
            </a:r>
            <a:r>
              <a:rPr lang="en-US" sz="2800" dirty="0" smtClean="0">
                <a:solidFill>
                  <a:srgbClr val="FFFF00"/>
                </a:solidFill>
                <a:effectLst>
                  <a:outerShdw blurRad="38100" dist="38100" dir="2700000" algn="tl">
                    <a:srgbClr val="000000">
                      <a:alpha val="43137"/>
                    </a:srgbClr>
                  </a:outerShdw>
                </a:effectLst>
              </a:rPr>
              <a:t>dapted original STAND by Native Work Group</a:t>
            </a:r>
          </a:p>
          <a:p>
            <a:endParaRPr lang="en-US" sz="1200" dirty="0" smtClean="0">
              <a:solidFill>
                <a:srgbClr val="FFFF00"/>
              </a:solidFill>
              <a:effectLst>
                <a:outerShdw blurRad="38100" dist="38100" dir="2700000" algn="tl">
                  <a:srgbClr val="000000">
                    <a:alpha val="43137"/>
                  </a:srgbClr>
                </a:outerShdw>
              </a:effectLst>
            </a:endParaRPr>
          </a:p>
          <a:p>
            <a:r>
              <a:rPr lang="en-US" sz="2800" dirty="0" smtClean="0">
                <a:solidFill>
                  <a:srgbClr val="FFFF00"/>
                </a:solidFill>
                <a:effectLst>
                  <a:outerShdw blurRad="38100" dist="38100" dir="2700000" algn="tl">
                    <a:srgbClr val="000000">
                      <a:alpha val="43137"/>
                    </a:srgbClr>
                  </a:outerShdw>
                </a:effectLst>
              </a:rPr>
              <a:t>Reviewed by </a:t>
            </a:r>
            <a:r>
              <a:rPr lang="en-US" sz="2800" dirty="0" smtClean="0">
                <a:solidFill>
                  <a:srgbClr val="FFFF00"/>
                </a:solidFill>
                <a:effectLst>
                  <a:outerShdw blurRad="38100" dist="38100" dir="2700000" algn="tl">
                    <a:srgbClr val="000000">
                      <a:alpha val="43137"/>
                    </a:srgbClr>
                  </a:outerShdw>
                </a:effectLst>
              </a:rPr>
              <a:t>Native </a:t>
            </a:r>
            <a:r>
              <a:rPr lang="en-US" sz="2800" dirty="0" smtClean="0">
                <a:solidFill>
                  <a:srgbClr val="FFFF00"/>
                </a:solidFill>
                <a:effectLst>
                  <a:outerShdw blurRad="38100" dist="38100" dir="2700000" algn="tl">
                    <a:srgbClr val="000000">
                      <a:alpha val="43137"/>
                    </a:srgbClr>
                  </a:outerShdw>
                </a:effectLst>
              </a:rPr>
              <a:t>Youth &amp; Professionals</a:t>
            </a:r>
          </a:p>
          <a:p>
            <a:endParaRPr lang="en-US" sz="1200" dirty="0" smtClean="0">
              <a:solidFill>
                <a:srgbClr val="FFFF00"/>
              </a:solidFill>
              <a:effectLst>
                <a:outerShdw blurRad="38100" dist="38100" dir="2700000" algn="tl">
                  <a:srgbClr val="000000">
                    <a:alpha val="43137"/>
                  </a:srgbClr>
                </a:outerShdw>
              </a:effectLst>
            </a:endParaRPr>
          </a:p>
          <a:p>
            <a:r>
              <a:rPr lang="en-US" sz="2800" dirty="0" smtClean="0">
                <a:solidFill>
                  <a:srgbClr val="FFFF00"/>
                </a:solidFill>
                <a:effectLst>
                  <a:outerShdw blurRad="38100" dist="38100" dir="2700000" algn="tl">
                    <a:srgbClr val="000000">
                      <a:alpha val="43137"/>
                    </a:srgbClr>
                  </a:outerShdw>
                </a:effectLst>
              </a:rPr>
              <a:t>CDC/I.H.S. National STD Program</a:t>
            </a:r>
          </a:p>
          <a:p>
            <a:pPr marL="0" indent="0">
              <a:buNone/>
            </a:pPr>
            <a:endParaRPr lang="en-US" sz="1200" dirty="0" smtClean="0">
              <a:solidFill>
                <a:srgbClr val="FFFF00"/>
              </a:solidFill>
              <a:effectLst>
                <a:outerShdw blurRad="38100" dist="38100" dir="2700000" algn="tl">
                  <a:srgbClr val="000000">
                    <a:alpha val="43137"/>
                  </a:srgbClr>
                </a:outerShdw>
              </a:effectLst>
            </a:endParaRPr>
          </a:p>
          <a:p>
            <a:r>
              <a:rPr lang="en-US" sz="2800" dirty="0" smtClean="0">
                <a:solidFill>
                  <a:srgbClr val="FFFF00"/>
                </a:solidFill>
                <a:effectLst>
                  <a:outerShdw blurRad="38100" dist="38100" dir="2700000" algn="tl">
                    <a:srgbClr val="000000">
                      <a:alpha val="43137"/>
                    </a:srgbClr>
                  </a:outerShdw>
                </a:effectLst>
              </a:rPr>
              <a:t>Validated in 4 BIE schools &amp; 1 reservation community</a:t>
            </a:r>
          </a:p>
          <a:p>
            <a:endParaRPr lang="en-US" dirty="0"/>
          </a:p>
        </p:txBody>
      </p:sp>
      <p:sp>
        <p:nvSpPr>
          <p:cNvPr id="6" name="Content Placeholder 3"/>
          <p:cNvSpPr txBox="1">
            <a:spLocks/>
          </p:cNvSpPr>
          <p:nvPr/>
        </p:nvSpPr>
        <p:spPr>
          <a:xfrm>
            <a:off x="4419600" y="2590800"/>
            <a:ext cx="4191000" cy="3962399"/>
          </a:xfrm>
          <a:prstGeom prst="rect">
            <a:avLst/>
          </a:prstGeom>
          <a:solidFill>
            <a:schemeClr val="accent6">
              <a:lumMod val="75000"/>
            </a:schemeClr>
          </a:solidFill>
          <a:ln>
            <a:solidFill>
              <a:srgbClr val="FF0000"/>
            </a:solidFill>
          </a:ln>
        </p:spPr>
        <p:txBody>
          <a:bodyPr vert="horz" lIns="91440" tIns="45720" rIns="91440" bIns="45720" rtlCol="0">
            <a:normAutofit lnSpcReduction="10000"/>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800" i="1" u="sng" strike="noStrike" kern="1200" cap="none" spc="0" normalizeH="0" baseline="0" noProof="0" dirty="0" smtClean="0">
                <a:ln>
                  <a:noFill/>
                </a:ln>
                <a:solidFill>
                  <a:srgbClr val="7030A0"/>
                </a:solidFill>
                <a:effectLst>
                  <a:outerShdw blurRad="38100" dist="38100" dir="2700000" algn="tl">
                    <a:srgbClr val="000000">
                      <a:alpha val="43137"/>
                    </a:srgbClr>
                  </a:outerShdw>
                </a:effectLst>
                <a:uLnTx/>
                <a:uFillTx/>
              </a:rPr>
              <a:t>29  </a:t>
            </a:r>
            <a:r>
              <a:rPr lang="en-US" sz="2800" i="1" u="sng" dirty="0" smtClean="0">
                <a:solidFill>
                  <a:srgbClr val="7030A0"/>
                </a:solidFill>
                <a:effectLst>
                  <a:outerShdw blurRad="38100" dist="38100" dir="2700000" algn="tl">
                    <a:srgbClr val="000000">
                      <a:alpha val="43137"/>
                    </a:srgbClr>
                  </a:outerShdw>
                </a:effectLst>
              </a:rPr>
              <a:t>~ </a:t>
            </a:r>
            <a:r>
              <a:rPr kumimoji="0" lang="en-US" sz="2800" i="1" u="sng" strike="noStrike" kern="1200" cap="none" spc="0" normalizeH="0" baseline="0" noProof="0" dirty="0" smtClean="0">
                <a:ln>
                  <a:noFill/>
                </a:ln>
                <a:solidFill>
                  <a:srgbClr val="7030A0"/>
                </a:solidFill>
                <a:effectLst>
                  <a:outerShdw blurRad="38100" dist="38100" dir="2700000" algn="tl">
                    <a:srgbClr val="000000">
                      <a:alpha val="43137"/>
                    </a:srgbClr>
                  </a:outerShdw>
                </a:effectLst>
                <a:uLnTx/>
                <a:uFillTx/>
              </a:rPr>
              <a:t>90 min. sessions</a:t>
            </a:r>
          </a:p>
          <a:p>
            <a:pPr marR="0" lvl="1" algn="ctr" defTabSz="914400" rtl="0" eaLnBrk="1" fontAlgn="auto" latinLnBrk="0" hangingPunct="1">
              <a:lnSpc>
                <a:spcPct val="100000"/>
              </a:lnSpc>
              <a:spcBef>
                <a:spcPct val="20000"/>
              </a:spcBef>
              <a:spcAft>
                <a:spcPts val="0"/>
              </a:spcAft>
              <a:buClrTx/>
              <a:buSzTx/>
              <a:tabLst/>
              <a:defRPr/>
            </a:pPr>
            <a:endParaRPr kumimoji="0" lang="en-US" sz="1200" i="1" u="sng"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endParaRPr>
          </a:p>
          <a:p>
            <a:pPr marL="800100" marR="0" lvl="1" indent="-342900" algn="l" defTabSz="914400" rtl="0" eaLnBrk="1" fontAlgn="auto" latinLnBrk="0" hangingPunct="1">
              <a:lnSpc>
                <a:spcPct val="100000"/>
              </a:lnSpc>
              <a:spcBef>
                <a:spcPct val="20000"/>
              </a:spcBef>
              <a:spcAft>
                <a:spcPts val="0"/>
              </a:spcAft>
              <a:buClrTx/>
              <a:buSzTx/>
              <a:buFont typeface="Wingdings" panose="05000000000000000000" pitchFamily="2" charset="2"/>
              <a:buChar char="v"/>
              <a:tabLst/>
              <a:defRPr/>
            </a:pPr>
            <a:r>
              <a:rPr kumimoji="0" lang="en-US" sz="2400" i="1" u="none" strike="noStrike" kern="1200" cap="none" spc="0" normalizeH="0" baseline="0" noProof="0" dirty="0" smtClean="0">
                <a:ln>
                  <a:noFill/>
                </a:ln>
                <a:solidFill>
                  <a:schemeClr val="tx1"/>
                </a:solidFill>
                <a:effectLst/>
                <a:uLnTx/>
                <a:uFillTx/>
              </a:rPr>
              <a:t>Culture and Tradition</a:t>
            </a:r>
          </a:p>
          <a:p>
            <a:pPr marL="800100" marR="0" lvl="1" indent="-342900" algn="l" defTabSz="914400" rtl="0" eaLnBrk="1" fontAlgn="auto" latinLnBrk="0" hangingPunct="1">
              <a:lnSpc>
                <a:spcPct val="100000"/>
              </a:lnSpc>
              <a:spcBef>
                <a:spcPct val="20000"/>
              </a:spcBef>
              <a:spcAft>
                <a:spcPts val="0"/>
              </a:spcAft>
              <a:buClrTx/>
              <a:buSzTx/>
              <a:buFont typeface="Wingdings" panose="05000000000000000000" pitchFamily="2" charset="2"/>
              <a:buChar char="v"/>
              <a:tabLst/>
              <a:defRPr/>
            </a:pPr>
            <a:r>
              <a:rPr kumimoji="0" lang="en-US" sz="2400" i="1" u="none" strike="noStrike" kern="1200" cap="none" spc="0" normalizeH="0" baseline="0" noProof="0" dirty="0" smtClean="0">
                <a:ln>
                  <a:noFill/>
                </a:ln>
                <a:solidFill>
                  <a:schemeClr val="tx1"/>
                </a:solidFill>
                <a:effectLst/>
                <a:uLnTx/>
                <a:uFillTx/>
              </a:rPr>
              <a:t>Honoring diversity / respecting traditions</a:t>
            </a:r>
          </a:p>
          <a:p>
            <a:pPr marL="800100" marR="0" lvl="1" indent="-342900" algn="l" defTabSz="914400" rtl="0" eaLnBrk="1" fontAlgn="auto" latinLnBrk="0" hangingPunct="1">
              <a:lnSpc>
                <a:spcPct val="100000"/>
              </a:lnSpc>
              <a:spcBef>
                <a:spcPct val="20000"/>
              </a:spcBef>
              <a:spcAft>
                <a:spcPts val="0"/>
              </a:spcAft>
              <a:buClrTx/>
              <a:buSzTx/>
              <a:buFont typeface="Wingdings" panose="05000000000000000000" pitchFamily="2" charset="2"/>
              <a:buChar char="v"/>
              <a:tabLst/>
              <a:defRPr/>
            </a:pPr>
            <a:r>
              <a:rPr kumimoji="0" lang="en-US" sz="2400" i="1" u="none" strike="noStrike" kern="1200" cap="none" spc="0" normalizeH="0" baseline="0" noProof="0" dirty="0" smtClean="0">
                <a:ln>
                  <a:noFill/>
                </a:ln>
                <a:solidFill>
                  <a:schemeClr val="tx1"/>
                </a:solidFill>
                <a:effectLst/>
                <a:uLnTx/>
                <a:uFillTx/>
              </a:rPr>
              <a:t>Healthy relationships</a:t>
            </a:r>
          </a:p>
          <a:p>
            <a:pPr marL="800100" marR="0" lvl="1" indent="-342900" algn="l" defTabSz="914400" rtl="0" eaLnBrk="1" fontAlgn="auto" latinLnBrk="0" hangingPunct="1">
              <a:lnSpc>
                <a:spcPct val="100000"/>
              </a:lnSpc>
              <a:spcBef>
                <a:spcPct val="20000"/>
              </a:spcBef>
              <a:spcAft>
                <a:spcPts val="0"/>
              </a:spcAft>
              <a:buClrTx/>
              <a:buSzTx/>
              <a:buFont typeface="Wingdings" panose="05000000000000000000" pitchFamily="2" charset="2"/>
              <a:buChar char="v"/>
              <a:tabLst/>
              <a:defRPr/>
            </a:pPr>
            <a:r>
              <a:rPr kumimoji="0" lang="en-US" sz="2400" i="1" u="none" strike="noStrike" kern="1200" cap="none" spc="0" normalizeH="0" baseline="0" noProof="0" dirty="0" smtClean="0">
                <a:ln>
                  <a:noFill/>
                </a:ln>
                <a:solidFill>
                  <a:schemeClr val="tx1"/>
                </a:solidFill>
                <a:effectLst/>
                <a:uLnTx/>
                <a:uFillTx/>
              </a:rPr>
              <a:t>Negotiation and refusal skills</a:t>
            </a:r>
          </a:p>
          <a:p>
            <a:pPr marL="800100" marR="0" lvl="1" indent="-342900" algn="l" defTabSz="914400" rtl="0" eaLnBrk="1" fontAlgn="auto" latinLnBrk="0" hangingPunct="1">
              <a:lnSpc>
                <a:spcPct val="100000"/>
              </a:lnSpc>
              <a:spcBef>
                <a:spcPct val="20000"/>
              </a:spcBef>
              <a:spcAft>
                <a:spcPts val="0"/>
              </a:spcAft>
              <a:buClrTx/>
              <a:buSzTx/>
              <a:buFont typeface="Wingdings" panose="05000000000000000000" pitchFamily="2" charset="2"/>
              <a:buChar char="v"/>
              <a:tabLst/>
              <a:defRPr/>
            </a:pPr>
            <a:r>
              <a:rPr kumimoji="0" lang="en-US" sz="2400" i="1" u="none" strike="noStrike" kern="1200" cap="none" spc="0" normalizeH="0" baseline="0" noProof="0" dirty="0" smtClean="0">
                <a:ln>
                  <a:noFill/>
                </a:ln>
                <a:solidFill>
                  <a:schemeClr val="tx1"/>
                </a:solidFill>
                <a:effectLst/>
                <a:uLnTx/>
                <a:uFillTx/>
              </a:rPr>
              <a:t>Decision making</a:t>
            </a:r>
          </a:p>
          <a:p>
            <a:pPr marL="800100" marR="0" lvl="1" indent="-342900" algn="l" defTabSz="914400" rtl="0" eaLnBrk="1" fontAlgn="auto" latinLnBrk="0" hangingPunct="1">
              <a:lnSpc>
                <a:spcPct val="100000"/>
              </a:lnSpc>
              <a:spcBef>
                <a:spcPct val="20000"/>
              </a:spcBef>
              <a:spcAft>
                <a:spcPts val="0"/>
              </a:spcAft>
              <a:buClrTx/>
              <a:buSzTx/>
              <a:buFont typeface="Wingdings" panose="05000000000000000000" pitchFamily="2" charset="2"/>
              <a:buChar char="v"/>
              <a:tabLst/>
              <a:defRPr/>
            </a:pPr>
            <a:r>
              <a:rPr kumimoji="0" lang="en-US" sz="2400" i="1" u="none" strike="noStrike" kern="1200" cap="none" spc="0" normalizeH="0" baseline="0" noProof="0" dirty="0" smtClean="0">
                <a:ln>
                  <a:noFill/>
                </a:ln>
                <a:solidFill>
                  <a:schemeClr val="tx1"/>
                </a:solidFill>
                <a:effectLst/>
                <a:uLnTx/>
                <a:uFillTx/>
              </a:rPr>
              <a:t>Being a peer educator</a:t>
            </a:r>
            <a:endParaRPr kumimoji="0" lang="en-US" sz="2400" i="1" u="none" strike="noStrike" kern="1200" cap="none" spc="0" normalizeH="0" baseline="0" noProof="0" dirty="0">
              <a:ln>
                <a:noFill/>
              </a:ln>
              <a:solidFill>
                <a:schemeClr val="tx1"/>
              </a:solidFill>
              <a:effectLst/>
              <a:uLnTx/>
              <a:uFillTx/>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05600" y="990600"/>
            <a:ext cx="1981200" cy="1367459"/>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19600" y="990600"/>
            <a:ext cx="2057400" cy="1375209"/>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76200"/>
            <a:ext cx="8229600" cy="1143000"/>
          </a:xfrm>
        </p:spPr>
        <p:txBody>
          <a:bodyPr/>
          <a:lstStyle/>
          <a:p>
            <a:r>
              <a:rPr lang="en-US" b="1" dirty="0" smtClean="0"/>
              <a:t>Native STAND Available Online </a:t>
            </a:r>
            <a:endParaRPr lang="en-US" b="1" dirty="0"/>
          </a:p>
        </p:txBody>
      </p:sp>
      <p:sp>
        <p:nvSpPr>
          <p:cNvPr id="5" name="Content Placeholder 2"/>
          <p:cNvSpPr>
            <a:spLocks noGrp="1"/>
          </p:cNvSpPr>
          <p:nvPr>
            <p:ph sz="half" idx="1"/>
          </p:nvPr>
        </p:nvSpPr>
        <p:spPr>
          <a:xfrm>
            <a:off x="228600" y="1295400"/>
            <a:ext cx="3810000" cy="4495799"/>
          </a:xfrm>
          <a:solidFill>
            <a:schemeClr val="accent3">
              <a:lumMod val="75000"/>
            </a:schemeClr>
          </a:solidFill>
        </p:spPr>
        <p:txBody>
          <a:bodyPr>
            <a:normAutofit fontScale="92500" lnSpcReduction="10000"/>
          </a:bodyPr>
          <a:lstStyle/>
          <a:p>
            <a:pPr marL="0" lvl="0" indent="0" algn="ctr">
              <a:buNone/>
            </a:pPr>
            <a:r>
              <a:rPr lang="en-US" sz="3000" b="1" dirty="0" smtClean="0">
                <a:solidFill>
                  <a:prstClr val="black"/>
                </a:solidFill>
                <a:effectLst>
                  <a:outerShdw blurRad="38100" dist="38100" dir="2700000" algn="tl">
                    <a:srgbClr val="000000">
                      <a:alpha val="43137"/>
                    </a:srgbClr>
                  </a:outerShdw>
                </a:effectLst>
              </a:rPr>
              <a:t>Free Download via </a:t>
            </a:r>
          </a:p>
          <a:p>
            <a:pPr algn="ctr">
              <a:buNone/>
            </a:pPr>
            <a:r>
              <a:rPr lang="en-US" sz="3000" b="1" i="1" u="sng" dirty="0" smtClean="0">
                <a:solidFill>
                  <a:srgbClr val="FFFF00"/>
                </a:solidFill>
                <a:effectLst>
                  <a:outerShdw blurRad="38100" dist="38100" dir="2700000" algn="tl">
                    <a:srgbClr val="000000">
                      <a:alpha val="43137"/>
                    </a:srgbClr>
                  </a:outerShdw>
                </a:effectLst>
                <a:hlinkClick r:id="rId3"/>
              </a:rPr>
              <a:t>www.nativestand.com</a:t>
            </a:r>
            <a:endParaRPr lang="en-US" sz="3000" b="1" i="1" u="sng" dirty="0" smtClean="0">
              <a:solidFill>
                <a:srgbClr val="FFFF00"/>
              </a:solidFill>
              <a:effectLst>
                <a:outerShdw blurRad="38100" dist="38100" dir="2700000" algn="tl">
                  <a:srgbClr val="000000">
                    <a:alpha val="43137"/>
                  </a:srgbClr>
                </a:outerShdw>
              </a:effectLst>
            </a:endParaRPr>
          </a:p>
          <a:p>
            <a:pPr algn="ctr">
              <a:buNone/>
            </a:pPr>
            <a:endParaRPr lang="en-US" sz="3000" b="1" i="1" u="sng" dirty="0">
              <a:solidFill>
                <a:srgbClr val="FFFF00"/>
              </a:solidFill>
              <a:effectLst>
                <a:outerShdw blurRad="38100" dist="38100" dir="2700000" algn="tl">
                  <a:srgbClr val="000000">
                    <a:alpha val="43137"/>
                  </a:srgbClr>
                </a:outerShdw>
              </a:effectLst>
            </a:endParaRPr>
          </a:p>
          <a:p>
            <a:pPr marL="514350" indent="-514350">
              <a:buFont typeface="+mj-lt"/>
              <a:buAutoNum type="arabicPeriod"/>
            </a:pPr>
            <a:r>
              <a:rPr lang="en-US" sz="3000" b="1" dirty="0">
                <a:solidFill>
                  <a:srgbClr val="FF0000"/>
                </a:solidFill>
                <a:effectLst>
                  <a:outerShdw blurRad="38100" dist="38100" dir="2700000" algn="tl">
                    <a:srgbClr val="000000">
                      <a:alpha val="43137"/>
                    </a:srgbClr>
                  </a:outerShdw>
                </a:effectLst>
              </a:rPr>
              <a:t>Facilitator’s Manual</a:t>
            </a:r>
          </a:p>
          <a:p>
            <a:pPr marL="514350" indent="-514350">
              <a:buFont typeface="+mj-lt"/>
              <a:buAutoNum type="arabicPeriod"/>
            </a:pPr>
            <a:r>
              <a:rPr lang="en-US" sz="3000" b="1" dirty="0">
                <a:solidFill>
                  <a:srgbClr val="FF0000"/>
                </a:solidFill>
                <a:effectLst>
                  <a:outerShdw blurRad="38100" dist="38100" dir="2700000" algn="tl">
                    <a:srgbClr val="000000">
                      <a:alpha val="43137"/>
                    </a:srgbClr>
                  </a:outerShdw>
                </a:effectLst>
              </a:rPr>
              <a:t>Peer Educator Manual</a:t>
            </a:r>
          </a:p>
          <a:p>
            <a:pPr marL="514350" indent="-514350">
              <a:buFont typeface="+mj-lt"/>
              <a:buAutoNum type="arabicPeriod"/>
            </a:pPr>
            <a:r>
              <a:rPr lang="en-US" sz="3000" b="1" dirty="0">
                <a:solidFill>
                  <a:srgbClr val="FF0000"/>
                </a:solidFill>
                <a:effectLst>
                  <a:outerShdw blurRad="38100" dist="38100" dir="2700000" algn="tl">
                    <a:srgbClr val="000000">
                      <a:alpha val="43137"/>
                    </a:srgbClr>
                  </a:outerShdw>
                </a:effectLst>
              </a:rPr>
              <a:t>Resource Manual</a:t>
            </a:r>
          </a:p>
          <a:p>
            <a:pPr marL="0" lvl="0" indent="0">
              <a:buNone/>
            </a:pPr>
            <a:endParaRPr lang="en-US" sz="3000" dirty="0" smtClean="0">
              <a:solidFill>
                <a:prstClr val="black"/>
              </a:solidFill>
            </a:endParaRPr>
          </a:p>
          <a:p>
            <a:pPr marL="0" lvl="0" indent="0" algn="ctr">
              <a:buNone/>
            </a:pPr>
            <a:r>
              <a:rPr lang="en-US" sz="2600" i="1" dirty="0" smtClean="0">
                <a:solidFill>
                  <a:prstClr val="black"/>
                </a:solidFill>
                <a:latin typeface="+mj-lt"/>
              </a:rPr>
              <a:t>Offered By: National Coalition of STD Directors</a:t>
            </a:r>
          </a:p>
        </p:txBody>
      </p:sp>
      <p:pic>
        <p:nvPicPr>
          <p:cNvPr id="6" name="Picture 5"/>
          <p:cNvPicPr>
            <a:picLocks noChangeAspect="1"/>
          </p:cNvPicPr>
          <p:nvPr/>
        </p:nvPicPr>
        <p:blipFill>
          <a:blip r:embed="rId4"/>
          <a:stretch>
            <a:fillRect/>
          </a:stretch>
        </p:blipFill>
        <p:spPr>
          <a:xfrm>
            <a:off x="4191000" y="1295400"/>
            <a:ext cx="4800600" cy="4495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p:cNvSpPr>
            <a:spLocks noGrp="1"/>
          </p:cNvSpPr>
          <p:nvPr>
            <p:ph type="title"/>
          </p:nvPr>
        </p:nvSpPr>
        <p:spPr>
          <a:xfrm>
            <a:off x="457200" y="152400"/>
            <a:ext cx="8229600" cy="762000"/>
          </a:xfrm>
        </p:spPr>
        <p:txBody>
          <a:bodyPr>
            <a:normAutofit/>
          </a:bodyPr>
          <a:lstStyle/>
          <a:p>
            <a:r>
              <a:rPr lang="en-US" b="1" dirty="0" smtClean="0"/>
              <a:t>Native STAND Peer Educators</a:t>
            </a:r>
            <a:endParaRPr lang="en-US" b="1" dirty="0"/>
          </a:p>
        </p:txBody>
      </p:sp>
      <p:sp>
        <p:nvSpPr>
          <p:cNvPr id="19" name="Content Placeholder 4"/>
          <p:cNvSpPr>
            <a:spLocks noGrp="1"/>
          </p:cNvSpPr>
          <p:nvPr>
            <p:ph sz="quarter" idx="4294967295"/>
          </p:nvPr>
        </p:nvSpPr>
        <p:spPr>
          <a:xfrm>
            <a:off x="228600" y="1120914"/>
            <a:ext cx="3962400" cy="4975086"/>
          </a:xfrm>
          <a:prstGeom prst="rect">
            <a:avLst/>
          </a:prstGeom>
          <a:solidFill>
            <a:schemeClr val="tx1"/>
          </a:solidFill>
          <a:ln>
            <a:solidFill>
              <a:srgbClr val="FFFF00"/>
            </a:solidFill>
          </a:ln>
        </p:spPr>
        <p:txBody>
          <a:bodyPr>
            <a:noAutofit/>
          </a:bodyPr>
          <a:lstStyle/>
          <a:p>
            <a:pPr algn="ctr">
              <a:buNone/>
            </a:pPr>
            <a:r>
              <a:rPr lang="en-US" sz="2400" b="1" dirty="0" smtClean="0">
                <a:solidFill>
                  <a:schemeClr val="bg1"/>
                </a:solidFill>
                <a:effectLst>
                  <a:outerShdw blurRad="38100" dist="38100" dir="2700000" algn="tl">
                    <a:srgbClr val="000000">
                      <a:alpha val="43137"/>
                    </a:srgbClr>
                  </a:outerShdw>
                </a:effectLst>
              </a:rPr>
              <a:t> “Native STAND” has many videos</a:t>
            </a:r>
            <a:r>
              <a:rPr lang="en-US" sz="2400" b="1" dirty="0">
                <a:solidFill>
                  <a:schemeClr val="bg1"/>
                </a:solidFill>
                <a:effectLst>
                  <a:outerShdw blurRad="38100" dist="38100" dir="2700000" algn="tl">
                    <a:srgbClr val="000000">
                      <a:alpha val="43137"/>
                    </a:srgbClr>
                  </a:outerShdw>
                </a:effectLst>
              </a:rPr>
              <a:t> </a:t>
            </a:r>
            <a:r>
              <a:rPr lang="en-US" sz="2400" b="1" dirty="0" smtClean="0">
                <a:solidFill>
                  <a:schemeClr val="bg1"/>
                </a:solidFill>
                <a:effectLst>
                  <a:outerShdw blurRad="38100" dist="38100" dir="2700000" algn="tl">
                    <a:srgbClr val="000000">
                      <a:alpha val="43137"/>
                    </a:srgbClr>
                  </a:outerShdw>
                </a:effectLst>
              </a:rPr>
              <a:t>on YouTube: </a:t>
            </a:r>
          </a:p>
          <a:p>
            <a:pPr algn="ctr">
              <a:buNone/>
            </a:pPr>
            <a:endParaRPr lang="en-US" sz="1000" dirty="0" smtClean="0">
              <a:effectLst>
                <a:outerShdw blurRad="38100" dist="38100" dir="2700000" algn="tl">
                  <a:srgbClr val="000000">
                    <a:alpha val="43137"/>
                  </a:srgbClr>
                </a:outerShdw>
              </a:effectLst>
            </a:endParaRPr>
          </a:p>
          <a:p>
            <a:pPr marL="914400" lvl="1" indent="-457200">
              <a:buFont typeface="+mj-lt"/>
              <a:buAutoNum type="arabicPeriod"/>
            </a:pPr>
            <a:r>
              <a:rPr lang="en-US" sz="2200" i="1" dirty="0" smtClean="0">
                <a:solidFill>
                  <a:srgbClr val="002060"/>
                </a:solidFill>
                <a:effectLst>
                  <a:outerShdw blurRad="38100" dist="38100" dir="2700000" algn="tl">
                    <a:srgbClr val="000000">
                      <a:alpha val="43137"/>
                    </a:srgbClr>
                  </a:outerShdw>
                </a:effectLst>
              </a:rPr>
              <a:t>“No Word” for meth</a:t>
            </a:r>
          </a:p>
          <a:p>
            <a:pPr marL="914400" lvl="1" indent="-457200">
              <a:buFont typeface="+mj-lt"/>
              <a:buAutoNum type="arabicPeriod"/>
            </a:pPr>
            <a:r>
              <a:rPr lang="en-US" sz="2200" i="1" dirty="0" smtClean="0">
                <a:solidFill>
                  <a:srgbClr val="FF0000"/>
                </a:solidFill>
                <a:effectLst>
                  <a:outerShdw blurRad="38100" dist="38100" dir="2700000" algn="tl">
                    <a:srgbClr val="000000">
                      <a:alpha val="43137"/>
                    </a:srgbClr>
                  </a:outerShdw>
                </a:effectLst>
              </a:rPr>
              <a:t>“Two Worlds” on Native identity</a:t>
            </a:r>
          </a:p>
          <a:p>
            <a:pPr marL="914400" lvl="1" indent="-457200">
              <a:buFont typeface="+mj-lt"/>
              <a:buAutoNum type="arabicPeriod"/>
            </a:pPr>
            <a:r>
              <a:rPr lang="en-US" sz="2200" i="1" dirty="0" smtClean="0">
                <a:solidFill>
                  <a:srgbClr val="FF33CC"/>
                </a:solidFill>
                <a:effectLst>
                  <a:outerShdw blurRad="38100" dist="38100" dir="2700000" algn="tl">
                    <a:srgbClr val="000000">
                      <a:alpha val="43137"/>
                    </a:srgbClr>
                  </a:outerShdw>
                </a:effectLst>
              </a:rPr>
              <a:t>“Food for Thought” on healthy eating</a:t>
            </a:r>
          </a:p>
          <a:p>
            <a:pPr marL="914400" lvl="1" indent="-457200">
              <a:buFont typeface="+mj-lt"/>
              <a:buAutoNum type="arabicPeriod"/>
            </a:pPr>
            <a:r>
              <a:rPr lang="en-US" sz="2200" i="1" dirty="0" smtClean="0">
                <a:solidFill>
                  <a:srgbClr val="FFC000"/>
                </a:solidFill>
                <a:effectLst>
                  <a:outerShdw blurRad="38100" dist="38100" dir="2700000" algn="tl">
                    <a:srgbClr val="000000">
                      <a:alpha val="43137"/>
                    </a:srgbClr>
                  </a:outerShdw>
                </a:effectLst>
              </a:rPr>
              <a:t>“Is You Happy” music video on healthy relationships</a:t>
            </a:r>
          </a:p>
          <a:p>
            <a:pPr marL="914400" lvl="1" indent="-457200">
              <a:buFont typeface="+mj-lt"/>
              <a:buAutoNum type="arabicPeriod"/>
            </a:pPr>
            <a:r>
              <a:rPr lang="en-US" sz="2200" i="1" dirty="0" smtClean="0">
                <a:solidFill>
                  <a:srgbClr val="CC00CC"/>
                </a:solidFill>
                <a:effectLst>
                  <a:outerShdw blurRad="38100" dist="38100" dir="2700000" algn="tl">
                    <a:srgbClr val="000000">
                      <a:alpha val="43137"/>
                    </a:srgbClr>
                  </a:outerShdw>
                </a:effectLst>
              </a:rPr>
              <a:t>“Alcohol Puzzle” and “Empty Halls” on underage drinking</a:t>
            </a:r>
          </a:p>
          <a:p>
            <a:pPr marL="0" indent="0">
              <a:buNone/>
            </a:pPr>
            <a:endParaRPr lang="en-US" sz="2400" dirty="0" smtClean="0"/>
          </a:p>
        </p:txBody>
      </p:sp>
      <p:pic>
        <p:nvPicPr>
          <p:cNvPr id="20" name="Picture 19"/>
          <p:cNvPicPr>
            <a:picLocks noChangeAspect="1"/>
          </p:cNvPicPr>
          <p:nvPr/>
        </p:nvPicPr>
        <p:blipFill>
          <a:blip r:embed="rId2" cstate="print"/>
          <a:stretch>
            <a:fillRect/>
          </a:stretch>
        </p:blipFill>
        <p:spPr>
          <a:xfrm rot="21121015">
            <a:off x="4639693" y="2165481"/>
            <a:ext cx="4037266" cy="4100237"/>
          </a:xfrm>
          <a:prstGeom prst="rect">
            <a:avLst/>
          </a:prstGeom>
        </p:spPr>
      </p:pic>
      <p:sp>
        <p:nvSpPr>
          <p:cNvPr id="2" name="Rectangle 1"/>
          <p:cNvSpPr/>
          <p:nvPr/>
        </p:nvSpPr>
        <p:spPr>
          <a:xfrm>
            <a:off x="4404443" y="1085166"/>
            <a:ext cx="4282358" cy="646331"/>
          </a:xfrm>
          <a:prstGeom prst="rect">
            <a:avLst/>
          </a:prstGeom>
          <a:solidFill>
            <a:schemeClr val="tx1"/>
          </a:solidFill>
        </p:spPr>
        <p:txBody>
          <a:bodyPr wrap="square">
            <a:spAutoFit/>
          </a:bodyPr>
          <a:lstStyle/>
          <a:p>
            <a:r>
              <a:rPr lang="en-US" b="1" dirty="0">
                <a:hlinkClick r:id="rId3"/>
              </a:rPr>
              <a:t>http://www.youtube.com/watch?v=JdJIBDYmtd8</a:t>
            </a:r>
            <a:r>
              <a:rPr lang="en-US" b="1" dirty="0"/>
              <a:t>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p:cNvSpPr>
            <a:spLocks noGrp="1"/>
          </p:cNvSpPr>
          <p:nvPr>
            <p:ph type="title"/>
          </p:nvPr>
        </p:nvSpPr>
        <p:spPr>
          <a:xfrm>
            <a:off x="76200" y="152400"/>
            <a:ext cx="8915400" cy="914400"/>
          </a:xfrm>
        </p:spPr>
        <p:txBody>
          <a:bodyPr>
            <a:normAutofit/>
          </a:bodyPr>
          <a:lstStyle/>
          <a:p>
            <a:r>
              <a:rPr lang="en-US" b="1" dirty="0" smtClean="0"/>
              <a:t>Community Engagement</a:t>
            </a:r>
            <a:endParaRPr lang="en-US" b="1" dirty="0"/>
          </a:p>
        </p:txBody>
      </p:sp>
      <p:sp>
        <p:nvSpPr>
          <p:cNvPr id="17" name="Content Placeholder 2"/>
          <p:cNvSpPr>
            <a:spLocks noGrp="1"/>
          </p:cNvSpPr>
          <p:nvPr>
            <p:ph sz="half" idx="1"/>
          </p:nvPr>
        </p:nvSpPr>
        <p:spPr>
          <a:xfrm>
            <a:off x="228600" y="1295400"/>
            <a:ext cx="4495800" cy="4876800"/>
          </a:xfrm>
          <a:solidFill>
            <a:schemeClr val="tx1">
              <a:lumMod val="95000"/>
            </a:schemeClr>
          </a:solidFill>
        </p:spPr>
        <p:txBody>
          <a:bodyPr>
            <a:normAutofit fontScale="92500"/>
          </a:bodyPr>
          <a:lstStyle/>
          <a:p>
            <a:r>
              <a:rPr lang="en-US" b="1" dirty="0" smtClean="0">
                <a:solidFill>
                  <a:schemeClr val="bg1"/>
                </a:solidFill>
                <a:effectLst>
                  <a:outerShdw blurRad="38100" dist="38100" dir="2700000" algn="tl">
                    <a:srgbClr val="000000">
                      <a:alpha val="43137"/>
                    </a:srgbClr>
                  </a:outerShdw>
                </a:effectLst>
              </a:rPr>
              <a:t>Targets: National Native Networks </a:t>
            </a:r>
          </a:p>
          <a:p>
            <a:pPr lvl="1"/>
            <a:r>
              <a:rPr lang="en-US" i="1" dirty="0" smtClean="0">
                <a:solidFill>
                  <a:schemeClr val="bg2"/>
                </a:solidFill>
              </a:rPr>
              <a:t>Reservation and Urban </a:t>
            </a:r>
          </a:p>
          <a:p>
            <a:pPr marL="0" indent="0">
              <a:buNone/>
            </a:pPr>
            <a:endParaRPr lang="en-US" sz="1300" dirty="0" smtClean="0"/>
          </a:p>
          <a:p>
            <a:r>
              <a:rPr lang="en-US" dirty="0" smtClean="0">
                <a:solidFill>
                  <a:schemeClr val="bg1"/>
                </a:solidFill>
                <a:effectLst>
                  <a:outerShdw blurRad="38100" dist="38100" dir="2700000" algn="tl">
                    <a:srgbClr val="000000">
                      <a:alpha val="43137"/>
                    </a:srgbClr>
                  </a:outerShdw>
                </a:effectLst>
              </a:rPr>
              <a:t>Implementation Support:</a:t>
            </a:r>
          </a:p>
          <a:p>
            <a:endParaRPr lang="en-US" sz="1300" dirty="0" smtClean="0">
              <a:solidFill>
                <a:schemeClr val="bg1"/>
              </a:solidFill>
              <a:effectLst>
                <a:outerShdw blurRad="38100" dist="38100" dir="2700000" algn="tl">
                  <a:srgbClr val="000000">
                    <a:alpha val="43137"/>
                  </a:srgbClr>
                </a:outerShdw>
              </a:effectLst>
            </a:endParaRPr>
          </a:p>
          <a:p>
            <a:pPr marL="971550" lvl="1" indent="-514350">
              <a:buFont typeface="+mj-lt"/>
              <a:buAutoNum type="arabicParenR"/>
            </a:pPr>
            <a:r>
              <a:rPr lang="en-US" dirty="0" smtClean="0">
                <a:solidFill>
                  <a:schemeClr val="bg1"/>
                </a:solidFill>
              </a:rPr>
              <a:t>2-Year capacity-building grants ($5K each year)</a:t>
            </a:r>
          </a:p>
          <a:p>
            <a:pPr marL="971550" lvl="1" indent="-514350">
              <a:buFont typeface="+mj-lt"/>
              <a:buAutoNum type="arabicParenR"/>
            </a:pPr>
            <a:r>
              <a:rPr lang="en-US" dirty="0" smtClean="0">
                <a:solidFill>
                  <a:schemeClr val="bg1"/>
                </a:solidFill>
              </a:rPr>
              <a:t>1-week of hands-on Training in PDX</a:t>
            </a:r>
          </a:p>
          <a:p>
            <a:pPr marL="971550" lvl="1" indent="-514350">
              <a:buFont typeface="+mj-lt"/>
              <a:buAutoNum type="arabicParenR"/>
            </a:pPr>
            <a:r>
              <a:rPr lang="en-US" dirty="0">
                <a:solidFill>
                  <a:schemeClr val="bg1"/>
                </a:solidFill>
              </a:rPr>
              <a:t>T</a:t>
            </a:r>
            <a:r>
              <a:rPr lang="en-US" dirty="0" smtClean="0">
                <a:solidFill>
                  <a:schemeClr val="bg1"/>
                </a:solidFill>
              </a:rPr>
              <a:t>echnical Assistance</a:t>
            </a:r>
          </a:p>
        </p:txBody>
      </p:sp>
      <p:pic>
        <p:nvPicPr>
          <p:cNvPr id="5" name="Picture 4" descr="Graham.jpg"/>
          <p:cNvPicPr>
            <a:picLocks noChangeAspect="1"/>
          </p:cNvPicPr>
          <p:nvPr/>
        </p:nvPicPr>
        <p:blipFill>
          <a:blip r:embed="rId2"/>
          <a:stretch>
            <a:fillRect/>
          </a:stretch>
        </p:blipFill>
        <p:spPr>
          <a:xfrm>
            <a:off x="4953000" y="1371599"/>
            <a:ext cx="3733800" cy="2495751"/>
          </a:xfrm>
          <a:prstGeom prst="rect">
            <a:avLst/>
          </a:prstGeom>
          <a:ln w="38100" cap="sq">
            <a:solidFill>
              <a:srgbClr val="92D050"/>
            </a:solidFill>
            <a:prstDash val="solid"/>
            <a:miter lim="800000"/>
          </a:ln>
          <a:effectLst>
            <a:outerShdw blurRad="50800" dist="38100" dir="2700000" algn="tl" rotWithShape="0">
              <a:srgbClr val="000000">
                <a:alpha val="43000"/>
              </a:srgbClr>
            </a:outerShdw>
          </a:effectLst>
        </p:spPr>
      </p:pic>
      <p:pic>
        <p:nvPicPr>
          <p:cNvPr id="6" name="Picture 5" descr="laughing%20girls.jpg"/>
          <p:cNvPicPr>
            <a:picLocks noChangeAspect="1"/>
          </p:cNvPicPr>
          <p:nvPr/>
        </p:nvPicPr>
        <p:blipFill>
          <a:blip r:embed="rId3"/>
          <a:stretch>
            <a:fillRect/>
          </a:stretch>
        </p:blipFill>
        <p:spPr>
          <a:xfrm>
            <a:off x="4953000" y="4038600"/>
            <a:ext cx="3729921" cy="2438400"/>
          </a:xfrm>
          <a:prstGeom prst="rect">
            <a:avLst/>
          </a:prstGeom>
          <a:ln w="38100" cap="sq">
            <a:solidFill>
              <a:srgbClr val="92D05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OWERPOINTVERSION" val="12.0"/>
  <p:tag name="TPVERSION" val="2008"/>
  <p:tag name="PPVERSION" val="12.0"/>
  <p:tag name="TPFULLVERSION" val="4.3.2.1178"/>
  <p:tag name="DELIMITERS" val="3.1"/>
  <p:tag name="SHOWBARVISIBLE" val="True"/>
  <p:tag name="EXPANDSHOWBAR" val="True"/>
  <p:tag name="USESECONDARYMONITOR" val="True"/>
  <p:tag name="SAVECSVWITHSESSION" val="True"/>
  <p:tag name="CSVFORMAT" val="0"/>
  <p:tag name="BULLETTYPE" val="3"/>
  <p:tag name="ANSWERNOWSTYLE" val="-1"/>
  <p:tag name="ANSWERNOWTEXT" val="Answer Now"/>
  <p:tag name="COUNTDOWNSTYLE" val="-1"/>
  <p:tag name="RESPCOUNTERSTYLE" val="-1"/>
  <p:tag name="RESPCOUNTERFORMAT" val="0"/>
  <p:tag name="RESPTABLESTYLE" val="-1"/>
  <p:tag name="COUNTDOWNSECONDS" val="10"/>
  <p:tag name="INPUTSOURCE" val="1"/>
  <p:tag name="NUMRESPONSES" val="1"/>
  <p:tag name="ALLOWDUPLICATES" val="False"/>
  <p:tag name="BACKUPSESSIONS" val="True"/>
  <p:tag name="BACKUPMAINTENANCE" val="7"/>
  <p:tag name="CHARTVALUEFORMAT" val="0%"/>
  <p:tag name="AUTOADVANCE" val="False"/>
  <p:tag name="REVIEWONLY" val="True"/>
  <p:tag name="ROTATIONINTERVAL" val="2"/>
  <p:tag name="AUTOUPDATEALIASES" val="True"/>
  <p:tag name="STDCHART" val="1"/>
  <p:tag name="RACEENDPOINTS" val="100"/>
  <p:tag name="RACERSMAXDISPLAYED" val="5"/>
  <p:tag name="RACEANIMATIONSPEED" val="3"/>
  <p:tag name="SKIPREMAININGRACESLIDES" val="True"/>
  <p:tag name="PARTICIPANTSINLEADERBOARD" val="5"/>
  <p:tag name="TEAMSINLEADERBOARD" val="5"/>
  <p:tag name="MAXRESPONDERS" val="5"/>
  <p:tag name="BUBBLENAMEVISIBLE" val="True"/>
  <p:tag name="BUBBLESIZEVISIBLE" val="True"/>
  <p:tag name="BUBBLEVALUEFORMAT" val="0.0"/>
  <p:tag name="BUBBLEGROUPING" val="3"/>
  <p:tag name="DEFAULTNUMTEAMS" val="5"/>
  <p:tag name="CUSTOMGRIDBACKCOLOR" val="-2830136"/>
  <p:tag name="CUSTOMCELLFORECOLOR" val="-16777216"/>
  <p:tag name="CUSTOMCELLBACKCOLOR1" val="-657956"/>
  <p:tag name="CUSTOMCELLBACKCOLOR2" val="-13395457"/>
  <p:tag name="CUSTOMCELLBACKCOLOR3" val="-268652"/>
  <p:tag name="CUSTOMCELLBACKCOLOR4" val="-8355712"/>
  <p:tag name="USESCHEMECOLORS" val="True"/>
  <p:tag name="DISPLAYNAME" val="True"/>
  <p:tag name="DISPLAYDEVICENUMBER" val="True"/>
  <p:tag name="DISPLAYDEVICEID" val="True"/>
  <p:tag name="GRIDOPACITY" val="90"/>
  <p:tag name="GRIDROTATIONINTERVAL" val="2"/>
  <p:tag name="AUTOSIZEGRID" val="True"/>
  <p:tag name="GRIDSIZE" val="{Width=800, Height=600}"/>
  <p:tag name="GRIDPOSITION" val="1"/>
  <p:tag name="GRIDFONTSIZE" val="12"/>
  <p:tag name="POLLINGCYCLE" val="2"/>
  <p:tag name="CHARTCOLORS" val="0"/>
  <p:tag name="CHARTLABELS" val="1"/>
  <p:tag name="RESETCHARTS" val="True"/>
  <p:tag name="INCLUDENONRESPONDERS" val="False"/>
  <p:tag name="MULTIRESPDIVISOR" val="1"/>
  <p:tag name="INCLUDEPPT" val="True"/>
  <p:tag name="ALLOWUSERFEEDBACK" val="True"/>
  <p:tag name="CORRECTPOINTVALUE" val="1"/>
  <p:tag name="INCORRECTPOINTVALUE" val="0"/>
  <p:tag name="REALTIMEBACKUP" val="False"/>
  <p:tag name="REALTIMEBACKUPPATH" val="(None)"/>
  <p:tag name="ZEROBASED" val="False"/>
  <p:tag name="AUTOADJUSTPARTRANGE" val="True"/>
  <p:tag name="CHARTSCALE" val="True"/>
  <p:tag name="ADVANCEDSETTINGSVIEW" val="True"/>
  <p:tag name="FIBDISPLAYRESULTS" val="True"/>
  <p:tag name="FIBNUMRESULTS" val="5"/>
  <p:tag name="FIBINCLUDEOTHER" val="True"/>
  <p:tag name="FIBDISPLAYKEYWORDS" val="True"/>
  <p:tag name="PRRESPONSE1" val="10"/>
  <p:tag name="PRRESPONSE2" val="9"/>
  <p:tag name="PRRESPONSE3" val="8"/>
  <p:tag name="PRRESPONSE4" val="7"/>
  <p:tag name="PRRESPONSE5" val="6"/>
  <p:tag name="PRRESPONSE6" val="5"/>
  <p:tag name="PRRESPONSE7" val="4"/>
  <p:tag name="PRRESPONSE8" val="3"/>
  <p:tag name="PRRESPONSE9" val="2"/>
  <p:tag name="PRRESPONSE10" val="1"/>
  <p:tag name="SHOWFLASHWARNING" val="True"/>
  <p:tag name="ALWAYSOPENPOLL" val="False"/>
</p:tagLst>
</file>

<file path=ppt/tags/tag2.xml><?xml version="1.0" encoding="utf-8"?>
<p:tagLst xmlns:a="http://schemas.openxmlformats.org/drawingml/2006/main" xmlns:r="http://schemas.openxmlformats.org/officeDocument/2006/relationships" xmlns:p="http://schemas.openxmlformats.org/presentationml/2006/main">
  <p:tag name="DELIMITERS" val="3.1"/>
</p:tagLst>
</file>

<file path=ppt/tags/tag3.xml><?xml version="1.0" encoding="utf-8"?>
<p:tagLst xmlns:a="http://schemas.openxmlformats.org/drawingml/2006/main" xmlns:r="http://schemas.openxmlformats.org/officeDocument/2006/relationships" xmlns:p="http://schemas.openxmlformats.org/presentationml/2006/main">
  <p:tag name="DELIMITERS" val="3.1"/>
</p:tagLst>
</file>

<file path=ppt/tags/tag4.xml><?xml version="1.0" encoding="utf-8"?>
<p:tagLst xmlns:a="http://schemas.openxmlformats.org/drawingml/2006/main" xmlns:r="http://schemas.openxmlformats.org/officeDocument/2006/relationships" xmlns:p="http://schemas.openxmlformats.org/presentationml/2006/main">
  <p:tag name="DELIMITERS" val="3.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716</TotalTime>
  <Words>537</Words>
  <Application>Microsoft Office PowerPoint</Application>
  <PresentationFormat>On-screen Show (4:3)</PresentationFormat>
  <Paragraphs>194</Paragraphs>
  <Slides>17</Slides>
  <Notes>2</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Native STAND “Natives Helping Natives”</vt:lpstr>
      <vt:lpstr>Presentation Overview</vt:lpstr>
      <vt:lpstr>What is Native STAND?</vt:lpstr>
      <vt:lpstr>Rationale</vt:lpstr>
      <vt:lpstr>Purpose</vt:lpstr>
      <vt:lpstr>Background &amp; Overview</vt:lpstr>
      <vt:lpstr>Native STAND Available Online </vt:lpstr>
      <vt:lpstr>Native STAND Peer Educators</vt:lpstr>
      <vt:lpstr>Community Engagement</vt:lpstr>
      <vt:lpstr>Summer Training Opportunity</vt:lpstr>
      <vt:lpstr>Evaluation</vt:lpstr>
      <vt:lpstr>Significance</vt:lpstr>
      <vt:lpstr>“Natives Helping Natives”</vt:lpstr>
      <vt:lpstr>Opportunities &amp; Resources</vt:lpstr>
      <vt:lpstr>Native STAND Core Team</vt:lpstr>
      <vt:lpstr>Contact Information</vt:lpstr>
      <vt:lpstr>Presentation Evaluation</vt:lpstr>
    </vt:vector>
  </TitlesOfParts>
  <Company>OHSU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blarjesj</dc:creator>
  <cp:lastModifiedBy>Michelle Singer</cp:lastModifiedBy>
  <cp:revision>122</cp:revision>
  <dcterms:created xsi:type="dcterms:W3CDTF">2014-11-17T13:13:19Z</dcterms:created>
  <dcterms:modified xsi:type="dcterms:W3CDTF">2015-01-21T00:44:37Z</dcterms:modified>
</cp:coreProperties>
</file>