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5" r:id="rId4"/>
    <p:sldId id="266" r:id="rId5"/>
    <p:sldId id="261" r:id="rId6"/>
    <p:sldId id="258" r:id="rId7"/>
    <p:sldId id="267" r:id="rId8"/>
    <p:sldId id="263" r:id="rId9"/>
    <p:sldId id="268" r:id="rId10"/>
    <p:sldId id="262" r:id="rId11"/>
    <p:sldId id="269" r:id="rId12"/>
    <p:sldId id="27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80" d="100"/>
          <a:sy n="80" d="100"/>
        </p:scale>
        <p:origin x="5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Swinomish Indian Tribal Community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Healthcare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465400"/>
            <a:ext cx="10591800" cy="345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39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Swinomish Sponsorship</a:t>
            </a:r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6" y="2583985"/>
            <a:ext cx="10029824" cy="408351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143000" y="1459855"/>
            <a:ext cx="10086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CHS Eligible, 25% Tax Credit, </a:t>
            </a:r>
            <a:r>
              <a:rPr lang="en-US" sz="2400" dirty="0" smtClean="0"/>
              <a:t>and if deemed medically necessary to </a:t>
            </a:r>
            <a:r>
              <a:rPr lang="en-US" sz="2400" dirty="0" smtClean="0"/>
              <a:t>defer costs from CHS.</a:t>
            </a:r>
          </a:p>
          <a:p>
            <a:r>
              <a:rPr lang="en-US" sz="2400" dirty="0" smtClean="0"/>
              <a:t>Currently we have purchased  Qualified Health Plan for six patients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7673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Contract Health Services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23950" y="2133600"/>
            <a:ext cx="978101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Budget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In the last ten years this is the first year that CHS is under budget, 45%</a:t>
            </a:r>
          </a:p>
          <a:p>
            <a:pPr lvl="1"/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Due to the following actions: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340b Pharmacy Contract    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$136k v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4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en-US" sz="24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480k </a:t>
            </a:r>
            <a:endParaRPr lang="en-US" sz="2400" dirty="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Medicare Like Rates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Medicaid Expansion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QHP Sponsorship</a:t>
            </a:r>
          </a:p>
          <a:p>
            <a:endParaRPr lang="en-US" sz="2400" dirty="0" smtClean="0"/>
          </a:p>
          <a:p>
            <a:r>
              <a:rPr lang="en-US" dirty="0"/>
              <a:t>	</a:t>
            </a:r>
            <a:endParaRPr lang="en-US" dirty="0" smtClean="0"/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1555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Health Record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00" y="1539875"/>
            <a:ext cx="10233800" cy="4351338"/>
          </a:xfrm>
        </p:spPr>
        <p:txBody>
          <a:bodyPr/>
          <a:lstStyle/>
          <a:p>
            <a:r>
              <a:rPr lang="en-US" dirty="0" smtClean="0"/>
              <a:t>Patch 13</a:t>
            </a:r>
          </a:p>
          <a:p>
            <a:pPr lvl="1"/>
            <a:r>
              <a:rPr lang="en-US" dirty="0" smtClean="0"/>
              <a:t>Applaud your Clinical Application Coordinators    \o/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750" y="2634457"/>
            <a:ext cx="8572500" cy="377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07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we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42975" y="1966436"/>
            <a:ext cx="976647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We are a community of Coast Salish peoples descended from groups and </a:t>
            </a:r>
            <a:r>
              <a:rPr lang="en-US" sz="2800" dirty="0" smtClean="0"/>
              <a:t>bands.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Originating </a:t>
            </a:r>
            <a:r>
              <a:rPr lang="en-US" sz="2800" dirty="0"/>
              <a:t>from the Skagit and Samish River valleys, coastal areas surrounding nearby bays and waters, and numerous islands including Fidalgo, Camano, Whidbey and the San Juan </a:t>
            </a:r>
            <a:r>
              <a:rPr lang="en-US" sz="2800" dirty="0" smtClean="0"/>
              <a:t>Islands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Swinomish is comprised of ; Lower Skagit, Kikialus, Aboriginal Samish and Aboriginal Swinomish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457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304799"/>
            <a:ext cx="11287125" cy="623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190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81000"/>
            <a:ext cx="11306176" cy="621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110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809625" y="69056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en-US" sz="3400" dirty="0" smtClean="0">
                <a:solidFill>
                  <a:srgbClr val="FFFFFF"/>
                </a:solidFill>
              </a:rPr>
              <a:t>Services Provided</a:t>
            </a:r>
            <a:endParaRPr lang="en-US" altLang="en-US" sz="3400" dirty="0">
              <a:solidFill>
                <a:srgbClr val="FFFFFF"/>
              </a:solidFill>
            </a:endParaRPr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3472852"/>
            <a:ext cx="5257800" cy="1702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4" y="2159988"/>
            <a:ext cx="3886200" cy="4497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9" name="Picture 2" descr="Health Clinic Bldg  Sept 2008 Virtual Tou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2159988"/>
            <a:ext cx="5257800" cy="146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22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11" descr="dec09swin0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5105400"/>
            <a:ext cx="5257800" cy="1552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2974" y="1242636"/>
            <a:ext cx="9420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Medical, Dental, Chemical Dependency, and Behavioral Health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5990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en-US" sz="3200" dirty="0">
                <a:solidFill>
                  <a:srgbClr val="FFFFFF"/>
                </a:solidFill>
              </a:rPr>
              <a:t>Integration of Behavioral Health into </a:t>
            </a:r>
            <a:r>
              <a:rPr lang="en-US" altLang="en-US" sz="3200" dirty="0" smtClean="0">
                <a:solidFill>
                  <a:srgbClr val="FFFFFF"/>
                </a:solidFill>
              </a:rPr>
              <a:t>the Medical Home</a:t>
            </a:r>
            <a:r>
              <a:rPr lang="en-US" altLang="en-US" sz="3200" dirty="0">
                <a:solidFill>
                  <a:srgbClr val="FFFFFF"/>
                </a:solidFill>
              </a:rPr>
              <a:t/>
            </a:r>
            <a:br>
              <a:rPr lang="en-US" altLang="en-US" sz="3200" dirty="0">
                <a:solidFill>
                  <a:srgbClr val="FFFFFF"/>
                </a:solidFill>
              </a:rPr>
            </a:br>
            <a:endParaRPr lang="en-US" altLang="en-US" sz="3200" dirty="0">
              <a:solidFill>
                <a:srgbClr val="FFFFFF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49" y="1228725"/>
            <a:ext cx="10239376" cy="5534025"/>
          </a:xfrm>
        </p:spPr>
        <p:txBody>
          <a:bodyPr>
            <a:normAutofit fontScale="47500" lnSpcReduction="20000"/>
          </a:bodyPr>
          <a:lstStyle/>
          <a:p>
            <a:pPr marL="533400" indent="-533400"/>
            <a:endParaRPr lang="en-US" altLang="en-US" sz="3200" dirty="0" smtClean="0">
              <a:solidFill>
                <a:schemeClr val="tx1"/>
              </a:solidFill>
            </a:endParaRPr>
          </a:p>
          <a:p>
            <a:pPr marL="533400" indent="-533400"/>
            <a:r>
              <a:rPr lang="en-US" altLang="en-US" sz="4200" dirty="0" smtClean="0">
                <a:solidFill>
                  <a:schemeClr val="tx1"/>
                </a:solidFill>
              </a:rPr>
              <a:t>In 2010, Swinomish participated in IPC , as such recognized the value of  Behavioral </a:t>
            </a:r>
            <a:r>
              <a:rPr lang="en-US" altLang="en-US" sz="4200" dirty="0">
                <a:solidFill>
                  <a:schemeClr val="tx1"/>
                </a:solidFill>
              </a:rPr>
              <a:t>Health </a:t>
            </a:r>
            <a:r>
              <a:rPr lang="en-US" altLang="en-US" sz="4200" dirty="0" smtClean="0">
                <a:solidFill>
                  <a:schemeClr val="tx1"/>
                </a:solidFill>
              </a:rPr>
              <a:t>in the Medical home.</a:t>
            </a:r>
            <a:endParaRPr lang="en-US" altLang="en-US" sz="4200" dirty="0">
              <a:solidFill>
                <a:schemeClr val="tx1"/>
              </a:solidFill>
            </a:endParaRPr>
          </a:p>
          <a:p>
            <a:pPr marL="533400" indent="-533400"/>
            <a:endParaRPr lang="en-US" altLang="en-US" sz="4200" dirty="0" smtClean="0">
              <a:solidFill>
                <a:schemeClr val="tx1"/>
              </a:solidFill>
            </a:endParaRPr>
          </a:p>
          <a:p>
            <a:pPr marL="1295400" lvl="2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Mini consultations are provided during the </a:t>
            </a:r>
            <a:r>
              <a:rPr lang="en-US" altLang="en-US" sz="4200" dirty="0">
                <a:solidFill>
                  <a:schemeClr val="tx1"/>
                </a:solidFill>
              </a:rPr>
              <a:t>course of </a:t>
            </a:r>
            <a:r>
              <a:rPr lang="en-US" altLang="en-US" sz="4200" dirty="0" smtClean="0">
                <a:solidFill>
                  <a:schemeClr val="tx1"/>
                </a:solidFill>
              </a:rPr>
              <a:t> </a:t>
            </a:r>
            <a:r>
              <a:rPr lang="en-US" altLang="en-US" sz="4200" dirty="0">
                <a:solidFill>
                  <a:schemeClr val="tx1"/>
                </a:solidFill>
              </a:rPr>
              <a:t>medical </a:t>
            </a:r>
            <a:r>
              <a:rPr lang="en-US" altLang="en-US" sz="4200" dirty="0" smtClean="0">
                <a:solidFill>
                  <a:schemeClr val="tx1"/>
                </a:solidFill>
              </a:rPr>
              <a:t>appointments, thereby freeing </a:t>
            </a:r>
            <a:r>
              <a:rPr lang="en-US" altLang="en-US" sz="4200" dirty="0">
                <a:solidFill>
                  <a:schemeClr val="tx1"/>
                </a:solidFill>
              </a:rPr>
              <a:t>up the Medical provider to see additional </a:t>
            </a:r>
            <a:r>
              <a:rPr lang="en-US" altLang="en-US" sz="4200" dirty="0" smtClean="0">
                <a:solidFill>
                  <a:schemeClr val="tx1"/>
                </a:solidFill>
              </a:rPr>
              <a:t>patients.</a:t>
            </a:r>
          </a:p>
          <a:p>
            <a:pPr marL="914400" lvl="2" indent="0">
              <a:buNone/>
            </a:pPr>
            <a:endParaRPr lang="en-US" altLang="en-US" sz="4200" dirty="0">
              <a:solidFill>
                <a:schemeClr val="tx1"/>
              </a:solidFill>
            </a:endParaRPr>
          </a:p>
          <a:p>
            <a:pPr marL="1295400" lvl="2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Additional Services are offered based on the initial intake.	</a:t>
            </a:r>
          </a:p>
          <a:p>
            <a:pPr marL="1752600" lvl="3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Family Counseling</a:t>
            </a:r>
          </a:p>
          <a:p>
            <a:pPr marL="1752600" lvl="3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Marriage Counseling </a:t>
            </a:r>
          </a:p>
          <a:p>
            <a:pPr marL="1752600" lvl="3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Youth Counselors</a:t>
            </a:r>
          </a:p>
          <a:p>
            <a:pPr marL="1752600" lvl="3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Domestic Violence Counselors</a:t>
            </a:r>
          </a:p>
          <a:p>
            <a:pPr marL="1752600" lvl="3" indent="-381000">
              <a:buFont typeface="Wingdings" panose="05000000000000000000" pitchFamily="2" charset="2"/>
              <a:buChar char="§"/>
            </a:pPr>
            <a:r>
              <a:rPr lang="en-US" altLang="en-US" sz="4200" dirty="0" smtClean="0">
                <a:solidFill>
                  <a:schemeClr val="tx1"/>
                </a:solidFill>
              </a:rPr>
              <a:t>Psychiatrist</a:t>
            </a:r>
          </a:p>
          <a:p>
            <a:pPr marL="914400" lvl="2" indent="0">
              <a:buNone/>
            </a:pPr>
            <a:endParaRPr lang="en-US" altLang="en-US" sz="4200" dirty="0">
              <a:solidFill>
                <a:schemeClr val="tx1"/>
              </a:solidFill>
            </a:endParaRPr>
          </a:p>
          <a:p>
            <a:pPr marL="914400" lvl="1" indent="-457200"/>
            <a:r>
              <a:rPr lang="en-US" altLang="en-US" sz="4200" dirty="0" smtClean="0">
                <a:solidFill>
                  <a:schemeClr val="tx1"/>
                </a:solidFill>
              </a:rPr>
              <a:t>Depression screening is now considered </a:t>
            </a:r>
            <a:r>
              <a:rPr lang="en-US" altLang="en-US" sz="4200" dirty="0">
                <a:solidFill>
                  <a:schemeClr val="tx1"/>
                </a:solidFill>
              </a:rPr>
              <a:t>a Vital sign</a:t>
            </a:r>
          </a:p>
          <a:p>
            <a:pPr marL="1295400" lvl="2" indent="-381000">
              <a:buFont typeface="Wingdings" panose="05000000000000000000" pitchFamily="2" charset="2"/>
              <a:buChar char="§"/>
            </a:pPr>
            <a:r>
              <a:rPr lang="en-US" altLang="en-US" sz="4200" dirty="0">
                <a:solidFill>
                  <a:schemeClr val="tx1"/>
                </a:solidFill>
              </a:rPr>
              <a:t>Every patient is screened </a:t>
            </a:r>
            <a:r>
              <a:rPr lang="en-US" altLang="en-US" sz="4200" dirty="0" smtClean="0">
                <a:solidFill>
                  <a:schemeClr val="tx1"/>
                </a:solidFill>
              </a:rPr>
              <a:t>utilizing </a:t>
            </a:r>
            <a:r>
              <a:rPr lang="en-US" altLang="en-US" sz="4200" dirty="0">
                <a:solidFill>
                  <a:schemeClr val="tx1"/>
                </a:solidFill>
              </a:rPr>
              <a:t>the PHQ2, if positive a PHQ </a:t>
            </a:r>
            <a:r>
              <a:rPr lang="en-US" altLang="en-US" sz="4200" dirty="0" smtClean="0">
                <a:solidFill>
                  <a:schemeClr val="tx1"/>
                </a:solidFill>
              </a:rPr>
              <a:t>9.</a:t>
            </a:r>
            <a:endParaRPr lang="en-US" altLang="en-US" sz="4200" dirty="0">
              <a:solidFill>
                <a:schemeClr val="tx1"/>
              </a:solidFill>
            </a:endParaRPr>
          </a:p>
          <a:p>
            <a:pPr marL="914400" lvl="1" indent="-457200">
              <a:buNone/>
            </a:pPr>
            <a:endParaRPr lang="en-US" altLang="en-US" sz="4200" dirty="0">
              <a:solidFill>
                <a:schemeClr val="tx1"/>
              </a:solidFill>
            </a:endParaRPr>
          </a:p>
          <a:p>
            <a:pPr marL="533400" indent="-533400" algn="ctr">
              <a:buNone/>
            </a:pPr>
            <a:r>
              <a:rPr lang="en-US" altLang="en-US" sz="4200" dirty="0" smtClean="0">
                <a:solidFill>
                  <a:schemeClr val="tx1"/>
                </a:solidFill>
              </a:rPr>
              <a:t> Holistic approach in the Medical Home</a:t>
            </a:r>
            <a:endParaRPr lang="en-US" altLang="en-US" sz="4200" dirty="0">
              <a:solidFill>
                <a:schemeClr val="tx1"/>
              </a:solidFill>
            </a:endParaRPr>
          </a:p>
          <a:p>
            <a:pPr marL="914400" lvl="1" indent="-457200"/>
            <a:endParaRPr lang="en-US" altLang="en-US" sz="2200" dirty="0">
              <a:solidFill>
                <a:schemeClr val="tx1"/>
              </a:solidFill>
            </a:endParaRPr>
          </a:p>
          <a:p>
            <a:pPr marL="914400" lvl="1" indent="-457200"/>
            <a:endParaRPr lang="en-US" altLang="en-US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8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937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Staff Retreat…..New Beginnings….Fresh Ideas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00" y="1919288"/>
            <a:ext cx="10233800" cy="4351338"/>
          </a:xfrm>
        </p:spPr>
        <p:txBody>
          <a:bodyPr>
            <a:normAutofit/>
          </a:bodyPr>
          <a:lstStyle/>
          <a:p>
            <a:pPr lvl="1"/>
            <a:endParaRPr lang="en-US" sz="3200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" y="1206499"/>
            <a:ext cx="12065000" cy="48704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357539" y="6422550"/>
            <a:ext cx="178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Zodiac Schooner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3500" y="6420407"/>
            <a:ext cx="7034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Conscious choice to invite Chemical Dependency and Behavioral Health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60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Audit Finding and Lessons Learned</a:t>
            </a:r>
            <a:br>
              <a:rPr lang="en-US" dirty="0" smtClean="0"/>
            </a:br>
            <a:r>
              <a:rPr lang="en-US" dirty="0" smtClean="0"/>
              <a:t>2013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01850"/>
            <a:ext cx="10391775" cy="4351338"/>
          </a:xfrm>
        </p:spPr>
        <p:txBody>
          <a:bodyPr/>
          <a:lstStyle/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Patient Registration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Ensuring all patient documents are on file to determine eligibility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Billing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Ensuring all patient visits that are billable are billed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Policies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Terms of Eligibility developed for each Health facility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Implementation </a:t>
            </a:r>
            <a:r>
              <a:rPr lang="en-US" dirty="0">
                <a:solidFill>
                  <a:schemeClr val="tx1"/>
                </a:solidFill>
              </a:rPr>
              <a:t>of the Patient Registration Business Office</a:t>
            </a:r>
          </a:p>
          <a:p>
            <a:pPr marL="457200" lvl="1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28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Medicaid Expansion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6</a:t>
            </a:r>
            <a:r>
              <a:rPr lang="en-US" dirty="0" smtClean="0"/>
              <a:t> </a:t>
            </a:r>
            <a:r>
              <a:rPr lang="en-US" dirty="0" smtClean="0"/>
              <a:t>Tribal Assisters trained and certified</a:t>
            </a:r>
          </a:p>
          <a:p>
            <a:pPr lvl="1"/>
            <a:r>
              <a:rPr lang="en-US" dirty="0" smtClean="0"/>
              <a:t>Bringing the Assister to the Patient</a:t>
            </a:r>
          </a:p>
          <a:p>
            <a:pPr lvl="1"/>
            <a:r>
              <a:rPr lang="en-US" dirty="0" smtClean="0"/>
              <a:t>All CHS eligible patients are required to apply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Quarter 1, 2014 – 92% of our patient population was covered by Medicaid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Third party Revenue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06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236</TotalTime>
  <Words>331</Words>
  <Application>Microsoft Office PowerPoint</Application>
  <PresentationFormat>Widescreen</PresentationFormat>
  <Paragraphs>69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Corbel</vt:lpstr>
      <vt:lpstr>Wingdings</vt:lpstr>
      <vt:lpstr>Depth</vt:lpstr>
      <vt:lpstr>Swinomish Indian Tribal Community</vt:lpstr>
      <vt:lpstr>Who are we</vt:lpstr>
      <vt:lpstr>PowerPoint Presentation</vt:lpstr>
      <vt:lpstr>PowerPoint Presentation</vt:lpstr>
      <vt:lpstr>Services Provided</vt:lpstr>
      <vt:lpstr>Integration of Behavioral Health into the Medical Home </vt:lpstr>
      <vt:lpstr>Staff Retreat…..New Beginnings….Fresh Ideas </vt:lpstr>
      <vt:lpstr>Audit Finding and Lessons Learned 2013</vt:lpstr>
      <vt:lpstr>Medicaid Expansion</vt:lpstr>
      <vt:lpstr>Swinomish Sponsorship</vt:lpstr>
      <vt:lpstr>Contract Health Services</vt:lpstr>
      <vt:lpstr>Electronic Health Record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Swinomish Indian Tribal Community</dc:title>
  <dc:creator>Cheryl Rasar</dc:creator>
  <cp:lastModifiedBy>Cheryl Rasar</cp:lastModifiedBy>
  <cp:revision>21</cp:revision>
  <dcterms:created xsi:type="dcterms:W3CDTF">2015-01-16T22:56:43Z</dcterms:created>
  <dcterms:modified xsi:type="dcterms:W3CDTF">2015-01-17T02:53:27Z</dcterms:modified>
</cp:coreProperties>
</file>