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9"/>
  </p:notesMasterIdLst>
  <p:handoutMasterIdLst>
    <p:handoutMasterId r:id="rId60"/>
  </p:handoutMasterIdLst>
  <p:sldIdLst>
    <p:sldId id="288" r:id="rId2"/>
    <p:sldId id="346" r:id="rId3"/>
    <p:sldId id="258" r:id="rId4"/>
    <p:sldId id="332" r:id="rId5"/>
    <p:sldId id="331" r:id="rId6"/>
    <p:sldId id="344" r:id="rId7"/>
    <p:sldId id="329" r:id="rId8"/>
    <p:sldId id="347" r:id="rId9"/>
    <p:sldId id="326" r:id="rId10"/>
    <p:sldId id="284" r:id="rId11"/>
    <p:sldId id="302" r:id="rId12"/>
    <p:sldId id="308" r:id="rId13"/>
    <p:sldId id="316" r:id="rId14"/>
    <p:sldId id="303" r:id="rId15"/>
    <p:sldId id="309" r:id="rId16"/>
    <p:sldId id="296" r:id="rId17"/>
    <p:sldId id="295" r:id="rId18"/>
    <p:sldId id="294" r:id="rId19"/>
    <p:sldId id="290" r:id="rId20"/>
    <p:sldId id="291" r:id="rId21"/>
    <p:sldId id="315" r:id="rId22"/>
    <p:sldId id="334" r:id="rId23"/>
    <p:sldId id="335" r:id="rId24"/>
    <p:sldId id="273" r:id="rId25"/>
    <p:sldId id="305" r:id="rId26"/>
    <p:sldId id="274" r:id="rId27"/>
    <p:sldId id="319" r:id="rId28"/>
    <p:sldId id="339" r:id="rId29"/>
    <p:sldId id="342" r:id="rId30"/>
    <p:sldId id="359" r:id="rId31"/>
    <p:sldId id="361" r:id="rId32"/>
    <p:sldId id="358" r:id="rId33"/>
    <p:sldId id="350" r:id="rId34"/>
    <p:sldId id="340" r:id="rId35"/>
    <p:sldId id="304" r:id="rId36"/>
    <p:sldId id="341" r:id="rId37"/>
    <p:sldId id="325" r:id="rId38"/>
    <p:sldId id="311" r:id="rId39"/>
    <p:sldId id="343" r:id="rId40"/>
    <p:sldId id="310" r:id="rId41"/>
    <p:sldId id="351" r:id="rId42"/>
    <p:sldId id="276" r:id="rId43"/>
    <p:sldId id="363" r:id="rId44"/>
    <p:sldId id="362" r:id="rId45"/>
    <p:sldId id="277" r:id="rId46"/>
    <p:sldId id="352" r:id="rId47"/>
    <p:sldId id="354" r:id="rId48"/>
    <p:sldId id="356" r:id="rId49"/>
    <p:sldId id="355" r:id="rId50"/>
    <p:sldId id="364" r:id="rId51"/>
    <p:sldId id="365" r:id="rId52"/>
    <p:sldId id="366" r:id="rId53"/>
    <p:sldId id="278" r:id="rId54"/>
    <p:sldId id="279" r:id="rId55"/>
    <p:sldId id="280" r:id="rId56"/>
    <p:sldId id="312" r:id="rId57"/>
    <p:sldId id="306" r:id="rId5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frameSlides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304" autoAdjust="0"/>
  </p:normalViewPr>
  <p:slideViewPr>
    <p:cSldViewPr snapToGrid="0" snapToObjects="1">
      <p:cViewPr>
        <p:scale>
          <a:sx n="100" d="100"/>
          <a:sy n="100" d="100"/>
        </p:scale>
        <p:origin x="-776" y="-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332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viewProps" Target="viewProps.xml"/><Relationship Id="rId64" Type="http://schemas.openxmlformats.org/officeDocument/2006/relationships/theme" Target="theme/theme1.xml"/><Relationship Id="rId65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notesMaster" Target="notesMasters/notesMaster1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handoutMaster" Target="handoutMasters/handoutMaster1.xml"/><Relationship Id="rId61" Type="http://schemas.openxmlformats.org/officeDocument/2006/relationships/printerSettings" Target="printerSettings/printerSettings1.bin"/><Relationship Id="rId62" Type="http://schemas.openxmlformats.org/officeDocument/2006/relationships/presProps" Target="pres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FE6E51-41E4-EB48-BACC-5E5E5F1DE4D5}" type="datetimeFigureOut">
              <a:rPr lang="en-US" smtClean="0"/>
              <a:t>10/15/14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5084AE-7D60-4F42-8311-9BBB6F0993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2931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7C7BFA-1E3C-D046-9BC9-FA8704E24970}" type="datetimeFigureOut">
              <a:rPr lang="en-US" smtClean="0"/>
              <a:t>10/15/14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2F0E46-1E1E-0243-8693-B55569BDDC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1662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3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D82638F3-804A-4A41-AA6B-8A3BD5917495}" type="slidenum">
              <a:rPr lang="en-US" sz="1200">
                <a:latin typeface="Calibri" charset="0"/>
              </a:rPr>
              <a:pPr/>
              <a:t>1</a:t>
            </a:fld>
            <a:endParaRPr lang="en-US" sz="120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>
                <a:latin typeface="Calibri" charset="0"/>
              </a:rPr>
              <a:t>The question has arisen:  Are the DHATs in the field making a difference?  We’re beginning to answer that question as our practicing cohorts are maturing as practitioners.</a:t>
            </a:r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C992FBF-A72D-AB4B-BF45-45FD3040DE40}" type="slidenum">
              <a:rPr lang="en-US" sz="1200"/>
              <a:pPr/>
              <a:t>43</a:t>
            </a:fld>
            <a:endParaRPr lang="en-US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>
                <a:latin typeface="Calibri" charset="0"/>
              </a:rPr>
              <a:t>The question has arisen:  Are the DHATs in the field making a difference?  We’re beginning to answer that question as our practicing cohorts are maturing as practitioners.</a:t>
            </a:r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C992FBF-A72D-AB4B-BF45-45FD3040DE40}" type="slidenum">
              <a:rPr lang="en-US" sz="1200"/>
              <a:pPr/>
              <a:t>44</a:t>
            </a:fld>
            <a:endParaRPr lang="en-US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505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>
                <a:latin typeface="Calibri" charset="0"/>
              </a:rPr>
              <a:t>Convened a panel to consider a recommended course of study for dental therapy programs in the US</a:t>
            </a:r>
          </a:p>
        </p:txBody>
      </p:sp>
      <p:sp>
        <p:nvSpPr>
          <p:cNvPr id="4505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BEC64FA5-2E6A-BD45-BCCE-DEF5D6568BA7}" type="slidenum">
              <a:rPr lang="en-US" sz="1200"/>
              <a:pPr/>
              <a:t>45</a:t>
            </a:fld>
            <a:endParaRPr lang="en-US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F0E46-1E1E-0243-8693-B55569BDDC57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9987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710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>
                <a:latin typeface="Calibri" charset="0"/>
              </a:rPr>
              <a:t>No longer a baccalaureate program available</a:t>
            </a:r>
          </a:p>
        </p:txBody>
      </p:sp>
      <p:sp>
        <p:nvSpPr>
          <p:cNvPr id="4710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DB84F958-EB95-CE44-AAA1-1732895BE716}" type="slidenum">
              <a:rPr lang="en-US" sz="1200"/>
              <a:pPr/>
              <a:t>53</a:t>
            </a:fld>
            <a:endParaRPr lang="en-US" sz="120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017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>
                <a:latin typeface="Calibri" charset="0"/>
              </a:rPr>
              <a:t>SCCC Allied Health Division 5 programs of study in healthcare:  Dental hygiene; EFDA, Nursing Opticianry, Respiratory Care, Surgical technology</a:t>
            </a:r>
          </a:p>
          <a:p>
            <a:pPr eaLnBrk="1" hangingPunct="1">
              <a:spcBef>
                <a:spcPct val="0"/>
              </a:spcBef>
            </a:pPr>
            <a:r>
              <a:rPr lang="en-US">
                <a:latin typeface="Calibri" charset="0"/>
              </a:rPr>
              <a:t>Career ladder for dental therapist</a:t>
            </a:r>
          </a:p>
        </p:txBody>
      </p:sp>
      <p:sp>
        <p:nvSpPr>
          <p:cNvPr id="501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5E459639-8314-9E4E-9A1B-7A1E2D059350}" type="slidenum">
              <a:rPr lang="en-US" sz="1200"/>
              <a:pPr/>
              <a:t>55</a:t>
            </a:fld>
            <a:endParaRPr lang="en-US" sz="120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F0E46-1E1E-0243-8693-B55569BDDC57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0773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>
                <a:latin typeface="Calibri" charset="0"/>
              </a:rPr>
              <a:t>Provides 2 yrs training to AK natives with sponsorship of tribal health organizations to provide clinical &amp; community based care to ANs living in off road communities in rural AK.</a:t>
            </a:r>
          </a:p>
          <a:p>
            <a:pPr eaLnBrk="1" hangingPunct="1">
              <a:spcBef>
                <a:spcPct val="0"/>
              </a:spcBef>
            </a:pPr>
            <a:r>
              <a:rPr lang="en-US">
                <a:latin typeface="Calibri" charset="0"/>
              </a:rPr>
              <a:t>Yr 1:  UW certificate; Yr 2 ANTHC certificate preceptorship;  Federal certification.</a:t>
            </a:r>
          </a:p>
          <a:p>
            <a:pPr eaLnBrk="1" hangingPunct="1">
              <a:spcBef>
                <a:spcPct val="0"/>
              </a:spcBef>
            </a:pPr>
            <a:r>
              <a:rPr lang="en-US">
                <a:latin typeface="Calibri" charset="0"/>
              </a:rPr>
              <a:t>Work under specified scope of practice under general supervision of DDS</a:t>
            </a:r>
          </a:p>
          <a:p>
            <a:pPr eaLnBrk="1" hangingPunct="1">
              <a:spcBef>
                <a:spcPct val="0"/>
              </a:spcBef>
            </a:pPr>
            <a:r>
              <a:rPr lang="en-US">
                <a:latin typeface="Calibri" charset="0"/>
              </a:rPr>
              <a:t>Program modeled after the NZ program, which has been training DHATs for 90 years.  USA  the 50</a:t>
            </a:r>
            <a:r>
              <a:rPr lang="en-US" baseline="30000">
                <a:latin typeface="Calibri" charset="0"/>
              </a:rPr>
              <a:t>th</a:t>
            </a:r>
            <a:r>
              <a:rPr lang="en-US">
                <a:latin typeface="Calibri" charset="0"/>
              </a:rPr>
              <a:t> country to introduce this midlevel</a:t>
            </a:r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E664E08-DC96-0C4D-8D6F-CE8366F857E6}" type="slidenum">
              <a:rPr lang="en-US" sz="1200"/>
              <a:pPr/>
              <a:t>3</a:t>
            </a:fld>
            <a:endParaRPr 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>
                <a:latin typeface="Calibri" charset="0"/>
              </a:rPr>
              <a:t>Provides 2 yrs training to AK natives with sponsorship of tribal health organizations to provide clinical &amp; community based care to ANs living in off road communities in rural AK.</a:t>
            </a:r>
          </a:p>
          <a:p>
            <a:pPr eaLnBrk="1" hangingPunct="1">
              <a:spcBef>
                <a:spcPct val="0"/>
              </a:spcBef>
            </a:pPr>
            <a:r>
              <a:rPr lang="en-US">
                <a:latin typeface="Calibri" charset="0"/>
              </a:rPr>
              <a:t>Yr 1:  UW certificate; Yr 2 ANTHC certificate preceptorship;  Federal certification.</a:t>
            </a:r>
          </a:p>
          <a:p>
            <a:pPr eaLnBrk="1" hangingPunct="1">
              <a:spcBef>
                <a:spcPct val="0"/>
              </a:spcBef>
            </a:pPr>
            <a:r>
              <a:rPr lang="en-US">
                <a:latin typeface="Calibri" charset="0"/>
              </a:rPr>
              <a:t>Work under specified scope of practice under general supervision of DDS</a:t>
            </a:r>
          </a:p>
          <a:p>
            <a:pPr eaLnBrk="1" hangingPunct="1">
              <a:spcBef>
                <a:spcPct val="0"/>
              </a:spcBef>
            </a:pPr>
            <a:r>
              <a:rPr lang="en-US">
                <a:latin typeface="Calibri" charset="0"/>
              </a:rPr>
              <a:t>Program modeled after the NZ program, which has been training DHATs for 90 years.  USA  the 50</a:t>
            </a:r>
            <a:r>
              <a:rPr lang="en-US" baseline="30000">
                <a:latin typeface="Calibri" charset="0"/>
              </a:rPr>
              <a:t>th</a:t>
            </a:r>
            <a:r>
              <a:rPr lang="en-US">
                <a:latin typeface="Calibri" charset="0"/>
              </a:rPr>
              <a:t> country to introduce this midlevel</a:t>
            </a:r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E664E08-DC96-0C4D-8D6F-CE8366F857E6}" type="slidenum">
              <a:rPr lang="en-US" sz="1200"/>
              <a:pPr/>
              <a:t>4</a:t>
            </a:fld>
            <a:endParaRPr lang="en-US"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>
                <a:latin typeface="Calibri" charset="0"/>
              </a:rPr>
              <a:t>Provides 2 yrs training to AK natives with sponsorship of tribal health organizations to provide clinical &amp; community based care to ANs living in off road communities in rural AK.</a:t>
            </a:r>
          </a:p>
          <a:p>
            <a:pPr eaLnBrk="1" hangingPunct="1">
              <a:spcBef>
                <a:spcPct val="0"/>
              </a:spcBef>
            </a:pPr>
            <a:r>
              <a:rPr lang="en-US">
                <a:latin typeface="Calibri" charset="0"/>
              </a:rPr>
              <a:t>Yr 1:  UW certificate; Yr 2 ANTHC certificate preceptorship;  Federal certification.</a:t>
            </a:r>
          </a:p>
          <a:p>
            <a:pPr eaLnBrk="1" hangingPunct="1">
              <a:spcBef>
                <a:spcPct val="0"/>
              </a:spcBef>
            </a:pPr>
            <a:r>
              <a:rPr lang="en-US">
                <a:latin typeface="Calibri" charset="0"/>
              </a:rPr>
              <a:t>Work under specified scope of practice under general supervision of DDS</a:t>
            </a:r>
          </a:p>
          <a:p>
            <a:pPr eaLnBrk="1" hangingPunct="1">
              <a:spcBef>
                <a:spcPct val="0"/>
              </a:spcBef>
            </a:pPr>
            <a:r>
              <a:rPr lang="en-US">
                <a:latin typeface="Calibri" charset="0"/>
              </a:rPr>
              <a:t>Program modeled after the NZ program, which has been training DHATs for 90 years.  USA  the 50</a:t>
            </a:r>
            <a:r>
              <a:rPr lang="en-US" baseline="30000">
                <a:latin typeface="Calibri" charset="0"/>
              </a:rPr>
              <a:t>th</a:t>
            </a:r>
            <a:r>
              <a:rPr lang="en-US">
                <a:latin typeface="Calibri" charset="0"/>
              </a:rPr>
              <a:t> country to introduce this midlevel</a:t>
            </a:r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E664E08-DC96-0C4D-8D6F-CE8366F857E6}" type="slidenum">
              <a:rPr lang="en-US" sz="1200"/>
              <a:pPr/>
              <a:t>5</a:t>
            </a:fld>
            <a:endParaRPr lang="en-US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Dignitaries</a:t>
            </a:r>
            <a:r>
              <a:rPr lang="en-US" baseline="0" dirty="0" smtClean="0"/>
              <a:t> in the audience or sending videotaped greetings.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Dr. Louis Sullivan, Secretary of the U.S. Department of Health and Human Services, delivering the keynote address. 1989-1993</a:t>
            </a:r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F0E46-1E1E-0243-8693-B55569BDDC5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7141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891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>
                <a:latin typeface="Calibri" charset="0"/>
              </a:rPr>
              <a:t>So, where do we stand with our Alaska-based program?</a:t>
            </a:r>
          </a:p>
        </p:txBody>
      </p:sp>
      <p:sp>
        <p:nvSpPr>
          <p:cNvPr id="3891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F2203968-DD13-5847-9A36-3FEF2034CD2B}" type="slidenum">
              <a:rPr lang="en-US" sz="1200"/>
              <a:pPr/>
              <a:t>24</a:t>
            </a:fld>
            <a:endParaRPr lang="en-US"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3E76509F-36B0-984C-8E34-39D1A2D60489}" type="slidenum">
              <a:rPr lang="en-US" sz="1200">
                <a:latin typeface="Calibri" charset="0"/>
              </a:rPr>
              <a:pPr/>
              <a:t>27</a:t>
            </a:fld>
            <a:endParaRPr lang="en-US" sz="1200">
              <a:latin typeface="Calibri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50% delegation to DHATs</a:t>
            </a:r>
          </a:p>
          <a:p>
            <a:r>
              <a:rPr lang="en-US" dirty="0" smtClean="0"/>
              <a:t>DDS can practice to the top of his license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F0E46-1E1E-0243-8693-B55569BDDC57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7781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>
                <a:latin typeface="Calibri" charset="0"/>
              </a:rPr>
              <a:t>The question has arisen:  Are the DHATs in the field making a difference?  We’re beginning to answer that question as our practicing cohorts are maturing as practitioners.</a:t>
            </a:r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EC992FBF-A72D-AB4B-BF45-45FD3040DE40}" type="slidenum">
              <a:rPr lang="en-US" sz="1200"/>
              <a:pPr/>
              <a:t>42</a:t>
            </a:fld>
            <a:endParaRPr lang="en-US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7FF5E-A047-B448-A0D1-CA91A2784856}" type="datetimeFigureOut">
              <a:rPr lang="en-US" smtClean="0"/>
              <a:t>10/15/14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671AB-8100-6A4F-88F4-417A9A4825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2349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7FF5E-A047-B448-A0D1-CA91A2784856}" type="datetimeFigureOut">
              <a:rPr lang="en-US" smtClean="0"/>
              <a:t>10/15/14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671AB-8100-6A4F-88F4-417A9A4825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381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7FF5E-A047-B448-A0D1-CA91A2784856}" type="datetimeFigureOut">
              <a:rPr lang="en-US" smtClean="0"/>
              <a:t>10/15/14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671AB-8100-6A4F-88F4-417A9A4825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3482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81BBAA-D312-C44A-8F1B-E63E84827958}" type="datetime1">
              <a:rPr lang="en-US"/>
              <a:pPr/>
              <a:t>10/15/14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DDBD8A-EC36-C947-93C8-B4AA9407BC1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7000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EAE8405-82AD-6149-AF61-3C27C2182130}" type="datetime1">
              <a:rPr lang="en-US"/>
              <a:pPr/>
              <a:t>10/15/14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140999-C894-2345-92CF-A91FD671D68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3952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7FF5E-A047-B448-A0D1-CA91A2784856}" type="datetimeFigureOut">
              <a:rPr lang="en-US" smtClean="0"/>
              <a:t>10/15/14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671AB-8100-6A4F-88F4-417A9A4825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447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7FF5E-A047-B448-A0D1-CA91A2784856}" type="datetimeFigureOut">
              <a:rPr lang="en-US" smtClean="0"/>
              <a:t>10/15/14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671AB-8100-6A4F-88F4-417A9A4825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087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7FF5E-A047-B448-A0D1-CA91A2784856}" type="datetimeFigureOut">
              <a:rPr lang="en-US" smtClean="0"/>
              <a:t>10/15/14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671AB-8100-6A4F-88F4-417A9A4825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522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7FF5E-A047-B448-A0D1-CA91A2784856}" type="datetimeFigureOut">
              <a:rPr lang="en-US" smtClean="0"/>
              <a:t>10/15/14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671AB-8100-6A4F-88F4-417A9A4825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0824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7FF5E-A047-B448-A0D1-CA91A2784856}" type="datetimeFigureOut">
              <a:rPr lang="en-US" smtClean="0"/>
              <a:t>10/15/14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671AB-8100-6A4F-88F4-417A9A4825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43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7FF5E-A047-B448-A0D1-CA91A2784856}" type="datetimeFigureOut">
              <a:rPr lang="en-US" smtClean="0"/>
              <a:t>10/15/14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671AB-8100-6A4F-88F4-417A9A4825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7608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7FF5E-A047-B448-A0D1-CA91A2784856}" type="datetimeFigureOut">
              <a:rPr lang="en-US" smtClean="0"/>
              <a:t>10/15/14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671AB-8100-6A4F-88F4-417A9A4825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5026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7FF5E-A047-B448-A0D1-CA91A2784856}" type="datetimeFigureOut">
              <a:rPr lang="en-US" smtClean="0"/>
              <a:t>10/15/14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671AB-8100-6A4F-88F4-417A9A4825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0316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75000"/>
            <a:alpha val="5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27FF5E-A047-B448-A0D1-CA91A2784856}" type="datetimeFigureOut">
              <a:rPr lang="en-US" smtClean="0"/>
              <a:t>10/15/14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0671AB-8100-6A4F-88F4-417A9A4825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887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1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4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4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4" Type="http://schemas.openxmlformats.org/officeDocument/2006/relationships/image" Target="../media/image27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0.e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png"/><Relationship Id="rId3" Type="http://schemas.openxmlformats.org/officeDocument/2006/relationships/image" Target="../media/image33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4" Type="http://schemas.openxmlformats.org/officeDocument/2006/relationships/image" Target="../media/image38.jpeg"/><Relationship Id="rId5" Type="http://schemas.openxmlformats.org/officeDocument/2006/relationships/image" Target="../media/image39.png"/><Relationship Id="rId6" Type="http://schemas.openxmlformats.org/officeDocument/2006/relationships/image" Target="../media/image40.jpeg"/><Relationship Id="rId7" Type="http://schemas.openxmlformats.org/officeDocument/2006/relationships/image" Target="../media/image41.jpeg"/><Relationship Id="rId8" Type="http://schemas.openxmlformats.org/officeDocument/2006/relationships/image" Target="../media/image42.jpeg"/><Relationship Id="rId9" Type="http://schemas.openxmlformats.org/officeDocument/2006/relationships/image" Target="../media/image43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6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png"/><Relationship Id="rId5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4" Type="http://schemas.openxmlformats.org/officeDocument/2006/relationships/image" Target="../media/image46.emf"/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7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png"/><Relationship Id="rId3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1" descr="DSC00709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400"/>
            <a:ext cx="9296400" cy="697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Rectangle 7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74825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FFFF"/>
                </a:solidFill>
                <a:latin typeface="Arial"/>
                <a:ea typeface="ＭＳ Ｐゴシック" charset="0"/>
                <a:cs typeface="Arial"/>
              </a:rPr>
              <a:t>Alaska Dental Health Aide Therapist Training Program</a:t>
            </a:r>
            <a:endParaRPr lang="en-US" sz="4000" dirty="0">
              <a:solidFill>
                <a:srgbClr val="FFFFFF"/>
              </a:solidFill>
              <a:latin typeface="Arial"/>
              <a:ea typeface="ＭＳ Ｐゴシック" charset="0"/>
              <a:cs typeface="Arial"/>
            </a:endParaRPr>
          </a:p>
        </p:txBody>
      </p:sp>
      <p:sp>
        <p:nvSpPr>
          <p:cNvPr id="7" name="Subtitle 9"/>
          <p:cNvSpPr>
            <a:spLocks noGrp="1"/>
          </p:cNvSpPr>
          <p:nvPr>
            <p:ph type="subTitle" sz="quarter" idx="1"/>
          </p:nvPr>
        </p:nvSpPr>
        <p:spPr>
          <a:xfrm>
            <a:off x="1371600" y="3784600"/>
            <a:ext cx="6400800" cy="2895600"/>
          </a:xfrm>
        </p:spPr>
        <p:txBody>
          <a:bodyPr>
            <a:normAutofit/>
          </a:bodyPr>
          <a:lstStyle/>
          <a:p>
            <a:pPr eaLnBrk="1" hangingPunct="1">
              <a:buFont typeface="Wingdings" charset="0"/>
              <a:buNone/>
              <a:defRPr/>
            </a:pPr>
            <a:r>
              <a:rPr lang="en-US" sz="2800" dirty="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rPr>
              <a:t>Louis Fiset BA DDS</a:t>
            </a:r>
          </a:p>
          <a:p>
            <a:pPr eaLnBrk="1" hangingPunct="1">
              <a:buFont typeface="Wingdings" charset="0"/>
              <a:buNone/>
              <a:defRPr/>
            </a:pPr>
            <a:r>
              <a:rPr lang="en-US" sz="2000" dirty="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rPr>
              <a:t>DENTEX Curriculum Coordinator</a:t>
            </a:r>
          </a:p>
          <a:p>
            <a:pPr eaLnBrk="1" hangingPunct="1">
              <a:defRPr/>
            </a:pPr>
            <a:r>
              <a:rPr lang="en-US" sz="2000" dirty="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rPr>
              <a:t>MEDEX Northwest Physician Assistant Section</a:t>
            </a:r>
          </a:p>
          <a:p>
            <a:pPr eaLnBrk="1" hangingPunct="1">
              <a:buFont typeface="Wingdings" charset="0"/>
              <a:buNone/>
              <a:defRPr/>
            </a:pPr>
            <a:r>
              <a:rPr lang="en-US" sz="2000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rPr>
              <a:t>Department of Family Medicine</a:t>
            </a:r>
            <a:endParaRPr lang="en-US" sz="2000" dirty="0">
              <a:solidFill>
                <a:schemeClr val="bg1"/>
              </a:solidFill>
              <a:latin typeface="Arial" charset="0"/>
              <a:ea typeface="ＭＳ Ｐゴシック" charset="0"/>
              <a:cs typeface="ＭＳ Ｐゴシック" charset="0"/>
            </a:endParaRPr>
          </a:p>
          <a:p>
            <a:pPr eaLnBrk="1" hangingPunct="1">
              <a:buFont typeface="Wingdings" charset="0"/>
              <a:buNone/>
              <a:defRPr/>
            </a:pPr>
            <a:endParaRPr lang="en-US" sz="1600" dirty="0" smtClean="0">
              <a:solidFill>
                <a:schemeClr val="bg1"/>
              </a:solidFill>
              <a:latin typeface="Arial" charset="0"/>
              <a:ea typeface="ＭＳ Ｐゴシック" charset="0"/>
              <a:cs typeface="ＭＳ Ｐゴシック" charset="0"/>
            </a:endParaRPr>
          </a:p>
          <a:p>
            <a:pPr eaLnBrk="1" hangingPunct="1">
              <a:buFont typeface="Wingdings" charset="0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rPr>
              <a:t>Northwest Portland Area Indian Health Board</a:t>
            </a:r>
          </a:p>
          <a:p>
            <a:pPr eaLnBrk="1" hangingPunct="1">
              <a:buFont typeface="Wingdings" charset="0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rPr>
              <a:t>Quarterly Board Meeting</a:t>
            </a:r>
          </a:p>
          <a:p>
            <a:pPr eaLnBrk="1" hangingPunct="1">
              <a:buFont typeface="Wingdings" charset="0"/>
              <a:buNone/>
              <a:defRPr/>
            </a:pPr>
            <a:r>
              <a:rPr lang="en-US" sz="1600" dirty="0" smtClean="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rPr>
              <a:t>October 22, 2014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/>
              <a:t>Graduation 2014</a:t>
            </a:r>
            <a:br>
              <a:rPr lang="en-US" sz="4000" dirty="0" smtClean="0"/>
            </a:br>
            <a:r>
              <a:rPr lang="en-US" sz="4000" dirty="0" smtClean="0"/>
              <a:t>10-year anniversary</a:t>
            </a:r>
            <a:endParaRPr lang="en-US" sz="4000" dirty="0"/>
          </a:p>
        </p:txBody>
      </p:sp>
      <p:pic>
        <p:nvPicPr>
          <p:cNvPr id="13" name="Picture 12" descr="060614-15-47-1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264" y="1728081"/>
            <a:ext cx="6862233" cy="4574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103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xAKCaries-2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491" y="2108143"/>
            <a:ext cx="8543245" cy="3479857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The </a:t>
            </a:r>
            <a:r>
              <a:rPr lang="en-US" sz="4000" dirty="0" smtClean="0"/>
              <a:t>problem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80752472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437" y="3360737"/>
            <a:ext cx="3395663" cy="3395663"/>
          </a:xfrm>
          <a:prstGeom prst="rect">
            <a:avLst/>
          </a:prstGeom>
        </p:spPr>
      </p:pic>
      <p:pic>
        <p:nvPicPr>
          <p:cNvPr id="3" name="Picture 2" descr="C:\Users\aafcan1\Desktop\Slide\IMG_82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311400"/>
            <a:ext cx="4267200" cy="3200400"/>
          </a:xfrm>
          <a:prstGeom prst="rect">
            <a:avLst/>
          </a:prstGeom>
          <a:noFill/>
        </p:spPr>
      </p:pic>
      <p:pic>
        <p:nvPicPr>
          <p:cNvPr id="4" name="Picture 5" descr="C:\Users\aafcan1\Desktop\Slide\IMG_676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5105400" y="419100"/>
            <a:ext cx="3124200" cy="25146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698500" y="749300"/>
            <a:ext cx="33782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Alaska Native kids with good oral health – the exception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624974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 descr="toothform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7300" y="1752600"/>
            <a:ext cx="6515100" cy="374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4865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868" y="380999"/>
            <a:ext cx="4040978" cy="2683933"/>
          </a:xfrm>
          <a:prstGeom prst="rect">
            <a:avLst/>
          </a:prstGeom>
        </p:spPr>
      </p:pic>
      <p:pic>
        <p:nvPicPr>
          <p:cNvPr id="5" name="Content Placeholder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6585" r="-722" b="-117"/>
          <a:stretch/>
        </p:blipFill>
        <p:spPr>
          <a:xfrm rot="10629414" flipH="1">
            <a:off x="2694667" y="3499868"/>
            <a:ext cx="3987320" cy="31680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1953" y="380999"/>
            <a:ext cx="4642968" cy="2847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57025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The problem</a:t>
            </a:r>
            <a:endParaRPr lang="en-US" sz="4000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>
          <a:xfrm>
            <a:off x="457200" y="1600199"/>
            <a:ext cx="8229600" cy="513926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600" dirty="0" smtClean="0">
                <a:latin typeface="Arial"/>
                <a:ea typeface="ＭＳ Ｐゴシック" charset="0"/>
                <a:cs typeface="Arial"/>
              </a:rPr>
              <a:t>AN/NA children suffer dental caries at 2.5 - 5 times U.S. national rates</a:t>
            </a:r>
            <a:endParaRPr lang="en-US" sz="3600" dirty="0">
              <a:latin typeface="Arial"/>
              <a:ea typeface="ＭＳ Ｐゴシック" charset="0"/>
              <a:cs typeface="Arial"/>
            </a:endParaRPr>
          </a:p>
          <a:p>
            <a:pPr lvl="1">
              <a:lnSpc>
                <a:spcPct val="90000"/>
              </a:lnSpc>
            </a:pPr>
            <a:r>
              <a:rPr lang="en-US" sz="3200" dirty="0" smtClean="0">
                <a:latin typeface="Arial"/>
                <a:ea typeface="ＭＳ Ｐゴシック" charset="0"/>
                <a:cs typeface="Arial"/>
              </a:rPr>
              <a:t>More than 1/3 of AN/NA school children have missed school because of dental pain</a:t>
            </a:r>
          </a:p>
          <a:p>
            <a:pPr lvl="1">
              <a:lnSpc>
                <a:spcPct val="90000"/>
              </a:lnSpc>
            </a:pPr>
            <a:r>
              <a:rPr lang="en-US" sz="3200" dirty="0" smtClean="0">
                <a:latin typeface="Arial"/>
                <a:ea typeface="ＭＳ Ｐゴシック" charset="0"/>
                <a:cs typeface="Arial"/>
              </a:rPr>
              <a:t>Dentists visit villages once a year for a week or two, weather permitting</a:t>
            </a:r>
            <a:endParaRPr lang="en-US" sz="2800" dirty="0">
              <a:latin typeface="Arial"/>
              <a:ea typeface="ＭＳ Ｐゴシック" charset="0"/>
              <a:cs typeface="Arial"/>
            </a:endParaRPr>
          </a:p>
          <a:p>
            <a:pPr lvl="1">
              <a:lnSpc>
                <a:spcPct val="90000"/>
              </a:lnSpc>
              <a:buFontTx/>
              <a:buNone/>
            </a:pPr>
            <a:endParaRPr lang="en-US" sz="1200" dirty="0" smtClean="0">
              <a:latin typeface="Arial"/>
              <a:ea typeface="ＭＳ Ｐゴシック" charset="0"/>
              <a:cs typeface="Arial"/>
            </a:endParaRPr>
          </a:p>
          <a:p>
            <a:pPr lvl="1">
              <a:lnSpc>
                <a:spcPct val="90000"/>
              </a:lnSpc>
              <a:buFontTx/>
              <a:buNone/>
            </a:pPr>
            <a:endParaRPr lang="en-US" sz="1200" dirty="0">
              <a:latin typeface="Arial"/>
              <a:ea typeface="ＭＳ Ｐゴシック" charset="0"/>
              <a:cs typeface="Arial"/>
            </a:endParaRPr>
          </a:p>
          <a:p>
            <a:pPr lvl="1">
              <a:lnSpc>
                <a:spcPct val="90000"/>
              </a:lnSpc>
              <a:buFontTx/>
              <a:buNone/>
            </a:pPr>
            <a:endParaRPr lang="en-US" sz="1200" dirty="0" smtClean="0">
              <a:latin typeface="Arial"/>
              <a:ea typeface="ＭＳ Ｐゴシック" charset="0"/>
              <a:cs typeface="Arial"/>
            </a:endParaRPr>
          </a:p>
          <a:p>
            <a:pPr lvl="1">
              <a:lnSpc>
                <a:spcPct val="90000"/>
              </a:lnSpc>
              <a:buFontTx/>
              <a:buNone/>
            </a:pPr>
            <a:endParaRPr lang="en-US" sz="1200" dirty="0" smtClean="0">
              <a:latin typeface="Arial"/>
              <a:ea typeface="ＭＳ Ｐゴシック" charset="0"/>
              <a:cs typeface="Arial"/>
            </a:endParaRPr>
          </a:p>
          <a:p>
            <a:pPr lvl="1">
              <a:lnSpc>
                <a:spcPct val="90000"/>
              </a:lnSpc>
              <a:buFontTx/>
              <a:buNone/>
            </a:pPr>
            <a:endParaRPr lang="en-US" sz="1200" dirty="0">
              <a:latin typeface="Arial"/>
              <a:ea typeface="ＭＳ Ｐゴシック" charset="0"/>
              <a:cs typeface="Arial"/>
            </a:endParaRPr>
          </a:p>
          <a:p>
            <a:endParaRPr lang="en-US" dirty="0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 txBox="1">
            <a:spLocks noChangeArrowheads="1"/>
          </p:cNvSpPr>
          <p:nvPr/>
        </p:nvSpPr>
        <p:spPr bwMode="auto">
          <a:xfrm>
            <a:off x="0" y="228600"/>
            <a:ext cx="84582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914400" eaLnBrk="1" hangingPunct="1"/>
            <a:endParaRPr lang="en-US" sz="4400">
              <a:solidFill>
                <a:schemeClr val="tx2"/>
              </a:solidFill>
            </a:endParaRPr>
          </a:p>
        </p:txBody>
      </p:sp>
      <p:sp>
        <p:nvSpPr>
          <p:cNvPr id="41987" name="Rectangle 6"/>
          <p:cNvSpPr>
            <a:spLocks noChangeArrowheads="1"/>
          </p:cNvSpPr>
          <p:nvPr/>
        </p:nvSpPr>
        <p:spPr bwMode="auto">
          <a:xfrm>
            <a:off x="7459663" y="2600325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endParaRPr lang="en-US">
              <a:latin typeface="Calibri" charset="0"/>
            </a:endParaRPr>
          </a:p>
        </p:txBody>
      </p:sp>
      <p:pic>
        <p:nvPicPr>
          <p:cNvPr id="41988" name="Picture 7" descr="IMG_105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3" y="2045224"/>
            <a:ext cx="4495800" cy="384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9" name="Rectangle 1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The problem</a:t>
            </a:r>
            <a:endParaRPr lang="en-US" sz="4000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1990" name="Rectangle 12"/>
          <p:cNvSpPr>
            <a:spLocks noGrp="1"/>
          </p:cNvSpPr>
          <p:nvPr>
            <p:ph type="body" sz="half" idx="1"/>
          </p:nvPr>
        </p:nvSpPr>
        <p:spPr>
          <a:xfrm>
            <a:off x="152400" y="1828801"/>
            <a:ext cx="4199467" cy="50292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>
                <a:latin typeface="Arial"/>
                <a:ea typeface="ＭＳ Ｐゴシック" charset="0"/>
                <a:cs typeface="Arial"/>
              </a:rPr>
              <a:t>Most MDs, PAs, NPs, and DDSs are located </a:t>
            </a:r>
            <a:r>
              <a:rPr lang="en-US" dirty="0">
                <a:latin typeface="Arial"/>
                <a:ea typeface="ＭＳ Ｐゴシック" charset="0"/>
                <a:cs typeface="Arial"/>
              </a:rPr>
              <a:t>in sub-regional centers accessible only by air and </a:t>
            </a:r>
            <a:r>
              <a:rPr lang="en-US" dirty="0" smtClean="0">
                <a:latin typeface="Arial"/>
                <a:ea typeface="ＭＳ Ｐゴシック" charset="0"/>
                <a:cs typeface="Arial"/>
              </a:rPr>
              <a:t>water</a:t>
            </a:r>
          </a:p>
          <a:p>
            <a:r>
              <a:rPr lang="en-US" dirty="0" smtClean="0">
                <a:latin typeface="Arial"/>
                <a:ea typeface="ＭＳ Ｐゴシック" charset="0"/>
                <a:cs typeface="Arial"/>
              </a:rPr>
              <a:t>Transportation costs for villagers in the “off-road” system are high</a:t>
            </a:r>
            <a:r>
              <a:rPr lang="en-US" dirty="0">
                <a:latin typeface="Arial"/>
                <a:ea typeface="ＭＳ Ｐゴシック" charset="0"/>
                <a:cs typeface="Arial"/>
              </a:rPr>
              <a:t>	</a:t>
            </a:r>
            <a:endParaRPr lang="en-US" dirty="0" smtClean="0">
              <a:latin typeface="Arial"/>
              <a:ea typeface="ＭＳ Ｐゴシック" charset="0"/>
              <a:cs typeface="Arial"/>
            </a:endParaRPr>
          </a:p>
          <a:p>
            <a:pPr marL="0" indent="0">
              <a:buNone/>
            </a:pPr>
            <a:r>
              <a:rPr lang="en-US" sz="2400" dirty="0">
                <a:latin typeface="Arial"/>
                <a:ea typeface="ＭＳ Ｐゴシック" charset="0"/>
                <a:cs typeface="Arial"/>
              </a:rPr>
              <a:t>		</a:t>
            </a:r>
          </a:p>
          <a:p>
            <a:endParaRPr lang="en-US" sz="2400" dirty="0">
              <a:latin typeface="Arial"/>
              <a:ea typeface="ＭＳ Ｐゴシック" charset="0"/>
              <a:cs typeface="Arial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 txBox="1">
            <a:spLocks noChangeArrowheads="1"/>
          </p:cNvSpPr>
          <p:nvPr/>
        </p:nvSpPr>
        <p:spPr bwMode="auto">
          <a:xfrm>
            <a:off x="457200" y="304800"/>
            <a:ext cx="83820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914400" eaLnBrk="1" hangingPunct="1"/>
            <a:endParaRPr lang="en-US" sz="4400">
              <a:solidFill>
                <a:schemeClr val="tx2"/>
              </a:solidFill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228600" y="1981200"/>
            <a:ext cx="54102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37931725" indent="-37474525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400" eaLnBrk="1" hangingPunct="1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2800">
              <a:latin typeface="Times New Roman" charset="0"/>
            </a:endParaRPr>
          </a:p>
        </p:txBody>
      </p:sp>
      <p:sp>
        <p:nvSpPr>
          <p:cNvPr id="40964" name="Rectangle 13"/>
          <p:cNvSpPr>
            <a:spLocks noChangeArrowheads="1"/>
          </p:cNvSpPr>
          <p:nvPr/>
        </p:nvSpPr>
        <p:spPr bwMode="auto">
          <a:xfrm>
            <a:off x="7477125" y="2516188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endParaRPr lang="en-US">
              <a:latin typeface="Calibri" charset="0"/>
            </a:endParaRPr>
          </a:p>
        </p:txBody>
      </p:sp>
      <p:sp>
        <p:nvSpPr>
          <p:cNvPr id="40965" name="Rectangle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The problem</a:t>
            </a:r>
            <a:endParaRPr lang="en-US" sz="4000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40966" name="Rectangle 11"/>
          <p:cNvSpPr>
            <a:spLocks noGrp="1"/>
          </p:cNvSpPr>
          <p:nvPr>
            <p:ph type="body" sz="half" idx="1"/>
          </p:nvPr>
        </p:nvSpPr>
        <p:spPr>
          <a:xfrm>
            <a:off x="457200" y="1845734"/>
            <a:ext cx="4038600" cy="4280430"/>
          </a:xfrm>
        </p:spPr>
        <p:txBody>
          <a:bodyPr>
            <a:noAutofit/>
          </a:bodyPr>
          <a:lstStyle/>
          <a:p>
            <a:r>
              <a:rPr lang="en-US" sz="2800" dirty="0">
                <a:latin typeface="Arial"/>
                <a:ea typeface="ＭＳ Ｐゴシック" charset="0"/>
                <a:cs typeface="Arial"/>
              </a:rPr>
              <a:t>Low socioeconomic status</a:t>
            </a:r>
          </a:p>
          <a:p>
            <a:r>
              <a:rPr lang="en-US" sz="2800" dirty="0">
                <a:latin typeface="Arial"/>
                <a:ea typeface="ＭＳ Ｐゴシック" charset="0"/>
                <a:cs typeface="Arial"/>
              </a:rPr>
              <a:t>Subsistence </a:t>
            </a:r>
            <a:r>
              <a:rPr lang="en-US" sz="2800" dirty="0" smtClean="0">
                <a:latin typeface="Arial"/>
                <a:ea typeface="ＭＳ Ｐゴシック" charset="0"/>
                <a:cs typeface="Arial"/>
              </a:rPr>
              <a:t>lifestyle in conflict with rapid </a:t>
            </a:r>
            <a:r>
              <a:rPr lang="en-US" sz="2800" dirty="0">
                <a:latin typeface="Arial"/>
                <a:ea typeface="ＭＳ Ｐゴシック" charset="0"/>
                <a:cs typeface="Arial"/>
              </a:rPr>
              <a:t>social change</a:t>
            </a:r>
          </a:p>
          <a:p>
            <a:r>
              <a:rPr lang="en-US" sz="2800" dirty="0">
                <a:latin typeface="Arial"/>
                <a:ea typeface="ＭＳ Ｐゴシック" charset="0"/>
                <a:cs typeface="Arial"/>
              </a:rPr>
              <a:t>Harsh climate and terrain</a:t>
            </a:r>
          </a:p>
          <a:p>
            <a:r>
              <a:rPr lang="en-US" sz="2800" dirty="0">
                <a:latin typeface="Arial"/>
                <a:ea typeface="ＭＳ Ｐゴシック" charset="0"/>
                <a:cs typeface="Arial"/>
              </a:rPr>
              <a:t>Community isolation</a:t>
            </a:r>
          </a:p>
        </p:txBody>
      </p:sp>
      <p:pic>
        <p:nvPicPr>
          <p:cNvPr id="40967" name="Picture 1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04269" y="2057403"/>
            <a:ext cx="4469651" cy="3218488"/>
          </a:xfr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The problem</a:t>
            </a:r>
            <a:endParaRPr lang="en-US" sz="4000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1913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Char char="•"/>
            </a:pPr>
            <a:r>
              <a:rPr lang="en-US" dirty="0">
                <a:latin typeface="Times New Roman" charset="0"/>
                <a:ea typeface="ＭＳ Ｐゴシック" charset="0"/>
                <a:cs typeface="ＭＳ Ｐゴシック" charset="0"/>
              </a:rPr>
              <a:t> </a:t>
            </a:r>
            <a:r>
              <a:rPr lang="en-US" dirty="0" smtClean="0">
                <a:latin typeface="Arial"/>
                <a:ea typeface="ＭＳ Ｐゴシック" charset="0"/>
                <a:cs typeface="Arial"/>
              </a:rPr>
              <a:t>AN access </a:t>
            </a:r>
            <a:r>
              <a:rPr lang="en-US" dirty="0">
                <a:latin typeface="Arial"/>
                <a:ea typeface="ＭＳ Ｐゴシック" charset="0"/>
                <a:cs typeface="Arial"/>
              </a:rPr>
              <a:t>to dental care</a:t>
            </a:r>
          </a:p>
          <a:p>
            <a:pPr lvl="1" eaLnBrk="1" hangingPunct="1">
              <a:lnSpc>
                <a:spcPct val="90000"/>
              </a:lnSpc>
              <a:buFontTx/>
              <a:buChar char="–"/>
            </a:pPr>
            <a:r>
              <a:rPr lang="en-US" dirty="0">
                <a:latin typeface="Arial"/>
                <a:ea typeface="ＭＳ Ｐゴシック" charset="0"/>
                <a:cs typeface="Arial"/>
              </a:rPr>
              <a:t>Two-thirds (85,000/120,000) in 200 villages</a:t>
            </a:r>
          </a:p>
          <a:p>
            <a:pPr lvl="2" eaLnBrk="1" hangingPunct="1">
              <a:lnSpc>
                <a:spcPct val="90000"/>
              </a:lnSpc>
              <a:buFontTx/>
              <a:buChar char="•"/>
            </a:pPr>
            <a:r>
              <a:rPr lang="en-US" dirty="0">
                <a:latin typeface="Arial"/>
                <a:ea typeface="ＭＳ Ｐゴシック" charset="0"/>
                <a:cs typeface="Arial"/>
              </a:rPr>
              <a:t>No road access</a:t>
            </a:r>
          </a:p>
          <a:p>
            <a:pPr lvl="2" eaLnBrk="1" hangingPunct="1">
              <a:lnSpc>
                <a:spcPct val="90000"/>
              </a:lnSpc>
              <a:buFontTx/>
              <a:buChar char="•"/>
            </a:pPr>
            <a:r>
              <a:rPr lang="en-US" dirty="0">
                <a:latin typeface="Arial"/>
                <a:ea typeface="ＭＳ Ｐゴシック" charset="0"/>
                <a:cs typeface="Arial"/>
              </a:rPr>
              <a:t>Plane, boat, ATV, snow machine</a:t>
            </a:r>
          </a:p>
          <a:p>
            <a:pPr lvl="1" eaLnBrk="1" hangingPunct="1">
              <a:lnSpc>
                <a:spcPct val="90000"/>
              </a:lnSpc>
              <a:buFontTx/>
              <a:buChar char="–"/>
            </a:pPr>
            <a:r>
              <a:rPr lang="en-US" dirty="0">
                <a:latin typeface="Arial"/>
                <a:ea typeface="ＭＳ Ｐゴシック" charset="0"/>
                <a:cs typeface="Arial"/>
              </a:rPr>
              <a:t>269 IHS and tribal clinics</a:t>
            </a:r>
          </a:p>
          <a:p>
            <a:pPr lvl="2" eaLnBrk="1" hangingPunct="1">
              <a:lnSpc>
                <a:spcPct val="90000"/>
              </a:lnSpc>
              <a:buFontTx/>
              <a:buChar char="•"/>
            </a:pPr>
            <a:r>
              <a:rPr lang="en-US" dirty="0">
                <a:latin typeface="Arial"/>
                <a:ea typeface="ＭＳ Ｐゴシック" charset="0"/>
                <a:cs typeface="Arial"/>
              </a:rPr>
              <a:t>25% vacancy rate</a:t>
            </a:r>
          </a:p>
          <a:p>
            <a:pPr lvl="2" eaLnBrk="1" hangingPunct="1">
              <a:lnSpc>
                <a:spcPct val="90000"/>
              </a:lnSpc>
              <a:buFontTx/>
              <a:buChar char="•"/>
            </a:pPr>
            <a:r>
              <a:rPr lang="en-US" dirty="0">
                <a:latin typeface="Arial"/>
                <a:ea typeface="ＭＳ Ｐゴシック" charset="0"/>
                <a:cs typeface="Arial"/>
              </a:rPr>
              <a:t>30% annual turnover</a:t>
            </a:r>
          </a:p>
          <a:p>
            <a:pPr lvl="2" eaLnBrk="1" hangingPunct="1">
              <a:lnSpc>
                <a:spcPct val="90000"/>
              </a:lnSpc>
              <a:buFontTx/>
              <a:buChar char="•"/>
            </a:pPr>
            <a:r>
              <a:rPr lang="en-US" dirty="0">
                <a:latin typeface="Arial"/>
                <a:ea typeface="ＭＳ Ｐゴシック" charset="0"/>
                <a:cs typeface="Arial"/>
              </a:rPr>
              <a:t>1:2,800 ratio dentist-to Alaska Native population</a:t>
            </a:r>
          </a:p>
          <a:p>
            <a:pPr lvl="2" eaLnBrk="1" hangingPunct="1">
              <a:lnSpc>
                <a:spcPct val="90000"/>
              </a:lnSpc>
              <a:buFont typeface="Arial" charset="0"/>
              <a:buNone/>
            </a:pPr>
            <a:endParaRPr lang="en-US" sz="1000" dirty="0">
              <a:latin typeface="Arial"/>
              <a:ea typeface="ＭＳ Ｐゴシック" charset="0"/>
              <a:cs typeface="Arial"/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dirty="0">
                <a:latin typeface="Arial"/>
                <a:ea typeface="ＭＳ Ｐゴシック" charset="0"/>
                <a:cs typeface="Arial"/>
              </a:rPr>
              <a:t>CONCLUSION: </a:t>
            </a:r>
            <a:r>
              <a:rPr lang="ja-JP" altLang="en-US" sz="2400" dirty="0">
                <a:latin typeface="Arial"/>
                <a:ea typeface="ＭＳ Ｐゴシック" charset="0"/>
                <a:cs typeface="Arial"/>
              </a:rPr>
              <a:t>“</a:t>
            </a:r>
            <a:r>
              <a:rPr lang="en-US" sz="2400" dirty="0">
                <a:latin typeface="Arial"/>
                <a:ea typeface="ＭＳ Ｐゴシック" charset="0"/>
                <a:cs typeface="Arial"/>
              </a:rPr>
              <a:t>If the existing dental workforce were doubled it would take 10 years to eliminate the current unmet need for pediatric dental care.</a:t>
            </a:r>
            <a:r>
              <a:rPr lang="ja-JP" altLang="en-US" sz="2400" dirty="0">
                <a:latin typeface="Arial"/>
                <a:ea typeface="ＭＳ Ｐゴシック" charset="0"/>
                <a:cs typeface="Arial"/>
              </a:rPr>
              <a:t>”</a:t>
            </a:r>
            <a:endParaRPr lang="en-US" sz="2400" dirty="0">
              <a:latin typeface="Arial"/>
              <a:ea typeface="ＭＳ Ｐゴシック" charset="0"/>
              <a:cs typeface="Arial"/>
            </a:endParaRPr>
          </a:p>
          <a:p>
            <a:endParaRPr lang="en-US" dirty="0">
              <a:latin typeface="Times New Roman" charset="0"/>
              <a:ea typeface="ＭＳ Ｐゴシック" charset="0"/>
              <a:cs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1026" descr="IMG_1012ne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Objectives</a:t>
            </a:r>
            <a:r>
              <a:rPr lang="en-US" dirty="0" smtClean="0"/>
              <a:t>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dirty="0" smtClean="0"/>
              <a:t>DENTEX Program – What is it?</a:t>
            </a:r>
          </a:p>
          <a:p>
            <a:r>
              <a:rPr lang="en-US" dirty="0"/>
              <a:t>Why a 2-year curriculum model</a:t>
            </a:r>
            <a:r>
              <a:rPr lang="en-US" dirty="0" smtClean="0"/>
              <a:t>?</a:t>
            </a:r>
          </a:p>
          <a:p>
            <a:r>
              <a:rPr lang="en-US" dirty="0" smtClean="0"/>
              <a:t>Can dental therapists provide safe care?</a:t>
            </a:r>
          </a:p>
          <a:p>
            <a:r>
              <a:rPr lang="en-US" dirty="0" smtClean="0"/>
              <a:t>Can dental therapists be properly supervised?</a:t>
            </a:r>
          </a:p>
          <a:p>
            <a:r>
              <a:rPr lang="en-US" dirty="0"/>
              <a:t>Is the </a:t>
            </a:r>
            <a:r>
              <a:rPr lang="en-US" dirty="0" smtClean="0"/>
              <a:t>Alaska off</a:t>
            </a:r>
            <a:r>
              <a:rPr lang="en-US" dirty="0"/>
              <a:t>-road </a:t>
            </a:r>
            <a:r>
              <a:rPr lang="en-US" dirty="0" smtClean="0"/>
              <a:t>model appropriate </a:t>
            </a:r>
            <a:r>
              <a:rPr lang="en-US" dirty="0"/>
              <a:t>here</a:t>
            </a:r>
            <a:r>
              <a:rPr lang="en-US" dirty="0" smtClean="0"/>
              <a:t>?</a:t>
            </a:r>
          </a:p>
          <a:p>
            <a:r>
              <a:rPr lang="en-US" dirty="0" smtClean="0"/>
              <a:t>Your questions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00246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4" descr="Shishmaref aerial in summ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25563" y="-12700"/>
            <a:ext cx="10782301" cy="690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History of the DHAT Program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12733"/>
          </a:xfrm>
        </p:spPr>
        <p:txBody>
          <a:bodyPr>
            <a:normAutofit lnSpcReduction="10000"/>
          </a:bodyPr>
          <a:lstStyle/>
          <a:p>
            <a:r>
              <a:rPr lang="en-US" sz="3600" dirty="0" smtClean="0"/>
              <a:t>New Zealand training</a:t>
            </a:r>
          </a:p>
          <a:p>
            <a:pPr lvl="1"/>
            <a:r>
              <a:rPr lang="en-US" sz="3200" dirty="0" smtClean="0"/>
              <a:t>Itinerant dentist model not working</a:t>
            </a:r>
          </a:p>
          <a:p>
            <a:pPr lvl="1"/>
            <a:r>
              <a:rPr lang="en-US" sz="3200" dirty="0" smtClean="0"/>
              <a:t>ANTHC decision to train Alaska Natives </a:t>
            </a:r>
          </a:p>
          <a:p>
            <a:pPr lvl="1"/>
            <a:r>
              <a:rPr lang="en-US" sz="3200" dirty="0" smtClean="0"/>
              <a:t>2004 the first of three cohorts of AN students to New Zealand’s University of </a:t>
            </a:r>
            <a:r>
              <a:rPr lang="en-US" sz="3200" dirty="0" err="1" smtClean="0"/>
              <a:t>Otago</a:t>
            </a:r>
            <a:r>
              <a:rPr lang="en-US" sz="3200" dirty="0" smtClean="0"/>
              <a:t>, Dunedin</a:t>
            </a:r>
          </a:p>
          <a:p>
            <a:pPr lvl="1"/>
            <a:r>
              <a:rPr lang="en-US" sz="3200" dirty="0" smtClean="0"/>
              <a:t>2005 first cohort returns, begins practice in the Yukon Kuskokwim River Delta and above the Arctic Circle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083836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History of the DHAT Program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88467"/>
          </a:xfrm>
        </p:spPr>
        <p:txBody>
          <a:bodyPr>
            <a:normAutofit/>
          </a:bodyPr>
          <a:lstStyle/>
          <a:p>
            <a:r>
              <a:rPr lang="en-US" sz="3600" dirty="0" smtClean="0"/>
              <a:t>Alaska training</a:t>
            </a:r>
          </a:p>
          <a:p>
            <a:pPr lvl="1"/>
            <a:r>
              <a:rPr lang="en-US" sz="3200" dirty="0" smtClean="0"/>
              <a:t>New Zealand a culture shock leading to high attrition rates</a:t>
            </a:r>
          </a:p>
          <a:p>
            <a:pPr lvl="1"/>
            <a:r>
              <a:rPr lang="en-US" sz="3200" dirty="0" smtClean="0"/>
              <a:t>2005 ANTHC decision to train Alaska Natives in Alaska</a:t>
            </a:r>
          </a:p>
          <a:p>
            <a:pPr lvl="1"/>
            <a:r>
              <a:rPr lang="en-US" sz="3200" dirty="0" smtClean="0"/>
              <a:t>Collaboration with UW MEDEX Northwest</a:t>
            </a:r>
          </a:p>
          <a:p>
            <a:pPr lvl="1"/>
            <a:r>
              <a:rPr lang="en-US" sz="3200" dirty="0" smtClean="0"/>
              <a:t>Funding from Kellogg Foundation and Rasmussen Foundation</a:t>
            </a:r>
          </a:p>
          <a:p>
            <a:pPr lvl="1"/>
            <a:r>
              <a:rPr lang="en-US" sz="3200" dirty="0" smtClean="0"/>
              <a:t>Class 1 began January 2007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456932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Class 1 Graduates</a:t>
            </a:r>
            <a:endParaRPr lang="en-US" sz="4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865" y="1641873"/>
            <a:ext cx="7704668" cy="4683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3374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>
                <a:latin typeface="Arial" charset="0"/>
                <a:ea typeface="ＭＳ Ｐゴシック" charset="0"/>
                <a:cs typeface="ＭＳ Ｐゴシック" charset="0"/>
              </a:rPr>
              <a:t>Status of DHATs in Alaska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69933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Number of active DHATs = </a:t>
            </a:r>
            <a:r>
              <a:rPr lang="en-US" dirty="0" smtClean="0">
                <a:latin typeface="Arial" charset="0"/>
                <a:ea typeface="ＭＳ Ｐゴシック" charset="0"/>
                <a:cs typeface="ＭＳ Ｐゴシック" charset="0"/>
              </a:rPr>
              <a:t>38</a:t>
            </a:r>
            <a:endParaRPr lang="en-US" dirty="0">
              <a:latin typeface="Arial" charset="0"/>
              <a:ea typeface="ＭＳ Ｐゴシック" charset="0"/>
              <a:cs typeface="ＭＳ Ｐゴシック" charset="0"/>
            </a:endParaRPr>
          </a:p>
          <a:p>
            <a:pPr lvl="1" eaLnBrk="1" hangingPunct="1">
              <a:defRPr/>
            </a:pPr>
            <a:r>
              <a:rPr lang="en-US" dirty="0" smtClean="0">
                <a:latin typeface="Arial" charset="0"/>
                <a:ea typeface="ＭＳ Ｐゴシック" charset="0"/>
              </a:rPr>
              <a:t>10 New Zealand trained</a:t>
            </a:r>
          </a:p>
          <a:p>
            <a:pPr lvl="1" eaLnBrk="1" hangingPunct="1">
              <a:defRPr/>
            </a:pPr>
            <a:r>
              <a:rPr lang="en-US" dirty="0" smtClean="0">
                <a:latin typeface="Arial" charset="0"/>
                <a:ea typeface="ＭＳ Ｐゴシック" charset="0"/>
              </a:rPr>
              <a:t>28 </a:t>
            </a:r>
            <a:r>
              <a:rPr lang="en-US" dirty="0">
                <a:latin typeface="Arial" charset="0"/>
                <a:ea typeface="ＭＳ Ｐゴシック" charset="0"/>
              </a:rPr>
              <a:t>Alaska </a:t>
            </a:r>
            <a:r>
              <a:rPr lang="en-US" dirty="0" smtClean="0">
                <a:latin typeface="Arial" charset="0"/>
                <a:ea typeface="ＭＳ Ｐゴシック" charset="0"/>
              </a:rPr>
              <a:t>trained</a:t>
            </a:r>
          </a:p>
          <a:p>
            <a:pPr lvl="2" eaLnBrk="1" hangingPunct="1">
              <a:defRPr/>
            </a:pPr>
            <a:r>
              <a:rPr lang="en-US" dirty="0" smtClean="0">
                <a:latin typeface="Arial" charset="0"/>
                <a:ea typeface="ＭＳ Ｐゴシック" charset="0"/>
              </a:rPr>
              <a:t>17 in practice</a:t>
            </a:r>
          </a:p>
          <a:p>
            <a:pPr lvl="2" eaLnBrk="1" hangingPunct="1">
              <a:defRPr/>
            </a:pPr>
            <a:r>
              <a:rPr lang="en-US" dirty="0" smtClean="0">
                <a:latin typeface="Arial" charset="0"/>
                <a:ea typeface="ＭＳ Ｐゴシック" charset="0"/>
              </a:rPr>
              <a:t>  5 entering/completing </a:t>
            </a:r>
            <a:r>
              <a:rPr lang="en-US" dirty="0" err="1" smtClean="0">
                <a:latin typeface="Arial" charset="0"/>
                <a:ea typeface="ＭＳ Ｐゴシック" charset="0"/>
              </a:rPr>
              <a:t>preceptorships</a:t>
            </a:r>
            <a:endParaRPr lang="en-US" dirty="0" smtClean="0">
              <a:latin typeface="Arial" charset="0"/>
              <a:ea typeface="ＭＳ Ｐゴシック" charset="0"/>
            </a:endParaRPr>
          </a:p>
          <a:p>
            <a:pPr lvl="2" eaLnBrk="1" hangingPunct="1">
              <a:defRPr/>
            </a:pPr>
            <a:r>
              <a:rPr lang="en-US" dirty="0" smtClean="0">
                <a:latin typeface="Arial" charset="0"/>
                <a:ea typeface="ＭＳ Ｐゴシック" charset="0"/>
              </a:rPr>
              <a:t>  6 </a:t>
            </a:r>
            <a:r>
              <a:rPr lang="en-US" dirty="0">
                <a:latin typeface="Arial" charset="0"/>
                <a:ea typeface="ＭＳ Ｐゴシック" charset="0"/>
              </a:rPr>
              <a:t>in second year of training</a:t>
            </a:r>
          </a:p>
          <a:p>
            <a:pPr eaLnBrk="1" hangingPunct="1">
              <a:defRPr/>
            </a:pPr>
            <a:r>
              <a:rPr lang="en-US" dirty="0" smtClean="0">
                <a:latin typeface="Arial" charset="0"/>
                <a:ea typeface="ＭＳ Ｐゴシック" charset="0"/>
                <a:cs typeface="ＭＳ Ｐゴシック" charset="0"/>
              </a:rPr>
              <a:t>40,000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/85,000 ANs living in off-road communities now being served by DHATs</a:t>
            </a:r>
          </a:p>
          <a:p>
            <a:pPr eaLnBrk="1" hangingPunct="1">
              <a:defRPr/>
            </a:pP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Goal – 1:1000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644" y="114300"/>
            <a:ext cx="4454356" cy="334076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942" y="3543300"/>
            <a:ext cx="4753332" cy="31623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245100" y="444500"/>
            <a:ext cx="3670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Classes 3, 4,and  5</a:t>
            </a:r>
          </a:p>
          <a:p>
            <a:pPr algn="ctr"/>
            <a:r>
              <a:rPr lang="en-US" sz="2400" dirty="0"/>
              <a:t>2</a:t>
            </a:r>
            <a:r>
              <a:rPr lang="en-US" sz="2400" dirty="0" smtClean="0"/>
              <a:t>011, 2012, 2013</a:t>
            </a:r>
            <a:endParaRPr lang="en-US" sz="2400" dirty="0"/>
          </a:p>
        </p:txBody>
      </p:sp>
      <p:pic>
        <p:nvPicPr>
          <p:cNvPr id="6" name="Picture 5" descr="DSC_8985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1000" y="1562051"/>
            <a:ext cx="3293566" cy="4940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56848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0900" y="439821"/>
            <a:ext cx="3695700" cy="499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38" name="Rectangle 4"/>
          <p:cNvSpPr>
            <a:spLocks noChangeArrowheads="1"/>
          </p:cNvSpPr>
          <p:nvPr/>
        </p:nvSpPr>
        <p:spPr bwMode="auto">
          <a:xfrm>
            <a:off x="4660900" y="5461000"/>
            <a:ext cx="36957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dirty="0" smtClean="0"/>
              <a:t>Alaska-trained DHAT </a:t>
            </a:r>
          </a:p>
          <a:p>
            <a:pPr algn="ctr"/>
            <a:r>
              <a:rPr lang="en-US" dirty="0" smtClean="0"/>
              <a:t>Bernadette </a:t>
            </a:r>
            <a:r>
              <a:rPr lang="en-US" dirty="0"/>
              <a:t>Charles </a:t>
            </a:r>
            <a:r>
              <a:rPr lang="en-US" dirty="0" smtClean="0"/>
              <a:t>(Class 2</a:t>
            </a:r>
            <a:r>
              <a:rPr lang="en-US" dirty="0"/>
              <a:t>) </a:t>
            </a:r>
          </a:p>
          <a:p>
            <a:pPr algn="ctr"/>
            <a:r>
              <a:rPr lang="en-US" dirty="0"/>
              <a:t>at her </a:t>
            </a:r>
            <a:r>
              <a:rPr lang="en-US" dirty="0" err="1"/>
              <a:t>subregional</a:t>
            </a:r>
            <a:r>
              <a:rPr lang="en-US" dirty="0"/>
              <a:t> clinic, on the Yukon River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592" y="439821"/>
            <a:ext cx="3317707" cy="430526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73292" y="4749800"/>
            <a:ext cx="33050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Aurora Johnson, graduate of the NZ Program (Cohort 2), providing care at a village clinic near Nome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1" descr="DHAT Map-Stars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05000"/>
            <a:ext cx="8763000" cy="1069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277813"/>
            <a:ext cx="8229600" cy="1139825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Why a 2-year curriculum model?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5664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Selection of Students</a:t>
            </a:r>
            <a:endParaRPr lang="en-US" sz="40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Application</a:t>
            </a:r>
          </a:p>
          <a:p>
            <a:pPr lvl="1"/>
            <a:r>
              <a:rPr lang="en-US" dirty="0" smtClean="0"/>
              <a:t>HS diploma or GED</a:t>
            </a:r>
          </a:p>
          <a:p>
            <a:pPr lvl="1"/>
            <a:r>
              <a:rPr lang="en-US" dirty="0" smtClean="0"/>
              <a:t>Tribal health association sponsorship</a:t>
            </a:r>
          </a:p>
          <a:p>
            <a:pPr lvl="1"/>
            <a:r>
              <a:rPr lang="en-US" dirty="0" smtClean="0"/>
              <a:t>Prior experience in dental or medical setting preferred</a:t>
            </a:r>
          </a:p>
          <a:p>
            <a:r>
              <a:rPr lang="en-US" dirty="0" smtClean="0"/>
              <a:t>Selection</a:t>
            </a:r>
          </a:p>
          <a:p>
            <a:pPr lvl="1"/>
            <a:r>
              <a:rPr lang="en-US" dirty="0" smtClean="0"/>
              <a:t>References</a:t>
            </a:r>
          </a:p>
          <a:p>
            <a:pPr lvl="1"/>
            <a:r>
              <a:rPr lang="en-US" dirty="0" smtClean="0"/>
              <a:t>Personal statement</a:t>
            </a:r>
          </a:p>
          <a:p>
            <a:pPr lvl="1"/>
            <a:r>
              <a:rPr lang="en-US" dirty="0" smtClean="0"/>
              <a:t>Admission interview (same as for MEDEX)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86821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4000" dirty="0" smtClean="0"/>
              <a:t>DENTEX Program – What is it?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1417638"/>
            <a:ext cx="3911600" cy="5211762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en-US" sz="3000" dirty="0" smtClean="0"/>
              <a:t>2-year post-secondary training to provide routine </a:t>
            </a:r>
            <a:r>
              <a:rPr lang="en-US" sz="3000" dirty="0" smtClean="0"/>
              <a:t>dental care in under served Alaska Native village communities</a:t>
            </a:r>
          </a:p>
          <a:p>
            <a:pPr>
              <a:defRPr/>
            </a:pPr>
            <a:r>
              <a:rPr lang="en-US" sz="3000" dirty="0" smtClean="0"/>
              <a:t>Narrow scope of </a:t>
            </a:r>
            <a:r>
              <a:rPr lang="en-US" sz="3000" dirty="0" smtClean="0"/>
              <a:t>practice training </a:t>
            </a:r>
            <a:r>
              <a:rPr lang="en-US" sz="3000" dirty="0" smtClean="0"/>
              <a:t>for dental health aide therapists (DHAT) </a:t>
            </a:r>
            <a:r>
              <a:rPr lang="en-US" sz="3000" dirty="0" smtClean="0"/>
              <a:t>to work </a:t>
            </a:r>
            <a:r>
              <a:rPr lang="en-US" sz="3000" dirty="0" smtClean="0"/>
              <a:t>under general supervision of a dentist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6" name="Picture 5" descr="DSCN0558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8133" y="2048933"/>
            <a:ext cx="4317999" cy="32384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Rationale for a 2-year curriculum</a:t>
            </a:r>
            <a:r>
              <a:rPr lang="en-US" sz="4000" dirty="0"/>
              <a:t>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2-year programs impose a lower barrier to recruitment of culturally competent students from within underserved communities</a:t>
            </a:r>
          </a:p>
          <a:p>
            <a:pPr lvl="1"/>
            <a:r>
              <a:rPr lang="en-US" dirty="0" smtClean="0"/>
              <a:t>Cost of education lower</a:t>
            </a:r>
          </a:p>
          <a:p>
            <a:pPr lvl="1"/>
            <a:r>
              <a:rPr lang="en-US" dirty="0" smtClean="0"/>
              <a:t>Time away from family obligations shorter</a:t>
            </a:r>
          </a:p>
          <a:p>
            <a:pPr lvl="1"/>
            <a:r>
              <a:rPr lang="en-US" dirty="0" smtClean="0"/>
              <a:t>Graduates begin practice in their communities sooner</a:t>
            </a:r>
          </a:p>
        </p:txBody>
      </p:sp>
    </p:spTree>
    <p:extLst>
      <p:ext uri="{BB962C8B-B14F-4D97-AF65-F5344CB8AC3E}">
        <p14:creationId xmlns:p14="http://schemas.microsoft.com/office/powerpoint/2010/main" val="33793639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Rationale for a 2-year curriculum	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65700"/>
          </a:xfrm>
        </p:spPr>
        <p:txBody>
          <a:bodyPr>
            <a:normAutofit/>
          </a:bodyPr>
          <a:lstStyle/>
          <a:p>
            <a:r>
              <a:rPr lang="en-US" dirty="0" smtClean="0"/>
              <a:t>Because didactic training is competency based with supervision mandatory, content is based on a “need to know”</a:t>
            </a:r>
          </a:p>
          <a:p>
            <a:r>
              <a:rPr lang="en-US" dirty="0" smtClean="0"/>
              <a:t>Multiple prerequisite courses and expanded course content requirements imposed by bachelor degree program curricula are thus unnecessary</a:t>
            </a:r>
          </a:p>
          <a:p>
            <a:r>
              <a:rPr lang="en-US" dirty="0"/>
              <a:t>No evidence that longer curriculums enhance basic clinical skills and add to patient safety</a:t>
            </a:r>
          </a:p>
          <a:p>
            <a:endParaRPr lang="en-US" dirty="0" smtClean="0"/>
          </a:p>
          <a:p>
            <a:pPr marL="40005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63023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Rationale for a 2-year curriculum	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Psychomotor skill development is well established because of many repetitions of preclinical and clinical procedures performed within their narrow scope of practice</a:t>
            </a:r>
          </a:p>
          <a:p>
            <a:pPr lvl="1"/>
            <a:r>
              <a:rPr lang="en-US" dirty="0" smtClean="0"/>
              <a:t>DHAT students complete 4-10 more basic restorations in one year than UW dental students during two years</a:t>
            </a:r>
          </a:p>
          <a:p>
            <a:pPr marL="40005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83095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Rationale for a 2-year curriculum	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 3-4 year programs most added curriculum provides advanced coursework in periodontal/dental hygiene (DH) practice</a:t>
            </a:r>
          </a:p>
          <a:p>
            <a:pPr lvl="1"/>
            <a:r>
              <a:rPr lang="en-US" dirty="0" smtClean="0"/>
              <a:t>Kids have little need for such advanced services</a:t>
            </a:r>
          </a:p>
          <a:p>
            <a:pPr lvl="1"/>
            <a:r>
              <a:rPr lang="en-US" dirty="0" smtClean="0"/>
              <a:t>The DHAT + DH “hybrid” model doesn’t meet the social need for why the dental therapist midlevel was created</a:t>
            </a:r>
          </a:p>
          <a:p>
            <a:pPr lvl="1"/>
            <a:r>
              <a:rPr lang="en-US" dirty="0" smtClean="0"/>
              <a:t>A stand</a:t>
            </a:r>
            <a:r>
              <a:rPr lang="en-US" dirty="0" smtClean="0"/>
              <a:t>-alone </a:t>
            </a:r>
            <a:r>
              <a:rPr lang="en-US" dirty="0" smtClean="0"/>
              <a:t>2-year DHAT </a:t>
            </a:r>
            <a:r>
              <a:rPr lang="en-US" dirty="0" smtClean="0"/>
              <a:t>training </a:t>
            </a:r>
            <a:r>
              <a:rPr lang="en-US" dirty="0" smtClean="0"/>
              <a:t>program permits </a:t>
            </a:r>
            <a:r>
              <a:rPr lang="en-US" dirty="0" smtClean="0"/>
              <a:t>later advanced DH training to address local needs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35680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en-US" sz="4000" dirty="0" smtClean="0"/>
              <a:t>Two-year curriculum </a:t>
            </a:r>
            <a:br>
              <a:rPr lang="en-US" sz="4000" dirty="0" smtClean="0"/>
            </a:br>
            <a:r>
              <a:rPr lang="en-US" sz="4000" dirty="0" smtClean="0"/>
              <a:t>Year 1 (Anchorage)</a:t>
            </a:r>
            <a:endParaRPr lang="en-US" sz="40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5638800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Prevention based</a:t>
            </a:r>
          </a:p>
          <a:p>
            <a:pPr lvl="1"/>
            <a:r>
              <a:rPr lang="en-US" dirty="0" smtClean="0"/>
              <a:t>Motivational interviewing</a:t>
            </a:r>
          </a:p>
          <a:p>
            <a:pPr lvl="1"/>
            <a:r>
              <a:rPr lang="en-US" dirty="0" smtClean="0"/>
              <a:t>Risk assessment for oral disease</a:t>
            </a:r>
          </a:p>
          <a:p>
            <a:pPr lvl="1"/>
            <a:r>
              <a:rPr lang="en-US" dirty="0" smtClean="0"/>
              <a:t>Triage</a:t>
            </a:r>
          </a:p>
          <a:p>
            <a:r>
              <a:rPr lang="en-US" dirty="0" smtClean="0"/>
              <a:t>General/oral health sciences</a:t>
            </a:r>
          </a:p>
          <a:p>
            <a:r>
              <a:rPr lang="en-US" dirty="0" smtClean="0"/>
              <a:t>Development of a high level of practical clinical skills</a:t>
            </a:r>
          </a:p>
          <a:p>
            <a:pPr lvl="1"/>
            <a:r>
              <a:rPr lang="en-US" dirty="0" smtClean="0"/>
              <a:t>Simulation (mannequins)</a:t>
            </a:r>
          </a:p>
          <a:p>
            <a:pPr lvl="1"/>
            <a:r>
              <a:rPr lang="en-US" dirty="0" smtClean="0"/>
              <a:t>Direct patient contact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2978217"/>
            <a:ext cx="2896531" cy="3740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6463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4784" y="3154946"/>
            <a:ext cx="4443246" cy="332205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60812" y="308815"/>
            <a:ext cx="23911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 smtClean="0"/>
              <a:t>Head Start School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4423753" y="1164176"/>
            <a:ext cx="437734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DHAT students learning to provide care to the community away </a:t>
            </a:r>
          </a:p>
          <a:p>
            <a:pPr algn="ctr"/>
            <a:r>
              <a:rPr lang="en-US" sz="2800" dirty="0" smtClean="0"/>
              <a:t>from the clinic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812797" y="5600700"/>
            <a:ext cx="3403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 smtClean="0"/>
              <a:t>In-home infant exam</a:t>
            </a:r>
          </a:p>
          <a:p>
            <a:pPr algn="r"/>
            <a:r>
              <a:rPr lang="en-US" sz="2400" dirty="0" smtClean="0"/>
              <a:t> at 6 months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00" y="305201"/>
            <a:ext cx="3439622" cy="450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08231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/>
              <a:t>Two-year curriculum </a:t>
            </a:r>
            <a:br>
              <a:rPr lang="en-US" sz="4000" dirty="0" smtClean="0"/>
            </a:br>
            <a:r>
              <a:rPr lang="en-US" sz="4000" dirty="0" smtClean="0"/>
              <a:t>Year 2 (Bethel)</a:t>
            </a:r>
            <a:endParaRPr lang="en-US" sz="40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Clinical instruction under supervising dentists</a:t>
            </a:r>
          </a:p>
          <a:p>
            <a:pPr lvl="1"/>
            <a:r>
              <a:rPr lang="en-US" dirty="0" smtClean="0"/>
              <a:t>Patient and family prevention strategies</a:t>
            </a:r>
          </a:p>
          <a:p>
            <a:pPr lvl="1"/>
            <a:r>
              <a:rPr lang="en-US" dirty="0" smtClean="0"/>
              <a:t>Basic restorative and surgical care</a:t>
            </a:r>
          </a:p>
          <a:p>
            <a:r>
              <a:rPr lang="en-US" dirty="0" smtClean="0"/>
              <a:t>Bethel-based prevention programs</a:t>
            </a:r>
          </a:p>
          <a:p>
            <a:pPr lvl="1"/>
            <a:r>
              <a:rPr lang="en-US" dirty="0" smtClean="0"/>
              <a:t>Head Start school</a:t>
            </a:r>
          </a:p>
          <a:p>
            <a:pPr lvl="1"/>
            <a:r>
              <a:rPr lang="en-US" dirty="0" smtClean="0"/>
              <a:t>Public schools</a:t>
            </a:r>
          </a:p>
          <a:p>
            <a:pPr lvl="1"/>
            <a:r>
              <a:rPr lang="en-US" dirty="0" smtClean="0"/>
              <a:t>WIC program</a:t>
            </a:r>
          </a:p>
          <a:p>
            <a:pPr lvl="1"/>
            <a:r>
              <a:rPr lang="en-US" dirty="0" smtClean="0"/>
              <a:t>Pre-maternal home</a:t>
            </a:r>
          </a:p>
          <a:p>
            <a:r>
              <a:rPr lang="en-US" dirty="0" smtClean="0"/>
              <a:t>Village practice rotations</a:t>
            </a:r>
          </a:p>
          <a:p>
            <a:pPr lvl="1"/>
            <a:r>
              <a:rPr lang="en-US" dirty="0" smtClean="0"/>
              <a:t>Clinical care</a:t>
            </a:r>
          </a:p>
          <a:p>
            <a:pPr lvl="1"/>
            <a:r>
              <a:rPr lang="en-US" dirty="0" smtClean="0"/>
              <a:t>Design, implement community based prevention project</a:t>
            </a:r>
          </a:p>
        </p:txBody>
      </p:sp>
      <p:pic>
        <p:nvPicPr>
          <p:cNvPr id="5" name="Picture 1" descr="IMG_0023-1 copy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6804" y="3391321"/>
            <a:ext cx="2929996" cy="2198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24436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0" b="-3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90800" y="1981200"/>
            <a:ext cx="6324600" cy="2438400"/>
          </a:xfrm>
        </p:spPr>
        <p:txBody>
          <a:bodyPr>
            <a:normAutofit/>
          </a:bodyPr>
          <a:lstStyle/>
          <a:p>
            <a:pPr algn="r"/>
            <a:r>
              <a:rPr lang="en-US" sz="4400" dirty="0" err="1" smtClean="0">
                <a:solidFill>
                  <a:schemeClr val="bg1"/>
                </a:solidFill>
              </a:rPr>
              <a:t>Tuntatuliak</a:t>
            </a:r>
            <a:r>
              <a:rPr lang="en-US" sz="4400" dirty="0" smtClean="0">
                <a:solidFill>
                  <a:schemeClr val="bg1"/>
                </a:solidFill>
              </a:rPr>
              <a:t> Village</a:t>
            </a:r>
            <a:br>
              <a:rPr lang="en-US" sz="4400" dirty="0" smtClean="0">
                <a:solidFill>
                  <a:schemeClr val="bg1"/>
                </a:solidFill>
              </a:rPr>
            </a:br>
            <a:r>
              <a:rPr lang="en-US" sz="4400" dirty="0" smtClean="0">
                <a:solidFill>
                  <a:schemeClr val="bg1"/>
                </a:solidFill>
              </a:rPr>
              <a:t>Dental Sealant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sz="4400" dirty="0" smtClean="0">
                <a:solidFill>
                  <a:schemeClr val="bg1"/>
                </a:solidFill>
              </a:rPr>
              <a:t>Program</a:t>
            </a:r>
            <a:endParaRPr lang="en-US" sz="4400" dirty="0">
              <a:solidFill>
                <a:schemeClr val="bg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90800" y="304800"/>
            <a:ext cx="6327648" cy="1676400"/>
          </a:xfrm>
        </p:spPr>
        <p:txBody>
          <a:bodyPr>
            <a:normAutofit fontScale="92500"/>
          </a:bodyPr>
          <a:lstStyle/>
          <a:p>
            <a:endParaRPr lang="en-US" sz="2800" dirty="0" smtClean="0">
              <a:solidFill>
                <a:srgbClr val="FFFFFF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r>
              <a:rPr lang="en-US" sz="2800" dirty="0">
                <a:solidFill>
                  <a:srgbClr val="FFFF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en-US" sz="2800" dirty="0" smtClean="0">
                <a:solidFill>
                  <a:srgbClr val="FFFF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  September 2013 - June 2014</a:t>
            </a:r>
          </a:p>
          <a:p>
            <a:r>
              <a:rPr lang="en-US" sz="2800" dirty="0" smtClean="0">
                <a:solidFill>
                  <a:srgbClr val="FFFFFF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                                               Cohort 6</a:t>
            </a:r>
            <a:r>
              <a:rPr lang="en-US" sz="2800" dirty="0" smtClean="0">
                <a:solidFill>
                  <a:srgbClr val="FFFFFF"/>
                </a:solidFill>
              </a:rPr>
              <a:t> </a:t>
            </a:r>
            <a:endParaRPr lang="en-US" sz="2800" dirty="0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8D2103-0930-4405-821B-15F2D6F80659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Davis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00" y="3856038"/>
            <a:ext cx="1901825" cy="288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 descr="Eberling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700" y="4406900"/>
            <a:ext cx="1828800" cy="229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4" descr="Weinstein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3338" y="4171950"/>
            <a:ext cx="1828800" cy="255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5" descr="gandara.t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0638" y="1638300"/>
            <a:ext cx="1828800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7" descr="Brusca-2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0538" y="3830638"/>
            <a:ext cx="1938337" cy="2897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8" descr="bolin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075" y="1638300"/>
            <a:ext cx="1847850" cy="191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9" descr="allen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0538" y="1638300"/>
            <a:ext cx="1998662" cy="179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7" name="Title 10"/>
          <p:cNvSpPr>
            <a:spLocks noGrp="1"/>
          </p:cNvSpPr>
          <p:nvPr>
            <p:ph type="title"/>
          </p:nvPr>
        </p:nvSpPr>
        <p:spPr>
          <a:xfrm>
            <a:off x="0" y="582613"/>
            <a:ext cx="9144000" cy="788987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ea typeface="ＭＳ Ｐゴシック" charset="0"/>
                <a:cs typeface="ＭＳ Ｐゴシック" charset="0"/>
              </a:rPr>
              <a:t>Core </a:t>
            </a:r>
            <a:r>
              <a:rPr lang="en-US" sz="4000" dirty="0" smtClean="0">
                <a:ea typeface="ＭＳ Ｐゴシック" charset="0"/>
                <a:cs typeface="ＭＳ Ｐゴシック" charset="0"/>
              </a:rPr>
              <a:t>f</a:t>
            </a:r>
            <a:r>
              <a:rPr lang="en-US" sz="4000" dirty="0" smtClean="0">
                <a:ea typeface="ＭＳ Ｐゴシック" charset="0"/>
                <a:cs typeface="ＭＳ Ｐゴシック" charset="0"/>
              </a:rPr>
              <a:t>aculty</a:t>
            </a:r>
            <a:endParaRPr lang="en-US" sz="4000" dirty="0">
              <a:ea typeface="ＭＳ Ｐゴシック" charset="0"/>
              <a:cs typeface="ＭＳ Ｐゴシック" charset="0"/>
            </a:endParaRPr>
          </a:p>
        </p:txBody>
      </p:sp>
      <p:pic>
        <p:nvPicPr>
          <p:cNvPr id="22538" name="Picture 6" descr="Rafferty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1700" y="1651000"/>
            <a:ext cx="1828800" cy="254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Certification after </a:t>
            </a:r>
            <a:r>
              <a:rPr lang="en-US" sz="4000" dirty="0" smtClean="0"/>
              <a:t>graduation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113867" cy="5118099"/>
          </a:xfrm>
        </p:spPr>
        <p:txBody>
          <a:bodyPr>
            <a:normAutofit fontScale="92500"/>
          </a:bodyPr>
          <a:lstStyle/>
          <a:p>
            <a:r>
              <a:rPr lang="en-US" dirty="0" err="1" smtClean="0"/>
              <a:t>Preceptorship</a:t>
            </a:r>
            <a:endParaRPr lang="en-US" dirty="0" smtClean="0"/>
          </a:p>
          <a:p>
            <a:pPr lvl="1"/>
            <a:r>
              <a:rPr lang="en-US" dirty="0" smtClean="0"/>
              <a:t>400+ clinical hours under </a:t>
            </a:r>
            <a:r>
              <a:rPr lang="en-US" dirty="0"/>
              <a:t>a dentist’s </a:t>
            </a:r>
            <a:r>
              <a:rPr lang="en-US" u="sng" dirty="0" smtClean="0"/>
              <a:t>direct</a:t>
            </a:r>
            <a:r>
              <a:rPr lang="en-US" dirty="0" smtClean="0"/>
              <a:t> </a:t>
            </a:r>
            <a:r>
              <a:rPr lang="en-US" dirty="0" smtClean="0"/>
              <a:t>supervision</a:t>
            </a:r>
          </a:p>
          <a:p>
            <a:pPr lvl="1"/>
            <a:r>
              <a:rPr lang="en-US" dirty="0" smtClean="0"/>
              <a:t>Supervising dentist proctors the federal Community Health Aide Program (CHAP) certification examination </a:t>
            </a:r>
          </a:p>
          <a:p>
            <a:pPr lvl="1"/>
            <a:r>
              <a:rPr lang="en-US" dirty="0"/>
              <a:t>Supervising dentist </a:t>
            </a:r>
            <a:r>
              <a:rPr lang="en-US" dirty="0" smtClean="0"/>
              <a:t>writes standing orders </a:t>
            </a:r>
            <a:r>
              <a:rPr lang="en-US" dirty="0"/>
              <a:t>based on demonstrated clinical </a:t>
            </a:r>
            <a:r>
              <a:rPr lang="en-US" dirty="0" smtClean="0"/>
              <a:t>skills</a:t>
            </a:r>
          </a:p>
          <a:p>
            <a:r>
              <a:rPr lang="en-US" dirty="0" smtClean="0"/>
              <a:t>Recertification every 2 years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86506" y="2087033"/>
            <a:ext cx="3407420" cy="3475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39690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4000" dirty="0" smtClean="0"/>
              <a:t>DENTEX Program – What is it?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574800"/>
            <a:ext cx="6282835" cy="5054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Collaboration</a:t>
            </a:r>
          </a:p>
          <a:p>
            <a:pPr lvl="1">
              <a:defRPr/>
            </a:pPr>
            <a:r>
              <a:rPr lang="en-US" dirty="0" smtClean="0"/>
              <a:t>UW School of Medicine - Seattle</a:t>
            </a:r>
          </a:p>
          <a:p>
            <a:pPr lvl="1">
              <a:defRPr/>
            </a:pPr>
            <a:r>
              <a:rPr lang="en-US" dirty="0" smtClean="0"/>
              <a:t>Alaska Native Tribal Health Consortium (ANTHC) – Anchorage</a:t>
            </a:r>
          </a:p>
          <a:p>
            <a:pPr>
              <a:defRPr/>
            </a:pPr>
            <a:r>
              <a:rPr lang="en-US" dirty="0" smtClean="0"/>
              <a:t>Two year program based on training models:</a:t>
            </a:r>
          </a:p>
          <a:p>
            <a:pPr lvl="1">
              <a:defRPr/>
            </a:pPr>
            <a:r>
              <a:rPr lang="en-US" dirty="0" smtClean="0"/>
              <a:t>New Zealand</a:t>
            </a:r>
          </a:p>
          <a:p>
            <a:pPr lvl="1">
              <a:defRPr/>
            </a:pPr>
            <a:r>
              <a:rPr lang="en-US" dirty="0" smtClean="0"/>
              <a:t>UK</a:t>
            </a:r>
          </a:p>
          <a:p>
            <a:pPr lvl="1">
              <a:defRPr/>
            </a:pPr>
            <a:r>
              <a:rPr lang="en-US" dirty="0" smtClean="0"/>
              <a:t>Canada, etc.</a:t>
            </a:r>
          </a:p>
          <a:p>
            <a:pPr>
              <a:defRPr/>
            </a:pPr>
            <a:endParaRPr lang="en-US" dirty="0"/>
          </a:p>
        </p:txBody>
      </p:sp>
      <p:pic>
        <p:nvPicPr>
          <p:cNvPr id="5" name="Picture 3" descr="ANTHC_logo_color_with_text_2inch embossed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0703" y="2025473"/>
            <a:ext cx="2183833" cy="2321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60854" y="4748637"/>
            <a:ext cx="4825946" cy="128691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04417" y="6194305"/>
            <a:ext cx="2603500" cy="34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1943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Alaska DHAT </a:t>
            </a:r>
            <a:r>
              <a:rPr lang="en-US" sz="4000" dirty="0" smtClean="0"/>
              <a:t>scope </a:t>
            </a:r>
            <a:r>
              <a:rPr lang="en-US" sz="4000" dirty="0" smtClean="0"/>
              <a:t>of </a:t>
            </a:r>
            <a:r>
              <a:rPr lang="en-US" sz="4000" dirty="0" smtClean="0"/>
              <a:t>practice</a:t>
            </a:r>
            <a:endParaRPr lang="en-US" sz="4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0354" y="2734504"/>
            <a:ext cx="7101685" cy="4571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8894" y="4525504"/>
            <a:ext cx="7101685" cy="4571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46166" y="2490340"/>
            <a:ext cx="45719" cy="54862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1034706" y="4267685"/>
            <a:ext cx="45719" cy="54862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905441" y="2492535"/>
            <a:ext cx="45719" cy="54862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8137501" y="4256225"/>
            <a:ext cx="45719" cy="54862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062016" y="1897971"/>
            <a:ext cx="1843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DHAT</a:t>
            </a:r>
            <a:endParaRPr lang="en-US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1080354" y="3782299"/>
            <a:ext cx="71028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DDS</a:t>
            </a:r>
            <a:endParaRPr lang="en-US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1066800" y="4574237"/>
            <a:ext cx="7086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&gt; 500 billable procedures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1119195" y="2758185"/>
            <a:ext cx="18319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&lt; 50 billable procedures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55521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Can dental therapists </a:t>
            </a:r>
            <a:br>
              <a:rPr lang="en-US" dirty="0" smtClean="0"/>
            </a:br>
            <a:r>
              <a:rPr lang="en-US" dirty="0" smtClean="0"/>
              <a:t>provide safe care?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5266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Research Triangle Institute </a:t>
            </a:r>
            <a:br>
              <a:rPr lang="en-US" dirty="0"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clinical evaluation</a:t>
            </a:r>
            <a:endParaRPr lang="en-US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68900"/>
          </a:xfrm>
        </p:spPr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en-US" dirty="0" smtClean="0">
                <a:latin typeface="Arial" charset="0"/>
                <a:ea typeface="ＭＳ Ｐゴシック" charset="0"/>
                <a:cs typeface="ＭＳ Ｐゴシック" charset="0"/>
              </a:rPr>
              <a:t>A 2.5 year scientific study completed and published in 2010 to </a:t>
            </a:r>
            <a:r>
              <a:rPr lang="en-US" dirty="0" smtClean="0">
                <a:latin typeface="Arial" charset="0"/>
                <a:ea typeface="ＭＳ Ｐゴシック" charset="0"/>
                <a:cs typeface="ＭＳ Ｐゴシック" charset="0"/>
              </a:rPr>
              <a:t>assess:</a:t>
            </a:r>
            <a:endParaRPr lang="en-US" dirty="0" smtClean="0">
              <a:latin typeface="Arial" charset="0"/>
              <a:ea typeface="ＭＳ Ｐゴシック" charset="0"/>
              <a:cs typeface="ＭＳ Ｐゴシック" charset="0"/>
            </a:endParaRPr>
          </a:p>
          <a:p>
            <a:pPr lvl="1">
              <a:defRPr/>
            </a:pPr>
            <a:r>
              <a:rPr lang="en-US" sz="2800" dirty="0" smtClean="0">
                <a:latin typeface="Arial" charset="0"/>
                <a:ea typeface="ＭＳ Ｐゴシック" charset="0"/>
                <a:cs typeface="ＭＳ Ｐゴシック" charset="0"/>
              </a:rPr>
              <a:t>Clinical technical performance over the previous two years</a:t>
            </a:r>
          </a:p>
          <a:p>
            <a:pPr lvl="2">
              <a:defRPr/>
            </a:pPr>
            <a:r>
              <a:rPr lang="en-US" sz="2400" dirty="0" smtClean="0">
                <a:latin typeface="Arial" charset="0"/>
                <a:ea typeface="ＭＳ Ｐゴシック" charset="0"/>
                <a:cs typeface="ＭＳ Ｐゴシック" charset="0"/>
              </a:rPr>
              <a:t>DHAT-placed restorations</a:t>
            </a:r>
          </a:p>
          <a:p>
            <a:pPr lvl="2">
              <a:defRPr/>
            </a:pPr>
            <a:r>
              <a:rPr lang="en-US" dirty="0" smtClean="0">
                <a:latin typeface="Arial" charset="0"/>
                <a:ea typeface="ＭＳ Ｐゴシック" charset="0"/>
                <a:cs typeface="ＭＳ Ｐゴシック" charset="0"/>
              </a:rPr>
              <a:t>Dentist-placed restorations</a:t>
            </a:r>
            <a:endParaRPr lang="en-US" sz="2400" dirty="0" smtClean="0">
              <a:latin typeface="Arial" charset="0"/>
              <a:ea typeface="ＭＳ Ｐゴシック" charset="0"/>
              <a:cs typeface="ＭＳ Ｐゴシック" charset="0"/>
            </a:endParaRPr>
          </a:p>
          <a:p>
            <a:pPr lvl="1">
              <a:defRPr/>
            </a:pPr>
            <a:r>
              <a:rPr lang="en-US" dirty="0" smtClean="0">
                <a:latin typeface="Arial" charset="0"/>
                <a:ea typeface="ＭＳ Ｐゴシック" charset="0"/>
                <a:cs typeface="ＭＳ Ｐゴシック" charset="0"/>
              </a:rPr>
              <a:t>Patient satisfaction</a:t>
            </a:r>
          </a:p>
          <a:p>
            <a:pPr lvl="1">
              <a:defRPr/>
            </a:pPr>
            <a:r>
              <a:rPr lang="en-US" dirty="0" smtClean="0">
                <a:latin typeface="Arial" charset="0"/>
                <a:ea typeface="ＭＳ Ｐゴシック" charset="0"/>
                <a:cs typeface="ＭＳ Ｐゴシック" charset="0"/>
              </a:rPr>
              <a:t>Oral health status</a:t>
            </a:r>
          </a:p>
          <a:p>
            <a:pPr lvl="1">
              <a:defRPr/>
            </a:pPr>
            <a:r>
              <a:rPr lang="en-US" dirty="0" smtClean="0">
                <a:latin typeface="Arial" charset="0"/>
                <a:ea typeface="ＭＳ Ｐゴシック" charset="0"/>
                <a:cs typeface="ＭＳ Ｐゴシック" charset="0"/>
              </a:rPr>
              <a:t>Record keeping</a:t>
            </a:r>
          </a:p>
          <a:p>
            <a:pPr lvl="1">
              <a:defRPr/>
            </a:pPr>
            <a:r>
              <a:rPr lang="en-US" dirty="0" smtClean="0">
                <a:latin typeface="Arial" charset="0"/>
                <a:ea typeface="ＭＳ Ｐゴシック" charset="0"/>
                <a:cs typeface="ＭＳ Ｐゴシック" charset="0"/>
              </a:rPr>
              <a:t>Implementation of community based prevention plans/programs</a:t>
            </a:r>
            <a:endParaRPr lang="en-US" dirty="0">
              <a:latin typeface="Arial" charset="0"/>
              <a:ea typeface="ＭＳ Ｐゴシック" charset="0"/>
            </a:endParaRPr>
          </a:p>
          <a:p>
            <a:pPr lvl="2" eaLnBrk="1" hangingPunct="1">
              <a:buFont typeface="Wingdings" charset="0"/>
              <a:buNone/>
              <a:defRPr/>
            </a:pPr>
            <a:endParaRPr lang="en-US" dirty="0">
              <a:latin typeface="Arial" charset="0"/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Research Triangle Institute </a:t>
            </a:r>
            <a:br>
              <a:rPr lang="en-US" dirty="0"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clinical evaluation</a:t>
            </a:r>
            <a:endParaRPr lang="en-US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latin typeface="Arial" charset="0"/>
                <a:ea typeface="ＭＳ Ｐゴシック" charset="0"/>
                <a:cs typeface="ＭＳ Ｐゴシック" charset="0"/>
              </a:rPr>
              <a:t>Overall summary of findings</a:t>
            </a:r>
          </a:p>
          <a:p>
            <a:pPr lvl="1">
              <a:defRPr/>
            </a:pPr>
            <a:r>
              <a:rPr lang="en-US" sz="2800" dirty="0" smtClean="0">
                <a:latin typeface="Arial" charset="0"/>
                <a:ea typeface="ＭＳ Ｐゴシック" charset="0"/>
                <a:cs typeface="ＭＳ Ｐゴシック" charset="0"/>
              </a:rPr>
              <a:t>DHATs are technically competent to perform procedures within their scope of practice</a:t>
            </a:r>
          </a:p>
          <a:p>
            <a:pPr lvl="1">
              <a:defRPr/>
            </a:pPr>
            <a:r>
              <a:rPr lang="en-US" dirty="0" smtClean="0">
                <a:latin typeface="Arial" charset="0"/>
                <a:ea typeface="ＭＳ Ｐゴシック" charset="0"/>
                <a:cs typeface="ＭＳ Ｐゴシック" charset="0"/>
              </a:rPr>
              <a:t>Providing care safely and appropriately under general supervision of dentists</a:t>
            </a:r>
          </a:p>
          <a:p>
            <a:pPr lvl="1">
              <a:defRPr/>
            </a:pPr>
            <a:r>
              <a:rPr lang="en-US" sz="2800" dirty="0" smtClean="0">
                <a:latin typeface="Arial" charset="0"/>
                <a:ea typeface="ＭＳ Ｐゴシック" charset="0"/>
                <a:cs typeface="ＭＳ Ｐゴシック" charset="0"/>
              </a:rPr>
              <a:t>Patient satisfaction high</a:t>
            </a:r>
          </a:p>
          <a:p>
            <a:pPr lvl="1">
              <a:defRPr/>
            </a:pPr>
            <a:r>
              <a:rPr lang="en-US" dirty="0" smtClean="0">
                <a:latin typeface="Arial" charset="0"/>
                <a:ea typeface="ＭＳ Ｐゴシック" charset="0"/>
                <a:cs typeface="ＭＳ Ｐゴシック" charset="0"/>
              </a:rPr>
              <a:t>Well accepted in tribal villages</a:t>
            </a:r>
            <a:endParaRPr lang="en-US" sz="2800" dirty="0">
              <a:latin typeface="Arial" charset="0"/>
              <a:ea typeface="ＭＳ Ｐゴシック" charset="0"/>
            </a:endParaRPr>
          </a:p>
          <a:p>
            <a:pPr marL="457200" lvl="1" indent="0" eaLnBrk="1" hangingPunct="1">
              <a:buNone/>
              <a:defRPr/>
            </a:pPr>
            <a:endParaRPr lang="en-US" sz="3600" dirty="0">
              <a:latin typeface="Arial" charset="0"/>
              <a:ea typeface="ＭＳ Ｐゴシック" charset="0"/>
            </a:endParaRPr>
          </a:p>
          <a:p>
            <a:pPr lvl="2" eaLnBrk="1" hangingPunct="1">
              <a:buFont typeface="Wingdings" charset="0"/>
              <a:buNone/>
              <a:defRPr/>
            </a:pPr>
            <a:endParaRPr lang="en-US" dirty="0"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1446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dirty="0" smtClean="0">
                <a:latin typeface="Arial" charset="0"/>
                <a:ea typeface="ＭＳ Ｐゴシック" charset="0"/>
                <a:cs typeface="ＭＳ Ｐゴシック" charset="0"/>
              </a:rPr>
              <a:t>Research Triangle Institute </a:t>
            </a:r>
            <a:br>
              <a:rPr lang="en-US" dirty="0" smtClean="0">
                <a:latin typeface="Arial" charset="0"/>
                <a:ea typeface="ＭＳ Ｐゴシック" charset="0"/>
                <a:cs typeface="ＭＳ Ｐゴシック" charset="0"/>
              </a:rPr>
            </a:br>
            <a:r>
              <a:rPr lang="en-US" dirty="0" smtClean="0">
                <a:latin typeface="Arial" charset="0"/>
                <a:ea typeface="ＭＳ Ｐゴシック" charset="0"/>
                <a:cs typeface="ＭＳ Ｐゴシック" charset="0"/>
              </a:rPr>
              <a:t>clinical evaluation</a:t>
            </a:r>
            <a:endParaRPr lang="en-US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dirty="0" smtClean="0">
                <a:latin typeface="Arial" charset="0"/>
                <a:ea typeface="ＭＳ Ｐゴシック" charset="0"/>
                <a:cs typeface="ＭＳ Ｐゴシック" charset="0"/>
              </a:rPr>
              <a:t>Overall summary of findings (cont.)</a:t>
            </a:r>
          </a:p>
          <a:p>
            <a:pPr lvl="1">
              <a:defRPr/>
            </a:pPr>
            <a:r>
              <a:rPr lang="en-US" sz="2800" dirty="0" smtClean="0">
                <a:latin typeface="Arial" charset="0"/>
                <a:ea typeface="ＭＳ Ｐゴシック" charset="0"/>
                <a:cs typeface="ＭＳ Ｐゴシック" charset="0"/>
              </a:rPr>
              <a:t>No differences in quality of </a:t>
            </a:r>
            <a:r>
              <a:rPr lang="en-US" sz="2800" u="sng" dirty="0" smtClean="0">
                <a:latin typeface="Arial" charset="0"/>
                <a:ea typeface="ＭＳ Ｐゴシック" charset="0"/>
                <a:cs typeface="ＭＳ Ｐゴシック" charset="0"/>
              </a:rPr>
              <a:t>amalgam</a:t>
            </a:r>
            <a:r>
              <a:rPr lang="en-US" sz="2800" dirty="0" smtClean="0">
                <a:latin typeface="Arial" charset="0"/>
                <a:ea typeface="ＭＳ Ｐゴシック" charset="0"/>
                <a:cs typeface="ＭＳ Ｐゴシック" charset="0"/>
              </a:rPr>
              <a:t> restorations placed by DHATs and dentists</a:t>
            </a:r>
          </a:p>
          <a:p>
            <a:pPr lvl="1">
              <a:defRPr/>
            </a:pPr>
            <a:r>
              <a:rPr lang="en-US" dirty="0" smtClean="0">
                <a:latin typeface="Arial" charset="0"/>
                <a:ea typeface="ＭＳ Ｐゴシック" charset="0"/>
                <a:cs typeface="ＭＳ Ｐゴシック" charset="0"/>
              </a:rPr>
              <a:t>No differences in quality of </a:t>
            </a:r>
            <a:r>
              <a:rPr lang="en-US" u="sng" dirty="0" smtClean="0">
                <a:latin typeface="Arial" charset="0"/>
                <a:ea typeface="ＭＳ Ｐゴシック" charset="0"/>
                <a:cs typeface="ＭＳ Ｐゴシック" charset="0"/>
              </a:rPr>
              <a:t>composite</a:t>
            </a:r>
            <a:r>
              <a:rPr lang="en-US" dirty="0" smtClean="0">
                <a:latin typeface="Arial" charset="0"/>
                <a:ea typeface="ＭＳ Ｐゴシック" charset="0"/>
                <a:cs typeface="ＭＳ Ｐゴシック" charset="0"/>
              </a:rPr>
              <a:t> restorations placed by DHATs and dentists</a:t>
            </a:r>
            <a:endParaRPr lang="en-US" sz="3600" dirty="0">
              <a:latin typeface="Arial" charset="0"/>
              <a:ea typeface="ＭＳ Ｐゴシック" charset="0"/>
            </a:endParaRPr>
          </a:p>
          <a:p>
            <a:pPr lvl="2" eaLnBrk="1" hangingPunct="1">
              <a:buFont typeface="Wingdings" charset="0"/>
              <a:buNone/>
              <a:defRPr/>
            </a:pPr>
            <a:endParaRPr lang="en-US" dirty="0">
              <a:latin typeface="Arial" charset="0"/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55593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4000" dirty="0" smtClean="0">
                <a:latin typeface="Arial" charset="0"/>
                <a:ea typeface="ＭＳ Ｐゴシック" charset="0"/>
                <a:cs typeface="ＭＳ Ｐゴシック" charset="0"/>
              </a:rPr>
              <a:t>More </a:t>
            </a:r>
            <a:r>
              <a:rPr lang="en-US" sz="4000" dirty="0" smtClean="0">
                <a:latin typeface="Arial" charset="0"/>
                <a:ea typeface="ＭＳ Ｐゴシック" charset="0"/>
                <a:cs typeface="ＭＳ Ｐゴシック" charset="0"/>
              </a:rPr>
              <a:t>program </a:t>
            </a:r>
            <a:r>
              <a:rPr lang="en-US" sz="4000" dirty="0">
                <a:latin typeface="Arial" charset="0"/>
                <a:ea typeface="ＭＳ Ｐゴシック" charset="0"/>
                <a:cs typeface="ＭＳ Ｐゴシック" charset="0"/>
              </a:rPr>
              <a:t>v</a:t>
            </a:r>
            <a:r>
              <a:rPr lang="en-US" sz="4000" dirty="0" smtClean="0">
                <a:latin typeface="Arial" charset="0"/>
                <a:ea typeface="ＭＳ Ｐゴシック" charset="0"/>
                <a:cs typeface="ＭＳ Ｐゴシック" charset="0"/>
              </a:rPr>
              <a:t>alidation</a:t>
            </a:r>
            <a:endParaRPr lang="en-US" sz="4000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>
                <a:latin typeface="Arial" charset="0"/>
                <a:ea typeface="ＭＳ Ｐゴシック" charset="0"/>
                <a:cs typeface="ＭＳ Ｐゴシック" charset="0"/>
              </a:rPr>
              <a:t>Kellogg/Macy Foundation curriculum model</a:t>
            </a:r>
          </a:p>
          <a:p>
            <a:pPr lvl="1" eaLnBrk="1" hangingPunct="1">
              <a:defRPr/>
            </a:pPr>
            <a:r>
              <a:rPr lang="en-US" sz="3200" dirty="0" smtClean="0">
                <a:latin typeface="Arial" charset="0"/>
                <a:ea typeface="ＭＳ Ｐゴシック" charset="0"/>
              </a:rPr>
              <a:t>Recommends a 2-year course </a:t>
            </a:r>
            <a:r>
              <a:rPr lang="en-US" sz="3200" dirty="0">
                <a:latin typeface="Arial" charset="0"/>
                <a:ea typeface="ＭＳ Ｐゴシック" charset="0"/>
              </a:rPr>
              <a:t>of study for </a:t>
            </a:r>
            <a:r>
              <a:rPr lang="en-US" sz="3200" dirty="0" smtClean="0">
                <a:latin typeface="Arial" charset="0"/>
                <a:ea typeface="ＭＳ Ｐゴシック" charset="0"/>
              </a:rPr>
              <a:t>dental therapy </a:t>
            </a:r>
            <a:r>
              <a:rPr lang="en-US" sz="3200" dirty="0">
                <a:latin typeface="Arial" charset="0"/>
                <a:ea typeface="ＭＳ Ｐゴシック" charset="0"/>
              </a:rPr>
              <a:t>programs in the </a:t>
            </a:r>
            <a:r>
              <a:rPr lang="en-US" sz="3200" dirty="0" smtClean="0">
                <a:latin typeface="Arial" charset="0"/>
                <a:ea typeface="ＭＳ Ｐゴシック" charset="0"/>
              </a:rPr>
              <a:t>U.S.</a:t>
            </a:r>
            <a:endParaRPr lang="en-US" sz="3200" dirty="0">
              <a:latin typeface="Arial" charset="0"/>
              <a:ea typeface="ＭＳ Ｐゴシック" charset="0"/>
            </a:endParaRPr>
          </a:p>
          <a:p>
            <a:pPr lvl="1" eaLnBrk="1" hangingPunct="1">
              <a:defRPr/>
            </a:pPr>
            <a:r>
              <a:rPr lang="en-US" sz="3200" dirty="0">
                <a:latin typeface="Arial" charset="0"/>
                <a:ea typeface="ＭＳ Ｐゴシック" charset="0"/>
              </a:rPr>
              <a:t>Based in part on the AK model</a:t>
            </a:r>
          </a:p>
          <a:p>
            <a:pPr lvl="1" eaLnBrk="1" hangingPunct="1">
              <a:defRPr/>
            </a:pPr>
            <a:r>
              <a:rPr lang="en-US" sz="3200" dirty="0">
                <a:latin typeface="Arial" charset="0"/>
                <a:ea typeface="ＭＳ Ｐゴシック" charset="0"/>
              </a:rPr>
              <a:t>Programs won</a:t>
            </a:r>
            <a:r>
              <a:rPr lang="ja-JP" altLang="en-US" sz="3200" dirty="0">
                <a:latin typeface="Arial" charset="0"/>
                <a:ea typeface="ＭＳ Ｐゴシック" charset="0"/>
              </a:rPr>
              <a:t>’</a:t>
            </a:r>
            <a:r>
              <a:rPr lang="en-US" sz="3200" dirty="0">
                <a:latin typeface="Arial" charset="0"/>
                <a:ea typeface="ＭＳ Ｐゴシック" charset="0"/>
              </a:rPr>
              <a:t>t have to start from scratch</a:t>
            </a:r>
          </a:p>
          <a:p>
            <a:pPr lvl="1" eaLnBrk="1" hangingPunct="1">
              <a:defRPr/>
            </a:pPr>
            <a:endParaRPr lang="en-US" sz="3600" dirty="0">
              <a:latin typeface="Arial" charset="0"/>
              <a:ea typeface="ＭＳ Ｐゴシック" charset="0"/>
            </a:endParaRPr>
          </a:p>
          <a:p>
            <a:pPr lvl="2" eaLnBrk="1" hangingPunct="1">
              <a:buFont typeface="Wingdings" charset="0"/>
              <a:buNone/>
              <a:defRPr/>
            </a:pPr>
            <a:endParaRPr lang="en-US" dirty="0">
              <a:latin typeface="Arial" charset="0"/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Can dental therapists be </a:t>
            </a:r>
            <a:br>
              <a:rPr lang="en-US" dirty="0" smtClean="0"/>
            </a:br>
            <a:r>
              <a:rPr lang="en-US" dirty="0" smtClean="0"/>
              <a:t>properly supervised?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3417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Supervision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u="sng" dirty="0" smtClean="0"/>
              <a:t>Direct supervision </a:t>
            </a:r>
            <a:r>
              <a:rPr lang="en-US" dirty="0" smtClean="0"/>
              <a:t>= DDS personally diagnoses condition to be treated, authorizes procedure, &amp; evaluates procedure by dental therapist</a:t>
            </a:r>
          </a:p>
          <a:p>
            <a:r>
              <a:rPr lang="en-US" u="sng" dirty="0" smtClean="0"/>
              <a:t>Indirect supervision </a:t>
            </a:r>
            <a:r>
              <a:rPr lang="en-US" dirty="0" smtClean="0"/>
              <a:t>= DDS personally authorizes procedure, remains on site while procedures are performed by dental therapist</a:t>
            </a:r>
          </a:p>
          <a:p>
            <a:r>
              <a:rPr lang="en-US" u="sng" dirty="0" smtClean="0"/>
              <a:t>General supervision </a:t>
            </a:r>
            <a:r>
              <a:rPr lang="en-US" dirty="0" smtClean="0"/>
              <a:t>– DDS has authorized procedures, and they are carried out in accordance with standing orders to a specific dental therapist who may be working off site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57847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General supervision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u="sng" dirty="0" smtClean="0"/>
              <a:t>Concurrent supervision</a:t>
            </a:r>
            <a:r>
              <a:rPr lang="en-US" dirty="0" smtClean="0"/>
              <a:t> = Daily telemedicine contact</a:t>
            </a:r>
            <a:endParaRPr lang="en-US" u="sng" dirty="0" smtClean="0"/>
          </a:p>
          <a:p>
            <a:r>
              <a:rPr lang="en-US" u="sng" dirty="0" smtClean="0"/>
              <a:t>Prospective supervision</a:t>
            </a:r>
            <a:r>
              <a:rPr lang="en-US" dirty="0" smtClean="0"/>
              <a:t> = </a:t>
            </a:r>
            <a:r>
              <a:rPr lang="en-US" dirty="0" smtClean="0"/>
              <a:t>Standing orders,   </a:t>
            </a:r>
            <a:r>
              <a:rPr lang="en-US" dirty="0" smtClean="0"/>
              <a:t>re-certification</a:t>
            </a:r>
            <a:endParaRPr lang="en-US" u="sng" dirty="0" smtClean="0"/>
          </a:p>
          <a:p>
            <a:r>
              <a:rPr lang="en-US" u="sng" dirty="0" smtClean="0"/>
              <a:t>Retrospective supervision</a:t>
            </a:r>
            <a:r>
              <a:rPr lang="en-US" dirty="0" smtClean="0"/>
              <a:t> = Chart review, patient outcomes review</a:t>
            </a:r>
            <a:endParaRPr lang="en-US" u="sng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00910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Alaska DHAT supervision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DHAT students trained to work under supervision</a:t>
            </a:r>
          </a:p>
          <a:p>
            <a:r>
              <a:rPr lang="en-US" dirty="0" smtClean="0"/>
              <a:t>Dentists trained to supervise practicing dental therapists</a:t>
            </a:r>
          </a:p>
          <a:p>
            <a:r>
              <a:rPr lang="en-US" dirty="0" smtClean="0"/>
              <a:t>Supervising dentist decides what level of supervision is appropriate for the DHAT</a:t>
            </a:r>
          </a:p>
          <a:p>
            <a:r>
              <a:rPr lang="en-US" dirty="0" smtClean="0"/>
              <a:t>10-year history of general supervision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66990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4000" dirty="0" smtClean="0"/>
              <a:t>DENTEX Program – What is it?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600200"/>
            <a:ext cx="8466667" cy="50292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Students recruited from villages with local tribal sponsorship, then return to live and work</a:t>
            </a:r>
          </a:p>
          <a:p>
            <a:pPr>
              <a:defRPr/>
            </a:pPr>
            <a:r>
              <a:rPr lang="en-US" dirty="0" smtClean="0"/>
              <a:t>A competency </a:t>
            </a:r>
            <a:r>
              <a:rPr lang="en-US" dirty="0" smtClean="0"/>
              <a:t>based curriculum </a:t>
            </a:r>
            <a:r>
              <a:rPr lang="en-US" dirty="0" smtClean="0"/>
              <a:t>that emphasizes                                              community </a:t>
            </a:r>
            <a:r>
              <a:rPr lang="en-US" dirty="0" smtClean="0"/>
              <a:t>and </a:t>
            </a:r>
            <a:r>
              <a:rPr lang="en-US" dirty="0" smtClean="0"/>
              <a:t>                                                 clinic-based                                               preventive and                                           restorative </a:t>
            </a:r>
            <a:r>
              <a:rPr lang="en-US" dirty="0" smtClean="0"/>
              <a:t>care</a:t>
            </a:r>
          </a:p>
        </p:txBody>
      </p:sp>
      <p:pic>
        <p:nvPicPr>
          <p:cNvPr id="5" name="Picture 4" descr="BClinic.jpg                                                    00160875Fiset HD                       BB8A0796: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6989" y="3454400"/>
            <a:ext cx="4880611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8085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Is the </a:t>
            </a:r>
            <a:r>
              <a:rPr lang="en-US" dirty="0" smtClean="0"/>
              <a:t>Alaska off</a:t>
            </a:r>
            <a:r>
              <a:rPr lang="en-US" dirty="0" smtClean="0"/>
              <a:t>-road </a:t>
            </a:r>
            <a:r>
              <a:rPr lang="en-US" dirty="0" smtClean="0"/>
              <a:t>model appropriate </a:t>
            </a:r>
            <a:r>
              <a:rPr lang="en-US" dirty="0" smtClean="0"/>
              <a:t>here?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0592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Answering the question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Epidemic of dental decay a difficult concept to grasp for most people</a:t>
            </a:r>
          </a:p>
          <a:p>
            <a:r>
              <a:rPr lang="en-US" dirty="0" smtClean="0"/>
              <a:t>Emergency care (1 visit) vs. a continuity of care (multiple visits)</a:t>
            </a:r>
          </a:p>
          <a:p>
            <a:r>
              <a:rPr lang="en-US" dirty="0" smtClean="0"/>
              <a:t>Public health model of dental care – community + clinical care</a:t>
            </a:r>
          </a:p>
          <a:p>
            <a:r>
              <a:rPr lang="en-US" dirty="0" smtClean="0"/>
              <a:t>Cultural competency essential for prevention</a:t>
            </a:r>
          </a:p>
          <a:p>
            <a:r>
              <a:rPr lang="en-US" dirty="0" smtClean="0"/>
              <a:t>AK model of taking providers to the patients will work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80320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The future in Alaska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927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Proposed move to </a:t>
            </a:r>
            <a:r>
              <a:rPr lang="en-US" sz="3600" dirty="0" smtClean="0"/>
              <a:t>UA-</a:t>
            </a:r>
            <a:r>
              <a:rPr lang="en-US" sz="3600" dirty="0" smtClean="0"/>
              <a:t>Anchorage</a:t>
            </a:r>
          </a:p>
          <a:p>
            <a:pPr lvl="1"/>
            <a:r>
              <a:rPr lang="en-US" sz="3200" dirty="0" smtClean="0"/>
              <a:t>AA degree</a:t>
            </a:r>
          </a:p>
          <a:p>
            <a:pPr lvl="2"/>
            <a:r>
              <a:rPr lang="en-US" sz="2800" dirty="0" smtClean="0"/>
              <a:t>Financial aide</a:t>
            </a:r>
          </a:p>
          <a:p>
            <a:pPr lvl="2"/>
            <a:r>
              <a:rPr lang="en-US" sz="2800" dirty="0" smtClean="0"/>
              <a:t>Career advancement</a:t>
            </a:r>
            <a:endParaRPr lang="en-US" sz="2800" dirty="0" smtClean="0"/>
          </a:p>
          <a:p>
            <a:pPr lvl="1"/>
            <a:r>
              <a:rPr lang="en-US" sz="3200" dirty="0" smtClean="0"/>
              <a:t>Program more sustainable with larger class sizes</a:t>
            </a:r>
          </a:p>
          <a:p>
            <a:pPr lvl="1"/>
            <a:r>
              <a:rPr lang="en-US" sz="3200" dirty="0" smtClean="0"/>
              <a:t>One training site (Anchorage)</a:t>
            </a:r>
          </a:p>
          <a:p>
            <a:pPr lvl="1"/>
            <a:r>
              <a:rPr lang="en-US" sz="3200" dirty="0" smtClean="0"/>
              <a:t>Feasibility study soon </a:t>
            </a:r>
            <a:r>
              <a:rPr lang="en-US" sz="3200" dirty="0" smtClean="0"/>
              <a:t>underway</a:t>
            </a:r>
          </a:p>
          <a:p>
            <a:pPr lvl="1"/>
            <a:r>
              <a:rPr lang="en-US" sz="3200" dirty="0" smtClean="0"/>
              <a:t>Two-year timeline?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4815095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 smtClean="0">
                <a:latin typeface="Arial" charset="0"/>
                <a:ea typeface="ＭＳ Ｐゴシック" charset="0"/>
                <a:cs typeface="ＭＳ Ｐゴシック" charset="0"/>
              </a:rPr>
              <a:t>The future in the lower 48 states</a:t>
            </a:r>
            <a:endParaRPr lang="en-US" sz="4000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5723467" cy="3293533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Minnesota </a:t>
            </a:r>
            <a:r>
              <a:rPr lang="en-US" dirty="0" smtClean="0">
                <a:latin typeface="Arial" charset="0"/>
                <a:ea typeface="ＭＳ Ｐゴシック" charset="0"/>
                <a:cs typeface="ＭＳ Ｐゴシック" charset="0"/>
              </a:rPr>
              <a:t>Advanced Dental Therapist (ADT)</a:t>
            </a:r>
            <a:endParaRPr lang="en-US" dirty="0">
              <a:latin typeface="Arial" charset="0"/>
              <a:ea typeface="ＭＳ Ｐゴシック" charset="0"/>
              <a:cs typeface="ＭＳ Ｐゴシック" charset="0"/>
            </a:endParaRPr>
          </a:p>
          <a:p>
            <a:pPr lvl="1" eaLnBrk="1" hangingPunct="1">
              <a:defRPr/>
            </a:pPr>
            <a:r>
              <a:rPr lang="en-US" dirty="0" smtClean="0">
                <a:latin typeface="Arial" charset="0"/>
                <a:ea typeface="ＭＳ Ｐゴシック" charset="0"/>
              </a:rPr>
              <a:t>Class 4 graduated June 2014</a:t>
            </a:r>
            <a:endParaRPr lang="en-US" dirty="0">
              <a:latin typeface="Arial" charset="0"/>
              <a:ea typeface="ＭＳ Ｐゴシック" charset="0"/>
            </a:endParaRPr>
          </a:p>
          <a:p>
            <a:pPr lvl="1" eaLnBrk="1" hangingPunct="1">
              <a:defRPr/>
            </a:pPr>
            <a:r>
              <a:rPr lang="en-US" dirty="0" smtClean="0">
                <a:latin typeface="Arial" charset="0"/>
                <a:ea typeface="ＭＳ Ｐゴシック" charset="0"/>
              </a:rPr>
              <a:t>Dental </a:t>
            </a:r>
            <a:r>
              <a:rPr lang="en-US" dirty="0">
                <a:latin typeface="Arial" charset="0"/>
                <a:ea typeface="ＭＳ Ｐゴシック" charset="0"/>
              </a:rPr>
              <a:t>hygienist BS </a:t>
            </a:r>
            <a:r>
              <a:rPr lang="en-US" dirty="0" smtClean="0">
                <a:latin typeface="Arial" charset="0"/>
                <a:ea typeface="ＭＳ Ｐゴシック" charset="0"/>
              </a:rPr>
              <a:t>               + Masters</a:t>
            </a:r>
            <a:endParaRPr lang="en-US" dirty="0">
              <a:latin typeface="Arial" charset="0"/>
              <a:ea typeface="ＭＳ Ｐゴシック" charset="0"/>
            </a:endParaRPr>
          </a:p>
          <a:p>
            <a:pPr lvl="1" eaLnBrk="1" hangingPunct="1"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Restricted licensure to </a:t>
            </a:r>
            <a:r>
              <a:rPr lang="en-US" dirty="0" smtClean="0">
                <a:latin typeface="Arial" charset="0"/>
                <a:ea typeface="ＭＳ Ｐゴシック" charset="0"/>
              </a:rPr>
              <a:t>      care for care to under served       communities</a:t>
            </a:r>
            <a:endParaRPr lang="en-US" dirty="0">
              <a:latin typeface="Arial" charset="0"/>
              <a:ea typeface="ＭＳ Ｐゴシック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5468" y="3083100"/>
            <a:ext cx="3860800" cy="372410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79589" y="6180669"/>
            <a:ext cx="31834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dirty="0" smtClean="0"/>
              <a:t>Minnesota graduates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4000" dirty="0">
                <a:latin typeface="Arial" charset="0"/>
                <a:ea typeface="ＭＳ Ｐゴシック" charset="0"/>
                <a:cs typeface="ＭＳ Ｐゴシック" charset="0"/>
              </a:rPr>
              <a:t>The future in the lower 48 states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Kellogg </a:t>
            </a:r>
            <a:r>
              <a:rPr lang="en-US" dirty="0" smtClean="0">
                <a:latin typeface="Arial" charset="0"/>
                <a:ea typeface="ＭＳ Ｐゴシック" charset="0"/>
                <a:cs typeface="ＭＳ Ｐゴシック" charset="0"/>
              </a:rPr>
              <a:t>Foundation and Pew Children’s Dental Campaign 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support </a:t>
            </a:r>
            <a:r>
              <a:rPr lang="en-US" dirty="0" smtClean="0">
                <a:latin typeface="Arial" charset="0"/>
                <a:ea typeface="ＭＳ Ｐゴシック" charset="0"/>
                <a:cs typeface="ＭＳ Ｐゴシック" charset="0"/>
              </a:rPr>
              <a:t>advocacy 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groups in </a:t>
            </a:r>
            <a:r>
              <a:rPr lang="en-US" dirty="0" smtClean="0">
                <a:latin typeface="Arial" charset="0"/>
                <a:ea typeface="ＭＳ Ｐゴシック" charset="0"/>
                <a:cs typeface="ＭＳ Ｐゴシック" charset="0"/>
              </a:rPr>
              <a:t>10 </a:t>
            </a:r>
            <a:r>
              <a:rPr lang="en-US" dirty="0">
                <a:latin typeface="Arial" charset="0"/>
                <a:ea typeface="ＭＳ Ｐゴシック" charset="0"/>
                <a:cs typeface="ＭＳ Ｐゴシック" charset="0"/>
              </a:rPr>
              <a:t>states </a:t>
            </a:r>
          </a:p>
          <a:p>
            <a:pPr lvl="1" eaLnBrk="1" hangingPunct="1">
              <a:defRPr/>
            </a:pPr>
            <a:r>
              <a:rPr lang="en-US" dirty="0">
                <a:latin typeface="Arial" charset="0"/>
                <a:ea typeface="ＭＳ Ｐゴシック" charset="0"/>
              </a:rPr>
              <a:t>WA, KS, OH, VT, </a:t>
            </a:r>
            <a:r>
              <a:rPr lang="en-US" dirty="0" smtClean="0">
                <a:latin typeface="Arial" charset="0"/>
                <a:ea typeface="ＭＳ Ｐゴシック" charset="0"/>
              </a:rPr>
              <a:t>NM, CT MI, NH, ND</a:t>
            </a:r>
            <a:endParaRPr lang="en-US" dirty="0">
              <a:latin typeface="Arial" charset="0"/>
              <a:ea typeface="ＭＳ Ｐゴシック" charset="0"/>
            </a:endParaRPr>
          </a:p>
          <a:p>
            <a:pPr lvl="1" eaLnBrk="1" hangingPunct="1">
              <a:defRPr/>
            </a:pPr>
            <a:r>
              <a:rPr lang="en-US" dirty="0" smtClean="0">
                <a:latin typeface="Arial" charset="0"/>
                <a:ea typeface="ＭＳ Ｐゴシック" charset="0"/>
              </a:rPr>
              <a:t>ME success, but with extended curriculum requirements</a:t>
            </a:r>
            <a:endParaRPr lang="en-US" dirty="0">
              <a:latin typeface="Arial" charset="0"/>
              <a:ea typeface="ＭＳ Ｐゴシック" charset="0"/>
            </a:endParaRPr>
          </a:p>
          <a:p>
            <a:pPr lvl="2" eaLnBrk="1" hangingPunct="1">
              <a:buFont typeface="Wingdings" charset="0"/>
              <a:buNone/>
              <a:defRPr/>
            </a:pPr>
            <a:endParaRPr lang="en-US" dirty="0">
              <a:latin typeface="Arial" charset="0"/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sz="4000" dirty="0">
                <a:latin typeface="Arial" charset="0"/>
                <a:ea typeface="ＭＳ Ｐゴシック" charset="0"/>
                <a:cs typeface="ＭＳ Ｐゴシック" charset="0"/>
              </a:rPr>
              <a:t>The </a:t>
            </a:r>
            <a:r>
              <a:rPr lang="en-US" sz="4000" dirty="0" smtClean="0">
                <a:latin typeface="Arial" charset="0"/>
                <a:ea typeface="ＭＳ Ｐゴシック" charset="0"/>
                <a:cs typeface="ＭＳ Ｐゴシック" charset="0"/>
              </a:rPr>
              <a:t>future in Washington</a:t>
            </a:r>
            <a:endParaRPr lang="en-US" sz="4000" dirty="0"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3600" dirty="0" smtClean="0">
                <a:latin typeface="Arial" charset="0"/>
                <a:ea typeface="ＭＳ Ｐゴシック" charset="0"/>
                <a:cs typeface="ＭＳ Ｐゴシック" charset="0"/>
              </a:rPr>
              <a:t>Washington state initiative</a:t>
            </a:r>
          </a:p>
          <a:p>
            <a:pPr lvl="1" eaLnBrk="1" hangingPunct="1">
              <a:defRPr/>
            </a:pPr>
            <a:r>
              <a:rPr lang="en-US" sz="3200" dirty="0" smtClean="0">
                <a:latin typeface="Arial" charset="0"/>
                <a:ea typeface="ＭＳ Ｐゴシック" charset="0"/>
              </a:rPr>
              <a:t>Two</a:t>
            </a:r>
            <a:r>
              <a:rPr lang="en-US" sz="3200" dirty="0">
                <a:latin typeface="Arial" charset="0"/>
                <a:ea typeface="ＭＳ Ｐゴシック" charset="0"/>
              </a:rPr>
              <a:t>-track model</a:t>
            </a:r>
          </a:p>
          <a:p>
            <a:pPr lvl="2" eaLnBrk="1" hangingPunct="1">
              <a:defRPr/>
            </a:pPr>
            <a:r>
              <a:rPr lang="en-US" sz="2800" dirty="0">
                <a:latin typeface="Arial" charset="0"/>
                <a:ea typeface="ＭＳ Ｐゴシック" charset="0"/>
              </a:rPr>
              <a:t>High school + 2 years (AK model</a:t>
            </a:r>
            <a:r>
              <a:rPr lang="en-US" sz="2800" dirty="0" smtClean="0">
                <a:latin typeface="Arial" charset="0"/>
                <a:ea typeface="ＭＳ Ｐゴシック" charset="0"/>
              </a:rPr>
              <a:t>)</a:t>
            </a:r>
          </a:p>
          <a:p>
            <a:pPr lvl="3" eaLnBrk="1" hangingPunct="1">
              <a:defRPr/>
            </a:pPr>
            <a:r>
              <a:rPr lang="en-US" sz="2800" dirty="0" smtClean="0">
                <a:latin typeface="Arial" charset="0"/>
                <a:ea typeface="ＭＳ Ｐゴシック" charset="0"/>
              </a:rPr>
              <a:t>Seattle Central Community College Allied Health Division</a:t>
            </a:r>
            <a:endParaRPr lang="en-US" sz="2800" dirty="0">
              <a:latin typeface="Arial" charset="0"/>
              <a:ea typeface="ＭＳ Ｐゴシック" charset="0"/>
            </a:endParaRPr>
          </a:p>
          <a:p>
            <a:pPr lvl="2" eaLnBrk="1" hangingPunct="1">
              <a:defRPr/>
            </a:pPr>
            <a:r>
              <a:rPr lang="en-US" sz="2800" dirty="0">
                <a:latin typeface="Arial" charset="0"/>
                <a:ea typeface="ＭＳ Ｐゴシック" charset="0"/>
              </a:rPr>
              <a:t>Dental hygienist BS + 1 </a:t>
            </a:r>
            <a:r>
              <a:rPr lang="en-US" sz="2800" dirty="0" smtClean="0">
                <a:latin typeface="Arial" charset="0"/>
                <a:ea typeface="ＭＳ Ｐゴシック" charset="0"/>
              </a:rPr>
              <a:t>year</a:t>
            </a:r>
          </a:p>
          <a:p>
            <a:pPr lvl="3" eaLnBrk="1" hangingPunct="1">
              <a:defRPr/>
            </a:pPr>
            <a:r>
              <a:rPr lang="en-US" sz="2800" dirty="0" smtClean="0">
                <a:latin typeface="Arial" charset="0"/>
                <a:ea typeface="ＭＳ Ｐゴシック" charset="0"/>
              </a:rPr>
              <a:t>Eastern Washington State University</a:t>
            </a:r>
            <a:endParaRPr lang="en-US" sz="2800" dirty="0">
              <a:latin typeface="Arial" charset="0"/>
              <a:ea typeface="ＭＳ Ｐゴシック" charset="0"/>
            </a:endParaRPr>
          </a:p>
          <a:p>
            <a:pPr lvl="2" eaLnBrk="1" hangingPunct="1">
              <a:buFont typeface="Wingdings" charset="0"/>
              <a:buNone/>
              <a:defRPr/>
            </a:pPr>
            <a:endParaRPr lang="en-US" dirty="0">
              <a:latin typeface="Arial" charset="0"/>
              <a:ea typeface="ＭＳ Ｐゴシック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 smtClean="0"/>
              <a:t>What </a:t>
            </a:r>
            <a:r>
              <a:rPr lang="en-US" sz="4000" dirty="0" smtClean="0"/>
              <a:t>we’ve </a:t>
            </a:r>
            <a:r>
              <a:rPr lang="en-US" sz="4000" dirty="0"/>
              <a:t>l</a:t>
            </a:r>
            <a:r>
              <a:rPr lang="en-US" sz="4000" dirty="0" smtClean="0"/>
              <a:t>earned </a:t>
            </a:r>
            <a:r>
              <a:rPr lang="en-US" sz="4000" dirty="0" smtClean="0"/>
              <a:t>in </a:t>
            </a:r>
            <a:r>
              <a:rPr lang="en-US" sz="4000" dirty="0" smtClean="0"/>
              <a:t>the Alaska</a:t>
            </a:r>
            <a:r>
              <a:rPr lang="en-US" sz="4000" dirty="0" smtClean="0"/>
              <a:t> program </a:t>
            </a:r>
            <a:r>
              <a:rPr lang="en-US" sz="4000" dirty="0" smtClean="0"/>
              <a:t>to pass on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17841"/>
          </a:xfrm>
        </p:spPr>
        <p:txBody>
          <a:bodyPr>
            <a:normAutofit lnSpcReduction="10000"/>
          </a:bodyPr>
          <a:lstStyle/>
          <a:p>
            <a:r>
              <a:rPr lang="en-US" sz="3600" dirty="0" smtClean="0"/>
              <a:t>Skill set must match the needs of the community</a:t>
            </a:r>
          </a:p>
          <a:p>
            <a:pPr lvl="1"/>
            <a:r>
              <a:rPr lang="en-US" sz="3200" dirty="0" smtClean="0"/>
              <a:t>Experience with public health model and conducting community based prevention projects</a:t>
            </a:r>
          </a:p>
          <a:p>
            <a:pPr lvl="1"/>
            <a:r>
              <a:rPr lang="en-US" sz="3200" dirty="0" smtClean="0"/>
              <a:t>Incorporate evidence based clinical procedures</a:t>
            </a:r>
          </a:p>
          <a:p>
            <a:pPr lvl="1"/>
            <a:r>
              <a:rPr lang="en-US" sz="3200" dirty="0" smtClean="0"/>
              <a:t>Cultural competency essential for continuity of care</a:t>
            </a:r>
          </a:p>
          <a:p>
            <a:pPr lvl="1"/>
            <a:r>
              <a:rPr lang="en-US" sz="3200" dirty="0" smtClean="0"/>
              <a:t>Long term commitment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2215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/>
          <p:cNvPicPr>
            <a:picLocks noChangeAspect="1"/>
          </p:cNvPicPr>
          <p:nvPr/>
        </p:nvPicPr>
        <p:blipFill>
          <a:blip r:embed="rId3"/>
          <a:srcRect l="2722" r="2722"/>
          <a:stretch>
            <a:fillRect/>
          </a:stretch>
        </p:blipFill>
        <p:spPr>
          <a:xfrm>
            <a:off x="374316" y="1600200"/>
            <a:ext cx="8229600" cy="452596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4316" y="467895"/>
            <a:ext cx="8229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American Academy of Dental Therapy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8838241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DENTEX - 10 Years </a:t>
            </a:r>
            <a:r>
              <a:rPr lang="en-US" sz="4000" dirty="0" smtClean="0"/>
              <a:t>old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37667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First of its kind in the U.S.</a:t>
            </a:r>
          </a:p>
          <a:p>
            <a:r>
              <a:rPr lang="en-US" dirty="0" smtClean="0"/>
              <a:t>U.S. the 53</a:t>
            </a:r>
            <a:r>
              <a:rPr lang="en-US" baseline="30000" dirty="0" smtClean="0"/>
              <a:t>rd</a:t>
            </a:r>
            <a:r>
              <a:rPr lang="en-US" dirty="0" smtClean="0"/>
              <a:t> country to embrace the midlevel concept</a:t>
            </a:r>
          </a:p>
          <a:p>
            <a:r>
              <a:rPr lang="en-US" dirty="0" smtClean="0"/>
              <a:t>Role model </a:t>
            </a:r>
            <a:r>
              <a:rPr lang="en-US" dirty="0"/>
              <a:t>for other programs in </a:t>
            </a:r>
            <a:r>
              <a:rPr lang="en-US" dirty="0" smtClean="0"/>
              <a:t>the U.S.</a:t>
            </a:r>
          </a:p>
          <a:p>
            <a:pPr lvl="1"/>
            <a:r>
              <a:rPr lang="en-US" dirty="0" smtClean="0"/>
              <a:t>Tribal groups</a:t>
            </a:r>
          </a:p>
          <a:p>
            <a:pPr lvl="1"/>
            <a:r>
              <a:rPr lang="en-US" dirty="0" smtClean="0"/>
              <a:t>States with under served populations</a:t>
            </a:r>
          </a:p>
          <a:p>
            <a:r>
              <a:rPr lang="en-US" dirty="0" smtClean="0"/>
              <a:t>Strong support throughout the country</a:t>
            </a:r>
          </a:p>
          <a:p>
            <a:pPr lvl="1"/>
            <a:r>
              <a:rPr lang="en-US" dirty="0" smtClean="0"/>
              <a:t>American Association of Public Health Dentistry</a:t>
            </a:r>
          </a:p>
          <a:p>
            <a:pPr lvl="1"/>
            <a:r>
              <a:rPr lang="en-US" dirty="0" smtClean="0"/>
              <a:t>National Dental Association</a:t>
            </a:r>
          </a:p>
          <a:p>
            <a:pPr lvl="1"/>
            <a:r>
              <a:rPr lang="en-US" dirty="0" smtClean="0"/>
              <a:t>Kellogg Foundation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53079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Graduation 2014</a:t>
            </a:r>
            <a:br>
              <a:rPr lang="en-US" sz="4000" dirty="0"/>
            </a:br>
            <a:r>
              <a:rPr lang="en-US" sz="4000" dirty="0"/>
              <a:t>10-year anniversary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3801" y="1790162"/>
            <a:ext cx="6769100" cy="413197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63600" y="5994400"/>
            <a:ext cx="7518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Louis Sullivan, M.D.</a:t>
            </a:r>
          </a:p>
          <a:p>
            <a:pPr algn="ctr"/>
            <a:r>
              <a:rPr lang="en-US" dirty="0" smtClean="0"/>
              <a:t>Secretary of the U.S. Department of Health and Human Services, 1989-1993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95488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 graduation slide</a:t>
            </a:r>
            <a:endParaRPr lang="en-US" dirty="0"/>
          </a:p>
        </p:txBody>
      </p:sp>
      <p:pic>
        <p:nvPicPr>
          <p:cNvPr id="3" name="Picture 2" descr="060614-14-57-3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0961" y="-17528"/>
            <a:ext cx="10312093" cy="6875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7867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Graduation 2014</a:t>
            </a:r>
            <a:endParaRPr lang="en-US" sz="4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8401" y="1417638"/>
            <a:ext cx="3038899" cy="49784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40" y="1422400"/>
            <a:ext cx="5565461" cy="339725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2440" y="5041900"/>
            <a:ext cx="55654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White coat ceremony for students transitioning to their clinical year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3944357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10219</TotalTime>
  <Words>2171</Words>
  <Application>Microsoft Macintosh PowerPoint</Application>
  <PresentationFormat>On-screen Show (4:3)</PresentationFormat>
  <Paragraphs>295</Paragraphs>
  <Slides>57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57</vt:i4>
      </vt:variant>
    </vt:vector>
  </HeadingPairs>
  <TitlesOfParts>
    <vt:vector size="58" baseType="lpstr">
      <vt:lpstr>Office Theme</vt:lpstr>
      <vt:lpstr>Alaska Dental Health Aide Therapist Training Program</vt:lpstr>
      <vt:lpstr>Objectives </vt:lpstr>
      <vt:lpstr>DENTEX Program – What is it?</vt:lpstr>
      <vt:lpstr>DENTEX Program – What is it?</vt:lpstr>
      <vt:lpstr>DENTEX Program – What is it?</vt:lpstr>
      <vt:lpstr>DENTEX - 10 Years old</vt:lpstr>
      <vt:lpstr>Graduation 2014 10-year anniversary</vt:lpstr>
      <vt:lpstr>Add graduation slide</vt:lpstr>
      <vt:lpstr>Graduation 2014</vt:lpstr>
      <vt:lpstr>Graduation 2014 10-year anniversary</vt:lpstr>
      <vt:lpstr>The problem</vt:lpstr>
      <vt:lpstr>PowerPoint Presentation</vt:lpstr>
      <vt:lpstr>PowerPoint Presentation</vt:lpstr>
      <vt:lpstr>PowerPoint Presentation</vt:lpstr>
      <vt:lpstr>The problem</vt:lpstr>
      <vt:lpstr>The problem</vt:lpstr>
      <vt:lpstr>The problem</vt:lpstr>
      <vt:lpstr>The problem</vt:lpstr>
      <vt:lpstr>PowerPoint Presentation</vt:lpstr>
      <vt:lpstr>PowerPoint Presentation</vt:lpstr>
      <vt:lpstr>History of the DHAT Program</vt:lpstr>
      <vt:lpstr>History of the DHAT Program</vt:lpstr>
      <vt:lpstr>Class 1 Graduates</vt:lpstr>
      <vt:lpstr>Status of DHATs in Alaska</vt:lpstr>
      <vt:lpstr>PowerPoint Presentation</vt:lpstr>
      <vt:lpstr>PowerPoint Presentation</vt:lpstr>
      <vt:lpstr>PowerPoint Presentation</vt:lpstr>
      <vt:lpstr>Why a 2-year curriculum model?</vt:lpstr>
      <vt:lpstr>Selection of Students</vt:lpstr>
      <vt:lpstr>Rationale for a 2-year curriculum </vt:lpstr>
      <vt:lpstr>Rationale for a 2-year curriculum </vt:lpstr>
      <vt:lpstr>Rationale for a 2-year curriculum </vt:lpstr>
      <vt:lpstr>Rationale for a 2-year curriculum </vt:lpstr>
      <vt:lpstr>Two-year curriculum  Year 1 (Anchorage)</vt:lpstr>
      <vt:lpstr>PowerPoint Presentation</vt:lpstr>
      <vt:lpstr>Two-year curriculum  Year 2 (Bethel)</vt:lpstr>
      <vt:lpstr>Tuntatuliak Village Dental Sealant Program</vt:lpstr>
      <vt:lpstr>Core faculty</vt:lpstr>
      <vt:lpstr>Certification after graduation</vt:lpstr>
      <vt:lpstr>Alaska DHAT scope of practice</vt:lpstr>
      <vt:lpstr>Can dental therapists  provide safe care?</vt:lpstr>
      <vt:lpstr>Research Triangle Institute  clinical evaluation</vt:lpstr>
      <vt:lpstr>Research Triangle Institute  clinical evaluation</vt:lpstr>
      <vt:lpstr>Research Triangle Institute  clinical evaluation</vt:lpstr>
      <vt:lpstr>More program validation</vt:lpstr>
      <vt:lpstr>Can dental therapists be  properly supervised?</vt:lpstr>
      <vt:lpstr>Supervision</vt:lpstr>
      <vt:lpstr>General supervision</vt:lpstr>
      <vt:lpstr>Alaska DHAT supervision</vt:lpstr>
      <vt:lpstr>Is the Alaska off-road model appropriate here?</vt:lpstr>
      <vt:lpstr>Answering the question</vt:lpstr>
      <vt:lpstr>The future in Alaska</vt:lpstr>
      <vt:lpstr>The future in the lower 48 states</vt:lpstr>
      <vt:lpstr>The future in the lower 48 states</vt:lpstr>
      <vt:lpstr>The future in Washington</vt:lpstr>
      <vt:lpstr>What we’ve learned in the Alaska program to pass on</vt:lpstr>
      <vt:lpstr>PowerPoint Presentation</vt:lpstr>
    </vt:vector>
  </TitlesOfParts>
  <Company>University of Washington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Louis Fiset</dc:creator>
  <cp:lastModifiedBy>Louis Fiset</cp:lastModifiedBy>
  <cp:revision>109</cp:revision>
  <cp:lastPrinted>2014-10-15T18:14:23Z</cp:lastPrinted>
  <dcterms:created xsi:type="dcterms:W3CDTF">2014-07-07T15:46:58Z</dcterms:created>
  <dcterms:modified xsi:type="dcterms:W3CDTF">2014-10-15T19:13:25Z</dcterms:modified>
</cp:coreProperties>
</file>