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5.xml" ContentType="application/vnd.openxmlformats-officedocument.presentationml.tags+xml"/>
  <Override PartName="/ppt/notesSlides/notesSlide14.xml" ContentType="application/vnd.openxmlformats-officedocument.presentationml.notesSlide+xml"/>
  <Override PartName="/ppt/tags/tag6.xml" ContentType="application/vnd.openxmlformats-officedocument.presentationml.tag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79" r:id="rId2"/>
  </p:sldMasterIdLst>
  <p:notesMasterIdLst>
    <p:notesMasterId r:id="rId18"/>
  </p:notesMasterIdLst>
  <p:handoutMasterIdLst>
    <p:handoutMasterId r:id="rId19"/>
  </p:handoutMasterIdLst>
  <p:sldIdLst>
    <p:sldId id="457" r:id="rId3"/>
    <p:sldId id="456" r:id="rId4"/>
    <p:sldId id="473" r:id="rId5"/>
    <p:sldId id="458" r:id="rId6"/>
    <p:sldId id="459" r:id="rId7"/>
    <p:sldId id="460" r:id="rId8"/>
    <p:sldId id="461" r:id="rId9"/>
    <p:sldId id="462" r:id="rId10"/>
    <p:sldId id="463" r:id="rId11"/>
    <p:sldId id="470" r:id="rId12"/>
    <p:sldId id="464" r:id="rId13"/>
    <p:sldId id="471" r:id="rId14"/>
    <p:sldId id="472" r:id="rId15"/>
    <p:sldId id="467" r:id="rId16"/>
    <p:sldId id="469" r:id="rId17"/>
  </p:sldIdLst>
  <p:sldSz cx="9144000" cy="6858000" type="screen4x3"/>
  <p:notesSz cx="7053263" cy="9309100"/>
  <p:custDataLst>
    <p:tags r:id="rId2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99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100" autoAdjust="0"/>
  </p:normalViewPr>
  <p:slideViewPr>
    <p:cSldViewPr>
      <p:cViewPr>
        <p:scale>
          <a:sx n="50" d="100"/>
          <a:sy n="50" d="100"/>
        </p:scale>
        <p:origin x="-2544" y="-1398"/>
      </p:cViewPr>
      <p:guideLst>
        <p:guide orient="horz" pos="2160"/>
        <p:guide pos="2880"/>
      </p:guideLst>
    </p:cSldViewPr>
  </p:slideViewPr>
  <p:notesTextViewPr>
    <p:cViewPr>
      <p:scale>
        <a:sx n="100" d="100"/>
        <a:sy n="100" d="100"/>
      </p:scale>
      <p:origin x="0" y="0"/>
    </p:cViewPr>
  </p:notesTextViewPr>
  <p:sorterViewPr>
    <p:cViewPr>
      <p:scale>
        <a:sx n="79" d="100"/>
        <a:sy n="7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57053" cy="465773"/>
          </a:xfrm>
          <a:prstGeom prst="rect">
            <a:avLst/>
          </a:prstGeom>
        </p:spPr>
        <p:txBody>
          <a:bodyPr vert="horz" lIns="91569" tIns="45784" rIns="91569" bIns="45784" rtlCol="0"/>
          <a:lstStyle>
            <a:lvl1pPr algn="l">
              <a:defRPr sz="1200"/>
            </a:lvl1pPr>
          </a:lstStyle>
          <a:p>
            <a:endParaRPr lang="en-US"/>
          </a:p>
        </p:txBody>
      </p:sp>
      <p:sp>
        <p:nvSpPr>
          <p:cNvPr id="3" name="Date Placeholder 2"/>
          <p:cNvSpPr>
            <a:spLocks noGrp="1"/>
          </p:cNvSpPr>
          <p:nvPr>
            <p:ph type="dt" sz="quarter" idx="1"/>
          </p:nvPr>
        </p:nvSpPr>
        <p:spPr>
          <a:xfrm>
            <a:off x="3994615" y="1"/>
            <a:ext cx="3057053" cy="465773"/>
          </a:xfrm>
          <a:prstGeom prst="rect">
            <a:avLst/>
          </a:prstGeom>
        </p:spPr>
        <p:txBody>
          <a:bodyPr vert="horz" lIns="91569" tIns="45784" rIns="91569" bIns="45784" rtlCol="0"/>
          <a:lstStyle>
            <a:lvl1pPr algn="r">
              <a:defRPr sz="1200"/>
            </a:lvl1pPr>
          </a:lstStyle>
          <a:p>
            <a:fld id="{25235B15-4278-4F7D-A303-3851778946D0}" type="datetimeFigureOut">
              <a:rPr lang="en-US" smtClean="0"/>
              <a:pPr/>
              <a:t>10/10/2014</a:t>
            </a:fld>
            <a:endParaRPr lang="en-US"/>
          </a:p>
        </p:txBody>
      </p:sp>
      <p:sp>
        <p:nvSpPr>
          <p:cNvPr id="4" name="Footer Placeholder 3"/>
          <p:cNvSpPr>
            <a:spLocks noGrp="1"/>
          </p:cNvSpPr>
          <p:nvPr>
            <p:ph type="ftr" sz="quarter" idx="2"/>
          </p:nvPr>
        </p:nvSpPr>
        <p:spPr>
          <a:xfrm>
            <a:off x="0" y="8841739"/>
            <a:ext cx="3057053" cy="465773"/>
          </a:xfrm>
          <a:prstGeom prst="rect">
            <a:avLst/>
          </a:prstGeom>
        </p:spPr>
        <p:txBody>
          <a:bodyPr vert="horz" lIns="91569" tIns="45784" rIns="91569" bIns="45784" rtlCol="0" anchor="b"/>
          <a:lstStyle>
            <a:lvl1pPr algn="l">
              <a:defRPr sz="1200"/>
            </a:lvl1pPr>
          </a:lstStyle>
          <a:p>
            <a:endParaRPr lang="en-US"/>
          </a:p>
        </p:txBody>
      </p:sp>
      <p:sp>
        <p:nvSpPr>
          <p:cNvPr id="5" name="Slide Number Placeholder 4"/>
          <p:cNvSpPr>
            <a:spLocks noGrp="1"/>
          </p:cNvSpPr>
          <p:nvPr>
            <p:ph type="sldNum" sz="quarter" idx="3"/>
          </p:nvPr>
        </p:nvSpPr>
        <p:spPr>
          <a:xfrm>
            <a:off x="3994615" y="8841739"/>
            <a:ext cx="3057053" cy="465773"/>
          </a:xfrm>
          <a:prstGeom prst="rect">
            <a:avLst/>
          </a:prstGeom>
        </p:spPr>
        <p:txBody>
          <a:bodyPr vert="horz" lIns="91569" tIns="45784" rIns="91569" bIns="45784" rtlCol="0" anchor="b"/>
          <a:lstStyle>
            <a:lvl1pPr algn="r">
              <a:defRPr sz="1200"/>
            </a:lvl1pPr>
          </a:lstStyle>
          <a:p>
            <a:fld id="{32AD9426-F060-419C-A34C-4C8A21753A59}" type="slidenum">
              <a:rPr lang="en-US" smtClean="0"/>
              <a:pPr/>
              <a:t>‹#›</a:t>
            </a:fld>
            <a:endParaRPr lang="en-US"/>
          </a:p>
        </p:txBody>
      </p:sp>
    </p:spTree>
    <p:extLst>
      <p:ext uri="{BB962C8B-B14F-4D97-AF65-F5344CB8AC3E}">
        <p14:creationId xmlns:p14="http://schemas.microsoft.com/office/powerpoint/2010/main" val="39431185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56414" cy="465455"/>
          </a:xfrm>
          <a:prstGeom prst="rect">
            <a:avLst/>
          </a:prstGeom>
        </p:spPr>
        <p:txBody>
          <a:bodyPr vert="horz" lIns="93309" tIns="46655" rIns="93309" bIns="46655" rtlCol="0"/>
          <a:lstStyle>
            <a:lvl1pPr algn="l">
              <a:defRPr sz="1200"/>
            </a:lvl1pPr>
          </a:lstStyle>
          <a:p>
            <a:endParaRPr lang="en-US"/>
          </a:p>
        </p:txBody>
      </p:sp>
      <p:sp>
        <p:nvSpPr>
          <p:cNvPr id="3" name="Date Placeholder 2"/>
          <p:cNvSpPr>
            <a:spLocks noGrp="1"/>
          </p:cNvSpPr>
          <p:nvPr>
            <p:ph type="dt" idx="1"/>
          </p:nvPr>
        </p:nvSpPr>
        <p:spPr>
          <a:xfrm>
            <a:off x="3995217" y="1"/>
            <a:ext cx="3056414" cy="465455"/>
          </a:xfrm>
          <a:prstGeom prst="rect">
            <a:avLst/>
          </a:prstGeom>
        </p:spPr>
        <p:txBody>
          <a:bodyPr vert="horz" lIns="93309" tIns="46655" rIns="93309" bIns="46655" rtlCol="0"/>
          <a:lstStyle>
            <a:lvl1pPr algn="r">
              <a:defRPr sz="1200"/>
            </a:lvl1pPr>
          </a:lstStyle>
          <a:p>
            <a:fld id="{7D2502FA-F8EB-469C-9490-72CD0A3E30E2}" type="datetimeFigureOut">
              <a:rPr lang="en-US" smtClean="0"/>
              <a:pPr/>
              <a:t>10/10/2014</a:t>
            </a:fld>
            <a:endParaRPr lang="en-US"/>
          </a:p>
        </p:txBody>
      </p:sp>
      <p:sp>
        <p:nvSpPr>
          <p:cNvPr id="4" name="Slide Image Placeholder 3"/>
          <p:cNvSpPr>
            <a:spLocks noGrp="1" noRot="1" noChangeAspect="1"/>
          </p:cNvSpPr>
          <p:nvPr>
            <p:ph type="sldImg" idx="2"/>
          </p:nvPr>
        </p:nvSpPr>
        <p:spPr>
          <a:xfrm>
            <a:off x="1198563" y="696913"/>
            <a:ext cx="4656137" cy="3490912"/>
          </a:xfrm>
          <a:prstGeom prst="rect">
            <a:avLst/>
          </a:prstGeom>
          <a:noFill/>
          <a:ln w="12700">
            <a:solidFill>
              <a:prstClr val="black"/>
            </a:solidFill>
          </a:ln>
        </p:spPr>
        <p:txBody>
          <a:bodyPr vert="horz" lIns="93309" tIns="46655" rIns="93309" bIns="46655" rtlCol="0" anchor="ctr"/>
          <a:lstStyle/>
          <a:p>
            <a:endParaRPr lang="en-US"/>
          </a:p>
        </p:txBody>
      </p:sp>
      <p:sp>
        <p:nvSpPr>
          <p:cNvPr id="5" name="Notes Placeholder 4"/>
          <p:cNvSpPr>
            <a:spLocks noGrp="1"/>
          </p:cNvSpPr>
          <p:nvPr>
            <p:ph type="body" sz="quarter" idx="3"/>
          </p:nvPr>
        </p:nvSpPr>
        <p:spPr>
          <a:xfrm>
            <a:off x="705327" y="4421824"/>
            <a:ext cx="5642610" cy="4189095"/>
          </a:xfrm>
          <a:prstGeom prst="rect">
            <a:avLst/>
          </a:prstGeom>
        </p:spPr>
        <p:txBody>
          <a:bodyPr vert="horz" lIns="93309" tIns="46655" rIns="93309" bIns="4665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1"/>
            <a:ext cx="3056414" cy="465455"/>
          </a:xfrm>
          <a:prstGeom prst="rect">
            <a:avLst/>
          </a:prstGeom>
        </p:spPr>
        <p:txBody>
          <a:bodyPr vert="horz" lIns="93309" tIns="46655" rIns="93309" bIns="46655" rtlCol="0" anchor="b"/>
          <a:lstStyle>
            <a:lvl1pPr algn="l">
              <a:defRPr sz="1200"/>
            </a:lvl1pPr>
          </a:lstStyle>
          <a:p>
            <a:endParaRPr lang="en-US"/>
          </a:p>
        </p:txBody>
      </p:sp>
      <p:sp>
        <p:nvSpPr>
          <p:cNvPr id="7" name="Slide Number Placeholder 6"/>
          <p:cNvSpPr>
            <a:spLocks noGrp="1"/>
          </p:cNvSpPr>
          <p:nvPr>
            <p:ph type="sldNum" sz="quarter" idx="5"/>
          </p:nvPr>
        </p:nvSpPr>
        <p:spPr>
          <a:xfrm>
            <a:off x="3995217" y="8842031"/>
            <a:ext cx="3056414" cy="465455"/>
          </a:xfrm>
          <a:prstGeom prst="rect">
            <a:avLst/>
          </a:prstGeom>
        </p:spPr>
        <p:txBody>
          <a:bodyPr vert="horz" lIns="93309" tIns="46655" rIns="93309" bIns="46655" rtlCol="0" anchor="b"/>
          <a:lstStyle>
            <a:lvl1pPr algn="r">
              <a:defRPr sz="1200"/>
            </a:lvl1pPr>
          </a:lstStyle>
          <a:p>
            <a:fld id="{CA426E1C-57F7-4A85-BF8E-7A33950BE469}" type="slidenum">
              <a:rPr lang="en-US" smtClean="0"/>
              <a:pPr/>
              <a:t>‹#›</a:t>
            </a:fld>
            <a:endParaRPr lang="en-US"/>
          </a:p>
        </p:txBody>
      </p:sp>
    </p:spTree>
    <p:extLst>
      <p:ext uri="{BB962C8B-B14F-4D97-AF65-F5344CB8AC3E}">
        <p14:creationId xmlns:p14="http://schemas.microsoft.com/office/powerpoint/2010/main" val="34443078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A426E1C-57F7-4A85-BF8E-7A33950BE46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426E1C-57F7-4A85-BF8E-7A33950BE469}" type="slidenum">
              <a:rPr lang="en-US" smtClean="0"/>
              <a:pPr/>
              <a:t>10</a:t>
            </a:fld>
            <a:endParaRPr lang="en-US"/>
          </a:p>
        </p:txBody>
      </p:sp>
    </p:spTree>
    <p:extLst>
      <p:ext uri="{BB962C8B-B14F-4D97-AF65-F5344CB8AC3E}">
        <p14:creationId xmlns:p14="http://schemas.microsoft.com/office/powerpoint/2010/main" val="8483190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AB1BCFBA-7766-4B80-B1C0-A339F82E634D}" type="slidenum">
              <a:rPr lang="en-US" smtClean="0"/>
              <a:pPr>
                <a:defRPr/>
              </a:pPr>
              <a:t>11</a:t>
            </a:fld>
            <a:endParaRPr lang="en-US"/>
          </a:p>
        </p:txBody>
      </p:sp>
    </p:spTree>
    <p:extLst>
      <p:ext uri="{BB962C8B-B14F-4D97-AF65-F5344CB8AC3E}">
        <p14:creationId xmlns:p14="http://schemas.microsoft.com/office/powerpoint/2010/main" val="40516342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text message followers </a:t>
            </a:r>
            <a:r>
              <a:rPr lang="en-US" sz="1200" b="1" kern="1200" dirty="0" smtClean="0">
                <a:solidFill>
                  <a:schemeClr val="tx1"/>
                </a:solidFill>
                <a:effectLst/>
                <a:latin typeface="+mn-lt"/>
                <a:ea typeface="+mn-ea"/>
                <a:cs typeface="+mn-cs"/>
              </a:rPr>
              <a:t>2,330</a:t>
            </a:r>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136,689</a:t>
            </a:r>
            <a:r>
              <a:rPr lang="en-US" sz="1200" kern="1200" dirty="0" smtClean="0">
                <a:solidFill>
                  <a:schemeClr val="tx1"/>
                </a:solidFill>
                <a:effectLst/>
                <a:latin typeface="+mn-lt"/>
                <a:ea typeface="+mn-ea"/>
                <a:cs typeface="+mn-cs"/>
              </a:rPr>
              <a:t> views </a:t>
            </a:r>
            <a:r>
              <a:rPr lang="en-US" sz="1200" kern="1200" smtClean="0">
                <a:solidFill>
                  <a:schemeClr val="tx1"/>
                </a:solidFill>
                <a:effectLst/>
                <a:latin typeface="+mn-lt"/>
                <a:ea typeface="+mn-ea"/>
                <a:cs typeface="+mn-cs"/>
              </a:rPr>
              <a:t>for webpage</a:t>
            </a:r>
          </a:p>
          <a:p>
            <a:r>
              <a:rPr lang="en-US" sz="1200" kern="1200" smtClean="0">
                <a:solidFill>
                  <a:schemeClr val="tx1"/>
                </a:solidFill>
                <a:effectLst/>
                <a:latin typeface="+mn-lt"/>
                <a:ea typeface="+mn-ea"/>
                <a:cs typeface="+mn-cs"/>
              </a:rPr>
              <a:t>Facebook</a:t>
            </a:r>
            <a:r>
              <a:rPr lang="en-US" sz="1200" kern="1200" dirty="0" smtClean="0">
                <a:solidFill>
                  <a:schemeClr val="tx1"/>
                </a:solidFill>
                <a:effectLst/>
                <a:latin typeface="+mn-lt"/>
                <a:ea typeface="+mn-ea"/>
                <a:cs typeface="+mn-cs"/>
              </a:rPr>
              <a:t>: 14,606 page likes.</a:t>
            </a:r>
          </a:p>
          <a:p>
            <a:r>
              <a:rPr lang="en-US" sz="1200" kern="1200" dirty="0" smtClean="0">
                <a:solidFill>
                  <a:schemeClr val="tx1"/>
                </a:solidFill>
                <a:effectLst/>
                <a:latin typeface="+mn-lt"/>
                <a:ea typeface="+mn-ea"/>
                <a:cs typeface="+mn-cs"/>
              </a:rPr>
              <a:t>Instagram: 539 followers.</a:t>
            </a:r>
          </a:p>
          <a:p>
            <a:r>
              <a:rPr lang="en-US" sz="1200" kern="1200" dirty="0" smtClean="0">
                <a:solidFill>
                  <a:schemeClr val="tx1"/>
                </a:solidFill>
                <a:effectLst/>
                <a:latin typeface="+mn-lt"/>
                <a:ea typeface="+mn-ea"/>
                <a:cs typeface="+mn-cs"/>
              </a:rPr>
              <a:t>Twitter: 1,209 followers.</a:t>
            </a:r>
          </a:p>
          <a:p>
            <a:r>
              <a:rPr lang="en-US" sz="1200" kern="1200" dirty="0" err="1" smtClean="0">
                <a:solidFill>
                  <a:schemeClr val="tx1"/>
                </a:solidFill>
                <a:effectLst/>
                <a:latin typeface="+mn-lt"/>
                <a:ea typeface="+mn-ea"/>
                <a:cs typeface="+mn-cs"/>
              </a:rPr>
              <a:t>Youtube</a:t>
            </a:r>
            <a:r>
              <a:rPr lang="en-US" sz="1200" kern="1200" dirty="0" smtClean="0">
                <a:solidFill>
                  <a:schemeClr val="tx1"/>
                </a:solidFill>
                <a:effectLst/>
                <a:latin typeface="+mn-lt"/>
                <a:ea typeface="+mn-ea"/>
                <a:cs typeface="+mn-cs"/>
              </a:rPr>
              <a:t>: 141 subscribers, 251 videos, and 17,580 views. </a:t>
            </a:r>
          </a:p>
          <a:p>
            <a:endParaRPr lang="en-US" dirty="0"/>
          </a:p>
        </p:txBody>
      </p:sp>
      <p:sp>
        <p:nvSpPr>
          <p:cNvPr id="4" name="Slide Number Placeholder 3"/>
          <p:cNvSpPr>
            <a:spLocks noGrp="1"/>
          </p:cNvSpPr>
          <p:nvPr>
            <p:ph type="sldNum" sz="quarter" idx="10"/>
          </p:nvPr>
        </p:nvSpPr>
        <p:spPr/>
        <p:txBody>
          <a:bodyPr/>
          <a:lstStyle/>
          <a:p>
            <a:fld id="{4A127C63-937F-45AA-A730-A80151623743}"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34438748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The drug prevention </a:t>
            </a:r>
            <a:r>
              <a:rPr lang="en-US" altLang="en-US" baseline="0" dirty="0" smtClean="0"/>
              <a:t>section includes information on topics like how to help a friend, and the impact of drug use on your body.</a:t>
            </a:r>
            <a:endParaRPr lang="en-US" dirty="0"/>
          </a:p>
        </p:txBody>
      </p:sp>
      <p:sp>
        <p:nvSpPr>
          <p:cNvPr id="4" name="Slide Number Placeholder 3"/>
          <p:cNvSpPr>
            <a:spLocks noGrp="1"/>
          </p:cNvSpPr>
          <p:nvPr>
            <p:ph type="sldNum" sz="quarter" idx="10"/>
          </p:nvPr>
        </p:nvSpPr>
        <p:spPr/>
        <p:txBody>
          <a:bodyPr/>
          <a:lstStyle/>
          <a:p>
            <a:pPr>
              <a:defRPr/>
            </a:pPr>
            <a:fld id="{AB1BCFBA-7766-4B80-B1C0-A339F82E634D}" type="slidenum">
              <a:rPr lang="en-US" smtClean="0">
                <a:solidFill>
                  <a:prstClr val="black"/>
                </a:solidFill>
              </a:rPr>
              <a:pPr>
                <a:defRPr/>
              </a:pPr>
              <a:t>13</a:t>
            </a:fld>
            <a:endParaRPr lang="en-US">
              <a:solidFill>
                <a:prstClr val="black"/>
              </a:solidFill>
            </a:endParaRPr>
          </a:p>
        </p:txBody>
      </p:sp>
    </p:spTree>
    <p:extLst>
      <p:ext uri="{BB962C8B-B14F-4D97-AF65-F5344CB8AC3E}">
        <p14:creationId xmlns:p14="http://schemas.microsoft.com/office/powerpoint/2010/main" val="41309224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Currently have 1000 active contacts send a weekly text message </a:t>
            </a:r>
          </a:p>
        </p:txBody>
      </p:sp>
      <p:sp>
        <p:nvSpPr>
          <p:cNvPr id="716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5EA4A7C-9034-4334-96A6-0E41AE26607B}" type="slidenum">
              <a:rPr lang="en-US" smtClean="0">
                <a:solidFill>
                  <a:srgbClr val="000000"/>
                </a:solidFill>
              </a:rPr>
              <a:pPr fontAlgn="base">
                <a:spcBef>
                  <a:spcPct val="0"/>
                </a:spcBef>
                <a:spcAft>
                  <a:spcPct val="0"/>
                </a:spcAft>
                <a:defRPr/>
              </a:pPr>
              <a:t>14</a:t>
            </a:fld>
            <a:endParaRPr lang="en-US" smtClean="0">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6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If you’d like to contact the folks who manage We R</a:t>
            </a:r>
            <a:r>
              <a:rPr lang="en-US" baseline="0" dirty="0" smtClean="0"/>
              <a:t> Native…</a:t>
            </a:r>
            <a:endParaRPr lang="en-US" dirty="0" smtClean="0"/>
          </a:p>
        </p:txBody>
      </p:sp>
      <p:sp>
        <p:nvSpPr>
          <p:cNvPr id="326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300">
                <a:solidFill>
                  <a:srgbClr val="000000"/>
                </a:solidFill>
                <a:latin typeface="Gill Sans" charset="0"/>
                <a:ea typeface="ヒラギノ角ゴ ProN W3" charset="-128"/>
                <a:sym typeface="Gill Sans" charset="0"/>
              </a:defRPr>
            </a:lvl1pPr>
            <a:lvl2pPr marL="758165" indent="-291602" eaLnBrk="0" hangingPunct="0">
              <a:defRPr sz="4300">
                <a:solidFill>
                  <a:srgbClr val="000000"/>
                </a:solidFill>
                <a:latin typeface="Gill Sans" charset="0"/>
                <a:ea typeface="ヒラギノ角ゴ ProN W3" charset="-128"/>
                <a:sym typeface="Gill Sans" charset="0"/>
              </a:defRPr>
            </a:lvl2pPr>
            <a:lvl3pPr marL="1166408" indent="-233282" eaLnBrk="0" hangingPunct="0">
              <a:defRPr sz="4300">
                <a:solidFill>
                  <a:srgbClr val="000000"/>
                </a:solidFill>
                <a:latin typeface="Gill Sans" charset="0"/>
                <a:ea typeface="ヒラギノ角ゴ ProN W3" charset="-128"/>
                <a:sym typeface="Gill Sans" charset="0"/>
              </a:defRPr>
            </a:lvl3pPr>
            <a:lvl4pPr marL="1632971" indent="-233282" eaLnBrk="0" hangingPunct="0">
              <a:defRPr sz="4300">
                <a:solidFill>
                  <a:srgbClr val="000000"/>
                </a:solidFill>
                <a:latin typeface="Gill Sans" charset="0"/>
                <a:ea typeface="ヒラギノ角ゴ ProN W3" charset="-128"/>
                <a:sym typeface="Gill Sans" charset="0"/>
              </a:defRPr>
            </a:lvl4pPr>
            <a:lvl5pPr marL="2099533" indent="-233282" eaLnBrk="0" hangingPunct="0">
              <a:defRPr sz="4300">
                <a:solidFill>
                  <a:srgbClr val="000000"/>
                </a:solidFill>
                <a:latin typeface="Gill Sans" charset="0"/>
                <a:ea typeface="ヒラギノ角ゴ ProN W3" charset="-128"/>
                <a:sym typeface="Gill Sans" charset="0"/>
              </a:defRPr>
            </a:lvl5pPr>
            <a:lvl6pPr marL="2566098" indent="-233282" algn="ctr" eaLnBrk="0" fontAlgn="base" hangingPunct="0">
              <a:spcBef>
                <a:spcPct val="0"/>
              </a:spcBef>
              <a:spcAft>
                <a:spcPct val="0"/>
              </a:spcAft>
              <a:defRPr sz="4300">
                <a:solidFill>
                  <a:srgbClr val="000000"/>
                </a:solidFill>
                <a:latin typeface="Gill Sans" charset="0"/>
                <a:ea typeface="ヒラギノ角ゴ ProN W3" charset="-128"/>
                <a:sym typeface="Gill Sans" charset="0"/>
              </a:defRPr>
            </a:lvl6pPr>
            <a:lvl7pPr marL="3032661" indent="-233282" algn="ctr" eaLnBrk="0" fontAlgn="base" hangingPunct="0">
              <a:spcBef>
                <a:spcPct val="0"/>
              </a:spcBef>
              <a:spcAft>
                <a:spcPct val="0"/>
              </a:spcAft>
              <a:defRPr sz="4300">
                <a:solidFill>
                  <a:srgbClr val="000000"/>
                </a:solidFill>
                <a:latin typeface="Gill Sans" charset="0"/>
                <a:ea typeface="ヒラギノ角ゴ ProN W3" charset="-128"/>
                <a:sym typeface="Gill Sans" charset="0"/>
              </a:defRPr>
            </a:lvl7pPr>
            <a:lvl8pPr marL="3499223" indent="-233282" algn="ctr" eaLnBrk="0" fontAlgn="base" hangingPunct="0">
              <a:spcBef>
                <a:spcPct val="0"/>
              </a:spcBef>
              <a:spcAft>
                <a:spcPct val="0"/>
              </a:spcAft>
              <a:defRPr sz="4300">
                <a:solidFill>
                  <a:srgbClr val="000000"/>
                </a:solidFill>
                <a:latin typeface="Gill Sans" charset="0"/>
                <a:ea typeface="ヒラギノ角ゴ ProN W3" charset="-128"/>
                <a:sym typeface="Gill Sans" charset="0"/>
              </a:defRPr>
            </a:lvl8pPr>
            <a:lvl9pPr marL="3965787" indent="-233282" algn="ctr" eaLnBrk="0" fontAlgn="base" hangingPunct="0">
              <a:spcBef>
                <a:spcPct val="0"/>
              </a:spcBef>
              <a:spcAft>
                <a:spcPct val="0"/>
              </a:spcAft>
              <a:defRPr sz="4300">
                <a:solidFill>
                  <a:srgbClr val="000000"/>
                </a:solidFill>
                <a:latin typeface="Gill Sans" charset="0"/>
                <a:ea typeface="ヒラギノ角ゴ ProN W3" charset="-128"/>
                <a:sym typeface="Gill Sans" charset="0"/>
              </a:defRPr>
            </a:lvl9pPr>
          </a:lstStyle>
          <a:p>
            <a:pPr eaLnBrk="1" hangingPunct="1"/>
            <a:fld id="{16A2EE7F-CD07-49AF-9259-5E616E3BC632}" type="slidenum">
              <a:rPr lang="en-US" sz="1200"/>
              <a:pPr eaLnBrk="1" hangingPunct="1"/>
              <a:t>15</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1CDD12-E139-4434-ADFD-71CC7E9733FF}"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Other recipients:</a:t>
            </a:r>
          </a:p>
          <a:p>
            <a:r>
              <a:rPr lang="en-US" dirty="0" smtClean="0"/>
              <a:t>WA State</a:t>
            </a:r>
          </a:p>
          <a:p>
            <a:r>
              <a:rPr lang="en-US" dirty="0" smtClean="0"/>
              <a:t>OR State</a:t>
            </a:r>
          </a:p>
          <a:p>
            <a:r>
              <a:rPr lang="en-US" dirty="0" smtClean="0"/>
              <a:t>NARA??</a:t>
            </a:r>
          </a:p>
          <a:p>
            <a:r>
              <a:rPr lang="en-US" dirty="0" smtClean="0"/>
              <a:t>CTUIR??</a:t>
            </a:r>
          </a:p>
          <a:p>
            <a:endParaRPr lang="en-US" dirty="0" smtClean="0"/>
          </a:p>
          <a:p>
            <a:r>
              <a:rPr lang="en-US" dirty="0" smtClean="0"/>
              <a:t>So</a:t>
            </a:r>
            <a:r>
              <a:rPr lang="en-US" baseline="0" dirty="0" smtClean="0"/>
              <a:t> we are looking good to help decrease suicide in the </a:t>
            </a:r>
            <a:r>
              <a:rPr lang="en-US" baseline="0" smtClean="0"/>
              <a:t>pacific northwest!</a:t>
            </a:r>
            <a:endParaRPr lang="en-US" dirty="0"/>
          </a:p>
        </p:txBody>
      </p:sp>
      <p:sp>
        <p:nvSpPr>
          <p:cNvPr id="4" name="Slide Number Placeholder 3"/>
          <p:cNvSpPr>
            <a:spLocks noGrp="1"/>
          </p:cNvSpPr>
          <p:nvPr>
            <p:ph type="sldNum" sz="quarter" idx="10"/>
          </p:nvPr>
        </p:nvSpPr>
        <p:spPr/>
        <p:txBody>
          <a:bodyPr/>
          <a:lstStyle/>
          <a:p>
            <a:fld id="{CA426E1C-57F7-4A85-BF8E-7A33950BE469}" type="slidenum">
              <a:rPr lang="en-US" smtClean="0"/>
              <a:pPr/>
              <a:t>3</a:t>
            </a:fld>
            <a:endParaRPr lang="en-US"/>
          </a:p>
        </p:txBody>
      </p:sp>
    </p:spTree>
    <p:extLst>
      <p:ext uri="{BB962C8B-B14F-4D97-AF65-F5344CB8AC3E}">
        <p14:creationId xmlns:p14="http://schemas.microsoft.com/office/powerpoint/2010/main" val="19927794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4982" indent="-174982">
              <a:buFont typeface="Arial" panose="020B0604020202020204" pitchFamily="34" charset="0"/>
              <a:buChar char="•"/>
            </a:pPr>
            <a:r>
              <a:rPr lang="en-US" dirty="0" smtClean="0"/>
              <a:t>We are updating the 2010 campaign as we speak!</a:t>
            </a:r>
          </a:p>
          <a:p>
            <a:pPr marL="174982" indent="-174982">
              <a:buFont typeface="Arial" panose="020B0604020202020204" pitchFamily="34" charset="0"/>
              <a:buChar char="•"/>
            </a:pPr>
            <a:r>
              <a:rPr lang="en-US" dirty="0" smtClean="0"/>
              <a:t>In</a:t>
            </a:r>
            <a:r>
              <a:rPr lang="en-US" baseline="0" dirty="0" smtClean="0"/>
              <a:t> Aug-Sept we received 69 surveys back regarding the update to the campaign and questions ranged from the meaning of depression to what colors the campaign should have as a focus, to whether or not to continue the use of the current slogan</a:t>
            </a:r>
          </a:p>
          <a:p>
            <a:pPr marL="174982" indent="-174982">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5ED9128D-0E5F-4197-95FA-2124F3E7776E}"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US" dirty="0" smtClean="0"/>
              <a:t>Please provide</a:t>
            </a:r>
            <a:r>
              <a:rPr lang="en-US" baseline="0" dirty="0" smtClean="0"/>
              <a:t> me with feedback regarding these new options. . . . </a:t>
            </a:r>
          </a:p>
          <a:p>
            <a:pPr marL="174982" indent="-174982">
              <a:buFont typeface="Arial" panose="020B0604020202020204" pitchFamily="34" charset="0"/>
              <a:buChar char="•"/>
            </a:pPr>
            <a:r>
              <a:rPr lang="en-US" baseline="0" dirty="0" smtClean="0"/>
              <a:t>We hope to have this campaign complete and ready to mail out by. . . . </a:t>
            </a:r>
          </a:p>
          <a:p>
            <a:pPr marL="174982" indent="-174982">
              <a:buFont typeface="Arial" panose="020B0604020202020204" pitchFamily="34" charset="0"/>
              <a:buChar char="•"/>
            </a:pPr>
            <a:r>
              <a:rPr lang="en-US" baseline="0" dirty="0" smtClean="0"/>
              <a:t>We will eventually be expanding the campaign to include LGTQ2S and returning Veteran suicide prevention information as well!!</a:t>
            </a:r>
            <a:endParaRPr lang="en-US" dirty="0"/>
          </a:p>
        </p:txBody>
      </p:sp>
      <p:sp>
        <p:nvSpPr>
          <p:cNvPr id="4" name="Slide Number Placeholder 3"/>
          <p:cNvSpPr>
            <a:spLocks noGrp="1"/>
          </p:cNvSpPr>
          <p:nvPr>
            <p:ph type="sldNum" sz="quarter" idx="10"/>
          </p:nvPr>
        </p:nvSpPr>
        <p:spPr/>
        <p:txBody>
          <a:bodyPr/>
          <a:lstStyle/>
          <a:p>
            <a:fld id="{CA426E1C-57F7-4A85-BF8E-7A33950BE469}" type="slidenum">
              <a:rPr lang="en-US" smtClean="0"/>
              <a:pPr/>
              <a:t>5</a:t>
            </a:fld>
            <a:endParaRPr lang="en-US"/>
          </a:p>
        </p:txBody>
      </p:sp>
    </p:spTree>
    <p:extLst>
      <p:ext uri="{BB962C8B-B14F-4D97-AF65-F5344CB8AC3E}">
        <p14:creationId xmlns:p14="http://schemas.microsoft.com/office/powerpoint/2010/main" val="10248346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A426E1C-57F7-4A85-BF8E-7A33950BE469}"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78705E7-2B1B-4F77-90ED-890BC69E8168}"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4982" indent="-174982" defTabSz="933237">
              <a:buFont typeface="Arial" panose="020B0604020202020204" pitchFamily="34" charset="0"/>
              <a:buChar char="•"/>
            </a:pPr>
            <a:r>
              <a:rPr lang="en-US" dirty="0"/>
              <a:t>In 2008, the capacity assessment was completed by 25 people representing 11 NW tribes and 7 partnering agencies. </a:t>
            </a:r>
          </a:p>
          <a:p>
            <a:pPr marL="174982" indent="-174982" defTabSz="933237">
              <a:buFont typeface="Arial" panose="020B0604020202020204" pitchFamily="34" charset="0"/>
              <a:buChar char="•"/>
            </a:pPr>
            <a:r>
              <a:rPr lang="en-US" dirty="0"/>
              <a:t>In 2013, the assessment was completed by 30 people representing 14 NW tribes. </a:t>
            </a:r>
          </a:p>
          <a:p>
            <a:pPr marL="174982" indent="-174982" defTabSz="933237">
              <a:buFont typeface="Arial" panose="020B0604020202020204" pitchFamily="34" charset="0"/>
              <a:buChar char="•"/>
            </a:pPr>
            <a:r>
              <a:rPr lang="en-US" dirty="0"/>
              <a:t>Respondents represented a variety of perspectives, including tribal clinics, tribal health departments, community health educators and CHRs, tribal council members, tribal treatment programs, clinic staff, youth program representatives, and other health advocates interested in suicide prevention and treatment.</a:t>
            </a:r>
          </a:p>
          <a:p>
            <a:pPr marL="174982" indent="-174982" defTabSz="933237">
              <a:buFont typeface="Arial" panose="020B0604020202020204" pitchFamily="34" charset="0"/>
              <a:buChar char="•"/>
            </a:pPr>
            <a:r>
              <a:rPr lang="en-US" dirty="0"/>
              <a:t>The results of the 2013 Tribal Suicide Prevention Capacity Assessment were tabulated and reviewed by staff at the NPAIHB, and then shared with members of the NPAIHB’s Behavioral Health committee. When asked about what can be improved for regional AI/AN suicide prevention and treatment services, respondents noted the following: </a:t>
            </a:r>
          </a:p>
          <a:p>
            <a:pPr marL="641600" lvl="1" indent="-174982">
              <a:buFont typeface="Arial" panose="020B0604020202020204" pitchFamily="34" charset="0"/>
              <a:buChar char="•"/>
            </a:pPr>
            <a:r>
              <a:rPr lang="en-US" dirty="0"/>
              <a:t>Funding </a:t>
            </a:r>
          </a:p>
          <a:p>
            <a:pPr marL="641600" lvl="1" indent="-174982">
              <a:buFont typeface="Arial" panose="020B0604020202020204" pitchFamily="34" charset="0"/>
              <a:buChar char="•"/>
            </a:pPr>
            <a:r>
              <a:rPr lang="en-US" dirty="0"/>
              <a:t>Time</a:t>
            </a:r>
          </a:p>
          <a:p>
            <a:pPr marL="641600" lvl="1" indent="-174982">
              <a:buFont typeface="Arial" panose="020B0604020202020204" pitchFamily="34" charset="0"/>
              <a:buChar char="•"/>
            </a:pPr>
            <a:r>
              <a:rPr lang="en-US" dirty="0"/>
              <a:t>Confidentiality</a:t>
            </a:r>
          </a:p>
          <a:p>
            <a:pPr marL="641600" lvl="1" indent="-174982">
              <a:buFont typeface="Arial" panose="020B0604020202020204" pitchFamily="34" charset="0"/>
              <a:buChar char="•"/>
            </a:pPr>
            <a:r>
              <a:rPr lang="en-US" dirty="0"/>
              <a:t>Advertising the suicide prevention programs that do exist</a:t>
            </a:r>
          </a:p>
          <a:p>
            <a:pPr marL="641600" lvl="1" indent="-174982">
              <a:buFont typeface="Arial" panose="020B0604020202020204" pitchFamily="34" charset="0"/>
              <a:buChar char="•"/>
            </a:pPr>
            <a:r>
              <a:rPr lang="en-US" dirty="0"/>
              <a:t>Community involvement</a:t>
            </a:r>
          </a:p>
          <a:p>
            <a:pPr marL="641600" lvl="1" indent="-174982">
              <a:buFont typeface="Arial" panose="020B0604020202020204" pitchFamily="34" charset="0"/>
              <a:buChar char="•"/>
            </a:pPr>
            <a:r>
              <a:rPr lang="en-US" dirty="0"/>
              <a:t>Stronger programs needed i.e. CRT and local Crisis Hotline</a:t>
            </a:r>
          </a:p>
          <a:p>
            <a:pPr marL="641600" lvl="1" indent="-174982">
              <a:buFont typeface="Arial" panose="020B0604020202020204" pitchFamily="34" charset="0"/>
              <a:buChar char="•"/>
            </a:pPr>
            <a:r>
              <a:rPr lang="en-US" dirty="0"/>
              <a:t>Culturally appropriate suicide prevention programs and services</a:t>
            </a:r>
          </a:p>
          <a:p>
            <a:pPr marL="641600" lvl="1" indent="-174982">
              <a:buFont typeface="Arial" panose="020B0604020202020204" pitchFamily="34" charset="0"/>
              <a:buChar char="•"/>
            </a:pPr>
            <a:r>
              <a:rPr lang="en-US" dirty="0"/>
              <a:t>Community members knowing how to access services</a:t>
            </a:r>
          </a:p>
          <a:p>
            <a:pPr marL="641600" lvl="1" indent="-174982">
              <a:buFont typeface="Arial" panose="020B0604020202020204" pitchFamily="34" charset="0"/>
              <a:buChar char="•"/>
            </a:pPr>
            <a:r>
              <a:rPr lang="en-US" dirty="0"/>
              <a:t>Resources for treatment</a:t>
            </a:r>
          </a:p>
          <a:p>
            <a:pPr marL="641600" lvl="1" indent="-174982">
              <a:buFont typeface="Arial" panose="020B0604020202020204" pitchFamily="34" charset="0"/>
              <a:buChar char="•"/>
            </a:pPr>
            <a:endParaRPr lang="en-US" dirty="0"/>
          </a:p>
          <a:p>
            <a:pPr marL="174982" indent="-174982" defTabSz="933237">
              <a:buFont typeface="Arial" panose="020B0604020202020204" pitchFamily="34" charset="0"/>
              <a:buChar char="•"/>
            </a:pPr>
            <a:r>
              <a:rPr lang="en-US" dirty="0"/>
              <a:t>Many of the suggestions offered by respondents were included in the Adolescent Health Tribal Action Plan, outlined in the document in your packet. </a:t>
            </a:r>
          </a:p>
          <a:p>
            <a:pPr marL="174982" indent="-174982" defTabSz="933237">
              <a:buFont typeface="Arial" panose="020B0604020202020204" pitchFamily="34" charset="0"/>
              <a:buChar char="•"/>
            </a:pPr>
            <a:r>
              <a:rPr lang="en-US" dirty="0"/>
              <a:t>These steps can be used by program managers or public health professionals, as well as by tribal leaders and policy-makers as they set the agenda for improving their community’s health. </a:t>
            </a:r>
          </a:p>
          <a:p>
            <a:pPr marL="174982" indent="-174982" defTabSz="933237">
              <a:buFont typeface="Arial" panose="020B0604020202020204" pitchFamily="34" charset="0"/>
              <a:buChar char="•"/>
            </a:pPr>
            <a:r>
              <a:rPr lang="en-US" dirty="0"/>
              <a:t>These recommendations will also guide efforts at the NPAIHB by THRIVE and We R Native, by tailoring health promotion strategies in response to identified needs.</a:t>
            </a:r>
          </a:p>
          <a:p>
            <a:pPr marL="174982" indent="-174982">
              <a:buFont typeface="Arial" panose="020B0604020202020204" pitchFamily="34" charset="0"/>
              <a:buChar char="•"/>
            </a:pPr>
            <a:endParaRPr lang="en-US" dirty="0"/>
          </a:p>
          <a:p>
            <a:pPr marL="174982" indent="-174982" defTabSz="933237">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pPr>
              <a:defRPr/>
            </a:pPr>
            <a:fld id="{5ED9128D-0E5F-4197-95FA-2124F3E7776E}"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a:t>
            </a:r>
            <a:r>
              <a:rPr lang="en-US" baseline="0" dirty="0" smtClean="0"/>
              <a:t> a few examples of what the table looks like that is in the supplement. The Adolescent Action Plan addresses two goals relating to the improvement of “time &amp; funding”, goals 1 &amp; 3 as you can see on the screen and on your additional document provided in your packet.</a:t>
            </a:r>
            <a:endParaRPr lang="en-US" dirty="0"/>
          </a:p>
        </p:txBody>
      </p:sp>
      <p:sp>
        <p:nvSpPr>
          <p:cNvPr id="4" name="Slide Number Placeholder 3"/>
          <p:cNvSpPr>
            <a:spLocks noGrp="1"/>
          </p:cNvSpPr>
          <p:nvPr>
            <p:ph type="sldNum" sz="quarter" idx="10"/>
          </p:nvPr>
        </p:nvSpPr>
        <p:spPr/>
        <p:txBody>
          <a:bodyPr/>
          <a:lstStyle/>
          <a:p>
            <a:fld id="{CA426E1C-57F7-4A85-BF8E-7A33950BE469}" type="slidenum">
              <a:rPr lang="en-US" smtClean="0"/>
              <a:pPr/>
              <a:t>9</a:t>
            </a:fld>
            <a:endParaRPr lang="en-US"/>
          </a:p>
        </p:txBody>
      </p:sp>
    </p:spTree>
    <p:extLst>
      <p:ext uri="{BB962C8B-B14F-4D97-AF65-F5344CB8AC3E}">
        <p14:creationId xmlns:p14="http://schemas.microsoft.com/office/powerpoint/2010/main" val="3600786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userDrawn="1"/>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685800" y="533400"/>
            <a:ext cx="7772400" cy="1600200"/>
          </a:xfrm>
        </p:spPr>
        <p:txBody>
          <a:bodyPr anchor="ctr"/>
          <a:lstStyle>
            <a:lvl1pPr>
              <a:defRPr sz="4400">
                <a:solidFill>
                  <a:schemeClr val="accent1"/>
                </a:solidFill>
              </a:defRPr>
            </a:lvl1pPr>
          </a:lstStyle>
          <a:p>
            <a:r>
              <a:rPr kumimoji="0" lang="en-US" dirty="0" smtClean="0"/>
              <a:t>Click to edit Master title style</a:t>
            </a:r>
            <a:endParaRPr kumimoji="0" lang="en-US" dirty="0"/>
          </a:p>
        </p:txBody>
      </p:sp>
      <p:pic>
        <p:nvPicPr>
          <p:cNvPr id="20" name="Picture 14"/>
          <p:cNvPicPr>
            <a:picLocks noChangeAspect="1" noChangeArrowheads="1"/>
          </p:cNvPicPr>
          <p:nvPr userDrawn="1"/>
        </p:nvPicPr>
        <p:blipFill>
          <a:blip r:embed="rId2" cstate="print"/>
          <a:srcRect b="14286"/>
          <a:stretch>
            <a:fillRect/>
          </a:stretch>
        </p:blipFill>
        <p:spPr bwMode="auto">
          <a:xfrm>
            <a:off x="152400" y="6124208"/>
            <a:ext cx="5410200" cy="270510"/>
          </a:xfrm>
          <a:prstGeom prst="rect">
            <a:avLst/>
          </a:prstGeom>
          <a:noFill/>
          <a:ln w="9525">
            <a:noFill/>
            <a:miter lim="800000"/>
            <a:headEnd/>
            <a:tailEnd/>
          </a:ln>
          <a:effectLst/>
        </p:spPr>
      </p:pic>
      <p:pic>
        <p:nvPicPr>
          <p:cNvPr id="21" name="Picture 14"/>
          <p:cNvPicPr>
            <a:picLocks noChangeAspect="1" noChangeArrowheads="1"/>
          </p:cNvPicPr>
          <p:nvPr userDrawn="1"/>
        </p:nvPicPr>
        <p:blipFill>
          <a:blip r:embed="rId2" cstate="print"/>
          <a:srcRect l="4225" b="11395"/>
          <a:stretch>
            <a:fillRect/>
          </a:stretch>
        </p:blipFill>
        <p:spPr bwMode="auto">
          <a:xfrm>
            <a:off x="3810000" y="6121167"/>
            <a:ext cx="5181600" cy="279633"/>
          </a:xfrm>
          <a:prstGeom prst="rect">
            <a:avLst/>
          </a:prstGeom>
          <a:noFill/>
          <a:ln w="9525">
            <a:noFill/>
            <a:miter lim="800000"/>
            <a:headEnd/>
            <a:tailEnd/>
          </a:ln>
          <a:effectLst/>
        </p:spPr>
      </p:pic>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Footer Placeholder 16"/>
          <p:cNvSpPr>
            <a:spLocks noGrp="1"/>
          </p:cNvSpPr>
          <p:nvPr>
            <p:ph type="ftr" sz="quarter" idx="11"/>
          </p:nvPr>
        </p:nvSpPr>
        <p:spPr/>
        <p:txBody>
          <a:bodyPr/>
          <a:lstStyle/>
          <a:p>
            <a:endParaRPr lang="en-US" dirty="0"/>
          </a:p>
        </p:txBody>
      </p:sp>
      <p:sp>
        <p:nvSpPr>
          <p:cNvPr id="28" name="Date Placeholder 27"/>
          <p:cNvSpPr>
            <a:spLocks noGrp="1"/>
          </p:cNvSpPr>
          <p:nvPr>
            <p:ph type="dt" sz="half" idx="10"/>
          </p:nvPr>
        </p:nvSpPr>
        <p:spPr/>
        <p:txBody>
          <a:bodyPr/>
          <a:lstStyle/>
          <a:p>
            <a:fld id="{97C6D424-DE00-4962-B9C4-D78CC5BE0C50}" type="datetimeFigureOut">
              <a:rPr lang="en-US" smtClean="0"/>
              <a:pPr/>
              <a:t>10/10/2014</a:t>
            </a:fld>
            <a:endParaRPr lang="en-US"/>
          </a:p>
        </p:txBody>
      </p:sp>
      <p:grpSp>
        <p:nvGrpSpPr>
          <p:cNvPr id="26" name="Group 25"/>
          <p:cNvGrpSpPr/>
          <p:nvPr userDrawn="1"/>
        </p:nvGrpSpPr>
        <p:grpSpPr>
          <a:xfrm>
            <a:off x="4046290" y="1904301"/>
            <a:ext cx="1075888" cy="1075888"/>
            <a:chOff x="1143000" y="228600"/>
            <a:chExt cx="762000" cy="762000"/>
          </a:xfrm>
        </p:grpSpPr>
        <p:sp>
          <p:nvSpPr>
            <p:cNvPr id="27" name="Oval 26"/>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Oval 29"/>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31" name="Picture 30" descr="NPAIHBtransparent.gif"/>
            <p:cNvPicPr>
              <a:picLocks noChangeAspect="1"/>
            </p:cNvPicPr>
            <p:nvPr userDrawn="1"/>
          </p:nvPicPr>
          <p:blipFill>
            <a:blip r:embed="rId3" cstate="print">
              <a:duotone>
                <a:schemeClr val="accent5">
                  <a:shade val="45000"/>
                  <a:satMod val="135000"/>
                </a:schemeClr>
                <a:prstClr val="white"/>
              </a:duotone>
            </a:blip>
            <a:stretch>
              <a:fillRect/>
            </a:stretch>
          </p:blipFill>
          <p:spPr>
            <a:xfrm>
              <a:off x="1261145" y="431334"/>
              <a:ext cx="509039" cy="426463"/>
            </a:xfrm>
            <a:prstGeom prst="rect">
              <a:avLst/>
            </a:prstGeom>
          </p:spPr>
        </p:pic>
      </p:grpSp>
      <p:pic>
        <p:nvPicPr>
          <p:cNvPr id="32" name="Picture 38"/>
          <p:cNvPicPr>
            <a:picLocks noChangeAspect="1" noChangeArrowheads="1"/>
          </p:cNvPicPr>
          <p:nvPr userDrawn="1"/>
        </p:nvPicPr>
        <p:blipFill>
          <a:blip r:embed="rId4" cstate="print">
            <a:clrChange>
              <a:clrFrom>
                <a:srgbClr val="000000"/>
              </a:clrFrom>
              <a:clrTo>
                <a:srgbClr val="000000">
                  <a:alpha val="0"/>
                </a:srgbClr>
              </a:clrTo>
            </a:clrChange>
          </a:blip>
          <a:srcRect/>
          <a:stretch>
            <a:fillRect/>
          </a:stretch>
        </p:blipFill>
        <p:spPr bwMode="auto">
          <a:xfrm>
            <a:off x="7277100" y="4705350"/>
            <a:ext cx="2400300" cy="1771650"/>
          </a:xfrm>
          <a:prstGeom prst="rect">
            <a:avLst/>
          </a:prstGeom>
          <a:noFill/>
          <a:ln w="9525">
            <a:noFill/>
            <a:miter lim="800000"/>
            <a:headEnd/>
            <a:tailEnd/>
          </a:ln>
          <a:effec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7C6D424-DE00-4962-B9C4-D78CC5BE0C50}" type="datetimeFigureOut">
              <a:rPr lang="en-US" smtClean="0"/>
              <a:pPr/>
              <a:t>10/10/2014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43400" y="1040174"/>
            <a:ext cx="457200" cy="441325"/>
          </a:xfrm>
          <a:prstGeom prst="rect">
            <a:avLst/>
          </a:prstGeom>
        </p:spPr>
        <p:txBody>
          <a:bodyPr/>
          <a:lstStyle/>
          <a:p>
            <a:fld id="{6F8D5486-514F-4B7E-8D5D-A7AFE8F4C0BD}" type="slidenum">
              <a:rPr lang="en-US" smtClean="0"/>
              <a:pPr/>
              <a:t>‹#›</a:t>
            </a:fld>
            <a:endParaRPr lang="en-US"/>
          </a:p>
        </p:txBody>
      </p:sp>
      <p:sp>
        <p:nvSpPr>
          <p:cNvPr id="7" name="Rectangle 6"/>
          <p:cNvSpPr/>
          <p:nvPr userDrawn="1"/>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a:prstGeom prst="rect">
            <a:avLst/>
          </a:prstGeom>
        </p:spPr>
        <p:txBody>
          <a:bodyPr/>
          <a:lstStyle/>
          <a:p>
            <a:fld id="{6F8D5486-514F-4B7E-8D5D-A7AFE8F4C0BD}"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7C6D424-DE00-4962-B9C4-D78CC5BE0C50}" type="datetimeFigureOut">
              <a:rPr lang="en-US" smtClean="0"/>
              <a:pPr/>
              <a:t>10/10/2014</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C6D424-DE00-4962-B9C4-D78CC5BE0C50}" type="datetimeFigureOut">
              <a:rPr lang="en-US" smtClean="0"/>
              <a:pPr/>
              <a:t>10/10/2014</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144000" cy="3124200"/>
          </a:xfrm>
          <a:prstGeom prst="rect">
            <a:avLst/>
          </a:prstGeom>
          <a:solidFill>
            <a:schemeClr val="accent1">
              <a:lumMod val="75000"/>
            </a:schemeClr>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grpSp>
        <p:nvGrpSpPr>
          <p:cNvPr id="2" name="Group 55"/>
          <p:cNvGrpSpPr>
            <a:grpSpLocks/>
          </p:cNvGrpSpPr>
          <p:nvPr/>
        </p:nvGrpSpPr>
        <p:grpSpPr bwMode="auto">
          <a:xfrm>
            <a:off x="228600" y="5715000"/>
            <a:ext cx="3962400" cy="1022350"/>
            <a:chOff x="4876800" y="5835650"/>
            <a:chExt cx="3962400" cy="1022350"/>
          </a:xfrm>
        </p:grpSpPr>
        <p:grpSp>
          <p:nvGrpSpPr>
            <p:cNvPr id="3" name="Group 54"/>
            <p:cNvGrpSpPr>
              <a:grpSpLocks/>
            </p:cNvGrpSpPr>
            <p:nvPr/>
          </p:nvGrpSpPr>
          <p:grpSpPr bwMode="auto">
            <a:xfrm>
              <a:off x="6096000" y="5943600"/>
              <a:ext cx="2743200" cy="757238"/>
              <a:chOff x="1295400" y="157163"/>
              <a:chExt cx="2743200" cy="757238"/>
            </a:xfrm>
          </p:grpSpPr>
          <p:sp>
            <p:nvSpPr>
              <p:cNvPr id="8" name="TextBox 7"/>
              <p:cNvSpPr txBox="1"/>
              <p:nvPr/>
            </p:nvSpPr>
            <p:spPr bwMode="auto">
              <a:xfrm>
                <a:off x="1295400" y="157163"/>
                <a:ext cx="2743200" cy="604838"/>
              </a:xfrm>
              <a:prstGeom prst="rect">
                <a:avLst/>
              </a:prstGeom>
              <a:noFill/>
            </p:spPr>
            <p:txBody>
              <a:bodyPr>
                <a:spAutoFit/>
              </a:bodyPr>
              <a:lstStyle/>
              <a:p>
                <a:pPr fontAlgn="base">
                  <a:lnSpc>
                    <a:spcPts val="2000"/>
                  </a:lnSpc>
                  <a:spcBef>
                    <a:spcPct val="0"/>
                  </a:spcBef>
                  <a:spcAft>
                    <a:spcPct val="0"/>
                  </a:spcAft>
                  <a:defRPr/>
                </a:pPr>
                <a:r>
                  <a:rPr lang="en-US" sz="2000" dirty="0">
                    <a:solidFill>
                      <a:srgbClr val="B40000"/>
                    </a:solidFill>
                    <a:latin typeface="Maiandra GD" pitchFamily="34" charset="0"/>
                  </a:rPr>
                  <a:t>N</a:t>
                </a:r>
                <a:r>
                  <a:rPr lang="en-US" sz="1600" dirty="0">
                    <a:solidFill>
                      <a:srgbClr val="B40000"/>
                    </a:solidFill>
                    <a:latin typeface="Maiandra GD" pitchFamily="34" charset="0"/>
                  </a:rPr>
                  <a:t>orthwest </a:t>
                </a:r>
                <a:r>
                  <a:rPr lang="en-US" sz="2000" dirty="0">
                    <a:solidFill>
                      <a:srgbClr val="B40000"/>
                    </a:solidFill>
                    <a:latin typeface="Maiandra GD" pitchFamily="34" charset="0"/>
                  </a:rPr>
                  <a:t>P</a:t>
                </a:r>
                <a:r>
                  <a:rPr lang="en-US" sz="1600" dirty="0">
                    <a:solidFill>
                      <a:srgbClr val="B40000"/>
                    </a:solidFill>
                    <a:latin typeface="Maiandra GD" pitchFamily="34" charset="0"/>
                  </a:rPr>
                  <a:t>ortland </a:t>
                </a:r>
                <a:r>
                  <a:rPr lang="en-US" sz="2000" dirty="0">
                    <a:solidFill>
                      <a:srgbClr val="B40000"/>
                    </a:solidFill>
                    <a:latin typeface="Maiandra GD" pitchFamily="34" charset="0"/>
                  </a:rPr>
                  <a:t>A</a:t>
                </a:r>
                <a:r>
                  <a:rPr lang="en-US" sz="1600" dirty="0">
                    <a:solidFill>
                      <a:srgbClr val="B40000"/>
                    </a:solidFill>
                    <a:latin typeface="Maiandra GD" pitchFamily="34" charset="0"/>
                  </a:rPr>
                  <a:t>rea</a:t>
                </a:r>
              </a:p>
              <a:p>
                <a:pPr fontAlgn="base">
                  <a:lnSpc>
                    <a:spcPts val="2000"/>
                  </a:lnSpc>
                  <a:spcBef>
                    <a:spcPct val="0"/>
                  </a:spcBef>
                  <a:spcAft>
                    <a:spcPct val="0"/>
                  </a:spcAft>
                  <a:defRPr/>
                </a:pPr>
                <a:r>
                  <a:rPr lang="en-US" sz="1600" dirty="0">
                    <a:solidFill>
                      <a:srgbClr val="B40000"/>
                    </a:solidFill>
                    <a:latin typeface="Maiandra GD" pitchFamily="34" charset="0"/>
                  </a:rPr>
                  <a:t>         </a:t>
                </a:r>
                <a:r>
                  <a:rPr lang="en-US" sz="2000" dirty="0">
                    <a:solidFill>
                      <a:srgbClr val="B40000"/>
                    </a:solidFill>
                    <a:latin typeface="Maiandra GD" pitchFamily="34" charset="0"/>
                  </a:rPr>
                  <a:t>I</a:t>
                </a:r>
                <a:r>
                  <a:rPr lang="en-US" sz="1600" dirty="0">
                    <a:solidFill>
                      <a:srgbClr val="B40000"/>
                    </a:solidFill>
                    <a:latin typeface="Maiandra GD" pitchFamily="34" charset="0"/>
                  </a:rPr>
                  <a:t>ndian </a:t>
                </a:r>
                <a:r>
                  <a:rPr lang="en-US" sz="2000" dirty="0">
                    <a:solidFill>
                      <a:srgbClr val="B40000"/>
                    </a:solidFill>
                    <a:latin typeface="Maiandra GD" pitchFamily="34" charset="0"/>
                  </a:rPr>
                  <a:t>H</a:t>
                </a:r>
                <a:r>
                  <a:rPr lang="en-US" sz="1600" dirty="0">
                    <a:solidFill>
                      <a:srgbClr val="B40000"/>
                    </a:solidFill>
                    <a:latin typeface="Maiandra GD" pitchFamily="34" charset="0"/>
                  </a:rPr>
                  <a:t>ealth </a:t>
                </a:r>
                <a:r>
                  <a:rPr lang="en-US" sz="2000" dirty="0">
                    <a:solidFill>
                      <a:srgbClr val="B40000"/>
                    </a:solidFill>
                    <a:latin typeface="Maiandra GD" pitchFamily="34" charset="0"/>
                  </a:rPr>
                  <a:t>B</a:t>
                </a:r>
                <a:r>
                  <a:rPr lang="en-US" sz="1600" dirty="0">
                    <a:solidFill>
                      <a:srgbClr val="B40000"/>
                    </a:solidFill>
                    <a:latin typeface="Maiandra GD" pitchFamily="34" charset="0"/>
                  </a:rPr>
                  <a:t>oard</a:t>
                </a:r>
              </a:p>
            </p:txBody>
          </p:sp>
          <p:sp>
            <p:nvSpPr>
              <p:cNvPr id="9" name="TextBox 8"/>
              <p:cNvSpPr txBox="1"/>
              <p:nvPr/>
            </p:nvSpPr>
            <p:spPr bwMode="auto">
              <a:xfrm>
                <a:off x="1371600" y="652463"/>
                <a:ext cx="2514600" cy="261938"/>
              </a:xfrm>
              <a:prstGeom prst="rect">
                <a:avLst/>
              </a:prstGeom>
              <a:noFill/>
            </p:spPr>
            <p:txBody>
              <a:bodyPr>
                <a:spAutoFit/>
              </a:bodyPr>
              <a:lstStyle/>
              <a:p>
                <a:pPr algn="r" fontAlgn="base">
                  <a:spcBef>
                    <a:spcPct val="0"/>
                  </a:spcBef>
                  <a:spcAft>
                    <a:spcPct val="0"/>
                  </a:spcAft>
                  <a:defRPr/>
                </a:pPr>
                <a:r>
                  <a:rPr lang="en-US" sz="1100" i="1" dirty="0">
                    <a:solidFill>
                      <a:srgbClr val="C32D2E">
                        <a:lumMod val="50000"/>
                      </a:srgbClr>
                    </a:solidFill>
                    <a:latin typeface="Gill Sans MT" pitchFamily="34" charset="0"/>
                    <a:cs typeface="Estrangelo Edessa" pitchFamily="66"/>
                  </a:rPr>
                  <a:t>Indian Leadership for Indian Health</a:t>
                </a:r>
              </a:p>
            </p:txBody>
          </p:sp>
        </p:grpSp>
        <p:pic>
          <p:nvPicPr>
            <p:cNvPr id="7" name="Picture 8" descr="NPAIHBtransparentTEAL"/>
            <p:cNvPicPr>
              <a:picLocks noChangeAspect="1" noChangeArrowheads="1"/>
            </p:cNvPicPr>
            <p:nvPr/>
          </p:nvPicPr>
          <p:blipFill>
            <a:blip r:embed="rId2" cstate="print"/>
            <a:srcRect/>
            <a:stretch>
              <a:fillRect/>
            </a:stretch>
          </p:blipFill>
          <p:spPr bwMode="auto">
            <a:xfrm>
              <a:off x="4876800" y="5835650"/>
              <a:ext cx="1219200" cy="1022350"/>
            </a:xfrm>
            <a:prstGeom prst="rect">
              <a:avLst/>
            </a:prstGeom>
            <a:noFill/>
            <a:ln w="9525">
              <a:noFill/>
              <a:miter lim="800000"/>
              <a:headEnd/>
              <a:tailEnd/>
            </a:ln>
          </p:spPr>
        </p:pic>
      </p:grpSp>
      <p:grpSp>
        <p:nvGrpSpPr>
          <p:cNvPr id="5" name="Group 40"/>
          <p:cNvGrpSpPr>
            <a:grpSpLocks/>
          </p:cNvGrpSpPr>
          <p:nvPr/>
        </p:nvGrpSpPr>
        <p:grpSpPr bwMode="auto">
          <a:xfrm>
            <a:off x="0" y="3048000"/>
            <a:ext cx="9144000" cy="180975"/>
            <a:chOff x="0" y="816"/>
            <a:chExt cx="5760" cy="114"/>
          </a:xfrm>
        </p:grpSpPr>
        <p:pic>
          <p:nvPicPr>
            <p:cNvPr id="11" name="Picture 13"/>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2" name="Picture 14"/>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3" name="Picture 15"/>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4" name="Picture 16"/>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5" name="Picture 17"/>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6" name="Picture 18"/>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7" name="Picture 19"/>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8" name="Picture 20"/>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9" name="Picture 21"/>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20" name="Picture 22"/>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1" name="Picture 23"/>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2" name="Picture 24"/>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3" name="Picture 25"/>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4" name="Picture 26"/>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5" name="Picture 27"/>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6" name="Picture 28"/>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7" name="Picture 29"/>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8" name="Picture 30"/>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9" name="Picture 31"/>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32"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3"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4"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5"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6"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7"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8"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9"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40"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41"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42"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0" name="Rectangle 3"/>
          <p:cNvSpPr>
            <a:spLocks noGrp="1" noChangeArrowheads="1"/>
          </p:cNvSpPr>
          <p:nvPr>
            <p:ph type="ctrTitle"/>
          </p:nvPr>
        </p:nvSpPr>
        <p:spPr>
          <a:xfrm>
            <a:off x="381000" y="762000"/>
            <a:ext cx="8382000" cy="2133600"/>
          </a:xfrm>
          <a:prstGeom prst="rect">
            <a:avLst/>
          </a:prstGeom>
        </p:spPr>
        <p:txBody>
          <a:bodyPr anchor="b"/>
          <a:lstStyle>
            <a:lvl1pPr algn="ctr">
              <a:defRPr u="none">
                <a:solidFill>
                  <a:srgbClr val="F3EFBF"/>
                </a:solidFill>
                <a:latin typeface="Georgia" pitchFamily="18" charset="0"/>
              </a:defRPr>
            </a:lvl1pPr>
          </a:lstStyle>
          <a:p>
            <a:r>
              <a:rPr lang="en-US" smtClean="0"/>
              <a:t>Click to edit Master title style</a:t>
            </a:r>
            <a:endParaRPr lang="en-US" dirty="0"/>
          </a:p>
        </p:txBody>
      </p:sp>
      <p:sp>
        <p:nvSpPr>
          <p:cNvPr id="31" name="Rectangle 4"/>
          <p:cNvSpPr>
            <a:spLocks noGrp="1" noChangeArrowheads="1"/>
          </p:cNvSpPr>
          <p:nvPr>
            <p:ph type="subTitle" idx="1"/>
          </p:nvPr>
        </p:nvSpPr>
        <p:spPr>
          <a:xfrm>
            <a:off x="381000" y="3276600"/>
            <a:ext cx="8382000" cy="2133600"/>
          </a:xfrm>
        </p:spPr>
        <p:txBody>
          <a:bodyPr/>
          <a:lstStyle>
            <a:lvl1pPr marL="0" indent="0" algn="ctr">
              <a:buFontTx/>
              <a:buNone/>
              <a:defRPr sz="3200">
                <a:solidFill>
                  <a:schemeClr val="accent3">
                    <a:lumMod val="50000"/>
                  </a:schemeClr>
                </a:solidFill>
                <a:latin typeface="Georgia" pitchFamily="18" charset="0"/>
              </a:defRPr>
            </a:lvl1pPr>
          </a:lstStyle>
          <a:p>
            <a:r>
              <a:rPr lang="en-US" smtClean="0"/>
              <a:t>Click to edit Master subtitle style</a:t>
            </a:r>
            <a:endParaRPr lang="en-US" dirty="0"/>
          </a:p>
        </p:txBody>
      </p:sp>
    </p:spTree>
    <p:extLst>
      <p:ext uri="{BB962C8B-B14F-4D97-AF65-F5344CB8AC3E}">
        <p14:creationId xmlns:p14="http://schemas.microsoft.com/office/powerpoint/2010/main" val="6700854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6"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2" name="Group 40"/>
          <p:cNvGrpSpPr>
            <a:grpSpLocks/>
          </p:cNvGrpSpPr>
          <p:nvPr/>
        </p:nvGrpSpPr>
        <p:grpSpPr bwMode="auto">
          <a:xfrm>
            <a:off x="0" y="1295400"/>
            <a:ext cx="9144000" cy="180975"/>
            <a:chOff x="0" y="816"/>
            <a:chExt cx="5760" cy="114"/>
          </a:xfrm>
        </p:grpSpPr>
        <p:pic>
          <p:nvPicPr>
            <p:cNvPr id="8"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9"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0"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1"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2"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3"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4"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5"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6"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7"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8"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9"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0"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1"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2"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3"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4"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5"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6"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7"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8"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9"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0"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1"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2"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3"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4"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5"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6"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7"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Content Placeholder 2"/>
          <p:cNvSpPr>
            <a:spLocks noGrp="1"/>
          </p:cNvSpPr>
          <p:nvPr>
            <p:ph idx="1"/>
          </p:nvPr>
        </p:nvSpPr>
        <p:spPr/>
        <p:txBody>
          <a:bodyPr/>
          <a:lstStyle>
            <a:lvl2pPr marL="741363" indent="-284163">
              <a:buClr>
                <a:srgbClr val="008080"/>
              </a:buClr>
              <a:buSzPct val="105000"/>
              <a:buFont typeface="Wingdings" pitchFamily="2" charset="2"/>
              <a:buChar char="§"/>
              <a:defRPr lang="en-US" sz="3400" b="0" dirty="0" smtClean="0">
                <a:solidFill>
                  <a:schemeClr val="tx1"/>
                </a:solidFill>
                <a:latin typeface="Trebuchet MS" pitchFamily="34" charset="0"/>
              </a:defRPr>
            </a:lvl2pPr>
            <a:lvl3pPr marL="1262063" indent="-347663">
              <a:buClr>
                <a:srgbClr val="B40000"/>
              </a:buClr>
              <a:buSzPct val="100000"/>
              <a:buFont typeface="Arial" pitchFamily="34" charset="0"/>
              <a:buChar char="•"/>
              <a:defRPr sz="2800" b="0">
                <a:solidFill>
                  <a:schemeClr val="tx1"/>
                </a:solidFill>
              </a:defRPr>
            </a:lvl3pPr>
            <a:lvl4pPr marL="1719263" indent="-347663">
              <a:buFont typeface="Trebuchet MS" pitchFamily="34" charset="0"/>
              <a:buChar char="—"/>
              <a:defRPr sz="2800">
                <a:solidFill>
                  <a:schemeClr val="tx1"/>
                </a:solidFill>
              </a:defRPr>
            </a:lvl4pPr>
            <a:lvl5pPr marL="2176463" indent="-347663">
              <a:buFont typeface="Trebuchet MS" pitchFamily="34" charset="0"/>
              <a:buChar char="—"/>
              <a:defRPr sz="24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a:lstStyle>
            <a:lvl1pPr algn="l">
              <a:defRPr/>
            </a:lvl1pPr>
          </a:lstStyle>
          <a:p>
            <a:pPr lvl="0"/>
            <a:r>
              <a:rPr lang="en-US" smtClean="0"/>
              <a:t>Click to edit Master title style</a:t>
            </a:r>
            <a:endParaRPr lang="en-US" dirty="0" smtClean="0"/>
          </a:p>
        </p:txBody>
      </p:sp>
      <p:sp>
        <p:nvSpPr>
          <p:cNvPr id="38"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39" name="Rectangle 4"/>
          <p:cNvSpPr>
            <a:spLocks noGrp="1" noChangeArrowheads="1"/>
          </p:cNvSpPr>
          <p:nvPr>
            <p:ph type="dt" sz="half" idx="11"/>
          </p:nvPr>
        </p:nvSpPr>
        <p:spPr/>
        <p:txBody>
          <a:bodyPr/>
          <a:lstStyle>
            <a:lvl1pPr>
              <a:defRPr/>
            </a:lvl1pPr>
          </a:lstStyle>
          <a:p>
            <a:pPr>
              <a:defRPr/>
            </a:pPr>
            <a:fld id="{06CAB8FA-0CA9-447D-9F83-4F017373320A}" type="datetime1">
              <a:rPr lang="en-US"/>
              <a:pPr>
                <a:defRPr/>
              </a:pPr>
              <a:t>10/10/2014</a:t>
            </a:fld>
            <a:endParaRPr lang="en-US" dirty="0"/>
          </a:p>
        </p:txBody>
      </p:sp>
      <p:sp>
        <p:nvSpPr>
          <p:cNvPr id="40" name="Rectangle 39"/>
          <p:cNvSpPr>
            <a:spLocks noGrp="1" noChangeArrowheads="1"/>
          </p:cNvSpPr>
          <p:nvPr>
            <p:ph type="sldNum" sz="quarter" idx="12"/>
          </p:nvPr>
        </p:nvSpPr>
        <p:spPr/>
        <p:txBody>
          <a:bodyPr/>
          <a:lstStyle>
            <a:lvl1pPr>
              <a:defRPr/>
            </a:lvl1pPr>
          </a:lstStyle>
          <a:p>
            <a:pPr>
              <a:defRPr/>
            </a:pPr>
            <a:fld id="{25309953-E140-4B1E-8A10-F48E1039D203}" type="slidenum">
              <a:rPr lang="en-US"/>
              <a:pPr>
                <a:defRPr/>
              </a:pPr>
              <a:t>‹#›</a:t>
            </a:fld>
            <a:endParaRPr lang="en-US"/>
          </a:p>
        </p:txBody>
      </p:sp>
    </p:spTree>
    <p:extLst>
      <p:ext uri="{BB962C8B-B14F-4D97-AF65-F5344CB8AC3E}">
        <p14:creationId xmlns:p14="http://schemas.microsoft.com/office/powerpoint/2010/main" val="33138561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144000" cy="30480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grpSp>
        <p:nvGrpSpPr>
          <p:cNvPr id="5" name="Group 7"/>
          <p:cNvGrpSpPr>
            <a:grpSpLocks/>
          </p:cNvGrpSpPr>
          <p:nvPr/>
        </p:nvGrpSpPr>
        <p:grpSpPr bwMode="auto">
          <a:xfrm>
            <a:off x="0" y="2971800"/>
            <a:ext cx="9144000" cy="180975"/>
            <a:chOff x="0" y="816"/>
            <a:chExt cx="5760" cy="114"/>
          </a:xfrm>
        </p:grpSpPr>
        <p:pic>
          <p:nvPicPr>
            <p:cNvPr id="6" name="Picture 10"/>
            <p:cNvPicPr>
              <a:picLocks noChangeAspect="1" noChangeArrowheads="1"/>
            </p:cNvPicPr>
            <p:nvPr/>
          </p:nvPicPr>
          <p:blipFill>
            <a:blip r:embed="rId2" cstate="print"/>
            <a:srcRect/>
            <a:stretch>
              <a:fillRect/>
            </a:stretch>
          </p:blipFill>
          <p:spPr bwMode="auto">
            <a:xfrm>
              <a:off x="0" y="816"/>
              <a:ext cx="192" cy="114"/>
            </a:xfrm>
            <a:prstGeom prst="rect">
              <a:avLst/>
            </a:prstGeom>
            <a:noFill/>
            <a:ln w="9525">
              <a:noFill/>
              <a:miter lim="800000"/>
              <a:headEnd/>
              <a:tailEnd/>
            </a:ln>
          </p:spPr>
        </p:pic>
        <p:pic>
          <p:nvPicPr>
            <p:cNvPr id="7" name="Picture 11"/>
            <p:cNvPicPr>
              <a:picLocks noChangeAspect="1" noChangeArrowheads="1"/>
            </p:cNvPicPr>
            <p:nvPr/>
          </p:nvPicPr>
          <p:blipFill>
            <a:blip r:embed="rId3" cstate="print"/>
            <a:srcRect/>
            <a:stretch>
              <a:fillRect/>
            </a:stretch>
          </p:blipFill>
          <p:spPr bwMode="auto">
            <a:xfrm>
              <a:off x="192" y="816"/>
              <a:ext cx="192" cy="114"/>
            </a:xfrm>
            <a:prstGeom prst="rect">
              <a:avLst/>
            </a:prstGeom>
            <a:noFill/>
            <a:ln w="9525">
              <a:noFill/>
              <a:miter lim="800000"/>
              <a:headEnd/>
              <a:tailEnd/>
            </a:ln>
          </p:spPr>
        </p:pic>
        <p:pic>
          <p:nvPicPr>
            <p:cNvPr id="8" name="Picture 12"/>
            <p:cNvPicPr>
              <a:picLocks noChangeAspect="1" noChangeArrowheads="1"/>
            </p:cNvPicPr>
            <p:nvPr/>
          </p:nvPicPr>
          <p:blipFill>
            <a:blip r:embed="rId3" cstate="print"/>
            <a:srcRect/>
            <a:stretch>
              <a:fillRect/>
            </a:stretch>
          </p:blipFill>
          <p:spPr bwMode="auto">
            <a:xfrm>
              <a:off x="384" y="816"/>
              <a:ext cx="192" cy="114"/>
            </a:xfrm>
            <a:prstGeom prst="rect">
              <a:avLst/>
            </a:prstGeom>
            <a:noFill/>
            <a:ln w="9525">
              <a:noFill/>
              <a:miter lim="800000"/>
              <a:headEnd/>
              <a:tailEnd/>
            </a:ln>
          </p:spPr>
        </p:pic>
        <p:pic>
          <p:nvPicPr>
            <p:cNvPr id="9" name="Picture 13"/>
            <p:cNvPicPr>
              <a:picLocks noChangeAspect="1" noChangeArrowheads="1"/>
            </p:cNvPicPr>
            <p:nvPr/>
          </p:nvPicPr>
          <p:blipFill>
            <a:blip r:embed="rId3" cstate="print"/>
            <a:srcRect/>
            <a:stretch>
              <a:fillRect/>
            </a:stretch>
          </p:blipFill>
          <p:spPr bwMode="auto">
            <a:xfrm>
              <a:off x="576" y="816"/>
              <a:ext cx="192" cy="114"/>
            </a:xfrm>
            <a:prstGeom prst="rect">
              <a:avLst/>
            </a:prstGeom>
            <a:noFill/>
            <a:ln w="9525">
              <a:noFill/>
              <a:miter lim="800000"/>
              <a:headEnd/>
              <a:tailEnd/>
            </a:ln>
          </p:spPr>
        </p:pic>
        <p:pic>
          <p:nvPicPr>
            <p:cNvPr id="10" name="Picture 14"/>
            <p:cNvPicPr>
              <a:picLocks noChangeAspect="1" noChangeArrowheads="1"/>
            </p:cNvPicPr>
            <p:nvPr/>
          </p:nvPicPr>
          <p:blipFill>
            <a:blip r:embed="rId3" cstate="print"/>
            <a:srcRect/>
            <a:stretch>
              <a:fillRect/>
            </a:stretch>
          </p:blipFill>
          <p:spPr bwMode="auto">
            <a:xfrm>
              <a:off x="768" y="816"/>
              <a:ext cx="192" cy="114"/>
            </a:xfrm>
            <a:prstGeom prst="rect">
              <a:avLst/>
            </a:prstGeom>
            <a:noFill/>
            <a:ln w="9525">
              <a:noFill/>
              <a:miter lim="800000"/>
              <a:headEnd/>
              <a:tailEnd/>
            </a:ln>
          </p:spPr>
        </p:pic>
        <p:pic>
          <p:nvPicPr>
            <p:cNvPr id="11" name="Picture 15"/>
            <p:cNvPicPr>
              <a:picLocks noChangeAspect="1" noChangeArrowheads="1"/>
            </p:cNvPicPr>
            <p:nvPr/>
          </p:nvPicPr>
          <p:blipFill>
            <a:blip r:embed="rId3" cstate="print"/>
            <a:srcRect/>
            <a:stretch>
              <a:fillRect/>
            </a:stretch>
          </p:blipFill>
          <p:spPr bwMode="auto">
            <a:xfrm>
              <a:off x="960" y="816"/>
              <a:ext cx="192" cy="114"/>
            </a:xfrm>
            <a:prstGeom prst="rect">
              <a:avLst/>
            </a:prstGeom>
            <a:noFill/>
            <a:ln w="9525">
              <a:noFill/>
              <a:miter lim="800000"/>
              <a:headEnd/>
              <a:tailEnd/>
            </a:ln>
          </p:spPr>
        </p:pic>
        <p:pic>
          <p:nvPicPr>
            <p:cNvPr id="12" name="Picture 16"/>
            <p:cNvPicPr>
              <a:picLocks noChangeAspect="1" noChangeArrowheads="1"/>
            </p:cNvPicPr>
            <p:nvPr/>
          </p:nvPicPr>
          <p:blipFill>
            <a:blip r:embed="rId3" cstate="print"/>
            <a:srcRect/>
            <a:stretch>
              <a:fillRect/>
            </a:stretch>
          </p:blipFill>
          <p:spPr bwMode="auto">
            <a:xfrm>
              <a:off x="1152" y="816"/>
              <a:ext cx="192" cy="114"/>
            </a:xfrm>
            <a:prstGeom prst="rect">
              <a:avLst/>
            </a:prstGeom>
            <a:noFill/>
            <a:ln w="9525">
              <a:noFill/>
              <a:miter lim="800000"/>
              <a:headEnd/>
              <a:tailEnd/>
            </a:ln>
          </p:spPr>
        </p:pic>
        <p:pic>
          <p:nvPicPr>
            <p:cNvPr id="13" name="Picture 17"/>
            <p:cNvPicPr>
              <a:picLocks noChangeAspect="1" noChangeArrowheads="1"/>
            </p:cNvPicPr>
            <p:nvPr/>
          </p:nvPicPr>
          <p:blipFill>
            <a:blip r:embed="rId3" cstate="print"/>
            <a:srcRect/>
            <a:stretch>
              <a:fillRect/>
            </a:stretch>
          </p:blipFill>
          <p:spPr bwMode="auto">
            <a:xfrm>
              <a:off x="1344" y="816"/>
              <a:ext cx="192" cy="114"/>
            </a:xfrm>
            <a:prstGeom prst="rect">
              <a:avLst/>
            </a:prstGeom>
            <a:noFill/>
            <a:ln w="9525">
              <a:noFill/>
              <a:miter lim="800000"/>
              <a:headEnd/>
              <a:tailEnd/>
            </a:ln>
          </p:spPr>
        </p:pic>
        <p:pic>
          <p:nvPicPr>
            <p:cNvPr id="14" name="Picture 18"/>
            <p:cNvPicPr>
              <a:picLocks noChangeAspect="1" noChangeArrowheads="1"/>
            </p:cNvPicPr>
            <p:nvPr/>
          </p:nvPicPr>
          <p:blipFill>
            <a:blip r:embed="rId3" cstate="print"/>
            <a:srcRect/>
            <a:stretch>
              <a:fillRect/>
            </a:stretch>
          </p:blipFill>
          <p:spPr bwMode="auto">
            <a:xfrm>
              <a:off x="1536" y="816"/>
              <a:ext cx="192" cy="114"/>
            </a:xfrm>
            <a:prstGeom prst="rect">
              <a:avLst/>
            </a:prstGeom>
            <a:noFill/>
            <a:ln w="9525">
              <a:noFill/>
              <a:miter lim="800000"/>
              <a:headEnd/>
              <a:tailEnd/>
            </a:ln>
          </p:spPr>
        </p:pic>
        <p:pic>
          <p:nvPicPr>
            <p:cNvPr id="15" name="Picture 19"/>
            <p:cNvPicPr>
              <a:picLocks noChangeAspect="1" noChangeArrowheads="1"/>
            </p:cNvPicPr>
            <p:nvPr/>
          </p:nvPicPr>
          <p:blipFill>
            <a:blip r:embed="rId3" cstate="print"/>
            <a:srcRect/>
            <a:stretch>
              <a:fillRect/>
            </a:stretch>
          </p:blipFill>
          <p:spPr bwMode="auto">
            <a:xfrm>
              <a:off x="1728" y="816"/>
              <a:ext cx="192" cy="114"/>
            </a:xfrm>
            <a:prstGeom prst="rect">
              <a:avLst/>
            </a:prstGeom>
            <a:noFill/>
            <a:ln w="9525">
              <a:noFill/>
              <a:miter lim="800000"/>
              <a:headEnd/>
              <a:tailEnd/>
            </a:ln>
          </p:spPr>
        </p:pic>
        <p:pic>
          <p:nvPicPr>
            <p:cNvPr id="16" name="Picture 20"/>
            <p:cNvPicPr>
              <a:picLocks noChangeAspect="1" noChangeArrowheads="1"/>
            </p:cNvPicPr>
            <p:nvPr/>
          </p:nvPicPr>
          <p:blipFill>
            <a:blip r:embed="rId3" cstate="print"/>
            <a:srcRect/>
            <a:stretch>
              <a:fillRect/>
            </a:stretch>
          </p:blipFill>
          <p:spPr bwMode="auto">
            <a:xfrm>
              <a:off x="1920" y="816"/>
              <a:ext cx="192" cy="114"/>
            </a:xfrm>
            <a:prstGeom prst="rect">
              <a:avLst/>
            </a:prstGeom>
            <a:noFill/>
            <a:ln w="9525">
              <a:noFill/>
              <a:miter lim="800000"/>
              <a:headEnd/>
              <a:tailEnd/>
            </a:ln>
          </p:spPr>
        </p:pic>
        <p:pic>
          <p:nvPicPr>
            <p:cNvPr id="17" name="Picture 21"/>
            <p:cNvPicPr>
              <a:picLocks noChangeAspect="1" noChangeArrowheads="1"/>
            </p:cNvPicPr>
            <p:nvPr/>
          </p:nvPicPr>
          <p:blipFill>
            <a:blip r:embed="rId3" cstate="print"/>
            <a:srcRect/>
            <a:stretch>
              <a:fillRect/>
            </a:stretch>
          </p:blipFill>
          <p:spPr bwMode="auto">
            <a:xfrm>
              <a:off x="2112" y="816"/>
              <a:ext cx="192" cy="114"/>
            </a:xfrm>
            <a:prstGeom prst="rect">
              <a:avLst/>
            </a:prstGeom>
            <a:noFill/>
            <a:ln w="9525">
              <a:noFill/>
              <a:miter lim="800000"/>
              <a:headEnd/>
              <a:tailEnd/>
            </a:ln>
          </p:spPr>
        </p:pic>
        <p:pic>
          <p:nvPicPr>
            <p:cNvPr id="18" name="Picture 22"/>
            <p:cNvPicPr>
              <a:picLocks noChangeAspect="1" noChangeArrowheads="1"/>
            </p:cNvPicPr>
            <p:nvPr/>
          </p:nvPicPr>
          <p:blipFill>
            <a:blip r:embed="rId3" cstate="print"/>
            <a:srcRect/>
            <a:stretch>
              <a:fillRect/>
            </a:stretch>
          </p:blipFill>
          <p:spPr bwMode="auto">
            <a:xfrm>
              <a:off x="2304" y="816"/>
              <a:ext cx="192" cy="114"/>
            </a:xfrm>
            <a:prstGeom prst="rect">
              <a:avLst/>
            </a:prstGeom>
            <a:noFill/>
            <a:ln w="9525">
              <a:noFill/>
              <a:miter lim="800000"/>
              <a:headEnd/>
              <a:tailEnd/>
            </a:ln>
          </p:spPr>
        </p:pic>
        <p:pic>
          <p:nvPicPr>
            <p:cNvPr id="19" name="Picture 23"/>
            <p:cNvPicPr>
              <a:picLocks noChangeAspect="1" noChangeArrowheads="1"/>
            </p:cNvPicPr>
            <p:nvPr/>
          </p:nvPicPr>
          <p:blipFill>
            <a:blip r:embed="rId3" cstate="print"/>
            <a:srcRect/>
            <a:stretch>
              <a:fillRect/>
            </a:stretch>
          </p:blipFill>
          <p:spPr bwMode="auto">
            <a:xfrm>
              <a:off x="2496" y="816"/>
              <a:ext cx="192" cy="114"/>
            </a:xfrm>
            <a:prstGeom prst="rect">
              <a:avLst/>
            </a:prstGeom>
            <a:noFill/>
            <a:ln w="9525">
              <a:noFill/>
              <a:miter lim="800000"/>
              <a:headEnd/>
              <a:tailEnd/>
            </a:ln>
          </p:spPr>
        </p:pic>
        <p:pic>
          <p:nvPicPr>
            <p:cNvPr id="20" name="Picture 24"/>
            <p:cNvPicPr>
              <a:picLocks noChangeAspect="1" noChangeArrowheads="1"/>
            </p:cNvPicPr>
            <p:nvPr/>
          </p:nvPicPr>
          <p:blipFill>
            <a:blip r:embed="rId3" cstate="print"/>
            <a:srcRect/>
            <a:stretch>
              <a:fillRect/>
            </a:stretch>
          </p:blipFill>
          <p:spPr bwMode="auto">
            <a:xfrm>
              <a:off x="2688" y="816"/>
              <a:ext cx="192" cy="114"/>
            </a:xfrm>
            <a:prstGeom prst="rect">
              <a:avLst/>
            </a:prstGeom>
            <a:noFill/>
            <a:ln w="9525">
              <a:noFill/>
              <a:miter lim="800000"/>
              <a:headEnd/>
              <a:tailEnd/>
            </a:ln>
          </p:spPr>
        </p:pic>
        <p:pic>
          <p:nvPicPr>
            <p:cNvPr id="21" name="Picture 25"/>
            <p:cNvPicPr>
              <a:picLocks noChangeAspect="1" noChangeArrowheads="1"/>
            </p:cNvPicPr>
            <p:nvPr/>
          </p:nvPicPr>
          <p:blipFill>
            <a:blip r:embed="rId3" cstate="print"/>
            <a:srcRect/>
            <a:stretch>
              <a:fillRect/>
            </a:stretch>
          </p:blipFill>
          <p:spPr bwMode="auto">
            <a:xfrm>
              <a:off x="2880" y="816"/>
              <a:ext cx="192" cy="114"/>
            </a:xfrm>
            <a:prstGeom prst="rect">
              <a:avLst/>
            </a:prstGeom>
            <a:noFill/>
            <a:ln w="9525">
              <a:noFill/>
              <a:miter lim="800000"/>
              <a:headEnd/>
              <a:tailEnd/>
            </a:ln>
          </p:spPr>
        </p:pic>
        <p:pic>
          <p:nvPicPr>
            <p:cNvPr id="22" name="Picture 26"/>
            <p:cNvPicPr>
              <a:picLocks noChangeAspect="1" noChangeArrowheads="1"/>
            </p:cNvPicPr>
            <p:nvPr/>
          </p:nvPicPr>
          <p:blipFill>
            <a:blip r:embed="rId3" cstate="print"/>
            <a:srcRect/>
            <a:stretch>
              <a:fillRect/>
            </a:stretch>
          </p:blipFill>
          <p:spPr bwMode="auto">
            <a:xfrm>
              <a:off x="3072" y="816"/>
              <a:ext cx="192" cy="114"/>
            </a:xfrm>
            <a:prstGeom prst="rect">
              <a:avLst/>
            </a:prstGeom>
            <a:noFill/>
            <a:ln w="9525">
              <a:noFill/>
              <a:miter lim="800000"/>
              <a:headEnd/>
              <a:tailEnd/>
            </a:ln>
          </p:spPr>
        </p:pic>
        <p:pic>
          <p:nvPicPr>
            <p:cNvPr id="23" name="Picture 27"/>
            <p:cNvPicPr>
              <a:picLocks noChangeAspect="1" noChangeArrowheads="1"/>
            </p:cNvPicPr>
            <p:nvPr/>
          </p:nvPicPr>
          <p:blipFill>
            <a:blip r:embed="rId3" cstate="print"/>
            <a:srcRect/>
            <a:stretch>
              <a:fillRect/>
            </a:stretch>
          </p:blipFill>
          <p:spPr bwMode="auto">
            <a:xfrm>
              <a:off x="3264" y="816"/>
              <a:ext cx="192" cy="114"/>
            </a:xfrm>
            <a:prstGeom prst="rect">
              <a:avLst/>
            </a:prstGeom>
            <a:noFill/>
            <a:ln w="9525">
              <a:noFill/>
              <a:miter lim="800000"/>
              <a:headEnd/>
              <a:tailEnd/>
            </a:ln>
          </p:spPr>
        </p:pic>
        <p:pic>
          <p:nvPicPr>
            <p:cNvPr id="24" name="Picture 28"/>
            <p:cNvPicPr>
              <a:picLocks noChangeAspect="1" noChangeArrowheads="1"/>
            </p:cNvPicPr>
            <p:nvPr/>
          </p:nvPicPr>
          <p:blipFill>
            <a:blip r:embed="rId3" cstate="print"/>
            <a:srcRect/>
            <a:stretch>
              <a:fillRect/>
            </a:stretch>
          </p:blipFill>
          <p:spPr bwMode="auto">
            <a:xfrm>
              <a:off x="3456" y="816"/>
              <a:ext cx="192" cy="114"/>
            </a:xfrm>
            <a:prstGeom prst="rect">
              <a:avLst/>
            </a:prstGeom>
            <a:noFill/>
            <a:ln w="9525">
              <a:noFill/>
              <a:miter lim="800000"/>
              <a:headEnd/>
              <a:tailEnd/>
            </a:ln>
          </p:spPr>
        </p:pic>
        <p:pic>
          <p:nvPicPr>
            <p:cNvPr id="25" name="Picture 29"/>
            <p:cNvPicPr>
              <a:picLocks noChangeAspect="1" noChangeArrowheads="1"/>
            </p:cNvPicPr>
            <p:nvPr/>
          </p:nvPicPr>
          <p:blipFill>
            <a:blip r:embed="rId3" cstate="print"/>
            <a:srcRect/>
            <a:stretch>
              <a:fillRect/>
            </a:stretch>
          </p:blipFill>
          <p:spPr bwMode="auto">
            <a:xfrm>
              <a:off x="3648" y="816"/>
              <a:ext cx="192" cy="114"/>
            </a:xfrm>
            <a:prstGeom prst="rect">
              <a:avLst/>
            </a:prstGeom>
            <a:noFill/>
            <a:ln w="9525">
              <a:noFill/>
              <a:miter lim="800000"/>
              <a:headEnd/>
              <a:tailEnd/>
            </a:ln>
          </p:spPr>
        </p:pic>
        <p:pic>
          <p:nvPicPr>
            <p:cNvPr id="26" name="Picture 30"/>
            <p:cNvPicPr>
              <a:picLocks noChangeAspect="1" noChangeArrowheads="1"/>
            </p:cNvPicPr>
            <p:nvPr/>
          </p:nvPicPr>
          <p:blipFill>
            <a:blip r:embed="rId3" cstate="print"/>
            <a:srcRect/>
            <a:stretch>
              <a:fillRect/>
            </a:stretch>
          </p:blipFill>
          <p:spPr bwMode="auto">
            <a:xfrm>
              <a:off x="3840" y="816"/>
              <a:ext cx="192" cy="114"/>
            </a:xfrm>
            <a:prstGeom prst="rect">
              <a:avLst/>
            </a:prstGeom>
            <a:noFill/>
            <a:ln w="9525">
              <a:noFill/>
              <a:miter lim="800000"/>
              <a:headEnd/>
              <a:tailEnd/>
            </a:ln>
          </p:spPr>
        </p:pic>
        <p:pic>
          <p:nvPicPr>
            <p:cNvPr id="27" name="Picture 31"/>
            <p:cNvPicPr>
              <a:picLocks noChangeAspect="1" noChangeArrowheads="1"/>
            </p:cNvPicPr>
            <p:nvPr/>
          </p:nvPicPr>
          <p:blipFill>
            <a:blip r:embed="rId3" cstate="print"/>
            <a:srcRect/>
            <a:stretch>
              <a:fillRect/>
            </a:stretch>
          </p:blipFill>
          <p:spPr bwMode="auto">
            <a:xfrm>
              <a:off x="4032" y="816"/>
              <a:ext cx="192" cy="114"/>
            </a:xfrm>
            <a:prstGeom prst="rect">
              <a:avLst/>
            </a:prstGeom>
            <a:noFill/>
            <a:ln w="9525">
              <a:noFill/>
              <a:miter lim="800000"/>
              <a:headEnd/>
              <a:tailEnd/>
            </a:ln>
          </p:spPr>
        </p:pic>
        <p:pic>
          <p:nvPicPr>
            <p:cNvPr id="28" name="Picture 32"/>
            <p:cNvPicPr>
              <a:picLocks noChangeAspect="1" noChangeArrowheads="1"/>
            </p:cNvPicPr>
            <p:nvPr/>
          </p:nvPicPr>
          <p:blipFill>
            <a:blip r:embed="rId3" cstate="print"/>
            <a:srcRect/>
            <a:stretch>
              <a:fillRect/>
            </a:stretch>
          </p:blipFill>
          <p:spPr bwMode="auto">
            <a:xfrm>
              <a:off x="4224" y="816"/>
              <a:ext cx="192" cy="114"/>
            </a:xfrm>
            <a:prstGeom prst="rect">
              <a:avLst/>
            </a:prstGeom>
            <a:noFill/>
            <a:ln w="9525">
              <a:noFill/>
              <a:miter lim="800000"/>
              <a:headEnd/>
              <a:tailEnd/>
            </a:ln>
          </p:spPr>
        </p:pic>
        <p:pic>
          <p:nvPicPr>
            <p:cNvPr id="29" name="Picture 33"/>
            <p:cNvPicPr>
              <a:picLocks noChangeAspect="1" noChangeArrowheads="1"/>
            </p:cNvPicPr>
            <p:nvPr/>
          </p:nvPicPr>
          <p:blipFill>
            <a:blip r:embed="rId3" cstate="print"/>
            <a:srcRect/>
            <a:stretch>
              <a:fillRect/>
            </a:stretch>
          </p:blipFill>
          <p:spPr bwMode="auto">
            <a:xfrm>
              <a:off x="4416" y="816"/>
              <a:ext cx="192" cy="114"/>
            </a:xfrm>
            <a:prstGeom prst="rect">
              <a:avLst/>
            </a:prstGeom>
            <a:noFill/>
            <a:ln w="9525">
              <a:noFill/>
              <a:miter lim="800000"/>
              <a:headEnd/>
              <a:tailEnd/>
            </a:ln>
          </p:spPr>
        </p:pic>
        <p:pic>
          <p:nvPicPr>
            <p:cNvPr id="30" name="Picture 34"/>
            <p:cNvPicPr>
              <a:picLocks noChangeAspect="1" noChangeArrowheads="1"/>
            </p:cNvPicPr>
            <p:nvPr/>
          </p:nvPicPr>
          <p:blipFill>
            <a:blip r:embed="rId3" cstate="print"/>
            <a:srcRect/>
            <a:stretch>
              <a:fillRect/>
            </a:stretch>
          </p:blipFill>
          <p:spPr bwMode="auto">
            <a:xfrm>
              <a:off x="4608" y="816"/>
              <a:ext cx="192" cy="114"/>
            </a:xfrm>
            <a:prstGeom prst="rect">
              <a:avLst/>
            </a:prstGeom>
            <a:noFill/>
            <a:ln w="9525">
              <a:noFill/>
              <a:miter lim="800000"/>
              <a:headEnd/>
              <a:tailEnd/>
            </a:ln>
          </p:spPr>
        </p:pic>
        <p:pic>
          <p:nvPicPr>
            <p:cNvPr id="31" name="Picture 35"/>
            <p:cNvPicPr>
              <a:picLocks noChangeAspect="1" noChangeArrowheads="1"/>
            </p:cNvPicPr>
            <p:nvPr/>
          </p:nvPicPr>
          <p:blipFill>
            <a:blip r:embed="rId3" cstate="print"/>
            <a:srcRect/>
            <a:stretch>
              <a:fillRect/>
            </a:stretch>
          </p:blipFill>
          <p:spPr bwMode="auto">
            <a:xfrm>
              <a:off x="4800" y="816"/>
              <a:ext cx="192" cy="114"/>
            </a:xfrm>
            <a:prstGeom prst="rect">
              <a:avLst/>
            </a:prstGeom>
            <a:noFill/>
            <a:ln w="9525">
              <a:noFill/>
              <a:miter lim="800000"/>
              <a:headEnd/>
              <a:tailEnd/>
            </a:ln>
          </p:spPr>
        </p:pic>
        <p:pic>
          <p:nvPicPr>
            <p:cNvPr id="32" name="Picture 36"/>
            <p:cNvPicPr>
              <a:picLocks noChangeAspect="1" noChangeArrowheads="1"/>
            </p:cNvPicPr>
            <p:nvPr/>
          </p:nvPicPr>
          <p:blipFill>
            <a:blip r:embed="rId3" cstate="print"/>
            <a:srcRect/>
            <a:stretch>
              <a:fillRect/>
            </a:stretch>
          </p:blipFill>
          <p:spPr bwMode="auto">
            <a:xfrm>
              <a:off x="4992" y="816"/>
              <a:ext cx="192" cy="114"/>
            </a:xfrm>
            <a:prstGeom prst="rect">
              <a:avLst/>
            </a:prstGeom>
            <a:noFill/>
            <a:ln w="9525">
              <a:noFill/>
              <a:miter lim="800000"/>
              <a:headEnd/>
              <a:tailEnd/>
            </a:ln>
          </p:spPr>
        </p:pic>
        <p:pic>
          <p:nvPicPr>
            <p:cNvPr id="33" name="Picture 37"/>
            <p:cNvPicPr>
              <a:picLocks noChangeAspect="1" noChangeArrowheads="1"/>
            </p:cNvPicPr>
            <p:nvPr/>
          </p:nvPicPr>
          <p:blipFill>
            <a:blip r:embed="rId3" cstate="print"/>
            <a:srcRect/>
            <a:stretch>
              <a:fillRect/>
            </a:stretch>
          </p:blipFill>
          <p:spPr bwMode="auto">
            <a:xfrm>
              <a:off x="5184" y="816"/>
              <a:ext cx="192" cy="114"/>
            </a:xfrm>
            <a:prstGeom prst="rect">
              <a:avLst/>
            </a:prstGeom>
            <a:noFill/>
            <a:ln w="9525">
              <a:noFill/>
              <a:miter lim="800000"/>
              <a:headEnd/>
              <a:tailEnd/>
            </a:ln>
          </p:spPr>
        </p:pic>
        <p:pic>
          <p:nvPicPr>
            <p:cNvPr id="34" name="Picture 38"/>
            <p:cNvPicPr>
              <a:picLocks noChangeAspect="1" noChangeArrowheads="1"/>
            </p:cNvPicPr>
            <p:nvPr/>
          </p:nvPicPr>
          <p:blipFill>
            <a:blip r:embed="rId3" cstate="print"/>
            <a:srcRect/>
            <a:stretch>
              <a:fillRect/>
            </a:stretch>
          </p:blipFill>
          <p:spPr bwMode="auto">
            <a:xfrm>
              <a:off x="5376" y="816"/>
              <a:ext cx="192" cy="114"/>
            </a:xfrm>
            <a:prstGeom prst="rect">
              <a:avLst/>
            </a:prstGeom>
            <a:noFill/>
            <a:ln w="9525">
              <a:noFill/>
              <a:miter lim="800000"/>
              <a:headEnd/>
              <a:tailEnd/>
            </a:ln>
          </p:spPr>
        </p:pic>
        <p:pic>
          <p:nvPicPr>
            <p:cNvPr id="35" name="Picture 39"/>
            <p:cNvPicPr>
              <a:picLocks noChangeAspect="1" noChangeArrowheads="1"/>
            </p:cNvPicPr>
            <p:nvPr/>
          </p:nvPicPr>
          <p:blipFill>
            <a:blip r:embed="rId3"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762000" y="3276600"/>
            <a:ext cx="7772400" cy="1362075"/>
          </a:xfrm>
          <a:prstGeom prst="rect">
            <a:avLst/>
          </a:prstGeo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137160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36"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37" name="Rectangle 36"/>
          <p:cNvSpPr>
            <a:spLocks noGrp="1" noChangeArrowheads="1"/>
          </p:cNvSpPr>
          <p:nvPr>
            <p:ph type="dt" sz="half" idx="11"/>
          </p:nvPr>
        </p:nvSpPr>
        <p:spPr/>
        <p:txBody>
          <a:bodyPr/>
          <a:lstStyle>
            <a:lvl1pPr>
              <a:defRPr/>
            </a:lvl1pPr>
          </a:lstStyle>
          <a:p>
            <a:pPr>
              <a:defRPr/>
            </a:pPr>
            <a:fld id="{8F2AE402-5289-45B8-A47F-7A4AF228A7D7}" type="datetime1">
              <a:rPr lang="en-US"/>
              <a:pPr>
                <a:defRPr/>
              </a:pPr>
              <a:t>10/10/2014</a:t>
            </a:fld>
            <a:endParaRPr lang="en-US" dirty="0"/>
          </a:p>
        </p:txBody>
      </p:sp>
      <p:sp>
        <p:nvSpPr>
          <p:cNvPr id="38" name="Rectangle 6"/>
          <p:cNvSpPr>
            <a:spLocks noGrp="1" noChangeArrowheads="1"/>
          </p:cNvSpPr>
          <p:nvPr>
            <p:ph type="sldNum" sz="quarter" idx="12"/>
          </p:nvPr>
        </p:nvSpPr>
        <p:spPr/>
        <p:txBody>
          <a:bodyPr/>
          <a:lstStyle>
            <a:lvl1pPr>
              <a:defRPr/>
            </a:lvl1pPr>
          </a:lstStyle>
          <a:p>
            <a:pPr>
              <a:defRPr/>
            </a:pPr>
            <a:fld id="{15193B26-2E81-4076-9D4E-54206969BE5E}" type="slidenum">
              <a:rPr lang="en-US"/>
              <a:pPr>
                <a:defRPr/>
              </a:pPr>
              <a:t>‹#›</a:t>
            </a:fld>
            <a:endParaRPr lang="en-US"/>
          </a:p>
        </p:txBody>
      </p:sp>
    </p:spTree>
    <p:extLst>
      <p:ext uri="{BB962C8B-B14F-4D97-AF65-F5344CB8AC3E}">
        <p14:creationId xmlns:p14="http://schemas.microsoft.com/office/powerpoint/2010/main" val="39461684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7"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2" name="Group 40"/>
          <p:cNvGrpSpPr>
            <a:grpSpLocks/>
          </p:cNvGrpSpPr>
          <p:nvPr/>
        </p:nvGrpSpPr>
        <p:grpSpPr bwMode="auto">
          <a:xfrm>
            <a:off x="0" y="1295400"/>
            <a:ext cx="9144000" cy="180975"/>
            <a:chOff x="0" y="816"/>
            <a:chExt cx="5760" cy="114"/>
          </a:xfrm>
        </p:grpSpPr>
        <p:pic>
          <p:nvPicPr>
            <p:cNvPr id="9"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0"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1"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2"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3"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4"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5"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6"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7"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8"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9"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0"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1"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2"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3"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4"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5"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6"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7"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8"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9"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0"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1"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2"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3"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4"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5"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6"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7"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8"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Content Placeholder 2"/>
          <p:cNvSpPr>
            <a:spLocks noGrp="1"/>
          </p:cNvSpPr>
          <p:nvPr>
            <p:ph sz="half" idx="1"/>
          </p:nvPr>
        </p:nvSpPr>
        <p:spPr>
          <a:xfrm>
            <a:off x="457200" y="1752600"/>
            <a:ext cx="4038600" cy="4648200"/>
          </a:xfrm>
        </p:spPr>
        <p:txBody>
          <a:bodyPr/>
          <a:lstStyle>
            <a:lvl1pPr>
              <a:defRPr sz="2800"/>
            </a:lvl1pPr>
            <a:lvl2pPr marL="804863" indent="-347663">
              <a:buSzPct val="85000"/>
              <a:defRPr lang="en-US" sz="2000" b="0" dirty="0" smtClean="0">
                <a:solidFill>
                  <a:schemeClr val="tx1"/>
                </a:solidFill>
                <a:latin typeface="Trebuchet MS" pitchFamily="34" charset="0"/>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52600"/>
            <a:ext cx="4038600" cy="4648200"/>
          </a:xfrm>
        </p:spPr>
        <p:txBody>
          <a:bodyPr/>
          <a:lstStyle>
            <a:lvl1pPr>
              <a:defRPr sz="2800"/>
            </a:lvl1pPr>
            <a:lvl2pPr marL="806450" indent="-285750">
              <a:tabLst/>
              <a:defRPr lang="en-US" sz="2000" dirty="0" smtClean="0">
                <a:solidFill>
                  <a:schemeClr val="tx1"/>
                </a:solidFill>
                <a:latin typeface="Trebuchet MS" pitchFamily="34" charset="0"/>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a:lstStyle>
            <a:lvl1pPr algn="l">
              <a:defRPr/>
            </a:lvl1pPr>
          </a:lstStyle>
          <a:p>
            <a:pPr lvl="0"/>
            <a:r>
              <a:rPr lang="en-US" smtClean="0"/>
              <a:t>Click to edit Master title style</a:t>
            </a:r>
            <a:endParaRPr lang="en-US" dirty="0" smtClean="0"/>
          </a:p>
        </p:txBody>
      </p:sp>
      <p:sp>
        <p:nvSpPr>
          <p:cNvPr id="39" name="Rectangle 38"/>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40" name="Rectangle 4"/>
          <p:cNvSpPr>
            <a:spLocks noGrp="1" noChangeArrowheads="1"/>
          </p:cNvSpPr>
          <p:nvPr>
            <p:ph type="dt" sz="half" idx="11"/>
          </p:nvPr>
        </p:nvSpPr>
        <p:spPr/>
        <p:txBody>
          <a:bodyPr/>
          <a:lstStyle>
            <a:lvl1pPr>
              <a:defRPr/>
            </a:lvl1pPr>
          </a:lstStyle>
          <a:p>
            <a:pPr>
              <a:defRPr/>
            </a:pPr>
            <a:fld id="{B630F59D-564F-4BA3-8B26-72E1794B03DE}" type="datetime1">
              <a:rPr lang="en-US"/>
              <a:pPr>
                <a:defRPr/>
              </a:pPr>
              <a:t>10/10/2014</a:t>
            </a:fld>
            <a:endParaRPr lang="en-US" dirty="0"/>
          </a:p>
        </p:txBody>
      </p:sp>
      <p:sp>
        <p:nvSpPr>
          <p:cNvPr id="41" name="Rectangle 6"/>
          <p:cNvSpPr>
            <a:spLocks noGrp="1" noChangeArrowheads="1"/>
          </p:cNvSpPr>
          <p:nvPr>
            <p:ph type="sldNum" sz="quarter" idx="12"/>
          </p:nvPr>
        </p:nvSpPr>
        <p:spPr/>
        <p:txBody>
          <a:bodyPr/>
          <a:lstStyle>
            <a:lvl1pPr>
              <a:defRPr/>
            </a:lvl1pPr>
          </a:lstStyle>
          <a:p>
            <a:pPr>
              <a:defRPr/>
            </a:pPr>
            <a:fld id="{524F8FBB-DFE3-4ABA-A41D-865664A8BAAB}" type="slidenum">
              <a:rPr lang="en-US"/>
              <a:pPr>
                <a:defRPr/>
              </a:pPr>
              <a:t>‹#›</a:t>
            </a:fld>
            <a:endParaRPr lang="en-US"/>
          </a:p>
        </p:txBody>
      </p:sp>
    </p:spTree>
    <p:extLst>
      <p:ext uri="{BB962C8B-B14F-4D97-AF65-F5344CB8AC3E}">
        <p14:creationId xmlns:p14="http://schemas.microsoft.com/office/powerpoint/2010/main" val="39480863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2" name="Group 40"/>
          <p:cNvGrpSpPr>
            <a:grpSpLocks/>
          </p:cNvGrpSpPr>
          <p:nvPr/>
        </p:nvGrpSpPr>
        <p:grpSpPr bwMode="auto">
          <a:xfrm>
            <a:off x="0" y="1295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2" name="Picture 10"/>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3" name="Picture 11"/>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4" name="Picture 12"/>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5" name="Picture 13"/>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6" name="Picture 14"/>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7" name="Picture 15"/>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8" name="Picture 16"/>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9" name="Picture 17"/>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20" name="Picture 18"/>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1" name="Picture 19"/>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2" name="Picture 20"/>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3" name="Picture 21"/>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4" name="Picture 22"/>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5" name="Picture 23"/>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6" name="Picture 24"/>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7" name="Picture 25"/>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8" name="Picture 26"/>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9" name="Picture 27"/>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30" name="Picture 28"/>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1" name="Picture 29"/>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2" name="Picture 30"/>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3" name="Picture 31"/>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4" name="Picture 32"/>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5" name="Picture 33"/>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6" name="Picture 34"/>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7" name="Picture 35"/>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8" name="Picture 36"/>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9" name="Picture 37"/>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40" name="Picture 38"/>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Text Placeholder 2"/>
          <p:cNvSpPr>
            <a:spLocks noGrp="1"/>
          </p:cNvSpPr>
          <p:nvPr>
            <p:ph type="body" idx="1"/>
          </p:nvPr>
        </p:nvSpPr>
        <p:spPr>
          <a:xfrm>
            <a:off x="457200" y="1524000"/>
            <a:ext cx="4040188" cy="838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4040188" cy="3962400"/>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24000"/>
            <a:ext cx="4041775" cy="838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962401"/>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0"/>
          <p:cNvSpPr>
            <a:spLocks noGrp="1"/>
          </p:cNvSpPr>
          <p:nvPr>
            <p:ph type="title"/>
          </p:nvPr>
        </p:nvSpPr>
        <p:spPr>
          <a:xfrm>
            <a:off x="1371600" y="76200"/>
            <a:ext cx="7315200" cy="1143000"/>
          </a:xfrm>
        </p:spPr>
        <p:txBody>
          <a:bodyPr/>
          <a:lstStyle/>
          <a:p>
            <a:r>
              <a:rPr lang="en-US" smtClean="0"/>
              <a:t>Click to edit Master title style</a:t>
            </a:r>
            <a:endParaRPr lang="en-US" dirty="0"/>
          </a:p>
        </p:txBody>
      </p:sp>
      <p:sp>
        <p:nvSpPr>
          <p:cNvPr id="4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42" name="Rectangle 4"/>
          <p:cNvSpPr>
            <a:spLocks noGrp="1" noChangeArrowheads="1"/>
          </p:cNvSpPr>
          <p:nvPr>
            <p:ph type="dt" sz="half" idx="11"/>
          </p:nvPr>
        </p:nvSpPr>
        <p:spPr/>
        <p:txBody>
          <a:bodyPr/>
          <a:lstStyle>
            <a:lvl1pPr>
              <a:defRPr/>
            </a:lvl1pPr>
          </a:lstStyle>
          <a:p>
            <a:pPr>
              <a:defRPr/>
            </a:pPr>
            <a:fld id="{1D53844B-0E79-4C7E-B9CA-73CE2D04DECA}" type="datetime1">
              <a:rPr lang="en-US"/>
              <a:pPr>
                <a:defRPr/>
              </a:pPr>
              <a:t>10/10/2014</a:t>
            </a:fld>
            <a:endParaRPr lang="en-US" dirty="0"/>
          </a:p>
        </p:txBody>
      </p:sp>
      <p:sp>
        <p:nvSpPr>
          <p:cNvPr id="43" name="Rectangle 6"/>
          <p:cNvSpPr>
            <a:spLocks noGrp="1" noChangeArrowheads="1"/>
          </p:cNvSpPr>
          <p:nvPr>
            <p:ph type="sldNum" sz="quarter" idx="12"/>
          </p:nvPr>
        </p:nvSpPr>
        <p:spPr/>
        <p:txBody>
          <a:bodyPr/>
          <a:lstStyle>
            <a:lvl1pPr>
              <a:defRPr/>
            </a:lvl1pPr>
          </a:lstStyle>
          <a:p>
            <a:pPr>
              <a:defRPr/>
            </a:pPr>
            <a:fld id="{FFCEA058-F945-4C6D-A0CA-275994C823A1}" type="slidenum">
              <a:rPr lang="en-US"/>
              <a:pPr>
                <a:defRPr/>
              </a:pPr>
              <a:t>‹#›</a:t>
            </a:fld>
            <a:endParaRPr lang="en-US"/>
          </a:p>
        </p:txBody>
      </p:sp>
    </p:spTree>
    <p:extLst>
      <p:ext uri="{BB962C8B-B14F-4D97-AF65-F5344CB8AC3E}">
        <p14:creationId xmlns:p14="http://schemas.microsoft.com/office/powerpoint/2010/main" val="21050781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2" name="Group 39"/>
          <p:cNvGrpSpPr>
            <a:grpSpLocks/>
          </p:cNvGrpSpPr>
          <p:nvPr/>
        </p:nvGrpSpPr>
        <p:grpSpPr bwMode="auto">
          <a:xfrm>
            <a:off x="0" y="0"/>
            <a:ext cx="9144000" cy="1476375"/>
            <a:chOff x="0" y="0"/>
            <a:chExt cx="9144000" cy="1476375"/>
          </a:xfrm>
        </p:grpSpPr>
        <p:grpSp>
          <p:nvGrpSpPr>
            <p:cNvPr id="3" name="Group 7"/>
            <p:cNvGrpSpPr>
              <a:grpSpLocks/>
            </p:cNvGrpSpPr>
            <p:nvPr/>
          </p:nvGrpSpPr>
          <p:grpSpPr bwMode="auto">
            <a:xfrm>
              <a:off x="0" y="0"/>
              <a:ext cx="9144000" cy="1295400"/>
              <a:chOff x="0" y="0"/>
              <a:chExt cx="9144000" cy="1295400"/>
            </a:xfrm>
          </p:grpSpPr>
          <p:sp>
            <p:nvSpPr>
              <p:cNvPr id="35"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36"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grpSp>
          <p:nvGrpSpPr>
            <p:cNvPr id="4" name="Group 40"/>
            <p:cNvGrpSpPr>
              <a:grpSpLocks/>
            </p:cNvGrpSpPr>
            <p:nvPr/>
          </p:nvGrpSpPr>
          <p:grpSpPr bwMode="auto">
            <a:xfrm>
              <a:off x="0" y="1295400"/>
              <a:ext cx="9144000" cy="180975"/>
              <a:chOff x="0" y="816"/>
              <a:chExt cx="5760" cy="114"/>
            </a:xfrm>
          </p:grpSpPr>
          <p:pic>
            <p:nvPicPr>
              <p:cNvPr id="5"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6"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7"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8"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9"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0"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1"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2"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3"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4"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5"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6"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17"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18"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19"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0"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1"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2"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3"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4"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5"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6"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27"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28"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29"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0"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1"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2"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3"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4"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sp>
        <p:nvSpPr>
          <p:cNvPr id="37" name="Rectangle 2"/>
          <p:cNvSpPr txBox="1">
            <a:spLocks noChangeArrowheads="1"/>
          </p:cNvSpPr>
          <p:nvPr/>
        </p:nvSpPr>
        <p:spPr bwMode="auto">
          <a:xfrm>
            <a:off x="1371600" y="76200"/>
            <a:ext cx="7315200" cy="1143000"/>
          </a:xfrm>
          <a:prstGeom prst="rect">
            <a:avLst/>
          </a:prstGeom>
          <a:noFill/>
          <a:ln w="9525">
            <a:noFill/>
            <a:miter lim="800000"/>
            <a:headEnd/>
            <a:tailEnd/>
          </a:ln>
        </p:spPr>
        <p:txBody>
          <a:bodyPr anchor="ctr"/>
          <a:lstStyle>
            <a:lvl1pPr algn="l">
              <a:defRPr/>
            </a:lvl1pPr>
          </a:lstStyle>
          <a:p>
            <a:pPr eaLnBrk="0" fontAlgn="base" hangingPunct="0">
              <a:spcBef>
                <a:spcPct val="0"/>
              </a:spcBef>
              <a:spcAft>
                <a:spcPct val="0"/>
              </a:spcAft>
              <a:defRPr/>
            </a:pPr>
            <a:r>
              <a:rPr lang="en-US" sz="4000" kern="0" dirty="0" smtClean="0">
                <a:solidFill>
                  <a:srgbClr val="990000"/>
                </a:solidFill>
                <a:latin typeface="Georgia" pitchFamily="18" charset="0"/>
              </a:rPr>
              <a:t>Click to edit Master title style</a:t>
            </a:r>
          </a:p>
        </p:txBody>
      </p:sp>
      <p:sp>
        <p:nvSpPr>
          <p:cNvPr id="38" name="Rectangle 5"/>
          <p:cNvSpPr>
            <a:spLocks noGrp="1" noChangeArrowheads="1"/>
          </p:cNvSpPr>
          <p:nvPr>
            <p:ph type="ftr" sz="quarter" idx="10"/>
          </p:nvPr>
        </p:nvSpPr>
        <p:spPr/>
        <p:txBody>
          <a:bodyPr/>
          <a:lstStyle>
            <a:lvl1pPr algn="ctr">
              <a:defRPr sz="1200">
                <a:solidFill>
                  <a:srgbClr val="800000"/>
                </a:solidFill>
                <a:latin typeface="Gill Sans MT" pitchFamily="34" charset="0"/>
              </a:defRPr>
            </a:lvl1pPr>
          </a:lstStyle>
          <a:p>
            <a:pPr>
              <a:defRPr/>
            </a:pPr>
            <a:r>
              <a:rPr lang="en-US"/>
              <a:t>Northwest Portland Area Indian Health Board</a:t>
            </a:r>
          </a:p>
        </p:txBody>
      </p:sp>
      <p:sp>
        <p:nvSpPr>
          <p:cNvPr id="39" name="Rectangle 38"/>
          <p:cNvSpPr>
            <a:spLocks noGrp="1" noChangeArrowheads="1"/>
          </p:cNvSpPr>
          <p:nvPr>
            <p:ph type="dt" sz="half" idx="11"/>
          </p:nvPr>
        </p:nvSpPr>
        <p:spPr/>
        <p:txBody>
          <a:bodyPr/>
          <a:lstStyle>
            <a:lvl1pPr>
              <a:defRPr sz="1200">
                <a:solidFill>
                  <a:srgbClr val="800000"/>
                </a:solidFill>
                <a:latin typeface="Gill Sans MT" pitchFamily="34" charset="0"/>
              </a:defRPr>
            </a:lvl1pPr>
          </a:lstStyle>
          <a:p>
            <a:pPr>
              <a:defRPr/>
            </a:pPr>
            <a:fld id="{29C1E1A0-7579-46A4-9B31-62303218D472}" type="datetime1">
              <a:rPr lang="en-US"/>
              <a:pPr>
                <a:defRPr/>
              </a:pPr>
              <a:t>10/10/2014</a:t>
            </a:fld>
            <a:endParaRPr lang="en-US" dirty="0"/>
          </a:p>
        </p:txBody>
      </p:sp>
      <p:sp>
        <p:nvSpPr>
          <p:cNvPr id="40" name="Rectangle 6"/>
          <p:cNvSpPr>
            <a:spLocks noGrp="1" noChangeArrowheads="1"/>
          </p:cNvSpPr>
          <p:nvPr>
            <p:ph type="sldNum" sz="quarter" idx="12"/>
          </p:nvPr>
        </p:nvSpPr>
        <p:spPr/>
        <p:txBody>
          <a:bodyPr/>
          <a:lstStyle>
            <a:lvl1pPr algn="r">
              <a:defRPr sz="1200">
                <a:solidFill>
                  <a:srgbClr val="800000"/>
                </a:solidFill>
                <a:latin typeface="Georgia" pitchFamily="18" charset="0"/>
              </a:defRPr>
            </a:lvl1pPr>
          </a:lstStyle>
          <a:p>
            <a:pPr>
              <a:defRPr/>
            </a:pPr>
            <a:fld id="{9C7D06AE-20E0-49C7-9537-E8A2F28FCB5F}" type="slidenum">
              <a:rPr lang="en-US"/>
              <a:pPr>
                <a:defRPr/>
              </a:pPr>
              <a:t>‹#›</a:t>
            </a:fld>
            <a:endParaRPr lang="en-US"/>
          </a:p>
        </p:txBody>
      </p:sp>
    </p:spTree>
    <p:extLst>
      <p:ext uri="{BB962C8B-B14F-4D97-AF65-F5344CB8AC3E}">
        <p14:creationId xmlns:p14="http://schemas.microsoft.com/office/powerpoint/2010/main" val="16365923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685800"/>
            <a:ext cx="3505200" cy="556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2400">
              <a:solidFill>
                <a:prstClr val="white"/>
              </a:solidFill>
            </a:endParaRPr>
          </a:p>
        </p:txBody>
      </p:sp>
      <p:grpSp>
        <p:nvGrpSpPr>
          <p:cNvPr id="6" name="Group 38"/>
          <p:cNvGrpSpPr>
            <a:grpSpLocks/>
          </p:cNvGrpSpPr>
          <p:nvPr/>
        </p:nvGrpSpPr>
        <p:grpSpPr bwMode="auto">
          <a:xfrm>
            <a:off x="0" y="0"/>
            <a:ext cx="9144000" cy="609600"/>
            <a:chOff x="0" y="0"/>
            <a:chExt cx="9144000" cy="609600"/>
          </a:xfrm>
        </p:grpSpPr>
        <p:sp>
          <p:nvSpPr>
            <p:cNvPr id="7" name="Rectangle 7"/>
            <p:cNvSpPr>
              <a:spLocks noChangeArrowheads="1"/>
            </p:cNvSpPr>
            <p:nvPr/>
          </p:nvSpPr>
          <p:spPr bwMode="auto">
            <a:xfrm>
              <a:off x="0" y="0"/>
              <a:ext cx="9144000" cy="6096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0" y="0"/>
              <a:ext cx="685800" cy="575072"/>
            </a:xfrm>
            <a:prstGeom prst="rect">
              <a:avLst/>
            </a:prstGeom>
            <a:noFill/>
            <a:ln w="9525">
              <a:noFill/>
              <a:miter lim="800000"/>
              <a:headEnd/>
              <a:tailEnd/>
            </a:ln>
          </p:spPr>
        </p:pic>
      </p:grpSp>
      <p:grpSp>
        <p:nvGrpSpPr>
          <p:cNvPr id="9" name="Group 40"/>
          <p:cNvGrpSpPr>
            <a:grpSpLocks/>
          </p:cNvGrpSpPr>
          <p:nvPr/>
        </p:nvGrpSpPr>
        <p:grpSpPr bwMode="auto">
          <a:xfrm>
            <a:off x="0" y="533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1"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2"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3"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4"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5"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6"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7"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8"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9"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0"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1"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2"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3"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4"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5"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6"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7"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8"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9"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0"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1"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2"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3"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4"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5"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6"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7"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8"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9"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nvGrpSpPr>
          <p:cNvPr id="40" name="Group 40"/>
          <p:cNvGrpSpPr>
            <a:grpSpLocks/>
          </p:cNvGrpSpPr>
          <p:nvPr/>
        </p:nvGrpSpPr>
        <p:grpSpPr bwMode="auto">
          <a:xfrm>
            <a:off x="0" y="6248400"/>
            <a:ext cx="9144000" cy="180975"/>
            <a:chOff x="0" y="816"/>
            <a:chExt cx="5760" cy="114"/>
          </a:xfrm>
        </p:grpSpPr>
        <p:pic>
          <p:nvPicPr>
            <p:cNvPr id="41"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42"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43"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44"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45"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46"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47"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48"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49"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50"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51"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52"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53"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54"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55"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56"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57"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58"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59"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60"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61"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62"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63"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64"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65"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66"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67"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68"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69"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70"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457200" y="762000"/>
            <a:ext cx="2971800" cy="12192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685800"/>
            <a:ext cx="5111750" cy="5562600"/>
          </a:xfrm>
        </p:spPr>
        <p:txBody>
          <a:bodyPr/>
          <a:lstStyle>
            <a:lvl1pPr>
              <a:defRPr sz="3200"/>
            </a:lvl1pPr>
            <a:lvl2pPr marL="914400" indent="-457200">
              <a:buSzPct val="85000"/>
              <a:defRPr sz="2800"/>
            </a:lvl2pPr>
            <a:lvl3pPr marL="1262063" indent="-347663">
              <a:defRPr sz="2400"/>
            </a:lvl3pPr>
            <a:lvl4pPr marL="1719263" indent="-347663">
              <a:defRPr sz="2000"/>
            </a:lvl4pPr>
            <a:lvl5pPr marL="2176463" indent="-347663">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057400"/>
            <a:ext cx="2971800" cy="41148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72" name="Rectangle 4"/>
          <p:cNvSpPr>
            <a:spLocks noGrp="1" noChangeArrowheads="1"/>
          </p:cNvSpPr>
          <p:nvPr>
            <p:ph type="dt" sz="half" idx="11"/>
          </p:nvPr>
        </p:nvSpPr>
        <p:spPr/>
        <p:txBody>
          <a:bodyPr/>
          <a:lstStyle>
            <a:lvl1pPr>
              <a:defRPr/>
            </a:lvl1pPr>
          </a:lstStyle>
          <a:p>
            <a:pPr>
              <a:defRPr/>
            </a:pPr>
            <a:fld id="{0E013360-9D32-4BC0-B11F-F5811241E569}" type="datetime1">
              <a:rPr lang="en-US"/>
              <a:pPr>
                <a:defRPr/>
              </a:pPr>
              <a:t>10/10/2014</a:t>
            </a:fld>
            <a:endParaRPr lang="en-US" dirty="0"/>
          </a:p>
        </p:txBody>
      </p:sp>
      <p:sp>
        <p:nvSpPr>
          <p:cNvPr id="73" name="Rectangle 72"/>
          <p:cNvSpPr>
            <a:spLocks noGrp="1" noChangeArrowheads="1"/>
          </p:cNvSpPr>
          <p:nvPr>
            <p:ph type="sldNum" sz="quarter" idx="12"/>
          </p:nvPr>
        </p:nvSpPr>
        <p:spPr/>
        <p:txBody>
          <a:bodyPr/>
          <a:lstStyle>
            <a:lvl1pPr>
              <a:defRPr/>
            </a:lvl1pPr>
          </a:lstStyle>
          <a:p>
            <a:pPr>
              <a:defRPr/>
            </a:pPr>
            <a:fld id="{7A45780A-57F3-42C7-8BF9-787D1861F4C6}" type="slidenum">
              <a:rPr lang="en-US"/>
              <a:pPr>
                <a:defRPr/>
              </a:pPr>
              <a:t>‹#›</a:t>
            </a:fld>
            <a:endParaRPr lang="en-US"/>
          </a:p>
        </p:txBody>
      </p:sp>
    </p:spTree>
    <p:extLst>
      <p:ext uri="{BB962C8B-B14F-4D97-AF65-F5344CB8AC3E}">
        <p14:creationId xmlns:p14="http://schemas.microsoft.com/office/powerpoint/2010/main" val="1535144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7C6D424-DE00-4962-B9C4-D78CC5BE0C50}" type="datetimeFigureOut">
              <a:rPr lang="en-US" smtClean="0"/>
              <a:pPr/>
              <a:t>10/10/2014</a:t>
            </a:fld>
            <a:endParaRPr lang="en-US"/>
          </a:p>
        </p:txBody>
      </p:sp>
      <p:sp>
        <p:nvSpPr>
          <p:cNvPr id="5" name="Footer Placeholder 4"/>
          <p:cNvSpPr>
            <a:spLocks noGrp="1"/>
          </p:cNvSpPr>
          <p:nvPr>
            <p:ph type="ftr" sz="quarter" idx="11"/>
          </p:nvPr>
        </p:nvSpPr>
        <p:spPr/>
        <p:txBody>
          <a:bodyPr/>
          <a:lstStyle/>
          <a:p>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Rectangle 4"/>
          <p:cNvSpPr/>
          <p:nvPr/>
        </p:nvSpPr>
        <p:spPr>
          <a:xfrm>
            <a:off x="0" y="685800"/>
            <a:ext cx="3505200" cy="556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2400">
              <a:solidFill>
                <a:prstClr val="white"/>
              </a:solidFill>
            </a:endParaRPr>
          </a:p>
        </p:txBody>
      </p:sp>
      <p:grpSp>
        <p:nvGrpSpPr>
          <p:cNvPr id="3" name="Group 38"/>
          <p:cNvGrpSpPr>
            <a:grpSpLocks/>
          </p:cNvGrpSpPr>
          <p:nvPr/>
        </p:nvGrpSpPr>
        <p:grpSpPr bwMode="auto">
          <a:xfrm>
            <a:off x="0" y="0"/>
            <a:ext cx="9144000" cy="609600"/>
            <a:chOff x="0" y="0"/>
            <a:chExt cx="9144000" cy="609600"/>
          </a:xfrm>
        </p:grpSpPr>
        <p:sp>
          <p:nvSpPr>
            <p:cNvPr id="7" name="Rectangle 7"/>
            <p:cNvSpPr>
              <a:spLocks noChangeArrowheads="1"/>
            </p:cNvSpPr>
            <p:nvPr/>
          </p:nvSpPr>
          <p:spPr bwMode="auto">
            <a:xfrm>
              <a:off x="0" y="0"/>
              <a:ext cx="9144000" cy="6096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0" y="0"/>
              <a:ext cx="685800" cy="575072"/>
            </a:xfrm>
            <a:prstGeom prst="rect">
              <a:avLst/>
            </a:prstGeom>
            <a:noFill/>
            <a:ln w="9525">
              <a:noFill/>
              <a:miter lim="800000"/>
              <a:headEnd/>
              <a:tailEnd/>
            </a:ln>
          </p:spPr>
        </p:pic>
      </p:grpSp>
      <p:grpSp>
        <p:nvGrpSpPr>
          <p:cNvPr id="6" name="Group 40"/>
          <p:cNvGrpSpPr>
            <a:grpSpLocks/>
          </p:cNvGrpSpPr>
          <p:nvPr/>
        </p:nvGrpSpPr>
        <p:grpSpPr bwMode="auto">
          <a:xfrm>
            <a:off x="0" y="533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1"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2"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3"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4"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5"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6"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7"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8"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9"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0"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1"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2"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3"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4"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5"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6"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7"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8"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9"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0"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1"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2"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3"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4"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5"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6"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7"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8"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9"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nvGrpSpPr>
          <p:cNvPr id="9" name="Group 40"/>
          <p:cNvGrpSpPr>
            <a:grpSpLocks/>
          </p:cNvGrpSpPr>
          <p:nvPr/>
        </p:nvGrpSpPr>
        <p:grpSpPr bwMode="auto">
          <a:xfrm>
            <a:off x="0" y="6248400"/>
            <a:ext cx="9144000" cy="180975"/>
            <a:chOff x="0" y="816"/>
            <a:chExt cx="5760" cy="114"/>
          </a:xfrm>
        </p:grpSpPr>
        <p:pic>
          <p:nvPicPr>
            <p:cNvPr id="41"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42"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43"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44"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45"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46"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47"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48"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49"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50"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51"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52"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53"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54"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55"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56"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57"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58"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59"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60"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61"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62"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63"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64"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65"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66"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67"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68"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69"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70"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457200" y="762000"/>
            <a:ext cx="2971800" cy="12192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57201" y="2057400"/>
            <a:ext cx="2971800" cy="41148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5" name="Picture Placeholder 2"/>
          <p:cNvSpPr>
            <a:spLocks noGrp="1"/>
          </p:cNvSpPr>
          <p:nvPr>
            <p:ph type="pic" idx="1"/>
          </p:nvPr>
        </p:nvSpPr>
        <p:spPr>
          <a:xfrm>
            <a:off x="3581400" y="762000"/>
            <a:ext cx="5410200" cy="5334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7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72" name="Rectangle 4"/>
          <p:cNvSpPr>
            <a:spLocks noGrp="1" noChangeArrowheads="1"/>
          </p:cNvSpPr>
          <p:nvPr>
            <p:ph type="dt" sz="half" idx="11"/>
          </p:nvPr>
        </p:nvSpPr>
        <p:spPr/>
        <p:txBody>
          <a:bodyPr/>
          <a:lstStyle>
            <a:lvl1pPr>
              <a:defRPr/>
            </a:lvl1pPr>
          </a:lstStyle>
          <a:p>
            <a:pPr>
              <a:defRPr/>
            </a:pPr>
            <a:fld id="{11D3D07F-3835-40D7-A82C-B279B5D3BD2C}" type="datetime1">
              <a:rPr lang="en-US"/>
              <a:pPr>
                <a:defRPr/>
              </a:pPr>
              <a:t>10/10/2014</a:t>
            </a:fld>
            <a:endParaRPr lang="en-US" dirty="0"/>
          </a:p>
        </p:txBody>
      </p:sp>
      <p:sp>
        <p:nvSpPr>
          <p:cNvPr id="73" name="Rectangle 72"/>
          <p:cNvSpPr>
            <a:spLocks noGrp="1" noChangeArrowheads="1"/>
          </p:cNvSpPr>
          <p:nvPr>
            <p:ph type="sldNum" sz="quarter" idx="12"/>
          </p:nvPr>
        </p:nvSpPr>
        <p:spPr/>
        <p:txBody>
          <a:bodyPr/>
          <a:lstStyle>
            <a:lvl1pPr>
              <a:defRPr/>
            </a:lvl1pPr>
          </a:lstStyle>
          <a:p>
            <a:pPr>
              <a:defRPr/>
            </a:pPr>
            <a:fld id="{0331DCAE-C361-4A00-AC5F-A732ED1645DB}" type="slidenum">
              <a:rPr lang="en-US"/>
              <a:pPr>
                <a:defRPr/>
              </a:pPr>
              <a:t>‹#›</a:t>
            </a:fld>
            <a:endParaRPr lang="en-US"/>
          </a:p>
        </p:txBody>
      </p:sp>
    </p:spTree>
    <p:extLst>
      <p:ext uri="{BB962C8B-B14F-4D97-AF65-F5344CB8AC3E}">
        <p14:creationId xmlns:p14="http://schemas.microsoft.com/office/powerpoint/2010/main" val="4914631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34"/>
          <p:cNvGrpSpPr>
            <a:grpSpLocks/>
          </p:cNvGrpSpPr>
          <p:nvPr/>
        </p:nvGrpSpPr>
        <p:grpSpPr bwMode="auto">
          <a:xfrm>
            <a:off x="0" y="0"/>
            <a:ext cx="9144000" cy="1476375"/>
            <a:chOff x="0" y="0"/>
            <a:chExt cx="9144000" cy="1476375"/>
          </a:xfrm>
        </p:grpSpPr>
        <p:grpSp>
          <p:nvGrpSpPr>
            <p:cNvPr id="5" name="Group 38"/>
            <p:cNvGrpSpPr>
              <a:grpSpLocks/>
            </p:cNvGrpSpPr>
            <p:nvPr/>
          </p:nvGrpSpPr>
          <p:grpSpPr bwMode="auto">
            <a:xfrm>
              <a:off x="0" y="0"/>
              <a:ext cx="9144000" cy="1295400"/>
              <a:chOff x="0" y="0"/>
              <a:chExt cx="9144000" cy="1295400"/>
            </a:xfrm>
          </p:grpSpPr>
          <p:sp>
            <p:nvSpPr>
              <p:cNvPr id="37"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38"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grpSp>
          <p:nvGrpSpPr>
            <p:cNvPr id="6" name="Group 40"/>
            <p:cNvGrpSpPr>
              <a:grpSpLocks/>
            </p:cNvGrpSpPr>
            <p:nvPr/>
          </p:nvGrpSpPr>
          <p:grpSpPr bwMode="auto">
            <a:xfrm>
              <a:off x="0" y="1295400"/>
              <a:ext cx="9144000" cy="180975"/>
              <a:chOff x="0" y="816"/>
              <a:chExt cx="5760" cy="114"/>
            </a:xfrm>
          </p:grpSpPr>
          <p:pic>
            <p:nvPicPr>
              <p:cNvPr id="7"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8"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9"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0"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1"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2"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3"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4"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5"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6"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7"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8"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19"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0"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1"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2"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3"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4"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5"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6"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7"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8"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29"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0"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1"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2"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3"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4"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5"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6"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sp>
        <p:nvSpPr>
          <p:cNvPr id="2" name="Title 1"/>
          <p:cNvSpPr>
            <a:spLocks noGrp="1"/>
          </p:cNvSpPr>
          <p:nvPr>
            <p:ph type="title"/>
          </p:nvPr>
        </p:nvSpPr>
        <p:spPr>
          <a:xfrm>
            <a:off x="1295400" y="152400"/>
            <a:ext cx="7696200" cy="1066800"/>
          </a:xfrm>
          <a:prstGeom prst="rect">
            <a:avLst/>
          </a:prstGeo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9" name="Date Placeholder 69"/>
          <p:cNvSpPr>
            <a:spLocks noGrp="1"/>
          </p:cNvSpPr>
          <p:nvPr>
            <p:ph type="dt" sz="half" idx="10"/>
          </p:nvPr>
        </p:nvSpPr>
        <p:spPr/>
        <p:txBody>
          <a:bodyPr/>
          <a:lstStyle>
            <a:lvl1pPr>
              <a:defRPr/>
            </a:lvl1pPr>
          </a:lstStyle>
          <a:p>
            <a:pPr>
              <a:defRPr/>
            </a:pPr>
            <a:fld id="{7388EE67-193F-41AF-BF5F-84B72BD915BE}" type="datetime1">
              <a:rPr lang="en-US"/>
              <a:pPr>
                <a:defRPr/>
              </a:pPr>
              <a:t>10/10/2014</a:t>
            </a:fld>
            <a:endParaRPr lang="en-US" dirty="0"/>
          </a:p>
        </p:txBody>
      </p:sp>
      <p:sp>
        <p:nvSpPr>
          <p:cNvPr id="40" name="Slide Number Placeholder 70"/>
          <p:cNvSpPr>
            <a:spLocks noGrp="1"/>
          </p:cNvSpPr>
          <p:nvPr>
            <p:ph type="sldNum" sz="quarter" idx="11"/>
          </p:nvPr>
        </p:nvSpPr>
        <p:spPr/>
        <p:txBody>
          <a:bodyPr/>
          <a:lstStyle>
            <a:lvl1pPr>
              <a:defRPr/>
            </a:lvl1pPr>
          </a:lstStyle>
          <a:p>
            <a:pPr>
              <a:defRPr/>
            </a:pPr>
            <a:fld id="{51F9AE4C-5693-4CD2-966E-0A68C244430A}" type="slidenum">
              <a:rPr lang="en-US"/>
              <a:pPr>
                <a:defRPr/>
              </a:pPr>
              <a:t>‹#›</a:t>
            </a:fld>
            <a:endParaRPr lang="en-US"/>
          </a:p>
        </p:txBody>
      </p:sp>
      <p:sp>
        <p:nvSpPr>
          <p:cNvPr id="41" name="Footer Placeholder 71"/>
          <p:cNvSpPr>
            <a:spLocks noGrp="1"/>
          </p:cNvSpPr>
          <p:nvPr>
            <p:ph type="ftr" sz="quarter" idx="12"/>
          </p:nvPr>
        </p:nvSpPr>
        <p:spPr/>
        <p:txBody>
          <a:bodyPr/>
          <a:lstStyle>
            <a:lvl1pPr>
              <a:defRPr/>
            </a:lvl1pPr>
          </a:lstStyle>
          <a:p>
            <a:pPr>
              <a:defRPr/>
            </a:pPr>
            <a:r>
              <a:rPr lang="en-US"/>
              <a:t>Northwest Portland Area Indian Health Board</a:t>
            </a:r>
          </a:p>
        </p:txBody>
      </p:sp>
    </p:spTree>
    <p:extLst>
      <p:ext uri="{BB962C8B-B14F-4D97-AF65-F5344CB8AC3E}">
        <p14:creationId xmlns:p14="http://schemas.microsoft.com/office/powerpoint/2010/main" val="28422742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7"/>
          <p:cNvSpPr>
            <a:spLocks noChangeArrowheads="1"/>
          </p:cNvSpPr>
          <p:nvPr/>
        </p:nvSpPr>
        <p:spPr bwMode="auto">
          <a:xfrm>
            <a:off x="7239000" y="0"/>
            <a:ext cx="1905000" cy="68580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5" name="Picture 8" descr="NPAIHBtransparentTEAL"/>
          <p:cNvPicPr>
            <a:picLocks noChangeAspect="1" noChangeArrowheads="1"/>
          </p:cNvPicPr>
          <p:nvPr/>
        </p:nvPicPr>
        <p:blipFill>
          <a:blip r:embed="rId2" cstate="print"/>
          <a:srcRect/>
          <a:stretch>
            <a:fillRect/>
          </a:stretch>
        </p:blipFill>
        <p:spPr bwMode="auto">
          <a:xfrm>
            <a:off x="7620000" y="152400"/>
            <a:ext cx="1219200" cy="1022350"/>
          </a:xfrm>
          <a:prstGeom prst="rect">
            <a:avLst/>
          </a:prstGeom>
          <a:noFill/>
          <a:ln w="9525">
            <a:noFill/>
            <a:miter lim="800000"/>
            <a:headEnd/>
            <a:tailEnd/>
          </a:ln>
          <a:scene3d>
            <a:camera prst="orthographicFront">
              <a:rot lat="0" lon="0" rev="16200000"/>
            </a:camera>
            <a:lightRig rig="threePt" dir="t"/>
          </a:scene3d>
        </p:spPr>
      </p:pic>
      <p:grpSp>
        <p:nvGrpSpPr>
          <p:cNvPr id="6" name="Group 61"/>
          <p:cNvGrpSpPr>
            <a:grpSpLocks/>
          </p:cNvGrpSpPr>
          <p:nvPr/>
        </p:nvGrpSpPr>
        <p:grpSpPr bwMode="auto">
          <a:xfrm>
            <a:off x="7010400" y="47625"/>
            <a:ext cx="304800" cy="6762750"/>
            <a:chOff x="6629400" y="47625"/>
            <a:chExt cx="304800" cy="6762750"/>
          </a:xfrm>
        </p:grpSpPr>
        <p:pic>
          <p:nvPicPr>
            <p:cNvPr id="7" name="Picture 32"/>
            <p:cNvPicPr>
              <a:picLocks noChangeAspect="1" noChangeArrowheads="1"/>
            </p:cNvPicPr>
            <p:nvPr/>
          </p:nvPicPr>
          <p:blipFill>
            <a:blip r:embed="rId3" cstate="print"/>
            <a:srcRect/>
            <a:stretch>
              <a:fillRect/>
            </a:stretch>
          </p:blipFill>
          <p:spPr bwMode="auto">
            <a:xfrm>
              <a:off x="6629400" y="47625"/>
              <a:ext cx="304800" cy="180975"/>
            </a:xfrm>
            <a:prstGeom prst="rect">
              <a:avLst/>
            </a:prstGeom>
            <a:noFill/>
            <a:ln w="9525">
              <a:noFill/>
              <a:miter lim="800000"/>
              <a:headEnd/>
              <a:tailEnd/>
            </a:ln>
            <a:scene3d>
              <a:camera prst="orthographicFront">
                <a:rot lat="0" lon="0" rev="5400000"/>
              </a:camera>
              <a:lightRig rig="threePt" dir="t"/>
            </a:scene3d>
          </p:spPr>
        </p:pic>
        <p:pic>
          <p:nvPicPr>
            <p:cNvPr id="8" name="Picture 32"/>
            <p:cNvPicPr>
              <a:picLocks noChangeAspect="1" noChangeArrowheads="1"/>
            </p:cNvPicPr>
            <p:nvPr/>
          </p:nvPicPr>
          <p:blipFill>
            <a:blip r:embed="rId3" cstate="print"/>
            <a:srcRect/>
            <a:stretch>
              <a:fillRect/>
            </a:stretch>
          </p:blipFill>
          <p:spPr bwMode="auto">
            <a:xfrm>
              <a:off x="6629400" y="352425"/>
              <a:ext cx="304800" cy="180975"/>
            </a:xfrm>
            <a:prstGeom prst="rect">
              <a:avLst/>
            </a:prstGeom>
            <a:noFill/>
            <a:ln w="9525">
              <a:noFill/>
              <a:miter lim="800000"/>
              <a:headEnd/>
              <a:tailEnd/>
            </a:ln>
            <a:scene3d>
              <a:camera prst="orthographicFront">
                <a:rot lat="0" lon="0" rev="5400000"/>
              </a:camera>
              <a:lightRig rig="threePt" dir="t"/>
            </a:scene3d>
          </p:spPr>
        </p:pic>
        <p:pic>
          <p:nvPicPr>
            <p:cNvPr id="9" name="Picture 32"/>
            <p:cNvPicPr>
              <a:picLocks noChangeAspect="1" noChangeArrowheads="1"/>
            </p:cNvPicPr>
            <p:nvPr/>
          </p:nvPicPr>
          <p:blipFill>
            <a:blip r:embed="rId3" cstate="print"/>
            <a:srcRect/>
            <a:stretch>
              <a:fillRect/>
            </a:stretch>
          </p:blipFill>
          <p:spPr bwMode="auto">
            <a:xfrm>
              <a:off x="6629400" y="657225"/>
              <a:ext cx="304800" cy="180975"/>
            </a:xfrm>
            <a:prstGeom prst="rect">
              <a:avLst/>
            </a:prstGeom>
            <a:noFill/>
            <a:ln w="9525">
              <a:noFill/>
              <a:miter lim="800000"/>
              <a:headEnd/>
              <a:tailEnd/>
            </a:ln>
            <a:scene3d>
              <a:camera prst="orthographicFront">
                <a:rot lat="0" lon="0" rev="5400000"/>
              </a:camera>
              <a:lightRig rig="threePt" dir="t"/>
            </a:scene3d>
          </p:spPr>
        </p:pic>
        <p:pic>
          <p:nvPicPr>
            <p:cNvPr id="10" name="Picture 32"/>
            <p:cNvPicPr>
              <a:picLocks noChangeAspect="1" noChangeArrowheads="1"/>
            </p:cNvPicPr>
            <p:nvPr/>
          </p:nvPicPr>
          <p:blipFill>
            <a:blip r:embed="rId3" cstate="print"/>
            <a:srcRect/>
            <a:stretch>
              <a:fillRect/>
            </a:stretch>
          </p:blipFill>
          <p:spPr bwMode="auto">
            <a:xfrm>
              <a:off x="6629400" y="962025"/>
              <a:ext cx="304800" cy="180975"/>
            </a:xfrm>
            <a:prstGeom prst="rect">
              <a:avLst/>
            </a:prstGeom>
            <a:noFill/>
            <a:ln w="9525">
              <a:noFill/>
              <a:miter lim="800000"/>
              <a:headEnd/>
              <a:tailEnd/>
            </a:ln>
            <a:scene3d>
              <a:camera prst="orthographicFront">
                <a:rot lat="0" lon="0" rev="5400000"/>
              </a:camera>
              <a:lightRig rig="threePt" dir="t"/>
            </a:scene3d>
          </p:spPr>
        </p:pic>
        <p:pic>
          <p:nvPicPr>
            <p:cNvPr id="11" name="Picture 32"/>
            <p:cNvPicPr>
              <a:picLocks noChangeAspect="1" noChangeArrowheads="1"/>
            </p:cNvPicPr>
            <p:nvPr/>
          </p:nvPicPr>
          <p:blipFill>
            <a:blip r:embed="rId3" cstate="print"/>
            <a:srcRect/>
            <a:stretch>
              <a:fillRect/>
            </a:stretch>
          </p:blipFill>
          <p:spPr bwMode="auto">
            <a:xfrm>
              <a:off x="6629400" y="1266825"/>
              <a:ext cx="304800" cy="180975"/>
            </a:xfrm>
            <a:prstGeom prst="rect">
              <a:avLst/>
            </a:prstGeom>
            <a:noFill/>
            <a:ln w="9525">
              <a:noFill/>
              <a:miter lim="800000"/>
              <a:headEnd/>
              <a:tailEnd/>
            </a:ln>
            <a:scene3d>
              <a:camera prst="orthographicFront">
                <a:rot lat="0" lon="0" rev="5400000"/>
              </a:camera>
              <a:lightRig rig="threePt" dir="t"/>
            </a:scene3d>
          </p:spPr>
        </p:pic>
        <p:pic>
          <p:nvPicPr>
            <p:cNvPr id="12" name="Picture 32"/>
            <p:cNvPicPr>
              <a:picLocks noChangeAspect="1" noChangeArrowheads="1"/>
            </p:cNvPicPr>
            <p:nvPr/>
          </p:nvPicPr>
          <p:blipFill>
            <a:blip r:embed="rId3" cstate="print"/>
            <a:srcRect/>
            <a:stretch>
              <a:fillRect/>
            </a:stretch>
          </p:blipFill>
          <p:spPr bwMode="auto">
            <a:xfrm>
              <a:off x="6629400" y="1571625"/>
              <a:ext cx="304800" cy="180975"/>
            </a:xfrm>
            <a:prstGeom prst="rect">
              <a:avLst/>
            </a:prstGeom>
            <a:noFill/>
            <a:ln w="9525">
              <a:noFill/>
              <a:miter lim="800000"/>
              <a:headEnd/>
              <a:tailEnd/>
            </a:ln>
            <a:scene3d>
              <a:camera prst="orthographicFront">
                <a:rot lat="0" lon="0" rev="5400000"/>
              </a:camera>
              <a:lightRig rig="threePt" dir="t"/>
            </a:scene3d>
          </p:spPr>
        </p:pic>
        <p:pic>
          <p:nvPicPr>
            <p:cNvPr id="13" name="Picture 32"/>
            <p:cNvPicPr>
              <a:picLocks noChangeAspect="1" noChangeArrowheads="1"/>
            </p:cNvPicPr>
            <p:nvPr/>
          </p:nvPicPr>
          <p:blipFill>
            <a:blip r:embed="rId3" cstate="print"/>
            <a:srcRect/>
            <a:stretch>
              <a:fillRect/>
            </a:stretch>
          </p:blipFill>
          <p:spPr bwMode="auto">
            <a:xfrm>
              <a:off x="6629400" y="1876425"/>
              <a:ext cx="304800" cy="180975"/>
            </a:xfrm>
            <a:prstGeom prst="rect">
              <a:avLst/>
            </a:prstGeom>
            <a:noFill/>
            <a:ln w="9525">
              <a:noFill/>
              <a:miter lim="800000"/>
              <a:headEnd/>
              <a:tailEnd/>
            </a:ln>
            <a:scene3d>
              <a:camera prst="orthographicFront">
                <a:rot lat="0" lon="0" rev="5400000"/>
              </a:camera>
              <a:lightRig rig="threePt" dir="t"/>
            </a:scene3d>
          </p:spPr>
        </p:pic>
        <p:pic>
          <p:nvPicPr>
            <p:cNvPr id="14" name="Picture 32"/>
            <p:cNvPicPr>
              <a:picLocks noChangeAspect="1" noChangeArrowheads="1"/>
            </p:cNvPicPr>
            <p:nvPr/>
          </p:nvPicPr>
          <p:blipFill>
            <a:blip r:embed="rId3" cstate="print"/>
            <a:srcRect/>
            <a:stretch>
              <a:fillRect/>
            </a:stretch>
          </p:blipFill>
          <p:spPr bwMode="auto">
            <a:xfrm>
              <a:off x="6629400" y="2181225"/>
              <a:ext cx="304800" cy="180975"/>
            </a:xfrm>
            <a:prstGeom prst="rect">
              <a:avLst/>
            </a:prstGeom>
            <a:noFill/>
            <a:ln w="9525">
              <a:noFill/>
              <a:miter lim="800000"/>
              <a:headEnd/>
              <a:tailEnd/>
            </a:ln>
            <a:scene3d>
              <a:camera prst="orthographicFront">
                <a:rot lat="0" lon="0" rev="5400000"/>
              </a:camera>
              <a:lightRig rig="threePt" dir="t"/>
            </a:scene3d>
          </p:spPr>
        </p:pic>
        <p:pic>
          <p:nvPicPr>
            <p:cNvPr id="15" name="Picture 32"/>
            <p:cNvPicPr>
              <a:picLocks noChangeAspect="1" noChangeArrowheads="1"/>
            </p:cNvPicPr>
            <p:nvPr/>
          </p:nvPicPr>
          <p:blipFill>
            <a:blip r:embed="rId3" cstate="print"/>
            <a:srcRect/>
            <a:stretch>
              <a:fillRect/>
            </a:stretch>
          </p:blipFill>
          <p:spPr bwMode="auto">
            <a:xfrm>
              <a:off x="6629400" y="2486025"/>
              <a:ext cx="304800" cy="180975"/>
            </a:xfrm>
            <a:prstGeom prst="rect">
              <a:avLst/>
            </a:prstGeom>
            <a:noFill/>
            <a:ln w="9525">
              <a:noFill/>
              <a:miter lim="800000"/>
              <a:headEnd/>
              <a:tailEnd/>
            </a:ln>
            <a:scene3d>
              <a:camera prst="orthographicFront">
                <a:rot lat="0" lon="0" rev="5400000"/>
              </a:camera>
              <a:lightRig rig="threePt" dir="t"/>
            </a:scene3d>
          </p:spPr>
        </p:pic>
        <p:pic>
          <p:nvPicPr>
            <p:cNvPr id="16" name="Picture 32"/>
            <p:cNvPicPr>
              <a:picLocks noChangeAspect="1" noChangeArrowheads="1"/>
            </p:cNvPicPr>
            <p:nvPr/>
          </p:nvPicPr>
          <p:blipFill>
            <a:blip r:embed="rId3" cstate="print"/>
            <a:srcRect/>
            <a:stretch>
              <a:fillRect/>
            </a:stretch>
          </p:blipFill>
          <p:spPr bwMode="auto">
            <a:xfrm>
              <a:off x="6629400" y="2743200"/>
              <a:ext cx="304800" cy="180975"/>
            </a:xfrm>
            <a:prstGeom prst="rect">
              <a:avLst/>
            </a:prstGeom>
            <a:noFill/>
            <a:ln w="9525">
              <a:noFill/>
              <a:miter lim="800000"/>
              <a:headEnd/>
              <a:tailEnd/>
            </a:ln>
            <a:scene3d>
              <a:camera prst="orthographicFront">
                <a:rot lat="0" lon="0" rev="5400000"/>
              </a:camera>
              <a:lightRig rig="threePt" dir="t"/>
            </a:scene3d>
          </p:spPr>
        </p:pic>
        <p:pic>
          <p:nvPicPr>
            <p:cNvPr id="17" name="Picture 32"/>
            <p:cNvPicPr>
              <a:picLocks noChangeAspect="1" noChangeArrowheads="1"/>
            </p:cNvPicPr>
            <p:nvPr/>
          </p:nvPicPr>
          <p:blipFill>
            <a:blip r:embed="rId3" cstate="print"/>
            <a:srcRect/>
            <a:stretch>
              <a:fillRect/>
            </a:stretch>
          </p:blipFill>
          <p:spPr bwMode="auto">
            <a:xfrm>
              <a:off x="6629400" y="3048000"/>
              <a:ext cx="304800" cy="180975"/>
            </a:xfrm>
            <a:prstGeom prst="rect">
              <a:avLst/>
            </a:prstGeom>
            <a:noFill/>
            <a:ln w="9525">
              <a:noFill/>
              <a:miter lim="800000"/>
              <a:headEnd/>
              <a:tailEnd/>
            </a:ln>
            <a:scene3d>
              <a:camera prst="orthographicFront">
                <a:rot lat="0" lon="0" rev="5400000"/>
              </a:camera>
              <a:lightRig rig="threePt" dir="t"/>
            </a:scene3d>
          </p:spPr>
        </p:pic>
        <p:pic>
          <p:nvPicPr>
            <p:cNvPr id="18" name="Picture 32"/>
            <p:cNvPicPr>
              <a:picLocks noChangeAspect="1" noChangeArrowheads="1"/>
            </p:cNvPicPr>
            <p:nvPr/>
          </p:nvPicPr>
          <p:blipFill>
            <a:blip r:embed="rId3" cstate="print"/>
            <a:srcRect/>
            <a:stretch>
              <a:fillRect/>
            </a:stretch>
          </p:blipFill>
          <p:spPr bwMode="auto">
            <a:xfrm>
              <a:off x="6629400" y="3352800"/>
              <a:ext cx="304800" cy="180975"/>
            </a:xfrm>
            <a:prstGeom prst="rect">
              <a:avLst/>
            </a:prstGeom>
            <a:noFill/>
            <a:ln w="9525">
              <a:noFill/>
              <a:miter lim="800000"/>
              <a:headEnd/>
              <a:tailEnd/>
            </a:ln>
            <a:scene3d>
              <a:camera prst="orthographicFront">
                <a:rot lat="0" lon="0" rev="5400000"/>
              </a:camera>
              <a:lightRig rig="threePt" dir="t"/>
            </a:scene3d>
          </p:spPr>
        </p:pic>
        <p:pic>
          <p:nvPicPr>
            <p:cNvPr id="19" name="Picture 32"/>
            <p:cNvPicPr>
              <a:picLocks noChangeAspect="1" noChangeArrowheads="1"/>
            </p:cNvPicPr>
            <p:nvPr/>
          </p:nvPicPr>
          <p:blipFill>
            <a:blip r:embed="rId3" cstate="print"/>
            <a:srcRect/>
            <a:stretch>
              <a:fillRect/>
            </a:stretch>
          </p:blipFill>
          <p:spPr bwMode="auto">
            <a:xfrm>
              <a:off x="6629400" y="3657600"/>
              <a:ext cx="304800" cy="180975"/>
            </a:xfrm>
            <a:prstGeom prst="rect">
              <a:avLst/>
            </a:prstGeom>
            <a:noFill/>
            <a:ln w="9525">
              <a:noFill/>
              <a:miter lim="800000"/>
              <a:headEnd/>
              <a:tailEnd/>
            </a:ln>
            <a:scene3d>
              <a:camera prst="orthographicFront">
                <a:rot lat="0" lon="0" rev="5400000"/>
              </a:camera>
              <a:lightRig rig="threePt" dir="t"/>
            </a:scene3d>
          </p:spPr>
        </p:pic>
        <p:pic>
          <p:nvPicPr>
            <p:cNvPr id="20" name="Picture 32"/>
            <p:cNvPicPr>
              <a:picLocks noChangeAspect="1" noChangeArrowheads="1"/>
            </p:cNvPicPr>
            <p:nvPr/>
          </p:nvPicPr>
          <p:blipFill>
            <a:blip r:embed="rId3" cstate="print"/>
            <a:srcRect/>
            <a:stretch>
              <a:fillRect/>
            </a:stretch>
          </p:blipFill>
          <p:spPr bwMode="auto">
            <a:xfrm>
              <a:off x="6629400" y="3962400"/>
              <a:ext cx="304800" cy="180975"/>
            </a:xfrm>
            <a:prstGeom prst="rect">
              <a:avLst/>
            </a:prstGeom>
            <a:noFill/>
            <a:ln w="9525">
              <a:noFill/>
              <a:miter lim="800000"/>
              <a:headEnd/>
              <a:tailEnd/>
            </a:ln>
            <a:scene3d>
              <a:camera prst="orthographicFront">
                <a:rot lat="0" lon="0" rev="5400000"/>
              </a:camera>
              <a:lightRig rig="threePt" dir="t"/>
            </a:scene3d>
          </p:spPr>
        </p:pic>
        <p:pic>
          <p:nvPicPr>
            <p:cNvPr id="21" name="Picture 32"/>
            <p:cNvPicPr>
              <a:picLocks noChangeAspect="1" noChangeArrowheads="1"/>
            </p:cNvPicPr>
            <p:nvPr/>
          </p:nvPicPr>
          <p:blipFill>
            <a:blip r:embed="rId3" cstate="print"/>
            <a:srcRect/>
            <a:stretch>
              <a:fillRect/>
            </a:stretch>
          </p:blipFill>
          <p:spPr bwMode="auto">
            <a:xfrm>
              <a:off x="6629400" y="4267200"/>
              <a:ext cx="304800" cy="180975"/>
            </a:xfrm>
            <a:prstGeom prst="rect">
              <a:avLst/>
            </a:prstGeom>
            <a:noFill/>
            <a:ln w="9525">
              <a:noFill/>
              <a:miter lim="800000"/>
              <a:headEnd/>
              <a:tailEnd/>
            </a:ln>
            <a:scene3d>
              <a:camera prst="orthographicFront">
                <a:rot lat="0" lon="0" rev="5400000"/>
              </a:camera>
              <a:lightRig rig="threePt" dir="t"/>
            </a:scene3d>
          </p:spPr>
        </p:pic>
        <p:pic>
          <p:nvPicPr>
            <p:cNvPr id="22" name="Picture 32"/>
            <p:cNvPicPr>
              <a:picLocks noChangeAspect="1" noChangeArrowheads="1"/>
            </p:cNvPicPr>
            <p:nvPr/>
          </p:nvPicPr>
          <p:blipFill>
            <a:blip r:embed="rId3" cstate="print"/>
            <a:srcRect/>
            <a:stretch>
              <a:fillRect/>
            </a:stretch>
          </p:blipFill>
          <p:spPr bwMode="auto">
            <a:xfrm>
              <a:off x="6629400" y="4543425"/>
              <a:ext cx="304800" cy="180975"/>
            </a:xfrm>
            <a:prstGeom prst="rect">
              <a:avLst/>
            </a:prstGeom>
            <a:noFill/>
            <a:ln w="9525">
              <a:noFill/>
              <a:miter lim="800000"/>
              <a:headEnd/>
              <a:tailEnd/>
            </a:ln>
            <a:scene3d>
              <a:camera prst="orthographicFront">
                <a:rot lat="0" lon="0" rev="5400000"/>
              </a:camera>
              <a:lightRig rig="threePt" dir="t"/>
            </a:scene3d>
          </p:spPr>
        </p:pic>
        <p:pic>
          <p:nvPicPr>
            <p:cNvPr id="23" name="Picture 32"/>
            <p:cNvPicPr>
              <a:picLocks noChangeAspect="1" noChangeArrowheads="1"/>
            </p:cNvPicPr>
            <p:nvPr/>
          </p:nvPicPr>
          <p:blipFill>
            <a:blip r:embed="rId3" cstate="print"/>
            <a:srcRect/>
            <a:stretch>
              <a:fillRect/>
            </a:stretch>
          </p:blipFill>
          <p:spPr bwMode="auto">
            <a:xfrm>
              <a:off x="6629400" y="4848225"/>
              <a:ext cx="304800" cy="180975"/>
            </a:xfrm>
            <a:prstGeom prst="rect">
              <a:avLst/>
            </a:prstGeom>
            <a:noFill/>
            <a:ln w="9525">
              <a:noFill/>
              <a:miter lim="800000"/>
              <a:headEnd/>
              <a:tailEnd/>
            </a:ln>
            <a:scene3d>
              <a:camera prst="orthographicFront">
                <a:rot lat="0" lon="0" rev="5400000"/>
              </a:camera>
              <a:lightRig rig="threePt" dir="t"/>
            </a:scene3d>
          </p:spPr>
        </p:pic>
        <p:pic>
          <p:nvPicPr>
            <p:cNvPr id="24" name="Picture 32"/>
            <p:cNvPicPr>
              <a:picLocks noChangeAspect="1" noChangeArrowheads="1"/>
            </p:cNvPicPr>
            <p:nvPr/>
          </p:nvPicPr>
          <p:blipFill>
            <a:blip r:embed="rId3" cstate="print"/>
            <a:srcRect/>
            <a:stretch>
              <a:fillRect/>
            </a:stretch>
          </p:blipFill>
          <p:spPr bwMode="auto">
            <a:xfrm>
              <a:off x="6629400" y="5153025"/>
              <a:ext cx="304800" cy="180975"/>
            </a:xfrm>
            <a:prstGeom prst="rect">
              <a:avLst/>
            </a:prstGeom>
            <a:noFill/>
            <a:ln w="9525">
              <a:noFill/>
              <a:miter lim="800000"/>
              <a:headEnd/>
              <a:tailEnd/>
            </a:ln>
            <a:scene3d>
              <a:camera prst="orthographicFront">
                <a:rot lat="0" lon="0" rev="5400000"/>
              </a:camera>
              <a:lightRig rig="threePt" dir="t"/>
            </a:scene3d>
          </p:spPr>
        </p:pic>
        <p:pic>
          <p:nvPicPr>
            <p:cNvPr id="25" name="Picture 32"/>
            <p:cNvPicPr>
              <a:picLocks noChangeAspect="1" noChangeArrowheads="1"/>
            </p:cNvPicPr>
            <p:nvPr/>
          </p:nvPicPr>
          <p:blipFill>
            <a:blip r:embed="rId3" cstate="print"/>
            <a:srcRect/>
            <a:stretch>
              <a:fillRect/>
            </a:stretch>
          </p:blipFill>
          <p:spPr bwMode="auto">
            <a:xfrm>
              <a:off x="6629400" y="5457825"/>
              <a:ext cx="304800" cy="180975"/>
            </a:xfrm>
            <a:prstGeom prst="rect">
              <a:avLst/>
            </a:prstGeom>
            <a:noFill/>
            <a:ln w="9525">
              <a:noFill/>
              <a:miter lim="800000"/>
              <a:headEnd/>
              <a:tailEnd/>
            </a:ln>
            <a:scene3d>
              <a:camera prst="orthographicFront">
                <a:rot lat="0" lon="0" rev="5400000"/>
              </a:camera>
              <a:lightRig rig="threePt" dir="t"/>
            </a:scene3d>
          </p:spPr>
        </p:pic>
        <p:pic>
          <p:nvPicPr>
            <p:cNvPr id="26" name="Picture 32"/>
            <p:cNvPicPr>
              <a:picLocks noChangeAspect="1" noChangeArrowheads="1"/>
            </p:cNvPicPr>
            <p:nvPr/>
          </p:nvPicPr>
          <p:blipFill>
            <a:blip r:embed="rId3" cstate="print"/>
            <a:srcRect/>
            <a:stretch>
              <a:fillRect/>
            </a:stretch>
          </p:blipFill>
          <p:spPr bwMode="auto">
            <a:xfrm>
              <a:off x="6629400" y="5762625"/>
              <a:ext cx="304800" cy="180975"/>
            </a:xfrm>
            <a:prstGeom prst="rect">
              <a:avLst/>
            </a:prstGeom>
            <a:noFill/>
            <a:ln w="9525">
              <a:noFill/>
              <a:miter lim="800000"/>
              <a:headEnd/>
              <a:tailEnd/>
            </a:ln>
            <a:scene3d>
              <a:camera prst="orthographicFront">
                <a:rot lat="0" lon="0" rev="5400000"/>
              </a:camera>
              <a:lightRig rig="threePt" dir="t"/>
            </a:scene3d>
          </p:spPr>
        </p:pic>
        <p:pic>
          <p:nvPicPr>
            <p:cNvPr id="27" name="Picture 32"/>
            <p:cNvPicPr>
              <a:picLocks noChangeAspect="1" noChangeArrowheads="1"/>
            </p:cNvPicPr>
            <p:nvPr/>
          </p:nvPicPr>
          <p:blipFill>
            <a:blip r:embed="rId3" cstate="print"/>
            <a:srcRect/>
            <a:stretch>
              <a:fillRect/>
            </a:stretch>
          </p:blipFill>
          <p:spPr bwMode="auto">
            <a:xfrm>
              <a:off x="6629400" y="6067425"/>
              <a:ext cx="304800" cy="180975"/>
            </a:xfrm>
            <a:prstGeom prst="rect">
              <a:avLst/>
            </a:prstGeom>
            <a:noFill/>
            <a:ln w="9525">
              <a:noFill/>
              <a:miter lim="800000"/>
              <a:headEnd/>
              <a:tailEnd/>
            </a:ln>
            <a:scene3d>
              <a:camera prst="orthographicFront">
                <a:rot lat="0" lon="0" rev="5400000"/>
              </a:camera>
              <a:lightRig rig="threePt" dir="t"/>
            </a:scene3d>
          </p:spPr>
        </p:pic>
        <p:pic>
          <p:nvPicPr>
            <p:cNvPr id="28" name="Picture 32"/>
            <p:cNvPicPr>
              <a:picLocks noChangeAspect="1" noChangeArrowheads="1"/>
            </p:cNvPicPr>
            <p:nvPr/>
          </p:nvPicPr>
          <p:blipFill>
            <a:blip r:embed="rId3" cstate="print"/>
            <a:srcRect/>
            <a:stretch>
              <a:fillRect/>
            </a:stretch>
          </p:blipFill>
          <p:spPr bwMode="auto">
            <a:xfrm>
              <a:off x="6629400" y="6372225"/>
              <a:ext cx="304800" cy="180975"/>
            </a:xfrm>
            <a:prstGeom prst="rect">
              <a:avLst/>
            </a:prstGeom>
            <a:noFill/>
            <a:ln w="9525">
              <a:noFill/>
              <a:miter lim="800000"/>
              <a:headEnd/>
              <a:tailEnd/>
            </a:ln>
            <a:scene3d>
              <a:camera prst="orthographicFront">
                <a:rot lat="0" lon="0" rev="5400000"/>
              </a:camera>
              <a:lightRig rig="threePt" dir="t"/>
            </a:scene3d>
          </p:spPr>
        </p:pic>
        <p:pic>
          <p:nvPicPr>
            <p:cNvPr id="29" name="Picture 32"/>
            <p:cNvPicPr>
              <a:picLocks noChangeAspect="1" noChangeArrowheads="1"/>
            </p:cNvPicPr>
            <p:nvPr/>
          </p:nvPicPr>
          <p:blipFill>
            <a:blip r:embed="rId3" cstate="print"/>
            <a:srcRect/>
            <a:stretch>
              <a:fillRect/>
            </a:stretch>
          </p:blipFill>
          <p:spPr bwMode="auto">
            <a:xfrm>
              <a:off x="6629400" y="6629400"/>
              <a:ext cx="304800" cy="180975"/>
            </a:xfrm>
            <a:prstGeom prst="rect">
              <a:avLst/>
            </a:prstGeom>
            <a:noFill/>
            <a:ln w="9525">
              <a:noFill/>
              <a:miter lim="800000"/>
              <a:headEnd/>
              <a:tailEnd/>
            </a:ln>
            <a:scene3d>
              <a:camera prst="orthographicFront">
                <a:rot lat="0" lon="0" rev="5400000"/>
              </a:camera>
              <a:lightRig rig="threePt" dir="t"/>
            </a:scene3d>
          </p:spPr>
        </p:pic>
      </p:grpSp>
      <p:sp>
        <p:nvSpPr>
          <p:cNvPr id="2" name="Vertical Title 1"/>
          <p:cNvSpPr>
            <a:spLocks noGrp="1"/>
          </p:cNvSpPr>
          <p:nvPr>
            <p:ph type="title" orient="vert"/>
          </p:nvPr>
        </p:nvSpPr>
        <p:spPr>
          <a:xfrm>
            <a:off x="7239000" y="1600200"/>
            <a:ext cx="1905000" cy="4876800"/>
          </a:xfrm>
          <a:prstGeom prst="rect">
            <a:avLst/>
          </a:prstGeo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0" y="457200"/>
            <a:ext cx="6934200" cy="5791200"/>
          </a:xfrm>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Date Placeholder 62"/>
          <p:cNvSpPr>
            <a:spLocks noGrp="1"/>
          </p:cNvSpPr>
          <p:nvPr>
            <p:ph type="dt" sz="half" idx="10"/>
          </p:nvPr>
        </p:nvSpPr>
        <p:spPr/>
        <p:txBody>
          <a:bodyPr/>
          <a:lstStyle>
            <a:lvl1pPr>
              <a:defRPr/>
            </a:lvl1pPr>
          </a:lstStyle>
          <a:p>
            <a:pPr>
              <a:defRPr/>
            </a:pPr>
            <a:fld id="{E253DE7B-745C-42BE-BC43-20FB2A747D52}" type="datetime1">
              <a:rPr lang="en-US"/>
              <a:pPr>
                <a:defRPr/>
              </a:pPr>
              <a:t>10/10/2014</a:t>
            </a:fld>
            <a:endParaRPr lang="en-US" dirty="0"/>
          </a:p>
        </p:txBody>
      </p:sp>
      <p:sp>
        <p:nvSpPr>
          <p:cNvPr id="31" name="Slide Number Placeholder 63"/>
          <p:cNvSpPr>
            <a:spLocks noGrp="1"/>
          </p:cNvSpPr>
          <p:nvPr>
            <p:ph type="sldNum" sz="quarter" idx="11"/>
          </p:nvPr>
        </p:nvSpPr>
        <p:spPr/>
        <p:txBody>
          <a:bodyPr/>
          <a:lstStyle>
            <a:lvl1pPr>
              <a:defRPr/>
            </a:lvl1pPr>
          </a:lstStyle>
          <a:p>
            <a:pPr>
              <a:defRPr/>
            </a:pPr>
            <a:fld id="{5B00CDE4-46D5-40E2-8287-C94D0F6386C6}" type="slidenum">
              <a:rPr lang="en-US"/>
              <a:pPr>
                <a:defRPr/>
              </a:pPr>
              <a:t>‹#›</a:t>
            </a:fld>
            <a:endParaRPr lang="en-US"/>
          </a:p>
        </p:txBody>
      </p:sp>
      <p:sp>
        <p:nvSpPr>
          <p:cNvPr id="32" name="Footer Placeholder 64"/>
          <p:cNvSpPr>
            <a:spLocks noGrp="1"/>
          </p:cNvSpPr>
          <p:nvPr>
            <p:ph type="ftr" sz="quarter" idx="12"/>
          </p:nvPr>
        </p:nvSpPr>
        <p:spPr/>
        <p:txBody>
          <a:bodyPr/>
          <a:lstStyle>
            <a:lvl1pPr>
              <a:defRPr/>
            </a:lvl1pPr>
          </a:lstStyle>
          <a:p>
            <a:pPr>
              <a:defRPr/>
            </a:pPr>
            <a:r>
              <a:rPr lang="en-US"/>
              <a:t>Northwest Portland Area Indian Health Board</a:t>
            </a:r>
          </a:p>
        </p:txBody>
      </p:sp>
    </p:spTree>
    <p:extLst>
      <p:ext uri="{BB962C8B-B14F-4D97-AF65-F5344CB8AC3E}">
        <p14:creationId xmlns:p14="http://schemas.microsoft.com/office/powerpoint/2010/main" val="7953694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NPAIHB Layout">
    <p:spTree>
      <p:nvGrpSpPr>
        <p:cNvPr id="1" name=""/>
        <p:cNvGrpSpPr/>
        <p:nvPr/>
      </p:nvGrpSpPr>
      <p:grpSpPr>
        <a:xfrm>
          <a:off x="0" y="0"/>
          <a:ext cx="0" cy="0"/>
          <a:chOff x="0" y="0"/>
          <a:chExt cx="0" cy="0"/>
        </a:xfrm>
      </p:grpSpPr>
      <p:pic>
        <p:nvPicPr>
          <p:cNvPr id="4" name="Picture 5" descr="NPAIHBLogo-NoText-B&amp;w"/>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7924800" y="5867400"/>
            <a:ext cx="1066800" cy="862013"/>
          </a:xfrm>
          <a:prstGeom prst="rect">
            <a:avLst/>
          </a:prstGeom>
          <a:noFill/>
          <a:ln w="9525">
            <a:noFill/>
            <a:miter lim="800000"/>
            <a:headEnd/>
            <a:tailEnd/>
          </a:ln>
        </p:spPr>
      </p:pic>
      <p:sp>
        <p:nvSpPr>
          <p:cNvPr id="11" name="Rectangle 7"/>
          <p:cNvSpPr>
            <a:spLocks noGrp="1" noChangeArrowheads="1"/>
          </p:cNvSpPr>
          <p:nvPr>
            <p:ph type="body" idx="1"/>
          </p:nvPr>
        </p:nvSpPr>
        <p:spPr>
          <a:xfrm>
            <a:off x="495300" y="1704681"/>
            <a:ext cx="8153400" cy="4733827"/>
          </a:xfrm>
          <a:noFill/>
          <a:ln/>
        </p:spPr>
        <p:txBody>
          <a:bodyPr/>
          <a:lstStyle>
            <a:lvl1pPr>
              <a:defRPr/>
            </a:lvl1pPr>
            <a:lvl2pPr>
              <a:buNone/>
              <a:defRPr/>
            </a:lvl2pPr>
          </a:lstStyle>
          <a:p>
            <a:pPr lvl="0"/>
            <a:r>
              <a:rPr lang="en-US" dirty="0" smtClean="0"/>
              <a:t>Click to edit Master text styles</a:t>
            </a:r>
          </a:p>
        </p:txBody>
      </p:sp>
      <p:sp>
        <p:nvSpPr>
          <p:cNvPr id="2" name="Title 1"/>
          <p:cNvSpPr>
            <a:spLocks noGrp="1"/>
          </p:cNvSpPr>
          <p:nvPr>
            <p:ph type="title"/>
          </p:nvPr>
        </p:nvSpPr>
        <p:spPr>
          <a:xfrm>
            <a:off x="457200" y="304800"/>
            <a:ext cx="8229600" cy="1143000"/>
          </a:xfrm>
          <a:noFill/>
          <a:ln w="9525">
            <a:noFill/>
            <a:miter lim="800000"/>
            <a:headEnd/>
            <a:tailEnd/>
          </a:ln>
        </p:spPr>
        <p:txBody>
          <a:bodyPr anchor="t"/>
          <a:lstStyle>
            <a:lvl1pPr algn="ctr" rtl="0" eaLnBrk="0" fontAlgn="base" hangingPunct="0">
              <a:spcBef>
                <a:spcPct val="20000"/>
              </a:spcBef>
              <a:spcAft>
                <a:spcPct val="0"/>
              </a:spcAft>
              <a:defRPr lang="en-US" sz="6000" b="1" dirty="0" smtClean="0">
                <a:solidFill>
                  <a:schemeClr val="bg1"/>
                </a:solidFill>
                <a:latin typeface="Papyrus" pitchFamily="66" charset="0"/>
                <a:ea typeface="+mn-ea"/>
                <a:cs typeface="+mn-cs"/>
              </a:defRPr>
            </a:lvl1pPr>
          </a:lstStyle>
          <a:p>
            <a:r>
              <a:rPr lang="en-US" dirty="0" smtClean="0"/>
              <a:t>Click to edit Master title style</a:t>
            </a:r>
            <a:endParaRPr lang="en-US" dirty="0"/>
          </a:p>
        </p:txBody>
      </p:sp>
      <p:sp>
        <p:nvSpPr>
          <p:cNvPr id="5" name="Date Placeholder 2"/>
          <p:cNvSpPr>
            <a:spLocks noGrp="1"/>
          </p:cNvSpPr>
          <p:nvPr>
            <p:ph type="dt" sz="half" idx="10"/>
          </p:nvPr>
        </p:nvSpPr>
        <p:spPr/>
        <p:txBody>
          <a:bodyPr/>
          <a:lstStyle>
            <a:lvl1pPr>
              <a:defRPr dirty="0"/>
            </a:lvl1pPr>
          </a:lstStyle>
          <a:p>
            <a:pPr>
              <a:defRPr/>
            </a:pPr>
            <a:r>
              <a:rPr lang="en-US"/>
              <a:t>6/10/08</a:t>
            </a:r>
          </a:p>
        </p:txBody>
      </p:sp>
      <p:sp>
        <p:nvSpPr>
          <p:cNvPr id="6" name="Footer Placeholder 3"/>
          <p:cNvSpPr>
            <a:spLocks noGrp="1"/>
          </p:cNvSpPr>
          <p:nvPr>
            <p:ph type="ftr" sz="quarter" idx="11"/>
          </p:nvPr>
        </p:nvSpPr>
        <p:spPr/>
        <p:txBody>
          <a:bodyPr/>
          <a:lstStyle>
            <a:lvl1pPr>
              <a:defRPr dirty="0"/>
            </a:lvl1pPr>
          </a:lstStyle>
          <a:p>
            <a:pPr>
              <a:defRPr/>
            </a:pPr>
            <a:r>
              <a:rPr lang="en-US"/>
              <a:t>NPAIHB - CSTE 2008</a:t>
            </a:r>
          </a:p>
        </p:txBody>
      </p:sp>
      <p:sp>
        <p:nvSpPr>
          <p:cNvPr id="7" name="Slide Number Placeholder 4"/>
          <p:cNvSpPr>
            <a:spLocks noGrp="1"/>
          </p:cNvSpPr>
          <p:nvPr>
            <p:ph type="sldNum" sz="quarter" idx="12"/>
          </p:nvPr>
        </p:nvSpPr>
        <p:spPr/>
        <p:txBody>
          <a:bodyPr/>
          <a:lstStyle>
            <a:lvl1pPr>
              <a:defRPr/>
            </a:lvl1pPr>
          </a:lstStyle>
          <a:p>
            <a:pPr>
              <a:defRPr/>
            </a:pPr>
            <a:fld id="{58307025-AA6F-441B-B69E-A8C8B558FF38}" type="slidenum">
              <a:rPr lang="en-US"/>
              <a:pPr>
                <a:defRPr/>
              </a:pPr>
              <a:t>‹#›</a:t>
            </a:fld>
            <a:endParaRPr lang="en-US" dirty="0"/>
          </a:p>
        </p:txBody>
      </p:sp>
    </p:spTree>
    <p:extLst>
      <p:ext uri="{BB962C8B-B14F-4D97-AF65-F5344CB8AC3E}">
        <p14:creationId xmlns:p14="http://schemas.microsoft.com/office/powerpoint/2010/main" val="5023288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pPr fontAlgn="base">
              <a:spcBef>
                <a:spcPct val="0"/>
              </a:spcBef>
              <a:spcAft>
                <a:spcPct val="0"/>
              </a:spcAft>
              <a:defRPr/>
            </a:pPr>
            <a:r>
              <a:rPr lang="en-US" smtClean="0"/>
              <a:t>Northwest Portland Area Indian Health Board</a:t>
            </a:r>
            <a:endParaRPr lang="en-US"/>
          </a:p>
        </p:txBody>
      </p:sp>
      <p:sp>
        <p:nvSpPr>
          <p:cNvPr id="5" name="Date Placeholder 4"/>
          <p:cNvSpPr>
            <a:spLocks noGrp="1"/>
          </p:cNvSpPr>
          <p:nvPr>
            <p:ph type="dt" sz="half" idx="11"/>
          </p:nvPr>
        </p:nvSpPr>
        <p:spPr/>
        <p:txBody>
          <a:bodyPr/>
          <a:lstStyle/>
          <a:p>
            <a:pPr fontAlgn="base">
              <a:spcBef>
                <a:spcPct val="0"/>
              </a:spcBef>
              <a:spcAft>
                <a:spcPct val="0"/>
              </a:spcAft>
              <a:defRPr/>
            </a:pPr>
            <a:fld id="{11B48FDB-D342-4F06-80C3-CC7634C7F97A}" type="datetime1">
              <a:rPr lang="en-US" smtClean="0"/>
              <a:pPr fontAlgn="base">
                <a:spcBef>
                  <a:spcPct val="0"/>
                </a:spcBef>
                <a:spcAft>
                  <a:spcPct val="0"/>
                </a:spcAft>
                <a:defRPr/>
              </a:pPr>
              <a:t>10/10/2014</a:t>
            </a:fld>
            <a:endParaRPr lang="en-US" dirty="0"/>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7AD814E6-D563-43F1-AFB9-B14F28545724}"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40612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 name="Title 1"/>
          <p:cNvSpPr>
            <a:spLocks noGrp="1"/>
          </p:cNvSpPr>
          <p:nvPr>
            <p:ph type="title"/>
          </p:nvPr>
        </p:nvSpPr>
        <p:spPr>
          <a:xfrm>
            <a:off x="609600" y="533400"/>
            <a:ext cx="7885113" cy="1524000"/>
          </a:xfrm>
        </p:spPr>
        <p:txBody>
          <a:bodyPr anchor="b"/>
          <a:lstStyle>
            <a:lvl1pPr algn="ctr">
              <a:buNone/>
              <a:defRPr sz="4200" b="0" cap="none" baseline="0">
                <a:solidFill>
                  <a:srgbClr val="FFFFFF"/>
                </a:solidFill>
              </a:defRPr>
            </a:lvl1pPr>
          </a:lstStyle>
          <a:p>
            <a:r>
              <a:rPr kumimoji="0" lang="en-US" dirty="0" smtClean="0"/>
              <a:t>Click to edit Master title style</a:t>
            </a:r>
            <a:endParaRPr kumimoji="0" lang="en-US" dirty="0"/>
          </a:p>
        </p:txBody>
      </p:sp>
      <p:grpSp>
        <p:nvGrpSpPr>
          <p:cNvPr id="20" name="Group 19"/>
          <p:cNvGrpSpPr/>
          <p:nvPr userDrawn="1"/>
        </p:nvGrpSpPr>
        <p:grpSpPr>
          <a:xfrm>
            <a:off x="4038600" y="1879134"/>
            <a:ext cx="1058411" cy="1058411"/>
            <a:chOff x="1143000" y="228600"/>
            <a:chExt cx="762000" cy="762000"/>
          </a:xfrm>
        </p:grpSpPr>
        <p:sp>
          <p:nvSpPr>
            <p:cNvPr id="21" name="Oval 20"/>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Oval 21"/>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23" name="Picture 22" descr="NPAIHBtransparent.gif"/>
            <p:cNvPicPr>
              <a:picLocks noChangeAspect="1"/>
            </p:cNvPicPr>
            <p:nvPr userDrawn="1"/>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pic>
        <p:nvPicPr>
          <p:cNvPr id="25" name="Picture 14"/>
          <p:cNvPicPr>
            <a:picLocks noChangeAspect="1" noChangeArrowheads="1"/>
          </p:cNvPicPr>
          <p:nvPr userDrawn="1"/>
        </p:nvPicPr>
        <p:blipFill>
          <a:blip r:embed="rId3" cstate="print"/>
          <a:srcRect b="14286"/>
          <a:stretch>
            <a:fillRect/>
          </a:stretch>
        </p:blipFill>
        <p:spPr bwMode="auto">
          <a:xfrm>
            <a:off x="152400" y="6124208"/>
            <a:ext cx="5410200" cy="270510"/>
          </a:xfrm>
          <a:prstGeom prst="rect">
            <a:avLst/>
          </a:prstGeom>
          <a:noFill/>
          <a:ln w="9525">
            <a:noFill/>
            <a:miter lim="800000"/>
            <a:headEnd/>
            <a:tailEnd/>
          </a:ln>
          <a:effectLst/>
        </p:spPr>
      </p:pic>
      <p:pic>
        <p:nvPicPr>
          <p:cNvPr id="26" name="Picture 14"/>
          <p:cNvPicPr>
            <a:picLocks noChangeAspect="1" noChangeArrowheads="1"/>
          </p:cNvPicPr>
          <p:nvPr userDrawn="1"/>
        </p:nvPicPr>
        <p:blipFill>
          <a:blip r:embed="rId3" cstate="print"/>
          <a:srcRect l="8451" b="8948"/>
          <a:stretch>
            <a:fillRect/>
          </a:stretch>
        </p:blipFill>
        <p:spPr bwMode="auto">
          <a:xfrm>
            <a:off x="4038600" y="6121866"/>
            <a:ext cx="4953000" cy="287358"/>
          </a:xfrm>
          <a:prstGeom prst="rect">
            <a:avLst/>
          </a:prstGeom>
          <a:noFill/>
          <a:ln w="9525">
            <a:noFill/>
            <a:miter lim="800000"/>
            <a:headEnd/>
            <a:tailEnd/>
          </a:ln>
          <a:effectLst/>
        </p:spPr>
      </p:pic>
      <p:sp>
        <p:nvSpPr>
          <p:cNvPr id="13" name="Rectangle 12"/>
          <p:cNvSpPr>
            <a:spLocks noChangeArrowheads="1"/>
          </p:cNvSpPr>
          <p:nvPr/>
        </p:nvSpPr>
        <p:spPr bwMode="auto">
          <a:xfrm>
            <a:off x="146304" y="6391656"/>
            <a:ext cx="8845296"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97C6D424-DE00-4962-B9C4-D78CC5BE0C50}" type="datetimeFigureOut">
              <a:rPr lang="en-US" smtClean="0"/>
              <a:pPr/>
              <a:t>10/10/2014</a:t>
            </a:fld>
            <a:endParaRPr lang="en-US"/>
          </a:p>
        </p:txBody>
      </p:sp>
      <p:pic>
        <p:nvPicPr>
          <p:cNvPr id="24" name="Picture 38"/>
          <p:cNvPicPr>
            <a:picLocks noChangeAspect="1" noChangeArrowheads="1"/>
          </p:cNvPicPr>
          <p:nvPr userDrawn="1"/>
        </p:nvPicPr>
        <p:blipFill>
          <a:blip r:embed="rId4" cstate="print">
            <a:clrChange>
              <a:clrFrom>
                <a:srgbClr val="000000"/>
              </a:clrFrom>
              <a:clrTo>
                <a:srgbClr val="000000">
                  <a:alpha val="0"/>
                </a:srgbClr>
              </a:clrTo>
            </a:clrChange>
          </a:blip>
          <a:srcRect/>
          <a:stretch>
            <a:fillRect/>
          </a:stretch>
        </p:blipFill>
        <p:spPr bwMode="auto">
          <a:xfrm>
            <a:off x="7277100" y="4724400"/>
            <a:ext cx="2400300" cy="1771650"/>
          </a:xfrm>
          <a:prstGeom prst="rect">
            <a:avLst/>
          </a:prstGeom>
          <a:noFill/>
          <a:ln w="9525">
            <a:noFill/>
            <a:miter lim="800000"/>
            <a:headEnd/>
            <a:tailEnd/>
          </a:ln>
          <a:effectLst/>
        </p:spPr>
      </p:pic>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6556248" cy="758952"/>
          </a:xfrm>
        </p:spPr>
        <p:txBody>
          <a:bodyPr/>
          <a:lstStyle/>
          <a:p>
            <a:r>
              <a:rPr kumimoji="0" lang="en-US" dirty="0" smtClean="0"/>
              <a:t>Click to edit Master title style</a:t>
            </a:r>
            <a:endParaRPr kumimoji="0" lang="en-US" dirty="0"/>
          </a:p>
        </p:txBody>
      </p:sp>
      <p:sp>
        <p:nvSpPr>
          <p:cNvPr id="5" name="Date Placeholder 4"/>
          <p:cNvSpPr>
            <a:spLocks noGrp="1"/>
          </p:cNvSpPr>
          <p:nvPr>
            <p:ph type="dt" sz="half" idx="10"/>
          </p:nvPr>
        </p:nvSpPr>
        <p:spPr>
          <a:xfrm>
            <a:off x="5791200" y="6409944"/>
            <a:ext cx="3044952" cy="365760"/>
          </a:xfrm>
        </p:spPr>
        <p:txBody>
          <a:bodyPr/>
          <a:lstStyle/>
          <a:p>
            <a:fld id="{97C6D424-DE00-4962-B9C4-D78CC5BE0C50}" type="datetimeFigureOut">
              <a:rPr lang="en-US" smtClean="0"/>
              <a:pPr/>
              <a:t>10/10/2014</a:t>
            </a:fld>
            <a:endParaRPr lang="en-US"/>
          </a:p>
        </p:txBody>
      </p:sp>
      <p:sp>
        <p:nvSpPr>
          <p:cNvPr id="6" name="Footer Placeholder 5"/>
          <p:cNvSpPr>
            <a:spLocks noGrp="1"/>
          </p:cNvSpPr>
          <p:nvPr>
            <p:ph type="ftr" sz="quarter" idx="11"/>
          </p:nvPr>
        </p:nvSpPr>
        <p:spPr/>
        <p:txBody>
          <a:bodyPr/>
          <a:lstStyle/>
          <a:p>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pic>
        <p:nvPicPr>
          <p:cNvPr id="9" name="Picture 38"/>
          <p:cNvPicPr>
            <a:picLocks noChangeAspect="1" noChangeArrowheads="1"/>
          </p:cNvPicPr>
          <p:nvPr userDrawn="1"/>
        </p:nvPicPr>
        <p:blipFill>
          <a:blip r:embed="rId2" cstate="print">
            <a:clrChange>
              <a:clrFrom>
                <a:srgbClr val="000000"/>
              </a:clrFrom>
              <a:clrTo>
                <a:srgbClr val="000000">
                  <a:alpha val="0"/>
                </a:srgbClr>
              </a:clrTo>
            </a:clrChange>
          </a:blip>
          <a:srcRect/>
          <a:stretch>
            <a:fillRect/>
          </a:stretch>
        </p:blipFill>
        <p:spPr bwMode="auto">
          <a:xfrm>
            <a:off x="6743700" y="0"/>
            <a:ext cx="2400300" cy="1771650"/>
          </a:xfrm>
          <a:prstGeom prst="rect">
            <a:avLst/>
          </a:prstGeom>
          <a:noFill/>
          <a:ln w="9525">
            <a:noFill/>
            <a:miter lim="800000"/>
            <a:headEnd/>
            <a:tailEnd/>
          </a:ln>
          <a:effectLst/>
        </p:spPr>
      </p:pic>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7C6D424-DE00-4962-B9C4-D78CC5BE0C50}" type="datetimeFigureOut">
              <a:rPr lang="en-US" smtClean="0"/>
              <a:pPr/>
              <a:t>10/10/2014</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3" name="Title 22"/>
          <p:cNvSpPr>
            <a:spLocks noGrp="1"/>
          </p:cNvSpPr>
          <p:nvPr>
            <p:ph type="title"/>
          </p:nvPr>
        </p:nvSpPr>
        <p:spPr/>
        <p:txBody>
          <a:bodyPr rtlCol="0" anchor="b" anchorCtr="0"/>
          <a:lstStyle/>
          <a:p>
            <a:r>
              <a:rPr kumimoji="0" lang="en-US" dirty="0" smtClean="0"/>
              <a:t>Click to edit Master title style</a:t>
            </a:r>
            <a:endParaRPr kumimoji="0" lang="en-US" dirty="0"/>
          </a:p>
        </p:txBody>
      </p:sp>
      <p:grpSp>
        <p:nvGrpSpPr>
          <p:cNvPr id="28" name="Group 27"/>
          <p:cNvGrpSpPr/>
          <p:nvPr userDrawn="1"/>
        </p:nvGrpSpPr>
        <p:grpSpPr>
          <a:xfrm>
            <a:off x="4207778" y="6096000"/>
            <a:ext cx="762000" cy="762000"/>
            <a:chOff x="1143000" y="228600"/>
            <a:chExt cx="762000" cy="762000"/>
          </a:xfrm>
        </p:grpSpPr>
        <p:sp>
          <p:nvSpPr>
            <p:cNvPr id="29" name="Oval 28"/>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Oval 29"/>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31" name="Picture 30" descr="NPAIHBtransparent.gif"/>
            <p:cNvPicPr>
              <a:picLocks noChangeAspect="1"/>
            </p:cNvPicPr>
            <p:nvPr userDrawn="1"/>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pic>
        <p:nvPicPr>
          <p:cNvPr id="32" name="Picture 38"/>
          <p:cNvPicPr>
            <a:picLocks noChangeAspect="1" noChangeArrowheads="1"/>
          </p:cNvPicPr>
          <p:nvPr userDrawn="1"/>
        </p:nvPicPr>
        <p:blipFill>
          <a:blip r:embed="rId3" cstate="print">
            <a:clrChange>
              <a:clrFrom>
                <a:srgbClr val="000000"/>
              </a:clrFrom>
              <a:clrTo>
                <a:srgbClr val="000000">
                  <a:alpha val="0"/>
                </a:srgbClr>
              </a:clrTo>
            </a:clrChange>
          </a:blip>
          <a:srcRect/>
          <a:stretch>
            <a:fillRect/>
          </a:stretch>
        </p:blipFill>
        <p:spPr bwMode="auto">
          <a:xfrm>
            <a:off x="6743700" y="0"/>
            <a:ext cx="2400300" cy="1771650"/>
          </a:xfrm>
          <a:prstGeom prst="rect">
            <a:avLst/>
          </a:prstGeom>
          <a:noFill/>
          <a:ln w="9525">
            <a:noFill/>
            <a:miter lim="800000"/>
            <a:headEnd/>
            <a:tailEnd/>
          </a:ln>
          <a:effectLst/>
        </p:spPr>
      </p:pic>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7C6D424-DE00-4962-B9C4-D78CC5BE0C50}" type="datetimeFigureOut">
              <a:rPr lang="en-US" smtClean="0"/>
              <a:pPr/>
              <a:t>10/10/2014</a:t>
            </a:fld>
            <a:endParaRPr lang="en-US"/>
          </a:p>
        </p:txBody>
      </p:sp>
      <p:sp>
        <p:nvSpPr>
          <p:cNvPr id="4" name="Footer Placeholder 3"/>
          <p:cNvSpPr>
            <a:spLocks noGrp="1"/>
          </p:cNvSpPr>
          <p:nvPr>
            <p:ph type="ftr" sz="quarter" idx="11"/>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7C6D424-DE00-4962-B9C4-D78CC5BE0C50}" type="datetimeFigureOut">
              <a:rPr lang="en-US" smtClean="0"/>
              <a:pPr/>
              <a:t>10/10/2014</a:t>
            </a:fld>
            <a:endParaRPr lang="en-US"/>
          </a:p>
        </p:txBody>
      </p:sp>
      <p:sp>
        <p:nvSpPr>
          <p:cNvPr id="3" name="Footer Placeholder 2"/>
          <p:cNvSpPr>
            <a:spLocks noGrp="1"/>
          </p:cNvSpPr>
          <p:nvPr>
            <p:ph type="ftr" sz="quarter" idx="11"/>
          </p:nvPr>
        </p:nvSpPr>
        <p:spPr/>
        <p:txBody>
          <a:bodyPr/>
          <a:lstStyle/>
          <a:p>
            <a:endParaRPr lang="en-US"/>
          </a:p>
        </p:txBody>
      </p:sp>
      <p:grpSp>
        <p:nvGrpSpPr>
          <p:cNvPr id="11" name="Group 10"/>
          <p:cNvGrpSpPr/>
          <p:nvPr userDrawn="1"/>
        </p:nvGrpSpPr>
        <p:grpSpPr>
          <a:xfrm>
            <a:off x="4351789" y="6103690"/>
            <a:ext cx="762000" cy="762000"/>
            <a:chOff x="1143000" y="228600"/>
            <a:chExt cx="762000" cy="762000"/>
          </a:xfrm>
        </p:grpSpPr>
        <p:sp>
          <p:nvSpPr>
            <p:cNvPr id="12" name="Oval 11"/>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14" name="Picture 13" descr="NPAIHBtransparent.gif"/>
            <p:cNvPicPr>
              <a:picLocks noChangeAspect="1"/>
            </p:cNvPicPr>
            <p:nvPr userDrawn="1"/>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6">
              <a:lumMod val="40000"/>
              <a:lumOff val="60000"/>
            </a:schemeClr>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hasCustomPrompt="1"/>
          </p:nvPr>
        </p:nvSpPr>
        <p:spPr>
          <a:xfrm>
            <a:off x="381000" y="1143000"/>
            <a:ext cx="2362200" cy="1371600"/>
          </a:xfrm>
        </p:spPr>
        <p:txBody>
          <a:bodyPr anchor="b">
            <a:noAutofit/>
          </a:bodyPr>
          <a:lstStyle>
            <a:lvl1pPr algn="l">
              <a:buNone/>
              <a:defRPr sz="2400" b="1" baseline="0">
                <a:solidFill>
                  <a:schemeClr val="accent1">
                    <a:lumMod val="75000"/>
                  </a:schemeClr>
                </a:solidFill>
                <a:latin typeface="Maiandra GD" pitchFamily="34" charset="0"/>
              </a:defRPr>
            </a:lvl1pPr>
          </a:lstStyle>
          <a:p>
            <a:r>
              <a:rPr kumimoji="0" lang="en-US" dirty="0" smtClean="0"/>
              <a:t>Northwest Portland Area Indian Health Board</a:t>
            </a:r>
            <a:endParaRPr kumimoji="0" lang="en-US" dirty="0"/>
          </a:p>
        </p:txBody>
      </p:sp>
      <p:sp>
        <p:nvSpPr>
          <p:cNvPr id="3" name="Text Placeholder 2"/>
          <p:cNvSpPr>
            <a:spLocks noGrp="1"/>
          </p:cNvSpPr>
          <p:nvPr>
            <p:ph type="body" idx="2" hasCustomPrompt="1"/>
          </p:nvPr>
        </p:nvSpPr>
        <p:spPr>
          <a:xfrm>
            <a:off x="381000" y="2514601"/>
            <a:ext cx="2362200" cy="609600"/>
          </a:xfrm>
        </p:spPr>
        <p:txBody>
          <a:bodyPr/>
          <a:lstStyle>
            <a:lvl1pPr marL="0" indent="0">
              <a:spcAft>
                <a:spcPts val="1000"/>
              </a:spcAft>
              <a:buNone/>
              <a:defRPr sz="1600" i="1">
                <a:solidFill>
                  <a:schemeClr val="accent6">
                    <a:lumMod val="50000"/>
                  </a:schemeClr>
                </a:solidFill>
                <a:latin typeface="Corbel" pitchFamily="34" charset="0"/>
              </a:defRPr>
            </a:lvl1pPr>
            <a:lvl2pPr>
              <a:buNone/>
              <a:defRPr sz="1200"/>
            </a:lvl2pPr>
            <a:lvl3pPr>
              <a:buNone/>
              <a:defRPr sz="1000"/>
            </a:lvl3pPr>
            <a:lvl4pPr>
              <a:buNone/>
              <a:defRPr sz="900"/>
            </a:lvl4pPr>
            <a:lvl5pPr>
              <a:buNone/>
              <a:defRPr sz="900"/>
            </a:lvl5pPr>
          </a:lstStyle>
          <a:p>
            <a:pPr lvl="0" eaLnBrk="1" latinLnBrk="0" hangingPunct="1"/>
            <a:r>
              <a:rPr kumimoji="0" lang="en-US" dirty="0" smtClean="0"/>
              <a:t>Indian Leadership for Indian Health</a:t>
            </a:r>
          </a:p>
          <a:p>
            <a:pPr lvl="0" eaLnBrk="1" latinLnBrk="0" hangingPunct="1"/>
            <a:endParaRPr kumimoji="0" lang="en-US" dirty="0" smtClean="0"/>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97C6D424-DE00-4962-B9C4-D78CC5BE0C50}" type="datetimeFigureOut">
              <a:rPr lang="en-US" smtClean="0"/>
              <a:pPr/>
              <a:t>10/10/2014</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pic>
        <p:nvPicPr>
          <p:cNvPr id="22" name="Picture 14"/>
          <p:cNvPicPr>
            <a:picLocks noChangeAspect="1" noChangeArrowheads="1"/>
          </p:cNvPicPr>
          <p:nvPr userDrawn="1"/>
        </p:nvPicPr>
        <p:blipFill>
          <a:blip r:embed="rId2" cstate="print"/>
          <a:srcRect t="82979" r="44348" b="4255"/>
          <a:stretch>
            <a:fillRect/>
          </a:stretch>
        </p:blipFill>
        <p:spPr bwMode="auto">
          <a:xfrm>
            <a:off x="152400" y="6248400"/>
            <a:ext cx="2743200" cy="152400"/>
          </a:xfrm>
          <a:prstGeom prst="rect">
            <a:avLst/>
          </a:prstGeom>
          <a:noFill/>
          <a:ln w="9525">
            <a:noFill/>
            <a:miter lim="800000"/>
            <a:headEnd/>
            <a:tailEnd/>
          </a:ln>
          <a:effectLst/>
        </p:spPr>
      </p:pic>
      <p:grpSp>
        <p:nvGrpSpPr>
          <p:cNvPr id="26" name="Group 25"/>
          <p:cNvGrpSpPr/>
          <p:nvPr userDrawn="1"/>
        </p:nvGrpSpPr>
        <p:grpSpPr>
          <a:xfrm>
            <a:off x="1143000" y="228600"/>
            <a:ext cx="762000" cy="762000"/>
            <a:chOff x="1143000" y="228600"/>
            <a:chExt cx="762000" cy="762000"/>
          </a:xfrm>
        </p:grpSpPr>
        <p:sp>
          <p:nvSpPr>
            <p:cNvPr id="10" name="Oval 9"/>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23" name="Picture 22" descr="NPAIHBtransparent.gif"/>
            <p:cNvPicPr>
              <a:picLocks noChangeAspect="1"/>
            </p:cNvPicPr>
            <p:nvPr userDrawn="1"/>
          </p:nvPicPr>
          <p:blipFill>
            <a:blip r:embed="rId3"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
        <p:nvSpPr>
          <p:cNvPr id="25" name="TextBox 24"/>
          <p:cNvSpPr txBox="1"/>
          <p:nvPr userDrawn="1"/>
        </p:nvSpPr>
        <p:spPr>
          <a:xfrm>
            <a:off x="381000" y="5046677"/>
            <a:ext cx="2362200" cy="1574790"/>
          </a:xfrm>
          <a:prstGeom prst="rect">
            <a:avLst/>
          </a:prstGeom>
          <a:noFill/>
        </p:spPr>
        <p:txBody>
          <a:bodyPr wrap="square" rtlCol="0">
            <a:spAutoFit/>
          </a:bodyPr>
          <a:lstStyle/>
          <a:p>
            <a:pPr marL="0" marR="0" lvl="0" indent="0" algn="l" defTabSz="914400" rtl="0" eaLnBrk="1" fontAlgn="auto" latinLnBrk="0" hangingPunct="1">
              <a:lnSpc>
                <a:spcPct val="100000"/>
              </a:lnSpc>
              <a:spcBef>
                <a:spcPct val="20000"/>
              </a:spcBef>
              <a:spcAft>
                <a:spcPts val="1000"/>
              </a:spcAft>
              <a:buClr>
                <a:schemeClr val="accent1"/>
              </a:buClr>
              <a:buSzPct val="85000"/>
              <a:buFont typeface="Wingdings 2"/>
              <a:buNone/>
              <a:tabLst/>
              <a:defRPr/>
            </a:pPr>
            <a:r>
              <a:rPr kumimoji="0" lang="en-US" sz="1400" i="1" kern="1200" dirty="0" smtClean="0">
                <a:solidFill>
                  <a:schemeClr val="tx1">
                    <a:lumMod val="95000"/>
                    <a:lumOff val="5000"/>
                  </a:schemeClr>
                </a:solidFill>
                <a:latin typeface="Corbel" pitchFamily="34" charset="0"/>
                <a:ea typeface="+mn-ea"/>
                <a:cs typeface="+mn-cs"/>
              </a:rPr>
              <a:t>2121</a:t>
            </a:r>
            <a:r>
              <a:rPr kumimoji="0" lang="en-US" sz="1400" i="1" kern="1200" baseline="0" dirty="0" smtClean="0">
                <a:solidFill>
                  <a:schemeClr val="tx1">
                    <a:lumMod val="95000"/>
                    <a:lumOff val="5000"/>
                  </a:schemeClr>
                </a:solidFill>
                <a:latin typeface="Corbel" pitchFamily="34" charset="0"/>
                <a:ea typeface="+mn-ea"/>
                <a:cs typeface="+mn-cs"/>
              </a:rPr>
              <a:t> SW Broadway</a:t>
            </a:r>
            <a:r>
              <a:rPr kumimoji="0" lang="en-US" sz="1400" i="1" kern="1200" dirty="0" smtClean="0">
                <a:solidFill>
                  <a:schemeClr val="tx1">
                    <a:lumMod val="95000"/>
                    <a:lumOff val="5000"/>
                  </a:schemeClr>
                </a:solidFill>
                <a:latin typeface="Corbel" pitchFamily="34" charset="0"/>
                <a:ea typeface="+mn-ea"/>
                <a:cs typeface="+mn-cs"/>
              </a:rPr>
              <a:t>, Suite 300 </a:t>
            </a:r>
            <a:br>
              <a:rPr kumimoji="0" lang="en-US" sz="1400" i="1" kern="1200" dirty="0" smtClean="0">
                <a:solidFill>
                  <a:schemeClr val="tx1">
                    <a:lumMod val="95000"/>
                    <a:lumOff val="5000"/>
                  </a:schemeClr>
                </a:solidFill>
                <a:latin typeface="Corbel" pitchFamily="34" charset="0"/>
                <a:ea typeface="+mn-ea"/>
                <a:cs typeface="+mn-cs"/>
              </a:rPr>
            </a:br>
            <a:r>
              <a:rPr kumimoji="0" lang="en-US" sz="1400" i="1" kern="1200" dirty="0" smtClean="0">
                <a:solidFill>
                  <a:schemeClr val="tx1">
                    <a:lumMod val="95000"/>
                    <a:lumOff val="5000"/>
                  </a:schemeClr>
                </a:solidFill>
                <a:latin typeface="Corbel" pitchFamily="34" charset="0"/>
                <a:ea typeface="+mn-ea"/>
                <a:cs typeface="+mn-cs"/>
              </a:rPr>
              <a:t>Portland, Oregon 97201 </a:t>
            </a:r>
            <a:br>
              <a:rPr kumimoji="0" lang="en-US" sz="1400" i="1" kern="1200" dirty="0" smtClean="0">
                <a:solidFill>
                  <a:schemeClr val="tx1">
                    <a:lumMod val="95000"/>
                    <a:lumOff val="5000"/>
                  </a:schemeClr>
                </a:solidFill>
                <a:latin typeface="Corbel" pitchFamily="34" charset="0"/>
                <a:ea typeface="+mn-ea"/>
                <a:cs typeface="+mn-cs"/>
              </a:rPr>
            </a:br>
            <a:r>
              <a:rPr kumimoji="0" lang="en-US" sz="1400" i="1" kern="1200" dirty="0" smtClean="0">
                <a:solidFill>
                  <a:schemeClr val="tx1">
                    <a:lumMod val="95000"/>
                    <a:lumOff val="5000"/>
                  </a:schemeClr>
                </a:solidFill>
                <a:latin typeface="Corbel" pitchFamily="34" charset="0"/>
                <a:ea typeface="+mn-ea"/>
                <a:cs typeface="+mn-cs"/>
              </a:rPr>
              <a:t>Phone: (503) 228-4185 </a:t>
            </a:r>
            <a:br>
              <a:rPr kumimoji="0" lang="en-US" sz="1400" i="1" kern="1200" dirty="0" smtClean="0">
                <a:solidFill>
                  <a:schemeClr val="tx1">
                    <a:lumMod val="95000"/>
                    <a:lumOff val="5000"/>
                  </a:schemeClr>
                </a:solidFill>
                <a:latin typeface="Corbel" pitchFamily="34" charset="0"/>
                <a:ea typeface="+mn-ea"/>
                <a:cs typeface="+mn-cs"/>
              </a:rPr>
            </a:br>
            <a:r>
              <a:rPr kumimoji="0" lang="en-US" sz="1400" i="1" kern="1200" dirty="0" smtClean="0">
                <a:solidFill>
                  <a:schemeClr val="tx1">
                    <a:lumMod val="95000"/>
                    <a:lumOff val="5000"/>
                  </a:schemeClr>
                </a:solidFill>
                <a:latin typeface="Corbel" pitchFamily="34" charset="0"/>
                <a:ea typeface="+mn-ea"/>
                <a:cs typeface="+mn-cs"/>
              </a:rPr>
              <a:t>Fax: (503) 228-8182 </a:t>
            </a:r>
            <a:br>
              <a:rPr kumimoji="0" lang="en-US" sz="1400" i="1" kern="1200" dirty="0" smtClean="0">
                <a:solidFill>
                  <a:schemeClr val="tx1">
                    <a:lumMod val="95000"/>
                    <a:lumOff val="5000"/>
                  </a:schemeClr>
                </a:solidFill>
                <a:latin typeface="Corbel" pitchFamily="34" charset="0"/>
                <a:ea typeface="+mn-ea"/>
                <a:cs typeface="+mn-cs"/>
              </a:rPr>
            </a:br>
            <a:endParaRPr kumimoji="0" lang="en-US" sz="1400" i="1" u="sng" kern="1200" dirty="0" smtClean="0">
              <a:solidFill>
                <a:schemeClr val="accent3">
                  <a:lumMod val="50000"/>
                </a:schemeClr>
              </a:solidFill>
              <a:latin typeface="Corbel" pitchFamily="34" charset="0"/>
              <a:ea typeface="+mn-ea"/>
              <a:cs typeface="+mn-cs"/>
            </a:endParaRPr>
          </a:p>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97C6D424-DE00-4962-B9C4-D78CC5BE0C50}" type="datetimeFigureOut">
              <a:rPr lang="en-US" smtClean="0"/>
              <a:pPr/>
              <a:t>10/10/2014</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grpSp>
        <p:nvGrpSpPr>
          <p:cNvPr id="24" name="Group 23"/>
          <p:cNvGrpSpPr/>
          <p:nvPr userDrawn="1"/>
        </p:nvGrpSpPr>
        <p:grpSpPr>
          <a:xfrm>
            <a:off x="1219200" y="152400"/>
            <a:ext cx="762000" cy="762000"/>
            <a:chOff x="1143000" y="228600"/>
            <a:chExt cx="762000" cy="762000"/>
          </a:xfrm>
        </p:grpSpPr>
        <p:sp>
          <p:nvSpPr>
            <p:cNvPr id="25" name="Oval 24"/>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Oval 25"/>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27" name="Picture 26" descr="NPAIHBtransparent.gif"/>
            <p:cNvPicPr>
              <a:picLocks noChangeAspect="1"/>
            </p:cNvPicPr>
            <p:nvPr userDrawn="1"/>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gi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7C6D424-DE00-4962-B9C4-D78CC5BE0C50}" type="datetimeFigureOut">
              <a:rPr lang="en-US" smtClean="0"/>
              <a:pPr/>
              <a:t>10/10/2014</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2" name="Title Placeholder 21"/>
          <p:cNvSpPr>
            <a:spLocks noGrp="1"/>
          </p:cNvSpPr>
          <p:nvPr>
            <p:ph type="title"/>
          </p:nvPr>
        </p:nvSpPr>
        <p:spPr>
          <a:xfrm>
            <a:off x="152400" y="228600"/>
            <a:ext cx="8839200" cy="1066800"/>
          </a:xfrm>
          <a:prstGeom prst="rect">
            <a:avLst/>
          </a:prstGeom>
        </p:spPr>
        <p:txBody>
          <a:bodyPr vert="horz" anchor="ctr">
            <a:no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grpSp>
        <p:nvGrpSpPr>
          <p:cNvPr id="21" name="Group 20"/>
          <p:cNvGrpSpPr/>
          <p:nvPr/>
        </p:nvGrpSpPr>
        <p:grpSpPr>
          <a:xfrm>
            <a:off x="4191000" y="6096000"/>
            <a:ext cx="762000" cy="762000"/>
            <a:chOff x="1143000" y="228600"/>
            <a:chExt cx="762000" cy="762000"/>
          </a:xfrm>
        </p:grpSpPr>
        <p:sp>
          <p:nvSpPr>
            <p:cNvPr id="24" name="Oval 23"/>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Oval 24"/>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26" name="Picture 25" descr="NPAIHBtransparent.gif"/>
            <p:cNvPicPr>
              <a:picLocks noChangeAspect="1"/>
            </p:cNvPicPr>
            <p:nvPr userDrawn="1"/>
          </p:nvPicPr>
          <p:blipFill>
            <a:blip r:embed="rId14"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709" r:id="rId12"/>
  </p:sldLayoutIdLst>
  <p:timing>
    <p:tnLst>
      <p:par>
        <p:cTn id="1" dur="indefinite" restart="never" nodeType="tmRoot"/>
      </p:par>
    </p:tnLst>
  </p:timing>
  <p:txStyles>
    <p:titleStyle>
      <a:lvl1pPr algn="ctr" rtl="0" eaLnBrk="1" latinLnBrk="0" hangingPunct="1">
        <a:spcBef>
          <a:spcPct val="0"/>
        </a:spcBef>
        <a:buNone/>
        <a:defRPr kumimoji="0" sz="44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1"/>
          <p:cNvSpPr>
            <a:spLocks noGrp="1" noChangeArrowheads="1"/>
          </p:cNvSpPr>
          <p:nvPr>
            <p:ph type="body" idx="1"/>
          </p:nvPr>
        </p:nvSpPr>
        <p:spPr bwMode="auto">
          <a:xfrm>
            <a:off x="457200" y="16002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 Second level</a:t>
            </a:r>
          </a:p>
          <a:p>
            <a:pPr lvl="2"/>
            <a:r>
              <a:rPr lang="en-US" smtClean="0"/>
              <a:t> Third level</a:t>
            </a:r>
          </a:p>
          <a:p>
            <a:pPr lvl="3"/>
            <a:r>
              <a:rPr lang="en-US" smtClean="0"/>
              <a:t> Fourth level</a:t>
            </a:r>
          </a:p>
          <a:p>
            <a:pPr lvl="4"/>
            <a:r>
              <a:rPr lang="en-US" smtClean="0"/>
              <a:t> Fifth level</a:t>
            </a:r>
          </a:p>
        </p:txBody>
      </p:sp>
      <p:sp>
        <p:nvSpPr>
          <p:cNvPr id="1027"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5" name="Rectangle 5"/>
          <p:cNvSpPr>
            <a:spLocks noGrp="1" noChangeArrowheads="1"/>
          </p:cNvSpPr>
          <p:nvPr>
            <p:ph type="ftr" sz="quarter" idx="3"/>
          </p:nvPr>
        </p:nvSpPr>
        <p:spPr bwMode="auto">
          <a:xfrm>
            <a:off x="2667000" y="6461125"/>
            <a:ext cx="38100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800000"/>
                </a:solidFill>
                <a:latin typeface="Gill Sans MT" pitchFamily="34" charset="0"/>
              </a:defRPr>
            </a:lvl1pPr>
          </a:lstStyle>
          <a:p>
            <a:pPr fontAlgn="base">
              <a:spcBef>
                <a:spcPct val="0"/>
              </a:spcBef>
              <a:spcAft>
                <a:spcPct val="0"/>
              </a:spcAft>
              <a:defRPr/>
            </a:pPr>
            <a:r>
              <a:rPr lang="en-US"/>
              <a:t>Northwest Portland Area Indian Health Board</a:t>
            </a:r>
          </a:p>
        </p:txBody>
      </p:sp>
      <p:sp>
        <p:nvSpPr>
          <p:cNvPr id="66" name="Rectangle 4"/>
          <p:cNvSpPr>
            <a:spLocks noGrp="1" noChangeArrowheads="1"/>
          </p:cNvSpPr>
          <p:nvPr>
            <p:ph type="dt" sz="half" idx="2"/>
          </p:nvPr>
        </p:nvSpPr>
        <p:spPr bwMode="auto">
          <a:xfrm>
            <a:off x="457200" y="6461125"/>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800000"/>
                </a:solidFill>
                <a:latin typeface="Gill Sans MT" pitchFamily="34" charset="0"/>
              </a:defRPr>
            </a:lvl1pPr>
          </a:lstStyle>
          <a:p>
            <a:pPr fontAlgn="base">
              <a:spcBef>
                <a:spcPct val="0"/>
              </a:spcBef>
              <a:spcAft>
                <a:spcPct val="0"/>
              </a:spcAft>
              <a:defRPr/>
            </a:pPr>
            <a:fld id="{11B48FDB-D342-4F06-80C3-CC7634C7F97A}" type="datetime1">
              <a:rPr lang="en-US"/>
              <a:pPr fontAlgn="base">
                <a:spcBef>
                  <a:spcPct val="0"/>
                </a:spcBef>
                <a:spcAft>
                  <a:spcPct val="0"/>
                </a:spcAft>
                <a:defRPr/>
              </a:pPr>
              <a:t>10/10/2014</a:t>
            </a:fld>
            <a:endParaRPr lang="en-US" dirty="0"/>
          </a:p>
        </p:txBody>
      </p:sp>
      <p:sp>
        <p:nvSpPr>
          <p:cNvPr id="67" name="Rectangle 6"/>
          <p:cNvSpPr>
            <a:spLocks noGrp="1" noChangeArrowheads="1"/>
          </p:cNvSpPr>
          <p:nvPr>
            <p:ph type="sldNum" sz="quarter" idx="4"/>
          </p:nvPr>
        </p:nvSpPr>
        <p:spPr bwMode="auto">
          <a:xfrm>
            <a:off x="6553200" y="6461125"/>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rgbClr val="800000"/>
                </a:solidFill>
                <a:latin typeface="Georgia" pitchFamily="18" charset="0"/>
              </a:defRPr>
            </a:lvl1pPr>
          </a:lstStyle>
          <a:p>
            <a:pPr fontAlgn="base">
              <a:spcBef>
                <a:spcPct val="0"/>
              </a:spcBef>
              <a:spcAft>
                <a:spcPct val="0"/>
              </a:spcAft>
              <a:defRPr/>
            </a:pPr>
            <a:fld id="{7AD814E6-D563-43F1-AFB9-B14F28545724}"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354427453"/>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Lst>
  <p:hf hdr="0"/>
  <p:txStyles>
    <p:titleStyle>
      <a:lvl1pPr algn="l" rtl="0" eaLnBrk="1" fontAlgn="base" hangingPunct="1">
        <a:spcBef>
          <a:spcPct val="0"/>
        </a:spcBef>
        <a:spcAft>
          <a:spcPct val="0"/>
        </a:spcAft>
        <a:defRPr sz="4000">
          <a:solidFill>
            <a:srgbClr val="990000"/>
          </a:solidFill>
          <a:latin typeface="Georgia" pitchFamily="18" charset="0"/>
          <a:ea typeface="+mj-ea"/>
          <a:cs typeface="+mj-cs"/>
        </a:defRPr>
      </a:lvl1pPr>
      <a:lvl2pPr algn="l" rtl="0" eaLnBrk="1" fontAlgn="base" hangingPunct="1">
        <a:spcBef>
          <a:spcPct val="0"/>
        </a:spcBef>
        <a:spcAft>
          <a:spcPct val="0"/>
        </a:spcAft>
        <a:defRPr sz="4000">
          <a:solidFill>
            <a:srgbClr val="990000"/>
          </a:solidFill>
          <a:latin typeface="Georgia" pitchFamily="18" charset="0"/>
        </a:defRPr>
      </a:lvl2pPr>
      <a:lvl3pPr algn="l" rtl="0" eaLnBrk="1" fontAlgn="base" hangingPunct="1">
        <a:spcBef>
          <a:spcPct val="0"/>
        </a:spcBef>
        <a:spcAft>
          <a:spcPct val="0"/>
        </a:spcAft>
        <a:defRPr sz="4000">
          <a:solidFill>
            <a:srgbClr val="990000"/>
          </a:solidFill>
          <a:latin typeface="Georgia" pitchFamily="18" charset="0"/>
        </a:defRPr>
      </a:lvl3pPr>
      <a:lvl4pPr algn="l" rtl="0" eaLnBrk="1" fontAlgn="base" hangingPunct="1">
        <a:spcBef>
          <a:spcPct val="0"/>
        </a:spcBef>
        <a:spcAft>
          <a:spcPct val="0"/>
        </a:spcAft>
        <a:defRPr sz="4000">
          <a:solidFill>
            <a:srgbClr val="990000"/>
          </a:solidFill>
          <a:latin typeface="Georgia" pitchFamily="18" charset="0"/>
        </a:defRPr>
      </a:lvl4pPr>
      <a:lvl5pPr algn="l" rtl="0" eaLnBrk="1" fontAlgn="base" hangingPunct="1">
        <a:spcBef>
          <a:spcPct val="0"/>
        </a:spcBef>
        <a:spcAft>
          <a:spcPct val="0"/>
        </a:spcAft>
        <a:defRPr sz="4000">
          <a:solidFill>
            <a:srgbClr val="990000"/>
          </a:solidFill>
          <a:latin typeface="Georgia" pitchFamily="18" charset="0"/>
        </a:defRPr>
      </a:lvl5pPr>
      <a:lvl6pPr marL="457200" algn="ctr" rtl="0" eaLnBrk="1" fontAlgn="base" hangingPunct="1">
        <a:spcBef>
          <a:spcPct val="0"/>
        </a:spcBef>
        <a:spcAft>
          <a:spcPct val="0"/>
        </a:spcAft>
        <a:defRPr sz="4400" u="sng">
          <a:solidFill>
            <a:srgbClr val="990000"/>
          </a:solidFill>
          <a:latin typeface="Arial Black" pitchFamily="34" charset="0"/>
        </a:defRPr>
      </a:lvl6pPr>
      <a:lvl7pPr marL="914400" algn="ctr" rtl="0" eaLnBrk="1" fontAlgn="base" hangingPunct="1">
        <a:spcBef>
          <a:spcPct val="0"/>
        </a:spcBef>
        <a:spcAft>
          <a:spcPct val="0"/>
        </a:spcAft>
        <a:defRPr sz="4400" u="sng">
          <a:solidFill>
            <a:srgbClr val="990000"/>
          </a:solidFill>
          <a:latin typeface="Arial Black" pitchFamily="34" charset="0"/>
        </a:defRPr>
      </a:lvl7pPr>
      <a:lvl8pPr marL="1371600" algn="ctr" rtl="0" eaLnBrk="1" fontAlgn="base" hangingPunct="1">
        <a:spcBef>
          <a:spcPct val="0"/>
        </a:spcBef>
        <a:spcAft>
          <a:spcPct val="0"/>
        </a:spcAft>
        <a:defRPr sz="4400" u="sng">
          <a:solidFill>
            <a:srgbClr val="990000"/>
          </a:solidFill>
          <a:latin typeface="Arial Black" pitchFamily="34" charset="0"/>
        </a:defRPr>
      </a:lvl8pPr>
      <a:lvl9pPr marL="1828800" algn="ctr" rtl="0" eaLnBrk="1" fontAlgn="base" hangingPunct="1">
        <a:spcBef>
          <a:spcPct val="0"/>
        </a:spcBef>
        <a:spcAft>
          <a:spcPct val="0"/>
        </a:spcAft>
        <a:defRPr sz="4400" u="sng">
          <a:solidFill>
            <a:srgbClr val="990000"/>
          </a:solidFill>
          <a:latin typeface="Arial Black" pitchFamily="34" charset="0"/>
        </a:defRPr>
      </a:lvl9pPr>
    </p:titleStyle>
    <p:bodyStyle>
      <a:lvl1pPr marL="342900" indent="-342900" algn="l" rtl="0" eaLnBrk="1" fontAlgn="base" hangingPunct="1">
        <a:spcBef>
          <a:spcPct val="20000"/>
        </a:spcBef>
        <a:spcAft>
          <a:spcPct val="0"/>
        </a:spcAft>
        <a:buClr>
          <a:srgbClr val="715C29"/>
        </a:buClr>
        <a:buSzPct val="95000"/>
        <a:buFont typeface="Arial" charset="0"/>
        <a:buChar char="•"/>
        <a:defRPr sz="3600">
          <a:solidFill>
            <a:schemeClr val="tx1"/>
          </a:solidFill>
          <a:latin typeface="Trebuchet MS" pitchFamily="34" charset="0"/>
          <a:ea typeface="+mn-ea"/>
          <a:cs typeface="+mn-cs"/>
        </a:defRPr>
      </a:lvl1pPr>
      <a:lvl2pPr marL="742950" indent="-285750" algn="l" rtl="0" eaLnBrk="1" fontAlgn="base" hangingPunct="1">
        <a:spcBef>
          <a:spcPct val="20000"/>
        </a:spcBef>
        <a:spcAft>
          <a:spcPct val="0"/>
        </a:spcAft>
        <a:buClr>
          <a:srgbClr val="008080"/>
        </a:buClr>
        <a:buSzPct val="100000"/>
        <a:buFont typeface="Wingdings" pitchFamily="2" charset="2"/>
        <a:buChar char="§"/>
        <a:defRPr lang="en-US" sz="3400" dirty="0">
          <a:solidFill>
            <a:schemeClr val="tx1"/>
          </a:solidFill>
          <a:latin typeface="Trebuchet MS" pitchFamily="34" charset="0"/>
        </a:defRPr>
      </a:lvl2pPr>
      <a:lvl3pPr marL="1143000" indent="-228600" algn="l" rtl="0" eaLnBrk="1" fontAlgn="base" hangingPunct="1">
        <a:spcBef>
          <a:spcPct val="20000"/>
        </a:spcBef>
        <a:spcAft>
          <a:spcPct val="0"/>
        </a:spcAft>
        <a:buClr>
          <a:srgbClr val="B40000"/>
        </a:buClr>
        <a:buSzPct val="100000"/>
        <a:buFont typeface="Arial" charset="0"/>
        <a:buChar char="•"/>
        <a:defRPr sz="2800">
          <a:solidFill>
            <a:schemeClr val="tx1"/>
          </a:solidFill>
          <a:latin typeface="Trebuchet MS" pitchFamily="34" charset="0"/>
        </a:defRPr>
      </a:lvl3pPr>
      <a:lvl4pPr marL="1600200" indent="-228600" algn="l" rtl="0" eaLnBrk="1" fontAlgn="base" hangingPunct="1">
        <a:spcBef>
          <a:spcPct val="20000"/>
        </a:spcBef>
        <a:spcAft>
          <a:spcPct val="0"/>
        </a:spcAft>
        <a:buClr>
          <a:srgbClr val="644646"/>
        </a:buClr>
        <a:buSzPct val="100000"/>
        <a:buFont typeface="Trebuchet MS" pitchFamily="34" charset="0"/>
        <a:buChar char="—"/>
        <a:defRPr sz="2800" i="1">
          <a:solidFill>
            <a:schemeClr val="tx1"/>
          </a:solidFill>
          <a:latin typeface="Trebuchet MS" pitchFamily="34" charset="0"/>
        </a:defRPr>
      </a:lvl4pPr>
      <a:lvl5pPr marL="2057400" indent="-228600" algn="l" rtl="0" eaLnBrk="1" fontAlgn="base" hangingPunct="1">
        <a:spcBef>
          <a:spcPct val="20000"/>
        </a:spcBef>
        <a:spcAft>
          <a:spcPct val="0"/>
        </a:spcAft>
        <a:buFont typeface="Trebuchet MS" pitchFamily="34" charset="0"/>
        <a:buChar char="—"/>
        <a:defRPr sz="2400" i="1">
          <a:solidFill>
            <a:schemeClr val="tx1"/>
          </a:solidFill>
          <a:latin typeface="Trebuchet MS" pitchFamily="34" charset="0"/>
        </a:defRPr>
      </a:lvl5pPr>
      <a:lvl6pPr marL="2514600" indent="-228600" algn="l" rtl="0" eaLnBrk="1" fontAlgn="base" hangingPunct="1">
        <a:spcBef>
          <a:spcPct val="20000"/>
        </a:spcBef>
        <a:spcAft>
          <a:spcPct val="0"/>
        </a:spcAft>
        <a:buBlip>
          <a:blip r:embed="rId14"/>
        </a:buBlip>
        <a:defRPr sz="3200" i="1">
          <a:solidFill>
            <a:schemeClr val="tx1"/>
          </a:solidFill>
          <a:latin typeface="+mn-lt"/>
        </a:defRPr>
      </a:lvl6pPr>
      <a:lvl7pPr marL="2971800" indent="-228600" algn="l" rtl="0" eaLnBrk="1" fontAlgn="base" hangingPunct="1">
        <a:spcBef>
          <a:spcPct val="20000"/>
        </a:spcBef>
        <a:spcAft>
          <a:spcPct val="0"/>
        </a:spcAft>
        <a:buBlip>
          <a:blip r:embed="rId14"/>
        </a:buBlip>
        <a:defRPr sz="3200" i="1">
          <a:solidFill>
            <a:schemeClr val="tx1"/>
          </a:solidFill>
          <a:latin typeface="+mn-lt"/>
        </a:defRPr>
      </a:lvl7pPr>
      <a:lvl8pPr marL="3429000" indent="-228600" algn="l" rtl="0" eaLnBrk="1" fontAlgn="base" hangingPunct="1">
        <a:spcBef>
          <a:spcPct val="20000"/>
        </a:spcBef>
        <a:spcAft>
          <a:spcPct val="0"/>
        </a:spcAft>
        <a:buBlip>
          <a:blip r:embed="rId14"/>
        </a:buBlip>
        <a:defRPr sz="3200" i="1">
          <a:solidFill>
            <a:schemeClr val="tx1"/>
          </a:solidFill>
          <a:latin typeface="+mn-lt"/>
        </a:defRPr>
      </a:lvl8pPr>
      <a:lvl9pPr marL="3886200" indent="-228600" algn="l" rtl="0" eaLnBrk="1" fontAlgn="base" hangingPunct="1">
        <a:spcBef>
          <a:spcPct val="20000"/>
        </a:spcBef>
        <a:spcAft>
          <a:spcPct val="0"/>
        </a:spcAft>
        <a:buBlip>
          <a:blip r:embed="rId14"/>
        </a:buBlip>
        <a:defRPr sz="32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8" Type="http://schemas.openxmlformats.org/officeDocument/2006/relationships/hyperlink" Target="mailto:agaston@npaihb.org" TargetMode="External"/><Relationship Id="rId3" Type="http://schemas.openxmlformats.org/officeDocument/2006/relationships/notesSlide" Target="../notesSlides/notesSlide15.xml"/><Relationship Id="rId7" Type="http://schemas.openxmlformats.org/officeDocument/2006/relationships/hyperlink" Target="mailto:wgardner@npaihb.org" TargetMode="External"/><Relationship Id="rId2" Type="http://schemas.openxmlformats.org/officeDocument/2006/relationships/slideLayout" Target="../slideLayouts/slideLayout8.xml"/><Relationship Id="rId1" Type="http://schemas.openxmlformats.org/officeDocument/2006/relationships/tags" Target="../tags/tag6.xml"/><Relationship Id="rId6" Type="http://schemas.openxmlformats.org/officeDocument/2006/relationships/hyperlink" Target="mailto:jleston@npaihb.org" TargetMode="External"/><Relationship Id="rId5" Type="http://schemas.openxmlformats.org/officeDocument/2006/relationships/hyperlink" Target="mailto:ccaughlan@npaihb.org" TargetMode="External"/><Relationship Id="rId10" Type="http://schemas.openxmlformats.org/officeDocument/2006/relationships/hyperlink" Target="mailto:tghostdog@npaihb.org" TargetMode="External"/><Relationship Id="rId4" Type="http://schemas.openxmlformats.org/officeDocument/2006/relationships/hyperlink" Target="mailto:scraig@npaihb.org" TargetMode="External"/><Relationship Id="rId9" Type="http://schemas.openxmlformats.org/officeDocument/2006/relationships/hyperlink" Target="mailto:dstephens@npaihb.org"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3.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17.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www.npaihb.org/"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28600" y="3276600"/>
            <a:ext cx="8686800" cy="1447800"/>
          </a:xfrm>
        </p:spPr>
        <p:txBody>
          <a:bodyPr>
            <a:noAutofit/>
          </a:bodyPr>
          <a:lstStyle/>
          <a:p>
            <a:r>
              <a:rPr lang="en-US" sz="2800" dirty="0" smtClean="0"/>
              <a:t>THRIVE</a:t>
            </a:r>
          </a:p>
          <a:p>
            <a:r>
              <a:rPr lang="en-US" sz="2800" dirty="0" smtClean="0"/>
              <a:t>Project Red talon</a:t>
            </a:r>
          </a:p>
          <a:p>
            <a:r>
              <a:rPr lang="en-US" sz="2800" dirty="0" smtClean="0"/>
              <a:t>We are native</a:t>
            </a:r>
          </a:p>
          <a:p>
            <a:endParaRPr lang="en-US" sz="2800" dirty="0"/>
          </a:p>
          <a:p>
            <a:r>
              <a:rPr lang="en-US" sz="2800" dirty="0" smtClean="0">
                <a:solidFill>
                  <a:schemeClr val="accent4">
                    <a:lumMod val="75000"/>
                  </a:schemeClr>
                </a:solidFill>
              </a:rPr>
              <a:t>October QBM 2014</a:t>
            </a:r>
            <a:endParaRPr lang="en-US" sz="1800" dirty="0">
              <a:solidFill>
                <a:schemeClr val="accent4">
                  <a:lumMod val="75000"/>
                </a:schemeClr>
              </a:solidFill>
            </a:endParaRPr>
          </a:p>
        </p:txBody>
      </p:sp>
      <p:sp>
        <p:nvSpPr>
          <p:cNvPr id="3" name="Title 2"/>
          <p:cNvSpPr>
            <a:spLocks noGrp="1"/>
          </p:cNvSpPr>
          <p:nvPr>
            <p:ph type="ctrTitle"/>
          </p:nvPr>
        </p:nvSpPr>
        <p:spPr/>
        <p:txBody>
          <a:bodyPr/>
          <a:lstStyle/>
          <a:p>
            <a:r>
              <a:rPr lang="en-US" sz="6000" b="1" dirty="0" smtClean="0">
                <a:solidFill>
                  <a:schemeClr val="accent1">
                    <a:lumMod val="75000"/>
                  </a:schemeClr>
                </a:solidFill>
              </a:rPr>
              <a:t>Project Updates</a:t>
            </a:r>
            <a:endParaRPr lang="en-US" sz="6000" dirty="0">
              <a:solidFill>
                <a:schemeClr val="accent1">
                  <a:lumMod val="75000"/>
                </a:schemeClr>
              </a:solidFill>
            </a:endParaRPr>
          </a:p>
        </p:txBody>
      </p:sp>
    </p:spTree>
    <p:custDataLst>
      <p:tags r:id="rId1"/>
    </p:custDataLst>
    <p:extLst>
      <p:ext uri="{BB962C8B-B14F-4D97-AF65-F5344CB8AC3E}">
        <p14:creationId xmlns:p14="http://schemas.microsoft.com/office/powerpoint/2010/main" val="42029956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Resolution Template</a:t>
            </a:r>
            <a:endParaRPr lang="en-US" dirty="0"/>
          </a:p>
        </p:txBody>
      </p:sp>
      <p:sp>
        <p:nvSpPr>
          <p:cNvPr id="3" name="Content Placeholder 2"/>
          <p:cNvSpPr>
            <a:spLocks noGrp="1"/>
          </p:cNvSpPr>
          <p:nvPr>
            <p:ph sz="half" idx="1"/>
          </p:nvPr>
        </p:nvSpPr>
        <p:spPr/>
        <p:txBody>
          <a:bodyPr/>
          <a:lstStyle/>
          <a:p>
            <a:r>
              <a:rPr lang="en-US" dirty="0" smtClean="0"/>
              <a:t>Bullying</a:t>
            </a:r>
          </a:p>
          <a:p>
            <a:r>
              <a:rPr lang="en-US" dirty="0" smtClean="0"/>
              <a:t>Cyberbullying</a:t>
            </a:r>
          </a:p>
          <a:p>
            <a:r>
              <a:rPr lang="en-US" dirty="0" smtClean="0"/>
              <a:t>Input from past QBM’s</a:t>
            </a:r>
          </a:p>
          <a:p>
            <a:r>
              <a:rPr lang="en-US" dirty="0" smtClean="0"/>
              <a:t>Tailor it to your community</a:t>
            </a:r>
          </a:p>
          <a:p>
            <a:r>
              <a:rPr lang="en-US" dirty="0" smtClean="0"/>
              <a:t>Upcoming template:</a:t>
            </a:r>
          </a:p>
          <a:p>
            <a:pPr lvl="1"/>
            <a:r>
              <a:rPr lang="en-US" dirty="0" smtClean="0"/>
              <a:t>Suicide concern </a:t>
            </a:r>
            <a:endParaRPr lang="en-US" dirty="0"/>
          </a:p>
          <a:p>
            <a:pPr lvl="1"/>
            <a:r>
              <a:rPr lang="en-US" dirty="0" smtClean="0"/>
              <a:t>Adapted from White Mountain Apache/Johns Hopkins Collaboration</a:t>
            </a:r>
          </a:p>
          <a:p>
            <a:pPr lvl="1"/>
            <a:r>
              <a:rPr lang="en-US" dirty="0" smtClean="0"/>
              <a:t>January QBM</a:t>
            </a:r>
          </a:p>
          <a:p>
            <a:endParaRPr lang="en-US" dirty="0"/>
          </a:p>
        </p:txBody>
      </p:sp>
      <p:sp>
        <p:nvSpPr>
          <p:cNvPr id="4" name="Content Placeholder 3"/>
          <p:cNvSpPr>
            <a:spLocks noGrp="1"/>
          </p:cNvSpPr>
          <p:nvPr>
            <p:ph sz="half" idx="2"/>
          </p:nvPr>
        </p:nvSpPr>
        <p:spPr/>
        <p:txBody>
          <a:bodyPr/>
          <a:lstStyle/>
          <a:p>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9823" y="2019300"/>
            <a:ext cx="4019377" cy="3729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882292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225" y="0"/>
            <a:ext cx="9166225"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pic>
        <p:nvPicPr>
          <p:cNvPr id="2355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2449" t="16037" r="115" b="36538"/>
          <a:stretch/>
        </p:blipFill>
        <p:spPr bwMode="auto">
          <a:xfrm>
            <a:off x="-11113" y="19929"/>
            <a:ext cx="9144000" cy="821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13351" t="35446" r="14632" b="44066"/>
          <a:stretch/>
        </p:blipFill>
        <p:spPr bwMode="auto">
          <a:xfrm>
            <a:off x="170656" y="1414123"/>
            <a:ext cx="8780462" cy="1405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a:spLocks noChangeArrowheads="1"/>
          </p:cNvSpPr>
          <p:nvPr/>
        </p:nvSpPr>
        <p:spPr bwMode="auto">
          <a:xfrm>
            <a:off x="-22225" y="3165664"/>
            <a:ext cx="9166225" cy="2015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4800" dirty="0">
                <a:solidFill>
                  <a:schemeClr val="bg1"/>
                </a:solidFill>
                <a:latin typeface="Tw Cen MT Condensed" pitchFamily="34" charset="0"/>
              </a:rPr>
              <a:t>A </a:t>
            </a:r>
            <a:r>
              <a:rPr lang="en-US" sz="4800" dirty="0" smtClean="0">
                <a:solidFill>
                  <a:schemeClr val="bg1"/>
                </a:solidFill>
                <a:latin typeface="Tw Cen MT Condensed" pitchFamily="34" charset="0"/>
              </a:rPr>
              <a:t>multi-media health </a:t>
            </a:r>
            <a:r>
              <a:rPr lang="en-US" sz="4800" dirty="0">
                <a:solidFill>
                  <a:schemeClr val="bg1"/>
                </a:solidFill>
                <a:latin typeface="Tw Cen MT Condensed" pitchFamily="34" charset="0"/>
              </a:rPr>
              <a:t>resource for </a:t>
            </a:r>
            <a:endParaRPr lang="en-US" sz="4800" dirty="0" smtClean="0">
              <a:solidFill>
                <a:schemeClr val="bg1"/>
              </a:solidFill>
              <a:latin typeface="Tw Cen MT Condensed" pitchFamily="34" charset="0"/>
            </a:endParaRPr>
          </a:p>
          <a:p>
            <a:pPr algn="ctr"/>
            <a:r>
              <a:rPr lang="en-US" sz="4800" dirty="0" smtClean="0">
                <a:solidFill>
                  <a:schemeClr val="bg1"/>
                </a:solidFill>
                <a:latin typeface="Tw Cen MT Condensed" pitchFamily="34" charset="0"/>
              </a:rPr>
              <a:t>Native </a:t>
            </a:r>
            <a:r>
              <a:rPr lang="en-US" sz="4800" dirty="0">
                <a:solidFill>
                  <a:schemeClr val="bg1"/>
                </a:solidFill>
                <a:latin typeface="Tw Cen MT Condensed" pitchFamily="34" charset="0"/>
              </a:rPr>
              <a:t>teens &amp; young adults with content</a:t>
            </a:r>
          </a:p>
          <a:p>
            <a:pPr algn="ctr"/>
            <a:endParaRPr lang="en-US" sz="1100" dirty="0">
              <a:solidFill>
                <a:schemeClr val="bg1"/>
              </a:solidFill>
              <a:latin typeface="Tw Cen MT Condensed" pitchFamily="34" charset="0"/>
            </a:endParaRPr>
          </a:p>
          <a:p>
            <a:r>
              <a:rPr lang="en-US" dirty="0" smtClean="0">
                <a:latin typeface="Georgia" pitchFamily="18" charset="0"/>
              </a:rPr>
              <a:t>about </a:t>
            </a:r>
            <a:r>
              <a:rPr lang="en-US" dirty="0">
                <a:latin typeface="Georgia" pitchFamily="18" charset="0"/>
              </a:rPr>
              <a:t>the topics that matter most to them. </a:t>
            </a:r>
          </a:p>
        </p:txBody>
      </p:sp>
      <p:pic>
        <p:nvPicPr>
          <p:cNvPr id="6"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13351" t="53712" r="14632" b="27733"/>
          <a:stretch/>
        </p:blipFill>
        <p:spPr bwMode="auto">
          <a:xfrm>
            <a:off x="239259" y="5204392"/>
            <a:ext cx="8780462" cy="1272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63778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5"/>
          <p:cNvSpPr txBox="1">
            <a:spLocks/>
          </p:cNvSpPr>
          <p:nvPr/>
        </p:nvSpPr>
        <p:spPr>
          <a:xfrm>
            <a:off x="4800600" y="152400"/>
            <a:ext cx="4038600" cy="6400800"/>
          </a:xfrm>
          <a:prstGeom prst="rect">
            <a:avLst/>
          </a:prstGeom>
        </p:spPr>
        <p:txBody>
          <a:bodyPr vert="horz">
            <a:normAutofit fontScale="92500" lnSpcReduction="20000"/>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spcAft>
                <a:spcPts val="1800"/>
              </a:spcAft>
              <a:buClr>
                <a:srgbClr val="009DD9"/>
              </a:buClr>
            </a:pPr>
            <a:r>
              <a:rPr lang="en-US" sz="2800" dirty="0" smtClean="0">
                <a:solidFill>
                  <a:prstClr val="black"/>
                </a:solidFill>
              </a:rPr>
              <a:t>Website </a:t>
            </a:r>
            <a:r>
              <a:rPr lang="en-US" sz="2800" dirty="0">
                <a:solidFill>
                  <a:prstClr val="black"/>
                </a:solidFill>
              </a:rPr>
              <a:t>launched </a:t>
            </a:r>
            <a:r>
              <a:rPr lang="en-US" sz="2800" dirty="0" smtClean="0">
                <a:solidFill>
                  <a:prstClr val="black"/>
                </a:solidFill>
              </a:rPr>
              <a:t>September </a:t>
            </a:r>
            <a:r>
              <a:rPr lang="en-US" sz="2800" dirty="0">
                <a:solidFill>
                  <a:prstClr val="black"/>
                </a:solidFill>
              </a:rPr>
              <a:t>28, </a:t>
            </a:r>
            <a:r>
              <a:rPr lang="en-US" sz="2800" dirty="0" smtClean="0">
                <a:solidFill>
                  <a:prstClr val="black"/>
                </a:solidFill>
              </a:rPr>
              <a:t>2012</a:t>
            </a:r>
          </a:p>
          <a:p>
            <a:pPr>
              <a:spcAft>
                <a:spcPts val="1800"/>
              </a:spcAft>
              <a:buClr>
                <a:srgbClr val="009DD9"/>
              </a:buClr>
            </a:pPr>
            <a:r>
              <a:rPr lang="en-US" sz="2800" smtClean="0">
                <a:solidFill>
                  <a:prstClr val="black"/>
                </a:solidFill>
              </a:rPr>
              <a:t>Over 136,000 </a:t>
            </a:r>
            <a:r>
              <a:rPr lang="en-US" sz="2800" dirty="0" smtClean="0">
                <a:solidFill>
                  <a:prstClr val="black"/>
                </a:solidFill>
              </a:rPr>
              <a:t>page views!</a:t>
            </a:r>
          </a:p>
          <a:p>
            <a:pPr>
              <a:spcAft>
                <a:spcPts val="1800"/>
              </a:spcAft>
              <a:buClr>
                <a:srgbClr val="009DD9"/>
              </a:buClr>
            </a:pPr>
            <a:r>
              <a:rPr lang="en-US" sz="2800" dirty="0" smtClean="0">
                <a:solidFill>
                  <a:prstClr val="black"/>
                </a:solidFill>
              </a:rPr>
              <a:t>Over </a:t>
            </a:r>
            <a:r>
              <a:rPr lang="en-US" sz="2800" dirty="0">
                <a:solidFill>
                  <a:prstClr val="black"/>
                </a:solidFill>
              </a:rPr>
              <a:t>330 </a:t>
            </a:r>
            <a:r>
              <a:rPr lang="en-US" sz="2800" dirty="0" smtClean="0">
                <a:solidFill>
                  <a:prstClr val="black"/>
                </a:solidFill>
              </a:rPr>
              <a:t>health &amp; wellness pages, reviewed </a:t>
            </a:r>
            <a:r>
              <a:rPr lang="en-US" sz="2800" dirty="0">
                <a:solidFill>
                  <a:prstClr val="black"/>
                </a:solidFill>
              </a:rPr>
              <a:t>by </a:t>
            </a:r>
            <a:r>
              <a:rPr lang="en-US" sz="2800" dirty="0" smtClean="0">
                <a:solidFill>
                  <a:prstClr val="black"/>
                </a:solidFill>
              </a:rPr>
              <a:t>Native </a:t>
            </a:r>
            <a:r>
              <a:rPr lang="en-US" sz="2800" dirty="0">
                <a:solidFill>
                  <a:prstClr val="black"/>
                </a:solidFill>
              </a:rPr>
              <a:t>youth and topical </a:t>
            </a:r>
            <a:r>
              <a:rPr lang="en-US" sz="2800" dirty="0" smtClean="0">
                <a:solidFill>
                  <a:prstClr val="black"/>
                </a:solidFill>
              </a:rPr>
              <a:t>experts.</a:t>
            </a:r>
          </a:p>
          <a:p>
            <a:pPr>
              <a:spcAft>
                <a:spcPts val="600"/>
              </a:spcAft>
              <a:buClr>
                <a:srgbClr val="009DD9"/>
              </a:buClr>
            </a:pPr>
            <a:r>
              <a:rPr lang="en-US" sz="2800" dirty="0" smtClean="0">
                <a:solidFill>
                  <a:prstClr val="black"/>
                </a:solidFill>
              </a:rPr>
              <a:t>Special features include:</a:t>
            </a:r>
          </a:p>
          <a:p>
            <a:pPr lvl="1">
              <a:spcAft>
                <a:spcPts val="600"/>
              </a:spcAft>
              <a:buClr>
                <a:srgbClr val="0F6FC6"/>
              </a:buClr>
            </a:pPr>
            <a:r>
              <a:rPr lang="en-US" sz="2400" dirty="0" smtClean="0">
                <a:solidFill>
                  <a:prstClr val="black"/>
                </a:solidFill>
              </a:rPr>
              <a:t>Polls</a:t>
            </a:r>
          </a:p>
          <a:p>
            <a:pPr lvl="1">
              <a:spcAft>
                <a:spcPts val="600"/>
              </a:spcAft>
              <a:buClr>
                <a:srgbClr val="0F6FC6"/>
              </a:buClr>
            </a:pPr>
            <a:r>
              <a:rPr lang="en-US" sz="2400" dirty="0" smtClean="0">
                <a:solidFill>
                  <a:prstClr val="black"/>
                </a:solidFill>
              </a:rPr>
              <a:t>Blogs</a:t>
            </a:r>
          </a:p>
          <a:p>
            <a:pPr lvl="1">
              <a:spcAft>
                <a:spcPts val="600"/>
              </a:spcAft>
              <a:buClr>
                <a:srgbClr val="0F6FC6"/>
              </a:buClr>
            </a:pPr>
            <a:r>
              <a:rPr lang="en-US" sz="2400" dirty="0">
                <a:solidFill>
                  <a:prstClr val="black"/>
                </a:solidFill>
              </a:rPr>
              <a:t>Free Gear &amp; Promo </a:t>
            </a:r>
            <a:r>
              <a:rPr lang="en-US" sz="2400" dirty="0" smtClean="0">
                <a:solidFill>
                  <a:prstClr val="black"/>
                </a:solidFill>
              </a:rPr>
              <a:t>Kits</a:t>
            </a:r>
          </a:p>
          <a:p>
            <a:pPr lvl="1">
              <a:spcAft>
                <a:spcPts val="600"/>
              </a:spcAft>
              <a:buClr>
                <a:srgbClr val="0F6FC6"/>
              </a:buClr>
            </a:pPr>
            <a:r>
              <a:rPr lang="en-US" sz="2400" dirty="0" smtClean="0">
                <a:solidFill>
                  <a:prstClr val="black"/>
                </a:solidFill>
              </a:rPr>
              <a:t>Video Gallery</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0600" y="-990599"/>
            <a:ext cx="3124200" cy="9718552"/>
          </a:xfrm>
          <a:prstGeom prst="rect">
            <a:avLst/>
          </a:prstGeom>
        </p:spPr>
      </p:pic>
    </p:spTree>
    <p:extLst>
      <p:ext uri="{BB962C8B-B14F-4D97-AF65-F5344CB8AC3E}">
        <p14:creationId xmlns:p14="http://schemas.microsoft.com/office/powerpoint/2010/main" val="35660487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457200" y="2020824"/>
            <a:ext cx="8229600" cy="4075176"/>
          </a:xfrm>
          <a:prstGeom prst="rect">
            <a:avLst/>
          </a:prstGeom>
        </p:spPr>
        <p:txBody>
          <a:bodyPr/>
          <a:lstStyle/>
          <a:p>
            <a:endParaRPr lang="en-US"/>
          </a:p>
        </p:txBody>
      </p:sp>
      <p:sp>
        <p:nvSpPr>
          <p:cNvPr id="3" name="Title 2"/>
          <p:cNvSpPr>
            <a:spLocks noGrp="1"/>
          </p:cNvSpPr>
          <p:nvPr>
            <p:ph type="title"/>
          </p:nvPr>
        </p:nvSpPr>
        <p:spPr/>
        <p:txBody>
          <a:bodyPr/>
          <a:lstStyle/>
          <a:p>
            <a:endParaRPr lang="en-US"/>
          </a:p>
        </p:txBody>
      </p:sp>
      <p:sp>
        <p:nvSpPr>
          <p:cNvPr id="4" name="Rectangle 3"/>
          <p:cNvSpPr/>
          <p:nvPr/>
        </p:nvSpPr>
        <p:spPr>
          <a:xfrm>
            <a:off x="-19334"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000000"/>
              </a:solidFill>
            </a:endParaRPr>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6693" t="12043" r="17984" b="4516"/>
          <a:stretch/>
        </p:blipFill>
        <p:spPr bwMode="auto">
          <a:xfrm>
            <a:off x="-533400" y="76200"/>
            <a:ext cx="10210800" cy="73366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073098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sz="quarter" idx="4294967295"/>
          </p:nvPr>
        </p:nvSpPr>
        <p:spPr>
          <a:xfrm>
            <a:off x="457200" y="2020888"/>
            <a:ext cx="8229600" cy="4075112"/>
          </a:xfrm>
          <a:prstGeom prst="rect">
            <a:avLst/>
          </a:prstGeom>
        </p:spPr>
        <p:txBody>
          <a:bodyPr/>
          <a:lstStyle/>
          <a:p>
            <a:pPr eaLnBrk="1" fontAlgn="auto" hangingPunct="1">
              <a:spcAft>
                <a:spcPts val="0"/>
              </a:spcAft>
              <a:defRPr/>
            </a:pPr>
            <a:endParaRPr lang="en-US" sz="3200" dirty="0" smtClean="0"/>
          </a:p>
          <a:p>
            <a:pPr eaLnBrk="1" fontAlgn="auto" hangingPunct="1">
              <a:spcAft>
                <a:spcPts val="0"/>
              </a:spcAft>
              <a:defRPr/>
            </a:pPr>
            <a:endParaRPr lang="en-US" dirty="0"/>
          </a:p>
        </p:txBody>
      </p:sp>
      <p:sp>
        <p:nvSpPr>
          <p:cNvPr id="2" name="Rectangle 1"/>
          <p:cNvSpPr/>
          <p:nvPr/>
        </p:nvSpPr>
        <p:spPr>
          <a:xfrm>
            <a:off x="0" y="-15875"/>
            <a:ext cx="9166225" cy="68738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819" name="Picture 2"/>
          <p:cNvPicPr>
            <a:picLocks noChangeAspect="1" noChangeArrowheads="1"/>
          </p:cNvPicPr>
          <p:nvPr/>
        </p:nvPicPr>
        <p:blipFill>
          <a:blip r:embed="rId4">
            <a:extLst>
              <a:ext uri="{28A0092B-C50C-407E-A947-70E740481C1C}">
                <a14:useLocalDpi xmlns:a14="http://schemas.microsoft.com/office/drawing/2010/main" val="0"/>
              </a:ext>
            </a:extLst>
          </a:blip>
          <a:srcRect l="52121" b="20280"/>
          <a:stretch>
            <a:fillRect/>
          </a:stretch>
        </p:blipFill>
        <p:spPr bwMode="auto">
          <a:xfrm>
            <a:off x="0" y="0"/>
            <a:ext cx="9166225"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0" name="Picture 2"/>
          <p:cNvPicPr>
            <a:picLocks noChangeAspect="1" noChangeArrowheads="1"/>
          </p:cNvPicPr>
          <p:nvPr/>
        </p:nvPicPr>
        <p:blipFill>
          <a:blip r:embed="rId5">
            <a:extLst>
              <a:ext uri="{28A0092B-C50C-407E-A947-70E740481C1C}">
                <a14:useLocalDpi xmlns:a14="http://schemas.microsoft.com/office/drawing/2010/main" val="0"/>
              </a:ext>
            </a:extLst>
          </a:blip>
          <a:srcRect l="23055" t="22961" r="57085" b="15309"/>
          <a:stretch>
            <a:fillRect/>
          </a:stretch>
        </p:blipFill>
        <p:spPr bwMode="auto">
          <a:xfrm>
            <a:off x="533400" y="-15875"/>
            <a:ext cx="3932238" cy="687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03850" y="1343025"/>
            <a:ext cx="2978150" cy="521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6586274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895600" y="762000"/>
            <a:ext cx="6096000" cy="5638800"/>
          </a:xfrm>
          <a:solidFill>
            <a:schemeClr val="bg1"/>
          </a:solidFill>
        </p:spPr>
        <p:txBody>
          <a:bodyPr>
            <a:normAutofit fontScale="77500" lnSpcReduction="20000"/>
          </a:bodyPr>
          <a:lstStyle/>
          <a:p>
            <a:pPr marL="0" indent="0" eaLnBrk="1" fontAlgn="auto" hangingPunct="1">
              <a:lnSpc>
                <a:spcPct val="80000"/>
              </a:lnSpc>
              <a:spcAft>
                <a:spcPts val="0"/>
              </a:spcAft>
              <a:buFont typeface="Wingdings 2"/>
              <a:buNone/>
              <a:defRPr/>
            </a:pPr>
            <a:r>
              <a:rPr lang="en-US" sz="2200" b="1" dirty="0" smtClean="0"/>
              <a:t>Stephanie Craig Rushing, PhD, MPH</a:t>
            </a:r>
            <a:endParaRPr lang="en-US" sz="2200" dirty="0" smtClean="0"/>
          </a:p>
          <a:p>
            <a:pPr marL="0" indent="0" eaLnBrk="1" fontAlgn="auto" hangingPunct="1">
              <a:lnSpc>
                <a:spcPct val="80000"/>
              </a:lnSpc>
              <a:spcAft>
                <a:spcPts val="0"/>
              </a:spcAft>
              <a:buFont typeface="Wingdings 2"/>
              <a:buNone/>
              <a:defRPr/>
            </a:pPr>
            <a:r>
              <a:rPr lang="en-US" sz="2200" dirty="0" smtClean="0"/>
              <a:t>Director – Project Red Talon &amp; THRIVE</a:t>
            </a:r>
          </a:p>
          <a:p>
            <a:pPr marL="0" indent="0" eaLnBrk="1" fontAlgn="auto" hangingPunct="1">
              <a:lnSpc>
                <a:spcPct val="80000"/>
              </a:lnSpc>
              <a:spcAft>
                <a:spcPts val="0"/>
              </a:spcAft>
              <a:buFont typeface="Wingdings 2"/>
              <a:buNone/>
              <a:defRPr/>
            </a:pPr>
            <a:r>
              <a:rPr lang="en-US" sz="2200" dirty="0" smtClean="0">
                <a:hlinkClick r:id="rId4"/>
              </a:rPr>
              <a:t>scraig@npaihb.org</a:t>
            </a:r>
            <a:endParaRPr lang="en-US" sz="2200" dirty="0" smtClean="0"/>
          </a:p>
          <a:p>
            <a:pPr marL="0" indent="0" eaLnBrk="1" fontAlgn="auto" hangingPunct="1">
              <a:lnSpc>
                <a:spcPct val="80000"/>
              </a:lnSpc>
              <a:spcAft>
                <a:spcPts val="0"/>
              </a:spcAft>
              <a:buFont typeface="Wingdings 2"/>
              <a:buNone/>
              <a:defRPr/>
            </a:pPr>
            <a:endParaRPr lang="en-US" sz="2200" dirty="0" smtClean="0">
              <a:solidFill>
                <a:srgbClr val="7030A0"/>
              </a:solidFill>
            </a:endParaRPr>
          </a:p>
          <a:p>
            <a:pPr marL="0" indent="0" eaLnBrk="1" fontAlgn="auto" hangingPunct="1">
              <a:lnSpc>
                <a:spcPct val="80000"/>
              </a:lnSpc>
              <a:spcAft>
                <a:spcPts val="0"/>
              </a:spcAft>
              <a:buFont typeface="Wingdings 2"/>
              <a:buNone/>
              <a:defRPr/>
            </a:pPr>
            <a:r>
              <a:rPr lang="en-US" sz="2200" b="1" dirty="0" smtClean="0"/>
              <a:t>Colbie Caughlan, MPH</a:t>
            </a:r>
          </a:p>
          <a:p>
            <a:pPr marL="0" indent="0" eaLnBrk="1" fontAlgn="auto" hangingPunct="1">
              <a:lnSpc>
                <a:spcPct val="80000"/>
              </a:lnSpc>
              <a:spcAft>
                <a:spcPts val="0"/>
              </a:spcAft>
              <a:buFont typeface="Wingdings 2"/>
              <a:buNone/>
              <a:defRPr/>
            </a:pPr>
            <a:r>
              <a:rPr lang="en-US" sz="2200" dirty="0" smtClean="0"/>
              <a:t>THRIVE Project Manager  </a:t>
            </a:r>
          </a:p>
          <a:p>
            <a:pPr marL="0" indent="0" eaLnBrk="1" fontAlgn="auto" hangingPunct="1">
              <a:lnSpc>
                <a:spcPct val="80000"/>
              </a:lnSpc>
              <a:spcAft>
                <a:spcPts val="0"/>
              </a:spcAft>
              <a:buFont typeface="Wingdings 2"/>
              <a:buNone/>
              <a:defRPr/>
            </a:pPr>
            <a:r>
              <a:rPr lang="en-US" sz="2200" dirty="0" smtClean="0">
                <a:hlinkClick r:id="rId5"/>
              </a:rPr>
              <a:t>ccaughlan@npaihb.org</a:t>
            </a:r>
            <a:endParaRPr lang="en-US" sz="2200" dirty="0" smtClean="0"/>
          </a:p>
          <a:p>
            <a:pPr marL="0" indent="0" eaLnBrk="1" fontAlgn="auto" hangingPunct="1">
              <a:lnSpc>
                <a:spcPct val="80000"/>
              </a:lnSpc>
              <a:spcAft>
                <a:spcPts val="0"/>
              </a:spcAft>
              <a:buFont typeface="Wingdings 2"/>
              <a:buNone/>
              <a:defRPr/>
            </a:pPr>
            <a:endParaRPr lang="en-US" sz="2200" dirty="0" smtClean="0"/>
          </a:p>
          <a:p>
            <a:pPr marL="0" indent="0" eaLnBrk="1" fontAlgn="auto" hangingPunct="1">
              <a:lnSpc>
                <a:spcPct val="80000"/>
              </a:lnSpc>
              <a:spcAft>
                <a:spcPts val="0"/>
              </a:spcAft>
              <a:buFont typeface="Wingdings 2"/>
              <a:buNone/>
              <a:defRPr/>
            </a:pPr>
            <a:r>
              <a:rPr lang="en-US" sz="2200" b="1" dirty="0" smtClean="0"/>
              <a:t>Jessica Leston, MPH</a:t>
            </a:r>
          </a:p>
          <a:p>
            <a:pPr marL="0" indent="0" eaLnBrk="1" fontAlgn="auto" hangingPunct="1">
              <a:lnSpc>
                <a:spcPct val="80000"/>
              </a:lnSpc>
              <a:spcAft>
                <a:spcPts val="0"/>
              </a:spcAft>
              <a:buFont typeface="Wingdings 2"/>
              <a:buNone/>
              <a:defRPr/>
            </a:pPr>
            <a:r>
              <a:rPr lang="en-US" sz="2200" dirty="0" smtClean="0"/>
              <a:t>STD/HIV Clinical Services Manager</a:t>
            </a:r>
          </a:p>
          <a:p>
            <a:pPr marL="0" indent="0" eaLnBrk="1" fontAlgn="auto" hangingPunct="1">
              <a:lnSpc>
                <a:spcPct val="80000"/>
              </a:lnSpc>
              <a:spcAft>
                <a:spcPts val="0"/>
              </a:spcAft>
              <a:buFont typeface="Wingdings 2"/>
              <a:buNone/>
              <a:defRPr/>
            </a:pPr>
            <a:r>
              <a:rPr lang="en-US" sz="2200" dirty="0" smtClean="0">
                <a:hlinkClick r:id="rId6"/>
              </a:rPr>
              <a:t>jleston@npaihb.org</a:t>
            </a:r>
            <a:endParaRPr lang="en-US" sz="2200" dirty="0" smtClean="0"/>
          </a:p>
          <a:p>
            <a:pPr marL="0" indent="0" eaLnBrk="1" fontAlgn="auto" hangingPunct="1">
              <a:lnSpc>
                <a:spcPct val="80000"/>
              </a:lnSpc>
              <a:spcAft>
                <a:spcPts val="0"/>
              </a:spcAft>
              <a:buFont typeface="Wingdings 2"/>
              <a:buNone/>
              <a:defRPr/>
            </a:pPr>
            <a:endParaRPr lang="en-US" sz="2200" b="1" dirty="0" smtClean="0"/>
          </a:p>
          <a:p>
            <a:pPr marL="0" indent="0" eaLnBrk="1" fontAlgn="auto" hangingPunct="1">
              <a:lnSpc>
                <a:spcPct val="80000"/>
              </a:lnSpc>
              <a:spcAft>
                <a:spcPts val="0"/>
              </a:spcAft>
              <a:buFont typeface="Wingdings 2"/>
              <a:buNone/>
              <a:defRPr/>
            </a:pPr>
            <a:r>
              <a:rPr lang="en-US" sz="2200" b="1" dirty="0"/>
              <a:t>Mattie Tomeo-Palmanteer, BSW</a:t>
            </a:r>
            <a:endParaRPr lang="en-US" sz="2200" b="1" dirty="0" smtClean="0"/>
          </a:p>
          <a:p>
            <a:pPr marL="0" indent="0" eaLnBrk="1" fontAlgn="auto" hangingPunct="1">
              <a:lnSpc>
                <a:spcPct val="80000"/>
              </a:lnSpc>
              <a:spcAft>
                <a:spcPts val="0"/>
              </a:spcAft>
              <a:buFont typeface="Wingdings 2"/>
              <a:buNone/>
              <a:defRPr/>
            </a:pPr>
            <a:r>
              <a:rPr lang="en-US" sz="2200" dirty="0" smtClean="0"/>
              <a:t>VOICES Project Coordinator</a:t>
            </a:r>
          </a:p>
          <a:p>
            <a:pPr marL="0" indent="0" eaLnBrk="1" fontAlgn="auto" hangingPunct="1">
              <a:lnSpc>
                <a:spcPct val="80000"/>
              </a:lnSpc>
              <a:spcAft>
                <a:spcPts val="0"/>
              </a:spcAft>
              <a:buFont typeface="Wingdings 2"/>
              <a:buNone/>
              <a:defRPr/>
            </a:pPr>
            <a:r>
              <a:rPr lang="en-US" sz="2200" dirty="0" smtClean="0">
                <a:hlinkClick r:id="rId7"/>
              </a:rPr>
              <a:t>wgardner@npaihb.org</a:t>
            </a:r>
            <a:endParaRPr lang="en-US" sz="2200" dirty="0" smtClean="0"/>
          </a:p>
          <a:p>
            <a:pPr marL="0" indent="0" eaLnBrk="1" fontAlgn="auto" hangingPunct="1">
              <a:lnSpc>
                <a:spcPct val="80000"/>
              </a:lnSpc>
              <a:spcAft>
                <a:spcPts val="0"/>
              </a:spcAft>
              <a:buFont typeface="Wingdings 2"/>
              <a:buNone/>
              <a:defRPr/>
            </a:pPr>
            <a:endParaRPr lang="en-US" sz="2200" dirty="0" smtClean="0"/>
          </a:p>
          <a:p>
            <a:pPr marL="0" indent="0" eaLnBrk="1" fontAlgn="auto" hangingPunct="1">
              <a:lnSpc>
                <a:spcPct val="80000"/>
              </a:lnSpc>
              <a:spcAft>
                <a:spcPts val="0"/>
              </a:spcAft>
              <a:buFont typeface="Wingdings 2"/>
              <a:buNone/>
              <a:defRPr/>
            </a:pPr>
            <a:r>
              <a:rPr lang="en-US" sz="2200" b="1" dirty="0"/>
              <a:t>Amanda Gaston, MAT</a:t>
            </a:r>
          </a:p>
          <a:p>
            <a:pPr marL="0" indent="0" eaLnBrk="1" fontAlgn="auto" hangingPunct="1">
              <a:lnSpc>
                <a:spcPct val="80000"/>
              </a:lnSpc>
              <a:spcAft>
                <a:spcPts val="0"/>
              </a:spcAft>
              <a:buFont typeface="Wingdings 2"/>
              <a:buNone/>
              <a:defRPr/>
            </a:pPr>
            <a:r>
              <a:rPr lang="en-US" sz="2200" dirty="0"/>
              <a:t>It’s Your Game Project </a:t>
            </a:r>
            <a:r>
              <a:rPr lang="en-US" sz="2200" dirty="0" smtClean="0"/>
              <a:t>Manager</a:t>
            </a:r>
            <a:endParaRPr lang="en-US" sz="2200" dirty="0"/>
          </a:p>
          <a:p>
            <a:pPr marL="609600" indent="-609600" eaLnBrk="1" fontAlgn="auto" hangingPunct="1">
              <a:lnSpc>
                <a:spcPct val="80000"/>
              </a:lnSpc>
              <a:spcAft>
                <a:spcPts val="0"/>
              </a:spcAft>
              <a:buFont typeface="Wingdings 2"/>
              <a:buNone/>
              <a:defRPr/>
            </a:pPr>
            <a:r>
              <a:rPr lang="en-US" sz="2200" dirty="0" smtClean="0">
                <a:hlinkClick r:id="rId8"/>
              </a:rPr>
              <a:t>agaston@npaihb.org</a:t>
            </a:r>
            <a:endParaRPr lang="en-US" sz="2200" dirty="0" smtClean="0"/>
          </a:p>
          <a:p>
            <a:pPr marL="0" indent="0" eaLnBrk="1" fontAlgn="auto" hangingPunct="1">
              <a:lnSpc>
                <a:spcPct val="80000"/>
              </a:lnSpc>
              <a:spcAft>
                <a:spcPts val="0"/>
              </a:spcAft>
              <a:buFont typeface="Wingdings 2"/>
              <a:buNone/>
              <a:defRPr/>
            </a:pPr>
            <a:endParaRPr lang="en-US" sz="2200" b="1" dirty="0" smtClean="0"/>
          </a:p>
          <a:p>
            <a:pPr marL="0" indent="0" eaLnBrk="1" fontAlgn="auto" hangingPunct="1">
              <a:lnSpc>
                <a:spcPct val="80000"/>
              </a:lnSpc>
              <a:spcAft>
                <a:spcPts val="0"/>
              </a:spcAft>
              <a:buFont typeface="Wingdings 2"/>
              <a:buNone/>
              <a:defRPr/>
            </a:pPr>
            <a:r>
              <a:rPr lang="en-US" sz="2200" b="1" dirty="0" smtClean="0"/>
              <a:t>David Stephens, RN</a:t>
            </a:r>
          </a:p>
          <a:p>
            <a:pPr marL="0" indent="0" eaLnBrk="1" fontAlgn="auto" hangingPunct="1">
              <a:lnSpc>
                <a:spcPct val="80000"/>
              </a:lnSpc>
              <a:spcAft>
                <a:spcPts val="0"/>
              </a:spcAft>
              <a:buFont typeface="Wingdings 2"/>
              <a:buNone/>
              <a:defRPr/>
            </a:pPr>
            <a:r>
              <a:rPr lang="en-US" sz="2200" dirty="0" smtClean="0"/>
              <a:t>Multimedia Project Specialist</a:t>
            </a:r>
            <a:endParaRPr lang="en-US" sz="2200" dirty="0"/>
          </a:p>
          <a:p>
            <a:pPr marL="609600" indent="-609600" eaLnBrk="1" fontAlgn="auto" hangingPunct="1">
              <a:lnSpc>
                <a:spcPct val="80000"/>
              </a:lnSpc>
              <a:spcAft>
                <a:spcPts val="0"/>
              </a:spcAft>
              <a:buFont typeface="Wingdings 2"/>
              <a:buNone/>
              <a:defRPr/>
            </a:pPr>
            <a:r>
              <a:rPr lang="en-US" sz="2200" dirty="0" smtClean="0">
                <a:hlinkClick r:id="rId9"/>
              </a:rPr>
              <a:t>dstephens@npaihb.org</a:t>
            </a:r>
            <a:r>
              <a:rPr lang="en-US" sz="2200" dirty="0" smtClean="0"/>
              <a:t> </a:t>
            </a:r>
          </a:p>
          <a:p>
            <a:pPr marL="609600" indent="-609600" eaLnBrk="1" fontAlgn="auto" hangingPunct="1">
              <a:lnSpc>
                <a:spcPct val="80000"/>
              </a:lnSpc>
              <a:spcAft>
                <a:spcPts val="0"/>
              </a:spcAft>
              <a:buFont typeface="Wingdings 2"/>
              <a:buNone/>
              <a:defRPr/>
            </a:pPr>
            <a:endParaRPr lang="en-US" sz="2200" dirty="0"/>
          </a:p>
          <a:p>
            <a:pPr marL="609600" indent="-609600" eaLnBrk="1" fontAlgn="auto" hangingPunct="1">
              <a:lnSpc>
                <a:spcPct val="80000"/>
              </a:lnSpc>
              <a:spcAft>
                <a:spcPts val="0"/>
              </a:spcAft>
              <a:buFont typeface="Wingdings 2"/>
              <a:buNone/>
              <a:defRPr/>
            </a:pPr>
            <a:r>
              <a:rPr lang="en-US" sz="2200" b="1" dirty="0" smtClean="0"/>
              <a:t>Tommy Ghost Dog</a:t>
            </a:r>
          </a:p>
          <a:p>
            <a:pPr marL="609600" indent="-609600" eaLnBrk="1" fontAlgn="auto" hangingPunct="1">
              <a:lnSpc>
                <a:spcPct val="80000"/>
              </a:lnSpc>
              <a:spcAft>
                <a:spcPts val="0"/>
              </a:spcAft>
              <a:buFont typeface="Wingdings 2"/>
              <a:buNone/>
              <a:defRPr/>
            </a:pPr>
            <a:r>
              <a:rPr lang="en-US" sz="2200" dirty="0"/>
              <a:t>PRT Assistant</a:t>
            </a:r>
          </a:p>
          <a:p>
            <a:pPr marL="609600" indent="-609600" eaLnBrk="1" fontAlgn="auto" hangingPunct="1">
              <a:lnSpc>
                <a:spcPct val="80000"/>
              </a:lnSpc>
              <a:spcAft>
                <a:spcPts val="0"/>
              </a:spcAft>
              <a:buFont typeface="Wingdings 2"/>
              <a:buNone/>
              <a:defRPr/>
            </a:pPr>
            <a:r>
              <a:rPr lang="en-US" sz="2200" dirty="0" smtClean="0">
                <a:hlinkClick r:id="rId10"/>
              </a:rPr>
              <a:t>tghostdog@npaihb.org</a:t>
            </a:r>
            <a:r>
              <a:rPr lang="en-US" sz="2200" dirty="0" smtClean="0"/>
              <a:t> </a:t>
            </a:r>
            <a:endParaRPr lang="en-US" sz="2200" dirty="0"/>
          </a:p>
          <a:p>
            <a:pPr marL="609600" indent="-609600" eaLnBrk="1" fontAlgn="auto" hangingPunct="1">
              <a:lnSpc>
                <a:spcPct val="80000"/>
              </a:lnSpc>
              <a:spcAft>
                <a:spcPts val="0"/>
              </a:spcAft>
              <a:buFont typeface="Wingdings 2"/>
              <a:buNone/>
              <a:defRPr/>
            </a:pPr>
            <a:endParaRPr lang="en-US" sz="2400" dirty="0" smtClean="0"/>
          </a:p>
          <a:p>
            <a:pPr marL="609600" indent="-609600" eaLnBrk="1" fontAlgn="auto" hangingPunct="1">
              <a:lnSpc>
                <a:spcPct val="80000"/>
              </a:lnSpc>
              <a:spcAft>
                <a:spcPts val="0"/>
              </a:spcAft>
              <a:buFont typeface="Wingdings 2"/>
              <a:buNone/>
              <a:defRPr/>
            </a:pPr>
            <a:endParaRPr lang="en-US" sz="2400" dirty="0"/>
          </a:p>
          <a:p>
            <a:pPr marL="0" indent="0" eaLnBrk="1" fontAlgn="auto" hangingPunct="1">
              <a:lnSpc>
                <a:spcPct val="80000"/>
              </a:lnSpc>
              <a:spcAft>
                <a:spcPts val="0"/>
              </a:spcAft>
              <a:buFont typeface="Wingdings 2"/>
              <a:buNone/>
              <a:defRPr/>
            </a:pPr>
            <a:endParaRPr lang="en-US" sz="2400" dirty="0" smtClean="0"/>
          </a:p>
          <a:p>
            <a:pPr marL="609600" indent="-609600" eaLnBrk="1" fontAlgn="auto" hangingPunct="1">
              <a:lnSpc>
                <a:spcPct val="80000"/>
              </a:lnSpc>
              <a:spcAft>
                <a:spcPts val="0"/>
              </a:spcAft>
              <a:buFont typeface="Wingdings 2"/>
              <a:buNone/>
              <a:defRPr/>
            </a:pPr>
            <a:endParaRPr lang="en-US" sz="2400" dirty="0" smtClean="0"/>
          </a:p>
          <a:p>
            <a:pPr marL="274320" indent="-274320" eaLnBrk="1" fontAlgn="auto" hangingPunct="1">
              <a:spcAft>
                <a:spcPts val="0"/>
              </a:spcAft>
              <a:buFont typeface="Wingdings 2"/>
              <a:buChar char=""/>
              <a:defRPr/>
            </a:pPr>
            <a:endParaRPr lang="en-US" dirty="0"/>
          </a:p>
        </p:txBody>
      </p:sp>
      <p:sp>
        <p:nvSpPr>
          <p:cNvPr id="2" name="Title 1"/>
          <p:cNvSpPr>
            <a:spLocks noGrp="1"/>
          </p:cNvSpPr>
          <p:nvPr>
            <p:ph type="title"/>
          </p:nvPr>
        </p:nvSpPr>
        <p:spPr/>
        <p:txBody>
          <a:bodyPr/>
          <a:lstStyle/>
          <a:p>
            <a:pPr eaLnBrk="1" fontAlgn="auto" hangingPunct="1">
              <a:spcAft>
                <a:spcPts val="0"/>
              </a:spcAft>
              <a:defRPr/>
            </a:pPr>
            <a:r>
              <a:rPr lang="en-US" dirty="0" smtClean="0"/>
              <a:t>Northwest Portland Area Indian Health Board</a:t>
            </a:r>
            <a:endParaRPr lang="en-US" dirty="0"/>
          </a:p>
        </p:txBody>
      </p:sp>
      <p:sp>
        <p:nvSpPr>
          <p:cNvPr id="3" name="Text Placeholder 2"/>
          <p:cNvSpPr>
            <a:spLocks noGrp="1"/>
          </p:cNvSpPr>
          <p:nvPr>
            <p:ph type="body" idx="2"/>
          </p:nvPr>
        </p:nvSpPr>
        <p:spPr>
          <a:xfrm>
            <a:off x="381000" y="2514600"/>
            <a:ext cx="2362200" cy="609600"/>
          </a:xfrm>
        </p:spPr>
        <p:txBody>
          <a:bodyPr>
            <a:normAutofit/>
          </a:bodyPr>
          <a:lstStyle/>
          <a:p>
            <a:pPr eaLnBrk="1" fontAlgn="auto" hangingPunct="1">
              <a:buFont typeface="Wingdings 2"/>
              <a:buNone/>
              <a:defRPr/>
            </a:pPr>
            <a:r>
              <a:rPr lang="en-US" dirty="0" smtClean="0"/>
              <a:t>Indian Leadership for Indian Health</a:t>
            </a:r>
            <a:endParaRPr lang="en-US" dirty="0"/>
          </a:p>
        </p:txBody>
      </p:sp>
    </p:spTree>
    <p:custDataLst>
      <p:tags r:id="rId1"/>
    </p:custDataLst>
    <p:extLst>
      <p:ext uri="{BB962C8B-B14F-4D97-AF65-F5344CB8AC3E}">
        <p14:creationId xmlns:p14="http://schemas.microsoft.com/office/powerpoint/2010/main" val="33632187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Current Projects</a:t>
            </a:r>
            <a:endParaRPr lang="en-US" dirty="0">
              <a:solidFill>
                <a:schemeClr val="accent1">
                  <a:lumMod val="75000"/>
                </a:schemeClr>
              </a:solidFill>
            </a:endParaRPr>
          </a:p>
        </p:txBody>
      </p:sp>
      <p:sp>
        <p:nvSpPr>
          <p:cNvPr id="3" name="Text Placeholder 2"/>
          <p:cNvSpPr>
            <a:spLocks noGrp="1"/>
          </p:cNvSpPr>
          <p:nvPr>
            <p:ph type="body" idx="1"/>
          </p:nvPr>
        </p:nvSpPr>
        <p:spPr>
          <a:xfrm>
            <a:off x="381000" y="1524000"/>
            <a:ext cx="7242048" cy="5334000"/>
          </a:xfrm>
        </p:spPr>
        <p:txBody>
          <a:bodyPr>
            <a:noAutofit/>
          </a:bodyPr>
          <a:lstStyle/>
          <a:p>
            <a:pPr>
              <a:spcAft>
                <a:spcPts val="1200"/>
              </a:spcAft>
            </a:pPr>
            <a:r>
              <a:rPr lang="en-US" sz="3200" dirty="0" smtClean="0"/>
              <a:t>THRIVE</a:t>
            </a:r>
          </a:p>
          <a:p>
            <a:pPr>
              <a:spcAft>
                <a:spcPts val="1200"/>
              </a:spcAft>
            </a:pPr>
            <a:r>
              <a:rPr lang="en-US" sz="3200" dirty="0" smtClean="0"/>
              <a:t>We R Native</a:t>
            </a:r>
          </a:p>
          <a:p>
            <a:pPr lvl="1">
              <a:spcAft>
                <a:spcPts val="1200"/>
              </a:spcAft>
            </a:pPr>
            <a:r>
              <a:rPr lang="en-US" sz="2400" dirty="0" smtClean="0"/>
              <a:t>Website and Text Messaging</a:t>
            </a:r>
          </a:p>
          <a:p>
            <a:pPr>
              <a:spcAft>
                <a:spcPts val="1200"/>
              </a:spcAft>
            </a:pPr>
            <a:r>
              <a:rPr lang="en-US" sz="3200" dirty="0" smtClean="0"/>
              <a:t>Native VOICES</a:t>
            </a:r>
          </a:p>
          <a:p>
            <a:pPr>
              <a:spcAft>
                <a:spcPts val="1200"/>
              </a:spcAft>
            </a:pPr>
            <a:r>
              <a:rPr lang="en-US" sz="3200" dirty="0" smtClean="0"/>
              <a:t>It’s Your Game </a:t>
            </a:r>
          </a:p>
          <a:p>
            <a:pPr>
              <a:spcAft>
                <a:spcPts val="1200"/>
              </a:spcAft>
            </a:pPr>
            <a:r>
              <a:rPr lang="en-US" sz="3200" dirty="0" smtClean="0"/>
              <a:t>HIV/STD </a:t>
            </a:r>
            <a:r>
              <a:rPr lang="en-US" sz="3200" dirty="0"/>
              <a:t>Screening </a:t>
            </a:r>
            <a:r>
              <a:rPr lang="en-US" sz="3200" dirty="0" smtClean="0"/>
              <a:t>Initiative</a:t>
            </a:r>
            <a:endParaRPr lang="en-US" sz="3200" dirty="0"/>
          </a:p>
          <a:p>
            <a:pPr>
              <a:spcAft>
                <a:spcPts val="1200"/>
              </a:spcAft>
            </a:pPr>
            <a:endParaRPr lang="en-US" sz="3600" dirty="0"/>
          </a:p>
        </p:txBody>
      </p:sp>
      <p:pic>
        <p:nvPicPr>
          <p:cNvPr id="4" name="Picture 3"/>
          <p:cNvPicPr/>
          <p:nvPr/>
        </p:nvPicPr>
        <p:blipFill>
          <a:blip r:embed="rId4" cstate="print">
            <a:biLevel thresh="50000"/>
          </a:blip>
          <a:srcRect l="67901"/>
          <a:stretch>
            <a:fillRect/>
          </a:stretch>
        </p:blipFill>
        <p:spPr bwMode="auto">
          <a:xfrm>
            <a:off x="6934200" y="4648200"/>
            <a:ext cx="1581150" cy="1704975"/>
          </a:xfrm>
          <a:prstGeom prst="rect">
            <a:avLst/>
          </a:prstGeom>
          <a:noFill/>
          <a:ln w="9525">
            <a:noFill/>
            <a:miter lim="800000"/>
            <a:headEnd/>
            <a:tailEnd/>
          </a:ln>
        </p:spPr>
      </p:pic>
      <p:pic>
        <p:nvPicPr>
          <p:cNvPr id="5" name="Picture 4"/>
          <p:cNvPicPr/>
          <p:nvPr/>
        </p:nvPicPr>
        <p:blipFill>
          <a:blip r:embed="rId5" cstate="print">
            <a:biLevel thresh="50000"/>
          </a:blip>
          <a:srcRect l="33467" r="33558"/>
          <a:stretch>
            <a:fillRect/>
          </a:stretch>
        </p:blipFill>
        <p:spPr bwMode="auto">
          <a:xfrm>
            <a:off x="6934200" y="1371600"/>
            <a:ext cx="1619250" cy="1695450"/>
          </a:xfrm>
          <a:prstGeom prst="rect">
            <a:avLst/>
          </a:prstGeom>
          <a:noFill/>
          <a:ln w="9525">
            <a:noFill/>
            <a:miter lim="800000"/>
            <a:headEnd/>
            <a:tailEnd/>
          </a:ln>
        </p:spPr>
      </p:pic>
      <p:pic>
        <p:nvPicPr>
          <p:cNvPr id="6" name="Picture 5"/>
          <p:cNvPicPr/>
          <p:nvPr/>
        </p:nvPicPr>
        <p:blipFill>
          <a:blip r:embed="rId6" cstate="print">
            <a:biLevel thresh="50000"/>
          </a:blip>
          <a:srcRect t="867"/>
          <a:stretch>
            <a:fillRect/>
          </a:stretch>
        </p:blipFill>
        <p:spPr bwMode="auto">
          <a:xfrm>
            <a:off x="6875145" y="3124200"/>
            <a:ext cx="1735455" cy="1418590"/>
          </a:xfrm>
          <a:prstGeom prst="rect">
            <a:avLst/>
          </a:prstGeom>
          <a:noFill/>
          <a:ln w="9525">
            <a:solidFill>
              <a:schemeClr val="tx1"/>
            </a:solidFill>
            <a:miter lim="800000"/>
            <a:headEnd/>
            <a:tailEnd/>
          </a:ln>
        </p:spPr>
      </p:pic>
    </p:spTree>
    <p:custDataLst>
      <p:tags r:id="rId1"/>
    </p:custData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066800"/>
            <a:ext cx="8839200" cy="4572000"/>
          </a:xfrm>
        </p:spPr>
        <p:txBody>
          <a:bodyPr/>
          <a:lstStyle/>
          <a:p>
            <a:r>
              <a:rPr lang="en-US" dirty="0" smtClean="0">
                <a:solidFill>
                  <a:schemeClr val="accent1">
                    <a:lumMod val="75000"/>
                  </a:schemeClr>
                </a:solidFill>
              </a:rPr>
              <a:t>AWARDED 2014-2019</a:t>
            </a:r>
            <a:br>
              <a:rPr lang="en-US" dirty="0" smtClean="0">
                <a:solidFill>
                  <a:schemeClr val="accent1">
                    <a:lumMod val="75000"/>
                  </a:schemeClr>
                </a:solidFill>
              </a:rPr>
            </a:br>
            <a:r>
              <a:rPr lang="en-US" dirty="0" smtClean="0">
                <a:solidFill>
                  <a:schemeClr val="accent1">
                    <a:lumMod val="75000"/>
                  </a:schemeClr>
                </a:solidFill>
              </a:rPr>
              <a:t>Garrett Lee Smith</a:t>
            </a:r>
            <a:r>
              <a:rPr lang="en-US" dirty="0">
                <a:solidFill>
                  <a:schemeClr val="accent1">
                    <a:lumMod val="75000"/>
                  </a:schemeClr>
                </a:solidFill>
              </a:rPr>
              <a:t/>
            </a:r>
            <a:br>
              <a:rPr lang="en-US" dirty="0">
                <a:solidFill>
                  <a:schemeClr val="accent1">
                    <a:lumMod val="75000"/>
                  </a:schemeClr>
                </a:solidFill>
              </a:rPr>
            </a:br>
            <a:r>
              <a:rPr lang="en-US" dirty="0">
                <a:solidFill>
                  <a:schemeClr val="accent1">
                    <a:lumMod val="75000"/>
                  </a:schemeClr>
                </a:solidFill>
              </a:rPr>
              <a:t>Y</a:t>
            </a:r>
            <a:r>
              <a:rPr lang="en-US" dirty="0" smtClean="0">
                <a:solidFill>
                  <a:schemeClr val="accent1">
                    <a:lumMod val="75000"/>
                  </a:schemeClr>
                </a:solidFill>
              </a:rPr>
              <a:t>outh Suicide Prevention Grant </a:t>
            </a:r>
            <a:r>
              <a:rPr lang="en-US" dirty="0">
                <a:solidFill>
                  <a:schemeClr val="accent1">
                    <a:lumMod val="75000"/>
                  </a:schemeClr>
                </a:solidFill>
              </a:rPr>
              <a:t>from SAMHSA</a:t>
            </a:r>
          </a:p>
        </p:txBody>
      </p:sp>
    </p:spTree>
    <p:extLst>
      <p:ext uri="{BB962C8B-B14F-4D97-AF65-F5344CB8AC3E}">
        <p14:creationId xmlns:p14="http://schemas.microsoft.com/office/powerpoint/2010/main" val="23155119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066800"/>
          </a:xfrm>
        </p:spPr>
        <p:txBody>
          <a:bodyPr/>
          <a:lstStyle/>
          <a:p>
            <a:pPr eaLnBrk="1" hangingPunct="1">
              <a:defRPr/>
            </a:pPr>
            <a:r>
              <a:rPr lang="en-US" sz="4000" dirty="0" smtClean="0">
                <a:solidFill>
                  <a:schemeClr val="accent1">
                    <a:lumMod val="75000"/>
                  </a:schemeClr>
                </a:solidFill>
              </a:rPr>
              <a:t> Suicide Prevention </a:t>
            </a:r>
            <a:br>
              <a:rPr lang="en-US" sz="4000" dirty="0" smtClean="0">
                <a:solidFill>
                  <a:schemeClr val="accent1">
                    <a:lumMod val="75000"/>
                  </a:schemeClr>
                </a:solidFill>
              </a:rPr>
            </a:br>
            <a:r>
              <a:rPr lang="en-US" sz="4000" dirty="0" smtClean="0">
                <a:solidFill>
                  <a:schemeClr val="accent1">
                    <a:lumMod val="75000"/>
                  </a:schemeClr>
                </a:solidFill>
              </a:rPr>
              <a:t>Media Campaign</a:t>
            </a:r>
            <a:endParaRPr lang="en-US" sz="4000" dirty="0" smtClean="0"/>
          </a:p>
        </p:txBody>
      </p:sp>
      <p:sp>
        <p:nvSpPr>
          <p:cNvPr id="34819" name="Content Placeholder 3"/>
          <p:cNvSpPr>
            <a:spLocks noGrp="1"/>
          </p:cNvSpPr>
          <p:nvPr>
            <p:ph idx="1"/>
          </p:nvPr>
        </p:nvSpPr>
        <p:spPr>
          <a:xfrm>
            <a:off x="377952" y="1749552"/>
            <a:ext cx="8766048" cy="4422648"/>
          </a:xfrm>
        </p:spPr>
        <p:txBody>
          <a:bodyPr>
            <a:normAutofit/>
          </a:bodyPr>
          <a:lstStyle/>
          <a:p>
            <a:pPr eaLnBrk="1" hangingPunct="1">
              <a:spcAft>
                <a:spcPts val="1200"/>
              </a:spcAft>
            </a:pPr>
            <a:r>
              <a:rPr lang="en-US" sz="4000" dirty="0" smtClean="0"/>
              <a:t>Updating “Community is the Healer that Breaks the Silence”</a:t>
            </a:r>
            <a:endParaRPr lang="en-US" sz="3200" dirty="0"/>
          </a:p>
          <a:p>
            <a:pPr eaLnBrk="1" hangingPunct="1">
              <a:spcAft>
                <a:spcPts val="1200"/>
              </a:spcAft>
            </a:pPr>
            <a:endParaRPr lang="en-US" sz="4400" dirty="0" smtClean="0"/>
          </a:p>
          <a:p>
            <a:pPr eaLnBrk="1" hangingPunct="1">
              <a:spcAft>
                <a:spcPts val="1200"/>
              </a:spcAft>
            </a:pPr>
            <a:endParaRPr lang="en-US" sz="4400" dirty="0" smtClean="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1200" y="3041863"/>
            <a:ext cx="5105400" cy="2953554"/>
          </a:xfrm>
          <a:prstGeom prst="rect">
            <a:avLst/>
          </a:prstGeom>
        </p:spPr>
      </p:pic>
    </p:spTree>
    <p:extLst>
      <p:ext uri="{BB962C8B-B14F-4D97-AF65-F5344CB8AC3E}">
        <p14:creationId xmlns:p14="http://schemas.microsoft.com/office/powerpoint/2010/main" val="25255766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50" y="2743200"/>
            <a:ext cx="8839200" cy="1066800"/>
          </a:xfrm>
        </p:spPr>
        <p:txBody>
          <a:bodyPr/>
          <a:lstStyle/>
          <a:p>
            <a:r>
              <a:rPr lang="en-US" dirty="0" smtClean="0">
                <a:solidFill>
                  <a:schemeClr val="accent1">
                    <a:lumMod val="75000"/>
                  </a:schemeClr>
                </a:solidFill>
              </a:rPr>
              <a:t>We Need Your Input!</a:t>
            </a:r>
            <a:endParaRPr lang="en-US" dirty="0">
              <a:solidFill>
                <a:schemeClr val="accent1">
                  <a:lumMod val="75000"/>
                </a:schemeClr>
              </a:solidFill>
            </a:endParaRPr>
          </a:p>
        </p:txBody>
      </p:sp>
      <p:sp>
        <p:nvSpPr>
          <p:cNvPr id="4" name="Content Placeholder 3"/>
          <p:cNvSpPr>
            <a:spLocks noGrp="1"/>
          </p:cNvSpPr>
          <p:nvPr>
            <p:ph sz="quarter" idx="1"/>
          </p:nvPr>
        </p:nvSpPr>
        <p:spPr/>
        <p:txBody>
          <a:bodyPr/>
          <a:lstStyle/>
          <a:p>
            <a:endParaRPr lang="en-US"/>
          </a:p>
        </p:txBody>
      </p:sp>
    </p:spTree>
    <p:extLst>
      <p:ext uri="{BB962C8B-B14F-4D97-AF65-F5344CB8AC3E}">
        <p14:creationId xmlns:p14="http://schemas.microsoft.com/office/powerpoint/2010/main" val="34951564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000" y="381000"/>
            <a:ext cx="5332614" cy="5679985"/>
          </a:xfrm>
          <a:prstGeom prst="rect">
            <a:avLst/>
          </a:prstGeom>
        </p:spPr>
      </p:pic>
    </p:spTree>
    <p:custDataLst>
      <p:tags r:id="rId1"/>
    </p:custDataLst>
    <p:extLst>
      <p:ext uri="{BB962C8B-B14F-4D97-AF65-F5344CB8AC3E}">
        <p14:creationId xmlns:p14="http://schemas.microsoft.com/office/powerpoint/2010/main" val="12322742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1" name="Rectangle 5"/>
          <p:cNvSpPr>
            <a:spLocks noGrp="1" noChangeArrowheads="1"/>
          </p:cNvSpPr>
          <p:nvPr>
            <p:ph type="title"/>
          </p:nvPr>
        </p:nvSpPr>
        <p:spPr>
          <a:noFill/>
          <a:ln/>
        </p:spPr>
        <p:txBody>
          <a:bodyPr/>
          <a:lstStyle/>
          <a:p>
            <a:r>
              <a:rPr lang="en-US" sz="4800" dirty="0" smtClean="0">
                <a:solidFill>
                  <a:schemeClr val="accent5">
                    <a:lumMod val="50000"/>
                  </a:schemeClr>
                </a:solidFill>
              </a:rPr>
              <a:t>Mission</a:t>
            </a:r>
            <a:endParaRPr lang="en-US" sz="4800" dirty="0">
              <a:solidFill>
                <a:schemeClr val="accent5">
                  <a:lumMod val="50000"/>
                </a:schemeClr>
              </a:solidFill>
            </a:endParaRPr>
          </a:p>
        </p:txBody>
      </p:sp>
      <p:sp>
        <p:nvSpPr>
          <p:cNvPr id="39939" name="Rectangle 3"/>
          <p:cNvSpPr>
            <a:spLocks noGrp="1" noChangeArrowheads="1"/>
          </p:cNvSpPr>
          <p:nvPr>
            <p:ph type="body" idx="4294967295"/>
          </p:nvPr>
        </p:nvSpPr>
        <p:spPr>
          <a:xfrm>
            <a:off x="304800" y="1600200"/>
            <a:ext cx="8534400" cy="4648200"/>
          </a:xfrm>
        </p:spPr>
        <p:txBody>
          <a:bodyPr>
            <a:normAutofit/>
          </a:bodyPr>
          <a:lstStyle/>
          <a:p>
            <a:r>
              <a:rPr lang="en-US" sz="2800" dirty="0"/>
              <a:t>T</a:t>
            </a:r>
            <a:r>
              <a:rPr lang="en-US" sz="2800" dirty="0" smtClean="0"/>
              <a:t>o </a:t>
            </a:r>
            <a:r>
              <a:rPr lang="en-US" sz="2800" dirty="0"/>
              <a:t>encourage Native adolescents and young adults to realize and embrace their full potential </a:t>
            </a:r>
            <a:r>
              <a:rPr lang="en-US" sz="2800" dirty="0" smtClean="0"/>
              <a:t>for health </a:t>
            </a:r>
            <a:r>
              <a:rPr lang="en-US" sz="2800" dirty="0"/>
              <a:t>and development, and to enhance </a:t>
            </a:r>
            <a:r>
              <a:rPr lang="en-US" sz="2800" dirty="0" smtClean="0"/>
              <a:t>the capacity </a:t>
            </a:r>
            <a:r>
              <a:rPr lang="en-US" sz="2800" dirty="0"/>
              <a:t>of NW Tribes to promote </a:t>
            </a:r>
            <a:r>
              <a:rPr lang="en-US" sz="2800" dirty="0" smtClean="0"/>
              <a:t>adolescent health</a:t>
            </a:r>
            <a:r>
              <a:rPr lang="en-US" sz="2800" dirty="0"/>
              <a:t>, safety, and wellbeing. </a:t>
            </a:r>
          </a:p>
          <a:p>
            <a:pPr>
              <a:spcBef>
                <a:spcPts val="1800"/>
              </a:spcBef>
            </a:pPr>
            <a:r>
              <a:rPr lang="en-US" sz="2800" dirty="0" smtClean="0"/>
              <a:t>Purpose… </a:t>
            </a:r>
          </a:p>
          <a:p>
            <a:pPr marL="457200" lvl="1">
              <a:spcBef>
                <a:spcPts val="600"/>
              </a:spcBef>
            </a:pPr>
            <a:r>
              <a:rPr lang="en-US" sz="2400" dirty="0" smtClean="0"/>
              <a:t>guide program planning </a:t>
            </a:r>
          </a:p>
          <a:p>
            <a:pPr marL="457200" lvl="1">
              <a:spcBef>
                <a:spcPts val="600"/>
              </a:spcBef>
            </a:pPr>
            <a:r>
              <a:rPr lang="en-US" sz="2400" dirty="0" smtClean="0"/>
              <a:t>catalyze community outreach efforts </a:t>
            </a:r>
          </a:p>
          <a:p>
            <a:pPr marL="457200" lvl="1">
              <a:spcBef>
                <a:spcPts val="600"/>
              </a:spcBef>
            </a:pPr>
            <a:r>
              <a:rPr lang="en-US" sz="2400" dirty="0" smtClean="0"/>
              <a:t>foster a coordinated response to the health </a:t>
            </a:r>
            <a:r>
              <a:rPr lang="en-US" sz="2400" dirty="0"/>
              <a:t>and wellbeing of adolescents </a:t>
            </a:r>
            <a:r>
              <a:rPr lang="en-US" sz="2400" dirty="0" smtClean="0"/>
              <a:t>in the NW Tribes</a:t>
            </a:r>
          </a:p>
        </p:txBody>
      </p:sp>
    </p:spTree>
    <p:extLst>
      <p:ext uri="{BB962C8B-B14F-4D97-AF65-F5344CB8AC3E}">
        <p14:creationId xmlns:p14="http://schemas.microsoft.com/office/powerpoint/2010/main" val="3022834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solidFill>
                  <a:schemeClr val="accent1">
                    <a:lumMod val="75000"/>
                  </a:schemeClr>
                </a:solidFill>
              </a:rPr>
              <a:t>Suicide Prevention Supplement</a:t>
            </a:r>
          </a:p>
        </p:txBody>
      </p:sp>
      <p:graphicFrame>
        <p:nvGraphicFramePr>
          <p:cNvPr id="4" name="Table 3"/>
          <p:cNvGraphicFramePr>
            <a:graphicFrameLocks noGrp="1"/>
          </p:cNvGraphicFramePr>
          <p:nvPr>
            <p:extLst>
              <p:ext uri="{D42A27DB-BD31-4B8C-83A1-F6EECF244321}">
                <p14:modId xmlns:p14="http://schemas.microsoft.com/office/powerpoint/2010/main" val="3619237947"/>
              </p:ext>
            </p:extLst>
          </p:nvPr>
        </p:nvGraphicFramePr>
        <p:xfrm>
          <a:off x="838200" y="2057400"/>
          <a:ext cx="7467600" cy="3366293"/>
        </p:xfrm>
        <a:graphic>
          <a:graphicData uri="http://schemas.openxmlformats.org/drawingml/2006/table">
            <a:tbl>
              <a:tblPr firstRow="1" firstCol="1" bandRow="1">
                <a:tableStyleId>{5C22544A-7EE6-4342-B048-85BDC9FD1C3A}</a:tableStyleId>
              </a:tblPr>
              <a:tblGrid>
                <a:gridCol w="5270374"/>
                <a:gridCol w="2197226"/>
              </a:tblGrid>
              <a:tr h="673259">
                <a:tc>
                  <a:txBody>
                    <a:bodyPr/>
                    <a:lstStyle/>
                    <a:p>
                      <a:pPr marL="0" marR="0">
                        <a:spcBef>
                          <a:spcPts val="0"/>
                        </a:spcBef>
                        <a:spcAft>
                          <a:spcPts val="0"/>
                        </a:spcAft>
                      </a:pPr>
                      <a:r>
                        <a:rPr lang="en-US" sz="1000" dirty="0">
                          <a:effectLst/>
                        </a:rPr>
                        <a:t>Community Readiness Domain</a:t>
                      </a:r>
                      <a:endParaRPr lang="en-US" sz="1200" dirty="0">
                        <a:solidFill>
                          <a:srgbClr val="000000"/>
                        </a:solidFill>
                        <a:effectLst/>
                        <a:latin typeface="Arial"/>
                        <a:ea typeface="Calibri"/>
                      </a:endParaRPr>
                    </a:p>
                  </a:txBody>
                  <a:tcPr marL="68580" marR="68580" marT="0" marB="0" anchor="ctr"/>
                </a:tc>
                <a:tc>
                  <a:txBody>
                    <a:bodyPr/>
                    <a:lstStyle/>
                    <a:p>
                      <a:pPr marL="0" marR="0" algn="ctr">
                        <a:spcBef>
                          <a:spcPts val="0"/>
                        </a:spcBef>
                        <a:spcAft>
                          <a:spcPts val="0"/>
                        </a:spcAft>
                      </a:pPr>
                      <a:r>
                        <a:rPr lang="en-US" sz="1000">
                          <a:effectLst/>
                        </a:rPr>
                        <a:t>Regional Suicide Readiness 2013</a:t>
                      </a:r>
                      <a:endParaRPr lang="en-US" sz="1200">
                        <a:solidFill>
                          <a:srgbClr val="000000"/>
                        </a:solidFill>
                        <a:effectLst/>
                        <a:latin typeface="Arial"/>
                        <a:ea typeface="Calibri"/>
                      </a:endParaRPr>
                    </a:p>
                  </a:txBody>
                  <a:tcPr marL="68580" marR="68580" marT="0" marB="0" anchor="ctr"/>
                </a:tc>
              </a:tr>
              <a:tr h="336629">
                <a:tc>
                  <a:txBody>
                    <a:bodyPr/>
                    <a:lstStyle/>
                    <a:p>
                      <a:pPr marL="0" marR="0">
                        <a:spcBef>
                          <a:spcPts val="0"/>
                        </a:spcBef>
                        <a:spcAft>
                          <a:spcPts val="0"/>
                        </a:spcAft>
                      </a:pPr>
                      <a:r>
                        <a:rPr lang="en-US" sz="1000">
                          <a:effectLst/>
                        </a:rPr>
                        <a:t>Regional Suicide Prevention and Treatment Efforts</a:t>
                      </a:r>
                      <a:endParaRPr lang="en-US" sz="1200">
                        <a:solidFill>
                          <a:srgbClr val="000000"/>
                        </a:solidFill>
                        <a:effectLst/>
                        <a:latin typeface="Arial"/>
                        <a:ea typeface="Calibri"/>
                      </a:endParaRPr>
                    </a:p>
                  </a:txBody>
                  <a:tcPr marL="68580" marR="68580" marT="0" marB="0"/>
                </a:tc>
                <a:tc>
                  <a:txBody>
                    <a:bodyPr/>
                    <a:lstStyle/>
                    <a:p>
                      <a:pPr marL="0" marR="0">
                        <a:spcBef>
                          <a:spcPts val="0"/>
                        </a:spcBef>
                        <a:spcAft>
                          <a:spcPts val="0"/>
                        </a:spcAft>
                      </a:pPr>
                      <a:r>
                        <a:rPr lang="en-US" sz="1000">
                          <a:effectLst/>
                        </a:rPr>
                        <a:t>Preplanning (4)</a:t>
                      </a:r>
                      <a:endParaRPr lang="en-US" sz="1200">
                        <a:solidFill>
                          <a:srgbClr val="000000"/>
                        </a:solidFill>
                        <a:effectLst/>
                        <a:latin typeface="Arial"/>
                        <a:ea typeface="Calibri"/>
                      </a:endParaRPr>
                    </a:p>
                  </a:txBody>
                  <a:tcPr marL="68580" marR="68580" marT="0" marB="0" anchor="ctr"/>
                </a:tc>
              </a:tr>
              <a:tr h="673259">
                <a:tc>
                  <a:txBody>
                    <a:bodyPr/>
                    <a:lstStyle/>
                    <a:p>
                      <a:pPr marL="0" marR="0">
                        <a:spcBef>
                          <a:spcPts val="0"/>
                        </a:spcBef>
                        <a:spcAft>
                          <a:spcPts val="0"/>
                        </a:spcAft>
                      </a:pPr>
                      <a:r>
                        <a:rPr lang="en-US" sz="1000" dirty="0">
                          <a:effectLst/>
                        </a:rPr>
                        <a:t>Community Knowledge about local and regional Suicide Prevention and Treatment Services</a:t>
                      </a:r>
                      <a:endParaRPr lang="en-US" sz="1200" dirty="0">
                        <a:solidFill>
                          <a:srgbClr val="000000"/>
                        </a:solidFill>
                        <a:effectLst/>
                        <a:latin typeface="Arial"/>
                        <a:ea typeface="Calibri"/>
                      </a:endParaRPr>
                    </a:p>
                  </a:txBody>
                  <a:tcPr marL="68580" marR="68580" marT="0" marB="0"/>
                </a:tc>
                <a:tc>
                  <a:txBody>
                    <a:bodyPr/>
                    <a:lstStyle/>
                    <a:p>
                      <a:pPr marL="0" marR="0">
                        <a:spcBef>
                          <a:spcPts val="0"/>
                        </a:spcBef>
                        <a:spcAft>
                          <a:spcPts val="0"/>
                        </a:spcAft>
                      </a:pPr>
                      <a:r>
                        <a:rPr lang="en-US" sz="1000">
                          <a:effectLst/>
                        </a:rPr>
                        <a:t>Preplanning (4)</a:t>
                      </a:r>
                      <a:endParaRPr lang="en-US" sz="1200">
                        <a:solidFill>
                          <a:srgbClr val="000000"/>
                        </a:solidFill>
                        <a:effectLst/>
                        <a:latin typeface="Arial"/>
                        <a:ea typeface="Calibri"/>
                      </a:endParaRPr>
                    </a:p>
                  </a:txBody>
                  <a:tcPr marL="68580" marR="68580" marT="0" marB="0" anchor="ctr"/>
                </a:tc>
              </a:tr>
              <a:tr h="336629">
                <a:tc>
                  <a:txBody>
                    <a:bodyPr/>
                    <a:lstStyle/>
                    <a:p>
                      <a:pPr marL="0" marR="0">
                        <a:spcBef>
                          <a:spcPts val="0"/>
                        </a:spcBef>
                        <a:spcAft>
                          <a:spcPts val="0"/>
                        </a:spcAft>
                      </a:pPr>
                      <a:r>
                        <a:rPr lang="en-US" sz="1000" dirty="0">
                          <a:effectLst/>
                        </a:rPr>
                        <a:t>Leadership</a:t>
                      </a:r>
                      <a:endParaRPr lang="en-US" sz="1200" dirty="0">
                        <a:solidFill>
                          <a:srgbClr val="000000"/>
                        </a:solidFill>
                        <a:effectLst/>
                        <a:latin typeface="Arial"/>
                        <a:ea typeface="Calibri"/>
                      </a:endParaRPr>
                    </a:p>
                  </a:txBody>
                  <a:tcPr marL="68580" marR="68580" marT="0" marB="0"/>
                </a:tc>
                <a:tc>
                  <a:txBody>
                    <a:bodyPr/>
                    <a:lstStyle/>
                    <a:p>
                      <a:pPr marL="0" marR="0">
                        <a:spcBef>
                          <a:spcPts val="0"/>
                        </a:spcBef>
                        <a:spcAft>
                          <a:spcPts val="0"/>
                        </a:spcAft>
                      </a:pPr>
                      <a:r>
                        <a:rPr lang="en-US" sz="1000">
                          <a:effectLst/>
                        </a:rPr>
                        <a:t>Vague Awareness (3)</a:t>
                      </a:r>
                      <a:endParaRPr lang="en-US" sz="1200">
                        <a:solidFill>
                          <a:srgbClr val="000000"/>
                        </a:solidFill>
                        <a:effectLst/>
                        <a:latin typeface="Arial"/>
                        <a:ea typeface="Calibri"/>
                      </a:endParaRPr>
                    </a:p>
                  </a:txBody>
                  <a:tcPr marL="68580" marR="68580" marT="0" marB="0" anchor="ctr"/>
                </a:tc>
              </a:tr>
              <a:tr h="336629">
                <a:tc>
                  <a:txBody>
                    <a:bodyPr/>
                    <a:lstStyle/>
                    <a:p>
                      <a:pPr marL="0" marR="0">
                        <a:spcBef>
                          <a:spcPts val="0"/>
                        </a:spcBef>
                        <a:spcAft>
                          <a:spcPts val="0"/>
                        </a:spcAft>
                      </a:pPr>
                      <a:r>
                        <a:rPr lang="en-US" sz="1000" dirty="0">
                          <a:effectLst/>
                        </a:rPr>
                        <a:t>Community Climate</a:t>
                      </a:r>
                      <a:endParaRPr lang="en-US" sz="1200" dirty="0">
                        <a:solidFill>
                          <a:srgbClr val="000000"/>
                        </a:solidFill>
                        <a:effectLst/>
                        <a:latin typeface="Arial"/>
                        <a:ea typeface="Calibri"/>
                      </a:endParaRPr>
                    </a:p>
                  </a:txBody>
                  <a:tcPr marL="68580" marR="68580" marT="0" marB="0"/>
                </a:tc>
                <a:tc>
                  <a:txBody>
                    <a:bodyPr/>
                    <a:lstStyle/>
                    <a:p>
                      <a:pPr marL="0" marR="0">
                        <a:spcBef>
                          <a:spcPts val="0"/>
                        </a:spcBef>
                        <a:spcAft>
                          <a:spcPts val="0"/>
                        </a:spcAft>
                      </a:pPr>
                      <a:r>
                        <a:rPr lang="en-US" sz="1000">
                          <a:effectLst/>
                        </a:rPr>
                        <a:t>Vague Awareness (3)</a:t>
                      </a:r>
                      <a:endParaRPr lang="en-US" sz="1200">
                        <a:solidFill>
                          <a:srgbClr val="000000"/>
                        </a:solidFill>
                        <a:effectLst/>
                        <a:latin typeface="Arial"/>
                        <a:ea typeface="Calibri"/>
                      </a:endParaRPr>
                    </a:p>
                  </a:txBody>
                  <a:tcPr marL="68580" marR="68580" marT="0" marB="0" anchor="ctr"/>
                </a:tc>
              </a:tr>
              <a:tr h="336629">
                <a:tc>
                  <a:txBody>
                    <a:bodyPr/>
                    <a:lstStyle/>
                    <a:p>
                      <a:pPr marL="0" marR="0">
                        <a:spcBef>
                          <a:spcPts val="0"/>
                        </a:spcBef>
                        <a:spcAft>
                          <a:spcPts val="0"/>
                        </a:spcAft>
                      </a:pPr>
                      <a:r>
                        <a:rPr lang="en-US" sz="1000" dirty="0">
                          <a:effectLst/>
                        </a:rPr>
                        <a:t>Community Knowledge about Suicide</a:t>
                      </a:r>
                      <a:endParaRPr lang="en-US" sz="1200" dirty="0">
                        <a:solidFill>
                          <a:srgbClr val="000000"/>
                        </a:solidFill>
                        <a:effectLst/>
                        <a:latin typeface="Arial"/>
                        <a:ea typeface="Calibri"/>
                      </a:endParaRPr>
                    </a:p>
                  </a:txBody>
                  <a:tcPr marL="68580" marR="68580" marT="0" marB="0"/>
                </a:tc>
                <a:tc>
                  <a:txBody>
                    <a:bodyPr/>
                    <a:lstStyle/>
                    <a:p>
                      <a:pPr marL="0" marR="0">
                        <a:spcBef>
                          <a:spcPts val="0"/>
                        </a:spcBef>
                        <a:spcAft>
                          <a:spcPts val="0"/>
                        </a:spcAft>
                      </a:pPr>
                      <a:r>
                        <a:rPr lang="en-US" sz="1000">
                          <a:effectLst/>
                        </a:rPr>
                        <a:t>Preplanning (4)</a:t>
                      </a:r>
                      <a:endParaRPr lang="en-US" sz="1200">
                        <a:solidFill>
                          <a:srgbClr val="000000"/>
                        </a:solidFill>
                        <a:effectLst/>
                        <a:latin typeface="Arial"/>
                        <a:ea typeface="Calibri"/>
                      </a:endParaRPr>
                    </a:p>
                  </a:txBody>
                  <a:tcPr marL="68580" marR="68580" marT="0" marB="0" anchor="ctr"/>
                </a:tc>
              </a:tr>
              <a:tr h="673259">
                <a:tc>
                  <a:txBody>
                    <a:bodyPr/>
                    <a:lstStyle/>
                    <a:p>
                      <a:pPr marL="0" marR="0">
                        <a:spcBef>
                          <a:spcPts val="0"/>
                        </a:spcBef>
                        <a:spcAft>
                          <a:spcPts val="0"/>
                        </a:spcAft>
                      </a:pPr>
                      <a:r>
                        <a:rPr lang="en-US" sz="1000">
                          <a:effectLst/>
                        </a:rPr>
                        <a:t>*Resources Related to Suicide Prevention and Treatment (staff, funds, space, etc.)</a:t>
                      </a:r>
                      <a:endParaRPr lang="en-US" sz="1200">
                        <a:solidFill>
                          <a:srgbClr val="000000"/>
                        </a:solidFill>
                        <a:effectLst/>
                        <a:latin typeface="Arial"/>
                        <a:ea typeface="Calibri"/>
                      </a:endParaRPr>
                    </a:p>
                  </a:txBody>
                  <a:tcPr marL="68580" marR="68580" marT="0" marB="0"/>
                </a:tc>
                <a:tc>
                  <a:txBody>
                    <a:bodyPr/>
                    <a:lstStyle/>
                    <a:p>
                      <a:pPr marL="0" marR="0">
                        <a:spcBef>
                          <a:spcPts val="0"/>
                        </a:spcBef>
                        <a:spcAft>
                          <a:spcPts val="0"/>
                        </a:spcAft>
                      </a:pPr>
                      <a:r>
                        <a:rPr lang="en-US" sz="1000" dirty="0">
                          <a:effectLst/>
                        </a:rPr>
                        <a:t>Preplanning (4)</a:t>
                      </a:r>
                      <a:endParaRPr lang="en-US" sz="1200" dirty="0">
                        <a:solidFill>
                          <a:srgbClr val="000000"/>
                        </a:solidFill>
                        <a:effectLst/>
                        <a:latin typeface="Arial"/>
                        <a:ea typeface="Calibri"/>
                      </a:endParaRPr>
                    </a:p>
                  </a:txBody>
                  <a:tcPr marL="68580" marR="68580" marT="0" marB="0" anchor="ctr"/>
                </a:tc>
              </a:tr>
            </a:tbl>
          </a:graphicData>
        </a:graphic>
      </p:graphicFrame>
    </p:spTree>
    <p:extLst>
      <p:ext uri="{BB962C8B-B14F-4D97-AF65-F5344CB8AC3E}">
        <p14:creationId xmlns:p14="http://schemas.microsoft.com/office/powerpoint/2010/main" val="26501789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253492117"/>
              </p:ext>
            </p:extLst>
          </p:nvPr>
        </p:nvGraphicFramePr>
        <p:xfrm>
          <a:off x="1447800" y="381001"/>
          <a:ext cx="6279515" cy="5715000"/>
        </p:xfrm>
        <a:graphic>
          <a:graphicData uri="http://schemas.openxmlformats.org/drawingml/2006/table">
            <a:tbl>
              <a:tblPr firstRow="1" firstCol="1" bandRow="1">
                <a:tableStyleId>{5C22544A-7EE6-4342-B048-85BDC9FD1C3A}</a:tableStyleId>
              </a:tblPr>
              <a:tblGrid>
                <a:gridCol w="1969810"/>
                <a:gridCol w="4309705"/>
              </a:tblGrid>
              <a:tr h="178594">
                <a:tc>
                  <a:txBody>
                    <a:bodyPr/>
                    <a:lstStyle/>
                    <a:p>
                      <a:pPr marL="0" marR="0">
                        <a:spcBef>
                          <a:spcPts val="0"/>
                        </a:spcBef>
                        <a:spcAft>
                          <a:spcPts val="0"/>
                        </a:spcAft>
                      </a:pPr>
                      <a:r>
                        <a:rPr lang="en-US" sz="1000" dirty="0">
                          <a:effectLst/>
                        </a:rPr>
                        <a:t>Improvement</a:t>
                      </a:r>
                      <a:endParaRPr lang="en-US" sz="1200" dirty="0">
                        <a:solidFill>
                          <a:srgbClr val="000000"/>
                        </a:solidFill>
                        <a:effectLst/>
                        <a:latin typeface="Arial"/>
                        <a:ea typeface="Calibri"/>
                      </a:endParaRPr>
                    </a:p>
                  </a:txBody>
                  <a:tcPr marL="68580" marR="68580" marT="0" marB="0" anchor="ctr"/>
                </a:tc>
                <a:tc>
                  <a:txBody>
                    <a:bodyPr/>
                    <a:lstStyle/>
                    <a:p>
                      <a:pPr marL="0" marR="0">
                        <a:spcBef>
                          <a:spcPts val="0"/>
                        </a:spcBef>
                        <a:spcAft>
                          <a:spcPts val="0"/>
                        </a:spcAft>
                      </a:pPr>
                      <a:r>
                        <a:rPr lang="en-US" sz="1000">
                          <a:effectLst/>
                        </a:rPr>
                        <a:t>2014 NW Adolescent Health Tribal Action Plan </a:t>
                      </a:r>
                      <a:endParaRPr lang="en-US" sz="1200">
                        <a:solidFill>
                          <a:srgbClr val="000000"/>
                        </a:solidFill>
                        <a:effectLst/>
                        <a:latin typeface="Arial"/>
                        <a:ea typeface="Calibri"/>
                      </a:endParaRPr>
                    </a:p>
                  </a:txBody>
                  <a:tcPr marL="68580" marR="68580" marT="0" marB="0" anchor="ctr"/>
                </a:tc>
              </a:tr>
              <a:tr h="1250156">
                <a:tc>
                  <a:txBody>
                    <a:bodyPr/>
                    <a:lstStyle/>
                    <a:p>
                      <a:pPr marL="0" marR="0">
                        <a:spcBef>
                          <a:spcPts val="0"/>
                        </a:spcBef>
                        <a:spcAft>
                          <a:spcPts val="0"/>
                        </a:spcAft>
                      </a:pPr>
                      <a:r>
                        <a:rPr lang="en-US" sz="1200" dirty="0">
                          <a:effectLst/>
                        </a:rPr>
                        <a:t>Time and Funding</a:t>
                      </a:r>
                      <a:endParaRPr lang="en-US" sz="1200" dirty="0">
                        <a:solidFill>
                          <a:srgbClr val="000000"/>
                        </a:solidFill>
                        <a:effectLst/>
                        <a:latin typeface="Arial"/>
                        <a:ea typeface="Calibri"/>
                      </a:endParaRPr>
                    </a:p>
                  </a:txBody>
                  <a:tcPr marL="68580" marR="68580" marT="0" marB="0" anchor="ctr"/>
                </a:tc>
                <a:tc>
                  <a:txBody>
                    <a:bodyPr/>
                    <a:lstStyle/>
                    <a:p>
                      <a:pPr marL="0" marR="0">
                        <a:spcBef>
                          <a:spcPts val="0"/>
                        </a:spcBef>
                        <a:spcAft>
                          <a:spcPts val="0"/>
                        </a:spcAft>
                      </a:pPr>
                      <a:r>
                        <a:rPr lang="en-US" sz="1000">
                          <a:effectLst/>
                        </a:rPr>
                        <a:t>Goal 1. Increase the capacity of Tribal health programs to improve adolescent health using culturally-appropriate policies, programs, and services. </a:t>
                      </a:r>
                      <a:endParaRPr lang="en-US" sz="1200">
                        <a:effectLst/>
                      </a:endParaRPr>
                    </a:p>
                    <a:p>
                      <a:pPr marL="0" marR="0">
                        <a:spcBef>
                          <a:spcPts val="0"/>
                        </a:spcBef>
                        <a:spcAft>
                          <a:spcPts val="0"/>
                        </a:spcAft>
                      </a:pPr>
                      <a:r>
                        <a:rPr lang="en-US" sz="1000">
                          <a:effectLst/>
                        </a:rPr>
                        <a:t> </a:t>
                      </a:r>
                      <a:endParaRPr lang="en-US" sz="1200">
                        <a:effectLst/>
                      </a:endParaRPr>
                    </a:p>
                    <a:p>
                      <a:pPr marL="0" marR="0">
                        <a:spcBef>
                          <a:spcPts val="0"/>
                        </a:spcBef>
                        <a:spcAft>
                          <a:spcPts val="0"/>
                        </a:spcAft>
                      </a:pPr>
                      <a:r>
                        <a:rPr lang="en-US" sz="1000">
                          <a:effectLst/>
                        </a:rPr>
                        <a:t>Goal 3. Improve intertribal and interagency communication, coordination, and collaboration across sectors to promote adolescent health. </a:t>
                      </a:r>
                      <a:endParaRPr lang="en-US" sz="1200">
                        <a:solidFill>
                          <a:srgbClr val="000000"/>
                        </a:solidFill>
                        <a:effectLst/>
                        <a:latin typeface="Arial"/>
                        <a:ea typeface="Calibri"/>
                      </a:endParaRPr>
                    </a:p>
                  </a:txBody>
                  <a:tcPr marL="68580" marR="68580" marT="0" marB="0" anchor="ctr"/>
                </a:tc>
              </a:tr>
              <a:tr h="2143125">
                <a:tc>
                  <a:txBody>
                    <a:bodyPr/>
                    <a:lstStyle/>
                    <a:p>
                      <a:pPr marL="0" marR="0">
                        <a:spcBef>
                          <a:spcPts val="0"/>
                        </a:spcBef>
                        <a:spcAft>
                          <a:spcPts val="0"/>
                        </a:spcAft>
                      </a:pPr>
                      <a:r>
                        <a:rPr lang="en-US" sz="1200">
                          <a:effectLst/>
                        </a:rPr>
                        <a:t>Advertise existing suicide prevention programs</a:t>
                      </a:r>
                      <a:endParaRPr lang="en-US" sz="1200">
                        <a:solidFill>
                          <a:srgbClr val="000000"/>
                        </a:solidFill>
                        <a:effectLst/>
                        <a:latin typeface="Arial"/>
                        <a:ea typeface="Calibri"/>
                      </a:endParaRPr>
                    </a:p>
                  </a:txBody>
                  <a:tcPr marL="68580" marR="68580" marT="0" marB="0" anchor="ctr"/>
                </a:tc>
                <a:tc>
                  <a:txBody>
                    <a:bodyPr/>
                    <a:lstStyle/>
                    <a:p>
                      <a:pPr marL="0" marR="0">
                        <a:spcBef>
                          <a:spcPts val="0"/>
                        </a:spcBef>
                        <a:spcAft>
                          <a:spcPts val="0"/>
                        </a:spcAft>
                      </a:pPr>
                      <a:r>
                        <a:rPr lang="en-US" sz="1000">
                          <a:effectLst/>
                        </a:rPr>
                        <a:t>Goal 1. Strategy 2. Identify and disseminate information about effective, culturally-appropriate adolescent health policies, programs, and services using email, listservs, the </a:t>
                      </a:r>
                      <a:r>
                        <a:rPr lang="en-US" sz="1000" u="none" strike="noStrike">
                          <a:effectLst/>
                          <a:hlinkClick r:id="rId3"/>
                        </a:rPr>
                        <a:t>www.npaihb.org</a:t>
                      </a:r>
                      <a:r>
                        <a:rPr lang="en-US" sz="1000">
                          <a:effectLst/>
                        </a:rPr>
                        <a:t> website, webinars, articles, factsheets, and regional trainings and meetings. Include information on effective prevention strategies, screening tools, treatment options, policy templates, funding opportunities, and related resources. </a:t>
                      </a:r>
                      <a:endParaRPr lang="en-US" sz="1200">
                        <a:effectLst/>
                      </a:endParaRPr>
                    </a:p>
                    <a:p>
                      <a:pPr marL="0" marR="0">
                        <a:spcBef>
                          <a:spcPts val="0"/>
                        </a:spcBef>
                        <a:spcAft>
                          <a:spcPts val="0"/>
                        </a:spcAft>
                      </a:pPr>
                      <a:r>
                        <a:rPr lang="en-US" sz="1000">
                          <a:effectLst/>
                        </a:rPr>
                        <a:t> </a:t>
                      </a:r>
                      <a:endParaRPr lang="en-US" sz="1200">
                        <a:effectLst/>
                      </a:endParaRPr>
                    </a:p>
                    <a:p>
                      <a:pPr marL="0" marR="0">
                        <a:spcBef>
                          <a:spcPts val="0"/>
                        </a:spcBef>
                        <a:spcAft>
                          <a:spcPts val="0"/>
                        </a:spcAft>
                      </a:pPr>
                      <a:r>
                        <a:rPr lang="en-US" sz="1000">
                          <a:effectLst/>
                        </a:rPr>
                        <a:t>Goal 3. Strategy 4 Maintain a regional listserv to disseminate information about available trainings, funding opportunities, prevention or treatment resources, curricula, interventions, model programs, and tribal successes.</a:t>
                      </a:r>
                      <a:endParaRPr lang="en-US" sz="1200">
                        <a:solidFill>
                          <a:srgbClr val="000000"/>
                        </a:solidFill>
                        <a:effectLst/>
                        <a:latin typeface="Arial"/>
                        <a:ea typeface="Calibri"/>
                      </a:endParaRPr>
                    </a:p>
                  </a:txBody>
                  <a:tcPr marL="68580" marR="68580" marT="0" marB="0" anchor="ctr"/>
                </a:tc>
              </a:tr>
              <a:tr h="2143125">
                <a:tc>
                  <a:txBody>
                    <a:bodyPr/>
                    <a:lstStyle/>
                    <a:p>
                      <a:pPr marL="0" marR="0">
                        <a:spcBef>
                          <a:spcPts val="0"/>
                        </a:spcBef>
                        <a:spcAft>
                          <a:spcPts val="0"/>
                        </a:spcAft>
                      </a:pPr>
                      <a:r>
                        <a:rPr lang="en-US" sz="1200">
                          <a:effectLst/>
                        </a:rPr>
                        <a:t>Community Involvement</a:t>
                      </a:r>
                      <a:endParaRPr lang="en-US" sz="1200">
                        <a:solidFill>
                          <a:srgbClr val="000000"/>
                        </a:solidFill>
                        <a:effectLst/>
                        <a:latin typeface="Arial"/>
                        <a:ea typeface="Calibri"/>
                      </a:endParaRPr>
                    </a:p>
                  </a:txBody>
                  <a:tcPr marL="68580" marR="68580" marT="0" marB="0" anchor="ctr"/>
                </a:tc>
                <a:tc>
                  <a:txBody>
                    <a:bodyPr/>
                    <a:lstStyle/>
                    <a:p>
                      <a:pPr marL="0" marR="0">
                        <a:spcBef>
                          <a:spcPts val="0"/>
                        </a:spcBef>
                        <a:spcAft>
                          <a:spcPts val="0"/>
                        </a:spcAft>
                      </a:pPr>
                      <a:r>
                        <a:rPr lang="en-US" sz="1000" dirty="0">
                          <a:effectLst/>
                        </a:rPr>
                        <a:t>Goal 1. Increase the capacity of Tribal health programs to improve adolescent health using culturally-appropriate policies, programs, and services. </a:t>
                      </a:r>
                      <a:endParaRPr lang="en-US" sz="1200" dirty="0">
                        <a:effectLst/>
                      </a:endParaRPr>
                    </a:p>
                    <a:p>
                      <a:pPr marL="0" marR="0">
                        <a:spcBef>
                          <a:spcPts val="0"/>
                        </a:spcBef>
                        <a:spcAft>
                          <a:spcPts val="0"/>
                        </a:spcAft>
                      </a:pPr>
                      <a:r>
                        <a:rPr lang="en-US" sz="1000" dirty="0">
                          <a:effectLst/>
                        </a:rPr>
                        <a:t> </a:t>
                      </a:r>
                      <a:endParaRPr lang="en-US" sz="1200" dirty="0">
                        <a:effectLst/>
                      </a:endParaRPr>
                    </a:p>
                    <a:p>
                      <a:pPr marL="0" marR="0">
                        <a:spcBef>
                          <a:spcPts val="0"/>
                        </a:spcBef>
                        <a:spcAft>
                          <a:spcPts val="0"/>
                        </a:spcAft>
                      </a:pPr>
                      <a:r>
                        <a:rPr lang="en-US" sz="1000" dirty="0">
                          <a:effectLst/>
                        </a:rPr>
                        <a:t>Goal 2. Empower AI/AN adolescents and young adults in the Pacific Northwest to realize their full potential for health and development. Provide them with the support and resources they need to take an active role in their own health and wellbeing. </a:t>
                      </a:r>
                      <a:endParaRPr lang="en-US" sz="1200" dirty="0">
                        <a:effectLst/>
                      </a:endParaRPr>
                    </a:p>
                    <a:p>
                      <a:pPr marL="0" marR="0">
                        <a:spcBef>
                          <a:spcPts val="0"/>
                        </a:spcBef>
                        <a:spcAft>
                          <a:spcPts val="0"/>
                        </a:spcAft>
                      </a:pPr>
                      <a:r>
                        <a:rPr lang="en-US" sz="1000" dirty="0">
                          <a:effectLst/>
                        </a:rPr>
                        <a:t> </a:t>
                      </a:r>
                      <a:endParaRPr lang="en-US" sz="1200" dirty="0">
                        <a:effectLst/>
                      </a:endParaRPr>
                    </a:p>
                    <a:p>
                      <a:pPr marL="0" marR="0">
                        <a:spcBef>
                          <a:spcPts val="0"/>
                        </a:spcBef>
                        <a:spcAft>
                          <a:spcPts val="0"/>
                        </a:spcAft>
                      </a:pPr>
                      <a:r>
                        <a:rPr lang="en-US" sz="1000" dirty="0">
                          <a:effectLst/>
                        </a:rPr>
                        <a:t>Goal 3. Improve intertribal and interagency communication, coordination, and collaboration across sectors to promote adolescent health</a:t>
                      </a:r>
                      <a:endParaRPr lang="en-US" sz="1200" dirty="0">
                        <a:solidFill>
                          <a:srgbClr val="000000"/>
                        </a:solidFill>
                        <a:effectLst/>
                        <a:latin typeface="Arial"/>
                        <a:ea typeface="Calibri"/>
                      </a:endParaRPr>
                    </a:p>
                  </a:txBody>
                  <a:tcPr marL="68580" marR="68580" marT="0" marB="0" anchor="ctr"/>
                </a:tc>
              </a:tr>
            </a:tbl>
          </a:graphicData>
        </a:graphic>
      </p:graphicFrame>
    </p:spTree>
    <p:extLst>
      <p:ext uri="{BB962C8B-B14F-4D97-AF65-F5344CB8AC3E}">
        <p14:creationId xmlns:p14="http://schemas.microsoft.com/office/powerpoint/2010/main" val="299557434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BULLETTYPE" val="3"/>
  <p:tag name="RESPCOUNTERSTYLE" val="-1"/>
  <p:tag name="INPUTSOURCE" val="1"/>
  <p:tag name="BACKUPMAINTENANCE" val="7"/>
  <p:tag name="ROTATIONINTERVAL" val="2"/>
  <p:tag name="RACERSMAXDISPLAYED" val="5"/>
  <p:tag name="TEAMSINLEADERBOARD" val="5"/>
  <p:tag name="BUBBLEVALUEFORMAT" val="0.0"/>
  <p:tag name="CUSTOMCELLFORECOLOR" val="-16777216"/>
  <p:tag name="CUSTOMCELLBACKCOLOR4" val="-8355712"/>
  <p:tag name="DISPLAYDEVICEID" val="True"/>
  <p:tag name="GRIDSIZE" val="{Width=800, Height=600}"/>
  <p:tag name="CHARTLABELS" val="1"/>
  <p:tag name="PARTLISTDEFAULT" val="1"/>
  <p:tag name="INCORRECTPOINTVALUE" val="0"/>
  <p:tag name="AUTOADJUSTPARTRANGE" val="True"/>
  <p:tag name="FIBNUMRESULTS" val="5"/>
  <p:tag name="PRRESPONSE2" val="9"/>
  <p:tag name="PRRESPONSE6" val="5"/>
  <p:tag name="PRRESPONSE10" val="1"/>
  <p:tag name="CSVFORMAT" val="0"/>
  <p:tag name="RESPCOUNTERFORMAT" val="0"/>
  <p:tag name="ALLOWDUPLICATES" val="False"/>
  <p:tag name="REVIEWONLY" val="False"/>
  <p:tag name="RACEANIMATIONSPEED" val="3"/>
  <p:tag name="BUBBLENAMEVISIBLE" val="True"/>
  <p:tag name="CUSTOMGRIDBACKCOLOR" val="-2830136"/>
  <p:tag name="USESCHEMECOLORS" val="True"/>
  <p:tag name="GRIDROTATIONINTERVAL" val="2"/>
  <p:tag name="CHARTCOLORS" val="0"/>
  <p:tag name="INCLUDEPPT" val="True"/>
  <p:tag name="REALTIMEBACKUPPATH" val="(None)"/>
  <p:tag name="FIBDISPLAYRESULTS" val="True"/>
  <p:tag name="PRRESPONSE3" val="8"/>
  <p:tag name="PRRESPONSE8" val="3"/>
  <p:tag name="TPVERSION" val="2008"/>
  <p:tag name="ANSWERNOWSTYLE" val="-1"/>
  <p:tag name="COUNTDOWNSECONDS" val="10"/>
  <p:tag name="AUTOADVANCE" val="False"/>
  <p:tag name="SKIPREMAININGRACESLIDES" val="True"/>
  <p:tag name="BUBBLEGROUPING" val="3"/>
  <p:tag name="CUSTOMCELLBACKCOLOR3" val="-268652"/>
  <p:tag name="AUTOSIZEGRID" val="True"/>
  <p:tag name="INCLUDENONRESPONDERS" val="False"/>
  <p:tag name="REALTIMEBACKUP" val="False"/>
  <p:tag name="FIBINCLUDEOTHER" val="True"/>
  <p:tag name="PRRESPONSE5" val="6"/>
  <p:tag name="ALWAYSOPENPOLL" val="False"/>
  <p:tag name="ANSWERNOWTEXT" val="Answer Now"/>
  <p:tag name="BACKUPSESSIONS" val="True"/>
  <p:tag name="RACEENDPOINTS" val="100"/>
  <p:tag name="DEFAULTNUMTEAMS" val="5"/>
  <p:tag name="DISPLAYDEVICENUMBER" val="True"/>
  <p:tag name="RESETCHARTS" val="True"/>
  <p:tag name="ZEROBASED" val="False"/>
  <p:tag name="PRRESPONSE1" val="10"/>
  <p:tag name="SHOWFLASHWARNING" val="True"/>
  <p:tag name="COUNTDOWNSTYLE" val="-1"/>
  <p:tag name="AUTOUPDATEALIASES" val="True"/>
  <p:tag name="BUBBLESIZEVISIBLE" val="True"/>
  <p:tag name="GRIDOPACITY" val="90"/>
  <p:tag name="ALLOWUSERFEEDBACK" val="True"/>
  <p:tag name="FIBDISPLAYKEYWORDS" val="True"/>
  <p:tag name="SHOWBARVISIBLE" val="True"/>
  <p:tag name="NUMRESPONSES" val="1"/>
  <p:tag name="MAXRESPONDERS" val="5"/>
  <p:tag name="GRIDPOSITION" val="1"/>
  <p:tag name="CHARTSCALE" val="True"/>
  <p:tag name="PRRESPONSE9" val="2"/>
  <p:tag name="CHARTVALUEFORMAT" val="0%"/>
  <p:tag name="CUSTOMCELLBACKCOLOR2" val="-13395457"/>
  <p:tag name="CORRECTPOINTVALUE" val="1"/>
  <p:tag name="USESECONDARYMONITOR" val="True"/>
  <p:tag name="PARTICIPANTSINLEADERBOARD" val="5"/>
  <p:tag name="MULTIRESPDIVISOR" val="1"/>
  <p:tag name="SAVECSVWITHSESSION" val="True"/>
  <p:tag name="DISPLAYNAME" val="True"/>
  <p:tag name="PRRESPONSE7" val="4"/>
  <p:tag name="POLLINGCYCLE" val="2"/>
  <p:tag name="STDCHART" val="1"/>
  <p:tag name="RESPTABLESTYLE" val="-1"/>
  <p:tag name="CUSTOMCELLBACKCOLOR1" val="-657956"/>
  <p:tag name="PRRESPONSE4" val="7"/>
  <p:tag name="ADVANCEDSETTINGSVIEW" val="False"/>
  <p:tag name="DELIMITERS" val="3.1"/>
  <p:tag name="POWERPOINTVERSION" val="14.0"/>
  <p:tag name="TASKPANEKEY" val="331a7e86-707b-4175-a12d-ab538d5f50f0"/>
  <p:tag name="TPFULLVERSION" val="4.3.2.1178"/>
  <p:tag name="EXPANDSHOWBAR" val="True"/>
  <p:tag name="LUIDIAENABLED" val="False"/>
</p:tagLst>
</file>

<file path=ppt/tags/tag2.xml><?xml version="1.0" encoding="utf-8"?>
<p:tagLst xmlns:a="http://schemas.openxmlformats.org/drawingml/2006/main" xmlns:r="http://schemas.openxmlformats.org/officeDocument/2006/relationships" xmlns:p="http://schemas.openxmlformats.org/presentationml/2006/main">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AvalancheTemplate_9703">
  <a:themeElements>
    <a:clrScheme name="Custom 2">
      <a:dk1>
        <a:sysClr val="windowText" lastClr="000000"/>
      </a:dk1>
      <a:lt1>
        <a:sysClr val="window" lastClr="FFFFFF"/>
      </a:lt1>
      <a:dk2>
        <a:srgbClr val="4F271C"/>
      </a:dk2>
      <a:lt2>
        <a:srgbClr val="F8EDC5"/>
      </a:lt2>
      <a:accent1>
        <a:srgbClr val="3891A7"/>
      </a:accent1>
      <a:accent2>
        <a:srgbClr val="F1DB8C"/>
      </a:accent2>
      <a:accent3>
        <a:srgbClr val="C32D2E"/>
      </a:accent3>
      <a:accent4>
        <a:srgbClr val="637F26"/>
      </a:accent4>
      <a:accent5>
        <a:srgbClr val="964305"/>
      </a:accent5>
      <a:accent6>
        <a:srgbClr val="475A8D"/>
      </a:accent6>
      <a:hlink>
        <a:srgbClr val="4F271C"/>
      </a:hlink>
      <a:folHlink>
        <a:srgbClr val="AA8A14"/>
      </a:folHlink>
    </a:clrScheme>
    <a:fontScheme name="NPAIHB1">
      <a:majorFont>
        <a:latin typeface="Georgia"/>
        <a:ea typeface=""/>
        <a:cs typeface=""/>
      </a:majorFont>
      <a:minorFont>
        <a:latin typeface="Trebuchet MS"/>
        <a:ea typeface=""/>
        <a:cs typeface=""/>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5210</TotalTime>
  <Words>1023</Words>
  <Application>Microsoft Office PowerPoint</Application>
  <PresentationFormat>On-screen Show (4:3)</PresentationFormat>
  <Paragraphs>163</Paragraphs>
  <Slides>15</Slides>
  <Notes>15</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Civic</vt:lpstr>
      <vt:lpstr>AvalancheTemplate_9703</vt:lpstr>
      <vt:lpstr>Project Updates</vt:lpstr>
      <vt:lpstr>Current Projects</vt:lpstr>
      <vt:lpstr>AWARDED 2014-2019 Garrett Lee Smith Youth Suicide Prevention Grant from SAMHSA</vt:lpstr>
      <vt:lpstr> Suicide Prevention  Media Campaign</vt:lpstr>
      <vt:lpstr>We Need Your Input!</vt:lpstr>
      <vt:lpstr>PowerPoint Presentation</vt:lpstr>
      <vt:lpstr>Mission</vt:lpstr>
      <vt:lpstr>Suicide Prevention Supplement</vt:lpstr>
      <vt:lpstr>PowerPoint Presentation</vt:lpstr>
      <vt:lpstr>Resolution Template</vt:lpstr>
      <vt:lpstr>PowerPoint Presentation</vt:lpstr>
      <vt:lpstr>PowerPoint Presentation</vt:lpstr>
      <vt:lpstr>PowerPoint Presentation</vt:lpstr>
      <vt:lpstr>PowerPoint Presentation</vt:lpstr>
      <vt:lpstr>Northwest Portland Area Indian Health Board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Scraig</dc:creator>
  <cp:lastModifiedBy>Elaine Dado</cp:lastModifiedBy>
  <cp:revision>269</cp:revision>
  <cp:lastPrinted>2014-10-10T20:29:14Z</cp:lastPrinted>
  <dcterms:created xsi:type="dcterms:W3CDTF">2012-02-04T16:52:15Z</dcterms:created>
  <dcterms:modified xsi:type="dcterms:W3CDTF">2014-10-10T20:30:52Z</dcterms:modified>
</cp:coreProperties>
</file>