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195673E-6BBC-4942-BC9A-B4213FFD586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BC23007-955B-4986-86E8-2EBB95B670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b="1" dirty="0" err="1" smtClean="0"/>
              <a:t>ACA</a:t>
            </a:r>
            <a:r>
              <a:rPr lang="en-US" sz="3200" b="1" dirty="0"/>
              <a:t> </a:t>
            </a:r>
            <a:r>
              <a:rPr lang="en-US" sz="3200" b="1" dirty="0" smtClean="0"/>
              <a:t>&amp; Indian country: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Barriers, Advocacy &amp; Overcoming Obstacles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Jim Roberts, Policy Analyst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NIHB</a:t>
            </a:r>
            <a:r>
              <a:rPr lang="en-US" sz="2000" dirty="0" smtClean="0"/>
              <a:t> Annual Consumer Conference </a:t>
            </a:r>
          </a:p>
          <a:p>
            <a:r>
              <a:rPr lang="en-US" sz="2000" dirty="0" smtClean="0"/>
              <a:t>September 10, 2014</a:t>
            </a:r>
          </a:p>
          <a:p>
            <a:r>
              <a:rPr lang="en-US" sz="2000" dirty="0" smtClean="0"/>
              <a:t>Albuquerque, NM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35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133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Questions?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07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HHS</a:t>
            </a:r>
            <a:r>
              <a:rPr lang="en-US" dirty="0" smtClean="0"/>
              <a:t> Data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385726"/>
              </p:ext>
            </p:extLst>
          </p:nvPr>
        </p:nvGraphicFramePr>
        <p:xfrm>
          <a:off x="533401" y="1828800"/>
          <a:ext cx="7772400" cy="4343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399"/>
                <a:gridCol w="2357025"/>
                <a:gridCol w="2049531"/>
                <a:gridCol w="2070445"/>
              </a:tblGrid>
              <a:tr h="10378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State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Total No.  Determined Eligible to Enroll in a Marketplace Plan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No. of Individuals Eligible to Enroll  with Financial Assistance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Number of Individuals Who Have Selected a Marketplace Plan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6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United States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13,547,592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8,748,037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8,019,763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90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64.6%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91.7%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612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Idaho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107,849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83,662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76,061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90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77.6%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6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Oregon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124,840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99,902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68,308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59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80.0%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68.4%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12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Washington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240,880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151,441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163,207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4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62.9%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33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15337"/>
            <a:ext cx="5057098" cy="619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50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Washington State Enrollment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13" y="1707569"/>
            <a:ext cx="8750444" cy="359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15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 State </a:t>
            </a:r>
            <a:r>
              <a:rPr lang="en-US" dirty="0" err="1" smtClean="0"/>
              <a:t>QHP</a:t>
            </a:r>
            <a:r>
              <a:rPr lang="en-US" dirty="0" smtClean="0"/>
              <a:t> Enrollments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6064"/>
            <a:ext cx="2667000" cy="449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83773"/>
            <a:ext cx="2438400" cy="484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4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Who Expanded Medicaid: Low </a:t>
            </a:r>
            <a:r>
              <a:rPr lang="en-US" sz="2800" b="1" dirty="0" err="1" smtClean="0"/>
              <a:t>ACA</a:t>
            </a:r>
            <a:r>
              <a:rPr lang="en-US" sz="2800" b="1" dirty="0" smtClean="0"/>
              <a:t> enrollments indication many AI/AN going into Medicaid</a:t>
            </a:r>
            <a:endParaRPr lang="en-US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0"/>
            <a:ext cx="6096000" cy="45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96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Challenge to evaluating AI/AN </a:t>
            </a:r>
            <a:br>
              <a:rPr lang="en-US" b="1" dirty="0" smtClean="0"/>
            </a:br>
            <a:r>
              <a:rPr lang="en-US" b="1" dirty="0" smtClean="0"/>
              <a:t>Participation in </a:t>
            </a:r>
            <a:r>
              <a:rPr lang="en-US" b="1" dirty="0" err="1" smtClean="0"/>
              <a:t>ACA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6781800" cy="4495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Lack of AI/AN enrollment data in both the </a:t>
            </a:r>
            <a:r>
              <a:rPr lang="en-US" dirty="0" err="1" smtClean="0"/>
              <a:t>FFM</a:t>
            </a:r>
            <a:r>
              <a:rPr lang="en-US" dirty="0" smtClean="0"/>
              <a:t> and </a:t>
            </a:r>
            <a:r>
              <a:rPr lang="en-US" dirty="0" err="1" smtClean="0"/>
              <a:t>SBE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Can not effectively evaluate take up rates for AI/AN participation in </a:t>
            </a:r>
            <a:r>
              <a:rPr lang="en-US" dirty="0" err="1" smtClean="0"/>
              <a:t>ACA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Enrollment could be improved by developing Tribal sponsorship programs and group payer arrangements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Resolving </a:t>
            </a:r>
            <a:r>
              <a:rPr lang="en-US" dirty="0" err="1" smtClean="0"/>
              <a:t>QHP</a:t>
            </a:r>
            <a:r>
              <a:rPr lang="en-US" dirty="0" smtClean="0"/>
              <a:t> contracting issues with I/T/U providers could also improve enrollment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526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Portland Area Training:</a:t>
            </a:r>
            <a:br>
              <a:rPr lang="en-US" sz="3200" b="1" dirty="0" smtClean="0"/>
            </a:br>
            <a:r>
              <a:rPr lang="en-US" sz="3200" b="1" dirty="0" smtClean="0"/>
              <a:t>“</a:t>
            </a:r>
            <a:r>
              <a:rPr lang="en-US" sz="3200" b="1" i="1" dirty="0" smtClean="0"/>
              <a:t>Lesson Learned &amp; Things to prepare for</a:t>
            </a:r>
            <a:r>
              <a:rPr lang="en-US" sz="3200" b="1" dirty="0" smtClean="0"/>
              <a:t>”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2"/>
            <a:ext cx="8229600" cy="4876800"/>
          </a:xfrm>
        </p:spPr>
        <p:txBody>
          <a:bodyPr/>
          <a:lstStyle/>
          <a:p>
            <a:r>
              <a:rPr lang="en-US" dirty="0" smtClean="0"/>
              <a:t>World Cafe Discussion on many issues including Lessons Learned and what we found: </a:t>
            </a:r>
          </a:p>
          <a:p>
            <a:pPr lvl="1"/>
            <a:r>
              <a:rPr lang="en-US" dirty="0"/>
              <a:t>Many </a:t>
            </a:r>
            <a:r>
              <a:rPr lang="en-US" dirty="0" smtClean="0"/>
              <a:t>AI/</a:t>
            </a:r>
            <a:r>
              <a:rPr lang="en-US" dirty="0" err="1" smtClean="0"/>
              <a:t>ANs</a:t>
            </a:r>
            <a:r>
              <a:rPr lang="en-US" dirty="0" smtClean="0"/>
              <a:t> </a:t>
            </a:r>
            <a:r>
              <a:rPr lang="en-US" dirty="0"/>
              <a:t>excited </a:t>
            </a:r>
            <a:r>
              <a:rPr lang="en-US" dirty="0" smtClean="0"/>
              <a:t>to </a:t>
            </a:r>
            <a:r>
              <a:rPr lang="en-US" dirty="0"/>
              <a:t>have options </a:t>
            </a:r>
            <a:r>
              <a:rPr lang="en-US" dirty="0" smtClean="0"/>
              <a:t>for insurance!  </a:t>
            </a:r>
          </a:p>
          <a:p>
            <a:pPr lvl="1"/>
            <a:r>
              <a:rPr lang="en-US" dirty="0" smtClean="0"/>
              <a:t>Through research and patience Navigators and Assisters able to work through most problems </a:t>
            </a:r>
          </a:p>
          <a:p>
            <a:pPr lvl="1"/>
            <a:r>
              <a:rPr lang="en-US" dirty="0" smtClean="0"/>
              <a:t>Exchange websites worked less than 50% of the time </a:t>
            </a:r>
          </a:p>
          <a:p>
            <a:pPr lvl="1"/>
            <a:r>
              <a:rPr lang="en-US" dirty="0" smtClean="0"/>
              <a:t>Paper Applications proved most effective and still required phone follow up </a:t>
            </a:r>
          </a:p>
          <a:p>
            <a:pPr lvl="1"/>
            <a:r>
              <a:rPr lang="en-US" dirty="0" smtClean="0"/>
              <a:t>Communications between Exchange and state Medicaid programs has problems </a:t>
            </a:r>
          </a:p>
          <a:p>
            <a:pPr lvl="1"/>
            <a:r>
              <a:rPr lang="en-US" dirty="0" smtClean="0"/>
              <a:t>Lengthy wait times on phone lines </a:t>
            </a:r>
          </a:p>
          <a:p>
            <a:pPr lvl="1"/>
            <a:r>
              <a:rPr lang="en-US" dirty="0" smtClean="0"/>
              <a:t>The process overpromised and under delivered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97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Portland Area Training:</a:t>
            </a:r>
            <a:br>
              <a:rPr lang="en-US" sz="3200" b="1" dirty="0"/>
            </a:br>
            <a:r>
              <a:rPr lang="en-US" sz="3200" b="1" dirty="0"/>
              <a:t>“</a:t>
            </a:r>
            <a:r>
              <a:rPr lang="en-US" sz="3200" b="1" i="1" dirty="0"/>
              <a:t>Lesson Learned &amp; Things to prepare for</a:t>
            </a:r>
            <a:r>
              <a:rPr lang="en-US" sz="3200" b="1" dirty="0"/>
              <a:t>”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3914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Premium miscalculation on mixed households is a real problem </a:t>
            </a:r>
          </a:p>
          <a:p>
            <a:r>
              <a:rPr lang="en-US" dirty="0" smtClean="0"/>
              <a:t>Application assistance if AI/AN has been assigned to another navigator or assister – locked out </a:t>
            </a:r>
          </a:p>
          <a:p>
            <a:r>
              <a:rPr lang="en-US" dirty="0" smtClean="0"/>
              <a:t>Call Centers are not always helpful and in many instances cause more confusion </a:t>
            </a:r>
          </a:p>
          <a:p>
            <a:r>
              <a:rPr lang="en-US" dirty="0" smtClean="0"/>
              <a:t>Tribal navigators listed publically </a:t>
            </a:r>
          </a:p>
          <a:p>
            <a:r>
              <a:rPr lang="en-US" dirty="0" smtClean="0"/>
              <a:t>Applications for Exemptions needs to be improved </a:t>
            </a:r>
          </a:p>
          <a:p>
            <a:r>
              <a:rPr lang="en-US" dirty="0" smtClean="0"/>
              <a:t>State staff and call centers do not have Tribal experts and return calls take a very long time </a:t>
            </a:r>
          </a:p>
          <a:p>
            <a:r>
              <a:rPr lang="en-US" dirty="0" err="1" smtClean="0"/>
              <a:t>QHP</a:t>
            </a:r>
            <a:r>
              <a:rPr lang="en-US" dirty="0" smtClean="0"/>
              <a:t> contracting and reimbursement is unclear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170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115</TotalTime>
  <Words>318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ACA &amp; Indian country: Barriers, Advocacy &amp; Overcoming Obstacles </vt:lpstr>
      <vt:lpstr>HHS Data </vt:lpstr>
      <vt:lpstr>PowerPoint Presentation</vt:lpstr>
      <vt:lpstr>Washington State Enrollment</vt:lpstr>
      <vt:lpstr>WA State QHP Enrollments</vt:lpstr>
      <vt:lpstr>Who Expanded Medicaid: Low ACA enrollments indication many AI/AN going into Medicaid</vt:lpstr>
      <vt:lpstr>Challenge to evaluating AI/AN  Participation in ACA</vt:lpstr>
      <vt:lpstr>Portland Area Training: “Lesson Learned &amp; Things to prepare for” </vt:lpstr>
      <vt:lpstr>Portland Area Training: “Lesson Learned &amp; Things to prepare for” </vt:lpstr>
      <vt:lpstr>Questions?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 Barriers</dc:title>
  <dc:creator>Jim Roberts</dc:creator>
  <cp:lastModifiedBy>Jim Roberts</cp:lastModifiedBy>
  <cp:revision>15</cp:revision>
  <dcterms:created xsi:type="dcterms:W3CDTF">2014-09-10T02:55:22Z</dcterms:created>
  <dcterms:modified xsi:type="dcterms:W3CDTF">2014-10-22T16:47:50Z</dcterms:modified>
</cp:coreProperties>
</file>