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7" r:id="rId2"/>
    <p:sldId id="264" r:id="rId3"/>
    <p:sldId id="271" r:id="rId4"/>
    <p:sldId id="291" r:id="rId5"/>
    <p:sldId id="294" r:id="rId6"/>
    <p:sldId id="309" r:id="rId7"/>
    <p:sldId id="310" r:id="rId8"/>
    <p:sldId id="295" r:id="rId9"/>
    <p:sldId id="297" r:id="rId10"/>
    <p:sldId id="273" r:id="rId11"/>
    <p:sldId id="285" r:id="rId12"/>
    <p:sldId id="286" r:id="rId13"/>
    <p:sldId id="287" r:id="rId14"/>
    <p:sldId id="288" r:id="rId15"/>
    <p:sldId id="289" r:id="rId16"/>
    <p:sldId id="290" r:id="rId17"/>
    <p:sldId id="298" r:id="rId18"/>
    <p:sldId id="299" r:id="rId19"/>
    <p:sldId id="306" r:id="rId20"/>
    <p:sldId id="307" r:id="rId21"/>
    <p:sldId id="308" r:id="rId22"/>
    <p:sldId id="311" r:id="rId23"/>
    <p:sldId id="256" r:id="rId24"/>
    <p:sldId id="259" r:id="rId25"/>
    <p:sldId id="260" r:id="rId26"/>
    <p:sldId id="272" r:id="rId27"/>
    <p:sldId id="316" r:id="rId28"/>
    <p:sldId id="263" r:id="rId29"/>
    <p:sldId id="262" r:id="rId30"/>
    <p:sldId id="270" r:id="rId31"/>
    <p:sldId id="269" r:id="rId32"/>
    <p:sldId id="274" r:id="rId33"/>
    <p:sldId id="315" r:id="rId34"/>
    <p:sldId id="293" r:id="rId35"/>
    <p:sldId id="29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89908"/>
  </p:normalViewPr>
  <p:slideViewPr>
    <p:cSldViewPr snapToGrid="0" snapToObjects="1">
      <p:cViewPr varScale="1">
        <p:scale>
          <a:sx n="112" d="100"/>
          <a:sy n="112" d="100"/>
        </p:scale>
        <p:origin x="51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584E1B-4C7C-E64F-8F22-16247327A2D0}" type="doc">
      <dgm:prSet loTypeId="urn:microsoft.com/office/officeart/2005/8/layout/balance1" loCatId="" qsTypeId="urn:microsoft.com/office/officeart/2005/8/quickstyle/simple1" qsCatId="simple" csTypeId="urn:microsoft.com/office/officeart/2005/8/colors/colorful5" csCatId="colorful" phldr="1"/>
      <dgm:spPr/>
      <dgm:t>
        <a:bodyPr/>
        <a:lstStyle/>
        <a:p>
          <a:endParaRPr lang="en-US"/>
        </a:p>
      </dgm:t>
    </dgm:pt>
    <dgm:pt modelId="{431D890F-0587-3142-BE6C-EDA9E3D69CBF}">
      <dgm:prSet phldrT="[Text]"/>
      <dgm:spPr/>
      <dgm:t>
        <a:bodyPr/>
        <a:lstStyle/>
        <a:p>
          <a:r>
            <a:rPr lang="en-US" dirty="0">
              <a:latin typeface="Arial"/>
              <a:cs typeface="Arial"/>
            </a:rPr>
            <a:t>Specialist Providers/ Treatment Centers</a:t>
          </a:r>
        </a:p>
      </dgm:t>
    </dgm:pt>
    <dgm:pt modelId="{88BCEA94-3590-B643-BEA1-542ECC89B24F}" type="parTrans" cxnId="{1D70B4A6-84C5-574E-914C-C14DB801A683}">
      <dgm:prSet/>
      <dgm:spPr/>
      <dgm:t>
        <a:bodyPr/>
        <a:lstStyle/>
        <a:p>
          <a:endParaRPr lang="en-US">
            <a:latin typeface="Arial"/>
            <a:cs typeface="Arial"/>
          </a:endParaRPr>
        </a:p>
      </dgm:t>
    </dgm:pt>
    <dgm:pt modelId="{D3675447-9B02-B140-9EAE-0E36A680769C}" type="sibTrans" cxnId="{1D70B4A6-84C5-574E-914C-C14DB801A683}">
      <dgm:prSet/>
      <dgm:spPr/>
      <dgm:t>
        <a:bodyPr/>
        <a:lstStyle/>
        <a:p>
          <a:endParaRPr lang="en-US">
            <a:latin typeface="Arial"/>
            <a:cs typeface="Arial"/>
          </a:endParaRPr>
        </a:p>
      </dgm:t>
    </dgm:pt>
    <dgm:pt modelId="{36E4D344-A284-C64B-8394-C2D0D956953E}">
      <dgm:prSet phldrT="[Text]"/>
      <dgm:spPr/>
      <dgm:t>
        <a:bodyPr/>
        <a:lstStyle/>
        <a:p>
          <a:endParaRPr lang="en-US" dirty="0">
            <a:latin typeface="Arial"/>
            <a:cs typeface="Arial"/>
          </a:endParaRPr>
        </a:p>
      </dgm:t>
    </dgm:pt>
    <dgm:pt modelId="{8986BEC1-3A41-3D40-9E69-164026A0E00B}" type="parTrans" cxnId="{7084FE4A-46F0-E64A-8F2E-432131B17364}">
      <dgm:prSet/>
      <dgm:spPr/>
      <dgm:t>
        <a:bodyPr/>
        <a:lstStyle/>
        <a:p>
          <a:endParaRPr lang="en-US">
            <a:latin typeface="Arial"/>
            <a:cs typeface="Arial"/>
          </a:endParaRPr>
        </a:p>
      </dgm:t>
    </dgm:pt>
    <dgm:pt modelId="{47E7CACB-1C75-7148-A045-7EDD4D8DA3A9}" type="sibTrans" cxnId="{7084FE4A-46F0-E64A-8F2E-432131B17364}">
      <dgm:prSet/>
      <dgm:spPr/>
      <dgm:t>
        <a:bodyPr/>
        <a:lstStyle/>
        <a:p>
          <a:endParaRPr lang="en-US">
            <a:latin typeface="Arial"/>
            <a:cs typeface="Arial"/>
          </a:endParaRPr>
        </a:p>
      </dgm:t>
    </dgm:pt>
    <dgm:pt modelId="{6276C361-133C-F44F-9718-A2074925047C}">
      <dgm:prSet phldrT="[Text]"/>
      <dgm:spPr/>
      <dgm:t>
        <a:bodyPr/>
        <a:lstStyle/>
        <a:p>
          <a:r>
            <a:rPr lang="en-US" dirty="0">
              <a:latin typeface="Arial"/>
              <a:cs typeface="Arial"/>
            </a:rPr>
            <a:t>Patients with SUD</a:t>
          </a:r>
        </a:p>
      </dgm:t>
    </dgm:pt>
    <dgm:pt modelId="{901B49E2-EC1B-2844-9472-4F7734F89422}" type="parTrans" cxnId="{BA367EC8-5673-5D45-87D8-49ED48545D98}">
      <dgm:prSet/>
      <dgm:spPr/>
      <dgm:t>
        <a:bodyPr/>
        <a:lstStyle/>
        <a:p>
          <a:endParaRPr lang="en-US">
            <a:latin typeface="Arial"/>
            <a:cs typeface="Arial"/>
          </a:endParaRPr>
        </a:p>
      </dgm:t>
    </dgm:pt>
    <dgm:pt modelId="{A6A50745-5391-6E4C-85A0-2D0C44266147}" type="sibTrans" cxnId="{BA367EC8-5673-5D45-87D8-49ED48545D98}">
      <dgm:prSet/>
      <dgm:spPr/>
      <dgm:t>
        <a:bodyPr/>
        <a:lstStyle/>
        <a:p>
          <a:endParaRPr lang="en-US">
            <a:latin typeface="Arial"/>
            <a:cs typeface="Arial"/>
          </a:endParaRPr>
        </a:p>
      </dgm:t>
    </dgm:pt>
    <dgm:pt modelId="{029150F3-CE5B-4E40-A443-B8ED73885F84}">
      <dgm:prSet phldrT="[Text]"/>
      <dgm:spPr/>
      <dgm:t>
        <a:bodyPr/>
        <a:lstStyle/>
        <a:p>
          <a:pPr algn="ctr"/>
          <a:endParaRPr lang="en-US" dirty="0">
            <a:latin typeface="Arial"/>
            <a:cs typeface="Arial"/>
          </a:endParaRPr>
        </a:p>
      </dgm:t>
    </dgm:pt>
    <dgm:pt modelId="{39CA1954-4986-CF4D-9590-E78B1972C3BC}" type="parTrans" cxnId="{401FF0D0-08A6-1643-9743-0B35AC1DD2BC}">
      <dgm:prSet/>
      <dgm:spPr/>
      <dgm:t>
        <a:bodyPr/>
        <a:lstStyle/>
        <a:p>
          <a:endParaRPr lang="en-US">
            <a:latin typeface="Arial"/>
            <a:cs typeface="Arial"/>
          </a:endParaRPr>
        </a:p>
      </dgm:t>
    </dgm:pt>
    <dgm:pt modelId="{74EF56DF-263A-F441-A454-CE1AC004B0BE}" type="sibTrans" cxnId="{401FF0D0-08A6-1643-9743-0B35AC1DD2BC}">
      <dgm:prSet/>
      <dgm:spPr/>
      <dgm:t>
        <a:bodyPr/>
        <a:lstStyle/>
        <a:p>
          <a:endParaRPr lang="en-US">
            <a:latin typeface="Arial"/>
            <a:cs typeface="Arial"/>
          </a:endParaRPr>
        </a:p>
      </dgm:t>
    </dgm:pt>
    <dgm:pt modelId="{F790FB8E-8885-0445-A377-EA5ADB1970F0}">
      <dgm:prSet phldrT="[Text]"/>
      <dgm:spPr/>
      <dgm:t>
        <a:bodyPr/>
        <a:lstStyle/>
        <a:p>
          <a:endParaRPr lang="en-US" dirty="0">
            <a:latin typeface="Arial"/>
            <a:cs typeface="Arial"/>
          </a:endParaRPr>
        </a:p>
      </dgm:t>
    </dgm:pt>
    <dgm:pt modelId="{E08E110A-04DA-CF4E-A513-21FF9EB92B7A}" type="parTrans" cxnId="{7B1D2BD6-D67F-4F45-82FC-0B198653E436}">
      <dgm:prSet/>
      <dgm:spPr/>
      <dgm:t>
        <a:bodyPr/>
        <a:lstStyle/>
        <a:p>
          <a:endParaRPr lang="en-US">
            <a:latin typeface="Arial"/>
            <a:cs typeface="Arial"/>
          </a:endParaRPr>
        </a:p>
      </dgm:t>
    </dgm:pt>
    <dgm:pt modelId="{C8209646-0ECA-D741-BA3E-6A5869F5CA02}" type="sibTrans" cxnId="{7B1D2BD6-D67F-4F45-82FC-0B198653E436}">
      <dgm:prSet/>
      <dgm:spPr/>
      <dgm:t>
        <a:bodyPr/>
        <a:lstStyle/>
        <a:p>
          <a:endParaRPr lang="en-US">
            <a:latin typeface="Arial"/>
            <a:cs typeface="Arial"/>
          </a:endParaRPr>
        </a:p>
      </dgm:t>
    </dgm:pt>
    <dgm:pt modelId="{0EA7E01A-BD5D-314E-869D-40B9A8ED26AF}">
      <dgm:prSet phldrT="[Text]"/>
      <dgm:spPr/>
      <dgm:t>
        <a:bodyPr/>
        <a:lstStyle/>
        <a:p>
          <a:endParaRPr lang="en-US" dirty="0">
            <a:latin typeface="Arial"/>
            <a:cs typeface="Arial"/>
          </a:endParaRPr>
        </a:p>
      </dgm:t>
    </dgm:pt>
    <dgm:pt modelId="{728CC0C5-E6B3-0E47-8F29-9569E4F2F47D}" type="parTrans" cxnId="{3D6F6429-BE52-FC47-B191-0132FC2F1D90}">
      <dgm:prSet/>
      <dgm:spPr/>
      <dgm:t>
        <a:bodyPr/>
        <a:lstStyle/>
        <a:p>
          <a:endParaRPr lang="en-US">
            <a:latin typeface="Arial"/>
            <a:cs typeface="Arial"/>
          </a:endParaRPr>
        </a:p>
      </dgm:t>
    </dgm:pt>
    <dgm:pt modelId="{0EEA4CD0-8616-0E42-A0B0-6C8577119177}" type="sibTrans" cxnId="{3D6F6429-BE52-FC47-B191-0132FC2F1D90}">
      <dgm:prSet/>
      <dgm:spPr/>
      <dgm:t>
        <a:bodyPr/>
        <a:lstStyle/>
        <a:p>
          <a:endParaRPr lang="en-US">
            <a:latin typeface="Arial"/>
            <a:cs typeface="Arial"/>
          </a:endParaRPr>
        </a:p>
      </dgm:t>
    </dgm:pt>
    <dgm:pt modelId="{938EC222-D5AF-5B45-81A3-7DFFA4488C32}">
      <dgm:prSet phldrT="[Text]"/>
      <dgm:spPr/>
      <dgm:t>
        <a:bodyPr/>
        <a:lstStyle/>
        <a:p>
          <a:endParaRPr lang="en-US" dirty="0">
            <a:latin typeface="Arial"/>
            <a:cs typeface="Arial"/>
          </a:endParaRPr>
        </a:p>
      </dgm:t>
    </dgm:pt>
    <dgm:pt modelId="{A1CFEA39-D2A2-9243-8801-F30DAAB5BC52}" type="parTrans" cxnId="{F1B33126-0A8D-874E-BF27-DDC4A3893943}">
      <dgm:prSet/>
      <dgm:spPr/>
      <dgm:t>
        <a:bodyPr/>
        <a:lstStyle/>
        <a:p>
          <a:endParaRPr lang="en-US">
            <a:latin typeface="Arial"/>
            <a:cs typeface="Arial"/>
          </a:endParaRPr>
        </a:p>
      </dgm:t>
    </dgm:pt>
    <dgm:pt modelId="{4A076CF3-6D70-374B-B847-0EDB2DE1D39B}" type="sibTrans" cxnId="{F1B33126-0A8D-874E-BF27-DDC4A3893943}">
      <dgm:prSet/>
      <dgm:spPr/>
      <dgm:t>
        <a:bodyPr/>
        <a:lstStyle/>
        <a:p>
          <a:endParaRPr lang="en-US">
            <a:latin typeface="Arial"/>
            <a:cs typeface="Arial"/>
          </a:endParaRPr>
        </a:p>
      </dgm:t>
    </dgm:pt>
    <dgm:pt modelId="{5F2DFAB3-8425-6749-B4C7-425FB6F870B1}">
      <dgm:prSet phldrT="[Text]"/>
      <dgm:spPr/>
      <dgm:t>
        <a:bodyPr/>
        <a:lstStyle/>
        <a:p>
          <a:endParaRPr lang="en-US" dirty="0">
            <a:latin typeface="Arial"/>
            <a:cs typeface="Arial"/>
          </a:endParaRPr>
        </a:p>
      </dgm:t>
    </dgm:pt>
    <dgm:pt modelId="{5D197C97-B938-B44A-A6A9-7EDF1DD1FCA0}" type="parTrans" cxnId="{52B2FC98-F044-D040-A629-EFE80DB01A9D}">
      <dgm:prSet/>
      <dgm:spPr/>
      <dgm:t>
        <a:bodyPr/>
        <a:lstStyle/>
        <a:p>
          <a:endParaRPr lang="en-US">
            <a:latin typeface="Arial"/>
            <a:cs typeface="Arial"/>
          </a:endParaRPr>
        </a:p>
      </dgm:t>
    </dgm:pt>
    <dgm:pt modelId="{7EB05AB2-5DCD-8A4C-A3B1-A19F715A3934}" type="sibTrans" cxnId="{52B2FC98-F044-D040-A629-EFE80DB01A9D}">
      <dgm:prSet/>
      <dgm:spPr/>
      <dgm:t>
        <a:bodyPr/>
        <a:lstStyle/>
        <a:p>
          <a:endParaRPr lang="en-US">
            <a:latin typeface="Arial"/>
            <a:cs typeface="Arial"/>
          </a:endParaRPr>
        </a:p>
      </dgm:t>
    </dgm:pt>
    <dgm:pt modelId="{9A8CE056-5F35-6F40-AD18-5021E500BF84}" type="pres">
      <dgm:prSet presAssocID="{14584E1B-4C7C-E64F-8F22-16247327A2D0}" presName="outerComposite" presStyleCnt="0">
        <dgm:presLayoutVars>
          <dgm:chMax val="2"/>
          <dgm:animLvl val="lvl"/>
          <dgm:resizeHandles val="exact"/>
        </dgm:presLayoutVars>
      </dgm:prSet>
      <dgm:spPr/>
      <dgm:t>
        <a:bodyPr/>
        <a:lstStyle/>
        <a:p>
          <a:endParaRPr lang="en-US"/>
        </a:p>
      </dgm:t>
    </dgm:pt>
    <dgm:pt modelId="{85A4F245-849B-2149-A0DD-445C639AD4F4}" type="pres">
      <dgm:prSet presAssocID="{14584E1B-4C7C-E64F-8F22-16247327A2D0}" presName="dummyMaxCanvas" presStyleCnt="0"/>
      <dgm:spPr/>
    </dgm:pt>
    <dgm:pt modelId="{6B4BB617-F809-9A49-9E12-104F6643A331}" type="pres">
      <dgm:prSet presAssocID="{14584E1B-4C7C-E64F-8F22-16247327A2D0}" presName="parentComposite" presStyleCnt="0"/>
      <dgm:spPr/>
    </dgm:pt>
    <dgm:pt modelId="{DE238796-813C-E74D-B4E3-91DFCE248948}" type="pres">
      <dgm:prSet presAssocID="{14584E1B-4C7C-E64F-8F22-16247327A2D0}" presName="parent1" presStyleLbl="alignAccFollowNode1" presStyleIdx="0" presStyleCnt="4" custScaleX="130180" custScaleY="150515" custLinFactNeighborX="-17717" custLinFactNeighborY="-2694">
        <dgm:presLayoutVars>
          <dgm:chMax val="4"/>
        </dgm:presLayoutVars>
      </dgm:prSet>
      <dgm:spPr/>
      <dgm:t>
        <a:bodyPr/>
        <a:lstStyle/>
        <a:p>
          <a:endParaRPr lang="en-US"/>
        </a:p>
      </dgm:t>
    </dgm:pt>
    <dgm:pt modelId="{339D323F-C7A0-4A4C-93B3-62EDAB7427F6}" type="pres">
      <dgm:prSet presAssocID="{14584E1B-4C7C-E64F-8F22-16247327A2D0}" presName="parent2" presStyleLbl="alignAccFollowNode1" presStyleIdx="1" presStyleCnt="4" custScaleX="121213" custScaleY="150366">
        <dgm:presLayoutVars>
          <dgm:chMax val="4"/>
        </dgm:presLayoutVars>
      </dgm:prSet>
      <dgm:spPr/>
      <dgm:t>
        <a:bodyPr/>
        <a:lstStyle/>
        <a:p>
          <a:endParaRPr lang="en-US"/>
        </a:p>
      </dgm:t>
    </dgm:pt>
    <dgm:pt modelId="{5328B7D0-D7A1-B240-B862-427D3DF48BC3}" type="pres">
      <dgm:prSet presAssocID="{14584E1B-4C7C-E64F-8F22-16247327A2D0}" presName="childrenComposite" presStyleCnt="0"/>
      <dgm:spPr/>
    </dgm:pt>
    <dgm:pt modelId="{639DFD74-55EF-F844-8BE5-9D85126C16FE}" type="pres">
      <dgm:prSet presAssocID="{14584E1B-4C7C-E64F-8F22-16247327A2D0}" presName="dummyMaxCanvas_ChildArea" presStyleCnt="0"/>
      <dgm:spPr/>
    </dgm:pt>
    <dgm:pt modelId="{8F60B7CA-FDBE-9E47-A2D6-59AC6F926AD6}" type="pres">
      <dgm:prSet presAssocID="{14584E1B-4C7C-E64F-8F22-16247327A2D0}" presName="fulcrum" presStyleLbl="alignAccFollowNode1" presStyleIdx="2" presStyleCnt="4"/>
      <dgm:spPr/>
    </dgm:pt>
    <dgm:pt modelId="{CA3F5126-119E-F242-8C66-3131483F19EB}" type="pres">
      <dgm:prSet presAssocID="{14584E1B-4C7C-E64F-8F22-16247327A2D0}" presName="balance_41" presStyleLbl="alignAccFollowNode1" presStyleIdx="3" presStyleCnt="4">
        <dgm:presLayoutVars>
          <dgm:bulletEnabled val="1"/>
        </dgm:presLayoutVars>
      </dgm:prSet>
      <dgm:spPr/>
    </dgm:pt>
    <dgm:pt modelId="{3BEDAFFB-D860-D74F-ABC9-F2711D61BD6D}" type="pres">
      <dgm:prSet presAssocID="{14584E1B-4C7C-E64F-8F22-16247327A2D0}" presName="left_41_1" presStyleLbl="node1" presStyleIdx="0" presStyleCnt="5">
        <dgm:presLayoutVars>
          <dgm:bulletEnabled val="1"/>
        </dgm:presLayoutVars>
      </dgm:prSet>
      <dgm:spPr/>
      <dgm:t>
        <a:bodyPr/>
        <a:lstStyle/>
        <a:p>
          <a:endParaRPr lang="en-US"/>
        </a:p>
      </dgm:t>
    </dgm:pt>
    <dgm:pt modelId="{32DF7CC8-1472-084B-8C07-EE4CABB717E2}" type="pres">
      <dgm:prSet presAssocID="{14584E1B-4C7C-E64F-8F22-16247327A2D0}" presName="left_41_2" presStyleLbl="node1" presStyleIdx="1" presStyleCnt="5">
        <dgm:presLayoutVars>
          <dgm:bulletEnabled val="1"/>
        </dgm:presLayoutVars>
      </dgm:prSet>
      <dgm:spPr/>
      <dgm:t>
        <a:bodyPr/>
        <a:lstStyle/>
        <a:p>
          <a:endParaRPr lang="en-US"/>
        </a:p>
      </dgm:t>
    </dgm:pt>
    <dgm:pt modelId="{77BC2C71-99D0-3147-9563-1FABABF46C7F}" type="pres">
      <dgm:prSet presAssocID="{14584E1B-4C7C-E64F-8F22-16247327A2D0}" presName="left_41_3" presStyleLbl="node1" presStyleIdx="2" presStyleCnt="5">
        <dgm:presLayoutVars>
          <dgm:bulletEnabled val="1"/>
        </dgm:presLayoutVars>
      </dgm:prSet>
      <dgm:spPr/>
      <dgm:t>
        <a:bodyPr/>
        <a:lstStyle/>
        <a:p>
          <a:endParaRPr lang="en-US"/>
        </a:p>
      </dgm:t>
    </dgm:pt>
    <dgm:pt modelId="{1F063F36-6E98-A147-A900-C4190E4E4FA0}" type="pres">
      <dgm:prSet presAssocID="{14584E1B-4C7C-E64F-8F22-16247327A2D0}" presName="left_41_4" presStyleLbl="node1" presStyleIdx="3" presStyleCnt="5">
        <dgm:presLayoutVars>
          <dgm:bulletEnabled val="1"/>
        </dgm:presLayoutVars>
      </dgm:prSet>
      <dgm:spPr/>
      <dgm:t>
        <a:bodyPr/>
        <a:lstStyle/>
        <a:p>
          <a:endParaRPr lang="en-US"/>
        </a:p>
      </dgm:t>
    </dgm:pt>
    <dgm:pt modelId="{6739282B-D690-7043-B06D-AB23046B9BD9}" type="pres">
      <dgm:prSet presAssocID="{14584E1B-4C7C-E64F-8F22-16247327A2D0}" presName="right_41_1" presStyleLbl="node1" presStyleIdx="4" presStyleCnt="5">
        <dgm:presLayoutVars>
          <dgm:bulletEnabled val="1"/>
        </dgm:presLayoutVars>
      </dgm:prSet>
      <dgm:spPr/>
      <dgm:t>
        <a:bodyPr/>
        <a:lstStyle/>
        <a:p>
          <a:endParaRPr lang="en-US"/>
        </a:p>
      </dgm:t>
    </dgm:pt>
  </dgm:ptLst>
  <dgm:cxnLst>
    <dgm:cxn modelId="{F1B33126-0A8D-874E-BF27-DDC4A3893943}" srcId="{6276C361-133C-F44F-9718-A2074925047C}" destId="{938EC222-D5AF-5B45-81A3-7DFFA4488C32}" srcOrd="2" destOrd="0" parTransId="{A1CFEA39-D2A2-9243-8801-F30DAAB5BC52}" sibTransId="{4A076CF3-6D70-374B-B847-0EDB2DE1D39B}"/>
    <dgm:cxn modelId="{01DED740-8E7B-9C49-A147-27C092818CF3}" type="presOf" srcId="{6276C361-133C-F44F-9718-A2074925047C}" destId="{DE238796-813C-E74D-B4E3-91DFCE248948}" srcOrd="0" destOrd="0" presId="urn:microsoft.com/office/officeart/2005/8/layout/balance1"/>
    <dgm:cxn modelId="{7B1D2BD6-D67F-4F45-82FC-0B198653E436}" srcId="{6276C361-133C-F44F-9718-A2074925047C}" destId="{F790FB8E-8885-0445-A377-EA5ADB1970F0}" srcOrd="4" destOrd="0" parTransId="{E08E110A-04DA-CF4E-A513-21FF9EB92B7A}" sibTransId="{C8209646-0ECA-D741-BA3E-6A5869F5CA02}"/>
    <dgm:cxn modelId="{52B2FC98-F044-D040-A629-EFE80DB01A9D}" srcId="{6276C361-133C-F44F-9718-A2074925047C}" destId="{5F2DFAB3-8425-6749-B4C7-425FB6F870B1}" srcOrd="3" destOrd="0" parTransId="{5D197C97-B938-B44A-A6A9-7EDF1DD1FCA0}" sibTransId="{7EB05AB2-5DCD-8A4C-A3B1-A19F715A3934}"/>
    <dgm:cxn modelId="{401FF0D0-08A6-1643-9743-0B35AC1DD2BC}" srcId="{431D890F-0587-3142-BE6C-EDA9E3D69CBF}" destId="{029150F3-CE5B-4E40-A443-B8ED73885F84}" srcOrd="0" destOrd="0" parTransId="{39CA1954-4986-CF4D-9590-E78B1972C3BC}" sibTransId="{74EF56DF-263A-F441-A454-CE1AC004B0BE}"/>
    <dgm:cxn modelId="{B7705DD5-1A4F-404C-921A-7B5C81EE14B7}" type="presOf" srcId="{5F2DFAB3-8425-6749-B4C7-425FB6F870B1}" destId="{1F063F36-6E98-A147-A900-C4190E4E4FA0}" srcOrd="0" destOrd="0" presId="urn:microsoft.com/office/officeart/2005/8/layout/balance1"/>
    <dgm:cxn modelId="{C602A4F0-D4B3-2543-B243-3318DEBEBD04}" type="presOf" srcId="{431D890F-0587-3142-BE6C-EDA9E3D69CBF}" destId="{339D323F-C7A0-4A4C-93B3-62EDAB7427F6}" srcOrd="0" destOrd="0" presId="urn:microsoft.com/office/officeart/2005/8/layout/balance1"/>
    <dgm:cxn modelId="{3D6F6429-BE52-FC47-B191-0132FC2F1D90}" srcId="{6276C361-133C-F44F-9718-A2074925047C}" destId="{0EA7E01A-BD5D-314E-869D-40B9A8ED26AF}" srcOrd="1" destOrd="0" parTransId="{728CC0C5-E6B3-0E47-8F29-9569E4F2F47D}" sibTransId="{0EEA4CD0-8616-0E42-A0B0-6C8577119177}"/>
    <dgm:cxn modelId="{C3F408D7-7A71-1F4C-8576-8814DC970C8C}" type="presOf" srcId="{0EA7E01A-BD5D-314E-869D-40B9A8ED26AF}" destId="{32DF7CC8-1472-084B-8C07-EE4CABB717E2}" srcOrd="0" destOrd="0" presId="urn:microsoft.com/office/officeart/2005/8/layout/balance1"/>
    <dgm:cxn modelId="{7084FE4A-46F0-E64A-8F2E-432131B17364}" srcId="{6276C361-133C-F44F-9718-A2074925047C}" destId="{36E4D344-A284-C64B-8394-C2D0D956953E}" srcOrd="0" destOrd="0" parTransId="{8986BEC1-3A41-3D40-9E69-164026A0E00B}" sibTransId="{47E7CACB-1C75-7148-A045-7EDD4D8DA3A9}"/>
    <dgm:cxn modelId="{BA367EC8-5673-5D45-87D8-49ED48545D98}" srcId="{14584E1B-4C7C-E64F-8F22-16247327A2D0}" destId="{6276C361-133C-F44F-9718-A2074925047C}" srcOrd="0" destOrd="0" parTransId="{901B49E2-EC1B-2844-9472-4F7734F89422}" sibTransId="{A6A50745-5391-6E4C-85A0-2D0C44266147}"/>
    <dgm:cxn modelId="{14625293-5E81-D94C-B6CD-B50A883BFAFE}" type="presOf" srcId="{36E4D344-A284-C64B-8394-C2D0D956953E}" destId="{3BEDAFFB-D860-D74F-ABC9-F2711D61BD6D}" srcOrd="0" destOrd="0" presId="urn:microsoft.com/office/officeart/2005/8/layout/balance1"/>
    <dgm:cxn modelId="{C38FCF19-D33C-B144-B675-0F656EE03931}" type="presOf" srcId="{938EC222-D5AF-5B45-81A3-7DFFA4488C32}" destId="{77BC2C71-99D0-3147-9563-1FABABF46C7F}" srcOrd="0" destOrd="0" presId="urn:microsoft.com/office/officeart/2005/8/layout/balance1"/>
    <dgm:cxn modelId="{E7FA862A-05F4-0749-A64C-DFEB141A898A}" type="presOf" srcId="{029150F3-CE5B-4E40-A443-B8ED73885F84}" destId="{6739282B-D690-7043-B06D-AB23046B9BD9}" srcOrd="0" destOrd="0" presId="urn:microsoft.com/office/officeart/2005/8/layout/balance1"/>
    <dgm:cxn modelId="{1D70B4A6-84C5-574E-914C-C14DB801A683}" srcId="{14584E1B-4C7C-E64F-8F22-16247327A2D0}" destId="{431D890F-0587-3142-BE6C-EDA9E3D69CBF}" srcOrd="1" destOrd="0" parTransId="{88BCEA94-3590-B643-BEA1-542ECC89B24F}" sibTransId="{D3675447-9B02-B140-9EAE-0E36A680769C}"/>
    <dgm:cxn modelId="{C794EDDD-E071-5541-9C6F-C913B7BDC537}" type="presOf" srcId="{14584E1B-4C7C-E64F-8F22-16247327A2D0}" destId="{9A8CE056-5F35-6F40-AD18-5021E500BF84}" srcOrd="0" destOrd="0" presId="urn:microsoft.com/office/officeart/2005/8/layout/balance1"/>
    <dgm:cxn modelId="{D008C391-67E4-6D4E-A636-BB6709ABDFA0}" type="presParOf" srcId="{9A8CE056-5F35-6F40-AD18-5021E500BF84}" destId="{85A4F245-849B-2149-A0DD-445C639AD4F4}" srcOrd="0" destOrd="0" presId="urn:microsoft.com/office/officeart/2005/8/layout/balance1"/>
    <dgm:cxn modelId="{6BBC70E9-A8AF-1243-8478-F3679F9B9289}" type="presParOf" srcId="{9A8CE056-5F35-6F40-AD18-5021E500BF84}" destId="{6B4BB617-F809-9A49-9E12-104F6643A331}" srcOrd="1" destOrd="0" presId="urn:microsoft.com/office/officeart/2005/8/layout/balance1"/>
    <dgm:cxn modelId="{A6180A23-1B7C-B240-9BC4-94D5841970E2}" type="presParOf" srcId="{6B4BB617-F809-9A49-9E12-104F6643A331}" destId="{DE238796-813C-E74D-B4E3-91DFCE248948}" srcOrd="0" destOrd="0" presId="urn:microsoft.com/office/officeart/2005/8/layout/balance1"/>
    <dgm:cxn modelId="{D70D4D39-3B47-9C42-8A86-EB48BAE68B0F}" type="presParOf" srcId="{6B4BB617-F809-9A49-9E12-104F6643A331}" destId="{339D323F-C7A0-4A4C-93B3-62EDAB7427F6}" srcOrd="1" destOrd="0" presId="urn:microsoft.com/office/officeart/2005/8/layout/balance1"/>
    <dgm:cxn modelId="{E649B6B8-2F9D-6E4A-AC1C-88D0CB65D9E5}" type="presParOf" srcId="{9A8CE056-5F35-6F40-AD18-5021E500BF84}" destId="{5328B7D0-D7A1-B240-B862-427D3DF48BC3}" srcOrd="2" destOrd="0" presId="urn:microsoft.com/office/officeart/2005/8/layout/balance1"/>
    <dgm:cxn modelId="{4FBA26F1-57F7-DC40-B4D0-B971601F898B}" type="presParOf" srcId="{5328B7D0-D7A1-B240-B862-427D3DF48BC3}" destId="{639DFD74-55EF-F844-8BE5-9D85126C16FE}" srcOrd="0" destOrd="0" presId="urn:microsoft.com/office/officeart/2005/8/layout/balance1"/>
    <dgm:cxn modelId="{F664D875-9120-AF48-81ED-26031602531B}" type="presParOf" srcId="{5328B7D0-D7A1-B240-B862-427D3DF48BC3}" destId="{8F60B7CA-FDBE-9E47-A2D6-59AC6F926AD6}" srcOrd="1" destOrd="0" presId="urn:microsoft.com/office/officeart/2005/8/layout/balance1"/>
    <dgm:cxn modelId="{0E2EB0AF-5875-984C-9090-1011AEE465E6}" type="presParOf" srcId="{5328B7D0-D7A1-B240-B862-427D3DF48BC3}" destId="{CA3F5126-119E-F242-8C66-3131483F19EB}" srcOrd="2" destOrd="0" presId="urn:microsoft.com/office/officeart/2005/8/layout/balance1"/>
    <dgm:cxn modelId="{EE3FE807-87C9-1846-8909-1E0A18E80532}" type="presParOf" srcId="{5328B7D0-D7A1-B240-B862-427D3DF48BC3}" destId="{3BEDAFFB-D860-D74F-ABC9-F2711D61BD6D}" srcOrd="3" destOrd="0" presId="urn:microsoft.com/office/officeart/2005/8/layout/balance1"/>
    <dgm:cxn modelId="{55F5B06E-76EA-B947-82CA-D4BF78FD7EFF}" type="presParOf" srcId="{5328B7D0-D7A1-B240-B862-427D3DF48BC3}" destId="{32DF7CC8-1472-084B-8C07-EE4CABB717E2}" srcOrd="4" destOrd="0" presId="urn:microsoft.com/office/officeart/2005/8/layout/balance1"/>
    <dgm:cxn modelId="{75F5787F-83EA-1540-8241-7CC9BC8768C0}" type="presParOf" srcId="{5328B7D0-D7A1-B240-B862-427D3DF48BC3}" destId="{77BC2C71-99D0-3147-9563-1FABABF46C7F}" srcOrd="5" destOrd="0" presId="urn:microsoft.com/office/officeart/2005/8/layout/balance1"/>
    <dgm:cxn modelId="{CF788D5D-E87F-A94D-82D7-B48F61D80A90}" type="presParOf" srcId="{5328B7D0-D7A1-B240-B862-427D3DF48BC3}" destId="{1F063F36-6E98-A147-A900-C4190E4E4FA0}" srcOrd="6" destOrd="0" presId="urn:microsoft.com/office/officeart/2005/8/layout/balance1"/>
    <dgm:cxn modelId="{22B0C0F0-6181-4B40-AC63-8FA2EF37170B}" type="presParOf" srcId="{5328B7D0-D7A1-B240-B862-427D3DF48BC3}" destId="{6739282B-D690-7043-B06D-AB23046B9BD9}" srcOrd="7"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38796-813C-E74D-B4E3-91DFCE248948}">
      <dsp:nvSpPr>
        <dsp:cNvPr id="0" name=""/>
        <dsp:cNvSpPr/>
      </dsp:nvSpPr>
      <dsp:spPr>
        <a:xfrm>
          <a:off x="197412" y="-109903"/>
          <a:ext cx="2039245" cy="1309883"/>
        </a:xfrm>
        <a:prstGeom prst="roundRect">
          <a:avLst>
            <a:gd name="adj" fmla="val 1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Arial"/>
              <a:cs typeface="Arial"/>
            </a:rPr>
            <a:t>Patients with SUD</a:t>
          </a:r>
        </a:p>
      </dsp:txBody>
      <dsp:txXfrm>
        <a:off x="235777" y="-71538"/>
        <a:ext cx="1962515" cy="1233153"/>
      </dsp:txXfrm>
    </dsp:sp>
    <dsp:sp modelId="{339D323F-C7A0-4A4C-93B3-62EDAB7427F6}">
      <dsp:nvSpPr>
        <dsp:cNvPr id="0" name=""/>
        <dsp:cNvSpPr/>
      </dsp:nvSpPr>
      <dsp:spPr>
        <a:xfrm>
          <a:off x="2807874" y="-109255"/>
          <a:ext cx="1898779" cy="1308586"/>
        </a:xfrm>
        <a:prstGeom prst="roundRect">
          <a:avLst>
            <a:gd name="adj" fmla="val 10000"/>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Arial"/>
              <a:cs typeface="Arial"/>
            </a:rPr>
            <a:t>Specialist Providers/ Treatment Centers</a:t>
          </a:r>
        </a:p>
      </dsp:txBody>
      <dsp:txXfrm>
        <a:off x="2846201" y="-70928"/>
        <a:ext cx="1822125" cy="1231932"/>
      </dsp:txXfrm>
    </dsp:sp>
    <dsp:sp modelId="{8F60B7CA-FDBE-9E47-A2D6-59AC6F926AD6}">
      <dsp:nvSpPr>
        <dsp:cNvPr id="0" name=""/>
        <dsp:cNvSpPr/>
      </dsp:nvSpPr>
      <dsp:spPr>
        <a:xfrm>
          <a:off x="2264449" y="3808541"/>
          <a:ext cx="652700" cy="652700"/>
        </a:xfrm>
        <a:prstGeom prst="triangle">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3F5126-119E-F242-8C66-3131483F19EB}">
      <dsp:nvSpPr>
        <dsp:cNvPr id="0" name=""/>
        <dsp:cNvSpPr/>
      </dsp:nvSpPr>
      <dsp:spPr>
        <a:xfrm rot="21360000">
          <a:off x="632099" y="3528851"/>
          <a:ext cx="3917400" cy="273931"/>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EDAFFB-D860-D74F-ABC9-F2711D61BD6D}">
      <dsp:nvSpPr>
        <dsp:cNvPr id="0" name=""/>
        <dsp:cNvSpPr/>
      </dsp:nvSpPr>
      <dsp:spPr>
        <a:xfrm rot="21360000">
          <a:off x="638650" y="3035353"/>
          <a:ext cx="1554575" cy="53686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n-US" sz="2300" kern="1200" dirty="0">
            <a:latin typeface="Arial"/>
            <a:cs typeface="Arial"/>
          </a:endParaRPr>
        </a:p>
      </dsp:txBody>
      <dsp:txXfrm>
        <a:off x="664858" y="3061561"/>
        <a:ext cx="1502159" cy="484448"/>
      </dsp:txXfrm>
    </dsp:sp>
    <dsp:sp modelId="{32DF7CC8-1472-084B-8C07-EE4CABB717E2}">
      <dsp:nvSpPr>
        <dsp:cNvPr id="0" name=""/>
        <dsp:cNvSpPr/>
      </dsp:nvSpPr>
      <dsp:spPr>
        <a:xfrm rot="21360000">
          <a:off x="595137" y="2460977"/>
          <a:ext cx="1554575" cy="536864"/>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n-US" sz="2300" kern="1200" dirty="0">
            <a:latin typeface="Arial"/>
            <a:cs typeface="Arial"/>
          </a:endParaRPr>
        </a:p>
      </dsp:txBody>
      <dsp:txXfrm>
        <a:off x="621345" y="2487185"/>
        <a:ext cx="1502159" cy="484448"/>
      </dsp:txXfrm>
    </dsp:sp>
    <dsp:sp modelId="{77BC2C71-99D0-3147-9563-1FABABF46C7F}">
      <dsp:nvSpPr>
        <dsp:cNvPr id="0" name=""/>
        <dsp:cNvSpPr/>
      </dsp:nvSpPr>
      <dsp:spPr>
        <a:xfrm rot="21360000">
          <a:off x="551624" y="1886600"/>
          <a:ext cx="1554575" cy="53686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n-US" sz="2300" kern="1200" dirty="0">
            <a:latin typeface="Arial"/>
            <a:cs typeface="Arial"/>
          </a:endParaRPr>
        </a:p>
      </dsp:txBody>
      <dsp:txXfrm>
        <a:off x="577832" y="1912808"/>
        <a:ext cx="1502159" cy="484448"/>
      </dsp:txXfrm>
    </dsp:sp>
    <dsp:sp modelId="{1F063F36-6E98-A147-A900-C4190E4E4FA0}">
      <dsp:nvSpPr>
        <dsp:cNvPr id="0" name=""/>
        <dsp:cNvSpPr/>
      </dsp:nvSpPr>
      <dsp:spPr>
        <a:xfrm rot="21360000">
          <a:off x="508110" y="1312224"/>
          <a:ext cx="1554575" cy="536864"/>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n-US" sz="2300" kern="1200" dirty="0">
            <a:latin typeface="Arial"/>
            <a:cs typeface="Arial"/>
          </a:endParaRPr>
        </a:p>
      </dsp:txBody>
      <dsp:txXfrm>
        <a:off x="534318" y="1338432"/>
        <a:ext cx="1502159" cy="484448"/>
      </dsp:txXfrm>
    </dsp:sp>
    <dsp:sp modelId="{6739282B-D690-7043-B06D-AB23046B9BD9}">
      <dsp:nvSpPr>
        <dsp:cNvPr id="0" name=""/>
        <dsp:cNvSpPr/>
      </dsp:nvSpPr>
      <dsp:spPr>
        <a:xfrm rot="21360000">
          <a:off x="2901346" y="2878705"/>
          <a:ext cx="1554575" cy="53686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n-US" sz="2300" kern="1200" dirty="0">
            <a:latin typeface="Arial"/>
            <a:cs typeface="Arial"/>
          </a:endParaRPr>
        </a:p>
      </dsp:txBody>
      <dsp:txXfrm>
        <a:off x="2927554" y="2904913"/>
        <a:ext cx="1502159" cy="484448"/>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4FB66D-5E99-DA47-9F95-1B691A9B310E}" type="datetimeFigureOut">
              <a:rPr lang="en-US" smtClean="0"/>
              <a:t>7/12/2018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15A27-0555-5140-A034-B359502C0869}" type="slidenum">
              <a:rPr lang="en-US" smtClean="0"/>
              <a:t>‹#›</a:t>
            </a:fld>
            <a:endParaRPr lang="en-US"/>
          </a:p>
        </p:txBody>
      </p:sp>
    </p:spTree>
    <p:extLst>
      <p:ext uri="{BB962C8B-B14F-4D97-AF65-F5344CB8AC3E}">
        <p14:creationId xmlns:p14="http://schemas.microsoft.com/office/powerpoint/2010/main" val="2602380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Every day, more than 90 Americans die after overdosing on opioids.</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The misuse of and addiction to opioids—including prescription pain relievers, heroin and synthetic opioids such as fentanyl—is a serious national crisis that affects public health as well as social and economic welfare. The Centers for Disease Control and Prevention estimates that the total "economic burden" of prescription opioid misuse alone in the United States is $78.5 billion a year, including the costs of healthcare, lost productivity, addiction treatment, and criminal justice involvement.</a:t>
            </a:r>
            <a:r>
              <a:rPr lang="en-US" sz="1200" kern="1200" baseline="30000" dirty="0">
                <a:solidFill>
                  <a:schemeClr val="tx1"/>
                </a:solidFill>
                <a:effectLst/>
                <a:latin typeface="+mn-lt"/>
                <a:ea typeface="+mn-ea"/>
                <a:cs typeface="+mn-cs"/>
              </a:rPr>
              <a:t>2</a:t>
            </a:r>
          </a:p>
          <a:p>
            <a:endParaRPr lang="en-US" sz="1200" kern="1200" baseline="30000" dirty="0">
              <a:solidFill>
                <a:schemeClr val="tx1"/>
              </a:solidFill>
              <a:effectLst/>
              <a:latin typeface="+mn-lt"/>
              <a:ea typeface="+mn-ea"/>
              <a:cs typeface="+mn-cs"/>
            </a:endParaRPr>
          </a:p>
          <a:p>
            <a:endParaRPr lang="en-US" sz="1200" kern="1200" baseline="300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But what does it mean to us as sisters, as fathers, as uncles and aunts? I am sure everyone in this room has been effected at some level by the opioid crisis directly. Maybe more than once. The reason I started working on opioids 4 years ago is because a close family member had to tell us that she was addicted to drugs. It started with prescription opioids and moved on from there. And I have watched her struggle every single day of her life to deal with that.</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 So, at the same the opioid crisis is absolutely a national epidemic and deserving of the highest level response from our leadership, it is also in almost everyone's direct context, and impacts mothers, fathers, daughters, sons. </a:t>
            </a:r>
          </a:p>
        </p:txBody>
      </p:sp>
      <p:sp>
        <p:nvSpPr>
          <p:cNvPr id="4" name="Slide Number Placeholder 3"/>
          <p:cNvSpPr>
            <a:spLocks noGrp="1"/>
          </p:cNvSpPr>
          <p:nvPr>
            <p:ph type="sldNum" sz="quarter" idx="10"/>
          </p:nvPr>
        </p:nvSpPr>
        <p:spPr/>
        <p:txBody>
          <a:bodyPr/>
          <a:lstStyle/>
          <a:p>
            <a:fld id="{5BE3E580-5457-D043-BD30-7332169964CD}" type="slidenum">
              <a:rPr lang="en-US" smtClean="0"/>
              <a:t>1</a:t>
            </a:fld>
            <a:endParaRPr lang="en-US"/>
          </a:p>
        </p:txBody>
      </p:sp>
    </p:spTree>
    <p:extLst>
      <p:ext uri="{BB962C8B-B14F-4D97-AF65-F5344CB8AC3E}">
        <p14:creationId xmlns:p14="http://schemas.microsoft.com/office/powerpoint/2010/main" val="3005200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2E8ED3-FD39-44C7-8AAE-CBA39371FCAE}" type="slidenum">
              <a:rPr lang="en-US" smtClean="0"/>
              <a:pPr/>
              <a:t>27</a:t>
            </a:fld>
            <a:endParaRPr lang="en-US"/>
          </a:p>
        </p:txBody>
      </p:sp>
    </p:spTree>
    <p:extLst>
      <p:ext uri="{BB962C8B-B14F-4D97-AF65-F5344CB8AC3E}">
        <p14:creationId xmlns:p14="http://schemas.microsoft.com/office/powerpoint/2010/main" val="2071706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the past we have had a</a:t>
            </a:r>
            <a:r>
              <a:rPr lang="en-US" baseline="0" dirty="0"/>
              <a:t> needle exchange program that operated outside the clinic for one hour a week, and while initially there was success with this model, the patients expressed concern at the lack of privacy and the amount of onlookers and many patients stopped attending. </a:t>
            </a:r>
          </a:p>
          <a:p>
            <a:endParaRPr lang="en-US" baseline="0" dirty="0"/>
          </a:p>
          <a:p>
            <a:r>
              <a:rPr lang="en-US" baseline="0" dirty="0"/>
              <a:t>With the syringe program integrated into the primary care visits the patient has a chance to express their needs privately in a secure environment. </a:t>
            </a:r>
          </a:p>
          <a:p>
            <a:endParaRPr lang="en-US" baseline="0" dirty="0"/>
          </a:p>
          <a:p>
            <a:r>
              <a:rPr lang="en-US" baseline="0" dirty="0"/>
              <a:t>Not every patient will ask for supplies, but it is something that everyone here can offer. For the patient that comes in with repeated </a:t>
            </a:r>
            <a:r>
              <a:rPr lang="en-US" baseline="0" dirty="0" err="1"/>
              <a:t>abcesses</a:t>
            </a:r>
            <a:r>
              <a:rPr lang="en-US" baseline="0" dirty="0"/>
              <a:t>, do you need a sharps container, how many times are you injecting each day, do you use alone or with others?. Making a point to ask the uncomfortable questions to better meet the patients need. </a:t>
            </a:r>
            <a:endParaRPr lang="en-US" dirty="0"/>
          </a:p>
        </p:txBody>
      </p:sp>
      <p:sp>
        <p:nvSpPr>
          <p:cNvPr id="4" name="Slide Number Placeholder 3"/>
          <p:cNvSpPr>
            <a:spLocks noGrp="1"/>
          </p:cNvSpPr>
          <p:nvPr>
            <p:ph type="sldNum" sz="quarter" idx="10"/>
          </p:nvPr>
        </p:nvSpPr>
        <p:spPr/>
        <p:txBody>
          <a:bodyPr/>
          <a:lstStyle/>
          <a:p>
            <a:fld id="{DE2E8ED3-FD39-44C7-8AAE-CBA39371FCAE}" type="slidenum">
              <a:rPr lang="en-US" smtClean="0"/>
              <a:pPr/>
              <a:t>28</a:t>
            </a:fld>
            <a:endParaRPr lang="en-US"/>
          </a:p>
        </p:txBody>
      </p:sp>
    </p:spTree>
    <p:extLst>
      <p:ext uri="{BB962C8B-B14F-4D97-AF65-F5344CB8AC3E}">
        <p14:creationId xmlns:p14="http://schemas.microsoft.com/office/powerpoint/2010/main" val="1647989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Vanish</a:t>
            </a:r>
            <a:r>
              <a:rPr lang="en-US" baseline="0" dirty="0"/>
              <a:t> point, need based </a:t>
            </a:r>
            <a:r>
              <a:rPr lang="en-US" baseline="0" dirty="0" err="1"/>
              <a:t>vs</a:t>
            </a:r>
            <a:r>
              <a:rPr lang="en-US" baseline="0" dirty="0"/>
              <a:t> one to one</a:t>
            </a:r>
          </a:p>
          <a:p>
            <a:endParaRPr lang="en-US" baseline="0" dirty="0"/>
          </a:p>
          <a:p>
            <a:pPr defTabSz="933237">
              <a:defRPr/>
            </a:pPr>
            <a:r>
              <a:rPr lang="en-US" dirty="0"/>
              <a:t>These may include but are not limited to the following prevention items:</a:t>
            </a:r>
          </a:p>
          <a:p>
            <a:pPr defTabSz="933237">
              <a:defRPr/>
            </a:pPr>
            <a:endParaRPr lang="en-US" dirty="0"/>
          </a:p>
          <a:p>
            <a:pPr defTabSz="933237">
              <a:defRPr/>
            </a:pPr>
            <a:r>
              <a:rPr lang="en-US" dirty="0"/>
              <a:t>Nasen.org</a:t>
            </a:r>
          </a:p>
          <a:p>
            <a:pPr defTabSz="933237">
              <a:defRPr/>
            </a:pPr>
            <a:endParaRPr lang="en-US" dirty="0"/>
          </a:p>
          <a:p>
            <a:endParaRPr lang="en-US" dirty="0"/>
          </a:p>
        </p:txBody>
      </p:sp>
      <p:sp>
        <p:nvSpPr>
          <p:cNvPr id="4" name="Slide Number Placeholder 3"/>
          <p:cNvSpPr>
            <a:spLocks noGrp="1"/>
          </p:cNvSpPr>
          <p:nvPr>
            <p:ph type="sldNum" sz="quarter" idx="10"/>
          </p:nvPr>
        </p:nvSpPr>
        <p:spPr/>
        <p:txBody>
          <a:bodyPr/>
          <a:lstStyle/>
          <a:p>
            <a:fld id="{DE2E8ED3-FD39-44C7-8AAE-CBA39371FCAE}" type="slidenum">
              <a:rPr lang="en-US" smtClean="0"/>
              <a:pPr/>
              <a:t>29</a:t>
            </a:fld>
            <a:endParaRPr lang="en-US"/>
          </a:p>
        </p:txBody>
      </p:sp>
    </p:spTree>
    <p:extLst>
      <p:ext uri="{BB962C8B-B14F-4D97-AF65-F5344CB8AC3E}">
        <p14:creationId xmlns:p14="http://schemas.microsoft.com/office/powerpoint/2010/main" val="3208304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big part of the syringe program</a:t>
            </a:r>
            <a:r>
              <a:rPr lang="en-US" baseline="0" dirty="0"/>
              <a:t> is education of our patients. </a:t>
            </a:r>
            <a:r>
              <a:rPr lang="en-US" dirty="0"/>
              <a:t>Decreasing</a:t>
            </a:r>
            <a:r>
              <a:rPr lang="en-US" baseline="0" dirty="0"/>
              <a:t> abscesses for patients who reuse their own needles. Preventing transmission in patients who previously shared needles. </a:t>
            </a:r>
            <a:endParaRPr lang="en-US" dirty="0"/>
          </a:p>
        </p:txBody>
      </p:sp>
      <p:sp>
        <p:nvSpPr>
          <p:cNvPr id="4" name="Slide Number Placeholder 3"/>
          <p:cNvSpPr>
            <a:spLocks noGrp="1"/>
          </p:cNvSpPr>
          <p:nvPr>
            <p:ph type="sldNum" sz="quarter" idx="10"/>
          </p:nvPr>
        </p:nvSpPr>
        <p:spPr/>
        <p:txBody>
          <a:bodyPr/>
          <a:lstStyle/>
          <a:p>
            <a:fld id="{DE2E8ED3-FD39-44C7-8AAE-CBA39371FCAE}" type="slidenum">
              <a:rPr lang="en-US" smtClean="0"/>
              <a:pPr/>
              <a:t>30</a:t>
            </a:fld>
            <a:endParaRPr lang="en-US"/>
          </a:p>
        </p:txBody>
      </p:sp>
    </p:spTree>
    <p:extLst>
      <p:ext uri="{BB962C8B-B14F-4D97-AF65-F5344CB8AC3E}">
        <p14:creationId xmlns:p14="http://schemas.microsoft.com/office/powerpoint/2010/main" val="2417113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Another big focus is </a:t>
            </a:r>
            <a:r>
              <a:rPr lang="en-US" dirty="0" err="1"/>
              <a:t>Narcan</a:t>
            </a:r>
            <a:r>
              <a:rPr lang="en-US" dirty="0"/>
              <a:t> Distribution</a:t>
            </a:r>
          </a:p>
          <a:p>
            <a:r>
              <a:rPr lang="en-US" dirty="0"/>
              <a:t>Presently we</a:t>
            </a:r>
            <a:r>
              <a:rPr lang="en-US" baseline="0" dirty="0"/>
              <a:t> only give our </a:t>
            </a:r>
            <a:r>
              <a:rPr lang="en-US" baseline="0" dirty="0" err="1"/>
              <a:t>Narcan</a:t>
            </a:r>
            <a:r>
              <a:rPr lang="en-US" baseline="0" dirty="0"/>
              <a:t> through MD prescription. However looking at the health departments methods and with WA states liberal rules surrounding </a:t>
            </a:r>
            <a:r>
              <a:rPr lang="en-US" baseline="0" dirty="0" err="1"/>
              <a:t>Narcan</a:t>
            </a:r>
            <a:r>
              <a:rPr lang="en-US" baseline="0" dirty="0"/>
              <a:t> distribution we are working on easier access to </a:t>
            </a:r>
            <a:r>
              <a:rPr lang="en-US" baseline="0" dirty="0" err="1"/>
              <a:t>narcan</a:t>
            </a:r>
            <a:r>
              <a:rPr lang="en-US" baseline="0" dirty="0"/>
              <a:t> through any trained clinic employee. </a:t>
            </a:r>
          </a:p>
          <a:p>
            <a:endParaRPr lang="en-US" baseline="0" dirty="0"/>
          </a:p>
          <a:p>
            <a:r>
              <a:rPr lang="en-US" baseline="0" dirty="0"/>
              <a:t>This must include Overdose prevention and </a:t>
            </a:r>
            <a:r>
              <a:rPr lang="en-US" baseline="0" dirty="0" err="1"/>
              <a:t>Narcan</a:t>
            </a:r>
            <a:r>
              <a:rPr lang="en-US" baseline="0" dirty="0"/>
              <a:t> training for each </a:t>
            </a:r>
            <a:r>
              <a:rPr lang="en-US" baseline="0"/>
              <a:t>new patient.</a:t>
            </a:r>
            <a:endParaRPr lang="en-US" baseline="0" dirty="0"/>
          </a:p>
          <a:p>
            <a:r>
              <a:rPr lang="en-US" dirty="0"/>
              <a:t>Discuss Training</a:t>
            </a:r>
            <a:r>
              <a:rPr lang="en-US" baseline="0" dirty="0"/>
              <a:t> Highlights. (reviewing s/</a:t>
            </a:r>
            <a:r>
              <a:rPr lang="en-US" baseline="0" dirty="0" err="1"/>
              <a:t>sxs</a:t>
            </a:r>
            <a:r>
              <a:rPr lang="en-US" baseline="0" dirty="0"/>
              <a:t> of overdose, both from stimulants and depressants. Identify risk factors. </a:t>
            </a:r>
            <a:r>
              <a:rPr lang="en-US" baseline="0" dirty="0" err="1"/>
              <a:t>Disspell</a:t>
            </a:r>
            <a:r>
              <a:rPr lang="en-US" baseline="0" dirty="0"/>
              <a:t> common myths. </a:t>
            </a:r>
            <a:endParaRPr lang="en-US" dirty="0"/>
          </a:p>
        </p:txBody>
      </p:sp>
      <p:sp>
        <p:nvSpPr>
          <p:cNvPr id="4" name="Slide Number Placeholder 3"/>
          <p:cNvSpPr>
            <a:spLocks noGrp="1"/>
          </p:cNvSpPr>
          <p:nvPr>
            <p:ph type="sldNum" sz="quarter" idx="10"/>
          </p:nvPr>
        </p:nvSpPr>
        <p:spPr/>
        <p:txBody>
          <a:bodyPr/>
          <a:lstStyle/>
          <a:p>
            <a:fld id="{DE2E8ED3-FD39-44C7-8AAE-CBA39371FCAE}" type="slidenum">
              <a:rPr lang="en-US" smtClean="0"/>
              <a:pPr/>
              <a:t>31</a:t>
            </a:fld>
            <a:endParaRPr lang="en-US"/>
          </a:p>
        </p:txBody>
      </p:sp>
    </p:spTree>
    <p:extLst>
      <p:ext uri="{BB962C8B-B14F-4D97-AF65-F5344CB8AC3E}">
        <p14:creationId xmlns:p14="http://schemas.microsoft.com/office/powerpoint/2010/main" val="589477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30000" dirty="0">
                <a:latin typeface="Calibri" charset="0"/>
                <a:cs typeface="Calibri" charset="0"/>
              </a:rPr>
              <a:t>1</a:t>
            </a:r>
            <a:r>
              <a:rPr lang="en-US" dirty="0">
                <a:latin typeface="Calibri" charset="0"/>
              </a:rPr>
              <a:t>Nguyen, T. Q., Weir, B. W., Pinkerton, S. D., Des </a:t>
            </a:r>
            <a:r>
              <a:rPr lang="en-US" dirty="0" err="1">
                <a:latin typeface="Calibri" charset="0"/>
              </a:rPr>
              <a:t>Jarlais</a:t>
            </a:r>
            <a:r>
              <a:rPr lang="en-US" dirty="0">
                <a:latin typeface="Calibri" charset="0"/>
              </a:rPr>
              <a:t>, D.C., &amp; </a:t>
            </a:r>
            <a:r>
              <a:rPr lang="en-US" dirty="0" err="1">
                <a:latin typeface="Calibri" charset="0"/>
              </a:rPr>
              <a:t>Holtgrave</a:t>
            </a:r>
            <a:r>
              <a:rPr lang="en-US" dirty="0">
                <a:latin typeface="Calibri" charset="0"/>
              </a:rPr>
              <a:t>, D. (2014). Syringe Exchange in the United States: A National Level Economic Evaluation of Hypothetical Increases in Investment, AIDS and Behavior November 2014, Volume 18, Issue 11, pp 2144-2155; abstract: http://link.springer.com/article/10.1007/s10461-014-0789-9</a:t>
            </a:r>
          </a:p>
          <a:p>
            <a:endParaRPr lang="en-US" dirty="0"/>
          </a:p>
        </p:txBody>
      </p:sp>
      <p:sp>
        <p:nvSpPr>
          <p:cNvPr id="4" name="Slide Number Placeholder 3"/>
          <p:cNvSpPr>
            <a:spLocks noGrp="1"/>
          </p:cNvSpPr>
          <p:nvPr>
            <p:ph type="sldNum" sz="quarter" idx="10"/>
          </p:nvPr>
        </p:nvSpPr>
        <p:spPr/>
        <p:txBody>
          <a:bodyPr/>
          <a:lstStyle/>
          <a:p>
            <a:fld id="{DE2E8ED3-FD39-44C7-8AAE-CBA39371FCAE}" type="slidenum">
              <a:rPr lang="en-US" smtClean="0"/>
              <a:pPr/>
              <a:t>32</a:t>
            </a:fld>
            <a:endParaRPr lang="en-US"/>
          </a:p>
        </p:txBody>
      </p:sp>
    </p:spTree>
    <p:extLst>
      <p:ext uri="{BB962C8B-B14F-4D97-AF65-F5344CB8AC3E}">
        <p14:creationId xmlns:p14="http://schemas.microsoft.com/office/powerpoint/2010/main" val="3210209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a:t>
            </a:r>
            <a:r>
              <a:rPr lang="en-US" baseline="0" dirty="0"/>
              <a:t> is key as we try to format a program with structure around HCV treatment. If it is not something that fits into the individuals life style or priority list, we will not be successful. </a:t>
            </a:r>
            <a:endParaRPr lang="en-US" dirty="0"/>
          </a:p>
        </p:txBody>
      </p:sp>
      <p:sp>
        <p:nvSpPr>
          <p:cNvPr id="4" name="Slide Number Placeholder 3"/>
          <p:cNvSpPr>
            <a:spLocks noGrp="1"/>
          </p:cNvSpPr>
          <p:nvPr>
            <p:ph type="sldNum" sz="quarter" idx="10"/>
          </p:nvPr>
        </p:nvSpPr>
        <p:spPr/>
        <p:txBody>
          <a:bodyPr/>
          <a:lstStyle/>
          <a:p>
            <a:fld id="{DE2E8ED3-FD39-44C7-8AAE-CBA39371FCAE}" type="slidenum">
              <a:rPr lang="en-US" smtClean="0"/>
              <a:pPr/>
              <a:t>33</a:t>
            </a:fld>
            <a:endParaRPr lang="en-US"/>
          </a:p>
        </p:txBody>
      </p:sp>
    </p:spTree>
    <p:extLst>
      <p:ext uri="{BB962C8B-B14F-4D97-AF65-F5344CB8AC3E}">
        <p14:creationId xmlns:p14="http://schemas.microsoft.com/office/powerpoint/2010/main" val="3498116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endParaRPr lang="en-US" dirty="0"/>
          </a:p>
        </p:txBody>
      </p:sp>
      <p:sp>
        <p:nvSpPr>
          <p:cNvPr id="4" name="Slide Number Placeholder 3"/>
          <p:cNvSpPr>
            <a:spLocks noGrp="1"/>
          </p:cNvSpPr>
          <p:nvPr>
            <p:ph type="sldNum" sz="quarter" idx="10"/>
          </p:nvPr>
        </p:nvSpPr>
        <p:spPr/>
        <p:txBody>
          <a:bodyPr/>
          <a:lstStyle/>
          <a:p>
            <a:fld id="{86B1F871-8511-534E-92A2-27597978511E}" type="slidenum">
              <a:rPr lang="en-US" smtClean="0"/>
              <a:t>34</a:t>
            </a:fld>
            <a:endParaRPr lang="en-US"/>
          </a:p>
        </p:txBody>
      </p:sp>
    </p:spTree>
    <p:extLst>
      <p:ext uri="{BB962C8B-B14F-4D97-AF65-F5344CB8AC3E}">
        <p14:creationId xmlns:p14="http://schemas.microsoft.com/office/powerpoint/2010/main" val="399816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late 1990s, pharmaceutical companies reassured the medical community that patients would not become addicted to prescription opioid pain relievers, and healthcare providers began to prescribe them at greater rates. This subsequently led to widespread diversion and misuse of these medications before it became clear that these medications could indeed be highly addictive.</a:t>
            </a:r>
            <a:r>
              <a:rPr lang="en-US" sz="1200" kern="1200" baseline="30000" dirty="0">
                <a:solidFill>
                  <a:schemeClr val="tx1"/>
                </a:solidFill>
                <a:effectLst/>
                <a:latin typeface="+mn-lt"/>
                <a:ea typeface="+mn-ea"/>
                <a:cs typeface="+mn-cs"/>
              </a:rPr>
              <a:t>3-4</a:t>
            </a:r>
            <a:r>
              <a:rPr lang="en-US" sz="1200" kern="1200" dirty="0">
                <a:solidFill>
                  <a:schemeClr val="tx1"/>
                </a:solidFill>
                <a:effectLst/>
                <a:latin typeface="+mn-lt"/>
                <a:ea typeface="+mn-ea"/>
                <a:cs typeface="+mn-cs"/>
              </a:rPr>
              <a:t> Opioid overdose rates began to increase. In 2015, more than 33,000 Americans died as a result of an opioid overdose, including prescription opioids, heroin, and illicitly manufactured fentanyl, a powerful synthetic opioid.</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Here is what we know about the opioid crisis:</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Roughly 21 to 29 percent of patients prescribed opioids for chronic pain misuse them.</a:t>
            </a:r>
            <a:r>
              <a:rPr lang="en-US" sz="1200" kern="1200" baseline="30000" dirty="0">
                <a:solidFill>
                  <a:schemeClr val="tx1"/>
                </a:solidFill>
                <a:effectLst/>
                <a:latin typeface="+mn-lt"/>
                <a:ea typeface="+mn-ea"/>
                <a:cs typeface="+mn-cs"/>
              </a:rPr>
              <a:t>6</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8 and 12 percent develop an opioid use disorder.</a:t>
            </a:r>
            <a:r>
              <a:rPr lang="en-US" sz="1200" kern="1200" baseline="30000" dirty="0">
                <a:solidFill>
                  <a:schemeClr val="tx1"/>
                </a:solidFill>
                <a:effectLst/>
                <a:latin typeface="+mn-lt"/>
                <a:ea typeface="+mn-ea"/>
                <a:cs typeface="+mn-cs"/>
              </a:rPr>
              <a:t>7-9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 estimated 4 to 6 percent who misuse prescription opioids transition to heroin.</a:t>
            </a:r>
            <a:r>
              <a:rPr lang="en-US" sz="1200" kern="1200" baseline="30000" dirty="0">
                <a:solidFill>
                  <a:schemeClr val="tx1"/>
                </a:solidFill>
                <a:effectLst/>
                <a:latin typeface="+mn-lt"/>
                <a:ea typeface="+mn-ea"/>
                <a:cs typeface="+mn-cs"/>
              </a:rPr>
              <a:t>7-9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About 80 percent of people who use heroin first misused prescription opioids.</a:t>
            </a:r>
            <a:r>
              <a:rPr lang="en-US" sz="1200" kern="1200" baseline="30000" dirty="0">
                <a:solidFill>
                  <a:schemeClr val="tx1"/>
                </a:solidFill>
                <a:effectLst/>
                <a:latin typeface="+mn-lt"/>
                <a:ea typeface="+mn-ea"/>
                <a:cs typeface="+mn-cs"/>
              </a:rPr>
              <a:t>7</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issue has become a public health, community and family crisis with devastating consequences including increases in opioid misuse and related overdoses, as well as the rising incidence of neonatal abstinence syndrome due to opioid use and misuse during pregnancy. The increase in injection drug use has also contributed to the spread of infectious diseases including HIV and hepatitis C. As seen throughout the history of medicine, how public health </a:t>
            </a:r>
            <a:r>
              <a:rPr lang="en-US" sz="1200" kern="1200" dirty="0" err="1">
                <a:solidFill>
                  <a:schemeClr val="tx1"/>
                </a:solidFill>
                <a:effectLst/>
                <a:latin typeface="+mn-lt"/>
                <a:ea typeface="+mn-ea"/>
                <a:cs typeface="+mn-cs"/>
              </a:rPr>
              <a:t>respons</a:t>
            </a:r>
            <a:r>
              <a:rPr lang="en-US" sz="1200" kern="1200" dirty="0">
                <a:solidFill>
                  <a:schemeClr val="tx1"/>
                </a:solidFill>
                <a:effectLst/>
                <a:latin typeface="+mn-lt"/>
                <a:ea typeface="+mn-ea"/>
                <a:cs typeface="+mn-cs"/>
              </a:rPr>
              <a:t> can be an important part of the solution in resolving such a crisis.</a:t>
            </a:r>
          </a:p>
          <a:p>
            <a:endParaRPr lang="en-US" dirty="0"/>
          </a:p>
        </p:txBody>
      </p:sp>
      <p:sp>
        <p:nvSpPr>
          <p:cNvPr id="4" name="Slide Number Placeholder 3"/>
          <p:cNvSpPr>
            <a:spLocks noGrp="1"/>
          </p:cNvSpPr>
          <p:nvPr>
            <p:ph type="sldNum" sz="quarter" idx="10"/>
          </p:nvPr>
        </p:nvSpPr>
        <p:spPr/>
        <p:txBody>
          <a:bodyPr/>
          <a:lstStyle/>
          <a:p>
            <a:fld id="{2ADBB12E-6511-7240-BFDE-DDF1F6018A24}" type="slidenum">
              <a:rPr lang="en-US" smtClean="0"/>
              <a:t>2</a:t>
            </a:fld>
            <a:endParaRPr lang="en-US"/>
          </a:p>
        </p:txBody>
      </p:sp>
    </p:spTree>
    <p:extLst>
      <p:ext uri="{BB962C8B-B14F-4D97-AF65-F5344CB8AC3E}">
        <p14:creationId xmlns:p14="http://schemas.microsoft.com/office/powerpoint/2010/main" val="2115143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5" name="Shape 32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6" name="Shape 32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t>3</a:t>
            </a:fld>
            <a:endParaRPr/>
          </a:p>
        </p:txBody>
      </p:sp>
    </p:spTree>
    <p:extLst>
      <p:ext uri="{BB962C8B-B14F-4D97-AF65-F5344CB8AC3E}">
        <p14:creationId xmlns:p14="http://schemas.microsoft.com/office/powerpoint/2010/main" val="1402853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9" name="Shape 33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40" name="Shape 340"/>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t>10</a:t>
            </a:fld>
            <a:endParaRPr/>
          </a:p>
        </p:txBody>
      </p:sp>
    </p:spTree>
    <p:extLst>
      <p:ext uri="{BB962C8B-B14F-4D97-AF65-F5344CB8AC3E}">
        <p14:creationId xmlns:p14="http://schemas.microsoft.com/office/powerpoint/2010/main" val="2737598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Project ECHO (Extension for Community Healthcare Outcomes) is a collaborative model of medical education and care management that enables clinicians (regardless of where they live) to provide better care to more people, right where they live.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ECHO model</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does not actually “provide” care to patients. Instead, it increases access to specialty treatment in rural and underserved areas by providing front-line clinicians with the knowledge and support they need to manage patients with complex conditions such as: hepatitis C, HIV, tuberculosis, chronic pain, endocrinology, behavioral health disorders, and many others.  It does this by engaging clinicians in a continuous learning system and partnering them with specialist mentors</a:t>
            </a:r>
            <a:r>
              <a:rPr lang="en-US" sz="1200" b="0" i="0" kern="1200" baseline="0" dirty="0">
                <a:solidFill>
                  <a:schemeClr val="tx1"/>
                </a:solidFill>
                <a:effectLst/>
                <a:latin typeface="+mn-lt"/>
                <a:ea typeface="+mn-ea"/>
                <a:cs typeface="+mn-cs"/>
              </a:rPr>
              <a:t> and colleagues</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3D5CEDF1-D8EB-5844-A36B-4DD2B2D2EA23}" type="slidenum">
              <a:rPr lang="en-US" smtClean="0"/>
              <a:t>19</a:t>
            </a:fld>
            <a:endParaRPr lang="en-US"/>
          </a:p>
        </p:txBody>
      </p:sp>
    </p:spTree>
    <p:extLst>
      <p:ext uri="{BB962C8B-B14F-4D97-AF65-F5344CB8AC3E}">
        <p14:creationId xmlns:p14="http://schemas.microsoft.com/office/powerpoint/2010/main" val="1479353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spcBef>
                <a:spcPts val="0"/>
              </a:spcBef>
              <a:buNone/>
            </a:pPr>
            <a:r>
              <a:rPr lang="en-US" dirty="0"/>
              <a:t>At the conclusion of the curriculum activities and through the process of ECHO </a:t>
            </a:r>
            <a:r>
              <a:rPr lang="en-US" dirty="0" err="1"/>
              <a:t>telementoring</a:t>
            </a:r>
            <a:r>
              <a:rPr lang="en-US" dirty="0"/>
              <a:t>, participants will be able to demonstrate the following competencies:</a:t>
            </a:r>
          </a:p>
          <a:p>
            <a:pPr lvl="0">
              <a:lnSpc>
                <a:spcPct val="120000"/>
              </a:lnSpc>
              <a:spcBef>
                <a:spcPts val="0"/>
              </a:spcBef>
            </a:pPr>
            <a:r>
              <a:rPr lang="en-US" dirty="0"/>
              <a:t>Understand the basis for MAT and how it fits into addiction treatment</a:t>
            </a:r>
          </a:p>
          <a:p>
            <a:pPr lvl="0">
              <a:lnSpc>
                <a:spcPct val="120000"/>
              </a:lnSpc>
              <a:spcBef>
                <a:spcPts val="0"/>
              </a:spcBef>
            </a:pPr>
            <a:r>
              <a:rPr lang="en-US" dirty="0"/>
              <a:t>Describe options for opioid detoxification management with adjuvant therapies</a:t>
            </a:r>
          </a:p>
          <a:p>
            <a:pPr lvl="0">
              <a:lnSpc>
                <a:spcPct val="120000"/>
              </a:lnSpc>
              <a:spcBef>
                <a:spcPts val="0"/>
              </a:spcBef>
            </a:pPr>
            <a:r>
              <a:rPr lang="en-US" dirty="0"/>
              <a:t>Understand the unique properties of methadone, buprenorphine, and naltrexone for opioid use disorder treatment</a:t>
            </a:r>
          </a:p>
          <a:p>
            <a:pPr lvl="0">
              <a:lnSpc>
                <a:spcPct val="120000"/>
              </a:lnSpc>
              <a:spcBef>
                <a:spcPts val="0"/>
              </a:spcBef>
            </a:pPr>
            <a:r>
              <a:rPr lang="en-US" dirty="0"/>
              <a:t>Identify and understand the strengths and weaknesses of the medications indicated for alcohol and methamphetamine use disorders</a:t>
            </a:r>
          </a:p>
          <a:p>
            <a:pPr lvl="0">
              <a:lnSpc>
                <a:spcPct val="120000"/>
              </a:lnSpc>
              <a:spcBef>
                <a:spcPts val="0"/>
              </a:spcBef>
            </a:pPr>
            <a:r>
              <a:rPr lang="en-US" dirty="0"/>
              <a:t>Provide resources for providers to begin implementing these tools in their practices</a:t>
            </a:r>
          </a:p>
          <a:p>
            <a:pPr lvl="0">
              <a:lnSpc>
                <a:spcPct val="120000"/>
              </a:lnSpc>
              <a:spcBef>
                <a:spcPts val="0"/>
              </a:spcBef>
            </a:pPr>
            <a:r>
              <a:rPr lang="en-US" dirty="0"/>
              <a:t>To provide a neurobiological framework/explanatory model for our patients with chronic pain, addiction, and trauma</a:t>
            </a:r>
          </a:p>
          <a:p>
            <a:pPr lvl="0">
              <a:lnSpc>
                <a:spcPct val="120000"/>
              </a:lnSpc>
              <a:spcBef>
                <a:spcPts val="0"/>
              </a:spcBef>
            </a:pPr>
            <a:r>
              <a:rPr lang="en-US" dirty="0"/>
              <a:t>Understand new concepts in neurobiology of addiction and chronic pain</a:t>
            </a:r>
          </a:p>
          <a:p>
            <a:pPr lvl="0">
              <a:lnSpc>
                <a:spcPct val="120000"/>
              </a:lnSpc>
              <a:spcBef>
                <a:spcPts val="0"/>
              </a:spcBef>
            </a:pPr>
            <a:r>
              <a:rPr lang="en-US" dirty="0"/>
              <a:t>Understand neurobiology of trauma, and how it may exacerbate symptoms of pain and addiction</a:t>
            </a:r>
          </a:p>
          <a:p>
            <a:pPr lvl="0">
              <a:lnSpc>
                <a:spcPct val="120000"/>
              </a:lnSpc>
              <a:spcBef>
                <a:spcPts val="0"/>
              </a:spcBef>
            </a:pPr>
            <a:r>
              <a:rPr lang="en-US" dirty="0"/>
              <a:t>Discuss aligned treatment modalities (pharmacologic and behavioral) for this triad, including medication to avoid in this population</a:t>
            </a:r>
          </a:p>
          <a:p>
            <a:pPr lvl="0">
              <a:lnSpc>
                <a:spcPct val="120000"/>
              </a:lnSpc>
              <a:spcBef>
                <a:spcPts val="0"/>
              </a:spcBef>
            </a:pPr>
            <a:r>
              <a:rPr lang="en-US" dirty="0"/>
              <a:t>List symptoms and signs of opioid use disorder</a:t>
            </a:r>
          </a:p>
          <a:p>
            <a:pPr lvl="0">
              <a:lnSpc>
                <a:spcPct val="120000"/>
              </a:lnSpc>
              <a:spcBef>
                <a:spcPts val="0"/>
              </a:spcBef>
            </a:pPr>
            <a:r>
              <a:rPr lang="en-US" dirty="0"/>
              <a:t>Understand how to make the diagnosis of opioid use disorder</a:t>
            </a:r>
          </a:p>
          <a:p>
            <a:pPr lvl="0">
              <a:lnSpc>
                <a:spcPct val="120000"/>
              </a:lnSpc>
              <a:spcBef>
                <a:spcPts val="0"/>
              </a:spcBef>
            </a:pPr>
            <a:r>
              <a:rPr lang="en-US" dirty="0"/>
              <a:t>Understand how to safely and effectively prescribe opioid pain medications</a:t>
            </a:r>
          </a:p>
          <a:p>
            <a:pPr lvl="0">
              <a:lnSpc>
                <a:spcPct val="120000"/>
              </a:lnSpc>
              <a:spcBef>
                <a:spcPts val="0"/>
              </a:spcBef>
            </a:pPr>
            <a:r>
              <a:rPr lang="en-US" dirty="0"/>
              <a:t>Understand how to safely and effectively taper a patient off of opioid pain medications</a:t>
            </a:r>
          </a:p>
          <a:p>
            <a:pPr lvl="0">
              <a:lnSpc>
                <a:spcPct val="120000"/>
              </a:lnSpc>
              <a:spcBef>
                <a:spcPts val="0"/>
              </a:spcBef>
            </a:pPr>
            <a:r>
              <a:rPr lang="en-US" dirty="0"/>
              <a:t>Describe, understand and advocate for naloxone availability in AI/AN communities</a:t>
            </a:r>
          </a:p>
        </p:txBody>
      </p:sp>
      <p:sp>
        <p:nvSpPr>
          <p:cNvPr id="4" name="Slide Number Placeholder 3"/>
          <p:cNvSpPr>
            <a:spLocks noGrp="1"/>
          </p:cNvSpPr>
          <p:nvPr>
            <p:ph type="sldNum" sz="quarter" idx="10"/>
          </p:nvPr>
        </p:nvSpPr>
        <p:spPr/>
        <p:txBody>
          <a:bodyPr/>
          <a:lstStyle/>
          <a:p>
            <a:fld id="{5BE3E580-5457-D043-BD30-7332169964CD}" type="slidenum">
              <a:rPr lang="en-US" smtClean="0"/>
              <a:t>21</a:t>
            </a:fld>
            <a:endParaRPr lang="en-US"/>
          </a:p>
        </p:txBody>
      </p:sp>
    </p:spTree>
    <p:extLst>
      <p:ext uri="{BB962C8B-B14F-4D97-AF65-F5344CB8AC3E}">
        <p14:creationId xmlns:p14="http://schemas.microsoft.com/office/powerpoint/2010/main" val="3330388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2E8ED3-FD39-44C7-8AAE-CBA39371FCAE}" type="slidenum">
              <a:rPr lang="en-US" smtClean="0"/>
              <a:pPr/>
              <a:t>23</a:t>
            </a:fld>
            <a:endParaRPr lang="en-US"/>
          </a:p>
        </p:txBody>
      </p:sp>
    </p:spTree>
    <p:extLst>
      <p:ext uri="{BB962C8B-B14F-4D97-AF65-F5344CB8AC3E}">
        <p14:creationId xmlns:p14="http://schemas.microsoft.com/office/powerpoint/2010/main" val="1071411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http://harmreduction.org/about-us/principles-of-harm-reduction/</a:t>
            </a:r>
          </a:p>
          <a:p>
            <a:endParaRPr lang="en-US" dirty="0"/>
          </a:p>
          <a:p>
            <a:r>
              <a:rPr lang="en-US" dirty="0"/>
              <a:t>Importance</a:t>
            </a:r>
            <a:r>
              <a:rPr lang="en-US" baseline="0" dirty="0"/>
              <a:t> of meeting people where they are at as well as addressing the CONDITIONS of use along with the use itself. </a:t>
            </a:r>
          </a:p>
          <a:p>
            <a:endParaRPr lang="en-US" baseline="0" dirty="0"/>
          </a:p>
          <a:p>
            <a:r>
              <a:rPr lang="en-US" baseline="0" dirty="0"/>
              <a:t>Harm reduction will look different in each state, in each clinic and it looks different for each patient. </a:t>
            </a:r>
            <a:endParaRPr lang="en-US" dirty="0"/>
          </a:p>
        </p:txBody>
      </p:sp>
      <p:sp>
        <p:nvSpPr>
          <p:cNvPr id="4" name="Slide Number Placeholder 3"/>
          <p:cNvSpPr>
            <a:spLocks noGrp="1"/>
          </p:cNvSpPr>
          <p:nvPr>
            <p:ph type="sldNum" sz="quarter" idx="10"/>
          </p:nvPr>
        </p:nvSpPr>
        <p:spPr/>
        <p:txBody>
          <a:bodyPr/>
          <a:lstStyle/>
          <a:p>
            <a:fld id="{DE2E8ED3-FD39-44C7-8AAE-CBA39371FCAE}" type="slidenum">
              <a:rPr lang="en-US" smtClean="0"/>
              <a:pPr/>
              <a:t>24</a:t>
            </a:fld>
            <a:endParaRPr lang="en-US"/>
          </a:p>
        </p:txBody>
      </p:sp>
    </p:spTree>
    <p:extLst>
      <p:ext uri="{BB962C8B-B14F-4D97-AF65-F5344CB8AC3E}">
        <p14:creationId xmlns:p14="http://schemas.microsoft.com/office/powerpoint/2010/main" val="3545954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Basic</a:t>
            </a:r>
            <a:r>
              <a:rPr lang="en-US" baseline="0" dirty="0"/>
              <a:t> Harm Reduction Principles  from harmreduction.org </a:t>
            </a:r>
          </a:p>
          <a:p>
            <a:endParaRPr lang="en-US" baseline="0" dirty="0"/>
          </a:p>
          <a:p>
            <a:r>
              <a:rPr lang="en-US" baseline="0" dirty="0"/>
              <a:t>For future reading. I have found that these basic principles have been helpful talking points with those around me who hold different views on syringe services. It has opened up discussion with co-workers, community members and patients. </a:t>
            </a:r>
          </a:p>
        </p:txBody>
      </p:sp>
      <p:sp>
        <p:nvSpPr>
          <p:cNvPr id="4" name="Slide Number Placeholder 3"/>
          <p:cNvSpPr>
            <a:spLocks noGrp="1"/>
          </p:cNvSpPr>
          <p:nvPr>
            <p:ph type="sldNum" sz="quarter" idx="10"/>
          </p:nvPr>
        </p:nvSpPr>
        <p:spPr/>
        <p:txBody>
          <a:bodyPr/>
          <a:lstStyle/>
          <a:p>
            <a:fld id="{DE2E8ED3-FD39-44C7-8AAE-CBA39371FCAE}" type="slidenum">
              <a:rPr lang="en-US" smtClean="0"/>
              <a:pPr/>
              <a:t>25</a:t>
            </a:fld>
            <a:endParaRPr lang="en-US"/>
          </a:p>
        </p:txBody>
      </p:sp>
    </p:spTree>
    <p:extLst>
      <p:ext uri="{BB962C8B-B14F-4D97-AF65-F5344CB8AC3E}">
        <p14:creationId xmlns:p14="http://schemas.microsoft.com/office/powerpoint/2010/main" val="202348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C2648-F310-E84D-A98E-93E49FD36B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C8B2D8-B2EC-8146-A33D-7C506F996B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3AA93C-B31B-3647-9753-32FAF3E9FE7B}"/>
              </a:ext>
            </a:extLst>
          </p:cNvPr>
          <p:cNvSpPr>
            <a:spLocks noGrp="1"/>
          </p:cNvSpPr>
          <p:nvPr>
            <p:ph type="dt" sz="half" idx="10"/>
          </p:nvPr>
        </p:nvSpPr>
        <p:spPr/>
        <p:txBody>
          <a:bodyPr/>
          <a:lstStyle/>
          <a:p>
            <a:fld id="{7B1CACA2-79EE-D34A-814A-E15F774580F2}" type="datetimeFigureOut">
              <a:rPr lang="en-US" smtClean="0"/>
              <a:t>7/12/2018</a:t>
            </a:fld>
            <a:endParaRPr lang="en-US"/>
          </a:p>
        </p:txBody>
      </p:sp>
      <p:sp>
        <p:nvSpPr>
          <p:cNvPr id="5" name="Footer Placeholder 4">
            <a:extLst>
              <a:ext uri="{FF2B5EF4-FFF2-40B4-BE49-F238E27FC236}">
                <a16:creationId xmlns:a16="http://schemas.microsoft.com/office/drawing/2014/main" id="{1B1F36B6-C50D-DC47-9054-D96E2F17EC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8AB10C-79E5-7B42-A5C2-E775082DD299}"/>
              </a:ext>
            </a:extLst>
          </p:cNvPr>
          <p:cNvSpPr>
            <a:spLocks noGrp="1"/>
          </p:cNvSpPr>
          <p:nvPr>
            <p:ph type="sldNum" sz="quarter" idx="12"/>
          </p:nvPr>
        </p:nvSpPr>
        <p:spPr/>
        <p:txBody>
          <a:bodyPr/>
          <a:lstStyle/>
          <a:p>
            <a:fld id="{7DC17E19-399F-BA46-B8EF-D32F2C5EA85F}" type="slidenum">
              <a:rPr lang="en-US" smtClean="0"/>
              <a:t>‹#›</a:t>
            </a:fld>
            <a:endParaRPr lang="en-US"/>
          </a:p>
        </p:txBody>
      </p:sp>
    </p:spTree>
    <p:extLst>
      <p:ext uri="{BB962C8B-B14F-4D97-AF65-F5344CB8AC3E}">
        <p14:creationId xmlns:p14="http://schemas.microsoft.com/office/powerpoint/2010/main" val="2980662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75D68-7540-2745-A269-A128649FA6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22A660-09F6-374A-89E6-D23143E67F6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90887-F464-164E-B5D0-591501292B5F}"/>
              </a:ext>
            </a:extLst>
          </p:cNvPr>
          <p:cNvSpPr>
            <a:spLocks noGrp="1"/>
          </p:cNvSpPr>
          <p:nvPr>
            <p:ph type="dt" sz="half" idx="10"/>
          </p:nvPr>
        </p:nvSpPr>
        <p:spPr/>
        <p:txBody>
          <a:bodyPr/>
          <a:lstStyle/>
          <a:p>
            <a:fld id="{7B1CACA2-79EE-D34A-814A-E15F774580F2}" type="datetimeFigureOut">
              <a:rPr lang="en-US" smtClean="0"/>
              <a:t>7/12/2018</a:t>
            </a:fld>
            <a:endParaRPr lang="en-US"/>
          </a:p>
        </p:txBody>
      </p:sp>
      <p:sp>
        <p:nvSpPr>
          <p:cNvPr id="5" name="Footer Placeholder 4">
            <a:extLst>
              <a:ext uri="{FF2B5EF4-FFF2-40B4-BE49-F238E27FC236}">
                <a16:creationId xmlns:a16="http://schemas.microsoft.com/office/drawing/2014/main" id="{0C6A4096-6907-8144-86D7-A40B14B08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21CDD-BB17-2749-9A2E-9975EB484F57}"/>
              </a:ext>
            </a:extLst>
          </p:cNvPr>
          <p:cNvSpPr>
            <a:spLocks noGrp="1"/>
          </p:cNvSpPr>
          <p:nvPr>
            <p:ph type="sldNum" sz="quarter" idx="12"/>
          </p:nvPr>
        </p:nvSpPr>
        <p:spPr/>
        <p:txBody>
          <a:bodyPr/>
          <a:lstStyle/>
          <a:p>
            <a:fld id="{7DC17E19-399F-BA46-B8EF-D32F2C5EA85F}" type="slidenum">
              <a:rPr lang="en-US" smtClean="0"/>
              <a:t>‹#›</a:t>
            </a:fld>
            <a:endParaRPr lang="en-US"/>
          </a:p>
        </p:txBody>
      </p:sp>
    </p:spTree>
    <p:extLst>
      <p:ext uri="{BB962C8B-B14F-4D97-AF65-F5344CB8AC3E}">
        <p14:creationId xmlns:p14="http://schemas.microsoft.com/office/powerpoint/2010/main" val="76961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531C01-1069-7E43-9091-28770A7751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C84914-D65B-C942-B490-D3BA64E3CC4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C5AC3-F75B-5349-8CE2-AA4B1E48A64B}"/>
              </a:ext>
            </a:extLst>
          </p:cNvPr>
          <p:cNvSpPr>
            <a:spLocks noGrp="1"/>
          </p:cNvSpPr>
          <p:nvPr>
            <p:ph type="dt" sz="half" idx="10"/>
          </p:nvPr>
        </p:nvSpPr>
        <p:spPr/>
        <p:txBody>
          <a:bodyPr/>
          <a:lstStyle/>
          <a:p>
            <a:fld id="{7B1CACA2-79EE-D34A-814A-E15F774580F2}" type="datetimeFigureOut">
              <a:rPr lang="en-US" smtClean="0"/>
              <a:t>7/12/2018</a:t>
            </a:fld>
            <a:endParaRPr lang="en-US"/>
          </a:p>
        </p:txBody>
      </p:sp>
      <p:sp>
        <p:nvSpPr>
          <p:cNvPr id="5" name="Footer Placeholder 4">
            <a:extLst>
              <a:ext uri="{FF2B5EF4-FFF2-40B4-BE49-F238E27FC236}">
                <a16:creationId xmlns:a16="http://schemas.microsoft.com/office/drawing/2014/main" id="{FFB29968-8CB7-E345-A716-661A79E2D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C1956-0F95-1D42-A2DE-4F7DC1C06EE5}"/>
              </a:ext>
            </a:extLst>
          </p:cNvPr>
          <p:cNvSpPr>
            <a:spLocks noGrp="1"/>
          </p:cNvSpPr>
          <p:nvPr>
            <p:ph type="sldNum" sz="quarter" idx="12"/>
          </p:nvPr>
        </p:nvSpPr>
        <p:spPr/>
        <p:txBody>
          <a:bodyPr/>
          <a:lstStyle/>
          <a:p>
            <a:fld id="{7DC17E19-399F-BA46-B8EF-D32F2C5EA85F}" type="slidenum">
              <a:rPr lang="en-US" smtClean="0"/>
              <a:t>‹#›</a:t>
            </a:fld>
            <a:endParaRPr lang="en-US"/>
          </a:p>
        </p:txBody>
      </p:sp>
    </p:spTree>
    <p:extLst>
      <p:ext uri="{BB962C8B-B14F-4D97-AF65-F5344CB8AC3E}">
        <p14:creationId xmlns:p14="http://schemas.microsoft.com/office/powerpoint/2010/main" val="3086828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05"/>
        <p:cNvGrpSpPr/>
        <p:nvPr/>
      </p:nvGrpSpPr>
      <p:grpSpPr>
        <a:xfrm>
          <a:off x="0" y="0"/>
          <a:ext cx="0" cy="0"/>
          <a:chOff x="0" y="0"/>
          <a:chExt cx="0" cy="0"/>
        </a:xfrm>
      </p:grpSpPr>
      <p:sp>
        <p:nvSpPr>
          <p:cNvPr id="106" name="Shape 106"/>
          <p:cNvSpPr/>
          <p:nvPr/>
        </p:nvSpPr>
        <p:spPr>
          <a:xfrm>
            <a:off x="440285" y="614407"/>
            <a:ext cx="11309339" cy="766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Shape 107"/>
          <p:cNvSpPr txBox="1">
            <a:spLocks noGrp="1"/>
          </p:cNvSpPr>
          <p:nvPr>
            <p:ph type="title"/>
          </p:nvPr>
        </p:nvSpPr>
        <p:spPr>
          <a:xfrm>
            <a:off x="581192" y="702156"/>
            <a:ext cx="11029616" cy="579414"/>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700"/>
              <a:buFont typeface="Calibri"/>
              <a:buNone/>
              <a:defRPr sz="27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08" name="Shape 108"/>
          <p:cNvSpPr txBox="1">
            <a:spLocks noGrp="1"/>
          </p:cNvSpPr>
          <p:nvPr>
            <p:ph type="body" idx="1"/>
          </p:nvPr>
        </p:nvSpPr>
        <p:spPr>
          <a:xfrm>
            <a:off x="581197" y="1934632"/>
            <a:ext cx="11029615" cy="3678303"/>
          </a:xfrm>
          <a:prstGeom prst="rect">
            <a:avLst/>
          </a:prstGeom>
          <a:noFill/>
          <a:ln>
            <a:noFill/>
          </a:ln>
        </p:spPr>
        <p:txBody>
          <a:bodyPr spcFirstLastPara="1" wrap="square" lIns="91425" tIns="91425" rIns="91425" bIns="91425" anchor="t" anchorCtr="0"/>
          <a:lstStyle>
            <a:lvl1pPr marL="457200" marR="0" lvl="0" indent="-322072" algn="l" rtl="0">
              <a:lnSpc>
                <a:spcPct val="100000"/>
              </a:lnSpc>
              <a:spcBef>
                <a:spcPts val="320"/>
              </a:spcBef>
              <a:spcAft>
                <a:spcPts val="0"/>
              </a:spcAft>
              <a:buClr>
                <a:schemeClr val="accent2"/>
              </a:buClr>
              <a:buSzPts val="1472"/>
              <a:buFont typeface="Noto Sans Symbols"/>
              <a:buChar char="▪"/>
              <a:defRPr sz="1600" b="0" i="0" u="none" strike="noStrike" cap="none">
                <a:solidFill>
                  <a:schemeClr val="dk2"/>
                </a:solidFill>
                <a:latin typeface="Calibri"/>
                <a:ea typeface="Calibri"/>
                <a:cs typeface="Calibri"/>
                <a:sym typeface="Calibri"/>
              </a:defRPr>
            </a:lvl1pPr>
            <a:lvl2pPr marL="914400" marR="0" lvl="1" indent="-310387" algn="l" rtl="0">
              <a:lnSpc>
                <a:spcPct val="100000"/>
              </a:lnSpc>
              <a:spcBef>
                <a:spcPts val="450"/>
              </a:spcBef>
              <a:spcAft>
                <a:spcPts val="0"/>
              </a:spcAft>
              <a:buClr>
                <a:schemeClr val="accent2"/>
              </a:buClr>
              <a:buSzPts val="1288"/>
              <a:buFont typeface="Noto Sans Symbols"/>
              <a:buChar char="◼"/>
              <a:defRPr sz="1400" b="0" i="0" u="none" strike="noStrike" cap="none">
                <a:solidFill>
                  <a:schemeClr val="dk2"/>
                </a:solidFill>
                <a:latin typeface="Calibri"/>
                <a:ea typeface="Calibri"/>
                <a:cs typeface="Calibri"/>
                <a:sym typeface="Calibri"/>
              </a:defRPr>
            </a:lvl2pPr>
            <a:lvl3pPr marL="1371600" marR="0" lvl="2" indent="-298703" algn="l" rtl="0">
              <a:lnSpc>
                <a:spcPct val="100000"/>
              </a:lnSpc>
              <a:spcBef>
                <a:spcPts val="45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3pPr>
            <a:lvl4pPr marL="1828800" marR="0" lvl="3" indent="-292861" algn="l" rtl="0">
              <a:lnSpc>
                <a:spcPct val="100000"/>
              </a:lnSpc>
              <a:spcBef>
                <a:spcPts val="450"/>
              </a:spcBef>
              <a:spcAft>
                <a:spcPts val="0"/>
              </a:spcAft>
              <a:buClr>
                <a:schemeClr val="accent2"/>
              </a:buClr>
              <a:buSzPts val="1012"/>
              <a:buFont typeface="Noto Sans Symbols"/>
              <a:buChar char="◼"/>
              <a:defRPr sz="1100" b="0" i="0" u="none" strike="noStrike" cap="none">
                <a:solidFill>
                  <a:schemeClr val="dk2"/>
                </a:solidFill>
                <a:latin typeface="Calibri"/>
                <a:ea typeface="Calibri"/>
                <a:cs typeface="Calibri"/>
                <a:sym typeface="Calibri"/>
              </a:defRPr>
            </a:lvl4pPr>
            <a:lvl5pPr marL="2286000" marR="0" lvl="4" indent="-289941" algn="l" rtl="0">
              <a:lnSpc>
                <a:spcPct val="100000"/>
              </a:lnSpc>
              <a:spcBef>
                <a:spcPts val="450"/>
              </a:spcBef>
              <a:spcAft>
                <a:spcPts val="0"/>
              </a:spcAft>
              <a:buClr>
                <a:schemeClr val="accent2"/>
              </a:buClr>
              <a:buSzPts val="966"/>
              <a:buFont typeface="Noto Sans Symbols"/>
              <a:buChar char="◼"/>
              <a:defRPr sz="1050" b="0" i="0" u="none" strike="noStrike" cap="none">
                <a:solidFill>
                  <a:schemeClr val="dk2"/>
                </a:solidFill>
                <a:latin typeface="Calibri"/>
                <a:ea typeface="Calibri"/>
                <a:cs typeface="Calibri"/>
                <a:sym typeface="Calibri"/>
              </a:defRPr>
            </a:lvl5pPr>
            <a:lvl6pPr marL="2743200" marR="0" lvl="5" indent="-281178" algn="l" rtl="0">
              <a:lnSpc>
                <a:spcPct val="100000"/>
              </a:lnSpc>
              <a:spcBef>
                <a:spcPts val="450"/>
              </a:spcBef>
              <a:spcAft>
                <a:spcPts val="0"/>
              </a:spcAft>
              <a:buClr>
                <a:schemeClr val="accent2"/>
              </a:buClr>
              <a:buSzPts val="828"/>
              <a:buFont typeface="Noto Sans Symbols"/>
              <a:buChar char="◼"/>
              <a:defRPr sz="900" b="0" i="0" u="none" strike="noStrike" cap="none">
                <a:solidFill>
                  <a:schemeClr val="dk2"/>
                </a:solidFill>
                <a:latin typeface="Calibri"/>
                <a:ea typeface="Calibri"/>
                <a:cs typeface="Calibri"/>
                <a:sym typeface="Calibri"/>
              </a:defRPr>
            </a:lvl6pPr>
            <a:lvl7pPr marL="3200400" marR="0" lvl="6" indent="-281178" algn="l" rtl="0">
              <a:lnSpc>
                <a:spcPct val="100000"/>
              </a:lnSpc>
              <a:spcBef>
                <a:spcPts val="450"/>
              </a:spcBef>
              <a:spcAft>
                <a:spcPts val="0"/>
              </a:spcAft>
              <a:buClr>
                <a:schemeClr val="accent2"/>
              </a:buClr>
              <a:buSzPts val="828"/>
              <a:buFont typeface="Noto Sans Symbols"/>
              <a:buChar char="◼"/>
              <a:defRPr sz="900" b="0" i="0" u="none" strike="noStrike" cap="none">
                <a:solidFill>
                  <a:schemeClr val="dk2"/>
                </a:solidFill>
                <a:latin typeface="Calibri"/>
                <a:ea typeface="Calibri"/>
                <a:cs typeface="Calibri"/>
                <a:sym typeface="Calibri"/>
              </a:defRPr>
            </a:lvl7pPr>
            <a:lvl8pPr marL="3657600" marR="0" lvl="7" indent="-281178" algn="l" rtl="0">
              <a:lnSpc>
                <a:spcPct val="100000"/>
              </a:lnSpc>
              <a:spcBef>
                <a:spcPts val="450"/>
              </a:spcBef>
              <a:spcAft>
                <a:spcPts val="0"/>
              </a:spcAft>
              <a:buClr>
                <a:schemeClr val="accent2"/>
              </a:buClr>
              <a:buSzPts val="828"/>
              <a:buFont typeface="Noto Sans Symbols"/>
              <a:buChar char="◼"/>
              <a:defRPr sz="900" b="0" i="0" u="none" strike="noStrike" cap="none">
                <a:solidFill>
                  <a:schemeClr val="dk2"/>
                </a:solidFill>
                <a:latin typeface="Calibri"/>
                <a:ea typeface="Calibri"/>
                <a:cs typeface="Calibri"/>
                <a:sym typeface="Calibri"/>
              </a:defRPr>
            </a:lvl8pPr>
            <a:lvl9pPr marL="4114800" marR="0" lvl="8" indent="-281178" algn="l" rtl="0">
              <a:lnSpc>
                <a:spcPct val="100000"/>
              </a:lnSpc>
              <a:spcBef>
                <a:spcPts val="450"/>
              </a:spcBef>
              <a:spcAft>
                <a:spcPts val="450"/>
              </a:spcAft>
              <a:buClr>
                <a:schemeClr val="accent2"/>
              </a:buClr>
              <a:buSzPts val="828"/>
              <a:buFont typeface="Noto Sans Symbols"/>
              <a:buChar char="◼"/>
              <a:defRPr sz="900" b="0" i="0" u="none" strike="noStrike" cap="none">
                <a:solidFill>
                  <a:schemeClr val="dk2"/>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7605955" y="5956143"/>
            <a:ext cx="2844799" cy="365125"/>
          </a:xfrm>
          <a:prstGeom prst="rect">
            <a:avLst/>
          </a:prstGeom>
          <a:noFill/>
          <a:ln>
            <a:noFill/>
          </a:ln>
        </p:spPr>
        <p:txBody>
          <a:bodyPr spcFirstLastPara="1" wrap="square" lIns="91425" tIns="91425" rIns="91425" bIns="91425" anchor="ctr" anchorCtr="0"/>
          <a:lstStyle>
            <a:lvl1pPr marR="0" lvl="0" algn="r" rtl="0">
              <a:lnSpc>
                <a:spcPct val="100000"/>
              </a:lnSpc>
              <a:spcBef>
                <a:spcPts val="0"/>
              </a:spcBef>
              <a:spcAft>
                <a:spcPts val="0"/>
              </a:spcAft>
              <a:buClr>
                <a:srgbClr val="000000"/>
              </a:buClr>
              <a:buSzPts val="1400"/>
              <a:buFont typeface="Arial"/>
              <a:buNone/>
              <a:defRPr sz="675" b="0"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ftr" idx="11"/>
          </p:nvPr>
        </p:nvSpPr>
        <p:spPr>
          <a:xfrm>
            <a:off x="581193" y="5951817"/>
            <a:ext cx="691721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675" b="0"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10558303" y="5956143"/>
            <a:ext cx="105250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9pPr>
          </a:lstStyle>
          <a:p>
            <a:fld id="{00000000-1234-1234-1234-123412341234}" type="slidenum">
              <a:rPr lang="en-US" smtClean="0"/>
              <a:pPr/>
              <a:t>‹#›</a:t>
            </a:fld>
            <a:endParaRPr lang="en-US"/>
          </a:p>
        </p:txBody>
      </p:sp>
      <p:pic>
        <p:nvPicPr>
          <p:cNvPr id="112" name="Shape 112"/>
          <p:cNvPicPr preferRelativeResize="0"/>
          <p:nvPr/>
        </p:nvPicPr>
        <p:blipFill rotWithShape="1">
          <a:blip r:embed="rId2">
            <a:alphaModFix/>
          </a:blip>
          <a:srcRect/>
          <a:stretch/>
        </p:blipFill>
        <p:spPr>
          <a:xfrm>
            <a:off x="9140896" y="5743860"/>
            <a:ext cx="2608728" cy="1230468"/>
          </a:xfrm>
          <a:prstGeom prst="rect">
            <a:avLst/>
          </a:prstGeom>
          <a:noFill/>
          <a:ln>
            <a:noFill/>
          </a:ln>
        </p:spPr>
      </p:pic>
    </p:spTree>
    <p:extLst>
      <p:ext uri="{BB962C8B-B14F-4D97-AF65-F5344CB8AC3E}">
        <p14:creationId xmlns:p14="http://schemas.microsoft.com/office/powerpoint/2010/main" val="316183296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581197" y="2228004"/>
            <a:ext cx="5422391" cy="3633047"/>
          </a:xfrm>
          <a:prstGeom prst="rect">
            <a:avLst/>
          </a:prstGeom>
          <a:noFill/>
          <a:ln>
            <a:noFill/>
          </a:ln>
        </p:spPr>
        <p:txBody>
          <a:bodyPr spcFirstLastPara="1" wrap="square" lIns="91425" tIns="91425" rIns="91425" bIns="91425" anchor="t" anchorCtr="0"/>
          <a:lstStyle>
            <a:lvl1pPr marL="457200" marR="0" lvl="0" indent="-322072" algn="l" rtl="0">
              <a:lnSpc>
                <a:spcPct val="100000"/>
              </a:lnSpc>
              <a:spcBef>
                <a:spcPts val="320"/>
              </a:spcBef>
              <a:spcAft>
                <a:spcPts val="0"/>
              </a:spcAft>
              <a:buClr>
                <a:srgbClr val="09B9E3"/>
              </a:buClr>
              <a:buSzPts val="1472"/>
              <a:buFont typeface="Noto Sans Symbols"/>
              <a:buChar char="◼"/>
              <a:defRPr sz="1600" b="0" i="0" u="none" strike="noStrike" cap="none">
                <a:solidFill>
                  <a:schemeClr val="dk2"/>
                </a:solidFill>
                <a:latin typeface="Calibri"/>
                <a:ea typeface="Calibri"/>
                <a:cs typeface="Calibri"/>
                <a:sym typeface="Calibri"/>
              </a:defRPr>
            </a:lvl1pPr>
            <a:lvl2pPr marL="914400" marR="0" lvl="1" indent="-310387" algn="l" rtl="0">
              <a:lnSpc>
                <a:spcPct val="100000"/>
              </a:lnSpc>
              <a:spcBef>
                <a:spcPts val="450"/>
              </a:spcBef>
              <a:spcAft>
                <a:spcPts val="0"/>
              </a:spcAft>
              <a:buClr>
                <a:srgbClr val="09B9E3"/>
              </a:buClr>
              <a:buSzPts val="1288"/>
              <a:buFont typeface="Noto Sans Symbols"/>
              <a:buChar char="◼"/>
              <a:defRPr sz="1400" b="0" i="0" u="none" strike="noStrike" cap="none">
                <a:solidFill>
                  <a:schemeClr val="dk2"/>
                </a:solidFill>
                <a:latin typeface="Calibri"/>
                <a:ea typeface="Calibri"/>
                <a:cs typeface="Calibri"/>
                <a:sym typeface="Calibri"/>
              </a:defRPr>
            </a:lvl2pPr>
            <a:lvl3pPr marL="1371600" marR="0" lvl="2" indent="-298703" algn="l" rtl="0">
              <a:lnSpc>
                <a:spcPct val="100000"/>
              </a:lnSpc>
              <a:spcBef>
                <a:spcPts val="450"/>
              </a:spcBef>
              <a:spcAft>
                <a:spcPts val="0"/>
              </a:spcAft>
              <a:buClr>
                <a:srgbClr val="09B9E3"/>
              </a:buClr>
              <a:buSzPts val="1104"/>
              <a:buFont typeface="Noto Sans Symbols"/>
              <a:buChar char="◼"/>
              <a:defRPr sz="1200" b="0" i="0" u="none" strike="noStrike" cap="none">
                <a:solidFill>
                  <a:schemeClr val="dk2"/>
                </a:solidFill>
                <a:latin typeface="Calibri"/>
                <a:ea typeface="Calibri"/>
                <a:cs typeface="Calibri"/>
                <a:sym typeface="Calibri"/>
              </a:defRPr>
            </a:lvl3pPr>
            <a:lvl4pPr marL="1828800" marR="0" lvl="3" indent="-292861" algn="l" rtl="0">
              <a:lnSpc>
                <a:spcPct val="100000"/>
              </a:lnSpc>
              <a:spcBef>
                <a:spcPts val="450"/>
              </a:spcBef>
              <a:spcAft>
                <a:spcPts val="0"/>
              </a:spcAft>
              <a:buClr>
                <a:srgbClr val="09B9E3"/>
              </a:buClr>
              <a:buSzPts val="1012"/>
              <a:buFont typeface="Noto Sans Symbols"/>
              <a:buChar char="◼"/>
              <a:defRPr sz="1100" b="0" i="0" u="none" strike="noStrike" cap="none">
                <a:solidFill>
                  <a:schemeClr val="dk2"/>
                </a:solidFill>
                <a:latin typeface="Calibri"/>
                <a:ea typeface="Calibri"/>
                <a:cs typeface="Calibri"/>
                <a:sym typeface="Calibri"/>
              </a:defRPr>
            </a:lvl4pPr>
            <a:lvl5pPr marL="2286000" marR="0" lvl="4" indent="-289941" algn="l" rtl="0">
              <a:lnSpc>
                <a:spcPct val="100000"/>
              </a:lnSpc>
              <a:spcBef>
                <a:spcPts val="450"/>
              </a:spcBef>
              <a:spcAft>
                <a:spcPts val="0"/>
              </a:spcAft>
              <a:buClr>
                <a:srgbClr val="09B9E3"/>
              </a:buClr>
              <a:buSzPts val="966"/>
              <a:buFont typeface="Noto Sans Symbols"/>
              <a:buChar char="◼"/>
              <a:defRPr sz="1050" b="0" i="0" u="none" strike="noStrike" cap="none">
                <a:solidFill>
                  <a:schemeClr val="dk2"/>
                </a:solidFill>
                <a:latin typeface="Calibri"/>
                <a:ea typeface="Calibri"/>
                <a:cs typeface="Calibri"/>
                <a:sym typeface="Calibri"/>
              </a:defRPr>
            </a:lvl5pPr>
            <a:lvl6pPr marL="2743200" marR="0" lvl="5" indent="-281178" algn="l" rtl="0">
              <a:lnSpc>
                <a:spcPct val="100000"/>
              </a:lnSpc>
              <a:spcBef>
                <a:spcPts val="450"/>
              </a:spcBef>
              <a:spcAft>
                <a:spcPts val="0"/>
              </a:spcAft>
              <a:buClr>
                <a:schemeClr val="accent2"/>
              </a:buClr>
              <a:buSzPts val="828"/>
              <a:buFont typeface="Noto Sans Symbols"/>
              <a:buChar char="◼"/>
              <a:defRPr sz="900" b="0" i="0" u="none" strike="noStrike" cap="none">
                <a:solidFill>
                  <a:schemeClr val="dk2"/>
                </a:solidFill>
                <a:latin typeface="Calibri"/>
                <a:ea typeface="Calibri"/>
                <a:cs typeface="Calibri"/>
                <a:sym typeface="Calibri"/>
              </a:defRPr>
            </a:lvl6pPr>
            <a:lvl7pPr marL="3200400" marR="0" lvl="6" indent="-281178" algn="l" rtl="0">
              <a:lnSpc>
                <a:spcPct val="100000"/>
              </a:lnSpc>
              <a:spcBef>
                <a:spcPts val="450"/>
              </a:spcBef>
              <a:spcAft>
                <a:spcPts val="0"/>
              </a:spcAft>
              <a:buClr>
                <a:schemeClr val="accent2"/>
              </a:buClr>
              <a:buSzPts val="828"/>
              <a:buFont typeface="Noto Sans Symbols"/>
              <a:buChar char="◼"/>
              <a:defRPr sz="900" b="0" i="0" u="none" strike="noStrike" cap="none">
                <a:solidFill>
                  <a:schemeClr val="dk2"/>
                </a:solidFill>
                <a:latin typeface="Calibri"/>
                <a:ea typeface="Calibri"/>
                <a:cs typeface="Calibri"/>
                <a:sym typeface="Calibri"/>
              </a:defRPr>
            </a:lvl7pPr>
            <a:lvl8pPr marL="3657600" marR="0" lvl="7" indent="-281178" algn="l" rtl="0">
              <a:lnSpc>
                <a:spcPct val="100000"/>
              </a:lnSpc>
              <a:spcBef>
                <a:spcPts val="450"/>
              </a:spcBef>
              <a:spcAft>
                <a:spcPts val="0"/>
              </a:spcAft>
              <a:buClr>
                <a:schemeClr val="accent2"/>
              </a:buClr>
              <a:buSzPts val="828"/>
              <a:buFont typeface="Noto Sans Symbols"/>
              <a:buChar char="◼"/>
              <a:defRPr sz="900" b="0" i="0" u="none" strike="noStrike" cap="none">
                <a:solidFill>
                  <a:schemeClr val="dk2"/>
                </a:solidFill>
                <a:latin typeface="Calibri"/>
                <a:ea typeface="Calibri"/>
                <a:cs typeface="Calibri"/>
                <a:sym typeface="Calibri"/>
              </a:defRPr>
            </a:lvl8pPr>
            <a:lvl9pPr marL="4114800" marR="0" lvl="8" indent="-281178" algn="l" rtl="0">
              <a:lnSpc>
                <a:spcPct val="100000"/>
              </a:lnSpc>
              <a:spcBef>
                <a:spcPts val="450"/>
              </a:spcBef>
              <a:spcAft>
                <a:spcPts val="450"/>
              </a:spcAft>
              <a:buClr>
                <a:schemeClr val="accent2"/>
              </a:buClr>
              <a:buSzPts val="828"/>
              <a:buFont typeface="Noto Sans Symbols"/>
              <a:buChar char="◼"/>
              <a:defRPr sz="900" b="0" i="0" u="none" strike="noStrike" cap="none">
                <a:solidFill>
                  <a:schemeClr val="dk2"/>
                </a:solidFill>
                <a:latin typeface="Calibri"/>
                <a:ea typeface="Calibri"/>
                <a:cs typeface="Calibri"/>
                <a:sym typeface="Calibri"/>
              </a:defRPr>
            </a:lvl9pPr>
          </a:lstStyle>
          <a:p>
            <a:endParaRPr/>
          </a:p>
        </p:txBody>
      </p:sp>
      <p:sp>
        <p:nvSpPr>
          <p:cNvPr id="115" name="Shape 115"/>
          <p:cNvSpPr txBox="1">
            <a:spLocks noGrp="1"/>
          </p:cNvSpPr>
          <p:nvPr>
            <p:ph type="body" idx="2"/>
          </p:nvPr>
        </p:nvSpPr>
        <p:spPr>
          <a:xfrm>
            <a:off x="6188417" y="2228004"/>
            <a:ext cx="5422392" cy="3633047"/>
          </a:xfrm>
          <a:prstGeom prst="rect">
            <a:avLst/>
          </a:prstGeom>
          <a:noFill/>
          <a:ln>
            <a:noFill/>
          </a:ln>
        </p:spPr>
        <p:txBody>
          <a:bodyPr spcFirstLastPara="1" wrap="square" lIns="91425" tIns="91425" rIns="91425" bIns="91425" anchor="t" anchorCtr="0"/>
          <a:lstStyle>
            <a:lvl1pPr marL="457200" marR="0" lvl="0" indent="-322072" algn="l" rtl="0">
              <a:lnSpc>
                <a:spcPct val="100000"/>
              </a:lnSpc>
              <a:spcBef>
                <a:spcPts val="320"/>
              </a:spcBef>
              <a:spcAft>
                <a:spcPts val="0"/>
              </a:spcAft>
              <a:buClr>
                <a:schemeClr val="accent2"/>
              </a:buClr>
              <a:buSzPts val="1472"/>
              <a:buFont typeface="Noto Sans Symbols"/>
              <a:buChar char="◼"/>
              <a:defRPr sz="1600" b="0" i="0" u="none" strike="noStrike" cap="none">
                <a:solidFill>
                  <a:schemeClr val="dk2"/>
                </a:solidFill>
                <a:latin typeface="Calibri"/>
                <a:ea typeface="Calibri"/>
                <a:cs typeface="Calibri"/>
                <a:sym typeface="Calibri"/>
              </a:defRPr>
            </a:lvl1pPr>
            <a:lvl2pPr marL="914400" marR="0" lvl="1" indent="-310387" algn="l" rtl="0">
              <a:lnSpc>
                <a:spcPct val="100000"/>
              </a:lnSpc>
              <a:spcBef>
                <a:spcPts val="450"/>
              </a:spcBef>
              <a:spcAft>
                <a:spcPts val="0"/>
              </a:spcAft>
              <a:buClr>
                <a:schemeClr val="accent2"/>
              </a:buClr>
              <a:buSzPts val="1288"/>
              <a:buFont typeface="Noto Sans Symbols"/>
              <a:buChar char="◼"/>
              <a:defRPr sz="1400" b="0" i="0" u="none" strike="noStrike" cap="none">
                <a:solidFill>
                  <a:schemeClr val="dk2"/>
                </a:solidFill>
                <a:latin typeface="Calibri"/>
                <a:ea typeface="Calibri"/>
                <a:cs typeface="Calibri"/>
                <a:sym typeface="Calibri"/>
              </a:defRPr>
            </a:lvl2pPr>
            <a:lvl3pPr marL="1371600" marR="0" lvl="2" indent="-298703" algn="l" rtl="0">
              <a:lnSpc>
                <a:spcPct val="100000"/>
              </a:lnSpc>
              <a:spcBef>
                <a:spcPts val="450"/>
              </a:spcBef>
              <a:spcAft>
                <a:spcPts val="0"/>
              </a:spcAft>
              <a:buClr>
                <a:schemeClr val="accent2"/>
              </a:buClr>
              <a:buSzPts val="1104"/>
              <a:buFont typeface="Noto Sans Symbols"/>
              <a:buChar char="◼"/>
              <a:defRPr sz="1200" b="0" i="0" u="none" strike="noStrike" cap="none">
                <a:solidFill>
                  <a:schemeClr val="dk2"/>
                </a:solidFill>
                <a:latin typeface="Calibri"/>
                <a:ea typeface="Calibri"/>
                <a:cs typeface="Calibri"/>
                <a:sym typeface="Calibri"/>
              </a:defRPr>
            </a:lvl3pPr>
            <a:lvl4pPr marL="1828800" marR="0" lvl="3" indent="-292861" algn="l" rtl="0">
              <a:lnSpc>
                <a:spcPct val="100000"/>
              </a:lnSpc>
              <a:spcBef>
                <a:spcPts val="450"/>
              </a:spcBef>
              <a:spcAft>
                <a:spcPts val="0"/>
              </a:spcAft>
              <a:buClr>
                <a:schemeClr val="accent2"/>
              </a:buClr>
              <a:buSzPts val="1012"/>
              <a:buFont typeface="Noto Sans Symbols"/>
              <a:buChar char="◼"/>
              <a:defRPr sz="1100" b="0" i="0" u="none" strike="noStrike" cap="none">
                <a:solidFill>
                  <a:schemeClr val="dk2"/>
                </a:solidFill>
                <a:latin typeface="Calibri"/>
                <a:ea typeface="Calibri"/>
                <a:cs typeface="Calibri"/>
                <a:sym typeface="Calibri"/>
              </a:defRPr>
            </a:lvl4pPr>
            <a:lvl5pPr marL="2286000" marR="0" lvl="4" indent="-289941" algn="l" rtl="0">
              <a:lnSpc>
                <a:spcPct val="100000"/>
              </a:lnSpc>
              <a:spcBef>
                <a:spcPts val="450"/>
              </a:spcBef>
              <a:spcAft>
                <a:spcPts val="0"/>
              </a:spcAft>
              <a:buClr>
                <a:schemeClr val="accent2"/>
              </a:buClr>
              <a:buSzPts val="966"/>
              <a:buFont typeface="Noto Sans Symbols"/>
              <a:buChar char="◼"/>
              <a:defRPr sz="1050" b="0" i="0" u="none" strike="noStrike" cap="none">
                <a:solidFill>
                  <a:schemeClr val="dk2"/>
                </a:solidFill>
                <a:latin typeface="Calibri"/>
                <a:ea typeface="Calibri"/>
                <a:cs typeface="Calibri"/>
                <a:sym typeface="Calibri"/>
              </a:defRPr>
            </a:lvl5pPr>
            <a:lvl6pPr marL="2743200" marR="0" lvl="5" indent="-281178" algn="l" rtl="0">
              <a:lnSpc>
                <a:spcPct val="100000"/>
              </a:lnSpc>
              <a:spcBef>
                <a:spcPts val="450"/>
              </a:spcBef>
              <a:spcAft>
                <a:spcPts val="0"/>
              </a:spcAft>
              <a:buClr>
                <a:schemeClr val="accent2"/>
              </a:buClr>
              <a:buSzPts val="828"/>
              <a:buFont typeface="Noto Sans Symbols"/>
              <a:buChar char="◼"/>
              <a:defRPr sz="900" b="0" i="0" u="none" strike="noStrike" cap="none">
                <a:solidFill>
                  <a:schemeClr val="dk2"/>
                </a:solidFill>
                <a:latin typeface="Calibri"/>
                <a:ea typeface="Calibri"/>
                <a:cs typeface="Calibri"/>
                <a:sym typeface="Calibri"/>
              </a:defRPr>
            </a:lvl6pPr>
            <a:lvl7pPr marL="3200400" marR="0" lvl="6" indent="-281178" algn="l" rtl="0">
              <a:lnSpc>
                <a:spcPct val="100000"/>
              </a:lnSpc>
              <a:spcBef>
                <a:spcPts val="450"/>
              </a:spcBef>
              <a:spcAft>
                <a:spcPts val="0"/>
              </a:spcAft>
              <a:buClr>
                <a:schemeClr val="accent2"/>
              </a:buClr>
              <a:buSzPts val="828"/>
              <a:buFont typeface="Noto Sans Symbols"/>
              <a:buChar char="◼"/>
              <a:defRPr sz="900" b="0" i="0" u="none" strike="noStrike" cap="none">
                <a:solidFill>
                  <a:schemeClr val="dk2"/>
                </a:solidFill>
                <a:latin typeface="Calibri"/>
                <a:ea typeface="Calibri"/>
                <a:cs typeface="Calibri"/>
                <a:sym typeface="Calibri"/>
              </a:defRPr>
            </a:lvl7pPr>
            <a:lvl8pPr marL="3657600" marR="0" lvl="7" indent="-281178" algn="l" rtl="0">
              <a:lnSpc>
                <a:spcPct val="100000"/>
              </a:lnSpc>
              <a:spcBef>
                <a:spcPts val="450"/>
              </a:spcBef>
              <a:spcAft>
                <a:spcPts val="0"/>
              </a:spcAft>
              <a:buClr>
                <a:schemeClr val="accent2"/>
              </a:buClr>
              <a:buSzPts val="828"/>
              <a:buFont typeface="Noto Sans Symbols"/>
              <a:buChar char="◼"/>
              <a:defRPr sz="900" b="0" i="0" u="none" strike="noStrike" cap="none">
                <a:solidFill>
                  <a:schemeClr val="dk2"/>
                </a:solidFill>
                <a:latin typeface="Calibri"/>
                <a:ea typeface="Calibri"/>
                <a:cs typeface="Calibri"/>
                <a:sym typeface="Calibri"/>
              </a:defRPr>
            </a:lvl8pPr>
            <a:lvl9pPr marL="4114800" marR="0" lvl="8" indent="-281178" algn="l" rtl="0">
              <a:lnSpc>
                <a:spcPct val="100000"/>
              </a:lnSpc>
              <a:spcBef>
                <a:spcPts val="450"/>
              </a:spcBef>
              <a:spcAft>
                <a:spcPts val="450"/>
              </a:spcAft>
              <a:buClr>
                <a:schemeClr val="accent2"/>
              </a:buClr>
              <a:buSzPts val="828"/>
              <a:buFont typeface="Noto Sans Symbols"/>
              <a:buChar char="◼"/>
              <a:defRPr sz="900" b="0" i="0" u="none" strike="noStrike" cap="none">
                <a:solidFill>
                  <a:schemeClr val="dk2"/>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7605955" y="5956143"/>
            <a:ext cx="2844799" cy="365125"/>
          </a:xfrm>
          <a:prstGeom prst="rect">
            <a:avLst/>
          </a:prstGeom>
          <a:noFill/>
          <a:ln>
            <a:noFill/>
          </a:ln>
        </p:spPr>
        <p:txBody>
          <a:bodyPr spcFirstLastPara="1" wrap="square" lIns="91425" tIns="91425" rIns="91425" bIns="91425" anchor="ctr" anchorCtr="0"/>
          <a:lstStyle>
            <a:lvl1pPr marR="0" lvl="0" algn="r" rtl="0">
              <a:lnSpc>
                <a:spcPct val="100000"/>
              </a:lnSpc>
              <a:spcBef>
                <a:spcPts val="0"/>
              </a:spcBef>
              <a:spcAft>
                <a:spcPts val="0"/>
              </a:spcAft>
              <a:buClr>
                <a:srgbClr val="000000"/>
              </a:buClr>
              <a:buSzPts val="1400"/>
              <a:buFont typeface="Arial"/>
              <a:buNone/>
              <a:defRPr sz="675" b="0"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ftr" idx="11"/>
          </p:nvPr>
        </p:nvSpPr>
        <p:spPr>
          <a:xfrm>
            <a:off x="581193" y="5951817"/>
            <a:ext cx="691721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675" b="0"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sldNum" idx="12"/>
          </p:nvPr>
        </p:nvSpPr>
        <p:spPr>
          <a:xfrm>
            <a:off x="10558303" y="5956143"/>
            <a:ext cx="105251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9pPr>
          </a:lstStyle>
          <a:p>
            <a:fld id="{00000000-1234-1234-1234-123412341234}" type="slidenum">
              <a:rPr lang="en-US" smtClean="0"/>
              <a:pPr/>
              <a:t>‹#›</a:t>
            </a:fld>
            <a:endParaRPr lang="en-US"/>
          </a:p>
        </p:txBody>
      </p:sp>
      <p:pic>
        <p:nvPicPr>
          <p:cNvPr id="119" name="Shape 119"/>
          <p:cNvPicPr preferRelativeResize="0"/>
          <p:nvPr/>
        </p:nvPicPr>
        <p:blipFill rotWithShape="1">
          <a:blip r:embed="rId2">
            <a:alphaModFix/>
          </a:blip>
          <a:srcRect/>
          <a:stretch/>
        </p:blipFill>
        <p:spPr>
          <a:xfrm>
            <a:off x="9140896" y="5743860"/>
            <a:ext cx="2608728" cy="1230468"/>
          </a:xfrm>
          <a:prstGeom prst="rect">
            <a:avLst/>
          </a:prstGeom>
          <a:noFill/>
          <a:ln>
            <a:noFill/>
          </a:ln>
        </p:spPr>
      </p:pic>
      <p:sp>
        <p:nvSpPr>
          <p:cNvPr id="120" name="Shape 120"/>
          <p:cNvSpPr/>
          <p:nvPr/>
        </p:nvSpPr>
        <p:spPr>
          <a:xfrm>
            <a:off x="440285" y="614407"/>
            <a:ext cx="11309339" cy="766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Shape 121"/>
          <p:cNvSpPr txBox="1">
            <a:spLocks noGrp="1"/>
          </p:cNvSpPr>
          <p:nvPr>
            <p:ph type="title"/>
          </p:nvPr>
        </p:nvSpPr>
        <p:spPr>
          <a:xfrm>
            <a:off x="581192" y="702156"/>
            <a:ext cx="11029616" cy="579414"/>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700"/>
              <a:buFont typeface="Calibri"/>
              <a:buNone/>
              <a:defRPr sz="27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242821132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47"/>
        <p:cNvGrpSpPr/>
        <p:nvPr/>
      </p:nvGrpSpPr>
      <p:grpSpPr>
        <a:xfrm>
          <a:off x="0" y="0"/>
          <a:ext cx="0" cy="0"/>
          <a:chOff x="0" y="0"/>
          <a:chExt cx="0" cy="0"/>
        </a:xfrm>
      </p:grpSpPr>
      <p:sp>
        <p:nvSpPr>
          <p:cNvPr id="148" name="Shape 148"/>
          <p:cNvSpPr txBox="1">
            <a:spLocks noGrp="1"/>
          </p:cNvSpPr>
          <p:nvPr>
            <p:ph type="dt" idx="10"/>
          </p:nvPr>
        </p:nvSpPr>
        <p:spPr>
          <a:xfrm>
            <a:off x="7605955" y="5956143"/>
            <a:ext cx="2844799" cy="365125"/>
          </a:xfrm>
          <a:prstGeom prst="rect">
            <a:avLst/>
          </a:prstGeom>
          <a:noFill/>
          <a:ln>
            <a:noFill/>
          </a:ln>
        </p:spPr>
        <p:txBody>
          <a:bodyPr spcFirstLastPara="1" wrap="square" lIns="91425" tIns="91425" rIns="91425" bIns="91425" anchor="ctr" anchorCtr="0"/>
          <a:lstStyle>
            <a:lvl1pPr marR="0" lvl="0" algn="r" rtl="0">
              <a:lnSpc>
                <a:spcPct val="100000"/>
              </a:lnSpc>
              <a:spcBef>
                <a:spcPts val="0"/>
              </a:spcBef>
              <a:spcAft>
                <a:spcPts val="0"/>
              </a:spcAft>
              <a:buClr>
                <a:srgbClr val="000000"/>
              </a:buClr>
              <a:buSzPts val="1400"/>
              <a:buFont typeface="Arial"/>
              <a:buNone/>
              <a:defRPr sz="675" b="0"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ftr" idx="11"/>
          </p:nvPr>
        </p:nvSpPr>
        <p:spPr>
          <a:xfrm>
            <a:off x="581193" y="5951817"/>
            <a:ext cx="691721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675" b="0"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sldNum" idx="12"/>
          </p:nvPr>
        </p:nvSpPr>
        <p:spPr>
          <a:xfrm>
            <a:off x="10558303" y="5956143"/>
            <a:ext cx="105251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75"/>
              <a:buFont typeface="Arial"/>
              <a:buNone/>
              <a:defRPr sz="675" b="0" i="0" u="none" strike="noStrike" cap="none">
                <a:solidFill>
                  <a:schemeClr val="accent2"/>
                </a:solidFill>
                <a:latin typeface="Calibri"/>
                <a:ea typeface="Calibri"/>
                <a:cs typeface="Calibri"/>
                <a:sym typeface="Calibri"/>
              </a:defRPr>
            </a:lvl9pPr>
          </a:lstStyle>
          <a:p>
            <a:fld id="{00000000-1234-1234-1234-123412341234}" type="slidenum">
              <a:rPr lang="en-US" smtClean="0"/>
              <a:pPr/>
              <a:t>‹#›</a:t>
            </a:fld>
            <a:endParaRPr lang="en-US"/>
          </a:p>
        </p:txBody>
      </p:sp>
      <p:pic>
        <p:nvPicPr>
          <p:cNvPr id="151" name="Shape 151"/>
          <p:cNvPicPr preferRelativeResize="0"/>
          <p:nvPr/>
        </p:nvPicPr>
        <p:blipFill rotWithShape="1">
          <a:blip r:embed="rId2">
            <a:alphaModFix/>
          </a:blip>
          <a:srcRect/>
          <a:stretch/>
        </p:blipFill>
        <p:spPr>
          <a:xfrm>
            <a:off x="9140896" y="5743860"/>
            <a:ext cx="2608728" cy="1230468"/>
          </a:xfrm>
          <a:prstGeom prst="rect">
            <a:avLst/>
          </a:prstGeom>
          <a:noFill/>
          <a:ln>
            <a:noFill/>
          </a:ln>
        </p:spPr>
      </p:pic>
      <p:sp>
        <p:nvSpPr>
          <p:cNvPr id="152" name="Shape 152"/>
          <p:cNvSpPr/>
          <p:nvPr/>
        </p:nvSpPr>
        <p:spPr>
          <a:xfrm>
            <a:off x="440285" y="614407"/>
            <a:ext cx="11309339" cy="766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Shape 153"/>
          <p:cNvSpPr txBox="1">
            <a:spLocks noGrp="1"/>
          </p:cNvSpPr>
          <p:nvPr>
            <p:ph type="title"/>
          </p:nvPr>
        </p:nvSpPr>
        <p:spPr>
          <a:xfrm>
            <a:off x="581192" y="702156"/>
            <a:ext cx="11029616" cy="579414"/>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700"/>
              <a:buFont typeface="Calibri"/>
              <a:buNone/>
              <a:defRPr sz="27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378908107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BE78B-9A3D-FE4D-8B0F-28860414DF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05689-AEC8-D548-9CFE-0B3496068D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F6613-2391-7945-8E45-A37B1D47F68C}"/>
              </a:ext>
            </a:extLst>
          </p:cNvPr>
          <p:cNvSpPr>
            <a:spLocks noGrp="1"/>
          </p:cNvSpPr>
          <p:nvPr>
            <p:ph type="dt" sz="half" idx="10"/>
          </p:nvPr>
        </p:nvSpPr>
        <p:spPr/>
        <p:txBody>
          <a:bodyPr/>
          <a:lstStyle/>
          <a:p>
            <a:fld id="{7B1CACA2-79EE-D34A-814A-E15F774580F2}" type="datetimeFigureOut">
              <a:rPr lang="en-US" smtClean="0"/>
              <a:t>7/12/2018</a:t>
            </a:fld>
            <a:endParaRPr lang="en-US"/>
          </a:p>
        </p:txBody>
      </p:sp>
      <p:sp>
        <p:nvSpPr>
          <p:cNvPr id="5" name="Footer Placeholder 4">
            <a:extLst>
              <a:ext uri="{FF2B5EF4-FFF2-40B4-BE49-F238E27FC236}">
                <a16:creationId xmlns:a16="http://schemas.microsoft.com/office/drawing/2014/main" id="{91FAE430-B017-0B4C-BA1A-FA12A9931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BA3C8-D3F5-EF4A-AFD1-D745DC36AF1B}"/>
              </a:ext>
            </a:extLst>
          </p:cNvPr>
          <p:cNvSpPr>
            <a:spLocks noGrp="1"/>
          </p:cNvSpPr>
          <p:nvPr>
            <p:ph type="sldNum" sz="quarter" idx="12"/>
          </p:nvPr>
        </p:nvSpPr>
        <p:spPr/>
        <p:txBody>
          <a:bodyPr/>
          <a:lstStyle/>
          <a:p>
            <a:fld id="{7DC17E19-399F-BA46-B8EF-D32F2C5EA85F}" type="slidenum">
              <a:rPr lang="en-US" smtClean="0"/>
              <a:t>‹#›</a:t>
            </a:fld>
            <a:endParaRPr lang="en-US"/>
          </a:p>
        </p:txBody>
      </p:sp>
    </p:spTree>
    <p:extLst>
      <p:ext uri="{BB962C8B-B14F-4D97-AF65-F5344CB8AC3E}">
        <p14:creationId xmlns:p14="http://schemas.microsoft.com/office/powerpoint/2010/main" val="80290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97C3-B5F5-9441-9243-4B2113B93E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157E0A-8763-354C-8278-AED64E6AA5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BCC78DA-FB7A-0F41-99B7-464F9BA58F69}"/>
              </a:ext>
            </a:extLst>
          </p:cNvPr>
          <p:cNvSpPr>
            <a:spLocks noGrp="1"/>
          </p:cNvSpPr>
          <p:nvPr>
            <p:ph type="dt" sz="half" idx="10"/>
          </p:nvPr>
        </p:nvSpPr>
        <p:spPr/>
        <p:txBody>
          <a:bodyPr/>
          <a:lstStyle/>
          <a:p>
            <a:fld id="{7B1CACA2-79EE-D34A-814A-E15F774580F2}" type="datetimeFigureOut">
              <a:rPr lang="en-US" smtClean="0"/>
              <a:t>7/12/2018</a:t>
            </a:fld>
            <a:endParaRPr lang="en-US"/>
          </a:p>
        </p:txBody>
      </p:sp>
      <p:sp>
        <p:nvSpPr>
          <p:cNvPr id="5" name="Footer Placeholder 4">
            <a:extLst>
              <a:ext uri="{FF2B5EF4-FFF2-40B4-BE49-F238E27FC236}">
                <a16:creationId xmlns:a16="http://schemas.microsoft.com/office/drawing/2014/main" id="{7C8EBC4B-C9A0-604F-B522-33E1942DF9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49D7D5-2C5A-F744-AE7C-6E536F36AC07}"/>
              </a:ext>
            </a:extLst>
          </p:cNvPr>
          <p:cNvSpPr>
            <a:spLocks noGrp="1"/>
          </p:cNvSpPr>
          <p:nvPr>
            <p:ph type="sldNum" sz="quarter" idx="12"/>
          </p:nvPr>
        </p:nvSpPr>
        <p:spPr/>
        <p:txBody>
          <a:bodyPr/>
          <a:lstStyle/>
          <a:p>
            <a:fld id="{7DC17E19-399F-BA46-B8EF-D32F2C5EA85F}" type="slidenum">
              <a:rPr lang="en-US" smtClean="0"/>
              <a:t>‹#›</a:t>
            </a:fld>
            <a:endParaRPr lang="en-US"/>
          </a:p>
        </p:txBody>
      </p:sp>
    </p:spTree>
    <p:extLst>
      <p:ext uri="{BB962C8B-B14F-4D97-AF65-F5344CB8AC3E}">
        <p14:creationId xmlns:p14="http://schemas.microsoft.com/office/powerpoint/2010/main" val="3966769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A9DA6-28C8-0241-9740-08BCC33E15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E64561-2037-D048-9B7D-FF7875A9AF2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3076C3-11AA-FC45-8E7E-7CABB179EF0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155DC2-2252-B64B-A522-36AEC75DC953}"/>
              </a:ext>
            </a:extLst>
          </p:cNvPr>
          <p:cNvSpPr>
            <a:spLocks noGrp="1"/>
          </p:cNvSpPr>
          <p:nvPr>
            <p:ph type="dt" sz="half" idx="10"/>
          </p:nvPr>
        </p:nvSpPr>
        <p:spPr/>
        <p:txBody>
          <a:bodyPr/>
          <a:lstStyle/>
          <a:p>
            <a:fld id="{7B1CACA2-79EE-D34A-814A-E15F774580F2}" type="datetimeFigureOut">
              <a:rPr lang="en-US" smtClean="0"/>
              <a:t>7/12/2018</a:t>
            </a:fld>
            <a:endParaRPr lang="en-US"/>
          </a:p>
        </p:txBody>
      </p:sp>
      <p:sp>
        <p:nvSpPr>
          <p:cNvPr id="6" name="Footer Placeholder 5">
            <a:extLst>
              <a:ext uri="{FF2B5EF4-FFF2-40B4-BE49-F238E27FC236}">
                <a16:creationId xmlns:a16="http://schemas.microsoft.com/office/drawing/2014/main" id="{1906F631-C872-A541-A16A-CB39EED490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EFA3F4-8CB8-3D46-99F6-BD8B7238B9B4}"/>
              </a:ext>
            </a:extLst>
          </p:cNvPr>
          <p:cNvSpPr>
            <a:spLocks noGrp="1"/>
          </p:cNvSpPr>
          <p:nvPr>
            <p:ph type="sldNum" sz="quarter" idx="12"/>
          </p:nvPr>
        </p:nvSpPr>
        <p:spPr/>
        <p:txBody>
          <a:bodyPr/>
          <a:lstStyle/>
          <a:p>
            <a:fld id="{7DC17E19-399F-BA46-B8EF-D32F2C5EA85F}" type="slidenum">
              <a:rPr lang="en-US" smtClean="0"/>
              <a:t>‹#›</a:t>
            </a:fld>
            <a:endParaRPr lang="en-US"/>
          </a:p>
        </p:txBody>
      </p:sp>
    </p:spTree>
    <p:extLst>
      <p:ext uri="{BB962C8B-B14F-4D97-AF65-F5344CB8AC3E}">
        <p14:creationId xmlns:p14="http://schemas.microsoft.com/office/powerpoint/2010/main" val="3646372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C399D-B2F9-BF41-AE51-DEC5A4F244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811448-054E-A348-B437-A8190BB396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7B7AF82-334A-2946-980E-43927A8809A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3DB363-450A-E245-9578-3AAF39E9E8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CF7A1AB-F1C3-4842-9D98-B94E9D20C4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1D4590-B1B6-344E-ADBD-28BA4B9B0F46}"/>
              </a:ext>
            </a:extLst>
          </p:cNvPr>
          <p:cNvSpPr>
            <a:spLocks noGrp="1"/>
          </p:cNvSpPr>
          <p:nvPr>
            <p:ph type="dt" sz="half" idx="10"/>
          </p:nvPr>
        </p:nvSpPr>
        <p:spPr/>
        <p:txBody>
          <a:bodyPr/>
          <a:lstStyle/>
          <a:p>
            <a:fld id="{7B1CACA2-79EE-D34A-814A-E15F774580F2}" type="datetimeFigureOut">
              <a:rPr lang="en-US" smtClean="0"/>
              <a:t>7/12/2018</a:t>
            </a:fld>
            <a:endParaRPr lang="en-US"/>
          </a:p>
        </p:txBody>
      </p:sp>
      <p:sp>
        <p:nvSpPr>
          <p:cNvPr id="8" name="Footer Placeholder 7">
            <a:extLst>
              <a:ext uri="{FF2B5EF4-FFF2-40B4-BE49-F238E27FC236}">
                <a16:creationId xmlns:a16="http://schemas.microsoft.com/office/drawing/2014/main" id="{80734F0A-DEC1-6543-8E06-556A4ADA34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60EF5F-B159-6846-8A82-2ADDC4A496FC}"/>
              </a:ext>
            </a:extLst>
          </p:cNvPr>
          <p:cNvSpPr>
            <a:spLocks noGrp="1"/>
          </p:cNvSpPr>
          <p:nvPr>
            <p:ph type="sldNum" sz="quarter" idx="12"/>
          </p:nvPr>
        </p:nvSpPr>
        <p:spPr/>
        <p:txBody>
          <a:bodyPr/>
          <a:lstStyle/>
          <a:p>
            <a:fld id="{7DC17E19-399F-BA46-B8EF-D32F2C5EA85F}" type="slidenum">
              <a:rPr lang="en-US" smtClean="0"/>
              <a:t>‹#›</a:t>
            </a:fld>
            <a:endParaRPr lang="en-US"/>
          </a:p>
        </p:txBody>
      </p:sp>
    </p:spTree>
    <p:extLst>
      <p:ext uri="{BB962C8B-B14F-4D97-AF65-F5344CB8AC3E}">
        <p14:creationId xmlns:p14="http://schemas.microsoft.com/office/powerpoint/2010/main" val="1868317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8776-6340-0F40-9520-C4631BD923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C37CBE-FF6E-284C-8D01-AD550570C48C}"/>
              </a:ext>
            </a:extLst>
          </p:cNvPr>
          <p:cNvSpPr>
            <a:spLocks noGrp="1"/>
          </p:cNvSpPr>
          <p:nvPr>
            <p:ph type="dt" sz="half" idx="10"/>
          </p:nvPr>
        </p:nvSpPr>
        <p:spPr/>
        <p:txBody>
          <a:bodyPr/>
          <a:lstStyle/>
          <a:p>
            <a:fld id="{7B1CACA2-79EE-D34A-814A-E15F774580F2}" type="datetimeFigureOut">
              <a:rPr lang="en-US" smtClean="0"/>
              <a:t>7/12/2018</a:t>
            </a:fld>
            <a:endParaRPr lang="en-US"/>
          </a:p>
        </p:txBody>
      </p:sp>
      <p:sp>
        <p:nvSpPr>
          <p:cNvPr id="4" name="Footer Placeholder 3">
            <a:extLst>
              <a:ext uri="{FF2B5EF4-FFF2-40B4-BE49-F238E27FC236}">
                <a16:creationId xmlns:a16="http://schemas.microsoft.com/office/drawing/2014/main" id="{F628E43A-D27F-8942-A39B-1F06A4E43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439B6E-E58C-2A4E-81EE-3386FB29CC16}"/>
              </a:ext>
            </a:extLst>
          </p:cNvPr>
          <p:cNvSpPr>
            <a:spLocks noGrp="1"/>
          </p:cNvSpPr>
          <p:nvPr>
            <p:ph type="sldNum" sz="quarter" idx="12"/>
          </p:nvPr>
        </p:nvSpPr>
        <p:spPr/>
        <p:txBody>
          <a:bodyPr/>
          <a:lstStyle/>
          <a:p>
            <a:fld id="{7DC17E19-399F-BA46-B8EF-D32F2C5EA85F}" type="slidenum">
              <a:rPr lang="en-US" smtClean="0"/>
              <a:t>‹#›</a:t>
            </a:fld>
            <a:endParaRPr lang="en-US"/>
          </a:p>
        </p:txBody>
      </p:sp>
    </p:spTree>
    <p:extLst>
      <p:ext uri="{BB962C8B-B14F-4D97-AF65-F5344CB8AC3E}">
        <p14:creationId xmlns:p14="http://schemas.microsoft.com/office/powerpoint/2010/main" val="294785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E3375D-A1D1-0C4C-A8C1-95C041224016}"/>
              </a:ext>
            </a:extLst>
          </p:cNvPr>
          <p:cNvSpPr>
            <a:spLocks noGrp="1"/>
          </p:cNvSpPr>
          <p:nvPr>
            <p:ph type="dt" sz="half" idx="10"/>
          </p:nvPr>
        </p:nvSpPr>
        <p:spPr/>
        <p:txBody>
          <a:bodyPr/>
          <a:lstStyle/>
          <a:p>
            <a:fld id="{7B1CACA2-79EE-D34A-814A-E15F774580F2}" type="datetimeFigureOut">
              <a:rPr lang="en-US" smtClean="0"/>
              <a:t>7/12/2018</a:t>
            </a:fld>
            <a:endParaRPr lang="en-US"/>
          </a:p>
        </p:txBody>
      </p:sp>
      <p:sp>
        <p:nvSpPr>
          <p:cNvPr id="3" name="Footer Placeholder 2">
            <a:extLst>
              <a:ext uri="{FF2B5EF4-FFF2-40B4-BE49-F238E27FC236}">
                <a16:creationId xmlns:a16="http://schemas.microsoft.com/office/drawing/2014/main" id="{3886DA75-635D-3243-923F-6F7D98B532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6F1A74-B1EB-8049-8BED-B96F82FD6294}"/>
              </a:ext>
            </a:extLst>
          </p:cNvPr>
          <p:cNvSpPr>
            <a:spLocks noGrp="1"/>
          </p:cNvSpPr>
          <p:nvPr>
            <p:ph type="sldNum" sz="quarter" idx="12"/>
          </p:nvPr>
        </p:nvSpPr>
        <p:spPr/>
        <p:txBody>
          <a:bodyPr/>
          <a:lstStyle/>
          <a:p>
            <a:fld id="{7DC17E19-399F-BA46-B8EF-D32F2C5EA85F}" type="slidenum">
              <a:rPr lang="en-US" smtClean="0"/>
              <a:t>‹#›</a:t>
            </a:fld>
            <a:endParaRPr lang="en-US"/>
          </a:p>
        </p:txBody>
      </p:sp>
    </p:spTree>
    <p:extLst>
      <p:ext uri="{BB962C8B-B14F-4D97-AF65-F5344CB8AC3E}">
        <p14:creationId xmlns:p14="http://schemas.microsoft.com/office/powerpoint/2010/main" val="59458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B92E5-4E82-3C41-8F9B-52AC266CC5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C19F56-4114-4342-80FE-1BB346148B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A2F51B-1276-C64C-A53D-D06E4FD173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C87057-6269-994E-AA6B-7EA9F5298317}"/>
              </a:ext>
            </a:extLst>
          </p:cNvPr>
          <p:cNvSpPr>
            <a:spLocks noGrp="1"/>
          </p:cNvSpPr>
          <p:nvPr>
            <p:ph type="dt" sz="half" idx="10"/>
          </p:nvPr>
        </p:nvSpPr>
        <p:spPr/>
        <p:txBody>
          <a:bodyPr/>
          <a:lstStyle/>
          <a:p>
            <a:fld id="{7B1CACA2-79EE-D34A-814A-E15F774580F2}" type="datetimeFigureOut">
              <a:rPr lang="en-US" smtClean="0"/>
              <a:t>7/12/2018</a:t>
            </a:fld>
            <a:endParaRPr lang="en-US"/>
          </a:p>
        </p:txBody>
      </p:sp>
      <p:sp>
        <p:nvSpPr>
          <p:cNvPr id="6" name="Footer Placeholder 5">
            <a:extLst>
              <a:ext uri="{FF2B5EF4-FFF2-40B4-BE49-F238E27FC236}">
                <a16:creationId xmlns:a16="http://schemas.microsoft.com/office/drawing/2014/main" id="{523BAB2C-5281-EB45-AC3F-E3417E6ED9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C3164-5130-3B4B-9EFC-49DAF47E7830}"/>
              </a:ext>
            </a:extLst>
          </p:cNvPr>
          <p:cNvSpPr>
            <a:spLocks noGrp="1"/>
          </p:cNvSpPr>
          <p:nvPr>
            <p:ph type="sldNum" sz="quarter" idx="12"/>
          </p:nvPr>
        </p:nvSpPr>
        <p:spPr/>
        <p:txBody>
          <a:bodyPr/>
          <a:lstStyle/>
          <a:p>
            <a:fld id="{7DC17E19-399F-BA46-B8EF-D32F2C5EA85F}" type="slidenum">
              <a:rPr lang="en-US" smtClean="0"/>
              <a:t>‹#›</a:t>
            </a:fld>
            <a:endParaRPr lang="en-US"/>
          </a:p>
        </p:txBody>
      </p:sp>
    </p:spTree>
    <p:extLst>
      <p:ext uri="{BB962C8B-B14F-4D97-AF65-F5344CB8AC3E}">
        <p14:creationId xmlns:p14="http://schemas.microsoft.com/office/powerpoint/2010/main" val="298504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B459-285D-0D41-B495-7E1F408561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D74A7-A7D9-4443-A5EB-58CD9C1B2C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958AA9-8649-DB40-A62D-B54BC250E5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0EEB7B-C7BD-4043-A1C3-BBDA30847BDD}"/>
              </a:ext>
            </a:extLst>
          </p:cNvPr>
          <p:cNvSpPr>
            <a:spLocks noGrp="1"/>
          </p:cNvSpPr>
          <p:nvPr>
            <p:ph type="dt" sz="half" idx="10"/>
          </p:nvPr>
        </p:nvSpPr>
        <p:spPr/>
        <p:txBody>
          <a:bodyPr/>
          <a:lstStyle/>
          <a:p>
            <a:fld id="{7B1CACA2-79EE-D34A-814A-E15F774580F2}" type="datetimeFigureOut">
              <a:rPr lang="en-US" smtClean="0"/>
              <a:t>7/12/2018</a:t>
            </a:fld>
            <a:endParaRPr lang="en-US"/>
          </a:p>
        </p:txBody>
      </p:sp>
      <p:sp>
        <p:nvSpPr>
          <p:cNvPr id="6" name="Footer Placeholder 5">
            <a:extLst>
              <a:ext uri="{FF2B5EF4-FFF2-40B4-BE49-F238E27FC236}">
                <a16:creationId xmlns:a16="http://schemas.microsoft.com/office/drawing/2014/main" id="{7D83BD1B-0A22-9C4B-9CD1-97AD8E272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2AD5DE-D060-8C46-ADE4-E602BFEF4170}"/>
              </a:ext>
            </a:extLst>
          </p:cNvPr>
          <p:cNvSpPr>
            <a:spLocks noGrp="1"/>
          </p:cNvSpPr>
          <p:nvPr>
            <p:ph type="sldNum" sz="quarter" idx="12"/>
          </p:nvPr>
        </p:nvSpPr>
        <p:spPr/>
        <p:txBody>
          <a:bodyPr/>
          <a:lstStyle/>
          <a:p>
            <a:fld id="{7DC17E19-399F-BA46-B8EF-D32F2C5EA85F}" type="slidenum">
              <a:rPr lang="en-US" smtClean="0"/>
              <a:t>‹#›</a:t>
            </a:fld>
            <a:endParaRPr lang="en-US"/>
          </a:p>
        </p:txBody>
      </p:sp>
    </p:spTree>
    <p:extLst>
      <p:ext uri="{BB962C8B-B14F-4D97-AF65-F5344CB8AC3E}">
        <p14:creationId xmlns:p14="http://schemas.microsoft.com/office/powerpoint/2010/main" val="2834355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B5D95C-F77C-AC42-9913-69D6E01A67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D51C8B-3EB3-7543-8123-2306CC5621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E5AB3-B115-3E4C-B998-7EC9F7ECE9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1CACA2-79EE-D34A-814A-E15F774580F2}" type="datetimeFigureOut">
              <a:rPr lang="en-US" smtClean="0"/>
              <a:t>7/12/2018</a:t>
            </a:fld>
            <a:endParaRPr lang="en-US"/>
          </a:p>
        </p:txBody>
      </p:sp>
      <p:sp>
        <p:nvSpPr>
          <p:cNvPr id="5" name="Footer Placeholder 4">
            <a:extLst>
              <a:ext uri="{FF2B5EF4-FFF2-40B4-BE49-F238E27FC236}">
                <a16:creationId xmlns:a16="http://schemas.microsoft.com/office/drawing/2014/main" id="{2D9E9305-4E01-894B-8D19-A85B336158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246AE-BB6A-B944-BD1B-3BB8508A70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17E19-399F-BA46-B8EF-D32F2C5EA85F}" type="slidenum">
              <a:rPr lang="en-US" smtClean="0"/>
              <a:t>‹#›</a:t>
            </a:fld>
            <a:endParaRPr lang="en-US"/>
          </a:p>
        </p:txBody>
      </p:sp>
    </p:spTree>
    <p:extLst>
      <p:ext uri="{BB962C8B-B14F-4D97-AF65-F5344CB8AC3E}">
        <p14:creationId xmlns:p14="http://schemas.microsoft.com/office/powerpoint/2010/main" val="442909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harmreduction.org/about-us/principles-of-harm-reductio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nasen.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mailto:jleston@npaihb.org" TargetMode="External"/><Relationship Id="rId5" Type="http://schemas.openxmlformats.org/officeDocument/2006/relationships/image" Target="../media/image26.tiff"/><Relationship Id="rId4" Type="http://schemas.openxmlformats.org/officeDocument/2006/relationships/image" Target="../media/image25.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15DAE-E42D-3441-A234-7F844386742C}"/>
              </a:ext>
            </a:extLst>
          </p:cNvPr>
          <p:cNvSpPr>
            <a:spLocks noGrp="1"/>
          </p:cNvSpPr>
          <p:nvPr>
            <p:ph type="ctrTitle"/>
          </p:nvPr>
        </p:nvSpPr>
        <p:spPr/>
        <p:txBody>
          <a:bodyPr>
            <a:normAutofit fontScale="90000"/>
          </a:bodyPr>
          <a:lstStyle/>
          <a:p>
            <a:r>
              <a:rPr lang="en-US" dirty="0"/>
              <a:t>Using interviews with PWID to understand perspective and plan our public health interventions</a:t>
            </a:r>
          </a:p>
        </p:txBody>
      </p:sp>
      <p:sp>
        <p:nvSpPr>
          <p:cNvPr id="3" name="Subtitle 2">
            <a:extLst>
              <a:ext uri="{FF2B5EF4-FFF2-40B4-BE49-F238E27FC236}">
                <a16:creationId xmlns:a16="http://schemas.microsoft.com/office/drawing/2014/main" id="{D234453A-53E4-144D-A264-7F31FD4FB0A8}"/>
              </a:ext>
            </a:extLst>
          </p:cNvPr>
          <p:cNvSpPr>
            <a:spLocks noGrp="1"/>
          </p:cNvSpPr>
          <p:nvPr>
            <p:ph type="subTitle" idx="1"/>
          </p:nvPr>
        </p:nvSpPr>
        <p:spPr>
          <a:xfrm>
            <a:off x="1524000" y="3694113"/>
            <a:ext cx="9144000" cy="1655762"/>
          </a:xfrm>
        </p:spPr>
        <p:txBody>
          <a:bodyPr/>
          <a:lstStyle/>
          <a:p>
            <a:r>
              <a:rPr lang="en-US" dirty="0"/>
              <a:t>Jessica Leston, Tsimshian, </a:t>
            </a:r>
            <a:r>
              <a:rPr lang="en-US" dirty="0" err="1"/>
              <a:t>DrPH</a:t>
            </a:r>
            <a:r>
              <a:rPr lang="en-US" dirty="0"/>
              <a:t> (c), MPH</a:t>
            </a:r>
          </a:p>
          <a:p>
            <a:r>
              <a:rPr lang="en-US" dirty="0"/>
              <a:t>Northwest Portland Area Indian Health Board</a:t>
            </a:r>
          </a:p>
        </p:txBody>
      </p:sp>
      <p:pic>
        <p:nvPicPr>
          <p:cNvPr id="5" name="Picture 4">
            <a:extLst>
              <a:ext uri="{FF2B5EF4-FFF2-40B4-BE49-F238E27FC236}">
                <a16:creationId xmlns:a16="http://schemas.microsoft.com/office/drawing/2014/main" id="{81FCD654-1152-F845-8E03-56E1423BF523}"/>
              </a:ext>
            </a:extLst>
          </p:cNvPr>
          <p:cNvPicPr>
            <a:picLocks noChangeAspect="1"/>
          </p:cNvPicPr>
          <p:nvPr/>
        </p:nvPicPr>
        <p:blipFill rotWithShape="1">
          <a:blip r:embed="rId3">
            <a:extLst>
              <a:ext uri="{28A0092B-C50C-407E-A947-70E740481C1C}">
                <a14:useLocalDpi xmlns:a14="http://schemas.microsoft.com/office/drawing/2010/main" val="0"/>
              </a:ext>
            </a:extLst>
          </a:blip>
          <a:srcRect l="12500" r="77750"/>
          <a:stretch/>
        </p:blipFill>
        <p:spPr>
          <a:xfrm>
            <a:off x="335280" y="3347"/>
            <a:ext cx="1188720" cy="6854653"/>
          </a:xfrm>
          <a:prstGeom prst="rect">
            <a:avLst/>
          </a:prstGeom>
        </p:spPr>
      </p:pic>
    </p:spTree>
    <p:extLst>
      <p:ext uri="{BB962C8B-B14F-4D97-AF65-F5344CB8AC3E}">
        <p14:creationId xmlns:p14="http://schemas.microsoft.com/office/powerpoint/2010/main" val="1851720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prstGeom prst="rect">
            <a:avLst/>
          </a:prstGeom>
        </p:spPr>
        <p:txBody>
          <a:bodyPr spcFirstLastPara="1" vert="horz" wrap="square" lIns="91425" tIns="91425" rIns="91425" bIns="91425" rtlCol="0" anchor="b" anchorCtr="0">
            <a:noAutofit/>
          </a:bodyPr>
          <a:lstStyle/>
          <a:p>
            <a:r>
              <a:rPr lang="en-US" dirty="0"/>
              <a:t>The words we use can support the path to recovery</a:t>
            </a:r>
            <a:endParaRPr dirty="0"/>
          </a:p>
        </p:txBody>
      </p:sp>
      <p:sp>
        <p:nvSpPr>
          <p:cNvPr id="343" name="Shape 343"/>
          <p:cNvSpPr txBox="1">
            <a:spLocks noGrp="1"/>
          </p:cNvSpPr>
          <p:nvPr>
            <p:ph idx="1"/>
          </p:nvPr>
        </p:nvSpPr>
        <p:spPr>
          <a:prstGeom prst="rect">
            <a:avLst/>
          </a:prstGeom>
        </p:spPr>
        <p:txBody>
          <a:bodyPr spcFirstLastPara="1" vert="horz" wrap="square" lIns="91425" tIns="91425" rIns="91425" bIns="91425" rtlCol="0" anchor="t" anchorCtr="0">
            <a:noAutofit/>
          </a:bodyPr>
          <a:lstStyle/>
          <a:p>
            <a:pPr indent="-457200">
              <a:buClr>
                <a:schemeClr val="accent2"/>
              </a:buClr>
              <a:buFont typeface="Arial" panose="020B0604020202020204" pitchFamily="34" charset="0"/>
              <a:buChar char="•"/>
            </a:pPr>
            <a:r>
              <a:rPr lang="en-US" sz="2000" dirty="0">
                <a:solidFill>
                  <a:schemeClr val="tx1"/>
                </a:solidFill>
                <a:latin typeface="+mn-lt"/>
              </a:rPr>
              <a:t>Substance use disorder is a chronic brain disorder from which people can and do recover</a:t>
            </a:r>
          </a:p>
          <a:p>
            <a:pPr indent="-457200">
              <a:buClr>
                <a:schemeClr val="accent2"/>
              </a:buClr>
              <a:buFont typeface="Arial" panose="020B0604020202020204" pitchFamily="34" charset="0"/>
              <a:buChar char="•"/>
            </a:pPr>
            <a:r>
              <a:rPr lang="en-US" sz="2000" dirty="0">
                <a:solidFill>
                  <a:schemeClr val="tx1"/>
                </a:solidFill>
                <a:latin typeface="+mn-lt"/>
              </a:rPr>
              <a:t>Persistent stigma still creates barriers to treatment and recovery</a:t>
            </a:r>
          </a:p>
          <a:p>
            <a:pPr indent="-457200">
              <a:buClr>
                <a:schemeClr val="accent2"/>
              </a:buClr>
              <a:buFont typeface="Arial" panose="020B0604020202020204" pitchFamily="34" charset="0"/>
              <a:buChar char="•"/>
            </a:pPr>
            <a:r>
              <a:rPr lang="en-US" sz="2000" dirty="0">
                <a:solidFill>
                  <a:schemeClr val="tx1"/>
                </a:solidFill>
                <a:latin typeface="+mn-lt"/>
              </a:rPr>
              <a:t>The White House ONDCP prepared a document which draws attention to terminology related to substance use that may cause confusion or perpetuate stigma </a:t>
            </a:r>
          </a:p>
          <a:p>
            <a:pPr indent="-457200">
              <a:buClr>
                <a:schemeClr val="accent2"/>
              </a:buClr>
              <a:buFont typeface="Arial" panose="020B0604020202020204" pitchFamily="34" charset="0"/>
              <a:buChar char="•"/>
            </a:pPr>
            <a:r>
              <a:rPr lang="en-US" sz="2000" dirty="0">
                <a:solidFill>
                  <a:schemeClr val="tx1"/>
                </a:solidFill>
                <a:latin typeface="+mn-lt"/>
              </a:rPr>
              <a:t>Executive Branch agencies are encouraged to consider the importance of language in their communications related to substance use</a:t>
            </a:r>
            <a:endParaRPr sz="2000" dirty="0">
              <a:solidFill>
                <a:schemeClr val="tx1"/>
              </a:solidFill>
              <a:latin typeface="+mn-lt"/>
            </a:endParaRPr>
          </a:p>
        </p:txBody>
      </p:sp>
      <p:pic>
        <p:nvPicPr>
          <p:cNvPr id="4" name="Picture 3">
            <a:extLst>
              <a:ext uri="{FF2B5EF4-FFF2-40B4-BE49-F238E27FC236}">
                <a16:creationId xmlns:a16="http://schemas.microsoft.com/office/drawing/2014/main" id="{4F504DFF-23E0-B242-B1E6-FDA0B62CE4AC}"/>
              </a:ext>
            </a:extLst>
          </p:cNvPr>
          <p:cNvPicPr>
            <a:picLocks noChangeAspect="1"/>
          </p:cNvPicPr>
          <p:nvPr/>
        </p:nvPicPr>
        <p:blipFill>
          <a:blip r:embed="rId3"/>
          <a:stretch>
            <a:fillRect/>
          </a:stretch>
        </p:blipFill>
        <p:spPr>
          <a:xfrm>
            <a:off x="6521370" y="1785859"/>
            <a:ext cx="4832430" cy="3795792"/>
          </a:xfrm>
          <a:prstGeom prst="rect">
            <a:avLst/>
          </a:prstGeom>
        </p:spPr>
      </p:pic>
    </p:spTree>
    <p:extLst>
      <p:ext uri="{BB962C8B-B14F-4D97-AF65-F5344CB8AC3E}">
        <p14:creationId xmlns:p14="http://schemas.microsoft.com/office/powerpoint/2010/main" val="4196921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286F9D-ABC0-1141-9D0B-DA2540B21A34}"/>
              </a:ext>
            </a:extLst>
          </p:cNvPr>
          <p:cNvSpPr>
            <a:spLocks noGrp="1"/>
          </p:cNvSpPr>
          <p:nvPr>
            <p:ph type="title"/>
          </p:nvPr>
        </p:nvSpPr>
        <p:spPr/>
        <p:txBody>
          <a:bodyPr>
            <a:normAutofit/>
          </a:bodyPr>
          <a:lstStyle/>
          <a:p>
            <a:r>
              <a:rPr lang="en-US" dirty="0"/>
              <a:t>Stigma</a:t>
            </a:r>
          </a:p>
        </p:txBody>
      </p:sp>
      <p:sp>
        <p:nvSpPr>
          <p:cNvPr id="2" name="Text Placeholder 1">
            <a:extLst>
              <a:ext uri="{FF2B5EF4-FFF2-40B4-BE49-F238E27FC236}">
                <a16:creationId xmlns:a16="http://schemas.microsoft.com/office/drawing/2014/main" id="{7E0211C7-31E9-7D47-8BA8-8320A04FA189}"/>
              </a:ext>
            </a:extLst>
          </p:cNvPr>
          <p:cNvSpPr>
            <a:spLocks noGrp="1"/>
          </p:cNvSpPr>
          <p:nvPr>
            <p:ph idx="1"/>
          </p:nvPr>
        </p:nvSpPr>
        <p:spPr/>
        <p:txBody>
          <a:bodyPr/>
          <a:lstStyle/>
          <a:p>
            <a:pPr>
              <a:buClr>
                <a:schemeClr val="accent2"/>
              </a:buClr>
            </a:pPr>
            <a:r>
              <a:rPr lang="en-US" sz="2000" dirty="0"/>
              <a:t>People with substance use disorders are viewed more negatively than people with physical or psychiatric disabilities</a:t>
            </a:r>
          </a:p>
          <a:p>
            <a:pPr>
              <a:buClr>
                <a:schemeClr val="accent2"/>
              </a:buClr>
            </a:pPr>
            <a:r>
              <a:rPr lang="en-US" sz="2000" dirty="0"/>
              <a:t>The terminology often used can suggest that substance use disorders are the result of a personal failing/choice</a:t>
            </a:r>
          </a:p>
          <a:p>
            <a:pPr>
              <a:buClr>
                <a:schemeClr val="accent2"/>
              </a:buClr>
            </a:pPr>
            <a:r>
              <a:rPr lang="en-US" sz="2000" dirty="0"/>
              <a:t>The term “abuse” is highly associated with negative judgments and punishment</a:t>
            </a:r>
          </a:p>
          <a:p>
            <a:pPr>
              <a:buClr>
                <a:schemeClr val="accent2"/>
              </a:buClr>
            </a:pPr>
            <a:r>
              <a:rPr lang="en-US" sz="2000" dirty="0"/>
              <a:t> Even trained clinicians are likely to assign blame when someone is called a “substance abuser” rather than a “person with a substance use disorder”</a:t>
            </a:r>
          </a:p>
          <a:p>
            <a:pPr>
              <a:buClr>
                <a:schemeClr val="accent2"/>
              </a:buClr>
            </a:pPr>
            <a:r>
              <a:rPr lang="en-US" sz="2000" dirty="0"/>
              <a:t>Negative attitudes among health professionals have been found to adversely affect quality of care and subsequent treatment outcomes</a:t>
            </a:r>
          </a:p>
        </p:txBody>
      </p:sp>
    </p:spTree>
    <p:extLst>
      <p:ext uri="{BB962C8B-B14F-4D97-AF65-F5344CB8AC3E}">
        <p14:creationId xmlns:p14="http://schemas.microsoft.com/office/powerpoint/2010/main" val="3375940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A56C1-A09E-344B-A0D9-B8ADBC63C981}"/>
              </a:ext>
            </a:extLst>
          </p:cNvPr>
          <p:cNvSpPr>
            <a:spLocks noGrp="1"/>
          </p:cNvSpPr>
          <p:nvPr>
            <p:ph type="title"/>
          </p:nvPr>
        </p:nvSpPr>
        <p:spPr/>
        <p:txBody>
          <a:bodyPr>
            <a:normAutofit/>
          </a:bodyPr>
          <a:lstStyle/>
          <a:p>
            <a:r>
              <a:rPr lang="en-US"/>
              <a:t>Language</a:t>
            </a:r>
            <a:endParaRPr lang="en-US" dirty="0"/>
          </a:p>
        </p:txBody>
      </p:sp>
      <p:sp>
        <p:nvSpPr>
          <p:cNvPr id="3" name="Text Placeholder 2">
            <a:extLst>
              <a:ext uri="{FF2B5EF4-FFF2-40B4-BE49-F238E27FC236}">
                <a16:creationId xmlns:a16="http://schemas.microsoft.com/office/drawing/2014/main" id="{CAFED964-6E67-3A4B-B517-D9B0DC9129B8}"/>
              </a:ext>
            </a:extLst>
          </p:cNvPr>
          <p:cNvSpPr>
            <a:spLocks noGrp="1"/>
          </p:cNvSpPr>
          <p:nvPr>
            <p:ph idx="1"/>
          </p:nvPr>
        </p:nvSpPr>
        <p:spPr/>
        <p:txBody>
          <a:bodyPr/>
          <a:lstStyle/>
          <a:p>
            <a:r>
              <a:rPr lang="en-US"/>
              <a:t>American Society of Addiction Medicine has recommended adoption of clinical, non-stigmatizing language for substance use</a:t>
            </a:r>
          </a:p>
          <a:p>
            <a:r>
              <a:rPr lang="en-US"/>
              <a:t>“Person-first language” has been widely adopted by professional associations to replace negative terms that have been used to label people with other health conditions and disabilities</a:t>
            </a:r>
          </a:p>
          <a:p>
            <a:r>
              <a:rPr lang="en-US"/>
              <a:t>“Person with a mental health condition” or “person with a disability” distinguish the person from his/her diagnosis</a:t>
            </a:r>
            <a:endParaRPr lang="en-US" dirty="0"/>
          </a:p>
        </p:txBody>
      </p:sp>
    </p:spTree>
    <p:extLst>
      <p:ext uri="{BB962C8B-B14F-4D97-AF65-F5344CB8AC3E}">
        <p14:creationId xmlns:p14="http://schemas.microsoft.com/office/powerpoint/2010/main" val="3293665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99AAF3-8EB7-D340-B0E3-B884A6084EAE}"/>
              </a:ext>
            </a:extLst>
          </p:cNvPr>
          <p:cNvSpPr>
            <a:spLocks noGrp="1"/>
          </p:cNvSpPr>
          <p:nvPr>
            <p:ph type="title"/>
          </p:nvPr>
        </p:nvSpPr>
        <p:spPr/>
        <p:txBody>
          <a:bodyPr>
            <a:normAutofit/>
          </a:bodyPr>
          <a:lstStyle/>
          <a:p>
            <a:r>
              <a:rPr lang="en-US" dirty="0"/>
              <a:t>Substance Use Disorder</a:t>
            </a:r>
          </a:p>
        </p:txBody>
      </p:sp>
      <p:sp>
        <p:nvSpPr>
          <p:cNvPr id="6" name="Text Placeholder 5">
            <a:extLst>
              <a:ext uri="{FF2B5EF4-FFF2-40B4-BE49-F238E27FC236}">
                <a16:creationId xmlns:a16="http://schemas.microsoft.com/office/drawing/2014/main" id="{34B42193-6636-864F-8B63-27A26A5F4A62}"/>
              </a:ext>
            </a:extLst>
          </p:cNvPr>
          <p:cNvSpPr>
            <a:spLocks noGrp="1"/>
          </p:cNvSpPr>
          <p:nvPr>
            <p:ph idx="1"/>
          </p:nvPr>
        </p:nvSpPr>
        <p:spPr/>
        <p:txBody>
          <a:bodyPr/>
          <a:lstStyle/>
          <a:p>
            <a:r>
              <a:rPr lang="en-US" sz="2000" dirty="0">
                <a:solidFill>
                  <a:schemeClr val="tx1"/>
                </a:solidFill>
              </a:rPr>
              <a:t>The current Diagnostic and Statistical Manual of Mental Disorders replaced older categories of substance “abuse” and “dependence” with a single classification of “substance use disorder”</a:t>
            </a:r>
          </a:p>
          <a:p>
            <a:r>
              <a:rPr lang="en-US" sz="2000" dirty="0">
                <a:solidFill>
                  <a:schemeClr val="tx1"/>
                </a:solidFill>
              </a:rPr>
              <a:t>Terms such as “drug habit” inaccurately imply that a person is choosing to use substances or can choose to stop</a:t>
            </a:r>
          </a:p>
        </p:txBody>
      </p:sp>
    </p:spTree>
    <p:extLst>
      <p:ext uri="{BB962C8B-B14F-4D97-AF65-F5344CB8AC3E}">
        <p14:creationId xmlns:p14="http://schemas.microsoft.com/office/powerpoint/2010/main" val="3393694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114B5EA-7A22-3C4D-A3B6-18D72629E59A}"/>
              </a:ext>
            </a:extLst>
          </p:cNvPr>
          <p:cNvSpPr>
            <a:spLocks noGrp="1"/>
          </p:cNvSpPr>
          <p:nvPr>
            <p:ph type="title"/>
          </p:nvPr>
        </p:nvSpPr>
        <p:spPr/>
        <p:txBody>
          <a:bodyPr>
            <a:normAutofit/>
          </a:bodyPr>
          <a:lstStyle/>
          <a:p>
            <a:r>
              <a:rPr lang="en-US" dirty="0"/>
              <a:t>Person with Substance Use Disorder</a:t>
            </a:r>
          </a:p>
        </p:txBody>
      </p:sp>
      <p:sp>
        <p:nvSpPr>
          <p:cNvPr id="9" name="Text Placeholder 8">
            <a:extLst>
              <a:ext uri="{FF2B5EF4-FFF2-40B4-BE49-F238E27FC236}">
                <a16:creationId xmlns:a16="http://schemas.microsoft.com/office/drawing/2014/main" id="{78DD9495-CAF0-494F-8E6A-4E88295AC51C}"/>
              </a:ext>
            </a:extLst>
          </p:cNvPr>
          <p:cNvSpPr>
            <a:spLocks noGrp="1"/>
          </p:cNvSpPr>
          <p:nvPr>
            <p:ph idx="1"/>
          </p:nvPr>
        </p:nvSpPr>
        <p:spPr/>
        <p:txBody>
          <a:bodyPr/>
          <a:lstStyle/>
          <a:p>
            <a:r>
              <a:rPr lang="en-US" sz="2000" dirty="0">
                <a:solidFill>
                  <a:schemeClr val="tx1"/>
                </a:solidFill>
                <a:latin typeface="+mn-lt"/>
              </a:rPr>
              <a:t>Person-first language is the accepted standard for discussing people with disabilities and/or chronic medical conditions</a:t>
            </a:r>
          </a:p>
          <a:p>
            <a:r>
              <a:rPr lang="en-US" sz="2000" dirty="0">
                <a:solidFill>
                  <a:schemeClr val="tx1"/>
                </a:solidFill>
                <a:latin typeface="+mn-lt"/>
              </a:rPr>
              <a:t>Use of the terms “abuse” and “abuser” negatively affects perceptions and judgments about people with substance use disorders</a:t>
            </a:r>
          </a:p>
          <a:p>
            <a:r>
              <a:rPr lang="en-US" sz="2000" dirty="0">
                <a:solidFill>
                  <a:schemeClr val="tx1"/>
                </a:solidFill>
                <a:latin typeface="+mn-lt"/>
              </a:rPr>
              <a:t>Terms such as “addict” and “alcoholic” can have similar effects</a:t>
            </a:r>
          </a:p>
        </p:txBody>
      </p:sp>
    </p:spTree>
    <p:extLst>
      <p:ext uri="{BB962C8B-B14F-4D97-AF65-F5344CB8AC3E}">
        <p14:creationId xmlns:p14="http://schemas.microsoft.com/office/powerpoint/2010/main" val="3091752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C092E0-C518-7B4E-971F-E468AA4F7B79}"/>
              </a:ext>
            </a:extLst>
          </p:cNvPr>
          <p:cNvSpPr>
            <a:spLocks noGrp="1"/>
          </p:cNvSpPr>
          <p:nvPr>
            <p:ph type="title"/>
          </p:nvPr>
        </p:nvSpPr>
        <p:spPr/>
        <p:txBody>
          <a:bodyPr>
            <a:normAutofit/>
          </a:bodyPr>
          <a:lstStyle/>
          <a:p>
            <a:r>
              <a:rPr lang="en-US" dirty="0"/>
              <a:t>Person in Recovery</a:t>
            </a:r>
          </a:p>
        </p:txBody>
      </p:sp>
      <p:sp>
        <p:nvSpPr>
          <p:cNvPr id="6" name="Text Placeholder 5">
            <a:extLst>
              <a:ext uri="{FF2B5EF4-FFF2-40B4-BE49-F238E27FC236}">
                <a16:creationId xmlns:a16="http://schemas.microsoft.com/office/drawing/2014/main" id="{C4C439ED-1ACB-B441-8F93-3AD488992580}"/>
              </a:ext>
            </a:extLst>
          </p:cNvPr>
          <p:cNvSpPr>
            <a:spLocks noGrp="1"/>
          </p:cNvSpPr>
          <p:nvPr>
            <p:ph idx="1"/>
          </p:nvPr>
        </p:nvSpPr>
        <p:spPr/>
        <p:txBody>
          <a:bodyPr/>
          <a:lstStyle/>
          <a:p>
            <a:r>
              <a:rPr lang="en-US" sz="2000" dirty="0">
                <a:solidFill>
                  <a:schemeClr val="tx1"/>
                </a:solidFill>
                <a:latin typeface="+mn-lt"/>
              </a:rPr>
              <a:t>Various terms are used colloquially to label the substance using status of people including the terms “clean” and “dirty”</a:t>
            </a:r>
          </a:p>
          <a:p>
            <a:r>
              <a:rPr lang="en-US" sz="2000" dirty="0">
                <a:solidFill>
                  <a:schemeClr val="tx1"/>
                </a:solidFill>
                <a:latin typeface="+mn-lt"/>
              </a:rPr>
              <a:t>Instead of “clean”</a:t>
            </a:r>
          </a:p>
          <a:p>
            <a:pPr lvl="1">
              <a:buFont typeface="Arial" panose="020B0604020202020204" pitchFamily="34" charset="0"/>
              <a:buChar char="•"/>
            </a:pPr>
            <a:r>
              <a:rPr lang="en-US" sz="2000" dirty="0">
                <a:solidFill>
                  <a:schemeClr val="tx1"/>
                </a:solidFill>
                <a:latin typeface="+mn-lt"/>
              </a:rPr>
              <a:t> “negative” (for a toxicology screen) </a:t>
            </a:r>
          </a:p>
          <a:p>
            <a:pPr lvl="1">
              <a:buFont typeface="Arial" panose="020B0604020202020204" pitchFamily="34" charset="0"/>
              <a:buChar char="•"/>
            </a:pPr>
            <a:r>
              <a:rPr lang="en-US" sz="2000" dirty="0">
                <a:solidFill>
                  <a:schemeClr val="tx1"/>
                </a:solidFill>
                <a:latin typeface="+mn-lt"/>
              </a:rPr>
              <a:t>“not currently using substances” (for a person)</a:t>
            </a:r>
          </a:p>
          <a:p>
            <a:r>
              <a:rPr lang="en-US" sz="2000" dirty="0">
                <a:solidFill>
                  <a:schemeClr val="tx1"/>
                </a:solidFill>
                <a:latin typeface="+mn-lt"/>
              </a:rPr>
              <a:t>Instead of “dirty” </a:t>
            </a:r>
          </a:p>
          <a:p>
            <a:pPr lvl="1">
              <a:buFont typeface="Arial" panose="020B0604020202020204" pitchFamily="34" charset="0"/>
              <a:buChar char="•"/>
            </a:pPr>
            <a:r>
              <a:rPr lang="en-US" sz="2000" dirty="0">
                <a:solidFill>
                  <a:schemeClr val="tx1"/>
                </a:solidFill>
                <a:latin typeface="+mn-lt"/>
              </a:rPr>
              <a:t>“positive” (for a toxicology screen)</a:t>
            </a:r>
          </a:p>
          <a:p>
            <a:pPr lvl="1">
              <a:buFont typeface="Arial" panose="020B0604020202020204" pitchFamily="34" charset="0"/>
              <a:buChar char="•"/>
            </a:pPr>
            <a:r>
              <a:rPr lang="en-US" sz="2000" dirty="0">
                <a:solidFill>
                  <a:schemeClr val="tx1"/>
                </a:solidFill>
                <a:latin typeface="+mn-lt"/>
              </a:rPr>
              <a:t> “currently using substances” (for a person)</a:t>
            </a:r>
          </a:p>
          <a:p>
            <a:r>
              <a:rPr lang="en-US" sz="2000" dirty="0">
                <a:solidFill>
                  <a:schemeClr val="tx1"/>
                </a:solidFill>
                <a:latin typeface="+mn-lt"/>
              </a:rPr>
              <a:t>The term “person in recovery” refers to an individual who is stopping or at least reducing substance use to a safer level, and reflects a process of change</a:t>
            </a:r>
          </a:p>
        </p:txBody>
      </p:sp>
    </p:spTree>
    <p:extLst>
      <p:ext uri="{BB962C8B-B14F-4D97-AF65-F5344CB8AC3E}">
        <p14:creationId xmlns:p14="http://schemas.microsoft.com/office/powerpoint/2010/main" val="3962904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87A484-2847-6641-8235-59F3D1CBE179}"/>
              </a:ext>
            </a:extLst>
          </p:cNvPr>
          <p:cNvSpPr>
            <a:spLocks noGrp="1"/>
          </p:cNvSpPr>
          <p:nvPr>
            <p:ph type="title"/>
          </p:nvPr>
        </p:nvSpPr>
        <p:spPr/>
        <p:txBody>
          <a:bodyPr>
            <a:normAutofit/>
          </a:bodyPr>
          <a:lstStyle/>
          <a:p>
            <a:r>
              <a:rPr lang="en-US" dirty="0"/>
              <a:t>Medication Assisted Treatment</a:t>
            </a:r>
          </a:p>
        </p:txBody>
      </p:sp>
      <p:sp>
        <p:nvSpPr>
          <p:cNvPr id="6" name="Text Placeholder 5">
            <a:extLst>
              <a:ext uri="{FF2B5EF4-FFF2-40B4-BE49-F238E27FC236}">
                <a16:creationId xmlns:a16="http://schemas.microsoft.com/office/drawing/2014/main" id="{04B2B455-3F0C-5B4E-9997-B8DC0CD09AA1}"/>
              </a:ext>
            </a:extLst>
          </p:cNvPr>
          <p:cNvSpPr>
            <a:spLocks noGrp="1"/>
          </p:cNvSpPr>
          <p:nvPr>
            <p:ph idx="1"/>
          </p:nvPr>
        </p:nvSpPr>
        <p:spPr/>
        <p:txBody>
          <a:bodyPr/>
          <a:lstStyle/>
          <a:p>
            <a:pPr>
              <a:buFont typeface="Arial" panose="020B0604020202020204" pitchFamily="34" charset="0"/>
              <a:buChar char="•"/>
            </a:pPr>
            <a:r>
              <a:rPr lang="en-US" sz="2000" dirty="0">
                <a:solidFill>
                  <a:schemeClr val="tx1"/>
                </a:solidFill>
                <a:latin typeface="+mn-lt"/>
              </a:rPr>
              <a:t>Terms “replacement” and “substitution” have been used to imply that medications merely “substitute” one drug or “one addiction” for another - this is a misconception</a:t>
            </a:r>
          </a:p>
          <a:p>
            <a:pPr>
              <a:buFont typeface="Arial" panose="020B0604020202020204" pitchFamily="34" charset="0"/>
              <a:buChar char="•"/>
            </a:pPr>
            <a:r>
              <a:rPr lang="en-US" sz="2000" dirty="0">
                <a:solidFill>
                  <a:schemeClr val="tx1"/>
                </a:solidFill>
                <a:latin typeface="+mn-lt"/>
              </a:rPr>
              <a:t>The dosage of medication used in treatment for opioid addiction does not result in a “high,” rather it helps to reduce opioid cravings and withdrawal </a:t>
            </a:r>
          </a:p>
          <a:p>
            <a:pPr>
              <a:buFont typeface="Arial" panose="020B0604020202020204" pitchFamily="34" charset="0"/>
              <a:buChar char="•"/>
            </a:pPr>
            <a:r>
              <a:rPr lang="en-US" sz="2000" dirty="0">
                <a:solidFill>
                  <a:schemeClr val="tx1"/>
                </a:solidFill>
                <a:latin typeface="+mn-lt"/>
              </a:rPr>
              <a:t>“Medication-assisted treatment” (MAT) is used to refer to the use of any medication approved to treat substance use disorders combined with psychosocial support services</a:t>
            </a:r>
          </a:p>
        </p:txBody>
      </p:sp>
    </p:spTree>
    <p:extLst>
      <p:ext uri="{BB962C8B-B14F-4D97-AF65-F5344CB8AC3E}">
        <p14:creationId xmlns:p14="http://schemas.microsoft.com/office/powerpoint/2010/main" val="1043157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4CA72-D643-0847-A4E5-BE69967A79D3}"/>
              </a:ext>
            </a:extLst>
          </p:cNvPr>
          <p:cNvSpPr>
            <a:spLocks noGrp="1"/>
          </p:cNvSpPr>
          <p:nvPr>
            <p:ph type="title"/>
          </p:nvPr>
        </p:nvSpPr>
        <p:spPr/>
        <p:txBody>
          <a:bodyPr/>
          <a:lstStyle/>
          <a:p>
            <a:r>
              <a:rPr lang="en-US" dirty="0"/>
              <a:t>Medication Assisted Treatment Services</a:t>
            </a:r>
          </a:p>
        </p:txBody>
      </p:sp>
      <p:sp>
        <p:nvSpPr>
          <p:cNvPr id="5" name="Text Placeholder 4">
            <a:extLst>
              <a:ext uri="{FF2B5EF4-FFF2-40B4-BE49-F238E27FC236}">
                <a16:creationId xmlns:a16="http://schemas.microsoft.com/office/drawing/2014/main" id="{755238F9-3309-664A-A142-273E3E3EF17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7834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7D7835-54CB-8B41-A45A-7311CD500A44}"/>
              </a:ext>
            </a:extLst>
          </p:cNvPr>
          <p:cNvSpPr>
            <a:spLocks noGrp="1"/>
          </p:cNvSpPr>
          <p:nvPr>
            <p:ph type="title"/>
          </p:nvPr>
        </p:nvSpPr>
        <p:spPr/>
        <p:txBody>
          <a:bodyPr/>
          <a:lstStyle/>
          <a:p>
            <a:r>
              <a:rPr lang="en-US" dirty="0"/>
              <a:t>Indian Country Opioid/Addiction ECHO</a:t>
            </a:r>
          </a:p>
        </p:txBody>
      </p:sp>
      <p:sp>
        <p:nvSpPr>
          <p:cNvPr id="6" name="Content Placeholder 5">
            <a:extLst>
              <a:ext uri="{FF2B5EF4-FFF2-40B4-BE49-F238E27FC236}">
                <a16:creationId xmlns:a16="http://schemas.microsoft.com/office/drawing/2014/main" id="{6C68746F-B470-BF48-8AFD-86B3EBB5E1A6}"/>
              </a:ext>
            </a:extLst>
          </p:cNvPr>
          <p:cNvSpPr>
            <a:spLocks noGrp="1"/>
          </p:cNvSpPr>
          <p:nvPr>
            <p:ph sz="half" idx="1"/>
          </p:nvPr>
        </p:nvSpPr>
        <p:spPr/>
        <p:txBody>
          <a:bodyPr/>
          <a:lstStyle/>
          <a:p>
            <a:r>
              <a:rPr lang="en-US" dirty="0"/>
              <a:t>Lack of specialist availability limits access to HCV treatment </a:t>
            </a:r>
          </a:p>
          <a:p>
            <a:r>
              <a:rPr lang="en-US" dirty="0"/>
              <a:t>Learning from the best of what is working in Indian Country</a:t>
            </a:r>
          </a:p>
        </p:txBody>
      </p:sp>
      <p:graphicFrame>
        <p:nvGraphicFramePr>
          <p:cNvPr id="8" name="Content Placeholder 4">
            <a:extLst>
              <a:ext uri="{FF2B5EF4-FFF2-40B4-BE49-F238E27FC236}">
                <a16:creationId xmlns:a16="http://schemas.microsoft.com/office/drawing/2014/main" id="{3A6A618E-3973-9243-893E-6DBDE293244F}"/>
              </a:ext>
            </a:extLst>
          </p:cNvPr>
          <p:cNvGraphicFramePr>
            <a:graphicFrameLocks noGrp="1"/>
          </p:cNvGraphicFramePr>
          <p:nvPr>
            <p:ph sz="half" idx="2"/>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5162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97400" y="396141"/>
            <a:ext cx="3711713" cy="1560893"/>
          </a:xfrm>
          <a:prstGeom prst="rect">
            <a:avLst/>
          </a:prstGeom>
        </p:spPr>
      </p:pic>
      <p:sp>
        <p:nvSpPr>
          <p:cNvPr id="4" name="Title 3">
            <a:extLst>
              <a:ext uri="{FF2B5EF4-FFF2-40B4-BE49-F238E27FC236}">
                <a16:creationId xmlns:a16="http://schemas.microsoft.com/office/drawing/2014/main" id="{D468D1F5-9FF8-8F43-B036-CA0A39A76924}"/>
              </a:ext>
            </a:extLst>
          </p:cNvPr>
          <p:cNvSpPr>
            <a:spLocks noGrp="1"/>
          </p:cNvSpPr>
          <p:nvPr>
            <p:ph type="title"/>
          </p:nvPr>
        </p:nvSpPr>
        <p:spPr/>
        <p:txBody>
          <a:bodyPr/>
          <a:lstStyle/>
          <a:p>
            <a:r>
              <a:rPr lang="en-US" dirty="0"/>
              <a:t>Best Practice - </a:t>
            </a:r>
          </a:p>
        </p:txBody>
      </p:sp>
      <p:pic>
        <p:nvPicPr>
          <p:cNvPr id="5" name="Content Placeholder 3">
            <a:extLst>
              <a:ext uri="{FF2B5EF4-FFF2-40B4-BE49-F238E27FC236}">
                <a16:creationId xmlns:a16="http://schemas.microsoft.com/office/drawing/2014/main" id="{4E2C29BC-834D-594A-84BE-61D5345F6BED}"/>
              </a:ext>
            </a:extLst>
          </p:cNvPr>
          <p:cNvPicPr>
            <a:picLocks noGrp="1" noChangeAspect="1"/>
          </p:cNvPicPr>
          <p:nvPr>
            <p:ph idx="1"/>
          </p:nvPr>
        </p:nvPicPr>
        <p:blipFill>
          <a:blip r:embed="rId4"/>
          <a:stretch>
            <a:fillRect/>
          </a:stretch>
        </p:blipFill>
        <p:spPr>
          <a:xfrm>
            <a:off x="838200" y="2458330"/>
            <a:ext cx="10515600" cy="3644727"/>
          </a:xfrm>
          <a:prstGeom prst="rect">
            <a:avLst/>
          </a:prstGeom>
        </p:spPr>
      </p:pic>
      <p:sp>
        <p:nvSpPr>
          <p:cNvPr id="2" name="Slide Number Placeholder 1"/>
          <p:cNvSpPr>
            <a:spLocks noGrp="1"/>
          </p:cNvSpPr>
          <p:nvPr>
            <p:ph type="sldNum" sz="quarter" idx="12"/>
          </p:nvPr>
        </p:nvSpPr>
        <p:spPr/>
        <p:txBody>
          <a:bodyPr/>
          <a:lstStyle/>
          <a:p>
            <a:fld id="{59F7A3E7-C834-7048-AE82-D03B8AEB1895}" type="slidenum">
              <a:rPr lang="en-US" smtClean="0"/>
              <a:t>19</a:t>
            </a:fld>
            <a:endParaRPr lang="en-US"/>
          </a:p>
        </p:txBody>
      </p:sp>
    </p:spTree>
    <p:extLst>
      <p:ext uri="{BB962C8B-B14F-4D97-AF65-F5344CB8AC3E}">
        <p14:creationId xmlns:p14="http://schemas.microsoft.com/office/powerpoint/2010/main" val="4279897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AB05B5-E482-7C4A-971B-C1CEA0F7C7F0}"/>
              </a:ext>
            </a:extLst>
          </p:cNvPr>
          <p:cNvPicPr>
            <a:picLocks noChangeAspect="1"/>
          </p:cNvPicPr>
          <p:nvPr/>
        </p:nvPicPr>
        <p:blipFill>
          <a:blip r:embed="rId3"/>
          <a:stretch>
            <a:fillRect/>
          </a:stretch>
        </p:blipFill>
        <p:spPr>
          <a:xfrm>
            <a:off x="838200" y="1825624"/>
            <a:ext cx="7791042" cy="4398169"/>
          </a:xfrm>
          <a:prstGeom prst="rect">
            <a:avLst/>
          </a:prstGeom>
        </p:spPr>
      </p:pic>
      <p:sp>
        <p:nvSpPr>
          <p:cNvPr id="2" name="Title 1">
            <a:extLst>
              <a:ext uri="{FF2B5EF4-FFF2-40B4-BE49-F238E27FC236}">
                <a16:creationId xmlns:a16="http://schemas.microsoft.com/office/drawing/2014/main" id="{677521F1-276A-BD49-AD45-93777771ACB4}"/>
              </a:ext>
            </a:extLst>
          </p:cNvPr>
          <p:cNvSpPr>
            <a:spLocks noGrp="1"/>
          </p:cNvSpPr>
          <p:nvPr>
            <p:ph type="title"/>
          </p:nvPr>
        </p:nvSpPr>
        <p:spPr>
          <a:xfrm>
            <a:off x="838200" y="365125"/>
            <a:ext cx="4069080" cy="1325563"/>
          </a:xfrm>
        </p:spPr>
        <p:txBody>
          <a:bodyPr/>
          <a:lstStyle/>
          <a:p>
            <a:r>
              <a:rPr lang="en-US" dirty="0"/>
              <a:t>How did this happen?</a:t>
            </a:r>
          </a:p>
        </p:txBody>
      </p:sp>
      <p:sp>
        <p:nvSpPr>
          <p:cNvPr id="3" name="Content Placeholder 2">
            <a:extLst>
              <a:ext uri="{FF2B5EF4-FFF2-40B4-BE49-F238E27FC236}">
                <a16:creationId xmlns:a16="http://schemas.microsoft.com/office/drawing/2014/main" id="{150EA0A5-FD9F-3341-9785-46815ACBBCF6}"/>
              </a:ext>
            </a:extLst>
          </p:cNvPr>
          <p:cNvSpPr>
            <a:spLocks noGrp="1"/>
          </p:cNvSpPr>
          <p:nvPr>
            <p:ph idx="1"/>
          </p:nvPr>
        </p:nvSpPr>
        <p:spPr>
          <a:xfrm>
            <a:off x="838200" y="1825625"/>
            <a:ext cx="4069080" cy="4351338"/>
          </a:xfrm>
        </p:spPr>
        <p:txBody>
          <a:bodyPr/>
          <a:lstStyle/>
          <a:p>
            <a:endParaRPr lang="en-US" dirty="0"/>
          </a:p>
        </p:txBody>
      </p:sp>
      <p:pic>
        <p:nvPicPr>
          <p:cNvPr id="4" name="Picture 3">
            <a:extLst>
              <a:ext uri="{FF2B5EF4-FFF2-40B4-BE49-F238E27FC236}">
                <a16:creationId xmlns:a16="http://schemas.microsoft.com/office/drawing/2014/main" id="{240E1574-BE73-4544-A8FE-0F651173C14F}"/>
              </a:ext>
            </a:extLst>
          </p:cNvPr>
          <p:cNvPicPr>
            <a:picLocks noChangeAspect="1"/>
          </p:cNvPicPr>
          <p:nvPr/>
        </p:nvPicPr>
        <p:blipFill>
          <a:blip r:embed="rId4"/>
          <a:stretch>
            <a:fillRect/>
          </a:stretch>
        </p:blipFill>
        <p:spPr>
          <a:xfrm>
            <a:off x="5014802" y="0"/>
            <a:ext cx="7161116" cy="6858000"/>
          </a:xfrm>
          <a:prstGeom prst="rect">
            <a:avLst/>
          </a:prstGeom>
        </p:spPr>
      </p:pic>
    </p:spTree>
    <p:extLst>
      <p:ext uri="{BB962C8B-B14F-4D97-AF65-F5344CB8AC3E}">
        <p14:creationId xmlns:p14="http://schemas.microsoft.com/office/powerpoint/2010/main" val="15505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44F7AB-7CC3-D741-9C97-276F63D092C9}"/>
              </a:ext>
            </a:extLst>
          </p:cNvPr>
          <p:cNvSpPr>
            <a:spLocks noGrp="1"/>
          </p:cNvSpPr>
          <p:nvPr>
            <p:ph type="title"/>
          </p:nvPr>
        </p:nvSpPr>
        <p:spPr/>
        <p:txBody>
          <a:bodyPr/>
          <a:lstStyle/>
          <a:p>
            <a:r>
              <a:rPr lang="en-US" dirty="0"/>
              <a:t>What does participation look like?</a:t>
            </a:r>
          </a:p>
        </p:txBody>
      </p:sp>
      <p:pic>
        <p:nvPicPr>
          <p:cNvPr id="4" name="Content Placeholder 3">
            <a:extLst>
              <a:ext uri="{FF2B5EF4-FFF2-40B4-BE49-F238E27FC236}">
                <a16:creationId xmlns:a16="http://schemas.microsoft.com/office/drawing/2014/main" id="{909F99E8-40D7-8049-929C-A922E52CE450}"/>
              </a:ext>
            </a:extLst>
          </p:cNvPr>
          <p:cNvPicPr>
            <a:picLocks noGrp="1" noChangeAspect="1"/>
          </p:cNvPicPr>
          <p:nvPr>
            <p:ph sz="half" idx="1"/>
          </p:nvPr>
        </p:nvPicPr>
        <p:blipFill rotWithShape="1">
          <a:blip r:embed="rId2"/>
          <a:srcRect b="36249"/>
          <a:stretch/>
        </p:blipFill>
        <p:spPr>
          <a:xfrm>
            <a:off x="838200" y="2423638"/>
            <a:ext cx="5181600" cy="2453162"/>
          </a:xfrm>
          <a:prstGeom prst="rect">
            <a:avLst/>
          </a:prstGeom>
        </p:spPr>
      </p:pic>
      <p:sp>
        <p:nvSpPr>
          <p:cNvPr id="6" name="Content Placeholder 5">
            <a:extLst>
              <a:ext uri="{FF2B5EF4-FFF2-40B4-BE49-F238E27FC236}">
                <a16:creationId xmlns:a16="http://schemas.microsoft.com/office/drawing/2014/main" id="{8205F918-EFD9-3546-9277-E4A3610AF88F}"/>
              </a:ext>
            </a:extLst>
          </p:cNvPr>
          <p:cNvSpPr>
            <a:spLocks noGrp="1"/>
          </p:cNvSpPr>
          <p:nvPr>
            <p:ph sz="half" idx="2"/>
          </p:nvPr>
        </p:nvSpPr>
        <p:spPr>
          <a:xfrm>
            <a:off x="6172200" y="1825625"/>
            <a:ext cx="5765800" cy="4351338"/>
          </a:xfrm>
        </p:spPr>
        <p:txBody>
          <a:bodyPr>
            <a:normAutofit/>
          </a:bodyPr>
          <a:lstStyle/>
          <a:p>
            <a:r>
              <a:rPr lang="en-US" dirty="0"/>
              <a:t>The 1 hour long clinic includes an opportunity to present patient cases and receive recommendations from a specialist</a:t>
            </a:r>
          </a:p>
          <a:p>
            <a:r>
              <a:rPr lang="en-US" dirty="0"/>
              <a:t>Engage in a monthly didactic session</a:t>
            </a:r>
          </a:p>
          <a:p>
            <a:r>
              <a:rPr lang="en-US" dirty="0"/>
              <a:t>Become part of a learning community and network</a:t>
            </a:r>
          </a:p>
          <a:p>
            <a:r>
              <a:rPr lang="en-US" dirty="0"/>
              <a:t>Together, manage patient cases so that every patient gets the care they need</a:t>
            </a:r>
          </a:p>
          <a:p>
            <a:endParaRPr lang="en-US" dirty="0"/>
          </a:p>
        </p:txBody>
      </p:sp>
    </p:spTree>
    <p:extLst>
      <p:ext uri="{BB962C8B-B14F-4D97-AF65-F5344CB8AC3E}">
        <p14:creationId xmlns:p14="http://schemas.microsoft.com/office/powerpoint/2010/main" val="1414697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E29196-9174-7345-BBA2-08345290CFF5}"/>
              </a:ext>
            </a:extLst>
          </p:cNvPr>
          <p:cNvSpPr>
            <a:spLocks noGrp="1"/>
          </p:cNvSpPr>
          <p:nvPr>
            <p:ph type="title"/>
          </p:nvPr>
        </p:nvSpPr>
        <p:spPr/>
        <p:txBody>
          <a:bodyPr>
            <a:normAutofit/>
          </a:bodyPr>
          <a:lstStyle/>
          <a:p>
            <a:r>
              <a:rPr lang="en-US" dirty="0"/>
              <a:t>Indian Country Opioid Project ECHO Curriculum Design and Learning Objectives</a:t>
            </a:r>
          </a:p>
        </p:txBody>
      </p:sp>
      <p:sp>
        <p:nvSpPr>
          <p:cNvPr id="6" name="Content Placeholder 5">
            <a:extLst>
              <a:ext uri="{FF2B5EF4-FFF2-40B4-BE49-F238E27FC236}">
                <a16:creationId xmlns:a16="http://schemas.microsoft.com/office/drawing/2014/main" id="{200FEC1E-E81B-D349-B14D-68606E086788}"/>
              </a:ext>
            </a:extLst>
          </p:cNvPr>
          <p:cNvSpPr>
            <a:spLocks noGrp="1"/>
          </p:cNvSpPr>
          <p:nvPr>
            <p:ph idx="1"/>
          </p:nvPr>
        </p:nvSpPr>
        <p:spPr>
          <a:xfrm>
            <a:off x="838200" y="1825624"/>
            <a:ext cx="10515600" cy="4702175"/>
          </a:xfrm>
        </p:spPr>
        <p:txBody>
          <a:bodyPr>
            <a:normAutofit fontScale="62500" lnSpcReduction="20000"/>
          </a:bodyPr>
          <a:lstStyle/>
          <a:p>
            <a:pPr marL="0" indent="0">
              <a:lnSpc>
                <a:spcPct val="120000"/>
              </a:lnSpc>
              <a:spcBef>
                <a:spcPts val="0"/>
              </a:spcBef>
              <a:buNone/>
            </a:pPr>
            <a:r>
              <a:rPr lang="en-US" sz="3500" dirty="0"/>
              <a:t>Each </a:t>
            </a:r>
            <a:r>
              <a:rPr lang="en-US" sz="3500" dirty="0" err="1"/>
              <a:t>teleECHO</a:t>
            </a:r>
            <a:r>
              <a:rPr lang="en-US" sz="3500" dirty="0"/>
              <a:t> clinic will offer learners the opportunity to benefit from didactics presented by experts in the field supported by references and will contain at least three main learning objectives. The didactic curriculum will be inter-professional in scope and will provide:</a:t>
            </a:r>
          </a:p>
          <a:p>
            <a:pPr marL="0" indent="0">
              <a:lnSpc>
                <a:spcPct val="120000"/>
              </a:lnSpc>
              <a:spcBef>
                <a:spcPts val="0"/>
              </a:spcBef>
              <a:buNone/>
            </a:pPr>
            <a:endParaRPr lang="en-US" sz="3500" dirty="0"/>
          </a:p>
          <a:p>
            <a:pPr lvl="0">
              <a:lnSpc>
                <a:spcPct val="120000"/>
              </a:lnSpc>
              <a:spcBef>
                <a:spcPts val="0"/>
              </a:spcBef>
            </a:pPr>
            <a:r>
              <a:rPr lang="en-US" sz="3500" dirty="0"/>
              <a:t>Current practice guidelines pertaining to opioid use disorders, addiction and MAT management</a:t>
            </a:r>
          </a:p>
          <a:p>
            <a:pPr lvl="0">
              <a:lnSpc>
                <a:spcPct val="120000"/>
              </a:lnSpc>
              <a:spcBef>
                <a:spcPts val="0"/>
              </a:spcBef>
            </a:pPr>
            <a:r>
              <a:rPr lang="en-US" sz="3500" dirty="0"/>
              <a:t>Foundations of opioid use disorders to provide a baseline understanding of the topic, and will include epidemiology, diagnosis, and treatment/management approaches</a:t>
            </a:r>
          </a:p>
          <a:p>
            <a:pPr lvl="0">
              <a:lnSpc>
                <a:spcPct val="120000"/>
              </a:lnSpc>
              <a:spcBef>
                <a:spcPts val="0"/>
              </a:spcBef>
            </a:pPr>
            <a:r>
              <a:rPr lang="en-US" sz="3500" dirty="0"/>
              <a:t>Topics based on organizational, local and national trends in Indian Country, new findings in peer-reviewed medical literature, as well as participant feedback of interest</a:t>
            </a:r>
          </a:p>
          <a:p>
            <a:pPr marL="0" indent="0">
              <a:lnSpc>
                <a:spcPct val="120000"/>
              </a:lnSpc>
              <a:spcBef>
                <a:spcPts val="0"/>
              </a:spcBef>
              <a:buNone/>
            </a:pPr>
            <a:endParaRPr lang="en-US" dirty="0"/>
          </a:p>
        </p:txBody>
      </p:sp>
    </p:spTree>
    <p:extLst>
      <p:ext uri="{BB962C8B-B14F-4D97-AF65-F5344CB8AC3E}">
        <p14:creationId xmlns:p14="http://schemas.microsoft.com/office/powerpoint/2010/main" val="612927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1C39A5-A36F-9F46-A52B-2976F96332F5}"/>
              </a:ext>
            </a:extLst>
          </p:cNvPr>
          <p:cNvSpPr>
            <a:spLocks noGrp="1"/>
          </p:cNvSpPr>
          <p:nvPr>
            <p:ph type="title"/>
          </p:nvPr>
        </p:nvSpPr>
        <p:spPr/>
        <p:txBody>
          <a:bodyPr/>
          <a:lstStyle/>
          <a:p>
            <a:r>
              <a:rPr lang="en-US" dirty="0"/>
              <a:t>Syringe Service Programs</a:t>
            </a:r>
          </a:p>
        </p:txBody>
      </p:sp>
      <p:sp>
        <p:nvSpPr>
          <p:cNvPr id="5" name="Text Placeholder 4">
            <a:extLst>
              <a:ext uri="{FF2B5EF4-FFF2-40B4-BE49-F238E27FC236}">
                <a16:creationId xmlns:a16="http://schemas.microsoft.com/office/drawing/2014/main" id="{D9416B29-30A8-A94A-9ED7-7EC89B68D89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92550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STARTING A SYRINGE SERVICES PROGRAM – as a piece of overall harm reduction</a:t>
            </a:r>
          </a:p>
        </p:txBody>
      </p:sp>
      <p:sp>
        <p:nvSpPr>
          <p:cNvPr id="3" name="Subtitle 2"/>
          <p:cNvSpPr>
            <a:spLocks noGrp="1"/>
          </p:cNvSpPr>
          <p:nvPr>
            <p:ph type="subTitle" idx="1"/>
          </p:nvPr>
        </p:nvSpPr>
        <p:spPr/>
        <p:txBody>
          <a:bodyPr/>
          <a:lstStyle/>
          <a:p>
            <a:r>
              <a:rPr lang="en-US" dirty="0"/>
              <a:t>Jessica Rienstra, RN</a:t>
            </a:r>
          </a:p>
          <a:p>
            <a:r>
              <a:rPr lang="en-US" dirty="0"/>
              <a:t>Hepatitis C Project Coordinator</a:t>
            </a:r>
          </a:p>
          <a:p>
            <a:r>
              <a:rPr lang="en-US" dirty="0"/>
              <a:t>JessicaR@Lummi-nsn.gov</a:t>
            </a:r>
          </a:p>
        </p:txBody>
      </p:sp>
      <p:pic>
        <p:nvPicPr>
          <p:cNvPr id="4" name="Shape 85" descr="LTHC Emblem"/>
          <p:cNvPicPr preferRelativeResize="0"/>
          <p:nvPr/>
        </p:nvPicPr>
        <p:blipFill>
          <a:blip r:embed="rId3" cstate="print">
            <a:alphaModFix/>
          </a:blip>
          <a:stretch>
            <a:fillRect/>
          </a:stretch>
        </p:blipFill>
        <p:spPr>
          <a:xfrm>
            <a:off x="8991600" y="4495801"/>
            <a:ext cx="1257300" cy="1400175"/>
          </a:xfrm>
          <a:prstGeom prst="rect">
            <a:avLst/>
          </a:prstGeom>
          <a:noFill/>
          <a:ln>
            <a:noFill/>
          </a:ln>
        </p:spPr>
      </p:pic>
    </p:spTree>
    <p:extLst>
      <p:ext uri="{BB962C8B-B14F-4D97-AF65-F5344CB8AC3E}">
        <p14:creationId xmlns:p14="http://schemas.microsoft.com/office/powerpoint/2010/main" val="1374565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Harm Reduction</a:t>
            </a:r>
          </a:p>
        </p:txBody>
      </p:sp>
      <p:sp>
        <p:nvSpPr>
          <p:cNvPr id="4" name="Text Placeholder 3"/>
          <p:cNvSpPr>
            <a:spLocks noGrp="1"/>
          </p:cNvSpPr>
          <p:nvPr>
            <p:ph idx="1"/>
          </p:nvPr>
        </p:nvSpPr>
        <p:spPr/>
        <p:txBody>
          <a:bodyPr>
            <a:normAutofit lnSpcReduction="10000"/>
          </a:bodyPr>
          <a:lstStyle/>
          <a:p>
            <a:pPr marL="0" indent="0">
              <a:lnSpc>
                <a:spcPct val="150000"/>
              </a:lnSpc>
              <a:buNone/>
            </a:pPr>
            <a:r>
              <a:rPr lang="en-US" dirty="0"/>
              <a:t>Harm reduction incorporates a spectrum of strategies from safer use, to managed use to abstinence to meet people who inject “where they’re at,” addressing conditions of use along with the use itself. Because harm reduction demands that interventions and policies designed to serve users reflect specific individual and community needs, there is no universal definition of or formula for implementing harm reduction.</a:t>
            </a:r>
          </a:p>
        </p:txBody>
      </p:sp>
      <p:sp>
        <p:nvSpPr>
          <p:cNvPr id="12" name="Rectangle 11"/>
          <p:cNvSpPr/>
          <p:nvPr/>
        </p:nvSpPr>
        <p:spPr>
          <a:xfrm>
            <a:off x="4419600" y="6172201"/>
            <a:ext cx="7315200" cy="646331"/>
          </a:xfrm>
          <a:prstGeom prst="rect">
            <a:avLst/>
          </a:prstGeom>
        </p:spPr>
        <p:txBody>
          <a:bodyPr wrap="square">
            <a:spAutoFit/>
          </a:bodyPr>
          <a:lstStyle/>
          <a:p>
            <a:r>
              <a:rPr lang="en-US" dirty="0">
                <a:hlinkClick r:id="rId3"/>
              </a:rPr>
              <a:t>http://harmreduction.org/about-us/principles-of-harm-reduction/</a:t>
            </a:r>
            <a:endParaRPr lang="en-US" dirty="0"/>
          </a:p>
          <a:p>
            <a:endParaRPr lang="en-US" dirty="0"/>
          </a:p>
        </p:txBody>
      </p:sp>
    </p:spTree>
    <p:extLst>
      <p:ext uri="{BB962C8B-B14F-4D97-AF65-F5344CB8AC3E}">
        <p14:creationId xmlns:p14="http://schemas.microsoft.com/office/powerpoint/2010/main" val="4088141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E9926D-C17D-F347-858E-C0FEE9A36D4F}"/>
              </a:ext>
            </a:extLst>
          </p:cNvPr>
          <p:cNvSpPr>
            <a:spLocks noGrp="1"/>
          </p:cNvSpPr>
          <p:nvPr>
            <p:ph type="title"/>
          </p:nvPr>
        </p:nvSpPr>
        <p:spPr>
          <a:xfrm>
            <a:off x="838200" y="273050"/>
            <a:ext cx="10515600" cy="1325563"/>
          </a:xfrm>
        </p:spPr>
        <p:txBody>
          <a:bodyPr/>
          <a:lstStyle/>
          <a:p>
            <a:r>
              <a:rPr lang="en-US" dirty="0"/>
              <a:t>Basic Harm Reduction Principles</a:t>
            </a:r>
          </a:p>
        </p:txBody>
      </p:sp>
      <p:sp>
        <p:nvSpPr>
          <p:cNvPr id="6" name="Content Placeholder 5">
            <a:extLst>
              <a:ext uri="{FF2B5EF4-FFF2-40B4-BE49-F238E27FC236}">
                <a16:creationId xmlns:a16="http://schemas.microsoft.com/office/drawing/2014/main" id="{11A3E3F0-11D7-9745-B504-179A0A2547FF}"/>
              </a:ext>
            </a:extLst>
          </p:cNvPr>
          <p:cNvSpPr>
            <a:spLocks noGrp="1"/>
          </p:cNvSpPr>
          <p:nvPr>
            <p:ph idx="1"/>
          </p:nvPr>
        </p:nvSpPr>
        <p:spPr>
          <a:xfrm>
            <a:off x="838200" y="1598613"/>
            <a:ext cx="10515600" cy="3929281"/>
          </a:xfrm>
          <a:prstGeom prst="rect">
            <a:avLst/>
          </a:prstGeom>
        </p:spPr>
        <p:txBody>
          <a:bodyPr wrap="square">
            <a:spAutoFit/>
          </a:bodyPr>
          <a:lstStyle/>
          <a:p>
            <a:r>
              <a:rPr lang="en-US" sz="2000" dirty="0"/>
              <a:t>Accepts, for better and or worse, that licit and illicit drug use is part of our world and chooses to work to minimize its harmful effects rather than simply ignore or condemn them.</a:t>
            </a:r>
          </a:p>
          <a:p>
            <a:r>
              <a:rPr lang="en-US" sz="2000" dirty="0"/>
              <a:t>Understands drug use as a complex, multi-faceted phenomenon that encompasses a continuum of behaviors from severe abuse to total abstinence, and acknowledges that some ways of using drugs are clearly safer than others.</a:t>
            </a:r>
          </a:p>
          <a:p>
            <a:r>
              <a:rPr lang="en-US" sz="2000" dirty="0"/>
              <a:t>Establishes quality of individual and community life and well-being–not necessarily cessation of all drug use–as the criteria for successful interventions and policies.</a:t>
            </a:r>
          </a:p>
          <a:p>
            <a:r>
              <a:rPr lang="en-US" sz="2000" dirty="0"/>
              <a:t>Recognizes that the realities of poverty, class, racism, social isolation, past trauma, sex-based discrimination and other social inequalities affect both people’s vulnerability to and capacity for effectively dealing with drug-related harm.</a:t>
            </a:r>
          </a:p>
          <a:p>
            <a:r>
              <a:rPr lang="en-US" sz="2000" dirty="0"/>
              <a:t>Does not attempt to minimize or ignore the real and tragic harm and danger associated with licit and illicit drug use.</a:t>
            </a:r>
          </a:p>
        </p:txBody>
      </p:sp>
    </p:spTree>
    <p:extLst>
      <p:ext uri="{BB962C8B-B14F-4D97-AF65-F5344CB8AC3E}">
        <p14:creationId xmlns:p14="http://schemas.microsoft.com/office/powerpoint/2010/main" val="2441117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BF0D76-EFE6-F54E-8247-FDBD2769CEC2}"/>
              </a:ext>
            </a:extLst>
          </p:cNvPr>
          <p:cNvSpPr>
            <a:spLocks noGrp="1"/>
          </p:cNvSpPr>
          <p:nvPr>
            <p:ph type="title"/>
          </p:nvPr>
        </p:nvSpPr>
        <p:spPr>
          <a:xfrm>
            <a:off x="838200" y="548554"/>
            <a:ext cx="10515600" cy="1325563"/>
          </a:xfrm>
        </p:spPr>
        <p:txBody>
          <a:bodyPr/>
          <a:lstStyle/>
          <a:p>
            <a:r>
              <a:rPr lang="en-US" dirty="0"/>
              <a:t>Harm Reduction</a:t>
            </a:r>
          </a:p>
        </p:txBody>
      </p:sp>
      <p:sp>
        <p:nvSpPr>
          <p:cNvPr id="6" name="Content Placeholder 5">
            <a:extLst>
              <a:ext uri="{FF2B5EF4-FFF2-40B4-BE49-F238E27FC236}">
                <a16:creationId xmlns:a16="http://schemas.microsoft.com/office/drawing/2014/main" id="{B2690644-795B-9949-A203-856266103204}"/>
              </a:ext>
            </a:extLst>
          </p:cNvPr>
          <p:cNvSpPr>
            <a:spLocks noGrp="1"/>
          </p:cNvSpPr>
          <p:nvPr>
            <p:ph idx="1"/>
          </p:nvPr>
        </p:nvSpPr>
        <p:spPr>
          <a:xfrm>
            <a:off x="838200" y="1874838"/>
            <a:ext cx="10515600" cy="3707682"/>
          </a:xfrm>
          <a:prstGeom prst="rect">
            <a:avLst/>
          </a:prstGeom>
        </p:spPr>
        <p:txBody>
          <a:bodyPr wrap="square">
            <a:spAutoFit/>
          </a:bodyPr>
          <a:lstStyle/>
          <a:p>
            <a:pPr>
              <a:buClr>
                <a:schemeClr val="accent3"/>
              </a:buClr>
              <a:defRPr/>
            </a:pPr>
            <a:r>
              <a:rPr lang="en-US" sz="2800" dirty="0"/>
              <a:t>Is a practical strategy that attempts to reduce negative consequences of drug use and other activities.</a:t>
            </a:r>
          </a:p>
          <a:p>
            <a:pPr>
              <a:buClr>
                <a:schemeClr val="accent3"/>
              </a:buClr>
              <a:defRPr/>
            </a:pPr>
            <a:r>
              <a:rPr lang="en-US" sz="2800" dirty="0"/>
              <a:t>Accepts that some will engage in dangerous activities, but does not attempt to minimize the harm or dangers involved.</a:t>
            </a:r>
          </a:p>
          <a:p>
            <a:pPr>
              <a:buClr>
                <a:schemeClr val="accent3"/>
              </a:buClr>
              <a:defRPr/>
            </a:pPr>
            <a:r>
              <a:rPr lang="en-US" sz="2800" dirty="0"/>
              <a:t>Focuses on the individual and their health and wellness needs.</a:t>
            </a:r>
          </a:p>
          <a:p>
            <a:pPr>
              <a:buClr>
                <a:schemeClr val="accent3"/>
              </a:buClr>
              <a:defRPr/>
            </a:pPr>
            <a:r>
              <a:rPr lang="en-US" sz="2800" dirty="0"/>
              <a:t>Places individuals in the greater social context.</a:t>
            </a:r>
          </a:p>
          <a:p>
            <a:pPr>
              <a:buClr>
                <a:schemeClr val="accent3"/>
              </a:buClr>
              <a:defRPr/>
            </a:pPr>
            <a:r>
              <a:rPr lang="en-US" sz="2800" dirty="0"/>
              <a:t>Places a value on drug users having a voice in the creation of programs and policies designed to serve them.</a:t>
            </a:r>
          </a:p>
        </p:txBody>
      </p:sp>
    </p:spTree>
    <p:extLst>
      <p:ext uri="{BB962C8B-B14F-4D97-AF65-F5344CB8AC3E}">
        <p14:creationId xmlns:p14="http://schemas.microsoft.com/office/powerpoint/2010/main" val="3795739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1082FD-8040-6D46-ACE2-C96CE3469AB5}"/>
              </a:ext>
            </a:extLst>
          </p:cNvPr>
          <p:cNvSpPr>
            <a:spLocks noGrp="1"/>
          </p:cNvSpPr>
          <p:nvPr>
            <p:ph type="title"/>
          </p:nvPr>
        </p:nvSpPr>
        <p:spPr/>
        <p:txBody>
          <a:bodyPr/>
          <a:lstStyle/>
          <a:p>
            <a:r>
              <a:rPr lang="en-US" dirty="0"/>
              <a:t>What else is Harm Reduction?</a:t>
            </a:r>
          </a:p>
        </p:txBody>
      </p:sp>
      <p:sp>
        <p:nvSpPr>
          <p:cNvPr id="6" name="Content Placeholder 5">
            <a:extLst>
              <a:ext uri="{FF2B5EF4-FFF2-40B4-BE49-F238E27FC236}">
                <a16:creationId xmlns:a16="http://schemas.microsoft.com/office/drawing/2014/main" id="{C42C7E61-F1C0-D249-AB9F-15BBA7FCB886}"/>
              </a:ext>
            </a:extLst>
          </p:cNvPr>
          <p:cNvSpPr>
            <a:spLocks noGrp="1"/>
          </p:cNvSpPr>
          <p:nvPr>
            <p:ph idx="1"/>
          </p:nvPr>
        </p:nvSpPr>
        <p:spPr/>
        <p:txBody>
          <a:bodyPr>
            <a:normAutofit fontScale="77500" lnSpcReduction="20000"/>
          </a:bodyPr>
          <a:lstStyle/>
          <a:p>
            <a:pPr marL="274320" indent="-274320">
              <a:buClr>
                <a:schemeClr val="accent3"/>
              </a:buClr>
              <a:buFont typeface="Wingdings 2"/>
              <a:buChar char=""/>
              <a:defRPr/>
            </a:pPr>
            <a:r>
              <a:rPr lang="en-US" dirty="0"/>
              <a:t>Prevention of injection-related wounds</a:t>
            </a:r>
          </a:p>
          <a:p>
            <a:pPr marL="274320" indent="-274320">
              <a:buClr>
                <a:schemeClr val="accent3"/>
              </a:buClr>
              <a:buFont typeface="Wingdings 2"/>
              <a:buChar char=""/>
              <a:defRPr/>
            </a:pPr>
            <a:r>
              <a:rPr lang="en-US" dirty="0"/>
              <a:t>Prevention of secondary infections (endocarditis, cotton fever)</a:t>
            </a:r>
          </a:p>
          <a:p>
            <a:pPr marL="274320" indent="-274320">
              <a:buClr>
                <a:schemeClr val="accent3"/>
              </a:buClr>
              <a:buFont typeface="Wingdings 2"/>
              <a:buChar char=""/>
              <a:defRPr/>
            </a:pPr>
            <a:r>
              <a:rPr lang="en-US" dirty="0"/>
              <a:t>Safer injection technique</a:t>
            </a:r>
          </a:p>
          <a:p>
            <a:pPr marL="274320" indent="-274320">
              <a:buClr>
                <a:schemeClr val="accent3"/>
              </a:buClr>
              <a:buFont typeface="Wingdings 2"/>
              <a:buChar char=""/>
              <a:defRPr/>
            </a:pPr>
            <a:r>
              <a:rPr lang="en-US" dirty="0"/>
              <a:t>Alternatives to injecting</a:t>
            </a:r>
          </a:p>
          <a:p>
            <a:pPr marL="274320" indent="-274320">
              <a:buClr>
                <a:schemeClr val="accent3"/>
              </a:buClr>
              <a:buFont typeface="Wingdings 2"/>
              <a:buChar char=""/>
              <a:defRPr/>
            </a:pPr>
            <a:r>
              <a:rPr lang="en-US" dirty="0"/>
              <a:t>Overdose prevention and response</a:t>
            </a:r>
          </a:p>
          <a:p>
            <a:pPr marL="274320" indent="-274320">
              <a:buClr>
                <a:schemeClr val="accent3"/>
              </a:buClr>
              <a:buFont typeface="Wingdings 2"/>
              <a:buChar char=""/>
              <a:defRPr/>
            </a:pPr>
            <a:r>
              <a:rPr lang="en-US" dirty="0"/>
              <a:t>Immunization</a:t>
            </a:r>
          </a:p>
          <a:p>
            <a:pPr marL="274320" indent="-274320">
              <a:buClr>
                <a:schemeClr val="accent3"/>
              </a:buClr>
              <a:buFont typeface="Wingdings 2"/>
              <a:buChar char=""/>
              <a:defRPr/>
            </a:pPr>
            <a:r>
              <a:rPr lang="en-US" dirty="0"/>
              <a:t>STI testing</a:t>
            </a:r>
          </a:p>
          <a:p>
            <a:pPr marL="274320" indent="-274320">
              <a:buClr>
                <a:schemeClr val="accent3"/>
              </a:buClr>
              <a:buFont typeface="Wingdings 2"/>
              <a:buChar char=""/>
              <a:defRPr/>
            </a:pPr>
            <a:r>
              <a:rPr lang="en-US" dirty="0"/>
              <a:t>Safer sex supplies</a:t>
            </a:r>
          </a:p>
          <a:p>
            <a:pPr marL="274320" indent="-274320">
              <a:buClr>
                <a:schemeClr val="accent3"/>
              </a:buClr>
              <a:buFont typeface="Wingdings 2"/>
              <a:buChar char=""/>
              <a:defRPr/>
            </a:pPr>
            <a:r>
              <a:rPr lang="en-US" dirty="0"/>
              <a:t>Case management</a:t>
            </a:r>
          </a:p>
          <a:p>
            <a:pPr marL="274320" indent="-274320">
              <a:buClr>
                <a:schemeClr val="accent3"/>
              </a:buClr>
              <a:buFont typeface="Wingdings 2"/>
              <a:buChar char=""/>
              <a:defRPr/>
            </a:pPr>
            <a:r>
              <a:rPr lang="en-US" dirty="0"/>
              <a:t>Addiction treatment</a:t>
            </a:r>
          </a:p>
          <a:p>
            <a:pPr marL="274320" indent="-274320">
              <a:buClr>
                <a:schemeClr val="accent3"/>
              </a:buClr>
              <a:buFont typeface="Wingdings 2"/>
              <a:buChar char=""/>
              <a:defRPr/>
            </a:pPr>
            <a:r>
              <a:rPr lang="en-US" dirty="0"/>
              <a:t>Allows patients access to Primary Care that they previously did not seek out</a:t>
            </a:r>
          </a:p>
          <a:p>
            <a:pPr marL="274320" indent="-274320">
              <a:buClr>
                <a:schemeClr val="accent3"/>
              </a:buClr>
              <a:buFont typeface="Wingdings 2"/>
              <a:buChar char=""/>
              <a:defRPr/>
            </a:pPr>
            <a:r>
              <a:rPr lang="en-US" dirty="0"/>
              <a:t>Connects patients to Recovery and Treatment options</a:t>
            </a:r>
          </a:p>
        </p:txBody>
      </p:sp>
    </p:spTree>
    <p:extLst>
      <p:ext uri="{BB962C8B-B14F-4D97-AF65-F5344CB8AC3E}">
        <p14:creationId xmlns:p14="http://schemas.microsoft.com/office/powerpoint/2010/main" val="3721351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6691" y="457201"/>
            <a:ext cx="10418618" cy="1938992"/>
          </a:xfrm>
          <a:prstGeom prst="rect">
            <a:avLst/>
          </a:prstGeom>
        </p:spPr>
        <p:txBody>
          <a:bodyPr wrap="square">
            <a:spAutoFit/>
          </a:bodyPr>
          <a:lstStyle/>
          <a:p>
            <a:endParaRPr lang="en-US" sz="2400" dirty="0"/>
          </a:p>
          <a:p>
            <a:endParaRPr lang="en-US" sz="2400" dirty="0"/>
          </a:p>
          <a:p>
            <a:r>
              <a:rPr lang="en-US" sz="2400" dirty="0"/>
              <a:t>Lummi Tribal Health Center (LTHC) offers a Primary Integrated Care Syringe Service Program that allows patients to access harm reduction materials while maintaining anonymity. </a:t>
            </a:r>
          </a:p>
        </p:txBody>
      </p:sp>
      <p:pic>
        <p:nvPicPr>
          <p:cNvPr id="4" name="Picture 3" descr="harm reduction 2.jpg"/>
          <p:cNvPicPr>
            <a:picLocks noChangeAspect="1"/>
          </p:cNvPicPr>
          <p:nvPr/>
        </p:nvPicPr>
        <p:blipFill>
          <a:blip r:embed="rId3" cstate="print"/>
          <a:stretch>
            <a:fillRect/>
          </a:stretch>
        </p:blipFill>
        <p:spPr>
          <a:xfrm>
            <a:off x="2507672" y="3262745"/>
            <a:ext cx="6934200" cy="2647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88677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17" descr="injection supplies"/>
          <p:cNvPicPr preferRelativeResize="0"/>
          <p:nvPr/>
        </p:nvPicPr>
        <p:blipFill>
          <a:blip r:embed="rId3" cstate="print">
            <a:alphaModFix/>
          </a:blip>
          <a:stretch>
            <a:fillRect/>
          </a:stretch>
        </p:blipFill>
        <p:spPr>
          <a:xfrm>
            <a:off x="5181600" y="1690688"/>
            <a:ext cx="5195455" cy="4518025"/>
          </a:xfrm>
          <a:prstGeom prst="rect">
            <a:avLst/>
          </a:prstGeom>
          <a:noFill/>
          <a:ln>
            <a:noFill/>
          </a:ln>
        </p:spPr>
      </p:pic>
      <p:sp>
        <p:nvSpPr>
          <p:cNvPr id="6" name="Rectangle 5"/>
          <p:cNvSpPr/>
          <p:nvPr/>
        </p:nvSpPr>
        <p:spPr>
          <a:xfrm>
            <a:off x="838200" y="6208713"/>
            <a:ext cx="3276600" cy="646331"/>
          </a:xfrm>
          <a:prstGeom prst="rect">
            <a:avLst/>
          </a:prstGeom>
        </p:spPr>
        <p:txBody>
          <a:bodyPr wrap="square">
            <a:spAutoFit/>
          </a:bodyPr>
          <a:lstStyle/>
          <a:p>
            <a:r>
              <a:rPr lang="en-US" dirty="0">
                <a:hlinkClick r:id="rId4"/>
              </a:rPr>
              <a:t>https://nasen.org/</a:t>
            </a:r>
            <a:endParaRPr lang="en-US" dirty="0"/>
          </a:p>
          <a:p>
            <a:endParaRPr lang="en-US" dirty="0"/>
          </a:p>
        </p:txBody>
      </p:sp>
      <p:sp>
        <p:nvSpPr>
          <p:cNvPr id="2" name="Title 1">
            <a:extLst>
              <a:ext uri="{FF2B5EF4-FFF2-40B4-BE49-F238E27FC236}">
                <a16:creationId xmlns:a16="http://schemas.microsoft.com/office/drawing/2014/main" id="{8B115CB1-AB1C-734A-9DE3-454C8D82D597}"/>
              </a:ext>
            </a:extLst>
          </p:cNvPr>
          <p:cNvSpPr>
            <a:spLocks noGrp="1"/>
          </p:cNvSpPr>
          <p:nvPr>
            <p:ph type="title"/>
          </p:nvPr>
        </p:nvSpPr>
        <p:spPr/>
        <p:txBody>
          <a:bodyPr/>
          <a:lstStyle/>
          <a:p>
            <a:r>
              <a:rPr lang="en-US" dirty="0"/>
              <a:t>Supplies</a:t>
            </a:r>
          </a:p>
        </p:txBody>
      </p:sp>
      <p:sp>
        <p:nvSpPr>
          <p:cNvPr id="7" name="Content Placeholder 6">
            <a:extLst>
              <a:ext uri="{FF2B5EF4-FFF2-40B4-BE49-F238E27FC236}">
                <a16:creationId xmlns:a16="http://schemas.microsoft.com/office/drawing/2014/main" id="{BB82723A-2613-8A4E-9A1A-22348761B8A1}"/>
              </a:ext>
            </a:extLst>
          </p:cNvPr>
          <p:cNvSpPr>
            <a:spLocks noGrp="1"/>
          </p:cNvSpPr>
          <p:nvPr>
            <p:ph idx="1"/>
          </p:nvPr>
        </p:nvSpPr>
        <p:spPr/>
        <p:txBody>
          <a:bodyPr>
            <a:normAutofit lnSpcReduction="10000"/>
          </a:bodyPr>
          <a:lstStyle/>
          <a:p>
            <a:pPr marL="0" indent="0">
              <a:buClr>
                <a:schemeClr val="accent1"/>
              </a:buClr>
              <a:buSzPct val="80000"/>
              <a:buNone/>
              <a:defRPr/>
            </a:pPr>
            <a:r>
              <a:rPr lang="en-US" dirty="0"/>
              <a:t>-Sterile syringes </a:t>
            </a:r>
          </a:p>
          <a:p>
            <a:pPr marL="0" indent="0">
              <a:buClr>
                <a:schemeClr val="accent1"/>
              </a:buClr>
              <a:buSzPct val="80000"/>
              <a:buNone/>
              <a:defRPr/>
            </a:pPr>
            <a:r>
              <a:rPr lang="en-US" dirty="0"/>
              <a:t>-Alcohol prep pads</a:t>
            </a:r>
          </a:p>
          <a:p>
            <a:pPr marL="0" indent="0">
              <a:buClr>
                <a:schemeClr val="accent1"/>
              </a:buClr>
              <a:buSzPct val="80000"/>
              <a:buNone/>
              <a:defRPr/>
            </a:pPr>
            <a:r>
              <a:rPr lang="en-US" dirty="0"/>
              <a:t>-Cookers</a:t>
            </a:r>
          </a:p>
          <a:p>
            <a:pPr marL="0" indent="0">
              <a:buClr>
                <a:schemeClr val="accent1"/>
              </a:buClr>
              <a:buSzPct val="80000"/>
              <a:buNone/>
              <a:defRPr/>
            </a:pPr>
            <a:r>
              <a:rPr lang="en-US" dirty="0"/>
              <a:t>-Cotton filters</a:t>
            </a:r>
          </a:p>
          <a:p>
            <a:pPr marL="0" indent="0">
              <a:buClr>
                <a:schemeClr val="accent1"/>
              </a:buClr>
              <a:buSzPct val="80000"/>
              <a:buNone/>
              <a:defRPr/>
            </a:pPr>
            <a:r>
              <a:rPr lang="en-US" dirty="0"/>
              <a:t>-Sterile water</a:t>
            </a:r>
          </a:p>
          <a:p>
            <a:pPr marL="0" indent="0">
              <a:buClr>
                <a:schemeClr val="accent1"/>
              </a:buClr>
              <a:buSzPct val="80000"/>
              <a:buNone/>
              <a:defRPr/>
            </a:pPr>
            <a:r>
              <a:rPr lang="en-US" dirty="0"/>
              <a:t>-Bandages</a:t>
            </a:r>
          </a:p>
          <a:p>
            <a:pPr marL="0" indent="0">
              <a:buClr>
                <a:schemeClr val="accent1"/>
              </a:buClr>
              <a:buSzPct val="80000"/>
              <a:buNone/>
              <a:defRPr/>
            </a:pPr>
            <a:r>
              <a:rPr lang="en-US" dirty="0"/>
              <a:t>-Condoms</a:t>
            </a:r>
          </a:p>
          <a:p>
            <a:pPr marL="0" indent="0">
              <a:buClr>
                <a:schemeClr val="accent1"/>
              </a:buClr>
              <a:buSzPct val="80000"/>
              <a:buNone/>
              <a:defRPr/>
            </a:pPr>
            <a:r>
              <a:rPr lang="en-US" dirty="0"/>
              <a:t>-Tourniquet</a:t>
            </a:r>
          </a:p>
          <a:p>
            <a:pPr marL="0" indent="0">
              <a:buClr>
                <a:schemeClr val="accent1"/>
              </a:buClr>
              <a:buSzPct val="80000"/>
              <a:buNone/>
              <a:defRPr/>
            </a:pPr>
            <a:r>
              <a:rPr lang="en-US" dirty="0"/>
              <a:t>-Narcan</a:t>
            </a:r>
          </a:p>
          <a:p>
            <a:pPr marL="0" indent="0">
              <a:buNone/>
            </a:pPr>
            <a:endParaRPr lang="en-US" dirty="0"/>
          </a:p>
        </p:txBody>
      </p:sp>
    </p:spTree>
    <p:extLst>
      <p:ext uri="{BB962C8B-B14F-4D97-AF65-F5344CB8AC3E}">
        <p14:creationId xmlns:p14="http://schemas.microsoft.com/office/powerpoint/2010/main" val="3626428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prstGeom prst="rect">
            <a:avLst/>
          </a:prstGeom>
        </p:spPr>
        <p:txBody>
          <a:bodyPr spcFirstLastPara="1" vert="horz" wrap="square" lIns="91425" tIns="91425" rIns="91425" bIns="91425" rtlCol="0" anchor="b" anchorCtr="0">
            <a:noAutofit/>
          </a:bodyPr>
          <a:lstStyle/>
          <a:p>
            <a:r>
              <a:rPr lang="en-US" dirty="0"/>
              <a:t>Risk Taking Behavior</a:t>
            </a:r>
            <a:endParaRPr dirty="0"/>
          </a:p>
        </p:txBody>
      </p:sp>
      <p:pic>
        <p:nvPicPr>
          <p:cNvPr id="2" name="Picture 1">
            <a:extLst>
              <a:ext uri="{FF2B5EF4-FFF2-40B4-BE49-F238E27FC236}">
                <a16:creationId xmlns:a16="http://schemas.microsoft.com/office/drawing/2014/main" id="{1B3485E1-CCA4-0246-8F28-AE110FCE08C2}"/>
              </a:ext>
            </a:extLst>
          </p:cNvPr>
          <p:cNvPicPr>
            <a:picLocks noChangeAspect="1"/>
          </p:cNvPicPr>
          <p:nvPr/>
        </p:nvPicPr>
        <p:blipFill rotWithShape="1">
          <a:blip r:embed="rId3"/>
          <a:srcRect b="9244"/>
          <a:stretch/>
        </p:blipFill>
        <p:spPr>
          <a:xfrm>
            <a:off x="1023070" y="1687945"/>
            <a:ext cx="10145847" cy="4027055"/>
          </a:xfrm>
          <a:prstGeom prst="rect">
            <a:avLst/>
          </a:prstGeom>
        </p:spPr>
      </p:pic>
      <p:sp>
        <p:nvSpPr>
          <p:cNvPr id="3" name="Oval 2">
            <a:extLst>
              <a:ext uri="{FF2B5EF4-FFF2-40B4-BE49-F238E27FC236}">
                <a16:creationId xmlns:a16="http://schemas.microsoft.com/office/drawing/2014/main" id="{B788390F-F077-6141-A6BB-17070B7FAAE4}"/>
              </a:ext>
            </a:extLst>
          </p:cNvPr>
          <p:cNvSpPr/>
          <p:nvPr/>
        </p:nvSpPr>
        <p:spPr>
          <a:xfrm>
            <a:off x="2729347" y="2452256"/>
            <a:ext cx="1066800" cy="1496289"/>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C2F5609-457B-FA4F-BE40-0A73F592B6F2}"/>
              </a:ext>
            </a:extLst>
          </p:cNvPr>
          <p:cNvSpPr/>
          <p:nvPr/>
        </p:nvSpPr>
        <p:spPr>
          <a:xfrm>
            <a:off x="4435624" y="2992582"/>
            <a:ext cx="815249" cy="332509"/>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1FF10F8-0576-D148-8AFF-5C94E7678994}"/>
              </a:ext>
            </a:extLst>
          </p:cNvPr>
          <p:cNvSpPr/>
          <p:nvPr/>
        </p:nvSpPr>
        <p:spPr>
          <a:xfrm>
            <a:off x="3943789" y="1906066"/>
            <a:ext cx="1307084" cy="434198"/>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B3024DF-D14C-2F45-9B15-7273AE2FDC1A}"/>
              </a:ext>
            </a:extLst>
          </p:cNvPr>
          <p:cNvSpPr/>
          <p:nvPr/>
        </p:nvSpPr>
        <p:spPr>
          <a:xfrm>
            <a:off x="3749827" y="2242127"/>
            <a:ext cx="1611882" cy="862448"/>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9CA54DD-B049-6148-9FFB-6EC7AFACEABA}"/>
              </a:ext>
            </a:extLst>
          </p:cNvPr>
          <p:cNvSpPr/>
          <p:nvPr/>
        </p:nvSpPr>
        <p:spPr>
          <a:xfrm>
            <a:off x="5555673" y="4045527"/>
            <a:ext cx="2355272" cy="1669473"/>
          </a:xfrm>
          <a:prstGeom prst="ellipse">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857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328527271_5e2fd3f25e2432.jpg"/>
          <p:cNvPicPr>
            <a:picLocks noChangeAspect="1"/>
          </p:cNvPicPr>
          <p:nvPr/>
        </p:nvPicPr>
        <p:blipFill>
          <a:blip r:embed="rId3" cstate="print"/>
          <a:stretch>
            <a:fillRect/>
          </a:stretch>
        </p:blipFill>
        <p:spPr>
          <a:xfrm>
            <a:off x="1524000" y="381001"/>
            <a:ext cx="9160078" cy="5990691"/>
          </a:xfrm>
          <a:prstGeom prst="rect">
            <a:avLst/>
          </a:prstGeom>
        </p:spPr>
      </p:pic>
    </p:spTree>
    <p:extLst>
      <p:ext uri="{BB962C8B-B14F-4D97-AF65-F5344CB8AC3E}">
        <p14:creationId xmlns:p14="http://schemas.microsoft.com/office/powerpoint/2010/main" val="1119046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arcan spray.jpg"/>
          <p:cNvPicPr>
            <a:picLocks noChangeAspect="1"/>
          </p:cNvPicPr>
          <p:nvPr/>
        </p:nvPicPr>
        <p:blipFill>
          <a:blip r:embed="rId3" cstate="print"/>
          <a:stretch>
            <a:fillRect/>
          </a:stretch>
        </p:blipFill>
        <p:spPr>
          <a:xfrm>
            <a:off x="5532582" y="1773814"/>
            <a:ext cx="6225308" cy="4668981"/>
          </a:xfrm>
          <a:prstGeom prst="rect">
            <a:avLst/>
          </a:prstGeom>
        </p:spPr>
      </p:pic>
      <p:pic>
        <p:nvPicPr>
          <p:cNvPr id="4" name="Picture 3" descr="narcan injection.jpg"/>
          <p:cNvPicPr>
            <a:picLocks noChangeAspect="1"/>
          </p:cNvPicPr>
          <p:nvPr/>
        </p:nvPicPr>
        <p:blipFill>
          <a:blip r:embed="rId4" cstate="print"/>
          <a:stretch>
            <a:fillRect/>
          </a:stretch>
        </p:blipFill>
        <p:spPr>
          <a:xfrm>
            <a:off x="1039091" y="1773815"/>
            <a:ext cx="4063999" cy="2286000"/>
          </a:xfrm>
          <a:prstGeom prst="rect">
            <a:avLst/>
          </a:prstGeom>
        </p:spPr>
      </p:pic>
      <p:pic>
        <p:nvPicPr>
          <p:cNvPr id="5" name="Picture 4" descr="narcan assemble spray.jpg"/>
          <p:cNvPicPr>
            <a:picLocks noChangeAspect="1"/>
          </p:cNvPicPr>
          <p:nvPr/>
        </p:nvPicPr>
        <p:blipFill>
          <a:blip r:embed="rId5" cstate="print"/>
          <a:stretch>
            <a:fillRect/>
          </a:stretch>
        </p:blipFill>
        <p:spPr>
          <a:xfrm>
            <a:off x="1039091" y="4156796"/>
            <a:ext cx="4064000" cy="2286000"/>
          </a:xfrm>
          <a:prstGeom prst="rect">
            <a:avLst/>
          </a:prstGeom>
        </p:spPr>
      </p:pic>
      <p:sp>
        <p:nvSpPr>
          <p:cNvPr id="6" name="Title 5">
            <a:extLst>
              <a:ext uri="{FF2B5EF4-FFF2-40B4-BE49-F238E27FC236}">
                <a16:creationId xmlns:a16="http://schemas.microsoft.com/office/drawing/2014/main" id="{80225C58-9882-F841-BB1C-892C8966ED84}"/>
              </a:ext>
            </a:extLst>
          </p:cNvPr>
          <p:cNvSpPr>
            <a:spLocks noGrp="1"/>
          </p:cNvSpPr>
          <p:nvPr>
            <p:ph type="title"/>
          </p:nvPr>
        </p:nvSpPr>
        <p:spPr/>
        <p:txBody>
          <a:bodyPr/>
          <a:lstStyle/>
          <a:p>
            <a:r>
              <a:rPr lang="en-US" dirty="0"/>
              <a:t>Easy and SAFE access to Narcan</a:t>
            </a:r>
          </a:p>
        </p:txBody>
      </p:sp>
    </p:spTree>
    <p:extLst>
      <p:ext uri="{BB962C8B-B14F-4D97-AF65-F5344CB8AC3E}">
        <p14:creationId xmlns:p14="http://schemas.microsoft.com/office/powerpoint/2010/main" val="3733780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Harm Reduction is Cost Effective</a:t>
            </a:r>
          </a:p>
        </p:txBody>
      </p:sp>
      <p:pic>
        <p:nvPicPr>
          <p:cNvPr id="3" name="Picture Placeholder 4" descr="act-up-philly.jpg"/>
          <p:cNvPicPr>
            <a:picLocks noChangeAspect="1"/>
          </p:cNvPicPr>
          <p:nvPr/>
        </p:nvPicPr>
        <p:blipFill>
          <a:blip r:embed="rId3" cstate="print">
            <a:extLst>
              <a:ext uri="{28A0092B-C50C-407E-A947-70E740481C1C}">
                <a14:useLocalDpi xmlns:a14="http://schemas.microsoft.com/office/drawing/2010/main" val="0"/>
              </a:ext>
            </a:extLst>
          </a:blip>
          <a:srcRect l="10837" r="10837"/>
          <a:stretch>
            <a:fillRect/>
          </a:stretch>
        </p:blipFill>
        <p:spPr bwMode="auto">
          <a:xfrm>
            <a:off x="5715001" y="2032000"/>
            <a:ext cx="4310063" cy="36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838200" y="2032000"/>
            <a:ext cx="4191000" cy="2523768"/>
          </a:xfrm>
          <a:prstGeom prst="rect">
            <a:avLst/>
          </a:prstGeom>
        </p:spPr>
        <p:txBody>
          <a:bodyPr wrap="square">
            <a:spAutoFit/>
          </a:bodyPr>
          <a:lstStyle/>
          <a:p>
            <a:pPr algn="ctr">
              <a:defRPr/>
            </a:pPr>
            <a:endParaRPr lang="en-US" altLang="en-US" dirty="0">
              <a:ea typeface="Calibri" panose="020F0502020204030204" pitchFamily="34" charset="0"/>
              <a:cs typeface="Calibri" panose="020F0502020204030204" pitchFamily="34" charset="0"/>
            </a:endParaRPr>
          </a:p>
          <a:p>
            <a:pPr algn="ctr">
              <a:defRPr/>
            </a:pPr>
            <a:r>
              <a:rPr lang="en-US" altLang="en-US" sz="2800" dirty="0">
                <a:ea typeface="Calibri" panose="020F0502020204030204" pitchFamily="34" charset="0"/>
                <a:cs typeface="Calibri" panose="020F0502020204030204" pitchFamily="34" charset="0"/>
              </a:rPr>
              <a:t>Every dollar invested in SSPs results in </a:t>
            </a:r>
          </a:p>
          <a:p>
            <a:pPr algn="ctr">
              <a:defRPr/>
            </a:pPr>
            <a:r>
              <a:rPr lang="en-US" altLang="en-US" sz="2800" b="1" dirty="0">
                <a:solidFill>
                  <a:schemeClr val="tx2"/>
                </a:solidFill>
                <a:ea typeface="Calibri" panose="020F0502020204030204" pitchFamily="34" charset="0"/>
                <a:cs typeface="Calibri" panose="020F0502020204030204" pitchFamily="34" charset="0"/>
              </a:rPr>
              <a:t>$7 in savings</a:t>
            </a:r>
            <a:r>
              <a:rPr lang="en-US" altLang="en-US" sz="2800" dirty="0">
                <a:solidFill>
                  <a:schemeClr val="tx2"/>
                </a:solidFill>
                <a:ea typeface="Calibri" panose="020F0502020204030204" pitchFamily="34" charset="0"/>
                <a:cs typeface="Calibri" panose="020F0502020204030204" pitchFamily="34" charset="0"/>
              </a:rPr>
              <a:t> </a:t>
            </a:r>
          </a:p>
          <a:p>
            <a:pPr algn="ctr">
              <a:defRPr/>
            </a:pPr>
            <a:r>
              <a:rPr lang="en-US" altLang="en-US" sz="2800" dirty="0">
                <a:ea typeface="Calibri" panose="020F0502020204030204" pitchFamily="34" charset="0"/>
                <a:cs typeface="Calibri" panose="020F0502020204030204" pitchFamily="34" charset="0"/>
              </a:rPr>
              <a:t>just by preventing new HIV infections.</a:t>
            </a:r>
            <a:r>
              <a:rPr lang="en-US" altLang="en-US" sz="2800" baseline="30000" dirty="0">
                <a:ea typeface="Calibri" panose="020F0502020204030204" pitchFamily="34" charset="0"/>
                <a:cs typeface="Calibri" panose="020F0502020204030204" pitchFamily="34" charset="0"/>
              </a:rPr>
              <a:t>1</a:t>
            </a:r>
          </a:p>
        </p:txBody>
      </p:sp>
    </p:spTree>
    <p:extLst>
      <p:ext uri="{BB962C8B-B14F-4D97-AF65-F5344CB8AC3E}">
        <p14:creationId xmlns:p14="http://schemas.microsoft.com/office/powerpoint/2010/main" val="3536855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lindagates.jpg"/>
          <p:cNvPicPr/>
          <p:nvPr/>
        </p:nvPicPr>
        <p:blipFill>
          <a:blip r:embed="rId3" cstate="print"/>
          <a:srcRect l="911" t="4268" r="1626" b="18921"/>
          <a:stretch>
            <a:fillRect/>
          </a:stretch>
        </p:blipFill>
        <p:spPr>
          <a:xfrm>
            <a:off x="2057400" y="1752600"/>
            <a:ext cx="8153400" cy="2743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51753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Nt’oyaxsn</a:t>
            </a:r>
            <a:endParaRPr lang="en-US" dirty="0"/>
          </a:p>
        </p:txBody>
      </p:sp>
      <p:sp>
        <p:nvSpPr>
          <p:cNvPr id="3" name="Content Placeholder 2"/>
          <p:cNvSpPr>
            <a:spLocks noGrp="1"/>
          </p:cNvSpPr>
          <p:nvPr>
            <p:ph idx="1"/>
          </p:nvPr>
        </p:nvSpPr>
        <p:spPr/>
        <p:txBody>
          <a:bodyPr/>
          <a:lstStyle/>
          <a:p>
            <a:pPr marL="0" indent="0" algn="ctr">
              <a:buNone/>
            </a:pPr>
            <a:r>
              <a:rPr lang="en-US" dirty="0"/>
              <a:t>“We are responsible for ourselves and each other” – Kodiak </a:t>
            </a:r>
            <a:r>
              <a:rPr lang="en-US" dirty="0" err="1"/>
              <a:t>Aluttiiq</a:t>
            </a:r>
            <a:r>
              <a:rPr lang="en-US" dirty="0"/>
              <a:t> Traditional Value</a:t>
            </a:r>
          </a:p>
        </p:txBody>
      </p:sp>
      <p:pic>
        <p:nvPicPr>
          <p:cNvPr id="5" name="Picture 4"/>
          <p:cNvPicPr>
            <a:picLocks noChangeAspect="1"/>
          </p:cNvPicPr>
          <p:nvPr/>
        </p:nvPicPr>
        <p:blipFill>
          <a:blip r:embed="rId3"/>
          <a:stretch>
            <a:fillRect/>
          </a:stretch>
        </p:blipFill>
        <p:spPr>
          <a:xfrm>
            <a:off x="2293709" y="2961849"/>
            <a:ext cx="2193378" cy="2326310"/>
          </a:xfrm>
          <a:prstGeom prst="rect">
            <a:avLst/>
          </a:prstGeom>
        </p:spPr>
      </p:pic>
      <p:pic>
        <p:nvPicPr>
          <p:cNvPr id="8" name="Picture 7"/>
          <p:cNvPicPr>
            <a:picLocks noChangeAspect="1"/>
          </p:cNvPicPr>
          <p:nvPr/>
        </p:nvPicPr>
        <p:blipFill rotWithShape="1">
          <a:blip r:embed="rId4"/>
          <a:srcRect l="2814" r="7804"/>
          <a:stretch/>
        </p:blipFill>
        <p:spPr>
          <a:xfrm>
            <a:off x="4944291" y="2970098"/>
            <a:ext cx="2412124" cy="2318061"/>
          </a:xfrm>
          <a:prstGeom prst="rect">
            <a:avLst/>
          </a:prstGeom>
        </p:spPr>
      </p:pic>
      <p:pic>
        <p:nvPicPr>
          <p:cNvPr id="9" name="Picture 8"/>
          <p:cNvPicPr>
            <a:picLocks noChangeAspect="1"/>
          </p:cNvPicPr>
          <p:nvPr/>
        </p:nvPicPr>
        <p:blipFill>
          <a:blip r:embed="rId5"/>
          <a:stretch>
            <a:fillRect/>
          </a:stretch>
        </p:blipFill>
        <p:spPr>
          <a:xfrm>
            <a:off x="7687491" y="2956571"/>
            <a:ext cx="2406318" cy="2331588"/>
          </a:xfrm>
          <a:prstGeom prst="rect">
            <a:avLst/>
          </a:prstGeom>
        </p:spPr>
      </p:pic>
      <p:sp>
        <p:nvSpPr>
          <p:cNvPr id="10" name="Title 1">
            <a:extLst>
              <a:ext uri="{FF2B5EF4-FFF2-40B4-BE49-F238E27FC236}">
                <a16:creationId xmlns:a16="http://schemas.microsoft.com/office/drawing/2014/main" id="{8B508605-FC52-C74A-9544-08DEE463EB57}"/>
              </a:ext>
            </a:extLst>
          </p:cNvPr>
          <p:cNvSpPr txBox="1">
            <a:spLocks/>
          </p:cNvSpPr>
          <p:nvPr/>
        </p:nvSpPr>
        <p:spPr>
          <a:xfrm>
            <a:off x="1739527" y="4750594"/>
            <a:ext cx="8809720" cy="28527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mn-lt"/>
              </a:rPr>
              <a:t>For more information, please contact Jessica Leston  </a:t>
            </a:r>
            <a:r>
              <a:rPr lang="en-US" sz="2800" dirty="0">
                <a:latin typeface="+mn-lt"/>
                <a:hlinkClick r:id="rId6"/>
              </a:rPr>
              <a:t>jleston@npaihb.org</a:t>
            </a:r>
            <a:r>
              <a:rPr lang="en-US" sz="2800" dirty="0">
                <a:latin typeface="+mn-lt"/>
              </a:rPr>
              <a:t> or 907-244-3888 (text works too)</a:t>
            </a:r>
          </a:p>
        </p:txBody>
      </p:sp>
    </p:spTree>
    <p:extLst>
      <p:ext uri="{BB962C8B-B14F-4D97-AF65-F5344CB8AC3E}">
        <p14:creationId xmlns:p14="http://schemas.microsoft.com/office/powerpoint/2010/main" val="329191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C6363-9D48-214D-B434-7B8785A842CA}"/>
              </a:ext>
            </a:extLst>
          </p:cNvPr>
          <p:cNvSpPr>
            <a:spLocks noGrp="1"/>
          </p:cNvSpPr>
          <p:nvPr>
            <p:ph type="title"/>
          </p:nvPr>
        </p:nvSpPr>
        <p:spPr/>
        <p:txBody>
          <a:bodyPr>
            <a:normAutofit fontScale="90000"/>
          </a:bodyPr>
          <a:lstStyle/>
          <a:p>
            <a:r>
              <a:rPr lang="en-US" dirty="0"/>
              <a:t>References </a:t>
            </a:r>
          </a:p>
        </p:txBody>
      </p:sp>
      <p:sp>
        <p:nvSpPr>
          <p:cNvPr id="3" name="Text Placeholder 2">
            <a:extLst>
              <a:ext uri="{FF2B5EF4-FFF2-40B4-BE49-F238E27FC236}">
                <a16:creationId xmlns:a16="http://schemas.microsoft.com/office/drawing/2014/main" id="{7CFBA276-4671-F544-87F6-F50D5ED941DA}"/>
              </a:ext>
            </a:extLst>
          </p:cNvPr>
          <p:cNvSpPr>
            <a:spLocks noGrp="1"/>
          </p:cNvSpPr>
          <p:nvPr>
            <p:ph type="body" idx="1"/>
          </p:nvPr>
        </p:nvSpPr>
        <p:spPr/>
        <p:txBody>
          <a:bodyPr>
            <a:normAutofit/>
          </a:bodyPr>
          <a:lstStyle/>
          <a:p>
            <a:pPr marL="478028" indent="-342900">
              <a:buFont typeface="+mj-lt"/>
              <a:buAutoNum type="arabicPeriod"/>
            </a:pPr>
            <a:r>
              <a:rPr lang="en-US" dirty="0">
                <a:solidFill>
                  <a:schemeClr val="tx1"/>
                </a:solidFill>
              </a:rPr>
              <a:t>Corrigan, P.W., </a:t>
            </a:r>
            <a:r>
              <a:rPr lang="en-US" dirty="0" err="1">
                <a:solidFill>
                  <a:schemeClr val="tx1"/>
                </a:solidFill>
              </a:rPr>
              <a:t>Kuwabara</a:t>
            </a:r>
            <a:r>
              <a:rPr lang="en-US" dirty="0">
                <a:solidFill>
                  <a:schemeClr val="tx1"/>
                </a:solidFill>
              </a:rPr>
              <a:t>, SA., O’Shaughnessy, J. (2009). The public stigma of mental illness and drug addiction: findings from a stratified random sample. Journal of Social Work. (9)(2): 139-147. </a:t>
            </a:r>
          </a:p>
          <a:p>
            <a:pPr marL="478028" indent="-342900">
              <a:buFont typeface="+mj-lt"/>
              <a:buAutoNum type="arabicPeriod"/>
            </a:pPr>
            <a:r>
              <a:rPr lang="en-US" dirty="0">
                <a:solidFill>
                  <a:schemeClr val="tx1"/>
                </a:solidFill>
              </a:rPr>
              <a:t>Barry, C.L., McGinty, E.E., </a:t>
            </a:r>
            <a:r>
              <a:rPr lang="en-US" dirty="0" err="1">
                <a:solidFill>
                  <a:schemeClr val="tx1"/>
                </a:solidFill>
              </a:rPr>
              <a:t>Pescosolido</a:t>
            </a:r>
            <a:r>
              <a:rPr lang="en-US" dirty="0">
                <a:solidFill>
                  <a:schemeClr val="tx1"/>
                </a:solidFill>
              </a:rPr>
              <a:t>, B.A., Goldman, H.H. (2014). Stigma, discrimination, treatment, effectiveness, and policy: public views about drug addiction and mental illness. Psychiatric Services. (65)(10): 1269-1272. </a:t>
            </a:r>
          </a:p>
          <a:p>
            <a:pPr marL="478028" indent="-342900">
              <a:buFont typeface="+mj-lt"/>
              <a:buAutoNum type="arabicPeriod"/>
            </a:pPr>
            <a:r>
              <a:rPr lang="en-US" dirty="0">
                <a:solidFill>
                  <a:schemeClr val="tx1"/>
                </a:solidFill>
              </a:rPr>
              <a:t> Kelly, J.F., </a:t>
            </a:r>
            <a:r>
              <a:rPr lang="en-US" dirty="0" err="1">
                <a:solidFill>
                  <a:schemeClr val="tx1"/>
                </a:solidFill>
              </a:rPr>
              <a:t>Westerhoff</a:t>
            </a:r>
            <a:r>
              <a:rPr lang="en-US" dirty="0">
                <a:solidFill>
                  <a:schemeClr val="tx1"/>
                </a:solidFill>
              </a:rPr>
              <a:t>, C.M. (2010). Does it matter how we refer to individuals with substance-related conditions? A randomized study of two commonly used terms. International Journal of Drug Policy. 21(3):202-7. </a:t>
            </a:r>
          </a:p>
          <a:p>
            <a:pPr marL="478028" indent="-342900">
              <a:buFont typeface="+mj-lt"/>
              <a:buAutoNum type="arabicPeriod"/>
            </a:pPr>
            <a:r>
              <a:rPr lang="en-US" dirty="0" err="1">
                <a:solidFill>
                  <a:schemeClr val="tx1"/>
                </a:solidFill>
              </a:rPr>
              <a:t>Kelly,J.F</a:t>
            </a:r>
            <a:r>
              <a:rPr lang="en-US" dirty="0">
                <a:solidFill>
                  <a:schemeClr val="tx1"/>
                </a:solidFill>
              </a:rPr>
              <a:t>., </a:t>
            </a:r>
            <a:r>
              <a:rPr lang="en-US" dirty="0" err="1">
                <a:solidFill>
                  <a:schemeClr val="tx1"/>
                </a:solidFill>
              </a:rPr>
              <a:t>Saitz</a:t>
            </a:r>
            <a:r>
              <a:rPr lang="en-US" dirty="0">
                <a:solidFill>
                  <a:schemeClr val="tx1"/>
                </a:solidFill>
              </a:rPr>
              <a:t>, R.D., </a:t>
            </a:r>
            <a:r>
              <a:rPr lang="en-US" dirty="0" err="1">
                <a:solidFill>
                  <a:schemeClr val="tx1"/>
                </a:solidFill>
              </a:rPr>
              <a:t>Wakeman</a:t>
            </a:r>
            <a:r>
              <a:rPr lang="en-US" dirty="0">
                <a:solidFill>
                  <a:schemeClr val="tx1"/>
                </a:solidFill>
              </a:rPr>
              <a:t>, S. (2016). Language, substance use disorders, and policy: The need to reach consensus on an “addiction-</a:t>
            </a:r>
            <a:r>
              <a:rPr lang="en-US" dirty="0" err="1">
                <a:solidFill>
                  <a:schemeClr val="tx1"/>
                </a:solidFill>
              </a:rPr>
              <a:t>ary</a:t>
            </a:r>
            <a:r>
              <a:rPr lang="en-US" dirty="0">
                <a:solidFill>
                  <a:schemeClr val="tx1"/>
                </a:solidFill>
              </a:rPr>
              <a:t>”. Alcoholism Treatment Quarterly. (34)(1): 116-123. </a:t>
            </a:r>
          </a:p>
          <a:p>
            <a:pPr marL="478028" indent="-342900">
              <a:buFont typeface="+mj-lt"/>
              <a:buAutoNum type="arabicPeriod"/>
            </a:pPr>
            <a:r>
              <a:rPr lang="en-US" dirty="0">
                <a:solidFill>
                  <a:schemeClr val="tx1"/>
                </a:solidFill>
              </a:rPr>
              <a:t>van </a:t>
            </a:r>
            <a:r>
              <a:rPr lang="en-US" dirty="0" err="1">
                <a:solidFill>
                  <a:schemeClr val="tx1"/>
                </a:solidFill>
              </a:rPr>
              <a:t>Boekel</a:t>
            </a:r>
            <a:r>
              <a:rPr lang="en-US" dirty="0">
                <a:solidFill>
                  <a:schemeClr val="tx1"/>
                </a:solidFill>
              </a:rPr>
              <a:t>, L.C., Brouwers, E.P.M., van </a:t>
            </a:r>
            <a:r>
              <a:rPr lang="en-US" dirty="0" err="1">
                <a:solidFill>
                  <a:schemeClr val="tx1"/>
                </a:solidFill>
              </a:rPr>
              <a:t>Weeghel</a:t>
            </a:r>
            <a:r>
              <a:rPr lang="en-US" dirty="0">
                <a:solidFill>
                  <a:schemeClr val="tx1"/>
                </a:solidFill>
              </a:rPr>
              <a:t>, J., </a:t>
            </a:r>
            <a:r>
              <a:rPr lang="en-US" dirty="0" err="1">
                <a:solidFill>
                  <a:schemeClr val="tx1"/>
                </a:solidFill>
              </a:rPr>
              <a:t>Garretsen</a:t>
            </a:r>
            <a:r>
              <a:rPr lang="en-US" dirty="0">
                <a:solidFill>
                  <a:schemeClr val="tx1"/>
                </a:solidFill>
              </a:rPr>
              <a:t>, H.F.L. (2013). Stigma among health professionals towards patients with substance use disorders and its consequences for healthcare delivery: Systematic review. Drug and Alcohol Dependence. 131: 23-35.</a:t>
            </a:r>
          </a:p>
        </p:txBody>
      </p:sp>
    </p:spTree>
    <p:extLst>
      <p:ext uri="{BB962C8B-B14F-4D97-AF65-F5344CB8AC3E}">
        <p14:creationId xmlns:p14="http://schemas.microsoft.com/office/powerpoint/2010/main" val="105705319"/>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06500D-AEA8-AF45-BAF5-BA44737E730C}"/>
              </a:ext>
            </a:extLst>
          </p:cNvPr>
          <p:cNvSpPr>
            <a:spLocks noGrp="1"/>
          </p:cNvSpPr>
          <p:nvPr>
            <p:ph type="title"/>
          </p:nvPr>
        </p:nvSpPr>
        <p:spPr/>
        <p:txBody>
          <a:bodyPr>
            <a:normAutofit/>
          </a:bodyPr>
          <a:lstStyle/>
          <a:p>
            <a:r>
              <a:rPr lang="en-US" dirty="0"/>
              <a:t>Negative Perception of Services</a:t>
            </a:r>
          </a:p>
        </p:txBody>
      </p:sp>
      <p:pic>
        <p:nvPicPr>
          <p:cNvPr id="7" name="Picture 6">
            <a:extLst>
              <a:ext uri="{FF2B5EF4-FFF2-40B4-BE49-F238E27FC236}">
                <a16:creationId xmlns:a16="http://schemas.microsoft.com/office/drawing/2014/main" id="{B8A82BD3-F840-274C-8AA4-57D2C45AD7FC}"/>
              </a:ext>
            </a:extLst>
          </p:cNvPr>
          <p:cNvPicPr>
            <a:picLocks noChangeAspect="1"/>
          </p:cNvPicPr>
          <p:nvPr/>
        </p:nvPicPr>
        <p:blipFill rotWithShape="1">
          <a:blip r:embed="rId2"/>
          <a:srcRect t="4805" b="14056"/>
          <a:stretch/>
        </p:blipFill>
        <p:spPr>
          <a:xfrm>
            <a:off x="1343891" y="1930400"/>
            <a:ext cx="9504218" cy="3810000"/>
          </a:xfrm>
          <a:prstGeom prst="rect">
            <a:avLst/>
          </a:prstGeom>
        </p:spPr>
      </p:pic>
      <p:sp>
        <p:nvSpPr>
          <p:cNvPr id="4" name="Oval 3">
            <a:extLst>
              <a:ext uri="{FF2B5EF4-FFF2-40B4-BE49-F238E27FC236}">
                <a16:creationId xmlns:a16="http://schemas.microsoft.com/office/drawing/2014/main" id="{6C286A49-9BF7-A547-943C-9E1C6F686C20}"/>
              </a:ext>
            </a:extLst>
          </p:cNvPr>
          <p:cNvSpPr/>
          <p:nvPr/>
        </p:nvSpPr>
        <p:spPr>
          <a:xfrm>
            <a:off x="2836923" y="2416397"/>
            <a:ext cx="1066800" cy="1435167"/>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D19608E-3E22-5A4D-8378-C407220DD16B}"/>
              </a:ext>
            </a:extLst>
          </p:cNvPr>
          <p:cNvSpPr/>
          <p:nvPr/>
        </p:nvSpPr>
        <p:spPr>
          <a:xfrm>
            <a:off x="4413082" y="2956724"/>
            <a:ext cx="837790" cy="257532"/>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8799BC-F872-7940-8333-53C1AEE88919}"/>
              </a:ext>
            </a:extLst>
          </p:cNvPr>
          <p:cNvSpPr/>
          <p:nvPr/>
        </p:nvSpPr>
        <p:spPr>
          <a:xfrm>
            <a:off x="2303523" y="4070249"/>
            <a:ext cx="1894404" cy="764987"/>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61971CE-F599-8A4A-9F15-5208BD83F4D9}"/>
              </a:ext>
            </a:extLst>
          </p:cNvPr>
          <p:cNvSpPr/>
          <p:nvPr/>
        </p:nvSpPr>
        <p:spPr>
          <a:xfrm>
            <a:off x="2424547" y="4826409"/>
            <a:ext cx="1066800" cy="540327"/>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C812B8E-3C1D-C340-BF3B-6DD73D903744}"/>
              </a:ext>
            </a:extLst>
          </p:cNvPr>
          <p:cNvSpPr/>
          <p:nvPr/>
        </p:nvSpPr>
        <p:spPr>
          <a:xfrm>
            <a:off x="3903723" y="1834461"/>
            <a:ext cx="1307084" cy="434198"/>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55CD19-A7E1-0643-940F-AACA8C8256BE}"/>
              </a:ext>
            </a:extLst>
          </p:cNvPr>
          <p:cNvSpPr/>
          <p:nvPr/>
        </p:nvSpPr>
        <p:spPr>
          <a:xfrm>
            <a:off x="3749826" y="2242127"/>
            <a:ext cx="1501045" cy="764311"/>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D2EB1C-90EB-0A43-8BC8-71986EF8DE68}"/>
              </a:ext>
            </a:extLst>
          </p:cNvPr>
          <p:cNvSpPr/>
          <p:nvPr/>
        </p:nvSpPr>
        <p:spPr>
          <a:xfrm>
            <a:off x="5521036" y="3851564"/>
            <a:ext cx="2355272" cy="1669473"/>
          </a:xfrm>
          <a:prstGeom prst="ellipse">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867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7DEF39-CC12-6E48-8655-DC170581575B}"/>
              </a:ext>
            </a:extLst>
          </p:cNvPr>
          <p:cNvSpPr>
            <a:spLocks noGrp="1"/>
          </p:cNvSpPr>
          <p:nvPr>
            <p:ph type="title"/>
          </p:nvPr>
        </p:nvSpPr>
        <p:spPr/>
        <p:txBody>
          <a:bodyPr>
            <a:normAutofit/>
          </a:bodyPr>
          <a:lstStyle/>
          <a:p>
            <a:r>
              <a:rPr lang="en-US" dirty="0"/>
              <a:t>Barriers to Treatment</a:t>
            </a:r>
          </a:p>
        </p:txBody>
      </p:sp>
      <p:pic>
        <p:nvPicPr>
          <p:cNvPr id="7" name="Picture 6">
            <a:extLst>
              <a:ext uri="{FF2B5EF4-FFF2-40B4-BE49-F238E27FC236}">
                <a16:creationId xmlns:a16="http://schemas.microsoft.com/office/drawing/2014/main" id="{E1B7A729-557B-8043-9B39-426C9551192B}"/>
              </a:ext>
            </a:extLst>
          </p:cNvPr>
          <p:cNvPicPr>
            <a:picLocks noChangeAspect="1"/>
          </p:cNvPicPr>
          <p:nvPr/>
        </p:nvPicPr>
        <p:blipFill rotWithShape="1">
          <a:blip r:embed="rId2"/>
          <a:srcRect b="13256"/>
          <a:stretch/>
        </p:blipFill>
        <p:spPr>
          <a:xfrm>
            <a:off x="1385454" y="1715423"/>
            <a:ext cx="9421091" cy="3821777"/>
          </a:xfrm>
          <a:prstGeom prst="rect">
            <a:avLst/>
          </a:prstGeom>
        </p:spPr>
      </p:pic>
      <p:sp>
        <p:nvSpPr>
          <p:cNvPr id="4" name="Oval 3">
            <a:extLst>
              <a:ext uri="{FF2B5EF4-FFF2-40B4-BE49-F238E27FC236}">
                <a16:creationId xmlns:a16="http://schemas.microsoft.com/office/drawing/2014/main" id="{091730D9-BA6E-3740-9FD9-89FF0C52B3C7}"/>
              </a:ext>
            </a:extLst>
          </p:cNvPr>
          <p:cNvSpPr/>
          <p:nvPr/>
        </p:nvSpPr>
        <p:spPr>
          <a:xfrm>
            <a:off x="2783135" y="2057809"/>
            <a:ext cx="1066800" cy="1502809"/>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19F21FB-9671-3849-829D-E1C926DE6093}"/>
              </a:ext>
            </a:extLst>
          </p:cNvPr>
          <p:cNvSpPr/>
          <p:nvPr/>
        </p:nvSpPr>
        <p:spPr>
          <a:xfrm>
            <a:off x="4488873" y="2715490"/>
            <a:ext cx="845127" cy="257535"/>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BF2904E-0FBE-8944-AEDE-885762418354}"/>
              </a:ext>
            </a:extLst>
          </p:cNvPr>
          <p:cNvSpPr/>
          <p:nvPr/>
        </p:nvSpPr>
        <p:spPr>
          <a:xfrm>
            <a:off x="4267199" y="3754584"/>
            <a:ext cx="1510146" cy="1776098"/>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B4612E4-98D0-834F-A1D3-F102362122AB}"/>
              </a:ext>
            </a:extLst>
          </p:cNvPr>
          <p:cNvSpPr/>
          <p:nvPr/>
        </p:nvSpPr>
        <p:spPr>
          <a:xfrm>
            <a:off x="2292927" y="4558147"/>
            <a:ext cx="1066800" cy="540327"/>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B96F1C1-AD63-3840-9D76-9C805AA957E4}"/>
              </a:ext>
            </a:extLst>
          </p:cNvPr>
          <p:cNvSpPr/>
          <p:nvPr/>
        </p:nvSpPr>
        <p:spPr>
          <a:xfrm>
            <a:off x="2507673" y="3754583"/>
            <a:ext cx="1759526" cy="803564"/>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6A1420-5DB7-BB41-BE9A-727C787AC002}"/>
              </a:ext>
            </a:extLst>
          </p:cNvPr>
          <p:cNvSpPr/>
          <p:nvPr/>
        </p:nvSpPr>
        <p:spPr>
          <a:xfrm>
            <a:off x="3849935" y="1598321"/>
            <a:ext cx="1307084" cy="434198"/>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53A4559-4763-A84C-89DB-DDA21BA8E9D0}"/>
              </a:ext>
            </a:extLst>
          </p:cNvPr>
          <p:cNvSpPr/>
          <p:nvPr/>
        </p:nvSpPr>
        <p:spPr>
          <a:xfrm>
            <a:off x="3696038" y="2005987"/>
            <a:ext cx="1501045" cy="764311"/>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49453E-6F95-1649-A485-9587EF20904B}"/>
              </a:ext>
            </a:extLst>
          </p:cNvPr>
          <p:cNvSpPr/>
          <p:nvPr/>
        </p:nvSpPr>
        <p:spPr>
          <a:xfrm>
            <a:off x="5777345" y="3723410"/>
            <a:ext cx="2355272" cy="1669473"/>
          </a:xfrm>
          <a:prstGeom prst="ellipse">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1418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3C229-DDEA-684B-93B0-95FD3590D33F}"/>
              </a:ext>
            </a:extLst>
          </p:cNvPr>
          <p:cNvSpPr>
            <a:spLocks noGrp="1"/>
          </p:cNvSpPr>
          <p:nvPr>
            <p:ph type="title"/>
          </p:nvPr>
        </p:nvSpPr>
        <p:spPr/>
        <p:txBody>
          <a:bodyPr/>
          <a:lstStyle/>
          <a:p>
            <a:r>
              <a:rPr lang="en-US" dirty="0"/>
              <a:t>Overdosing</a:t>
            </a:r>
          </a:p>
        </p:txBody>
      </p:sp>
      <p:pic>
        <p:nvPicPr>
          <p:cNvPr id="4" name="Content Placeholder 3">
            <a:extLst>
              <a:ext uri="{FF2B5EF4-FFF2-40B4-BE49-F238E27FC236}">
                <a16:creationId xmlns:a16="http://schemas.microsoft.com/office/drawing/2014/main" id="{C71A1835-5518-F14E-BAF3-4F3E4ACA0434}"/>
              </a:ext>
            </a:extLst>
          </p:cNvPr>
          <p:cNvPicPr>
            <a:picLocks noGrp="1" noChangeAspect="1"/>
          </p:cNvPicPr>
          <p:nvPr>
            <p:ph idx="1"/>
          </p:nvPr>
        </p:nvPicPr>
        <p:blipFill>
          <a:blip r:embed="rId2"/>
          <a:stretch>
            <a:fillRect/>
          </a:stretch>
        </p:blipFill>
        <p:spPr>
          <a:xfrm>
            <a:off x="1131332" y="1914654"/>
            <a:ext cx="10421976" cy="4635001"/>
          </a:xfrm>
          <a:prstGeom prst="rect">
            <a:avLst/>
          </a:prstGeom>
        </p:spPr>
      </p:pic>
      <p:sp>
        <p:nvSpPr>
          <p:cNvPr id="6" name="Oval 5">
            <a:extLst>
              <a:ext uri="{FF2B5EF4-FFF2-40B4-BE49-F238E27FC236}">
                <a16:creationId xmlns:a16="http://schemas.microsoft.com/office/drawing/2014/main" id="{1FBCDA36-B16B-524E-85AD-6E33C8E58AE6}"/>
              </a:ext>
            </a:extLst>
          </p:cNvPr>
          <p:cNvSpPr/>
          <p:nvPr/>
        </p:nvSpPr>
        <p:spPr>
          <a:xfrm>
            <a:off x="2825666" y="2729345"/>
            <a:ext cx="1066800" cy="1502809"/>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8C0E524-635B-6E4E-A06F-F264C068AF8F}"/>
              </a:ext>
            </a:extLst>
          </p:cNvPr>
          <p:cNvSpPr/>
          <p:nvPr/>
        </p:nvSpPr>
        <p:spPr>
          <a:xfrm>
            <a:off x="4516582" y="3223214"/>
            <a:ext cx="845127" cy="257535"/>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62993C1-4E83-7C49-9D69-5B132767AEE0}"/>
              </a:ext>
            </a:extLst>
          </p:cNvPr>
          <p:cNvSpPr/>
          <p:nvPr/>
        </p:nvSpPr>
        <p:spPr>
          <a:xfrm>
            <a:off x="3863040" y="1982946"/>
            <a:ext cx="1307084" cy="434198"/>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416786B-E1A8-0F41-A4E9-E3C95D146EE4}"/>
              </a:ext>
            </a:extLst>
          </p:cNvPr>
          <p:cNvSpPr/>
          <p:nvPr/>
        </p:nvSpPr>
        <p:spPr>
          <a:xfrm>
            <a:off x="3709143" y="2390612"/>
            <a:ext cx="1501045" cy="764311"/>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301E841-6513-794D-8033-D7498F81CEF2}"/>
              </a:ext>
            </a:extLst>
          </p:cNvPr>
          <p:cNvSpPr/>
          <p:nvPr/>
        </p:nvSpPr>
        <p:spPr>
          <a:xfrm>
            <a:off x="5805055" y="4232154"/>
            <a:ext cx="2355272" cy="1669473"/>
          </a:xfrm>
          <a:prstGeom prst="ellipse">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8248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F7328-E93F-484E-AD5E-5521C1552FBF}"/>
              </a:ext>
            </a:extLst>
          </p:cNvPr>
          <p:cNvSpPr>
            <a:spLocks noGrp="1"/>
          </p:cNvSpPr>
          <p:nvPr>
            <p:ph type="title"/>
          </p:nvPr>
        </p:nvSpPr>
        <p:spPr/>
        <p:txBody>
          <a:bodyPr/>
          <a:lstStyle/>
          <a:p>
            <a:r>
              <a:rPr lang="en-US" dirty="0"/>
              <a:t>HCV and HIV Transmission</a:t>
            </a:r>
          </a:p>
        </p:txBody>
      </p:sp>
      <p:pic>
        <p:nvPicPr>
          <p:cNvPr id="4" name="Picture 3">
            <a:extLst>
              <a:ext uri="{FF2B5EF4-FFF2-40B4-BE49-F238E27FC236}">
                <a16:creationId xmlns:a16="http://schemas.microsoft.com/office/drawing/2014/main" id="{C0E9253E-72F7-BF4E-B392-3D96F7E1DDA2}"/>
              </a:ext>
            </a:extLst>
          </p:cNvPr>
          <p:cNvPicPr>
            <a:picLocks noChangeAspect="1"/>
          </p:cNvPicPr>
          <p:nvPr/>
        </p:nvPicPr>
        <p:blipFill>
          <a:blip r:embed="rId2"/>
          <a:stretch>
            <a:fillRect/>
          </a:stretch>
        </p:blipFill>
        <p:spPr>
          <a:xfrm>
            <a:off x="1301750" y="1825625"/>
            <a:ext cx="9588500" cy="4787900"/>
          </a:xfrm>
          <a:prstGeom prst="rect">
            <a:avLst/>
          </a:prstGeom>
        </p:spPr>
      </p:pic>
      <p:sp>
        <p:nvSpPr>
          <p:cNvPr id="5" name="Oval 4">
            <a:extLst>
              <a:ext uri="{FF2B5EF4-FFF2-40B4-BE49-F238E27FC236}">
                <a16:creationId xmlns:a16="http://schemas.microsoft.com/office/drawing/2014/main" id="{F5072B56-944C-5F41-B205-1D1834521449}"/>
              </a:ext>
            </a:extLst>
          </p:cNvPr>
          <p:cNvSpPr/>
          <p:nvPr/>
        </p:nvSpPr>
        <p:spPr>
          <a:xfrm>
            <a:off x="2825666" y="2729345"/>
            <a:ext cx="1066800" cy="1502809"/>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3D39D1C-DABF-5F46-8A8B-F5579260AAEE}"/>
              </a:ext>
            </a:extLst>
          </p:cNvPr>
          <p:cNvSpPr/>
          <p:nvPr/>
        </p:nvSpPr>
        <p:spPr>
          <a:xfrm>
            <a:off x="4356015" y="3192414"/>
            <a:ext cx="845127" cy="257535"/>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1D7FD2B-7FD1-8440-81DA-574DED639885}"/>
              </a:ext>
            </a:extLst>
          </p:cNvPr>
          <p:cNvSpPr/>
          <p:nvPr/>
        </p:nvSpPr>
        <p:spPr>
          <a:xfrm>
            <a:off x="3863040" y="2052221"/>
            <a:ext cx="1307084" cy="434198"/>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98ABFDF-14A2-3B49-A415-C0F9FE60374E}"/>
              </a:ext>
            </a:extLst>
          </p:cNvPr>
          <p:cNvSpPr/>
          <p:nvPr/>
        </p:nvSpPr>
        <p:spPr>
          <a:xfrm>
            <a:off x="3536218" y="2391434"/>
            <a:ext cx="1633906" cy="80098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832935F-8E07-3546-A1E6-75956031D1CA}"/>
              </a:ext>
            </a:extLst>
          </p:cNvPr>
          <p:cNvSpPr/>
          <p:nvPr/>
        </p:nvSpPr>
        <p:spPr>
          <a:xfrm>
            <a:off x="5624946" y="4114800"/>
            <a:ext cx="2355272" cy="1669473"/>
          </a:xfrm>
          <a:prstGeom prst="ellipse">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559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CDC757-F469-C141-987B-B6EBE7960A9B}"/>
              </a:ext>
            </a:extLst>
          </p:cNvPr>
          <p:cNvSpPr>
            <a:spLocks noGrp="1"/>
          </p:cNvSpPr>
          <p:nvPr>
            <p:ph type="title"/>
          </p:nvPr>
        </p:nvSpPr>
        <p:spPr/>
        <p:txBody>
          <a:bodyPr>
            <a:normAutofit/>
          </a:bodyPr>
          <a:lstStyle/>
          <a:p>
            <a:r>
              <a:rPr lang="en-US" dirty="0"/>
              <a:t>Achieved Recovery</a:t>
            </a:r>
          </a:p>
        </p:txBody>
      </p:sp>
      <p:pic>
        <p:nvPicPr>
          <p:cNvPr id="8" name="Picture 7">
            <a:extLst>
              <a:ext uri="{FF2B5EF4-FFF2-40B4-BE49-F238E27FC236}">
                <a16:creationId xmlns:a16="http://schemas.microsoft.com/office/drawing/2014/main" id="{4622F3C3-80CB-2342-AB59-3ED55742669C}"/>
              </a:ext>
            </a:extLst>
          </p:cNvPr>
          <p:cNvPicPr>
            <a:picLocks noChangeAspect="1"/>
          </p:cNvPicPr>
          <p:nvPr/>
        </p:nvPicPr>
        <p:blipFill rotWithShape="1">
          <a:blip r:embed="rId2"/>
          <a:srcRect b="12182"/>
          <a:stretch/>
        </p:blipFill>
        <p:spPr>
          <a:xfrm>
            <a:off x="1028536" y="1773569"/>
            <a:ext cx="10134928" cy="3662032"/>
          </a:xfrm>
          <a:prstGeom prst="rect">
            <a:avLst/>
          </a:prstGeom>
        </p:spPr>
      </p:pic>
      <p:sp>
        <p:nvSpPr>
          <p:cNvPr id="4" name="Oval 3">
            <a:extLst>
              <a:ext uri="{FF2B5EF4-FFF2-40B4-BE49-F238E27FC236}">
                <a16:creationId xmlns:a16="http://schemas.microsoft.com/office/drawing/2014/main" id="{126082F5-DAA8-9745-9BCD-2D09B8F09838}"/>
              </a:ext>
            </a:extLst>
          </p:cNvPr>
          <p:cNvSpPr/>
          <p:nvPr/>
        </p:nvSpPr>
        <p:spPr>
          <a:xfrm>
            <a:off x="2410693" y="2258293"/>
            <a:ext cx="983671" cy="429490"/>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015595-189A-F84E-8794-F8A4F0F99755}"/>
              </a:ext>
            </a:extLst>
          </p:cNvPr>
          <p:cNvSpPr/>
          <p:nvPr/>
        </p:nvSpPr>
        <p:spPr>
          <a:xfrm>
            <a:off x="5805056" y="3463635"/>
            <a:ext cx="1953490" cy="568037"/>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7F96F8-997D-574D-95D2-3C1906488888}"/>
              </a:ext>
            </a:extLst>
          </p:cNvPr>
          <p:cNvSpPr/>
          <p:nvPr/>
        </p:nvSpPr>
        <p:spPr>
          <a:xfrm>
            <a:off x="4142509" y="4882461"/>
            <a:ext cx="1662547" cy="434198"/>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B1420D-182F-1040-B617-EF469524EF1D}"/>
              </a:ext>
            </a:extLst>
          </p:cNvPr>
          <p:cNvSpPr/>
          <p:nvPr/>
        </p:nvSpPr>
        <p:spPr>
          <a:xfrm>
            <a:off x="3669960" y="3489997"/>
            <a:ext cx="2135096" cy="1392464"/>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058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65ABE-473C-4F4D-B73A-1073A5919716}"/>
              </a:ext>
            </a:extLst>
          </p:cNvPr>
          <p:cNvSpPr>
            <a:spLocks noGrp="1"/>
          </p:cNvSpPr>
          <p:nvPr>
            <p:ph type="title"/>
          </p:nvPr>
        </p:nvSpPr>
        <p:spPr/>
        <p:txBody>
          <a:bodyPr/>
          <a:lstStyle/>
          <a:p>
            <a:r>
              <a:rPr lang="en-US" dirty="0"/>
              <a:t>Stigma</a:t>
            </a:r>
          </a:p>
        </p:txBody>
      </p:sp>
      <p:sp>
        <p:nvSpPr>
          <p:cNvPr id="5" name="Text Placeholder 4">
            <a:extLst>
              <a:ext uri="{FF2B5EF4-FFF2-40B4-BE49-F238E27FC236}">
                <a16:creationId xmlns:a16="http://schemas.microsoft.com/office/drawing/2014/main" id="{F9356954-419F-BC48-9D67-9BDFC584F32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494978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2417</Words>
  <Application>Microsoft Office PowerPoint</Application>
  <PresentationFormat>Widescreen</PresentationFormat>
  <Paragraphs>202</Paragraphs>
  <Slides>35</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Noto Sans Symbols</vt:lpstr>
      <vt:lpstr>Wingdings 2</vt:lpstr>
      <vt:lpstr>Office Theme</vt:lpstr>
      <vt:lpstr>Using interviews with PWID to understand perspective and plan our public health interventions</vt:lpstr>
      <vt:lpstr>How did this happen?</vt:lpstr>
      <vt:lpstr>Risk Taking Behavior</vt:lpstr>
      <vt:lpstr>Negative Perception of Services</vt:lpstr>
      <vt:lpstr>Barriers to Treatment</vt:lpstr>
      <vt:lpstr>Overdosing</vt:lpstr>
      <vt:lpstr>HCV and HIV Transmission</vt:lpstr>
      <vt:lpstr>Achieved Recovery</vt:lpstr>
      <vt:lpstr>Stigma</vt:lpstr>
      <vt:lpstr>The words we use can support the path to recovery</vt:lpstr>
      <vt:lpstr>Stigma</vt:lpstr>
      <vt:lpstr>Language</vt:lpstr>
      <vt:lpstr>Substance Use Disorder</vt:lpstr>
      <vt:lpstr>Person with Substance Use Disorder</vt:lpstr>
      <vt:lpstr>Person in Recovery</vt:lpstr>
      <vt:lpstr>Medication Assisted Treatment</vt:lpstr>
      <vt:lpstr>Medication Assisted Treatment Services</vt:lpstr>
      <vt:lpstr>Indian Country Opioid/Addiction ECHO</vt:lpstr>
      <vt:lpstr>Best Practice - </vt:lpstr>
      <vt:lpstr>What does participation look like?</vt:lpstr>
      <vt:lpstr>Indian Country Opioid Project ECHO Curriculum Design and Learning Objectives</vt:lpstr>
      <vt:lpstr>Syringe Service Programs</vt:lpstr>
      <vt:lpstr>STARTING A SYRINGE SERVICES PROGRAM – as a piece of overall harm reduction</vt:lpstr>
      <vt:lpstr>Harm Reduction</vt:lpstr>
      <vt:lpstr>Basic Harm Reduction Principles</vt:lpstr>
      <vt:lpstr>Harm Reduction</vt:lpstr>
      <vt:lpstr>What else is Harm Reduction?</vt:lpstr>
      <vt:lpstr>PowerPoint Presentation</vt:lpstr>
      <vt:lpstr>Supplies</vt:lpstr>
      <vt:lpstr>PowerPoint Presentation</vt:lpstr>
      <vt:lpstr>Easy and SAFE access to Narcan</vt:lpstr>
      <vt:lpstr>Harm Reduction is Cost Effective</vt:lpstr>
      <vt:lpstr>PowerPoint Presentation</vt:lpstr>
      <vt:lpstr>Nt’oyaxsn</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interviews with PWID to understand perspective and plan our public health interventions</dc:title>
  <dc:creator>Streamline Accounts</dc:creator>
  <cp:lastModifiedBy>Lisa Griggs</cp:lastModifiedBy>
  <cp:revision>9</cp:revision>
  <dcterms:created xsi:type="dcterms:W3CDTF">2018-07-12T13:38:16Z</dcterms:created>
  <dcterms:modified xsi:type="dcterms:W3CDTF">2018-07-12T16:00:14Z</dcterms:modified>
</cp:coreProperties>
</file>