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7" r:id="rId2"/>
    <p:sldId id="259" r:id="rId3"/>
    <p:sldId id="260" r:id="rId4"/>
    <p:sldId id="261" r:id="rId5"/>
    <p:sldId id="262" r:id="rId6"/>
    <p:sldId id="263" r:id="rId7"/>
    <p:sldId id="264" r:id="rId8"/>
    <p:sldId id="277" r:id="rId9"/>
    <p:sldId id="266" r:id="rId10"/>
    <p:sldId id="267" r:id="rId11"/>
    <p:sldId id="269" r:id="rId12"/>
    <p:sldId id="279" r:id="rId13"/>
    <p:sldId id="270" r:id="rId14"/>
    <p:sldId id="271" r:id="rId15"/>
    <p:sldId id="278" r:id="rId16"/>
    <p:sldId id="272" r:id="rId17"/>
    <p:sldId id="275" r:id="rId18"/>
    <p:sldId id="276" r:id="rId1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FBF"/>
    <a:srgbClr val="E3DBA1"/>
    <a:srgbClr val="E3D6A1"/>
    <a:srgbClr val="FAE9B8"/>
    <a:srgbClr val="008080"/>
    <a:srgbClr val="B40000"/>
    <a:srgbClr val="715C29"/>
    <a:srgbClr val="7E6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125" d="100"/>
          <a:sy n="125" d="100"/>
        </p:scale>
        <p:origin x="1194" y="96"/>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810000"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r>
              <a:rPr lang="en-US"/>
              <a:t>Northwest Portland </a:t>
            </a:r>
            <a:r>
              <a:rPr lang="en-US" smtClean="0"/>
              <a:t>Area Indian Health Board</a:t>
            </a:r>
            <a:endParaRPr lang="en-US"/>
          </a:p>
        </p:txBody>
      </p:sp>
      <p:sp>
        <p:nvSpPr>
          <p:cNvPr id="3277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277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3277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B4D10B08-0C91-4C95-872F-B7C65BC0256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819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819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8B87E937-AD4D-4061-8B3B-60CEDB07314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124200"/>
          </a:xfrm>
          <a:prstGeom prst="rect">
            <a:avLst/>
          </a:prstGeom>
          <a:solidFill>
            <a:schemeClr val="accent1">
              <a:lumMod val="75000"/>
            </a:schemeClr>
          </a:solidFill>
          <a:ln w="9525">
            <a:noFill/>
            <a:miter lim="800000"/>
            <a:headEnd/>
            <a:tailEnd/>
          </a:ln>
          <a:effectLst/>
        </p:spPr>
        <p:txBody>
          <a:bodyPr wrap="none" anchor="ctr"/>
          <a:lstStyle/>
          <a:p>
            <a:pPr>
              <a:defRPr/>
            </a:pPr>
            <a:endParaRPr lang="en-US"/>
          </a:p>
        </p:txBody>
      </p:sp>
      <p:grpSp>
        <p:nvGrpSpPr>
          <p:cNvPr id="5" name="Group 55"/>
          <p:cNvGrpSpPr>
            <a:grpSpLocks/>
          </p:cNvGrpSpPr>
          <p:nvPr/>
        </p:nvGrpSpPr>
        <p:grpSpPr bwMode="auto">
          <a:xfrm>
            <a:off x="228600" y="5715000"/>
            <a:ext cx="3962400" cy="1022350"/>
            <a:chOff x="4876800" y="5835650"/>
            <a:chExt cx="3962400" cy="1022350"/>
          </a:xfrm>
        </p:grpSpPr>
        <p:grpSp>
          <p:nvGrpSpPr>
            <p:cNvPr id="6" name="Group 54"/>
            <p:cNvGrpSpPr>
              <a:grpSpLocks/>
            </p:cNvGrpSpPr>
            <p:nvPr/>
          </p:nvGrpSpPr>
          <p:grpSpPr bwMode="auto">
            <a:xfrm>
              <a:off x="6096000" y="5943600"/>
              <a:ext cx="2743200" cy="757238"/>
              <a:chOff x="1295400" y="157163"/>
              <a:chExt cx="2743200" cy="757238"/>
            </a:xfrm>
          </p:grpSpPr>
          <p:sp>
            <p:nvSpPr>
              <p:cNvPr id="8" name="TextBox 7"/>
              <p:cNvSpPr txBox="1"/>
              <p:nvPr/>
            </p:nvSpPr>
            <p:spPr bwMode="auto">
              <a:xfrm>
                <a:off x="1295400" y="157163"/>
                <a:ext cx="2743200" cy="604838"/>
              </a:xfrm>
              <a:prstGeom prst="rect">
                <a:avLst/>
              </a:prstGeom>
              <a:noFill/>
            </p:spPr>
            <p:txBody>
              <a:bodyPr>
                <a:spAutoFit/>
              </a:bodyPr>
              <a:lstStyle/>
              <a:p>
                <a:pPr>
                  <a:lnSpc>
                    <a:spcPts val="2000"/>
                  </a:lnSpc>
                  <a:defRPr/>
                </a:pPr>
                <a:r>
                  <a:rPr lang="en-US" sz="2000" dirty="0">
                    <a:solidFill>
                      <a:srgbClr val="B40000"/>
                    </a:solidFill>
                    <a:latin typeface="Maiandra GD" pitchFamily="34" charset="0"/>
                  </a:rPr>
                  <a:t>N</a:t>
                </a:r>
                <a:r>
                  <a:rPr lang="en-US" sz="1600" dirty="0">
                    <a:solidFill>
                      <a:srgbClr val="B40000"/>
                    </a:solidFill>
                    <a:latin typeface="Maiandra GD" pitchFamily="34" charset="0"/>
                  </a:rPr>
                  <a:t>orthwest </a:t>
                </a:r>
                <a:r>
                  <a:rPr lang="en-US" sz="2000" dirty="0">
                    <a:solidFill>
                      <a:srgbClr val="B40000"/>
                    </a:solidFill>
                    <a:latin typeface="Maiandra GD" pitchFamily="34" charset="0"/>
                  </a:rPr>
                  <a:t>P</a:t>
                </a:r>
                <a:r>
                  <a:rPr lang="en-US" sz="1600" dirty="0">
                    <a:solidFill>
                      <a:srgbClr val="B40000"/>
                    </a:solidFill>
                    <a:latin typeface="Maiandra GD" pitchFamily="34" charset="0"/>
                  </a:rPr>
                  <a:t>ortland </a:t>
                </a:r>
                <a:r>
                  <a:rPr lang="en-US" sz="2000" dirty="0">
                    <a:solidFill>
                      <a:srgbClr val="B40000"/>
                    </a:solidFill>
                    <a:latin typeface="Maiandra GD" pitchFamily="34" charset="0"/>
                  </a:rPr>
                  <a:t>A</a:t>
                </a:r>
                <a:r>
                  <a:rPr lang="en-US" sz="1600" dirty="0">
                    <a:solidFill>
                      <a:srgbClr val="B40000"/>
                    </a:solidFill>
                    <a:latin typeface="Maiandra GD" pitchFamily="34" charset="0"/>
                  </a:rPr>
                  <a:t>rea</a:t>
                </a:r>
              </a:p>
              <a:p>
                <a:pPr>
                  <a:lnSpc>
                    <a:spcPts val="2000"/>
                  </a:lnSpc>
                  <a:defRPr/>
                </a:pPr>
                <a:r>
                  <a:rPr lang="en-US" sz="1600" dirty="0">
                    <a:solidFill>
                      <a:srgbClr val="B40000"/>
                    </a:solidFill>
                    <a:latin typeface="Maiandra GD" pitchFamily="34" charset="0"/>
                  </a:rPr>
                  <a:t>         </a:t>
                </a:r>
                <a:r>
                  <a:rPr lang="en-US" sz="2000" dirty="0">
                    <a:solidFill>
                      <a:srgbClr val="B40000"/>
                    </a:solidFill>
                    <a:latin typeface="Maiandra GD" pitchFamily="34" charset="0"/>
                  </a:rPr>
                  <a:t>I</a:t>
                </a:r>
                <a:r>
                  <a:rPr lang="en-US" sz="1600" dirty="0">
                    <a:solidFill>
                      <a:srgbClr val="B40000"/>
                    </a:solidFill>
                    <a:latin typeface="Maiandra GD" pitchFamily="34" charset="0"/>
                  </a:rPr>
                  <a:t>ndian </a:t>
                </a:r>
                <a:r>
                  <a:rPr lang="en-US" sz="2000" dirty="0">
                    <a:solidFill>
                      <a:srgbClr val="B40000"/>
                    </a:solidFill>
                    <a:latin typeface="Maiandra GD" pitchFamily="34" charset="0"/>
                  </a:rPr>
                  <a:t>H</a:t>
                </a:r>
                <a:r>
                  <a:rPr lang="en-US" sz="1600" dirty="0">
                    <a:solidFill>
                      <a:srgbClr val="B40000"/>
                    </a:solidFill>
                    <a:latin typeface="Maiandra GD" pitchFamily="34" charset="0"/>
                  </a:rPr>
                  <a:t>ealth </a:t>
                </a:r>
                <a:r>
                  <a:rPr lang="en-US" sz="2000" dirty="0">
                    <a:solidFill>
                      <a:srgbClr val="B40000"/>
                    </a:solidFill>
                    <a:latin typeface="Maiandra GD" pitchFamily="34" charset="0"/>
                  </a:rPr>
                  <a:t>B</a:t>
                </a:r>
                <a:r>
                  <a:rPr lang="en-US" sz="1600" dirty="0">
                    <a:solidFill>
                      <a:srgbClr val="B40000"/>
                    </a:solidFill>
                    <a:latin typeface="Maiandra GD" pitchFamily="34" charset="0"/>
                  </a:rPr>
                  <a:t>oard</a:t>
                </a:r>
              </a:p>
            </p:txBody>
          </p:sp>
          <p:sp>
            <p:nvSpPr>
              <p:cNvPr id="9" name="TextBox 8"/>
              <p:cNvSpPr txBox="1"/>
              <p:nvPr/>
            </p:nvSpPr>
            <p:spPr bwMode="auto">
              <a:xfrm>
                <a:off x="1371600" y="652463"/>
                <a:ext cx="2514600" cy="261938"/>
              </a:xfrm>
              <a:prstGeom prst="rect">
                <a:avLst/>
              </a:prstGeom>
              <a:noFill/>
            </p:spPr>
            <p:txBody>
              <a:bodyPr>
                <a:spAutoFit/>
              </a:bodyPr>
              <a:lstStyle/>
              <a:p>
                <a:pPr algn="r">
                  <a:defRPr/>
                </a:pPr>
                <a:r>
                  <a:rPr lang="en-US" sz="1100" i="1" dirty="0">
                    <a:solidFill>
                      <a:schemeClr val="accent3">
                        <a:lumMod val="50000"/>
                      </a:schemeClr>
                    </a:solidFill>
                    <a:latin typeface="Gill Sans MT" pitchFamily="34" charset="0"/>
                    <a:cs typeface="Estrangelo Edessa" pitchFamily="66"/>
                  </a:rPr>
                  <a:t>Indian Leadership for Indian Health</a:t>
                </a:r>
              </a:p>
            </p:txBody>
          </p:sp>
        </p:grpSp>
        <p:pic>
          <p:nvPicPr>
            <p:cNvPr id="7"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83565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40"/>
          <p:cNvGrpSpPr>
            <a:grpSpLocks/>
          </p:cNvGrpSpPr>
          <p:nvPr/>
        </p:nvGrpSpPr>
        <p:grpSpPr bwMode="auto">
          <a:xfrm>
            <a:off x="0" y="3048000"/>
            <a:ext cx="9144000" cy="180975"/>
            <a:chOff x="0" y="816"/>
            <a:chExt cx="5760" cy="114"/>
          </a:xfrm>
        </p:grpSpPr>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3"/>
          <p:cNvSpPr>
            <a:spLocks noGrp="1" noChangeArrowheads="1"/>
          </p:cNvSpPr>
          <p:nvPr>
            <p:ph type="ctrTitle"/>
          </p:nvPr>
        </p:nvSpPr>
        <p:spPr>
          <a:xfrm>
            <a:off x="381000" y="762000"/>
            <a:ext cx="8382000" cy="2133600"/>
          </a:xfrm>
          <a:prstGeom prst="rect">
            <a:avLst/>
          </a:prstGeom>
        </p:spPr>
        <p:txBody>
          <a:bodyPr anchor="b"/>
          <a:lstStyle>
            <a:lvl1pPr algn="ctr">
              <a:defRPr u="none">
                <a:solidFill>
                  <a:srgbClr val="F3EFBF"/>
                </a:solidFill>
                <a:latin typeface="Georgia" pitchFamily="18" charset="0"/>
              </a:defRPr>
            </a:lvl1pPr>
          </a:lstStyle>
          <a:p>
            <a:r>
              <a:rPr lang="en-US" smtClean="0"/>
              <a:t>Click to edit Master title style</a:t>
            </a:r>
            <a:endParaRPr lang="en-US" dirty="0"/>
          </a:p>
        </p:txBody>
      </p:sp>
      <p:sp>
        <p:nvSpPr>
          <p:cNvPr id="31" name="Rectangle 4"/>
          <p:cNvSpPr>
            <a:spLocks noGrp="1" noChangeArrowheads="1"/>
          </p:cNvSpPr>
          <p:nvPr>
            <p:ph type="subTitle" idx="1"/>
          </p:nvPr>
        </p:nvSpPr>
        <p:spPr>
          <a:xfrm>
            <a:off x="381000" y="3276600"/>
            <a:ext cx="8382000" cy="2133600"/>
          </a:xfrm>
        </p:spPr>
        <p:txBody>
          <a:bodyPr/>
          <a:lstStyle>
            <a:lvl1pPr marL="0" indent="0" algn="ctr">
              <a:buFontTx/>
              <a:buNone/>
              <a:defRPr sz="3200">
                <a:solidFill>
                  <a:schemeClr val="accent3">
                    <a:lumMod val="50000"/>
                  </a:schemeClr>
                </a:solidFill>
                <a:latin typeface="Georgia" pitchFamily="18"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322584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7239000" y="0"/>
            <a:ext cx="1905000" cy="68580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5" name="Picture 8" descr="NPAIHBtransparentTEAL"/>
          <p:cNvPicPr>
            <a:picLocks noChangeAspect="1" noChangeArrowheads="1"/>
          </p:cNvPicPr>
          <p:nvPr/>
        </p:nvPicPr>
        <p:blipFill>
          <a:blip r:embed="rId2"/>
          <a:srcRect/>
          <a:stretch>
            <a:fillRect/>
          </a:stretch>
        </p:blipFill>
        <p:spPr bwMode="auto">
          <a:xfrm>
            <a:off x="7620000" y="152400"/>
            <a:ext cx="1219200" cy="1022350"/>
          </a:xfrm>
          <a:prstGeom prst="rect">
            <a:avLst/>
          </a:prstGeom>
          <a:noFill/>
          <a:ln w="9525">
            <a:noFill/>
            <a:miter lim="800000"/>
            <a:headEnd/>
            <a:tailEnd/>
          </a:ln>
          <a:scene3d>
            <a:camera prst="orthographicFront">
              <a:rot lat="0" lon="0" rev="16200000"/>
            </a:camera>
            <a:lightRig rig="threePt" dir="t"/>
          </a:scene3d>
        </p:spPr>
      </p:pic>
      <p:grpSp>
        <p:nvGrpSpPr>
          <p:cNvPr id="6" name="Group 61"/>
          <p:cNvGrpSpPr>
            <a:grpSpLocks/>
          </p:cNvGrpSpPr>
          <p:nvPr/>
        </p:nvGrpSpPr>
        <p:grpSpPr bwMode="auto">
          <a:xfrm>
            <a:off x="7010400" y="47625"/>
            <a:ext cx="304800" cy="6762750"/>
            <a:chOff x="6629400" y="47625"/>
            <a:chExt cx="304800" cy="6762750"/>
          </a:xfrm>
        </p:grpSpPr>
        <p:pic>
          <p:nvPicPr>
            <p:cNvPr id="7" name="Picture 32"/>
            <p:cNvPicPr>
              <a:picLocks noChangeAspect="1" noChangeArrowheads="1"/>
            </p:cNvPicPr>
            <p:nvPr/>
          </p:nvPicPr>
          <p:blipFill>
            <a:blip r:embed="rId3"/>
            <a:srcRect/>
            <a:stretch>
              <a:fillRect/>
            </a:stretch>
          </p:blipFill>
          <p:spPr bwMode="auto">
            <a:xfrm>
              <a:off x="6629400" y="47625"/>
              <a:ext cx="304800" cy="180975"/>
            </a:xfrm>
            <a:prstGeom prst="rect">
              <a:avLst/>
            </a:prstGeom>
            <a:noFill/>
            <a:ln w="9525">
              <a:noFill/>
              <a:miter lim="800000"/>
              <a:headEnd/>
              <a:tailEnd/>
            </a:ln>
            <a:scene3d>
              <a:camera prst="orthographicFront">
                <a:rot lat="0" lon="0" rev="5400000"/>
              </a:camera>
              <a:lightRig rig="threePt" dir="t"/>
            </a:scene3d>
          </p:spPr>
        </p:pic>
        <p:pic>
          <p:nvPicPr>
            <p:cNvPr id="8" name="Picture 32"/>
            <p:cNvPicPr>
              <a:picLocks noChangeAspect="1" noChangeArrowheads="1"/>
            </p:cNvPicPr>
            <p:nvPr/>
          </p:nvPicPr>
          <p:blipFill>
            <a:blip r:embed="rId3"/>
            <a:srcRect/>
            <a:stretch>
              <a:fillRect/>
            </a:stretch>
          </p:blipFill>
          <p:spPr bwMode="auto">
            <a:xfrm>
              <a:off x="6629400" y="352425"/>
              <a:ext cx="304800" cy="180975"/>
            </a:xfrm>
            <a:prstGeom prst="rect">
              <a:avLst/>
            </a:prstGeom>
            <a:noFill/>
            <a:ln w="9525">
              <a:noFill/>
              <a:miter lim="800000"/>
              <a:headEnd/>
              <a:tailEnd/>
            </a:ln>
            <a:scene3d>
              <a:camera prst="orthographicFront">
                <a:rot lat="0" lon="0" rev="5400000"/>
              </a:camera>
              <a:lightRig rig="threePt" dir="t"/>
            </a:scene3d>
          </p:spPr>
        </p:pic>
        <p:pic>
          <p:nvPicPr>
            <p:cNvPr id="9" name="Picture 32"/>
            <p:cNvPicPr>
              <a:picLocks noChangeAspect="1" noChangeArrowheads="1"/>
            </p:cNvPicPr>
            <p:nvPr/>
          </p:nvPicPr>
          <p:blipFill>
            <a:blip r:embed="rId3"/>
            <a:srcRect/>
            <a:stretch>
              <a:fillRect/>
            </a:stretch>
          </p:blipFill>
          <p:spPr bwMode="auto">
            <a:xfrm>
              <a:off x="6629400" y="657225"/>
              <a:ext cx="304800" cy="180975"/>
            </a:xfrm>
            <a:prstGeom prst="rect">
              <a:avLst/>
            </a:prstGeom>
            <a:noFill/>
            <a:ln w="9525">
              <a:noFill/>
              <a:miter lim="800000"/>
              <a:headEnd/>
              <a:tailEnd/>
            </a:ln>
            <a:scene3d>
              <a:camera prst="orthographicFront">
                <a:rot lat="0" lon="0" rev="5400000"/>
              </a:camera>
              <a:lightRig rig="threePt" dir="t"/>
            </a:scene3d>
          </p:spPr>
        </p:pic>
        <p:pic>
          <p:nvPicPr>
            <p:cNvPr id="10" name="Picture 32"/>
            <p:cNvPicPr>
              <a:picLocks noChangeAspect="1" noChangeArrowheads="1"/>
            </p:cNvPicPr>
            <p:nvPr/>
          </p:nvPicPr>
          <p:blipFill>
            <a:blip r:embed="rId3"/>
            <a:srcRect/>
            <a:stretch>
              <a:fillRect/>
            </a:stretch>
          </p:blipFill>
          <p:spPr bwMode="auto">
            <a:xfrm>
              <a:off x="6629400" y="962025"/>
              <a:ext cx="304800" cy="180975"/>
            </a:xfrm>
            <a:prstGeom prst="rect">
              <a:avLst/>
            </a:prstGeom>
            <a:noFill/>
            <a:ln w="9525">
              <a:noFill/>
              <a:miter lim="800000"/>
              <a:headEnd/>
              <a:tailEnd/>
            </a:ln>
            <a:scene3d>
              <a:camera prst="orthographicFront">
                <a:rot lat="0" lon="0" rev="5400000"/>
              </a:camera>
              <a:lightRig rig="threePt" dir="t"/>
            </a:scene3d>
          </p:spPr>
        </p:pic>
        <p:pic>
          <p:nvPicPr>
            <p:cNvPr id="11" name="Picture 32"/>
            <p:cNvPicPr>
              <a:picLocks noChangeAspect="1" noChangeArrowheads="1"/>
            </p:cNvPicPr>
            <p:nvPr/>
          </p:nvPicPr>
          <p:blipFill>
            <a:blip r:embed="rId3"/>
            <a:srcRect/>
            <a:stretch>
              <a:fillRect/>
            </a:stretch>
          </p:blipFill>
          <p:spPr bwMode="auto">
            <a:xfrm>
              <a:off x="6629400" y="1266825"/>
              <a:ext cx="304800" cy="180975"/>
            </a:xfrm>
            <a:prstGeom prst="rect">
              <a:avLst/>
            </a:prstGeom>
            <a:noFill/>
            <a:ln w="9525">
              <a:noFill/>
              <a:miter lim="800000"/>
              <a:headEnd/>
              <a:tailEnd/>
            </a:ln>
            <a:scene3d>
              <a:camera prst="orthographicFront">
                <a:rot lat="0" lon="0" rev="5400000"/>
              </a:camera>
              <a:lightRig rig="threePt" dir="t"/>
            </a:scene3d>
          </p:spPr>
        </p:pic>
        <p:pic>
          <p:nvPicPr>
            <p:cNvPr id="12" name="Picture 32"/>
            <p:cNvPicPr>
              <a:picLocks noChangeAspect="1" noChangeArrowheads="1"/>
            </p:cNvPicPr>
            <p:nvPr/>
          </p:nvPicPr>
          <p:blipFill>
            <a:blip r:embed="rId3"/>
            <a:srcRect/>
            <a:stretch>
              <a:fillRect/>
            </a:stretch>
          </p:blipFill>
          <p:spPr bwMode="auto">
            <a:xfrm>
              <a:off x="6629400" y="1571625"/>
              <a:ext cx="304800" cy="180975"/>
            </a:xfrm>
            <a:prstGeom prst="rect">
              <a:avLst/>
            </a:prstGeom>
            <a:noFill/>
            <a:ln w="9525">
              <a:noFill/>
              <a:miter lim="800000"/>
              <a:headEnd/>
              <a:tailEnd/>
            </a:ln>
            <a:scene3d>
              <a:camera prst="orthographicFront">
                <a:rot lat="0" lon="0" rev="5400000"/>
              </a:camera>
              <a:lightRig rig="threePt" dir="t"/>
            </a:scene3d>
          </p:spPr>
        </p:pic>
        <p:pic>
          <p:nvPicPr>
            <p:cNvPr id="13" name="Picture 32"/>
            <p:cNvPicPr>
              <a:picLocks noChangeAspect="1" noChangeArrowheads="1"/>
            </p:cNvPicPr>
            <p:nvPr/>
          </p:nvPicPr>
          <p:blipFill>
            <a:blip r:embed="rId3"/>
            <a:srcRect/>
            <a:stretch>
              <a:fillRect/>
            </a:stretch>
          </p:blipFill>
          <p:spPr bwMode="auto">
            <a:xfrm>
              <a:off x="6629400" y="1876425"/>
              <a:ext cx="304800" cy="180975"/>
            </a:xfrm>
            <a:prstGeom prst="rect">
              <a:avLst/>
            </a:prstGeom>
            <a:noFill/>
            <a:ln w="9525">
              <a:noFill/>
              <a:miter lim="800000"/>
              <a:headEnd/>
              <a:tailEnd/>
            </a:ln>
            <a:scene3d>
              <a:camera prst="orthographicFront">
                <a:rot lat="0" lon="0" rev="5400000"/>
              </a:camera>
              <a:lightRig rig="threePt" dir="t"/>
            </a:scene3d>
          </p:spPr>
        </p:pic>
        <p:pic>
          <p:nvPicPr>
            <p:cNvPr id="14" name="Picture 32"/>
            <p:cNvPicPr>
              <a:picLocks noChangeAspect="1" noChangeArrowheads="1"/>
            </p:cNvPicPr>
            <p:nvPr/>
          </p:nvPicPr>
          <p:blipFill>
            <a:blip r:embed="rId3"/>
            <a:srcRect/>
            <a:stretch>
              <a:fillRect/>
            </a:stretch>
          </p:blipFill>
          <p:spPr bwMode="auto">
            <a:xfrm>
              <a:off x="6629400" y="2181225"/>
              <a:ext cx="304800" cy="180975"/>
            </a:xfrm>
            <a:prstGeom prst="rect">
              <a:avLst/>
            </a:prstGeom>
            <a:noFill/>
            <a:ln w="9525">
              <a:noFill/>
              <a:miter lim="800000"/>
              <a:headEnd/>
              <a:tailEnd/>
            </a:ln>
            <a:scene3d>
              <a:camera prst="orthographicFront">
                <a:rot lat="0" lon="0" rev="5400000"/>
              </a:camera>
              <a:lightRig rig="threePt" dir="t"/>
            </a:scene3d>
          </p:spPr>
        </p:pic>
        <p:pic>
          <p:nvPicPr>
            <p:cNvPr id="15" name="Picture 32"/>
            <p:cNvPicPr>
              <a:picLocks noChangeAspect="1" noChangeArrowheads="1"/>
            </p:cNvPicPr>
            <p:nvPr/>
          </p:nvPicPr>
          <p:blipFill>
            <a:blip r:embed="rId3"/>
            <a:srcRect/>
            <a:stretch>
              <a:fillRect/>
            </a:stretch>
          </p:blipFill>
          <p:spPr bwMode="auto">
            <a:xfrm>
              <a:off x="6629400" y="2486025"/>
              <a:ext cx="304800" cy="180975"/>
            </a:xfrm>
            <a:prstGeom prst="rect">
              <a:avLst/>
            </a:prstGeom>
            <a:noFill/>
            <a:ln w="9525">
              <a:noFill/>
              <a:miter lim="800000"/>
              <a:headEnd/>
              <a:tailEnd/>
            </a:ln>
            <a:scene3d>
              <a:camera prst="orthographicFront">
                <a:rot lat="0" lon="0" rev="5400000"/>
              </a:camera>
              <a:lightRig rig="threePt" dir="t"/>
            </a:scene3d>
          </p:spPr>
        </p:pic>
        <p:pic>
          <p:nvPicPr>
            <p:cNvPr id="16" name="Picture 32"/>
            <p:cNvPicPr>
              <a:picLocks noChangeAspect="1" noChangeArrowheads="1"/>
            </p:cNvPicPr>
            <p:nvPr/>
          </p:nvPicPr>
          <p:blipFill>
            <a:blip r:embed="rId3"/>
            <a:srcRect/>
            <a:stretch>
              <a:fillRect/>
            </a:stretch>
          </p:blipFill>
          <p:spPr bwMode="auto">
            <a:xfrm>
              <a:off x="6629400" y="2743200"/>
              <a:ext cx="304800" cy="180975"/>
            </a:xfrm>
            <a:prstGeom prst="rect">
              <a:avLst/>
            </a:prstGeom>
            <a:noFill/>
            <a:ln w="9525">
              <a:noFill/>
              <a:miter lim="800000"/>
              <a:headEnd/>
              <a:tailEnd/>
            </a:ln>
            <a:scene3d>
              <a:camera prst="orthographicFront">
                <a:rot lat="0" lon="0" rev="5400000"/>
              </a:camera>
              <a:lightRig rig="threePt" dir="t"/>
            </a:scene3d>
          </p:spPr>
        </p:pic>
        <p:pic>
          <p:nvPicPr>
            <p:cNvPr id="17" name="Picture 32"/>
            <p:cNvPicPr>
              <a:picLocks noChangeAspect="1" noChangeArrowheads="1"/>
            </p:cNvPicPr>
            <p:nvPr/>
          </p:nvPicPr>
          <p:blipFill>
            <a:blip r:embed="rId3"/>
            <a:srcRect/>
            <a:stretch>
              <a:fillRect/>
            </a:stretch>
          </p:blipFill>
          <p:spPr bwMode="auto">
            <a:xfrm>
              <a:off x="6629400" y="3048000"/>
              <a:ext cx="304800" cy="180975"/>
            </a:xfrm>
            <a:prstGeom prst="rect">
              <a:avLst/>
            </a:prstGeom>
            <a:noFill/>
            <a:ln w="9525">
              <a:noFill/>
              <a:miter lim="800000"/>
              <a:headEnd/>
              <a:tailEnd/>
            </a:ln>
            <a:scene3d>
              <a:camera prst="orthographicFront">
                <a:rot lat="0" lon="0" rev="5400000"/>
              </a:camera>
              <a:lightRig rig="threePt" dir="t"/>
            </a:scene3d>
          </p:spPr>
        </p:pic>
        <p:pic>
          <p:nvPicPr>
            <p:cNvPr id="18" name="Picture 32"/>
            <p:cNvPicPr>
              <a:picLocks noChangeAspect="1" noChangeArrowheads="1"/>
            </p:cNvPicPr>
            <p:nvPr/>
          </p:nvPicPr>
          <p:blipFill>
            <a:blip r:embed="rId3"/>
            <a:srcRect/>
            <a:stretch>
              <a:fillRect/>
            </a:stretch>
          </p:blipFill>
          <p:spPr bwMode="auto">
            <a:xfrm>
              <a:off x="6629400" y="3352800"/>
              <a:ext cx="304800" cy="180975"/>
            </a:xfrm>
            <a:prstGeom prst="rect">
              <a:avLst/>
            </a:prstGeom>
            <a:noFill/>
            <a:ln w="9525">
              <a:noFill/>
              <a:miter lim="800000"/>
              <a:headEnd/>
              <a:tailEnd/>
            </a:ln>
            <a:scene3d>
              <a:camera prst="orthographicFront">
                <a:rot lat="0" lon="0" rev="5400000"/>
              </a:camera>
              <a:lightRig rig="threePt" dir="t"/>
            </a:scene3d>
          </p:spPr>
        </p:pic>
        <p:pic>
          <p:nvPicPr>
            <p:cNvPr id="19" name="Picture 32"/>
            <p:cNvPicPr>
              <a:picLocks noChangeAspect="1" noChangeArrowheads="1"/>
            </p:cNvPicPr>
            <p:nvPr/>
          </p:nvPicPr>
          <p:blipFill>
            <a:blip r:embed="rId3"/>
            <a:srcRect/>
            <a:stretch>
              <a:fillRect/>
            </a:stretch>
          </p:blipFill>
          <p:spPr bwMode="auto">
            <a:xfrm>
              <a:off x="6629400" y="3657600"/>
              <a:ext cx="304800" cy="180975"/>
            </a:xfrm>
            <a:prstGeom prst="rect">
              <a:avLst/>
            </a:prstGeom>
            <a:noFill/>
            <a:ln w="9525">
              <a:noFill/>
              <a:miter lim="800000"/>
              <a:headEnd/>
              <a:tailEnd/>
            </a:ln>
            <a:scene3d>
              <a:camera prst="orthographicFront">
                <a:rot lat="0" lon="0" rev="5400000"/>
              </a:camera>
              <a:lightRig rig="threePt" dir="t"/>
            </a:scene3d>
          </p:spPr>
        </p:pic>
        <p:pic>
          <p:nvPicPr>
            <p:cNvPr id="20" name="Picture 32"/>
            <p:cNvPicPr>
              <a:picLocks noChangeAspect="1" noChangeArrowheads="1"/>
            </p:cNvPicPr>
            <p:nvPr/>
          </p:nvPicPr>
          <p:blipFill>
            <a:blip r:embed="rId3"/>
            <a:srcRect/>
            <a:stretch>
              <a:fillRect/>
            </a:stretch>
          </p:blipFill>
          <p:spPr bwMode="auto">
            <a:xfrm>
              <a:off x="6629400" y="3962400"/>
              <a:ext cx="304800" cy="180975"/>
            </a:xfrm>
            <a:prstGeom prst="rect">
              <a:avLst/>
            </a:prstGeom>
            <a:noFill/>
            <a:ln w="9525">
              <a:noFill/>
              <a:miter lim="800000"/>
              <a:headEnd/>
              <a:tailEnd/>
            </a:ln>
            <a:scene3d>
              <a:camera prst="orthographicFront">
                <a:rot lat="0" lon="0" rev="5400000"/>
              </a:camera>
              <a:lightRig rig="threePt" dir="t"/>
            </a:scene3d>
          </p:spPr>
        </p:pic>
        <p:pic>
          <p:nvPicPr>
            <p:cNvPr id="21" name="Picture 32"/>
            <p:cNvPicPr>
              <a:picLocks noChangeAspect="1" noChangeArrowheads="1"/>
            </p:cNvPicPr>
            <p:nvPr/>
          </p:nvPicPr>
          <p:blipFill>
            <a:blip r:embed="rId3"/>
            <a:srcRect/>
            <a:stretch>
              <a:fillRect/>
            </a:stretch>
          </p:blipFill>
          <p:spPr bwMode="auto">
            <a:xfrm>
              <a:off x="6629400" y="4267200"/>
              <a:ext cx="304800" cy="180975"/>
            </a:xfrm>
            <a:prstGeom prst="rect">
              <a:avLst/>
            </a:prstGeom>
            <a:noFill/>
            <a:ln w="9525">
              <a:noFill/>
              <a:miter lim="800000"/>
              <a:headEnd/>
              <a:tailEnd/>
            </a:ln>
            <a:scene3d>
              <a:camera prst="orthographicFront">
                <a:rot lat="0" lon="0" rev="5400000"/>
              </a:camera>
              <a:lightRig rig="threePt" dir="t"/>
            </a:scene3d>
          </p:spPr>
        </p:pic>
        <p:pic>
          <p:nvPicPr>
            <p:cNvPr id="22" name="Picture 32"/>
            <p:cNvPicPr>
              <a:picLocks noChangeAspect="1" noChangeArrowheads="1"/>
            </p:cNvPicPr>
            <p:nvPr/>
          </p:nvPicPr>
          <p:blipFill>
            <a:blip r:embed="rId3"/>
            <a:srcRect/>
            <a:stretch>
              <a:fillRect/>
            </a:stretch>
          </p:blipFill>
          <p:spPr bwMode="auto">
            <a:xfrm>
              <a:off x="6629400" y="4543425"/>
              <a:ext cx="304800" cy="180975"/>
            </a:xfrm>
            <a:prstGeom prst="rect">
              <a:avLst/>
            </a:prstGeom>
            <a:noFill/>
            <a:ln w="9525">
              <a:noFill/>
              <a:miter lim="800000"/>
              <a:headEnd/>
              <a:tailEnd/>
            </a:ln>
            <a:scene3d>
              <a:camera prst="orthographicFront">
                <a:rot lat="0" lon="0" rev="5400000"/>
              </a:camera>
              <a:lightRig rig="threePt" dir="t"/>
            </a:scene3d>
          </p:spPr>
        </p:pic>
        <p:pic>
          <p:nvPicPr>
            <p:cNvPr id="23" name="Picture 32"/>
            <p:cNvPicPr>
              <a:picLocks noChangeAspect="1" noChangeArrowheads="1"/>
            </p:cNvPicPr>
            <p:nvPr/>
          </p:nvPicPr>
          <p:blipFill>
            <a:blip r:embed="rId3"/>
            <a:srcRect/>
            <a:stretch>
              <a:fillRect/>
            </a:stretch>
          </p:blipFill>
          <p:spPr bwMode="auto">
            <a:xfrm>
              <a:off x="6629400" y="4848225"/>
              <a:ext cx="304800" cy="180975"/>
            </a:xfrm>
            <a:prstGeom prst="rect">
              <a:avLst/>
            </a:prstGeom>
            <a:noFill/>
            <a:ln w="9525">
              <a:noFill/>
              <a:miter lim="800000"/>
              <a:headEnd/>
              <a:tailEnd/>
            </a:ln>
            <a:scene3d>
              <a:camera prst="orthographicFront">
                <a:rot lat="0" lon="0" rev="5400000"/>
              </a:camera>
              <a:lightRig rig="threePt" dir="t"/>
            </a:scene3d>
          </p:spPr>
        </p:pic>
        <p:pic>
          <p:nvPicPr>
            <p:cNvPr id="24" name="Picture 32"/>
            <p:cNvPicPr>
              <a:picLocks noChangeAspect="1" noChangeArrowheads="1"/>
            </p:cNvPicPr>
            <p:nvPr/>
          </p:nvPicPr>
          <p:blipFill>
            <a:blip r:embed="rId3"/>
            <a:srcRect/>
            <a:stretch>
              <a:fillRect/>
            </a:stretch>
          </p:blipFill>
          <p:spPr bwMode="auto">
            <a:xfrm>
              <a:off x="6629400" y="5153025"/>
              <a:ext cx="304800" cy="180975"/>
            </a:xfrm>
            <a:prstGeom prst="rect">
              <a:avLst/>
            </a:prstGeom>
            <a:noFill/>
            <a:ln w="9525">
              <a:noFill/>
              <a:miter lim="800000"/>
              <a:headEnd/>
              <a:tailEnd/>
            </a:ln>
            <a:scene3d>
              <a:camera prst="orthographicFront">
                <a:rot lat="0" lon="0" rev="5400000"/>
              </a:camera>
              <a:lightRig rig="threePt" dir="t"/>
            </a:scene3d>
          </p:spPr>
        </p:pic>
        <p:pic>
          <p:nvPicPr>
            <p:cNvPr id="25" name="Picture 32"/>
            <p:cNvPicPr>
              <a:picLocks noChangeAspect="1" noChangeArrowheads="1"/>
            </p:cNvPicPr>
            <p:nvPr/>
          </p:nvPicPr>
          <p:blipFill>
            <a:blip r:embed="rId3"/>
            <a:srcRect/>
            <a:stretch>
              <a:fillRect/>
            </a:stretch>
          </p:blipFill>
          <p:spPr bwMode="auto">
            <a:xfrm>
              <a:off x="6629400" y="5457825"/>
              <a:ext cx="304800" cy="180975"/>
            </a:xfrm>
            <a:prstGeom prst="rect">
              <a:avLst/>
            </a:prstGeom>
            <a:noFill/>
            <a:ln w="9525">
              <a:noFill/>
              <a:miter lim="800000"/>
              <a:headEnd/>
              <a:tailEnd/>
            </a:ln>
            <a:scene3d>
              <a:camera prst="orthographicFront">
                <a:rot lat="0" lon="0" rev="5400000"/>
              </a:camera>
              <a:lightRig rig="threePt" dir="t"/>
            </a:scene3d>
          </p:spPr>
        </p:pic>
        <p:pic>
          <p:nvPicPr>
            <p:cNvPr id="26" name="Picture 32"/>
            <p:cNvPicPr>
              <a:picLocks noChangeAspect="1" noChangeArrowheads="1"/>
            </p:cNvPicPr>
            <p:nvPr/>
          </p:nvPicPr>
          <p:blipFill>
            <a:blip r:embed="rId3"/>
            <a:srcRect/>
            <a:stretch>
              <a:fillRect/>
            </a:stretch>
          </p:blipFill>
          <p:spPr bwMode="auto">
            <a:xfrm>
              <a:off x="6629400" y="5762625"/>
              <a:ext cx="304800" cy="180975"/>
            </a:xfrm>
            <a:prstGeom prst="rect">
              <a:avLst/>
            </a:prstGeom>
            <a:noFill/>
            <a:ln w="9525">
              <a:noFill/>
              <a:miter lim="800000"/>
              <a:headEnd/>
              <a:tailEnd/>
            </a:ln>
            <a:scene3d>
              <a:camera prst="orthographicFront">
                <a:rot lat="0" lon="0" rev="5400000"/>
              </a:camera>
              <a:lightRig rig="threePt" dir="t"/>
            </a:scene3d>
          </p:spPr>
        </p:pic>
        <p:pic>
          <p:nvPicPr>
            <p:cNvPr id="27" name="Picture 32"/>
            <p:cNvPicPr>
              <a:picLocks noChangeAspect="1" noChangeArrowheads="1"/>
            </p:cNvPicPr>
            <p:nvPr/>
          </p:nvPicPr>
          <p:blipFill>
            <a:blip r:embed="rId3"/>
            <a:srcRect/>
            <a:stretch>
              <a:fillRect/>
            </a:stretch>
          </p:blipFill>
          <p:spPr bwMode="auto">
            <a:xfrm>
              <a:off x="6629400" y="6067425"/>
              <a:ext cx="304800" cy="180975"/>
            </a:xfrm>
            <a:prstGeom prst="rect">
              <a:avLst/>
            </a:prstGeom>
            <a:noFill/>
            <a:ln w="9525">
              <a:noFill/>
              <a:miter lim="800000"/>
              <a:headEnd/>
              <a:tailEnd/>
            </a:ln>
            <a:scene3d>
              <a:camera prst="orthographicFront">
                <a:rot lat="0" lon="0" rev="5400000"/>
              </a:camera>
              <a:lightRig rig="threePt" dir="t"/>
            </a:scene3d>
          </p:spPr>
        </p:pic>
        <p:pic>
          <p:nvPicPr>
            <p:cNvPr id="28" name="Picture 32"/>
            <p:cNvPicPr>
              <a:picLocks noChangeAspect="1" noChangeArrowheads="1"/>
            </p:cNvPicPr>
            <p:nvPr/>
          </p:nvPicPr>
          <p:blipFill>
            <a:blip r:embed="rId3"/>
            <a:srcRect/>
            <a:stretch>
              <a:fillRect/>
            </a:stretch>
          </p:blipFill>
          <p:spPr bwMode="auto">
            <a:xfrm>
              <a:off x="6629400" y="6372225"/>
              <a:ext cx="304800" cy="180975"/>
            </a:xfrm>
            <a:prstGeom prst="rect">
              <a:avLst/>
            </a:prstGeom>
            <a:noFill/>
            <a:ln w="9525">
              <a:noFill/>
              <a:miter lim="800000"/>
              <a:headEnd/>
              <a:tailEnd/>
            </a:ln>
            <a:scene3d>
              <a:camera prst="orthographicFront">
                <a:rot lat="0" lon="0" rev="5400000"/>
              </a:camera>
              <a:lightRig rig="threePt" dir="t"/>
            </a:scene3d>
          </p:spPr>
        </p:pic>
        <p:pic>
          <p:nvPicPr>
            <p:cNvPr id="29" name="Picture 32"/>
            <p:cNvPicPr>
              <a:picLocks noChangeAspect="1" noChangeArrowheads="1"/>
            </p:cNvPicPr>
            <p:nvPr/>
          </p:nvPicPr>
          <p:blipFill>
            <a:blip r:embed="rId3"/>
            <a:srcRect/>
            <a:stretch>
              <a:fillRect/>
            </a:stretch>
          </p:blipFill>
          <p:spPr bwMode="auto">
            <a:xfrm>
              <a:off x="6629400" y="6629400"/>
              <a:ext cx="304800" cy="180975"/>
            </a:xfrm>
            <a:prstGeom prst="rect">
              <a:avLst/>
            </a:prstGeom>
            <a:noFill/>
            <a:ln w="9525">
              <a:noFill/>
              <a:miter lim="800000"/>
              <a:headEnd/>
              <a:tailEnd/>
            </a:ln>
            <a:scene3d>
              <a:camera prst="orthographicFront">
                <a:rot lat="0" lon="0" rev="5400000"/>
              </a:camera>
              <a:lightRig rig="threePt" dir="t"/>
            </a:scene3d>
          </p:spPr>
        </p:pic>
      </p:grpSp>
      <p:sp>
        <p:nvSpPr>
          <p:cNvPr id="2" name="Vertical Title 1"/>
          <p:cNvSpPr>
            <a:spLocks noGrp="1"/>
          </p:cNvSpPr>
          <p:nvPr>
            <p:ph type="title" orient="vert"/>
          </p:nvPr>
        </p:nvSpPr>
        <p:spPr>
          <a:xfrm>
            <a:off x="7239000" y="1600200"/>
            <a:ext cx="1905000" cy="4876800"/>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0" y="457200"/>
            <a:ext cx="6934200" cy="5791200"/>
          </a:xfrm>
        </p:spPr>
        <p:txBody>
          <a:bodyPr vert="eaVert"/>
          <a:lstStyle>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Date Placeholder 62"/>
          <p:cNvSpPr>
            <a:spLocks noGrp="1"/>
          </p:cNvSpPr>
          <p:nvPr>
            <p:ph type="dt" sz="half" idx="10"/>
          </p:nvPr>
        </p:nvSpPr>
        <p:spPr/>
        <p:txBody>
          <a:bodyPr/>
          <a:lstStyle>
            <a:lvl1pPr>
              <a:defRPr/>
            </a:lvl1pPr>
          </a:lstStyle>
          <a:p>
            <a:pPr>
              <a:defRPr/>
            </a:pPr>
            <a:fld id="{CED4E678-A855-430B-95CE-83E2D7B2BBE8}" type="datetime1">
              <a:rPr lang="en-US"/>
              <a:pPr>
                <a:defRPr/>
              </a:pPr>
              <a:t>7/13/2018</a:t>
            </a:fld>
            <a:endParaRPr lang="en-US" dirty="0"/>
          </a:p>
        </p:txBody>
      </p:sp>
      <p:sp>
        <p:nvSpPr>
          <p:cNvPr id="31" name="Slide Number Placeholder 63"/>
          <p:cNvSpPr>
            <a:spLocks noGrp="1"/>
          </p:cNvSpPr>
          <p:nvPr>
            <p:ph type="sldNum" sz="quarter" idx="11"/>
          </p:nvPr>
        </p:nvSpPr>
        <p:spPr/>
        <p:txBody>
          <a:bodyPr/>
          <a:lstStyle>
            <a:lvl1pPr>
              <a:defRPr/>
            </a:lvl1pPr>
          </a:lstStyle>
          <a:p>
            <a:fld id="{C271C858-771B-4F89-A5AB-89D3F26561FD}" type="slidenum">
              <a:rPr lang="en-US" altLang="en-US"/>
              <a:pPr/>
              <a:t>‹#›</a:t>
            </a:fld>
            <a:endParaRPr lang="en-US" altLang="en-US"/>
          </a:p>
        </p:txBody>
      </p:sp>
      <p:sp>
        <p:nvSpPr>
          <p:cNvPr id="32" name="Footer Placeholder 64"/>
          <p:cNvSpPr>
            <a:spLocks noGrp="1"/>
          </p:cNvSpPr>
          <p:nvPr>
            <p:ph type="ftr" sz="quarter" idx="12"/>
          </p:nvPr>
        </p:nvSpPr>
        <p:spPr/>
        <p:txBody>
          <a:bodyPr/>
          <a:lstStyle>
            <a:lvl1pPr>
              <a:defRPr/>
            </a:lvl1pPr>
          </a:lstStyle>
          <a:p>
            <a:pPr>
              <a:defRPr/>
            </a:pPr>
            <a:r>
              <a:rPr lang="en-US"/>
              <a:t>Northwest Portland Area Indian Health Board</a:t>
            </a:r>
          </a:p>
        </p:txBody>
      </p:sp>
    </p:spTree>
    <p:extLst>
      <p:ext uri="{BB962C8B-B14F-4D97-AF65-F5344CB8AC3E}">
        <p14:creationId xmlns:p14="http://schemas.microsoft.com/office/powerpoint/2010/main" val="324113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2557A-7053-4340-A874-8AB926A8EDA1}" type="datetimeFigureOut">
              <a:rPr lang="en-US" smtClean="0"/>
              <a:t>7/13/2018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1401393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6"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0"/>
          <p:cNvGrpSpPr>
            <a:grpSpLocks/>
          </p:cNvGrpSpPr>
          <p:nvPr/>
        </p:nvGrpSpPr>
        <p:grpSpPr bwMode="auto">
          <a:xfrm>
            <a:off x="0" y="1295400"/>
            <a:ext cx="9144000" cy="180975"/>
            <a:chOff x="0" y="816"/>
            <a:chExt cx="5760" cy="114"/>
          </a:xfrm>
        </p:grpSpPr>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p:txBody>
          <a:bodyPr/>
          <a:lstStyle>
            <a:lvl2pPr marL="741363" indent="-284163">
              <a:buClr>
                <a:srgbClr val="008080"/>
              </a:buClr>
              <a:buSzPct val="105000"/>
              <a:buFont typeface="Wingdings" pitchFamily="2" charset="2"/>
              <a:buChar char="§"/>
              <a:defRPr lang="en-US" sz="3400" b="0" dirty="0" smtClean="0">
                <a:solidFill>
                  <a:schemeClr val="tx1"/>
                </a:solidFill>
                <a:latin typeface="Trebuchet MS" pitchFamily="34" charset="0"/>
              </a:defRPr>
            </a:lvl2pPr>
            <a:lvl3pPr marL="1262063" indent="-347663">
              <a:buClr>
                <a:srgbClr val="B40000"/>
              </a:buClr>
              <a:buSzPct val="100000"/>
              <a:buFont typeface="Arial" pitchFamily="34" charset="0"/>
              <a:buChar char="•"/>
              <a:defRPr sz="2800" b="0">
                <a:solidFill>
                  <a:schemeClr val="tx1"/>
                </a:solidFill>
              </a:defRPr>
            </a:lvl3pPr>
            <a:lvl4pPr marL="1719263" indent="-347663">
              <a:buFont typeface="Trebuchet MS" pitchFamily="34" charset="0"/>
              <a:buChar char="—"/>
              <a:defRPr sz="2800">
                <a:solidFill>
                  <a:schemeClr val="tx1"/>
                </a:solidFill>
              </a:defRPr>
            </a:lvl4pPr>
            <a:lvl5pPr marL="2176463" indent="-347663">
              <a:buFont typeface="Trebuchet MS" pitchFamily="34" charset="0"/>
              <a:buChar char="—"/>
              <a:defRPr sz="24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8"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9" name="Rectangle 4"/>
          <p:cNvSpPr>
            <a:spLocks noGrp="1" noChangeArrowheads="1"/>
          </p:cNvSpPr>
          <p:nvPr>
            <p:ph type="dt" sz="half" idx="11"/>
          </p:nvPr>
        </p:nvSpPr>
        <p:spPr/>
        <p:txBody>
          <a:bodyPr/>
          <a:lstStyle>
            <a:lvl1pPr>
              <a:defRPr/>
            </a:lvl1pPr>
          </a:lstStyle>
          <a:p>
            <a:pPr>
              <a:defRPr/>
            </a:pPr>
            <a:fld id="{723BF795-A8D2-4DFE-BBF4-2999DD7925A3}" type="datetime1">
              <a:rPr lang="en-US"/>
              <a:pPr>
                <a:defRPr/>
              </a:pPr>
              <a:t>7/13/2018</a:t>
            </a:fld>
            <a:endParaRPr lang="en-US" dirty="0"/>
          </a:p>
        </p:txBody>
      </p:sp>
      <p:sp>
        <p:nvSpPr>
          <p:cNvPr id="40" name="Slide Number Placeholder 39"/>
          <p:cNvSpPr>
            <a:spLocks noGrp="1" noChangeArrowheads="1"/>
          </p:cNvSpPr>
          <p:nvPr>
            <p:ph type="sldNum" sz="quarter" idx="12"/>
          </p:nvPr>
        </p:nvSpPr>
        <p:spPr/>
        <p:txBody>
          <a:bodyPr/>
          <a:lstStyle>
            <a:lvl1pPr>
              <a:defRPr/>
            </a:lvl1pPr>
          </a:lstStyle>
          <a:p>
            <a:fld id="{B92ED170-6E32-45CF-BE9E-EC84FD119674}" type="slidenum">
              <a:rPr lang="en-US" altLang="en-US"/>
              <a:pPr/>
              <a:t>‹#›</a:t>
            </a:fld>
            <a:endParaRPr lang="en-US" altLang="en-US"/>
          </a:p>
        </p:txBody>
      </p:sp>
    </p:spTree>
    <p:extLst>
      <p:ext uri="{BB962C8B-B14F-4D97-AF65-F5344CB8AC3E}">
        <p14:creationId xmlns:p14="http://schemas.microsoft.com/office/powerpoint/2010/main" val="196355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048000"/>
          </a:xfrm>
          <a:prstGeom prst="rect">
            <a:avLst/>
          </a:prstGeom>
          <a:solidFill>
            <a:srgbClr val="FFFFCC"/>
          </a:solidFill>
          <a:ln w="9525">
            <a:noFill/>
            <a:miter lim="800000"/>
            <a:headEnd/>
            <a:tailEnd/>
          </a:ln>
          <a:effectLst/>
        </p:spPr>
        <p:txBody>
          <a:bodyPr wrap="none" anchor="ctr"/>
          <a:lstStyle/>
          <a:p>
            <a:pPr>
              <a:defRPr/>
            </a:pPr>
            <a:endParaRPr lang="en-US"/>
          </a:p>
        </p:txBody>
      </p:sp>
      <p:grpSp>
        <p:nvGrpSpPr>
          <p:cNvPr id="5" name="Group 7"/>
          <p:cNvGrpSpPr>
            <a:grpSpLocks/>
          </p:cNvGrpSpPr>
          <p:nvPr/>
        </p:nvGrpSpPr>
        <p:grpSpPr bwMode="auto">
          <a:xfrm>
            <a:off x="0" y="2971800"/>
            <a:ext cx="9144000" cy="180975"/>
            <a:chOff x="0" y="816"/>
            <a:chExt cx="5760" cy="114"/>
          </a:xfrm>
        </p:grpSpPr>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762000" y="32766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1371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36"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7" name="Date Placeholder 36"/>
          <p:cNvSpPr>
            <a:spLocks noGrp="1" noChangeArrowheads="1"/>
          </p:cNvSpPr>
          <p:nvPr>
            <p:ph type="dt" sz="half" idx="11"/>
          </p:nvPr>
        </p:nvSpPr>
        <p:spPr/>
        <p:txBody>
          <a:bodyPr/>
          <a:lstStyle>
            <a:lvl1pPr>
              <a:defRPr/>
            </a:lvl1pPr>
          </a:lstStyle>
          <a:p>
            <a:pPr>
              <a:defRPr/>
            </a:pPr>
            <a:fld id="{4DA01494-8245-4205-90FB-692262482B10}" type="datetime1">
              <a:rPr lang="en-US"/>
              <a:pPr>
                <a:defRPr/>
              </a:pPr>
              <a:t>7/13/2018</a:t>
            </a:fld>
            <a:endParaRPr lang="en-US" dirty="0"/>
          </a:p>
        </p:txBody>
      </p:sp>
      <p:sp>
        <p:nvSpPr>
          <p:cNvPr id="38" name="Rectangle 6"/>
          <p:cNvSpPr>
            <a:spLocks noGrp="1" noChangeArrowheads="1"/>
          </p:cNvSpPr>
          <p:nvPr>
            <p:ph type="sldNum" sz="quarter" idx="12"/>
          </p:nvPr>
        </p:nvSpPr>
        <p:spPr/>
        <p:txBody>
          <a:bodyPr/>
          <a:lstStyle>
            <a:lvl1pPr>
              <a:defRPr/>
            </a:lvl1pPr>
          </a:lstStyle>
          <a:p>
            <a:fld id="{821270D6-0279-4DE8-9E9B-DAAF337F2E21}" type="slidenum">
              <a:rPr lang="en-US" altLang="en-US"/>
              <a:pPr/>
              <a:t>‹#›</a:t>
            </a:fld>
            <a:endParaRPr lang="en-US" altLang="en-US"/>
          </a:p>
        </p:txBody>
      </p:sp>
    </p:spTree>
    <p:extLst>
      <p:ext uri="{BB962C8B-B14F-4D97-AF65-F5344CB8AC3E}">
        <p14:creationId xmlns:p14="http://schemas.microsoft.com/office/powerpoint/2010/main" val="335822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7"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0"/>
          <p:cNvGrpSpPr>
            <a:grpSpLocks/>
          </p:cNvGrpSpPr>
          <p:nvPr/>
        </p:nvGrpSpPr>
        <p:grpSpPr bwMode="auto">
          <a:xfrm>
            <a:off x="0" y="1295400"/>
            <a:ext cx="9144000" cy="180975"/>
            <a:chOff x="0" y="816"/>
            <a:chExt cx="5760" cy="114"/>
          </a:xfrm>
        </p:grpSpPr>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sz="half" idx="1"/>
          </p:nvPr>
        </p:nvSpPr>
        <p:spPr>
          <a:xfrm>
            <a:off x="457200" y="1752600"/>
            <a:ext cx="4038600" cy="4648200"/>
          </a:xfrm>
        </p:spPr>
        <p:txBody>
          <a:bodyPr/>
          <a:lstStyle>
            <a:lvl1pPr>
              <a:defRPr sz="2800"/>
            </a:lvl1pPr>
            <a:lvl2pPr marL="804863" indent="-347663">
              <a:buSzPct val="85000"/>
              <a:defRPr lang="en-US" sz="2000" b="0" dirty="0" smtClean="0">
                <a:solidFill>
                  <a:schemeClr val="tx1"/>
                </a:solidFill>
                <a:latin typeface="Trebuchet MS"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648200"/>
          </a:xfrm>
        </p:spPr>
        <p:txBody>
          <a:bodyPr/>
          <a:lstStyle>
            <a:lvl1pPr>
              <a:defRPr sz="2800"/>
            </a:lvl1pPr>
            <a:lvl2pPr marL="806450" indent="-285750">
              <a:tabLst/>
              <a:defRPr lang="en-US" sz="2000" dirty="0" smtClean="0">
                <a:solidFill>
                  <a:schemeClr val="tx1"/>
                </a:solidFill>
                <a:latin typeface="Trebuchet MS" pitchFamily="34" charset="0"/>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9" name="Footer Placeholder 38"/>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0" name="Rectangle 4"/>
          <p:cNvSpPr>
            <a:spLocks noGrp="1" noChangeArrowheads="1"/>
          </p:cNvSpPr>
          <p:nvPr>
            <p:ph type="dt" sz="half" idx="11"/>
          </p:nvPr>
        </p:nvSpPr>
        <p:spPr/>
        <p:txBody>
          <a:bodyPr/>
          <a:lstStyle>
            <a:lvl1pPr>
              <a:defRPr/>
            </a:lvl1pPr>
          </a:lstStyle>
          <a:p>
            <a:pPr>
              <a:defRPr/>
            </a:pPr>
            <a:fld id="{82C5F102-80D9-4C1B-AB6C-1A4C76E77851}" type="datetime1">
              <a:rPr lang="en-US"/>
              <a:pPr>
                <a:defRPr/>
              </a:pPr>
              <a:t>7/13/2018</a:t>
            </a:fld>
            <a:endParaRPr lang="en-US" dirty="0"/>
          </a:p>
        </p:txBody>
      </p:sp>
      <p:sp>
        <p:nvSpPr>
          <p:cNvPr id="41" name="Rectangle 6"/>
          <p:cNvSpPr>
            <a:spLocks noGrp="1" noChangeArrowheads="1"/>
          </p:cNvSpPr>
          <p:nvPr>
            <p:ph type="sldNum" sz="quarter" idx="12"/>
          </p:nvPr>
        </p:nvSpPr>
        <p:spPr/>
        <p:txBody>
          <a:bodyPr/>
          <a:lstStyle>
            <a:lvl1pPr>
              <a:defRPr/>
            </a:lvl1pPr>
          </a:lstStyle>
          <a:p>
            <a:fld id="{9B812307-272F-4806-93AD-F4C20008332E}" type="slidenum">
              <a:rPr lang="en-US" altLang="en-US"/>
              <a:pPr/>
              <a:t>‹#›</a:t>
            </a:fld>
            <a:endParaRPr lang="en-US" altLang="en-US"/>
          </a:p>
        </p:txBody>
      </p:sp>
    </p:spTree>
    <p:extLst>
      <p:ext uri="{BB962C8B-B14F-4D97-AF65-F5344CB8AC3E}">
        <p14:creationId xmlns:p14="http://schemas.microsoft.com/office/powerpoint/2010/main" val="41834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0"/>
          <p:cNvGrpSpPr>
            <a:grpSpLocks/>
          </p:cNvGrpSpPr>
          <p:nvPr/>
        </p:nvGrpSpPr>
        <p:grpSpPr bwMode="auto">
          <a:xfrm>
            <a:off x="0" y="1295400"/>
            <a:ext cx="9144000" cy="180975"/>
            <a:chOff x="0" y="816"/>
            <a:chExt cx="5760" cy="114"/>
          </a:xfrm>
        </p:grpSpPr>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457200" y="15240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438400"/>
            <a:ext cx="4040188" cy="3962400"/>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240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438399"/>
            <a:ext cx="4041775" cy="3962401"/>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1371600" y="76200"/>
            <a:ext cx="7315200" cy="1143000"/>
          </a:xfrm>
        </p:spPr>
        <p:txBody>
          <a:bodyPr/>
          <a:lstStyle/>
          <a:p>
            <a:r>
              <a:rPr lang="en-US" smtClean="0"/>
              <a:t>Click to edit Master title style</a:t>
            </a:r>
            <a:endParaRPr lang="en-US" dirty="0"/>
          </a:p>
        </p:txBody>
      </p:sp>
      <p:sp>
        <p:nvSpPr>
          <p:cNvPr id="4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2" name="Rectangle 4"/>
          <p:cNvSpPr>
            <a:spLocks noGrp="1" noChangeArrowheads="1"/>
          </p:cNvSpPr>
          <p:nvPr>
            <p:ph type="dt" sz="half" idx="11"/>
          </p:nvPr>
        </p:nvSpPr>
        <p:spPr/>
        <p:txBody>
          <a:bodyPr/>
          <a:lstStyle>
            <a:lvl1pPr>
              <a:defRPr/>
            </a:lvl1pPr>
          </a:lstStyle>
          <a:p>
            <a:pPr>
              <a:defRPr/>
            </a:pPr>
            <a:fld id="{8CA56C34-CE12-4599-87BE-23FFB9566100}" type="datetime1">
              <a:rPr lang="en-US"/>
              <a:pPr>
                <a:defRPr/>
              </a:pPr>
              <a:t>7/13/2018</a:t>
            </a:fld>
            <a:endParaRPr lang="en-US" dirty="0"/>
          </a:p>
        </p:txBody>
      </p:sp>
      <p:sp>
        <p:nvSpPr>
          <p:cNvPr id="43" name="Rectangle 6"/>
          <p:cNvSpPr>
            <a:spLocks noGrp="1" noChangeArrowheads="1"/>
          </p:cNvSpPr>
          <p:nvPr>
            <p:ph type="sldNum" sz="quarter" idx="12"/>
          </p:nvPr>
        </p:nvSpPr>
        <p:spPr/>
        <p:txBody>
          <a:bodyPr/>
          <a:lstStyle>
            <a:lvl1pPr>
              <a:defRPr/>
            </a:lvl1pPr>
          </a:lstStyle>
          <a:p>
            <a:fld id="{5B69D452-E505-4B4D-AFB7-9A3DEF2CC8F8}" type="slidenum">
              <a:rPr lang="en-US" altLang="en-US"/>
              <a:pPr/>
              <a:t>‹#›</a:t>
            </a:fld>
            <a:endParaRPr lang="en-US" altLang="en-US"/>
          </a:p>
        </p:txBody>
      </p:sp>
    </p:spTree>
    <p:extLst>
      <p:ext uri="{BB962C8B-B14F-4D97-AF65-F5344CB8AC3E}">
        <p14:creationId xmlns:p14="http://schemas.microsoft.com/office/powerpoint/2010/main" val="217864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39"/>
          <p:cNvGrpSpPr>
            <a:grpSpLocks/>
          </p:cNvGrpSpPr>
          <p:nvPr/>
        </p:nvGrpSpPr>
        <p:grpSpPr bwMode="auto">
          <a:xfrm>
            <a:off x="0" y="0"/>
            <a:ext cx="9144000" cy="1476375"/>
            <a:chOff x="0" y="0"/>
            <a:chExt cx="9144000" cy="1476375"/>
          </a:xfrm>
        </p:grpSpPr>
        <p:grpSp>
          <p:nvGrpSpPr>
            <p:cNvPr id="3" name="Group 7"/>
            <p:cNvGrpSpPr>
              <a:grpSpLocks/>
            </p:cNvGrpSpPr>
            <p:nvPr/>
          </p:nvGrpSpPr>
          <p:grpSpPr bwMode="auto">
            <a:xfrm>
              <a:off x="0" y="0"/>
              <a:ext cx="9144000" cy="1295400"/>
              <a:chOff x="0" y="0"/>
              <a:chExt cx="9144000" cy="1295400"/>
            </a:xfrm>
          </p:grpSpPr>
          <p:sp>
            <p:nvSpPr>
              <p:cNvPr id="3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36"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40"/>
            <p:cNvGrpSpPr>
              <a:grpSpLocks/>
            </p:cNvGrpSpPr>
            <p:nvPr/>
          </p:nvGrpSpPr>
          <p:grpSpPr bwMode="auto">
            <a:xfrm>
              <a:off x="0" y="1295400"/>
              <a:ext cx="9144000" cy="180975"/>
              <a:chOff x="0" y="816"/>
              <a:chExt cx="5760" cy="114"/>
            </a:xfrm>
          </p:grpSpPr>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7" name="Rectangle 2"/>
          <p:cNvSpPr txBox="1">
            <a:spLocks noChangeArrowheads="1"/>
          </p:cNvSpPr>
          <p:nvPr/>
        </p:nvSpPr>
        <p:spPr bwMode="auto">
          <a:xfrm>
            <a:off x="1371600" y="76200"/>
            <a:ext cx="7315200" cy="1143000"/>
          </a:xfrm>
          <a:prstGeom prst="rect">
            <a:avLst/>
          </a:prstGeom>
          <a:noFill/>
          <a:ln w="9525">
            <a:noFill/>
            <a:miter lim="800000"/>
            <a:headEnd/>
            <a:tailEnd/>
          </a:ln>
        </p:spPr>
        <p:txBody>
          <a:bodyPr anchor="ctr"/>
          <a:lstStyle>
            <a:lvl1pPr algn="l">
              <a:defRPr/>
            </a:lvl1pPr>
          </a:lstStyle>
          <a:p>
            <a:pPr eaLnBrk="0" hangingPunct="0">
              <a:defRPr/>
            </a:pPr>
            <a:r>
              <a:rPr lang="en-US" sz="4000" kern="0" dirty="0" smtClean="0">
                <a:solidFill>
                  <a:srgbClr val="990000"/>
                </a:solidFill>
                <a:latin typeface="Georgia" pitchFamily="18" charset="0"/>
                <a:ea typeface="+mj-ea"/>
                <a:cs typeface="+mj-cs"/>
              </a:rPr>
              <a:t>Click to edit Master title style</a:t>
            </a:r>
          </a:p>
        </p:txBody>
      </p:sp>
      <p:sp>
        <p:nvSpPr>
          <p:cNvPr id="38" name="Rectangle 5"/>
          <p:cNvSpPr>
            <a:spLocks noGrp="1" noChangeArrowheads="1"/>
          </p:cNvSpPr>
          <p:nvPr>
            <p:ph type="ftr" sz="quarter" idx="10"/>
          </p:nvPr>
        </p:nvSpPr>
        <p:spPr/>
        <p:txBody>
          <a:bodyPr/>
          <a:lstStyle>
            <a:lvl1pPr algn="ctr">
              <a:defRPr sz="1200">
                <a:solidFill>
                  <a:srgbClr val="800000"/>
                </a:solidFill>
                <a:latin typeface="Gill Sans MT" pitchFamily="34" charset="0"/>
              </a:defRPr>
            </a:lvl1pPr>
          </a:lstStyle>
          <a:p>
            <a:pPr>
              <a:defRPr/>
            </a:pPr>
            <a:r>
              <a:rPr lang="en-US"/>
              <a:t>Northwest Portland Area Indian Health Board</a:t>
            </a:r>
          </a:p>
        </p:txBody>
      </p:sp>
      <p:sp>
        <p:nvSpPr>
          <p:cNvPr id="39" name="Date Placeholder 38"/>
          <p:cNvSpPr>
            <a:spLocks noGrp="1" noChangeArrowheads="1"/>
          </p:cNvSpPr>
          <p:nvPr>
            <p:ph type="dt" sz="half" idx="11"/>
          </p:nvPr>
        </p:nvSpPr>
        <p:spPr/>
        <p:txBody>
          <a:bodyPr/>
          <a:lstStyle>
            <a:lvl1pPr>
              <a:defRPr sz="1200">
                <a:solidFill>
                  <a:srgbClr val="800000"/>
                </a:solidFill>
                <a:latin typeface="Gill Sans MT" pitchFamily="34" charset="0"/>
              </a:defRPr>
            </a:lvl1pPr>
          </a:lstStyle>
          <a:p>
            <a:pPr>
              <a:defRPr/>
            </a:pPr>
            <a:fld id="{312234AE-2EDE-4268-892B-5383C96FE1C1}" type="datetime1">
              <a:rPr lang="en-US"/>
              <a:pPr>
                <a:defRPr/>
              </a:pPr>
              <a:t>7/13/2018</a:t>
            </a:fld>
            <a:endParaRPr lang="en-US" dirty="0"/>
          </a:p>
        </p:txBody>
      </p:sp>
      <p:sp>
        <p:nvSpPr>
          <p:cNvPr id="40" name="Rectangle 6"/>
          <p:cNvSpPr>
            <a:spLocks noGrp="1" noChangeArrowheads="1"/>
          </p:cNvSpPr>
          <p:nvPr>
            <p:ph type="sldNum" sz="quarter" idx="12"/>
          </p:nvPr>
        </p:nvSpPr>
        <p:spPr/>
        <p:txBody>
          <a:bodyPr/>
          <a:lstStyle>
            <a:lvl1pPr>
              <a:defRPr/>
            </a:lvl1pPr>
          </a:lstStyle>
          <a:p>
            <a:fld id="{FD50FF06-03AF-41A1-A3EA-66AE7721028D}" type="slidenum">
              <a:rPr lang="en-US" altLang="en-US"/>
              <a:pPr/>
              <a:t>‹#›</a:t>
            </a:fld>
            <a:endParaRPr lang="en-US" altLang="en-US"/>
          </a:p>
        </p:txBody>
      </p:sp>
    </p:spTree>
    <p:extLst>
      <p:ext uri="{BB962C8B-B14F-4D97-AF65-F5344CB8AC3E}">
        <p14:creationId xmlns:p14="http://schemas.microsoft.com/office/powerpoint/2010/main" val="47318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685800"/>
            <a:ext cx="5111750" cy="5562600"/>
          </a:xfrm>
        </p:spPr>
        <p:txBody>
          <a:bodyPr/>
          <a:lstStyle>
            <a:lvl1pPr>
              <a:defRPr sz="3200"/>
            </a:lvl1pPr>
            <a:lvl2pPr marL="914400" indent="-457200">
              <a:buSzPct val="85000"/>
              <a:defRPr sz="2800"/>
            </a:lvl2pPr>
            <a:lvl3pPr marL="1262063" indent="-347663">
              <a:defRPr sz="2400"/>
            </a:lvl3pPr>
            <a:lvl4pPr marL="1719263" indent="-347663">
              <a:defRPr sz="2000"/>
            </a:lvl4pPr>
            <a:lvl5pPr marL="2176463" indent="-347663">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8B10406C-FFB4-4AFF-920F-10198CD3322B}" type="datetime1">
              <a:rPr lang="en-US"/>
              <a:pPr>
                <a:defRPr/>
              </a:pPr>
              <a:t>7/13/2018</a:t>
            </a:fld>
            <a:endParaRPr lang="en-US" dirty="0"/>
          </a:p>
        </p:txBody>
      </p:sp>
      <p:sp>
        <p:nvSpPr>
          <p:cNvPr id="73" name="Slide Number Placeholder 72"/>
          <p:cNvSpPr>
            <a:spLocks noGrp="1" noChangeArrowheads="1"/>
          </p:cNvSpPr>
          <p:nvPr>
            <p:ph type="sldNum" sz="quarter" idx="12"/>
          </p:nvPr>
        </p:nvSpPr>
        <p:spPr/>
        <p:txBody>
          <a:bodyPr/>
          <a:lstStyle>
            <a:lvl1pPr>
              <a:defRPr/>
            </a:lvl1pPr>
          </a:lstStyle>
          <a:p>
            <a:fld id="{23052EE9-6144-4DD8-8DE5-BDCA1ACE2A4C}" type="slidenum">
              <a:rPr lang="en-US" altLang="en-US"/>
              <a:pPr/>
              <a:t>‹#›</a:t>
            </a:fld>
            <a:endParaRPr lang="en-US" altLang="en-US"/>
          </a:p>
        </p:txBody>
      </p:sp>
    </p:spTree>
    <p:extLst>
      <p:ext uri="{BB962C8B-B14F-4D97-AF65-F5344CB8AC3E}">
        <p14:creationId xmlns:p14="http://schemas.microsoft.com/office/powerpoint/2010/main" val="54209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5" name="Picture Placeholder 2"/>
          <p:cNvSpPr>
            <a:spLocks noGrp="1"/>
          </p:cNvSpPr>
          <p:nvPr>
            <p:ph type="pic" idx="1"/>
          </p:nvPr>
        </p:nvSpPr>
        <p:spPr>
          <a:xfrm>
            <a:off x="3581400" y="762000"/>
            <a:ext cx="5410200"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6174B4DA-FC53-45C4-8325-4BB5DADBFE38}" type="datetime1">
              <a:rPr lang="en-US"/>
              <a:pPr>
                <a:defRPr/>
              </a:pPr>
              <a:t>7/13/2018</a:t>
            </a:fld>
            <a:endParaRPr lang="en-US" dirty="0"/>
          </a:p>
        </p:txBody>
      </p:sp>
      <p:sp>
        <p:nvSpPr>
          <p:cNvPr id="73" name="Slide Number Placeholder 72"/>
          <p:cNvSpPr>
            <a:spLocks noGrp="1" noChangeArrowheads="1"/>
          </p:cNvSpPr>
          <p:nvPr>
            <p:ph type="sldNum" sz="quarter" idx="12"/>
          </p:nvPr>
        </p:nvSpPr>
        <p:spPr/>
        <p:txBody>
          <a:bodyPr/>
          <a:lstStyle>
            <a:lvl1pPr>
              <a:defRPr/>
            </a:lvl1pPr>
          </a:lstStyle>
          <a:p>
            <a:fld id="{DBAD5BCF-AD18-4DD5-A223-B81AA1BF8B5B}" type="slidenum">
              <a:rPr lang="en-US" altLang="en-US"/>
              <a:pPr/>
              <a:t>‹#›</a:t>
            </a:fld>
            <a:endParaRPr lang="en-US" altLang="en-US"/>
          </a:p>
        </p:txBody>
      </p:sp>
    </p:spTree>
    <p:extLst>
      <p:ext uri="{BB962C8B-B14F-4D97-AF65-F5344CB8AC3E}">
        <p14:creationId xmlns:p14="http://schemas.microsoft.com/office/powerpoint/2010/main" val="246980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4"/>
          <p:cNvGrpSpPr>
            <a:grpSpLocks/>
          </p:cNvGrpSpPr>
          <p:nvPr/>
        </p:nvGrpSpPr>
        <p:grpSpPr bwMode="auto">
          <a:xfrm>
            <a:off x="0" y="0"/>
            <a:ext cx="9144000" cy="1476375"/>
            <a:chOff x="0" y="0"/>
            <a:chExt cx="9144000" cy="1476375"/>
          </a:xfrm>
        </p:grpSpPr>
        <p:grpSp>
          <p:nvGrpSpPr>
            <p:cNvPr id="5" name="Group 38"/>
            <p:cNvGrpSpPr>
              <a:grpSpLocks/>
            </p:cNvGrpSpPr>
            <p:nvPr/>
          </p:nvGrpSpPr>
          <p:grpSpPr bwMode="auto">
            <a:xfrm>
              <a:off x="0" y="0"/>
              <a:ext cx="9144000" cy="1295400"/>
              <a:chOff x="0" y="0"/>
              <a:chExt cx="9144000" cy="1295400"/>
            </a:xfrm>
          </p:grpSpPr>
          <p:sp>
            <p:nvSpPr>
              <p:cNvPr id="3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38"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0"/>
            <p:cNvGrpSpPr>
              <a:grpSpLocks/>
            </p:cNvGrpSpPr>
            <p:nvPr/>
          </p:nvGrpSpPr>
          <p:grpSpPr bwMode="auto">
            <a:xfrm>
              <a:off x="0" y="1295400"/>
              <a:ext cx="9144000" cy="180975"/>
              <a:chOff x="0" y="816"/>
              <a:chExt cx="5760" cy="114"/>
            </a:xfrm>
          </p:grpSpPr>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title"/>
          </p:nvPr>
        </p:nvSpPr>
        <p:spPr>
          <a:xfrm>
            <a:off x="1295400" y="152400"/>
            <a:ext cx="7696200" cy="10668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Date Placeholder 69"/>
          <p:cNvSpPr>
            <a:spLocks noGrp="1"/>
          </p:cNvSpPr>
          <p:nvPr>
            <p:ph type="dt" sz="half" idx="10"/>
          </p:nvPr>
        </p:nvSpPr>
        <p:spPr/>
        <p:txBody>
          <a:bodyPr/>
          <a:lstStyle>
            <a:lvl1pPr>
              <a:defRPr/>
            </a:lvl1pPr>
          </a:lstStyle>
          <a:p>
            <a:pPr>
              <a:defRPr/>
            </a:pPr>
            <a:fld id="{D69F0FC6-D422-4484-BA2E-B7ACCFB705C1}" type="datetime1">
              <a:rPr lang="en-US"/>
              <a:pPr>
                <a:defRPr/>
              </a:pPr>
              <a:t>7/13/2018</a:t>
            </a:fld>
            <a:endParaRPr lang="en-US" dirty="0"/>
          </a:p>
        </p:txBody>
      </p:sp>
      <p:sp>
        <p:nvSpPr>
          <p:cNvPr id="40" name="Slide Number Placeholder 70"/>
          <p:cNvSpPr>
            <a:spLocks noGrp="1"/>
          </p:cNvSpPr>
          <p:nvPr>
            <p:ph type="sldNum" sz="quarter" idx="11"/>
          </p:nvPr>
        </p:nvSpPr>
        <p:spPr/>
        <p:txBody>
          <a:bodyPr/>
          <a:lstStyle>
            <a:lvl1pPr>
              <a:defRPr/>
            </a:lvl1pPr>
          </a:lstStyle>
          <a:p>
            <a:fld id="{9BE24318-E9E4-4EAA-81F4-B38314CC684D}" type="slidenum">
              <a:rPr lang="en-US" altLang="en-US"/>
              <a:pPr/>
              <a:t>‹#›</a:t>
            </a:fld>
            <a:endParaRPr lang="en-US" altLang="en-US"/>
          </a:p>
        </p:txBody>
      </p:sp>
      <p:sp>
        <p:nvSpPr>
          <p:cNvPr id="41" name="Footer Placeholder 71"/>
          <p:cNvSpPr>
            <a:spLocks noGrp="1"/>
          </p:cNvSpPr>
          <p:nvPr>
            <p:ph type="ftr" sz="quarter" idx="12"/>
          </p:nvPr>
        </p:nvSpPr>
        <p:spPr/>
        <p:txBody>
          <a:bodyPr/>
          <a:lstStyle>
            <a:lvl1pPr>
              <a:defRPr/>
            </a:lvl1pPr>
          </a:lstStyle>
          <a:p>
            <a:pPr>
              <a:defRPr/>
            </a:pPr>
            <a:r>
              <a:rPr lang="en-US"/>
              <a:t>Northwest Portland Area Indian Health Board</a:t>
            </a:r>
          </a:p>
        </p:txBody>
      </p:sp>
    </p:spTree>
    <p:extLst>
      <p:ext uri="{BB962C8B-B14F-4D97-AF65-F5344CB8AC3E}">
        <p14:creationId xmlns:p14="http://schemas.microsoft.com/office/powerpoint/2010/main" val="263392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1"/>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 Second level</a:t>
            </a:r>
          </a:p>
          <a:p>
            <a:pPr lvl="2"/>
            <a:r>
              <a:rPr lang="en-US" altLang="en-US" smtClean="0"/>
              <a:t> Third level</a:t>
            </a:r>
          </a:p>
          <a:p>
            <a:pPr lvl="3"/>
            <a:r>
              <a:rPr lang="en-US" altLang="en-US" smtClean="0"/>
              <a:t> Fourth level</a:t>
            </a:r>
          </a:p>
          <a:p>
            <a:pPr lvl="4"/>
            <a:r>
              <a:rPr lang="en-US" altLang="en-US" smtClean="0"/>
              <a:t> Fifth level</a:t>
            </a:r>
          </a:p>
        </p:txBody>
      </p:sp>
      <p:sp>
        <p:nvSpPr>
          <p:cNvPr id="1027" name="Rectangle 2"/>
          <p:cNvSpPr>
            <a:spLocks noGrp="1" noChangeArrowheads="1"/>
          </p:cNvSpPr>
          <p:nvPr>
            <p:ph type="title"/>
          </p:nvPr>
        </p:nvSpPr>
        <p:spPr bwMode="auto">
          <a:xfrm>
            <a:off x="1371600" y="762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5" name="Rectangle 5"/>
          <p:cNvSpPr>
            <a:spLocks noGrp="1" noChangeArrowheads="1"/>
          </p:cNvSpPr>
          <p:nvPr>
            <p:ph type="ftr" sz="quarter" idx="3"/>
          </p:nvPr>
        </p:nvSpPr>
        <p:spPr bwMode="auto">
          <a:xfrm>
            <a:off x="2667000" y="6461125"/>
            <a:ext cx="3810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800000"/>
                </a:solidFill>
                <a:latin typeface="Gill Sans MT" pitchFamily="34" charset="0"/>
              </a:defRPr>
            </a:lvl1pPr>
          </a:lstStyle>
          <a:p>
            <a:pPr>
              <a:defRPr/>
            </a:pPr>
            <a:r>
              <a:rPr lang="en-US"/>
              <a:t>Northwest Portland Area Indian Health Board</a:t>
            </a:r>
          </a:p>
        </p:txBody>
      </p:sp>
      <p:sp>
        <p:nvSpPr>
          <p:cNvPr id="66" name="Rectangle 4"/>
          <p:cNvSpPr>
            <a:spLocks noGrp="1" noChangeArrowheads="1"/>
          </p:cNvSpPr>
          <p:nvPr>
            <p:ph type="dt" sz="half" idx="2"/>
          </p:nvPr>
        </p:nvSpPr>
        <p:spPr bwMode="auto">
          <a:xfrm>
            <a:off x="457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800000"/>
                </a:solidFill>
                <a:latin typeface="Gill Sans MT" pitchFamily="34" charset="0"/>
              </a:defRPr>
            </a:lvl1pPr>
          </a:lstStyle>
          <a:p>
            <a:pPr>
              <a:defRPr/>
            </a:pPr>
            <a:fld id="{47757F3D-C5EC-4617-8A34-C533F49961F8}" type="datetime1">
              <a:rPr lang="en-US"/>
              <a:pPr>
                <a:defRPr/>
              </a:pPr>
              <a:t>7/13/2018</a:t>
            </a:fld>
            <a:endParaRPr lang="en-US" dirty="0"/>
          </a:p>
        </p:txBody>
      </p:sp>
      <p:sp>
        <p:nvSpPr>
          <p:cNvPr id="67" name="Rectangle 6"/>
          <p:cNvSpPr>
            <a:spLocks noGrp="1" noChangeArrowheads="1"/>
          </p:cNvSpPr>
          <p:nvPr>
            <p:ph type="sldNum" sz="quarter" idx="4"/>
          </p:nvPr>
        </p:nvSpPr>
        <p:spPr bwMode="auto">
          <a:xfrm>
            <a:off x="6553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0000"/>
                </a:solidFill>
                <a:latin typeface="Georgia" panose="02040502050405020303" pitchFamily="18" charset="0"/>
              </a:defRPr>
            </a:lvl1pPr>
          </a:lstStyle>
          <a:p>
            <a:fld id="{5830A3D2-FDB7-4661-9131-4B5DBBDBEFE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hdr="0"/>
  <p:txStyles>
    <p:titleStyle>
      <a:lvl1pPr algn="l" rtl="0" eaLnBrk="1" fontAlgn="base" hangingPunct="1">
        <a:spcBef>
          <a:spcPct val="0"/>
        </a:spcBef>
        <a:spcAft>
          <a:spcPct val="0"/>
        </a:spcAft>
        <a:defRPr sz="4000">
          <a:solidFill>
            <a:srgbClr val="990000"/>
          </a:solidFill>
          <a:latin typeface="Georgia" pitchFamily="18" charset="0"/>
          <a:ea typeface="+mj-ea"/>
          <a:cs typeface="+mj-cs"/>
        </a:defRPr>
      </a:lvl1pPr>
      <a:lvl2pPr algn="l" rtl="0" eaLnBrk="1" fontAlgn="base" hangingPunct="1">
        <a:spcBef>
          <a:spcPct val="0"/>
        </a:spcBef>
        <a:spcAft>
          <a:spcPct val="0"/>
        </a:spcAft>
        <a:defRPr sz="4000">
          <a:solidFill>
            <a:srgbClr val="990000"/>
          </a:solidFill>
          <a:latin typeface="Georgia" pitchFamily="18" charset="0"/>
        </a:defRPr>
      </a:lvl2pPr>
      <a:lvl3pPr algn="l" rtl="0" eaLnBrk="1" fontAlgn="base" hangingPunct="1">
        <a:spcBef>
          <a:spcPct val="0"/>
        </a:spcBef>
        <a:spcAft>
          <a:spcPct val="0"/>
        </a:spcAft>
        <a:defRPr sz="4000">
          <a:solidFill>
            <a:srgbClr val="990000"/>
          </a:solidFill>
          <a:latin typeface="Georgia" pitchFamily="18" charset="0"/>
        </a:defRPr>
      </a:lvl3pPr>
      <a:lvl4pPr algn="l" rtl="0" eaLnBrk="1" fontAlgn="base" hangingPunct="1">
        <a:spcBef>
          <a:spcPct val="0"/>
        </a:spcBef>
        <a:spcAft>
          <a:spcPct val="0"/>
        </a:spcAft>
        <a:defRPr sz="4000">
          <a:solidFill>
            <a:srgbClr val="990000"/>
          </a:solidFill>
          <a:latin typeface="Georgia" pitchFamily="18" charset="0"/>
        </a:defRPr>
      </a:lvl4pPr>
      <a:lvl5pPr algn="l" rtl="0" eaLnBrk="1" fontAlgn="base" hangingPunct="1">
        <a:spcBef>
          <a:spcPct val="0"/>
        </a:spcBef>
        <a:spcAft>
          <a:spcPct val="0"/>
        </a:spcAft>
        <a:defRPr sz="4000">
          <a:solidFill>
            <a:srgbClr val="990000"/>
          </a:solidFill>
          <a:latin typeface="Georgia" pitchFamily="18" charset="0"/>
        </a:defRPr>
      </a:lvl5pPr>
      <a:lvl6pPr marL="457200" algn="ctr" rtl="0" eaLnBrk="1" fontAlgn="base" hangingPunct="1">
        <a:spcBef>
          <a:spcPct val="0"/>
        </a:spcBef>
        <a:spcAft>
          <a:spcPct val="0"/>
        </a:spcAft>
        <a:defRPr sz="4400" u="sng">
          <a:solidFill>
            <a:srgbClr val="990000"/>
          </a:solidFill>
          <a:latin typeface="Arial Black" pitchFamily="34" charset="0"/>
        </a:defRPr>
      </a:lvl6pPr>
      <a:lvl7pPr marL="914400" algn="ctr" rtl="0" eaLnBrk="1" fontAlgn="base" hangingPunct="1">
        <a:spcBef>
          <a:spcPct val="0"/>
        </a:spcBef>
        <a:spcAft>
          <a:spcPct val="0"/>
        </a:spcAft>
        <a:defRPr sz="4400" u="sng">
          <a:solidFill>
            <a:srgbClr val="990000"/>
          </a:solidFill>
          <a:latin typeface="Arial Black" pitchFamily="34" charset="0"/>
        </a:defRPr>
      </a:lvl7pPr>
      <a:lvl8pPr marL="1371600" algn="ctr" rtl="0" eaLnBrk="1" fontAlgn="base" hangingPunct="1">
        <a:spcBef>
          <a:spcPct val="0"/>
        </a:spcBef>
        <a:spcAft>
          <a:spcPct val="0"/>
        </a:spcAft>
        <a:defRPr sz="4400" u="sng">
          <a:solidFill>
            <a:srgbClr val="990000"/>
          </a:solidFill>
          <a:latin typeface="Arial Black" pitchFamily="34" charset="0"/>
        </a:defRPr>
      </a:lvl8pPr>
      <a:lvl9pPr marL="1828800" algn="ctr" rtl="0" eaLnBrk="1" fontAlgn="base" hangingPunct="1">
        <a:spcBef>
          <a:spcPct val="0"/>
        </a:spcBef>
        <a:spcAft>
          <a:spcPct val="0"/>
        </a:spcAft>
        <a:defRPr sz="4400" u="sng">
          <a:solidFill>
            <a:srgbClr val="990000"/>
          </a:solidFill>
          <a:latin typeface="Arial Black" pitchFamily="34" charset="0"/>
        </a:defRPr>
      </a:lvl9pPr>
    </p:titleStyle>
    <p:bodyStyle>
      <a:lvl1pPr marL="342900" indent="-342900" algn="l" rtl="0" eaLnBrk="1" fontAlgn="base" hangingPunct="1">
        <a:spcBef>
          <a:spcPct val="20000"/>
        </a:spcBef>
        <a:spcAft>
          <a:spcPct val="0"/>
        </a:spcAft>
        <a:buClr>
          <a:srgbClr val="715C29"/>
        </a:buClr>
        <a:buSzPct val="95000"/>
        <a:buFont typeface="Arial" panose="020B0604020202020204" pitchFamily="34" charset="0"/>
        <a:buChar char="•"/>
        <a:defRPr sz="3600">
          <a:solidFill>
            <a:schemeClr val="tx1"/>
          </a:solidFill>
          <a:latin typeface="Trebuchet MS" pitchFamily="34" charset="0"/>
          <a:ea typeface="+mn-ea"/>
          <a:cs typeface="+mn-cs"/>
        </a:defRPr>
      </a:lvl1pPr>
      <a:lvl2pPr marL="742950" indent="-285750" algn="l" rtl="0" eaLnBrk="1" fontAlgn="base" hangingPunct="1">
        <a:spcBef>
          <a:spcPct val="20000"/>
        </a:spcBef>
        <a:spcAft>
          <a:spcPct val="0"/>
        </a:spcAft>
        <a:buClr>
          <a:srgbClr val="008080"/>
        </a:buClr>
        <a:buSzPct val="100000"/>
        <a:buFont typeface="Wingdings" panose="05000000000000000000" pitchFamily="2" charset="2"/>
        <a:buChar char="§"/>
        <a:defRPr lang="en-US" sz="3400" dirty="0">
          <a:solidFill>
            <a:schemeClr val="tx1"/>
          </a:solidFill>
          <a:latin typeface="Trebuchet MS" pitchFamily="34" charset="0"/>
        </a:defRPr>
      </a:lvl2pPr>
      <a:lvl3pPr marL="1143000" indent="-228600" algn="l" rtl="0" eaLnBrk="1" fontAlgn="base" hangingPunct="1">
        <a:spcBef>
          <a:spcPct val="20000"/>
        </a:spcBef>
        <a:spcAft>
          <a:spcPct val="0"/>
        </a:spcAft>
        <a:buClr>
          <a:srgbClr val="B40000"/>
        </a:buClr>
        <a:buSzPct val="100000"/>
        <a:buFont typeface="Arial" panose="020B0604020202020204" pitchFamily="34" charset="0"/>
        <a:buChar char="•"/>
        <a:defRPr sz="2800">
          <a:solidFill>
            <a:schemeClr val="tx1"/>
          </a:solidFill>
          <a:latin typeface="Trebuchet MS" pitchFamily="34" charset="0"/>
        </a:defRPr>
      </a:lvl3pPr>
      <a:lvl4pPr marL="1600200" indent="-228600" algn="l" rtl="0" eaLnBrk="1" fontAlgn="base" hangingPunct="1">
        <a:spcBef>
          <a:spcPct val="20000"/>
        </a:spcBef>
        <a:spcAft>
          <a:spcPct val="0"/>
        </a:spcAft>
        <a:buClr>
          <a:srgbClr val="644646"/>
        </a:buClr>
        <a:buSzPct val="100000"/>
        <a:buFont typeface="Trebuchet MS" panose="020B0603020202020204" pitchFamily="34" charset="0"/>
        <a:buChar char="—"/>
        <a:defRPr sz="2800" i="1">
          <a:solidFill>
            <a:schemeClr val="tx1"/>
          </a:solidFill>
          <a:latin typeface="Trebuchet MS" pitchFamily="34" charset="0"/>
        </a:defRPr>
      </a:lvl4pPr>
      <a:lvl5pPr marL="2057400" indent="-228600" algn="l" rtl="0" eaLnBrk="1" fontAlgn="base" hangingPunct="1">
        <a:spcBef>
          <a:spcPct val="20000"/>
        </a:spcBef>
        <a:spcAft>
          <a:spcPct val="0"/>
        </a:spcAft>
        <a:buFont typeface="Trebuchet MS" panose="020B0603020202020204" pitchFamily="34" charset="0"/>
        <a:buChar char="—"/>
        <a:defRPr sz="2400" i="1">
          <a:solidFill>
            <a:schemeClr val="tx1"/>
          </a:solidFill>
          <a:latin typeface="Trebuchet MS" pitchFamily="34" charset="0"/>
        </a:defRPr>
      </a:lvl5pPr>
      <a:lvl6pPr marL="2514600" indent="-228600" algn="l" rtl="0" eaLnBrk="1" fontAlgn="base" hangingPunct="1">
        <a:spcBef>
          <a:spcPct val="20000"/>
        </a:spcBef>
        <a:spcAft>
          <a:spcPct val="0"/>
        </a:spcAft>
        <a:buBlip>
          <a:blip r:embed="rId13"/>
        </a:buBlip>
        <a:defRPr sz="3200" i="1">
          <a:solidFill>
            <a:schemeClr val="tx1"/>
          </a:solidFill>
          <a:latin typeface="+mn-lt"/>
        </a:defRPr>
      </a:lvl6pPr>
      <a:lvl7pPr marL="2971800" indent="-228600" algn="l" rtl="0" eaLnBrk="1" fontAlgn="base" hangingPunct="1">
        <a:spcBef>
          <a:spcPct val="20000"/>
        </a:spcBef>
        <a:spcAft>
          <a:spcPct val="0"/>
        </a:spcAft>
        <a:buBlip>
          <a:blip r:embed="rId13"/>
        </a:buBlip>
        <a:defRPr sz="3200" i="1">
          <a:solidFill>
            <a:schemeClr val="tx1"/>
          </a:solidFill>
          <a:latin typeface="+mn-lt"/>
        </a:defRPr>
      </a:lvl7pPr>
      <a:lvl8pPr marL="3429000" indent="-228600" algn="l" rtl="0" eaLnBrk="1" fontAlgn="base" hangingPunct="1">
        <a:spcBef>
          <a:spcPct val="20000"/>
        </a:spcBef>
        <a:spcAft>
          <a:spcPct val="0"/>
        </a:spcAft>
        <a:buBlip>
          <a:blip r:embed="rId13"/>
        </a:buBlip>
        <a:defRPr sz="3200" i="1">
          <a:solidFill>
            <a:schemeClr val="tx1"/>
          </a:solidFill>
          <a:latin typeface="+mn-lt"/>
        </a:defRPr>
      </a:lvl8pPr>
      <a:lvl9pPr marL="3886200" indent="-228600" algn="l" rtl="0" eaLnBrk="1" fontAlgn="base" hangingPunct="1">
        <a:spcBef>
          <a:spcPct val="20000"/>
        </a:spcBef>
        <a:spcAft>
          <a:spcPct val="0"/>
        </a:spcAft>
        <a:buBlip>
          <a:blip r:embed="rId13"/>
        </a:buBlip>
        <a:defRPr sz="3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akchap.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 Project</a:t>
            </a:r>
            <a:endParaRPr lang="en-US" dirty="0"/>
          </a:p>
        </p:txBody>
      </p:sp>
      <p:sp>
        <p:nvSpPr>
          <p:cNvPr id="3" name="Subtitle 2"/>
          <p:cNvSpPr>
            <a:spLocks noGrp="1"/>
          </p:cNvSpPr>
          <p:nvPr>
            <p:ph type="subTitle" idx="1"/>
          </p:nvPr>
        </p:nvSpPr>
        <p:spPr/>
        <p:txBody>
          <a:bodyPr>
            <a:normAutofit/>
          </a:bodyPr>
          <a:lstStyle/>
          <a:p>
            <a:r>
              <a:rPr lang="en-US" dirty="0" smtClean="0"/>
              <a:t>NPAIHB Quarterly Board Meeting</a:t>
            </a:r>
            <a:endParaRPr lang="en-US" dirty="0"/>
          </a:p>
          <a:p>
            <a:r>
              <a:rPr lang="en-US" dirty="0" smtClean="0"/>
              <a:t>July 17, 2018 </a:t>
            </a:r>
            <a:endParaRPr lang="en-US" dirty="0"/>
          </a:p>
        </p:txBody>
      </p:sp>
    </p:spTree>
    <p:extLst>
      <p:ext uri="{BB962C8B-B14F-4D97-AF65-F5344CB8AC3E}">
        <p14:creationId xmlns:p14="http://schemas.microsoft.com/office/powerpoint/2010/main" val="4233314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5879" y="1646908"/>
            <a:ext cx="4728064" cy="3546049"/>
          </a:xfrm>
          <a:prstGeom prst="rect">
            <a:avLst/>
          </a:prstGeom>
        </p:spPr>
      </p:pic>
      <p:sp>
        <p:nvSpPr>
          <p:cNvPr id="3" name="Title 2"/>
          <p:cNvSpPr>
            <a:spLocks noGrp="1"/>
          </p:cNvSpPr>
          <p:nvPr>
            <p:ph type="title"/>
          </p:nvPr>
        </p:nvSpPr>
        <p:spPr/>
        <p:txBody>
          <a:bodyPr/>
          <a:lstStyle/>
          <a:p>
            <a:r>
              <a:rPr lang="en-US" dirty="0" smtClean="0"/>
              <a:t>AK Training Centers</a:t>
            </a:r>
            <a:endParaRPr lang="en-US" dirty="0"/>
          </a:p>
        </p:txBody>
      </p:sp>
      <p:sp>
        <p:nvSpPr>
          <p:cNvPr id="4" name="Content Placeholder 3"/>
          <p:cNvSpPr>
            <a:spLocks noGrp="1"/>
          </p:cNvSpPr>
          <p:nvPr>
            <p:ph idx="1"/>
          </p:nvPr>
        </p:nvSpPr>
        <p:spPr>
          <a:xfrm>
            <a:off x="304800" y="5620664"/>
            <a:ext cx="8382000" cy="1084936"/>
          </a:xfrm>
        </p:spPr>
        <p:txBody>
          <a:bodyPr/>
          <a:lstStyle/>
          <a:p>
            <a:r>
              <a:rPr lang="en-US" dirty="0" smtClean="0"/>
              <a:t>Where would BHA/P Training be Housed?</a:t>
            </a:r>
            <a:endParaRPr lang="en-US" dirty="0"/>
          </a:p>
        </p:txBody>
      </p:sp>
    </p:spTree>
    <p:extLst>
      <p:ext uri="{BB962C8B-B14F-4D97-AF65-F5344CB8AC3E}">
        <p14:creationId xmlns:p14="http://schemas.microsoft.com/office/powerpoint/2010/main" val="399929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Content Placeholder 2"/>
          <p:cNvSpPr>
            <a:spLocks/>
          </p:cNvSpPr>
          <p:nvPr/>
        </p:nvSpPr>
        <p:spPr bwMode="auto">
          <a:xfrm>
            <a:off x="1524000" y="1655565"/>
            <a:ext cx="5848350" cy="3830835"/>
          </a:xfrm>
          <a:prstGeom prst="rect">
            <a:avLst/>
          </a:prstGeom>
          <a:noFill/>
          <a:ln w="9525">
            <a:noFill/>
            <a:miter lim="800000"/>
            <a:headEnd/>
            <a:tailEnd/>
          </a:ln>
        </p:spPr>
        <p:txBody>
          <a:bodyPr/>
          <a:lstStyle/>
          <a:p>
            <a:pPr lvl="0" fontAlgn="t"/>
            <a:endParaRPr lang="en-US" sz="1050" dirty="0" smtClean="0"/>
          </a:p>
          <a:p>
            <a:pPr lvl="0" fontAlgn="t"/>
            <a:endParaRPr lang="en-US" sz="1050" dirty="0"/>
          </a:p>
          <a:p>
            <a:pPr lvl="0" fontAlgn="t"/>
            <a:r>
              <a:rPr lang="en-US" sz="1050" dirty="0" smtClean="0"/>
              <a:t>The </a:t>
            </a:r>
            <a:r>
              <a:rPr lang="en-US" sz="1050" dirty="0"/>
              <a:t>federally authorized Community Health Aide Program Certification Board (CHAPCB) was created in 1998, and charged with formalizing the process for maintaining CHA/P training and practice standards and policies. The CHAPCB: </a:t>
            </a:r>
          </a:p>
          <a:p>
            <a:pPr marL="557213" lvl="1" indent="-214313" fontAlgn="t">
              <a:buFont typeface="Wingdings" panose="05000000000000000000" pitchFamily="2" charset="2"/>
              <a:buChar char="§"/>
            </a:pPr>
            <a:r>
              <a:rPr lang="en-US" sz="1050" dirty="0"/>
              <a:t>Certifies CHA/P Training Centers. </a:t>
            </a:r>
          </a:p>
          <a:p>
            <a:pPr marL="557213" lvl="1" indent="-214313" fontAlgn="t">
              <a:buFont typeface="Wingdings" panose="05000000000000000000" pitchFamily="2" charset="2"/>
              <a:buChar char="§"/>
            </a:pPr>
            <a:r>
              <a:rPr lang="en-US" sz="1050" dirty="0"/>
              <a:t>Certifies individual Community Health Aides/Practitioners, Behavioral Health Aides/Practitioners and Dental Health Aides at all levels of training.  The term of the certificate is 2 years.</a:t>
            </a:r>
          </a:p>
          <a:p>
            <a:pPr marL="557213" lvl="1" indent="-214313" fontAlgn="t">
              <a:buFont typeface="Wingdings" panose="05000000000000000000" pitchFamily="2" charset="2"/>
              <a:buChar char="§"/>
            </a:pPr>
            <a:r>
              <a:rPr lang="en-US" sz="1050" dirty="0"/>
              <a:t>Approves the </a:t>
            </a:r>
            <a:r>
              <a:rPr lang="en-US" sz="1050" i="1" dirty="0"/>
              <a:t>Alaska Community Health Aide/Practitioner Manual</a:t>
            </a:r>
            <a:r>
              <a:rPr lang="en-US" sz="1050" dirty="0"/>
              <a:t> and </a:t>
            </a:r>
            <a:r>
              <a:rPr lang="en-US" sz="1050" i="1" dirty="0"/>
              <a:t>Alaska Behavioral Health </a:t>
            </a:r>
            <a:br>
              <a:rPr lang="en-US" sz="1050" i="1" dirty="0"/>
            </a:br>
            <a:r>
              <a:rPr lang="en-US" sz="1050" i="1" dirty="0"/>
              <a:t>Aide/Practitioner Manual</a:t>
            </a:r>
            <a:r>
              <a:rPr lang="en-US" sz="1050" dirty="0"/>
              <a:t> revision. </a:t>
            </a:r>
          </a:p>
          <a:p>
            <a:pPr lvl="0" fontAlgn="t"/>
            <a:r>
              <a:rPr lang="en-US" sz="1050" dirty="0"/>
              <a:t>Copies of the </a:t>
            </a:r>
            <a:r>
              <a:rPr lang="en-US" sz="1050" i="1" dirty="0"/>
              <a:t>Certification Board Standards and Procedures </a:t>
            </a:r>
            <a:r>
              <a:rPr lang="en-US" sz="1050" dirty="0"/>
              <a:t>are available from the Alaska Native Tribal Health Consortium (ANTHC) Community Health Services CHAP/Rural Health Consultant, and at the web site: </a:t>
            </a:r>
            <a:r>
              <a:rPr lang="en-US" sz="1050" dirty="0">
                <a:hlinkClick r:id="rId2"/>
              </a:rPr>
              <a:t>www.akchap.org</a:t>
            </a:r>
            <a:endParaRPr lang="en-US" sz="1050" dirty="0"/>
          </a:p>
          <a:p>
            <a:pPr lvl="0" fontAlgn="t"/>
            <a:r>
              <a:rPr lang="en-US" sz="1050" dirty="0"/>
              <a:t>There are currently 12 members on the Board,  one federal representative appointed by the Alaska Area Native Health Service Director, one State of Alaska appointed representative and the remaining Board positions are determined by a variety of tribal groups representing CHAP interests.  A Dental Academic Review Committee Representative was added in 2003; a Behavioral Health Representative was added in 2008. </a:t>
            </a:r>
          </a:p>
          <a:p>
            <a:pPr fontAlgn="t"/>
            <a:r>
              <a:rPr lang="en-US" sz="1050" dirty="0"/>
              <a:t>The Board is managed by the Alaska Native Tribal Health Consortium who employs a full-time support staff.   Application process fees paid to the Board for the purpose of CHA/P, DHA, and BHA/P certification pay for all of the Board expenses. There are no recurring funds in the CHAPCB budget.</a:t>
            </a:r>
          </a:p>
          <a:p>
            <a:pPr lvl="0" fontAlgn="t"/>
            <a:endParaRPr lang="en-US" sz="1800" dirty="0"/>
          </a:p>
          <a:p>
            <a:pPr lvl="1" fontAlgn="t"/>
            <a:endParaRPr lang="en-US" sz="1800" dirty="0"/>
          </a:p>
        </p:txBody>
      </p:sp>
      <p:sp>
        <p:nvSpPr>
          <p:cNvPr id="7" name="Title 1"/>
          <p:cNvSpPr txBox="1">
            <a:spLocks/>
          </p:cNvSpPr>
          <p:nvPr/>
        </p:nvSpPr>
        <p:spPr>
          <a:xfrm>
            <a:off x="1485900" y="1266092"/>
            <a:ext cx="6172200" cy="389472"/>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100" dirty="0">
              <a:solidFill>
                <a:srgbClr val="C00000"/>
              </a:solidFill>
            </a:endParaRPr>
          </a:p>
        </p:txBody>
      </p:sp>
      <p:sp>
        <p:nvSpPr>
          <p:cNvPr id="2" name="Title 1"/>
          <p:cNvSpPr>
            <a:spLocks noGrp="1"/>
          </p:cNvSpPr>
          <p:nvPr>
            <p:ph type="title"/>
          </p:nvPr>
        </p:nvSpPr>
        <p:spPr/>
        <p:txBody>
          <a:bodyPr/>
          <a:lstStyle/>
          <a:p>
            <a:r>
              <a:rPr lang="en-US" dirty="0" smtClean="0">
                <a:solidFill>
                  <a:srgbClr val="C00000"/>
                </a:solidFill>
              </a:rPr>
              <a:t/>
            </a:r>
            <a:br>
              <a:rPr lang="en-US" dirty="0" smtClean="0">
                <a:solidFill>
                  <a:srgbClr val="C00000"/>
                </a:solidFill>
              </a:rPr>
            </a:br>
            <a:r>
              <a:rPr lang="en-US" dirty="0" smtClean="0">
                <a:solidFill>
                  <a:srgbClr val="C00000"/>
                </a:solidFill>
              </a:rPr>
              <a:t>AK CHAP </a:t>
            </a:r>
            <a:r>
              <a:rPr lang="en-US" dirty="0">
                <a:solidFill>
                  <a:srgbClr val="C00000"/>
                </a:solidFill>
              </a:rPr>
              <a:t>Certification Board</a:t>
            </a:r>
            <a:br>
              <a:rPr lang="en-US" dirty="0">
                <a:solidFill>
                  <a:srgbClr val="C00000"/>
                </a:solidFill>
              </a:rPr>
            </a:br>
            <a:endParaRPr lang="en-US" dirty="0"/>
          </a:p>
        </p:txBody>
      </p:sp>
      <p:sp>
        <p:nvSpPr>
          <p:cNvPr id="3" name="Content Placeholder 2"/>
          <p:cNvSpPr>
            <a:spLocks noGrp="1"/>
          </p:cNvSpPr>
          <p:nvPr>
            <p:ph idx="1"/>
          </p:nvPr>
        </p:nvSpPr>
        <p:spPr>
          <a:xfrm flipH="1">
            <a:off x="8077199" y="6553200"/>
            <a:ext cx="685799" cy="152400"/>
          </a:xfrm>
        </p:spPr>
        <p:txBody>
          <a:bodyPr/>
          <a:lstStyle/>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978454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529493"/>
          </a:xfrm>
        </p:spPr>
        <p:txBody>
          <a:bodyPr>
            <a:normAutofit/>
          </a:bodyPr>
          <a:lstStyle/>
          <a:p>
            <a:pPr algn="l"/>
            <a:r>
              <a:rPr lang="en-US" sz="2700" dirty="0">
                <a:solidFill>
                  <a:srgbClr val="0089BB"/>
                </a:solidFill>
                <a:latin typeface="Museo Slab 500"/>
                <a:cs typeface="Museo Slab 500"/>
              </a:rPr>
              <a:t>Certification</a:t>
            </a:r>
            <a:endParaRPr lang="en-US" sz="2700" dirty="0"/>
          </a:p>
        </p:txBody>
      </p:sp>
      <p:sp>
        <p:nvSpPr>
          <p:cNvPr id="3" name="Content Placeholder 2"/>
          <p:cNvSpPr>
            <a:spLocks noGrp="1"/>
          </p:cNvSpPr>
          <p:nvPr>
            <p:ph idx="1"/>
          </p:nvPr>
        </p:nvSpPr>
        <p:spPr>
          <a:xfrm>
            <a:off x="1704109" y="2195879"/>
            <a:ext cx="5666510" cy="2888273"/>
          </a:xfrm>
        </p:spPr>
        <p:txBody>
          <a:bodyPr>
            <a:normAutofit fontScale="85000" lnSpcReduction="20000"/>
          </a:bodyPr>
          <a:lstStyle/>
          <a:p>
            <a:pPr marL="172641" indent="-172641">
              <a:lnSpc>
                <a:spcPct val="80000"/>
              </a:lnSpc>
              <a:buClr>
                <a:schemeClr val="tx2"/>
              </a:buClr>
              <a:buFont typeface="Wingdings" pitchFamily="2" charset="2"/>
              <a:buChar char="§"/>
            </a:pPr>
            <a:r>
              <a:rPr lang="en-US" b="1" dirty="0">
                <a:solidFill>
                  <a:srgbClr val="0070C0"/>
                </a:solidFill>
              </a:rPr>
              <a:t>CHAP Certification Board</a:t>
            </a:r>
          </a:p>
          <a:p>
            <a:pPr marL="685800" lvl="3" indent="-172641">
              <a:lnSpc>
                <a:spcPct val="80000"/>
              </a:lnSpc>
              <a:buClr>
                <a:schemeClr val="tx2"/>
              </a:buClr>
              <a:buSzPct val="70000"/>
              <a:buFont typeface="Wingdings" pitchFamily="2" charset="2"/>
              <a:buChar char="§"/>
            </a:pPr>
            <a:r>
              <a:rPr lang="en-US" sz="1350" dirty="0">
                <a:solidFill>
                  <a:srgbClr val="0070C0"/>
                </a:solidFill>
              </a:rPr>
              <a:t>Federal Authority, 12 members </a:t>
            </a:r>
          </a:p>
          <a:p>
            <a:pPr marL="0" indent="0">
              <a:lnSpc>
                <a:spcPct val="80000"/>
              </a:lnSpc>
              <a:buClr>
                <a:schemeClr val="tx2"/>
              </a:buClr>
              <a:buNone/>
            </a:pPr>
            <a:endParaRPr lang="en-US" dirty="0">
              <a:solidFill>
                <a:srgbClr val="0070C0"/>
              </a:solidFill>
            </a:endParaRPr>
          </a:p>
          <a:p>
            <a:pPr marL="172641" indent="-172641">
              <a:lnSpc>
                <a:spcPct val="80000"/>
              </a:lnSpc>
              <a:buClr>
                <a:schemeClr val="tx2"/>
              </a:buClr>
              <a:buFont typeface="Wingdings" pitchFamily="2" charset="2"/>
              <a:buChar char="§"/>
            </a:pPr>
            <a:r>
              <a:rPr lang="en-US" b="1" dirty="0">
                <a:solidFill>
                  <a:srgbClr val="0070C0"/>
                </a:solidFill>
              </a:rPr>
              <a:t>Standards and Procedures</a:t>
            </a:r>
          </a:p>
          <a:p>
            <a:pPr marL="685800" lvl="3" indent="-172641">
              <a:lnSpc>
                <a:spcPct val="80000"/>
              </a:lnSpc>
              <a:buClr>
                <a:schemeClr val="tx2"/>
              </a:buClr>
              <a:buSzPct val="70000"/>
              <a:buFont typeface="Wingdings" pitchFamily="2" charset="2"/>
              <a:buChar char="§"/>
            </a:pPr>
            <a:r>
              <a:rPr lang="en-US" sz="1350" dirty="0">
                <a:solidFill>
                  <a:srgbClr val="0070C0"/>
                </a:solidFill>
              </a:rPr>
              <a:t>Individuals, Training Centers, Curricula</a:t>
            </a:r>
          </a:p>
          <a:p>
            <a:pPr marL="0" indent="0">
              <a:lnSpc>
                <a:spcPct val="80000"/>
              </a:lnSpc>
              <a:buClr>
                <a:schemeClr val="tx2"/>
              </a:buClr>
              <a:buNone/>
            </a:pPr>
            <a:endParaRPr lang="en-US" dirty="0">
              <a:solidFill>
                <a:srgbClr val="0070C0"/>
              </a:solidFill>
            </a:endParaRPr>
          </a:p>
          <a:p>
            <a:pPr marL="172641" indent="-172641">
              <a:lnSpc>
                <a:spcPct val="80000"/>
              </a:lnSpc>
              <a:buClr>
                <a:schemeClr val="tx2"/>
              </a:buClr>
              <a:buFont typeface="Wingdings" pitchFamily="2" charset="2"/>
              <a:buChar char="§"/>
            </a:pPr>
            <a:r>
              <a:rPr lang="en-US" b="1" dirty="0">
                <a:solidFill>
                  <a:srgbClr val="0070C0"/>
                </a:solidFill>
              </a:rPr>
              <a:t>488 individuals certified</a:t>
            </a:r>
          </a:p>
          <a:p>
            <a:pPr marL="685800" lvl="3" indent="-132160">
              <a:lnSpc>
                <a:spcPct val="80000"/>
              </a:lnSpc>
              <a:spcAft>
                <a:spcPts val="750"/>
              </a:spcAft>
              <a:buClr>
                <a:schemeClr val="tx2"/>
              </a:buClr>
              <a:buSzPct val="70000"/>
              <a:buFont typeface="Wingdings" pitchFamily="2" charset="2"/>
              <a:buChar char="§"/>
            </a:pPr>
            <a:r>
              <a:rPr lang="en-US" sz="1350" dirty="0">
                <a:solidFill>
                  <a:srgbClr val="0070C0"/>
                </a:solidFill>
              </a:rPr>
              <a:t>387 CHA/Ps certified, 387 meet criteria for reimbursement for services to Medicaid eligible clients (June 2018)</a:t>
            </a:r>
          </a:p>
          <a:p>
            <a:pPr marL="685800" lvl="3" indent="-132160">
              <a:lnSpc>
                <a:spcPct val="80000"/>
              </a:lnSpc>
              <a:spcAft>
                <a:spcPts val="750"/>
              </a:spcAft>
              <a:buClr>
                <a:schemeClr val="tx2"/>
              </a:buClr>
              <a:buSzPct val="70000"/>
              <a:buFont typeface="Wingdings" pitchFamily="2" charset="2"/>
              <a:buChar char="§"/>
            </a:pPr>
            <a:r>
              <a:rPr lang="en-US" sz="1350" dirty="0">
                <a:solidFill>
                  <a:srgbClr val="0070C0"/>
                </a:solidFill>
              </a:rPr>
              <a:t>49 Dental Health Aides certified</a:t>
            </a:r>
          </a:p>
          <a:p>
            <a:pPr marL="685800" lvl="3" indent="-132160">
              <a:lnSpc>
                <a:spcPct val="80000"/>
              </a:lnSpc>
              <a:buClr>
                <a:schemeClr val="tx2"/>
              </a:buClr>
              <a:buSzPct val="70000"/>
              <a:buFont typeface="Wingdings" pitchFamily="2" charset="2"/>
              <a:buChar char="§"/>
            </a:pPr>
            <a:r>
              <a:rPr lang="en-US" sz="1350" dirty="0">
                <a:solidFill>
                  <a:srgbClr val="0070C0"/>
                </a:solidFill>
              </a:rPr>
              <a:t>52 Behavioral Health Aides/Practitioners certified</a:t>
            </a:r>
          </a:p>
          <a:p>
            <a:pPr marL="0" indent="0">
              <a:buNone/>
            </a:pPr>
            <a:endParaRPr lang="en-US" dirty="0"/>
          </a:p>
        </p:txBody>
      </p:sp>
    </p:spTree>
    <p:extLst>
      <p:ext uri="{BB962C8B-B14F-4D97-AF65-F5344CB8AC3E}">
        <p14:creationId xmlns:p14="http://schemas.microsoft.com/office/powerpoint/2010/main" val="3699493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 Tribal Colleges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90600" y="2971800"/>
            <a:ext cx="3538538" cy="2040557"/>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83944" y="2780111"/>
            <a:ext cx="2855302" cy="1831638"/>
          </a:xfrm>
        </p:spPr>
      </p:pic>
    </p:spTree>
    <p:extLst>
      <p:ext uri="{BB962C8B-B14F-4D97-AF65-F5344CB8AC3E}">
        <p14:creationId xmlns:p14="http://schemas.microsoft.com/office/powerpoint/2010/main" val="37964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BHA/P Projected Roll Out</a:t>
            </a:r>
            <a:endParaRPr lang="en-US" dirty="0"/>
          </a:p>
        </p:txBody>
      </p:sp>
      <p:sp>
        <p:nvSpPr>
          <p:cNvPr id="7" name="Content Placeholder 6"/>
          <p:cNvSpPr>
            <a:spLocks noGrp="1"/>
          </p:cNvSpPr>
          <p:nvPr>
            <p:ph idx="1"/>
          </p:nvPr>
        </p:nvSpPr>
        <p:spPr/>
        <p:txBody>
          <a:bodyPr/>
          <a:lstStyle/>
          <a:p>
            <a:r>
              <a:rPr lang="en-US" dirty="0" smtClean="0"/>
              <a:t>BHA Advisory Committee – September 30, 2018</a:t>
            </a:r>
          </a:p>
          <a:p>
            <a:r>
              <a:rPr lang="en-US" dirty="0" smtClean="0"/>
              <a:t>Procure funding – 2 M</a:t>
            </a:r>
          </a:p>
          <a:p>
            <a:r>
              <a:rPr lang="en-US" dirty="0" smtClean="0"/>
              <a:t>PACCB - </a:t>
            </a:r>
          </a:p>
          <a:p>
            <a:r>
              <a:rPr lang="en-US" dirty="0" smtClean="0"/>
              <a:t>Identify Educational Partner -</a:t>
            </a:r>
          </a:p>
          <a:p>
            <a:r>
              <a:rPr lang="en-US" dirty="0" smtClean="0"/>
              <a:t>First Class April 2020 - </a:t>
            </a:r>
            <a:endParaRPr lang="en-US" dirty="0"/>
          </a:p>
        </p:txBody>
      </p:sp>
    </p:spTree>
    <p:extLst>
      <p:ext uri="{BB962C8B-B14F-4D97-AF65-F5344CB8AC3E}">
        <p14:creationId xmlns:p14="http://schemas.microsoft.com/office/powerpoint/2010/main" val="3980286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Andrew Shogren – Suquamish</a:t>
            </a:r>
          </a:p>
          <a:p>
            <a:r>
              <a:rPr lang="en-US" sz="2800" dirty="0" smtClean="0"/>
              <a:t>Kristi Woodard – IHS</a:t>
            </a:r>
          </a:p>
          <a:p>
            <a:endParaRPr lang="en-US" sz="2800" dirty="0"/>
          </a:p>
          <a:p>
            <a:r>
              <a:rPr lang="en-US" sz="2800" dirty="0" smtClean="0"/>
              <a:t>Need</a:t>
            </a:r>
          </a:p>
          <a:p>
            <a:pPr lvl="1"/>
            <a:r>
              <a:rPr lang="en-US" sz="2600" dirty="0" smtClean="0"/>
              <a:t>Oregon Representative</a:t>
            </a:r>
          </a:p>
          <a:p>
            <a:pPr lvl="1"/>
            <a:r>
              <a:rPr lang="en-US" sz="2600" dirty="0" smtClean="0"/>
              <a:t>Idaho Representative</a:t>
            </a:r>
          </a:p>
          <a:p>
            <a:pPr lvl="1"/>
            <a:r>
              <a:rPr lang="en-US" sz="2600" dirty="0" smtClean="0"/>
              <a:t>Direct Care Representation</a:t>
            </a:r>
          </a:p>
          <a:p>
            <a:pPr lvl="1"/>
            <a:r>
              <a:rPr lang="en-US" sz="2600" dirty="0" smtClean="0"/>
              <a:t>BHP</a:t>
            </a:r>
          </a:p>
          <a:p>
            <a:endParaRPr lang="en-US" sz="2800" dirty="0"/>
          </a:p>
        </p:txBody>
      </p:sp>
      <p:sp>
        <p:nvSpPr>
          <p:cNvPr id="3" name="Title 2"/>
          <p:cNvSpPr>
            <a:spLocks noGrp="1"/>
          </p:cNvSpPr>
          <p:nvPr>
            <p:ph type="title"/>
          </p:nvPr>
        </p:nvSpPr>
        <p:spPr/>
        <p:txBody>
          <a:bodyPr/>
          <a:lstStyle/>
          <a:p>
            <a:r>
              <a:rPr lang="en-US" dirty="0" smtClean="0"/>
              <a:t>BHA Advisory Committee</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723BF795-A8D2-4DFE-BBF4-2999DD7925A3}" type="datetime1">
              <a:rPr lang="en-US" smtClean="0"/>
              <a:pPr>
                <a:defRPr/>
              </a:pPr>
              <a:t>7/13/2018</a:t>
            </a:fld>
            <a:endParaRPr lang="en-US" dirty="0"/>
          </a:p>
        </p:txBody>
      </p:sp>
      <p:sp>
        <p:nvSpPr>
          <p:cNvPr id="6" name="Slide Number Placeholder 5"/>
          <p:cNvSpPr>
            <a:spLocks noGrp="1"/>
          </p:cNvSpPr>
          <p:nvPr>
            <p:ph type="sldNum" sz="quarter" idx="12"/>
          </p:nvPr>
        </p:nvSpPr>
        <p:spPr/>
        <p:txBody>
          <a:bodyPr/>
          <a:lstStyle/>
          <a:p>
            <a:fld id="{B92ED170-6E32-45CF-BE9E-EC84FD119674}" type="slidenum">
              <a:rPr lang="en-US" altLang="en-US" smtClean="0"/>
              <a:pPr/>
              <a:t>15</a:t>
            </a:fld>
            <a:endParaRPr lang="en-US" altLang="en-US"/>
          </a:p>
        </p:txBody>
      </p:sp>
    </p:spTree>
    <p:extLst>
      <p:ext uri="{BB962C8B-B14F-4D97-AF65-F5344CB8AC3E}">
        <p14:creationId xmlns:p14="http://schemas.microsoft.com/office/powerpoint/2010/main" val="92120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Readiness Survey</a:t>
            </a:r>
            <a:endParaRPr lang="en-US" dirty="0"/>
          </a:p>
        </p:txBody>
      </p:sp>
      <p:sp>
        <p:nvSpPr>
          <p:cNvPr id="5" name="Content Placeholder 4"/>
          <p:cNvSpPr>
            <a:spLocks noGrp="1"/>
          </p:cNvSpPr>
          <p:nvPr>
            <p:ph idx="1"/>
          </p:nvPr>
        </p:nvSpPr>
        <p:spPr/>
        <p:txBody>
          <a:bodyPr/>
          <a:lstStyle/>
          <a:p>
            <a:r>
              <a:rPr lang="en-US" dirty="0" smtClean="0"/>
              <a:t>35 Questions to determine knowledge and infrastructure and community desire for CHAP</a:t>
            </a:r>
          </a:p>
          <a:p>
            <a:r>
              <a:rPr lang="en-US" dirty="0" smtClean="0"/>
              <a:t>Tanya Firemoon will be assisting</a:t>
            </a:r>
          </a:p>
          <a:p>
            <a:r>
              <a:rPr lang="en-US" dirty="0" smtClean="0"/>
              <a:t>Existing DHAT sites</a:t>
            </a:r>
          </a:p>
          <a:p>
            <a:r>
              <a:rPr lang="en-US" dirty="0" smtClean="0"/>
              <a:t>Tribes interested in BHA/P</a:t>
            </a:r>
          </a:p>
          <a:p>
            <a:r>
              <a:rPr lang="en-US" dirty="0" smtClean="0"/>
              <a:t>Please contact either Tanya or Sue </a:t>
            </a:r>
          </a:p>
          <a:p>
            <a:endParaRPr lang="en-US" dirty="0"/>
          </a:p>
        </p:txBody>
      </p:sp>
    </p:spTree>
    <p:extLst>
      <p:ext uri="{BB962C8B-B14F-4D97-AF65-F5344CB8AC3E}">
        <p14:creationId xmlns:p14="http://schemas.microsoft.com/office/powerpoint/2010/main" val="88121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Questions?</a:t>
            </a:r>
            <a:endParaRPr lang="en-US" dirty="0"/>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723BF795-A8D2-4DFE-BBF4-2999DD7925A3}" type="datetime1">
              <a:rPr lang="en-US" smtClean="0"/>
              <a:pPr>
                <a:defRPr/>
              </a:pPr>
              <a:t>7/13/2018</a:t>
            </a:fld>
            <a:endParaRPr lang="en-US" dirty="0"/>
          </a:p>
        </p:txBody>
      </p:sp>
      <p:sp>
        <p:nvSpPr>
          <p:cNvPr id="6" name="Slide Number Placeholder 5"/>
          <p:cNvSpPr>
            <a:spLocks noGrp="1"/>
          </p:cNvSpPr>
          <p:nvPr>
            <p:ph type="sldNum" sz="quarter" idx="12"/>
          </p:nvPr>
        </p:nvSpPr>
        <p:spPr/>
        <p:txBody>
          <a:bodyPr/>
          <a:lstStyle/>
          <a:p>
            <a:fld id="{B92ED170-6E32-45CF-BE9E-EC84FD119674}" type="slidenum">
              <a:rPr lang="en-US" altLang="en-US" smtClean="0"/>
              <a:pPr/>
              <a:t>17</a:t>
            </a:fld>
            <a:endParaRPr lang="en-US" altLang="en-US"/>
          </a:p>
        </p:txBody>
      </p:sp>
    </p:spTree>
    <p:extLst>
      <p:ext uri="{BB962C8B-B14F-4D97-AF65-F5344CB8AC3E}">
        <p14:creationId xmlns:p14="http://schemas.microsoft.com/office/powerpoint/2010/main" val="1235203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2400" y="1600200"/>
            <a:ext cx="6299200" cy="4724400"/>
          </a:xfrm>
        </p:spPr>
      </p:pic>
      <p:sp>
        <p:nvSpPr>
          <p:cNvPr id="3" name="Title 2"/>
          <p:cNvSpPr>
            <a:spLocks noGrp="1"/>
          </p:cNvSpPr>
          <p:nvPr>
            <p:ph type="title"/>
          </p:nvPr>
        </p:nvSpPr>
        <p:spPr/>
        <p:txBody>
          <a:bodyPr/>
          <a:lstStyle/>
          <a:p>
            <a:r>
              <a:rPr lang="en-US" dirty="0" smtClean="0"/>
              <a:t>Thank You</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723BF795-A8D2-4DFE-BBF4-2999DD7925A3}" type="datetime1">
              <a:rPr lang="en-US" smtClean="0"/>
              <a:pPr>
                <a:defRPr/>
              </a:pPr>
              <a:t>7/13/2018</a:t>
            </a:fld>
            <a:endParaRPr lang="en-US" dirty="0"/>
          </a:p>
        </p:txBody>
      </p:sp>
      <p:sp>
        <p:nvSpPr>
          <p:cNvPr id="6" name="Slide Number Placeholder 5"/>
          <p:cNvSpPr>
            <a:spLocks noGrp="1"/>
          </p:cNvSpPr>
          <p:nvPr>
            <p:ph type="sldNum" sz="quarter" idx="12"/>
          </p:nvPr>
        </p:nvSpPr>
        <p:spPr/>
        <p:txBody>
          <a:bodyPr/>
          <a:lstStyle/>
          <a:p>
            <a:fld id="{B92ED170-6E32-45CF-BE9E-EC84FD119674}" type="slidenum">
              <a:rPr lang="en-US" altLang="en-US" smtClean="0"/>
              <a:pPr/>
              <a:t>18</a:t>
            </a:fld>
            <a:endParaRPr lang="en-US" altLang="en-US"/>
          </a:p>
        </p:txBody>
      </p:sp>
    </p:spTree>
    <p:extLst>
      <p:ext uri="{BB962C8B-B14F-4D97-AF65-F5344CB8AC3E}">
        <p14:creationId xmlns:p14="http://schemas.microsoft.com/office/powerpoint/2010/main" val="351750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Motivated to Serve</a:t>
            </a:r>
            <a:endParaRPr lang="en-US" dirty="0"/>
          </a:p>
        </p:txBody>
      </p:sp>
      <p:sp>
        <p:nvSpPr>
          <p:cNvPr id="4" name="Text Placeholder 3"/>
          <p:cNvSpPr>
            <a:spLocks noGrp="1"/>
          </p:cNvSpPr>
          <p:nvPr>
            <p:ph type="body" sz="half" idx="2"/>
          </p:nvPr>
        </p:nvSpPr>
        <p:spPr/>
        <p:txBody>
          <a:bodyPr/>
          <a:lstStyle/>
          <a:p>
            <a:r>
              <a:rPr lang="en-US" dirty="0" smtClean="0"/>
              <a:t>Cow Creek Citizen</a:t>
            </a:r>
          </a:p>
          <a:p>
            <a:r>
              <a:rPr lang="en-US" dirty="0" smtClean="0"/>
              <a:t>18 years in CHAP</a:t>
            </a:r>
            <a:endParaRPr lang="en-US" dirty="0"/>
          </a:p>
          <a:p>
            <a:r>
              <a:rPr lang="en-US" dirty="0" smtClean="0"/>
              <a:t>Life Long Dream for CHAP</a:t>
            </a:r>
          </a:p>
          <a:p>
            <a:r>
              <a:rPr lang="en-US" dirty="0" smtClean="0"/>
              <a:t>Happy to be Home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9821" y="1611331"/>
            <a:ext cx="3328826" cy="3641975"/>
          </a:xfrm>
          <a:prstGeom prst="rect">
            <a:avLst/>
          </a:prstGeom>
        </p:spPr>
      </p:pic>
    </p:spTree>
    <p:extLst>
      <p:ext uri="{BB962C8B-B14F-4D97-AF65-F5344CB8AC3E}">
        <p14:creationId xmlns:p14="http://schemas.microsoft.com/office/powerpoint/2010/main" val="146811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971551" y="2571750"/>
            <a:ext cx="7200897" cy="2692402"/>
          </a:xfrm>
        </p:spPr>
        <p:txBody>
          <a:bodyPr>
            <a:normAutofit/>
          </a:bodyPr>
          <a:lstStyle/>
          <a:p>
            <a:endParaRPr lang="en-US" sz="1500" dirty="0"/>
          </a:p>
          <a:p>
            <a:r>
              <a:rPr lang="en-US" sz="1500" dirty="0"/>
              <a:t>Brief history of CHAP in Alaska</a:t>
            </a:r>
          </a:p>
          <a:p>
            <a:r>
              <a:rPr lang="en-US" sz="1500" dirty="0"/>
              <a:t>CHAP TAG update</a:t>
            </a:r>
          </a:p>
          <a:p>
            <a:r>
              <a:rPr lang="en-US" sz="1500" dirty="0"/>
              <a:t>CHAP Board Advisory Committee</a:t>
            </a:r>
          </a:p>
          <a:p>
            <a:r>
              <a:rPr lang="en-US" sz="1500" dirty="0"/>
              <a:t>Tribal College Partnership</a:t>
            </a:r>
          </a:p>
          <a:p>
            <a:r>
              <a:rPr lang="en-US" sz="1500" dirty="0"/>
              <a:t>Behavioral Health Aide / Practitioner</a:t>
            </a:r>
          </a:p>
          <a:p>
            <a:r>
              <a:rPr lang="en-US" sz="1500" dirty="0"/>
              <a:t>BHA Advisory Committee</a:t>
            </a:r>
          </a:p>
          <a:p>
            <a:r>
              <a:rPr lang="en-US" sz="1500" dirty="0"/>
              <a:t>CHAP Community Readiness Surveys</a:t>
            </a:r>
          </a:p>
        </p:txBody>
      </p:sp>
    </p:spTree>
    <p:extLst>
      <p:ext uri="{BB962C8B-B14F-4D97-AF65-F5344CB8AC3E}">
        <p14:creationId xmlns:p14="http://schemas.microsoft.com/office/powerpoint/2010/main" val="306726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CHAP?</a:t>
            </a:r>
            <a:endParaRPr lang="en-US" dirty="0"/>
          </a:p>
        </p:txBody>
      </p:sp>
      <p:sp>
        <p:nvSpPr>
          <p:cNvPr id="3" name="Text Placeholder 2"/>
          <p:cNvSpPr>
            <a:spLocks noGrp="1"/>
          </p:cNvSpPr>
          <p:nvPr>
            <p:ph type="body" idx="1"/>
          </p:nvPr>
        </p:nvSpPr>
        <p:spPr/>
        <p:txBody>
          <a:bodyPr/>
          <a:lstStyle/>
          <a:p>
            <a:r>
              <a:rPr lang="en-US" dirty="0" smtClean="0"/>
              <a:t>Inception</a:t>
            </a:r>
            <a:endParaRPr lang="en-US" dirty="0"/>
          </a:p>
        </p:txBody>
      </p:sp>
      <p:sp>
        <p:nvSpPr>
          <p:cNvPr id="4" name="Content Placeholder 3"/>
          <p:cNvSpPr>
            <a:spLocks noGrp="1"/>
          </p:cNvSpPr>
          <p:nvPr>
            <p:ph sz="half" idx="2"/>
          </p:nvPr>
        </p:nvSpPr>
        <p:spPr/>
        <p:txBody>
          <a:bodyPr/>
          <a:lstStyle/>
          <a:p>
            <a:r>
              <a:rPr lang="en-US" dirty="0" smtClean="0"/>
              <a:t>Physician extenders</a:t>
            </a:r>
          </a:p>
          <a:p>
            <a:pPr lvl="1"/>
            <a:r>
              <a:rPr lang="en-US" dirty="0" smtClean="0"/>
              <a:t>CHA/P, BHA/P and DHAT</a:t>
            </a:r>
          </a:p>
          <a:p>
            <a:r>
              <a:rPr lang="en-US" dirty="0" smtClean="0"/>
              <a:t>TB epidemic</a:t>
            </a:r>
          </a:p>
          <a:p>
            <a:r>
              <a:rPr lang="en-US" dirty="0" smtClean="0"/>
              <a:t>High rate of infant mortality</a:t>
            </a:r>
          </a:p>
          <a:p>
            <a:r>
              <a:rPr lang="en-US" dirty="0" smtClean="0"/>
              <a:t>High rate of unintentional injury</a:t>
            </a:r>
          </a:p>
          <a:p>
            <a:endParaRPr lang="en-US" dirty="0"/>
          </a:p>
        </p:txBody>
      </p:sp>
      <p:sp>
        <p:nvSpPr>
          <p:cNvPr id="5" name="Text Placeholder 4"/>
          <p:cNvSpPr>
            <a:spLocks noGrp="1"/>
          </p:cNvSpPr>
          <p:nvPr>
            <p:ph type="body" sz="quarter" idx="3"/>
          </p:nvPr>
        </p:nvSpPr>
        <p:spPr/>
        <p:txBody>
          <a:bodyPr/>
          <a:lstStyle/>
          <a:p>
            <a:r>
              <a:rPr lang="en-US" dirty="0" smtClean="0"/>
              <a:t>Providers</a:t>
            </a:r>
            <a:endParaRPr lang="en-US" dirty="0"/>
          </a:p>
        </p:txBody>
      </p:sp>
      <p:sp>
        <p:nvSpPr>
          <p:cNvPr id="6" name="Content Placeholder 5"/>
          <p:cNvSpPr>
            <a:spLocks noGrp="1"/>
          </p:cNvSpPr>
          <p:nvPr>
            <p:ph sz="quarter" idx="4"/>
          </p:nvPr>
        </p:nvSpPr>
        <p:spPr/>
        <p:txBody>
          <a:bodyPr/>
          <a:lstStyle/>
          <a:p>
            <a:r>
              <a:rPr lang="en-US" dirty="0" smtClean="0"/>
              <a:t>Typically Tribal or Village Member</a:t>
            </a:r>
          </a:p>
          <a:p>
            <a:r>
              <a:rPr lang="en-US" dirty="0" smtClean="0"/>
              <a:t>Often Generational</a:t>
            </a:r>
          </a:p>
          <a:p>
            <a:r>
              <a:rPr lang="en-US" dirty="0" smtClean="0"/>
              <a:t>Role model for the village</a:t>
            </a:r>
            <a:endParaRPr lang="en-US" dirty="0"/>
          </a:p>
        </p:txBody>
      </p:sp>
    </p:spTree>
    <p:extLst>
      <p:ext uri="{BB962C8B-B14F-4D97-AF65-F5344CB8AC3E}">
        <p14:creationId xmlns:p14="http://schemas.microsoft.com/office/powerpoint/2010/main" val="28986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AK CHAP Timeline</a:t>
            </a:r>
            <a:endParaRPr lang="en-US"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3136108" y="842962"/>
            <a:ext cx="2907506" cy="6565106"/>
          </a:xfrm>
        </p:spPr>
      </p:pic>
    </p:spTree>
    <p:extLst>
      <p:ext uri="{BB962C8B-B14F-4D97-AF65-F5344CB8AC3E}">
        <p14:creationId xmlns:p14="http://schemas.microsoft.com/office/powerpoint/2010/main" val="176600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Scope</a:t>
            </a:r>
            <a:endParaRPr lang="en-US" dirty="0"/>
          </a:p>
        </p:txBody>
      </p:sp>
      <p:sp>
        <p:nvSpPr>
          <p:cNvPr id="3" name="Text Placeholder 2"/>
          <p:cNvSpPr>
            <a:spLocks noGrp="1"/>
          </p:cNvSpPr>
          <p:nvPr>
            <p:ph type="body" idx="1"/>
          </p:nvPr>
        </p:nvSpPr>
        <p:spPr/>
        <p:txBody>
          <a:bodyPr/>
          <a:lstStyle/>
          <a:p>
            <a:r>
              <a:rPr lang="en-US" dirty="0" smtClean="0"/>
              <a:t>BHA/P</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Counselor</a:t>
            </a:r>
          </a:p>
          <a:p>
            <a:pPr lvl="1"/>
            <a:r>
              <a:rPr lang="en-US" dirty="0" smtClean="0"/>
              <a:t>Alcohol, drug &amp; tobacco abuse</a:t>
            </a:r>
          </a:p>
          <a:p>
            <a:pPr lvl="1"/>
            <a:r>
              <a:rPr lang="en-US" dirty="0" smtClean="0"/>
              <a:t>Grief, depression &amp; suicide</a:t>
            </a:r>
          </a:p>
          <a:p>
            <a:pPr lvl="1"/>
            <a:endParaRPr lang="en-US" dirty="0" smtClean="0"/>
          </a:p>
          <a:p>
            <a:r>
              <a:rPr lang="en-US" dirty="0" smtClean="0"/>
              <a:t>Health Educator</a:t>
            </a:r>
          </a:p>
          <a:p>
            <a:r>
              <a:rPr lang="en-US" dirty="0" smtClean="0"/>
              <a:t>Advocate</a:t>
            </a:r>
          </a:p>
          <a:p>
            <a:pPr lvl="1"/>
            <a:r>
              <a:rPr lang="en-US" dirty="0" smtClean="0"/>
              <a:t>Individuals</a:t>
            </a:r>
          </a:p>
          <a:p>
            <a:pPr lvl="1"/>
            <a:r>
              <a:rPr lang="en-US" dirty="0" smtClean="0"/>
              <a:t>Families</a:t>
            </a:r>
          </a:p>
          <a:p>
            <a:pPr lvl="1"/>
            <a:r>
              <a:rPr lang="en-US" dirty="0" smtClean="0"/>
              <a:t>Communities</a:t>
            </a:r>
          </a:p>
          <a:p>
            <a:pPr lvl="1"/>
            <a:endParaRPr lang="en-US" dirty="0" smtClean="0"/>
          </a:p>
        </p:txBody>
      </p:sp>
      <p:sp>
        <p:nvSpPr>
          <p:cNvPr id="5" name="Text Placeholder 4"/>
          <p:cNvSpPr>
            <a:spLocks noGrp="1"/>
          </p:cNvSpPr>
          <p:nvPr>
            <p:ph type="body" sz="quarter" idx="3"/>
          </p:nvPr>
        </p:nvSpPr>
        <p:spPr/>
        <p:txBody>
          <a:bodyPr/>
          <a:lstStyle/>
          <a:p>
            <a:r>
              <a:rPr lang="en-US" dirty="0" smtClean="0"/>
              <a:t>CHA/P</a:t>
            </a:r>
            <a:endParaRPr lang="en-US" dirty="0"/>
          </a:p>
        </p:txBody>
      </p:sp>
      <p:sp>
        <p:nvSpPr>
          <p:cNvPr id="6" name="Content Placeholder 5"/>
          <p:cNvSpPr>
            <a:spLocks noGrp="1"/>
          </p:cNvSpPr>
          <p:nvPr>
            <p:ph sz="quarter" idx="4"/>
          </p:nvPr>
        </p:nvSpPr>
        <p:spPr/>
        <p:txBody>
          <a:bodyPr/>
          <a:lstStyle/>
          <a:p>
            <a:r>
              <a:rPr lang="en-US" dirty="0" smtClean="0"/>
              <a:t>Emergency</a:t>
            </a:r>
          </a:p>
          <a:p>
            <a:r>
              <a:rPr lang="en-US" dirty="0" smtClean="0"/>
              <a:t>Acute</a:t>
            </a:r>
          </a:p>
          <a:p>
            <a:r>
              <a:rPr lang="en-US" dirty="0" smtClean="0"/>
              <a:t>Chronic</a:t>
            </a:r>
          </a:p>
          <a:p>
            <a:r>
              <a:rPr lang="en-US" dirty="0" smtClean="0"/>
              <a:t>Preventive </a:t>
            </a:r>
            <a:endParaRPr lang="en-US" dirty="0"/>
          </a:p>
        </p:txBody>
      </p:sp>
    </p:spTree>
    <p:extLst>
      <p:ext uri="{BB962C8B-B14F-4D97-AF65-F5344CB8AC3E}">
        <p14:creationId xmlns:p14="http://schemas.microsoft.com/office/powerpoint/2010/main" val="3130043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CHP vs CHR</a:t>
            </a:r>
            <a:endParaRPr lang="en-US" dirty="0"/>
          </a:p>
        </p:txBody>
      </p:sp>
      <p:sp>
        <p:nvSpPr>
          <p:cNvPr id="3" name="Text Placeholder 2"/>
          <p:cNvSpPr>
            <a:spLocks noGrp="1"/>
          </p:cNvSpPr>
          <p:nvPr>
            <p:ph type="body" idx="1"/>
          </p:nvPr>
        </p:nvSpPr>
        <p:spPr/>
        <p:txBody>
          <a:bodyPr/>
          <a:lstStyle/>
          <a:p>
            <a:r>
              <a:rPr lang="en-US" dirty="0" smtClean="0"/>
              <a:t>CHA/P</a:t>
            </a:r>
            <a:endParaRPr lang="en-US" dirty="0"/>
          </a:p>
        </p:txBody>
      </p:sp>
      <p:sp>
        <p:nvSpPr>
          <p:cNvPr id="4" name="Content Placeholder 3"/>
          <p:cNvSpPr>
            <a:spLocks noGrp="1"/>
          </p:cNvSpPr>
          <p:nvPr>
            <p:ph sz="half" idx="2"/>
          </p:nvPr>
        </p:nvSpPr>
        <p:spPr/>
        <p:txBody>
          <a:bodyPr/>
          <a:lstStyle/>
          <a:p>
            <a:r>
              <a:rPr lang="en-US" sz="2000" dirty="0" smtClean="0"/>
              <a:t>Physician Extender</a:t>
            </a:r>
          </a:p>
          <a:p>
            <a:r>
              <a:rPr lang="en-US" sz="2000" dirty="0" smtClean="0"/>
              <a:t>Medical Standing Orders</a:t>
            </a:r>
          </a:p>
          <a:p>
            <a:r>
              <a:rPr lang="en-US" sz="2000" dirty="0" smtClean="0"/>
              <a:t>Telemedicine</a:t>
            </a:r>
          </a:p>
          <a:p>
            <a:r>
              <a:rPr lang="en-US" sz="2000" dirty="0" smtClean="0"/>
              <a:t>EHR</a:t>
            </a:r>
          </a:p>
          <a:p>
            <a:endParaRPr lang="en-US" dirty="0"/>
          </a:p>
        </p:txBody>
      </p:sp>
      <p:sp>
        <p:nvSpPr>
          <p:cNvPr id="5" name="Text Placeholder 4"/>
          <p:cNvSpPr>
            <a:spLocks noGrp="1"/>
          </p:cNvSpPr>
          <p:nvPr>
            <p:ph type="body" sz="quarter" idx="3"/>
          </p:nvPr>
        </p:nvSpPr>
        <p:spPr/>
        <p:txBody>
          <a:bodyPr/>
          <a:lstStyle/>
          <a:p>
            <a:r>
              <a:rPr lang="en-US" dirty="0" smtClean="0"/>
              <a:t>CHR</a:t>
            </a:r>
            <a:endParaRPr lang="en-US" dirty="0"/>
          </a:p>
        </p:txBody>
      </p:sp>
      <p:sp>
        <p:nvSpPr>
          <p:cNvPr id="6" name="Content Placeholder 5"/>
          <p:cNvSpPr>
            <a:spLocks noGrp="1"/>
          </p:cNvSpPr>
          <p:nvPr>
            <p:ph sz="quarter" idx="4"/>
          </p:nvPr>
        </p:nvSpPr>
        <p:spPr/>
        <p:txBody>
          <a:bodyPr>
            <a:normAutofit lnSpcReduction="10000"/>
          </a:bodyPr>
          <a:lstStyle/>
          <a:p>
            <a:r>
              <a:rPr lang="en-US" sz="2200" dirty="0" smtClean="0"/>
              <a:t>Basic Training (year 1): Health Promotion/Disease Prevention</a:t>
            </a:r>
          </a:p>
          <a:p>
            <a:r>
              <a:rPr lang="en-US" sz="2200" dirty="0" smtClean="0"/>
              <a:t>Advanced Training (year   2-3): Public health topics related to outreach for THS &amp; IHS goals</a:t>
            </a:r>
          </a:p>
          <a:p>
            <a:r>
              <a:rPr lang="en-US" sz="2200" dirty="0" smtClean="0"/>
              <a:t>Specialized Training: Motivational interviewing, case management, MCH, MH, HP/DP and CHR documentation training.</a:t>
            </a:r>
          </a:p>
          <a:p>
            <a:endParaRPr lang="en-US" dirty="0"/>
          </a:p>
        </p:txBody>
      </p:sp>
    </p:spTree>
    <p:extLst>
      <p:ext uri="{BB962C8B-B14F-4D97-AF65-F5344CB8AC3E}">
        <p14:creationId xmlns:p14="http://schemas.microsoft.com/office/powerpoint/2010/main" val="113765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3" y="1593849"/>
            <a:ext cx="7029448" cy="581026"/>
          </a:xfrm>
        </p:spPr>
        <p:txBody>
          <a:bodyPr>
            <a:normAutofit fontScale="90000"/>
          </a:bodyPr>
          <a:lstStyle/>
          <a:p>
            <a:r>
              <a:rPr lang="en-US" dirty="0" smtClean="0"/>
              <a:t/>
            </a:r>
            <a:br>
              <a:rPr lang="en-US" dirty="0" smtClean="0"/>
            </a:br>
            <a:r>
              <a:rPr lang="en-US" dirty="0" smtClean="0"/>
              <a:t>	IHS Circular 18-01      				</a:t>
            </a:r>
            <a:endParaRPr lang="en-US" sz="1050" dirty="0"/>
          </a:p>
        </p:txBody>
      </p:sp>
      <p:sp>
        <p:nvSpPr>
          <p:cNvPr id="3" name="Text Placeholder 2"/>
          <p:cNvSpPr>
            <a:spLocks noGrp="1"/>
          </p:cNvSpPr>
          <p:nvPr>
            <p:ph type="body" idx="1"/>
          </p:nvPr>
        </p:nvSpPr>
        <p:spPr>
          <a:xfrm>
            <a:off x="457200" y="1747365"/>
            <a:ext cx="4040188" cy="390103"/>
          </a:xfrm>
        </p:spPr>
        <p:txBody>
          <a:bodyPr/>
          <a:lstStyle/>
          <a:p>
            <a:endParaRPr lang="en-US" dirty="0" smtClean="0"/>
          </a:p>
          <a:p>
            <a:endParaRPr lang="en-US" dirty="0"/>
          </a:p>
        </p:txBody>
      </p:sp>
      <p:sp>
        <p:nvSpPr>
          <p:cNvPr id="4" name="Content Placeholder 3"/>
          <p:cNvSpPr>
            <a:spLocks noGrp="1"/>
          </p:cNvSpPr>
          <p:nvPr>
            <p:ph sz="half" idx="2"/>
          </p:nvPr>
        </p:nvSpPr>
        <p:spPr>
          <a:xfrm>
            <a:off x="457200" y="2667000"/>
            <a:ext cx="3810000" cy="3733800"/>
          </a:xfrm>
        </p:spPr>
        <p:txBody>
          <a:bodyPr/>
          <a:lstStyle/>
          <a:p>
            <a:r>
              <a:rPr lang="en-US" dirty="0" smtClean="0"/>
              <a:t>To provide subject matter expertise, program information, innovative solutions, and advice to the Indian Health Service to establish a National CHAP.</a:t>
            </a:r>
          </a:p>
        </p:txBody>
      </p:sp>
      <p:sp>
        <p:nvSpPr>
          <p:cNvPr id="5" name="Text Placeholder 4"/>
          <p:cNvSpPr>
            <a:spLocks noGrp="1"/>
          </p:cNvSpPr>
          <p:nvPr>
            <p:ph type="body" sz="quarter" idx="3"/>
          </p:nvPr>
        </p:nvSpPr>
        <p:spPr>
          <a:xfrm>
            <a:off x="4635503" y="2851150"/>
            <a:ext cx="3538728" cy="939341"/>
          </a:xfrm>
        </p:spPr>
        <p:txBody>
          <a:bodyPr/>
          <a:lstStyle/>
          <a:p>
            <a:r>
              <a:rPr lang="en-US" dirty="0" smtClean="0"/>
              <a:t>1. Interim Policy – 	Critical</a:t>
            </a:r>
          </a:p>
          <a:p>
            <a:r>
              <a:rPr lang="en-US" dirty="0" smtClean="0"/>
              <a:t>2. Orientation to CHAP</a:t>
            </a:r>
            <a:endParaRPr lang="en-US" dirty="0"/>
          </a:p>
        </p:txBody>
      </p:sp>
      <p:sp>
        <p:nvSpPr>
          <p:cNvPr id="6" name="Content Placeholder 5"/>
          <p:cNvSpPr>
            <a:spLocks noGrp="1"/>
          </p:cNvSpPr>
          <p:nvPr>
            <p:ph sz="quarter" idx="4"/>
          </p:nvPr>
        </p:nvSpPr>
        <p:spPr>
          <a:xfrm>
            <a:off x="4635503" y="4096208"/>
            <a:ext cx="3538728" cy="1167942"/>
          </a:xfrm>
        </p:spPr>
        <p:txBody>
          <a:bodyPr>
            <a:normAutofit fontScale="70000" lnSpcReduction="20000"/>
          </a:bodyPr>
          <a:lstStyle/>
          <a:p>
            <a:pPr marL="0" indent="0">
              <a:buNone/>
            </a:pPr>
            <a:r>
              <a:rPr lang="en-US" dirty="0" smtClean="0"/>
              <a:t>Next Meeting:</a:t>
            </a:r>
          </a:p>
          <a:p>
            <a:pPr marL="0" indent="0">
              <a:buNone/>
            </a:pPr>
            <a:r>
              <a:rPr lang="en-US" dirty="0" smtClean="0"/>
              <a:t>Henry M. Jackson Federal Building</a:t>
            </a:r>
          </a:p>
          <a:p>
            <a:pPr marL="0" indent="0">
              <a:buNone/>
            </a:pPr>
            <a:r>
              <a:rPr lang="en-US" dirty="0" smtClean="0"/>
              <a:t>Seattle, WA</a:t>
            </a:r>
          </a:p>
          <a:p>
            <a:pPr marL="0" indent="0">
              <a:buNone/>
            </a:pPr>
            <a:r>
              <a:rPr lang="en-US" dirty="0" smtClean="0"/>
              <a:t>August 17, 2018  9 AM to 4 PM</a:t>
            </a:r>
          </a:p>
          <a:p>
            <a:pPr marL="0" indent="0">
              <a:buNone/>
            </a:pPr>
            <a:endParaRPr lang="en-US" dirty="0"/>
          </a:p>
        </p:txBody>
      </p:sp>
      <p:pic>
        <p:nvPicPr>
          <p:cNvPr id="8" name="Picture 7"/>
          <p:cNvPicPr>
            <a:picLocks noChangeAspect="1"/>
          </p:cNvPicPr>
          <p:nvPr/>
        </p:nvPicPr>
        <p:blipFill>
          <a:blip r:embed="rId2"/>
          <a:stretch>
            <a:fillRect/>
          </a:stretch>
        </p:blipFill>
        <p:spPr>
          <a:xfrm>
            <a:off x="1219200" y="76524"/>
            <a:ext cx="2822693" cy="963251"/>
          </a:xfrm>
          <a:prstGeom prst="rect">
            <a:avLst/>
          </a:prstGeom>
        </p:spPr>
      </p:pic>
    </p:spTree>
    <p:extLst>
      <p:ext uri="{BB962C8B-B14F-4D97-AF65-F5344CB8AC3E}">
        <p14:creationId xmlns:p14="http://schemas.microsoft.com/office/powerpoint/2010/main" val="174717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33800" y="1143000"/>
            <a:ext cx="4959350" cy="4876800"/>
          </a:xfrm>
        </p:spPr>
        <p:txBody>
          <a:bodyPr/>
          <a:lstStyle/>
          <a:p>
            <a:r>
              <a:rPr lang="en-US" sz="2000" dirty="0" smtClean="0"/>
              <a:t>Andrew Shogren – Suquamish</a:t>
            </a:r>
          </a:p>
          <a:p>
            <a:r>
              <a:rPr lang="en-US" sz="2000" dirty="0" smtClean="0"/>
              <a:t>Kelle Little – Coquille</a:t>
            </a:r>
          </a:p>
          <a:p>
            <a:r>
              <a:rPr lang="en-US" sz="2000" dirty="0" smtClean="0"/>
              <a:t>Chantel Eastman – Nez Perce</a:t>
            </a:r>
          </a:p>
          <a:p>
            <a:r>
              <a:rPr lang="en-US" sz="2000" dirty="0" smtClean="0"/>
              <a:t>Dr. </a:t>
            </a:r>
            <a:r>
              <a:rPr lang="en-US" sz="2000" dirty="0" err="1" smtClean="0"/>
              <a:t>SixKiller</a:t>
            </a:r>
            <a:r>
              <a:rPr lang="en-US" sz="2000" dirty="0" smtClean="0"/>
              <a:t> – IHS</a:t>
            </a:r>
          </a:p>
          <a:p>
            <a:r>
              <a:rPr lang="en-US" sz="2000" dirty="0" err="1" smtClean="0"/>
              <a:t>Crystle</a:t>
            </a:r>
            <a:r>
              <a:rPr lang="en-US" sz="2000" dirty="0" smtClean="0"/>
              <a:t> Stordahl – AK ACCB</a:t>
            </a:r>
          </a:p>
          <a:p>
            <a:endParaRPr lang="en-US" sz="2000" dirty="0" smtClean="0"/>
          </a:p>
          <a:p>
            <a:endParaRPr lang="en-US" sz="2000" dirty="0"/>
          </a:p>
          <a:p>
            <a:r>
              <a:rPr lang="en-US" sz="2000" dirty="0" smtClean="0"/>
              <a:t>Need:</a:t>
            </a:r>
          </a:p>
          <a:p>
            <a:pPr lvl="1"/>
            <a:r>
              <a:rPr lang="en-US" sz="1600" dirty="0" smtClean="0"/>
              <a:t>BH Clinician</a:t>
            </a:r>
          </a:p>
          <a:p>
            <a:pPr lvl="1"/>
            <a:r>
              <a:rPr lang="en-US" sz="1600" dirty="0" smtClean="0"/>
              <a:t>Physician</a:t>
            </a:r>
          </a:p>
          <a:p>
            <a:pPr lvl="1"/>
            <a:r>
              <a:rPr lang="en-US" sz="1600" dirty="0" smtClean="0"/>
              <a:t>DHAT</a:t>
            </a:r>
          </a:p>
          <a:p>
            <a:pPr lvl="1"/>
            <a:r>
              <a:rPr lang="en-US" sz="1600" dirty="0" smtClean="0"/>
              <a:t>BHP</a:t>
            </a:r>
          </a:p>
          <a:p>
            <a:pPr lvl="1"/>
            <a:r>
              <a:rPr lang="en-US" sz="1600" dirty="0" smtClean="0"/>
              <a:t>CHP</a:t>
            </a:r>
          </a:p>
          <a:p>
            <a:endParaRPr lang="en-US" sz="2000" dirty="0"/>
          </a:p>
        </p:txBody>
      </p:sp>
      <p:sp>
        <p:nvSpPr>
          <p:cNvPr id="4" name="Text Placeholder 3"/>
          <p:cNvSpPr>
            <a:spLocks noGrp="1"/>
          </p:cNvSpPr>
          <p:nvPr>
            <p:ph type="body" sz="half" idx="2"/>
          </p:nvPr>
        </p:nvSpPr>
        <p:spPr/>
        <p:txBody>
          <a:bodyPr/>
          <a:lstStyle/>
          <a:p>
            <a:r>
              <a:rPr lang="en-US" dirty="0" smtClean="0"/>
              <a:t>Meet and Greet – 7/18/18 Tower Room A &amp; B</a:t>
            </a:r>
          </a:p>
          <a:p>
            <a:endParaRPr lang="en-US" dirty="0" smtClean="0"/>
          </a:p>
          <a:p>
            <a:r>
              <a:rPr lang="en-US" dirty="0" smtClean="0"/>
              <a:t>Committee Structure </a:t>
            </a:r>
          </a:p>
          <a:p>
            <a:endParaRPr lang="en-US" dirty="0" smtClean="0"/>
          </a:p>
          <a:p>
            <a:r>
              <a:rPr lang="en-US" dirty="0" smtClean="0"/>
              <a:t>Committee Mission</a:t>
            </a:r>
            <a:endParaRPr lang="en-US" dirty="0"/>
          </a:p>
        </p:txBody>
      </p:sp>
      <p:sp>
        <p:nvSpPr>
          <p:cNvPr id="6" name="Rectangle 5"/>
          <p:cNvSpPr/>
          <p:nvPr/>
        </p:nvSpPr>
        <p:spPr>
          <a:xfrm>
            <a:off x="609600" y="53077"/>
            <a:ext cx="4615366" cy="400110"/>
          </a:xfrm>
          <a:prstGeom prst="rect">
            <a:avLst/>
          </a:prstGeom>
        </p:spPr>
        <p:txBody>
          <a:bodyPr wrap="none">
            <a:spAutoFit/>
          </a:bodyPr>
          <a:lstStyle/>
          <a:p>
            <a:r>
              <a:rPr kumimoji="0" lang="en-US" sz="2000" b="1" i="0" u="none" strike="noStrike" kern="0" cap="none" spc="0" normalizeH="0" baseline="0" noProof="0" dirty="0" smtClean="0">
                <a:ln>
                  <a:noFill/>
                </a:ln>
                <a:solidFill>
                  <a:srgbClr val="C00000"/>
                </a:solidFill>
                <a:effectLst/>
                <a:uLnTx/>
                <a:uFillTx/>
                <a:latin typeface="Georgia" pitchFamily="18" charset="0"/>
                <a:ea typeface="+mj-ea"/>
                <a:cs typeface="+mj-cs"/>
              </a:rPr>
              <a:t>CHAP Board Advisory Committee</a:t>
            </a:r>
            <a:endParaRPr lang="en-US" dirty="0">
              <a:solidFill>
                <a:srgbClr val="C00000"/>
              </a:solidFill>
            </a:endParaRPr>
          </a:p>
        </p:txBody>
      </p:sp>
    </p:spTree>
    <p:extLst>
      <p:ext uri="{BB962C8B-B14F-4D97-AF65-F5344CB8AC3E}">
        <p14:creationId xmlns:p14="http://schemas.microsoft.com/office/powerpoint/2010/main" val="3876681565"/>
      </p:ext>
    </p:extLst>
  </p:cSld>
  <p:clrMapOvr>
    <a:masterClrMapping/>
  </p:clrMapOvr>
</p:sld>
</file>

<file path=ppt/theme/theme1.xml><?xml version="1.0" encoding="utf-8"?>
<a:theme xmlns:a="http://schemas.openxmlformats.org/drawingml/2006/main" name="AvalancheTemplate_9703">
  <a:themeElements>
    <a:clrScheme name="Custom 6">
      <a:dk1>
        <a:sysClr val="windowText" lastClr="000000"/>
      </a:dk1>
      <a:lt1>
        <a:sysClr val="window" lastClr="FFFFFF"/>
      </a:lt1>
      <a:dk2>
        <a:srgbClr val="4F271C"/>
      </a:dk2>
      <a:lt2>
        <a:srgbClr val="F8EDC5"/>
      </a:lt2>
      <a:accent1>
        <a:srgbClr val="3891A7"/>
      </a:accent1>
      <a:accent2>
        <a:srgbClr val="F1DB8C"/>
      </a:accent2>
      <a:accent3>
        <a:srgbClr val="C32D2E"/>
      </a:accent3>
      <a:accent4>
        <a:srgbClr val="637F26"/>
      </a:accent4>
      <a:accent5>
        <a:srgbClr val="964305"/>
      </a:accent5>
      <a:accent6>
        <a:srgbClr val="475A8D"/>
      </a:accent6>
      <a:hlink>
        <a:srgbClr val="8DC765"/>
      </a:hlink>
      <a:folHlink>
        <a:srgbClr val="AA8A14"/>
      </a:folHlink>
    </a:clrScheme>
    <a:fontScheme name="NPAIHB1">
      <a:majorFont>
        <a:latin typeface="Georgia"/>
        <a:ea typeface=""/>
        <a:cs typeface=""/>
      </a:majorFont>
      <a:minorFont>
        <a:latin typeface="Trebuchet MS"/>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AvalancheTemplate_9703</Template>
  <TotalTime>102</TotalTime>
  <Words>533</Words>
  <Application>Microsoft Office PowerPoint</Application>
  <PresentationFormat>On-screen Show (4:3)</PresentationFormat>
  <Paragraphs>142</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Arial Black</vt:lpstr>
      <vt:lpstr>Estrangelo Edessa</vt:lpstr>
      <vt:lpstr>Georgia</vt:lpstr>
      <vt:lpstr>Gill Sans MT</vt:lpstr>
      <vt:lpstr>Maiandra GD</vt:lpstr>
      <vt:lpstr>Museo Slab 500</vt:lpstr>
      <vt:lpstr>Times New Roman</vt:lpstr>
      <vt:lpstr>Trebuchet MS</vt:lpstr>
      <vt:lpstr>Wingdings</vt:lpstr>
      <vt:lpstr>AvalancheTemplate_9703</vt:lpstr>
      <vt:lpstr>CHAP Project</vt:lpstr>
      <vt:lpstr>Motivated to Serve</vt:lpstr>
      <vt:lpstr>Goals</vt:lpstr>
      <vt:lpstr>What is CHAP?</vt:lpstr>
      <vt:lpstr>AK CHAP Timeline</vt:lpstr>
      <vt:lpstr>Provider Scope</vt:lpstr>
      <vt:lpstr>CHP vs CHR</vt:lpstr>
      <vt:lpstr>  IHS Circular 18-01          </vt:lpstr>
      <vt:lpstr>PowerPoint Presentation</vt:lpstr>
      <vt:lpstr>AK Training Centers</vt:lpstr>
      <vt:lpstr> AK CHAP Certification Board </vt:lpstr>
      <vt:lpstr>Certification</vt:lpstr>
      <vt:lpstr>Alaska Tribal Colleges</vt:lpstr>
      <vt:lpstr>BHA/P Projected Roll Out</vt:lpstr>
      <vt:lpstr>BHA Advisory Committee</vt:lpstr>
      <vt:lpstr>Community Readiness Survey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Project</dc:title>
  <dc:creator>Susan Steward</dc:creator>
  <cp:lastModifiedBy>Lisa Griggs</cp:lastModifiedBy>
  <cp:revision>10</cp:revision>
  <dcterms:created xsi:type="dcterms:W3CDTF">2018-07-13T15:19:46Z</dcterms:created>
  <dcterms:modified xsi:type="dcterms:W3CDTF">2018-07-13T17:08:39Z</dcterms:modified>
</cp:coreProperties>
</file>