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handoutMasterIdLst>
    <p:handoutMasterId r:id="rId18"/>
  </p:handoutMasterIdLst>
  <p:sldIdLst>
    <p:sldId id="256" r:id="rId2"/>
    <p:sldId id="639" r:id="rId3"/>
    <p:sldId id="602" r:id="rId4"/>
    <p:sldId id="629" r:id="rId5"/>
    <p:sldId id="630" r:id="rId6"/>
    <p:sldId id="643" r:id="rId7"/>
    <p:sldId id="633" r:id="rId8"/>
    <p:sldId id="634" r:id="rId9"/>
    <p:sldId id="635" r:id="rId10"/>
    <p:sldId id="640" r:id="rId11"/>
    <p:sldId id="641" r:id="rId12"/>
    <p:sldId id="642" r:id="rId13"/>
    <p:sldId id="636" r:id="rId14"/>
    <p:sldId id="637" r:id="rId15"/>
    <p:sldId id="272" r:id="rId1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oskey, Asha (IHS/POR)" initials="PA(" lastIdx="3" clrIdx="0">
    <p:extLst>
      <p:ext uri="{19B8F6BF-5375-455C-9EA6-DF929625EA0E}">
        <p15:presenceInfo xmlns:p15="http://schemas.microsoft.com/office/powerpoint/2012/main" userId="S-1-5-21-1547161642-606747145-682003330-2812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3" autoAdjust="0"/>
    <p:restoredTop sz="65580" autoAdjust="0"/>
  </p:normalViewPr>
  <p:slideViewPr>
    <p:cSldViewPr>
      <p:cViewPr varScale="1">
        <p:scale>
          <a:sx n="63" d="100"/>
          <a:sy n="63" d="100"/>
        </p:scale>
        <p:origin x="192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3170764" cy="480388"/>
          </a:xfrm>
          <a:prstGeom prst="rect">
            <a:avLst/>
          </a:prstGeom>
        </p:spPr>
        <p:txBody>
          <a:bodyPr vert="horz" lIns="94823" tIns="47411" rIns="94823" bIns="47411" rtlCol="0"/>
          <a:lstStyle>
            <a:lvl1pPr algn="l">
              <a:defRPr sz="1200"/>
            </a:lvl1pPr>
          </a:lstStyle>
          <a:p>
            <a:endParaRPr lang="en-US" dirty="0"/>
          </a:p>
        </p:txBody>
      </p:sp>
      <p:sp>
        <p:nvSpPr>
          <p:cNvPr id="3" name="Date Placeholder 2"/>
          <p:cNvSpPr>
            <a:spLocks noGrp="1"/>
          </p:cNvSpPr>
          <p:nvPr>
            <p:ph type="dt" sz="quarter" idx="1"/>
          </p:nvPr>
        </p:nvSpPr>
        <p:spPr>
          <a:xfrm>
            <a:off x="4142751" y="0"/>
            <a:ext cx="3170763" cy="480388"/>
          </a:xfrm>
          <a:prstGeom prst="rect">
            <a:avLst/>
          </a:prstGeom>
        </p:spPr>
        <p:txBody>
          <a:bodyPr vert="horz" lIns="94823" tIns="47411" rIns="94823" bIns="47411" rtlCol="0"/>
          <a:lstStyle>
            <a:lvl1pPr algn="r">
              <a:defRPr sz="1200"/>
            </a:lvl1pPr>
          </a:lstStyle>
          <a:p>
            <a:fld id="{E309F8E3-914E-4753-A5D9-282F1E1594A4}" type="datetimeFigureOut">
              <a:rPr lang="en-US" smtClean="0"/>
              <a:t>7/10/2018</a:t>
            </a:fld>
            <a:endParaRPr lang="en-US" dirty="0"/>
          </a:p>
        </p:txBody>
      </p:sp>
      <p:sp>
        <p:nvSpPr>
          <p:cNvPr id="4" name="Footer Placeholder 3"/>
          <p:cNvSpPr>
            <a:spLocks noGrp="1"/>
          </p:cNvSpPr>
          <p:nvPr>
            <p:ph type="ftr" sz="quarter" idx="2"/>
          </p:nvPr>
        </p:nvSpPr>
        <p:spPr>
          <a:xfrm>
            <a:off x="4" y="9119173"/>
            <a:ext cx="3170764" cy="480388"/>
          </a:xfrm>
          <a:prstGeom prst="rect">
            <a:avLst/>
          </a:prstGeom>
        </p:spPr>
        <p:txBody>
          <a:bodyPr vert="horz" lIns="94823" tIns="47411" rIns="94823" bIns="47411"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2751" y="9119173"/>
            <a:ext cx="3170763" cy="480388"/>
          </a:xfrm>
          <a:prstGeom prst="rect">
            <a:avLst/>
          </a:prstGeom>
        </p:spPr>
        <p:txBody>
          <a:bodyPr vert="horz" lIns="94823" tIns="47411" rIns="94823" bIns="47411" rtlCol="0" anchor="b"/>
          <a:lstStyle>
            <a:lvl1pPr algn="r">
              <a:defRPr sz="1200"/>
            </a:lvl1pPr>
          </a:lstStyle>
          <a:p>
            <a:fld id="{1EA3E148-855A-4DE7-857A-19B320BD12F7}" type="slidenum">
              <a:rPr lang="en-US" smtClean="0"/>
              <a:t>‹#›</a:t>
            </a:fld>
            <a:endParaRPr lang="en-US" dirty="0"/>
          </a:p>
        </p:txBody>
      </p:sp>
    </p:spTree>
    <p:extLst>
      <p:ext uri="{BB962C8B-B14F-4D97-AF65-F5344CB8AC3E}">
        <p14:creationId xmlns:p14="http://schemas.microsoft.com/office/powerpoint/2010/main" val="21266045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0"/>
            <a:ext cx="3170764" cy="480388"/>
          </a:xfrm>
          <a:prstGeom prst="rect">
            <a:avLst/>
          </a:prstGeom>
        </p:spPr>
        <p:txBody>
          <a:bodyPr vert="horz" lIns="94812" tIns="47406" rIns="94812" bIns="47406" rtlCol="0"/>
          <a:lstStyle>
            <a:lvl1pPr algn="l">
              <a:defRPr sz="1200"/>
            </a:lvl1pPr>
          </a:lstStyle>
          <a:p>
            <a:endParaRPr lang="en-US" dirty="0"/>
          </a:p>
        </p:txBody>
      </p:sp>
      <p:sp>
        <p:nvSpPr>
          <p:cNvPr id="3" name="Date Placeholder 2"/>
          <p:cNvSpPr>
            <a:spLocks noGrp="1"/>
          </p:cNvSpPr>
          <p:nvPr>
            <p:ph type="dt" idx="1"/>
          </p:nvPr>
        </p:nvSpPr>
        <p:spPr>
          <a:xfrm>
            <a:off x="4142751" y="0"/>
            <a:ext cx="3170763" cy="480388"/>
          </a:xfrm>
          <a:prstGeom prst="rect">
            <a:avLst/>
          </a:prstGeom>
        </p:spPr>
        <p:txBody>
          <a:bodyPr vert="horz" lIns="94812" tIns="47406" rIns="94812" bIns="47406" rtlCol="0"/>
          <a:lstStyle>
            <a:lvl1pPr algn="r">
              <a:defRPr sz="1200"/>
            </a:lvl1pPr>
          </a:lstStyle>
          <a:p>
            <a:fld id="{A78A9759-1886-4F1C-BD7E-1DACA9D8593C}" type="datetimeFigureOut">
              <a:rPr lang="en-US" smtClean="0"/>
              <a:t>7/10/2018</a:t>
            </a:fld>
            <a:endParaRPr lang="en-US" dirty="0"/>
          </a:p>
        </p:txBody>
      </p:sp>
      <p:sp>
        <p:nvSpPr>
          <p:cNvPr id="4" name="Slide Image Placeholder 3"/>
          <p:cNvSpPr>
            <a:spLocks noGrp="1" noRot="1" noChangeAspect="1"/>
          </p:cNvSpPr>
          <p:nvPr>
            <p:ph type="sldImg" idx="2"/>
          </p:nvPr>
        </p:nvSpPr>
        <p:spPr>
          <a:xfrm>
            <a:off x="1257300" y="719138"/>
            <a:ext cx="4802188" cy="3600450"/>
          </a:xfrm>
          <a:prstGeom prst="rect">
            <a:avLst/>
          </a:prstGeom>
          <a:noFill/>
          <a:ln w="12700">
            <a:solidFill>
              <a:prstClr val="black"/>
            </a:solidFill>
          </a:ln>
        </p:spPr>
        <p:txBody>
          <a:bodyPr vert="horz" lIns="94812" tIns="47406" rIns="94812" bIns="47406" rtlCol="0" anchor="ctr"/>
          <a:lstStyle/>
          <a:p>
            <a:endParaRPr lang="en-US" dirty="0"/>
          </a:p>
        </p:txBody>
      </p:sp>
      <p:sp>
        <p:nvSpPr>
          <p:cNvPr id="5" name="Notes Placeholder 4"/>
          <p:cNvSpPr>
            <a:spLocks noGrp="1"/>
          </p:cNvSpPr>
          <p:nvPr>
            <p:ph type="body" sz="quarter" idx="3"/>
          </p:nvPr>
        </p:nvSpPr>
        <p:spPr>
          <a:xfrm>
            <a:off x="732363" y="4561239"/>
            <a:ext cx="5852160" cy="4320213"/>
          </a:xfrm>
          <a:prstGeom prst="rect">
            <a:avLst/>
          </a:prstGeom>
        </p:spPr>
        <p:txBody>
          <a:bodyPr vert="horz" lIns="94812" tIns="47406" rIns="94812" bIns="4740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1" y="9119173"/>
            <a:ext cx="3170764" cy="480388"/>
          </a:xfrm>
          <a:prstGeom prst="rect">
            <a:avLst/>
          </a:prstGeom>
        </p:spPr>
        <p:txBody>
          <a:bodyPr vert="horz" lIns="94812" tIns="47406" rIns="94812" bIns="47406"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2751" y="9119173"/>
            <a:ext cx="3170763" cy="480388"/>
          </a:xfrm>
          <a:prstGeom prst="rect">
            <a:avLst/>
          </a:prstGeom>
        </p:spPr>
        <p:txBody>
          <a:bodyPr vert="horz" lIns="94812" tIns="47406" rIns="94812" bIns="47406" rtlCol="0" anchor="b"/>
          <a:lstStyle>
            <a:lvl1pPr algn="r">
              <a:defRPr sz="1200"/>
            </a:lvl1pPr>
          </a:lstStyle>
          <a:p>
            <a:fld id="{C85B0A02-D819-448E-8BCA-1DD395A4E017}" type="slidenum">
              <a:rPr lang="en-US" smtClean="0"/>
              <a:t>‹#›</a:t>
            </a:fld>
            <a:endParaRPr lang="en-US" dirty="0"/>
          </a:p>
        </p:txBody>
      </p:sp>
    </p:spTree>
    <p:extLst>
      <p:ext uri="{BB962C8B-B14F-4D97-AF65-F5344CB8AC3E}">
        <p14:creationId xmlns:p14="http://schemas.microsoft.com/office/powerpoint/2010/main" val="4013836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B0A02-D819-448E-8BCA-1DD395A4E017}" type="slidenum">
              <a:rPr lang="en-US" smtClean="0"/>
              <a:t>1</a:t>
            </a:fld>
            <a:endParaRPr lang="en-US" dirty="0"/>
          </a:p>
        </p:txBody>
      </p:sp>
    </p:spTree>
    <p:extLst>
      <p:ext uri="{BB962C8B-B14F-4D97-AF65-F5344CB8AC3E}">
        <p14:creationId xmlns:p14="http://schemas.microsoft.com/office/powerpoint/2010/main" val="24884559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66">
              <a:defRPr/>
            </a:pPr>
            <a:r>
              <a:rPr lang="en-US" dirty="0" smtClean="0">
                <a:solidFill>
                  <a:schemeClr val="bg1"/>
                </a:solidFill>
              </a:rPr>
              <a:t>-</a:t>
            </a:r>
            <a:endParaRPr lang="en-US" b="1" u="sng" dirty="0"/>
          </a:p>
        </p:txBody>
      </p:sp>
      <p:sp>
        <p:nvSpPr>
          <p:cNvPr id="4" name="Slide Number Placeholder 3"/>
          <p:cNvSpPr>
            <a:spLocks noGrp="1"/>
          </p:cNvSpPr>
          <p:nvPr>
            <p:ph type="sldNum" sz="quarter" idx="10"/>
          </p:nvPr>
        </p:nvSpPr>
        <p:spPr/>
        <p:txBody>
          <a:bodyPr/>
          <a:lstStyle/>
          <a:p>
            <a:fld id="{C85B0A02-D819-448E-8BCA-1DD395A4E017}" type="slidenum">
              <a:rPr lang="en-US" smtClean="0"/>
              <a:t>10</a:t>
            </a:fld>
            <a:endParaRPr lang="en-US" dirty="0"/>
          </a:p>
        </p:txBody>
      </p:sp>
    </p:spTree>
    <p:extLst>
      <p:ext uri="{BB962C8B-B14F-4D97-AF65-F5344CB8AC3E}">
        <p14:creationId xmlns:p14="http://schemas.microsoft.com/office/powerpoint/2010/main" val="2193100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66">
              <a:defRPr/>
            </a:pPr>
            <a:endParaRPr lang="en-US" b="1" dirty="0"/>
          </a:p>
        </p:txBody>
      </p:sp>
      <p:sp>
        <p:nvSpPr>
          <p:cNvPr id="4" name="Slide Number Placeholder 3"/>
          <p:cNvSpPr>
            <a:spLocks noGrp="1"/>
          </p:cNvSpPr>
          <p:nvPr>
            <p:ph type="sldNum" sz="quarter" idx="10"/>
          </p:nvPr>
        </p:nvSpPr>
        <p:spPr/>
        <p:txBody>
          <a:bodyPr/>
          <a:lstStyle/>
          <a:p>
            <a:fld id="{C85B0A02-D819-448E-8BCA-1DD395A4E017}" type="slidenum">
              <a:rPr lang="en-US" smtClean="0"/>
              <a:t>11</a:t>
            </a:fld>
            <a:endParaRPr lang="en-US" dirty="0"/>
          </a:p>
        </p:txBody>
      </p:sp>
    </p:spTree>
    <p:extLst>
      <p:ext uri="{BB962C8B-B14F-4D97-AF65-F5344CB8AC3E}">
        <p14:creationId xmlns:p14="http://schemas.microsoft.com/office/powerpoint/2010/main" val="1175787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66">
              <a:defRPr/>
            </a:pPr>
            <a:endParaRPr lang="en-US" b="1" dirty="0"/>
          </a:p>
        </p:txBody>
      </p:sp>
      <p:sp>
        <p:nvSpPr>
          <p:cNvPr id="4" name="Slide Number Placeholder 3"/>
          <p:cNvSpPr>
            <a:spLocks noGrp="1"/>
          </p:cNvSpPr>
          <p:nvPr>
            <p:ph type="sldNum" sz="quarter" idx="10"/>
          </p:nvPr>
        </p:nvSpPr>
        <p:spPr/>
        <p:txBody>
          <a:bodyPr/>
          <a:lstStyle/>
          <a:p>
            <a:fld id="{C85B0A02-D819-448E-8BCA-1DD395A4E017}" type="slidenum">
              <a:rPr lang="en-US" smtClean="0"/>
              <a:t>12</a:t>
            </a:fld>
            <a:endParaRPr lang="en-US" dirty="0"/>
          </a:p>
        </p:txBody>
      </p:sp>
    </p:spTree>
    <p:extLst>
      <p:ext uri="{BB962C8B-B14F-4D97-AF65-F5344CB8AC3E}">
        <p14:creationId xmlns:p14="http://schemas.microsoft.com/office/powerpoint/2010/main" val="20669011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368">
              <a:defRPr/>
            </a:pPr>
            <a:endParaRPr lang="en-US" dirty="0"/>
          </a:p>
          <a:p>
            <a:endParaRPr lang="en-US" dirty="0"/>
          </a:p>
        </p:txBody>
      </p:sp>
      <p:sp>
        <p:nvSpPr>
          <p:cNvPr id="4" name="Slide Number Placeholder 3"/>
          <p:cNvSpPr>
            <a:spLocks noGrp="1"/>
          </p:cNvSpPr>
          <p:nvPr>
            <p:ph type="sldNum" sz="quarter" idx="10"/>
          </p:nvPr>
        </p:nvSpPr>
        <p:spPr/>
        <p:txBody>
          <a:bodyPr/>
          <a:lstStyle/>
          <a:p>
            <a:fld id="{C85B0A02-D819-448E-8BCA-1DD395A4E017}" type="slidenum">
              <a:rPr lang="en-US" smtClean="0"/>
              <a:t>13</a:t>
            </a:fld>
            <a:endParaRPr lang="en-US" dirty="0"/>
          </a:p>
        </p:txBody>
      </p:sp>
    </p:spTree>
    <p:extLst>
      <p:ext uri="{BB962C8B-B14F-4D97-AF65-F5344CB8AC3E}">
        <p14:creationId xmlns:p14="http://schemas.microsoft.com/office/powerpoint/2010/main" val="11694748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5B0A02-D819-448E-8BCA-1DD395A4E017}" type="slidenum">
              <a:rPr lang="en-US" smtClean="0"/>
              <a:t>14</a:t>
            </a:fld>
            <a:endParaRPr lang="en-US" dirty="0"/>
          </a:p>
        </p:txBody>
      </p:sp>
    </p:spTree>
    <p:extLst>
      <p:ext uri="{BB962C8B-B14F-4D97-AF65-F5344CB8AC3E}">
        <p14:creationId xmlns:p14="http://schemas.microsoft.com/office/powerpoint/2010/main" val="12316608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B0A02-D819-448E-8BCA-1DD395A4E017}" type="slidenum">
              <a:rPr lang="en-US" smtClean="0"/>
              <a:t>15</a:t>
            </a:fld>
            <a:endParaRPr lang="en-US" dirty="0"/>
          </a:p>
        </p:txBody>
      </p:sp>
    </p:spTree>
    <p:extLst>
      <p:ext uri="{BB962C8B-B14F-4D97-AF65-F5344CB8AC3E}">
        <p14:creationId xmlns:p14="http://schemas.microsoft.com/office/powerpoint/2010/main" val="20590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48368">
              <a:defRPr/>
            </a:pPr>
            <a:endParaRPr lang="en-US" dirty="0"/>
          </a:p>
        </p:txBody>
      </p:sp>
      <p:sp>
        <p:nvSpPr>
          <p:cNvPr id="4" name="Slide Number Placeholder 3"/>
          <p:cNvSpPr>
            <a:spLocks noGrp="1"/>
          </p:cNvSpPr>
          <p:nvPr>
            <p:ph type="sldNum" sz="quarter" idx="10"/>
          </p:nvPr>
        </p:nvSpPr>
        <p:spPr/>
        <p:txBody>
          <a:bodyPr/>
          <a:lstStyle/>
          <a:p>
            <a:fld id="{C85B0A02-D819-448E-8BCA-1DD395A4E017}" type="slidenum">
              <a:rPr lang="en-US" smtClean="0"/>
              <a:t>2</a:t>
            </a:fld>
            <a:endParaRPr lang="en-US" dirty="0"/>
          </a:p>
        </p:txBody>
      </p:sp>
    </p:spTree>
    <p:extLst>
      <p:ext uri="{BB962C8B-B14F-4D97-AF65-F5344CB8AC3E}">
        <p14:creationId xmlns:p14="http://schemas.microsoft.com/office/powerpoint/2010/main" val="2169216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48368">
              <a:defRPr/>
            </a:pPr>
            <a:endParaRPr lang="en-US" dirty="0"/>
          </a:p>
        </p:txBody>
      </p:sp>
      <p:sp>
        <p:nvSpPr>
          <p:cNvPr id="4" name="Slide Number Placeholder 3"/>
          <p:cNvSpPr>
            <a:spLocks noGrp="1"/>
          </p:cNvSpPr>
          <p:nvPr>
            <p:ph type="sldNum" sz="quarter" idx="10"/>
          </p:nvPr>
        </p:nvSpPr>
        <p:spPr/>
        <p:txBody>
          <a:bodyPr/>
          <a:lstStyle/>
          <a:p>
            <a:fld id="{C85B0A02-D819-448E-8BCA-1DD395A4E017}" type="slidenum">
              <a:rPr lang="en-US" smtClean="0"/>
              <a:t>3</a:t>
            </a:fld>
            <a:endParaRPr lang="en-US" dirty="0"/>
          </a:p>
        </p:txBody>
      </p:sp>
    </p:spTree>
    <p:extLst>
      <p:ext uri="{BB962C8B-B14F-4D97-AF65-F5344CB8AC3E}">
        <p14:creationId xmlns:p14="http://schemas.microsoft.com/office/powerpoint/2010/main" val="3225213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7819" indent="-177819">
              <a:buFont typeface="Arial" panose="020B0604020202020204" pitchFamily="34" charset="0"/>
              <a:buChar char="•"/>
            </a:pPr>
            <a:endParaRPr lang="en-US" sz="1100" dirty="0"/>
          </a:p>
        </p:txBody>
      </p:sp>
      <p:sp>
        <p:nvSpPr>
          <p:cNvPr id="4" name="Slide Number Placeholder 3"/>
          <p:cNvSpPr>
            <a:spLocks noGrp="1"/>
          </p:cNvSpPr>
          <p:nvPr>
            <p:ph type="sldNum" sz="quarter" idx="10"/>
          </p:nvPr>
        </p:nvSpPr>
        <p:spPr/>
        <p:txBody>
          <a:bodyPr/>
          <a:lstStyle/>
          <a:p>
            <a:fld id="{C85B0A02-D819-448E-8BCA-1DD395A4E017}" type="slidenum">
              <a:rPr lang="en-US" smtClean="0"/>
              <a:t>4</a:t>
            </a:fld>
            <a:endParaRPr lang="en-US" dirty="0"/>
          </a:p>
        </p:txBody>
      </p:sp>
    </p:spTree>
    <p:extLst>
      <p:ext uri="{BB962C8B-B14F-4D97-AF65-F5344CB8AC3E}">
        <p14:creationId xmlns:p14="http://schemas.microsoft.com/office/powerpoint/2010/main" val="972461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48368">
              <a:defRPr/>
            </a:pPr>
            <a:endParaRPr lang="en-US" sz="1100" dirty="0"/>
          </a:p>
        </p:txBody>
      </p:sp>
      <p:sp>
        <p:nvSpPr>
          <p:cNvPr id="4" name="Slide Number Placeholder 3"/>
          <p:cNvSpPr>
            <a:spLocks noGrp="1"/>
          </p:cNvSpPr>
          <p:nvPr>
            <p:ph type="sldNum" sz="quarter" idx="10"/>
          </p:nvPr>
        </p:nvSpPr>
        <p:spPr/>
        <p:txBody>
          <a:bodyPr/>
          <a:lstStyle/>
          <a:p>
            <a:fld id="{C85B0A02-D819-448E-8BCA-1DD395A4E017}" type="slidenum">
              <a:rPr lang="en-US" smtClean="0"/>
              <a:t>5</a:t>
            </a:fld>
            <a:endParaRPr lang="en-US" dirty="0"/>
          </a:p>
        </p:txBody>
      </p:sp>
    </p:spTree>
    <p:extLst>
      <p:ext uri="{BB962C8B-B14F-4D97-AF65-F5344CB8AC3E}">
        <p14:creationId xmlns:p14="http://schemas.microsoft.com/office/powerpoint/2010/main" val="1226885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85B0A02-D819-448E-8BCA-1DD395A4E017}" type="slidenum">
              <a:rPr lang="en-US" smtClean="0"/>
              <a:t>6</a:t>
            </a:fld>
            <a:endParaRPr lang="en-US" dirty="0"/>
          </a:p>
        </p:txBody>
      </p:sp>
    </p:spTree>
    <p:extLst>
      <p:ext uri="{BB962C8B-B14F-4D97-AF65-F5344CB8AC3E}">
        <p14:creationId xmlns:p14="http://schemas.microsoft.com/office/powerpoint/2010/main" val="16267221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368">
              <a:defRPr/>
            </a:pPr>
            <a:endParaRPr lang="en-US" dirty="0"/>
          </a:p>
        </p:txBody>
      </p:sp>
      <p:sp>
        <p:nvSpPr>
          <p:cNvPr id="4" name="Slide Number Placeholder 3"/>
          <p:cNvSpPr>
            <a:spLocks noGrp="1"/>
          </p:cNvSpPr>
          <p:nvPr>
            <p:ph type="sldNum" sz="quarter" idx="10"/>
          </p:nvPr>
        </p:nvSpPr>
        <p:spPr/>
        <p:txBody>
          <a:bodyPr/>
          <a:lstStyle/>
          <a:p>
            <a:fld id="{C85B0A02-D819-448E-8BCA-1DD395A4E017}" type="slidenum">
              <a:rPr lang="en-US" smtClean="0"/>
              <a:t>7</a:t>
            </a:fld>
            <a:endParaRPr lang="en-US" dirty="0"/>
          </a:p>
        </p:txBody>
      </p:sp>
    </p:spTree>
    <p:extLst>
      <p:ext uri="{BB962C8B-B14F-4D97-AF65-F5344CB8AC3E}">
        <p14:creationId xmlns:p14="http://schemas.microsoft.com/office/powerpoint/2010/main" val="2966701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85B0A02-D819-448E-8BCA-1DD395A4E017}" type="slidenum">
              <a:rPr lang="en-US" smtClean="0"/>
              <a:t>8</a:t>
            </a:fld>
            <a:endParaRPr lang="en-US" dirty="0"/>
          </a:p>
        </p:txBody>
      </p:sp>
    </p:spTree>
    <p:extLst>
      <p:ext uri="{BB962C8B-B14F-4D97-AF65-F5344CB8AC3E}">
        <p14:creationId xmlns:p14="http://schemas.microsoft.com/office/powerpoint/2010/main" val="1377983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368">
              <a:defRPr/>
            </a:pPr>
            <a:endParaRPr lang="en-US" dirty="0"/>
          </a:p>
        </p:txBody>
      </p:sp>
      <p:sp>
        <p:nvSpPr>
          <p:cNvPr id="4" name="Slide Number Placeholder 3"/>
          <p:cNvSpPr>
            <a:spLocks noGrp="1"/>
          </p:cNvSpPr>
          <p:nvPr>
            <p:ph type="sldNum" sz="quarter" idx="10"/>
          </p:nvPr>
        </p:nvSpPr>
        <p:spPr/>
        <p:txBody>
          <a:bodyPr/>
          <a:lstStyle/>
          <a:p>
            <a:fld id="{C85B0A02-D819-448E-8BCA-1DD395A4E017}" type="slidenum">
              <a:rPr lang="en-US" smtClean="0"/>
              <a:t>9</a:t>
            </a:fld>
            <a:endParaRPr lang="en-US" dirty="0"/>
          </a:p>
        </p:txBody>
      </p:sp>
    </p:spTree>
    <p:extLst>
      <p:ext uri="{BB962C8B-B14F-4D97-AF65-F5344CB8AC3E}">
        <p14:creationId xmlns:p14="http://schemas.microsoft.com/office/powerpoint/2010/main" val="2884713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2D985E49-3E3E-4FCA-B03B-5CEE78AEC2E8}" type="datetimeFigureOut">
              <a:rPr lang="en-US" smtClean="0"/>
              <a:t>7/10/2018</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D6637991-C83F-4E28-985A-DA5670F7A21B}" type="slidenum">
              <a:rPr lang="en-US" smtClean="0"/>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D985E49-3E3E-4FCA-B03B-5CEE78AEC2E8}" type="datetimeFigureOut">
              <a:rPr lang="en-US" smtClean="0"/>
              <a:t>7/10/2018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637991-C83F-4E28-985A-DA5670F7A21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D985E49-3E3E-4FCA-B03B-5CEE78AEC2E8}" type="datetimeFigureOut">
              <a:rPr lang="en-US" smtClean="0"/>
              <a:t>7/10/2018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637991-C83F-4E28-985A-DA5670F7A21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D985E49-3E3E-4FCA-B03B-5CEE78AEC2E8}" type="datetimeFigureOut">
              <a:rPr lang="en-US" smtClean="0"/>
              <a:t>7/10/2018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637991-C83F-4E28-985A-DA5670F7A21B}"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D985E49-3E3E-4FCA-B03B-5CEE78AEC2E8}" type="datetimeFigureOut">
              <a:rPr lang="en-US" smtClean="0"/>
              <a:t>7/10/2018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D6637991-C83F-4E28-985A-DA5670F7A21B}"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D985E49-3E3E-4FCA-B03B-5CEE78AEC2E8}" type="datetimeFigureOut">
              <a:rPr lang="en-US" smtClean="0"/>
              <a:t>7/10/2018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637991-C83F-4E28-985A-DA5670F7A21B}"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D985E49-3E3E-4FCA-B03B-5CEE78AEC2E8}" type="datetimeFigureOut">
              <a:rPr lang="en-US" smtClean="0"/>
              <a:t>7/10/2018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6637991-C83F-4E28-985A-DA5670F7A21B}"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D985E49-3E3E-4FCA-B03B-5CEE78AEC2E8}" type="datetimeFigureOut">
              <a:rPr lang="en-US" smtClean="0"/>
              <a:t>7/10/2018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6637991-C83F-4E28-985A-DA5670F7A21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985E49-3E3E-4FCA-B03B-5CEE78AEC2E8}" type="datetimeFigureOut">
              <a:rPr lang="en-US" smtClean="0"/>
              <a:t>7/10/2018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6637991-C83F-4E28-985A-DA5670F7A21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D985E49-3E3E-4FCA-B03B-5CEE78AEC2E8}" type="datetimeFigureOut">
              <a:rPr lang="en-US" smtClean="0"/>
              <a:t>7/10/2018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637991-C83F-4E28-985A-DA5670F7A21B}"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a:solidFill>
                  <a:schemeClr val="lt1"/>
                </a:solidFill>
                <a:latin typeface="+mn-lt"/>
                <a:ea typeface="+mn-ea"/>
                <a:cs typeface="+mn-cs"/>
              </a:rPr>
              <a:t>Click icon to add picture</a:t>
            </a: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D985E49-3E3E-4FCA-B03B-5CEE78AEC2E8}" type="datetimeFigureOut">
              <a:rPr lang="en-US" smtClean="0"/>
              <a:t>7/10/2018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637991-C83F-4E28-985A-DA5670F7A21B}"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D985E49-3E3E-4FCA-B03B-5CEE78AEC2E8}" type="datetimeFigureOut">
              <a:rPr lang="en-US" smtClean="0"/>
              <a:t>7/10/2018</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6637991-C83F-4E28-985A-DA5670F7A21B}"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2.wdp"/></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2.wdp"/></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2.wdp"/></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2.wdp"/></Relationships>
</file>

<file path=ppt/slides/_rels/slide14.xml.rels><?xml version="1.0" encoding="UTF-8" standalone="yes"?>
<Relationships xmlns="http://schemas.openxmlformats.org/package/2006/relationships"><Relationship Id="rId3" Type="http://schemas.openxmlformats.org/officeDocument/2006/relationships/hyperlink" Target="mailto:salena.massey@ihs.gov"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microsoft.com/office/2007/relationships/hdphoto" Target="../media/hdphoto2.wdp"/><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image" Target="../media/image6.png"/><Relationship Id="rId4"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2.wdp"/></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ihs.gov/forproviders/ncc/2018meeting/" TargetMode="External"/><Relationship Id="rId5" Type="http://schemas.openxmlformats.org/officeDocument/2006/relationships/image" Target="../media/image6.png"/><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2.wdp"/></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mailto:roney.won@ihs.gov" TargetMode="External"/><Relationship Id="rId5" Type="http://schemas.openxmlformats.org/officeDocument/2006/relationships/image" Target="../media/image6.png"/><Relationship Id="rId4" Type="http://schemas.microsoft.com/office/2007/relationships/hdphoto" Target="../media/hdphoto2.wdp"/></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2.wdp"/></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8229600" cy="1676400"/>
          </a:xfrm>
        </p:spPr>
        <p:txBody>
          <a:bodyPr>
            <a:normAutofit fontScale="90000"/>
          </a:bodyPr>
          <a:lstStyle/>
          <a:p>
            <a:pPr algn="ctr"/>
            <a:r>
              <a:rPr lang="en-US" b="1" dirty="0">
                <a:solidFill>
                  <a:schemeClr val="bg1"/>
                </a:solidFill>
                <a:latin typeface="Arial" pitchFamily="34" charset="0"/>
                <a:cs typeface="Arial" pitchFamily="34" charset="0"/>
              </a:rPr>
              <a:t>Indian Health Service</a:t>
            </a:r>
            <a:br>
              <a:rPr lang="en-US" b="1" dirty="0">
                <a:solidFill>
                  <a:schemeClr val="bg1"/>
                </a:solidFill>
                <a:latin typeface="Arial" pitchFamily="34" charset="0"/>
                <a:cs typeface="Arial" pitchFamily="34" charset="0"/>
              </a:rPr>
            </a:br>
            <a:r>
              <a:rPr lang="en-US" b="1" dirty="0">
                <a:solidFill>
                  <a:schemeClr val="bg1"/>
                </a:solidFill>
                <a:latin typeface="Arial" pitchFamily="34" charset="0"/>
                <a:cs typeface="Arial" pitchFamily="34" charset="0"/>
              </a:rPr>
              <a:t>Portland Area Director’s Update</a:t>
            </a:r>
          </a:p>
        </p:txBody>
      </p:sp>
      <p:sp>
        <p:nvSpPr>
          <p:cNvPr id="3" name="Subtitle 2"/>
          <p:cNvSpPr>
            <a:spLocks noGrp="1"/>
          </p:cNvSpPr>
          <p:nvPr>
            <p:ph type="subTitle" idx="1"/>
          </p:nvPr>
        </p:nvSpPr>
        <p:spPr>
          <a:xfrm>
            <a:off x="685800" y="4572000"/>
            <a:ext cx="7772400" cy="1905000"/>
          </a:xfrm>
        </p:spPr>
        <p:txBody>
          <a:bodyPr>
            <a:normAutofit/>
          </a:bodyPr>
          <a:lstStyle/>
          <a:p>
            <a:pPr algn="ctr">
              <a:lnSpc>
                <a:spcPct val="80000"/>
              </a:lnSpc>
            </a:pPr>
            <a:r>
              <a:rPr lang="en-US" sz="2400" b="1" dirty="0">
                <a:solidFill>
                  <a:schemeClr val="bg1"/>
                </a:solidFill>
                <a:latin typeface="Arial" pitchFamily="34" charset="0"/>
                <a:cs typeface="Arial" pitchFamily="34" charset="0"/>
              </a:rPr>
              <a:t>Dean M Seyler - Area Director</a:t>
            </a:r>
          </a:p>
          <a:p>
            <a:pPr algn="ctr">
              <a:lnSpc>
                <a:spcPct val="80000"/>
              </a:lnSpc>
            </a:pPr>
            <a:r>
              <a:rPr lang="en-US" sz="2400" b="1" dirty="0" smtClean="0">
                <a:solidFill>
                  <a:schemeClr val="bg1"/>
                </a:solidFill>
                <a:latin typeface="Arial" pitchFamily="34" charset="0"/>
                <a:cs typeface="Arial" pitchFamily="34" charset="0"/>
              </a:rPr>
              <a:t>July 17, 2018</a:t>
            </a:r>
            <a:endParaRPr lang="en-US" sz="2400" b="1" dirty="0">
              <a:solidFill>
                <a:schemeClr val="bg1"/>
              </a:solidFill>
              <a:latin typeface="Arial" pitchFamily="34" charset="0"/>
              <a:cs typeface="Arial" pitchFamily="34" charset="0"/>
            </a:endParaRPr>
          </a:p>
          <a:p>
            <a:r>
              <a:rPr lang="en-US" sz="2400" b="1" dirty="0" smtClean="0">
                <a:solidFill>
                  <a:schemeClr val="bg1"/>
                </a:solidFill>
                <a:latin typeface="+mj-lt"/>
              </a:rPr>
              <a:t>Silver Reef Hotel – Lummi Nation</a:t>
            </a:r>
            <a:endParaRPr lang="en-US" sz="2400" b="1" dirty="0">
              <a:solidFill>
                <a:schemeClr val="bg1"/>
              </a:solidFill>
              <a:latin typeface="+mj-lt"/>
            </a:endParaRPr>
          </a:p>
          <a:p>
            <a:r>
              <a:rPr lang="en-US" sz="2400" b="1" dirty="0" smtClean="0">
                <a:solidFill>
                  <a:schemeClr val="bg1"/>
                </a:solidFill>
                <a:latin typeface="+mj-lt"/>
              </a:rPr>
              <a:t>NPAIHB Quarterly Board Meeting</a:t>
            </a:r>
            <a:endParaRPr lang="en-US" sz="2400" b="1" dirty="0">
              <a:solidFill>
                <a:schemeClr val="bg1"/>
              </a:solidFill>
              <a:latin typeface="+mj-lt"/>
            </a:endParaRPr>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2"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10" name="Picture 1" descr="image001"/>
          <p:cNvPicPr>
            <a:picLocks noChangeAspect="1" noChangeArrowheads="1"/>
          </p:cNvPicPr>
          <p:nvPr/>
        </p:nvPicPr>
        <p:blipFill>
          <a:blip r:embed="rId5">
            <a:clrChange>
              <a:clrFrom>
                <a:srgbClr val="FFFFFF"/>
              </a:clrFrom>
              <a:clrTo>
                <a:srgbClr val="FFFFFF">
                  <a:alpha val="0"/>
                </a:srgbClr>
              </a:clrTo>
            </a:clrChange>
            <a:extLst>
              <a:ext uri="{BEBA8EAE-BF5A-486C-A8C5-ECC9F3942E4B}">
                <a14:imgProps xmlns:a14="http://schemas.microsoft.com/office/drawing/2010/main">
                  <a14:imgLayer r:embed="rId6">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2209800" y="2362200"/>
            <a:ext cx="1478280" cy="1478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81600" y="2362200"/>
            <a:ext cx="1662664" cy="1493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373285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28" y="152400"/>
            <a:ext cx="6934200" cy="1477962"/>
          </a:xfrm>
        </p:spPr>
        <p:txBody>
          <a:bodyPr>
            <a:normAutofit/>
          </a:bodyPr>
          <a:lstStyle/>
          <a:p>
            <a:r>
              <a:rPr lang="en-US" sz="4000" dirty="0" smtClean="0">
                <a:solidFill>
                  <a:prstClr val="black"/>
                </a:solidFill>
              </a:rPr>
              <a:t> </a:t>
            </a:r>
            <a:endParaRPr lang="en-US" baseline="30000"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0"/>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Placeholder 2"/>
          <p:cNvSpPr txBox="1">
            <a:spLocks noGrp="1"/>
          </p:cNvSpPr>
          <p:nvPr>
            <p:ph idx="1"/>
          </p:nvPr>
        </p:nvSpPr>
        <p:spPr>
          <a:xfrm>
            <a:off x="304800" y="1752600"/>
            <a:ext cx="8686800" cy="4953000"/>
          </a:xfrm>
          <a:prstGeom prst="rect">
            <a:avLst/>
          </a:prstGeom>
        </p:spPr>
        <p:txBody>
          <a:bodyPr vert="horz" anchor="t">
            <a:normAutofit fontScale="47500" lnSpcReduction="20000"/>
          </a:bodyPr>
          <a:lstStyle>
            <a:lvl1pPr marL="73152" indent="0" algn="l" rtl="0" eaLnBrk="1" latinLnBrk="0" hangingPunct="1">
              <a:spcBef>
                <a:spcPct val="20000"/>
              </a:spcBef>
              <a:buClr>
                <a:schemeClr val="tx1">
                  <a:shade val="95000"/>
                </a:schemeClr>
              </a:buClr>
              <a:buSzPct val="65000"/>
              <a:buFont typeface="Wingdings 2"/>
              <a:buNone/>
              <a:defRPr kumimoji="0" sz="20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None/>
              <a:defRPr kumimoji="0" sz="1800" kern="1200">
                <a:solidFill>
                  <a:schemeClr val="tx1">
                    <a:tint val="75000"/>
                  </a:schemeClr>
                </a:solidFill>
                <a:latin typeface="+mn-lt"/>
                <a:ea typeface="+mn-ea"/>
                <a:cs typeface="+mn-cs"/>
              </a:defRPr>
            </a:lvl2pPr>
            <a:lvl3pPr marL="1133856" indent="-228600" algn="l" rtl="0" eaLnBrk="1" latinLnBrk="0" hangingPunct="1">
              <a:spcBef>
                <a:spcPct val="20000"/>
              </a:spcBef>
              <a:buClr>
                <a:schemeClr val="tx1"/>
              </a:buClr>
              <a:buSzPct val="95000"/>
              <a:buFont typeface="Wingdings"/>
              <a:buNone/>
              <a:defRPr kumimoji="0" sz="1600" kern="1200">
                <a:solidFill>
                  <a:schemeClr val="tx1">
                    <a:tint val="75000"/>
                  </a:schemeClr>
                </a:solidFill>
                <a:latin typeface="+mn-lt"/>
                <a:ea typeface="+mn-ea"/>
                <a:cs typeface="+mn-cs"/>
              </a:defRPr>
            </a:lvl3pPr>
            <a:lvl4pPr marL="1353312" indent="-182880" algn="l" rtl="0" eaLnBrk="1" latinLnBrk="0" hangingPunct="1">
              <a:spcBef>
                <a:spcPct val="20000"/>
              </a:spcBef>
              <a:buClr>
                <a:schemeClr val="tx1"/>
              </a:buClr>
              <a:buSzPct val="100000"/>
              <a:buFont typeface="Wingdings 3"/>
              <a:buNone/>
              <a:defRPr kumimoji="0" sz="1400" kern="1200">
                <a:solidFill>
                  <a:schemeClr val="tx1">
                    <a:tint val="75000"/>
                  </a:schemeClr>
                </a:solidFill>
                <a:latin typeface="+mn-lt"/>
                <a:ea typeface="+mn-ea"/>
                <a:cs typeface="+mn-cs"/>
              </a:defRPr>
            </a:lvl4pPr>
            <a:lvl5pPr marL="1545336" indent="-182880" algn="l" rtl="0" eaLnBrk="1" latinLnBrk="0" hangingPunct="1">
              <a:spcBef>
                <a:spcPct val="20000"/>
              </a:spcBef>
              <a:buClr>
                <a:schemeClr val="tx1"/>
              </a:buClr>
              <a:buFont typeface="Wingdings 2"/>
              <a:buNone/>
              <a:defRPr kumimoji="0" sz="1400" kern="1200">
                <a:solidFill>
                  <a:schemeClr val="tx1">
                    <a:tint val="75000"/>
                  </a:schemeClr>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0" lvl="0" fontAlgn="base">
              <a:spcAft>
                <a:spcPct val="0"/>
              </a:spcAft>
              <a:buClrTx/>
              <a:buSzTx/>
              <a:defRPr/>
            </a:pPr>
            <a:r>
              <a:rPr lang="en-US" sz="4200" b="1" u="sng" kern="0" dirty="0" smtClean="0">
                <a:solidFill>
                  <a:srgbClr val="000000"/>
                </a:solidFill>
                <a:latin typeface="+mj-lt"/>
              </a:rPr>
              <a:t>Indian Health Care Improvement Fund</a:t>
            </a:r>
            <a:endParaRPr lang="en-US" sz="4200" b="1" kern="0" dirty="0" smtClean="0">
              <a:solidFill>
                <a:srgbClr val="000000"/>
              </a:solidFill>
              <a:latin typeface="+mj-lt"/>
            </a:endParaRPr>
          </a:p>
          <a:p>
            <a:pPr marL="800100" lvl="1" indent="-342900" fontAlgn="base">
              <a:spcAft>
                <a:spcPct val="0"/>
              </a:spcAft>
              <a:buClrTx/>
              <a:buSzTx/>
              <a:buFont typeface="Wingdings" panose="05000000000000000000" pitchFamily="2" charset="2"/>
              <a:buChar char="v"/>
              <a:defRPr/>
            </a:pPr>
            <a:r>
              <a:rPr lang="en-US" sz="4200" dirty="0" smtClean="0">
                <a:solidFill>
                  <a:schemeClr val="bg1"/>
                </a:solidFill>
                <a:latin typeface="+mj-lt"/>
              </a:rPr>
              <a:t>FY 2018 funding increase of $72 million</a:t>
            </a:r>
          </a:p>
          <a:p>
            <a:pPr marL="457200" lvl="1" indent="0" fontAlgn="base">
              <a:spcAft>
                <a:spcPct val="0"/>
              </a:spcAft>
              <a:buClrTx/>
              <a:buSzTx/>
              <a:defRPr/>
            </a:pPr>
            <a:endParaRPr lang="en-US" sz="42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4200" dirty="0" smtClean="0">
                <a:solidFill>
                  <a:schemeClr val="bg1"/>
                </a:solidFill>
                <a:latin typeface="+mj-lt"/>
              </a:rPr>
              <a:t>IHCIF Workgroup: Review existing IHCIF formula and make recommendations for potential formula revisions</a:t>
            </a:r>
          </a:p>
          <a:p>
            <a:pPr marL="800100" lvl="1" indent="-342900" fontAlgn="base">
              <a:spcAft>
                <a:spcPct val="0"/>
              </a:spcAft>
              <a:buClrTx/>
              <a:buSzTx/>
              <a:buFont typeface="Wingdings" panose="05000000000000000000" pitchFamily="2" charset="2"/>
              <a:buChar char="v"/>
              <a:defRPr/>
            </a:pPr>
            <a:endParaRPr lang="en-US" sz="4200" dirty="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4200" dirty="0" smtClean="0">
                <a:solidFill>
                  <a:schemeClr val="bg1"/>
                </a:solidFill>
                <a:latin typeface="+mj-lt"/>
              </a:rPr>
              <a:t>PAO IHCIF Tribal Workgroup Members: </a:t>
            </a:r>
            <a:r>
              <a:rPr lang="en-US" sz="4200" dirty="0">
                <a:solidFill>
                  <a:schemeClr val="bg1"/>
                </a:solidFill>
                <a:latin typeface="+mj-lt"/>
              </a:rPr>
              <a:t>Ms. Gail Hatcher, Vice-Chair, The Klamath </a:t>
            </a:r>
            <a:r>
              <a:rPr lang="en-US" sz="4200" dirty="0" smtClean="0">
                <a:solidFill>
                  <a:schemeClr val="bg1"/>
                </a:solidFill>
                <a:latin typeface="+mj-lt"/>
              </a:rPr>
              <a:t>Tribes and Mr. Steven Kutz, Tribal Council Member, Cowlitz Indian Tribe</a:t>
            </a:r>
          </a:p>
          <a:p>
            <a:pPr marL="457200" lvl="1" indent="0" fontAlgn="base">
              <a:spcAft>
                <a:spcPct val="0"/>
              </a:spcAft>
              <a:buClrTx/>
              <a:buSzTx/>
              <a:defRPr/>
            </a:pPr>
            <a:endParaRPr lang="en-US" sz="42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4200" dirty="0" smtClean="0">
                <a:solidFill>
                  <a:schemeClr val="bg1"/>
                </a:solidFill>
                <a:latin typeface="+mj-lt"/>
              </a:rPr>
              <a:t>IHCIF </a:t>
            </a:r>
            <a:r>
              <a:rPr lang="en-US" sz="4200" dirty="0">
                <a:solidFill>
                  <a:schemeClr val="bg1"/>
                </a:solidFill>
                <a:latin typeface="+mj-lt"/>
              </a:rPr>
              <a:t>Workgroup’s </a:t>
            </a:r>
            <a:r>
              <a:rPr lang="en-US" sz="4200" dirty="0" smtClean="0">
                <a:solidFill>
                  <a:schemeClr val="bg1"/>
                </a:solidFill>
                <a:latin typeface="+mj-lt"/>
              </a:rPr>
              <a:t>recommendations: Update Benchmark, Population Factor and Alternate Resources Factor</a:t>
            </a:r>
          </a:p>
          <a:p>
            <a:pPr marL="722376" lvl="2" indent="0" fontAlgn="base">
              <a:spcAft>
                <a:spcPct val="0"/>
              </a:spcAft>
              <a:buClrTx/>
              <a:buSzTx/>
              <a:defRPr/>
            </a:pPr>
            <a:endParaRPr lang="en-US" sz="42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4200" dirty="0" smtClean="0">
                <a:solidFill>
                  <a:schemeClr val="bg1"/>
                </a:solidFill>
                <a:latin typeface="+mj-lt"/>
              </a:rPr>
              <a:t>Three – </a:t>
            </a:r>
            <a:r>
              <a:rPr lang="en-US" sz="4200" dirty="0">
                <a:solidFill>
                  <a:schemeClr val="bg1"/>
                </a:solidFill>
                <a:latin typeface="+mj-lt"/>
              </a:rPr>
              <a:t>In-Person Tribal </a:t>
            </a:r>
            <a:r>
              <a:rPr lang="en-US" sz="4200" dirty="0" smtClean="0">
                <a:solidFill>
                  <a:schemeClr val="bg1"/>
                </a:solidFill>
                <a:latin typeface="+mj-lt"/>
              </a:rPr>
              <a:t>Consultations and Webinar</a:t>
            </a:r>
          </a:p>
          <a:p>
            <a:pPr marL="800100" lvl="1" indent="-342900" fontAlgn="base">
              <a:spcAft>
                <a:spcPct val="0"/>
              </a:spcAft>
              <a:buClrTx/>
              <a:buSzTx/>
              <a:buFont typeface="Wingdings" panose="05000000000000000000" pitchFamily="2" charset="2"/>
              <a:buChar char="v"/>
              <a:defRPr/>
            </a:pPr>
            <a:endParaRPr lang="en-US" sz="4200" dirty="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4200" dirty="0" smtClean="0">
                <a:solidFill>
                  <a:schemeClr val="bg1"/>
                </a:solidFill>
                <a:latin typeface="+mj-lt"/>
              </a:rPr>
              <a:t>The </a:t>
            </a:r>
            <a:r>
              <a:rPr lang="en-US" sz="4200" dirty="0">
                <a:solidFill>
                  <a:schemeClr val="bg1"/>
                </a:solidFill>
                <a:latin typeface="+mj-lt"/>
              </a:rPr>
              <a:t>deadline for submitting comments on the IHCIF </a:t>
            </a:r>
            <a:r>
              <a:rPr lang="en-US" sz="4200" dirty="0" smtClean="0">
                <a:solidFill>
                  <a:schemeClr val="bg1"/>
                </a:solidFill>
                <a:latin typeface="+mj-lt"/>
              </a:rPr>
              <a:t>Workgroup’s Recommendations </a:t>
            </a:r>
            <a:r>
              <a:rPr lang="en-US" sz="4200" dirty="0">
                <a:solidFill>
                  <a:schemeClr val="bg1"/>
                </a:solidFill>
                <a:latin typeface="+mj-lt"/>
              </a:rPr>
              <a:t>on the IHCIF formula is Friday, July 13, 2018.</a:t>
            </a:r>
          </a:p>
          <a:p>
            <a:pPr marL="457200" lvl="1" indent="0" fontAlgn="base">
              <a:spcAft>
                <a:spcPct val="0"/>
              </a:spcAft>
              <a:buClrTx/>
              <a:buSzTx/>
              <a:defRPr/>
            </a:pPr>
            <a:endParaRPr lang="en-US" sz="32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endParaRPr lang="en-US" sz="2000" dirty="0" smtClean="0">
              <a:solidFill>
                <a:schemeClr val="bg1"/>
              </a:solidFill>
              <a:latin typeface="+mj-lt"/>
            </a:endParaRPr>
          </a:p>
          <a:p>
            <a:pPr marL="722376" lvl="2" indent="0" fontAlgn="base">
              <a:spcAft>
                <a:spcPct val="0"/>
              </a:spcAft>
              <a:buClrTx/>
              <a:buSzTx/>
              <a:defRPr/>
            </a:pPr>
            <a:endParaRPr lang="en-US" sz="2400" b="1" kern="0" dirty="0">
              <a:solidFill>
                <a:srgbClr val="000000"/>
              </a:solidFill>
              <a:latin typeface="+mj-lt"/>
            </a:endParaRPr>
          </a:p>
        </p:txBody>
      </p:sp>
      <p:sp>
        <p:nvSpPr>
          <p:cNvPr id="7" name="Title 1"/>
          <p:cNvSpPr txBox="1">
            <a:spLocks/>
          </p:cNvSpPr>
          <p:nvPr/>
        </p:nvSpPr>
        <p:spPr>
          <a:xfrm>
            <a:off x="1066800" y="381000"/>
            <a:ext cx="6934200" cy="1477962"/>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4000" dirty="0" smtClean="0">
                <a:solidFill>
                  <a:prstClr val="black"/>
                </a:solidFill>
              </a:rPr>
              <a:t>Indian Health Service</a:t>
            </a:r>
            <a:br>
              <a:rPr lang="en-US" sz="4000" dirty="0" smtClean="0">
                <a:solidFill>
                  <a:prstClr val="black"/>
                </a:solidFill>
              </a:rPr>
            </a:br>
            <a:r>
              <a:rPr lang="en-US" sz="4000" dirty="0" smtClean="0">
                <a:solidFill>
                  <a:prstClr val="black"/>
                </a:solidFill>
              </a:rPr>
              <a:t>Portland Area</a:t>
            </a:r>
            <a:endParaRPr lang="en-US" dirty="0">
              <a:solidFill>
                <a:schemeClr val="bg1"/>
              </a:solidFill>
            </a:endParaRPr>
          </a:p>
        </p:txBody>
      </p:sp>
    </p:spTree>
    <p:extLst>
      <p:ext uri="{BB962C8B-B14F-4D97-AF65-F5344CB8AC3E}">
        <p14:creationId xmlns:p14="http://schemas.microsoft.com/office/powerpoint/2010/main" val="33433638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28" y="152400"/>
            <a:ext cx="6934200" cy="1477962"/>
          </a:xfrm>
        </p:spPr>
        <p:txBody>
          <a:bodyPr>
            <a:normAutofit/>
          </a:bodyPr>
          <a:lstStyle/>
          <a:p>
            <a:r>
              <a:rPr lang="en-US" sz="4000" dirty="0" smtClean="0">
                <a:solidFill>
                  <a:prstClr val="black"/>
                </a:solidFill>
              </a:rPr>
              <a:t> </a:t>
            </a:r>
            <a:endParaRPr lang="en-US" baseline="30000"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0"/>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Placeholder 2"/>
          <p:cNvSpPr txBox="1">
            <a:spLocks noGrp="1"/>
          </p:cNvSpPr>
          <p:nvPr>
            <p:ph idx="1"/>
          </p:nvPr>
        </p:nvSpPr>
        <p:spPr>
          <a:xfrm>
            <a:off x="304800" y="1752600"/>
            <a:ext cx="8686800" cy="4648199"/>
          </a:xfrm>
          <a:prstGeom prst="rect">
            <a:avLst/>
          </a:prstGeom>
        </p:spPr>
        <p:txBody>
          <a:bodyPr vert="horz" anchor="t">
            <a:normAutofit/>
          </a:bodyPr>
          <a:lstStyle>
            <a:lvl1pPr marL="73152" indent="0" algn="l" rtl="0" eaLnBrk="1" latinLnBrk="0" hangingPunct="1">
              <a:spcBef>
                <a:spcPct val="20000"/>
              </a:spcBef>
              <a:buClr>
                <a:schemeClr val="tx1">
                  <a:shade val="95000"/>
                </a:schemeClr>
              </a:buClr>
              <a:buSzPct val="65000"/>
              <a:buFont typeface="Wingdings 2"/>
              <a:buNone/>
              <a:defRPr kumimoji="0" sz="20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None/>
              <a:defRPr kumimoji="0" sz="1800" kern="1200">
                <a:solidFill>
                  <a:schemeClr val="tx1">
                    <a:tint val="75000"/>
                  </a:schemeClr>
                </a:solidFill>
                <a:latin typeface="+mn-lt"/>
                <a:ea typeface="+mn-ea"/>
                <a:cs typeface="+mn-cs"/>
              </a:defRPr>
            </a:lvl2pPr>
            <a:lvl3pPr marL="1133856" indent="-228600" algn="l" rtl="0" eaLnBrk="1" latinLnBrk="0" hangingPunct="1">
              <a:spcBef>
                <a:spcPct val="20000"/>
              </a:spcBef>
              <a:buClr>
                <a:schemeClr val="tx1"/>
              </a:buClr>
              <a:buSzPct val="95000"/>
              <a:buFont typeface="Wingdings"/>
              <a:buNone/>
              <a:defRPr kumimoji="0" sz="1600" kern="1200">
                <a:solidFill>
                  <a:schemeClr val="tx1">
                    <a:tint val="75000"/>
                  </a:schemeClr>
                </a:solidFill>
                <a:latin typeface="+mn-lt"/>
                <a:ea typeface="+mn-ea"/>
                <a:cs typeface="+mn-cs"/>
              </a:defRPr>
            </a:lvl3pPr>
            <a:lvl4pPr marL="1353312" indent="-182880" algn="l" rtl="0" eaLnBrk="1" latinLnBrk="0" hangingPunct="1">
              <a:spcBef>
                <a:spcPct val="20000"/>
              </a:spcBef>
              <a:buClr>
                <a:schemeClr val="tx1"/>
              </a:buClr>
              <a:buSzPct val="100000"/>
              <a:buFont typeface="Wingdings 3"/>
              <a:buNone/>
              <a:defRPr kumimoji="0" sz="1400" kern="1200">
                <a:solidFill>
                  <a:schemeClr val="tx1">
                    <a:tint val="75000"/>
                  </a:schemeClr>
                </a:solidFill>
                <a:latin typeface="+mn-lt"/>
                <a:ea typeface="+mn-ea"/>
                <a:cs typeface="+mn-cs"/>
              </a:defRPr>
            </a:lvl4pPr>
            <a:lvl5pPr marL="1545336" indent="-182880" algn="l" rtl="0" eaLnBrk="1" latinLnBrk="0" hangingPunct="1">
              <a:spcBef>
                <a:spcPct val="20000"/>
              </a:spcBef>
              <a:buClr>
                <a:schemeClr val="tx1"/>
              </a:buClr>
              <a:buFont typeface="Wingdings 2"/>
              <a:buNone/>
              <a:defRPr kumimoji="0" sz="1400" kern="1200">
                <a:solidFill>
                  <a:schemeClr val="tx1">
                    <a:tint val="75000"/>
                  </a:schemeClr>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0" lvl="0" fontAlgn="base">
              <a:spcAft>
                <a:spcPct val="0"/>
              </a:spcAft>
              <a:buClrTx/>
              <a:buSzTx/>
              <a:defRPr/>
            </a:pPr>
            <a:r>
              <a:rPr lang="en-US" sz="2400" b="1" u="sng" kern="0" dirty="0" smtClean="0">
                <a:solidFill>
                  <a:srgbClr val="000000"/>
                </a:solidFill>
                <a:latin typeface="Arial"/>
              </a:rPr>
              <a:t>FY 2020 Portland Area Budget Formulation Meeting</a:t>
            </a:r>
            <a:endParaRPr lang="en-US" sz="2400" b="1" kern="0" dirty="0" smtClean="0">
              <a:solidFill>
                <a:srgbClr val="000000"/>
              </a:solidFill>
              <a:latin typeface="Arial"/>
            </a:endParaRPr>
          </a:p>
          <a:p>
            <a:pPr marL="800100" lvl="1" indent="-342900" fontAlgn="base">
              <a:spcAft>
                <a:spcPct val="0"/>
              </a:spcAft>
              <a:buClrTx/>
              <a:buSzTx/>
              <a:buFont typeface="Wingdings" panose="05000000000000000000" pitchFamily="2" charset="2"/>
              <a:buChar char="v"/>
              <a:defRPr/>
            </a:pPr>
            <a:endParaRPr lang="en-US" sz="20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2000" dirty="0" smtClean="0">
                <a:solidFill>
                  <a:schemeClr val="bg1"/>
                </a:solidFill>
                <a:latin typeface="+mj-lt"/>
              </a:rPr>
              <a:t>Portland Area IHS is partnering with NPAIHB to plan the FY20 Portland Area Budget Formulation Meeting</a:t>
            </a:r>
          </a:p>
          <a:p>
            <a:pPr marL="457200" lvl="1" indent="0" fontAlgn="base">
              <a:spcAft>
                <a:spcPct val="0"/>
              </a:spcAft>
              <a:buClrTx/>
              <a:buSzTx/>
              <a:defRPr/>
            </a:pPr>
            <a:endParaRPr lang="en-US" sz="20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2000" dirty="0" smtClean="0">
                <a:solidFill>
                  <a:schemeClr val="bg1"/>
                </a:solidFill>
                <a:latin typeface="+mj-lt"/>
              </a:rPr>
              <a:t>Meeting Location: Portland, OR</a:t>
            </a:r>
          </a:p>
          <a:p>
            <a:pPr marL="457200" lvl="1" indent="0" fontAlgn="base">
              <a:spcAft>
                <a:spcPct val="0"/>
              </a:spcAft>
              <a:buClrTx/>
              <a:buSzTx/>
              <a:defRPr/>
            </a:pPr>
            <a:endParaRPr lang="en-US" sz="20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2000" dirty="0" smtClean="0">
                <a:solidFill>
                  <a:schemeClr val="bg1"/>
                </a:solidFill>
                <a:latin typeface="+mj-lt"/>
              </a:rPr>
              <a:t>Meeting Date: November or December 2018. Save the Date will be distributed via email upon finalization.</a:t>
            </a:r>
          </a:p>
          <a:p>
            <a:pPr marL="457200" lvl="1" indent="0" fontAlgn="base">
              <a:spcAft>
                <a:spcPct val="0"/>
              </a:spcAft>
              <a:buClrTx/>
              <a:buSzTx/>
              <a:defRPr/>
            </a:pPr>
            <a:endParaRPr lang="en-US" sz="20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2000" dirty="0" smtClean="0">
                <a:solidFill>
                  <a:schemeClr val="bg1"/>
                </a:solidFill>
                <a:latin typeface="+mj-lt"/>
              </a:rPr>
              <a:t>Instructions &amp; Template: Areas will receive instructions and template from HQ in late August or early September. </a:t>
            </a:r>
          </a:p>
          <a:p>
            <a:pPr marL="800100" lvl="1" indent="-342900" fontAlgn="base">
              <a:spcAft>
                <a:spcPct val="0"/>
              </a:spcAft>
              <a:buClrTx/>
              <a:buSzTx/>
              <a:buFont typeface="Wingdings" panose="05000000000000000000" pitchFamily="2" charset="2"/>
              <a:buChar char="v"/>
              <a:defRPr/>
            </a:pPr>
            <a:endParaRPr lang="en-US" sz="2000" dirty="0" smtClean="0">
              <a:solidFill>
                <a:schemeClr val="bg1"/>
              </a:solidFill>
              <a:latin typeface="+mj-lt"/>
            </a:endParaRPr>
          </a:p>
          <a:p>
            <a:pPr marL="722376" lvl="2" indent="0" fontAlgn="base">
              <a:spcAft>
                <a:spcPct val="0"/>
              </a:spcAft>
              <a:buClrTx/>
              <a:buSzTx/>
              <a:defRPr/>
            </a:pPr>
            <a:endParaRPr lang="en-US" sz="2400" b="1" kern="0" dirty="0">
              <a:solidFill>
                <a:srgbClr val="000000"/>
              </a:solidFill>
              <a:latin typeface="+mj-lt"/>
            </a:endParaRPr>
          </a:p>
        </p:txBody>
      </p:sp>
      <p:sp>
        <p:nvSpPr>
          <p:cNvPr id="7" name="Title 1"/>
          <p:cNvSpPr txBox="1">
            <a:spLocks/>
          </p:cNvSpPr>
          <p:nvPr/>
        </p:nvSpPr>
        <p:spPr>
          <a:xfrm>
            <a:off x="1066800" y="381000"/>
            <a:ext cx="6934200" cy="1477962"/>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4000" dirty="0" smtClean="0">
                <a:solidFill>
                  <a:prstClr val="black"/>
                </a:solidFill>
              </a:rPr>
              <a:t>Indian Health Service</a:t>
            </a:r>
            <a:br>
              <a:rPr lang="en-US" sz="4000" dirty="0" smtClean="0">
                <a:solidFill>
                  <a:prstClr val="black"/>
                </a:solidFill>
              </a:rPr>
            </a:br>
            <a:r>
              <a:rPr lang="en-US" sz="4000" dirty="0" smtClean="0">
                <a:solidFill>
                  <a:prstClr val="black"/>
                </a:solidFill>
              </a:rPr>
              <a:t>Portland Area</a:t>
            </a:r>
            <a:endParaRPr lang="en-US" dirty="0">
              <a:solidFill>
                <a:schemeClr val="bg1"/>
              </a:solidFill>
            </a:endParaRPr>
          </a:p>
        </p:txBody>
      </p:sp>
    </p:spTree>
    <p:extLst>
      <p:ext uri="{BB962C8B-B14F-4D97-AF65-F5344CB8AC3E}">
        <p14:creationId xmlns:p14="http://schemas.microsoft.com/office/powerpoint/2010/main" val="9397443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28" y="152400"/>
            <a:ext cx="6934200" cy="1477962"/>
          </a:xfrm>
        </p:spPr>
        <p:txBody>
          <a:bodyPr>
            <a:normAutofit/>
          </a:bodyPr>
          <a:lstStyle/>
          <a:p>
            <a:r>
              <a:rPr lang="en-US" sz="4000" dirty="0" smtClean="0">
                <a:solidFill>
                  <a:prstClr val="black"/>
                </a:solidFill>
              </a:rPr>
              <a:t> </a:t>
            </a:r>
            <a:endParaRPr lang="en-US" baseline="30000"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0"/>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Placeholder 2"/>
          <p:cNvSpPr txBox="1">
            <a:spLocks noGrp="1"/>
          </p:cNvSpPr>
          <p:nvPr>
            <p:ph idx="1"/>
          </p:nvPr>
        </p:nvSpPr>
        <p:spPr>
          <a:xfrm>
            <a:off x="304800" y="1752600"/>
            <a:ext cx="8686800" cy="4648199"/>
          </a:xfrm>
          <a:prstGeom prst="rect">
            <a:avLst/>
          </a:prstGeom>
        </p:spPr>
        <p:txBody>
          <a:bodyPr vert="horz" anchor="t">
            <a:normAutofit/>
          </a:bodyPr>
          <a:lstStyle>
            <a:lvl1pPr marL="73152" indent="0" algn="l" rtl="0" eaLnBrk="1" latinLnBrk="0" hangingPunct="1">
              <a:spcBef>
                <a:spcPct val="20000"/>
              </a:spcBef>
              <a:buClr>
                <a:schemeClr val="tx1">
                  <a:shade val="95000"/>
                </a:schemeClr>
              </a:buClr>
              <a:buSzPct val="65000"/>
              <a:buFont typeface="Wingdings 2"/>
              <a:buNone/>
              <a:defRPr kumimoji="0" sz="20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None/>
              <a:defRPr kumimoji="0" sz="1800" kern="1200">
                <a:solidFill>
                  <a:schemeClr val="tx1">
                    <a:tint val="75000"/>
                  </a:schemeClr>
                </a:solidFill>
                <a:latin typeface="+mn-lt"/>
                <a:ea typeface="+mn-ea"/>
                <a:cs typeface="+mn-cs"/>
              </a:defRPr>
            </a:lvl2pPr>
            <a:lvl3pPr marL="1133856" indent="-228600" algn="l" rtl="0" eaLnBrk="1" latinLnBrk="0" hangingPunct="1">
              <a:spcBef>
                <a:spcPct val="20000"/>
              </a:spcBef>
              <a:buClr>
                <a:schemeClr val="tx1"/>
              </a:buClr>
              <a:buSzPct val="95000"/>
              <a:buFont typeface="Wingdings"/>
              <a:buNone/>
              <a:defRPr kumimoji="0" sz="1600" kern="1200">
                <a:solidFill>
                  <a:schemeClr val="tx1">
                    <a:tint val="75000"/>
                  </a:schemeClr>
                </a:solidFill>
                <a:latin typeface="+mn-lt"/>
                <a:ea typeface="+mn-ea"/>
                <a:cs typeface="+mn-cs"/>
              </a:defRPr>
            </a:lvl3pPr>
            <a:lvl4pPr marL="1353312" indent="-182880" algn="l" rtl="0" eaLnBrk="1" latinLnBrk="0" hangingPunct="1">
              <a:spcBef>
                <a:spcPct val="20000"/>
              </a:spcBef>
              <a:buClr>
                <a:schemeClr val="tx1"/>
              </a:buClr>
              <a:buSzPct val="100000"/>
              <a:buFont typeface="Wingdings 3"/>
              <a:buNone/>
              <a:defRPr kumimoji="0" sz="1400" kern="1200">
                <a:solidFill>
                  <a:schemeClr val="tx1">
                    <a:tint val="75000"/>
                  </a:schemeClr>
                </a:solidFill>
                <a:latin typeface="+mn-lt"/>
                <a:ea typeface="+mn-ea"/>
                <a:cs typeface="+mn-cs"/>
              </a:defRPr>
            </a:lvl4pPr>
            <a:lvl5pPr marL="1545336" indent="-182880" algn="l" rtl="0" eaLnBrk="1" latinLnBrk="0" hangingPunct="1">
              <a:spcBef>
                <a:spcPct val="20000"/>
              </a:spcBef>
              <a:buClr>
                <a:schemeClr val="tx1"/>
              </a:buClr>
              <a:buFont typeface="Wingdings 2"/>
              <a:buNone/>
              <a:defRPr kumimoji="0" sz="1400" kern="1200">
                <a:solidFill>
                  <a:schemeClr val="tx1">
                    <a:tint val="75000"/>
                  </a:schemeClr>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0" lvl="0" fontAlgn="base">
              <a:spcAft>
                <a:spcPct val="0"/>
              </a:spcAft>
              <a:buClrTx/>
              <a:buSzTx/>
              <a:defRPr/>
            </a:pPr>
            <a:r>
              <a:rPr lang="en-US" sz="2400" b="1" u="sng" kern="0" dirty="0" smtClean="0">
                <a:solidFill>
                  <a:srgbClr val="000000"/>
                </a:solidFill>
                <a:latin typeface="Arial"/>
              </a:rPr>
              <a:t>Fund Distribution Workgroup</a:t>
            </a:r>
            <a:endParaRPr lang="en-US" sz="2400" b="1" kern="0" dirty="0" smtClean="0">
              <a:solidFill>
                <a:srgbClr val="000000"/>
              </a:solidFill>
              <a:latin typeface="Arial"/>
            </a:endParaRPr>
          </a:p>
          <a:p>
            <a:pPr marL="457200" lvl="1" indent="0" fontAlgn="base">
              <a:spcAft>
                <a:spcPct val="0"/>
              </a:spcAft>
              <a:buClrTx/>
              <a:buSzTx/>
              <a:defRPr/>
            </a:pPr>
            <a:endParaRPr lang="en-US"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2000" dirty="0" smtClean="0">
                <a:solidFill>
                  <a:schemeClr val="bg1"/>
                </a:solidFill>
                <a:latin typeface="+mj-lt"/>
              </a:rPr>
              <a:t>Reconvene Portland Area Funds Distribution Workgroup</a:t>
            </a:r>
          </a:p>
          <a:p>
            <a:pPr marL="457200" lvl="1" indent="0" fontAlgn="base">
              <a:spcAft>
                <a:spcPct val="0"/>
              </a:spcAft>
              <a:buClrTx/>
              <a:buSzTx/>
              <a:defRPr/>
            </a:pPr>
            <a:endParaRPr lang="en-US" sz="20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2000" dirty="0" smtClean="0">
                <a:solidFill>
                  <a:schemeClr val="bg1"/>
                </a:solidFill>
                <a:latin typeface="+mj-lt"/>
              </a:rPr>
              <a:t>Purpose: Review Methodology</a:t>
            </a:r>
          </a:p>
          <a:p>
            <a:pPr marL="457200" lvl="1" indent="0" fontAlgn="base">
              <a:spcAft>
                <a:spcPct val="0"/>
              </a:spcAft>
              <a:buClrTx/>
              <a:buSzTx/>
              <a:defRPr/>
            </a:pPr>
            <a:endParaRPr lang="en-US" sz="20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altLang="en-US" sz="2000" dirty="0" smtClean="0">
                <a:solidFill>
                  <a:schemeClr val="bg1"/>
                </a:solidFill>
                <a:latin typeface="+mj-lt"/>
              </a:rPr>
              <a:t>Challenges:</a:t>
            </a:r>
          </a:p>
          <a:p>
            <a:pPr marL="1065276" lvl="2" indent="-342900" fontAlgn="base">
              <a:spcAft>
                <a:spcPct val="0"/>
              </a:spcAft>
              <a:buClrTx/>
              <a:buSzTx/>
              <a:buFont typeface="Wingdings" panose="05000000000000000000" pitchFamily="2" charset="2"/>
              <a:buChar char="v"/>
              <a:defRPr/>
            </a:pPr>
            <a:r>
              <a:rPr lang="en-US" altLang="en-US" sz="2000" dirty="0" smtClean="0">
                <a:solidFill>
                  <a:schemeClr val="bg1"/>
                </a:solidFill>
                <a:latin typeface="+mj-lt"/>
              </a:rPr>
              <a:t>Currently </a:t>
            </a:r>
            <a:r>
              <a:rPr lang="en-US" altLang="en-US" sz="2000" dirty="0">
                <a:solidFill>
                  <a:schemeClr val="bg1"/>
                </a:solidFill>
                <a:latin typeface="+mj-lt"/>
              </a:rPr>
              <a:t>based on FY1998 user </a:t>
            </a:r>
            <a:r>
              <a:rPr lang="en-US" altLang="en-US" sz="2000" dirty="0" smtClean="0">
                <a:solidFill>
                  <a:schemeClr val="bg1"/>
                </a:solidFill>
                <a:latin typeface="+mj-lt"/>
              </a:rPr>
              <a:t>pop</a:t>
            </a:r>
          </a:p>
          <a:p>
            <a:pPr marL="1065276" lvl="2" indent="-342900" fontAlgn="base">
              <a:spcAft>
                <a:spcPct val="0"/>
              </a:spcAft>
              <a:buClrTx/>
              <a:buSzTx/>
              <a:buFont typeface="Wingdings" panose="05000000000000000000" pitchFamily="2" charset="2"/>
              <a:buChar char="v"/>
              <a:defRPr/>
            </a:pPr>
            <a:r>
              <a:rPr lang="en-US" altLang="en-US" sz="2000" dirty="0" smtClean="0">
                <a:solidFill>
                  <a:schemeClr val="bg1"/>
                </a:solidFill>
                <a:latin typeface="+mj-lt"/>
              </a:rPr>
              <a:t>Doesn’t capture </a:t>
            </a:r>
            <a:r>
              <a:rPr lang="en-US" altLang="en-US" sz="2000" dirty="0">
                <a:solidFill>
                  <a:schemeClr val="bg1"/>
                </a:solidFill>
                <a:latin typeface="+mj-lt"/>
              </a:rPr>
              <a:t>new program requirements, i.e. </a:t>
            </a:r>
            <a:r>
              <a:rPr lang="en-US" altLang="en-US" sz="2000" dirty="0" smtClean="0">
                <a:solidFill>
                  <a:schemeClr val="bg1"/>
                </a:solidFill>
                <a:latin typeface="+mj-lt"/>
              </a:rPr>
              <a:t>increased </a:t>
            </a:r>
            <a:r>
              <a:rPr lang="en-US" altLang="en-US" sz="2000" dirty="0">
                <a:solidFill>
                  <a:schemeClr val="bg1"/>
                </a:solidFill>
                <a:latin typeface="+mj-lt"/>
              </a:rPr>
              <a:t>IT </a:t>
            </a:r>
            <a:r>
              <a:rPr lang="en-US" altLang="en-US" sz="2000" dirty="0" smtClean="0">
                <a:solidFill>
                  <a:schemeClr val="bg1"/>
                </a:solidFill>
                <a:latin typeface="+mj-lt"/>
              </a:rPr>
              <a:t>support</a:t>
            </a:r>
          </a:p>
          <a:p>
            <a:pPr marL="1065276" lvl="2" indent="-342900" fontAlgn="base">
              <a:spcAft>
                <a:spcPct val="0"/>
              </a:spcAft>
              <a:buClrTx/>
              <a:buSzTx/>
              <a:buFont typeface="Wingdings" panose="05000000000000000000" pitchFamily="2" charset="2"/>
              <a:buChar char="v"/>
              <a:defRPr/>
            </a:pPr>
            <a:r>
              <a:rPr lang="en-US" altLang="en-US" sz="2000" dirty="0" smtClean="0">
                <a:solidFill>
                  <a:schemeClr val="bg1"/>
                </a:solidFill>
                <a:latin typeface="+mj-lt"/>
              </a:rPr>
              <a:t>Residual may need </a:t>
            </a:r>
            <a:r>
              <a:rPr lang="en-US" altLang="en-US" sz="2000" dirty="0">
                <a:solidFill>
                  <a:schemeClr val="bg1"/>
                </a:solidFill>
                <a:latin typeface="+mj-lt"/>
              </a:rPr>
              <a:t>to be </a:t>
            </a:r>
            <a:r>
              <a:rPr lang="en-US" altLang="en-US" sz="2000" dirty="0" smtClean="0">
                <a:solidFill>
                  <a:schemeClr val="bg1"/>
                </a:solidFill>
                <a:latin typeface="+mj-lt"/>
              </a:rPr>
              <a:t>reevaluated</a:t>
            </a:r>
          </a:p>
          <a:p>
            <a:pPr marL="457200" lvl="1" indent="0" fontAlgn="base">
              <a:spcAft>
                <a:spcPct val="0"/>
              </a:spcAft>
              <a:buClrTx/>
              <a:buSzTx/>
              <a:defRPr/>
            </a:pPr>
            <a:endParaRPr lang="en-US" sz="20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endParaRPr lang="en-US" sz="2000" dirty="0" smtClean="0">
              <a:solidFill>
                <a:schemeClr val="bg1"/>
              </a:solidFill>
              <a:latin typeface="+mj-lt"/>
            </a:endParaRPr>
          </a:p>
          <a:p>
            <a:pPr marL="722376" lvl="2" indent="0" fontAlgn="base">
              <a:spcAft>
                <a:spcPct val="0"/>
              </a:spcAft>
              <a:buClrTx/>
              <a:buSzTx/>
              <a:defRPr/>
            </a:pPr>
            <a:endParaRPr lang="en-US" sz="2400" b="1" kern="0" dirty="0">
              <a:solidFill>
                <a:srgbClr val="000000"/>
              </a:solidFill>
              <a:latin typeface="+mj-lt"/>
            </a:endParaRPr>
          </a:p>
        </p:txBody>
      </p:sp>
      <p:sp>
        <p:nvSpPr>
          <p:cNvPr id="7" name="Title 1"/>
          <p:cNvSpPr txBox="1">
            <a:spLocks/>
          </p:cNvSpPr>
          <p:nvPr/>
        </p:nvSpPr>
        <p:spPr>
          <a:xfrm>
            <a:off x="1066800" y="381000"/>
            <a:ext cx="6934200" cy="1477962"/>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4000" dirty="0" smtClean="0">
                <a:solidFill>
                  <a:prstClr val="black"/>
                </a:solidFill>
              </a:rPr>
              <a:t>Indian Health Service</a:t>
            </a:r>
            <a:br>
              <a:rPr lang="en-US" sz="4000" dirty="0" smtClean="0">
                <a:solidFill>
                  <a:prstClr val="black"/>
                </a:solidFill>
              </a:rPr>
            </a:br>
            <a:r>
              <a:rPr lang="en-US" sz="4000" dirty="0" smtClean="0">
                <a:solidFill>
                  <a:prstClr val="black"/>
                </a:solidFill>
              </a:rPr>
              <a:t>Portland Area</a:t>
            </a:r>
            <a:endParaRPr lang="en-US" dirty="0">
              <a:solidFill>
                <a:schemeClr val="bg1"/>
              </a:solidFill>
            </a:endParaRPr>
          </a:p>
        </p:txBody>
      </p:sp>
    </p:spTree>
    <p:extLst>
      <p:ext uri="{BB962C8B-B14F-4D97-AF65-F5344CB8AC3E}">
        <p14:creationId xmlns:p14="http://schemas.microsoft.com/office/powerpoint/2010/main" val="40646991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28" y="152400"/>
            <a:ext cx="6934200" cy="1477962"/>
          </a:xfrm>
        </p:spPr>
        <p:txBody>
          <a:bodyPr>
            <a:normAutofit/>
          </a:bodyPr>
          <a:lstStyle/>
          <a:p>
            <a:r>
              <a:rPr lang="en-US" sz="4000" dirty="0" smtClean="0">
                <a:solidFill>
                  <a:prstClr val="black"/>
                </a:solidFill>
              </a:rPr>
              <a:t> </a:t>
            </a:r>
            <a:endParaRPr lang="en-US" baseline="30000"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0"/>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Placeholder 2"/>
          <p:cNvSpPr txBox="1">
            <a:spLocks noGrp="1"/>
          </p:cNvSpPr>
          <p:nvPr>
            <p:ph idx="1"/>
          </p:nvPr>
        </p:nvSpPr>
        <p:spPr>
          <a:xfrm>
            <a:off x="0" y="2223141"/>
            <a:ext cx="9144000" cy="4330059"/>
          </a:xfrm>
          <a:prstGeom prst="rect">
            <a:avLst/>
          </a:prstGeom>
        </p:spPr>
        <p:txBody>
          <a:bodyPr vert="horz" anchor="t">
            <a:normAutofit/>
          </a:bodyPr>
          <a:lstStyle>
            <a:lvl1pPr marL="73152" indent="0" algn="l" rtl="0" eaLnBrk="1" latinLnBrk="0" hangingPunct="1">
              <a:spcBef>
                <a:spcPct val="20000"/>
              </a:spcBef>
              <a:buClr>
                <a:schemeClr val="tx1">
                  <a:shade val="95000"/>
                </a:schemeClr>
              </a:buClr>
              <a:buSzPct val="65000"/>
              <a:buFont typeface="Wingdings 2"/>
              <a:buNone/>
              <a:defRPr kumimoji="0" sz="20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None/>
              <a:defRPr kumimoji="0" sz="1800" kern="1200">
                <a:solidFill>
                  <a:schemeClr val="tx1">
                    <a:tint val="75000"/>
                  </a:schemeClr>
                </a:solidFill>
                <a:latin typeface="+mn-lt"/>
                <a:ea typeface="+mn-ea"/>
                <a:cs typeface="+mn-cs"/>
              </a:defRPr>
            </a:lvl2pPr>
            <a:lvl3pPr marL="1133856" indent="-228600" algn="l" rtl="0" eaLnBrk="1" latinLnBrk="0" hangingPunct="1">
              <a:spcBef>
                <a:spcPct val="20000"/>
              </a:spcBef>
              <a:buClr>
                <a:schemeClr val="tx1"/>
              </a:buClr>
              <a:buSzPct val="95000"/>
              <a:buFont typeface="Wingdings"/>
              <a:buNone/>
              <a:defRPr kumimoji="0" sz="1600" kern="1200">
                <a:solidFill>
                  <a:schemeClr val="tx1">
                    <a:tint val="75000"/>
                  </a:schemeClr>
                </a:solidFill>
                <a:latin typeface="+mn-lt"/>
                <a:ea typeface="+mn-ea"/>
                <a:cs typeface="+mn-cs"/>
              </a:defRPr>
            </a:lvl3pPr>
            <a:lvl4pPr marL="1353312" indent="-182880" algn="l" rtl="0" eaLnBrk="1" latinLnBrk="0" hangingPunct="1">
              <a:spcBef>
                <a:spcPct val="20000"/>
              </a:spcBef>
              <a:buClr>
                <a:schemeClr val="tx1"/>
              </a:buClr>
              <a:buSzPct val="100000"/>
              <a:buFont typeface="Wingdings 3"/>
              <a:buNone/>
              <a:defRPr kumimoji="0" sz="1400" kern="1200">
                <a:solidFill>
                  <a:schemeClr val="tx1">
                    <a:tint val="75000"/>
                  </a:schemeClr>
                </a:solidFill>
                <a:latin typeface="+mn-lt"/>
                <a:ea typeface="+mn-ea"/>
                <a:cs typeface="+mn-cs"/>
              </a:defRPr>
            </a:lvl4pPr>
            <a:lvl5pPr marL="1545336" indent="-182880" algn="l" rtl="0" eaLnBrk="1" latinLnBrk="0" hangingPunct="1">
              <a:spcBef>
                <a:spcPct val="20000"/>
              </a:spcBef>
              <a:buClr>
                <a:schemeClr val="tx1"/>
              </a:buClr>
              <a:buFont typeface="Wingdings 2"/>
              <a:buNone/>
              <a:defRPr kumimoji="0" sz="1400" kern="1200">
                <a:solidFill>
                  <a:schemeClr val="tx1">
                    <a:tint val="75000"/>
                  </a:schemeClr>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457200" lvl="0" indent="-457200">
              <a:spcBef>
                <a:spcPts val="0"/>
              </a:spcBef>
              <a:buClrTx/>
              <a:buSzTx/>
              <a:buFont typeface="Wingdings" panose="05000000000000000000" pitchFamily="2" charset="2"/>
              <a:buChar char="v"/>
            </a:pPr>
            <a:r>
              <a:rPr lang="en-US" sz="2800" b="1" dirty="0">
                <a:solidFill>
                  <a:prstClr val="black"/>
                </a:solidFill>
              </a:rPr>
              <a:t>FY18 Catastrophic Health Emergency Fund</a:t>
            </a:r>
          </a:p>
          <a:p>
            <a:pPr marL="800100" lvl="1" indent="-342900" fontAlgn="base">
              <a:spcAft>
                <a:spcPct val="0"/>
              </a:spcAft>
              <a:buClrTx/>
              <a:buSzTx/>
              <a:buFont typeface="Arial" panose="020B0604020202020204" pitchFamily="34" charset="0"/>
              <a:buChar char="•"/>
              <a:defRPr/>
            </a:pPr>
            <a:endParaRPr lang="en-US" sz="2200" b="1" kern="0" dirty="0" smtClean="0">
              <a:solidFill>
                <a:schemeClr val="bg1"/>
              </a:solidFill>
              <a:latin typeface="+mj-lt"/>
            </a:endParaRPr>
          </a:p>
          <a:p>
            <a:pPr marL="1065276" lvl="2" indent="-342900" fontAlgn="base">
              <a:spcAft>
                <a:spcPct val="0"/>
              </a:spcAft>
              <a:buClrTx/>
              <a:buSzTx/>
              <a:buFont typeface="Wingdings" panose="05000000000000000000" pitchFamily="2" charset="2"/>
              <a:buChar char="v"/>
              <a:defRPr/>
            </a:pPr>
            <a:r>
              <a:rPr lang="en-US" sz="2400" kern="0" dirty="0" smtClean="0">
                <a:solidFill>
                  <a:srgbClr val="000000"/>
                </a:solidFill>
                <a:latin typeface="+mj-lt"/>
              </a:rPr>
              <a:t>Total Number of Cases: 25</a:t>
            </a:r>
          </a:p>
          <a:p>
            <a:pPr marL="1065276" lvl="2" indent="-342900" fontAlgn="base">
              <a:spcAft>
                <a:spcPct val="0"/>
              </a:spcAft>
              <a:buClrTx/>
              <a:buSzTx/>
              <a:buFont typeface="Wingdings" panose="05000000000000000000" pitchFamily="2" charset="2"/>
              <a:buChar char="v"/>
              <a:defRPr/>
            </a:pPr>
            <a:r>
              <a:rPr lang="en-US" sz="2400" kern="0" dirty="0" smtClean="0">
                <a:solidFill>
                  <a:srgbClr val="000000"/>
                </a:solidFill>
                <a:latin typeface="+mj-lt"/>
              </a:rPr>
              <a:t>Total Number of Amendments: 19</a:t>
            </a:r>
          </a:p>
          <a:p>
            <a:pPr marL="1065276" lvl="2" indent="-342900" fontAlgn="base">
              <a:spcAft>
                <a:spcPct val="0"/>
              </a:spcAft>
              <a:buClrTx/>
              <a:buSzTx/>
              <a:buFont typeface="Wingdings" panose="05000000000000000000" pitchFamily="2" charset="2"/>
              <a:buChar char="v"/>
              <a:defRPr/>
            </a:pPr>
            <a:r>
              <a:rPr lang="en-US" sz="2400" kern="0" dirty="0" smtClean="0">
                <a:solidFill>
                  <a:srgbClr val="000000"/>
                </a:solidFill>
                <a:latin typeface="+mj-lt"/>
              </a:rPr>
              <a:t>Current Reimbursement Amount: $998,079.00</a:t>
            </a:r>
          </a:p>
          <a:p>
            <a:pPr marL="1065276" lvl="2" indent="-342900" fontAlgn="base">
              <a:spcAft>
                <a:spcPct val="0"/>
              </a:spcAft>
              <a:buClrTx/>
              <a:buSzTx/>
              <a:buFont typeface="Wingdings" panose="05000000000000000000" pitchFamily="2" charset="2"/>
              <a:buChar char="v"/>
              <a:defRPr/>
            </a:pPr>
            <a:r>
              <a:rPr lang="en-US" sz="2400" kern="0" dirty="0" smtClean="0">
                <a:solidFill>
                  <a:srgbClr val="000000"/>
                </a:solidFill>
                <a:latin typeface="+mj-lt"/>
              </a:rPr>
              <a:t>Current Pending Reimbursement Amount: $119,865.70</a:t>
            </a:r>
          </a:p>
          <a:p>
            <a:pPr marL="1065276" lvl="2" indent="-342900" fontAlgn="base">
              <a:spcAft>
                <a:spcPct val="0"/>
              </a:spcAft>
              <a:buClrTx/>
              <a:buSzTx/>
              <a:buFont typeface="Wingdings" panose="05000000000000000000" pitchFamily="2" charset="2"/>
              <a:buChar char="v"/>
              <a:defRPr/>
            </a:pPr>
            <a:r>
              <a:rPr lang="en-US" sz="2400" kern="0" dirty="0" smtClean="0">
                <a:solidFill>
                  <a:srgbClr val="000000"/>
                </a:solidFill>
                <a:latin typeface="+mj-lt"/>
              </a:rPr>
              <a:t>84% Reimbursed</a:t>
            </a:r>
          </a:p>
          <a:p>
            <a:pPr marL="722376" lvl="2" indent="0" fontAlgn="base">
              <a:spcAft>
                <a:spcPct val="0"/>
              </a:spcAft>
              <a:buClrTx/>
              <a:buSzTx/>
              <a:defRPr/>
            </a:pPr>
            <a:endParaRPr lang="en-US" sz="2400" kern="0" dirty="0" smtClean="0">
              <a:solidFill>
                <a:srgbClr val="000000"/>
              </a:solidFill>
              <a:latin typeface="+mj-lt"/>
            </a:endParaRPr>
          </a:p>
          <a:p>
            <a:pPr marL="1065276" lvl="2" indent="-342900" fontAlgn="base">
              <a:spcAft>
                <a:spcPct val="0"/>
              </a:spcAft>
              <a:buClrTx/>
              <a:buSzTx/>
              <a:buFont typeface="Wingdings" panose="05000000000000000000" pitchFamily="2" charset="2"/>
              <a:buChar char="v"/>
              <a:defRPr/>
            </a:pPr>
            <a:r>
              <a:rPr lang="en-US" sz="2400" b="1" u="sng" kern="0" dirty="0" smtClean="0">
                <a:solidFill>
                  <a:srgbClr val="000000"/>
                </a:solidFill>
                <a:latin typeface="+mj-lt"/>
              </a:rPr>
              <a:t>CHEF Balances as of July 2, </a:t>
            </a:r>
            <a:r>
              <a:rPr lang="en-US" sz="2400" b="1" u="sng" kern="0" dirty="0">
                <a:solidFill>
                  <a:srgbClr val="000000"/>
                </a:solidFill>
                <a:latin typeface="+mj-lt"/>
              </a:rPr>
              <a:t>2018 </a:t>
            </a:r>
            <a:r>
              <a:rPr lang="en-US" sz="2400" b="1" u="sng" kern="0" dirty="0" smtClean="0">
                <a:solidFill>
                  <a:srgbClr val="000000"/>
                </a:solidFill>
                <a:latin typeface="+mj-lt"/>
              </a:rPr>
              <a:t>$47,270,541 </a:t>
            </a:r>
          </a:p>
          <a:p>
            <a:pPr marL="1065276" lvl="2" indent="-342900" fontAlgn="base">
              <a:spcAft>
                <a:spcPct val="0"/>
              </a:spcAft>
              <a:buClrTx/>
              <a:buSzTx/>
              <a:buFont typeface="Arial" panose="020B0604020202020204" pitchFamily="34" charset="0"/>
              <a:buChar char="•"/>
              <a:defRPr/>
            </a:pPr>
            <a:endParaRPr lang="en-US" sz="2400" b="1" kern="0" dirty="0">
              <a:solidFill>
                <a:srgbClr val="000000"/>
              </a:solidFill>
              <a:latin typeface="+mj-lt"/>
            </a:endParaRPr>
          </a:p>
        </p:txBody>
      </p:sp>
      <p:sp>
        <p:nvSpPr>
          <p:cNvPr id="3" name="TextBox 2"/>
          <p:cNvSpPr txBox="1"/>
          <p:nvPr/>
        </p:nvSpPr>
        <p:spPr>
          <a:xfrm>
            <a:off x="1815354" y="274657"/>
            <a:ext cx="5371983" cy="1323439"/>
          </a:xfrm>
          <a:prstGeom prst="rect">
            <a:avLst/>
          </a:prstGeom>
          <a:noFill/>
        </p:spPr>
        <p:txBody>
          <a:bodyPr wrap="none" rtlCol="0">
            <a:spAutoFit/>
          </a:bodyPr>
          <a:lstStyle/>
          <a:p>
            <a:pPr algn="ctr"/>
            <a:r>
              <a:rPr lang="en-US" sz="4000" b="1" dirty="0">
                <a:ln w="6350">
                  <a:noFill/>
                </a:ln>
                <a:solidFill>
                  <a:prstClr val="black"/>
                </a:solidFill>
                <a:effectLst>
                  <a:outerShdw blurRad="114300" dist="101600" dir="2700000" algn="tl" rotWithShape="0">
                    <a:srgbClr val="000000">
                      <a:alpha val="40000"/>
                    </a:srgbClr>
                  </a:outerShdw>
                </a:effectLst>
                <a:latin typeface="Arial"/>
                <a:ea typeface="+mj-ea"/>
                <a:cs typeface="+mj-cs"/>
              </a:rPr>
              <a:t>Indian Health Service</a:t>
            </a:r>
            <a:br>
              <a:rPr lang="en-US" sz="4000" b="1" dirty="0">
                <a:ln w="6350">
                  <a:noFill/>
                </a:ln>
                <a:solidFill>
                  <a:prstClr val="black"/>
                </a:solidFill>
                <a:effectLst>
                  <a:outerShdw blurRad="114300" dist="101600" dir="2700000" algn="tl" rotWithShape="0">
                    <a:srgbClr val="000000">
                      <a:alpha val="40000"/>
                    </a:srgbClr>
                  </a:outerShdw>
                </a:effectLst>
                <a:latin typeface="Arial"/>
                <a:ea typeface="+mj-ea"/>
                <a:cs typeface="+mj-cs"/>
              </a:rPr>
            </a:br>
            <a:r>
              <a:rPr lang="en-US" sz="4000" b="1" dirty="0">
                <a:ln w="6350">
                  <a:noFill/>
                </a:ln>
                <a:solidFill>
                  <a:prstClr val="black"/>
                </a:solidFill>
                <a:effectLst>
                  <a:outerShdw blurRad="114300" dist="101600" dir="2700000" algn="tl" rotWithShape="0">
                    <a:srgbClr val="000000">
                      <a:alpha val="40000"/>
                    </a:srgbClr>
                  </a:outerShdw>
                </a:effectLst>
                <a:latin typeface="Arial"/>
                <a:ea typeface="+mj-ea"/>
                <a:cs typeface="+mj-cs"/>
              </a:rPr>
              <a:t>Portland Area</a:t>
            </a:r>
            <a:endParaRPr lang="en-US" sz="3200" b="1" dirty="0">
              <a:solidFill>
                <a:schemeClr val="bg1"/>
              </a:solidFill>
            </a:endParaRPr>
          </a:p>
        </p:txBody>
      </p:sp>
    </p:spTree>
    <p:extLst>
      <p:ext uri="{BB962C8B-B14F-4D97-AF65-F5344CB8AC3E}">
        <p14:creationId xmlns:p14="http://schemas.microsoft.com/office/powerpoint/2010/main" val="3553463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4493" y="279617"/>
            <a:ext cx="6690360" cy="1036638"/>
          </a:xfrm>
        </p:spPr>
        <p:txBody>
          <a:bodyPr>
            <a:noAutofit/>
          </a:bodyPr>
          <a:lstStyle/>
          <a:p>
            <a:r>
              <a:rPr lang="en-US" sz="4000" dirty="0">
                <a:solidFill>
                  <a:prstClr val="black"/>
                </a:solidFill>
                <a:effectLst>
                  <a:outerShdw blurRad="38100" dist="38100" dir="2700000" algn="tl">
                    <a:srgbClr val="000000">
                      <a:alpha val="43137"/>
                    </a:srgbClr>
                  </a:outerShdw>
                </a:effectLst>
              </a:rPr>
              <a:t>Indian Health Service</a:t>
            </a:r>
            <a:br>
              <a:rPr lang="en-US" sz="4000" dirty="0">
                <a:solidFill>
                  <a:prstClr val="black"/>
                </a:solidFill>
                <a:effectLst>
                  <a:outerShdw blurRad="38100" dist="38100" dir="2700000" algn="tl">
                    <a:srgbClr val="000000">
                      <a:alpha val="43137"/>
                    </a:srgbClr>
                  </a:outerShdw>
                </a:effectLst>
              </a:rPr>
            </a:br>
            <a:r>
              <a:rPr lang="en-US" sz="4000" dirty="0">
                <a:solidFill>
                  <a:prstClr val="black"/>
                </a:solidFill>
                <a:effectLst>
                  <a:outerShdw blurRad="38100" dist="38100" dir="2700000" algn="tl">
                    <a:srgbClr val="000000">
                      <a:alpha val="43137"/>
                    </a:srgbClr>
                  </a:outerShdw>
                </a:effectLst>
              </a:rPr>
              <a:t>Portland Area</a:t>
            </a:r>
            <a:endParaRPr lang="en-US" sz="4000" dirty="0"/>
          </a:p>
        </p:txBody>
      </p:sp>
      <p:sp>
        <p:nvSpPr>
          <p:cNvPr id="3" name="Content Placeholder 2"/>
          <p:cNvSpPr>
            <a:spLocks noGrp="1"/>
          </p:cNvSpPr>
          <p:nvPr>
            <p:ph idx="1"/>
          </p:nvPr>
        </p:nvSpPr>
        <p:spPr>
          <a:xfrm>
            <a:off x="152400" y="1600200"/>
            <a:ext cx="8534400" cy="5105400"/>
          </a:xfrm>
        </p:spPr>
        <p:txBody>
          <a:bodyPr>
            <a:normAutofit fontScale="62500" lnSpcReduction="20000"/>
          </a:bodyPr>
          <a:lstStyle/>
          <a:p>
            <a:pPr>
              <a:buClrTx/>
              <a:buFont typeface="Wingdings" panose="05000000000000000000" pitchFamily="2" charset="2"/>
              <a:buChar char="v"/>
            </a:pPr>
            <a:r>
              <a:rPr lang="en-US" sz="3200" b="1" u="sng" dirty="0">
                <a:solidFill>
                  <a:schemeClr val="bg1"/>
                </a:solidFill>
              </a:rPr>
              <a:t>RPMS Third Party Billing &amp; Accounts Receivable </a:t>
            </a:r>
            <a:r>
              <a:rPr lang="en-US" sz="3200" b="1" u="sng" dirty="0" smtClean="0">
                <a:solidFill>
                  <a:schemeClr val="bg1"/>
                </a:solidFill>
              </a:rPr>
              <a:t>Training</a:t>
            </a:r>
          </a:p>
          <a:p>
            <a:pPr marL="137160" indent="0">
              <a:buClrTx/>
              <a:buNone/>
            </a:pPr>
            <a:endParaRPr lang="en-US" sz="3200" b="1" u="sng" dirty="0" smtClean="0">
              <a:solidFill>
                <a:schemeClr val="bg1"/>
              </a:solidFill>
            </a:endParaRPr>
          </a:p>
          <a:p>
            <a:pPr>
              <a:buClrTx/>
              <a:buFont typeface="Wingdings" panose="05000000000000000000" pitchFamily="2" charset="2"/>
              <a:buChar char="v"/>
            </a:pPr>
            <a:r>
              <a:rPr lang="en-US" b="1" dirty="0" smtClean="0">
                <a:solidFill>
                  <a:schemeClr val="bg1"/>
                </a:solidFill>
              </a:rPr>
              <a:t>RPMS Third Party Billing:</a:t>
            </a:r>
          </a:p>
          <a:p>
            <a:pPr lvl="1">
              <a:buClrTx/>
              <a:buFont typeface="Wingdings" panose="05000000000000000000" pitchFamily="2" charset="2"/>
              <a:buChar char="v"/>
            </a:pPr>
            <a:r>
              <a:rPr lang="en-US" dirty="0" smtClean="0">
                <a:solidFill>
                  <a:schemeClr val="bg1"/>
                </a:solidFill>
              </a:rPr>
              <a:t>September 10, 2018   1:00pm – 4:00pm</a:t>
            </a:r>
          </a:p>
          <a:p>
            <a:pPr lvl="1">
              <a:buClrTx/>
              <a:buFont typeface="Wingdings" panose="05000000000000000000" pitchFamily="2" charset="2"/>
              <a:buChar char="v"/>
            </a:pPr>
            <a:r>
              <a:rPr lang="en-US" dirty="0" smtClean="0">
                <a:solidFill>
                  <a:schemeClr val="bg1"/>
                </a:solidFill>
              </a:rPr>
              <a:t>September 11, 2018   8:30am – 4:00pm</a:t>
            </a:r>
          </a:p>
          <a:p>
            <a:pPr lvl="1">
              <a:buClrTx/>
              <a:buFont typeface="Wingdings" panose="05000000000000000000" pitchFamily="2" charset="2"/>
              <a:buChar char="v"/>
            </a:pPr>
            <a:r>
              <a:rPr lang="en-US" dirty="0" smtClean="0">
                <a:solidFill>
                  <a:schemeClr val="bg1"/>
                </a:solidFill>
              </a:rPr>
              <a:t>September 12, 2018   8:30am – 12:00pm</a:t>
            </a:r>
          </a:p>
          <a:p>
            <a:pPr>
              <a:buClrTx/>
              <a:buFont typeface="Wingdings" panose="05000000000000000000" pitchFamily="2" charset="2"/>
              <a:buChar char="v"/>
            </a:pPr>
            <a:r>
              <a:rPr lang="en-US" b="1" dirty="0" smtClean="0">
                <a:solidFill>
                  <a:schemeClr val="bg1"/>
                </a:solidFill>
              </a:rPr>
              <a:t>RPMS Accounts Receivable:</a:t>
            </a:r>
          </a:p>
          <a:p>
            <a:pPr lvl="1">
              <a:buClrTx/>
              <a:buFont typeface="Wingdings" panose="05000000000000000000" pitchFamily="2" charset="2"/>
              <a:buChar char="v"/>
            </a:pPr>
            <a:r>
              <a:rPr lang="en-US" dirty="0" smtClean="0">
                <a:solidFill>
                  <a:schemeClr val="bg1"/>
                </a:solidFill>
              </a:rPr>
              <a:t>September 12, 2018   1:00pm – 4:00pm</a:t>
            </a:r>
          </a:p>
          <a:p>
            <a:pPr lvl="1">
              <a:buClrTx/>
              <a:buFont typeface="Wingdings" panose="05000000000000000000" pitchFamily="2" charset="2"/>
              <a:buChar char="v"/>
            </a:pPr>
            <a:r>
              <a:rPr lang="en-US" dirty="0" smtClean="0">
                <a:solidFill>
                  <a:schemeClr val="bg1"/>
                </a:solidFill>
              </a:rPr>
              <a:t>September 13, 2018   8:30am – 4:00pm</a:t>
            </a:r>
          </a:p>
          <a:p>
            <a:pPr lvl="1">
              <a:buClrTx/>
              <a:buFont typeface="Wingdings" panose="05000000000000000000" pitchFamily="2" charset="2"/>
              <a:buChar char="v"/>
            </a:pPr>
            <a:r>
              <a:rPr lang="en-US" dirty="0" smtClean="0">
                <a:solidFill>
                  <a:schemeClr val="bg1"/>
                </a:solidFill>
              </a:rPr>
              <a:t>September 14, 2018   8:30am – 12:00pm</a:t>
            </a:r>
          </a:p>
          <a:p>
            <a:pPr marL="585216" lvl="1" indent="0">
              <a:buClrTx/>
              <a:buNone/>
            </a:pPr>
            <a:endParaRPr lang="en-US" dirty="0" smtClean="0">
              <a:solidFill>
                <a:schemeClr val="bg1"/>
              </a:solidFill>
            </a:endParaRPr>
          </a:p>
          <a:p>
            <a:pPr marL="585216" lvl="1" indent="0">
              <a:buClrTx/>
              <a:buNone/>
            </a:pPr>
            <a:r>
              <a:rPr lang="en-US" sz="2900" b="1" u="sng" dirty="0" smtClean="0">
                <a:solidFill>
                  <a:schemeClr val="bg1"/>
                </a:solidFill>
              </a:rPr>
              <a:t>Location: </a:t>
            </a:r>
          </a:p>
          <a:p>
            <a:pPr marL="585216" lvl="1" indent="0">
              <a:buClrTx/>
              <a:buNone/>
            </a:pPr>
            <a:r>
              <a:rPr lang="en-US" dirty="0" smtClean="0">
                <a:solidFill>
                  <a:schemeClr val="bg1"/>
                </a:solidFill>
              </a:rPr>
              <a:t>Northwest Portland Area Indian Health Board Broadway Plaza</a:t>
            </a:r>
          </a:p>
          <a:p>
            <a:pPr marL="585216" lvl="1" indent="0">
              <a:buClrTx/>
              <a:buNone/>
            </a:pPr>
            <a:r>
              <a:rPr lang="en-US" dirty="0" smtClean="0">
                <a:solidFill>
                  <a:schemeClr val="bg1"/>
                </a:solidFill>
              </a:rPr>
              <a:t>2121 SW Broadway, Suite 300</a:t>
            </a:r>
          </a:p>
          <a:p>
            <a:pPr marL="585216" lvl="1" indent="0">
              <a:buClrTx/>
              <a:buNone/>
            </a:pPr>
            <a:r>
              <a:rPr lang="en-US" dirty="0" smtClean="0">
                <a:solidFill>
                  <a:schemeClr val="bg1"/>
                </a:solidFill>
              </a:rPr>
              <a:t>Portland, OR 97201</a:t>
            </a:r>
          </a:p>
          <a:p>
            <a:pPr marL="585216" lvl="1" indent="0">
              <a:buClrTx/>
              <a:buNone/>
            </a:pPr>
            <a:endParaRPr lang="en-US" dirty="0">
              <a:solidFill>
                <a:schemeClr val="bg1"/>
              </a:solidFill>
            </a:endParaRPr>
          </a:p>
          <a:p>
            <a:pPr marL="585216" lvl="1" indent="0">
              <a:buClrTx/>
              <a:buNone/>
            </a:pPr>
            <a:r>
              <a:rPr lang="en-US" dirty="0" smtClean="0">
                <a:solidFill>
                  <a:schemeClr val="bg1"/>
                </a:solidFill>
              </a:rPr>
              <a:t>To register for this training, please contact Nicole Massey at</a:t>
            </a:r>
          </a:p>
          <a:p>
            <a:pPr marL="585216" lvl="1" indent="0">
              <a:buClrTx/>
              <a:buNone/>
            </a:pPr>
            <a:r>
              <a:rPr lang="en-US" dirty="0">
                <a:solidFill>
                  <a:schemeClr val="bg1"/>
                </a:solidFill>
                <a:hlinkClick r:id="rId3"/>
              </a:rPr>
              <a:t>s</a:t>
            </a:r>
            <a:r>
              <a:rPr lang="en-US" dirty="0" smtClean="0">
                <a:solidFill>
                  <a:schemeClr val="bg1"/>
                </a:solidFill>
                <a:hlinkClick r:id="rId3"/>
              </a:rPr>
              <a:t>alena.massey@ihs.gov</a:t>
            </a:r>
            <a:r>
              <a:rPr lang="en-US" dirty="0" smtClean="0">
                <a:solidFill>
                  <a:schemeClr val="bg1"/>
                </a:solidFill>
              </a:rPr>
              <a:t> </a:t>
            </a:r>
          </a:p>
          <a:p>
            <a:pPr marL="585216" lvl="1" indent="0">
              <a:buClrTx/>
              <a:buNone/>
            </a:pPr>
            <a:r>
              <a:rPr lang="en-US" dirty="0" smtClean="0">
                <a:solidFill>
                  <a:schemeClr val="bg1"/>
                </a:solidFill>
              </a:rPr>
              <a:t>Please include your full name, title, facility, email and phone number</a:t>
            </a:r>
          </a:p>
          <a:p>
            <a:pPr marL="585216" lvl="1" indent="0" algn="ctr">
              <a:buClrTx/>
              <a:buNone/>
            </a:pPr>
            <a:endParaRPr lang="en-US" dirty="0" smtClean="0">
              <a:solidFill>
                <a:schemeClr val="bg1"/>
              </a:solidFill>
            </a:endParaRPr>
          </a:p>
          <a:p>
            <a:pPr marL="585216" lvl="1" indent="0">
              <a:buClrTx/>
              <a:buNone/>
            </a:pPr>
            <a:endParaRPr lang="en-US" dirty="0" smtClean="0">
              <a:solidFill>
                <a:schemeClr val="bg1"/>
              </a:solidFill>
            </a:endParaRPr>
          </a:p>
          <a:p>
            <a:pPr lvl="1">
              <a:buClrTx/>
              <a:buFont typeface="Arial" panose="020B0604020202020204" pitchFamily="34" charset="0"/>
              <a:buChar char="•"/>
            </a:pPr>
            <a:endParaRPr lang="en-US" dirty="0">
              <a:solidFill>
                <a:schemeClr val="bg1"/>
              </a:solidFill>
            </a:endParaRPr>
          </a:p>
        </p:txBody>
      </p:sp>
      <p:pic>
        <p:nvPicPr>
          <p:cNvPr id="4" name="Picture 1" descr="image001"/>
          <p:cNvPicPr>
            <a:picLocks noChangeAspect="1" noChangeArrowheads="1"/>
          </p:cNvPicPr>
          <p:nvPr/>
        </p:nvPicPr>
        <p:blipFill>
          <a:blip r:embed="rId4" cstate="print">
            <a:clrChange>
              <a:clrFrom>
                <a:srgbClr val="FFFFFF"/>
              </a:clrFrom>
              <a:clrTo>
                <a:srgbClr val="FFFFFF">
                  <a:alpha val="0"/>
                </a:srgbClr>
              </a:clrTo>
            </a:clrChange>
            <a:extLst>
              <a:ext uri="{BEBA8EAE-BF5A-486C-A8C5-ECC9F3942E4B}">
                <a14:imgProps xmlns:a14="http://schemas.microsoft.com/office/drawing/2010/main">
                  <a14:imgLayer r:embed="rId5">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0"/>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123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117178" cy="914400"/>
          </a:xfrm>
        </p:spPr>
        <p:txBody>
          <a:bodyPr/>
          <a:lstStyle/>
          <a:p>
            <a:pPr algn="ctr"/>
            <a:r>
              <a:rPr lang="en-US" b="1" dirty="0">
                <a:solidFill>
                  <a:schemeClr val="bg1"/>
                </a:solidFill>
              </a:rPr>
              <a:t>	</a:t>
            </a:r>
          </a:p>
        </p:txBody>
      </p:sp>
      <p:sp>
        <p:nvSpPr>
          <p:cNvPr id="3" name="Text Placeholder 2"/>
          <p:cNvSpPr>
            <a:spLocks noGrp="1"/>
          </p:cNvSpPr>
          <p:nvPr>
            <p:ph type="body" idx="1"/>
          </p:nvPr>
        </p:nvSpPr>
        <p:spPr>
          <a:xfrm>
            <a:off x="914400" y="990600"/>
            <a:ext cx="7364621" cy="1676401"/>
          </a:xfrm>
        </p:spPr>
        <p:txBody>
          <a:bodyPr>
            <a:noAutofit/>
          </a:bodyPr>
          <a:lstStyle/>
          <a:p>
            <a:pPr algn="ctr"/>
            <a:endParaRPr lang="en-US" sz="2400" b="1" dirty="0">
              <a:solidFill>
                <a:schemeClr val="bg1"/>
              </a:solidFill>
            </a:endParaRPr>
          </a:p>
          <a:p>
            <a:pPr algn="ctr"/>
            <a:endParaRPr lang="en-US" sz="2400" b="1" dirty="0">
              <a:solidFill>
                <a:schemeClr val="bg1"/>
              </a:solidFill>
            </a:endParaRPr>
          </a:p>
          <a:p>
            <a:pPr algn="ctr"/>
            <a:endParaRPr lang="en-US" sz="2400" b="1" dirty="0">
              <a:solidFill>
                <a:schemeClr val="bg1"/>
              </a:solidFill>
            </a:endParaRPr>
          </a:p>
          <a:p>
            <a:pPr algn="ctr"/>
            <a:r>
              <a:rPr lang="en-US" sz="3200" b="1" dirty="0">
                <a:solidFill>
                  <a:schemeClr val="bg1"/>
                </a:solidFill>
                <a:latin typeface="+mj-lt"/>
              </a:rPr>
              <a:t>Questions or Comments</a:t>
            </a:r>
          </a:p>
        </p:txBody>
      </p:sp>
      <p:sp>
        <p:nvSpPr>
          <p:cNvPr id="4" name="TextBox 3"/>
          <p:cNvSpPr txBox="1"/>
          <p:nvPr/>
        </p:nvSpPr>
        <p:spPr>
          <a:xfrm>
            <a:off x="86833" y="4724400"/>
            <a:ext cx="9006840" cy="2092881"/>
          </a:xfrm>
          <a:prstGeom prst="rect">
            <a:avLst/>
          </a:prstGeom>
          <a:noFill/>
        </p:spPr>
        <p:txBody>
          <a:bodyPr wrap="square" rtlCol="0">
            <a:spAutoFit/>
          </a:bodyPr>
          <a:lstStyle/>
          <a:p>
            <a:r>
              <a:rPr lang="en-US" sz="1400" b="1" dirty="0">
                <a:solidFill>
                  <a:schemeClr val="accent1"/>
                </a:solidFill>
              </a:rPr>
              <a:t>Our Mission... to raise the physical, mental, social, and spiritual health of American Indians and Alaska Natives to the highest level.</a:t>
            </a:r>
          </a:p>
          <a:p>
            <a:endParaRPr lang="en-US" sz="1400" b="1" dirty="0">
              <a:solidFill>
                <a:schemeClr val="accent1"/>
              </a:solidFill>
            </a:endParaRPr>
          </a:p>
          <a:p>
            <a:r>
              <a:rPr lang="en-US" sz="1400" b="1" dirty="0">
                <a:solidFill>
                  <a:schemeClr val="accent1"/>
                </a:solidFill>
              </a:rPr>
              <a:t>Our Goal... to assure that comprehensive, culturally acceptable personal and public health services are available and accessible to American Indian and Alaska Native people.</a:t>
            </a:r>
          </a:p>
          <a:p>
            <a:endParaRPr lang="en-US" sz="1400" b="1" dirty="0">
              <a:solidFill>
                <a:schemeClr val="accent1"/>
              </a:solidFill>
            </a:endParaRPr>
          </a:p>
          <a:p>
            <a:r>
              <a:rPr lang="en-US" sz="1400" b="1" dirty="0">
                <a:solidFill>
                  <a:schemeClr val="accent1"/>
                </a:solidFill>
              </a:rPr>
              <a:t>Our Foundation... to uphold the Federal Government's obligation to promote healthy American Indian and Alaska Native people, communities, and cultures and to honor and protect the inherent sovereign rights of Tribes.</a:t>
            </a:r>
          </a:p>
          <a:p>
            <a:endParaRPr lang="en-US" dirty="0"/>
          </a:p>
        </p:txBody>
      </p:sp>
      <p:pic>
        <p:nvPicPr>
          <p:cNvPr id="7"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1115"/>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80528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28" y="152400"/>
            <a:ext cx="6934200" cy="1477962"/>
          </a:xfrm>
        </p:spPr>
        <p:txBody>
          <a:bodyPr>
            <a:normAutofit/>
          </a:bodyPr>
          <a:lstStyle/>
          <a:p>
            <a:r>
              <a:rPr lang="en-US" sz="4000" dirty="0" smtClean="0">
                <a:solidFill>
                  <a:prstClr val="black"/>
                </a:solidFill>
              </a:rPr>
              <a:t> </a:t>
            </a:r>
            <a:endParaRPr lang="en-US" baseline="30000"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0"/>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11997" y="1864793"/>
            <a:ext cx="7854462" cy="5539978"/>
          </a:xfrm>
          <a:prstGeom prst="rect">
            <a:avLst/>
          </a:prstGeom>
          <a:noFill/>
        </p:spPr>
        <p:txBody>
          <a:bodyPr wrap="square" rtlCol="0">
            <a:spAutoFit/>
          </a:bodyPr>
          <a:lstStyle/>
          <a:p>
            <a:pPr marL="800100" lvl="1" indent="-342900">
              <a:buFont typeface="Wingdings" panose="05000000000000000000" pitchFamily="2" charset="2"/>
              <a:buChar char="v"/>
            </a:pPr>
            <a:endParaRPr lang="en-US" altLang="en-US" sz="2400" dirty="0">
              <a:solidFill>
                <a:schemeClr val="bg1"/>
              </a:solidFill>
              <a:latin typeface="+mj-lt"/>
            </a:endParaRPr>
          </a:p>
          <a:p>
            <a:pPr lvl="0"/>
            <a:r>
              <a:rPr lang="en-US" altLang="en-US" sz="2200" b="1" u="sng" dirty="0">
                <a:solidFill>
                  <a:prstClr val="black"/>
                </a:solidFill>
                <a:latin typeface="Arial"/>
              </a:rPr>
              <a:t>Portland Area </a:t>
            </a:r>
            <a:r>
              <a:rPr lang="en-US" altLang="en-US" sz="2200" b="1" u="sng" dirty="0" smtClean="0">
                <a:solidFill>
                  <a:prstClr val="black"/>
                </a:solidFill>
                <a:latin typeface="Arial"/>
              </a:rPr>
              <a:t>Staff Update</a:t>
            </a:r>
          </a:p>
          <a:p>
            <a:pPr lvl="0"/>
            <a:endParaRPr lang="en-US" altLang="en-US" sz="2200" b="1" u="sng" dirty="0" smtClean="0">
              <a:solidFill>
                <a:prstClr val="black"/>
              </a:solidFill>
              <a:latin typeface="Arial"/>
            </a:endParaRPr>
          </a:p>
          <a:p>
            <a:pPr marL="800100" lvl="1" indent="-342900">
              <a:buFont typeface="Wingdings" panose="05000000000000000000" pitchFamily="2" charset="2"/>
              <a:buChar char="v"/>
            </a:pPr>
            <a:r>
              <a:rPr lang="en-US" altLang="en-US" sz="2000" dirty="0" smtClean="0">
                <a:solidFill>
                  <a:prstClr val="black"/>
                </a:solidFill>
                <a:latin typeface="Arial"/>
              </a:rPr>
              <a:t>CDR Roney Won – Acting Director Office of Clinical Support</a:t>
            </a:r>
          </a:p>
          <a:p>
            <a:pPr lvl="1"/>
            <a:endParaRPr lang="en-US" altLang="en-US" sz="2000" dirty="0" smtClean="0">
              <a:solidFill>
                <a:prstClr val="black"/>
              </a:solidFill>
              <a:latin typeface="Arial"/>
            </a:endParaRPr>
          </a:p>
          <a:p>
            <a:pPr marL="800100" lvl="1" indent="-342900">
              <a:buFont typeface="Wingdings" panose="05000000000000000000" pitchFamily="2" charset="2"/>
              <a:buChar char="v"/>
            </a:pPr>
            <a:r>
              <a:rPr lang="en-US" altLang="en-US" sz="2000" dirty="0" smtClean="0">
                <a:solidFill>
                  <a:prstClr val="black"/>
                </a:solidFill>
                <a:latin typeface="Arial"/>
              </a:rPr>
              <a:t>CAPT Marcus Martinez – Acting Director – Office of Environmental Health and Engineering</a:t>
            </a:r>
          </a:p>
          <a:p>
            <a:pPr lvl="1"/>
            <a:endParaRPr lang="en-US" altLang="en-US" sz="2000" dirty="0" smtClean="0">
              <a:solidFill>
                <a:prstClr val="black"/>
              </a:solidFill>
              <a:latin typeface="Arial"/>
            </a:endParaRPr>
          </a:p>
          <a:p>
            <a:pPr marL="800100" lvl="1" indent="-342900">
              <a:buFont typeface="Wingdings" panose="05000000000000000000" pitchFamily="2" charset="2"/>
              <a:buChar char="v"/>
            </a:pPr>
            <a:r>
              <a:rPr lang="en-US" altLang="en-US" sz="2000" dirty="0" smtClean="0">
                <a:solidFill>
                  <a:prstClr val="black"/>
                </a:solidFill>
                <a:latin typeface="Arial"/>
              </a:rPr>
              <a:t>CAPT Laura Herbison – Acting CEO – Wellpinit Service Unit</a:t>
            </a:r>
          </a:p>
          <a:p>
            <a:pPr marL="800100" lvl="1" indent="-342900">
              <a:buFont typeface="Wingdings" panose="05000000000000000000" pitchFamily="2" charset="2"/>
              <a:buChar char="v"/>
            </a:pPr>
            <a:endParaRPr lang="en-US" altLang="en-US" sz="2000" dirty="0" smtClean="0">
              <a:solidFill>
                <a:prstClr val="black"/>
              </a:solidFill>
              <a:latin typeface="Arial"/>
            </a:endParaRPr>
          </a:p>
          <a:p>
            <a:pPr marL="800100" lvl="1" indent="-342900">
              <a:buFont typeface="Wingdings" panose="05000000000000000000" pitchFamily="2" charset="2"/>
              <a:buChar char="v"/>
            </a:pPr>
            <a:r>
              <a:rPr lang="en-US" altLang="en-US" sz="2000" dirty="0" smtClean="0">
                <a:solidFill>
                  <a:prstClr val="black"/>
                </a:solidFill>
                <a:latin typeface="Arial"/>
              </a:rPr>
              <a:t>Melvena Yazzie – Acting Area Property Management Officer </a:t>
            </a:r>
          </a:p>
          <a:p>
            <a:pPr lvl="1"/>
            <a:endParaRPr lang="en-US" altLang="en-US" sz="2000" dirty="0" smtClean="0">
              <a:solidFill>
                <a:prstClr val="black"/>
              </a:solidFill>
              <a:latin typeface="Arial"/>
            </a:endParaRPr>
          </a:p>
          <a:p>
            <a:pPr marL="800100" lvl="1" indent="-342900">
              <a:buFont typeface="Wingdings" panose="05000000000000000000" pitchFamily="2" charset="2"/>
              <a:buChar char="v"/>
            </a:pPr>
            <a:r>
              <a:rPr lang="en-US" altLang="en-US" sz="2000" dirty="0" smtClean="0">
                <a:solidFill>
                  <a:prstClr val="black"/>
                </a:solidFill>
                <a:latin typeface="Arial"/>
              </a:rPr>
              <a:t>Intermittent Physician/NP Positions</a:t>
            </a:r>
          </a:p>
          <a:p>
            <a:pPr marL="800100" lvl="1" indent="-342900">
              <a:buFont typeface="Wingdings" panose="05000000000000000000" pitchFamily="2" charset="2"/>
              <a:buChar char="v"/>
            </a:pPr>
            <a:endParaRPr lang="en-US" altLang="en-US" sz="2000" dirty="0">
              <a:solidFill>
                <a:prstClr val="black"/>
              </a:solidFill>
              <a:latin typeface="Arial"/>
            </a:endParaRPr>
          </a:p>
          <a:p>
            <a:pPr marL="800100" lvl="1" indent="-342900">
              <a:buFont typeface="Wingdings" panose="05000000000000000000" pitchFamily="2" charset="2"/>
              <a:buChar char="v"/>
            </a:pPr>
            <a:r>
              <a:rPr lang="en-US" altLang="en-US" sz="2000" dirty="0" smtClean="0">
                <a:solidFill>
                  <a:prstClr val="black"/>
                </a:solidFill>
                <a:latin typeface="Arial"/>
              </a:rPr>
              <a:t>Intermittent Pharmacist (soon)</a:t>
            </a:r>
            <a:endParaRPr lang="en-US" altLang="en-US" sz="2000" dirty="0">
              <a:solidFill>
                <a:prstClr val="black"/>
              </a:solidFill>
              <a:latin typeface="Arial"/>
            </a:endParaRPr>
          </a:p>
          <a:p>
            <a:pPr lvl="0"/>
            <a:endParaRPr lang="en-US" altLang="en-US" sz="2200" b="1" u="sng" dirty="0">
              <a:solidFill>
                <a:prstClr val="black"/>
              </a:solidFill>
              <a:latin typeface="Arial"/>
            </a:endParaRPr>
          </a:p>
          <a:p>
            <a:pPr lvl="1"/>
            <a:endParaRPr lang="en-US" altLang="en-US" sz="2400" dirty="0">
              <a:solidFill>
                <a:schemeClr val="bg1"/>
              </a:solidFill>
              <a:latin typeface="+mj-lt"/>
            </a:endParaRPr>
          </a:p>
        </p:txBody>
      </p:sp>
      <p:sp>
        <p:nvSpPr>
          <p:cNvPr id="9" name="Title 1"/>
          <p:cNvSpPr txBox="1">
            <a:spLocks/>
          </p:cNvSpPr>
          <p:nvPr/>
        </p:nvSpPr>
        <p:spPr>
          <a:xfrm>
            <a:off x="1066800" y="381000"/>
            <a:ext cx="6934200" cy="1477962"/>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4000" dirty="0" smtClean="0">
                <a:solidFill>
                  <a:prstClr val="black"/>
                </a:solidFill>
              </a:rPr>
              <a:t>Indian Health Service</a:t>
            </a:r>
            <a:br>
              <a:rPr lang="en-US" sz="4000" dirty="0" smtClean="0">
                <a:solidFill>
                  <a:prstClr val="black"/>
                </a:solidFill>
              </a:rPr>
            </a:br>
            <a:r>
              <a:rPr lang="en-US" sz="4000" dirty="0" smtClean="0">
                <a:solidFill>
                  <a:prstClr val="black"/>
                </a:solidFill>
              </a:rPr>
              <a:t>Portland Area</a:t>
            </a:r>
            <a:endParaRPr lang="en-US" dirty="0">
              <a:solidFill>
                <a:schemeClr val="bg1"/>
              </a:solidFill>
            </a:endParaRPr>
          </a:p>
        </p:txBody>
      </p:sp>
    </p:spTree>
    <p:extLst>
      <p:ext uri="{BB962C8B-B14F-4D97-AF65-F5344CB8AC3E}">
        <p14:creationId xmlns:p14="http://schemas.microsoft.com/office/powerpoint/2010/main" val="29960171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28" y="152400"/>
            <a:ext cx="6934200" cy="1477962"/>
          </a:xfrm>
        </p:spPr>
        <p:txBody>
          <a:bodyPr>
            <a:normAutofit/>
          </a:bodyPr>
          <a:lstStyle/>
          <a:p>
            <a:r>
              <a:rPr lang="en-US" sz="4000" dirty="0" smtClean="0">
                <a:solidFill>
                  <a:prstClr val="black"/>
                </a:solidFill>
              </a:rPr>
              <a:t> </a:t>
            </a:r>
            <a:endParaRPr lang="en-US" baseline="30000"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0"/>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11997" y="1864793"/>
            <a:ext cx="7854462" cy="5570756"/>
          </a:xfrm>
          <a:prstGeom prst="rect">
            <a:avLst/>
          </a:prstGeom>
          <a:noFill/>
        </p:spPr>
        <p:txBody>
          <a:bodyPr wrap="square" rtlCol="0">
            <a:spAutoFit/>
          </a:bodyPr>
          <a:lstStyle/>
          <a:p>
            <a:r>
              <a:rPr lang="en-US" altLang="en-US" sz="2200" b="1" u="sng" dirty="0" smtClean="0">
                <a:solidFill>
                  <a:schemeClr val="bg1"/>
                </a:solidFill>
                <a:latin typeface="+mj-lt"/>
              </a:rPr>
              <a:t>Portland Area Direct Service Tribes Meeting</a:t>
            </a:r>
          </a:p>
          <a:p>
            <a:endParaRPr lang="en-US" altLang="en-US" sz="2200" b="1" u="sng" dirty="0">
              <a:solidFill>
                <a:schemeClr val="bg1"/>
              </a:solidFill>
              <a:latin typeface="+mj-lt"/>
            </a:endParaRPr>
          </a:p>
          <a:p>
            <a:pPr marL="800100" lvl="1" indent="-342900">
              <a:buFont typeface="Wingdings" panose="05000000000000000000" pitchFamily="2" charset="2"/>
              <a:buChar char="v"/>
            </a:pPr>
            <a:r>
              <a:rPr lang="en-US" altLang="en-US" sz="2000" dirty="0" smtClean="0">
                <a:solidFill>
                  <a:schemeClr val="bg1"/>
                </a:solidFill>
                <a:latin typeface="+mj-lt"/>
              </a:rPr>
              <a:t>Date - August 21, 2018</a:t>
            </a:r>
          </a:p>
          <a:p>
            <a:pPr marL="800100" lvl="1" indent="-342900">
              <a:buFont typeface="Wingdings" panose="05000000000000000000" pitchFamily="2" charset="2"/>
              <a:buChar char="v"/>
            </a:pPr>
            <a:endParaRPr lang="en-US" altLang="en-US" sz="2000" dirty="0" smtClean="0">
              <a:solidFill>
                <a:schemeClr val="bg1"/>
              </a:solidFill>
              <a:latin typeface="+mj-lt"/>
            </a:endParaRPr>
          </a:p>
          <a:p>
            <a:pPr marL="800100" lvl="1" indent="-342900">
              <a:buFont typeface="Wingdings" panose="05000000000000000000" pitchFamily="2" charset="2"/>
              <a:buChar char="v"/>
            </a:pPr>
            <a:r>
              <a:rPr lang="en-US" altLang="en-US" sz="2000" dirty="0" smtClean="0">
                <a:solidFill>
                  <a:schemeClr val="bg1"/>
                </a:solidFill>
                <a:latin typeface="+mj-lt"/>
              </a:rPr>
              <a:t>Location – Fort Hall, ID</a:t>
            </a:r>
          </a:p>
          <a:p>
            <a:pPr marL="800100" lvl="1" indent="-342900">
              <a:buFont typeface="Wingdings" panose="05000000000000000000" pitchFamily="2" charset="2"/>
              <a:buChar char="v"/>
            </a:pPr>
            <a:endParaRPr lang="en-US" altLang="en-US" sz="2400" dirty="0">
              <a:solidFill>
                <a:schemeClr val="bg1"/>
              </a:solidFill>
              <a:latin typeface="+mj-lt"/>
            </a:endParaRPr>
          </a:p>
          <a:p>
            <a:pPr marL="342900" indent="-342900">
              <a:buClr>
                <a:schemeClr val="bg1">
                  <a:lumMod val="75000"/>
                  <a:lumOff val="25000"/>
                </a:schemeClr>
              </a:buClr>
              <a:buFont typeface="Wingdings" pitchFamily="2" charset="2"/>
              <a:buChar char="v"/>
            </a:pPr>
            <a:r>
              <a:rPr lang="en-US" sz="2400" b="1" u="sng" dirty="0">
                <a:solidFill>
                  <a:schemeClr val="bg1"/>
                </a:solidFill>
              </a:rPr>
              <a:t>2018 National Combined Councils Meeting</a:t>
            </a:r>
          </a:p>
          <a:p>
            <a:pPr marL="1138428" lvl="1" indent="-342900">
              <a:buClr>
                <a:schemeClr val="bg1">
                  <a:lumMod val="75000"/>
                  <a:lumOff val="25000"/>
                </a:schemeClr>
              </a:buClr>
              <a:buFont typeface="Wingdings" pitchFamily="2" charset="2"/>
              <a:buChar char="v"/>
            </a:pPr>
            <a:r>
              <a:rPr lang="en-US" sz="2400" dirty="0">
                <a:solidFill>
                  <a:schemeClr val="bg1"/>
                </a:solidFill>
              </a:rPr>
              <a:t>August 14 – 17 2018</a:t>
            </a:r>
          </a:p>
          <a:p>
            <a:pPr marL="1138428" lvl="1" indent="-342900">
              <a:buClr>
                <a:schemeClr val="bg1">
                  <a:lumMod val="75000"/>
                  <a:lumOff val="25000"/>
                </a:schemeClr>
              </a:buClr>
              <a:buFont typeface="Wingdings" pitchFamily="2" charset="2"/>
              <a:buChar char="v"/>
            </a:pPr>
            <a:r>
              <a:rPr lang="en-US" sz="2400" dirty="0">
                <a:solidFill>
                  <a:schemeClr val="bg1"/>
                </a:solidFill>
              </a:rPr>
              <a:t>Red Lion Hotel – </a:t>
            </a:r>
            <a:r>
              <a:rPr lang="en-US" sz="2400" dirty="0" err="1">
                <a:solidFill>
                  <a:schemeClr val="bg1"/>
                </a:solidFill>
              </a:rPr>
              <a:t>Jantzen</a:t>
            </a:r>
            <a:r>
              <a:rPr lang="en-US" sz="2400" dirty="0">
                <a:solidFill>
                  <a:schemeClr val="bg1"/>
                </a:solidFill>
              </a:rPr>
              <a:t> </a:t>
            </a:r>
            <a:r>
              <a:rPr lang="en-US" sz="2400" dirty="0" smtClean="0">
                <a:solidFill>
                  <a:schemeClr val="bg1"/>
                </a:solidFill>
              </a:rPr>
              <a:t>Beach</a:t>
            </a:r>
          </a:p>
          <a:p>
            <a:pPr marL="1138428" lvl="1" indent="-342900">
              <a:buClr>
                <a:schemeClr val="bg1">
                  <a:lumMod val="75000"/>
                  <a:lumOff val="25000"/>
                </a:schemeClr>
              </a:buClr>
              <a:buFont typeface="Wingdings" pitchFamily="2" charset="2"/>
              <a:buChar char="v"/>
            </a:pPr>
            <a:r>
              <a:rPr lang="en-US" altLang="en-US" sz="2000" dirty="0">
                <a:solidFill>
                  <a:prstClr val="black"/>
                </a:solidFill>
                <a:latin typeface="Arial"/>
                <a:hlinkClick r:id="rId6"/>
              </a:rPr>
              <a:t>https://www.ihs.gov/forproviders/ncc/2018meeting</a:t>
            </a:r>
            <a:r>
              <a:rPr lang="en-US" altLang="en-US" sz="2000" dirty="0" smtClean="0">
                <a:solidFill>
                  <a:prstClr val="black"/>
                </a:solidFill>
                <a:latin typeface="Arial"/>
                <a:hlinkClick r:id="rId6"/>
              </a:rPr>
              <a:t>/</a:t>
            </a:r>
            <a:endParaRPr lang="en-US" altLang="en-US" sz="2000" dirty="0" smtClean="0">
              <a:solidFill>
                <a:prstClr val="black"/>
              </a:solidFill>
              <a:latin typeface="Arial"/>
            </a:endParaRPr>
          </a:p>
          <a:p>
            <a:pPr marL="1138428" lvl="1" indent="-342900">
              <a:buClr>
                <a:schemeClr val="bg1">
                  <a:lumMod val="75000"/>
                  <a:lumOff val="25000"/>
                </a:schemeClr>
              </a:buClr>
              <a:buFont typeface="Wingdings" pitchFamily="2" charset="2"/>
              <a:buChar char="v"/>
            </a:pPr>
            <a:endParaRPr lang="en-US" altLang="en-US" sz="2000" dirty="0">
              <a:solidFill>
                <a:prstClr val="black"/>
              </a:solidFill>
              <a:latin typeface="Arial"/>
            </a:endParaRPr>
          </a:p>
          <a:p>
            <a:r>
              <a:rPr lang="en-US" altLang="en-US" sz="2200" b="1" u="sng" dirty="0">
                <a:solidFill>
                  <a:schemeClr val="bg1"/>
                </a:solidFill>
              </a:rPr>
              <a:t>Area CHSDA Expansion Pilot </a:t>
            </a:r>
            <a:r>
              <a:rPr lang="en-US" altLang="en-US" sz="2200" b="1" u="sng" dirty="0" smtClean="0">
                <a:solidFill>
                  <a:schemeClr val="bg1"/>
                </a:solidFill>
              </a:rPr>
              <a:t>Project </a:t>
            </a:r>
            <a:endParaRPr lang="en-US" altLang="en-US" sz="2200" b="1" u="sng" dirty="0">
              <a:solidFill>
                <a:schemeClr val="bg1"/>
              </a:solidFill>
            </a:endParaRPr>
          </a:p>
          <a:p>
            <a:endParaRPr lang="en-US" altLang="en-US" sz="2400" b="1" u="sng" dirty="0">
              <a:solidFill>
                <a:schemeClr val="bg1"/>
              </a:solidFill>
            </a:endParaRPr>
          </a:p>
          <a:p>
            <a:pPr marL="800100" lvl="1" indent="-342900">
              <a:buFont typeface="Wingdings" panose="05000000000000000000" pitchFamily="2" charset="2"/>
              <a:buChar char="v"/>
            </a:pPr>
            <a:r>
              <a:rPr lang="en-US" altLang="en-US" sz="2400" dirty="0">
                <a:solidFill>
                  <a:schemeClr val="bg1"/>
                </a:solidFill>
              </a:rPr>
              <a:t>Area CHSDA Expansion Pilot Project Update.  </a:t>
            </a:r>
          </a:p>
          <a:p>
            <a:pPr lvl="0"/>
            <a:endParaRPr lang="en-US" altLang="en-US" sz="2200" b="1" u="sng" dirty="0">
              <a:solidFill>
                <a:prstClr val="black"/>
              </a:solidFill>
              <a:latin typeface="Arial"/>
            </a:endParaRPr>
          </a:p>
          <a:p>
            <a:pPr lvl="1"/>
            <a:endParaRPr lang="en-US" altLang="en-US" sz="2400" dirty="0">
              <a:solidFill>
                <a:schemeClr val="bg1"/>
              </a:solidFill>
              <a:latin typeface="+mj-lt"/>
            </a:endParaRPr>
          </a:p>
        </p:txBody>
      </p:sp>
      <p:sp>
        <p:nvSpPr>
          <p:cNvPr id="9" name="Title 1"/>
          <p:cNvSpPr txBox="1">
            <a:spLocks/>
          </p:cNvSpPr>
          <p:nvPr/>
        </p:nvSpPr>
        <p:spPr>
          <a:xfrm>
            <a:off x="1066800" y="381000"/>
            <a:ext cx="6934200" cy="1477962"/>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4000" dirty="0" smtClean="0">
                <a:solidFill>
                  <a:prstClr val="black"/>
                </a:solidFill>
              </a:rPr>
              <a:t>Indian Health Service</a:t>
            </a:r>
            <a:br>
              <a:rPr lang="en-US" sz="4000" dirty="0" smtClean="0">
                <a:solidFill>
                  <a:prstClr val="black"/>
                </a:solidFill>
              </a:rPr>
            </a:br>
            <a:r>
              <a:rPr lang="en-US" sz="4000" dirty="0" smtClean="0">
                <a:solidFill>
                  <a:prstClr val="black"/>
                </a:solidFill>
              </a:rPr>
              <a:t>Portland Area</a:t>
            </a:r>
            <a:endParaRPr lang="en-US" dirty="0">
              <a:solidFill>
                <a:schemeClr val="bg1"/>
              </a:solidFill>
            </a:endParaRPr>
          </a:p>
        </p:txBody>
      </p:sp>
    </p:spTree>
    <p:extLst>
      <p:ext uri="{BB962C8B-B14F-4D97-AF65-F5344CB8AC3E}">
        <p14:creationId xmlns:p14="http://schemas.microsoft.com/office/powerpoint/2010/main" val="714389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28" y="152400"/>
            <a:ext cx="6934200" cy="1477962"/>
          </a:xfrm>
        </p:spPr>
        <p:txBody>
          <a:bodyPr>
            <a:normAutofit/>
          </a:bodyPr>
          <a:lstStyle/>
          <a:p>
            <a:r>
              <a:rPr lang="en-US" sz="4000" dirty="0" smtClean="0">
                <a:solidFill>
                  <a:prstClr val="black"/>
                </a:solidFill>
              </a:rPr>
              <a:t> </a:t>
            </a:r>
            <a:endParaRPr lang="en-US" baseline="30000"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0"/>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Placeholder 2"/>
          <p:cNvSpPr txBox="1">
            <a:spLocks noGrp="1"/>
          </p:cNvSpPr>
          <p:nvPr>
            <p:ph idx="1"/>
          </p:nvPr>
        </p:nvSpPr>
        <p:spPr>
          <a:xfrm>
            <a:off x="304800" y="1752600"/>
            <a:ext cx="8686800" cy="4648199"/>
          </a:xfrm>
          <a:prstGeom prst="rect">
            <a:avLst/>
          </a:prstGeom>
        </p:spPr>
        <p:txBody>
          <a:bodyPr vert="horz" anchor="t">
            <a:normAutofit/>
          </a:bodyPr>
          <a:lstStyle>
            <a:lvl1pPr marL="73152" indent="0" algn="l" rtl="0" eaLnBrk="1" latinLnBrk="0" hangingPunct="1">
              <a:spcBef>
                <a:spcPct val="20000"/>
              </a:spcBef>
              <a:buClr>
                <a:schemeClr val="tx1">
                  <a:shade val="95000"/>
                </a:schemeClr>
              </a:buClr>
              <a:buSzPct val="65000"/>
              <a:buFont typeface="Wingdings 2"/>
              <a:buNone/>
              <a:defRPr kumimoji="0" sz="20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None/>
              <a:defRPr kumimoji="0" sz="1800" kern="1200">
                <a:solidFill>
                  <a:schemeClr val="tx1">
                    <a:tint val="75000"/>
                  </a:schemeClr>
                </a:solidFill>
                <a:latin typeface="+mn-lt"/>
                <a:ea typeface="+mn-ea"/>
                <a:cs typeface="+mn-cs"/>
              </a:defRPr>
            </a:lvl2pPr>
            <a:lvl3pPr marL="1133856" indent="-228600" algn="l" rtl="0" eaLnBrk="1" latinLnBrk="0" hangingPunct="1">
              <a:spcBef>
                <a:spcPct val="20000"/>
              </a:spcBef>
              <a:buClr>
                <a:schemeClr val="tx1"/>
              </a:buClr>
              <a:buSzPct val="95000"/>
              <a:buFont typeface="Wingdings"/>
              <a:buNone/>
              <a:defRPr kumimoji="0" sz="1600" kern="1200">
                <a:solidFill>
                  <a:schemeClr val="tx1">
                    <a:tint val="75000"/>
                  </a:schemeClr>
                </a:solidFill>
                <a:latin typeface="+mn-lt"/>
                <a:ea typeface="+mn-ea"/>
                <a:cs typeface="+mn-cs"/>
              </a:defRPr>
            </a:lvl3pPr>
            <a:lvl4pPr marL="1353312" indent="-182880" algn="l" rtl="0" eaLnBrk="1" latinLnBrk="0" hangingPunct="1">
              <a:spcBef>
                <a:spcPct val="20000"/>
              </a:spcBef>
              <a:buClr>
                <a:schemeClr val="tx1"/>
              </a:buClr>
              <a:buSzPct val="100000"/>
              <a:buFont typeface="Wingdings 3"/>
              <a:buNone/>
              <a:defRPr kumimoji="0" sz="1400" kern="1200">
                <a:solidFill>
                  <a:schemeClr val="tx1">
                    <a:tint val="75000"/>
                  </a:schemeClr>
                </a:solidFill>
                <a:latin typeface="+mn-lt"/>
                <a:ea typeface="+mn-ea"/>
                <a:cs typeface="+mn-cs"/>
              </a:defRPr>
            </a:lvl4pPr>
            <a:lvl5pPr marL="1545336" indent="-182880" algn="l" rtl="0" eaLnBrk="1" latinLnBrk="0" hangingPunct="1">
              <a:spcBef>
                <a:spcPct val="20000"/>
              </a:spcBef>
              <a:buClr>
                <a:schemeClr val="tx1"/>
              </a:buClr>
              <a:buFont typeface="Wingdings 2"/>
              <a:buNone/>
              <a:defRPr kumimoji="0" sz="1400" kern="1200">
                <a:solidFill>
                  <a:schemeClr val="tx1">
                    <a:tint val="75000"/>
                  </a:schemeClr>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0" lvl="0" fontAlgn="base">
              <a:spcAft>
                <a:spcPct val="0"/>
              </a:spcAft>
              <a:buClrTx/>
              <a:buSzTx/>
              <a:defRPr/>
            </a:pPr>
            <a:r>
              <a:rPr lang="en-US" sz="2400" b="1" u="sng" kern="0" dirty="0" smtClean="0">
                <a:solidFill>
                  <a:srgbClr val="000000"/>
                </a:solidFill>
                <a:latin typeface="Arial"/>
              </a:rPr>
              <a:t>SDPI Update</a:t>
            </a:r>
            <a:endParaRPr lang="en-US" sz="2400" b="1" kern="0" dirty="0" smtClean="0">
              <a:solidFill>
                <a:srgbClr val="000000"/>
              </a:solidFill>
              <a:latin typeface="Arial"/>
            </a:endParaRPr>
          </a:p>
          <a:p>
            <a:pPr marL="800100" lvl="1" indent="-342900" fontAlgn="base">
              <a:spcAft>
                <a:spcPct val="0"/>
              </a:spcAft>
              <a:buClrTx/>
              <a:buSzTx/>
              <a:buFont typeface="Wingdings" panose="05000000000000000000" pitchFamily="2" charset="2"/>
              <a:buChar char="v"/>
              <a:defRPr/>
            </a:pPr>
            <a:endParaRPr lang="en-US" sz="20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2000" dirty="0" smtClean="0">
                <a:solidFill>
                  <a:schemeClr val="bg1"/>
                </a:solidFill>
                <a:latin typeface="+mj-lt"/>
              </a:rPr>
              <a:t>SDPI Tribal Consultation, FY19 Funding Distribution</a:t>
            </a:r>
          </a:p>
          <a:p>
            <a:pPr marL="1065276" lvl="2" indent="-342900" fontAlgn="base">
              <a:spcAft>
                <a:spcPct val="0"/>
              </a:spcAft>
              <a:buClrTx/>
              <a:buSzTx/>
              <a:buFont typeface="Wingdings" panose="05000000000000000000" pitchFamily="2" charset="2"/>
              <a:buChar char="v"/>
              <a:defRPr/>
            </a:pPr>
            <a:endParaRPr lang="en-US"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2000" dirty="0" smtClean="0">
                <a:solidFill>
                  <a:schemeClr val="bg1"/>
                </a:solidFill>
                <a:latin typeface="+mj-lt"/>
              </a:rPr>
              <a:t>Diabetes Trainings</a:t>
            </a:r>
          </a:p>
          <a:p>
            <a:pPr marL="1065276" lvl="2" indent="-342900" fontAlgn="base">
              <a:spcAft>
                <a:spcPct val="0"/>
              </a:spcAft>
              <a:buClrTx/>
              <a:buSzTx/>
              <a:buFont typeface="Wingdings" panose="05000000000000000000" pitchFamily="2" charset="2"/>
              <a:buChar char="v"/>
              <a:defRPr/>
            </a:pPr>
            <a:r>
              <a:rPr lang="en-US" u="sng" dirty="0" smtClean="0">
                <a:solidFill>
                  <a:schemeClr val="bg1"/>
                </a:solidFill>
                <a:latin typeface="+mj-lt"/>
              </a:rPr>
              <a:t>Squaxin Island </a:t>
            </a:r>
            <a:r>
              <a:rPr lang="en-US" dirty="0" smtClean="0">
                <a:solidFill>
                  <a:schemeClr val="bg1"/>
                </a:solidFill>
                <a:latin typeface="+mj-lt"/>
              </a:rPr>
              <a:t>– American Association of Diabetes Educators (AADE) Lifestyle Coach Training | May 17-18</a:t>
            </a:r>
          </a:p>
          <a:p>
            <a:pPr marL="1065276" lvl="2" indent="-342900" fontAlgn="base">
              <a:spcAft>
                <a:spcPct val="0"/>
              </a:spcAft>
              <a:buClrTx/>
              <a:buSzTx/>
              <a:buFont typeface="Wingdings" panose="05000000000000000000" pitchFamily="2" charset="2"/>
              <a:buChar char="v"/>
              <a:defRPr/>
            </a:pPr>
            <a:r>
              <a:rPr lang="en-US" u="sng" dirty="0" smtClean="0">
                <a:solidFill>
                  <a:schemeClr val="bg1"/>
                </a:solidFill>
                <a:latin typeface="+mj-lt"/>
              </a:rPr>
              <a:t>NARA NW</a:t>
            </a:r>
            <a:r>
              <a:rPr lang="en-US" dirty="0" smtClean="0">
                <a:solidFill>
                  <a:schemeClr val="bg1"/>
                </a:solidFill>
                <a:latin typeface="+mj-lt"/>
              </a:rPr>
              <a:t> – “Diabetes Care:  The Whole Kit and Kaboodle” | July 26</a:t>
            </a:r>
            <a:endParaRPr lang="en-US" u="sng" dirty="0" smtClean="0">
              <a:solidFill>
                <a:schemeClr val="bg1"/>
              </a:solidFill>
              <a:latin typeface="+mj-lt"/>
            </a:endParaRPr>
          </a:p>
          <a:p>
            <a:pPr marL="457200" lvl="1" indent="0" fontAlgn="base">
              <a:spcAft>
                <a:spcPct val="0"/>
              </a:spcAft>
              <a:buClrTx/>
              <a:buSzTx/>
              <a:defRPr/>
            </a:pPr>
            <a:endParaRPr lang="en-US" sz="20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2000" dirty="0" smtClean="0">
                <a:solidFill>
                  <a:schemeClr val="bg1"/>
                </a:solidFill>
                <a:latin typeface="+mj-lt"/>
              </a:rPr>
              <a:t>Virtual Trainings/Services</a:t>
            </a:r>
          </a:p>
          <a:p>
            <a:pPr marL="1065276" lvl="2" indent="-342900" fontAlgn="base">
              <a:spcAft>
                <a:spcPct val="0"/>
              </a:spcAft>
              <a:buClrTx/>
              <a:buSzTx/>
              <a:buFont typeface="Wingdings" panose="05000000000000000000" pitchFamily="2" charset="2"/>
              <a:buChar char="v"/>
              <a:defRPr/>
            </a:pPr>
            <a:r>
              <a:rPr lang="en-US" u="sng" dirty="0" smtClean="0">
                <a:solidFill>
                  <a:schemeClr val="bg1"/>
                </a:solidFill>
                <a:latin typeface="+mj-lt"/>
              </a:rPr>
              <a:t>Virtual Foodservice Training </a:t>
            </a:r>
            <a:r>
              <a:rPr lang="en-US" dirty="0" smtClean="0">
                <a:solidFill>
                  <a:schemeClr val="bg1"/>
                </a:solidFill>
                <a:latin typeface="+mj-lt"/>
              </a:rPr>
              <a:t>– Healing Lodge of the Seven Nations | July 24</a:t>
            </a:r>
          </a:p>
          <a:p>
            <a:pPr marL="1065276" lvl="2" indent="-342900" fontAlgn="base">
              <a:spcAft>
                <a:spcPct val="0"/>
              </a:spcAft>
              <a:buClrTx/>
              <a:buSzTx/>
              <a:buFont typeface="Wingdings" panose="05000000000000000000" pitchFamily="2" charset="2"/>
              <a:buChar char="v"/>
              <a:defRPr/>
            </a:pPr>
            <a:r>
              <a:rPr lang="en-US" u="sng" dirty="0" smtClean="0">
                <a:solidFill>
                  <a:schemeClr val="bg1"/>
                </a:solidFill>
                <a:latin typeface="+mj-lt"/>
              </a:rPr>
              <a:t>Endocrinology ECHO Clinic</a:t>
            </a:r>
            <a:r>
              <a:rPr lang="en-US" dirty="0" smtClean="0">
                <a:solidFill>
                  <a:schemeClr val="bg1"/>
                </a:solidFill>
                <a:latin typeface="+mj-lt"/>
              </a:rPr>
              <a:t>, 6 month pilot project – NPAIHB and Shoshone-Bannock Tribal Diabetes Program</a:t>
            </a:r>
          </a:p>
          <a:p>
            <a:pPr marL="1065276" lvl="2" indent="-342900" fontAlgn="base">
              <a:spcAft>
                <a:spcPct val="0"/>
              </a:spcAft>
              <a:buClrTx/>
              <a:buSzTx/>
              <a:buFont typeface="Wingdings" panose="05000000000000000000" pitchFamily="2" charset="2"/>
              <a:buChar char="v"/>
              <a:defRPr/>
            </a:pPr>
            <a:r>
              <a:rPr lang="en-US" u="sng" dirty="0" smtClean="0">
                <a:solidFill>
                  <a:schemeClr val="bg1"/>
                </a:solidFill>
                <a:latin typeface="+mj-lt"/>
              </a:rPr>
              <a:t>Tele-Nutrition Services</a:t>
            </a:r>
            <a:r>
              <a:rPr lang="en-US" dirty="0" smtClean="0">
                <a:solidFill>
                  <a:schemeClr val="bg1"/>
                </a:solidFill>
                <a:latin typeface="+mj-lt"/>
              </a:rPr>
              <a:t> – Makah Nation, Sophie Trettevick Indian Health Center</a:t>
            </a:r>
            <a:endParaRPr lang="en-US" u="sng" dirty="0" smtClean="0">
              <a:solidFill>
                <a:schemeClr val="bg1"/>
              </a:solidFill>
              <a:latin typeface="+mj-lt"/>
            </a:endParaRPr>
          </a:p>
          <a:p>
            <a:pPr marL="722376" lvl="2" indent="0" fontAlgn="base">
              <a:spcAft>
                <a:spcPct val="0"/>
              </a:spcAft>
              <a:buClrTx/>
              <a:buSzTx/>
              <a:defRPr/>
            </a:pPr>
            <a:endParaRPr lang="en-US" sz="2400" b="1" kern="0" dirty="0">
              <a:solidFill>
                <a:srgbClr val="000000"/>
              </a:solidFill>
              <a:latin typeface="+mj-lt"/>
            </a:endParaRPr>
          </a:p>
        </p:txBody>
      </p:sp>
      <p:sp>
        <p:nvSpPr>
          <p:cNvPr id="7" name="Title 1"/>
          <p:cNvSpPr txBox="1">
            <a:spLocks/>
          </p:cNvSpPr>
          <p:nvPr/>
        </p:nvSpPr>
        <p:spPr>
          <a:xfrm>
            <a:off x="1066800" y="381000"/>
            <a:ext cx="6934200" cy="1477962"/>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4000" dirty="0" smtClean="0">
                <a:solidFill>
                  <a:prstClr val="black"/>
                </a:solidFill>
              </a:rPr>
              <a:t>Indian Health Service</a:t>
            </a:r>
            <a:br>
              <a:rPr lang="en-US" sz="4000" dirty="0" smtClean="0">
                <a:solidFill>
                  <a:prstClr val="black"/>
                </a:solidFill>
              </a:rPr>
            </a:br>
            <a:r>
              <a:rPr lang="en-US" sz="4000" dirty="0" smtClean="0">
                <a:solidFill>
                  <a:prstClr val="black"/>
                </a:solidFill>
              </a:rPr>
              <a:t>Portland Area</a:t>
            </a:r>
            <a:endParaRPr lang="en-US" dirty="0">
              <a:solidFill>
                <a:schemeClr val="bg1"/>
              </a:solidFill>
            </a:endParaRPr>
          </a:p>
        </p:txBody>
      </p:sp>
    </p:spTree>
    <p:extLst>
      <p:ext uri="{BB962C8B-B14F-4D97-AF65-F5344CB8AC3E}">
        <p14:creationId xmlns:p14="http://schemas.microsoft.com/office/powerpoint/2010/main" val="1341877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28" y="152400"/>
            <a:ext cx="6934200" cy="1477962"/>
          </a:xfrm>
        </p:spPr>
        <p:txBody>
          <a:bodyPr>
            <a:normAutofit/>
          </a:bodyPr>
          <a:lstStyle/>
          <a:p>
            <a:r>
              <a:rPr lang="en-US" sz="4000" dirty="0" smtClean="0">
                <a:solidFill>
                  <a:prstClr val="black"/>
                </a:solidFill>
              </a:rPr>
              <a:t> </a:t>
            </a:r>
            <a:endParaRPr lang="en-US" baseline="30000"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0"/>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Placeholder 2"/>
          <p:cNvSpPr txBox="1">
            <a:spLocks noGrp="1"/>
          </p:cNvSpPr>
          <p:nvPr>
            <p:ph idx="1"/>
          </p:nvPr>
        </p:nvSpPr>
        <p:spPr>
          <a:xfrm>
            <a:off x="304800" y="1752600"/>
            <a:ext cx="8686800" cy="4648199"/>
          </a:xfrm>
          <a:prstGeom prst="rect">
            <a:avLst/>
          </a:prstGeom>
        </p:spPr>
        <p:txBody>
          <a:bodyPr vert="horz" anchor="t">
            <a:normAutofit/>
          </a:bodyPr>
          <a:lstStyle>
            <a:lvl1pPr marL="73152" indent="0" algn="l" rtl="0" eaLnBrk="1" latinLnBrk="0" hangingPunct="1">
              <a:spcBef>
                <a:spcPct val="20000"/>
              </a:spcBef>
              <a:buClr>
                <a:schemeClr val="tx1">
                  <a:shade val="95000"/>
                </a:schemeClr>
              </a:buClr>
              <a:buSzPct val="65000"/>
              <a:buFont typeface="Wingdings 2"/>
              <a:buNone/>
              <a:defRPr kumimoji="0" sz="20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None/>
              <a:defRPr kumimoji="0" sz="1800" kern="1200">
                <a:solidFill>
                  <a:schemeClr val="tx1">
                    <a:tint val="75000"/>
                  </a:schemeClr>
                </a:solidFill>
                <a:latin typeface="+mn-lt"/>
                <a:ea typeface="+mn-ea"/>
                <a:cs typeface="+mn-cs"/>
              </a:defRPr>
            </a:lvl2pPr>
            <a:lvl3pPr marL="1133856" indent="-228600" algn="l" rtl="0" eaLnBrk="1" latinLnBrk="0" hangingPunct="1">
              <a:spcBef>
                <a:spcPct val="20000"/>
              </a:spcBef>
              <a:buClr>
                <a:schemeClr val="tx1"/>
              </a:buClr>
              <a:buSzPct val="95000"/>
              <a:buFont typeface="Wingdings"/>
              <a:buNone/>
              <a:defRPr kumimoji="0" sz="1600" kern="1200">
                <a:solidFill>
                  <a:schemeClr val="tx1">
                    <a:tint val="75000"/>
                  </a:schemeClr>
                </a:solidFill>
                <a:latin typeface="+mn-lt"/>
                <a:ea typeface="+mn-ea"/>
                <a:cs typeface="+mn-cs"/>
              </a:defRPr>
            </a:lvl3pPr>
            <a:lvl4pPr marL="1353312" indent="-182880" algn="l" rtl="0" eaLnBrk="1" latinLnBrk="0" hangingPunct="1">
              <a:spcBef>
                <a:spcPct val="20000"/>
              </a:spcBef>
              <a:buClr>
                <a:schemeClr val="tx1"/>
              </a:buClr>
              <a:buSzPct val="100000"/>
              <a:buFont typeface="Wingdings 3"/>
              <a:buNone/>
              <a:defRPr kumimoji="0" sz="1400" kern="1200">
                <a:solidFill>
                  <a:schemeClr val="tx1">
                    <a:tint val="75000"/>
                  </a:schemeClr>
                </a:solidFill>
                <a:latin typeface="+mn-lt"/>
                <a:ea typeface="+mn-ea"/>
                <a:cs typeface="+mn-cs"/>
              </a:defRPr>
            </a:lvl4pPr>
            <a:lvl5pPr marL="1545336" indent="-182880" algn="l" rtl="0" eaLnBrk="1" latinLnBrk="0" hangingPunct="1">
              <a:spcBef>
                <a:spcPct val="20000"/>
              </a:spcBef>
              <a:buClr>
                <a:schemeClr val="tx1"/>
              </a:buClr>
              <a:buFont typeface="Wingdings 2"/>
              <a:buNone/>
              <a:defRPr kumimoji="0" sz="1400" kern="1200">
                <a:solidFill>
                  <a:schemeClr val="tx1">
                    <a:tint val="75000"/>
                  </a:schemeClr>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0" lvl="0" fontAlgn="base">
              <a:spcAft>
                <a:spcPct val="0"/>
              </a:spcAft>
              <a:buClrTx/>
              <a:buSzTx/>
              <a:defRPr/>
            </a:pPr>
            <a:r>
              <a:rPr lang="en-US" sz="2400" b="1" u="sng" kern="0" dirty="0" smtClean="0">
                <a:solidFill>
                  <a:srgbClr val="000000"/>
                </a:solidFill>
                <a:latin typeface="Arial"/>
              </a:rPr>
              <a:t>Pharmacy &amp; EHR Update</a:t>
            </a:r>
            <a:endParaRPr lang="en-US" sz="2400" b="1" kern="0" dirty="0" smtClean="0">
              <a:solidFill>
                <a:srgbClr val="000000"/>
              </a:solidFill>
              <a:latin typeface="Arial"/>
            </a:endParaRPr>
          </a:p>
          <a:p>
            <a:pPr marL="800100" lvl="1" indent="-342900" fontAlgn="base">
              <a:spcAft>
                <a:spcPct val="0"/>
              </a:spcAft>
              <a:buClrTx/>
              <a:buSzTx/>
              <a:buFont typeface="Wingdings" panose="05000000000000000000" pitchFamily="2" charset="2"/>
              <a:buChar char="v"/>
              <a:defRPr/>
            </a:pPr>
            <a:endParaRPr lang="en-US" sz="20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2000" dirty="0" smtClean="0">
                <a:solidFill>
                  <a:schemeClr val="bg1"/>
                </a:solidFill>
                <a:latin typeface="+mj-lt"/>
              </a:rPr>
              <a:t>RPMS-EHR</a:t>
            </a:r>
          </a:p>
          <a:p>
            <a:pPr marL="1065276" lvl="2" indent="-342900" fontAlgn="base">
              <a:spcAft>
                <a:spcPct val="0"/>
              </a:spcAft>
              <a:buClrTx/>
              <a:buSzTx/>
              <a:buFont typeface="Wingdings" panose="05000000000000000000" pitchFamily="2" charset="2"/>
              <a:buChar char="v"/>
              <a:defRPr/>
            </a:pPr>
            <a:r>
              <a:rPr lang="en-US" dirty="0" smtClean="0">
                <a:solidFill>
                  <a:schemeClr val="bg1"/>
                </a:solidFill>
                <a:latin typeface="+mj-lt"/>
              </a:rPr>
              <a:t>Windows 10 Update</a:t>
            </a:r>
          </a:p>
          <a:p>
            <a:pPr marL="1065276" lvl="2" indent="-342900" fontAlgn="base">
              <a:spcAft>
                <a:spcPct val="0"/>
              </a:spcAft>
              <a:buClrTx/>
              <a:buSzTx/>
              <a:buFont typeface="Wingdings" panose="05000000000000000000" pitchFamily="2" charset="2"/>
              <a:buChar char="v"/>
              <a:defRPr/>
            </a:pPr>
            <a:r>
              <a:rPr lang="en-US" dirty="0" smtClean="0">
                <a:solidFill>
                  <a:schemeClr val="bg1"/>
                </a:solidFill>
                <a:latin typeface="+mj-lt"/>
              </a:rPr>
              <a:t>Future of IHS RPMS-EHR and VA-Cerner EHR</a:t>
            </a:r>
          </a:p>
          <a:p>
            <a:pPr marL="457200" lvl="1" indent="0" fontAlgn="base">
              <a:spcAft>
                <a:spcPct val="0"/>
              </a:spcAft>
              <a:buClrTx/>
              <a:buSzTx/>
              <a:defRPr/>
            </a:pPr>
            <a:endParaRPr lang="en-US" sz="20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2000" dirty="0" smtClean="0">
                <a:solidFill>
                  <a:schemeClr val="bg1"/>
                </a:solidFill>
                <a:latin typeface="+mj-lt"/>
              </a:rPr>
              <a:t>Washington I/T/U Pharmacist Round Table Meeting</a:t>
            </a:r>
          </a:p>
          <a:p>
            <a:pPr marL="457200" lvl="1" indent="0" fontAlgn="base">
              <a:spcAft>
                <a:spcPct val="0"/>
              </a:spcAft>
              <a:buClrTx/>
              <a:buSzTx/>
              <a:defRPr/>
            </a:pPr>
            <a:endParaRPr lang="en-US" sz="20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2000" dirty="0" smtClean="0">
                <a:solidFill>
                  <a:schemeClr val="bg1"/>
                </a:solidFill>
                <a:latin typeface="+mj-lt"/>
              </a:rPr>
              <a:t>IHS Adverse Event Reporting System Replacement</a:t>
            </a:r>
          </a:p>
          <a:p>
            <a:pPr marL="457200" lvl="1" indent="0" fontAlgn="base">
              <a:spcAft>
                <a:spcPct val="0"/>
              </a:spcAft>
              <a:buClrTx/>
              <a:buSzTx/>
              <a:defRPr/>
            </a:pPr>
            <a:endParaRPr lang="en-US" sz="20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2000" dirty="0" smtClean="0">
                <a:solidFill>
                  <a:schemeClr val="bg1"/>
                </a:solidFill>
                <a:latin typeface="+mj-lt"/>
                <a:hlinkClick r:id="rId6"/>
              </a:rPr>
              <a:t>roney.won@ihs.gov</a:t>
            </a:r>
            <a:endParaRPr lang="en-US" sz="2000" dirty="0" smtClean="0">
              <a:solidFill>
                <a:schemeClr val="bg1"/>
              </a:solidFill>
              <a:latin typeface="+mj-lt"/>
            </a:endParaRPr>
          </a:p>
          <a:p>
            <a:pPr marL="457200" lvl="1" indent="0" fontAlgn="base">
              <a:spcAft>
                <a:spcPct val="0"/>
              </a:spcAft>
              <a:buClrTx/>
              <a:buSzTx/>
              <a:defRPr/>
            </a:pPr>
            <a:endParaRPr lang="en-US" sz="20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endParaRPr lang="en-US" sz="2000" dirty="0" smtClean="0">
              <a:solidFill>
                <a:schemeClr val="bg1"/>
              </a:solidFill>
              <a:latin typeface="+mj-lt"/>
            </a:endParaRPr>
          </a:p>
          <a:p>
            <a:pPr marL="722376" lvl="2" indent="0" fontAlgn="base">
              <a:spcAft>
                <a:spcPct val="0"/>
              </a:spcAft>
              <a:buClrTx/>
              <a:buSzTx/>
              <a:defRPr/>
            </a:pPr>
            <a:endParaRPr lang="en-US" sz="2400" b="1" kern="0" dirty="0">
              <a:solidFill>
                <a:srgbClr val="000000"/>
              </a:solidFill>
              <a:latin typeface="+mj-lt"/>
            </a:endParaRPr>
          </a:p>
        </p:txBody>
      </p:sp>
      <p:sp>
        <p:nvSpPr>
          <p:cNvPr id="7" name="Title 1"/>
          <p:cNvSpPr txBox="1">
            <a:spLocks/>
          </p:cNvSpPr>
          <p:nvPr/>
        </p:nvSpPr>
        <p:spPr>
          <a:xfrm>
            <a:off x="1066800" y="381000"/>
            <a:ext cx="6934200" cy="1477962"/>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4000" dirty="0" smtClean="0">
                <a:solidFill>
                  <a:prstClr val="black"/>
                </a:solidFill>
              </a:rPr>
              <a:t>Indian Health Service</a:t>
            </a:r>
            <a:br>
              <a:rPr lang="en-US" sz="4000" dirty="0" smtClean="0">
                <a:solidFill>
                  <a:prstClr val="black"/>
                </a:solidFill>
              </a:rPr>
            </a:br>
            <a:r>
              <a:rPr lang="en-US" sz="4000" dirty="0" smtClean="0">
                <a:solidFill>
                  <a:prstClr val="black"/>
                </a:solidFill>
              </a:rPr>
              <a:t>Portland Area</a:t>
            </a:r>
            <a:endParaRPr lang="en-US" dirty="0">
              <a:solidFill>
                <a:schemeClr val="bg1"/>
              </a:solidFill>
            </a:endParaRPr>
          </a:p>
        </p:txBody>
      </p:sp>
    </p:spTree>
    <p:extLst>
      <p:ext uri="{BB962C8B-B14F-4D97-AF65-F5344CB8AC3E}">
        <p14:creationId xmlns:p14="http://schemas.microsoft.com/office/powerpoint/2010/main" val="13832033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28" y="152400"/>
            <a:ext cx="6934200" cy="1477962"/>
          </a:xfrm>
        </p:spPr>
        <p:txBody>
          <a:bodyPr>
            <a:normAutofit/>
          </a:bodyPr>
          <a:lstStyle/>
          <a:p>
            <a:r>
              <a:rPr lang="en-US" sz="4000" dirty="0" smtClean="0">
                <a:solidFill>
                  <a:prstClr val="black"/>
                </a:solidFill>
              </a:rPr>
              <a:t> </a:t>
            </a:r>
            <a:endParaRPr lang="en-US" baseline="30000"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0"/>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Placeholder 2"/>
          <p:cNvSpPr txBox="1">
            <a:spLocks noGrp="1"/>
          </p:cNvSpPr>
          <p:nvPr>
            <p:ph idx="1"/>
          </p:nvPr>
        </p:nvSpPr>
        <p:spPr>
          <a:xfrm>
            <a:off x="304800" y="1752600"/>
            <a:ext cx="8686800" cy="4648199"/>
          </a:xfrm>
          <a:prstGeom prst="rect">
            <a:avLst/>
          </a:prstGeom>
        </p:spPr>
        <p:txBody>
          <a:bodyPr vert="horz" anchor="t">
            <a:normAutofit lnSpcReduction="10000"/>
          </a:bodyPr>
          <a:lstStyle>
            <a:lvl1pPr marL="73152" indent="0" algn="l" rtl="0" eaLnBrk="1" latinLnBrk="0" hangingPunct="1">
              <a:spcBef>
                <a:spcPct val="20000"/>
              </a:spcBef>
              <a:buClr>
                <a:schemeClr val="tx1">
                  <a:shade val="95000"/>
                </a:schemeClr>
              </a:buClr>
              <a:buSzPct val="65000"/>
              <a:buFont typeface="Wingdings 2"/>
              <a:buNone/>
              <a:defRPr kumimoji="0" sz="20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None/>
              <a:defRPr kumimoji="0" sz="1800" kern="1200">
                <a:solidFill>
                  <a:schemeClr val="tx1">
                    <a:tint val="75000"/>
                  </a:schemeClr>
                </a:solidFill>
                <a:latin typeface="+mn-lt"/>
                <a:ea typeface="+mn-ea"/>
                <a:cs typeface="+mn-cs"/>
              </a:defRPr>
            </a:lvl2pPr>
            <a:lvl3pPr marL="1133856" indent="-228600" algn="l" rtl="0" eaLnBrk="1" latinLnBrk="0" hangingPunct="1">
              <a:spcBef>
                <a:spcPct val="20000"/>
              </a:spcBef>
              <a:buClr>
                <a:schemeClr val="tx1"/>
              </a:buClr>
              <a:buSzPct val="95000"/>
              <a:buFont typeface="Wingdings"/>
              <a:buNone/>
              <a:defRPr kumimoji="0" sz="1600" kern="1200">
                <a:solidFill>
                  <a:schemeClr val="tx1">
                    <a:tint val="75000"/>
                  </a:schemeClr>
                </a:solidFill>
                <a:latin typeface="+mn-lt"/>
                <a:ea typeface="+mn-ea"/>
                <a:cs typeface="+mn-cs"/>
              </a:defRPr>
            </a:lvl3pPr>
            <a:lvl4pPr marL="1353312" indent="-182880" algn="l" rtl="0" eaLnBrk="1" latinLnBrk="0" hangingPunct="1">
              <a:spcBef>
                <a:spcPct val="20000"/>
              </a:spcBef>
              <a:buClr>
                <a:schemeClr val="tx1"/>
              </a:buClr>
              <a:buSzPct val="100000"/>
              <a:buFont typeface="Wingdings 3"/>
              <a:buNone/>
              <a:defRPr kumimoji="0" sz="1400" kern="1200">
                <a:solidFill>
                  <a:schemeClr val="tx1">
                    <a:tint val="75000"/>
                  </a:schemeClr>
                </a:solidFill>
                <a:latin typeface="+mn-lt"/>
                <a:ea typeface="+mn-ea"/>
                <a:cs typeface="+mn-cs"/>
              </a:defRPr>
            </a:lvl4pPr>
            <a:lvl5pPr marL="1545336" indent="-182880" algn="l" rtl="0" eaLnBrk="1" latinLnBrk="0" hangingPunct="1">
              <a:spcBef>
                <a:spcPct val="20000"/>
              </a:spcBef>
              <a:buClr>
                <a:schemeClr val="tx1"/>
              </a:buClr>
              <a:buFont typeface="Wingdings 2"/>
              <a:buNone/>
              <a:defRPr kumimoji="0" sz="1400" kern="1200">
                <a:solidFill>
                  <a:schemeClr val="tx1">
                    <a:tint val="75000"/>
                  </a:schemeClr>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0" lvl="0" fontAlgn="base">
              <a:spcAft>
                <a:spcPct val="0"/>
              </a:spcAft>
              <a:buClrTx/>
              <a:buSzTx/>
              <a:defRPr/>
            </a:pPr>
            <a:r>
              <a:rPr lang="en-US" sz="2400" b="1" u="sng" kern="0" dirty="0" smtClean="0">
                <a:solidFill>
                  <a:srgbClr val="000000"/>
                </a:solidFill>
                <a:latin typeface="Arial"/>
              </a:rPr>
              <a:t>Health Facilities Engineering Update</a:t>
            </a:r>
            <a:endParaRPr lang="en-US" sz="2400" b="1" kern="0" dirty="0" smtClean="0">
              <a:solidFill>
                <a:srgbClr val="000000"/>
              </a:solidFill>
              <a:latin typeface="Arial"/>
            </a:endParaRPr>
          </a:p>
          <a:p>
            <a:pPr marL="800100" lvl="1" indent="-342900" fontAlgn="base">
              <a:spcAft>
                <a:spcPct val="0"/>
              </a:spcAft>
              <a:buClrTx/>
              <a:buSzTx/>
              <a:buFont typeface="Wingdings" panose="05000000000000000000" pitchFamily="2" charset="2"/>
              <a:buChar char="v"/>
              <a:defRPr/>
            </a:pPr>
            <a:endParaRPr lang="en-US" sz="20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2000" dirty="0" smtClean="0">
                <a:solidFill>
                  <a:schemeClr val="bg1"/>
                </a:solidFill>
                <a:latin typeface="+mj-lt"/>
              </a:rPr>
              <a:t>Small Ambulatory Program (SAP) </a:t>
            </a:r>
          </a:p>
          <a:p>
            <a:pPr marL="1065276" lvl="2" indent="-342900" fontAlgn="base">
              <a:spcAft>
                <a:spcPct val="0"/>
              </a:spcAft>
              <a:buClrTx/>
              <a:buSzTx/>
              <a:buFont typeface="Wingdings" panose="05000000000000000000" pitchFamily="2" charset="2"/>
              <a:buChar char="v"/>
              <a:defRPr/>
            </a:pPr>
            <a:r>
              <a:rPr lang="en-US" dirty="0" smtClean="0">
                <a:solidFill>
                  <a:schemeClr val="bg1"/>
                </a:solidFill>
                <a:latin typeface="+mj-lt"/>
              </a:rPr>
              <a:t>Port Gamble S’Klallam Tribe Selected to Receive SAP Funds for the Port Gamble Tribal Health &amp; Wellness Center Project. </a:t>
            </a:r>
          </a:p>
          <a:p>
            <a:pPr marL="457200" lvl="1" indent="0" fontAlgn="base">
              <a:spcAft>
                <a:spcPct val="0"/>
              </a:spcAft>
              <a:buClrTx/>
              <a:buSzTx/>
              <a:defRPr/>
            </a:pPr>
            <a:endParaRPr lang="en-US" sz="20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2000" dirty="0" smtClean="0">
                <a:solidFill>
                  <a:schemeClr val="bg1"/>
                </a:solidFill>
                <a:latin typeface="+mj-lt"/>
              </a:rPr>
              <a:t>Backlog of Essential Maintenance, Alteration, and Repair (BEMAR)</a:t>
            </a:r>
          </a:p>
          <a:p>
            <a:pPr marL="1065276" lvl="2" indent="-342900" fontAlgn="base">
              <a:spcAft>
                <a:spcPct val="0"/>
              </a:spcAft>
              <a:buClrTx/>
              <a:buSzTx/>
              <a:buFont typeface="Wingdings" panose="05000000000000000000" pitchFamily="2" charset="2"/>
              <a:buChar char="v"/>
              <a:defRPr/>
            </a:pPr>
            <a:r>
              <a:rPr lang="en-US" dirty="0" smtClean="0">
                <a:solidFill>
                  <a:schemeClr val="bg1"/>
                </a:solidFill>
                <a:latin typeface="+mj-lt"/>
              </a:rPr>
              <a:t>Portland Area Received $2,388,000 For Tribal Program BEMAR.</a:t>
            </a:r>
          </a:p>
          <a:p>
            <a:pPr marL="1065276" lvl="2" indent="-342900" fontAlgn="base">
              <a:spcAft>
                <a:spcPct val="0"/>
              </a:spcAft>
              <a:buClrTx/>
              <a:buSzTx/>
              <a:buFont typeface="Wingdings" panose="05000000000000000000" pitchFamily="2" charset="2"/>
              <a:buChar char="v"/>
              <a:defRPr/>
            </a:pPr>
            <a:r>
              <a:rPr lang="en-US" dirty="0" smtClean="0">
                <a:solidFill>
                  <a:schemeClr val="bg1"/>
                </a:solidFill>
                <a:latin typeface="+mj-lt"/>
              </a:rPr>
              <a:t>18 Tribes Submitted Required Information for Funding Consideration.</a:t>
            </a:r>
          </a:p>
          <a:p>
            <a:pPr marL="1065276" lvl="2" indent="-342900" fontAlgn="base">
              <a:spcAft>
                <a:spcPct val="0"/>
              </a:spcAft>
              <a:buClrTx/>
              <a:buSzTx/>
              <a:buFont typeface="Wingdings" panose="05000000000000000000" pitchFamily="2" charset="2"/>
              <a:buChar char="v"/>
              <a:defRPr/>
            </a:pPr>
            <a:r>
              <a:rPr lang="en-US" dirty="0" smtClean="0">
                <a:solidFill>
                  <a:schemeClr val="bg1"/>
                </a:solidFill>
                <a:latin typeface="+mj-lt"/>
              </a:rPr>
              <a:t>PAFAC Will Meet on July 20</a:t>
            </a:r>
            <a:r>
              <a:rPr lang="en-US" baseline="30000" dirty="0" smtClean="0">
                <a:solidFill>
                  <a:schemeClr val="bg1"/>
                </a:solidFill>
                <a:latin typeface="+mj-lt"/>
              </a:rPr>
              <a:t>th</a:t>
            </a:r>
            <a:r>
              <a:rPr lang="en-US" dirty="0" smtClean="0">
                <a:solidFill>
                  <a:schemeClr val="bg1"/>
                </a:solidFill>
                <a:latin typeface="+mj-lt"/>
              </a:rPr>
              <a:t> To Review and Prioritize Submitted BEMAR Deficiencies for Funding.</a:t>
            </a:r>
          </a:p>
          <a:p>
            <a:pPr marL="1065276" lvl="2" indent="-342900" fontAlgn="base">
              <a:spcAft>
                <a:spcPct val="0"/>
              </a:spcAft>
              <a:buClrTx/>
              <a:buSzTx/>
              <a:buFont typeface="Wingdings" panose="05000000000000000000" pitchFamily="2" charset="2"/>
              <a:buChar char="v"/>
              <a:defRPr/>
            </a:pPr>
            <a:r>
              <a:rPr lang="en-US" dirty="0" smtClean="0">
                <a:solidFill>
                  <a:schemeClr val="bg1"/>
                </a:solidFill>
                <a:latin typeface="+mj-lt"/>
              </a:rPr>
              <a:t>Funding Notices Expected in September.</a:t>
            </a:r>
          </a:p>
          <a:p>
            <a:pPr marL="722376" lvl="2" indent="0" fontAlgn="base">
              <a:spcAft>
                <a:spcPct val="0"/>
              </a:spcAft>
              <a:buClrTx/>
              <a:buSzTx/>
              <a:defRPr/>
            </a:pPr>
            <a:endParaRPr lang="en-US"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dirty="0" smtClean="0">
                <a:solidFill>
                  <a:schemeClr val="bg1"/>
                </a:solidFill>
                <a:latin typeface="+mj-lt"/>
              </a:rPr>
              <a:t>Please Respond to IHS Requests to Update Supportable Space and Health Deficiency Information </a:t>
            </a:r>
          </a:p>
          <a:p>
            <a:pPr marL="722376" lvl="2" indent="0" fontAlgn="base">
              <a:spcAft>
                <a:spcPct val="0"/>
              </a:spcAft>
              <a:buClrTx/>
              <a:buSzTx/>
              <a:defRPr/>
            </a:pPr>
            <a:endParaRPr lang="en-US" dirty="0" smtClean="0">
              <a:solidFill>
                <a:schemeClr val="bg1"/>
              </a:solidFill>
              <a:latin typeface="+mj-lt"/>
            </a:endParaRPr>
          </a:p>
          <a:p>
            <a:pPr marL="1065276" lvl="2" indent="-342900" fontAlgn="base">
              <a:spcAft>
                <a:spcPct val="0"/>
              </a:spcAft>
              <a:buClrTx/>
              <a:buSzTx/>
              <a:buFont typeface="Wingdings" panose="05000000000000000000" pitchFamily="2" charset="2"/>
              <a:buChar char="v"/>
              <a:defRPr/>
            </a:pPr>
            <a:endParaRPr lang="en-US" dirty="0" smtClean="0">
              <a:solidFill>
                <a:schemeClr val="bg1"/>
              </a:solidFill>
              <a:latin typeface="+mj-lt"/>
            </a:endParaRPr>
          </a:p>
          <a:p>
            <a:pPr marL="457200" lvl="1" indent="0" fontAlgn="base">
              <a:spcAft>
                <a:spcPct val="0"/>
              </a:spcAft>
              <a:buClrTx/>
              <a:buSzTx/>
              <a:defRPr/>
            </a:pPr>
            <a:endParaRPr lang="en-US" sz="20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endParaRPr lang="en-US" sz="2000" dirty="0" smtClean="0">
              <a:solidFill>
                <a:schemeClr val="bg1"/>
              </a:solidFill>
              <a:latin typeface="+mj-lt"/>
            </a:endParaRPr>
          </a:p>
          <a:p>
            <a:pPr marL="722376" lvl="2" indent="0" fontAlgn="base">
              <a:spcAft>
                <a:spcPct val="0"/>
              </a:spcAft>
              <a:buClrTx/>
              <a:buSzTx/>
              <a:defRPr/>
            </a:pPr>
            <a:endParaRPr lang="en-US" sz="2400" b="1" kern="0" dirty="0">
              <a:solidFill>
                <a:srgbClr val="000000"/>
              </a:solidFill>
              <a:latin typeface="+mj-lt"/>
            </a:endParaRPr>
          </a:p>
        </p:txBody>
      </p:sp>
      <p:sp>
        <p:nvSpPr>
          <p:cNvPr id="7" name="Title 1"/>
          <p:cNvSpPr txBox="1">
            <a:spLocks/>
          </p:cNvSpPr>
          <p:nvPr/>
        </p:nvSpPr>
        <p:spPr>
          <a:xfrm>
            <a:off x="1066800" y="381000"/>
            <a:ext cx="6934200" cy="1477962"/>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4000" smtClean="0">
                <a:solidFill>
                  <a:prstClr val="black"/>
                </a:solidFill>
              </a:rPr>
              <a:t>Indian Health Service</a:t>
            </a:r>
            <a:br>
              <a:rPr lang="en-US" sz="4000" smtClean="0">
                <a:solidFill>
                  <a:prstClr val="black"/>
                </a:solidFill>
              </a:rPr>
            </a:br>
            <a:r>
              <a:rPr lang="en-US" sz="4000" smtClean="0">
                <a:solidFill>
                  <a:prstClr val="black"/>
                </a:solidFill>
              </a:rPr>
              <a:t>Portland Area</a:t>
            </a:r>
            <a:endParaRPr lang="en-US" dirty="0">
              <a:solidFill>
                <a:schemeClr val="bg1"/>
              </a:solidFill>
            </a:endParaRPr>
          </a:p>
        </p:txBody>
      </p:sp>
    </p:spTree>
    <p:extLst>
      <p:ext uri="{BB962C8B-B14F-4D97-AF65-F5344CB8AC3E}">
        <p14:creationId xmlns:p14="http://schemas.microsoft.com/office/powerpoint/2010/main" val="9233945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28" y="152400"/>
            <a:ext cx="6934200" cy="1477962"/>
          </a:xfrm>
        </p:spPr>
        <p:txBody>
          <a:bodyPr>
            <a:normAutofit/>
          </a:bodyPr>
          <a:lstStyle/>
          <a:p>
            <a:r>
              <a:rPr lang="en-US" sz="4000" dirty="0" smtClean="0">
                <a:solidFill>
                  <a:prstClr val="black"/>
                </a:solidFill>
              </a:rPr>
              <a:t> </a:t>
            </a:r>
            <a:endParaRPr lang="en-US" baseline="30000"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0"/>
            <a:ext cx="1355960" cy="12801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ext Placeholder 2"/>
          <p:cNvSpPr txBox="1">
            <a:spLocks noGrp="1"/>
          </p:cNvSpPr>
          <p:nvPr>
            <p:ph idx="1"/>
          </p:nvPr>
        </p:nvSpPr>
        <p:spPr>
          <a:xfrm>
            <a:off x="304800" y="1752600"/>
            <a:ext cx="8686800" cy="4648199"/>
          </a:xfrm>
          <a:prstGeom prst="rect">
            <a:avLst/>
          </a:prstGeom>
        </p:spPr>
        <p:txBody>
          <a:bodyPr vert="horz" anchor="t">
            <a:normAutofit/>
          </a:bodyPr>
          <a:lstStyle>
            <a:lvl1pPr marL="73152" indent="0" algn="l" rtl="0" eaLnBrk="1" latinLnBrk="0" hangingPunct="1">
              <a:spcBef>
                <a:spcPct val="20000"/>
              </a:spcBef>
              <a:buClr>
                <a:schemeClr val="tx1">
                  <a:shade val="95000"/>
                </a:schemeClr>
              </a:buClr>
              <a:buSzPct val="65000"/>
              <a:buFont typeface="Wingdings 2"/>
              <a:buNone/>
              <a:defRPr kumimoji="0" sz="20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None/>
              <a:defRPr kumimoji="0" sz="1800" kern="1200">
                <a:solidFill>
                  <a:schemeClr val="tx1">
                    <a:tint val="75000"/>
                  </a:schemeClr>
                </a:solidFill>
                <a:latin typeface="+mn-lt"/>
                <a:ea typeface="+mn-ea"/>
                <a:cs typeface="+mn-cs"/>
              </a:defRPr>
            </a:lvl2pPr>
            <a:lvl3pPr marL="1133856" indent="-228600" algn="l" rtl="0" eaLnBrk="1" latinLnBrk="0" hangingPunct="1">
              <a:spcBef>
                <a:spcPct val="20000"/>
              </a:spcBef>
              <a:buClr>
                <a:schemeClr val="tx1"/>
              </a:buClr>
              <a:buSzPct val="95000"/>
              <a:buFont typeface="Wingdings"/>
              <a:buNone/>
              <a:defRPr kumimoji="0" sz="1600" kern="1200">
                <a:solidFill>
                  <a:schemeClr val="tx1">
                    <a:tint val="75000"/>
                  </a:schemeClr>
                </a:solidFill>
                <a:latin typeface="+mn-lt"/>
                <a:ea typeface="+mn-ea"/>
                <a:cs typeface="+mn-cs"/>
              </a:defRPr>
            </a:lvl3pPr>
            <a:lvl4pPr marL="1353312" indent="-182880" algn="l" rtl="0" eaLnBrk="1" latinLnBrk="0" hangingPunct="1">
              <a:spcBef>
                <a:spcPct val="20000"/>
              </a:spcBef>
              <a:buClr>
                <a:schemeClr val="tx1"/>
              </a:buClr>
              <a:buSzPct val="100000"/>
              <a:buFont typeface="Wingdings 3"/>
              <a:buNone/>
              <a:defRPr kumimoji="0" sz="1400" kern="1200">
                <a:solidFill>
                  <a:schemeClr val="tx1">
                    <a:tint val="75000"/>
                  </a:schemeClr>
                </a:solidFill>
                <a:latin typeface="+mn-lt"/>
                <a:ea typeface="+mn-ea"/>
                <a:cs typeface="+mn-cs"/>
              </a:defRPr>
            </a:lvl4pPr>
            <a:lvl5pPr marL="1545336" indent="-182880" algn="l" rtl="0" eaLnBrk="1" latinLnBrk="0" hangingPunct="1">
              <a:spcBef>
                <a:spcPct val="20000"/>
              </a:spcBef>
              <a:buClr>
                <a:schemeClr val="tx1"/>
              </a:buClr>
              <a:buFont typeface="Wingdings 2"/>
              <a:buNone/>
              <a:defRPr kumimoji="0" sz="1400" kern="1200">
                <a:solidFill>
                  <a:schemeClr val="tx1">
                    <a:tint val="75000"/>
                  </a:schemeClr>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457200" lvl="1" indent="0" fontAlgn="base">
              <a:spcAft>
                <a:spcPct val="0"/>
              </a:spcAft>
              <a:buClrTx/>
              <a:buSzTx/>
              <a:defRPr/>
            </a:pPr>
            <a:r>
              <a:rPr lang="en-US" sz="2400" b="1" u="sng" kern="0" dirty="0">
                <a:solidFill>
                  <a:srgbClr val="000000"/>
                </a:solidFill>
                <a:latin typeface="Arial"/>
              </a:rPr>
              <a:t>Division of Environmental Health </a:t>
            </a:r>
            <a:r>
              <a:rPr lang="en-US" sz="2400" b="1" u="sng" kern="0" dirty="0" smtClean="0">
                <a:solidFill>
                  <a:srgbClr val="000000"/>
                </a:solidFill>
                <a:latin typeface="Arial"/>
              </a:rPr>
              <a:t>Update</a:t>
            </a:r>
            <a:endParaRPr lang="en-US" sz="2400" b="1" kern="0" dirty="0">
              <a:solidFill>
                <a:srgbClr val="000000"/>
              </a:solidFill>
              <a:latin typeface="Arial"/>
            </a:endParaRPr>
          </a:p>
          <a:p>
            <a:pPr marL="457200" lvl="1" indent="0" fontAlgn="base">
              <a:spcAft>
                <a:spcPct val="0"/>
              </a:spcAft>
              <a:buClrTx/>
              <a:buSzTx/>
              <a:defRPr/>
            </a:pPr>
            <a:endParaRPr lang="en-US" sz="20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2000" b="1" u="sng" dirty="0" smtClean="0">
                <a:solidFill>
                  <a:schemeClr val="bg1"/>
                </a:solidFill>
                <a:latin typeface="+mj-lt"/>
              </a:rPr>
              <a:t>Spokane District Office: Risk-1 Facilities Inspections Completed Early.</a:t>
            </a:r>
          </a:p>
          <a:p>
            <a:pPr marL="457200" lvl="1" indent="0" fontAlgn="base">
              <a:spcAft>
                <a:spcPct val="0"/>
              </a:spcAft>
              <a:buClrTx/>
              <a:buSzTx/>
              <a:defRPr/>
            </a:pPr>
            <a:endParaRPr lang="en-US" sz="20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2000" b="1" u="sng" dirty="0" smtClean="0">
                <a:solidFill>
                  <a:prstClr val="black"/>
                </a:solidFill>
                <a:latin typeface="Arial"/>
              </a:rPr>
              <a:t>Olympic </a:t>
            </a:r>
            <a:r>
              <a:rPr lang="en-US" sz="2000" b="1" u="sng" dirty="0">
                <a:solidFill>
                  <a:prstClr val="black"/>
                </a:solidFill>
                <a:latin typeface="Arial"/>
              </a:rPr>
              <a:t>District Office: Risk-1 Facilities Inspections </a:t>
            </a:r>
            <a:r>
              <a:rPr lang="en-US" sz="2000" b="1" u="sng" dirty="0" smtClean="0">
                <a:solidFill>
                  <a:prstClr val="black"/>
                </a:solidFill>
                <a:latin typeface="Arial"/>
              </a:rPr>
              <a:t>Completed.</a:t>
            </a:r>
            <a:endParaRPr lang="en-US" sz="2000" b="1" u="sng" dirty="0">
              <a:solidFill>
                <a:prstClr val="black"/>
              </a:solidFill>
              <a:latin typeface="Arial"/>
            </a:endParaRPr>
          </a:p>
          <a:p>
            <a:pPr marL="1065276" lvl="2" indent="-342900" fontAlgn="base">
              <a:spcAft>
                <a:spcPct val="0"/>
              </a:spcAft>
              <a:buClrTx/>
              <a:buSzTx/>
              <a:buFont typeface="Wingdings" panose="05000000000000000000" pitchFamily="2" charset="2"/>
              <a:buChar char="v"/>
              <a:defRPr/>
            </a:pPr>
            <a:r>
              <a:rPr lang="en-US" sz="1800" dirty="0" smtClean="0">
                <a:solidFill>
                  <a:schemeClr val="bg1"/>
                </a:solidFill>
                <a:latin typeface="+mj-lt"/>
              </a:rPr>
              <a:t>60% of Risk -1 completed</a:t>
            </a:r>
          </a:p>
          <a:p>
            <a:pPr marL="722376" lvl="2" indent="0" fontAlgn="base">
              <a:spcAft>
                <a:spcPct val="0"/>
              </a:spcAft>
              <a:buClrTx/>
              <a:buSzTx/>
              <a:defRPr/>
            </a:pPr>
            <a:endParaRPr lang="en-US" sz="18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r>
              <a:rPr lang="en-US" sz="2000" b="1" u="sng" dirty="0" smtClean="0">
                <a:solidFill>
                  <a:schemeClr val="bg1"/>
                </a:solidFill>
                <a:latin typeface="+mj-lt"/>
              </a:rPr>
              <a:t>Interagency </a:t>
            </a:r>
            <a:r>
              <a:rPr lang="en-US" sz="2000" b="1" u="sng" dirty="0">
                <a:solidFill>
                  <a:schemeClr val="bg1"/>
                </a:solidFill>
                <a:latin typeface="+mj-lt"/>
              </a:rPr>
              <a:t>Agreements (IAs) with Region 10 EPA</a:t>
            </a:r>
            <a:r>
              <a:rPr lang="en-US" sz="2000" b="1" u="sng" dirty="0" smtClean="0">
                <a:solidFill>
                  <a:schemeClr val="bg1"/>
                </a:solidFill>
                <a:latin typeface="+mj-lt"/>
              </a:rPr>
              <a:t>: </a:t>
            </a:r>
          </a:p>
          <a:p>
            <a:pPr marL="1065276" lvl="2" indent="-342900" fontAlgn="base">
              <a:spcAft>
                <a:spcPct val="0"/>
              </a:spcAft>
              <a:buClrTx/>
              <a:buSzTx/>
              <a:buFont typeface="Wingdings" panose="05000000000000000000" pitchFamily="2" charset="2"/>
              <a:buChar char="v"/>
              <a:defRPr/>
            </a:pPr>
            <a:r>
              <a:rPr lang="en-US" sz="1800" dirty="0" smtClean="0">
                <a:solidFill>
                  <a:schemeClr val="bg1"/>
                </a:solidFill>
                <a:latin typeface="+mj-lt"/>
              </a:rPr>
              <a:t>Integrated </a:t>
            </a:r>
            <a:r>
              <a:rPr lang="en-US" sz="1800" dirty="0">
                <a:solidFill>
                  <a:schemeClr val="bg1"/>
                </a:solidFill>
                <a:latin typeface="+mj-lt"/>
              </a:rPr>
              <a:t>Pest Management &amp; Pesticide Safety </a:t>
            </a:r>
            <a:r>
              <a:rPr lang="en-US" sz="1800" dirty="0" smtClean="0">
                <a:solidFill>
                  <a:schemeClr val="bg1"/>
                </a:solidFill>
                <a:latin typeface="+mj-lt"/>
              </a:rPr>
              <a:t>Program Ongoing </a:t>
            </a:r>
          </a:p>
          <a:p>
            <a:pPr marL="1065276" lvl="2" indent="-342900" fontAlgn="base">
              <a:spcAft>
                <a:spcPct val="0"/>
              </a:spcAft>
              <a:buClrTx/>
              <a:buSzTx/>
              <a:buFont typeface="Wingdings" panose="05000000000000000000" pitchFamily="2" charset="2"/>
              <a:buChar char="v"/>
              <a:defRPr/>
            </a:pPr>
            <a:r>
              <a:rPr lang="en-US" sz="1800" dirty="0" smtClean="0">
                <a:solidFill>
                  <a:schemeClr val="bg1"/>
                </a:solidFill>
                <a:latin typeface="+mj-lt"/>
              </a:rPr>
              <a:t>Children’s </a:t>
            </a:r>
            <a:r>
              <a:rPr lang="en-US" sz="1800" dirty="0">
                <a:solidFill>
                  <a:schemeClr val="bg1"/>
                </a:solidFill>
                <a:latin typeface="+mj-lt"/>
              </a:rPr>
              <a:t>Environmental Health W</a:t>
            </a:r>
            <a:r>
              <a:rPr lang="en-US" sz="1800" dirty="0" smtClean="0">
                <a:solidFill>
                  <a:schemeClr val="bg1"/>
                </a:solidFill>
                <a:latin typeface="+mj-lt"/>
              </a:rPr>
              <a:t>aiting for Documents from EPA to Re-allocate </a:t>
            </a:r>
            <a:r>
              <a:rPr lang="en-US" sz="1800" dirty="0">
                <a:solidFill>
                  <a:schemeClr val="bg1"/>
                </a:solidFill>
                <a:latin typeface="+mj-lt"/>
              </a:rPr>
              <a:t>F</a:t>
            </a:r>
            <a:r>
              <a:rPr lang="en-US" sz="1800" dirty="0" smtClean="0">
                <a:solidFill>
                  <a:schemeClr val="bg1"/>
                </a:solidFill>
                <a:latin typeface="+mj-lt"/>
              </a:rPr>
              <a:t>unds to the Project.</a:t>
            </a:r>
            <a:endParaRPr lang="en-US" sz="1800" dirty="0">
              <a:solidFill>
                <a:schemeClr val="bg1"/>
              </a:solidFill>
              <a:latin typeface="+mj-lt"/>
            </a:endParaRPr>
          </a:p>
          <a:p>
            <a:pPr marL="800100" lvl="1" indent="-342900" fontAlgn="base">
              <a:spcAft>
                <a:spcPct val="0"/>
              </a:spcAft>
              <a:buClrTx/>
              <a:buSzTx/>
              <a:buFont typeface="Wingdings" panose="05000000000000000000" pitchFamily="2" charset="2"/>
              <a:buChar char="v"/>
              <a:defRPr/>
            </a:pPr>
            <a:endParaRPr lang="en-US" sz="20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endParaRPr lang="en-US" sz="2000" dirty="0" smtClean="0">
              <a:solidFill>
                <a:schemeClr val="bg1"/>
              </a:solidFill>
              <a:latin typeface="+mj-lt"/>
            </a:endParaRPr>
          </a:p>
          <a:p>
            <a:pPr marL="722376" lvl="2" indent="0" fontAlgn="base">
              <a:spcAft>
                <a:spcPct val="0"/>
              </a:spcAft>
              <a:buClrTx/>
              <a:buSzTx/>
              <a:defRPr/>
            </a:pPr>
            <a:endParaRPr lang="en-US" sz="2400" b="1" kern="0" dirty="0">
              <a:solidFill>
                <a:srgbClr val="000000"/>
              </a:solidFill>
              <a:latin typeface="+mj-lt"/>
            </a:endParaRPr>
          </a:p>
        </p:txBody>
      </p:sp>
      <p:sp>
        <p:nvSpPr>
          <p:cNvPr id="7" name="Title 1"/>
          <p:cNvSpPr txBox="1">
            <a:spLocks/>
          </p:cNvSpPr>
          <p:nvPr/>
        </p:nvSpPr>
        <p:spPr>
          <a:xfrm>
            <a:off x="1066800" y="381000"/>
            <a:ext cx="6934200" cy="1477962"/>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4000" smtClean="0">
                <a:solidFill>
                  <a:prstClr val="black"/>
                </a:solidFill>
              </a:rPr>
              <a:t>Indian Health Service</a:t>
            </a:r>
            <a:br>
              <a:rPr lang="en-US" sz="4000" smtClean="0">
                <a:solidFill>
                  <a:prstClr val="black"/>
                </a:solidFill>
              </a:rPr>
            </a:br>
            <a:r>
              <a:rPr lang="en-US" sz="4000" smtClean="0">
                <a:solidFill>
                  <a:prstClr val="black"/>
                </a:solidFill>
              </a:rPr>
              <a:t>Portland Area</a:t>
            </a:r>
            <a:endParaRPr lang="en-US" dirty="0">
              <a:solidFill>
                <a:schemeClr val="bg1"/>
              </a:solidFill>
            </a:endParaRPr>
          </a:p>
        </p:txBody>
      </p:sp>
    </p:spTree>
    <p:extLst>
      <p:ext uri="{BB962C8B-B14F-4D97-AF65-F5344CB8AC3E}">
        <p14:creationId xmlns:p14="http://schemas.microsoft.com/office/powerpoint/2010/main" val="2502141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28" y="152400"/>
            <a:ext cx="6934200" cy="1295400"/>
          </a:xfrm>
        </p:spPr>
        <p:txBody>
          <a:bodyPr>
            <a:normAutofit/>
          </a:bodyPr>
          <a:lstStyle/>
          <a:p>
            <a:r>
              <a:rPr lang="en-US" sz="4000" dirty="0" smtClean="0">
                <a:solidFill>
                  <a:prstClr val="black"/>
                </a:solidFill>
              </a:rPr>
              <a:t> </a:t>
            </a:r>
            <a:endParaRPr lang="en-US" baseline="30000"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0"/>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itle 1"/>
          <p:cNvSpPr txBox="1">
            <a:spLocks/>
          </p:cNvSpPr>
          <p:nvPr/>
        </p:nvSpPr>
        <p:spPr>
          <a:xfrm>
            <a:off x="1066800" y="381000"/>
            <a:ext cx="6934200" cy="1477962"/>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4000" smtClean="0">
                <a:solidFill>
                  <a:prstClr val="black"/>
                </a:solidFill>
              </a:rPr>
              <a:t>Indian Health Service</a:t>
            </a:r>
            <a:br>
              <a:rPr lang="en-US" sz="4000" smtClean="0">
                <a:solidFill>
                  <a:prstClr val="black"/>
                </a:solidFill>
              </a:rPr>
            </a:br>
            <a:r>
              <a:rPr lang="en-US" sz="4000" smtClean="0">
                <a:solidFill>
                  <a:prstClr val="black"/>
                </a:solidFill>
              </a:rPr>
              <a:t>Portland Area</a:t>
            </a:r>
            <a:endParaRPr lang="en-US" dirty="0">
              <a:solidFill>
                <a:schemeClr val="bg1"/>
              </a:solidFill>
            </a:endParaRPr>
          </a:p>
        </p:txBody>
      </p:sp>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1" y="1723939"/>
            <a:ext cx="7064908" cy="5057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84458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28" y="152400"/>
            <a:ext cx="6934200" cy="1477962"/>
          </a:xfrm>
        </p:spPr>
        <p:txBody>
          <a:bodyPr>
            <a:normAutofit/>
          </a:bodyPr>
          <a:lstStyle/>
          <a:p>
            <a:r>
              <a:rPr lang="en-US" sz="4000" dirty="0" smtClean="0">
                <a:solidFill>
                  <a:prstClr val="black"/>
                </a:solidFill>
              </a:rPr>
              <a:t> </a:t>
            </a:r>
            <a:endParaRPr lang="en-US" baseline="30000" dirty="0">
              <a:solidFill>
                <a:schemeClr val="bg1"/>
              </a:solidFill>
            </a:endParaRPr>
          </a:p>
        </p:txBody>
      </p:sp>
      <p:pic>
        <p:nvPicPr>
          <p:cNvPr id="4" name="Picture 1" descr="image001"/>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1234440" cy="1234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88040" y="0"/>
            <a:ext cx="135596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Placeholder 2"/>
          <p:cNvSpPr txBox="1">
            <a:spLocks noGrp="1"/>
          </p:cNvSpPr>
          <p:nvPr>
            <p:ph idx="1"/>
          </p:nvPr>
        </p:nvSpPr>
        <p:spPr>
          <a:xfrm>
            <a:off x="304800" y="1752600"/>
            <a:ext cx="8686800" cy="4648199"/>
          </a:xfrm>
          <a:prstGeom prst="rect">
            <a:avLst/>
          </a:prstGeom>
        </p:spPr>
        <p:txBody>
          <a:bodyPr vert="horz" anchor="t">
            <a:normAutofit lnSpcReduction="10000"/>
          </a:bodyPr>
          <a:lstStyle>
            <a:lvl1pPr marL="73152" indent="0" algn="l" rtl="0" eaLnBrk="1" latinLnBrk="0" hangingPunct="1">
              <a:spcBef>
                <a:spcPct val="20000"/>
              </a:spcBef>
              <a:buClr>
                <a:schemeClr val="tx1">
                  <a:shade val="95000"/>
                </a:schemeClr>
              </a:buClr>
              <a:buSzPct val="65000"/>
              <a:buFont typeface="Wingdings 2"/>
              <a:buNone/>
              <a:defRPr kumimoji="0" sz="20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None/>
              <a:defRPr kumimoji="0" sz="1800" kern="1200">
                <a:solidFill>
                  <a:schemeClr val="tx1">
                    <a:tint val="75000"/>
                  </a:schemeClr>
                </a:solidFill>
                <a:latin typeface="+mn-lt"/>
                <a:ea typeface="+mn-ea"/>
                <a:cs typeface="+mn-cs"/>
              </a:defRPr>
            </a:lvl2pPr>
            <a:lvl3pPr marL="1133856" indent="-228600" algn="l" rtl="0" eaLnBrk="1" latinLnBrk="0" hangingPunct="1">
              <a:spcBef>
                <a:spcPct val="20000"/>
              </a:spcBef>
              <a:buClr>
                <a:schemeClr val="tx1"/>
              </a:buClr>
              <a:buSzPct val="95000"/>
              <a:buFont typeface="Wingdings"/>
              <a:buNone/>
              <a:defRPr kumimoji="0" sz="1600" kern="1200">
                <a:solidFill>
                  <a:schemeClr val="tx1">
                    <a:tint val="75000"/>
                  </a:schemeClr>
                </a:solidFill>
                <a:latin typeface="+mn-lt"/>
                <a:ea typeface="+mn-ea"/>
                <a:cs typeface="+mn-cs"/>
              </a:defRPr>
            </a:lvl3pPr>
            <a:lvl4pPr marL="1353312" indent="-182880" algn="l" rtl="0" eaLnBrk="1" latinLnBrk="0" hangingPunct="1">
              <a:spcBef>
                <a:spcPct val="20000"/>
              </a:spcBef>
              <a:buClr>
                <a:schemeClr val="tx1"/>
              </a:buClr>
              <a:buSzPct val="100000"/>
              <a:buFont typeface="Wingdings 3"/>
              <a:buNone/>
              <a:defRPr kumimoji="0" sz="1400" kern="1200">
                <a:solidFill>
                  <a:schemeClr val="tx1">
                    <a:tint val="75000"/>
                  </a:schemeClr>
                </a:solidFill>
                <a:latin typeface="+mn-lt"/>
                <a:ea typeface="+mn-ea"/>
                <a:cs typeface="+mn-cs"/>
              </a:defRPr>
            </a:lvl4pPr>
            <a:lvl5pPr marL="1545336" indent="-182880" algn="l" rtl="0" eaLnBrk="1" latinLnBrk="0" hangingPunct="1">
              <a:spcBef>
                <a:spcPct val="20000"/>
              </a:spcBef>
              <a:buClr>
                <a:schemeClr val="tx1"/>
              </a:buClr>
              <a:buFont typeface="Wingdings 2"/>
              <a:buNone/>
              <a:defRPr kumimoji="0" sz="1400" kern="1200">
                <a:solidFill>
                  <a:schemeClr val="tx1">
                    <a:tint val="75000"/>
                  </a:schemeClr>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0" lvl="0" fontAlgn="base">
              <a:spcAft>
                <a:spcPct val="0"/>
              </a:spcAft>
              <a:buClrTx/>
              <a:buSzTx/>
              <a:defRPr/>
            </a:pPr>
            <a:r>
              <a:rPr lang="en-US" sz="2400" b="1" u="sng" kern="0" dirty="0" smtClean="0">
                <a:solidFill>
                  <a:srgbClr val="000000"/>
                </a:solidFill>
                <a:latin typeface="Arial"/>
              </a:rPr>
              <a:t>Sanitation Facilities Construction Program – Office Changes</a:t>
            </a:r>
            <a:endParaRPr lang="en-US" sz="2400" b="1" kern="0" dirty="0" smtClean="0">
              <a:solidFill>
                <a:srgbClr val="000000"/>
              </a:solidFill>
              <a:latin typeface="Arial"/>
            </a:endParaRPr>
          </a:p>
          <a:p>
            <a:pPr marL="4572" indent="-342900" fontAlgn="base">
              <a:spcAft>
                <a:spcPct val="0"/>
              </a:spcAft>
              <a:buClrTx/>
              <a:buSzTx/>
              <a:buFont typeface="Wingdings" panose="05000000000000000000" pitchFamily="2" charset="2"/>
              <a:buChar char="v"/>
              <a:defRPr/>
            </a:pPr>
            <a:r>
              <a:rPr lang="en-US" dirty="0" smtClean="0">
                <a:solidFill>
                  <a:schemeClr val="bg1"/>
                </a:solidFill>
                <a:latin typeface="Arial" panose="020B0604020202020204" pitchFamily="34" charset="0"/>
                <a:cs typeface="Arial" panose="020B0604020202020204" pitchFamily="34" charset="0"/>
              </a:rPr>
              <a:t>Economic Boom in Seattle </a:t>
            </a:r>
            <a:r>
              <a:rPr lang="en-US" dirty="0">
                <a:solidFill>
                  <a:schemeClr val="bg1"/>
                </a:solidFill>
                <a:latin typeface="Arial" panose="020B0604020202020204" pitchFamily="34" charset="0"/>
                <a:cs typeface="Arial" panose="020B0604020202020204" pitchFamily="34" charset="0"/>
              </a:rPr>
              <a:t>h</a:t>
            </a:r>
            <a:r>
              <a:rPr lang="en-US" dirty="0" smtClean="0">
                <a:solidFill>
                  <a:schemeClr val="bg1"/>
                </a:solidFill>
                <a:latin typeface="Arial" panose="020B0604020202020204" pitchFamily="34" charset="0"/>
                <a:cs typeface="Arial" panose="020B0604020202020204" pitchFamily="34" charset="0"/>
              </a:rPr>
              <a:t>as </a:t>
            </a:r>
            <a:r>
              <a:rPr lang="en-US" dirty="0">
                <a:solidFill>
                  <a:schemeClr val="bg1"/>
                </a:solidFill>
                <a:latin typeface="Arial" panose="020B0604020202020204" pitchFamily="34" charset="0"/>
                <a:cs typeface="Arial" panose="020B0604020202020204" pitchFamily="34" charset="0"/>
              </a:rPr>
              <a:t>N</a:t>
            </a:r>
            <a:r>
              <a:rPr lang="en-US" dirty="0" smtClean="0">
                <a:solidFill>
                  <a:schemeClr val="bg1"/>
                </a:solidFill>
                <a:latin typeface="Arial" panose="020B0604020202020204" pitchFamily="34" charset="0"/>
                <a:cs typeface="Arial" panose="020B0604020202020204" pitchFamily="34" charset="0"/>
              </a:rPr>
              <a:t>ecessitated </a:t>
            </a:r>
            <a:r>
              <a:rPr lang="en-US" dirty="0">
                <a:solidFill>
                  <a:schemeClr val="bg1"/>
                </a:solidFill>
                <a:latin typeface="Arial" panose="020B0604020202020204" pitchFamily="34" charset="0"/>
                <a:cs typeface="Arial" panose="020B0604020202020204" pitchFamily="34" charset="0"/>
              </a:rPr>
              <a:t>M</a:t>
            </a:r>
            <a:r>
              <a:rPr lang="en-US" dirty="0" smtClean="0">
                <a:solidFill>
                  <a:schemeClr val="bg1"/>
                </a:solidFill>
                <a:latin typeface="Arial" panose="020B0604020202020204" pitchFamily="34" charset="0"/>
                <a:cs typeface="Arial" panose="020B0604020202020204" pitchFamily="34" charset="0"/>
              </a:rPr>
              <a:t>oving the Seattle District Office From Downtown Seattle.  </a:t>
            </a:r>
          </a:p>
          <a:p>
            <a:pPr marL="0" fontAlgn="base">
              <a:spcAft>
                <a:spcPct val="0"/>
              </a:spcAft>
              <a:buClrTx/>
              <a:buSzTx/>
              <a:defRPr/>
            </a:pPr>
            <a:endParaRPr lang="en-US" dirty="0" smtClean="0">
              <a:solidFill>
                <a:schemeClr val="bg1"/>
              </a:solidFill>
              <a:latin typeface="Arial" panose="020B0604020202020204" pitchFamily="34" charset="0"/>
              <a:cs typeface="Arial" panose="020B0604020202020204" pitchFamily="34" charset="0"/>
            </a:endParaRPr>
          </a:p>
          <a:p>
            <a:pPr marL="4572" indent="-342900" fontAlgn="base">
              <a:spcAft>
                <a:spcPct val="0"/>
              </a:spcAft>
              <a:buClrTx/>
              <a:buSzTx/>
              <a:buFont typeface="Wingdings" panose="05000000000000000000" pitchFamily="2" charset="2"/>
              <a:buChar char="v"/>
              <a:defRPr/>
            </a:pPr>
            <a:r>
              <a:rPr lang="en-US" dirty="0" smtClean="0">
                <a:solidFill>
                  <a:schemeClr val="bg1"/>
                </a:solidFill>
                <a:latin typeface="Arial" panose="020B0604020202020204" pitchFamily="34" charset="0"/>
                <a:cs typeface="Arial" panose="020B0604020202020204" pitchFamily="34" charset="0"/>
              </a:rPr>
              <a:t>Services </a:t>
            </a:r>
            <a:r>
              <a:rPr lang="en-US" dirty="0">
                <a:solidFill>
                  <a:schemeClr val="bg1"/>
                </a:solidFill>
                <a:latin typeface="Arial" panose="020B0604020202020204" pitchFamily="34" charset="0"/>
                <a:cs typeface="Arial" panose="020B0604020202020204" pitchFamily="34" charset="0"/>
              </a:rPr>
              <a:t>to the Tribes </a:t>
            </a:r>
            <a:r>
              <a:rPr lang="en-US" dirty="0" smtClean="0">
                <a:solidFill>
                  <a:schemeClr val="bg1"/>
                </a:solidFill>
                <a:latin typeface="Arial" panose="020B0604020202020204" pitchFamily="34" charset="0"/>
                <a:cs typeface="Arial" panose="020B0604020202020204" pitchFamily="34" charset="0"/>
              </a:rPr>
              <a:t>Currently Served </a:t>
            </a:r>
            <a:r>
              <a:rPr lang="en-US" dirty="0">
                <a:solidFill>
                  <a:schemeClr val="bg1"/>
                </a:solidFill>
                <a:latin typeface="Arial" panose="020B0604020202020204" pitchFamily="34" charset="0"/>
                <a:cs typeface="Arial" panose="020B0604020202020204" pitchFamily="34" charset="0"/>
              </a:rPr>
              <a:t>by Seattle </a:t>
            </a:r>
            <a:r>
              <a:rPr lang="en-US" dirty="0" smtClean="0">
                <a:solidFill>
                  <a:schemeClr val="bg1"/>
                </a:solidFill>
                <a:latin typeface="Arial" panose="020B0604020202020204" pitchFamily="34" charset="0"/>
                <a:cs typeface="Arial" panose="020B0604020202020204" pitchFamily="34" charset="0"/>
              </a:rPr>
              <a:t>Will Not </a:t>
            </a:r>
            <a:r>
              <a:rPr lang="en-US" dirty="0">
                <a:solidFill>
                  <a:schemeClr val="bg1"/>
                </a:solidFill>
                <a:latin typeface="Arial" panose="020B0604020202020204" pitchFamily="34" charset="0"/>
                <a:cs typeface="Arial" panose="020B0604020202020204" pitchFamily="34" charset="0"/>
              </a:rPr>
              <a:t>be </a:t>
            </a:r>
            <a:r>
              <a:rPr lang="en-US" dirty="0" smtClean="0">
                <a:solidFill>
                  <a:schemeClr val="bg1"/>
                </a:solidFill>
                <a:latin typeface="Arial" panose="020B0604020202020204" pitchFamily="34" charset="0"/>
                <a:cs typeface="Arial" panose="020B0604020202020204" pitchFamily="34" charset="0"/>
              </a:rPr>
              <a:t>Decreased </a:t>
            </a:r>
            <a:r>
              <a:rPr lang="en-US" dirty="0">
                <a:solidFill>
                  <a:schemeClr val="bg1"/>
                </a:solidFill>
                <a:latin typeface="Arial" panose="020B0604020202020204" pitchFamily="34" charset="0"/>
                <a:cs typeface="Arial" panose="020B0604020202020204" pitchFamily="34" charset="0"/>
              </a:rPr>
              <a:t>as a </a:t>
            </a:r>
            <a:r>
              <a:rPr lang="en-US" dirty="0" smtClean="0">
                <a:solidFill>
                  <a:schemeClr val="bg1"/>
                </a:solidFill>
                <a:latin typeface="Arial" panose="020B0604020202020204" pitchFamily="34" charset="0"/>
                <a:cs typeface="Arial" panose="020B0604020202020204" pitchFamily="34" charset="0"/>
              </a:rPr>
              <a:t>Result </a:t>
            </a:r>
            <a:r>
              <a:rPr lang="en-US" dirty="0">
                <a:solidFill>
                  <a:schemeClr val="bg1"/>
                </a:solidFill>
                <a:latin typeface="Arial" panose="020B0604020202020204" pitchFamily="34" charset="0"/>
                <a:cs typeface="Arial" panose="020B0604020202020204" pitchFamily="34" charset="0"/>
              </a:rPr>
              <a:t>of this </a:t>
            </a:r>
            <a:r>
              <a:rPr lang="en-US" dirty="0" smtClean="0">
                <a:solidFill>
                  <a:schemeClr val="bg1"/>
                </a:solidFill>
                <a:latin typeface="Arial" panose="020B0604020202020204" pitchFamily="34" charset="0"/>
                <a:cs typeface="Arial" panose="020B0604020202020204" pitchFamily="34" charset="0"/>
              </a:rPr>
              <a:t>Move Out </a:t>
            </a:r>
            <a:r>
              <a:rPr lang="en-US" dirty="0">
                <a:solidFill>
                  <a:schemeClr val="bg1"/>
                </a:solidFill>
                <a:latin typeface="Arial" panose="020B0604020202020204" pitchFamily="34" charset="0"/>
                <a:cs typeface="Arial" panose="020B0604020202020204" pitchFamily="34" charset="0"/>
              </a:rPr>
              <a:t>of Seattle.  IHS </a:t>
            </a:r>
            <a:r>
              <a:rPr lang="en-US" dirty="0" smtClean="0">
                <a:solidFill>
                  <a:schemeClr val="bg1"/>
                </a:solidFill>
                <a:latin typeface="Arial" panose="020B0604020202020204" pitchFamily="34" charset="0"/>
                <a:cs typeface="Arial" panose="020B0604020202020204" pitchFamily="34" charset="0"/>
              </a:rPr>
              <a:t>Staff </a:t>
            </a:r>
            <a:r>
              <a:rPr lang="en-US" dirty="0">
                <a:solidFill>
                  <a:schemeClr val="bg1"/>
                </a:solidFill>
                <a:latin typeface="Arial" panose="020B0604020202020204" pitchFamily="34" charset="0"/>
                <a:cs typeface="Arial" panose="020B0604020202020204" pitchFamily="34" charset="0"/>
              </a:rPr>
              <a:t>W</a:t>
            </a:r>
            <a:r>
              <a:rPr lang="en-US" dirty="0" smtClean="0">
                <a:solidFill>
                  <a:schemeClr val="bg1"/>
                </a:solidFill>
                <a:latin typeface="Arial" panose="020B0604020202020204" pitchFamily="34" charset="0"/>
                <a:cs typeface="Arial" panose="020B0604020202020204" pitchFamily="34" charset="0"/>
              </a:rPr>
              <a:t>ill Just </a:t>
            </a:r>
            <a:r>
              <a:rPr lang="en-US" dirty="0">
                <a:solidFill>
                  <a:schemeClr val="bg1"/>
                </a:solidFill>
                <a:latin typeface="Arial" panose="020B0604020202020204" pitchFamily="34" charset="0"/>
                <a:cs typeface="Arial" panose="020B0604020202020204" pitchFamily="34" charset="0"/>
              </a:rPr>
              <a:t>be </a:t>
            </a:r>
            <a:r>
              <a:rPr lang="en-US" dirty="0" smtClean="0">
                <a:solidFill>
                  <a:schemeClr val="bg1"/>
                </a:solidFill>
                <a:latin typeface="Arial" panose="020B0604020202020204" pitchFamily="34" charset="0"/>
                <a:cs typeface="Arial" panose="020B0604020202020204" pitchFamily="34" charset="0"/>
              </a:rPr>
              <a:t>Serving </a:t>
            </a:r>
            <a:r>
              <a:rPr lang="en-US" dirty="0">
                <a:solidFill>
                  <a:schemeClr val="bg1"/>
                </a:solidFill>
                <a:latin typeface="Arial" panose="020B0604020202020204" pitchFamily="34" charset="0"/>
                <a:cs typeface="Arial" panose="020B0604020202020204" pitchFamily="34" charset="0"/>
              </a:rPr>
              <a:t>Y</a:t>
            </a:r>
            <a:r>
              <a:rPr lang="en-US" dirty="0" smtClean="0">
                <a:solidFill>
                  <a:schemeClr val="bg1"/>
                </a:solidFill>
                <a:latin typeface="Arial" panose="020B0604020202020204" pitchFamily="34" charset="0"/>
                <a:cs typeface="Arial" panose="020B0604020202020204" pitchFamily="34" charset="0"/>
              </a:rPr>
              <a:t>ou </a:t>
            </a:r>
            <a:r>
              <a:rPr lang="en-US" dirty="0">
                <a:solidFill>
                  <a:schemeClr val="bg1"/>
                </a:solidFill>
                <a:latin typeface="Arial" panose="020B0604020202020204" pitchFamily="34" charset="0"/>
                <a:cs typeface="Arial" panose="020B0604020202020204" pitchFamily="34" charset="0"/>
              </a:rPr>
              <a:t>F</a:t>
            </a:r>
            <a:r>
              <a:rPr lang="en-US" dirty="0" smtClean="0">
                <a:solidFill>
                  <a:schemeClr val="bg1"/>
                </a:solidFill>
                <a:latin typeface="Arial" panose="020B0604020202020204" pitchFamily="34" charset="0"/>
                <a:cs typeface="Arial" panose="020B0604020202020204" pitchFamily="34" charset="0"/>
              </a:rPr>
              <a:t>rom </a:t>
            </a:r>
            <a:r>
              <a:rPr lang="en-US" dirty="0">
                <a:solidFill>
                  <a:schemeClr val="bg1"/>
                </a:solidFill>
                <a:latin typeface="Arial" panose="020B0604020202020204" pitchFamily="34" charset="0"/>
                <a:cs typeface="Arial" panose="020B0604020202020204" pitchFamily="34" charset="0"/>
              </a:rPr>
              <a:t>a </a:t>
            </a:r>
            <a:r>
              <a:rPr lang="en-US" dirty="0" smtClean="0">
                <a:solidFill>
                  <a:schemeClr val="bg1"/>
                </a:solidFill>
                <a:latin typeface="Arial" panose="020B0604020202020204" pitchFamily="34" charset="0"/>
                <a:cs typeface="Arial" panose="020B0604020202020204" pitchFamily="34" charset="0"/>
              </a:rPr>
              <a:t>Base </a:t>
            </a:r>
            <a:r>
              <a:rPr lang="en-US" dirty="0">
                <a:solidFill>
                  <a:schemeClr val="bg1"/>
                </a:solidFill>
                <a:latin typeface="Arial" panose="020B0604020202020204" pitchFamily="34" charset="0"/>
                <a:cs typeface="Arial" panose="020B0604020202020204" pitchFamily="34" charset="0"/>
              </a:rPr>
              <a:t>O</a:t>
            </a:r>
            <a:r>
              <a:rPr lang="en-US" dirty="0" smtClean="0">
                <a:solidFill>
                  <a:schemeClr val="bg1"/>
                </a:solidFill>
                <a:latin typeface="Arial" panose="020B0604020202020204" pitchFamily="34" charset="0"/>
                <a:cs typeface="Arial" panose="020B0604020202020204" pitchFamily="34" charset="0"/>
              </a:rPr>
              <a:t>ther </a:t>
            </a:r>
            <a:r>
              <a:rPr lang="en-US" dirty="0">
                <a:solidFill>
                  <a:schemeClr val="bg1"/>
                </a:solidFill>
                <a:latin typeface="Arial" panose="020B0604020202020204" pitchFamily="34" charset="0"/>
                <a:cs typeface="Arial" panose="020B0604020202020204" pitchFamily="34" charset="0"/>
              </a:rPr>
              <a:t>T</a:t>
            </a:r>
            <a:r>
              <a:rPr lang="en-US" dirty="0" smtClean="0">
                <a:solidFill>
                  <a:schemeClr val="bg1"/>
                </a:solidFill>
                <a:latin typeface="Arial" panose="020B0604020202020204" pitchFamily="34" charset="0"/>
                <a:cs typeface="Arial" panose="020B0604020202020204" pitchFamily="34" charset="0"/>
              </a:rPr>
              <a:t>han Downtown </a:t>
            </a:r>
            <a:r>
              <a:rPr lang="en-US" dirty="0">
                <a:solidFill>
                  <a:schemeClr val="bg1"/>
                </a:solidFill>
                <a:latin typeface="Arial" panose="020B0604020202020204" pitchFamily="34" charset="0"/>
                <a:cs typeface="Arial" panose="020B0604020202020204" pitchFamily="34" charset="0"/>
              </a:rPr>
              <a:t>Seattle</a:t>
            </a:r>
            <a:r>
              <a:rPr lang="en-US" dirty="0" smtClean="0">
                <a:solidFill>
                  <a:schemeClr val="bg1"/>
                </a:solidFill>
                <a:latin typeface="Arial" panose="020B0604020202020204" pitchFamily="34" charset="0"/>
                <a:cs typeface="Arial" panose="020B0604020202020204" pitchFamily="34" charset="0"/>
              </a:rPr>
              <a:t>.</a:t>
            </a:r>
          </a:p>
          <a:p>
            <a:pPr marL="0" fontAlgn="base">
              <a:spcAft>
                <a:spcPct val="0"/>
              </a:spcAft>
              <a:buClrTx/>
              <a:buSzTx/>
              <a:defRPr/>
            </a:pPr>
            <a:endParaRPr lang="en-US" dirty="0" smtClean="0">
              <a:solidFill>
                <a:schemeClr val="bg1"/>
              </a:solidFill>
              <a:latin typeface="Arial" panose="020B0604020202020204" pitchFamily="34" charset="0"/>
              <a:cs typeface="Arial" panose="020B0604020202020204" pitchFamily="34" charset="0"/>
            </a:endParaRPr>
          </a:p>
          <a:p>
            <a:pPr marL="4572" indent="-342900" fontAlgn="base">
              <a:spcAft>
                <a:spcPct val="0"/>
              </a:spcAft>
              <a:buClrTx/>
              <a:buSzTx/>
              <a:buFont typeface="Wingdings" panose="05000000000000000000" pitchFamily="2" charset="2"/>
              <a:buChar char="v"/>
              <a:defRPr/>
            </a:pPr>
            <a:r>
              <a:rPr lang="en-US" dirty="0" smtClean="0">
                <a:solidFill>
                  <a:schemeClr val="bg1"/>
                </a:solidFill>
                <a:latin typeface="Arial" panose="020B0604020202020204" pitchFamily="34" charset="0"/>
                <a:cs typeface="Arial" panose="020B0604020202020204" pitchFamily="34" charset="0"/>
              </a:rPr>
              <a:t>The Goal is to Eliminate Unnecessary </a:t>
            </a:r>
            <a:r>
              <a:rPr lang="en-US" dirty="0">
                <a:solidFill>
                  <a:schemeClr val="bg1"/>
                </a:solidFill>
                <a:latin typeface="Arial" panose="020B0604020202020204" pitchFamily="34" charset="0"/>
                <a:cs typeface="Arial" panose="020B0604020202020204" pitchFamily="34" charset="0"/>
              </a:rPr>
              <a:t>O</a:t>
            </a:r>
            <a:r>
              <a:rPr lang="en-US" dirty="0" smtClean="0">
                <a:solidFill>
                  <a:schemeClr val="bg1"/>
                </a:solidFill>
                <a:latin typeface="Arial" panose="020B0604020202020204" pitchFamily="34" charset="0"/>
                <a:cs typeface="Arial" panose="020B0604020202020204" pitchFamily="34" charset="0"/>
              </a:rPr>
              <a:t>perating Cost Without Negatively </a:t>
            </a:r>
            <a:r>
              <a:rPr lang="en-US" dirty="0">
                <a:solidFill>
                  <a:schemeClr val="bg1"/>
                </a:solidFill>
                <a:latin typeface="Arial" panose="020B0604020202020204" pitchFamily="34" charset="0"/>
                <a:cs typeface="Arial" panose="020B0604020202020204" pitchFamily="34" charset="0"/>
              </a:rPr>
              <a:t>A</a:t>
            </a:r>
            <a:r>
              <a:rPr lang="en-US" dirty="0" smtClean="0">
                <a:solidFill>
                  <a:schemeClr val="bg1"/>
                </a:solidFill>
                <a:latin typeface="Arial" panose="020B0604020202020204" pitchFamily="34" charset="0"/>
                <a:cs typeface="Arial" panose="020B0604020202020204" pitchFamily="34" charset="0"/>
              </a:rPr>
              <a:t>ffecting Tribes Served by Seattle.</a:t>
            </a:r>
          </a:p>
          <a:p>
            <a:pPr marL="0" fontAlgn="base">
              <a:spcAft>
                <a:spcPct val="0"/>
              </a:spcAft>
              <a:buClrTx/>
              <a:buSzTx/>
              <a:defRPr/>
            </a:pPr>
            <a:endParaRPr lang="en-US" dirty="0" smtClean="0">
              <a:solidFill>
                <a:schemeClr val="bg1"/>
              </a:solidFill>
              <a:latin typeface="Arial" panose="020B0604020202020204" pitchFamily="34" charset="0"/>
              <a:cs typeface="Arial" panose="020B0604020202020204" pitchFamily="34" charset="0"/>
            </a:endParaRPr>
          </a:p>
          <a:p>
            <a:pPr marL="4572" indent="-342900" fontAlgn="base">
              <a:spcAft>
                <a:spcPct val="0"/>
              </a:spcAft>
              <a:buClrTx/>
              <a:buSzTx/>
              <a:buFont typeface="Wingdings" panose="05000000000000000000" pitchFamily="2" charset="2"/>
              <a:buChar char="v"/>
              <a:defRPr/>
            </a:pPr>
            <a:r>
              <a:rPr lang="en-US" dirty="0" smtClean="0">
                <a:solidFill>
                  <a:schemeClr val="bg1"/>
                </a:solidFill>
                <a:latin typeface="+mj-lt"/>
              </a:rPr>
              <a:t>Transition Will Likely Begin in September 2018, and Will be Complete </a:t>
            </a:r>
            <a:r>
              <a:rPr lang="en-US" dirty="0">
                <a:solidFill>
                  <a:schemeClr val="bg1"/>
                </a:solidFill>
                <a:latin typeface="+mj-lt"/>
              </a:rPr>
              <a:t>N</a:t>
            </a:r>
            <a:r>
              <a:rPr lang="en-US" dirty="0" smtClean="0">
                <a:solidFill>
                  <a:schemeClr val="bg1"/>
                </a:solidFill>
                <a:latin typeface="+mj-lt"/>
              </a:rPr>
              <a:t>o </a:t>
            </a:r>
            <a:r>
              <a:rPr lang="en-US" dirty="0">
                <a:solidFill>
                  <a:schemeClr val="bg1"/>
                </a:solidFill>
                <a:latin typeface="+mj-lt"/>
              </a:rPr>
              <a:t>L</a:t>
            </a:r>
            <a:r>
              <a:rPr lang="en-US" dirty="0" smtClean="0">
                <a:solidFill>
                  <a:schemeClr val="bg1"/>
                </a:solidFill>
                <a:latin typeface="+mj-lt"/>
              </a:rPr>
              <a:t>ater Than April 1, 2019.</a:t>
            </a:r>
          </a:p>
          <a:p>
            <a:pPr marL="1065276" lvl="2" indent="-342900" fontAlgn="base">
              <a:spcAft>
                <a:spcPct val="0"/>
              </a:spcAft>
              <a:buClrTx/>
              <a:buSzTx/>
              <a:buFont typeface="Wingdings" panose="05000000000000000000" pitchFamily="2" charset="2"/>
              <a:buChar char="v"/>
              <a:defRPr/>
            </a:pPr>
            <a:endParaRPr lang="en-US" dirty="0" smtClean="0">
              <a:solidFill>
                <a:schemeClr val="bg1"/>
              </a:solidFill>
              <a:latin typeface="+mj-lt"/>
            </a:endParaRPr>
          </a:p>
          <a:p>
            <a:pPr marL="457200" lvl="1" indent="0" fontAlgn="base">
              <a:spcAft>
                <a:spcPct val="0"/>
              </a:spcAft>
              <a:buClrTx/>
              <a:buSzTx/>
              <a:defRPr/>
            </a:pPr>
            <a:endParaRPr lang="en-US" sz="2000" dirty="0" smtClean="0">
              <a:solidFill>
                <a:schemeClr val="bg1"/>
              </a:solidFill>
              <a:latin typeface="+mj-lt"/>
            </a:endParaRPr>
          </a:p>
          <a:p>
            <a:pPr marL="800100" lvl="1" indent="-342900" fontAlgn="base">
              <a:spcAft>
                <a:spcPct val="0"/>
              </a:spcAft>
              <a:buClrTx/>
              <a:buSzTx/>
              <a:buFont typeface="Wingdings" panose="05000000000000000000" pitchFamily="2" charset="2"/>
              <a:buChar char="v"/>
              <a:defRPr/>
            </a:pPr>
            <a:endParaRPr lang="en-US" sz="2000" dirty="0" smtClean="0">
              <a:solidFill>
                <a:schemeClr val="bg1"/>
              </a:solidFill>
              <a:latin typeface="+mj-lt"/>
            </a:endParaRPr>
          </a:p>
          <a:p>
            <a:pPr marL="722376" lvl="2" indent="0" fontAlgn="base">
              <a:spcAft>
                <a:spcPct val="0"/>
              </a:spcAft>
              <a:buClrTx/>
              <a:buSzTx/>
              <a:defRPr/>
            </a:pPr>
            <a:endParaRPr lang="en-US" sz="2400" b="1" kern="0" dirty="0">
              <a:solidFill>
                <a:srgbClr val="000000"/>
              </a:solidFill>
              <a:latin typeface="+mj-lt"/>
            </a:endParaRPr>
          </a:p>
        </p:txBody>
      </p:sp>
      <p:sp>
        <p:nvSpPr>
          <p:cNvPr id="7" name="Title 1"/>
          <p:cNvSpPr txBox="1">
            <a:spLocks/>
          </p:cNvSpPr>
          <p:nvPr/>
        </p:nvSpPr>
        <p:spPr>
          <a:xfrm>
            <a:off x="1066800" y="381000"/>
            <a:ext cx="6934200" cy="1477962"/>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4000" dirty="0" smtClean="0">
                <a:solidFill>
                  <a:prstClr val="black"/>
                </a:solidFill>
              </a:rPr>
              <a:t>Indian Health Service</a:t>
            </a:r>
            <a:br>
              <a:rPr lang="en-US" sz="4000" dirty="0" smtClean="0">
                <a:solidFill>
                  <a:prstClr val="black"/>
                </a:solidFill>
              </a:rPr>
            </a:br>
            <a:r>
              <a:rPr lang="en-US" sz="4000" dirty="0" smtClean="0">
                <a:solidFill>
                  <a:prstClr val="black"/>
                </a:solidFill>
              </a:rPr>
              <a:t>Portland Area</a:t>
            </a:r>
            <a:endParaRPr lang="en-US" dirty="0">
              <a:solidFill>
                <a:schemeClr val="bg1"/>
              </a:solidFill>
            </a:endParaRPr>
          </a:p>
        </p:txBody>
      </p:sp>
    </p:spTree>
    <p:extLst>
      <p:ext uri="{BB962C8B-B14F-4D97-AF65-F5344CB8AC3E}">
        <p14:creationId xmlns:p14="http://schemas.microsoft.com/office/powerpoint/2010/main" val="41331898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296934</TotalTime>
  <Words>1003</Words>
  <Application>Microsoft Office PowerPoint</Application>
  <PresentationFormat>On-screen Show (4:3)</PresentationFormat>
  <Paragraphs>206</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Times New Roman</vt:lpstr>
      <vt:lpstr>Wingdings</vt:lpstr>
      <vt:lpstr>Wingdings 2</vt:lpstr>
      <vt:lpstr>Wingdings 3</vt:lpstr>
      <vt:lpstr>Apex</vt:lpstr>
      <vt:lpstr>Indian Health Service Portland Area Director’s Update</vt:lpstr>
      <vt:lpstr> </vt:lpstr>
      <vt:lpstr> </vt:lpstr>
      <vt:lpstr> </vt:lpstr>
      <vt:lpstr> </vt:lpstr>
      <vt:lpstr> </vt:lpstr>
      <vt:lpstr> </vt:lpstr>
      <vt:lpstr> </vt:lpstr>
      <vt:lpstr> </vt:lpstr>
      <vt:lpstr> </vt:lpstr>
      <vt:lpstr> </vt:lpstr>
      <vt:lpstr> </vt:lpstr>
      <vt:lpstr> </vt:lpstr>
      <vt:lpstr>Indian Health Service Portland Area</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Seyler, Dean M (IHS/POR)</dc:creator>
  <cp:lastModifiedBy>Lisa Griggs</cp:lastModifiedBy>
  <cp:revision>918</cp:revision>
  <cp:lastPrinted>2018-07-09T21:56:12Z</cp:lastPrinted>
  <dcterms:created xsi:type="dcterms:W3CDTF">2011-08-31T16:04:47Z</dcterms:created>
  <dcterms:modified xsi:type="dcterms:W3CDTF">2018-07-10T17:01:47Z</dcterms:modified>
</cp:coreProperties>
</file>