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7" r:id="rId1"/>
  </p:sldMasterIdLst>
  <p:notesMasterIdLst>
    <p:notesMasterId r:id="rId24"/>
  </p:notesMasterIdLst>
  <p:handoutMasterIdLst>
    <p:handoutMasterId r:id="rId25"/>
  </p:handoutMasterIdLst>
  <p:sldIdLst>
    <p:sldId id="256" r:id="rId2"/>
    <p:sldId id="258" r:id="rId3"/>
    <p:sldId id="261" r:id="rId4"/>
    <p:sldId id="260" r:id="rId5"/>
    <p:sldId id="262" r:id="rId6"/>
    <p:sldId id="263" r:id="rId7"/>
    <p:sldId id="264" r:id="rId8"/>
    <p:sldId id="265" r:id="rId9"/>
    <p:sldId id="268" r:id="rId10"/>
    <p:sldId id="267" r:id="rId11"/>
    <p:sldId id="269" r:id="rId12"/>
    <p:sldId id="270" r:id="rId13"/>
    <p:sldId id="282" r:id="rId14"/>
    <p:sldId id="272" r:id="rId15"/>
    <p:sldId id="276" r:id="rId16"/>
    <p:sldId id="277" r:id="rId17"/>
    <p:sldId id="273" r:id="rId18"/>
    <p:sldId id="274" r:id="rId19"/>
    <p:sldId id="279" r:id="rId20"/>
    <p:sldId id="280" r:id="rId21"/>
    <p:sldId id="283" r:id="rId22"/>
    <p:sldId id="271" r:id="rId23"/>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4" autoAdjust="0"/>
    <p:restoredTop sz="94660"/>
  </p:normalViewPr>
  <p:slideViewPr>
    <p:cSldViewPr snapToGrid="0">
      <p:cViewPr varScale="1">
        <p:scale>
          <a:sx n="106" d="100"/>
          <a:sy n="106" d="100"/>
        </p:scale>
        <p:origin x="132" y="246"/>
      </p:cViewPr>
      <p:guideLst/>
    </p:cSldViewPr>
  </p:slideViewPr>
  <p:notesTextViewPr>
    <p:cViewPr>
      <p:scale>
        <a:sx n="3" d="2"/>
        <a:sy n="3" d="2"/>
      </p:scale>
      <p:origin x="0" y="0"/>
    </p:cViewPr>
  </p:notesTextViewPr>
  <p:notesViewPr>
    <p:cSldViewPr snapToGrid="0">
      <p:cViewPr>
        <p:scale>
          <a:sx n="80" d="100"/>
          <a:sy n="80" d="100"/>
        </p:scale>
        <p:origin x="328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65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66578"/>
          </a:xfrm>
          <a:prstGeom prst="rect">
            <a:avLst/>
          </a:prstGeom>
        </p:spPr>
        <p:txBody>
          <a:bodyPr vert="horz" lIns="91440" tIns="45720" rIns="91440" bIns="45720" rtlCol="0"/>
          <a:lstStyle>
            <a:lvl1pPr algn="r">
              <a:defRPr sz="1200"/>
            </a:lvl1pPr>
          </a:lstStyle>
          <a:p>
            <a:fld id="{19E4A32F-D45D-4E02-BE7C-93BA4F16F835}" type="datetimeFigureOut">
              <a:rPr lang="en-US" smtClean="0"/>
              <a:t>1/12/2018</a:t>
            </a:fld>
            <a:endParaRPr lang="en-US"/>
          </a:p>
        </p:txBody>
      </p:sp>
      <p:sp>
        <p:nvSpPr>
          <p:cNvPr id="4" name="Footer Placeholder 3"/>
          <p:cNvSpPr>
            <a:spLocks noGrp="1"/>
          </p:cNvSpPr>
          <p:nvPr>
            <p:ph type="ftr" sz="quarter" idx="2"/>
          </p:nvPr>
        </p:nvSpPr>
        <p:spPr>
          <a:xfrm>
            <a:off x="1" y="8829822"/>
            <a:ext cx="2972421" cy="46657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822"/>
            <a:ext cx="2972421" cy="466578"/>
          </a:xfrm>
          <a:prstGeom prst="rect">
            <a:avLst/>
          </a:prstGeom>
        </p:spPr>
        <p:txBody>
          <a:bodyPr vert="horz" lIns="91440" tIns="45720" rIns="91440" bIns="45720" rtlCol="0" anchor="b"/>
          <a:lstStyle>
            <a:lvl1pPr algn="r">
              <a:defRPr sz="1200"/>
            </a:lvl1pPr>
          </a:lstStyle>
          <a:p>
            <a:fld id="{94B27B77-C81B-4F3E-AA42-95FA1655F215}" type="slidenum">
              <a:rPr lang="en-US" smtClean="0"/>
              <a:t>‹#›</a:t>
            </a:fld>
            <a:endParaRPr lang="en-US"/>
          </a:p>
        </p:txBody>
      </p:sp>
    </p:spTree>
    <p:extLst>
      <p:ext uri="{BB962C8B-B14F-4D97-AF65-F5344CB8AC3E}">
        <p14:creationId xmlns:p14="http://schemas.microsoft.com/office/powerpoint/2010/main" val="1837876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CD4299EB-EDB5-4FFE-8FB7-2974BC48DE17}" type="datetimeFigureOut">
              <a:rPr lang="en-US" smtClean="0"/>
              <a:t>1/12/2018</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94DD4119-FBF7-4FCD-A46A-70441B9AEC6B}" type="slidenum">
              <a:rPr lang="en-US" smtClean="0"/>
              <a:t>‹#›</a:t>
            </a:fld>
            <a:endParaRPr lang="en-US"/>
          </a:p>
        </p:txBody>
      </p:sp>
    </p:spTree>
    <p:extLst>
      <p:ext uri="{BB962C8B-B14F-4D97-AF65-F5344CB8AC3E}">
        <p14:creationId xmlns:p14="http://schemas.microsoft.com/office/powerpoint/2010/main" val="2858118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8950"/>
            <a:ext cx="5486400" cy="3660458"/>
          </a:xfrm>
        </p:spPr>
        <p:txBody>
          <a:bodyPr/>
          <a:lstStyle/>
          <a:p>
            <a:endParaRPr lang="en-US" dirty="0" smtClean="0"/>
          </a:p>
          <a:p>
            <a:r>
              <a:rPr lang="en-US" sz="1800" dirty="0" smtClean="0"/>
              <a:t>Introduce yourself. w/ title</a:t>
            </a:r>
          </a:p>
          <a:p>
            <a:r>
              <a:rPr lang="en-US" sz="1800" dirty="0" smtClean="0"/>
              <a:t>Follow up on some key points from Julies presentation</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1</a:t>
            </a:fld>
            <a:endParaRPr lang="en-US"/>
          </a:p>
        </p:txBody>
      </p:sp>
    </p:spTree>
    <p:extLst>
      <p:ext uri="{BB962C8B-B14F-4D97-AF65-F5344CB8AC3E}">
        <p14:creationId xmlns:p14="http://schemas.microsoft.com/office/powerpoint/2010/main" val="1668894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Clearly we have some work to do</a:t>
            </a:r>
          </a:p>
          <a:p>
            <a:endParaRPr lang="en-US" sz="1800" dirty="0"/>
          </a:p>
          <a:p>
            <a:r>
              <a:rPr lang="en-US" sz="1800" dirty="0" smtClean="0"/>
              <a:t>Discuss</a:t>
            </a:r>
          </a:p>
          <a:p>
            <a:endParaRPr lang="en-US" sz="1800" dirty="0"/>
          </a:p>
          <a:p>
            <a:r>
              <a:rPr lang="en-US" sz="1800" dirty="0" smtClean="0"/>
              <a:t>Formed BHAC/Native connections Advisory</a:t>
            </a:r>
          </a:p>
          <a:p>
            <a:endParaRPr lang="en-US" sz="1800" dirty="0"/>
          </a:p>
          <a:p>
            <a:r>
              <a:rPr lang="en-US" sz="1800" dirty="0" smtClean="0"/>
              <a:t>Developed Mission and Vision statements</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10</a:t>
            </a:fld>
            <a:endParaRPr lang="en-US"/>
          </a:p>
        </p:txBody>
      </p:sp>
    </p:spTree>
    <p:extLst>
      <p:ext uri="{BB962C8B-B14F-4D97-AF65-F5344CB8AC3E}">
        <p14:creationId xmlns:p14="http://schemas.microsoft.com/office/powerpoint/2010/main" val="2861885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 Define trauma informed </a:t>
            </a:r>
            <a:endParaRPr lang="en-US" sz="1800" dirty="0"/>
          </a:p>
          <a:p>
            <a:r>
              <a:rPr lang="en-US" sz="1800" dirty="0" smtClean="0"/>
              <a:t>And then the development of the Strategic Action Plan</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11</a:t>
            </a:fld>
            <a:endParaRPr lang="en-US"/>
          </a:p>
        </p:txBody>
      </p:sp>
    </p:spTree>
    <p:extLst>
      <p:ext uri="{BB962C8B-B14F-4D97-AF65-F5344CB8AC3E}">
        <p14:creationId xmlns:p14="http://schemas.microsoft.com/office/powerpoint/2010/main" val="3047684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Implementation of the Sanctuary Model</a:t>
            </a:r>
          </a:p>
          <a:p>
            <a:r>
              <a:rPr lang="en-US" sz="1800" dirty="0" smtClean="0"/>
              <a:t>Explain CCR and it’s members</a:t>
            </a:r>
          </a:p>
          <a:p>
            <a:r>
              <a:rPr lang="en-US" sz="1800" dirty="0" smtClean="0"/>
              <a:t>Cohort </a:t>
            </a:r>
            <a:r>
              <a:rPr lang="en-US" sz="1800" dirty="0" err="1" smtClean="0"/>
              <a:t>modle</a:t>
            </a:r>
            <a:r>
              <a:rPr lang="en-US" sz="1800" dirty="0" smtClean="0"/>
              <a:t> first flight</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12</a:t>
            </a:fld>
            <a:endParaRPr lang="en-US"/>
          </a:p>
        </p:txBody>
      </p:sp>
    </p:spTree>
    <p:extLst>
      <p:ext uri="{BB962C8B-B14F-4D97-AF65-F5344CB8AC3E}">
        <p14:creationId xmlns:p14="http://schemas.microsoft.com/office/powerpoint/2010/main" val="1850029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3"/>
            <a:ext cx="5486400" cy="4056496"/>
          </a:xfrm>
        </p:spPr>
        <p:txBody>
          <a:bodyPr/>
          <a:lstStyle/>
          <a:p>
            <a:r>
              <a:rPr lang="en-US" sz="1800" dirty="0" smtClean="0"/>
              <a:t>Trauma Theory  - the three e’s  and traumas effects </a:t>
            </a:r>
          </a:p>
          <a:p>
            <a:endParaRPr lang="en-US" sz="1800" dirty="0"/>
          </a:p>
          <a:p>
            <a:r>
              <a:rPr lang="en-US" sz="1800" dirty="0" smtClean="0"/>
              <a:t>Safety-physical Social Moral</a:t>
            </a:r>
          </a:p>
          <a:p>
            <a:r>
              <a:rPr lang="en-US" sz="1800" dirty="0" smtClean="0"/>
              <a:t>Emotional Management</a:t>
            </a:r>
          </a:p>
          <a:p>
            <a:r>
              <a:rPr lang="en-US" sz="1800" dirty="0" smtClean="0"/>
              <a:t>Loss- Acknowledge and grieving the loss and not getting stuck</a:t>
            </a:r>
          </a:p>
          <a:p>
            <a:r>
              <a:rPr lang="en-US" sz="1800" dirty="0" smtClean="0"/>
              <a:t>Future-Building the capacity for choices and new behaviors</a:t>
            </a:r>
          </a:p>
          <a:p>
            <a:endParaRPr lang="en-US" sz="1800" dirty="0"/>
          </a:p>
          <a:p>
            <a:r>
              <a:rPr lang="en-US" sz="1800" dirty="0" smtClean="0"/>
              <a:t>7 Commitments-non-violence, open communications, emotional intelligence, social learning, social responsibility, Democracy, growth and change</a:t>
            </a:r>
          </a:p>
          <a:p>
            <a:r>
              <a:rPr lang="en-US" sz="1800" dirty="0" smtClean="0"/>
              <a:t>Tools-self governance, personal empowerment and the safety to say “hey wait a minute….”</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13</a:t>
            </a:fld>
            <a:endParaRPr lang="en-US"/>
          </a:p>
        </p:txBody>
      </p:sp>
    </p:spTree>
    <p:extLst>
      <p:ext uri="{BB962C8B-B14F-4D97-AF65-F5344CB8AC3E}">
        <p14:creationId xmlns:p14="http://schemas.microsoft.com/office/powerpoint/2010/main" val="1129864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On boarding for new employees for the clinic, reaching into the Government Offices and Human Services</a:t>
            </a:r>
          </a:p>
          <a:p>
            <a:endParaRPr lang="en-US" sz="1800" dirty="0"/>
          </a:p>
          <a:p>
            <a:r>
              <a:rPr lang="en-US" sz="1800" dirty="0" smtClean="0"/>
              <a:t>Empowering people to ask the question </a:t>
            </a:r>
            <a:r>
              <a:rPr lang="en-US" sz="1800" b="1" dirty="0" smtClean="0"/>
              <a:t>“Are you thinking about killing yourself?”</a:t>
            </a:r>
            <a:endParaRPr lang="en-US" sz="1800" b="1" dirty="0"/>
          </a:p>
        </p:txBody>
      </p:sp>
      <p:sp>
        <p:nvSpPr>
          <p:cNvPr id="4" name="Slide Number Placeholder 3"/>
          <p:cNvSpPr>
            <a:spLocks noGrp="1"/>
          </p:cNvSpPr>
          <p:nvPr>
            <p:ph type="sldNum" sz="quarter" idx="10"/>
          </p:nvPr>
        </p:nvSpPr>
        <p:spPr/>
        <p:txBody>
          <a:bodyPr/>
          <a:lstStyle/>
          <a:p>
            <a:fld id="{94DD4119-FBF7-4FCD-A46A-70441B9AEC6B}" type="slidenum">
              <a:rPr lang="en-US" smtClean="0"/>
              <a:t>14</a:t>
            </a:fld>
            <a:endParaRPr lang="en-US"/>
          </a:p>
        </p:txBody>
      </p:sp>
    </p:spTree>
    <p:extLst>
      <p:ext uri="{BB962C8B-B14F-4D97-AF65-F5344CB8AC3E}">
        <p14:creationId xmlns:p14="http://schemas.microsoft.com/office/powerpoint/2010/main" val="644676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Youth based QPR</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15</a:t>
            </a:fld>
            <a:endParaRPr lang="en-US"/>
          </a:p>
        </p:txBody>
      </p:sp>
    </p:spTree>
    <p:extLst>
      <p:ext uri="{BB962C8B-B14F-4D97-AF65-F5344CB8AC3E}">
        <p14:creationId xmlns:p14="http://schemas.microsoft.com/office/powerpoint/2010/main" val="1602589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Youth lead with an onsite school professional as the contact point. </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16</a:t>
            </a:fld>
            <a:endParaRPr lang="en-US"/>
          </a:p>
        </p:txBody>
      </p:sp>
    </p:spTree>
    <p:extLst>
      <p:ext uri="{BB962C8B-B14F-4D97-AF65-F5344CB8AC3E}">
        <p14:creationId xmlns:p14="http://schemas.microsoft.com/office/powerpoint/2010/main" val="2598814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81419" y="1290265"/>
            <a:ext cx="4183876" cy="2320550"/>
          </a:xfrm>
          <a:prstGeom prst="rect">
            <a:avLst/>
          </a:prstGeom>
        </p:spPr>
      </p:pic>
      <p:sp>
        <p:nvSpPr>
          <p:cNvPr id="2" name="Slide Image Placeholder 1"/>
          <p:cNvSpPr>
            <a:spLocks noGrp="1" noRot="1" noChangeAspect="1"/>
          </p:cNvSpPr>
          <p:nvPr>
            <p:ph type="sldImg"/>
          </p:nvPr>
        </p:nvSpPr>
        <p:spPr>
          <a:xfrm>
            <a:off x="603250" y="1289050"/>
            <a:ext cx="5578475" cy="3138488"/>
          </a:xfrm>
        </p:spPr>
      </p:sp>
      <p:pic>
        <p:nvPicPr>
          <p:cNvPr id="6" name="Picture 5"/>
          <p:cNvPicPr>
            <a:picLocks noChangeAspect="1"/>
          </p:cNvPicPr>
          <p:nvPr/>
        </p:nvPicPr>
        <p:blipFill>
          <a:blip r:embed="rId3"/>
          <a:stretch>
            <a:fillRect/>
          </a:stretch>
        </p:blipFill>
        <p:spPr>
          <a:xfrm>
            <a:off x="801658" y="1432005"/>
            <a:ext cx="5182497" cy="2874426"/>
          </a:xfrm>
          <a:prstGeom prst="rect">
            <a:avLst/>
          </a:prstGeom>
        </p:spPr>
      </p:pic>
      <p:sp>
        <p:nvSpPr>
          <p:cNvPr id="3" name="Notes Placeholder 2"/>
          <p:cNvSpPr>
            <a:spLocks noGrp="1"/>
          </p:cNvSpPr>
          <p:nvPr>
            <p:ph type="body" idx="1"/>
          </p:nvPr>
        </p:nvSpPr>
        <p:spPr/>
        <p:txBody>
          <a:bodyPr/>
          <a:lstStyle/>
          <a:p>
            <a:r>
              <a:rPr lang="en-US" sz="1800" dirty="0" smtClean="0"/>
              <a:t>Professionally produced focusing on Mental Health, suicide, substance abuse, tobacco prevention</a:t>
            </a:r>
          </a:p>
          <a:p>
            <a:endParaRPr lang="en-US" sz="1800" dirty="0"/>
          </a:p>
          <a:p>
            <a:r>
              <a:rPr lang="en-US" sz="1800" dirty="0" smtClean="0"/>
              <a:t>Featuring tribal members  </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17</a:t>
            </a:fld>
            <a:endParaRPr lang="en-US"/>
          </a:p>
        </p:txBody>
      </p:sp>
    </p:spTree>
    <p:extLst>
      <p:ext uri="{BB962C8B-B14F-4D97-AF65-F5344CB8AC3E}">
        <p14:creationId xmlns:p14="http://schemas.microsoft.com/office/powerpoint/2010/main" val="159875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Official tribal page. Weekly update featuring you tube videos , links and inspirational messaging</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18</a:t>
            </a:fld>
            <a:endParaRPr lang="en-US"/>
          </a:p>
        </p:txBody>
      </p:sp>
    </p:spTree>
    <p:extLst>
      <p:ext uri="{BB962C8B-B14F-4D97-AF65-F5344CB8AC3E}">
        <p14:creationId xmlns:p14="http://schemas.microsoft.com/office/powerpoint/2010/main" val="1591805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My favorite</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19</a:t>
            </a:fld>
            <a:endParaRPr lang="en-US"/>
          </a:p>
        </p:txBody>
      </p:sp>
    </p:spTree>
    <p:extLst>
      <p:ext uri="{BB962C8B-B14F-4D97-AF65-F5344CB8AC3E}">
        <p14:creationId xmlns:p14="http://schemas.microsoft.com/office/powerpoint/2010/main" val="374019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Remember the three E’s of trauma</a:t>
            </a:r>
          </a:p>
          <a:p>
            <a:r>
              <a:rPr lang="en-US" sz="1800" dirty="0" smtClean="0"/>
              <a:t>Event</a:t>
            </a:r>
          </a:p>
          <a:p>
            <a:r>
              <a:rPr lang="en-US" sz="1800" dirty="0" smtClean="0"/>
              <a:t>Experience</a:t>
            </a:r>
          </a:p>
          <a:p>
            <a:r>
              <a:rPr lang="en-US" sz="1800" dirty="0" smtClean="0"/>
              <a:t>Effects</a:t>
            </a:r>
          </a:p>
          <a:p>
            <a:endParaRPr lang="en-US" sz="1800" dirty="0"/>
          </a:p>
          <a:p>
            <a:r>
              <a:rPr lang="en-US" sz="1800" dirty="0" smtClean="0"/>
              <a:t>The pervasive effect of long term exposure to low levels of trauma </a:t>
            </a:r>
            <a:endParaRPr lang="en-US" sz="1800" dirty="0"/>
          </a:p>
          <a:p>
            <a:r>
              <a:rPr lang="en-US" sz="1800" dirty="0" smtClean="0"/>
              <a:t>	Childhood neglect</a:t>
            </a:r>
          </a:p>
          <a:p>
            <a:r>
              <a:rPr lang="en-US" sz="1800" dirty="0" smtClean="0"/>
              <a:t>Failure to provide needed age appropriate care. It is not incident based and is an ongoing pattern that’s easily observed. Babies with flat heads, kids chronically late, w/o lunch </a:t>
            </a:r>
            <a:r>
              <a:rPr lang="en-US" sz="1800" dirty="0" err="1" smtClean="0"/>
              <a:t>andin</a:t>
            </a:r>
            <a:r>
              <a:rPr lang="en-US" sz="1800" dirty="0" smtClean="0"/>
              <a:t> dirty clothes</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2</a:t>
            </a:fld>
            <a:endParaRPr lang="en-US"/>
          </a:p>
        </p:txBody>
      </p:sp>
    </p:spTree>
    <p:extLst>
      <p:ext uri="{BB962C8B-B14F-4D97-AF65-F5344CB8AC3E}">
        <p14:creationId xmlns:p14="http://schemas.microsoft.com/office/powerpoint/2010/main" val="3371897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9161" y="4509988"/>
            <a:ext cx="5486400" cy="3660458"/>
          </a:xfrm>
        </p:spPr>
        <p:txBody>
          <a:bodyPr/>
          <a:lstStyle/>
          <a:p>
            <a:r>
              <a:rPr lang="en-US" sz="1800" dirty="0" smtClean="0"/>
              <a:t>My vision for this </a:t>
            </a:r>
          </a:p>
        </p:txBody>
      </p:sp>
      <p:sp>
        <p:nvSpPr>
          <p:cNvPr id="4" name="Slide Number Placeholder 3"/>
          <p:cNvSpPr>
            <a:spLocks noGrp="1"/>
          </p:cNvSpPr>
          <p:nvPr>
            <p:ph type="sldNum" sz="quarter" idx="10"/>
          </p:nvPr>
        </p:nvSpPr>
        <p:spPr/>
        <p:txBody>
          <a:bodyPr/>
          <a:lstStyle/>
          <a:p>
            <a:fld id="{94DD4119-FBF7-4FCD-A46A-70441B9AEC6B}" type="slidenum">
              <a:rPr lang="en-US" smtClean="0"/>
              <a:t>20</a:t>
            </a:fld>
            <a:endParaRPr lang="en-US"/>
          </a:p>
        </p:txBody>
      </p:sp>
    </p:spTree>
    <p:extLst>
      <p:ext uri="{BB962C8B-B14F-4D97-AF65-F5344CB8AC3E}">
        <p14:creationId xmlns:p14="http://schemas.microsoft.com/office/powerpoint/2010/main" val="2763380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At risk youth/Active Elder social and cultural events</a:t>
            </a:r>
          </a:p>
          <a:p>
            <a:r>
              <a:rPr lang="en-US" sz="1800" dirty="0"/>
              <a:t>Foster the connections and building developmental </a:t>
            </a:r>
            <a:r>
              <a:rPr lang="en-US" sz="1800" dirty="0" err="1"/>
              <a:t>Assests</a:t>
            </a:r>
            <a:endParaRPr lang="en-US" sz="1800" dirty="0"/>
          </a:p>
          <a:p>
            <a:endParaRPr lang="en-US" sz="1800" dirty="0"/>
          </a:p>
          <a:p>
            <a:r>
              <a:rPr lang="en-US" sz="1800" dirty="0"/>
              <a:t>Still in the relationship building stages</a:t>
            </a:r>
          </a:p>
          <a:p>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21</a:t>
            </a:fld>
            <a:endParaRPr lang="en-US"/>
          </a:p>
        </p:txBody>
      </p:sp>
    </p:spTree>
    <p:extLst>
      <p:ext uri="{BB962C8B-B14F-4D97-AF65-F5344CB8AC3E}">
        <p14:creationId xmlns:p14="http://schemas.microsoft.com/office/powerpoint/2010/main" val="1164343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Closing comments </a:t>
            </a:r>
          </a:p>
          <a:p>
            <a:endParaRPr lang="en-US" sz="1800" dirty="0"/>
          </a:p>
          <a:p>
            <a:r>
              <a:rPr lang="en-US" sz="1800" dirty="0" smtClean="0"/>
              <a:t>Trauma is real, its effects are real and we can be proactive about treating it. </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22</a:t>
            </a:fld>
            <a:endParaRPr lang="en-US"/>
          </a:p>
        </p:txBody>
      </p:sp>
    </p:spTree>
    <p:extLst>
      <p:ext uri="{BB962C8B-B14F-4D97-AF65-F5344CB8AC3E}">
        <p14:creationId xmlns:p14="http://schemas.microsoft.com/office/powerpoint/2010/main" val="2338287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ACES – a screening tool that gives a score of Adverse Childhood experiences</a:t>
            </a:r>
          </a:p>
          <a:p>
            <a:endParaRPr lang="en-US" sz="1800" dirty="0"/>
          </a:p>
          <a:p>
            <a:r>
              <a:rPr lang="en-US" sz="1800" dirty="0" smtClean="0"/>
              <a:t>Data from 2016 Oregon student Wellness Survey</a:t>
            </a:r>
          </a:p>
          <a:p>
            <a:r>
              <a:rPr lang="en-US" sz="1800" dirty="0" smtClean="0"/>
              <a:t>Compares Tribal to State  Available online for all counties. </a:t>
            </a:r>
          </a:p>
          <a:p>
            <a:endParaRPr lang="en-US" sz="1800" dirty="0"/>
          </a:p>
          <a:p>
            <a:r>
              <a:rPr lang="en-US" sz="1800" dirty="0" smtClean="0"/>
              <a:t>Felt that they didn’t have enough to ear wore dirty clothes 5-15 point spread</a:t>
            </a:r>
          </a:p>
          <a:p>
            <a:endParaRPr lang="en-US" sz="1800" dirty="0"/>
          </a:p>
          <a:p>
            <a:r>
              <a:rPr lang="en-US" sz="1800" dirty="0" smtClean="0"/>
              <a:t>Lived with drug Users, problem drinkers and mental illnesses</a:t>
            </a:r>
          </a:p>
          <a:p>
            <a:endParaRPr lang="en-US" dirty="0"/>
          </a:p>
        </p:txBody>
      </p:sp>
      <p:sp>
        <p:nvSpPr>
          <p:cNvPr id="4" name="Slide Number Placeholder 3"/>
          <p:cNvSpPr>
            <a:spLocks noGrp="1"/>
          </p:cNvSpPr>
          <p:nvPr>
            <p:ph type="sldNum" sz="quarter" idx="10"/>
          </p:nvPr>
        </p:nvSpPr>
        <p:spPr/>
        <p:txBody>
          <a:bodyPr/>
          <a:lstStyle/>
          <a:p>
            <a:fld id="{94DD4119-FBF7-4FCD-A46A-70441B9AEC6B}" type="slidenum">
              <a:rPr lang="en-US" smtClean="0"/>
              <a:t>3</a:t>
            </a:fld>
            <a:endParaRPr lang="en-US"/>
          </a:p>
        </p:txBody>
      </p:sp>
    </p:spTree>
    <p:extLst>
      <p:ext uri="{BB962C8B-B14F-4D97-AF65-F5344CB8AC3E}">
        <p14:creationId xmlns:p14="http://schemas.microsoft.com/office/powerpoint/2010/main" val="3112944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Data specific to our tribe</a:t>
            </a:r>
            <a:r>
              <a:rPr lang="en-US" sz="1800" dirty="0"/>
              <a:t> </a:t>
            </a:r>
            <a:r>
              <a:rPr lang="en-US" sz="1800" dirty="0" smtClean="0"/>
              <a:t>In this statistic describing the fatal combination of depression/hopelessness, substance use and attempts at self harm</a:t>
            </a:r>
            <a:r>
              <a:rPr lang="en-US" dirty="0" smtClean="0"/>
              <a:t>.</a:t>
            </a:r>
          </a:p>
          <a:p>
            <a:endParaRPr lang="en-US" dirty="0"/>
          </a:p>
        </p:txBody>
      </p:sp>
      <p:sp>
        <p:nvSpPr>
          <p:cNvPr id="4" name="Slide Number Placeholder 3"/>
          <p:cNvSpPr>
            <a:spLocks noGrp="1"/>
          </p:cNvSpPr>
          <p:nvPr>
            <p:ph type="sldNum" sz="quarter" idx="10"/>
          </p:nvPr>
        </p:nvSpPr>
        <p:spPr/>
        <p:txBody>
          <a:bodyPr/>
          <a:lstStyle/>
          <a:p>
            <a:fld id="{94DD4119-FBF7-4FCD-A46A-70441B9AEC6B}" type="slidenum">
              <a:rPr lang="en-US" smtClean="0"/>
              <a:t>4</a:t>
            </a:fld>
            <a:endParaRPr lang="en-US"/>
          </a:p>
        </p:txBody>
      </p:sp>
    </p:spTree>
    <p:extLst>
      <p:ext uri="{BB962C8B-B14F-4D97-AF65-F5344CB8AC3E}">
        <p14:creationId xmlns:p14="http://schemas.microsoft.com/office/powerpoint/2010/main" val="218981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Referring again to the 2016 Oregon Student wellness Survey </a:t>
            </a:r>
          </a:p>
          <a:p>
            <a:r>
              <a:rPr lang="en-US" sz="1800" dirty="0" smtClean="0"/>
              <a:t>Data on 11</a:t>
            </a:r>
            <a:r>
              <a:rPr lang="en-US" sz="1800" baseline="30000" dirty="0" smtClean="0"/>
              <a:t>th</a:t>
            </a:r>
            <a:r>
              <a:rPr lang="en-US" sz="1800" dirty="0" smtClean="0"/>
              <a:t> graders or 16/17 year old kids</a:t>
            </a:r>
          </a:p>
          <a:p>
            <a:r>
              <a:rPr lang="en-US" sz="1800" dirty="0" smtClean="0"/>
              <a:t>Again comparing tribal to the state numbers </a:t>
            </a:r>
          </a:p>
          <a:p>
            <a:r>
              <a:rPr lang="en-US" sz="1800" dirty="0" smtClean="0"/>
              <a:t>20 </a:t>
            </a:r>
            <a:r>
              <a:rPr lang="en-US" sz="1800" dirty="0" err="1" smtClean="0"/>
              <a:t>pt</a:t>
            </a:r>
            <a:r>
              <a:rPr lang="en-US" sz="1800" dirty="0" smtClean="0"/>
              <a:t> swing on alcohol consumption prescription drugs</a:t>
            </a:r>
          </a:p>
          <a:p>
            <a:r>
              <a:rPr lang="en-US" sz="1800" dirty="0" smtClean="0"/>
              <a:t>Heroin use</a:t>
            </a:r>
          </a:p>
          <a:p>
            <a:endParaRPr lang="en-US" dirty="0"/>
          </a:p>
        </p:txBody>
      </p:sp>
      <p:sp>
        <p:nvSpPr>
          <p:cNvPr id="4" name="Slide Number Placeholder 3"/>
          <p:cNvSpPr>
            <a:spLocks noGrp="1"/>
          </p:cNvSpPr>
          <p:nvPr>
            <p:ph type="sldNum" sz="quarter" idx="10"/>
          </p:nvPr>
        </p:nvSpPr>
        <p:spPr/>
        <p:txBody>
          <a:bodyPr/>
          <a:lstStyle/>
          <a:p>
            <a:fld id="{94DD4119-FBF7-4FCD-A46A-70441B9AEC6B}" type="slidenum">
              <a:rPr lang="en-US" smtClean="0"/>
              <a:t>5</a:t>
            </a:fld>
            <a:endParaRPr lang="en-US"/>
          </a:p>
        </p:txBody>
      </p:sp>
    </p:spTree>
    <p:extLst>
      <p:ext uri="{BB962C8B-B14F-4D97-AF65-F5344CB8AC3E}">
        <p14:creationId xmlns:p14="http://schemas.microsoft.com/office/powerpoint/2010/main" val="2450621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Share the Kit story</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6</a:t>
            </a:fld>
            <a:endParaRPr lang="en-US"/>
          </a:p>
        </p:txBody>
      </p:sp>
    </p:spTree>
    <p:extLst>
      <p:ext uri="{BB962C8B-B14F-4D97-AF65-F5344CB8AC3E}">
        <p14:creationId xmlns:p14="http://schemas.microsoft.com/office/powerpoint/2010/main" val="2800622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Focus on the Adapting well</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7</a:t>
            </a:fld>
            <a:endParaRPr lang="en-US"/>
          </a:p>
        </p:txBody>
      </p:sp>
    </p:spTree>
    <p:extLst>
      <p:ext uri="{BB962C8B-B14F-4D97-AF65-F5344CB8AC3E}">
        <p14:creationId xmlns:p14="http://schemas.microsoft.com/office/powerpoint/2010/main" val="4070364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Vary from age </a:t>
            </a:r>
            <a:r>
              <a:rPr lang="en-US" sz="1800" dirty="0" smtClean="0"/>
              <a:t>group</a:t>
            </a:r>
          </a:p>
          <a:p>
            <a:r>
              <a:rPr lang="en-US" sz="1800" dirty="0" smtClean="0"/>
              <a:t>Where you and I as parents, providers and members of our communities help support and empower our youth by Setting expectations and boundaries, giving kids the opportunity to constructively use their time. Where we make a commitment to educational equity so that our kids can grow up with a commitment to being a life long learners And by modeling positive values and social </a:t>
            </a:r>
            <a:r>
              <a:rPr lang="en-US" sz="1800" dirty="0" err="1" smtClean="0"/>
              <a:t>behaviros</a:t>
            </a:r>
            <a:r>
              <a:rPr lang="en-US" sz="1800" dirty="0" smtClean="0"/>
              <a:t> to help build kids positive identities. </a:t>
            </a:r>
            <a:endParaRPr lang="en-US" sz="1800" dirty="0" smtClean="0"/>
          </a:p>
          <a:p>
            <a:r>
              <a:rPr lang="en-US" sz="1800" dirty="0" smtClean="0"/>
              <a:t>. </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8</a:t>
            </a:fld>
            <a:endParaRPr lang="en-US"/>
          </a:p>
        </p:txBody>
      </p:sp>
    </p:spTree>
    <p:extLst>
      <p:ext uri="{BB962C8B-B14F-4D97-AF65-F5344CB8AC3E}">
        <p14:creationId xmlns:p14="http://schemas.microsoft.com/office/powerpoint/2010/main" val="3030578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3"/>
            <a:ext cx="5486400" cy="4056496"/>
          </a:xfrm>
        </p:spPr>
        <p:txBody>
          <a:bodyPr/>
          <a:lstStyle/>
          <a:p>
            <a:r>
              <a:rPr lang="en-US" sz="1800" dirty="0" smtClean="0"/>
              <a:t>5 year grant program designed to help AI and Alaska Native Communities identify and address behavioral needs in our youth</a:t>
            </a:r>
          </a:p>
          <a:p>
            <a:r>
              <a:rPr lang="en-US" sz="1800" dirty="0" smtClean="0"/>
              <a:t>Goal is to reduce suicidal behavior, substance abuse/misuse in youth  easing the impact of trauma and its associated substance abuse and mental illness. </a:t>
            </a:r>
          </a:p>
          <a:p>
            <a:r>
              <a:rPr lang="en-US" sz="1800" dirty="0" smtClean="0"/>
              <a:t>3 co-</a:t>
            </a:r>
            <a:r>
              <a:rPr lang="en-US" sz="1800" dirty="0" err="1" smtClean="0"/>
              <a:t>hort</a:t>
            </a:r>
            <a:endParaRPr lang="en-US" sz="1800" dirty="0" smtClean="0"/>
          </a:p>
          <a:p>
            <a:r>
              <a:rPr lang="en-US" sz="1800" dirty="0" smtClean="0"/>
              <a:t>Co-</a:t>
            </a:r>
            <a:r>
              <a:rPr lang="en-US" sz="1800" dirty="0" err="1" smtClean="0"/>
              <a:t>hort</a:t>
            </a:r>
            <a:r>
              <a:rPr lang="en-US" sz="1800" dirty="0" smtClean="0"/>
              <a:t> 2 70 tribes</a:t>
            </a:r>
          </a:p>
          <a:p>
            <a:r>
              <a:rPr lang="en-US" sz="1800" dirty="0" smtClean="0"/>
              <a:t>2 in Oregon  Yellow hawk</a:t>
            </a:r>
          </a:p>
          <a:p>
            <a:r>
              <a:rPr lang="en-US" sz="1800" dirty="0" smtClean="0"/>
              <a:t>First steps assessing our Community for readiness to address trauma/suicide. </a:t>
            </a:r>
          </a:p>
          <a:p>
            <a:r>
              <a:rPr lang="en-US" sz="1800" dirty="0" smtClean="0"/>
              <a:t>Survey group</a:t>
            </a:r>
          </a:p>
          <a:p>
            <a:r>
              <a:rPr lang="en-US" sz="1800" dirty="0" smtClean="0"/>
              <a:t>And here are the results</a:t>
            </a:r>
            <a:endParaRPr lang="en-US" sz="1800" dirty="0"/>
          </a:p>
        </p:txBody>
      </p:sp>
      <p:sp>
        <p:nvSpPr>
          <p:cNvPr id="4" name="Slide Number Placeholder 3"/>
          <p:cNvSpPr>
            <a:spLocks noGrp="1"/>
          </p:cNvSpPr>
          <p:nvPr>
            <p:ph type="sldNum" sz="quarter" idx="10"/>
          </p:nvPr>
        </p:nvSpPr>
        <p:spPr/>
        <p:txBody>
          <a:bodyPr/>
          <a:lstStyle/>
          <a:p>
            <a:fld id="{94DD4119-FBF7-4FCD-A46A-70441B9AEC6B}" type="slidenum">
              <a:rPr lang="en-US" smtClean="0"/>
              <a:t>9</a:t>
            </a:fld>
            <a:endParaRPr lang="en-US"/>
          </a:p>
        </p:txBody>
      </p:sp>
    </p:spTree>
    <p:extLst>
      <p:ext uri="{BB962C8B-B14F-4D97-AF65-F5344CB8AC3E}">
        <p14:creationId xmlns:p14="http://schemas.microsoft.com/office/powerpoint/2010/main" val="35563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6267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8000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8850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6642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1715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7501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1239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9702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163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092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4691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650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5532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603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416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8354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1/12/2018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272057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Road to Resilience</a:t>
            </a:r>
            <a:endParaRPr lang="en-US" dirty="0"/>
          </a:p>
        </p:txBody>
      </p:sp>
      <p:sp>
        <p:nvSpPr>
          <p:cNvPr id="3" name="Subtitle 2"/>
          <p:cNvSpPr>
            <a:spLocks noGrp="1"/>
          </p:cNvSpPr>
          <p:nvPr>
            <p:ph type="subTitle" idx="1"/>
          </p:nvPr>
        </p:nvSpPr>
        <p:spPr/>
        <p:txBody>
          <a:bodyPr/>
          <a:lstStyle/>
          <a:p>
            <a:r>
              <a:rPr lang="en-US" dirty="0" smtClean="0"/>
              <a:t>Cow Creek Band of Umpqua Tribe of </a:t>
            </a:r>
            <a:r>
              <a:rPr lang="en-US" dirty="0"/>
              <a:t>I</a:t>
            </a:r>
            <a:r>
              <a:rPr lang="en-US" dirty="0" smtClean="0"/>
              <a:t>ndians</a:t>
            </a:r>
            <a:endParaRPr lang="en-US" dirty="0"/>
          </a:p>
        </p:txBody>
      </p:sp>
    </p:spTree>
    <p:extLst>
      <p:ext uri="{BB962C8B-B14F-4D97-AF65-F5344CB8AC3E}">
        <p14:creationId xmlns:p14="http://schemas.microsoft.com/office/powerpoint/2010/main" val="2639844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Readiness</a:t>
            </a:r>
            <a:endParaRPr lang="en-US" dirty="0"/>
          </a:p>
        </p:txBody>
      </p:sp>
      <p:pic>
        <p:nvPicPr>
          <p:cNvPr id="4" name="Content Placeholder 3"/>
          <p:cNvPicPr>
            <a:picLocks noGrp="1" noChangeAspect="1"/>
          </p:cNvPicPr>
          <p:nvPr>
            <p:ph idx="1"/>
          </p:nvPr>
        </p:nvPicPr>
        <p:blipFill>
          <a:blip r:embed="rId3"/>
          <a:stretch>
            <a:fillRect/>
          </a:stretch>
        </p:blipFill>
        <p:spPr>
          <a:xfrm>
            <a:off x="1017639" y="1799303"/>
            <a:ext cx="8746924" cy="4295840"/>
          </a:xfrm>
          <a:prstGeom prst="rect">
            <a:avLst/>
          </a:prstGeom>
        </p:spPr>
      </p:pic>
    </p:spTree>
    <p:extLst>
      <p:ext uri="{BB962C8B-B14F-4D97-AF65-F5344CB8AC3E}">
        <p14:creationId xmlns:p14="http://schemas.microsoft.com/office/powerpoint/2010/main" val="1045674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Vision Statement</a:t>
            </a:r>
            <a:endParaRPr lang="en-US" sz="6000" dirty="0"/>
          </a:p>
        </p:txBody>
      </p:sp>
      <p:sp>
        <p:nvSpPr>
          <p:cNvPr id="3" name="Content Placeholder 2"/>
          <p:cNvSpPr>
            <a:spLocks noGrp="1"/>
          </p:cNvSpPr>
          <p:nvPr>
            <p:ph idx="1"/>
          </p:nvPr>
        </p:nvSpPr>
        <p:spPr/>
        <p:txBody>
          <a:bodyPr>
            <a:normAutofit lnSpcReduction="10000"/>
          </a:bodyPr>
          <a:lstStyle/>
          <a:p>
            <a:r>
              <a:rPr lang="en-US" sz="2800" dirty="0" smtClean="0"/>
              <a:t>After </a:t>
            </a:r>
            <a:r>
              <a:rPr lang="en-US" sz="2800" dirty="0"/>
              <a:t>more than a century of intergenerational trauma </a:t>
            </a:r>
            <a:r>
              <a:rPr lang="en-US" sz="2800" dirty="0" smtClean="0"/>
              <a:t>Cow Creek Health &amp;Wellness  </a:t>
            </a:r>
            <a:r>
              <a:rPr lang="en-US" sz="2800" dirty="0"/>
              <a:t>will utilize </a:t>
            </a:r>
            <a:r>
              <a:rPr lang="en-US" sz="2800" i="1" u="sng" dirty="0"/>
              <a:t>trauma informed practices </a:t>
            </a:r>
            <a:r>
              <a:rPr lang="en-US" sz="2800" dirty="0"/>
              <a:t>to identify those Tribal youth </a:t>
            </a:r>
            <a:r>
              <a:rPr lang="en-US" sz="2800" dirty="0" smtClean="0"/>
              <a:t>in </a:t>
            </a:r>
            <a:r>
              <a:rPr lang="en-US" sz="2800" dirty="0"/>
              <a:t>need, initiate new and </a:t>
            </a:r>
            <a:r>
              <a:rPr lang="en-US" sz="2800" i="1" u="sng" dirty="0"/>
              <a:t>relevant trauma informed </a:t>
            </a:r>
            <a:r>
              <a:rPr lang="en-US" sz="2800" dirty="0"/>
              <a:t>programs, and strengthen the </a:t>
            </a:r>
            <a:r>
              <a:rPr lang="en-US" sz="2800" i="1" u="sng" dirty="0"/>
              <a:t>trauma awareness </a:t>
            </a:r>
            <a:r>
              <a:rPr lang="en-US" sz="2800" dirty="0"/>
              <a:t>of our existing programs. All of these efforts will </a:t>
            </a:r>
            <a:r>
              <a:rPr lang="en-US" sz="2800" b="1" u="sng" dirty="0"/>
              <a:t>enhance the resiliency </a:t>
            </a:r>
            <a:r>
              <a:rPr lang="en-US" sz="2800" dirty="0"/>
              <a:t>of our tribal </a:t>
            </a:r>
            <a:r>
              <a:rPr lang="en-US" sz="2800" dirty="0" smtClean="0"/>
              <a:t>youth; </a:t>
            </a:r>
            <a:r>
              <a:rPr lang="en-US" sz="2800" dirty="0"/>
              <a:t>and promote a strong sense of cultural identity for all Tribal members. </a:t>
            </a:r>
          </a:p>
          <a:p>
            <a:endParaRPr lang="en-US" dirty="0"/>
          </a:p>
        </p:txBody>
      </p:sp>
    </p:spTree>
    <p:extLst>
      <p:ext uri="{BB962C8B-B14F-4D97-AF65-F5344CB8AC3E}">
        <p14:creationId xmlns:p14="http://schemas.microsoft.com/office/powerpoint/2010/main" val="1232248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Trauma Informed Practices….. </a:t>
            </a:r>
            <a:endParaRPr lang="en-US" dirty="0"/>
          </a:p>
        </p:txBody>
      </p:sp>
      <p:sp>
        <p:nvSpPr>
          <p:cNvPr id="8" name="Content Placeholder 7"/>
          <p:cNvSpPr>
            <a:spLocks noGrp="1"/>
          </p:cNvSpPr>
          <p:nvPr>
            <p:ph idx="1"/>
          </p:nvPr>
        </p:nvSpPr>
        <p:spPr/>
        <p:txBody>
          <a:bodyPr/>
          <a:lstStyle/>
          <a:p>
            <a:pPr marL="0" indent="0">
              <a:buNone/>
            </a:pPr>
            <a:r>
              <a:rPr lang="en-US" dirty="0" smtClean="0"/>
              <a:t> …….</a:t>
            </a:r>
            <a:r>
              <a:rPr lang="en-US" sz="3200" dirty="0" smtClean="0"/>
              <a:t>is </a:t>
            </a:r>
            <a:r>
              <a:rPr lang="en-US" sz="3200" dirty="0"/>
              <a:t>a strengths-based framework that is responsive to the impact of trauma, </a:t>
            </a:r>
            <a:r>
              <a:rPr lang="en-US" sz="3200" dirty="0" smtClean="0"/>
              <a:t>emphasizing </a:t>
            </a:r>
            <a:r>
              <a:rPr lang="en-US" sz="3200" dirty="0"/>
              <a:t>physical, psychological, and emotional safety for both service providers and survivors; and creates opportunities for survivors to rebuild a sense of control and empowerment.</a:t>
            </a:r>
          </a:p>
        </p:txBody>
      </p:sp>
    </p:spTree>
    <p:extLst>
      <p:ext uri="{BB962C8B-B14F-4D97-AF65-F5344CB8AC3E}">
        <p14:creationId xmlns:p14="http://schemas.microsoft.com/office/powerpoint/2010/main" val="2193764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821" y="2297646"/>
            <a:ext cx="7468726" cy="3722908"/>
          </a:xfrm>
          <a:prstGeom prst="rect">
            <a:avLst/>
          </a:prstGeom>
        </p:spPr>
      </p:pic>
      <p:sp>
        <p:nvSpPr>
          <p:cNvPr id="5" name="TextBox 4"/>
          <p:cNvSpPr txBox="1"/>
          <p:nvPr/>
        </p:nvSpPr>
        <p:spPr>
          <a:xfrm>
            <a:off x="615637" y="1412341"/>
            <a:ext cx="9116840" cy="461665"/>
          </a:xfrm>
          <a:prstGeom prst="rect">
            <a:avLst/>
          </a:prstGeom>
          <a:noFill/>
        </p:spPr>
        <p:txBody>
          <a:bodyPr wrap="square" rtlCol="0">
            <a:spAutoFit/>
          </a:bodyPr>
          <a:lstStyle/>
          <a:p>
            <a:pPr algn="ctr"/>
            <a:r>
              <a:rPr lang="en-US" sz="2400" dirty="0" smtClean="0"/>
              <a:t>Sanctuary Model- Organizational Transformation</a:t>
            </a:r>
            <a:endParaRPr lang="en-US" sz="2400" dirty="0"/>
          </a:p>
        </p:txBody>
      </p:sp>
    </p:spTree>
    <p:extLst>
      <p:ext uri="{BB962C8B-B14F-4D97-AF65-F5344CB8AC3E}">
        <p14:creationId xmlns:p14="http://schemas.microsoft.com/office/powerpoint/2010/main" val="15603490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9000" y="254000"/>
            <a:ext cx="3724275" cy="1228725"/>
          </a:xfrm>
          <a:prstGeom prst="rect">
            <a:avLst/>
          </a:prstGeom>
        </p:spPr>
      </p:pic>
      <p:sp>
        <p:nvSpPr>
          <p:cNvPr id="5" name="TextBox 4"/>
          <p:cNvSpPr txBox="1"/>
          <p:nvPr/>
        </p:nvSpPr>
        <p:spPr>
          <a:xfrm>
            <a:off x="1231900" y="2057400"/>
            <a:ext cx="7442200" cy="2739211"/>
          </a:xfrm>
          <a:prstGeom prst="rect">
            <a:avLst/>
          </a:prstGeom>
          <a:noFill/>
        </p:spPr>
        <p:txBody>
          <a:bodyPr wrap="square" rtlCol="0">
            <a:spAutoFit/>
          </a:bodyPr>
          <a:lstStyle/>
          <a:p>
            <a:r>
              <a:rPr lang="en-US" sz="3600" dirty="0" smtClean="0"/>
              <a:t>Question</a:t>
            </a:r>
          </a:p>
          <a:p>
            <a:r>
              <a:rPr lang="en-US" sz="3600" dirty="0" smtClean="0"/>
              <a:t>Persuade</a:t>
            </a:r>
          </a:p>
          <a:p>
            <a:r>
              <a:rPr lang="en-US" sz="3600" dirty="0" smtClean="0"/>
              <a:t>Refer</a:t>
            </a:r>
          </a:p>
          <a:p>
            <a:r>
              <a:rPr lang="en-US" sz="1600" dirty="0"/>
              <a:t>QPR (Question, Persuade, and Refer) Gatekeeper Training for Suicide Prevention is a 1-2 hour educational program designed to teach lay and professional "gatekeepers" the warning signs of a suicide crisis and how to respond. </a:t>
            </a:r>
          </a:p>
        </p:txBody>
      </p:sp>
    </p:spTree>
    <p:extLst>
      <p:ext uri="{BB962C8B-B14F-4D97-AF65-F5344CB8AC3E}">
        <p14:creationId xmlns:p14="http://schemas.microsoft.com/office/powerpoint/2010/main" val="252588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546100"/>
            <a:ext cx="8407400" cy="5549900"/>
          </a:xfrm>
          <a:prstGeom prst="rect">
            <a:avLst/>
          </a:prstGeom>
          <a:noFill/>
        </p:spPr>
        <p:txBody>
          <a:bodyPr wrap="square" rtlCol="0">
            <a:spAutoFit/>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809568"/>
            <a:ext cx="7218873" cy="4803832"/>
          </a:xfrm>
          <a:prstGeom prst="rect">
            <a:avLst/>
          </a:prstGeom>
        </p:spPr>
      </p:pic>
    </p:spTree>
    <p:extLst>
      <p:ext uri="{BB962C8B-B14F-4D97-AF65-F5344CB8AC3E}">
        <p14:creationId xmlns:p14="http://schemas.microsoft.com/office/powerpoint/2010/main" val="2487870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100" y="660400"/>
            <a:ext cx="8166100" cy="4031873"/>
          </a:xfrm>
          <a:prstGeom prst="rect">
            <a:avLst/>
          </a:prstGeom>
          <a:noFill/>
        </p:spPr>
        <p:txBody>
          <a:bodyPr wrap="square" rtlCol="0">
            <a:spAutoFit/>
          </a:bodyPr>
          <a:lstStyle/>
          <a:p>
            <a:r>
              <a:rPr lang="en-US" sz="3200" dirty="0"/>
              <a:t>HOPE Squad students are trained to be active listeners so they may help and respond to peers who are struggling with emotional issues such as depression and suicide. HOPE Squad members are trained to share concerns with an adult. The goals of the HOPE Squad Program are to: Prevent suicide and reduce suicidal behaviors.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0" y="4692273"/>
            <a:ext cx="4749800" cy="1977764"/>
          </a:xfrm>
          <a:prstGeom prst="rect">
            <a:avLst/>
          </a:prstGeom>
        </p:spPr>
      </p:pic>
    </p:spTree>
    <p:extLst>
      <p:ext uri="{BB962C8B-B14F-4D97-AF65-F5344CB8AC3E}">
        <p14:creationId xmlns:p14="http://schemas.microsoft.com/office/powerpoint/2010/main" val="1012897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599"/>
            <a:ext cx="8596667" cy="1102259"/>
          </a:xfrm>
        </p:spPr>
        <p:txBody>
          <a:bodyPr>
            <a:noAutofit/>
          </a:bodyPr>
          <a:lstStyle/>
          <a:p>
            <a:r>
              <a:rPr lang="en-US" sz="3200" dirty="0" smtClean="0"/>
              <a:t>You matter. Choose Life</a:t>
            </a:r>
            <a:endParaRPr lang="en-US" sz="3200" dirty="0"/>
          </a:p>
        </p:txBody>
      </p:sp>
      <p:pic>
        <p:nvPicPr>
          <p:cNvPr id="5" name="Picture Placeholder 4"/>
          <p:cNvPicPr>
            <a:picLocks noGrp="1" noChangeAspect="1"/>
          </p:cNvPicPr>
          <p:nvPr>
            <p:ph type="pic" idx="1"/>
          </p:nvPr>
        </p:nvPicPr>
        <p:blipFill>
          <a:blip r:embed="rId3"/>
          <a:srcRect t="9007" b="9007"/>
          <a:stretch>
            <a:fillRect/>
          </a:stretch>
        </p:blipFill>
        <p:spPr>
          <a:xfrm>
            <a:off x="677334" y="588475"/>
            <a:ext cx="9774954" cy="4372824"/>
          </a:xfrm>
          <a:prstGeom prst="rect">
            <a:avLst/>
          </a:prstGeom>
        </p:spPr>
      </p:pic>
      <p:sp>
        <p:nvSpPr>
          <p:cNvPr id="4" name="Text Placeholder 3"/>
          <p:cNvSpPr>
            <a:spLocks noGrp="1"/>
          </p:cNvSpPr>
          <p:nvPr>
            <p:ph type="body" sz="half" idx="2"/>
          </p:nvPr>
        </p:nvSpPr>
        <p:spPr>
          <a:xfrm>
            <a:off x="677333" y="5611782"/>
            <a:ext cx="8596667" cy="674024"/>
          </a:xfrm>
        </p:spPr>
        <p:txBody>
          <a:bodyPr/>
          <a:lstStyle/>
          <a:p>
            <a:endParaRPr lang="en-US" dirty="0"/>
          </a:p>
        </p:txBody>
      </p:sp>
    </p:spTree>
    <p:extLst>
      <p:ext uri="{BB962C8B-B14F-4D97-AF65-F5344CB8AC3E}">
        <p14:creationId xmlns:p14="http://schemas.microsoft.com/office/powerpoint/2010/main" val="37821179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9900" y="254000"/>
            <a:ext cx="8496300" cy="954107"/>
          </a:xfrm>
          <a:prstGeom prst="rect">
            <a:avLst/>
          </a:prstGeom>
          <a:noFill/>
        </p:spPr>
        <p:txBody>
          <a:bodyPr wrap="square" rtlCol="0">
            <a:spAutoFit/>
          </a:bodyPr>
          <a:lstStyle/>
          <a:p>
            <a:r>
              <a:rPr lang="en-US" sz="3200" dirty="0" smtClean="0"/>
              <a:t>Social Media Campaign</a:t>
            </a:r>
          </a:p>
          <a:p>
            <a:r>
              <a:rPr lang="en-US" sz="2400" dirty="0" smtClean="0"/>
              <a:t>Utilizing the Cow Creek </a:t>
            </a:r>
            <a:r>
              <a:rPr lang="en-US" sz="2400" dirty="0"/>
              <a:t>F</a:t>
            </a:r>
            <a:r>
              <a:rPr lang="en-US" sz="2400" dirty="0" smtClean="0"/>
              <a:t>acebook page</a:t>
            </a:r>
            <a:endParaRPr lang="en-US" sz="2400" dirty="0"/>
          </a:p>
        </p:txBody>
      </p:sp>
      <p:pic>
        <p:nvPicPr>
          <p:cNvPr id="9" name="Picture 8"/>
          <p:cNvPicPr>
            <a:picLocks noChangeAspect="1"/>
          </p:cNvPicPr>
          <p:nvPr/>
        </p:nvPicPr>
        <p:blipFill>
          <a:blip r:embed="rId3"/>
          <a:stretch>
            <a:fillRect/>
          </a:stretch>
        </p:blipFill>
        <p:spPr>
          <a:xfrm>
            <a:off x="6131933" y="1359782"/>
            <a:ext cx="3103133" cy="309703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0" y="1359782"/>
            <a:ext cx="4158485" cy="5381569"/>
          </a:xfrm>
          <a:prstGeom prst="rect">
            <a:avLst/>
          </a:prstGeom>
        </p:spPr>
      </p:pic>
    </p:spTree>
    <p:extLst>
      <p:ext uri="{BB962C8B-B14F-4D97-AF65-F5344CB8AC3E}">
        <p14:creationId xmlns:p14="http://schemas.microsoft.com/office/powerpoint/2010/main" val="11828634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20900" y="546100"/>
            <a:ext cx="5880100" cy="5880100"/>
          </a:xfrm>
          <a:prstGeom prst="rect">
            <a:avLst/>
          </a:prstGeom>
        </p:spPr>
      </p:pic>
    </p:spTree>
    <p:extLst>
      <p:ext uri="{BB962C8B-B14F-4D97-AF65-F5344CB8AC3E}">
        <p14:creationId xmlns:p14="http://schemas.microsoft.com/office/powerpoint/2010/main" val="596526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5364" y="942392"/>
            <a:ext cx="10053216" cy="5654934"/>
          </a:xfrm>
          <a:prstGeom prst="rect">
            <a:avLst/>
          </a:prstGeom>
        </p:spPr>
      </p:pic>
    </p:spTree>
    <p:extLst>
      <p:ext uri="{BB962C8B-B14F-4D97-AF65-F5344CB8AC3E}">
        <p14:creationId xmlns:p14="http://schemas.microsoft.com/office/powerpoint/2010/main" val="3034654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Strengthening the Elder/Youth Connection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174" y="1930401"/>
            <a:ext cx="4220259" cy="3276599"/>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668" y="1944921"/>
            <a:ext cx="4893118" cy="3262079"/>
          </a:xfrm>
          <a:prstGeom prst="rect">
            <a:avLst/>
          </a:prstGeom>
        </p:spPr>
      </p:pic>
    </p:spTree>
    <p:extLst>
      <p:ext uri="{BB962C8B-B14F-4D97-AF65-F5344CB8AC3E}">
        <p14:creationId xmlns:p14="http://schemas.microsoft.com/office/powerpoint/2010/main" val="3683933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0560" y="472440"/>
            <a:ext cx="8595360" cy="5139869"/>
          </a:xfrm>
          <a:prstGeom prst="rect">
            <a:avLst/>
          </a:prstGeom>
          <a:noFill/>
        </p:spPr>
        <p:txBody>
          <a:bodyPr wrap="square" rtlCol="0">
            <a:spAutoFit/>
          </a:bodyPr>
          <a:lstStyle/>
          <a:p>
            <a:r>
              <a:rPr lang="en-US" sz="4000" dirty="0" smtClean="0"/>
              <a:t>Developmental Assets</a:t>
            </a:r>
          </a:p>
          <a:p>
            <a:pPr marL="342900" indent="-342900">
              <a:buFont typeface="Arial" panose="020B0604020202020204" pitchFamily="34" charset="0"/>
              <a:buChar char="•"/>
            </a:pPr>
            <a:r>
              <a:rPr lang="en-US" sz="2400" dirty="0" smtClean="0"/>
              <a:t>Support</a:t>
            </a:r>
          </a:p>
          <a:p>
            <a:pPr marL="342900" indent="-342900">
              <a:buFont typeface="Arial" panose="020B0604020202020204" pitchFamily="34" charset="0"/>
              <a:buChar char="•"/>
            </a:pPr>
            <a:r>
              <a:rPr lang="en-US" sz="2400" dirty="0" smtClean="0"/>
              <a:t>Empowerment</a:t>
            </a:r>
          </a:p>
          <a:p>
            <a:pPr marL="342900" indent="-342900">
              <a:buFont typeface="Arial" panose="020B0604020202020204" pitchFamily="34" charset="0"/>
              <a:buChar char="•"/>
            </a:pPr>
            <a:r>
              <a:rPr lang="en-US" sz="2400" dirty="0" smtClean="0"/>
              <a:t>Boundaries and Expectations</a:t>
            </a:r>
          </a:p>
          <a:p>
            <a:pPr marL="342900" indent="-342900">
              <a:buFont typeface="Arial" panose="020B0604020202020204" pitchFamily="34" charset="0"/>
              <a:buChar char="•"/>
            </a:pPr>
            <a:r>
              <a:rPr lang="en-US" sz="2400" dirty="0" smtClean="0"/>
              <a:t>Constructive use of Time</a:t>
            </a:r>
          </a:p>
          <a:p>
            <a:pPr marL="342900" indent="-342900">
              <a:buFont typeface="Arial" panose="020B0604020202020204" pitchFamily="34" charset="0"/>
              <a:buChar char="•"/>
            </a:pPr>
            <a:r>
              <a:rPr lang="en-US" sz="2400" dirty="0" smtClean="0"/>
              <a:t>Commitment to Learning</a:t>
            </a:r>
          </a:p>
          <a:p>
            <a:pPr marL="342900" indent="-342900">
              <a:buFont typeface="Arial" panose="020B0604020202020204" pitchFamily="34" charset="0"/>
              <a:buChar char="•"/>
            </a:pPr>
            <a:r>
              <a:rPr lang="en-US" sz="2400" dirty="0" smtClean="0"/>
              <a:t>Positive values</a:t>
            </a:r>
          </a:p>
          <a:p>
            <a:pPr marL="342900" indent="-342900">
              <a:buFont typeface="Arial" panose="020B0604020202020204" pitchFamily="34" charset="0"/>
              <a:buChar char="•"/>
            </a:pPr>
            <a:r>
              <a:rPr lang="en-US" sz="2400" dirty="0" smtClean="0"/>
              <a:t>Social Competencies</a:t>
            </a:r>
          </a:p>
          <a:p>
            <a:pPr marL="342900" indent="-342900">
              <a:buFont typeface="Arial" panose="020B0604020202020204" pitchFamily="34" charset="0"/>
              <a:buChar char="•"/>
            </a:pPr>
            <a:r>
              <a:rPr lang="en-US" sz="2400" dirty="0" smtClean="0"/>
              <a:t>Positive Identity</a:t>
            </a:r>
          </a:p>
          <a:p>
            <a:pPr marL="342900" indent="-342900">
              <a:buFont typeface="Arial" panose="020B0604020202020204" pitchFamily="34" charset="0"/>
              <a:buChar char="•"/>
            </a:pPr>
            <a:endParaRPr lang="en-US" sz="2400" dirty="0" smtClean="0"/>
          </a:p>
          <a:p>
            <a:r>
              <a:rPr lang="en-US" sz="2400" dirty="0" smtClean="0"/>
              <a:t>Vision- a pairing of active Tribal Elders with Tribal Youth who are participating in activities together, making a connection.</a:t>
            </a:r>
            <a:endParaRPr lang="en-US" sz="2400" dirty="0"/>
          </a:p>
          <a:p>
            <a:endParaRPr lang="en-US" sz="2400" dirty="0"/>
          </a:p>
        </p:txBody>
      </p:sp>
    </p:spTree>
    <p:extLst>
      <p:ext uri="{BB962C8B-B14F-4D97-AF65-F5344CB8AC3E}">
        <p14:creationId xmlns:p14="http://schemas.microsoft.com/office/powerpoint/2010/main" val="778635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42900"/>
            <a:ext cx="84328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3" name="TextBox 2"/>
          <p:cNvSpPr txBox="1"/>
          <p:nvPr/>
        </p:nvSpPr>
        <p:spPr>
          <a:xfrm>
            <a:off x="762000" y="520700"/>
            <a:ext cx="8166100" cy="523220"/>
          </a:xfrm>
          <a:prstGeom prst="rect">
            <a:avLst/>
          </a:prstGeom>
          <a:noFill/>
        </p:spPr>
        <p:txBody>
          <a:bodyPr wrap="square" rtlCol="0">
            <a:spAutoFit/>
          </a:bodyPr>
          <a:lstStyle/>
          <a:p>
            <a:pPr algn="ctr"/>
            <a:r>
              <a:rPr lang="en-US" sz="2800" dirty="0" smtClean="0"/>
              <a:t>Culture is Prevention</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70024"/>
            <a:ext cx="9117436" cy="4625975"/>
          </a:xfrm>
          <a:prstGeom prst="rect">
            <a:avLst/>
          </a:prstGeom>
        </p:spPr>
      </p:pic>
    </p:spTree>
    <p:extLst>
      <p:ext uri="{BB962C8B-B14F-4D97-AF65-F5344CB8AC3E}">
        <p14:creationId xmlns:p14="http://schemas.microsoft.com/office/powerpoint/2010/main" val="1305314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9200" y="127000"/>
            <a:ext cx="10107577" cy="6858000"/>
          </a:xfrm>
          <a:prstGeom prst="rect">
            <a:avLst/>
          </a:prstGeom>
        </p:spPr>
      </p:pic>
    </p:spTree>
    <p:extLst>
      <p:ext uri="{BB962C8B-B14F-4D97-AF65-F5344CB8AC3E}">
        <p14:creationId xmlns:p14="http://schemas.microsoft.com/office/powerpoint/2010/main" val="889710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8840" y="723900"/>
            <a:ext cx="9499600" cy="5632311"/>
          </a:xfrm>
          <a:prstGeom prst="rect">
            <a:avLst/>
          </a:prstGeom>
          <a:noFill/>
        </p:spPr>
        <p:txBody>
          <a:bodyPr wrap="square" rtlCol="0">
            <a:spAutoFit/>
          </a:bodyPr>
          <a:lstStyle/>
          <a:p>
            <a:pPr algn="ctr"/>
            <a:r>
              <a:rPr lang="en-US" sz="3200" b="1" dirty="0" smtClean="0"/>
              <a:t>2016 Oregon Student Wellness Survey</a:t>
            </a:r>
          </a:p>
          <a:p>
            <a:pPr algn="ctr"/>
            <a:r>
              <a:rPr lang="en-US" sz="3200" b="1" dirty="0" smtClean="0"/>
              <a:t>Cow Creek Tribal Youth  </a:t>
            </a:r>
          </a:p>
          <a:p>
            <a:pPr algn="ctr"/>
            <a:endParaRPr lang="en-US" sz="3200" b="1" dirty="0"/>
          </a:p>
          <a:p>
            <a:pPr algn="ctr"/>
            <a:endParaRPr lang="en-US" sz="3200" b="1" dirty="0" smtClean="0"/>
          </a:p>
          <a:p>
            <a:pPr marL="285750" indent="-285750">
              <a:buFont typeface="Arial" panose="020B0604020202020204" pitchFamily="34" charset="0"/>
              <a:buChar char="•"/>
            </a:pPr>
            <a:r>
              <a:rPr lang="en-US" sz="3200" dirty="0" smtClean="0"/>
              <a:t>12% higher than peers for feelings of hopelessness</a:t>
            </a:r>
          </a:p>
          <a:p>
            <a:pPr marL="285750" indent="-285750">
              <a:buFont typeface="Arial" panose="020B0604020202020204" pitchFamily="34" charset="0"/>
              <a:buChar char="•"/>
            </a:pPr>
            <a:r>
              <a:rPr lang="en-US" sz="3200" dirty="0" smtClean="0"/>
              <a:t>29.2% higher rate of attempted suicides</a:t>
            </a:r>
          </a:p>
          <a:p>
            <a:pPr marL="285750" indent="-285750">
              <a:buFont typeface="Arial" panose="020B0604020202020204" pitchFamily="34" charset="0"/>
              <a:buChar char="•"/>
            </a:pPr>
            <a:r>
              <a:rPr lang="en-US" sz="3200" dirty="0" smtClean="0"/>
              <a:t>30% binge drank in the last 30 days</a:t>
            </a:r>
          </a:p>
          <a:p>
            <a:pPr marL="285750" indent="-285750">
              <a:buFont typeface="Arial" panose="020B0604020202020204" pitchFamily="34" charset="0"/>
              <a:buChar char="•"/>
            </a:pPr>
            <a:r>
              <a:rPr lang="en-US" sz="3200" dirty="0" smtClean="0"/>
              <a:t>50% reported illicit drug use</a:t>
            </a:r>
          </a:p>
          <a:p>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72013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6320" y="106680"/>
            <a:ext cx="10418025" cy="5852160"/>
          </a:xfrm>
          <a:prstGeom prst="rect">
            <a:avLst/>
          </a:prstGeom>
        </p:spPr>
      </p:pic>
    </p:spTree>
    <p:extLst>
      <p:ext uri="{BB962C8B-B14F-4D97-AF65-F5344CB8AC3E}">
        <p14:creationId xmlns:p14="http://schemas.microsoft.com/office/powerpoint/2010/main" val="2837464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now what…..?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3560" y="1272524"/>
            <a:ext cx="6817380" cy="5113035"/>
          </a:xfrm>
        </p:spPr>
      </p:pic>
    </p:spTree>
    <p:extLst>
      <p:ext uri="{BB962C8B-B14F-4D97-AF65-F5344CB8AC3E}">
        <p14:creationId xmlns:p14="http://schemas.microsoft.com/office/powerpoint/2010/main" val="15554469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0640" y="1889760"/>
            <a:ext cx="8077200" cy="3908762"/>
          </a:xfrm>
          <a:prstGeom prst="rect">
            <a:avLst/>
          </a:prstGeom>
          <a:noFill/>
        </p:spPr>
        <p:txBody>
          <a:bodyPr wrap="square" rtlCol="0">
            <a:spAutoFit/>
          </a:bodyPr>
          <a:lstStyle/>
          <a:p>
            <a:r>
              <a:rPr lang="en-US" sz="4800" b="1" dirty="0" smtClean="0"/>
              <a:t>Resilience</a:t>
            </a:r>
          </a:p>
          <a:p>
            <a:endParaRPr lang="en-US" sz="4000" dirty="0"/>
          </a:p>
          <a:p>
            <a:r>
              <a:rPr lang="en-US" sz="4000" dirty="0" smtClean="0"/>
              <a:t>“the process of adapting well in the face of adversity, trauma, tragedy, threats or significant sources of stress”</a:t>
            </a:r>
            <a:endParaRPr lang="en-US" sz="4000" dirty="0"/>
          </a:p>
        </p:txBody>
      </p:sp>
    </p:spTree>
    <p:extLst>
      <p:ext uri="{BB962C8B-B14F-4D97-AF65-F5344CB8AC3E}">
        <p14:creationId xmlns:p14="http://schemas.microsoft.com/office/powerpoint/2010/main" val="747828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0560" y="472440"/>
            <a:ext cx="8595360" cy="6863417"/>
          </a:xfrm>
          <a:prstGeom prst="rect">
            <a:avLst/>
          </a:prstGeom>
          <a:noFill/>
        </p:spPr>
        <p:txBody>
          <a:bodyPr wrap="square" rtlCol="0">
            <a:spAutoFit/>
          </a:bodyPr>
          <a:lstStyle/>
          <a:p>
            <a:r>
              <a:rPr lang="en-US" sz="3200" dirty="0" smtClean="0"/>
              <a:t>Developmental Assets</a:t>
            </a:r>
          </a:p>
          <a:p>
            <a:endParaRPr lang="en-US" sz="2400" dirty="0" smtClean="0"/>
          </a:p>
          <a:p>
            <a:r>
              <a:rPr lang="en-US" sz="2400" dirty="0" smtClean="0"/>
              <a:t> </a:t>
            </a:r>
            <a:r>
              <a:rPr lang="en-US" sz="2400" dirty="0"/>
              <a:t>a set of skills, experiences, relationships, and behaviors that enable young people to develop into successful and contributing adults</a:t>
            </a:r>
            <a:r>
              <a:rPr lang="en-US" sz="2400" dirty="0" smtClean="0"/>
              <a:t>.</a:t>
            </a:r>
          </a:p>
          <a:p>
            <a:endParaRPr lang="en-US" sz="2400" dirty="0" smtClean="0"/>
          </a:p>
          <a:p>
            <a:pPr marL="342900" indent="-342900">
              <a:buFont typeface="Arial" panose="020B0604020202020204" pitchFamily="34" charset="0"/>
              <a:buChar char="•"/>
            </a:pPr>
            <a:r>
              <a:rPr lang="en-US" sz="2400" dirty="0" smtClean="0"/>
              <a:t>Support</a:t>
            </a:r>
          </a:p>
          <a:p>
            <a:pPr marL="342900" indent="-342900">
              <a:buFont typeface="Arial" panose="020B0604020202020204" pitchFamily="34" charset="0"/>
              <a:buChar char="•"/>
            </a:pPr>
            <a:r>
              <a:rPr lang="en-US" sz="2400" dirty="0" smtClean="0"/>
              <a:t>Empowerment</a:t>
            </a:r>
          </a:p>
          <a:p>
            <a:pPr marL="342900" indent="-342900">
              <a:buFont typeface="Arial" panose="020B0604020202020204" pitchFamily="34" charset="0"/>
              <a:buChar char="•"/>
            </a:pPr>
            <a:r>
              <a:rPr lang="en-US" sz="2400" dirty="0" smtClean="0"/>
              <a:t>Boundaries and Expectations</a:t>
            </a:r>
          </a:p>
          <a:p>
            <a:pPr marL="342900" indent="-342900">
              <a:buFont typeface="Arial" panose="020B0604020202020204" pitchFamily="34" charset="0"/>
              <a:buChar char="•"/>
            </a:pPr>
            <a:r>
              <a:rPr lang="en-US" sz="2400" dirty="0" smtClean="0"/>
              <a:t>Constructive use of Time</a:t>
            </a:r>
          </a:p>
          <a:p>
            <a:pPr marL="342900" indent="-342900">
              <a:buFont typeface="Arial" panose="020B0604020202020204" pitchFamily="34" charset="0"/>
              <a:buChar char="•"/>
            </a:pPr>
            <a:r>
              <a:rPr lang="en-US" sz="2400" dirty="0" smtClean="0"/>
              <a:t>Commitment to Learning</a:t>
            </a:r>
          </a:p>
          <a:p>
            <a:pPr marL="342900" indent="-342900">
              <a:buFont typeface="Arial" panose="020B0604020202020204" pitchFamily="34" charset="0"/>
              <a:buChar char="•"/>
            </a:pPr>
            <a:r>
              <a:rPr lang="en-US" sz="2400" dirty="0" smtClean="0"/>
              <a:t>Positive values</a:t>
            </a:r>
          </a:p>
          <a:p>
            <a:pPr marL="342900" indent="-342900">
              <a:buFont typeface="Arial" panose="020B0604020202020204" pitchFamily="34" charset="0"/>
              <a:buChar char="•"/>
            </a:pPr>
            <a:r>
              <a:rPr lang="en-US" sz="2400" dirty="0" smtClean="0"/>
              <a:t>Social Competencies</a:t>
            </a:r>
          </a:p>
          <a:p>
            <a:pPr marL="342900" indent="-342900">
              <a:buFont typeface="Arial" panose="020B0604020202020204" pitchFamily="34" charset="0"/>
              <a:buChar char="•"/>
            </a:pPr>
            <a:r>
              <a:rPr lang="en-US" sz="2400" dirty="0" smtClean="0"/>
              <a:t>Positive Identity</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3331768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2222" y="427703"/>
            <a:ext cx="7787146" cy="5840361"/>
          </a:xfrm>
          <a:prstGeom prst="rect">
            <a:avLst/>
          </a:prstGeom>
        </p:spPr>
      </p:pic>
    </p:spTree>
    <p:extLst>
      <p:ext uri="{BB962C8B-B14F-4D97-AF65-F5344CB8AC3E}">
        <p14:creationId xmlns:p14="http://schemas.microsoft.com/office/powerpoint/2010/main" val="430735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3923</TotalTime>
  <Words>982</Words>
  <Application>Microsoft Office PowerPoint</Application>
  <PresentationFormat>Widescreen</PresentationFormat>
  <Paragraphs>156</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Trebuchet MS</vt:lpstr>
      <vt:lpstr>Wingdings 3</vt:lpstr>
      <vt:lpstr>Facet</vt:lpstr>
      <vt:lpstr>The Road to Resilience</vt:lpstr>
      <vt:lpstr>PowerPoint Presentation</vt:lpstr>
      <vt:lpstr>PowerPoint Presentation</vt:lpstr>
      <vt:lpstr>PowerPoint Presentation</vt:lpstr>
      <vt:lpstr>PowerPoint Presentation</vt:lpstr>
      <vt:lpstr>So now what…..?</vt:lpstr>
      <vt:lpstr>PowerPoint Presentation</vt:lpstr>
      <vt:lpstr>PowerPoint Presentation</vt:lpstr>
      <vt:lpstr>PowerPoint Presentation</vt:lpstr>
      <vt:lpstr>Community Readiness</vt:lpstr>
      <vt:lpstr>Vision Statement</vt:lpstr>
      <vt:lpstr>Trauma Informed Practices….. </vt:lpstr>
      <vt:lpstr>PowerPoint Presentation</vt:lpstr>
      <vt:lpstr>PowerPoint Presentation</vt:lpstr>
      <vt:lpstr>PowerPoint Presentation</vt:lpstr>
      <vt:lpstr>PowerPoint Presentation</vt:lpstr>
      <vt:lpstr>You matter. Choose Life</vt:lpstr>
      <vt:lpstr>PowerPoint Presentation</vt:lpstr>
      <vt:lpstr>PowerPoint Presentation</vt:lpstr>
      <vt:lpstr>Strengthening the Elder/Youth Connection</vt:lpstr>
      <vt:lpstr>PowerPoint Presentation</vt:lpstr>
      <vt:lpstr>PowerPoint Presentation</vt:lpstr>
    </vt:vector>
  </TitlesOfParts>
  <Company>Cow Creek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Story of Resiliency</dc:title>
  <dc:creator>Sandra J. Henry - GO \ Native Connections Project Coordinator</dc:creator>
  <cp:lastModifiedBy>Sandra J. Henry - GO \ Native Connections Project Coordinator</cp:lastModifiedBy>
  <cp:revision>49</cp:revision>
  <cp:lastPrinted>2018-01-12T21:58:03Z</cp:lastPrinted>
  <dcterms:created xsi:type="dcterms:W3CDTF">2017-12-15T00:15:05Z</dcterms:created>
  <dcterms:modified xsi:type="dcterms:W3CDTF">2018-01-12T22:03:33Z</dcterms:modified>
</cp:coreProperties>
</file>