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15"/>
  </p:notesMasterIdLst>
  <p:handoutMasterIdLst>
    <p:handoutMasterId r:id="rId16"/>
  </p:handoutMasterIdLst>
  <p:sldIdLst>
    <p:sldId id="265" r:id="rId3"/>
    <p:sldId id="281" r:id="rId4"/>
    <p:sldId id="270" r:id="rId5"/>
    <p:sldId id="285" r:id="rId6"/>
    <p:sldId id="275" r:id="rId7"/>
    <p:sldId id="286" r:id="rId8"/>
    <p:sldId id="282" r:id="rId9"/>
    <p:sldId id="271" r:id="rId10"/>
    <p:sldId id="274" r:id="rId11"/>
    <p:sldId id="276" r:id="rId12"/>
    <p:sldId id="287"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showGuides="1">
      <p:cViewPr varScale="1">
        <p:scale>
          <a:sx n="108" d="100"/>
          <a:sy n="108" d="100"/>
        </p:scale>
        <p:origin x="654" y="102"/>
      </p:cViewPr>
      <p:guideLst>
        <p:guide orient="horz" pos="2160"/>
        <p:guide pos="3840"/>
      </p:guideLst>
    </p:cSldViewPr>
  </p:slideViewPr>
  <p:notesTextViewPr>
    <p:cViewPr>
      <p:scale>
        <a:sx n="3" d="2"/>
        <a:sy n="3" d="2"/>
      </p:scale>
      <p:origin x="0" y="0"/>
    </p:cViewPr>
  </p:notesTextViewPr>
  <p:notesViewPr>
    <p:cSldViewPr snapToGrid="0" showGuide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7-12-19T11:00:05.895" idx="1">
    <p:pos x="10" y="10"/>
    <p:text>And because we now know, with clarity and foresight, that experiences while growing up deeply impact a young person and have a profound, proportionate, effect on physical and emotional health throughout one’s entire life.</p:text>
    <p:extLst>
      <p:ext uri="{C676402C-5697-4E1C-873F-D02D1690AC5C}">
        <p15:threadingInfo xmlns:p15="http://schemas.microsoft.com/office/powerpoint/2012/main" timeZoneBias="480"/>
      </p:ext>
    </p:extLst>
  </p:cm>
  <p:cm authorId="2" dt="2017-12-19T11:00:14.553" idx="2">
    <p:pos x="106" y="106"/>
    <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999BDA-BD19-4064-BF2C-14D89FF3C190}" type="datetimeFigureOut">
              <a:rPr lang="en-US" smtClean="0"/>
              <a:t>1/16/2018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328E8E-C91D-44A0-93D6-1E4294D2C6F9}" type="slidenum">
              <a:rPr lang="en-US" smtClean="0"/>
              <a:t>‹#›</a:t>
            </a:fld>
            <a:endParaRPr lang="en-US"/>
          </a:p>
        </p:txBody>
      </p:sp>
    </p:spTree>
    <p:extLst>
      <p:ext uri="{BB962C8B-B14F-4D97-AF65-F5344CB8AC3E}">
        <p14:creationId xmlns:p14="http://schemas.microsoft.com/office/powerpoint/2010/main" val="1881808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DF147-A9B1-468D-860B-052CCDB90DB6}"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68310F-3F7A-4A9C-892D-242CD6C3803D}" type="slidenum">
              <a:rPr lang="en-US" smtClean="0"/>
              <a:t>‹#›</a:t>
            </a:fld>
            <a:endParaRPr lang="en-US"/>
          </a:p>
        </p:txBody>
      </p:sp>
    </p:spTree>
    <p:extLst>
      <p:ext uri="{BB962C8B-B14F-4D97-AF65-F5344CB8AC3E}">
        <p14:creationId xmlns:p14="http://schemas.microsoft.com/office/powerpoint/2010/main" val="536054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8310F-3F7A-4A9C-892D-242CD6C3803D}" type="slidenum">
              <a:rPr lang="en-US" smtClean="0"/>
              <a:t>1</a:t>
            </a:fld>
            <a:endParaRPr lang="en-US"/>
          </a:p>
        </p:txBody>
      </p:sp>
    </p:spTree>
    <p:extLst>
      <p:ext uri="{BB962C8B-B14F-4D97-AF65-F5344CB8AC3E}">
        <p14:creationId xmlns:p14="http://schemas.microsoft.com/office/powerpoint/2010/main" val="3327900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53065"/>
            <a:ext cx="5486400" cy="3086100"/>
          </a:xfrm>
        </p:spPr>
      </p:sp>
      <p:sp>
        <p:nvSpPr>
          <p:cNvPr id="3" name="Notes Placeholder 2"/>
          <p:cNvSpPr>
            <a:spLocks noGrp="1"/>
          </p:cNvSpPr>
          <p:nvPr>
            <p:ph type="body" idx="1"/>
          </p:nvPr>
        </p:nvSpPr>
        <p:spPr>
          <a:xfrm>
            <a:off x="685800" y="3775587"/>
            <a:ext cx="5486400" cy="4865381"/>
          </a:xfrm>
        </p:spPr>
        <p:txBody>
          <a:bodyPr/>
          <a:lstStyle/>
          <a:p>
            <a:r>
              <a:rPr lang="en-US" sz="1800" b="1" dirty="0"/>
              <a:t>We now know that A Changing Understanding of Medical Disease is needed since we now know that bio-medical disease in adults has its roots in childhood…</a:t>
            </a:r>
          </a:p>
          <a:p>
            <a:endParaRPr lang="en-US" sz="1800" b="1" dirty="0"/>
          </a:p>
          <a:p>
            <a:r>
              <a:rPr lang="en-US" sz="1800" b="1" dirty="0"/>
              <a:t>Therefore, since we have learned our early life experiences can transform into organic disease we need to routinely screen for trauma. </a:t>
            </a:r>
          </a:p>
          <a:p>
            <a:endParaRPr lang="en-US" sz="1800" b="1" dirty="0"/>
          </a:p>
          <a:p>
            <a:r>
              <a:rPr lang="en-US" sz="1800" b="1" dirty="0"/>
              <a:t>Any individual with a positive screen should have a referral for mental health.</a:t>
            </a:r>
          </a:p>
          <a:p>
            <a:endParaRPr lang="en-US" sz="1800" dirty="0"/>
          </a:p>
          <a:p>
            <a:r>
              <a:rPr lang="en-US" sz="1800" b="1" dirty="0"/>
              <a:t>We need to spread mass education about child development &amp; parenting</a:t>
            </a:r>
          </a:p>
          <a:p>
            <a:endParaRPr lang="en-US" sz="1800" b="1" dirty="0"/>
          </a:p>
          <a:p>
            <a:r>
              <a:rPr lang="en-US" sz="1800" b="1" dirty="0"/>
              <a:t>Our Media, Schools, health clinics all need to be trauma informed.</a:t>
            </a:r>
          </a:p>
          <a:p>
            <a:endParaRPr lang="en-US" sz="1600" dirty="0"/>
          </a:p>
        </p:txBody>
      </p:sp>
      <p:sp>
        <p:nvSpPr>
          <p:cNvPr id="4" name="Slide Number Placeholder 3"/>
          <p:cNvSpPr>
            <a:spLocks noGrp="1"/>
          </p:cNvSpPr>
          <p:nvPr>
            <p:ph type="sldNum" sz="quarter" idx="10"/>
          </p:nvPr>
        </p:nvSpPr>
        <p:spPr/>
        <p:txBody>
          <a:bodyPr/>
          <a:lstStyle/>
          <a:p>
            <a:fld id="{7468310F-3F7A-4A9C-892D-242CD6C3803D}" type="slidenum">
              <a:rPr lang="en-US" smtClean="0"/>
              <a:t>10</a:t>
            </a:fld>
            <a:endParaRPr lang="en-US"/>
          </a:p>
        </p:txBody>
      </p:sp>
    </p:spTree>
    <p:extLst>
      <p:ext uri="{BB962C8B-B14F-4D97-AF65-F5344CB8AC3E}">
        <p14:creationId xmlns:p14="http://schemas.microsoft.com/office/powerpoint/2010/main" val="2455878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389489"/>
          </a:xfrm>
        </p:spPr>
        <p:txBody>
          <a:bodyPr/>
          <a:lstStyle/>
          <a:p>
            <a:r>
              <a:rPr lang="en-US" sz="1400" dirty="0"/>
              <a:t>I can’t say it enough …ACE screens are essential to any practice. Everyone generally has a doctor and generally everyone listen to what their physician tells them. There for our primary care providers need to have a role by asking all their patients about past trauma. These screenings can be done either by the MA, RN or even by paper and pen and the patients fill them out…then the screening is given to the provider to have a conversation and possible referral.</a:t>
            </a:r>
          </a:p>
          <a:p>
            <a:endParaRPr lang="en-US" sz="1400" dirty="0"/>
          </a:p>
          <a:p>
            <a:r>
              <a:rPr lang="en-US" sz="1400" dirty="0"/>
              <a:t>This conversation doesn’t require the provider to have a lengthy conversation, it doesn’t require the patient to give details.</a:t>
            </a:r>
          </a:p>
          <a:p>
            <a:endParaRPr lang="en-US" sz="1400" dirty="0"/>
          </a:p>
          <a:p>
            <a:r>
              <a:rPr lang="en-US" sz="1400" dirty="0"/>
              <a:t>Some might not even realize that there is a connection between their HX of trauma and their current health and patterns of behaviors.</a:t>
            </a:r>
          </a:p>
          <a:p>
            <a:endParaRPr lang="en-US" sz="1400" dirty="0"/>
          </a:p>
          <a:p>
            <a:r>
              <a:rPr lang="en-US" sz="1400" dirty="0"/>
              <a:t>If possible though a warm hand off is especially nice. </a:t>
            </a:r>
          </a:p>
        </p:txBody>
      </p:sp>
      <p:sp>
        <p:nvSpPr>
          <p:cNvPr id="4" name="Slide Number Placeholder 3"/>
          <p:cNvSpPr>
            <a:spLocks noGrp="1"/>
          </p:cNvSpPr>
          <p:nvPr>
            <p:ph type="sldNum" sz="quarter" idx="10"/>
          </p:nvPr>
        </p:nvSpPr>
        <p:spPr/>
        <p:txBody>
          <a:bodyPr/>
          <a:lstStyle/>
          <a:p>
            <a:fld id="{7468310F-3F7A-4A9C-892D-242CD6C3803D}" type="slidenum">
              <a:rPr lang="en-US" smtClean="0"/>
              <a:t>11</a:t>
            </a:fld>
            <a:endParaRPr lang="en-US"/>
          </a:p>
        </p:txBody>
      </p:sp>
    </p:spTree>
    <p:extLst>
      <p:ext uri="{BB962C8B-B14F-4D97-AF65-F5344CB8AC3E}">
        <p14:creationId xmlns:p14="http://schemas.microsoft.com/office/powerpoint/2010/main" val="3879482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8310F-3F7A-4A9C-892D-242CD6C3803D}" type="slidenum">
              <a:rPr lang="en-US" smtClean="0"/>
              <a:t>12</a:t>
            </a:fld>
            <a:endParaRPr lang="en-US"/>
          </a:p>
        </p:txBody>
      </p:sp>
    </p:spTree>
    <p:extLst>
      <p:ext uri="{BB962C8B-B14F-4D97-AF65-F5344CB8AC3E}">
        <p14:creationId xmlns:p14="http://schemas.microsoft.com/office/powerpoint/2010/main" val="4278347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sz="1800" b="1" dirty="0"/>
              <a:t>SAMHSA defines trauma </a:t>
            </a:r>
          </a:p>
          <a:p>
            <a:r>
              <a:rPr lang="en-US" sz="1800" b="1" dirty="0"/>
              <a:t>Individual trauma results from an event, series of events, or set of circumstances that is experienced by an individual as physically or emotionally harmful or life threatening and that has lasting adverse effect on the individuals functioning and mental, physical, social, or spiritual well-being. </a:t>
            </a:r>
          </a:p>
          <a:p>
            <a:endParaRPr lang="en-US" sz="1800" b="1" i="0" kern="1200" dirty="0">
              <a:solidFill>
                <a:schemeClr val="tx1"/>
              </a:solidFill>
              <a:effectLst/>
            </a:endParaRPr>
          </a:p>
          <a:p>
            <a:pPr marR="0" lvl="0" algn="l" defTabSz="914400" rtl="0" eaLnBrk="1" fontAlgn="auto" latinLnBrk="0" hangingPunct="1">
              <a:lnSpc>
                <a:spcPct val="100000"/>
              </a:lnSpc>
              <a:spcBef>
                <a:spcPts val="0"/>
              </a:spcBef>
              <a:spcAft>
                <a:spcPts val="0"/>
              </a:spcAft>
              <a:buClrTx/>
              <a:buSzTx/>
              <a:tabLst/>
              <a:defRPr/>
            </a:pPr>
            <a:endParaRPr lang="en-US" sz="1800" b="1" dirty="0"/>
          </a:p>
        </p:txBody>
      </p:sp>
      <p:sp>
        <p:nvSpPr>
          <p:cNvPr id="4" name="Slide Number Placeholder 3"/>
          <p:cNvSpPr>
            <a:spLocks noGrp="1"/>
          </p:cNvSpPr>
          <p:nvPr>
            <p:ph type="sldNum" sz="quarter" idx="10"/>
          </p:nvPr>
        </p:nvSpPr>
        <p:spPr/>
        <p:txBody>
          <a:bodyPr/>
          <a:lstStyle/>
          <a:p>
            <a:fld id="{7468310F-3F7A-4A9C-892D-242CD6C3803D}" type="slidenum">
              <a:rPr lang="en-US" smtClean="0"/>
              <a:t>2</a:t>
            </a:fld>
            <a:endParaRPr lang="en-US"/>
          </a:p>
        </p:txBody>
      </p:sp>
    </p:spTree>
    <p:extLst>
      <p:ext uri="{BB962C8B-B14F-4D97-AF65-F5344CB8AC3E}">
        <p14:creationId xmlns:p14="http://schemas.microsoft.com/office/powerpoint/2010/main" val="750851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90613"/>
            <a:ext cx="5486400" cy="3086100"/>
          </a:xfrm>
        </p:spPr>
      </p:sp>
      <p:sp>
        <p:nvSpPr>
          <p:cNvPr id="3" name="Notes Placeholder 2"/>
          <p:cNvSpPr>
            <a:spLocks noGrp="1"/>
          </p:cNvSpPr>
          <p:nvPr>
            <p:ph type="body" idx="1"/>
          </p:nvPr>
        </p:nvSpPr>
        <p:spPr/>
        <p:txBody>
          <a:bodyPr/>
          <a:lstStyle/>
          <a:p>
            <a:r>
              <a:rPr lang="en-US" sz="2000" b="1" i="0" kern="1200" dirty="0">
                <a:solidFill>
                  <a:schemeClr val="tx1"/>
                </a:solidFill>
                <a:effectLst/>
              </a:rPr>
              <a:t>The past decade has seen an increased focus on the ways in which trauma, psychological distress, quality of life, health, mental illness, and substance abuse are linked.</a:t>
            </a:r>
            <a:endParaRPr lang="en-US" sz="2000" b="1" dirty="0"/>
          </a:p>
        </p:txBody>
      </p:sp>
      <p:sp>
        <p:nvSpPr>
          <p:cNvPr id="4" name="Slide Number Placeholder 3"/>
          <p:cNvSpPr>
            <a:spLocks noGrp="1"/>
          </p:cNvSpPr>
          <p:nvPr>
            <p:ph type="sldNum" sz="quarter" idx="10"/>
          </p:nvPr>
        </p:nvSpPr>
        <p:spPr/>
        <p:txBody>
          <a:bodyPr/>
          <a:lstStyle/>
          <a:p>
            <a:fld id="{7468310F-3F7A-4A9C-892D-242CD6C3803D}" type="slidenum">
              <a:rPr lang="en-US" smtClean="0"/>
              <a:t>3</a:t>
            </a:fld>
            <a:endParaRPr lang="en-US"/>
          </a:p>
        </p:txBody>
      </p:sp>
    </p:spTree>
    <p:extLst>
      <p:ext uri="{BB962C8B-B14F-4D97-AF65-F5344CB8AC3E}">
        <p14:creationId xmlns:p14="http://schemas.microsoft.com/office/powerpoint/2010/main" val="2102829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2527300"/>
          </a:xfrm>
        </p:spPr>
      </p:sp>
      <p:sp>
        <p:nvSpPr>
          <p:cNvPr id="3" name="Notes Placeholder 2"/>
          <p:cNvSpPr>
            <a:spLocks noGrp="1"/>
          </p:cNvSpPr>
          <p:nvPr>
            <p:ph type="body" idx="1"/>
          </p:nvPr>
        </p:nvSpPr>
        <p:spPr>
          <a:xfrm>
            <a:off x="685800" y="3670301"/>
            <a:ext cx="5486400" cy="5014912"/>
          </a:xfrm>
        </p:spPr>
        <p:txBody>
          <a:bodyPr/>
          <a:lstStyle/>
          <a:p>
            <a:r>
              <a:rPr lang="en-US" sz="1600" b="1" dirty="0"/>
              <a:t>There is inherent stigma to overcome before survivors will feel comfortable to admit and talk about any mental health issues. and</a:t>
            </a:r>
          </a:p>
          <a:p>
            <a:endParaRPr lang="en-US" sz="1600" b="1" dirty="0"/>
          </a:p>
          <a:p>
            <a:r>
              <a:rPr lang="en-US" sz="1600" b="1" dirty="0"/>
              <a:t>There are a zillion reasons which will deter most from getting the help they need. </a:t>
            </a:r>
            <a:endParaRPr lang="en-US" sz="1600" b="1" i="1" dirty="0"/>
          </a:p>
          <a:p>
            <a:endParaRPr lang="en-US" sz="1600" b="1" i="1" dirty="0"/>
          </a:p>
          <a:p>
            <a:r>
              <a:rPr lang="en-US" sz="1600" b="1" i="1" dirty="0"/>
              <a:t>When the survivors do find someone to listen they hear…. </a:t>
            </a:r>
            <a:r>
              <a:rPr lang="en-US" sz="1600" b="1" dirty="0"/>
              <a:t>“you could have had it so much worse.”</a:t>
            </a:r>
            <a:r>
              <a:rPr lang="en-US" sz="1600" b="1" i="1" dirty="0"/>
              <a:t> </a:t>
            </a:r>
          </a:p>
          <a:p>
            <a:endParaRPr lang="en-US" sz="1600" b="1" i="1" dirty="0"/>
          </a:p>
          <a:p>
            <a:r>
              <a:rPr lang="en-US" sz="1600" b="1" i="1" dirty="0"/>
              <a:t>Some might even tell them they are making it up or that Other people with similar stories have gotten over it faster</a:t>
            </a:r>
          </a:p>
          <a:p>
            <a:endParaRPr lang="en-US" sz="1600" b="1" i="1" dirty="0"/>
          </a:p>
          <a:p>
            <a:r>
              <a:rPr lang="en-US" sz="1600" b="1" dirty="0"/>
              <a:t>Many health agencies have not incorporated knowledge about trauma – neither have school systems or courts</a:t>
            </a:r>
          </a:p>
          <a:p>
            <a:r>
              <a:rPr lang="en-US" sz="1600" b="1" dirty="0"/>
              <a:t>This is difficult for everyone but especially those with trauma.</a:t>
            </a:r>
          </a:p>
          <a:p>
            <a:endParaRPr lang="en-US" dirty="0"/>
          </a:p>
        </p:txBody>
      </p:sp>
      <p:sp>
        <p:nvSpPr>
          <p:cNvPr id="4" name="Slide Number Placeholder 3"/>
          <p:cNvSpPr>
            <a:spLocks noGrp="1"/>
          </p:cNvSpPr>
          <p:nvPr>
            <p:ph type="sldNum" sz="quarter" idx="10"/>
          </p:nvPr>
        </p:nvSpPr>
        <p:spPr/>
        <p:txBody>
          <a:bodyPr/>
          <a:lstStyle/>
          <a:p>
            <a:fld id="{7468310F-3F7A-4A9C-892D-242CD6C3803D}" type="slidenum">
              <a:rPr lang="en-US" smtClean="0"/>
              <a:t>4</a:t>
            </a:fld>
            <a:endParaRPr lang="en-US"/>
          </a:p>
        </p:txBody>
      </p:sp>
    </p:spTree>
    <p:extLst>
      <p:ext uri="{BB962C8B-B14F-4D97-AF65-F5344CB8AC3E}">
        <p14:creationId xmlns:p14="http://schemas.microsoft.com/office/powerpoint/2010/main" val="3744304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We have learned that Trauma is a strong predictor of health risks and disease from youth to adulthood -</a:t>
            </a:r>
          </a:p>
        </p:txBody>
      </p:sp>
      <p:sp>
        <p:nvSpPr>
          <p:cNvPr id="4" name="Slide Number Placeholder 3"/>
          <p:cNvSpPr>
            <a:spLocks noGrp="1"/>
          </p:cNvSpPr>
          <p:nvPr>
            <p:ph type="sldNum" sz="quarter" idx="10"/>
          </p:nvPr>
        </p:nvSpPr>
        <p:spPr/>
        <p:txBody>
          <a:bodyPr/>
          <a:lstStyle/>
          <a:p>
            <a:fld id="{7468310F-3F7A-4A9C-892D-242CD6C3803D}" type="slidenum">
              <a:rPr lang="en-US" smtClean="0"/>
              <a:t>5</a:t>
            </a:fld>
            <a:endParaRPr lang="en-US"/>
          </a:p>
        </p:txBody>
      </p:sp>
    </p:spTree>
    <p:extLst>
      <p:ext uri="{BB962C8B-B14F-4D97-AF65-F5344CB8AC3E}">
        <p14:creationId xmlns:p14="http://schemas.microsoft.com/office/powerpoint/2010/main" val="520027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2602833"/>
          </a:xfrm>
        </p:spPr>
      </p:sp>
      <p:sp>
        <p:nvSpPr>
          <p:cNvPr id="3" name="Notes Placeholder 2"/>
          <p:cNvSpPr>
            <a:spLocks noGrp="1"/>
          </p:cNvSpPr>
          <p:nvPr>
            <p:ph type="body" idx="1"/>
          </p:nvPr>
        </p:nvSpPr>
        <p:spPr>
          <a:xfrm>
            <a:off x="685800" y="3745833"/>
            <a:ext cx="5486400" cy="4939380"/>
          </a:xfrm>
        </p:spPr>
        <p:txBody>
          <a:bodyPr/>
          <a:lstStyle/>
          <a:p>
            <a:endParaRPr lang="en-US" sz="1200" b="0" i="0" u="none" strike="noStrike" kern="1200" baseline="0" dirty="0">
              <a:solidFill>
                <a:schemeClr val="tx1"/>
              </a:solidFill>
              <a:latin typeface="+mn-lt"/>
              <a:ea typeface="+mn-ea"/>
              <a:cs typeface="+mn-cs"/>
            </a:endParaRPr>
          </a:p>
          <a:p>
            <a:r>
              <a:rPr lang="en-US" sz="1600" b="1" i="0" u="none" strike="noStrike" kern="1200" baseline="0" dirty="0">
                <a:solidFill>
                  <a:schemeClr val="tx1"/>
                </a:solidFill>
              </a:rPr>
              <a:t>Trauma affects everyone differently…</a:t>
            </a:r>
          </a:p>
          <a:p>
            <a:endParaRPr lang="en-US" sz="1600" b="1" dirty="0"/>
          </a:p>
          <a:p>
            <a:r>
              <a:rPr lang="en-US" sz="1600" b="1" i="0" u="none" strike="noStrike" kern="1200" baseline="0" dirty="0">
                <a:solidFill>
                  <a:schemeClr val="tx1"/>
                </a:solidFill>
              </a:rPr>
              <a:t>People who go through traumatic experiences often have symptoms and problems afterward. How serious the symptoms and problems are depends on many things including a person's life experiences before the trauma, a person's own natural ability to cope with stress, how serious the trauma was, and what kind of help and support a person gets from family, friends, and professionals immediately following the trauma.</a:t>
            </a:r>
          </a:p>
          <a:p>
            <a:endParaRPr lang="en-US" sz="1600" b="1" dirty="0"/>
          </a:p>
          <a:p>
            <a:r>
              <a:rPr lang="en-US" sz="1600" b="1" i="0" u="none" strike="noStrike" kern="1200" baseline="0" dirty="0">
                <a:solidFill>
                  <a:schemeClr val="tx1"/>
                </a:solidFill>
              </a:rPr>
              <a:t>And because we now know with clarity that our experiences growing up deeply impact a young person and have a</a:t>
            </a:r>
            <a:r>
              <a:rPr lang="en-US" sz="1600" b="1" i="0" u="none" strike="noStrike" kern="1200" dirty="0">
                <a:solidFill>
                  <a:schemeClr val="tx1"/>
                </a:solidFill>
              </a:rPr>
              <a:t> p</a:t>
            </a:r>
            <a:r>
              <a:rPr lang="en-US" sz="1600" b="1" i="0" u="none" strike="noStrike" kern="1200" baseline="0" dirty="0">
                <a:solidFill>
                  <a:schemeClr val="tx1"/>
                </a:solidFill>
              </a:rPr>
              <a:t>rofound effect on physical and emotional health throughout ones entire life.</a:t>
            </a:r>
          </a:p>
          <a:p>
            <a:endParaRPr lang="en-US" sz="1600" b="1" dirty="0"/>
          </a:p>
          <a:p>
            <a:r>
              <a:rPr lang="en-US" sz="1600" b="1" i="0" u="none" strike="noStrike" kern="1200" baseline="0" dirty="0">
                <a:solidFill>
                  <a:schemeClr val="tx1"/>
                </a:solidFill>
              </a:rPr>
              <a:t>Those negative experiences are called Adverse Childhood experiences.</a:t>
            </a:r>
          </a:p>
        </p:txBody>
      </p:sp>
      <p:sp>
        <p:nvSpPr>
          <p:cNvPr id="4" name="Slide Number Placeholder 3"/>
          <p:cNvSpPr>
            <a:spLocks noGrp="1"/>
          </p:cNvSpPr>
          <p:nvPr>
            <p:ph type="sldNum" sz="quarter" idx="10"/>
          </p:nvPr>
        </p:nvSpPr>
        <p:spPr/>
        <p:txBody>
          <a:bodyPr/>
          <a:lstStyle/>
          <a:p>
            <a:fld id="{7468310F-3F7A-4A9C-892D-242CD6C3803D}" type="slidenum">
              <a:rPr lang="en-US" smtClean="0"/>
              <a:t>6</a:t>
            </a:fld>
            <a:endParaRPr lang="en-US"/>
          </a:p>
        </p:txBody>
      </p:sp>
    </p:spTree>
    <p:extLst>
      <p:ext uri="{BB962C8B-B14F-4D97-AF65-F5344CB8AC3E}">
        <p14:creationId xmlns:p14="http://schemas.microsoft.com/office/powerpoint/2010/main" val="1355708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Adverse Childhood Experiences (ACEs) is a term used to describe neglect, abuse, violence and/or distressed family environments that children under the age of 18 years may experience. The cumulative effect of ACEs can be traumatic, especially if experienced repeatedly beginning at a young age.</a:t>
            </a:r>
          </a:p>
          <a:p>
            <a:endParaRPr lang="en-US" sz="1800" b="1" dirty="0"/>
          </a:p>
          <a:p>
            <a:r>
              <a:rPr lang="en-US" sz="1800" b="1" dirty="0"/>
              <a:t>Adverse Childhood Experiences are traumatic and are one of the leading, if not the leading contributing factor of the health and social well-being of our nation</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468310F-3F7A-4A9C-892D-242CD6C3803D}" type="slidenum">
              <a:rPr lang="en-US" smtClean="0"/>
              <a:t>7</a:t>
            </a:fld>
            <a:endParaRPr lang="en-US"/>
          </a:p>
        </p:txBody>
      </p:sp>
    </p:spTree>
    <p:extLst>
      <p:ext uri="{BB962C8B-B14F-4D97-AF65-F5344CB8AC3E}">
        <p14:creationId xmlns:p14="http://schemas.microsoft.com/office/powerpoint/2010/main" val="3739109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7813" y="317091"/>
            <a:ext cx="5486400" cy="2529348"/>
          </a:xfrm>
        </p:spPr>
      </p:sp>
      <p:sp>
        <p:nvSpPr>
          <p:cNvPr id="3" name="Notes Placeholder 2"/>
          <p:cNvSpPr>
            <a:spLocks noGrp="1"/>
          </p:cNvSpPr>
          <p:nvPr>
            <p:ph type="body" idx="1"/>
          </p:nvPr>
        </p:nvSpPr>
        <p:spPr>
          <a:xfrm>
            <a:off x="685800" y="2772699"/>
            <a:ext cx="5486400" cy="5722374"/>
          </a:xfrm>
        </p:spPr>
        <p:txBody>
          <a:bodyPr/>
          <a:lstStyle/>
          <a:p>
            <a:r>
              <a:rPr lang="en-US" sz="1800" b="1" i="0" kern="1200" dirty="0">
                <a:solidFill>
                  <a:schemeClr val="tx1"/>
                </a:solidFill>
                <a:effectLst/>
              </a:rPr>
              <a:t>These are the 10 categories of Adverse childhood experiences (ACEs). These are stressful or traumatic events.</a:t>
            </a:r>
            <a:r>
              <a:rPr lang="en-US" sz="1800" b="1" i="0" kern="1200" baseline="0" dirty="0">
                <a:solidFill>
                  <a:schemeClr val="tx1"/>
                </a:solidFill>
                <a:effectLst/>
              </a:rPr>
              <a:t> </a:t>
            </a:r>
            <a:r>
              <a:rPr lang="en-US" sz="1800" b="1" i="0" kern="1200" dirty="0">
                <a:solidFill>
                  <a:schemeClr val="tx1"/>
                </a:solidFill>
                <a:effectLst/>
              </a:rPr>
              <a:t>They may include household dysfunction such as witnessing domestic violence or growing up with family members who have substance use disorders, Physical neglect. Emotional neglect.. </a:t>
            </a:r>
          </a:p>
          <a:p>
            <a:endParaRPr lang="en-US" sz="1800" b="1" dirty="0"/>
          </a:p>
          <a:p>
            <a:r>
              <a:rPr lang="en-US" sz="1800" b="1" dirty="0"/>
              <a:t> The ACE Study findings show that adverse childhood experiences are major risk factors for leading causes of illness and death, educational deficits, early dropout, adult occupational failure as well as poor quality of life in the United States. </a:t>
            </a:r>
          </a:p>
          <a:p>
            <a:endParaRPr lang="en-US" sz="1800" b="1" dirty="0"/>
          </a:p>
          <a:p>
            <a:endParaRPr lang="en-US" sz="1800" b="1" dirty="0"/>
          </a:p>
          <a:p>
            <a:r>
              <a:rPr lang="en-US" sz="1800" b="1" dirty="0"/>
              <a:t>An ACE screening score has a strong graded relationship to a person’s risk, because our experiences good or bad influences the way we think and behave. </a:t>
            </a:r>
          </a:p>
          <a:p>
            <a:endParaRPr lang="en-US" dirty="0"/>
          </a:p>
          <a:p>
            <a:endParaRPr lang="en-US" dirty="0"/>
          </a:p>
        </p:txBody>
      </p:sp>
      <p:sp>
        <p:nvSpPr>
          <p:cNvPr id="4" name="Slide Number Placeholder 3"/>
          <p:cNvSpPr>
            <a:spLocks noGrp="1"/>
          </p:cNvSpPr>
          <p:nvPr>
            <p:ph type="sldNum" sz="quarter" idx="10"/>
          </p:nvPr>
        </p:nvSpPr>
        <p:spPr/>
        <p:txBody>
          <a:bodyPr/>
          <a:lstStyle/>
          <a:p>
            <a:fld id="{7468310F-3F7A-4A9C-892D-242CD6C3803D}" type="slidenum">
              <a:rPr lang="en-US" smtClean="0"/>
              <a:t>8</a:t>
            </a:fld>
            <a:endParaRPr lang="en-US"/>
          </a:p>
        </p:txBody>
      </p:sp>
    </p:spTree>
    <p:extLst>
      <p:ext uri="{BB962C8B-B14F-4D97-AF65-F5344CB8AC3E}">
        <p14:creationId xmlns:p14="http://schemas.microsoft.com/office/powerpoint/2010/main" val="1768821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46587"/>
            <a:ext cx="5486400" cy="1909916"/>
          </a:xfrm>
        </p:spPr>
      </p:sp>
      <p:sp>
        <p:nvSpPr>
          <p:cNvPr id="3" name="Notes Placeholder 2"/>
          <p:cNvSpPr>
            <a:spLocks noGrp="1"/>
          </p:cNvSpPr>
          <p:nvPr>
            <p:ph type="body" idx="1"/>
          </p:nvPr>
        </p:nvSpPr>
        <p:spPr>
          <a:xfrm>
            <a:off x="685800" y="2531319"/>
            <a:ext cx="5486400" cy="6376707"/>
          </a:xfrm>
        </p:spPr>
        <p:txBody>
          <a:bodyPr/>
          <a:lstStyle/>
          <a:p>
            <a:r>
              <a:rPr lang="en-US" sz="1600" b="1" dirty="0">
                <a:ea typeface="Arial Unicode MS" panose="020B0604020202020204" pitchFamily="34" charset="-128"/>
                <a:cs typeface="Arial Unicode MS" panose="020B0604020202020204" pitchFamily="34" charset="-128"/>
              </a:rPr>
              <a:t>The ACE Study shows evidence that the more Adverse Childhood Experiences the more likely one would be at greater risk.. </a:t>
            </a:r>
          </a:p>
          <a:p>
            <a:endParaRPr lang="en-US" sz="1600" b="1" dirty="0">
              <a:ea typeface="Arial Unicode MS" panose="020B0604020202020204" pitchFamily="34" charset="-128"/>
              <a:cs typeface="Arial Unicode MS" panose="020B0604020202020204" pitchFamily="34" charset="-128"/>
            </a:endParaRPr>
          </a:p>
          <a:p>
            <a:r>
              <a:rPr lang="en-US" sz="1600" b="1" dirty="0">
                <a:ea typeface="Arial Unicode MS" panose="020B0604020202020204" pitchFamily="34" charset="-128"/>
                <a:cs typeface="Arial Unicode MS" panose="020B0604020202020204" pitchFamily="34" charset="-128"/>
              </a:rPr>
              <a:t>One in six people had an ACE score of 4 or more.</a:t>
            </a:r>
          </a:p>
          <a:p>
            <a:r>
              <a:rPr lang="en-US" sz="1600" b="1" dirty="0">
                <a:ea typeface="Arial Unicode MS" panose="020B0604020202020204" pitchFamily="34" charset="-128"/>
                <a:cs typeface="Arial Unicode MS" panose="020B0604020202020204" pitchFamily="34" charset="-128"/>
              </a:rPr>
              <a:t> The short and long-term outcomes of these childhood exposures include a multitude of problems throughout life that result from disruptions in normal developmental pathways.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b="1" dirty="0">
                <a:cs typeface="Arial" pitchFamily="34" charset="0"/>
              </a:rPr>
              <a:t>Compared with people with no ACEs, those with 4+ ACEs were…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600" b="1" dirty="0">
              <a:cs typeface="Arial" pitchFamily="34" charset="0"/>
            </a:endParaRPr>
          </a:p>
          <a:p>
            <a:pPr marL="230188" indent="-230188" fontAlgn="auto">
              <a:lnSpc>
                <a:spcPct val="80000"/>
              </a:lnSpc>
              <a:spcBef>
                <a:spcPts val="0"/>
              </a:spcBef>
              <a:spcAft>
                <a:spcPts val="1800"/>
              </a:spcAft>
              <a:buFont typeface="Arial" pitchFamily="34" charset="0"/>
              <a:buChar char="•"/>
              <a:defRPr/>
            </a:pPr>
            <a:r>
              <a:rPr lang="en-US" sz="1600" b="1" kern="1200" dirty="0">
                <a:solidFill>
                  <a:schemeClr val="bg2">
                    <a:lumMod val="25000"/>
                  </a:schemeClr>
                </a:solidFill>
                <a:ea typeface="ＭＳ Ｐゴシック" charset="-128"/>
                <a:cs typeface="Minion Pro"/>
              </a:rPr>
              <a:t>Twice as likely to smoke, have cancer or heart disease</a:t>
            </a:r>
          </a:p>
          <a:p>
            <a:pPr marL="230188" indent="-230188" fontAlgn="auto">
              <a:lnSpc>
                <a:spcPct val="80000"/>
              </a:lnSpc>
              <a:spcBef>
                <a:spcPts val="0"/>
              </a:spcBef>
              <a:spcAft>
                <a:spcPts val="1800"/>
              </a:spcAft>
              <a:buFont typeface="Arial" pitchFamily="34" charset="0"/>
              <a:buChar char="•"/>
              <a:defRPr/>
            </a:pPr>
            <a:r>
              <a:rPr lang="en-US" sz="1600" b="1" kern="1200" dirty="0">
                <a:solidFill>
                  <a:schemeClr val="bg2">
                    <a:lumMod val="25000"/>
                  </a:schemeClr>
                </a:solidFill>
                <a:ea typeface="ＭＳ Ｐゴシック" charset="-128"/>
                <a:cs typeface="Minion Pro"/>
              </a:rPr>
              <a:t>7x as likely to be alcoholics</a:t>
            </a:r>
          </a:p>
          <a:p>
            <a:pPr marL="230188" indent="-230188" fontAlgn="auto">
              <a:lnSpc>
                <a:spcPct val="80000"/>
              </a:lnSpc>
              <a:spcBef>
                <a:spcPts val="0"/>
              </a:spcBef>
              <a:spcAft>
                <a:spcPts val="1800"/>
              </a:spcAft>
              <a:buFont typeface="Arial" pitchFamily="34" charset="0"/>
              <a:buChar char="•"/>
              <a:defRPr/>
            </a:pPr>
            <a:r>
              <a:rPr lang="en-US" sz="1600" b="1" kern="1200" dirty="0">
                <a:solidFill>
                  <a:schemeClr val="bg2">
                    <a:lumMod val="25000"/>
                  </a:schemeClr>
                </a:solidFill>
                <a:ea typeface="ＭＳ Ｐゴシック" charset="-128"/>
                <a:cs typeface="Minion Pro"/>
              </a:rPr>
              <a:t>6x as likely to have had sex before age 15 </a:t>
            </a:r>
          </a:p>
          <a:p>
            <a:pPr marL="230188" indent="-230188" fontAlgn="auto">
              <a:lnSpc>
                <a:spcPct val="80000"/>
              </a:lnSpc>
              <a:spcBef>
                <a:spcPts val="0"/>
              </a:spcBef>
              <a:spcAft>
                <a:spcPts val="1800"/>
              </a:spcAft>
              <a:buFont typeface="Arial" pitchFamily="34" charset="0"/>
              <a:buChar char="•"/>
              <a:defRPr/>
            </a:pPr>
            <a:r>
              <a:rPr lang="en-US" sz="1600" b="1" kern="1200" dirty="0">
                <a:solidFill>
                  <a:schemeClr val="bg2">
                    <a:lumMod val="25000"/>
                  </a:schemeClr>
                </a:solidFill>
                <a:ea typeface="ＭＳ Ｐゴシック" charset="-128"/>
                <a:cs typeface="Minion Pro"/>
              </a:rPr>
              <a:t>12x more likely to have attempted suicide</a:t>
            </a:r>
          </a:p>
          <a:p>
            <a:pPr marL="230188" indent="-230188" fontAlgn="auto">
              <a:spcBef>
                <a:spcPts val="0"/>
              </a:spcBef>
              <a:spcAft>
                <a:spcPts val="1800"/>
              </a:spcAft>
              <a:buFont typeface="Arial" pitchFamily="34" charset="0"/>
              <a:buChar char="•"/>
              <a:defRPr/>
            </a:pPr>
            <a:r>
              <a:rPr lang="en-US" sz="1600" b="1" kern="1200" dirty="0">
                <a:solidFill>
                  <a:schemeClr val="bg2">
                    <a:lumMod val="25000"/>
                  </a:schemeClr>
                </a:solidFill>
                <a:ea typeface="ＭＳ Ｐゴシック" charset="-128"/>
                <a:cs typeface="Minion Pro"/>
              </a:rPr>
              <a:t>Men with 6+ ACEs were 46x more likely to have injected drugs than men with no history of adverse childhood experiences</a:t>
            </a:r>
          </a:p>
          <a:p>
            <a:pPr marL="230188" indent="-230188" fontAlgn="auto">
              <a:spcBef>
                <a:spcPts val="0"/>
              </a:spcBef>
              <a:spcAft>
                <a:spcPts val="1800"/>
              </a:spcAft>
              <a:buFont typeface="Arial" pitchFamily="34" charset="0"/>
              <a:buChar char="•"/>
              <a:defRPr/>
            </a:pPr>
            <a:r>
              <a:rPr lang="en-US" sz="1600" b="1" kern="1200" dirty="0">
                <a:solidFill>
                  <a:schemeClr val="bg2">
                    <a:lumMod val="25000"/>
                  </a:schemeClr>
                </a:solidFill>
                <a:ea typeface="ＭＳ Ｐゴシック" charset="-128"/>
                <a:cs typeface="Minion Pro"/>
              </a:rPr>
              <a:t>AND IPV (Domestic Violence)  =  3X as likely to be a victim or perpetrator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400" b="1" dirty="0">
              <a:solidFill>
                <a:srgbClr val="FF6600"/>
              </a:solidFill>
              <a:latin typeface="Arial" pitchFamily="34" charset="0"/>
              <a:cs typeface="Arial"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7468310F-3F7A-4A9C-892D-242CD6C3803D}" type="slidenum">
              <a:rPr lang="en-US" smtClean="0"/>
              <a:t>9</a:t>
            </a:fld>
            <a:endParaRPr lang="en-US"/>
          </a:p>
        </p:txBody>
      </p:sp>
    </p:spTree>
    <p:extLst>
      <p:ext uri="{BB962C8B-B14F-4D97-AF65-F5344CB8AC3E}">
        <p14:creationId xmlns:p14="http://schemas.microsoft.com/office/powerpoint/2010/main" val="676593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7C3B0C-DDAB-42F4-8C24-B1FE6CABC65D}" type="datetime1">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2B5-12DA-40CC-AE4D-EB9F472458FF}" type="slidenum">
              <a:rPr lang="en-US" smtClean="0"/>
              <a:t>‹#›</a:t>
            </a:fld>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6">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p:cNvSpPr>
            <a:spLocks noGrp="1"/>
          </p:cNvSpPr>
          <p:nvPr>
            <p:ph type="ctrTitle"/>
          </p:nvPr>
        </p:nvSpPr>
        <p:spPr>
          <a:xfrm>
            <a:off x="1524000" y="1041400"/>
            <a:ext cx="9144000" cy="2387600"/>
          </a:xfrm>
        </p:spPr>
        <p:txBody>
          <a:bodyPr anchor="b"/>
          <a:lstStyle>
            <a:lvl1pPr algn="ctr">
              <a:defRPr sz="6000">
                <a:solidFill>
                  <a:schemeClr val="accent6">
                    <a:lumMod val="20000"/>
                    <a:lumOff val="80000"/>
                  </a:schemeClr>
                </a:solidFill>
              </a:defRPr>
            </a:lvl1pPr>
          </a:lstStyle>
          <a:p>
            <a:r>
              <a:rPr lang="en-US"/>
              <a:t>Click to edit Master title style</a:t>
            </a:r>
          </a:p>
        </p:txBody>
      </p:sp>
    </p:spTree>
    <p:extLst>
      <p:ext uri="{BB962C8B-B14F-4D97-AF65-F5344CB8AC3E}">
        <p14:creationId xmlns:p14="http://schemas.microsoft.com/office/powerpoint/2010/main" val="74593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F588C6A-E15D-42F1-AAF6-839123805FBB}" type="datetime1">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2B5-12DA-40CC-AE4D-EB9F472458FF}" type="slidenum">
              <a:rPr lang="en-US" smtClean="0"/>
              <a:t>‹#›</a:t>
            </a:fld>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169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6C44DB9-A473-442C-B086-D1F93506A4BE}" type="datetime1">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2B5-12DA-40CC-AE4D-EB9F472458FF}" type="slidenum">
              <a:rPr lang="en-US" smtClean="0"/>
              <a:t>‹#›</a:t>
            </a:fld>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Tree>
    <p:extLst>
      <p:ext uri="{BB962C8B-B14F-4D97-AF65-F5344CB8AC3E}">
        <p14:creationId xmlns:p14="http://schemas.microsoft.com/office/powerpoint/2010/main" val="156697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399991-E95B-472C-BB57-B5B9032A924B}" type="datetime1">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2B5-12DA-40CC-AE4D-EB9F472458FF}" type="slidenum">
              <a:rPr lang="en-US" smtClean="0"/>
              <a:t>‹#›</a:t>
            </a:fld>
            <a:endParaRPr lang="en-U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vert="horz" lIns="91440" tIns="45720" rIns="91440" bIns="45720" rtlCol="0" anchor="ctr">
            <a:norm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226726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9A97AFD-ABC7-4364-90EF-95B15C8A323B}" type="datetime1">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2B5-12DA-40CC-AE4D-EB9F472458FF}" type="slidenum">
              <a:rPr lang="en-US" smtClean="0"/>
              <a:t>‹#›</a:t>
            </a:fld>
            <a:endParaRPr lang="en-US"/>
          </a:p>
        </p:txBody>
      </p:sp>
      <p:sp>
        <p:nvSpPr>
          <p:cNvPr id="3" name="Text Placeholder 2"/>
          <p:cNvSpPr>
            <a:spLocks noGrp="1"/>
          </p:cNvSpPr>
          <p:nvPr>
            <p:ph type="body" idx="1"/>
          </p:nvPr>
        </p:nvSpPr>
        <p:spPr>
          <a:xfrm>
            <a:off x="1219200" y="4589463"/>
            <a:ext cx="1012825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Title 1"/>
          <p:cNvSpPr>
            <a:spLocks noGrp="1"/>
          </p:cNvSpPr>
          <p:nvPr>
            <p:ph type="title"/>
          </p:nvPr>
        </p:nvSpPr>
        <p:spPr>
          <a:xfrm>
            <a:off x="1219200" y="1709738"/>
            <a:ext cx="10128250" cy="2862262"/>
          </a:xfrm>
        </p:spPr>
        <p:txBody>
          <a:bodyPr anchor="b"/>
          <a:lstStyle>
            <a:lvl1pPr>
              <a:defRPr sz="6000"/>
            </a:lvl1pPr>
          </a:lstStyle>
          <a:p>
            <a:r>
              <a:rPr lang="en-US"/>
              <a:t>Click to edit Master title style</a:t>
            </a:r>
          </a:p>
        </p:txBody>
      </p:sp>
    </p:spTree>
    <p:extLst>
      <p:ext uri="{BB962C8B-B14F-4D97-AF65-F5344CB8AC3E}">
        <p14:creationId xmlns:p14="http://schemas.microsoft.com/office/powerpoint/2010/main" val="341607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F3AE068-E05A-439C-97F8-45AC8119FCD5}" type="datetime1">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422B5-12DA-40CC-AE4D-EB9F472458FF}" type="slidenum">
              <a:rPr lang="en-US" smtClean="0"/>
              <a:t>‹#›</a:t>
            </a:fld>
            <a:endParaRPr lang="en-US"/>
          </a:p>
        </p:txBody>
      </p:sp>
      <p:sp>
        <p:nvSpPr>
          <p:cNvPr id="4" name="Content Placeholder 3"/>
          <p:cNvSpPr>
            <a:spLocks noGrp="1"/>
          </p:cNvSpPr>
          <p:nvPr>
            <p:ph sz="half" idx="2"/>
          </p:nvPr>
        </p:nvSpPr>
        <p:spPr>
          <a:xfrm>
            <a:off x="6365111" y="1825625"/>
            <a:ext cx="49834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1224296" y="1825625"/>
            <a:ext cx="49834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228825" y="365125"/>
            <a:ext cx="10134600" cy="1325563"/>
          </a:xfrm>
        </p:spPr>
        <p:txBody>
          <a:bodyPr/>
          <a:lstStyle/>
          <a:p>
            <a:r>
              <a:rPr lang="en-US"/>
              <a:t>Click to edit Master title style</a:t>
            </a:r>
          </a:p>
        </p:txBody>
      </p:sp>
    </p:spTree>
    <p:extLst>
      <p:ext uri="{BB962C8B-B14F-4D97-AF65-F5344CB8AC3E}">
        <p14:creationId xmlns:p14="http://schemas.microsoft.com/office/powerpoint/2010/main" val="412789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01B03B3-DEE5-43F8-925B-912AA65DCD81}" type="datetime1">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2422B5-12DA-40CC-AE4D-EB9F472458FF}" type="slidenum">
              <a:rPr lang="en-US" smtClean="0"/>
              <a:t>‹#›</a:t>
            </a:fld>
            <a:endParaRPr lang="en-US"/>
          </a:p>
        </p:txBody>
      </p:sp>
      <p:sp>
        <p:nvSpPr>
          <p:cNvPr id="6" name="Content Placeholder 5"/>
          <p:cNvSpPr>
            <a:spLocks noGrp="1"/>
          </p:cNvSpPr>
          <p:nvPr>
            <p:ph sz="quarter" idx="4"/>
          </p:nvPr>
        </p:nvSpPr>
        <p:spPr>
          <a:xfrm>
            <a:off x="6369832" y="2193925"/>
            <a:ext cx="49834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9832" y="1489075"/>
            <a:ext cx="4983480" cy="641350"/>
          </a:xfrm>
        </p:spPr>
        <p:txBody>
          <a:bodyPr anchor="b"/>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24454" y="2193925"/>
            <a:ext cx="49834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1224454" y="1489075"/>
            <a:ext cx="4983480" cy="641350"/>
          </a:xfrm>
        </p:spPr>
        <p:txBody>
          <a:bodyPr anchor="b"/>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1224454" y="274638"/>
            <a:ext cx="10122996" cy="1143000"/>
          </a:xfrm>
        </p:spPr>
        <p:txBody>
          <a:bodyPr/>
          <a:lstStyle/>
          <a:p>
            <a:r>
              <a:rPr lang="en-US"/>
              <a:t>Click to edit Master title style</a:t>
            </a:r>
          </a:p>
        </p:txBody>
      </p:sp>
    </p:spTree>
    <p:extLst>
      <p:ext uri="{BB962C8B-B14F-4D97-AF65-F5344CB8AC3E}">
        <p14:creationId xmlns:p14="http://schemas.microsoft.com/office/powerpoint/2010/main" val="379035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FB90C9F-8B7D-49D2-9820-A92EA66BAD43}" type="datetime1">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2422B5-12DA-40CC-AE4D-EB9F472458FF}"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734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4059C-4DF7-43AB-9953-A9E9C32BDFAB}" type="datetime1">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2422B5-12DA-40CC-AE4D-EB9F472458FF}" type="slidenum">
              <a:rPr lang="en-US" smtClean="0"/>
              <a:t>‹#›</a:t>
            </a:fld>
            <a:endParaRPr lang="en-US"/>
          </a:p>
        </p:txBody>
      </p:sp>
    </p:spTree>
    <p:extLst>
      <p:ext uri="{BB962C8B-B14F-4D97-AF65-F5344CB8AC3E}">
        <p14:creationId xmlns:p14="http://schemas.microsoft.com/office/powerpoint/2010/main" val="415038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7C3EC7-B7A8-467B-A043-A6BA6621D453}" type="datetime1">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422B5-12DA-40CC-AE4D-EB9F472458FF}" type="slidenum">
              <a:rPr lang="en-US" smtClean="0"/>
              <a:t>‹#›</a:t>
            </a:fld>
            <a:endParaRPr lang="en-US"/>
          </a:p>
        </p:txBody>
      </p:sp>
      <p:sp>
        <p:nvSpPr>
          <p:cNvPr id="3" name="Content Placeholder 2"/>
          <p:cNvSpPr>
            <a:spLocks noGrp="1"/>
          </p:cNvSpPr>
          <p:nvPr>
            <p:ph idx="1"/>
          </p:nvPr>
        </p:nvSpPr>
        <p:spPr>
          <a:xfrm>
            <a:off x="5411619" y="987425"/>
            <a:ext cx="59436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2913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1229138" y="457200"/>
            <a:ext cx="3932237" cy="1600200"/>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114110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A656EBB-3674-4C80-A7FF-3B979F5315DA}" type="datetime1">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422B5-12DA-40CC-AE4D-EB9F472458FF}" type="slidenum">
              <a:rPr lang="en-US" smtClean="0"/>
              <a:t>‹#›</a:t>
            </a:fld>
            <a:endParaRPr lang="en-US"/>
          </a:p>
        </p:txBody>
      </p:sp>
      <p:sp>
        <p:nvSpPr>
          <p:cNvPr id="3" name="Picture Placeholder 2"/>
          <p:cNvSpPr>
            <a:spLocks noGrp="1"/>
          </p:cNvSpPr>
          <p:nvPr>
            <p:ph type="pic" idx="1"/>
          </p:nvPr>
        </p:nvSpPr>
        <p:spPr>
          <a:xfrm>
            <a:off x="5396249" y="987425"/>
            <a:ext cx="59436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222767"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1222767" y="457200"/>
            <a:ext cx="3932237" cy="1600200"/>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426013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1248508" cy="365125"/>
          </a:xfrm>
          <a:prstGeom prst="rect">
            <a:avLst/>
          </a:prstGeom>
        </p:spPr>
        <p:txBody>
          <a:bodyPr vert="horz" lIns="91440" tIns="45720" rIns="91440" bIns="45720" rtlCol="0" anchor="ctr"/>
          <a:lstStyle>
            <a:lvl1pPr algn="l">
              <a:defRPr sz="1200">
                <a:solidFill>
                  <a:schemeClr val="accent6">
                    <a:lumMod val="20000"/>
                    <a:lumOff val="80000"/>
                  </a:schemeClr>
                </a:solidFill>
              </a:defRPr>
            </a:lvl1pPr>
          </a:lstStyle>
          <a:p>
            <a:fld id="{79F0484A-F300-4B64-A3A1-4509DE43DA60}" type="datetime1">
              <a:rPr lang="en-US" smtClean="0"/>
              <a:t>1/16/2018</a:t>
            </a:fld>
            <a:endParaRPr lang="en-US" dirty="0"/>
          </a:p>
        </p:txBody>
      </p:sp>
      <p:sp>
        <p:nvSpPr>
          <p:cNvPr id="5" name="Footer Placeholder 4"/>
          <p:cNvSpPr>
            <a:spLocks noGrp="1"/>
          </p:cNvSpPr>
          <p:nvPr>
            <p:ph type="ftr" sz="quarter" idx="3"/>
          </p:nvPr>
        </p:nvSpPr>
        <p:spPr>
          <a:xfrm>
            <a:off x="3147644" y="6356350"/>
            <a:ext cx="5926015" cy="365125"/>
          </a:xfrm>
          <a:prstGeom prst="rect">
            <a:avLst/>
          </a:prstGeom>
        </p:spPr>
        <p:txBody>
          <a:bodyPr vert="horz" lIns="91440" tIns="45720" rIns="91440" bIns="45720" rtlCol="0" anchor="ctr"/>
          <a:lstStyle>
            <a:lvl1pPr algn="ctr">
              <a:defRPr sz="1200">
                <a:solidFill>
                  <a:schemeClr val="accent6">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0585938" y="6356350"/>
            <a:ext cx="767862" cy="365125"/>
          </a:xfrm>
          <a:prstGeom prst="rect">
            <a:avLst/>
          </a:prstGeom>
        </p:spPr>
        <p:txBody>
          <a:bodyPr vert="horz" lIns="91440" tIns="45720" rIns="91440" bIns="45720" rtlCol="0" anchor="ctr"/>
          <a:lstStyle>
            <a:lvl1pPr algn="r">
              <a:defRPr sz="1200">
                <a:solidFill>
                  <a:schemeClr val="accent6">
                    <a:lumMod val="20000"/>
                    <a:lumOff val="80000"/>
                  </a:schemeClr>
                </a:solidFill>
              </a:defRPr>
            </a:lvl1pPr>
          </a:lstStyle>
          <a:p>
            <a:fld id="{842422B5-12DA-40CC-AE4D-EB9F472458FF}" type="slidenum">
              <a:rPr lang="en-US" smtClean="0"/>
              <a:pPr/>
              <a:t>‹#›</a:t>
            </a:fld>
            <a:endParaRPr lang="en-US"/>
          </a:p>
        </p:txBody>
      </p:sp>
      <p:sp>
        <p:nvSpPr>
          <p:cNvPr id="3" name="Text Placeholder 2"/>
          <p:cNvSpPr>
            <a:spLocks noGrp="1"/>
          </p:cNvSpPr>
          <p:nvPr>
            <p:ph type="body" idx="1"/>
          </p:nvPr>
        </p:nvSpPr>
        <p:spPr>
          <a:xfrm>
            <a:off x="1219200" y="1825625"/>
            <a:ext cx="10134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1219200" y="365125"/>
            <a:ext cx="10134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318994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4400" b="0" kern="1200" cap="none" spc="0">
          <a:ln w="0">
            <a:solidFill>
              <a:schemeClr val="accent1">
                <a:lumMod val="75000"/>
              </a:schemeClr>
            </a:solidFill>
          </a:ln>
          <a:solidFill>
            <a:schemeClr val="accent6"/>
          </a:solidFill>
          <a:effectLst>
            <a:outerShdw blurRad="38100" dist="25400" dir="5400000" algn="ctr" rotWithShape="0">
              <a:srgbClr val="6E747A">
                <a:alpha val="43000"/>
              </a:srgbClr>
            </a:outerShdw>
          </a:effectLst>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2800" kern="1200">
          <a:solidFill>
            <a:schemeClr val="accent6">
              <a:lumMod val="20000"/>
              <a:lumOff val="80000"/>
            </a:schemeClr>
          </a:solidFill>
          <a:latin typeface="+mn-lt"/>
          <a:ea typeface="+mn-ea"/>
          <a:cs typeface="+mn-cs"/>
        </a:defRPr>
      </a:lvl1pPr>
      <a:lvl2pPr marL="6858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2400" kern="1200">
          <a:solidFill>
            <a:schemeClr val="accent6">
              <a:lumMod val="20000"/>
              <a:lumOff val="80000"/>
            </a:schemeClr>
          </a:solidFill>
          <a:latin typeface="+mn-lt"/>
          <a:ea typeface="+mn-ea"/>
          <a:cs typeface="+mn-cs"/>
        </a:defRPr>
      </a:lvl2pPr>
      <a:lvl3pPr marL="11430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2000" kern="1200">
          <a:solidFill>
            <a:schemeClr val="accent6">
              <a:lumMod val="20000"/>
              <a:lumOff val="80000"/>
            </a:schemeClr>
          </a:solidFill>
          <a:latin typeface="+mn-lt"/>
          <a:ea typeface="+mn-ea"/>
          <a:cs typeface="+mn-cs"/>
        </a:defRPr>
      </a:lvl3pPr>
      <a:lvl4pPr marL="16002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4pPr>
      <a:lvl5pPr marL="20574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5pPr>
      <a:lvl6pPr marL="25146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6pPr>
      <a:lvl7pPr marL="29718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7pPr>
      <a:lvl8pPr marL="34290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8pPr>
      <a:lvl9pPr marL="38862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768" userDrawn="1">
          <p15:clr>
            <a:srgbClr val="F26B43"/>
          </p15:clr>
        </p15:guide>
        <p15:guide id="2" pos="7152" userDrawn="1">
          <p15:clr>
            <a:srgbClr val="F26B43"/>
          </p15:clr>
        </p15:guide>
        <p15:guide id="3"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3200" b="1" dirty="0"/>
              <a:t>Cow Creek Health &amp; Wellness Clinic &amp; Behavioral Health </a:t>
            </a:r>
          </a:p>
        </p:txBody>
      </p:sp>
      <p:sp>
        <p:nvSpPr>
          <p:cNvPr id="2" name="Title 1"/>
          <p:cNvSpPr>
            <a:spLocks noGrp="1"/>
          </p:cNvSpPr>
          <p:nvPr>
            <p:ph type="ctrTitle"/>
          </p:nvPr>
        </p:nvSpPr>
        <p:spPr/>
        <p:txBody>
          <a:bodyPr/>
          <a:lstStyle/>
          <a:p>
            <a:r>
              <a:rPr lang="en-US" dirty="0"/>
              <a:t>Why Focus On The Trauma?</a:t>
            </a:r>
          </a:p>
        </p:txBody>
      </p:sp>
    </p:spTree>
    <p:extLst>
      <p:ext uri="{BB962C8B-B14F-4D97-AF65-F5344CB8AC3E}">
        <p14:creationId xmlns:p14="http://schemas.microsoft.com/office/powerpoint/2010/main" val="372761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a:t>A Changing Understanding of Medical Disease</a:t>
            </a:r>
          </a:p>
          <a:p>
            <a:endParaRPr lang="en-US" b="1" dirty="0"/>
          </a:p>
          <a:p>
            <a:r>
              <a:rPr lang="en-US" b="1" dirty="0"/>
              <a:t>Routine screening for trauma is needed</a:t>
            </a:r>
          </a:p>
          <a:p>
            <a:endParaRPr lang="en-US" b="1" dirty="0"/>
          </a:p>
          <a:p>
            <a:r>
              <a:rPr lang="en-US" b="1" dirty="0"/>
              <a:t>Referrals and Treatment </a:t>
            </a:r>
          </a:p>
          <a:p>
            <a:endParaRPr lang="en-US" b="1" dirty="0"/>
          </a:p>
          <a:p>
            <a:r>
              <a:rPr lang="en-US" b="1" dirty="0"/>
              <a:t>Mass education about child development &amp; parenting</a:t>
            </a:r>
          </a:p>
          <a:p>
            <a:endParaRPr lang="en-US" b="1" dirty="0"/>
          </a:p>
          <a:p>
            <a:r>
              <a:rPr lang="en-US" sz="2800" b="1" dirty="0"/>
              <a:t>Media, Schools, health clinics</a:t>
            </a:r>
          </a:p>
          <a:p>
            <a:endParaRPr lang="en-US" sz="2800" b="1" dirty="0"/>
          </a:p>
          <a:p>
            <a:endParaRPr lang="en-US" sz="2800" b="1" dirty="0"/>
          </a:p>
          <a:p>
            <a:pPr lvl="1"/>
            <a:endParaRPr lang="en-US" b="1" dirty="0"/>
          </a:p>
          <a:p>
            <a:endParaRPr lang="en-US" dirty="0"/>
          </a:p>
        </p:txBody>
      </p:sp>
      <p:sp>
        <p:nvSpPr>
          <p:cNvPr id="3" name="Title 2"/>
          <p:cNvSpPr>
            <a:spLocks noGrp="1"/>
          </p:cNvSpPr>
          <p:nvPr>
            <p:ph type="title"/>
          </p:nvPr>
        </p:nvSpPr>
        <p:spPr>
          <a:xfrm>
            <a:off x="628073" y="365125"/>
            <a:ext cx="10725727" cy="1325563"/>
          </a:xfrm>
        </p:spPr>
        <p:txBody>
          <a:bodyPr>
            <a:normAutofit fontScale="90000"/>
          </a:bodyPr>
          <a:lstStyle/>
          <a:p>
            <a:r>
              <a:rPr lang="en-US" b="1" dirty="0"/>
              <a:t>What can we do? What's the next steps?</a:t>
            </a:r>
          </a:p>
        </p:txBody>
      </p:sp>
    </p:spTree>
    <p:extLst>
      <p:ext uri="{BB962C8B-B14F-4D97-AF65-F5344CB8AC3E}">
        <p14:creationId xmlns:p14="http://schemas.microsoft.com/office/powerpoint/2010/main" val="132900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What is the role of primary care?</a:t>
            </a:r>
            <a:endParaRPr lang="en-US" dirty="0"/>
          </a:p>
        </p:txBody>
      </p:sp>
      <p:sp>
        <p:nvSpPr>
          <p:cNvPr id="5" name="Content Placeholder 4"/>
          <p:cNvSpPr>
            <a:spLocks noGrp="1"/>
          </p:cNvSpPr>
          <p:nvPr>
            <p:ph idx="1"/>
          </p:nvPr>
        </p:nvSpPr>
        <p:spPr/>
        <p:txBody>
          <a:bodyPr>
            <a:normAutofit fontScale="85000" lnSpcReduction="20000"/>
          </a:bodyPr>
          <a:lstStyle/>
          <a:p>
            <a:r>
              <a:rPr lang="en-US" b="1" dirty="0"/>
              <a:t>ACE screenings are essential: </a:t>
            </a:r>
          </a:p>
          <a:p>
            <a:endParaRPr lang="en-US" dirty="0"/>
          </a:p>
          <a:p>
            <a:r>
              <a:rPr lang="en-US" dirty="0"/>
              <a:t>Ask all patients about any possible history of trauma</a:t>
            </a:r>
          </a:p>
          <a:p>
            <a:endParaRPr lang="en-US" dirty="0"/>
          </a:p>
          <a:p>
            <a:r>
              <a:rPr lang="en-US" dirty="0"/>
              <a:t>Do not require clients to describe emotionally overwhelming traumatic events in detail.</a:t>
            </a:r>
          </a:p>
          <a:p>
            <a:endParaRPr lang="en-US" dirty="0"/>
          </a:p>
          <a:p>
            <a:r>
              <a:rPr lang="en-US" dirty="0"/>
              <a:t>A positive screening calls for more action.</a:t>
            </a:r>
          </a:p>
          <a:p>
            <a:endParaRPr lang="en-US" dirty="0"/>
          </a:p>
          <a:p>
            <a:r>
              <a:rPr lang="en-US" dirty="0"/>
              <a:t>Be aware that some clients will not make the connection between trauma in their histories and their current patterns of behavior (e.g., alcohol and drug use and/or avoidant behavior).</a:t>
            </a:r>
          </a:p>
          <a:p>
            <a:endParaRPr lang="en-US" dirty="0"/>
          </a:p>
        </p:txBody>
      </p:sp>
    </p:spTree>
    <p:extLst>
      <p:ext uri="{BB962C8B-B14F-4D97-AF65-F5344CB8AC3E}">
        <p14:creationId xmlns:p14="http://schemas.microsoft.com/office/powerpoint/2010/main" val="165841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985230" y="1827881"/>
            <a:ext cx="6602540" cy="4346825"/>
          </a:xfrm>
          <a:prstGeom prst="rect">
            <a:avLst/>
          </a:prstGeom>
        </p:spPr>
      </p:pic>
      <p:sp>
        <p:nvSpPr>
          <p:cNvPr id="3" name="Title 2"/>
          <p:cNvSpPr>
            <a:spLocks noGrp="1"/>
          </p:cNvSpPr>
          <p:nvPr>
            <p:ph type="title"/>
          </p:nvPr>
        </p:nvSpPr>
        <p:spPr/>
        <p:txBody>
          <a:bodyPr/>
          <a:lstStyle/>
          <a:p>
            <a:pPr algn="ctr"/>
            <a:r>
              <a:rPr lang="en-US" dirty="0"/>
              <a:t>Together we can heal</a:t>
            </a:r>
          </a:p>
        </p:txBody>
      </p:sp>
    </p:spTree>
    <p:extLst>
      <p:ext uri="{BB962C8B-B14F-4D97-AF65-F5344CB8AC3E}">
        <p14:creationId xmlns:p14="http://schemas.microsoft.com/office/powerpoint/2010/main" val="101488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3178629"/>
            <a:ext cx="10134600" cy="2998334"/>
          </a:xfrm>
        </p:spPr>
        <p:txBody>
          <a:bodyPr>
            <a:normAutofit/>
          </a:bodyPr>
          <a:lstStyle/>
          <a:p>
            <a:r>
              <a:rPr lang="en-US" dirty="0"/>
              <a:t> Trauma, deeply distressing or disturbing experience. </a:t>
            </a:r>
          </a:p>
          <a:p>
            <a:endParaRPr lang="en-US" dirty="0"/>
          </a:p>
          <a:p>
            <a:r>
              <a:rPr lang="en-US" dirty="0"/>
              <a:t>The impact of trauma can be subtle, insidious, or outright destructive. </a:t>
            </a:r>
          </a:p>
          <a:p>
            <a:pPr marL="0" indent="0">
              <a:buNone/>
            </a:pPr>
            <a:endParaRPr lang="en-US" dirty="0"/>
          </a:p>
        </p:txBody>
      </p:sp>
      <p:sp>
        <p:nvSpPr>
          <p:cNvPr id="3" name="Title 2"/>
          <p:cNvSpPr>
            <a:spLocks noGrp="1"/>
          </p:cNvSpPr>
          <p:nvPr>
            <p:ph type="title"/>
          </p:nvPr>
        </p:nvSpPr>
        <p:spPr/>
        <p:txBody>
          <a:bodyPr>
            <a:normAutofit/>
          </a:bodyPr>
          <a:lstStyle/>
          <a:p>
            <a:pPr algn="ctr"/>
            <a:r>
              <a:rPr lang="en-US" sz="5400" b="1" dirty="0"/>
              <a:t>What is Trauma: </a:t>
            </a:r>
          </a:p>
        </p:txBody>
      </p:sp>
    </p:spTree>
    <p:extLst>
      <p:ext uri="{BB962C8B-B14F-4D97-AF65-F5344CB8AC3E}">
        <p14:creationId xmlns:p14="http://schemas.microsoft.com/office/powerpoint/2010/main" val="81332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2251881" y="2295902"/>
            <a:ext cx="3799784" cy="3657917"/>
          </a:xfrm>
          <a:prstGeom prst="rect">
            <a:avLst/>
          </a:prstGeom>
        </p:spPr>
      </p:pic>
      <p:sp>
        <p:nvSpPr>
          <p:cNvPr id="3" name="Title 2"/>
          <p:cNvSpPr>
            <a:spLocks noGrp="1"/>
          </p:cNvSpPr>
          <p:nvPr>
            <p:ph type="title"/>
          </p:nvPr>
        </p:nvSpPr>
        <p:spPr>
          <a:xfrm>
            <a:off x="1532238" y="584886"/>
            <a:ext cx="9821562" cy="1573428"/>
          </a:xfrm>
        </p:spPr>
        <p:txBody>
          <a:bodyPr>
            <a:normAutofit fontScale="90000"/>
          </a:bodyPr>
          <a:lstStyle/>
          <a:p>
            <a:r>
              <a:rPr lang="en-US" dirty="0">
                <a:latin typeface="Arial" pitchFamily="34" charset="0"/>
                <a:cs typeface="Arial" pitchFamily="34" charset="0"/>
              </a:rPr>
              <a:t>Trauma is </a:t>
            </a:r>
            <a:r>
              <a:rPr lang="en-US" b="1" dirty="0">
                <a:latin typeface="Arial" pitchFamily="34" charset="0"/>
                <a:cs typeface="Arial" pitchFamily="34" charset="0"/>
              </a:rPr>
              <a:t>the leading </a:t>
            </a:r>
            <a:r>
              <a:rPr lang="en-US" dirty="0">
                <a:latin typeface="Arial" pitchFamily="34" charset="0"/>
                <a:cs typeface="Arial" pitchFamily="34" charset="0"/>
              </a:rPr>
              <a:t>determinant of the health and social well-being of our nation.  </a:t>
            </a:r>
            <a:br>
              <a:rPr lang="en-US" sz="4000" b="1" dirty="0">
                <a:latin typeface="Arial" pitchFamily="34" charset="0"/>
                <a:cs typeface="Arial" pitchFamily="34" charset="0"/>
              </a:rPr>
            </a:br>
            <a:endParaRPr lang="en-US" dirty="0"/>
          </a:p>
        </p:txBody>
      </p:sp>
      <p:pic>
        <p:nvPicPr>
          <p:cNvPr id="6" name="Picture 5"/>
          <p:cNvPicPr>
            <a:picLocks noChangeAspect="1"/>
          </p:cNvPicPr>
          <p:nvPr/>
        </p:nvPicPr>
        <p:blipFill>
          <a:blip r:embed="rId4"/>
          <a:stretch>
            <a:fillRect/>
          </a:stretch>
        </p:blipFill>
        <p:spPr>
          <a:xfrm>
            <a:off x="6658495" y="2295902"/>
            <a:ext cx="4547060" cy="3657917"/>
          </a:xfrm>
          <a:prstGeom prst="rect">
            <a:avLst/>
          </a:prstGeom>
        </p:spPr>
      </p:pic>
    </p:spTree>
    <p:extLst>
      <p:ext uri="{BB962C8B-B14F-4D97-AF65-F5344CB8AC3E}">
        <p14:creationId xmlns:p14="http://schemas.microsoft.com/office/powerpoint/2010/main" val="223091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2926079"/>
            <a:ext cx="10134600" cy="3250883"/>
          </a:xfrm>
        </p:spPr>
        <p:txBody>
          <a:bodyPr>
            <a:normAutofit lnSpcReduction="10000"/>
          </a:bodyPr>
          <a:lstStyle/>
          <a:p>
            <a:pPr lvl="0"/>
            <a:r>
              <a:rPr lang="en-US" dirty="0"/>
              <a:t>Stigma around Mental Health</a:t>
            </a:r>
          </a:p>
          <a:p>
            <a:pPr marL="0" lvl="0" indent="0">
              <a:buNone/>
            </a:pPr>
            <a:endParaRPr lang="en-US" dirty="0"/>
          </a:p>
          <a:p>
            <a:pPr lvl="0"/>
            <a:r>
              <a:rPr lang="en-US" dirty="0"/>
              <a:t>Most don’t want to talk about it or listen to trauma…</a:t>
            </a:r>
          </a:p>
          <a:p>
            <a:pPr marL="0" lvl="0" indent="0">
              <a:buNone/>
            </a:pPr>
            <a:endParaRPr lang="en-US" dirty="0"/>
          </a:p>
          <a:p>
            <a:r>
              <a:rPr lang="en-US" dirty="0"/>
              <a:t>Care giving systems – Most health, mental health and social services have not incorporated knowledge about trauma – neither have school systems or courts….</a:t>
            </a:r>
          </a:p>
          <a:p>
            <a:endParaRPr lang="en-US" dirty="0"/>
          </a:p>
          <a:p>
            <a:pPr marL="0" indent="0">
              <a:buNone/>
            </a:pPr>
            <a:endParaRPr lang="en-US" dirty="0"/>
          </a:p>
          <a:p>
            <a:pPr lvl="0"/>
            <a:endParaRPr lang="en-US" dirty="0"/>
          </a:p>
        </p:txBody>
      </p:sp>
      <p:sp>
        <p:nvSpPr>
          <p:cNvPr id="3" name="Title 2"/>
          <p:cNvSpPr>
            <a:spLocks noGrp="1"/>
          </p:cNvSpPr>
          <p:nvPr>
            <p:ph type="title"/>
          </p:nvPr>
        </p:nvSpPr>
        <p:spPr/>
        <p:txBody>
          <a:bodyPr>
            <a:normAutofit/>
          </a:bodyPr>
          <a:lstStyle/>
          <a:p>
            <a:pPr algn="ctr"/>
            <a:r>
              <a:rPr lang="en-US" sz="5400" b="1" dirty="0"/>
              <a:t>Trauma is Universal</a:t>
            </a:r>
          </a:p>
        </p:txBody>
      </p:sp>
    </p:spTree>
    <p:extLst>
      <p:ext uri="{BB962C8B-B14F-4D97-AF65-F5344CB8AC3E}">
        <p14:creationId xmlns:p14="http://schemas.microsoft.com/office/powerpoint/2010/main" val="27467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66305" y="1825625"/>
            <a:ext cx="9939647" cy="4351338"/>
          </a:xfrm>
        </p:spPr>
        <p:txBody>
          <a:bodyPr>
            <a:normAutofit/>
          </a:bodyPr>
          <a:lstStyle/>
          <a:p>
            <a:r>
              <a:rPr lang="en-US" sz="3600" b="1" dirty="0"/>
              <a:t>Heart disease </a:t>
            </a:r>
          </a:p>
          <a:p>
            <a:r>
              <a:rPr lang="en-US" sz="3600" b="1" dirty="0"/>
              <a:t>Chronic Lung disease </a:t>
            </a:r>
          </a:p>
          <a:p>
            <a:r>
              <a:rPr lang="en-US" sz="3600" b="1" dirty="0"/>
              <a:t>Liver disease </a:t>
            </a:r>
          </a:p>
          <a:p>
            <a:r>
              <a:rPr lang="en-US" sz="3600" b="1" dirty="0"/>
              <a:t>Suicide - Injuries </a:t>
            </a:r>
          </a:p>
          <a:p>
            <a:r>
              <a:rPr lang="en-US" sz="3600" b="1" dirty="0"/>
              <a:t>HIV and STDs </a:t>
            </a:r>
          </a:p>
          <a:p>
            <a:pPr marL="0" indent="0">
              <a:buNone/>
            </a:pPr>
            <a:endParaRPr lang="en-US" dirty="0"/>
          </a:p>
        </p:txBody>
      </p:sp>
      <p:sp>
        <p:nvSpPr>
          <p:cNvPr id="3" name="Title 2"/>
          <p:cNvSpPr>
            <a:spLocks noGrp="1"/>
          </p:cNvSpPr>
          <p:nvPr>
            <p:ph type="title"/>
          </p:nvPr>
        </p:nvSpPr>
        <p:spPr/>
        <p:txBody>
          <a:bodyPr>
            <a:normAutofit fontScale="90000"/>
          </a:bodyPr>
          <a:lstStyle/>
          <a:p>
            <a:pPr algn="ctr"/>
            <a:r>
              <a:rPr lang="en-US" sz="6000" b="1" dirty="0"/>
              <a:t>Trauma increases the risk of: </a:t>
            </a:r>
            <a:br>
              <a:rPr lang="en-US" sz="6000" dirty="0"/>
            </a:br>
            <a:endParaRPr lang="en-US" sz="6000" dirty="0"/>
          </a:p>
        </p:txBody>
      </p:sp>
      <p:pic>
        <p:nvPicPr>
          <p:cNvPr id="4" name="Picture 3"/>
          <p:cNvPicPr>
            <a:picLocks noChangeAspect="1"/>
          </p:cNvPicPr>
          <p:nvPr/>
        </p:nvPicPr>
        <p:blipFill>
          <a:blip r:embed="rId3"/>
          <a:stretch>
            <a:fillRect/>
          </a:stretch>
        </p:blipFill>
        <p:spPr>
          <a:xfrm>
            <a:off x="7565393" y="1825625"/>
            <a:ext cx="4115157" cy="4207040"/>
          </a:xfrm>
          <a:prstGeom prst="rect">
            <a:avLst/>
          </a:prstGeom>
        </p:spPr>
      </p:pic>
    </p:spTree>
    <p:extLst>
      <p:ext uri="{BB962C8B-B14F-4D97-AF65-F5344CB8AC3E}">
        <p14:creationId xmlns:p14="http://schemas.microsoft.com/office/powerpoint/2010/main" val="147091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duotone>
              <a:schemeClr val="accent1">
                <a:shade val="45000"/>
                <a:satMod val="135000"/>
              </a:schemeClr>
              <a:prstClr val="white"/>
            </a:duotone>
          </a:blip>
          <a:stretch>
            <a:fillRect/>
          </a:stretch>
        </p:blipFill>
        <p:spPr>
          <a:xfrm>
            <a:off x="3111481" y="2122446"/>
            <a:ext cx="2609314" cy="1072989"/>
          </a:xfrm>
          <a:prstGeom prst="rect">
            <a:avLst/>
          </a:prstGeom>
        </p:spPr>
      </p:pic>
      <p:sp>
        <p:nvSpPr>
          <p:cNvPr id="3" name="Title 2"/>
          <p:cNvSpPr>
            <a:spLocks noGrp="1"/>
          </p:cNvSpPr>
          <p:nvPr>
            <p:ph type="title"/>
          </p:nvPr>
        </p:nvSpPr>
        <p:spPr/>
        <p:txBody>
          <a:bodyPr>
            <a:normAutofit fontScale="90000"/>
          </a:bodyPr>
          <a:lstStyle/>
          <a:p>
            <a:pPr algn="ctr"/>
            <a:r>
              <a:rPr lang="en-US" sz="5400" dirty="0"/>
              <a:t>Effects of Traumatic Experiences Depend on…</a:t>
            </a:r>
          </a:p>
        </p:txBody>
      </p:sp>
      <p:pic>
        <p:nvPicPr>
          <p:cNvPr id="5" name="Picture 4"/>
          <p:cNvPicPr>
            <a:picLocks noChangeAspect="1"/>
          </p:cNvPicPr>
          <p:nvPr/>
        </p:nvPicPr>
        <p:blipFill>
          <a:blip r:embed="rId4">
            <a:duotone>
              <a:schemeClr val="accent1">
                <a:shade val="45000"/>
                <a:satMod val="135000"/>
              </a:schemeClr>
              <a:prstClr val="white"/>
            </a:duotone>
          </a:blip>
          <a:stretch>
            <a:fillRect/>
          </a:stretch>
        </p:blipFill>
        <p:spPr>
          <a:xfrm>
            <a:off x="7456401" y="2129321"/>
            <a:ext cx="2682472" cy="1072989"/>
          </a:xfrm>
          <a:prstGeom prst="rect">
            <a:avLst/>
          </a:prstGeom>
        </p:spPr>
      </p:pic>
      <p:pic>
        <p:nvPicPr>
          <p:cNvPr id="8" name="Picture 7"/>
          <p:cNvPicPr>
            <a:picLocks noChangeAspect="1"/>
          </p:cNvPicPr>
          <p:nvPr/>
        </p:nvPicPr>
        <p:blipFill>
          <a:blip r:embed="rId5"/>
          <a:stretch>
            <a:fillRect/>
          </a:stretch>
        </p:blipFill>
        <p:spPr>
          <a:xfrm>
            <a:off x="4329482" y="4242030"/>
            <a:ext cx="4645555" cy="2359356"/>
          </a:xfrm>
          <a:prstGeom prst="rect">
            <a:avLst/>
          </a:prstGeom>
        </p:spPr>
      </p:pic>
      <p:pic>
        <p:nvPicPr>
          <p:cNvPr id="10" name="Picture 9"/>
          <p:cNvPicPr>
            <a:picLocks noChangeAspect="1"/>
          </p:cNvPicPr>
          <p:nvPr/>
        </p:nvPicPr>
        <p:blipFill>
          <a:blip r:embed="rId6"/>
          <a:stretch>
            <a:fillRect/>
          </a:stretch>
        </p:blipFill>
        <p:spPr>
          <a:xfrm>
            <a:off x="7578329" y="4384124"/>
            <a:ext cx="2438611" cy="506012"/>
          </a:xfrm>
          <a:prstGeom prst="rect">
            <a:avLst/>
          </a:prstGeom>
        </p:spPr>
      </p:pic>
      <p:pic>
        <p:nvPicPr>
          <p:cNvPr id="11" name="Picture 10"/>
          <p:cNvPicPr>
            <a:picLocks noChangeAspect="1"/>
          </p:cNvPicPr>
          <p:nvPr/>
        </p:nvPicPr>
        <p:blipFill>
          <a:blip r:embed="rId7"/>
          <a:stretch>
            <a:fillRect/>
          </a:stretch>
        </p:blipFill>
        <p:spPr>
          <a:xfrm>
            <a:off x="7578328" y="3933706"/>
            <a:ext cx="2438611" cy="506012"/>
          </a:xfrm>
          <a:prstGeom prst="rect">
            <a:avLst/>
          </a:prstGeom>
        </p:spPr>
      </p:pic>
      <p:pic>
        <p:nvPicPr>
          <p:cNvPr id="12" name="Picture 11"/>
          <p:cNvPicPr>
            <a:picLocks noChangeAspect="1"/>
          </p:cNvPicPr>
          <p:nvPr/>
        </p:nvPicPr>
        <p:blipFill>
          <a:blip r:embed="rId8"/>
          <a:stretch>
            <a:fillRect/>
          </a:stretch>
        </p:blipFill>
        <p:spPr>
          <a:xfrm>
            <a:off x="7578330" y="4815882"/>
            <a:ext cx="2438611" cy="506012"/>
          </a:xfrm>
          <a:prstGeom prst="rect">
            <a:avLst/>
          </a:prstGeom>
        </p:spPr>
      </p:pic>
      <p:pic>
        <p:nvPicPr>
          <p:cNvPr id="13" name="Picture 12"/>
          <p:cNvPicPr>
            <a:picLocks noChangeAspect="1"/>
          </p:cNvPicPr>
          <p:nvPr/>
        </p:nvPicPr>
        <p:blipFill>
          <a:blip r:embed="rId9"/>
          <a:stretch>
            <a:fillRect/>
          </a:stretch>
        </p:blipFill>
        <p:spPr>
          <a:xfrm>
            <a:off x="7578330" y="5247640"/>
            <a:ext cx="2438611" cy="506012"/>
          </a:xfrm>
          <a:prstGeom prst="rect">
            <a:avLst/>
          </a:prstGeom>
        </p:spPr>
      </p:pic>
      <p:pic>
        <p:nvPicPr>
          <p:cNvPr id="14" name="Picture 13"/>
          <p:cNvPicPr>
            <a:picLocks noChangeAspect="1"/>
          </p:cNvPicPr>
          <p:nvPr/>
        </p:nvPicPr>
        <p:blipFill>
          <a:blip r:embed="rId10"/>
          <a:stretch>
            <a:fillRect/>
          </a:stretch>
        </p:blipFill>
        <p:spPr>
          <a:xfrm>
            <a:off x="3222962" y="5321894"/>
            <a:ext cx="2213040" cy="530398"/>
          </a:xfrm>
          <a:prstGeom prst="rect">
            <a:avLst/>
          </a:prstGeom>
        </p:spPr>
      </p:pic>
      <p:pic>
        <p:nvPicPr>
          <p:cNvPr id="15" name="Picture 14"/>
          <p:cNvPicPr>
            <a:picLocks noChangeAspect="1"/>
          </p:cNvPicPr>
          <p:nvPr/>
        </p:nvPicPr>
        <p:blipFill>
          <a:blip r:embed="rId11"/>
          <a:stretch>
            <a:fillRect/>
          </a:stretch>
        </p:blipFill>
        <p:spPr>
          <a:xfrm>
            <a:off x="3222962" y="5753652"/>
            <a:ext cx="2213040" cy="530398"/>
          </a:xfrm>
          <a:prstGeom prst="rect">
            <a:avLst/>
          </a:prstGeom>
        </p:spPr>
      </p:pic>
    </p:spTree>
    <p:extLst>
      <p:ext uri="{BB962C8B-B14F-4D97-AF65-F5344CB8AC3E}">
        <p14:creationId xmlns:p14="http://schemas.microsoft.com/office/powerpoint/2010/main" val="354327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2169621"/>
            <a:ext cx="10134600" cy="4007341"/>
          </a:xfrm>
        </p:spPr>
        <p:txBody>
          <a:bodyPr/>
          <a:lstStyle/>
          <a:p>
            <a:endParaRPr lang="en-US" dirty="0"/>
          </a:p>
          <a:p>
            <a:r>
              <a:rPr lang="en-US" dirty="0"/>
              <a:t>Adverse Childhood Experiences (ACEs) is a term used to describe neglect, abuse, violence and/or distressed family environments that children under the age of 18 years may experience. The cumulative effect of ACEs can be traumatic, especially if experienced repeatedly beginning at a young age.</a:t>
            </a:r>
          </a:p>
        </p:txBody>
      </p:sp>
      <p:sp>
        <p:nvSpPr>
          <p:cNvPr id="3" name="Title 2"/>
          <p:cNvSpPr>
            <a:spLocks noGrp="1"/>
          </p:cNvSpPr>
          <p:nvPr>
            <p:ph type="title"/>
          </p:nvPr>
        </p:nvSpPr>
        <p:spPr/>
        <p:txBody>
          <a:bodyPr>
            <a:normAutofit fontScale="90000"/>
          </a:bodyPr>
          <a:lstStyle/>
          <a:p>
            <a:pPr algn="ctr"/>
            <a:br>
              <a:rPr lang="en-US" dirty="0"/>
            </a:br>
            <a:r>
              <a:rPr lang="en-US" dirty="0"/>
              <a:t>WHAT IS AN Adverse Childhood Experience? (ACEs)</a:t>
            </a:r>
          </a:p>
        </p:txBody>
      </p:sp>
    </p:spTree>
    <p:extLst>
      <p:ext uri="{BB962C8B-B14F-4D97-AF65-F5344CB8AC3E}">
        <p14:creationId xmlns:p14="http://schemas.microsoft.com/office/powerpoint/2010/main" val="310068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825624"/>
            <a:ext cx="10134600" cy="4779891"/>
          </a:xfrm>
        </p:spPr>
        <p:txBody>
          <a:bodyPr numCol="2">
            <a:normAutofit/>
          </a:bodyPr>
          <a:lstStyle/>
          <a:p>
            <a:r>
              <a:rPr lang="en-US" sz="3200" b="1" u="sng" dirty="0">
                <a:solidFill>
                  <a:schemeClr val="bg1"/>
                </a:solidFill>
              </a:rPr>
              <a:t>Household Dysfunction:</a:t>
            </a:r>
          </a:p>
          <a:p>
            <a:r>
              <a:rPr lang="en-US" sz="3200" b="1" dirty="0">
                <a:solidFill>
                  <a:schemeClr val="bg1"/>
                </a:solidFill>
              </a:rPr>
              <a:t>1. Battered mother</a:t>
            </a:r>
          </a:p>
          <a:p>
            <a:r>
              <a:rPr lang="en-US" sz="3200" b="1" dirty="0">
                <a:solidFill>
                  <a:schemeClr val="bg1"/>
                </a:solidFill>
              </a:rPr>
              <a:t>2. Substance abuse </a:t>
            </a:r>
          </a:p>
          <a:p>
            <a:r>
              <a:rPr lang="en-US" sz="3200" b="1" dirty="0">
                <a:solidFill>
                  <a:schemeClr val="bg1"/>
                </a:solidFill>
              </a:rPr>
              <a:t>3. Mental illness </a:t>
            </a:r>
          </a:p>
          <a:p>
            <a:r>
              <a:rPr lang="en-US" sz="3200" b="1" dirty="0">
                <a:solidFill>
                  <a:schemeClr val="bg1"/>
                </a:solidFill>
              </a:rPr>
              <a:t>4. Parental </a:t>
            </a:r>
            <a:r>
              <a:rPr lang="en-US" sz="3200" b="1" dirty="0" err="1">
                <a:solidFill>
                  <a:schemeClr val="bg1"/>
                </a:solidFill>
              </a:rPr>
              <a:t>sep</a:t>
            </a:r>
            <a:r>
              <a:rPr lang="en-US" sz="3200" b="1" dirty="0">
                <a:solidFill>
                  <a:schemeClr val="bg1"/>
                </a:solidFill>
              </a:rPr>
              <a:t>/divorce</a:t>
            </a:r>
          </a:p>
          <a:p>
            <a:r>
              <a:rPr lang="en-US" sz="3200" b="1" dirty="0">
                <a:solidFill>
                  <a:schemeClr val="bg1"/>
                </a:solidFill>
              </a:rPr>
              <a:t>5. Criminal behavior </a:t>
            </a:r>
          </a:p>
          <a:p>
            <a:pPr>
              <a:buNone/>
            </a:pPr>
            <a:endParaRPr lang="en-US" sz="3200" b="1" dirty="0">
              <a:solidFill>
                <a:schemeClr val="bg1"/>
              </a:solidFill>
            </a:endParaRPr>
          </a:p>
          <a:p>
            <a:pPr>
              <a:buNone/>
            </a:pPr>
            <a:endParaRPr lang="en-US" sz="3200" b="1" dirty="0">
              <a:solidFill>
                <a:schemeClr val="bg1"/>
              </a:solidFill>
            </a:endParaRPr>
          </a:p>
          <a:p>
            <a:r>
              <a:rPr lang="en-US" sz="3200" b="1" u="sng" dirty="0">
                <a:solidFill>
                  <a:schemeClr val="bg1"/>
                </a:solidFill>
              </a:rPr>
              <a:t>Abuse: </a:t>
            </a:r>
          </a:p>
          <a:p>
            <a:r>
              <a:rPr lang="en-US" sz="3200" b="1" dirty="0">
                <a:solidFill>
                  <a:schemeClr val="bg1"/>
                </a:solidFill>
              </a:rPr>
              <a:t>6. Emotional</a:t>
            </a:r>
          </a:p>
          <a:p>
            <a:r>
              <a:rPr lang="en-US" sz="3200" b="1" dirty="0">
                <a:solidFill>
                  <a:schemeClr val="bg1"/>
                </a:solidFill>
              </a:rPr>
              <a:t>7. Physical</a:t>
            </a:r>
          </a:p>
          <a:p>
            <a:r>
              <a:rPr lang="en-US" sz="3200" b="1" dirty="0">
                <a:solidFill>
                  <a:schemeClr val="bg1"/>
                </a:solidFill>
              </a:rPr>
              <a:t>8. Sexual </a:t>
            </a:r>
          </a:p>
          <a:p>
            <a:pPr>
              <a:buNone/>
            </a:pPr>
            <a:endParaRPr lang="en-US" sz="3200" b="1" dirty="0">
              <a:solidFill>
                <a:schemeClr val="bg1"/>
              </a:solidFill>
            </a:endParaRPr>
          </a:p>
          <a:p>
            <a:r>
              <a:rPr lang="en-US" sz="3200" b="1" u="sng" dirty="0">
                <a:solidFill>
                  <a:schemeClr val="bg1"/>
                </a:solidFill>
              </a:rPr>
              <a:t>Neglect: </a:t>
            </a:r>
          </a:p>
          <a:p>
            <a:r>
              <a:rPr lang="en-US" sz="3200" b="1" dirty="0">
                <a:solidFill>
                  <a:schemeClr val="bg1"/>
                </a:solidFill>
              </a:rPr>
              <a:t>9. Emotional </a:t>
            </a:r>
          </a:p>
          <a:p>
            <a:r>
              <a:rPr lang="en-US" sz="3200" b="1" dirty="0">
                <a:solidFill>
                  <a:schemeClr val="bg1"/>
                </a:solidFill>
              </a:rPr>
              <a:t>10. Physical</a:t>
            </a:r>
            <a:endParaRPr lang="en-US" dirty="0"/>
          </a:p>
        </p:txBody>
      </p:sp>
      <p:sp>
        <p:nvSpPr>
          <p:cNvPr id="3" name="Title 2"/>
          <p:cNvSpPr>
            <a:spLocks noGrp="1"/>
          </p:cNvSpPr>
          <p:nvPr>
            <p:ph type="title"/>
          </p:nvPr>
        </p:nvSpPr>
        <p:spPr>
          <a:xfrm>
            <a:off x="489527" y="365125"/>
            <a:ext cx="10864273" cy="1325563"/>
          </a:xfrm>
        </p:spPr>
        <p:txBody>
          <a:bodyPr>
            <a:normAutofit fontScale="90000"/>
          </a:bodyPr>
          <a:lstStyle/>
          <a:p>
            <a:pPr algn="ctr"/>
            <a:r>
              <a:rPr lang="en-US" sz="3600" b="1" dirty="0"/>
              <a:t>Ten Categories of Adverse Childhood Experiences </a:t>
            </a:r>
            <a:br>
              <a:rPr lang="en-US" b="1" dirty="0"/>
            </a:br>
            <a:r>
              <a:rPr lang="en-US" b="1" dirty="0"/>
              <a:t> all similar and all toxic stress</a:t>
            </a:r>
          </a:p>
        </p:txBody>
      </p:sp>
    </p:spTree>
    <p:extLst>
      <p:ext uri="{BB962C8B-B14F-4D97-AF65-F5344CB8AC3E}">
        <p14:creationId xmlns:p14="http://schemas.microsoft.com/office/powerpoint/2010/main" val="46340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89413" y="1971303"/>
            <a:ext cx="10129651" cy="4762005"/>
          </a:xfrm>
        </p:spPr>
        <p:txBody>
          <a:bodyPr numCol="2">
            <a:normAutofit/>
          </a:bodyPr>
          <a:lstStyle/>
          <a:p>
            <a:r>
              <a:rPr lang="en-US" sz="3600" b="1" dirty="0"/>
              <a:t>adolescent health </a:t>
            </a:r>
          </a:p>
          <a:p>
            <a:r>
              <a:rPr lang="en-US" sz="3600" b="1" dirty="0"/>
              <a:t>smoking </a:t>
            </a:r>
          </a:p>
          <a:p>
            <a:r>
              <a:rPr lang="en-US" sz="3600" b="1" dirty="0"/>
              <a:t>reproductive health </a:t>
            </a:r>
          </a:p>
          <a:p>
            <a:r>
              <a:rPr lang="en-US" sz="3600" b="1" dirty="0"/>
              <a:t>alcohol abuse </a:t>
            </a:r>
          </a:p>
          <a:p>
            <a:r>
              <a:rPr lang="en-US" sz="3600" b="1" dirty="0"/>
              <a:t>illicit drug abuse </a:t>
            </a:r>
          </a:p>
          <a:p>
            <a:r>
              <a:rPr lang="en-US" sz="3600" b="1" dirty="0"/>
              <a:t>sexual behavior </a:t>
            </a:r>
          </a:p>
          <a:p>
            <a:r>
              <a:rPr lang="en-US" sz="3600" b="1" dirty="0"/>
              <a:t>mental health </a:t>
            </a:r>
          </a:p>
          <a:p>
            <a:r>
              <a:rPr lang="en-US" sz="3600" b="1" dirty="0"/>
              <a:t>risk of </a:t>
            </a:r>
            <a:r>
              <a:rPr lang="en-US" sz="3600" b="1" dirty="0" err="1"/>
              <a:t>revictimization</a:t>
            </a:r>
            <a:r>
              <a:rPr lang="en-US" sz="3600" b="1" dirty="0"/>
              <a:t> </a:t>
            </a:r>
          </a:p>
          <a:p>
            <a:r>
              <a:rPr lang="en-US" sz="3600" b="1" dirty="0"/>
              <a:t>stability of relationships</a:t>
            </a:r>
          </a:p>
          <a:p>
            <a:r>
              <a:rPr lang="en-US" sz="3600" b="1" dirty="0"/>
              <a:t>homelessness </a:t>
            </a:r>
          </a:p>
          <a:p>
            <a:r>
              <a:rPr lang="en-US" sz="3600" b="1" dirty="0"/>
              <a:t>performance in the workforce </a:t>
            </a:r>
          </a:p>
        </p:txBody>
      </p:sp>
      <p:sp>
        <p:nvSpPr>
          <p:cNvPr id="3" name="Title 2"/>
          <p:cNvSpPr>
            <a:spLocks noGrp="1"/>
          </p:cNvSpPr>
          <p:nvPr>
            <p:ph type="title"/>
          </p:nvPr>
        </p:nvSpPr>
        <p:spPr>
          <a:xfrm>
            <a:off x="0" y="365125"/>
            <a:ext cx="12192000" cy="1325563"/>
          </a:xfrm>
        </p:spPr>
        <p:txBody>
          <a:bodyPr>
            <a:noAutofit/>
          </a:bodyPr>
          <a:lstStyle/>
          <a:p>
            <a:pPr algn="ctr"/>
            <a:r>
              <a:rPr lang="en-US" sz="5400" b="1" dirty="0"/>
              <a:t>Adverse Childhood Experiences Have a Strong Influence on: </a:t>
            </a:r>
            <a:endParaRPr lang="en-US" sz="5400" dirty="0"/>
          </a:p>
        </p:txBody>
      </p:sp>
    </p:spTree>
    <p:extLst>
      <p:ext uri="{BB962C8B-B14F-4D97-AF65-F5344CB8AC3E}">
        <p14:creationId xmlns:p14="http://schemas.microsoft.com/office/powerpoint/2010/main" val="122971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irligig design templa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4">
            <a:shade val="50000"/>
          </a:schemeClr>
        </a:lnRef>
        <a:fillRef idx="1">
          <a:schemeClr val="accent4"/>
        </a:fillRef>
        <a:effectRef idx="0">
          <a:schemeClr val="accent4"/>
        </a:effectRef>
        <a:fontRef idx="minor">
          <a:schemeClr val="lt1"/>
        </a:fontRef>
      </a:style>
    </a:spDef>
    <a:lnDef>
      <a:spPr/>
      <a:bodyPr/>
      <a:lstStyle/>
      <a:style>
        <a:lnRef idx="1">
          <a:schemeClr val="accent4"/>
        </a:lnRef>
        <a:fillRef idx="0">
          <a:schemeClr val="accent4"/>
        </a:fillRef>
        <a:effectRef idx="0">
          <a:schemeClr val="accent4"/>
        </a:effectRef>
        <a:fontRef idx="minor">
          <a:schemeClr val="tx1"/>
        </a:fontRef>
      </a:style>
    </a:lnDef>
    <a:txDef>
      <a:spPr>
        <a:noFill/>
        <a:ln>
          <a:solidFill>
            <a:schemeClr val="accent4">
              <a:lumMod val="5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Whirligig design template" id="{C20C433A-93F8-478B-AC4D-DD4E52A28B92}" vid="{C901235C-D99E-4DA4-B3B6-5E8DC515C8A8}"/>
    </a:ext>
  </a:extLst>
</a:theme>
</file>

<file path=ppt/theme/theme2.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F9C49E1-11F2-4EB9-9390-F2D155C1AA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Whirligig design slides</Template>
  <TotalTime>0</TotalTime>
  <Words>1126</Words>
  <Application>Microsoft Office PowerPoint</Application>
  <PresentationFormat>Widescreen</PresentationFormat>
  <Paragraphs>149</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ＭＳ Ｐゴシック</vt:lpstr>
      <vt:lpstr>Arial</vt:lpstr>
      <vt:lpstr>Arial Unicode MS</vt:lpstr>
      <vt:lpstr>Century Gothic</vt:lpstr>
      <vt:lpstr>Minion Pro</vt:lpstr>
      <vt:lpstr>Wingdings 3</vt:lpstr>
      <vt:lpstr>Whirligig design template</vt:lpstr>
      <vt:lpstr>Why Focus On The Trauma?</vt:lpstr>
      <vt:lpstr>What is Trauma: </vt:lpstr>
      <vt:lpstr>Trauma is the leading determinant of the health and social well-being of our nation.   </vt:lpstr>
      <vt:lpstr>Trauma is Universal</vt:lpstr>
      <vt:lpstr>Trauma increases the risk of:  </vt:lpstr>
      <vt:lpstr>Effects of Traumatic Experiences Depend on…</vt:lpstr>
      <vt:lpstr> WHAT IS AN Adverse Childhood Experience? (ACEs)</vt:lpstr>
      <vt:lpstr>Ten Categories of Adverse Childhood Experiences   all similar and all toxic stress</vt:lpstr>
      <vt:lpstr>Adverse Childhood Experiences Have a Strong Influence on: </vt:lpstr>
      <vt:lpstr>What can we do? What's the next steps?</vt:lpstr>
      <vt:lpstr>What is the role of primary care?</vt:lpstr>
      <vt:lpstr>Together we can heal</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2017-12-19T18:52:43Z</dcterms:created>
  <dcterms:modified xsi:type="dcterms:W3CDTF">2018-01-16T17:02:33Z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TC034606169991</vt:lpwstr>
  </property>
</Properties>
</file>