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4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EE9B-EC22-41D1-9DFD-A3A086F61A8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E1B1-EBA4-45D0-A492-D4B72713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1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7EA526B-8950-4040-95DE-80DAF7280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51F8B9D-B0DB-45B8-BADE-9F6761048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4FAC337-EC18-4C96-B347-A75942D8F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92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28" indent="-278549" defTabSz="931592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196" indent="-222839" defTabSz="931592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875" indent="-222839" defTabSz="931592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54" indent="-222839" defTabSz="931592"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1232" indent="-222839" defTabSz="9315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6911" indent="-222839" defTabSz="9315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2589" indent="-222839" defTabSz="9315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8268" indent="-222839" defTabSz="93159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4F4965-4DCE-4F3A-8DF1-E62215AC48EF}" type="slidenum">
              <a:rPr lang="en-US" altLang="en-US" sz="1300"/>
              <a:pPr/>
              <a:t>2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18014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1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24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5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6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20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6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694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9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908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3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5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1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0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54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35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0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996F3-AA47-44BE-8F83-CC3428A6FAA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72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9C4C-63F3-41BC-AD71-7949B580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42A5F-6DE4-46A5-BFAB-16D97BA7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75EE-265D-43CD-A4D8-00969A92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6995-F50B-42E9-91FF-756D5300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068A4-63DF-45D3-88B8-2F1D9B0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A239-A2AD-4DD8-9B4F-DBAE940E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A8BF7-5515-40A2-802A-F5B16172F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1DD2-3914-4CE1-B651-23605DC1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27C0C-8C4E-4A37-9B6D-8C51CABF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FDAB-7BB6-4D8A-8AAF-8999549D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32388-63E9-4EA3-8254-F7C1F3BEA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C2621-C1E0-419C-AF0A-9A39594E7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B9298-D640-4E48-BFA2-EBF03D82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CEDA-4C8F-41E7-A818-B70F0C45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E4A55-5A01-4E7E-A0AE-B0C076AB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1CEF-A2A0-4199-9D69-85CDCF87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4D9E-1E23-41DC-82A3-E7215495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D599-0CAC-4645-92CE-B236F568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0D777-9B09-4E23-AD32-85F14874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C580-D392-4012-8A61-9D5D3338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A9A-56E6-4F42-9DE1-047733E9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5213F-A413-4B92-B73A-52E949D70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8BCA0-59D9-408F-BCE5-79420CAB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9BC9-CE17-4ACF-B4CF-9C8FAE2F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E32D4-7F45-4C51-BA2C-7663D4B9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F065-2E70-41DF-A385-9553ADC6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8A96-7F0C-40AF-B62B-46CFEEAEB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71A57-552E-4090-8A2F-3531C0C51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B3A13-75DB-4623-B50E-1AC1FF37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06827-A3AF-4DF3-AFAC-5326B696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F61FE-FBDA-4D04-A585-0F5F28B9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9B4A-CE95-4916-9389-30E2BC41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C17A4-4C73-4B65-A260-E61F6F66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B799B-D60A-4AE8-894D-C4CAFF693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1F553-29EF-47FB-B3A5-D003F590B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1206A-0269-41E4-8E97-76E39BB0E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31FE5-570E-4D0C-98F9-F0A3D759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CB9D5-BE48-433E-B36B-E5C5D1DE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67C14-81F0-467B-81B5-5ABB3C45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FDF9-0530-49B7-B401-292A87E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E9D33-EBF7-4A49-A9D6-72638DAF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434A6-3625-4FA4-887F-BCF3BC4D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D3A9D-B95D-4A64-A960-7997529F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A8622-90F7-4933-A9B2-5CD1D48F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B2708-06EB-473C-B39E-FC46207D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DE147-FE04-4D1C-9BD8-ECE5BFD5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E7D7-5FA6-49B0-BD50-B8C9B119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670D-7979-4B39-A0FF-D7269BFA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A0CA7-1A6C-4BE9-B757-7C9CABC6E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25791-A68C-40AB-97C2-E47BD473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735F7-78A4-4BEB-BEBC-0E0A45C0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6669D-13F5-4D71-835C-48B097E6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6D8-B7DB-495D-8E70-AC20AE71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9390D-8897-49F0-8B4E-46B621988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11F59-D6B6-46BF-B5FA-65F51F9A5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62606-B8CC-465F-B7DC-32B14DD1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B92FF-5136-495B-941F-CD4D6193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8A183-E628-42AD-B3AF-4E054D07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7A755-418F-4DE7-B834-4103022F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6ECAC-8E06-42CC-AE90-7594CE7C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1AB62-2F26-42B3-9A58-9F922042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E96B-147E-4055-97E7-09D6073A011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B1DD0-929C-460E-B7BE-E37ABAC29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97612-A562-4EB6-A6C2-52B905CF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70EA-9A89-4A87-B9E0-156AB37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tiff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igh-contrast-mail-mark-important.sv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5" Type="http://schemas.openxmlformats.org/officeDocument/2006/relationships/image" Target="../media/image10.ti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44CAB482-AAC6-4164-B858-CDB29E47D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77"/>
          <a:stretch/>
        </p:blipFill>
        <p:spPr bwMode="auto">
          <a:xfrm>
            <a:off x="0" y="0"/>
            <a:ext cx="52484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023B1-AA53-405A-9DC1-326AEF17176F}"/>
              </a:ext>
            </a:extLst>
          </p:cNvPr>
          <p:cNvSpPr txBox="1"/>
          <p:nvPr/>
        </p:nvSpPr>
        <p:spPr>
          <a:xfrm>
            <a:off x="5608959" y="1371198"/>
            <a:ext cx="626444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Cross Jurisdictional Collaboration Project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Distributing Medical Countermeasures Across Tribal and Non-Tribal Jurisdictions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AEF79-175C-4E7F-82DE-96DE93566AA9}"/>
              </a:ext>
            </a:extLst>
          </p:cNvPr>
          <p:cNvSpPr txBox="1"/>
          <p:nvPr/>
        </p:nvSpPr>
        <p:spPr>
          <a:xfrm>
            <a:off x="5608959" y="525314"/>
            <a:ext cx="4830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Indian Health Commission </a:t>
            </a:r>
          </a:p>
          <a:p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Washington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5C3E5-276D-4F77-9EBE-AC686B314CDF}"/>
              </a:ext>
            </a:extLst>
          </p:cNvPr>
          <p:cNvSpPr txBox="1"/>
          <p:nvPr/>
        </p:nvSpPr>
        <p:spPr>
          <a:xfrm>
            <a:off x="5608959" y="557396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 Schmitz, Consultant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0FDBB-7867-49B6-8CC0-E54C73B3B44A}"/>
              </a:ext>
            </a:extLst>
          </p:cNvPr>
          <p:cNvSpPr txBox="1"/>
          <p:nvPr/>
        </p:nvSpPr>
        <p:spPr>
          <a:xfrm>
            <a:off x="5608959" y="4165238"/>
            <a:ext cx="4748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17, 2018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NPAIHB Quarterly Board Meeting</a:t>
            </a:r>
          </a:p>
        </p:txBody>
      </p:sp>
      <p:pic>
        <p:nvPicPr>
          <p:cNvPr id="8" name="Picture 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24172CF-91D4-43AD-8CD6-5A3AAFF7B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312" y="5051449"/>
            <a:ext cx="1286467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EE903-9180-488B-A9CE-D55275E15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864" y="1134693"/>
            <a:ext cx="7772400" cy="1500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collaboration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Tribes,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Governments,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State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community health and safety?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AA1C-AFD6-4E7F-819F-E50FCFC0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3839" y="6212160"/>
            <a:ext cx="2743200" cy="365125"/>
          </a:xfrm>
        </p:spPr>
        <p:txBody>
          <a:bodyPr/>
          <a:lstStyle/>
          <a:p>
            <a:pPr algn="l">
              <a:defRPr/>
            </a:pPr>
            <a:fld id="{6BD2BEE4-73A5-46DC-81B6-C78CA68CA06D}" type="slidenum">
              <a:rPr lang="en-US" altLang="en-US" smtClean="0"/>
              <a:pPr algn="l"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662264" y="6052426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804" y="6023881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2311D-97E9-401C-82FD-45E08717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04" y="738535"/>
            <a:ext cx="32301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903308E8-5E5F-49FC-B10C-115721FFDA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920" y="836613"/>
            <a:ext cx="9494584" cy="25923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Every emergency and public health incident is experienced first and is responded to first by local, tribal, and state personnel.</a:t>
            </a:r>
          </a:p>
          <a:p>
            <a:pPr marL="285750" lvl="1" indent="0" algn="r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 Homeland Security and Emergency Management, Abbott and Hetzel, p. 5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8733E17D-2BBD-4D05-BE2C-F8640E507D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2E5DFD6-2083-4A4E-B6A1-D17C066D9167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5FF35-00DE-4BEC-8ACE-8355843A2CF9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6AC6CC-8D8F-4DC8-8310-E2AD23EF7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094" y="3834582"/>
            <a:ext cx="4291781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6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4897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35384" y="1209736"/>
            <a:ext cx="5318696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Tx/>
              <a:buNone/>
              <a:defRPr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issues, emergencies and disasters know no boundaries</a:t>
            </a:r>
            <a:endParaRPr lang="en-US" alt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777777"/>
              </a:buClr>
              <a:buNone/>
              <a:defRPr/>
            </a:pPr>
            <a:endParaRPr lang="en-US" alt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9173960" y="6133042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812" y="6104497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1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A98430-84D7-48F7-959A-037B1056375A}"/>
              </a:ext>
            </a:extLst>
          </p:cNvPr>
          <p:cNvSpPr/>
          <p:nvPr/>
        </p:nvSpPr>
        <p:spPr>
          <a:xfrm>
            <a:off x="7690424" y="2172843"/>
            <a:ext cx="3748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defRPr/>
            </a:pP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MS PGothic" pitchFamily="34" charset="-128"/>
              </a:rPr>
              <a:t>No federal, state, local, or tribal government has the capacity to respond to every public health incident or emergency that may occur within its jurisdiction </a:t>
            </a:r>
            <a:r>
              <a:rPr lang="en-US" altLang="en-US" sz="2800" ker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MS PGothic" pitchFamily="34" charset="-128"/>
              </a:rPr>
              <a:t>without assistance</a:t>
            </a:r>
            <a:endParaRPr lang="en-US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B9A52-4712-482B-9151-AB1C51DA9E2A}"/>
              </a:ext>
            </a:extLst>
          </p:cNvPr>
          <p:cNvSpPr txBox="1"/>
          <p:nvPr/>
        </p:nvSpPr>
        <p:spPr>
          <a:xfrm>
            <a:off x="7640320" y="1341846"/>
            <a:ext cx="3302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capacity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53E20A6-5E29-44E0-B5C9-DD9D4D69E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 bwMode="auto">
          <a:xfrm>
            <a:off x="0" y="957944"/>
            <a:ext cx="7274560" cy="59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9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3174943"/>
            <a:ext cx="8224520" cy="1143000"/>
          </a:xfrm>
        </p:spPr>
        <p:txBody>
          <a:bodyPr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Cascadia Rising Exercise 2016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1323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9C97BC9-09E8-49B8-A203-F426EB153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88" y="3995152"/>
            <a:ext cx="9326144" cy="14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5F5F5F"/>
              </a:buClr>
              <a:buNone/>
            </a:pPr>
            <a:r>
              <a:rPr lang="en-US" altLang="en-US" sz="36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 catastrophic event, some areas of Washington State may have to wait up to 7 days for state and/or federal assistance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9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68360" y="1905506"/>
            <a:ext cx="5572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unfolding of a catastrophic event is a poor time to begin learning how to collaborate with neighboring jurisdictions and knowing their capabilities and available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34" y="1743184"/>
            <a:ext cx="4650446" cy="3010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5A42A8-63D0-4D6F-A138-C2AE5D603794}"/>
              </a:ext>
            </a:extLst>
          </p:cNvPr>
          <p:cNvSpPr txBox="1"/>
          <p:nvPr/>
        </p:nvSpPr>
        <p:spPr>
          <a:xfrm>
            <a:off x="468360" y="419745"/>
            <a:ext cx="4458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Collaboration +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preparedness</a:t>
            </a:r>
          </a:p>
        </p:txBody>
      </p:sp>
    </p:spTree>
    <p:extLst>
      <p:ext uri="{BB962C8B-B14F-4D97-AF65-F5344CB8AC3E}">
        <p14:creationId xmlns:p14="http://schemas.microsoft.com/office/powerpoint/2010/main" val="260586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3520" y="6226278"/>
            <a:ext cx="1905000" cy="457200"/>
          </a:xfrm>
        </p:spPr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2" t="4933" r="3548" b="5288"/>
          <a:stretch/>
        </p:blipFill>
        <p:spPr bwMode="auto">
          <a:xfrm>
            <a:off x="2855640" y="0"/>
            <a:ext cx="933636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8D09BE-B1B0-4119-BA88-F3F6F1A11491}"/>
              </a:ext>
            </a:extLst>
          </p:cNvPr>
          <p:cNvSpPr txBox="1">
            <a:spLocks/>
          </p:cNvSpPr>
          <p:nvPr/>
        </p:nvSpPr>
        <p:spPr bwMode="auto">
          <a:xfrm>
            <a:off x="223520" y="246037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Diminishing </a:t>
            </a:r>
          </a:p>
          <a:p>
            <a:pPr>
              <a:defRPr/>
            </a:pPr>
            <a:r>
              <a:rPr lang="en-US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Federal </a:t>
            </a:r>
          </a:p>
          <a:p>
            <a:pPr>
              <a:defRPr/>
            </a:pPr>
            <a:r>
              <a:rPr lang="en-US" sz="3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6975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4805" y="6103202"/>
            <a:ext cx="1905000" cy="457200"/>
          </a:xfrm>
        </p:spPr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8D09BE-B1B0-4119-BA88-F3F6F1A11491}"/>
              </a:ext>
            </a:extLst>
          </p:cNvPr>
          <p:cNvSpPr txBox="1">
            <a:spLocks/>
          </p:cNvSpPr>
          <p:nvPr/>
        </p:nvSpPr>
        <p:spPr bwMode="auto">
          <a:xfrm>
            <a:off x="440202" y="54378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872" y="4189090"/>
            <a:ext cx="1252756" cy="1297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68" y="2222510"/>
            <a:ext cx="1240279" cy="1240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035" y="209938"/>
            <a:ext cx="2135711" cy="16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91" y="2082467"/>
            <a:ext cx="1338608" cy="1335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92" y="2192988"/>
            <a:ext cx="1240279" cy="12402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89" y="2178569"/>
            <a:ext cx="1240279" cy="12402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14" y="4099676"/>
            <a:ext cx="1252756" cy="12974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732" y="4099676"/>
            <a:ext cx="1252756" cy="1297498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 bwMode="auto">
          <a:xfrm rot="3660000">
            <a:off x="4228928" y="812157"/>
            <a:ext cx="397662" cy="161841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3" name="Curved Left Arrow 22"/>
          <p:cNvSpPr/>
          <p:nvPr/>
        </p:nvSpPr>
        <p:spPr bwMode="auto">
          <a:xfrm rot="10800000">
            <a:off x="2147750" y="2708920"/>
            <a:ext cx="692055" cy="1960950"/>
          </a:xfrm>
          <a:prstGeom prst="curvedLeft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5231904" y="1577709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7283968" y="1621366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5283092" y="3507493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7233753" y="3507493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8935486" y="3507493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-3540000">
            <a:off x="7964816" y="826095"/>
            <a:ext cx="397662" cy="161841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7233753" y="5232269"/>
            <a:ext cx="402000" cy="508638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678" y="5509788"/>
            <a:ext cx="1119587" cy="11595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93"/>
          <a:stretch/>
        </p:blipFill>
        <p:spPr>
          <a:xfrm>
            <a:off x="6759479" y="4068064"/>
            <a:ext cx="1350548" cy="11642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9091" y="1453488"/>
            <a:ext cx="2217409" cy="2308324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best 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Tribe?</a:t>
            </a:r>
          </a:p>
        </p:txBody>
      </p:sp>
    </p:spTree>
    <p:extLst>
      <p:ext uri="{BB962C8B-B14F-4D97-AF65-F5344CB8AC3E}">
        <p14:creationId xmlns:p14="http://schemas.microsoft.com/office/powerpoint/2010/main" val="298200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9F9-3654-46C7-88FB-C4F90E07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0724"/>
            <a:ext cx="7772400" cy="1362075"/>
          </a:xfrm>
        </p:spPr>
        <p:txBody>
          <a:bodyPr/>
          <a:lstStyle/>
          <a:p>
            <a:r>
              <a:rPr lang="en-US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2017-2018 AIHC Cross-Jurisdictional Collaboration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D054E-3462-413E-824E-1BE2B9C8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9" y="3738007"/>
            <a:ext cx="7772400" cy="1500187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Part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24-267B-4FA8-83DA-527B168B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792" y="6155545"/>
            <a:ext cx="2743200" cy="365125"/>
          </a:xfrm>
        </p:spPr>
        <p:txBody>
          <a:bodyPr/>
          <a:lstStyle/>
          <a:p>
            <a:pPr algn="l">
              <a:defRPr/>
            </a:pPr>
            <a:fld id="{6BD2BEE4-73A5-46DC-81B6-C78CA68CA06D}" type="slidenum">
              <a:rPr lang="en-US" altLang="en-US" smtClean="0"/>
              <a:pPr algn="l"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C882F-ED6A-484C-8E4F-0A51600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837" y="675201"/>
            <a:ext cx="6351525" cy="329184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963441" y="595549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293" y="591658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15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504" y="761628"/>
            <a:ext cx="4033591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Project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A3F83-2CFA-47FF-BBBB-A89755C54B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7" y="1333128"/>
            <a:ext cx="5245386" cy="3200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 txBox="1">
            <a:spLocks/>
          </p:cNvSpPr>
          <p:nvPr/>
        </p:nvSpPr>
        <p:spPr bwMode="auto">
          <a:xfrm>
            <a:off x="6435504" y="1681326"/>
            <a:ext cx="5220769" cy="20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 the appropriate amount and type of medical countermeasures and materiel reach every Tribe quickly during public health emergencies</a:t>
            </a:r>
          </a:p>
        </p:txBody>
      </p:sp>
    </p:spTree>
    <p:extLst>
      <p:ext uri="{BB962C8B-B14F-4D97-AF65-F5344CB8AC3E}">
        <p14:creationId xmlns:p14="http://schemas.microsoft.com/office/powerpoint/2010/main" val="19649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70FEF9DD-8D81-423E-BC2D-1E1C1901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8440" y="6288568"/>
            <a:ext cx="603448" cy="288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fld id="{5947B89D-2094-4A84-9232-FCD0B55932FC}" type="slidenum">
              <a:rPr kumimoji="0" lang="en-US" altLang="en-US" sz="1400"/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en-US" sz="1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BB78C7-125E-4D02-9A07-DA09DD275A2B}"/>
              </a:ext>
            </a:extLst>
          </p:cNvPr>
          <p:cNvSpPr txBox="1">
            <a:spLocks/>
          </p:cNvSpPr>
          <p:nvPr/>
        </p:nvSpPr>
        <p:spPr bwMode="auto">
          <a:xfrm>
            <a:off x="1005136" y="3879428"/>
            <a:ext cx="8208912" cy="23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kern="0" dirty="0"/>
              <a:t>PART 1</a:t>
            </a:r>
            <a:r>
              <a:rPr lang="en-US" altLang="en-US" sz="3200" kern="0" dirty="0"/>
              <a:t>: Understanding Medical Countermeasures and Medical Materiel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kern="0" dirty="0"/>
              <a:t>PART 2</a:t>
            </a:r>
            <a:r>
              <a:rPr lang="en-US" altLang="en-US" sz="3200" kern="0" dirty="0"/>
              <a:t>: Protecting Your Community through Cross-Jurisdictional Collaboration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kern="0" dirty="0"/>
              <a:t>PART 3</a:t>
            </a:r>
            <a:r>
              <a:rPr lang="en-US" altLang="en-US" sz="3200" kern="0" dirty="0"/>
              <a:t>: Overview of 2017-2018 Cross-Jurisdictional Collaboration Project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3200" b="1" kern="0" dirty="0"/>
              <a:t>PART 4</a:t>
            </a:r>
            <a:r>
              <a:rPr lang="en-US" altLang="en-US" sz="3200" kern="0" dirty="0"/>
              <a:t>: The Asks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D09BE-B1B0-4119-BA88-F3F6F1A11491}"/>
              </a:ext>
            </a:extLst>
          </p:cNvPr>
          <p:cNvSpPr txBox="1">
            <a:spLocks/>
          </p:cNvSpPr>
          <p:nvPr/>
        </p:nvSpPr>
        <p:spPr bwMode="auto">
          <a:xfrm>
            <a:off x="1005136" y="42143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6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Today’s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5EADC-D456-4CE4-A8BF-C3DA51933358}"/>
              </a:ext>
            </a:extLst>
          </p:cNvPr>
          <p:cNvSpPr txBox="1"/>
          <p:nvPr/>
        </p:nvSpPr>
        <p:spPr>
          <a:xfrm>
            <a:off x="9214048" y="5859913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B27F9F-FA4D-42A1-AF15-2896335B2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256" y="5831368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0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44" y="510520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20"/>
            <a:ext cx="7992888" cy="20958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collaboration and mutual aid between Tribes and non-Tribal partners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each region’s ability to manage and distribute medical countermeasures and materiel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problems like those experienced during 2009-2010 H1N1 response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8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CDED-BBAD-44DB-B951-BD0053E4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35" y="2263427"/>
            <a:ext cx="7772400" cy="4114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Regional Meeting Dates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Mark Your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8A0B0-0936-42A6-91B0-19080B77E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15" name="Picture 1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B6A2F1-6E14-4ED5-B91C-C45AD09AAA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14129" y="1026910"/>
            <a:ext cx="3558853" cy="35588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5660E3-AFE9-4F11-8A86-AC2AFC0A00B7}"/>
              </a:ext>
            </a:extLst>
          </p:cNvPr>
          <p:cNvSpPr txBox="1"/>
          <p:nvPr/>
        </p:nvSpPr>
        <p:spPr>
          <a:xfrm>
            <a:off x="6096000" y="9098280"/>
            <a:ext cx="3474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High-contrast-mail-mark-important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35" y="1016819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75615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72" y="256792"/>
            <a:ext cx="10174232" cy="123608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Meeting 1 –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32" y="1464568"/>
            <a:ext cx="7992888" cy="20958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partners’ understanding of each others’ capacity, organization, resources, etc.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 tabletop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924" y="3284984"/>
            <a:ext cx="906607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8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42" y="243885"/>
            <a:ext cx="9875798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Meeting 2 – Desired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42" y="1443975"/>
            <a:ext cx="10206062" cy="32141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each region’s ability to effectively distribute medical countermeasures and materiel across Tribal and non-Tribal jurisdictions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potential legal issues/challenges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and provide actionable insight on strengths and areas for improvement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compare performance in partners who are signatories to Mutual Aid Agreements versus partners who are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3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44" y="203407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Project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97"/>
            <a:ext cx="7992888" cy="20958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profile template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profiles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Tabletop exercise scenario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After-Action Reports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project report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 to address Tribal issues in the 2019 statewide full-scale exercise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730" y="1766873"/>
            <a:ext cx="3857774" cy="31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9F9-3654-46C7-88FB-C4F90E07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4" y="4297874"/>
            <a:ext cx="7772400" cy="1362075"/>
          </a:xfrm>
        </p:spPr>
        <p:txBody>
          <a:bodyPr/>
          <a:lstStyle/>
          <a:p>
            <a:r>
              <a:rPr lang="en-US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The 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D054E-3462-413E-824E-1BE2B9C8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844" y="4349989"/>
            <a:ext cx="7772400" cy="1500187"/>
          </a:xfrm>
        </p:spPr>
        <p:txBody>
          <a:bodyPr/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Part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24-267B-4FA8-83DA-527B168B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BD2BEE4-73A5-46DC-81B6-C78CA68CA06D}" type="slidenum">
              <a:rPr lang="en-US" altLang="en-US" smtClean="0"/>
              <a:pPr algn="l"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C882F-ED6A-484C-8E4F-0A51600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85" y="714798"/>
            <a:ext cx="6880818" cy="356616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5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89" y="383595"/>
            <a:ext cx="4694992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The 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89" y="1526595"/>
            <a:ext cx="10607040" cy="2197853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	Please send tribal representatives to the two CJC meetings: </a:t>
            </a:r>
          </a:p>
          <a:p>
            <a:pPr marL="914400" indent="0">
              <a:spcBef>
                <a:spcPts val="600"/>
              </a:spcBef>
              <a:spcAft>
                <a:spcPts val="1800"/>
              </a:spcAft>
              <a:buSzPct val="1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(Tribal Leaders, Tribal Health Directors, Medical Directors, CHRs, Clinic Managers, Emergency Managers, YOU)</a:t>
            </a:r>
          </a:p>
          <a:p>
            <a:pPr marL="914400" indent="-914400">
              <a:spcBef>
                <a:spcPts val="600"/>
              </a:spcBef>
              <a:spcAft>
                <a:spcPts val="1800"/>
              </a:spcAft>
              <a:buSzPct val="100000"/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jurisdiction has not yet signed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Aid Agreement for Tribes and Local Health Jurisdictions in Washington State,”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please consult with your legal counsel to finalize the agreement for your tribe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http://www.aihc-wa.com/aihc-health-projects/emergency-preparedness/mutual-aid-project/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5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Slide Number Placeholder 3">
            <a:extLst>
              <a:ext uri="{FF2B5EF4-FFF2-40B4-BE49-F238E27FC236}">
                <a16:creationId xmlns:a16="http://schemas.microsoft.com/office/drawing/2014/main" id="{4C18AB24-41AF-4713-9787-94367A52E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DCEEEFF-40B5-4D87-AA28-8A0DF4A34CA6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en-US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A10FA6-F6A2-41B8-93CB-FA0749E28EC0}"/>
              </a:ext>
            </a:extLst>
          </p:cNvPr>
          <p:cNvSpPr txBox="1">
            <a:spLocks/>
          </p:cNvSpPr>
          <p:nvPr/>
        </p:nvSpPr>
        <p:spPr bwMode="auto">
          <a:xfrm>
            <a:off x="385770" y="24388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165CA-6D77-4304-8BB6-1D5A9FB48D11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336DC3-1A1D-4F2B-B583-910EB0644E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066FB4-DE64-41C9-A59F-F05A0B30F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0" y="0"/>
            <a:ext cx="7559040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ACACB-6C15-430A-8F12-BC230D118254}"/>
              </a:ext>
            </a:extLst>
          </p:cNvPr>
          <p:cNvSpPr txBox="1"/>
          <p:nvPr/>
        </p:nvSpPr>
        <p:spPr>
          <a:xfrm>
            <a:off x="842639" y="630158"/>
            <a:ext cx="525336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Indian Health Commission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Washington State</a:t>
            </a:r>
          </a:p>
          <a:p>
            <a:pPr>
              <a:spcAft>
                <a:spcPts val="600"/>
              </a:spcAft>
            </a:pPr>
            <a:r>
              <a:rPr lang="en-US" sz="7000" b="1" dirty="0">
                <a:latin typeface="Arial Black" panose="020B0A04020102020204" pitchFamily="34" charset="0"/>
              </a:rPr>
              <a:t>About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4AAF2-C8D7-45AA-A0D8-F229232353E5}"/>
              </a:ext>
            </a:extLst>
          </p:cNvPr>
          <p:cNvSpPr txBox="1"/>
          <p:nvPr/>
        </p:nvSpPr>
        <p:spPr>
          <a:xfrm>
            <a:off x="842639" y="2611468"/>
            <a:ext cx="4870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Pulling Together for Wellness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 Tribally-driven, non-profit organization providing a forum for the twenty-nine tribal governments and two urban Indian health programs in Washington State to work together to improve health outcomes for American Indians and Alaska Natives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1679C58-12E5-4D39-831C-202BEF5BF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19" y="1118476"/>
            <a:ext cx="487021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9F9-3654-46C7-88FB-C4F90E07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2" y="4627350"/>
            <a:ext cx="8272151" cy="1390925"/>
          </a:xfrm>
        </p:spPr>
        <p:txBody>
          <a:bodyPr/>
          <a:lstStyle/>
          <a:p>
            <a:r>
              <a:rPr lang="en-US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Understanding Medical Countermeasures and Medical Materiel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D054E-3462-413E-824E-1BE2B9C8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042" y="4381294"/>
            <a:ext cx="7772400" cy="1500187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Arial Black" panose="020B0A04020102020204" pitchFamily="34" charset="0"/>
              </a:rPr>
              <a:t>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24-267B-4FA8-83DA-527B168B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BD2BEE4-73A5-46DC-81B6-C78CA68CA06D}" type="slidenum">
              <a:rPr lang="en-US" altLang="en-US" smtClean="0"/>
              <a:pPr algn="l"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2311D-97E9-401C-82FD-45E0871748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492" y="1200279"/>
            <a:ext cx="3560696" cy="34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34" y="350111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Public Health 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49" y="1448778"/>
            <a:ext cx="3446958" cy="2708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7275" y="2050686"/>
            <a:ext cx="23214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</a:t>
            </a:r>
          </a:p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94" y="2335444"/>
            <a:ext cx="3241561" cy="2884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25880" y="2996901"/>
            <a:ext cx="1882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</a:p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638" y="4370516"/>
            <a:ext cx="3981309" cy="26686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47725" y="5227788"/>
            <a:ext cx="1840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</a:p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15311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19" y="3423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Medical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56" y="1198388"/>
            <a:ext cx="7992888" cy="20958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treatments or prophylaxes for public health 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99287"/>
            <a:ext cx="3749392" cy="3749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058" y="3315479"/>
            <a:ext cx="3631224" cy="271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410" y="234138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46" y="303426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Medical Materiel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46" y="1212026"/>
            <a:ext cx="7992888" cy="20958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Supplies, equipment and other items needed to treat or protect against public health 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545" y="3931056"/>
            <a:ext cx="2738305" cy="2738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12" y="4093585"/>
            <a:ext cx="2532134" cy="2532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128" y="2684739"/>
            <a:ext cx="5083994" cy="38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D3B-EABB-4F33-B194-09AA2974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00" y="1806622"/>
            <a:ext cx="4290244" cy="4590201"/>
          </a:xfrm>
          <a:noFill/>
          <a:ln w="57150" cmpd="dbl">
            <a:noFill/>
          </a:ln>
        </p:spPr>
        <p:txBody>
          <a:bodyPr>
            <a:normAutofit fontScale="92500"/>
          </a:bodyPr>
          <a:lstStyle/>
          <a:p>
            <a:pPr marL="22860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assure that Tribes receive appropriate and sufficient medical countermeasures and materiel in a timely manner during public health emergencies</a:t>
            </a:r>
          </a:p>
          <a:p>
            <a:pPr marL="22860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36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7723F-2D9C-469D-84F8-7630369DF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08E522-E5A3-4173-B140-B07B4E36367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3F5EC-9C22-4B8D-8705-F8F3A8634577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598901-D855-4548-B272-027CFA10ED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955D1C-E303-4817-86D3-7DF1B30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70" y="663622"/>
            <a:ext cx="7772400" cy="1143000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Our Mission</a:t>
            </a:r>
          </a:p>
        </p:txBody>
      </p:sp>
      <p:pic>
        <p:nvPicPr>
          <p:cNvPr id="9" name="Picture 2" descr="A person standing in front of a book shelf&#10;&#10;Description generated with high confidence">
            <a:extLst>
              <a:ext uri="{FF2B5EF4-FFF2-40B4-BE49-F238E27FC236}">
                <a16:creationId xmlns:a16="http://schemas.microsoft.com/office/drawing/2014/main" id="{7A68C9CF-BF92-49E4-85A7-455840261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9" b="99781" l="13600" r="88873">
                        <a14:foregroundMark x1="22255" y1="99671" x2="22280" y2="99019"/>
                        <a14:foregroundMark x1="18505" y1="71029" x2="14454" y2="71074"/>
                        <a14:foregroundMark x1="29436" y1="27199" x2="32800" y2="26616"/>
                        <a14:foregroundMark x1="26174" y1="27764" x2="25870" y2="27817"/>
                        <a14:foregroundMark x1="18723" y1="70420" x2="15256" y2="70502"/>
                        <a14:foregroundMark x1="28436" y1="37788" x2="32582" y2="41621"/>
                        <a14:foregroundMark x1="32582" y1="41621" x2="33527" y2="34173"/>
                        <a14:foregroundMark x1="33527" y1="34173" x2="28364" y2="41183"/>
                        <a14:foregroundMark x1="28364" y1="41183" x2="35083" y2="47323"/>
                        <a14:foregroundMark x1="37073" y1="44820" x2="39545" y2="42303"/>
                        <a14:foregroundMark x1="36819" y1="45078" x2="36977" y2="44917"/>
                        <a14:foregroundMark x1="34836" y1="47097" x2="35312" y2="46612"/>
                        <a14:foregroundMark x1="39545" y1="41084" x2="35782" y2="34830"/>
                        <a14:foregroundMark x1="35782" y1="34830" x2="29673" y2="37897"/>
                        <a14:foregroundMark x1="29673" y1="37897" x2="29818" y2="45235"/>
                        <a14:foregroundMark x1="29818" y1="45235" x2="34545" y2="45455"/>
                        <a14:foregroundMark x1="34545" y1="45455" x2="39127" y2="36802"/>
                        <a14:foregroundMark x1="39127" y1="36802" x2="31345" y2="31544"/>
                        <a14:foregroundMark x1="31345" y1="31544" x2="27751" y2="34496"/>
                        <a14:foregroundMark x1="27790" y1="36176" x2="31491" y2="38226"/>
                        <a14:foregroundMark x1="31491" y1="38226" x2="34764" y2="29901"/>
                        <a14:foregroundMark x1="34764" y1="29901" x2="29891" y2="28587"/>
                        <a14:foregroundMark x1="29891" y1="28587" x2="28800" y2="35597"/>
                        <a14:foregroundMark x1="28800" y1="35597" x2="25964" y2="41292"/>
                        <a14:foregroundMark x1="25964" y1="41292" x2="26618" y2="48959"/>
                        <a14:foregroundMark x1="26618" y1="48959" x2="22618" y2="53012"/>
                        <a14:foregroundMark x1="22618" y1="53012" x2="26909" y2="50274"/>
                        <a14:foregroundMark x1="26909" y1="50274" x2="32218" y2="56298"/>
                        <a14:foregroundMark x1="32218" y1="56298" x2="28073" y2="53341"/>
                        <a14:foregroundMark x1="28073" y1="53341" x2="26545" y2="60350"/>
                        <a14:foregroundMark x1="26545" y1="60350" x2="29018" y2="72946"/>
                        <a14:foregroundMark x1="29018" y1="72946" x2="33455" y2="75575"/>
                        <a14:foregroundMark x1="33455" y1="75575" x2="30618" y2="81161"/>
                        <a14:foregroundMark x1="30618" y1="81161" x2="34764" y2="84447"/>
                        <a14:foregroundMark x1="34764" y1="84447" x2="30400" y2="89376"/>
                        <a14:foregroundMark x1="30400" y1="89376" x2="34836" y2="91895"/>
                        <a14:foregroundMark x1="34836" y1="91895" x2="36364" y2="83461"/>
                        <a14:foregroundMark x1="36364" y1="83461" x2="36000" y2="79847"/>
                        <a14:foregroundMark x1="29309" y1="67798" x2="33455" y2="57503"/>
                        <a14:foregroundMark x1="33455" y1="57503" x2="33455" y2="57503"/>
                        <a14:foregroundMark x1="35273" y1="55203" x2="37455" y2="58598"/>
                        <a14:foregroundMark x1="37455" y1="56846" x2="31345" y2="66484"/>
                        <a14:foregroundMark x1="31345" y1="66484" x2="31345" y2="66484"/>
                        <a14:foregroundMark x1="25164" y1="62870" x2="25382" y2="72070"/>
                        <a14:foregroundMark x1="25382" y1="72070" x2="28436" y2="66813"/>
                        <a14:foregroundMark x1="28436" y1="66813" x2="26255" y2="56955"/>
                        <a14:foregroundMark x1="26255" y1="56955" x2="16727" y2="65498"/>
                        <a14:foregroundMark x1="16727" y1="65498" x2="24218" y2="52574"/>
                        <a14:foregroundMark x1="24218" y1="52574" x2="17964" y2="58817"/>
                        <a14:foregroundMark x1="17964" y1="58817" x2="19132" y2="55931"/>
                        <a14:foregroundMark x1="16167" y1="61998" x2="14327" y2="66046"/>
                        <a14:foregroundMark x1="18804" y1="56198" x2="17169" y2="59795"/>
                        <a14:foregroundMark x1="14628" y1="66258" x2="19090" y2="69393"/>
                        <a14:foregroundMark x1="23331" y1="91417" x2="23306" y2="91982"/>
                        <a14:foregroundMark x1="23412" y1="89599" x2="23375" y2="90430"/>
                        <a14:foregroundMark x1="23600" y1="85329" x2="23533" y2="86857"/>
                        <a14:foregroundMark x1="24221" y1="94016" x2="29818" y2="83571"/>
                        <a14:foregroundMark x1="29818" y1="83571" x2="32364" y2="76013"/>
                        <a14:foregroundMark x1="32364" y1="76013" x2="31709" y2="92442"/>
                        <a14:foregroundMark x1="31709" y1="92442" x2="34764" y2="60241"/>
                        <a14:foregroundMark x1="34764" y1="60241" x2="33745" y2="79956"/>
                        <a14:foregroundMark x1="33745" y1="79956" x2="32727" y2="67579"/>
                        <a14:foregroundMark x1="32727" y1="67579" x2="30255" y2="95290"/>
                        <a14:foregroundMark x1="30255" y1="95290" x2="30909" y2="68456"/>
                        <a14:foregroundMark x1="30909" y1="68456" x2="29891" y2="86637"/>
                        <a14:foregroundMark x1="29891" y1="86637" x2="29164" y2="60789"/>
                        <a14:foregroundMark x1="29164" y1="60789" x2="27709" y2="88609"/>
                        <a14:foregroundMark x1="27709" y1="88609" x2="28218" y2="66594"/>
                        <a14:foregroundMark x1="28218" y1="66594" x2="26691" y2="94743"/>
                        <a14:foregroundMark x1="26691" y1="94743" x2="26400" y2="59036"/>
                        <a14:foregroundMark x1="26400" y1="59036" x2="25037" y2="74273"/>
                        <a14:foregroundMark x1="24764" y1="71742" x2="25164" y2="58488"/>
                        <a14:foregroundMark x1="25164" y1="58488" x2="27491" y2="84775"/>
                        <a14:foregroundMark x1="27491" y1="84775" x2="33018" y2="76232"/>
                        <a14:foregroundMark x1="33018" y1="76232" x2="35709" y2="60350"/>
                        <a14:foregroundMark x1="35709" y1="60350" x2="36436" y2="83461"/>
                        <a14:foregroundMark x1="36436" y1="83461" x2="39055" y2="58927"/>
                        <a14:foregroundMark x1="39055" y1="58927" x2="38836" y2="81818"/>
                        <a14:foregroundMark x1="38836" y1="81818" x2="39636" y2="71413"/>
                        <a14:foregroundMark x1="39423" y1="82782" x2="39127" y2="98576"/>
                        <a14:foregroundMark x1="39636" y1="71413" x2="39431" y2="82377"/>
                        <a14:foregroundMark x1="23473" y1="91278" x2="23438" y2="92006"/>
                        <a14:foregroundMark x1="24102" y1="95761" x2="25455" y2="92004"/>
                        <a14:foregroundMark x1="25455" y1="92004" x2="27345" y2="99562"/>
                        <a14:foregroundMark x1="27345" y1="99562" x2="31418" y2="89595"/>
                        <a14:foregroundMark x1="31418" y1="89595" x2="37236" y2="90361"/>
                        <a14:foregroundMark x1="37236" y1="90361" x2="38327" y2="97152"/>
                        <a14:foregroundMark x1="38327" y1="97152" x2="38982" y2="91895"/>
                        <a14:foregroundMark x1="38764" y1="49836" x2="40654" y2="53559"/>
                        <a14:foregroundMark x1="43175" y1="64437" x2="44145" y2="69989"/>
                        <a14:foregroundMark x1="42889" y1="62800" x2="42995" y2="63407"/>
                        <a14:foregroundMark x1="44145" y1="69989" x2="43027" y2="75883"/>
                        <a14:foregroundMark x1="40816" y1="78134" x2="38036" y2="79847"/>
                        <a14:foregroundMark x1="38036" y1="79847" x2="41839" y2="64841"/>
                        <a14:foregroundMark x1="41088" y1="58561" x2="40364" y2="63855"/>
                        <a14:foregroundMark x1="41551" y1="55181" x2="41136" y2="58210"/>
                        <a14:foregroundMark x1="40364" y1="63855" x2="40291" y2="56407"/>
                        <a14:foregroundMark x1="40291" y1="56407" x2="39564" y2="66265"/>
                        <a14:foregroundMark x1="39564" y1="66265" x2="40000" y2="58927"/>
                        <a14:foregroundMark x1="40000" y1="58927" x2="40800" y2="73823"/>
                        <a14:foregroundMark x1="40800" y1="73823" x2="41771" y2="64841"/>
                        <a14:foregroundMark x1="42292" y1="65198" x2="42255" y2="71303"/>
                        <a14:foregroundMark x1="42255" y1="71303" x2="42144" y2="65784"/>
                        <a14:foregroundMark x1="41799" y1="64841" x2="41527" y2="69880"/>
                        <a14:foregroundMark x1="41399" y1="62651" x2="41357" y2="60287"/>
                        <a14:foregroundMark x1="41527" y1="69880" x2="41438" y2="64841"/>
                        <a14:foregroundMark x1="40326" y1="56508" x2="38400" y2="62979"/>
                        <a14:foregroundMark x1="38400" y1="62979" x2="40800" y2="69222"/>
                        <a14:foregroundMark x1="40800" y1="69222" x2="40920" y2="77817"/>
                        <a14:foregroundMark x1="41685" y1="76156" x2="42836" y2="70756"/>
                        <a14:foregroundMark x1="42836" y1="70756" x2="39418" y2="75904"/>
                        <a14:foregroundMark x1="39418" y1="75904" x2="37818" y2="81818"/>
                        <a14:foregroundMark x1="62691" y1="14020" x2="66287" y2="12238"/>
                        <a14:foregroundMark x1="69016" y1="15078" x2="69673" y2="19496"/>
                        <a14:foregroundMark x1="69673" y1="19496" x2="61473" y2="15800"/>
                        <a14:foregroundMark x1="61056" y1="18800" x2="66982" y2="13253"/>
                        <a14:foregroundMark x1="66982" y1="13253" x2="62473" y2="16648"/>
                        <a14:foregroundMark x1="62473" y1="16648" x2="68145" y2="21358"/>
                        <a14:foregroundMark x1="68145" y1="21358" x2="66182" y2="14348"/>
                        <a14:foregroundMark x1="66182" y1="14348" x2="61745" y2="12158"/>
                        <a14:foregroundMark x1="60920" y1="19690" x2="65891" y2="23111"/>
                        <a14:foregroundMark x1="65891" y1="23111" x2="66545" y2="15005"/>
                        <a14:foregroundMark x1="66545" y1="15005" x2="70146" y2="27372"/>
                        <a14:foregroundMark x1="71443" y1="22015" x2="71345" y2="19825"/>
                        <a14:foregroundMark x1="71459" y1="22365" x2="71443" y2="22015"/>
                        <a14:foregroundMark x1="69655" y1="15428" x2="68945" y2="13582"/>
                        <a14:foregroundMark x1="71345" y1="19825" x2="70504" y2="17638"/>
                        <a14:foregroundMark x1="67579" y1="13582" x2="63273" y2="13582"/>
                        <a14:foregroundMark x1="63273" y1="13582" x2="62176" y2="14158"/>
                        <a14:foregroundMark x1="61997" y1="12249" x2="62982" y2="11172"/>
                        <a14:foregroundMark x1="62982" y1="11172" x2="68073" y2="14239"/>
                        <a14:foregroundMark x1="70799" y1="25836" x2="70982" y2="26616"/>
                        <a14:foregroundMark x1="68073" y1="14239" x2="70798" y2="25832"/>
                        <a14:foregroundMark x1="88582" y1="69551" x2="87843" y2="75575"/>
                        <a14:foregroundMark x1="24628" y1="33207" x2="23855" y2="35049"/>
                        <a14:foregroundMark x1="26473" y1="28806" x2="27012" y2="27519"/>
                        <a14:foregroundMark x1="25636" y1="29374" x2="25847" y2="28701"/>
                        <a14:foregroundMark x1="23855" y1="35049" x2="24614" y2="32629"/>
                        <a14:foregroundMark x1="88800" y1="72727" x2="86255" y2="79189"/>
                        <a14:foregroundMark x1="86255" y1="79189" x2="77164" y2="84228"/>
                        <a14:foregroundMark x1="77164" y1="84228" x2="82109" y2="84885"/>
                        <a14:foregroundMark x1="82575" y1="84417" x2="86036" y2="80942"/>
                        <a14:foregroundMark x1="86036" y1="80942" x2="87127" y2="75027"/>
                        <a14:foregroundMark x1="77192" y1="86134" x2="79127" y2="86090"/>
                        <a14:foregroundMark x1="74327" y1="86199" x2="74743" y2="86190"/>
                        <a14:foregroundMark x1="79127" y1="86090" x2="79200" y2="85980"/>
                        <a14:foregroundMark x1="36364" y1="50821" x2="36364" y2="50821"/>
                        <a14:foregroundMark x1="37188" y1="49490" x2="37164" y2="50383"/>
                        <a14:foregroundMark x1="37164" y1="47645" x2="37164" y2="48959"/>
                        <a14:foregroundMark x1="59184" y1="24045" x2="59491" y2="27382"/>
                        <a14:foregroundMark x1="59491" y1="27382" x2="59219" y2="24057"/>
                        <a14:foregroundMark x1="61600" y1="10953" x2="59318" y2="16246"/>
                        <a14:foregroundMark x1="59030" y1="22997" x2="59055" y2="24206"/>
                        <a14:foregroundMark x1="58957" y1="19496" x2="58990" y2="21081"/>
                        <a14:foregroundMark x1="59055" y1="24206" x2="59782" y2="27711"/>
                        <a14:foregroundMark x1="37818" y1="29025" x2="37382" y2="28149"/>
                        <a14:foregroundMark x1="38036" y1="28697" x2="37382" y2="27820"/>
                        <a14:foregroundMark x1="14080" y1="68312" x2="14327" y2="70099"/>
                        <a14:foregroundMark x1="13600" y1="64841" x2="13758" y2="65984"/>
                        <a14:foregroundMark x1="68018" y1="11062" x2="69143" y2="11776"/>
                        <a14:foregroundMark x1="67143" y1="10507" x2="68018" y2="11062"/>
                        <a14:foregroundMark x1="66744" y1="10077" x2="65236" y2="9529"/>
                        <a14:foregroundMark x1="68552" y1="10734" x2="66744" y2="10077"/>
                        <a14:foregroundMark x1="68834" y1="10836" x2="68552" y2="10734"/>
                        <a14:foregroundMark x1="72000" y1="23220" x2="72000" y2="23220"/>
                        <a14:foregroundMark x1="72145" y1="24754" x2="72145" y2="24754"/>
                        <a14:foregroundMark x1="72218" y1="23220" x2="72218" y2="23220"/>
                        <a14:foregroundMark x1="72218" y1="23220" x2="72218" y2="23220"/>
                        <a14:foregroundMark x1="72218" y1="23877" x2="72000" y2="23768"/>
                        <a14:backgroundMark x1="23214" y1="34505" x2="23273" y2="46550"/>
                        <a14:backgroundMark x1="23200" y1="31763" x2="23202" y2="32248"/>
                        <a14:backgroundMark x1="23273" y1="46550" x2="20509" y2="52245"/>
                        <a14:backgroundMark x1="20509" y1="52245" x2="16073" y2="55860"/>
                        <a14:backgroundMark x1="16073" y1="55860" x2="13236" y2="61665"/>
                        <a14:backgroundMark x1="12519" y1="68441" x2="12436" y2="69222"/>
                        <a14:backgroundMark x1="13236" y1="61665" x2="12876" y2="65065"/>
                        <a14:backgroundMark x1="12612" y1="65147" x2="14327" y2="25411"/>
                        <a14:backgroundMark x1="12436" y1="69222" x2="12481" y2="68172"/>
                        <a14:backgroundMark x1="23564" y1="12048" x2="23709" y2="27054"/>
                        <a14:backgroundMark x1="23709" y1="27054" x2="32727" y2="22892"/>
                        <a14:backgroundMark x1="32727" y1="22892" x2="37818" y2="23001"/>
                        <a14:backgroundMark x1="37818" y1="23001" x2="43055" y2="22563"/>
                        <a14:backgroundMark x1="43055" y1="22563" x2="44291" y2="30230"/>
                        <a14:backgroundMark x1="44291" y1="30230" x2="41891" y2="51588"/>
                        <a14:backgroundMark x1="41891" y1="51588" x2="46109" y2="47097"/>
                        <a14:backgroundMark x1="46109" y1="47097" x2="53818" y2="9091"/>
                        <a14:backgroundMark x1="53818" y1="9091" x2="57600" y2="4272"/>
                        <a14:backgroundMark x1="57600" y1="4272" x2="62109" y2="6572"/>
                        <a14:backgroundMark x1="62109" y1="6572" x2="74036" y2="7996"/>
                        <a14:backgroundMark x1="74036" y1="7996" x2="77309" y2="14020"/>
                        <a14:backgroundMark x1="77309" y1="14020" x2="81164" y2="29901"/>
                        <a14:backgroundMark x1="81164" y1="29901" x2="84073" y2="36583"/>
                        <a14:backgroundMark x1="84073" y1="36583" x2="84218" y2="44140"/>
                        <a14:backgroundMark x1="84218" y1="44140" x2="89455" y2="35926"/>
                        <a14:backgroundMark x1="89455" y1="35926" x2="90473" y2="28368"/>
                        <a14:backgroundMark x1="90473" y1="28368" x2="89309" y2="20920"/>
                        <a14:backgroundMark x1="89309" y1="20920" x2="84582" y2="25849"/>
                        <a14:backgroundMark x1="84582" y1="25849" x2="83418" y2="33516"/>
                        <a14:backgroundMark x1="83418" y1="33516" x2="88145" y2="49617"/>
                        <a14:backgroundMark x1="88145" y1="49617" x2="83927" y2="53231"/>
                        <a14:backgroundMark x1="83927" y1="53231" x2="78764" y2="51588"/>
                        <a14:backgroundMark x1="78764" y1="51588" x2="90545" y2="53450"/>
                        <a14:backgroundMark x1="90545" y1="53450" x2="90036" y2="56846"/>
                        <a14:backgroundMark x1="72310" y1="24754" x2="73164" y2="33844"/>
                        <a14:backgroundMark x1="72073" y1="22234" x2="72166" y2="23220"/>
                        <a14:backgroundMark x1="70473" y1="29025" x2="71055" y2="29025"/>
                        <a14:backgroundMark x1="69891" y1="29792" x2="70255" y2="28149"/>
                        <a14:backgroundMark x1="70836" y1="29573" x2="70109" y2="28697"/>
                        <a14:backgroundMark x1="85891" y1="60789" x2="85745" y2="61227"/>
                        <a14:backgroundMark x1="86618" y1="62870" x2="89236" y2="56627"/>
                        <a14:backgroundMark x1="89236" y1="56627" x2="91345" y2="71084"/>
                        <a14:backgroundMark x1="91345" y1="71084" x2="89600" y2="78094"/>
                        <a14:backgroundMark x1="88801" y1="69611" x2="88218" y2="63417"/>
                        <a14:backgroundMark x1="89600" y1="78094" x2="89386" y2="75819"/>
                        <a14:backgroundMark x1="88218" y1="63417" x2="90764" y2="59036"/>
                        <a14:backgroundMark x1="13275" y1="64942" x2="13164" y2="64294"/>
                        <a14:backgroundMark x1="14327" y1="71084" x2="14167" y2="70148"/>
                        <a14:backgroundMark x1="13164" y1="64294" x2="16873" y2="59584"/>
                        <a14:backgroundMark x1="16873" y1="59584" x2="17891" y2="56955"/>
                        <a14:backgroundMark x1="13371" y1="70394" x2="13600" y2="71084"/>
                        <a14:backgroundMark x1="22473" y1="87623" x2="22255" y2="73056"/>
                        <a14:backgroundMark x1="22255" y1="73056" x2="19418" y2="79409"/>
                        <a14:backgroundMark x1="19418" y1="79409" x2="19564" y2="86747"/>
                        <a14:backgroundMark x1="19564" y1="86747" x2="22400" y2="92333"/>
                        <a14:backgroundMark x1="22400" y1="92333" x2="22473" y2="95838"/>
                        <a14:backgroundMark x1="22836" y1="82694" x2="22836" y2="68894"/>
                        <a14:backgroundMark x1="22836" y1="68894" x2="23200" y2="71742"/>
                        <a14:backgroundMark x1="13600" y1="70537" x2="13891" y2="71632"/>
                        <a14:backgroundMark x1="40727" y1="90033" x2="40436" y2="82913"/>
                        <a14:backgroundMark x1="40436" y1="82913" x2="42909" y2="76999"/>
                        <a14:backgroundMark x1="42909" y1="76999" x2="40727" y2="83680"/>
                        <a14:backgroundMark x1="40727" y1="83680" x2="44945" y2="88061"/>
                        <a14:backgroundMark x1="44945" y1="88061" x2="46327" y2="95400"/>
                        <a14:backgroundMark x1="46327" y1="95400" x2="50400" y2="90909"/>
                        <a14:backgroundMark x1="50400" y1="90909" x2="50764" y2="97919"/>
                        <a14:backgroundMark x1="50764" y1="97919" x2="46182" y2="97481"/>
                        <a14:backgroundMark x1="46182" y1="97481" x2="43855" y2="98795"/>
                        <a14:backgroundMark x1="52582" y1="80504" x2="51636" y2="87623"/>
                        <a14:backgroundMark x1="51636" y1="87623" x2="52000" y2="85433"/>
                        <a14:backgroundMark x1="25673" y1="27382" x2="25465" y2="27950"/>
                        <a14:backgroundMark x1="23709" y1="31435" x2="23709" y2="31435"/>
                        <a14:backgroundMark x1="26109" y1="30340" x2="26255" y2="36692"/>
                        <a14:backgroundMark x1="42545" y1="60789" x2="43491" y2="60679"/>
                        <a14:backgroundMark x1="42909" y1="62322" x2="43273" y2="63965"/>
                        <a14:backgroundMark x1="38255" y1="16429" x2="49455" y2="13691"/>
                        <a14:backgroundMark x1="49455" y1="13691" x2="51491" y2="23001"/>
                        <a14:backgroundMark x1="51491" y1="23001" x2="50255" y2="16210"/>
                        <a14:backgroundMark x1="50255" y1="16210" x2="46836" y2="11062"/>
                        <a14:backgroundMark x1="46836" y1="11062" x2="41964" y2="11829"/>
                        <a14:backgroundMark x1="41964" y1="11829" x2="39200" y2="21358"/>
                        <a14:backgroundMark x1="39200" y1="21358" x2="40945" y2="27930"/>
                        <a14:backgroundMark x1="40945" y1="27930" x2="45091" y2="31435"/>
                        <a14:backgroundMark x1="45091" y1="31435" x2="49091" y2="25630"/>
                        <a14:backgroundMark x1="49091" y1="25630" x2="50909" y2="11062"/>
                        <a14:backgroundMark x1="50909" y1="11062" x2="55782" y2="8762"/>
                        <a14:backgroundMark x1="55782" y1="8762" x2="44727" y2="10186"/>
                        <a14:backgroundMark x1="38036" y1="14458" x2="35855" y2="20920"/>
                        <a14:backgroundMark x1="35855" y1="20920" x2="40509" y2="16648"/>
                        <a14:backgroundMark x1="40509" y1="16648" x2="38400" y2="11829"/>
                        <a14:backgroundMark x1="60145" y1="6353" x2="49164" y2="6681"/>
                        <a14:backgroundMark x1="49164" y1="6681" x2="53600" y2="10953"/>
                        <a14:backgroundMark x1="53600" y1="10953" x2="63418" y2="7448"/>
                        <a14:backgroundMark x1="43273" y1="4929" x2="38473" y2="4491"/>
                        <a14:backgroundMark x1="38473" y1="4491" x2="41309" y2="6243"/>
                        <a14:backgroundMark x1="73600" y1="5476" x2="89091" y2="47755"/>
                        <a14:backgroundMark x1="89091" y1="47755" x2="91273" y2="6243"/>
                        <a14:backgroundMark x1="91273" y1="6243" x2="86255" y2="3286"/>
                        <a14:backgroundMark x1="86255" y1="3286" x2="75564" y2="3724"/>
                        <a14:backgroundMark x1="75564" y1="3724" x2="72800" y2="6024"/>
                        <a14:backgroundMark x1="90036" y1="54436" x2="85891" y2="9639"/>
                        <a14:backgroundMark x1="85891" y1="9639" x2="90473" y2="16429"/>
                        <a14:backgroundMark x1="90473" y1="16429" x2="90400" y2="43483"/>
                        <a14:backgroundMark x1="90400" y1="43483" x2="89309" y2="48193"/>
                        <a14:backgroundMark x1="88945" y1="37678" x2="88000" y2="13363"/>
                        <a14:backgroundMark x1="88000" y1="13363" x2="89455" y2="20591"/>
                        <a14:backgroundMark x1="89455" y1="20591" x2="87855" y2="38664"/>
                        <a14:backgroundMark x1="87855" y1="38664" x2="87855" y2="36583"/>
                        <a14:backgroundMark x1="89891" y1="7338" x2="90255" y2="16101"/>
                        <a14:backgroundMark x1="90255" y1="16101" x2="87127" y2="10843"/>
                        <a14:backgroundMark x1="87127" y1="10843" x2="82109" y2="7338"/>
                        <a14:backgroundMark x1="82109" y1="7338" x2="77236" y2="6353"/>
                        <a14:backgroundMark x1="77236" y1="6353" x2="87345" y2="11610"/>
                        <a14:backgroundMark x1="87345" y1="11610" x2="91127" y2="7338"/>
                        <a14:backgroundMark x1="91127" y1="7338" x2="86909" y2="4053"/>
                        <a14:backgroundMark x1="86909" y1="4053" x2="77236" y2="3724"/>
                        <a14:backgroundMark x1="77236" y1="3724" x2="74836" y2="11281"/>
                        <a14:backgroundMark x1="74836" y1="11281" x2="79491" y2="17306"/>
                        <a14:backgroundMark x1="79491" y1="17306" x2="90255" y2="20044"/>
                        <a14:backgroundMark x1="90255" y1="20044" x2="98036" y2="11501"/>
                        <a14:backgroundMark x1="98036" y1="11501" x2="92145" y2="8653"/>
                        <a14:backgroundMark x1="92145" y1="8653" x2="90764" y2="8981"/>
                        <a14:backgroundMark x1="89382" y1="8543" x2="84727" y2="7010"/>
                        <a14:backgroundMark x1="84727" y1="7010" x2="88800" y2="8981"/>
                        <a14:backgroundMark x1="88436" y1="78212" x2="88436" y2="82694"/>
                        <a14:backgroundMark x1="88436" y1="82694" x2="84145" y2="88499"/>
                        <a14:backgroundMark x1="84145" y1="88499" x2="75726" y2="90805"/>
                        <a14:backgroundMark x1="83491" y1="89157" x2="78545" y2="89157"/>
                        <a14:backgroundMark x1="78545" y1="89157" x2="75770" y2="91391"/>
                        <a14:backgroundMark x1="75055" y1="99890" x2="82036" y2="99343"/>
                        <a14:backgroundMark x1="82036" y1="99343" x2="82764" y2="92333"/>
                        <a14:backgroundMark x1="82764" y1="92333" x2="79564" y2="86747"/>
                        <a14:backgroundMark x1="79564" y1="86747" x2="78853" y2="86747"/>
                        <a14:backgroundMark x1="84945" y1="90033" x2="79927" y2="90909"/>
                        <a14:backgroundMark x1="79927" y1="90909" x2="78109" y2="97371"/>
                        <a14:backgroundMark x1="78109" y1="97371" x2="83564" y2="98795"/>
                        <a14:backgroundMark x1="83564" y1="98795" x2="87855" y2="94195"/>
                        <a14:backgroundMark x1="87855" y1="94195" x2="85673" y2="87514"/>
                        <a14:backgroundMark x1="85673" y1="87514" x2="84800" y2="87295"/>
                        <a14:backgroundMark x1="51491" y1="87076" x2="51491" y2="88390"/>
                        <a14:backgroundMark x1="54764" y1="46221" x2="52000" y2="52026"/>
                        <a14:backgroundMark x1="52000" y1="52026" x2="54909" y2="46550"/>
                        <a14:backgroundMark x1="54909" y1="46550" x2="54909" y2="46550"/>
                        <a14:backgroundMark x1="47418" y1="62322" x2="48145" y2="62103"/>
                        <a14:backgroundMark x1="51491" y1="59693" x2="51636" y2="61008"/>
                        <a14:backgroundMark x1="51855" y1="59912" x2="52218" y2="60679"/>
                        <a14:backgroundMark x1="53673" y1="62979" x2="54036" y2="64622"/>
                        <a14:backgroundMark x1="52945" y1="60789" x2="53236" y2="61227"/>
                        <a14:backgroundMark x1="53964" y1="61555" x2="53964" y2="65608"/>
                        <a14:backgroundMark x1="75830" y1="87744" x2="76655" y2="88171"/>
                        <a14:backgroundMark x1="74327" y1="86966" x2="75482" y2="87564"/>
                        <a14:backgroundMark x1="57473" y1="20545" x2="56509" y2="15334"/>
                        <a14:backgroundMark x1="56509" y1="15334" x2="56364" y2="30230"/>
                        <a14:backgroundMark x1="56364" y1="30230" x2="57527" y2="23439"/>
                        <a14:backgroundMark x1="57527" y1="23439" x2="57018" y2="30668"/>
                        <a14:backgroundMark x1="57018" y1="30668" x2="57818" y2="31435"/>
                        <a14:backgroundMark x1="54764" y1="16758" x2="56727" y2="16429"/>
                        <a14:backgroundMark x1="18836" y1="71413" x2="21891" y2="66046"/>
                        <a14:backgroundMark x1="21891" y1="66046" x2="21673" y2="68894"/>
                        <a14:backgroundMark x1="21164" y1="70318" x2="21673" y2="70646"/>
                        <a14:backgroundMark x1="20436" y1="71084" x2="21018" y2="70537"/>
                        <a14:backgroundMark x1="20436" y1="70537" x2="19927" y2="71961"/>
                        <a14:backgroundMark x1="40945" y1="53341" x2="42400" y2="57393"/>
                        <a14:backgroundMark x1="41891" y1="53122" x2="41818" y2="55203"/>
                        <a14:backgroundMark x1="42545" y1="57722" x2="43636" y2="64732"/>
                        <a14:backgroundMark x1="43636" y1="64732" x2="43273" y2="64841"/>
                        <a14:backgroundMark x1="47855" y1="62870" x2="47273" y2="62651"/>
                        <a14:backgroundMark x1="42909" y1="62651" x2="42909" y2="64841"/>
                        <a14:backgroundMark x1="42982" y1="63417" x2="43345" y2="64294"/>
                        <a14:backgroundMark x1="89382" y1="46550" x2="88945" y2="48193"/>
                        <a14:backgroundMark x1="89382" y1="49507" x2="89382" y2="48959"/>
                        <a14:backgroundMark x1="89673" y1="47317" x2="87636" y2="53998"/>
                        <a14:backgroundMark x1="87636" y1="53998" x2="89527" y2="45893"/>
                        <a14:backgroundMark x1="89527" y1="45893" x2="88145" y2="52683"/>
                        <a14:backgroundMark x1="88145" y1="52683" x2="90836" y2="46878"/>
                        <a14:backgroundMark x1="90836" y1="46878" x2="88218" y2="46440"/>
                        <a14:backgroundMark x1="80655" y1="97152" x2="82109" y2="92442"/>
                        <a14:backgroundMark x1="83855" y1="94414" x2="80945" y2="95290"/>
                        <a14:backgroundMark x1="82109" y1="96386" x2="81382" y2="96057"/>
                        <a14:backgroundMark x1="82618" y1="97700" x2="81164" y2="96057"/>
                        <a14:backgroundMark x1="80655" y1="94743" x2="82109" y2="94962"/>
                        <a14:backgroundMark x1="59782" y1="30120" x2="58182" y2="30120"/>
                        <a14:backgroundMark x1="60145" y1="30887" x2="59927" y2="30668"/>
                        <a14:backgroundMark x1="60145" y1="31544" x2="60655" y2="29901"/>
                        <a14:backgroundMark x1="58060" y1="27219" x2="57236" y2="28149"/>
                        <a14:backgroundMark x1="26400" y1="30887" x2="26109" y2="30120"/>
                        <a14:backgroundMark x1="26618" y1="30449" x2="26036" y2="31435"/>
                        <a14:backgroundMark x1="28945" y1="23330" x2="27491" y2="26616"/>
                        <a14:backgroundMark x1="27709" y1="27054" x2="27200" y2="27054"/>
                        <a14:backgroundMark x1="27709" y1="26506" x2="27491" y2="27711"/>
                        <a14:backgroundMark x1="39345" y1="6243" x2="40436" y2="4053"/>
                        <a14:backgroundMark x1="40364" y1="3614" x2="35491" y2="6024"/>
                        <a14:backgroundMark x1="35491" y1="6024" x2="40145" y2="6243"/>
                        <a14:backgroundMark x1="40145" y1="6243" x2="40218" y2="5148"/>
                        <a14:backgroundMark x1="23491" y1="71742" x2="23491" y2="77108"/>
                        <a14:backgroundMark x1="23491" y1="76561" x2="22618" y2="85104"/>
                        <a14:backgroundMark x1="22618" y1="86747" x2="22473" y2="89485"/>
                        <a14:backgroundMark x1="22836" y1="91895" x2="22255" y2="99014"/>
                        <a14:backgroundMark x1="74255" y1="87842" x2="74982" y2="99343"/>
                        <a14:backgroundMark x1="37091" y1="44907" x2="36364" y2="49179"/>
                        <a14:backgroundMark x1="36945" y1="44797" x2="36945" y2="44797"/>
                        <a14:backgroundMark x1="37091" y1="45455" x2="37091" y2="44907"/>
                        <a14:backgroundMark x1="23855" y1="42059" x2="23709" y2="48412"/>
                        <a14:backgroundMark x1="58182" y1="16648" x2="58052" y2="17237"/>
                        <a14:backgroundMark x1="58909" y1="16101" x2="58473" y2="18839"/>
                        <a14:backgroundMark x1="58836" y1="18401" x2="58836" y2="19496"/>
                        <a14:backgroundMark x1="88727" y1="35706" x2="88000" y2="43483"/>
                        <a14:backgroundMark x1="88000" y1="43483" x2="88800" y2="36911"/>
                        <a14:backgroundMark x1="88800" y1="36911" x2="90982" y2="42388"/>
                        <a14:backgroundMark x1="90982" y1="42388" x2="93527" y2="35049"/>
                        <a14:backgroundMark x1="93527" y1="35049" x2="97236" y2="39540"/>
                        <a14:backgroundMark x1="97236" y1="39540" x2="99709" y2="38664"/>
                        <a14:backgroundMark x1="41091" y1="34502" x2="41091" y2="44469"/>
                        <a14:backgroundMark x1="40800" y1="36145" x2="40800" y2="40307"/>
                        <a14:backgroundMark x1="30691" y1="24425" x2="30982" y2="24535"/>
                        <a14:backgroundMark x1="13091" y1="65936" x2="13018" y2="68237"/>
                        <a14:backgroundMark x1="51855" y1="41073" x2="51273" y2="42278"/>
                        <a14:backgroundMark x1="56655" y1="31654" x2="56364" y2="31763"/>
                        <a14:backgroundMark x1="56145" y1="32092" x2="56655" y2="31763"/>
                        <a14:backgroundMark x1="53745" y1="35487" x2="54255" y2="34064"/>
                        <a14:backgroundMark x1="52800" y1="73165" x2="52509" y2="79956"/>
                        <a14:backgroundMark x1="52509" y1="79956" x2="52582" y2="77437"/>
                        <a14:backgroundMark x1="49382" y1="41950" x2="47782" y2="46331"/>
                        <a14:backgroundMark x1="48073" y1="47097" x2="46982" y2="47755"/>
                        <a14:backgroundMark x1="72727" y1="4929" x2="67709" y2="5476"/>
                        <a14:backgroundMark x1="72364" y1="17415" x2="71418" y2="15663"/>
                        <a14:backgroundMark x1="73091" y1="20591" x2="72218" y2="16758"/>
                        <a14:backgroundMark x1="73091" y1="19715" x2="72873" y2="17744"/>
                        <a14:backgroundMark x1="72582" y1="19715" x2="73309" y2="20263"/>
                        <a14:backgroundMark x1="74182" y1="21249" x2="73164" y2="20920"/>
                        <a14:backgroundMark x1="72218" y1="18510" x2="71782" y2="16320"/>
                        <a14:backgroundMark x1="73309" y1="18839" x2="71782" y2="16539"/>
                        <a14:backgroundMark x1="71855" y1="22015" x2="71855" y2="22015"/>
                        <a14:backgroundMark x1="65455" y1="9529" x2="65455" y2="9529"/>
                        <a14:backgroundMark x1="66545" y1="10077" x2="66545" y2="10077"/>
                        <a14:backgroundMark x1="68436" y1="10734" x2="68436" y2="10734"/>
                        <a14:backgroundMark x1="69964" y1="11939" x2="69964" y2="11939"/>
                        <a14:backgroundMark x1="68873" y1="11062" x2="68873" y2="11062"/>
                        <a14:backgroundMark x1="69236" y1="11062" x2="69236" y2="11062"/>
                        <a14:backgroundMark x1="70182" y1="12267" x2="70182" y2="12267"/>
                        <a14:backgroundMark x1="70109" y1="12815" x2="70109" y2="12815"/>
                        <a14:backgroundMark x1="70545" y1="13691" x2="70545" y2="13691"/>
                        <a14:backgroundMark x1="71636" y1="16867" x2="71636" y2="16867"/>
                        <a14:backgroundMark x1="71782" y1="16758" x2="71782" y2="16758"/>
                        <a14:backgroundMark x1="66400" y1="9858" x2="66400" y2="9858"/>
                        <a14:backgroundMark x1="65818" y1="9858" x2="65818" y2="9858"/>
                        <a14:backgroundMark x1="65455" y1="9200" x2="65455" y2="9200"/>
                        <a14:backgroundMark x1="72000" y1="16539" x2="70327" y2="12705"/>
                        <a14:backgroundMark x1="70327" y1="11829" x2="68800" y2="10734"/>
                        <a14:backgroundMark x1="78545" y1="34392" x2="76509" y2="47864"/>
                        <a14:backgroundMark x1="76509" y1="47864" x2="78909" y2="41950"/>
                        <a14:backgroundMark x1="78909" y1="41950" x2="79564" y2="35049"/>
                        <a14:backgroundMark x1="79564" y1="35049" x2="80145" y2="42388"/>
                        <a14:backgroundMark x1="80145" y1="42388" x2="78473" y2="38664"/>
                        <a14:backgroundMark x1="52873" y1="66813" x2="53309" y2="73604"/>
                        <a14:backgroundMark x1="53309" y1="73604" x2="53309" y2="66594"/>
                        <a14:backgroundMark x1="53309" y1="66594" x2="53164" y2="74808"/>
                        <a14:backgroundMark x1="83273" y1="85871" x2="80582" y2="86637"/>
                        <a14:backgroundMark x1="58327" y1="20701" x2="57891" y2="2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02" r="9159" b="15414"/>
          <a:stretch/>
        </p:blipFill>
        <p:spPr>
          <a:xfrm>
            <a:off x="2551718" y="-106680"/>
            <a:ext cx="9640282" cy="6035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59F9-3654-46C7-88FB-C4F90E07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4" y="4088025"/>
            <a:ext cx="8424936" cy="1362075"/>
          </a:xfrm>
        </p:spPr>
        <p:txBody>
          <a:bodyPr/>
          <a:lstStyle/>
          <a:p>
            <a:r>
              <a:rPr lang="en-US" altLang="en-US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Your Community through Cross-jurisdictional Collaboration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D054E-3462-413E-824E-1BE2B9C8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844" y="3640878"/>
            <a:ext cx="7772400" cy="1500187"/>
          </a:xfrm>
        </p:spPr>
        <p:txBody>
          <a:bodyPr/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24-267B-4FA8-83DA-527B168B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5221" y="6215522"/>
            <a:ext cx="458148" cy="384447"/>
          </a:xfrm>
        </p:spPr>
        <p:txBody>
          <a:bodyPr/>
          <a:lstStyle/>
          <a:p>
            <a:pPr>
              <a:defRPr/>
            </a:pPr>
            <a:fld id="{6BD2BEE4-73A5-46DC-81B6-C78CA68CA06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C882F-ED6A-484C-8E4F-0A51600E0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86" y="714798"/>
            <a:ext cx="6527956" cy="338328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D3C3C-61BD-48B1-8ED6-117ACC5662B3}"/>
              </a:ext>
            </a:extLst>
          </p:cNvPr>
          <p:cNvSpPr txBox="1"/>
          <p:nvPr/>
        </p:nvSpPr>
        <p:spPr>
          <a:xfrm>
            <a:off x="8387244" y="6269250"/>
            <a:ext cx="224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American Indian Health Commission </a:t>
            </a:r>
          </a:p>
          <a:p>
            <a:r>
              <a:rPr lang="en-US" sz="1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Washington State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6F79F4-A6F1-4D91-A583-0DA1F4D9E2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096" y="6212160"/>
            <a:ext cx="4581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46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738</Words>
  <Application>Microsoft Office PowerPoint</Application>
  <PresentationFormat>Widescreen</PresentationFormat>
  <Paragraphs>178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Arial Black</vt:lpstr>
      <vt:lpstr>Calibri</vt:lpstr>
      <vt:lpstr>Calibri Light</vt:lpstr>
      <vt:lpstr>Monotype Sorts</vt:lpstr>
      <vt:lpstr>Segoe UI Semilight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Understanding Medical Countermeasures and Medical Materiel</vt:lpstr>
      <vt:lpstr>Public Health Threats</vt:lpstr>
      <vt:lpstr>Medical Countermeasures</vt:lpstr>
      <vt:lpstr>Medical Materiel</vt:lpstr>
      <vt:lpstr>Our Mission</vt:lpstr>
      <vt:lpstr>Protecting Your Community through Cross-jurisdictional Collaboration</vt:lpstr>
      <vt:lpstr>PowerPoint Presentation</vt:lpstr>
      <vt:lpstr>PowerPoint Presentation</vt:lpstr>
      <vt:lpstr>PowerPoint Presentation</vt:lpstr>
      <vt:lpstr>PowerPoint Presentation</vt:lpstr>
      <vt:lpstr>Cascadia Rising Exercise 2016</vt:lpstr>
      <vt:lpstr>PowerPoint Presentation</vt:lpstr>
      <vt:lpstr>PowerPoint Presentation</vt:lpstr>
      <vt:lpstr>PowerPoint Presentation</vt:lpstr>
      <vt:lpstr>Overview of 2017-2018 AIHC Cross-Jurisdictional Collaboration Project</vt:lpstr>
      <vt:lpstr>Project Goal</vt:lpstr>
      <vt:lpstr>Project Objectives</vt:lpstr>
      <vt:lpstr>Important</vt:lpstr>
      <vt:lpstr>Meeting 1 – Desired Outcomes</vt:lpstr>
      <vt:lpstr>Meeting 2 – Desired Outcomes</vt:lpstr>
      <vt:lpstr>Project Products</vt:lpstr>
      <vt:lpstr>The Asks</vt:lpstr>
      <vt:lpstr>The Asks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Erb</dc:creator>
  <cp:lastModifiedBy>Lisa Griggs</cp:lastModifiedBy>
  <cp:revision>14</cp:revision>
  <dcterms:created xsi:type="dcterms:W3CDTF">2018-01-11T20:51:59Z</dcterms:created>
  <dcterms:modified xsi:type="dcterms:W3CDTF">2018-01-17T23:13:00Z</dcterms:modified>
</cp:coreProperties>
</file>