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0" r:id="rId2"/>
    <p:sldId id="456" r:id="rId3"/>
    <p:sldId id="455" r:id="rId4"/>
    <p:sldId id="463" r:id="rId5"/>
    <p:sldId id="457" r:id="rId6"/>
    <p:sldId id="472" r:id="rId7"/>
    <p:sldId id="470" r:id="rId8"/>
    <p:sldId id="458" r:id="rId9"/>
    <p:sldId id="459" r:id="rId10"/>
    <p:sldId id="462" r:id="rId11"/>
    <p:sldId id="464" r:id="rId12"/>
    <p:sldId id="460" r:id="rId13"/>
    <p:sldId id="471" r:id="rId14"/>
    <p:sldId id="465" r:id="rId15"/>
    <p:sldId id="475" r:id="rId16"/>
    <p:sldId id="476" r:id="rId17"/>
    <p:sldId id="478" r:id="rId18"/>
    <p:sldId id="479" r:id="rId19"/>
    <p:sldId id="474" r:id="rId20"/>
    <p:sldId id="480" r:id="rId21"/>
    <p:sldId id="466" r:id="rId22"/>
    <p:sldId id="477" r:id="rId23"/>
    <p:sldId id="467" r:id="rId24"/>
    <p:sldId id="468" r:id="rId25"/>
    <p:sldId id="469"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8" autoAdjust="0"/>
  </p:normalViewPr>
  <p:slideViewPr>
    <p:cSldViewPr>
      <p:cViewPr varScale="1">
        <p:scale>
          <a:sx n="102" d="100"/>
          <a:sy n="102" d="100"/>
        </p:scale>
        <p:origin x="18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8C1F1C2B-ECD0-4B8B-ADFA-72D32B63B125}" type="datetimeFigureOut">
              <a:rPr lang="en-US" smtClean="0"/>
              <a:t>1/10/2018</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F8DD673C-CD99-42AE-9762-BA1BF9F699C7}" type="slidenum">
              <a:rPr lang="en-US" smtClean="0"/>
              <a:t>‹#›</a:t>
            </a:fld>
            <a:endParaRPr lang="en-US" dirty="0"/>
          </a:p>
        </p:txBody>
      </p:sp>
    </p:spTree>
    <p:extLst>
      <p:ext uri="{BB962C8B-B14F-4D97-AF65-F5344CB8AC3E}">
        <p14:creationId xmlns:p14="http://schemas.microsoft.com/office/powerpoint/2010/main" val="31997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t>
            </a:r>
            <a:endParaRPr lang="en-US" dirty="0" smtClean="0"/>
          </a:p>
          <a:p>
            <a:r>
              <a:rPr lang="en-US" dirty="0" smtClean="0"/>
              <a:t>Welcome,</a:t>
            </a:r>
            <a:r>
              <a:rPr lang="en-US" baseline="0" dirty="0" smtClean="0"/>
              <a:t> g</a:t>
            </a:r>
            <a:r>
              <a:rPr lang="en-US" dirty="0" smtClean="0"/>
              <a:t>eneral introductions,</a:t>
            </a:r>
            <a:r>
              <a:rPr lang="en-US" baseline="0" dirty="0" smtClean="0"/>
              <a:t> thank everyone for coming</a:t>
            </a:r>
          </a:p>
          <a:p>
            <a:r>
              <a:rPr lang="en-US" dirty="0" smtClean="0"/>
              <a:t>Let everyone</a:t>
            </a:r>
            <a:r>
              <a:rPr lang="en-US" baseline="0" dirty="0" smtClean="0"/>
              <a:t> know our workshop doesn’t include to “build public health infrastructure</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a:t>
            </a:fld>
            <a:endParaRPr lang="en-US" dirty="0"/>
          </a:p>
        </p:txBody>
      </p:sp>
    </p:spTree>
    <p:extLst>
      <p:ext uri="{BB962C8B-B14F-4D97-AF65-F5344CB8AC3E}">
        <p14:creationId xmlns:p14="http://schemas.microsoft.com/office/powerpoint/2010/main" val="410659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Netta</a:t>
            </a:r>
          </a:p>
          <a:p>
            <a:r>
              <a:rPr lang="en-US" dirty="0" smtClean="0"/>
              <a:t>Describe who</a:t>
            </a:r>
            <a:r>
              <a:rPr lang="en-US" baseline="0" dirty="0" smtClean="0"/>
              <a:t> tribal community is: tribal council, elders, tribal workers</a:t>
            </a:r>
            <a:r>
              <a:rPr lang="en-US" dirty="0" smtClean="0"/>
              <a:t>, youth</a:t>
            </a:r>
          </a:p>
          <a:p>
            <a:r>
              <a:rPr lang="en-US" dirty="0" smtClean="0"/>
              <a:t>Could</a:t>
            </a:r>
            <a:r>
              <a:rPr lang="en-US" baseline="0" dirty="0" smtClean="0"/>
              <a:t> be used for non-native partners or state/county/federal agencies</a:t>
            </a:r>
          </a:p>
          <a:p>
            <a:r>
              <a:rPr lang="en-US" baseline="0" dirty="0" smtClean="0"/>
              <a:t>Based on need where policy could be the solution</a:t>
            </a:r>
            <a:endParaRPr lang="en-US" dirty="0" smtClean="0"/>
          </a:p>
        </p:txBody>
      </p:sp>
      <p:sp>
        <p:nvSpPr>
          <p:cNvPr id="4" name="Slide Number Placeholder 3"/>
          <p:cNvSpPr>
            <a:spLocks noGrp="1"/>
          </p:cNvSpPr>
          <p:nvPr>
            <p:ph type="sldNum" sz="quarter" idx="10"/>
          </p:nvPr>
        </p:nvSpPr>
        <p:spPr/>
        <p:txBody>
          <a:bodyPr/>
          <a:lstStyle/>
          <a:p>
            <a:fld id="{F8DD673C-CD99-42AE-9762-BA1BF9F699C7}" type="slidenum">
              <a:rPr lang="en-US" smtClean="0"/>
              <a:t>10</a:t>
            </a:fld>
            <a:endParaRPr lang="en-US" dirty="0"/>
          </a:p>
        </p:txBody>
      </p:sp>
    </p:spTree>
    <p:extLst>
      <p:ext uri="{BB962C8B-B14F-4D97-AF65-F5344CB8AC3E}">
        <p14:creationId xmlns:p14="http://schemas.microsoft.com/office/powerpoint/2010/main" val="384828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Netta/Ryan</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11</a:t>
            </a:fld>
            <a:endParaRPr lang="en-US" dirty="0"/>
          </a:p>
        </p:txBody>
      </p:sp>
    </p:spTree>
    <p:extLst>
      <p:ext uri="{BB962C8B-B14F-4D97-AF65-F5344CB8AC3E}">
        <p14:creationId xmlns:p14="http://schemas.microsoft.com/office/powerpoint/2010/main" val="247960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12</a:t>
            </a:fld>
            <a:endParaRPr lang="en-US" dirty="0"/>
          </a:p>
        </p:txBody>
      </p:sp>
    </p:spTree>
    <p:extLst>
      <p:ext uri="{BB962C8B-B14F-4D97-AF65-F5344CB8AC3E}">
        <p14:creationId xmlns:p14="http://schemas.microsoft.com/office/powerpoint/2010/main" val="398772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p>
          <a:p>
            <a:r>
              <a:rPr lang="en-US" dirty="0" smtClean="0"/>
              <a:t>Go through each of the points and examples of the four areas beginning with Context, then Mind, Body, and Spirit</a:t>
            </a:r>
          </a:p>
          <a:p>
            <a:r>
              <a:rPr lang="en-US" dirty="0" smtClean="0"/>
              <a:t>Give examples of each of the points</a:t>
            </a:r>
          </a:p>
          <a:p>
            <a:r>
              <a:rPr lang="en-US" dirty="0" smtClean="0"/>
              <a:t>Explain the inter-dependent nature of the circle</a:t>
            </a:r>
          </a:p>
          <a:p>
            <a:endParaRPr lang="en-US" dirty="0" smtClean="0"/>
          </a:p>
          <a:p>
            <a:r>
              <a:rPr lang="en-US" dirty="0" smtClean="0"/>
              <a:t>“ENERGIZER” EXERCISE DEMONSTRATING THE MODEL OF BALANCE (5 minutes)</a:t>
            </a:r>
          </a:p>
          <a:p>
            <a:r>
              <a:rPr lang="en-US" dirty="0" smtClean="0"/>
              <a:t>“Right now after sitting so long, you’re are probably feeling at least a little out of balance… we are going to take a few minutes to actively demonstrate this model and the concept of balance”</a:t>
            </a:r>
          </a:p>
          <a:p>
            <a:r>
              <a:rPr lang="en-US" dirty="0" smtClean="0"/>
              <a:t>“Let’s start with the  body”</a:t>
            </a:r>
          </a:p>
          <a:p>
            <a:r>
              <a:rPr lang="en-US" dirty="0" smtClean="0"/>
              <a:t>Have the audience get up and stretch and lead them in some physical movement</a:t>
            </a:r>
          </a:p>
          <a:p>
            <a:r>
              <a:rPr lang="en-US" dirty="0" smtClean="0"/>
              <a:t>“Now let’s move into changing the context”</a:t>
            </a:r>
          </a:p>
          <a:p>
            <a:r>
              <a:rPr lang="en-US" dirty="0" smtClean="0"/>
              <a:t>Have audience shake hands, hug and acknowledge those around them by offering compliments or words of encouragement</a:t>
            </a:r>
          </a:p>
          <a:p>
            <a:r>
              <a:rPr lang="en-US" dirty="0" smtClean="0"/>
              <a:t>“Now we’re moving into the real of the mind”</a:t>
            </a:r>
          </a:p>
          <a:p>
            <a:r>
              <a:rPr lang="en-US" dirty="0" smtClean="0"/>
              <a:t>Ask audience to think back and review their daily activities yesterday and today…what had each meal, etc.  Or offer other short “brain-teaser”</a:t>
            </a:r>
          </a:p>
          <a:p>
            <a:r>
              <a:rPr lang="en-US" dirty="0" smtClean="0"/>
              <a:t>“Now let’s finish off by taking care of our spirit”</a:t>
            </a:r>
          </a:p>
          <a:p>
            <a:r>
              <a:rPr lang="en-US" dirty="0" smtClean="0"/>
              <a:t>Ask audience to quietly reflect or get in touch with their sense of spiritual connection, creator, or how ever they believe</a:t>
            </a:r>
          </a:p>
          <a:p>
            <a:r>
              <a:rPr lang="en-US" dirty="0" smtClean="0"/>
              <a:t>Quickly review and talk about personal balance change that just happened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D98A75-6B98-433C-83BC-0FBC056ADF88}" type="slidenum">
              <a:rPr lang="en-US" smtClean="0"/>
              <a:t>13</a:t>
            </a:fld>
            <a:endParaRPr lang="en-US" dirty="0"/>
          </a:p>
        </p:txBody>
      </p:sp>
    </p:spTree>
    <p:extLst>
      <p:ext uri="{BB962C8B-B14F-4D97-AF65-F5344CB8AC3E}">
        <p14:creationId xmlns:p14="http://schemas.microsoft.com/office/powerpoint/2010/main" val="272617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p>
          <a:p>
            <a:r>
              <a:rPr lang="en-US" dirty="0" smtClean="0"/>
              <a:t>Ask</a:t>
            </a:r>
            <a:r>
              <a:rPr lang="en-US" baseline="0" dirty="0" smtClean="0"/>
              <a:t> the audience what else could go into these quadrants </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14</a:t>
            </a:fld>
            <a:endParaRPr lang="en-US" dirty="0"/>
          </a:p>
        </p:txBody>
      </p:sp>
    </p:spTree>
    <p:extLst>
      <p:ext uri="{BB962C8B-B14F-4D97-AF65-F5344CB8AC3E}">
        <p14:creationId xmlns:p14="http://schemas.microsoft.com/office/powerpoint/2010/main" val="360916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15</a:t>
            </a:fld>
            <a:endParaRPr lang="en-US" dirty="0"/>
          </a:p>
        </p:txBody>
      </p:sp>
    </p:spTree>
    <p:extLst>
      <p:ext uri="{BB962C8B-B14F-4D97-AF65-F5344CB8AC3E}">
        <p14:creationId xmlns:p14="http://schemas.microsoft.com/office/powerpoint/2010/main" val="360916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16</a:t>
            </a:fld>
            <a:endParaRPr lang="en-US" dirty="0"/>
          </a:p>
        </p:txBody>
      </p:sp>
    </p:spTree>
    <p:extLst>
      <p:ext uri="{BB962C8B-B14F-4D97-AF65-F5344CB8AC3E}">
        <p14:creationId xmlns:p14="http://schemas.microsoft.com/office/powerpoint/2010/main" val="360916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17</a:t>
            </a:fld>
            <a:endParaRPr lang="en-US" dirty="0"/>
          </a:p>
        </p:txBody>
      </p:sp>
    </p:spTree>
    <p:extLst>
      <p:ext uri="{BB962C8B-B14F-4D97-AF65-F5344CB8AC3E}">
        <p14:creationId xmlns:p14="http://schemas.microsoft.com/office/powerpoint/2010/main" val="360916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 (If there is time)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18</a:t>
            </a:fld>
            <a:endParaRPr lang="en-US" dirty="0"/>
          </a:p>
        </p:txBody>
      </p:sp>
    </p:spTree>
    <p:extLst>
      <p:ext uri="{BB962C8B-B14F-4D97-AF65-F5344CB8AC3E}">
        <p14:creationId xmlns:p14="http://schemas.microsoft.com/office/powerpoint/2010/main" val="360916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Nora</a:t>
            </a:r>
          </a:p>
          <a:p>
            <a:r>
              <a:rPr lang="en-US" dirty="0" smtClean="0"/>
              <a:t>Why</a:t>
            </a:r>
            <a:r>
              <a:rPr lang="en-US" baseline="0" dirty="0" smtClean="0"/>
              <a:t> we used mainstream process in toolkit</a:t>
            </a:r>
          </a:p>
          <a:p>
            <a:r>
              <a:rPr lang="en-US" baseline="0" dirty="0" smtClean="0"/>
              <a:t>Tribal perspective</a:t>
            </a:r>
          </a:p>
          <a:p>
            <a:r>
              <a:rPr lang="en-US" baseline="0" dirty="0" smtClean="0"/>
              <a:t>Community-driven/community ownership</a:t>
            </a:r>
          </a:p>
          <a:p>
            <a:r>
              <a:rPr lang="en-US" baseline="0" dirty="0" smtClean="0"/>
              <a:t>Many of these phases were from real examples in our communities</a:t>
            </a:r>
          </a:p>
          <a:p>
            <a:r>
              <a:rPr lang="en-US" baseline="0" dirty="0" smtClean="0"/>
              <a:t>There is no cookie-cutter way of doing this, and our toolkit serves as a guide for policy work. Each tribe is different and every situation will vary. </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19</a:t>
            </a:fld>
            <a:endParaRPr lang="en-US" dirty="0"/>
          </a:p>
        </p:txBody>
      </p:sp>
    </p:spTree>
    <p:extLst>
      <p:ext uri="{BB962C8B-B14F-4D97-AF65-F5344CB8AC3E}">
        <p14:creationId xmlns:p14="http://schemas.microsoft.com/office/powerpoint/2010/main" val="98882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p>
        </p:txBody>
      </p:sp>
      <p:sp>
        <p:nvSpPr>
          <p:cNvPr id="4" name="Slide Number Placeholder 3"/>
          <p:cNvSpPr>
            <a:spLocks noGrp="1"/>
          </p:cNvSpPr>
          <p:nvPr>
            <p:ph type="sldNum" sz="quarter" idx="10"/>
          </p:nvPr>
        </p:nvSpPr>
        <p:spPr/>
        <p:txBody>
          <a:bodyPr/>
          <a:lstStyle/>
          <a:p>
            <a:fld id="{F8DD673C-CD99-42AE-9762-BA1BF9F699C7}" type="slidenum">
              <a:rPr lang="en-US" smtClean="0"/>
              <a:t>2</a:t>
            </a:fld>
            <a:endParaRPr lang="en-US" dirty="0"/>
          </a:p>
        </p:txBody>
      </p:sp>
    </p:spTree>
    <p:extLst>
      <p:ext uri="{BB962C8B-B14F-4D97-AF65-F5344CB8AC3E}">
        <p14:creationId xmlns:p14="http://schemas.microsoft.com/office/powerpoint/2010/main" val="894712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Nora</a:t>
            </a:r>
          </a:p>
          <a:p>
            <a:r>
              <a:rPr lang="en-US" dirty="0" smtClean="0"/>
              <a:t>Our version of policy</a:t>
            </a:r>
            <a:r>
              <a:rPr lang="en-US" baseline="0" dirty="0" smtClean="0"/>
              <a:t> process- if we think non-linear these phases don’t need to be in exact order</a:t>
            </a:r>
          </a:p>
          <a:p>
            <a:r>
              <a:rPr lang="en-US" baseline="0" dirty="0" smtClean="0"/>
              <a:t>You may need to go back to previous phases</a:t>
            </a:r>
          </a:p>
          <a:p>
            <a:r>
              <a:rPr lang="en-US" baseline="0" dirty="0" smtClean="0"/>
              <a:t>Maybe you have already done phase 1 &amp; 2 and need guidance on writing or implementation</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20</a:t>
            </a:fld>
            <a:endParaRPr lang="en-US" dirty="0"/>
          </a:p>
        </p:txBody>
      </p:sp>
    </p:spTree>
    <p:extLst>
      <p:ext uri="{BB962C8B-B14F-4D97-AF65-F5344CB8AC3E}">
        <p14:creationId xmlns:p14="http://schemas.microsoft.com/office/powerpoint/2010/main" val="98882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Ryan/Netta</a:t>
            </a:r>
          </a:p>
          <a:p>
            <a:r>
              <a:rPr lang="en-US" dirty="0" smtClean="0"/>
              <a:t>Discuss each tool</a:t>
            </a:r>
            <a:r>
              <a:rPr lang="en-US" baseline="0" dirty="0"/>
              <a:t> </a:t>
            </a:r>
            <a:r>
              <a:rPr lang="en-US" baseline="0" dirty="0" smtClean="0"/>
              <a:t>and reference handout</a:t>
            </a:r>
            <a:endParaRPr lang="en-US" dirty="0" smtClean="0"/>
          </a:p>
        </p:txBody>
      </p:sp>
      <p:sp>
        <p:nvSpPr>
          <p:cNvPr id="4" name="Slide Number Placeholder 3"/>
          <p:cNvSpPr>
            <a:spLocks noGrp="1"/>
          </p:cNvSpPr>
          <p:nvPr>
            <p:ph type="sldNum" sz="quarter" idx="10"/>
          </p:nvPr>
        </p:nvSpPr>
        <p:spPr/>
        <p:txBody>
          <a:bodyPr/>
          <a:lstStyle/>
          <a:p>
            <a:fld id="{F8DD673C-CD99-42AE-9762-BA1BF9F699C7}" type="slidenum">
              <a:rPr lang="en-US" smtClean="0"/>
              <a:t>21</a:t>
            </a:fld>
            <a:endParaRPr lang="en-US" dirty="0"/>
          </a:p>
        </p:txBody>
      </p:sp>
    </p:spTree>
    <p:extLst>
      <p:ext uri="{BB962C8B-B14F-4D97-AF65-F5344CB8AC3E}">
        <p14:creationId xmlns:p14="http://schemas.microsoft.com/office/powerpoint/2010/main" val="243960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challenges</a:t>
            </a:r>
            <a:r>
              <a:rPr lang="en-US" baseline="0" dirty="0" smtClean="0"/>
              <a:t> to developing toolkit and to developing policy in general</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22</a:t>
            </a:fld>
            <a:endParaRPr lang="en-US" dirty="0"/>
          </a:p>
        </p:txBody>
      </p:sp>
    </p:spTree>
    <p:extLst>
      <p:ext uri="{BB962C8B-B14F-4D97-AF65-F5344CB8AC3E}">
        <p14:creationId xmlns:p14="http://schemas.microsoft.com/office/powerpoint/2010/main" val="24396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Netta</a:t>
            </a:r>
          </a:p>
          <a:p>
            <a:r>
              <a:rPr lang="en-US" dirty="0" smtClean="0"/>
              <a:t>How are we moving forward:</a:t>
            </a:r>
          </a:p>
          <a:p>
            <a:r>
              <a:rPr lang="en-US" dirty="0" smtClean="0"/>
              <a:t>Process</a:t>
            </a:r>
            <a:r>
              <a:rPr lang="en-US" baseline="0" dirty="0" smtClean="0"/>
              <a:t> of getting more feedback</a:t>
            </a:r>
          </a:p>
          <a:p>
            <a:r>
              <a:rPr lang="en-US" baseline="0" dirty="0" smtClean="0"/>
              <a:t>Revise and incorporate the edits</a:t>
            </a:r>
          </a:p>
          <a:p>
            <a:r>
              <a:rPr lang="en-US" baseline="0" dirty="0" smtClean="0"/>
              <a:t>Present to our Health Delegates at our Quarterly Board Meeting next month</a:t>
            </a:r>
          </a:p>
          <a:p>
            <a:r>
              <a:rPr lang="en-US" baseline="0" dirty="0" smtClean="0"/>
              <a:t>Allow for community feedback and vetting by our tribal leaders</a:t>
            </a:r>
          </a:p>
          <a:p>
            <a:r>
              <a:rPr lang="en-US" baseline="0" dirty="0" smtClean="0"/>
              <a:t>Incorporate feedback and finalize by Spring 2018</a:t>
            </a:r>
          </a:p>
          <a:p>
            <a:r>
              <a:rPr lang="en-US" baseline="0" dirty="0" smtClean="0"/>
              <a:t>We would like to pilot the toolkit in 2-3 tribal communities through a hands-on workshop</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23</a:t>
            </a:fld>
            <a:endParaRPr lang="en-US" dirty="0"/>
          </a:p>
        </p:txBody>
      </p:sp>
    </p:spTree>
    <p:extLst>
      <p:ext uri="{BB962C8B-B14F-4D97-AF65-F5344CB8AC3E}">
        <p14:creationId xmlns:p14="http://schemas.microsoft.com/office/powerpoint/2010/main" val="118127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8DD673C-CD99-42AE-9762-BA1BF9F699C7}" type="slidenum">
              <a:rPr lang="en-US" smtClean="0"/>
              <a:t>24</a:t>
            </a:fld>
            <a:endParaRPr lang="en-US" dirty="0"/>
          </a:p>
        </p:txBody>
      </p:sp>
    </p:spTree>
    <p:extLst>
      <p:ext uri="{BB962C8B-B14F-4D97-AF65-F5344CB8AC3E}">
        <p14:creationId xmlns:p14="http://schemas.microsoft.com/office/powerpoint/2010/main" val="2123741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t>
            </a:r>
            <a:endParaRPr lang="en-US" dirty="0" smtClean="0"/>
          </a:p>
          <a:p>
            <a:r>
              <a:rPr lang="en-US" dirty="0" smtClean="0"/>
              <a:t>Here’s how to connect with us if you want to offer more feedback or have a discussion </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25</a:t>
            </a:fld>
            <a:endParaRPr lang="en-US" dirty="0"/>
          </a:p>
        </p:txBody>
      </p:sp>
    </p:spTree>
    <p:extLst>
      <p:ext uri="{BB962C8B-B14F-4D97-AF65-F5344CB8AC3E}">
        <p14:creationId xmlns:p14="http://schemas.microsoft.com/office/powerpoint/2010/main" val="321492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a:t>
            </a:r>
          </a:p>
          <a:p>
            <a:r>
              <a:rPr lang="en-US" dirty="0" smtClean="0"/>
              <a:t>NPAIHB</a:t>
            </a:r>
            <a:r>
              <a:rPr lang="en-US" baseline="0" dirty="0" smtClean="0"/>
              <a:t>/NICWA </a:t>
            </a:r>
            <a:r>
              <a:rPr lang="en-US" dirty="0" smtClean="0"/>
              <a:t>have tapped into these existing indigenous frameworks to create the Tribal Customary Policy Toolkit. </a:t>
            </a:r>
          </a:p>
          <a:p>
            <a:r>
              <a:rPr lang="en-US" dirty="0" smtClean="0"/>
              <a:t>Tribal policy is a community lever with the ability to create sustainable change or maintain valuable resources.</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3</a:t>
            </a:fld>
            <a:endParaRPr lang="en-US" dirty="0"/>
          </a:p>
        </p:txBody>
      </p:sp>
    </p:spTree>
    <p:extLst>
      <p:ext uri="{BB962C8B-B14F-4D97-AF65-F5344CB8AC3E}">
        <p14:creationId xmlns:p14="http://schemas.microsoft.com/office/powerpoint/2010/main" val="320758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Netta</a:t>
            </a:r>
          </a:p>
          <a:p>
            <a:r>
              <a:rPr lang="en-US" dirty="0" smtClean="0"/>
              <a:t>NICWA Adam</a:t>
            </a:r>
          </a:p>
          <a:p>
            <a:r>
              <a:rPr lang="en-US" dirty="0" smtClean="0"/>
              <a:t>NPAIHB Health Board – Ryan, Nora, Netta</a:t>
            </a:r>
          </a:p>
        </p:txBody>
      </p:sp>
      <p:sp>
        <p:nvSpPr>
          <p:cNvPr id="4" name="Slide Number Placeholder 3"/>
          <p:cNvSpPr>
            <a:spLocks noGrp="1"/>
          </p:cNvSpPr>
          <p:nvPr>
            <p:ph type="sldNum" sz="quarter" idx="10"/>
          </p:nvPr>
        </p:nvSpPr>
        <p:spPr/>
        <p:txBody>
          <a:bodyPr/>
          <a:lstStyle/>
          <a:p>
            <a:fld id="{F8DD673C-CD99-42AE-9762-BA1BF9F699C7}" type="slidenum">
              <a:rPr lang="en-US" smtClean="0"/>
              <a:t>4</a:t>
            </a:fld>
            <a:endParaRPr lang="en-US" dirty="0"/>
          </a:p>
        </p:txBody>
      </p:sp>
    </p:spTree>
    <p:extLst>
      <p:ext uri="{BB962C8B-B14F-4D97-AF65-F5344CB8AC3E}">
        <p14:creationId xmlns:p14="http://schemas.microsoft.com/office/powerpoint/2010/main" val="16263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p>
          <a:p>
            <a:r>
              <a:rPr lang="en-US" dirty="0" smtClean="0"/>
              <a:t>Started last summer when I attended</a:t>
            </a:r>
            <a:r>
              <a:rPr lang="en-US" baseline="0" dirty="0" smtClean="0"/>
              <a:t> a session Ryan/Netta/Nora were facilitating at health board</a:t>
            </a:r>
            <a:r>
              <a:rPr lang="en-US" baseline="0" dirty="0"/>
              <a:t> </a:t>
            </a:r>
            <a:r>
              <a:rPr lang="en-US" baseline="0" dirty="0" smtClean="0"/>
              <a:t>– I approached them with this idea to work together</a:t>
            </a:r>
          </a:p>
          <a:p>
            <a:r>
              <a:rPr lang="en-US" baseline="0" dirty="0" smtClean="0"/>
              <a:t>We all thought community norms were a form of policy – we wanted to dive deeper and identify ways to further support tribal advancement</a:t>
            </a:r>
          </a:p>
          <a:p>
            <a:r>
              <a:rPr lang="en-US" baseline="0" dirty="0" smtClean="0"/>
              <a:t>A unified voice is stronger, collaboration needs to happen, we were all friends to begin with, we love the challenge, we were all doing similar work beforehand</a:t>
            </a:r>
          </a:p>
        </p:txBody>
      </p:sp>
      <p:sp>
        <p:nvSpPr>
          <p:cNvPr id="4" name="Slide Number Placeholder 3"/>
          <p:cNvSpPr>
            <a:spLocks noGrp="1"/>
          </p:cNvSpPr>
          <p:nvPr>
            <p:ph type="sldNum" sz="quarter" idx="10"/>
          </p:nvPr>
        </p:nvSpPr>
        <p:spPr/>
        <p:txBody>
          <a:bodyPr/>
          <a:lstStyle/>
          <a:p>
            <a:fld id="{F8DD673C-CD99-42AE-9762-BA1BF9F699C7}" type="slidenum">
              <a:rPr lang="en-US" smtClean="0"/>
              <a:t>5</a:t>
            </a:fld>
            <a:endParaRPr lang="en-US" dirty="0"/>
          </a:p>
        </p:txBody>
      </p:sp>
    </p:spTree>
    <p:extLst>
      <p:ext uri="{BB962C8B-B14F-4D97-AF65-F5344CB8AC3E}">
        <p14:creationId xmlns:p14="http://schemas.microsoft.com/office/powerpoint/2010/main" val="78188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Ryan</a:t>
            </a:r>
            <a:r>
              <a:rPr lang="en-US" baseline="0" dirty="0" smtClean="0"/>
              <a:t> talk about service area </a:t>
            </a:r>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6</a:t>
            </a:fld>
            <a:endParaRPr lang="en-US" dirty="0"/>
          </a:p>
        </p:txBody>
      </p:sp>
    </p:spTree>
    <p:extLst>
      <p:ext uri="{BB962C8B-B14F-4D97-AF65-F5344CB8AC3E}">
        <p14:creationId xmlns:p14="http://schemas.microsoft.com/office/powerpoint/2010/main" val="388448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introductions</a:t>
            </a:r>
            <a:r>
              <a:rPr lang="en-US" baseline="0" dirty="0" smtClean="0"/>
              <a:t> if we have large crowd and</a:t>
            </a:r>
            <a:r>
              <a:rPr lang="en-US" dirty="0" smtClean="0"/>
              <a:t> If a small crowd go into detailed intros</a:t>
            </a:r>
          </a:p>
          <a:p>
            <a:r>
              <a:rPr lang="en-US" dirty="0" smtClean="0"/>
              <a:t>Experience with policy can be informal/formal</a:t>
            </a:r>
            <a:r>
              <a:rPr lang="en-US" baseline="0" dirty="0" smtClean="0"/>
              <a:t> experience</a:t>
            </a:r>
          </a:p>
          <a:p>
            <a:r>
              <a:rPr lang="en-US" baseline="0" dirty="0" smtClean="0"/>
              <a:t>Policy meaning – can be a definition, philosophy, value, or a story</a:t>
            </a:r>
            <a:endParaRPr lang="en-US" dirty="0" smtClean="0"/>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7</a:t>
            </a:fld>
            <a:endParaRPr lang="en-US" dirty="0"/>
          </a:p>
        </p:txBody>
      </p:sp>
    </p:spTree>
    <p:extLst>
      <p:ext uri="{BB962C8B-B14F-4D97-AF65-F5344CB8AC3E}">
        <p14:creationId xmlns:p14="http://schemas.microsoft.com/office/powerpoint/2010/main" val="182183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Netta/Ryan</a:t>
            </a:r>
          </a:p>
          <a:p>
            <a:r>
              <a:rPr lang="en-US" dirty="0" smtClean="0"/>
              <a:t>Conceptual</a:t>
            </a:r>
            <a:r>
              <a:rPr lang="en-US" baseline="0" dirty="0" smtClean="0"/>
              <a:t> guide </a:t>
            </a:r>
          </a:p>
          <a:p>
            <a:r>
              <a:rPr lang="en-US" dirty="0"/>
              <a:t>Develop understanding of policy through tribal lens</a:t>
            </a:r>
          </a:p>
          <a:p>
            <a:r>
              <a:rPr lang="en-US" dirty="0"/>
              <a:t>illustrate how tribal beliefs and values can help inform policy creation</a:t>
            </a:r>
          </a:p>
          <a:p>
            <a:r>
              <a:rPr lang="en-US" dirty="0"/>
              <a:t>Learn how policy may help support your tribal community</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8</a:t>
            </a:fld>
            <a:endParaRPr lang="en-US" dirty="0"/>
          </a:p>
        </p:txBody>
      </p:sp>
    </p:spTree>
    <p:extLst>
      <p:ext uri="{BB962C8B-B14F-4D97-AF65-F5344CB8AC3E}">
        <p14:creationId xmlns:p14="http://schemas.microsoft.com/office/powerpoint/2010/main" val="373834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630">
              <a:defRPr/>
            </a:pPr>
            <a:r>
              <a:rPr lang="en-US" dirty="0" smtClean="0"/>
              <a:t>Ryan/Netta</a:t>
            </a:r>
          </a:p>
          <a:p>
            <a:pPr defTabSz="922630">
              <a:defRPr/>
            </a:pPr>
            <a:r>
              <a:rPr lang="en-US" dirty="0" smtClean="0"/>
              <a:t>Be guide for state a/county federal working with tribes. </a:t>
            </a:r>
          </a:p>
          <a:p>
            <a:r>
              <a:rPr lang="en-US" dirty="0" smtClean="0"/>
              <a:t>Is policy best course of action </a:t>
            </a:r>
          </a:p>
          <a:p>
            <a:r>
              <a:rPr lang="en-US" dirty="0" smtClean="0"/>
              <a:t>Describe for community level ect</a:t>
            </a:r>
          </a:p>
          <a:p>
            <a:r>
              <a:rPr lang="en-US" dirty="0" smtClean="0"/>
              <a:t>Is policy needed?</a:t>
            </a:r>
          </a:p>
          <a:p>
            <a:r>
              <a:rPr lang="en-US" sz="1200" b="1" dirty="0" smtClean="0">
                <a:latin typeface="Helvetica"/>
                <a:cs typeface="Helvetica"/>
              </a:rPr>
              <a:t>Target Audience</a:t>
            </a:r>
          </a:p>
          <a:p>
            <a:r>
              <a:rPr lang="en-US" sz="1200" dirty="0" smtClean="0">
                <a:latin typeface="Helvetica"/>
                <a:cs typeface="Helvetica"/>
              </a:rPr>
              <a:t>Tribal community</a:t>
            </a:r>
          </a:p>
          <a:p>
            <a:r>
              <a:rPr lang="en-US" sz="1200" dirty="0" smtClean="0">
                <a:latin typeface="Helvetica"/>
                <a:cs typeface="Helvetica"/>
              </a:rPr>
              <a:t>Resource for State/County/Federal agencies</a:t>
            </a:r>
          </a:p>
          <a:p>
            <a:r>
              <a:rPr lang="en-US" sz="1200" dirty="0" smtClean="0">
                <a:latin typeface="Helvetica"/>
                <a:cs typeface="Helvetica"/>
              </a:rPr>
              <a:t>Based on need</a:t>
            </a:r>
          </a:p>
          <a:p>
            <a:endParaRPr lang="en-US" dirty="0"/>
          </a:p>
        </p:txBody>
      </p:sp>
      <p:sp>
        <p:nvSpPr>
          <p:cNvPr id="4" name="Slide Number Placeholder 3"/>
          <p:cNvSpPr>
            <a:spLocks noGrp="1"/>
          </p:cNvSpPr>
          <p:nvPr>
            <p:ph type="sldNum" sz="quarter" idx="10"/>
          </p:nvPr>
        </p:nvSpPr>
        <p:spPr/>
        <p:txBody>
          <a:bodyPr/>
          <a:lstStyle/>
          <a:p>
            <a:fld id="{F8DD673C-CD99-42AE-9762-BA1BF9F699C7}" type="slidenum">
              <a:rPr lang="en-US" smtClean="0"/>
              <a:t>9</a:t>
            </a:fld>
            <a:endParaRPr lang="en-US" dirty="0"/>
          </a:p>
        </p:txBody>
      </p:sp>
    </p:spTree>
    <p:extLst>
      <p:ext uri="{BB962C8B-B14F-4D97-AF65-F5344CB8AC3E}">
        <p14:creationId xmlns:p14="http://schemas.microsoft.com/office/powerpoint/2010/main" val="348248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ICWA_PPT_2013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4" hasCustomPrompt="1"/>
          </p:nvPr>
        </p:nvSpPr>
        <p:spPr>
          <a:xfrm>
            <a:off x="2667000" y="2705100"/>
            <a:ext cx="5791200" cy="39243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smtClean="0"/>
              <a:t>Presenter Name</a:t>
            </a:r>
          </a:p>
          <a:p>
            <a:pPr lvl="0"/>
            <a:r>
              <a:rPr lang="en-US" dirty="0" smtClean="0"/>
              <a:t>Title</a:t>
            </a:r>
            <a:endParaRPr lang="en-US" dirty="0"/>
          </a:p>
        </p:txBody>
      </p:sp>
      <p:sp>
        <p:nvSpPr>
          <p:cNvPr id="11" name="Rectangle 8"/>
          <p:cNvSpPr>
            <a:spLocks noGrp="1" noChangeArrowheads="1"/>
          </p:cNvSpPr>
          <p:nvPr>
            <p:ph type="title" hasCustomPrompt="1"/>
          </p:nvPr>
        </p:nvSpPr>
        <p:spPr>
          <a:xfrm>
            <a:off x="304800" y="228600"/>
            <a:ext cx="8229600" cy="1676400"/>
          </a:xfrm>
          <a:prstGeom prst="rect">
            <a:avLst/>
          </a:prstGeom>
        </p:spPr>
        <p:txBody>
          <a:bodyPr>
            <a:normAutofit/>
          </a:bodyPr>
          <a:lstStyle>
            <a:lvl1pPr algn="ctr">
              <a:defRPr baseline="0">
                <a:solidFill>
                  <a:schemeClr val="bg1"/>
                </a:solidFill>
              </a:defRPr>
            </a:lvl1pPr>
          </a:lstStyle>
          <a:p>
            <a:pPr algn="l" eaLnBrk="1" hangingPunct="1"/>
            <a:r>
              <a:rPr lang="en-US" dirty="0" smtClean="0">
                <a:solidFill>
                  <a:schemeClr val="bg1"/>
                </a:solidFill>
                <a:latin typeface="Arial" pitchFamily="34" charset="0"/>
                <a:cs typeface="Arial" pitchFamily="34" charset="0"/>
              </a:rPr>
              <a:t>Presentation Title</a:t>
            </a:r>
          </a:p>
        </p:txBody>
      </p:sp>
    </p:spTree>
    <p:extLst>
      <p:ext uri="{BB962C8B-B14F-4D97-AF65-F5344CB8AC3E}">
        <p14:creationId xmlns:p14="http://schemas.microsoft.com/office/powerpoint/2010/main" val="967852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ext no picture">
    <p:spTree>
      <p:nvGrpSpPr>
        <p:cNvPr id="1" name=""/>
        <p:cNvGrpSpPr/>
        <p:nvPr/>
      </p:nvGrpSpPr>
      <p:grpSpPr>
        <a:xfrm>
          <a:off x="0" y="0"/>
          <a:ext cx="0" cy="0"/>
          <a:chOff x="0" y="0"/>
          <a:chExt cx="0" cy="0"/>
        </a:xfrm>
      </p:grpSpPr>
      <p:pic>
        <p:nvPicPr>
          <p:cNvPr id="10" name="Picture 9" descr="NICWA_PPT_2013_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11" name="Rectangle 8"/>
          <p:cNvSpPr>
            <a:spLocks noGrp="1" noChangeArrowheads="1"/>
          </p:cNvSpPr>
          <p:nvPr>
            <p:ph type="title"/>
          </p:nvPr>
        </p:nvSpPr>
        <p:spPr>
          <a:xfrm>
            <a:off x="304800" y="228600"/>
            <a:ext cx="8229600" cy="1143000"/>
          </a:xfrm>
          <a:prstGeom prst="rect">
            <a:avLst/>
          </a:prstGeom>
        </p:spPr>
        <p:txBody>
          <a:bodyPr>
            <a:normAutofit/>
          </a:bodyPr>
          <a:lstStyle>
            <a:lvl1pPr>
              <a:defRPr baseline="0">
                <a:solidFill>
                  <a:schemeClr val="bg1"/>
                </a:solidFill>
              </a:defRPr>
            </a:lvl1pPr>
          </a:lstStyle>
          <a:p>
            <a:pPr algn="l" eaLnBrk="1" hangingPunct="1"/>
            <a:r>
              <a:rPr lang="en-US" dirty="0" smtClean="0">
                <a:solidFill>
                  <a:schemeClr val="bg1"/>
                </a:solidFill>
                <a:latin typeface="Arial" pitchFamily="34" charset="0"/>
                <a:cs typeface="Arial" pitchFamily="34" charset="0"/>
              </a:rPr>
              <a:t>Click to add text</a:t>
            </a:r>
          </a:p>
        </p:txBody>
      </p:sp>
      <p:sp>
        <p:nvSpPr>
          <p:cNvPr id="12" name="Rectangle 9"/>
          <p:cNvSpPr>
            <a:spLocks noGrp="1" noChangeArrowheads="1"/>
          </p:cNvSpPr>
          <p:nvPr>
            <p:ph type="body" idx="1"/>
          </p:nvPr>
        </p:nvSpPr>
        <p:spPr>
          <a:xfrm>
            <a:off x="1828800" y="1905000"/>
            <a:ext cx="6858000" cy="4724400"/>
          </a:xfrm>
          <a:prstGeom prst="rect">
            <a:avLst/>
          </a:prstGeom>
        </p:spPr>
        <p:txBody>
          <a:bodyPr>
            <a:normAutofit/>
          </a:bodyPr>
          <a:lstStyle/>
          <a:p>
            <a:r>
              <a:rPr lang="en-US" sz="2800" dirty="0" smtClean="0">
                <a:latin typeface="Arial" pitchFamily="34" charset="0"/>
                <a:cs typeface="Arial" pitchFamily="34" charset="0"/>
              </a:rPr>
              <a:t>Click to add text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5506129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ext with picture">
    <p:spTree>
      <p:nvGrpSpPr>
        <p:cNvPr id="1" name=""/>
        <p:cNvGrpSpPr/>
        <p:nvPr/>
      </p:nvGrpSpPr>
      <p:grpSpPr>
        <a:xfrm>
          <a:off x="0" y="0"/>
          <a:ext cx="0" cy="0"/>
          <a:chOff x="0" y="0"/>
          <a:chExt cx="0" cy="0"/>
        </a:xfrm>
      </p:grpSpPr>
      <p:pic>
        <p:nvPicPr>
          <p:cNvPr id="15" name="Picture 14" descr="NICWA_PPT_2013_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18" name="Picture Placeholder 2"/>
          <p:cNvSpPr>
            <a:spLocks noGrp="1"/>
          </p:cNvSpPr>
          <p:nvPr>
            <p:ph type="pic" idx="13"/>
          </p:nvPr>
        </p:nvSpPr>
        <p:spPr>
          <a:xfrm>
            <a:off x="6096000" y="3886200"/>
            <a:ext cx="2743200" cy="2743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9"/>
          <p:cNvSpPr>
            <a:spLocks noGrp="1" noChangeArrowheads="1"/>
          </p:cNvSpPr>
          <p:nvPr>
            <p:ph type="body" idx="1"/>
          </p:nvPr>
        </p:nvSpPr>
        <p:spPr>
          <a:xfrm>
            <a:off x="1828800" y="1905000"/>
            <a:ext cx="6858000" cy="4724400"/>
          </a:xfrm>
          <a:prstGeom prst="rect">
            <a:avLst/>
          </a:prstGeom>
        </p:spPr>
        <p:txBody>
          <a:bodyPr>
            <a:normAutofit/>
          </a:bodyPr>
          <a:lstStyle/>
          <a:p>
            <a:r>
              <a:rPr lang="en-US" sz="2800" dirty="0" smtClean="0">
                <a:latin typeface="Arial" pitchFamily="34" charset="0"/>
                <a:cs typeface="Arial" pitchFamily="34" charset="0"/>
              </a:rPr>
              <a:t>Click to add text</a:t>
            </a:r>
            <a:endParaRPr lang="en-US" sz="2800" dirty="0">
              <a:latin typeface="Arial" pitchFamily="34" charset="0"/>
              <a:cs typeface="Arial" pitchFamily="34" charset="0"/>
            </a:endParaRPr>
          </a:p>
        </p:txBody>
      </p:sp>
      <p:sp>
        <p:nvSpPr>
          <p:cNvPr id="8" name="Rectangle 8"/>
          <p:cNvSpPr>
            <a:spLocks noGrp="1" noChangeArrowheads="1"/>
          </p:cNvSpPr>
          <p:nvPr>
            <p:ph type="title"/>
          </p:nvPr>
        </p:nvSpPr>
        <p:spPr>
          <a:xfrm>
            <a:off x="304800" y="228600"/>
            <a:ext cx="8229600" cy="1143000"/>
          </a:xfrm>
          <a:prstGeom prst="rect">
            <a:avLst/>
          </a:prstGeom>
        </p:spPr>
        <p:txBody>
          <a:bodyPr>
            <a:normAutofit/>
          </a:bodyPr>
          <a:lstStyle>
            <a:lvl1pPr>
              <a:defRPr baseline="0">
                <a:solidFill>
                  <a:schemeClr val="bg1"/>
                </a:solidFill>
              </a:defRPr>
            </a:lvl1pPr>
          </a:lstStyle>
          <a:p>
            <a:pPr algn="l" eaLnBrk="1" hangingPunct="1"/>
            <a:r>
              <a:rPr lang="en-US" dirty="0" smtClean="0">
                <a:solidFill>
                  <a:schemeClr val="bg1"/>
                </a:solidFill>
                <a:latin typeface="Arial" pitchFamily="34" charset="0"/>
                <a:cs typeface="Arial" pitchFamily="34" charset="0"/>
              </a:rPr>
              <a:t>Click to add text</a:t>
            </a:r>
          </a:p>
        </p:txBody>
      </p:sp>
    </p:spTree>
    <p:extLst>
      <p:ext uri="{BB962C8B-B14F-4D97-AF65-F5344CB8AC3E}">
        <p14:creationId xmlns:p14="http://schemas.microsoft.com/office/powerpoint/2010/main" val="2367856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6" name="Picture 15" descr="NICWA_PPT_2013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2667000" y="6248400"/>
            <a:ext cx="6019800" cy="461665"/>
          </a:xfrm>
          <a:prstGeom prst="rect">
            <a:avLst/>
          </a:prstGeom>
          <a:noFill/>
        </p:spPr>
        <p:txBody>
          <a:bodyPr wrap="square" rtlCol="0">
            <a:spAutoFit/>
          </a:bodyPr>
          <a:lstStyle/>
          <a:p>
            <a:pPr algn="ctr"/>
            <a:r>
              <a:rPr lang="en-US" sz="2400" b="1" baseline="0" dirty="0" smtClean="0">
                <a:latin typeface="Arial" panose="020B0604020202020204" pitchFamily="34" charset="0"/>
                <a:cs typeface="Arial" panose="020B0604020202020204" pitchFamily="34" charset="0"/>
              </a:rPr>
              <a:t>www.nicwa.org</a:t>
            </a:r>
            <a:endParaRPr lang="en-US" sz="2400" b="1" baseline="0" dirty="0">
              <a:latin typeface="Arial" panose="020B0604020202020204" pitchFamily="34" charset="0"/>
              <a:cs typeface="Arial" panose="020B0604020202020204" pitchFamily="34" charset="0"/>
            </a:endParaRPr>
          </a:p>
        </p:txBody>
      </p:sp>
      <p:sp>
        <p:nvSpPr>
          <p:cNvPr id="6" name="Text Placeholder 8"/>
          <p:cNvSpPr>
            <a:spLocks noGrp="1"/>
          </p:cNvSpPr>
          <p:nvPr>
            <p:ph type="body" sz="quarter" idx="14" hasCustomPrompt="1"/>
          </p:nvPr>
        </p:nvSpPr>
        <p:spPr>
          <a:xfrm>
            <a:off x="2667000" y="2705100"/>
            <a:ext cx="6019800" cy="33147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US" dirty="0" smtClean="0"/>
              <a:t>Presenter name</a:t>
            </a:r>
          </a:p>
          <a:p>
            <a:pPr lvl="0"/>
            <a:r>
              <a:rPr lang="en-US" dirty="0" smtClean="0"/>
              <a:t>Title</a:t>
            </a:r>
          </a:p>
          <a:p>
            <a:pPr lvl="0"/>
            <a:r>
              <a:rPr lang="en-US" dirty="0" smtClean="0"/>
              <a:t>Phone number</a:t>
            </a:r>
          </a:p>
          <a:p>
            <a:pPr lvl="0"/>
            <a:r>
              <a:rPr lang="en-US" dirty="0" smtClean="0"/>
              <a:t>Email</a:t>
            </a:r>
          </a:p>
          <a:p>
            <a:pPr lvl="0"/>
            <a:endParaRPr lang="en-US" dirty="0"/>
          </a:p>
        </p:txBody>
      </p:sp>
    </p:spTree>
    <p:extLst>
      <p:ext uri="{BB962C8B-B14F-4D97-AF65-F5344CB8AC3E}">
        <p14:creationId xmlns:p14="http://schemas.microsoft.com/office/powerpoint/2010/main" val="22749630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8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rsealy@npaihb.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mailto:nfrank@npaihb.org" TargetMode="External"/><Relationship Id="rId5" Type="http://schemas.openxmlformats.org/officeDocument/2006/relationships/hyperlink" Target="mailto:aaguirre@npaihb.org" TargetMode="External"/><Relationship Id="rId4" Type="http://schemas.openxmlformats.org/officeDocument/2006/relationships/hyperlink" Target="mailto:abecenti@nicw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1027"/>
          <p:cNvSpPr>
            <a:spLocks noGrp="1" noChangeArrowheads="1"/>
          </p:cNvSpPr>
          <p:nvPr>
            <p:ph type="body" idx="1"/>
          </p:nvPr>
        </p:nvSpPr>
        <p:spPr>
          <a:xfrm>
            <a:off x="3505200" y="1695450"/>
            <a:ext cx="5181600" cy="2895600"/>
          </a:xfrm>
        </p:spPr>
        <p:txBody>
          <a:bodyPr/>
          <a:lstStyle/>
          <a:p>
            <a:pPr marL="0" indent="0" eaLnBrk="1" hangingPunct="1">
              <a:lnSpc>
                <a:spcPct val="90000"/>
              </a:lnSpc>
              <a:buFontTx/>
              <a:buNone/>
              <a:defRPr/>
            </a:pPr>
            <a:endParaRPr lang="en-US" sz="2400" dirty="0" smtClean="0">
              <a:latin typeface="Helvetica" pitchFamily="34" charset="0"/>
            </a:endParaRPr>
          </a:p>
          <a:p>
            <a:pPr algn="ctr" eaLnBrk="1" hangingPunct="1">
              <a:lnSpc>
                <a:spcPct val="90000"/>
              </a:lnSpc>
              <a:buFontTx/>
              <a:buNone/>
              <a:defRPr/>
            </a:pPr>
            <a:endParaRPr lang="en-US" sz="4400" b="1" u="sng" dirty="0" smtClean="0">
              <a:latin typeface="Helvetica" pitchFamily="34" charset="0"/>
            </a:endParaRPr>
          </a:p>
        </p:txBody>
      </p:sp>
      <p:sp>
        <p:nvSpPr>
          <p:cNvPr id="19460" name="Rectangle 2"/>
          <p:cNvSpPr txBox="1">
            <a:spLocks noChangeArrowheads="1"/>
          </p:cNvSpPr>
          <p:nvPr/>
        </p:nvSpPr>
        <p:spPr bwMode="auto">
          <a:xfrm>
            <a:off x="76200" y="304800"/>
            <a:ext cx="8915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 </a:t>
            </a:r>
            <a:r>
              <a:rPr lang="en-US" altLang="en-US" sz="4000" dirty="0" smtClean="0">
                <a:solidFill>
                  <a:schemeClr val="bg1"/>
                </a:solidFill>
                <a:latin typeface="Helvetica" panose="020B0604020202020204" pitchFamily="34" charset="0"/>
                <a:cs typeface="Helvetica" panose="020B0604020202020204" pitchFamily="34" charset="0"/>
              </a:rPr>
              <a:t>Tribal Policy Guide: An Indigenous </a:t>
            </a:r>
            <a:r>
              <a:rPr lang="en-US" altLang="en-US" sz="4000" dirty="0">
                <a:solidFill>
                  <a:schemeClr val="bg1"/>
                </a:solidFill>
                <a:latin typeface="Helvetica" panose="020B0604020202020204" pitchFamily="34" charset="0"/>
                <a:cs typeface="Helvetica" panose="020B0604020202020204" pitchFamily="34" charset="0"/>
              </a:rPr>
              <a:t>P</a:t>
            </a:r>
            <a:r>
              <a:rPr lang="en-US" altLang="en-US" sz="4000" dirty="0" smtClean="0">
                <a:solidFill>
                  <a:schemeClr val="bg1"/>
                </a:solidFill>
                <a:latin typeface="Helvetica" panose="020B0604020202020204" pitchFamily="34" charset="0"/>
                <a:cs typeface="Helvetica" panose="020B0604020202020204" pitchFamily="34" charset="0"/>
              </a:rPr>
              <a:t>erspective on Policy Development</a:t>
            </a:r>
            <a:endParaRPr lang="en-US" altLang="en-US" sz="40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3276600" y="2147243"/>
            <a:ext cx="5486400" cy="3419918"/>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r>
              <a:rPr lang="en-US" altLang="en-US" sz="2000" dirty="0" smtClean="0">
                <a:latin typeface="Helvetica" panose="020B0604020202020204" pitchFamily="34" charset="0"/>
                <a:cs typeface="Helvetica" panose="020B0604020202020204" pitchFamily="34" charset="0"/>
              </a:rPr>
              <a:t>Adam Becenti,</a:t>
            </a:r>
            <a:r>
              <a:rPr lang="en-US" sz="2000" dirty="0" smtClean="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Diné</a:t>
            </a:r>
            <a:r>
              <a:rPr lang="en-US" altLang="en-US" sz="2000" dirty="0" smtClean="0">
                <a:latin typeface="Helvetica" panose="020B0604020202020204" pitchFamily="34" charset="0"/>
                <a:cs typeface="Helvetica" panose="020B0604020202020204" pitchFamily="34" charset="0"/>
              </a:rPr>
              <a:t> Nation</a:t>
            </a:r>
            <a:endParaRPr lang="en-US" altLang="en-US" sz="1050" dirty="0" smtClean="0">
              <a:latin typeface="Helvetica" panose="020B0604020202020204" pitchFamily="34" charset="0"/>
              <a:cs typeface="Helvetica" panose="020B0604020202020204" pitchFamily="34" charset="0"/>
            </a:endParaRPr>
          </a:p>
          <a:p>
            <a:pPr algn="r">
              <a:spcBef>
                <a:spcPts val="0"/>
              </a:spcBef>
            </a:pPr>
            <a:r>
              <a:rPr lang="en-US" altLang="en-US" sz="1600" dirty="0" smtClean="0">
                <a:latin typeface="Helvetica" panose="020B0604020202020204" pitchFamily="34" charset="0"/>
                <a:cs typeface="Helvetica" panose="020B0604020202020204" pitchFamily="34" charset="0"/>
              </a:rPr>
              <a:t>Community Development Specialist</a:t>
            </a:r>
            <a:endParaRPr lang="en-US" altLang="en-US" sz="1400" dirty="0" smtClean="0">
              <a:latin typeface="Helvetica" panose="020B0604020202020204" pitchFamily="34" charset="0"/>
              <a:cs typeface="Helvetica" panose="020B0604020202020204" pitchFamily="34" charset="0"/>
            </a:endParaRPr>
          </a:p>
          <a:p>
            <a:pPr algn="r">
              <a:spcBef>
                <a:spcPts val="0"/>
              </a:spcBef>
            </a:pPr>
            <a:endParaRPr lang="en-US" altLang="en-US" sz="1400" dirty="0" smtClean="0">
              <a:latin typeface="Helvetica" panose="020B0604020202020204" pitchFamily="34" charset="0"/>
              <a:cs typeface="Helvetica" panose="020B0604020202020204" pitchFamily="34" charset="0"/>
            </a:endParaRPr>
          </a:p>
          <a:p>
            <a:pPr algn="r">
              <a:spcBef>
                <a:spcPts val="0"/>
              </a:spcBef>
            </a:pPr>
            <a:r>
              <a:rPr lang="en-US" altLang="en-US" sz="2000" dirty="0" smtClean="0">
                <a:latin typeface="Helvetica" panose="020B0604020202020204" pitchFamily="34" charset="0"/>
                <a:cs typeface="Helvetica" panose="020B0604020202020204" pitchFamily="34" charset="0"/>
              </a:rPr>
              <a:t>Antoinette Aguirre, </a:t>
            </a:r>
            <a:r>
              <a:rPr lang="en-US" sz="2000" dirty="0">
                <a:latin typeface="Helvetica" panose="020B0604020202020204" pitchFamily="34" charset="0"/>
                <a:cs typeface="Helvetica" panose="020B0604020202020204" pitchFamily="34" charset="0"/>
              </a:rPr>
              <a:t>Diné</a:t>
            </a:r>
            <a:r>
              <a:rPr lang="en-US" altLang="en-US" sz="2000" dirty="0">
                <a:latin typeface="Helvetica" panose="020B0604020202020204" pitchFamily="34" charset="0"/>
                <a:cs typeface="Helvetica" panose="020B0604020202020204" pitchFamily="34" charset="0"/>
              </a:rPr>
              <a:t> </a:t>
            </a:r>
            <a:r>
              <a:rPr lang="en-US" altLang="en-US" sz="2000" dirty="0" smtClean="0">
                <a:latin typeface="Helvetica" panose="020B0604020202020204" pitchFamily="34" charset="0"/>
                <a:cs typeface="Helvetica" panose="020B0604020202020204" pitchFamily="34" charset="0"/>
              </a:rPr>
              <a:t>Nation </a:t>
            </a:r>
          </a:p>
          <a:p>
            <a:pPr algn="r">
              <a:spcBef>
                <a:spcPts val="0"/>
              </a:spcBef>
            </a:pPr>
            <a:r>
              <a:rPr lang="en-US" altLang="en-US" sz="1400" dirty="0" smtClean="0">
                <a:latin typeface="Helvetica" panose="020B0604020202020204" pitchFamily="34" charset="0"/>
                <a:cs typeface="Helvetica" panose="020B0604020202020204" pitchFamily="34" charset="0"/>
              </a:rPr>
              <a:t>Cancer Prevention Coordinator</a:t>
            </a:r>
          </a:p>
          <a:p>
            <a:pPr algn="r">
              <a:spcBef>
                <a:spcPts val="0"/>
              </a:spcBef>
            </a:pPr>
            <a:endParaRPr lang="en-US" altLang="en-US" sz="1400" dirty="0" smtClean="0">
              <a:latin typeface="Helvetica" panose="020B0604020202020204" pitchFamily="34" charset="0"/>
              <a:cs typeface="Helvetica" panose="020B0604020202020204" pitchFamily="34" charset="0"/>
            </a:endParaRPr>
          </a:p>
          <a:p>
            <a:pPr algn="r">
              <a:spcBef>
                <a:spcPts val="0"/>
              </a:spcBef>
            </a:pPr>
            <a:r>
              <a:rPr lang="en-US" altLang="en-US" sz="2000" dirty="0" smtClean="0">
                <a:latin typeface="Helvetica" panose="020B0604020202020204" pitchFamily="34" charset="0"/>
                <a:cs typeface="Helvetica" panose="020B0604020202020204" pitchFamily="34" charset="0"/>
              </a:rPr>
              <a:t>Nora Frank-Buckner, Nez Perce</a:t>
            </a:r>
          </a:p>
          <a:p>
            <a:pPr algn="r">
              <a:spcBef>
                <a:spcPts val="0"/>
              </a:spcBef>
            </a:pPr>
            <a:r>
              <a:rPr lang="en-US" altLang="en-US" sz="1400" dirty="0" smtClean="0">
                <a:latin typeface="Helvetica" panose="020B0604020202020204" pitchFamily="34" charset="0"/>
                <a:cs typeface="Helvetica" panose="020B0604020202020204" pitchFamily="34" charset="0"/>
              </a:rPr>
              <a:t>WEAVE-NW Project Coordinator</a:t>
            </a:r>
          </a:p>
          <a:p>
            <a:pPr algn="r">
              <a:spcBef>
                <a:spcPts val="0"/>
              </a:spcBef>
            </a:pPr>
            <a:endParaRPr lang="en-US" altLang="en-US" sz="1400" dirty="0">
              <a:latin typeface="Helvetica" panose="020B0604020202020204" pitchFamily="34" charset="0"/>
              <a:cs typeface="Helvetica" panose="020B0604020202020204" pitchFamily="34" charset="0"/>
            </a:endParaRPr>
          </a:p>
          <a:p>
            <a:pPr algn="r"/>
            <a:r>
              <a:rPr lang="en-US" sz="2000" dirty="0" smtClean="0">
                <a:latin typeface="Helvetica" panose="020B0604020202020204" pitchFamily="34" charset="0"/>
                <a:cs typeface="Helvetica" panose="020B0604020202020204" pitchFamily="34" charset="0"/>
              </a:rPr>
              <a:t>Ryan Ann Sealy, Chickasaw Nation</a:t>
            </a:r>
          </a:p>
          <a:p>
            <a:pPr algn="r"/>
            <a:r>
              <a:rPr lang="en-US" sz="1600" dirty="0" smtClean="0">
                <a:latin typeface="Helvetica" panose="020B0604020202020204" pitchFamily="34" charset="0"/>
                <a:cs typeface="Helvetica" panose="020B0604020202020204" pitchFamily="34" charset="0"/>
              </a:rPr>
              <a:t>Tobacco Prevention Specialist</a:t>
            </a:r>
          </a:p>
          <a:p>
            <a:pPr algn="ctr"/>
            <a:endParaRPr lang="en-US" sz="1600" dirty="0">
              <a:latin typeface="Helvetica" panose="020B0604020202020204" pitchFamily="34" charset="0"/>
              <a:cs typeface="Helvetica" panose="020B0604020202020204" pitchFamily="34" charset="0"/>
            </a:endParaRPr>
          </a:p>
          <a:p>
            <a:pPr algn="r"/>
            <a:endParaRPr lang="en-US" sz="1600" dirty="0" smtClean="0">
              <a:latin typeface="Helvetica" panose="020B0604020202020204" pitchFamily="34" charset="0"/>
              <a:cs typeface="Helvetica" panose="020B0604020202020204" pitchFamily="34" charset="0"/>
            </a:endParaRPr>
          </a:p>
          <a:p>
            <a:pPr algn="r"/>
            <a:endParaRPr lang="en-US" sz="2000" dirty="0" smtClean="0">
              <a:latin typeface="Helvetica" panose="020B0604020202020204" pitchFamily="34" charset="0"/>
              <a:cs typeface="Helvetica" panose="020B0604020202020204" pitchFamily="34" charset="0"/>
            </a:endParaRPr>
          </a:p>
          <a:p>
            <a:pPr algn="r"/>
            <a:endParaRPr lang="en-US" sz="1400" dirty="0" smtClean="0">
              <a:latin typeface="Helvetica" panose="020B0604020202020204" pitchFamily="34" charset="0"/>
              <a:cs typeface="Helvetica" panose="020B0604020202020204" pitchFamily="34" charset="0"/>
            </a:endParaRPr>
          </a:p>
          <a:p>
            <a:pPr algn="r"/>
            <a:endParaRPr lang="en-US" sz="1600" dirty="0" smtClean="0">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4"/>
          <a:stretch>
            <a:fillRect/>
          </a:stretch>
        </p:blipFill>
        <p:spPr>
          <a:xfrm>
            <a:off x="838200" y="1828800"/>
            <a:ext cx="2209800" cy="3290243"/>
          </a:xfrm>
          <a:prstGeom prst="rect">
            <a:avLst/>
          </a:prstGeom>
          <a:ln>
            <a:noFill/>
          </a:ln>
          <a:effectLst>
            <a:softEdge rad="112500"/>
          </a:effectLst>
        </p:spPr>
      </p:pic>
      <p:sp>
        <p:nvSpPr>
          <p:cNvPr id="3" name="TextBox 2"/>
          <p:cNvSpPr txBox="1"/>
          <p:nvPr/>
        </p:nvSpPr>
        <p:spPr>
          <a:xfrm>
            <a:off x="1371600" y="5557289"/>
            <a:ext cx="4114800" cy="461665"/>
          </a:xfrm>
          <a:prstGeom prst="rect">
            <a:avLst/>
          </a:prstGeom>
          <a:noFill/>
        </p:spPr>
        <p:txBody>
          <a:bodyPr wrap="square" rtlCol="0">
            <a:spAutoFit/>
          </a:bodyPr>
          <a:lstStyle/>
          <a:p>
            <a:pPr algn="ctr"/>
            <a:r>
              <a:rPr lang="en-US" sz="2400" dirty="0" smtClean="0">
                <a:latin typeface="Helvetica" panose="020B0604020202020204" pitchFamily="34" charset="0"/>
                <a:cs typeface="Helvetica" panose="020B0604020202020204" pitchFamily="34" charset="0"/>
              </a:rPr>
              <a:t>January 17</a:t>
            </a:r>
            <a:r>
              <a:rPr lang="en-US" sz="2400" baseline="30000" dirty="0" smtClean="0">
                <a:latin typeface="Helvetica" panose="020B0604020202020204" pitchFamily="34" charset="0"/>
                <a:cs typeface="Helvetica" panose="020B0604020202020204" pitchFamily="34" charset="0"/>
              </a:rPr>
              <a:t>th</a:t>
            </a:r>
            <a:r>
              <a:rPr lang="en-US" sz="2400" dirty="0">
                <a:latin typeface="Helvetica" panose="020B0604020202020204" pitchFamily="34" charset="0"/>
                <a:cs typeface="Helvetica" panose="020B0604020202020204" pitchFamily="34" charset="0"/>
              </a:rPr>
              <a:t>, </a:t>
            </a:r>
            <a:r>
              <a:rPr lang="en-US" sz="2400" dirty="0" smtClean="0">
                <a:latin typeface="Helvetica" panose="020B0604020202020204" pitchFamily="34" charset="0"/>
                <a:cs typeface="Helvetica" panose="020B0604020202020204" pitchFamily="34" charset="0"/>
              </a:rPr>
              <a:t>2018</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84717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Audience</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685800" y="1905000"/>
            <a:ext cx="4038600" cy="3352800"/>
          </a:xfrm>
        </p:spPr>
        <p:txBody>
          <a:bodyPr>
            <a:normAutofit/>
          </a:bodyPr>
          <a:lstStyle/>
          <a:p>
            <a:endParaRPr lang="en-US" sz="2800" dirty="0" smtClean="0"/>
          </a:p>
          <a:p>
            <a:r>
              <a:rPr lang="en-US" sz="2800" dirty="0" smtClean="0">
                <a:latin typeface="Helvetica"/>
                <a:cs typeface="Helvetica"/>
              </a:rPr>
              <a:t>Tribal community</a:t>
            </a:r>
          </a:p>
          <a:p>
            <a:r>
              <a:rPr lang="en-US" sz="2800" dirty="0" smtClean="0">
                <a:latin typeface="Helvetica"/>
                <a:cs typeface="Helvetica"/>
              </a:rPr>
              <a:t>Resource for State/County/Federal agencies</a:t>
            </a:r>
          </a:p>
          <a:p>
            <a:r>
              <a:rPr lang="en-US" sz="2800" dirty="0" smtClean="0">
                <a:latin typeface="Helvetica"/>
                <a:cs typeface="Helvetica"/>
              </a:rPr>
              <a:t>Based on need</a:t>
            </a:r>
          </a:p>
          <a:p>
            <a:endParaRPr lang="en-US" dirty="0"/>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429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80245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Traditional Forms of Policy</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762000" y="2209800"/>
            <a:ext cx="8077200" cy="2667000"/>
          </a:xfrm>
        </p:spPr>
        <p:txBody>
          <a:bodyPr>
            <a:normAutofit/>
          </a:bodyPr>
          <a:lstStyle/>
          <a:p>
            <a:r>
              <a:rPr lang="en-US" sz="2800" dirty="0" smtClean="0">
                <a:latin typeface="Helvetica" panose="020B0604020202020204" pitchFamily="34" charset="0"/>
                <a:cs typeface="Helvetica" panose="020B0604020202020204" pitchFamily="34" charset="0"/>
              </a:rPr>
              <a:t>Customary law, tribal protocol, community norm</a:t>
            </a:r>
          </a:p>
          <a:p>
            <a:r>
              <a:rPr lang="en-US" sz="2800" dirty="0" smtClean="0">
                <a:latin typeface="Helvetica" panose="020B0604020202020204" pitchFamily="34" charset="0"/>
                <a:cs typeface="Helvetica" panose="020B0604020202020204" pitchFamily="34" charset="0"/>
              </a:rPr>
              <a:t>Philosophy/belief systems</a:t>
            </a:r>
          </a:p>
          <a:p>
            <a:r>
              <a:rPr lang="en-US" sz="2800" dirty="0" smtClean="0">
                <a:latin typeface="Helvetica" panose="020B0604020202020204" pitchFamily="34" charset="0"/>
                <a:cs typeface="Helvetica" panose="020B0604020202020204" pitchFamily="34" charset="0"/>
              </a:rPr>
              <a:t>Traditional roles</a:t>
            </a:r>
          </a:p>
          <a:p>
            <a:r>
              <a:rPr lang="en-US" sz="2800" dirty="0" smtClean="0">
                <a:latin typeface="Helvetica" panose="020B0604020202020204" pitchFamily="34" charset="0"/>
                <a:cs typeface="Helvetica" panose="020B0604020202020204" pitchFamily="34" charset="0"/>
              </a:rPr>
              <a:t>Application to modern day context</a:t>
            </a:r>
            <a:endParaRPr lang="en-US" sz="2800" dirty="0">
              <a:latin typeface="Helvetica" panose="020B0604020202020204" pitchFamily="34" charset="0"/>
              <a:cs typeface="Helvetica" panose="020B0604020202020204" pitchFamily="34" charset="0"/>
            </a:endParaRPr>
          </a:p>
          <a:p>
            <a:endParaRPr lang="en-US" dirty="0"/>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452736"/>
            <a:ext cx="71628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79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Theoretical Framework</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990600" y="2133600"/>
            <a:ext cx="6477000" cy="2362200"/>
          </a:xfrm>
        </p:spPr>
        <p:txBody>
          <a:bodyPr>
            <a:normAutofit/>
          </a:bodyPr>
          <a:lstStyle/>
          <a:p>
            <a:r>
              <a:rPr lang="en-US" sz="3500" dirty="0" smtClean="0">
                <a:latin typeface="Helvetica" panose="020B0604020202020204" pitchFamily="34" charset="0"/>
                <a:cs typeface="Helvetica" panose="020B0604020202020204" pitchFamily="34" charset="0"/>
              </a:rPr>
              <a:t>Relational World View</a:t>
            </a:r>
          </a:p>
          <a:p>
            <a:r>
              <a:rPr lang="en-US" sz="3500" dirty="0" smtClean="0">
                <a:latin typeface="Helvetica" panose="020B0604020202020204" pitchFamily="34" charset="0"/>
                <a:cs typeface="Helvetica" panose="020B0604020202020204" pitchFamily="34" charset="0"/>
              </a:rPr>
              <a:t>Benefits</a:t>
            </a:r>
          </a:p>
          <a:p>
            <a:r>
              <a:rPr lang="en-US" sz="3500" dirty="0" smtClean="0">
                <a:latin typeface="Helvetica" panose="020B0604020202020204" pitchFamily="34" charset="0"/>
                <a:cs typeface="Helvetica" panose="020B0604020202020204" pitchFamily="34" charset="0"/>
              </a:rPr>
              <a:t>Application</a:t>
            </a:r>
            <a:endParaRPr lang="en-US" sz="3500" dirty="0">
              <a:latin typeface="Helvetica" panose="020B0604020202020204" pitchFamily="34" charset="0"/>
              <a:cs typeface="Helvetica" panose="020B0604020202020204" pitchFamily="34" charset="0"/>
            </a:endParaRPr>
          </a:p>
          <a:p>
            <a:endParaRPr lang="en-US" dirty="0"/>
          </a:p>
        </p:txBody>
      </p:sp>
      <p:pic>
        <p:nvPicPr>
          <p:cNvPr id="4" name="Picture 3"/>
          <p:cNvPicPr>
            <a:picLocks noChangeAspect="1"/>
          </p:cNvPicPr>
          <p:nvPr/>
        </p:nvPicPr>
        <p:blipFill>
          <a:blip r:embed="rId4"/>
          <a:stretch>
            <a:fillRect/>
          </a:stretch>
        </p:blipFill>
        <p:spPr>
          <a:xfrm>
            <a:off x="4953000" y="2860416"/>
            <a:ext cx="2667000" cy="2702184"/>
          </a:xfrm>
          <a:prstGeom prst="rect">
            <a:avLst/>
          </a:prstGeom>
        </p:spPr>
      </p:pic>
    </p:spTree>
    <p:extLst>
      <p:ext uri="{BB962C8B-B14F-4D97-AF65-F5344CB8AC3E}">
        <p14:creationId xmlns:p14="http://schemas.microsoft.com/office/powerpoint/2010/main" val="1270642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dirty="0" smtClean="0">
                <a:latin typeface="Helvetica" panose="020B0604020202020204" pitchFamily="34" charset="0"/>
                <a:cs typeface="Helvetica" panose="020B0604020202020204" pitchFamily="34" charset="0"/>
              </a:rPr>
              <a:t>Relational Worldview Model Individual/Family Level</a:t>
            </a:r>
            <a:endParaRPr lang="en-US" dirty="0">
              <a:latin typeface="Helvetica" panose="020B0604020202020204" pitchFamily="34" charset="0"/>
              <a:cs typeface="Helvetica"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80247"/>
            <a:ext cx="8768630" cy="504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2133600"/>
            <a:ext cx="3862608" cy="3854990"/>
          </a:xfrm>
          <a:prstGeom prst="rect">
            <a:avLst/>
          </a:prstGeom>
        </p:spPr>
      </p:pic>
    </p:spTree>
    <p:extLst>
      <p:ext uri="{BB962C8B-B14F-4D97-AF65-F5344CB8AC3E}">
        <p14:creationId xmlns:p14="http://schemas.microsoft.com/office/powerpoint/2010/main" val="267536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175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000" dirty="0" smtClean="0">
                <a:solidFill>
                  <a:schemeClr val="bg1"/>
                </a:solidFill>
                <a:latin typeface="Helvetica" panose="020B0604020202020204" pitchFamily="34" charset="0"/>
                <a:cs typeface="Helvetica" panose="020B0604020202020204" pitchFamily="34" charset="0"/>
              </a:rPr>
              <a:t>Relational Worldview Model Organizational Level</a:t>
            </a:r>
            <a:endParaRPr lang="en-US" altLang="en-US" sz="40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698779"/>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2364432"/>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pic>
        <p:nvPicPr>
          <p:cNvPr id="1026" name="Picture 2" descr="S:\Adam\SOC Materials\Relational Worldview Model\RWV individual, family, org level.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604" y="1676399"/>
            <a:ext cx="4287486" cy="4114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7350" y="1724968"/>
            <a:ext cx="139065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Physical</a:t>
            </a:r>
            <a:endParaRPr lang="en-US" sz="2400" dirty="0">
              <a:latin typeface="Arial" panose="020B0604020202020204" pitchFamily="34" charset="0"/>
              <a:cs typeface="Arial" panose="020B0604020202020204" pitchFamily="34" charset="0"/>
            </a:endParaRPr>
          </a:p>
        </p:txBody>
      </p:sp>
      <p:sp>
        <p:nvSpPr>
          <p:cNvPr id="40" name="TextBox 39"/>
          <p:cNvSpPr txBox="1"/>
          <p:nvPr/>
        </p:nvSpPr>
        <p:spPr>
          <a:xfrm>
            <a:off x="990600" y="2738735"/>
            <a:ext cx="1295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Political</a:t>
            </a:r>
            <a:endParaRPr lang="en-US" sz="2400" dirty="0">
              <a:latin typeface="Arial" panose="020B0604020202020204" pitchFamily="34" charset="0"/>
              <a:cs typeface="Arial" panose="020B0604020202020204" pitchFamily="34" charset="0"/>
            </a:endParaRPr>
          </a:p>
        </p:txBody>
      </p:sp>
      <p:sp>
        <p:nvSpPr>
          <p:cNvPr id="41" name="TextBox 40"/>
          <p:cNvSpPr txBox="1"/>
          <p:nvPr/>
        </p:nvSpPr>
        <p:spPr>
          <a:xfrm>
            <a:off x="1143000" y="2209800"/>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Economic</a:t>
            </a:r>
            <a:r>
              <a:rPr lang="en-US" sz="2400" dirty="0" smtClean="0"/>
              <a:t> </a:t>
            </a:r>
            <a:endParaRPr lang="en-US" sz="2400" dirty="0"/>
          </a:p>
        </p:txBody>
      </p:sp>
      <p:sp>
        <p:nvSpPr>
          <p:cNvPr id="42" name="TextBox 41"/>
          <p:cNvSpPr txBox="1"/>
          <p:nvPr/>
        </p:nvSpPr>
        <p:spPr>
          <a:xfrm>
            <a:off x="857250" y="3195935"/>
            <a:ext cx="112395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Social</a:t>
            </a:r>
            <a:endParaRPr lang="en-US" sz="2400" dirty="0">
              <a:latin typeface="Arial" panose="020B0604020202020204" pitchFamily="34" charset="0"/>
              <a:cs typeface="Arial" panose="020B0604020202020204" pitchFamily="34" charset="0"/>
            </a:endParaRPr>
          </a:p>
        </p:txBody>
      </p:sp>
      <p:sp>
        <p:nvSpPr>
          <p:cNvPr id="43" name="TextBox 42"/>
          <p:cNvSpPr txBox="1"/>
          <p:nvPr/>
        </p:nvSpPr>
        <p:spPr>
          <a:xfrm>
            <a:off x="879475" y="3746501"/>
            <a:ext cx="140652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Mission</a:t>
            </a:r>
            <a:r>
              <a:rPr lang="en-US" sz="2400" dirty="0" smtClean="0"/>
              <a:t> </a:t>
            </a:r>
            <a:endParaRPr lang="en-US" sz="2400" dirty="0"/>
          </a:p>
        </p:txBody>
      </p:sp>
      <p:sp>
        <p:nvSpPr>
          <p:cNvPr id="44" name="TextBox 43"/>
          <p:cNvSpPr txBox="1"/>
          <p:nvPr/>
        </p:nvSpPr>
        <p:spPr>
          <a:xfrm>
            <a:off x="914400" y="4262735"/>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Org Spirit</a:t>
            </a:r>
            <a:r>
              <a:rPr lang="en-US" sz="2400" dirty="0" smtClean="0"/>
              <a:t> </a:t>
            </a:r>
            <a:endParaRPr lang="en-US" sz="2400" dirty="0"/>
          </a:p>
        </p:txBody>
      </p:sp>
      <p:sp>
        <p:nvSpPr>
          <p:cNvPr id="45" name="TextBox 44"/>
          <p:cNvSpPr txBox="1"/>
          <p:nvPr/>
        </p:nvSpPr>
        <p:spPr>
          <a:xfrm>
            <a:off x="1457325" y="4726632"/>
            <a:ext cx="120967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Values</a:t>
            </a:r>
            <a:r>
              <a:rPr lang="en-US" sz="2400" dirty="0" smtClean="0"/>
              <a:t> </a:t>
            </a:r>
            <a:endParaRPr lang="en-US" sz="2400" dirty="0"/>
          </a:p>
        </p:txBody>
      </p:sp>
      <p:sp>
        <p:nvSpPr>
          <p:cNvPr id="46" name="TextBox 45"/>
          <p:cNvSpPr txBox="1"/>
          <p:nvPr/>
        </p:nvSpPr>
        <p:spPr>
          <a:xfrm>
            <a:off x="1828800" y="5105400"/>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Purpose</a:t>
            </a:r>
            <a:r>
              <a:rPr lang="en-US" sz="2400" dirty="0" smtClean="0"/>
              <a:t> </a:t>
            </a:r>
            <a:endParaRPr lang="en-US" sz="2400" dirty="0"/>
          </a:p>
        </p:txBody>
      </p:sp>
      <p:sp>
        <p:nvSpPr>
          <p:cNvPr id="47" name="TextBox 46"/>
          <p:cNvSpPr txBox="1"/>
          <p:nvPr/>
        </p:nvSpPr>
        <p:spPr>
          <a:xfrm>
            <a:off x="2590800" y="5567161"/>
            <a:ext cx="11430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Vision</a:t>
            </a:r>
            <a:r>
              <a:rPr lang="en-US" sz="2400" dirty="0" smtClean="0"/>
              <a:t> </a:t>
            </a:r>
            <a:endParaRPr lang="en-US" sz="2400" dirty="0"/>
          </a:p>
        </p:txBody>
      </p:sp>
      <p:sp>
        <p:nvSpPr>
          <p:cNvPr id="48" name="TextBox 47"/>
          <p:cNvSpPr txBox="1"/>
          <p:nvPr/>
        </p:nvSpPr>
        <p:spPr>
          <a:xfrm>
            <a:off x="5867400" y="1752601"/>
            <a:ext cx="2895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Policies/Procedures</a:t>
            </a:r>
            <a:r>
              <a:rPr lang="en-US" sz="2400" dirty="0" smtClean="0"/>
              <a:t> </a:t>
            </a:r>
            <a:endParaRPr lang="en-US" sz="2400" dirty="0"/>
          </a:p>
        </p:txBody>
      </p:sp>
      <p:sp>
        <p:nvSpPr>
          <p:cNvPr id="49" name="TextBox 48"/>
          <p:cNvSpPr txBox="1"/>
          <p:nvPr/>
        </p:nvSpPr>
        <p:spPr>
          <a:xfrm>
            <a:off x="6186237" y="2133600"/>
            <a:ext cx="234816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Service Design</a:t>
            </a:r>
            <a:r>
              <a:rPr lang="en-US" sz="2400" dirty="0" smtClean="0"/>
              <a:t> </a:t>
            </a:r>
            <a:endParaRPr lang="en-US" sz="2400" dirty="0"/>
          </a:p>
        </p:txBody>
      </p:sp>
      <p:sp>
        <p:nvSpPr>
          <p:cNvPr id="50" name="TextBox 49"/>
          <p:cNvSpPr txBox="1"/>
          <p:nvPr/>
        </p:nvSpPr>
        <p:spPr>
          <a:xfrm>
            <a:off x="6553200" y="2662535"/>
            <a:ext cx="251608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Strategic Plans</a:t>
            </a:r>
            <a:r>
              <a:rPr lang="en-US" sz="2400" dirty="0" smtClean="0"/>
              <a:t> </a:t>
            </a:r>
            <a:endParaRPr lang="en-US" sz="2400" dirty="0"/>
          </a:p>
        </p:txBody>
      </p:sp>
      <p:sp>
        <p:nvSpPr>
          <p:cNvPr id="51" name="TextBox 50"/>
          <p:cNvSpPr txBox="1"/>
          <p:nvPr/>
        </p:nvSpPr>
        <p:spPr>
          <a:xfrm>
            <a:off x="6579788" y="3124200"/>
            <a:ext cx="2411812"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Mgmt Structure</a:t>
            </a:r>
            <a:r>
              <a:rPr lang="en-US" sz="2400" dirty="0" smtClean="0"/>
              <a:t> </a:t>
            </a:r>
            <a:endParaRPr lang="en-US" sz="2400" dirty="0"/>
          </a:p>
        </p:txBody>
      </p:sp>
      <p:sp>
        <p:nvSpPr>
          <p:cNvPr id="52" name="TextBox 51"/>
          <p:cNvSpPr txBox="1"/>
          <p:nvPr/>
        </p:nvSpPr>
        <p:spPr>
          <a:xfrm>
            <a:off x="6746875" y="3657600"/>
            <a:ext cx="133032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People</a:t>
            </a:r>
            <a:r>
              <a:rPr lang="en-US" sz="2400" dirty="0" smtClean="0"/>
              <a:t> </a:t>
            </a:r>
            <a:endParaRPr lang="en-US" sz="2400" dirty="0"/>
          </a:p>
        </p:txBody>
      </p:sp>
      <p:sp>
        <p:nvSpPr>
          <p:cNvPr id="53" name="TextBox 52"/>
          <p:cNvSpPr txBox="1"/>
          <p:nvPr/>
        </p:nvSpPr>
        <p:spPr>
          <a:xfrm>
            <a:off x="6553200" y="4034135"/>
            <a:ext cx="1738563"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Leadership</a:t>
            </a:r>
            <a:r>
              <a:rPr lang="en-US" sz="2400" dirty="0" smtClean="0"/>
              <a:t> </a:t>
            </a:r>
            <a:endParaRPr lang="en-US" sz="2400" dirty="0"/>
          </a:p>
        </p:txBody>
      </p:sp>
      <p:sp>
        <p:nvSpPr>
          <p:cNvPr id="54" name="TextBox 53"/>
          <p:cNvSpPr txBox="1"/>
          <p:nvPr/>
        </p:nvSpPr>
        <p:spPr>
          <a:xfrm>
            <a:off x="6388694" y="4419600"/>
            <a:ext cx="1840906"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Champions</a:t>
            </a:r>
            <a:r>
              <a:rPr lang="en-US" sz="2400" dirty="0" smtClean="0"/>
              <a:t> </a:t>
            </a:r>
            <a:endParaRPr lang="en-US" sz="2400" dirty="0"/>
          </a:p>
        </p:txBody>
      </p:sp>
      <p:sp>
        <p:nvSpPr>
          <p:cNvPr id="55" name="TextBox 54"/>
          <p:cNvSpPr txBox="1"/>
          <p:nvPr/>
        </p:nvSpPr>
        <p:spPr>
          <a:xfrm>
            <a:off x="6172200" y="4872335"/>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Funding</a:t>
            </a:r>
            <a:r>
              <a:rPr lang="en-US" sz="2400" dirty="0" smtClean="0"/>
              <a:t> </a:t>
            </a:r>
            <a:endParaRPr lang="en-US" sz="2400" dirty="0"/>
          </a:p>
        </p:txBody>
      </p:sp>
      <p:sp>
        <p:nvSpPr>
          <p:cNvPr id="56" name="TextBox 55"/>
          <p:cNvSpPr txBox="1"/>
          <p:nvPr/>
        </p:nvSpPr>
        <p:spPr>
          <a:xfrm>
            <a:off x="5791200" y="5262265"/>
            <a:ext cx="1676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Coalitions</a:t>
            </a:r>
            <a:r>
              <a:rPr lang="en-US" sz="2400" dirty="0" smtClean="0"/>
              <a:t> </a:t>
            </a:r>
            <a:endParaRPr lang="en-US" sz="2400" dirty="0"/>
          </a:p>
        </p:txBody>
      </p:sp>
    </p:spTree>
    <p:extLst>
      <p:ext uri="{BB962C8B-B14F-4D97-AF65-F5344CB8AC3E}">
        <p14:creationId xmlns:p14="http://schemas.microsoft.com/office/powerpoint/2010/main" val="4069285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Community Quadrants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Rectangle 1"/>
          <p:cNvSpPr/>
          <p:nvPr/>
        </p:nvSpPr>
        <p:spPr>
          <a:xfrm>
            <a:off x="0" y="1842224"/>
            <a:ext cx="9296400" cy="3339376"/>
          </a:xfrm>
          <a:prstGeom prst="rect">
            <a:avLst/>
          </a:prstGeom>
        </p:spPr>
        <p:txBody>
          <a:bodyPr wrap="square">
            <a:spAutoFit/>
          </a:bodyPr>
          <a:lstStyle/>
          <a:p>
            <a:r>
              <a:rPr lang="en-US" sz="1500" b="1" dirty="0">
                <a:latin typeface="Helvetica"/>
                <a:cs typeface="Helvetica"/>
              </a:rPr>
              <a:t>Community Environment/Context:</a:t>
            </a:r>
            <a:r>
              <a:rPr lang="en-US" sz="1300" b="1" dirty="0">
                <a:latin typeface="Helvetica"/>
                <a:cs typeface="Helvetica"/>
              </a:rPr>
              <a:t> </a:t>
            </a:r>
            <a:r>
              <a:rPr lang="en-US" sz="1300" b="1" dirty="0" smtClean="0">
                <a:latin typeface="Helvetica"/>
                <a:cs typeface="Helvetica"/>
              </a:rPr>
              <a:t> </a:t>
            </a:r>
            <a:r>
              <a:rPr lang="en-US" sz="1400" dirty="0" smtClean="0">
                <a:latin typeface="Helvetica"/>
                <a:cs typeface="Helvetica"/>
              </a:rPr>
              <a:t>Social</a:t>
            </a:r>
            <a:r>
              <a:rPr lang="en-US" sz="1400" dirty="0">
                <a:latin typeface="Helvetica"/>
                <a:cs typeface="Helvetica"/>
              </a:rPr>
              <a:t>, political, economic, cultural, spiritual, community dynamics, relationships of community members to systems, institutions/organizations, or agencies. History of the community </a:t>
            </a:r>
            <a:r>
              <a:rPr lang="en-US" sz="1400" dirty="0" smtClean="0">
                <a:latin typeface="Helvetica"/>
                <a:cs typeface="Helvetica"/>
              </a:rPr>
              <a:t>(e.g.. </a:t>
            </a:r>
            <a:r>
              <a:rPr lang="en-US" sz="1400" dirty="0">
                <a:latin typeface="Helvetica"/>
                <a:cs typeface="Helvetica"/>
              </a:rPr>
              <a:t>boarding schools, BIA, &amp; federal Indian policy).</a:t>
            </a:r>
          </a:p>
          <a:p>
            <a:r>
              <a:rPr lang="en-US" sz="1300" b="1" dirty="0">
                <a:latin typeface="Helvetica"/>
                <a:cs typeface="Helvetica"/>
              </a:rPr>
              <a:t> </a:t>
            </a:r>
            <a:endParaRPr lang="en-US" sz="1300" dirty="0">
              <a:latin typeface="Helvetica"/>
              <a:cs typeface="Helvetica"/>
            </a:endParaRPr>
          </a:p>
          <a:p>
            <a:r>
              <a:rPr lang="en-US" sz="1500" b="1" dirty="0">
                <a:latin typeface="Helvetica"/>
                <a:cs typeface="Helvetica"/>
              </a:rPr>
              <a:t>Community Infrastructure/Mind:</a:t>
            </a:r>
            <a:r>
              <a:rPr lang="en-US" sz="1300" b="1" dirty="0">
                <a:latin typeface="Helvetica"/>
                <a:cs typeface="Helvetica"/>
              </a:rPr>
              <a:t> </a:t>
            </a:r>
            <a:r>
              <a:rPr lang="en-US" sz="1300" b="1" dirty="0" smtClean="0">
                <a:latin typeface="Helvetica"/>
                <a:cs typeface="Helvetica"/>
              </a:rPr>
              <a:t> </a:t>
            </a:r>
            <a:r>
              <a:rPr lang="en-US" sz="1400" dirty="0" smtClean="0">
                <a:latin typeface="Helvetica"/>
                <a:cs typeface="Helvetica"/>
              </a:rPr>
              <a:t>System/services </a:t>
            </a:r>
            <a:r>
              <a:rPr lang="en-US" sz="1400" dirty="0">
                <a:latin typeface="Helvetica"/>
                <a:cs typeface="Helvetica"/>
              </a:rPr>
              <a:t>in community, formal/informal governing bodies, capacity of community organizing, community protocol/taboos, and community policies/procedures</a:t>
            </a:r>
            <a:r>
              <a:rPr lang="en-US" sz="1300" dirty="0">
                <a:latin typeface="Helvetica"/>
                <a:cs typeface="Helvetica"/>
              </a:rPr>
              <a:t>.</a:t>
            </a:r>
          </a:p>
          <a:p>
            <a:r>
              <a:rPr lang="en-US" sz="1300" b="1" dirty="0">
                <a:latin typeface="Helvetica"/>
                <a:cs typeface="Helvetica"/>
              </a:rPr>
              <a:t> </a:t>
            </a:r>
            <a:endParaRPr lang="en-US" sz="1300" dirty="0">
              <a:latin typeface="Helvetica"/>
              <a:cs typeface="Helvetica"/>
            </a:endParaRPr>
          </a:p>
          <a:p>
            <a:r>
              <a:rPr lang="en-US" sz="1500" b="1" dirty="0" smtClean="0">
                <a:latin typeface="Helvetica"/>
                <a:cs typeface="Helvetica"/>
              </a:rPr>
              <a:t>Community Resources/Physical</a:t>
            </a:r>
            <a:r>
              <a:rPr lang="en-US" sz="1400" b="1" dirty="0" smtClean="0">
                <a:latin typeface="Helvetica"/>
                <a:cs typeface="Helvetica"/>
              </a:rPr>
              <a:t>: </a:t>
            </a:r>
            <a:r>
              <a:rPr lang="en-US" sz="1400" b="1" dirty="0">
                <a:latin typeface="Helvetica"/>
                <a:cs typeface="Helvetica"/>
              </a:rPr>
              <a:t> </a:t>
            </a:r>
            <a:r>
              <a:rPr lang="en-US" sz="1400" dirty="0" smtClean="0">
                <a:latin typeface="Helvetica"/>
                <a:cs typeface="Helvetica"/>
              </a:rPr>
              <a:t>Formal/informal </a:t>
            </a:r>
            <a:r>
              <a:rPr lang="en-US" sz="1400" dirty="0">
                <a:latin typeface="Helvetica"/>
                <a:cs typeface="Helvetica"/>
              </a:rPr>
              <a:t>leaders within the community, expertise, education, &amp; experience of community members, community readiness/capacity, identity of the community, elders, youth, medicine men/woman, cultural practices/traditions, community partnerships, and community space.</a:t>
            </a:r>
          </a:p>
          <a:p>
            <a:r>
              <a:rPr lang="en-US" sz="1300" b="1" dirty="0">
                <a:latin typeface="Helvetica"/>
                <a:cs typeface="Helvetica"/>
              </a:rPr>
              <a:t> </a:t>
            </a:r>
            <a:endParaRPr lang="en-US" sz="1300" dirty="0">
              <a:latin typeface="Helvetica"/>
              <a:cs typeface="Helvetica"/>
            </a:endParaRPr>
          </a:p>
          <a:p>
            <a:r>
              <a:rPr lang="en-US" sz="1500" b="1" dirty="0">
                <a:latin typeface="Helvetica"/>
                <a:cs typeface="Helvetica"/>
              </a:rPr>
              <a:t>Community Mission/Spirit:</a:t>
            </a:r>
            <a:r>
              <a:rPr lang="en-US" sz="1300" b="1" dirty="0">
                <a:latin typeface="Helvetica"/>
                <a:cs typeface="Helvetica"/>
              </a:rPr>
              <a:t> </a:t>
            </a:r>
            <a:r>
              <a:rPr lang="en-US" sz="1300" b="1" dirty="0" smtClean="0">
                <a:latin typeface="Helvetica"/>
                <a:cs typeface="Helvetica"/>
              </a:rPr>
              <a:t> </a:t>
            </a:r>
            <a:r>
              <a:rPr lang="en-US" sz="1400" dirty="0" smtClean="0">
                <a:latin typeface="Helvetica"/>
                <a:cs typeface="Helvetica"/>
              </a:rPr>
              <a:t>Culture </a:t>
            </a:r>
            <a:r>
              <a:rPr lang="en-US" sz="1400" dirty="0">
                <a:latin typeface="Helvetica"/>
                <a:cs typeface="Helvetica"/>
              </a:rPr>
              <a:t>of community, tradition of community, community norms, roles of men/women in community, community practice, values of community, philosophy of the community, influences include both positive/negative learned teachings and practices, as well as positive/negative metaphysical or innate forces.</a:t>
            </a:r>
          </a:p>
        </p:txBody>
      </p:sp>
    </p:spTree>
    <p:extLst>
      <p:ext uri="{BB962C8B-B14F-4D97-AF65-F5344CB8AC3E}">
        <p14:creationId xmlns:p14="http://schemas.microsoft.com/office/powerpoint/2010/main" val="396977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Balance/Harmony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5" name="TextBox 4"/>
          <p:cNvSpPr txBox="1"/>
          <p:nvPr/>
        </p:nvSpPr>
        <p:spPr>
          <a:xfrm>
            <a:off x="1524000" y="1898571"/>
            <a:ext cx="6553200" cy="3816429"/>
          </a:xfrm>
          <a:prstGeom prst="rect">
            <a:avLst/>
          </a:prstGeom>
          <a:noFill/>
        </p:spPr>
        <p:txBody>
          <a:bodyPr wrap="square" rtlCol="0">
            <a:spAutoFit/>
          </a:bodyPr>
          <a:lstStyle/>
          <a:p>
            <a:pPr marL="285750" indent="-285750">
              <a:buFont typeface="Arial"/>
              <a:buChar char="•"/>
            </a:pPr>
            <a:r>
              <a:rPr lang="en-US" sz="2200" dirty="0" smtClean="0">
                <a:latin typeface="Helvetica" panose="020B0604020202020204" pitchFamily="34" charset="0"/>
                <a:cs typeface="Helvetica" panose="020B0604020202020204" pitchFamily="34" charset="0"/>
              </a:rPr>
              <a:t>How will your policy holistically incorporate the community level quadrants (e.g. environment, infrastructure, mission, and resource)?</a:t>
            </a:r>
          </a:p>
          <a:p>
            <a:pPr marL="285750" indent="-285750">
              <a:buFont typeface="Arial"/>
              <a:buChar char="•"/>
            </a:pPr>
            <a:endParaRPr lang="en-US" sz="2200" dirty="0" smtClean="0">
              <a:latin typeface="Helvetica" panose="020B0604020202020204" pitchFamily="34" charset="0"/>
              <a:cs typeface="Helvetica" panose="020B0604020202020204" pitchFamily="34" charset="0"/>
            </a:endParaRPr>
          </a:p>
          <a:p>
            <a:pPr marL="285750" indent="-285750">
              <a:buFont typeface="Arial"/>
              <a:buChar char="•"/>
            </a:pPr>
            <a:r>
              <a:rPr lang="en-US" sz="2200" dirty="0" smtClean="0">
                <a:latin typeface="Helvetica" panose="020B0604020202020204" pitchFamily="34" charset="0"/>
                <a:cs typeface="Helvetica" panose="020B0604020202020204" pitchFamily="34" charset="0"/>
              </a:rPr>
              <a:t>How does your policy consider the variables (e.g. quadrants) that may disturb the balance within the community?</a:t>
            </a:r>
          </a:p>
          <a:p>
            <a:pPr marL="285750" indent="-285750">
              <a:buFont typeface="Arial"/>
              <a:buChar char="•"/>
            </a:pPr>
            <a:endParaRPr lang="en-US" sz="2200" dirty="0" smtClean="0">
              <a:latin typeface="Helvetica" panose="020B0604020202020204" pitchFamily="34" charset="0"/>
              <a:cs typeface="Helvetica" panose="020B0604020202020204" pitchFamily="34" charset="0"/>
            </a:endParaRPr>
          </a:p>
          <a:p>
            <a:pPr marL="285750" indent="-285750">
              <a:buFont typeface="Arial"/>
              <a:buChar char="•"/>
            </a:pPr>
            <a:r>
              <a:rPr lang="en-US" sz="2200" dirty="0" smtClean="0">
                <a:latin typeface="Helvetica" panose="020B0604020202020204" pitchFamily="34" charset="0"/>
                <a:cs typeface="Helvetica" panose="020B0604020202020204" pitchFamily="34" charset="0"/>
              </a:rPr>
              <a:t>What factors can come into harmony and allow the community to achieve its goals and perform with excellence?</a:t>
            </a:r>
            <a:endParaRPr lang="en-US" sz="2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3806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048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Tribal Example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5" name="TextBox 4"/>
          <p:cNvSpPr txBox="1"/>
          <p:nvPr/>
        </p:nvSpPr>
        <p:spPr>
          <a:xfrm>
            <a:off x="1371600" y="1586329"/>
            <a:ext cx="7315200" cy="4585871"/>
          </a:xfrm>
          <a:prstGeom prst="rect">
            <a:avLst/>
          </a:prstGeom>
          <a:noFill/>
        </p:spPr>
        <p:txBody>
          <a:bodyPr wrap="square" rtlCol="0">
            <a:spAutoFit/>
          </a:bodyPr>
          <a:lstStyle/>
          <a:p>
            <a:r>
              <a:rPr lang="en-US" sz="1700" b="1" dirty="0">
                <a:latin typeface="Helvetica" panose="020B0604020202020204" pitchFamily="34" charset="0"/>
                <a:cs typeface="Helvetica" panose="020B0604020202020204" pitchFamily="34" charset="0"/>
              </a:rPr>
              <a:t>Policy:</a:t>
            </a:r>
            <a:r>
              <a:rPr lang="en-US" sz="1700" dirty="0">
                <a:latin typeface="Helvetica" panose="020B0604020202020204" pitchFamily="34" charset="0"/>
                <a:cs typeface="Helvetica" panose="020B0604020202020204" pitchFamily="34" charset="0"/>
              </a:rPr>
              <a:t> Traditional Tobacco Program &amp; Policy</a:t>
            </a:r>
          </a:p>
          <a:p>
            <a:r>
              <a:rPr lang="en-US" sz="1700" dirty="0">
                <a:latin typeface="Helvetica" panose="020B0604020202020204" pitchFamily="34" charset="0"/>
                <a:cs typeface="Helvetica" panose="020B0604020202020204" pitchFamily="34" charset="0"/>
              </a:rPr>
              <a:t>Re-introduce the use of traditional tobacco through education on the difference between Traditional and Commercial Tobacco. In addition, this policy is aimed to reduce and prevent the use of commercial tobacco to improve the health of the community.</a:t>
            </a:r>
          </a:p>
          <a:p>
            <a:endParaRPr lang="en-US" sz="1700" b="1" dirty="0" smtClean="0">
              <a:latin typeface="Helvetica" panose="020B0604020202020204" pitchFamily="34" charset="0"/>
              <a:cs typeface="Helvetica" panose="020B0604020202020204" pitchFamily="34" charset="0"/>
            </a:endParaRPr>
          </a:p>
          <a:p>
            <a:r>
              <a:rPr lang="en-US" sz="1700" b="1" dirty="0" smtClean="0">
                <a:latin typeface="Helvetica" panose="020B0604020202020204" pitchFamily="34" charset="0"/>
                <a:cs typeface="Helvetica" panose="020B0604020202020204" pitchFamily="34" charset="0"/>
              </a:rPr>
              <a:t>Environment</a:t>
            </a:r>
            <a:r>
              <a:rPr lang="en-US" sz="1700" b="1" dirty="0">
                <a:latin typeface="Helvetica" panose="020B0604020202020204" pitchFamily="34" charset="0"/>
                <a:cs typeface="Helvetica" panose="020B0604020202020204" pitchFamily="34" charset="0"/>
              </a:rPr>
              <a:t>:</a:t>
            </a:r>
            <a:r>
              <a:rPr lang="en-US" sz="1700" dirty="0">
                <a:latin typeface="Helvetica" panose="020B0604020202020204" pitchFamily="34" charset="0"/>
                <a:cs typeface="Helvetica" panose="020B0604020202020204" pitchFamily="34" charset="0"/>
              </a:rPr>
              <a:t> policy helps to balance the use of tobacco by the community </a:t>
            </a:r>
          </a:p>
          <a:p>
            <a:endParaRPr lang="en-US" sz="1700" b="1" dirty="0" smtClean="0">
              <a:latin typeface="Helvetica" panose="020B0604020202020204" pitchFamily="34" charset="0"/>
              <a:cs typeface="Helvetica" panose="020B0604020202020204" pitchFamily="34" charset="0"/>
            </a:endParaRPr>
          </a:p>
          <a:p>
            <a:r>
              <a:rPr lang="en-US" sz="1700" b="1" dirty="0" smtClean="0">
                <a:latin typeface="Helvetica" panose="020B0604020202020204" pitchFamily="34" charset="0"/>
                <a:cs typeface="Helvetica" panose="020B0604020202020204" pitchFamily="34" charset="0"/>
              </a:rPr>
              <a:t>Infrastructure</a:t>
            </a:r>
            <a:r>
              <a:rPr lang="en-US" sz="1700" b="1" dirty="0">
                <a:latin typeface="Helvetica" panose="020B0604020202020204" pitchFamily="34" charset="0"/>
                <a:cs typeface="Helvetica" panose="020B0604020202020204" pitchFamily="34" charset="0"/>
              </a:rPr>
              <a:t>:</a:t>
            </a:r>
            <a:r>
              <a:rPr lang="en-US" sz="1700" dirty="0">
                <a:latin typeface="Helvetica" panose="020B0604020202020204" pitchFamily="34" charset="0"/>
                <a:cs typeface="Helvetica" panose="020B0604020202020204" pitchFamily="34" charset="0"/>
              </a:rPr>
              <a:t> policy balances the relationship between community protocol and the health standards</a:t>
            </a:r>
          </a:p>
          <a:p>
            <a:endParaRPr lang="en-US" sz="1700" b="1" dirty="0" smtClean="0">
              <a:latin typeface="Helvetica" panose="020B0604020202020204" pitchFamily="34" charset="0"/>
              <a:cs typeface="Helvetica" panose="020B0604020202020204" pitchFamily="34" charset="0"/>
            </a:endParaRPr>
          </a:p>
          <a:p>
            <a:r>
              <a:rPr lang="en-US" sz="1700" b="1" dirty="0" smtClean="0">
                <a:latin typeface="Helvetica" panose="020B0604020202020204" pitchFamily="34" charset="0"/>
                <a:cs typeface="Helvetica" panose="020B0604020202020204" pitchFamily="34" charset="0"/>
              </a:rPr>
              <a:t>Resources</a:t>
            </a:r>
            <a:r>
              <a:rPr lang="en-US" sz="1700" b="1" dirty="0">
                <a:latin typeface="Helvetica" panose="020B0604020202020204" pitchFamily="34" charset="0"/>
                <a:cs typeface="Helvetica" panose="020B0604020202020204" pitchFamily="34" charset="0"/>
              </a:rPr>
              <a:t>:</a:t>
            </a:r>
            <a:r>
              <a:rPr lang="en-US" sz="1700" dirty="0">
                <a:latin typeface="Helvetica" panose="020B0604020202020204" pitchFamily="34" charset="0"/>
                <a:cs typeface="Helvetica" panose="020B0604020202020204" pitchFamily="34" charset="0"/>
              </a:rPr>
              <a:t> policy is community driven with the voice and experience of the people</a:t>
            </a:r>
          </a:p>
          <a:p>
            <a:endParaRPr lang="en-US" sz="1700" b="1" dirty="0" smtClean="0">
              <a:latin typeface="Helvetica" panose="020B0604020202020204" pitchFamily="34" charset="0"/>
              <a:cs typeface="Helvetica" panose="020B0604020202020204" pitchFamily="34" charset="0"/>
            </a:endParaRPr>
          </a:p>
          <a:p>
            <a:r>
              <a:rPr lang="en-US" sz="1700" b="1" dirty="0" smtClean="0">
                <a:latin typeface="Helvetica" panose="020B0604020202020204" pitchFamily="34" charset="0"/>
                <a:cs typeface="Helvetica" panose="020B0604020202020204" pitchFamily="34" charset="0"/>
              </a:rPr>
              <a:t>Mission</a:t>
            </a:r>
            <a:r>
              <a:rPr lang="en-US" sz="1700" b="1" dirty="0">
                <a:latin typeface="Helvetica" panose="020B0604020202020204" pitchFamily="34" charset="0"/>
                <a:cs typeface="Helvetica" panose="020B0604020202020204" pitchFamily="34" charset="0"/>
              </a:rPr>
              <a:t>: </a:t>
            </a:r>
            <a:r>
              <a:rPr lang="en-US" sz="1700" dirty="0">
                <a:latin typeface="Helvetica" panose="020B0604020202020204" pitchFamily="34" charset="0"/>
                <a:cs typeface="Helvetica" panose="020B0604020202020204" pitchFamily="34" charset="0"/>
              </a:rPr>
              <a:t>policy honors cultural traditions and community norms</a:t>
            </a:r>
          </a:p>
          <a:p>
            <a:pPr marL="285750" indent="-285750">
              <a:buFont typeface="Arial"/>
              <a:buChar char="•"/>
            </a:pPr>
            <a:endParaRPr lang="en-US" sz="2000" dirty="0"/>
          </a:p>
        </p:txBody>
      </p:sp>
    </p:spTree>
    <p:extLst>
      <p:ext uri="{BB962C8B-B14F-4D97-AF65-F5344CB8AC3E}">
        <p14:creationId xmlns:p14="http://schemas.microsoft.com/office/powerpoint/2010/main" val="3459989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Tribal Example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3" name="Rectangle 2"/>
          <p:cNvSpPr/>
          <p:nvPr/>
        </p:nvSpPr>
        <p:spPr>
          <a:xfrm>
            <a:off x="1600200" y="1820882"/>
            <a:ext cx="7162800" cy="3970318"/>
          </a:xfrm>
          <a:prstGeom prst="rect">
            <a:avLst/>
          </a:prstGeom>
        </p:spPr>
        <p:txBody>
          <a:bodyPr wrap="square">
            <a:spAutoFit/>
          </a:bodyPr>
          <a:lstStyle/>
          <a:p>
            <a:r>
              <a:rPr lang="en-US" b="1" dirty="0">
                <a:latin typeface="Helvetica"/>
                <a:cs typeface="Helvetica"/>
              </a:rPr>
              <a:t>Policy: </a:t>
            </a:r>
            <a:r>
              <a:rPr lang="en-US" b="1" dirty="0" smtClean="0">
                <a:latin typeface="Helvetica"/>
                <a:cs typeface="Helvetica"/>
              </a:rPr>
              <a:t> </a:t>
            </a:r>
            <a:r>
              <a:rPr lang="en-US" dirty="0" smtClean="0">
                <a:latin typeface="Helvetica"/>
                <a:cs typeface="Helvetica"/>
              </a:rPr>
              <a:t>Incorporation </a:t>
            </a:r>
            <a:r>
              <a:rPr lang="en-US" dirty="0">
                <a:latin typeface="Helvetica"/>
                <a:cs typeface="Helvetica"/>
              </a:rPr>
              <a:t>of tribal customary, natural, and common law within tribal justice system.</a:t>
            </a:r>
          </a:p>
          <a:p>
            <a:endParaRPr lang="en-US" b="1" dirty="0" smtClean="0">
              <a:latin typeface="Helvetica"/>
              <a:cs typeface="Helvetica"/>
            </a:endParaRPr>
          </a:p>
          <a:p>
            <a:r>
              <a:rPr lang="en-US" b="1" dirty="0" smtClean="0">
                <a:latin typeface="Helvetica"/>
                <a:cs typeface="Helvetica"/>
              </a:rPr>
              <a:t>Environment</a:t>
            </a:r>
            <a:r>
              <a:rPr lang="en-US" b="1" dirty="0">
                <a:latin typeface="Helvetica"/>
                <a:cs typeface="Helvetica"/>
              </a:rPr>
              <a:t>: </a:t>
            </a:r>
            <a:r>
              <a:rPr lang="en-US" b="1" dirty="0" smtClean="0">
                <a:latin typeface="Helvetica"/>
                <a:cs typeface="Helvetica"/>
              </a:rPr>
              <a:t> </a:t>
            </a:r>
            <a:r>
              <a:rPr lang="en-US" dirty="0" smtClean="0">
                <a:latin typeface="Helvetica"/>
                <a:cs typeface="Helvetica"/>
              </a:rPr>
              <a:t>Integrating </a:t>
            </a:r>
            <a:r>
              <a:rPr lang="en-US" dirty="0">
                <a:latin typeface="Helvetica"/>
                <a:cs typeface="Helvetica"/>
              </a:rPr>
              <a:t>tribal customary law into justice system strengthens tribal sovereignty.</a:t>
            </a:r>
          </a:p>
          <a:p>
            <a:endParaRPr lang="en-US" b="1" dirty="0" smtClean="0">
              <a:latin typeface="Helvetica"/>
              <a:cs typeface="Helvetica"/>
            </a:endParaRPr>
          </a:p>
          <a:p>
            <a:r>
              <a:rPr lang="en-US" b="1" dirty="0" smtClean="0">
                <a:latin typeface="Helvetica"/>
                <a:cs typeface="Helvetica"/>
              </a:rPr>
              <a:t>Infrastructure</a:t>
            </a:r>
            <a:r>
              <a:rPr lang="en-US" b="1" dirty="0">
                <a:latin typeface="Helvetica"/>
                <a:cs typeface="Helvetica"/>
              </a:rPr>
              <a:t>: </a:t>
            </a:r>
            <a:r>
              <a:rPr lang="en-US" b="1" dirty="0" smtClean="0">
                <a:latin typeface="Helvetica"/>
                <a:cs typeface="Helvetica"/>
              </a:rPr>
              <a:t> </a:t>
            </a:r>
            <a:r>
              <a:rPr lang="en-US" dirty="0" smtClean="0">
                <a:latin typeface="Helvetica"/>
                <a:cs typeface="Helvetica"/>
              </a:rPr>
              <a:t>Utilizing </a:t>
            </a:r>
            <a:r>
              <a:rPr lang="en-US" dirty="0">
                <a:latin typeface="Helvetica"/>
                <a:cs typeface="Helvetica"/>
              </a:rPr>
              <a:t>natural and customary law informs protocol for justice system.</a:t>
            </a:r>
          </a:p>
          <a:p>
            <a:endParaRPr lang="en-US" b="1" dirty="0" smtClean="0">
              <a:latin typeface="Helvetica"/>
              <a:cs typeface="Helvetica"/>
            </a:endParaRPr>
          </a:p>
          <a:p>
            <a:r>
              <a:rPr lang="en-US" b="1" dirty="0" smtClean="0">
                <a:latin typeface="Helvetica"/>
                <a:cs typeface="Helvetica"/>
              </a:rPr>
              <a:t>Resources</a:t>
            </a:r>
            <a:r>
              <a:rPr lang="en-US" b="1" dirty="0">
                <a:latin typeface="Helvetica"/>
                <a:cs typeface="Helvetica"/>
              </a:rPr>
              <a:t>: </a:t>
            </a:r>
            <a:r>
              <a:rPr lang="en-US" b="1" dirty="0" smtClean="0">
                <a:latin typeface="Helvetica"/>
                <a:cs typeface="Helvetica"/>
              </a:rPr>
              <a:t> </a:t>
            </a:r>
            <a:r>
              <a:rPr lang="en-US" dirty="0" smtClean="0">
                <a:latin typeface="Helvetica"/>
                <a:cs typeface="Helvetica"/>
              </a:rPr>
              <a:t>Elders </a:t>
            </a:r>
            <a:r>
              <a:rPr lang="en-US" dirty="0">
                <a:latin typeface="Helvetica"/>
                <a:cs typeface="Helvetica"/>
              </a:rPr>
              <a:t>can serve as cultural advisors to justice system while youth can learn traditions of justice system protocol.</a:t>
            </a:r>
          </a:p>
          <a:p>
            <a:endParaRPr lang="en-US" b="1" dirty="0" smtClean="0">
              <a:latin typeface="Helvetica"/>
              <a:cs typeface="Helvetica"/>
            </a:endParaRPr>
          </a:p>
          <a:p>
            <a:r>
              <a:rPr lang="en-US" b="1" dirty="0" smtClean="0">
                <a:latin typeface="Helvetica"/>
                <a:cs typeface="Helvetica"/>
              </a:rPr>
              <a:t>Mission</a:t>
            </a:r>
            <a:r>
              <a:rPr lang="en-US" b="1" dirty="0">
                <a:latin typeface="Helvetica"/>
                <a:cs typeface="Helvetica"/>
              </a:rPr>
              <a:t>: </a:t>
            </a:r>
            <a:r>
              <a:rPr lang="en-US" b="1" dirty="0" smtClean="0">
                <a:latin typeface="Helvetica"/>
                <a:cs typeface="Helvetica"/>
              </a:rPr>
              <a:t> </a:t>
            </a:r>
            <a:r>
              <a:rPr lang="en-US" dirty="0" smtClean="0">
                <a:latin typeface="Helvetica"/>
                <a:cs typeface="Helvetica"/>
              </a:rPr>
              <a:t>Adherence </a:t>
            </a:r>
            <a:r>
              <a:rPr lang="en-US" dirty="0">
                <a:latin typeface="Helvetica"/>
                <a:cs typeface="Helvetica"/>
              </a:rPr>
              <a:t>to traditional customs and/or practice respects the spiritual realm.</a:t>
            </a:r>
          </a:p>
        </p:txBody>
      </p:sp>
    </p:spTree>
    <p:extLst>
      <p:ext uri="{BB962C8B-B14F-4D97-AF65-F5344CB8AC3E}">
        <p14:creationId xmlns:p14="http://schemas.microsoft.com/office/powerpoint/2010/main" val="3540033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Policy Process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297661" y="2209800"/>
            <a:ext cx="7627139" cy="2667000"/>
          </a:xfrm>
        </p:spPr>
        <p:txBody>
          <a:bodyPr>
            <a:normAutofit/>
          </a:bodyPr>
          <a:lstStyle/>
          <a:p>
            <a:r>
              <a:rPr lang="en-US" dirty="0">
                <a:latin typeface="Helvetica" panose="020B0604020202020204" pitchFamily="34" charset="0"/>
                <a:cs typeface="Helvetica" panose="020B0604020202020204" pitchFamily="34" charset="0"/>
              </a:rPr>
              <a:t>Thought behind our approach</a:t>
            </a:r>
          </a:p>
          <a:p>
            <a:r>
              <a:rPr lang="en-US" dirty="0" smtClean="0">
                <a:latin typeface="Helvetica" panose="020B0604020202020204" pitchFamily="34" charset="0"/>
                <a:cs typeface="Helvetica" panose="020B0604020202020204" pitchFamily="34" charset="0"/>
              </a:rPr>
              <a:t>Structure</a:t>
            </a:r>
          </a:p>
          <a:p>
            <a:r>
              <a:rPr lang="en-US" dirty="0" smtClean="0">
                <a:latin typeface="Helvetica" panose="020B0604020202020204" pitchFamily="34" charset="0"/>
                <a:cs typeface="Helvetica" panose="020B0604020202020204" pitchFamily="34" charset="0"/>
              </a:rPr>
              <a:t>Policy phases</a:t>
            </a:r>
          </a:p>
          <a:p>
            <a:pPr marL="0" indent="0">
              <a:buNone/>
            </a:pPr>
            <a:r>
              <a:rPr lang="en-US" dirty="0" smtClean="0">
                <a:latin typeface="Helvetica" panose="020B0604020202020204" pitchFamily="34" charset="0"/>
                <a:cs typeface="Helvetica" panose="020B0604020202020204" pitchFamily="34" charset="0"/>
              </a:rPr>
              <a:t> </a:t>
            </a:r>
          </a:p>
          <a:p>
            <a:endParaRPr lang="en-US"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971800"/>
            <a:ext cx="3817139" cy="2474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61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2286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Presentation Objectives</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533400" y="2286000"/>
            <a:ext cx="8001000" cy="3048000"/>
          </a:xfrm>
        </p:spPr>
        <p:txBody>
          <a:bodyPr>
            <a:normAutofit/>
          </a:bodyPr>
          <a:lstStyle/>
          <a:p>
            <a:pPr>
              <a:spcAft>
                <a:spcPts val="80"/>
              </a:spcAft>
            </a:pPr>
            <a:r>
              <a:rPr lang="en-US" sz="2600" dirty="0" smtClean="0">
                <a:latin typeface="Helvetica" panose="020B0604020202020204" pitchFamily="34" charset="0"/>
                <a:cs typeface="Helvetica" panose="020B0604020202020204" pitchFamily="34" charset="0"/>
              </a:rPr>
              <a:t>Preview of the policy toolkit content, resources and tools</a:t>
            </a:r>
          </a:p>
          <a:p>
            <a:pPr>
              <a:spcAft>
                <a:spcPts val="80"/>
              </a:spcAft>
            </a:pPr>
            <a:r>
              <a:rPr lang="en-US" sz="2600" dirty="0" smtClean="0">
                <a:latin typeface="Helvetica" panose="020B0604020202020204" pitchFamily="34" charset="0"/>
                <a:cs typeface="Helvetica" panose="020B0604020202020204" pitchFamily="34" charset="0"/>
              </a:rPr>
              <a:t>Discuss:</a:t>
            </a:r>
          </a:p>
          <a:p>
            <a:pPr lvl="1">
              <a:spcAft>
                <a:spcPts val="80"/>
              </a:spcAft>
            </a:pPr>
            <a:r>
              <a:rPr lang="en-US" sz="2200" dirty="0" smtClean="0">
                <a:latin typeface="Helvetica" panose="020B0604020202020204" pitchFamily="34" charset="0"/>
                <a:cs typeface="Helvetica" panose="020B0604020202020204" pitchFamily="34" charset="0"/>
              </a:rPr>
              <a:t>Purpose and use of the guide</a:t>
            </a:r>
          </a:p>
          <a:p>
            <a:pPr lvl="1">
              <a:spcAft>
                <a:spcPts val="80"/>
              </a:spcAft>
            </a:pPr>
            <a:r>
              <a:rPr lang="en-US" sz="2200" dirty="0" smtClean="0">
                <a:latin typeface="Helvetica" panose="020B0604020202020204" pitchFamily="34" charset="0"/>
                <a:cs typeface="Helvetica" panose="020B0604020202020204" pitchFamily="34" charset="0"/>
              </a:rPr>
              <a:t>Theory and methodologies used</a:t>
            </a:r>
          </a:p>
          <a:p>
            <a:pPr lvl="1">
              <a:spcAft>
                <a:spcPts val="80"/>
              </a:spcAft>
            </a:pPr>
            <a:r>
              <a:rPr lang="en-US" sz="2200" dirty="0">
                <a:latin typeface="Helvetica" panose="020B0604020202020204" pitchFamily="34" charset="0"/>
                <a:cs typeface="Helvetica" panose="020B0604020202020204" pitchFamily="34" charset="0"/>
              </a:rPr>
              <a:t>P</a:t>
            </a:r>
            <a:r>
              <a:rPr lang="en-US" sz="2200" dirty="0" smtClean="0">
                <a:latin typeface="Helvetica" panose="020B0604020202020204" pitchFamily="34" charset="0"/>
                <a:cs typeface="Helvetica" panose="020B0604020202020204" pitchFamily="34" charset="0"/>
              </a:rPr>
              <a:t>olicy phases</a:t>
            </a:r>
          </a:p>
          <a:p>
            <a:pPr lvl="1">
              <a:spcAft>
                <a:spcPts val="80"/>
              </a:spcAft>
            </a:pPr>
            <a:r>
              <a:rPr lang="en-US" sz="2200" dirty="0" smtClean="0">
                <a:latin typeface="Helvetica" panose="020B0604020202020204" pitchFamily="34" charset="0"/>
                <a:cs typeface="Helvetica" panose="020B0604020202020204" pitchFamily="34" charset="0"/>
              </a:rPr>
              <a:t>Discussion Questions</a:t>
            </a:r>
          </a:p>
        </p:txBody>
      </p:sp>
    </p:spTree>
    <p:extLst>
      <p:ext uri="{BB962C8B-B14F-4D97-AF65-F5344CB8AC3E}">
        <p14:creationId xmlns:p14="http://schemas.microsoft.com/office/powerpoint/2010/main" val="558691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Phases of Policy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867400"/>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32114" y="18288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1" y="1676400"/>
            <a:ext cx="5791200" cy="4741036"/>
          </a:xfrm>
          <a:prstGeom prst="rect">
            <a:avLst/>
          </a:prstGeom>
        </p:spPr>
      </p:pic>
    </p:spTree>
    <p:extLst>
      <p:ext uri="{BB962C8B-B14F-4D97-AF65-F5344CB8AC3E}">
        <p14:creationId xmlns:p14="http://schemas.microsoft.com/office/powerpoint/2010/main" val="2753205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Tools for the Community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3962400" y="1942214"/>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4114800" y="1981201"/>
            <a:ext cx="4572000" cy="4267199"/>
          </a:xfrm>
        </p:spPr>
        <p:txBody>
          <a:bodyPr>
            <a:normAutofit/>
          </a:bodyPr>
          <a:lstStyle/>
          <a:p>
            <a:r>
              <a:rPr lang="en-US" sz="2400" dirty="0" smtClean="0">
                <a:latin typeface="Helvetica" panose="020B0604020202020204" pitchFamily="34" charset="0"/>
                <a:cs typeface="Helvetica" panose="020B0604020202020204" pitchFamily="34" charset="0"/>
              </a:rPr>
              <a:t>Environmental scan</a:t>
            </a:r>
          </a:p>
          <a:p>
            <a:r>
              <a:rPr lang="en-US" sz="2400" dirty="0" smtClean="0">
                <a:latin typeface="Helvetica" panose="020B0604020202020204" pitchFamily="34" charset="0"/>
                <a:cs typeface="Helvetica" panose="020B0604020202020204" pitchFamily="34" charset="0"/>
              </a:rPr>
              <a:t>Community readiness</a:t>
            </a:r>
          </a:p>
          <a:p>
            <a:r>
              <a:rPr lang="en-US" sz="2400" dirty="0" smtClean="0">
                <a:latin typeface="Helvetica" panose="020B0604020202020204" pitchFamily="34" charset="0"/>
                <a:cs typeface="Helvetica" panose="020B0604020202020204" pitchFamily="34" charset="0"/>
              </a:rPr>
              <a:t>Writing considerations</a:t>
            </a:r>
          </a:p>
          <a:p>
            <a:r>
              <a:rPr lang="en-US" sz="2400" dirty="0" smtClean="0">
                <a:latin typeface="Helvetica" panose="020B0604020202020204" pitchFamily="34" charset="0"/>
                <a:cs typeface="Helvetica" panose="020B0604020202020204" pitchFamily="34" charset="0"/>
              </a:rPr>
              <a:t>Policy templates/Resolutions</a:t>
            </a:r>
          </a:p>
          <a:p>
            <a:r>
              <a:rPr lang="en-US" sz="2400" dirty="0" smtClean="0">
                <a:latin typeface="Helvetica" panose="020B0604020202020204" pitchFamily="34" charset="0"/>
                <a:cs typeface="Helvetica" panose="020B0604020202020204" pitchFamily="34" charset="0"/>
              </a:rPr>
              <a:t>Policy checklist</a:t>
            </a:r>
          </a:p>
          <a:p>
            <a:r>
              <a:rPr lang="en-US" sz="2400" dirty="0" smtClean="0">
                <a:latin typeface="Helvetica" panose="020B0604020202020204" pitchFamily="34" charset="0"/>
                <a:cs typeface="Helvetica" panose="020B0604020202020204" pitchFamily="34" charset="0"/>
              </a:rPr>
              <a:t>Evaluation &amp; research</a:t>
            </a:r>
          </a:p>
          <a:p>
            <a:r>
              <a:rPr lang="en-US" sz="2400" dirty="0" smtClean="0">
                <a:latin typeface="Helvetica" panose="020B0604020202020204" pitchFamily="34" charset="0"/>
                <a:cs typeface="Helvetica" panose="020B0604020202020204" pitchFamily="34" charset="0"/>
              </a:rPr>
              <a:t>Stakeholder engagement</a:t>
            </a:r>
          </a:p>
          <a:p>
            <a:r>
              <a:rPr lang="en-US" sz="2400" dirty="0" smtClean="0">
                <a:latin typeface="Helvetica" panose="020B0604020202020204" pitchFamily="34" charset="0"/>
                <a:cs typeface="Helvetica" panose="020B0604020202020204" pitchFamily="34" charset="0"/>
              </a:rPr>
              <a:t>Roles within the community</a:t>
            </a:r>
            <a:endParaRPr lang="en-US" sz="2400" dirty="0">
              <a:latin typeface="Helvetica" panose="020B0604020202020204" pitchFamily="34" charset="0"/>
              <a:cs typeface="Helvetica" panose="020B0604020202020204" pitchFamily="34" charset="0"/>
            </a:endParaRPr>
          </a:p>
          <a:p>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752601"/>
            <a:ext cx="161942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51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Challenges to Policy </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3962400" y="1942214"/>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3962400" y="2133600"/>
            <a:ext cx="5133474" cy="3048000"/>
          </a:xfrm>
        </p:spPr>
        <p:txBody>
          <a:bodyPr>
            <a:normAutofit/>
          </a:bodyPr>
          <a:lstStyle/>
          <a:p>
            <a:r>
              <a:rPr lang="en-US" sz="2600" dirty="0" smtClean="0">
                <a:latin typeface="Helvetica" panose="020B0604020202020204" pitchFamily="34" charset="0"/>
                <a:cs typeface="Helvetica" panose="020B0604020202020204" pitchFamily="34" charset="0"/>
              </a:rPr>
              <a:t>Diverse tribal communities</a:t>
            </a:r>
          </a:p>
          <a:p>
            <a:r>
              <a:rPr lang="en-US" sz="2600" dirty="0" smtClean="0">
                <a:latin typeface="Helvetica" panose="020B0604020202020204" pitchFamily="34" charset="0"/>
                <a:cs typeface="Helvetica" panose="020B0604020202020204" pitchFamily="34" charset="0"/>
              </a:rPr>
              <a:t>Is policy the right approach</a:t>
            </a:r>
          </a:p>
          <a:p>
            <a:r>
              <a:rPr lang="en-US" sz="2600" dirty="0" smtClean="0">
                <a:latin typeface="Helvetica" panose="020B0604020202020204" pitchFamily="34" charset="0"/>
                <a:cs typeface="Helvetica" panose="020B0604020202020204" pitchFamily="34" charset="0"/>
              </a:rPr>
              <a:t>Collaboration/inclusion</a:t>
            </a:r>
          </a:p>
          <a:p>
            <a:r>
              <a:rPr lang="en-US" sz="2600" dirty="0" smtClean="0">
                <a:latin typeface="Helvetica" panose="020B0604020202020204" pitchFamily="34" charset="0"/>
                <a:cs typeface="Helvetica" panose="020B0604020202020204" pitchFamily="34" charset="0"/>
              </a:rPr>
              <a:t>Lack of resources/capacity</a:t>
            </a:r>
          </a:p>
          <a:p>
            <a:r>
              <a:rPr lang="en-US" sz="2600" dirty="0" smtClean="0">
                <a:latin typeface="Helvetica" panose="020B0604020202020204" pitchFamily="34" charset="0"/>
                <a:cs typeface="Helvetica" panose="020B0604020202020204" pitchFamily="34" charset="0"/>
              </a:rPr>
              <a:t>Conflicts with traditional values</a:t>
            </a:r>
          </a:p>
          <a:p>
            <a:r>
              <a:rPr lang="en-US" sz="2600" dirty="0" smtClean="0">
                <a:latin typeface="Helvetica" panose="020B0604020202020204" pitchFamily="34" charset="0"/>
                <a:cs typeface="Helvetica" panose="020B0604020202020204" pitchFamily="34" charset="0"/>
              </a:rPr>
              <a:t>Merging frameworks</a:t>
            </a:r>
            <a:endParaRPr lang="en-US" sz="2600" dirty="0">
              <a:latin typeface="Helvetica" panose="020B0604020202020204" pitchFamily="34" charset="0"/>
              <a:cs typeface="Helvetica" panose="020B0604020202020204" pitchFamily="34" charset="0"/>
            </a:endParaRPr>
          </a:p>
          <a:p>
            <a:endParaRPr lang="en-US" dirty="0"/>
          </a:p>
        </p:txBody>
      </p:sp>
      <p:pic>
        <p:nvPicPr>
          <p:cNvPr id="3" name="Picture 2"/>
          <p:cNvPicPr>
            <a:picLocks noChangeAspect="1"/>
          </p:cNvPicPr>
          <p:nvPr/>
        </p:nvPicPr>
        <p:blipFill>
          <a:blip r:embed="rId4"/>
          <a:stretch>
            <a:fillRect/>
          </a:stretch>
        </p:blipFill>
        <p:spPr>
          <a:xfrm>
            <a:off x="609600" y="1981200"/>
            <a:ext cx="3048000" cy="3048000"/>
          </a:xfrm>
          <a:prstGeom prst="rect">
            <a:avLst/>
          </a:prstGeom>
          <a:ln>
            <a:noFill/>
          </a:ln>
          <a:effectLst>
            <a:softEdge rad="112500"/>
          </a:effectLst>
        </p:spPr>
      </p:pic>
    </p:spTree>
    <p:extLst>
      <p:ext uri="{BB962C8B-B14F-4D97-AF65-F5344CB8AC3E}">
        <p14:creationId xmlns:p14="http://schemas.microsoft.com/office/powerpoint/2010/main" val="62387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Moving Forward</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510363" y="2389798"/>
            <a:ext cx="3048000" cy="2590800"/>
          </a:xfrm>
        </p:spPr>
        <p:txBody>
          <a:bodyPr>
            <a:normAutofit/>
          </a:bodyPr>
          <a:lstStyle/>
          <a:p>
            <a:r>
              <a:rPr lang="en-US" dirty="0" smtClean="0">
                <a:latin typeface="Helvetica" panose="020B0604020202020204" pitchFamily="34" charset="0"/>
                <a:cs typeface="Helvetica" panose="020B0604020202020204" pitchFamily="34" charset="0"/>
              </a:rPr>
              <a:t>Feedback</a:t>
            </a:r>
          </a:p>
          <a:p>
            <a:r>
              <a:rPr lang="en-US" dirty="0" smtClean="0">
                <a:latin typeface="Helvetica" panose="020B0604020202020204" pitchFamily="34" charset="0"/>
                <a:cs typeface="Helvetica" panose="020B0604020202020204" pitchFamily="34" charset="0"/>
              </a:rPr>
              <a:t>Revisions</a:t>
            </a:r>
          </a:p>
          <a:p>
            <a:r>
              <a:rPr lang="en-US" dirty="0" smtClean="0">
                <a:latin typeface="Helvetica" panose="020B0604020202020204" pitchFamily="34" charset="0"/>
                <a:cs typeface="Helvetica" panose="020B0604020202020204" pitchFamily="34" charset="0"/>
              </a:rPr>
              <a:t>Timeline</a:t>
            </a:r>
          </a:p>
          <a:p>
            <a:r>
              <a:rPr lang="en-US" dirty="0" smtClean="0">
                <a:latin typeface="Helvetica" panose="020B0604020202020204" pitchFamily="34" charset="0"/>
                <a:cs typeface="Helvetica" panose="020B0604020202020204" pitchFamily="34" charset="0"/>
              </a:rPr>
              <a:t>Pilot</a:t>
            </a:r>
            <a:endParaRPr lang="en-US" dirty="0">
              <a:latin typeface="Helvetica" panose="020B0604020202020204" pitchFamily="34" charset="0"/>
              <a:cs typeface="Helvetica" panose="020B0604020202020204" pitchFamily="34" charset="0"/>
            </a:endParaRPr>
          </a:p>
          <a:p>
            <a:endParaRPr lang="en-US"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80198"/>
            <a:ext cx="5072485" cy="381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31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426027"/>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Discussion</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661" y="1833360"/>
            <a:ext cx="4034039" cy="40340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0942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94855"/>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Thank </a:t>
            </a:r>
            <a:r>
              <a:rPr lang="en-US" altLang="en-US" sz="4400" dirty="0">
                <a:solidFill>
                  <a:schemeClr val="bg1"/>
                </a:solidFill>
                <a:latin typeface="Helvetica" panose="020B0604020202020204" pitchFamily="34" charset="0"/>
                <a:cs typeface="Helvetica" panose="020B0604020202020204" pitchFamily="34" charset="0"/>
              </a:rPr>
              <a:t>Y</a:t>
            </a:r>
            <a:r>
              <a:rPr lang="en-US" altLang="en-US" sz="4400" dirty="0" smtClean="0">
                <a:solidFill>
                  <a:schemeClr val="bg1"/>
                </a:solidFill>
                <a:latin typeface="Helvetica" panose="020B0604020202020204" pitchFamily="34" charset="0"/>
                <a:cs typeface="Helvetica" panose="020B0604020202020204" pitchFamily="34" charset="0"/>
              </a:rPr>
              <a:t>ou!</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685800" y="2209800"/>
            <a:ext cx="7543800" cy="2895600"/>
          </a:xfrm>
        </p:spPr>
        <p:txBody>
          <a:bodyPr>
            <a:normAutofit/>
          </a:bodyPr>
          <a:lstStyle/>
          <a:p>
            <a:pPr marL="0" indent="0">
              <a:buNone/>
            </a:pPr>
            <a:r>
              <a:rPr lang="en-US" altLang="en-US" dirty="0">
                <a:latin typeface="Helvetica" panose="020B0604020202020204" pitchFamily="34" charset="0"/>
                <a:cs typeface="Helvetica" panose="020B0604020202020204" pitchFamily="34" charset="0"/>
              </a:rPr>
              <a:t>Adam </a:t>
            </a:r>
            <a:r>
              <a:rPr lang="en-US" altLang="en-US" dirty="0" smtClean="0">
                <a:latin typeface="Helvetica" panose="020B0604020202020204" pitchFamily="34" charset="0"/>
                <a:cs typeface="Helvetica" panose="020B0604020202020204" pitchFamily="34" charset="0"/>
              </a:rPr>
              <a:t>Becenti  </a:t>
            </a:r>
            <a:r>
              <a:rPr lang="en-US" altLang="en-US" dirty="0" smtClean="0">
                <a:latin typeface="Helvetica" panose="020B0604020202020204" pitchFamily="34" charset="0"/>
                <a:cs typeface="Helvetica" panose="020B0604020202020204" pitchFamily="34" charset="0"/>
                <a:hlinkClick r:id="rId4"/>
              </a:rPr>
              <a:t>abecenti@nicwa.org</a:t>
            </a:r>
            <a:endParaRPr lang="en-US" altLang="en-US" dirty="0" smtClean="0">
              <a:latin typeface="Helvetica" panose="020B0604020202020204" pitchFamily="34" charset="0"/>
              <a:cs typeface="Helvetica" panose="020B0604020202020204" pitchFamily="34" charset="0"/>
            </a:endParaRPr>
          </a:p>
          <a:p>
            <a:pPr marL="0" indent="0">
              <a:buNone/>
            </a:pPr>
            <a:r>
              <a:rPr lang="en-US" altLang="en-US" dirty="0" smtClean="0">
                <a:latin typeface="Helvetica" panose="020B0604020202020204" pitchFamily="34" charset="0"/>
                <a:cs typeface="Helvetica" panose="020B0604020202020204" pitchFamily="34" charset="0"/>
              </a:rPr>
              <a:t>Antoinette Aguirre </a:t>
            </a:r>
            <a:r>
              <a:rPr lang="en-US" altLang="en-US" dirty="0" smtClean="0">
                <a:latin typeface="Helvetica" panose="020B0604020202020204" pitchFamily="34" charset="0"/>
                <a:cs typeface="Helvetica" panose="020B0604020202020204" pitchFamily="34" charset="0"/>
                <a:hlinkClick r:id="rId5"/>
              </a:rPr>
              <a:t>aaguirre@npaihb.org</a:t>
            </a:r>
            <a:endParaRPr lang="en-US" altLang="en-US" dirty="0" smtClean="0">
              <a:latin typeface="Helvetica" panose="020B0604020202020204" pitchFamily="34" charset="0"/>
              <a:cs typeface="Helvetica" panose="020B0604020202020204" pitchFamily="34" charset="0"/>
            </a:endParaRPr>
          </a:p>
          <a:p>
            <a:pPr marL="0" indent="0">
              <a:buNone/>
            </a:pPr>
            <a:r>
              <a:rPr lang="en-US" altLang="en-US" dirty="0" smtClean="0">
                <a:latin typeface="Helvetica" panose="020B0604020202020204" pitchFamily="34" charset="0"/>
                <a:cs typeface="Helvetica" panose="020B0604020202020204" pitchFamily="34" charset="0"/>
              </a:rPr>
              <a:t>Nora Frank-Buckner </a:t>
            </a:r>
            <a:r>
              <a:rPr lang="en-US" altLang="en-US" dirty="0" smtClean="0">
                <a:latin typeface="Helvetica" panose="020B0604020202020204" pitchFamily="34" charset="0"/>
                <a:cs typeface="Helvetica" panose="020B0604020202020204" pitchFamily="34" charset="0"/>
                <a:hlinkClick r:id="rId6"/>
              </a:rPr>
              <a:t>nfrank@npaihb.org</a:t>
            </a:r>
            <a:endParaRPr lang="en-US" altLang="en-US" dirty="0" smtClean="0">
              <a:latin typeface="Helvetica" panose="020B0604020202020204" pitchFamily="34" charset="0"/>
              <a:cs typeface="Helvetica" panose="020B0604020202020204" pitchFamily="34" charset="0"/>
            </a:endParaRPr>
          </a:p>
          <a:p>
            <a:pPr marL="0" indent="0">
              <a:buNone/>
            </a:pPr>
            <a:r>
              <a:rPr lang="en-US" altLang="en-US" dirty="0" smtClean="0">
                <a:latin typeface="Helvetica" panose="020B0604020202020204" pitchFamily="34" charset="0"/>
                <a:cs typeface="Helvetica" panose="020B0604020202020204" pitchFamily="34" charset="0"/>
              </a:rPr>
              <a:t>Ryan Ann Sealy  </a:t>
            </a:r>
            <a:r>
              <a:rPr lang="en-US" altLang="en-US" dirty="0" smtClean="0">
                <a:latin typeface="Helvetica" panose="020B0604020202020204" pitchFamily="34" charset="0"/>
                <a:cs typeface="Helvetica" panose="020B0604020202020204" pitchFamily="34" charset="0"/>
                <a:hlinkClick r:id="rId7"/>
              </a:rPr>
              <a:t>rsealy@npaihb.org</a:t>
            </a:r>
            <a:endParaRPr lang="en-US" altLang="en-US" dirty="0" smtClean="0">
              <a:latin typeface="Helvetica" panose="020B0604020202020204" pitchFamily="34" charset="0"/>
              <a:cs typeface="Helvetica" panose="020B0604020202020204" pitchFamily="34" charset="0"/>
            </a:endParaRPr>
          </a:p>
          <a:p>
            <a:pPr marL="0" indent="0">
              <a:buNone/>
            </a:pPr>
            <a:endParaRPr lang="en-US" altLang="en-US" dirty="0" smtClean="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296175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Tribal Customary Policy</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533400" y="2133600"/>
            <a:ext cx="8077200" cy="4038600"/>
          </a:xfrm>
        </p:spPr>
        <p:txBody>
          <a:bodyPr>
            <a:normAutofit/>
          </a:bodyPr>
          <a:lstStyle/>
          <a:p>
            <a:r>
              <a:rPr lang="en-US" sz="2800" dirty="0" smtClean="0">
                <a:latin typeface="Helvetica" panose="020B0604020202020204" pitchFamily="34" charset="0"/>
                <a:cs typeface="Helvetica" panose="020B0604020202020204" pitchFamily="34" charset="0"/>
              </a:rPr>
              <a:t>Natural and customary </a:t>
            </a:r>
            <a:r>
              <a:rPr lang="en-US" sz="2800" dirty="0">
                <a:latin typeface="Helvetica" panose="020B0604020202020204" pitchFamily="34" charset="0"/>
                <a:cs typeface="Helvetica" panose="020B0604020202020204" pitchFamily="34" charset="0"/>
              </a:rPr>
              <a:t>law established by traditional beliefs </a:t>
            </a:r>
            <a:r>
              <a:rPr lang="en-US" sz="2800" dirty="0" smtClean="0">
                <a:latin typeface="Helvetica" panose="020B0604020202020204" pitchFamily="34" charset="0"/>
                <a:cs typeface="Helvetica" panose="020B0604020202020204" pitchFamily="34" charset="0"/>
              </a:rPr>
              <a:t>&amp; values</a:t>
            </a:r>
          </a:p>
          <a:p>
            <a:r>
              <a:rPr lang="en-US" sz="2800" dirty="0" smtClean="0">
                <a:latin typeface="Helvetica" panose="020B0604020202020204" pitchFamily="34" charset="0"/>
                <a:cs typeface="Helvetica" panose="020B0604020202020204" pitchFamily="34" charset="0"/>
              </a:rPr>
              <a:t>Tribal perspective:</a:t>
            </a:r>
          </a:p>
          <a:p>
            <a:pPr lvl="1"/>
            <a:r>
              <a:rPr lang="en-US" sz="2400" dirty="0" smtClean="0">
                <a:latin typeface="Helvetica" panose="020B0604020202020204" pitchFamily="34" charset="0"/>
                <a:cs typeface="Helvetica" panose="020B0604020202020204" pitchFamily="34" charset="0"/>
              </a:rPr>
              <a:t> Guided tribal </a:t>
            </a:r>
            <a:r>
              <a:rPr lang="en-US" sz="2400" dirty="0">
                <a:latin typeface="Helvetica" panose="020B0604020202020204" pitchFamily="34" charset="0"/>
                <a:cs typeface="Helvetica" panose="020B0604020202020204" pitchFamily="34" charset="0"/>
              </a:rPr>
              <a:t>people in maintaining traditions, surviving inconceivable events, </a:t>
            </a:r>
            <a:r>
              <a:rPr lang="en-US" sz="2400" dirty="0" smtClean="0">
                <a:latin typeface="Helvetica" panose="020B0604020202020204" pitchFamily="34" charset="0"/>
                <a:cs typeface="Helvetica" panose="020B0604020202020204" pitchFamily="34" charset="0"/>
              </a:rPr>
              <a:t>and thriving</a:t>
            </a:r>
            <a:endParaRPr lang="en-US" dirty="0"/>
          </a:p>
        </p:txBody>
      </p:sp>
    </p:spTree>
    <p:extLst>
      <p:ext uri="{BB962C8B-B14F-4D97-AF65-F5344CB8AC3E}">
        <p14:creationId xmlns:p14="http://schemas.microsoft.com/office/powerpoint/2010/main" val="347452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2286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Policy Toolkit Team</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113744"/>
            <a:ext cx="4385668" cy="33962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224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2286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cs typeface="Arial" pitchFamily="34" charset="0"/>
              </a:rPr>
              <a:t>Team Origin Story</a:t>
            </a:r>
            <a:endParaRPr lang="en-US" altLang="en-US" sz="4400" dirty="0">
              <a:solidFill>
                <a:schemeClr val="bg1"/>
              </a:solidFill>
              <a:cs typeface="Arial"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457200" y="1905000"/>
            <a:ext cx="6477000" cy="2286000"/>
          </a:xfrm>
        </p:spPr>
        <p:txBody>
          <a:bodyPr>
            <a:normAutofit/>
          </a:bodyPr>
          <a:lstStyle/>
          <a:p>
            <a:r>
              <a:rPr lang="en-US" dirty="0" smtClean="0"/>
              <a:t>How our group came together</a:t>
            </a:r>
          </a:p>
          <a:p>
            <a:r>
              <a:rPr lang="en-US" dirty="0" smtClean="0"/>
              <a:t>Why we came together</a:t>
            </a:r>
          </a:p>
          <a:p>
            <a:r>
              <a:rPr lang="en-US" dirty="0" smtClean="0"/>
              <a:t>Importance</a:t>
            </a:r>
          </a:p>
          <a:p>
            <a:endParaRPr lang="en-US" dirty="0" smtClean="0"/>
          </a:p>
          <a:p>
            <a:endParaRPr lang="en-US" dirty="0"/>
          </a:p>
          <a:p>
            <a:endParaRPr lang="en-US" dirty="0"/>
          </a:p>
        </p:txBody>
      </p:sp>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819400"/>
            <a:ext cx="4889256" cy="27477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25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229600" cy="1143000"/>
          </a:xfrm>
        </p:spPr>
        <p:txBody>
          <a:bodyPr/>
          <a:lstStyle/>
          <a:p>
            <a:r>
              <a:rPr lang="en-US" dirty="0" smtClean="0"/>
              <a:t>Who NPAIHB Serves</a:t>
            </a:r>
            <a:endParaRPr lang="en-US" dirty="0"/>
          </a:p>
        </p:txBody>
      </p:sp>
      <p:pic>
        <p:nvPicPr>
          <p:cNvPr id="5" name="Picture 4" descr="N:\Graphics\GRAPHICS\Maps\GISmaps\PAtribes_high_res.tif"/>
          <p:cNvPicPr/>
          <p:nvPr/>
        </p:nvPicPr>
        <p:blipFill rotWithShape="1">
          <a:blip r:embed="rId3" cstate="print">
            <a:extLst>
              <a:ext uri="{28A0092B-C50C-407E-A947-70E740481C1C}">
                <a14:useLocalDpi xmlns:a14="http://schemas.microsoft.com/office/drawing/2010/main" val="0"/>
              </a:ext>
            </a:extLst>
          </a:blip>
          <a:srcRect b="3490"/>
          <a:stretch/>
        </p:blipFill>
        <p:spPr bwMode="auto">
          <a:xfrm>
            <a:off x="1676400" y="1600200"/>
            <a:ext cx="6934200" cy="4953000"/>
          </a:xfrm>
          <a:prstGeom prst="rect">
            <a:avLst/>
          </a:prstGeom>
          <a:noFill/>
          <a:extLst/>
        </p:spPr>
      </p:pic>
    </p:spTree>
    <p:extLst>
      <p:ext uri="{BB962C8B-B14F-4D97-AF65-F5344CB8AC3E}">
        <p14:creationId xmlns:p14="http://schemas.microsoft.com/office/powerpoint/2010/main" val="353036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048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cs typeface="Arial" pitchFamily="34" charset="0"/>
              </a:rPr>
              <a:t>Community Introductions</a:t>
            </a:r>
            <a:endParaRPr lang="en-US" altLang="en-US" sz="4400" dirty="0">
              <a:solidFill>
                <a:schemeClr val="bg1"/>
              </a:solidFill>
              <a:cs typeface="Arial"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304800" y="1828800"/>
            <a:ext cx="5715000" cy="3581400"/>
          </a:xfrm>
        </p:spPr>
        <p:txBody>
          <a:bodyPr>
            <a:normAutofit/>
          </a:bodyPr>
          <a:lstStyle/>
          <a:p>
            <a:r>
              <a:rPr lang="en-US" sz="2800" dirty="0" smtClean="0">
                <a:latin typeface="Helvetica" panose="020B0604020202020204" pitchFamily="34" charset="0"/>
                <a:cs typeface="Helvetica" panose="020B0604020202020204" pitchFamily="34" charset="0"/>
              </a:rPr>
              <a:t>Name</a:t>
            </a:r>
          </a:p>
          <a:p>
            <a:r>
              <a:rPr lang="en-US" sz="2800" dirty="0">
                <a:latin typeface="Helvetica" panose="020B0604020202020204" pitchFamily="34" charset="0"/>
                <a:cs typeface="Helvetica" panose="020B0604020202020204" pitchFamily="34" charset="0"/>
              </a:rPr>
              <a:t>T</a:t>
            </a:r>
            <a:r>
              <a:rPr lang="en-US" sz="2800" dirty="0" smtClean="0">
                <a:latin typeface="Helvetica" panose="020B0604020202020204" pitchFamily="34" charset="0"/>
                <a:cs typeface="Helvetica" panose="020B0604020202020204" pitchFamily="34" charset="0"/>
              </a:rPr>
              <a:t>ribal affiliation/current homestead </a:t>
            </a:r>
          </a:p>
          <a:p>
            <a:r>
              <a:rPr lang="en-US" sz="2800" dirty="0" smtClean="0">
                <a:latin typeface="Helvetica" panose="020B0604020202020204" pitchFamily="34" charset="0"/>
                <a:cs typeface="Helvetica" panose="020B0604020202020204" pitchFamily="34" charset="0"/>
              </a:rPr>
              <a:t>What is your experience with policy?</a:t>
            </a:r>
          </a:p>
          <a:p>
            <a:r>
              <a:rPr lang="en-US" sz="2800" dirty="0">
                <a:latin typeface="Helvetica" panose="020B0604020202020204" pitchFamily="34" charset="0"/>
                <a:cs typeface="Helvetica" panose="020B0604020202020204" pitchFamily="34" charset="0"/>
              </a:rPr>
              <a:t>What does policy mean in your community?</a:t>
            </a:r>
          </a:p>
          <a:p>
            <a:endParaRPr lang="en-US" dirty="0" smtClean="0"/>
          </a:p>
        </p:txBody>
      </p:sp>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521" y="2136774"/>
            <a:ext cx="3296158" cy="2168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3810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Purpose</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1066800" y="1905000"/>
            <a:ext cx="7391400" cy="4038600"/>
          </a:xfrm>
        </p:spPr>
        <p:txBody>
          <a:bodyPr>
            <a:normAutofit/>
          </a:bodyPr>
          <a:lstStyle/>
          <a:p>
            <a:r>
              <a:rPr lang="en-US" sz="2400" dirty="0">
                <a:latin typeface="Helvetica"/>
                <a:cs typeface="Helvetica"/>
              </a:rPr>
              <a:t>Support tribal community driven </a:t>
            </a:r>
            <a:r>
              <a:rPr lang="en-US" sz="2400" dirty="0" smtClean="0">
                <a:latin typeface="Helvetica"/>
                <a:cs typeface="Helvetica"/>
              </a:rPr>
              <a:t>policy</a:t>
            </a:r>
          </a:p>
          <a:p>
            <a:endParaRPr lang="en-US" sz="1100" dirty="0">
              <a:latin typeface="Helvetica"/>
              <a:cs typeface="Helvetica"/>
            </a:endParaRPr>
          </a:p>
          <a:p>
            <a:r>
              <a:rPr lang="en-US" sz="2400" dirty="0" smtClean="0">
                <a:latin typeface="Helvetica"/>
                <a:cs typeface="Helvetica"/>
              </a:rPr>
              <a:t>Provide a guide for tribal nations/communities in the policy making process</a:t>
            </a:r>
          </a:p>
          <a:p>
            <a:endParaRPr lang="en-US" sz="1100" dirty="0" smtClean="0">
              <a:latin typeface="Helvetica"/>
              <a:cs typeface="Helvetica"/>
            </a:endParaRPr>
          </a:p>
          <a:p>
            <a:r>
              <a:rPr lang="en-US" sz="2400" dirty="0" smtClean="0">
                <a:latin typeface="Helvetica"/>
                <a:cs typeface="Helvetica"/>
              </a:rPr>
              <a:t>Offer ideas, concepts, and structure relating</a:t>
            </a:r>
          </a:p>
          <a:p>
            <a:pPr marL="0" indent="0">
              <a:buNone/>
            </a:pPr>
            <a:r>
              <a:rPr lang="en-US" sz="2400" dirty="0" smtClean="0">
                <a:latin typeface="Helvetica"/>
                <a:cs typeface="Helvetica"/>
              </a:rPr>
              <a:t>    to how tribal communities may approach policy </a:t>
            </a:r>
          </a:p>
          <a:p>
            <a:endParaRPr lang="en-US" sz="1000" dirty="0" smtClean="0">
              <a:latin typeface="Helvetica"/>
              <a:cs typeface="Helvetica"/>
            </a:endParaRPr>
          </a:p>
          <a:p>
            <a:r>
              <a:rPr lang="en-US" sz="2400" dirty="0" smtClean="0">
                <a:latin typeface="Helvetica"/>
                <a:cs typeface="Helvetica"/>
              </a:rPr>
              <a:t>Highlight and </a:t>
            </a:r>
            <a:r>
              <a:rPr lang="en-US" sz="2400" dirty="0">
                <a:latin typeface="Helvetica"/>
                <a:cs typeface="Helvetica"/>
              </a:rPr>
              <a:t>honor tribal perspective for policy development</a:t>
            </a:r>
          </a:p>
          <a:p>
            <a:pPr marL="0" indent="0">
              <a:buNone/>
            </a:pPr>
            <a:r>
              <a:rPr lang="en-US" sz="2100" dirty="0" smtClean="0"/>
              <a:t>   	</a:t>
            </a:r>
          </a:p>
        </p:txBody>
      </p:sp>
    </p:spTree>
    <p:extLst>
      <p:ext uri="{BB962C8B-B14F-4D97-AF65-F5344CB8AC3E}">
        <p14:creationId xmlns:p14="http://schemas.microsoft.com/office/powerpoint/2010/main" val="26211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txBox="1">
            <a:spLocks noChangeArrowheads="1"/>
          </p:cNvSpPr>
          <p:nvPr/>
        </p:nvSpPr>
        <p:spPr bwMode="auto">
          <a:xfrm>
            <a:off x="533400" y="3810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400" dirty="0" smtClean="0">
                <a:solidFill>
                  <a:schemeClr val="bg1"/>
                </a:solidFill>
                <a:latin typeface="Helvetica" panose="020B0604020202020204" pitchFamily="34" charset="0"/>
                <a:cs typeface="Helvetica" panose="020B0604020202020204" pitchFamily="34" charset="0"/>
              </a:rPr>
              <a:t>Utilization of Guide</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6" name="Picture 2" descr="Northwest Portland Area Indian Health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67161"/>
            <a:ext cx="3838074" cy="1083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nvSpPr>
        <p:spPr>
          <a:xfrm>
            <a:off x="1143000" y="1981200"/>
            <a:ext cx="5257800" cy="23241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pPr>
            <a:endParaRPr lang="en-US" sz="1600" dirty="0" smtClean="0"/>
          </a:p>
        </p:txBody>
      </p:sp>
      <p:sp>
        <p:nvSpPr>
          <p:cNvPr id="2" name="Text Placeholder 1"/>
          <p:cNvSpPr>
            <a:spLocks noGrp="1"/>
          </p:cNvSpPr>
          <p:nvPr>
            <p:ph type="body" idx="1"/>
          </p:nvPr>
        </p:nvSpPr>
        <p:spPr>
          <a:xfrm>
            <a:off x="990600" y="1981200"/>
            <a:ext cx="7924800" cy="3962400"/>
          </a:xfrm>
        </p:spPr>
        <p:txBody>
          <a:bodyPr>
            <a:normAutofit/>
          </a:bodyPr>
          <a:lstStyle/>
          <a:p>
            <a:r>
              <a:rPr lang="en-US" sz="2800" dirty="0" smtClean="0">
                <a:latin typeface="Helvetica"/>
                <a:cs typeface="Helvetica"/>
              </a:rPr>
              <a:t>Practical step-by-step guide</a:t>
            </a:r>
          </a:p>
          <a:p>
            <a:r>
              <a:rPr lang="en-US" sz="2800" dirty="0">
                <a:latin typeface="Helvetica"/>
                <a:cs typeface="Helvetica"/>
              </a:rPr>
              <a:t>C</a:t>
            </a:r>
            <a:r>
              <a:rPr lang="en-US" sz="2800" dirty="0" smtClean="0">
                <a:latin typeface="Helvetica"/>
                <a:cs typeface="Helvetica"/>
              </a:rPr>
              <a:t>ourse of action</a:t>
            </a:r>
          </a:p>
          <a:p>
            <a:r>
              <a:rPr lang="en-US" sz="2800" dirty="0" smtClean="0">
                <a:latin typeface="Helvetica"/>
                <a:cs typeface="Helvetica"/>
              </a:rPr>
              <a:t>Address community need</a:t>
            </a:r>
          </a:p>
          <a:p>
            <a:r>
              <a:rPr lang="en-US" sz="2800" dirty="0" smtClean="0">
                <a:latin typeface="Helvetica"/>
                <a:cs typeface="Helvetica"/>
              </a:rPr>
              <a:t>Advocacy/education </a:t>
            </a:r>
            <a:r>
              <a:rPr lang="en-US" sz="2800" dirty="0">
                <a:latin typeface="Helvetica"/>
                <a:cs typeface="Helvetica"/>
              </a:rPr>
              <a:t>for non-native </a:t>
            </a:r>
            <a:r>
              <a:rPr lang="en-US" sz="2800" dirty="0" smtClean="0">
                <a:latin typeface="Helvetica"/>
                <a:cs typeface="Helvetica"/>
              </a:rPr>
              <a:t>partnership</a:t>
            </a:r>
          </a:p>
          <a:p>
            <a:r>
              <a:rPr lang="en-US" sz="2800" dirty="0" smtClean="0">
                <a:latin typeface="Helvetica"/>
                <a:cs typeface="Helvetica"/>
              </a:rPr>
              <a:t>Tribal framework</a:t>
            </a:r>
          </a:p>
          <a:p>
            <a:r>
              <a:rPr lang="en-US" sz="2800" dirty="0" smtClean="0">
                <a:latin typeface="Helvetica"/>
                <a:cs typeface="Helvetica"/>
              </a:rPr>
              <a:t>Tribal Sovereignty </a:t>
            </a:r>
          </a:p>
          <a:p>
            <a:endParaRPr lang="en-US" dirty="0" smtClean="0"/>
          </a:p>
          <a:p>
            <a:endParaRPr lang="en-US" dirty="0"/>
          </a:p>
          <a:p>
            <a:endParaRPr lang="en-US" dirty="0"/>
          </a:p>
        </p:txBody>
      </p:sp>
    </p:spTree>
    <p:extLst>
      <p:ext uri="{BB962C8B-B14F-4D97-AF65-F5344CB8AC3E}">
        <p14:creationId xmlns:p14="http://schemas.microsoft.com/office/powerpoint/2010/main" val="3411278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4240</TotalTime>
  <Words>1406</Words>
  <Application>Microsoft Office PowerPoint</Application>
  <PresentationFormat>On-screen Show (4:3)</PresentationFormat>
  <Paragraphs>268</Paragraphs>
  <Slides>25</Slides>
  <Notes>25</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Who NPAIHB Serves</vt:lpstr>
      <vt:lpstr>PowerPoint Presentation</vt:lpstr>
      <vt:lpstr>PowerPoint Presentation</vt:lpstr>
      <vt:lpstr>PowerPoint Presentation</vt:lpstr>
      <vt:lpstr>PowerPoint Presentation</vt:lpstr>
      <vt:lpstr>PowerPoint Presentation</vt:lpstr>
      <vt:lpstr>PowerPoint Presentation</vt:lpstr>
      <vt:lpstr>Relational Worldview Model Individual/Family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Well-Being, 2008  (Sample Items)</dc:title>
  <dc:creator>Addie Smith</dc:creator>
  <cp:lastModifiedBy>Lisa Griggs</cp:lastModifiedBy>
  <cp:revision>178</cp:revision>
  <cp:lastPrinted>2017-12-12T20:07:38Z</cp:lastPrinted>
  <dcterms:created xsi:type="dcterms:W3CDTF">2013-05-21T16:57:56Z</dcterms:created>
  <dcterms:modified xsi:type="dcterms:W3CDTF">2018-01-10T16:48:03Z</dcterms:modified>
</cp:coreProperties>
</file>