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tone\AppData\Local\Microsoft\Windows\Temporary%20Internet%20Files\Content.Outlook\AUZ1824V\AreaGraphs%20DM%20Audit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tone\AppData\Local\Microsoft\Windows\Temporary%20Internet%20Files\Content.Outlook\AUZ1824V\AreaGraphs%20DM%20Audit%202017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Glycemic Control (A1C&lt;8.0)</a:t>
            </a:r>
          </a:p>
        </c:rich>
      </c:tx>
      <c:layout>
        <c:manualLayout>
          <c:xMode val="edge"/>
          <c:yMode val="edge"/>
          <c:x val="0.366631479658793"/>
          <c:y val="2.4587267886481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Data!$B$127</c:f>
              <c:strCache>
                <c:ptCount val="1"/>
                <c:pt idx="0">
                  <c:v>Blood Sugar Control: A1C &lt; 8.0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0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</c:numLit>
          </c:cat>
          <c:val>
            <c:numRef>
              <c:f>Data!$C$127:$L$127</c:f>
              <c:numCache>
                <c:formatCode>General</c:formatCode>
                <c:ptCount val="10"/>
                <c:pt idx="0">
                  <c:v>58</c:v>
                </c:pt>
                <c:pt idx="1">
                  <c:v>61</c:v>
                </c:pt>
                <c:pt idx="2">
                  <c:v>60</c:v>
                </c:pt>
                <c:pt idx="3">
                  <c:v>60</c:v>
                </c:pt>
                <c:pt idx="4">
                  <c:v>59</c:v>
                </c:pt>
                <c:pt idx="5">
                  <c:v>56</c:v>
                </c:pt>
                <c:pt idx="6">
                  <c:v>55</c:v>
                </c:pt>
                <c:pt idx="7">
                  <c:v>53</c:v>
                </c:pt>
                <c:pt idx="8">
                  <c:v>56</c:v>
                </c:pt>
                <c:pt idx="9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2A-455F-8EB6-4A7EACA95D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3661840"/>
        <c:axId val="823662368"/>
      </c:lineChart>
      <c:catAx>
        <c:axId val="823661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Audit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662368"/>
        <c:crosses val="autoZero"/>
        <c:auto val="1"/>
        <c:lblAlgn val="ctr"/>
        <c:lblOffset val="100"/>
        <c:noMultiLvlLbl val="0"/>
      </c:catAx>
      <c:valAx>
        <c:axId val="823662368"/>
        <c:scaling>
          <c:orientation val="minMax"/>
          <c:max val="100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82366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Blood Sugar Control</a:t>
            </a:r>
          </a:p>
        </c:rich>
      </c:tx>
      <c:layout>
        <c:manualLayout>
          <c:xMode val="edge"/>
          <c:yMode val="edge"/>
          <c:x val="0.39750697178477701"/>
          <c:y val="2.6755905511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A1C &lt; 7.0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0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</c:numLit>
          </c:cat>
          <c:val>
            <c:numRef>
              <c:f>Data!$C$18:$L$18</c:f>
              <c:numCache>
                <c:formatCode>General</c:formatCode>
                <c:ptCount val="10"/>
                <c:pt idx="0">
                  <c:v>41</c:v>
                </c:pt>
                <c:pt idx="1">
                  <c:v>43</c:v>
                </c:pt>
                <c:pt idx="2">
                  <c:v>42</c:v>
                </c:pt>
                <c:pt idx="3">
                  <c:v>41</c:v>
                </c:pt>
                <c:pt idx="4">
                  <c:v>42</c:v>
                </c:pt>
                <c:pt idx="5">
                  <c:v>39</c:v>
                </c:pt>
                <c:pt idx="6">
                  <c:v>39</c:v>
                </c:pt>
                <c:pt idx="7">
                  <c:v>37</c:v>
                </c:pt>
                <c:pt idx="8">
                  <c:v>38</c:v>
                </c:pt>
                <c:pt idx="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99-4C4A-B593-A8700612FB7A}"/>
            </c:ext>
          </c:extLst>
        </c:ser>
        <c:ser>
          <c:idx val="1"/>
          <c:order val="1"/>
          <c:tx>
            <c:v>A1C 7.0-7.9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0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</c:numLit>
          </c:cat>
          <c:val>
            <c:numRef>
              <c:f>Data!$C$19:$L$19</c:f>
              <c:numCache>
                <c:formatCode>General</c:formatCode>
                <c:ptCount val="10"/>
                <c:pt idx="0">
                  <c:v>17</c:v>
                </c:pt>
                <c:pt idx="1">
                  <c:v>18</c:v>
                </c:pt>
                <c:pt idx="2">
                  <c:v>18</c:v>
                </c:pt>
                <c:pt idx="3">
                  <c:v>19</c:v>
                </c:pt>
                <c:pt idx="4">
                  <c:v>17</c:v>
                </c:pt>
                <c:pt idx="5">
                  <c:v>17</c:v>
                </c:pt>
                <c:pt idx="6">
                  <c:v>16</c:v>
                </c:pt>
                <c:pt idx="7">
                  <c:v>16</c:v>
                </c:pt>
                <c:pt idx="8">
                  <c:v>18</c:v>
                </c:pt>
                <c:pt idx="9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99-4C4A-B593-A8700612FB7A}"/>
            </c:ext>
          </c:extLst>
        </c:ser>
        <c:ser>
          <c:idx val="2"/>
          <c:order val="2"/>
          <c:tx>
            <c:v>A1C 8.0-8.9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0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</c:numLit>
          </c:cat>
          <c:val>
            <c:numRef>
              <c:f>Data!$C$20:$L$20</c:f>
              <c:numCache>
                <c:formatCode>General</c:formatCode>
                <c:ptCount val="10"/>
                <c:pt idx="0">
                  <c:v>10</c:v>
                </c:pt>
                <c:pt idx="1">
                  <c:v>11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10</c:v>
                </c:pt>
                <c:pt idx="8">
                  <c:v>13</c:v>
                </c:pt>
                <c:pt idx="9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99-4C4A-B593-A8700612FB7A}"/>
            </c:ext>
          </c:extLst>
        </c:ser>
        <c:ser>
          <c:idx val="3"/>
          <c:order val="3"/>
          <c:tx>
            <c:v>A1C 9.0-9.9</c:v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0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</c:numLit>
          </c:cat>
          <c:val>
            <c:numRef>
              <c:f>Data!$C$21:$L$21</c:f>
              <c:numCache>
                <c:formatCode>General</c:formatCode>
                <c:ptCount val="10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7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99-4C4A-B593-A8700612FB7A}"/>
            </c:ext>
          </c:extLst>
        </c:ser>
        <c:ser>
          <c:idx val="4"/>
          <c:order val="4"/>
          <c:tx>
            <c:v>A1C 10.0-10.9</c:v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0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</c:numLit>
          </c:cat>
          <c:val>
            <c:numRef>
              <c:f>Data!$C$22:$L$22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99-4C4A-B593-A8700612FB7A}"/>
            </c:ext>
          </c:extLst>
        </c:ser>
        <c:ser>
          <c:idx val="5"/>
          <c:order val="5"/>
          <c:tx>
            <c:v>A1C 11.0 or higher</c:v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Pt>
            <c:idx val="4"/>
            <c:marker>
              <c:symbol val="circle"/>
              <c:size val="17"/>
              <c:spPr>
                <a:solidFill>
                  <a:schemeClr val="accent6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899-4C4A-B593-A8700612F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0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</c:numLit>
          </c:cat>
          <c:val>
            <c:numRef>
              <c:f>Data!$C$23:$L$23</c:f>
              <c:numCache>
                <c:formatCode>General</c:formatCode>
                <c:ptCount val="10"/>
                <c:pt idx="0">
                  <c:v>8</c:v>
                </c:pt>
                <c:pt idx="1">
                  <c:v>8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10</c:v>
                </c:pt>
                <c:pt idx="9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899-4C4A-B593-A8700612FB7A}"/>
            </c:ext>
          </c:extLst>
        </c:ser>
        <c:ser>
          <c:idx val="6"/>
          <c:order val="6"/>
          <c:tx>
            <c:v>Unknown</c:v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0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</c:numLit>
          </c:cat>
          <c:val>
            <c:numRef>
              <c:f>Data!$C$24:$L$24</c:f>
              <c:numCache>
                <c:formatCode>General</c:formatCode>
                <c:ptCount val="10"/>
                <c:pt idx="0">
                  <c:v>13</c:v>
                </c:pt>
                <c:pt idx="1">
                  <c:v>10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16</c:v>
                </c:pt>
                <c:pt idx="8">
                  <c:v>7</c:v>
                </c:pt>
                <c:pt idx="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899-4C4A-B593-A8700612FB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1777984"/>
        <c:axId val="802227392"/>
      </c:lineChart>
      <c:catAx>
        <c:axId val="831777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Audit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227392"/>
        <c:crosses val="autoZero"/>
        <c:auto val="1"/>
        <c:lblAlgn val="ctr"/>
        <c:lblOffset val="100"/>
        <c:noMultiLvlLbl val="0"/>
      </c:catAx>
      <c:valAx>
        <c:axId val="802227392"/>
        <c:scaling>
          <c:orientation val="minMax"/>
          <c:max val="100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83177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0.00069</cdr:x>
      <cdr:y>0.91115</cdr:y>
    </cdr:from>
    <cdr:to>
      <cdr:x>0.25069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75" y="2490787"/>
          <a:ext cx="1143001" cy="242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/>
            <a:t>IHS Diabetes Audit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0.00069</cdr:x>
      <cdr:y>0.91115</cdr:y>
    </cdr:from>
    <cdr:to>
      <cdr:x>0.25069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75" y="2490787"/>
          <a:ext cx="1143001" cy="242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/>
            <a:t>IHS Diabetes Audit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1067-B5D4-49AA-A6EB-E8C700E993E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0F5-D2DC-4644-B434-C4B4AD4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1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1067-B5D4-49AA-A6EB-E8C700E993E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0F5-D2DC-4644-B434-C4B4AD4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7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1067-B5D4-49AA-A6EB-E8C700E993E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0F5-D2DC-4644-B434-C4B4AD4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2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1067-B5D4-49AA-A6EB-E8C700E993E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0F5-D2DC-4644-B434-C4B4AD4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9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1067-B5D4-49AA-A6EB-E8C700E993E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0F5-D2DC-4644-B434-C4B4AD4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9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1067-B5D4-49AA-A6EB-E8C700E993E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0F5-D2DC-4644-B434-C4B4AD4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5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1067-B5D4-49AA-A6EB-E8C700E993E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0F5-D2DC-4644-B434-C4B4AD4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2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1067-B5D4-49AA-A6EB-E8C700E993E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0F5-D2DC-4644-B434-C4B4AD4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2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1067-B5D4-49AA-A6EB-E8C700E993E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0F5-D2DC-4644-B434-C4B4AD4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4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1067-B5D4-49AA-A6EB-E8C700E993E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0F5-D2DC-4644-B434-C4B4AD4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7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1067-B5D4-49AA-A6EB-E8C700E993E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F0F5-D2DC-4644-B434-C4B4AD4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6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71067-B5D4-49AA-A6EB-E8C700E993ED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F0F5-D2DC-4644-B434-C4B4AD49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9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VAMaHP-tEw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aihb.org/tribal-endocrinology-echo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aihb.org/tribal-endocrinology-echo/" TargetMode="External"/><Relationship Id="rId2" Type="http://schemas.openxmlformats.org/officeDocument/2006/relationships/hyperlink" Target="mailto:endoecho@npaihb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Tribal Endocrinology ECHO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4519613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Sunny Stone, MPH, CHES</a:t>
            </a:r>
          </a:p>
          <a:p>
            <a:r>
              <a:rPr lang="en-US" dirty="0" smtClean="0"/>
              <a:t>Diabetes Manager/Quality Improvement Coordinator</a:t>
            </a:r>
          </a:p>
          <a:p>
            <a:r>
              <a:rPr lang="en-US" dirty="0" smtClean="0"/>
              <a:t>Shoshone-Bannock Tribes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48387" y="3810000"/>
            <a:ext cx="4519613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Ethan Newcomb</a:t>
            </a:r>
          </a:p>
          <a:p>
            <a:r>
              <a:rPr lang="en-US" dirty="0" smtClean="0"/>
              <a:t>WEAVE-NW Project Assistant/ECHO Clinic Coordinator</a:t>
            </a:r>
          </a:p>
          <a:p>
            <a:r>
              <a:rPr lang="en-US" dirty="0" smtClean="0"/>
              <a:t>NPAIHB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89" y="365126"/>
            <a:ext cx="11361107" cy="946194"/>
          </a:xfrm>
        </p:spPr>
        <p:txBody>
          <a:bodyPr/>
          <a:lstStyle/>
          <a:p>
            <a:r>
              <a:rPr lang="en-US" dirty="0" smtClean="0"/>
              <a:t>What is ECHO?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86" y="1825625"/>
            <a:ext cx="7746027" cy="4351338"/>
          </a:xfrm>
        </p:spPr>
      </p:pic>
    </p:spTree>
    <p:extLst>
      <p:ext uri="{BB962C8B-B14F-4D97-AF65-F5344CB8AC3E}">
        <p14:creationId xmlns:p14="http://schemas.microsoft.com/office/powerpoint/2010/main" val="36398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31" y="1260754"/>
            <a:ext cx="4406518" cy="3304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0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Diabetes Care in Indian Country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076"/>
            <a:ext cx="4634631" cy="3475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" y="4238886"/>
            <a:ext cx="2993273" cy="261911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67" y="3797039"/>
            <a:ext cx="4584984" cy="306096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51" y="4487555"/>
            <a:ext cx="3158386" cy="2370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277" y="2009037"/>
            <a:ext cx="3636723" cy="4848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49" y="0"/>
            <a:ext cx="3224292" cy="2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5"/>
              </p:ext>
            </p:extLst>
          </p:nvPr>
        </p:nvGraphicFramePr>
        <p:xfrm>
          <a:off x="1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76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22569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5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Patient-Centered Care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85" y="1377863"/>
            <a:ext cx="8505629" cy="5480137"/>
          </a:xfrm>
        </p:spPr>
      </p:pic>
    </p:spTree>
    <p:extLst>
      <p:ext uri="{BB962C8B-B14F-4D97-AF65-F5344CB8AC3E}">
        <p14:creationId xmlns:p14="http://schemas.microsoft.com/office/powerpoint/2010/main" val="19647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benefits?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004"/>
            <a:ext cx="4472522" cy="3657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7" y="2755302"/>
            <a:ext cx="4572000" cy="269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31" y="1415773"/>
            <a:ext cx="4081670" cy="54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Endo-ECHO Webpage is now live!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81" y="1690688"/>
            <a:ext cx="4948238" cy="3414284"/>
          </a:xfrm>
        </p:spPr>
      </p:pic>
      <p:sp>
        <p:nvSpPr>
          <p:cNvPr id="5" name="TextBox 4"/>
          <p:cNvSpPr txBox="1"/>
          <p:nvPr/>
        </p:nvSpPr>
        <p:spPr>
          <a:xfrm>
            <a:off x="2625883" y="5529263"/>
            <a:ext cx="6940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/>
              </a:rPr>
              <a:t>NPAIHB.ORG/TRIBAL-ENDOCRINOLOGY-ECHO/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26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Feel free to contact </a:t>
            </a:r>
            <a:r>
              <a:rPr lang="en-US" dirty="0" smtClean="0">
                <a:hlinkClick r:id="rId2"/>
              </a:rPr>
              <a:t>endoecho@npaihb.org</a:t>
            </a:r>
            <a:r>
              <a:rPr lang="en-US" dirty="0" smtClean="0"/>
              <a:t> with any questions, comments, or concerns.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Join Our Listserv Text “ENDO” to 97779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Visit </a:t>
            </a:r>
            <a:r>
              <a:rPr lang="en-US" dirty="0" smtClean="0">
                <a:hlinkClick r:id="rId3"/>
              </a:rPr>
              <a:t>www.npaihb.org/tribal-endocrinology-echo</a:t>
            </a:r>
            <a:r>
              <a:rPr lang="en-US" smtClean="0">
                <a:hlinkClick r:id="rId3"/>
              </a:rPr>
              <a:t>/</a:t>
            </a:r>
            <a:r>
              <a:rPr lang="en-US" smtClean="0"/>
              <a:t> </a:t>
            </a: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98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Tribal Endocrinology ECHO</vt:lpstr>
      <vt:lpstr>What is ECHO?</vt:lpstr>
      <vt:lpstr>Diabetes Care in Indian Country</vt:lpstr>
      <vt:lpstr>PowerPoint Presentation</vt:lpstr>
      <vt:lpstr>PowerPoint Presentation</vt:lpstr>
      <vt:lpstr>Patient-Centered Care</vt:lpstr>
      <vt:lpstr>Who benefits?</vt:lpstr>
      <vt:lpstr>The Endo-ECHO Webpage is now live!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Tribal Endocrinology ECHO</dc:title>
  <dc:creator>Stone, Sunny (IHS/POR)</dc:creator>
  <cp:lastModifiedBy>Lisa Griggs</cp:lastModifiedBy>
  <cp:revision>11</cp:revision>
  <dcterms:created xsi:type="dcterms:W3CDTF">2018-04-06T15:47:11Z</dcterms:created>
  <dcterms:modified xsi:type="dcterms:W3CDTF">2018-04-11T19:16:45Z</dcterms:modified>
</cp:coreProperties>
</file>