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14"/>
  </p:notesMasterIdLst>
  <p:sldIdLst>
    <p:sldId id="256" r:id="rId2"/>
    <p:sldId id="257" r:id="rId3"/>
    <p:sldId id="258" r:id="rId4"/>
    <p:sldId id="259" r:id="rId5"/>
    <p:sldId id="260" r:id="rId6"/>
    <p:sldId id="261" r:id="rId7"/>
    <p:sldId id="262" r:id="rId8"/>
    <p:sldId id="263" r:id="rId9"/>
    <p:sldId id="267" r:id="rId10"/>
    <p:sldId id="265" r:id="rId11"/>
    <p:sldId id="268" r:id="rId12"/>
    <p:sldId id="269"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41" autoAdjust="0"/>
    <p:restoredTop sz="81865" autoAdjust="0"/>
  </p:normalViewPr>
  <p:slideViewPr>
    <p:cSldViewPr snapToGrid="0">
      <p:cViewPr varScale="1">
        <p:scale>
          <a:sx n="94" d="100"/>
          <a:sy n="94" d="100"/>
        </p:scale>
        <p:origin x="14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BBF2A9-6928-499B-8FF1-52E7236B63F9}" type="datetimeFigureOut">
              <a:rPr lang="en-US" smtClean="0"/>
              <a:t>4/13/2018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B44E0B-6C93-49A6-946E-F26C6DEB7FDA}" type="slidenum">
              <a:rPr lang="en-US" smtClean="0"/>
              <a:t>‹#›</a:t>
            </a:fld>
            <a:endParaRPr lang="en-US"/>
          </a:p>
        </p:txBody>
      </p:sp>
    </p:spTree>
    <p:extLst>
      <p:ext uri="{BB962C8B-B14F-4D97-AF65-F5344CB8AC3E}">
        <p14:creationId xmlns:p14="http://schemas.microsoft.com/office/powerpoint/2010/main" val="4094301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team</a:t>
            </a:r>
            <a:endParaRPr lang="en-US" dirty="0"/>
          </a:p>
        </p:txBody>
      </p:sp>
      <p:sp>
        <p:nvSpPr>
          <p:cNvPr id="4" name="Slide Number Placeholder 3"/>
          <p:cNvSpPr>
            <a:spLocks noGrp="1"/>
          </p:cNvSpPr>
          <p:nvPr>
            <p:ph type="sldNum" sz="quarter" idx="10"/>
          </p:nvPr>
        </p:nvSpPr>
        <p:spPr/>
        <p:txBody>
          <a:bodyPr/>
          <a:lstStyle/>
          <a:p>
            <a:fld id="{7EB44E0B-6C93-49A6-946E-F26C6DEB7FDA}" type="slidenum">
              <a:rPr lang="en-US" smtClean="0"/>
              <a:t>3</a:t>
            </a:fld>
            <a:endParaRPr lang="en-US"/>
          </a:p>
        </p:txBody>
      </p:sp>
    </p:spTree>
    <p:extLst>
      <p:ext uri="{BB962C8B-B14F-4D97-AF65-F5344CB8AC3E}">
        <p14:creationId xmlns:p14="http://schemas.microsoft.com/office/powerpoint/2010/main" val="1218510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B44E0B-6C93-49A6-946E-F26C6DEB7FDA}" type="slidenum">
              <a:rPr lang="en-US" smtClean="0"/>
              <a:t>4</a:t>
            </a:fld>
            <a:endParaRPr lang="en-US"/>
          </a:p>
        </p:txBody>
      </p:sp>
    </p:spTree>
    <p:extLst>
      <p:ext uri="{BB962C8B-B14F-4D97-AF65-F5344CB8AC3E}">
        <p14:creationId xmlns:p14="http://schemas.microsoft.com/office/powerpoint/2010/main" val="98657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2AD7B6-C6CE-4E6D-A4D5-17F8D4A093E5}"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0BC5F-0962-4956-8D65-A1DD19B3E80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045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2AD7B6-C6CE-4E6D-A4D5-17F8D4A093E5}"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0BC5F-0962-4956-8D65-A1DD19B3E80E}" type="slidenum">
              <a:rPr lang="en-US" smtClean="0"/>
              <a:t>‹#›</a:t>
            </a:fld>
            <a:endParaRPr lang="en-US"/>
          </a:p>
        </p:txBody>
      </p:sp>
    </p:spTree>
    <p:extLst>
      <p:ext uri="{BB962C8B-B14F-4D97-AF65-F5344CB8AC3E}">
        <p14:creationId xmlns:p14="http://schemas.microsoft.com/office/powerpoint/2010/main" val="316996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2AD7B6-C6CE-4E6D-A4D5-17F8D4A093E5}"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0BC5F-0962-4956-8D65-A1DD19B3E80E}" type="slidenum">
              <a:rPr lang="en-US" smtClean="0"/>
              <a:t>‹#›</a:t>
            </a:fld>
            <a:endParaRPr lang="en-US"/>
          </a:p>
        </p:txBody>
      </p:sp>
    </p:spTree>
    <p:extLst>
      <p:ext uri="{BB962C8B-B14F-4D97-AF65-F5344CB8AC3E}">
        <p14:creationId xmlns:p14="http://schemas.microsoft.com/office/powerpoint/2010/main" val="3867378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AD7B6-C6CE-4E6D-A4D5-17F8D4A093E5}"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0BC5F-0962-4956-8D65-A1DD19B3E80E}" type="slidenum">
              <a:rPr lang="en-US" smtClean="0"/>
              <a:t>‹#›</a:t>
            </a:fld>
            <a:endParaRPr lang="en-US"/>
          </a:p>
        </p:txBody>
      </p:sp>
    </p:spTree>
    <p:extLst>
      <p:ext uri="{BB962C8B-B14F-4D97-AF65-F5344CB8AC3E}">
        <p14:creationId xmlns:p14="http://schemas.microsoft.com/office/powerpoint/2010/main" val="845540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2AD7B6-C6CE-4E6D-A4D5-17F8D4A093E5}"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0BC5F-0962-4956-8D65-A1DD19B3E80E}" type="slidenum">
              <a:rPr lang="en-US" smtClean="0"/>
              <a:t>‹#›</a:t>
            </a:fld>
            <a:endParaRPr lang="en-US"/>
          </a:p>
        </p:txBody>
      </p:sp>
    </p:spTree>
    <p:extLst>
      <p:ext uri="{BB962C8B-B14F-4D97-AF65-F5344CB8AC3E}">
        <p14:creationId xmlns:p14="http://schemas.microsoft.com/office/powerpoint/2010/main" val="290555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2AD7B6-C6CE-4E6D-A4D5-17F8D4A093E5}"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0BC5F-0962-4956-8D65-A1DD19B3E80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81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2AD7B6-C6CE-4E6D-A4D5-17F8D4A093E5}"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0BC5F-0962-4956-8D65-A1DD19B3E80E}" type="slidenum">
              <a:rPr lang="en-US" smtClean="0"/>
              <a:t>‹#›</a:t>
            </a:fld>
            <a:endParaRPr lang="en-US"/>
          </a:p>
        </p:txBody>
      </p:sp>
    </p:spTree>
    <p:extLst>
      <p:ext uri="{BB962C8B-B14F-4D97-AF65-F5344CB8AC3E}">
        <p14:creationId xmlns:p14="http://schemas.microsoft.com/office/powerpoint/2010/main" val="400584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2AD7B6-C6CE-4E6D-A4D5-17F8D4A093E5}" type="datetimeFigureOut">
              <a:rPr lang="en-US" smtClean="0"/>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0BC5F-0962-4956-8D65-A1DD19B3E80E}" type="slidenum">
              <a:rPr lang="en-US" smtClean="0"/>
              <a:t>‹#›</a:t>
            </a:fld>
            <a:endParaRPr lang="en-US"/>
          </a:p>
        </p:txBody>
      </p:sp>
    </p:spTree>
    <p:extLst>
      <p:ext uri="{BB962C8B-B14F-4D97-AF65-F5344CB8AC3E}">
        <p14:creationId xmlns:p14="http://schemas.microsoft.com/office/powerpoint/2010/main" val="14444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2AD7B6-C6CE-4E6D-A4D5-17F8D4A093E5}" type="datetimeFigureOut">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0BC5F-0962-4956-8D65-A1DD19B3E80E}" type="slidenum">
              <a:rPr lang="en-US" smtClean="0"/>
              <a:t>‹#›</a:t>
            </a:fld>
            <a:endParaRPr lang="en-US"/>
          </a:p>
        </p:txBody>
      </p:sp>
    </p:spTree>
    <p:extLst>
      <p:ext uri="{BB962C8B-B14F-4D97-AF65-F5344CB8AC3E}">
        <p14:creationId xmlns:p14="http://schemas.microsoft.com/office/powerpoint/2010/main" val="244978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72AD7B6-C6CE-4E6D-A4D5-17F8D4A093E5}" type="datetimeFigureOut">
              <a:rPr lang="en-US" smtClean="0"/>
              <a:t>4/13/2018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BE0BC5F-0962-4956-8D65-A1DD19B3E80E}" type="slidenum">
              <a:rPr lang="en-US" smtClean="0"/>
              <a:t>‹#›</a:t>
            </a:fld>
            <a:endParaRPr lang="en-US"/>
          </a:p>
        </p:txBody>
      </p:sp>
    </p:spTree>
    <p:extLst>
      <p:ext uri="{BB962C8B-B14F-4D97-AF65-F5344CB8AC3E}">
        <p14:creationId xmlns:p14="http://schemas.microsoft.com/office/powerpoint/2010/main" val="220376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72AD7B6-C6CE-4E6D-A4D5-17F8D4A093E5}" type="datetimeFigureOut">
              <a:rPr lang="en-US" smtClean="0"/>
              <a:t>4/13/2018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E0BC5F-0962-4956-8D65-A1DD19B3E80E}" type="slidenum">
              <a:rPr lang="en-US" smtClean="0"/>
              <a:t>‹#›</a:t>
            </a:fld>
            <a:endParaRPr lang="en-US"/>
          </a:p>
        </p:txBody>
      </p:sp>
    </p:spTree>
    <p:extLst>
      <p:ext uri="{BB962C8B-B14F-4D97-AF65-F5344CB8AC3E}">
        <p14:creationId xmlns:p14="http://schemas.microsoft.com/office/powerpoint/2010/main" val="188832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72AD7B6-C6CE-4E6D-A4D5-17F8D4A093E5}"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0BC5F-0962-4956-8D65-A1DD19B3E80E}" type="slidenum">
              <a:rPr lang="en-US" smtClean="0"/>
              <a:t>‹#›</a:t>
            </a:fld>
            <a:endParaRPr lang="en-US"/>
          </a:p>
        </p:txBody>
      </p:sp>
    </p:spTree>
    <p:extLst>
      <p:ext uri="{BB962C8B-B14F-4D97-AF65-F5344CB8AC3E}">
        <p14:creationId xmlns:p14="http://schemas.microsoft.com/office/powerpoint/2010/main" val="267689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72AD7B6-C6CE-4E6D-A4D5-17F8D4A093E5}" type="datetimeFigureOut">
              <a:rPr lang="en-US" smtClean="0"/>
              <a:t>4/13/2018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BE0BC5F-0962-4956-8D65-A1DD19B3E80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185972"/>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10.png"/><Relationship Id="rId4"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10.png"/><Relationship Id="rId4"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surveymonkey.com/r/HDLMay2018"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6.png"/><Relationship Id="rId4"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8.png"/><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9.png"/><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9.png"/><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758952"/>
            <a:ext cx="10868297" cy="3566160"/>
          </a:xfrm>
        </p:spPr>
        <p:txBody>
          <a:bodyPr>
            <a:normAutofit/>
          </a:bodyPr>
          <a:lstStyle/>
          <a:p>
            <a:r>
              <a:rPr lang="en-US" sz="6600" dirty="0" smtClean="0"/>
              <a:t>IDEA-NW:</a:t>
            </a:r>
            <a:br>
              <a:rPr lang="en-US" sz="6600" dirty="0" smtClean="0"/>
            </a:br>
            <a:r>
              <a:rPr lang="en-US" sz="6600" dirty="0" smtClean="0"/>
              <a:t>Tribal Epidemiology Center – Public Health Infrastructure Project</a:t>
            </a:r>
            <a:endParaRPr lang="en-US" sz="6600" dirty="0"/>
          </a:p>
        </p:txBody>
      </p:sp>
      <p:sp>
        <p:nvSpPr>
          <p:cNvPr id="3" name="Subtitle 2"/>
          <p:cNvSpPr>
            <a:spLocks noGrp="1"/>
          </p:cNvSpPr>
          <p:nvPr>
            <p:ph type="subTitle" idx="1"/>
          </p:nvPr>
        </p:nvSpPr>
        <p:spPr/>
        <p:txBody>
          <a:bodyPr>
            <a:normAutofit/>
          </a:bodyPr>
          <a:lstStyle/>
          <a:p>
            <a:r>
              <a:rPr lang="en-US" sz="3600" dirty="0" smtClean="0"/>
              <a:t>Overview &amp; Health data literacy trainings</a:t>
            </a:r>
            <a:endParaRPr lang="en-US" sz="3600" dirty="0"/>
          </a:p>
        </p:txBody>
      </p:sp>
    </p:spTree>
    <p:extLst>
      <p:ext uri="{BB962C8B-B14F-4D97-AF65-F5344CB8AC3E}">
        <p14:creationId xmlns:p14="http://schemas.microsoft.com/office/powerpoint/2010/main" val="2485246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Chart" descr="Designing Surveys and Collecting Community Data got 0, Collecting and Using GIS Data for Health got 0, Data Visualization and Presentation got 0, Strategic Planning and Policy Development got 0, Other got 0, "/>
          <p:cNvSpPr/>
          <p:nvPr>
            <p:custDataLst>
              <p:tags r:id="rId2"/>
            </p:custDataLst>
          </p:nvPr>
        </p:nvSpPr>
        <p:spPr>
          <a:xfrm>
            <a:off x="6233160" y="876300"/>
            <a:ext cx="5318760" cy="5372100"/>
          </a:xfrm>
          <a:prstGeom prst="rect">
            <a:avLst/>
          </a:prstGeom>
          <a:blipFill>
            <a:blip r:embed="rId5"/>
            <a:stretch>
              <a:fillRect/>
            </a:stretch>
          </a:blip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title="Question Text Shape"/>
          <p:cNvSpPr>
            <a:spLocks noGrp="1"/>
          </p:cNvSpPr>
          <p:nvPr>
            <p:ph type="title" idx="4294967295"/>
          </p:nvPr>
        </p:nvSpPr>
        <p:spPr>
          <a:xfrm>
            <a:off x="350520" y="274638"/>
            <a:ext cx="11582400" cy="1325562"/>
          </a:xfrm>
        </p:spPr>
        <p:txBody>
          <a:bodyPr>
            <a:normAutofit fontScale="90000"/>
          </a:bodyPr>
          <a:lstStyle/>
          <a:p>
            <a:r>
              <a:rPr lang="en-US" dirty="0" smtClean="0"/>
              <a:t>Which of the following training topics is most useful for your Tribe (1</a:t>
            </a:r>
            <a:r>
              <a:rPr lang="en-US" baseline="30000" dirty="0" smtClean="0"/>
              <a:t>st</a:t>
            </a:r>
            <a:r>
              <a:rPr lang="en-US" dirty="0" smtClean="0"/>
              <a:t> choice)?</a:t>
            </a:r>
            <a:endParaRPr lang="en-US" dirty="0"/>
          </a:p>
        </p:txBody>
      </p:sp>
      <p:sp>
        <p:nvSpPr>
          <p:cNvPr id="3" name="TPAnswers" title="Answer Text Shape"/>
          <p:cNvSpPr>
            <a:spLocks noGrp="1"/>
          </p:cNvSpPr>
          <p:nvPr>
            <p:ph type="body" idx="4294967295"/>
            <p:custDataLst>
              <p:tags r:id="rId3"/>
            </p:custDataLst>
          </p:nvPr>
        </p:nvSpPr>
        <p:spPr>
          <a:xfrm>
            <a:off x="350520" y="1862138"/>
            <a:ext cx="5349240" cy="4157662"/>
          </a:xfrm>
        </p:spPr>
        <p:txBody>
          <a:bodyPr>
            <a:noAutofit/>
          </a:bodyPr>
          <a:lstStyle/>
          <a:p>
            <a:pPr marL="514350" indent="-514350">
              <a:buFont typeface="Arial" panose="020B0604020202020204" pitchFamily="34" charset="0"/>
              <a:buAutoNum type="alphaUcPeriod"/>
            </a:pPr>
            <a:r>
              <a:rPr lang="en-US" sz="2800" dirty="0" smtClean="0"/>
              <a:t>Designing Surveys and Collecting Community Data</a:t>
            </a:r>
          </a:p>
          <a:p>
            <a:pPr marL="514350" indent="-514350">
              <a:buFont typeface="Arial" panose="020B0604020202020204" pitchFamily="34" charset="0"/>
              <a:buAutoNum type="alphaUcPeriod"/>
            </a:pPr>
            <a:r>
              <a:rPr lang="en-US" sz="2800" dirty="0" smtClean="0"/>
              <a:t>Collecting and Using GIS Data for Health</a:t>
            </a:r>
          </a:p>
          <a:p>
            <a:pPr marL="514350" indent="-514350">
              <a:buFont typeface="Arial" panose="020B0604020202020204" pitchFamily="34" charset="0"/>
              <a:buAutoNum type="alphaUcPeriod"/>
            </a:pPr>
            <a:r>
              <a:rPr lang="en-US" sz="2800" dirty="0" smtClean="0"/>
              <a:t>Data Visualization and Presentation</a:t>
            </a:r>
          </a:p>
          <a:p>
            <a:pPr marL="514350" indent="-514350">
              <a:buFont typeface="Arial" panose="020B0604020202020204" pitchFamily="34" charset="0"/>
              <a:buAutoNum type="alphaUcPeriod"/>
            </a:pPr>
            <a:r>
              <a:rPr lang="en-US" sz="2800" dirty="0" smtClean="0"/>
              <a:t>Strategic Planning and Policy Development</a:t>
            </a:r>
          </a:p>
          <a:p>
            <a:pPr marL="514350" indent="-514350">
              <a:buFont typeface="Arial" panose="020B0604020202020204" pitchFamily="34" charset="0"/>
              <a:buAutoNum type="alphaUcPeriod"/>
            </a:pPr>
            <a:r>
              <a:rPr lang="en-US" sz="2800" dirty="0" smtClean="0"/>
              <a:t>Other</a:t>
            </a:r>
          </a:p>
        </p:txBody>
      </p:sp>
      <p:sp>
        <p:nvSpPr>
          <p:cNvPr id="5" name="TPPolling"/>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74216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Chart" descr="Designing Surveys and Collecting Community Data got 0, Collecting and Using GIS Data for Health got 0, Data Visualization and Presentation got 0, Strategic Planning and Policy Development got 0, Other got 0, "/>
          <p:cNvSpPr/>
          <p:nvPr>
            <p:custDataLst>
              <p:tags r:id="rId2"/>
            </p:custDataLst>
          </p:nvPr>
        </p:nvSpPr>
        <p:spPr>
          <a:xfrm>
            <a:off x="6233160" y="876300"/>
            <a:ext cx="5318760" cy="5372100"/>
          </a:xfrm>
          <a:prstGeom prst="rect">
            <a:avLst/>
          </a:prstGeom>
          <a:blipFill>
            <a:blip r:embed="rId5"/>
            <a:stretch>
              <a:fillRect/>
            </a:stretch>
          </a:blip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title="Question Text Shape"/>
          <p:cNvSpPr>
            <a:spLocks noGrp="1"/>
          </p:cNvSpPr>
          <p:nvPr>
            <p:ph type="title" idx="4294967295"/>
          </p:nvPr>
        </p:nvSpPr>
        <p:spPr>
          <a:xfrm>
            <a:off x="350520" y="274638"/>
            <a:ext cx="11582400" cy="1325562"/>
          </a:xfrm>
        </p:spPr>
        <p:txBody>
          <a:bodyPr>
            <a:normAutofit fontScale="90000"/>
          </a:bodyPr>
          <a:lstStyle/>
          <a:p>
            <a:r>
              <a:rPr lang="en-US" dirty="0" smtClean="0"/>
              <a:t>Which of the following training topics is most useful for your Tribe (2</a:t>
            </a:r>
            <a:r>
              <a:rPr lang="en-US" baseline="30000" dirty="0" smtClean="0"/>
              <a:t>nd</a:t>
            </a:r>
            <a:r>
              <a:rPr lang="en-US" dirty="0" smtClean="0"/>
              <a:t> choice)?</a:t>
            </a:r>
            <a:endParaRPr lang="en-US" dirty="0"/>
          </a:p>
        </p:txBody>
      </p:sp>
      <p:sp>
        <p:nvSpPr>
          <p:cNvPr id="3" name="TPAnswers" title="Answer Text Shape"/>
          <p:cNvSpPr>
            <a:spLocks noGrp="1"/>
          </p:cNvSpPr>
          <p:nvPr>
            <p:ph type="body" idx="4294967295"/>
            <p:custDataLst>
              <p:tags r:id="rId3"/>
            </p:custDataLst>
          </p:nvPr>
        </p:nvSpPr>
        <p:spPr>
          <a:xfrm>
            <a:off x="350520" y="1862138"/>
            <a:ext cx="5349240" cy="4157662"/>
          </a:xfrm>
        </p:spPr>
        <p:txBody>
          <a:bodyPr>
            <a:noAutofit/>
          </a:bodyPr>
          <a:lstStyle/>
          <a:p>
            <a:pPr marL="514350" indent="-514350">
              <a:buFont typeface="Arial" panose="020B0604020202020204" pitchFamily="34" charset="0"/>
              <a:buAutoNum type="alphaUcPeriod"/>
            </a:pPr>
            <a:r>
              <a:rPr lang="en-US" sz="2800" dirty="0" smtClean="0"/>
              <a:t>Designing Surveys and Collecting Community Data</a:t>
            </a:r>
          </a:p>
          <a:p>
            <a:pPr marL="514350" indent="-514350">
              <a:buFont typeface="Arial" panose="020B0604020202020204" pitchFamily="34" charset="0"/>
              <a:buAutoNum type="alphaUcPeriod"/>
            </a:pPr>
            <a:r>
              <a:rPr lang="en-US" sz="2800" dirty="0" smtClean="0"/>
              <a:t>Collecting and Using GIS Data for Health</a:t>
            </a:r>
          </a:p>
          <a:p>
            <a:pPr marL="514350" indent="-514350">
              <a:buFont typeface="Arial" panose="020B0604020202020204" pitchFamily="34" charset="0"/>
              <a:buAutoNum type="alphaUcPeriod"/>
            </a:pPr>
            <a:r>
              <a:rPr lang="en-US" sz="2800" dirty="0" smtClean="0"/>
              <a:t>Data Visualization and Presentation</a:t>
            </a:r>
          </a:p>
          <a:p>
            <a:pPr marL="514350" indent="-514350">
              <a:buFont typeface="Arial" panose="020B0604020202020204" pitchFamily="34" charset="0"/>
              <a:buAutoNum type="alphaUcPeriod"/>
            </a:pPr>
            <a:r>
              <a:rPr lang="en-US" sz="2800" dirty="0" smtClean="0"/>
              <a:t>Strategic Planning and Policy Development</a:t>
            </a:r>
          </a:p>
          <a:p>
            <a:pPr marL="514350" indent="-514350">
              <a:buFont typeface="Arial" panose="020B0604020202020204" pitchFamily="34" charset="0"/>
              <a:buAutoNum type="alphaUcPeriod"/>
            </a:pPr>
            <a:r>
              <a:rPr lang="en-US" sz="2800" dirty="0" smtClean="0"/>
              <a:t>Other</a:t>
            </a:r>
          </a:p>
        </p:txBody>
      </p:sp>
      <p:sp>
        <p:nvSpPr>
          <p:cNvPr id="5" name="TPPolling"/>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80925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8"/>
            <a:ext cx="3200400" cy="5394961"/>
          </a:xfrm>
        </p:spPr>
        <p:txBody>
          <a:bodyPr>
            <a:normAutofit fontScale="90000"/>
          </a:bodyPr>
          <a:lstStyle/>
          <a:p>
            <a:r>
              <a:rPr lang="en-US" sz="4400" dirty="0" smtClean="0"/>
              <a:t>Upcoming Health Data Literacy Workshop</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4434840" y="1203960"/>
            <a:ext cx="7208520" cy="4511040"/>
          </a:xfrm>
        </p:spPr>
        <p:txBody>
          <a:bodyPr>
            <a:normAutofit/>
          </a:bodyPr>
          <a:lstStyle/>
          <a:p>
            <a:r>
              <a:rPr lang="en-US" sz="3200" b="1" dirty="0" smtClean="0"/>
              <a:t>When: </a:t>
            </a:r>
            <a:r>
              <a:rPr lang="en-US" sz="2800" dirty="0" smtClean="0"/>
              <a:t>May 2</a:t>
            </a:r>
            <a:r>
              <a:rPr lang="en-US" sz="2800" baseline="30000" dirty="0" smtClean="0"/>
              <a:t>nd</a:t>
            </a:r>
            <a:r>
              <a:rPr lang="en-US" sz="2800" dirty="0" smtClean="0"/>
              <a:t> &amp; 3</a:t>
            </a:r>
            <a:r>
              <a:rPr lang="en-US" sz="2800" baseline="30000" dirty="0" smtClean="0"/>
              <a:t>rd</a:t>
            </a:r>
            <a:r>
              <a:rPr lang="en-US" sz="2800" dirty="0" smtClean="0"/>
              <a:t>, 2018</a:t>
            </a:r>
            <a:endParaRPr lang="en-US" sz="2400" dirty="0" smtClean="0"/>
          </a:p>
          <a:p>
            <a:r>
              <a:rPr lang="en-US" sz="3200" b="1" dirty="0" smtClean="0"/>
              <a:t>Where: </a:t>
            </a:r>
            <a:r>
              <a:rPr lang="en-US" sz="2800" dirty="0" smtClean="0"/>
              <a:t>Swinomish Casino &amp; Lodge</a:t>
            </a:r>
          </a:p>
          <a:p>
            <a:r>
              <a:rPr lang="en-US" sz="3200" b="1" dirty="0" smtClean="0"/>
              <a:t>Cost: </a:t>
            </a:r>
            <a:r>
              <a:rPr lang="en-US" sz="2800" dirty="0" smtClean="0"/>
              <a:t>Free and Travel Scholarships Available!</a:t>
            </a:r>
            <a:r>
              <a:rPr lang="en-US" sz="2400" dirty="0"/>
              <a:t> </a:t>
            </a:r>
            <a:endParaRPr lang="en-US" sz="2400" dirty="0" smtClean="0"/>
          </a:p>
          <a:p>
            <a:endParaRPr lang="en-US" dirty="0"/>
          </a:p>
          <a:p>
            <a:endParaRPr lang="en-US" dirty="0" smtClean="0"/>
          </a:p>
          <a:p>
            <a:r>
              <a:rPr lang="en-US" sz="3200" dirty="0" smtClean="0"/>
              <a:t>Register </a:t>
            </a:r>
            <a:r>
              <a:rPr lang="en-US" sz="3200" dirty="0"/>
              <a:t>online at </a:t>
            </a:r>
            <a:r>
              <a:rPr lang="en-US" sz="2400" dirty="0">
                <a:hlinkClick r:id="rId2"/>
              </a:rPr>
              <a:t>https://</a:t>
            </a:r>
            <a:r>
              <a:rPr lang="en-US" sz="2400" dirty="0" smtClean="0">
                <a:hlinkClick r:id="rId2"/>
              </a:rPr>
              <a:t>www.surveymonkey.com/r/HDLMay2018</a:t>
            </a:r>
            <a:endParaRPr lang="en-US" sz="2400" dirty="0" smtClean="0"/>
          </a:p>
          <a:p>
            <a:r>
              <a:rPr lang="en-US" sz="3200" dirty="0" smtClean="0"/>
              <a:t>by </a:t>
            </a:r>
            <a:r>
              <a:rPr lang="en-US" sz="3200" b="1" dirty="0"/>
              <a:t>April </a:t>
            </a:r>
            <a:r>
              <a:rPr lang="en-US" sz="3200" b="1" dirty="0" smtClean="0"/>
              <a:t>23rd</a:t>
            </a:r>
            <a:endParaRPr lang="en-US" sz="3600" dirty="0" smtClean="0"/>
          </a:p>
        </p:txBody>
      </p:sp>
    </p:spTree>
    <p:extLst>
      <p:ext uri="{BB962C8B-B14F-4D97-AF65-F5344CB8AC3E}">
        <p14:creationId xmlns:p14="http://schemas.microsoft.com/office/powerpoint/2010/main" val="1799803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567" y="594358"/>
            <a:ext cx="3840480" cy="4312921"/>
          </a:xfrm>
        </p:spPr>
        <p:txBody>
          <a:bodyPr>
            <a:normAutofit/>
          </a:bodyPr>
          <a:lstStyle/>
          <a:p>
            <a:r>
              <a:rPr lang="en-US" dirty="0"/>
              <a:t>Tribal Epidemiology Center – </a:t>
            </a:r>
            <a:r>
              <a:rPr lang="en-US" dirty="0" smtClean="0"/>
              <a:t/>
            </a:r>
            <a:br>
              <a:rPr lang="en-US" dirty="0" smtClean="0"/>
            </a:br>
            <a:r>
              <a:rPr lang="en-US" dirty="0" smtClean="0"/>
              <a:t>Public </a:t>
            </a:r>
            <a:r>
              <a:rPr lang="en-US" dirty="0"/>
              <a:t>Health </a:t>
            </a:r>
            <a:r>
              <a:rPr lang="en-US" dirty="0" smtClean="0"/>
              <a:t>Infrastructure</a:t>
            </a:r>
            <a:br>
              <a:rPr lang="en-US" dirty="0" smtClean="0"/>
            </a:br>
            <a:r>
              <a:rPr lang="en-US" dirty="0" smtClean="0"/>
              <a:t>(TEC-PHI) Project</a:t>
            </a:r>
            <a:br>
              <a:rPr lang="en-US" dirty="0" smtClean="0"/>
            </a:br>
            <a:r>
              <a:rPr lang="en-US" dirty="0" smtClean="0"/>
              <a:t>	</a:t>
            </a:r>
            <a:endParaRPr lang="en-US" dirty="0"/>
          </a:p>
        </p:txBody>
      </p:sp>
      <p:sp>
        <p:nvSpPr>
          <p:cNvPr id="14" name="Content Placeholder 13"/>
          <p:cNvSpPr>
            <a:spLocks noGrp="1"/>
          </p:cNvSpPr>
          <p:nvPr>
            <p:ph idx="1"/>
          </p:nvPr>
        </p:nvSpPr>
        <p:spPr>
          <a:xfrm>
            <a:off x="4428309" y="731520"/>
            <a:ext cx="7458891" cy="5573684"/>
          </a:xfrm>
        </p:spPr>
        <p:txBody>
          <a:bodyPr>
            <a:normAutofit/>
          </a:bodyPr>
          <a:lstStyle/>
          <a:p>
            <a:r>
              <a:rPr lang="en-US" sz="3200" b="1" dirty="0" smtClean="0"/>
              <a:t>Overarching </a:t>
            </a:r>
            <a:r>
              <a:rPr lang="en-US" sz="3200" b="1" dirty="0"/>
              <a:t>goal</a:t>
            </a:r>
            <a:r>
              <a:rPr lang="en-US" sz="3200" b="1" dirty="0" smtClean="0"/>
              <a:t>:</a:t>
            </a:r>
          </a:p>
          <a:p>
            <a:r>
              <a:rPr lang="en-US" sz="2200" dirty="0" smtClean="0"/>
              <a:t>Increase Northwest Tribal </a:t>
            </a:r>
            <a:r>
              <a:rPr lang="en-US" sz="2200" dirty="0"/>
              <a:t>public health capacity and infrastructure </a:t>
            </a:r>
            <a:endParaRPr lang="en-US" sz="2200" dirty="0" smtClean="0"/>
          </a:p>
          <a:p>
            <a:r>
              <a:rPr lang="en-US" sz="3200" b="1" dirty="0" smtClean="0"/>
              <a:t>Key Strategies:</a:t>
            </a:r>
          </a:p>
          <a:p>
            <a:r>
              <a:rPr lang="en-US" sz="2200" dirty="0" smtClean="0"/>
              <a:t>1. Strengthen the core public health functions and services provided by the Tribal Epidemiology Center</a:t>
            </a:r>
          </a:p>
          <a:p>
            <a:r>
              <a:rPr lang="en-US" sz="2200" dirty="0" smtClean="0"/>
              <a:t>2. Improve the effectiveness of health promotion and disease prevention activities</a:t>
            </a:r>
          </a:p>
          <a:p>
            <a:r>
              <a:rPr lang="en-US" sz="2200" dirty="0" smtClean="0"/>
              <a:t>3. Engage in sustainability activities</a:t>
            </a:r>
          </a:p>
          <a:p>
            <a:r>
              <a:rPr lang="en-US" sz="2800" b="1" dirty="0" smtClean="0"/>
              <a:t>Funding: </a:t>
            </a:r>
          </a:p>
          <a:p>
            <a:r>
              <a:rPr lang="en-US" sz="2200" dirty="0" smtClean="0"/>
              <a:t>Five-year cooperative agreement from the Centers for Disease Control and Prevention (September 2017 – September 2022)</a:t>
            </a:r>
            <a:endParaRPr lang="en-US" sz="2200" dirty="0"/>
          </a:p>
        </p:txBody>
      </p:sp>
    </p:spTree>
    <p:extLst>
      <p:ext uri="{BB962C8B-B14F-4D97-AF65-F5344CB8AC3E}">
        <p14:creationId xmlns:p14="http://schemas.microsoft.com/office/powerpoint/2010/main" val="2012393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960" y="254000"/>
            <a:ext cx="2633472" cy="329184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748" y="2402205"/>
            <a:ext cx="2499132" cy="381000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3168" y="254000"/>
            <a:ext cx="2786386" cy="4165600"/>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73562" y="3285490"/>
            <a:ext cx="2095139" cy="2926715"/>
          </a:xfrm>
          <a:prstGeom prst="rect">
            <a:avLst/>
          </a:prstGeom>
        </p:spPr>
      </p:pic>
      <p:sp>
        <p:nvSpPr>
          <p:cNvPr id="6" name="TextBox 5"/>
          <p:cNvSpPr txBox="1"/>
          <p:nvPr/>
        </p:nvSpPr>
        <p:spPr>
          <a:xfrm>
            <a:off x="314960" y="3545840"/>
            <a:ext cx="2633472" cy="954107"/>
          </a:xfrm>
          <a:prstGeom prst="rect">
            <a:avLst/>
          </a:prstGeom>
          <a:noFill/>
        </p:spPr>
        <p:txBody>
          <a:bodyPr wrap="square" rtlCol="0">
            <a:spAutoFit/>
          </a:bodyPr>
          <a:lstStyle/>
          <a:p>
            <a:r>
              <a:rPr lang="en-US" sz="2000" dirty="0" smtClean="0"/>
              <a:t>Monika Damron, BS</a:t>
            </a:r>
          </a:p>
          <a:p>
            <a:r>
              <a:rPr lang="en-US" i="1" dirty="0" smtClean="0"/>
              <a:t>Hualapai/Navajo</a:t>
            </a:r>
          </a:p>
          <a:p>
            <a:r>
              <a:rPr lang="en-US" dirty="0" smtClean="0"/>
              <a:t>Biostatistician</a:t>
            </a:r>
            <a:endParaRPr lang="en-US" dirty="0"/>
          </a:p>
        </p:txBody>
      </p:sp>
      <p:sp>
        <p:nvSpPr>
          <p:cNvPr id="7" name="TextBox 6"/>
          <p:cNvSpPr txBox="1"/>
          <p:nvPr/>
        </p:nvSpPr>
        <p:spPr>
          <a:xfrm>
            <a:off x="3232840" y="1725097"/>
            <a:ext cx="2915920" cy="677108"/>
          </a:xfrm>
          <a:prstGeom prst="rect">
            <a:avLst/>
          </a:prstGeom>
          <a:noFill/>
        </p:spPr>
        <p:txBody>
          <a:bodyPr wrap="square" rtlCol="0">
            <a:spAutoFit/>
          </a:bodyPr>
          <a:lstStyle/>
          <a:p>
            <a:r>
              <a:rPr lang="en-US" sz="2000" dirty="0" smtClean="0"/>
              <a:t>Chiao-Wen Lan, PhD, MPH</a:t>
            </a:r>
          </a:p>
          <a:p>
            <a:r>
              <a:rPr lang="en-US" dirty="0" smtClean="0"/>
              <a:t>Epidemiologist</a:t>
            </a:r>
            <a:endParaRPr lang="en-US" dirty="0"/>
          </a:p>
        </p:txBody>
      </p:sp>
      <p:sp>
        <p:nvSpPr>
          <p:cNvPr id="8" name="TextBox 7"/>
          <p:cNvSpPr txBox="1"/>
          <p:nvPr/>
        </p:nvSpPr>
        <p:spPr>
          <a:xfrm>
            <a:off x="6433168" y="4419600"/>
            <a:ext cx="2633472" cy="1231106"/>
          </a:xfrm>
          <a:prstGeom prst="rect">
            <a:avLst/>
          </a:prstGeom>
          <a:noFill/>
        </p:spPr>
        <p:txBody>
          <a:bodyPr wrap="square" rtlCol="0">
            <a:spAutoFit/>
          </a:bodyPr>
          <a:lstStyle/>
          <a:p>
            <a:r>
              <a:rPr lang="en-US" sz="2000" dirty="0" smtClean="0"/>
              <a:t>Joshua Smith, BS</a:t>
            </a:r>
          </a:p>
          <a:p>
            <a:r>
              <a:rPr lang="en-US" i="1" dirty="0" smtClean="0"/>
              <a:t>Paiute/Modoc</a:t>
            </a:r>
          </a:p>
          <a:p>
            <a:r>
              <a:rPr lang="en-US" dirty="0" smtClean="0"/>
              <a:t>Health Communications Specialist</a:t>
            </a:r>
            <a:endParaRPr lang="en-US" dirty="0"/>
          </a:p>
        </p:txBody>
      </p:sp>
      <p:sp>
        <p:nvSpPr>
          <p:cNvPr id="9" name="TextBox 8"/>
          <p:cNvSpPr txBox="1"/>
          <p:nvPr/>
        </p:nvSpPr>
        <p:spPr>
          <a:xfrm>
            <a:off x="9558528" y="2331383"/>
            <a:ext cx="2633472" cy="954107"/>
          </a:xfrm>
          <a:prstGeom prst="rect">
            <a:avLst/>
          </a:prstGeom>
          <a:noFill/>
        </p:spPr>
        <p:txBody>
          <a:bodyPr wrap="square" rtlCol="0">
            <a:spAutoFit/>
          </a:bodyPr>
          <a:lstStyle/>
          <a:p>
            <a:r>
              <a:rPr lang="en-US" sz="2000" dirty="0" smtClean="0"/>
              <a:t>Sujata Joshi, MSPH</a:t>
            </a:r>
          </a:p>
          <a:p>
            <a:r>
              <a:rPr lang="en-US" dirty="0" smtClean="0"/>
              <a:t>Project Director/ Epidemiologist</a:t>
            </a:r>
            <a:endParaRPr lang="en-US" dirty="0"/>
          </a:p>
        </p:txBody>
      </p:sp>
    </p:spTree>
    <p:extLst>
      <p:ext uri="{BB962C8B-B14F-4D97-AF65-F5344CB8AC3E}">
        <p14:creationId xmlns:p14="http://schemas.microsoft.com/office/powerpoint/2010/main" val="2713666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t>Epidemiology 101</a:t>
            </a:r>
          </a:p>
          <a:p>
            <a:pPr lvl="1"/>
            <a:r>
              <a:rPr lang="en-US" sz="2000" dirty="0" smtClean="0"/>
              <a:t>Descriptive Statistics</a:t>
            </a:r>
          </a:p>
          <a:p>
            <a:pPr lvl="1"/>
            <a:r>
              <a:rPr lang="en-US" sz="2000" dirty="0" smtClean="0"/>
              <a:t>Sampling Methods</a:t>
            </a:r>
          </a:p>
          <a:p>
            <a:pPr lvl="1"/>
            <a:r>
              <a:rPr lang="en-US" sz="2000" dirty="0" smtClean="0"/>
              <a:t>Sources of Bias in Data</a:t>
            </a:r>
          </a:p>
          <a:p>
            <a:pPr lvl="1"/>
            <a:r>
              <a:rPr lang="en-US" sz="2000" dirty="0" smtClean="0"/>
              <a:t>Age-adjustment</a:t>
            </a:r>
          </a:p>
          <a:p>
            <a:pPr lvl="1"/>
            <a:r>
              <a:rPr lang="en-US" sz="2000" dirty="0" smtClean="0"/>
              <a:t>Hypothesis Testing</a:t>
            </a:r>
          </a:p>
          <a:p>
            <a:r>
              <a:rPr lang="en-US" sz="2400" dirty="0" smtClean="0"/>
              <a:t>Sources of health data for AI/AN communities</a:t>
            </a:r>
          </a:p>
          <a:p>
            <a:r>
              <a:rPr lang="en-US" sz="2400" dirty="0" smtClean="0"/>
              <a:t>Common challenges in findings and using health data</a:t>
            </a:r>
            <a:endParaRPr lang="en-US" sz="2400" dirty="0"/>
          </a:p>
          <a:p>
            <a:r>
              <a:rPr lang="en-US" sz="2400" dirty="0" smtClean="0"/>
              <a:t>Strategies for Effective Data Presentation</a:t>
            </a:r>
          </a:p>
          <a:p>
            <a:r>
              <a:rPr lang="en-US" sz="2400" dirty="0" smtClean="0"/>
              <a:t>Introduction to Mapping and GIS Field Data Collection</a:t>
            </a:r>
          </a:p>
          <a:p>
            <a:r>
              <a:rPr lang="en-US" sz="2400" dirty="0" smtClean="0"/>
              <a:t>Using data for grant writing and policy development</a:t>
            </a:r>
          </a:p>
          <a:p>
            <a:endParaRPr lang="en-US" dirty="0" smtClean="0"/>
          </a:p>
        </p:txBody>
      </p:sp>
      <p:sp>
        <p:nvSpPr>
          <p:cNvPr id="4" name="Text Placeholder 3"/>
          <p:cNvSpPr>
            <a:spLocks noGrp="1"/>
          </p:cNvSpPr>
          <p:nvPr>
            <p:ph type="body" sz="half" idx="2"/>
          </p:nvPr>
        </p:nvSpPr>
        <p:spPr>
          <a:xfrm>
            <a:off x="457200" y="802640"/>
            <a:ext cx="3200400" cy="5502564"/>
          </a:xfrm>
        </p:spPr>
        <p:txBody>
          <a:bodyPr>
            <a:normAutofit/>
          </a:bodyPr>
          <a:lstStyle/>
          <a:p>
            <a:r>
              <a:rPr lang="en-US" sz="4400" dirty="0" smtClean="0"/>
              <a:t>Health Data Literacy &amp; Applications for Tribal Health Workshops</a:t>
            </a:r>
            <a:endParaRPr lang="en-US" sz="4400" dirty="0"/>
          </a:p>
        </p:txBody>
      </p:sp>
    </p:spTree>
    <p:extLst>
      <p:ext uri="{BB962C8B-B14F-4D97-AF65-F5344CB8AC3E}">
        <p14:creationId xmlns:p14="http://schemas.microsoft.com/office/powerpoint/2010/main" val="2264315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Chart" descr="Yes got 0, No got 0, "/>
          <p:cNvSpPr/>
          <p:nvPr>
            <p:custDataLst>
              <p:tags r:id="rId2"/>
            </p:custDataLst>
          </p:nvPr>
        </p:nvSpPr>
        <p:spPr>
          <a:xfrm>
            <a:off x="5775960" y="1630680"/>
            <a:ext cx="4572000" cy="4785360"/>
          </a:xfrm>
          <a:prstGeom prst="rect">
            <a:avLst/>
          </a:prstGeom>
          <a:blipFill>
            <a:blip r:embed="rId5"/>
            <a:stretch>
              <a:fillRect/>
            </a:stretch>
          </a:blip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title="Question Text Shape"/>
          <p:cNvSpPr>
            <a:spLocks noGrp="1"/>
          </p:cNvSpPr>
          <p:nvPr>
            <p:ph type="title" idx="4294967295"/>
          </p:nvPr>
        </p:nvSpPr>
        <p:spPr>
          <a:xfrm>
            <a:off x="441960" y="167958"/>
            <a:ext cx="10927080" cy="1584642"/>
          </a:xfrm>
        </p:spPr>
        <p:txBody>
          <a:bodyPr>
            <a:normAutofit/>
          </a:bodyPr>
          <a:lstStyle/>
          <a:p>
            <a:r>
              <a:rPr lang="en-US" dirty="0" smtClean="0"/>
              <a:t>Before today, were you aware that NPAIHB offers Health </a:t>
            </a:r>
            <a:r>
              <a:rPr lang="en-US" dirty="0"/>
              <a:t>D</a:t>
            </a:r>
            <a:r>
              <a:rPr lang="en-US" dirty="0" smtClean="0"/>
              <a:t>ata </a:t>
            </a:r>
            <a:r>
              <a:rPr lang="en-US" dirty="0"/>
              <a:t>L</a:t>
            </a:r>
            <a:r>
              <a:rPr lang="en-US" dirty="0" smtClean="0"/>
              <a:t>iteracy workshops? </a:t>
            </a:r>
            <a:endParaRPr lang="en-US" dirty="0"/>
          </a:p>
        </p:txBody>
      </p:sp>
      <p:sp>
        <p:nvSpPr>
          <p:cNvPr id="3" name="TPAnswers" title="Answer Text Shape"/>
          <p:cNvSpPr>
            <a:spLocks noGrp="1"/>
          </p:cNvSpPr>
          <p:nvPr>
            <p:ph type="body" idx="4294967295"/>
            <p:custDataLst>
              <p:tags r:id="rId3"/>
            </p:custDataLst>
          </p:nvPr>
        </p:nvSpPr>
        <p:spPr>
          <a:xfrm>
            <a:off x="1249680" y="2819400"/>
            <a:ext cx="3276600" cy="2849563"/>
          </a:xfrm>
        </p:spPr>
        <p:txBody>
          <a:bodyPr>
            <a:normAutofit/>
          </a:bodyPr>
          <a:lstStyle/>
          <a:p>
            <a:pPr marL="514350" indent="-514350">
              <a:buFont typeface="Arial" panose="020B0604020202020204" pitchFamily="34" charset="0"/>
              <a:buAutoNum type="alphaUcPeriod"/>
            </a:pPr>
            <a:r>
              <a:rPr lang="en-US" sz="4400" dirty="0" smtClean="0"/>
              <a:t>Yes</a:t>
            </a:r>
          </a:p>
          <a:p>
            <a:pPr marL="514350" indent="-514350">
              <a:buFont typeface="Arial" panose="020B0604020202020204" pitchFamily="34" charset="0"/>
              <a:buAutoNum type="alphaUcPeriod"/>
            </a:pPr>
            <a:r>
              <a:rPr lang="en-US" sz="4400" dirty="0" smtClean="0"/>
              <a:t>No</a:t>
            </a:r>
            <a:endParaRPr lang="en-US" sz="4400" dirty="0"/>
          </a:p>
        </p:txBody>
      </p:sp>
      <p:sp>
        <p:nvSpPr>
          <p:cNvPr id="5" name="TPPolling"/>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85631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Chart" descr="Yes got 0, No got 0, Don’t Know got 0, "/>
          <p:cNvSpPr/>
          <p:nvPr>
            <p:custDataLst>
              <p:tags r:id="rId2"/>
            </p:custDataLst>
          </p:nvPr>
        </p:nvSpPr>
        <p:spPr>
          <a:xfrm>
            <a:off x="5608320" y="1512570"/>
            <a:ext cx="4145280" cy="4431030"/>
          </a:xfrm>
          <a:prstGeom prst="rect">
            <a:avLst/>
          </a:prstGeom>
          <a:blipFill>
            <a:blip r:embed="rId5"/>
            <a:stretch>
              <a:fillRect/>
            </a:stretch>
          </a:blip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title="Question Text Shape"/>
          <p:cNvSpPr>
            <a:spLocks noGrp="1"/>
          </p:cNvSpPr>
          <p:nvPr>
            <p:ph type="title" idx="4294967295"/>
          </p:nvPr>
        </p:nvSpPr>
        <p:spPr>
          <a:xfrm>
            <a:off x="381000" y="228918"/>
            <a:ext cx="11247120" cy="1401762"/>
          </a:xfrm>
        </p:spPr>
        <p:txBody>
          <a:bodyPr>
            <a:normAutofit/>
          </a:bodyPr>
          <a:lstStyle/>
          <a:p>
            <a:r>
              <a:rPr lang="en-US" dirty="0" smtClean="0"/>
              <a:t>Have you or staff from your Tribe attended a Health Data Literacy workshop in the past?</a:t>
            </a:r>
            <a:endParaRPr lang="en-US" dirty="0"/>
          </a:p>
        </p:txBody>
      </p:sp>
      <p:sp>
        <p:nvSpPr>
          <p:cNvPr id="3" name="TPAnswers" title="Answer Text Shape"/>
          <p:cNvSpPr>
            <a:spLocks noGrp="1"/>
          </p:cNvSpPr>
          <p:nvPr>
            <p:ph type="body" idx="4294967295"/>
            <p:custDataLst>
              <p:tags r:id="rId3"/>
            </p:custDataLst>
          </p:nvPr>
        </p:nvSpPr>
        <p:spPr>
          <a:xfrm>
            <a:off x="1203960" y="2133600"/>
            <a:ext cx="3535680" cy="3368040"/>
          </a:xfrm>
        </p:spPr>
        <p:txBody>
          <a:bodyPr>
            <a:normAutofit/>
          </a:bodyPr>
          <a:lstStyle/>
          <a:p>
            <a:pPr marL="514350" indent="-514350">
              <a:buFont typeface="Arial" panose="020B0604020202020204" pitchFamily="34" charset="0"/>
              <a:buAutoNum type="alphaUcPeriod"/>
            </a:pPr>
            <a:r>
              <a:rPr lang="en-US" sz="3600" dirty="0" smtClean="0"/>
              <a:t>Yes</a:t>
            </a:r>
          </a:p>
          <a:p>
            <a:pPr marL="514350" indent="-514350">
              <a:buFont typeface="Arial" panose="020B0604020202020204" pitchFamily="34" charset="0"/>
              <a:buAutoNum type="alphaUcPeriod"/>
            </a:pPr>
            <a:r>
              <a:rPr lang="en-US" sz="3600" dirty="0" smtClean="0"/>
              <a:t>No</a:t>
            </a:r>
          </a:p>
          <a:p>
            <a:pPr marL="514350" indent="-514350">
              <a:buFont typeface="Arial" panose="020B0604020202020204" pitchFamily="34" charset="0"/>
              <a:buAutoNum type="alphaUcPeriod"/>
            </a:pPr>
            <a:r>
              <a:rPr lang="en-US" sz="3600" dirty="0" smtClean="0"/>
              <a:t>Don’t Know</a:t>
            </a:r>
            <a:endParaRPr lang="en-US" sz="3600" dirty="0"/>
          </a:p>
        </p:txBody>
      </p:sp>
      <p:sp>
        <p:nvSpPr>
          <p:cNvPr id="5" name="TPPolling"/>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9294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Chart" descr="Not Useful At All got 0, Somewhat Useful got 0, Neutral got 0, Useful got 0, Very Useful got 0, Not applicable/ Haven’t attended got 0, "/>
          <p:cNvSpPr/>
          <p:nvPr>
            <p:custDataLst>
              <p:tags r:id="rId2"/>
            </p:custDataLst>
          </p:nvPr>
        </p:nvSpPr>
        <p:spPr>
          <a:xfrm>
            <a:off x="6659880" y="2133600"/>
            <a:ext cx="4892040" cy="4099560"/>
          </a:xfrm>
          <a:prstGeom prst="rect">
            <a:avLst/>
          </a:prstGeom>
          <a:blipFill>
            <a:blip r:embed="rId5"/>
            <a:stretch>
              <a:fillRect/>
            </a:stretch>
          </a:blip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title="Question Text Shape"/>
          <p:cNvSpPr>
            <a:spLocks noGrp="1"/>
          </p:cNvSpPr>
          <p:nvPr>
            <p:ph type="title" idx="4294967295"/>
          </p:nvPr>
        </p:nvSpPr>
        <p:spPr>
          <a:xfrm>
            <a:off x="548640" y="161925"/>
            <a:ext cx="11643360" cy="1524000"/>
          </a:xfrm>
        </p:spPr>
        <p:txBody>
          <a:bodyPr>
            <a:normAutofit/>
          </a:bodyPr>
          <a:lstStyle/>
          <a:p>
            <a:r>
              <a:rPr lang="en-US" dirty="0" smtClean="0"/>
              <a:t>If you have attended a workshop, how useful has the information been in your work? </a:t>
            </a:r>
            <a:endParaRPr lang="en-US" dirty="0"/>
          </a:p>
        </p:txBody>
      </p:sp>
      <p:sp>
        <p:nvSpPr>
          <p:cNvPr id="3" name="TPAnswers" title="Answer Text Shape"/>
          <p:cNvSpPr>
            <a:spLocks noGrp="1"/>
          </p:cNvSpPr>
          <p:nvPr>
            <p:ph type="body" idx="4294967295"/>
            <p:custDataLst>
              <p:tags r:id="rId3"/>
            </p:custDataLst>
          </p:nvPr>
        </p:nvSpPr>
        <p:spPr>
          <a:xfrm>
            <a:off x="762000" y="1835150"/>
            <a:ext cx="3581400" cy="4068763"/>
          </a:xfrm>
        </p:spPr>
        <p:txBody>
          <a:bodyPr>
            <a:normAutofit/>
          </a:bodyPr>
          <a:lstStyle/>
          <a:p>
            <a:pPr marL="514350" indent="-514350">
              <a:buFont typeface="Arial" panose="020B0604020202020204" pitchFamily="34" charset="0"/>
              <a:buAutoNum type="alphaUcPeriod"/>
            </a:pPr>
            <a:r>
              <a:rPr lang="en-US" sz="3200" dirty="0" smtClean="0"/>
              <a:t>Not Useful At All</a:t>
            </a:r>
          </a:p>
          <a:p>
            <a:pPr marL="514350" indent="-514350">
              <a:buFont typeface="Arial" panose="020B0604020202020204" pitchFamily="34" charset="0"/>
              <a:buAutoNum type="alphaUcPeriod"/>
            </a:pPr>
            <a:r>
              <a:rPr lang="en-US" sz="3200" dirty="0" smtClean="0"/>
              <a:t>Somewhat Useful</a:t>
            </a:r>
          </a:p>
          <a:p>
            <a:pPr marL="514350" indent="-514350">
              <a:buFont typeface="Arial" panose="020B0604020202020204" pitchFamily="34" charset="0"/>
              <a:buAutoNum type="alphaUcPeriod"/>
            </a:pPr>
            <a:r>
              <a:rPr lang="en-US" sz="3200" dirty="0" smtClean="0"/>
              <a:t>Neutral</a:t>
            </a:r>
          </a:p>
          <a:p>
            <a:pPr marL="514350" indent="-514350">
              <a:buFont typeface="Arial" panose="020B0604020202020204" pitchFamily="34" charset="0"/>
              <a:buAutoNum type="alphaUcPeriod"/>
            </a:pPr>
            <a:r>
              <a:rPr lang="en-US" sz="3200" dirty="0" smtClean="0"/>
              <a:t>Useful</a:t>
            </a:r>
          </a:p>
          <a:p>
            <a:pPr marL="514350" indent="-514350">
              <a:buFont typeface="Arial" panose="020B0604020202020204" pitchFamily="34" charset="0"/>
              <a:buAutoNum type="alphaUcPeriod"/>
            </a:pPr>
            <a:r>
              <a:rPr lang="en-US" sz="3200" dirty="0" smtClean="0"/>
              <a:t>Very Useful</a:t>
            </a:r>
          </a:p>
          <a:p>
            <a:pPr marL="514350" indent="-514350">
              <a:buFont typeface="Arial" panose="020B0604020202020204" pitchFamily="34" charset="0"/>
              <a:buAutoNum type="alphaUcPeriod"/>
            </a:pPr>
            <a:r>
              <a:rPr lang="en-US" sz="3200" dirty="0" smtClean="0"/>
              <a:t>Not applicable/ Haven’t attended</a:t>
            </a:r>
            <a:endParaRPr lang="en-US" sz="3200" dirty="0"/>
          </a:p>
        </p:txBody>
      </p:sp>
      <p:sp>
        <p:nvSpPr>
          <p:cNvPr id="6" name="TPPolling"/>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44586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Chart" descr="A standalone 2 day workshop at a tribal location got 0, A 2-day training before/after QBM got 0, Short (half-day) modules before/after QBMs got 0, Series of Webinars got 0, Other got 0, I’m not interested in attending a workshop. got 0, "/>
          <p:cNvSpPr/>
          <p:nvPr>
            <p:custDataLst>
              <p:tags r:id="rId2"/>
            </p:custDataLst>
          </p:nvPr>
        </p:nvSpPr>
        <p:spPr>
          <a:xfrm>
            <a:off x="6840220" y="1127760"/>
            <a:ext cx="4572000" cy="5143500"/>
          </a:xfrm>
          <a:prstGeom prst="rect">
            <a:avLst/>
          </a:prstGeom>
          <a:blipFill>
            <a:blip r:embed="rId5"/>
            <a:stretch>
              <a:fillRect/>
            </a:stretch>
          </a:blip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title="Question Text Shape"/>
          <p:cNvSpPr>
            <a:spLocks noGrp="1"/>
          </p:cNvSpPr>
          <p:nvPr>
            <p:ph type="title" idx="4294967295"/>
          </p:nvPr>
        </p:nvSpPr>
        <p:spPr>
          <a:xfrm>
            <a:off x="157480" y="274638"/>
            <a:ext cx="11750040" cy="1325562"/>
          </a:xfrm>
        </p:spPr>
        <p:txBody>
          <a:bodyPr>
            <a:normAutofit fontScale="90000"/>
          </a:bodyPr>
          <a:lstStyle/>
          <a:p>
            <a:r>
              <a:rPr lang="en-US" dirty="0" smtClean="0"/>
              <a:t>What would be your first preference for attending a Health Data Literacy Workshop?</a:t>
            </a:r>
            <a:endParaRPr lang="en-US" dirty="0"/>
          </a:p>
        </p:txBody>
      </p:sp>
      <p:sp>
        <p:nvSpPr>
          <p:cNvPr id="3" name="TPAnswers" title="Answer Text Shape"/>
          <p:cNvSpPr>
            <a:spLocks noGrp="1"/>
          </p:cNvSpPr>
          <p:nvPr>
            <p:ph type="body" idx="4294967295"/>
            <p:custDataLst>
              <p:tags r:id="rId3"/>
            </p:custDataLst>
          </p:nvPr>
        </p:nvSpPr>
        <p:spPr>
          <a:xfrm>
            <a:off x="416560" y="1931828"/>
            <a:ext cx="6682740" cy="4339432"/>
          </a:xfrm>
        </p:spPr>
        <p:txBody>
          <a:bodyPr>
            <a:normAutofit/>
          </a:bodyPr>
          <a:lstStyle/>
          <a:p>
            <a:pPr marL="514350" indent="-514350">
              <a:buFont typeface="Arial" panose="020B0604020202020204" pitchFamily="34" charset="0"/>
              <a:buAutoNum type="alphaUcPeriod"/>
            </a:pPr>
            <a:r>
              <a:rPr lang="en-US" sz="2400" dirty="0" smtClean="0"/>
              <a:t>A standalone 2 day workshop at a tribal location</a:t>
            </a:r>
          </a:p>
          <a:p>
            <a:pPr marL="514350" indent="-514350">
              <a:buFont typeface="Arial" panose="020B0604020202020204" pitchFamily="34" charset="0"/>
              <a:buAutoNum type="alphaUcPeriod"/>
            </a:pPr>
            <a:r>
              <a:rPr lang="en-US" sz="2400" dirty="0" smtClean="0"/>
              <a:t>A 2-day training before/after QBM</a:t>
            </a:r>
          </a:p>
          <a:p>
            <a:pPr marL="514350" indent="-514350">
              <a:buFont typeface="Arial" panose="020B0604020202020204" pitchFamily="34" charset="0"/>
              <a:buAutoNum type="alphaUcPeriod"/>
            </a:pPr>
            <a:r>
              <a:rPr lang="en-US" sz="2400" dirty="0" smtClean="0"/>
              <a:t>Short (half-day) modules before/after QBMs</a:t>
            </a:r>
          </a:p>
          <a:p>
            <a:pPr marL="514350" indent="-514350">
              <a:buFont typeface="Arial" panose="020B0604020202020204" pitchFamily="34" charset="0"/>
              <a:buAutoNum type="alphaUcPeriod"/>
            </a:pPr>
            <a:r>
              <a:rPr lang="en-US" sz="2400" dirty="0" smtClean="0"/>
              <a:t>Series of Webinars</a:t>
            </a:r>
          </a:p>
          <a:p>
            <a:pPr marL="514350" indent="-514350">
              <a:buFont typeface="Arial" panose="020B0604020202020204" pitchFamily="34" charset="0"/>
              <a:buAutoNum type="alphaUcPeriod"/>
            </a:pPr>
            <a:r>
              <a:rPr lang="en-US" sz="2400" dirty="0" smtClean="0"/>
              <a:t>Other</a:t>
            </a:r>
          </a:p>
          <a:p>
            <a:pPr marL="514350" indent="-514350">
              <a:buFont typeface="Arial" panose="020B0604020202020204" pitchFamily="34" charset="0"/>
              <a:buAutoNum type="alphaUcPeriod"/>
            </a:pPr>
            <a:r>
              <a:rPr lang="en-US" sz="2400" dirty="0" smtClean="0"/>
              <a:t>I’m not interested in attending a workshop.</a:t>
            </a:r>
          </a:p>
        </p:txBody>
      </p:sp>
      <p:sp>
        <p:nvSpPr>
          <p:cNvPr id="5" name="TPPolling"/>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85947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PChart" descr="A standalone 2 day workshop at a tribal location got 0, A 2-day training before/after QBM got 0, Short (half-day) modules before/after QBMs got 0, Series of Webinars got 0, Other got 0, I’m not interested in attending a workshop. got 0, "/>
          <p:cNvSpPr/>
          <p:nvPr>
            <p:custDataLst>
              <p:tags r:id="rId2"/>
            </p:custDataLst>
          </p:nvPr>
        </p:nvSpPr>
        <p:spPr>
          <a:xfrm>
            <a:off x="6840220" y="1127760"/>
            <a:ext cx="4572000" cy="5143500"/>
          </a:xfrm>
          <a:prstGeom prst="rect">
            <a:avLst/>
          </a:prstGeom>
          <a:blipFill>
            <a:blip r:embed="rId5"/>
            <a:stretch>
              <a:fillRect/>
            </a:stretch>
          </a:blip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title="Question Text Shape"/>
          <p:cNvSpPr>
            <a:spLocks noGrp="1"/>
          </p:cNvSpPr>
          <p:nvPr>
            <p:ph type="title" idx="4294967295"/>
          </p:nvPr>
        </p:nvSpPr>
        <p:spPr>
          <a:xfrm>
            <a:off x="157480" y="274638"/>
            <a:ext cx="11750040" cy="1325562"/>
          </a:xfrm>
        </p:spPr>
        <p:txBody>
          <a:bodyPr>
            <a:normAutofit fontScale="90000"/>
          </a:bodyPr>
          <a:lstStyle/>
          <a:p>
            <a:r>
              <a:rPr lang="en-US" dirty="0" smtClean="0"/>
              <a:t>What would be your second preference for attending a Health Data Literacy Workshop?</a:t>
            </a:r>
            <a:endParaRPr lang="en-US" dirty="0"/>
          </a:p>
        </p:txBody>
      </p:sp>
      <p:sp>
        <p:nvSpPr>
          <p:cNvPr id="3" name="TPAnswers" title="Answer Text Shape"/>
          <p:cNvSpPr>
            <a:spLocks noGrp="1"/>
          </p:cNvSpPr>
          <p:nvPr>
            <p:ph type="body" idx="4294967295"/>
            <p:custDataLst>
              <p:tags r:id="rId3"/>
            </p:custDataLst>
          </p:nvPr>
        </p:nvSpPr>
        <p:spPr>
          <a:xfrm>
            <a:off x="401320" y="1931828"/>
            <a:ext cx="6682740" cy="4339432"/>
          </a:xfrm>
        </p:spPr>
        <p:txBody>
          <a:bodyPr>
            <a:normAutofit/>
          </a:bodyPr>
          <a:lstStyle/>
          <a:p>
            <a:pPr marL="514350" indent="-514350">
              <a:buFont typeface="Arial" panose="020B0604020202020204" pitchFamily="34" charset="0"/>
              <a:buAutoNum type="alphaUcPeriod"/>
            </a:pPr>
            <a:r>
              <a:rPr lang="en-US" sz="2400" dirty="0" smtClean="0"/>
              <a:t>A standalone 2 day workshop at a tribal location</a:t>
            </a:r>
          </a:p>
          <a:p>
            <a:pPr marL="514350" indent="-514350">
              <a:buFont typeface="Arial" panose="020B0604020202020204" pitchFamily="34" charset="0"/>
              <a:buAutoNum type="alphaUcPeriod"/>
            </a:pPr>
            <a:r>
              <a:rPr lang="en-US" sz="2400" dirty="0" smtClean="0"/>
              <a:t>A 2-day training before/after QBM</a:t>
            </a:r>
          </a:p>
          <a:p>
            <a:pPr marL="514350" indent="-514350">
              <a:buFont typeface="Arial" panose="020B0604020202020204" pitchFamily="34" charset="0"/>
              <a:buAutoNum type="alphaUcPeriod"/>
            </a:pPr>
            <a:r>
              <a:rPr lang="en-US" sz="2400" dirty="0" smtClean="0"/>
              <a:t>Short (half-day) modules before/after QBMs</a:t>
            </a:r>
          </a:p>
          <a:p>
            <a:pPr marL="514350" indent="-514350">
              <a:buFont typeface="Arial" panose="020B0604020202020204" pitchFamily="34" charset="0"/>
              <a:buAutoNum type="alphaUcPeriod"/>
            </a:pPr>
            <a:r>
              <a:rPr lang="en-US" sz="2400" dirty="0" smtClean="0"/>
              <a:t>Series of Webinars</a:t>
            </a:r>
          </a:p>
          <a:p>
            <a:pPr marL="514350" indent="-514350">
              <a:buFont typeface="Arial" panose="020B0604020202020204" pitchFamily="34" charset="0"/>
              <a:buAutoNum type="alphaUcPeriod"/>
            </a:pPr>
            <a:r>
              <a:rPr lang="en-US" sz="2400" dirty="0" smtClean="0"/>
              <a:t>Other</a:t>
            </a:r>
          </a:p>
          <a:p>
            <a:pPr marL="514350" indent="-514350">
              <a:buFont typeface="Arial" panose="020B0604020202020204" pitchFamily="34" charset="0"/>
              <a:buAutoNum type="alphaUcPeriod"/>
            </a:pPr>
            <a:r>
              <a:rPr lang="en-US" sz="2400" dirty="0" smtClean="0"/>
              <a:t>I’m not interested in attending a workshop.</a:t>
            </a:r>
          </a:p>
        </p:txBody>
      </p:sp>
      <p:sp>
        <p:nvSpPr>
          <p:cNvPr id="5" name="TPPolling"/>
          <p:cNvSpPr/>
          <p:nvPr/>
        </p:nvSpPr>
        <p:spPr>
          <a:xfrm>
            <a:off x="0" y="0"/>
            <a:ext cx="12700" cy="12700"/>
          </a:xfrm>
          <a:prstGeom prst="rect">
            <a:avLst/>
          </a:prstGeom>
          <a:solidFill>
            <a:schemeClr val="accent1">
              <a:alpha val="10000"/>
            </a:schemeClr>
          </a:solidFill>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8752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5"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0d8f9325-4113-4522-b610-25811c4875af"/>
  <p:tag name="WASPOLLED" val="6248A831CE7D4B49892E36C4EF335126"/>
  <p:tag name="TPVERSION" val="8"/>
  <p:tag name="TPFULLVERSION" val="8.2.6.7"/>
  <p:tag name="PPTVERSION" val="16"/>
  <p:tag name="TPOS" val="2"/>
  <p:tag name="TPLASTSAVEVERSION" val="6.2 PC"/>
</p:tagLst>
</file>

<file path=ppt/tags/tag10.xml><?xml version="1.0" encoding="utf-8"?>
<p:tagLst xmlns:a="http://schemas.openxmlformats.org/drawingml/2006/main" xmlns:r="http://schemas.openxmlformats.org/officeDocument/2006/relationships" xmlns:p="http://schemas.openxmlformats.org/presentationml/2006/main">
  <p:tag name="ZEROBASED" val="False"/>
</p:tagLst>
</file>

<file path=ppt/tags/tag11.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36575E44A65B427683541777175C3A82&lt;/guid&gt;&#10;        &lt;description /&gt;&#10;        &lt;date&gt;4/11/2018 3:49:0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C3747842E89494187C75EFEB3E6691B&lt;/guid&gt;&#10;            &lt;repollguid&gt;B7E22B2CFC2E4CB89ABEE5805CC4CB82&lt;/repollguid&gt;&#10;            &lt;sourceid&gt;4E17425B02A2437588717FBC79674236&lt;/sourceid&gt;&#10;            &lt;questiontext&gt;What would be your first preference for attending a Health Data Literacy Workshop?&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70265EEB8124330B38D59D90B60F9C1&lt;/guid&gt;&#10;                    &lt;answertext&gt;A standalone 2 day workshop at a tribal location&lt;/answertext&gt;&#10;                    &lt;valuetype&gt;0&lt;/valuetype&gt;&#10;                &lt;/answer&gt;&#10;                &lt;answer&gt;&#10;                    &lt;guid&gt;FA0A5E6DA9554517850437653E788BA8&lt;/guid&gt;&#10;                    &lt;answertext&gt;A 2-day training before/after QBM&lt;/answertext&gt;&#10;                    &lt;valuetype&gt;0&lt;/valuetype&gt;&#10;                &lt;/answer&gt;&#10;                &lt;answer&gt;&#10;                    &lt;guid&gt;83D5A6FE7F28499BB9FB23B985E04360&lt;/guid&gt;&#10;                    &lt;answertext&gt;Short (half-day) modules before/after QBMs&lt;/answertext&gt;&#10;                    &lt;valuetype&gt;0&lt;/valuetype&gt;&#10;                &lt;/answer&gt;&#10;                &lt;answer&gt;&#10;                    &lt;guid&gt;06A6AFA40128486FBAA40B70D3AD1506&lt;/guid&gt;&#10;                    &lt;answertext&gt;Series of Webinars&lt;/answertext&gt;&#10;                    &lt;valuetype&gt;0&lt;/valuetype&gt;&#10;                &lt;/answer&gt;&#10;                &lt;answer&gt;&#10;                    &lt;guid&gt;AAA074F2E1A344C081C8A0EBEE75FADC&lt;/guid&gt;&#10;                    &lt;answertext&gt;Other&lt;/answertext&gt;&#10;                    &lt;valuetype&gt;0&lt;/valuetype&gt;&#10;                &lt;/answer&gt;&#10;                &lt;answer&gt;&#10;                    &lt;guid&gt;E34AEEB6235449E0AED6C442C9E51AE6&lt;/guid&gt;&#10;                    &lt;answertext&gt;I’m not interested in attending a workshop.&lt;/answertext&gt;&#10;                    &lt;valuetype&gt;0&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What would be your first preference for attending a Health Data Literacy Workshop?[;crlf;]0[;]5[;]0[;]False[;]0[;][;crlf;]NaN[;]1[;]0[;]0[;crlf;]0[;]0[;]A standalone 2 day workshop at a tribal location1[;]A standalone 2 day workshop at a tribal location[;][;crlf;]0[;]0[;]A 2-day training before/after QBM2[;]A 2-day training before/after QBM[;][;crlf;]0[;]0[;]Short (half-day) modules before/after QBMs3[;]Short (half-day) modules before/after QBMs[;][;crlf;]0[;]0[;]Series of Webinars4[;]Series of Webinars[;][;crlf;]0[;]0[;]Other5[;]Other[;][;crlf;]0[;]0[;]I’m not interested in attending a workshop.6[;]I’m not interested in attending a workshop.[;]"/>
  <p:tag name="HASRESULTS" val="True"/>
</p:tagLst>
</file>

<file path=ppt/tags/tag12.xml><?xml version="1.0" encoding="utf-8"?>
<p:tagLst xmlns:a="http://schemas.openxmlformats.org/drawingml/2006/main" xmlns:r="http://schemas.openxmlformats.org/officeDocument/2006/relationships" xmlns:p="http://schemas.openxmlformats.org/presentationml/2006/main">
  <p:tag name="TYPE" val="5"/>
  <p:tag name="NUMBERFORMAT" val="0"/>
  <p:tag name="COLORTYPE" val="SCHEME"/>
  <p:tag name="LABELFORMAT" val="0"/>
  <p:tag name="DEFINEDCOLORS" val="3,6,10,45,32,50,13,4,9,55,1"/>
  <p:tag name="CHARTFORMAT" val="UEsDBBQABgAIAAAAIQAncm1TAQEAANABAAATAAAAW0NvbnRlbnRfVHlwZXNdLnhtbHyRTU/DMAyG70j8hyhX1KRwQAi13YGPI3AYP8AkbhstX0qysf173HZIMA0uUWL7ff3EblZ7Z9kOUzbBt/xa1JyhV0EbP7T8ff1c3XGWC3gNNnhs+QEzX3WXF836EDEzUvvc8rGUeC9lViM6yCJE9JTpQ3JQ6JkGGUFtYEB5U9e3UgVf0JeqTB68ax6xh60t7GlP4YXkw0XOHpa6qVXLjZv0U1yeVSS0+UQCMVqjoNDf5M7rE67qyCRIOdfk0cR8ReB/dJgyv5l+NjjqXmmYyWhkb5DKCzgil2qk+3KK/03OUIa+Nwp1UFtHMxM6wSctx1kxu37jynkf3RcAAAD//wMAUEsDBBQABgAIAAAAIQAZqpLz0QAAALMBAAALAAAAX3JlbHMvLnJlbHOskMuKAjEQRfcD/kOovV3dLkQG025EcCv6ATVJdXew8yCJon9vnNlMizCbWRaXOvdw15ubHcWVYzLeSWiqGgQ75bVxvYTTcTdfgUiZnKbRO5Zw5wSbdvaxPvBIuTylwYQkCsUlCUPO4RMxqYEtpcoHdiXpfLSUyxl7DKTO1DMu6nqJ8TcD2glT7LWEuNcLEMd7KM1/s33XGcVbry6WXX5TgcaW7gKk2HOWoAaKGS1rQz9RU33ZAPjepPlPk6nrq9K3WFWme7rgZOr2AQAA//8DAFBLAwQUAAYACAAAACEAxQ2iMwMEAABzDgAADwAAAGNoYXJ0L2NoYXJ0LnhtbOxXS2/jNhC+F+h/EHT3Q44fiRBn4dg1CtRpgnh37xRFyYQpUiWpJN6i/70zpKQoyaINYhftoSePh8PRcOabb8jLT0+FCB6YNlzJeRj1h2HAJFUpl/k8/PJ53TsPA2OJTIlQks3DAzPhp6sff7ikMd0RbbcloSwAJ9LEdB7urC3jwcDQHSuI6auSSVjLlC6Ihb86H6SaPILzQgxGw+F04JyEtQPyAQcF4bLZr9+zX2UZp2ylaFUwaX0UmgliIQNmx0sTXsHhUmJZdDEcBw9EzMNhOEClIDL3CiZ7X7ZeqVUlU5YulZaQxo59QeOFsExLcLVU0sLX6nMW78pUQfS+KntUFSUEl3DB7cGFCwGC7+VOwTmCe/ZbxTUz85BG4yYRIL5JRcGpVkZltg8eBz4LTTXQ7WxwPhjV9YDDRuPY2INg/kDRcISnHbTfdSGsiRAJoXvMTce4NX1ex42vk4G7qNA3pLx90MdDKMmjeShsFAb2CaR0D1KSj1A3Qh1I6R4kQilUAixqodHAute0NmeN5qyxgax6G8i0FyaNZtJopo1mGgY7weUeKoE/YZAp8bNXNJJHkOsBzAaprPrMrWArJphlaZ17b1UKZReaETQU5KAq6zCZqirfycousRtx7YHow1IJ1WAx8tsN07jK06cORGmsdMr0C40p746vxtUliVmWMWo3pkH9h7sbgQcAg7jwBOkmEQaFkwUq1ZoLcSwHQZQkFvJYN+jFB4THRo//YC7NTj1uWM5k+gs7vEQBrHwlMBqQ/hoIgW5J7K+kqFmhpkX0smX6u/o7prHd3vi+rpJEsC3/9tbVhhHA5IZL1mVTGrMnBBNWHqSg0nwe/r78aTo5my2i3mq6XvbG2XTSu1hdRL3ZaDReji/Gk/Pr6z+eWRG69dWE+htWjLqMOHnuO8AjBOFw2YQFqhaalLg4jdX3LPPwrVWQTzyBrIp2xakQ4L5DWyfvLE6nCP9acbpnz7g2ditgNi2aaVmHuFPdio+dFne+ZrCTNfbx3Rg8zsPRZDwcwsx925dYNMdKILygZ9dSWGfhpDtVIznxXNyhbwV3L/j7oj/s04kYOFHpoXV1DP0CDUFN3XXAX/WOc1aegiRd4kmcsuwezmi+AU3BLQYTDKxZLwKx3RFN0ADvbvOwvbehjWtfTLYTfKmwaFjKr9zcSlHXpea/lJvyGvzszaKuZ07KeroCBa5wMN1CPW9Id8YCNtoBfzJk/+dHVtsaNP4fzn/x/nHPF+SW78D5/MNwBgxrLu2WWQtvLXdb2rmpulYKXiTQI2BBcnZDdM6lCRJ44vRncIXFt05/Fga6/rXNgt+O/+AynDkv/k/rCz5WlX7Wvfp40wHurXj1JwAAAP//AwBQSwMEFAAGAAgAAAAhAPCQCNx0BAAANhsAABYAAABjaGFydC9tZWRpYS9pbWFnZTEuYm1w7JjfS1RBFMe3t56ix6B/oJfAXuqthwh6CKHegkB6SJCeoggkiAgMlLIMpB9GK+WvzZ+VtkaZtWItZWWaitoPK10r011Xt9XVtdvXbo7HM3Nn5yqBRJf9cWZ2Zs7nfufMmbm7I33rRs/vays+N+Gd9ue9xrMBln21rvN45t8LV0FBQd6quWwYa9VctjCrBsf6Z3hm4+Pj754Ot3o/NuS8qzrWfXU/Xj3eAyii8vvrO9OR0DJkX4Y+kb5Av++wDaD/BCfAZiZGzMHMeRKzP0ffNPaVHtIzyL9CtG/PfcnEDxMqQ56B78m9F8bLK+7I7gxrcCMQNiWSCc/tV9PbToW3nBjbmRvuuHbQEEDZDKGlR0rJc7k5DhLxyinpVjoyrxxqLvyZnHGi0vMwGFBBqEBprrl3ZctPjXlOSBqe0qdTQhZqZBWFlF5cVY68rFFK5MSDALZjhpIIu7Ki2pV3ZePYcI+M5MSTURQV3mVj5YENQqw4JFWGpORxmikKllfaiTE/Pzg/MdA2NfpRDDs52PE1WNJ7PVOpCauUZ03Jg1RDXSvtI2VRTeLFjSNomXe5CIlYYMs8T/pnlAC08mRtDOlaaOJkIAEiOcsYtAY5n3aXebIrY9S1bJ/1G2V+20u4p4l6l21shXqe7afnU7HTa3d+xEQZ6gI7voxBa+i8M316h2edSOz65p4E9WViw51+1ui+xnj0K2vfxagJgNwmFLhCBWE2fhVdGA8CVaOPq8gRLmAgJzAGWsSEisaueKCe6OjKwJRRAGa/rz0uRmM8R8onNfogFYiOrgwkGcZAi3SJMZ5M78Tf4MHhkAIwW8Ojjx8cP1zJIhrjbM8YaBHHbNGS6eNtWXL6YlphNkVHVwZWNAVgNjZBMRrjudc5zRhocc+5kWQyKfqaG/q9DKd9MRTjCUXmKICwMwqHKu+2+ny+rq4u0dfQwI7PBGFFPMeJoRgP6pH0BAaMXF9fXf29soULSLFYTHRPaSCS9Y9ISN30UUjmsc/M6We+FtW1V9fULoAsfjc1NSUSpruGPjNDKBzv6U3JPINjM5iaRfcqy+/3p1TJ8AhEJwtgMg8qA4GAimJJ3Y2G+5dCVmSW3tyijQVlckQ0OY9h0HA4vMS3qrCrLe55bK1tsbL6rZMDVuOYhfM5Tjt44jN8usdkYV9bvIffllIf/BIMBlUUf+ryHnUAhr3YqklZpNuooHLiQZ6pr69XIpXcrNr8LMlgUEwJQBtgWdGngJQ8aBCNRrG6ZaSjwUEZxi0PkpJgoIaTPnabUCjEkLy3/IiZFfLQAyGFga3nQQOGlN4WU8KY64N/qBgDLabkQWNMnB1L+Q9fOsGY8GB1x7+9pd5l24QHvRDez9o7lGEsCGm4yjY2cbovyCR2jSGP3Xhgysr+YK1vdRE/WEfYMpRLSYnkisceYWrOKv5ipb3gVEwTZEWEiokmFGwZPLR7MDqfmZGfkaWhA/4fQMpV/pFCe2nsFfJoRl7eT/959LpBn+LiYlul1fAJmF8AAAD//wMAUEsBAi0AFAAGAAgAAAAhACdybVMBAQAA0AEAABMAAAAAAAAAAAAAAAAAAAAAAFtDb250ZW50X1R5cGVzXS54bWxQSwECLQAUAAYACAAAACEAGaqS89EAAACzAQAACwAAAAAAAAAAAAAAAAAyAQAAX3JlbHMvLnJlbHNQSwECLQAUAAYACAAAACEAxQ2iMwMEAABzDgAADwAAAAAAAAAAAAAAAAAsAgAAY2hhcnQvY2hhcnQueG1sUEsBAi0AFAAGAAgAAAAhAPCQCNx0BAAANhsAABYAAAAAAAAAAAAAAAAAXAYAAGNoYXJ0L21lZGlhL2ltYWdlMS5ibXBQSwUGAAAAAAQABAD7AAAABAsAAAAA"/>
</p:tagLst>
</file>

<file path=ppt/tags/tag13.xml><?xml version="1.0" encoding="utf-8"?>
<p:tagLst xmlns:a="http://schemas.openxmlformats.org/drawingml/2006/main" xmlns:r="http://schemas.openxmlformats.org/officeDocument/2006/relationships" xmlns:p="http://schemas.openxmlformats.org/presentationml/2006/main">
  <p:tag name="ZEROBASED" val="False"/>
</p:tagLst>
</file>

<file path=ppt/tags/tag14.xml><?xml version="1.0" encoding="utf-8"?>
<p:tagLst xmlns:a="http://schemas.openxmlformats.org/drawingml/2006/main" xmlns:r="http://schemas.openxmlformats.org/officeDocument/2006/relationships" xmlns:p="http://schemas.openxmlformats.org/presentationml/2006/main">
  <p:tag name="TYPE" val="MultiChoiceSlide"/>
  <p:tag name="HASRESULTS" val="False"/>
  <p:tag name="LIVECHARTING" val="False"/>
  <p:tag name="AUTOOPENPOLL" val="True"/>
  <p:tag name="AUTOFORMATCHART" val="True"/>
  <p:tag name="TPQUESTIONXML" val="﻿&lt;?xml version=&quot;1.0&quot; encoding=&quot;utf-8&quot;?&gt;&#10;&lt;questionlist&gt;&#10;    &lt;properties&gt;&#10;        &lt;guid&gt;36575E44A65B427683541777175C3A82&lt;/guid&gt;&#10;        &lt;description /&gt;&#10;        &lt;date&gt;4/11/2018 3:49:0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C3747842E89494187C75EFEB3E6691B&lt;/guid&gt;&#10;            &lt;repollguid&gt;B7E22B2CFC2E4CB89ABEE5805CC4CB82&lt;/repollguid&gt;&#10;            &lt;sourceid&gt;4E17425B02A2437588717FBC79674236&lt;/sourceid&gt;&#10;            &lt;questiontext&gt;What would be your second preference for attending a Health Data Literacy Workshop?&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70265EEB8124330B38D59D90B60F9C1&lt;/guid&gt;&#10;                    &lt;answertext&gt;A standalone 2 day workshop at a tribal location&lt;/answertext&gt;&#10;                    &lt;valuetype&gt;0&lt;/valuetype&gt;&#10;                &lt;/answer&gt;&#10;                &lt;answer&gt;&#10;                    &lt;guid&gt;FA0A5E6DA9554517850437653E788BA8&lt;/guid&gt;&#10;                    &lt;answertext&gt;A 2-day training before/after QBM&lt;/answertext&gt;&#10;                    &lt;valuetype&gt;0&lt;/valuetype&gt;&#10;                &lt;/answer&gt;&#10;                &lt;answer&gt;&#10;                    &lt;guid&gt;83D5A6FE7F28499BB9FB23B985E04360&lt;/guid&gt;&#10;                    &lt;answertext&gt;Short (half-day) modules before/after QBMs&lt;/answertext&gt;&#10;                    &lt;valuetype&gt;0&lt;/valuetype&gt;&#10;                &lt;/answer&gt;&#10;                &lt;answer&gt;&#10;                    &lt;guid&gt;06A6AFA40128486FBAA40B70D3AD1506&lt;/guid&gt;&#10;                    &lt;answertext&gt;Series of Webinars&lt;/answertext&gt;&#10;                    &lt;valuetype&gt;0&lt;/valuetype&gt;&#10;                &lt;/answer&gt;&#10;                &lt;answer&gt;&#10;                    &lt;guid&gt;AAA074F2E1A344C081C8A0EBEE75FADC&lt;/guid&gt;&#10;                    &lt;answertext&gt;Other&lt;/answertext&gt;&#10;                    &lt;valuetype&gt;0&lt;/valuetype&gt;&#10;                &lt;/answer&gt;&#10;                &lt;answer&gt;&#10;                    &lt;guid&gt;E34AEEB6235449E0AED6C442C9E51AE6&lt;/guid&gt;&#10;                    &lt;answertext&gt;I’m not interested in attending a workshop.&lt;/answertext&gt;&#10;                    &lt;valuetype&gt;0&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Lst>
</file>

<file path=ppt/tags/tag15.xml><?xml version="1.0" encoding="utf-8"?>
<p:tagLst xmlns:a="http://schemas.openxmlformats.org/drawingml/2006/main" xmlns:r="http://schemas.openxmlformats.org/officeDocument/2006/relationships" xmlns:p="http://schemas.openxmlformats.org/presentationml/2006/main">
  <p:tag name="TYPE" val="5"/>
  <p:tag name="NUMBERFORMAT" val="0"/>
  <p:tag name="COLORTYPE" val="SCHEME"/>
  <p:tag name="LABELFORMAT" val="0"/>
  <p:tag name="DEFINEDCOLORS" val="3,6,10,45,32,50,13,4,9,55,1"/>
  <p:tag name="CHARTFORMAT" val="UEsDBBQABgAIAAAAIQAncm1TAQEAANABAAATAAAAW0NvbnRlbnRfVHlwZXNdLnhtbHyRTU/DMAyG70j8hyhX1KRwQAi13YGPI3AYP8AkbhstX0qysf173HZIMA0uUWL7ff3EblZ7Z9kOUzbBt/xa1JyhV0EbP7T8ff1c3XGWC3gNNnhs+QEzX3WXF836EDEzUvvc8rGUeC9lViM6yCJE9JTpQ3JQ6JkGGUFtYEB5U9e3UgVf0JeqTB68ax6xh60t7GlP4YXkw0XOHpa6qVXLjZv0U1yeVSS0+UQCMVqjoNDf5M7rE67qyCRIOdfk0cR8ReB/dJgyv5l+NjjqXmmYyWhkb5DKCzgil2qk+3KK/03OUIa+Nwp1UFtHMxM6wSctx1kxu37jynkf3RcAAAD//wMAUEsDBBQABgAIAAAAIQAZqpLz0QAAALMBAAALAAAAX3JlbHMvLnJlbHOskMuKAjEQRfcD/kOovV3dLkQG025EcCv6ATVJdXew8yCJon9vnNlMizCbWRaXOvdw15ubHcWVYzLeSWiqGgQ75bVxvYTTcTdfgUiZnKbRO5Zw5wSbdvaxPvBIuTylwYQkCsUlCUPO4RMxqYEtpcoHdiXpfLSUyxl7DKTO1DMu6nqJ8TcD2glT7LWEuNcLEMd7KM1/s33XGcVbry6WXX5TgcaW7gKk2HOWoAaKGS1rQz9RU33ZAPjepPlPk6nrq9K3WFWme7rgZOr2AQAA//8DAFBLAwQUAAYACAAAACEAxQ2iMwMEAABzDgAADwAAAGNoYXJ0L2NoYXJ0LnhtbOxXS2/jNhC+F+h/EHT3Q44fiRBn4dg1CtRpgnh37xRFyYQpUiWpJN6i/70zpKQoyaINYhftoSePh8PRcOabb8jLT0+FCB6YNlzJeRj1h2HAJFUpl/k8/PJ53TsPA2OJTIlQks3DAzPhp6sff7ikMd0RbbcloSwAJ9LEdB7urC3jwcDQHSuI6auSSVjLlC6Ihb86H6SaPILzQgxGw+F04JyEtQPyAQcF4bLZr9+zX2UZp2ylaFUwaX0UmgliIQNmx0sTXsHhUmJZdDEcBw9EzMNhOEClIDL3CiZ7X7ZeqVUlU5YulZaQxo59QeOFsExLcLVU0sLX6nMW78pUQfS+KntUFSUEl3DB7cGFCwGC7+VOwTmCe/ZbxTUz85BG4yYRIL5JRcGpVkZltg8eBz4LTTXQ7WxwPhjV9YDDRuPY2INg/kDRcISnHbTfdSGsiRAJoXvMTce4NX1ex42vk4G7qNA3pLx90MdDKMmjeShsFAb2CaR0D1KSj1A3Qh1I6R4kQilUAixqodHAute0NmeN5qyxgax6G8i0FyaNZtJopo1mGgY7weUeKoE/YZAp8bNXNJJHkOsBzAaprPrMrWArJphlaZ17b1UKZReaETQU5KAq6zCZqirfycousRtx7YHow1IJ1WAx8tsN07jK06cORGmsdMr0C40p746vxtUliVmWMWo3pkH9h7sbgQcAg7jwBOkmEQaFkwUq1ZoLcSwHQZQkFvJYN+jFB4THRo//YC7NTj1uWM5k+gs7vEQBrHwlMBqQ/hoIgW5J7K+kqFmhpkX0smX6u/o7prHd3vi+rpJEsC3/9tbVhhHA5IZL1mVTGrMnBBNWHqSg0nwe/r78aTo5my2i3mq6XvbG2XTSu1hdRL3ZaDReji/Gk/Pr6z+eWRG69dWE+htWjLqMOHnuO8AjBOFw2YQFqhaalLg4jdX3LPPwrVWQTzyBrIp2xakQ4L5DWyfvLE6nCP9acbpnz7g2ditgNi2aaVmHuFPdio+dFne+ZrCTNfbx3Rg8zsPRZDwcwsx925dYNMdKILygZ9dSWGfhpDtVIznxXNyhbwV3L/j7oj/s04kYOFHpoXV1DP0CDUFN3XXAX/WOc1aegiRd4kmcsuwezmi+AU3BLQYTDKxZLwKx3RFN0ADvbvOwvbehjWtfTLYTfKmwaFjKr9zcSlHXpea/lJvyGvzszaKuZ07KeroCBa5wMN1CPW9Id8YCNtoBfzJk/+dHVtsaNP4fzn/x/nHPF+SW78D5/MNwBgxrLu2WWQtvLXdb2rmpulYKXiTQI2BBcnZDdM6lCRJ44vRncIXFt05/Fga6/rXNgt+O/+AynDkv/k/rCz5WlX7Wvfp40wHurXj1JwAAAP//AwBQSwMEFAAGAAgAAAAhAPCQCNx0BAAANhsAABYAAABjaGFydC9tZWRpYS9pbWFnZTEuYm1w7JjfS1RBFMe3t56ix6B/oJfAXuqthwh6CKHegkB6SJCeoggkiAgMlLIMpB9GK+WvzZ+VtkaZtWItZWWaitoPK10r011Xt9XVtdvXbo7HM3Nn5yqBRJf9cWZ2Zs7nfufMmbm7I33rRs/vays+N+Gd9ue9xrMBln21rvN45t8LV0FBQd6quWwYa9VctjCrBsf6Z3hm4+Pj754Ot3o/NuS8qzrWfXU/Xj3eAyii8vvrO9OR0DJkX4Y+kb5Av++wDaD/BCfAZiZGzMHMeRKzP0ffNPaVHtIzyL9CtG/PfcnEDxMqQ56B78m9F8bLK+7I7gxrcCMQNiWSCc/tV9PbToW3nBjbmRvuuHbQEEDZDKGlR0rJc7k5DhLxyinpVjoyrxxqLvyZnHGi0vMwGFBBqEBprrl3ZctPjXlOSBqe0qdTQhZqZBWFlF5cVY68rFFK5MSDALZjhpIIu7Ki2pV3ZePYcI+M5MSTURQV3mVj5YENQqw4JFWGpORxmikKllfaiTE/Pzg/MdA2NfpRDDs52PE1WNJ7PVOpCauUZ03Jg1RDXSvtI2VRTeLFjSNomXe5CIlYYMs8T/pnlAC08mRtDOlaaOJkIAEiOcsYtAY5n3aXebIrY9S1bJ/1G2V+20u4p4l6l21shXqe7afnU7HTa3d+xEQZ6gI7voxBa+i8M316h2edSOz65p4E9WViw51+1ui+xnj0K2vfxagJgNwmFLhCBWE2fhVdGA8CVaOPq8gRLmAgJzAGWsSEisaueKCe6OjKwJRRAGa/rz0uRmM8R8onNfogFYiOrgwkGcZAi3SJMZ5M78Tf4MHhkAIwW8Ojjx8cP1zJIhrjbM8YaBHHbNGS6eNtWXL6YlphNkVHVwZWNAVgNjZBMRrjudc5zRhocc+5kWQyKfqaG/q9DKd9MRTjCUXmKICwMwqHKu+2+ny+rq4u0dfQwI7PBGFFPMeJoRgP6pH0BAaMXF9fXf29soULSLFYTHRPaSCS9Y9ISN30UUjmsc/M6We+FtW1V9fULoAsfjc1NSUSpruGPjNDKBzv6U3JPINjM5iaRfcqy+/3p1TJ8AhEJwtgMg8qA4GAimJJ3Y2G+5dCVmSW3tyijQVlckQ0OY9h0HA4vMS3qrCrLe55bK1tsbL6rZMDVuOYhfM5Tjt44jN8usdkYV9bvIffllIf/BIMBlUUf+ryHnUAhr3YqklZpNuooHLiQZ6pr69XIpXcrNr8LMlgUEwJQBtgWdGngJQ8aBCNRrG6ZaSjwUEZxi0PkpJgoIaTPnabUCjEkLy3/IiZFfLQAyGFga3nQQOGlN4WU8KY64N/qBgDLabkQWNMnB1L+Q9fOsGY8GB1x7+9pd5l24QHvRDez9o7lGEsCGm4yjY2cbovyCR2jSGP3Xhgysr+YK1vdRE/WEfYMpRLSYnkisceYWrOKv5ipb3gVEwTZEWEiokmFGwZPLR7MDqfmZGfkaWhA/4fQMpV/pFCe2nsFfJoRl7eT/959LpBn+LiYlul1fAJmF8AAAD//wMAUEsBAi0AFAAGAAgAAAAhACdybVMBAQAA0AEAABMAAAAAAAAAAAAAAAAAAAAAAFtDb250ZW50X1R5cGVzXS54bWxQSwECLQAUAAYACAAAACEAGaqS89EAAACzAQAACwAAAAAAAAAAAAAAAAAyAQAAX3JlbHMvLnJlbHNQSwECLQAUAAYACAAAACEAxQ2iMwMEAABzDgAADwAAAAAAAAAAAAAAAAAsAgAAY2hhcnQvY2hhcnQueG1sUEsBAi0AFAAGAAgAAAAhAPCQCNx0BAAANhsAABYAAAAAAAAAAAAAAAAAXAYAAGNoYXJ0L21lZGlhL2ltYWdlMS5ibXBQSwUGAAAAAAQABAD7AAAABAsAAAAA"/>
</p:tagLst>
</file>

<file path=ppt/tags/tag16.xml><?xml version="1.0" encoding="utf-8"?>
<p:tagLst xmlns:a="http://schemas.openxmlformats.org/drawingml/2006/main" xmlns:r="http://schemas.openxmlformats.org/officeDocument/2006/relationships" xmlns:p="http://schemas.openxmlformats.org/presentationml/2006/main">
  <p:tag name="ZEROBASED" val="False"/>
</p:tagLst>
</file>

<file path=ppt/tags/tag17.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36575E44A65B427683541777175C3A82&lt;/guid&gt;&#10;        &lt;description /&gt;&#10;        &lt;date&gt;4/11/2018 3:49:0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F52B01493D1479A8332AB840ACEA350&lt;/guid&gt;&#10;            &lt;repollguid&gt;B7E22B2CFC2E4CB89ABEE5805CC4CB82&lt;/repollguid&gt;&#10;            &lt;sourceid&gt;4E17425B02A2437588717FBC79674236&lt;/sourceid&gt;&#10;            &lt;questiontext&gt;Which of the following training topics is most useful for your Tribe (1st choic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70265EEB8124330B38D59D90B60F9C1&lt;/guid&gt;&#10;                    &lt;answertext&gt;Designing Surveys and Collecting Community Data&lt;/answertext&gt;&#10;                    &lt;valuetype&gt;0&lt;/valuetype&gt;&#10;                &lt;/answer&gt;&#10;                &lt;answer&gt;&#10;                    &lt;guid&gt;FA0A5E6DA9554517850437653E788BA8&lt;/guid&gt;&#10;                    &lt;answertext&gt;Collecting and Using GIS Data for Health&lt;/answertext&gt;&#10;                    &lt;valuetype&gt;0&lt;/valuetype&gt;&#10;                &lt;/answer&gt;&#10;                &lt;answer&gt;&#10;                    &lt;guid&gt;83D5A6FE7F28499BB9FB23B985E04360&lt;/guid&gt;&#10;                    &lt;answertext&gt;Data Visualization and Presentation&lt;/answertext&gt;&#10;                    &lt;valuetype&gt;0&lt;/valuetype&gt;&#10;                &lt;/answer&gt;&#10;                &lt;answer&gt;&#10;                    &lt;guid&gt;06A6AFA40128486FBAA40B70D3AD1506&lt;/guid&gt;&#10;                    &lt;answertext&gt;Blahblahblah&lt;/answertext&gt;&#10;                    &lt;valuetype&gt;0&lt;/valuetype&gt;&#10;                &lt;/answer&gt;&#10;                &lt;answer&gt;&#10;                    &lt;guid&gt;891F50E657A548A58D5462ECA995C5D2&lt;/guid&gt;&#10;                    &lt;answertext&gt;Other&lt;/answertext&gt;&#10;                    &lt;valuetype&gt;0&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HASRESULTS" val="False"/>
  <p:tag name="LIVECHARTING" val="False"/>
  <p:tag name="AUTOOPENPOLL" val="True"/>
  <p:tag name="AUTOFORMATCHART" val="True"/>
</p:tagLst>
</file>

<file path=ppt/tags/tag18.xml><?xml version="1.0" encoding="utf-8"?>
<p:tagLst xmlns:a="http://schemas.openxmlformats.org/drawingml/2006/main" xmlns:r="http://schemas.openxmlformats.org/officeDocument/2006/relationships" xmlns:p="http://schemas.openxmlformats.org/presentationml/2006/main">
  <p:tag name="TYPE" val="5"/>
  <p:tag name="NUMBERFORMAT" val="0"/>
  <p:tag name="COLORTYPE" val="SCHEME"/>
  <p:tag name="LABELFORMAT" val="0"/>
  <p:tag name="DEFINEDCOLORS" val="3,6,10,45,32,50,13,4,9,55,1"/>
  <p:tag name="CHARTFORMAT" val="UEsDBBQABgAIAAAAIQAncm1TAQEAANABAAATAAAAW0NvbnRlbnRfVHlwZXNdLnhtbHyRTU/DMAyG70j8hyhX1KRwQAi13YGPI3AYP8AkbhstX0qysf173HZIMA0uUWL7ff3EblZ7Z9kOUzbBt/xa1JyhV0EbP7T8ff1c3XGWC3gNNnhs+QEzX3WXF836EDEzUvvc8rGUeC9lViM6yCJE9JTpQ3JQ6JkGGUFtYEB5U9e3UgVf0JeqTB68ax6xh60t7GlP4YXkw0XOHpa6qVXLjZv0U1yeVSS0+UQCMVqjoNDf5M7rE67qyCRIOdfk0cR8ReB/dJgyv5l+NjjqXmmYyWhkb5DKCzgil2qk+3KK/03OUIa+Nwp1UFtHMxM6wSctx1kxu37jynkf3RcAAAD//wMAUEsDBBQABgAIAAAAIQAZqpLz0QAAALMBAAALAAAAX3JlbHMvLnJlbHOskMuKAjEQRfcD/kOovV3dLkQG025EcCv6ATVJdXew8yCJon9vnNlMizCbWRaXOvdw15ubHcWVYzLeSWiqGgQ75bVxvYTTcTdfgUiZnKbRO5Zw5wSbdvaxPvBIuTylwYQkCsUlCUPO4RMxqYEtpcoHdiXpfLSUyxl7DKTO1DMu6nqJ8TcD2glT7LWEuNcLEMd7KM1/s33XGcVbry6WXX5TgcaW7gKk2HOWoAaKGS1rQz9RU33ZAPjepPlPk6nrq9K3WFWme7rgZOr2AQAA//8DAFBLAwQUAAYACAAAACEAxQ2iMwMEAABzDgAADwAAAGNoYXJ0L2NoYXJ0LnhtbOxXS2/jNhC+F+h/EHT3Q44fiRBn4dg1CtRpgnh37xRFyYQpUiWpJN6i/70zpKQoyaINYhftoSePh8PRcOabb8jLT0+FCB6YNlzJeRj1h2HAJFUpl/k8/PJ53TsPA2OJTIlQks3DAzPhp6sff7ikMd0RbbcloSwAJ9LEdB7urC3jwcDQHSuI6auSSVjLlC6Ihb86H6SaPILzQgxGw+F04JyEtQPyAQcF4bLZr9+zX2UZp2ylaFUwaX0UmgliIQNmx0sTXsHhUmJZdDEcBw9EzMNhOEClIDL3CiZ7X7ZeqVUlU5YulZaQxo59QeOFsExLcLVU0sLX6nMW78pUQfS+KntUFSUEl3DB7cGFCwGC7+VOwTmCe/ZbxTUz85BG4yYRIL5JRcGpVkZltg8eBz4LTTXQ7WxwPhjV9YDDRuPY2INg/kDRcISnHbTfdSGsiRAJoXvMTce4NX1ex42vk4G7qNA3pLx90MdDKMmjeShsFAb2CaR0D1KSj1A3Qh1I6R4kQilUAixqodHAute0NmeN5qyxgax6G8i0FyaNZtJopo1mGgY7weUeKoE/YZAp8bNXNJJHkOsBzAaprPrMrWArJphlaZ17b1UKZReaETQU5KAq6zCZqirfycousRtx7YHow1IJ1WAx8tsN07jK06cORGmsdMr0C40p746vxtUliVmWMWo3pkH9h7sbgQcAg7jwBOkmEQaFkwUq1ZoLcSwHQZQkFvJYN+jFB4THRo//YC7NTj1uWM5k+gs7vEQBrHwlMBqQ/hoIgW5J7K+kqFmhpkX0smX6u/o7prHd3vi+rpJEsC3/9tbVhhHA5IZL1mVTGrMnBBNWHqSg0nwe/r78aTo5my2i3mq6XvbG2XTSu1hdRL3ZaDReji/Gk/Pr6z+eWRG69dWE+htWjLqMOHnuO8AjBOFw2YQFqhaalLg4jdX3LPPwrVWQTzyBrIp2xakQ4L5DWyfvLE6nCP9acbpnz7g2ditgNi2aaVmHuFPdio+dFne+ZrCTNfbx3Rg8zsPRZDwcwsx925dYNMdKILygZ9dSWGfhpDtVIznxXNyhbwV3L/j7oj/s04kYOFHpoXV1DP0CDUFN3XXAX/WOc1aegiRd4kmcsuwezmi+AU3BLQYTDKxZLwKx3RFN0ADvbvOwvbehjWtfTLYTfKmwaFjKr9zcSlHXpea/lJvyGvzszaKuZ07KeroCBa5wMN1CPW9Id8YCNtoBfzJk/+dHVtsaNP4fzn/x/nHPF+SW78D5/MNwBgxrLu2WWQtvLXdb2rmpulYKXiTQI2BBcnZDdM6lCRJ44vRncIXFt05/Fga6/rXNgt+O/+AynDkv/k/rCz5WlX7Wvfp40wHurXj1JwAAAP//AwBQSwMEFAAGAAgAAAAhAPCQCNx0BAAANhsAABYAAABjaGFydC9tZWRpYS9pbWFnZTEuYm1w7JjfS1RBFMe3t56ix6B/oJfAXuqthwh6CKHegkB6SJCeoggkiAgMlLIMpB9GK+WvzZ+VtkaZtWItZWWaitoPK10r011Xt9XVtdvXbo7HM3Nn5yqBRJf9cWZ2Zs7nfufMmbm7I33rRs/vays+N+Gd9ue9xrMBln21rvN45t8LV0FBQd6quWwYa9VctjCrBsf6Z3hm4+Pj754Ot3o/NuS8qzrWfXU/Xj3eAyii8vvrO9OR0DJkX4Y+kb5Av++wDaD/BCfAZiZGzMHMeRKzP0ffNPaVHtIzyL9CtG/PfcnEDxMqQ56B78m9F8bLK+7I7gxrcCMQNiWSCc/tV9PbToW3nBjbmRvuuHbQEEDZDKGlR0rJc7k5DhLxyinpVjoyrxxqLvyZnHGi0vMwGFBBqEBprrl3ZctPjXlOSBqe0qdTQhZqZBWFlF5cVY68rFFK5MSDALZjhpIIu7Ki2pV3ZePYcI+M5MSTURQV3mVj5YENQqw4JFWGpORxmikKllfaiTE/Pzg/MdA2NfpRDDs52PE1WNJ7PVOpCauUZ03Jg1RDXSvtI2VRTeLFjSNomXe5CIlYYMs8T/pnlAC08mRtDOlaaOJkIAEiOcsYtAY5n3aXebIrY9S1bJ/1G2V+20u4p4l6l21shXqe7afnU7HTa3d+xEQZ6gI7voxBa+i8M316h2edSOz65p4E9WViw51+1ui+xnj0K2vfxagJgNwmFLhCBWE2fhVdGA8CVaOPq8gRLmAgJzAGWsSEisaueKCe6OjKwJRRAGa/rz0uRmM8R8onNfogFYiOrgwkGcZAi3SJMZ5M78Tf4MHhkAIwW8Ojjx8cP1zJIhrjbM8YaBHHbNGS6eNtWXL6YlphNkVHVwZWNAVgNjZBMRrjudc5zRhocc+5kWQyKfqaG/q9DKd9MRTjCUXmKICwMwqHKu+2+ny+rq4u0dfQwI7PBGFFPMeJoRgP6pH0BAaMXF9fXf29soULSLFYTHRPaSCS9Y9ISN30UUjmsc/M6We+FtW1V9fULoAsfjc1NSUSpruGPjNDKBzv6U3JPINjM5iaRfcqy+/3p1TJ8AhEJwtgMg8qA4GAimJJ3Y2G+5dCVmSW3tyijQVlckQ0OY9h0HA4vMS3qrCrLe55bK1tsbL6rZMDVuOYhfM5Tjt44jN8usdkYV9bvIffllIf/BIMBlUUf+ryHnUAhr3YqklZpNuooHLiQZ6pr69XIpXcrNr8LMlgUEwJQBtgWdGngJQ8aBCNRrG6ZaSjwUEZxi0PkpJgoIaTPnabUCjEkLy3/IiZFfLQAyGFga3nQQOGlN4WU8KY64N/qBgDLabkQWNMnB1L+Q9fOsGY8GB1x7+9pd5l24QHvRDez9o7lGEsCGm4yjY2cbovyCR2jSGP3Xhgysr+YK1vdRE/WEfYMpRLSYnkisceYWrOKv5ipb3gVEwTZEWEiokmFGwZPLR7MDqfmZGfkaWhA/4fQMpV/pFCe2nsFfJoRl7eT/959LpBn+LiYlul1fAJmF8AAAD//wMAUEsBAi0AFAAGAAgAAAAhACdybVMBAQAA0AEAABMAAAAAAAAAAAAAAAAAAAAAAFtDb250ZW50X1R5cGVzXS54bWxQSwECLQAUAAYACAAAACEAGaqS89EAAACzAQAACwAAAAAAAAAAAAAAAAAyAQAAX3JlbHMvLnJlbHNQSwECLQAUAAYACAAAACEAxQ2iMwMEAABzDgAADwAAAAAAAAAAAAAAAAAsAgAAY2hhcnQvY2hhcnQueG1sUEsBAi0AFAAGAAgAAAAhAPCQCNx0BAAANhsAABYAAAAAAAAAAAAAAAAAXAYAAGNoYXJ0L21lZGlhL2ltYWdlMS5ibXBQSwUGAAAAAAQABAD7AAAABAsAAAAA"/>
</p:tagLst>
</file>

<file path=ppt/tags/tag19.xml><?xml version="1.0" encoding="utf-8"?>
<p:tagLst xmlns:a="http://schemas.openxmlformats.org/drawingml/2006/main" xmlns:r="http://schemas.openxmlformats.org/officeDocument/2006/relationships" xmlns:p="http://schemas.openxmlformats.org/presentationml/2006/main">
  <p:tag name="ZEROBASED" val="False"/>
</p:tagLst>
</file>

<file path=ppt/tags/tag2.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DF883CBB27A247678EE0A72CE1DB8B9F&lt;/guid&gt;&#10;        &lt;description /&gt;&#10;        &lt;date&gt;4/11/2018 3:12:1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E9D61B8D10C4D5AAAAE91FDF76128B3&lt;/guid&gt;&#10;            &lt;repollguid&gt;B08B75E98C364C4DB8E010BB9D026C27&lt;/repollguid&gt;&#10;            &lt;sourceid&gt;A8D342BE6F66479B8F9D33259531504D&lt;/sourceid&gt;&#10;            &lt;questiontext&gt;Before today, were you aware that NPAIHB offers Health Data Literacy workshops? &lt;/questiontext&gt;&#10;            &lt;anonymous&gt;True&lt;/anonymous&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D613860C4E0D43C2A55C71E2577F6527&lt;/guid&gt;&#10;                    &lt;answertext&gt;Yes&lt;/answertext&gt;&#10;                    &lt;valuetype&gt;0&lt;/valuetype&gt;&#10;                &lt;/answer&gt;&#10;                &lt;answer&gt;&#10;                    &lt;guid&gt;AF736BC3C29E44B0B23E83267E89B267&lt;/guid&gt;&#10;                    &lt;answertext&gt;No&lt;/answertext&gt;&#10;                    &lt;valuetype&gt;0&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RESULTS" val="Before today, were you aware that NPAIHB offers Health Data Literacy workshops? [;crlf;]0[;]5[;]0[;]False[;]0[;][;crlf;]NaN[;]1[;]0[;]0[;crlf;]0[;]0[;]Yes1[;]Yes[;][;crlf;]0[;]0[;]No2[;]No[;]"/>
  <p:tag name="HASRESULTS" val="True"/>
  <p:tag name="LIVECHARTING" val="False"/>
  <p:tag name="AUTOOPENPOLL" val="True"/>
  <p:tag name="AUTOFORMATCHART" val="True"/>
</p:tagLst>
</file>

<file path=ppt/tags/tag20.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36575E44A65B427683541777175C3A82&lt;/guid&gt;&#10;        &lt;description /&gt;&#10;        &lt;date&gt;4/11/2018 3:49:0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F52B01493D1479A8332AB840ACEA350&lt;/guid&gt;&#10;            &lt;repollguid&gt;B7E22B2CFC2E4CB89ABEE5805CC4CB82&lt;/repollguid&gt;&#10;            &lt;sourceid&gt;4E17425B02A2437588717FBC79674236&lt;/sourceid&gt;&#10;            &lt;questiontext&gt;Which of the following training topics is most useful for your Tribe (2nd choic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70265EEB8124330B38D59D90B60F9C1&lt;/guid&gt;&#10;                    &lt;answertext&gt;Designing Surveys and Collecting Community Data&lt;/answertext&gt;&#10;                    &lt;valuetype&gt;0&lt;/valuetype&gt;&#10;                &lt;/answer&gt;&#10;                &lt;answer&gt;&#10;                    &lt;guid&gt;FA0A5E6DA9554517850437653E788BA8&lt;/guid&gt;&#10;                    &lt;answertext&gt;Collecting and Using GIS Data for Health&lt;/answertext&gt;&#10;                    &lt;valuetype&gt;0&lt;/valuetype&gt;&#10;                &lt;/answer&gt;&#10;                &lt;answer&gt;&#10;                    &lt;guid&gt;83D5A6FE7F28499BB9FB23B985E04360&lt;/guid&gt;&#10;                    &lt;answertext&gt;Data Visualization and Presentation&lt;/answertext&gt;&#10;                    &lt;valuetype&gt;0&lt;/valuetype&gt;&#10;                &lt;/answer&gt;&#10;                &lt;answer&gt;&#10;                    &lt;guid&gt;06A6AFA40128486FBAA40B70D3AD1506&lt;/guid&gt;&#10;                    &lt;answertext&gt;Strategic Planning and Policy Development&lt;/answertext&gt;&#10;                    &lt;valuetype&gt;0&lt;/valuetype&gt;&#10;                &lt;/answer&gt;&#10;                &lt;answer&gt;&#10;                    &lt;guid&gt;891F50E657A548A58D5462ECA995C5D2&lt;/guid&gt;&#10;                    &lt;answertext&gt;Other&lt;/answertext&gt;&#10;                    &lt;valuetype&gt;0&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HASRESULTS" val="False"/>
  <p:tag name="LIVECHARTING" val="False"/>
  <p:tag name="AUTOOPENPOLL" val="True"/>
  <p:tag name="AUTOFORMATCHART" val="True"/>
</p:tagLst>
</file>

<file path=ppt/tags/tag21.xml><?xml version="1.0" encoding="utf-8"?>
<p:tagLst xmlns:a="http://schemas.openxmlformats.org/drawingml/2006/main" xmlns:r="http://schemas.openxmlformats.org/officeDocument/2006/relationships" xmlns:p="http://schemas.openxmlformats.org/presentationml/2006/main">
  <p:tag name="TYPE" val="5"/>
  <p:tag name="NUMBERFORMAT" val="0"/>
  <p:tag name="COLORTYPE" val="SCHEME"/>
  <p:tag name="LABELFORMAT" val="0"/>
  <p:tag name="DEFINEDCOLORS" val="3,6,10,45,32,50,13,4,9,55,1"/>
  <p:tag name="CHARTFORMAT" val="UEsDBBQABgAIAAAAIQAncm1TAQEAANABAAATAAAAW0NvbnRlbnRfVHlwZXNdLnhtbHyRTU/DMAyG70j8hyhX1KRwQAi13YGPI3AYP8AkbhstX0qysf173HZIMA0uUWL7ff3EblZ7Z9kOUzbBt/xa1JyhV0EbP7T8ff1c3XGWC3gNNnhs+QEzX3WXF836EDEzUvvc8rGUeC9lViM6yCJE9JTpQ3JQ6JkGGUFtYEB5U9e3UgVf0JeqTB68ax6xh60t7GlP4YXkw0XOHpa6qVXLjZv0U1yeVSS0+UQCMVqjoNDf5M7rE67qyCRIOdfk0cR8ReB/dJgyv5l+NjjqXmmYyWhkb5DKCzgil2qk+3KK/03OUIa+Nwp1UFtHMxM6wSctx1kxu37jynkf3RcAAAD//wMAUEsDBBQABgAIAAAAIQAZqpLz0QAAALMBAAALAAAAX3JlbHMvLnJlbHOskMuKAjEQRfcD/kOovV3dLkQG025EcCv6ATVJdXew8yCJon9vnNlMizCbWRaXOvdw15ubHcWVYzLeSWiqGgQ75bVxvYTTcTdfgUiZnKbRO5Zw5wSbdvaxPvBIuTylwYQkCsUlCUPO4RMxqYEtpcoHdiXpfLSUyxl7DKTO1DMu6nqJ8TcD2glT7LWEuNcLEMd7KM1/s33XGcVbry6WXX5TgcaW7gKk2HOWoAaKGS1rQz9RU33ZAPjepPlPk6nrq9K3WFWme7rgZOr2AQAA//8DAFBLAwQUAAYACAAAACEAxQ2iMwMEAABzDgAADwAAAGNoYXJ0L2NoYXJ0LnhtbOxXS2/jNhC+F+h/EHT3Q44fiRBn4dg1CtRpgnh37xRFyYQpUiWpJN6i/70zpKQoyaINYhftoSePh8PRcOabb8jLT0+FCB6YNlzJeRj1h2HAJFUpl/k8/PJ53TsPA2OJTIlQks3DAzPhp6sff7ikMd0RbbcloSwAJ9LEdB7urC3jwcDQHSuI6auSSVjLlC6Ihb86H6SaPILzQgxGw+F04JyEtQPyAQcF4bLZr9+zX2UZp2ylaFUwaX0UmgliIQNmx0sTXsHhUmJZdDEcBw9EzMNhOEClIDL3CiZ7X7ZeqVUlU5YulZaQxo59QeOFsExLcLVU0sLX6nMW78pUQfS+KntUFSUEl3DB7cGFCwGC7+VOwTmCe/ZbxTUz85BG4yYRIL5JRcGpVkZltg8eBz4LTTXQ7WxwPhjV9YDDRuPY2INg/kDRcISnHbTfdSGsiRAJoXvMTce4NX1ex42vk4G7qNA3pLx90MdDKMmjeShsFAb2CaR0D1KSj1A3Qh1I6R4kQilUAixqodHAute0NmeN5qyxgax6G8i0FyaNZtJopo1mGgY7weUeKoE/YZAp8bNXNJJHkOsBzAaprPrMrWArJphlaZ17b1UKZReaETQU5KAq6zCZqirfycousRtx7YHow1IJ1WAx8tsN07jK06cORGmsdMr0C40p746vxtUliVmWMWo3pkH9h7sbgQcAg7jwBOkmEQaFkwUq1ZoLcSwHQZQkFvJYN+jFB4THRo//YC7NTj1uWM5k+gs7vEQBrHwlMBqQ/hoIgW5J7K+kqFmhpkX0smX6u/o7prHd3vi+rpJEsC3/9tbVhhHA5IZL1mVTGrMnBBNWHqSg0nwe/r78aTo5my2i3mq6XvbG2XTSu1hdRL3ZaDReji/Gk/Pr6z+eWRG69dWE+htWjLqMOHnuO8AjBOFw2YQFqhaalLg4jdX3LPPwrVWQTzyBrIp2xakQ4L5DWyfvLE6nCP9acbpnz7g2ditgNi2aaVmHuFPdio+dFne+ZrCTNfbx3Rg8zsPRZDwcwsx925dYNMdKILygZ9dSWGfhpDtVIznxXNyhbwV3L/j7oj/s04kYOFHpoXV1DP0CDUFN3XXAX/WOc1aegiRd4kmcsuwezmi+AU3BLQYTDKxZLwKx3RFN0ADvbvOwvbehjWtfTLYTfKmwaFjKr9zcSlHXpea/lJvyGvzszaKuZ07KeroCBa5wMN1CPW9Id8YCNtoBfzJk/+dHVtsaNP4fzn/x/nHPF+SW78D5/MNwBgxrLu2WWQtvLXdb2rmpulYKXiTQI2BBcnZDdM6lCRJ44vRncIXFt05/Fga6/rXNgt+O/+AynDkv/k/rCz5WlX7Wvfp40wHurXj1JwAAAP//AwBQSwMEFAAGAAgAAAAhAPCQCNx0BAAANhsAABYAAABjaGFydC9tZWRpYS9pbWFnZTEuYm1w7JjfS1RBFMe3t56ix6B/oJfAXuqthwh6CKHegkB6SJCeoggkiAgMlLIMpB9GK+WvzZ+VtkaZtWItZWWaitoPK10r011Xt9XVtdvXbo7HM3Nn5yqBRJf9cWZ2Zs7nfufMmbm7I33rRs/vays+N+Gd9ue9xrMBln21rvN45t8LV0FBQd6quWwYa9VctjCrBsf6Z3hm4+Pj754Ot3o/NuS8qzrWfXU/Xj3eAyii8vvrO9OR0DJkX4Y+kb5Av++wDaD/BCfAZiZGzMHMeRKzP0ffNPaVHtIzyL9CtG/PfcnEDxMqQ56B78m9F8bLK+7I7gxrcCMQNiWSCc/tV9PbToW3nBjbmRvuuHbQEEDZDKGlR0rJc7k5DhLxyinpVjoyrxxqLvyZnHGi0vMwGFBBqEBprrl3ZctPjXlOSBqe0qdTQhZqZBWFlF5cVY68rFFK5MSDALZjhpIIu7Ki2pV3ZePYcI+M5MSTURQV3mVj5YENQqw4JFWGpORxmikKllfaiTE/Pzg/MdA2NfpRDDs52PE1WNJ7PVOpCauUZ03Jg1RDXSvtI2VRTeLFjSNomXe5CIlYYMs8T/pnlAC08mRtDOlaaOJkIAEiOcsYtAY5n3aXebIrY9S1bJ/1G2V+20u4p4l6l21shXqe7afnU7HTa3d+xEQZ6gI7voxBa+i8M316h2edSOz65p4E9WViw51+1ui+xnj0K2vfxagJgNwmFLhCBWE2fhVdGA8CVaOPq8gRLmAgJzAGWsSEisaueKCe6OjKwJRRAGa/rz0uRmM8R8onNfogFYiOrgwkGcZAi3SJMZ5M78Tf4MHhkAIwW8Ojjx8cP1zJIhrjbM8YaBHHbNGS6eNtWXL6YlphNkVHVwZWNAVgNjZBMRrjudc5zRhocc+5kWQyKfqaG/q9DKd9MRTjCUXmKICwMwqHKu+2+ny+rq4u0dfQwI7PBGFFPMeJoRgP6pH0BAaMXF9fXf29soULSLFYTHRPaSCS9Y9ISN30UUjmsc/M6We+FtW1V9fULoAsfjc1NSUSpruGPjNDKBzv6U3JPINjM5iaRfcqy+/3p1TJ8AhEJwtgMg8qA4GAimJJ3Y2G+5dCVmSW3tyijQVlckQ0OY9h0HA4vMS3qrCrLe55bK1tsbL6rZMDVuOYhfM5Tjt44jN8usdkYV9bvIffllIf/BIMBlUUf+ryHnUAhr3YqklZpNuooHLiQZ6pr69XIpXcrNr8LMlgUEwJQBtgWdGngJQ8aBCNRrG6ZaSjwUEZxi0PkpJgoIaTPnabUCjEkLy3/IiZFfLQAyGFga3nQQOGlN4WU8KY64N/qBgDLabkQWNMnB1L+Q9fOsGY8GB1x7+9pd5l24QHvRDez9o7lGEsCGm4yjY2cbovyCR2jSGP3Xhgysr+YK1vdRE/WEfYMpRLSYnkisceYWrOKv5ipb3gVEwTZEWEiokmFGwZPLR7MDqfmZGfkaWhA/4fQMpV/pFCe2nsFfJoRl7eT/959LpBn+LiYlul1fAJmF8AAAD//wMAUEsBAi0AFAAGAAgAAAAhACdybVMBAQAA0AEAABMAAAAAAAAAAAAAAAAAAAAAAFtDb250ZW50X1R5cGVzXS54bWxQSwECLQAUAAYACAAAACEAGaqS89EAAACzAQAACwAAAAAAAAAAAAAAAAAyAQAAX3JlbHMvLnJlbHNQSwECLQAUAAYACAAAACEAxQ2iMwMEAABzDgAADwAAAAAAAAAAAAAAAAAsAgAAY2hhcnQvY2hhcnQueG1sUEsBAi0AFAAGAAgAAAAhAPCQCNx0BAAANhsAABYAAAAAAAAAAAAAAAAAXAYAAGNoYXJ0L21lZGlhL2ltYWdlMS5ibXBQSwUGAAAAAAQABAD7AAAABAsAAAAA"/>
</p:tagLst>
</file>

<file path=ppt/tags/tag22.xml><?xml version="1.0" encoding="utf-8"?>
<p:tagLst xmlns:a="http://schemas.openxmlformats.org/drawingml/2006/main" xmlns:r="http://schemas.openxmlformats.org/officeDocument/2006/relationships" xmlns:p="http://schemas.openxmlformats.org/presentationml/2006/main">
  <p:tag name="ZEROBASED" val="False"/>
</p:tagLst>
</file>

<file path=ppt/tags/tag3.xml><?xml version="1.0" encoding="utf-8"?>
<p:tagLst xmlns:a="http://schemas.openxmlformats.org/drawingml/2006/main" xmlns:r="http://schemas.openxmlformats.org/officeDocument/2006/relationships" xmlns:p="http://schemas.openxmlformats.org/presentationml/2006/main">
  <p:tag name="TYPE" val="5"/>
  <p:tag name="LABELFORMAT" val="0"/>
  <p:tag name="CHARTFORMAT" val="UEsDBBQABgAIAAAAIQAncm1TAQEAANABAAATAAAAW0NvbnRlbnRfVHlwZXNdLnhtbHyRTU/DMAyG70j8hyhX1KRwQAi13YGPI3AYP8AkbhstX0qysf173HZIMA0uUWL7ff3EblZ7Z9kOUzbBt/xa1JyhV0EbP7T8ff1c3XGWC3gNNnhs+QEzX3WXF836EDEzUvvc8rGUeC9lViM6yCJE9JTpQ3JQ6JkGGUFtYEB5U9e3UgVf0JeqTB68ax6xh60t7GlP4YXkw0XOHpa6qVXLjZv0U1yeVSS0+UQCMVqjoNDf5M7rE67qyCRIOdfk0cR8ReB/dJgyv5l+NjjqXmmYyWhkb5DKCzgil2qk+3KK/03OUIa+Nwp1UFtHMxM6wSctx1kxu37jynkf3RcAAAD//wMAUEsDBBQABgAIAAAAIQAZqpLz0QAAALMBAAALAAAAX3JlbHMvLnJlbHOskMuKAjEQRfcD/kOovV3dLkQG025EcCv6ATVJdXew8yCJon9vnNlMizCbWRaXOvdw15ubHcWVYzLeSWiqGgQ75bVxvYTTcTdfgUiZnKbRO5Zw5wSbdvaxPvBIuTylwYQkCsUlCUPO4RMxqYEtpcoHdiXpfLSUyxl7DKTO1DMu6nqJ8TcD2glT7LWEuNcLEMd7KM1/s33XGcVbry6WXX5TgcaW7gKk2HOWoAaKGS1rQz9RU33ZAPjepPlPk6nrq9K3WFWme7rgZOr2AQAA//8DAFBLAwQUAAYACAAAACEAxQ2iMwMEAABzDgAADwAAAGNoYXJ0L2NoYXJ0LnhtbOxXS2/jNhC+F+h/EHT3Q44fiRBn4dg1CtRpgnh37xRFyYQpUiWpJN6i/70zpKQoyaINYhftoSePh8PRcOabb8jLT0+FCB6YNlzJeRj1h2HAJFUpl/k8/PJ53TsPA2OJTIlQks3DAzPhp6sff7ikMd0RbbcloSwAJ9LEdB7urC3jwcDQHSuI6auSSVjLlC6Ihb86H6SaPILzQgxGw+F04JyEtQPyAQcF4bLZr9+zX2UZp2ylaFUwaX0UmgliIQNmx0sTXsHhUmJZdDEcBw9EzMNhOEClIDL3CiZ7X7ZeqVUlU5YulZaQxo59QeOFsExLcLVU0sLX6nMW78pUQfS+KntUFSUEl3DB7cGFCwGC7+VOwTmCe/ZbxTUz85BG4yYRIL5JRcGpVkZltg8eBz4LTTXQ7WxwPhjV9YDDRuPY2INg/kDRcISnHbTfdSGsiRAJoXvMTce4NX1ex42vk4G7qNA3pLx90MdDKMmjeShsFAb2CaR0D1KSj1A3Qh1I6R4kQilUAixqodHAute0NmeN5qyxgax6G8i0FyaNZtJopo1mGgY7weUeKoE/YZAp8bNXNJJHkOsBzAaprPrMrWArJphlaZ17b1UKZReaETQU5KAq6zCZqirfycousRtx7YHow1IJ1WAx8tsN07jK06cORGmsdMr0C40p746vxtUliVmWMWo3pkH9h7sbgQcAg7jwBOkmEQaFkwUq1ZoLcSwHQZQkFvJYN+jFB4THRo//YC7NTj1uWM5k+gs7vEQBrHwlMBqQ/hoIgW5J7K+kqFmhpkX0smX6u/o7prHd3vi+rpJEsC3/9tbVhhHA5IZL1mVTGrMnBBNWHqSg0nwe/r78aTo5my2i3mq6XvbG2XTSu1hdRL3ZaDReji/Gk/Pr6z+eWRG69dWE+htWjLqMOHnuO8AjBOFw2YQFqhaalLg4jdX3LPPwrVWQTzyBrIp2xakQ4L5DWyfvLE6nCP9acbpnz7g2ditgNi2aaVmHuFPdio+dFne+ZrCTNfbx3Rg8zsPRZDwcwsx925dYNMdKILygZ9dSWGfhpDtVIznxXNyhbwV3L/j7oj/s04kYOFHpoXV1DP0CDUFN3XXAX/WOc1aegiRd4kmcsuwezmi+AU3BLQYTDKxZLwKx3RFN0ADvbvOwvbehjWtfTLYTfKmwaFjKr9zcSlHXpea/lJvyGvzszaKuZ07KeroCBa5wMN1CPW9Id8YCNtoBfzJk/+dHVtsaNP4fzn/x/nHPF+SW78D5/MNwBgxrLu2WWQtvLXdb2rmpulYKXiTQI2BBcnZDdM6lCRJ44vRncIXFt05/Fga6/rXNgt+O/+AynDkv/k/rCz5WlX7Wvfp40wHurXj1JwAAAP//AwBQSwMEFAAGAAgAAAAhAPCQCNx0BAAANhsAABYAAABjaGFydC9tZWRpYS9pbWFnZTEuYm1w7JjfS1RBFMe3t56ix6B/oJfAXuqthwh6CKHegkB6SJCeoggkiAgMlLIMpB9GK+WvzZ+VtkaZtWItZWWaitoPK10r011Xt9XVtdvXbo7HM3Nn5yqBRJf9cWZ2Zs7nfufMmbm7I33rRs/vays+N+Gd9ue9xrMBln21rvN45t8LV0FBQd6quWwYa9VctjCrBsf6Z3hm4+Pj754Ot3o/NuS8qzrWfXU/Xj3eAyii8vvrO9OR0DJkX4Y+kb5Av++wDaD/BCfAZiZGzMHMeRKzP0ffNPaVHtIzyL9CtG/PfcnEDxMqQ56B78m9F8bLK+7I7gxrcCMQNiWSCc/tV9PbToW3nBjbmRvuuHbQEEDZDKGlR0rJc7k5DhLxyinpVjoyrxxqLvyZnHGi0vMwGFBBqEBprrl3ZctPjXlOSBqe0qdTQhZqZBWFlF5cVY68rFFK5MSDALZjhpIIu7Ki2pV3ZePYcI+M5MSTURQV3mVj5YENQqw4JFWGpORxmikKllfaiTE/Pzg/MdA2NfpRDDs52PE1WNJ7PVOpCauUZ03Jg1RDXSvtI2VRTeLFjSNomXe5CIlYYMs8T/pnlAC08mRtDOlaaOJkIAEiOcsYtAY5n3aXebIrY9S1bJ/1G2V+20u4p4l6l21shXqe7afnU7HTa3d+xEQZ6gI7voxBa+i8M316h2edSOz65p4E9WViw51+1ui+xnj0K2vfxagJgNwmFLhCBWE2fhVdGA8CVaOPq8gRLmAgJzAGWsSEisaueKCe6OjKwJRRAGa/rz0uRmM8R8onNfogFYiOrgwkGcZAi3SJMZ5M78Tf4MHhkAIwW8Ojjx8cP1zJIhrjbM8YaBHHbNGS6eNtWXL6YlphNkVHVwZWNAVgNjZBMRrjudc5zRhocc+5kWQyKfqaG/q9DKd9MRTjCUXmKICwMwqHKu+2+ny+rq4u0dfQwI7PBGFFPMeJoRgP6pH0BAaMXF9fXf29soULSLFYTHRPaSCS9Y9ISN30UUjmsc/M6We+FtW1V9fULoAsfjc1NSUSpruGPjNDKBzv6U3JPINjM5iaRfcqy+/3p1TJ8AhEJwtgMg8qA4GAimJJ3Y2G+5dCVmSW3tyijQVlckQ0OY9h0HA4vMS3qrCrLe55bK1tsbL6rZMDVuOYhfM5Tjt44jN8usdkYV9bvIffllIf/BIMBlUUf+ryHnUAhr3YqklZpNuooHLiQZ6pr69XIpXcrNr8LMlgUEwJQBtgWdGngJQ8aBCNRrG6ZaSjwUEZxi0PkpJgoIaTPnabUCjEkLy3/IiZFfLQAyGFga3nQQOGlN4WU8KY64N/qBgDLabkQWNMnB1L+Q9fOsGY8GB1x7+9pd5l24QHvRDez9o7lGEsCGm4yjY2cbovyCR2jSGP3Xhgysr+YK1vdRE/WEfYMpRLSYnkisceYWrOKv5ipb3gVEwTZEWEiokmFGwZPLR7MDqfmZGfkaWhA/4fQMpV/pFCe2nsFfJoRl7eT/959LpBn+LiYlul1fAJmF8AAAD//wMAUEsBAi0AFAAGAAgAAAAhACdybVMBAQAA0AEAABMAAAAAAAAAAAAAAAAAAAAAAFtDb250ZW50X1R5cGVzXS54bWxQSwECLQAUAAYACAAAACEAGaqS89EAAACzAQAACwAAAAAAAAAAAAAAAAAyAQAAX3JlbHMvLnJlbHNQSwECLQAUAAYACAAAACEAxQ2iMwMEAABzDgAADwAAAAAAAAAAAAAAAAAsAgAAY2hhcnQvY2hhcnQueG1sUEsBAi0AFAAGAAgAAAAhAPCQCNx0BAAANhsAABYAAAAAAAAAAAAAAAAAXAYAAGNoYXJ0L21lZGlhL2ltYWdlMS5ibXBQSwUGAAAAAAQABAD7AAAABAsAAAAA"/>
  <p:tag name="RGBCOLORS" val="-32704,-16744193,-16744448,-26368,-16777024,-13461146,-8388480,-16711936,-8388608,-13421671,-16777216"/>
  <p:tag name="DEFINEDCOLORS" val="-32704,-16744193,-16744448,-26368,-16777024,-13461146,-8388480,-16711936,-8388608,-13421671,-16777216"/>
  <p:tag name="COLORTYPE" val="SCHEME"/>
  <p:tag name="NUMBERFORMAT" val="0"/>
</p:tagLst>
</file>

<file path=ppt/tags/tag4.xml><?xml version="1.0" encoding="utf-8"?>
<p:tagLst xmlns:a="http://schemas.openxmlformats.org/drawingml/2006/main" xmlns:r="http://schemas.openxmlformats.org/officeDocument/2006/relationships" xmlns:p="http://schemas.openxmlformats.org/presentationml/2006/main">
  <p:tag name="ZEROBASED" val="False"/>
</p:tagLst>
</file>

<file path=ppt/tags/tag5.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DF883CBB27A247678EE0A72CE1DB8B9F&lt;/guid&gt;&#10;        &lt;description /&gt;&#10;        &lt;date&gt;4/11/2018 3:12:1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5B49449134D47DAA8AC1328B0BBB6B1&lt;/guid&gt;&#10;            &lt;repollguid&gt;B08B75E98C364C4DB8E010BB9D026C27&lt;/repollguid&gt;&#10;            &lt;sourceid&gt;A8D342BE6F66479B8F9D33259531504D&lt;/sourceid&gt;&#10;            &lt;questiontext&gt;Have you or staff from your Tribe attended a Health Data Literacy workshop in the pas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D613860C4E0D43C2A55C71E2577F6527&lt;/guid&gt;&#10;                    &lt;answertext&gt;Yes&lt;/answertext&gt;&#10;                    &lt;valuetype&gt;0&lt;/valuetype&gt;&#10;                &lt;/answer&gt;&#10;                &lt;answer&gt;&#10;                    &lt;guid&gt;AF736BC3C29E44B0B23E83267E89B267&lt;/guid&gt;&#10;                    &lt;answertext&gt;No&lt;/answertext&gt;&#10;                    &lt;valuetype&gt;0&lt;/valuetype&gt;&#10;                &lt;/answer&gt;&#10;                &lt;answer&gt;&#10;                    &lt;guid&gt;F2EC4C2DB4354566BBA75072B506D1D7&lt;/guid&gt;&#10;                    &lt;answertext&gt;Don’t Know&lt;/answertext&gt;&#10;                    &lt;valuetype&gt;0&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Have you or staff from your Tribe attended a Health Data Literacy workshop in the past?[;crlf;]0[;]5[;]0[;]False[;]0[;][;crlf;]NaN[;]1[;]0[;]0[;crlf;]0[;]0[;]Yes1[;]Yes[;][;crlf;]0[;]0[;]No2[;]No[;][;crlf;]0[;]0[;]Don’t Know3[;]Don’t Know[;]"/>
  <p:tag name="HASRESULTS" val="True"/>
</p:tagLst>
</file>

<file path=ppt/tags/tag6.xml><?xml version="1.0" encoding="utf-8"?>
<p:tagLst xmlns:a="http://schemas.openxmlformats.org/drawingml/2006/main" xmlns:r="http://schemas.openxmlformats.org/officeDocument/2006/relationships" xmlns:p="http://schemas.openxmlformats.org/presentationml/2006/main">
  <p:tag name="TYPE" val="5"/>
  <p:tag name="NUMBERFORMAT" val="0"/>
  <p:tag name="COLORTYPE" val="SCHEME"/>
  <p:tag name="LABELFORMAT" val="0"/>
  <p:tag name="DEFINEDCOLORS" val="3,6,10,45,32,50,13,4,9,55,1"/>
  <p:tag name="CHARTFORMAT" val="UEsDBBQABgAIAAAAIQAncm1TAQEAANABAAATAAAAW0NvbnRlbnRfVHlwZXNdLnhtbHyRTU/DMAyG70j8hyhX1KRwQAi13YGPI3AYP8AkbhstX0qysf173HZIMA0uUWL7ff3EblZ7Z9kOUzbBt/xa1JyhV0EbP7T8ff1c3XGWC3gNNnhs+QEzX3WXF836EDEzUvvc8rGUeC9lViM6yCJE9JTpQ3JQ6JkGGUFtYEB5U9e3UgVf0JeqTB68ax6xh60t7GlP4YXkw0XOHpa6qVXLjZv0U1yeVSS0+UQCMVqjoNDf5M7rE67qyCRIOdfk0cR8ReB/dJgyv5l+NjjqXmmYyWhkb5DKCzgil2qk+3KK/03OUIa+Nwp1UFtHMxM6wSctx1kxu37jynkf3RcAAAD//wMAUEsDBBQABgAIAAAAIQAZqpLz0QAAALMBAAALAAAAX3JlbHMvLnJlbHOskMuKAjEQRfcD/kOovV3dLkQG025EcCv6ATVJdXew8yCJon9vnNlMizCbWRaXOvdw15ubHcWVYzLeSWiqGgQ75bVxvYTTcTdfgUiZnKbRO5Zw5wSbdvaxPvBIuTylwYQkCsUlCUPO4RMxqYEtpcoHdiXpfLSUyxl7DKTO1DMu6nqJ8TcD2glT7LWEuNcLEMd7KM1/s33XGcVbry6WXX5TgcaW7gKk2HOWoAaKGS1rQz9RU33ZAPjepPlPk6nrq9K3WFWme7rgZOr2AQAA//8DAFBLAwQUAAYACAAAACEAxQ2iMwMEAABzDgAADwAAAGNoYXJ0L2NoYXJ0LnhtbOxXS2/jNhC+F+h/EHT3Q44fiRBn4dg1CtRpgnh37xRFyYQpUiWpJN6i/70zpKQoyaINYhftoSePh8PRcOabb8jLT0+FCB6YNlzJeRj1h2HAJFUpl/k8/PJ53TsPA2OJTIlQks3DAzPhp6sff7ikMd0RbbcloSwAJ9LEdB7urC3jwcDQHSuI6auSSVjLlC6Ihb86H6SaPILzQgxGw+F04JyEtQPyAQcF4bLZr9+zX2UZp2ylaFUwaX0UmgliIQNmx0sTXsHhUmJZdDEcBw9EzMNhOEClIDL3CiZ7X7ZeqVUlU5YulZaQxo59QeOFsExLcLVU0sLX6nMW78pUQfS+KntUFSUEl3DB7cGFCwGC7+VOwTmCe/ZbxTUz85BG4yYRIL5JRcGpVkZltg8eBz4LTTXQ7WxwPhjV9YDDRuPY2INg/kDRcISnHbTfdSGsiRAJoXvMTce4NX1ex42vk4G7qNA3pLx90MdDKMmjeShsFAb2CaR0D1KSj1A3Qh1I6R4kQilUAixqodHAute0NmeN5qyxgax6G8i0FyaNZtJopo1mGgY7weUeKoE/YZAp8bNXNJJHkOsBzAaprPrMrWArJphlaZ17b1UKZReaETQU5KAq6zCZqirfycousRtx7YHow1IJ1WAx8tsN07jK06cORGmsdMr0C40p746vxtUliVmWMWo3pkH9h7sbgQcAg7jwBOkmEQaFkwUq1ZoLcSwHQZQkFvJYN+jFB4THRo//YC7NTj1uWM5k+gs7vEQBrHwlMBqQ/hoIgW5J7K+kqFmhpkX0smX6u/o7prHd3vi+rpJEsC3/9tbVhhHA5IZL1mVTGrMnBBNWHqSg0nwe/r78aTo5my2i3mq6XvbG2XTSu1hdRL3ZaDReji/Gk/Pr6z+eWRG69dWE+htWjLqMOHnuO8AjBOFw2YQFqhaalLg4jdX3LPPwrVWQTzyBrIp2xakQ4L5DWyfvLE6nCP9acbpnz7g2ditgNi2aaVmHuFPdio+dFne+ZrCTNfbx3Rg8zsPRZDwcwsx925dYNMdKILygZ9dSWGfhpDtVIznxXNyhbwV3L/j7oj/s04kYOFHpoXV1DP0CDUFN3XXAX/WOc1aegiRd4kmcsuwezmi+AU3BLQYTDKxZLwKx3RFN0ADvbvOwvbehjWtfTLYTfKmwaFjKr9zcSlHXpea/lJvyGvzszaKuZ07KeroCBa5wMN1CPW9Id8YCNtoBfzJk/+dHVtsaNP4fzn/x/nHPF+SW78D5/MNwBgxrLu2WWQtvLXdb2rmpulYKXiTQI2BBcnZDdM6lCRJ44vRncIXFt05/Fga6/rXNgt+O/+AynDkv/k/rCz5WlX7Wvfp40wHurXj1JwAAAP//AwBQSwMEFAAGAAgAAAAhAPCQCNx0BAAANhsAABYAAABjaGFydC9tZWRpYS9pbWFnZTEuYm1w7JjfS1RBFMe3t56ix6B/oJfAXuqthwh6CKHegkB6SJCeoggkiAgMlLIMpB9GK+WvzZ+VtkaZtWItZWWaitoPK10r011Xt9XVtdvXbo7HM3Nn5yqBRJf9cWZ2Zs7nfufMmbm7I33rRs/vays+N+Gd9ue9xrMBln21rvN45t8LV0FBQd6quWwYa9VctjCrBsf6Z3hm4+Pj754Ot3o/NuS8qzrWfXU/Xj3eAyii8vvrO9OR0DJkX4Y+kb5Av++wDaD/BCfAZiZGzMHMeRKzP0ffNPaVHtIzyL9CtG/PfcnEDxMqQ56B78m9F8bLK+7I7gxrcCMQNiWSCc/tV9PbToW3nBjbmRvuuHbQEEDZDKGlR0rJc7k5DhLxyinpVjoyrxxqLvyZnHGi0vMwGFBBqEBprrl3ZctPjXlOSBqe0qdTQhZqZBWFlF5cVY68rFFK5MSDALZjhpIIu7Ki2pV3ZePYcI+M5MSTURQV3mVj5YENQqw4JFWGpORxmikKllfaiTE/Pzg/MdA2NfpRDDs52PE1WNJ7PVOpCauUZ03Jg1RDXSvtI2VRTeLFjSNomXe5CIlYYMs8T/pnlAC08mRtDOlaaOJkIAEiOcsYtAY5n3aXebIrY9S1bJ/1G2V+20u4p4l6l21shXqe7afnU7HTa3d+xEQZ6gI7voxBa+i8M316h2edSOz65p4E9WViw51+1ui+xnj0K2vfxagJgNwmFLhCBWE2fhVdGA8CVaOPq8gRLmAgJzAGWsSEisaueKCe6OjKwJRRAGa/rz0uRmM8R8onNfogFYiOrgwkGcZAi3SJMZ5M78Tf4MHhkAIwW8Ojjx8cP1zJIhrjbM8YaBHHbNGS6eNtWXL6YlphNkVHVwZWNAVgNjZBMRrjudc5zRhocc+5kWQyKfqaG/q9DKd9MRTjCUXmKICwMwqHKu+2+ny+rq4u0dfQwI7PBGFFPMeJoRgP6pH0BAaMXF9fXf29soULSLFYTHRPaSCS9Y9ISN30UUjmsc/M6We+FtW1V9fULoAsfjc1NSUSpruGPjNDKBzv6U3JPINjM5iaRfcqy+/3p1TJ8AhEJwtgMg8qA4GAimJJ3Y2G+5dCVmSW3tyijQVlckQ0OY9h0HA4vMS3qrCrLe55bK1tsbL6rZMDVuOYhfM5Tjt44jN8usdkYV9bvIffllIf/BIMBlUUf+ryHnUAhr3YqklZpNuooHLiQZ6pr69XIpXcrNr8LMlgUEwJQBtgWdGngJQ8aBCNRrG6ZaSjwUEZxi0PkpJgoIaTPnabUCjEkLy3/IiZFfLQAyGFga3nQQOGlN4WU8KY64N/qBgDLabkQWNMnB1L+Q9fOsGY8GB1x7+9pd5l24QHvRDez9o7lGEsCGm4yjY2cbovyCR2jSGP3Xhgysr+YK1vdRE/WEfYMpRLSYnkisceYWrOKv5ipb3gVEwTZEWEiokmFGwZPLR7MDqfmZGfkaWhA/4fQMpV/pFCe2nsFfJoRl7eT/959LpBn+LiYlul1fAJmF8AAAD//wMAUEsBAi0AFAAGAAgAAAAhACdybVMBAQAA0AEAABMAAAAAAAAAAAAAAAAAAAAAAFtDb250ZW50X1R5cGVzXS54bWxQSwECLQAUAAYACAAAACEAGaqS89EAAACzAQAACwAAAAAAAAAAAAAAAAAyAQAAX3JlbHMvLnJlbHNQSwECLQAUAAYACAAAACEAxQ2iMwMEAABzDgAADwAAAAAAAAAAAAAAAAAsAgAAY2hhcnQvY2hhcnQueG1sUEsBAi0AFAAGAAgAAAAhAPCQCNx0BAAANhsAABYAAAAAAAAAAAAAAAAAXAYAAGNoYXJ0L21lZGlhL2ltYWdlMS5ibXBQSwUGAAAAAAQABAD7AAAABAsAAAAA"/>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D42D19EF65A649DF96A294338BEFF397&lt;/guid&gt;&#10;        &lt;description /&gt;&#10;        &lt;date&gt;4/11/2018 3:15:5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3E782DE602641E5B57DEF18FED1E678&lt;/guid&gt;&#10;            &lt;repollguid&gt;D5B2A079EB714EBBA4AFC5CA45FBF91F&lt;/repollguid&gt;&#10;            &lt;sourceid&gt;D80583BB10344E4FBA007BBC05D6EE7A&lt;/sourceid&gt;&#10;            &lt;questiontext&gt;If you have attended a workshop, how useful has the information been in your work?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FA5FB7F1F3B4412F8A00DFD951441839&lt;/guid&gt;&#10;                    &lt;answertext&gt;Not Useful At All&lt;/answertext&gt;&#10;                    &lt;valuetype&gt;0&lt;/valuetype&gt;&#10;                &lt;/answer&gt;&#10;                &lt;answer&gt;&#10;                    &lt;guid&gt;CB6B16F2CC0F481287912CC86F0BA3D0&lt;/guid&gt;&#10;                    &lt;answertext&gt;Somewhat Useful&lt;/answertext&gt;&#10;                    &lt;valuetype&gt;0&lt;/valuetype&gt;&#10;                &lt;/answer&gt;&#10;                &lt;answer&gt;&#10;                    &lt;guid&gt;64226ADF38714248B23F4CBEE39980E4&lt;/guid&gt;&#10;                    &lt;answertext&gt;Neutral&lt;/answertext&gt;&#10;                    &lt;valuetype&gt;0&lt;/valuetype&gt;&#10;                &lt;/answer&gt;&#10;                &lt;answer&gt;&#10;                    &lt;guid&gt;A4643AA45F6141E0AA0A8AD18EE8C6BC&lt;/guid&gt;&#10;                    &lt;answertext&gt;Useful&lt;/answertext&gt;&#10;                    &lt;valuetype&gt;0&lt;/valuetype&gt;&#10;                &lt;/answer&gt;&#10;                &lt;answer&gt;&#10;                    &lt;guid&gt;6CA5BAC41AAF461F8BE85C56A908CD28&lt;/guid&gt;&#10;                    &lt;answertext&gt;Very Useful&lt;/answertext&gt;&#10;                    &lt;valuetype&gt;0&lt;/valuetype&gt;&#10;                &lt;/answer&gt;&#10;                &lt;answer&gt;&#10;                    &lt;guid&gt;2D0FD3FAB28345B4A126EB390837FE46&lt;/guid&gt;&#10;                    &lt;answertext&gt;Not applicable/ Haven’t attended&lt;/answertext&gt;&#10;                    &lt;valuetype&gt;0&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If you have attended a workshop, how useful has the information been in your work? [;crlf;]0[;]5[;]0[;]False[;]0[;][;crlf;]NaN[;]1[;]0[;]0[;crlf;]0[;]0[;]Not Useful At All1[;]Not Useful At All[;][;crlf;]0[;]0[;]Somewhat Useful2[;]Somewhat Useful[;][;crlf;]0[;]0[;]Neutral3[;]Neutral[;][;crlf;]0[;]0[;]Useful4[;]Useful[;][;crlf;]0[;]0[;]Very Useful5[;]Very Useful[;][;crlf;]0[;]0[;]Not applicable/ Haven’t attended6[;]Not applicable/ Haven’t attended[;]"/>
  <p:tag name="HASRESULTS" val="True"/>
</p:tagLst>
</file>

<file path=ppt/tags/tag9.xml><?xml version="1.0" encoding="utf-8"?>
<p:tagLst xmlns:a="http://schemas.openxmlformats.org/drawingml/2006/main" xmlns:r="http://schemas.openxmlformats.org/officeDocument/2006/relationships" xmlns:p="http://schemas.openxmlformats.org/presentationml/2006/main">
  <p:tag name="TYPE" val="0"/>
  <p:tag name="NUMBERFORMAT" val="0"/>
  <p:tag name="COLORTYPE" val="SCHEME"/>
  <p:tag name="LABELFORMAT" val="0"/>
  <p:tag name="DEFINEDCOLORS" val="3,6,10,45,32,50,13,4,9,55,1"/>
  <p:tag name="CHARTFORMAT" val="UEsDBBQABgAIAAAAIQDvhfRvbQUAAK0RAAAPAAAAY2hhcnQvY2hhcnQueG1s3Fhtb9s2EP4+YP/B0HfHliy/ok7h2M02zGmCJm23faMpSuZMkRpJOXaH/fcdXyTLbpAWdQoMy5dQx+Pp7rmHd2e9er3LWWtLpKKCT4Pwohu0CMcioTybBu8frtujoKU04gligpNpsCcqeH354w+v8ASvkdT3BcKkBUa4muBpsNa6mHQ6Cq9JjtSFKAiHvVTIHGl4lFknkegRjOesE3W7g441EngD6BsM5Ijy6rz8mvMiTSkmC4HLnHDtvJCEIQ0IqDUtVHAJwSVIk3DcjVtbxKZBN+gYIUM8cwLC2+/vnVCKkickmQvJAcaGfo4nM6aJ5GBqLriGt/k4869CKkdyUxZtLPICnFtRRvXeugsOgu35WkAcrXfkr5JKoqYBDuMKCFh+BkVOsRRKpPoCLHYcClU2jNlhZ9SJfD4g2DCeKL1nxAUUdiMTbad+r3XhGjG2QnhjsGko16qHfXPwFAxzCjN5g4rbrTyfQqssnAZMh0FL72CVbGC1yiIji4wMVskGVghjyARo+EUlgX0nqXV6laRX6QCqTgeQdot+JelXkkElGQStNaN8A5kw/4JWKtjPTlCtHIPsHTBooFKLB6oZWRBGNEk89k5rS8ljb2HUpNC/NXhmBb8fC2Y8m+2ORAWQsyBY061P6cCSuoMnB8MpE0KaN+g1xRtOVJPOoFnvK5qQj5D8Z3SbKoYjX1BvqhRM6JkkyFhnaC9KbVY54iViy/p5dyMSHwpJMuJA2j8l9ECMLnrHf9Gbds8fc1ANL8JBNx73RtHQLuI3bctlPHn0WF6Mx+Gg8Td059fV9qg7Gg/7URjGPVM9eu4qnDoPUB7iWiHZW8xNLTVRwtOCSmcOC+bMZ1BjCiiaXsxKBWWFJG5zi+R+Lpioak/oxIrYTNLkmAZCJsSb90VN78x7lZbvSGquOGTfSiiHtqB/Sd+SDMpPxRp/KFmumLLnirvz7+7lKzTh4poydm4jgADQhPFzzRwcMogYi0ZC0hQu0FJVZfyb25WDWQF0FsK1eFySjPDkV7L3RPI5hJ0PCPqz6UFVXkE2R/otyj35fUYUyO+JfFJ+R6SpeZ/ZvipXK0bu6afPTS0JAqIsKRSBo2NkZwAwbsOqVUo6Df6evxn0e8NZ2F4MruftOB302+PFOGwPoyiex+O4P7q6+ufQmqBknowJX2hNYbMt9f3VAQxx2J+YsJ/2FYgMLlpCV06DqCYuRjaKJu+9CNA28fEyr2+EFcFpf6lqI+7tX0xdI0XfNXXN+DJUfKSJ9pUp7Nc+oMJnG++hGUGSHdfQ7hffb6IwisM4iv2J042BK2rQreoTVhNeflzKAM6ZrSQHxRPTCiNwITNoC0mBoXYIc3zLKb9BO+Obwf2gmNjWeMRJtLsTnqUrFwzk7jrX0HDN3DmHPjENfiIwniEG06wo4TYAszckqW9Vjv4U8gGa3g0MXc44tB1nDDw53eMwC7tNDWegFtYOcODag3B75oKfPde8TEFrPU6DQQ9I8FRlMwD7WmRGRFVNDi5bdb7tXlUOzKjyB5E+UvPkUPNViq3YjGXcybD2HAPpbZoq4itR2PUU4+KmZJoutwygbKQWHKtJBFfwaTbV/jVI8gyboBdT71dF28bB59nl2/ET7IKfTd+ZVzXj/h+sqsvLM6yyW1dEPxLiM7ZyD+Z6ATc8JWDVnBjN+gNVt5z5ZuopmVBVXMEvuI2a+WKhCsT9TYUusgDuqVuYeaDsnHCwGs5eDPr/1LDztbVB716onK1Esq9NnTNEwWCm9L39leq+QJxnrHiJsdEWUjRJSPoOYlSfoMWMXJ2DOdJvwqh3hyQyCuaTwjSoPycYHcttA7ZdHL6yXP4LAAD//wMAUEsDBBQABgAIAAAAIQC/uqyqxgYAADYbAAAWAAAAY2hhcnQvbWVkaWEvaW1hZ2UxLmJtcOyY2VNTVxzH6T/Q58700bpUpU0IQh+qD636UHcWK0slcQPZusBYBWULYYtEBBsFTSAJssomEAjUhJhAQCABBGVRAqKyCQi4UO1M+733AnNluAxXsdMHfkPOnJz8zu/3+X3POfdy73d7HD63Ic0B7QZ8OLOfT2w+Q48y46c2NsRnzv5ZtVUF/q8KPCetjTS1Wp2dnX3lypX4+Hh0PjYyMvf39yOz0Wikp0Z2MMAwCIMD3DCIzkohzaemUqBYxKcMefEV46Cq1JsL9b2NvW/Hxsaqq6v1en1VVVVfXx8wAAN/gLFCYlIbociK3ymZCj74oKWnOHJQE2etzVl3TGsXPmUX8WKbtyolJaWgoECpVBYVFVEyIgiwl8OD0uYXmko9X7LG0GZq6Z2YmLBYLE2kLQh4SxVr+eNHq5KvSziw7ugtimfrCQV4bty4oVKpoqOjL5NWXl5uMBgWTF/0K3ji4uLgjEImRp4OmHJR79M7+U6hldywKW749Pd+WTKZDPVSuwIyQn8YUshFJ1ukh3oVXvrzTmsFGm7YJDdi+tvjiuTkZIpHp9MtmnTpQZDExsYCaWL0qTbhAOptTDm4/aQC9QJpu3/OPE9ISAhVb1ZWFngKLp0mefi3E53W8ivswqcJnmMZSUlJ4MnMzEQVS6dm+hVVX79+XZqcWCMmeBqSXXf6qUieyR0BOXK5nNIHYtIjVCtjLdJD8Cd4vNTkek1/41MskUjAA2bsH7o/275Bp4HyiF+f7OpwLI+oN4zgmdenp6eHHrNKGWOWEvvHkOj8xeFSav84+hQnJiaCBwWWlJTQ/dn2rfeajRJnq1JgSnJxOF5A8IRPzfNgpRbwQJ9mcj8bEp3WeBYTPJEvHb2LKB7oU1paypaB7t/f2Vwrce5TETyOJ4rsIgh9dgbO6rMYT8wsj8R5jQf4J+0iXzl4z+qDc1pWVkaPz7b/qMtce8G5Tymou+CCsLiYgGeX/zVq/4Cnu7ubHhPr1XTpIPQ0XnDmHcmxC5vkRb7a4l0iFovz8/M/nOdxt6UuyQX61BI8N0me57sDZOApLCxchEdB8fBRBU+QzT03wYsCz01cx8CTk5OTkZFB52fbB0/DRddZfXxKeZEvuWETewIIfRbl0Shimi8R+xl68viZJM9rjq8OV4+8vLzc3FwcebYMdP8nPRZceaA/6nU8WU7wnBsHT3p6OnikUumC9arMmOWpv+jCE2RR+nB8a6APeKAPjhg9Ptt+e50aPFgvnLL1R7UQn3tubAmeinSRmTxfpiRXHv864HnCGfAIhcK0tLTU1FTcMtgy0P3vmWZ5cH3D/ZEX9Zp7dmxvoIxJH3W6iDpf2HU8vsoO+0c4s9H3jlarxRQYOvT4bPud9RXYD9AHPOuP63lRM5zQUfAkJCTgFoDbXFdXFz2mWh5N+eP6wPNSkus1s9Gvke7zIf3uhkpSf0HNeacNJwz2ED901EdSZ7VazWYz2gXBG8rT4U+cR4kzz0tBrdcmf/MCt/f+aiqVkfGP6MQHNviY7IV/gccj5p17Fj14Q7kcynTJD+P6wPGUY7NhyqYAy6PBcbrbe/fvqNNxf0S9uKt+4VWx0c/8pW+ju4jx/xacR01qUEGsJ9ptgWXYbARPYOujoefvzUCf2FSR0XrZDTzahP1Gg7H+/jP80R2W6G/1L+GGjtpHvwHPwNDkEp7L/8msUdxNdbOqBLfi9+PeuvyJ8KTxtA0MrwxPSxV43MFTHbevt6OJFY+HqJZ7dnSL6M2mn+8ODE+xmsvk3FatJHiUAk3svgeseYwUz+ZfOgaGp5lSsBrXZ8d3pHmApzJmb087u8uIe7SBEzK8RfR286/3B0ZWhseYm3Dvmkevkq+O3oP/pVnV4i4yUjy2v3XWtbJ71GJKVJsr7pT99FBB8IyPsOPxIHiGHGL+tg16YLr7mCkFq3FT/vlOmSd4yoW7x0eesJrrLqzhnCF5gsHDbi5TIvB0kfqURu0eG2YX012ow3o5iN5+FfzQ1M5OWyaeystB968R+tyM3MWWxy1KyzkzOMczyJSC1XhVajC1XsURu54NsdsDbpF/fn36Cbl/uus7hljlZXLWXj3VJfPEeS8K/2GULU9EtW3wQ/uoF7ZBPab2ldFHJzulFTvpxE6q0zuYmJnGC24PXCzs/v1qK9rHo6+Y3NiOT48P4Y/trFX//0YBvMb5wETUWzW0eGkDI98MEQ3e3sDwvEwZHnxgeGJaOh0c8OyGFnMRbflhqYmYu8AwThkFMIdTRtIZllM+GOCM6fOR50JKmWJSIpB6EA0l0dKFr/66qsDHUOBfAAAA//8DAFBLAwQUAAAACABSf0pGhI+kftcCAAAhDgAAHgAAAGNoYXJ0L3RoZW1lL3RoZW1lT3ZlcnJpZGUxLnhtbO1X3WoUMRS+VvAdwtzbWWsVKd2W7vZP+0u7LfTy7Gx2J938DEmmde6kvRQEsYo3gndeiFpowZv6NKsVrdBXMLO1NanNUBZBhGVhmZzzfSfnJCf5yMjYQ0bRJpaKCF4Obg2UAoR5JBqEt8rBam3q5r0AKQ28AVRwXA4yrIKx0RvXR2BYx5jhRcOVpIGRicPVMJSDWOtkOAxVZNygBkSCufE1hWSgzVC2woaELROf0XCwVLobMiA8MCGvmZgRlSs5ESMOzEy32GySCJ96Q8v9C94UXPvwuZ/BhpBTBpQbuhYKmnCkswQ3ITKEKlBSlwTNkVasA5QAF8qYS4OlqdJt85//hrpfQ0F4HgWDFcKyR+pP+1meSEWSJLocPDCTBBbu5PDdyeE+Ojnc62wfdLY/dnZ2OtsffOwZ4C2bffzm6Y9Xj9D3/dfHu88LSMomfXn/+POnZwVobaOPXux9Pdg7evnk29tdH2dcQt3m1AjDCi3gLbQsGHDvVLgue6DVYiA2bZy3FHDIiT7KpI4dykIGFHzgCnYXeU0S3vCip9MNp4iVWKaa+NCzMXPQ80LQipD+YmfN1M4apbxVkItMbfAywKY3leqFtphME3OWCHjxMXZSX6KmU6CFOdYo94k2xj7uOiHEKZtEUijR1GidoAoQ/4LVSF1fzpwhzGxiBgVtAg5zDVUE9U40gTddOJiFpt7gmDorPQ2pBuavAhi14XOgY2/iK5mMnI1RWppkMBVosoGV8hIXZeaUMGuut4JumacZc+FSk7YHnucshA2fEO1qDCzx10F4bBPuq7bpdkBLQvtzEvbZOx2bTQNe3CVrBOsebpJVc+9f3ly5J5Xec4aFe+Yz2gR8Ns1IaGnPuRgRfjUxuiBDd/oy1LMMjUsC9Kri0wVfVXKqQjbI/6k4E5DyJczjvuD0BacvOH9LcLq3xz+QGUtVjOGU7z6SmC54U/12G4MZu8+60Z9QSwMEFAAGAAgAAAAhAPzwneC+AAAAMQEAABoAAABjaGFydC9fcmVscy9jaGFydC54bWwucmVsc4SPwQrCMBBE74L/EPZu03oQkSa9iNCTIPoBIdm2wTYJSRT79y6eLAged4d5M1M3r2lkT4zJeiegKkpg6LQ31vUCbtfTZg8sZeWMGr1DATMmaOR6VV9wVJlMabAhMaK4JGDIORw4T3rASaXCB3SkdD5OKtMZex6Uvqse+bYsdzx+M0AumKw1AmJrKmDXOVDyf7bvOqvx6PVjQpd/RPBMvfBMc6M1SGAVe8wCPu+lWBVUHLis+WKofAMAAP//AwBQSwMEFAAGAAgAAAAhAITsoQcTAQAAVAIAABMAAABbQ29udGVudF9UeXBlc10ueG1spJLNTsMwDMfvSLxDlCtq0nFACK3dgY8jcBgPYFK3jciXkmxsb4/brhKbNi5crMT23/7FznK1s4ZtMSbtXcUXouQMnfKNdl3FP9YvxT1nKYNrwHiHFd9j4qv6+mq53gdMjNQuVbzPOTxImVSPFpLwAR1FWh8tZLrGTgZQX9ChvC3LO6m8y+hykYcavF4+YQsbk9nzjtwTyacNnD1OeUOrims76Ae/PKuIaNKJBEIwWkGmt8mta064igOTIOWYk3od0g2BX+gwRI6Zfjc46N5omFE3yN4h5lewRC5VT+fJir+LnKH0basVNl5tLM1MNBG+aTnWiLHqjHu5baadoBztnLT4N8VRuZlBjn+i/gEAAP//AwBQSwMEFAAGAAgAAAAhABmqkvPRAAAAswEAAAsAAABfcmVscy8ucmVsc6yQy4oCMRBF9wP+Q6i9Xd0uRAbTbkRwK/oBNUl1d7DzIImif2+c2UyLMJtZFpc693DXm5sdxZVjMt5JaKoaBDvltXG9hNNxN1+BSJmcptE7lnDnBJt29rE+8Ei5PKXBhCQKxSUJQ87hEzGpgS2lygd2Jel8tJTLGXsMpM7UMy7qeonxNwPaCVPstYS41wsQx3sozX+zfdcZxVuvLpZdflOBxpbuAqTYc5agBooZLWtDP1FTfdkA+N6k+U+Tqeur0rdYVaZ7uuBk6vYBAAD//wMAUEsBAi0AFAAGAAgAAAAhAO+F9G9tBQAArREAAA8AAAAAAAAAAAAAAAAAAAAAAGNoYXJ0L2NoYXJ0LnhtbFBLAQItABQABgAIAAAAIQC/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
</p:tagLst>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391</TotalTime>
  <Words>449</Words>
  <Application>Microsoft Office PowerPoint</Application>
  <PresentationFormat>Widescreen</PresentationFormat>
  <Paragraphs>84</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IDEA-NW: Tribal Epidemiology Center – Public Health Infrastructure Project</vt:lpstr>
      <vt:lpstr>Tribal Epidemiology Center –  Public Health Infrastructure (TEC-PHI) Project  </vt:lpstr>
      <vt:lpstr>PowerPoint Presentation</vt:lpstr>
      <vt:lpstr>PowerPoint Presentation</vt:lpstr>
      <vt:lpstr>Before today, were you aware that NPAIHB offers Health Data Literacy workshops? </vt:lpstr>
      <vt:lpstr>Have you or staff from your Tribe attended a Health Data Literacy workshop in the past?</vt:lpstr>
      <vt:lpstr>If you have attended a workshop, how useful has the information been in your work? </vt:lpstr>
      <vt:lpstr>What would be your first preference for attending a Health Data Literacy Workshop?</vt:lpstr>
      <vt:lpstr>What would be your second preference for attending a Health Data Literacy Workshop?</vt:lpstr>
      <vt:lpstr>Which of the following training topics is most useful for your Tribe (1st choice)?</vt:lpstr>
      <vt:lpstr>Which of the following training topics is most useful for your Tribe (2nd choice)?</vt:lpstr>
      <vt:lpstr>Upcoming Health Data Literacy Workshop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Sujata Joshi</dc:creator>
  <cp:lastModifiedBy>Lisa Griggs</cp:lastModifiedBy>
  <cp:revision>36</cp:revision>
  <dcterms:created xsi:type="dcterms:W3CDTF">2018-04-10T21:05:17Z</dcterms:created>
  <dcterms:modified xsi:type="dcterms:W3CDTF">2018-04-13T13:30:38Z</dcterms:modified>
</cp:coreProperties>
</file>