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6" r:id="rId1"/>
  </p:sldMasterIdLst>
  <p:notesMasterIdLst>
    <p:notesMasterId r:id="rId14"/>
  </p:notesMasterIdLst>
  <p:sldIdLst>
    <p:sldId id="256" r:id="rId2"/>
    <p:sldId id="257" r:id="rId3"/>
    <p:sldId id="258" r:id="rId4"/>
    <p:sldId id="259" r:id="rId5"/>
    <p:sldId id="260" r:id="rId6"/>
    <p:sldId id="261" r:id="rId7"/>
    <p:sldId id="262" r:id="rId8"/>
    <p:sldId id="263" r:id="rId9"/>
    <p:sldId id="267" r:id="rId10"/>
    <p:sldId id="265" r:id="rId11"/>
    <p:sldId id="268" r:id="rId12"/>
    <p:sldId id="269" r:id="rId13"/>
  </p:sldIdLst>
  <p:sldSz cx="12192000" cy="6858000"/>
  <p:notesSz cx="6858000" cy="9144000"/>
  <p:custDataLst>
    <p:tags r:id="rId1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941" autoAdjust="0"/>
    <p:restoredTop sz="81865" autoAdjust="0"/>
  </p:normalViewPr>
  <p:slideViewPr>
    <p:cSldViewPr snapToGrid="0">
      <p:cViewPr varScale="1">
        <p:scale>
          <a:sx n="94" d="100"/>
          <a:sy n="94" d="100"/>
        </p:scale>
        <p:origin x="140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BBF2A9-6928-499B-8FF1-52E7236B63F9}" type="datetimeFigureOut">
              <a:rPr lang="en-US" smtClean="0"/>
              <a:t>4/13/2018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EB44E0B-6C93-49A6-946E-F26C6DEB7FDA}" type="slidenum">
              <a:rPr lang="en-US" smtClean="0"/>
              <a:t>‹#›</a:t>
            </a:fld>
            <a:endParaRPr lang="en-US"/>
          </a:p>
        </p:txBody>
      </p:sp>
    </p:spTree>
    <p:extLst>
      <p:ext uri="{BB962C8B-B14F-4D97-AF65-F5344CB8AC3E}">
        <p14:creationId xmlns:p14="http://schemas.microsoft.com/office/powerpoint/2010/main" val="40943019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team</a:t>
            </a:r>
            <a:endParaRPr lang="en-US" dirty="0"/>
          </a:p>
        </p:txBody>
      </p:sp>
      <p:sp>
        <p:nvSpPr>
          <p:cNvPr id="4" name="Slide Number Placeholder 3"/>
          <p:cNvSpPr>
            <a:spLocks noGrp="1"/>
          </p:cNvSpPr>
          <p:nvPr>
            <p:ph type="sldNum" sz="quarter" idx="10"/>
          </p:nvPr>
        </p:nvSpPr>
        <p:spPr/>
        <p:txBody>
          <a:bodyPr/>
          <a:lstStyle/>
          <a:p>
            <a:fld id="{7EB44E0B-6C93-49A6-946E-F26C6DEB7FDA}" type="slidenum">
              <a:rPr lang="en-US" smtClean="0"/>
              <a:t>3</a:t>
            </a:fld>
            <a:endParaRPr lang="en-US"/>
          </a:p>
        </p:txBody>
      </p:sp>
    </p:spTree>
    <p:extLst>
      <p:ext uri="{BB962C8B-B14F-4D97-AF65-F5344CB8AC3E}">
        <p14:creationId xmlns:p14="http://schemas.microsoft.com/office/powerpoint/2010/main" val="12185100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EB44E0B-6C93-49A6-946E-F26C6DEB7FDA}" type="slidenum">
              <a:rPr lang="en-US" smtClean="0"/>
              <a:t>4</a:t>
            </a:fld>
            <a:endParaRPr lang="en-US"/>
          </a:p>
        </p:txBody>
      </p:sp>
    </p:spTree>
    <p:extLst>
      <p:ext uri="{BB962C8B-B14F-4D97-AF65-F5344CB8AC3E}">
        <p14:creationId xmlns:p14="http://schemas.microsoft.com/office/powerpoint/2010/main" val="9865769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72AD7B6-C6CE-4E6D-A4D5-17F8D4A093E5}" type="datetimeFigureOut">
              <a:rPr lang="en-US" smtClean="0"/>
              <a:t>4/13/2018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E0BC5F-0962-4956-8D65-A1DD19B3E80E}"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004559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72AD7B6-C6CE-4E6D-A4D5-17F8D4A093E5}" type="datetimeFigureOut">
              <a:rPr lang="en-US" smtClean="0"/>
              <a:t>4/13/2018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E0BC5F-0962-4956-8D65-A1DD19B3E80E}" type="slidenum">
              <a:rPr lang="en-US" smtClean="0"/>
              <a:t>‹#›</a:t>
            </a:fld>
            <a:endParaRPr lang="en-US"/>
          </a:p>
        </p:txBody>
      </p:sp>
    </p:spTree>
    <p:extLst>
      <p:ext uri="{BB962C8B-B14F-4D97-AF65-F5344CB8AC3E}">
        <p14:creationId xmlns:p14="http://schemas.microsoft.com/office/powerpoint/2010/main" val="31699634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72AD7B6-C6CE-4E6D-A4D5-17F8D4A093E5}" type="datetimeFigureOut">
              <a:rPr lang="en-US" smtClean="0"/>
              <a:t>4/13/2018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E0BC5F-0962-4956-8D65-A1DD19B3E80E}" type="slidenum">
              <a:rPr lang="en-US" smtClean="0"/>
              <a:t>‹#›</a:t>
            </a:fld>
            <a:endParaRPr lang="en-US"/>
          </a:p>
        </p:txBody>
      </p:sp>
    </p:spTree>
    <p:extLst>
      <p:ext uri="{BB962C8B-B14F-4D97-AF65-F5344CB8AC3E}">
        <p14:creationId xmlns:p14="http://schemas.microsoft.com/office/powerpoint/2010/main" val="38673783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2AD7B6-C6CE-4E6D-A4D5-17F8D4A093E5}" type="datetimeFigureOut">
              <a:rPr lang="en-US" smtClean="0"/>
              <a:t>4/13/2018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E0BC5F-0962-4956-8D65-A1DD19B3E80E}" type="slidenum">
              <a:rPr lang="en-US" smtClean="0"/>
              <a:t>‹#›</a:t>
            </a:fld>
            <a:endParaRPr lang="en-US"/>
          </a:p>
        </p:txBody>
      </p:sp>
    </p:spTree>
    <p:extLst>
      <p:ext uri="{BB962C8B-B14F-4D97-AF65-F5344CB8AC3E}">
        <p14:creationId xmlns:p14="http://schemas.microsoft.com/office/powerpoint/2010/main" val="8455400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72AD7B6-C6CE-4E6D-A4D5-17F8D4A093E5}" type="datetimeFigureOut">
              <a:rPr lang="en-US" smtClean="0"/>
              <a:t>4/13/2018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E0BC5F-0962-4956-8D65-A1DD19B3E80E}" type="slidenum">
              <a:rPr lang="en-US" smtClean="0"/>
              <a:t>‹#›</a:t>
            </a:fld>
            <a:endParaRPr lang="en-US"/>
          </a:p>
        </p:txBody>
      </p:sp>
    </p:spTree>
    <p:extLst>
      <p:ext uri="{BB962C8B-B14F-4D97-AF65-F5344CB8AC3E}">
        <p14:creationId xmlns:p14="http://schemas.microsoft.com/office/powerpoint/2010/main" val="29055507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72AD7B6-C6CE-4E6D-A4D5-17F8D4A093E5}" type="datetimeFigureOut">
              <a:rPr lang="en-US" smtClean="0"/>
              <a:t>4/13/2018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E0BC5F-0962-4956-8D65-A1DD19B3E80E}"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048114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72AD7B6-C6CE-4E6D-A4D5-17F8D4A093E5}" type="datetimeFigureOut">
              <a:rPr lang="en-US" smtClean="0"/>
              <a:t>4/13/2018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E0BC5F-0962-4956-8D65-A1DD19B3E80E}" type="slidenum">
              <a:rPr lang="en-US" smtClean="0"/>
              <a:t>‹#›</a:t>
            </a:fld>
            <a:endParaRPr lang="en-US"/>
          </a:p>
        </p:txBody>
      </p:sp>
    </p:spTree>
    <p:extLst>
      <p:ext uri="{BB962C8B-B14F-4D97-AF65-F5344CB8AC3E}">
        <p14:creationId xmlns:p14="http://schemas.microsoft.com/office/powerpoint/2010/main" val="40058423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72AD7B6-C6CE-4E6D-A4D5-17F8D4A093E5}" type="datetimeFigureOut">
              <a:rPr lang="en-US" smtClean="0"/>
              <a:t>4/13/2018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E0BC5F-0962-4956-8D65-A1DD19B3E80E}" type="slidenum">
              <a:rPr lang="en-US" smtClean="0"/>
              <a:t>‹#›</a:t>
            </a:fld>
            <a:endParaRPr lang="en-US"/>
          </a:p>
        </p:txBody>
      </p:sp>
    </p:spTree>
    <p:extLst>
      <p:ext uri="{BB962C8B-B14F-4D97-AF65-F5344CB8AC3E}">
        <p14:creationId xmlns:p14="http://schemas.microsoft.com/office/powerpoint/2010/main" val="1444494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72AD7B6-C6CE-4E6D-A4D5-17F8D4A093E5}" type="datetimeFigureOut">
              <a:rPr lang="en-US" smtClean="0"/>
              <a:t>4/13/2018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BE0BC5F-0962-4956-8D65-A1DD19B3E80E}" type="slidenum">
              <a:rPr lang="en-US" smtClean="0"/>
              <a:t>‹#›</a:t>
            </a:fld>
            <a:endParaRPr lang="en-US"/>
          </a:p>
        </p:txBody>
      </p:sp>
    </p:spTree>
    <p:extLst>
      <p:ext uri="{BB962C8B-B14F-4D97-AF65-F5344CB8AC3E}">
        <p14:creationId xmlns:p14="http://schemas.microsoft.com/office/powerpoint/2010/main" val="2449785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672AD7B6-C6CE-4E6D-A4D5-17F8D4A093E5}" type="datetimeFigureOut">
              <a:rPr lang="en-US" smtClean="0"/>
              <a:t>4/13/2018</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8BE0BC5F-0962-4956-8D65-A1DD19B3E80E}" type="slidenum">
              <a:rPr lang="en-US" smtClean="0"/>
              <a:t>‹#›</a:t>
            </a:fld>
            <a:endParaRPr lang="en-US"/>
          </a:p>
        </p:txBody>
      </p:sp>
    </p:spTree>
    <p:extLst>
      <p:ext uri="{BB962C8B-B14F-4D97-AF65-F5344CB8AC3E}">
        <p14:creationId xmlns:p14="http://schemas.microsoft.com/office/powerpoint/2010/main" val="22037628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672AD7B6-C6CE-4E6D-A4D5-17F8D4A093E5}" type="datetimeFigureOut">
              <a:rPr lang="en-US" smtClean="0"/>
              <a:t>4/13/2018</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8BE0BC5F-0962-4956-8D65-A1DD19B3E80E}" type="slidenum">
              <a:rPr lang="en-US" smtClean="0"/>
              <a:t>‹#›</a:t>
            </a:fld>
            <a:endParaRPr lang="en-US"/>
          </a:p>
        </p:txBody>
      </p:sp>
    </p:spTree>
    <p:extLst>
      <p:ext uri="{BB962C8B-B14F-4D97-AF65-F5344CB8AC3E}">
        <p14:creationId xmlns:p14="http://schemas.microsoft.com/office/powerpoint/2010/main" val="18883256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672AD7B6-C6CE-4E6D-A4D5-17F8D4A093E5}" type="datetimeFigureOut">
              <a:rPr lang="en-US" smtClean="0"/>
              <a:t>4/13/2018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E0BC5F-0962-4956-8D65-A1DD19B3E80E}" type="slidenum">
              <a:rPr lang="en-US" smtClean="0"/>
              <a:t>‹#›</a:t>
            </a:fld>
            <a:endParaRPr lang="en-US"/>
          </a:p>
        </p:txBody>
      </p:sp>
    </p:spTree>
    <p:extLst>
      <p:ext uri="{BB962C8B-B14F-4D97-AF65-F5344CB8AC3E}">
        <p14:creationId xmlns:p14="http://schemas.microsoft.com/office/powerpoint/2010/main" val="26768934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672AD7B6-C6CE-4E6D-A4D5-17F8D4A093E5}" type="datetimeFigureOut">
              <a:rPr lang="en-US" smtClean="0"/>
              <a:t>4/13/2018</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8BE0BC5F-0962-4956-8D65-A1DD19B3E80E}"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35185972"/>
      </p:ext>
    </p:extLst>
  </p:cSld>
  <p:clrMap bg1="lt1" tx1="dk1" bg2="lt2" tx2="dk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 id="2147483771" r:id="rId5"/>
    <p:sldLayoutId id="2147483772" r:id="rId6"/>
    <p:sldLayoutId id="2147483773" r:id="rId7"/>
    <p:sldLayoutId id="2147483774" r:id="rId8"/>
    <p:sldLayoutId id="2147483775" r:id="rId9"/>
    <p:sldLayoutId id="2147483776" r:id="rId10"/>
    <p:sldLayoutId id="2147483777" r:id="rId11"/>
    <p:sldLayoutId id="2147483778" r:id="rId12"/>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tags" Target="../tags/tag19.xml"/><Relationship Id="rId2" Type="http://schemas.openxmlformats.org/officeDocument/2006/relationships/tags" Target="../tags/tag18.xml"/><Relationship Id="rId1" Type="http://schemas.openxmlformats.org/officeDocument/2006/relationships/tags" Target="../tags/tag17.xml"/><Relationship Id="rId5" Type="http://schemas.openxmlformats.org/officeDocument/2006/relationships/image" Target="../media/image10.png"/><Relationship Id="rId4"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tags" Target="../tags/tag22.xml"/><Relationship Id="rId2" Type="http://schemas.openxmlformats.org/officeDocument/2006/relationships/tags" Target="../tags/tag21.xml"/><Relationship Id="rId1" Type="http://schemas.openxmlformats.org/officeDocument/2006/relationships/tags" Target="../tags/tag20.xml"/><Relationship Id="rId5" Type="http://schemas.openxmlformats.org/officeDocument/2006/relationships/image" Target="../media/image10.png"/><Relationship Id="rId4"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hyperlink" Target="https://www.surveymonkey.com/r/HDLMay2018" TargetMode="Externa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image" Target="../media/image4.JPG"/><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tags" Target="../tags/tag4.xml"/><Relationship Id="rId2" Type="http://schemas.openxmlformats.org/officeDocument/2006/relationships/tags" Target="../tags/tag3.xml"/><Relationship Id="rId1" Type="http://schemas.openxmlformats.org/officeDocument/2006/relationships/tags" Target="../tags/tag2.xml"/><Relationship Id="rId5" Type="http://schemas.openxmlformats.org/officeDocument/2006/relationships/image" Target="../media/image6.png"/><Relationship Id="rId4"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tags" Target="../tags/tag5.xml"/><Relationship Id="rId5" Type="http://schemas.openxmlformats.org/officeDocument/2006/relationships/image" Target="../media/image7.png"/><Relationship Id="rId4"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tags" Target="../tags/tag10.xml"/><Relationship Id="rId2" Type="http://schemas.openxmlformats.org/officeDocument/2006/relationships/tags" Target="../tags/tag9.xml"/><Relationship Id="rId1" Type="http://schemas.openxmlformats.org/officeDocument/2006/relationships/tags" Target="../tags/tag8.xml"/><Relationship Id="rId5" Type="http://schemas.openxmlformats.org/officeDocument/2006/relationships/image" Target="../media/image8.png"/><Relationship Id="rId4"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tags" Target="../tags/tag13.xml"/><Relationship Id="rId2" Type="http://schemas.openxmlformats.org/officeDocument/2006/relationships/tags" Target="../tags/tag12.xml"/><Relationship Id="rId1" Type="http://schemas.openxmlformats.org/officeDocument/2006/relationships/tags" Target="../tags/tag11.xml"/><Relationship Id="rId5" Type="http://schemas.openxmlformats.org/officeDocument/2006/relationships/image" Target="../media/image9.png"/><Relationship Id="rId4"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tags" Target="../tags/tag16.xml"/><Relationship Id="rId2" Type="http://schemas.openxmlformats.org/officeDocument/2006/relationships/tags" Target="../tags/tag15.xml"/><Relationship Id="rId1" Type="http://schemas.openxmlformats.org/officeDocument/2006/relationships/tags" Target="../tags/tag14.xml"/><Relationship Id="rId5" Type="http://schemas.openxmlformats.org/officeDocument/2006/relationships/image" Target="../media/image9.png"/><Relationship Id="rId4"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97279" y="758952"/>
            <a:ext cx="10868297" cy="3566160"/>
          </a:xfrm>
        </p:spPr>
        <p:txBody>
          <a:bodyPr>
            <a:normAutofit/>
          </a:bodyPr>
          <a:lstStyle/>
          <a:p>
            <a:r>
              <a:rPr lang="en-US" sz="6600" dirty="0" smtClean="0"/>
              <a:t>IDEA-NW:</a:t>
            </a:r>
            <a:br>
              <a:rPr lang="en-US" sz="6600" dirty="0" smtClean="0"/>
            </a:br>
            <a:r>
              <a:rPr lang="en-US" sz="6600" dirty="0" smtClean="0"/>
              <a:t>Tribal Epidemiology Center – Public Health Infrastructure Project</a:t>
            </a:r>
            <a:endParaRPr lang="en-US" sz="6600" dirty="0"/>
          </a:p>
        </p:txBody>
      </p:sp>
      <p:sp>
        <p:nvSpPr>
          <p:cNvPr id="3" name="Subtitle 2"/>
          <p:cNvSpPr>
            <a:spLocks noGrp="1"/>
          </p:cNvSpPr>
          <p:nvPr>
            <p:ph type="subTitle" idx="1"/>
          </p:nvPr>
        </p:nvSpPr>
        <p:spPr/>
        <p:txBody>
          <a:bodyPr>
            <a:normAutofit/>
          </a:bodyPr>
          <a:lstStyle/>
          <a:p>
            <a:r>
              <a:rPr lang="en-US" sz="3600" dirty="0" smtClean="0"/>
              <a:t>Overview &amp; Health data literacy trainings</a:t>
            </a:r>
            <a:endParaRPr lang="en-US" sz="3600" dirty="0"/>
          </a:p>
        </p:txBody>
      </p:sp>
    </p:spTree>
    <p:extLst>
      <p:ext uri="{BB962C8B-B14F-4D97-AF65-F5344CB8AC3E}">
        <p14:creationId xmlns:p14="http://schemas.microsoft.com/office/powerpoint/2010/main" val="24852465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PChart" descr="Designing Surveys and Collecting Community Data got 0, Collecting and Using GIS Data for Health got 0, Data Visualization and Presentation got 0, Strategic Planning and Policy Development got 0, Other got 0, "/>
          <p:cNvSpPr/>
          <p:nvPr>
            <p:custDataLst>
              <p:tags r:id="rId2"/>
            </p:custDataLst>
          </p:nvPr>
        </p:nvSpPr>
        <p:spPr>
          <a:xfrm>
            <a:off x="6233160" y="876300"/>
            <a:ext cx="5318760" cy="5372100"/>
          </a:xfrm>
          <a:prstGeom prst="rect">
            <a:avLst/>
          </a:prstGeom>
          <a:blipFill>
            <a:blip r:embed="rId5"/>
            <a:stretch>
              <a:fillRect/>
            </a:stretch>
          </a:blipFill>
          <a:ln w="15875" cap="flat" cmpd="sng" algn="ctr">
            <a:noFill/>
            <a:prstDash val="solid"/>
          </a:ln>
          <a:effectLst/>
          <a:extLst>
            <a:ext uri="{91240B29-F687-4F45-9708-019B960494DF}">
              <a14:hiddenLine xmlns:a14="http://schemas.microsoft.com/office/drawing/2010/main" w="1587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PQuestion" title="Question Text Shape"/>
          <p:cNvSpPr>
            <a:spLocks noGrp="1"/>
          </p:cNvSpPr>
          <p:nvPr>
            <p:ph type="title" idx="4294967295"/>
          </p:nvPr>
        </p:nvSpPr>
        <p:spPr>
          <a:xfrm>
            <a:off x="350520" y="274638"/>
            <a:ext cx="11582400" cy="1325562"/>
          </a:xfrm>
        </p:spPr>
        <p:txBody>
          <a:bodyPr>
            <a:normAutofit fontScale="90000"/>
          </a:bodyPr>
          <a:lstStyle/>
          <a:p>
            <a:r>
              <a:rPr lang="en-US" dirty="0" smtClean="0"/>
              <a:t>Which of the following training topics is most useful for your Tribe (1</a:t>
            </a:r>
            <a:r>
              <a:rPr lang="en-US" baseline="30000" dirty="0" smtClean="0"/>
              <a:t>st</a:t>
            </a:r>
            <a:r>
              <a:rPr lang="en-US" dirty="0" smtClean="0"/>
              <a:t> choice)?</a:t>
            </a:r>
            <a:endParaRPr lang="en-US" dirty="0"/>
          </a:p>
        </p:txBody>
      </p:sp>
      <p:sp>
        <p:nvSpPr>
          <p:cNvPr id="3" name="TPAnswers" title="Answer Text Shape"/>
          <p:cNvSpPr>
            <a:spLocks noGrp="1"/>
          </p:cNvSpPr>
          <p:nvPr>
            <p:ph type="body" idx="4294967295"/>
            <p:custDataLst>
              <p:tags r:id="rId3"/>
            </p:custDataLst>
          </p:nvPr>
        </p:nvSpPr>
        <p:spPr>
          <a:xfrm>
            <a:off x="350520" y="1862138"/>
            <a:ext cx="5349240" cy="4157662"/>
          </a:xfrm>
        </p:spPr>
        <p:txBody>
          <a:bodyPr>
            <a:noAutofit/>
          </a:bodyPr>
          <a:lstStyle/>
          <a:p>
            <a:pPr marL="514350" indent="-514350">
              <a:buFont typeface="Arial" panose="020B0604020202020204" pitchFamily="34" charset="0"/>
              <a:buAutoNum type="alphaUcPeriod"/>
            </a:pPr>
            <a:r>
              <a:rPr lang="en-US" sz="2800" dirty="0" smtClean="0"/>
              <a:t>Designing Surveys and Collecting Community Data</a:t>
            </a:r>
          </a:p>
          <a:p>
            <a:pPr marL="514350" indent="-514350">
              <a:buFont typeface="Arial" panose="020B0604020202020204" pitchFamily="34" charset="0"/>
              <a:buAutoNum type="alphaUcPeriod"/>
            </a:pPr>
            <a:r>
              <a:rPr lang="en-US" sz="2800" dirty="0" smtClean="0"/>
              <a:t>Collecting and Using GIS Data for Health</a:t>
            </a:r>
          </a:p>
          <a:p>
            <a:pPr marL="514350" indent="-514350">
              <a:buFont typeface="Arial" panose="020B0604020202020204" pitchFamily="34" charset="0"/>
              <a:buAutoNum type="alphaUcPeriod"/>
            </a:pPr>
            <a:r>
              <a:rPr lang="en-US" sz="2800" dirty="0" smtClean="0"/>
              <a:t>Data Visualization and Presentation</a:t>
            </a:r>
          </a:p>
          <a:p>
            <a:pPr marL="514350" indent="-514350">
              <a:buFont typeface="Arial" panose="020B0604020202020204" pitchFamily="34" charset="0"/>
              <a:buAutoNum type="alphaUcPeriod"/>
            </a:pPr>
            <a:r>
              <a:rPr lang="en-US" sz="2800" dirty="0" smtClean="0"/>
              <a:t>Strategic Planning and Policy Development</a:t>
            </a:r>
          </a:p>
          <a:p>
            <a:pPr marL="514350" indent="-514350">
              <a:buFont typeface="Arial" panose="020B0604020202020204" pitchFamily="34" charset="0"/>
              <a:buAutoNum type="alphaUcPeriod"/>
            </a:pPr>
            <a:r>
              <a:rPr lang="en-US" sz="2800" dirty="0" smtClean="0"/>
              <a:t>Other</a:t>
            </a:r>
          </a:p>
        </p:txBody>
      </p:sp>
      <p:sp>
        <p:nvSpPr>
          <p:cNvPr id="5" name="TPPolling"/>
          <p:cNvSpPr/>
          <p:nvPr/>
        </p:nvSpPr>
        <p:spPr>
          <a:xfrm>
            <a:off x="0" y="0"/>
            <a:ext cx="12700" cy="12700"/>
          </a:xfrm>
          <a:prstGeom prst="rect">
            <a:avLst/>
          </a:prstGeom>
          <a:solidFill>
            <a:schemeClr val="accent1">
              <a:alpha val="10000"/>
            </a:schemeClr>
          </a:solidFill>
          <a:ln w="15875" cap="flat" cmpd="sng" algn="ctr">
            <a:noFill/>
            <a:prstDash val="solid"/>
          </a:ln>
          <a:effectLst/>
          <a:extLst>
            <a:ext uri="{91240B29-F687-4F45-9708-019B960494DF}">
              <a14:hiddenLine xmlns:a14="http://schemas.microsoft.com/office/drawing/2010/main" w="1587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1742167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5"/>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5" grpId="0" animBg="1"/>
      <p:bldP spid="5"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PChart" descr="Designing Surveys and Collecting Community Data got 0, Collecting and Using GIS Data for Health got 0, Data Visualization and Presentation got 0, Strategic Planning and Policy Development got 0, Other got 0, "/>
          <p:cNvSpPr/>
          <p:nvPr>
            <p:custDataLst>
              <p:tags r:id="rId2"/>
            </p:custDataLst>
          </p:nvPr>
        </p:nvSpPr>
        <p:spPr>
          <a:xfrm>
            <a:off x="6233160" y="876300"/>
            <a:ext cx="5318760" cy="5372100"/>
          </a:xfrm>
          <a:prstGeom prst="rect">
            <a:avLst/>
          </a:prstGeom>
          <a:blipFill>
            <a:blip r:embed="rId5"/>
            <a:stretch>
              <a:fillRect/>
            </a:stretch>
          </a:blipFill>
          <a:ln w="15875" cap="flat" cmpd="sng" algn="ctr">
            <a:noFill/>
            <a:prstDash val="solid"/>
          </a:ln>
          <a:effectLst/>
          <a:extLst>
            <a:ext uri="{91240B29-F687-4F45-9708-019B960494DF}">
              <a14:hiddenLine xmlns:a14="http://schemas.microsoft.com/office/drawing/2010/main" w="1587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PQuestion" title="Question Text Shape"/>
          <p:cNvSpPr>
            <a:spLocks noGrp="1"/>
          </p:cNvSpPr>
          <p:nvPr>
            <p:ph type="title" idx="4294967295"/>
          </p:nvPr>
        </p:nvSpPr>
        <p:spPr>
          <a:xfrm>
            <a:off x="350520" y="274638"/>
            <a:ext cx="11582400" cy="1325562"/>
          </a:xfrm>
        </p:spPr>
        <p:txBody>
          <a:bodyPr>
            <a:normAutofit fontScale="90000"/>
          </a:bodyPr>
          <a:lstStyle/>
          <a:p>
            <a:r>
              <a:rPr lang="en-US" dirty="0" smtClean="0"/>
              <a:t>Which of the following training topics is most useful for your Tribe (2</a:t>
            </a:r>
            <a:r>
              <a:rPr lang="en-US" baseline="30000" dirty="0" smtClean="0"/>
              <a:t>nd</a:t>
            </a:r>
            <a:r>
              <a:rPr lang="en-US" dirty="0" smtClean="0"/>
              <a:t> choice)?</a:t>
            </a:r>
            <a:endParaRPr lang="en-US" dirty="0"/>
          </a:p>
        </p:txBody>
      </p:sp>
      <p:sp>
        <p:nvSpPr>
          <p:cNvPr id="3" name="TPAnswers" title="Answer Text Shape"/>
          <p:cNvSpPr>
            <a:spLocks noGrp="1"/>
          </p:cNvSpPr>
          <p:nvPr>
            <p:ph type="body" idx="4294967295"/>
            <p:custDataLst>
              <p:tags r:id="rId3"/>
            </p:custDataLst>
          </p:nvPr>
        </p:nvSpPr>
        <p:spPr>
          <a:xfrm>
            <a:off x="350520" y="1862138"/>
            <a:ext cx="5349240" cy="4157662"/>
          </a:xfrm>
        </p:spPr>
        <p:txBody>
          <a:bodyPr>
            <a:noAutofit/>
          </a:bodyPr>
          <a:lstStyle/>
          <a:p>
            <a:pPr marL="514350" indent="-514350">
              <a:buFont typeface="Arial" panose="020B0604020202020204" pitchFamily="34" charset="0"/>
              <a:buAutoNum type="alphaUcPeriod"/>
            </a:pPr>
            <a:r>
              <a:rPr lang="en-US" sz="2800" dirty="0" smtClean="0"/>
              <a:t>Designing Surveys and Collecting Community Data</a:t>
            </a:r>
          </a:p>
          <a:p>
            <a:pPr marL="514350" indent="-514350">
              <a:buFont typeface="Arial" panose="020B0604020202020204" pitchFamily="34" charset="0"/>
              <a:buAutoNum type="alphaUcPeriod"/>
            </a:pPr>
            <a:r>
              <a:rPr lang="en-US" sz="2800" dirty="0" smtClean="0"/>
              <a:t>Collecting and Using GIS Data for Health</a:t>
            </a:r>
          </a:p>
          <a:p>
            <a:pPr marL="514350" indent="-514350">
              <a:buFont typeface="Arial" panose="020B0604020202020204" pitchFamily="34" charset="0"/>
              <a:buAutoNum type="alphaUcPeriod"/>
            </a:pPr>
            <a:r>
              <a:rPr lang="en-US" sz="2800" dirty="0" smtClean="0"/>
              <a:t>Data Visualization and Presentation</a:t>
            </a:r>
          </a:p>
          <a:p>
            <a:pPr marL="514350" indent="-514350">
              <a:buFont typeface="Arial" panose="020B0604020202020204" pitchFamily="34" charset="0"/>
              <a:buAutoNum type="alphaUcPeriod"/>
            </a:pPr>
            <a:r>
              <a:rPr lang="en-US" sz="2800" dirty="0" smtClean="0"/>
              <a:t>Strategic Planning and Policy Development</a:t>
            </a:r>
          </a:p>
          <a:p>
            <a:pPr marL="514350" indent="-514350">
              <a:buFont typeface="Arial" panose="020B0604020202020204" pitchFamily="34" charset="0"/>
              <a:buAutoNum type="alphaUcPeriod"/>
            </a:pPr>
            <a:r>
              <a:rPr lang="en-US" sz="2800" dirty="0" smtClean="0"/>
              <a:t>Other</a:t>
            </a:r>
          </a:p>
        </p:txBody>
      </p:sp>
      <p:sp>
        <p:nvSpPr>
          <p:cNvPr id="5" name="TPPolling"/>
          <p:cNvSpPr/>
          <p:nvPr/>
        </p:nvSpPr>
        <p:spPr>
          <a:xfrm>
            <a:off x="0" y="0"/>
            <a:ext cx="12700" cy="12700"/>
          </a:xfrm>
          <a:prstGeom prst="rect">
            <a:avLst/>
          </a:prstGeom>
          <a:solidFill>
            <a:schemeClr val="accent1">
              <a:alpha val="10000"/>
            </a:schemeClr>
          </a:solidFill>
          <a:ln w="15875" cap="flat" cmpd="sng" algn="ctr">
            <a:noFill/>
            <a:prstDash val="solid"/>
          </a:ln>
          <a:effectLst/>
          <a:extLst>
            <a:ext uri="{91240B29-F687-4F45-9708-019B960494DF}">
              <a14:hiddenLine xmlns:a14="http://schemas.microsoft.com/office/drawing/2010/main" w="1587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1809259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5"/>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5" grpId="0" animBg="1"/>
      <p:bldP spid="5" grpId="1"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94358"/>
            <a:ext cx="3200400" cy="5394961"/>
          </a:xfrm>
        </p:spPr>
        <p:txBody>
          <a:bodyPr>
            <a:normAutofit fontScale="90000"/>
          </a:bodyPr>
          <a:lstStyle/>
          <a:p>
            <a:r>
              <a:rPr lang="en-US" sz="4400" dirty="0" smtClean="0"/>
              <a:t>Upcoming Health Data Literacy Workshop</a:t>
            </a: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endParaRPr lang="en-US" dirty="0"/>
          </a:p>
        </p:txBody>
      </p:sp>
      <p:sp>
        <p:nvSpPr>
          <p:cNvPr id="3" name="Content Placeholder 2"/>
          <p:cNvSpPr>
            <a:spLocks noGrp="1"/>
          </p:cNvSpPr>
          <p:nvPr>
            <p:ph idx="1"/>
          </p:nvPr>
        </p:nvSpPr>
        <p:spPr>
          <a:xfrm>
            <a:off x="4434840" y="1203960"/>
            <a:ext cx="7208520" cy="4511040"/>
          </a:xfrm>
        </p:spPr>
        <p:txBody>
          <a:bodyPr>
            <a:normAutofit/>
          </a:bodyPr>
          <a:lstStyle/>
          <a:p>
            <a:r>
              <a:rPr lang="en-US" sz="3200" b="1" dirty="0" smtClean="0"/>
              <a:t>When: </a:t>
            </a:r>
            <a:r>
              <a:rPr lang="en-US" sz="2800" dirty="0" smtClean="0"/>
              <a:t>May 2</a:t>
            </a:r>
            <a:r>
              <a:rPr lang="en-US" sz="2800" baseline="30000" dirty="0" smtClean="0"/>
              <a:t>nd</a:t>
            </a:r>
            <a:r>
              <a:rPr lang="en-US" sz="2800" dirty="0" smtClean="0"/>
              <a:t> &amp; 3</a:t>
            </a:r>
            <a:r>
              <a:rPr lang="en-US" sz="2800" baseline="30000" dirty="0" smtClean="0"/>
              <a:t>rd</a:t>
            </a:r>
            <a:r>
              <a:rPr lang="en-US" sz="2800" dirty="0" smtClean="0"/>
              <a:t>, 2018</a:t>
            </a:r>
            <a:endParaRPr lang="en-US" sz="2400" dirty="0" smtClean="0"/>
          </a:p>
          <a:p>
            <a:r>
              <a:rPr lang="en-US" sz="3200" b="1" dirty="0" smtClean="0"/>
              <a:t>Where: </a:t>
            </a:r>
            <a:r>
              <a:rPr lang="en-US" sz="2800" dirty="0" smtClean="0"/>
              <a:t>Swinomish Casino &amp; Lodge</a:t>
            </a:r>
          </a:p>
          <a:p>
            <a:r>
              <a:rPr lang="en-US" sz="3200" b="1" dirty="0" smtClean="0"/>
              <a:t>Cost: </a:t>
            </a:r>
            <a:r>
              <a:rPr lang="en-US" sz="2800" dirty="0" smtClean="0"/>
              <a:t>Free and Travel Scholarships Available!</a:t>
            </a:r>
            <a:r>
              <a:rPr lang="en-US" sz="2400" dirty="0"/>
              <a:t> </a:t>
            </a:r>
            <a:endParaRPr lang="en-US" sz="2400" dirty="0" smtClean="0"/>
          </a:p>
          <a:p>
            <a:endParaRPr lang="en-US" dirty="0"/>
          </a:p>
          <a:p>
            <a:endParaRPr lang="en-US" dirty="0" smtClean="0"/>
          </a:p>
          <a:p>
            <a:r>
              <a:rPr lang="en-US" sz="3200" dirty="0" smtClean="0"/>
              <a:t>Register </a:t>
            </a:r>
            <a:r>
              <a:rPr lang="en-US" sz="3200" dirty="0"/>
              <a:t>online at </a:t>
            </a:r>
            <a:r>
              <a:rPr lang="en-US" sz="2400" dirty="0">
                <a:hlinkClick r:id="rId2"/>
              </a:rPr>
              <a:t>https://</a:t>
            </a:r>
            <a:r>
              <a:rPr lang="en-US" sz="2400" dirty="0" smtClean="0">
                <a:hlinkClick r:id="rId2"/>
              </a:rPr>
              <a:t>www.surveymonkey.com/r/HDLMay2018</a:t>
            </a:r>
            <a:endParaRPr lang="en-US" sz="2400" dirty="0" smtClean="0"/>
          </a:p>
          <a:p>
            <a:r>
              <a:rPr lang="en-US" sz="3200" dirty="0" smtClean="0"/>
              <a:t>by </a:t>
            </a:r>
            <a:r>
              <a:rPr lang="en-US" sz="3200" b="1" dirty="0"/>
              <a:t>April </a:t>
            </a:r>
            <a:r>
              <a:rPr lang="en-US" sz="3200" b="1" dirty="0" smtClean="0"/>
              <a:t>23rd</a:t>
            </a:r>
            <a:endParaRPr lang="en-US" sz="3600" dirty="0" smtClean="0"/>
          </a:p>
        </p:txBody>
      </p:sp>
    </p:spTree>
    <p:extLst>
      <p:ext uri="{BB962C8B-B14F-4D97-AF65-F5344CB8AC3E}">
        <p14:creationId xmlns:p14="http://schemas.microsoft.com/office/powerpoint/2010/main" val="17998031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17567" y="594358"/>
            <a:ext cx="3840480" cy="4312921"/>
          </a:xfrm>
        </p:spPr>
        <p:txBody>
          <a:bodyPr>
            <a:normAutofit/>
          </a:bodyPr>
          <a:lstStyle/>
          <a:p>
            <a:r>
              <a:rPr lang="en-US" dirty="0"/>
              <a:t>Tribal Epidemiology Center – </a:t>
            </a:r>
            <a:r>
              <a:rPr lang="en-US" dirty="0" smtClean="0"/>
              <a:t/>
            </a:r>
            <a:br>
              <a:rPr lang="en-US" dirty="0" smtClean="0"/>
            </a:br>
            <a:r>
              <a:rPr lang="en-US" dirty="0" smtClean="0"/>
              <a:t>Public </a:t>
            </a:r>
            <a:r>
              <a:rPr lang="en-US" dirty="0"/>
              <a:t>Health </a:t>
            </a:r>
            <a:r>
              <a:rPr lang="en-US" dirty="0" smtClean="0"/>
              <a:t>Infrastructure</a:t>
            </a:r>
            <a:br>
              <a:rPr lang="en-US" dirty="0" smtClean="0"/>
            </a:br>
            <a:r>
              <a:rPr lang="en-US" dirty="0" smtClean="0"/>
              <a:t>(TEC-PHI) Project</a:t>
            </a:r>
            <a:br>
              <a:rPr lang="en-US" dirty="0" smtClean="0"/>
            </a:br>
            <a:r>
              <a:rPr lang="en-US" dirty="0" smtClean="0"/>
              <a:t>	</a:t>
            </a:r>
            <a:endParaRPr lang="en-US" dirty="0"/>
          </a:p>
        </p:txBody>
      </p:sp>
      <p:sp>
        <p:nvSpPr>
          <p:cNvPr id="14" name="Content Placeholder 13"/>
          <p:cNvSpPr>
            <a:spLocks noGrp="1"/>
          </p:cNvSpPr>
          <p:nvPr>
            <p:ph idx="1"/>
          </p:nvPr>
        </p:nvSpPr>
        <p:spPr>
          <a:xfrm>
            <a:off x="4428309" y="731520"/>
            <a:ext cx="7458891" cy="5573684"/>
          </a:xfrm>
        </p:spPr>
        <p:txBody>
          <a:bodyPr>
            <a:normAutofit/>
          </a:bodyPr>
          <a:lstStyle/>
          <a:p>
            <a:r>
              <a:rPr lang="en-US" sz="3200" b="1" dirty="0" smtClean="0"/>
              <a:t>Overarching </a:t>
            </a:r>
            <a:r>
              <a:rPr lang="en-US" sz="3200" b="1" dirty="0"/>
              <a:t>goal</a:t>
            </a:r>
            <a:r>
              <a:rPr lang="en-US" sz="3200" b="1" dirty="0" smtClean="0"/>
              <a:t>:</a:t>
            </a:r>
          </a:p>
          <a:p>
            <a:r>
              <a:rPr lang="en-US" sz="2200" dirty="0" smtClean="0"/>
              <a:t>Increase Northwest Tribal </a:t>
            </a:r>
            <a:r>
              <a:rPr lang="en-US" sz="2200" dirty="0"/>
              <a:t>public health capacity and infrastructure </a:t>
            </a:r>
            <a:endParaRPr lang="en-US" sz="2200" dirty="0" smtClean="0"/>
          </a:p>
          <a:p>
            <a:r>
              <a:rPr lang="en-US" sz="3200" b="1" dirty="0" smtClean="0"/>
              <a:t>Key Strategies:</a:t>
            </a:r>
          </a:p>
          <a:p>
            <a:r>
              <a:rPr lang="en-US" sz="2200" dirty="0" smtClean="0"/>
              <a:t>1. Strengthen the core public health functions and services provided by the Tribal Epidemiology Center</a:t>
            </a:r>
          </a:p>
          <a:p>
            <a:r>
              <a:rPr lang="en-US" sz="2200" dirty="0" smtClean="0"/>
              <a:t>2. Improve the effectiveness of health promotion and disease prevention activities</a:t>
            </a:r>
          </a:p>
          <a:p>
            <a:r>
              <a:rPr lang="en-US" sz="2200" dirty="0" smtClean="0"/>
              <a:t>3. Engage in sustainability activities</a:t>
            </a:r>
          </a:p>
          <a:p>
            <a:r>
              <a:rPr lang="en-US" sz="2800" b="1" dirty="0" smtClean="0"/>
              <a:t>Funding: </a:t>
            </a:r>
          </a:p>
          <a:p>
            <a:r>
              <a:rPr lang="en-US" sz="2200" dirty="0" smtClean="0"/>
              <a:t>Five-year cooperative agreement from the Centers for Disease Control and Prevention (September 2017 – September 2022)</a:t>
            </a:r>
            <a:endParaRPr lang="en-US" sz="2200" dirty="0"/>
          </a:p>
        </p:txBody>
      </p:sp>
    </p:spTree>
    <p:extLst>
      <p:ext uri="{BB962C8B-B14F-4D97-AF65-F5344CB8AC3E}">
        <p14:creationId xmlns:p14="http://schemas.microsoft.com/office/powerpoint/2010/main" val="20123933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4960" y="254000"/>
            <a:ext cx="2633472" cy="3291840"/>
          </a:xfrm>
          <a:prstGeom prst="rect">
            <a:avLst/>
          </a:prstGeom>
        </p:spPr>
      </p:pic>
      <p:pic>
        <p:nvPicPr>
          <p:cNvPr id="3" name="Pictur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398748" y="2402205"/>
            <a:ext cx="2499132" cy="3810000"/>
          </a:xfrm>
          <a:prstGeom prst="rect">
            <a:avLst/>
          </a:prstGeom>
        </p:spPr>
      </p:pic>
      <p:pic>
        <p:nvPicPr>
          <p:cNvPr id="4" name="Picture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433168" y="254000"/>
            <a:ext cx="2786386" cy="4165600"/>
          </a:xfrm>
          <a:prstGeom prst="rect">
            <a:avLst/>
          </a:prstGeom>
        </p:spPr>
      </p:pic>
      <p:pic>
        <p:nvPicPr>
          <p:cNvPr id="5" name="Picture 4"/>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673562" y="3285490"/>
            <a:ext cx="2095139" cy="2926715"/>
          </a:xfrm>
          <a:prstGeom prst="rect">
            <a:avLst/>
          </a:prstGeom>
        </p:spPr>
      </p:pic>
      <p:sp>
        <p:nvSpPr>
          <p:cNvPr id="6" name="TextBox 5"/>
          <p:cNvSpPr txBox="1"/>
          <p:nvPr/>
        </p:nvSpPr>
        <p:spPr>
          <a:xfrm>
            <a:off x="314960" y="3545840"/>
            <a:ext cx="2633472" cy="954107"/>
          </a:xfrm>
          <a:prstGeom prst="rect">
            <a:avLst/>
          </a:prstGeom>
          <a:noFill/>
        </p:spPr>
        <p:txBody>
          <a:bodyPr wrap="square" rtlCol="0">
            <a:spAutoFit/>
          </a:bodyPr>
          <a:lstStyle/>
          <a:p>
            <a:r>
              <a:rPr lang="en-US" sz="2000" dirty="0" smtClean="0"/>
              <a:t>Monika Damron, BS</a:t>
            </a:r>
          </a:p>
          <a:p>
            <a:r>
              <a:rPr lang="en-US" i="1" dirty="0" smtClean="0"/>
              <a:t>Hualapai/Navajo</a:t>
            </a:r>
          </a:p>
          <a:p>
            <a:r>
              <a:rPr lang="en-US" dirty="0" smtClean="0"/>
              <a:t>Biostatistician</a:t>
            </a:r>
            <a:endParaRPr lang="en-US" dirty="0"/>
          </a:p>
        </p:txBody>
      </p:sp>
      <p:sp>
        <p:nvSpPr>
          <p:cNvPr id="7" name="TextBox 6"/>
          <p:cNvSpPr txBox="1"/>
          <p:nvPr/>
        </p:nvSpPr>
        <p:spPr>
          <a:xfrm>
            <a:off x="3232840" y="1725097"/>
            <a:ext cx="2915920" cy="677108"/>
          </a:xfrm>
          <a:prstGeom prst="rect">
            <a:avLst/>
          </a:prstGeom>
          <a:noFill/>
        </p:spPr>
        <p:txBody>
          <a:bodyPr wrap="square" rtlCol="0">
            <a:spAutoFit/>
          </a:bodyPr>
          <a:lstStyle/>
          <a:p>
            <a:r>
              <a:rPr lang="en-US" sz="2000" dirty="0" smtClean="0"/>
              <a:t>Chiao-Wen Lan, PhD, MPH</a:t>
            </a:r>
          </a:p>
          <a:p>
            <a:r>
              <a:rPr lang="en-US" dirty="0" smtClean="0"/>
              <a:t>Epidemiologist</a:t>
            </a:r>
            <a:endParaRPr lang="en-US" dirty="0"/>
          </a:p>
        </p:txBody>
      </p:sp>
      <p:sp>
        <p:nvSpPr>
          <p:cNvPr id="8" name="TextBox 7"/>
          <p:cNvSpPr txBox="1"/>
          <p:nvPr/>
        </p:nvSpPr>
        <p:spPr>
          <a:xfrm>
            <a:off x="6433168" y="4419600"/>
            <a:ext cx="2633472" cy="1231106"/>
          </a:xfrm>
          <a:prstGeom prst="rect">
            <a:avLst/>
          </a:prstGeom>
          <a:noFill/>
        </p:spPr>
        <p:txBody>
          <a:bodyPr wrap="square" rtlCol="0">
            <a:spAutoFit/>
          </a:bodyPr>
          <a:lstStyle/>
          <a:p>
            <a:r>
              <a:rPr lang="en-US" sz="2000" dirty="0" smtClean="0"/>
              <a:t>Joshua Smith, BS</a:t>
            </a:r>
          </a:p>
          <a:p>
            <a:r>
              <a:rPr lang="en-US" i="1" dirty="0" smtClean="0"/>
              <a:t>Paiute/Modoc</a:t>
            </a:r>
          </a:p>
          <a:p>
            <a:r>
              <a:rPr lang="en-US" dirty="0" smtClean="0"/>
              <a:t>Health Communications Specialist</a:t>
            </a:r>
            <a:endParaRPr lang="en-US" dirty="0"/>
          </a:p>
        </p:txBody>
      </p:sp>
      <p:sp>
        <p:nvSpPr>
          <p:cNvPr id="9" name="TextBox 8"/>
          <p:cNvSpPr txBox="1"/>
          <p:nvPr/>
        </p:nvSpPr>
        <p:spPr>
          <a:xfrm>
            <a:off x="9558528" y="2331383"/>
            <a:ext cx="2633472" cy="954107"/>
          </a:xfrm>
          <a:prstGeom prst="rect">
            <a:avLst/>
          </a:prstGeom>
          <a:noFill/>
        </p:spPr>
        <p:txBody>
          <a:bodyPr wrap="square" rtlCol="0">
            <a:spAutoFit/>
          </a:bodyPr>
          <a:lstStyle/>
          <a:p>
            <a:r>
              <a:rPr lang="en-US" sz="2000" dirty="0" smtClean="0"/>
              <a:t>Sujata Joshi, MSPH</a:t>
            </a:r>
          </a:p>
          <a:p>
            <a:r>
              <a:rPr lang="en-US" dirty="0" smtClean="0"/>
              <a:t>Project Director/ Epidemiologist</a:t>
            </a:r>
            <a:endParaRPr lang="en-US" dirty="0"/>
          </a:p>
        </p:txBody>
      </p:sp>
    </p:spTree>
    <p:extLst>
      <p:ext uri="{BB962C8B-B14F-4D97-AF65-F5344CB8AC3E}">
        <p14:creationId xmlns:p14="http://schemas.microsoft.com/office/powerpoint/2010/main" val="27136666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sz="2400" dirty="0" smtClean="0"/>
              <a:t>Epidemiology 101</a:t>
            </a:r>
          </a:p>
          <a:p>
            <a:pPr lvl="1"/>
            <a:r>
              <a:rPr lang="en-US" sz="2000" dirty="0" smtClean="0"/>
              <a:t>Descriptive Statistics</a:t>
            </a:r>
          </a:p>
          <a:p>
            <a:pPr lvl="1"/>
            <a:r>
              <a:rPr lang="en-US" sz="2000" dirty="0" smtClean="0"/>
              <a:t>Sampling Methods</a:t>
            </a:r>
          </a:p>
          <a:p>
            <a:pPr lvl="1"/>
            <a:r>
              <a:rPr lang="en-US" sz="2000" dirty="0" smtClean="0"/>
              <a:t>Sources of Bias in Data</a:t>
            </a:r>
          </a:p>
          <a:p>
            <a:pPr lvl="1"/>
            <a:r>
              <a:rPr lang="en-US" sz="2000" dirty="0" smtClean="0"/>
              <a:t>Age-adjustment</a:t>
            </a:r>
          </a:p>
          <a:p>
            <a:pPr lvl="1"/>
            <a:r>
              <a:rPr lang="en-US" sz="2000" dirty="0" smtClean="0"/>
              <a:t>Hypothesis Testing</a:t>
            </a:r>
          </a:p>
          <a:p>
            <a:r>
              <a:rPr lang="en-US" sz="2400" dirty="0" smtClean="0"/>
              <a:t>Sources of health data for AI/AN communities</a:t>
            </a:r>
          </a:p>
          <a:p>
            <a:r>
              <a:rPr lang="en-US" sz="2400" dirty="0" smtClean="0"/>
              <a:t>Common challenges in findings and using health data</a:t>
            </a:r>
            <a:endParaRPr lang="en-US" sz="2400" dirty="0"/>
          </a:p>
          <a:p>
            <a:r>
              <a:rPr lang="en-US" sz="2400" dirty="0" smtClean="0"/>
              <a:t>Strategies for Effective Data Presentation</a:t>
            </a:r>
          </a:p>
          <a:p>
            <a:r>
              <a:rPr lang="en-US" sz="2400" dirty="0" smtClean="0"/>
              <a:t>Introduction to Mapping and GIS Field Data Collection</a:t>
            </a:r>
          </a:p>
          <a:p>
            <a:r>
              <a:rPr lang="en-US" sz="2400" dirty="0" smtClean="0"/>
              <a:t>Using data for grant writing and policy development</a:t>
            </a:r>
          </a:p>
          <a:p>
            <a:endParaRPr lang="en-US" dirty="0" smtClean="0"/>
          </a:p>
        </p:txBody>
      </p:sp>
      <p:sp>
        <p:nvSpPr>
          <p:cNvPr id="4" name="Text Placeholder 3"/>
          <p:cNvSpPr>
            <a:spLocks noGrp="1"/>
          </p:cNvSpPr>
          <p:nvPr>
            <p:ph type="body" sz="half" idx="2"/>
          </p:nvPr>
        </p:nvSpPr>
        <p:spPr>
          <a:xfrm>
            <a:off x="457200" y="802640"/>
            <a:ext cx="3200400" cy="5502564"/>
          </a:xfrm>
        </p:spPr>
        <p:txBody>
          <a:bodyPr>
            <a:normAutofit/>
          </a:bodyPr>
          <a:lstStyle/>
          <a:p>
            <a:r>
              <a:rPr lang="en-US" sz="4400" dirty="0" smtClean="0"/>
              <a:t>Health Data Literacy &amp; Applications for Tribal Health Workshops</a:t>
            </a:r>
            <a:endParaRPr lang="en-US" sz="4400" dirty="0"/>
          </a:p>
        </p:txBody>
      </p:sp>
    </p:spTree>
    <p:extLst>
      <p:ext uri="{BB962C8B-B14F-4D97-AF65-F5344CB8AC3E}">
        <p14:creationId xmlns:p14="http://schemas.microsoft.com/office/powerpoint/2010/main" val="22643154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PChart" descr="Yes got 0, No got 0, "/>
          <p:cNvSpPr/>
          <p:nvPr>
            <p:custDataLst>
              <p:tags r:id="rId2"/>
            </p:custDataLst>
          </p:nvPr>
        </p:nvSpPr>
        <p:spPr>
          <a:xfrm>
            <a:off x="5775960" y="1630680"/>
            <a:ext cx="4572000" cy="4785360"/>
          </a:xfrm>
          <a:prstGeom prst="rect">
            <a:avLst/>
          </a:prstGeom>
          <a:blipFill>
            <a:blip r:embed="rId5"/>
            <a:stretch>
              <a:fillRect/>
            </a:stretch>
          </a:blipFill>
          <a:ln w="15875" cap="flat" cmpd="sng" algn="ctr">
            <a:noFill/>
            <a:prstDash val="solid"/>
          </a:ln>
          <a:effectLst/>
          <a:extLst>
            <a:ext uri="{91240B29-F687-4F45-9708-019B960494DF}">
              <a14:hiddenLine xmlns:a14="http://schemas.microsoft.com/office/drawing/2010/main" w="1587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PQuestion" title="Question Text Shape"/>
          <p:cNvSpPr>
            <a:spLocks noGrp="1"/>
          </p:cNvSpPr>
          <p:nvPr>
            <p:ph type="title" idx="4294967295"/>
          </p:nvPr>
        </p:nvSpPr>
        <p:spPr>
          <a:xfrm>
            <a:off x="441960" y="167958"/>
            <a:ext cx="10927080" cy="1584642"/>
          </a:xfrm>
        </p:spPr>
        <p:txBody>
          <a:bodyPr>
            <a:normAutofit/>
          </a:bodyPr>
          <a:lstStyle/>
          <a:p>
            <a:r>
              <a:rPr lang="en-US" dirty="0" smtClean="0"/>
              <a:t>Before today, were you aware that NPAIHB offers Health </a:t>
            </a:r>
            <a:r>
              <a:rPr lang="en-US" dirty="0"/>
              <a:t>D</a:t>
            </a:r>
            <a:r>
              <a:rPr lang="en-US" dirty="0" smtClean="0"/>
              <a:t>ata </a:t>
            </a:r>
            <a:r>
              <a:rPr lang="en-US" dirty="0"/>
              <a:t>L</a:t>
            </a:r>
            <a:r>
              <a:rPr lang="en-US" dirty="0" smtClean="0"/>
              <a:t>iteracy workshops? </a:t>
            </a:r>
            <a:endParaRPr lang="en-US" dirty="0"/>
          </a:p>
        </p:txBody>
      </p:sp>
      <p:sp>
        <p:nvSpPr>
          <p:cNvPr id="3" name="TPAnswers" title="Answer Text Shape"/>
          <p:cNvSpPr>
            <a:spLocks noGrp="1"/>
          </p:cNvSpPr>
          <p:nvPr>
            <p:ph type="body" idx="4294967295"/>
            <p:custDataLst>
              <p:tags r:id="rId3"/>
            </p:custDataLst>
          </p:nvPr>
        </p:nvSpPr>
        <p:spPr>
          <a:xfrm>
            <a:off x="1249680" y="2819400"/>
            <a:ext cx="3276600" cy="2849563"/>
          </a:xfrm>
        </p:spPr>
        <p:txBody>
          <a:bodyPr>
            <a:normAutofit/>
          </a:bodyPr>
          <a:lstStyle/>
          <a:p>
            <a:pPr marL="514350" indent="-514350">
              <a:buFont typeface="Arial" panose="020B0604020202020204" pitchFamily="34" charset="0"/>
              <a:buAutoNum type="alphaUcPeriod"/>
            </a:pPr>
            <a:r>
              <a:rPr lang="en-US" sz="4400" dirty="0" smtClean="0"/>
              <a:t>Yes</a:t>
            </a:r>
          </a:p>
          <a:p>
            <a:pPr marL="514350" indent="-514350">
              <a:buFont typeface="Arial" panose="020B0604020202020204" pitchFamily="34" charset="0"/>
              <a:buAutoNum type="alphaUcPeriod"/>
            </a:pPr>
            <a:r>
              <a:rPr lang="en-US" sz="4400" dirty="0" smtClean="0"/>
              <a:t>No</a:t>
            </a:r>
            <a:endParaRPr lang="en-US" sz="4400" dirty="0"/>
          </a:p>
        </p:txBody>
      </p:sp>
      <p:sp>
        <p:nvSpPr>
          <p:cNvPr id="5" name="TPPolling"/>
          <p:cNvSpPr/>
          <p:nvPr/>
        </p:nvSpPr>
        <p:spPr>
          <a:xfrm>
            <a:off x="0" y="0"/>
            <a:ext cx="12700" cy="12700"/>
          </a:xfrm>
          <a:prstGeom prst="rect">
            <a:avLst/>
          </a:prstGeom>
          <a:solidFill>
            <a:schemeClr val="accent1">
              <a:alpha val="10000"/>
            </a:schemeClr>
          </a:solidFill>
          <a:ln w="15875" cap="flat" cmpd="sng" algn="ctr">
            <a:noFill/>
            <a:prstDash val="solid"/>
          </a:ln>
          <a:effectLst/>
          <a:extLst>
            <a:ext uri="{91240B29-F687-4F45-9708-019B960494DF}">
              <a14:hiddenLine xmlns:a14="http://schemas.microsoft.com/office/drawing/2010/main" w="1587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856312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5"/>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5" grpId="0" animBg="1"/>
      <p:bldP spid="5"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PChart" descr="Yes got 0, No got 0, Don’t Know got 0, "/>
          <p:cNvSpPr/>
          <p:nvPr>
            <p:custDataLst>
              <p:tags r:id="rId2"/>
            </p:custDataLst>
          </p:nvPr>
        </p:nvSpPr>
        <p:spPr>
          <a:xfrm>
            <a:off x="5608320" y="1512570"/>
            <a:ext cx="4145280" cy="4431030"/>
          </a:xfrm>
          <a:prstGeom prst="rect">
            <a:avLst/>
          </a:prstGeom>
          <a:blipFill>
            <a:blip r:embed="rId5"/>
            <a:stretch>
              <a:fillRect/>
            </a:stretch>
          </a:blipFill>
          <a:ln w="15875" cap="flat" cmpd="sng" algn="ctr">
            <a:noFill/>
            <a:prstDash val="solid"/>
          </a:ln>
          <a:effectLst/>
          <a:extLst>
            <a:ext uri="{91240B29-F687-4F45-9708-019B960494DF}">
              <a14:hiddenLine xmlns:a14="http://schemas.microsoft.com/office/drawing/2010/main" w="1587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PQuestion" title="Question Text Shape"/>
          <p:cNvSpPr>
            <a:spLocks noGrp="1"/>
          </p:cNvSpPr>
          <p:nvPr>
            <p:ph type="title" idx="4294967295"/>
          </p:nvPr>
        </p:nvSpPr>
        <p:spPr>
          <a:xfrm>
            <a:off x="381000" y="228918"/>
            <a:ext cx="11247120" cy="1401762"/>
          </a:xfrm>
        </p:spPr>
        <p:txBody>
          <a:bodyPr>
            <a:normAutofit/>
          </a:bodyPr>
          <a:lstStyle/>
          <a:p>
            <a:r>
              <a:rPr lang="en-US" dirty="0" smtClean="0"/>
              <a:t>Have you or staff from your Tribe attended a Health Data Literacy workshop in the past?</a:t>
            </a:r>
            <a:endParaRPr lang="en-US" dirty="0"/>
          </a:p>
        </p:txBody>
      </p:sp>
      <p:sp>
        <p:nvSpPr>
          <p:cNvPr id="3" name="TPAnswers" title="Answer Text Shape"/>
          <p:cNvSpPr>
            <a:spLocks noGrp="1"/>
          </p:cNvSpPr>
          <p:nvPr>
            <p:ph type="body" idx="4294967295"/>
            <p:custDataLst>
              <p:tags r:id="rId3"/>
            </p:custDataLst>
          </p:nvPr>
        </p:nvSpPr>
        <p:spPr>
          <a:xfrm>
            <a:off x="1203960" y="2133600"/>
            <a:ext cx="3535680" cy="3368040"/>
          </a:xfrm>
        </p:spPr>
        <p:txBody>
          <a:bodyPr>
            <a:normAutofit/>
          </a:bodyPr>
          <a:lstStyle/>
          <a:p>
            <a:pPr marL="514350" indent="-514350">
              <a:buFont typeface="Arial" panose="020B0604020202020204" pitchFamily="34" charset="0"/>
              <a:buAutoNum type="alphaUcPeriod"/>
            </a:pPr>
            <a:r>
              <a:rPr lang="en-US" sz="3600" dirty="0" smtClean="0"/>
              <a:t>Yes</a:t>
            </a:r>
          </a:p>
          <a:p>
            <a:pPr marL="514350" indent="-514350">
              <a:buFont typeface="Arial" panose="020B0604020202020204" pitchFamily="34" charset="0"/>
              <a:buAutoNum type="alphaUcPeriod"/>
            </a:pPr>
            <a:r>
              <a:rPr lang="en-US" sz="3600" dirty="0" smtClean="0"/>
              <a:t>No</a:t>
            </a:r>
          </a:p>
          <a:p>
            <a:pPr marL="514350" indent="-514350">
              <a:buFont typeface="Arial" panose="020B0604020202020204" pitchFamily="34" charset="0"/>
              <a:buAutoNum type="alphaUcPeriod"/>
            </a:pPr>
            <a:r>
              <a:rPr lang="en-US" sz="3600" dirty="0" smtClean="0"/>
              <a:t>Don’t Know</a:t>
            </a:r>
            <a:endParaRPr lang="en-US" sz="3600" dirty="0"/>
          </a:p>
        </p:txBody>
      </p:sp>
      <p:sp>
        <p:nvSpPr>
          <p:cNvPr id="5" name="TPPolling"/>
          <p:cNvSpPr/>
          <p:nvPr/>
        </p:nvSpPr>
        <p:spPr>
          <a:xfrm>
            <a:off x="0" y="0"/>
            <a:ext cx="12700" cy="12700"/>
          </a:xfrm>
          <a:prstGeom prst="rect">
            <a:avLst/>
          </a:prstGeom>
          <a:solidFill>
            <a:schemeClr val="accent1">
              <a:alpha val="10000"/>
            </a:schemeClr>
          </a:solidFill>
          <a:ln w="15875" cap="flat" cmpd="sng" algn="ctr">
            <a:noFill/>
            <a:prstDash val="solid"/>
          </a:ln>
          <a:effectLst/>
          <a:extLst>
            <a:ext uri="{91240B29-F687-4F45-9708-019B960494DF}">
              <a14:hiddenLine xmlns:a14="http://schemas.microsoft.com/office/drawing/2010/main" w="1587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92944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5"/>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5" grpId="0" animBg="1"/>
      <p:bldP spid="5"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PChart" descr="Not Useful At All got 0, Somewhat Useful got 0, Neutral got 0, Useful got 0, Very Useful got 0, Not applicable/ Haven’t attended got 0, "/>
          <p:cNvSpPr/>
          <p:nvPr>
            <p:custDataLst>
              <p:tags r:id="rId2"/>
            </p:custDataLst>
          </p:nvPr>
        </p:nvSpPr>
        <p:spPr>
          <a:xfrm>
            <a:off x="6659880" y="2133600"/>
            <a:ext cx="4892040" cy="4099560"/>
          </a:xfrm>
          <a:prstGeom prst="rect">
            <a:avLst/>
          </a:prstGeom>
          <a:blipFill>
            <a:blip r:embed="rId5"/>
            <a:stretch>
              <a:fillRect/>
            </a:stretch>
          </a:blipFill>
          <a:ln w="15875" cap="flat" cmpd="sng" algn="ctr">
            <a:noFill/>
            <a:prstDash val="solid"/>
          </a:ln>
          <a:effectLst/>
          <a:extLst>
            <a:ext uri="{91240B29-F687-4F45-9708-019B960494DF}">
              <a14:hiddenLine xmlns:a14="http://schemas.microsoft.com/office/drawing/2010/main" w="1587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PQuestion" title="Question Text Shape"/>
          <p:cNvSpPr>
            <a:spLocks noGrp="1"/>
          </p:cNvSpPr>
          <p:nvPr>
            <p:ph type="title" idx="4294967295"/>
          </p:nvPr>
        </p:nvSpPr>
        <p:spPr>
          <a:xfrm>
            <a:off x="548640" y="161925"/>
            <a:ext cx="11643360" cy="1524000"/>
          </a:xfrm>
        </p:spPr>
        <p:txBody>
          <a:bodyPr>
            <a:normAutofit/>
          </a:bodyPr>
          <a:lstStyle/>
          <a:p>
            <a:r>
              <a:rPr lang="en-US" dirty="0" smtClean="0"/>
              <a:t>If you have attended a workshop, how useful has the information been in your work? </a:t>
            </a:r>
            <a:endParaRPr lang="en-US" dirty="0"/>
          </a:p>
        </p:txBody>
      </p:sp>
      <p:sp>
        <p:nvSpPr>
          <p:cNvPr id="3" name="TPAnswers" title="Answer Text Shape"/>
          <p:cNvSpPr>
            <a:spLocks noGrp="1"/>
          </p:cNvSpPr>
          <p:nvPr>
            <p:ph type="body" idx="4294967295"/>
            <p:custDataLst>
              <p:tags r:id="rId3"/>
            </p:custDataLst>
          </p:nvPr>
        </p:nvSpPr>
        <p:spPr>
          <a:xfrm>
            <a:off x="762000" y="1835150"/>
            <a:ext cx="3581400" cy="4068763"/>
          </a:xfrm>
        </p:spPr>
        <p:txBody>
          <a:bodyPr>
            <a:normAutofit/>
          </a:bodyPr>
          <a:lstStyle/>
          <a:p>
            <a:pPr marL="514350" indent="-514350">
              <a:buFont typeface="Arial" panose="020B0604020202020204" pitchFamily="34" charset="0"/>
              <a:buAutoNum type="alphaUcPeriod"/>
            </a:pPr>
            <a:r>
              <a:rPr lang="en-US" sz="3200" dirty="0" smtClean="0"/>
              <a:t>Not Useful At All</a:t>
            </a:r>
          </a:p>
          <a:p>
            <a:pPr marL="514350" indent="-514350">
              <a:buFont typeface="Arial" panose="020B0604020202020204" pitchFamily="34" charset="0"/>
              <a:buAutoNum type="alphaUcPeriod"/>
            </a:pPr>
            <a:r>
              <a:rPr lang="en-US" sz="3200" dirty="0" smtClean="0"/>
              <a:t>Somewhat Useful</a:t>
            </a:r>
          </a:p>
          <a:p>
            <a:pPr marL="514350" indent="-514350">
              <a:buFont typeface="Arial" panose="020B0604020202020204" pitchFamily="34" charset="0"/>
              <a:buAutoNum type="alphaUcPeriod"/>
            </a:pPr>
            <a:r>
              <a:rPr lang="en-US" sz="3200" dirty="0" smtClean="0"/>
              <a:t>Neutral</a:t>
            </a:r>
          </a:p>
          <a:p>
            <a:pPr marL="514350" indent="-514350">
              <a:buFont typeface="Arial" panose="020B0604020202020204" pitchFamily="34" charset="0"/>
              <a:buAutoNum type="alphaUcPeriod"/>
            </a:pPr>
            <a:r>
              <a:rPr lang="en-US" sz="3200" dirty="0" smtClean="0"/>
              <a:t>Useful</a:t>
            </a:r>
          </a:p>
          <a:p>
            <a:pPr marL="514350" indent="-514350">
              <a:buFont typeface="Arial" panose="020B0604020202020204" pitchFamily="34" charset="0"/>
              <a:buAutoNum type="alphaUcPeriod"/>
            </a:pPr>
            <a:r>
              <a:rPr lang="en-US" sz="3200" dirty="0" smtClean="0"/>
              <a:t>Very Useful</a:t>
            </a:r>
          </a:p>
          <a:p>
            <a:pPr marL="514350" indent="-514350">
              <a:buFont typeface="Arial" panose="020B0604020202020204" pitchFamily="34" charset="0"/>
              <a:buAutoNum type="alphaUcPeriod"/>
            </a:pPr>
            <a:r>
              <a:rPr lang="en-US" sz="3200" dirty="0" smtClean="0"/>
              <a:t>Not applicable/ Haven’t attended</a:t>
            </a:r>
            <a:endParaRPr lang="en-US" sz="3200" dirty="0"/>
          </a:p>
        </p:txBody>
      </p:sp>
      <p:sp>
        <p:nvSpPr>
          <p:cNvPr id="6" name="TPPolling"/>
          <p:cNvSpPr/>
          <p:nvPr/>
        </p:nvSpPr>
        <p:spPr>
          <a:xfrm>
            <a:off x="0" y="0"/>
            <a:ext cx="12700" cy="12700"/>
          </a:xfrm>
          <a:prstGeom prst="rect">
            <a:avLst/>
          </a:prstGeom>
          <a:solidFill>
            <a:schemeClr val="accent1">
              <a:alpha val="10000"/>
            </a:schemeClr>
          </a:solidFill>
          <a:ln w="15875" cap="flat" cmpd="sng" algn="ctr">
            <a:noFill/>
            <a:prstDash val="solid"/>
          </a:ln>
          <a:effectLst/>
          <a:extLst>
            <a:ext uri="{91240B29-F687-4F45-9708-019B960494DF}">
              <a14:hiddenLine xmlns:a14="http://schemas.microsoft.com/office/drawing/2010/main" w="1587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2445869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6"/>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6" grpId="0" animBg="1"/>
      <p:bldP spid="6"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PChart" descr="A standalone 2 day workshop at a tribal location got 0, A 2-day training before/after QBM got 0, Short (half-day) modules before/after QBMs got 0, Series of Webinars got 0, Other got 0, I’m not interested in attending a workshop. got 0, "/>
          <p:cNvSpPr/>
          <p:nvPr>
            <p:custDataLst>
              <p:tags r:id="rId2"/>
            </p:custDataLst>
          </p:nvPr>
        </p:nvSpPr>
        <p:spPr>
          <a:xfrm>
            <a:off x="6840220" y="1127760"/>
            <a:ext cx="4572000" cy="5143500"/>
          </a:xfrm>
          <a:prstGeom prst="rect">
            <a:avLst/>
          </a:prstGeom>
          <a:blipFill>
            <a:blip r:embed="rId5"/>
            <a:stretch>
              <a:fillRect/>
            </a:stretch>
          </a:blipFill>
          <a:ln w="15875" cap="flat" cmpd="sng" algn="ctr">
            <a:noFill/>
            <a:prstDash val="solid"/>
          </a:ln>
          <a:effectLst/>
          <a:extLst>
            <a:ext uri="{91240B29-F687-4F45-9708-019B960494DF}">
              <a14:hiddenLine xmlns:a14="http://schemas.microsoft.com/office/drawing/2010/main" w="1587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PQuestion" title="Question Text Shape"/>
          <p:cNvSpPr>
            <a:spLocks noGrp="1"/>
          </p:cNvSpPr>
          <p:nvPr>
            <p:ph type="title" idx="4294967295"/>
          </p:nvPr>
        </p:nvSpPr>
        <p:spPr>
          <a:xfrm>
            <a:off x="157480" y="274638"/>
            <a:ext cx="11750040" cy="1325562"/>
          </a:xfrm>
        </p:spPr>
        <p:txBody>
          <a:bodyPr>
            <a:normAutofit fontScale="90000"/>
          </a:bodyPr>
          <a:lstStyle/>
          <a:p>
            <a:r>
              <a:rPr lang="en-US" dirty="0" smtClean="0"/>
              <a:t>What would be your first preference for attending a Health Data Literacy Workshop?</a:t>
            </a:r>
            <a:endParaRPr lang="en-US" dirty="0"/>
          </a:p>
        </p:txBody>
      </p:sp>
      <p:sp>
        <p:nvSpPr>
          <p:cNvPr id="3" name="TPAnswers" title="Answer Text Shape"/>
          <p:cNvSpPr>
            <a:spLocks noGrp="1"/>
          </p:cNvSpPr>
          <p:nvPr>
            <p:ph type="body" idx="4294967295"/>
            <p:custDataLst>
              <p:tags r:id="rId3"/>
            </p:custDataLst>
          </p:nvPr>
        </p:nvSpPr>
        <p:spPr>
          <a:xfrm>
            <a:off x="416560" y="1931828"/>
            <a:ext cx="6682740" cy="4339432"/>
          </a:xfrm>
        </p:spPr>
        <p:txBody>
          <a:bodyPr>
            <a:normAutofit/>
          </a:bodyPr>
          <a:lstStyle/>
          <a:p>
            <a:pPr marL="514350" indent="-514350">
              <a:buFont typeface="Arial" panose="020B0604020202020204" pitchFamily="34" charset="0"/>
              <a:buAutoNum type="alphaUcPeriod"/>
            </a:pPr>
            <a:r>
              <a:rPr lang="en-US" sz="2400" dirty="0" smtClean="0"/>
              <a:t>A standalone 2 day workshop at a tribal location</a:t>
            </a:r>
          </a:p>
          <a:p>
            <a:pPr marL="514350" indent="-514350">
              <a:buFont typeface="Arial" panose="020B0604020202020204" pitchFamily="34" charset="0"/>
              <a:buAutoNum type="alphaUcPeriod"/>
            </a:pPr>
            <a:r>
              <a:rPr lang="en-US" sz="2400" dirty="0" smtClean="0"/>
              <a:t>A 2-day training before/after QBM</a:t>
            </a:r>
          </a:p>
          <a:p>
            <a:pPr marL="514350" indent="-514350">
              <a:buFont typeface="Arial" panose="020B0604020202020204" pitchFamily="34" charset="0"/>
              <a:buAutoNum type="alphaUcPeriod"/>
            </a:pPr>
            <a:r>
              <a:rPr lang="en-US" sz="2400" dirty="0" smtClean="0"/>
              <a:t>Short (half-day) modules before/after QBMs</a:t>
            </a:r>
          </a:p>
          <a:p>
            <a:pPr marL="514350" indent="-514350">
              <a:buFont typeface="Arial" panose="020B0604020202020204" pitchFamily="34" charset="0"/>
              <a:buAutoNum type="alphaUcPeriod"/>
            </a:pPr>
            <a:r>
              <a:rPr lang="en-US" sz="2400" dirty="0" smtClean="0"/>
              <a:t>Series of Webinars</a:t>
            </a:r>
          </a:p>
          <a:p>
            <a:pPr marL="514350" indent="-514350">
              <a:buFont typeface="Arial" panose="020B0604020202020204" pitchFamily="34" charset="0"/>
              <a:buAutoNum type="alphaUcPeriod"/>
            </a:pPr>
            <a:r>
              <a:rPr lang="en-US" sz="2400" dirty="0" smtClean="0"/>
              <a:t>Other</a:t>
            </a:r>
          </a:p>
          <a:p>
            <a:pPr marL="514350" indent="-514350">
              <a:buFont typeface="Arial" panose="020B0604020202020204" pitchFamily="34" charset="0"/>
              <a:buAutoNum type="alphaUcPeriod"/>
            </a:pPr>
            <a:r>
              <a:rPr lang="en-US" sz="2400" dirty="0" smtClean="0"/>
              <a:t>I’m not interested in attending a workshop.</a:t>
            </a:r>
          </a:p>
        </p:txBody>
      </p:sp>
      <p:sp>
        <p:nvSpPr>
          <p:cNvPr id="5" name="TPPolling"/>
          <p:cNvSpPr/>
          <p:nvPr/>
        </p:nvSpPr>
        <p:spPr>
          <a:xfrm>
            <a:off x="0" y="0"/>
            <a:ext cx="12700" cy="12700"/>
          </a:xfrm>
          <a:prstGeom prst="rect">
            <a:avLst/>
          </a:prstGeom>
          <a:solidFill>
            <a:schemeClr val="accent1">
              <a:alpha val="10000"/>
            </a:schemeClr>
          </a:solidFill>
          <a:ln w="15875" cap="flat" cmpd="sng" algn="ctr">
            <a:noFill/>
            <a:prstDash val="solid"/>
          </a:ln>
          <a:effectLst/>
          <a:extLst>
            <a:ext uri="{91240B29-F687-4F45-9708-019B960494DF}">
              <a14:hiddenLine xmlns:a14="http://schemas.microsoft.com/office/drawing/2010/main" w="1587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2859474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5"/>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5" grpId="0" animBg="1"/>
      <p:bldP spid="5"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PChart" descr="A standalone 2 day workshop at a tribal location got 0, A 2-day training before/after QBM got 0, Short (half-day) modules before/after QBMs got 0, Series of Webinars got 0, Other got 0, I’m not interested in attending a workshop. got 0, "/>
          <p:cNvSpPr/>
          <p:nvPr>
            <p:custDataLst>
              <p:tags r:id="rId2"/>
            </p:custDataLst>
          </p:nvPr>
        </p:nvSpPr>
        <p:spPr>
          <a:xfrm>
            <a:off x="6840220" y="1127760"/>
            <a:ext cx="4572000" cy="5143500"/>
          </a:xfrm>
          <a:prstGeom prst="rect">
            <a:avLst/>
          </a:prstGeom>
          <a:blipFill>
            <a:blip r:embed="rId5"/>
            <a:stretch>
              <a:fillRect/>
            </a:stretch>
          </a:blipFill>
          <a:ln w="15875" cap="flat" cmpd="sng" algn="ctr">
            <a:noFill/>
            <a:prstDash val="solid"/>
          </a:ln>
          <a:effectLst/>
          <a:extLst>
            <a:ext uri="{91240B29-F687-4F45-9708-019B960494DF}">
              <a14:hiddenLine xmlns:a14="http://schemas.microsoft.com/office/drawing/2010/main" w="1587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PQuestion" title="Question Text Shape"/>
          <p:cNvSpPr>
            <a:spLocks noGrp="1"/>
          </p:cNvSpPr>
          <p:nvPr>
            <p:ph type="title" idx="4294967295"/>
          </p:nvPr>
        </p:nvSpPr>
        <p:spPr>
          <a:xfrm>
            <a:off x="157480" y="274638"/>
            <a:ext cx="11750040" cy="1325562"/>
          </a:xfrm>
        </p:spPr>
        <p:txBody>
          <a:bodyPr>
            <a:normAutofit fontScale="90000"/>
          </a:bodyPr>
          <a:lstStyle/>
          <a:p>
            <a:r>
              <a:rPr lang="en-US" dirty="0" smtClean="0"/>
              <a:t>What would be your second preference for attending a Health Data Literacy Workshop?</a:t>
            </a:r>
            <a:endParaRPr lang="en-US" dirty="0"/>
          </a:p>
        </p:txBody>
      </p:sp>
      <p:sp>
        <p:nvSpPr>
          <p:cNvPr id="3" name="TPAnswers" title="Answer Text Shape"/>
          <p:cNvSpPr>
            <a:spLocks noGrp="1"/>
          </p:cNvSpPr>
          <p:nvPr>
            <p:ph type="body" idx="4294967295"/>
            <p:custDataLst>
              <p:tags r:id="rId3"/>
            </p:custDataLst>
          </p:nvPr>
        </p:nvSpPr>
        <p:spPr>
          <a:xfrm>
            <a:off x="401320" y="1931828"/>
            <a:ext cx="6682740" cy="4339432"/>
          </a:xfrm>
        </p:spPr>
        <p:txBody>
          <a:bodyPr>
            <a:normAutofit/>
          </a:bodyPr>
          <a:lstStyle/>
          <a:p>
            <a:pPr marL="514350" indent="-514350">
              <a:buFont typeface="Arial" panose="020B0604020202020204" pitchFamily="34" charset="0"/>
              <a:buAutoNum type="alphaUcPeriod"/>
            </a:pPr>
            <a:r>
              <a:rPr lang="en-US" sz="2400" dirty="0" smtClean="0"/>
              <a:t>A standalone 2 day workshop at a tribal location</a:t>
            </a:r>
          </a:p>
          <a:p>
            <a:pPr marL="514350" indent="-514350">
              <a:buFont typeface="Arial" panose="020B0604020202020204" pitchFamily="34" charset="0"/>
              <a:buAutoNum type="alphaUcPeriod"/>
            </a:pPr>
            <a:r>
              <a:rPr lang="en-US" sz="2400" dirty="0" smtClean="0"/>
              <a:t>A 2-day training before/after QBM</a:t>
            </a:r>
          </a:p>
          <a:p>
            <a:pPr marL="514350" indent="-514350">
              <a:buFont typeface="Arial" panose="020B0604020202020204" pitchFamily="34" charset="0"/>
              <a:buAutoNum type="alphaUcPeriod"/>
            </a:pPr>
            <a:r>
              <a:rPr lang="en-US" sz="2400" dirty="0" smtClean="0"/>
              <a:t>Short (half-day) modules before/after QBMs</a:t>
            </a:r>
          </a:p>
          <a:p>
            <a:pPr marL="514350" indent="-514350">
              <a:buFont typeface="Arial" panose="020B0604020202020204" pitchFamily="34" charset="0"/>
              <a:buAutoNum type="alphaUcPeriod"/>
            </a:pPr>
            <a:r>
              <a:rPr lang="en-US" sz="2400" dirty="0" smtClean="0"/>
              <a:t>Series of Webinars</a:t>
            </a:r>
          </a:p>
          <a:p>
            <a:pPr marL="514350" indent="-514350">
              <a:buFont typeface="Arial" panose="020B0604020202020204" pitchFamily="34" charset="0"/>
              <a:buAutoNum type="alphaUcPeriod"/>
            </a:pPr>
            <a:r>
              <a:rPr lang="en-US" sz="2400" dirty="0" smtClean="0"/>
              <a:t>Other</a:t>
            </a:r>
          </a:p>
          <a:p>
            <a:pPr marL="514350" indent="-514350">
              <a:buFont typeface="Arial" panose="020B0604020202020204" pitchFamily="34" charset="0"/>
              <a:buAutoNum type="alphaUcPeriod"/>
            </a:pPr>
            <a:r>
              <a:rPr lang="en-US" sz="2400" dirty="0" smtClean="0"/>
              <a:t>I’m not interested in attending a workshop.</a:t>
            </a:r>
          </a:p>
        </p:txBody>
      </p:sp>
      <p:sp>
        <p:nvSpPr>
          <p:cNvPr id="5" name="TPPolling"/>
          <p:cNvSpPr/>
          <p:nvPr/>
        </p:nvSpPr>
        <p:spPr>
          <a:xfrm>
            <a:off x="0" y="0"/>
            <a:ext cx="12700" cy="12700"/>
          </a:xfrm>
          <a:prstGeom prst="rect">
            <a:avLst/>
          </a:prstGeom>
          <a:solidFill>
            <a:schemeClr val="accent1">
              <a:alpha val="10000"/>
            </a:schemeClr>
          </a:solidFill>
          <a:ln w="15875" cap="flat" cmpd="sng" algn="ctr">
            <a:noFill/>
            <a:prstDash val="solid"/>
          </a:ln>
          <a:effectLst/>
          <a:extLst>
            <a:ext uri="{91240B29-F687-4F45-9708-019B960494DF}">
              <a14:hiddenLine xmlns:a14="http://schemas.microsoft.com/office/drawing/2010/main" w="1587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3687520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5"/>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5" grpId="0" animBg="1"/>
      <p:bldP spid="5" grpId="1" animBg="1"/>
    </p:bldLst>
  </p:timing>
</p:sld>
</file>

<file path=ppt/tags/tag1.xml><?xml version="1.0" encoding="utf-8"?>
<p:tagLst xmlns:a="http://schemas.openxmlformats.org/drawingml/2006/main" xmlns:r="http://schemas.openxmlformats.org/officeDocument/2006/relationships" xmlns:p="http://schemas.openxmlformats.org/presentationml/2006/main">
  <p:tag name="TPPRESENTATIONGUID" val="0d8f9325-4113-4522-b610-25811c4875af"/>
  <p:tag name="WASPOLLED" val="6248A831CE7D4B49892E36C4EF335126"/>
  <p:tag name="TPVERSION" val="8"/>
  <p:tag name="TPFULLVERSION" val="8.2.6.7"/>
  <p:tag name="PPTVERSION" val="16"/>
  <p:tag name="TPOS" val="2"/>
  <p:tag name="TPLASTSAVEVERSION" val="6.2 PC"/>
</p:tagLst>
</file>

<file path=ppt/tags/tag10.xml><?xml version="1.0" encoding="utf-8"?>
<p:tagLst xmlns:a="http://schemas.openxmlformats.org/drawingml/2006/main" xmlns:r="http://schemas.openxmlformats.org/officeDocument/2006/relationships" xmlns:p="http://schemas.openxmlformats.org/presentationml/2006/main">
  <p:tag name="ZEROBASED" val="False"/>
</p:tagLst>
</file>

<file path=ppt/tags/tag11.xml><?xml version="1.0" encoding="utf-8"?>
<p:tagLst xmlns:a="http://schemas.openxmlformats.org/drawingml/2006/main" xmlns:r="http://schemas.openxmlformats.org/officeDocument/2006/relationships" xmlns:p="http://schemas.openxmlformats.org/presentationml/2006/main">
  <p:tag name="TYPE" val="MultiChoiceSlide"/>
  <p:tag name="TPQUESTIONXML" val="﻿&lt;?xml version=&quot;1.0&quot; encoding=&quot;utf-8&quot;?&gt;&#10;&lt;questionlist&gt;&#10;    &lt;properties&gt;&#10;        &lt;guid&gt;36575E44A65B427683541777175C3A82&lt;/guid&gt;&#10;        &lt;description /&gt;&#10;        &lt;date&gt;4/11/2018 3:49:06 P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FC3747842E89494187C75EFEB3E6691B&lt;/guid&gt;&#10;            &lt;repollguid&gt;B7E22B2CFC2E4CB89ABEE5805CC4CB82&lt;/repollguid&gt;&#10;            &lt;sourceid&gt;4E17425B02A2437588717FBC79674236&lt;/sourceid&gt;&#10;            &lt;questiontext&gt;What would be your first preference for attending a Health Data Literacy Workshop?&lt;/questiontext&gt;&#10;            &lt;showresults&gt;True&lt;/showresults&gt;&#10;            &lt;responsegrid&gt;0&lt;/responsegrid&gt;&#10;            &lt;countdowntimer&gt;False&lt;/countdowntimer&gt;&#10;            &lt;countdowntime&gt;30&lt;/countdowntime&gt;&#10;            &lt;correctvalue&gt;1&lt;/correctvalue&gt;&#10;            &lt;incorrectvalue&gt;0&lt;/incorrectvalue&gt;&#10;            &lt;responselimit&gt;1&lt;/responselimit&gt;&#10;            &lt;bulletstyle&gt;2&lt;/bulletstyle&gt;&#10;            &lt;answers&gt;&#10;                &lt;answer&gt;&#10;                    &lt;guid&gt;570265EEB8124330B38D59D90B60F9C1&lt;/guid&gt;&#10;                    &lt;answertext&gt;A standalone 2 day workshop at a tribal location&lt;/answertext&gt;&#10;                    &lt;valuetype&gt;0&lt;/valuetype&gt;&#10;                &lt;/answer&gt;&#10;                &lt;answer&gt;&#10;                    &lt;guid&gt;FA0A5E6DA9554517850437653E788BA8&lt;/guid&gt;&#10;                    &lt;answertext&gt;A 2-day training before/after QBM&lt;/answertext&gt;&#10;                    &lt;valuetype&gt;0&lt;/valuetype&gt;&#10;                &lt;/answer&gt;&#10;                &lt;answer&gt;&#10;                    &lt;guid&gt;83D5A6FE7F28499BB9FB23B985E04360&lt;/guid&gt;&#10;                    &lt;answertext&gt;Short (half-day) modules before/after QBMs&lt;/answertext&gt;&#10;                    &lt;valuetype&gt;0&lt;/valuetype&gt;&#10;                &lt;/answer&gt;&#10;                &lt;answer&gt;&#10;                    &lt;guid&gt;06A6AFA40128486FBAA40B70D3AD1506&lt;/guid&gt;&#10;                    &lt;answertext&gt;Series of Webinars&lt;/answertext&gt;&#10;                    &lt;valuetype&gt;0&lt;/valuetype&gt;&#10;                &lt;/answer&gt;&#10;                &lt;answer&gt;&#10;                    &lt;guid&gt;AAA074F2E1A344C081C8A0EBEE75FADC&lt;/guid&gt;&#10;                    &lt;answertext&gt;Other&lt;/answertext&gt;&#10;                    &lt;valuetype&gt;0&lt;/valuetype&gt;&#10;                &lt;/answer&gt;&#10;                &lt;answer&gt;&#10;                    &lt;guid&gt;E34AEEB6235449E0AED6C442C9E51AE6&lt;/guid&gt;&#10;                    &lt;answertext&gt;I’m not interested in attending a workshop.&lt;/answertext&gt;&#10;                    &lt;valuetype&gt;0&lt;/valuetype&gt;&#10;                &lt;/answer&gt;&#10;            &lt;/answers&gt;&#10;            &lt;metadata&gt;&#10;                &lt;entry&gt;&#10;                    &lt;key&gt;AUTOFORMATCHART&lt;/key&gt;&#10;                    &lt;value&gt;True&lt;/value&gt;&#10;                &lt;/entry&gt;&#10;                &lt;entry&gt;&#10;                    &lt;key&gt;AUTOOPENPOLL&lt;/key&gt;&#10;                    &lt;value&gt;True&lt;/value&gt;&#10;                &lt;/entry&gt;&#10;                &lt;entry&gt;&#10;                    &lt;key&gt;LIVECHARTING&lt;/key&gt;&#10;                    &lt;value&gt;False&lt;/value&gt;&#10;                &lt;/entry&gt;&#10;            &lt;/metadata&gt;&#10;        &lt;/multichoice&gt;&#10;    &lt;/questions&gt;&#10;&lt;/questionlist&gt;"/>
  <p:tag name="LIVECHARTING" val="False"/>
  <p:tag name="AUTOOPENPOLL" val="True"/>
  <p:tag name="AUTOFORMATCHART" val="True"/>
  <p:tag name="RESULTS" val="What would be your first preference for attending a Health Data Literacy Workshop?[;crlf;]0[;]5[;]0[;]False[;]0[;][;crlf;]NaN[;]1[;]0[;]0[;crlf;]0[;]0[;]A standalone 2 day workshop at a tribal location1[;]A standalone 2 day workshop at a tribal location[;][;crlf;]0[;]0[;]A 2-day training before/after QBM2[;]A 2-day training before/after QBM[;][;crlf;]0[;]0[;]Short (half-day) modules before/after QBMs3[;]Short (half-day) modules before/after QBMs[;][;crlf;]0[;]0[;]Series of Webinars4[;]Series of Webinars[;][;crlf;]0[;]0[;]Other5[;]Other[;][;crlf;]0[;]0[;]I’m not interested in attending a workshop.6[;]I’m not interested in attending a workshop.[;]"/>
  <p:tag name="HASRESULTS" val="True"/>
</p:tagLst>
</file>

<file path=ppt/tags/tag12.xml><?xml version="1.0" encoding="utf-8"?>
<p:tagLst xmlns:a="http://schemas.openxmlformats.org/drawingml/2006/main" xmlns:r="http://schemas.openxmlformats.org/officeDocument/2006/relationships" xmlns:p="http://schemas.openxmlformats.org/presentationml/2006/main">
  <p:tag name="TYPE" val="5"/>
  <p:tag name="NUMBERFORMAT" val="0"/>
  <p:tag name="COLORTYPE" val="SCHEME"/>
  <p:tag name="LABELFORMAT" val="0"/>
  <p:tag name="DEFINEDCOLORS" val="3,6,10,45,32,50,13,4,9,55,1"/>
  <p:tag name="CHARTFORMAT" val="UEsDBBQABgAIAAAAIQAncm1TAQEAANABAAATAAAAW0NvbnRlbnRfVHlwZXNdLnhtbHyRTU/DMAyG70j8hyhX1KRwQAi13YGPI3AYP8AkbhstX0qysf173HZIMA0uUWL7ff3EblZ7Z9kOUzbBt/xa1JyhV0EbP7T8ff1c3XGWC3gNNnhs+QEzX3WXF836EDEzUvvc8rGUeC9lViM6yCJE9JTpQ3JQ6JkGGUFtYEB5U9e3UgVf0JeqTB68ax6xh60t7GlP4YXkw0XOHpa6qVXLjZv0U1yeVSS0+UQCMVqjoNDf5M7rE67qyCRIOdfk0cR8ReB/dJgyv5l+NjjqXmmYyWhkb5DKCzgil2qk+3KK/03OUIa+Nwp1UFtHMxM6wSctx1kxu37jynkf3RcAAAD//wMAUEsDBBQABgAIAAAAIQAZqpLz0QAAALMBAAALAAAAX3JlbHMvLnJlbHOskMuKAjEQRfcD/kOovV3dLkQG025EcCv6ATVJdXew8yCJon9vnNlMizCbWRaXOvdw15ubHcWVYzLeSWiqGgQ75bVxvYTTcTdfgUiZnKbRO5Zw5wSbdvaxPvBIuTylwYQkCsUlCUPO4RMxqYEtpcoHdiXpfLSUyxl7DKTO1DMu6nqJ8TcD2glT7LWEuNcLEMd7KM1/s33XGcVbry6WXX5TgcaW7gKk2HOWoAaKGS1rQz9RU33ZAPjepPlPk6nrq9K3WFWme7rgZOr2AQAA//8DAFBLAwQUAAYACAAAACEAxQ2iMwMEAABzDgAADwAAAGNoYXJ0L2NoYXJ0LnhtbOxXS2/jNhC+F+h/EHT3Q44fiRBn4dg1CtRpgnh37xRFyYQpUiWpJN6i/70zpKQoyaINYhftoSePh8PRcOabb8jLT0+FCB6YNlzJeRj1h2HAJFUpl/k8/PJ53TsPA2OJTIlQks3DAzPhp6sff7ikMd0RbbcloSwAJ9LEdB7urC3jwcDQHSuI6auSSVjLlC6Ihb86H6SaPILzQgxGw+F04JyEtQPyAQcF4bLZr9+zX2UZp2ylaFUwaX0UmgliIQNmx0sTXsHhUmJZdDEcBw9EzMNhOEClIDL3CiZ7X7ZeqVUlU5YulZaQxo59QeOFsExLcLVU0sLX6nMW78pUQfS+KntUFSUEl3DB7cGFCwGC7+VOwTmCe/ZbxTUz85BG4yYRIL5JRcGpVkZltg8eBz4LTTXQ7WxwPhjV9YDDRuPY2INg/kDRcISnHbTfdSGsiRAJoXvMTce4NX1ex42vk4G7qNA3pLx90MdDKMmjeShsFAb2CaR0D1KSj1A3Qh1I6R4kQilUAixqodHAute0NmeN5qyxgax6G8i0FyaNZtJopo1mGgY7weUeKoE/YZAp8bNXNJJHkOsBzAaprPrMrWArJphlaZ17b1UKZReaETQU5KAq6zCZqirfycousRtx7YHow1IJ1WAx8tsN07jK06cORGmsdMr0C40p746vxtUliVmWMWo3pkH9h7sbgQcAg7jwBOkmEQaFkwUq1ZoLcSwHQZQkFvJYN+jFB4THRo//YC7NTj1uWM5k+gs7vEQBrHwlMBqQ/hoIgW5J7K+kqFmhpkX0smX6u/o7prHd3vi+rpJEsC3/9tbVhhHA5IZL1mVTGrMnBBNWHqSg0nwe/r78aTo5my2i3mq6XvbG2XTSu1hdRL3ZaDReji/Gk/Pr6z+eWRG69dWE+htWjLqMOHnuO8AjBOFw2YQFqhaalLg4jdX3LPPwrVWQTzyBrIp2xakQ4L5DWyfvLE6nCP9acbpnz7g2ditgNi2aaVmHuFPdio+dFne+ZrCTNfbx3Rg8zsPRZDwcwsx925dYNMdKILygZ9dSWGfhpDtVIznxXNyhbwV3L/j7oj/s04kYOFHpoXV1DP0CDUFN3XXAX/WOc1aegiRd4kmcsuwezmi+AU3BLQYTDKxZLwKx3RFN0ADvbvOwvbehjWtfTLYTfKmwaFjKr9zcSlHXpea/lJvyGvzszaKuZ07KeroCBa5wMN1CPW9Id8YCNtoBfzJk/+dHVtsaNP4fzn/x/nHPF+SW78D5/MNwBgxrLu2WWQtvLXdb2rmpulYKXiTQI2BBcnZDdM6lCRJ44vRncIXFt05/Fga6/rXNgt+O/+AynDkv/k/rCz5WlX7Wvfp40wHurXj1JwAAAP//AwBQSwMEFAAGAAgAAAAhAPCQCNx0BAAANhsAABYAAABjaGFydC9tZWRpYS9pbWFnZTEuYm1w7JjfS1RBFMe3t56ix6B/oJfAXuqthwh6CKHegkB6SJCeoggkiAgMlLIMpB9GK+WvzZ+VtkaZtWItZWWaitoPK10r011Xt9XVtdvXbo7HM3Nn5yqBRJf9cWZ2Zs7nfufMmbm7I33rRs/vays+N+Gd9ue9xrMBln21rvN45t8LV0FBQd6quWwYa9VctjCrBsf6Z3hm4+Pj754Ot3o/NuS8qzrWfXU/Xj3eAyii8vvrO9OR0DJkX4Y+kb5Av++wDaD/BCfAZiZGzMHMeRKzP0ffNPaVHtIzyL9CtG/PfcnEDxMqQ56B78m9F8bLK+7I7gxrcCMQNiWSCc/tV9PbToW3nBjbmRvuuHbQEEDZDKGlR0rJc7k5DhLxyinpVjoyrxxqLvyZnHGi0vMwGFBBqEBprrl3ZctPjXlOSBqe0qdTQhZqZBWFlF5cVY68rFFK5MSDALZjhpIIu7Ki2pV3ZePYcI+M5MSTURQV3mVj5YENQqw4JFWGpORxmikKllfaiTE/Pzg/MdA2NfpRDDs52PE1WNJ7PVOpCauUZ03Jg1RDXSvtI2VRTeLFjSNomXe5CIlYYMs8T/pnlAC08mRtDOlaaOJkIAEiOcsYtAY5n3aXebIrY9S1bJ/1G2V+20u4p4l6l21shXqe7afnU7HTa3d+xEQZ6gI7voxBa+i8M316h2edSOz65p4E9WViw51+1ui+xnj0K2vfxagJgNwmFLhCBWE2fhVdGA8CVaOPq8gRLmAgJzAGWsSEisaueKCe6OjKwJRRAGa/rz0uRmM8R8onNfogFYiOrgwkGcZAi3SJMZ5M78Tf4MHhkAIwW8Ojjx8cP1zJIhrjbM8YaBHHbNGS6eNtWXL6YlphNkVHVwZWNAVgNjZBMRrjudc5zRhocc+5kWQyKfqaG/q9DKd9MRTjCUXmKICwMwqHKu+2+ny+rq4u0dfQwI7PBGFFPMeJoRgP6pH0BAaMXF9fXf29soULSLFYTHRPaSCS9Y9ISN30UUjmsc/M6We+FtW1V9fULoAsfjc1NSUSpruGPjNDKBzv6U3JPINjM5iaRfcqy+/3p1TJ8AhEJwtgMg8qA4GAimJJ3Y2G+5dCVmSW3tyijQVlckQ0OY9h0HA4vMS3qrCrLe55bK1tsbL6rZMDVuOYhfM5Tjt44jN8usdkYV9bvIffllIf/BIMBlUUf+ryHnUAhr3YqklZpNuooHLiQZ6pr69XIpXcrNr8LMlgUEwJQBtgWdGngJQ8aBCNRrG6ZaSjwUEZxi0PkpJgoIaTPnabUCjEkLy3/IiZFfLQAyGFga3nQQOGlN4WU8KY64N/qBgDLabkQWNMnB1L+Q9fOsGY8GB1x7+9pd5l24QHvRDez9o7lGEsCGm4yjY2cbovyCR2jSGP3Xhgysr+YK1vdRE/WEfYMpRLSYnkisceYWrOKv5ipb3gVEwTZEWEiokmFGwZPLR7MDqfmZGfkaWhA/4fQMpV/pFCe2nsFfJoRl7eT/959LpBn+LiYlul1fAJmF8AAAD//wMAUEsBAi0AFAAGAAgAAAAhACdybVMBAQAA0AEAABMAAAAAAAAAAAAAAAAAAAAAAFtDb250ZW50X1R5cGVzXS54bWxQSwECLQAUAAYACAAAACEAGaqS89EAAACzAQAACwAAAAAAAAAAAAAAAAAyAQAAX3JlbHMvLnJlbHNQSwECLQAUAAYACAAAACEAxQ2iMwMEAABzDgAADwAAAAAAAAAAAAAAAAAsAgAAY2hhcnQvY2hhcnQueG1sUEsBAi0AFAAGAAgAAAAhAPCQCNx0BAAANhsAABYAAAAAAAAAAAAAAAAAXAYAAGNoYXJ0L21lZGlhL2ltYWdlMS5ibXBQSwUGAAAAAAQABAD7AAAABAsAAAAA"/>
</p:tagLst>
</file>

<file path=ppt/tags/tag13.xml><?xml version="1.0" encoding="utf-8"?>
<p:tagLst xmlns:a="http://schemas.openxmlformats.org/drawingml/2006/main" xmlns:r="http://schemas.openxmlformats.org/officeDocument/2006/relationships" xmlns:p="http://schemas.openxmlformats.org/presentationml/2006/main">
  <p:tag name="ZEROBASED" val="False"/>
</p:tagLst>
</file>

<file path=ppt/tags/tag14.xml><?xml version="1.0" encoding="utf-8"?>
<p:tagLst xmlns:a="http://schemas.openxmlformats.org/drawingml/2006/main" xmlns:r="http://schemas.openxmlformats.org/officeDocument/2006/relationships" xmlns:p="http://schemas.openxmlformats.org/presentationml/2006/main">
  <p:tag name="TYPE" val="MultiChoiceSlide"/>
  <p:tag name="HASRESULTS" val="False"/>
  <p:tag name="LIVECHARTING" val="False"/>
  <p:tag name="AUTOOPENPOLL" val="True"/>
  <p:tag name="AUTOFORMATCHART" val="True"/>
  <p:tag name="TPQUESTIONXML" val="﻿&lt;?xml version=&quot;1.0&quot; encoding=&quot;utf-8&quot;?&gt;&#10;&lt;questionlist&gt;&#10;    &lt;properties&gt;&#10;        &lt;guid&gt;36575E44A65B427683541777175C3A82&lt;/guid&gt;&#10;        &lt;description /&gt;&#10;        &lt;date&gt;4/11/2018 3:49:06 P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FC3747842E89494187C75EFEB3E6691B&lt;/guid&gt;&#10;            &lt;repollguid&gt;B7E22B2CFC2E4CB89ABEE5805CC4CB82&lt;/repollguid&gt;&#10;            &lt;sourceid&gt;4E17425B02A2437588717FBC79674236&lt;/sourceid&gt;&#10;            &lt;questiontext&gt;What would be your second preference for attending a Health Data Literacy Workshop?&lt;/questiontext&gt;&#10;            &lt;showresults&gt;True&lt;/showresults&gt;&#10;            &lt;responsegrid&gt;0&lt;/responsegrid&gt;&#10;            &lt;countdowntimer&gt;False&lt;/countdowntimer&gt;&#10;            &lt;countdowntime&gt;30&lt;/countdowntime&gt;&#10;            &lt;correctvalue&gt;1&lt;/correctvalue&gt;&#10;            &lt;incorrectvalue&gt;0&lt;/incorrectvalue&gt;&#10;            &lt;responselimit&gt;1&lt;/responselimit&gt;&#10;            &lt;bulletstyle&gt;2&lt;/bulletstyle&gt;&#10;            &lt;answers&gt;&#10;                &lt;answer&gt;&#10;                    &lt;guid&gt;570265EEB8124330B38D59D90B60F9C1&lt;/guid&gt;&#10;                    &lt;answertext&gt;A standalone 2 day workshop at a tribal location&lt;/answertext&gt;&#10;                    &lt;valuetype&gt;0&lt;/valuetype&gt;&#10;                &lt;/answer&gt;&#10;                &lt;answer&gt;&#10;                    &lt;guid&gt;FA0A5E6DA9554517850437653E788BA8&lt;/guid&gt;&#10;                    &lt;answertext&gt;A 2-day training before/after QBM&lt;/answertext&gt;&#10;                    &lt;valuetype&gt;0&lt;/valuetype&gt;&#10;                &lt;/answer&gt;&#10;                &lt;answer&gt;&#10;                    &lt;guid&gt;83D5A6FE7F28499BB9FB23B985E04360&lt;/guid&gt;&#10;                    &lt;answertext&gt;Short (half-day) modules before/after QBMs&lt;/answertext&gt;&#10;                    &lt;valuetype&gt;0&lt;/valuetype&gt;&#10;                &lt;/answer&gt;&#10;                &lt;answer&gt;&#10;                    &lt;guid&gt;06A6AFA40128486FBAA40B70D3AD1506&lt;/guid&gt;&#10;                    &lt;answertext&gt;Series of Webinars&lt;/answertext&gt;&#10;                    &lt;valuetype&gt;0&lt;/valuetype&gt;&#10;                &lt;/answer&gt;&#10;                &lt;answer&gt;&#10;                    &lt;guid&gt;AAA074F2E1A344C081C8A0EBEE75FADC&lt;/guid&gt;&#10;                    &lt;answertext&gt;Other&lt;/answertext&gt;&#10;                    &lt;valuetype&gt;0&lt;/valuetype&gt;&#10;                &lt;/answer&gt;&#10;                &lt;answer&gt;&#10;                    &lt;guid&gt;E34AEEB6235449E0AED6C442C9E51AE6&lt;/guid&gt;&#10;                    &lt;answertext&gt;I’m not interested in attending a workshop.&lt;/answertext&gt;&#10;                    &lt;valuetype&gt;0&lt;/valuetype&gt;&#10;                &lt;/answer&gt;&#10;            &lt;/answers&gt;&#10;            &lt;metadata&gt;&#10;                &lt;entry&gt;&#10;                    &lt;key&gt;AUTOFORMATCHART&lt;/key&gt;&#10;                    &lt;value&gt;True&lt;/value&gt;&#10;                &lt;/entry&gt;&#10;                &lt;entry&gt;&#10;                    &lt;key&gt;AUTOOPENPOLL&lt;/key&gt;&#10;                    &lt;value&gt;True&lt;/value&gt;&#10;                &lt;/entry&gt;&#10;                &lt;entry&gt;&#10;                    &lt;key&gt;LIVECHARTING&lt;/key&gt;&#10;                    &lt;value&gt;False&lt;/value&gt;&#10;                &lt;/entry&gt;&#10;            &lt;/metadata&gt;&#10;        &lt;/multichoice&gt;&#10;    &lt;/questions&gt;&#10;&lt;/questionlist&gt;"/>
</p:tagLst>
</file>

<file path=ppt/tags/tag15.xml><?xml version="1.0" encoding="utf-8"?>
<p:tagLst xmlns:a="http://schemas.openxmlformats.org/drawingml/2006/main" xmlns:r="http://schemas.openxmlformats.org/officeDocument/2006/relationships" xmlns:p="http://schemas.openxmlformats.org/presentationml/2006/main">
  <p:tag name="TYPE" val="5"/>
  <p:tag name="NUMBERFORMAT" val="0"/>
  <p:tag name="COLORTYPE" val="SCHEME"/>
  <p:tag name="LABELFORMAT" val="0"/>
  <p:tag name="DEFINEDCOLORS" val="3,6,10,45,32,50,13,4,9,55,1"/>
  <p:tag name="CHARTFORMAT" val="UEsDBBQABgAIAAAAIQAncm1TAQEAANABAAATAAAAW0NvbnRlbnRfVHlwZXNdLnhtbHyRTU/DMAyG70j8hyhX1KRwQAi13YGPI3AYP8AkbhstX0qysf173HZIMA0uUWL7ff3EblZ7Z9kOUzbBt/xa1JyhV0EbP7T8ff1c3XGWC3gNNnhs+QEzX3WXF836EDEzUvvc8rGUeC9lViM6yCJE9JTpQ3JQ6JkGGUFtYEB5U9e3UgVf0JeqTB68ax6xh60t7GlP4YXkw0XOHpa6qVXLjZv0U1yeVSS0+UQCMVqjoNDf5M7rE67qyCRIOdfk0cR8ReB/dJgyv5l+NjjqXmmYyWhkb5DKCzgil2qk+3KK/03OUIa+Nwp1UFtHMxM6wSctx1kxu37jynkf3RcAAAD//wMAUEsDBBQABgAIAAAAIQAZqpLz0QAAALMBAAALAAAAX3JlbHMvLnJlbHOskMuKAjEQRfcD/kOovV3dLkQG025EcCv6ATVJdXew8yCJon9vnNlMizCbWRaXOvdw15ubHcWVYzLeSWiqGgQ75bVxvYTTcTdfgUiZnKbRO5Zw5wSbdvaxPvBIuTylwYQkCsUlCUPO4RMxqYEtpcoHdiXpfLSUyxl7DKTO1DMu6nqJ8TcD2glT7LWEuNcLEMd7KM1/s33XGcVbry6WXX5TgcaW7gKk2HOWoAaKGS1rQz9RU33ZAPjepPlPk6nrq9K3WFWme7rgZOr2AQAA//8DAFBLAwQUAAYACAAAACEAxQ2iMwMEAABzDgAADwAAAGNoYXJ0L2NoYXJ0LnhtbOxXS2/jNhC+F+h/EHT3Q44fiRBn4dg1CtRpgnh37xRFyYQpUiWpJN6i/70zpKQoyaINYhftoSePh8PRcOabb8jLT0+FCB6YNlzJeRj1h2HAJFUpl/k8/PJ53TsPA2OJTIlQks3DAzPhp6sff7ikMd0RbbcloSwAJ9LEdB7urC3jwcDQHSuI6auSSVjLlC6Ihb86H6SaPILzQgxGw+F04JyEtQPyAQcF4bLZr9+zX2UZp2ylaFUwaX0UmgliIQNmx0sTXsHhUmJZdDEcBw9EzMNhOEClIDL3CiZ7X7ZeqVUlU5YulZaQxo59QeOFsExLcLVU0sLX6nMW78pUQfS+KntUFSUEl3DB7cGFCwGC7+VOwTmCe/ZbxTUz85BG4yYRIL5JRcGpVkZltg8eBz4LTTXQ7WxwPhjV9YDDRuPY2INg/kDRcISnHbTfdSGsiRAJoXvMTce4NX1ex42vk4G7qNA3pLx90MdDKMmjeShsFAb2CaR0D1KSj1A3Qh1I6R4kQilUAixqodHAute0NmeN5qyxgax6G8i0FyaNZtJopo1mGgY7weUeKoE/YZAp8bNXNJJHkOsBzAaprPrMrWArJphlaZ17b1UKZReaETQU5KAq6zCZqirfycousRtx7YHow1IJ1WAx8tsN07jK06cORGmsdMr0C40p746vxtUliVmWMWo3pkH9h7sbgQcAg7jwBOkmEQaFkwUq1ZoLcSwHQZQkFvJYN+jFB4THRo//YC7NTj1uWM5k+gs7vEQBrHwlMBqQ/hoIgW5J7K+kqFmhpkX0smX6u/o7prHd3vi+rpJEsC3/9tbVhhHA5IZL1mVTGrMnBBNWHqSg0nwe/r78aTo5my2i3mq6XvbG2XTSu1hdRL3ZaDReji/Gk/Pr6z+eWRG69dWE+htWjLqMOHnuO8AjBOFw2YQFqhaalLg4jdX3LPPwrVWQTzyBrIp2xakQ4L5DWyfvLE6nCP9acbpnz7g2ditgNi2aaVmHuFPdio+dFne+ZrCTNfbx3Rg8zsPRZDwcwsx925dYNMdKILygZ9dSWGfhpDtVIznxXNyhbwV3L/j7oj/s04kYOFHpoXV1DP0CDUFN3XXAX/WOc1aegiRd4kmcsuwezmi+AU3BLQYTDKxZLwKx3RFN0ADvbvOwvbehjWtfTLYTfKmwaFjKr9zcSlHXpea/lJvyGvzszaKuZ07KeroCBa5wMN1CPW9Id8YCNtoBfzJk/+dHVtsaNP4fzn/x/nHPF+SW78D5/MNwBgxrLu2WWQtvLXdb2rmpulYKXiTQI2BBcnZDdM6lCRJ44vRncIXFt05/Fga6/rXNgt+O/+AynDkv/k/rCz5WlX7Wvfp40wHurXj1JwAAAP//AwBQSwMEFAAGAAgAAAAhAPCQCNx0BAAANhsAABYAAABjaGFydC9tZWRpYS9pbWFnZTEuYm1w7JjfS1RBFMe3t56ix6B/oJfAXuqthwh6CKHegkB6SJCeoggkiAgMlLIMpB9GK+WvzZ+VtkaZtWItZWWaitoPK10r011Xt9XVtdvXbo7HM3Nn5yqBRJf9cWZ2Zs7nfufMmbm7I33rRs/vays+N+Gd9ue9xrMBln21rvN45t8LV0FBQd6quWwYa9VctjCrBsf6Z3hm4+Pj754Ot3o/NuS8qzrWfXU/Xj3eAyii8vvrO9OR0DJkX4Y+kb5Av++wDaD/BCfAZiZGzMHMeRKzP0ffNPaVHtIzyL9CtG/PfcnEDxMqQ56B78m9F8bLK+7I7gxrcCMQNiWSCc/tV9PbToW3nBjbmRvuuHbQEEDZDKGlR0rJc7k5DhLxyinpVjoyrxxqLvyZnHGi0vMwGFBBqEBprrl3ZctPjXlOSBqe0qdTQhZqZBWFlF5cVY68rFFK5MSDALZjhpIIu7Ki2pV3ZePYcI+M5MSTURQV3mVj5YENQqw4JFWGpORxmikKllfaiTE/Pzg/MdA2NfpRDDs52PE1WNJ7PVOpCauUZ03Jg1RDXSvtI2VRTeLFjSNomXe5CIlYYMs8T/pnlAC08mRtDOlaaOJkIAEiOcsYtAY5n3aXebIrY9S1bJ/1G2V+20u4p4l6l21shXqe7afnU7HTa3d+xEQZ6gI7voxBa+i8M316h2edSOz65p4E9WViw51+1ui+xnj0K2vfxagJgNwmFLhCBWE2fhVdGA8CVaOPq8gRLmAgJzAGWsSEisaueKCe6OjKwJRRAGa/rz0uRmM8R8onNfogFYiOrgwkGcZAi3SJMZ5M78Tf4MHhkAIwW8Ojjx8cP1zJIhrjbM8YaBHHbNGS6eNtWXL6YlphNkVHVwZWNAVgNjZBMRrjudc5zRhocc+5kWQyKfqaG/q9DKd9MRTjCUXmKICwMwqHKu+2+ny+rq4u0dfQwI7PBGFFPMeJoRgP6pH0BAaMXF9fXf29soULSLFYTHRPaSCS9Y9ISN30UUjmsc/M6We+FtW1V9fULoAsfjc1NSUSpruGPjNDKBzv6U3JPINjM5iaRfcqy+/3p1TJ8AhEJwtgMg8qA4GAimJJ3Y2G+5dCVmSW3tyijQVlckQ0OY9h0HA4vMS3qrCrLe55bK1tsbL6rZMDVuOYhfM5Tjt44jN8usdkYV9bvIffllIf/BIMBlUUf+ryHnUAhr3YqklZpNuooHLiQZ6pr69XIpXcrNr8LMlgUEwJQBtgWdGngJQ8aBCNRrG6ZaSjwUEZxi0PkpJgoIaTPnabUCjEkLy3/IiZFfLQAyGFga3nQQOGlN4WU8KY64N/qBgDLabkQWNMnB1L+Q9fOsGY8GB1x7+9pd5l24QHvRDez9o7lGEsCGm4yjY2cbovyCR2jSGP3Xhgysr+YK1vdRE/WEfYMpRLSYnkisceYWrOKv5ipb3gVEwTZEWEiokmFGwZPLR7MDqfmZGfkaWhA/4fQMpV/pFCe2nsFfJoRl7eT/959LpBn+LiYlul1fAJmF8AAAD//wMAUEsBAi0AFAAGAAgAAAAhACdybVMBAQAA0AEAABMAAAAAAAAAAAAAAAAAAAAAAFtDb250ZW50X1R5cGVzXS54bWxQSwECLQAUAAYACAAAACEAGaqS89EAAACzAQAACwAAAAAAAAAAAAAAAAAyAQAAX3JlbHMvLnJlbHNQSwECLQAUAAYACAAAACEAxQ2iMwMEAABzDgAADwAAAAAAAAAAAAAAAAAsAgAAY2hhcnQvY2hhcnQueG1sUEsBAi0AFAAGAAgAAAAhAPCQCNx0BAAANhsAABYAAAAAAAAAAAAAAAAAXAYAAGNoYXJ0L21lZGlhL2ltYWdlMS5ibXBQSwUGAAAAAAQABAD7AAAABAsAAAAA"/>
</p:tagLst>
</file>

<file path=ppt/tags/tag16.xml><?xml version="1.0" encoding="utf-8"?>
<p:tagLst xmlns:a="http://schemas.openxmlformats.org/drawingml/2006/main" xmlns:r="http://schemas.openxmlformats.org/officeDocument/2006/relationships" xmlns:p="http://schemas.openxmlformats.org/presentationml/2006/main">
  <p:tag name="ZEROBASED" val="False"/>
</p:tagLst>
</file>

<file path=ppt/tags/tag17.xml><?xml version="1.0" encoding="utf-8"?>
<p:tagLst xmlns:a="http://schemas.openxmlformats.org/drawingml/2006/main" xmlns:r="http://schemas.openxmlformats.org/officeDocument/2006/relationships" xmlns:p="http://schemas.openxmlformats.org/presentationml/2006/main">
  <p:tag name="TYPE" val="MultiChoiceSlide"/>
  <p:tag name="TPQUESTIONXML" val="﻿&lt;?xml version=&quot;1.0&quot; encoding=&quot;utf-8&quot;?&gt;&#10;&lt;questionlist&gt;&#10;    &lt;properties&gt;&#10;        &lt;guid&gt;36575E44A65B427683541777175C3A82&lt;/guid&gt;&#10;        &lt;description /&gt;&#10;        &lt;date&gt;4/11/2018 3:49:06 P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7F52B01493D1479A8332AB840ACEA350&lt;/guid&gt;&#10;            &lt;repollguid&gt;B7E22B2CFC2E4CB89ABEE5805CC4CB82&lt;/repollguid&gt;&#10;            &lt;sourceid&gt;4E17425B02A2437588717FBC79674236&lt;/sourceid&gt;&#10;            &lt;questiontext&gt;Which of the following training topics is most useful for your Tribe (1st choice)?&lt;/questiontext&gt;&#10;            &lt;showresults&gt;True&lt;/showresults&gt;&#10;            &lt;responsegrid&gt;0&lt;/responsegrid&gt;&#10;            &lt;countdowntimer&gt;False&lt;/countdowntimer&gt;&#10;            &lt;countdowntime&gt;30&lt;/countdowntime&gt;&#10;            &lt;correctvalue&gt;1&lt;/correctvalue&gt;&#10;            &lt;incorrectvalue&gt;0&lt;/incorrectvalue&gt;&#10;            &lt;responselimit&gt;1&lt;/responselimit&gt;&#10;            &lt;bulletstyle&gt;2&lt;/bulletstyle&gt;&#10;            &lt;answers&gt;&#10;                &lt;answer&gt;&#10;                    &lt;guid&gt;570265EEB8124330B38D59D90B60F9C1&lt;/guid&gt;&#10;                    &lt;answertext&gt;Designing Surveys and Collecting Community Data&lt;/answertext&gt;&#10;                    &lt;valuetype&gt;0&lt;/valuetype&gt;&#10;                &lt;/answer&gt;&#10;                &lt;answer&gt;&#10;                    &lt;guid&gt;FA0A5E6DA9554517850437653E788BA8&lt;/guid&gt;&#10;                    &lt;answertext&gt;Collecting and Using GIS Data for Health&lt;/answertext&gt;&#10;                    &lt;valuetype&gt;0&lt;/valuetype&gt;&#10;                &lt;/answer&gt;&#10;                &lt;answer&gt;&#10;                    &lt;guid&gt;83D5A6FE7F28499BB9FB23B985E04360&lt;/guid&gt;&#10;                    &lt;answertext&gt;Data Visualization and Presentation&lt;/answertext&gt;&#10;                    &lt;valuetype&gt;0&lt;/valuetype&gt;&#10;                &lt;/answer&gt;&#10;                &lt;answer&gt;&#10;                    &lt;guid&gt;06A6AFA40128486FBAA40B70D3AD1506&lt;/guid&gt;&#10;                    &lt;answertext&gt;Blahblahblah&lt;/answertext&gt;&#10;                    &lt;valuetype&gt;0&lt;/valuetype&gt;&#10;                &lt;/answer&gt;&#10;                &lt;answer&gt;&#10;                    &lt;guid&gt;891F50E657A548A58D5462ECA995C5D2&lt;/guid&gt;&#10;                    &lt;answertext&gt;Other&lt;/answertext&gt;&#10;                    &lt;valuetype&gt;0&lt;/valuetype&gt;&#10;                &lt;/answer&gt;&#10;            &lt;/answers&gt;&#10;            &lt;metadata&gt;&#10;                &lt;entry&gt;&#10;                    &lt;key&gt;AUTOFORMATCHART&lt;/key&gt;&#10;                    &lt;value&gt;True&lt;/value&gt;&#10;                &lt;/entry&gt;&#10;                &lt;entry&gt;&#10;                    &lt;key&gt;AUTOOPENPOLL&lt;/key&gt;&#10;                    &lt;value&gt;True&lt;/value&gt;&#10;                &lt;/entry&gt;&#10;                &lt;entry&gt;&#10;                    &lt;key&gt;LIVECHARTING&lt;/key&gt;&#10;                    &lt;value&gt;False&lt;/value&gt;&#10;                &lt;/entry&gt;&#10;            &lt;/metadata&gt;&#10;        &lt;/multichoice&gt;&#10;    &lt;/questions&gt;&#10;&lt;/questionlist&gt;"/>
  <p:tag name="HASRESULTS" val="False"/>
  <p:tag name="LIVECHARTING" val="False"/>
  <p:tag name="AUTOOPENPOLL" val="True"/>
  <p:tag name="AUTOFORMATCHART" val="True"/>
</p:tagLst>
</file>

<file path=ppt/tags/tag18.xml><?xml version="1.0" encoding="utf-8"?>
<p:tagLst xmlns:a="http://schemas.openxmlformats.org/drawingml/2006/main" xmlns:r="http://schemas.openxmlformats.org/officeDocument/2006/relationships" xmlns:p="http://schemas.openxmlformats.org/presentationml/2006/main">
  <p:tag name="TYPE" val="5"/>
  <p:tag name="NUMBERFORMAT" val="0"/>
  <p:tag name="COLORTYPE" val="SCHEME"/>
  <p:tag name="LABELFORMAT" val="0"/>
  <p:tag name="DEFINEDCOLORS" val="3,6,10,45,32,50,13,4,9,55,1"/>
  <p:tag name="CHARTFORMAT" val="UEsDBBQABgAIAAAAIQAncm1TAQEAANABAAATAAAAW0NvbnRlbnRfVHlwZXNdLnhtbHyRTU/DMAyG70j8hyhX1KRwQAi13YGPI3AYP8AkbhstX0qysf173HZIMA0uUWL7ff3EblZ7Z9kOUzbBt/xa1JyhV0EbP7T8ff1c3XGWC3gNNnhs+QEzX3WXF836EDEzUvvc8rGUeC9lViM6yCJE9JTpQ3JQ6JkGGUFtYEB5U9e3UgVf0JeqTB68ax6xh60t7GlP4YXkw0XOHpa6qVXLjZv0U1yeVSS0+UQCMVqjoNDf5M7rE67qyCRIOdfk0cR8ReB/dJgyv5l+NjjqXmmYyWhkb5DKCzgil2qk+3KK/03OUIa+Nwp1UFtHMxM6wSctx1kxu37jynkf3RcAAAD//wMAUEsDBBQABgAIAAAAIQAZqpLz0QAAALMBAAALAAAAX3JlbHMvLnJlbHOskMuKAjEQRfcD/kOovV3dLkQG025EcCv6ATVJdXew8yCJon9vnNlMizCbWRaXOvdw15ubHcWVYzLeSWiqGgQ75bVxvYTTcTdfgUiZnKbRO5Zw5wSbdvaxPvBIuTylwYQkCsUlCUPO4RMxqYEtpcoHdiXpfLSUyxl7DKTO1DMu6nqJ8TcD2glT7LWEuNcLEMd7KM1/s33XGcVbry6WXX5TgcaW7gKk2HOWoAaKGS1rQz9RU33ZAPjepPlPk6nrq9K3WFWme7rgZOr2AQAA//8DAFBLAwQUAAYACAAAACEAxQ2iMwMEAABzDgAADwAAAGNoYXJ0L2NoYXJ0LnhtbOxXS2/jNhC+F+h/EHT3Q44fiRBn4dg1CtRpgnh37xRFyYQpUiWpJN6i/70zpKQoyaINYhftoSePh8PRcOabb8jLT0+FCB6YNlzJeRj1h2HAJFUpl/k8/PJ53TsPA2OJTIlQks3DAzPhp6sff7ikMd0RbbcloSwAJ9LEdB7urC3jwcDQHSuI6auSSVjLlC6Ihb86H6SaPILzQgxGw+F04JyEtQPyAQcF4bLZr9+zX2UZp2ylaFUwaX0UmgliIQNmx0sTXsHhUmJZdDEcBw9EzMNhOEClIDL3CiZ7X7ZeqVUlU5YulZaQxo59QeOFsExLcLVU0sLX6nMW78pUQfS+KntUFSUEl3DB7cGFCwGC7+VOwTmCe/ZbxTUz85BG4yYRIL5JRcGpVkZltg8eBz4LTTXQ7WxwPhjV9YDDRuPY2INg/kDRcISnHbTfdSGsiRAJoXvMTce4NX1ex42vk4G7qNA3pLx90MdDKMmjeShsFAb2CaR0D1KSj1A3Qh1I6R4kQilUAixqodHAute0NmeN5qyxgax6G8i0FyaNZtJopo1mGgY7weUeKoE/YZAp8bNXNJJHkOsBzAaprPrMrWArJphlaZ17b1UKZReaETQU5KAq6zCZqirfycousRtx7YHow1IJ1WAx8tsN07jK06cORGmsdMr0C40p746vxtUliVmWMWo3pkH9h7sbgQcAg7jwBOkmEQaFkwUq1ZoLcSwHQZQkFvJYN+jFB4THRo//YC7NTj1uWM5k+gs7vEQBrHwlMBqQ/hoIgW5J7K+kqFmhpkX0smX6u/o7prHd3vi+rpJEsC3/9tbVhhHA5IZL1mVTGrMnBBNWHqSg0nwe/r78aTo5my2i3mq6XvbG2XTSu1hdRL3ZaDReji/Gk/Pr6z+eWRG69dWE+htWjLqMOHnuO8AjBOFw2YQFqhaalLg4jdX3LPPwrVWQTzyBrIp2xakQ4L5DWyfvLE6nCP9acbpnz7g2ditgNi2aaVmHuFPdio+dFne+ZrCTNfbx3Rg8zsPRZDwcwsx925dYNMdKILygZ9dSWGfhpDtVIznxXNyhbwV3L/j7oj/s04kYOFHpoXV1DP0CDUFN3XXAX/WOc1aegiRd4kmcsuwezmi+AU3BLQYTDKxZLwKx3RFN0ADvbvOwvbehjWtfTLYTfKmwaFjKr9zcSlHXpea/lJvyGvzszaKuZ07KeroCBa5wMN1CPW9Id8YCNtoBfzJk/+dHVtsaNP4fzn/x/nHPF+SW78D5/MNwBgxrLu2WWQtvLXdb2rmpulYKXiTQI2BBcnZDdM6lCRJ44vRncIXFt05/Fga6/rXNgt+O/+AynDkv/k/rCz5WlX7Wvfp40wHurXj1JwAAAP//AwBQSwMEFAAGAAgAAAAhAPCQCNx0BAAANhsAABYAAABjaGFydC9tZWRpYS9pbWFnZTEuYm1w7JjfS1RBFMe3t56ix6B/oJfAXuqthwh6CKHegkB6SJCeoggkiAgMlLIMpB9GK+WvzZ+VtkaZtWItZWWaitoPK10r011Xt9XVtdvXbo7HM3Nn5yqBRJf9cWZ2Zs7nfufMmbm7I33rRs/vays+N+Gd9ue9xrMBln21rvN45t8LV0FBQd6quWwYa9VctjCrBsf6Z3hm4+Pj754Ot3o/NuS8qzrWfXU/Xj3eAyii8vvrO9OR0DJkX4Y+kb5Av++wDaD/BCfAZiZGzMHMeRKzP0ffNPaVHtIzyL9CtG/PfcnEDxMqQ56B78m9F8bLK+7I7gxrcCMQNiWSCc/tV9PbToW3nBjbmRvuuHbQEEDZDKGlR0rJc7k5DhLxyinpVjoyrxxqLvyZnHGi0vMwGFBBqEBprrl3ZctPjXlOSBqe0qdTQhZqZBWFlF5cVY68rFFK5MSDALZjhpIIu7Ki2pV3ZePYcI+M5MSTURQV3mVj5YENQqw4JFWGpORxmikKllfaiTE/Pzg/MdA2NfpRDDs52PE1WNJ7PVOpCauUZ03Jg1RDXSvtI2VRTeLFjSNomXe5CIlYYMs8T/pnlAC08mRtDOlaaOJkIAEiOcsYtAY5n3aXebIrY9S1bJ/1G2V+20u4p4l6l21shXqe7afnU7HTa3d+xEQZ6gI7voxBa+i8M316h2edSOz65p4E9WViw51+1ui+xnj0K2vfxagJgNwmFLhCBWE2fhVdGA8CVaOPq8gRLmAgJzAGWsSEisaueKCe6OjKwJRRAGa/rz0uRmM8R8onNfogFYiOrgwkGcZAi3SJMZ5M78Tf4MHhkAIwW8Ojjx8cP1zJIhrjbM8YaBHHbNGS6eNtWXL6YlphNkVHVwZWNAVgNjZBMRrjudc5zRhocc+5kWQyKfqaG/q9DKd9MRTjCUXmKICwMwqHKu+2+ny+rq4u0dfQwI7PBGFFPMeJoRgP6pH0BAaMXF9fXf29soULSLFYTHRPaSCS9Y9ISN30UUjmsc/M6We+FtW1V9fULoAsfjc1NSUSpruGPjNDKBzv6U3JPINjM5iaRfcqy+/3p1TJ8AhEJwtgMg8qA4GAimJJ3Y2G+5dCVmSW3tyijQVlckQ0OY9h0HA4vMS3qrCrLe55bK1tsbL6rZMDVuOYhfM5Tjt44jN8usdkYV9bvIffllIf/BIMBlUUf+ryHnUAhr3YqklZpNuooHLiQZ6pr69XIpXcrNr8LMlgUEwJQBtgWdGngJQ8aBCNRrG6ZaSjwUEZxi0PkpJgoIaTPnabUCjEkLy3/IiZFfLQAyGFga3nQQOGlN4WU8KY64N/qBgDLabkQWNMnB1L+Q9fOsGY8GB1x7+9pd5l24QHvRDez9o7lGEsCGm4yjY2cbovyCR2jSGP3Xhgysr+YK1vdRE/WEfYMpRLSYnkisceYWrOKv5ipb3gVEwTZEWEiokmFGwZPLR7MDqfmZGfkaWhA/4fQMpV/pFCe2nsFfJoRl7eT/959LpBn+LiYlul1fAJmF8AAAD//wMAUEsBAi0AFAAGAAgAAAAhACdybVMBAQAA0AEAABMAAAAAAAAAAAAAAAAAAAAAAFtDb250ZW50X1R5cGVzXS54bWxQSwECLQAUAAYACAAAACEAGaqS89EAAACzAQAACwAAAAAAAAAAAAAAAAAyAQAAX3JlbHMvLnJlbHNQSwECLQAUAAYACAAAACEAxQ2iMwMEAABzDgAADwAAAAAAAAAAAAAAAAAsAgAAY2hhcnQvY2hhcnQueG1sUEsBAi0AFAAGAAgAAAAhAPCQCNx0BAAANhsAABYAAAAAAAAAAAAAAAAAXAYAAGNoYXJ0L21lZGlhL2ltYWdlMS5ibXBQSwUGAAAAAAQABAD7AAAABAsAAAAA"/>
</p:tagLst>
</file>

<file path=ppt/tags/tag19.xml><?xml version="1.0" encoding="utf-8"?>
<p:tagLst xmlns:a="http://schemas.openxmlformats.org/drawingml/2006/main" xmlns:r="http://schemas.openxmlformats.org/officeDocument/2006/relationships" xmlns:p="http://schemas.openxmlformats.org/presentationml/2006/main">
  <p:tag name="ZEROBASED" val="False"/>
</p:tagLst>
</file>

<file path=ppt/tags/tag2.xml><?xml version="1.0" encoding="utf-8"?>
<p:tagLst xmlns:a="http://schemas.openxmlformats.org/drawingml/2006/main" xmlns:r="http://schemas.openxmlformats.org/officeDocument/2006/relationships" xmlns:p="http://schemas.openxmlformats.org/presentationml/2006/main">
  <p:tag name="TYPE" val="MultiChoiceSlide"/>
  <p:tag name="TPQUESTIONXML" val="﻿&lt;?xml version=&quot;1.0&quot; encoding=&quot;utf-8&quot;?&gt;&#10;&lt;questionlist&gt;&#10;    &lt;properties&gt;&#10;        &lt;guid&gt;DF883CBB27A247678EE0A72CE1DB8B9F&lt;/guid&gt;&#10;        &lt;description /&gt;&#10;        &lt;date&gt;4/11/2018 3:12:13 P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7E9D61B8D10C4D5AAAAE91FDF76128B3&lt;/guid&gt;&#10;            &lt;repollguid&gt;B08B75E98C364C4DB8E010BB9D026C27&lt;/repollguid&gt;&#10;            &lt;sourceid&gt;A8D342BE6F66479B8F9D33259531504D&lt;/sourceid&gt;&#10;            &lt;questiontext&gt;Before today, were you aware that NPAIHB offers Health Data Literacy workshops? &lt;/questiontext&gt;&#10;            &lt;anonymous&gt;True&lt;/anonymous&gt;&#10;            &lt;showresults&gt;True&lt;/showresults&gt;&#10;            &lt;responsegrid&gt;0&lt;/responsegrid&gt;&#10;            &lt;countdowntimer&gt;False&lt;/countdowntimer&gt;&#10;            &lt;countdowntime&gt;30&lt;/countdowntime&gt;&#10;            &lt;correctvalue&gt;1&lt;/correctvalue&gt;&#10;            &lt;incorrectvalue&gt;0&lt;/incorrectvalue&gt;&#10;            &lt;responselimit&gt;1&lt;/responselimit&gt;&#10;            &lt;bulletstyle&gt;2&lt;/bulletstyle&gt;&#10;            &lt;answers&gt;&#10;                &lt;answer&gt;&#10;                    &lt;guid&gt;D613860C4E0D43C2A55C71E2577F6527&lt;/guid&gt;&#10;                    &lt;answertext&gt;Yes&lt;/answertext&gt;&#10;                    &lt;valuetype&gt;0&lt;/valuetype&gt;&#10;                &lt;/answer&gt;&#10;                &lt;answer&gt;&#10;                    &lt;guid&gt;AF736BC3C29E44B0B23E83267E89B267&lt;/guid&gt;&#10;                    &lt;answertext&gt;No&lt;/answertext&gt;&#10;                    &lt;valuetype&gt;0&lt;/valuetype&gt;&#10;                &lt;/answer&gt;&#10;            &lt;/answers&gt;&#10;            &lt;metadata&gt;&#10;                &lt;entry&gt;&#10;                    &lt;key&gt;AUTOFORMATCHART&lt;/key&gt;&#10;                    &lt;value&gt;True&lt;/value&gt;&#10;                &lt;/entry&gt;&#10;                &lt;entry&gt;&#10;                    &lt;key&gt;AUTOOPENPOLL&lt;/key&gt;&#10;                    &lt;value&gt;True&lt;/value&gt;&#10;                &lt;/entry&gt;&#10;                &lt;entry&gt;&#10;                    &lt;key&gt;LIVECHARTING&lt;/key&gt;&#10;                    &lt;value&gt;False&lt;/value&gt;&#10;                &lt;/entry&gt;&#10;            &lt;/metadata&gt;&#10;        &lt;/multichoice&gt;&#10;    &lt;/questions&gt;&#10;&lt;/questionlist&gt;"/>
  <p:tag name="RESULTS" val="Before today, were you aware that NPAIHB offers Health Data Literacy workshops? [;crlf;]0[;]5[;]0[;]False[;]0[;][;crlf;]NaN[;]1[;]0[;]0[;crlf;]0[;]0[;]Yes1[;]Yes[;][;crlf;]0[;]0[;]No2[;]No[;]"/>
  <p:tag name="HASRESULTS" val="True"/>
  <p:tag name="LIVECHARTING" val="False"/>
  <p:tag name="AUTOOPENPOLL" val="True"/>
  <p:tag name="AUTOFORMATCHART" val="True"/>
</p:tagLst>
</file>

<file path=ppt/tags/tag20.xml><?xml version="1.0" encoding="utf-8"?>
<p:tagLst xmlns:a="http://schemas.openxmlformats.org/drawingml/2006/main" xmlns:r="http://schemas.openxmlformats.org/officeDocument/2006/relationships" xmlns:p="http://schemas.openxmlformats.org/presentationml/2006/main">
  <p:tag name="TYPE" val="MultiChoiceSlide"/>
  <p:tag name="TPQUESTIONXML" val="﻿&lt;?xml version=&quot;1.0&quot; encoding=&quot;utf-8&quot;?&gt;&#10;&lt;questionlist&gt;&#10;    &lt;properties&gt;&#10;        &lt;guid&gt;36575E44A65B427683541777175C3A82&lt;/guid&gt;&#10;        &lt;description /&gt;&#10;        &lt;date&gt;4/11/2018 3:49:06 P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7F52B01493D1479A8332AB840ACEA350&lt;/guid&gt;&#10;            &lt;repollguid&gt;B7E22B2CFC2E4CB89ABEE5805CC4CB82&lt;/repollguid&gt;&#10;            &lt;sourceid&gt;4E17425B02A2437588717FBC79674236&lt;/sourceid&gt;&#10;            &lt;questiontext&gt;Which of the following training topics is most useful for your Tribe (2nd choice)?&lt;/questiontext&gt;&#10;            &lt;showresults&gt;True&lt;/showresults&gt;&#10;            &lt;responsegrid&gt;0&lt;/responsegrid&gt;&#10;            &lt;countdowntimer&gt;False&lt;/countdowntimer&gt;&#10;            &lt;countdowntime&gt;30&lt;/countdowntime&gt;&#10;            &lt;correctvalue&gt;1&lt;/correctvalue&gt;&#10;            &lt;incorrectvalue&gt;0&lt;/incorrectvalue&gt;&#10;            &lt;responselimit&gt;1&lt;/responselimit&gt;&#10;            &lt;bulletstyle&gt;2&lt;/bulletstyle&gt;&#10;            &lt;answers&gt;&#10;                &lt;answer&gt;&#10;                    &lt;guid&gt;570265EEB8124330B38D59D90B60F9C1&lt;/guid&gt;&#10;                    &lt;answertext&gt;Designing Surveys and Collecting Community Data&lt;/answertext&gt;&#10;                    &lt;valuetype&gt;0&lt;/valuetype&gt;&#10;                &lt;/answer&gt;&#10;                &lt;answer&gt;&#10;                    &lt;guid&gt;FA0A5E6DA9554517850437653E788BA8&lt;/guid&gt;&#10;                    &lt;answertext&gt;Collecting and Using GIS Data for Health&lt;/answertext&gt;&#10;                    &lt;valuetype&gt;0&lt;/valuetype&gt;&#10;                &lt;/answer&gt;&#10;                &lt;answer&gt;&#10;                    &lt;guid&gt;83D5A6FE7F28499BB9FB23B985E04360&lt;/guid&gt;&#10;                    &lt;answertext&gt;Data Visualization and Presentation&lt;/answertext&gt;&#10;                    &lt;valuetype&gt;0&lt;/valuetype&gt;&#10;                &lt;/answer&gt;&#10;                &lt;answer&gt;&#10;                    &lt;guid&gt;06A6AFA40128486FBAA40B70D3AD1506&lt;/guid&gt;&#10;                    &lt;answertext&gt;Strategic Planning and Policy Development&lt;/answertext&gt;&#10;                    &lt;valuetype&gt;0&lt;/valuetype&gt;&#10;                &lt;/answer&gt;&#10;                &lt;answer&gt;&#10;                    &lt;guid&gt;891F50E657A548A58D5462ECA995C5D2&lt;/guid&gt;&#10;                    &lt;answertext&gt;Other&lt;/answertext&gt;&#10;                    &lt;valuetype&gt;0&lt;/valuetype&gt;&#10;                &lt;/answer&gt;&#10;            &lt;/answers&gt;&#10;            &lt;metadata&gt;&#10;                &lt;entry&gt;&#10;                    &lt;key&gt;AUTOFORMATCHART&lt;/key&gt;&#10;                    &lt;value&gt;True&lt;/value&gt;&#10;                &lt;/entry&gt;&#10;                &lt;entry&gt;&#10;                    &lt;key&gt;AUTOOPENPOLL&lt;/key&gt;&#10;                    &lt;value&gt;True&lt;/value&gt;&#10;                &lt;/entry&gt;&#10;                &lt;entry&gt;&#10;                    &lt;key&gt;LIVECHARTING&lt;/key&gt;&#10;                    &lt;value&gt;False&lt;/value&gt;&#10;                &lt;/entry&gt;&#10;            &lt;/metadata&gt;&#10;        &lt;/multichoice&gt;&#10;    &lt;/questions&gt;&#10;&lt;/questionlist&gt;"/>
  <p:tag name="HASRESULTS" val="False"/>
  <p:tag name="LIVECHARTING" val="False"/>
  <p:tag name="AUTOOPENPOLL" val="True"/>
  <p:tag name="AUTOFORMATCHART" val="True"/>
</p:tagLst>
</file>

<file path=ppt/tags/tag21.xml><?xml version="1.0" encoding="utf-8"?>
<p:tagLst xmlns:a="http://schemas.openxmlformats.org/drawingml/2006/main" xmlns:r="http://schemas.openxmlformats.org/officeDocument/2006/relationships" xmlns:p="http://schemas.openxmlformats.org/presentationml/2006/main">
  <p:tag name="TYPE" val="5"/>
  <p:tag name="NUMBERFORMAT" val="0"/>
  <p:tag name="COLORTYPE" val="SCHEME"/>
  <p:tag name="LABELFORMAT" val="0"/>
  <p:tag name="DEFINEDCOLORS" val="3,6,10,45,32,50,13,4,9,55,1"/>
  <p:tag name="CHARTFORMAT" val="UEsDBBQABgAIAAAAIQAncm1TAQEAANABAAATAAAAW0NvbnRlbnRfVHlwZXNdLnhtbHyRTU/DMAyG70j8hyhX1KRwQAi13YGPI3AYP8AkbhstX0qysf173HZIMA0uUWL7ff3EblZ7Z9kOUzbBt/xa1JyhV0EbP7T8ff1c3XGWC3gNNnhs+QEzX3WXF836EDEzUvvc8rGUeC9lViM6yCJE9JTpQ3JQ6JkGGUFtYEB5U9e3UgVf0JeqTB68ax6xh60t7GlP4YXkw0XOHpa6qVXLjZv0U1yeVSS0+UQCMVqjoNDf5M7rE67qyCRIOdfk0cR8ReB/dJgyv5l+NjjqXmmYyWhkb5DKCzgil2qk+3KK/03OUIa+Nwp1UFtHMxM6wSctx1kxu37jynkf3RcAAAD//wMAUEsDBBQABgAIAAAAIQAZqpLz0QAAALMBAAALAAAAX3JlbHMvLnJlbHOskMuKAjEQRfcD/kOovV3dLkQG025EcCv6ATVJdXew8yCJon9vnNlMizCbWRaXOvdw15ubHcWVYzLeSWiqGgQ75bVxvYTTcTdfgUiZnKbRO5Zw5wSbdvaxPvBIuTylwYQkCsUlCUPO4RMxqYEtpcoHdiXpfLSUyxl7DKTO1DMu6nqJ8TcD2glT7LWEuNcLEMd7KM1/s33XGcVbry6WXX5TgcaW7gKk2HOWoAaKGS1rQz9RU33ZAPjepPlPk6nrq9K3WFWme7rgZOr2AQAA//8DAFBLAwQUAAYACAAAACEAxQ2iMwMEAABzDgAADwAAAGNoYXJ0L2NoYXJ0LnhtbOxXS2/jNhC+F+h/EHT3Q44fiRBn4dg1CtRpgnh37xRFyYQpUiWpJN6i/70zpKQoyaINYhftoSePh8PRcOabb8jLT0+FCB6YNlzJeRj1h2HAJFUpl/k8/PJ53TsPA2OJTIlQks3DAzPhp6sff7ikMd0RbbcloSwAJ9LEdB7urC3jwcDQHSuI6auSSVjLlC6Ihb86H6SaPILzQgxGw+F04JyEtQPyAQcF4bLZr9+zX2UZp2ylaFUwaX0UmgliIQNmx0sTXsHhUmJZdDEcBw9EzMNhOEClIDL3CiZ7X7ZeqVUlU5YulZaQxo59QeOFsExLcLVU0sLX6nMW78pUQfS+KntUFSUEl3DB7cGFCwGC7+VOwTmCe/ZbxTUz85BG4yYRIL5JRcGpVkZltg8eBz4LTTXQ7WxwPhjV9YDDRuPY2INg/kDRcISnHbTfdSGsiRAJoXvMTce4NX1ex42vk4G7qNA3pLx90MdDKMmjeShsFAb2CaR0D1KSj1A3Qh1I6R4kQilUAixqodHAute0NmeN5qyxgax6G8i0FyaNZtJopo1mGgY7weUeKoE/YZAp8bNXNJJHkOsBzAaprPrMrWArJphlaZ17b1UKZReaETQU5KAq6zCZqirfycousRtx7YHow1IJ1WAx8tsN07jK06cORGmsdMr0C40p746vxtUliVmWMWo3pkH9h7sbgQcAg7jwBOkmEQaFkwUq1ZoLcSwHQZQkFvJYN+jFB4THRo//YC7NTj1uWM5k+gs7vEQBrHwlMBqQ/hoIgW5J7K+kqFmhpkX0smX6u/o7prHd3vi+rpJEsC3/9tbVhhHA5IZL1mVTGrMnBBNWHqSg0nwe/r78aTo5my2i3mq6XvbG2XTSu1hdRL3ZaDReji/Gk/Pr6z+eWRG69dWE+htWjLqMOHnuO8AjBOFw2YQFqhaalLg4jdX3LPPwrVWQTzyBrIp2xakQ4L5DWyfvLE6nCP9acbpnz7g2ditgNi2aaVmHuFPdio+dFne+ZrCTNfbx3Rg8zsPRZDwcwsx925dYNMdKILygZ9dSWGfhpDtVIznxXNyhbwV3L/j7oj/s04kYOFHpoXV1DP0CDUFN3XXAX/WOc1aegiRd4kmcsuwezmi+AU3BLQYTDKxZLwKx3RFN0ADvbvOwvbehjWtfTLYTfKmwaFjKr9zcSlHXpea/lJvyGvzszaKuZ07KeroCBa5wMN1CPW9Id8YCNtoBfzJk/+dHVtsaNP4fzn/x/nHPF+SW78D5/MNwBgxrLu2WWQtvLXdb2rmpulYKXiTQI2BBcnZDdM6lCRJ44vRncIXFt05/Fga6/rXNgt+O/+AynDkv/k/rCz5WlX7Wvfp40wHurXj1JwAAAP//AwBQSwMEFAAGAAgAAAAhAPCQCNx0BAAANhsAABYAAABjaGFydC9tZWRpYS9pbWFnZTEuYm1w7JjfS1RBFMe3t56ix6B/oJfAXuqthwh6CKHegkB6SJCeoggkiAgMlLIMpB9GK+WvzZ+VtkaZtWItZWWaitoPK10r011Xt9XVtdvXbo7HM3Nn5yqBRJf9cWZ2Zs7nfufMmbm7I33rRs/vays+N+Gd9ue9xrMBln21rvN45t8LV0FBQd6quWwYa9VctjCrBsf6Z3hm4+Pj754Ot3o/NuS8qzrWfXU/Xj3eAyii8vvrO9OR0DJkX4Y+kb5Av++wDaD/BCfAZiZGzMHMeRKzP0ffNPaVHtIzyL9CtG/PfcnEDxMqQ56B78m9F8bLK+7I7gxrcCMQNiWSCc/tV9PbToW3nBjbmRvuuHbQEEDZDKGlR0rJc7k5DhLxyinpVjoyrxxqLvyZnHGi0vMwGFBBqEBprrl3ZctPjXlOSBqe0qdTQhZqZBWFlF5cVY68rFFK5MSDALZjhpIIu7Ki2pV3ZePYcI+M5MSTURQV3mVj5YENQqw4JFWGpORxmikKllfaiTE/Pzg/MdA2NfpRDDs52PE1WNJ7PVOpCauUZ03Jg1RDXSvtI2VRTeLFjSNomXe5CIlYYMs8T/pnlAC08mRtDOlaaOJkIAEiOcsYtAY5n3aXebIrY9S1bJ/1G2V+20u4p4l6l21shXqe7afnU7HTa3d+xEQZ6gI7voxBa+i8M316h2edSOz65p4E9WViw51+1ui+xnj0K2vfxagJgNwmFLhCBWE2fhVdGA8CVaOPq8gRLmAgJzAGWsSEisaueKCe6OjKwJRRAGa/rz0uRmM8R8onNfogFYiOrgwkGcZAi3SJMZ5M78Tf4MHhkAIwW8Ojjx8cP1zJIhrjbM8YaBHHbNGS6eNtWXL6YlphNkVHVwZWNAVgNjZBMRrjudc5zRhocc+5kWQyKfqaG/q9DKd9MRTjCUXmKICwMwqHKu+2+ny+rq4u0dfQwI7PBGFFPMeJoRgP6pH0BAaMXF9fXf29soULSLFYTHRPaSCS9Y9ISN30UUjmsc/M6We+FtW1V9fULoAsfjc1NSUSpruGPjNDKBzv6U3JPINjM5iaRfcqy+/3p1TJ8AhEJwtgMg8qA4GAimJJ3Y2G+5dCVmSW3tyijQVlckQ0OY9h0HA4vMS3qrCrLe55bK1tsbL6rZMDVuOYhfM5Tjt44jN8usdkYV9bvIffllIf/BIMBlUUf+ryHnUAhr3YqklZpNuooHLiQZ6pr69XIpXcrNr8LMlgUEwJQBtgWdGngJQ8aBCNRrG6ZaSjwUEZxi0PkpJgoIaTPnabUCjEkLy3/IiZFfLQAyGFga3nQQOGlN4WU8KY64N/qBgDLabkQWNMnB1L+Q9fOsGY8GB1x7+9pd5l24QHvRDez9o7lGEsCGm4yjY2cbovyCR2jSGP3Xhgysr+YK1vdRE/WEfYMpRLSYnkisceYWrOKv5ipb3gVEwTZEWEiokmFGwZPLR7MDqfmZGfkaWhA/4fQMpV/pFCe2nsFfJoRl7eT/959LpBn+LiYlul1fAJmF8AAAD//wMAUEsBAi0AFAAGAAgAAAAhACdybVMBAQAA0AEAABMAAAAAAAAAAAAAAAAAAAAAAFtDb250ZW50X1R5cGVzXS54bWxQSwECLQAUAAYACAAAACEAGaqS89EAAACzAQAACwAAAAAAAAAAAAAAAAAyAQAAX3JlbHMvLnJlbHNQSwECLQAUAAYACAAAACEAxQ2iMwMEAABzDgAADwAAAAAAAAAAAAAAAAAsAgAAY2hhcnQvY2hhcnQueG1sUEsBAi0AFAAGAAgAAAAhAPCQCNx0BAAANhsAABYAAAAAAAAAAAAAAAAAXAYAAGNoYXJ0L21lZGlhL2ltYWdlMS5ibXBQSwUGAAAAAAQABAD7AAAABAsAAAAA"/>
</p:tagLst>
</file>

<file path=ppt/tags/tag22.xml><?xml version="1.0" encoding="utf-8"?>
<p:tagLst xmlns:a="http://schemas.openxmlformats.org/drawingml/2006/main" xmlns:r="http://schemas.openxmlformats.org/officeDocument/2006/relationships" xmlns:p="http://schemas.openxmlformats.org/presentationml/2006/main">
  <p:tag name="ZEROBASED" val="False"/>
</p:tagLst>
</file>

<file path=ppt/tags/tag3.xml><?xml version="1.0" encoding="utf-8"?>
<p:tagLst xmlns:a="http://schemas.openxmlformats.org/drawingml/2006/main" xmlns:r="http://schemas.openxmlformats.org/officeDocument/2006/relationships" xmlns:p="http://schemas.openxmlformats.org/presentationml/2006/main">
  <p:tag name="TYPE" val="5"/>
  <p:tag name="LABELFORMAT" val="0"/>
  <p:tag name="CHARTFORMAT" val="UEsDBBQABgAIAAAAIQAncm1TAQEAANABAAATAAAAW0NvbnRlbnRfVHlwZXNdLnhtbHyRTU/DMAyG70j8hyhX1KRwQAi13YGPI3AYP8AkbhstX0qysf173HZIMA0uUWL7ff3EblZ7Z9kOUzbBt/xa1JyhV0EbP7T8ff1c3XGWC3gNNnhs+QEzX3WXF836EDEzUvvc8rGUeC9lViM6yCJE9JTpQ3JQ6JkGGUFtYEB5U9e3UgVf0JeqTB68ax6xh60t7GlP4YXkw0XOHpa6qVXLjZv0U1yeVSS0+UQCMVqjoNDf5M7rE67qyCRIOdfk0cR8ReB/dJgyv5l+NjjqXmmYyWhkb5DKCzgil2qk+3KK/03OUIa+Nwp1UFtHMxM6wSctx1kxu37jynkf3RcAAAD//wMAUEsDBBQABgAIAAAAIQAZqpLz0QAAALMBAAALAAAAX3JlbHMvLnJlbHOskMuKAjEQRfcD/kOovV3dLkQG025EcCv6ATVJdXew8yCJon9vnNlMizCbWRaXOvdw15ubHcWVYzLeSWiqGgQ75bVxvYTTcTdfgUiZnKbRO5Zw5wSbdvaxPvBIuTylwYQkCsUlCUPO4RMxqYEtpcoHdiXpfLSUyxl7DKTO1DMu6nqJ8TcD2glT7LWEuNcLEMd7KM1/s33XGcVbry6WXX5TgcaW7gKk2HOWoAaKGS1rQz9RU33ZAPjepPlPk6nrq9K3WFWme7rgZOr2AQAA//8DAFBLAwQUAAYACAAAACEAxQ2iMwMEAABzDgAADwAAAGNoYXJ0L2NoYXJ0LnhtbOxXS2/jNhC+F+h/EHT3Q44fiRBn4dg1CtRpgnh37xRFyYQpUiWpJN6i/70zpKQoyaINYhftoSePh8PRcOabb8jLT0+FCB6YNlzJeRj1h2HAJFUpl/k8/PJ53TsPA2OJTIlQks3DAzPhp6sff7ikMd0RbbcloSwAJ9LEdB7urC3jwcDQHSuI6auSSVjLlC6Ihb86H6SaPILzQgxGw+F04JyEtQPyAQcF4bLZr9+zX2UZp2ylaFUwaX0UmgliIQNmx0sTXsHhUmJZdDEcBw9EzMNhOEClIDL3CiZ7X7ZeqVUlU5YulZaQxo59QeOFsExLcLVU0sLX6nMW78pUQfS+KntUFSUEl3DB7cGFCwGC7+VOwTmCe/ZbxTUz85BG4yYRIL5JRcGpVkZltg8eBz4LTTXQ7WxwPhjV9YDDRuPY2INg/kDRcISnHbTfdSGsiRAJoXvMTce4NX1ex42vk4G7qNA3pLx90MdDKMmjeShsFAb2CaR0D1KSj1A3Qh1I6R4kQilUAixqodHAute0NmeN5qyxgax6G8i0FyaNZtJopo1mGgY7weUeKoE/YZAp8bNXNJJHkOsBzAaprPrMrWArJphlaZ17b1UKZReaETQU5KAq6zCZqirfycousRtx7YHow1IJ1WAx8tsN07jK06cORGmsdMr0C40p746vxtUliVmWMWo3pkH9h7sbgQcAg7jwBOkmEQaFkwUq1ZoLcSwHQZQkFvJYN+jFB4THRo//YC7NTj1uWM5k+gs7vEQBrHwlMBqQ/hoIgW5J7K+kqFmhpkX0smX6u/o7prHd3vi+rpJEsC3/9tbVhhHA5IZL1mVTGrMnBBNWHqSg0nwe/r78aTo5my2i3mq6XvbG2XTSu1hdRL3ZaDReji/Gk/Pr6z+eWRG69dWE+htWjLqMOHnuO8AjBOFw2YQFqhaalLg4jdX3LPPwrVWQTzyBrIp2xakQ4L5DWyfvLE6nCP9acbpnz7g2ditgNi2aaVmHuFPdio+dFne+ZrCTNfbx3Rg8zsPRZDwcwsx925dYNMdKILygZ9dSWGfhpDtVIznxXNyhbwV3L/j7oj/s04kYOFHpoXV1DP0CDUFN3XXAX/WOc1aegiRd4kmcsuwezmi+AU3BLQYTDKxZLwKx3RFN0ADvbvOwvbehjWtfTLYTfKmwaFjKr9zcSlHXpea/lJvyGvzszaKuZ07KeroCBa5wMN1CPW9Id8YCNtoBfzJk/+dHVtsaNP4fzn/x/nHPF+SW78D5/MNwBgxrLu2WWQtvLXdb2rmpulYKXiTQI2BBcnZDdM6lCRJ44vRncIXFt05/Fga6/rXNgt+O/+AynDkv/k/rCz5WlX7Wvfp40wHurXj1JwAAAP//AwBQSwMEFAAGAAgAAAAhAPCQCNx0BAAANhsAABYAAABjaGFydC9tZWRpYS9pbWFnZTEuYm1w7JjfS1RBFMe3t56ix6B/oJfAXuqthwh6CKHegkB6SJCeoggkiAgMlLIMpB9GK+WvzZ+VtkaZtWItZWWaitoPK10r011Xt9XVtdvXbo7HM3Nn5yqBRJf9cWZ2Zs7nfufMmbm7I33rRs/vays+N+Gd9ue9xrMBln21rvN45t8LV0FBQd6quWwYa9VctjCrBsf6Z3hm4+Pj754Ot3o/NuS8qzrWfXU/Xj3eAyii8vvrO9OR0DJkX4Y+kb5Av++wDaD/BCfAZiZGzMHMeRKzP0ffNPaVHtIzyL9CtG/PfcnEDxMqQ56B78m9F8bLK+7I7gxrcCMQNiWSCc/tV9PbToW3nBjbmRvuuHbQEEDZDKGlR0rJc7k5DhLxyinpVjoyrxxqLvyZnHGi0vMwGFBBqEBprrl3ZctPjXlOSBqe0qdTQhZqZBWFlF5cVY68rFFK5MSDALZjhpIIu7Ki2pV3ZePYcI+M5MSTURQV3mVj5YENQqw4JFWGpORxmikKllfaiTE/Pzg/MdA2NfpRDDs52PE1WNJ7PVOpCauUZ03Jg1RDXSvtI2VRTeLFjSNomXe5CIlYYMs8T/pnlAC08mRtDOlaaOJkIAEiOcsYtAY5n3aXebIrY9S1bJ/1G2V+20u4p4l6l21shXqe7afnU7HTa3d+xEQZ6gI7voxBa+i8M316h2edSOz65p4E9WViw51+1ui+xnj0K2vfxagJgNwmFLhCBWE2fhVdGA8CVaOPq8gRLmAgJzAGWsSEisaueKCe6OjKwJRRAGa/rz0uRmM8R8onNfogFYiOrgwkGcZAi3SJMZ5M78Tf4MHhkAIwW8Ojjx8cP1zJIhrjbM8YaBHHbNGS6eNtWXL6YlphNkVHVwZWNAVgNjZBMRrjudc5zRhocc+5kWQyKfqaG/q9DKd9MRTjCUXmKICwMwqHKu+2+ny+rq4u0dfQwI7PBGFFPMeJoRgP6pH0BAaMXF9fXf29soULSLFYTHRPaSCS9Y9ISN30UUjmsc/M6We+FtW1V9fULoAsfjc1NSUSpruGPjNDKBzv6U3JPINjM5iaRfcqy+/3p1TJ8AhEJwtgMg8qA4GAimJJ3Y2G+5dCVmSW3tyijQVlckQ0OY9h0HA4vMS3qrCrLe55bK1tsbL6rZMDVuOYhfM5Tjt44jN8usdkYV9bvIffllIf/BIMBlUUf+ryHnUAhr3YqklZpNuooHLiQZ6pr69XIpXcrNr8LMlgUEwJQBtgWdGngJQ8aBCNRrG6ZaSjwUEZxi0PkpJgoIaTPnabUCjEkLy3/IiZFfLQAyGFga3nQQOGlN4WU8KY64N/qBgDLabkQWNMnB1L+Q9fOsGY8GB1x7+9pd5l24QHvRDez9o7lGEsCGm4yjY2cbovyCR2jSGP3Xhgysr+YK1vdRE/WEfYMpRLSYnkisceYWrOKv5ipb3gVEwTZEWEiokmFGwZPLR7MDqfmZGfkaWhA/4fQMpV/pFCe2nsFfJoRl7eT/959LpBn+LiYlul1fAJmF8AAAD//wMAUEsBAi0AFAAGAAgAAAAhACdybVMBAQAA0AEAABMAAAAAAAAAAAAAAAAAAAAAAFtDb250ZW50X1R5cGVzXS54bWxQSwECLQAUAAYACAAAACEAGaqS89EAAACzAQAACwAAAAAAAAAAAAAAAAAyAQAAX3JlbHMvLnJlbHNQSwECLQAUAAYACAAAACEAxQ2iMwMEAABzDgAADwAAAAAAAAAAAAAAAAAsAgAAY2hhcnQvY2hhcnQueG1sUEsBAi0AFAAGAAgAAAAhAPCQCNx0BAAANhsAABYAAAAAAAAAAAAAAAAAXAYAAGNoYXJ0L21lZGlhL2ltYWdlMS5ibXBQSwUGAAAAAAQABAD7AAAABAsAAAAA"/>
  <p:tag name="RGBCOLORS" val="-32704,-16744193,-16744448,-26368,-16777024,-13461146,-8388480,-16711936,-8388608,-13421671,-16777216"/>
  <p:tag name="DEFINEDCOLORS" val="-32704,-16744193,-16744448,-26368,-16777024,-13461146,-8388480,-16711936,-8388608,-13421671,-16777216"/>
  <p:tag name="COLORTYPE" val="SCHEME"/>
  <p:tag name="NUMBERFORMAT" val="0"/>
</p:tagLst>
</file>

<file path=ppt/tags/tag4.xml><?xml version="1.0" encoding="utf-8"?>
<p:tagLst xmlns:a="http://schemas.openxmlformats.org/drawingml/2006/main" xmlns:r="http://schemas.openxmlformats.org/officeDocument/2006/relationships" xmlns:p="http://schemas.openxmlformats.org/presentationml/2006/main">
  <p:tag name="ZEROBASED" val="False"/>
</p:tagLst>
</file>

<file path=ppt/tags/tag5.xml><?xml version="1.0" encoding="utf-8"?>
<p:tagLst xmlns:a="http://schemas.openxmlformats.org/drawingml/2006/main" xmlns:r="http://schemas.openxmlformats.org/officeDocument/2006/relationships" xmlns:p="http://schemas.openxmlformats.org/presentationml/2006/main">
  <p:tag name="TYPE" val="MultiChoiceSlide"/>
  <p:tag name="TPQUESTIONXML" val="﻿&lt;?xml version=&quot;1.0&quot; encoding=&quot;utf-8&quot;?&gt;&#10;&lt;questionlist&gt;&#10;    &lt;properties&gt;&#10;        &lt;guid&gt;DF883CBB27A247678EE0A72CE1DB8B9F&lt;/guid&gt;&#10;        &lt;description /&gt;&#10;        &lt;date&gt;4/11/2018 3:12:13 P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E5B49449134D47DAA8AC1328B0BBB6B1&lt;/guid&gt;&#10;            &lt;repollguid&gt;B08B75E98C364C4DB8E010BB9D026C27&lt;/repollguid&gt;&#10;            &lt;sourceid&gt;A8D342BE6F66479B8F9D33259531504D&lt;/sourceid&gt;&#10;            &lt;questiontext&gt;Have you or staff from your Tribe attended a Health Data Literacy workshop in the past?&lt;/questiontext&gt;&#10;            &lt;showresults&gt;True&lt;/showresults&gt;&#10;            &lt;responsegrid&gt;0&lt;/responsegrid&gt;&#10;            &lt;countdowntimer&gt;False&lt;/countdowntimer&gt;&#10;            &lt;countdowntime&gt;30&lt;/countdowntime&gt;&#10;            &lt;correctvalue&gt;1&lt;/correctvalue&gt;&#10;            &lt;incorrectvalue&gt;0&lt;/incorrectvalue&gt;&#10;            &lt;responselimit&gt;1&lt;/responselimit&gt;&#10;            &lt;bulletstyle&gt;2&lt;/bulletstyle&gt;&#10;            &lt;answers&gt;&#10;                &lt;answer&gt;&#10;                    &lt;guid&gt;D613860C4E0D43C2A55C71E2577F6527&lt;/guid&gt;&#10;                    &lt;answertext&gt;Yes&lt;/answertext&gt;&#10;                    &lt;valuetype&gt;0&lt;/valuetype&gt;&#10;                &lt;/answer&gt;&#10;                &lt;answer&gt;&#10;                    &lt;guid&gt;AF736BC3C29E44B0B23E83267E89B267&lt;/guid&gt;&#10;                    &lt;answertext&gt;No&lt;/answertext&gt;&#10;                    &lt;valuetype&gt;0&lt;/valuetype&gt;&#10;                &lt;/answer&gt;&#10;                &lt;answer&gt;&#10;                    &lt;guid&gt;F2EC4C2DB4354566BBA75072B506D1D7&lt;/guid&gt;&#10;                    &lt;answertext&gt;Don’t Know&lt;/answertext&gt;&#10;                    &lt;valuetype&gt;0&lt;/valuetype&gt;&#10;                &lt;/answer&gt;&#10;            &lt;/answers&gt;&#10;            &lt;metadata&gt;&#10;                &lt;entry&gt;&#10;                    &lt;key&gt;AUTOFORMATCHART&lt;/key&gt;&#10;                    &lt;value&gt;True&lt;/value&gt;&#10;                &lt;/entry&gt;&#10;                &lt;entry&gt;&#10;                    &lt;key&gt;AUTOOPENPOLL&lt;/key&gt;&#10;                    &lt;value&gt;True&lt;/value&gt;&#10;                &lt;/entry&gt;&#10;                &lt;entry&gt;&#10;                    &lt;key&gt;LIVECHARTING&lt;/key&gt;&#10;                    &lt;value&gt;False&lt;/value&gt;&#10;                &lt;/entry&gt;&#10;            &lt;/metadata&gt;&#10;        &lt;/multichoice&gt;&#10;    &lt;/questions&gt;&#10;&lt;/questionlist&gt;"/>
  <p:tag name="LIVECHARTING" val="False"/>
  <p:tag name="AUTOOPENPOLL" val="True"/>
  <p:tag name="AUTOFORMATCHART" val="True"/>
  <p:tag name="RESULTS" val="Have you or staff from your Tribe attended a Health Data Literacy workshop in the past?[;crlf;]0[;]5[;]0[;]False[;]0[;][;crlf;]NaN[;]1[;]0[;]0[;crlf;]0[;]0[;]Yes1[;]Yes[;][;crlf;]0[;]0[;]No2[;]No[;][;crlf;]0[;]0[;]Don’t Know3[;]Don’t Know[;]"/>
  <p:tag name="HASRESULTS" val="True"/>
</p:tagLst>
</file>

<file path=ppt/tags/tag6.xml><?xml version="1.0" encoding="utf-8"?>
<p:tagLst xmlns:a="http://schemas.openxmlformats.org/drawingml/2006/main" xmlns:r="http://schemas.openxmlformats.org/officeDocument/2006/relationships" xmlns:p="http://schemas.openxmlformats.org/presentationml/2006/main">
  <p:tag name="TYPE" val="5"/>
  <p:tag name="NUMBERFORMAT" val="0"/>
  <p:tag name="COLORTYPE" val="SCHEME"/>
  <p:tag name="LABELFORMAT" val="0"/>
  <p:tag name="DEFINEDCOLORS" val="3,6,10,45,32,50,13,4,9,55,1"/>
  <p:tag name="CHARTFORMAT" val="UEsDBBQABgAIAAAAIQAncm1TAQEAANABAAATAAAAW0NvbnRlbnRfVHlwZXNdLnhtbHyRTU/DMAyG70j8hyhX1KRwQAi13YGPI3AYP8AkbhstX0qysf173HZIMA0uUWL7ff3EblZ7Z9kOUzbBt/xa1JyhV0EbP7T8ff1c3XGWC3gNNnhs+QEzX3WXF836EDEzUvvc8rGUeC9lViM6yCJE9JTpQ3JQ6JkGGUFtYEB5U9e3UgVf0JeqTB68ax6xh60t7GlP4YXkw0XOHpa6qVXLjZv0U1yeVSS0+UQCMVqjoNDf5M7rE67qyCRIOdfk0cR8ReB/dJgyv5l+NjjqXmmYyWhkb5DKCzgil2qk+3KK/03OUIa+Nwp1UFtHMxM6wSctx1kxu37jynkf3RcAAAD//wMAUEsDBBQABgAIAAAAIQAZqpLz0QAAALMBAAALAAAAX3JlbHMvLnJlbHOskMuKAjEQRfcD/kOovV3dLkQG025EcCv6ATVJdXew8yCJon9vnNlMizCbWRaXOvdw15ubHcWVYzLeSWiqGgQ75bVxvYTTcTdfgUiZnKbRO5Zw5wSbdvaxPvBIuTylwYQkCsUlCUPO4RMxqYEtpcoHdiXpfLSUyxl7DKTO1DMu6nqJ8TcD2glT7LWEuNcLEMd7KM1/s33XGcVbry6WXX5TgcaW7gKk2HOWoAaKGS1rQz9RU33ZAPjepPlPk6nrq9K3WFWme7rgZOr2AQAA//8DAFBLAwQUAAYACAAAACEAxQ2iMwMEAABzDgAADwAAAGNoYXJ0L2NoYXJ0LnhtbOxXS2/jNhC+F+h/EHT3Q44fiRBn4dg1CtRpgnh37xRFyYQpUiWpJN6i/70zpKQoyaINYhftoSePh8PRcOabb8jLT0+FCB6YNlzJeRj1h2HAJFUpl/k8/PJ53TsPA2OJTIlQks3DAzPhp6sff7ikMd0RbbcloSwAJ9LEdB7urC3jwcDQHSuI6auSSVjLlC6Ihb86H6SaPILzQgxGw+F04JyEtQPyAQcF4bLZr9+zX2UZp2ylaFUwaX0UmgliIQNmx0sTXsHhUmJZdDEcBw9EzMNhOEClIDL3CiZ7X7ZeqVUlU5YulZaQxo59QeOFsExLcLVU0sLX6nMW78pUQfS+KntUFSUEl3DB7cGFCwGC7+VOwTmCe/ZbxTUz85BG4yYRIL5JRcGpVkZltg8eBz4LTTXQ7WxwPhjV9YDDRuPY2INg/kDRcISnHbTfdSGsiRAJoXvMTce4NX1ex42vk4G7qNA3pLx90MdDKMmjeShsFAb2CaR0D1KSj1A3Qh1I6R4kQilUAixqodHAute0NmeN5qyxgax6G8i0FyaNZtJopo1mGgY7weUeKoE/YZAp8bNXNJJHkOsBzAaprPrMrWArJphlaZ17b1UKZReaETQU5KAq6zCZqirfycousRtx7YHow1IJ1WAx8tsN07jK06cORGmsdMr0C40p746vxtUliVmWMWo3pkH9h7sbgQcAg7jwBOkmEQaFkwUq1ZoLcSwHQZQkFvJYN+jFB4THRo//YC7NTj1uWM5k+gs7vEQBrHwlMBqQ/hoIgW5J7K+kqFmhpkX0smX6u/o7prHd3vi+rpJEsC3/9tbVhhHA5IZL1mVTGrMnBBNWHqSg0nwe/r78aTo5my2i3mq6XvbG2XTSu1hdRL3ZaDReji/Gk/Pr6z+eWRG69dWE+htWjLqMOHnuO8AjBOFw2YQFqhaalLg4jdX3LPPwrVWQTzyBrIp2xakQ4L5DWyfvLE6nCP9acbpnz7g2ditgNi2aaVmHuFPdio+dFne+ZrCTNfbx3Rg8zsPRZDwcwsx925dYNMdKILygZ9dSWGfhpDtVIznxXNyhbwV3L/j7oj/s04kYOFHpoXV1DP0CDUFN3XXAX/WOc1aegiRd4kmcsuwezmi+AU3BLQYTDKxZLwKx3RFN0ADvbvOwvbehjWtfTLYTfKmwaFjKr9zcSlHXpea/lJvyGvzszaKuZ07KeroCBa5wMN1CPW9Id8YCNtoBfzJk/+dHVtsaNP4fzn/x/nHPF+SW78D5/MNwBgxrLu2WWQtvLXdb2rmpulYKXiTQI2BBcnZDdM6lCRJ44vRncIXFt05/Fga6/rXNgt+O/+AynDkv/k/rCz5WlX7Wvfp40wHurXj1JwAAAP//AwBQSwMEFAAGAAgAAAAhAPCQCNx0BAAANhsAABYAAABjaGFydC9tZWRpYS9pbWFnZTEuYm1w7JjfS1RBFMe3t56ix6B/oJfAXuqthwh6CKHegkB6SJCeoggkiAgMlLIMpB9GK+WvzZ+VtkaZtWItZWWaitoPK10r011Xt9XVtdvXbo7HM3Nn5yqBRJf9cWZ2Zs7nfufMmbm7I33rRs/vays+N+Gd9ue9xrMBln21rvN45t8LV0FBQd6quWwYa9VctjCrBsf6Z3hm4+Pj754Ot3o/NuS8qzrWfXU/Xj3eAyii8vvrO9OR0DJkX4Y+kb5Av++wDaD/BCfAZiZGzMHMeRKzP0ffNPaVHtIzyL9CtG/PfcnEDxMqQ56B78m9F8bLK+7I7gxrcCMQNiWSCc/tV9PbToW3nBjbmRvuuHbQEEDZDKGlR0rJc7k5DhLxyinpVjoyrxxqLvyZnHGi0vMwGFBBqEBprrl3ZctPjXlOSBqe0qdTQhZqZBWFlF5cVY68rFFK5MSDALZjhpIIu7Ki2pV3ZePYcI+M5MSTURQV3mVj5YENQqw4JFWGpORxmikKllfaiTE/Pzg/MdA2NfpRDDs52PE1WNJ7PVOpCauUZ03Jg1RDXSvtI2VRTeLFjSNomXe5CIlYYMs8T/pnlAC08mRtDOlaaOJkIAEiOcsYtAY5n3aXebIrY9S1bJ/1G2V+20u4p4l6l21shXqe7afnU7HTa3d+xEQZ6gI7voxBa+i8M316h2edSOz65p4E9WViw51+1ui+xnj0K2vfxagJgNwmFLhCBWE2fhVdGA8CVaOPq8gRLmAgJzAGWsSEisaueKCe6OjKwJRRAGa/rz0uRmM8R8onNfogFYiOrgwkGcZAi3SJMZ5M78Tf4MHhkAIwW8Ojjx8cP1zJIhrjbM8YaBHHbNGS6eNtWXL6YlphNkVHVwZWNAVgNjZBMRrjudc5zRhocc+5kWQyKfqaG/q9DKd9MRTjCUXmKICwMwqHKu+2+ny+rq4u0dfQwI7PBGFFPMeJoRgP6pH0BAaMXF9fXf29soULSLFYTHRPaSCS9Y9ISN30UUjmsc/M6We+FtW1V9fULoAsfjc1NSUSpruGPjNDKBzv6U3JPINjM5iaRfcqy+/3p1TJ8AhEJwtgMg8qA4GAimJJ3Y2G+5dCVmSW3tyijQVlckQ0OY9h0HA4vMS3qrCrLe55bK1tsbL6rZMDVuOYhfM5Tjt44jN8usdkYV9bvIffllIf/BIMBlUUf+ryHnUAhr3YqklZpNuooHLiQZ6pr69XIpXcrNr8LMlgUEwJQBtgWdGngJQ8aBCNRrG6ZaSjwUEZxi0PkpJgoIaTPnabUCjEkLy3/IiZFfLQAyGFga3nQQOGlN4WU8KY64N/qBgDLabkQWNMnB1L+Q9fOsGY8GB1x7+9pd5l24QHvRDez9o7lGEsCGm4yjY2cbovyCR2jSGP3Xhgysr+YK1vdRE/WEfYMpRLSYnkisceYWrOKv5ipb3gVEwTZEWEiokmFGwZPLR7MDqfmZGfkaWhA/4fQMpV/pFCe2nsFfJoRl7eT/959LpBn+LiYlul1fAJmF8AAAD//wMAUEsBAi0AFAAGAAgAAAAhACdybVMBAQAA0AEAABMAAAAAAAAAAAAAAAAAAAAAAFtDb250ZW50X1R5cGVzXS54bWxQSwECLQAUAAYACAAAACEAGaqS89EAAACzAQAACwAAAAAAAAAAAAAAAAAyAQAAX3JlbHMvLnJlbHNQSwECLQAUAAYACAAAACEAxQ2iMwMEAABzDgAADwAAAAAAAAAAAAAAAAAsAgAAY2hhcnQvY2hhcnQueG1sUEsBAi0AFAAGAAgAAAAhAPCQCNx0BAAANhsAABYAAAAAAAAAAAAAAAAAXAYAAGNoYXJ0L21lZGlhL2ltYWdlMS5ibXBQSwUGAAAAAAQABAD7AAAABAsAAAAA"/>
</p:tagLst>
</file>

<file path=ppt/tags/tag7.xml><?xml version="1.0" encoding="utf-8"?>
<p:tagLst xmlns:a="http://schemas.openxmlformats.org/drawingml/2006/main" xmlns:r="http://schemas.openxmlformats.org/officeDocument/2006/relationships" xmlns:p="http://schemas.openxmlformats.org/presentationml/2006/main">
  <p:tag name="ZEROBASED" val="False"/>
</p:tagLst>
</file>

<file path=ppt/tags/tag8.xml><?xml version="1.0" encoding="utf-8"?>
<p:tagLst xmlns:a="http://schemas.openxmlformats.org/drawingml/2006/main" xmlns:r="http://schemas.openxmlformats.org/officeDocument/2006/relationships" xmlns:p="http://schemas.openxmlformats.org/presentationml/2006/main">
  <p:tag name="TYPE" val="MultiChoiceSlide"/>
  <p:tag name="TPQUESTIONXML" val="﻿&lt;?xml version=&quot;1.0&quot; encoding=&quot;utf-8&quot;?&gt;&#10;&lt;questionlist&gt;&#10;    &lt;properties&gt;&#10;        &lt;guid&gt;D42D19EF65A649DF96A294338BEFF397&lt;/guid&gt;&#10;        &lt;description /&gt;&#10;        &lt;date&gt;4/11/2018 3:15:59 P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23E782DE602641E5B57DEF18FED1E678&lt;/guid&gt;&#10;            &lt;repollguid&gt;D5B2A079EB714EBBA4AFC5CA45FBF91F&lt;/repollguid&gt;&#10;            &lt;sourceid&gt;D80583BB10344E4FBA007BBC05D6EE7A&lt;/sourceid&gt;&#10;            &lt;questiontext&gt;If you have attended a workshop, how useful has the information been in your work? &lt;/questiontext&gt;&#10;            &lt;showresults&gt;True&lt;/showresults&gt;&#10;            &lt;responsegrid&gt;0&lt;/responsegrid&gt;&#10;            &lt;countdowntimer&gt;False&lt;/countdowntimer&gt;&#10;            &lt;countdowntime&gt;30&lt;/countdowntime&gt;&#10;            &lt;correctvalue&gt;1&lt;/correctvalue&gt;&#10;            &lt;incorrectvalue&gt;0&lt;/incorrectvalue&gt;&#10;            &lt;responselimit&gt;1&lt;/responselimit&gt;&#10;            &lt;bulletstyle&gt;2&lt;/bulletstyle&gt;&#10;            &lt;answers&gt;&#10;                &lt;answer&gt;&#10;                    &lt;guid&gt;FA5FB7F1F3B4412F8A00DFD951441839&lt;/guid&gt;&#10;                    &lt;answertext&gt;Not Useful At All&lt;/answertext&gt;&#10;                    &lt;valuetype&gt;0&lt;/valuetype&gt;&#10;                &lt;/answer&gt;&#10;                &lt;answer&gt;&#10;                    &lt;guid&gt;CB6B16F2CC0F481287912CC86F0BA3D0&lt;/guid&gt;&#10;                    &lt;answertext&gt;Somewhat Useful&lt;/answertext&gt;&#10;                    &lt;valuetype&gt;0&lt;/valuetype&gt;&#10;                &lt;/answer&gt;&#10;                &lt;answer&gt;&#10;                    &lt;guid&gt;64226ADF38714248B23F4CBEE39980E4&lt;/guid&gt;&#10;                    &lt;answertext&gt;Neutral&lt;/answertext&gt;&#10;                    &lt;valuetype&gt;0&lt;/valuetype&gt;&#10;                &lt;/answer&gt;&#10;                &lt;answer&gt;&#10;                    &lt;guid&gt;A4643AA45F6141E0AA0A8AD18EE8C6BC&lt;/guid&gt;&#10;                    &lt;answertext&gt;Useful&lt;/answertext&gt;&#10;                    &lt;valuetype&gt;0&lt;/valuetype&gt;&#10;                &lt;/answer&gt;&#10;                &lt;answer&gt;&#10;                    &lt;guid&gt;6CA5BAC41AAF461F8BE85C56A908CD28&lt;/guid&gt;&#10;                    &lt;answertext&gt;Very Useful&lt;/answertext&gt;&#10;                    &lt;valuetype&gt;0&lt;/valuetype&gt;&#10;                &lt;/answer&gt;&#10;                &lt;answer&gt;&#10;                    &lt;guid&gt;2D0FD3FAB28345B4A126EB390837FE46&lt;/guid&gt;&#10;                    &lt;answertext&gt;Not applicable/ Haven’t attended&lt;/answertext&gt;&#10;                    &lt;valuetype&gt;0&lt;/valuetype&gt;&#10;                &lt;/answer&gt;&#10;            &lt;/answers&gt;&#10;            &lt;metadata&gt;&#10;                &lt;entry&gt;&#10;                    &lt;key&gt;AUTOFORMATCHART&lt;/key&gt;&#10;                    &lt;value&gt;True&lt;/value&gt;&#10;                &lt;/entry&gt;&#10;                &lt;entry&gt;&#10;                    &lt;key&gt;AUTOOPENPOLL&lt;/key&gt;&#10;                    &lt;value&gt;True&lt;/value&gt;&#10;                &lt;/entry&gt;&#10;                &lt;entry&gt;&#10;                    &lt;key&gt;LIVECHARTING&lt;/key&gt;&#10;                    &lt;value&gt;False&lt;/value&gt;&#10;                &lt;/entry&gt;&#10;            &lt;/metadata&gt;&#10;        &lt;/multichoice&gt;&#10;    &lt;/questions&gt;&#10;&lt;/questionlist&gt;"/>
  <p:tag name="LIVECHARTING" val="False"/>
  <p:tag name="AUTOOPENPOLL" val="True"/>
  <p:tag name="AUTOFORMATCHART" val="True"/>
  <p:tag name="RESULTS" val="If you have attended a workshop, how useful has the information been in your work? [;crlf;]0[;]5[;]0[;]False[;]0[;][;crlf;]NaN[;]1[;]0[;]0[;crlf;]0[;]0[;]Not Useful At All1[;]Not Useful At All[;][;crlf;]0[;]0[;]Somewhat Useful2[;]Somewhat Useful[;][;crlf;]0[;]0[;]Neutral3[;]Neutral[;][;crlf;]0[;]0[;]Useful4[;]Useful[;][;crlf;]0[;]0[;]Very Useful5[;]Very Useful[;][;crlf;]0[;]0[;]Not applicable/ Haven’t attended6[;]Not applicable/ Haven’t attended[;]"/>
  <p:tag name="HASRESULTS" val="True"/>
</p:tagLst>
</file>

<file path=ppt/tags/tag9.xml><?xml version="1.0" encoding="utf-8"?>
<p:tagLst xmlns:a="http://schemas.openxmlformats.org/drawingml/2006/main" xmlns:r="http://schemas.openxmlformats.org/officeDocument/2006/relationships" xmlns:p="http://schemas.openxmlformats.org/presentationml/2006/main">
  <p:tag name="TYPE" val="0"/>
  <p:tag name="NUMBERFORMAT" val="0"/>
  <p:tag name="COLORTYPE" val="SCHEME"/>
  <p:tag name="LABELFORMAT" val="0"/>
  <p:tag name="DEFINEDCOLORS" val="3,6,10,45,32,50,13,4,9,55,1"/>
  <p:tag name="CHARTFORMAT" val="UEsDBBQABgAIAAAAIQDvhfRvbQUAAK0RAAAPAAAAY2hhcnQvY2hhcnQueG1s3Fhtb9s2EP4+YP/B0HfHliy/ok7h2M02zGmCJm23faMpSuZMkRpJOXaH/fcdXyTLbpAWdQoMy5dQx+Pp7rmHd2e9er3LWWtLpKKCT4Pwohu0CMcioTybBu8frtujoKU04gligpNpsCcqeH354w+v8ASvkdT3BcKkBUa4muBpsNa6mHQ6Cq9JjtSFKAiHvVTIHGl4lFknkegRjOesE3W7g441EngD6BsM5Ijy6rz8mvMiTSkmC4HLnHDtvJCEIQ0IqDUtVHAJwSVIk3DcjVtbxKZBN+gYIUM8cwLC2+/vnVCKkickmQvJAcaGfo4nM6aJ5GBqLriGt/k4869CKkdyUxZtLPICnFtRRvXeugsOgu35WkAcrXfkr5JKoqYBDuMKCFh+BkVOsRRKpPoCLHYcClU2jNlhZ9SJfD4g2DCeKL1nxAUUdiMTbad+r3XhGjG2QnhjsGko16qHfXPwFAxzCjN5g4rbrTyfQqssnAZMh0FL72CVbGC1yiIji4wMVskGVghjyARo+EUlgX0nqXV6laRX6QCqTgeQdot+JelXkkElGQStNaN8A5kw/4JWKtjPTlCtHIPsHTBooFKLB6oZWRBGNEk89k5rS8ljb2HUpNC/NXhmBb8fC2Y8m+2ORAWQsyBY061P6cCSuoMnB8MpE0KaN+g1xRtOVJPOoFnvK5qQj5D8Z3SbKoYjX1BvqhRM6JkkyFhnaC9KbVY54iViy/p5dyMSHwpJMuJA2j8l9ECMLnrHf9Gbds8fc1ANL8JBNx73RtHQLuI3bctlPHn0WF6Mx+Gg8Td059fV9qg7Gg/7URjGPVM9eu4qnDoPUB7iWiHZW8xNLTVRwtOCSmcOC+bMZ1BjCiiaXsxKBWWFJG5zi+R+Lpioak/oxIrYTNLkmAZCJsSb90VN78x7lZbvSGquOGTfSiiHtqB/Sd+SDMpPxRp/KFmumLLnirvz7+7lKzTh4poydm4jgADQhPFzzRwcMogYi0ZC0hQu0FJVZfyb25WDWQF0FsK1eFySjPDkV7L3RPI5hJ0PCPqz6UFVXkE2R/otyj35fUYUyO+JfFJ+R6SpeZ/ZvipXK0bu6afPTS0JAqIsKRSBo2NkZwAwbsOqVUo6Df6evxn0e8NZ2F4MruftOB302+PFOGwPoyiex+O4P7q6+ufQmqBknowJX2hNYbMt9f3VAQxx2J+YsJ/2FYgMLlpCV06DqCYuRjaKJu+9CNA28fEyr2+EFcFpf6lqI+7tX0xdI0XfNXXN+DJUfKSJ9pUp7Nc+oMJnG++hGUGSHdfQ7hffb6IwisM4iv2J042BK2rQreoTVhNeflzKAM6ZrSQHxRPTCiNwITNoC0mBoXYIc3zLKb9BO+Obwf2gmNjWeMRJtLsTnqUrFwzk7jrX0HDN3DmHPjENfiIwniEG06wo4TYAszckqW9Vjv4U8gGa3g0MXc44tB1nDDw53eMwC7tNDWegFtYOcODag3B75oKfPde8TEFrPU6DQQ9I8FRlMwD7WmRGRFVNDi5bdb7tXlUOzKjyB5E+UvPkUPNViq3YjGXcybD2HAPpbZoq4itR2PUU4+KmZJoutwygbKQWHKtJBFfwaTbV/jVI8gyboBdT71dF28bB59nl2/ET7IKfTd+ZVzXj/h+sqsvLM6yyW1dEPxLiM7ZyD+Z6ATc8JWDVnBjN+gNVt5z5ZuopmVBVXMEvuI2a+WKhCsT9TYUusgDuqVuYeaDsnHCwGs5eDPr/1LDztbVB716onK1Esq9NnTNEwWCm9L39leq+QJxnrHiJsdEWUjRJSPoOYlSfoMWMXJ2DOdJvwqh3hyQyCuaTwjSoPycYHcttA7ZdHL6yXP4LAAD//wMAUEsDBBQABgAIAAAAIQC/uqyqxgYAADYbAAAWAAAAY2hhcnQvbWVkaWEvaW1hZ2UxLmJtcOyY2VNTVxzH6T/Q58700bpUpU0IQh+qD636UHcWK0slcQPZusBYBWULYYtEBBsFTSAJssomEAjUhJhAQCABBGVRAqKyCQi4UO1M+733AnNluAxXsdMHfkPOnJz8zu/3+X3POfdy73d7HD63Ic0B7QZ8OLOfT2w+Q48y46c2NsRnzv5ZtVUF/q8KPCetjTS1Wp2dnX3lypX4+Hh0PjYyMvf39yOz0Wikp0Z2MMAwCIMD3DCIzkohzaemUqBYxKcMefEV46Cq1JsL9b2NvW/Hxsaqq6v1en1VVVVfXx8wAAN/gLFCYlIbociK3ymZCj74oKWnOHJQE2etzVl3TGsXPmUX8WKbtyolJaWgoECpVBYVFVEyIgiwl8OD0uYXmko9X7LG0GZq6Z2YmLBYLE2kLQh4SxVr+eNHq5KvSziw7ugtimfrCQV4bty4oVKpoqOjL5NWXl5uMBgWTF/0K3ji4uLgjEImRp4OmHJR79M7+U6hldywKW749Pd+WTKZDPVSuwIyQn8YUshFJ1ukh3oVXvrzTmsFGm7YJDdi+tvjiuTkZIpHp9MtmnTpQZDExsYCaWL0qTbhAOptTDm4/aQC9QJpu3/OPE9ISAhVb1ZWFngKLp0mefi3E53W8ivswqcJnmMZSUlJ4MnMzEQVS6dm+hVVX79+XZqcWCMmeBqSXXf6qUieyR0BOXK5nNIHYtIjVCtjLdJD8Cd4vNTkek1/41MskUjAA2bsH7o/275Bp4HyiF+f7OpwLI+oN4zgmdenp6eHHrNKGWOWEvvHkOj8xeFSav84+hQnJiaCBwWWlJTQ/dn2rfeajRJnq1JgSnJxOF5A8IRPzfNgpRbwQJ9mcj8bEp3WeBYTPJEvHb2LKB7oU1paypaB7t/f2Vwrce5TETyOJ4rsIgh9dgbO6rMYT8wsj8R5jQf4J+0iXzl4z+qDc1pWVkaPz7b/qMtce8G5Tymou+CCsLiYgGeX/zVq/4Cnu7ubHhPr1XTpIPQ0XnDmHcmxC5vkRb7a4l0iFovz8/M/nOdxt6UuyQX61BI8N0me57sDZOApLCxchEdB8fBRBU+QzT03wYsCz01cx8CTk5OTkZFB52fbB0/DRddZfXxKeZEvuWETewIIfRbl0Shimi8R+xl68viZJM9rjq8OV4+8vLzc3FwcebYMdP8nPRZceaA/6nU8WU7wnBsHT3p6OnikUumC9arMmOWpv+jCE2RR+nB8a6APeKAPjhg9Ptt+e50aPFgvnLL1R7UQn3tubAmeinSRmTxfpiRXHv864HnCGfAIhcK0tLTU1FTcMtgy0P3vmWZ5cH3D/ZEX9Zp7dmxvoIxJH3W6iDpf2HU8vsoO+0c4s9H3jlarxRQYOvT4bPud9RXYD9AHPOuP63lRM5zQUfAkJCTgFoDbXFdXFz2mWh5N+eP6wPNSkus1s9Gvke7zIf3uhkpSf0HNeacNJwz2ED901EdSZ7VazWYz2gXBG8rT4U+cR4kzz0tBrdcmf/MCt/f+aiqVkfGP6MQHNviY7IV/gccj5p17Fj14Q7kcynTJD+P6wPGUY7NhyqYAy6PBcbrbe/fvqNNxf0S9uKt+4VWx0c/8pW+ju4jx/xacR01qUEGsJ9ptgWXYbARPYOujoefvzUCf2FSR0XrZDTzahP1Gg7H+/jP80R2W6G/1L+GGjtpHvwHPwNDkEp7L/8msUdxNdbOqBLfi9+PeuvyJ8KTxtA0MrwxPSxV43MFTHbevt6OJFY+HqJZ7dnSL6M2mn+8ODE+xmsvk3FatJHiUAk3svgeseYwUz+ZfOgaGp5lSsBrXZ8d3pHmApzJmb087u8uIe7SBEzK8RfR286/3B0ZWhseYm3Dvmkevkq+O3oP/pVnV4i4yUjy2v3XWtbJ71GJKVJsr7pT99FBB8IyPsOPxIHiGHGL+tg16YLr7mCkFq3FT/vlOmSd4yoW7x0eesJrrLqzhnCF5gsHDbi5TIvB0kfqURu0eG2YX012ow3o5iN5+FfzQ1M5OWyaeystB968R+tyM3MWWxy1KyzkzOMczyJSC1XhVajC1XsURu54NsdsDbpF/fn36Cbl/uus7hljlZXLWXj3VJfPEeS8K/2GULU9EtW3wQ/uoF7ZBPab2ldFHJzulFTvpxE6q0zuYmJnGC24PXCzs/v1qK9rHo6+Y3NiOT48P4Y/trFX//0YBvMb5wETUWzW0eGkDI98MEQ3e3sDwvEwZHnxgeGJaOh0c8OyGFnMRbflhqYmYu8AwThkFMIdTRtIZllM+GOCM6fOR50JKmWJSIpB6EA0l0dKFr/66qsDHUOBfAAAA//8DAFBLAwQUAAAACABSf0pGhI+kftcCAAAhDgAAHgAAAGNoYXJ0L3RoZW1lL3RoZW1lT3ZlcnJpZGUxLnhtbO1X3WoUMRS+VvAdwtzbWWsVKd2W7vZP+0u7LfTy7Gx2J938DEmmde6kvRQEsYo3gndeiFpowZv6NKsVrdBXMLO1NanNUBZBhGVhmZzzfSfnJCf5yMjYQ0bRJpaKCF4Obg2UAoR5JBqEt8rBam3q5r0AKQ28AVRwXA4yrIKx0RvXR2BYx5jhRcOVpIGRicPVMJSDWOtkOAxVZNygBkSCufE1hWSgzVC2woaELROf0XCwVLobMiA8MCGvmZgRlSs5ESMOzEy32GySCJ96Q8v9C94UXPvwuZ/BhpBTBpQbuhYKmnCkswQ3ITKEKlBSlwTNkVasA5QAF8qYS4OlqdJt85//hrpfQ0F4HgWDFcKyR+pP+1meSEWSJLocPDCTBBbu5PDdyeE+Ojnc62wfdLY/dnZ2OtsffOwZ4C2bffzm6Y9Xj9D3/dfHu88LSMomfXn/+POnZwVobaOPXux9Pdg7evnk29tdH2dcQt3m1AjDCi3gLbQsGHDvVLgue6DVYiA2bZy3FHDIiT7KpI4dykIGFHzgCnYXeU0S3vCip9MNp4iVWKaa+NCzMXPQ80LQipD+YmfN1M4apbxVkItMbfAywKY3leqFtphME3OWCHjxMXZSX6KmU6CFOdYo94k2xj7uOiHEKZtEUijR1GidoAoQ/4LVSF1fzpwhzGxiBgVtAg5zDVUE9U40gTddOJiFpt7gmDorPQ2pBuavAhi14XOgY2/iK5mMnI1RWppkMBVosoGV8hIXZeaUMGuut4JumacZc+FSk7YHnucshA2fEO1qDCzx10F4bBPuq7bpdkBLQvtzEvbZOx2bTQNe3CVrBOsebpJVc+9f3ly5J5Xec4aFe+Yz2gR8Ns1IaGnPuRgRfjUxuiBDd/oy1LMMjUsC9Kri0wVfVXKqQjbI/6k4E5DyJczjvuD0BacvOH9LcLq3xz+QGUtVjOGU7z6SmC54U/12G4MZu8+60Z9QSwMEFAAGAAgAAAAhAPzwneC+AAAAMQEAABoAAABjaGFydC9fcmVscy9jaGFydC54bWwucmVsc4SPwQrCMBBE74L/EPZu03oQkSa9iNCTIPoBIdm2wTYJSRT79y6eLAged4d5M1M3r2lkT4zJeiegKkpg6LQ31vUCbtfTZg8sZeWMGr1DATMmaOR6VV9wVJlMabAhMaK4JGDIORw4T3rASaXCB3SkdD5OKtMZex6Uvqse+bYsdzx+M0AumKw1AmJrKmDXOVDyf7bvOqvx6PVjQpd/RPBMvfBMc6M1SGAVe8wCPu+lWBVUHLis+WKofAMAAP//AwBQSwMEFAAGAAgAAAAhAITsoQcTAQAAVAIAABMAAABbQ29udGVudF9UeXBlc10ueG1spJLNTsMwDMfvSLxDlCtq0nFACK3dgY8jcBgPYFK3jciXkmxsb4/brhKbNi5crMT23/7FznK1s4ZtMSbtXcUXouQMnfKNdl3FP9YvxT1nKYNrwHiHFd9j4qv6+mq53gdMjNQuVbzPOTxImVSPFpLwAR1FWh8tZLrGTgZQX9ChvC3LO6m8y+hykYcavF4+YQsbk9nzjtwTyacNnD1OeUOrims76Ae/PKuIaNKJBEIwWkGmt8mta064igOTIOWYk3od0g2BX+gwRI6Zfjc46N5omFE3yN4h5lewRC5VT+fJir+LnKH0basVNl5tLM1MNBG+aTnWiLHqjHu5baadoBztnLT4N8VRuZlBjn+i/gEAAP//AwBQSwMEFAAGAAgAAAAhABmqkvPRAAAAswEAAAsAAABfcmVscy8ucmVsc6yQy4oCMRBF9wP+Q6i9Xd0uRAbTbkRwK/oBNUl1d7DzIImif2+c2UyLMJtZFpc693DXm5sdxZVjMt5JaKoaBDvltXG9hNNxN1+BSJmcptE7lnDnBJt29rE+8Ei5PKXBhCQKxSUJQ87hEzGpgS2lygd2Jel8tJTLGXsMpM7UMy7qeonxNwPaCVPstYS41wsQx3sozX+zfdcZxVuvLpZdflOBxpbuAqTYc5agBooZLWtDP1FTfdkA+N6k+U+Tqeur0rdYVaZ7uuBk6vYBAAD//wMAUEsBAi0AFAAGAAgAAAAhAO+F9G9tBQAArREAAA8AAAAAAAAAAAAAAAAAAAAAAGNoYXJ0L2NoYXJ0LnhtbFBLAQItABQABgAIAAAAIQC/uqyqxgYAADYbAAAWAAAAAAAAAAAAAAAAAJoFAABjaGFydC9tZWRpYS9pbWFnZTEuYm1wUEsBAj8AFAAAAAgAUn9KRoSPpH7XAgAAIQ4AAB4AJAAAAAAAAAAgAAAAlAwAAGNoYXJ0L3RoZW1lL3RoZW1lT3ZlcnJpZGUxLnhtbAoAIAAAAAAAAQAYAFIRHFZ0RdABAIirysnnqAEAiKvKyeeoAVBLAQItABQABgAIAAAAIQD88J3gvgAAADEBAAAaAAAAAAAAAAAAAAAAAKcPAABjaGFydC9fcmVscy9jaGFydC54bWwucmVsc1BLAQItABQABgAIAAAAIQCE7KEHEwEAAFQCAAATAAAAAAAAAAAAAAAAAJ0QAABbQ29udGVudF9UeXBlc10ueG1sUEsBAi0AFAAGAAgAAAAhABmqkvPRAAAAswEAAAsAAAAAAAAAAAAAAAAA4REAAF9yZWxzLy5yZWxzUEsFBgAAAAAGAAYAswEAANsSAAAAAA=="/>
</p:tagLst>
</file>

<file path=ppt/theme/theme1.xml><?xml version="1.0" encoding="utf-8"?>
<a:theme xmlns:a="http://schemas.openxmlformats.org/drawingml/2006/main" name="Retrospec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391</TotalTime>
  <Words>449</Words>
  <Application>Microsoft Office PowerPoint</Application>
  <PresentationFormat>Widescreen</PresentationFormat>
  <Paragraphs>84</Paragraphs>
  <Slides>12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Retrospect</vt:lpstr>
      <vt:lpstr>IDEA-NW: Tribal Epidemiology Center – Public Health Infrastructure Project</vt:lpstr>
      <vt:lpstr>Tribal Epidemiology Center –  Public Health Infrastructure (TEC-PHI) Project  </vt:lpstr>
      <vt:lpstr>PowerPoint Presentation</vt:lpstr>
      <vt:lpstr>PowerPoint Presentation</vt:lpstr>
      <vt:lpstr>Before today, were you aware that NPAIHB offers Health Data Literacy workshops? </vt:lpstr>
      <vt:lpstr>Have you or staff from your Tribe attended a Health Data Literacy workshop in the past?</vt:lpstr>
      <vt:lpstr>If you have attended a workshop, how useful has the information been in your work? </vt:lpstr>
      <vt:lpstr>What would be your first preference for attending a Health Data Literacy Workshop?</vt:lpstr>
      <vt:lpstr>What would be your second preference for attending a Health Data Literacy Workshop?</vt:lpstr>
      <vt:lpstr>Which of the following training topics is most useful for your Tribe (1st choice)?</vt:lpstr>
      <vt:lpstr>Which of the following training topics is most useful for your Tribe (2nd choice)?</vt:lpstr>
      <vt:lpstr>Upcoming Health Data Literacy Workshop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Sujata Joshi</dc:creator>
  <cp:lastModifiedBy>Lisa Griggs</cp:lastModifiedBy>
  <cp:revision>36</cp:revision>
  <dcterms:created xsi:type="dcterms:W3CDTF">2018-04-10T21:05:17Z</dcterms:created>
  <dcterms:modified xsi:type="dcterms:W3CDTF">2018-04-13T13:30:38Z</dcterms:modified>
</cp:coreProperties>
</file>