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40" r:id="rId1"/>
    <p:sldMasterId id="2147483950" r:id="rId2"/>
  </p:sldMasterIdLst>
  <p:notesMasterIdLst>
    <p:notesMasterId r:id="rId36"/>
  </p:notesMasterIdLst>
  <p:sldIdLst>
    <p:sldId id="256" r:id="rId3"/>
    <p:sldId id="261" r:id="rId4"/>
    <p:sldId id="379" r:id="rId5"/>
    <p:sldId id="263" r:id="rId6"/>
    <p:sldId id="285" r:id="rId7"/>
    <p:sldId id="286" r:id="rId8"/>
    <p:sldId id="287" r:id="rId9"/>
    <p:sldId id="320" r:id="rId10"/>
    <p:sldId id="448" r:id="rId11"/>
    <p:sldId id="322" r:id="rId12"/>
    <p:sldId id="316" r:id="rId13"/>
    <p:sldId id="323" r:id="rId14"/>
    <p:sldId id="338" r:id="rId15"/>
    <p:sldId id="288" r:id="rId16"/>
    <p:sldId id="445" r:id="rId17"/>
    <p:sldId id="347" r:id="rId18"/>
    <p:sldId id="303" r:id="rId19"/>
    <p:sldId id="307" r:id="rId20"/>
    <p:sldId id="353" r:id="rId21"/>
    <p:sldId id="364" r:id="rId22"/>
    <p:sldId id="365" r:id="rId23"/>
    <p:sldId id="366" r:id="rId24"/>
    <p:sldId id="370" r:id="rId25"/>
    <p:sldId id="449" r:id="rId26"/>
    <p:sldId id="371" r:id="rId27"/>
    <p:sldId id="372" r:id="rId28"/>
    <p:sldId id="357" r:id="rId29"/>
    <p:sldId id="295" r:id="rId30"/>
    <p:sldId id="373" r:id="rId31"/>
    <p:sldId id="284" r:id="rId32"/>
    <p:sldId id="450" r:id="rId33"/>
    <p:sldId id="258" r:id="rId34"/>
    <p:sldId id="42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99"/>
    <p:restoredTop sz="86408"/>
  </p:normalViewPr>
  <p:slideViewPr>
    <p:cSldViewPr snapToGrid="0" snapToObjects="1">
      <p:cViewPr varScale="1">
        <p:scale>
          <a:sx n="75" d="100"/>
          <a:sy n="75" d="100"/>
        </p:scale>
        <p:origin x="760" y="16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76A0C0-C84D-2D45-973A-8FC777BD8389}" type="datetimeFigureOut">
              <a:rPr lang="en-US" smtClean="0"/>
              <a:t>4/17/18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2FEFAB-ADB0-4A47-A1CB-8A6FD235BB7D}" type="slidenum">
              <a:rPr lang="en-US" smtClean="0"/>
              <a:t>‹#›</a:t>
            </a:fld>
            <a:endParaRPr lang="en-US"/>
          </a:p>
        </p:txBody>
      </p:sp>
    </p:spTree>
    <p:extLst>
      <p:ext uri="{BB962C8B-B14F-4D97-AF65-F5344CB8AC3E}">
        <p14:creationId xmlns:p14="http://schemas.microsoft.com/office/powerpoint/2010/main" val="643307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Century Gothic" charset="0"/>
                <a:ea typeface="Century Gothic" charset="0"/>
                <a:cs typeface="Century Gothic"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Slide Number Placeholder 11"/>
          <p:cNvSpPr>
            <a:spLocks noGrp="1"/>
          </p:cNvSpPr>
          <p:nvPr>
            <p:ph type="sldNum" sz="quarter" idx="11"/>
          </p:nvPr>
        </p:nvSpPr>
        <p:spPr/>
        <p:txBody>
          <a:bodyPr/>
          <a:lstStyle/>
          <a:p>
            <a:fld id="{B88CE1A6-3BA2-A642-8632-A380944C8708}" type="slidenum">
              <a:rPr lang="en-US" smtClean="0"/>
              <a:t>‹#›</a:t>
            </a:fld>
            <a:endParaRPr lang="en-US"/>
          </a:p>
        </p:txBody>
      </p:sp>
      <p:sp>
        <p:nvSpPr>
          <p:cNvPr id="15" name="Title 14"/>
          <p:cNvSpPr>
            <a:spLocks noGrp="1"/>
          </p:cNvSpPr>
          <p:nvPr>
            <p:ph type="title"/>
          </p:nvPr>
        </p:nvSpPr>
        <p:spPr/>
        <p:txBody>
          <a:bodyPr/>
          <a:lstStyle/>
          <a:p>
            <a:r>
              <a:rPr lang="en-US"/>
              <a:t>Click to edit Master title style</a:t>
            </a:r>
          </a:p>
        </p:txBody>
      </p:sp>
      <p:sp>
        <p:nvSpPr>
          <p:cNvPr id="16" name="Footer Placeholder 4"/>
          <p:cNvSpPr>
            <a:spLocks noGrp="1"/>
          </p:cNvSpPr>
          <p:nvPr>
            <p:ph type="ftr" sz="quarter" idx="3"/>
          </p:nvPr>
        </p:nvSpPr>
        <p:spPr>
          <a:xfrm>
            <a:off x="1097280" y="6438256"/>
            <a:ext cx="10058400" cy="357626"/>
          </a:xfrm>
          <a:prstGeom prst="rect">
            <a:avLst/>
          </a:prstGeom>
        </p:spPr>
        <p:txBody>
          <a:bodyPr vert="horz" lIns="91440" tIns="45720" rIns="91440" bIns="45720" rtlCol="0" anchor="ctr"/>
          <a:lstStyle>
            <a:lvl1pPr algn="ctr">
              <a:defRPr sz="2800" b="1" cap="none" spc="800" baseline="0">
                <a:solidFill>
                  <a:srgbClr val="FFFFFF"/>
                </a:solidFill>
                <a:latin typeface="Century Gothic" charset="0"/>
                <a:ea typeface="Century Gothic" charset="0"/>
                <a:cs typeface="Century Gothic" charset="0"/>
              </a:defRPr>
            </a:lvl1pPr>
          </a:lstStyle>
          <a:p>
            <a:r>
              <a:rPr lang="en-US" dirty="0"/>
              <a:t>Native Farm Bill Coalition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Indigenous Food and Agriculture initiative</a:t>
            </a:r>
          </a:p>
        </p:txBody>
      </p:sp>
    </p:spTree>
    <p:extLst>
      <p:ext uri="{BB962C8B-B14F-4D97-AF65-F5344CB8AC3E}">
        <p14:creationId xmlns:p14="http://schemas.microsoft.com/office/powerpoint/2010/main" val="16683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8" name="Footer Placeholder 7"/>
          <p:cNvSpPr>
            <a:spLocks noGrp="1"/>
          </p:cNvSpPr>
          <p:nvPr>
            <p:ph type="ftr" sz="quarter" idx="10"/>
          </p:nvPr>
        </p:nvSpPr>
        <p:spPr/>
        <p:txBody>
          <a:bodyPr/>
          <a:lstStyle/>
          <a:p>
            <a:r>
              <a:rPr lang="en-US"/>
              <a:t>Native Farm Bill Coalition</a:t>
            </a:r>
            <a:endParaRPr lang="en-US" dirty="0"/>
          </a:p>
        </p:txBody>
      </p:sp>
      <p:sp>
        <p:nvSpPr>
          <p:cNvPr id="9" name="Slide Number Placeholder 8"/>
          <p:cNvSpPr>
            <a:spLocks noGrp="1"/>
          </p:cNvSpPr>
          <p:nvPr>
            <p:ph type="sldNum" sz="quarter" idx="11"/>
          </p:nvPr>
        </p:nvSpPr>
        <p:spPr/>
        <p:txBody>
          <a:bodyPr/>
          <a:lstStyle/>
          <a:p>
            <a:fld id="{B88CE1A6-3BA2-A642-8632-A380944C870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dirty="0"/>
              <a:t>Click to edit Master title style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851953" y="7508000"/>
            <a:ext cx="2472271"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88CE1A6-3BA2-A642-8632-A380944C8708}" type="slidenum">
              <a:rPr lang="en-US" smtClean="0"/>
              <a:t>‹#›</a:t>
            </a:fld>
            <a:endParaRPr lang="en-US"/>
          </a:p>
        </p:txBody>
      </p:sp>
      <p:pic>
        <p:nvPicPr>
          <p:cNvPr id="10" name="Picture 9"/>
          <p:cNvPicPr/>
          <p:nvPr userDrawn="1"/>
        </p:nvPicPr>
        <p:blipFill>
          <a:blip r:embed="rId2" cstate="print">
            <a:extLst>
              <a:ext uri="{28A0092B-C50C-407E-A947-70E740481C1C}">
                <a14:useLocalDpi xmlns:a14="http://schemas.microsoft.com/office/drawing/2010/main" val="0"/>
              </a:ext>
            </a:extLst>
          </a:blip>
          <a:stretch>
            <a:fillRect/>
          </a:stretch>
        </p:blipFill>
        <p:spPr>
          <a:xfrm>
            <a:off x="2000589" y="7510"/>
            <a:ext cx="8187646" cy="488887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85000"/>
              </a:lnSpc>
              <a:defRPr sz="8000" spc="-51" baseline="0">
                <a:solidFill>
                  <a:srgbClr val="9C2134"/>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a:prstGeom prst="rect">
            <a:avLst/>
          </a:prstGeo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Footer Placeholder 9"/>
          <p:cNvSpPr>
            <a:spLocks noGrp="1"/>
          </p:cNvSpPr>
          <p:nvPr>
            <p:ph type="ftr" sz="quarter" idx="10"/>
          </p:nvPr>
        </p:nvSpPr>
        <p:spPr/>
        <p:txBody>
          <a:bodyPr/>
          <a:lstStyle/>
          <a:p>
            <a:r>
              <a:rPr lang="en-US"/>
              <a:t>Indigenous Food and Agriculture initiative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276271"/>
            <a:ext cx="12192000" cy="91440"/>
          </a:xfrm>
          <a:prstGeom prst="rect">
            <a:avLst/>
          </a:prstGeom>
        </p:spPr>
      </p:pic>
    </p:spTree>
    <p:extLst>
      <p:ext uri="{BB962C8B-B14F-4D97-AF65-F5344CB8AC3E}">
        <p14:creationId xmlns:p14="http://schemas.microsoft.com/office/powerpoint/2010/main" val="3993737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5"/>
            <a:ext cx="10058400" cy="1450757"/>
          </a:xfrm>
          <a:prstGeom prst="rect">
            <a:avLst/>
          </a:prstGeom>
        </p:spPr>
        <p:txBody>
          <a:bodyPr/>
          <a:lstStyle>
            <a:lvl1pPr>
              <a:defRPr>
                <a:solidFill>
                  <a:srgbClr val="9C2134"/>
                </a:solidFill>
              </a:defRPr>
            </a:lvl1pPr>
          </a:lstStyle>
          <a:p>
            <a:r>
              <a:rPr lang="en-US" dirty="0"/>
              <a:t>Click to edit Master title style</a:t>
            </a:r>
          </a:p>
        </p:txBody>
      </p:sp>
      <p:sp>
        <p:nvSpPr>
          <p:cNvPr id="3" name="Content Placeholder 2"/>
          <p:cNvSpPr>
            <a:spLocks noGrp="1"/>
          </p:cNvSpPr>
          <p:nvPr>
            <p:ph idx="1"/>
          </p:nvPr>
        </p:nvSpPr>
        <p:spPr>
          <a:xfrm>
            <a:off x="1097279" y="1845735"/>
            <a:ext cx="10058401" cy="4023360"/>
          </a:xfrm>
          <a:prstGeom prst="rect">
            <a:avLst/>
          </a:prstGeom>
        </p:spPr>
        <p:txBody>
          <a:bodyPr/>
          <a:lstStyle>
            <a:lvl1pPr>
              <a:defRPr>
                <a:solidFill>
                  <a:srgbClr val="9C2134"/>
                </a:solidFill>
              </a:defRPr>
            </a:lvl1pPr>
            <a:lvl2pPr>
              <a:defRPr>
                <a:solidFill>
                  <a:srgbClr val="9C2134"/>
                </a:solidFill>
              </a:defRPr>
            </a:lvl2pPr>
            <a:lvl3pPr>
              <a:defRPr>
                <a:solidFill>
                  <a:srgbClr val="9C2134"/>
                </a:solidFill>
              </a:defRPr>
            </a:lvl3pPr>
            <a:lvl4pPr>
              <a:defRPr>
                <a:solidFill>
                  <a:srgbClr val="9C2134"/>
                </a:solidFill>
              </a:defRPr>
            </a:lvl4pPr>
            <a:lvl5pPr>
              <a:defRPr>
                <a:solidFill>
                  <a:srgbClr val="9C213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10"/>
          </p:nvPr>
        </p:nvSpPr>
        <p:spPr/>
        <p:txBody>
          <a:bodyPr/>
          <a:lstStyle/>
          <a:p>
            <a:r>
              <a:rPr lang="en-US"/>
              <a:t>Indigenous Food and Agriculture initiative</a:t>
            </a:r>
          </a:p>
        </p:txBody>
      </p:sp>
    </p:spTree>
    <p:extLst>
      <p:ext uri="{BB962C8B-B14F-4D97-AF65-F5344CB8AC3E}">
        <p14:creationId xmlns:p14="http://schemas.microsoft.com/office/powerpoint/2010/main" val="2741563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a:prstGeom prst="rect">
            <a:avLst/>
          </a:prstGeom>
        </p:spPr>
        <p:txBody>
          <a:bodyPr/>
          <a:lstStyle>
            <a:lvl1pPr>
              <a:defRPr>
                <a:solidFill>
                  <a:srgbClr val="9C2134"/>
                </a:solidFill>
              </a:defRPr>
            </a:lvl1pPr>
          </a:lstStyle>
          <a:p>
            <a:r>
              <a:rPr lang="en-US" dirty="0"/>
              <a:t>Click to edit Master title style</a:t>
            </a:r>
          </a:p>
        </p:txBody>
      </p:sp>
      <p:sp>
        <p:nvSpPr>
          <p:cNvPr id="3" name="Content Placeholder 2"/>
          <p:cNvSpPr>
            <a:spLocks noGrp="1"/>
          </p:cNvSpPr>
          <p:nvPr>
            <p:ph sz="half" idx="1"/>
          </p:nvPr>
        </p:nvSpPr>
        <p:spPr>
          <a:xfrm>
            <a:off x="1097280" y="1845735"/>
            <a:ext cx="4937760" cy="4023360"/>
          </a:xfrm>
          <a:prstGeom prst="rect">
            <a:avLst/>
          </a:prstGeom>
        </p:spPr>
        <p:txBody>
          <a:bodyPr/>
          <a:lstStyle>
            <a:lvl1pPr>
              <a:defRPr>
                <a:solidFill>
                  <a:srgbClr val="9C2134"/>
                </a:solidFill>
              </a:defRPr>
            </a:lvl1pPr>
            <a:lvl2pPr>
              <a:defRPr>
                <a:solidFill>
                  <a:srgbClr val="9C2134"/>
                </a:solidFill>
              </a:defRPr>
            </a:lvl2pPr>
            <a:lvl3pPr>
              <a:defRPr>
                <a:solidFill>
                  <a:srgbClr val="9C2134"/>
                </a:solidFill>
              </a:defRPr>
            </a:lvl3pPr>
            <a:lvl4pPr>
              <a:defRPr>
                <a:solidFill>
                  <a:srgbClr val="9C2134"/>
                </a:solidFill>
              </a:defRPr>
            </a:lvl4pPr>
            <a:lvl5pPr>
              <a:defRPr>
                <a:solidFill>
                  <a:srgbClr val="9C213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845739"/>
            <a:ext cx="4937760" cy="4023359"/>
          </a:xfrm>
          <a:prstGeom prst="rect">
            <a:avLst/>
          </a:prstGeom>
        </p:spPr>
        <p:txBody>
          <a:bodyPr/>
          <a:lstStyle>
            <a:lvl1pPr>
              <a:defRPr>
                <a:solidFill>
                  <a:srgbClr val="9C2134"/>
                </a:solidFill>
              </a:defRPr>
            </a:lvl1pPr>
            <a:lvl2pPr>
              <a:defRPr>
                <a:solidFill>
                  <a:srgbClr val="9C2134"/>
                </a:solidFill>
              </a:defRPr>
            </a:lvl2pPr>
            <a:lvl3pPr>
              <a:defRPr>
                <a:solidFill>
                  <a:srgbClr val="9C2134"/>
                </a:solidFill>
              </a:defRPr>
            </a:lvl3pPr>
            <a:lvl4pPr>
              <a:defRPr>
                <a:solidFill>
                  <a:srgbClr val="9C2134"/>
                </a:solidFill>
              </a:defRPr>
            </a:lvl4pPr>
            <a:lvl5pPr>
              <a:defRPr>
                <a:solidFill>
                  <a:srgbClr val="9C213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0"/>
          </p:nvPr>
        </p:nvSpPr>
        <p:spPr/>
        <p:txBody>
          <a:bodyPr/>
          <a:lstStyle/>
          <a:p>
            <a:r>
              <a:rPr lang="en-US"/>
              <a:t>Indigenous Food and Agriculture initiative</a:t>
            </a:r>
          </a:p>
        </p:txBody>
      </p:sp>
    </p:spTree>
    <p:extLst>
      <p:ext uri="{BB962C8B-B14F-4D97-AF65-F5344CB8AC3E}">
        <p14:creationId xmlns:p14="http://schemas.microsoft.com/office/powerpoint/2010/main" val="2765738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3"/>
            <a:ext cx="4937760" cy="736283"/>
          </a:xfrm>
          <a:prstGeom prst="rect">
            <a:avLst/>
          </a:prstGeo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3"/>
            <a:ext cx="4937760" cy="736283"/>
          </a:xfrm>
          <a:prstGeom prst="rect">
            <a:avLst/>
          </a:prstGeo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5"/>
            <a:ext cx="4937760" cy="32867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p:cNvSpPr>
            <a:spLocks noGrp="1"/>
          </p:cNvSpPr>
          <p:nvPr>
            <p:ph type="ftr" sz="quarter" idx="10"/>
          </p:nvPr>
        </p:nvSpPr>
        <p:spPr/>
        <p:txBody>
          <a:bodyPr/>
          <a:lstStyle/>
          <a:p>
            <a:r>
              <a:rPr lang="en-US"/>
              <a:t>Indigenous Food and Agriculture initiative</a:t>
            </a:r>
          </a:p>
        </p:txBody>
      </p:sp>
    </p:spTree>
    <p:extLst>
      <p:ext uri="{BB962C8B-B14F-4D97-AF65-F5344CB8AC3E}">
        <p14:creationId xmlns:p14="http://schemas.microsoft.com/office/powerpoint/2010/main" val="2201269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5"/>
            <a:ext cx="10058400" cy="1450757"/>
          </a:xfrm>
          <a:prstGeom prst="rect">
            <a:avLst/>
          </a:prstGeom>
        </p:spPr>
        <p:txBody>
          <a:bodyPr/>
          <a:lstStyle>
            <a:lvl1pPr>
              <a:defRPr>
                <a:solidFill>
                  <a:srgbClr val="9C2134"/>
                </a:solidFill>
              </a:defRPr>
            </a:lvl1pPr>
          </a:lstStyle>
          <a:p>
            <a:r>
              <a:rPr lang="en-US" dirty="0"/>
              <a:t>Click to edit Master title style</a:t>
            </a:r>
          </a:p>
        </p:txBody>
      </p:sp>
      <p:sp>
        <p:nvSpPr>
          <p:cNvPr id="6" name="Footer Placeholder 5"/>
          <p:cNvSpPr>
            <a:spLocks noGrp="1"/>
          </p:cNvSpPr>
          <p:nvPr>
            <p:ph type="ftr" sz="quarter" idx="10"/>
          </p:nvPr>
        </p:nvSpPr>
        <p:spPr/>
        <p:txBody>
          <a:bodyPr/>
          <a:lstStyle/>
          <a:p>
            <a:r>
              <a:rPr lang="en-US"/>
              <a:t>Indigenous Food and Agriculture initiative</a:t>
            </a:r>
          </a:p>
        </p:txBody>
      </p:sp>
    </p:spTree>
    <p:extLst>
      <p:ext uri="{BB962C8B-B14F-4D97-AF65-F5344CB8AC3E}">
        <p14:creationId xmlns:p14="http://schemas.microsoft.com/office/powerpoint/2010/main" val="4128610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4" y="5008606"/>
            <a:ext cx="12188825" cy="18493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a:prstGeom prst="rect">
            <a:avLst/>
          </a:prstGeo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0" y="1"/>
            <a:ext cx="12191985" cy="4915076"/>
          </a:xfrm>
          <a:prstGeom prst="rect">
            <a:avLst/>
          </a:prstGeom>
          <a:blipFill>
            <a:blip r:embed="rId2"/>
            <a:stretch>
              <a:fillRect/>
            </a:stretch>
          </a:blipFill>
        </p:spPr>
        <p:txBody>
          <a:bodyPr lIns="457200" tIns="457200" anchor="t"/>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097279" y="5907024"/>
            <a:ext cx="10119360" cy="594360"/>
          </a:xfrm>
          <a:prstGeom prst="rect">
            <a:avLst/>
          </a:prstGeo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75" y="4878500"/>
            <a:ext cx="12192000" cy="91440"/>
          </a:xfrm>
          <a:prstGeom prst="rect">
            <a:avLst/>
          </a:prstGeom>
        </p:spPr>
      </p:pic>
      <p:sp>
        <p:nvSpPr>
          <p:cNvPr id="11" name="Footer Placeholder 10"/>
          <p:cNvSpPr>
            <a:spLocks noGrp="1"/>
          </p:cNvSpPr>
          <p:nvPr>
            <p:ph type="ftr" sz="quarter" idx="10"/>
          </p:nvPr>
        </p:nvSpPr>
        <p:spPr/>
        <p:txBody>
          <a:bodyPr/>
          <a:lstStyle/>
          <a:p>
            <a:r>
              <a:rPr lang="en-US"/>
              <a:t>Indigenous Food and Agriculture initiative</a:t>
            </a:r>
          </a:p>
        </p:txBody>
      </p:sp>
    </p:spTree>
    <p:extLst>
      <p:ext uri="{BB962C8B-B14F-4D97-AF65-F5344CB8AC3E}">
        <p14:creationId xmlns:p14="http://schemas.microsoft.com/office/powerpoint/2010/main" val="23515662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38752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097280" y="6438256"/>
            <a:ext cx="10058400" cy="357626"/>
          </a:xfrm>
          <a:prstGeom prst="rect">
            <a:avLst/>
          </a:prstGeom>
        </p:spPr>
        <p:txBody>
          <a:bodyPr vert="horz" lIns="91440" tIns="45720" rIns="91440" bIns="45720" rtlCol="0" anchor="ctr"/>
          <a:lstStyle>
            <a:lvl1pPr algn="ctr">
              <a:defRPr sz="2800" b="1" cap="none" spc="800" baseline="0">
                <a:solidFill>
                  <a:srgbClr val="FFFFFF"/>
                </a:solidFill>
                <a:latin typeface="Century Gothic" charset="0"/>
                <a:ea typeface="Century Gothic" charset="0"/>
                <a:cs typeface="Century Gothic" charset="0"/>
              </a:defRPr>
            </a:lvl1pPr>
          </a:lstStyle>
          <a:p>
            <a:r>
              <a:rPr lang="en-US" dirty="0"/>
              <a:t>Native Farm Bill Coalition</a:t>
            </a:r>
          </a:p>
        </p:txBody>
      </p:sp>
      <p:sp>
        <p:nvSpPr>
          <p:cNvPr id="6" name="Slide Number Placeholder 5"/>
          <p:cNvSpPr>
            <a:spLocks noGrp="1"/>
          </p:cNvSpPr>
          <p:nvPr>
            <p:ph type="sldNum" sz="quarter" idx="4"/>
          </p:nvPr>
        </p:nvSpPr>
        <p:spPr>
          <a:xfrm>
            <a:off x="10770246" y="6430757"/>
            <a:ext cx="1312025" cy="365125"/>
          </a:xfrm>
          <a:prstGeom prst="rect">
            <a:avLst/>
          </a:prstGeom>
        </p:spPr>
        <p:txBody>
          <a:bodyPr vert="horz" lIns="91440" tIns="45720" rIns="91440" bIns="45720" rtlCol="0" anchor="ctr"/>
          <a:lstStyle>
            <a:lvl1pPr algn="r">
              <a:defRPr sz="1050">
                <a:solidFill>
                  <a:srgbClr val="FFFFFF"/>
                </a:solidFill>
              </a:defRPr>
            </a:lvl1pPr>
          </a:lstStyle>
          <a:p>
            <a:fld id="{B88CE1A6-3BA2-A642-8632-A380944C8708}" type="slidenum">
              <a:rPr lang="en-US" smtClean="0"/>
              <a:t>‹#›</a:t>
            </a:fld>
            <a:endParaRPr lang="en-US"/>
          </a:p>
        </p:txBody>
      </p:sp>
      <p:cxnSp>
        <p:nvCxnSpPr>
          <p:cNvPr id="10" name="Straight Connector 9"/>
          <p:cNvCxnSpPr/>
          <p:nvPr userDrawn="1"/>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690915"/>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9" r:id="rId3"/>
  </p:sldLayoutIdLst>
  <p:hf sldNum="0" hdr="0" dt="0"/>
  <p:txStyles>
    <p:titleStyle>
      <a:lvl1pPr algn="l" defTabSz="914400" rtl="0" eaLnBrk="1" latinLnBrk="0" hangingPunct="1">
        <a:lnSpc>
          <a:spcPct val="85000"/>
        </a:lnSpc>
        <a:spcBef>
          <a:spcPct val="0"/>
        </a:spcBef>
        <a:buNone/>
        <a:defRPr sz="4800" b="1" i="0" kern="1200" spc="-50" baseline="0">
          <a:solidFill>
            <a:schemeClr val="accent2"/>
          </a:solidFill>
          <a:latin typeface="Century Gothic" charset="0"/>
          <a:ea typeface="Century Gothic" charset="0"/>
          <a:cs typeface="Century Gothic"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Century Gothic" charset="0"/>
          <a:ea typeface="Century Gothic" charset="0"/>
          <a:cs typeface="Century Gothic"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Century Gothic" charset="0"/>
          <a:ea typeface="Century Gothic" charset="0"/>
          <a:cs typeface="Century Gothic"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entury Gothic" charset="0"/>
          <a:ea typeface="Century Gothic" charset="0"/>
          <a:cs typeface="Century Gothic"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entury Gothic" charset="0"/>
          <a:ea typeface="Century Gothic" charset="0"/>
          <a:cs typeface="Century Gothic"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entury Gothic" charset="0"/>
          <a:ea typeface="Century Gothic" charset="0"/>
          <a:cs typeface="Century Gothic"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6400315"/>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ooter Placeholder 4"/>
          <p:cNvSpPr>
            <a:spLocks noGrp="1"/>
          </p:cNvSpPr>
          <p:nvPr>
            <p:ph type="ftr" sz="quarter" idx="3"/>
          </p:nvPr>
        </p:nvSpPr>
        <p:spPr>
          <a:xfrm>
            <a:off x="838203" y="6459788"/>
            <a:ext cx="10515599" cy="365125"/>
          </a:xfrm>
          <a:prstGeom prst="rect">
            <a:avLst/>
          </a:prstGeom>
        </p:spPr>
        <p:txBody>
          <a:bodyPr vert="horz" lIns="91440" tIns="45720" rIns="91440" bIns="45720" rtlCol="0" anchor="ctr"/>
          <a:lstStyle>
            <a:lvl1pPr algn="ctr">
              <a:defRPr sz="1600" b="1" cap="all" baseline="0">
                <a:solidFill>
                  <a:srgbClr val="FFFFFF"/>
                </a:solidFill>
              </a:defRPr>
            </a:lvl1pPr>
          </a:lstStyle>
          <a:p>
            <a:r>
              <a:rPr lang="en-US"/>
              <a:t>Indigenous Food and Agriculture initiative</a:t>
            </a: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0"/>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13" name="Picture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6264743"/>
            <a:ext cx="12192000" cy="91440"/>
          </a:xfrm>
          <a:prstGeom prst="rect">
            <a:avLst/>
          </a:prstGeom>
        </p:spPr>
      </p:pic>
    </p:spTree>
    <p:extLst>
      <p:ext uri="{BB962C8B-B14F-4D97-AF65-F5344CB8AC3E}">
        <p14:creationId xmlns:p14="http://schemas.microsoft.com/office/powerpoint/2010/main" val="3746119582"/>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Lst>
  <p:hf sldNum="0" hdr="0" dt="0"/>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tiff"/><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tiff"/></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hyperlink" Target="http://seedsofnativehealth.org/farm-bill-report-and-title-summaries/" TargetMode="Externa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 Id="rId9" Type="http://schemas.openxmlformats.org/officeDocument/2006/relationships/image" Target="../media/image10.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urldefense.proofpoint.com/v2/url?u=https-3A__attendee.gotowebinar.com_register_7093352322089352451&amp;d=DwMFaQ&amp;c=7ypwAowFJ8v-mw8AB-SdSueVQgSDL4HiiSaLK01W8HA&amp;r=s2EoAbBCWQF-WdsOTBZ3sA&amp;m=Y_BRkJlCaBlInn0I4aXn_qgmSeHob0UBq75vdYwfgNs&amp;s=BLY9fcXqKDHW3IcH3bCZtPlObFAl2EfTgkolqEkKLIw&amp;e="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nativefarmbillcoalition.org/"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mailto:cduren@uark.edu" TargetMode="External"/><Relationship Id="rId4" Type="http://schemas.openxmlformats.org/officeDocument/2006/relationships/hyperlink" Target="mailto:info@nativefarmbillcoalition.org" TargetMode="External"/></Relationships>
</file>

<file path=ppt/slides/_rels/slide33.xml.rels><?xml version="1.0" encoding="UTF-8" standalone="yes"?>
<Relationships xmlns="http://schemas.openxmlformats.org/package/2006/relationships"><Relationship Id="rId2" Type="http://schemas.openxmlformats.org/officeDocument/2006/relationships/hyperlink" Target="http://www.nativefoodsafety.org/"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mailto:info@nativefarmbillcoalition.org" TargetMode="External"/><Relationship Id="rId2" Type="http://schemas.openxmlformats.org/officeDocument/2006/relationships/hyperlink" Target="http://www.nativefarmbillcoalition.or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5063074"/>
            <a:ext cx="10113645" cy="1185332"/>
          </a:xfrm>
        </p:spPr>
        <p:txBody>
          <a:bodyPr/>
          <a:lstStyle/>
          <a:p>
            <a:pPr algn="ctr"/>
            <a:r>
              <a:rPr lang="en-US" b="1" dirty="0"/>
              <a:t>Northwest Portland Area Indian Health Board</a:t>
            </a:r>
            <a:br>
              <a:rPr lang="en-US" b="1" dirty="0"/>
            </a:br>
            <a:r>
              <a:rPr lang="en-US" sz="2400" b="1" i="1" dirty="0"/>
              <a:t>Quarterly Board Meeting</a:t>
            </a:r>
            <a:br>
              <a:rPr lang="en-US" b="1" dirty="0"/>
            </a:br>
            <a:r>
              <a:rPr lang="en-US" sz="1800" b="1" dirty="0"/>
              <a:t>April 17, 2018</a:t>
            </a:r>
            <a:endParaRPr lang="en-US" b="1" dirty="0"/>
          </a:p>
        </p:txBody>
      </p:sp>
    </p:spTree>
    <p:extLst>
      <p:ext uri="{BB962C8B-B14F-4D97-AF65-F5344CB8AC3E}">
        <p14:creationId xmlns:p14="http://schemas.microsoft.com/office/powerpoint/2010/main" val="1155219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Native Farm Bill Coalition</a:t>
            </a:r>
            <a:endParaRPr lang="en-US" dirty="0"/>
          </a:p>
        </p:txBody>
      </p:sp>
      <p:pic>
        <p:nvPicPr>
          <p:cNvPr id="5" name="Picture 4"/>
          <p:cNvPicPr>
            <a:picLocks noChangeAspect="1"/>
          </p:cNvPicPr>
          <p:nvPr/>
        </p:nvPicPr>
        <p:blipFill>
          <a:blip r:embed="rId2"/>
          <a:stretch>
            <a:fillRect/>
          </a:stretch>
        </p:blipFill>
        <p:spPr>
          <a:xfrm>
            <a:off x="1260232" y="-479577"/>
            <a:ext cx="9732495" cy="7520563"/>
          </a:xfrm>
          <a:prstGeom prst="rect">
            <a:avLst/>
          </a:prstGeom>
        </p:spPr>
      </p:pic>
    </p:spTree>
    <p:extLst>
      <p:ext uri="{BB962C8B-B14F-4D97-AF65-F5344CB8AC3E}">
        <p14:creationId xmlns:p14="http://schemas.microsoft.com/office/powerpoint/2010/main" val="71284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a:t>The Basics</a:t>
            </a:r>
            <a:endParaRPr lang="en-US" b="1" dirty="0">
              <a:solidFill>
                <a:schemeClr val="accent2"/>
              </a:solidFill>
            </a:endParaRPr>
          </a:p>
          <a:p>
            <a:r>
              <a:rPr lang="en-US" b="1" dirty="0">
                <a:solidFill>
                  <a:schemeClr val="accent2"/>
                </a:solidFill>
              </a:rPr>
              <a:t>71,947 Native Farm Operators </a:t>
            </a:r>
          </a:p>
          <a:p>
            <a:r>
              <a:rPr lang="en-US" b="1" dirty="0">
                <a:solidFill>
                  <a:schemeClr val="accent2"/>
                </a:solidFill>
              </a:rPr>
              <a:t>57 million acres </a:t>
            </a:r>
            <a:r>
              <a:rPr lang="en-US" dirty="0"/>
              <a:t>of land in Indian Country are already engaged in food and agriculture (2012 USDA Census of Agriculture)</a:t>
            </a:r>
          </a:p>
          <a:p>
            <a:pPr lvl="1"/>
            <a:r>
              <a:rPr lang="en-US" dirty="0"/>
              <a:t>Example: </a:t>
            </a:r>
            <a:r>
              <a:rPr lang="en-US" b="1" dirty="0">
                <a:solidFill>
                  <a:schemeClr val="accent2"/>
                </a:solidFill>
              </a:rPr>
              <a:t>20 million </a:t>
            </a:r>
            <a:r>
              <a:rPr lang="en-US" dirty="0"/>
              <a:t>of the 26 million acres in Arizona involved in food and agriculture is under direct Tribal control</a:t>
            </a:r>
          </a:p>
          <a:p>
            <a:pPr lvl="1"/>
            <a:r>
              <a:rPr lang="en-US" dirty="0"/>
              <a:t>One of the largest contiguous farms in the U.S. is Navajo owned (NAPI). </a:t>
            </a:r>
          </a:p>
          <a:p>
            <a:endParaRPr lang="en-US" dirty="0"/>
          </a:p>
        </p:txBody>
      </p:sp>
      <p:sp>
        <p:nvSpPr>
          <p:cNvPr id="3" name="Title 2"/>
          <p:cNvSpPr>
            <a:spLocks noGrp="1"/>
          </p:cNvSpPr>
          <p:nvPr>
            <p:ph type="title"/>
          </p:nvPr>
        </p:nvSpPr>
        <p:spPr/>
        <p:txBody>
          <a:bodyPr/>
          <a:lstStyle/>
          <a:p>
            <a:pPr algn="ctr"/>
            <a:r>
              <a:rPr lang="en-US" dirty="0"/>
              <a:t>Current Scope of Ag in </a:t>
            </a:r>
            <a:br>
              <a:rPr lang="en-US" dirty="0"/>
            </a:br>
            <a:r>
              <a:rPr lang="en-US" dirty="0"/>
              <a:t>Indian Country </a:t>
            </a:r>
            <a:r>
              <a:rPr lang="mr-IN" dirty="0"/>
              <a:t>–</a:t>
            </a:r>
            <a:r>
              <a:rPr lang="en-US" dirty="0"/>
              <a:t> People/Land</a:t>
            </a:r>
          </a:p>
        </p:txBody>
      </p:sp>
      <p:sp>
        <p:nvSpPr>
          <p:cNvPr id="4" name="Footer Placeholder 3"/>
          <p:cNvSpPr>
            <a:spLocks noGrp="1"/>
          </p:cNvSpPr>
          <p:nvPr>
            <p:ph type="ftr" sz="quarter" idx="10"/>
          </p:nvPr>
        </p:nvSpPr>
        <p:spPr/>
        <p:txBody>
          <a:bodyPr/>
          <a:lstStyle/>
          <a:p>
            <a:r>
              <a:rPr lang="en-US"/>
              <a:t>Native Farm Bill Coalition</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070039474"/>
              </p:ext>
            </p:extLst>
          </p:nvPr>
        </p:nvGraphicFramePr>
        <p:xfrm>
          <a:off x="1443367" y="4396309"/>
          <a:ext cx="9366225" cy="1838545"/>
        </p:xfrm>
        <a:graphic>
          <a:graphicData uri="http://schemas.openxmlformats.org/drawingml/2006/table">
            <a:tbl>
              <a:tblPr firstRow="1" firstCol="1" bandRow="1">
                <a:tableStyleId>{5C22544A-7EE6-4342-B048-85BDC9FD1C3A}</a:tableStyleId>
              </a:tblPr>
              <a:tblGrid>
                <a:gridCol w="3121407">
                  <a:extLst>
                    <a:ext uri="{9D8B030D-6E8A-4147-A177-3AD203B41FA5}">
                      <a16:colId xmlns:a16="http://schemas.microsoft.com/office/drawing/2014/main" val="20000"/>
                    </a:ext>
                  </a:extLst>
                </a:gridCol>
                <a:gridCol w="3122409">
                  <a:extLst>
                    <a:ext uri="{9D8B030D-6E8A-4147-A177-3AD203B41FA5}">
                      <a16:colId xmlns:a16="http://schemas.microsoft.com/office/drawing/2014/main" val="20001"/>
                    </a:ext>
                  </a:extLst>
                </a:gridCol>
                <a:gridCol w="3122409">
                  <a:extLst>
                    <a:ext uri="{9D8B030D-6E8A-4147-A177-3AD203B41FA5}">
                      <a16:colId xmlns:a16="http://schemas.microsoft.com/office/drawing/2014/main" val="20002"/>
                    </a:ext>
                  </a:extLst>
                </a:gridCol>
              </a:tblGrid>
              <a:tr h="288500">
                <a:tc gridSpan="3">
                  <a:txBody>
                    <a:bodyPr/>
                    <a:lstStyle/>
                    <a:p>
                      <a:pPr marL="0" marR="0" algn="ctr">
                        <a:spcBef>
                          <a:spcPts val="0"/>
                        </a:spcBef>
                        <a:spcAft>
                          <a:spcPts val="0"/>
                        </a:spcAft>
                      </a:pPr>
                      <a:r>
                        <a:rPr lang="en-US" sz="2400" dirty="0">
                          <a:effectLst/>
                        </a:rPr>
                        <a:t>American Indian and Alaska Native Farm Operators and Farm lands</a:t>
                      </a:r>
                    </a:p>
                    <a:p>
                      <a:pPr marL="0" marR="0" algn="ctr">
                        <a:spcBef>
                          <a:spcPts val="0"/>
                        </a:spcBef>
                        <a:spcAft>
                          <a:spcPts val="0"/>
                        </a:spcAft>
                      </a:pPr>
                      <a:endParaRPr lang="en-US" sz="1900" dirty="0">
                        <a:effectLst/>
                        <a:latin typeface="Calibri" charset="0"/>
                        <a:ea typeface="Calibri" charset="0"/>
                        <a:cs typeface="Times New Roman" charset="0"/>
                      </a:endParaRPr>
                    </a:p>
                  </a:txBody>
                  <a:tcPr marL="108187" marR="108187" marT="0" marB="0">
                    <a:solidFill>
                      <a:schemeClr val="accent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88500">
                <a:tc>
                  <a:txBody>
                    <a:bodyPr/>
                    <a:lstStyle/>
                    <a:p>
                      <a:pPr marL="0" marR="0">
                        <a:spcBef>
                          <a:spcPts val="0"/>
                        </a:spcBef>
                        <a:spcAft>
                          <a:spcPts val="0"/>
                        </a:spcAft>
                      </a:pPr>
                      <a:r>
                        <a:rPr lang="en-US" sz="1900" b="0" i="0" dirty="0">
                          <a:solidFill>
                            <a:schemeClr val="bg1"/>
                          </a:solidFill>
                          <a:effectLst/>
                        </a:rPr>
                        <a:t> USDA Ag Census Year</a:t>
                      </a:r>
                      <a:endParaRPr lang="en-US" sz="1900" b="0" i="0" dirty="0">
                        <a:solidFill>
                          <a:schemeClr val="bg1"/>
                        </a:solidFill>
                        <a:effectLst/>
                        <a:latin typeface="Calibri" charset="0"/>
                        <a:ea typeface="Calibri" charset="0"/>
                        <a:cs typeface="Times New Roman" charset="0"/>
                      </a:endParaRPr>
                    </a:p>
                  </a:txBody>
                  <a:tcPr marL="108187" marR="108187" marT="0" marB="0">
                    <a:solidFill>
                      <a:schemeClr val="accent2"/>
                    </a:solidFill>
                  </a:tcPr>
                </a:tc>
                <a:tc>
                  <a:txBody>
                    <a:bodyPr/>
                    <a:lstStyle/>
                    <a:p>
                      <a:pPr marL="0" marR="0" algn="ctr">
                        <a:spcBef>
                          <a:spcPts val="0"/>
                        </a:spcBef>
                        <a:spcAft>
                          <a:spcPts val="0"/>
                        </a:spcAft>
                      </a:pPr>
                      <a:r>
                        <a:rPr lang="en-US" sz="1900" b="1">
                          <a:solidFill>
                            <a:schemeClr val="bg1"/>
                          </a:solidFill>
                          <a:effectLst/>
                        </a:rPr>
                        <a:t>2007</a:t>
                      </a:r>
                      <a:endParaRPr lang="en-US" sz="1900" b="1">
                        <a:solidFill>
                          <a:schemeClr val="bg1"/>
                        </a:solidFill>
                        <a:effectLst/>
                        <a:latin typeface="Calibri" charset="0"/>
                        <a:ea typeface="Calibri" charset="0"/>
                        <a:cs typeface="Times New Roman" charset="0"/>
                      </a:endParaRPr>
                    </a:p>
                  </a:txBody>
                  <a:tcPr marL="108187" marR="108187" marT="0" marB="0">
                    <a:solidFill>
                      <a:schemeClr val="accent2"/>
                    </a:solidFill>
                  </a:tcPr>
                </a:tc>
                <a:tc>
                  <a:txBody>
                    <a:bodyPr/>
                    <a:lstStyle/>
                    <a:p>
                      <a:pPr marL="0" marR="0" algn="ctr">
                        <a:spcBef>
                          <a:spcPts val="0"/>
                        </a:spcBef>
                        <a:spcAft>
                          <a:spcPts val="0"/>
                        </a:spcAft>
                      </a:pPr>
                      <a:r>
                        <a:rPr lang="en-US" sz="1900" b="1" dirty="0">
                          <a:solidFill>
                            <a:schemeClr val="bg1"/>
                          </a:solidFill>
                          <a:effectLst/>
                        </a:rPr>
                        <a:t>2012</a:t>
                      </a:r>
                      <a:endParaRPr lang="en-US" sz="1900" b="1" dirty="0">
                        <a:solidFill>
                          <a:schemeClr val="bg1"/>
                        </a:solidFill>
                        <a:effectLst/>
                        <a:latin typeface="Calibri" charset="0"/>
                        <a:ea typeface="Calibri" charset="0"/>
                        <a:cs typeface="Times New Roman" charset="0"/>
                      </a:endParaRPr>
                    </a:p>
                  </a:txBody>
                  <a:tcPr marL="108187" marR="108187" marT="0" marB="0">
                    <a:solidFill>
                      <a:schemeClr val="accent2"/>
                    </a:solidFill>
                  </a:tcPr>
                </a:tc>
                <a:extLst>
                  <a:ext uri="{0D108BD9-81ED-4DB2-BD59-A6C34878D82A}">
                    <a16:rowId xmlns:a16="http://schemas.microsoft.com/office/drawing/2014/main" val="10001"/>
                  </a:ext>
                </a:extLst>
              </a:tr>
              <a:tr h="288500">
                <a:tc>
                  <a:txBody>
                    <a:bodyPr/>
                    <a:lstStyle/>
                    <a:p>
                      <a:pPr marL="0" marR="0">
                        <a:spcBef>
                          <a:spcPts val="0"/>
                        </a:spcBef>
                        <a:spcAft>
                          <a:spcPts val="0"/>
                        </a:spcAft>
                      </a:pPr>
                      <a:r>
                        <a:rPr lang="en-US" sz="1900" b="0" i="0">
                          <a:solidFill>
                            <a:schemeClr val="bg1"/>
                          </a:solidFill>
                          <a:effectLst/>
                        </a:rPr>
                        <a:t>Total Native Farm Operators</a:t>
                      </a:r>
                      <a:endParaRPr lang="en-US" sz="1900" b="0" i="0">
                        <a:solidFill>
                          <a:schemeClr val="bg1"/>
                        </a:solidFill>
                        <a:effectLst/>
                        <a:latin typeface="Calibri" charset="0"/>
                        <a:ea typeface="Calibri" charset="0"/>
                        <a:cs typeface="Times New Roman" charset="0"/>
                      </a:endParaRPr>
                    </a:p>
                  </a:txBody>
                  <a:tcPr marL="108187" marR="108187" marT="0" marB="0">
                    <a:solidFill>
                      <a:schemeClr val="accent2"/>
                    </a:solidFill>
                  </a:tcPr>
                </a:tc>
                <a:tc>
                  <a:txBody>
                    <a:bodyPr/>
                    <a:lstStyle/>
                    <a:p>
                      <a:pPr marL="0" marR="0" algn="ctr">
                        <a:spcBef>
                          <a:spcPts val="0"/>
                        </a:spcBef>
                        <a:spcAft>
                          <a:spcPts val="0"/>
                        </a:spcAft>
                      </a:pPr>
                      <a:r>
                        <a:rPr lang="en-US" sz="1900">
                          <a:effectLst/>
                        </a:rPr>
                        <a:t>77,437</a:t>
                      </a:r>
                      <a:endParaRPr lang="en-US" sz="1900">
                        <a:effectLst/>
                        <a:latin typeface="Calibri" charset="0"/>
                        <a:ea typeface="Calibri" charset="0"/>
                        <a:cs typeface="Times New Roman" charset="0"/>
                      </a:endParaRPr>
                    </a:p>
                  </a:txBody>
                  <a:tcPr marL="108187" marR="108187" marT="0" marB="0" anchor="ctr"/>
                </a:tc>
                <a:tc>
                  <a:txBody>
                    <a:bodyPr/>
                    <a:lstStyle/>
                    <a:p>
                      <a:pPr marL="0" marR="0" algn="ctr">
                        <a:spcBef>
                          <a:spcPts val="0"/>
                        </a:spcBef>
                        <a:spcAft>
                          <a:spcPts val="0"/>
                        </a:spcAft>
                      </a:pPr>
                      <a:r>
                        <a:rPr lang="en-US" sz="1900" dirty="0">
                          <a:effectLst/>
                        </a:rPr>
                        <a:t>71,947</a:t>
                      </a:r>
                      <a:endParaRPr lang="en-US" sz="1900" dirty="0">
                        <a:effectLst/>
                        <a:latin typeface="Calibri" charset="0"/>
                        <a:ea typeface="Calibri" charset="0"/>
                        <a:cs typeface="Times New Roman" charset="0"/>
                      </a:endParaRPr>
                    </a:p>
                  </a:txBody>
                  <a:tcPr marL="108187" marR="108187" marT="0" marB="0" anchor="ctr"/>
                </a:tc>
                <a:extLst>
                  <a:ext uri="{0D108BD9-81ED-4DB2-BD59-A6C34878D82A}">
                    <a16:rowId xmlns:a16="http://schemas.microsoft.com/office/drawing/2014/main" val="10002"/>
                  </a:ext>
                </a:extLst>
              </a:tr>
              <a:tr h="288500">
                <a:tc>
                  <a:txBody>
                    <a:bodyPr/>
                    <a:lstStyle/>
                    <a:p>
                      <a:pPr marL="0" marR="0">
                        <a:spcBef>
                          <a:spcPts val="0"/>
                        </a:spcBef>
                        <a:spcAft>
                          <a:spcPts val="0"/>
                        </a:spcAft>
                      </a:pPr>
                      <a:r>
                        <a:rPr lang="en-US" sz="1900" b="0" i="0">
                          <a:solidFill>
                            <a:schemeClr val="bg1"/>
                          </a:solidFill>
                          <a:effectLst/>
                        </a:rPr>
                        <a:t>Acres Operated</a:t>
                      </a:r>
                      <a:endParaRPr lang="en-US" sz="1900" b="0" i="0">
                        <a:solidFill>
                          <a:schemeClr val="bg1"/>
                        </a:solidFill>
                        <a:effectLst/>
                        <a:latin typeface="Calibri" charset="0"/>
                        <a:ea typeface="Calibri" charset="0"/>
                        <a:cs typeface="Times New Roman" charset="0"/>
                      </a:endParaRPr>
                    </a:p>
                  </a:txBody>
                  <a:tcPr marL="108187" marR="108187" marT="0" marB="0">
                    <a:solidFill>
                      <a:schemeClr val="accent2"/>
                    </a:solidFill>
                  </a:tcPr>
                </a:tc>
                <a:tc>
                  <a:txBody>
                    <a:bodyPr/>
                    <a:lstStyle/>
                    <a:p>
                      <a:pPr marL="0" marR="0" algn="ctr">
                        <a:spcBef>
                          <a:spcPts val="0"/>
                        </a:spcBef>
                        <a:spcAft>
                          <a:spcPts val="0"/>
                        </a:spcAft>
                      </a:pPr>
                      <a:r>
                        <a:rPr lang="en-US" sz="1900">
                          <a:effectLst/>
                        </a:rPr>
                        <a:t>58.1 million</a:t>
                      </a:r>
                      <a:endParaRPr lang="en-US" sz="1900">
                        <a:effectLst/>
                        <a:latin typeface="Calibri" charset="0"/>
                        <a:ea typeface="Calibri" charset="0"/>
                        <a:cs typeface="Times New Roman" charset="0"/>
                      </a:endParaRPr>
                    </a:p>
                  </a:txBody>
                  <a:tcPr marL="108187" marR="108187" marT="0" marB="0" anchor="ctr"/>
                </a:tc>
                <a:tc>
                  <a:txBody>
                    <a:bodyPr/>
                    <a:lstStyle/>
                    <a:p>
                      <a:pPr marL="0" marR="0" algn="ctr">
                        <a:spcBef>
                          <a:spcPts val="0"/>
                        </a:spcBef>
                        <a:spcAft>
                          <a:spcPts val="0"/>
                        </a:spcAft>
                      </a:pPr>
                      <a:r>
                        <a:rPr lang="en-US" sz="1900">
                          <a:effectLst/>
                        </a:rPr>
                        <a:t>57.2 million</a:t>
                      </a:r>
                      <a:endParaRPr lang="en-US" sz="1900">
                        <a:effectLst/>
                        <a:latin typeface="Calibri" charset="0"/>
                        <a:ea typeface="Calibri" charset="0"/>
                        <a:cs typeface="Times New Roman" charset="0"/>
                      </a:endParaRPr>
                    </a:p>
                  </a:txBody>
                  <a:tcPr marL="108187" marR="108187" marT="0" marB="0" anchor="ctr"/>
                </a:tc>
                <a:extLst>
                  <a:ext uri="{0D108BD9-81ED-4DB2-BD59-A6C34878D82A}">
                    <a16:rowId xmlns:a16="http://schemas.microsoft.com/office/drawing/2014/main" val="10003"/>
                  </a:ext>
                </a:extLst>
              </a:tr>
              <a:tr h="314545">
                <a:tc>
                  <a:txBody>
                    <a:bodyPr/>
                    <a:lstStyle/>
                    <a:p>
                      <a:pPr marL="0" marR="0">
                        <a:spcBef>
                          <a:spcPts val="0"/>
                        </a:spcBef>
                        <a:spcAft>
                          <a:spcPts val="0"/>
                        </a:spcAft>
                      </a:pPr>
                      <a:r>
                        <a:rPr lang="en-US" sz="1900" b="0" i="0" dirty="0">
                          <a:solidFill>
                            <a:schemeClr val="bg1"/>
                          </a:solidFill>
                          <a:effectLst/>
                        </a:rPr>
                        <a:t>Avg. Acres per Operation</a:t>
                      </a:r>
                      <a:endParaRPr lang="en-US" sz="1900" b="0" i="0" dirty="0">
                        <a:solidFill>
                          <a:schemeClr val="bg1"/>
                        </a:solidFill>
                        <a:effectLst/>
                        <a:latin typeface="Calibri" charset="0"/>
                        <a:ea typeface="Calibri" charset="0"/>
                        <a:cs typeface="Times New Roman" charset="0"/>
                      </a:endParaRPr>
                    </a:p>
                  </a:txBody>
                  <a:tcPr marL="108187" marR="108187" marT="0" marB="0">
                    <a:solidFill>
                      <a:schemeClr val="accent2"/>
                    </a:solidFill>
                  </a:tcPr>
                </a:tc>
                <a:tc>
                  <a:txBody>
                    <a:bodyPr/>
                    <a:lstStyle/>
                    <a:p>
                      <a:pPr marL="0" marR="0" algn="ctr">
                        <a:spcBef>
                          <a:spcPts val="0"/>
                        </a:spcBef>
                        <a:spcAft>
                          <a:spcPts val="0"/>
                        </a:spcAft>
                      </a:pPr>
                      <a:r>
                        <a:rPr lang="en-US" sz="1900">
                          <a:effectLst/>
                        </a:rPr>
                        <a:t>946</a:t>
                      </a:r>
                      <a:endParaRPr lang="en-US" sz="1900">
                        <a:effectLst/>
                        <a:latin typeface="Calibri" charset="0"/>
                        <a:ea typeface="Calibri" charset="0"/>
                        <a:cs typeface="Times New Roman" charset="0"/>
                      </a:endParaRPr>
                    </a:p>
                  </a:txBody>
                  <a:tcPr marL="108187" marR="108187" marT="0" marB="0" anchor="ctr"/>
                </a:tc>
                <a:tc>
                  <a:txBody>
                    <a:bodyPr/>
                    <a:lstStyle/>
                    <a:p>
                      <a:pPr marL="0" marR="0" algn="ctr">
                        <a:spcBef>
                          <a:spcPts val="0"/>
                        </a:spcBef>
                        <a:spcAft>
                          <a:spcPts val="0"/>
                        </a:spcAft>
                      </a:pPr>
                      <a:r>
                        <a:rPr lang="en-US" sz="1900" dirty="0">
                          <a:effectLst/>
                        </a:rPr>
                        <a:t>1,020</a:t>
                      </a:r>
                      <a:endParaRPr lang="en-US" sz="1900" dirty="0">
                        <a:effectLst/>
                        <a:latin typeface="Calibri" charset="0"/>
                        <a:ea typeface="Calibri" charset="0"/>
                        <a:cs typeface="Times New Roman" charset="0"/>
                      </a:endParaRPr>
                    </a:p>
                  </a:txBody>
                  <a:tcPr marL="108187" marR="108187"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45837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Average Farm Payments</a:t>
            </a:r>
            <a:br>
              <a:rPr lang="en-US" dirty="0"/>
            </a:br>
            <a:endParaRPr lang="en-US" dirty="0"/>
          </a:p>
        </p:txBody>
      </p:sp>
      <p:sp>
        <p:nvSpPr>
          <p:cNvPr id="4" name="Footer Placeholder 3"/>
          <p:cNvSpPr>
            <a:spLocks noGrp="1"/>
          </p:cNvSpPr>
          <p:nvPr>
            <p:ph type="ftr" sz="quarter" idx="10"/>
          </p:nvPr>
        </p:nvSpPr>
        <p:spPr/>
        <p:txBody>
          <a:bodyPr/>
          <a:lstStyle/>
          <a:p>
            <a:r>
              <a:rPr lang="en-US"/>
              <a:t>Native Farm Bill Coalition</a:t>
            </a:r>
            <a:endParaRPr lang="en-US" dirty="0"/>
          </a:p>
        </p:txBody>
      </p:sp>
      <p:sp>
        <p:nvSpPr>
          <p:cNvPr id="23" name="TextBox 22"/>
          <p:cNvSpPr txBox="1"/>
          <p:nvPr/>
        </p:nvSpPr>
        <p:spPr>
          <a:xfrm>
            <a:off x="8719226" y="2356818"/>
            <a:ext cx="2757487" cy="1713976"/>
          </a:xfrm>
          <a:prstGeom prst="rect">
            <a:avLst/>
          </a:prstGeom>
          <a:noFill/>
        </p:spPr>
        <p:txBody>
          <a:bodyPr wrap="square" rtlCol="0">
            <a:spAutoFit/>
          </a:bodyPr>
          <a:lstStyle/>
          <a:p>
            <a:endParaRPr lang="en-US"/>
          </a:p>
        </p:txBody>
      </p:sp>
      <p:pic>
        <p:nvPicPr>
          <p:cNvPr id="22" name="Picture 21">
            <a:extLst>
              <a:ext uri="{FF2B5EF4-FFF2-40B4-BE49-F238E27FC236}">
                <a16:creationId xmlns:a16="http://schemas.microsoft.com/office/drawing/2014/main" id="{D482B240-81BA-C841-AAA9-57422C4E1AF6}"/>
              </a:ext>
            </a:extLst>
          </p:cNvPr>
          <p:cNvPicPr>
            <a:picLocks noChangeAspect="1"/>
          </p:cNvPicPr>
          <p:nvPr/>
        </p:nvPicPr>
        <p:blipFill>
          <a:blip r:embed="rId2"/>
          <a:stretch>
            <a:fillRect/>
          </a:stretch>
        </p:blipFill>
        <p:spPr>
          <a:xfrm>
            <a:off x="543308" y="1972720"/>
            <a:ext cx="4748780" cy="1250512"/>
          </a:xfrm>
          <a:prstGeom prst="rect">
            <a:avLst/>
          </a:prstGeom>
        </p:spPr>
      </p:pic>
      <p:pic>
        <p:nvPicPr>
          <p:cNvPr id="25" name="Picture 24">
            <a:extLst>
              <a:ext uri="{FF2B5EF4-FFF2-40B4-BE49-F238E27FC236}">
                <a16:creationId xmlns:a16="http://schemas.microsoft.com/office/drawing/2014/main" id="{B53E933E-8F75-234D-AB2A-E34496C78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29" y="3323540"/>
            <a:ext cx="4839538" cy="2810461"/>
          </a:xfrm>
          <a:prstGeom prst="rect">
            <a:avLst/>
          </a:prstGeom>
        </p:spPr>
      </p:pic>
      <p:sp>
        <p:nvSpPr>
          <p:cNvPr id="26" name="TextBox 25">
            <a:extLst>
              <a:ext uri="{FF2B5EF4-FFF2-40B4-BE49-F238E27FC236}">
                <a16:creationId xmlns:a16="http://schemas.microsoft.com/office/drawing/2014/main" id="{AF057E65-54FF-DE44-B935-1F125E856681}"/>
              </a:ext>
            </a:extLst>
          </p:cNvPr>
          <p:cNvSpPr txBox="1"/>
          <p:nvPr/>
        </p:nvSpPr>
        <p:spPr>
          <a:xfrm>
            <a:off x="1315336" y="1432244"/>
            <a:ext cx="3204723" cy="369332"/>
          </a:xfrm>
          <a:prstGeom prst="rect">
            <a:avLst/>
          </a:prstGeom>
          <a:noFill/>
        </p:spPr>
        <p:txBody>
          <a:bodyPr wrap="none" rtlCol="0">
            <a:spAutoFit/>
          </a:bodyPr>
          <a:lstStyle/>
          <a:p>
            <a:r>
              <a:rPr lang="en-US" b="1" dirty="0">
                <a:latin typeface="Century Gothic" charset="0"/>
                <a:ea typeface="Century Gothic" charset="0"/>
                <a:cs typeface="Century Gothic" charset="0"/>
              </a:rPr>
              <a:t>Arizona, Nevada, and Utah</a:t>
            </a:r>
          </a:p>
        </p:txBody>
      </p:sp>
      <p:sp>
        <p:nvSpPr>
          <p:cNvPr id="27" name="TextBox 26">
            <a:extLst>
              <a:ext uri="{FF2B5EF4-FFF2-40B4-BE49-F238E27FC236}">
                <a16:creationId xmlns:a16="http://schemas.microsoft.com/office/drawing/2014/main" id="{F6F233B8-F97C-AD47-878A-2F3050A9F24A}"/>
              </a:ext>
            </a:extLst>
          </p:cNvPr>
          <p:cNvSpPr txBox="1"/>
          <p:nvPr/>
        </p:nvSpPr>
        <p:spPr>
          <a:xfrm>
            <a:off x="6685457" y="1432244"/>
            <a:ext cx="4381328" cy="369332"/>
          </a:xfrm>
          <a:prstGeom prst="rect">
            <a:avLst/>
          </a:prstGeom>
          <a:noFill/>
        </p:spPr>
        <p:txBody>
          <a:bodyPr wrap="none" rtlCol="0">
            <a:spAutoFit/>
          </a:bodyPr>
          <a:lstStyle/>
          <a:p>
            <a:r>
              <a:rPr lang="en-US" b="1" dirty="0">
                <a:latin typeface="Century Gothic" charset="0"/>
                <a:ea typeface="Century Gothic" charset="0"/>
                <a:cs typeface="Century Gothic" charset="0"/>
              </a:rPr>
              <a:t>Oregon, Washington, Idaho, Montana</a:t>
            </a:r>
          </a:p>
        </p:txBody>
      </p:sp>
      <p:pic>
        <p:nvPicPr>
          <p:cNvPr id="2" name="Picture 1">
            <a:extLst>
              <a:ext uri="{FF2B5EF4-FFF2-40B4-BE49-F238E27FC236}">
                <a16:creationId xmlns:a16="http://schemas.microsoft.com/office/drawing/2014/main" id="{E2671B4A-4753-9C48-98BD-E3AAE856F282}"/>
              </a:ext>
            </a:extLst>
          </p:cNvPr>
          <p:cNvPicPr>
            <a:picLocks noChangeAspect="1"/>
          </p:cNvPicPr>
          <p:nvPr/>
        </p:nvPicPr>
        <p:blipFill>
          <a:blip r:embed="rId4"/>
          <a:stretch>
            <a:fillRect/>
          </a:stretch>
        </p:blipFill>
        <p:spPr>
          <a:xfrm>
            <a:off x="6270875" y="1972720"/>
            <a:ext cx="5181327" cy="1279340"/>
          </a:xfrm>
          <a:prstGeom prst="rect">
            <a:avLst/>
          </a:prstGeom>
        </p:spPr>
      </p:pic>
      <p:pic>
        <p:nvPicPr>
          <p:cNvPr id="7" name="Picture 6">
            <a:extLst>
              <a:ext uri="{FF2B5EF4-FFF2-40B4-BE49-F238E27FC236}">
                <a16:creationId xmlns:a16="http://schemas.microsoft.com/office/drawing/2014/main" id="{01CE68EE-9384-5D43-B8B5-57823C85FC78}"/>
              </a:ext>
            </a:extLst>
          </p:cNvPr>
          <p:cNvPicPr>
            <a:picLocks noChangeAspect="1"/>
          </p:cNvPicPr>
          <p:nvPr/>
        </p:nvPicPr>
        <p:blipFill>
          <a:blip r:embed="rId5"/>
          <a:stretch>
            <a:fillRect/>
          </a:stretch>
        </p:blipFill>
        <p:spPr>
          <a:xfrm>
            <a:off x="6359632" y="3313562"/>
            <a:ext cx="5003812" cy="3003625"/>
          </a:xfrm>
          <a:prstGeom prst="rect">
            <a:avLst/>
          </a:prstGeom>
        </p:spPr>
      </p:pic>
    </p:spTree>
    <p:extLst>
      <p:ext uri="{BB962C8B-B14F-4D97-AF65-F5344CB8AC3E}">
        <p14:creationId xmlns:p14="http://schemas.microsoft.com/office/powerpoint/2010/main" val="408181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Importance of Value Added</a:t>
            </a:r>
          </a:p>
        </p:txBody>
      </p:sp>
      <p:sp>
        <p:nvSpPr>
          <p:cNvPr id="4" name="Footer Placeholder 3"/>
          <p:cNvSpPr>
            <a:spLocks noGrp="1"/>
          </p:cNvSpPr>
          <p:nvPr>
            <p:ph type="ftr" sz="quarter" idx="10"/>
          </p:nvPr>
        </p:nvSpPr>
        <p:spPr/>
        <p:txBody>
          <a:bodyPr/>
          <a:lstStyle/>
          <a:p>
            <a:r>
              <a:rPr lang="en-US"/>
              <a:t>Native Farm Bill Coalition</a:t>
            </a:r>
            <a:endParaRPr lang="en-US" dirty="0"/>
          </a:p>
        </p:txBody>
      </p:sp>
      <p:pic>
        <p:nvPicPr>
          <p:cNvPr id="12" name="Picture 3" descr="logo.png"/>
          <p:cNvPicPr>
            <a:picLocks noChangeAspect="1"/>
          </p:cNvPicPr>
          <p:nvPr/>
        </p:nvPicPr>
        <p:blipFill>
          <a:blip r:embed="rId2">
            <a:alphaModFix amt="18000"/>
            <a:extLst>
              <a:ext uri="{28A0092B-C50C-407E-A947-70E740481C1C}">
                <a14:useLocalDpi xmlns:a14="http://schemas.microsoft.com/office/drawing/2010/main" val="0"/>
              </a:ext>
            </a:extLst>
          </a:blip>
          <a:srcRect r="75000"/>
          <a:stretch>
            <a:fillRect/>
          </a:stretch>
        </p:blipFill>
        <p:spPr bwMode="auto">
          <a:xfrm>
            <a:off x="10580368" y="4382787"/>
            <a:ext cx="1397022" cy="1872683"/>
          </a:xfrm>
          <a:prstGeom prst="rect">
            <a:avLst/>
          </a:prstGeom>
          <a:noFill/>
          <a:ln>
            <a:noFill/>
          </a:ln>
          <a:extLst>
            <a:ext uri="{909E8E84-426E-40DD-AFC4-6F175D3DCCD1}">
              <a14:hiddenFill xmlns:a14="http://schemas.microsoft.com/office/drawing/2010/main">
                <a:solidFill>
                  <a:srgbClr val="FFFFFF">
                    <a:alpha val="1803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Screen Shot 2013-04-19 at 1.14.1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787" y="1920146"/>
            <a:ext cx="7179469"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eft Arrow 9"/>
          <p:cNvSpPr>
            <a:spLocks noChangeArrowheads="1"/>
          </p:cNvSpPr>
          <p:nvPr/>
        </p:nvSpPr>
        <p:spPr bwMode="auto">
          <a:xfrm rot="5400000">
            <a:off x="1875571" y="5594269"/>
            <a:ext cx="622970" cy="490017"/>
          </a:xfrm>
          <a:prstGeom prst="leftArrow">
            <a:avLst>
              <a:gd name="adj1" fmla="val 50000"/>
              <a:gd name="adj2" fmla="val 49995"/>
            </a:avLst>
          </a:prstGeom>
          <a:solidFill>
            <a:srgbClr val="095BC4">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Helvetica Light" charset="0"/>
                <a:ea typeface="ヒラギノ角ゴ ProN W3" charset="-128"/>
                <a:sym typeface="Helvetica Light" charset="0"/>
              </a:defRPr>
            </a:lvl1pPr>
            <a:lvl2pPr marL="742950" indent="-285750" eaLnBrk="0" hangingPunct="0">
              <a:defRPr sz="3600">
                <a:solidFill>
                  <a:schemeClr val="tx1"/>
                </a:solidFill>
                <a:latin typeface="Helvetica Light" charset="0"/>
                <a:ea typeface="ヒラギノ角ゴ ProN W3" charset="-128"/>
                <a:sym typeface="Helvetica Light" charset="0"/>
              </a:defRPr>
            </a:lvl2pPr>
            <a:lvl3pPr marL="1143000" indent="-228600" eaLnBrk="0" hangingPunct="0">
              <a:defRPr sz="3600">
                <a:solidFill>
                  <a:schemeClr val="tx1"/>
                </a:solidFill>
                <a:latin typeface="Helvetica Light" charset="0"/>
                <a:ea typeface="ヒラギノ角ゴ ProN W3" charset="-128"/>
                <a:sym typeface="Helvetica Light" charset="0"/>
              </a:defRPr>
            </a:lvl3pPr>
            <a:lvl4pPr marL="1600200" indent="-228600" eaLnBrk="0" hangingPunct="0">
              <a:defRPr sz="3600">
                <a:solidFill>
                  <a:schemeClr val="tx1"/>
                </a:solidFill>
                <a:latin typeface="Helvetica Light" charset="0"/>
                <a:ea typeface="ヒラギノ角ゴ ProN W3" charset="-128"/>
                <a:sym typeface="Helvetica Light" charset="0"/>
              </a:defRPr>
            </a:lvl4pPr>
            <a:lvl5pPr marL="2057400" indent="-228600" eaLnBrk="0" hangingPunct="0">
              <a:defRPr sz="36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9pPr>
          </a:lstStyle>
          <a:p>
            <a:pPr eaLnBrk="1" hangingPunct="1"/>
            <a:endParaRPr lang="en-US" altLang="en-US" sz="2531" dirty="0"/>
          </a:p>
        </p:txBody>
      </p:sp>
      <p:sp>
        <p:nvSpPr>
          <p:cNvPr id="15" name="Rectangle 6"/>
          <p:cNvSpPr>
            <a:spLocks noChangeArrowheads="1"/>
          </p:cNvSpPr>
          <p:nvPr/>
        </p:nvSpPr>
        <p:spPr bwMode="auto">
          <a:xfrm>
            <a:off x="706469" y="2204418"/>
            <a:ext cx="666709" cy="3161109"/>
          </a:xfrm>
          <a:prstGeom prst="rect">
            <a:avLst/>
          </a:prstGeom>
          <a:solidFill>
            <a:srgbClr val="095BC4">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Helvetica Light" charset="0"/>
                <a:ea typeface="ヒラギノ角ゴ ProN W3" charset="-128"/>
                <a:sym typeface="Helvetica Light" charset="0"/>
              </a:defRPr>
            </a:lvl1pPr>
            <a:lvl2pPr marL="742950" indent="-285750" eaLnBrk="0" hangingPunct="0">
              <a:defRPr sz="3600">
                <a:solidFill>
                  <a:schemeClr val="tx1"/>
                </a:solidFill>
                <a:latin typeface="Helvetica Light" charset="0"/>
                <a:ea typeface="ヒラギノ角ゴ ProN W3" charset="-128"/>
                <a:sym typeface="Helvetica Light" charset="0"/>
              </a:defRPr>
            </a:lvl2pPr>
            <a:lvl3pPr marL="1143000" indent="-228600" eaLnBrk="0" hangingPunct="0">
              <a:defRPr sz="3600">
                <a:solidFill>
                  <a:schemeClr val="tx1"/>
                </a:solidFill>
                <a:latin typeface="Helvetica Light" charset="0"/>
                <a:ea typeface="ヒラギノ角ゴ ProN W3" charset="-128"/>
                <a:sym typeface="Helvetica Light" charset="0"/>
              </a:defRPr>
            </a:lvl3pPr>
            <a:lvl4pPr marL="1600200" indent="-228600" eaLnBrk="0" hangingPunct="0">
              <a:defRPr sz="3600">
                <a:solidFill>
                  <a:schemeClr val="tx1"/>
                </a:solidFill>
                <a:latin typeface="Helvetica Light" charset="0"/>
                <a:ea typeface="ヒラギノ角ゴ ProN W3" charset="-128"/>
                <a:sym typeface="Helvetica Light" charset="0"/>
              </a:defRPr>
            </a:lvl4pPr>
            <a:lvl5pPr marL="2057400" indent="-228600" eaLnBrk="0" hangingPunct="0">
              <a:defRPr sz="36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9pPr>
          </a:lstStyle>
          <a:p>
            <a:pPr eaLnBrk="1" hangingPunct="1"/>
            <a:endParaRPr lang="en-US" altLang="en-US" sz="2531"/>
          </a:p>
        </p:txBody>
      </p:sp>
      <p:sp>
        <p:nvSpPr>
          <p:cNvPr id="16" name="Rectangle 6"/>
          <p:cNvSpPr>
            <a:spLocks noChangeArrowheads="1"/>
          </p:cNvSpPr>
          <p:nvPr/>
        </p:nvSpPr>
        <p:spPr bwMode="auto">
          <a:xfrm>
            <a:off x="1387357" y="2180382"/>
            <a:ext cx="1599401" cy="3161109"/>
          </a:xfrm>
          <a:prstGeom prst="rect">
            <a:avLst/>
          </a:prstGeom>
          <a:solidFill>
            <a:srgbClr val="095BC4">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Helvetica Light" charset="0"/>
                <a:ea typeface="ヒラギノ角ゴ ProN W3" charset="-128"/>
                <a:sym typeface="Helvetica Light" charset="0"/>
              </a:defRPr>
            </a:lvl1pPr>
            <a:lvl2pPr marL="742950" indent="-285750" eaLnBrk="0" hangingPunct="0">
              <a:defRPr sz="3600">
                <a:solidFill>
                  <a:schemeClr val="tx1"/>
                </a:solidFill>
                <a:latin typeface="Helvetica Light" charset="0"/>
                <a:ea typeface="ヒラギノ角ゴ ProN W3" charset="-128"/>
                <a:sym typeface="Helvetica Light" charset="0"/>
              </a:defRPr>
            </a:lvl2pPr>
            <a:lvl3pPr marL="1143000" indent="-228600" eaLnBrk="0" hangingPunct="0">
              <a:defRPr sz="3600">
                <a:solidFill>
                  <a:schemeClr val="tx1"/>
                </a:solidFill>
                <a:latin typeface="Helvetica Light" charset="0"/>
                <a:ea typeface="ヒラギノ角ゴ ProN W3" charset="-128"/>
                <a:sym typeface="Helvetica Light" charset="0"/>
              </a:defRPr>
            </a:lvl3pPr>
            <a:lvl4pPr marL="1600200" indent="-228600" eaLnBrk="0" hangingPunct="0">
              <a:defRPr sz="3600">
                <a:solidFill>
                  <a:schemeClr val="tx1"/>
                </a:solidFill>
                <a:latin typeface="Helvetica Light" charset="0"/>
                <a:ea typeface="ヒラギノ角ゴ ProN W3" charset="-128"/>
                <a:sym typeface="Helvetica Light" charset="0"/>
              </a:defRPr>
            </a:lvl4pPr>
            <a:lvl5pPr marL="2057400" indent="-228600" eaLnBrk="0" hangingPunct="0">
              <a:defRPr sz="36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9pPr>
          </a:lstStyle>
          <a:p>
            <a:pPr eaLnBrk="1" hangingPunct="1"/>
            <a:endParaRPr lang="en-US" altLang="en-US" sz="2531"/>
          </a:p>
        </p:txBody>
      </p:sp>
      <p:sp>
        <p:nvSpPr>
          <p:cNvPr id="17" name="Rectangle 6"/>
          <p:cNvSpPr>
            <a:spLocks noChangeArrowheads="1"/>
          </p:cNvSpPr>
          <p:nvPr/>
        </p:nvSpPr>
        <p:spPr bwMode="auto">
          <a:xfrm>
            <a:off x="2967988" y="2180381"/>
            <a:ext cx="200936" cy="3161109"/>
          </a:xfrm>
          <a:prstGeom prst="rect">
            <a:avLst/>
          </a:prstGeom>
          <a:solidFill>
            <a:srgbClr val="095BC4">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Helvetica Light" charset="0"/>
                <a:ea typeface="ヒラギノ角ゴ ProN W3" charset="-128"/>
                <a:sym typeface="Helvetica Light" charset="0"/>
              </a:defRPr>
            </a:lvl1pPr>
            <a:lvl2pPr marL="742950" indent="-285750" eaLnBrk="0" hangingPunct="0">
              <a:defRPr sz="3600">
                <a:solidFill>
                  <a:schemeClr val="tx1"/>
                </a:solidFill>
                <a:latin typeface="Helvetica Light" charset="0"/>
                <a:ea typeface="ヒラギノ角ゴ ProN W3" charset="-128"/>
                <a:sym typeface="Helvetica Light" charset="0"/>
              </a:defRPr>
            </a:lvl2pPr>
            <a:lvl3pPr marL="1143000" indent="-228600" eaLnBrk="0" hangingPunct="0">
              <a:defRPr sz="3600">
                <a:solidFill>
                  <a:schemeClr val="tx1"/>
                </a:solidFill>
                <a:latin typeface="Helvetica Light" charset="0"/>
                <a:ea typeface="ヒラギノ角ゴ ProN W3" charset="-128"/>
                <a:sym typeface="Helvetica Light" charset="0"/>
              </a:defRPr>
            </a:lvl3pPr>
            <a:lvl4pPr marL="1600200" indent="-228600" eaLnBrk="0" hangingPunct="0">
              <a:defRPr sz="3600">
                <a:solidFill>
                  <a:schemeClr val="tx1"/>
                </a:solidFill>
                <a:latin typeface="Helvetica Light" charset="0"/>
                <a:ea typeface="ヒラギノ角ゴ ProN W3" charset="-128"/>
                <a:sym typeface="Helvetica Light" charset="0"/>
              </a:defRPr>
            </a:lvl4pPr>
            <a:lvl5pPr marL="2057400" indent="-228600" eaLnBrk="0" hangingPunct="0">
              <a:defRPr sz="36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9pPr>
          </a:lstStyle>
          <a:p>
            <a:pPr eaLnBrk="1" hangingPunct="1"/>
            <a:endParaRPr lang="en-US" altLang="en-US" sz="2531"/>
          </a:p>
        </p:txBody>
      </p:sp>
      <p:sp>
        <p:nvSpPr>
          <p:cNvPr id="18" name="Left Arrow 9"/>
          <p:cNvSpPr>
            <a:spLocks noChangeArrowheads="1"/>
          </p:cNvSpPr>
          <p:nvPr/>
        </p:nvSpPr>
        <p:spPr bwMode="auto">
          <a:xfrm rot="5400000">
            <a:off x="2725438" y="5594270"/>
            <a:ext cx="622970" cy="490017"/>
          </a:xfrm>
          <a:prstGeom prst="leftArrow">
            <a:avLst>
              <a:gd name="adj1" fmla="val 50000"/>
              <a:gd name="adj2" fmla="val 49995"/>
            </a:avLst>
          </a:prstGeom>
          <a:solidFill>
            <a:srgbClr val="095BC4">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Helvetica Light" charset="0"/>
                <a:ea typeface="ヒラギノ角ゴ ProN W3" charset="-128"/>
                <a:sym typeface="Helvetica Light" charset="0"/>
              </a:defRPr>
            </a:lvl1pPr>
            <a:lvl2pPr marL="742950" indent="-285750" eaLnBrk="0" hangingPunct="0">
              <a:defRPr sz="3600">
                <a:solidFill>
                  <a:schemeClr val="tx1"/>
                </a:solidFill>
                <a:latin typeface="Helvetica Light" charset="0"/>
                <a:ea typeface="ヒラギノ角ゴ ProN W3" charset="-128"/>
                <a:sym typeface="Helvetica Light" charset="0"/>
              </a:defRPr>
            </a:lvl2pPr>
            <a:lvl3pPr marL="1143000" indent="-228600" eaLnBrk="0" hangingPunct="0">
              <a:defRPr sz="3600">
                <a:solidFill>
                  <a:schemeClr val="tx1"/>
                </a:solidFill>
                <a:latin typeface="Helvetica Light" charset="0"/>
                <a:ea typeface="ヒラギノ角ゴ ProN W3" charset="-128"/>
                <a:sym typeface="Helvetica Light" charset="0"/>
              </a:defRPr>
            </a:lvl3pPr>
            <a:lvl4pPr marL="1600200" indent="-228600" eaLnBrk="0" hangingPunct="0">
              <a:defRPr sz="3600">
                <a:solidFill>
                  <a:schemeClr val="tx1"/>
                </a:solidFill>
                <a:latin typeface="Helvetica Light" charset="0"/>
                <a:ea typeface="ヒラギノ角ゴ ProN W3" charset="-128"/>
                <a:sym typeface="Helvetica Light" charset="0"/>
              </a:defRPr>
            </a:lvl4pPr>
            <a:lvl5pPr marL="2057400" indent="-228600" eaLnBrk="0" hangingPunct="0">
              <a:defRPr sz="36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9pPr>
          </a:lstStyle>
          <a:p>
            <a:pPr eaLnBrk="1" hangingPunct="1"/>
            <a:endParaRPr lang="en-US" altLang="en-US" sz="2531"/>
          </a:p>
        </p:txBody>
      </p:sp>
      <p:sp>
        <p:nvSpPr>
          <p:cNvPr id="19" name="Left Arrow 9"/>
          <p:cNvSpPr>
            <a:spLocks noChangeArrowheads="1"/>
          </p:cNvSpPr>
          <p:nvPr/>
        </p:nvSpPr>
        <p:spPr bwMode="auto">
          <a:xfrm rot="5400000">
            <a:off x="3136846" y="5594269"/>
            <a:ext cx="622970" cy="490017"/>
          </a:xfrm>
          <a:prstGeom prst="leftArrow">
            <a:avLst>
              <a:gd name="adj1" fmla="val 50000"/>
              <a:gd name="adj2" fmla="val 49995"/>
            </a:avLst>
          </a:prstGeom>
          <a:solidFill>
            <a:srgbClr val="095BC4">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Helvetica Light" charset="0"/>
                <a:ea typeface="ヒラギノ角ゴ ProN W3" charset="-128"/>
                <a:sym typeface="Helvetica Light" charset="0"/>
              </a:defRPr>
            </a:lvl1pPr>
            <a:lvl2pPr marL="742950" indent="-285750" eaLnBrk="0" hangingPunct="0">
              <a:defRPr sz="3600">
                <a:solidFill>
                  <a:schemeClr val="tx1"/>
                </a:solidFill>
                <a:latin typeface="Helvetica Light" charset="0"/>
                <a:ea typeface="ヒラギノ角ゴ ProN W3" charset="-128"/>
                <a:sym typeface="Helvetica Light" charset="0"/>
              </a:defRPr>
            </a:lvl2pPr>
            <a:lvl3pPr marL="1143000" indent="-228600" eaLnBrk="0" hangingPunct="0">
              <a:defRPr sz="3600">
                <a:solidFill>
                  <a:schemeClr val="tx1"/>
                </a:solidFill>
                <a:latin typeface="Helvetica Light" charset="0"/>
                <a:ea typeface="ヒラギノ角ゴ ProN W3" charset="-128"/>
                <a:sym typeface="Helvetica Light" charset="0"/>
              </a:defRPr>
            </a:lvl3pPr>
            <a:lvl4pPr marL="1600200" indent="-228600" eaLnBrk="0" hangingPunct="0">
              <a:defRPr sz="3600">
                <a:solidFill>
                  <a:schemeClr val="tx1"/>
                </a:solidFill>
                <a:latin typeface="Helvetica Light" charset="0"/>
                <a:ea typeface="ヒラギノ角ゴ ProN W3" charset="-128"/>
                <a:sym typeface="Helvetica Light" charset="0"/>
              </a:defRPr>
            </a:lvl4pPr>
            <a:lvl5pPr marL="2057400" indent="-228600" eaLnBrk="0" hangingPunct="0">
              <a:defRPr sz="36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9pPr>
          </a:lstStyle>
          <a:p>
            <a:pPr eaLnBrk="1" hangingPunct="1"/>
            <a:endParaRPr lang="en-US" altLang="en-US" sz="2531"/>
          </a:p>
        </p:txBody>
      </p:sp>
      <p:sp>
        <p:nvSpPr>
          <p:cNvPr id="20" name="Rectangle 6"/>
          <p:cNvSpPr>
            <a:spLocks noChangeArrowheads="1"/>
          </p:cNvSpPr>
          <p:nvPr/>
        </p:nvSpPr>
        <p:spPr bwMode="auto">
          <a:xfrm>
            <a:off x="3250621" y="2196675"/>
            <a:ext cx="200936" cy="3161109"/>
          </a:xfrm>
          <a:prstGeom prst="rect">
            <a:avLst/>
          </a:prstGeom>
          <a:solidFill>
            <a:srgbClr val="095BC4">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Helvetica Light" charset="0"/>
                <a:ea typeface="ヒラギノ角ゴ ProN W3" charset="-128"/>
                <a:sym typeface="Helvetica Light" charset="0"/>
              </a:defRPr>
            </a:lvl1pPr>
            <a:lvl2pPr marL="742950" indent="-285750" eaLnBrk="0" hangingPunct="0">
              <a:defRPr sz="3600">
                <a:solidFill>
                  <a:schemeClr val="tx1"/>
                </a:solidFill>
                <a:latin typeface="Helvetica Light" charset="0"/>
                <a:ea typeface="ヒラギノ角ゴ ProN W3" charset="-128"/>
                <a:sym typeface="Helvetica Light" charset="0"/>
              </a:defRPr>
            </a:lvl2pPr>
            <a:lvl3pPr marL="1143000" indent="-228600" eaLnBrk="0" hangingPunct="0">
              <a:defRPr sz="3600">
                <a:solidFill>
                  <a:schemeClr val="tx1"/>
                </a:solidFill>
                <a:latin typeface="Helvetica Light" charset="0"/>
                <a:ea typeface="ヒラギノ角ゴ ProN W3" charset="-128"/>
                <a:sym typeface="Helvetica Light" charset="0"/>
              </a:defRPr>
            </a:lvl3pPr>
            <a:lvl4pPr marL="1600200" indent="-228600" eaLnBrk="0" hangingPunct="0">
              <a:defRPr sz="3600">
                <a:solidFill>
                  <a:schemeClr val="tx1"/>
                </a:solidFill>
                <a:latin typeface="Helvetica Light" charset="0"/>
                <a:ea typeface="ヒラギノ角ゴ ProN W3" charset="-128"/>
                <a:sym typeface="Helvetica Light" charset="0"/>
              </a:defRPr>
            </a:lvl4pPr>
            <a:lvl5pPr marL="2057400" indent="-228600" eaLnBrk="0" hangingPunct="0">
              <a:defRPr sz="36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9pPr>
          </a:lstStyle>
          <a:p>
            <a:pPr eaLnBrk="1" hangingPunct="1"/>
            <a:endParaRPr lang="en-US" altLang="en-US" sz="2531"/>
          </a:p>
        </p:txBody>
      </p:sp>
      <p:sp>
        <p:nvSpPr>
          <p:cNvPr id="21" name="Left Arrow 20"/>
          <p:cNvSpPr>
            <a:spLocks noChangeArrowheads="1"/>
          </p:cNvSpPr>
          <p:nvPr/>
        </p:nvSpPr>
        <p:spPr bwMode="auto">
          <a:xfrm rot="5400000">
            <a:off x="694265" y="5594269"/>
            <a:ext cx="622970" cy="490017"/>
          </a:xfrm>
          <a:prstGeom prst="leftArrow">
            <a:avLst>
              <a:gd name="adj1" fmla="val 50000"/>
              <a:gd name="adj2" fmla="val 49995"/>
            </a:avLst>
          </a:prstGeom>
          <a:solidFill>
            <a:schemeClr val="accent2">
              <a:lumMod val="60000"/>
              <a:lumOff val="40000"/>
              <a:alpha val="30000"/>
            </a:schemeClr>
          </a:solidFill>
          <a:ln>
            <a:noFill/>
          </a:ln>
          <a:extLst/>
        </p:spPr>
        <p:txBody>
          <a:bodyPr/>
          <a:lstStyle>
            <a:lvl1pPr eaLnBrk="0" hangingPunct="0">
              <a:defRPr sz="3600">
                <a:solidFill>
                  <a:schemeClr val="tx1"/>
                </a:solidFill>
                <a:latin typeface="Helvetica Light" charset="0"/>
                <a:ea typeface="ヒラギノ角ゴ ProN W3" charset="-128"/>
                <a:sym typeface="Helvetica Light" charset="0"/>
              </a:defRPr>
            </a:lvl1pPr>
            <a:lvl2pPr marL="742950" indent="-285750" eaLnBrk="0" hangingPunct="0">
              <a:defRPr sz="3600">
                <a:solidFill>
                  <a:schemeClr val="tx1"/>
                </a:solidFill>
                <a:latin typeface="Helvetica Light" charset="0"/>
                <a:ea typeface="ヒラギノ角ゴ ProN W3" charset="-128"/>
                <a:sym typeface="Helvetica Light" charset="0"/>
              </a:defRPr>
            </a:lvl2pPr>
            <a:lvl3pPr marL="1143000" indent="-228600" eaLnBrk="0" hangingPunct="0">
              <a:defRPr sz="3600">
                <a:solidFill>
                  <a:schemeClr val="tx1"/>
                </a:solidFill>
                <a:latin typeface="Helvetica Light" charset="0"/>
                <a:ea typeface="ヒラギノ角ゴ ProN W3" charset="-128"/>
                <a:sym typeface="Helvetica Light" charset="0"/>
              </a:defRPr>
            </a:lvl3pPr>
            <a:lvl4pPr marL="1600200" indent="-228600" eaLnBrk="0" hangingPunct="0">
              <a:defRPr sz="3600">
                <a:solidFill>
                  <a:schemeClr val="tx1"/>
                </a:solidFill>
                <a:latin typeface="Helvetica Light" charset="0"/>
                <a:ea typeface="ヒラギノ角ゴ ProN W3" charset="-128"/>
                <a:sym typeface="Helvetica Light" charset="0"/>
              </a:defRPr>
            </a:lvl4pPr>
            <a:lvl5pPr marL="2057400" indent="-228600" eaLnBrk="0" hangingPunct="0">
              <a:defRPr sz="36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9pPr>
          </a:lstStyle>
          <a:p>
            <a:pPr eaLnBrk="1" hangingPunct="1"/>
            <a:endParaRPr lang="en-US" altLang="en-US" sz="2531"/>
          </a:p>
        </p:txBody>
      </p:sp>
      <p:sp>
        <p:nvSpPr>
          <p:cNvPr id="23" name="TextBox 22"/>
          <p:cNvSpPr txBox="1"/>
          <p:nvPr/>
        </p:nvSpPr>
        <p:spPr>
          <a:xfrm>
            <a:off x="8719226" y="2356818"/>
            <a:ext cx="2757487" cy="1713976"/>
          </a:xfrm>
          <a:prstGeom prst="rect">
            <a:avLst/>
          </a:prstGeom>
          <a:noFill/>
        </p:spPr>
        <p:txBody>
          <a:bodyPr wrap="square" rtlCol="0">
            <a:spAutoFit/>
          </a:bodyPr>
          <a:lstStyle/>
          <a:p>
            <a:endParaRPr lang="en-US"/>
          </a:p>
        </p:txBody>
      </p:sp>
      <p:sp>
        <p:nvSpPr>
          <p:cNvPr id="24" name="Content Placeholder 1"/>
          <p:cNvSpPr>
            <a:spLocks noGrp="1"/>
          </p:cNvSpPr>
          <p:nvPr>
            <p:ph idx="1"/>
          </p:nvPr>
        </p:nvSpPr>
        <p:spPr>
          <a:xfrm>
            <a:off x="7886610" y="2024852"/>
            <a:ext cx="3269742" cy="4023360"/>
          </a:xfrm>
        </p:spPr>
        <p:txBody>
          <a:bodyPr>
            <a:normAutofit/>
          </a:bodyPr>
          <a:lstStyle/>
          <a:p>
            <a:endParaRPr lang="en-US" sz="2400" b="1" dirty="0"/>
          </a:p>
          <a:p>
            <a:r>
              <a:rPr lang="en-US" sz="2400" b="1" dirty="0"/>
              <a:t>Value added means more jobs, lower costs</a:t>
            </a:r>
          </a:p>
          <a:p>
            <a:r>
              <a:rPr lang="en-US" sz="2400" b="1" dirty="0"/>
              <a:t>3 steps would </a:t>
            </a:r>
            <a:r>
              <a:rPr lang="en-US" sz="2400" b="1" dirty="0">
                <a:solidFill>
                  <a:schemeClr val="accent2"/>
                </a:solidFill>
              </a:rPr>
              <a:t>TRIPLE</a:t>
            </a:r>
            <a:r>
              <a:rPr lang="en-US" sz="2400" b="1" dirty="0"/>
              <a:t> Reservation Economies</a:t>
            </a:r>
            <a:endParaRPr lang="en-US" dirty="0"/>
          </a:p>
        </p:txBody>
      </p:sp>
    </p:spTree>
    <p:extLst>
      <p:ext uri="{BB962C8B-B14F-4D97-AF65-F5344CB8AC3E}">
        <p14:creationId xmlns:p14="http://schemas.microsoft.com/office/powerpoint/2010/main" val="1432528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Current Farm Bill Titles</a:t>
            </a:r>
          </a:p>
        </p:txBody>
      </p:sp>
      <p:sp>
        <p:nvSpPr>
          <p:cNvPr id="4" name="Footer Placeholder 3"/>
          <p:cNvSpPr>
            <a:spLocks noGrp="1"/>
          </p:cNvSpPr>
          <p:nvPr>
            <p:ph type="ftr" sz="quarter" idx="10"/>
          </p:nvPr>
        </p:nvSpPr>
        <p:spPr/>
        <p:txBody>
          <a:bodyPr/>
          <a:lstStyle/>
          <a:p>
            <a:r>
              <a:rPr lang="en-US"/>
              <a:t>Native Farm Bill Coalition</a:t>
            </a:r>
            <a:endParaRPr lang="en-US" dirty="0"/>
          </a:p>
        </p:txBody>
      </p:sp>
      <p:sp>
        <p:nvSpPr>
          <p:cNvPr id="7" name="Content Placeholder 4"/>
          <p:cNvSpPr>
            <a:spLocks noGrp="1"/>
          </p:cNvSpPr>
          <p:nvPr>
            <p:ph idx="1"/>
          </p:nvPr>
        </p:nvSpPr>
        <p:spPr/>
        <p:txBody>
          <a:bodyPr numCol="2">
            <a:noAutofit/>
          </a:bodyPr>
          <a:lstStyle/>
          <a:p>
            <a:pPr marL="514350" indent="-514350">
              <a:buFont typeface="+mj-lt"/>
              <a:buAutoNum type="romanUcPeriod"/>
            </a:pPr>
            <a:r>
              <a:rPr lang="en-US" sz="2800" b="1" dirty="0">
                <a:solidFill>
                  <a:schemeClr val="tx1"/>
                </a:solidFill>
              </a:rPr>
              <a:t>Commodities </a:t>
            </a:r>
          </a:p>
          <a:p>
            <a:pPr marL="514350" indent="-514350">
              <a:buFont typeface="+mj-lt"/>
              <a:buAutoNum type="romanUcPeriod"/>
            </a:pPr>
            <a:r>
              <a:rPr lang="en-US" sz="2800" b="1" dirty="0">
                <a:solidFill>
                  <a:schemeClr val="tx1"/>
                </a:solidFill>
              </a:rPr>
              <a:t>Conservation</a:t>
            </a:r>
          </a:p>
          <a:p>
            <a:pPr marL="514350" indent="-514350">
              <a:buFont typeface="+mj-lt"/>
              <a:buAutoNum type="romanUcPeriod"/>
            </a:pPr>
            <a:r>
              <a:rPr lang="en-US" sz="2800" b="1" dirty="0">
                <a:solidFill>
                  <a:schemeClr val="tx1"/>
                </a:solidFill>
              </a:rPr>
              <a:t>Trade</a:t>
            </a:r>
          </a:p>
          <a:p>
            <a:pPr marL="514350" indent="-514350">
              <a:buFont typeface="+mj-lt"/>
              <a:buAutoNum type="romanUcPeriod"/>
            </a:pPr>
            <a:r>
              <a:rPr lang="en-US" sz="2800" b="1" dirty="0">
                <a:solidFill>
                  <a:schemeClr val="tx1"/>
                </a:solidFill>
              </a:rPr>
              <a:t>Nutrition</a:t>
            </a:r>
          </a:p>
          <a:p>
            <a:pPr marL="514350" indent="-514350">
              <a:buFont typeface="+mj-lt"/>
              <a:buAutoNum type="romanUcPeriod"/>
            </a:pPr>
            <a:r>
              <a:rPr lang="en-US" sz="2800" b="1" dirty="0">
                <a:solidFill>
                  <a:schemeClr val="tx1"/>
                </a:solidFill>
              </a:rPr>
              <a:t>Credit</a:t>
            </a:r>
          </a:p>
          <a:p>
            <a:pPr marL="514350" indent="-514350">
              <a:buFont typeface="+mj-lt"/>
              <a:buAutoNum type="romanUcPeriod"/>
            </a:pPr>
            <a:r>
              <a:rPr lang="en-US" sz="2800" b="1" dirty="0">
                <a:solidFill>
                  <a:schemeClr val="tx1"/>
                </a:solidFill>
              </a:rPr>
              <a:t>Rural Development</a:t>
            </a:r>
          </a:p>
          <a:p>
            <a:pPr marL="514350" indent="-514350">
              <a:buFont typeface="+mj-lt"/>
              <a:buAutoNum type="romanUcPeriod"/>
            </a:pPr>
            <a:endParaRPr lang="en-US" sz="2800" b="1" dirty="0">
              <a:solidFill>
                <a:schemeClr val="tx1"/>
              </a:solidFill>
            </a:endParaRPr>
          </a:p>
          <a:p>
            <a:pPr marL="514350" indent="-514350">
              <a:buFont typeface="+mj-lt"/>
              <a:buAutoNum type="romanUcPeriod"/>
            </a:pPr>
            <a:r>
              <a:rPr lang="en-US" sz="2800" b="1" dirty="0">
                <a:solidFill>
                  <a:schemeClr val="tx1"/>
                </a:solidFill>
              </a:rPr>
              <a:t>Research/Education</a:t>
            </a:r>
          </a:p>
          <a:p>
            <a:pPr marL="514350" indent="-514350">
              <a:buFont typeface="+mj-lt"/>
              <a:buAutoNum type="romanUcPeriod"/>
            </a:pPr>
            <a:r>
              <a:rPr lang="en-US" sz="2800" b="1" dirty="0">
                <a:solidFill>
                  <a:schemeClr val="tx1"/>
                </a:solidFill>
              </a:rPr>
              <a:t>Forestry</a:t>
            </a:r>
          </a:p>
          <a:p>
            <a:pPr marL="514350" indent="-514350">
              <a:buFont typeface="+mj-lt"/>
              <a:buAutoNum type="romanUcPeriod"/>
            </a:pPr>
            <a:r>
              <a:rPr lang="en-US" sz="2800" b="1" dirty="0">
                <a:solidFill>
                  <a:schemeClr val="tx1"/>
                </a:solidFill>
              </a:rPr>
              <a:t>Energy</a:t>
            </a:r>
          </a:p>
          <a:p>
            <a:pPr marL="514350" indent="-514350">
              <a:buFont typeface="+mj-lt"/>
              <a:buAutoNum type="romanUcPeriod"/>
            </a:pPr>
            <a:r>
              <a:rPr lang="en-US" sz="2800" b="1" dirty="0">
                <a:solidFill>
                  <a:schemeClr val="tx1"/>
                </a:solidFill>
              </a:rPr>
              <a:t>Horticulture</a:t>
            </a:r>
          </a:p>
          <a:p>
            <a:pPr marL="514350" indent="-514350">
              <a:buFont typeface="+mj-lt"/>
              <a:buAutoNum type="romanUcPeriod"/>
            </a:pPr>
            <a:r>
              <a:rPr lang="en-US" sz="2800" b="1" dirty="0">
                <a:solidFill>
                  <a:schemeClr val="tx1"/>
                </a:solidFill>
              </a:rPr>
              <a:t>Crop Insurance</a:t>
            </a:r>
          </a:p>
          <a:p>
            <a:pPr marL="514350" indent="-514350">
              <a:buFont typeface="+mj-lt"/>
              <a:buAutoNum type="romanUcPeriod"/>
            </a:pPr>
            <a:r>
              <a:rPr lang="en-US" sz="2800" b="1" dirty="0">
                <a:solidFill>
                  <a:schemeClr val="tx1"/>
                </a:solidFill>
              </a:rPr>
              <a:t>Miscellaneous </a:t>
            </a:r>
          </a:p>
        </p:txBody>
      </p:sp>
    </p:spTree>
    <p:extLst>
      <p:ext uri="{BB962C8B-B14F-4D97-AF65-F5344CB8AC3E}">
        <p14:creationId xmlns:p14="http://schemas.microsoft.com/office/powerpoint/2010/main" val="354908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A1A090-8216-4C48-9ADD-E4CD780361CB}"/>
              </a:ext>
            </a:extLst>
          </p:cNvPr>
          <p:cNvSpPr>
            <a:spLocks noGrp="1"/>
          </p:cNvSpPr>
          <p:nvPr>
            <p:ph idx="1"/>
          </p:nvPr>
        </p:nvSpPr>
        <p:spPr>
          <a:xfrm>
            <a:off x="252247" y="1845733"/>
            <a:ext cx="11792607" cy="4397411"/>
          </a:xfrm>
        </p:spPr>
        <p:txBody>
          <a:bodyPr>
            <a:normAutofit fontScale="92500" lnSpcReduction="10000"/>
          </a:bodyPr>
          <a:lstStyle/>
          <a:p>
            <a:pPr lvl="1">
              <a:lnSpc>
                <a:spcPct val="100000"/>
              </a:lnSpc>
              <a:spcBef>
                <a:spcPts val="0"/>
              </a:spcBef>
              <a:spcAft>
                <a:spcPts val="0"/>
              </a:spcAft>
              <a:buClr>
                <a:schemeClr val="tx2"/>
              </a:buClr>
            </a:pPr>
            <a:r>
              <a:rPr lang="en-US" sz="2600" b="1" dirty="0">
                <a:solidFill>
                  <a:schemeClr val="accent2"/>
                </a:solidFill>
              </a:rPr>
              <a:t>Tribal administration of SNAP/federal food programs </a:t>
            </a:r>
            <a:r>
              <a:rPr lang="en-US" sz="2600" dirty="0">
                <a:solidFill>
                  <a:schemeClr val="accent2"/>
                </a:solidFill>
              </a:rPr>
              <a:t>– </a:t>
            </a:r>
            <a:r>
              <a:rPr lang="en-US" sz="2600" dirty="0"/>
              <a:t>“638”</a:t>
            </a:r>
          </a:p>
          <a:p>
            <a:pPr lvl="1">
              <a:lnSpc>
                <a:spcPct val="100000"/>
              </a:lnSpc>
              <a:spcBef>
                <a:spcPts val="0"/>
              </a:spcBef>
              <a:spcAft>
                <a:spcPts val="0"/>
              </a:spcAft>
              <a:buClr>
                <a:schemeClr val="tx2"/>
              </a:buClr>
            </a:pPr>
            <a:r>
              <a:rPr lang="en-US" sz="2600" b="1" dirty="0">
                <a:solidFill>
                  <a:schemeClr val="accent2"/>
                </a:solidFill>
              </a:rPr>
              <a:t>Food Distribution Program on Indian Reservations </a:t>
            </a:r>
            <a:r>
              <a:rPr lang="en-US" sz="2600" dirty="0"/>
              <a:t>– Increased authority, regional model, traditional foods, no matching, etc.</a:t>
            </a:r>
          </a:p>
          <a:p>
            <a:pPr lvl="1">
              <a:lnSpc>
                <a:spcPct val="100000"/>
              </a:lnSpc>
              <a:spcBef>
                <a:spcPts val="0"/>
              </a:spcBef>
              <a:spcAft>
                <a:spcPts val="0"/>
              </a:spcAft>
              <a:buClr>
                <a:schemeClr val="tx2"/>
              </a:buClr>
            </a:pPr>
            <a:r>
              <a:rPr lang="en-US" sz="2600" b="1" dirty="0">
                <a:solidFill>
                  <a:schemeClr val="accent2"/>
                </a:solidFill>
              </a:rPr>
              <a:t>Tribal Parity, Sovereignty, and Self-Determination</a:t>
            </a:r>
            <a:r>
              <a:rPr lang="en-US" sz="2600" b="1" dirty="0">
                <a:solidFill>
                  <a:schemeClr val="tx2"/>
                </a:solidFill>
              </a:rPr>
              <a:t> </a:t>
            </a:r>
            <a:r>
              <a:rPr lang="en-US" sz="2600" dirty="0"/>
              <a:t>through out the Farm Bill and USDA Programs</a:t>
            </a:r>
          </a:p>
          <a:p>
            <a:pPr lvl="2">
              <a:lnSpc>
                <a:spcPct val="100000"/>
              </a:lnSpc>
              <a:spcBef>
                <a:spcPts val="0"/>
              </a:spcBef>
              <a:spcAft>
                <a:spcPts val="0"/>
              </a:spcAft>
              <a:buClr>
                <a:schemeClr val="tx2"/>
              </a:buClr>
            </a:pPr>
            <a:r>
              <a:rPr lang="en-US" sz="2200" dirty="0"/>
              <a:t>“638” Tribal contracting and compacting where appropriate</a:t>
            </a:r>
          </a:p>
          <a:p>
            <a:pPr lvl="2">
              <a:lnSpc>
                <a:spcPct val="100000"/>
              </a:lnSpc>
              <a:spcBef>
                <a:spcPts val="0"/>
              </a:spcBef>
              <a:spcAft>
                <a:spcPts val="0"/>
              </a:spcAft>
              <a:buClr>
                <a:schemeClr val="tx2"/>
              </a:buClr>
            </a:pPr>
            <a:r>
              <a:rPr lang="en-US" sz="2200" dirty="0"/>
              <a:t>Treatment as States/State Departments of Agriculture</a:t>
            </a:r>
          </a:p>
          <a:p>
            <a:pPr lvl="2">
              <a:lnSpc>
                <a:spcPct val="100000"/>
              </a:lnSpc>
              <a:spcBef>
                <a:spcPts val="0"/>
              </a:spcBef>
              <a:spcAft>
                <a:spcPts val="0"/>
              </a:spcAft>
              <a:buClr>
                <a:schemeClr val="tx2"/>
              </a:buClr>
            </a:pPr>
            <a:r>
              <a:rPr lang="en-US" sz="2200" dirty="0"/>
              <a:t>Conservation and Forestry</a:t>
            </a:r>
          </a:p>
          <a:p>
            <a:pPr lvl="2">
              <a:lnSpc>
                <a:spcPct val="100000"/>
              </a:lnSpc>
              <a:spcBef>
                <a:spcPts val="0"/>
              </a:spcBef>
              <a:spcAft>
                <a:spcPts val="0"/>
              </a:spcAft>
              <a:buClr>
                <a:schemeClr val="tx2"/>
              </a:buClr>
            </a:pPr>
            <a:r>
              <a:rPr lang="en-US" sz="2200" dirty="0"/>
              <a:t>Improved Access to Credit</a:t>
            </a:r>
          </a:p>
          <a:p>
            <a:pPr lvl="1">
              <a:lnSpc>
                <a:spcPct val="100000"/>
              </a:lnSpc>
              <a:spcBef>
                <a:spcPts val="0"/>
              </a:spcBef>
              <a:spcAft>
                <a:spcPts val="0"/>
              </a:spcAft>
              <a:buClr>
                <a:schemeClr val="tx2"/>
              </a:buClr>
            </a:pPr>
            <a:r>
              <a:rPr lang="en-US" sz="2600" b="1" dirty="0">
                <a:solidFill>
                  <a:schemeClr val="accent2"/>
                </a:solidFill>
              </a:rPr>
              <a:t>Rural Development: </a:t>
            </a:r>
            <a:r>
              <a:rPr lang="en-US" sz="2600" dirty="0"/>
              <a:t>“SUTA” and Technical Assistance</a:t>
            </a:r>
          </a:p>
          <a:p>
            <a:pPr lvl="1">
              <a:lnSpc>
                <a:spcPct val="100000"/>
              </a:lnSpc>
              <a:spcBef>
                <a:spcPts val="0"/>
              </a:spcBef>
              <a:spcAft>
                <a:spcPts val="0"/>
              </a:spcAft>
              <a:buClr>
                <a:schemeClr val="tx2"/>
              </a:buClr>
            </a:pPr>
            <a:r>
              <a:rPr lang="en-US" sz="2600" b="1" dirty="0">
                <a:solidFill>
                  <a:schemeClr val="accent2"/>
                </a:solidFill>
              </a:rPr>
              <a:t>Increase Support and Access </a:t>
            </a:r>
            <a:r>
              <a:rPr lang="en-US" sz="2600" dirty="0"/>
              <a:t>to healthy, traditional, local, and regionally produced food by Native Farmers and Ranchers</a:t>
            </a:r>
          </a:p>
          <a:p>
            <a:pPr lvl="1">
              <a:lnSpc>
                <a:spcPct val="100000"/>
              </a:lnSpc>
              <a:spcBef>
                <a:spcPts val="0"/>
              </a:spcBef>
              <a:spcAft>
                <a:spcPts val="0"/>
              </a:spcAft>
              <a:buClr>
                <a:schemeClr val="tx2"/>
              </a:buClr>
            </a:pPr>
            <a:r>
              <a:rPr lang="en-US" sz="2600" b="1" dirty="0">
                <a:solidFill>
                  <a:schemeClr val="accent2"/>
                </a:solidFill>
              </a:rPr>
              <a:t>FRTEP, Research, Education, and TCUs</a:t>
            </a:r>
          </a:p>
          <a:p>
            <a:pPr lvl="1">
              <a:lnSpc>
                <a:spcPct val="100000"/>
              </a:lnSpc>
              <a:spcBef>
                <a:spcPts val="0"/>
              </a:spcBef>
              <a:spcAft>
                <a:spcPts val="0"/>
              </a:spcAft>
              <a:buClr>
                <a:schemeClr val="tx2"/>
              </a:buClr>
            </a:pPr>
            <a:endParaRPr lang="en-US" sz="2600" b="1" dirty="0">
              <a:solidFill>
                <a:schemeClr val="accent2"/>
              </a:solidFill>
            </a:endParaRPr>
          </a:p>
          <a:p>
            <a:endParaRPr lang="en-US" dirty="0"/>
          </a:p>
        </p:txBody>
      </p:sp>
      <p:sp>
        <p:nvSpPr>
          <p:cNvPr id="3" name="Title 2">
            <a:extLst>
              <a:ext uri="{FF2B5EF4-FFF2-40B4-BE49-F238E27FC236}">
                <a16:creationId xmlns:a16="http://schemas.microsoft.com/office/drawing/2014/main" id="{6F1020E2-5B69-F543-A611-A8CBDDE00F8C}"/>
              </a:ext>
            </a:extLst>
          </p:cNvPr>
          <p:cNvSpPr>
            <a:spLocks noGrp="1"/>
          </p:cNvSpPr>
          <p:nvPr>
            <p:ph type="title"/>
          </p:nvPr>
        </p:nvSpPr>
        <p:spPr/>
        <p:txBody>
          <a:bodyPr/>
          <a:lstStyle/>
          <a:p>
            <a:pPr algn="ctr"/>
            <a:r>
              <a:rPr lang="en-US" dirty="0"/>
              <a:t>2018 Farm Bill Opportunities </a:t>
            </a:r>
            <a:br>
              <a:rPr lang="en-US" dirty="0"/>
            </a:br>
            <a:r>
              <a:rPr lang="en-US" dirty="0"/>
              <a:t>for Indian Country</a:t>
            </a:r>
          </a:p>
        </p:txBody>
      </p:sp>
      <p:sp>
        <p:nvSpPr>
          <p:cNvPr id="4" name="Footer Placeholder 3">
            <a:extLst>
              <a:ext uri="{FF2B5EF4-FFF2-40B4-BE49-F238E27FC236}">
                <a16:creationId xmlns:a16="http://schemas.microsoft.com/office/drawing/2014/main" id="{B03C3FD6-EDA2-ED41-8F83-508BC89AB0C1}"/>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0" normalizeH="0" baseline="0" noProof="0">
                <a:ln>
                  <a:noFill/>
                </a:ln>
                <a:solidFill>
                  <a:srgbClr val="FFFFFF"/>
                </a:solidFill>
                <a:effectLst/>
                <a:uLnTx/>
                <a:uFillTx/>
                <a:latin typeface="Century Gothic" charset="0"/>
              </a:rPr>
              <a:t>Native Farm Bill Coalition</a:t>
            </a:r>
            <a:endParaRPr kumimoji="0" lang="en-US" sz="2800" b="1" i="0" u="none" strike="noStrike" kern="1200" cap="none" spc="800" normalizeH="0" baseline="0" noProof="0" dirty="0">
              <a:ln>
                <a:noFill/>
              </a:ln>
              <a:solidFill>
                <a:srgbClr val="FFFFFF"/>
              </a:solidFill>
              <a:effectLst/>
              <a:uLnTx/>
              <a:uFillTx/>
              <a:latin typeface="Century Gothic" charset="0"/>
            </a:endParaRPr>
          </a:p>
        </p:txBody>
      </p:sp>
    </p:spTree>
    <p:extLst>
      <p:ext uri="{BB962C8B-B14F-4D97-AF65-F5344CB8AC3E}">
        <p14:creationId xmlns:p14="http://schemas.microsoft.com/office/powerpoint/2010/main" val="814266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b="1" dirty="0"/>
              <a:t>One of the Greatest Titles for Parity </a:t>
            </a:r>
          </a:p>
          <a:p>
            <a:pPr lvl="1"/>
            <a:r>
              <a:rPr lang="en-US" sz="2400" b="1" dirty="0">
                <a:solidFill>
                  <a:schemeClr val="accent2"/>
                </a:solidFill>
              </a:rPr>
              <a:t>Tribal Parity </a:t>
            </a:r>
            <a:r>
              <a:rPr lang="en-US" sz="2400" dirty="0"/>
              <a:t>throughout the Conservation Title, including tribal law parity</a:t>
            </a:r>
          </a:p>
          <a:p>
            <a:pPr lvl="1"/>
            <a:r>
              <a:rPr lang="en-US" sz="2400" dirty="0"/>
              <a:t>Ensure equivalent status between </a:t>
            </a:r>
            <a:r>
              <a:rPr lang="en-US" sz="2400" b="1" dirty="0">
                <a:solidFill>
                  <a:schemeClr val="accent2"/>
                </a:solidFill>
              </a:rPr>
              <a:t>USDA and BIA of Conservation Plans</a:t>
            </a:r>
          </a:p>
          <a:p>
            <a:pPr lvl="1"/>
            <a:r>
              <a:rPr lang="en-US" sz="2400" dirty="0"/>
              <a:t>Ensure recognition of </a:t>
            </a:r>
            <a:r>
              <a:rPr lang="en-US" sz="2400" b="1" dirty="0">
                <a:solidFill>
                  <a:schemeClr val="accent2"/>
                </a:solidFill>
              </a:rPr>
              <a:t>Traditional Ecological Knowledge-Based </a:t>
            </a:r>
            <a:r>
              <a:rPr lang="en-US" sz="2400" dirty="0"/>
              <a:t>Conservation</a:t>
            </a:r>
          </a:p>
          <a:p>
            <a:pPr lvl="1"/>
            <a:r>
              <a:rPr lang="en-US" sz="2400" dirty="0"/>
              <a:t>Tribal Lands Priority for enrollment in </a:t>
            </a:r>
            <a:r>
              <a:rPr lang="en-US" sz="2400" b="1" dirty="0">
                <a:solidFill>
                  <a:schemeClr val="accent2"/>
                </a:solidFill>
              </a:rPr>
              <a:t>Conservation Reserve Program</a:t>
            </a:r>
          </a:p>
          <a:p>
            <a:pPr lvl="1"/>
            <a:r>
              <a:rPr lang="en-US" sz="2400" dirty="0"/>
              <a:t>Conservation measures/protections for </a:t>
            </a:r>
            <a:r>
              <a:rPr lang="en-US" sz="2400" b="1" dirty="0">
                <a:solidFill>
                  <a:schemeClr val="accent2"/>
                </a:solidFill>
              </a:rPr>
              <a:t>fisheries</a:t>
            </a:r>
            <a:endParaRPr lang="en-US" sz="2400" dirty="0"/>
          </a:p>
          <a:p>
            <a:endParaRPr lang="en-US" dirty="0"/>
          </a:p>
        </p:txBody>
      </p:sp>
      <p:sp>
        <p:nvSpPr>
          <p:cNvPr id="3" name="Title 2"/>
          <p:cNvSpPr>
            <a:spLocks noGrp="1"/>
          </p:cNvSpPr>
          <p:nvPr>
            <p:ph type="title"/>
          </p:nvPr>
        </p:nvSpPr>
        <p:spPr/>
        <p:txBody>
          <a:bodyPr/>
          <a:lstStyle/>
          <a:p>
            <a:pPr algn="ctr"/>
            <a:r>
              <a:rPr lang="en-US" dirty="0"/>
              <a:t>Indian Country Opportunities in the Conservation Title</a:t>
            </a:r>
          </a:p>
        </p:txBody>
      </p:sp>
      <p:sp>
        <p:nvSpPr>
          <p:cNvPr id="4" name="Footer Placeholder 3"/>
          <p:cNvSpPr>
            <a:spLocks noGrp="1"/>
          </p:cNvSpPr>
          <p:nvPr>
            <p:ph type="ftr" sz="quarter" idx="10"/>
          </p:nvPr>
        </p:nvSpPr>
        <p:spPr/>
        <p:txBody>
          <a:bodyPr/>
          <a:lstStyle/>
          <a:p>
            <a:r>
              <a:rPr lang="en-US"/>
              <a:t>Native Farm Bill Coalition</a:t>
            </a:r>
            <a:endParaRPr lang="en-US" dirty="0"/>
          </a:p>
        </p:txBody>
      </p:sp>
    </p:spTree>
    <p:extLst>
      <p:ext uri="{BB962C8B-B14F-4D97-AF65-F5344CB8AC3E}">
        <p14:creationId xmlns:p14="http://schemas.microsoft.com/office/powerpoint/2010/main" val="508827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b="1" dirty="0"/>
              <a:t>The Basics</a:t>
            </a:r>
          </a:p>
          <a:p>
            <a:pPr lvl="1"/>
            <a:r>
              <a:rPr lang="en-US" dirty="0"/>
              <a:t>Only agency in the entire federal government that is solely focused on the needs of rural America</a:t>
            </a:r>
          </a:p>
          <a:p>
            <a:pPr lvl="1"/>
            <a:r>
              <a:rPr lang="en-US" dirty="0"/>
              <a:t>Includes: rural business and community programs; housing; rural infrastructure, including electric and telecommunications services; rural water and sewer infrastructure; and rural hospitals and healthcare, among many other programs</a:t>
            </a:r>
          </a:p>
          <a:p>
            <a:r>
              <a:rPr lang="en-US" b="1" dirty="0"/>
              <a:t>Importance to Indian Country</a:t>
            </a:r>
            <a:endParaRPr lang="en-US" dirty="0"/>
          </a:p>
          <a:p>
            <a:pPr lvl="1"/>
            <a:r>
              <a:rPr lang="en-US" dirty="0"/>
              <a:t>Last </a:t>
            </a:r>
            <a:r>
              <a:rPr lang="en-US" b="1" dirty="0">
                <a:solidFill>
                  <a:schemeClr val="accent2"/>
                </a:solidFill>
              </a:rPr>
              <a:t>5 years </a:t>
            </a:r>
            <a:r>
              <a:rPr lang="en-US" dirty="0"/>
              <a:t>– </a:t>
            </a:r>
            <a:r>
              <a:rPr lang="en-US" b="1" dirty="0">
                <a:solidFill>
                  <a:schemeClr val="accent2"/>
                </a:solidFill>
              </a:rPr>
              <a:t>$3 Billion </a:t>
            </a:r>
            <a:r>
              <a:rPr lang="en-US" dirty="0"/>
              <a:t>from USDA Rural Development to Indian Country</a:t>
            </a:r>
          </a:p>
          <a:p>
            <a:pPr lvl="1"/>
            <a:r>
              <a:rPr lang="en-US" dirty="0"/>
              <a:t>Tribes have an historic low usage of RD—but potential to be substantial partner in building strong rural economic development and community infrastructure in Indian Country and all of Rural America</a:t>
            </a:r>
          </a:p>
          <a:p>
            <a:pPr lvl="1"/>
            <a:r>
              <a:rPr lang="en-US" dirty="0"/>
              <a:t>RD programs and funding can help build out much need infrastructure and infrastructure improvements in Indian Country and rural areas</a:t>
            </a:r>
          </a:p>
          <a:p>
            <a:pPr lvl="1"/>
            <a:endParaRPr lang="en-US" dirty="0"/>
          </a:p>
        </p:txBody>
      </p:sp>
      <p:sp>
        <p:nvSpPr>
          <p:cNvPr id="3" name="Title 2"/>
          <p:cNvSpPr>
            <a:spLocks noGrp="1"/>
          </p:cNvSpPr>
          <p:nvPr>
            <p:ph type="title"/>
          </p:nvPr>
        </p:nvSpPr>
        <p:spPr/>
        <p:txBody>
          <a:bodyPr/>
          <a:lstStyle/>
          <a:p>
            <a:pPr algn="ctr"/>
            <a:r>
              <a:rPr lang="en-US" dirty="0"/>
              <a:t>Title VI </a:t>
            </a:r>
            <a:r>
              <a:rPr lang="mr-IN" dirty="0"/>
              <a:t>–</a:t>
            </a:r>
            <a:r>
              <a:rPr lang="en-US" dirty="0"/>
              <a:t> Rural Development</a:t>
            </a:r>
          </a:p>
        </p:txBody>
      </p:sp>
      <p:sp>
        <p:nvSpPr>
          <p:cNvPr id="4" name="Footer Placeholder 3"/>
          <p:cNvSpPr>
            <a:spLocks noGrp="1"/>
          </p:cNvSpPr>
          <p:nvPr>
            <p:ph type="ftr" sz="quarter" idx="10"/>
          </p:nvPr>
        </p:nvSpPr>
        <p:spPr/>
        <p:txBody>
          <a:bodyPr/>
          <a:lstStyle/>
          <a:p>
            <a:r>
              <a:rPr lang="en-US"/>
              <a:t>Native Farm Bill Coalition</a:t>
            </a:r>
            <a:endParaRPr lang="en-US" dirty="0"/>
          </a:p>
        </p:txBody>
      </p:sp>
    </p:spTree>
    <p:extLst>
      <p:ext uri="{BB962C8B-B14F-4D97-AF65-F5344CB8AC3E}">
        <p14:creationId xmlns:p14="http://schemas.microsoft.com/office/powerpoint/2010/main" val="887600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Broader Application of </a:t>
            </a:r>
            <a:r>
              <a:rPr lang="en-US" b="1" dirty="0">
                <a:solidFill>
                  <a:schemeClr val="accent2"/>
                </a:solidFill>
              </a:rPr>
              <a:t>Substantially Underserved Trust Area (SUTA) </a:t>
            </a:r>
            <a:r>
              <a:rPr lang="en-US" dirty="0"/>
              <a:t>Provision</a:t>
            </a:r>
          </a:p>
          <a:p>
            <a:pPr lvl="1"/>
            <a:r>
              <a:rPr lang="en-US" dirty="0"/>
              <a:t>Only applies to a small segment of infrastructure programs (RUS), change would provide equitable access to RD programs and authorities for Tribal governments and entities serving citizens in rural areas</a:t>
            </a:r>
          </a:p>
          <a:p>
            <a:r>
              <a:rPr lang="en-US" b="1" dirty="0">
                <a:solidFill>
                  <a:schemeClr val="accent2"/>
                </a:solidFill>
              </a:rPr>
              <a:t>Native CDFI </a:t>
            </a:r>
            <a:r>
              <a:rPr lang="en-US" dirty="0"/>
              <a:t>Access to All Rural Economic Development Loan and Grant </a:t>
            </a:r>
          </a:p>
          <a:p>
            <a:pPr lvl="1"/>
            <a:r>
              <a:rPr lang="en-US" dirty="0"/>
              <a:t>Support Native CDFIs and other CDFIs who struggle to secure loan funding become intermediary lenders </a:t>
            </a:r>
          </a:p>
          <a:p>
            <a:r>
              <a:rPr lang="en-US" dirty="0"/>
              <a:t>Permanent </a:t>
            </a:r>
            <a:r>
              <a:rPr lang="en-US" b="1" dirty="0">
                <a:solidFill>
                  <a:schemeClr val="accent2"/>
                </a:solidFill>
              </a:rPr>
              <a:t>Tribal technical assistance office </a:t>
            </a:r>
            <a:r>
              <a:rPr lang="en-US" dirty="0"/>
              <a:t>for all RD funding authorities</a:t>
            </a:r>
          </a:p>
          <a:p>
            <a:r>
              <a:rPr lang="en-US" b="1" dirty="0">
                <a:solidFill>
                  <a:schemeClr val="accent2"/>
                </a:solidFill>
              </a:rPr>
              <a:t>Clarify Eligibility Requirements </a:t>
            </a:r>
            <a:r>
              <a:rPr lang="en-US" dirty="0"/>
              <a:t>for all RD Programs </a:t>
            </a:r>
          </a:p>
          <a:p>
            <a:pPr lvl="1"/>
            <a:r>
              <a:rPr lang="en-US" dirty="0"/>
              <a:t>Ensures that Tribes are not inadvertently excluded from eligibility</a:t>
            </a:r>
          </a:p>
          <a:p>
            <a:endParaRPr lang="en-US" dirty="0"/>
          </a:p>
          <a:p>
            <a:endParaRPr lang="en-US" dirty="0"/>
          </a:p>
        </p:txBody>
      </p:sp>
      <p:sp>
        <p:nvSpPr>
          <p:cNvPr id="3" name="Title 2"/>
          <p:cNvSpPr>
            <a:spLocks noGrp="1"/>
          </p:cNvSpPr>
          <p:nvPr>
            <p:ph type="title"/>
          </p:nvPr>
        </p:nvSpPr>
        <p:spPr/>
        <p:txBody>
          <a:bodyPr/>
          <a:lstStyle/>
          <a:p>
            <a:pPr algn="ctr"/>
            <a:r>
              <a:rPr lang="en-US" dirty="0"/>
              <a:t>Indian Country Opportunities in the Rural Development Title</a:t>
            </a:r>
          </a:p>
        </p:txBody>
      </p:sp>
      <p:sp>
        <p:nvSpPr>
          <p:cNvPr id="4" name="Footer Placeholder 3"/>
          <p:cNvSpPr>
            <a:spLocks noGrp="1"/>
          </p:cNvSpPr>
          <p:nvPr>
            <p:ph type="ftr" sz="quarter" idx="10"/>
          </p:nvPr>
        </p:nvSpPr>
        <p:spPr/>
        <p:txBody>
          <a:bodyPr/>
          <a:lstStyle/>
          <a:p>
            <a:r>
              <a:rPr lang="en-US"/>
              <a:t>Native Farm Bill Coalition</a:t>
            </a:r>
            <a:endParaRPr lang="en-US" dirty="0"/>
          </a:p>
        </p:txBody>
      </p:sp>
    </p:spTree>
    <p:extLst>
      <p:ext uri="{BB962C8B-B14F-4D97-AF65-F5344CB8AC3E}">
        <p14:creationId xmlns:p14="http://schemas.microsoft.com/office/powerpoint/2010/main" val="987548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1"/>
            <a:r>
              <a:rPr lang="en-US" dirty="0"/>
              <a:t>Streamline the Tribal Forest Protection Act’s provisions to improve the timelines for review and implementation of forest restoration projects</a:t>
            </a:r>
          </a:p>
          <a:p>
            <a:pPr lvl="1"/>
            <a:r>
              <a:rPr lang="en-US" b="1" dirty="0">
                <a:solidFill>
                  <a:schemeClr val="accent2"/>
                </a:solidFill>
              </a:rPr>
              <a:t>638 Authori</a:t>
            </a:r>
            <a:r>
              <a:rPr lang="en-US" dirty="0"/>
              <a:t>ty under the TFPA to manage Forest Service and BLM lands Allow for greater Tribal Cooperative Management of Adjacent Federal Lands</a:t>
            </a:r>
          </a:p>
          <a:p>
            <a:pPr lvl="1"/>
            <a:r>
              <a:rPr lang="en-US" dirty="0"/>
              <a:t>Add Tribes to </a:t>
            </a:r>
            <a:r>
              <a:rPr lang="en-US" b="1" dirty="0">
                <a:solidFill>
                  <a:schemeClr val="accent2"/>
                </a:solidFill>
              </a:rPr>
              <a:t>Good Neighbor Authority</a:t>
            </a:r>
          </a:p>
          <a:p>
            <a:pPr lvl="1"/>
            <a:r>
              <a:rPr lang="en-US" dirty="0"/>
              <a:t>Fix the </a:t>
            </a:r>
            <a:r>
              <a:rPr lang="en-US" b="1" dirty="0">
                <a:solidFill>
                  <a:schemeClr val="accent2"/>
                </a:solidFill>
              </a:rPr>
              <a:t>wildfire</a:t>
            </a:r>
            <a:r>
              <a:rPr lang="en-US" dirty="0"/>
              <a:t> funding issue; prioritize protection of tribal forest assets</a:t>
            </a:r>
          </a:p>
          <a:p>
            <a:pPr lvl="1"/>
            <a:r>
              <a:rPr lang="en-US" dirty="0"/>
              <a:t>Change the name program to </a:t>
            </a:r>
            <a:r>
              <a:rPr lang="en-US" b="1" dirty="0">
                <a:solidFill>
                  <a:schemeClr val="accent2"/>
                </a:solidFill>
              </a:rPr>
              <a:t>Tribal</a:t>
            </a:r>
            <a:r>
              <a:rPr lang="en-US" b="1" dirty="0"/>
              <a:t>, </a:t>
            </a:r>
            <a:r>
              <a:rPr lang="en-US" dirty="0"/>
              <a:t>State, and Private </a:t>
            </a:r>
          </a:p>
          <a:p>
            <a:endParaRPr lang="en-US" dirty="0"/>
          </a:p>
        </p:txBody>
      </p:sp>
      <p:sp>
        <p:nvSpPr>
          <p:cNvPr id="3" name="Title 2"/>
          <p:cNvSpPr>
            <a:spLocks noGrp="1"/>
          </p:cNvSpPr>
          <p:nvPr>
            <p:ph type="title"/>
          </p:nvPr>
        </p:nvSpPr>
        <p:spPr/>
        <p:txBody>
          <a:bodyPr/>
          <a:lstStyle/>
          <a:p>
            <a:pPr algn="ctr"/>
            <a:r>
              <a:rPr lang="en-US" dirty="0"/>
              <a:t>Indian Country Opportunities in the Forestry Title</a:t>
            </a:r>
          </a:p>
        </p:txBody>
      </p:sp>
      <p:sp>
        <p:nvSpPr>
          <p:cNvPr id="4" name="Footer Placeholder 3"/>
          <p:cNvSpPr>
            <a:spLocks noGrp="1"/>
          </p:cNvSpPr>
          <p:nvPr>
            <p:ph type="ftr" sz="quarter" idx="10"/>
          </p:nvPr>
        </p:nvSpPr>
        <p:spPr/>
        <p:txBody>
          <a:bodyPr/>
          <a:lstStyle/>
          <a:p>
            <a:r>
              <a:rPr lang="en-US"/>
              <a:t>Native Farm Bill Coalition</a:t>
            </a:r>
            <a:endParaRPr lang="en-US" dirty="0"/>
          </a:p>
        </p:txBody>
      </p:sp>
    </p:spTree>
    <p:extLst>
      <p:ext uri="{BB962C8B-B14F-4D97-AF65-F5344CB8AC3E}">
        <p14:creationId xmlns:p14="http://schemas.microsoft.com/office/powerpoint/2010/main" val="2772442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4951" y="1845734"/>
            <a:ext cx="8877875" cy="4023360"/>
          </a:xfrm>
        </p:spPr>
        <p:txBody>
          <a:bodyPr>
            <a:normAutofit/>
          </a:bodyPr>
          <a:lstStyle/>
          <a:p>
            <a:pPr lvl="1"/>
            <a:r>
              <a:rPr lang="en-US" dirty="0">
                <a:solidFill>
                  <a:schemeClr val="tx2"/>
                </a:solidFill>
              </a:rPr>
              <a:t>Commissioned by the </a:t>
            </a:r>
            <a:r>
              <a:rPr lang="en-US" dirty="0"/>
              <a:t>Shakopee Mdewakanton Sioux Community</a:t>
            </a:r>
          </a:p>
          <a:p>
            <a:pPr lvl="1"/>
            <a:r>
              <a:rPr lang="en-US" dirty="0"/>
              <a:t>Release at NCAI Mid Year Conference in June 2017</a:t>
            </a:r>
          </a:p>
          <a:p>
            <a:pPr lvl="1"/>
            <a:r>
              <a:rPr lang="en-US" dirty="0"/>
              <a:t>Compendium on the Farm Bill, Indian Country’s involvement, Tribes’ and Tribal </a:t>
            </a:r>
            <a:r>
              <a:rPr lang="en-US" dirty="0" err="1"/>
              <a:t>orgs’asks</a:t>
            </a:r>
            <a:r>
              <a:rPr lang="en-US" dirty="0"/>
              <a:t>, and a review of potential opportunities in the 2018 reauthorization</a:t>
            </a:r>
          </a:p>
          <a:p>
            <a:pPr lvl="1"/>
            <a:r>
              <a:rPr lang="en-US" b="1" dirty="0"/>
              <a:t>Available at: </a:t>
            </a:r>
            <a:r>
              <a:rPr lang="en-US" b="1" dirty="0">
                <a:hlinkClick r:id="rId2"/>
              </a:rPr>
              <a:t>http://seedsofnativehealth.org/farm-bill-report-and-title-summaries/</a:t>
            </a:r>
            <a:r>
              <a:rPr lang="en-US" b="1" dirty="0"/>
              <a:t> </a:t>
            </a:r>
          </a:p>
          <a:p>
            <a:pPr lvl="2"/>
            <a:endParaRPr lang="en-US" dirty="0"/>
          </a:p>
          <a:p>
            <a:pPr lvl="1"/>
            <a:endParaRPr lang="en-US" dirty="0"/>
          </a:p>
          <a:p>
            <a:endParaRPr lang="en-US" b="1" dirty="0"/>
          </a:p>
        </p:txBody>
      </p:sp>
      <p:sp>
        <p:nvSpPr>
          <p:cNvPr id="3" name="Title 2"/>
          <p:cNvSpPr>
            <a:spLocks noGrp="1"/>
          </p:cNvSpPr>
          <p:nvPr>
            <p:ph type="title"/>
          </p:nvPr>
        </p:nvSpPr>
        <p:spPr>
          <a:xfrm>
            <a:off x="176506" y="118655"/>
            <a:ext cx="8257788" cy="1450757"/>
          </a:xfrm>
        </p:spPr>
        <p:txBody>
          <a:bodyPr/>
          <a:lstStyle/>
          <a:p>
            <a:pPr algn="ctr"/>
            <a:r>
              <a:rPr lang="en-US" dirty="0"/>
              <a:t>Regaining Our Future </a:t>
            </a:r>
            <a:br>
              <a:rPr lang="en-US" dirty="0"/>
            </a:br>
            <a:r>
              <a:rPr lang="en-US" sz="4400" b="0" i="1" dirty="0"/>
              <a:t>2018 Farm Bill Report</a:t>
            </a:r>
          </a:p>
        </p:txBody>
      </p:sp>
      <p:sp>
        <p:nvSpPr>
          <p:cNvPr id="4" name="Footer Placeholder 3"/>
          <p:cNvSpPr>
            <a:spLocks noGrp="1"/>
          </p:cNvSpPr>
          <p:nvPr>
            <p:ph type="ftr" sz="quarter" idx="10"/>
          </p:nvPr>
        </p:nvSpPr>
        <p:spPr/>
        <p:txBody>
          <a:bodyPr/>
          <a:lstStyle/>
          <a:p>
            <a:r>
              <a:rPr lang="en-US"/>
              <a:t>Native Farm Bill Coalition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82" y="4237636"/>
            <a:ext cx="1528462" cy="2058329"/>
          </a:xfrm>
          <a:prstGeom prst="rect">
            <a:avLst/>
          </a:prstGeom>
        </p:spPr>
      </p:pic>
      <p:pic>
        <p:nvPicPr>
          <p:cNvPr id="6" name="Picture 5" descr="Seeds of Native Health horizontal logo cop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505" y="4669018"/>
            <a:ext cx="4164796" cy="1082771"/>
          </a:xfrm>
          <a:prstGeom prst="rect">
            <a:avLst/>
          </a:prstGeom>
        </p:spPr>
      </p:pic>
      <p:grpSp>
        <p:nvGrpSpPr>
          <p:cNvPr id="11" name="Group 10"/>
          <p:cNvGrpSpPr/>
          <p:nvPr/>
        </p:nvGrpSpPr>
        <p:grpSpPr>
          <a:xfrm>
            <a:off x="6288715" y="4428682"/>
            <a:ext cx="5609398" cy="1867284"/>
            <a:chOff x="319734" y="4030259"/>
            <a:chExt cx="8556252" cy="2827741"/>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734" y="4233233"/>
              <a:ext cx="1772653" cy="242179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9985" y="4030259"/>
              <a:ext cx="1242492" cy="2827741"/>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0075" y="4263029"/>
              <a:ext cx="2362200" cy="2362200"/>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9873" y="4263030"/>
              <a:ext cx="2406113" cy="2387400"/>
            </a:xfrm>
            <a:prstGeom prst="rect">
              <a:avLst/>
            </a:prstGeom>
          </p:spPr>
        </p:pic>
      </p:grpSp>
      <p:pic>
        <p:nvPicPr>
          <p:cNvPr id="16" name="Picture 15"/>
          <p:cNvPicPr>
            <a:picLocks noChangeAspect="1"/>
          </p:cNvPicPr>
          <p:nvPr/>
        </p:nvPicPr>
        <p:blipFill>
          <a:blip r:embed="rId9"/>
          <a:stretch>
            <a:fillRect/>
          </a:stretch>
        </p:blipFill>
        <p:spPr>
          <a:xfrm>
            <a:off x="8603172" y="118655"/>
            <a:ext cx="3444418" cy="4404680"/>
          </a:xfrm>
          <a:prstGeom prst="rect">
            <a:avLst/>
          </a:prstGeom>
        </p:spPr>
      </p:pic>
    </p:spTree>
    <p:extLst>
      <p:ext uri="{BB962C8B-B14F-4D97-AF65-F5344CB8AC3E}">
        <p14:creationId xmlns:p14="http://schemas.microsoft.com/office/powerpoint/2010/main" val="1283775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100000"/>
              </a:lnSpc>
              <a:spcBef>
                <a:spcPts val="0"/>
              </a:spcBef>
              <a:spcAft>
                <a:spcPts val="0"/>
              </a:spcAft>
              <a:buClrTx/>
            </a:pPr>
            <a:r>
              <a:rPr lang="en-US" sz="2800" b="1" dirty="0"/>
              <a:t>The Basics</a:t>
            </a:r>
          </a:p>
          <a:p>
            <a:pPr lvl="1">
              <a:lnSpc>
                <a:spcPct val="100000"/>
              </a:lnSpc>
              <a:spcBef>
                <a:spcPts val="0"/>
              </a:spcBef>
              <a:spcAft>
                <a:spcPts val="0"/>
              </a:spcAft>
            </a:pPr>
            <a:r>
              <a:rPr lang="en-US" sz="2400" dirty="0"/>
              <a:t>The Most Contentious Title</a:t>
            </a:r>
          </a:p>
          <a:p>
            <a:pPr lvl="1">
              <a:lnSpc>
                <a:spcPct val="100000"/>
              </a:lnSpc>
              <a:spcBef>
                <a:spcPts val="0"/>
              </a:spcBef>
              <a:spcAft>
                <a:spcPts val="0"/>
              </a:spcAft>
            </a:pPr>
            <a:r>
              <a:rPr lang="en-US" sz="2400" dirty="0"/>
              <a:t>80 percent of total funding of the entire Farm Bill</a:t>
            </a:r>
          </a:p>
          <a:p>
            <a:pPr lvl="1">
              <a:lnSpc>
                <a:spcPct val="100000"/>
              </a:lnSpc>
              <a:spcBef>
                <a:spcPts val="0"/>
              </a:spcBef>
              <a:spcAft>
                <a:spcPts val="0"/>
              </a:spcAft>
            </a:pPr>
            <a:r>
              <a:rPr lang="en-US" sz="2400" dirty="0"/>
              <a:t>SNAP cut by $8.6 billion in 2014 - Survived a $20 billion cut &amp; being removed from the Bill</a:t>
            </a:r>
          </a:p>
          <a:p>
            <a:pPr lvl="1">
              <a:lnSpc>
                <a:spcPct val="100000"/>
              </a:lnSpc>
              <a:spcBef>
                <a:spcPts val="0"/>
              </a:spcBef>
              <a:spcAft>
                <a:spcPts val="0"/>
              </a:spcAft>
            </a:pPr>
            <a:r>
              <a:rPr lang="en-US" sz="2400" dirty="0"/>
              <a:t>Represents rural and urban partnership that’s existed for over 40 years</a:t>
            </a:r>
          </a:p>
          <a:p>
            <a:pPr lvl="1">
              <a:lnSpc>
                <a:spcPct val="100000"/>
              </a:lnSpc>
              <a:spcBef>
                <a:spcPts val="0"/>
              </a:spcBef>
              <a:spcAft>
                <a:spcPts val="0"/>
              </a:spcAft>
            </a:pPr>
            <a:r>
              <a:rPr lang="en-US" sz="2400" dirty="0"/>
              <a:t>Must keep this partnership together to improve food access for everyone</a:t>
            </a:r>
          </a:p>
          <a:p>
            <a:endParaRPr lang="en-US" dirty="0"/>
          </a:p>
        </p:txBody>
      </p:sp>
      <p:sp>
        <p:nvSpPr>
          <p:cNvPr id="3" name="Title 2"/>
          <p:cNvSpPr>
            <a:spLocks noGrp="1"/>
          </p:cNvSpPr>
          <p:nvPr>
            <p:ph type="title"/>
          </p:nvPr>
        </p:nvSpPr>
        <p:spPr/>
        <p:txBody>
          <a:bodyPr/>
          <a:lstStyle/>
          <a:p>
            <a:pPr algn="ctr"/>
            <a:r>
              <a:rPr lang="en-US" dirty="0"/>
              <a:t>The Nutrition Title Basics</a:t>
            </a:r>
          </a:p>
        </p:txBody>
      </p:sp>
      <p:sp>
        <p:nvSpPr>
          <p:cNvPr id="4" name="Footer Placeholder 3"/>
          <p:cNvSpPr>
            <a:spLocks noGrp="1"/>
          </p:cNvSpPr>
          <p:nvPr>
            <p:ph type="ftr" sz="quarter" idx="10"/>
          </p:nvPr>
        </p:nvSpPr>
        <p:spPr/>
        <p:txBody>
          <a:bodyPr/>
          <a:lstStyle/>
          <a:p>
            <a:r>
              <a:rPr lang="en-US"/>
              <a:t>Native Farm Bill Coalition</a:t>
            </a:r>
            <a:endParaRPr lang="en-US" dirty="0"/>
          </a:p>
        </p:txBody>
      </p:sp>
    </p:spTree>
    <p:extLst>
      <p:ext uri="{BB962C8B-B14F-4D97-AF65-F5344CB8AC3E}">
        <p14:creationId xmlns:p14="http://schemas.microsoft.com/office/powerpoint/2010/main" val="1838826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a:lnSpc>
                <a:spcPct val="100000"/>
              </a:lnSpc>
              <a:spcBef>
                <a:spcPts val="0"/>
              </a:spcBef>
              <a:spcAft>
                <a:spcPts val="0"/>
              </a:spcAft>
            </a:pPr>
            <a:r>
              <a:rPr lang="en-US" sz="2800" b="1" dirty="0"/>
              <a:t>Impacts the Largest Number of People</a:t>
            </a:r>
          </a:p>
          <a:p>
            <a:pPr lvl="1">
              <a:lnSpc>
                <a:spcPct val="100000"/>
              </a:lnSpc>
              <a:spcBef>
                <a:spcPts val="0"/>
              </a:spcBef>
              <a:spcAft>
                <a:spcPts val="0"/>
              </a:spcAft>
            </a:pPr>
            <a:r>
              <a:rPr lang="en-US" sz="2600" dirty="0"/>
              <a:t>15 federal food assistance programs </a:t>
            </a:r>
            <a:r>
              <a:rPr lang="mr-IN" sz="2600" dirty="0"/>
              <a:t>–</a:t>
            </a:r>
            <a:r>
              <a:rPr lang="en-US" sz="2600" dirty="0"/>
              <a:t> tribes can manage 3</a:t>
            </a:r>
          </a:p>
          <a:p>
            <a:pPr>
              <a:lnSpc>
                <a:spcPct val="100000"/>
              </a:lnSpc>
              <a:spcBef>
                <a:spcPts val="0"/>
              </a:spcBef>
              <a:spcAft>
                <a:spcPts val="0"/>
              </a:spcAft>
            </a:pPr>
            <a:r>
              <a:rPr lang="en-US" sz="2800" b="1" dirty="0"/>
              <a:t>25 percent of all American Indians and Alaska Natives receive some type of food assistance</a:t>
            </a:r>
          </a:p>
          <a:p>
            <a:pPr lvl="1">
              <a:lnSpc>
                <a:spcPct val="100000"/>
              </a:lnSpc>
              <a:spcBef>
                <a:spcPts val="0"/>
              </a:spcBef>
              <a:spcAft>
                <a:spcPts val="0"/>
              </a:spcAft>
            </a:pPr>
            <a:r>
              <a:rPr lang="en-US" sz="2600" dirty="0"/>
              <a:t>Supplemental Nutrition Assistance Program (SNAP) (Food Stamps) </a:t>
            </a:r>
          </a:p>
          <a:p>
            <a:pPr lvl="1">
              <a:lnSpc>
                <a:spcPct val="100000"/>
              </a:lnSpc>
              <a:spcBef>
                <a:spcPts val="0"/>
              </a:spcBef>
              <a:spcAft>
                <a:spcPts val="0"/>
              </a:spcAft>
            </a:pPr>
            <a:r>
              <a:rPr lang="en-US" sz="2600" dirty="0"/>
              <a:t>24 percent of AI/AN households– but in some communities that number is double or triple that percentage</a:t>
            </a:r>
          </a:p>
          <a:p>
            <a:pPr>
              <a:lnSpc>
                <a:spcPct val="100000"/>
              </a:lnSpc>
              <a:spcBef>
                <a:spcPts val="0"/>
              </a:spcBef>
              <a:spcAft>
                <a:spcPts val="0"/>
              </a:spcAft>
            </a:pPr>
            <a:r>
              <a:rPr lang="en-US" sz="2800" b="1" dirty="0"/>
              <a:t>Food Distribution Program on Indian Reservations (FDPIR) (Commodity Food Package) </a:t>
            </a:r>
          </a:p>
          <a:p>
            <a:pPr lvl="1">
              <a:lnSpc>
                <a:spcPct val="100000"/>
              </a:lnSpc>
              <a:spcBef>
                <a:spcPts val="0"/>
              </a:spcBef>
              <a:spcAft>
                <a:spcPts val="0"/>
              </a:spcAft>
            </a:pPr>
            <a:r>
              <a:rPr lang="en-US" sz="2600" dirty="0"/>
              <a:t>276 Tribes and 100 ITOs manage the program</a:t>
            </a:r>
          </a:p>
          <a:p>
            <a:endParaRPr lang="en-US" dirty="0"/>
          </a:p>
        </p:txBody>
      </p:sp>
      <p:sp>
        <p:nvSpPr>
          <p:cNvPr id="3" name="Title 2"/>
          <p:cNvSpPr>
            <a:spLocks noGrp="1"/>
          </p:cNvSpPr>
          <p:nvPr>
            <p:ph type="title"/>
          </p:nvPr>
        </p:nvSpPr>
        <p:spPr/>
        <p:txBody>
          <a:bodyPr/>
          <a:lstStyle/>
          <a:p>
            <a:pPr algn="ctr"/>
            <a:r>
              <a:rPr lang="en-US" dirty="0"/>
              <a:t>The Nutrition Title Basics</a:t>
            </a:r>
          </a:p>
        </p:txBody>
      </p:sp>
      <p:sp>
        <p:nvSpPr>
          <p:cNvPr id="4" name="Footer Placeholder 3"/>
          <p:cNvSpPr>
            <a:spLocks noGrp="1"/>
          </p:cNvSpPr>
          <p:nvPr>
            <p:ph type="ftr" sz="quarter" idx="10"/>
          </p:nvPr>
        </p:nvSpPr>
        <p:spPr/>
        <p:txBody>
          <a:bodyPr/>
          <a:lstStyle/>
          <a:p>
            <a:r>
              <a:rPr lang="en-US"/>
              <a:t>Native Farm Bill Coalition</a:t>
            </a:r>
            <a:endParaRPr lang="en-US" dirty="0"/>
          </a:p>
        </p:txBody>
      </p:sp>
    </p:spTree>
    <p:extLst>
      <p:ext uri="{BB962C8B-B14F-4D97-AF65-F5344CB8AC3E}">
        <p14:creationId xmlns:p14="http://schemas.microsoft.com/office/powerpoint/2010/main" val="1822414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Native Farm Bill Coalition</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988" y="974507"/>
            <a:ext cx="10370981" cy="4817418"/>
          </a:xfrm>
          <a:prstGeom prst="rect">
            <a:avLst/>
          </a:prstGeom>
        </p:spPr>
      </p:pic>
      <p:sp>
        <p:nvSpPr>
          <p:cNvPr id="3" name="TextBox 2"/>
          <p:cNvSpPr txBox="1"/>
          <p:nvPr/>
        </p:nvSpPr>
        <p:spPr>
          <a:xfrm>
            <a:off x="2931458" y="147918"/>
            <a:ext cx="6870792" cy="830997"/>
          </a:xfrm>
          <a:prstGeom prst="rect">
            <a:avLst/>
          </a:prstGeom>
          <a:noFill/>
        </p:spPr>
        <p:txBody>
          <a:bodyPr wrap="none" rtlCol="0">
            <a:spAutoFit/>
          </a:bodyPr>
          <a:lstStyle/>
          <a:p>
            <a:r>
              <a:rPr lang="en-US" sz="4800" b="1" spc="-50" dirty="0">
                <a:solidFill>
                  <a:srgbClr val="63A537"/>
                </a:solidFill>
                <a:latin typeface="Century Gothic" charset="0"/>
                <a:ea typeface="Century Gothic" charset="0"/>
                <a:cs typeface="Century Gothic" charset="0"/>
              </a:rPr>
              <a:t>SNAP in Indian Country</a:t>
            </a:r>
            <a:endParaRPr lang="en-US" dirty="0"/>
          </a:p>
        </p:txBody>
      </p:sp>
      <p:sp>
        <p:nvSpPr>
          <p:cNvPr id="6" name="TextBox 5"/>
          <p:cNvSpPr txBox="1"/>
          <p:nvPr/>
        </p:nvSpPr>
        <p:spPr>
          <a:xfrm>
            <a:off x="940988" y="5791925"/>
            <a:ext cx="10463890" cy="646331"/>
          </a:xfrm>
          <a:prstGeom prst="rect">
            <a:avLst/>
          </a:prstGeom>
          <a:noFill/>
        </p:spPr>
        <p:txBody>
          <a:bodyPr wrap="none" rtlCol="0">
            <a:spAutoFit/>
          </a:bodyPr>
          <a:lstStyle/>
          <a:p>
            <a:r>
              <a:rPr lang="en-US" dirty="0"/>
              <a:t>Source: US Census Bureau (American Community Survey– SNAP Usage by Race</a:t>
            </a:r>
            <a:r>
              <a:rPr lang="en-US"/>
              <a:t>: AIAN, state level) </a:t>
            </a:r>
            <a:r>
              <a:rPr lang="en-US" dirty="0"/>
              <a:t>(2016 data). </a:t>
            </a:r>
          </a:p>
          <a:p>
            <a:endParaRPr lang="en-US" dirty="0"/>
          </a:p>
        </p:txBody>
      </p:sp>
    </p:spTree>
    <p:extLst>
      <p:ext uri="{BB962C8B-B14F-4D97-AF65-F5344CB8AC3E}">
        <p14:creationId xmlns:p14="http://schemas.microsoft.com/office/powerpoint/2010/main" val="4093747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Native Farm Bill Coalition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329117"/>
          </a:xfrm>
          <a:prstGeom prst="rect">
            <a:avLst/>
          </a:prstGeom>
        </p:spPr>
      </p:pic>
    </p:spTree>
    <p:extLst>
      <p:ext uri="{BB962C8B-B14F-4D97-AF65-F5344CB8AC3E}">
        <p14:creationId xmlns:p14="http://schemas.microsoft.com/office/powerpoint/2010/main" val="1329786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55424C1-8CE7-5D44-8A4B-65F55C60AD50}"/>
              </a:ext>
            </a:extLst>
          </p:cNvPr>
          <p:cNvSpPr>
            <a:spLocks noGrp="1"/>
          </p:cNvSpPr>
          <p:nvPr>
            <p:ph type="ftr" sz="quarter" idx="10"/>
          </p:nvPr>
        </p:nvSpPr>
        <p:spPr/>
        <p:txBody>
          <a:bodyPr/>
          <a:lstStyle/>
          <a:p>
            <a:r>
              <a:rPr lang="en-US"/>
              <a:t>Native Farm Bill Coalition</a:t>
            </a:r>
            <a:endParaRPr lang="en-US" dirty="0"/>
          </a:p>
        </p:txBody>
      </p:sp>
      <p:pic>
        <p:nvPicPr>
          <p:cNvPr id="7" name="Picture 6">
            <a:extLst>
              <a:ext uri="{FF2B5EF4-FFF2-40B4-BE49-F238E27FC236}">
                <a16:creationId xmlns:a16="http://schemas.microsoft.com/office/drawing/2014/main" id="{CCDA1EEE-39B3-CD4C-9CDD-85BFC71FD7B8}"/>
              </a:ext>
            </a:extLst>
          </p:cNvPr>
          <p:cNvPicPr>
            <a:picLocks noChangeAspect="1"/>
          </p:cNvPicPr>
          <p:nvPr/>
        </p:nvPicPr>
        <p:blipFill>
          <a:blip r:embed="rId2"/>
          <a:stretch>
            <a:fillRect/>
          </a:stretch>
        </p:blipFill>
        <p:spPr>
          <a:xfrm>
            <a:off x="1835797" y="1113364"/>
            <a:ext cx="8581366" cy="5135034"/>
          </a:xfrm>
          <a:prstGeom prst="rect">
            <a:avLst/>
          </a:prstGeom>
        </p:spPr>
      </p:pic>
      <p:pic>
        <p:nvPicPr>
          <p:cNvPr id="9" name="Picture 8">
            <a:extLst>
              <a:ext uri="{FF2B5EF4-FFF2-40B4-BE49-F238E27FC236}">
                <a16:creationId xmlns:a16="http://schemas.microsoft.com/office/drawing/2014/main" id="{772741C3-AE41-F240-9C39-25A1FDD292B4}"/>
              </a:ext>
            </a:extLst>
          </p:cNvPr>
          <p:cNvPicPr>
            <a:picLocks noChangeAspect="1"/>
          </p:cNvPicPr>
          <p:nvPr/>
        </p:nvPicPr>
        <p:blipFill>
          <a:blip r:embed="rId3"/>
          <a:stretch>
            <a:fillRect/>
          </a:stretch>
        </p:blipFill>
        <p:spPr>
          <a:xfrm>
            <a:off x="9350363" y="4914898"/>
            <a:ext cx="1066800" cy="1333500"/>
          </a:xfrm>
          <a:prstGeom prst="rect">
            <a:avLst/>
          </a:prstGeom>
        </p:spPr>
      </p:pic>
      <p:sp>
        <p:nvSpPr>
          <p:cNvPr id="10" name="TextBox 9">
            <a:extLst>
              <a:ext uri="{FF2B5EF4-FFF2-40B4-BE49-F238E27FC236}">
                <a16:creationId xmlns:a16="http://schemas.microsoft.com/office/drawing/2014/main" id="{E6DB6E8E-B216-714C-A557-7AF0EC7180D5}"/>
              </a:ext>
            </a:extLst>
          </p:cNvPr>
          <p:cNvSpPr txBox="1"/>
          <p:nvPr/>
        </p:nvSpPr>
        <p:spPr>
          <a:xfrm>
            <a:off x="4756713" y="1168628"/>
            <a:ext cx="7190825" cy="461665"/>
          </a:xfrm>
          <a:prstGeom prst="rect">
            <a:avLst/>
          </a:prstGeom>
          <a:noFill/>
        </p:spPr>
        <p:txBody>
          <a:bodyPr wrap="square" rtlCol="0">
            <a:spAutoFit/>
          </a:bodyPr>
          <a:lstStyle/>
          <a:p>
            <a:pPr algn="ctr"/>
            <a:r>
              <a:rPr lang="en-US" sz="2400" b="1" dirty="0">
                <a:solidFill>
                  <a:schemeClr val="accent2"/>
                </a:solidFill>
              </a:rPr>
              <a:t>FDPIR Sites by County – PNW</a:t>
            </a:r>
          </a:p>
        </p:txBody>
      </p:sp>
    </p:spTree>
    <p:extLst>
      <p:ext uri="{BB962C8B-B14F-4D97-AF65-F5344CB8AC3E}">
        <p14:creationId xmlns:p14="http://schemas.microsoft.com/office/powerpoint/2010/main" val="1436418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a:lnSpc>
                <a:spcPct val="100000"/>
              </a:lnSpc>
              <a:spcBef>
                <a:spcPts val="0"/>
              </a:spcBef>
              <a:spcAft>
                <a:spcPts val="0"/>
              </a:spcAft>
              <a:buClrTx/>
            </a:pPr>
            <a:r>
              <a:rPr lang="en-US" sz="2200" b="1" dirty="0"/>
              <a:t>Participants may only use either FDPIR or SNAP in a given month. Policy changes– such as budget cuts and benefit reductions– to SNAP typically result in higher FDPIR usage without any additional funding, leaving ITO’s with more clients to assist but no additional resources to do it. </a:t>
            </a:r>
            <a:br>
              <a:rPr lang="en-US" sz="2200" b="1" dirty="0"/>
            </a:br>
            <a:endParaRPr lang="en-US" sz="2200" b="1" dirty="0"/>
          </a:p>
          <a:p>
            <a:pPr lvl="2">
              <a:lnSpc>
                <a:spcPct val="100000"/>
              </a:lnSpc>
              <a:spcBef>
                <a:spcPts val="0"/>
              </a:spcBef>
              <a:spcAft>
                <a:spcPts val="0"/>
              </a:spcAft>
            </a:pPr>
            <a:r>
              <a:rPr lang="en-US" sz="1800" dirty="0"/>
              <a:t> Example: When the American Recovery and Reinvestment Act (ARRA) expired in October of 2013, the temporary increase the ARRA gave to SNAP benefits ended. </a:t>
            </a:r>
            <a:br>
              <a:rPr lang="en-US" sz="1800" dirty="0"/>
            </a:br>
            <a:endParaRPr lang="en-US" sz="1800" dirty="0"/>
          </a:p>
          <a:p>
            <a:pPr lvl="2">
              <a:lnSpc>
                <a:spcPct val="100000"/>
              </a:lnSpc>
              <a:spcBef>
                <a:spcPts val="0"/>
              </a:spcBef>
              <a:spcAft>
                <a:spcPts val="0"/>
              </a:spcAft>
            </a:pPr>
            <a:r>
              <a:rPr lang="en-US" sz="1800" dirty="0"/>
              <a:t>The following month, in November 2013, participation data for selected Tribes in FDPIR showed an immediate rise in participation, sometimes by more than 100 new participants at an ITO site. </a:t>
            </a:r>
            <a:br>
              <a:rPr lang="en-US" sz="1800" dirty="0"/>
            </a:br>
            <a:endParaRPr lang="en-US" sz="1800" dirty="0"/>
          </a:p>
          <a:p>
            <a:pPr lvl="2">
              <a:lnSpc>
                <a:spcPct val="100000"/>
              </a:lnSpc>
              <a:spcBef>
                <a:spcPts val="0"/>
              </a:spcBef>
              <a:spcAft>
                <a:spcPts val="0"/>
              </a:spcAft>
            </a:pPr>
            <a:r>
              <a:rPr lang="en-US" sz="1800" dirty="0"/>
              <a:t>ITO’s could not receive additional funds to  support these new participants, and the government shutdown that occurred during those months resulted in a food shortage for FDPIR. The effects of the shortage persisted for nearly a year in some places. </a:t>
            </a:r>
          </a:p>
          <a:p>
            <a:endParaRPr lang="en-US" dirty="0"/>
          </a:p>
        </p:txBody>
      </p:sp>
      <p:sp>
        <p:nvSpPr>
          <p:cNvPr id="3" name="Title 2"/>
          <p:cNvSpPr>
            <a:spLocks noGrp="1"/>
          </p:cNvSpPr>
          <p:nvPr>
            <p:ph type="title"/>
          </p:nvPr>
        </p:nvSpPr>
        <p:spPr/>
        <p:txBody>
          <a:bodyPr/>
          <a:lstStyle/>
          <a:p>
            <a:pPr algn="ctr"/>
            <a:r>
              <a:rPr lang="en-US" dirty="0"/>
              <a:t>Program Relationship: </a:t>
            </a:r>
            <a:br>
              <a:rPr lang="en-US" dirty="0"/>
            </a:br>
            <a:r>
              <a:rPr lang="en-US" dirty="0"/>
              <a:t>FDPIR and SNAP </a:t>
            </a:r>
          </a:p>
        </p:txBody>
      </p:sp>
      <p:sp>
        <p:nvSpPr>
          <p:cNvPr id="4" name="Footer Placeholder 3"/>
          <p:cNvSpPr>
            <a:spLocks noGrp="1"/>
          </p:cNvSpPr>
          <p:nvPr>
            <p:ph type="ftr" sz="quarter" idx="10"/>
          </p:nvPr>
        </p:nvSpPr>
        <p:spPr/>
        <p:txBody>
          <a:bodyPr/>
          <a:lstStyle/>
          <a:p>
            <a:r>
              <a:rPr lang="en-US"/>
              <a:t>Native Farm Bill Coalition</a:t>
            </a:r>
            <a:endParaRPr lang="en-US" dirty="0"/>
          </a:p>
        </p:txBody>
      </p:sp>
    </p:spTree>
    <p:extLst>
      <p:ext uri="{BB962C8B-B14F-4D97-AF65-F5344CB8AC3E}">
        <p14:creationId xmlns:p14="http://schemas.microsoft.com/office/powerpoint/2010/main" val="3622694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nSpc>
                <a:spcPct val="100000"/>
              </a:lnSpc>
              <a:spcBef>
                <a:spcPts val="0"/>
              </a:spcBef>
              <a:spcAft>
                <a:spcPts val="0"/>
              </a:spcAft>
              <a:buClrTx/>
            </a:pPr>
            <a:r>
              <a:rPr lang="en-US" sz="2200" b="1" dirty="0"/>
              <a:t>Tribal administration of SNAP/federal food programs </a:t>
            </a:r>
            <a:r>
              <a:rPr lang="mr-IN" sz="2200" b="1" dirty="0"/>
              <a:t>–</a:t>
            </a:r>
            <a:r>
              <a:rPr lang="en-US" sz="2200" b="1" dirty="0"/>
              <a:t> 638 Authority</a:t>
            </a:r>
          </a:p>
          <a:p>
            <a:pPr>
              <a:lnSpc>
                <a:spcPct val="100000"/>
              </a:lnSpc>
              <a:spcBef>
                <a:spcPts val="0"/>
              </a:spcBef>
              <a:spcAft>
                <a:spcPts val="0"/>
              </a:spcAft>
              <a:buClrTx/>
            </a:pPr>
            <a:r>
              <a:rPr lang="en-US" sz="2200" b="1" dirty="0"/>
              <a:t>Food Distribution Program on Indian Reservations:</a:t>
            </a:r>
          </a:p>
          <a:p>
            <a:pPr lvl="2">
              <a:lnSpc>
                <a:spcPct val="100000"/>
              </a:lnSpc>
              <a:spcBef>
                <a:spcPts val="0"/>
              </a:spcBef>
              <a:spcAft>
                <a:spcPts val="0"/>
              </a:spcAft>
            </a:pPr>
            <a:r>
              <a:rPr lang="en-US" sz="1800" dirty="0"/>
              <a:t>A Tribal Leaders Consultation Working Group has been sitting in consultation with USDA for the past two years on this program, and has surfaced up a variety of opportunities in the FDPIR that could be addressed through the Farm Bill, including: </a:t>
            </a:r>
          </a:p>
          <a:p>
            <a:pPr lvl="3">
              <a:lnSpc>
                <a:spcPct val="100000"/>
              </a:lnSpc>
              <a:spcBef>
                <a:spcPts val="0"/>
              </a:spcBef>
              <a:spcAft>
                <a:spcPts val="0"/>
              </a:spcAft>
            </a:pPr>
            <a:r>
              <a:rPr lang="en-US" sz="1800" dirty="0"/>
              <a:t>Eliminate match require for program sites</a:t>
            </a:r>
          </a:p>
          <a:p>
            <a:pPr lvl="3">
              <a:lnSpc>
                <a:spcPct val="100000"/>
              </a:lnSpc>
              <a:spcBef>
                <a:spcPts val="0"/>
              </a:spcBef>
              <a:spcAft>
                <a:spcPts val="0"/>
              </a:spcAft>
            </a:pPr>
            <a:r>
              <a:rPr lang="en-US" sz="1800" dirty="0"/>
              <a:t>Allow for carryover funding</a:t>
            </a:r>
          </a:p>
          <a:p>
            <a:pPr lvl="3">
              <a:lnSpc>
                <a:spcPct val="100000"/>
              </a:lnSpc>
              <a:spcBef>
                <a:spcPts val="0"/>
              </a:spcBef>
              <a:spcAft>
                <a:spcPts val="0"/>
              </a:spcAft>
            </a:pPr>
            <a:r>
              <a:rPr lang="en-US" sz="1800" dirty="0"/>
              <a:t>Stop regulatory-approved “tailgating” practice</a:t>
            </a:r>
          </a:p>
          <a:p>
            <a:pPr lvl="3">
              <a:lnSpc>
                <a:spcPct val="100000"/>
              </a:lnSpc>
              <a:spcBef>
                <a:spcPts val="0"/>
              </a:spcBef>
              <a:spcAft>
                <a:spcPts val="0"/>
              </a:spcAft>
            </a:pPr>
            <a:r>
              <a:rPr lang="en-US" sz="1800" dirty="0"/>
              <a:t>Tribal consultation for contingency plans </a:t>
            </a:r>
          </a:p>
          <a:p>
            <a:pPr lvl="3">
              <a:lnSpc>
                <a:spcPct val="100000"/>
              </a:lnSpc>
              <a:spcBef>
                <a:spcPts val="0"/>
              </a:spcBef>
              <a:spcAft>
                <a:spcPts val="0"/>
              </a:spcAft>
            </a:pPr>
            <a:r>
              <a:rPr lang="en-US" sz="1800" dirty="0"/>
              <a:t>Food and Nutrition Service should hire a national tribal liaison and have regional liaisons</a:t>
            </a:r>
          </a:p>
          <a:p>
            <a:pPr lvl="3">
              <a:lnSpc>
                <a:spcPct val="100000"/>
              </a:lnSpc>
              <a:spcBef>
                <a:spcPts val="0"/>
              </a:spcBef>
              <a:spcAft>
                <a:spcPts val="0"/>
              </a:spcAft>
            </a:pPr>
            <a:r>
              <a:rPr lang="en-US" sz="1800" dirty="0"/>
              <a:t>At least $5 million increase for education funding</a:t>
            </a:r>
          </a:p>
          <a:p>
            <a:pPr lvl="3">
              <a:lnSpc>
                <a:spcPct val="100000"/>
              </a:lnSpc>
              <a:spcBef>
                <a:spcPts val="0"/>
              </a:spcBef>
              <a:spcAft>
                <a:spcPts val="0"/>
              </a:spcAft>
            </a:pPr>
            <a:r>
              <a:rPr lang="en-US" sz="1800" dirty="0"/>
              <a:t>All traditional food purchases should be included in FDPIR packages</a:t>
            </a:r>
          </a:p>
          <a:p>
            <a:pPr lvl="3">
              <a:lnSpc>
                <a:spcPct val="100000"/>
              </a:lnSpc>
              <a:spcBef>
                <a:spcPts val="0"/>
              </a:spcBef>
              <a:spcAft>
                <a:spcPts val="0"/>
              </a:spcAft>
            </a:pPr>
            <a:r>
              <a:rPr lang="en-US" sz="1800" dirty="0"/>
              <a:t>Distribution should be regionally based and include local, tribally produced foods </a:t>
            </a:r>
          </a:p>
          <a:p>
            <a:pPr lvl="3">
              <a:lnSpc>
                <a:spcPct val="100000"/>
              </a:lnSpc>
              <a:spcBef>
                <a:spcPts val="0"/>
              </a:spcBef>
              <a:spcAft>
                <a:spcPts val="0"/>
              </a:spcAft>
            </a:pPr>
            <a:r>
              <a:rPr lang="en-US" sz="1800" dirty="0"/>
              <a:t>Remove “Urban Place” definition and limitation  </a:t>
            </a:r>
          </a:p>
          <a:p>
            <a:endParaRPr lang="en-US" dirty="0"/>
          </a:p>
        </p:txBody>
      </p:sp>
      <p:sp>
        <p:nvSpPr>
          <p:cNvPr id="3" name="Title 2"/>
          <p:cNvSpPr>
            <a:spLocks noGrp="1"/>
          </p:cNvSpPr>
          <p:nvPr>
            <p:ph type="title"/>
          </p:nvPr>
        </p:nvSpPr>
        <p:spPr/>
        <p:txBody>
          <a:bodyPr/>
          <a:lstStyle/>
          <a:p>
            <a:pPr algn="ctr"/>
            <a:r>
              <a:rPr lang="en-US" dirty="0"/>
              <a:t>Indian Country Opportunities </a:t>
            </a:r>
            <a:br>
              <a:rPr lang="en-US" dirty="0"/>
            </a:br>
            <a:r>
              <a:rPr lang="en-US" dirty="0"/>
              <a:t>in the Nutrition Title</a:t>
            </a:r>
          </a:p>
        </p:txBody>
      </p:sp>
      <p:sp>
        <p:nvSpPr>
          <p:cNvPr id="4" name="Footer Placeholder 3"/>
          <p:cNvSpPr>
            <a:spLocks noGrp="1"/>
          </p:cNvSpPr>
          <p:nvPr>
            <p:ph type="ftr" sz="quarter" idx="10"/>
          </p:nvPr>
        </p:nvSpPr>
        <p:spPr/>
        <p:txBody>
          <a:bodyPr/>
          <a:lstStyle/>
          <a:p>
            <a:r>
              <a:rPr lang="en-US"/>
              <a:t>Native Farm Bill Coalition</a:t>
            </a:r>
            <a:endParaRPr lang="en-US" dirty="0"/>
          </a:p>
        </p:txBody>
      </p:sp>
    </p:spTree>
    <p:extLst>
      <p:ext uri="{BB962C8B-B14F-4D97-AF65-F5344CB8AC3E}">
        <p14:creationId xmlns:p14="http://schemas.microsoft.com/office/powerpoint/2010/main" val="1739898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97280" y="1845733"/>
            <a:ext cx="10058400" cy="4378085"/>
          </a:xfrm>
        </p:spPr>
        <p:txBody>
          <a:bodyPr>
            <a:normAutofit lnSpcReduction="10000"/>
          </a:bodyPr>
          <a:lstStyle/>
          <a:p>
            <a:pPr lvl="1"/>
            <a:r>
              <a:rPr lang="en-US" b="1" dirty="0"/>
              <a:t>Commodities Title</a:t>
            </a:r>
          </a:p>
          <a:p>
            <a:pPr lvl="2"/>
            <a:r>
              <a:rPr lang="en-US" dirty="0"/>
              <a:t>Protections for livestock/animals traditionally raised by Native producers</a:t>
            </a:r>
          </a:p>
          <a:p>
            <a:pPr lvl="1"/>
            <a:r>
              <a:rPr lang="en-US" b="1" dirty="0"/>
              <a:t>Conservation Title</a:t>
            </a:r>
            <a:endParaRPr lang="en-US" dirty="0"/>
          </a:p>
          <a:p>
            <a:pPr lvl="2"/>
            <a:r>
              <a:rPr lang="en-US" dirty="0"/>
              <a:t>Recognition of Traditional Ecological Knowledge in practices for traditional foods</a:t>
            </a:r>
          </a:p>
          <a:p>
            <a:pPr lvl="2"/>
            <a:r>
              <a:rPr lang="en-US" dirty="0"/>
              <a:t>Leveraging programs to protect water ways and expand to fisheries</a:t>
            </a:r>
          </a:p>
          <a:p>
            <a:pPr lvl="1"/>
            <a:r>
              <a:rPr lang="en-US" b="1" dirty="0"/>
              <a:t>Trade Title</a:t>
            </a:r>
            <a:endParaRPr lang="en-US" dirty="0"/>
          </a:p>
          <a:p>
            <a:pPr lvl="2"/>
            <a:r>
              <a:rPr lang="en-US" dirty="0"/>
              <a:t>Promote commercialized Traditional Foods in international markets; protect from fraud in the marketplace</a:t>
            </a:r>
          </a:p>
          <a:p>
            <a:pPr lvl="1"/>
            <a:r>
              <a:rPr lang="en-US" b="1" dirty="0"/>
              <a:t>Nutrition Title</a:t>
            </a:r>
          </a:p>
          <a:p>
            <a:pPr lvl="2"/>
            <a:r>
              <a:rPr lang="en-US" dirty="0"/>
              <a:t>Increase inclusion in Food Distribution Program on Indian Reservations using a regional/local food sourcing model</a:t>
            </a:r>
          </a:p>
          <a:p>
            <a:pPr lvl="1"/>
            <a:r>
              <a:rPr lang="en-US" b="1" dirty="0"/>
              <a:t>Forestry Title</a:t>
            </a:r>
            <a:r>
              <a:rPr lang="en-US" dirty="0"/>
              <a:t> </a:t>
            </a:r>
          </a:p>
          <a:p>
            <a:pPr lvl="2"/>
            <a:r>
              <a:rPr lang="en-US" dirty="0"/>
              <a:t>Protect from fires, infestation, and disease to promote health of traditional foods and medicines that grow in federal and tribal forests</a:t>
            </a:r>
          </a:p>
          <a:p>
            <a:pPr lvl="1"/>
            <a:r>
              <a:rPr lang="en-US" b="1" dirty="0"/>
              <a:t>Horticulture Title</a:t>
            </a:r>
          </a:p>
          <a:p>
            <a:pPr lvl="2"/>
            <a:r>
              <a:rPr lang="en-US" dirty="0"/>
              <a:t>Many Traditional crops are “produce” or “specialty crops” under federal law</a:t>
            </a:r>
          </a:p>
          <a:p>
            <a:pPr lvl="2"/>
            <a:r>
              <a:rPr lang="en-US" dirty="0"/>
              <a:t>Protection of Native seeds and Traditional Foods</a:t>
            </a:r>
          </a:p>
          <a:p>
            <a:pPr lvl="2"/>
            <a:endParaRPr lang="en-US" b="1" dirty="0"/>
          </a:p>
          <a:p>
            <a:endParaRPr lang="en-US" dirty="0"/>
          </a:p>
        </p:txBody>
      </p:sp>
      <p:sp>
        <p:nvSpPr>
          <p:cNvPr id="3" name="Title 2"/>
          <p:cNvSpPr>
            <a:spLocks noGrp="1"/>
          </p:cNvSpPr>
          <p:nvPr>
            <p:ph type="title"/>
          </p:nvPr>
        </p:nvSpPr>
        <p:spPr/>
        <p:txBody>
          <a:bodyPr/>
          <a:lstStyle/>
          <a:p>
            <a:pPr algn="ctr"/>
            <a:r>
              <a:rPr lang="en-US" dirty="0"/>
              <a:t>2018 Farm Bill Opportunities for Traditional Foods</a:t>
            </a:r>
          </a:p>
        </p:txBody>
      </p:sp>
      <p:sp>
        <p:nvSpPr>
          <p:cNvPr id="4" name="Footer Placeholder 3"/>
          <p:cNvSpPr>
            <a:spLocks noGrp="1"/>
          </p:cNvSpPr>
          <p:nvPr>
            <p:ph type="ftr" sz="quarter" idx="10"/>
          </p:nvPr>
        </p:nvSpPr>
        <p:spPr/>
        <p:txBody>
          <a:bodyPr/>
          <a:lstStyle/>
          <a:p>
            <a:r>
              <a:rPr lang="en-US"/>
              <a:t>Native Farm Bill Coalition</a:t>
            </a:r>
            <a:endParaRPr lang="en-US" dirty="0"/>
          </a:p>
        </p:txBody>
      </p:sp>
    </p:spTree>
    <p:extLst>
      <p:ext uri="{BB962C8B-B14F-4D97-AF65-F5344CB8AC3E}">
        <p14:creationId xmlns:p14="http://schemas.microsoft.com/office/powerpoint/2010/main" val="1706850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97280" y="1845733"/>
            <a:ext cx="10058400" cy="4355041"/>
          </a:xfrm>
        </p:spPr>
        <p:txBody>
          <a:bodyPr>
            <a:normAutofit/>
          </a:bodyPr>
          <a:lstStyle/>
          <a:p>
            <a:r>
              <a:rPr lang="en-US" sz="2400" b="1" dirty="0"/>
              <a:t>One of the Best Ways to Grow Agribusiness and Food Production</a:t>
            </a:r>
          </a:p>
          <a:p>
            <a:pPr lvl="1"/>
            <a:r>
              <a:rPr lang="en-US" dirty="0"/>
              <a:t>Structure Loans to </a:t>
            </a:r>
            <a:r>
              <a:rPr lang="en-US" b="1" dirty="0">
                <a:solidFill>
                  <a:schemeClr val="accent2"/>
                </a:solidFill>
              </a:rPr>
              <a:t>Suit the Business</a:t>
            </a:r>
          </a:p>
          <a:p>
            <a:pPr lvl="2"/>
            <a:r>
              <a:rPr lang="en-US" dirty="0"/>
              <a:t>Include the first year’s operating expenses </a:t>
            </a:r>
            <a:r>
              <a:rPr lang="mr-IN" dirty="0"/>
              <a:t>–</a:t>
            </a:r>
            <a:r>
              <a:rPr lang="en-US" dirty="0"/>
              <a:t> incentivize operating from available funds, not annual borrowing</a:t>
            </a:r>
          </a:p>
          <a:p>
            <a:pPr lvl="1"/>
            <a:r>
              <a:rPr lang="en-US" b="1" dirty="0">
                <a:solidFill>
                  <a:schemeClr val="accent2"/>
                </a:solidFill>
              </a:rPr>
              <a:t>Debt Restructuring </a:t>
            </a:r>
            <a:r>
              <a:rPr lang="en-US" dirty="0"/>
              <a:t>for FSA Planning Prices</a:t>
            </a:r>
          </a:p>
          <a:p>
            <a:pPr lvl="2"/>
            <a:r>
              <a:rPr lang="en-US" dirty="0"/>
              <a:t>Allow producers to restructure debt so that it will not count towards lifetime limits on loan servicing </a:t>
            </a:r>
          </a:p>
          <a:p>
            <a:pPr lvl="1"/>
            <a:r>
              <a:rPr lang="en-US" b="1" dirty="0">
                <a:solidFill>
                  <a:schemeClr val="accent2"/>
                </a:solidFill>
              </a:rPr>
              <a:t>Socially Disadvantaged Interest Rate</a:t>
            </a:r>
          </a:p>
          <a:p>
            <a:pPr lvl="2"/>
            <a:r>
              <a:rPr lang="en-US" dirty="0"/>
              <a:t>Set a specific, statutory rate for qualifying borrowers</a:t>
            </a:r>
          </a:p>
          <a:p>
            <a:pPr lvl="1"/>
            <a:r>
              <a:rPr lang="en-US" dirty="0"/>
              <a:t>FSA Food Loan Authority for </a:t>
            </a:r>
            <a:r>
              <a:rPr lang="en-US" b="1" dirty="0">
                <a:solidFill>
                  <a:schemeClr val="accent2"/>
                </a:solidFill>
              </a:rPr>
              <a:t>Value Added Products</a:t>
            </a:r>
          </a:p>
          <a:p>
            <a:pPr lvl="1"/>
            <a:r>
              <a:rPr lang="en-US" b="1" dirty="0">
                <a:solidFill>
                  <a:schemeClr val="accent2"/>
                </a:solidFill>
              </a:rPr>
              <a:t>FSA Forgiveness </a:t>
            </a:r>
            <a:r>
              <a:rPr lang="en-US" dirty="0"/>
              <a:t>for American Indians</a:t>
            </a:r>
          </a:p>
          <a:p>
            <a:pPr lvl="2"/>
            <a:r>
              <a:rPr lang="en-US" dirty="0"/>
              <a:t>Producers with debt write-down, write-off or other forms debt servicing are barred from further participation in FSA loan programs; giving them literally nowhere to go for financing</a:t>
            </a:r>
          </a:p>
          <a:p>
            <a:pPr lvl="1"/>
            <a:r>
              <a:rPr lang="en-US" dirty="0"/>
              <a:t>Remove the </a:t>
            </a:r>
            <a:r>
              <a:rPr lang="en-US" b="1" dirty="0">
                <a:solidFill>
                  <a:schemeClr val="accent2"/>
                </a:solidFill>
              </a:rPr>
              <a:t>Graduation Requirement </a:t>
            </a:r>
            <a:r>
              <a:rPr lang="en-US" dirty="0"/>
              <a:t>for FSA programs</a:t>
            </a:r>
          </a:p>
          <a:p>
            <a:pPr lvl="1"/>
            <a:r>
              <a:rPr lang="en-US" dirty="0"/>
              <a:t>Remove the Requirement for </a:t>
            </a:r>
            <a:r>
              <a:rPr lang="en-US" b="1" dirty="0">
                <a:solidFill>
                  <a:schemeClr val="accent2"/>
                </a:solidFill>
              </a:rPr>
              <a:t>Private Credit Denial</a:t>
            </a:r>
          </a:p>
          <a:p>
            <a:pPr lvl="1"/>
            <a:r>
              <a:rPr lang="en-US" b="1" dirty="0">
                <a:solidFill>
                  <a:schemeClr val="accent2"/>
                </a:solidFill>
              </a:rPr>
              <a:t>GAO Study </a:t>
            </a:r>
            <a:r>
              <a:rPr lang="en-US" dirty="0"/>
              <a:t>on Credit Access in Indian Country</a:t>
            </a:r>
          </a:p>
          <a:p>
            <a:pPr lvl="1"/>
            <a:endParaRPr lang="en-US" dirty="0"/>
          </a:p>
          <a:p>
            <a:pPr lvl="1"/>
            <a:endParaRPr lang="en-US" dirty="0"/>
          </a:p>
          <a:p>
            <a:pPr lvl="1"/>
            <a:endParaRPr lang="en-US" dirty="0"/>
          </a:p>
          <a:p>
            <a:endParaRPr lang="en-US" dirty="0"/>
          </a:p>
        </p:txBody>
      </p:sp>
      <p:sp>
        <p:nvSpPr>
          <p:cNvPr id="3" name="Title 2"/>
          <p:cNvSpPr>
            <a:spLocks noGrp="1"/>
          </p:cNvSpPr>
          <p:nvPr>
            <p:ph type="title"/>
          </p:nvPr>
        </p:nvSpPr>
        <p:spPr/>
        <p:txBody>
          <a:bodyPr/>
          <a:lstStyle/>
          <a:p>
            <a:pPr algn="ctr"/>
            <a:r>
              <a:rPr lang="en-US" dirty="0"/>
              <a:t>Indian Country Opportunities </a:t>
            </a:r>
            <a:br>
              <a:rPr lang="en-US" dirty="0"/>
            </a:br>
            <a:r>
              <a:rPr lang="en-US" dirty="0"/>
              <a:t>in the Credit Title</a:t>
            </a:r>
          </a:p>
        </p:txBody>
      </p:sp>
      <p:sp>
        <p:nvSpPr>
          <p:cNvPr id="4" name="Footer Placeholder 3"/>
          <p:cNvSpPr>
            <a:spLocks noGrp="1"/>
          </p:cNvSpPr>
          <p:nvPr>
            <p:ph type="ftr" sz="quarter" idx="10"/>
          </p:nvPr>
        </p:nvSpPr>
        <p:spPr/>
        <p:txBody>
          <a:bodyPr/>
          <a:lstStyle/>
          <a:p>
            <a:r>
              <a:rPr lang="en-US"/>
              <a:t>Native Farm Bill Coalition</a:t>
            </a:r>
            <a:endParaRPr lang="en-US" dirty="0"/>
          </a:p>
        </p:txBody>
      </p:sp>
    </p:spTree>
    <p:extLst>
      <p:ext uri="{BB962C8B-B14F-4D97-AF65-F5344CB8AC3E}">
        <p14:creationId xmlns:p14="http://schemas.microsoft.com/office/powerpoint/2010/main" val="635096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97280" y="1845733"/>
            <a:ext cx="10058400" cy="4592523"/>
          </a:xfrm>
        </p:spPr>
        <p:txBody>
          <a:bodyPr>
            <a:normAutofit lnSpcReduction="10000"/>
          </a:bodyPr>
          <a:lstStyle/>
          <a:p>
            <a:r>
              <a:rPr lang="en-US" b="1" dirty="0"/>
              <a:t>House Ag Committee Released – April 12, 2018; mark-up Wednesday April 18</a:t>
            </a:r>
            <a:r>
              <a:rPr lang="en-US" b="1" baseline="30000" dirty="0"/>
              <a:t>th</a:t>
            </a:r>
            <a:r>
              <a:rPr lang="en-US" b="1" dirty="0"/>
              <a:t> </a:t>
            </a:r>
            <a:endParaRPr lang="en-US" dirty="0"/>
          </a:p>
          <a:p>
            <a:pPr lvl="1"/>
            <a:r>
              <a:rPr lang="en-US" dirty="0"/>
              <a:t>Further and restrictions on eligibility and work requirements on Abled-Bodied Adults Without Dependents (ABAWDs)</a:t>
            </a:r>
          </a:p>
          <a:p>
            <a:pPr lvl="1"/>
            <a:r>
              <a:rPr lang="en-US" dirty="0"/>
              <a:t>FDPIR is funded from SNAP budget, leaves uncertainty in the program</a:t>
            </a:r>
          </a:p>
          <a:p>
            <a:pPr lvl="1"/>
            <a:r>
              <a:rPr lang="en-US" dirty="0"/>
              <a:t>When SNAP benefits decline/lost, see a near direct proportional increase in FDPIR</a:t>
            </a:r>
          </a:p>
          <a:p>
            <a:pPr lvl="2"/>
            <a:r>
              <a:rPr lang="en-US" dirty="0"/>
              <a:t>Estimated 25-40 percent increase to FDPIR based on ABAWDs/work require increases</a:t>
            </a:r>
          </a:p>
          <a:p>
            <a:pPr lvl="1"/>
            <a:r>
              <a:rPr lang="en-US" dirty="0"/>
              <a:t>FDPIR 2-year carryover funding included; “regionally” available foods added to </a:t>
            </a:r>
            <a:r>
              <a:rPr lang="en-US" dirty="0" err="1"/>
              <a:t>defn</a:t>
            </a:r>
            <a:r>
              <a:rPr lang="en-US" dirty="0"/>
              <a:t>.</a:t>
            </a:r>
          </a:p>
          <a:p>
            <a:pPr lvl="1"/>
            <a:r>
              <a:rPr lang="en-US" dirty="0"/>
              <a:t>Forestry: </a:t>
            </a:r>
          </a:p>
          <a:p>
            <a:pPr lvl="2"/>
            <a:r>
              <a:rPr lang="en-US" dirty="0"/>
              <a:t>638 pilot program for TFPA and expedited review of applications;</a:t>
            </a:r>
          </a:p>
          <a:p>
            <a:pPr lvl="2"/>
            <a:r>
              <a:rPr lang="en-US" dirty="0"/>
              <a:t>Allows Tribal management of federal forest lands; </a:t>
            </a:r>
          </a:p>
          <a:p>
            <a:pPr lvl="2"/>
            <a:r>
              <a:rPr lang="en-US" dirty="0"/>
              <a:t>Tribes “private forest” owners for State and Private; </a:t>
            </a:r>
          </a:p>
          <a:p>
            <a:pPr lvl="2"/>
            <a:r>
              <a:rPr lang="en-US" dirty="0"/>
              <a:t>Tribes added to Good Neighbor Authority</a:t>
            </a:r>
          </a:p>
          <a:p>
            <a:pPr lvl="1"/>
            <a:r>
              <a:rPr lang="en-US" dirty="0"/>
              <a:t>Conservation – merges the CSP into the EQIP, cutting </a:t>
            </a:r>
          </a:p>
          <a:p>
            <a:r>
              <a:rPr lang="en-US" b="1" dirty="0"/>
              <a:t>The Senate? – Still Drafting and Waiting</a:t>
            </a:r>
          </a:p>
          <a:p>
            <a:r>
              <a:rPr lang="en-US" b="1" dirty="0"/>
              <a:t>Trade Issues</a:t>
            </a:r>
          </a:p>
        </p:txBody>
      </p:sp>
      <p:sp>
        <p:nvSpPr>
          <p:cNvPr id="3" name="Title 2"/>
          <p:cNvSpPr>
            <a:spLocks noGrp="1"/>
          </p:cNvSpPr>
          <p:nvPr>
            <p:ph type="title"/>
          </p:nvPr>
        </p:nvSpPr>
        <p:spPr/>
        <p:txBody>
          <a:bodyPr/>
          <a:lstStyle/>
          <a:p>
            <a:pPr algn="ctr"/>
            <a:r>
              <a:rPr lang="en-US" dirty="0"/>
              <a:t>Congressional Outlook</a:t>
            </a:r>
            <a:br>
              <a:rPr lang="en-US" dirty="0"/>
            </a:br>
            <a:r>
              <a:rPr lang="en-US" sz="3600" b="0" i="1" dirty="0"/>
              <a:t>The 2018, 2019, 2020 Farm Bill??</a:t>
            </a:r>
          </a:p>
        </p:txBody>
      </p:sp>
      <p:sp>
        <p:nvSpPr>
          <p:cNvPr id="4" name="Footer Placeholder 3"/>
          <p:cNvSpPr>
            <a:spLocks noGrp="1"/>
          </p:cNvSpPr>
          <p:nvPr>
            <p:ph type="ftr" sz="quarter" idx="10"/>
          </p:nvPr>
        </p:nvSpPr>
        <p:spPr/>
        <p:txBody>
          <a:bodyPr/>
          <a:lstStyle/>
          <a:p>
            <a:r>
              <a:rPr lang="en-US"/>
              <a:t>Native Farm Bill Coalition</a:t>
            </a:r>
            <a:endParaRPr lang="en-US" dirty="0"/>
          </a:p>
        </p:txBody>
      </p:sp>
    </p:spTree>
    <p:extLst>
      <p:ext uri="{BB962C8B-B14F-4D97-AF65-F5344CB8AC3E}">
        <p14:creationId xmlns:p14="http://schemas.microsoft.com/office/powerpoint/2010/main" val="17836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1020E2-5B69-F543-A611-A8CBDDE00F8C}"/>
              </a:ext>
            </a:extLst>
          </p:cNvPr>
          <p:cNvSpPr>
            <a:spLocks noGrp="1"/>
          </p:cNvSpPr>
          <p:nvPr>
            <p:ph type="title"/>
          </p:nvPr>
        </p:nvSpPr>
        <p:spPr>
          <a:xfrm>
            <a:off x="308998" y="286603"/>
            <a:ext cx="10058400" cy="1450757"/>
          </a:xfrm>
        </p:spPr>
        <p:txBody>
          <a:bodyPr/>
          <a:lstStyle/>
          <a:p>
            <a:r>
              <a:rPr lang="en-US" b="0" i="1" dirty="0"/>
              <a:t>Building the</a:t>
            </a:r>
            <a:br>
              <a:rPr lang="en-US" dirty="0"/>
            </a:br>
            <a:r>
              <a:rPr lang="en-US" dirty="0"/>
              <a:t>Native Farm Bill Coalition</a:t>
            </a:r>
          </a:p>
        </p:txBody>
      </p:sp>
      <p:sp>
        <p:nvSpPr>
          <p:cNvPr id="4" name="Footer Placeholder 3">
            <a:extLst>
              <a:ext uri="{FF2B5EF4-FFF2-40B4-BE49-F238E27FC236}">
                <a16:creationId xmlns:a16="http://schemas.microsoft.com/office/drawing/2014/main" id="{B03C3FD6-EDA2-ED41-8F83-508BC89AB0C1}"/>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0" normalizeH="0" baseline="0" noProof="0">
                <a:ln>
                  <a:noFill/>
                </a:ln>
                <a:solidFill>
                  <a:srgbClr val="FFFFFF"/>
                </a:solidFill>
                <a:effectLst/>
                <a:uLnTx/>
                <a:uFillTx/>
                <a:latin typeface="Century Gothic" charset="0"/>
              </a:rPr>
              <a:t>Native Farm Bill Coalition</a:t>
            </a:r>
            <a:endParaRPr kumimoji="0" lang="en-US" sz="2800" b="1" i="0" u="none" strike="noStrike" kern="1200" cap="none" spc="800" normalizeH="0" baseline="0" noProof="0" dirty="0">
              <a:ln>
                <a:noFill/>
              </a:ln>
              <a:solidFill>
                <a:srgbClr val="FFFFFF"/>
              </a:solidFill>
              <a:effectLst/>
              <a:uLnTx/>
              <a:uFillTx/>
              <a:latin typeface="Century Gothic" charset="0"/>
            </a:endParaRPr>
          </a:p>
        </p:txBody>
      </p:sp>
      <p:pic>
        <p:nvPicPr>
          <p:cNvPr id="8" name="Picture 7">
            <a:extLst>
              <a:ext uri="{FF2B5EF4-FFF2-40B4-BE49-F238E27FC236}">
                <a16:creationId xmlns:a16="http://schemas.microsoft.com/office/drawing/2014/main" id="{6DD42E7B-2259-5842-82F1-DC174FA003C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352484" y="12946"/>
            <a:ext cx="3803545" cy="2761779"/>
          </a:xfrm>
          <a:prstGeom prst="rect">
            <a:avLst/>
          </a:prstGeom>
        </p:spPr>
      </p:pic>
      <p:sp>
        <p:nvSpPr>
          <p:cNvPr id="9" name="Content Placeholder 4">
            <a:extLst>
              <a:ext uri="{FF2B5EF4-FFF2-40B4-BE49-F238E27FC236}">
                <a16:creationId xmlns:a16="http://schemas.microsoft.com/office/drawing/2014/main" id="{CA94C814-82B7-FE4E-B6B5-6C3C7343A78A}"/>
              </a:ext>
            </a:extLst>
          </p:cNvPr>
          <p:cNvSpPr>
            <a:spLocks noGrp="1"/>
          </p:cNvSpPr>
          <p:nvPr>
            <p:ph idx="1"/>
          </p:nvPr>
        </p:nvSpPr>
        <p:spPr>
          <a:xfrm>
            <a:off x="268686" y="1837881"/>
            <a:ext cx="11654632" cy="4405264"/>
          </a:xfrm>
        </p:spPr>
        <p:txBody>
          <a:bodyPr>
            <a:normAutofit lnSpcReduction="10000"/>
          </a:bodyPr>
          <a:lstStyle/>
          <a:p>
            <a:endParaRPr lang="en-US" b="1" dirty="0"/>
          </a:p>
          <a:p>
            <a:r>
              <a:rPr lang="en-US" b="1" dirty="0">
                <a:solidFill>
                  <a:schemeClr val="accent2"/>
                </a:solidFill>
              </a:rPr>
              <a:t>Established in Oct. 2017 at the NCAI Annual Conf. in Milwaukee, WI</a:t>
            </a:r>
          </a:p>
          <a:p>
            <a:pPr lvl="1"/>
            <a:r>
              <a:rPr lang="en-US" dirty="0"/>
              <a:t>Co-chaired by Keith B. Anderson, Vice-Chair of the Shakopee Mdewakanton Sioux Community, and Ross Racine, Executive Director of the Intertribal Agriculture Council</a:t>
            </a:r>
          </a:p>
          <a:p>
            <a:r>
              <a:rPr lang="en-US" b="1" dirty="0">
                <a:solidFill>
                  <a:schemeClr val="accent2"/>
                </a:solidFill>
              </a:rPr>
              <a:t>Founding Partners: </a:t>
            </a:r>
          </a:p>
          <a:p>
            <a:pPr lvl="1"/>
            <a:r>
              <a:rPr lang="en-US" dirty="0"/>
              <a:t>Shakopee Mdewakanton Sioux Community</a:t>
            </a:r>
          </a:p>
          <a:p>
            <a:pPr lvl="1"/>
            <a:r>
              <a:rPr lang="en-US" dirty="0"/>
              <a:t>Intertribal Agriculture Council</a:t>
            </a:r>
          </a:p>
          <a:p>
            <a:pPr lvl="1"/>
            <a:r>
              <a:rPr lang="en-US" dirty="0"/>
              <a:t>National Congress of American Indians</a:t>
            </a:r>
          </a:p>
          <a:p>
            <a:pPr lvl="1"/>
            <a:r>
              <a:rPr lang="en-US" dirty="0"/>
              <a:t>Indigenous Food and Agriculture Initiative (Research Partner)</a:t>
            </a:r>
          </a:p>
          <a:p>
            <a:r>
              <a:rPr lang="en-US" b="1" dirty="0">
                <a:solidFill>
                  <a:schemeClr val="accent2"/>
                </a:solidFill>
              </a:rPr>
              <a:t>Largest coordinated effort to defend/extend Indian Country’s interests in the Farm Bill</a:t>
            </a:r>
          </a:p>
          <a:p>
            <a:pPr lvl="1"/>
            <a:r>
              <a:rPr lang="en-US" dirty="0"/>
              <a:t>Over </a:t>
            </a:r>
            <a:r>
              <a:rPr lang="en-US" b="1" dirty="0">
                <a:solidFill>
                  <a:schemeClr val="accent2"/>
                </a:solidFill>
              </a:rPr>
              <a:t>120 Tribes </a:t>
            </a:r>
            <a:r>
              <a:rPr lang="en-US" dirty="0"/>
              <a:t>represented: </a:t>
            </a:r>
            <a:r>
              <a:rPr lang="en-US" b="1" dirty="0">
                <a:solidFill>
                  <a:schemeClr val="accent2"/>
                </a:solidFill>
              </a:rPr>
              <a:t>67 Native Nations </a:t>
            </a:r>
            <a:r>
              <a:rPr lang="en-US" dirty="0"/>
              <a:t>passed resolutions/sent letters of support</a:t>
            </a:r>
          </a:p>
          <a:p>
            <a:pPr lvl="1"/>
            <a:r>
              <a:rPr lang="en-US" dirty="0"/>
              <a:t>11 Intertribal/Native Organizations – including the </a:t>
            </a:r>
            <a:r>
              <a:rPr lang="en-US" b="1" dirty="0">
                <a:solidFill>
                  <a:schemeClr val="accent2"/>
                </a:solidFill>
              </a:rPr>
              <a:t>Affiliated Tribes of Northwest Indians</a:t>
            </a:r>
          </a:p>
          <a:p>
            <a:pPr lvl="1"/>
            <a:r>
              <a:rPr lang="en-US" dirty="0"/>
              <a:t>2 Ally Organizations – including MAZON: A Jewish Response to Hunger</a:t>
            </a:r>
          </a:p>
        </p:txBody>
      </p:sp>
    </p:spTree>
    <p:extLst>
      <p:ext uri="{BB962C8B-B14F-4D97-AF65-F5344CB8AC3E}">
        <p14:creationId xmlns:p14="http://schemas.microsoft.com/office/powerpoint/2010/main" val="1673890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What matters to you and your Tribe in the farm bill?</a:t>
            </a:r>
          </a:p>
        </p:txBody>
      </p:sp>
      <p:sp>
        <p:nvSpPr>
          <p:cNvPr id="3" name="Title 2"/>
          <p:cNvSpPr>
            <a:spLocks noGrp="1"/>
          </p:cNvSpPr>
          <p:nvPr>
            <p:ph type="title"/>
          </p:nvPr>
        </p:nvSpPr>
        <p:spPr/>
        <p:txBody>
          <a:bodyPr/>
          <a:lstStyle/>
          <a:p>
            <a:r>
              <a:rPr lang="en-US" dirty="0"/>
              <a:t>Discussion, Questions, and Input </a:t>
            </a:r>
          </a:p>
        </p:txBody>
      </p:sp>
      <p:sp>
        <p:nvSpPr>
          <p:cNvPr id="4" name="Footer Placeholder 3"/>
          <p:cNvSpPr>
            <a:spLocks noGrp="1"/>
          </p:cNvSpPr>
          <p:nvPr>
            <p:ph type="ftr" sz="quarter" idx="3"/>
          </p:nvPr>
        </p:nvSpPr>
        <p:spPr/>
        <p:txBody>
          <a:bodyPr/>
          <a:lstStyle/>
          <a:p>
            <a:r>
              <a:rPr lang="en-US"/>
              <a:t>Native Farm Bill Coalition</a:t>
            </a:r>
            <a:endParaRPr lang="en-US" dirty="0"/>
          </a:p>
        </p:txBody>
      </p:sp>
    </p:spTree>
    <p:extLst>
      <p:ext uri="{BB962C8B-B14F-4D97-AF65-F5344CB8AC3E}">
        <p14:creationId xmlns:p14="http://schemas.microsoft.com/office/powerpoint/2010/main" val="1369186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71333" y="286603"/>
            <a:ext cx="8720667" cy="1450757"/>
          </a:xfrm>
        </p:spPr>
        <p:txBody>
          <a:bodyPr>
            <a:normAutofit/>
          </a:bodyPr>
          <a:lstStyle/>
          <a:p>
            <a:pPr algn="ctr"/>
            <a:r>
              <a:rPr lang="en-US" dirty="0">
                <a:solidFill>
                  <a:schemeClr val="accent2">
                    <a:lumMod val="75000"/>
                  </a:schemeClr>
                </a:solidFill>
              </a:rPr>
              <a:t>Native Farm Bill Coalition </a:t>
            </a:r>
            <a:br>
              <a:rPr lang="en-US" dirty="0">
                <a:solidFill>
                  <a:schemeClr val="accent2">
                    <a:lumMod val="75000"/>
                  </a:schemeClr>
                </a:solidFill>
              </a:rPr>
            </a:br>
            <a:r>
              <a:rPr lang="en-US" dirty="0">
                <a:solidFill>
                  <a:schemeClr val="accent2">
                    <a:lumMod val="75000"/>
                  </a:schemeClr>
                </a:solidFill>
              </a:rPr>
              <a:t>Weekly Members’ Webinar</a:t>
            </a:r>
          </a:p>
        </p:txBody>
      </p:sp>
      <p:sp>
        <p:nvSpPr>
          <p:cNvPr id="4" name="Footer Placeholder 3"/>
          <p:cNvSpPr>
            <a:spLocks noGrp="1"/>
          </p:cNvSpPr>
          <p:nvPr>
            <p:ph type="ftr" sz="quarter" idx="10"/>
          </p:nvPr>
        </p:nvSpPr>
        <p:spPr/>
        <p:txBody>
          <a:bodyPr/>
          <a:lstStyle/>
          <a:p>
            <a:r>
              <a:rPr lang="en-US"/>
              <a:t>Native Farm Bill Coalition</a:t>
            </a:r>
            <a:endParaRPr lang="en-US" dirty="0"/>
          </a:p>
        </p:txBody>
      </p:sp>
      <p:sp>
        <p:nvSpPr>
          <p:cNvPr id="8" name="Rectangle 7"/>
          <p:cNvSpPr/>
          <p:nvPr/>
        </p:nvSpPr>
        <p:spPr>
          <a:xfrm>
            <a:off x="445402" y="3251511"/>
            <a:ext cx="11362155" cy="1092607"/>
          </a:xfrm>
          <a:prstGeom prst="rect">
            <a:avLst/>
          </a:prstGeom>
        </p:spPr>
        <p:txBody>
          <a:bodyPr wrap="square">
            <a:spAutoFit/>
          </a:bodyPr>
          <a:lstStyle/>
          <a:p>
            <a:pPr lvl="0" algn="ctr">
              <a:buClr>
                <a:srgbClr val="99CB38"/>
              </a:buClr>
            </a:pPr>
            <a:r>
              <a:rPr lang="en-US" sz="2000" i="1" dirty="0">
                <a:solidFill>
                  <a:prstClr val="black">
                    <a:lumMod val="75000"/>
                    <a:lumOff val="25000"/>
                  </a:prstClr>
                </a:solidFill>
              </a:rPr>
              <a:t>.</a:t>
            </a:r>
          </a:p>
          <a:p>
            <a:pPr marL="384048" lvl="1" indent="-182880">
              <a:lnSpc>
                <a:spcPct val="90000"/>
              </a:lnSpc>
              <a:spcBef>
                <a:spcPts val="200"/>
              </a:spcBef>
              <a:spcAft>
                <a:spcPts val="400"/>
              </a:spcAft>
              <a:buClr>
                <a:srgbClr val="99CB38"/>
              </a:buClr>
              <a:buFont typeface="Calibri" pitchFamily="34" charset="0"/>
              <a:buChar char="◦"/>
            </a:pPr>
            <a:endParaRPr lang="en-US" sz="2000" dirty="0">
              <a:solidFill>
                <a:prstClr val="black">
                  <a:lumMod val="75000"/>
                  <a:lumOff val="25000"/>
                </a:prstClr>
              </a:solidFill>
              <a:latin typeface="Century Gothic" charset="0"/>
              <a:ea typeface="Century Gothic" charset="0"/>
              <a:cs typeface="Century Gothic" charset="0"/>
            </a:endParaRPr>
          </a:p>
          <a:p>
            <a:pPr marL="342900" lvl="1" indent="-342900">
              <a:buFont typeface="Wingdings" charset="2"/>
              <a:buChar char="Ø"/>
            </a:pPr>
            <a:endParaRPr lang="en-US" sz="2200" b="1" dirty="0">
              <a:solidFill>
                <a:schemeClr val="tx2"/>
              </a:solidFill>
              <a:latin typeface="Century Gothic" charset="0"/>
              <a:ea typeface="Century Gothic" charset="0"/>
              <a:cs typeface="Century Gothic" charset="0"/>
            </a:endParaRPr>
          </a:p>
        </p:txBody>
      </p:sp>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19967" y="20290"/>
            <a:ext cx="3833977" cy="2783876"/>
          </a:xfrm>
          <a:prstGeom prst="rect">
            <a:avLst/>
          </a:prstGeom>
        </p:spPr>
      </p:pic>
      <p:sp>
        <p:nvSpPr>
          <p:cNvPr id="2" name="Rectangle 1">
            <a:extLst>
              <a:ext uri="{FF2B5EF4-FFF2-40B4-BE49-F238E27FC236}">
                <a16:creationId xmlns:a16="http://schemas.microsoft.com/office/drawing/2014/main" id="{4A8908D5-1B0B-E247-A222-4CCC027A53BC}"/>
              </a:ext>
            </a:extLst>
          </p:cNvPr>
          <p:cNvSpPr/>
          <p:nvPr/>
        </p:nvSpPr>
        <p:spPr>
          <a:xfrm>
            <a:off x="699345" y="2804166"/>
            <a:ext cx="10854267" cy="2739211"/>
          </a:xfrm>
          <a:prstGeom prst="rect">
            <a:avLst/>
          </a:prstGeom>
        </p:spPr>
        <p:txBody>
          <a:bodyPr wrap="square">
            <a:spAutoFit/>
          </a:bodyPr>
          <a:lstStyle/>
          <a:p>
            <a:pPr algn="ctr"/>
            <a:r>
              <a:rPr lang="en-US" sz="3200" b="1" dirty="0"/>
              <a:t>Native Farm Bill Coalition – Weekly Members’ Webinar</a:t>
            </a:r>
          </a:p>
          <a:p>
            <a:pPr lvl="1" algn="ctr"/>
            <a:r>
              <a:rPr lang="en-US" sz="2800" i="1" dirty="0"/>
              <a:t>Wednesday, April 18, 2018</a:t>
            </a:r>
            <a:endParaRPr lang="en-US" sz="2800" dirty="0"/>
          </a:p>
          <a:p>
            <a:pPr lvl="1" algn="ctr"/>
            <a:r>
              <a:rPr lang="en-US" sz="2800" i="1" dirty="0"/>
              <a:t>3 p.m. EDT/2 p.m. CDT/1 p.m. MDT/12 p.m. PDT/11 a.m. AKDT </a:t>
            </a:r>
            <a:endParaRPr lang="en-US" sz="2800" dirty="0"/>
          </a:p>
          <a:p>
            <a:pPr lvl="1" algn="ctr"/>
            <a:endParaRPr lang="en-US" sz="2800" b="1" dirty="0"/>
          </a:p>
          <a:p>
            <a:pPr lvl="1" algn="ctr"/>
            <a:r>
              <a:rPr lang="en-US" sz="2800" b="1" dirty="0"/>
              <a:t>Register at:</a:t>
            </a:r>
            <a:r>
              <a:rPr lang="en-US" sz="2800" dirty="0"/>
              <a:t> </a:t>
            </a:r>
            <a:r>
              <a:rPr lang="en-US" sz="2800" b="1" u="sng" dirty="0">
                <a:hlinkClick r:id="rId3"/>
              </a:rPr>
              <a:t>https://attendee.gotowebinar.com/register/7093352322089352451</a:t>
            </a:r>
            <a:endParaRPr lang="en-US" sz="2800" dirty="0"/>
          </a:p>
        </p:txBody>
      </p:sp>
    </p:spTree>
    <p:extLst>
      <p:ext uri="{BB962C8B-B14F-4D97-AF65-F5344CB8AC3E}">
        <p14:creationId xmlns:p14="http://schemas.microsoft.com/office/powerpoint/2010/main" val="1676812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4516" y="286603"/>
            <a:ext cx="6731164" cy="1450757"/>
          </a:xfrm>
        </p:spPr>
        <p:txBody>
          <a:bodyPr/>
          <a:lstStyle/>
          <a:p>
            <a:pPr algn="ctr"/>
            <a:r>
              <a:rPr lang="en-US" dirty="0">
                <a:solidFill>
                  <a:schemeClr val="accent2">
                    <a:lumMod val="75000"/>
                  </a:schemeClr>
                </a:solidFill>
              </a:rPr>
              <a:t>Building the Native </a:t>
            </a:r>
            <a:br>
              <a:rPr lang="en-US" dirty="0">
                <a:solidFill>
                  <a:schemeClr val="accent2">
                    <a:lumMod val="75000"/>
                  </a:schemeClr>
                </a:solidFill>
              </a:rPr>
            </a:br>
            <a:r>
              <a:rPr lang="en-US" dirty="0">
                <a:solidFill>
                  <a:schemeClr val="accent2">
                    <a:lumMod val="75000"/>
                  </a:schemeClr>
                </a:solidFill>
              </a:rPr>
              <a:t>Farm Bill Coalition</a:t>
            </a:r>
          </a:p>
        </p:txBody>
      </p:sp>
      <p:sp>
        <p:nvSpPr>
          <p:cNvPr id="4" name="Footer Placeholder 3"/>
          <p:cNvSpPr>
            <a:spLocks noGrp="1"/>
          </p:cNvSpPr>
          <p:nvPr>
            <p:ph type="ftr" sz="quarter" idx="10"/>
          </p:nvPr>
        </p:nvSpPr>
        <p:spPr/>
        <p:txBody>
          <a:bodyPr/>
          <a:lstStyle/>
          <a:p>
            <a:r>
              <a:rPr lang="en-US"/>
              <a:t>Native Farm Bill Coalition</a:t>
            </a:r>
            <a:endParaRPr lang="en-US" dirty="0"/>
          </a:p>
        </p:txBody>
      </p:sp>
      <p:sp>
        <p:nvSpPr>
          <p:cNvPr id="8" name="Rectangle 7"/>
          <p:cNvSpPr/>
          <p:nvPr/>
        </p:nvSpPr>
        <p:spPr>
          <a:xfrm>
            <a:off x="445402" y="3251511"/>
            <a:ext cx="11362155" cy="1092607"/>
          </a:xfrm>
          <a:prstGeom prst="rect">
            <a:avLst/>
          </a:prstGeom>
        </p:spPr>
        <p:txBody>
          <a:bodyPr wrap="square">
            <a:spAutoFit/>
          </a:bodyPr>
          <a:lstStyle/>
          <a:p>
            <a:pPr lvl="0" algn="ctr">
              <a:buClr>
                <a:srgbClr val="99CB38"/>
              </a:buClr>
            </a:pPr>
            <a:r>
              <a:rPr lang="en-US" sz="2000" i="1" dirty="0">
                <a:solidFill>
                  <a:prstClr val="black">
                    <a:lumMod val="75000"/>
                    <a:lumOff val="25000"/>
                  </a:prstClr>
                </a:solidFill>
              </a:rPr>
              <a:t>.</a:t>
            </a:r>
          </a:p>
          <a:p>
            <a:pPr marL="384048" lvl="1" indent="-182880">
              <a:lnSpc>
                <a:spcPct val="90000"/>
              </a:lnSpc>
              <a:spcBef>
                <a:spcPts val="200"/>
              </a:spcBef>
              <a:spcAft>
                <a:spcPts val="400"/>
              </a:spcAft>
              <a:buClr>
                <a:srgbClr val="99CB38"/>
              </a:buClr>
              <a:buFont typeface="Calibri" pitchFamily="34" charset="0"/>
              <a:buChar char="◦"/>
            </a:pPr>
            <a:endParaRPr lang="en-US" sz="2000" dirty="0">
              <a:solidFill>
                <a:prstClr val="black">
                  <a:lumMod val="75000"/>
                  <a:lumOff val="25000"/>
                </a:prstClr>
              </a:solidFill>
              <a:latin typeface="Century Gothic" charset="0"/>
              <a:ea typeface="Century Gothic" charset="0"/>
              <a:cs typeface="Century Gothic" charset="0"/>
            </a:endParaRPr>
          </a:p>
          <a:p>
            <a:pPr marL="342900" lvl="1" indent="-342900">
              <a:buFont typeface="Wingdings" charset="2"/>
              <a:buChar char="Ø"/>
            </a:pPr>
            <a:endParaRPr lang="en-US" sz="2200" b="1" dirty="0">
              <a:solidFill>
                <a:schemeClr val="tx2"/>
              </a:solidFill>
              <a:latin typeface="Century Gothic" charset="0"/>
              <a:ea typeface="Century Gothic" charset="0"/>
              <a:cs typeface="Century Gothic" charset="0"/>
            </a:endParaRPr>
          </a:p>
        </p:txBody>
      </p:sp>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19967" y="20290"/>
            <a:ext cx="3833977" cy="2783876"/>
          </a:xfrm>
          <a:prstGeom prst="rect">
            <a:avLst/>
          </a:prstGeom>
        </p:spPr>
      </p:pic>
      <p:sp>
        <p:nvSpPr>
          <p:cNvPr id="13" name="Rectangle 12"/>
          <p:cNvSpPr/>
          <p:nvPr/>
        </p:nvSpPr>
        <p:spPr>
          <a:xfrm>
            <a:off x="1641187" y="5145567"/>
            <a:ext cx="8970583" cy="954107"/>
          </a:xfrm>
          <a:prstGeom prst="rect">
            <a:avLst/>
          </a:prstGeom>
        </p:spPr>
        <p:txBody>
          <a:bodyPr wrap="square">
            <a:spAutoFit/>
          </a:bodyPr>
          <a:lstStyle/>
          <a:p>
            <a:pPr algn="ctr">
              <a:lnSpc>
                <a:spcPct val="100000"/>
              </a:lnSpc>
              <a:spcBef>
                <a:spcPts val="0"/>
              </a:spcBef>
              <a:spcAft>
                <a:spcPts val="0"/>
              </a:spcAft>
              <a:buClrTx/>
            </a:pPr>
            <a:r>
              <a:rPr lang="en-US" sz="2800" b="1" dirty="0"/>
              <a:t>Website:  </a:t>
            </a:r>
            <a:r>
              <a:rPr lang="en-US" sz="2800" b="1" dirty="0">
                <a:hlinkClick r:id="rId3"/>
              </a:rPr>
              <a:t>www.nativefarmbillcoalition.org</a:t>
            </a:r>
            <a:endParaRPr lang="en-US" sz="2800" b="1" dirty="0"/>
          </a:p>
          <a:p>
            <a:pPr algn="ctr">
              <a:lnSpc>
                <a:spcPct val="100000"/>
              </a:lnSpc>
              <a:spcBef>
                <a:spcPts val="0"/>
              </a:spcBef>
              <a:spcAft>
                <a:spcPts val="0"/>
              </a:spcAft>
              <a:buClrTx/>
            </a:pPr>
            <a:r>
              <a:rPr lang="en-US" sz="2800" b="1" dirty="0"/>
              <a:t>Email:       </a:t>
            </a:r>
            <a:r>
              <a:rPr lang="en-US" sz="2800" b="1" dirty="0">
                <a:hlinkClick r:id="rId4"/>
              </a:rPr>
              <a:t>info@nativefarmbillcoalition.org</a:t>
            </a:r>
            <a:r>
              <a:rPr lang="en-US" sz="2800" b="1" dirty="0"/>
              <a:t> </a:t>
            </a:r>
          </a:p>
        </p:txBody>
      </p:sp>
      <p:sp>
        <p:nvSpPr>
          <p:cNvPr id="2" name="Rectangle 1">
            <a:extLst>
              <a:ext uri="{FF2B5EF4-FFF2-40B4-BE49-F238E27FC236}">
                <a16:creationId xmlns:a16="http://schemas.microsoft.com/office/drawing/2014/main" id="{4A8908D5-1B0B-E247-A222-4CCC027A53BC}"/>
              </a:ext>
            </a:extLst>
          </p:cNvPr>
          <p:cNvSpPr/>
          <p:nvPr/>
        </p:nvSpPr>
        <p:spPr>
          <a:xfrm>
            <a:off x="1433935" y="2598221"/>
            <a:ext cx="9385086" cy="2308324"/>
          </a:xfrm>
          <a:prstGeom prst="rect">
            <a:avLst/>
          </a:prstGeom>
        </p:spPr>
        <p:txBody>
          <a:bodyPr wrap="square">
            <a:spAutoFit/>
          </a:bodyPr>
          <a:lstStyle/>
          <a:p>
            <a:pPr algn="ctr"/>
            <a:r>
              <a:rPr lang="en-US" sz="2400" b="1" dirty="0">
                <a:solidFill>
                  <a:schemeClr val="tx2"/>
                </a:solidFill>
              </a:rPr>
              <a:t>Colby D. Duren, J.D.</a:t>
            </a:r>
          </a:p>
          <a:p>
            <a:pPr algn="ctr"/>
            <a:r>
              <a:rPr lang="en-US" sz="2400" dirty="0">
                <a:solidFill>
                  <a:schemeClr val="tx2"/>
                </a:solidFill>
              </a:rPr>
              <a:t>Indigenous Food and Agriculture Initiative</a:t>
            </a:r>
          </a:p>
          <a:p>
            <a:pPr algn="ctr"/>
            <a:r>
              <a:rPr lang="en-US" sz="2400" i="1" dirty="0">
                <a:solidFill>
                  <a:schemeClr val="tx2"/>
                </a:solidFill>
              </a:rPr>
              <a:t>Policy Director and Staff Attorney</a:t>
            </a:r>
          </a:p>
          <a:p>
            <a:pPr algn="ctr"/>
            <a:r>
              <a:rPr lang="en-US" sz="2400" dirty="0">
                <a:solidFill>
                  <a:schemeClr val="tx2"/>
                </a:solidFill>
                <a:hlinkClick r:id="rId5"/>
              </a:rPr>
              <a:t>cduren@uark.edu</a:t>
            </a:r>
            <a:r>
              <a:rPr lang="en-US" sz="2400" dirty="0">
                <a:solidFill>
                  <a:schemeClr val="tx2"/>
                </a:solidFill>
              </a:rPr>
              <a:t> </a:t>
            </a:r>
          </a:p>
          <a:p>
            <a:pPr algn="ctr"/>
            <a:r>
              <a:rPr lang="is-IS" sz="2400" dirty="0">
                <a:solidFill>
                  <a:schemeClr val="tx2"/>
                </a:solidFill>
              </a:rPr>
              <a:t>(860) 324-2391 </a:t>
            </a:r>
          </a:p>
          <a:p>
            <a:pPr algn="ctr"/>
            <a:r>
              <a:rPr lang="is-IS" sz="2400" dirty="0">
                <a:solidFill>
                  <a:schemeClr val="tx2"/>
                </a:solidFill>
              </a:rPr>
              <a:t>Washington, DC Office</a:t>
            </a:r>
          </a:p>
        </p:txBody>
      </p:sp>
    </p:spTree>
    <p:extLst>
      <p:ext uri="{BB962C8B-B14F-4D97-AF65-F5344CB8AC3E}">
        <p14:creationId xmlns:p14="http://schemas.microsoft.com/office/powerpoint/2010/main" val="361551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80" y="99631"/>
            <a:ext cx="5896187" cy="1450757"/>
          </a:xfrm>
        </p:spPr>
        <p:txBody>
          <a:bodyPr>
            <a:normAutofit fontScale="90000"/>
          </a:bodyPr>
          <a:lstStyle/>
          <a:p>
            <a:pPr algn="ctr"/>
            <a:r>
              <a:rPr lang="en-US" b="1" dirty="0">
                <a:solidFill>
                  <a:schemeClr val="tx2"/>
                </a:solidFill>
              </a:rPr>
              <a:t>Model Tribal Food and </a:t>
            </a:r>
            <a:br>
              <a:rPr lang="en-US" b="1" dirty="0">
                <a:solidFill>
                  <a:schemeClr val="tx2"/>
                </a:solidFill>
              </a:rPr>
            </a:br>
            <a:r>
              <a:rPr lang="en-US" b="1" dirty="0">
                <a:solidFill>
                  <a:schemeClr val="tx2"/>
                </a:solidFill>
              </a:rPr>
              <a:t>Agriculture Code Project</a:t>
            </a:r>
          </a:p>
        </p:txBody>
      </p:sp>
      <p:sp>
        <p:nvSpPr>
          <p:cNvPr id="3" name="Content Placeholder 2"/>
          <p:cNvSpPr>
            <a:spLocks noGrp="1"/>
          </p:cNvSpPr>
          <p:nvPr>
            <p:ph sz="half" idx="1"/>
          </p:nvPr>
        </p:nvSpPr>
        <p:spPr>
          <a:xfrm>
            <a:off x="289736" y="1744135"/>
            <a:ext cx="5738532" cy="4284132"/>
          </a:xfrm>
        </p:spPr>
        <p:txBody>
          <a:bodyPr>
            <a:noAutofit/>
          </a:bodyPr>
          <a:lstStyle/>
          <a:p>
            <a:pPr>
              <a:buFont typeface="Courier New" panose="02070309020205020404" pitchFamily="49" charset="0"/>
              <a:buChar char="o"/>
            </a:pPr>
            <a:r>
              <a:rPr lang="en-US" sz="2400" b="1" dirty="0"/>
              <a:t>Our team of attorneys is hard at work on a model legal code, adoptable by Tribes, and that spans all of food and agricultural production</a:t>
            </a:r>
          </a:p>
          <a:p>
            <a:pPr>
              <a:buFont typeface="Courier New" charset="0"/>
              <a:buChar char="o"/>
            </a:pPr>
            <a:r>
              <a:rPr lang="en-US" sz="2400" b="1" dirty="0"/>
              <a:t>The Model Code will provide Tribes with a template for a full food &amp; ag code, with as many possibilities for additional detail/specification as there are Tribes. </a:t>
            </a:r>
          </a:p>
          <a:p>
            <a:pPr>
              <a:buFont typeface="Courier New" charset="0"/>
              <a:buChar char="o"/>
            </a:pPr>
            <a:r>
              <a:rPr lang="en-US" sz="2400" b="1" dirty="0"/>
              <a:t>This is a FREE resource for Tribes. </a:t>
            </a:r>
          </a:p>
          <a:p>
            <a:pPr>
              <a:buFont typeface="Courier New" charset="0"/>
              <a:buChar char="o"/>
            </a:pPr>
            <a:r>
              <a:rPr lang="en-US" sz="2400" b="1" dirty="0"/>
              <a:t>Available in 2018!</a:t>
            </a:r>
          </a:p>
        </p:txBody>
      </p:sp>
      <p:sp>
        <p:nvSpPr>
          <p:cNvPr id="5" name="Footer Placeholder 4"/>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a:ln>
                  <a:noFill/>
                </a:ln>
                <a:solidFill>
                  <a:srgbClr val="FFFFFF"/>
                </a:solidFill>
                <a:effectLst/>
                <a:uLnTx/>
                <a:uFillTx/>
                <a:latin typeface="Calibri" panose="020F0502020204030204"/>
                <a:ea typeface="+mn-ea"/>
                <a:cs typeface="+mn-cs"/>
              </a:rPr>
              <a:t>Indigenous Food and Agriculture initiative</a:t>
            </a:r>
            <a:endParaRPr kumimoji="0" lang="en-US" sz="1600" b="1"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9ACBFB3D-24B3-4349-977D-34278F60B461}"/>
              </a:ext>
            </a:extLst>
          </p:cNvPr>
          <p:cNvSpPr txBox="1">
            <a:spLocks/>
          </p:cNvSpPr>
          <p:nvPr/>
        </p:nvSpPr>
        <p:spPr>
          <a:xfrm>
            <a:off x="6028267" y="99630"/>
            <a:ext cx="5896187" cy="1450757"/>
          </a:xfrm>
          <a:prstGeom prst="rect">
            <a:avLst/>
          </a:prstGeom>
        </p:spPr>
        <p:txBody>
          <a:bodyPr vert="horz" lIns="91440" tIns="45720" rIns="91440" bIns="45720" rtlCol="0" anchor="ctr">
            <a:normAutofit fontScale="97500"/>
          </a:bodyPr>
          <a:lstStyle>
            <a:lvl1pPr algn="l" defTabSz="914377" rtl="0" eaLnBrk="1" latinLnBrk="0" hangingPunct="1">
              <a:lnSpc>
                <a:spcPct val="85000"/>
              </a:lnSpc>
              <a:spcBef>
                <a:spcPct val="0"/>
              </a:spcBef>
              <a:buNone/>
              <a:defRPr sz="4800" kern="1200" spc="-51" baseline="0">
                <a:solidFill>
                  <a:srgbClr val="9C2134"/>
                </a:solidFill>
                <a:latin typeface="+mj-lt"/>
                <a:ea typeface="+mj-ea"/>
                <a:cs typeface="+mj-cs"/>
              </a:defRPr>
            </a:lvl1pPr>
          </a:lstStyle>
          <a:p>
            <a:pPr algn="ctr"/>
            <a:r>
              <a:rPr lang="en-US" b="1" dirty="0">
                <a:solidFill>
                  <a:schemeClr val="tx2"/>
                </a:solidFill>
              </a:rPr>
              <a:t>Native Food Safety Training Center</a:t>
            </a:r>
          </a:p>
        </p:txBody>
      </p:sp>
      <p:sp>
        <p:nvSpPr>
          <p:cNvPr id="11" name="Content Placeholder 2">
            <a:extLst>
              <a:ext uri="{FF2B5EF4-FFF2-40B4-BE49-F238E27FC236}">
                <a16:creationId xmlns:a16="http://schemas.microsoft.com/office/drawing/2014/main" id="{51FC9713-C9F9-514E-861D-351D2AFFD7A7}"/>
              </a:ext>
            </a:extLst>
          </p:cNvPr>
          <p:cNvSpPr txBox="1">
            <a:spLocks/>
          </p:cNvSpPr>
          <p:nvPr/>
        </p:nvSpPr>
        <p:spPr>
          <a:xfrm>
            <a:off x="6028267" y="1744135"/>
            <a:ext cx="5738532" cy="3522132"/>
          </a:xfrm>
          <a:prstGeom prst="rect">
            <a:avLst/>
          </a:prstGeom>
        </p:spPr>
        <p:txBody>
          <a:bodyPr vert="horz" lIns="91440" tIns="45720" rIns="91440" bIns="45720" rtlCol="0">
            <a:noAutofit/>
          </a:bodyPr>
          <a:lst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9C2134"/>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rgbClr val="9C2134"/>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rgbClr val="9C2134"/>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rgbClr val="9C2134"/>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rgbClr val="9C2134"/>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charset="0"/>
              <a:buChar char="o"/>
            </a:pPr>
            <a:r>
              <a:rPr lang="en-US" sz="2400" b="1" dirty="0"/>
              <a:t>IFAI is the Native American Tribal Center for Food Safety Outreach, Education, Training and Technical Assistance</a:t>
            </a:r>
          </a:p>
          <a:p>
            <a:pPr>
              <a:buFont typeface="Courier New" charset="0"/>
              <a:buChar char="o"/>
            </a:pPr>
            <a:r>
              <a:rPr lang="en-US" sz="2400" b="1" dirty="0"/>
              <a:t>Wide array of partners, including the Intertribal Agricultural Council</a:t>
            </a:r>
          </a:p>
          <a:p>
            <a:pPr>
              <a:buFont typeface="Courier New" charset="0"/>
              <a:buChar char="o"/>
            </a:pPr>
            <a:r>
              <a:rPr lang="en-US" sz="2400" b="1" dirty="0"/>
              <a:t>Series of webinars </a:t>
            </a:r>
          </a:p>
          <a:p>
            <a:pPr>
              <a:buFont typeface="Courier New" charset="0"/>
              <a:buChar char="o"/>
            </a:pPr>
            <a:r>
              <a:rPr lang="en-US" sz="2400" b="1" dirty="0"/>
              <a:t>Face-to-Face certification trainings tailored to Tribal producers and food businesses to fulfill requirements of FSMA. </a:t>
            </a:r>
          </a:p>
          <a:p>
            <a:pPr>
              <a:buFont typeface="Courier New" charset="0"/>
              <a:buChar char="o"/>
            </a:pPr>
            <a:r>
              <a:rPr lang="en-US" sz="2400" b="1" dirty="0">
                <a:hlinkClick r:id="rId2"/>
              </a:rPr>
              <a:t>www.nativefoodsafety.org</a:t>
            </a:r>
            <a:r>
              <a:rPr lang="en-US" sz="2400" b="1" dirty="0"/>
              <a:t> </a:t>
            </a:r>
          </a:p>
        </p:txBody>
      </p:sp>
    </p:spTree>
    <p:extLst>
      <p:ext uri="{BB962C8B-B14F-4D97-AF65-F5344CB8AC3E}">
        <p14:creationId xmlns:p14="http://schemas.microsoft.com/office/powerpoint/2010/main" val="2951364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Need More Tribal Leadership and Tribal Organizations to get involved!</a:t>
            </a:r>
          </a:p>
          <a:p>
            <a:endParaRPr lang="en-US" sz="1200" b="1" dirty="0"/>
          </a:p>
          <a:p>
            <a:pPr lvl="1"/>
            <a:r>
              <a:rPr lang="en-US" dirty="0"/>
              <a:t>Pass a resolution, send logo, and point of contact’s information</a:t>
            </a:r>
          </a:p>
          <a:p>
            <a:pPr lvl="1"/>
            <a:r>
              <a:rPr lang="en-US" dirty="0"/>
              <a:t>Provide input, get latest updates, and receive information </a:t>
            </a:r>
          </a:p>
          <a:p>
            <a:pPr lvl="1"/>
            <a:r>
              <a:rPr lang="en-US" dirty="0"/>
              <a:t>Coalition will provide talking points, one-pagers, and tailored data to support your advocacy; regular lawyer/lobbyist strategy calls; regular webinar and discussions</a:t>
            </a:r>
          </a:p>
        </p:txBody>
      </p:sp>
      <p:sp>
        <p:nvSpPr>
          <p:cNvPr id="3" name="Title 2"/>
          <p:cNvSpPr>
            <a:spLocks noGrp="1"/>
          </p:cNvSpPr>
          <p:nvPr>
            <p:ph type="title"/>
          </p:nvPr>
        </p:nvSpPr>
        <p:spPr/>
        <p:txBody>
          <a:bodyPr/>
          <a:lstStyle/>
          <a:p>
            <a:pPr algn="ctr"/>
            <a:r>
              <a:rPr lang="en-US" b="0" i="1" dirty="0"/>
              <a:t>Join the</a:t>
            </a:r>
            <a:br>
              <a:rPr lang="en-US" dirty="0"/>
            </a:br>
            <a:r>
              <a:rPr lang="en-US" dirty="0"/>
              <a:t>Native Farm Bill Coalition</a:t>
            </a:r>
          </a:p>
        </p:txBody>
      </p:sp>
      <p:sp>
        <p:nvSpPr>
          <p:cNvPr id="4" name="Footer Placeholder 3"/>
          <p:cNvSpPr>
            <a:spLocks noGrp="1"/>
          </p:cNvSpPr>
          <p:nvPr>
            <p:ph type="ftr" sz="quarter" idx="10"/>
          </p:nvPr>
        </p:nvSpPr>
        <p:spPr/>
        <p:txBody>
          <a:bodyPr/>
          <a:lstStyle/>
          <a:p>
            <a:r>
              <a:rPr lang="en-US"/>
              <a:t>Native Farm Bill Coalition</a:t>
            </a:r>
            <a:endParaRPr lang="en-US" dirty="0"/>
          </a:p>
        </p:txBody>
      </p:sp>
      <p:sp>
        <p:nvSpPr>
          <p:cNvPr id="5" name="Rectangle 4"/>
          <p:cNvSpPr/>
          <p:nvPr/>
        </p:nvSpPr>
        <p:spPr>
          <a:xfrm>
            <a:off x="1647286" y="4188852"/>
            <a:ext cx="8958388" cy="954107"/>
          </a:xfrm>
          <a:prstGeom prst="rect">
            <a:avLst/>
          </a:prstGeom>
        </p:spPr>
        <p:txBody>
          <a:bodyPr wrap="square">
            <a:spAutoFit/>
          </a:bodyPr>
          <a:lstStyle/>
          <a:p>
            <a:pPr algn="ctr">
              <a:lnSpc>
                <a:spcPct val="100000"/>
              </a:lnSpc>
              <a:spcBef>
                <a:spcPts val="0"/>
              </a:spcBef>
              <a:spcAft>
                <a:spcPts val="0"/>
              </a:spcAft>
              <a:buClrTx/>
            </a:pPr>
            <a:r>
              <a:rPr lang="en-US" sz="2800" b="1" dirty="0"/>
              <a:t>Website:  </a:t>
            </a:r>
            <a:r>
              <a:rPr lang="en-US" sz="2800" b="1" dirty="0">
                <a:hlinkClick r:id="rId2"/>
              </a:rPr>
              <a:t>www.nativefarmbillcoalition.org</a:t>
            </a:r>
            <a:endParaRPr lang="en-US" sz="2800" b="1" dirty="0"/>
          </a:p>
          <a:p>
            <a:pPr algn="ctr">
              <a:lnSpc>
                <a:spcPct val="100000"/>
              </a:lnSpc>
              <a:spcBef>
                <a:spcPts val="0"/>
              </a:spcBef>
              <a:spcAft>
                <a:spcPts val="0"/>
              </a:spcAft>
              <a:buClrTx/>
            </a:pPr>
            <a:r>
              <a:rPr lang="en-US" sz="2800" b="1" dirty="0"/>
              <a:t>Email:       </a:t>
            </a:r>
            <a:r>
              <a:rPr lang="en-US" sz="2800" b="1" dirty="0">
                <a:hlinkClick r:id="rId3"/>
              </a:rPr>
              <a:t>info@nativefarmbillcoalition.org</a:t>
            </a:r>
            <a:r>
              <a:rPr lang="en-US" sz="2800" b="1" dirty="0"/>
              <a:t> </a:t>
            </a:r>
          </a:p>
        </p:txBody>
      </p:sp>
    </p:spTree>
    <p:extLst>
      <p:ext uri="{BB962C8B-B14F-4D97-AF65-F5344CB8AC3E}">
        <p14:creationId xmlns:p14="http://schemas.microsoft.com/office/powerpoint/2010/main" val="357662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About the Farm Bill</a:t>
            </a:r>
            <a:br>
              <a:rPr lang="en-US" dirty="0"/>
            </a:br>
            <a:endParaRPr lang="en-US" dirty="0"/>
          </a:p>
        </p:txBody>
      </p:sp>
      <p:sp>
        <p:nvSpPr>
          <p:cNvPr id="4" name="Footer Placeholder 3"/>
          <p:cNvSpPr>
            <a:spLocks noGrp="1"/>
          </p:cNvSpPr>
          <p:nvPr>
            <p:ph type="ftr" sz="quarter" idx="3"/>
          </p:nvPr>
        </p:nvSpPr>
        <p:spPr/>
        <p:txBody>
          <a:bodyPr/>
          <a:lstStyle/>
          <a:p>
            <a:r>
              <a:rPr lang="en-US"/>
              <a:t>Native Farm Bill Coalition</a:t>
            </a:r>
            <a:endParaRPr lang="en-US" dirty="0"/>
          </a:p>
        </p:txBody>
      </p:sp>
      <p:pic>
        <p:nvPicPr>
          <p:cNvPr id="5" name="Picture 4"/>
          <p:cNvPicPr>
            <a:picLocks noChangeAspect="1"/>
          </p:cNvPicPr>
          <p:nvPr/>
        </p:nvPicPr>
        <p:blipFill>
          <a:blip r:embed="rId2"/>
          <a:stretch>
            <a:fillRect/>
          </a:stretch>
        </p:blipFill>
        <p:spPr>
          <a:xfrm>
            <a:off x="2088371" y="1011981"/>
            <a:ext cx="8076217" cy="5269056"/>
          </a:xfrm>
          <a:prstGeom prst="rect">
            <a:avLst/>
          </a:prstGeom>
        </p:spPr>
      </p:pic>
    </p:spTree>
    <p:extLst>
      <p:ext uri="{BB962C8B-B14F-4D97-AF65-F5344CB8AC3E}">
        <p14:creationId xmlns:p14="http://schemas.microsoft.com/office/powerpoint/2010/main" val="13784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48284" y="1951343"/>
            <a:ext cx="5226828" cy="4023360"/>
          </a:xfrm>
        </p:spPr>
        <p:txBody>
          <a:bodyPr/>
          <a:lstStyle/>
          <a:p>
            <a:r>
              <a:rPr lang="en-US" b="1" dirty="0"/>
              <a:t>What’s in the Farm Bill?</a:t>
            </a:r>
          </a:p>
          <a:p>
            <a:pPr lvl="1"/>
            <a:r>
              <a:rPr lang="en-US" dirty="0"/>
              <a:t>5 Year Bill -$489 billion Bill</a:t>
            </a:r>
          </a:p>
          <a:p>
            <a:pPr lvl="1"/>
            <a:r>
              <a:rPr lang="en-US" dirty="0"/>
              <a:t>Expires September 2018</a:t>
            </a:r>
          </a:p>
          <a:p>
            <a:r>
              <a:rPr lang="en-US" b="1" dirty="0"/>
              <a:t>Includes Programs and Support for:</a:t>
            </a:r>
          </a:p>
          <a:p>
            <a:pPr lvl="1"/>
            <a:r>
              <a:rPr lang="en-US" dirty="0"/>
              <a:t>Commodities, Crop Insurance, Conservation, Trade, Nutrition, Credit, Rural Development, Research, Forestry, Energy, Horticulture, etc.</a:t>
            </a:r>
          </a:p>
          <a:p>
            <a:r>
              <a:rPr lang="en-US" b="1" dirty="0"/>
              <a:t>Nutrition = 80 percent of the funding </a:t>
            </a:r>
          </a:p>
          <a:p>
            <a:pPr lvl="1"/>
            <a:r>
              <a:rPr lang="en-US" dirty="0"/>
              <a:t>The most contentious title</a:t>
            </a:r>
          </a:p>
          <a:p>
            <a:endParaRPr lang="en-US" dirty="0"/>
          </a:p>
        </p:txBody>
      </p:sp>
      <p:sp>
        <p:nvSpPr>
          <p:cNvPr id="3" name="Title 2"/>
          <p:cNvSpPr>
            <a:spLocks noGrp="1"/>
          </p:cNvSpPr>
          <p:nvPr>
            <p:ph type="title"/>
          </p:nvPr>
        </p:nvSpPr>
        <p:spPr/>
        <p:txBody>
          <a:bodyPr/>
          <a:lstStyle/>
          <a:p>
            <a:pPr algn="ctr"/>
            <a:r>
              <a:rPr lang="en-US" dirty="0"/>
              <a:t>The 2014 Farm Bill</a:t>
            </a:r>
          </a:p>
        </p:txBody>
      </p:sp>
      <p:sp>
        <p:nvSpPr>
          <p:cNvPr id="4" name="Footer Placeholder 3"/>
          <p:cNvSpPr>
            <a:spLocks noGrp="1"/>
          </p:cNvSpPr>
          <p:nvPr>
            <p:ph type="ftr" sz="quarter" idx="10"/>
          </p:nvPr>
        </p:nvSpPr>
        <p:spPr/>
        <p:txBody>
          <a:bodyPr/>
          <a:lstStyle/>
          <a:p>
            <a:r>
              <a:rPr lang="en-US"/>
              <a:t>Native Farm Bill Coalition</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96" y="1836595"/>
            <a:ext cx="5591161" cy="4472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5038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b="1" dirty="0"/>
              <a:t>$956 Billion – 2014 Farm Bill CBO projected spending over 10 year period</a:t>
            </a:r>
          </a:p>
          <a:p>
            <a:pPr lvl="1"/>
            <a:r>
              <a:rPr lang="en-US" dirty="0"/>
              <a:t>One of the only truly rural development focused pieces of legislation</a:t>
            </a:r>
          </a:p>
          <a:p>
            <a:pPr lvl="1"/>
            <a:r>
              <a:rPr lang="en-US" dirty="0"/>
              <a:t>Food, agriculture, nutrition, infrastructure, housing, community buildings, research, education, broadband, and utilities</a:t>
            </a:r>
          </a:p>
          <a:p>
            <a:r>
              <a:rPr lang="en-US" b="1" dirty="0"/>
              <a:t>Represents rural and urban partnership that’s existed for over 40 years through the Nutrition Title and Farm Programs</a:t>
            </a:r>
          </a:p>
          <a:p>
            <a:pPr lvl="1"/>
            <a:r>
              <a:rPr lang="en-US" dirty="0"/>
              <a:t>Nutrition Title acts as a “price support” for crops’ SNAP/Food Stamps helped secure votes of urban congressional representatives</a:t>
            </a:r>
          </a:p>
          <a:p>
            <a:pPr lvl="1"/>
            <a:r>
              <a:rPr lang="en-US" dirty="0"/>
              <a:t>Now </a:t>
            </a:r>
            <a:r>
              <a:rPr lang="mr-IN" dirty="0"/>
              <a:t>–</a:t>
            </a:r>
            <a:r>
              <a:rPr lang="en-US" dirty="0"/>
              <a:t> 20 percent of rural households receive federal food assistance; over 25 percent in Indian Country with some communities reaching over 50 percent</a:t>
            </a:r>
          </a:p>
          <a:p>
            <a:r>
              <a:rPr lang="en-US" b="1" dirty="0"/>
              <a:t>The 2018 Farm Bill Could Mean—</a:t>
            </a:r>
          </a:p>
          <a:p>
            <a:pPr algn="ctr"/>
            <a:r>
              <a:rPr lang="en-US" sz="3900" b="1" dirty="0"/>
              <a:t>$1 Trillion to Indian Country and Rural Areas</a:t>
            </a:r>
          </a:p>
          <a:p>
            <a:endParaRPr lang="en-US" dirty="0"/>
          </a:p>
        </p:txBody>
      </p:sp>
      <p:sp>
        <p:nvSpPr>
          <p:cNvPr id="3" name="Title 2"/>
          <p:cNvSpPr>
            <a:spLocks noGrp="1"/>
          </p:cNvSpPr>
          <p:nvPr>
            <p:ph type="title"/>
          </p:nvPr>
        </p:nvSpPr>
        <p:spPr/>
        <p:txBody>
          <a:bodyPr/>
          <a:lstStyle/>
          <a:p>
            <a:pPr algn="ctr"/>
            <a:r>
              <a:rPr lang="en-US" dirty="0"/>
              <a:t>Why the Farm Bill Matters</a:t>
            </a:r>
          </a:p>
        </p:txBody>
      </p:sp>
      <p:sp>
        <p:nvSpPr>
          <p:cNvPr id="4" name="Footer Placeholder 3"/>
          <p:cNvSpPr>
            <a:spLocks noGrp="1"/>
          </p:cNvSpPr>
          <p:nvPr>
            <p:ph type="ftr" sz="quarter" idx="10"/>
          </p:nvPr>
        </p:nvSpPr>
        <p:spPr/>
        <p:txBody>
          <a:bodyPr/>
          <a:lstStyle/>
          <a:p>
            <a:r>
              <a:rPr lang="en-US"/>
              <a:t>Native Farm Bill Coalition</a:t>
            </a:r>
            <a:endParaRPr lang="en-US" dirty="0"/>
          </a:p>
        </p:txBody>
      </p:sp>
    </p:spTree>
    <p:extLst>
      <p:ext uri="{BB962C8B-B14F-4D97-AF65-F5344CB8AC3E}">
        <p14:creationId xmlns:p14="http://schemas.microsoft.com/office/powerpoint/2010/main" val="292807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Native Farm Bill Coalition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979" y="-65657"/>
            <a:ext cx="9277001" cy="6957751"/>
          </a:xfrm>
          <a:prstGeom prst="rect">
            <a:avLst/>
          </a:prstGeom>
        </p:spPr>
      </p:pic>
    </p:spTree>
    <p:extLst>
      <p:ext uri="{BB962C8B-B14F-4D97-AF65-F5344CB8AC3E}">
        <p14:creationId xmlns:p14="http://schemas.microsoft.com/office/powerpoint/2010/main" val="1569805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03C3FD6-EDA2-ED41-8F83-508BC89AB0C1}"/>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0" normalizeH="0" baseline="0" noProof="0">
                <a:ln>
                  <a:noFill/>
                </a:ln>
                <a:solidFill>
                  <a:srgbClr val="FFFFFF"/>
                </a:solidFill>
                <a:effectLst/>
                <a:uLnTx/>
                <a:uFillTx/>
                <a:latin typeface="Century Gothic" charset="0"/>
              </a:rPr>
              <a:t>Native Farm Bill Coalition</a:t>
            </a:r>
            <a:endParaRPr kumimoji="0" lang="en-US" sz="2800" b="1" i="0" u="none" strike="noStrike" kern="1200" cap="none" spc="800" normalizeH="0" baseline="0" noProof="0" dirty="0">
              <a:ln>
                <a:noFill/>
              </a:ln>
              <a:solidFill>
                <a:srgbClr val="FFFFFF"/>
              </a:solidFill>
              <a:effectLst/>
              <a:uLnTx/>
              <a:uFillTx/>
              <a:latin typeface="Century Gothic" charset="0"/>
            </a:endParaRPr>
          </a:p>
        </p:txBody>
      </p:sp>
      <p:pic>
        <p:nvPicPr>
          <p:cNvPr id="5" name="Picture 4">
            <a:extLst>
              <a:ext uri="{FF2B5EF4-FFF2-40B4-BE49-F238E27FC236}">
                <a16:creationId xmlns:a16="http://schemas.microsoft.com/office/drawing/2014/main" id="{71AC76EB-673E-7641-9FC4-587849E4E196}"/>
              </a:ext>
            </a:extLst>
          </p:cNvPr>
          <p:cNvPicPr>
            <a:picLocks noChangeAspect="1"/>
          </p:cNvPicPr>
          <p:nvPr/>
        </p:nvPicPr>
        <p:blipFill rotWithShape="1">
          <a:blip r:embed="rId2"/>
          <a:srcRect l="15335" t="6193" r="20364"/>
          <a:stretch/>
        </p:blipFill>
        <p:spPr>
          <a:xfrm>
            <a:off x="94592" y="1628768"/>
            <a:ext cx="3389586" cy="3821180"/>
          </a:xfrm>
          <a:prstGeom prst="rect">
            <a:avLst/>
          </a:prstGeom>
        </p:spPr>
      </p:pic>
      <p:pic>
        <p:nvPicPr>
          <p:cNvPr id="3" name="Picture 2">
            <a:extLst>
              <a:ext uri="{FF2B5EF4-FFF2-40B4-BE49-F238E27FC236}">
                <a16:creationId xmlns:a16="http://schemas.microsoft.com/office/drawing/2014/main" id="{8CFCCEA1-B282-2D4A-9224-F86D18005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1666" y="31532"/>
            <a:ext cx="9160694" cy="7078717"/>
          </a:xfrm>
          <a:prstGeom prst="rect">
            <a:avLst/>
          </a:prstGeom>
        </p:spPr>
      </p:pic>
    </p:spTree>
    <p:extLst>
      <p:ext uri="{BB962C8B-B14F-4D97-AF65-F5344CB8AC3E}">
        <p14:creationId xmlns:p14="http://schemas.microsoft.com/office/powerpoint/2010/main" val="2750337106"/>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IFAI_master">
  <a:themeElements>
    <a:clrScheme name="IFAI">
      <a:dk1>
        <a:srgbClr val="9C2135"/>
      </a:dk1>
      <a:lt1>
        <a:srgbClr val="F2F2F3"/>
      </a:lt1>
      <a:dk2>
        <a:srgbClr val="638030"/>
      </a:dk2>
      <a:lt2>
        <a:srgbClr val="F2F2F3"/>
      </a:lt2>
      <a:accent1>
        <a:srgbClr val="638030"/>
      </a:accent1>
      <a:accent2>
        <a:srgbClr val="9C2135"/>
      </a:accent2>
      <a:accent3>
        <a:srgbClr val="A5A5A5"/>
      </a:accent3>
      <a:accent4>
        <a:srgbClr val="B39416"/>
      </a:accent4>
      <a:accent5>
        <a:srgbClr val="744917"/>
      </a:accent5>
      <a:accent6>
        <a:srgbClr val="F2F2F3"/>
      </a:accent6>
      <a:hlink>
        <a:srgbClr val="586492"/>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IFAI_template" id="{30C5D479-3699-D643-9978-946754F4BD62}" vid="{DB7E9BCB-278E-114A-ADEA-76A959322D2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14326</TotalTime>
  <Words>2213</Words>
  <Application>Microsoft Macintosh PowerPoint</Application>
  <PresentationFormat>Widescreen</PresentationFormat>
  <Paragraphs>270</Paragraphs>
  <Slides>33</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ヒラギノ角ゴ ProN W3</vt:lpstr>
      <vt:lpstr>Calibri</vt:lpstr>
      <vt:lpstr>Century Gothic</vt:lpstr>
      <vt:lpstr>Courier New</vt:lpstr>
      <vt:lpstr>Helvetica Light</vt:lpstr>
      <vt:lpstr>Times New Roman</vt:lpstr>
      <vt:lpstr>Wingdings</vt:lpstr>
      <vt:lpstr>Retrospect</vt:lpstr>
      <vt:lpstr>IFAI_master</vt:lpstr>
      <vt:lpstr>Northwest Portland Area Indian Health Board Quarterly Board Meeting April 17, 2018</vt:lpstr>
      <vt:lpstr>Regaining Our Future  2018 Farm Bill Report</vt:lpstr>
      <vt:lpstr>Building the Native Farm Bill Coalition</vt:lpstr>
      <vt:lpstr>Join the Native Farm Bill Coalition</vt:lpstr>
      <vt:lpstr>About the Farm Bill </vt:lpstr>
      <vt:lpstr>The 2014 Farm Bill</vt:lpstr>
      <vt:lpstr>Why the Farm Bill Matters</vt:lpstr>
      <vt:lpstr>PowerPoint Presentation</vt:lpstr>
      <vt:lpstr>PowerPoint Presentation</vt:lpstr>
      <vt:lpstr>PowerPoint Presentation</vt:lpstr>
      <vt:lpstr>Current Scope of Ag in  Indian Country – People/Land</vt:lpstr>
      <vt:lpstr>Average Farm Payments </vt:lpstr>
      <vt:lpstr>Importance of Value Added</vt:lpstr>
      <vt:lpstr>Current Farm Bill Titles</vt:lpstr>
      <vt:lpstr>2018 Farm Bill Opportunities  for Indian Country</vt:lpstr>
      <vt:lpstr>Indian Country Opportunities in the Conservation Title</vt:lpstr>
      <vt:lpstr>Title VI – Rural Development</vt:lpstr>
      <vt:lpstr>Indian Country Opportunities in the Rural Development Title</vt:lpstr>
      <vt:lpstr>Indian Country Opportunities in the Forestry Title</vt:lpstr>
      <vt:lpstr>The Nutrition Title Basics</vt:lpstr>
      <vt:lpstr>The Nutrition Title Basics</vt:lpstr>
      <vt:lpstr>PowerPoint Presentation</vt:lpstr>
      <vt:lpstr>PowerPoint Presentation</vt:lpstr>
      <vt:lpstr>PowerPoint Presentation</vt:lpstr>
      <vt:lpstr>Program Relationship:  FDPIR and SNAP </vt:lpstr>
      <vt:lpstr>Indian Country Opportunities  in the Nutrition Title</vt:lpstr>
      <vt:lpstr>2018 Farm Bill Opportunities for Traditional Foods</vt:lpstr>
      <vt:lpstr>Indian Country Opportunities  in the Credit Title</vt:lpstr>
      <vt:lpstr>Congressional Outlook The 2018, 2019, 2020 Farm Bill??</vt:lpstr>
      <vt:lpstr>Discussion, Questions, and Input </vt:lpstr>
      <vt:lpstr>Native Farm Bill Coalition  Weekly Members’ Webinar</vt:lpstr>
      <vt:lpstr>Building the Native  Farm Bill Coalition</vt:lpstr>
      <vt:lpstr>Model Tribal Food and  Agriculture Code Project</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Colby D. Duren</dc:creator>
  <cp:lastModifiedBy>Colby D. Duren</cp:lastModifiedBy>
  <cp:revision>128</cp:revision>
  <dcterms:created xsi:type="dcterms:W3CDTF">2017-11-21T15:30:48Z</dcterms:created>
  <dcterms:modified xsi:type="dcterms:W3CDTF">2018-04-17T17:37:28Z</dcterms:modified>
</cp:coreProperties>
</file>