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8"/>
  </p:notesMasterIdLst>
  <p:handoutMasterIdLst>
    <p:handoutMasterId r:id="rId19"/>
  </p:handoutMasterIdLst>
  <p:sldIdLst>
    <p:sldId id="256" r:id="rId2"/>
    <p:sldId id="602" r:id="rId3"/>
    <p:sldId id="614" r:id="rId4"/>
    <p:sldId id="615" r:id="rId5"/>
    <p:sldId id="616" r:id="rId6"/>
    <p:sldId id="617" r:id="rId7"/>
    <p:sldId id="628" r:id="rId8"/>
    <p:sldId id="618" r:id="rId9"/>
    <p:sldId id="625" r:id="rId10"/>
    <p:sldId id="626" r:id="rId11"/>
    <p:sldId id="627" r:id="rId12"/>
    <p:sldId id="622" r:id="rId13"/>
    <p:sldId id="623" r:id="rId14"/>
    <p:sldId id="624" r:id="rId15"/>
    <p:sldId id="613" r:id="rId16"/>
    <p:sldId id="272"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toskey, Asha (IHS/POR)" initials="PA(" lastIdx="3" clrIdx="0">
    <p:extLst>
      <p:ext uri="{19B8F6BF-5375-455C-9EA6-DF929625EA0E}">
        <p15:presenceInfo xmlns:p15="http://schemas.microsoft.com/office/powerpoint/2012/main" userId="S-1-5-21-1547161642-606747145-682003330-28129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00" autoAdjust="0"/>
    <p:restoredTop sz="74638" autoAdjust="0"/>
  </p:normalViewPr>
  <p:slideViewPr>
    <p:cSldViewPr>
      <p:cViewPr varScale="1">
        <p:scale>
          <a:sx n="86" d="100"/>
          <a:sy n="86" d="100"/>
        </p:scale>
        <p:origin x="249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649" cy="465138"/>
          </a:xfrm>
          <a:prstGeom prst="rect">
            <a:avLst/>
          </a:prstGeom>
        </p:spPr>
        <p:txBody>
          <a:bodyPr vert="horz" lIns="91427" tIns="45713" rIns="91427" bIns="45713" rtlCol="0"/>
          <a:lstStyle>
            <a:lvl1pPr algn="l">
              <a:defRPr sz="1200"/>
            </a:lvl1pPr>
          </a:lstStyle>
          <a:p>
            <a:endParaRPr lang="en-US" dirty="0"/>
          </a:p>
        </p:txBody>
      </p:sp>
      <p:sp>
        <p:nvSpPr>
          <p:cNvPr id="3" name="Date Placeholder 2"/>
          <p:cNvSpPr>
            <a:spLocks noGrp="1"/>
          </p:cNvSpPr>
          <p:nvPr>
            <p:ph type="dt" sz="quarter" idx="1"/>
          </p:nvPr>
        </p:nvSpPr>
        <p:spPr>
          <a:xfrm>
            <a:off x="3970135" y="0"/>
            <a:ext cx="3038648" cy="465138"/>
          </a:xfrm>
          <a:prstGeom prst="rect">
            <a:avLst/>
          </a:prstGeom>
        </p:spPr>
        <p:txBody>
          <a:bodyPr vert="horz" lIns="91427" tIns="45713" rIns="91427" bIns="45713" rtlCol="0"/>
          <a:lstStyle>
            <a:lvl1pPr algn="r">
              <a:defRPr sz="1200"/>
            </a:lvl1pPr>
          </a:lstStyle>
          <a:p>
            <a:fld id="{E309F8E3-914E-4753-A5D9-282F1E1594A4}" type="datetimeFigureOut">
              <a:rPr lang="en-US" smtClean="0"/>
              <a:t>4/11/2018</a:t>
            </a:fld>
            <a:endParaRPr lang="en-US" dirty="0"/>
          </a:p>
        </p:txBody>
      </p:sp>
      <p:sp>
        <p:nvSpPr>
          <p:cNvPr id="4" name="Footer Placeholder 3"/>
          <p:cNvSpPr>
            <a:spLocks noGrp="1"/>
          </p:cNvSpPr>
          <p:nvPr>
            <p:ph type="ftr" sz="quarter" idx="2"/>
          </p:nvPr>
        </p:nvSpPr>
        <p:spPr>
          <a:xfrm>
            <a:off x="2" y="8829675"/>
            <a:ext cx="3038649" cy="465138"/>
          </a:xfrm>
          <a:prstGeom prst="rect">
            <a:avLst/>
          </a:prstGeom>
        </p:spPr>
        <p:txBody>
          <a:bodyPr vert="horz" lIns="91427" tIns="45713" rIns="91427" bIns="4571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135" y="8829675"/>
            <a:ext cx="3038648" cy="465138"/>
          </a:xfrm>
          <a:prstGeom prst="rect">
            <a:avLst/>
          </a:prstGeom>
        </p:spPr>
        <p:txBody>
          <a:bodyPr vert="horz" lIns="91427" tIns="45713" rIns="91427" bIns="45713" rtlCol="0" anchor="b"/>
          <a:lstStyle>
            <a:lvl1pPr algn="r">
              <a:defRPr sz="1200"/>
            </a:lvl1pPr>
          </a:lstStyle>
          <a:p>
            <a:fld id="{1EA3E148-855A-4DE7-857A-19B320BD12F7}" type="slidenum">
              <a:rPr lang="en-US" smtClean="0"/>
              <a:t>‹#›</a:t>
            </a:fld>
            <a:endParaRPr lang="en-US" dirty="0"/>
          </a:p>
        </p:txBody>
      </p:sp>
    </p:spTree>
    <p:extLst>
      <p:ext uri="{BB962C8B-B14F-4D97-AF65-F5344CB8AC3E}">
        <p14:creationId xmlns:p14="http://schemas.microsoft.com/office/powerpoint/2010/main" val="21266045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9" y="0"/>
            <a:ext cx="3038649" cy="465138"/>
          </a:xfrm>
          <a:prstGeom prst="rect">
            <a:avLst/>
          </a:prstGeom>
        </p:spPr>
        <p:txBody>
          <a:bodyPr vert="horz" lIns="91416" tIns="45708" rIns="91416" bIns="45708" rtlCol="0"/>
          <a:lstStyle>
            <a:lvl1pPr algn="l">
              <a:defRPr sz="1200"/>
            </a:lvl1pPr>
          </a:lstStyle>
          <a:p>
            <a:endParaRPr lang="en-US" dirty="0"/>
          </a:p>
        </p:txBody>
      </p:sp>
      <p:sp>
        <p:nvSpPr>
          <p:cNvPr id="3" name="Date Placeholder 2"/>
          <p:cNvSpPr>
            <a:spLocks noGrp="1"/>
          </p:cNvSpPr>
          <p:nvPr>
            <p:ph type="dt" idx="1"/>
          </p:nvPr>
        </p:nvSpPr>
        <p:spPr>
          <a:xfrm>
            <a:off x="3970135" y="0"/>
            <a:ext cx="3038648" cy="465138"/>
          </a:xfrm>
          <a:prstGeom prst="rect">
            <a:avLst/>
          </a:prstGeom>
        </p:spPr>
        <p:txBody>
          <a:bodyPr vert="horz" lIns="91416" tIns="45708" rIns="91416" bIns="45708" rtlCol="0"/>
          <a:lstStyle>
            <a:lvl1pPr algn="r">
              <a:defRPr sz="1200"/>
            </a:lvl1pPr>
          </a:lstStyle>
          <a:p>
            <a:fld id="{A78A9759-1886-4F1C-BD7E-1DACA9D8593C}" type="datetimeFigureOut">
              <a:rPr lang="en-US" smtClean="0"/>
              <a:t>4/11/2018</a:t>
            </a:fld>
            <a:endParaRPr lang="en-US" dirty="0"/>
          </a:p>
        </p:txBody>
      </p:sp>
      <p:sp>
        <p:nvSpPr>
          <p:cNvPr id="4" name="Slide Image Placeholder 3"/>
          <p:cNvSpPr>
            <a:spLocks noGrp="1" noRot="1" noChangeAspect="1"/>
          </p:cNvSpPr>
          <p:nvPr>
            <p:ph type="sldImg" idx="2"/>
          </p:nvPr>
        </p:nvSpPr>
        <p:spPr>
          <a:xfrm>
            <a:off x="1182688" y="696913"/>
            <a:ext cx="4646612" cy="3486150"/>
          </a:xfrm>
          <a:prstGeom prst="rect">
            <a:avLst/>
          </a:prstGeom>
          <a:noFill/>
          <a:ln w="12700">
            <a:solidFill>
              <a:prstClr val="black"/>
            </a:solidFill>
          </a:ln>
        </p:spPr>
        <p:txBody>
          <a:bodyPr vert="horz" lIns="91416" tIns="45708" rIns="91416" bIns="45708" rtlCol="0" anchor="ctr"/>
          <a:lstStyle/>
          <a:p>
            <a:endParaRPr lang="en-US" dirty="0"/>
          </a:p>
        </p:txBody>
      </p:sp>
      <p:sp>
        <p:nvSpPr>
          <p:cNvPr id="5" name="Notes Placeholder 4"/>
          <p:cNvSpPr>
            <a:spLocks noGrp="1"/>
          </p:cNvSpPr>
          <p:nvPr>
            <p:ph type="body" sz="quarter" idx="3"/>
          </p:nvPr>
        </p:nvSpPr>
        <p:spPr>
          <a:xfrm>
            <a:off x="701848" y="4416436"/>
            <a:ext cx="5608320" cy="4183063"/>
          </a:xfrm>
          <a:prstGeom prst="rect">
            <a:avLst/>
          </a:prstGeom>
        </p:spPr>
        <p:txBody>
          <a:bodyPr vert="horz" lIns="91416" tIns="45708" rIns="91416" bIns="4570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9" y="8829675"/>
            <a:ext cx="3038649" cy="465138"/>
          </a:xfrm>
          <a:prstGeom prst="rect">
            <a:avLst/>
          </a:prstGeom>
        </p:spPr>
        <p:txBody>
          <a:bodyPr vert="horz" lIns="91416" tIns="45708" rIns="91416" bIns="4570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135" y="8829675"/>
            <a:ext cx="3038648" cy="465138"/>
          </a:xfrm>
          <a:prstGeom prst="rect">
            <a:avLst/>
          </a:prstGeom>
        </p:spPr>
        <p:txBody>
          <a:bodyPr vert="horz" lIns="91416" tIns="45708" rIns="91416" bIns="45708" rtlCol="0" anchor="b"/>
          <a:lstStyle>
            <a:lvl1pPr algn="r">
              <a:defRPr sz="1200"/>
            </a:lvl1pPr>
          </a:lstStyle>
          <a:p>
            <a:fld id="{C85B0A02-D819-448E-8BCA-1DD395A4E017}" type="slidenum">
              <a:rPr lang="en-US" smtClean="0"/>
              <a:t>‹#›</a:t>
            </a:fld>
            <a:endParaRPr lang="en-US" dirty="0"/>
          </a:p>
        </p:txBody>
      </p:sp>
    </p:spTree>
    <p:extLst>
      <p:ext uri="{BB962C8B-B14F-4D97-AF65-F5344CB8AC3E}">
        <p14:creationId xmlns:p14="http://schemas.microsoft.com/office/powerpoint/2010/main" val="4013836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B0A02-D819-448E-8BCA-1DD395A4E017}" type="slidenum">
              <a:rPr lang="en-US" smtClean="0"/>
              <a:t>1</a:t>
            </a:fld>
            <a:endParaRPr lang="en-US" dirty="0"/>
          </a:p>
        </p:txBody>
      </p:sp>
    </p:spTree>
    <p:extLst>
      <p:ext uri="{BB962C8B-B14F-4D97-AF65-F5344CB8AC3E}">
        <p14:creationId xmlns:p14="http://schemas.microsoft.com/office/powerpoint/2010/main" val="24884559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C85B0A02-D819-448E-8BCA-1DD395A4E017}"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41735876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endParaRPr lang="en-US" dirty="0" smtClean="0"/>
          </a:p>
        </p:txBody>
      </p:sp>
      <p:sp>
        <p:nvSpPr>
          <p:cNvPr id="4" name="Slide Number Placeholder 3"/>
          <p:cNvSpPr>
            <a:spLocks noGrp="1"/>
          </p:cNvSpPr>
          <p:nvPr>
            <p:ph type="sldNum" sz="quarter" idx="10"/>
          </p:nvPr>
        </p:nvSpPr>
        <p:spPr/>
        <p:txBody>
          <a:bodyPr/>
          <a:lstStyle/>
          <a:p>
            <a:fld id="{C85B0A02-D819-448E-8BCA-1DD395A4E017}"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30410588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baseline="0" dirty="0" smtClean="0"/>
          </a:p>
        </p:txBody>
      </p:sp>
      <p:sp>
        <p:nvSpPr>
          <p:cNvPr id="4" name="Slide Number Placeholder 3"/>
          <p:cNvSpPr>
            <a:spLocks noGrp="1"/>
          </p:cNvSpPr>
          <p:nvPr>
            <p:ph type="sldNum" sz="quarter" idx="10"/>
          </p:nvPr>
        </p:nvSpPr>
        <p:spPr/>
        <p:txBody>
          <a:bodyPr/>
          <a:lstStyle/>
          <a:p>
            <a:fld id="{C85B0A02-D819-448E-8BCA-1DD395A4E017}"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24393175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lvl="0" indent="-228600">
              <a:buAutoNum type="arabicPeriod"/>
            </a:pPr>
            <a:endParaRPr lang="en-US" baseline="0" dirty="0" smtClean="0"/>
          </a:p>
        </p:txBody>
      </p:sp>
      <p:sp>
        <p:nvSpPr>
          <p:cNvPr id="4" name="Slide Number Placeholder 3"/>
          <p:cNvSpPr>
            <a:spLocks noGrp="1"/>
          </p:cNvSpPr>
          <p:nvPr>
            <p:ph type="sldNum" sz="quarter" idx="10"/>
          </p:nvPr>
        </p:nvSpPr>
        <p:spPr/>
        <p:txBody>
          <a:bodyPr/>
          <a:lstStyle/>
          <a:p>
            <a:fld id="{C85B0A02-D819-448E-8BCA-1DD395A4E017}" type="slidenum">
              <a:rPr lang="en-US" smtClean="0">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val="27145264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baseline="0" dirty="0" smtClean="0"/>
          </a:p>
        </p:txBody>
      </p:sp>
      <p:sp>
        <p:nvSpPr>
          <p:cNvPr id="4" name="Slide Number Placeholder 3"/>
          <p:cNvSpPr>
            <a:spLocks noGrp="1"/>
          </p:cNvSpPr>
          <p:nvPr>
            <p:ph type="sldNum" sz="quarter" idx="10"/>
          </p:nvPr>
        </p:nvSpPr>
        <p:spPr/>
        <p:txBody>
          <a:bodyPr/>
          <a:lstStyle/>
          <a:p>
            <a:fld id="{C85B0A02-D819-448E-8BCA-1DD395A4E017}"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14474160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C85B0A02-D819-448E-8BCA-1DD395A4E017}" type="slidenum">
              <a:rPr lang="en-US" smtClean="0">
                <a:solidFill>
                  <a:prstClr val="black"/>
                </a:solidFill>
              </a:rPr>
              <a:pPr/>
              <a:t>15</a:t>
            </a:fld>
            <a:endParaRPr lang="en-US" dirty="0">
              <a:solidFill>
                <a:prstClr val="black"/>
              </a:solidFill>
            </a:endParaRPr>
          </a:p>
        </p:txBody>
      </p:sp>
    </p:spTree>
    <p:extLst>
      <p:ext uri="{BB962C8B-B14F-4D97-AF65-F5344CB8AC3E}">
        <p14:creationId xmlns:p14="http://schemas.microsoft.com/office/powerpoint/2010/main" val="17691155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B0A02-D819-448E-8BCA-1DD395A4E017}" type="slidenum">
              <a:rPr lang="en-US" smtClean="0"/>
              <a:t>16</a:t>
            </a:fld>
            <a:endParaRPr lang="en-US" dirty="0"/>
          </a:p>
        </p:txBody>
      </p:sp>
    </p:spTree>
    <p:extLst>
      <p:ext uri="{BB962C8B-B14F-4D97-AF65-F5344CB8AC3E}">
        <p14:creationId xmlns:p14="http://schemas.microsoft.com/office/powerpoint/2010/main" val="205900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85B0A02-D819-448E-8BCA-1DD395A4E017}" type="slidenum">
              <a:rPr lang="en-US" smtClean="0"/>
              <a:t>2</a:t>
            </a:fld>
            <a:endParaRPr lang="en-US" dirty="0"/>
          </a:p>
        </p:txBody>
      </p:sp>
    </p:spTree>
    <p:extLst>
      <p:ext uri="{BB962C8B-B14F-4D97-AF65-F5344CB8AC3E}">
        <p14:creationId xmlns:p14="http://schemas.microsoft.com/office/powerpoint/2010/main" val="322521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85B0A02-D819-448E-8BCA-1DD395A4E017}" type="slidenum">
              <a:rPr lang="en-US" smtClean="0"/>
              <a:t>3</a:t>
            </a:fld>
            <a:endParaRPr lang="en-US" dirty="0"/>
          </a:p>
        </p:txBody>
      </p:sp>
    </p:spTree>
    <p:extLst>
      <p:ext uri="{BB962C8B-B14F-4D97-AF65-F5344CB8AC3E}">
        <p14:creationId xmlns:p14="http://schemas.microsoft.com/office/powerpoint/2010/main" val="29498710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85B0A02-D819-448E-8BCA-1DD395A4E017}" type="slidenum">
              <a:rPr lang="en-US" smtClean="0"/>
              <a:t>4</a:t>
            </a:fld>
            <a:endParaRPr lang="en-US" dirty="0"/>
          </a:p>
        </p:txBody>
      </p:sp>
    </p:spTree>
    <p:extLst>
      <p:ext uri="{BB962C8B-B14F-4D97-AF65-F5344CB8AC3E}">
        <p14:creationId xmlns:p14="http://schemas.microsoft.com/office/powerpoint/2010/main" val="2857975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85B0A02-D819-448E-8BCA-1DD395A4E017}" type="slidenum">
              <a:rPr lang="en-US" smtClean="0"/>
              <a:t>5</a:t>
            </a:fld>
            <a:endParaRPr lang="en-US" dirty="0"/>
          </a:p>
        </p:txBody>
      </p:sp>
    </p:spTree>
    <p:extLst>
      <p:ext uri="{BB962C8B-B14F-4D97-AF65-F5344CB8AC3E}">
        <p14:creationId xmlns:p14="http://schemas.microsoft.com/office/powerpoint/2010/main" val="5475937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85B0A02-D819-448E-8BCA-1DD395A4E017}" type="slidenum">
              <a:rPr lang="en-US" smtClean="0"/>
              <a:t>6</a:t>
            </a:fld>
            <a:endParaRPr lang="en-US" dirty="0"/>
          </a:p>
        </p:txBody>
      </p:sp>
    </p:spTree>
    <p:extLst>
      <p:ext uri="{BB962C8B-B14F-4D97-AF65-F5344CB8AC3E}">
        <p14:creationId xmlns:p14="http://schemas.microsoft.com/office/powerpoint/2010/main" val="32782377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85B0A02-D819-448E-8BCA-1DD395A4E017}" type="slidenum">
              <a:rPr lang="en-US" smtClean="0"/>
              <a:t>7</a:t>
            </a:fld>
            <a:endParaRPr lang="en-US" dirty="0"/>
          </a:p>
        </p:txBody>
      </p:sp>
    </p:spTree>
    <p:extLst>
      <p:ext uri="{BB962C8B-B14F-4D97-AF65-F5344CB8AC3E}">
        <p14:creationId xmlns:p14="http://schemas.microsoft.com/office/powerpoint/2010/main" val="29958941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85B0A02-D819-448E-8BCA-1DD395A4E017}" type="slidenum">
              <a:rPr lang="en-US" smtClean="0"/>
              <a:t>8</a:t>
            </a:fld>
            <a:endParaRPr lang="en-US" dirty="0"/>
          </a:p>
        </p:txBody>
      </p:sp>
    </p:spTree>
    <p:extLst>
      <p:ext uri="{BB962C8B-B14F-4D97-AF65-F5344CB8AC3E}">
        <p14:creationId xmlns:p14="http://schemas.microsoft.com/office/powerpoint/2010/main" val="15456586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C85B0A02-D819-448E-8BCA-1DD395A4E017}"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11514433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2D985E49-3E3E-4FCA-B03B-5CEE78AEC2E8}" type="datetimeFigureOut">
              <a:rPr lang="en-US" smtClean="0"/>
              <a:t>4/11/2018</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D6637991-C83F-4E28-985A-DA5670F7A21B}" type="slidenum">
              <a:rPr lang="en-US" smtClean="0"/>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D985E49-3E3E-4FCA-B03B-5CEE78AEC2E8}" type="datetimeFigureOut">
              <a:rPr lang="en-US" smtClean="0"/>
              <a:t>4/11/2018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637991-C83F-4E28-985A-DA5670F7A21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D985E49-3E3E-4FCA-B03B-5CEE78AEC2E8}" type="datetimeFigureOut">
              <a:rPr lang="en-US" smtClean="0"/>
              <a:t>4/11/2018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637991-C83F-4E28-985A-DA5670F7A21B}"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D985E49-3E3E-4FCA-B03B-5CEE78AEC2E8}" type="datetimeFigureOut">
              <a:rPr lang="en-US" smtClean="0"/>
              <a:t>4/11/2018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637991-C83F-4E28-985A-DA5670F7A21B}"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D985E49-3E3E-4FCA-B03B-5CEE78AEC2E8}" type="datetimeFigureOut">
              <a:rPr lang="en-US" smtClean="0"/>
              <a:t>4/11/2018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D6637991-C83F-4E28-985A-DA5670F7A21B}"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D985E49-3E3E-4FCA-B03B-5CEE78AEC2E8}" type="datetimeFigureOut">
              <a:rPr lang="en-US" smtClean="0"/>
              <a:t>4/11/2018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637991-C83F-4E28-985A-DA5670F7A21B}"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D985E49-3E3E-4FCA-B03B-5CEE78AEC2E8}" type="datetimeFigureOut">
              <a:rPr lang="en-US" smtClean="0"/>
              <a:t>4/11/2018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6637991-C83F-4E28-985A-DA5670F7A21B}"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2D985E49-3E3E-4FCA-B03B-5CEE78AEC2E8}" type="datetimeFigureOut">
              <a:rPr lang="en-US" smtClean="0"/>
              <a:t>4/11/2018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6637991-C83F-4E28-985A-DA5670F7A21B}"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985E49-3E3E-4FCA-B03B-5CEE78AEC2E8}" type="datetimeFigureOut">
              <a:rPr lang="en-US" smtClean="0"/>
              <a:t>4/11/2018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6637991-C83F-4E28-985A-DA5670F7A21B}"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D985E49-3E3E-4FCA-B03B-5CEE78AEC2E8}" type="datetimeFigureOut">
              <a:rPr lang="en-US" smtClean="0"/>
              <a:t>4/11/2018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637991-C83F-4E28-985A-DA5670F7A21B}"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a:solidFill>
                  <a:schemeClr val="lt1"/>
                </a:solidFill>
                <a:latin typeface="+mn-lt"/>
                <a:ea typeface="+mn-ea"/>
                <a:cs typeface="+mn-cs"/>
              </a:rPr>
              <a:t>Click icon to add picture</a:t>
            </a: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D985E49-3E3E-4FCA-B03B-5CEE78AEC2E8}" type="datetimeFigureOut">
              <a:rPr lang="en-US" smtClean="0"/>
              <a:t>4/11/2018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637991-C83F-4E28-985A-DA5670F7A21B}"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D985E49-3E3E-4FCA-B03B-5CEE78AEC2E8}" type="datetimeFigureOut">
              <a:rPr lang="en-US" smtClean="0"/>
              <a:t>4/11/2018</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6637991-C83F-4E28-985A-DA5670F7A21B}"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themeOverride" Target="../theme/themeOverride1.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6.png"/><Relationship Id="rId4" Type="http://schemas.microsoft.com/office/2007/relationships/hdphoto" Target="../media/hdphoto2.wdp"/></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6.png"/><Relationship Id="rId4" Type="http://schemas.microsoft.com/office/2007/relationships/hdphoto" Target="../media/hdphoto2.wdp"/></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6.png"/><Relationship Id="rId4" Type="http://schemas.microsoft.com/office/2007/relationships/hdphoto" Target="../media/hdphoto2.wdp"/></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6.png"/><Relationship Id="rId4" Type="http://schemas.microsoft.com/office/2007/relationships/hdphoto" Target="../media/hdphoto2.wdp"/></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6.png"/><Relationship Id="rId4" Type="http://schemas.microsoft.com/office/2007/relationships/hdphoto" Target="../media/hdphoto2.wdp"/></Relationships>
</file>

<file path=ppt/slides/_rels/slide1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5.png"/><Relationship Id="rId7"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microsoft.com/office/2007/relationships/hdphoto" Target="../media/hdphoto2.wdp"/><Relationship Id="rId9" Type="http://schemas.openxmlformats.org/officeDocument/2006/relationships/image" Target="../media/image10.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3.xml"/><Relationship Id="rId5" Type="http://schemas.openxmlformats.org/officeDocument/2006/relationships/image" Target="../media/image6.png"/><Relationship Id="rId4" Type="http://schemas.microsoft.com/office/2007/relationships/hdphoto" Target="../media/hdphoto2.wdp"/></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png"/><Relationship Id="rId4" Type="http://schemas.microsoft.com/office/2007/relationships/hdphoto" Target="../media/hdphoto2.wdp"/></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png"/><Relationship Id="rId4" Type="http://schemas.microsoft.com/office/2007/relationships/hdphoto" Target="../media/hdphoto2.wdp"/></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png"/><Relationship Id="rId4" Type="http://schemas.microsoft.com/office/2007/relationships/hdphoto" Target="../media/hdphoto2.wdp"/></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png"/><Relationship Id="rId4" Type="http://schemas.microsoft.com/office/2007/relationships/hdphoto" Target="../media/hdphoto2.wdp"/></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png"/><Relationship Id="rId4" Type="http://schemas.microsoft.com/office/2007/relationships/hdphoto" Target="../media/hdphoto2.wdp"/></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png"/><Relationship Id="rId4" Type="http://schemas.microsoft.com/office/2007/relationships/hdphoto" Target="../media/hdphoto2.wdp"/></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6.png"/><Relationship Id="rId4" Type="http://schemas.microsoft.com/office/2007/relationships/hdphoto" Target="../media/hdphoto2.wdp"/></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6.png"/><Relationship Id="rId4" Type="http://schemas.microsoft.com/office/2007/relationships/hdphoto" Target="../media/hdphoto2.wdp"/></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0"/>
            <a:ext cx="8229600" cy="1676400"/>
          </a:xfrm>
        </p:spPr>
        <p:txBody>
          <a:bodyPr>
            <a:normAutofit fontScale="90000"/>
          </a:bodyPr>
          <a:lstStyle/>
          <a:p>
            <a:pPr algn="ctr"/>
            <a:r>
              <a:rPr lang="en-US" b="1" dirty="0">
                <a:solidFill>
                  <a:schemeClr val="bg1"/>
                </a:solidFill>
                <a:latin typeface="Arial" pitchFamily="34" charset="0"/>
                <a:cs typeface="Arial" pitchFamily="34" charset="0"/>
              </a:rPr>
              <a:t>Indian Health Service</a:t>
            </a:r>
            <a:br>
              <a:rPr lang="en-US" b="1" dirty="0">
                <a:solidFill>
                  <a:schemeClr val="bg1"/>
                </a:solidFill>
                <a:latin typeface="Arial" pitchFamily="34" charset="0"/>
                <a:cs typeface="Arial" pitchFamily="34" charset="0"/>
              </a:rPr>
            </a:br>
            <a:r>
              <a:rPr lang="en-US" b="1" dirty="0">
                <a:solidFill>
                  <a:schemeClr val="bg1"/>
                </a:solidFill>
                <a:latin typeface="Arial" pitchFamily="34" charset="0"/>
                <a:cs typeface="Arial" pitchFamily="34" charset="0"/>
              </a:rPr>
              <a:t>Portland Area Director’s Update</a:t>
            </a:r>
          </a:p>
        </p:txBody>
      </p:sp>
      <p:sp>
        <p:nvSpPr>
          <p:cNvPr id="3" name="Subtitle 2"/>
          <p:cNvSpPr>
            <a:spLocks noGrp="1"/>
          </p:cNvSpPr>
          <p:nvPr>
            <p:ph type="subTitle" idx="1"/>
          </p:nvPr>
        </p:nvSpPr>
        <p:spPr>
          <a:xfrm>
            <a:off x="685800" y="4572000"/>
            <a:ext cx="7772400" cy="1905000"/>
          </a:xfrm>
        </p:spPr>
        <p:txBody>
          <a:bodyPr>
            <a:normAutofit/>
          </a:bodyPr>
          <a:lstStyle/>
          <a:p>
            <a:pPr algn="ctr">
              <a:lnSpc>
                <a:spcPct val="80000"/>
              </a:lnSpc>
            </a:pPr>
            <a:r>
              <a:rPr lang="en-US" sz="2400" b="1" dirty="0">
                <a:solidFill>
                  <a:schemeClr val="bg1"/>
                </a:solidFill>
                <a:latin typeface="Arial" pitchFamily="34" charset="0"/>
                <a:cs typeface="Arial" pitchFamily="34" charset="0"/>
              </a:rPr>
              <a:t>Dean M Seyler - Area Director</a:t>
            </a:r>
          </a:p>
          <a:p>
            <a:pPr algn="ctr">
              <a:lnSpc>
                <a:spcPct val="80000"/>
              </a:lnSpc>
            </a:pPr>
            <a:r>
              <a:rPr lang="en-US" sz="2400" b="1" dirty="0" smtClean="0">
                <a:solidFill>
                  <a:schemeClr val="bg1"/>
                </a:solidFill>
                <a:latin typeface="Arial" pitchFamily="34" charset="0"/>
                <a:cs typeface="Arial" pitchFamily="34" charset="0"/>
              </a:rPr>
              <a:t>April 17, 2018</a:t>
            </a:r>
            <a:endParaRPr lang="en-US" sz="2400" b="1" dirty="0">
              <a:solidFill>
                <a:schemeClr val="bg1"/>
              </a:solidFill>
              <a:latin typeface="Arial" pitchFamily="34" charset="0"/>
              <a:cs typeface="Arial" pitchFamily="34" charset="0"/>
            </a:endParaRPr>
          </a:p>
          <a:p>
            <a:r>
              <a:rPr lang="en-US" sz="2400" b="1" dirty="0">
                <a:solidFill>
                  <a:schemeClr val="bg1"/>
                </a:solidFill>
                <a:latin typeface="+mj-lt"/>
              </a:rPr>
              <a:t>The Mill Casino  </a:t>
            </a:r>
            <a:r>
              <a:rPr lang="en-US" sz="2400" b="1" dirty="0" smtClean="0">
                <a:solidFill>
                  <a:schemeClr val="bg1"/>
                </a:solidFill>
                <a:latin typeface="+mj-lt"/>
              </a:rPr>
              <a:t>– </a:t>
            </a:r>
            <a:r>
              <a:rPr lang="en-US" sz="2400" b="1" dirty="0">
                <a:solidFill>
                  <a:schemeClr val="bg1"/>
                </a:solidFill>
                <a:latin typeface="+mj-lt"/>
              </a:rPr>
              <a:t>Coquille Tribe</a:t>
            </a:r>
          </a:p>
          <a:p>
            <a:r>
              <a:rPr lang="en-US" sz="2400" b="1" dirty="0" smtClean="0">
                <a:solidFill>
                  <a:schemeClr val="bg1"/>
                </a:solidFill>
                <a:latin typeface="+mj-lt"/>
              </a:rPr>
              <a:t>NPAIHB Quarterly Board Meeting</a:t>
            </a:r>
            <a:endParaRPr lang="en-US" sz="2400" b="1" dirty="0">
              <a:solidFill>
                <a:schemeClr val="bg1"/>
              </a:solidFill>
              <a:latin typeface="+mj-lt"/>
            </a:endParaRPr>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2" name="Rectangle 1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10" name="Picture 1" descr="image001"/>
          <p:cNvPicPr>
            <a:picLocks noChangeAspect="1" noChangeArrowheads="1"/>
          </p:cNvPicPr>
          <p:nvPr/>
        </p:nvPicPr>
        <p:blipFill>
          <a:blip r:embed="rId5">
            <a:clrChange>
              <a:clrFrom>
                <a:srgbClr val="FFFFFF"/>
              </a:clrFrom>
              <a:clrTo>
                <a:srgbClr val="FFFFFF">
                  <a:alpha val="0"/>
                </a:srgbClr>
              </a:clrTo>
            </a:clrChange>
            <a:extLst>
              <a:ext uri="{BEBA8EAE-BF5A-486C-A8C5-ECC9F3942E4B}">
                <a14:imgProps xmlns:a14="http://schemas.microsoft.com/office/drawing/2010/main">
                  <a14:imgLayer r:embed="rId6">
                    <a14:imgEffect>
                      <a14:brightnessContrast contrast="51000"/>
                    </a14:imgEffect>
                  </a14:imgLayer>
                </a14:imgProps>
              </a:ext>
              <a:ext uri="{28A0092B-C50C-407E-A947-70E740481C1C}">
                <a14:useLocalDpi xmlns:a14="http://schemas.microsoft.com/office/drawing/2010/main" val="0"/>
              </a:ext>
            </a:extLst>
          </a:blip>
          <a:srcRect/>
          <a:stretch>
            <a:fillRect/>
          </a:stretch>
        </p:blipFill>
        <p:spPr bwMode="auto">
          <a:xfrm>
            <a:off x="2209800" y="2362200"/>
            <a:ext cx="1478280" cy="1478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81600" y="2362200"/>
            <a:ext cx="1662664" cy="1493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7373285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6934200" cy="1477962"/>
          </a:xfrm>
        </p:spPr>
        <p:txBody>
          <a:bodyPr>
            <a:normAutofit/>
          </a:bodyPr>
          <a:lstStyle/>
          <a:p>
            <a:r>
              <a:rPr lang="en-US" sz="4000" dirty="0" smtClean="0">
                <a:solidFill>
                  <a:prstClr val="black"/>
                </a:solidFill>
              </a:rPr>
              <a:t>Indian Health Service</a:t>
            </a:r>
            <a:br>
              <a:rPr lang="en-US" sz="4000" dirty="0" smtClean="0">
                <a:solidFill>
                  <a:prstClr val="black"/>
                </a:solidFill>
              </a:rPr>
            </a:br>
            <a:r>
              <a:rPr lang="en-US" sz="4000" dirty="0" smtClean="0">
                <a:solidFill>
                  <a:prstClr val="black"/>
                </a:solidFill>
              </a:rPr>
              <a:t>Portland Area</a:t>
            </a:r>
            <a:endParaRPr lang="en-US" dirty="0">
              <a:solidFill>
                <a:schemeClr val="bg1"/>
              </a:solidFill>
            </a:endParaRPr>
          </a:p>
        </p:txBody>
      </p:sp>
      <p:pic>
        <p:nvPicPr>
          <p:cNvPr id="4" name="Picture 1" descr="image001"/>
          <p:cNvPicPr>
            <a:picLocks noChangeAspect="1" noChangeArrowheads="1"/>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contrast="51000"/>
                    </a14:imgEffect>
                  </a14:imgLayer>
                </a14:imgProps>
              </a:ext>
              <a:ext uri="{28A0092B-C50C-407E-A947-70E740481C1C}">
                <a14:useLocalDpi xmlns:a14="http://schemas.microsoft.com/office/drawing/2010/main" val="0"/>
              </a:ext>
            </a:extLst>
          </a:blip>
          <a:srcRect/>
          <a:stretch>
            <a:fillRect/>
          </a:stretch>
        </p:blipFill>
        <p:spPr bwMode="auto">
          <a:xfrm>
            <a:off x="0" y="0"/>
            <a:ext cx="1234440" cy="123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88040" y="-1115"/>
            <a:ext cx="1355960"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Placeholder 2"/>
          <p:cNvSpPr txBox="1">
            <a:spLocks noGrp="1"/>
          </p:cNvSpPr>
          <p:nvPr>
            <p:ph idx="1"/>
          </p:nvPr>
        </p:nvSpPr>
        <p:spPr>
          <a:xfrm>
            <a:off x="152400" y="2011362"/>
            <a:ext cx="8537863" cy="4876800"/>
          </a:xfrm>
          <a:prstGeom prst="rect">
            <a:avLst/>
          </a:prstGeom>
        </p:spPr>
        <p:txBody>
          <a:bodyPr vert="horz" anchor="t">
            <a:normAutofit/>
          </a:bodyPr>
          <a:lstStyle>
            <a:lvl1pPr marL="73152" indent="0" algn="l" rtl="0" eaLnBrk="1" latinLnBrk="0" hangingPunct="1">
              <a:spcBef>
                <a:spcPct val="20000"/>
              </a:spcBef>
              <a:buClr>
                <a:schemeClr val="tx1">
                  <a:shade val="95000"/>
                </a:schemeClr>
              </a:buClr>
              <a:buSzPct val="65000"/>
              <a:buFont typeface="Wingdings 2"/>
              <a:buNone/>
              <a:defRPr kumimoji="0" sz="20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None/>
              <a:defRPr kumimoji="0" sz="1800" kern="1200">
                <a:solidFill>
                  <a:schemeClr val="tx1">
                    <a:tint val="75000"/>
                  </a:schemeClr>
                </a:solidFill>
                <a:latin typeface="+mn-lt"/>
                <a:ea typeface="+mn-ea"/>
                <a:cs typeface="+mn-cs"/>
              </a:defRPr>
            </a:lvl2pPr>
            <a:lvl3pPr marL="1133856" indent="-228600" algn="l" rtl="0" eaLnBrk="1" latinLnBrk="0" hangingPunct="1">
              <a:spcBef>
                <a:spcPct val="20000"/>
              </a:spcBef>
              <a:buClr>
                <a:schemeClr val="tx1"/>
              </a:buClr>
              <a:buSzPct val="95000"/>
              <a:buFont typeface="Wingdings"/>
              <a:buNone/>
              <a:defRPr kumimoji="0" sz="1600" kern="1200">
                <a:solidFill>
                  <a:schemeClr val="tx1">
                    <a:tint val="75000"/>
                  </a:schemeClr>
                </a:solidFill>
                <a:latin typeface="+mn-lt"/>
                <a:ea typeface="+mn-ea"/>
                <a:cs typeface="+mn-cs"/>
              </a:defRPr>
            </a:lvl3pPr>
            <a:lvl4pPr marL="1353312" indent="-182880" algn="l" rtl="0" eaLnBrk="1" latinLnBrk="0" hangingPunct="1">
              <a:spcBef>
                <a:spcPct val="20000"/>
              </a:spcBef>
              <a:buClr>
                <a:schemeClr val="tx1"/>
              </a:buClr>
              <a:buSzPct val="100000"/>
              <a:buFont typeface="Wingdings 3"/>
              <a:buNone/>
              <a:defRPr kumimoji="0" sz="1400" kern="1200">
                <a:solidFill>
                  <a:schemeClr val="tx1">
                    <a:tint val="75000"/>
                  </a:schemeClr>
                </a:solidFill>
                <a:latin typeface="+mn-lt"/>
                <a:ea typeface="+mn-ea"/>
                <a:cs typeface="+mn-cs"/>
              </a:defRPr>
            </a:lvl4pPr>
            <a:lvl5pPr marL="1545336" indent="-182880" algn="l" rtl="0" eaLnBrk="1" latinLnBrk="0" hangingPunct="1">
              <a:spcBef>
                <a:spcPct val="20000"/>
              </a:spcBef>
              <a:buClr>
                <a:schemeClr val="tx1"/>
              </a:buClr>
              <a:buFont typeface="Wingdings 2"/>
              <a:buNone/>
              <a:defRPr kumimoji="0" sz="1400" kern="1200">
                <a:solidFill>
                  <a:schemeClr val="tx1">
                    <a:tint val="75000"/>
                  </a:schemeClr>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pPr marL="342900" indent="-342900">
              <a:buClr>
                <a:schemeClr val="bg1">
                  <a:lumMod val="75000"/>
                  <a:lumOff val="25000"/>
                </a:schemeClr>
              </a:buClr>
              <a:buFont typeface="Wingdings" pitchFamily="2" charset="2"/>
              <a:buChar char="v"/>
            </a:pPr>
            <a:r>
              <a:rPr lang="en-US" sz="2200" b="1" u="sng" dirty="0" smtClean="0">
                <a:solidFill>
                  <a:schemeClr val="bg1"/>
                </a:solidFill>
              </a:rPr>
              <a:t>eRx</a:t>
            </a:r>
          </a:p>
          <a:p>
            <a:pPr marL="1138428" lvl="1" indent="-342900">
              <a:buClr>
                <a:schemeClr val="bg1">
                  <a:lumMod val="75000"/>
                  <a:lumOff val="25000"/>
                </a:schemeClr>
              </a:buClr>
              <a:buFont typeface="Wingdings" pitchFamily="2" charset="2"/>
              <a:buChar char="v"/>
            </a:pPr>
            <a:r>
              <a:rPr lang="en-US" dirty="0" smtClean="0">
                <a:solidFill>
                  <a:schemeClr val="bg1"/>
                </a:solidFill>
              </a:rPr>
              <a:t>Muckleshoot Tribal Health Clinic underwent testing and “Go Live” deployment training for electronic Prescribing</a:t>
            </a:r>
          </a:p>
          <a:p>
            <a:pPr marL="1138428" lvl="1" indent="-342900">
              <a:buClr>
                <a:schemeClr val="bg1">
                  <a:lumMod val="75000"/>
                  <a:lumOff val="25000"/>
                </a:schemeClr>
              </a:buClr>
              <a:buFont typeface="Wingdings" pitchFamily="2" charset="2"/>
              <a:buChar char="v"/>
            </a:pPr>
            <a:endParaRPr lang="en-US" dirty="0" smtClean="0">
              <a:solidFill>
                <a:schemeClr val="bg1"/>
              </a:solidFill>
            </a:endParaRPr>
          </a:p>
          <a:p>
            <a:pPr marL="342900" indent="-342900">
              <a:buClr>
                <a:schemeClr val="bg1">
                  <a:lumMod val="75000"/>
                  <a:lumOff val="25000"/>
                </a:schemeClr>
              </a:buClr>
              <a:buFont typeface="Wingdings" pitchFamily="2" charset="2"/>
              <a:buChar char="v"/>
            </a:pPr>
            <a:r>
              <a:rPr lang="en-US" sz="2200" b="1" u="sng" dirty="0" smtClean="0">
                <a:solidFill>
                  <a:schemeClr val="bg1"/>
                </a:solidFill>
              </a:rPr>
              <a:t>Oregon </a:t>
            </a:r>
            <a:r>
              <a:rPr lang="en-US" sz="2200" b="1" u="sng" dirty="0">
                <a:solidFill>
                  <a:schemeClr val="bg1"/>
                </a:solidFill>
              </a:rPr>
              <a:t>Medicaid – Pharmacy Payment Changes</a:t>
            </a:r>
          </a:p>
          <a:p>
            <a:pPr marL="1138428" lvl="1" indent="-342900">
              <a:buClr>
                <a:schemeClr val="bg1">
                  <a:lumMod val="75000"/>
                  <a:lumOff val="25000"/>
                </a:schemeClr>
              </a:buClr>
              <a:buFont typeface="Wingdings" pitchFamily="2" charset="2"/>
              <a:buChar char="v"/>
            </a:pPr>
            <a:r>
              <a:rPr lang="en-US" sz="2000" dirty="0">
                <a:solidFill>
                  <a:schemeClr val="bg1"/>
                </a:solidFill>
              </a:rPr>
              <a:t>Payment methodology for covered outpatient prescription drugs has changed from Fee-for-Service to an All Inclusive Rate (IHS Encounter Rate) for outpatient drug reimbursements</a:t>
            </a:r>
          </a:p>
          <a:p>
            <a:pPr marL="1138428" lvl="1" indent="-342900">
              <a:buClr>
                <a:schemeClr val="bg1">
                  <a:lumMod val="75000"/>
                  <a:lumOff val="25000"/>
                </a:schemeClr>
              </a:buClr>
              <a:buFont typeface="Wingdings" pitchFamily="2" charset="2"/>
              <a:buChar char="v"/>
            </a:pPr>
            <a:r>
              <a:rPr lang="en-US" sz="2000" dirty="0">
                <a:solidFill>
                  <a:schemeClr val="bg1"/>
                </a:solidFill>
              </a:rPr>
              <a:t>Directly and positively affects IHS and Tribal pharmacy </a:t>
            </a:r>
            <a:r>
              <a:rPr lang="en-US" sz="2000" dirty="0" smtClean="0">
                <a:solidFill>
                  <a:schemeClr val="bg1"/>
                </a:solidFill>
              </a:rPr>
              <a:t>programs</a:t>
            </a:r>
          </a:p>
          <a:p>
            <a:pPr marL="795528" lvl="1" indent="0">
              <a:buClr>
                <a:schemeClr val="bg1">
                  <a:lumMod val="75000"/>
                  <a:lumOff val="25000"/>
                </a:schemeClr>
              </a:buClr>
            </a:pPr>
            <a:endParaRPr lang="en-US" sz="2000" dirty="0">
              <a:solidFill>
                <a:schemeClr val="bg1"/>
              </a:solidFill>
            </a:endParaRPr>
          </a:p>
        </p:txBody>
      </p:sp>
    </p:spTree>
    <p:extLst>
      <p:ext uri="{BB962C8B-B14F-4D97-AF65-F5344CB8AC3E}">
        <p14:creationId xmlns:p14="http://schemas.microsoft.com/office/powerpoint/2010/main" val="3185696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6934200" cy="1477962"/>
          </a:xfrm>
        </p:spPr>
        <p:txBody>
          <a:bodyPr>
            <a:normAutofit/>
          </a:bodyPr>
          <a:lstStyle/>
          <a:p>
            <a:r>
              <a:rPr lang="en-US" sz="4000" dirty="0" smtClean="0">
                <a:solidFill>
                  <a:prstClr val="black"/>
                </a:solidFill>
              </a:rPr>
              <a:t>Indian Health Service</a:t>
            </a:r>
            <a:br>
              <a:rPr lang="en-US" sz="4000" dirty="0" smtClean="0">
                <a:solidFill>
                  <a:prstClr val="black"/>
                </a:solidFill>
              </a:rPr>
            </a:br>
            <a:r>
              <a:rPr lang="en-US" sz="4000" dirty="0" smtClean="0">
                <a:solidFill>
                  <a:prstClr val="black"/>
                </a:solidFill>
              </a:rPr>
              <a:t>Portland Area</a:t>
            </a:r>
            <a:endParaRPr lang="en-US" dirty="0">
              <a:solidFill>
                <a:schemeClr val="bg1"/>
              </a:solidFill>
            </a:endParaRPr>
          </a:p>
        </p:txBody>
      </p:sp>
      <p:pic>
        <p:nvPicPr>
          <p:cNvPr id="4" name="Picture 1" descr="image001"/>
          <p:cNvPicPr>
            <a:picLocks noChangeAspect="1" noChangeArrowheads="1"/>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contrast="51000"/>
                    </a14:imgEffect>
                  </a14:imgLayer>
                </a14:imgProps>
              </a:ext>
              <a:ext uri="{28A0092B-C50C-407E-A947-70E740481C1C}">
                <a14:useLocalDpi xmlns:a14="http://schemas.microsoft.com/office/drawing/2010/main" val="0"/>
              </a:ext>
            </a:extLst>
          </a:blip>
          <a:srcRect/>
          <a:stretch>
            <a:fillRect/>
          </a:stretch>
        </p:blipFill>
        <p:spPr bwMode="auto">
          <a:xfrm>
            <a:off x="0" y="0"/>
            <a:ext cx="1234440" cy="123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88040" y="-1115"/>
            <a:ext cx="1355960"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Placeholder 2"/>
          <p:cNvSpPr txBox="1">
            <a:spLocks noGrp="1"/>
          </p:cNvSpPr>
          <p:nvPr>
            <p:ph idx="1"/>
          </p:nvPr>
        </p:nvSpPr>
        <p:spPr>
          <a:xfrm>
            <a:off x="228600" y="1828800"/>
            <a:ext cx="8537863" cy="5029200"/>
          </a:xfrm>
          <a:prstGeom prst="rect">
            <a:avLst/>
          </a:prstGeom>
        </p:spPr>
        <p:txBody>
          <a:bodyPr vert="horz" anchor="t">
            <a:normAutofit fontScale="92500" lnSpcReduction="10000"/>
          </a:bodyPr>
          <a:lstStyle>
            <a:lvl1pPr marL="73152" indent="0" algn="l" rtl="0" eaLnBrk="1" latinLnBrk="0" hangingPunct="1">
              <a:spcBef>
                <a:spcPct val="20000"/>
              </a:spcBef>
              <a:buClr>
                <a:schemeClr val="tx1">
                  <a:shade val="95000"/>
                </a:schemeClr>
              </a:buClr>
              <a:buSzPct val="65000"/>
              <a:buFont typeface="Wingdings 2"/>
              <a:buNone/>
              <a:defRPr kumimoji="0" sz="20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None/>
              <a:defRPr kumimoji="0" sz="1800" kern="1200">
                <a:solidFill>
                  <a:schemeClr val="tx1">
                    <a:tint val="75000"/>
                  </a:schemeClr>
                </a:solidFill>
                <a:latin typeface="+mn-lt"/>
                <a:ea typeface="+mn-ea"/>
                <a:cs typeface="+mn-cs"/>
              </a:defRPr>
            </a:lvl2pPr>
            <a:lvl3pPr marL="1133856" indent="-228600" algn="l" rtl="0" eaLnBrk="1" latinLnBrk="0" hangingPunct="1">
              <a:spcBef>
                <a:spcPct val="20000"/>
              </a:spcBef>
              <a:buClr>
                <a:schemeClr val="tx1"/>
              </a:buClr>
              <a:buSzPct val="95000"/>
              <a:buFont typeface="Wingdings"/>
              <a:buNone/>
              <a:defRPr kumimoji="0" sz="1600" kern="1200">
                <a:solidFill>
                  <a:schemeClr val="tx1">
                    <a:tint val="75000"/>
                  </a:schemeClr>
                </a:solidFill>
                <a:latin typeface="+mn-lt"/>
                <a:ea typeface="+mn-ea"/>
                <a:cs typeface="+mn-cs"/>
              </a:defRPr>
            </a:lvl3pPr>
            <a:lvl4pPr marL="1353312" indent="-182880" algn="l" rtl="0" eaLnBrk="1" latinLnBrk="0" hangingPunct="1">
              <a:spcBef>
                <a:spcPct val="20000"/>
              </a:spcBef>
              <a:buClr>
                <a:schemeClr val="tx1"/>
              </a:buClr>
              <a:buSzPct val="100000"/>
              <a:buFont typeface="Wingdings 3"/>
              <a:buNone/>
              <a:defRPr kumimoji="0" sz="1400" kern="1200">
                <a:solidFill>
                  <a:schemeClr val="tx1">
                    <a:tint val="75000"/>
                  </a:schemeClr>
                </a:solidFill>
                <a:latin typeface="+mn-lt"/>
                <a:ea typeface="+mn-ea"/>
                <a:cs typeface="+mn-cs"/>
              </a:defRPr>
            </a:lvl4pPr>
            <a:lvl5pPr marL="1545336" indent="-182880" algn="l" rtl="0" eaLnBrk="1" latinLnBrk="0" hangingPunct="1">
              <a:spcBef>
                <a:spcPct val="20000"/>
              </a:spcBef>
              <a:buClr>
                <a:schemeClr val="tx1"/>
              </a:buClr>
              <a:buFont typeface="Wingdings 2"/>
              <a:buNone/>
              <a:defRPr kumimoji="0" sz="1400" kern="1200">
                <a:solidFill>
                  <a:schemeClr val="tx1">
                    <a:tint val="75000"/>
                  </a:schemeClr>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pPr marL="342900" indent="-342900">
              <a:buClr>
                <a:schemeClr val="bg1">
                  <a:lumMod val="75000"/>
                  <a:lumOff val="25000"/>
                </a:schemeClr>
              </a:buClr>
              <a:buFont typeface="Wingdings" pitchFamily="2" charset="2"/>
              <a:buChar char="v"/>
            </a:pPr>
            <a:r>
              <a:rPr lang="en-US" sz="2400" b="1" u="sng" dirty="0" smtClean="0">
                <a:solidFill>
                  <a:schemeClr val="bg1"/>
                </a:solidFill>
                <a:latin typeface="+mj-lt"/>
              </a:rPr>
              <a:t>IHS Antimicrobial Stewardship Workgroup</a:t>
            </a:r>
          </a:p>
          <a:p>
            <a:pPr marL="1138428" lvl="1" indent="-342900">
              <a:buClr>
                <a:schemeClr val="bg1">
                  <a:lumMod val="75000"/>
                  <a:lumOff val="25000"/>
                </a:schemeClr>
              </a:buClr>
              <a:buFont typeface="Wingdings" pitchFamily="2" charset="2"/>
              <a:buChar char="v"/>
            </a:pPr>
            <a:r>
              <a:rPr lang="en-US" sz="2400" dirty="0" smtClean="0">
                <a:solidFill>
                  <a:schemeClr val="bg1"/>
                </a:solidFill>
                <a:latin typeface="+mj-lt"/>
              </a:rPr>
              <a:t>Inpatient and Ambulatory guidelines complete and distributed to IHS Area Directors, CMOs, Clinical Directors, and Pharmacy </a:t>
            </a:r>
            <a:r>
              <a:rPr lang="en-US" sz="2400" dirty="0" err="1" smtClean="0">
                <a:solidFill>
                  <a:schemeClr val="bg1"/>
                </a:solidFill>
                <a:latin typeface="+mj-lt"/>
              </a:rPr>
              <a:t>listservs</a:t>
            </a:r>
            <a:r>
              <a:rPr lang="en-US" sz="2400" dirty="0" smtClean="0">
                <a:solidFill>
                  <a:schemeClr val="bg1"/>
                </a:solidFill>
                <a:latin typeface="+mj-lt"/>
              </a:rPr>
              <a:t> for further dissemination</a:t>
            </a:r>
          </a:p>
          <a:p>
            <a:pPr marL="1138428" lvl="1" indent="-342900">
              <a:buClr>
                <a:schemeClr val="bg1">
                  <a:lumMod val="75000"/>
                  <a:lumOff val="25000"/>
                </a:schemeClr>
              </a:buClr>
              <a:buFont typeface="Wingdings" pitchFamily="2" charset="2"/>
              <a:buChar char="v"/>
            </a:pPr>
            <a:endParaRPr lang="en-US" sz="2400" dirty="0">
              <a:solidFill>
                <a:schemeClr val="bg1"/>
              </a:solidFill>
              <a:latin typeface="+mj-lt"/>
            </a:endParaRPr>
          </a:p>
          <a:p>
            <a:pPr marL="342900" indent="-342900">
              <a:buClr>
                <a:schemeClr val="bg1">
                  <a:lumMod val="75000"/>
                  <a:lumOff val="25000"/>
                </a:schemeClr>
              </a:buClr>
              <a:buFont typeface="Wingdings" pitchFamily="2" charset="2"/>
              <a:buChar char="v"/>
            </a:pPr>
            <a:r>
              <a:rPr lang="en-US" sz="2400" b="1" u="sng" dirty="0" smtClean="0">
                <a:solidFill>
                  <a:schemeClr val="bg1"/>
                </a:solidFill>
                <a:latin typeface="+mj-lt"/>
              </a:rPr>
              <a:t>IHS Patient Safety Workgroup</a:t>
            </a:r>
          </a:p>
          <a:p>
            <a:pPr marL="1138428" lvl="1" indent="-342900">
              <a:buClr>
                <a:schemeClr val="bg1">
                  <a:lumMod val="75000"/>
                  <a:lumOff val="25000"/>
                </a:schemeClr>
              </a:buClr>
              <a:buFont typeface="Wingdings" pitchFamily="2" charset="2"/>
              <a:buChar char="v"/>
            </a:pPr>
            <a:r>
              <a:rPr lang="en-US" sz="2400" dirty="0" smtClean="0">
                <a:solidFill>
                  <a:schemeClr val="bg1"/>
                </a:solidFill>
                <a:latin typeface="+mj-lt"/>
              </a:rPr>
              <a:t>Workgroup of Patient Safety SMEs convened by IHS HQ to develop a MFI Charter to align with Patient Safety Goals</a:t>
            </a:r>
          </a:p>
          <a:p>
            <a:pPr marL="1403604" lvl="2" indent="-342900">
              <a:buClr>
                <a:schemeClr val="bg1">
                  <a:lumMod val="75000"/>
                  <a:lumOff val="25000"/>
                </a:schemeClr>
              </a:buClr>
              <a:buFont typeface="Wingdings" pitchFamily="2" charset="2"/>
              <a:buChar char="v"/>
            </a:pPr>
            <a:r>
              <a:rPr lang="en-US" sz="2200" dirty="0" smtClean="0">
                <a:solidFill>
                  <a:schemeClr val="bg1"/>
                </a:solidFill>
                <a:latin typeface="+mj-lt"/>
              </a:rPr>
              <a:t>Infection Control &amp; Prevention Program Manager PD fully approved – March 2018</a:t>
            </a:r>
          </a:p>
          <a:p>
            <a:pPr marL="1403604" lvl="2" indent="-342900">
              <a:buClr>
                <a:schemeClr val="bg1">
                  <a:lumMod val="75000"/>
                  <a:lumOff val="25000"/>
                </a:schemeClr>
              </a:buClr>
              <a:buFont typeface="Wingdings" pitchFamily="2" charset="2"/>
              <a:buChar char="v"/>
            </a:pPr>
            <a:r>
              <a:rPr lang="en-US" sz="2200" dirty="0" smtClean="0">
                <a:solidFill>
                  <a:schemeClr val="bg1"/>
                </a:solidFill>
                <a:latin typeface="+mj-lt"/>
              </a:rPr>
              <a:t>Acquisition Plan for a commercial replacement of the </a:t>
            </a:r>
            <a:r>
              <a:rPr lang="en-US" sz="2200" dirty="0" err="1" smtClean="0">
                <a:solidFill>
                  <a:schemeClr val="bg1"/>
                </a:solidFill>
                <a:latin typeface="+mj-lt"/>
              </a:rPr>
              <a:t>exisiting</a:t>
            </a:r>
            <a:r>
              <a:rPr lang="en-US" sz="2200" dirty="0" smtClean="0">
                <a:solidFill>
                  <a:schemeClr val="bg1"/>
                </a:solidFill>
                <a:latin typeface="+mj-lt"/>
              </a:rPr>
              <a:t> WebCident  error reporting system has been approved – March 2018</a:t>
            </a:r>
          </a:p>
        </p:txBody>
      </p:sp>
    </p:spTree>
    <p:extLst>
      <p:ext uri="{BB962C8B-B14F-4D97-AF65-F5344CB8AC3E}">
        <p14:creationId xmlns:p14="http://schemas.microsoft.com/office/powerpoint/2010/main" val="252812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6934200" cy="1477962"/>
          </a:xfrm>
        </p:spPr>
        <p:txBody>
          <a:bodyPr>
            <a:normAutofit fontScale="90000"/>
          </a:bodyPr>
          <a:lstStyle/>
          <a:p>
            <a:r>
              <a:rPr lang="en-US" sz="4000" dirty="0" smtClean="0">
                <a:solidFill>
                  <a:prstClr val="black"/>
                </a:solidFill>
              </a:rPr>
              <a:t>Portland Area IHS</a:t>
            </a:r>
            <a:br>
              <a:rPr lang="en-US" sz="4000" dirty="0" smtClean="0">
                <a:solidFill>
                  <a:prstClr val="black"/>
                </a:solidFill>
              </a:rPr>
            </a:br>
            <a:r>
              <a:rPr lang="en-US" sz="4000" dirty="0" smtClean="0">
                <a:solidFill>
                  <a:prstClr val="black"/>
                </a:solidFill>
              </a:rPr>
              <a:t>Sanitation Facilities Construction</a:t>
            </a:r>
            <a:endParaRPr lang="en-US" dirty="0">
              <a:solidFill>
                <a:schemeClr val="bg1"/>
              </a:solidFill>
            </a:endParaRPr>
          </a:p>
        </p:txBody>
      </p:sp>
      <p:sp>
        <p:nvSpPr>
          <p:cNvPr id="6" name="Text Placeholder 2"/>
          <p:cNvSpPr txBox="1">
            <a:spLocks noGrp="1"/>
          </p:cNvSpPr>
          <p:nvPr>
            <p:ph idx="1"/>
          </p:nvPr>
        </p:nvSpPr>
        <p:spPr>
          <a:xfrm>
            <a:off x="228600" y="1828800"/>
            <a:ext cx="8537863" cy="4495800"/>
          </a:xfrm>
          <a:prstGeom prst="rect">
            <a:avLst/>
          </a:prstGeom>
        </p:spPr>
        <p:txBody>
          <a:bodyPr vert="horz" anchor="t">
            <a:normAutofit/>
          </a:bodyPr>
          <a:lstStyle>
            <a:lvl1pPr marL="73152" indent="0" algn="l" rtl="0" eaLnBrk="1" latinLnBrk="0" hangingPunct="1">
              <a:spcBef>
                <a:spcPct val="20000"/>
              </a:spcBef>
              <a:buClr>
                <a:schemeClr val="tx1">
                  <a:shade val="95000"/>
                </a:schemeClr>
              </a:buClr>
              <a:buSzPct val="65000"/>
              <a:buFont typeface="Wingdings 2"/>
              <a:buNone/>
              <a:defRPr kumimoji="0" sz="20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None/>
              <a:defRPr kumimoji="0" sz="1800" kern="1200">
                <a:solidFill>
                  <a:schemeClr val="tx1">
                    <a:tint val="75000"/>
                  </a:schemeClr>
                </a:solidFill>
                <a:latin typeface="+mn-lt"/>
                <a:ea typeface="+mn-ea"/>
                <a:cs typeface="+mn-cs"/>
              </a:defRPr>
            </a:lvl2pPr>
            <a:lvl3pPr marL="1133856" indent="-228600" algn="l" rtl="0" eaLnBrk="1" latinLnBrk="0" hangingPunct="1">
              <a:spcBef>
                <a:spcPct val="20000"/>
              </a:spcBef>
              <a:buClr>
                <a:schemeClr val="tx1"/>
              </a:buClr>
              <a:buSzPct val="95000"/>
              <a:buFont typeface="Wingdings"/>
              <a:buNone/>
              <a:defRPr kumimoji="0" sz="1600" kern="1200">
                <a:solidFill>
                  <a:schemeClr val="tx1">
                    <a:tint val="75000"/>
                  </a:schemeClr>
                </a:solidFill>
                <a:latin typeface="+mn-lt"/>
                <a:ea typeface="+mn-ea"/>
                <a:cs typeface="+mn-cs"/>
              </a:defRPr>
            </a:lvl3pPr>
            <a:lvl4pPr marL="1353312" indent="-182880" algn="l" rtl="0" eaLnBrk="1" latinLnBrk="0" hangingPunct="1">
              <a:spcBef>
                <a:spcPct val="20000"/>
              </a:spcBef>
              <a:buClr>
                <a:schemeClr val="tx1"/>
              </a:buClr>
              <a:buSzPct val="100000"/>
              <a:buFont typeface="Wingdings 3"/>
              <a:buNone/>
              <a:defRPr kumimoji="0" sz="1400" kern="1200">
                <a:solidFill>
                  <a:schemeClr val="tx1">
                    <a:tint val="75000"/>
                  </a:schemeClr>
                </a:solidFill>
                <a:latin typeface="+mn-lt"/>
                <a:ea typeface="+mn-ea"/>
                <a:cs typeface="+mn-cs"/>
              </a:defRPr>
            </a:lvl4pPr>
            <a:lvl5pPr marL="1545336" indent="-182880" algn="l" rtl="0" eaLnBrk="1" latinLnBrk="0" hangingPunct="1">
              <a:spcBef>
                <a:spcPct val="20000"/>
              </a:spcBef>
              <a:buClr>
                <a:schemeClr val="tx1"/>
              </a:buClr>
              <a:buFont typeface="Wingdings 2"/>
              <a:buNone/>
              <a:defRPr kumimoji="0" sz="1400" kern="1200">
                <a:solidFill>
                  <a:schemeClr val="tx1">
                    <a:tint val="75000"/>
                  </a:schemeClr>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pPr marL="320040" lvl="1" indent="0">
              <a:buClrTx/>
              <a:buSzTx/>
            </a:pPr>
            <a:endParaRPr lang="en-US" sz="1900" u="sng" dirty="0" smtClean="0">
              <a:solidFill>
                <a:srgbClr val="0066FF"/>
              </a:solidFill>
              <a:cs typeface="Arial" panose="020B0604020202020204" pitchFamily="34" charset="0"/>
            </a:endParaRPr>
          </a:p>
          <a:p>
            <a:pPr marL="662940" lvl="1" indent="-342900">
              <a:buClrTx/>
              <a:buSzTx/>
              <a:buFont typeface="Wingdings" panose="05000000000000000000" pitchFamily="2" charset="2"/>
              <a:buChar char="v"/>
            </a:pPr>
            <a:endParaRPr lang="en-US" sz="1900" dirty="0" smtClean="0">
              <a:solidFill>
                <a:srgbClr val="000000">
                  <a:lumMod val="95000"/>
                  <a:lumOff val="5000"/>
                </a:srgbClr>
              </a:solidFill>
              <a:cs typeface="Arial" panose="020B0604020202020204" pitchFamily="34" charset="0"/>
            </a:endParaRPr>
          </a:p>
          <a:p>
            <a:pPr marL="662940" lvl="1" indent="-342900">
              <a:buClrTx/>
              <a:buSzTx/>
              <a:buFont typeface="Wingdings" panose="05000000000000000000" pitchFamily="2" charset="2"/>
              <a:buChar char="v"/>
            </a:pPr>
            <a:endParaRPr lang="en-US" sz="1700" dirty="0" smtClean="0">
              <a:solidFill>
                <a:srgbClr val="000000">
                  <a:lumMod val="95000"/>
                  <a:lumOff val="5000"/>
                </a:srgbClr>
              </a:solidFill>
              <a:cs typeface="Arial" panose="020B0604020202020204" pitchFamily="34" charset="0"/>
            </a:endParaRPr>
          </a:p>
          <a:p>
            <a:pPr marL="585216" lvl="2" indent="0">
              <a:buClrTx/>
              <a:buSzTx/>
            </a:pPr>
            <a:endParaRPr lang="en-US" sz="1700" dirty="0" smtClean="0">
              <a:solidFill>
                <a:srgbClr val="000000">
                  <a:lumMod val="95000"/>
                  <a:lumOff val="5000"/>
                </a:srgbClr>
              </a:solidFill>
              <a:cs typeface="Arial" panose="020B0604020202020204" pitchFamily="34" charset="0"/>
            </a:endParaRPr>
          </a:p>
          <a:p>
            <a:pPr marL="928116" lvl="2" indent="-342900">
              <a:buClrTx/>
              <a:buSzTx/>
              <a:buFont typeface="Wingdings" panose="05000000000000000000" pitchFamily="2" charset="2"/>
              <a:buChar char="v"/>
            </a:pPr>
            <a:endParaRPr lang="en-US" sz="1700" dirty="0" smtClean="0">
              <a:solidFill>
                <a:srgbClr val="000000">
                  <a:lumMod val="95000"/>
                  <a:lumOff val="5000"/>
                </a:srgbClr>
              </a:solidFill>
              <a:cs typeface="Arial" panose="020B0604020202020204" pitchFamily="34" charset="0"/>
            </a:endParaRPr>
          </a:p>
          <a:p>
            <a:pPr marL="662940" lvl="1" indent="-342900">
              <a:buClrTx/>
              <a:buSzTx/>
              <a:buFont typeface="Wingdings" panose="05000000000000000000" pitchFamily="2" charset="2"/>
              <a:buChar char="v"/>
            </a:pPr>
            <a:endParaRPr lang="en-US" sz="1900" dirty="0" smtClean="0">
              <a:solidFill>
                <a:srgbClr val="000000">
                  <a:lumMod val="95000"/>
                  <a:lumOff val="5000"/>
                </a:srgbClr>
              </a:solidFill>
              <a:cs typeface="Arial" panose="020B0604020202020204" pitchFamily="34" charset="0"/>
            </a:endParaRPr>
          </a:p>
          <a:p>
            <a:pPr marL="320040" lvl="1" indent="0">
              <a:buClrTx/>
              <a:buSzTx/>
            </a:pPr>
            <a:endParaRPr lang="en-US" sz="1900" dirty="0" smtClean="0">
              <a:solidFill>
                <a:srgbClr val="000000">
                  <a:lumMod val="95000"/>
                  <a:lumOff val="5000"/>
                </a:srgbClr>
              </a:solidFill>
              <a:cs typeface="Arial" panose="020B0604020202020204" pitchFamily="34" charset="0"/>
            </a:endParaRPr>
          </a:p>
          <a:p>
            <a:pPr marL="320040" lvl="1" indent="0">
              <a:buClrTx/>
              <a:buSzTx/>
            </a:pPr>
            <a:endParaRPr lang="en-US" sz="2400" dirty="0">
              <a:solidFill>
                <a:srgbClr val="000000">
                  <a:lumMod val="95000"/>
                  <a:lumOff val="5000"/>
                </a:srgbClr>
              </a:solidFill>
              <a:cs typeface="Arial" panose="020B0604020202020204" pitchFamily="34" charset="0"/>
            </a:endParaRPr>
          </a:p>
          <a:p>
            <a:pPr marL="795528" lvl="1" indent="-475488">
              <a:buClrTx/>
              <a:buSzTx/>
              <a:buFont typeface="Wingdings" panose="05000000000000000000" pitchFamily="2" charset="2"/>
              <a:buChar char="v"/>
            </a:pPr>
            <a:endParaRPr lang="en-US" sz="2200" b="1" u="sng" dirty="0">
              <a:solidFill>
                <a:srgbClr val="000000"/>
              </a:solidFill>
              <a:cs typeface="Arial" panose="020B0604020202020204" pitchFamily="34" charset="0"/>
            </a:endParaRPr>
          </a:p>
          <a:p>
            <a:pPr marL="0" indent="-475488">
              <a:buClrTx/>
              <a:buSzTx/>
              <a:buFont typeface="Wingdings" panose="05000000000000000000" pitchFamily="2" charset="2"/>
              <a:buChar char="v"/>
            </a:pPr>
            <a:endParaRPr lang="en-US" sz="2100" dirty="0">
              <a:solidFill>
                <a:srgbClr val="000000">
                  <a:lumMod val="95000"/>
                  <a:lumOff val="5000"/>
                </a:srgbClr>
              </a:solidFill>
              <a:cs typeface="Arial" panose="020B0604020202020204" pitchFamily="34" charset="0"/>
            </a:endParaRPr>
          </a:p>
          <a:p>
            <a:pPr marL="342900" indent="-342900">
              <a:buClr>
                <a:schemeClr val="bg1">
                  <a:lumMod val="75000"/>
                  <a:lumOff val="25000"/>
                </a:schemeClr>
              </a:buClr>
              <a:buFont typeface="Wingdings" pitchFamily="2" charset="2"/>
              <a:buChar char="v"/>
            </a:pPr>
            <a:endParaRPr lang="en-US" sz="2000" dirty="0" smtClean="0">
              <a:solidFill>
                <a:schemeClr val="bg1"/>
              </a:solidFill>
              <a:latin typeface="+mj-lt"/>
            </a:endParaRPr>
          </a:p>
        </p:txBody>
      </p:sp>
      <p:pic>
        <p:nvPicPr>
          <p:cNvPr id="4" name="Picture 1" descr="image001"/>
          <p:cNvPicPr>
            <a:picLocks noChangeAspect="1" noChangeArrowheads="1"/>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contrast="51000"/>
                    </a14:imgEffect>
                  </a14:imgLayer>
                </a14:imgProps>
              </a:ext>
              <a:ext uri="{28A0092B-C50C-407E-A947-70E740481C1C}">
                <a14:useLocalDpi xmlns:a14="http://schemas.microsoft.com/office/drawing/2010/main" val="0"/>
              </a:ext>
            </a:extLst>
          </a:blip>
          <a:srcRect/>
          <a:stretch>
            <a:fillRect/>
          </a:stretch>
        </p:blipFill>
        <p:spPr bwMode="auto">
          <a:xfrm>
            <a:off x="0" y="0"/>
            <a:ext cx="1234440" cy="123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88040" y="-1115"/>
            <a:ext cx="1355960"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304800" y="2057400"/>
            <a:ext cx="8686800" cy="4462760"/>
          </a:xfrm>
          <a:prstGeom prst="rect">
            <a:avLst/>
          </a:prstGeom>
          <a:noFill/>
        </p:spPr>
        <p:txBody>
          <a:bodyPr wrap="square" rtlCol="0">
            <a:spAutoFit/>
          </a:bodyPr>
          <a:lstStyle/>
          <a:p>
            <a:r>
              <a:rPr lang="en-US" sz="2200" b="1" u="sng" dirty="0" smtClean="0">
                <a:solidFill>
                  <a:schemeClr val="bg1"/>
                </a:solidFill>
              </a:rPr>
              <a:t>2018 Funding – Sanitation Facilities Construction</a:t>
            </a:r>
          </a:p>
          <a:p>
            <a:pPr marL="457200" indent="-457200">
              <a:buFont typeface="Arial" panose="020B0604020202020204" pitchFamily="34" charset="0"/>
              <a:buChar char="•"/>
            </a:pPr>
            <a:r>
              <a:rPr lang="en-US" sz="2000" dirty="0" smtClean="0">
                <a:solidFill>
                  <a:schemeClr val="bg1"/>
                </a:solidFill>
              </a:rPr>
              <a:t>Priority list for potential 2018 sanitation facilities construction projects was finalized in October.</a:t>
            </a:r>
          </a:p>
          <a:p>
            <a:pPr marL="457200" indent="-457200">
              <a:buFont typeface="Arial" panose="020B0604020202020204" pitchFamily="34" charset="0"/>
              <a:buChar char="•"/>
            </a:pPr>
            <a:r>
              <a:rPr lang="en-US" sz="2000" dirty="0">
                <a:solidFill>
                  <a:schemeClr val="bg1"/>
                </a:solidFill>
              </a:rPr>
              <a:t>Currently, Portland Area SFC has $14 million in </a:t>
            </a:r>
            <a:r>
              <a:rPr lang="en-US" sz="2000" dirty="0" smtClean="0">
                <a:solidFill>
                  <a:schemeClr val="bg1"/>
                </a:solidFill>
              </a:rPr>
              <a:t>prev. identified but unfunded projects listed on Sanitation Deficiency System (SDS).</a:t>
            </a:r>
            <a:endParaRPr lang="en-US" sz="2000" dirty="0">
              <a:solidFill>
                <a:schemeClr val="bg1"/>
              </a:solidFill>
            </a:endParaRPr>
          </a:p>
          <a:p>
            <a:pPr marL="457200" indent="-457200">
              <a:buFont typeface="Arial" panose="020B0604020202020204" pitchFamily="34" charset="0"/>
              <a:buChar char="•"/>
            </a:pPr>
            <a:r>
              <a:rPr lang="en-US" sz="2000" dirty="0" smtClean="0">
                <a:solidFill>
                  <a:schemeClr val="bg1"/>
                </a:solidFill>
              </a:rPr>
              <a:t>2018 Omnibus appropriation resulted in $90 million increase for Sanitation Facilities Construction.</a:t>
            </a:r>
          </a:p>
          <a:p>
            <a:endParaRPr lang="en-US" sz="2000" dirty="0" smtClean="0">
              <a:solidFill>
                <a:schemeClr val="bg1"/>
              </a:solidFill>
            </a:endParaRPr>
          </a:p>
          <a:p>
            <a:r>
              <a:rPr lang="en-US" sz="2200" b="1" u="sng" dirty="0" smtClean="0">
                <a:solidFill>
                  <a:schemeClr val="bg1"/>
                </a:solidFill>
              </a:rPr>
              <a:t>Preparation for 2019 Project Funding:</a:t>
            </a:r>
          </a:p>
          <a:p>
            <a:pPr marL="457200" indent="-457200">
              <a:buFont typeface="Arial" panose="020B0604020202020204" pitchFamily="34" charset="0"/>
              <a:buChar char="•"/>
            </a:pPr>
            <a:r>
              <a:rPr lang="en-US" sz="2000" dirty="0" smtClean="0">
                <a:solidFill>
                  <a:schemeClr val="bg1"/>
                </a:solidFill>
              </a:rPr>
              <a:t>Identification of potential 2019 projects. </a:t>
            </a:r>
          </a:p>
          <a:p>
            <a:pPr marL="914400" lvl="1" indent="-457200">
              <a:buFont typeface="Arial" panose="020B0604020202020204" pitchFamily="34" charset="0"/>
              <a:buChar char="•"/>
            </a:pPr>
            <a:r>
              <a:rPr lang="en-US" sz="2000" dirty="0">
                <a:solidFill>
                  <a:schemeClr val="bg1"/>
                </a:solidFill>
              </a:rPr>
              <a:t>H</a:t>
            </a:r>
            <a:r>
              <a:rPr lang="en-US" sz="2000" dirty="0" smtClean="0">
                <a:solidFill>
                  <a:schemeClr val="bg1"/>
                </a:solidFill>
              </a:rPr>
              <a:t>ousing </a:t>
            </a:r>
            <a:r>
              <a:rPr lang="en-US" sz="2000" dirty="0">
                <a:solidFill>
                  <a:schemeClr val="bg1"/>
                </a:solidFill>
              </a:rPr>
              <a:t>D</a:t>
            </a:r>
            <a:r>
              <a:rPr lang="en-US" sz="2000" dirty="0" smtClean="0">
                <a:solidFill>
                  <a:schemeClr val="bg1"/>
                </a:solidFill>
              </a:rPr>
              <a:t>evelopments</a:t>
            </a:r>
          </a:p>
          <a:p>
            <a:pPr marL="914400" lvl="1" indent="-457200">
              <a:buFont typeface="Arial" panose="020B0604020202020204" pitchFamily="34" charset="0"/>
              <a:buChar char="•"/>
            </a:pPr>
            <a:r>
              <a:rPr lang="en-US" sz="2000" dirty="0" smtClean="0">
                <a:solidFill>
                  <a:schemeClr val="bg1"/>
                </a:solidFill>
              </a:rPr>
              <a:t>Sanitation Deficiencies (existing water/sewer infrastructure)</a:t>
            </a:r>
          </a:p>
          <a:p>
            <a:pPr marL="457200" indent="-457200">
              <a:buFont typeface="Arial" panose="020B0604020202020204" pitchFamily="34" charset="0"/>
              <a:buChar char="•"/>
            </a:pPr>
            <a:r>
              <a:rPr lang="en-US" sz="2000" dirty="0" smtClean="0">
                <a:solidFill>
                  <a:schemeClr val="bg1"/>
                </a:solidFill>
              </a:rPr>
              <a:t>The Tribes should be hearing from District Engineers and staff over the next three months.</a:t>
            </a:r>
          </a:p>
        </p:txBody>
      </p:sp>
    </p:spTree>
    <p:extLst>
      <p:ext uri="{BB962C8B-B14F-4D97-AF65-F5344CB8AC3E}">
        <p14:creationId xmlns:p14="http://schemas.microsoft.com/office/powerpoint/2010/main" val="8775039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6934200" cy="1477962"/>
          </a:xfrm>
        </p:spPr>
        <p:txBody>
          <a:bodyPr>
            <a:normAutofit/>
          </a:bodyPr>
          <a:lstStyle/>
          <a:p>
            <a:r>
              <a:rPr lang="en-US" sz="4000" dirty="0" smtClean="0">
                <a:solidFill>
                  <a:prstClr val="black"/>
                </a:solidFill>
              </a:rPr>
              <a:t>Indian Health Service</a:t>
            </a:r>
            <a:br>
              <a:rPr lang="en-US" sz="4000" dirty="0" smtClean="0">
                <a:solidFill>
                  <a:prstClr val="black"/>
                </a:solidFill>
              </a:rPr>
            </a:br>
            <a:r>
              <a:rPr lang="en-US" sz="4000" dirty="0" smtClean="0">
                <a:solidFill>
                  <a:prstClr val="black"/>
                </a:solidFill>
              </a:rPr>
              <a:t>Portland Area</a:t>
            </a:r>
            <a:endParaRPr lang="en-US" dirty="0">
              <a:solidFill>
                <a:schemeClr val="bg1"/>
              </a:solidFill>
            </a:endParaRPr>
          </a:p>
        </p:txBody>
      </p:sp>
      <p:pic>
        <p:nvPicPr>
          <p:cNvPr id="4" name="Picture 1" descr="image001"/>
          <p:cNvPicPr>
            <a:picLocks noChangeAspect="1" noChangeArrowheads="1"/>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contrast="51000"/>
                    </a14:imgEffect>
                  </a14:imgLayer>
                </a14:imgProps>
              </a:ext>
              <a:ext uri="{28A0092B-C50C-407E-A947-70E740481C1C}">
                <a14:useLocalDpi xmlns:a14="http://schemas.microsoft.com/office/drawing/2010/main" val="0"/>
              </a:ext>
            </a:extLst>
          </a:blip>
          <a:srcRect/>
          <a:stretch>
            <a:fillRect/>
          </a:stretch>
        </p:blipFill>
        <p:spPr bwMode="auto">
          <a:xfrm>
            <a:off x="0" y="0"/>
            <a:ext cx="1234440" cy="123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88040" y="-1115"/>
            <a:ext cx="1355960"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Placeholder 2"/>
          <p:cNvSpPr txBox="1">
            <a:spLocks noGrp="1"/>
          </p:cNvSpPr>
          <p:nvPr>
            <p:ph idx="1"/>
          </p:nvPr>
        </p:nvSpPr>
        <p:spPr>
          <a:xfrm>
            <a:off x="228600" y="1828800"/>
            <a:ext cx="8537863" cy="4495800"/>
          </a:xfrm>
          <a:prstGeom prst="rect">
            <a:avLst/>
          </a:prstGeom>
        </p:spPr>
        <p:txBody>
          <a:bodyPr vert="horz" anchor="t">
            <a:normAutofit/>
          </a:bodyPr>
          <a:lstStyle>
            <a:lvl1pPr marL="73152" indent="0" algn="l" rtl="0" eaLnBrk="1" latinLnBrk="0" hangingPunct="1">
              <a:spcBef>
                <a:spcPct val="20000"/>
              </a:spcBef>
              <a:buClr>
                <a:schemeClr val="tx1">
                  <a:shade val="95000"/>
                </a:schemeClr>
              </a:buClr>
              <a:buSzPct val="65000"/>
              <a:buFont typeface="Wingdings 2"/>
              <a:buNone/>
              <a:defRPr kumimoji="0" sz="20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None/>
              <a:defRPr kumimoji="0" sz="1800" kern="1200">
                <a:solidFill>
                  <a:schemeClr val="tx1">
                    <a:tint val="75000"/>
                  </a:schemeClr>
                </a:solidFill>
                <a:latin typeface="+mn-lt"/>
                <a:ea typeface="+mn-ea"/>
                <a:cs typeface="+mn-cs"/>
              </a:defRPr>
            </a:lvl2pPr>
            <a:lvl3pPr marL="1133856" indent="-228600" algn="l" rtl="0" eaLnBrk="1" latinLnBrk="0" hangingPunct="1">
              <a:spcBef>
                <a:spcPct val="20000"/>
              </a:spcBef>
              <a:buClr>
                <a:schemeClr val="tx1"/>
              </a:buClr>
              <a:buSzPct val="95000"/>
              <a:buFont typeface="Wingdings"/>
              <a:buNone/>
              <a:defRPr kumimoji="0" sz="1600" kern="1200">
                <a:solidFill>
                  <a:schemeClr val="tx1">
                    <a:tint val="75000"/>
                  </a:schemeClr>
                </a:solidFill>
                <a:latin typeface="+mn-lt"/>
                <a:ea typeface="+mn-ea"/>
                <a:cs typeface="+mn-cs"/>
              </a:defRPr>
            </a:lvl3pPr>
            <a:lvl4pPr marL="1353312" indent="-182880" algn="l" rtl="0" eaLnBrk="1" latinLnBrk="0" hangingPunct="1">
              <a:spcBef>
                <a:spcPct val="20000"/>
              </a:spcBef>
              <a:buClr>
                <a:schemeClr val="tx1"/>
              </a:buClr>
              <a:buSzPct val="100000"/>
              <a:buFont typeface="Wingdings 3"/>
              <a:buNone/>
              <a:defRPr kumimoji="0" sz="1400" kern="1200">
                <a:solidFill>
                  <a:schemeClr val="tx1">
                    <a:tint val="75000"/>
                  </a:schemeClr>
                </a:solidFill>
                <a:latin typeface="+mn-lt"/>
                <a:ea typeface="+mn-ea"/>
                <a:cs typeface="+mn-cs"/>
              </a:defRPr>
            </a:lvl4pPr>
            <a:lvl5pPr marL="1545336" indent="-182880" algn="l" rtl="0" eaLnBrk="1" latinLnBrk="0" hangingPunct="1">
              <a:spcBef>
                <a:spcPct val="20000"/>
              </a:spcBef>
              <a:buClr>
                <a:schemeClr val="tx1"/>
              </a:buClr>
              <a:buFont typeface="Wingdings 2"/>
              <a:buNone/>
              <a:defRPr kumimoji="0" sz="1400" kern="1200">
                <a:solidFill>
                  <a:schemeClr val="tx1">
                    <a:tint val="75000"/>
                  </a:schemeClr>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pPr marL="342900" indent="-342900">
              <a:buClr>
                <a:schemeClr val="bg1">
                  <a:lumMod val="75000"/>
                  <a:lumOff val="25000"/>
                </a:schemeClr>
              </a:buClr>
              <a:buFont typeface="Wingdings" pitchFamily="2" charset="2"/>
              <a:buChar char="v"/>
            </a:pPr>
            <a:r>
              <a:rPr lang="en-US" sz="2200" b="1" u="sng" dirty="0" smtClean="0">
                <a:solidFill>
                  <a:srgbClr val="000000"/>
                </a:solidFill>
                <a:cs typeface="Arial" panose="020B0604020202020204" pitchFamily="34" charset="0"/>
              </a:rPr>
              <a:t>FY 18 Facilities Appropriation Update</a:t>
            </a:r>
            <a:endParaRPr lang="en-US" sz="2200" b="1" u="sng" dirty="0">
              <a:solidFill>
                <a:srgbClr val="000000"/>
              </a:solidFill>
              <a:cs typeface="Arial" panose="020B0604020202020204" pitchFamily="34" charset="0"/>
            </a:endParaRPr>
          </a:p>
          <a:p>
            <a:pPr marL="662940" lvl="1" indent="-342900">
              <a:buClrTx/>
              <a:buSzTx/>
              <a:buFont typeface="Wingdings" panose="05000000000000000000" pitchFamily="2" charset="2"/>
              <a:buChar char="v"/>
            </a:pPr>
            <a:r>
              <a:rPr lang="en-US" sz="1900" dirty="0" smtClean="0">
                <a:solidFill>
                  <a:srgbClr val="000000">
                    <a:lumMod val="95000"/>
                    <a:lumOff val="5000"/>
                  </a:srgbClr>
                </a:solidFill>
                <a:cs typeface="Arial" panose="020B0604020202020204" pitchFamily="34" charset="0"/>
              </a:rPr>
              <a:t>Backlog of Essential Maintenance, Alteration, and Repair (BEMAR)</a:t>
            </a:r>
          </a:p>
          <a:p>
            <a:pPr marL="928116" lvl="2" indent="-342900">
              <a:buClrTx/>
              <a:buSzTx/>
              <a:buFont typeface="Wingdings" panose="05000000000000000000" pitchFamily="2" charset="2"/>
              <a:buChar char="v"/>
            </a:pPr>
            <a:r>
              <a:rPr lang="en-US" sz="1700" dirty="0" smtClean="0">
                <a:solidFill>
                  <a:srgbClr val="000000">
                    <a:lumMod val="95000"/>
                    <a:lumOff val="5000"/>
                  </a:srgbClr>
                </a:solidFill>
                <a:cs typeface="Arial" panose="020B0604020202020204" pitchFamily="34" charset="0"/>
              </a:rPr>
              <a:t>Congress Provided a Special Appropriation to be Applied to BEMAR</a:t>
            </a:r>
          </a:p>
          <a:p>
            <a:pPr marL="928116" lvl="2" indent="-342900">
              <a:buClrTx/>
              <a:buSzTx/>
              <a:buFont typeface="Wingdings" panose="05000000000000000000" pitchFamily="2" charset="2"/>
              <a:buChar char="v"/>
            </a:pPr>
            <a:r>
              <a:rPr lang="en-US" sz="1700" dirty="0" smtClean="0">
                <a:solidFill>
                  <a:srgbClr val="000000">
                    <a:lumMod val="95000"/>
                    <a:lumOff val="5000"/>
                  </a:srgbClr>
                </a:solidFill>
                <a:cs typeface="Arial" panose="020B0604020202020204" pitchFamily="34" charset="0"/>
              </a:rPr>
              <a:t>Portland Area Share is $3.379M</a:t>
            </a:r>
          </a:p>
          <a:p>
            <a:pPr marL="928116" lvl="2" indent="-342900">
              <a:buClrTx/>
              <a:buSzTx/>
              <a:buFont typeface="Wingdings" panose="05000000000000000000" pitchFamily="2" charset="2"/>
              <a:buChar char="v"/>
            </a:pPr>
            <a:r>
              <a:rPr lang="en-US" sz="1700" dirty="0" smtClean="0">
                <a:solidFill>
                  <a:srgbClr val="000000">
                    <a:lumMod val="95000"/>
                    <a:lumOff val="5000"/>
                  </a:srgbClr>
                </a:solidFill>
                <a:cs typeface="Arial" panose="020B0604020202020204" pitchFamily="34" charset="0"/>
              </a:rPr>
              <a:t>Funds Allocated to Project Pool Based on Supportable Space and BEMAR Reported</a:t>
            </a:r>
          </a:p>
          <a:p>
            <a:pPr marL="928116" lvl="2" indent="-342900">
              <a:buClrTx/>
              <a:buSzTx/>
              <a:buFont typeface="Wingdings" panose="05000000000000000000" pitchFamily="2" charset="2"/>
              <a:buChar char="v"/>
            </a:pPr>
            <a:r>
              <a:rPr lang="en-US" sz="1700" dirty="0" smtClean="0">
                <a:solidFill>
                  <a:srgbClr val="000000">
                    <a:lumMod val="95000"/>
                    <a:lumOff val="5000"/>
                  </a:srgbClr>
                </a:solidFill>
                <a:cs typeface="Arial" panose="020B0604020202020204" pitchFamily="34" charset="0"/>
              </a:rPr>
              <a:t>DHFE Will Provide Instructions Regarding Tribal Project Proposals</a:t>
            </a:r>
          </a:p>
          <a:p>
            <a:pPr marL="928116" lvl="2" indent="-342900">
              <a:buClrTx/>
              <a:buSzTx/>
              <a:buFont typeface="Wingdings" panose="05000000000000000000" pitchFamily="2" charset="2"/>
              <a:buChar char="v"/>
            </a:pPr>
            <a:r>
              <a:rPr lang="en-US" sz="1700" dirty="0" smtClean="0">
                <a:solidFill>
                  <a:srgbClr val="000000">
                    <a:lumMod val="95000"/>
                    <a:lumOff val="5000"/>
                  </a:srgbClr>
                </a:solidFill>
                <a:cs typeface="Arial" panose="020B0604020202020204" pitchFamily="34" charset="0"/>
              </a:rPr>
              <a:t>PAFAC Will Be Requested to Assist with Tribal Project Prioritization</a:t>
            </a:r>
          </a:p>
          <a:p>
            <a:pPr marL="928116" lvl="2" indent="-342900">
              <a:buClrTx/>
              <a:buSzTx/>
              <a:buFont typeface="Wingdings" panose="05000000000000000000" pitchFamily="2" charset="2"/>
              <a:buChar char="v"/>
            </a:pPr>
            <a:r>
              <a:rPr lang="en-US" sz="1700" dirty="0" smtClean="0">
                <a:solidFill>
                  <a:srgbClr val="000000">
                    <a:lumMod val="95000"/>
                    <a:lumOff val="5000"/>
                  </a:srgbClr>
                </a:solidFill>
                <a:cs typeface="Arial" panose="020B0604020202020204" pitchFamily="34" charset="0"/>
              </a:rPr>
              <a:t>All Tribes Will Be Eligible For Consideration</a:t>
            </a:r>
          </a:p>
          <a:p>
            <a:pPr marL="320040" lvl="1" indent="0">
              <a:buClrTx/>
              <a:buSzTx/>
            </a:pPr>
            <a:r>
              <a:rPr lang="en-US" sz="1700" dirty="0" smtClean="0">
                <a:solidFill>
                  <a:srgbClr val="000000">
                    <a:lumMod val="95000"/>
                    <a:lumOff val="5000"/>
                  </a:srgbClr>
                </a:solidFill>
                <a:cs typeface="Arial" panose="020B0604020202020204" pitchFamily="34" charset="0"/>
              </a:rPr>
              <a:t> </a:t>
            </a:r>
          </a:p>
          <a:p>
            <a:pPr marL="662940" lvl="1" indent="-342900">
              <a:buClrTx/>
              <a:buSzTx/>
              <a:buFont typeface="Wingdings" panose="05000000000000000000" pitchFamily="2" charset="2"/>
              <a:buChar char="v"/>
            </a:pPr>
            <a:r>
              <a:rPr lang="en-US" sz="1900" dirty="0" smtClean="0">
                <a:solidFill>
                  <a:srgbClr val="000000">
                    <a:lumMod val="95000"/>
                    <a:lumOff val="5000"/>
                  </a:srgbClr>
                </a:solidFill>
                <a:cs typeface="Arial" panose="020B0604020202020204" pitchFamily="34" charset="0"/>
              </a:rPr>
              <a:t>Small Ambulatory Program (SAP)</a:t>
            </a:r>
          </a:p>
          <a:p>
            <a:pPr marL="928116" lvl="2" indent="-342900">
              <a:buClrTx/>
              <a:buSzTx/>
              <a:buFont typeface="Wingdings" panose="05000000000000000000" pitchFamily="2" charset="2"/>
              <a:buChar char="v"/>
            </a:pPr>
            <a:r>
              <a:rPr lang="en-US" sz="1700" dirty="0" smtClean="0">
                <a:solidFill>
                  <a:srgbClr val="000000">
                    <a:lumMod val="95000"/>
                    <a:lumOff val="5000"/>
                  </a:srgbClr>
                </a:solidFill>
                <a:cs typeface="Arial" panose="020B0604020202020204" pitchFamily="34" charset="0"/>
              </a:rPr>
              <a:t>Congress Appropriated an Additional $15M</a:t>
            </a:r>
          </a:p>
          <a:p>
            <a:pPr marL="928116" lvl="2" indent="-342900">
              <a:buClrTx/>
              <a:buSzTx/>
              <a:buFont typeface="Wingdings" panose="05000000000000000000" pitchFamily="2" charset="2"/>
              <a:buChar char="v"/>
            </a:pPr>
            <a:r>
              <a:rPr lang="en-US" sz="1700" dirty="0" smtClean="0">
                <a:solidFill>
                  <a:srgbClr val="000000">
                    <a:lumMod val="95000"/>
                    <a:lumOff val="5000"/>
                  </a:srgbClr>
                </a:solidFill>
                <a:cs typeface="Arial" panose="020B0604020202020204" pitchFamily="34" charset="0"/>
              </a:rPr>
              <a:t>Will be Applied Toward the FY 2017 Applications – Total Awards $20M.</a:t>
            </a:r>
          </a:p>
          <a:p>
            <a:pPr marL="928116" lvl="2" indent="-342900">
              <a:buClrTx/>
              <a:buSzTx/>
              <a:buFont typeface="Wingdings" panose="05000000000000000000" pitchFamily="2" charset="2"/>
              <a:buChar char="v"/>
            </a:pPr>
            <a:r>
              <a:rPr lang="en-US" sz="1700" dirty="0" smtClean="0">
                <a:solidFill>
                  <a:srgbClr val="000000">
                    <a:lumMod val="95000"/>
                    <a:lumOff val="5000"/>
                  </a:srgbClr>
                </a:solidFill>
                <a:cs typeface="Arial" panose="020B0604020202020204" pitchFamily="34" charset="0"/>
              </a:rPr>
              <a:t>Portland Area Has Four Applicants Under Consideration</a:t>
            </a:r>
          </a:p>
          <a:p>
            <a:pPr marL="585216" lvl="2" indent="0">
              <a:buClrTx/>
              <a:buSzTx/>
            </a:pPr>
            <a:endParaRPr lang="en-US" sz="1700" dirty="0" smtClean="0">
              <a:solidFill>
                <a:srgbClr val="000000">
                  <a:lumMod val="95000"/>
                  <a:lumOff val="5000"/>
                </a:srgbClr>
              </a:solidFill>
              <a:cs typeface="Arial" panose="020B0604020202020204" pitchFamily="34" charset="0"/>
            </a:endParaRPr>
          </a:p>
          <a:p>
            <a:pPr marL="928116" lvl="2" indent="-342900">
              <a:buClrTx/>
              <a:buSzTx/>
              <a:buFont typeface="Wingdings" panose="05000000000000000000" pitchFamily="2" charset="2"/>
              <a:buChar char="v"/>
            </a:pPr>
            <a:endParaRPr lang="en-US" sz="1700" dirty="0" smtClean="0">
              <a:solidFill>
                <a:srgbClr val="000000">
                  <a:lumMod val="95000"/>
                  <a:lumOff val="5000"/>
                </a:srgbClr>
              </a:solidFill>
              <a:cs typeface="Arial" panose="020B0604020202020204" pitchFamily="34" charset="0"/>
            </a:endParaRPr>
          </a:p>
          <a:p>
            <a:pPr marL="662940" lvl="1" indent="-342900">
              <a:buClrTx/>
              <a:buSzTx/>
              <a:buFont typeface="Wingdings" panose="05000000000000000000" pitchFamily="2" charset="2"/>
              <a:buChar char="v"/>
            </a:pPr>
            <a:endParaRPr lang="en-US" sz="1900" dirty="0" smtClean="0">
              <a:solidFill>
                <a:srgbClr val="000000">
                  <a:lumMod val="95000"/>
                  <a:lumOff val="5000"/>
                </a:srgbClr>
              </a:solidFill>
              <a:cs typeface="Arial" panose="020B0604020202020204" pitchFamily="34" charset="0"/>
            </a:endParaRPr>
          </a:p>
          <a:p>
            <a:pPr marL="320040" lvl="1" indent="0">
              <a:buClrTx/>
              <a:buSzTx/>
            </a:pPr>
            <a:endParaRPr lang="en-US" sz="1900" dirty="0" smtClean="0">
              <a:solidFill>
                <a:srgbClr val="000000">
                  <a:lumMod val="95000"/>
                  <a:lumOff val="5000"/>
                </a:srgbClr>
              </a:solidFill>
              <a:cs typeface="Arial" panose="020B0604020202020204" pitchFamily="34" charset="0"/>
            </a:endParaRPr>
          </a:p>
          <a:p>
            <a:pPr marL="320040" lvl="1" indent="0">
              <a:buClrTx/>
              <a:buSzTx/>
            </a:pPr>
            <a:endParaRPr lang="en-US" sz="2400" dirty="0">
              <a:solidFill>
                <a:srgbClr val="000000">
                  <a:lumMod val="95000"/>
                  <a:lumOff val="5000"/>
                </a:srgbClr>
              </a:solidFill>
              <a:cs typeface="Arial" panose="020B0604020202020204" pitchFamily="34" charset="0"/>
            </a:endParaRPr>
          </a:p>
          <a:p>
            <a:pPr marL="795528" lvl="1" indent="-475488">
              <a:buClrTx/>
              <a:buSzTx/>
              <a:buFont typeface="Wingdings" panose="05000000000000000000" pitchFamily="2" charset="2"/>
              <a:buChar char="v"/>
            </a:pPr>
            <a:endParaRPr lang="en-US" sz="2200" b="1" u="sng" dirty="0">
              <a:solidFill>
                <a:srgbClr val="000000"/>
              </a:solidFill>
              <a:cs typeface="Arial" panose="020B0604020202020204" pitchFamily="34" charset="0"/>
            </a:endParaRPr>
          </a:p>
          <a:p>
            <a:pPr marL="0" indent="-475488">
              <a:buClrTx/>
              <a:buSzTx/>
              <a:buFont typeface="Wingdings" panose="05000000000000000000" pitchFamily="2" charset="2"/>
              <a:buChar char="v"/>
            </a:pPr>
            <a:endParaRPr lang="en-US" sz="2100" dirty="0">
              <a:solidFill>
                <a:srgbClr val="000000">
                  <a:lumMod val="95000"/>
                  <a:lumOff val="5000"/>
                </a:srgbClr>
              </a:solidFill>
              <a:cs typeface="Arial" panose="020B0604020202020204" pitchFamily="34" charset="0"/>
            </a:endParaRPr>
          </a:p>
          <a:p>
            <a:pPr marL="342900" indent="-342900">
              <a:buClr>
                <a:schemeClr val="bg1">
                  <a:lumMod val="75000"/>
                  <a:lumOff val="25000"/>
                </a:schemeClr>
              </a:buClr>
              <a:buFont typeface="Wingdings" pitchFamily="2" charset="2"/>
              <a:buChar char="v"/>
            </a:pPr>
            <a:endParaRPr lang="en-US" sz="2000" dirty="0" smtClean="0">
              <a:solidFill>
                <a:schemeClr val="bg1"/>
              </a:solidFill>
              <a:latin typeface="+mj-lt"/>
            </a:endParaRPr>
          </a:p>
        </p:txBody>
      </p:sp>
    </p:spTree>
    <p:extLst>
      <p:ext uri="{BB962C8B-B14F-4D97-AF65-F5344CB8AC3E}">
        <p14:creationId xmlns:p14="http://schemas.microsoft.com/office/powerpoint/2010/main" val="3525309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6934200" cy="1477962"/>
          </a:xfrm>
        </p:spPr>
        <p:txBody>
          <a:bodyPr>
            <a:normAutofit fontScale="90000"/>
          </a:bodyPr>
          <a:lstStyle/>
          <a:p>
            <a:r>
              <a:rPr lang="en-US" sz="4000" dirty="0" smtClean="0">
                <a:solidFill>
                  <a:prstClr val="black"/>
                </a:solidFill>
              </a:rPr>
              <a:t>Portland Area IHS</a:t>
            </a:r>
            <a:br>
              <a:rPr lang="en-US" sz="4000" dirty="0" smtClean="0">
                <a:solidFill>
                  <a:prstClr val="black"/>
                </a:solidFill>
              </a:rPr>
            </a:br>
            <a:r>
              <a:rPr lang="en-US" sz="4000" dirty="0" smtClean="0">
                <a:solidFill>
                  <a:prstClr val="black"/>
                </a:solidFill>
              </a:rPr>
              <a:t>Sanitation Facilities Construction</a:t>
            </a:r>
            <a:endParaRPr lang="en-US" dirty="0">
              <a:solidFill>
                <a:schemeClr val="bg1"/>
              </a:solidFill>
            </a:endParaRPr>
          </a:p>
        </p:txBody>
      </p:sp>
      <p:sp>
        <p:nvSpPr>
          <p:cNvPr id="6" name="Text Placeholder 2"/>
          <p:cNvSpPr txBox="1">
            <a:spLocks noGrp="1"/>
          </p:cNvSpPr>
          <p:nvPr>
            <p:ph idx="1"/>
          </p:nvPr>
        </p:nvSpPr>
        <p:spPr>
          <a:xfrm>
            <a:off x="228600" y="1828800"/>
            <a:ext cx="8537863" cy="4495800"/>
          </a:xfrm>
          <a:prstGeom prst="rect">
            <a:avLst/>
          </a:prstGeom>
        </p:spPr>
        <p:txBody>
          <a:bodyPr vert="horz" anchor="t">
            <a:normAutofit/>
          </a:bodyPr>
          <a:lstStyle>
            <a:lvl1pPr marL="73152" indent="0" algn="l" rtl="0" eaLnBrk="1" latinLnBrk="0" hangingPunct="1">
              <a:spcBef>
                <a:spcPct val="20000"/>
              </a:spcBef>
              <a:buClr>
                <a:schemeClr val="tx1">
                  <a:shade val="95000"/>
                </a:schemeClr>
              </a:buClr>
              <a:buSzPct val="65000"/>
              <a:buFont typeface="Wingdings 2"/>
              <a:buNone/>
              <a:defRPr kumimoji="0" sz="20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None/>
              <a:defRPr kumimoji="0" sz="1800" kern="1200">
                <a:solidFill>
                  <a:schemeClr val="tx1">
                    <a:tint val="75000"/>
                  </a:schemeClr>
                </a:solidFill>
                <a:latin typeface="+mn-lt"/>
                <a:ea typeface="+mn-ea"/>
                <a:cs typeface="+mn-cs"/>
              </a:defRPr>
            </a:lvl2pPr>
            <a:lvl3pPr marL="1133856" indent="-228600" algn="l" rtl="0" eaLnBrk="1" latinLnBrk="0" hangingPunct="1">
              <a:spcBef>
                <a:spcPct val="20000"/>
              </a:spcBef>
              <a:buClr>
                <a:schemeClr val="tx1"/>
              </a:buClr>
              <a:buSzPct val="95000"/>
              <a:buFont typeface="Wingdings"/>
              <a:buNone/>
              <a:defRPr kumimoji="0" sz="1600" kern="1200">
                <a:solidFill>
                  <a:schemeClr val="tx1">
                    <a:tint val="75000"/>
                  </a:schemeClr>
                </a:solidFill>
                <a:latin typeface="+mn-lt"/>
                <a:ea typeface="+mn-ea"/>
                <a:cs typeface="+mn-cs"/>
              </a:defRPr>
            </a:lvl3pPr>
            <a:lvl4pPr marL="1353312" indent="-182880" algn="l" rtl="0" eaLnBrk="1" latinLnBrk="0" hangingPunct="1">
              <a:spcBef>
                <a:spcPct val="20000"/>
              </a:spcBef>
              <a:buClr>
                <a:schemeClr val="tx1"/>
              </a:buClr>
              <a:buSzPct val="100000"/>
              <a:buFont typeface="Wingdings 3"/>
              <a:buNone/>
              <a:defRPr kumimoji="0" sz="1400" kern="1200">
                <a:solidFill>
                  <a:schemeClr val="tx1">
                    <a:tint val="75000"/>
                  </a:schemeClr>
                </a:solidFill>
                <a:latin typeface="+mn-lt"/>
                <a:ea typeface="+mn-ea"/>
                <a:cs typeface="+mn-cs"/>
              </a:defRPr>
            </a:lvl4pPr>
            <a:lvl5pPr marL="1545336" indent="-182880" algn="l" rtl="0" eaLnBrk="1" latinLnBrk="0" hangingPunct="1">
              <a:spcBef>
                <a:spcPct val="20000"/>
              </a:spcBef>
              <a:buClr>
                <a:schemeClr val="tx1"/>
              </a:buClr>
              <a:buFont typeface="Wingdings 2"/>
              <a:buNone/>
              <a:defRPr kumimoji="0" sz="1400" kern="1200">
                <a:solidFill>
                  <a:schemeClr val="tx1">
                    <a:tint val="75000"/>
                  </a:schemeClr>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pPr marL="320040" lvl="1" indent="0">
              <a:buClrTx/>
              <a:buSzTx/>
            </a:pPr>
            <a:endParaRPr lang="en-US" sz="1900" u="sng" dirty="0" smtClean="0">
              <a:solidFill>
                <a:srgbClr val="0066FF"/>
              </a:solidFill>
              <a:cs typeface="Arial" panose="020B0604020202020204" pitchFamily="34" charset="0"/>
            </a:endParaRPr>
          </a:p>
          <a:p>
            <a:pPr marL="662940" lvl="1" indent="-342900">
              <a:buClrTx/>
              <a:buSzTx/>
              <a:buFont typeface="Wingdings" panose="05000000000000000000" pitchFamily="2" charset="2"/>
              <a:buChar char="v"/>
            </a:pPr>
            <a:endParaRPr lang="en-US" sz="1900" dirty="0" smtClean="0">
              <a:solidFill>
                <a:srgbClr val="000000">
                  <a:lumMod val="95000"/>
                  <a:lumOff val="5000"/>
                </a:srgbClr>
              </a:solidFill>
              <a:cs typeface="Arial" panose="020B0604020202020204" pitchFamily="34" charset="0"/>
            </a:endParaRPr>
          </a:p>
          <a:p>
            <a:pPr marL="662940" lvl="1" indent="-342900">
              <a:buClrTx/>
              <a:buSzTx/>
              <a:buFont typeface="Wingdings" panose="05000000000000000000" pitchFamily="2" charset="2"/>
              <a:buChar char="v"/>
            </a:pPr>
            <a:endParaRPr lang="en-US" sz="1700" dirty="0" smtClean="0">
              <a:solidFill>
                <a:srgbClr val="000000">
                  <a:lumMod val="95000"/>
                  <a:lumOff val="5000"/>
                </a:srgbClr>
              </a:solidFill>
              <a:cs typeface="Arial" panose="020B0604020202020204" pitchFamily="34" charset="0"/>
            </a:endParaRPr>
          </a:p>
          <a:p>
            <a:pPr marL="585216" lvl="2" indent="0">
              <a:buClrTx/>
              <a:buSzTx/>
            </a:pPr>
            <a:endParaRPr lang="en-US" sz="1700" dirty="0" smtClean="0">
              <a:solidFill>
                <a:srgbClr val="000000">
                  <a:lumMod val="95000"/>
                  <a:lumOff val="5000"/>
                </a:srgbClr>
              </a:solidFill>
              <a:cs typeface="Arial" panose="020B0604020202020204" pitchFamily="34" charset="0"/>
            </a:endParaRPr>
          </a:p>
          <a:p>
            <a:pPr marL="928116" lvl="2" indent="-342900">
              <a:buClrTx/>
              <a:buSzTx/>
              <a:buFont typeface="Wingdings" panose="05000000000000000000" pitchFamily="2" charset="2"/>
              <a:buChar char="v"/>
            </a:pPr>
            <a:endParaRPr lang="en-US" sz="1700" dirty="0" smtClean="0">
              <a:solidFill>
                <a:srgbClr val="000000">
                  <a:lumMod val="95000"/>
                  <a:lumOff val="5000"/>
                </a:srgbClr>
              </a:solidFill>
              <a:cs typeface="Arial" panose="020B0604020202020204" pitchFamily="34" charset="0"/>
            </a:endParaRPr>
          </a:p>
          <a:p>
            <a:pPr marL="662940" lvl="1" indent="-342900">
              <a:buClrTx/>
              <a:buSzTx/>
              <a:buFont typeface="Wingdings" panose="05000000000000000000" pitchFamily="2" charset="2"/>
              <a:buChar char="v"/>
            </a:pPr>
            <a:endParaRPr lang="en-US" sz="1900" dirty="0" smtClean="0">
              <a:solidFill>
                <a:srgbClr val="000000">
                  <a:lumMod val="95000"/>
                  <a:lumOff val="5000"/>
                </a:srgbClr>
              </a:solidFill>
              <a:cs typeface="Arial" panose="020B0604020202020204" pitchFamily="34" charset="0"/>
            </a:endParaRPr>
          </a:p>
          <a:p>
            <a:pPr marL="320040" lvl="1" indent="0">
              <a:buClrTx/>
              <a:buSzTx/>
            </a:pPr>
            <a:endParaRPr lang="en-US" sz="1900" dirty="0" smtClean="0">
              <a:solidFill>
                <a:srgbClr val="000000">
                  <a:lumMod val="95000"/>
                  <a:lumOff val="5000"/>
                </a:srgbClr>
              </a:solidFill>
              <a:cs typeface="Arial" panose="020B0604020202020204" pitchFamily="34" charset="0"/>
            </a:endParaRPr>
          </a:p>
          <a:p>
            <a:pPr marL="320040" lvl="1" indent="0">
              <a:buClrTx/>
              <a:buSzTx/>
            </a:pPr>
            <a:endParaRPr lang="en-US" sz="2400" dirty="0">
              <a:solidFill>
                <a:srgbClr val="000000">
                  <a:lumMod val="95000"/>
                  <a:lumOff val="5000"/>
                </a:srgbClr>
              </a:solidFill>
              <a:cs typeface="Arial" panose="020B0604020202020204" pitchFamily="34" charset="0"/>
            </a:endParaRPr>
          </a:p>
          <a:p>
            <a:pPr marL="795528" lvl="1" indent="-475488">
              <a:buClrTx/>
              <a:buSzTx/>
              <a:buFont typeface="Wingdings" panose="05000000000000000000" pitchFamily="2" charset="2"/>
              <a:buChar char="v"/>
            </a:pPr>
            <a:endParaRPr lang="en-US" sz="2200" b="1" u="sng" dirty="0">
              <a:solidFill>
                <a:srgbClr val="000000"/>
              </a:solidFill>
              <a:cs typeface="Arial" panose="020B0604020202020204" pitchFamily="34" charset="0"/>
            </a:endParaRPr>
          </a:p>
          <a:p>
            <a:pPr marL="0" indent="-475488">
              <a:buClrTx/>
              <a:buSzTx/>
              <a:buFont typeface="Wingdings" panose="05000000000000000000" pitchFamily="2" charset="2"/>
              <a:buChar char="v"/>
            </a:pPr>
            <a:endParaRPr lang="en-US" sz="2100" dirty="0">
              <a:solidFill>
                <a:srgbClr val="000000">
                  <a:lumMod val="95000"/>
                  <a:lumOff val="5000"/>
                </a:srgbClr>
              </a:solidFill>
              <a:cs typeface="Arial" panose="020B0604020202020204" pitchFamily="34" charset="0"/>
            </a:endParaRPr>
          </a:p>
          <a:p>
            <a:pPr marL="342900" indent="-342900">
              <a:buClr>
                <a:schemeClr val="bg1">
                  <a:lumMod val="75000"/>
                  <a:lumOff val="25000"/>
                </a:schemeClr>
              </a:buClr>
              <a:buFont typeface="Wingdings" pitchFamily="2" charset="2"/>
              <a:buChar char="v"/>
            </a:pPr>
            <a:endParaRPr lang="en-US" sz="2000" dirty="0" smtClean="0">
              <a:solidFill>
                <a:schemeClr val="bg1"/>
              </a:solidFill>
              <a:latin typeface="+mj-lt"/>
            </a:endParaRPr>
          </a:p>
        </p:txBody>
      </p:sp>
      <p:pic>
        <p:nvPicPr>
          <p:cNvPr id="4" name="Picture 1" descr="image001"/>
          <p:cNvPicPr>
            <a:picLocks noChangeAspect="1" noChangeArrowheads="1"/>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contrast="51000"/>
                    </a14:imgEffect>
                  </a14:imgLayer>
                </a14:imgProps>
              </a:ext>
              <a:ext uri="{28A0092B-C50C-407E-A947-70E740481C1C}">
                <a14:useLocalDpi xmlns:a14="http://schemas.microsoft.com/office/drawing/2010/main" val="0"/>
              </a:ext>
            </a:extLst>
          </a:blip>
          <a:srcRect/>
          <a:stretch>
            <a:fillRect/>
          </a:stretch>
        </p:blipFill>
        <p:spPr bwMode="auto">
          <a:xfrm>
            <a:off x="0" y="0"/>
            <a:ext cx="1234440" cy="123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88040" y="-1115"/>
            <a:ext cx="1355960"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304800" y="2057400"/>
            <a:ext cx="8686800" cy="3816429"/>
          </a:xfrm>
          <a:prstGeom prst="rect">
            <a:avLst/>
          </a:prstGeom>
          <a:noFill/>
        </p:spPr>
        <p:txBody>
          <a:bodyPr wrap="square" rtlCol="0">
            <a:spAutoFit/>
          </a:bodyPr>
          <a:lstStyle/>
          <a:p>
            <a:r>
              <a:rPr lang="en-US" sz="2200" b="1" dirty="0" smtClean="0">
                <a:solidFill>
                  <a:schemeClr val="bg1"/>
                </a:solidFill>
              </a:rPr>
              <a:t>2018 Funding – Sanitation Facilities (P.L. 115-141)</a:t>
            </a:r>
          </a:p>
          <a:p>
            <a:pPr marL="457200" indent="-457200">
              <a:buFont typeface="Arial" panose="020B0604020202020204" pitchFamily="34" charset="0"/>
              <a:buChar char="•"/>
            </a:pPr>
            <a:r>
              <a:rPr lang="en-US" dirty="0" smtClean="0">
                <a:solidFill>
                  <a:schemeClr val="bg1"/>
                </a:solidFill>
              </a:rPr>
              <a:t>2018 Omnibus appropriation resulted in $90 million increase for Sanitation Facilities Construction.  This is an </a:t>
            </a:r>
            <a:r>
              <a:rPr lang="en-US" b="1" dirty="0" smtClean="0">
                <a:solidFill>
                  <a:schemeClr val="bg1"/>
                </a:solidFill>
              </a:rPr>
              <a:t>88% increase </a:t>
            </a:r>
            <a:r>
              <a:rPr lang="en-US" dirty="0" smtClean="0">
                <a:solidFill>
                  <a:schemeClr val="bg1"/>
                </a:solidFill>
              </a:rPr>
              <a:t>over last year.</a:t>
            </a:r>
          </a:p>
          <a:p>
            <a:pPr marL="457200" indent="-457200">
              <a:buFont typeface="Arial" panose="020B0604020202020204" pitchFamily="34" charset="0"/>
              <a:buChar char="•"/>
            </a:pPr>
            <a:r>
              <a:rPr lang="en-US" dirty="0" smtClean="0">
                <a:solidFill>
                  <a:schemeClr val="bg1"/>
                </a:solidFill>
              </a:rPr>
              <a:t>Law indicates IHS is to utilize existing criteria and prioritization systems.</a:t>
            </a:r>
          </a:p>
          <a:p>
            <a:pPr marL="457200" indent="-457200">
              <a:buFont typeface="Arial" panose="020B0604020202020204" pitchFamily="34" charset="0"/>
              <a:buChar char="•"/>
            </a:pPr>
            <a:r>
              <a:rPr lang="en-US" dirty="0" smtClean="0">
                <a:solidFill>
                  <a:schemeClr val="bg1"/>
                </a:solidFill>
              </a:rPr>
              <a:t>Reiterated prohibition for using IHS funds for HUD-funded new homes.</a:t>
            </a:r>
          </a:p>
          <a:p>
            <a:pPr marL="457200" indent="-457200">
              <a:buFont typeface="Arial" panose="020B0604020202020204" pitchFamily="34" charset="0"/>
              <a:buChar char="•"/>
            </a:pPr>
            <a:r>
              <a:rPr lang="en-US" dirty="0" smtClean="0">
                <a:solidFill>
                  <a:schemeClr val="bg1"/>
                </a:solidFill>
              </a:rPr>
              <a:t>Funds must be obligated through signed MOAs; Target 8/31/2018.</a:t>
            </a:r>
          </a:p>
          <a:p>
            <a:endParaRPr lang="en-US" dirty="0" smtClean="0">
              <a:solidFill>
                <a:schemeClr val="bg1"/>
              </a:solidFill>
            </a:endParaRPr>
          </a:p>
          <a:p>
            <a:r>
              <a:rPr lang="en-US" sz="2200" b="1" dirty="0" smtClean="0">
                <a:solidFill>
                  <a:schemeClr val="bg1"/>
                </a:solidFill>
              </a:rPr>
              <a:t>Preparation for 2019 Project Funding:</a:t>
            </a:r>
          </a:p>
          <a:p>
            <a:pPr marL="457200" indent="-457200">
              <a:buFont typeface="Arial" panose="020B0604020202020204" pitchFamily="34" charset="0"/>
              <a:buChar char="•"/>
            </a:pPr>
            <a:r>
              <a:rPr lang="en-US" dirty="0" smtClean="0">
                <a:solidFill>
                  <a:schemeClr val="bg1"/>
                </a:solidFill>
              </a:rPr>
              <a:t>Identification of potential 2019 projects. </a:t>
            </a:r>
          </a:p>
          <a:p>
            <a:pPr marL="914400" lvl="1" indent="-457200">
              <a:buFont typeface="Arial" panose="020B0604020202020204" pitchFamily="34" charset="0"/>
              <a:buChar char="•"/>
            </a:pPr>
            <a:r>
              <a:rPr lang="en-US" dirty="0">
                <a:solidFill>
                  <a:schemeClr val="bg1"/>
                </a:solidFill>
              </a:rPr>
              <a:t>H</a:t>
            </a:r>
            <a:r>
              <a:rPr lang="en-US" dirty="0" smtClean="0">
                <a:solidFill>
                  <a:schemeClr val="bg1"/>
                </a:solidFill>
              </a:rPr>
              <a:t>ousing </a:t>
            </a:r>
            <a:r>
              <a:rPr lang="en-US" dirty="0">
                <a:solidFill>
                  <a:schemeClr val="bg1"/>
                </a:solidFill>
              </a:rPr>
              <a:t>D</a:t>
            </a:r>
            <a:r>
              <a:rPr lang="en-US" dirty="0" smtClean="0">
                <a:solidFill>
                  <a:schemeClr val="bg1"/>
                </a:solidFill>
              </a:rPr>
              <a:t>evelopments</a:t>
            </a:r>
          </a:p>
          <a:p>
            <a:pPr marL="914400" lvl="1" indent="-457200">
              <a:buFont typeface="Arial" panose="020B0604020202020204" pitchFamily="34" charset="0"/>
              <a:buChar char="•"/>
            </a:pPr>
            <a:r>
              <a:rPr lang="en-US" dirty="0" smtClean="0">
                <a:solidFill>
                  <a:schemeClr val="bg1"/>
                </a:solidFill>
              </a:rPr>
              <a:t>Sanitation Deficiencies (existing water/sewer infrastructure)</a:t>
            </a:r>
          </a:p>
          <a:p>
            <a:pPr marL="457200" indent="-457200">
              <a:buFont typeface="Arial" panose="020B0604020202020204" pitchFamily="34" charset="0"/>
              <a:buChar char="•"/>
            </a:pPr>
            <a:r>
              <a:rPr lang="en-US" dirty="0" smtClean="0">
                <a:solidFill>
                  <a:schemeClr val="bg1"/>
                </a:solidFill>
              </a:rPr>
              <a:t>The Tribes should be hearing from District Engineers and staff over the next three months.</a:t>
            </a:r>
          </a:p>
        </p:txBody>
      </p:sp>
    </p:spTree>
    <p:extLst>
      <p:ext uri="{BB962C8B-B14F-4D97-AF65-F5344CB8AC3E}">
        <p14:creationId xmlns:p14="http://schemas.microsoft.com/office/powerpoint/2010/main" val="26380084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6934200" cy="1477962"/>
          </a:xfrm>
        </p:spPr>
        <p:txBody>
          <a:bodyPr>
            <a:normAutofit/>
          </a:bodyPr>
          <a:lstStyle/>
          <a:p>
            <a:r>
              <a:rPr lang="en-US" sz="4000" dirty="0" smtClean="0">
                <a:solidFill>
                  <a:prstClr val="black"/>
                </a:solidFill>
              </a:rPr>
              <a:t>Indian Health Service</a:t>
            </a:r>
            <a:br>
              <a:rPr lang="en-US" sz="4000" dirty="0" smtClean="0">
                <a:solidFill>
                  <a:prstClr val="black"/>
                </a:solidFill>
              </a:rPr>
            </a:br>
            <a:r>
              <a:rPr lang="en-US" sz="4000" dirty="0" smtClean="0">
                <a:solidFill>
                  <a:prstClr val="black"/>
                </a:solidFill>
              </a:rPr>
              <a:t>Portland Area</a:t>
            </a:r>
            <a:endParaRPr lang="en-US" dirty="0">
              <a:solidFill>
                <a:schemeClr val="bg1"/>
              </a:solidFill>
            </a:endParaRPr>
          </a:p>
        </p:txBody>
      </p:sp>
      <p:pic>
        <p:nvPicPr>
          <p:cNvPr id="4" name="Picture 1" descr="image001"/>
          <p:cNvPicPr>
            <a:picLocks noChangeAspect="1" noChangeArrowheads="1"/>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contrast="51000"/>
                    </a14:imgEffect>
                  </a14:imgLayer>
                </a14:imgProps>
              </a:ext>
              <a:ext uri="{28A0092B-C50C-407E-A947-70E740481C1C}">
                <a14:useLocalDpi xmlns:a14="http://schemas.microsoft.com/office/drawing/2010/main" val="0"/>
              </a:ext>
            </a:extLst>
          </a:blip>
          <a:srcRect/>
          <a:stretch>
            <a:fillRect/>
          </a:stretch>
        </p:blipFill>
        <p:spPr bwMode="auto">
          <a:xfrm>
            <a:off x="0" y="0"/>
            <a:ext cx="1234440" cy="123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88040" y="-1115"/>
            <a:ext cx="1355960"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Placeholder 2"/>
          <p:cNvSpPr txBox="1">
            <a:spLocks noGrp="1"/>
          </p:cNvSpPr>
          <p:nvPr>
            <p:ph idx="1"/>
          </p:nvPr>
        </p:nvSpPr>
        <p:spPr>
          <a:xfrm>
            <a:off x="228600" y="1828800"/>
            <a:ext cx="8537863" cy="4495800"/>
          </a:xfrm>
          <a:prstGeom prst="rect">
            <a:avLst/>
          </a:prstGeom>
        </p:spPr>
        <p:txBody>
          <a:bodyPr vert="horz" anchor="t">
            <a:normAutofit/>
          </a:bodyPr>
          <a:lstStyle>
            <a:lvl1pPr marL="73152" indent="0" algn="l" rtl="0" eaLnBrk="1" latinLnBrk="0" hangingPunct="1">
              <a:spcBef>
                <a:spcPct val="20000"/>
              </a:spcBef>
              <a:buClr>
                <a:schemeClr val="tx1">
                  <a:shade val="95000"/>
                </a:schemeClr>
              </a:buClr>
              <a:buSzPct val="65000"/>
              <a:buFont typeface="Wingdings 2"/>
              <a:buNone/>
              <a:defRPr kumimoji="0" sz="20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None/>
              <a:defRPr kumimoji="0" sz="1800" kern="1200">
                <a:solidFill>
                  <a:schemeClr val="tx1">
                    <a:tint val="75000"/>
                  </a:schemeClr>
                </a:solidFill>
                <a:latin typeface="+mn-lt"/>
                <a:ea typeface="+mn-ea"/>
                <a:cs typeface="+mn-cs"/>
              </a:defRPr>
            </a:lvl2pPr>
            <a:lvl3pPr marL="1133856" indent="-228600" algn="l" rtl="0" eaLnBrk="1" latinLnBrk="0" hangingPunct="1">
              <a:spcBef>
                <a:spcPct val="20000"/>
              </a:spcBef>
              <a:buClr>
                <a:schemeClr val="tx1"/>
              </a:buClr>
              <a:buSzPct val="95000"/>
              <a:buFont typeface="Wingdings"/>
              <a:buNone/>
              <a:defRPr kumimoji="0" sz="1600" kern="1200">
                <a:solidFill>
                  <a:schemeClr val="tx1">
                    <a:tint val="75000"/>
                  </a:schemeClr>
                </a:solidFill>
                <a:latin typeface="+mn-lt"/>
                <a:ea typeface="+mn-ea"/>
                <a:cs typeface="+mn-cs"/>
              </a:defRPr>
            </a:lvl3pPr>
            <a:lvl4pPr marL="1353312" indent="-182880" algn="l" rtl="0" eaLnBrk="1" latinLnBrk="0" hangingPunct="1">
              <a:spcBef>
                <a:spcPct val="20000"/>
              </a:spcBef>
              <a:buClr>
                <a:schemeClr val="tx1"/>
              </a:buClr>
              <a:buSzPct val="100000"/>
              <a:buFont typeface="Wingdings 3"/>
              <a:buNone/>
              <a:defRPr kumimoji="0" sz="1400" kern="1200">
                <a:solidFill>
                  <a:schemeClr val="tx1">
                    <a:tint val="75000"/>
                  </a:schemeClr>
                </a:solidFill>
                <a:latin typeface="+mn-lt"/>
                <a:ea typeface="+mn-ea"/>
                <a:cs typeface="+mn-cs"/>
              </a:defRPr>
            </a:lvl4pPr>
            <a:lvl5pPr marL="1545336" indent="-182880" algn="l" rtl="0" eaLnBrk="1" latinLnBrk="0" hangingPunct="1">
              <a:spcBef>
                <a:spcPct val="20000"/>
              </a:spcBef>
              <a:buClr>
                <a:schemeClr val="tx1"/>
              </a:buClr>
              <a:buFont typeface="Wingdings 2"/>
              <a:buNone/>
              <a:defRPr kumimoji="0" sz="1400" kern="1200">
                <a:solidFill>
                  <a:schemeClr val="tx1">
                    <a:tint val="75000"/>
                  </a:schemeClr>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pPr marL="342900" indent="-342900">
              <a:buClr>
                <a:schemeClr val="bg1">
                  <a:lumMod val="75000"/>
                  <a:lumOff val="25000"/>
                </a:schemeClr>
              </a:buClr>
              <a:buFont typeface="Wingdings" pitchFamily="2" charset="2"/>
              <a:buChar char="v"/>
            </a:pPr>
            <a:r>
              <a:rPr lang="en-US" sz="2400" dirty="0" smtClean="0">
                <a:solidFill>
                  <a:schemeClr val="bg1"/>
                </a:solidFill>
                <a:latin typeface="Arial" panose="020B0604020202020204" pitchFamily="34" charset="0"/>
                <a:cs typeface="Arial" panose="020B0604020202020204" pitchFamily="34" charset="0"/>
              </a:rPr>
              <a:t>April 25, 2018- Northwest Tribal Clinicians’ Cancer Update</a:t>
            </a:r>
          </a:p>
          <a:p>
            <a:pPr marL="342900" indent="-342900">
              <a:buClr>
                <a:schemeClr val="bg1">
                  <a:lumMod val="75000"/>
                  <a:lumOff val="25000"/>
                </a:schemeClr>
              </a:buClr>
              <a:buFont typeface="Wingdings" pitchFamily="2" charset="2"/>
              <a:buChar char="v"/>
            </a:pPr>
            <a:endParaRPr lang="en-US" sz="2400" dirty="0" smtClean="0">
              <a:solidFill>
                <a:schemeClr val="bg1"/>
              </a:solidFill>
              <a:latin typeface="Arial" panose="020B0604020202020204" pitchFamily="34" charset="0"/>
              <a:cs typeface="Arial" panose="020B0604020202020204" pitchFamily="34" charset="0"/>
            </a:endParaRPr>
          </a:p>
          <a:p>
            <a:pPr marL="342900" indent="-342900">
              <a:buClr>
                <a:schemeClr val="bg1">
                  <a:lumMod val="75000"/>
                  <a:lumOff val="25000"/>
                </a:schemeClr>
              </a:buClr>
              <a:buFont typeface="Wingdings" pitchFamily="2" charset="2"/>
              <a:buChar char="v"/>
            </a:pPr>
            <a:r>
              <a:rPr lang="en-US" sz="2400" dirty="0" smtClean="0">
                <a:solidFill>
                  <a:schemeClr val="bg1"/>
                </a:solidFill>
                <a:latin typeface="Arial" panose="020B0604020202020204" pitchFamily="34" charset="0"/>
                <a:cs typeface="Arial" panose="020B0604020202020204" pitchFamily="34" charset="0"/>
              </a:rPr>
              <a:t>April 26-27, 2018- Portland Area Spring Clinical Director’s Meeting</a:t>
            </a:r>
          </a:p>
          <a:p>
            <a:pPr marL="342900" indent="-342900">
              <a:buClr>
                <a:schemeClr val="bg1">
                  <a:lumMod val="75000"/>
                  <a:lumOff val="25000"/>
                </a:schemeClr>
              </a:buClr>
              <a:buFont typeface="Wingdings" pitchFamily="2" charset="2"/>
              <a:buChar char="v"/>
            </a:pPr>
            <a:endParaRPr lang="en-US" sz="2400" dirty="0" smtClean="0">
              <a:solidFill>
                <a:schemeClr val="bg1"/>
              </a:solidFill>
              <a:latin typeface="Arial" panose="020B0604020202020204" pitchFamily="34" charset="0"/>
              <a:cs typeface="Arial" panose="020B0604020202020204" pitchFamily="34" charset="0"/>
            </a:endParaRPr>
          </a:p>
          <a:p>
            <a:pPr marL="342900" indent="-342900">
              <a:buClr>
                <a:schemeClr val="bg1">
                  <a:lumMod val="75000"/>
                  <a:lumOff val="25000"/>
                </a:schemeClr>
              </a:buClr>
              <a:buFont typeface="Wingdings" pitchFamily="2" charset="2"/>
              <a:buChar char="v"/>
            </a:pPr>
            <a:r>
              <a:rPr lang="en-US" sz="2400" dirty="0" smtClean="0">
                <a:solidFill>
                  <a:schemeClr val="bg1"/>
                </a:solidFill>
                <a:latin typeface="Arial" panose="020B0604020202020204" pitchFamily="34" charset="0"/>
                <a:cs typeface="Arial" panose="020B0604020202020204" pitchFamily="34" charset="0"/>
              </a:rPr>
              <a:t>Embassy Suites-Washington Square, Tigard, OR</a:t>
            </a:r>
          </a:p>
          <a:p>
            <a:pPr marL="342900" indent="-342900">
              <a:buClr>
                <a:schemeClr val="bg1">
                  <a:lumMod val="75000"/>
                  <a:lumOff val="25000"/>
                </a:schemeClr>
              </a:buClr>
              <a:buFont typeface="Wingdings" pitchFamily="2" charset="2"/>
              <a:buChar char="v"/>
            </a:pPr>
            <a:endParaRPr lang="en-US" dirty="0">
              <a:solidFill>
                <a:schemeClr val="bg1"/>
              </a:solidFill>
              <a:latin typeface="Arial" panose="020B0604020202020204" pitchFamily="34" charset="0"/>
              <a:cs typeface="Arial" panose="020B0604020202020204" pitchFamily="34" charset="0"/>
            </a:endParaRPr>
          </a:p>
          <a:p>
            <a:pPr marL="342900" indent="-342900">
              <a:buClr>
                <a:schemeClr val="bg1">
                  <a:lumMod val="75000"/>
                  <a:lumOff val="25000"/>
                </a:schemeClr>
              </a:buClr>
              <a:buFont typeface="Wingdings" pitchFamily="2" charset="2"/>
              <a:buChar char="v"/>
            </a:pPr>
            <a:endParaRPr lang="en-US" dirty="0" smtClean="0">
              <a:solidFill>
                <a:schemeClr val="bg1"/>
              </a:solidFill>
              <a:latin typeface="Arial" panose="020B0604020202020204" pitchFamily="34" charset="0"/>
              <a:cs typeface="Arial" panose="020B0604020202020204" pitchFamily="34" charset="0"/>
            </a:endParaRPr>
          </a:p>
        </p:txBody>
      </p:sp>
      <p:pic>
        <p:nvPicPr>
          <p:cNvPr id="8" name="Picture 7"/>
          <p:cNvPicPr>
            <a:picLocks noChangeAspect="1"/>
          </p:cNvPicPr>
          <p:nvPr/>
        </p:nvPicPr>
        <p:blipFill>
          <a:blip r:embed="rId6"/>
          <a:stretch>
            <a:fillRect/>
          </a:stretch>
        </p:blipFill>
        <p:spPr>
          <a:xfrm>
            <a:off x="792950" y="5198089"/>
            <a:ext cx="1743607" cy="823031"/>
          </a:xfrm>
          <a:prstGeom prst="rect">
            <a:avLst/>
          </a:prstGeom>
        </p:spPr>
      </p:pic>
      <p:pic>
        <p:nvPicPr>
          <p:cNvPr id="9" name="Picture 8"/>
          <p:cNvPicPr>
            <a:picLocks noChangeAspect="1"/>
          </p:cNvPicPr>
          <p:nvPr/>
        </p:nvPicPr>
        <p:blipFill>
          <a:blip r:embed="rId7"/>
          <a:stretch>
            <a:fillRect/>
          </a:stretch>
        </p:blipFill>
        <p:spPr>
          <a:xfrm>
            <a:off x="3200400" y="5167607"/>
            <a:ext cx="1152244" cy="920576"/>
          </a:xfrm>
          <a:prstGeom prst="rect">
            <a:avLst/>
          </a:prstGeom>
        </p:spPr>
      </p:pic>
      <p:pic>
        <p:nvPicPr>
          <p:cNvPr id="10" name="Picture 9"/>
          <p:cNvPicPr>
            <a:picLocks noChangeAspect="1"/>
          </p:cNvPicPr>
          <p:nvPr/>
        </p:nvPicPr>
        <p:blipFill>
          <a:blip r:embed="rId8"/>
          <a:stretch>
            <a:fillRect/>
          </a:stretch>
        </p:blipFill>
        <p:spPr>
          <a:xfrm>
            <a:off x="5223216" y="5124931"/>
            <a:ext cx="1030313" cy="1005927"/>
          </a:xfrm>
          <a:prstGeom prst="rect">
            <a:avLst/>
          </a:prstGeom>
        </p:spPr>
      </p:pic>
      <p:pic>
        <p:nvPicPr>
          <p:cNvPr id="11" name="Picture 10"/>
          <p:cNvPicPr>
            <a:picLocks noChangeAspect="1"/>
          </p:cNvPicPr>
          <p:nvPr/>
        </p:nvPicPr>
        <p:blipFill>
          <a:blip r:embed="rId9"/>
          <a:stretch>
            <a:fillRect/>
          </a:stretch>
        </p:blipFill>
        <p:spPr>
          <a:xfrm>
            <a:off x="7010400" y="5106642"/>
            <a:ext cx="1237595" cy="1042506"/>
          </a:xfrm>
          <a:prstGeom prst="rect">
            <a:avLst/>
          </a:prstGeom>
        </p:spPr>
      </p:pic>
    </p:spTree>
    <p:extLst>
      <p:ext uri="{BB962C8B-B14F-4D97-AF65-F5344CB8AC3E}">
        <p14:creationId xmlns:p14="http://schemas.microsoft.com/office/powerpoint/2010/main" val="805765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117178" cy="914400"/>
          </a:xfrm>
        </p:spPr>
        <p:txBody>
          <a:bodyPr/>
          <a:lstStyle/>
          <a:p>
            <a:pPr algn="ctr"/>
            <a:r>
              <a:rPr lang="en-US" b="1" dirty="0">
                <a:solidFill>
                  <a:schemeClr val="bg1"/>
                </a:solidFill>
              </a:rPr>
              <a:t>	</a:t>
            </a:r>
          </a:p>
        </p:txBody>
      </p:sp>
      <p:sp>
        <p:nvSpPr>
          <p:cNvPr id="3" name="Text Placeholder 2"/>
          <p:cNvSpPr>
            <a:spLocks noGrp="1"/>
          </p:cNvSpPr>
          <p:nvPr>
            <p:ph type="body" idx="1"/>
          </p:nvPr>
        </p:nvSpPr>
        <p:spPr>
          <a:xfrm>
            <a:off x="914400" y="990600"/>
            <a:ext cx="7364621" cy="1676401"/>
          </a:xfrm>
        </p:spPr>
        <p:txBody>
          <a:bodyPr>
            <a:noAutofit/>
          </a:bodyPr>
          <a:lstStyle/>
          <a:p>
            <a:pPr algn="ctr"/>
            <a:endParaRPr lang="en-US" sz="2400" b="1" dirty="0">
              <a:solidFill>
                <a:schemeClr val="bg1"/>
              </a:solidFill>
            </a:endParaRPr>
          </a:p>
          <a:p>
            <a:pPr algn="ctr"/>
            <a:endParaRPr lang="en-US" sz="2400" b="1" dirty="0">
              <a:solidFill>
                <a:schemeClr val="bg1"/>
              </a:solidFill>
            </a:endParaRPr>
          </a:p>
          <a:p>
            <a:pPr algn="ctr"/>
            <a:endParaRPr lang="en-US" sz="2400" b="1" dirty="0">
              <a:solidFill>
                <a:schemeClr val="bg1"/>
              </a:solidFill>
            </a:endParaRPr>
          </a:p>
          <a:p>
            <a:pPr algn="ctr"/>
            <a:r>
              <a:rPr lang="en-US" sz="3200" b="1" dirty="0">
                <a:solidFill>
                  <a:schemeClr val="bg1"/>
                </a:solidFill>
                <a:latin typeface="+mj-lt"/>
              </a:rPr>
              <a:t>Questions or Comments</a:t>
            </a:r>
          </a:p>
        </p:txBody>
      </p:sp>
      <p:sp>
        <p:nvSpPr>
          <p:cNvPr id="4" name="TextBox 3"/>
          <p:cNvSpPr txBox="1"/>
          <p:nvPr/>
        </p:nvSpPr>
        <p:spPr>
          <a:xfrm>
            <a:off x="86833" y="4724400"/>
            <a:ext cx="9006840" cy="2092881"/>
          </a:xfrm>
          <a:prstGeom prst="rect">
            <a:avLst/>
          </a:prstGeom>
          <a:noFill/>
        </p:spPr>
        <p:txBody>
          <a:bodyPr wrap="square" rtlCol="0">
            <a:spAutoFit/>
          </a:bodyPr>
          <a:lstStyle/>
          <a:p>
            <a:r>
              <a:rPr lang="en-US" sz="1400" b="1" dirty="0">
                <a:solidFill>
                  <a:schemeClr val="accent1"/>
                </a:solidFill>
              </a:rPr>
              <a:t>Our Mission... to raise the physical, mental, social, and spiritual health of American Indians and Alaska Natives to the highest level.</a:t>
            </a:r>
          </a:p>
          <a:p>
            <a:endParaRPr lang="en-US" sz="1400" b="1" dirty="0">
              <a:solidFill>
                <a:schemeClr val="accent1"/>
              </a:solidFill>
            </a:endParaRPr>
          </a:p>
          <a:p>
            <a:r>
              <a:rPr lang="en-US" sz="1400" b="1" dirty="0">
                <a:solidFill>
                  <a:schemeClr val="accent1"/>
                </a:solidFill>
              </a:rPr>
              <a:t>Our Goal... to assure that comprehensive, culturally acceptable personal and public health services are available and accessible to American Indian and Alaska Native people.</a:t>
            </a:r>
          </a:p>
          <a:p>
            <a:endParaRPr lang="en-US" sz="1400" b="1" dirty="0">
              <a:solidFill>
                <a:schemeClr val="accent1"/>
              </a:solidFill>
            </a:endParaRPr>
          </a:p>
          <a:p>
            <a:r>
              <a:rPr lang="en-US" sz="1400" b="1" dirty="0">
                <a:solidFill>
                  <a:schemeClr val="accent1"/>
                </a:solidFill>
              </a:rPr>
              <a:t>Our Foundation... to uphold the Federal Government's obligation to promote healthy American Indian and Alaska Native people, communities, and cultures and to honor and protect the inherent sovereign rights of Tribes.</a:t>
            </a:r>
          </a:p>
          <a:p>
            <a:endParaRPr lang="en-US" dirty="0"/>
          </a:p>
        </p:txBody>
      </p:sp>
      <p:pic>
        <p:nvPicPr>
          <p:cNvPr id="7" name="Picture 1" descr="image001"/>
          <p:cNvPicPr>
            <a:picLocks noChangeAspect="1" noChangeArrowheads="1"/>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contrast="51000"/>
                    </a14:imgEffect>
                  </a14:imgLayer>
                </a14:imgProps>
              </a:ext>
              <a:ext uri="{28A0092B-C50C-407E-A947-70E740481C1C}">
                <a14:useLocalDpi xmlns:a14="http://schemas.microsoft.com/office/drawing/2010/main" val="0"/>
              </a:ext>
            </a:extLst>
          </a:blip>
          <a:srcRect/>
          <a:stretch>
            <a:fillRect/>
          </a:stretch>
        </p:blipFill>
        <p:spPr bwMode="auto">
          <a:xfrm>
            <a:off x="0" y="0"/>
            <a:ext cx="1234440" cy="123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88040" y="-1115"/>
            <a:ext cx="1355960"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805284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128" y="152400"/>
            <a:ext cx="6934200" cy="1477962"/>
          </a:xfrm>
        </p:spPr>
        <p:txBody>
          <a:bodyPr>
            <a:normAutofit/>
          </a:bodyPr>
          <a:lstStyle/>
          <a:p>
            <a:r>
              <a:rPr lang="en-US" sz="4000" dirty="0" smtClean="0">
                <a:solidFill>
                  <a:prstClr val="black"/>
                </a:solidFill>
              </a:rPr>
              <a:t> </a:t>
            </a:r>
            <a:endParaRPr lang="en-US" baseline="30000" dirty="0">
              <a:solidFill>
                <a:schemeClr val="bg1"/>
              </a:solidFill>
            </a:endParaRPr>
          </a:p>
        </p:txBody>
      </p:sp>
      <p:pic>
        <p:nvPicPr>
          <p:cNvPr id="4" name="Picture 1" descr="image001"/>
          <p:cNvPicPr>
            <a:picLocks noChangeAspect="1" noChangeArrowheads="1"/>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contrast="51000"/>
                    </a14:imgEffect>
                  </a14:imgLayer>
                </a14:imgProps>
              </a:ext>
              <a:ext uri="{28A0092B-C50C-407E-A947-70E740481C1C}">
                <a14:useLocalDpi xmlns:a14="http://schemas.microsoft.com/office/drawing/2010/main" val="0"/>
              </a:ext>
            </a:extLst>
          </a:blip>
          <a:srcRect/>
          <a:stretch>
            <a:fillRect/>
          </a:stretch>
        </p:blipFill>
        <p:spPr bwMode="auto">
          <a:xfrm>
            <a:off x="0" y="0"/>
            <a:ext cx="1234440" cy="123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88040" y="0"/>
            <a:ext cx="1355960"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411997" y="1864793"/>
            <a:ext cx="7854462" cy="4524315"/>
          </a:xfrm>
          <a:prstGeom prst="rect">
            <a:avLst/>
          </a:prstGeom>
          <a:noFill/>
        </p:spPr>
        <p:txBody>
          <a:bodyPr wrap="square" rtlCol="0">
            <a:spAutoFit/>
          </a:bodyPr>
          <a:lstStyle/>
          <a:p>
            <a:r>
              <a:rPr lang="en-US" altLang="en-US" sz="2200" b="1" u="sng" dirty="0" smtClean="0">
                <a:solidFill>
                  <a:schemeClr val="bg1"/>
                </a:solidFill>
                <a:latin typeface="+mj-lt"/>
              </a:rPr>
              <a:t>Title 1 – 638 Model Agreement/Contracts</a:t>
            </a:r>
            <a:endParaRPr lang="en-US" altLang="en-US" sz="2200" b="1" u="sng" dirty="0">
              <a:solidFill>
                <a:schemeClr val="bg1"/>
              </a:solidFill>
              <a:latin typeface="+mj-lt"/>
            </a:endParaRPr>
          </a:p>
          <a:p>
            <a:pPr marL="800100" lvl="1" indent="-342900">
              <a:buFont typeface="Wingdings" panose="05000000000000000000" pitchFamily="2" charset="2"/>
              <a:buChar char="v"/>
            </a:pPr>
            <a:r>
              <a:rPr lang="en-US" altLang="en-US" sz="2400" dirty="0" smtClean="0">
                <a:solidFill>
                  <a:schemeClr val="bg1"/>
                </a:solidFill>
                <a:latin typeface="+mj-lt"/>
              </a:rPr>
              <a:t>Would like to establish model contracts and Scopes of Work (SOW) with tribes to ensure they are fully covered for:</a:t>
            </a:r>
          </a:p>
          <a:p>
            <a:pPr marL="1257300" lvl="2" indent="-342900">
              <a:buFont typeface="Wingdings" panose="05000000000000000000" pitchFamily="2" charset="2"/>
              <a:buChar char="v"/>
            </a:pPr>
            <a:r>
              <a:rPr lang="en-US" altLang="en-US" sz="2400" b="1" dirty="0">
                <a:solidFill>
                  <a:schemeClr val="bg1"/>
                </a:solidFill>
              </a:rPr>
              <a:t>Tort Claims </a:t>
            </a:r>
            <a:r>
              <a:rPr lang="en-US" altLang="en-US" sz="2400" dirty="0">
                <a:solidFill>
                  <a:schemeClr val="bg1"/>
                </a:solidFill>
              </a:rPr>
              <a:t>– SOW should corresponded to services being </a:t>
            </a:r>
            <a:r>
              <a:rPr lang="en-US" altLang="en-US" sz="2400" dirty="0" smtClean="0">
                <a:solidFill>
                  <a:schemeClr val="bg1"/>
                </a:solidFill>
              </a:rPr>
              <a:t>delivered</a:t>
            </a:r>
          </a:p>
          <a:p>
            <a:pPr marL="1257300" lvl="2" indent="-342900">
              <a:buFont typeface="Wingdings" panose="05000000000000000000" pitchFamily="2" charset="2"/>
              <a:buChar char="v"/>
            </a:pPr>
            <a:r>
              <a:rPr lang="en-US" altLang="en-US" sz="2400" b="1" dirty="0">
                <a:solidFill>
                  <a:schemeClr val="bg1"/>
                </a:solidFill>
              </a:rPr>
              <a:t>CMS billing </a:t>
            </a:r>
            <a:r>
              <a:rPr lang="en-US" altLang="en-US" sz="2400" dirty="0">
                <a:solidFill>
                  <a:schemeClr val="bg1"/>
                </a:solidFill>
              </a:rPr>
              <a:t>– facilities should be listed in SOW and all services that are billed should be </a:t>
            </a:r>
            <a:r>
              <a:rPr lang="en-US" altLang="en-US" sz="2400" dirty="0" smtClean="0">
                <a:solidFill>
                  <a:schemeClr val="bg1"/>
                </a:solidFill>
              </a:rPr>
              <a:t>included</a:t>
            </a:r>
          </a:p>
          <a:p>
            <a:pPr marL="1257300" lvl="2" indent="-342900">
              <a:buFont typeface="Wingdings" panose="05000000000000000000" pitchFamily="2" charset="2"/>
              <a:buChar char="v"/>
            </a:pPr>
            <a:r>
              <a:rPr lang="en-US" altLang="en-US" sz="2400" b="1" dirty="0">
                <a:solidFill>
                  <a:schemeClr val="bg1"/>
                </a:solidFill>
              </a:rPr>
              <a:t>Partner Agencies</a:t>
            </a:r>
            <a:r>
              <a:rPr lang="en-US" altLang="en-US" sz="2400" dirty="0">
                <a:solidFill>
                  <a:schemeClr val="bg1"/>
                </a:solidFill>
              </a:rPr>
              <a:t> – Terms of the Model Agreement ensures access to other services (GSA-Fleet Management, Federal Supply or VA contracts for Medical providers</a:t>
            </a:r>
            <a:r>
              <a:rPr lang="en-US" altLang="en-US" sz="2400" dirty="0" smtClean="0">
                <a:solidFill>
                  <a:schemeClr val="bg1"/>
                </a:solidFill>
              </a:rPr>
              <a:t>)</a:t>
            </a:r>
            <a:endParaRPr lang="en-US" altLang="en-US" sz="2400" dirty="0">
              <a:solidFill>
                <a:schemeClr val="bg1"/>
              </a:solidFill>
            </a:endParaRPr>
          </a:p>
        </p:txBody>
      </p:sp>
      <p:sp>
        <p:nvSpPr>
          <p:cNvPr id="9" name="Title 1"/>
          <p:cNvSpPr txBox="1">
            <a:spLocks/>
          </p:cNvSpPr>
          <p:nvPr/>
        </p:nvSpPr>
        <p:spPr>
          <a:xfrm>
            <a:off x="1066800" y="381000"/>
            <a:ext cx="6934200" cy="1477962"/>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sz="4000" dirty="0" smtClean="0">
                <a:solidFill>
                  <a:prstClr val="black"/>
                </a:solidFill>
              </a:rPr>
              <a:t>Indian Health Service</a:t>
            </a:r>
            <a:br>
              <a:rPr lang="en-US" sz="4000" dirty="0" smtClean="0">
                <a:solidFill>
                  <a:prstClr val="black"/>
                </a:solidFill>
              </a:rPr>
            </a:br>
            <a:r>
              <a:rPr lang="en-US" sz="4000" dirty="0" smtClean="0">
                <a:solidFill>
                  <a:prstClr val="black"/>
                </a:solidFill>
              </a:rPr>
              <a:t>Portland Area</a:t>
            </a:r>
            <a:endParaRPr lang="en-US" dirty="0">
              <a:solidFill>
                <a:schemeClr val="bg1"/>
              </a:solidFill>
            </a:endParaRPr>
          </a:p>
        </p:txBody>
      </p:sp>
    </p:spTree>
    <p:extLst>
      <p:ext uri="{BB962C8B-B14F-4D97-AF65-F5344CB8AC3E}">
        <p14:creationId xmlns:p14="http://schemas.microsoft.com/office/powerpoint/2010/main" val="7143893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128" y="152400"/>
            <a:ext cx="6934200" cy="1477962"/>
          </a:xfrm>
        </p:spPr>
        <p:txBody>
          <a:bodyPr>
            <a:normAutofit/>
          </a:bodyPr>
          <a:lstStyle/>
          <a:p>
            <a:r>
              <a:rPr lang="en-US" sz="4000" dirty="0" smtClean="0">
                <a:solidFill>
                  <a:prstClr val="black"/>
                </a:solidFill>
              </a:rPr>
              <a:t> </a:t>
            </a:r>
            <a:endParaRPr lang="en-US" baseline="30000" dirty="0">
              <a:solidFill>
                <a:schemeClr val="bg1"/>
              </a:solidFill>
            </a:endParaRPr>
          </a:p>
        </p:txBody>
      </p:sp>
      <p:pic>
        <p:nvPicPr>
          <p:cNvPr id="4" name="Picture 1" descr="image001"/>
          <p:cNvPicPr>
            <a:picLocks noChangeAspect="1" noChangeArrowheads="1"/>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contrast="51000"/>
                    </a14:imgEffect>
                  </a14:imgLayer>
                </a14:imgProps>
              </a:ext>
              <a:ext uri="{28A0092B-C50C-407E-A947-70E740481C1C}">
                <a14:useLocalDpi xmlns:a14="http://schemas.microsoft.com/office/drawing/2010/main" val="0"/>
              </a:ext>
            </a:extLst>
          </a:blip>
          <a:srcRect/>
          <a:stretch>
            <a:fillRect/>
          </a:stretch>
        </p:blipFill>
        <p:spPr bwMode="auto">
          <a:xfrm>
            <a:off x="0" y="0"/>
            <a:ext cx="1234440" cy="123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88040" y="0"/>
            <a:ext cx="1355960"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itle 1"/>
          <p:cNvSpPr txBox="1">
            <a:spLocks/>
          </p:cNvSpPr>
          <p:nvPr/>
        </p:nvSpPr>
        <p:spPr>
          <a:xfrm>
            <a:off x="1066800" y="381000"/>
            <a:ext cx="6934200" cy="1477962"/>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sz="4000" dirty="0" smtClean="0">
                <a:solidFill>
                  <a:prstClr val="black"/>
                </a:solidFill>
              </a:rPr>
              <a:t>Indian Health Service</a:t>
            </a:r>
            <a:br>
              <a:rPr lang="en-US" sz="4000" dirty="0" smtClean="0">
                <a:solidFill>
                  <a:prstClr val="black"/>
                </a:solidFill>
              </a:rPr>
            </a:br>
            <a:r>
              <a:rPr lang="en-US" sz="4000" dirty="0" smtClean="0">
                <a:solidFill>
                  <a:prstClr val="black"/>
                </a:solidFill>
              </a:rPr>
              <a:t>Portland Area</a:t>
            </a:r>
            <a:endParaRPr lang="en-US" dirty="0">
              <a:solidFill>
                <a:schemeClr val="bg1"/>
              </a:solidFill>
            </a:endParaRPr>
          </a:p>
        </p:txBody>
      </p:sp>
      <p:sp>
        <p:nvSpPr>
          <p:cNvPr id="9" name="TextBox 8"/>
          <p:cNvSpPr txBox="1"/>
          <p:nvPr/>
        </p:nvSpPr>
        <p:spPr>
          <a:xfrm>
            <a:off x="266700" y="1858962"/>
            <a:ext cx="8534400" cy="4154984"/>
          </a:xfrm>
          <a:prstGeom prst="rect">
            <a:avLst/>
          </a:prstGeom>
          <a:noFill/>
        </p:spPr>
        <p:txBody>
          <a:bodyPr wrap="square" rtlCol="0">
            <a:spAutoFit/>
          </a:bodyPr>
          <a:lstStyle/>
          <a:p>
            <a:r>
              <a:rPr lang="en-US" altLang="en-US" sz="2200" b="1" u="sng" dirty="0" smtClean="0">
                <a:solidFill>
                  <a:schemeClr val="bg1"/>
                </a:solidFill>
                <a:latin typeface="+mj-lt"/>
              </a:rPr>
              <a:t>AFA process improvement underway</a:t>
            </a:r>
          </a:p>
          <a:p>
            <a:endParaRPr lang="en-US" altLang="en-US" sz="2400" b="1" u="sng" dirty="0">
              <a:solidFill>
                <a:schemeClr val="bg1"/>
              </a:solidFill>
              <a:latin typeface="+mj-lt"/>
            </a:endParaRPr>
          </a:p>
          <a:p>
            <a:pPr marL="800100" lvl="1" indent="-342900">
              <a:buFont typeface="Wingdings" panose="05000000000000000000" pitchFamily="2" charset="2"/>
              <a:buChar char="v"/>
            </a:pPr>
            <a:r>
              <a:rPr lang="en-US" altLang="en-US" sz="2400" dirty="0" smtClean="0">
                <a:solidFill>
                  <a:schemeClr val="bg1"/>
                </a:solidFill>
                <a:latin typeface="+mj-lt"/>
              </a:rPr>
              <a:t>Implementing improvement on flow of documents to reduce time and errors with documents related to 638 Title 1 Process.  </a:t>
            </a:r>
          </a:p>
          <a:p>
            <a:pPr marL="800100" lvl="1" indent="-342900">
              <a:buFont typeface="Wingdings" panose="05000000000000000000" pitchFamily="2" charset="2"/>
              <a:buChar char="v"/>
            </a:pPr>
            <a:endParaRPr lang="en-US" altLang="en-US" sz="2400" dirty="0">
              <a:solidFill>
                <a:schemeClr val="bg1"/>
              </a:solidFill>
              <a:latin typeface="+mj-lt"/>
            </a:endParaRPr>
          </a:p>
          <a:p>
            <a:pPr marL="800100" lvl="1" indent="-342900">
              <a:buFont typeface="Wingdings" panose="05000000000000000000" pitchFamily="2" charset="2"/>
              <a:buChar char="v"/>
            </a:pPr>
            <a:r>
              <a:rPr lang="en-US" altLang="en-US" sz="2400" dirty="0" smtClean="0">
                <a:solidFill>
                  <a:schemeClr val="bg1"/>
                </a:solidFill>
                <a:latin typeface="+mj-lt"/>
              </a:rPr>
              <a:t>Annual Funding Agreements (AFA’s) need to be completed each year. (no successors)</a:t>
            </a:r>
          </a:p>
          <a:p>
            <a:pPr marL="800100" lvl="1" indent="-342900">
              <a:buFont typeface="Wingdings" panose="05000000000000000000" pitchFamily="2" charset="2"/>
              <a:buChar char="v"/>
            </a:pPr>
            <a:endParaRPr lang="en-US" altLang="en-US" sz="2400" dirty="0" smtClean="0">
              <a:solidFill>
                <a:schemeClr val="bg1"/>
              </a:solidFill>
              <a:latin typeface="+mj-lt"/>
            </a:endParaRPr>
          </a:p>
          <a:p>
            <a:pPr marL="800100" lvl="1" indent="-342900">
              <a:buFont typeface="Wingdings" panose="05000000000000000000" pitchFamily="2" charset="2"/>
              <a:buChar char="v"/>
            </a:pPr>
            <a:r>
              <a:rPr lang="en-US" altLang="en-US" sz="2400" dirty="0" smtClean="0">
                <a:solidFill>
                  <a:schemeClr val="bg1"/>
                </a:solidFill>
                <a:latin typeface="+mj-lt"/>
              </a:rPr>
              <a:t>120-days prior to expiration a package will be sent to Tribe to review AFA (FY2019).</a:t>
            </a:r>
            <a:endParaRPr lang="en-US" altLang="en-US" sz="2400" dirty="0">
              <a:solidFill>
                <a:schemeClr val="bg1"/>
              </a:solidFill>
              <a:latin typeface="+mj-lt"/>
            </a:endParaRPr>
          </a:p>
        </p:txBody>
      </p:sp>
    </p:spTree>
    <p:extLst>
      <p:ext uri="{BB962C8B-B14F-4D97-AF65-F5344CB8AC3E}">
        <p14:creationId xmlns:p14="http://schemas.microsoft.com/office/powerpoint/2010/main" val="40781297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128" y="152400"/>
            <a:ext cx="6934200" cy="1477962"/>
          </a:xfrm>
        </p:spPr>
        <p:txBody>
          <a:bodyPr>
            <a:normAutofit/>
          </a:bodyPr>
          <a:lstStyle/>
          <a:p>
            <a:r>
              <a:rPr lang="en-US" sz="4000" dirty="0" smtClean="0">
                <a:solidFill>
                  <a:prstClr val="black"/>
                </a:solidFill>
              </a:rPr>
              <a:t> </a:t>
            </a:r>
            <a:endParaRPr lang="en-US" baseline="30000" dirty="0">
              <a:solidFill>
                <a:schemeClr val="bg1"/>
              </a:solidFill>
            </a:endParaRPr>
          </a:p>
        </p:txBody>
      </p:sp>
      <p:pic>
        <p:nvPicPr>
          <p:cNvPr id="4" name="Picture 1" descr="image001"/>
          <p:cNvPicPr>
            <a:picLocks noChangeAspect="1" noChangeArrowheads="1"/>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contrast="51000"/>
                    </a14:imgEffect>
                  </a14:imgLayer>
                </a14:imgProps>
              </a:ext>
              <a:ext uri="{28A0092B-C50C-407E-A947-70E740481C1C}">
                <a14:useLocalDpi xmlns:a14="http://schemas.microsoft.com/office/drawing/2010/main" val="0"/>
              </a:ext>
            </a:extLst>
          </a:blip>
          <a:srcRect/>
          <a:stretch>
            <a:fillRect/>
          </a:stretch>
        </p:blipFill>
        <p:spPr bwMode="auto">
          <a:xfrm>
            <a:off x="0" y="0"/>
            <a:ext cx="1234440" cy="123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88040" y="0"/>
            <a:ext cx="1355960"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itle 1"/>
          <p:cNvSpPr txBox="1">
            <a:spLocks/>
          </p:cNvSpPr>
          <p:nvPr/>
        </p:nvSpPr>
        <p:spPr>
          <a:xfrm>
            <a:off x="1066800" y="381000"/>
            <a:ext cx="6934200" cy="1477962"/>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sz="4000" dirty="0" smtClean="0">
                <a:solidFill>
                  <a:prstClr val="black"/>
                </a:solidFill>
              </a:rPr>
              <a:t>Indian Health Service</a:t>
            </a:r>
            <a:br>
              <a:rPr lang="en-US" sz="4000" dirty="0" smtClean="0">
                <a:solidFill>
                  <a:prstClr val="black"/>
                </a:solidFill>
              </a:rPr>
            </a:br>
            <a:r>
              <a:rPr lang="en-US" sz="4000" dirty="0" smtClean="0">
                <a:solidFill>
                  <a:prstClr val="black"/>
                </a:solidFill>
              </a:rPr>
              <a:t>Portland Area</a:t>
            </a:r>
            <a:endParaRPr lang="en-US" dirty="0">
              <a:solidFill>
                <a:schemeClr val="bg1"/>
              </a:solidFill>
            </a:endParaRPr>
          </a:p>
        </p:txBody>
      </p:sp>
      <p:sp>
        <p:nvSpPr>
          <p:cNvPr id="6" name="TextBox 5"/>
          <p:cNvSpPr txBox="1"/>
          <p:nvPr/>
        </p:nvSpPr>
        <p:spPr>
          <a:xfrm>
            <a:off x="228600" y="1782763"/>
            <a:ext cx="8534400" cy="3785652"/>
          </a:xfrm>
          <a:prstGeom prst="rect">
            <a:avLst/>
          </a:prstGeom>
          <a:noFill/>
        </p:spPr>
        <p:txBody>
          <a:bodyPr wrap="square" rtlCol="0">
            <a:spAutoFit/>
          </a:bodyPr>
          <a:lstStyle/>
          <a:p>
            <a:r>
              <a:rPr lang="en-US" altLang="en-US" sz="2200" b="1" u="sng" dirty="0" smtClean="0">
                <a:solidFill>
                  <a:schemeClr val="bg1"/>
                </a:solidFill>
                <a:latin typeface="+mj-lt"/>
              </a:rPr>
              <a:t>AFA process improvement underway - continued</a:t>
            </a:r>
          </a:p>
          <a:p>
            <a:endParaRPr lang="en-US" altLang="en-US" sz="2400" b="1" u="sng" dirty="0">
              <a:solidFill>
                <a:schemeClr val="bg1"/>
              </a:solidFill>
              <a:latin typeface="+mj-lt"/>
            </a:endParaRPr>
          </a:p>
          <a:p>
            <a:pPr marL="800100" lvl="1" indent="-342900">
              <a:buFont typeface="Wingdings" panose="05000000000000000000" pitchFamily="2" charset="2"/>
              <a:buChar char="v"/>
            </a:pPr>
            <a:r>
              <a:rPr lang="en-US" altLang="en-US" sz="2400" dirty="0" smtClean="0">
                <a:solidFill>
                  <a:schemeClr val="bg1"/>
                </a:solidFill>
                <a:latin typeface="+mj-lt"/>
              </a:rPr>
              <a:t>If not on Model </a:t>
            </a:r>
            <a:r>
              <a:rPr lang="en-US" altLang="en-US" sz="2400" dirty="0">
                <a:solidFill>
                  <a:schemeClr val="bg1"/>
                </a:solidFill>
                <a:latin typeface="+mj-lt"/>
              </a:rPr>
              <a:t>A</a:t>
            </a:r>
            <a:r>
              <a:rPr lang="en-US" altLang="en-US" sz="2400" dirty="0" smtClean="0">
                <a:solidFill>
                  <a:schemeClr val="bg1"/>
                </a:solidFill>
                <a:latin typeface="+mj-lt"/>
              </a:rPr>
              <a:t>greement/Contract it would be the time to update along with SOW to allow for all authorities.</a:t>
            </a:r>
          </a:p>
          <a:p>
            <a:pPr marL="800100" lvl="1" indent="-342900">
              <a:buFont typeface="Wingdings" panose="05000000000000000000" pitchFamily="2" charset="2"/>
              <a:buChar char="v"/>
            </a:pPr>
            <a:endParaRPr lang="en-US" altLang="en-US" sz="2400" dirty="0" smtClean="0">
              <a:solidFill>
                <a:schemeClr val="bg1"/>
              </a:solidFill>
              <a:latin typeface="+mj-lt"/>
            </a:endParaRPr>
          </a:p>
          <a:p>
            <a:pPr marL="800100" lvl="1" indent="-342900">
              <a:buFont typeface="Wingdings" panose="05000000000000000000" pitchFamily="2" charset="2"/>
              <a:buChar char="v"/>
            </a:pPr>
            <a:r>
              <a:rPr lang="en-US" altLang="en-US" sz="2400" dirty="0" smtClean="0">
                <a:solidFill>
                  <a:schemeClr val="bg1"/>
                </a:solidFill>
                <a:latin typeface="+mj-lt"/>
              </a:rPr>
              <a:t>Draft CSC template will also be provided with package, to calculate initial Direct and Indirect for coming FY/CY period.</a:t>
            </a:r>
          </a:p>
          <a:p>
            <a:pPr marL="800100" lvl="1" indent="-342900">
              <a:buFont typeface="Wingdings" panose="05000000000000000000" pitchFamily="2" charset="2"/>
              <a:buChar char="v"/>
            </a:pPr>
            <a:endParaRPr lang="en-US" altLang="en-US" sz="2400" dirty="0" smtClean="0">
              <a:solidFill>
                <a:schemeClr val="bg1"/>
              </a:solidFill>
              <a:latin typeface="+mj-lt"/>
            </a:endParaRPr>
          </a:p>
          <a:p>
            <a:pPr marL="800100" lvl="1" indent="-342900">
              <a:buFont typeface="Wingdings" panose="05000000000000000000" pitchFamily="2" charset="2"/>
              <a:buChar char="v"/>
            </a:pPr>
            <a:r>
              <a:rPr lang="en-US" altLang="en-US" sz="2400" dirty="0" smtClean="0">
                <a:solidFill>
                  <a:schemeClr val="bg1"/>
                </a:solidFill>
                <a:latin typeface="+mj-lt"/>
              </a:rPr>
              <a:t>Unilateral vs. Bilateral amendments – Tribes choice</a:t>
            </a:r>
            <a:endParaRPr lang="en-US" altLang="en-US" sz="2400" dirty="0">
              <a:solidFill>
                <a:schemeClr val="bg1"/>
              </a:solidFill>
              <a:latin typeface="+mj-lt"/>
            </a:endParaRPr>
          </a:p>
        </p:txBody>
      </p:sp>
    </p:spTree>
    <p:extLst>
      <p:ext uri="{BB962C8B-B14F-4D97-AF65-F5344CB8AC3E}">
        <p14:creationId xmlns:p14="http://schemas.microsoft.com/office/powerpoint/2010/main" val="11356784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128" y="152400"/>
            <a:ext cx="6934200" cy="1477962"/>
          </a:xfrm>
        </p:spPr>
        <p:txBody>
          <a:bodyPr>
            <a:normAutofit/>
          </a:bodyPr>
          <a:lstStyle/>
          <a:p>
            <a:r>
              <a:rPr lang="en-US" sz="4000" dirty="0" smtClean="0">
                <a:solidFill>
                  <a:prstClr val="black"/>
                </a:solidFill>
              </a:rPr>
              <a:t> </a:t>
            </a:r>
            <a:endParaRPr lang="en-US" baseline="30000" dirty="0">
              <a:solidFill>
                <a:schemeClr val="bg1"/>
              </a:solidFill>
            </a:endParaRPr>
          </a:p>
        </p:txBody>
      </p:sp>
      <p:pic>
        <p:nvPicPr>
          <p:cNvPr id="4" name="Picture 1" descr="image001"/>
          <p:cNvPicPr>
            <a:picLocks noChangeAspect="1" noChangeArrowheads="1"/>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contrast="51000"/>
                    </a14:imgEffect>
                  </a14:imgLayer>
                </a14:imgProps>
              </a:ext>
              <a:ext uri="{28A0092B-C50C-407E-A947-70E740481C1C}">
                <a14:useLocalDpi xmlns:a14="http://schemas.microsoft.com/office/drawing/2010/main" val="0"/>
              </a:ext>
            </a:extLst>
          </a:blip>
          <a:srcRect/>
          <a:stretch>
            <a:fillRect/>
          </a:stretch>
        </p:blipFill>
        <p:spPr bwMode="auto">
          <a:xfrm>
            <a:off x="0" y="0"/>
            <a:ext cx="1234440" cy="123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88040" y="0"/>
            <a:ext cx="1355960"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itle 1"/>
          <p:cNvSpPr txBox="1">
            <a:spLocks/>
          </p:cNvSpPr>
          <p:nvPr/>
        </p:nvSpPr>
        <p:spPr>
          <a:xfrm>
            <a:off x="1066800" y="381000"/>
            <a:ext cx="6934200" cy="1477962"/>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sz="4000" dirty="0" smtClean="0">
                <a:solidFill>
                  <a:prstClr val="black"/>
                </a:solidFill>
              </a:rPr>
              <a:t>Indian Health Service</a:t>
            </a:r>
            <a:br>
              <a:rPr lang="en-US" sz="4000" dirty="0" smtClean="0">
                <a:solidFill>
                  <a:prstClr val="black"/>
                </a:solidFill>
              </a:rPr>
            </a:br>
            <a:r>
              <a:rPr lang="en-US" sz="4000" dirty="0" smtClean="0">
                <a:solidFill>
                  <a:prstClr val="black"/>
                </a:solidFill>
              </a:rPr>
              <a:t>Portland Area</a:t>
            </a:r>
            <a:endParaRPr lang="en-US" dirty="0">
              <a:solidFill>
                <a:schemeClr val="bg1"/>
              </a:solidFill>
            </a:endParaRPr>
          </a:p>
        </p:txBody>
      </p:sp>
      <p:sp>
        <p:nvSpPr>
          <p:cNvPr id="6" name="Text Placeholder 2"/>
          <p:cNvSpPr txBox="1">
            <a:spLocks noGrp="1"/>
          </p:cNvSpPr>
          <p:nvPr>
            <p:ph idx="1"/>
          </p:nvPr>
        </p:nvSpPr>
        <p:spPr>
          <a:xfrm>
            <a:off x="304800" y="1615440"/>
            <a:ext cx="8686800" cy="4953000"/>
          </a:xfrm>
          <a:prstGeom prst="rect">
            <a:avLst/>
          </a:prstGeom>
        </p:spPr>
        <p:txBody>
          <a:bodyPr vert="horz" anchor="t">
            <a:normAutofit fontScale="77500" lnSpcReduction="20000"/>
          </a:bodyPr>
          <a:lstStyle>
            <a:lvl1pPr marL="73152" indent="0" algn="l" rtl="0" eaLnBrk="1" latinLnBrk="0" hangingPunct="1">
              <a:spcBef>
                <a:spcPct val="20000"/>
              </a:spcBef>
              <a:buClr>
                <a:schemeClr val="tx1">
                  <a:shade val="95000"/>
                </a:schemeClr>
              </a:buClr>
              <a:buSzPct val="65000"/>
              <a:buFont typeface="Wingdings 2"/>
              <a:buNone/>
              <a:defRPr kumimoji="0" sz="20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None/>
              <a:defRPr kumimoji="0" sz="1800" kern="1200">
                <a:solidFill>
                  <a:schemeClr val="tx1">
                    <a:tint val="75000"/>
                  </a:schemeClr>
                </a:solidFill>
                <a:latin typeface="+mn-lt"/>
                <a:ea typeface="+mn-ea"/>
                <a:cs typeface="+mn-cs"/>
              </a:defRPr>
            </a:lvl2pPr>
            <a:lvl3pPr marL="1133856" indent="-228600" algn="l" rtl="0" eaLnBrk="1" latinLnBrk="0" hangingPunct="1">
              <a:spcBef>
                <a:spcPct val="20000"/>
              </a:spcBef>
              <a:buClr>
                <a:schemeClr val="tx1"/>
              </a:buClr>
              <a:buSzPct val="95000"/>
              <a:buFont typeface="Wingdings"/>
              <a:buNone/>
              <a:defRPr kumimoji="0" sz="1600" kern="1200">
                <a:solidFill>
                  <a:schemeClr val="tx1">
                    <a:tint val="75000"/>
                  </a:schemeClr>
                </a:solidFill>
                <a:latin typeface="+mn-lt"/>
                <a:ea typeface="+mn-ea"/>
                <a:cs typeface="+mn-cs"/>
              </a:defRPr>
            </a:lvl3pPr>
            <a:lvl4pPr marL="1353312" indent="-182880" algn="l" rtl="0" eaLnBrk="1" latinLnBrk="0" hangingPunct="1">
              <a:spcBef>
                <a:spcPct val="20000"/>
              </a:spcBef>
              <a:buClr>
                <a:schemeClr val="tx1"/>
              </a:buClr>
              <a:buSzPct val="100000"/>
              <a:buFont typeface="Wingdings 3"/>
              <a:buNone/>
              <a:defRPr kumimoji="0" sz="1400" kern="1200">
                <a:solidFill>
                  <a:schemeClr val="tx1">
                    <a:tint val="75000"/>
                  </a:schemeClr>
                </a:solidFill>
                <a:latin typeface="+mn-lt"/>
                <a:ea typeface="+mn-ea"/>
                <a:cs typeface="+mn-cs"/>
              </a:defRPr>
            </a:lvl4pPr>
            <a:lvl5pPr marL="1545336" indent="-182880" algn="l" rtl="0" eaLnBrk="1" latinLnBrk="0" hangingPunct="1">
              <a:spcBef>
                <a:spcPct val="20000"/>
              </a:spcBef>
              <a:buClr>
                <a:schemeClr val="tx1"/>
              </a:buClr>
              <a:buFont typeface="Wingdings 2"/>
              <a:buNone/>
              <a:defRPr kumimoji="0" sz="1400" kern="1200">
                <a:solidFill>
                  <a:schemeClr val="tx1">
                    <a:tint val="75000"/>
                  </a:schemeClr>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pPr marL="457200" lvl="0" indent="-457200" fontAlgn="base">
              <a:spcAft>
                <a:spcPct val="0"/>
              </a:spcAft>
              <a:buClrTx/>
              <a:buSzTx/>
              <a:buFont typeface="Wingdings" panose="05000000000000000000" pitchFamily="2" charset="2"/>
              <a:buChar char="v"/>
              <a:defRPr/>
            </a:pPr>
            <a:endParaRPr lang="en-US" sz="2800" b="1" u="sng" kern="0" dirty="0" smtClean="0">
              <a:solidFill>
                <a:srgbClr val="000000"/>
              </a:solidFill>
              <a:latin typeface="+mj-lt"/>
            </a:endParaRPr>
          </a:p>
          <a:p>
            <a:pPr marL="0" fontAlgn="base">
              <a:spcAft>
                <a:spcPct val="0"/>
              </a:spcAft>
              <a:buClrTx/>
              <a:buSzTx/>
              <a:defRPr/>
            </a:pPr>
            <a:r>
              <a:rPr lang="en-US" sz="2800" b="1" u="sng" kern="0" dirty="0">
                <a:solidFill>
                  <a:srgbClr val="000000"/>
                </a:solidFill>
                <a:latin typeface="+mj-lt"/>
              </a:rPr>
              <a:t>FY </a:t>
            </a:r>
            <a:r>
              <a:rPr lang="en-US" sz="2800" b="1" u="sng" kern="0" dirty="0" smtClean="0">
                <a:solidFill>
                  <a:srgbClr val="000000"/>
                </a:solidFill>
                <a:latin typeface="+mj-lt"/>
              </a:rPr>
              <a:t>2018 </a:t>
            </a:r>
            <a:r>
              <a:rPr lang="en-US" sz="2800" b="1" u="sng" kern="0" dirty="0">
                <a:solidFill>
                  <a:srgbClr val="000000"/>
                </a:solidFill>
                <a:latin typeface="+mj-lt"/>
              </a:rPr>
              <a:t>Continuing Resolutions (CRs)</a:t>
            </a:r>
          </a:p>
          <a:p>
            <a:pPr marL="800100" lvl="1" indent="-342900" fontAlgn="base">
              <a:spcAft>
                <a:spcPct val="0"/>
              </a:spcAft>
              <a:buClrTx/>
              <a:buSzTx/>
              <a:buFont typeface="Wingdings" panose="05000000000000000000" pitchFamily="2" charset="2"/>
              <a:buChar char="v"/>
              <a:defRPr/>
            </a:pPr>
            <a:r>
              <a:rPr lang="en-US" sz="2200" dirty="0" smtClean="0">
                <a:solidFill>
                  <a:schemeClr val="bg1"/>
                </a:solidFill>
                <a:latin typeface="Calibri" panose="020F0502020204030204" pitchFamily="34" charset="0"/>
                <a:cs typeface="Calibri" panose="020F0502020204030204" pitchFamily="34" charset="0"/>
              </a:rPr>
              <a:t>CR 1: Public Law 115-56 authorizes funding through </a:t>
            </a:r>
            <a:r>
              <a:rPr lang="en-US" sz="2200" dirty="0">
                <a:solidFill>
                  <a:schemeClr val="bg1"/>
                </a:solidFill>
                <a:latin typeface="Calibri" panose="020F0502020204030204" pitchFamily="34" charset="0"/>
                <a:cs typeface="Calibri" panose="020F0502020204030204" pitchFamily="34" charset="0"/>
              </a:rPr>
              <a:t>December </a:t>
            </a:r>
            <a:r>
              <a:rPr lang="en-US" sz="2200" dirty="0" smtClean="0">
                <a:solidFill>
                  <a:schemeClr val="bg1"/>
                </a:solidFill>
                <a:latin typeface="Calibri" panose="020F0502020204030204" pitchFamily="34" charset="0"/>
                <a:cs typeface="Calibri" panose="020F0502020204030204" pitchFamily="34" charset="0"/>
              </a:rPr>
              <a:t>8, 2017.</a:t>
            </a:r>
            <a:r>
              <a:rPr lang="en-US" sz="2200" dirty="0">
                <a:solidFill>
                  <a:schemeClr val="bg1"/>
                </a:solidFill>
                <a:latin typeface="Calibri" panose="020F0502020204030204" pitchFamily="34" charset="0"/>
                <a:cs typeface="Calibri" panose="020F0502020204030204" pitchFamily="34" charset="0"/>
              </a:rPr>
              <a:t> The CR continues activities authorized in </a:t>
            </a:r>
            <a:r>
              <a:rPr lang="en-US" sz="2200" dirty="0" smtClean="0">
                <a:solidFill>
                  <a:schemeClr val="bg1"/>
                </a:solidFill>
                <a:latin typeface="Calibri" panose="020F0502020204030204" pitchFamily="34" charset="0"/>
                <a:cs typeface="Calibri" panose="020F0502020204030204" pitchFamily="34" charset="0"/>
              </a:rPr>
              <a:t>FY17 </a:t>
            </a:r>
            <a:r>
              <a:rPr lang="en-US" sz="2200" dirty="0">
                <a:solidFill>
                  <a:schemeClr val="bg1"/>
                </a:solidFill>
                <a:latin typeface="Calibri" panose="020F0502020204030204" pitchFamily="34" charset="0"/>
                <a:cs typeface="Calibri" panose="020F0502020204030204" pitchFamily="34" charset="0"/>
              </a:rPr>
              <a:t>at the </a:t>
            </a:r>
            <a:r>
              <a:rPr lang="en-US" sz="2200" dirty="0" smtClean="0">
                <a:solidFill>
                  <a:schemeClr val="bg1"/>
                </a:solidFill>
                <a:latin typeface="Calibri" panose="020F0502020204030204" pitchFamily="34" charset="0"/>
                <a:cs typeface="Calibri" panose="020F0502020204030204" pitchFamily="34" charset="0"/>
              </a:rPr>
              <a:t>FY17 </a:t>
            </a:r>
            <a:r>
              <a:rPr lang="en-US" sz="2200" dirty="0">
                <a:solidFill>
                  <a:schemeClr val="bg1"/>
                </a:solidFill>
                <a:latin typeface="Calibri" panose="020F0502020204030204" pitchFamily="34" charset="0"/>
                <a:cs typeface="Calibri" panose="020F0502020204030204" pitchFamily="34" charset="0"/>
              </a:rPr>
              <a:t>levels, but reduced by </a:t>
            </a:r>
            <a:r>
              <a:rPr lang="en-US" sz="2200" dirty="0" smtClean="0">
                <a:solidFill>
                  <a:schemeClr val="bg1"/>
                </a:solidFill>
                <a:latin typeface="Calibri" panose="020F0502020204030204" pitchFamily="34" charset="0"/>
                <a:cs typeface="Calibri" panose="020F0502020204030204" pitchFamily="34" charset="0"/>
              </a:rPr>
              <a:t>0.6791%. </a:t>
            </a:r>
          </a:p>
          <a:p>
            <a:pPr marL="800100" lvl="1" indent="-342900" fontAlgn="base">
              <a:spcAft>
                <a:spcPct val="0"/>
              </a:spcAft>
              <a:buClrTx/>
              <a:buSzTx/>
              <a:buFont typeface="Wingdings" panose="05000000000000000000" pitchFamily="2" charset="2"/>
              <a:buChar char="v"/>
              <a:defRPr/>
            </a:pPr>
            <a:endParaRPr lang="en-US" sz="2200" dirty="0">
              <a:solidFill>
                <a:schemeClr val="bg1"/>
              </a:solidFill>
              <a:latin typeface="Calibri" panose="020F0502020204030204" pitchFamily="34" charset="0"/>
              <a:cs typeface="Calibri" panose="020F0502020204030204" pitchFamily="34" charset="0"/>
            </a:endParaRPr>
          </a:p>
          <a:p>
            <a:pPr marL="800100" lvl="1" indent="-342900" fontAlgn="base">
              <a:spcAft>
                <a:spcPct val="0"/>
              </a:spcAft>
              <a:buClrTx/>
              <a:buSzTx/>
              <a:buFont typeface="Wingdings" panose="05000000000000000000" pitchFamily="2" charset="2"/>
              <a:buChar char="v"/>
              <a:defRPr/>
            </a:pPr>
            <a:r>
              <a:rPr lang="en-US" sz="2200" dirty="0" smtClean="0">
                <a:solidFill>
                  <a:schemeClr val="bg1"/>
                </a:solidFill>
                <a:latin typeface="Calibri" panose="020F0502020204030204" pitchFamily="34" charset="0"/>
                <a:cs typeface="Calibri" panose="020F0502020204030204" pitchFamily="34" charset="0"/>
              </a:rPr>
              <a:t>CR 2: Public Law 115-90 authorizes funding through December 22, 2017. </a:t>
            </a:r>
            <a:r>
              <a:rPr lang="en-US" sz="2200" dirty="0">
                <a:solidFill>
                  <a:schemeClr val="bg1"/>
                </a:solidFill>
                <a:latin typeface="Calibri" panose="020F0502020204030204" pitchFamily="34" charset="0"/>
                <a:cs typeface="Calibri" panose="020F0502020204030204" pitchFamily="34" charset="0"/>
              </a:rPr>
              <a:t>The CR continues activities authorized in </a:t>
            </a:r>
            <a:r>
              <a:rPr lang="en-US" sz="2200" dirty="0" smtClean="0">
                <a:solidFill>
                  <a:schemeClr val="bg1"/>
                </a:solidFill>
                <a:latin typeface="Calibri" panose="020F0502020204030204" pitchFamily="34" charset="0"/>
                <a:cs typeface="Calibri" panose="020F0502020204030204" pitchFamily="34" charset="0"/>
              </a:rPr>
              <a:t>FY17 </a:t>
            </a:r>
            <a:r>
              <a:rPr lang="en-US" sz="2200" dirty="0">
                <a:solidFill>
                  <a:schemeClr val="bg1"/>
                </a:solidFill>
                <a:latin typeface="Calibri" panose="020F0502020204030204" pitchFamily="34" charset="0"/>
                <a:cs typeface="Calibri" panose="020F0502020204030204" pitchFamily="34" charset="0"/>
              </a:rPr>
              <a:t>at the </a:t>
            </a:r>
            <a:r>
              <a:rPr lang="en-US" sz="2200" dirty="0" smtClean="0">
                <a:solidFill>
                  <a:schemeClr val="bg1"/>
                </a:solidFill>
                <a:latin typeface="Calibri" panose="020F0502020204030204" pitchFamily="34" charset="0"/>
                <a:cs typeface="Calibri" panose="020F0502020204030204" pitchFamily="34" charset="0"/>
              </a:rPr>
              <a:t>FY17 </a:t>
            </a:r>
            <a:r>
              <a:rPr lang="en-US" sz="2200" dirty="0">
                <a:solidFill>
                  <a:schemeClr val="bg1"/>
                </a:solidFill>
                <a:latin typeface="Calibri" panose="020F0502020204030204" pitchFamily="34" charset="0"/>
                <a:cs typeface="Calibri" panose="020F0502020204030204" pitchFamily="34" charset="0"/>
              </a:rPr>
              <a:t>levels, but reduced by 0.6791%. </a:t>
            </a:r>
            <a:endParaRPr lang="en-US" sz="2200" dirty="0" smtClean="0">
              <a:solidFill>
                <a:schemeClr val="bg1"/>
              </a:solidFill>
              <a:latin typeface="Calibri" panose="020F0502020204030204" pitchFamily="34" charset="0"/>
              <a:cs typeface="Calibri" panose="020F0502020204030204" pitchFamily="34" charset="0"/>
            </a:endParaRPr>
          </a:p>
          <a:p>
            <a:pPr marL="457200" lvl="1" indent="0" fontAlgn="base">
              <a:spcAft>
                <a:spcPct val="0"/>
              </a:spcAft>
              <a:buClrTx/>
              <a:buSzTx/>
              <a:defRPr/>
            </a:pPr>
            <a:endParaRPr lang="en-US" sz="2200" b="1" kern="0" dirty="0">
              <a:solidFill>
                <a:srgbClr val="000000"/>
              </a:solidFill>
              <a:latin typeface="Calibri" panose="020F0502020204030204" pitchFamily="34" charset="0"/>
              <a:cs typeface="Calibri" panose="020F0502020204030204" pitchFamily="34" charset="0"/>
            </a:endParaRPr>
          </a:p>
          <a:p>
            <a:pPr marL="800100" lvl="1" indent="-342900" fontAlgn="base">
              <a:spcAft>
                <a:spcPct val="0"/>
              </a:spcAft>
              <a:buClrTx/>
              <a:buSzTx/>
              <a:buFont typeface="Wingdings" panose="05000000000000000000" pitchFamily="2" charset="2"/>
              <a:buChar char="v"/>
              <a:defRPr/>
            </a:pPr>
            <a:r>
              <a:rPr lang="en-US" sz="2200" dirty="0" smtClean="0">
                <a:solidFill>
                  <a:schemeClr val="bg1"/>
                </a:solidFill>
                <a:latin typeface="Calibri" panose="020F0502020204030204" pitchFamily="34" charset="0"/>
                <a:cs typeface="Calibri" panose="020F0502020204030204" pitchFamily="34" charset="0"/>
              </a:rPr>
              <a:t>CR 3: Public Law No. 115-96 authorizes </a:t>
            </a:r>
            <a:r>
              <a:rPr lang="en-US" sz="2200" dirty="0">
                <a:solidFill>
                  <a:schemeClr val="bg1"/>
                </a:solidFill>
                <a:latin typeface="Calibri" panose="020F0502020204030204" pitchFamily="34" charset="0"/>
                <a:cs typeface="Calibri" panose="020F0502020204030204" pitchFamily="34" charset="0"/>
              </a:rPr>
              <a:t>funding </a:t>
            </a:r>
            <a:r>
              <a:rPr lang="en-US" sz="2200" dirty="0" smtClean="0">
                <a:solidFill>
                  <a:schemeClr val="bg1"/>
                </a:solidFill>
                <a:latin typeface="Calibri" panose="020F0502020204030204" pitchFamily="34" charset="0"/>
                <a:cs typeface="Calibri" panose="020F0502020204030204" pitchFamily="34" charset="0"/>
              </a:rPr>
              <a:t>through January 19, 2018. </a:t>
            </a:r>
            <a:r>
              <a:rPr lang="en-US" sz="2200" dirty="0">
                <a:solidFill>
                  <a:schemeClr val="bg1"/>
                </a:solidFill>
                <a:latin typeface="Calibri" panose="020F0502020204030204" pitchFamily="34" charset="0"/>
                <a:cs typeface="Calibri" panose="020F0502020204030204" pitchFamily="34" charset="0"/>
              </a:rPr>
              <a:t>The CR continues activities authorized in </a:t>
            </a:r>
            <a:r>
              <a:rPr lang="en-US" sz="2200" dirty="0" smtClean="0">
                <a:solidFill>
                  <a:schemeClr val="bg1"/>
                </a:solidFill>
                <a:latin typeface="Calibri" panose="020F0502020204030204" pitchFamily="34" charset="0"/>
                <a:cs typeface="Calibri" panose="020F0502020204030204" pitchFamily="34" charset="0"/>
              </a:rPr>
              <a:t>FY17 </a:t>
            </a:r>
            <a:r>
              <a:rPr lang="en-US" sz="2200" dirty="0">
                <a:solidFill>
                  <a:schemeClr val="bg1"/>
                </a:solidFill>
                <a:latin typeface="Calibri" panose="020F0502020204030204" pitchFamily="34" charset="0"/>
                <a:cs typeface="Calibri" panose="020F0502020204030204" pitchFamily="34" charset="0"/>
              </a:rPr>
              <a:t>at the </a:t>
            </a:r>
            <a:r>
              <a:rPr lang="en-US" sz="2200" dirty="0" smtClean="0">
                <a:solidFill>
                  <a:schemeClr val="bg1"/>
                </a:solidFill>
                <a:latin typeface="Calibri" panose="020F0502020204030204" pitchFamily="34" charset="0"/>
                <a:cs typeface="Calibri" panose="020F0502020204030204" pitchFamily="34" charset="0"/>
              </a:rPr>
              <a:t>FY17 </a:t>
            </a:r>
            <a:r>
              <a:rPr lang="en-US" sz="2200" dirty="0">
                <a:solidFill>
                  <a:schemeClr val="bg1"/>
                </a:solidFill>
                <a:latin typeface="Calibri" panose="020F0502020204030204" pitchFamily="34" charset="0"/>
                <a:cs typeface="Calibri" panose="020F0502020204030204" pitchFamily="34" charset="0"/>
              </a:rPr>
              <a:t>levels, but reduced by 0.6791%. </a:t>
            </a:r>
            <a:endParaRPr lang="en-US" sz="2200" dirty="0" smtClean="0">
              <a:solidFill>
                <a:schemeClr val="bg1"/>
              </a:solidFill>
              <a:latin typeface="Calibri" panose="020F0502020204030204" pitchFamily="34" charset="0"/>
              <a:cs typeface="Calibri" panose="020F0502020204030204" pitchFamily="34" charset="0"/>
            </a:endParaRPr>
          </a:p>
          <a:p>
            <a:pPr marL="457200" lvl="1" indent="0" fontAlgn="base">
              <a:spcAft>
                <a:spcPct val="0"/>
              </a:spcAft>
              <a:buClrTx/>
              <a:buSzTx/>
              <a:defRPr/>
            </a:pPr>
            <a:endParaRPr lang="en-US" sz="2200" dirty="0" smtClean="0">
              <a:solidFill>
                <a:schemeClr val="bg1"/>
              </a:solidFill>
              <a:latin typeface="Calibri" panose="020F0502020204030204" pitchFamily="34" charset="0"/>
              <a:cs typeface="Calibri" panose="020F0502020204030204" pitchFamily="34" charset="0"/>
            </a:endParaRPr>
          </a:p>
          <a:p>
            <a:pPr marL="800100" lvl="1" indent="-342900" fontAlgn="base">
              <a:spcAft>
                <a:spcPct val="0"/>
              </a:spcAft>
              <a:buClrTx/>
              <a:buSzTx/>
              <a:buFont typeface="Wingdings" panose="05000000000000000000" pitchFamily="2" charset="2"/>
              <a:buChar char="v"/>
              <a:defRPr/>
            </a:pPr>
            <a:r>
              <a:rPr lang="en-US" sz="2200" kern="0" dirty="0" smtClean="0">
                <a:solidFill>
                  <a:schemeClr val="bg1"/>
                </a:solidFill>
                <a:latin typeface="Calibri" panose="020F0502020204030204" pitchFamily="34" charset="0"/>
                <a:cs typeface="Calibri" panose="020F0502020204030204" pitchFamily="34" charset="0"/>
              </a:rPr>
              <a:t>CR 4: </a:t>
            </a:r>
            <a:r>
              <a:rPr lang="en-US" sz="2200" dirty="0">
                <a:solidFill>
                  <a:schemeClr val="bg1"/>
                </a:solidFill>
                <a:latin typeface="Calibri" panose="020F0502020204030204" pitchFamily="34" charset="0"/>
                <a:cs typeface="Calibri" panose="020F0502020204030204" pitchFamily="34" charset="0"/>
              </a:rPr>
              <a:t>Public Law No</a:t>
            </a:r>
            <a:r>
              <a:rPr lang="en-US" sz="2200" dirty="0" smtClean="0">
                <a:solidFill>
                  <a:schemeClr val="bg1"/>
                </a:solidFill>
                <a:latin typeface="Calibri" panose="020F0502020204030204" pitchFamily="34" charset="0"/>
                <a:cs typeface="Calibri" panose="020F0502020204030204" pitchFamily="34" charset="0"/>
              </a:rPr>
              <a:t>. 115-120 </a:t>
            </a:r>
            <a:r>
              <a:rPr lang="en-US" sz="2200" dirty="0">
                <a:solidFill>
                  <a:schemeClr val="bg1"/>
                </a:solidFill>
                <a:latin typeface="Calibri" panose="020F0502020204030204" pitchFamily="34" charset="0"/>
                <a:cs typeface="Calibri" panose="020F0502020204030204" pitchFamily="34" charset="0"/>
              </a:rPr>
              <a:t>authorizes funding through </a:t>
            </a:r>
            <a:r>
              <a:rPr lang="en-US" sz="2200" dirty="0" smtClean="0">
                <a:solidFill>
                  <a:schemeClr val="bg1"/>
                </a:solidFill>
                <a:latin typeface="Calibri" panose="020F0502020204030204" pitchFamily="34" charset="0"/>
                <a:cs typeface="Calibri" panose="020F0502020204030204" pitchFamily="34" charset="0"/>
              </a:rPr>
              <a:t>February 8, </a:t>
            </a:r>
            <a:r>
              <a:rPr lang="en-US" sz="2200" dirty="0">
                <a:solidFill>
                  <a:schemeClr val="bg1"/>
                </a:solidFill>
                <a:latin typeface="Calibri" panose="020F0502020204030204" pitchFamily="34" charset="0"/>
                <a:cs typeface="Calibri" panose="020F0502020204030204" pitchFamily="34" charset="0"/>
              </a:rPr>
              <a:t>2018. The CR continues activities authorized in </a:t>
            </a:r>
            <a:r>
              <a:rPr lang="en-US" sz="2200" dirty="0" smtClean="0">
                <a:solidFill>
                  <a:schemeClr val="bg1"/>
                </a:solidFill>
                <a:latin typeface="Calibri" panose="020F0502020204030204" pitchFamily="34" charset="0"/>
                <a:cs typeface="Calibri" panose="020F0502020204030204" pitchFamily="34" charset="0"/>
              </a:rPr>
              <a:t>FY17 </a:t>
            </a:r>
            <a:r>
              <a:rPr lang="en-US" sz="2200" dirty="0">
                <a:solidFill>
                  <a:schemeClr val="bg1"/>
                </a:solidFill>
                <a:latin typeface="Calibri" panose="020F0502020204030204" pitchFamily="34" charset="0"/>
                <a:cs typeface="Calibri" panose="020F0502020204030204" pitchFamily="34" charset="0"/>
              </a:rPr>
              <a:t>at the FY17 levels, but reduced by 0.6791%. </a:t>
            </a:r>
          </a:p>
          <a:p>
            <a:pPr marL="800100" lvl="1" indent="-342900" fontAlgn="base">
              <a:spcAft>
                <a:spcPct val="0"/>
              </a:spcAft>
              <a:buClrTx/>
              <a:buSzTx/>
              <a:buFont typeface="Wingdings" panose="05000000000000000000" pitchFamily="2" charset="2"/>
              <a:buChar char="v"/>
              <a:defRPr/>
            </a:pPr>
            <a:endParaRPr lang="en-US" sz="2200" b="1" kern="0" dirty="0" smtClean="0">
              <a:solidFill>
                <a:schemeClr val="bg1"/>
              </a:solidFill>
              <a:latin typeface="Calibri" panose="020F0502020204030204" pitchFamily="34" charset="0"/>
              <a:cs typeface="Calibri" panose="020F0502020204030204" pitchFamily="34" charset="0"/>
            </a:endParaRPr>
          </a:p>
          <a:p>
            <a:pPr marL="800100" lvl="1" indent="-342900" fontAlgn="base">
              <a:spcAft>
                <a:spcPct val="0"/>
              </a:spcAft>
              <a:buClrTx/>
              <a:buSzTx/>
              <a:buFont typeface="Wingdings" panose="05000000000000000000" pitchFamily="2" charset="2"/>
              <a:buChar char="v"/>
              <a:defRPr/>
            </a:pPr>
            <a:r>
              <a:rPr lang="en-US" sz="2200" kern="0" dirty="0" smtClean="0">
                <a:solidFill>
                  <a:schemeClr val="bg1"/>
                </a:solidFill>
                <a:latin typeface="Calibri" panose="020F0502020204030204" pitchFamily="34" charset="0"/>
                <a:cs typeface="Calibri" panose="020F0502020204030204" pitchFamily="34" charset="0"/>
              </a:rPr>
              <a:t>CR 5: Public Law No. 115-123 authorizes funding through March 23, 2018. </a:t>
            </a:r>
            <a:r>
              <a:rPr lang="en-US" sz="2000" dirty="0" smtClean="0">
                <a:solidFill>
                  <a:schemeClr val="bg1"/>
                </a:solidFill>
                <a:latin typeface="Calibri" panose="020F0502020204030204" pitchFamily="34" charset="0"/>
                <a:cs typeface="Calibri" panose="020F0502020204030204" pitchFamily="34" charset="0"/>
              </a:rPr>
              <a:t>The </a:t>
            </a:r>
            <a:r>
              <a:rPr lang="en-US" sz="2000" dirty="0">
                <a:solidFill>
                  <a:schemeClr val="bg1"/>
                </a:solidFill>
                <a:latin typeface="Calibri" panose="020F0502020204030204" pitchFamily="34" charset="0"/>
                <a:cs typeface="Calibri" panose="020F0502020204030204" pitchFamily="34" charset="0"/>
              </a:rPr>
              <a:t>CR continues activities authorized in FY17 at the FY17 levels, but reduced by 0.6791%. </a:t>
            </a:r>
            <a:endParaRPr lang="en-US" sz="2000" dirty="0" smtClean="0">
              <a:solidFill>
                <a:schemeClr val="bg1"/>
              </a:solidFill>
              <a:latin typeface="Calibri" panose="020F0502020204030204" pitchFamily="34" charset="0"/>
              <a:cs typeface="Calibri" panose="020F0502020204030204" pitchFamily="34" charset="0"/>
            </a:endParaRPr>
          </a:p>
          <a:p>
            <a:pPr marL="0" fontAlgn="base">
              <a:spcAft>
                <a:spcPct val="0"/>
              </a:spcAft>
              <a:buClrTx/>
              <a:buSzTx/>
              <a:defRPr/>
            </a:pPr>
            <a:r>
              <a:rPr lang="en-US" sz="2800" b="1" u="sng" kern="0" dirty="0">
                <a:solidFill>
                  <a:srgbClr val="000000"/>
                </a:solidFill>
              </a:rPr>
              <a:t>FY 2018 Omnibus Bill</a:t>
            </a:r>
          </a:p>
          <a:p>
            <a:pPr marL="800100" lvl="1" indent="-342900" fontAlgn="base">
              <a:spcAft>
                <a:spcPct val="0"/>
              </a:spcAft>
              <a:buClrTx/>
              <a:buSzTx/>
              <a:buFont typeface="Wingdings" panose="05000000000000000000" pitchFamily="2" charset="2"/>
              <a:buChar char="v"/>
              <a:defRPr/>
            </a:pPr>
            <a:r>
              <a:rPr lang="en-US" sz="2200" dirty="0">
                <a:solidFill>
                  <a:schemeClr val="bg1"/>
                </a:solidFill>
                <a:latin typeface="Calibri" panose="020F0502020204030204" pitchFamily="34" charset="0"/>
                <a:cs typeface="Calibri" panose="020F0502020204030204" pitchFamily="34" charset="0"/>
              </a:rPr>
              <a:t>Signed by the President on March 23, 2018</a:t>
            </a:r>
            <a:r>
              <a:rPr lang="en-US" sz="2200" dirty="0" smtClean="0">
                <a:solidFill>
                  <a:schemeClr val="bg1"/>
                </a:solidFill>
                <a:latin typeface="Calibri" panose="020F0502020204030204" pitchFamily="34" charset="0"/>
                <a:cs typeface="Calibri" panose="020F0502020204030204" pitchFamily="34" charset="0"/>
              </a:rPr>
              <a:t>.</a:t>
            </a:r>
          </a:p>
          <a:p>
            <a:pPr marL="800100" lvl="1" indent="-342900" fontAlgn="base">
              <a:spcAft>
                <a:spcPct val="0"/>
              </a:spcAft>
              <a:buClrTx/>
              <a:buSzTx/>
              <a:buFont typeface="Wingdings" panose="05000000000000000000" pitchFamily="2" charset="2"/>
              <a:buChar char="v"/>
              <a:defRPr/>
            </a:pPr>
            <a:r>
              <a:rPr lang="en-US" sz="2000" dirty="0">
                <a:solidFill>
                  <a:schemeClr val="bg1"/>
                </a:solidFill>
              </a:rPr>
              <a:t>Increased IHS’s budget by $497.878 million over the FY 2017 the enacted level.</a:t>
            </a:r>
          </a:p>
          <a:p>
            <a:pPr marL="457200" lvl="1" indent="0" fontAlgn="base">
              <a:spcAft>
                <a:spcPct val="0"/>
              </a:spcAft>
              <a:buClrTx/>
              <a:buSzTx/>
              <a:defRPr/>
            </a:pPr>
            <a:endParaRPr lang="en-US" sz="2000" dirty="0">
              <a:solidFill>
                <a:schemeClr val="bg1"/>
              </a:solidFill>
              <a:latin typeface="Calibri" panose="020F0502020204030204" pitchFamily="34" charset="0"/>
              <a:cs typeface="Calibri" panose="020F0502020204030204" pitchFamily="34" charset="0"/>
            </a:endParaRPr>
          </a:p>
          <a:p>
            <a:pPr marL="457200" lvl="1" indent="0" fontAlgn="base">
              <a:spcAft>
                <a:spcPct val="0"/>
              </a:spcAft>
              <a:buClrTx/>
              <a:buSzTx/>
              <a:defRPr/>
            </a:pPr>
            <a:endParaRPr lang="en-US" sz="2000" dirty="0">
              <a:solidFill>
                <a:schemeClr val="bg1"/>
              </a:solidFill>
              <a:latin typeface="Calibri" panose="020F0502020204030204" pitchFamily="34" charset="0"/>
              <a:cs typeface="Calibri" panose="020F0502020204030204" pitchFamily="34" charset="0"/>
            </a:endParaRPr>
          </a:p>
          <a:p>
            <a:pPr marL="800100" lvl="1" indent="-342900" fontAlgn="base">
              <a:spcAft>
                <a:spcPct val="0"/>
              </a:spcAft>
              <a:buClrTx/>
              <a:buSzTx/>
              <a:buFont typeface="Wingdings" panose="05000000000000000000" pitchFamily="2" charset="2"/>
              <a:buChar char="v"/>
              <a:defRPr/>
            </a:pPr>
            <a:endParaRPr lang="en-US" sz="2000" b="1" kern="0" dirty="0">
              <a:solidFill>
                <a:srgbClr val="000000"/>
              </a:solidFill>
              <a:latin typeface="+mj-lt"/>
            </a:endParaRPr>
          </a:p>
          <a:p>
            <a:pPr marL="457200" lvl="1" indent="0" fontAlgn="base">
              <a:spcAft>
                <a:spcPct val="0"/>
              </a:spcAft>
              <a:buClrTx/>
              <a:buSzTx/>
              <a:defRPr/>
            </a:pPr>
            <a:endParaRPr lang="en-US" sz="2400" b="1" kern="0" dirty="0">
              <a:solidFill>
                <a:srgbClr val="000000"/>
              </a:solidFill>
              <a:latin typeface="+mj-lt"/>
            </a:endParaRPr>
          </a:p>
        </p:txBody>
      </p:sp>
    </p:spTree>
    <p:extLst>
      <p:ext uri="{BB962C8B-B14F-4D97-AF65-F5344CB8AC3E}">
        <p14:creationId xmlns:p14="http://schemas.microsoft.com/office/powerpoint/2010/main" val="27917906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128" y="152400"/>
            <a:ext cx="6934200" cy="1477962"/>
          </a:xfrm>
        </p:spPr>
        <p:txBody>
          <a:bodyPr>
            <a:normAutofit/>
          </a:bodyPr>
          <a:lstStyle/>
          <a:p>
            <a:r>
              <a:rPr lang="en-US" sz="4000" dirty="0" smtClean="0">
                <a:solidFill>
                  <a:prstClr val="black"/>
                </a:solidFill>
              </a:rPr>
              <a:t> </a:t>
            </a:r>
            <a:endParaRPr lang="en-US" baseline="30000" dirty="0">
              <a:solidFill>
                <a:schemeClr val="bg1"/>
              </a:solidFill>
            </a:endParaRPr>
          </a:p>
        </p:txBody>
      </p:sp>
      <p:pic>
        <p:nvPicPr>
          <p:cNvPr id="4" name="Picture 1" descr="image001"/>
          <p:cNvPicPr>
            <a:picLocks noChangeAspect="1" noChangeArrowheads="1"/>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contrast="51000"/>
                    </a14:imgEffect>
                  </a14:imgLayer>
                </a14:imgProps>
              </a:ext>
              <a:ext uri="{28A0092B-C50C-407E-A947-70E740481C1C}">
                <a14:useLocalDpi xmlns:a14="http://schemas.microsoft.com/office/drawing/2010/main" val="0"/>
              </a:ext>
            </a:extLst>
          </a:blip>
          <a:srcRect/>
          <a:stretch>
            <a:fillRect/>
          </a:stretch>
        </p:blipFill>
        <p:spPr bwMode="auto">
          <a:xfrm>
            <a:off x="0" y="0"/>
            <a:ext cx="1234440" cy="123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88040" y="0"/>
            <a:ext cx="1355960"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itle 1"/>
          <p:cNvSpPr txBox="1">
            <a:spLocks/>
          </p:cNvSpPr>
          <p:nvPr/>
        </p:nvSpPr>
        <p:spPr>
          <a:xfrm>
            <a:off x="1066800" y="381000"/>
            <a:ext cx="6934200" cy="1477962"/>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sz="4000" dirty="0" smtClean="0">
                <a:solidFill>
                  <a:prstClr val="black"/>
                </a:solidFill>
              </a:rPr>
              <a:t>Indian Health Service</a:t>
            </a:r>
            <a:br>
              <a:rPr lang="en-US" sz="4000" dirty="0" smtClean="0">
                <a:solidFill>
                  <a:prstClr val="black"/>
                </a:solidFill>
              </a:rPr>
            </a:br>
            <a:r>
              <a:rPr lang="en-US" sz="4000" dirty="0" smtClean="0">
                <a:solidFill>
                  <a:prstClr val="black"/>
                </a:solidFill>
              </a:rPr>
              <a:t>Portland Area</a:t>
            </a:r>
            <a:endParaRPr lang="en-US" dirty="0">
              <a:solidFill>
                <a:schemeClr val="bg1"/>
              </a:solidFill>
            </a:endParaRPr>
          </a:p>
        </p:txBody>
      </p:sp>
      <p:sp>
        <p:nvSpPr>
          <p:cNvPr id="6" name="Text Placeholder 2"/>
          <p:cNvSpPr txBox="1">
            <a:spLocks noGrp="1"/>
          </p:cNvSpPr>
          <p:nvPr>
            <p:ph idx="1"/>
          </p:nvPr>
        </p:nvSpPr>
        <p:spPr>
          <a:xfrm>
            <a:off x="304800" y="1752600"/>
            <a:ext cx="8686800" cy="4648199"/>
          </a:xfrm>
          <a:prstGeom prst="rect">
            <a:avLst/>
          </a:prstGeom>
        </p:spPr>
        <p:txBody>
          <a:bodyPr vert="horz" anchor="t">
            <a:normAutofit/>
          </a:bodyPr>
          <a:lstStyle>
            <a:lvl1pPr marL="73152" indent="0" algn="l" rtl="0" eaLnBrk="1" latinLnBrk="0" hangingPunct="1">
              <a:spcBef>
                <a:spcPct val="20000"/>
              </a:spcBef>
              <a:buClr>
                <a:schemeClr val="tx1">
                  <a:shade val="95000"/>
                </a:schemeClr>
              </a:buClr>
              <a:buSzPct val="65000"/>
              <a:buFont typeface="Wingdings 2"/>
              <a:buNone/>
              <a:defRPr kumimoji="0" sz="20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None/>
              <a:defRPr kumimoji="0" sz="1800" kern="1200">
                <a:solidFill>
                  <a:schemeClr val="tx1">
                    <a:tint val="75000"/>
                  </a:schemeClr>
                </a:solidFill>
                <a:latin typeface="+mn-lt"/>
                <a:ea typeface="+mn-ea"/>
                <a:cs typeface="+mn-cs"/>
              </a:defRPr>
            </a:lvl2pPr>
            <a:lvl3pPr marL="1133856" indent="-228600" algn="l" rtl="0" eaLnBrk="1" latinLnBrk="0" hangingPunct="1">
              <a:spcBef>
                <a:spcPct val="20000"/>
              </a:spcBef>
              <a:buClr>
                <a:schemeClr val="tx1"/>
              </a:buClr>
              <a:buSzPct val="95000"/>
              <a:buFont typeface="Wingdings"/>
              <a:buNone/>
              <a:defRPr kumimoji="0" sz="1600" kern="1200">
                <a:solidFill>
                  <a:schemeClr val="tx1">
                    <a:tint val="75000"/>
                  </a:schemeClr>
                </a:solidFill>
                <a:latin typeface="+mn-lt"/>
                <a:ea typeface="+mn-ea"/>
                <a:cs typeface="+mn-cs"/>
              </a:defRPr>
            </a:lvl3pPr>
            <a:lvl4pPr marL="1353312" indent="-182880" algn="l" rtl="0" eaLnBrk="1" latinLnBrk="0" hangingPunct="1">
              <a:spcBef>
                <a:spcPct val="20000"/>
              </a:spcBef>
              <a:buClr>
                <a:schemeClr val="tx1"/>
              </a:buClr>
              <a:buSzPct val="100000"/>
              <a:buFont typeface="Wingdings 3"/>
              <a:buNone/>
              <a:defRPr kumimoji="0" sz="1400" kern="1200">
                <a:solidFill>
                  <a:schemeClr val="tx1">
                    <a:tint val="75000"/>
                  </a:schemeClr>
                </a:solidFill>
                <a:latin typeface="+mn-lt"/>
                <a:ea typeface="+mn-ea"/>
                <a:cs typeface="+mn-cs"/>
              </a:defRPr>
            </a:lvl4pPr>
            <a:lvl5pPr marL="1545336" indent="-182880" algn="l" rtl="0" eaLnBrk="1" latinLnBrk="0" hangingPunct="1">
              <a:spcBef>
                <a:spcPct val="20000"/>
              </a:spcBef>
              <a:buClr>
                <a:schemeClr val="tx1"/>
              </a:buClr>
              <a:buFont typeface="Wingdings 2"/>
              <a:buNone/>
              <a:defRPr kumimoji="0" sz="1400" kern="1200">
                <a:solidFill>
                  <a:schemeClr val="tx1">
                    <a:tint val="75000"/>
                  </a:schemeClr>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pPr marL="0" lvl="0" fontAlgn="base">
              <a:spcAft>
                <a:spcPct val="0"/>
              </a:spcAft>
              <a:buClrTx/>
              <a:buSzTx/>
              <a:defRPr/>
            </a:pPr>
            <a:r>
              <a:rPr lang="en-US" sz="2200" b="1" u="sng" kern="0" dirty="0" smtClean="0">
                <a:solidFill>
                  <a:srgbClr val="000000"/>
                </a:solidFill>
                <a:latin typeface="Arial"/>
              </a:rPr>
              <a:t>IHCIF Workgroup</a:t>
            </a:r>
            <a:endParaRPr lang="en-US" sz="2200" dirty="0" smtClean="0">
              <a:solidFill>
                <a:schemeClr val="bg1"/>
              </a:solidFill>
              <a:latin typeface="+mj-lt"/>
            </a:endParaRPr>
          </a:p>
          <a:p>
            <a:pPr marL="800100" lvl="1" indent="-342900" fontAlgn="base">
              <a:spcAft>
                <a:spcPct val="0"/>
              </a:spcAft>
              <a:buClrTx/>
              <a:buSzTx/>
              <a:buFont typeface="Wingdings" panose="05000000000000000000" pitchFamily="2" charset="2"/>
              <a:buChar char="v"/>
              <a:defRPr/>
            </a:pPr>
            <a:r>
              <a:rPr lang="en-US" sz="2200" dirty="0" smtClean="0">
                <a:solidFill>
                  <a:schemeClr val="bg1"/>
                </a:solidFill>
                <a:latin typeface="+mj-lt"/>
              </a:rPr>
              <a:t>Workgroup Charge</a:t>
            </a:r>
          </a:p>
          <a:p>
            <a:pPr marL="1065276" lvl="2" indent="-342900" fontAlgn="base">
              <a:spcAft>
                <a:spcPct val="0"/>
              </a:spcAft>
              <a:buClrTx/>
              <a:buSzTx/>
              <a:buFont typeface="Wingdings" panose="05000000000000000000" pitchFamily="2" charset="2"/>
              <a:buChar char="v"/>
              <a:defRPr/>
            </a:pPr>
            <a:r>
              <a:rPr lang="en-US" sz="2000" dirty="0">
                <a:solidFill>
                  <a:schemeClr val="bg1"/>
                </a:solidFill>
              </a:rPr>
              <a:t>The Indian Health Service (IHS) Indian Health Care Improvement Fund (IHCIF) Workgroup was established to review the existing formula used to allocate appropriations to the IHCIF and make recommendations regarding the formula. </a:t>
            </a:r>
          </a:p>
          <a:p>
            <a:pPr marL="722376" lvl="2" indent="0" fontAlgn="base">
              <a:spcAft>
                <a:spcPct val="0"/>
              </a:spcAft>
              <a:buClrTx/>
              <a:buSzTx/>
              <a:defRPr/>
            </a:pPr>
            <a:endParaRPr lang="en-US" sz="2000" dirty="0">
              <a:solidFill>
                <a:schemeClr val="bg1"/>
              </a:solidFill>
            </a:endParaRPr>
          </a:p>
          <a:p>
            <a:pPr marL="800100" lvl="1" indent="-342900" fontAlgn="base">
              <a:spcAft>
                <a:spcPct val="0"/>
              </a:spcAft>
              <a:buClrTx/>
              <a:buSzTx/>
              <a:buFont typeface="Wingdings" panose="05000000000000000000" pitchFamily="2" charset="2"/>
              <a:buChar char="v"/>
              <a:defRPr/>
            </a:pPr>
            <a:r>
              <a:rPr lang="en-US" sz="2200" dirty="0">
                <a:solidFill>
                  <a:schemeClr val="bg1"/>
                </a:solidFill>
              </a:rPr>
              <a:t>IHS/Tribal IHCIF Workgroup Representatives</a:t>
            </a:r>
          </a:p>
          <a:p>
            <a:pPr marL="1065276" lvl="2" indent="-342900" fontAlgn="base">
              <a:spcAft>
                <a:spcPct val="0"/>
              </a:spcAft>
              <a:buClrTx/>
              <a:buSzTx/>
              <a:buFont typeface="Wingdings" panose="05000000000000000000" pitchFamily="2" charset="2"/>
              <a:buChar char="v"/>
              <a:defRPr/>
            </a:pPr>
            <a:r>
              <a:rPr lang="en-US" sz="2000" dirty="0">
                <a:solidFill>
                  <a:schemeClr val="bg1"/>
                </a:solidFill>
              </a:rPr>
              <a:t>Mr. Steven Kutz, Tribal Council Member, Cowlitz Indian Tribe</a:t>
            </a:r>
          </a:p>
          <a:p>
            <a:pPr marL="1065276" lvl="2" indent="-342900" fontAlgn="base">
              <a:spcAft>
                <a:spcPct val="0"/>
              </a:spcAft>
              <a:buClrTx/>
              <a:buSzTx/>
              <a:buFont typeface="Wingdings" panose="05000000000000000000" pitchFamily="2" charset="2"/>
              <a:buChar char="v"/>
              <a:defRPr/>
            </a:pPr>
            <a:r>
              <a:rPr lang="en-US" sz="2000" dirty="0">
                <a:solidFill>
                  <a:schemeClr val="bg1"/>
                </a:solidFill>
              </a:rPr>
              <a:t>Ms. Gail Hatcher, Vice-Chair, The Klamath Tribe</a:t>
            </a:r>
          </a:p>
          <a:p>
            <a:pPr marL="1065276" lvl="2" indent="-342900" fontAlgn="base">
              <a:spcAft>
                <a:spcPct val="0"/>
              </a:spcAft>
              <a:buClrTx/>
              <a:buSzTx/>
              <a:buFont typeface="Wingdings" panose="05000000000000000000" pitchFamily="2" charset="2"/>
              <a:buChar char="v"/>
              <a:defRPr/>
            </a:pPr>
            <a:r>
              <a:rPr lang="en-US" sz="2000" dirty="0">
                <a:solidFill>
                  <a:schemeClr val="bg1"/>
                </a:solidFill>
              </a:rPr>
              <a:t>CAPT Ann Arnett, Executive Officer, PAIHS</a:t>
            </a:r>
          </a:p>
          <a:p>
            <a:pPr marL="1065276" lvl="2" indent="-342900" fontAlgn="base">
              <a:spcAft>
                <a:spcPct val="0"/>
              </a:spcAft>
              <a:buClrTx/>
              <a:buSzTx/>
              <a:buFont typeface="Wingdings" panose="05000000000000000000" pitchFamily="2" charset="2"/>
              <a:buChar char="v"/>
              <a:defRPr/>
            </a:pPr>
            <a:r>
              <a:rPr lang="en-US" sz="2000" dirty="0" smtClean="0">
                <a:solidFill>
                  <a:schemeClr val="bg1"/>
                </a:solidFill>
              </a:rPr>
              <a:t>Ms. Nichole </a:t>
            </a:r>
            <a:r>
              <a:rPr lang="en-US" sz="2000" dirty="0">
                <a:solidFill>
                  <a:schemeClr val="bg1"/>
                </a:solidFill>
              </a:rPr>
              <a:t>Swanberg, Acting Financial Management Officer, PAIHS</a:t>
            </a:r>
          </a:p>
          <a:p>
            <a:pPr marL="1065276" lvl="2" indent="-342900" fontAlgn="base">
              <a:spcAft>
                <a:spcPct val="0"/>
              </a:spcAft>
              <a:buClrTx/>
              <a:buSzTx/>
              <a:buFont typeface="Wingdings" panose="05000000000000000000" pitchFamily="2" charset="2"/>
              <a:buChar char="v"/>
              <a:defRPr/>
            </a:pPr>
            <a:endParaRPr lang="en-US" sz="2000" dirty="0">
              <a:solidFill>
                <a:schemeClr val="bg1"/>
              </a:solidFill>
            </a:endParaRPr>
          </a:p>
          <a:p>
            <a:pPr marL="1065276" lvl="2" indent="-342900" fontAlgn="base">
              <a:spcAft>
                <a:spcPct val="0"/>
              </a:spcAft>
              <a:buClrTx/>
              <a:buSzTx/>
              <a:buFont typeface="Wingdings" panose="05000000000000000000" pitchFamily="2" charset="2"/>
              <a:buChar char="v"/>
              <a:defRPr/>
            </a:pPr>
            <a:endParaRPr lang="en-US" sz="2000" kern="0" dirty="0" smtClean="0">
              <a:solidFill>
                <a:schemeClr val="bg1"/>
              </a:solidFill>
              <a:latin typeface="+mj-lt"/>
            </a:endParaRPr>
          </a:p>
        </p:txBody>
      </p:sp>
    </p:spTree>
    <p:extLst>
      <p:ext uri="{BB962C8B-B14F-4D97-AF65-F5344CB8AC3E}">
        <p14:creationId xmlns:p14="http://schemas.microsoft.com/office/powerpoint/2010/main" val="14111515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128" y="152400"/>
            <a:ext cx="6934200" cy="1477962"/>
          </a:xfrm>
        </p:spPr>
        <p:txBody>
          <a:bodyPr>
            <a:normAutofit/>
          </a:bodyPr>
          <a:lstStyle/>
          <a:p>
            <a:r>
              <a:rPr lang="en-US" sz="4000" dirty="0" smtClean="0">
                <a:solidFill>
                  <a:prstClr val="black"/>
                </a:solidFill>
              </a:rPr>
              <a:t> </a:t>
            </a:r>
            <a:endParaRPr lang="en-US" baseline="30000" dirty="0">
              <a:solidFill>
                <a:schemeClr val="bg1"/>
              </a:solidFill>
            </a:endParaRPr>
          </a:p>
        </p:txBody>
      </p:sp>
      <p:pic>
        <p:nvPicPr>
          <p:cNvPr id="4" name="Picture 1" descr="image001"/>
          <p:cNvPicPr>
            <a:picLocks noChangeAspect="1" noChangeArrowheads="1"/>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contrast="51000"/>
                    </a14:imgEffect>
                  </a14:imgLayer>
                </a14:imgProps>
              </a:ext>
              <a:ext uri="{28A0092B-C50C-407E-A947-70E740481C1C}">
                <a14:useLocalDpi xmlns:a14="http://schemas.microsoft.com/office/drawing/2010/main" val="0"/>
              </a:ext>
            </a:extLst>
          </a:blip>
          <a:srcRect/>
          <a:stretch>
            <a:fillRect/>
          </a:stretch>
        </p:blipFill>
        <p:spPr bwMode="auto">
          <a:xfrm>
            <a:off x="0" y="0"/>
            <a:ext cx="1234440" cy="123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88040" y="0"/>
            <a:ext cx="1355960"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Placeholder 2"/>
          <p:cNvSpPr txBox="1">
            <a:spLocks noGrp="1"/>
          </p:cNvSpPr>
          <p:nvPr>
            <p:ph idx="1"/>
          </p:nvPr>
        </p:nvSpPr>
        <p:spPr>
          <a:xfrm>
            <a:off x="0" y="2223141"/>
            <a:ext cx="9144000" cy="4330059"/>
          </a:xfrm>
          <a:prstGeom prst="rect">
            <a:avLst/>
          </a:prstGeom>
        </p:spPr>
        <p:txBody>
          <a:bodyPr vert="horz" anchor="t">
            <a:normAutofit/>
          </a:bodyPr>
          <a:lstStyle>
            <a:lvl1pPr marL="73152" indent="0" algn="l" rtl="0" eaLnBrk="1" latinLnBrk="0" hangingPunct="1">
              <a:spcBef>
                <a:spcPct val="20000"/>
              </a:spcBef>
              <a:buClr>
                <a:schemeClr val="tx1">
                  <a:shade val="95000"/>
                </a:schemeClr>
              </a:buClr>
              <a:buSzPct val="65000"/>
              <a:buFont typeface="Wingdings 2"/>
              <a:buNone/>
              <a:defRPr kumimoji="0" sz="20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None/>
              <a:defRPr kumimoji="0" sz="1800" kern="1200">
                <a:solidFill>
                  <a:schemeClr val="tx1">
                    <a:tint val="75000"/>
                  </a:schemeClr>
                </a:solidFill>
                <a:latin typeface="+mn-lt"/>
                <a:ea typeface="+mn-ea"/>
                <a:cs typeface="+mn-cs"/>
              </a:defRPr>
            </a:lvl2pPr>
            <a:lvl3pPr marL="1133856" indent="-228600" algn="l" rtl="0" eaLnBrk="1" latinLnBrk="0" hangingPunct="1">
              <a:spcBef>
                <a:spcPct val="20000"/>
              </a:spcBef>
              <a:buClr>
                <a:schemeClr val="tx1"/>
              </a:buClr>
              <a:buSzPct val="95000"/>
              <a:buFont typeface="Wingdings"/>
              <a:buNone/>
              <a:defRPr kumimoji="0" sz="1600" kern="1200">
                <a:solidFill>
                  <a:schemeClr val="tx1">
                    <a:tint val="75000"/>
                  </a:schemeClr>
                </a:solidFill>
                <a:latin typeface="+mn-lt"/>
                <a:ea typeface="+mn-ea"/>
                <a:cs typeface="+mn-cs"/>
              </a:defRPr>
            </a:lvl3pPr>
            <a:lvl4pPr marL="1353312" indent="-182880" algn="l" rtl="0" eaLnBrk="1" latinLnBrk="0" hangingPunct="1">
              <a:spcBef>
                <a:spcPct val="20000"/>
              </a:spcBef>
              <a:buClr>
                <a:schemeClr val="tx1"/>
              </a:buClr>
              <a:buSzPct val="100000"/>
              <a:buFont typeface="Wingdings 3"/>
              <a:buNone/>
              <a:defRPr kumimoji="0" sz="1400" kern="1200">
                <a:solidFill>
                  <a:schemeClr val="tx1">
                    <a:tint val="75000"/>
                  </a:schemeClr>
                </a:solidFill>
                <a:latin typeface="+mn-lt"/>
                <a:ea typeface="+mn-ea"/>
                <a:cs typeface="+mn-cs"/>
              </a:defRPr>
            </a:lvl4pPr>
            <a:lvl5pPr marL="1545336" indent="-182880" algn="l" rtl="0" eaLnBrk="1" latinLnBrk="0" hangingPunct="1">
              <a:spcBef>
                <a:spcPct val="20000"/>
              </a:spcBef>
              <a:buClr>
                <a:schemeClr val="tx1"/>
              </a:buClr>
              <a:buFont typeface="Wingdings 2"/>
              <a:buNone/>
              <a:defRPr kumimoji="0" sz="1400" kern="1200">
                <a:solidFill>
                  <a:schemeClr val="tx1">
                    <a:tint val="75000"/>
                  </a:schemeClr>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pPr marL="800100" lvl="1" indent="-342900" fontAlgn="base">
              <a:spcAft>
                <a:spcPct val="0"/>
              </a:spcAft>
              <a:buClrTx/>
              <a:buSzTx/>
              <a:buFont typeface="Arial" panose="020B0604020202020204" pitchFamily="34" charset="0"/>
              <a:buChar char="•"/>
              <a:defRPr/>
            </a:pPr>
            <a:endParaRPr lang="en-US" sz="2200" b="1" kern="0" dirty="0" smtClean="0">
              <a:solidFill>
                <a:schemeClr val="bg1"/>
              </a:solidFill>
              <a:latin typeface="+mj-lt"/>
            </a:endParaRPr>
          </a:p>
          <a:p>
            <a:pPr marL="1065276" lvl="2" indent="-342900" fontAlgn="base">
              <a:spcAft>
                <a:spcPct val="0"/>
              </a:spcAft>
              <a:buClrTx/>
              <a:buSzTx/>
              <a:buFont typeface="Arial" panose="020B0604020202020204" pitchFamily="34" charset="0"/>
              <a:buChar char="•"/>
              <a:defRPr/>
            </a:pPr>
            <a:r>
              <a:rPr lang="en-US" sz="2400" kern="0" dirty="0" smtClean="0">
                <a:solidFill>
                  <a:srgbClr val="000000"/>
                </a:solidFill>
                <a:latin typeface="+mj-lt"/>
              </a:rPr>
              <a:t>Total Number of Cases: 4</a:t>
            </a:r>
          </a:p>
          <a:p>
            <a:pPr marL="1065276" lvl="2" indent="-342900" fontAlgn="base">
              <a:spcAft>
                <a:spcPct val="0"/>
              </a:spcAft>
              <a:buClrTx/>
              <a:buSzTx/>
              <a:buFont typeface="Arial" panose="020B0604020202020204" pitchFamily="34" charset="0"/>
              <a:buChar char="•"/>
              <a:defRPr/>
            </a:pPr>
            <a:r>
              <a:rPr lang="en-US" sz="2400" kern="0" dirty="0" smtClean="0">
                <a:solidFill>
                  <a:srgbClr val="000000"/>
                </a:solidFill>
                <a:latin typeface="+mj-lt"/>
              </a:rPr>
              <a:t>Total Number of Amendments: 0</a:t>
            </a:r>
          </a:p>
          <a:p>
            <a:pPr marL="1065276" lvl="2" indent="-342900" fontAlgn="base">
              <a:spcAft>
                <a:spcPct val="0"/>
              </a:spcAft>
              <a:buClrTx/>
              <a:buSzTx/>
              <a:buFont typeface="Arial" panose="020B0604020202020204" pitchFamily="34" charset="0"/>
              <a:buChar char="•"/>
              <a:defRPr/>
            </a:pPr>
            <a:r>
              <a:rPr lang="en-US" sz="2400" kern="0" dirty="0" smtClean="0">
                <a:solidFill>
                  <a:srgbClr val="000000"/>
                </a:solidFill>
                <a:latin typeface="+mj-lt"/>
              </a:rPr>
              <a:t>Current Reimbursement Amount: There have been no FY18 reimbursements this Fiscal Year. </a:t>
            </a:r>
          </a:p>
          <a:p>
            <a:pPr marL="1065276" lvl="2" indent="-342900" fontAlgn="base">
              <a:spcAft>
                <a:spcPct val="0"/>
              </a:spcAft>
              <a:buClrTx/>
              <a:buSzTx/>
              <a:buFont typeface="Arial" panose="020B0604020202020204" pitchFamily="34" charset="0"/>
              <a:buChar char="•"/>
              <a:defRPr/>
            </a:pPr>
            <a:r>
              <a:rPr lang="en-US" sz="2400" kern="0" dirty="0" smtClean="0">
                <a:solidFill>
                  <a:srgbClr val="000000"/>
                </a:solidFill>
                <a:latin typeface="+mj-lt"/>
              </a:rPr>
              <a:t>Current Pending Reimbursement Amount: $220,651.78</a:t>
            </a:r>
          </a:p>
          <a:p>
            <a:pPr marL="1065276" lvl="2" indent="-342900" fontAlgn="base">
              <a:spcAft>
                <a:spcPct val="0"/>
              </a:spcAft>
              <a:buClrTx/>
              <a:buSzTx/>
              <a:buFont typeface="Arial" panose="020B0604020202020204" pitchFamily="34" charset="0"/>
              <a:buChar char="•"/>
              <a:defRPr/>
            </a:pPr>
            <a:r>
              <a:rPr lang="en-US" sz="2400" kern="0" dirty="0" smtClean="0">
                <a:solidFill>
                  <a:srgbClr val="000000"/>
                </a:solidFill>
                <a:latin typeface="+mj-lt"/>
              </a:rPr>
              <a:t>0% Reimbursed</a:t>
            </a:r>
          </a:p>
          <a:p>
            <a:pPr marL="722376" lvl="2" indent="0" fontAlgn="base">
              <a:spcAft>
                <a:spcPct val="0"/>
              </a:spcAft>
              <a:buClrTx/>
              <a:buSzTx/>
              <a:defRPr/>
            </a:pPr>
            <a:endParaRPr lang="en-US" sz="2400" kern="0" dirty="0" smtClean="0">
              <a:solidFill>
                <a:srgbClr val="000000"/>
              </a:solidFill>
              <a:latin typeface="+mj-lt"/>
            </a:endParaRPr>
          </a:p>
          <a:p>
            <a:pPr marL="1065276" lvl="2" indent="-342900" fontAlgn="base">
              <a:spcAft>
                <a:spcPct val="0"/>
              </a:spcAft>
              <a:buClrTx/>
              <a:buSzTx/>
              <a:buFont typeface="Arial" panose="020B0604020202020204" pitchFamily="34" charset="0"/>
              <a:buChar char="•"/>
              <a:defRPr/>
            </a:pPr>
            <a:endParaRPr lang="en-US" sz="2400" b="1" kern="0" dirty="0">
              <a:solidFill>
                <a:srgbClr val="000000"/>
              </a:solidFill>
              <a:latin typeface="+mj-lt"/>
            </a:endParaRPr>
          </a:p>
        </p:txBody>
      </p:sp>
      <p:sp>
        <p:nvSpPr>
          <p:cNvPr id="3" name="TextBox 2"/>
          <p:cNvSpPr txBox="1"/>
          <p:nvPr/>
        </p:nvSpPr>
        <p:spPr>
          <a:xfrm>
            <a:off x="538273" y="274657"/>
            <a:ext cx="7926144" cy="2062103"/>
          </a:xfrm>
          <a:prstGeom prst="rect">
            <a:avLst/>
          </a:prstGeom>
          <a:noFill/>
        </p:spPr>
        <p:txBody>
          <a:bodyPr wrap="none" rtlCol="0">
            <a:spAutoFit/>
          </a:bodyPr>
          <a:lstStyle/>
          <a:p>
            <a:pPr algn="ctr"/>
            <a:r>
              <a:rPr lang="en-US" sz="3200" b="1" dirty="0" smtClean="0">
                <a:ln w="6350">
                  <a:noFill/>
                </a:ln>
                <a:solidFill>
                  <a:prstClr val="black"/>
                </a:solidFill>
                <a:effectLst>
                  <a:outerShdw blurRad="114300" dist="101600" dir="2700000" algn="tl" rotWithShape="0">
                    <a:srgbClr val="000000">
                      <a:alpha val="40000"/>
                    </a:srgbClr>
                  </a:outerShdw>
                </a:effectLst>
                <a:latin typeface="Arial"/>
                <a:ea typeface="+mj-ea"/>
                <a:cs typeface="+mj-cs"/>
              </a:rPr>
              <a:t>Division of Business Operations</a:t>
            </a:r>
          </a:p>
          <a:p>
            <a:pPr algn="ctr"/>
            <a:r>
              <a:rPr lang="en-US" sz="3200" b="1" dirty="0" smtClean="0">
                <a:ln w="6350">
                  <a:noFill/>
                </a:ln>
                <a:solidFill>
                  <a:prstClr val="black"/>
                </a:solidFill>
                <a:effectLst>
                  <a:outerShdw blurRad="114300" dist="101600" dir="2700000" algn="tl" rotWithShape="0">
                    <a:srgbClr val="000000">
                      <a:alpha val="40000"/>
                    </a:srgbClr>
                  </a:outerShdw>
                </a:effectLst>
                <a:latin typeface="Arial"/>
                <a:ea typeface="+mj-ea"/>
                <a:cs typeface="+mj-cs"/>
              </a:rPr>
              <a:t>Purchase and Referred Care</a:t>
            </a:r>
          </a:p>
          <a:p>
            <a:pPr algn="ctr"/>
            <a:endParaRPr lang="en-US" sz="3200" dirty="0" smtClean="0">
              <a:ln w="6350">
                <a:noFill/>
              </a:ln>
              <a:solidFill>
                <a:prstClr val="black"/>
              </a:solidFill>
              <a:effectLst>
                <a:outerShdw blurRad="114300" dist="101600" dir="2700000" algn="tl" rotWithShape="0">
                  <a:srgbClr val="000000">
                    <a:alpha val="40000"/>
                  </a:srgbClr>
                </a:outerShdw>
              </a:effectLst>
              <a:latin typeface="Arial"/>
              <a:ea typeface="+mj-ea"/>
              <a:cs typeface="+mj-cs"/>
            </a:endParaRPr>
          </a:p>
          <a:p>
            <a:pPr algn="ctr"/>
            <a:r>
              <a:rPr lang="en-US" sz="3200" b="1" dirty="0" smtClean="0">
                <a:solidFill>
                  <a:schemeClr val="bg1"/>
                </a:solidFill>
              </a:rPr>
              <a:t>FY18 Catastrophic Health Emergency Fund</a:t>
            </a:r>
            <a:endParaRPr lang="en-US" sz="3200" b="1" dirty="0">
              <a:solidFill>
                <a:schemeClr val="bg1"/>
              </a:solidFill>
            </a:endParaRPr>
          </a:p>
        </p:txBody>
      </p:sp>
    </p:spTree>
    <p:extLst>
      <p:ext uri="{BB962C8B-B14F-4D97-AF65-F5344CB8AC3E}">
        <p14:creationId xmlns:p14="http://schemas.microsoft.com/office/powerpoint/2010/main" val="14370655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128" y="152400"/>
            <a:ext cx="6934200" cy="1477962"/>
          </a:xfrm>
        </p:spPr>
        <p:txBody>
          <a:bodyPr>
            <a:normAutofit/>
          </a:bodyPr>
          <a:lstStyle/>
          <a:p>
            <a:r>
              <a:rPr lang="en-US" sz="4000" dirty="0" smtClean="0">
                <a:solidFill>
                  <a:prstClr val="black"/>
                </a:solidFill>
              </a:rPr>
              <a:t> </a:t>
            </a:r>
            <a:endParaRPr lang="en-US" baseline="30000" dirty="0">
              <a:solidFill>
                <a:schemeClr val="bg1"/>
              </a:solidFill>
            </a:endParaRPr>
          </a:p>
        </p:txBody>
      </p:sp>
      <p:pic>
        <p:nvPicPr>
          <p:cNvPr id="4" name="Picture 1" descr="image001"/>
          <p:cNvPicPr>
            <a:picLocks noChangeAspect="1" noChangeArrowheads="1"/>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contrast="51000"/>
                    </a14:imgEffect>
                  </a14:imgLayer>
                </a14:imgProps>
              </a:ext>
              <a:ext uri="{28A0092B-C50C-407E-A947-70E740481C1C}">
                <a14:useLocalDpi xmlns:a14="http://schemas.microsoft.com/office/drawing/2010/main" val="0"/>
              </a:ext>
            </a:extLst>
          </a:blip>
          <a:srcRect/>
          <a:stretch>
            <a:fillRect/>
          </a:stretch>
        </p:blipFill>
        <p:spPr bwMode="auto">
          <a:xfrm>
            <a:off x="0" y="0"/>
            <a:ext cx="1234440" cy="123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88040" y="0"/>
            <a:ext cx="1355960"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itle 1"/>
          <p:cNvSpPr txBox="1">
            <a:spLocks/>
          </p:cNvSpPr>
          <p:nvPr/>
        </p:nvSpPr>
        <p:spPr>
          <a:xfrm>
            <a:off x="1066800" y="381000"/>
            <a:ext cx="6934200" cy="1477962"/>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sz="4000" dirty="0" smtClean="0">
                <a:solidFill>
                  <a:prstClr val="black"/>
                </a:solidFill>
              </a:rPr>
              <a:t>Indian Health Service</a:t>
            </a:r>
            <a:br>
              <a:rPr lang="en-US" sz="4000" dirty="0" smtClean="0">
                <a:solidFill>
                  <a:prstClr val="black"/>
                </a:solidFill>
              </a:rPr>
            </a:br>
            <a:r>
              <a:rPr lang="en-US" sz="4000" dirty="0" smtClean="0">
                <a:solidFill>
                  <a:prstClr val="black"/>
                </a:solidFill>
              </a:rPr>
              <a:t>Portland Area</a:t>
            </a:r>
            <a:endParaRPr lang="en-US" dirty="0">
              <a:solidFill>
                <a:schemeClr val="bg1"/>
              </a:solidFill>
            </a:endParaRPr>
          </a:p>
        </p:txBody>
      </p:sp>
      <p:sp>
        <p:nvSpPr>
          <p:cNvPr id="6" name="Text Placeholder 2"/>
          <p:cNvSpPr txBox="1">
            <a:spLocks noGrp="1"/>
          </p:cNvSpPr>
          <p:nvPr>
            <p:ph idx="1"/>
          </p:nvPr>
        </p:nvSpPr>
        <p:spPr>
          <a:xfrm>
            <a:off x="72851" y="1714953"/>
            <a:ext cx="8922098" cy="4649624"/>
          </a:xfrm>
          <a:prstGeom prst="rect">
            <a:avLst/>
          </a:prstGeom>
        </p:spPr>
        <p:txBody>
          <a:bodyPr vert="horz" anchor="t">
            <a:normAutofit fontScale="85000" lnSpcReduction="20000"/>
          </a:bodyPr>
          <a:lstStyle>
            <a:lvl1pPr marL="73152" indent="0" algn="l" rtl="0" eaLnBrk="1" latinLnBrk="0" hangingPunct="1">
              <a:spcBef>
                <a:spcPct val="20000"/>
              </a:spcBef>
              <a:buClr>
                <a:schemeClr val="tx1">
                  <a:shade val="95000"/>
                </a:schemeClr>
              </a:buClr>
              <a:buSzPct val="65000"/>
              <a:buFont typeface="Wingdings 2"/>
              <a:buNone/>
              <a:defRPr kumimoji="0" sz="20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None/>
              <a:defRPr kumimoji="0" sz="1800" kern="1200">
                <a:solidFill>
                  <a:schemeClr val="tx1">
                    <a:tint val="75000"/>
                  </a:schemeClr>
                </a:solidFill>
                <a:latin typeface="+mn-lt"/>
                <a:ea typeface="+mn-ea"/>
                <a:cs typeface="+mn-cs"/>
              </a:defRPr>
            </a:lvl2pPr>
            <a:lvl3pPr marL="1133856" indent="-228600" algn="l" rtl="0" eaLnBrk="1" latinLnBrk="0" hangingPunct="1">
              <a:spcBef>
                <a:spcPct val="20000"/>
              </a:spcBef>
              <a:buClr>
                <a:schemeClr val="tx1"/>
              </a:buClr>
              <a:buSzPct val="95000"/>
              <a:buFont typeface="Wingdings"/>
              <a:buNone/>
              <a:defRPr kumimoji="0" sz="1600" kern="1200">
                <a:solidFill>
                  <a:schemeClr val="tx1">
                    <a:tint val="75000"/>
                  </a:schemeClr>
                </a:solidFill>
                <a:latin typeface="+mn-lt"/>
                <a:ea typeface="+mn-ea"/>
                <a:cs typeface="+mn-cs"/>
              </a:defRPr>
            </a:lvl3pPr>
            <a:lvl4pPr marL="1353312" indent="-182880" algn="l" rtl="0" eaLnBrk="1" latinLnBrk="0" hangingPunct="1">
              <a:spcBef>
                <a:spcPct val="20000"/>
              </a:spcBef>
              <a:buClr>
                <a:schemeClr val="tx1"/>
              </a:buClr>
              <a:buSzPct val="100000"/>
              <a:buFont typeface="Wingdings 3"/>
              <a:buNone/>
              <a:defRPr kumimoji="0" sz="1400" kern="1200">
                <a:solidFill>
                  <a:schemeClr val="tx1">
                    <a:tint val="75000"/>
                  </a:schemeClr>
                </a:solidFill>
                <a:latin typeface="+mn-lt"/>
                <a:ea typeface="+mn-ea"/>
                <a:cs typeface="+mn-cs"/>
              </a:defRPr>
            </a:lvl4pPr>
            <a:lvl5pPr marL="1545336" indent="-182880" algn="l" rtl="0" eaLnBrk="1" latinLnBrk="0" hangingPunct="1">
              <a:spcBef>
                <a:spcPct val="20000"/>
              </a:spcBef>
              <a:buClr>
                <a:schemeClr val="tx1"/>
              </a:buClr>
              <a:buFont typeface="Wingdings 2"/>
              <a:buNone/>
              <a:defRPr kumimoji="0" sz="1400" kern="1200">
                <a:solidFill>
                  <a:schemeClr val="tx1">
                    <a:tint val="75000"/>
                  </a:schemeClr>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pPr marL="342900" indent="-342900">
              <a:buClr>
                <a:schemeClr val="bg1">
                  <a:lumMod val="75000"/>
                  <a:lumOff val="25000"/>
                </a:schemeClr>
              </a:buClr>
              <a:buFont typeface="Wingdings" pitchFamily="2" charset="2"/>
              <a:buChar char="v"/>
            </a:pPr>
            <a:endParaRPr lang="en-US" sz="1900" b="1" u="sng" dirty="0" smtClean="0">
              <a:solidFill>
                <a:srgbClr val="000000"/>
              </a:solidFill>
              <a:cs typeface="Arial" panose="020B0604020202020204" pitchFamily="34" charset="0"/>
            </a:endParaRPr>
          </a:p>
          <a:p>
            <a:pPr marL="0">
              <a:buClr>
                <a:schemeClr val="bg1">
                  <a:lumMod val="75000"/>
                  <a:lumOff val="25000"/>
                </a:schemeClr>
              </a:buClr>
            </a:pPr>
            <a:r>
              <a:rPr lang="en-US" sz="2400" b="1" u="sng" dirty="0" smtClean="0">
                <a:solidFill>
                  <a:srgbClr val="000000"/>
                </a:solidFill>
                <a:cs typeface="Arial" panose="020B0604020202020204" pitchFamily="34" charset="0"/>
              </a:rPr>
              <a:t>Portland Area Recruiting Update </a:t>
            </a:r>
          </a:p>
          <a:p>
            <a:pPr marL="1138428" lvl="1" indent="-342900">
              <a:buClr>
                <a:schemeClr val="bg1">
                  <a:lumMod val="75000"/>
                  <a:lumOff val="25000"/>
                </a:schemeClr>
              </a:buClr>
              <a:buFont typeface="Wingdings" pitchFamily="2" charset="2"/>
              <a:buChar char="v"/>
            </a:pPr>
            <a:r>
              <a:rPr lang="en-US" sz="1900" b="1" dirty="0">
                <a:solidFill>
                  <a:srgbClr val="000000"/>
                </a:solidFill>
                <a:cs typeface="Arial" panose="020B0604020202020204" pitchFamily="34" charset="0"/>
              </a:rPr>
              <a:t>Current Activity: </a:t>
            </a:r>
            <a:endParaRPr lang="en-US" sz="1900" b="1" dirty="0" smtClean="0">
              <a:solidFill>
                <a:srgbClr val="000000"/>
              </a:solidFill>
              <a:cs typeface="Arial" panose="020B0604020202020204" pitchFamily="34" charset="0"/>
            </a:endParaRPr>
          </a:p>
          <a:p>
            <a:pPr marL="1403604" lvl="2" indent="-342900">
              <a:buClr>
                <a:schemeClr val="bg1">
                  <a:lumMod val="75000"/>
                  <a:lumOff val="25000"/>
                </a:schemeClr>
              </a:buClr>
              <a:buFont typeface="Wingdings" pitchFamily="2" charset="2"/>
              <a:buChar char="v"/>
            </a:pPr>
            <a:r>
              <a:rPr lang="en-US" sz="1700" b="1" dirty="0" smtClean="0">
                <a:solidFill>
                  <a:srgbClr val="000000"/>
                </a:solidFill>
                <a:cs typeface="Arial" panose="020B0604020202020204" pitchFamily="34" charset="0"/>
              </a:rPr>
              <a:t>University </a:t>
            </a:r>
            <a:r>
              <a:rPr lang="en-US" sz="1700" b="1" dirty="0">
                <a:solidFill>
                  <a:srgbClr val="000000"/>
                </a:solidFill>
                <a:cs typeface="Arial" panose="020B0604020202020204" pitchFamily="34" charset="0"/>
              </a:rPr>
              <a:t>of Washington Rural &amp; Medically Underserved Job Fair</a:t>
            </a:r>
          </a:p>
          <a:p>
            <a:pPr marL="1403604" lvl="2" indent="-342900">
              <a:buClr>
                <a:schemeClr val="bg1">
                  <a:lumMod val="75000"/>
                  <a:lumOff val="25000"/>
                </a:schemeClr>
              </a:buClr>
              <a:buFont typeface="Wingdings" pitchFamily="2" charset="2"/>
              <a:buChar char="v"/>
            </a:pPr>
            <a:r>
              <a:rPr lang="en-US" sz="1700" b="1" dirty="0" smtClean="0">
                <a:solidFill>
                  <a:srgbClr val="000000"/>
                </a:solidFill>
                <a:cs typeface="Arial" panose="020B0604020202020204" pitchFamily="34" charset="0"/>
              </a:rPr>
              <a:t>Hispanic </a:t>
            </a:r>
            <a:r>
              <a:rPr lang="en-US" sz="1700" b="1" dirty="0">
                <a:solidFill>
                  <a:srgbClr val="000000"/>
                </a:solidFill>
                <a:cs typeface="Arial" panose="020B0604020202020204" pitchFamily="34" charset="0"/>
              </a:rPr>
              <a:t>Chamber Job Fair </a:t>
            </a:r>
          </a:p>
          <a:p>
            <a:pPr marL="1403604" lvl="2" indent="-342900">
              <a:buClr>
                <a:schemeClr val="bg1">
                  <a:lumMod val="75000"/>
                  <a:lumOff val="25000"/>
                </a:schemeClr>
              </a:buClr>
              <a:buFont typeface="Wingdings" pitchFamily="2" charset="2"/>
              <a:buChar char="v"/>
            </a:pPr>
            <a:r>
              <a:rPr lang="en-US" sz="1700" b="1" dirty="0" smtClean="0">
                <a:solidFill>
                  <a:srgbClr val="000000"/>
                </a:solidFill>
                <a:cs typeface="Arial" panose="020B0604020202020204" pitchFamily="34" charset="0"/>
              </a:rPr>
              <a:t>OHSU </a:t>
            </a:r>
            <a:r>
              <a:rPr lang="en-US" sz="1700" b="1" dirty="0">
                <a:solidFill>
                  <a:srgbClr val="000000"/>
                </a:solidFill>
                <a:cs typeface="Arial" panose="020B0604020202020204" pitchFamily="34" charset="0"/>
              </a:rPr>
              <a:t>School of Nursing Job Fair </a:t>
            </a:r>
          </a:p>
          <a:p>
            <a:pPr marL="1403604" lvl="2" indent="-342900">
              <a:buClr>
                <a:schemeClr val="bg1">
                  <a:lumMod val="75000"/>
                  <a:lumOff val="25000"/>
                </a:schemeClr>
              </a:buClr>
              <a:buFont typeface="Wingdings" pitchFamily="2" charset="2"/>
              <a:buChar char="v"/>
            </a:pPr>
            <a:r>
              <a:rPr lang="en-US" sz="1700" b="1" dirty="0" smtClean="0">
                <a:solidFill>
                  <a:srgbClr val="000000"/>
                </a:solidFill>
                <a:cs typeface="Arial" panose="020B0604020202020204" pitchFamily="34" charset="0"/>
              </a:rPr>
              <a:t>IHS </a:t>
            </a:r>
            <a:r>
              <a:rPr lang="en-US" sz="1700" b="1" dirty="0">
                <a:solidFill>
                  <a:srgbClr val="000000"/>
                </a:solidFill>
                <a:cs typeface="Arial" panose="020B0604020202020204" pitchFamily="34" charset="0"/>
              </a:rPr>
              <a:t>Provider Recruitment/Retention Conference </a:t>
            </a:r>
          </a:p>
          <a:p>
            <a:pPr marL="1060704" lvl="2" indent="0">
              <a:buClr>
                <a:schemeClr val="bg1">
                  <a:lumMod val="75000"/>
                  <a:lumOff val="25000"/>
                </a:schemeClr>
              </a:buClr>
            </a:pPr>
            <a:endParaRPr lang="en-US" sz="1500" b="1" u="sng" dirty="0" smtClean="0">
              <a:solidFill>
                <a:srgbClr val="000000"/>
              </a:solidFill>
              <a:cs typeface="Arial" panose="020B0604020202020204" pitchFamily="34" charset="0"/>
            </a:endParaRPr>
          </a:p>
          <a:p>
            <a:pPr marL="1138428" lvl="1" indent="-342900">
              <a:buClr>
                <a:schemeClr val="bg1">
                  <a:lumMod val="75000"/>
                  <a:lumOff val="25000"/>
                </a:schemeClr>
              </a:buClr>
              <a:buFont typeface="Wingdings" pitchFamily="2" charset="2"/>
              <a:buChar char="v"/>
            </a:pPr>
            <a:r>
              <a:rPr lang="en-US" sz="1900" b="1" u="sng" dirty="0">
                <a:solidFill>
                  <a:srgbClr val="000000"/>
                </a:solidFill>
                <a:cs typeface="Arial" panose="020B0604020202020204" pitchFamily="34" charset="0"/>
              </a:rPr>
              <a:t>Pathway Scholarship Activity:</a:t>
            </a:r>
            <a:r>
              <a:rPr lang="en-US" sz="1700" b="1" u="sng" dirty="0">
                <a:solidFill>
                  <a:srgbClr val="000000"/>
                </a:solidFill>
                <a:cs typeface="Arial" panose="020B0604020202020204" pitchFamily="34" charset="0"/>
              </a:rPr>
              <a:t> </a:t>
            </a:r>
            <a:endParaRPr lang="en-US" sz="1700" b="1" u="sng" dirty="0" smtClean="0">
              <a:solidFill>
                <a:srgbClr val="000000"/>
              </a:solidFill>
              <a:cs typeface="Arial" panose="020B0604020202020204" pitchFamily="34" charset="0"/>
            </a:endParaRPr>
          </a:p>
          <a:p>
            <a:pPr marL="1403604" lvl="2" indent="-342900">
              <a:buClr>
                <a:schemeClr val="bg1">
                  <a:lumMod val="75000"/>
                  <a:lumOff val="25000"/>
                </a:schemeClr>
              </a:buClr>
              <a:buFont typeface="Wingdings" pitchFamily="2" charset="2"/>
              <a:buChar char="v"/>
            </a:pPr>
            <a:r>
              <a:rPr lang="en-US" sz="1700" b="1" dirty="0" smtClean="0">
                <a:solidFill>
                  <a:srgbClr val="000000"/>
                </a:solidFill>
                <a:cs typeface="Arial" panose="020B0604020202020204" pitchFamily="34" charset="0"/>
              </a:rPr>
              <a:t>Chemawa </a:t>
            </a:r>
            <a:r>
              <a:rPr lang="en-US" sz="1700" b="1" dirty="0">
                <a:solidFill>
                  <a:srgbClr val="000000"/>
                </a:solidFill>
                <a:cs typeface="Arial" panose="020B0604020202020204" pitchFamily="34" charset="0"/>
              </a:rPr>
              <a:t>School Health Fair – Connect with students about IHS Scholarship, Extern and Loan Repayment Opportunities. </a:t>
            </a:r>
          </a:p>
          <a:p>
            <a:pPr marL="1403604" lvl="2" indent="-342900">
              <a:buClr>
                <a:schemeClr val="bg1">
                  <a:lumMod val="75000"/>
                  <a:lumOff val="25000"/>
                </a:schemeClr>
              </a:buClr>
              <a:buFont typeface="Wingdings" pitchFamily="2" charset="2"/>
              <a:buChar char="v"/>
            </a:pPr>
            <a:r>
              <a:rPr lang="en-US" sz="1700" b="1" dirty="0" smtClean="0">
                <a:solidFill>
                  <a:srgbClr val="000000"/>
                </a:solidFill>
                <a:cs typeface="Arial" panose="020B0604020202020204" pitchFamily="34" charset="0"/>
              </a:rPr>
              <a:t>Tribal </a:t>
            </a:r>
            <a:r>
              <a:rPr lang="en-US" sz="1700" b="1" dirty="0">
                <a:solidFill>
                  <a:srgbClr val="000000"/>
                </a:solidFill>
                <a:cs typeface="Arial" panose="020B0604020202020204" pitchFamily="34" charset="0"/>
              </a:rPr>
              <a:t>Health Scholars – Oregon Health Science University and Warm Springs Service Unit Collaboration. </a:t>
            </a:r>
          </a:p>
          <a:p>
            <a:pPr marL="1403604" lvl="2" indent="-342900">
              <a:buClr>
                <a:schemeClr val="bg1">
                  <a:lumMod val="75000"/>
                  <a:lumOff val="25000"/>
                </a:schemeClr>
              </a:buClr>
              <a:buFont typeface="Wingdings" pitchFamily="2" charset="2"/>
              <a:buChar char="v"/>
            </a:pPr>
            <a:endParaRPr lang="en-US" sz="1500" b="1" u="sng" dirty="0" smtClean="0">
              <a:solidFill>
                <a:srgbClr val="000000"/>
              </a:solidFill>
              <a:cs typeface="Arial" panose="020B0604020202020204" pitchFamily="34" charset="0"/>
            </a:endParaRPr>
          </a:p>
          <a:p>
            <a:pPr marL="1138428" lvl="1" indent="-342900">
              <a:buClr>
                <a:schemeClr val="bg1">
                  <a:lumMod val="75000"/>
                  <a:lumOff val="25000"/>
                </a:schemeClr>
              </a:buClr>
              <a:buFont typeface="Wingdings" pitchFamily="2" charset="2"/>
              <a:buChar char="v"/>
            </a:pPr>
            <a:r>
              <a:rPr lang="en-US" sz="1900" b="1" u="sng" dirty="0">
                <a:solidFill>
                  <a:srgbClr val="000000"/>
                </a:solidFill>
                <a:cs typeface="Arial" panose="020B0604020202020204" pitchFamily="34" charset="0"/>
              </a:rPr>
              <a:t>Proposed Actions: </a:t>
            </a:r>
            <a:endParaRPr lang="en-US" sz="1900" b="1" u="sng" dirty="0" smtClean="0">
              <a:solidFill>
                <a:srgbClr val="000000"/>
              </a:solidFill>
              <a:cs typeface="Arial" panose="020B0604020202020204" pitchFamily="34" charset="0"/>
            </a:endParaRPr>
          </a:p>
          <a:p>
            <a:pPr marL="1403604" lvl="2" indent="-342900">
              <a:buClr>
                <a:schemeClr val="bg1">
                  <a:lumMod val="75000"/>
                  <a:lumOff val="25000"/>
                </a:schemeClr>
              </a:buClr>
              <a:buFont typeface="Wingdings" pitchFamily="2" charset="2"/>
              <a:buChar char="v"/>
            </a:pPr>
            <a:r>
              <a:rPr lang="en-US" sz="2100" b="1" dirty="0" smtClean="0">
                <a:solidFill>
                  <a:srgbClr val="000000"/>
                </a:solidFill>
                <a:cs typeface="Arial" panose="020B0604020202020204" pitchFamily="34" charset="0"/>
              </a:rPr>
              <a:t>Employment </a:t>
            </a:r>
            <a:r>
              <a:rPr lang="en-US" sz="2100" b="1" dirty="0">
                <a:solidFill>
                  <a:srgbClr val="000000"/>
                </a:solidFill>
                <a:cs typeface="Arial" panose="020B0604020202020204" pitchFamily="34" charset="0"/>
              </a:rPr>
              <a:t>kiosks at each service unit. Tools and resources for local job search and submission of applications. </a:t>
            </a:r>
          </a:p>
          <a:p>
            <a:pPr marL="1623060" lvl="3" indent="-342900">
              <a:buClr>
                <a:schemeClr val="bg1">
                  <a:lumMod val="75000"/>
                  <a:lumOff val="25000"/>
                </a:schemeClr>
              </a:buClr>
              <a:buFont typeface="Wingdings" pitchFamily="2" charset="2"/>
              <a:buChar char="v"/>
            </a:pPr>
            <a:r>
              <a:rPr lang="en-US" sz="2100" b="1" dirty="0" smtClean="0">
                <a:solidFill>
                  <a:srgbClr val="000000"/>
                </a:solidFill>
                <a:cs typeface="Arial" panose="020B0604020202020204" pitchFamily="34" charset="0"/>
              </a:rPr>
              <a:t>Community </a:t>
            </a:r>
            <a:r>
              <a:rPr lang="en-US" sz="2100" b="1" dirty="0">
                <a:solidFill>
                  <a:srgbClr val="000000"/>
                </a:solidFill>
                <a:cs typeface="Arial" panose="020B0604020202020204" pitchFamily="34" charset="0"/>
              </a:rPr>
              <a:t>outreach to build awareness – School Visits, Local Tribal Newspapers including advertisement of position openings and employment kiosks at service units. </a:t>
            </a:r>
          </a:p>
          <a:p>
            <a:pPr marL="662940" lvl="1" indent="-342900">
              <a:buClrTx/>
              <a:buSzTx/>
              <a:buFont typeface="Wingdings" panose="05000000000000000000" pitchFamily="2" charset="2"/>
              <a:buChar char="v"/>
            </a:pPr>
            <a:endParaRPr lang="en-US" sz="1900" dirty="0">
              <a:solidFill>
                <a:srgbClr val="000000">
                  <a:lumMod val="95000"/>
                  <a:lumOff val="5000"/>
                </a:srgbClr>
              </a:solidFill>
              <a:cs typeface="Arial" panose="020B0604020202020204" pitchFamily="34" charset="0"/>
            </a:endParaRPr>
          </a:p>
          <a:p>
            <a:pPr marL="662940" lvl="1" indent="-342900">
              <a:buClrTx/>
              <a:buSzTx/>
              <a:buFont typeface="Wingdings" panose="05000000000000000000" pitchFamily="2" charset="2"/>
              <a:buChar char="v"/>
            </a:pPr>
            <a:endParaRPr lang="en-US" sz="1700" dirty="0">
              <a:solidFill>
                <a:srgbClr val="000000">
                  <a:lumMod val="95000"/>
                  <a:lumOff val="5000"/>
                </a:srgbClr>
              </a:solidFill>
              <a:cs typeface="Arial" panose="020B0604020202020204" pitchFamily="34" charset="0"/>
            </a:endParaRPr>
          </a:p>
          <a:p>
            <a:pPr marL="585216" lvl="2" indent="0">
              <a:buClrTx/>
              <a:buSzTx/>
            </a:pPr>
            <a:endParaRPr lang="en-US" sz="1700" dirty="0">
              <a:solidFill>
                <a:srgbClr val="000000">
                  <a:lumMod val="95000"/>
                  <a:lumOff val="5000"/>
                </a:srgbClr>
              </a:solidFill>
              <a:cs typeface="Arial" panose="020B0604020202020204" pitchFamily="34" charset="0"/>
            </a:endParaRPr>
          </a:p>
          <a:p>
            <a:pPr marL="928116" lvl="2" indent="-342900">
              <a:buClrTx/>
              <a:buSzTx/>
              <a:buFont typeface="Wingdings" panose="05000000000000000000" pitchFamily="2" charset="2"/>
              <a:buChar char="v"/>
            </a:pPr>
            <a:endParaRPr lang="en-US" sz="1700" dirty="0">
              <a:solidFill>
                <a:srgbClr val="000000">
                  <a:lumMod val="95000"/>
                  <a:lumOff val="5000"/>
                </a:srgbClr>
              </a:solidFill>
              <a:cs typeface="Arial" panose="020B0604020202020204" pitchFamily="34" charset="0"/>
            </a:endParaRPr>
          </a:p>
          <a:p>
            <a:pPr marL="662940" lvl="1" indent="-342900">
              <a:buClrTx/>
              <a:buSzTx/>
              <a:buFont typeface="Wingdings" panose="05000000000000000000" pitchFamily="2" charset="2"/>
              <a:buChar char="v"/>
            </a:pPr>
            <a:endParaRPr lang="en-US" sz="1900" dirty="0">
              <a:solidFill>
                <a:srgbClr val="000000">
                  <a:lumMod val="95000"/>
                  <a:lumOff val="5000"/>
                </a:srgbClr>
              </a:solidFill>
              <a:cs typeface="Arial" panose="020B0604020202020204" pitchFamily="34" charset="0"/>
            </a:endParaRPr>
          </a:p>
          <a:p>
            <a:pPr marL="320040" lvl="1" indent="0">
              <a:buClrTx/>
              <a:buSzTx/>
            </a:pPr>
            <a:endParaRPr lang="en-US" sz="1900" dirty="0">
              <a:solidFill>
                <a:srgbClr val="000000">
                  <a:lumMod val="95000"/>
                  <a:lumOff val="5000"/>
                </a:srgbClr>
              </a:solidFill>
              <a:cs typeface="Arial" panose="020B0604020202020204" pitchFamily="34" charset="0"/>
            </a:endParaRPr>
          </a:p>
          <a:p>
            <a:pPr marL="320040" lvl="1" indent="0">
              <a:buClrTx/>
              <a:buSzTx/>
            </a:pPr>
            <a:endParaRPr lang="en-US" sz="2400" dirty="0">
              <a:solidFill>
                <a:srgbClr val="000000">
                  <a:lumMod val="95000"/>
                  <a:lumOff val="5000"/>
                </a:srgbClr>
              </a:solidFill>
              <a:cs typeface="Arial" panose="020B0604020202020204" pitchFamily="34" charset="0"/>
            </a:endParaRPr>
          </a:p>
          <a:p>
            <a:pPr marL="795528" lvl="1" indent="-475488">
              <a:buClrTx/>
              <a:buSzTx/>
              <a:buFont typeface="Wingdings" panose="05000000000000000000" pitchFamily="2" charset="2"/>
              <a:buChar char="v"/>
            </a:pPr>
            <a:endParaRPr lang="en-US" sz="2200" b="1" u="sng" dirty="0">
              <a:solidFill>
                <a:srgbClr val="000000"/>
              </a:solidFill>
              <a:cs typeface="Arial" panose="020B0604020202020204" pitchFamily="34" charset="0"/>
            </a:endParaRPr>
          </a:p>
          <a:p>
            <a:pPr marL="0" indent="-475488">
              <a:buClrTx/>
              <a:buSzTx/>
              <a:buFont typeface="Wingdings" panose="05000000000000000000" pitchFamily="2" charset="2"/>
              <a:buChar char="v"/>
            </a:pPr>
            <a:endParaRPr lang="en-US" sz="2100" dirty="0">
              <a:solidFill>
                <a:srgbClr val="000000">
                  <a:lumMod val="95000"/>
                  <a:lumOff val="5000"/>
                </a:srgbClr>
              </a:solidFill>
              <a:cs typeface="Arial" panose="020B0604020202020204" pitchFamily="34" charset="0"/>
            </a:endParaRPr>
          </a:p>
          <a:p>
            <a:pPr marL="342900" indent="-342900">
              <a:buClr>
                <a:schemeClr val="bg1">
                  <a:lumMod val="75000"/>
                  <a:lumOff val="25000"/>
                </a:schemeClr>
              </a:buClr>
              <a:buFont typeface="Wingdings" pitchFamily="2" charset="2"/>
              <a:buChar char="v"/>
            </a:pPr>
            <a:endParaRPr lang="en-US" dirty="0">
              <a:solidFill>
                <a:schemeClr val="bg1"/>
              </a:solidFill>
              <a:latin typeface="+mj-lt"/>
            </a:endParaRPr>
          </a:p>
        </p:txBody>
      </p:sp>
    </p:spTree>
    <p:extLst>
      <p:ext uri="{BB962C8B-B14F-4D97-AF65-F5344CB8AC3E}">
        <p14:creationId xmlns:p14="http://schemas.microsoft.com/office/powerpoint/2010/main" val="3576466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6934200" cy="1477962"/>
          </a:xfrm>
        </p:spPr>
        <p:txBody>
          <a:bodyPr>
            <a:normAutofit/>
          </a:bodyPr>
          <a:lstStyle/>
          <a:p>
            <a:r>
              <a:rPr lang="en-US" sz="4000" dirty="0" smtClean="0">
                <a:solidFill>
                  <a:prstClr val="black"/>
                </a:solidFill>
              </a:rPr>
              <a:t>Indian Health Service</a:t>
            </a:r>
            <a:br>
              <a:rPr lang="en-US" sz="4000" dirty="0" smtClean="0">
                <a:solidFill>
                  <a:prstClr val="black"/>
                </a:solidFill>
              </a:rPr>
            </a:br>
            <a:r>
              <a:rPr lang="en-US" sz="4000" dirty="0" smtClean="0">
                <a:solidFill>
                  <a:prstClr val="black"/>
                </a:solidFill>
              </a:rPr>
              <a:t>Portland Area</a:t>
            </a:r>
            <a:endParaRPr lang="en-US" dirty="0">
              <a:solidFill>
                <a:schemeClr val="bg1"/>
              </a:solidFill>
            </a:endParaRPr>
          </a:p>
        </p:txBody>
      </p:sp>
      <p:pic>
        <p:nvPicPr>
          <p:cNvPr id="4" name="Picture 1" descr="image001"/>
          <p:cNvPicPr>
            <a:picLocks noChangeAspect="1" noChangeArrowheads="1"/>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contrast="51000"/>
                    </a14:imgEffect>
                  </a14:imgLayer>
                </a14:imgProps>
              </a:ext>
              <a:ext uri="{28A0092B-C50C-407E-A947-70E740481C1C}">
                <a14:useLocalDpi xmlns:a14="http://schemas.microsoft.com/office/drawing/2010/main" val="0"/>
              </a:ext>
            </a:extLst>
          </a:blip>
          <a:srcRect/>
          <a:stretch>
            <a:fillRect/>
          </a:stretch>
        </p:blipFill>
        <p:spPr bwMode="auto">
          <a:xfrm>
            <a:off x="0" y="0"/>
            <a:ext cx="1234440" cy="123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88040" y="-1115"/>
            <a:ext cx="1355960"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Placeholder 2"/>
          <p:cNvSpPr txBox="1">
            <a:spLocks noGrp="1"/>
          </p:cNvSpPr>
          <p:nvPr>
            <p:ph idx="1"/>
          </p:nvPr>
        </p:nvSpPr>
        <p:spPr>
          <a:xfrm>
            <a:off x="228600" y="1828800"/>
            <a:ext cx="8537863" cy="4876800"/>
          </a:xfrm>
          <a:prstGeom prst="rect">
            <a:avLst/>
          </a:prstGeom>
        </p:spPr>
        <p:txBody>
          <a:bodyPr vert="horz" anchor="t">
            <a:normAutofit/>
          </a:bodyPr>
          <a:lstStyle>
            <a:lvl1pPr marL="73152" indent="0" algn="l" rtl="0" eaLnBrk="1" latinLnBrk="0" hangingPunct="1">
              <a:spcBef>
                <a:spcPct val="20000"/>
              </a:spcBef>
              <a:buClr>
                <a:schemeClr val="tx1">
                  <a:shade val="95000"/>
                </a:schemeClr>
              </a:buClr>
              <a:buSzPct val="65000"/>
              <a:buFont typeface="Wingdings 2"/>
              <a:buNone/>
              <a:defRPr kumimoji="0" sz="20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None/>
              <a:defRPr kumimoji="0" sz="1800" kern="1200">
                <a:solidFill>
                  <a:schemeClr val="tx1">
                    <a:tint val="75000"/>
                  </a:schemeClr>
                </a:solidFill>
                <a:latin typeface="+mn-lt"/>
                <a:ea typeface="+mn-ea"/>
                <a:cs typeface="+mn-cs"/>
              </a:defRPr>
            </a:lvl2pPr>
            <a:lvl3pPr marL="1133856" indent="-228600" algn="l" rtl="0" eaLnBrk="1" latinLnBrk="0" hangingPunct="1">
              <a:spcBef>
                <a:spcPct val="20000"/>
              </a:spcBef>
              <a:buClr>
                <a:schemeClr val="tx1"/>
              </a:buClr>
              <a:buSzPct val="95000"/>
              <a:buFont typeface="Wingdings"/>
              <a:buNone/>
              <a:defRPr kumimoji="0" sz="1600" kern="1200">
                <a:solidFill>
                  <a:schemeClr val="tx1">
                    <a:tint val="75000"/>
                  </a:schemeClr>
                </a:solidFill>
                <a:latin typeface="+mn-lt"/>
                <a:ea typeface="+mn-ea"/>
                <a:cs typeface="+mn-cs"/>
              </a:defRPr>
            </a:lvl3pPr>
            <a:lvl4pPr marL="1353312" indent="-182880" algn="l" rtl="0" eaLnBrk="1" latinLnBrk="0" hangingPunct="1">
              <a:spcBef>
                <a:spcPct val="20000"/>
              </a:spcBef>
              <a:buClr>
                <a:schemeClr val="tx1"/>
              </a:buClr>
              <a:buSzPct val="100000"/>
              <a:buFont typeface="Wingdings 3"/>
              <a:buNone/>
              <a:defRPr kumimoji="0" sz="1400" kern="1200">
                <a:solidFill>
                  <a:schemeClr val="tx1">
                    <a:tint val="75000"/>
                  </a:schemeClr>
                </a:solidFill>
                <a:latin typeface="+mn-lt"/>
                <a:ea typeface="+mn-ea"/>
                <a:cs typeface="+mn-cs"/>
              </a:defRPr>
            </a:lvl4pPr>
            <a:lvl5pPr marL="1545336" indent="-182880" algn="l" rtl="0" eaLnBrk="1" latinLnBrk="0" hangingPunct="1">
              <a:spcBef>
                <a:spcPct val="20000"/>
              </a:spcBef>
              <a:buClr>
                <a:schemeClr val="tx1"/>
              </a:buClr>
              <a:buFont typeface="Wingdings 2"/>
              <a:buNone/>
              <a:defRPr kumimoji="0" sz="1400" kern="1200">
                <a:solidFill>
                  <a:schemeClr val="tx1">
                    <a:tint val="75000"/>
                  </a:schemeClr>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pPr marL="0">
              <a:buClr>
                <a:schemeClr val="bg1">
                  <a:lumMod val="75000"/>
                  <a:lumOff val="25000"/>
                </a:schemeClr>
              </a:buClr>
            </a:pPr>
            <a:endParaRPr lang="en-US" sz="2200" dirty="0" smtClean="0">
              <a:solidFill>
                <a:schemeClr val="bg1"/>
              </a:solidFill>
            </a:endParaRPr>
          </a:p>
          <a:p>
            <a:pPr marL="342900" indent="-342900">
              <a:buClr>
                <a:schemeClr val="bg1">
                  <a:lumMod val="75000"/>
                  <a:lumOff val="25000"/>
                </a:schemeClr>
              </a:buClr>
              <a:buFont typeface="Wingdings" pitchFamily="2" charset="2"/>
              <a:buChar char="v"/>
            </a:pPr>
            <a:r>
              <a:rPr lang="en-US" sz="2200" b="1" u="sng" dirty="0" smtClean="0">
                <a:solidFill>
                  <a:schemeClr val="bg1"/>
                </a:solidFill>
              </a:rPr>
              <a:t>2018-2019 Pharmacy Residents</a:t>
            </a:r>
          </a:p>
          <a:p>
            <a:pPr marL="1138428" lvl="1" indent="-342900">
              <a:buClr>
                <a:schemeClr val="bg1">
                  <a:lumMod val="75000"/>
                  <a:lumOff val="25000"/>
                </a:schemeClr>
              </a:buClr>
              <a:buFont typeface="Wingdings" pitchFamily="2" charset="2"/>
              <a:buChar char="v"/>
            </a:pPr>
            <a:r>
              <a:rPr lang="en-US" dirty="0" smtClean="0">
                <a:solidFill>
                  <a:schemeClr val="bg1"/>
                </a:solidFill>
              </a:rPr>
              <a:t>Coordination of on-boarding and travel arrangements for  Pharmacy Residents at Warm Springs and Yakama</a:t>
            </a:r>
          </a:p>
          <a:p>
            <a:pPr marL="342900" indent="-342900">
              <a:buClr>
                <a:schemeClr val="bg1">
                  <a:lumMod val="75000"/>
                  <a:lumOff val="25000"/>
                </a:schemeClr>
              </a:buClr>
              <a:buFont typeface="Wingdings" pitchFamily="2" charset="2"/>
              <a:buChar char="v"/>
            </a:pPr>
            <a:endParaRPr lang="en-US" sz="2200" dirty="0">
              <a:solidFill>
                <a:schemeClr val="bg1"/>
              </a:solidFill>
            </a:endParaRPr>
          </a:p>
          <a:p>
            <a:pPr marL="342900" indent="-342900">
              <a:buClr>
                <a:schemeClr val="bg1">
                  <a:lumMod val="75000"/>
                  <a:lumOff val="25000"/>
                </a:schemeClr>
              </a:buClr>
              <a:buFont typeface="Wingdings" pitchFamily="2" charset="2"/>
              <a:buChar char="v"/>
            </a:pPr>
            <a:r>
              <a:rPr lang="en-US" sz="2200" b="1" u="sng" dirty="0" smtClean="0">
                <a:solidFill>
                  <a:schemeClr val="bg1"/>
                </a:solidFill>
              </a:rPr>
              <a:t>I/T/U </a:t>
            </a:r>
            <a:r>
              <a:rPr lang="en-US" sz="2200" b="1" u="sng" dirty="0">
                <a:solidFill>
                  <a:schemeClr val="bg1"/>
                </a:solidFill>
              </a:rPr>
              <a:t>Pharmacy Vacancies and Pharmacy Site Directory Initiative</a:t>
            </a:r>
          </a:p>
          <a:p>
            <a:pPr marL="1138428" lvl="1" indent="-342900">
              <a:buClr>
                <a:schemeClr val="bg1">
                  <a:lumMod val="75000"/>
                  <a:lumOff val="25000"/>
                </a:schemeClr>
              </a:buClr>
              <a:buFont typeface="Wingdings" pitchFamily="2" charset="2"/>
              <a:buChar char="v"/>
            </a:pPr>
            <a:r>
              <a:rPr lang="en-US" sz="2000" dirty="0" smtClean="0">
                <a:solidFill>
                  <a:schemeClr val="bg1"/>
                </a:solidFill>
              </a:rPr>
              <a:t>On-going </a:t>
            </a:r>
            <a:r>
              <a:rPr lang="en-US" sz="2000" dirty="0">
                <a:solidFill>
                  <a:schemeClr val="bg1"/>
                </a:solidFill>
              </a:rPr>
              <a:t>maintenance of a comprehensive I/T/U Pharmacy Site Directory and Pharmacist Vacancy list</a:t>
            </a:r>
          </a:p>
          <a:p>
            <a:pPr marL="1138428" lvl="1" indent="-342900">
              <a:buClr>
                <a:schemeClr val="bg1">
                  <a:lumMod val="75000"/>
                  <a:lumOff val="25000"/>
                </a:schemeClr>
              </a:buClr>
              <a:buFont typeface="Wingdings" pitchFamily="2" charset="2"/>
              <a:buChar char="v"/>
            </a:pPr>
            <a:r>
              <a:rPr lang="en-US" sz="2000" dirty="0">
                <a:solidFill>
                  <a:schemeClr val="bg1"/>
                </a:solidFill>
              </a:rPr>
              <a:t>Monthly updates to the IHS NPC/APC Max.gov website</a:t>
            </a:r>
          </a:p>
          <a:p>
            <a:pPr marL="795528" lvl="1" indent="0">
              <a:buClr>
                <a:schemeClr val="bg1">
                  <a:lumMod val="75000"/>
                  <a:lumOff val="25000"/>
                </a:schemeClr>
              </a:buClr>
            </a:pPr>
            <a:r>
              <a:rPr lang="en-US" dirty="0" smtClean="0">
                <a:solidFill>
                  <a:schemeClr val="bg1"/>
                </a:solidFill>
              </a:rPr>
              <a:t> </a:t>
            </a:r>
          </a:p>
          <a:p>
            <a:pPr marL="342900" indent="-342900">
              <a:buClr>
                <a:schemeClr val="bg1">
                  <a:lumMod val="75000"/>
                  <a:lumOff val="25000"/>
                </a:schemeClr>
              </a:buClr>
              <a:buFont typeface="Wingdings" pitchFamily="2" charset="2"/>
              <a:buChar char="v"/>
            </a:pPr>
            <a:r>
              <a:rPr lang="en-US" b="1" u="sng" dirty="0" smtClean="0">
                <a:solidFill>
                  <a:schemeClr val="bg1"/>
                </a:solidFill>
              </a:rPr>
              <a:t>Monthly </a:t>
            </a:r>
            <a:r>
              <a:rPr lang="en-US" b="1" u="sng" dirty="0">
                <a:solidFill>
                  <a:schemeClr val="bg1"/>
                </a:solidFill>
              </a:rPr>
              <a:t>Portland Area CAC and Pharmacy Chiefs’ conference </a:t>
            </a:r>
            <a:r>
              <a:rPr lang="en-US" b="1" u="sng" dirty="0" smtClean="0">
                <a:solidFill>
                  <a:schemeClr val="bg1"/>
                </a:solidFill>
              </a:rPr>
              <a:t>calls</a:t>
            </a:r>
            <a:endParaRPr lang="en-US" b="1" u="sng" dirty="0">
              <a:solidFill>
                <a:schemeClr val="bg1"/>
              </a:solidFill>
            </a:endParaRPr>
          </a:p>
          <a:p>
            <a:pPr marL="342900" indent="-342900">
              <a:buClr>
                <a:schemeClr val="bg1">
                  <a:lumMod val="75000"/>
                  <a:lumOff val="25000"/>
                </a:schemeClr>
              </a:buClr>
              <a:buFont typeface="Wingdings" pitchFamily="2" charset="2"/>
              <a:buChar char="v"/>
            </a:pPr>
            <a:endParaRPr lang="en-US" dirty="0">
              <a:solidFill>
                <a:schemeClr val="bg1"/>
              </a:solidFill>
              <a:latin typeface="+mj-lt"/>
            </a:endParaRPr>
          </a:p>
        </p:txBody>
      </p:sp>
    </p:spTree>
    <p:extLst>
      <p:ext uri="{BB962C8B-B14F-4D97-AF65-F5344CB8AC3E}">
        <p14:creationId xmlns:p14="http://schemas.microsoft.com/office/powerpoint/2010/main" val="24007530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295136</TotalTime>
  <Words>1169</Words>
  <Application>Microsoft Office PowerPoint</Application>
  <PresentationFormat>On-screen Show (4:3)</PresentationFormat>
  <Paragraphs>213</Paragraphs>
  <Slides>16</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Times New Roman</vt:lpstr>
      <vt:lpstr>Wingdings</vt:lpstr>
      <vt:lpstr>Wingdings 2</vt:lpstr>
      <vt:lpstr>Wingdings 3</vt:lpstr>
      <vt:lpstr>Apex</vt:lpstr>
      <vt:lpstr>Indian Health Service Portland Area Director’s Update</vt:lpstr>
      <vt:lpstr> </vt:lpstr>
      <vt:lpstr> </vt:lpstr>
      <vt:lpstr> </vt:lpstr>
      <vt:lpstr> </vt:lpstr>
      <vt:lpstr> </vt:lpstr>
      <vt:lpstr> </vt:lpstr>
      <vt:lpstr> </vt:lpstr>
      <vt:lpstr>Indian Health Service Portland Area</vt:lpstr>
      <vt:lpstr>Indian Health Service Portland Area</vt:lpstr>
      <vt:lpstr>Indian Health Service Portland Area</vt:lpstr>
      <vt:lpstr>Portland Area IHS Sanitation Facilities Construction</vt:lpstr>
      <vt:lpstr>Indian Health Service Portland Area</vt:lpstr>
      <vt:lpstr>Portland Area IHS Sanitation Facilities Construction</vt:lpstr>
      <vt:lpstr>Indian Health Service Portland Area</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Seyler, Dean M (IHS/POR)</dc:creator>
  <cp:lastModifiedBy>Lisa Griggs</cp:lastModifiedBy>
  <cp:revision>880</cp:revision>
  <cp:lastPrinted>2018-04-10T21:18:54Z</cp:lastPrinted>
  <dcterms:created xsi:type="dcterms:W3CDTF">2011-08-31T16:04:47Z</dcterms:created>
  <dcterms:modified xsi:type="dcterms:W3CDTF">2018-04-11T12:46:40Z</dcterms:modified>
</cp:coreProperties>
</file>