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9" r:id="rId4"/>
    <p:sldId id="261" r:id="rId5"/>
    <p:sldId id="270" r:id="rId6"/>
    <p:sldId id="262" r:id="rId7"/>
    <p:sldId id="269" r:id="rId8"/>
    <p:sldId id="271" r:id="rId9"/>
    <p:sldId id="272" r:id="rId10"/>
  </p:sldIdLst>
  <p:sldSz cx="12192000" cy="6858000"/>
  <p:notesSz cx="7007225" cy="92932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6"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757881" y="185738"/>
            <a:ext cx="4337050" cy="692150"/>
          </a:xfrm>
        </p:spPr>
        <p:txBody>
          <a:bodyPr>
            <a:normAutofit/>
          </a:bodyPr>
          <a:lstStyle>
            <a:lvl1pPr>
              <a:defRPr sz="3600" b="0">
                <a:solidFill>
                  <a:schemeClr val="bg1"/>
                </a:solidFill>
                <a:latin typeface="Yu Gothic Medium" panose="020B0500000000000000" pitchFamily="34" charset="-128"/>
                <a:ea typeface="Yu Gothic Medium" panose="020B0500000000000000" pitchFamily="34" charset="-128"/>
              </a:defRPr>
            </a:lvl1pPr>
          </a:lstStyle>
          <a:p>
            <a:pPr lvl="0"/>
            <a:r>
              <a:rPr lang="en-US" smtClean="0"/>
              <a:t>Edit Master text styles</a:t>
            </a:r>
          </a:p>
        </p:txBody>
      </p:sp>
    </p:spTree>
    <p:extLst>
      <p:ext uri="{BB962C8B-B14F-4D97-AF65-F5344CB8AC3E}">
        <p14:creationId xmlns:p14="http://schemas.microsoft.com/office/powerpoint/2010/main" val="209727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111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0453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708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868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128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697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273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4305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051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732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9819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324225" y="365125"/>
            <a:ext cx="8350250"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1027" name="Text Placeholder 2"/>
          <p:cNvSpPr>
            <a:spLocks noGrp="1"/>
          </p:cNvSpPr>
          <p:nvPr>
            <p:ph type="body" idx="1"/>
          </p:nvPr>
        </p:nvSpPr>
        <p:spPr bwMode="auto">
          <a:xfrm>
            <a:off x="3324225" y="2879725"/>
            <a:ext cx="8350250" cy="211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algn="l" rtl="0" eaLnBrk="1" fontAlgn="base" hangingPunct="1">
        <a:lnSpc>
          <a:spcPct val="90000"/>
        </a:lnSpc>
        <a:spcBef>
          <a:spcPts val="1000"/>
        </a:spcBef>
        <a:spcAft>
          <a:spcPct val="0"/>
        </a:spcAft>
        <a:buFont typeface="Arial" panose="020B0604020202020204" pitchFamily="34" charset="0"/>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samhsa.gov/grants"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4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Subtitle 2"/>
          <p:cNvSpPr>
            <a:spLocks noGrp="1"/>
          </p:cNvSpPr>
          <p:nvPr>
            <p:ph type="subTitle" idx="4294967295"/>
          </p:nvPr>
        </p:nvSpPr>
        <p:spPr>
          <a:xfrm>
            <a:off x="3294063" y="3108325"/>
            <a:ext cx="8253412" cy="1655763"/>
          </a:xfrm>
        </p:spPr>
        <p:txBody>
          <a:bodyPr/>
          <a:lstStyle/>
          <a:p>
            <a:pPr algn="r"/>
            <a:r>
              <a:rPr lang="en-US" altLang="en-US" sz="2200" dirty="0" smtClean="0">
                <a:solidFill>
                  <a:schemeClr val="bg1"/>
                </a:solidFill>
                <a:latin typeface="Yu Gothic Medium" panose="020B0500000000000000" pitchFamily="34" charset="-128"/>
                <a:ea typeface="Yu Gothic Medium" panose="020B0500000000000000" pitchFamily="34" charset="-128"/>
              </a:rPr>
              <a:t>David Dickinson </a:t>
            </a:r>
          </a:p>
          <a:p>
            <a:pPr algn="r"/>
            <a:r>
              <a:rPr lang="en-US" altLang="en-US" sz="2200" dirty="0" smtClean="0">
                <a:solidFill>
                  <a:schemeClr val="bg1"/>
                </a:solidFill>
                <a:latin typeface="Yu Gothic Medium" panose="020B0500000000000000" pitchFamily="34" charset="-128"/>
                <a:ea typeface="Yu Gothic Medium" panose="020B0500000000000000" pitchFamily="34" charset="-128"/>
              </a:rPr>
              <a:t>Regional Administrator</a:t>
            </a:r>
          </a:p>
          <a:p>
            <a:pPr algn="r"/>
            <a:r>
              <a:rPr lang="en-US" altLang="en-US" sz="2200" dirty="0" smtClean="0">
                <a:solidFill>
                  <a:schemeClr val="bg1"/>
                </a:solidFill>
                <a:latin typeface="Yu Gothic Medium" panose="020B0500000000000000" pitchFamily="34" charset="-128"/>
                <a:ea typeface="Yu Gothic Medium" panose="020B0500000000000000" pitchFamily="34" charset="-128"/>
              </a:rPr>
              <a:t>Substance Abuse and Mental Health Services Administration</a:t>
            </a:r>
          </a:p>
          <a:p>
            <a:pPr algn="r"/>
            <a:r>
              <a:rPr lang="en-US" altLang="en-US" sz="2200" dirty="0" smtClean="0">
                <a:solidFill>
                  <a:schemeClr val="bg1"/>
                </a:solidFill>
                <a:latin typeface="Yu Gothic Medium" panose="020B0500000000000000" pitchFamily="34" charset="-128"/>
                <a:ea typeface="Yu Gothic Medium" panose="020B0500000000000000" pitchFamily="34" charset="-128"/>
              </a:rPr>
              <a:t>U.S. Department of Health and Human Services</a:t>
            </a:r>
          </a:p>
        </p:txBody>
      </p:sp>
      <p:sp>
        <p:nvSpPr>
          <p:cNvPr id="14340" name="TextBox 5"/>
          <p:cNvSpPr txBox="1">
            <a:spLocks noChangeArrowheads="1"/>
          </p:cNvSpPr>
          <p:nvPr/>
        </p:nvSpPr>
        <p:spPr bwMode="auto">
          <a:xfrm>
            <a:off x="3294063" y="306388"/>
            <a:ext cx="82534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4000" b="1" dirty="0" smtClean="0">
                <a:solidFill>
                  <a:schemeClr val="bg1"/>
                </a:solidFill>
                <a:latin typeface="Yu Gothic UI Semibold" panose="020B0700000000000000" pitchFamily="34" charset="-128"/>
                <a:ea typeface="Yu Gothic UI Semibold" panose="020B0700000000000000" pitchFamily="34" charset="-128"/>
              </a:rPr>
              <a:t>SAMHSA Resources to  Address   the Opioid Epidemic</a:t>
            </a:r>
            <a:endParaRPr lang="en-US" altLang="en-US" sz="4000" b="1" dirty="0">
              <a:solidFill>
                <a:schemeClr val="bg1"/>
              </a:solidFill>
              <a:latin typeface="Yu Gothic UI Semibold" panose="020B0700000000000000" pitchFamily="34" charset="-128"/>
              <a:ea typeface="Yu Gothic UI Semibold" panose="020B0700000000000000" pitchFamily="34" charset="-128"/>
            </a:endParaRPr>
          </a:p>
        </p:txBody>
      </p:sp>
      <p:sp>
        <p:nvSpPr>
          <p:cNvPr id="14341" name="Rectangle 6"/>
          <p:cNvSpPr>
            <a:spLocks noChangeArrowheads="1"/>
          </p:cNvSpPr>
          <p:nvPr/>
        </p:nvSpPr>
        <p:spPr bwMode="auto">
          <a:xfrm>
            <a:off x="298450" y="5808663"/>
            <a:ext cx="41904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b="1" dirty="0" smtClean="0">
                <a:latin typeface="Yu Gothic Medium" panose="020B0500000000000000" pitchFamily="34" charset="-128"/>
                <a:ea typeface="Yu Gothic Medium" panose="020B0500000000000000" pitchFamily="34" charset="-128"/>
              </a:rPr>
              <a:t>NPAIHB Quarterly Meeting</a:t>
            </a:r>
          </a:p>
          <a:p>
            <a:pPr eaLnBrk="1" hangingPunct="1"/>
            <a:r>
              <a:rPr lang="en-US" altLang="en-US" b="1" dirty="0" smtClean="0">
                <a:latin typeface="Yu Gothic Medium" panose="020B0500000000000000" pitchFamily="34" charset="-128"/>
                <a:ea typeface="Yu Gothic Medium" panose="020B0500000000000000" pitchFamily="34" charset="-128"/>
              </a:rPr>
              <a:t>April 18, 2018              North Bend, OR</a:t>
            </a:r>
            <a:endParaRPr lang="en-US" altLang="en-US" dirty="0">
              <a:latin typeface="Yu Gothic Medium" panose="020B0500000000000000" pitchFamily="34" charset="-128"/>
              <a:ea typeface="Yu Gothic Medium" panose="020B0500000000000000"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2"/>
          <p:cNvSpPr>
            <a:spLocks noChangeArrowheads="1"/>
          </p:cNvSpPr>
          <p:nvPr/>
        </p:nvSpPr>
        <p:spPr bwMode="auto">
          <a:xfrm>
            <a:off x="-117566" y="173038"/>
            <a:ext cx="12309566"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400" b="1" dirty="0" smtClean="0">
                <a:solidFill>
                  <a:schemeClr val="bg1"/>
                </a:solidFill>
                <a:latin typeface="Yu Gothic UI Semibold" panose="020B0700000000000000" pitchFamily="34" charset="-128"/>
                <a:ea typeface="Yu Gothic UI Semibold" panose="020B0700000000000000" pitchFamily="34" charset="-128"/>
              </a:rPr>
              <a:t>  HHS Five </a:t>
            </a:r>
            <a:r>
              <a:rPr lang="en-US" altLang="en-US" sz="3400" b="1" dirty="0">
                <a:solidFill>
                  <a:schemeClr val="bg1"/>
                </a:solidFill>
                <a:latin typeface="Yu Gothic UI Semibold" panose="020B0700000000000000" pitchFamily="34" charset="-128"/>
                <a:ea typeface="Yu Gothic UI Semibold" panose="020B0700000000000000" pitchFamily="34" charset="-128"/>
              </a:rPr>
              <a:t>Strategic Priorities </a:t>
            </a:r>
            <a:r>
              <a:rPr lang="en-US" altLang="en-US" sz="3400" b="1" dirty="0" smtClean="0">
                <a:solidFill>
                  <a:schemeClr val="bg1"/>
                </a:solidFill>
                <a:latin typeface="Yu Gothic UI Semibold" panose="020B0700000000000000" pitchFamily="34" charset="-128"/>
                <a:ea typeface="Yu Gothic UI Semibold" panose="020B0700000000000000" pitchFamily="34" charset="-128"/>
              </a:rPr>
              <a:t>to Address </a:t>
            </a:r>
            <a:r>
              <a:rPr lang="en-US" altLang="en-US" sz="3400" b="1" dirty="0">
                <a:solidFill>
                  <a:schemeClr val="bg1"/>
                </a:solidFill>
                <a:latin typeface="Yu Gothic UI Semibold" panose="020B0700000000000000" pitchFamily="34" charset="-128"/>
                <a:ea typeface="Yu Gothic UI Semibold" panose="020B0700000000000000" pitchFamily="34" charset="-128"/>
              </a:rPr>
              <a:t>the Opioid </a:t>
            </a:r>
            <a:r>
              <a:rPr lang="en-US" altLang="en-US" sz="3400" b="1" dirty="0" smtClean="0">
                <a:solidFill>
                  <a:schemeClr val="bg1"/>
                </a:solidFill>
                <a:latin typeface="Yu Gothic UI Semibold" panose="020B0700000000000000" pitchFamily="34" charset="-128"/>
                <a:ea typeface="Yu Gothic UI Semibold" panose="020B0700000000000000" pitchFamily="34" charset="-128"/>
              </a:rPr>
              <a:t>Epidemic</a:t>
            </a:r>
            <a:endParaRPr lang="en-US" altLang="en-US" sz="3400" dirty="0"/>
          </a:p>
        </p:txBody>
      </p:sp>
      <p:sp>
        <p:nvSpPr>
          <p:cNvPr id="18436" name="Content Placeholder 2"/>
          <p:cNvSpPr txBox="1">
            <a:spLocks/>
          </p:cNvSpPr>
          <p:nvPr/>
        </p:nvSpPr>
        <p:spPr bwMode="auto">
          <a:xfrm>
            <a:off x="762000" y="1362075"/>
            <a:ext cx="10761663"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514350" indent="-514350">
              <a:buFont typeface="+mj-lt"/>
              <a:buAutoNum type="arabicPeriod"/>
            </a:pPr>
            <a:endParaRPr lang="en-US" sz="3600" dirty="0" smtClean="0"/>
          </a:p>
          <a:p>
            <a:pPr marL="514350" indent="-514350">
              <a:buFont typeface="+mj-lt"/>
              <a:buAutoNum type="arabicPeriod"/>
            </a:pPr>
            <a:r>
              <a:rPr lang="en-US" sz="3600" dirty="0" smtClean="0"/>
              <a:t>Strengthening </a:t>
            </a:r>
            <a:r>
              <a:rPr lang="en-US" sz="3600" dirty="0"/>
              <a:t>public health surveillance</a:t>
            </a:r>
          </a:p>
          <a:p>
            <a:pPr marL="514350" indent="-514350">
              <a:buFont typeface="+mj-lt"/>
              <a:buAutoNum type="arabicPeriod"/>
            </a:pPr>
            <a:r>
              <a:rPr lang="en-US" sz="3600" dirty="0"/>
              <a:t>Advancing the practice of pain management</a:t>
            </a:r>
          </a:p>
          <a:p>
            <a:pPr marL="514350" indent="-514350">
              <a:buFont typeface="+mj-lt"/>
              <a:buAutoNum type="arabicPeriod"/>
            </a:pPr>
            <a:r>
              <a:rPr lang="en-US" sz="3600" dirty="0"/>
              <a:t>Improving access to treatment and recovery services</a:t>
            </a:r>
          </a:p>
          <a:p>
            <a:pPr marL="514350" indent="-514350">
              <a:buFont typeface="+mj-lt"/>
              <a:buAutoNum type="arabicPeriod"/>
            </a:pPr>
            <a:r>
              <a:rPr lang="en-US" sz="3600" dirty="0"/>
              <a:t>Targeting availability and distribution of overdose-reversing drugs</a:t>
            </a:r>
          </a:p>
          <a:p>
            <a:pPr marL="514350" indent="-514350">
              <a:buFont typeface="+mj-lt"/>
              <a:buAutoNum type="arabicPeriod"/>
            </a:pPr>
            <a:r>
              <a:rPr lang="en-US" sz="3600" dirty="0"/>
              <a:t>Supporting cutting-edge </a:t>
            </a:r>
            <a:r>
              <a:rPr lang="en-US" sz="3600" dirty="0" smtClean="0"/>
              <a:t>research</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ChangeArrowheads="1"/>
          </p:cNvSpPr>
          <p:nvPr/>
        </p:nvSpPr>
        <p:spPr bwMode="auto">
          <a:xfrm>
            <a:off x="777875" y="161925"/>
            <a:ext cx="861485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400" b="1" dirty="0" smtClean="0">
                <a:solidFill>
                  <a:schemeClr val="bg1"/>
                </a:solidFill>
                <a:latin typeface="Yu Gothic UI Semibold" panose="020B0700000000000000" pitchFamily="34" charset="-128"/>
                <a:ea typeface="Yu Gothic UI Semibold" panose="020B0700000000000000" pitchFamily="34" charset="-128"/>
              </a:rPr>
              <a:t>             TRIBAL </a:t>
            </a:r>
            <a:r>
              <a:rPr lang="en-US" altLang="en-US" sz="3400" b="1" dirty="0">
                <a:solidFill>
                  <a:schemeClr val="bg1"/>
                </a:solidFill>
                <a:latin typeface="Yu Gothic UI Semibold" panose="020B0700000000000000" pitchFamily="34" charset="-128"/>
                <a:ea typeface="Yu Gothic UI Semibold" panose="020B0700000000000000" pitchFamily="34" charset="-128"/>
              </a:rPr>
              <a:t>FUNDING </a:t>
            </a:r>
            <a:r>
              <a:rPr lang="en-US" altLang="en-US" sz="3400" b="1" dirty="0" smtClean="0">
                <a:solidFill>
                  <a:schemeClr val="bg1"/>
                </a:solidFill>
                <a:latin typeface="Yu Gothic UI Semibold" panose="020B0700000000000000" pitchFamily="34" charset="-128"/>
                <a:ea typeface="Yu Gothic UI Semibold" panose="020B0700000000000000" pitchFamily="34" charset="-128"/>
              </a:rPr>
              <a:t>OPPORTUNITIES</a:t>
            </a:r>
            <a:endParaRPr lang="en-US" altLang="en-US" sz="3400" dirty="0"/>
          </a:p>
        </p:txBody>
      </p:sp>
      <p:sp>
        <p:nvSpPr>
          <p:cNvPr id="15364" name="Content Placeholder 2"/>
          <p:cNvSpPr txBox="1">
            <a:spLocks/>
          </p:cNvSpPr>
          <p:nvPr/>
        </p:nvSpPr>
        <p:spPr bwMode="auto">
          <a:xfrm>
            <a:off x="777875" y="1720850"/>
            <a:ext cx="10780713"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endParaRPr lang="en-US" altLang="en-US"/>
          </a:p>
        </p:txBody>
      </p:sp>
      <p:sp>
        <p:nvSpPr>
          <p:cNvPr id="15365" name="Content Placeholder 2"/>
          <p:cNvSpPr txBox="1">
            <a:spLocks/>
          </p:cNvSpPr>
          <p:nvPr/>
        </p:nvSpPr>
        <p:spPr bwMode="auto">
          <a:xfrm>
            <a:off x="777875" y="939403"/>
            <a:ext cx="10785475" cy="521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685800" marR="685800">
              <a:lnSpc>
                <a:spcPct val="115000"/>
              </a:lnSpc>
              <a:spcBef>
                <a:spcPts val="0"/>
              </a:spcBef>
              <a:spcAft>
                <a:spcPts val="0"/>
              </a:spcAft>
            </a:pPr>
            <a:r>
              <a:rPr lang="en-US" sz="2400" dirty="0" smtClean="0">
                <a:latin typeface="Tahoma" panose="020B0604030504040204" pitchFamily="34" charset="0"/>
                <a:ea typeface="Tahoma" panose="020B0604030504040204" pitchFamily="34" charset="0"/>
                <a:cs typeface="Times New Roman" panose="02020603050405020304" pitchFamily="18" charset="0"/>
              </a:rPr>
              <a:t>Tribes</a:t>
            </a:r>
            <a:r>
              <a:rPr lang="en-US" sz="2400" dirty="0">
                <a:latin typeface="Tahoma" panose="020B0604030504040204" pitchFamily="34" charset="0"/>
                <a:ea typeface="Tahoma" panose="020B0604030504040204" pitchFamily="34" charset="0"/>
                <a:cs typeface="Times New Roman" panose="02020603050405020304" pitchFamily="18" charset="0"/>
              </a:rPr>
              <a:t>, </a:t>
            </a:r>
            <a:r>
              <a:rPr lang="en-US" sz="2400" dirty="0" smtClean="0">
                <a:latin typeface="Tahoma" panose="020B0604030504040204" pitchFamily="34" charset="0"/>
                <a:ea typeface="Tahoma" panose="020B0604030504040204" pitchFamily="34" charset="0"/>
                <a:cs typeface="Times New Roman" panose="02020603050405020304" pitchFamily="18" charset="0"/>
              </a:rPr>
              <a:t>Tribal </a:t>
            </a:r>
            <a:r>
              <a:rPr lang="en-US" sz="2400" dirty="0">
                <a:latin typeface="Tahoma" panose="020B0604030504040204" pitchFamily="34" charset="0"/>
                <a:ea typeface="Tahoma" panose="020B0604030504040204" pitchFamily="34" charset="0"/>
                <a:cs typeface="Times New Roman" panose="02020603050405020304" pitchFamily="18" charset="0"/>
              </a:rPr>
              <a:t>organizations, and urban Indian organizations are eligible to apply for most of SAMHSA’s discretionary grant programs.  Each grant program has its own application deadline and information is available at </a:t>
            </a:r>
            <a:r>
              <a:rPr lang="en-US" sz="2400" u="sng" dirty="0">
                <a:solidFill>
                  <a:srgbClr val="0000FF"/>
                </a:solidFill>
                <a:latin typeface="Tahoma" panose="020B0604030504040204" pitchFamily="34" charset="0"/>
                <a:ea typeface="Tahoma" panose="020B0604030504040204" pitchFamily="34" charset="0"/>
                <a:cs typeface="Times New Roman" panose="02020603050405020304" pitchFamily="18" charset="0"/>
                <a:hlinkClick r:id="rId3"/>
              </a:rPr>
              <a:t>http://www.samhsa.gov/grants</a:t>
            </a:r>
            <a:r>
              <a:rPr lang="en-US" sz="2400" dirty="0">
                <a:latin typeface="Tahoma" panose="020B0604030504040204" pitchFamily="34" charset="0"/>
                <a:ea typeface="Tahoma" panose="020B0604030504040204" pitchFamily="34" charset="0"/>
                <a:cs typeface="Times New Roman" panose="02020603050405020304" pitchFamily="18" charset="0"/>
              </a:rPr>
              <a:t>.  SAMHSA’s grants address a range of issues including:</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dirty="0">
                <a:latin typeface="Tahoma" panose="020B0604030504040204" pitchFamily="34" charset="0"/>
                <a:ea typeface="Tahoma" panose="020B0604030504040204" pitchFamily="34" charset="0"/>
                <a:cs typeface="Times New Roman" panose="02020603050405020304" pitchFamily="18" charset="0"/>
              </a:rPr>
              <a:t>Behavioral health systems and workforce</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dirty="0">
                <a:latin typeface="Tahoma" panose="020B0604030504040204" pitchFamily="34" charset="0"/>
                <a:ea typeface="Tahoma" panose="020B0604030504040204" pitchFamily="34" charset="0"/>
                <a:cs typeface="Times New Roman" panose="02020603050405020304" pitchFamily="18" charset="0"/>
              </a:rPr>
              <a:t>Homelessness and housing for people with mental and/or substance use disorders</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dirty="0">
                <a:latin typeface="Tahoma" panose="020B0604030504040204" pitchFamily="34" charset="0"/>
                <a:ea typeface="Tahoma" panose="020B0604030504040204" pitchFamily="34" charset="0"/>
                <a:cs typeface="Times New Roman" panose="02020603050405020304" pitchFamily="18" charset="0"/>
              </a:rPr>
              <a:t>Issues related to behavioral health and the criminal justice system</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b="1" dirty="0">
                <a:latin typeface="Tahoma" panose="020B0604030504040204" pitchFamily="34" charset="0"/>
                <a:ea typeface="Tahoma" panose="020B0604030504040204" pitchFamily="34" charset="0"/>
                <a:cs typeface="Times New Roman" panose="02020603050405020304" pitchFamily="18" charset="0"/>
              </a:rPr>
              <a:t>Opioids and other substances of abuse (i.e., methamphetamines, alcohol</a:t>
            </a:r>
            <a:r>
              <a:rPr lang="en-US" sz="2400" dirty="0">
                <a:latin typeface="Tahoma" panose="020B0604030504040204" pitchFamily="34" charset="0"/>
                <a:ea typeface="Tahoma" panose="020B0604030504040204" pitchFamily="34" charset="0"/>
                <a:cs typeface="Times New Roman" panose="02020603050405020304" pitchFamily="18" charset="0"/>
              </a:rPr>
              <a:t>, etc.)</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dirty="0">
                <a:latin typeface="Tahoma" panose="020B0604030504040204" pitchFamily="34" charset="0"/>
                <a:ea typeface="Tahoma" panose="020B0604030504040204" pitchFamily="34" charset="0"/>
                <a:cs typeface="Times New Roman" panose="02020603050405020304" pitchFamily="18" charset="0"/>
              </a:rPr>
              <a:t>Prevention, treatment, and recovery from mental and substance use disorders</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a:p>
            <a:pPr marL="342900" marR="685800" lvl="0" indent="-342900">
              <a:lnSpc>
                <a:spcPct val="115000"/>
              </a:lnSpc>
              <a:spcBef>
                <a:spcPts val="0"/>
              </a:spcBef>
              <a:spcAft>
                <a:spcPts val="0"/>
              </a:spcAft>
              <a:buFont typeface="Symbol" panose="05050102010706020507" pitchFamily="18" charset="2"/>
              <a:buChar char=""/>
            </a:pPr>
            <a:r>
              <a:rPr lang="en-US" sz="2400" dirty="0">
                <a:latin typeface="Tahoma" panose="020B0604030504040204" pitchFamily="34" charset="0"/>
                <a:ea typeface="Tahoma" panose="020B0604030504040204" pitchFamily="34" charset="0"/>
                <a:cs typeface="Times New Roman" panose="02020603050405020304" pitchFamily="18" charset="0"/>
              </a:rPr>
              <a:t>Suicide Prevention </a:t>
            </a:r>
            <a:endParaRPr lang="en-US" sz="2400" dirty="0">
              <a:latin typeface="Palatino Linotype" panose="02040502050505030304" pitchFamily="18" charset="0"/>
              <a:ea typeface="Palatino Linotype" panose="0204050205050503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ChangeArrowheads="1"/>
          </p:cNvSpPr>
          <p:nvPr/>
        </p:nvSpPr>
        <p:spPr bwMode="auto">
          <a:xfrm>
            <a:off x="785813" y="173038"/>
            <a:ext cx="813556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400" b="1" dirty="0" smtClean="0">
                <a:solidFill>
                  <a:schemeClr val="bg1"/>
                </a:solidFill>
                <a:latin typeface="Yu Gothic UI Semibold" panose="020B0700000000000000" pitchFamily="34" charset="-128"/>
                <a:ea typeface="Yu Gothic UI Semibold" panose="020B0700000000000000" pitchFamily="34" charset="-128"/>
              </a:rPr>
              <a:t>              Youth </a:t>
            </a:r>
            <a:r>
              <a:rPr lang="en-US" altLang="en-US" sz="3400" b="1" dirty="0">
                <a:solidFill>
                  <a:schemeClr val="bg1"/>
                </a:solidFill>
                <a:latin typeface="Yu Gothic UI Semibold" panose="020B0700000000000000" pitchFamily="34" charset="-128"/>
                <a:ea typeface="Yu Gothic UI Semibold" panose="020B0700000000000000" pitchFamily="34" charset="-128"/>
              </a:rPr>
              <a:t>and Family Tree Program</a:t>
            </a:r>
          </a:p>
          <a:p>
            <a:pPr eaLnBrk="1" hangingPunct="1"/>
            <a:r>
              <a:rPr lang="en-US" altLang="en-US" sz="3400" b="1" dirty="0" err="1" smtClean="0">
                <a:solidFill>
                  <a:schemeClr val="bg1"/>
                </a:solidFill>
                <a:latin typeface="Yu Gothic UI Semibold" panose="020B0700000000000000" pitchFamily="34" charset="-128"/>
                <a:ea typeface="Yu Gothic UI Semibold" panose="020B0700000000000000" pitchFamily="34" charset="-128"/>
              </a:rPr>
              <a:t>er</a:t>
            </a:r>
            <a:endParaRPr lang="en-US" altLang="en-US" sz="3400" dirty="0"/>
          </a:p>
        </p:txBody>
      </p:sp>
      <p:sp>
        <p:nvSpPr>
          <p:cNvPr id="16388" name="Content Placeholder 2"/>
          <p:cNvSpPr txBox="1">
            <a:spLocks/>
          </p:cNvSpPr>
          <p:nvPr/>
        </p:nvSpPr>
        <p:spPr bwMode="auto">
          <a:xfrm>
            <a:off x="785813" y="926275"/>
            <a:ext cx="10785475" cy="531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endParaRPr lang="en-US" dirty="0"/>
          </a:p>
          <a:p>
            <a:r>
              <a:rPr lang="en-US" sz="3200" dirty="0" smtClean="0"/>
              <a:t>SAMHSA </a:t>
            </a:r>
            <a:r>
              <a:rPr lang="en-US" sz="3200" dirty="0"/>
              <a:t>released a funding opportunity announcement (FOA) entitled “Enhancement and Expansion of Treatment and Recovery Services for Adolescents, Transitional Aged Youth, and their Families”—also referred to as Youth and Family TREE.  </a:t>
            </a:r>
            <a:r>
              <a:rPr lang="en-US" sz="3200" b="1" dirty="0"/>
              <a:t>This program includes a $5M set-aside for </a:t>
            </a:r>
            <a:r>
              <a:rPr lang="en-US" sz="3200" b="1" dirty="0" smtClean="0"/>
              <a:t>Tribes</a:t>
            </a:r>
            <a:r>
              <a:rPr lang="en-US" sz="3200" b="1" dirty="0"/>
              <a:t>, </a:t>
            </a:r>
            <a:r>
              <a:rPr lang="en-US" sz="3200" b="1" dirty="0" smtClean="0"/>
              <a:t>Tribal </a:t>
            </a:r>
            <a:r>
              <a:rPr lang="en-US" sz="3200" b="1" dirty="0"/>
              <a:t>organizations, urban Indian health programs, and consortia of </a:t>
            </a:r>
            <a:r>
              <a:rPr lang="en-US" sz="3200" b="1" dirty="0" smtClean="0"/>
              <a:t>Tribes </a:t>
            </a:r>
            <a:r>
              <a:rPr lang="en-US" sz="3200" b="1" dirty="0"/>
              <a:t>or </a:t>
            </a:r>
            <a:r>
              <a:rPr lang="en-US" sz="3200" b="1" dirty="0" smtClean="0"/>
              <a:t>Tribal </a:t>
            </a:r>
            <a:r>
              <a:rPr lang="en-US" sz="3200" b="1" dirty="0"/>
              <a:t>organizations.  This amount is approximately 34% of the total anticipated $14.6M available for this program.  The FOA was posted on February 9th and applications are due no later than April 10, 2018. </a:t>
            </a:r>
            <a:endParaRPr lang="en-US" sz="3200" b="1" dirty="0" smtClean="0"/>
          </a:p>
          <a:p>
            <a:endParaRPr lang="en-US" sz="3200" b="1" dirty="0"/>
          </a:p>
          <a:p>
            <a:endParaRPr lang="en-US" sz="3200" b="1" dirty="0" smtClean="0"/>
          </a:p>
          <a:p>
            <a:r>
              <a:rPr lang="en-US" sz="3200" b="1" dirty="0" smtClean="0"/>
              <a:t>  </a:t>
            </a:r>
            <a:endParaRPr lang="en-US" sz="3200" b="1" dirty="0"/>
          </a:p>
          <a:p>
            <a:pPr marL="0" indent="0" eaLnBrk="1" hangingPunct="1">
              <a:spcBef>
                <a:spcPct val="0"/>
              </a:spcBef>
              <a:spcAft>
                <a:spcPts val="1800"/>
              </a:spcAft>
            </a:pPr>
            <a:endParaRPr lang="en-US" altLang="en-US" sz="2500" b="1" dirty="0">
              <a:latin typeface="Yu Gothic Medium" panose="020B0500000000000000" pitchFamily="34" charset="-128"/>
              <a:ea typeface="Yu Gothic Medium" panose="020B0500000000000000" pitchFamily="34" charset="-128"/>
            </a:endParaRPr>
          </a:p>
          <a:p>
            <a:pPr eaLnBrk="1" hangingPunct="1">
              <a:spcBef>
                <a:spcPct val="0"/>
              </a:spcBef>
              <a:buFont typeface="Arial" panose="020B0604020202020204" pitchFamily="34" charset="0"/>
              <a:buChar char="•"/>
            </a:pPr>
            <a:endParaRPr lang="en-US"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ChangeArrowheads="1"/>
          </p:cNvSpPr>
          <p:nvPr/>
        </p:nvSpPr>
        <p:spPr bwMode="auto">
          <a:xfrm>
            <a:off x="777875" y="161925"/>
            <a:ext cx="920957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algn="ctr" eaLnBrk="1" hangingPunct="1"/>
            <a:r>
              <a:rPr lang="en-US" altLang="en-US" sz="3400" b="1" dirty="0" smtClean="0">
                <a:solidFill>
                  <a:prstClr val="white"/>
                </a:solidFill>
                <a:latin typeface="Yu Gothic UI Semibold" panose="020B0700000000000000" pitchFamily="34" charset="-128"/>
                <a:ea typeface="Yu Gothic UI Semibold" panose="020B0700000000000000" pitchFamily="34" charset="-128"/>
              </a:rPr>
              <a:t>	   Statewide </a:t>
            </a:r>
            <a:r>
              <a:rPr lang="en-US" altLang="en-US" sz="3400" b="1" dirty="0">
                <a:solidFill>
                  <a:prstClr val="white"/>
                </a:solidFill>
                <a:latin typeface="Yu Gothic UI Semibold" panose="020B0700000000000000" pitchFamily="34" charset="-128"/>
                <a:ea typeface="Yu Gothic UI Semibold" panose="020B0700000000000000" pitchFamily="34" charset="-128"/>
              </a:rPr>
              <a:t>Consumer Network </a:t>
            </a:r>
            <a:r>
              <a:rPr lang="en-US" altLang="en-US" sz="3400" b="1" dirty="0" smtClean="0">
                <a:solidFill>
                  <a:prstClr val="white"/>
                </a:solidFill>
                <a:latin typeface="Yu Gothic UI Semibold" panose="020B0700000000000000" pitchFamily="34" charset="-128"/>
                <a:ea typeface="Yu Gothic UI Semibold" panose="020B0700000000000000" pitchFamily="34" charset="-128"/>
              </a:rPr>
              <a:t>Program</a:t>
            </a:r>
            <a:endParaRPr kumimoji="0" lang="en-US" altLang="en-US" sz="3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5364" name="Content Placeholder 2"/>
          <p:cNvSpPr txBox="1">
            <a:spLocks/>
          </p:cNvSpPr>
          <p:nvPr/>
        </p:nvSpPr>
        <p:spPr bwMode="auto">
          <a:xfrm>
            <a:off x="777875" y="1720850"/>
            <a:ext cx="10780713"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tabLst/>
              <a:defRPr/>
            </a:pPr>
            <a:endParaRPr kumimoji="0" lang="en-US" altLang="en-US" sz="28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
        <p:nvSpPr>
          <p:cNvPr id="15365" name="Content Placeholder 2"/>
          <p:cNvSpPr txBox="1">
            <a:spLocks/>
          </p:cNvSpPr>
          <p:nvPr/>
        </p:nvSpPr>
        <p:spPr bwMode="auto">
          <a:xfrm>
            <a:off x="777875" y="1385888"/>
            <a:ext cx="10785475"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eaLnBrk="1" hangingPunct="1">
              <a:spcBef>
                <a:spcPct val="0"/>
              </a:spcBef>
              <a:spcAft>
                <a:spcPts val="1800"/>
              </a:spcAft>
            </a:pPr>
            <a:r>
              <a:rPr lang="en-US" sz="3200" dirty="0"/>
              <a:t>SAMHSA released a FOA entitled “Statewide Consumer Network Program.” The intent of this program is to improve efforts to address the needs of adults with serious mental illness by developing and/or expanding peer support services, peer leadership, and peer engagement strategies</a:t>
            </a:r>
            <a:r>
              <a:rPr lang="en-US" sz="3200" b="1" dirty="0"/>
              <a:t>.  SAMHSA included criteria that would allow for at least three </a:t>
            </a:r>
            <a:r>
              <a:rPr lang="en-US" sz="3200" b="1" dirty="0" smtClean="0"/>
              <a:t>Tribes/Tribal </a:t>
            </a:r>
            <a:r>
              <a:rPr lang="en-US" sz="3200" b="1" dirty="0"/>
              <a:t>organizations to receive awards out of the total anticipated nine grant awards that will be made.  The FOA was posted on February 20th and applications are due no later than April 23, 2018.  </a:t>
            </a:r>
          </a:p>
          <a:p>
            <a:pPr marL="0" marR="0" lvl="0" indent="0" algn="l" defTabSz="914400" rtl="0" eaLnBrk="1" fontAlgn="base" latinLnBrk="0" hangingPunct="1">
              <a:lnSpc>
                <a:spcPct val="90000"/>
              </a:lnSpc>
              <a:spcBef>
                <a:spcPct val="0"/>
              </a:spcBef>
              <a:spcAft>
                <a:spcPts val="1800"/>
              </a:spcAft>
              <a:buClrTx/>
              <a:buSzTx/>
              <a:tabLst/>
              <a:defRPr/>
            </a:pPr>
            <a:endParaRPr kumimoji="0" lang="en-US" altLang="en-US" sz="2500" b="1" i="0" u="none" strike="noStrike" kern="1200" cap="none" spc="0" normalizeH="0" baseline="0" noProof="0" dirty="0" smtClean="0">
              <a:ln>
                <a:noFill/>
              </a:ln>
              <a:solidFill>
                <a:prstClr val="black"/>
              </a:solidFill>
              <a:effectLst/>
              <a:uLnTx/>
              <a:uFillTx/>
              <a:latin typeface="Yu Gothic Medium" panose="020B0500000000000000" pitchFamily="34" charset="-128"/>
              <a:ea typeface="Yu Gothic Medium" panose="020B0500000000000000" pitchFamily="34" charset="-128"/>
              <a:cs typeface="+mn-cs"/>
            </a:endParaRPr>
          </a:p>
          <a:p>
            <a:pPr marL="228600" marR="0" lvl="0" indent="-228600" algn="l" defTabSz="914400" rtl="0" eaLnBrk="1" fontAlgn="base" latinLnBrk="0" hangingPunct="1">
              <a:lnSpc>
                <a:spcPct val="90000"/>
              </a:lnSpc>
              <a:spcBef>
                <a:spcPct val="0"/>
              </a:spcBef>
              <a:spcAft>
                <a:spcPct val="0"/>
              </a:spcAft>
              <a:buClrTx/>
              <a:buSzTx/>
              <a:buFont typeface="Arial" panose="020B0604020202020204" pitchFamily="34" charset="0"/>
              <a:buChar char="•"/>
              <a:tabLst/>
              <a:defRPr/>
            </a:pPr>
            <a:endParaRPr kumimoji="0" lang="en-US" alt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975662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1"/>
          <p:cNvSpPr>
            <a:spLocks noChangeArrowheads="1"/>
          </p:cNvSpPr>
          <p:nvPr/>
        </p:nvSpPr>
        <p:spPr bwMode="auto">
          <a:xfrm>
            <a:off x="-942791" y="173038"/>
            <a:ext cx="980589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400" b="1" dirty="0" smtClean="0">
                <a:solidFill>
                  <a:schemeClr val="bg1"/>
                </a:solidFill>
                <a:latin typeface="Yu Gothic UI Semibold" panose="020B0700000000000000" pitchFamily="34" charset="-128"/>
                <a:ea typeface="Yu Gothic UI Semibold" panose="020B0700000000000000" pitchFamily="34" charset="-128"/>
              </a:rPr>
              <a:t>			        	Grants </a:t>
            </a:r>
            <a:r>
              <a:rPr lang="en-US" altLang="en-US" sz="3400" b="1" dirty="0">
                <a:solidFill>
                  <a:schemeClr val="bg1"/>
                </a:solidFill>
                <a:latin typeface="Yu Gothic UI Semibold" panose="020B0700000000000000" pitchFamily="34" charset="-128"/>
                <a:ea typeface="Yu Gothic UI Semibold" panose="020B0700000000000000" pitchFamily="34" charset="-128"/>
              </a:rPr>
              <a:t>Application Process</a:t>
            </a:r>
          </a:p>
        </p:txBody>
      </p:sp>
      <p:sp>
        <p:nvSpPr>
          <p:cNvPr id="17412" name="Content Placeholder 2"/>
          <p:cNvSpPr txBox="1">
            <a:spLocks/>
          </p:cNvSpPr>
          <p:nvPr/>
        </p:nvSpPr>
        <p:spPr bwMode="auto">
          <a:xfrm>
            <a:off x="762000" y="1362075"/>
            <a:ext cx="10761663"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eaLnBrk="1" hangingPunct="1">
              <a:lnSpc>
                <a:spcPct val="110000"/>
              </a:lnSpc>
              <a:spcBef>
                <a:spcPct val="0"/>
              </a:spcBef>
              <a:spcAft>
                <a:spcPts val="600"/>
              </a:spcAft>
            </a:pPr>
            <a:r>
              <a:rPr lang="en-US" dirty="0"/>
              <a:t>In response to the concerns from T</a:t>
            </a:r>
            <a:r>
              <a:rPr lang="en-US" dirty="0" smtClean="0"/>
              <a:t>ribes </a:t>
            </a:r>
            <a:r>
              <a:rPr lang="en-US" dirty="0"/>
              <a:t>regarding the complexity of SAMHSA’s grant application process, the Agency </a:t>
            </a:r>
            <a:r>
              <a:rPr lang="en-US" b="1" i="1" dirty="0"/>
              <a:t>reduced the number of pages required in a grant application as well as reduced some content that is not required by the HHS grants policy</a:t>
            </a:r>
            <a:r>
              <a:rPr lang="en-US" b="1" dirty="0"/>
              <a:t>.</a:t>
            </a:r>
            <a:r>
              <a:rPr lang="en-US" dirty="0"/>
              <a:t>  These actions will be particularly helpful to small </a:t>
            </a:r>
            <a:r>
              <a:rPr lang="en-US" dirty="0" smtClean="0"/>
              <a:t>Tribes who don’t have </a:t>
            </a:r>
            <a:r>
              <a:rPr lang="en-US" dirty="0"/>
              <a:t>resources to develop complicated applications. SAMSHSA is also working to </a:t>
            </a:r>
            <a:r>
              <a:rPr lang="en-US" b="1" i="1" dirty="0"/>
              <a:t>increase the number of American Indian and Alaska Native reviewers</a:t>
            </a:r>
            <a:r>
              <a:rPr lang="en-US" dirty="0"/>
              <a:t> in its grant reviewer database and improving engagement with SAMHSA’s Office of Tribal Affairs and Policy on recommendations for reducing tribal reporting burden.  </a:t>
            </a:r>
          </a:p>
          <a:p>
            <a:pPr marL="0" indent="0" eaLnBrk="1" hangingPunct="1">
              <a:lnSpc>
                <a:spcPct val="110000"/>
              </a:lnSpc>
              <a:spcBef>
                <a:spcPct val="0"/>
              </a:spcBef>
              <a:spcAft>
                <a:spcPts val="600"/>
              </a:spcAft>
            </a:pPr>
            <a:endParaRPr lang="en-US" altLang="en-US" sz="2500" dirty="0">
              <a:latin typeface="Yu Gothic Medium" panose="020B0500000000000000" pitchFamily="34" charset="-128"/>
              <a:ea typeface="Yu Gothic Medium" panose="020B0500000000000000"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ChangeArrowheads="1"/>
          </p:cNvSpPr>
          <p:nvPr/>
        </p:nvSpPr>
        <p:spPr bwMode="auto">
          <a:xfrm>
            <a:off x="-64503" y="161925"/>
            <a:ext cx="9351007"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algn="ctr" eaLnBrk="1" hangingPunct="1"/>
            <a:r>
              <a:rPr lang="en-US" altLang="en-US" sz="3400" b="1" dirty="0" smtClean="0">
                <a:solidFill>
                  <a:prstClr val="white"/>
                </a:solidFill>
                <a:latin typeface="Yu Gothic UI Semibold" panose="020B0700000000000000" pitchFamily="34" charset="-128"/>
                <a:ea typeface="Yu Gothic UI Semibold" panose="020B0700000000000000" pitchFamily="34" charset="-128"/>
              </a:rPr>
              <a:t>			Financial </a:t>
            </a:r>
            <a:r>
              <a:rPr lang="en-US" altLang="en-US" sz="3400" b="1" dirty="0">
                <a:solidFill>
                  <a:prstClr val="white"/>
                </a:solidFill>
                <a:latin typeface="Yu Gothic UI Semibold" panose="020B0700000000000000" pitchFamily="34" charset="-128"/>
                <a:ea typeface="Yu Gothic UI Semibold" panose="020B0700000000000000" pitchFamily="34" charset="-128"/>
              </a:rPr>
              <a:t>Management </a:t>
            </a:r>
            <a:r>
              <a:rPr lang="en-US" altLang="en-US" sz="3400" b="1" dirty="0" smtClean="0">
                <a:solidFill>
                  <a:prstClr val="white"/>
                </a:solidFill>
                <a:latin typeface="Yu Gothic UI Semibold" panose="020B0700000000000000" pitchFamily="34" charset="-128"/>
                <a:ea typeface="Yu Gothic UI Semibold" panose="020B0700000000000000" pitchFamily="34" charset="-128"/>
              </a:rPr>
              <a:t>Support</a:t>
            </a:r>
            <a:endParaRPr kumimoji="0" lang="en-US" altLang="en-US" sz="3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5364" name="Content Placeholder 2"/>
          <p:cNvSpPr txBox="1">
            <a:spLocks/>
          </p:cNvSpPr>
          <p:nvPr/>
        </p:nvSpPr>
        <p:spPr bwMode="auto">
          <a:xfrm>
            <a:off x="777875" y="1720850"/>
            <a:ext cx="10780713"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tabLst/>
              <a:defRPr/>
            </a:pPr>
            <a:endParaRPr kumimoji="0" lang="en-US" altLang="en-US" sz="28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
        <p:nvSpPr>
          <p:cNvPr id="15365" name="Content Placeholder 2"/>
          <p:cNvSpPr txBox="1">
            <a:spLocks/>
          </p:cNvSpPr>
          <p:nvPr/>
        </p:nvSpPr>
        <p:spPr bwMode="auto">
          <a:xfrm>
            <a:off x="777875" y="1385888"/>
            <a:ext cx="10785475"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685800" marR="685800" lvl="0" indent="0">
              <a:lnSpc>
                <a:spcPct val="115000"/>
              </a:lnSpc>
              <a:spcBef>
                <a:spcPts val="0"/>
              </a:spcBef>
              <a:spcAft>
                <a:spcPts val="0"/>
              </a:spcAft>
            </a:pPr>
            <a:endParaRPr lang="en-US" sz="3200" dirty="0" smtClean="0">
              <a:solidFill>
                <a:prstClr val="black"/>
              </a:solidFill>
              <a:latin typeface="Tahoma" panose="020B0604030504040204" pitchFamily="34" charset="0"/>
              <a:ea typeface="Tahoma" panose="020B0604030504040204" pitchFamily="34" charset="0"/>
              <a:cs typeface="Times New Roman" panose="02020603050405020304" pitchFamily="18" charset="0"/>
            </a:endParaRPr>
          </a:p>
          <a:p>
            <a:pPr marL="685800" marR="685800" lvl="0" indent="0">
              <a:lnSpc>
                <a:spcPct val="115000"/>
              </a:lnSpc>
              <a:spcBef>
                <a:spcPts val="0"/>
              </a:spcBef>
              <a:spcAft>
                <a:spcPts val="0"/>
              </a:spcAft>
            </a:pPr>
            <a:r>
              <a:rPr lang="en-US" sz="3200" dirty="0" smtClean="0">
                <a:solidFill>
                  <a:prstClr val="black"/>
                </a:solidFill>
                <a:latin typeface="Tahoma" panose="020B0604030504040204" pitchFamily="34" charset="0"/>
                <a:ea typeface="Tahoma" panose="020B0604030504040204" pitchFamily="34" charset="0"/>
                <a:cs typeface="Times New Roman" panose="02020603050405020304" pitchFamily="18" charset="0"/>
              </a:rPr>
              <a:t>SAMHSA </a:t>
            </a:r>
            <a:r>
              <a:rPr lang="en-US" sz="3200" dirty="0">
                <a:solidFill>
                  <a:prstClr val="black"/>
                </a:solidFill>
                <a:latin typeface="Tahoma" panose="020B0604030504040204" pitchFamily="34" charset="0"/>
                <a:ea typeface="Tahoma" panose="020B0604030504040204" pitchFamily="34" charset="0"/>
                <a:cs typeface="Times New Roman" panose="02020603050405020304" pitchFamily="18" charset="0"/>
              </a:rPr>
              <a:t>has focused on grants-related support for </a:t>
            </a:r>
            <a:r>
              <a:rPr lang="en-US" sz="3200" dirty="0" smtClean="0">
                <a:solidFill>
                  <a:prstClr val="black"/>
                </a:solidFill>
                <a:latin typeface="Tahoma" panose="020B0604030504040204" pitchFamily="34" charset="0"/>
                <a:ea typeface="Tahoma" panose="020B0604030504040204" pitchFamily="34" charset="0"/>
                <a:cs typeface="Times New Roman" panose="02020603050405020304" pitchFamily="18" charset="0"/>
              </a:rPr>
              <a:t>Tribal </a:t>
            </a:r>
            <a:r>
              <a:rPr lang="en-US" sz="3200" dirty="0">
                <a:solidFill>
                  <a:prstClr val="black"/>
                </a:solidFill>
                <a:latin typeface="Tahoma" panose="020B0604030504040204" pitchFamily="34" charset="0"/>
                <a:ea typeface="Tahoma" panose="020B0604030504040204" pitchFamily="34" charset="0"/>
                <a:cs typeface="Times New Roman" panose="02020603050405020304" pitchFamily="18" charset="0"/>
              </a:rPr>
              <a:t>entities. An area identified for additional support is grants financial management. A team of SAMHSA staff developed a </a:t>
            </a:r>
            <a:r>
              <a:rPr lang="en-US" sz="3200" u="sng" dirty="0">
                <a:solidFill>
                  <a:prstClr val="black"/>
                </a:solidFill>
                <a:latin typeface="Tahoma" panose="020B0604030504040204" pitchFamily="34" charset="0"/>
                <a:ea typeface="Tahoma" panose="020B0604030504040204" pitchFamily="34" charset="0"/>
                <a:cs typeface="Times New Roman" panose="02020603050405020304" pitchFamily="18" charset="0"/>
              </a:rPr>
              <a:t>Financial Management Toolkit for </a:t>
            </a:r>
            <a:r>
              <a:rPr lang="en-US" sz="3200" u="sng" dirty="0" smtClean="0">
                <a:solidFill>
                  <a:prstClr val="black"/>
                </a:solidFill>
                <a:latin typeface="Tahoma" panose="020B0604030504040204" pitchFamily="34" charset="0"/>
                <a:ea typeface="Tahoma" panose="020B0604030504040204" pitchFamily="34" charset="0"/>
                <a:cs typeface="Times New Roman" panose="02020603050405020304" pitchFamily="18" charset="0"/>
              </a:rPr>
              <a:t>Tribal </a:t>
            </a:r>
            <a:r>
              <a:rPr lang="en-US" sz="3200" u="sng" dirty="0">
                <a:solidFill>
                  <a:prstClr val="black"/>
                </a:solidFill>
                <a:latin typeface="Tahoma" panose="020B0604030504040204" pitchFamily="34" charset="0"/>
                <a:ea typeface="Tahoma" panose="020B0604030504040204" pitchFamily="34" charset="0"/>
                <a:cs typeface="Times New Roman" panose="02020603050405020304" pitchFamily="18" charset="0"/>
              </a:rPr>
              <a:t>entities </a:t>
            </a:r>
            <a:r>
              <a:rPr lang="en-US" sz="3200" dirty="0">
                <a:solidFill>
                  <a:prstClr val="black"/>
                </a:solidFill>
                <a:latin typeface="Tahoma" panose="020B0604030504040204" pitchFamily="34" charset="0"/>
                <a:ea typeface="Tahoma" panose="020B0604030504040204" pitchFamily="34" charset="0"/>
                <a:cs typeface="Times New Roman" panose="02020603050405020304" pitchFamily="18" charset="0"/>
              </a:rPr>
              <a:t>which will be available during the spring of 2018.</a:t>
            </a:r>
          </a:p>
          <a:p>
            <a:pPr marL="0" marR="0" lvl="0" indent="0" algn="l" defTabSz="914400" rtl="0" eaLnBrk="1" fontAlgn="base" latinLnBrk="0" hangingPunct="1">
              <a:lnSpc>
                <a:spcPct val="90000"/>
              </a:lnSpc>
              <a:spcBef>
                <a:spcPct val="0"/>
              </a:spcBef>
              <a:spcAft>
                <a:spcPts val="1800"/>
              </a:spcAft>
              <a:buClrTx/>
              <a:buSzTx/>
              <a:tabLst/>
              <a:defRPr/>
            </a:pPr>
            <a:endParaRPr kumimoji="0" lang="en-US" altLang="en-US" sz="2500" b="1" i="0" u="none" strike="noStrike" kern="1200" cap="none" spc="0" normalizeH="0" baseline="0" noProof="0" dirty="0">
              <a:ln>
                <a:noFill/>
              </a:ln>
              <a:solidFill>
                <a:prstClr val="black"/>
              </a:solidFill>
              <a:effectLst/>
              <a:uLnTx/>
              <a:uFillTx/>
              <a:latin typeface="Yu Gothic Medium" panose="020B0500000000000000" pitchFamily="34" charset="-128"/>
              <a:ea typeface="Yu Gothic Medium" panose="020B0500000000000000" pitchFamily="34" charset="-128"/>
              <a:cs typeface="+mn-cs"/>
            </a:endParaRPr>
          </a:p>
          <a:p>
            <a:pPr marL="228600" marR="0" lvl="0" indent="-228600" algn="l" defTabSz="914400" rtl="0" eaLnBrk="1" fontAlgn="base" latinLnBrk="0" hangingPunct="1">
              <a:lnSpc>
                <a:spcPct val="90000"/>
              </a:lnSpc>
              <a:spcBef>
                <a:spcPct val="0"/>
              </a:spcBef>
              <a:spcAft>
                <a:spcPct val="0"/>
              </a:spcAft>
              <a:buClrTx/>
              <a:buSzTx/>
              <a:buFont typeface="Arial" panose="020B0604020202020204" pitchFamily="34" charset="0"/>
              <a:buChar char="•"/>
              <a:tabLst/>
              <a:defRPr/>
            </a:pPr>
            <a:endParaRPr kumimoji="0" lang="en-US" alt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19544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ChangeArrowheads="1"/>
          </p:cNvSpPr>
          <p:nvPr/>
        </p:nvSpPr>
        <p:spPr bwMode="auto">
          <a:xfrm>
            <a:off x="785813" y="173038"/>
            <a:ext cx="918232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eaLnBrk="1" hangingPunct="1"/>
            <a:r>
              <a:rPr lang="en-US" altLang="en-US" sz="3400" b="1" dirty="0" smtClean="0">
                <a:solidFill>
                  <a:prstClr val="white"/>
                </a:solidFill>
                <a:latin typeface="Yu Gothic UI Semibold" panose="020B0700000000000000" pitchFamily="34" charset="-128"/>
                <a:ea typeface="Yu Gothic UI Semibold" panose="020B0700000000000000" pitchFamily="34" charset="-128"/>
              </a:rPr>
              <a:t>   	The </a:t>
            </a:r>
            <a:r>
              <a:rPr lang="en-US" altLang="en-US" sz="3400" b="1" dirty="0">
                <a:solidFill>
                  <a:prstClr val="white"/>
                </a:solidFill>
                <a:latin typeface="Yu Gothic UI Semibold" panose="020B0700000000000000" pitchFamily="34" charset="-128"/>
                <a:ea typeface="Yu Gothic UI Semibold" panose="020B0700000000000000" pitchFamily="34" charset="-128"/>
              </a:rPr>
              <a:t>FY 2018 </a:t>
            </a:r>
            <a:r>
              <a:rPr lang="en-US" altLang="en-US" sz="3400" b="1" dirty="0" smtClean="0">
                <a:solidFill>
                  <a:prstClr val="white"/>
                </a:solidFill>
                <a:latin typeface="Yu Gothic UI Semibold" panose="020B0700000000000000" pitchFamily="34" charset="-128"/>
                <a:ea typeface="Yu Gothic UI Semibold" panose="020B0700000000000000" pitchFamily="34" charset="-128"/>
              </a:rPr>
              <a:t>Omnibus Appropriations Bill</a:t>
            </a:r>
            <a:endParaRPr kumimoji="0" lang="en-US" altLang="en-US" sz="3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6388" name="Content Placeholder 2"/>
          <p:cNvSpPr txBox="1">
            <a:spLocks/>
          </p:cNvSpPr>
          <p:nvPr/>
        </p:nvSpPr>
        <p:spPr bwMode="auto">
          <a:xfrm>
            <a:off x="785813" y="1092530"/>
            <a:ext cx="10785475" cy="5149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indent="-457200">
              <a:buFont typeface="Arial" panose="020B0604020202020204" pitchFamily="34" charset="0"/>
              <a:buChar char="•"/>
            </a:pPr>
            <a:r>
              <a:rPr lang="en-US" dirty="0"/>
              <a:t>The legislation </a:t>
            </a:r>
            <a:r>
              <a:rPr lang="en-US" dirty="0" smtClean="0"/>
              <a:t>contains </a:t>
            </a:r>
            <a:r>
              <a:rPr lang="en-US" dirty="0"/>
              <a:t>an extra $1 billion for the </a:t>
            </a:r>
            <a:r>
              <a:rPr lang="en-US" dirty="0" smtClean="0"/>
              <a:t>state </a:t>
            </a:r>
            <a:r>
              <a:rPr lang="en-US" dirty="0"/>
              <a:t>response to opioid </a:t>
            </a:r>
            <a:r>
              <a:rPr lang="en-US" b="1" dirty="0" smtClean="0"/>
              <a:t>(STR)</a:t>
            </a:r>
            <a:r>
              <a:rPr lang="en-US" dirty="0" smtClean="0"/>
              <a:t> grants </a:t>
            </a:r>
            <a:r>
              <a:rPr lang="en-US" dirty="0"/>
              <a:t>administered by the Substance Abuse and Mental Health Services Administration (SAMHSA). Within this funding there is a </a:t>
            </a:r>
            <a:r>
              <a:rPr lang="en-US" b="1" dirty="0"/>
              <a:t>$50 million </a:t>
            </a:r>
            <a:r>
              <a:rPr lang="en-US" b="1" dirty="0" smtClean="0"/>
              <a:t>set-aside for </a:t>
            </a:r>
            <a:r>
              <a:rPr lang="en-US" b="1" dirty="0"/>
              <a:t>Tribes and Tribal organizations</a:t>
            </a:r>
            <a:r>
              <a:rPr lang="en-US" dirty="0"/>
              <a:t>. </a:t>
            </a:r>
            <a:endParaRPr lang="en-US" dirty="0" smtClean="0"/>
          </a:p>
          <a:p>
            <a:pPr marL="457200" indent="-457200">
              <a:buFont typeface="Arial" panose="020B0604020202020204" pitchFamily="34" charset="0"/>
              <a:buChar char="•"/>
            </a:pPr>
            <a:r>
              <a:rPr lang="en-US" dirty="0" smtClean="0"/>
              <a:t>The </a:t>
            </a:r>
            <a:r>
              <a:rPr lang="en-US" dirty="0"/>
              <a:t>funding bill </a:t>
            </a:r>
            <a:r>
              <a:rPr lang="en-US" dirty="0" smtClean="0"/>
              <a:t>also provides </a:t>
            </a:r>
            <a:r>
              <a:rPr lang="en-US" dirty="0"/>
              <a:t>$84 million for the </a:t>
            </a:r>
            <a:r>
              <a:rPr lang="en-US" b="1" dirty="0"/>
              <a:t>Medication-Assisted Treatment </a:t>
            </a:r>
            <a:r>
              <a:rPr lang="en-US" b="1" dirty="0" smtClean="0"/>
              <a:t>for </a:t>
            </a:r>
            <a:r>
              <a:rPr lang="en-US" b="1" dirty="0"/>
              <a:t>Prescription Drug and Opioid Addiction </a:t>
            </a:r>
            <a:r>
              <a:rPr lang="en-US" b="1" dirty="0" smtClean="0"/>
              <a:t>(MAT-PDOA) </a:t>
            </a:r>
            <a:r>
              <a:rPr lang="en-US" dirty="0" smtClean="0"/>
              <a:t>program</a:t>
            </a:r>
            <a:r>
              <a:rPr lang="en-US" dirty="0"/>
              <a:t>, also administered by SAMHSA. </a:t>
            </a:r>
            <a:r>
              <a:rPr lang="en-US" b="1" dirty="0"/>
              <a:t>Tribes and </a:t>
            </a:r>
            <a:r>
              <a:rPr lang="en-US" b="1" dirty="0" smtClean="0"/>
              <a:t>Tribal </a:t>
            </a:r>
            <a:r>
              <a:rPr lang="en-US" b="1" dirty="0"/>
              <a:t>organizations will receive a $5 million set-aside in this funding</a:t>
            </a:r>
            <a:r>
              <a:rPr lang="en-US" b="1" dirty="0" smtClean="0"/>
              <a:t>.</a:t>
            </a:r>
            <a:r>
              <a:rPr lang="en-US" sz="2400" b="1" dirty="0" smtClean="0"/>
              <a:t> </a:t>
            </a:r>
          </a:p>
          <a:p>
            <a:pPr marL="457200" indent="-457200">
              <a:buFont typeface="Arial" panose="020B0604020202020204" pitchFamily="34" charset="0"/>
              <a:buChar char="•"/>
            </a:pPr>
            <a:r>
              <a:rPr lang="en-US" dirty="0"/>
              <a:t> </a:t>
            </a:r>
            <a:r>
              <a:rPr lang="en-US" dirty="0" smtClean="0"/>
              <a:t>Additionally the FY18 appropriations bill provides funding for other Tribally-focused health programs such </a:t>
            </a:r>
            <a:r>
              <a:rPr lang="en-US" dirty="0"/>
              <a:t>the </a:t>
            </a:r>
            <a:r>
              <a:rPr lang="en-US" dirty="0" smtClean="0"/>
              <a:t>Tribal </a:t>
            </a:r>
            <a:r>
              <a:rPr lang="en-US" dirty="0"/>
              <a:t>Behavioral Health </a:t>
            </a:r>
            <a:r>
              <a:rPr lang="en-US" dirty="0" smtClean="0"/>
              <a:t>Grants (</a:t>
            </a:r>
            <a:r>
              <a:rPr lang="en-US" b="1" dirty="0" smtClean="0"/>
              <a:t>Native Connections</a:t>
            </a:r>
            <a:r>
              <a:rPr lang="en-US" dirty="0" smtClean="0"/>
              <a:t>), </a:t>
            </a:r>
            <a:r>
              <a:rPr lang="en-US" dirty="0"/>
              <a:t>and the Zero Suicide Prevention Initiative.</a:t>
            </a:r>
          </a:p>
          <a:p>
            <a:pPr marL="0" marR="0" lvl="0" indent="0" algn="l" defTabSz="914400" rtl="0" eaLnBrk="1" fontAlgn="base" latinLnBrk="0" hangingPunct="1">
              <a:lnSpc>
                <a:spcPct val="90000"/>
              </a:lnSpc>
              <a:spcBef>
                <a:spcPct val="0"/>
              </a:spcBef>
              <a:spcAft>
                <a:spcPts val="1800"/>
              </a:spcAft>
              <a:buClrTx/>
              <a:buSzTx/>
              <a:tabLst/>
              <a:defRPr/>
            </a:pPr>
            <a:endParaRPr kumimoji="0" lang="en-US" altLang="en-US" sz="2500" b="1" i="0" u="none" strike="noStrike" kern="1200" cap="none" spc="0" normalizeH="0" baseline="0" noProof="0" dirty="0">
              <a:ln>
                <a:noFill/>
              </a:ln>
              <a:solidFill>
                <a:prstClr val="black"/>
              </a:solidFill>
              <a:effectLst/>
              <a:uLnTx/>
              <a:uFillTx/>
              <a:latin typeface="Yu Gothic Medium" panose="020B0500000000000000" pitchFamily="34" charset="-128"/>
              <a:ea typeface="Yu Gothic Medium" panose="020B0500000000000000" pitchFamily="34" charset="-128"/>
              <a:cs typeface="+mn-cs"/>
            </a:endParaRPr>
          </a:p>
          <a:p>
            <a:pPr marL="228600" marR="0" lvl="0" indent="-228600" algn="l" defTabSz="914400" rtl="0" eaLnBrk="1" fontAlgn="base" latinLnBrk="0" hangingPunct="1">
              <a:lnSpc>
                <a:spcPct val="90000"/>
              </a:lnSpc>
              <a:spcBef>
                <a:spcPct val="0"/>
              </a:spcBef>
              <a:spcAft>
                <a:spcPct val="0"/>
              </a:spcAft>
              <a:buClrTx/>
              <a:buSzTx/>
              <a:buFont typeface="Arial" panose="020B0604020202020204" pitchFamily="34" charset="0"/>
              <a:buChar char="•"/>
              <a:tabLst/>
              <a:defRPr/>
            </a:pPr>
            <a:endParaRPr kumimoji="0" lang="en-US" alt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3332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1"/>
          <p:cNvSpPr>
            <a:spLocks noChangeArrowheads="1"/>
          </p:cNvSpPr>
          <p:nvPr/>
        </p:nvSpPr>
        <p:spPr bwMode="auto">
          <a:xfrm>
            <a:off x="1504991" y="173038"/>
            <a:ext cx="5540299"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lvl="0" algn="ctr" eaLnBrk="1" hangingPunct="1">
              <a:defRPr/>
            </a:pPr>
            <a:r>
              <a:rPr lang="en-US" altLang="en-US" sz="3400" b="1" dirty="0" smtClean="0">
                <a:solidFill>
                  <a:prstClr val="white"/>
                </a:solidFill>
                <a:latin typeface="Yu Gothic UI Semibold" panose="020B0700000000000000" pitchFamily="34" charset="-128"/>
                <a:ea typeface="Yu Gothic UI Semibold" panose="020B0700000000000000" pitchFamily="34" charset="-128"/>
              </a:rPr>
              <a:t>			</a:t>
            </a:r>
            <a:r>
              <a:rPr lang="en-US" altLang="en-US" sz="3400" b="1" dirty="0">
                <a:solidFill>
                  <a:prstClr val="white"/>
                </a:solidFill>
                <a:latin typeface="Yu Gothic UI Semibold" panose="020B0700000000000000" pitchFamily="34" charset="-128"/>
                <a:ea typeface="Yu Gothic UI Semibold" panose="020B0700000000000000" pitchFamily="34" charset="-128"/>
              </a:rPr>
              <a:t> </a:t>
            </a:r>
            <a:r>
              <a:rPr lang="en-US" altLang="en-US" sz="3400" b="1" dirty="0" smtClean="0">
                <a:solidFill>
                  <a:prstClr val="white"/>
                </a:solidFill>
                <a:latin typeface="Yu Gothic UI Semibold" panose="020B0700000000000000" pitchFamily="34" charset="-128"/>
                <a:ea typeface="Yu Gothic UI Semibold" panose="020B0700000000000000" pitchFamily="34" charset="-128"/>
              </a:rPr>
              <a:t>  	Thank You!</a:t>
            </a:r>
            <a:endParaRPr kumimoji="0" lang="en-US" altLang="en-US" sz="3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pic>
        <p:nvPicPr>
          <p:cNvPr id="2" name="Picture 1"/>
          <p:cNvPicPr>
            <a:picLocks noChangeAspect="1"/>
          </p:cNvPicPr>
          <p:nvPr/>
        </p:nvPicPr>
        <p:blipFill>
          <a:blip r:embed="rId3"/>
          <a:stretch>
            <a:fillRect/>
          </a:stretch>
        </p:blipFill>
        <p:spPr>
          <a:xfrm>
            <a:off x="3002012" y="1539076"/>
            <a:ext cx="6187976" cy="3779848"/>
          </a:xfrm>
          <a:prstGeom prst="rect">
            <a:avLst/>
          </a:prstGeom>
        </p:spPr>
      </p:pic>
    </p:spTree>
    <p:extLst>
      <p:ext uri="{BB962C8B-B14F-4D97-AF65-F5344CB8AC3E}">
        <p14:creationId xmlns:p14="http://schemas.microsoft.com/office/powerpoint/2010/main" val="4218148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MHSA PPT Template_022018.potx [Read-Only]" id="{792C0558-9B0C-47EE-B199-3EAF8EAD94E1}" vid="{5BC4C46A-92FD-4AF9-8DEF-1798B8A8D62C}"/>
    </a:ext>
  </a:extLst>
</a:theme>
</file>

<file path=docProps/app.xml><?xml version="1.0" encoding="utf-8"?>
<Properties xmlns="http://schemas.openxmlformats.org/officeDocument/2006/extended-properties" xmlns:vt="http://schemas.openxmlformats.org/officeDocument/2006/docPropsVTypes">
  <Template>New SAMHSA PowerPoint Template 2.14.18</Template>
  <TotalTime>124</TotalTime>
  <Words>618</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Yu Gothic Medium</vt:lpstr>
      <vt:lpstr>Yu Gothic UI Semibold</vt:lpstr>
      <vt:lpstr>Arial</vt:lpstr>
      <vt:lpstr>Calibri</vt:lpstr>
      <vt:lpstr>Calibri Light</vt:lpstr>
      <vt:lpstr>Palatino Linotype</vt:lpstr>
      <vt:lpstr>Symbol</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Dickinson, David (SAMHSA)</dc:creator>
  <cp:lastModifiedBy>Lisa Griggs</cp:lastModifiedBy>
  <cp:revision>21</cp:revision>
  <cp:lastPrinted>2018-02-12T19:53:39Z</cp:lastPrinted>
  <dcterms:created xsi:type="dcterms:W3CDTF">2018-03-28T21:51:18Z</dcterms:created>
  <dcterms:modified xsi:type="dcterms:W3CDTF">2018-04-13T16:41:19Z</dcterms:modified>
</cp:coreProperties>
</file>